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66" r:id="rId3"/>
    <p:sldMasterId id="2147483670" r:id="rId4"/>
    <p:sldMasterId id="2147483674" r:id="rId5"/>
  </p:sldMasterIdLst>
  <p:notesMasterIdLst>
    <p:notesMasterId r:id="rId190"/>
  </p:notesMasterIdLst>
  <p:handoutMasterIdLst>
    <p:handoutMasterId r:id="rId191"/>
  </p:handoutMasterIdLst>
  <p:sldIdLst>
    <p:sldId id="453" r:id="rId6"/>
    <p:sldId id="256" r:id="rId7"/>
    <p:sldId id="488" r:id="rId8"/>
    <p:sldId id="784" r:id="rId9"/>
    <p:sldId id="472" r:id="rId10"/>
    <p:sldId id="521" r:id="rId11"/>
    <p:sldId id="522" r:id="rId12"/>
    <p:sldId id="489" r:id="rId13"/>
    <p:sldId id="545" r:id="rId14"/>
    <p:sldId id="526" r:id="rId15"/>
    <p:sldId id="544" r:id="rId16"/>
    <p:sldId id="513" r:id="rId17"/>
    <p:sldId id="527" r:id="rId18"/>
    <p:sldId id="720" r:id="rId19"/>
    <p:sldId id="500" r:id="rId20"/>
    <p:sldId id="493" r:id="rId21"/>
    <p:sldId id="560" r:id="rId22"/>
    <p:sldId id="610" r:id="rId23"/>
    <p:sldId id="555" r:id="rId24"/>
    <p:sldId id="561" r:id="rId25"/>
    <p:sldId id="764" r:id="rId26"/>
    <p:sldId id="733" r:id="rId27"/>
    <p:sldId id="552" r:id="rId28"/>
    <p:sldId id="528" r:id="rId29"/>
    <p:sldId id="486" r:id="rId30"/>
    <p:sldId id="727" r:id="rId31"/>
    <p:sldId id="537" r:id="rId32"/>
    <p:sldId id="601" r:id="rId33"/>
    <p:sldId id="606" r:id="rId34"/>
    <p:sldId id="605" r:id="rId35"/>
    <p:sldId id="616" r:id="rId36"/>
    <p:sldId id="607" r:id="rId37"/>
    <p:sldId id="602" r:id="rId38"/>
    <p:sldId id="782" r:id="rId39"/>
    <p:sldId id="736" r:id="rId40"/>
    <p:sldId id="770" r:id="rId41"/>
    <p:sldId id="631" r:id="rId42"/>
    <p:sldId id="765" r:id="rId43"/>
    <p:sldId id="632" r:id="rId44"/>
    <p:sldId id="766" r:id="rId45"/>
    <p:sldId id="722" r:id="rId46"/>
    <p:sldId id="725" r:id="rId47"/>
    <p:sldId id="625" r:id="rId48"/>
    <p:sldId id="599" r:id="rId49"/>
    <p:sldId id="621" r:id="rId50"/>
    <p:sldId id="730" r:id="rId51"/>
    <p:sldId id="622" r:id="rId52"/>
    <p:sldId id="623" r:id="rId53"/>
    <p:sldId id="743" r:id="rId54"/>
    <p:sldId id="717" r:id="rId55"/>
    <p:sldId id="718" r:id="rId56"/>
    <p:sldId id="737" r:id="rId57"/>
    <p:sldId id="626" r:id="rId58"/>
    <p:sldId id="536" r:id="rId59"/>
    <p:sldId id="619" r:id="rId60"/>
    <p:sldId id="535" r:id="rId61"/>
    <p:sldId id="759" r:id="rId62"/>
    <p:sldId id="557" r:id="rId63"/>
    <p:sldId id="475" r:id="rId64"/>
    <p:sldId id="587" r:id="rId65"/>
    <p:sldId id="767" r:id="rId66"/>
    <p:sldId id="789" r:id="rId67"/>
    <p:sldId id="769" r:id="rId68"/>
    <p:sldId id="592" r:id="rId69"/>
    <p:sldId id="742" r:id="rId70"/>
    <p:sldId id="595" r:id="rId71"/>
    <p:sldId id="598" r:id="rId72"/>
    <p:sldId id="504" r:id="rId73"/>
    <p:sldId id="790" r:id="rId74"/>
    <p:sldId id="572" r:id="rId75"/>
    <p:sldId id="771" r:id="rId76"/>
    <p:sldId id="578" r:id="rId77"/>
    <p:sldId id="575" r:id="rId78"/>
    <p:sldId id="571" r:id="rId79"/>
    <p:sldId id="580" r:id="rId80"/>
    <p:sldId id="582" r:id="rId81"/>
    <p:sldId id="583" r:id="rId82"/>
    <p:sldId id="779" r:id="rId83"/>
    <p:sldId id="780" r:id="rId84"/>
    <p:sldId id="581" r:id="rId85"/>
    <p:sldId id="586" r:id="rId86"/>
    <p:sldId id="585" r:id="rId87"/>
    <p:sldId id="473" r:id="rId88"/>
    <p:sldId id="476" r:id="rId89"/>
    <p:sldId id="763" r:id="rId90"/>
    <p:sldId id="642" r:id="rId91"/>
    <p:sldId id="529" r:id="rId92"/>
    <p:sldId id="744" r:id="rId93"/>
    <p:sldId id="650" r:id="rId94"/>
    <p:sldId id="651" r:id="rId95"/>
    <p:sldId id="787" r:id="rId96"/>
    <p:sldId id="663" r:id="rId97"/>
    <p:sldId id="665" r:id="rId98"/>
    <p:sldId id="777" r:id="rId99"/>
    <p:sldId id="662" r:id="rId100"/>
    <p:sldId id="670" r:id="rId101"/>
    <p:sldId id="671" r:id="rId102"/>
    <p:sldId id="674" r:id="rId103"/>
    <p:sldId id="666" r:id="rId104"/>
    <p:sldId id="672" r:id="rId105"/>
    <p:sldId id="745" r:id="rId106"/>
    <p:sldId id="673" r:id="rId107"/>
    <p:sldId id="669" r:id="rId108"/>
    <p:sldId id="746" r:id="rId109"/>
    <p:sldId id="660" r:id="rId110"/>
    <p:sldId id="676" r:id="rId111"/>
    <p:sldId id="477" r:id="rId112"/>
    <p:sldId id="786" r:id="rId113"/>
    <p:sldId id="645" r:id="rId114"/>
    <p:sldId id="679" r:id="rId115"/>
    <p:sldId id="661" r:id="rId116"/>
    <p:sldId id="778" r:id="rId117"/>
    <p:sldId id="792" r:id="rId118"/>
    <p:sldId id="688" r:id="rId119"/>
    <p:sldId id="687" r:id="rId120"/>
    <p:sldId id="655" r:id="rId121"/>
    <p:sldId id="719" r:id="rId122"/>
    <p:sldId id="658" r:id="rId123"/>
    <p:sldId id="772" r:id="rId124"/>
    <p:sldId id="634" r:id="rId125"/>
    <p:sldId id="686" r:id="rId126"/>
    <p:sldId id="667" r:id="rId127"/>
    <p:sldId id="788" r:id="rId128"/>
    <p:sldId id="479" r:id="rId129"/>
    <p:sldId id="690" r:id="rId130"/>
    <p:sldId id="711" r:id="rId131"/>
    <p:sldId id="726" r:id="rId132"/>
    <p:sldId id="748" r:id="rId133"/>
    <p:sldId id="532" r:id="rId134"/>
    <p:sldId id="700" r:id="rId135"/>
    <p:sldId id="703" r:id="rId136"/>
    <p:sldId id="775" r:id="rId137"/>
    <p:sldId id="697" r:id="rId138"/>
    <p:sldId id="702" r:id="rId139"/>
    <p:sldId id="694" r:id="rId140"/>
    <p:sldId id="691" r:id="rId141"/>
    <p:sldId id="774" r:id="rId142"/>
    <p:sldId id="696" r:id="rId143"/>
    <p:sldId id="705" r:id="rId144"/>
    <p:sldId id="699" r:id="rId145"/>
    <p:sldId id="695" r:id="rId146"/>
    <p:sldId id="707" r:id="rId147"/>
    <p:sldId id="698" r:id="rId148"/>
    <p:sldId id="776" r:id="rId149"/>
    <p:sldId id="747" r:id="rId150"/>
    <p:sldId id="484" r:id="rId151"/>
    <p:sldId id="785" r:id="rId152"/>
    <p:sldId id="749" r:id="rId153"/>
    <p:sldId id="750" r:id="rId154"/>
    <p:sldId id="751" r:id="rId155"/>
    <p:sldId id="752" r:id="rId156"/>
    <p:sldId id="753" r:id="rId157"/>
    <p:sldId id="754" r:id="rId158"/>
    <p:sldId id="755" r:id="rId159"/>
    <p:sldId id="756" r:id="rId160"/>
    <p:sldId id="773" r:id="rId161"/>
    <p:sldId id="708" r:id="rId162"/>
    <p:sldId id="709" r:id="rId163"/>
    <p:sldId id="478" r:id="rId164"/>
    <p:sldId id="466" r:id="rId165"/>
    <p:sldId id="511" r:id="rId166"/>
    <p:sldId id="565" r:id="rId167"/>
    <p:sldId id="562" r:id="rId168"/>
    <p:sldId id="794" r:id="rId169"/>
    <p:sldId id="524" r:id="rId170"/>
    <p:sldId id="713" r:id="rId171"/>
    <p:sldId id="701" r:id="rId172"/>
    <p:sldId id="564" r:id="rId173"/>
    <p:sldId id="793" r:id="rId174"/>
    <p:sldId id="603" r:id="rId175"/>
    <p:sldId id="633" r:id="rId176"/>
    <p:sldId id="760" r:id="rId177"/>
    <p:sldId id="588" r:id="rId178"/>
    <p:sldId id="574" r:id="rId179"/>
    <p:sldId id="761" r:id="rId180"/>
    <p:sldId id="638" r:id="rId181"/>
    <p:sldId id="762" r:id="rId182"/>
    <p:sldId id="795" r:id="rId183"/>
    <p:sldId id="729" r:id="rId184"/>
    <p:sldId id="723" r:id="rId185"/>
    <p:sldId id="683" r:id="rId186"/>
    <p:sldId id="710" r:id="rId187"/>
    <p:sldId id="546" r:id="rId188"/>
    <p:sldId id="265" r:id="rId189"/>
  </p:sldIdLst>
  <p:sldSz cx="9144000" cy="6858000" type="screen4x3"/>
  <p:notesSz cx="6797675" cy="98742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1"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100"/>
    <a:srgbClr val="009644"/>
    <a:srgbClr val="B7FFD8"/>
    <a:srgbClr val="C00000"/>
    <a:srgbClr val="4A8CC2"/>
    <a:srgbClr val="EEE7DA"/>
    <a:srgbClr val="FF9900"/>
    <a:srgbClr val="EAEAEA"/>
    <a:srgbClr val="FFFB61"/>
    <a:srgbClr val="EEE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42" autoAdjust="0"/>
    <p:restoredTop sz="88194" autoAdjust="0"/>
  </p:normalViewPr>
  <p:slideViewPr>
    <p:cSldViewPr>
      <p:cViewPr>
        <p:scale>
          <a:sx n="125" d="100"/>
          <a:sy n="125" d="100"/>
        </p:scale>
        <p:origin x="942" y="-1116"/>
      </p:cViewPr>
      <p:guideLst>
        <p:guide orient="horz" pos="2160"/>
        <p:guide pos="2880"/>
      </p:guideLst>
    </p:cSldViewPr>
  </p:slideViewPr>
  <p:outlineViewPr>
    <p:cViewPr>
      <p:scale>
        <a:sx n="33" d="100"/>
        <a:sy n="33" d="100"/>
      </p:scale>
      <p:origin x="0" y="18198"/>
    </p:cViewPr>
  </p:outlineViewPr>
  <p:notesTextViewPr>
    <p:cViewPr>
      <p:scale>
        <a:sx n="100" d="100"/>
        <a:sy n="100" d="100"/>
      </p:scale>
      <p:origin x="0" y="0"/>
    </p:cViewPr>
  </p:notesTextViewPr>
  <p:sorterViewPr>
    <p:cViewPr>
      <p:scale>
        <a:sx n="100" d="100"/>
        <a:sy n="100" d="100"/>
      </p:scale>
      <p:origin x="0" y="-14616"/>
    </p:cViewPr>
  </p:sorterViewPr>
  <p:notesViewPr>
    <p:cSldViewPr showGuides="1">
      <p:cViewPr varScale="1">
        <p:scale>
          <a:sx n="77" d="100"/>
          <a:sy n="77" d="100"/>
        </p:scale>
        <p:origin x="4002" y="114"/>
      </p:cViewPr>
      <p:guideLst>
        <p:guide orient="horz" pos="3111"/>
        <p:guide pos="214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slide" Target="slides/slide170.xml"/><Relationship Id="rId170" Type="http://schemas.openxmlformats.org/officeDocument/2006/relationships/slide" Target="slides/slide165.xml"/><Relationship Id="rId191"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72" Type="http://schemas.openxmlformats.org/officeDocument/2006/relationships/slide" Target="slides/slide167.xml"/><Relationship Id="rId193"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i="1" dirty="0" smtClean="0"/>
              <a:t>Parts de </a:t>
            </a:r>
            <a:r>
              <a:rPr lang="en-US" sz="1400" i="1" dirty="0" err="1" smtClean="0"/>
              <a:t>marché</a:t>
            </a:r>
            <a:r>
              <a:rPr lang="en-US" sz="1400" i="1" dirty="0" smtClean="0"/>
              <a:t> </a:t>
            </a:r>
            <a:br>
              <a:rPr lang="en-US" sz="1400" i="1" dirty="0" smtClean="0"/>
            </a:br>
            <a:r>
              <a:rPr lang="en-US" sz="1400" i="1" dirty="0" smtClean="0"/>
              <a:t>des </a:t>
            </a:r>
            <a:r>
              <a:rPr lang="en-US" sz="1400" i="1" dirty="0" err="1" smtClean="0"/>
              <a:t>moteurs</a:t>
            </a:r>
            <a:r>
              <a:rPr lang="en-US" sz="1400" i="1" dirty="0" smtClean="0"/>
              <a:t> de </a:t>
            </a:r>
            <a:r>
              <a:rPr lang="en-US" sz="1400" i="1" dirty="0" err="1" smtClean="0"/>
              <a:t>recherche</a:t>
            </a:r>
            <a:r>
              <a:rPr lang="en-US" sz="1400" i="1" dirty="0" smtClean="0"/>
              <a:t> </a:t>
            </a:r>
            <a:r>
              <a:rPr lang="en-US" sz="1400" i="1" baseline="0" dirty="0" err="1" smtClean="0"/>
              <a:t>dans</a:t>
            </a:r>
            <a:r>
              <a:rPr lang="en-US" sz="1400" i="1" baseline="0" dirty="0" smtClean="0"/>
              <a:t> le monde</a:t>
            </a:r>
            <a:endParaRPr lang="en-US" sz="1400" i="1" dirty="0"/>
          </a:p>
        </c:rich>
      </c:tx>
      <c:layout>
        <c:manualLayout>
          <c:xMode val="edge"/>
          <c:yMode val="edge"/>
          <c:x val="0.10665401493851112"/>
          <c:y val="3.1190979666919634E-3"/>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5.9108282840368162E-2"/>
          <c:y val="0.27450640888672762"/>
          <c:w val="0.9021337372770547"/>
          <c:h val="0.72549359111327238"/>
        </c:manualLayout>
      </c:layout>
      <c:pie3DChart>
        <c:varyColors val="1"/>
        <c:ser>
          <c:idx val="0"/>
          <c:order val="0"/>
          <c:tx>
            <c:strRef>
              <c:f>Feuil1!$B$1</c:f>
              <c:strCache>
                <c:ptCount val="1"/>
                <c:pt idx="0">
                  <c:v>Ventes</c:v>
                </c:pt>
              </c:strCache>
            </c:strRef>
          </c:tx>
          <c:spPr>
            <a:solidFill>
              <a:srgbClr val="4A8CC2"/>
            </a:solidFill>
          </c:spPr>
          <c:dPt>
            <c:idx val="0"/>
            <c:bubble3D val="0"/>
            <c:explosion val="1"/>
          </c:dPt>
          <c:dPt>
            <c:idx val="1"/>
            <c:bubble3D val="0"/>
            <c:spPr>
              <a:solidFill>
                <a:srgbClr val="00B0F0"/>
              </a:solidFill>
              <a:ln>
                <a:solidFill>
                  <a:srgbClr val="E3DF25"/>
                </a:solidFill>
              </a:ln>
            </c:spPr>
          </c:dPt>
          <c:dPt>
            <c:idx val="2"/>
            <c:bubble3D val="0"/>
            <c:spPr>
              <a:solidFill>
                <a:schemeClr val="accent4"/>
              </a:solidFill>
            </c:spPr>
          </c:dPt>
          <c:dPt>
            <c:idx val="3"/>
            <c:bubble3D val="0"/>
            <c:spPr>
              <a:solidFill>
                <a:schemeClr val="accent3"/>
              </a:solidFill>
            </c:spPr>
          </c:dPt>
          <c:dPt>
            <c:idx val="4"/>
            <c:bubble3D val="0"/>
          </c:dPt>
          <c:dLbls>
            <c:dLbl>
              <c:idx val="0"/>
              <c:layout>
                <c:manualLayout>
                  <c:x val="0.12011405783972721"/>
                  <c:y val="-3.1690986464807537E-2"/>
                </c:manualLayout>
              </c:layout>
              <c:tx>
                <c:rich>
                  <a:bodyPr/>
                  <a:lstStyle/>
                  <a:p>
                    <a:r>
                      <a:rPr lang="en-US" dirty="0" smtClean="0"/>
                      <a:t>Google 89,7%</a:t>
                    </a:r>
                    <a:endParaRPr lang="en-US" dirty="0"/>
                  </a:p>
                </c:rich>
              </c:tx>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8.2131632810029651E-2"/>
                  <c:y val="-3.9760394332574438E-2"/>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dLbl>
              <c:idx val="2"/>
              <c:layout>
                <c:manualLayout>
                  <c:x val="1.5627002982574585E-2"/>
                  <c:y val="-6.1371322472978052E-2"/>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dLbl>
              <c:idx val="3"/>
              <c:layout>
                <c:manualLayout>
                  <c:x val="0.14806875090801877"/>
                  <c:y val="-3.6564669707173161E-2"/>
                </c:manualLayout>
              </c:layout>
              <c:tx>
                <c:rich>
                  <a:bodyPr/>
                  <a:lstStyle/>
                  <a:p>
                    <a:r>
                      <a:rPr lang="en-US" dirty="0" err="1" smtClean="0"/>
                      <a:t>autres</a:t>
                    </a:r>
                    <a:endParaRPr lang="en-US" dirty="0" smtClean="0"/>
                  </a:p>
                  <a:p>
                    <a:r>
                      <a:rPr lang="en-US" dirty="0" smtClean="0"/>
                      <a:t>2,8%</a:t>
                    </a:r>
                    <a:endParaRPr lang="en-US" dirty="0"/>
                  </a:p>
                </c:rich>
              </c:tx>
              <c:showLegendKey val="0"/>
              <c:showVal val="1"/>
              <c:showCatName val="1"/>
              <c:showSerName val="0"/>
              <c:showPercent val="0"/>
              <c:showBubbleSize val="0"/>
              <c:extLst>
                <c:ext xmlns:c15="http://schemas.microsoft.com/office/drawing/2012/chart" uri="{CE6537A1-D6FC-4f65-9D91-7224C49458BB}">
                  <c15:layout/>
                </c:ext>
              </c:extLst>
            </c:dLbl>
            <c:dLbl>
              <c:idx val="4"/>
              <c:layout>
                <c:manualLayout>
                  <c:x val="0.27123268354798186"/>
                  <c:y val="-1.3154488676691988E-2"/>
                </c:manualLayout>
              </c:layout>
              <c:showLegendKey val="0"/>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a:lstStyle/>
              <a:p>
                <a:pPr>
                  <a:defRPr sz="1200" b="1"/>
                </a:pPr>
                <a:endParaRPr lang="fr-FR"/>
              </a:p>
            </c:txPr>
            <c:showLegendKey val="0"/>
            <c:showVal val="1"/>
            <c:showCatName val="1"/>
            <c:showSerName val="0"/>
            <c:showPercent val="0"/>
            <c:showBubbleSize val="0"/>
            <c:showLeaderLines val="1"/>
            <c:extLst>
              <c:ext xmlns:c15="http://schemas.microsoft.com/office/drawing/2012/chart" uri="{CE6537A1-D6FC-4f65-9D91-7224C49458BB}"/>
            </c:extLst>
          </c:dLbls>
          <c:cat>
            <c:strRef>
              <c:f>Feuil1!$A$2:$A$5</c:f>
              <c:strCache>
                <c:ptCount val="4"/>
                <c:pt idx="0">
                  <c:v>Google</c:v>
                </c:pt>
                <c:pt idx="1">
                  <c:v>Bing</c:v>
                </c:pt>
                <c:pt idx="2">
                  <c:v>Yahoo!</c:v>
                </c:pt>
                <c:pt idx="3">
                  <c:v>autres</c:v>
                </c:pt>
              </c:strCache>
            </c:strRef>
          </c:cat>
          <c:val>
            <c:numRef>
              <c:f>Feuil1!$B$2:$B$5</c:f>
              <c:numCache>
                <c:formatCode>0.0%</c:formatCode>
                <c:ptCount val="4"/>
                <c:pt idx="0">
                  <c:v>0.89700000000000002</c:v>
                </c:pt>
                <c:pt idx="1">
                  <c:v>4.3999999999999997E-2</c:v>
                </c:pt>
                <c:pt idx="2">
                  <c:v>3.1E-2</c:v>
                </c:pt>
                <c:pt idx="3">
                  <c:v>2.8000000000000001E-2</c:v>
                </c:pt>
              </c:numCache>
            </c:numRef>
          </c:val>
        </c:ser>
        <c:dLbls>
          <c:showLegendKey val="0"/>
          <c:showVal val="0"/>
          <c:showCatName val="0"/>
          <c:showSerName val="0"/>
          <c:showPercent val="0"/>
          <c:showBubbleSize val="0"/>
          <c:showLeaderLines val="1"/>
        </c:dLbls>
      </c:pie3DChart>
    </c:plotArea>
    <c:plotVisOnly val="1"/>
    <c:dispBlanksAs val="gap"/>
    <c:showDLblsOverMax val="0"/>
  </c:chart>
  <c:spPr>
    <a:ln w="19050">
      <a:solidFill>
        <a:srgbClr val="BF6F4F"/>
      </a:solidFill>
    </a:ln>
  </c:spPr>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i="1" dirty="0" smtClean="0"/>
              <a:t>Parts de </a:t>
            </a:r>
            <a:r>
              <a:rPr lang="en-US" sz="1400" i="1" dirty="0" err="1" smtClean="0"/>
              <a:t>marché</a:t>
            </a:r>
            <a:r>
              <a:rPr lang="en-US" sz="1400" i="1" dirty="0" smtClean="0"/>
              <a:t> </a:t>
            </a:r>
            <a:br>
              <a:rPr lang="en-US" sz="1400" i="1" dirty="0" smtClean="0"/>
            </a:br>
            <a:r>
              <a:rPr lang="en-US" sz="1400" i="1" dirty="0" smtClean="0"/>
              <a:t>des </a:t>
            </a:r>
            <a:r>
              <a:rPr lang="en-US" sz="1400" i="1" dirty="0" err="1" smtClean="0"/>
              <a:t>moteurs</a:t>
            </a:r>
            <a:r>
              <a:rPr lang="en-US" sz="1400" i="1" dirty="0" smtClean="0"/>
              <a:t> de </a:t>
            </a:r>
            <a:r>
              <a:rPr lang="en-US" sz="1400" i="1" dirty="0" err="1" smtClean="0"/>
              <a:t>recherche</a:t>
            </a:r>
            <a:r>
              <a:rPr lang="en-US" sz="1400" i="1" baseline="0" dirty="0" smtClean="0"/>
              <a:t>  en France </a:t>
            </a:r>
            <a:endParaRPr lang="en-US" sz="1400" i="1" dirty="0"/>
          </a:p>
        </c:rich>
      </c:tx>
      <c:layout>
        <c:manualLayout>
          <c:xMode val="edge"/>
          <c:yMode val="edge"/>
          <c:x val="0.14170754531547777"/>
          <c:y val="0"/>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5.9108282840368162E-2"/>
          <c:y val="0.27450640888672762"/>
          <c:w val="0.9021337372770547"/>
          <c:h val="0.72549359111327238"/>
        </c:manualLayout>
      </c:layout>
      <c:pie3DChart>
        <c:varyColors val="1"/>
        <c:ser>
          <c:idx val="0"/>
          <c:order val="0"/>
          <c:tx>
            <c:strRef>
              <c:f>Feuil1!$B$1</c:f>
              <c:strCache>
                <c:ptCount val="1"/>
                <c:pt idx="0">
                  <c:v>Ventes</c:v>
                </c:pt>
              </c:strCache>
            </c:strRef>
          </c:tx>
          <c:dPt>
            <c:idx val="0"/>
            <c:bubble3D val="0"/>
            <c:explosion val="1"/>
          </c:dPt>
          <c:dPt>
            <c:idx val="1"/>
            <c:bubble3D val="0"/>
            <c:spPr>
              <a:solidFill>
                <a:srgbClr val="4A8CC2"/>
              </a:solidFill>
              <a:ln>
                <a:solidFill>
                  <a:srgbClr val="E3DF25"/>
                </a:solidFill>
              </a:ln>
            </c:spPr>
          </c:dPt>
          <c:dPt>
            <c:idx val="2"/>
            <c:bubble3D val="0"/>
            <c:spPr>
              <a:solidFill>
                <a:schemeClr val="accent4"/>
              </a:solidFill>
            </c:spPr>
          </c:dPt>
          <c:dPt>
            <c:idx val="3"/>
            <c:bubble3D val="0"/>
            <c:spPr>
              <a:solidFill>
                <a:schemeClr val="accent3"/>
              </a:solidFill>
            </c:spPr>
          </c:dPt>
          <c:dPt>
            <c:idx val="4"/>
            <c:bubble3D val="0"/>
            <c:spPr>
              <a:solidFill>
                <a:schemeClr val="accent6">
                  <a:lumMod val="75000"/>
                </a:schemeClr>
              </a:solidFill>
            </c:spPr>
          </c:dPt>
          <c:dLbls>
            <c:dLbl>
              <c:idx val="0"/>
              <c:layout>
                <c:manualLayout>
                  <c:x val="0.12011405783972721"/>
                  <c:y val="-3.1690986464807537E-2"/>
                </c:manualLayout>
              </c:layout>
              <c:tx>
                <c:rich>
                  <a:bodyPr/>
                  <a:lstStyle/>
                  <a:p>
                    <a:r>
                      <a:rPr lang="en-US" dirty="0" smtClean="0"/>
                      <a:t>Google 93,1%</a:t>
                    </a:r>
                    <a:endParaRPr lang="en-US" dirty="0"/>
                  </a:p>
                </c:rich>
              </c:tx>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2.1080723936656623E-2"/>
                  <c:y val="-3.9760394332574438E-2"/>
                </c:manualLayout>
              </c:layout>
              <c:tx>
                <c:rich>
                  <a:bodyPr/>
                  <a:lstStyle/>
                  <a:p>
                    <a:r>
                      <a:rPr lang="en-US" dirty="0"/>
                      <a:t>Bing </a:t>
                    </a:r>
                    <a:r>
                      <a:rPr lang="en-US" dirty="0" smtClean="0"/>
                      <a:t>4,5%</a:t>
                    </a:r>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766305880543185"/>
                      <c:h val="9.4727005248434928E-2"/>
                    </c:manualLayout>
                  </c15:layout>
                </c:ext>
              </c:extLst>
            </c:dLbl>
            <c:dLbl>
              <c:idx val="2"/>
              <c:layout>
                <c:manualLayout>
                  <c:x val="1.5627002982574585E-2"/>
                  <c:y val="-6.1371322472978052E-2"/>
                </c:manualLayout>
              </c:layout>
              <c:tx>
                <c:rich>
                  <a:bodyPr/>
                  <a:lstStyle/>
                  <a:p>
                    <a:r>
                      <a:rPr lang="en-US" dirty="0" smtClean="0"/>
                      <a:t>Yahoo</a:t>
                    </a:r>
                    <a:r>
                      <a:rPr lang="en-US" dirty="0"/>
                      <a:t>! </a:t>
                    </a:r>
                    <a:r>
                      <a:rPr lang="en-US" dirty="0" smtClean="0"/>
                      <a:t/>
                    </a:r>
                    <a:br>
                      <a:rPr lang="en-US" dirty="0" smtClean="0"/>
                    </a:br>
                    <a:r>
                      <a:rPr lang="en-US" dirty="0" smtClean="0"/>
                      <a:t>2%</a:t>
                    </a:r>
                    <a:endParaRPr lang="en-US" dirty="0"/>
                  </a:p>
                </c:rich>
              </c:tx>
              <c:showLegendKey val="0"/>
              <c:showVal val="1"/>
              <c:showCatName val="1"/>
              <c:showSerName val="0"/>
              <c:showPercent val="0"/>
              <c:showBubbleSize val="0"/>
              <c:separator> </c:separator>
              <c:extLst>
                <c:ext xmlns:c15="http://schemas.microsoft.com/office/drawing/2012/chart" uri="{CE6537A1-D6FC-4f65-9D91-7224C49458BB}">
                  <c15:layout/>
                </c:ext>
              </c:extLst>
            </c:dLbl>
            <c:dLbl>
              <c:idx val="3"/>
              <c:layout>
                <c:manualLayout>
                  <c:x val="0.14806875090801877"/>
                  <c:y val="-3.6564669707173161E-2"/>
                </c:manualLayout>
              </c:layout>
              <c:tx>
                <c:rich>
                  <a:bodyPr/>
                  <a:lstStyle/>
                  <a:p>
                    <a:r>
                      <a:rPr lang="en-US" dirty="0" err="1" smtClean="0"/>
                      <a:t>autres</a:t>
                    </a:r>
                    <a:endParaRPr lang="en-US" dirty="0" smtClean="0"/>
                  </a:p>
                  <a:p>
                    <a:r>
                      <a:rPr lang="en-US" dirty="0" smtClean="0"/>
                      <a:t> 0,4%</a:t>
                    </a:r>
                    <a:endParaRPr lang="en-US" dirty="0"/>
                  </a:p>
                </c:rich>
              </c:tx>
              <c:showLegendKey val="0"/>
              <c:showVal val="1"/>
              <c:showCatName val="1"/>
              <c:showSerName val="0"/>
              <c:showPercent val="0"/>
              <c:showBubbleSize val="0"/>
              <c:extLst>
                <c:ext xmlns:c15="http://schemas.microsoft.com/office/drawing/2012/chart" uri="{CE6537A1-D6FC-4f65-9D91-7224C49458BB}">
                  <c15:layout/>
                </c:ext>
              </c:extLst>
            </c:dLbl>
            <c:dLbl>
              <c:idx val="4"/>
              <c:layout>
                <c:manualLayout>
                  <c:x val="0.27123268354798186"/>
                  <c:y val="-1.3154488676691988E-2"/>
                </c:manualLayout>
              </c:layout>
              <c:showLegendKey val="0"/>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a:lstStyle/>
              <a:p>
                <a:pPr>
                  <a:defRPr sz="1200" b="1"/>
                </a:pPr>
                <a:endParaRPr lang="fr-FR"/>
              </a:p>
            </c:txPr>
            <c:showLegendKey val="0"/>
            <c:showVal val="1"/>
            <c:showCatName val="1"/>
            <c:showSerName val="0"/>
            <c:showPercent val="0"/>
            <c:showBubbleSize val="0"/>
            <c:showLeaderLines val="1"/>
            <c:extLst>
              <c:ext xmlns:c15="http://schemas.microsoft.com/office/drawing/2012/chart" uri="{CE6537A1-D6FC-4f65-9D91-7224C49458BB}"/>
            </c:extLst>
          </c:dLbls>
          <c:cat>
            <c:strRef>
              <c:f>Feuil1!$A$2:$A$6</c:f>
              <c:strCache>
                <c:ptCount val="4"/>
                <c:pt idx="0">
                  <c:v>Google</c:v>
                </c:pt>
                <c:pt idx="1">
                  <c:v>Bing</c:v>
                </c:pt>
                <c:pt idx="2">
                  <c:v>Yahoo!</c:v>
                </c:pt>
                <c:pt idx="3">
                  <c:v>autres</c:v>
                </c:pt>
              </c:strCache>
            </c:strRef>
          </c:cat>
          <c:val>
            <c:numRef>
              <c:f>Feuil1!$B$2:$B$6</c:f>
              <c:numCache>
                <c:formatCode>0.0%</c:formatCode>
                <c:ptCount val="5"/>
                <c:pt idx="0">
                  <c:v>0.93100000000000005</c:v>
                </c:pt>
                <c:pt idx="1">
                  <c:v>4.4999999999999998E-2</c:v>
                </c:pt>
                <c:pt idx="2">
                  <c:v>0.02</c:v>
                </c:pt>
                <c:pt idx="3">
                  <c:v>4.0000000000000001E-3</c:v>
                </c:pt>
              </c:numCache>
            </c:numRef>
          </c:val>
        </c:ser>
        <c:dLbls>
          <c:showLegendKey val="0"/>
          <c:showVal val="0"/>
          <c:showCatName val="0"/>
          <c:showSerName val="0"/>
          <c:showPercent val="0"/>
          <c:showBubbleSize val="0"/>
          <c:showLeaderLines val="1"/>
        </c:dLbls>
      </c:pie3DChart>
    </c:plotArea>
    <c:plotVisOnly val="1"/>
    <c:dispBlanksAs val="gap"/>
    <c:showDLblsOverMax val="0"/>
  </c:chart>
  <c:spPr>
    <a:ln w="19050">
      <a:solidFill>
        <a:srgbClr val="BF6F4F"/>
      </a:solidFill>
    </a:ln>
  </c:spPr>
  <c:txPr>
    <a:bodyPr/>
    <a:lstStyle/>
    <a:p>
      <a:pPr>
        <a:defRPr sz="1800"/>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C059DA-17A2-42A4-ADD2-3668AF7F40B4}" type="doc">
      <dgm:prSet loTypeId="urn:microsoft.com/office/officeart/2005/8/layout/venn1" loCatId="relationship" qsTypeId="urn:microsoft.com/office/officeart/2005/8/quickstyle/simple1" qsCatId="simple" csTypeId="urn:microsoft.com/office/officeart/2005/8/colors/accent1_2" csCatId="accent1" phldr="1"/>
      <dgm:spPr/>
    </dgm:pt>
    <dgm:pt modelId="{F37C3557-166A-45A7-BC97-5AA924AEEB52}">
      <dgm:prSet phldrT="[Texte]" custT="1"/>
      <dgm:spPr>
        <a:solidFill>
          <a:srgbClr val="009644">
            <a:alpha val="50000"/>
          </a:srgbClr>
        </a:solidFill>
        <a:ln>
          <a:noFill/>
        </a:ln>
      </dgm:spPr>
      <dgm:t>
        <a:bodyPr/>
        <a:lstStyle/>
        <a:p>
          <a:r>
            <a:rPr lang="en-US" sz="2400" dirty="0" smtClean="0">
              <a:solidFill>
                <a:schemeClr val="bg1"/>
              </a:solidFill>
            </a:rPr>
            <a:t>reconnaissance </a:t>
          </a:r>
          <a:r>
            <a:rPr lang="en-US" sz="2400" dirty="0" err="1" smtClean="0">
              <a:solidFill>
                <a:schemeClr val="bg1"/>
              </a:solidFill>
            </a:rPr>
            <a:t>vocale</a:t>
          </a:r>
          <a:r>
            <a:rPr lang="en-US" sz="2400" dirty="0" smtClean="0">
              <a:solidFill>
                <a:schemeClr val="bg1"/>
              </a:solidFill>
            </a:rPr>
            <a:t> et </a:t>
          </a:r>
          <a:r>
            <a:rPr lang="en-US" sz="2400" dirty="0" err="1" smtClean="0">
              <a:solidFill>
                <a:schemeClr val="bg1"/>
              </a:solidFill>
            </a:rPr>
            <a:t>visuelle</a:t>
          </a:r>
          <a:r>
            <a:rPr lang="en-US" sz="2400" dirty="0" smtClean="0">
              <a:solidFill>
                <a:schemeClr val="bg1"/>
              </a:solidFill>
            </a:rPr>
            <a:t> </a:t>
          </a:r>
          <a:endParaRPr lang="fr-FR" sz="2400" dirty="0">
            <a:solidFill>
              <a:schemeClr val="bg1"/>
            </a:solidFill>
          </a:endParaRPr>
        </a:p>
      </dgm:t>
    </dgm:pt>
    <dgm:pt modelId="{E139A60A-AF63-4103-88BE-0D03CB21BBED}" type="parTrans" cxnId="{9384E49D-F96F-4FBD-AA13-FD669690231A}">
      <dgm:prSet/>
      <dgm:spPr/>
      <dgm:t>
        <a:bodyPr/>
        <a:lstStyle/>
        <a:p>
          <a:endParaRPr lang="fr-FR"/>
        </a:p>
      </dgm:t>
    </dgm:pt>
    <dgm:pt modelId="{6E7D92B1-7547-409C-9880-2047C2A0E0F3}" type="sibTrans" cxnId="{9384E49D-F96F-4FBD-AA13-FD669690231A}">
      <dgm:prSet/>
      <dgm:spPr/>
      <dgm:t>
        <a:bodyPr/>
        <a:lstStyle/>
        <a:p>
          <a:endParaRPr lang="fr-FR"/>
        </a:p>
      </dgm:t>
    </dgm:pt>
    <dgm:pt modelId="{172A79A6-C6D6-4D89-9BF9-DED90D0F4A18}">
      <dgm:prSet phldrT="[Texte]" custT="1"/>
      <dgm:spPr>
        <a:solidFill>
          <a:srgbClr val="009644">
            <a:alpha val="50000"/>
          </a:srgbClr>
        </a:solidFill>
        <a:ln>
          <a:solidFill>
            <a:srgbClr val="009644">
              <a:alpha val="50000"/>
            </a:srgbClr>
          </a:solidFill>
        </a:ln>
      </dgm:spPr>
      <dgm:t>
        <a:bodyPr/>
        <a:lstStyle/>
        <a:p>
          <a:r>
            <a:rPr lang="en-US" sz="2400" dirty="0" err="1" smtClean="0">
              <a:solidFill>
                <a:schemeClr val="bg1"/>
              </a:solidFill>
            </a:rPr>
            <a:t>compréhension</a:t>
          </a:r>
          <a:r>
            <a:rPr lang="en-US" sz="2400" dirty="0" smtClean="0">
              <a:solidFill>
                <a:schemeClr val="bg1"/>
              </a:solidFill>
            </a:rPr>
            <a:t> du </a:t>
          </a:r>
          <a:r>
            <a:rPr lang="en-US" sz="2400" dirty="0" err="1" smtClean="0">
              <a:solidFill>
                <a:schemeClr val="bg1"/>
              </a:solidFill>
            </a:rPr>
            <a:t>langage</a:t>
          </a:r>
          <a:r>
            <a:rPr lang="en-US" sz="2400" dirty="0" smtClean="0">
              <a:solidFill>
                <a:schemeClr val="bg1"/>
              </a:solidFill>
            </a:rPr>
            <a:t> naturel</a:t>
          </a:r>
          <a:endParaRPr lang="fr-FR" sz="2400" dirty="0">
            <a:solidFill>
              <a:schemeClr val="bg1"/>
            </a:solidFill>
          </a:endParaRPr>
        </a:p>
      </dgm:t>
    </dgm:pt>
    <dgm:pt modelId="{9E35AFB3-DD98-42E4-95D8-76F9E6E0A4B8}" type="parTrans" cxnId="{26970C24-8EE6-4E7A-B522-C92EB84CCB3F}">
      <dgm:prSet/>
      <dgm:spPr/>
      <dgm:t>
        <a:bodyPr/>
        <a:lstStyle/>
        <a:p>
          <a:endParaRPr lang="fr-FR"/>
        </a:p>
      </dgm:t>
    </dgm:pt>
    <dgm:pt modelId="{01D400DD-9E6C-4468-A8A1-3E12428FDC33}" type="sibTrans" cxnId="{26970C24-8EE6-4E7A-B522-C92EB84CCB3F}">
      <dgm:prSet/>
      <dgm:spPr/>
      <dgm:t>
        <a:bodyPr/>
        <a:lstStyle/>
        <a:p>
          <a:endParaRPr lang="fr-FR"/>
        </a:p>
      </dgm:t>
    </dgm:pt>
    <dgm:pt modelId="{7F0A9033-348B-46C5-83BA-3E29DB51509F}">
      <dgm:prSet phldrT="[Texte]" custT="1"/>
      <dgm:spPr>
        <a:solidFill>
          <a:srgbClr val="009644">
            <a:alpha val="50000"/>
          </a:srgbClr>
        </a:solidFill>
        <a:ln>
          <a:solidFill>
            <a:srgbClr val="009644">
              <a:alpha val="50000"/>
            </a:srgbClr>
          </a:solidFill>
        </a:ln>
      </dgm:spPr>
      <dgm:t>
        <a:bodyPr/>
        <a:lstStyle/>
        <a:p>
          <a:r>
            <a:rPr lang="en-US" sz="2400" dirty="0" err="1" smtClean="0">
              <a:solidFill>
                <a:schemeClr val="bg1"/>
              </a:solidFill>
            </a:rPr>
            <a:t>recherche</a:t>
          </a:r>
          <a:r>
            <a:rPr lang="en-US" sz="2400" dirty="0" smtClean="0">
              <a:solidFill>
                <a:schemeClr val="bg1"/>
              </a:solidFill>
            </a:rPr>
            <a:t> </a:t>
          </a:r>
          <a:r>
            <a:rPr lang="en-US" sz="2400" dirty="0" err="1" smtClean="0">
              <a:solidFill>
                <a:schemeClr val="bg1"/>
              </a:solidFill>
            </a:rPr>
            <a:t>sémantique</a:t>
          </a:r>
          <a:endParaRPr lang="fr-FR" sz="2400" dirty="0">
            <a:solidFill>
              <a:schemeClr val="bg1"/>
            </a:solidFill>
          </a:endParaRPr>
        </a:p>
      </dgm:t>
    </dgm:pt>
    <dgm:pt modelId="{B792E753-21DD-4BF0-AE9C-DC09AE2917EA}" type="parTrans" cxnId="{60E9F667-B371-4A99-A7CE-00CDCF250389}">
      <dgm:prSet/>
      <dgm:spPr/>
      <dgm:t>
        <a:bodyPr/>
        <a:lstStyle/>
        <a:p>
          <a:endParaRPr lang="fr-FR"/>
        </a:p>
      </dgm:t>
    </dgm:pt>
    <dgm:pt modelId="{156A21C6-3A6A-4DCD-B275-97DA805C99D4}" type="sibTrans" cxnId="{60E9F667-B371-4A99-A7CE-00CDCF250389}">
      <dgm:prSet/>
      <dgm:spPr/>
      <dgm:t>
        <a:bodyPr/>
        <a:lstStyle/>
        <a:p>
          <a:endParaRPr lang="fr-FR"/>
        </a:p>
      </dgm:t>
    </dgm:pt>
    <dgm:pt modelId="{B29322FD-9AD3-4CF5-96BA-9D9C5F79D3CE}" type="pres">
      <dgm:prSet presAssocID="{11C059DA-17A2-42A4-ADD2-3668AF7F40B4}" presName="compositeShape" presStyleCnt="0">
        <dgm:presLayoutVars>
          <dgm:chMax val="7"/>
          <dgm:dir/>
          <dgm:resizeHandles val="exact"/>
        </dgm:presLayoutVars>
      </dgm:prSet>
      <dgm:spPr/>
    </dgm:pt>
    <dgm:pt modelId="{C0EC6108-96F3-43E8-8E00-995173C4283D}" type="pres">
      <dgm:prSet presAssocID="{F37C3557-166A-45A7-BC97-5AA924AEEB52}" presName="circ1" presStyleLbl="vennNode1" presStyleIdx="0" presStyleCnt="3" custLinFactNeighborX="-103" custLinFactNeighborY="7594"/>
      <dgm:spPr/>
      <dgm:t>
        <a:bodyPr/>
        <a:lstStyle/>
        <a:p>
          <a:endParaRPr lang="fr-FR"/>
        </a:p>
      </dgm:t>
    </dgm:pt>
    <dgm:pt modelId="{D0F20418-1D4D-4593-ACE9-ADEBFAEE350F}" type="pres">
      <dgm:prSet presAssocID="{F37C3557-166A-45A7-BC97-5AA924AEEB52}" presName="circ1Tx" presStyleLbl="revTx" presStyleIdx="0" presStyleCnt="0">
        <dgm:presLayoutVars>
          <dgm:chMax val="0"/>
          <dgm:chPref val="0"/>
          <dgm:bulletEnabled val="1"/>
        </dgm:presLayoutVars>
      </dgm:prSet>
      <dgm:spPr/>
      <dgm:t>
        <a:bodyPr/>
        <a:lstStyle/>
        <a:p>
          <a:endParaRPr lang="fr-FR"/>
        </a:p>
      </dgm:t>
    </dgm:pt>
    <dgm:pt modelId="{47EDB4A2-BBBC-436D-96D7-7772DBF93E9A}" type="pres">
      <dgm:prSet presAssocID="{172A79A6-C6D6-4D89-9BF9-DED90D0F4A18}" presName="circ2" presStyleLbl="vennNode1" presStyleIdx="1" presStyleCnt="3" custLinFactNeighborX="-3348" custLinFactNeighborY="418"/>
      <dgm:spPr/>
      <dgm:t>
        <a:bodyPr/>
        <a:lstStyle/>
        <a:p>
          <a:endParaRPr lang="fr-FR"/>
        </a:p>
      </dgm:t>
    </dgm:pt>
    <dgm:pt modelId="{772F8F1C-9827-4ECC-8BD4-16D848B1E9F0}" type="pres">
      <dgm:prSet presAssocID="{172A79A6-C6D6-4D89-9BF9-DED90D0F4A18}" presName="circ2Tx" presStyleLbl="revTx" presStyleIdx="0" presStyleCnt="0">
        <dgm:presLayoutVars>
          <dgm:chMax val="0"/>
          <dgm:chPref val="0"/>
          <dgm:bulletEnabled val="1"/>
        </dgm:presLayoutVars>
      </dgm:prSet>
      <dgm:spPr/>
      <dgm:t>
        <a:bodyPr/>
        <a:lstStyle/>
        <a:p>
          <a:endParaRPr lang="fr-FR"/>
        </a:p>
      </dgm:t>
    </dgm:pt>
    <dgm:pt modelId="{3EF8EDFB-1F7E-4DF0-A154-CA0F8584E324}" type="pres">
      <dgm:prSet presAssocID="{7F0A9033-348B-46C5-83BA-3E29DB51509F}" presName="circ3" presStyleLbl="vennNode1" presStyleIdx="2" presStyleCnt="3" custLinFactNeighborX="2236"/>
      <dgm:spPr/>
      <dgm:t>
        <a:bodyPr/>
        <a:lstStyle/>
        <a:p>
          <a:endParaRPr lang="fr-FR"/>
        </a:p>
      </dgm:t>
    </dgm:pt>
    <dgm:pt modelId="{A9DC9928-7442-4D3E-A60F-91D014D4F06A}" type="pres">
      <dgm:prSet presAssocID="{7F0A9033-348B-46C5-83BA-3E29DB51509F}" presName="circ3Tx" presStyleLbl="revTx" presStyleIdx="0" presStyleCnt="0">
        <dgm:presLayoutVars>
          <dgm:chMax val="0"/>
          <dgm:chPref val="0"/>
          <dgm:bulletEnabled val="1"/>
        </dgm:presLayoutVars>
      </dgm:prSet>
      <dgm:spPr/>
      <dgm:t>
        <a:bodyPr/>
        <a:lstStyle/>
        <a:p>
          <a:endParaRPr lang="fr-FR"/>
        </a:p>
      </dgm:t>
    </dgm:pt>
  </dgm:ptLst>
  <dgm:cxnLst>
    <dgm:cxn modelId="{384CE49A-F27D-408F-9AE0-5BEBC60CC117}" type="presOf" srcId="{F37C3557-166A-45A7-BC97-5AA924AEEB52}" destId="{C0EC6108-96F3-43E8-8E00-995173C4283D}" srcOrd="0" destOrd="0" presId="urn:microsoft.com/office/officeart/2005/8/layout/venn1"/>
    <dgm:cxn modelId="{60E9F667-B371-4A99-A7CE-00CDCF250389}" srcId="{11C059DA-17A2-42A4-ADD2-3668AF7F40B4}" destId="{7F0A9033-348B-46C5-83BA-3E29DB51509F}" srcOrd="2" destOrd="0" parTransId="{B792E753-21DD-4BF0-AE9C-DC09AE2917EA}" sibTransId="{156A21C6-3A6A-4DCD-B275-97DA805C99D4}"/>
    <dgm:cxn modelId="{9384E49D-F96F-4FBD-AA13-FD669690231A}" srcId="{11C059DA-17A2-42A4-ADD2-3668AF7F40B4}" destId="{F37C3557-166A-45A7-BC97-5AA924AEEB52}" srcOrd="0" destOrd="0" parTransId="{E139A60A-AF63-4103-88BE-0D03CB21BBED}" sibTransId="{6E7D92B1-7547-409C-9880-2047C2A0E0F3}"/>
    <dgm:cxn modelId="{957C4CAB-1EDC-4DFC-BBCA-3C62F76743D6}" type="presOf" srcId="{172A79A6-C6D6-4D89-9BF9-DED90D0F4A18}" destId="{47EDB4A2-BBBC-436D-96D7-7772DBF93E9A}" srcOrd="0" destOrd="0" presId="urn:microsoft.com/office/officeart/2005/8/layout/venn1"/>
    <dgm:cxn modelId="{BB799E46-8E05-4630-9516-D41EB5037A01}" type="presOf" srcId="{7F0A9033-348B-46C5-83BA-3E29DB51509F}" destId="{A9DC9928-7442-4D3E-A60F-91D014D4F06A}" srcOrd="1" destOrd="0" presId="urn:microsoft.com/office/officeart/2005/8/layout/venn1"/>
    <dgm:cxn modelId="{854E191A-CDA6-40BA-AA4A-704FD0B1BCF9}" type="presOf" srcId="{7F0A9033-348B-46C5-83BA-3E29DB51509F}" destId="{3EF8EDFB-1F7E-4DF0-A154-CA0F8584E324}" srcOrd="0" destOrd="0" presId="urn:microsoft.com/office/officeart/2005/8/layout/venn1"/>
    <dgm:cxn modelId="{26970C24-8EE6-4E7A-B522-C92EB84CCB3F}" srcId="{11C059DA-17A2-42A4-ADD2-3668AF7F40B4}" destId="{172A79A6-C6D6-4D89-9BF9-DED90D0F4A18}" srcOrd="1" destOrd="0" parTransId="{9E35AFB3-DD98-42E4-95D8-76F9E6E0A4B8}" sibTransId="{01D400DD-9E6C-4468-A8A1-3E12428FDC33}"/>
    <dgm:cxn modelId="{D46A3493-FC34-4924-9CEC-1E7CABE27CDC}" type="presOf" srcId="{172A79A6-C6D6-4D89-9BF9-DED90D0F4A18}" destId="{772F8F1C-9827-4ECC-8BD4-16D848B1E9F0}" srcOrd="1" destOrd="0" presId="urn:microsoft.com/office/officeart/2005/8/layout/venn1"/>
    <dgm:cxn modelId="{4D9FEAC9-A5C5-403C-A26A-548C6DDF84A3}" type="presOf" srcId="{F37C3557-166A-45A7-BC97-5AA924AEEB52}" destId="{D0F20418-1D4D-4593-ACE9-ADEBFAEE350F}" srcOrd="1" destOrd="0" presId="urn:microsoft.com/office/officeart/2005/8/layout/venn1"/>
    <dgm:cxn modelId="{C3FEF85B-385E-4032-8BDA-157E3E32FCF1}" type="presOf" srcId="{11C059DA-17A2-42A4-ADD2-3668AF7F40B4}" destId="{B29322FD-9AD3-4CF5-96BA-9D9C5F79D3CE}" srcOrd="0" destOrd="0" presId="urn:microsoft.com/office/officeart/2005/8/layout/venn1"/>
    <dgm:cxn modelId="{EFF1DBC7-0565-40E5-9E4D-E4A1BDF6702E}" type="presParOf" srcId="{B29322FD-9AD3-4CF5-96BA-9D9C5F79D3CE}" destId="{C0EC6108-96F3-43E8-8E00-995173C4283D}" srcOrd="0" destOrd="0" presId="urn:microsoft.com/office/officeart/2005/8/layout/venn1"/>
    <dgm:cxn modelId="{59F1F436-F45C-440F-A773-AF367CC54838}" type="presParOf" srcId="{B29322FD-9AD3-4CF5-96BA-9D9C5F79D3CE}" destId="{D0F20418-1D4D-4593-ACE9-ADEBFAEE350F}" srcOrd="1" destOrd="0" presId="urn:microsoft.com/office/officeart/2005/8/layout/venn1"/>
    <dgm:cxn modelId="{C785E0F3-73D0-4A50-BB53-0B2382DE8C66}" type="presParOf" srcId="{B29322FD-9AD3-4CF5-96BA-9D9C5F79D3CE}" destId="{47EDB4A2-BBBC-436D-96D7-7772DBF93E9A}" srcOrd="2" destOrd="0" presId="urn:microsoft.com/office/officeart/2005/8/layout/venn1"/>
    <dgm:cxn modelId="{6A4BB427-C6C8-46DC-904A-3F9A5F666A23}" type="presParOf" srcId="{B29322FD-9AD3-4CF5-96BA-9D9C5F79D3CE}" destId="{772F8F1C-9827-4ECC-8BD4-16D848B1E9F0}" srcOrd="3" destOrd="0" presId="urn:microsoft.com/office/officeart/2005/8/layout/venn1"/>
    <dgm:cxn modelId="{58B6672E-9072-4E7F-8F38-60895E9D2BB4}" type="presParOf" srcId="{B29322FD-9AD3-4CF5-96BA-9D9C5F79D3CE}" destId="{3EF8EDFB-1F7E-4DF0-A154-CA0F8584E324}" srcOrd="4" destOrd="0" presId="urn:microsoft.com/office/officeart/2005/8/layout/venn1"/>
    <dgm:cxn modelId="{DB40EB3A-7996-4182-804C-74CD61F50A35}" type="presParOf" srcId="{B29322FD-9AD3-4CF5-96BA-9D9C5F79D3CE}" destId="{A9DC9928-7442-4D3E-A60F-91D014D4F06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C9B52D-5452-48DE-BB8A-21AA527E043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fr-FR"/>
        </a:p>
      </dgm:t>
    </dgm:pt>
    <dgm:pt modelId="{A03C19A3-12FF-4D69-AA40-88372F0DBE2C}">
      <dgm:prSet phldrT="[Texte]" custT="1"/>
      <dgm:spPr>
        <a:solidFill>
          <a:schemeClr val="tx1"/>
        </a:solidFill>
        <a:ln>
          <a:solidFill>
            <a:schemeClr val="tx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2200" dirty="0" smtClean="0"/>
            <a:t>recherche universelle</a:t>
          </a:r>
        </a:p>
        <a:p>
          <a:pPr marL="0" marR="0" indent="0" defTabSz="914400" eaLnBrk="1" fontAlgn="auto" latinLnBrk="0" hangingPunct="1">
            <a:lnSpc>
              <a:spcPct val="100000"/>
            </a:lnSpc>
            <a:spcBef>
              <a:spcPts val="0"/>
            </a:spcBef>
            <a:spcAft>
              <a:spcPts val="0"/>
            </a:spcAft>
            <a:buClrTx/>
            <a:buSzTx/>
            <a:buFontTx/>
            <a:buNone/>
            <a:tabLst/>
            <a:defRPr/>
          </a:pPr>
          <a:endParaRPr lang="fr-FR" sz="2000" dirty="0" smtClean="0"/>
        </a:p>
      </dgm:t>
    </dgm:pt>
    <dgm:pt modelId="{77E73206-DE2B-438C-A0F3-AE01E1AAC0C9}" type="parTrans" cxnId="{BC0271EC-DDE2-49B8-9381-301F9BB95081}">
      <dgm:prSet/>
      <dgm:spPr/>
      <dgm:t>
        <a:bodyPr/>
        <a:lstStyle/>
        <a:p>
          <a:endParaRPr lang="fr-FR"/>
        </a:p>
      </dgm:t>
    </dgm:pt>
    <dgm:pt modelId="{BA5D3CE3-210D-496A-94F6-92D4B9A69CBA}" type="sibTrans" cxnId="{BC0271EC-DDE2-49B8-9381-301F9BB95081}">
      <dgm:prSet/>
      <dgm:spPr/>
      <dgm:t>
        <a:bodyPr/>
        <a:lstStyle/>
        <a:p>
          <a:endParaRPr lang="fr-FR"/>
        </a:p>
      </dgm:t>
    </dgm:pt>
    <dgm:pt modelId="{A5A07CA7-0B81-42E9-90AE-FECA98028A74}">
      <dgm:prSet phldrT="[Texte]" custT="1"/>
      <dgm:spPr>
        <a:solidFill>
          <a:schemeClr val="tx1"/>
        </a:solidFill>
        <a:ln>
          <a:solidFill>
            <a:schemeClr val="tx1"/>
          </a:solidFill>
        </a:ln>
      </dgm:spPr>
      <dgm:t>
        <a:bodyPr/>
        <a:lstStyle/>
        <a:p>
          <a:r>
            <a:rPr lang="fr-FR" sz="2200" dirty="0" smtClean="0"/>
            <a:t>contexte</a:t>
          </a:r>
          <a:endParaRPr lang="fr-FR" sz="2200" dirty="0"/>
        </a:p>
      </dgm:t>
    </dgm:pt>
    <dgm:pt modelId="{B04F4125-80D1-4B28-9F57-CDD06CC5F1EA}" type="parTrans" cxnId="{2C0ED22E-CBB0-4799-A164-F970923A7F55}">
      <dgm:prSet/>
      <dgm:spPr/>
      <dgm:t>
        <a:bodyPr/>
        <a:lstStyle/>
        <a:p>
          <a:endParaRPr lang="fr-FR"/>
        </a:p>
      </dgm:t>
    </dgm:pt>
    <dgm:pt modelId="{BBF386D5-3A21-4E3A-85D2-CE6107889D13}" type="sibTrans" cxnId="{2C0ED22E-CBB0-4799-A164-F970923A7F55}">
      <dgm:prSet/>
      <dgm:spPr/>
      <dgm:t>
        <a:bodyPr/>
        <a:lstStyle/>
        <a:p>
          <a:endParaRPr lang="fr-FR"/>
        </a:p>
      </dgm:t>
    </dgm:pt>
    <dgm:pt modelId="{D34DBAE3-FC24-454C-989D-6A77E1971684}">
      <dgm:prSet phldrT="[Texte]" custT="1"/>
      <dgm:spPr>
        <a:solidFill>
          <a:schemeClr val="tx1"/>
        </a:solidFill>
        <a:ln>
          <a:solidFill>
            <a:schemeClr val="tx1"/>
          </a:solidFill>
        </a:ln>
      </dgm:spPr>
      <dgm:t>
        <a:bodyPr/>
        <a:lstStyle/>
        <a:p>
          <a:pPr defTabSz="889000">
            <a:lnSpc>
              <a:spcPct val="90000"/>
            </a:lnSpc>
            <a:spcBef>
              <a:spcPct val="0"/>
            </a:spcBef>
            <a:spcAft>
              <a:spcPct val="35000"/>
            </a:spcAft>
          </a:pPr>
          <a:endParaRPr lang="fr-FR" sz="2000" dirty="0" smtClean="0"/>
        </a:p>
        <a:p>
          <a:pPr marL="0" marR="0" indent="0" defTabSz="914400" eaLnBrk="1" fontAlgn="auto" latinLnBrk="0" hangingPunct="1">
            <a:lnSpc>
              <a:spcPct val="100000"/>
            </a:lnSpc>
            <a:spcBef>
              <a:spcPts val="0"/>
            </a:spcBef>
            <a:spcAft>
              <a:spcPts val="0"/>
            </a:spcAft>
            <a:buClrTx/>
            <a:buSzTx/>
            <a:buFontTx/>
            <a:buNone/>
            <a:tabLst/>
            <a:defRPr/>
          </a:pPr>
          <a:r>
            <a:rPr lang="fr-FR" sz="2200" dirty="0" smtClean="0"/>
            <a:t>langage naturel</a:t>
          </a:r>
        </a:p>
        <a:p>
          <a:pPr defTabSz="889000">
            <a:lnSpc>
              <a:spcPct val="90000"/>
            </a:lnSpc>
            <a:spcBef>
              <a:spcPct val="0"/>
            </a:spcBef>
            <a:spcAft>
              <a:spcPct val="35000"/>
            </a:spcAft>
          </a:pPr>
          <a:endParaRPr lang="fr-FR" sz="2200" dirty="0"/>
        </a:p>
      </dgm:t>
    </dgm:pt>
    <dgm:pt modelId="{7E075B6F-C8D7-4D96-9961-BFE76BF604C7}" type="parTrans" cxnId="{097AA0B2-059C-4D88-83C1-4556400E1F32}">
      <dgm:prSet/>
      <dgm:spPr/>
      <dgm:t>
        <a:bodyPr/>
        <a:lstStyle/>
        <a:p>
          <a:endParaRPr lang="fr-FR"/>
        </a:p>
      </dgm:t>
    </dgm:pt>
    <dgm:pt modelId="{045AD01D-1B62-47C6-81A9-D13578DC8474}" type="sibTrans" cxnId="{097AA0B2-059C-4D88-83C1-4556400E1F32}">
      <dgm:prSet/>
      <dgm:spPr/>
      <dgm:t>
        <a:bodyPr/>
        <a:lstStyle/>
        <a:p>
          <a:endParaRPr lang="fr-FR"/>
        </a:p>
      </dgm:t>
    </dgm:pt>
    <dgm:pt modelId="{EEFFDB45-1DFA-4FA5-9F06-1FC521A2DBED}">
      <dgm:prSet phldrT="[Texte]" custT="1"/>
      <dgm:spPr>
        <a:solidFill>
          <a:schemeClr val="tx1"/>
        </a:solidFill>
        <a:ln>
          <a:solidFill>
            <a:schemeClr val="tx1"/>
          </a:solidFill>
        </a:ln>
      </dgm:spPr>
      <dgm:t>
        <a:bodyPr/>
        <a:lstStyle/>
        <a:p>
          <a:r>
            <a:rPr lang="fr-FR" sz="2000" dirty="0" smtClean="0"/>
            <a:t>informations personnelles</a:t>
          </a:r>
        </a:p>
      </dgm:t>
    </dgm:pt>
    <dgm:pt modelId="{7CEDADD2-D833-4C12-BB94-AF8CF3BA80DB}" type="sibTrans" cxnId="{C12E0C34-F529-455E-A6B4-4C6F10D76D14}">
      <dgm:prSet/>
      <dgm:spPr/>
      <dgm:t>
        <a:bodyPr/>
        <a:lstStyle/>
        <a:p>
          <a:endParaRPr lang="fr-FR"/>
        </a:p>
      </dgm:t>
    </dgm:pt>
    <dgm:pt modelId="{09A73203-7ED6-40A6-B113-40628D41CBE4}" type="parTrans" cxnId="{C12E0C34-F529-455E-A6B4-4C6F10D76D14}">
      <dgm:prSet/>
      <dgm:spPr/>
      <dgm:t>
        <a:bodyPr/>
        <a:lstStyle/>
        <a:p>
          <a:endParaRPr lang="fr-FR"/>
        </a:p>
      </dgm:t>
    </dgm:pt>
    <dgm:pt modelId="{05BBC735-CAB7-432D-B6D0-0B0039B4C729}">
      <dgm:prSet phldrT="[Texte]"/>
      <dgm:spPr>
        <a:solidFill>
          <a:schemeClr val="tx1"/>
        </a:solidFill>
        <a:ln>
          <a:solidFill>
            <a:schemeClr val="tx1"/>
          </a:solidFill>
        </a:ln>
      </dgm:spPr>
      <dgm:t>
        <a:bodyPr/>
        <a:lstStyle/>
        <a:p>
          <a:endParaRPr lang="fr-FR"/>
        </a:p>
      </dgm:t>
    </dgm:pt>
    <dgm:pt modelId="{31C0F29B-3CCC-4336-94EC-2A4D7007E2AC}" type="parTrans" cxnId="{D4D7FDC1-BD45-4924-99E7-ABA6ABDB9D4C}">
      <dgm:prSet/>
      <dgm:spPr/>
      <dgm:t>
        <a:bodyPr/>
        <a:lstStyle/>
        <a:p>
          <a:endParaRPr lang="fr-FR"/>
        </a:p>
      </dgm:t>
    </dgm:pt>
    <dgm:pt modelId="{15627065-8D45-4528-AF9A-5CCBA49C14A7}" type="sibTrans" cxnId="{D4D7FDC1-BD45-4924-99E7-ABA6ABDB9D4C}">
      <dgm:prSet/>
      <dgm:spPr/>
      <dgm:t>
        <a:bodyPr/>
        <a:lstStyle/>
        <a:p>
          <a:endParaRPr lang="fr-FR"/>
        </a:p>
      </dgm:t>
    </dgm:pt>
    <dgm:pt modelId="{C61294F0-0CDE-451A-BB73-D533483D0801}" type="pres">
      <dgm:prSet presAssocID="{EAC9B52D-5452-48DE-BB8A-21AA527E043C}" presName="matrix" presStyleCnt="0">
        <dgm:presLayoutVars>
          <dgm:chMax val="1"/>
          <dgm:dir/>
          <dgm:resizeHandles val="exact"/>
        </dgm:presLayoutVars>
      </dgm:prSet>
      <dgm:spPr/>
      <dgm:t>
        <a:bodyPr/>
        <a:lstStyle/>
        <a:p>
          <a:endParaRPr lang="fr-FR"/>
        </a:p>
      </dgm:t>
    </dgm:pt>
    <dgm:pt modelId="{F21FA762-F8E8-4289-845F-4821C74EEC79}" type="pres">
      <dgm:prSet presAssocID="{EAC9B52D-5452-48DE-BB8A-21AA527E043C}" presName="diamond" presStyleLbl="bgShp" presStyleIdx="0" presStyleCnt="1" custScaleX="106849" custScaleY="97260"/>
      <dgm:spPr>
        <a:solidFill>
          <a:schemeClr val="bg1">
            <a:lumMod val="85000"/>
          </a:schemeClr>
        </a:solidFill>
      </dgm:spPr>
    </dgm:pt>
    <dgm:pt modelId="{A73D27BB-388B-47AC-A59D-9C5718EE2B7C}" type="pres">
      <dgm:prSet presAssocID="{EAC9B52D-5452-48DE-BB8A-21AA527E043C}" presName="quad1" presStyleLbl="node1" presStyleIdx="0" presStyleCnt="4">
        <dgm:presLayoutVars>
          <dgm:chMax val="0"/>
          <dgm:chPref val="0"/>
          <dgm:bulletEnabled val="1"/>
        </dgm:presLayoutVars>
      </dgm:prSet>
      <dgm:spPr/>
      <dgm:t>
        <a:bodyPr/>
        <a:lstStyle/>
        <a:p>
          <a:endParaRPr lang="fr-FR"/>
        </a:p>
      </dgm:t>
    </dgm:pt>
    <dgm:pt modelId="{854434C9-2CC4-423E-BF31-AB75B9C96684}" type="pres">
      <dgm:prSet presAssocID="{EAC9B52D-5452-48DE-BB8A-21AA527E043C}" presName="quad2" presStyleLbl="node1" presStyleIdx="1" presStyleCnt="4">
        <dgm:presLayoutVars>
          <dgm:chMax val="0"/>
          <dgm:chPref val="0"/>
          <dgm:bulletEnabled val="1"/>
        </dgm:presLayoutVars>
      </dgm:prSet>
      <dgm:spPr/>
      <dgm:t>
        <a:bodyPr/>
        <a:lstStyle/>
        <a:p>
          <a:endParaRPr lang="fr-FR"/>
        </a:p>
      </dgm:t>
    </dgm:pt>
    <dgm:pt modelId="{F0102A75-6910-4220-97D3-3A62B14CC078}" type="pres">
      <dgm:prSet presAssocID="{EAC9B52D-5452-48DE-BB8A-21AA527E043C}" presName="quad3" presStyleLbl="node1" presStyleIdx="2" presStyleCnt="4">
        <dgm:presLayoutVars>
          <dgm:chMax val="0"/>
          <dgm:chPref val="0"/>
          <dgm:bulletEnabled val="1"/>
        </dgm:presLayoutVars>
      </dgm:prSet>
      <dgm:spPr/>
      <dgm:t>
        <a:bodyPr/>
        <a:lstStyle/>
        <a:p>
          <a:endParaRPr lang="fr-FR"/>
        </a:p>
      </dgm:t>
    </dgm:pt>
    <dgm:pt modelId="{F16AD8DB-C016-445F-9B71-3744062AA5DF}" type="pres">
      <dgm:prSet presAssocID="{EAC9B52D-5452-48DE-BB8A-21AA527E043C}" presName="quad4" presStyleLbl="node1" presStyleIdx="3" presStyleCnt="4">
        <dgm:presLayoutVars>
          <dgm:chMax val="0"/>
          <dgm:chPref val="0"/>
          <dgm:bulletEnabled val="1"/>
        </dgm:presLayoutVars>
      </dgm:prSet>
      <dgm:spPr/>
      <dgm:t>
        <a:bodyPr/>
        <a:lstStyle/>
        <a:p>
          <a:endParaRPr lang="fr-FR"/>
        </a:p>
      </dgm:t>
    </dgm:pt>
  </dgm:ptLst>
  <dgm:cxnLst>
    <dgm:cxn modelId="{BC0271EC-DDE2-49B8-9381-301F9BB95081}" srcId="{EAC9B52D-5452-48DE-BB8A-21AA527E043C}" destId="{A03C19A3-12FF-4D69-AA40-88372F0DBE2C}" srcOrd="0" destOrd="0" parTransId="{77E73206-DE2B-438C-A0F3-AE01E1AAC0C9}" sibTransId="{BA5D3CE3-210D-496A-94F6-92D4B9A69CBA}"/>
    <dgm:cxn modelId="{9406CE7E-330D-428D-B42B-9ACA6772263A}" type="presOf" srcId="{A03C19A3-12FF-4D69-AA40-88372F0DBE2C}" destId="{A73D27BB-388B-47AC-A59D-9C5718EE2B7C}" srcOrd="0" destOrd="0" presId="urn:microsoft.com/office/officeart/2005/8/layout/matrix3"/>
    <dgm:cxn modelId="{44CB46D5-E9E1-43AB-956A-1609664556B5}" type="presOf" srcId="{D34DBAE3-FC24-454C-989D-6A77E1971684}" destId="{F16AD8DB-C016-445F-9B71-3744062AA5DF}" srcOrd="0" destOrd="0" presId="urn:microsoft.com/office/officeart/2005/8/layout/matrix3"/>
    <dgm:cxn modelId="{BD8351AF-CC4E-4954-BBA9-DE3635CA5BA7}" type="presOf" srcId="{EEFFDB45-1DFA-4FA5-9F06-1FC521A2DBED}" destId="{F0102A75-6910-4220-97D3-3A62B14CC078}" srcOrd="0" destOrd="0" presId="urn:microsoft.com/office/officeart/2005/8/layout/matrix3"/>
    <dgm:cxn modelId="{C12E0C34-F529-455E-A6B4-4C6F10D76D14}" srcId="{EAC9B52D-5452-48DE-BB8A-21AA527E043C}" destId="{EEFFDB45-1DFA-4FA5-9F06-1FC521A2DBED}" srcOrd="2" destOrd="0" parTransId="{09A73203-7ED6-40A6-B113-40628D41CBE4}" sibTransId="{7CEDADD2-D833-4C12-BB94-AF8CF3BA80DB}"/>
    <dgm:cxn modelId="{D4D7FDC1-BD45-4924-99E7-ABA6ABDB9D4C}" srcId="{EAC9B52D-5452-48DE-BB8A-21AA527E043C}" destId="{05BBC735-CAB7-432D-B6D0-0B0039B4C729}" srcOrd="4" destOrd="0" parTransId="{31C0F29B-3CCC-4336-94EC-2A4D7007E2AC}" sibTransId="{15627065-8D45-4528-AF9A-5CCBA49C14A7}"/>
    <dgm:cxn modelId="{6C71D7E4-C7A1-409A-BEFA-AD48E2248A82}" type="presOf" srcId="{A5A07CA7-0B81-42E9-90AE-FECA98028A74}" destId="{854434C9-2CC4-423E-BF31-AB75B9C96684}" srcOrd="0" destOrd="0" presId="urn:microsoft.com/office/officeart/2005/8/layout/matrix3"/>
    <dgm:cxn modelId="{55BB9D57-9BDC-4DEB-928B-1BEE2AB2FCDE}" type="presOf" srcId="{EAC9B52D-5452-48DE-BB8A-21AA527E043C}" destId="{C61294F0-0CDE-451A-BB73-D533483D0801}" srcOrd="0" destOrd="0" presId="urn:microsoft.com/office/officeart/2005/8/layout/matrix3"/>
    <dgm:cxn modelId="{2C0ED22E-CBB0-4799-A164-F970923A7F55}" srcId="{EAC9B52D-5452-48DE-BB8A-21AA527E043C}" destId="{A5A07CA7-0B81-42E9-90AE-FECA98028A74}" srcOrd="1" destOrd="0" parTransId="{B04F4125-80D1-4B28-9F57-CDD06CC5F1EA}" sibTransId="{BBF386D5-3A21-4E3A-85D2-CE6107889D13}"/>
    <dgm:cxn modelId="{097AA0B2-059C-4D88-83C1-4556400E1F32}" srcId="{EAC9B52D-5452-48DE-BB8A-21AA527E043C}" destId="{D34DBAE3-FC24-454C-989D-6A77E1971684}" srcOrd="3" destOrd="0" parTransId="{7E075B6F-C8D7-4D96-9961-BFE76BF604C7}" sibTransId="{045AD01D-1B62-47C6-81A9-D13578DC8474}"/>
    <dgm:cxn modelId="{E76ACCB5-8F1C-464F-B2D2-5E4861C348B4}" type="presParOf" srcId="{C61294F0-0CDE-451A-BB73-D533483D0801}" destId="{F21FA762-F8E8-4289-845F-4821C74EEC79}" srcOrd="0" destOrd="0" presId="urn:microsoft.com/office/officeart/2005/8/layout/matrix3"/>
    <dgm:cxn modelId="{FC12D730-044A-4324-9836-C2FDB197EAA5}" type="presParOf" srcId="{C61294F0-0CDE-451A-BB73-D533483D0801}" destId="{A73D27BB-388B-47AC-A59D-9C5718EE2B7C}" srcOrd="1" destOrd="0" presId="urn:microsoft.com/office/officeart/2005/8/layout/matrix3"/>
    <dgm:cxn modelId="{80B31418-548B-45C4-93A5-EB3164D34A7F}" type="presParOf" srcId="{C61294F0-0CDE-451A-BB73-D533483D0801}" destId="{854434C9-2CC4-423E-BF31-AB75B9C96684}" srcOrd="2" destOrd="0" presId="urn:microsoft.com/office/officeart/2005/8/layout/matrix3"/>
    <dgm:cxn modelId="{FCAEC6B3-3817-4D90-A278-EA813FF6D310}" type="presParOf" srcId="{C61294F0-0CDE-451A-BB73-D533483D0801}" destId="{F0102A75-6910-4220-97D3-3A62B14CC078}" srcOrd="3" destOrd="0" presId="urn:microsoft.com/office/officeart/2005/8/layout/matrix3"/>
    <dgm:cxn modelId="{2AB98273-6CB8-47F8-93AC-C1EC79EE0690}" type="presParOf" srcId="{C61294F0-0CDE-451A-BB73-D533483D0801}" destId="{F16AD8DB-C016-445F-9B71-3744062AA5DF}"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C6108-96F3-43E8-8E00-995173C4283D}">
      <dsp:nvSpPr>
        <dsp:cNvPr id="0" name=""/>
        <dsp:cNvSpPr/>
      </dsp:nvSpPr>
      <dsp:spPr>
        <a:xfrm>
          <a:off x="2729099" y="338666"/>
          <a:ext cx="3499588" cy="3499588"/>
        </a:xfrm>
        <a:prstGeom prst="ellipse">
          <a:avLst/>
        </a:prstGeom>
        <a:solidFill>
          <a:srgbClr val="009644">
            <a:alpha val="50000"/>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reconnaissance </a:t>
          </a:r>
          <a:r>
            <a:rPr lang="en-US" sz="2400" kern="1200" dirty="0" err="1" smtClean="0">
              <a:solidFill>
                <a:schemeClr val="bg1"/>
              </a:solidFill>
            </a:rPr>
            <a:t>vocale</a:t>
          </a:r>
          <a:r>
            <a:rPr lang="en-US" sz="2400" kern="1200" dirty="0" smtClean="0">
              <a:solidFill>
                <a:schemeClr val="bg1"/>
              </a:solidFill>
            </a:rPr>
            <a:t> et </a:t>
          </a:r>
          <a:r>
            <a:rPr lang="en-US" sz="2400" kern="1200" dirty="0" err="1" smtClean="0">
              <a:solidFill>
                <a:schemeClr val="bg1"/>
              </a:solidFill>
            </a:rPr>
            <a:t>visuelle</a:t>
          </a:r>
          <a:r>
            <a:rPr lang="en-US" sz="2400" kern="1200" dirty="0" smtClean="0">
              <a:solidFill>
                <a:schemeClr val="bg1"/>
              </a:solidFill>
            </a:rPr>
            <a:t> </a:t>
          </a:r>
          <a:endParaRPr lang="fr-FR" sz="2400" kern="1200" dirty="0">
            <a:solidFill>
              <a:schemeClr val="bg1"/>
            </a:solidFill>
          </a:endParaRPr>
        </a:p>
      </dsp:txBody>
      <dsp:txXfrm>
        <a:off x="3195710" y="951094"/>
        <a:ext cx="2566365" cy="1574814"/>
      </dsp:txXfrm>
    </dsp:sp>
    <dsp:sp modelId="{47EDB4A2-BBBC-436D-96D7-7772DBF93E9A}">
      <dsp:nvSpPr>
        <dsp:cNvPr id="0" name=""/>
        <dsp:cNvSpPr/>
      </dsp:nvSpPr>
      <dsp:spPr>
        <a:xfrm>
          <a:off x="3878305" y="2274779"/>
          <a:ext cx="3499588" cy="3499588"/>
        </a:xfrm>
        <a:prstGeom prst="ellipse">
          <a:avLst/>
        </a:prstGeom>
        <a:solidFill>
          <a:srgbClr val="009644">
            <a:alpha val="50000"/>
          </a:srgbClr>
        </a:solidFill>
        <a:ln w="25400" cap="flat" cmpd="sng" algn="ctr">
          <a:solidFill>
            <a:srgbClr val="009644">
              <a:alpha val="50000"/>
            </a:srgb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bg1"/>
              </a:solidFill>
            </a:rPr>
            <a:t>compréhension</a:t>
          </a:r>
          <a:r>
            <a:rPr lang="en-US" sz="2400" kern="1200" dirty="0" smtClean="0">
              <a:solidFill>
                <a:schemeClr val="bg1"/>
              </a:solidFill>
            </a:rPr>
            <a:t> du </a:t>
          </a:r>
          <a:r>
            <a:rPr lang="en-US" sz="2400" kern="1200" dirty="0" err="1" smtClean="0">
              <a:solidFill>
                <a:schemeClr val="bg1"/>
              </a:solidFill>
            </a:rPr>
            <a:t>langage</a:t>
          </a:r>
          <a:r>
            <a:rPr lang="en-US" sz="2400" kern="1200" dirty="0" smtClean="0">
              <a:solidFill>
                <a:schemeClr val="bg1"/>
              </a:solidFill>
            </a:rPr>
            <a:t> naturel</a:t>
          </a:r>
          <a:endParaRPr lang="fr-FR" sz="2400" kern="1200" dirty="0">
            <a:solidFill>
              <a:schemeClr val="bg1"/>
            </a:solidFill>
          </a:endParaRPr>
        </a:p>
      </dsp:txBody>
      <dsp:txXfrm>
        <a:off x="4948596" y="3178839"/>
        <a:ext cx="2099753" cy="1924773"/>
      </dsp:txXfrm>
    </dsp:sp>
    <dsp:sp modelId="{3EF8EDFB-1F7E-4DF0-A154-CA0F8584E324}">
      <dsp:nvSpPr>
        <dsp:cNvPr id="0" name=""/>
        <dsp:cNvSpPr/>
      </dsp:nvSpPr>
      <dsp:spPr>
        <a:xfrm>
          <a:off x="1548186" y="2260151"/>
          <a:ext cx="3499588" cy="3499588"/>
        </a:xfrm>
        <a:prstGeom prst="ellipse">
          <a:avLst/>
        </a:prstGeom>
        <a:solidFill>
          <a:srgbClr val="009644">
            <a:alpha val="50000"/>
          </a:srgbClr>
        </a:solidFill>
        <a:ln w="25400" cap="flat" cmpd="sng" algn="ctr">
          <a:solidFill>
            <a:srgbClr val="009644">
              <a:alpha val="50000"/>
            </a:srgb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bg1"/>
              </a:solidFill>
            </a:rPr>
            <a:t>recherche</a:t>
          </a:r>
          <a:r>
            <a:rPr lang="en-US" sz="2400" kern="1200" dirty="0" smtClean="0">
              <a:solidFill>
                <a:schemeClr val="bg1"/>
              </a:solidFill>
            </a:rPr>
            <a:t> </a:t>
          </a:r>
          <a:r>
            <a:rPr lang="en-US" sz="2400" kern="1200" dirty="0" err="1" smtClean="0">
              <a:solidFill>
                <a:schemeClr val="bg1"/>
              </a:solidFill>
            </a:rPr>
            <a:t>sémantique</a:t>
          </a:r>
          <a:endParaRPr lang="fr-FR" sz="2400" kern="1200" dirty="0">
            <a:solidFill>
              <a:schemeClr val="bg1"/>
            </a:solidFill>
          </a:endParaRPr>
        </a:p>
      </dsp:txBody>
      <dsp:txXfrm>
        <a:off x="1877730" y="3164211"/>
        <a:ext cx="2099753" cy="1924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FA762-F8E8-4289-845F-4821C74EEC79}">
      <dsp:nvSpPr>
        <dsp:cNvPr id="0" name=""/>
        <dsp:cNvSpPr/>
      </dsp:nvSpPr>
      <dsp:spPr>
        <a:xfrm>
          <a:off x="1152136" y="72015"/>
          <a:ext cx="5616607" cy="5112553"/>
        </a:xfrm>
        <a:prstGeom prst="diamond">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A73D27BB-388B-47AC-A59D-9C5718EE2B7C}">
      <dsp:nvSpPr>
        <dsp:cNvPr id="0" name=""/>
        <dsp:cNvSpPr/>
      </dsp:nvSpPr>
      <dsp:spPr>
        <a:xfrm>
          <a:off x="1831523" y="499375"/>
          <a:ext cx="2050067" cy="2050067"/>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2200" kern="1200" dirty="0" smtClean="0"/>
            <a:t>recherche universelle</a:t>
          </a:r>
        </a:p>
        <a:p>
          <a:pPr marL="0" marR="0" lvl="0" indent="0" algn="ctr" defTabSz="914400" eaLnBrk="1" fontAlgn="auto" latinLnBrk="0" hangingPunct="1">
            <a:lnSpc>
              <a:spcPct val="100000"/>
            </a:lnSpc>
            <a:spcBef>
              <a:spcPct val="0"/>
            </a:spcBef>
            <a:spcAft>
              <a:spcPts val="0"/>
            </a:spcAft>
            <a:buClrTx/>
            <a:buSzTx/>
            <a:buFontTx/>
            <a:buNone/>
            <a:tabLst/>
            <a:defRPr/>
          </a:pPr>
          <a:endParaRPr lang="fr-FR" sz="2000" kern="1200" dirty="0" smtClean="0"/>
        </a:p>
      </dsp:txBody>
      <dsp:txXfrm>
        <a:off x="1931599" y="599451"/>
        <a:ext cx="1849915" cy="1849915"/>
      </dsp:txXfrm>
    </dsp:sp>
    <dsp:sp modelId="{854434C9-2CC4-423E-BF31-AB75B9C96684}">
      <dsp:nvSpPr>
        <dsp:cNvPr id="0" name=""/>
        <dsp:cNvSpPr/>
      </dsp:nvSpPr>
      <dsp:spPr>
        <a:xfrm>
          <a:off x="4039288" y="499375"/>
          <a:ext cx="2050067" cy="2050067"/>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smtClean="0"/>
            <a:t>contexte</a:t>
          </a:r>
          <a:endParaRPr lang="fr-FR" sz="2200" kern="1200" dirty="0"/>
        </a:p>
      </dsp:txBody>
      <dsp:txXfrm>
        <a:off x="4139364" y="599451"/>
        <a:ext cx="1849915" cy="1849915"/>
      </dsp:txXfrm>
    </dsp:sp>
    <dsp:sp modelId="{F0102A75-6910-4220-97D3-3A62B14CC078}">
      <dsp:nvSpPr>
        <dsp:cNvPr id="0" name=""/>
        <dsp:cNvSpPr/>
      </dsp:nvSpPr>
      <dsp:spPr>
        <a:xfrm>
          <a:off x="1831523" y="2707140"/>
          <a:ext cx="2050067" cy="2050067"/>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smtClean="0"/>
            <a:t>informations personnelles</a:t>
          </a:r>
        </a:p>
      </dsp:txBody>
      <dsp:txXfrm>
        <a:off x="1931599" y="2807216"/>
        <a:ext cx="1849915" cy="1849915"/>
      </dsp:txXfrm>
    </dsp:sp>
    <dsp:sp modelId="{F16AD8DB-C016-445F-9B71-3744062AA5DF}">
      <dsp:nvSpPr>
        <dsp:cNvPr id="0" name=""/>
        <dsp:cNvSpPr/>
      </dsp:nvSpPr>
      <dsp:spPr>
        <a:xfrm>
          <a:off x="4039288" y="2707140"/>
          <a:ext cx="2050067" cy="2050067"/>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fr-FR" sz="2000"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fr-FR" sz="2200" kern="1200" dirty="0" smtClean="0"/>
            <a:t>langage naturel</a:t>
          </a:r>
        </a:p>
        <a:p>
          <a:pPr lvl="0" algn="ctr" defTabSz="889000">
            <a:lnSpc>
              <a:spcPct val="90000"/>
            </a:lnSpc>
            <a:spcBef>
              <a:spcPct val="0"/>
            </a:spcBef>
            <a:spcAft>
              <a:spcPct val="35000"/>
            </a:spcAft>
          </a:pPr>
          <a:endParaRPr lang="fr-FR" sz="2200" kern="1200" dirty="0"/>
        </a:p>
      </dsp:txBody>
      <dsp:txXfrm>
        <a:off x="4139364" y="2807216"/>
        <a:ext cx="1849915" cy="184991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3713"/>
          </a:xfrm>
          <a:prstGeom prst="rect">
            <a:avLst/>
          </a:prstGeom>
        </p:spPr>
        <p:txBody>
          <a:bodyPr vert="horz" lIns="91438" tIns="45719" rIns="91438" bIns="45719" rtlCol="0"/>
          <a:lstStyle>
            <a:lvl1pPr algn="l">
              <a:defRPr sz="1200"/>
            </a:lvl1pPr>
          </a:lstStyle>
          <a:p>
            <a:endParaRPr lang="fr-FR"/>
          </a:p>
        </p:txBody>
      </p:sp>
      <p:sp>
        <p:nvSpPr>
          <p:cNvPr id="3" name="Espace réservé de la date 2"/>
          <p:cNvSpPr>
            <a:spLocks noGrp="1"/>
          </p:cNvSpPr>
          <p:nvPr>
            <p:ph type="dt" sz="quarter" idx="1"/>
          </p:nvPr>
        </p:nvSpPr>
        <p:spPr>
          <a:xfrm>
            <a:off x="3850444" y="1"/>
            <a:ext cx="2945659" cy="493713"/>
          </a:xfrm>
          <a:prstGeom prst="rect">
            <a:avLst/>
          </a:prstGeom>
        </p:spPr>
        <p:txBody>
          <a:bodyPr vert="horz" lIns="91438" tIns="45719" rIns="91438" bIns="45719" rtlCol="0"/>
          <a:lstStyle>
            <a:lvl1pPr algn="r">
              <a:defRPr sz="1200"/>
            </a:lvl1pPr>
          </a:lstStyle>
          <a:p>
            <a:fld id="{F057B4AE-5FD5-4816-A593-06CA165FE497}" type="datetimeFigureOut">
              <a:rPr lang="fr-FR" smtClean="0"/>
              <a:t>16/06/2016</a:t>
            </a:fld>
            <a:endParaRPr lang="fr-FR"/>
          </a:p>
        </p:txBody>
      </p:sp>
      <p:sp>
        <p:nvSpPr>
          <p:cNvPr id="4" name="Espace réservé du pied de page 3"/>
          <p:cNvSpPr>
            <a:spLocks noGrp="1"/>
          </p:cNvSpPr>
          <p:nvPr>
            <p:ph type="ftr" sz="quarter" idx="2"/>
          </p:nvPr>
        </p:nvSpPr>
        <p:spPr>
          <a:xfrm>
            <a:off x="1" y="9378825"/>
            <a:ext cx="2945659" cy="493713"/>
          </a:xfrm>
          <a:prstGeom prst="rect">
            <a:avLst/>
          </a:prstGeom>
        </p:spPr>
        <p:txBody>
          <a:bodyPr vert="horz" lIns="91438" tIns="45719" rIns="91438" bIns="4571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4" y="9378825"/>
            <a:ext cx="2945659" cy="493713"/>
          </a:xfrm>
          <a:prstGeom prst="rect">
            <a:avLst/>
          </a:prstGeom>
        </p:spPr>
        <p:txBody>
          <a:bodyPr vert="horz" lIns="91438" tIns="45719" rIns="91438" bIns="45719" rtlCol="0" anchor="b"/>
          <a:lstStyle>
            <a:lvl1pPr algn="r">
              <a:defRPr sz="1200"/>
            </a:lvl1pPr>
          </a:lstStyle>
          <a:p>
            <a:fld id="{B1F21E27-44D0-49AA-84C5-910A387F92E5}" type="slidenum">
              <a:rPr lang="fr-FR" smtClean="0"/>
              <a:t>‹N°›</a:t>
            </a:fld>
            <a:endParaRPr lang="fr-FR"/>
          </a:p>
        </p:txBody>
      </p:sp>
    </p:spTree>
    <p:extLst>
      <p:ext uri="{BB962C8B-B14F-4D97-AF65-F5344CB8AC3E}">
        <p14:creationId xmlns:p14="http://schemas.microsoft.com/office/powerpoint/2010/main" val="3149756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3713"/>
          </a:xfrm>
          <a:prstGeom prst="rect">
            <a:avLst/>
          </a:prstGeom>
        </p:spPr>
        <p:txBody>
          <a:bodyPr vert="horz" lIns="91438" tIns="45719" rIns="91438" bIns="45719" rtlCol="0"/>
          <a:lstStyle>
            <a:lvl1pPr algn="l">
              <a:defRPr sz="1200"/>
            </a:lvl1pPr>
          </a:lstStyle>
          <a:p>
            <a:endParaRPr lang="fr-FR"/>
          </a:p>
        </p:txBody>
      </p:sp>
      <p:sp>
        <p:nvSpPr>
          <p:cNvPr id="3" name="Espace réservé de la date 2"/>
          <p:cNvSpPr>
            <a:spLocks noGrp="1"/>
          </p:cNvSpPr>
          <p:nvPr>
            <p:ph type="dt" idx="1"/>
          </p:nvPr>
        </p:nvSpPr>
        <p:spPr>
          <a:xfrm>
            <a:off x="3850444" y="1"/>
            <a:ext cx="2945659" cy="493713"/>
          </a:xfrm>
          <a:prstGeom prst="rect">
            <a:avLst/>
          </a:prstGeom>
        </p:spPr>
        <p:txBody>
          <a:bodyPr vert="horz" lIns="91438" tIns="45719" rIns="91438" bIns="45719" rtlCol="0"/>
          <a:lstStyle>
            <a:lvl1pPr algn="r">
              <a:defRPr sz="1200"/>
            </a:lvl1pPr>
          </a:lstStyle>
          <a:p>
            <a:fld id="{35C1CB84-089A-4C56-89C4-DFAFD928B812}" type="datetimeFigureOut">
              <a:rPr lang="fr-FR" smtClean="0"/>
              <a:t>16/06/2016</a:t>
            </a:fld>
            <a:endParaRPr lang="fr-FR"/>
          </a:p>
        </p:txBody>
      </p:sp>
      <p:sp>
        <p:nvSpPr>
          <p:cNvPr id="4" name="Espace réservé de l'image des diapositives 3"/>
          <p:cNvSpPr>
            <a:spLocks noGrp="1" noRot="1" noChangeAspect="1"/>
          </p:cNvSpPr>
          <p:nvPr>
            <p:ph type="sldImg" idx="2"/>
          </p:nvPr>
        </p:nvSpPr>
        <p:spPr>
          <a:xfrm>
            <a:off x="930275" y="741363"/>
            <a:ext cx="4937125" cy="3702050"/>
          </a:xfrm>
          <a:prstGeom prst="rect">
            <a:avLst/>
          </a:prstGeom>
          <a:noFill/>
          <a:ln w="12700">
            <a:solidFill>
              <a:prstClr val="black"/>
            </a:solidFill>
          </a:ln>
        </p:spPr>
        <p:txBody>
          <a:bodyPr vert="horz" lIns="91438" tIns="45719" rIns="91438" bIns="45719" rtlCol="0" anchor="ctr"/>
          <a:lstStyle/>
          <a:p>
            <a:endParaRPr lang="fr-FR"/>
          </a:p>
        </p:txBody>
      </p:sp>
      <p:sp>
        <p:nvSpPr>
          <p:cNvPr id="5" name="Espace réservé des commentaires 4"/>
          <p:cNvSpPr>
            <a:spLocks noGrp="1"/>
          </p:cNvSpPr>
          <p:nvPr>
            <p:ph type="body" sz="quarter" idx="3"/>
          </p:nvPr>
        </p:nvSpPr>
        <p:spPr>
          <a:xfrm>
            <a:off x="679768" y="4690270"/>
            <a:ext cx="5438140" cy="4443413"/>
          </a:xfrm>
          <a:prstGeom prst="rect">
            <a:avLst/>
          </a:prstGeom>
        </p:spPr>
        <p:txBody>
          <a:bodyPr vert="horz" lIns="91438" tIns="45719" rIns="91438" bIns="45719" rtlCol="0"/>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4"/>
          </p:nvPr>
        </p:nvSpPr>
        <p:spPr>
          <a:xfrm>
            <a:off x="1" y="9378825"/>
            <a:ext cx="2945659" cy="493713"/>
          </a:xfrm>
          <a:prstGeom prst="rect">
            <a:avLst/>
          </a:prstGeom>
        </p:spPr>
        <p:txBody>
          <a:bodyPr vert="horz" lIns="91438" tIns="45719" rIns="91438" bIns="4571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4" y="9378825"/>
            <a:ext cx="2945659" cy="493713"/>
          </a:xfrm>
          <a:prstGeom prst="rect">
            <a:avLst/>
          </a:prstGeom>
        </p:spPr>
        <p:txBody>
          <a:bodyPr vert="horz" lIns="91438" tIns="45719" rIns="91438" bIns="45719" rtlCol="0" anchor="b"/>
          <a:lstStyle>
            <a:lvl1pPr algn="r">
              <a:defRPr sz="1200"/>
            </a:lvl1pPr>
          </a:lstStyle>
          <a:p>
            <a:fld id="{76BF50F2-74BE-46C3-B782-9285F420F350}" type="slidenum">
              <a:rPr lang="fr-FR" smtClean="0"/>
              <a:t>‹N°›</a:t>
            </a:fld>
            <a:endParaRPr lang="fr-FR"/>
          </a:p>
        </p:txBody>
      </p:sp>
    </p:spTree>
    <p:extLst>
      <p:ext uri="{BB962C8B-B14F-4D97-AF65-F5344CB8AC3E}">
        <p14:creationId xmlns:p14="http://schemas.microsoft.com/office/powerpoint/2010/main" val="1083814410"/>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000" kern="1200">
        <a:solidFill>
          <a:schemeClr val="tx1"/>
        </a:solidFill>
        <a:latin typeface="Times New Roman" pitchFamily="18" charset="0"/>
        <a:ea typeface="+mn-ea"/>
        <a:cs typeface="Times New Roman" pitchFamily="18" charset="0"/>
      </a:defRPr>
    </a:lvl1pPr>
    <a:lvl2pPr marL="0" indent="0" algn="l" defTabSz="914400" rtl="0" eaLnBrk="1" latinLnBrk="0" hangingPunct="1">
      <a:defRPr sz="1000" kern="1200">
        <a:solidFill>
          <a:schemeClr val="tx1"/>
        </a:solidFill>
        <a:latin typeface="Times New Roman" pitchFamily="18" charset="0"/>
        <a:ea typeface="+mn-ea"/>
        <a:cs typeface="Times New Roman" pitchFamily="18" charset="0"/>
      </a:defRPr>
    </a:lvl2pPr>
    <a:lvl3pPr marL="0" indent="0" algn="l" defTabSz="914400" rtl="0" eaLnBrk="1" latinLnBrk="0" hangingPunct="1">
      <a:defRPr sz="1000" kern="1200">
        <a:solidFill>
          <a:schemeClr val="tx1"/>
        </a:solidFill>
        <a:latin typeface="Times New Roman" pitchFamily="18" charset="0"/>
        <a:ea typeface="+mn-ea"/>
        <a:cs typeface="Times New Roman" pitchFamily="18" charset="0"/>
      </a:defRPr>
    </a:lvl3pPr>
    <a:lvl4pPr marL="0" indent="0" algn="l" defTabSz="914400" rtl="0" eaLnBrk="1" latinLnBrk="0" hangingPunct="1">
      <a:defRPr sz="1000" kern="1200">
        <a:solidFill>
          <a:schemeClr val="tx1"/>
        </a:solidFill>
        <a:latin typeface="Times New Roman" pitchFamily="18" charset="0"/>
        <a:ea typeface="+mn-ea"/>
        <a:cs typeface="Times New Roman" pitchFamily="18" charset="0"/>
      </a:defRPr>
    </a:lvl4pPr>
    <a:lvl5pPr marL="0" indent="0" algn="l" defTabSz="914400" rtl="0" eaLnBrk="1" latinLnBrk="0" hangingPunct="1">
      <a:defRPr sz="10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a:t>
            </a:fld>
            <a:endParaRPr lang="fr-FR" dirty="0"/>
          </a:p>
        </p:txBody>
      </p:sp>
    </p:spTree>
    <p:extLst>
      <p:ext uri="{BB962C8B-B14F-4D97-AF65-F5344CB8AC3E}">
        <p14:creationId xmlns:p14="http://schemas.microsoft.com/office/powerpoint/2010/main" val="3953910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Google</a:t>
            </a:r>
            <a:endParaRPr lang="fr-FR" dirty="0"/>
          </a:p>
          <a:p>
            <a:pPr marL="171447" indent="-79374">
              <a:buFontTx/>
              <a:buChar char="-"/>
            </a:pPr>
            <a:r>
              <a:rPr lang="fr-FR" dirty="0" smtClean="0"/>
              <a:t>a identifié 120 0000 MM</a:t>
            </a:r>
            <a:r>
              <a:rPr lang="fr-FR" dirty="0"/>
              <a:t>. de </a:t>
            </a:r>
            <a:r>
              <a:rPr lang="fr-FR" dirty="0" smtClean="0"/>
              <a:t>pages sur </a:t>
            </a:r>
            <a:r>
              <a:rPr lang="fr-FR" dirty="0"/>
              <a:t>le </a:t>
            </a:r>
            <a:r>
              <a:rPr lang="fr-FR" dirty="0" smtClean="0"/>
              <a:t>web, dont 60 %  serait du contenu dupliqué (doublons)</a:t>
            </a:r>
            <a:endParaRPr lang="fr-FR" dirty="0"/>
          </a:p>
          <a:p>
            <a:pPr marL="171447" indent="-79374">
              <a:buFontTx/>
              <a:buChar char="-"/>
            </a:pPr>
            <a:r>
              <a:rPr lang="fr-FR" dirty="0"/>
              <a:t>crawle 20 MM. de pages par jour</a:t>
            </a:r>
          </a:p>
          <a:p>
            <a:pPr marL="171447" indent="-79374">
              <a:buFontTx/>
              <a:buChar char="-"/>
            </a:pPr>
            <a:r>
              <a:rPr lang="fr-FR" dirty="0"/>
              <a:t>chaque minute : 2 M. de </a:t>
            </a:r>
            <a:r>
              <a:rPr lang="fr-FR" dirty="0" smtClean="0"/>
              <a:t>recherches</a:t>
            </a:r>
          </a:p>
          <a:p>
            <a:pPr marL="171447" lvl="1" indent="-79374">
              <a:buFontTx/>
              <a:buChar char="-"/>
            </a:pPr>
            <a:r>
              <a:rPr lang="fr-FR" dirty="0" smtClean="0"/>
              <a:t>reçoit au moins 3 MM. de requêtes/j. dont 15 % sont totalement nouvelles</a:t>
            </a:r>
            <a:endParaRPr lang="fr-FR" dirty="0"/>
          </a:p>
          <a:p>
            <a:pPr marL="171447" indent="-79374">
              <a:buFontTx/>
              <a:buChar char="-"/>
            </a:pPr>
            <a:r>
              <a:rPr lang="en-US" dirty="0"/>
              <a:t>98,3 </a:t>
            </a:r>
            <a:r>
              <a:rPr lang="en-US" dirty="0" err="1"/>
              <a:t>requêtes</a:t>
            </a:r>
            <a:r>
              <a:rPr lang="en-US" dirty="0"/>
              <a:t> </a:t>
            </a:r>
            <a:r>
              <a:rPr lang="en-US" dirty="0" err="1"/>
              <a:t>mensuelles</a:t>
            </a:r>
            <a:r>
              <a:rPr lang="en-US" dirty="0"/>
              <a:t> par </a:t>
            </a:r>
            <a:r>
              <a:rPr lang="en-US" dirty="0" err="1"/>
              <a:t>visiteur</a:t>
            </a:r>
            <a:r>
              <a:rPr lang="en-US" dirty="0"/>
              <a:t> unique</a:t>
            </a:r>
          </a:p>
          <a:p>
            <a:pPr marL="171447" indent="-79374">
              <a:buFontTx/>
              <a:buChar char="-"/>
            </a:pPr>
            <a:r>
              <a:rPr lang="en-US" dirty="0"/>
              <a:t>en 2012 : 1 200 MM. de </a:t>
            </a:r>
            <a:r>
              <a:rPr lang="en-US" dirty="0" err="1"/>
              <a:t>requêtes</a:t>
            </a:r>
            <a:r>
              <a:rPr lang="en-US" dirty="0"/>
              <a:t> (67 % du total </a:t>
            </a:r>
            <a:r>
              <a:rPr lang="en-US" dirty="0" err="1"/>
              <a:t>mondial</a:t>
            </a:r>
            <a:r>
              <a:rPr lang="en-US" dirty="0"/>
              <a:t>)</a:t>
            </a:r>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10</a:t>
            </a:fld>
            <a:endParaRPr lang="fr-FR"/>
          </a:p>
        </p:txBody>
      </p:sp>
    </p:spTree>
    <p:extLst>
      <p:ext uri="{BB962C8B-B14F-4D97-AF65-F5344CB8AC3E}">
        <p14:creationId xmlns:p14="http://schemas.microsoft.com/office/powerpoint/2010/main" val="19078743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b="1" noProof="0" dirty="0" smtClean="0"/>
              <a:t>Web de données </a:t>
            </a:r>
            <a:r>
              <a:rPr lang="fr-FR" noProof="0" dirty="0" smtClean="0"/>
              <a:t>(</a:t>
            </a:r>
            <a:r>
              <a:rPr lang="fr-FR" i="1" noProof="0" dirty="0" err="1" smtClean="0"/>
              <a:t>linked</a:t>
            </a:r>
            <a:r>
              <a:rPr lang="fr-FR" i="1" noProof="0" dirty="0" smtClean="0"/>
              <a:t> data</a:t>
            </a:r>
            <a:r>
              <a:rPr lang="fr-FR" i="0" noProof="0" dirty="0" smtClean="0"/>
              <a:t>, 2007)</a:t>
            </a:r>
            <a:r>
              <a:rPr lang="fr-FR" i="1" noProof="0" dirty="0" smtClean="0"/>
              <a:t> : </a:t>
            </a:r>
            <a:r>
              <a:rPr lang="fr-FR" i="0" noProof="0" dirty="0" smtClean="0"/>
              <a:t>application des technologiques</a:t>
            </a:r>
            <a:r>
              <a:rPr lang="fr-FR" i="0" baseline="0" noProof="0" dirty="0" smtClean="0"/>
              <a:t> du web sémantique pour exposer, échanger et traiter des données structurées sur le web : extension des principes du web de documents aux données (HTML </a:t>
            </a:r>
            <a:r>
              <a:rPr lang="fr-FR" i="0" baseline="0" noProof="0" dirty="0" smtClean="0">
                <a:sym typeface="Wingdings" pitchFamily="2" charset="2"/>
              </a:rPr>
              <a:t> RDF, URL  URI, etc.)</a:t>
            </a:r>
          </a:p>
          <a:p>
            <a:pPr defTabSz="914384">
              <a:defRPr/>
            </a:pPr>
            <a:r>
              <a:rPr lang="fr-FR" i="0" baseline="0" noProof="0" dirty="0" smtClean="0">
                <a:sym typeface="Wingdings" pitchFamily="2" charset="2"/>
              </a:rPr>
              <a:t>? possibilité de trouver de nouvelles relations ?</a:t>
            </a:r>
          </a:p>
          <a:p>
            <a:pPr defTabSz="914384">
              <a:defRPr/>
            </a:pPr>
            <a:r>
              <a:rPr lang="fr-FR" i="0" baseline="0" noProof="0" dirty="0" smtClean="0">
                <a:sym typeface="Wingdings" pitchFamily="2" charset="2"/>
              </a:rPr>
              <a:t>«</a:t>
            </a:r>
            <a:r>
              <a:rPr lang="fr-FR" i="1" baseline="0" noProof="0" dirty="0" smtClean="0">
                <a:sym typeface="Wingdings" pitchFamily="2" charset="2"/>
              </a:rPr>
              <a:t> </a:t>
            </a:r>
            <a:r>
              <a:rPr lang="fr-FR" i="1" baseline="0" noProof="0" dirty="0" err="1" smtClean="0">
                <a:sym typeface="Wingdings" pitchFamily="2" charset="2"/>
              </a:rPr>
              <a:t>linking</a:t>
            </a:r>
            <a:r>
              <a:rPr lang="fr-FR" i="1" baseline="0" noProof="0" dirty="0" smtClean="0">
                <a:sym typeface="Wingdings" pitchFamily="2" charset="2"/>
              </a:rPr>
              <a:t> open data</a:t>
            </a:r>
            <a:r>
              <a:rPr lang="fr-FR" i="0" baseline="0" noProof="0" dirty="0" smtClean="0">
                <a:sym typeface="Wingdings" pitchFamily="2" charset="2"/>
              </a:rPr>
              <a:t> » : exposer des données publiques</a:t>
            </a:r>
            <a:endParaRPr lang="fr-FR" i="0" noProof="0" dirty="0" smtClean="0"/>
          </a:p>
          <a:p>
            <a:pPr defTabSz="914384">
              <a:defRPr/>
            </a:pPr>
            <a:endParaRPr lang="en-US" dirty="0" smtClean="0"/>
          </a:p>
          <a:p>
            <a:r>
              <a:rPr lang="fr-FR" baseline="0" dirty="0" smtClean="0">
                <a:sym typeface="Wingdings" pitchFamily="2" charset="2"/>
              </a:rPr>
              <a:t>Quelles places pour les moteurs de recherche ?</a:t>
            </a:r>
          </a:p>
          <a:p>
            <a:pPr marL="171447" indent="-79374" defTabSz="914384">
              <a:buFont typeface="Times New Roman" panose="02020603050405020304" pitchFamily="18" charset="0"/>
              <a:buChar char="-"/>
              <a:defRPr/>
            </a:pPr>
            <a:r>
              <a:rPr lang="fr-FR" b="1" baseline="0" dirty="0" smtClean="0">
                <a:sym typeface="Wingdings" pitchFamily="2" charset="2"/>
              </a:rPr>
              <a:t>technologies sémantiques ≠ recherche sémantique </a:t>
            </a:r>
            <a:r>
              <a:rPr lang="fr-FR" b="0" baseline="0" dirty="0" smtClean="0">
                <a:sym typeface="Wingdings" pitchFamily="2" charset="2"/>
              </a:rPr>
              <a:t>[</a:t>
            </a:r>
            <a:r>
              <a:rPr lang="en-US" dirty="0" smtClean="0"/>
              <a:t>interrogation RDF : </a:t>
            </a:r>
            <a:r>
              <a:rPr lang="en-US" dirty="0" err="1" smtClean="0"/>
              <a:t>langage</a:t>
            </a:r>
            <a:r>
              <a:rPr lang="en-US" baseline="0" dirty="0" smtClean="0"/>
              <a:t> de </a:t>
            </a:r>
            <a:r>
              <a:rPr lang="en-US" baseline="0" dirty="0" err="1" smtClean="0"/>
              <a:t>requête</a:t>
            </a:r>
            <a:r>
              <a:rPr lang="en-US" baseline="0" dirty="0" smtClean="0"/>
              <a:t> </a:t>
            </a:r>
            <a:r>
              <a:rPr lang="en-US" dirty="0" smtClean="0"/>
              <a:t>SPARQL</a:t>
            </a:r>
            <a:r>
              <a:rPr lang="en-US" baseline="0" dirty="0" smtClean="0"/>
              <a:t> (</a:t>
            </a:r>
            <a:r>
              <a:rPr lang="en-US" i="1" baseline="0" dirty="0" smtClean="0"/>
              <a:t>SPARQL protocol  and RDF query language</a:t>
            </a:r>
            <a:r>
              <a:rPr lang="en-US" baseline="0" dirty="0" smtClean="0"/>
              <a:t>)]</a:t>
            </a:r>
            <a:endParaRPr lang="fr-FR" dirty="0" smtClean="0"/>
          </a:p>
          <a:p>
            <a:pPr marL="171447" indent="-79374">
              <a:buFont typeface="Times New Roman" panose="02020603050405020304" pitchFamily="18" charset="0"/>
              <a:buChar char="-"/>
            </a:pPr>
            <a:r>
              <a:rPr lang="fr-FR" baseline="0" dirty="0" smtClean="0">
                <a:sym typeface="Wingdings" pitchFamily="2" charset="2"/>
              </a:rPr>
              <a:t>« </a:t>
            </a:r>
            <a:r>
              <a:rPr lang="en-US" i="1" baseline="0" dirty="0" smtClean="0">
                <a:sym typeface="Wingdings" pitchFamily="2" charset="2"/>
              </a:rPr>
              <a:t>One thing to always remember is that the Web of the future will have BOTH documents and data. The Semantic Web will not supersede the current Web. They will coexist. The techniques for searching and surfing the different aspects will be different but will connect. Text search engines don't have to go out of fashion</a:t>
            </a:r>
            <a:r>
              <a:rPr lang="fr-FR" baseline="0" dirty="0" smtClean="0">
                <a:sym typeface="Wingdings" pitchFamily="2" charset="2"/>
              </a:rPr>
              <a:t> » (T. </a:t>
            </a:r>
            <a:r>
              <a:rPr lang="fr-FR" baseline="0" dirty="0" err="1" smtClean="0">
                <a:sym typeface="Wingdings" pitchFamily="2" charset="2"/>
              </a:rPr>
              <a:t>Berners</a:t>
            </a:r>
            <a:r>
              <a:rPr lang="fr-FR" baseline="0" dirty="0" smtClean="0">
                <a:sym typeface="Wingdings" pitchFamily="2" charset="2"/>
              </a:rPr>
              <a:t>-Lee, 2008, http://dig.csail.mit.edu/breadcrumbs/blog/4) ; question importante à cause du développement de la taille du web et sa complexité </a:t>
            </a:r>
            <a:br>
              <a:rPr lang="fr-FR" baseline="0" dirty="0" smtClean="0">
                <a:sym typeface="Wingdings" pitchFamily="2" charset="2"/>
              </a:rPr>
            </a:br>
            <a:r>
              <a:rPr lang="fr-FR" baseline="0" dirty="0" smtClean="0">
                <a:sym typeface="Wingdings" pitchFamily="2" charset="2"/>
              </a:rPr>
              <a:t> mettre en forme le « </a:t>
            </a:r>
            <a:r>
              <a:rPr lang="fr-FR" b="1" baseline="0" dirty="0" smtClean="0">
                <a:sym typeface="Wingdings" pitchFamily="2" charset="2"/>
              </a:rPr>
              <a:t>chaos informationnel</a:t>
            </a:r>
            <a:r>
              <a:rPr lang="fr-FR" baseline="0" dirty="0" smtClean="0">
                <a:sym typeface="Wingdings" pitchFamily="2" charset="2"/>
              </a:rPr>
              <a:t> » et permettre aux moteurs de recherche de trouver des informations plus pertinentes car catégorisées</a:t>
            </a:r>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100</a:t>
            </a:fld>
            <a:endParaRPr lang="fr-FR"/>
          </a:p>
        </p:txBody>
      </p:sp>
    </p:spTree>
    <p:extLst>
      <p:ext uri="{BB962C8B-B14F-4D97-AF65-F5344CB8AC3E}">
        <p14:creationId xmlns:p14="http://schemas.microsoft.com/office/powerpoint/2010/main" val="23966375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101</a:t>
            </a:fld>
            <a:endParaRPr lang="fr-FR"/>
          </a:p>
        </p:txBody>
      </p:sp>
    </p:spTree>
    <p:extLst>
      <p:ext uri="{BB962C8B-B14F-4D97-AF65-F5344CB8AC3E}">
        <p14:creationId xmlns:p14="http://schemas.microsoft.com/office/powerpoint/2010/main" val="20351414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But : « briser les silos » </a:t>
            </a:r>
            <a:r>
              <a:rPr lang="fr-FR" dirty="0" smtClean="0"/>
              <a:t>(Emmanuelle</a:t>
            </a:r>
            <a:r>
              <a:rPr lang="fr-FR" baseline="0" dirty="0" smtClean="0"/>
              <a:t> </a:t>
            </a:r>
            <a:r>
              <a:rPr lang="fr-FR" baseline="0" dirty="0" err="1" smtClean="0"/>
              <a:t>Bermès</a:t>
            </a:r>
            <a:r>
              <a:rPr lang="fr-FR" baseline="0" dirty="0" smtClean="0"/>
              <a:t>) : faire dialoguer des bases de données bâties sur des modèles différents ; transparent pour l’utilisateur</a:t>
            </a:r>
          </a:p>
          <a:p>
            <a:pPr marL="171447" indent="-171447" defTabSz="914384">
              <a:buFont typeface="Wingdings"/>
              <a:buChar char="à"/>
              <a:defRPr/>
            </a:pPr>
            <a:r>
              <a:rPr lang="fr-FR" dirty="0">
                <a:sym typeface="Wingdings" pitchFamily="2" charset="2"/>
              </a:rPr>
              <a:t>indexation non plus seulement des documents mais de leur contenu (qui peut être relié et enrichi) (cf. S. </a:t>
            </a:r>
            <a:r>
              <a:rPr lang="fr-FR" dirty="0" err="1">
                <a:sym typeface="Wingdings" pitchFamily="2" charset="2"/>
              </a:rPr>
              <a:t>Pouyllau</a:t>
            </a:r>
            <a:r>
              <a:rPr lang="fr-FR" dirty="0">
                <a:sym typeface="Wingdings" pitchFamily="2" charset="2"/>
              </a:rPr>
              <a:t>, 2011)</a:t>
            </a:r>
          </a:p>
          <a:p>
            <a:pPr marL="266695" lvl="5" indent="-84137" defTabSz="914384">
              <a:buFont typeface="Wingdings"/>
              <a:buChar char="à"/>
              <a:defRPr/>
            </a:pPr>
            <a:r>
              <a:rPr lang="fr-FR" sz="1000" dirty="0">
                <a:latin typeface="Times New Roman" panose="02020603050405020304" pitchFamily="18" charset="0"/>
                <a:cs typeface="Times New Roman" panose="02020603050405020304" pitchFamily="18" charset="0"/>
                <a:sym typeface="Wingdings" pitchFamily="2" charset="2"/>
              </a:rPr>
              <a:t> permet de mieux comprendre les requêtes des internautes</a:t>
            </a:r>
          </a:p>
          <a:p>
            <a:pPr marL="266695" lvl="5" indent="-84137" defTabSz="914384">
              <a:buFont typeface="Wingdings"/>
              <a:buChar char="à"/>
              <a:defRPr/>
            </a:pPr>
            <a:r>
              <a:rPr lang="fr-FR" sz="1000" dirty="0">
                <a:latin typeface="Times New Roman" panose="02020603050405020304" pitchFamily="18" charset="0"/>
                <a:cs typeface="Times New Roman" panose="02020603050405020304" pitchFamily="18" charset="0"/>
                <a:sym typeface="Wingdings" pitchFamily="2" charset="2"/>
              </a:rPr>
              <a:t> permet d’afficher des pages de résultats plus pertinentes (qualification et validation des informations à partir de leurs relations, catégorisation…) </a:t>
            </a:r>
            <a:endParaRPr lang="fr-FR" sz="1000" dirty="0">
              <a:latin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102</a:t>
            </a:fld>
            <a:endParaRPr lang="fr-FR"/>
          </a:p>
        </p:txBody>
      </p:sp>
    </p:spTree>
    <p:extLst>
      <p:ext uri="{BB962C8B-B14F-4D97-AF65-F5344CB8AC3E}">
        <p14:creationId xmlns:p14="http://schemas.microsoft.com/office/powerpoint/2010/main" val="20351414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Tim </a:t>
            </a:r>
            <a:r>
              <a:rPr lang="fr-FR" b="0" dirty="0" err="1" smtClean="0"/>
              <a:t>Berners</a:t>
            </a:r>
            <a:r>
              <a:rPr lang="fr-FR" b="0" dirty="0" smtClean="0"/>
              <a:t>-Lee (http://dig.csail.mit.edu/breadcrumbs/node/215) :</a:t>
            </a:r>
            <a:r>
              <a:rPr lang="fr-FR" b="0" dirty="0" smtClean="0">
                <a:sym typeface="Wingdings" pitchFamily="2" charset="2"/>
              </a:rPr>
              <a:t> favoriser les connections entre les données et quelques soient les applications </a:t>
            </a:r>
          </a:p>
          <a:p>
            <a:r>
              <a:rPr lang="fr-FR" b="0" dirty="0" smtClean="0">
                <a:sym typeface="Wingdings" pitchFamily="2" charset="2"/>
              </a:rPr>
              <a:t>Ex. d’un vol aérien : possibilité d’avoir toutes les informations intégrées (site de voyage ou de la compagnie aérienne)] et de réutiliser les données, de façon parfois inattendue par les producteurs [ex. du mouvement </a:t>
            </a:r>
            <a:r>
              <a:rPr lang="fr-FR" b="0" i="1" dirty="0" err="1" smtClean="0">
                <a:sym typeface="Wingdings" pitchFamily="2" charset="2"/>
              </a:rPr>
              <a:t>Linked</a:t>
            </a:r>
            <a:r>
              <a:rPr lang="fr-FR" b="0" i="1" dirty="0" smtClean="0">
                <a:sym typeface="Wingdings" pitchFamily="2" charset="2"/>
              </a:rPr>
              <a:t> Open data</a:t>
            </a:r>
            <a:r>
              <a:rPr lang="fr-FR" b="0" dirty="0" smtClean="0">
                <a:sym typeface="Wingdings" pitchFamily="2" charset="2"/>
              </a:rPr>
              <a:t>]</a:t>
            </a:r>
          </a:p>
          <a:p>
            <a:endParaRPr lang="fr-FR" b="0" dirty="0" smtClean="0">
              <a:solidFill>
                <a:srgbClr val="009644"/>
              </a:solidFill>
              <a:sym typeface="Wingdings" pitchFamily="2" charset="2"/>
            </a:endParaRPr>
          </a:p>
          <a:p>
            <a:r>
              <a:rPr lang="fr-FR" dirty="0" smtClean="0"/>
              <a:t>Possibilité de </a:t>
            </a:r>
            <a:r>
              <a:rPr lang="fr-FR" i="1" dirty="0" err="1" smtClean="0"/>
              <a:t>mash-ups</a:t>
            </a:r>
            <a:r>
              <a:rPr lang="fr-FR" dirty="0" smtClean="0"/>
              <a:t> : applications composites permettant</a:t>
            </a:r>
            <a:r>
              <a:rPr lang="fr-FR" baseline="0" dirty="0" smtClean="0"/>
              <a:t> de produire un </a:t>
            </a:r>
            <a:r>
              <a:rPr lang="fr-FR" dirty="0" smtClean="0"/>
              <a:t> nouveau service en mixant</a:t>
            </a:r>
            <a:r>
              <a:rPr lang="fr-FR" baseline="0" dirty="0" smtClean="0"/>
              <a:t> du contenu et /ou des services d’autres applications</a:t>
            </a:r>
            <a:endParaRPr lang="fr-FR" dirty="0" smtClean="0"/>
          </a:p>
          <a:p>
            <a:r>
              <a:rPr lang="fr-FR" dirty="0" smtClean="0"/>
              <a:t>ex. : par exemple, durant une émission sur les œuvres d’art sur une chaîne de France Télévisions, on pourrait synchroniser l’émission à une application sur sa tablette PC avec les données de la Bibliothèque Nationale de France (</a:t>
            </a:r>
            <a:r>
              <a:rPr lang="fr-FR" dirty="0" err="1" smtClean="0"/>
              <a:t>BnF</a:t>
            </a:r>
            <a:r>
              <a:rPr lang="fr-FR" dirty="0" smtClean="0"/>
              <a:t>), avec les peintures du Louvre et du musée du Quai Branly</a:t>
            </a:r>
            <a:r>
              <a:rPr lang="fr-FR" baseline="0" dirty="0" smtClean="0"/>
              <a:t> (« SPARQL », </a:t>
            </a:r>
            <a:r>
              <a:rPr lang="fr-FR" i="1" baseline="0" dirty="0" smtClean="0"/>
              <a:t>Wikipédia</a:t>
            </a:r>
            <a:r>
              <a:rPr lang="fr-FR" baseline="0" dirty="0" smtClean="0"/>
              <a:t>, http://fr.wikipedia.org/wiki/SPARQL, consulté le 11/06/2013)</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103</a:t>
            </a:fld>
            <a:endParaRPr lang="fr-FR"/>
          </a:p>
        </p:txBody>
      </p:sp>
    </p:spTree>
    <p:extLst>
      <p:ext uri="{BB962C8B-B14F-4D97-AF65-F5344CB8AC3E}">
        <p14:creationId xmlns:p14="http://schemas.microsoft.com/office/powerpoint/2010/main" val="39843090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b="1" baseline="0" dirty="0" smtClean="0"/>
              <a:t>Données structurées sur le web </a:t>
            </a:r>
            <a:r>
              <a:rPr lang="fr-FR" baseline="0" dirty="0" smtClean="0"/>
              <a:t>: pas seulement du web sémantique (données reliées), mais aussi structuration de contenus (</a:t>
            </a:r>
            <a:r>
              <a:rPr lang="fr-FR" baseline="0" dirty="0" err="1" smtClean="0"/>
              <a:t>RDFa</a:t>
            </a:r>
            <a:r>
              <a:rPr lang="fr-FR" baseline="0" dirty="0" smtClean="0"/>
              <a:t>, </a:t>
            </a:r>
            <a:r>
              <a:rPr lang="fr-FR" baseline="0" dirty="0" err="1" smtClean="0"/>
              <a:t>microformats</a:t>
            </a:r>
            <a:r>
              <a:rPr lang="fr-FR" baseline="0" dirty="0" smtClean="0"/>
              <a:t> comme schema.org…) (T. </a:t>
            </a:r>
            <a:r>
              <a:rPr lang="fr-FR" baseline="0" dirty="0" err="1" smtClean="0"/>
              <a:t>Francart</a:t>
            </a:r>
            <a:r>
              <a:rPr lang="fr-FR" baseline="0" dirty="0" smtClean="0"/>
              <a:t>, 2014, http://blog.sparna.fr/2014/09/04/linked-open-data-cloud-nouvelle-version/)</a:t>
            </a:r>
          </a:p>
          <a:p>
            <a:pPr defTabSz="914384">
              <a:defRPr/>
            </a:pPr>
            <a:endParaRPr lang="fr-FR" baseline="0" dirty="0" smtClean="0"/>
          </a:p>
          <a:p>
            <a:pPr defTabSz="914384">
              <a:defRPr/>
            </a:pPr>
            <a:r>
              <a:rPr lang="fr-FR" b="1" baseline="0" dirty="0" smtClean="0"/>
              <a:t>Moteurs de recherche </a:t>
            </a:r>
            <a:r>
              <a:rPr lang="fr-FR" baseline="0" dirty="0" smtClean="0"/>
              <a:t>: </a:t>
            </a:r>
          </a:p>
          <a:p>
            <a:pPr marL="185735" indent="-93662" defTabSz="914384">
              <a:defRPr/>
            </a:pPr>
            <a:r>
              <a:rPr lang="fr-FR" baseline="0" dirty="0" smtClean="0"/>
              <a:t>- outils comme Knowledge graph ne sont pas encore du web sémantique (</a:t>
            </a:r>
            <a:r>
              <a:rPr lang="fr-FR" baseline="0" dirty="0" err="1" smtClean="0"/>
              <a:t>Mondeca</a:t>
            </a:r>
            <a:r>
              <a:rPr lang="fr-FR" baseline="0" dirty="0" smtClean="0"/>
              <a:t>, 2013, https://mondeca.wordpress.com/2013/02/20/ceci-n-est-pas-le-web-semantique/)</a:t>
            </a:r>
          </a:p>
          <a:p>
            <a:pPr marL="185735" indent="-93662" defTabSz="914384">
              <a:defRPr/>
            </a:pPr>
            <a:r>
              <a:rPr lang="fr-FR" baseline="0" dirty="0" smtClean="0"/>
              <a:t>- fonctionnent sur des </a:t>
            </a:r>
            <a:r>
              <a:rPr lang="fr-FR" baseline="0" dirty="0" err="1" smtClean="0"/>
              <a:t>microformats</a:t>
            </a:r>
            <a:r>
              <a:rPr lang="fr-FR" baseline="0" dirty="0" smtClean="0"/>
              <a:t> (métadonnées HTML) que les webmestres peuvent utiliser pour identifier leur contenu d’une manière reconnaissable par les principaux moteurs de recherche et qui leur permettent d’améliorer la présentation des résultats (la balise « </a:t>
            </a:r>
            <a:r>
              <a:rPr lang="fr-FR" baseline="0" dirty="0" err="1" smtClean="0"/>
              <a:t>meta</a:t>
            </a:r>
            <a:r>
              <a:rPr lang="fr-FR" baseline="0" dirty="0" smtClean="0"/>
              <a:t>-description » peut apparaître sous forme de </a:t>
            </a:r>
            <a:r>
              <a:rPr lang="fr-FR" baseline="0" dirty="0" err="1" smtClean="0"/>
              <a:t>snippets</a:t>
            </a:r>
            <a:r>
              <a:rPr lang="fr-FR" baseline="0" dirty="0" smtClean="0"/>
              <a:t> (résumé extrait de la page) dans la page de résultats </a:t>
            </a:r>
          </a:p>
          <a:p>
            <a:pPr marL="185735" indent="-93662" defTabSz="914384">
              <a:defRPr/>
            </a:pPr>
            <a:r>
              <a:rPr lang="fr-FR" baseline="0" dirty="0" smtClean="0"/>
              <a:t>- ces </a:t>
            </a:r>
            <a:r>
              <a:rPr lang="fr-FR" baseline="0" dirty="0" err="1" smtClean="0"/>
              <a:t>microformats</a:t>
            </a:r>
            <a:r>
              <a:rPr lang="fr-FR" baseline="0" dirty="0" smtClean="0"/>
              <a:t> ne sont pas visibles par les internautes mais par les navigateurs et les moteurs : la sémantisation du web doit faciliter le travail des moteurs de recherche</a:t>
            </a:r>
          </a:p>
          <a:p>
            <a:pPr defTabSz="914384">
              <a:defRPr/>
            </a:pPr>
            <a:endParaRPr lang="fr-FR" baseline="0" dirty="0" smtClean="0"/>
          </a:p>
          <a:p>
            <a:pPr defTabSz="914384">
              <a:defRPr/>
            </a:pPr>
            <a:r>
              <a:rPr lang="fr-FR" baseline="0" dirty="0" smtClean="0"/>
              <a:t>Peut se faire manuellement cf. projet schema.org (Bing, Google, Yahoo et </a:t>
            </a:r>
            <a:r>
              <a:rPr lang="fr-FR" baseline="0" dirty="0" err="1" smtClean="0"/>
              <a:t>Yandex</a:t>
            </a:r>
            <a:r>
              <a:rPr lang="fr-FR" baseline="0" dirty="0" smtClean="0"/>
              <a:t>, 06/2011, http://schema.org/ : collection de schémas), ou automatiquement (cf. Facebook : le remplissage de formulaires d’inscription permet de taguer les informations avec « nom de personne », « date de naissance », « lieu », « centre d’intérêt »)…</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104</a:t>
            </a:fld>
            <a:endParaRPr lang="fr-FR"/>
          </a:p>
        </p:txBody>
      </p:sp>
    </p:spTree>
    <p:extLst>
      <p:ext uri="{BB962C8B-B14F-4D97-AF65-F5344CB8AC3E}">
        <p14:creationId xmlns:p14="http://schemas.microsoft.com/office/powerpoint/2010/main" val="398430900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i="1" dirty="0" smtClean="0"/>
              <a:t>Knowledge Graph</a:t>
            </a:r>
            <a:r>
              <a:rPr lang="fr-FR" baseline="0" dirty="0" smtClean="0"/>
              <a:t> de </a:t>
            </a:r>
            <a:r>
              <a:rPr lang="fr-FR" dirty="0" smtClean="0"/>
              <a:t>Google : surtout</a:t>
            </a:r>
            <a:r>
              <a:rPr lang="fr-FR" baseline="0" dirty="0" smtClean="0"/>
              <a:t> orienté sur les informations et les faits (Wikipédia, sources vérifiées ou validées…) plus que sur les centres d’intérêts de l’internaute et les interactions sociales</a:t>
            </a:r>
            <a:endParaRPr lang="fr-FR" dirty="0" smtClean="0"/>
          </a:p>
          <a:p>
            <a:endParaRPr lang="fr-FR" dirty="0" smtClean="0"/>
          </a:p>
          <a:p>
            <a:r>
              <a:rPr lang="fr-FR" dirty="0" smtClean="0"/>
              <a:t>Or, développement</a:t>
            </a:r>
            <a:r>
              <a:rPr lang="fr-FR" baseline="0" dirty="0" smtClean="0"/>
              <a:t> du web sémantique dans le domaine des données sociales (réseaux sociaux) – encore plus vrai à l’ère du </a:t>
            </a:r>
            <a:r>
              <a:rPr lang="fr-FR" i="1" baseline="0" dirty="0" err="1" smtClean="0"/>
              <a:t>big</a:t>
            </a:r>
            <a:r>
              <a:rPr lang="fr-FR" i="1" baseline="0" dirty="0" smtClean="0"/>
              <a:t> data</a:t>
            </a:r>
          </a:p>
          <a:p>
            <a:r>
              <a:rPr lang="fr-FR" b="0" dirty="0" smtClean="0">
                <a:sym typeface="Wingdings" pitchFamily="2" charset="2"/>
              </a:rPr>
              <a:t> </a:t>
            </a:r>
            <a:r>
              <a:rPr lang="fr-FR" b="1" dirty="0" smtClean="0"/>
              <a:t>évolution du WWW au GGG (</a:t>
            </a:r>
            <a:r>
              <a:rPr lang="fr-FR" b="1" i="1" dirty="0" smtClean="0"/>
              <a:t>Giant Global Graph</a:t>
            </a:r>
            <a:r>
              <a:rPr lang="fr-FR" b="1" dirty="0" smtClean="0"/>
              <a:t>) </a:t>
            </a:r>
            <a:r>
              <a:rPr lang="fr-FR" b="0" dirty="0" smtClean="0"/>
              <a:t>(T. </a:t>
            </a:r>
            <a:r>
              <a:rPr lang="fr-FR" b="0" dirty="0" err="1" smtClean="0"/>
              <a:t>Berners</a:t>
            </a:r>
            <a:r>
              <a:rPr lang="fr-FR" b="0" dirty="0" smtClean="0"/>
              <a:t>-Lee, 2008, http://dig.csail.mit.edu/breadcrumbs/node/215)</a:t>
            </a:r>
          </a:p>
          <a:p>
            <a:r>
              <a:rPr lang="fr-FR" b="0" dirty="0" smtClean="0"/>
              <a:t>Trois niveaux : </a:t>
            </a:r>
          </a:p>
          <a:p>
            <a:pPr marL="92073"/>
            <a:r>
              <a:rPr lang="fr-FR" i="1" dirty="0" smtClean="0"/>
              <a:t>- </a:t>
            </a:r>
            <a:r>
              <a:rPr lang="fr-FR" b="0" i="1" dirty="0" smtClean="0"/>
              <a:t>net</a:t>
            </a:r>
            <a:r>
              <a:rPr lang="fr-FR" b="0" dirty="0" smtClean="0"/>
              <a:t> (infrastructures : relie des ordinateurs), </a:t>
            </a:r>
          </a:p>
          <a:p>
            <a:pPr marL="92073"/>
            <a:r>
              <a:rPr lang="fr-FR" i="1" dirty="0" smtClean="0"/>
              <a:t>- </a:t>
            </a:r>
            <a:r>
              <a:rPr lang="fr-FR" b="0" i="1" dirty="0" smtClean="0"/>
              <a:t>web</a:t>
            </a:r>
            <a:r>
              <a:rPr lang="fr-FR" b="0" dirty="0" smtClean="0"/>
              <a:t> (contenus : relie des documents) </a:t>
            </a:r>
          </a:p>
          <a:p>
            <a:pPr marL="92073"/>
            <a:r>
              <a:rPr lang="fr-FR" i="1" dirty="0" smtClean="0"/>
              <a:t>- </a:t>
            </a:r>
            <a:r>
              <a:rPr lang="fr-FR" b="0" i="1" dirty="0" smtClean="0"/>
              <a:t>social graph </a:t>
            </a:r>
            <a:r>
              <a:rPr lang="fr-FR" b="0" dirty="0" smtClean="0"/>
              <a:t>(relations et connections : relie des éléments, hommes et ressources) : intérêt d’exprimer les relations au niveau supérieur aux documents, via la technologie du web sémantique </a:t>
            </a:r>
          </a:p>
          <a:p>
            <a:r>
              <a:rPr lang="fr-FR" b="0" dirty="0" smtClean="0"/>
              <a:t>Réseaux typés + opérateurs</a:t>
            </a:r>
            <a:r>
              <a:rPr lang="fr-FR" b="0" baseline="0" dirty="0" smtClean="0"/>
              <a:t> = meilleure analyse de l’information</a:t>
            </a:r>
          </a:p>
          <a:p>
            <a:endParaRPr lang="fr-FR" dirty="0" smtClean="0"/>
          </a:p>
          <a:p>
            <a:r>
              <a:rPr lang="fr-FR" dirty="0" smtClean="0"/>
              <a:t>« </a:t>
            </a:r>
            <a:r>
              <a:rPr lang="en-US" i="1" dirty="0" smtClean="0"/>
              <a:t>Graph Search on consumed/verified/validated information, which is a core component of the Semantic Web, is now considered key for the future of search </a:t>
            </a:r>
            <a:r>
              <a:rPr lang="en-US" b="1" i="1" u="sng" dirty="0" smtClean="0"/>
              <a:t>in both search and social engines</a:t>
            </a:r>
            <a:r>
              <a:rPr lang="fr-FR" dirty="0"/>
              <a:t> »</a:t>
            </a:r>
            <a:r>
              <a:rPr lang="en-US" dirty="0" smtClean="0"/>
              <a:t> (B. Starr, 2013, http://searchengineland.com/semantic-graph-based-search-the-future-face-of-search-156461)</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105</a:t>
            </a:fld>
            <a:endParaRPr lang="fr-FR"/>
          </a:p>
        </p:txBody>
      </p:sp>
    </p:spTree>
    <p:extLst>
      <p:ext uri="{BB962C8B-B14F-4D97-AF65-F5344CB8AC3E}">
        <p14:creationId xmlns:p14="http://schemas.microsoft.com/office/powerpoint/2010/main" val="15179341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dirty="0"/>
              <a:t>Ex. : Facebook : propose un </a:t>
            </a:r>
            <a:r>
              <a:rPr lang="fr-FR" sz="900" i="1" dirty="0"/>
              <a:t>open graph </a:t>
            </a:r>
            <a:r>
              <a:rPr lang="fr-FR" sz="900" dirty="0"/>
              <a:t> : succède au </a:t>
            </a:r>
            <a:r>
              <a:rPr lang="fr-FR" sz="900" i="1" dirty="0"/>
              <a:t>social graph</a:t>
            </a:r>
            <a:r>
              <a:rPr lang="fr-FR" sz="900" dirty="0"/>
              <a:t>, pour créer des relations entre les personnes et les contenus, cf. C. Jourdain, 2011, http://www.camillejourdain.fr/10-verites-open-graph-de-facebook/ : possibilité de rajouter à des pages externes des contenus venant de Facebook ; la page/le site « </a:t>
            </a:r>
            <a:r>
              <a:rPr lang="fr-FR" sz="900" dirty="0" err="1"/>
              <a:t>liké</a:t>
            </a:r>
            <a:r>
              <a:rPr lang="fr-FR" sz="900" dirty="0"/>
              <a:t> » devient un objet du </a:t>
            </a:r>
            <a:r>
              <a:rPr lang="fr-FR" sz="900" i="1" dirty="0"/>
              <a:t>social graph</a:t>
            </a:r>
          </a:p>
          <a:p>
            <a:r>
              <a:rPr lang="fr-FR" sz="900" dirty="0"/>
              <a:t>modèle repris ensuite par d’autres, comme LinkedIn</a:t>
            </a:r>
          </a:p>
          <a:p>
            <a:pPr marL="171447" indent="-171447">
              <a:buFont typeface="Wingdings"/>
              <a:buChar char="à"/>
            </a:pPr>
            <a:r>
              <a:rPr lang="fr-FR" sz="900" dirty="0">
                <a:sym typeface="Wingdings" pitchFamily="2" charset="2"/>
              </a:rPr>
              <a:t>emporter le graphe hors de Facebook et faciliter le partage de contenus de Facebook (ex. : bouton </a:t>
            </a:r>
            <a:r>
              <a:rPr lang="fr-FR" sz="900" dirty="0" err="1">
                <a:sym typeface="Wingdings" pitchFamily="2" charset="2"/>
              </a:rPr>
              <a:t>Like</a:t>
            </a:r>
            <a:r>
              <a:rPr lang="fr-FR" sz="900" dirty="0">
                <a:sym typeface="Wingdings" pitchFamily="2" charset="2"/>
              </a:rPr>
              <a:t> sur différents sites)</a:t>
            </a:r>
          </a:p>
          <a:p>
            <a:endParaRPr lang="fr-FR" sz="900" dirty="0">
              <a:sym typeface="Wingdings" pitchFamily="2" charset="2"/>
            </a:endParaRPr>
          </a:p>
          <a:p>
            <a:r>
              <a:rPr lang="fr-FR" sz="900" b="1" dirty="0">
                <a:sym typeface="Wingdings" pitchFamily="2" charset="2"/>
              </a:rPr>
              <a:t>Moteur de recherche </a:t>
            </a:r>
            <a:r>
              <a:rPr lang="fr-FR" sz="900" b="1" i="1" dirty="0">
                <a:sym typeface="Wingdings" pitchFamily="2" charset="2"/>
              </a:rPr>
              <a:t>Graph </a:t>
            </a:r>
            <a:r>
              <a:rPr lang="fr-FR" sz="900" b="1" i="1" dirty="0" err="1">
                <a:sym typeface="Wingdings" pitchFamily="2" charset="2"/>
              </a:rPr>
              <a:t>search</a:t>
            </a:r>
            <a:r>
              <a:rPr lang="fr-FR" sz="900" b="1" i="1" dirty="0">
                <a:sym typeface="Wingdings" pitchFamily="2" charset="2"/>
              </a:rPr>
              <a:t> </a:t>
            </a:r>
            <a:r>
              <a:rPr lang="fr-FR" sz="900" dirty="0">
                <a:sym typeface="Wingdings" pitchFamily="2" charset="2"/>
              </a:rPr>
              <a:t>:  moteur de recherche interne, mais avec des suggestions sociales, en fonction des avis d’amis ; pour l’instant limité : </a:t>
            </a:r>
            <a:r>
              <a:rPr lang="fr-FR" sz="900" i="1" dirty="0">
                <a:sym typeface="Wingdings" pitchFamily="2" charset="2"/>
              </a:rPr>
              <a:t>people</a:t>
            </a:r>
            <a:r>
              <a:rPr lang="fr-FR" sz="900" dirty="0">
                <a:sym typeface="Wingdings" pitchFamily="2" charset="2"/>
              </a:rPr>
              <a:t> (amis), </a:t>
            </a:r>
            <a:r>
              <a:rPr lang="fr-FR" sz="900" i="1" dirty="0">
                <a:sym typeface="Wingdings" pitchFamily="2" charset="2"/>
              </a:rPr>
              <a:t>photos</a:t>
            </a:r>
            <a:r>
              <a:rPr lang="fr-FR" sz="900" dirty="0">
                <a:sym typeface="Wingdings" pitchFamily="2" charset="2"/>
              </a:rPr>
              <a:t> (photos d’amis ou </a:t>
            </a:r>
            <a:r>
              <a:rPr lang="fr-FR" sz="900" dirty="0" err="1">
                <a:sym typeface="Wingdings" pitchFamily="2" charset="2"/>
              </a:rPr>
              <a:t>likées</a:t>
            </a:r>
            <a:r>
              <a:rPr lang="fr-FR" sz="900" dirty="0">
                <a:sym typeface="Wingdings" pitchFamily="2" charset="2"/>
              </a:rPr>
              <a:t>), </a:t>
            </a:r>
            <a:r>
              <a:rPr lang="fr-FR" sz="900" i="1" dirty="0">
                <a:sym typeface="Wingdings" pitchFamily="2" charset="2"/>
              </a:rPr>
              <a:t>places</a:t>
            </a:r>
            <a:r>
              <a:rPr lang="fr-FR" sz="900" dirty="0">
                <a:sym typeface="Wingdings" pitchFamily="2" charset="2"/>
              </a:rPr>
              <a:t> (restaurants, hôtels) et </a:t>
            </a:r>
            <a:r>
              <a:rPr lang="fr-FR" sz="900" i="1" dirty="0" err="1">
                <a:sym typeface="Wingdings" pitchFamily="2" charset="2"/>
              </a:rPr>
              <a:t>interests</a:t>
            </a:r>
            <a:r>
              <a:rPr lang="fr-FR" sz="900" dirty="0">
                <a:sym typeface="Wingdings" pitchFamily="2" charset="2"/>
              </a:rPr>
              <a:t> (jeux, émissions de télé, films, groupes de musique)</a:t>
            </a:r>
          </a:p>
          <a:p>
            <a:r>
              <a:rPr lang="fr-FR" sz="900" dirty="0">
                <a:sym typeface="Wingdings" pitchFamily="2" charset="2"/>
              </a:rPr>
              <a:t>ex. de requête : « Je cherche une femme de 18 à 25 ans qui est allée à Cuba et qui a lu les essais politiques de Che Guevara » (</a:t>
            </a:r>
            <a:r>
              <a:rPr lang="fr-FR" sz="900" i="1" dirty="0" err="1">
                <a:sym typeface="Wingdings" pitchFamily="2" charset="2"/>
              </a:rPr>
              <a:t>Archimag</a:t>
            </a:r>
            <a:r>
              <a:rPr lang="fr-FR" sz="900" dirty="0">
                <a:sym typeface="Wingdings" pitchFamily="2" charset="2"/>
              </a:rPr>
              <a:t>, n°267)</a:t>
            </a:r>
          </a:p>
          <a:p>
            <a:endParaRPr lang="fr-FR" sz="900" dirty="0">
              <a:sym typeface="Wingdings" pitchFamily="2" charset="2"/>
            </a:endParaRPr>
          </a:p>
          <a:p>
            <a:r>
              <a:rPr lang="fr-FR" sz="900" b="1" dirty="0">
                <a:sym typeface="Wingdings" pitchFamily="2" charset="2"/>
              </a:rPr>
              <a:t>Points d’attention </a:t>
            </a:r>
            <a:r>
              <a:rPr lang="fr-FR" sz="900" dirty="0">
                <a:sym typeface="Wingdings" pitchFamily="2" charset="2"/>
              </a:rPr>
              <a:t>: </a:t>
            </a:r>
          </a:p>
          <a:p>
            <a:r>
              <a:rPr lang="fr-FR" sz="900" dirty="0">
                <a:sym typeface="Wingdings" pitchFamily="2" charset="2"/>
              </a:rPr>
              <a:t>* extension en-dehors de Facebook, à l’</a:t>
            </a:r>
            <a:r>
              <a:rPr lang="fr-FR" sz="900" i="1" dirty="0">
                <a:sym typeface="Wingdings" pitchFamily="2" charset="2"/>
              </a:rPr>
              <a:t>open graph</a:t>
            </a:r>
            <a:r>
              <a:rPr lang="fr-FR" sz="900" dirty="0">
                <a:sym typeface="Wingdings" pitchFamily="2" charset="2"/>
              </a:rPr>
              <a:t> ? – éléments de Facebook déjà présents sur Bing notamment</a:t>
            </a:r>
          </a:p>
          <a:p>
            <a:pPr defTabSz="914384">
              <a:defRPr/>
            </a:pPr>
            <a:r>
              <a:rPr lang="fr-FR" sz="900" dirty="0">
                <a:sym typeface="Wingdings" pitchFamily="2" charset="2"/>
              </a:rPr>
              <a:t>* intérêt réel pour la recherche ? (F. </a:t>
            </a:r>
            <a:r>
              <a:rPr lang="fr-FR" sz="900" dirty="0" err="1">
                <a:sym typeface="Wingdings" pitchFamily="2" charset="2"/>
              </a:rPr>
              <a:t>Cavazza</a:t>
            </a:r>
            <a:r>
              <a:rPr lang="fr-FR" sz="900" dirty="0">
                <a:sym typeface="Wingdings" pitchFamily="2" charset="2"/>
              </a:rPr>
              <a:t>, 2013, http://www.fredcavazza.net/2013/01/16/facebook-lance-son-moteur-de-recherche-mais-manque-dinspiration/)</a:t>
            </a:r>
            <a:endParaRPr lang="fr-FR" sz="900" i="1" dirty="0">
              <a:sym typeface="Wingdings" pitchFamily="2" charset="2"/>
            </a:endParaRPr>
          </a:p>
          <a:p>
            <a:r>
              <a:rPr lang="fr-FR" sz="900" dirty="0">
                <a:sym typeface="Wingdings" pitchFamily="2" charset="2"/>
              </a:rPr>
              <a:t>* limites : </a:t>
            </a:r>
          </a:p>
          <a:p>
            <a:pPr marL="182560" lvl="2" indent="-90486">
              <a:buFont typeface="Times New Roman" panose="02020603050405020304" pitchFamily="18" charset="0"/>
              <a:buChar char="-"/>
            </a:pPr>
            <a:r>
              <a:rPr lang="fr-FR" sz="900" dirty="0">
                <a:sym typeface="Wingdings" pitchFamily="2" charset="2"/>
              </a:rPr>
              <a:t>nécessite de construire la requête (pas simple succession de mots-clés) ;</a:t>
            </a:r>
          </a:p>
          <a:p>
            <a:pPr marL="182560" lvl="2" indent="-90486">
              <a:buFont typeface="Times New Roman" panose="02020603050405020304" pitchFamily="18" charset="0"/>
              <a:buChar char="-"/>
            </a:pPr>
            <a:r>
              <a:rPr lang="fr-FR" sz="900" dirty="0">
                <a:sym typeface="Wingdings" pitchFamily="2" charset="2"/>
              </a:rPr>
              <a:t>n’interroge que les données publiques, mais déjà des informations très précises, qui bien que publiques pouvaient être enfouies : meilleure visibilité, cf. http://actualfacebookgraphsearches.tumblr.com/ ;</a:t>
            </a:r>
          </a:p>
          <a:p>
            <a:pPr marL="182560" lvl="2" indent="-90486">
              <a:buFont typeface="Times New Roman" panose="02020603050405020304" pitchFamily="18" charset="0"/>
              <a:buChar char="-"/>
            </a:pPr>
            <a:r>
              <a:rPr lang="fr-FR" sz="900" dirty="0">
                <a:sym typeface="Wingdings" pitchFamily="2" charset="2"/>
              </a:rPr>
              <a:t>dépend du réseau et de l’activité sur Facebook, notamment de ses amis ; </a:t>
            </a:r>
          </a:p>
          <a:p>
            <a:pPr marL="182560" lvl="2" indent="-90486">
              <a:buFont typeface="Times New Roman" panose="02020603050405020304" pitchFamily="18" charset="0"/>
              <a:buChar char="-"/>
            </a:pPr>
            <a:r>
              <a:rPr lang="fr-FR" sz="900" dirty="0">
                <a:sym typeface="Wingdings" pitchFamily="2" charset="2"/>
              </a:rPr>
              <a:t>fonctionne surtout pour des recherches d’avis et de recommandations et des recherches personnelles, moins pour une recherche internet classique ;</a:t>
            </a:r>
          </a:p>
          <a:p>
            <a:pPr marL="182560" lvl="2" indent="-90486">
              <a:buFont typeface="Times New Roman" panose="02020603050405020304" pitchFamily="18" charset="0"/>
              <a:buChar char="-"/>
            </a:pPr>
            <a:r>
              <a:rPr lang="fr-FR" sz="900" dirty="0">
                <a:sym typeface="Wingdings" pitchFamily="2" charset="2"/>
              </a:rPr>
              <a:t>renforce la </a:t>
            </a:r>
            <a:r>
              <a:rPr lang="fr-FR" sz="900" i="1" dirty="0" err="1">
                <a:sym typeface="Wingdings" pitchFamily="2" charset="2"/>
              </a:rPr>
              <a:t>filter</a:t>
            </a:r>
            <a:r>
              <a:rPr lang="fr-FR" sz="900" i="1" dirty="0">
                <a:sym typeface="Wingdings" pitchFamily="2" charset="2"/>
              </a:rPr>
              <a:t> </a:t>
            </a:r>
            <a:r>
              <a:rPr lang="fr-FR" sz="900" i="1" dirty="0" err="1">
                <a:sym typeface="Wingdings" pitchFamily="2" charset="2"/>
              </a:rPr>
              <a:t>bubble</a:t>
            </a:r>
            <a:endParaRPr lang="fr-FR" sz="900" i="1" dirty="0">
              <a:sym typeface="Wingdings" pitchFamily="2" charset="2"/>
            </a:endParaRPr>
          </a:p>
          <a:p>
            <a:r>
              <a:rPr lang="fr-FR" sz="900" dirty="0">
                <a:sym typeface="Wingdings" pitchFamily="2" charset="2"/>
              </a:rPr>
              <a:t>* important pour les bibliothèques : P. Bradley, 2013, http://philbradley.typepad.com/phil_bradleys_weblog/2013/01/why-the-new-facebook-graph-search-is-important-for-librarians.html</a:t>
            </a:r>
          </a:p>
          <a:p>
            <a:pPr marL="171447" indent="-171447">
              <a:buFont typeface="Arial" charset="0"/>
              <a:buChar char="•"/>
            </a:pPr>
            <a:endParaRPr lang="fr-FR" sz="900" dirty="0">
              <a:sym typeface="Wingdings" pitchFamily="2" charset="2"/>
            </a:endParaRPr>
          </a:p>
          <a:p>
            <a:pPr marL="171447" indent="-171447">
              <a:buFont typeface="Arial" charset="0"/>
              <a:buChar char="•"/>
            </a:pPr>
            <a:endParaRPr lang="fr-FR" i="0" baseline="0" noProof="0" dirty="0" smtClean="0">
              <a:sym typeface="Wingdings" pitchFamily="2" charset="2"/>
            </a:endParaRPr>
          </a:p>
          <a:p>
            <a:endParaRPr lang="fr-FR" i="1" noProof="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106</a:t>
            </a:fld>
            <a:endParaRPr lang="fr-FR"/>
          </a:p>
        </p:txBody>
      </p:sp>
    </p:spTree>
    <p:extLst>
      <p:ext uri="{BB962C8B-B14F-4D97-AF65-F5344CB8AC3E}">
        <p14:creationId xmlns:p14="http://schemas.microsoft.com/office/powerpoint/2010/main" val="15179341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i="1" dirty="0" err="1"/>
              <a:t>Answer</a:t>
            </a:r>
            <a:r>
              <a:rPr lang="fr-FR" i="1" dirty="0"/>
              <a:t> </a:t>
            </a:r>
            <a:r>
              <a:rPr lang="fr-FR" i="1" dirty="0" err="1"/>
              <a:t>engines</a:t>
            </a:r>
            <a:r>
              <a:rPr lang="fr-FR" dirty="0"/>
              <a:t> » / « </a:t>
            </a:r>
            <a:r>
              <a:rPr lang="fr-FR" i="1" dirty="0"/>
              <a:t>Knowledge </a:t>
            </a:r>
            <a:r>
              <a:rPr lang="fr-FR" i="1" dirty="0" err="1"/>
              <a:t>engines</a:t>
            </a:r>
            <a:r>
              <a:rPr lang="fr-FR" dirty="0"/>
              <a:t> »</a:t>
            </a:r>
          </a:p>
          <a:p>
            <a:endParaRPr lang="fr-FR" dirty="0" smtClean="0"/>
          </a:p>
          <a:p>
            <a:pPr defTabSz="914384">
              <a:defRPr/>
            </a:pPr>
            <a:r>
              <a:rPr lang="fr-FR" dirty="0" smtClean="0"/>
              <a:t>« </a:t>
            </a:r>
            <a:r>
              <a:rPr lang="en-US" i="1" dirty="0" smtClean="0"/>
              <a:t>A link is not at all an answer</a:t>
            </a:r>
            <a:r>
              <a:rPr lang="fr-FR" dirty="0"/>
              <a:t> »</a:t>
            </a:r>
            <a:r>
              <a:rPr lang="en-US" dirty="0" smtClean="0"/>
              <a:t> (O. </a:t>
            </a:r>
            <a:r>
              <a:rPr lang="en-US" dirty="0" err="1" smtClean="0"/>
              <a:t>Etzioni</a:t>
            </a:r>
            <a:r>
              <a:rPr lang="en-US" dirty="0" smtClean="0"/>
              <a:t>, 2013, http://www.wired.co.uk/magazine/archive/2013/01/features/the-future-of-search?page=all)</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107</a:t>
            </a:fld>
            <a:endParaRPr lang="fr-FR"/>
          </a:p>
        </p:txBody>
      </p:sp>
    </p:spTree>
    <p:extLst>
      <p:ext uri="{BB962C8B-B14F-4D97-AF65-F5344CB8AC3E}">
        <p14:creationId xmlns:p14="http://schemas.microsoft.com/office/powerpoint/2010/main" val="22050507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baseline="0"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108</a:t>
            </a:fld>
            <a:endParaRPr lang="fr-FR"/>
          </a:p>
        </p:txBody>
      </p:sp>
    </p:spTree>
    <p:extLst>
      <p:ext uri="{BB962C8B-B14F-4D97-AF65-F5344CB8AC3E}">
        <p14:creationId xmlns:p14="http://schemas.microsoft.com/office/powerpoint/2010/main" val="42104710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15 % des questions que les gens</a:t>
            </a:r>
            <a:r>
              <a:rPr lang="fr-FR" baseline="0" dirty="0" smtClean="0"/>
              <a:t> posent à Google sont totalement nouvelles et n’ont jamais été posées</a:t>
            </a:r>
          </a:p>
          <a:p>
            <a:r>
              <a:rPr lang="fr-FR" baseline="0" dirty="0" smtClean="0"/>
              <a:t>Reconstruction de documents à partir des requêtes des usagers (J.-M. </a:t>
            </a:r>
            <a:r>
              <a:rPr lang="fr-FR" baseline="0" dirty="0" err="1" smtClean="0"/>
              <a:t>Salaün</a:t>
            </a:r>
            <a:r>
              <a:rPr lang="fr-FR" baseline="0" dirty="0" smtClean="0"/>
              <a:t>, 2012, http://blogues.ebsi.umontreal.ca/jms/index.php/post/2012/06/06/Web-de-donn%C3%A9es%2C-Google%2C-Wikip%C3%A9dia%2C-les-liaisons-dangereuses)</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109</a:t>
            </a:fld>
            <a:endParaRPr lang="fr-FR"/>
          </a:p>
        </p:txBody>
      </p:sp>
    </p:spTree>
    <p:extLst>
      <p:ext uri="{BB962C8B-B14F-4D97-AF65-F5344CB8AC3E}">
        <p14:creationId xmlns:p14="http://schemas.microsoft.com/office/powerpoint/2010/main" val="3294339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Sur </a:t>
            </a:r>
            <a:r>
              <a:rPr lang="fr-FR" b="1" dirty="0" smtClean="0"/>
              <a:t>30 premiers sites mondiaux </a:t>
            </a:r>
            <a:r>
              <a:rPr lang="fr-FR" dirty="0" smtClean="0"/>
              <a:t>(Alexa,</a:t>
            </a:r>
            <a:r>
              <a:rPr lang="fr-FR" baseline="0" dirty="0" smtClean="0"/>
              <a:t> http://www.alexa.com/topsites, </a:t>
            </a:r>
            <a:r>
              <a:rPr lang="fr-FR" dirty="0" smtClean="0"/>
              <a:t>au</a:t>
            </a:r>
            <a:r>
              <a:rPr lang="fr-FR" baseline="0" dirty="0" smtClean="0"/>
              <a:t> 1</a:t>
            </a:r>
            <a:r>
              <a:rPr lang="fr-FR" baseline="30000" dirty="0" smtClean="0"/>
              <a:t>er</a:t>
            </a:r>
            <a:r>
              <a:rPr lang="fr-FR" baseline="0" dirty="0" smtClean="0"/>
              <a:t>/06/2016)</a:t>
            </a:r>
            <a:r>
              <a:rPr lang="fr-FR" dirty="0" smtClean="0"/>
              <a:t>: </a:t>
            </a:r>
          </a:p>
          <a:p>
            <a:pPr marL="92073"/>
            <a:r>
              <a:rPr lang="fr-FR" dirty="0" smtClean="0"/>
              <a:t>- Google.com : 1er site mondial (+ Google.co.in</a:t>
            </a:r>
            <a:r>
              <a:rPr lang="fr-FR" baseline="0" dirty="0" smtClean="0"/>
              <a:t> : 11</a:t>
            </a:r>
            <a:r>
              <a:rPr lang="fr-FR" baseline="30000" dirty="0" smtClean="0"/>
              <a:t>e</a:t>
            </a:r>
            <a:r>
              <a:rPr lang="fr-FR" dirty="0" smtClean="0"/>
              <a:t>, Google.co.jp</a:t>
            </a:r>
            <a:r>
              <a:rPr lang="fr-FR" baseline="0" dirty="0" smtClean="0"/>
              <a:t> : 14</a:t>
            </a:r>
            <a:r>
              <a:rPr lang="fr-FR" baseline="30000" dirty="0" smtClean="0"/>
              <a:t>e</a:t>
            </a:r>
            <a:r>
              <a:rPr lang="fr-FR" baseline="0" dirty="0" smtClean="0"/>
              <a:t>, Google.ru : 22</a:t>
            </a:r>
            <a:r>
              <a:rPr lang="fr-FR" baseline="30000" dirty="0" smtClean="0"/>
              <a:t>e</a:t>
            </a:r>
            <a:r>
              <a:rPr lang="fr-FR" baseline="0" dirty="0" smtClean="0"/>
              <a:t>, Google.de : 24</a:t>
            </a:r>
            <a:r>
              <a:rPr lang="fr-FR" baseline="30000" dirty="0" smtClean="0"/>
              <a:t>e</a:t>
            </a:r>
            <a:r>
              <a:rPr lang="fr-FR" baseline="0" dirty="0" smtClean="0"/>
              <a:t>)</a:t>
            </a:r>
          </a:p>
          <a:p>
            <a:pPr marL="92073"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 </a:t>
            </a:r>
            <a:r>
              <a:rPr lang="fr-FR" baseline="0" dirty="0" err="1" smtClean="0"/>
              <a:t>B</a:t>
            </a:r>
            <a:r>
              <a:rPr lang="fr-FR" dirty="0" err="1" smtClean="0"/>
              <a:t>aidu</a:t>
            </a:r>
            <a:r>
              <a:rPr lang="fr-FR" dirty="0" smtClean="0"/>
              <a:t> : 4</a:t>
            </a:r>
            <a:r>
              <a:rPr lang="fr-FR" baseline="30000" dirty="0" smtClean="0"/>
              <a:t>e</a:t>
            </a:r>
          </a:p>
          <a:p>
            <a:pPr marL="92073"/>
            <a:r>
              <a:rPr lang="fr-FR" dirty="0" smtClean="0"/>
              <a:t>- Yahoo! : 5</a:t>
            </a:r>
            <a:r>
              <a:rPr lang="fr-FR" baseline="30000" dirty="0" smtClean="0"/>
              <a:t>e  </a:t>
            </a:r>
            <a:r>
              <a:rPr lang="fr-FR" baseline="0" dirty="0" smtClean="0"/>
              <a:t>(+ Yahoo.co.jp : 16</a:t>
            </a:r>
            <a:r>
              <a:rPr lang="fr-FR" baseline="30000" dirty="0" smtClean="0"/>
              <a:t>e</a:t>
            </a:r>
            <a:r>
              <a:rPr lang="fr-FR" baseline="0" dirty="0" smtClean="0"/>
              <a:t>)</a:t>
            </a:r>
          </a:p>
          <a:p>
            <a:pPr marL="92073" marR="0" indent="0" algn="l" defTabSz="914384" rtl="0" eaLnBrk="1" fontAlgn="auto" latinLnBrk="0" hangingPunct="1">
              <a:lnSpc>
                <a:spcPct val="100000"/>
              </a:lnSpc>
              <a:spcBef>
                <a:spcPts val="0"/>
              </a:spcBef>
              <a:spcAft>
                <a:spcPts val="0"/>
              </a:spcAft>
              <a:buClrTx/>
              <a:buSzTx/>
              <a:buFontTx/>
              <a:buNone/>
              <a:tabLst/>
              <a:defRPr/>
            </a:pPr>
            <a:r>
              <a:rPr lang="fr-FR" baseline="0" dirty="0" smtClean="0"/>
              <a:t>- Bing : 13</a:t>
            </a:r>
            <a:r>
              <a:rPr lang="fr-FR" baseline="30000" dirty="0" smtClean="0"/>
              <a:t>e</a:t>
            </a:r>
            <a:r>
              <a:rPr lang="fr-FR" baseline="0" dirty="0" smtClean="0"/>
              <a:t> </a:t>
            </a:r>
            <a:endParaRPr lang="fr-FR" baseline="30000" dirty="0" smtClean="0"/>
          </a:p>
          <a:p>
            <a:pPr marL="92073" defTabSz="914384">
              <a:defRPr/>
            </a:pPr>
            <a:r>
              <a:rPr lang="fr-FR" baseline="0" dirty="0" smtClean="0"/>
              <a:t>- </a:t>
            </a:r>
            <a:r>
              <a:rPr lang="fr-FR" baseline="0" dirty="0" err="1" smtClean="0"/>
              <a:t>Yandex</a:t>
            </a:r>
            <a:r>
              <a:rPr lang="fr-FR" baseline="0" dirty="0" smtClean="0"/>
              <a:t> : 23</a:t>
            </a:r>
            <a:r>
              <a:rPr lang="fr-FR" baseline="30000" dirty="0" smtClean="0"/>
              <a:t>e</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11</a:t>
            </a:fld>
            <a:endParaRPr lang="fr-FR"/>
          </a:p>
        </p:txBody>
      </p:sp>
    </p:spTree>
    <p:extLst>
      <p:ext uri="{BB962C8B-B14F-4D97-AF65-F5344CB8AC3E}">
        <p14:creationId xmlns:p14="http://schemas.microsoft.com/office/powerpoint/2010/main" val="42065680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a:t>
            </a:r>
            <a:r>
              <a:rPr lang="en-US" i="1" dirty="0" err="1" smtClean="0"/>
              <a:t>Wolfram|Alpha</a:t>
            </a:r>
            <a:r>
              <a:rPr lang="en-US" i="1" dirty="0" smtClean="0"/>
              <a:t> introduces a fundamentally new way to get knowledge and answers— not by searching the web, but by doing dynamic computations based on a vast collection of built-in data, algorithms, and methods </a:t>
            </a:r>
            <a:r>
              <a:rPr lang="fr-FR" baseline="0" noProof="0" dirty="0" smtClean="0">
                <a:sym typeface="Wingdings" pitchFamily="2" charset="2"/>
              </a:rPr>
              <a:t> »</a:t>
            </a:r>
            <a:r>
              <a:rPr lang="en-US" dirty="0" smtClean="0"/>
              <a:t> </a:t>
            </a:r>
            <a:r>
              <a:rPr lang="en-US" dirty="0" smtClean="0">
                <a:sym typeface="Wingdings" pitchFamily="2" charset="2"/>
              </a:rPr>
              <a:t> </a:t>
            </a:r>
            <a:r>
              <a:rPr lang="en-US" dirty="0" err="1" smtClean="0">
                <a:sym typeface="Wingdings" pitchFamily="2" charset="2"/>
              </a:rPr>
              <a:t>n’est</a:t>
            </a:r>
            <a:r>
              <a:rPr lang="en-US" baseline="0" dirty="0" smtClean="0">
                <a:sym typeface="Wingdings" pitchFamily="2" charset="2"/>
              </a:rPr>
              <a:t> plus un </a:t>
            </a:r>
            <a:r>
              <a:rPr lang="en-US" baseline="0" dirty="0" err="1" smtClean="0">
                <a:sym typeface="Wingdings" pitchFamily="2" charset="2"/>
              </a:rPr>
              <a:t>moteur</a:t>
            </a:r>
            <a:r>
              <a:rPr lang="en-US" baseline="0" dirty="0" smtClean="0">
                <a:sym typeface="Wingdings" pitchFamily="2" charset="2"/>
              </a:rPr>
              <a:t> de </a:t>
            </a:r>
            <a:r>
              <a:rPr lang="fr-FR" baseline="0" noProof="0" dirty="0" smtClean="0">
                <a:sym typeface="Wingdings" pitchFamily="2" charset="2"/>
              </a:rPr>
              <a:t>recherche web à proprement parler</a:t>
            </a:r>
            <a:endParaRPr lang="fr-FR" noProof="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110</a:t>
            </a:fld>
            <a:endParaRPr lang="fr-FR"/>
          </a:p>
        </p:txBody>
      </p:sp>
    </p:spTree>
    <p:extLst>
      <p:ext uri="{BB962C8B-B14F-4D97-AF65-F5344CB8AC3E}">
        <p14:creationId xmlns:p14="http://schemas.microsoft.com/office/powerpoint/2010/main" val="39400141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Rôle du développement des </a:t>
            </a:r>
            <a:r>
              <a:rPr lang="fr-FR" b="1" dirty="0" smtClean="0"/>
              <a:t>appareils mobiles </a:t>
            </a:r>
            <a:r>
              <a:rPr lang="fr-FR" dirty="0" smtClean="0"/>
              <a:t>: recherches souvent </a:t>
            </a:r>
            <a:r>
              <a:rPr lang="fr-FR" baseline="0" dirty="0" smtClean="0"/>
              <a:t> ponctuelles (une adresse, simple référence…) : souhait d’avoir la réponse et non une liste de liens (peu visibles de toute façon)</a:t>
            </a:r>
          </a:p>
          <a:p>
            <a:endParaRPr lang="en-US" baseline="0"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111</a:t>
            </a:fld>
            <a:endParaRPr lang="fr-FR"/>
          </a:p>
        </p:txBody>
      </p:sp>
    </p:spTree>
    <p:extLst>
      <p:ext uri="{BB962C8B-B14F-4D97-AF65-F5344CB8AC3E}">
        <p14:creationId xmlns:p14="http://schemas.microsoft.com/office/powerpoint/2010/main" val="1303516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err="1" smtClean="0"/>
              <a:t>En</a:t>
            </a:r>
            <a:r>
              <a:rPr lang="en-US" baseline="0" dirty="0" smtClean="0"/>
              <a:t> 11/2012 : tests sur les applications les plus </a:t>
            </a:r>
            <a:r>
              <a:rPr lang="en-US" baseline="0" dirty="0" err="1" smtClean="0"/>
              <a:t>performantes</a:t>
            </a:r>
            <a:r>
              <a:rPr lang="en-US" baseline="0" dirty="0" smtClean="0"/>
              <a:t> : </a:t>
            </a:r>
            <a:r>
              <a:rPr lang="en-US" baseline="0" dirty="0" err="1" smtClean="0"/>
              <a:t>Kngine</a:t>
            </a:r>
            <a:r>
              <a:rPr lang="en-US" baseline="0" dirty="0" smtClean="0"/>
              <a:t> </a:t>
            </a:r>
            <a:r>
              <a:rPr lang="en-US" baseline="0" dirty="0" err="1" smtClean="0"/>
              <a:t>répond</a:t>
            </a:r>
            <a:r>
              <a:rPr lang="en-US" baseline="0" dirty="0" smtClean="0"/>
              <a:t> à 54 %, </a:t>
            </a:r>
            <a:r>
              <a:rPr lang="en-US" baseline="0" dirty="0" err="1" smtClean="0"/>
              <a:t>contre</a:t>
            </a:r>
            <a:r>
              <a:rPr lang="en-US" baseline="0" dirty="0" smtClean="0"/>
              <a:t> 26 % pour Siri et 25 % pour </a:t>
            </a:r>
            <a:r>
              <a:rPr lang="en-US" baseline="0" dirty="0" err="1" smtClean="0"/>
              <a:t>Evi</a:t>
            </a:r>
            <a:r>
              <a:rPr lang="en-US" baseline="0" dirty="0" smtClean="0"/>
              <a:t> (A. Ha, 2012, http://techcrunch.com/2012/11/30/kngine/)</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112</a:t>
            </a:fld>
            <a:endParaRPr lang="fr-FR"/>
          </a:p>
        </p:txBody>
      </p:sp>
    </p:spTree>
    <p:extLst>
      <p:ext uri="{BB962C8B-B14F-4D97-AF65-F5344CB8AC3E}">
        <p14:creationId xmlns:p14="http://schemas.microsoft.com/office/powerpoint/2010/main" val="40539958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5" defTabSz="914384">
              <a:defRPr/>
            </a:pPr>
            <a:r>
              <a:rPr lang="fr-FR" i="0" dirty="0" smtClean="0"/>
              <a:t>Quels moyens de comparaison quand tout le processus (question et réponse) se fait oralement ?</a:t>
            </a:r>
            <a:endParaRPr lang="fr-FR" i="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113</a:t>
            </a:fld>
            <a:endParaRPr lang="fr-FR"/>
          </a:p>
        </p:txBody>
      </p:sp>
    </p:spTree>
    <p:extLst>
      <p:ext uri="{BB962C8B-B14F-4D97-AF65-F5344CB8AC3E}">
        <p14:creationId xmlns:p14="http://schemas.microsoft.com/office/powerpoint/2010/main" val="33055518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114</a:t>
            </a:fld>
            <a:endParaRPr lang="fr-FR">
              <a:solidFill>
                <a:prstClr val="black"/>
              </a:solidFill>
            </a:endParaRPr>
          </a:p>
        </p:txBody>
      </p:sp>
    </p:spTree>
    <p:extLst>
      <p:ext uri="{BB962C8B-B14F-4D97-AF65-F5344CB8AC3E}">
        <p14:creationId xmlns:p14="http://schemas.microsoft.com/office/powerpoint/2010/main" val="22050507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 du </a:t>
            </a:r>
            <a:r>
              <a:rPr lang="fr-FR" dirty="0" err="1" smtClean="0"/>
              <a:t>Zeitgeist</a:t>
            </a:r>
            <a:r>
              <a:rPr lang="fr-FR" dirty="0" smtClean="0"/>
              <a:t> de Google créé en 2001  (J. </a:t>
            </a:r>
            <a:r>
              <a:rPr lang="fr-FR" dirty="0" err="1" smtClean="0"/>
              <a:t>Battelle</a:t>
            </a:r>
            <a:r>
              <a:rPr lang="fr-FR" dirty="0" smtClean="0"/>
              <a:t>, 2005) : classement des recherches les plus populaires : visibilité des centres d’intérêts des internautes, modes, intentions (« </a:t>
            </a:r>
            <a:r>
              <a:rPr lang="fr-FR" i="1" dirty="0" err="1" smtClean="0"/>
              <a:t>database</a:t>
            </a:r>
            <a:r>
              <a:rPr lang="fr-FR" i="1" dirty="0" smtClean="0"/>
              <a:t> of intentions</a:t>
            </a:r>
            <a:r>
              <a:rPr lang="fr-FR" dirty="0" smtClean="0"/>
              <a:t> »)… </a:t>
            </a:r>
          </a:p>
          <a:p>
            <a:r>
              <a:rPr lang="fr-FR" dirty="0" smtClean="0">
                <a:sym typeface="Wingdings" pitchFamily="2" charset="2"/>
              </a:rPr>
              <a:t>comprend les requêtes, les résultats, les chemins empruntés par l’utilisateur (clics), en temps réel</a:t>
            </a:r>
          </a:p>
          <a:p>
            <a:r>
              <a:rPr lang="fr-FR" dirty="0" smtClean="0">
                <a:sym typeface="Wingdings" pitchFamily="2" charset="2"/>
              </a:rPr>
              <a:t> outil important pour étudier les internautes et leur proposer des produits et services liés, cf. développement des liens commerciaux sponsorisés (système </a:t>
            </a:r>
            <a:r>
              <a:rPr lang="fr-FR" dirty="0" err="1" smtClean="0">
                <a:sym typeface="Wingdings" pitchFamily="2" charset="2"/>
              </a:rPr>
              <a:t>AdWords</a:t>
            </a:r>
            <a:r>
              <a:rPr lang="fr-FR" dirty="0" smtClean="0">
                <a:sym typeface="Wingdings" pitchFamily="2" charset="2"/>
              </a:rPr>
              <a:t> – publicité par mots-clés) et des publicités ciblées, mais aussi outil pouvant être exploité à toute autre fin que commerciale (surveillance…)</a:t>
            </a:r>
            <a:endParaRPr lang="fr-FR" dirty="0" smtClean="0"/>
          </a:p>
          <a:p>
            <a:endParaRPr lang="fr-FR" baseline="0" dirty="0" smtClean="0">
              <a:effectLst/>
            </a:endParaRPr>
          </a:p>
          <a:p>
            <a:pPr defTabSz="914384">
              <a:defRPr/>
            </a:pPr>
            <a:r>
              <a:rPr lang="fr-FR" dirty="0"/>
              <a:t>«</a:t>
            </a:r>
            <a:r>
              <a:rPr lang="fr-FR" i="1" dirty="0"/>
              <a:t> </a:t>
            </a:r>
            <a:r>
              <a:rPr lang="fr-FR" i="1" dirty="0" err="1"/>
              <a:t>Anticipatory</a:t>
            </a:r>
            <a:r>
              <a:rPr lang="fr-FR" i="1" dirty="0"/>
              <a:t> </a:t>
            </a:r>
            <a:r>
              <a:rPr lang="fr-FR" i="1" dirty="0" err="1"/>
              <a:t>search</a:t>
            </a:r>
            <a:r>
              <a:rPr lang="fr-FR" i="1" dirty="0"/>
              <a:t> </a:t>
            </a:r>
            <a:r>
              <a:rPr lang="fr-FR" dirty="0"/>
              <a:t>» (O. Thomas, 2013, http://readwrite.com/2013/05/15/google-search-anticipatory-system-io13#awesm=~o91GOpQyv9yO4t) - cf. </a:t>
            </a:r>
            <a:r>
              <a:rPr lang="fr-FR" dirty="0">
                <a:sym typeface="Wingdings" pitchFamily="2" charset="2"/>
              </a:rPr>
              <a:t>E. Schmidt, 2010 (http://searchengineland.com/schmidt-great-stage-search-is-autonomous-personal-50014) ou  « recherche contextuelle » (cf. C. </a:t>
            </a:r>
            <a:r>
              <a:rPr lang="fr-FR" dirty="0" err="1">
                <a:sym typeface="Wingdings" pitchFamily="2" charset="2"/>
              </a:rPr>
              <a:t>Mims</a:t>
            </a:r>
            <a:r>
              <a:rPr lang="fr-FR" dirty="0">
                <a:sym typeface="Wingdings" pitchFamily="2" charset="2"/>
              </a:rPr>
              <a:t>, 2014, http://qz.com/205689/context-this-is-what-comes-after-search/) : « </a:t>
            </a:r>
            <a:r>
              <a:rPr lang="fr-FR" i="1" dirty="0">
                <a:sym typeface="Wingdings" pitchFamily="2" charset="2"/>
              </a:rPr>
              <a:t>In the </a:t>
            </a:r>
            <a:r>
              <a:rPr lang="fr-FR" i="1" dirty="0" err="1">
                <a:sym typeface="Wingdings" pitchFamily="2" charset="2"/>
              </a:rPr>
              <a:t>near</a:t>
            </a:r>
            <a:r>
              <a:rPr lang="fr-FR" i="1" dirty="0">
                <a:sym typeface="Wingdings" pitchFamily="2" charset="2"/>
              </a:rPr>
              <a:t> future of </a:t>
            </a:r>
            <a:r>
              <a:rPr lang="fr-FR" i="1" dirty="0" err="1">
                <a:sym typeface="Wingdings" pitchFamily="2" charset="2"/>
              </a:rPr>
              <a:t>search</a:t>
            </a:r>
            <a:r>
              <a:rPr lang="fr-FR" i="1" dirty="0">
                <a:sym typeface="Wingdings" pitchFamily="2" charset="2"/>
              </a:rPr>
              <a:t>, </a:t>
            </a:r>
            <a:r>
              <a:rPr lang="fr-FR" i="1" dirty="0" err="1">
                <a:sym typeface="Wingdings" pitchFamily="2" charset="2"/>
              </a:rPr>
              <a:t>you</a:t>
            </a:r>
            <a:r>
              <a:rPr lang="fr-FR" i="1" dirty="0">
                <a:sym typeface="Wingdings" pitchFamily="2" charset="2"/>
              </a:rPr>
              <a:t> </a:t>
            </a:r>
            <a:r>
              <a:rPr lang="fr-FR" i="1" dirty="0" err="1">
                <a:sym typeface="Wingdings" pitchFamily="2" charset="2"/>
              </a:rPr>
              <a:t>won’t</a:t>
            </a:r>
            <a:r>
              <a:rPr lang="fr-FR" i="1" dirty="0">
                <a:sym typeface="Wingdings" pitchFamily="2" charset="2"/>
              </a:rPr>
              <a:t> </a:t>
            </a:r>
            <a:r>
              <a:rPr lang="fr-FR" i="1" dirty="0" err="1">
                <a:sym typeface="Wingdings" pitchFamily="2" charset="2"/>
              </a:rPr>
              <a:t>be</a:t>
            </a:r>
            <a:r>
              <a:rPr lang="fr-FR" i="1" dirty="0">
                <a:sym typeface="Wingdings" pitchFamily="2" charset="2"/>
              </a:rPr>
              <a:t> </a:t>
            </a:r>
            <a:r>
              <a:rPr lang="fr-FR" i="1" dirty="0" err="1">
                <a:sym typeface="Wingdings" pitchFamily="2" charset="2"/>
              </a:rPr>
              <a:t>looking</a:t>
            </a:r>
            <a:r>
              <a:rPr lang="fr-FR" i="1" dirty="0">
                <a:sym typeface="Wingdings" pitchFamily="2" charset="2"/>
              </a:rPr>
              <a:t> for Internet content </a:t>
            </a:r>
            <a:r>
              <a:rPr lang="fr-FR" i="1" dirty="0" err="1">
                <a:sym typeface="Wingdings" pitchFamily="2" charset="2"/>
              </a:rPr>
              <a:t>anymore</a:t>
            </a:r>
            <a:r>
              <a:rPr lang="fr-FR" i="1" dirty="0">
                <a:sym typeface="Wingdings" pitchFamily="2" charset="2"/>
              </a:rPr>
              <a:t> – </a:t>
            </a:r>
            <a:r>
              <a:rPr lang="fr-FR" i="1" dirty="0" err="1">
                <a:sym typeface="Wingdings" pitchFamily="2" charset="2"/>
              </a:rPr>
              <a:t>it</a:t>
            </a:r>
            <a:r>
              <a:rPr lang="fr-FR" i="1" dirty="0">
                <a:sym typeface="Wingdings" pitchFamily="2" charset="2"/>
              </a:rPr>
              <a:t> </a:t>
            </a:r>
            <a:r>
              <a:rPr lang="fr-FR" i="1" dirty="0" err="1">
                <a:sym typeface="Wingdings" pitchFamily="2" charset="2"/>
              </a:rPr>
              <a:t>will</a:t>
            </a:r>
            <a:r>
              <a:rPr lang="fr-FR" i="1" dirty="0">
                <a:sym typeface="Wingdings" pitchFamily="2" charset="2"/>
              </a:rPr>
              <a:t> </a:t>
            </a:r>
            <a:r>
              <a:rPr lang="fr-FR" i="1" dirty="0" err="1">
                <a:sym typeface="Wingdings" pitchFamily="2" charset="2"/>
              </a:rPr>
              <a:t>be</a:t>
            </a:r>
            <a:r>
              <a:rPr lang="fr-FR" i="1" dirty="0">
                <a:sym typeface="Wingdings" pitchFamily="2" charset="2"/>
              </a:rPr>
              <a:t> </a:t>
            </a:r>
            <a:r>
              <a:rPr lang="fr-FR" i="1" dirty="0" err="1">
                <a:sym typeface="Wingdings" pitchFamily="2" charset="2"/>
              </a:rPr>
              <a:t>looking</a:t>
            </a:r>
            <a:r>
              <a:rPr lang="fr-FR" i="1" dirty="0">
                <a:sym typeface="Wingdings" pitchFamily="2" charset="2"/>
              </a:rPr>
              <a:t> for </a:t>
            </a:r>
            <a:r>
              <a:rPr lang="fr-FR" i="1" dirty="0" err="1">
                <a:sym typeface="Wingdings" pitchFamily="2" charset="2"/>
              </a:rPr>
              <a:t>you</a:t>
            </a:r>
            <a:r>
              <a:rPr lang="fr-FR" dirty="0">
                <a:sym typeface="Wingdings" pitchFamily="2" charset="2"/>
              </a:rPr>
              <a:t> » (B. </a:t>
            </a:r>
            <a:r>
              <a:rPr lang="fr-FR" dirty="0" err="1">
                <a:sym typeface="Wingdings" pitchFamily="2" charset="2"/>
              </a:rPr>
              <a:t>Proffitt</a:t>
            </a:r>
            <a:r>
              <a:rPr lang="fr-FR" dirty="0">
                <a:sym typeface="Wingdings" pitchFamily="2" charset="2"/>
              </a:rPr>
              <a:t>, 2013, http://readwrite.com/2013/04/25/forget-searching-for-content-soon-content-will-be-searching-for-you#awesm=~o91yedU762HiO7).</a:t>
            </a:r>
          </a:p>
          <a:p>
            <a:endParaRPr lang="fr-FR" baseline="0" dirty="0" smtClean="0">
              <a:effectLst/>
            </a:endParaRP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115</a:t>
            </a:fld>
            <a:endParaRPr lang="fr-FR"/>
          </a:p>
        </p:txBody>
      </p:sp>
    </p:spTree>
    <p:extLst>
      <p:ext uri="{BB962C8B-B14F-4D97-AF65-F5344CB8AC3E}">
        <p14:creationId xmlns:p14="http://schemas.microsoft.com/office/powerpoint/2010/main" val="32943399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sz="900" b="1" dirty="0">
                <a:sym typeface="Wingdings" pitchFamily="2" charset="2"/>
              </a:rPr>
              <a:t>Contexte</a:t>
            </a:r>
            <a:r>
              <a:rPr lang="fr-FR" sz="900" dirty="0">
                <a:sym typeface="Wingdings" pitchFamily="2" charset="2"/>
              </a:rPr>
              <a:t> : </a:t>
            </a:r>
          </a:p>
          <a:p>
            <a:pPr marL="182560" indent="-90486" defTabSz="914384">
              <a:defRPr/>
            </a:pPr>
            <a:r>
              <a:rPr lang="fr-FR" sz="900" dirty="0">
                <a:sym typeface="Wingdings" pitchFamily="2" charset="2"/>
              </a:rPr>
              <a:t>- recherche contextuelle (recherche personnalisé, géolocalisation…) cf. C. </a:t>
            </a:r>
            <a:r>
              <a:rPr lang="fr-FR" sz="900" dirty="0" err="1">
                <a:sym typeface="Wingdings" pitchFamily="2" charset="2"/>
              </a:rPr>
              <a:t>Mims</a:t>
            </a:r>
            <a:r>
              <a:rPr lang="fr-FR" sz="900" dirty="0">
                <a:sym typeface="Wingdings" pitchFamily="2" charset="2"/>
              </a:rPr>
              <a:t>, 2014, http://qz.com/205689/context-this-is-what-comes-after-search/</a:t>
            </a:r>
          </a:p>
          <a:p>
            <a:pPr marL="182560" indent="-90486" defTabSz="914384">
              <a:defRPr/>
            </a:pPr>
            <a:r>
              <a:rPr lang="fr-FR" sz="900" dirty="0">
                <a:sym typeface="Wingdings" pitchFamily="2" charset="2"/>
              </a:rPr>
              <a:t>- développement d’agents intelligents permettant de chercher de l’information et de gérer sa vie, cf. </a:t>
            </a:r>
            <a:r>
              <a:rPr lang="fr-FR" sz="900" dirty="0" err="1">
                <a:sym typeface="Wingdings" pitchFamily="2" charset="2"/>
              </a:rPr>
              <a:t>Siri</a:t>
            </a:r>
            <a:r>
              <a:rPr lang="fr-FR" sz="900" dirty="0">
                <a:sym typeface="Wingdings" pitchFamily="2" charset="2"/>
              </a:rPr>
              <a:t> d’Apple (moteur de recherche, et outil permettant d’interagir, ex. ouvrir une application, etc.)  - développement avec les mobiles</a:t>
            </a:r>
          </a:p>
          <a:p>
            <a:pPr marL="182560" indent="-90486">
              <a:defRPr/>
            </a:pPr>
            <a:r>
              <a:rPr lang="fr-FR" sz="900" dirty="0">
                <a:sym typeface="Wingdings" pitchFamily="2" charset="2"/>
              </a:rPr>
              <a:t>- phénomène du </a:t>
            </a:r>
            <a:r>
              <a:rPr lang="fr-FR" sz="900" i="1" dirty="0" err="1">
                <a:sym typeface="Wingdings" pitchFamily="2" charset="2"/>
              </a:rPr>
              <a:t>big</a:t>
            </a:r>
            <a:r>
              <a:rPr lang="fr-FR" sz="900" i="1" dirty="0">
                <a:sym typeface="Wingdings" pitchFamily="2" charset="2"/>
              </a:rPr>
              <a:t> data </a:t>
            </a:r>
            <a:r>
              <a:rPr lang="fr-FR" sz="900" dirty="0">
                <a:sym typeface="Wingdings" pitchFamily="2" charset="2"/>
              </a:rPr>
              <a:t>(internet + personnels), cf. «  </a:t>
            </a:r>
            <a:r>
              <a:rPr lang="fr-FR" sz="900" i="1" dirty="0" err="1">
                <a:sym typeface="Wingdings" pitchFamily="2" charset="2"/>
              </a:rPr>
              <a:t>quantified</a:t>
            </a:r>
            <a:r>
              <a:rPr lang="fr-FR" sz="900" i="1" dirty="0">
                <a:sym typeface="Wingdings" pitchFamily="2" charset="2"/>
              </a:rPr>
              <a:t> self</a:t>
            </a:r>
            <a:r>
              <a:rPr lang="fr-FR" sz="900" dirty="0">
                <a:sym typeface="Wingdings" pitchFamily="2" charset="2"/>
              </a:rPr>
              <a:t>» : possibilité d’automatiser certaines tâches et prédire des comportements (cf. O. </a:t>
            </a:r>
            <a:r>
              <a:rPr lang="fr-FR" sz="900" dirty="0" err="1">
                <a:sym typeface="Wingdings" pitchFamily="2" charset="2"/>
              </a:rPr>
              <a:t>Ertzscheid</a:t>
            </a:r>
            <a:r>
              <a:rPr lang="fr-FR" sz="900" dirty="0">
                <a:sym typeface="Wingdings" pitchFamily="2" charset="2"/>
              </a:rPr>
              <a:t>, 2013, http://affordance.typepad.com//mon_weblog/2013/04/prediction-psychosociologie-data-centrique.html) et internet des objets (dialogue entre les objets, ex. : téléphones, montres, ordinateurs, caméras de sécurités, détecteurs…)  recherche des données fournies par ces objets, ex. : </a:t>
            </a:r>
            <a:r>
              <a:rPr lang="fr-FR" sz="900" dirty="0" err="1">
                <a:sym typeface="Wingdings" pitchFamily="2" charset="2"/>
              </a:rPr>
              <a:t>Shodan</a:t>
            </a:r>
            <a:r>
              <a:rPr lang="fr-FR" sz="900" dirty="0">
                <a:sym typeface="Wingdings" pitchFamily="2" charset="2"/>
              </a:rPr>
              <a:t> (cf. B. </a:t>
            </a:r>
            <a:r>
              <a:rPr lang="fr-FR" sz="900" dirty="0" err="1">
                <a:sym typeface="Wingdings" pitchFamily="2" charset="2"/>
              </a:rPr>
              <a:t>Proffitt</a:t>
            </a:r>
            <a:r>
              <a:rPr lang="fr-FR" sz="900" dirty="0">
                <a:sym typeface="Wingdings" pitchFamily="2" charset="2"/>
              </a:rPr>
              <a:t>, 2013, http://readwrite.com/2013/04/26/how-the-internet-of-things-will-revolutionize-search#awesm=~o91JOFn1SnsGuG)</a:t>
            </a:r>
          </a:p>
          <a:p>
            <a:pPr marL="92073" indent="-92073"/>
            <a:r>
              <a:rPr lang="fr-FR" sz="900" i="1" dirty="0"/>
              <a:t>Google </a:t>
            </a:r>
            <a:r>
              <a:rPr lang="fr-FR" sz="900" i="1" dirty="0" err="1"/>
              <a:t>Now</a:t>
            </a:r>
            <a:r>
              <a:rPr lang="fr-FR" sz="900" b="1" i="1" dirty="0"/>
              <a:t>  </a:t>
            </a:r>
            <a:r>
              <a:rPr lang="fr-FR" sz="900" dirty="0"/>
              <a:t>(2012) et son développement </a:t>
            </a:r>
            <a:r>
              <a:rPr lang="fr-FR" sz="900" i="1" dirty="0" err="1"/>
              <a:t>Now</a:t>
            </a:r>
            <a:r>
              <a:rPr lang="fr-FR" sz="900" i="1" dirty="0"/>
              <a:t> On </a:t>
            </a:r>
            <a:r>
              <a:rPr lang="fr-FR" sz="900" i="1" dirty="0" err="1"/>
              <a:t>Tap</a:t>
            </a:r>
            <a:r>
              <a:rPr lang="fr-FR" sz="900" i="1" dirty="0"/>
              <a:t> </a:t>
            </a:r>
            <a:r>
              <a:rPr lang="fr-FR" sz="900" dirty="0"/>
              <a:t>(2015) : association du contexte, des réponses et de l’action (https://www.youtube.com/watch?v=7V-fIGMDsmE&amp;feature=youtu.be, 49’40) : </a:t>
            </a:r>
            <a:r>
              <a:rPr lang="en-US" sz="900" dirty="0"/>
              <a:t>application qui </a:t>
            </a:r>
            <a:r>
              <a:rPr lang="en-US" sz="900" dirty="0" err="1"/>
              <a:t>doit</a:t>
            </a:r>
            <a:r>
              <a:rPr lang="en-US" sz="900" dirty="0"/>
              <a:t> </a:t>
            </a:r>
            <a:r>
              <a:rPr lang="en-US" sz="900" dirty="0" err="1"/>
              <a:t>apporter</a:t>
            </a:r>
            <a:r>
              <a:rPr lang="en-US" sz="900" dirty="0"/>
              <a:t> </a:t>
            </a:r>
            <a:r>
              <a:rPr lang="en-US" sz="900" dirty="0" err="1"/>
              <a:t>tous</a:t>
            </a:r>
            <a:r>
              <a:rPr lang="en-US" sz="900" dirty="0"/>
              <a:t> les </a:t>
            </a:r>
            <a:r>
              <a:rPr lang="en-US" sz="900" dirty="0" err="1"/>
              <a:t>éléments</a:t>
            </a:r>
            <a:r>
              <a:rPr lang="en-US" sz="900" dirty="0"/>
              <a:t> </a:t>
            </a:r>
            <a:r>
              <a:rPr lang="en-US" sz="900" dirty="0" err="1"/>
              <a:t>nécessaires</a:t>
            </a:r>
            <a:r>
              <a:rPr lang="en-US" sz="900" dirty="0"/>
              <a:t>, sans  </a:t>
            </a:r>
            <a:r>
              <a:rPr lang="en-US" sz="900" dirty="0" err="1"/>
              <a:t>même</a:t>
            </a:r>
            <a:r>
              <a:rPr lang="en-US" sz="900" dirty="0"/>
              <a:t> les demander : </a:t>
            </a:r>
            <a:r>
              <a:rPr lang="en-US" sz="900" dirty="0" err="1"/>
              <a:t>pense</a:t>
            </a:r>
            <a:r>
              <a:rPr lang="en-US" sz="900" dirty="0"/>
              <a:t>-bêtes, </a:t>
            </a:r>
            <a:r>
              <a:rPr lang="en-US" sz="900" dirty="0" err="1"/>
              <a:t>météo</a:t>
            </a:r>
            <a:r>
              <a:rPr lang="en-US" sz="900" dirty="0"/>
              <a:t>, </a:t>
            </a:r>
            <a:r>
              <a:rPr lang="en-US" sz="900" dirty="0" err="1"/>
              <a:t>unes</a:t>
            </a:r>
            <a:r>
              <a:rPr lang="en-US" sz="900" dirty="0"/>
              <a:t> de </a:t>
            </a:r>
            <a:r>
              <a:rPr lang="en-US" sz="900" dirty="0" err="1"/>
              <a:t>journaux</a:t>
            </a:r>
            <a:r>
              <a:rPr lang="en-US" sz="900" dirty="0"/>
              <a:t>, </a:t>
            </a:r>
            <a:r>
              <a:rPr lang="en-US" sz="900" dirty="0" err="1"/>
              <a:t>résultats</a:t>
            </a:r>
            <a:r>
              <a:rPr lang="en-US" sz="900" dirty="0"/>
              <a:t> </a:t>
            </a:r>
            <a:r>
              <a:rPr lang="en-US" sz="900" dirty="0" err="1"/>
              <a:t>sportifs</a:t>
            </a:r>
            <a:r>
              <a:rPr lang="en-US" sz="900" dirty="0"/>
              <a:t>, </a:t>
            </a:r>
            <a:r>
              <a:rPr lang="en-US" sz="900" dirty="0" err="1"/>
              <a:t>informations</a:t>
            </a:r>
            <a:r>
              <a:rPr lang="en-US" sz="900" dirty="0"/>
              <a:t> </a:t>
            </a:r>
            <a:r>
              <a:rPr lang="en-US" sz="900" dirty="0" err="1"/>
              <a:t>sur</a:t>
            </a:r>
            <a:r>
              <a:rPr lang="en-US" sz="900" dirty="0"/>
              <a:t> un </a:t>
            </a:r>
            <a:r>
              <a:rPr lang="en-US" sz="900" dirty="0" err="1"/>
              <a:t>trajet</a:t>
            </a:r>
            <a:r>
              <a:rPr lang="en-US" sz="900" dirty="0"/>
              <a:t>… : “</a:t>
            </a:r>
            <a:r>
              <a:rPr lang="en-US" sz="900" i="1" dirty="0"/>
              <a:t>you get just what you need to know, right when you need it</a:t>
            </a:r>
            <a:r>
              <a:rPr lang="en-US" sz="900" dirty="0"/>
              <a:t>” (http://www.youtube.com/watch?v=pPqliPzHYyc)</a:t>
            </a:r>
          </a:p>
          <a:p>
            <a:pPr marL="182560" indent="-92073" defTabSz="914384">
              <a:defRPr/>
            </a:pPr>
            <a:r>
              <a:rPr lang="en-US" sz="900" dirty="0">
                <a:sym typeface="Wingdings" pitchFamily="2" charset="2"/>
              </a:rPr>
              <a:t> </a:t>
            </a:r>
            <a:r>
              <a:rPr lang="en-US" sz="900" dirty="0" err="1">
                <a:sym typeface="Wingdings" pitchFamily="2" charset="2"/>
              </a:rPr>
              <a:t>répondre</a:t>
            </a:r>
            <a:r>
              <a:rPr lang="en-US" sz="900" dirty="0">
                <a:sym typeface="Wingdings" pitchFamily="2" charset="2"/>
              </a:rPr>
              <a:t> à </a:t>
            </a:r>
            <a:r>
              <a:rPr lang="en-US" sz="900" dirty="0" err="1">
                <a:sym typeface="Wingdings" pitchFamily="2" charset="2"/>
              </a:rPr>
              <a:t>n’importe</a:t>
            </a:r>
            <a:r>
              <a:rPr lang="en-US" sz="900" dirty="0">
                <a:sym typeface="Wingdings" pitchFamily="2" charset="2"/>
              </a:rPr>
              <a:t> </a:t>
            </a:r>
            <a:r>
              <a:rPr lang="en-US" sz="900" dirty="0" err="1">
                <a:sym typeface="Wingdings" pitchFamily="2" charset="2"/>
              </a:rPr>
              <a:t>quelle</a:t>
            </a:r>
            <a:r>
              <a:rPr lang="en-US" sz="900" dirty="0">
                <a:sym typeface="Wingdings" pitchFamily="2" charset="2"/>
              </a:rPr>
              <a:t> question, </a:t>
            </a:r>
            <a:r>
              <a:rPr lang="en-US" sz="900" dirty="0" err="1">
                <a:sym typeface="Wingdings" pitchFamily="2" charset="2"/>
              </a:rPr>
              <a:t>même</a:t>
            </a:r>
            <a:r>
              <a:rPr lang="en-US" sz="900" dirty="0">
                <a:sym typeface="Wingdings" pitchFamily="2" charset="2"/>
              </a:rPr>
              <a:t> </a:t>
            </a:r>
            <a:r>
              <a:rPr lang="en-US" sz="900" dirty="0" err="1">
                <a:sym typeface="Wingdings" pitchFamily="2" charset="2"/>
              </a:rPr>
              <a:t>personnelle</a:t>
            </a:r>
            <a:r>
              <a:rPr lang="en-US" sz="900" dirty="0">
                <a:sym typeface="Wingdings" pitchFamily="2" charset="2"/>
              </a:rPr>
              <a:t> </a:t>
            </a:r>
            <a:r>
              <a:rPr lang="en-US" sz="900" dirty="0" err="1">
                <a:sym typeface="Wingdings" pitchFamily="2" charset="2"/>
              </a:rPr>
              <a:t>comme</a:t>
            </a:r>
            <a:r>
              <a:rPr lang="en-US" sz="900" dirty="0">
                <a:sym typeface="Wingdings" pitchFamily="2" charset="2"/>
              </a:rPr>
              <a:t> </a:t>
            </a:r>
            <a:r>
              <a:rPr lang="en-US" sz="900" dirty="0" err="1">
                <a:sym typeface="Wingdings" pitchFamily="2" charset="2"/>
              </a:rPr>
              <a:t>heure</a:t>
            </a:r>
            <a:r>
              <a:rPr lang="en-US" sz="900" dirty="0">
                <a:sym typeface="Wingdings" pitchFamily="2" charset="2"/>
              </a:rPr>
              <a:t> </a:t>
            </a:r>
            <a:r>
              <a:rPr lang="en-US" sz="900" dirty="0" err="1">
                <a:sym typeface="Wingdings" pitchFamily="2" charset="2"/>
              </a:rPr>
              <a:t>d’une</a:t>
            </a:r>
            <a:r>
              <a:rPr lang="en-US" sz="900" dirty="0">
                <a:sym typeface="Wingdings" pitchFamily="2" charset="2"/>
              </a:rPr>
              <a:t> </a:t>
            </a:r>
            <a:r>
              <a:rPr lang="en-US" sz="900" dirty="0" err="1">
                <a:sym typeface="Wingdings" pitchFamily="2" charset="2"/>
              </a:rPr>
              <a:t>réservation</a:t>
            </a:r>
            <a:r>
              <a:rPr lang="en-US" sz="900" dirty="0">
                <a:sym typeface="Wingdings" pitchFamily="2" charset="2"/>
              </a:rPr>
              <a:t> au restaurant </a:t>
            </a:r>
            <a:r>
              <a:rPr lang="en-US" sz="900" dirty="0" err="1">
                <a:sym typeface="Wingdings" pitchFamily="2" charset="2"/>
              </a:rPr>
              <a:t>ou</a:t>
            </a:r>
            <a:r>
              <a:rPr lang="en-US" sz="900" dirty="0">
                <a:sym typeface="Wingdings" pitchFamily="2" charset="2"/>
              </a:rPr>
              <a:t> temps </a:t>
            </a:r>
            <a:r>
              <a:rPr lang="en-US" sz="900" dirty="0" err="1">
                <a:sym typeface="Wingdings" pitchFamily="2" charset="2"/>
              </a:rPr>
              <a:t>nécessaire</a:t>
            </a:r>
            <a:r>
              <a:rPr lang="en-US" sz="900" dirty="0">
                <a:sym typeface="Wingdings" pitchFamily="2" charset="2"/>
              </a:rPr>
              <a:t> pour </a:t>
            </a:r>
            <a:r>
              <a:rPr lang="en-US" sz="900" dirty="0" err="1">
                <a:sym typeface="Wingdings" pitchFamily="2" charset="2"/>
              </a:rPr>
              <a:t>aller</a:t>
            </a:r>
            <a:r>
              <a:rPr lang="en-US" sz="900" dirty="0">
                <a:sym typeface="Wingdings" pitchFamily="2" charset="2"/>
              </a:rPr>
              <a:t> </a:t>
            </a:r>
            <a:r>
              <a:rPr lang="en-US" sz="900" dirty="0" err="1">
                <a:sym typeface="Wingdings" pitchFamily="2" charset="2"/>
              </a:rPr>
              <a:t>travailler</a:t>
            </a:r>
            <a:r>
              <a:rPr lang="en-US" sz="900" dirty="0">
                <a:sym typeface="Wingdings" pitchFamily="2" charset="2"/>
              </a:rPr>
              <a:t> : “search” </a:t>
            </a:r>
            <a:r>
              <a:rPr lang="en-US" sz="900" dirty="0" err="1">
                <a:sym typeface="Wingdings" pitchFamily="2" charset="2"/>
              </a:rPr>
              <a:t>étendue</a:t>
            </a:r>
            <a:r>
              <a:rPr lang="en-US" sz="900" dirty="0">
                <a:sym typeface="Wingdings" pitchFamily="2" charset="2"/>
              </a:rPr>
              <a:t> à </a:t>
            </a:r>
            <a:r>
              <a:rPr lang="en-US" sz="900" dirty="0" err="1">
                <a:sym typeface="Wingdings" pitchFamily="2" charset="2"/>
              </a:rPr>
              <a:t>tous</a:t>
            </a:r>
            <a:r>
              <a:rPr lang="en-US" sz="900" dirty="0">
                <a:sym typeface="Wingdings" pitchFamily="2" charset="2"/>
              </a:rPr>
              <a:t> les </a:t>
            </a:r>
            <a:r>
              <a:rPr lang="en-US" sz="900" dirty="0" err="1">
                <a:sym typeface="Wingdings" pitchFamily="2" charset="2"/>
              </a:rPr>
              <a:t>domaines</a:t>
            </a:r>
            <a:endParaRPr lang="fr-FR" sz="900" dirty="0"/>
          </a:p>
          <a:p>
            <a:pPr marL="182560" indent="-92073">
              <a:buFont typeface="Wingdings"/>
              <a:buChar char="à"/>
            </a:pPr>
            <a:r>
              <a:rPr lang="fr-FR" sz="900" dirty="0">
                <a:sym typeface="Wingdings" pitchFamily="2" charset="2"/>
              </a:rPr>
              <a:t> résultats toujours plus personnalisés : « </a:t>
            </a:r>
            <a:r>
              <a:rPr lang="fr-FR" sz="900" i="1" dirty="0" err="1">
                <a:sym typeface="Wingdings" pitchFamily="2" charset="2"/>
              </a:rPr>
              <a:t>personal</a:t>
            </a:r>
            <a:r>
              <a:rPr lang="fr-FR" sz="900" i="1" dirty="0">
                <a:sym typeface="Wingdings" pitchFamily="2" charset="2"/>
              </a:rPr>
              <a:t> </a:t>
            </a:r>
            <a:r>
              <a:rPr lang="fr-FR" sz="900" i="1" dirty="0" err="1">
                <a:sym typeface="Wingdings" pitchFamily="2" charset="2"/>
              </a:rPr>
              <a:t>search</a:t>
            </a:r>
            <a:r>
              <a:rPr lang="fr-FR" sz="900" dirty="0">
                <a:sym typeface="Wingdings" pitchFamily="2" charset="2"/>
              </a:rPr>
              <a:t> » (E. Schmidt)</a:t>
            </a:r>
          </a:p>
          <a:p>
            <a:pPr marL="182560" indent="-92073">
              <a:buFont typeface="Wingdings"/>
              <a:buChar char="à"/>
            </a:pPr>
            <a:r>
              <a:rPr lang="fr-FR" sz="900" dirty="0">
                <a:sym typeface="Wingdings" pitchFamily="2" charset="2"/>
              </a:rPr>
              <a:t> ! commerciaux : pour que le service soit le plus performant, il convient que l’internaute utilise le plus de services Google et donne donc accès à toujours plus de données personnelles</a:t>
            </a:r>
          </a:p>
          <a:p>
            <a:pPr marL="182560" indent="-92073">
              <a:buFont typeface="Wingdings"/>
              <a:buChar char="à"/>
            </a:pPr>
            <a:r>
              <a:rPr lang="fr-FR" sz="900" dirty="0">
                <a:sym typeface="Wingdings" pitchFamily="2" charset="2"/>
              </a:rPr>
              <a:t>évolutions techniques : ce ne sera plus le web qui fournira des données à interroger, mais également les objets</a:t>
            </a:r>
            <a:endParaRPr lang="fr-FR" sz="90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116</a:t>
            </a:fld>
            <a:endParaRPr lang="fr-FR" dirty="0"/>
          </a:p>
        </p:txBody>
      </p:sp>
    </p:spTree>
    <p:extLst>
      <p:ext uri="{BB962C8B-B14F-4D97-AF65-F5344CB8AC3E}">
        <p14:creationId xmlns:p14="http://schemas.microsoft.com/office/powerpoint/2010/main" val="1489150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90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117</a:t>
            </a:fld>
            <a:endParaRPr lang="fr-FR"/>
          </a:p>
        </p:txBody>
      </p:sp>
    </p:spTree>
    <p:extLst>
      <p:ext uri="{BB962C8B-B14F-4D97-AF65-F5344CB8AC3E}">
        <p14:creationId xmlns:p14="http://schemas.microsoft.com/office/powerpoint/2010/main" val="14891509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118</a:t>
            </a:fld>
            <a:endParaRPr lang="fr-FR">
              <a:solidFill>
                <a:prstClr val="black"/>
              </a:solidFill>
            </a:endParaRPr>
          </a:p>
        </p:txBody>
      </p:sp>
    </p:spTree>
    <p:extLst>
      <p:ext uri="{BB962C8B-B14F-4D97-AF65-F5344CB8AC3E}">
        <p14:creationId xmlns:p14="http://schemas.microsoft.com/office/powerpoint/2010/main" val="22050507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Se faire comprendre la machine : </a:t>
            </a:r>
            <a:r>
              <a:rPr lang="fr-FR" b="1" dirty="0" smtClean="0"/>
              <a:t>Graal des informaticiens</a:t>
            </a:r>
            <a:r>
              <a:rPr lang="fr-FR" dirty="0" smtClean="0"/>
              <a:t> – cf. ordinateurs de Star Trek (F. </a:t>
            </a:r>
            <a:r>
              <a:rPr lang="fr-FR" dirty="0" err="1" smtClean="0"/>
              <a:t>Manjoo</a:t>
            </a:r>
            <a:r>
              <a:rPr lang="fr-FR" dirty="0" smtClean="0"/>
              <a:t>, 2013, http://www.slate.com/articles/technology/technology/2013/04/google_has_a_single_towering_obsession_it_wants_to_build_the_star_trek_computer.html)</a:t>
            </a:r>
          </a:p>
          <a:p>
            <a:endParaRPr lang="fr-FR" dirty="0" smtClean="0"/>
          </a:p>
          <a:p>
            <a:r>
              <a:rPr lang="fr-FR" dirty="0" smtClean="0"/>
              <a:t>« </a:t>
            </a:r>
            <a:r>
              <a:rPr lang="fr-FR" dirty="0" smtClean="0">
                <a:effectLst/>
              </a:rPr>
              <a:t>Nous gardions jusqu’ici deux avantages considérables sur les moteurs de « recherches » : celui de leur poser les questions que nous voulions, et celui d’être capable d’anticiper sinon sur les réponses, du moins sur la typologie des sites de réponses qu'ils nous fourniraient (un article de presse mais lequel ? une vidéo mais laquelle ? une page Wikipédia mais laquelle ?). Le passage au stade oral enterre notre dernière capacité d’anticipation. Nous n’attendons plus rien de ces </a:t>
            </a:r>
            <a:r>
              <a:rPr lang="fr-FR" dirty="0" smtClean="0"/>
              <a:t>« </a:t>
            </a:r>
            <a:r>
              <a:rPr lang="fr-FR" dirty="0" smtClean="0">
                <a:effectLst/>
              </a:rPr>
              <a:t>recherches » parce que pour l’essentiel d’entre elles nous ne les « projetons » plus, parce que leur coût cognitif est nul et que sa satisfaction immédiate épuise l’idée même d’une projection pourtant toujours possible dans un processus de </a:t>
            </a:r>
            <a:r>
              <a:rPr lang="fr-FR" dirty="0" err="1" smtClean="0">
                <a:effectLst/>
              </a:rPr>
              <a:t>requêtage</a:t>
            </a:r>
            <a:r>
              <a:rPr lang="fr-FR" dirty="0" smtClean="0">
                <a:effectLst/>
              </a:rPr>
              <a:t> élaboré ou non déjà prescrit (</a:t>
            </a:r>
            <a:r>
              <a:rPr lang="fr-FR" i="1" dirty="0" smtClean="0">
                <a:effectLst/>
              </a:rPr>
              <a:t>Google </a:t>
            </a:r>
            <a:r>
              <a:rPr lang="fr-FR" i="1" dirty="0" err="1" smtClean="0">
                <a:effectLst/>
              </a:rPr>
              <a:t>Suggest</a:t>
            </a:r>
            <a:r>
              <a:rPr lang="fr-FR" dirty="0" smtClean="0">
                <a:effectLst/>
              </a:rPr>
              <a:t>). Et qu’il existe une corrélation claire entre le coût cognitif des requêtes et le coût transactionnel des réponses : plus le premier est faible, plus le second est élevé. Telle est la martingale du capitalisme cognitif des liens sponsorisés » (O. Ertzscheid,</a:t>
            </a:r>
            <a:r>
              <a:rPr lang="fr-FR" baseline="0" dirty="0" smtClean="0">
                <a:effectLst/>
              </a:rPr>
              <a:t> 2013, http://affordance.typepad.com/mon_weblog/2013/05/il-ne-lui-manquait-plus-que-la-parole.html)</a:t>
            </a:r>
          </a:p>
          <a:p>
            <a:endParaRPr lang="fr-FR" baseline="0" dirty="0" smtClean="0">
              <a:effectLst/>
            </a:endParaRP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119</a:t>
            </a:fld>
            <a:endParaRPr lang="fr-FR"/>
          </a:p>
        </p:txBody>
      </p:sp>
    </p:spTree>
    <p:extLst>
      <p:ext uri="{BB962C8B-B14F-4D97-AF65-F5344CB8AC3E}">
        <p14:creationId xmlns:p14="http://schemas.microsoft.com/office/powerpoint/2010/main" val="1700374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lstStyle/>
              <a:p>
                <a:pPr defTabSz="914384">
                  <a:defRPr/>
                </a:pPr>
                <a:r>
                  <a:rPr lang="fr-FR" b="1" dirty="0" smtClean="0"/>
                  <a:t>Recherche d’un modèle économique </a:t>
                </a:r>
                <a:r>
                  <a:rPr lang="fr-FR" dirty="0" smtClean="0"/>
                  <a:t>: ex. : </a:t>
                </a:r>
                <a:r>
                  <a:rPr lang="fr-FR" dirty="0" err="1" smtClean="0"/>
                  <a:t>Doona</a:t>
                </a:r>
                <a:r>
                  <a:rPr lang="fr-FR" dirty="0" smtClean="0"/>
                  <a:t> </a:t>
                </a:r>
                <a14:m>
                  <m:oMath xmlns:m="http://schemas.openxmlformats.org/officeDocument/2006/math">
                    <m:r>
                      <a:rPr lang="fr-FR" i="1" smtClean="0">
                        <a:latin typeface="Cambria Math"/>
                      </a:rPr>
                      <m:t>†</m:t>
                    </m:r>
                  </m:oMath>
                </a14:m>
                <a:r>
                  <a:rPr lang="fr-FR" dirty="0" smtClean="0"/>
                  <a:t> « premier moteur de recherche à but humanitaire,</a:t>
                </a:r>
                <a:r>
                  <a:rPr lang="fr-FR" baseline="0" dirty="0" smtClean="0"/>
                  <a:t> généreux et solidaire » (association loi 1901) </a:t>
                </a:r>
                <a:r>
                  <a:rPr lang="fr-FR" dirty="0" smtClean="0"/>
                  <a:t>et </a:t>
                </a:r>
                <a:r>
                  <a:rPr lang="fr-FR" dirty="0" err="1" smtClean="0"/>
                  <a:t>Backle</a:t>
                </a:r>
                <a:r>
                  <a:rPr lang="fr-FR" dirty="0" smtClean="0"/>
                  <a:t> </a:t>
                </a:r>
                <a14:m>
                  <m:oMath xmlns:m="http://schemas.openxmlformats.org/officeDocument/2006/math">
                    <m:r>
                      <a:rPr lang="fr-FR" i="1" smtClean="0">
                        <a:latin typeface="Cambria Math"/>
                      </a:rPr>
                      <m:t>†</m:t>
                    </m:r>
                  </m:oMath>
                </a14:m>
                <a:r>
                  <a:rPr lang="fr-FR" dirty="0" smtClean="0"/>
                  <a:t> ou </a:t>
                </a:r>
                <a:r>
                  <a:rPr lang="fr-FR" dirty="0" err="1" smtClean="0"/>
                  <a:t>Ecofree</a:t>
                </a:r>
                <a:r>
                  <a:rPr lang="fr-FR" dirty="0" smtClean="0"/>
                  <a:t> « </a:t>
                </a:r>
                <a:r>
                  <a:rPr lang="fr-FR" i="1" dirty="0" err="1" smtClean="0"/>
                  <a:t>energy</a:t>
                </a:r>
                <a:r>
                  <a:rPr lang="fr-FR" i="1" dirty="0" smtClean="0"/>
                  <a:t> </a:t>
                </a:r>
                <a:r>
                  <a:rPr lang="fr-FR" i="1" dirty="0" err="1" smtClean="0"/>
                  <a:t>saving</a:t>
                </a:r>
                <a:r>
                  <a:rPr lang="fr-FR" i="1" dirty="0" smtClean="0"/>
                  <a:t> </a:t>
                </a:r>
                <a:r>
                  <a:rPr lang="fr-FR" i="1" dirty="0" err="1" smtClean="0"/>
                  <a:t>search</a:t>
                </a:r>
                <a:r>
                  <a:rPr lang="fr-FR" dirty="0" smtClean="0"/>
                  <a:t> » (écran noir</a:t>
                </a:r>
                <a:r>
                  <a:rPr lang="fr-FR" baseline="0" dirty="0" smtClean="0"/>
                  <a:t> consommant moins d’énergie que les écrans blancs), cf. également </a:t>
                </a:r>
                <a:r>
                  <a:rPr lang="fr-FR" baseline="0" dirty="0" err="1" smtClean="0"/>
                  <a:t>Goodsearch</a:t>
                </a:r>
                <a:r>
                  <a:rPr lang="fr-FR" baseline="0" dirty="0" smtClean="0"/>
                  <a:t> : http://www.goodsearch.com/, </a:t>
                </a:r>
                <a:r>
                  <a:rPr lang="fr-FR" baseline="0" dirty="0" err="1" smtClean="0"/>
                  <a:t>Ecosia</a:t>
                </a:r>
                <a:r>
                  <a:rPr lang="fr-FR" baseline="0" dirty="0" smtClean="0"/>
                  <a:t> : https://www.ecosia.org/, moteur de recherche caritatif</a:t>
                </a:r>
              </a:p>
              <a:p>
                <a:pPr defTabSz="914384">
                  <a:defRPr/>
                </a:pPr>
                <a:r>
                  <a:rPr lang="fr-FR" baseline="0" dirty="0" smtClean="0"/>
                  <a:t>autres exemples de moteurs solidaires : http://mashable.com/2012/12/18/search-social-good/#_ et liste http://www.usearch.be/category/humanitaire/</a:t>
                </a:r>
                <a:endParaRPr lang="fr-FR" dirty="0"/>
              </a:p>
              <a:p>
                <a:endParaRPr lang="fr-FR" dirty="0"/>
              </a:p>
            </p:txBody>
          </p:sp>
        </mc:Choice>
        <mc:Fallback xmlns="">
          <p:sp>
            <p:nvSpPr>
              <p:cNvPr id="3" name="Espace réservé des commentaires 2"/>
              <p:cNvSpPr>
                <a:spLocks noGrp="1"/>
              </p:cNvSpPr>
              <p:nvPr>
                <p:ph type="body" idx="1"/>
              </p:nvPr>
            </p:nvSpPr>
            <p:spPr/>
            <p:txBody>
              <a:bodyPr/>
              <a:lstStyle/>
              <a:p>
                <a:pPr defTabSz="914384">
                  <a:defRPr/>
                </a:pPr>
                <a:r>
                  <a:rPr lang="fr-FR" b="1" dirty="0" smtClean="0"/>
                  <a:t>Recherche </a:t>
                </a:r>
                <a:r>
                  <a:rPr lang="fr-FR" b="1" dirty="0" smtClean="0"/>
                  <a:t>d’un modèle économique </a:t>
                </a:r>
                <a:r>
                  <a:rPr lang="fr-FR" dirty="0" smtClean="0"/>
                  <a:t>: ex. : </a:t>
                </a:r>
                <a:r>
                  <a:rPr lang="fr-FR" dirty="0" err="1" smtClean="0"/>
                  <a:t>Doona</a:t>
                </a:r>
                <a:r>
                  <a:rPr lang="fr-FR" dirty="0" smtClean="0"/>
                  <a:t> </a:t>
                </a:r>
                <a:r>
                  <a:rPr lang="fr-FR" i="0" smtClean="0">
                    <a:latin typeface="Cambria Math"/>
                  </a:rPr>
                  <a:t>†</a:t>
                </a:r>
                <a:r>
                  <a:rPr lang="fr-FR" dirty="0" smtClean="0"/>
                  <a:t> « premier moteur de recherche à but humanitaire,</a:t>
                </a:r>
                <a:r>
                  <a:rPr lang="fr-FR" baseline="0" dirty="0" smtClean="0"/>
                  <a:t> généreux et solidaire » (association loi 1901) </a:t>
                </a:r>
                <a:r>
                  <a:rPr lang="fr-FR" dirty="0" smtClean="0"/>
                  <a:t>et </a:t>
                </a:r>
                <a:r>
                  <a:rPr lang="fr-FR" dirty="0" err="1" smtClean="0"/>
                  <a:t>Backle</a:t>
                </a:r>
                <a:r>
                  <a:rPr lang="fr-FR" dirty="0" smtClean="0"/>
                  <a:t> </a:t>
                </a:r>
                <a:r>
                  <a:rPr lang="fr-FR" i="0" smtClean="0">
                    <a:latin typeface="Cambria Math"/>
                  </a:rPr>
                  <a:t>†</a:t>
                </a:r>
                <a:r>
                  <a:rPr lang="fr-FR" dirty="0" smtClean="0"/>
                  <a:t> ou </a:t>
                </a:r>
                <a:r>
                  <a:rPr lang="fr-FR" dirty="0" err="1" smtClean="0"/>
                  <a:t>Ecofree</a:t>
                </a:r>
                <a:r>
                  <a:rPr lang="fr-FR" dirty="0" smtClean="0"/>
                  <a:t> « </a:t>
                </a:r>
                <a:r>
                  <a:rPr lang="fr-FR" i="1" dirty="0" err="1" smtClean="0"/>
                  <a:t>energy</a:t>
                </a:r>
                <a:r>
                  <a:rPr lang="fr-FR" i="1" dirty="0" smtClean="0"/>
                  <a:t> </a:t>
                </a:r>
                <a:r>
                  <a:rPr lang="fr-FR" i="1" dirty="0" err="1" smtClean="0"/>
                  <a:t>saving</a:t>
                </a:r>
                <a:r>
                  <a:rPr lang="fr-FR" i="1" dirty="0" smtClean="0"/>
                  <a:t> </a:t>
                </a:r>
                <a:r>
                  <a:rPr lang="fr-FR" i="1" dirty="0" err="1" smtClean="0"/>
                  <a:t>search</a:t>
                </a:r>
                <a:r>
                  <a:rPr lang="fr-FR" dirty="0" smtClean="0"/>
                  <a:t> » (écran noir</a:t>
                </a:r>
                <a:r>
                  <a:rPr lang="fr-FR" baseline="0" dirty="0" smtClean="0"/>
                  <a:t> consommant moins d’énergie que les écrans blancs), cf. également </a:t>
                </a:r>
                <a:r>
                  <a:rPr lang="fr-FR" baseline="0" dirty="0" err="1" smtClean="0"/>
                  <a:t>Charigle</a:t>
                </a:r>
                <a:r>
                  <a:rPr lang="fr-FR" baseline="0" dirty="0" smtClean="0"/>
                  <a:t> : http://www.charigle.com/fr/index.php ; </a:t>
                </a:r>
                <a:r>
                  <a:rPr lang="fr-FR" baseline="0" dirty="0" err="1" smtClean="0"/>
                  <a:t>Goodsearch</a:t>
                </a:r>
                <a:r>
                  <a:rPr lang="fr-FR" baseline="0" dirty="0" smtClean="0"/>
                  <a:t> : http://www.goodsearch.com/</a:t>
                </a:r>
              </a:p>
              <a:p>
                <a:pPr defTabSz="914384">
                  <a:defRPr/>
                </a:pPr>
                <a:r>
                  <a:rPr lang="fr-FR" baseline="0" dirty="0" smtClean="0"/>
                  <a:t>autres exemples de moteurs solidaires : http://mashable.com/2012/12/18/search-social-good/#_ et liste http://www.usearch.be/category/humanitaire/</a:t>
                </a:r>
                <a:endParaRPr lang="fr-FR" dirty="0"/>
              </a:p>
              <a:p>
                <a:endParaRPr lang="fr-FR" dirty="0"/>
              </a:p>
            </p:txBody>
          </p:sp>
        </mc:Fallback>
      </mc:AlternateContent>
      <p:sp>
        <p:nvSpPr>
          <p:cNvPr id="4" name="Espace réservé du numéro de diapositive 3"/>
          <p:cNvSpPr>
            <a:spLocks noGrp="1"/>
          </p:cNvSpPr>
          <p:nvPr>
            <p:ph type="sldNum" sz="quarter" idx="10"/>
          </p:nvPr>
        </p:nvSpPr>
        <p:spPr/>
        <p:txBody>
          <a:bodyPr/>
          <a:lstStyle/>
          <a:p>
            <a:fld id="{76BF50F2-74BE-46C3-B782-9285F420F350}" type="slidenum">
              <a:rPr lang="fr-FR" smtClean="0"/>
              <a:t>12</a:t>
            </a:fld>
            <a:endParaRPr lang="fr-FR"/>
          </a:p>
        </p:txBody>
      </p:sp>
    </p:spTree>
    <p:extLst>
      <p:ext uri="{BB962C8B-B14F-4D97-AF65-F5344CB8AC3E}">
        <p14:creationId xmlns:p14="http://schemas.microsoft.com/office/powerpoint/2010/main" val="19632084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b="1" dirty="0" smtClean="0"/>
              <a:t>2013</a:t>
            </a:r>
            <a:r>
              <a:rPr lang="fr-FR" dirty="0" smtClean="0"/>
              <a:t> : « </a:t>
            </a:r>
            <a:r>
              <a:rPr lang="en-US" i="1" dirty="0"/>
              <a:t>At Google I/O today, we gave an update on where we are in building the search engine of the future--a search engine that can answer your questions, have a conversation with you, and even give you useful things without you ever having to ask</a:t>
            </a:r>
            <a:r>
              <a:rPr lang="fr-FR" dirty="0"/>
              <a:t> »</a:t>
            </a:r>
            <a:r>
              <a:rPr lang="en-US" dirty="0"/>
              <a:t> (2013, http://insidesearch.blogspot.fr/2013/05/a-multi-screen-and-conversational.html) – </a:t>
            </a:r>
            <a:r>
              <a:rPr lang="en-US" dirty="0" err="1"/>
              <a:t>présentation</a:t>
            </a:r>
            <a:r>
              <a:rPr lang="en-US" dirty="0"/>
              <a:t> </a:t>
            </a:r>
            <a:r>
              <a:rPr lang="en-US" dirty="0" err="1"/>
              <a:t>d’Amit</a:t>
            </a:r>
            <a:r>
              <a:rPr lang="en-US" dirty="0"/>
              <a:t> </a:t>
            </a:r>
            <a:r>
              <a:rPr lang="en-US" dirty="0" err="1"/>
              <a:t>Singhal</a:t>
            </a:r>
            <a:r>
              <a:rPr lang="en-US" dirty="0"/>
              <a:t> : http://www.youtube.com/watch?v=wjsA4J1BOrY </a:t>
            </a:r>
            <a:r>
              <a:rPr lang="en-US" dirty="0" smtClean="0"/>
              <a:t>: </a:t>
            </a:r>
            <a:endParaRPr lang="en-US" dirty="0"/>
          </a:p>
          <a:p>
            <a:pPr marL="320674" indent="-228600" defTabSz="914384">
              <a:buFont typeface="+mj-lt"/>
              <a:buAutoNum type="arabicPeriod"/>
              <a:defRPr/>
            </a:pPr>
            <a:r>
              <a:rPr lang="fr-FR" dirty="0" smtClean="0"/>
              <a:t>répondre </a:t>
            </a:r>
            <a:r>
              <a:rPr lang="fr-FR" dirty="0"/>
              <a:t>: </a:t>
            </a:r>
            <a:r>
              <a:rPr lang="fr-FR" i="1" dirty="0"/>
              <a:t>Knowledge Graph</a:t>
            </a:r>
          </a:p>
          <a:p>
            <a:pPr marL="320674" indent="-228600" defTabSz="914384">
              <a:buFont typeface="+mj-lt"/>
              <a:buAutoNum type="arabicPeriod"/>
              <a:defRPr/>
            </a:pPr>
            <a:r>
              <a:rPr lang="fr-FR" dirty="0" smtClean="0"/>
              <a:t>converser </a:t>
            </a:r>
            <a:r>
              <a:rPr lang="fr-FR" dirty="0"/>
              <a:t>: phrase « OK, Google »  pour que le moteur réponde </a:t>
            </a:r>
            <a:r>
              <a:rPr lang="fr-FR" dirty="0" smtClean="0"/>
              <a:t>vocalement </a:t>
            </a:r>
            <a:r>
              <a:rPr lang="fr-FR" dirty="0"/>
              <a:t>+ connexion avec services Google (Gmail, Google </a:t>
            </a:r>
            <a:r>
              <a:rPr lang="fr-FR" dirty="0" err="1"/>
              <a:t>calendar</a:t>
            </a:r>
            <a:r>
              <a:rPr lang="fr-FR" dirty="0"/>
              <a:t>)…</a:t>
            </a:r>
          </a:p>
          <a:p>
            <a:pPr marL="320674" indent="-228600" defTabSz="914384">
              <a:buFont typeface="+mj-lt"/>
              <a:buAutoNum type="arabicPeriod"/>
              <a:defRPr/>
            </a:pPr>
            <a:r>
              <a:rPr lang="fr-FR" dirty="0" smtClean="0"/>
              <a:t>anticiper </a:t>
            </a:r>
            <a:r>
              <a:rPr lang="fr-FR" dirty="0"/>
              <a:t>: </a:t>
            </a:r>
            <a:r>
              <a:rPr lang="fr-FR" i="1" dirty="0"/>
              <a:t>Google </a:t>
            </a:r>
            <a:r>
              <a:rPr lang="fr-FR" i="1" dirty="0" err="1"/>
              <a:t>Now</a:t>
            </a:r>
            <a:r>
              <a:rPr lang="fr-FR" i="1" dirty="0"/>
              <a:t> </a:t>
            </a:r>
            <a:r>
              <a:rPr lang="fr-FR" dirty="0"/>
              <a:t>: cf. </a:t>
            </a:r>
            <a:r>
              <a:rPr lang="fr-FR" i="1" dirty="0" smtClean="0"/>
              <a:t>supra</a:t>
            </a:r>
          </a:p>
          <a:p>
            <a:pPr marL="182560" indent="-90486" defTabSz="914384">
              <a:buFontTx/>
              <a:buChar char="-"/>
              <a:defRPr/>
            </a:pPr>
            <a:endParaRPr lang="fr-FR" i="1" dirty="0" smtClean="0"/>
          </a:p>
          <a:p>
            <a:pPr defTabSz="914384">
              <a:defRPr/>
            </a:pPr>
            <a:r>
              <a:rPr lang="fr-FR" dirty="0"/>
              <a:t>Progrès considérable de la reconnaissance automatique : 23  % d’erreurs en 2013 contre 8  % en 2015 (Google I/O 2015, https://www.youtube.com/watch?v=7V-fIGMDsmE&amp;feature=youtu.be, 46’30)</a:t>
            </a:r>
          </a:p>
          <a:p>
            <a:pPr defTabSz="914384">
              <a:defRPr/>
            </a:pPr>
            <a:endParaRPr lang="fr-FR" dirty="0" smtClean="0"/>
          </a:p>
          <a:p>
            <a:pPr marL="358769" defTabSz="914384">
              <a:buFontTx/>
              <a:buChar char="-"/>
              <a:defRPr/>
            </a:pPr>
            <a:endParaRPr lang="fr-FR" i="1"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120</a:t>
            </a:fld>
            <a:endParaRPr lang="fr-FR"/>
          </a:p>
        </p:txBody>
      </p:sp>
    </p:spTree>
    <p:extLst>
      <p:ext uri="{BB962C8B-B14F-4D97-AF65-F5344CB8AC3E}">
        <p14:creationId xmlns:p14="http://schemas.microsoft.com/office/powerpoint/2010/main" val="28254200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a:t>
            </a:r>
            <a:r>
              <a:rPr lang="en-US" i="1" dirty="0" smtClean="0"/>
              <a:t>The future of search will be context based and not query based, says the [Google] search team </a:t>
            </a:r>
            <a:r>
              <a:rPr lang="fr-FR" dirty="0" smtClean="0"/>
              <a:t>»</a:t>
            </a:r>
            <a:r>
              <a:rPr lang="en-US" dirty="0" smtClean="0"/>
              <a:t> (D. </a:t>
            </a:r>
            <a:r>
              <a:rPr lang="en-US" dirty="0" err="1" smtClean="0"/>
              <a:t>Olanoff</a:t>
            </a:r>
            <a:r>
              <a:rPr lang="en-US" dirty="0" smtClean="0"/>
              <a:t>, 2012, http://thenextweb.com/google/2012/08/08/google-opens-up-about-the-future-of-search-serves-100-billion-searches-every-month/)</a:t>
            </a:r>
          </a:p>
          <a:p>
            <a:r>
              <a:rPr lang="fr-FR" dirty="0" smtClean="0"/>
              <a:t>« </a:t>
            </a:r>
            <a:r>
              <a:rPr lang="en-US" i="1" dirty="0" smtClean="0"/>
              <a:t>conversational search </a:t>
            </a:r>
            <a:r>
              <a:rPr lang="fr-FR" dirty="0" smtClean="0"/>
              <a:t>»</a:t>
            </a:r>
            <a:r>
              <a:rPr lang="en-US" baseline="0" dirty="0" smtClean="0"/>
              <a:t> (</a:t>
            </a:r>
            <a:r>
              <a:rPr lang="en-US" dirty="0" err="1" smtClean="0"/>
              <a:t>Amit</a:t>
            </a:r>
            <a:r>
              <a:rPr lang="en-US" dirty="0" smtClean="0"/>
              <a:t> </a:t>
            </a:r>
            <a:r>
              <a:rPr lang="en-US" dirty="0" err="1" smtClean="0"/>
              <a:t>Singhal</a:t>
            </a:r>
            <a:r>
              <a:rPr lang="en-US" dirty="0" smtClean="0"/>
              <a:t>) : </a:t>
            </a:r>
            <a:r>
              <a:rPr lang="fr-FR" dirty="0" smtClean="0"/>
              <a:t>« </a:t>
            </a:r>
            <a:r>
              <a:rPr lang="en-US" i="1" dirty="0" smtClean="0"/>
              <a:t>Conversational search is search that tries to understand context, that makes educated guesses, that takes voice input, that parses homonyms and adapts to mobile environments, and that understands the same user across multiple devices </a:t>
            </a:r>
            <a:r>
              <a:rPr lang="fr-FR" dirty="0" smtClean="0"/>
              <a:t>»</a:t>
            </a:r>
            <a:r>
              <a:rPr lang="en-US" i="0" baseline="0" dirty="0" smtClean="0"/>
              <a:t> (</a:t>
            </a:r>
            <a:r>
              <a:rPr lang="en-US" baseline="0" dirty="0" smtClean="0"/>
              <a:t>L. </a:t>
            </a:r>
            <a:r>
              <a:rPr lang="en-US" baseline="0" dirty="0" err="1" smtClean="0"/>
              <a:t>Gannes</a:t>
            </a:r>
            <a:r>
              <a:rPr lang="en-US" baseline="0" dirty="0" smtClean="0"/>
              <a:t>, 2013, http://allthingsd.com/20130314/how-search-is-evolving-finally-beyond-caveman-queries/)</a:t>
            </a:r>
          </a:p>
          <a:p>
            <a:r>
              <a:rPr lang="en-US" baseline="0" dirty="0" smtClean="0"/>
              <a:t>ex. :</a:t>
            </a:r>
          </a:p>
          <a:p>
            <a:r>
              <a:rPr lang="fr-FR" baseline="0" dirty="0" smtClean="0"/>
              <a:t>Ex. : recherches sur Barack Obama : « qui est Barack Obama ?, qui est sa femme ?, combien mesure-t-il ? » : nécessité de développer l’historique de la recherche pour que les trois questions soient reliées et comprendre que « sa » et « il » renvoient à « Barack Obama »</a:t>
            </a:r>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121</a:t>
            </a:fld>
            <a:endParaRPr lang="fr-FR"/>
          </a:p>
        </p:txBody>
      </p:sp>
    </p:spTree>
    <p:extLst>
      <p:ext uri="{BB962C8B-B14F-4D97-AF65-F5344CB8AC3E}">
        <p14:creationId xmlns:p14="http://schemas.microsoft.com/office/powerpoint/2010/main" val="4954620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Existe depuis déjà quelques années sur les ordinateurs avec des logiciels spécialisés</a:t>
            </a:r>
            <a:r>
              <a:rPr lang="fr-FR" baseline="0" dirty="0" smtClean="0"/>
              <a:t> en reconnaissance vocale (et payants) comme Dragon </a:t>
            </a:r>
            <a:r>
              <a:rPr lang="fr-FR" baseline="0" dirty="0" err="1" smtClean="0"/>
              <a:t>NaturallySpeaking</a:t>
            </a:r>
            <a:endParaRPr lang="fr-FR" dirty="0" smtClean="0"/>
          </a:p>
          <a:p>
            <a:r>
              <a:rPr lang="fr-FR" dirty="0" smtClean="0"/>
              <a:t>Compréhension du </a:t>
            </a:r>
            <a:r>
              <a:rPr lang="fr-FR" b="1" dirty="0" smtClean="0"/>
              <a:t>langage naturel</a:t>
            </a:r>
            <a:r>
              <a:rPr lang="fr-FR" dirty="0" smtClean="0"/>
              <a:t>, de manière suivie</a:t>
            </a:r>
            <a:r>
              <a:rPr lang="fr-FR" baseline="0" dirty="0" smtClean="0"/>
              <a:t> : pronoms, références à des éléments précédents, etc.  : « mémoire immédiate « répondante » » (O. Ertzscheid, 2013, http://affordance.typepad.com/mon_weblog/2013/05/il-ne-lui-manquait-plus-que-la-parole.html), rôle de l’historique de recherche</a:t>
            </a:r>
          </a:p>
          <a:p>
            <a:r>
              <a:rPr lang="fr-FR" baseline="0" dirty="0" smtClean="0"/>
              <a:t>Inférences d’éléments de réponses à partir d’éléments de </a:t>
            </a:r>
            <a:r>
              <a:rPr lang="fr-FR" b="1" baseline="0" dirty="0" smtClean="0"/>
              <a:t>contexte</a:t>
            </a:r>
            <a:r>
              <a:rPr lang="fr-FR" baseline="0" dirty="0" smtClean="0"/>
              <a:t>, ex. : « </a:t>
            </a:r>
            <a:r>
              <a:rPr lang="fr-FR" i="1" baseline="0" dirty="0" smtClean="0"/>
              <a:t>Will </a:t>
            </a:r>
            <a:r>
              <a:rPr lang="fr-FR" i="1" baseline="0" dirty="0" err="1" smtClean="0"/>
              <a:t>it</a:t>
            </a:r>
            <a:r>
              <a:rPr lang="fr-FR" i="1" baseline="0" dirty="0" smtClean="0"/>
              <a:t> </a:t>
            </a:r>
            <a:r>
              <a:rPr lang="fr-FR" i="1" baseline="0" dirty="0" err="1" smtClean="0"/>
              <a:t>rain</a:t>
            </a:r>
            <a:r>
              <a:rPr lang="fr-FR" i="1" baseline="0" dirty="0" smtClean="0"/>
              <a:t> </a:t>
            </a:r>
            <a:r>
              <a:rPr lang="fr-FR" i="1" baseline="0" dirty="0" err="1" smtClean="0"/>
              <a:t>tomorrow</a:t>
            </a:r>
            <a:r>
              <a:rPr lang="fr-FR" i="1" baseline="0" dirty="0" smtClean="0"/>
              <a:t> ?</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122</a:t>
            </a:fld>
            <a:endParaRPr lang="fr-FR"/>
          </a:p>
        </p:txBody>
      </p:sp>
    </p:spTree>
    <p:extLst>
      <p:ext uri="{BB962C8B-B14F-4D97-AF65-F5344CB8AC3E}">
        <p14:creationId xmlns:p14="http://schemas.microsoft.com/office/powerpoint/2010/main" val="3139920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dirty="0" smtClean="0"/>
              <a:t>2016 : présentation de Google assistant</a:t>
            </a:r>
            <a:r>
              <a:rPr lang="en-US" dirty="0" smtClean="0"/>
              <a:t> - </a:t>
            </a:r>
            <a:r>
              <a:rPr lang="en-US" dirty="0" err="1" smtClean="0"/>
              <a:t>Sundar</a:t>
            </a:r>
            <a:r>
              <a:rPr lang="en-US" dirty="0" smtClean="0"/>
              <a:t> </a:t>
            </a:r>
            <a:r>
              <a:rPr lang="en-US" dirty="0" err="1" smtClean="0"/>
              <a:t>Pichai</a:t>
            </a:r>
            <a:r>
              <a:rPr lang="en-US" dirty="0" smtClean="0"/>
              <a:t>, https</a:t>
            </a:r>
            <a:r>
              <a:rPr lang="en-US" dirty="0"/>
              <a:t>://www.youtube.com/watch?v=862r3XS2YB0</a:t>
            </a:r>
            <a:endParaRPr lang="fr-FR" dirty="0" smtClean="0"/>
          </a:p>
          <a:p>
            <a:pPr marL="320674" indent="-228600" defTabSz="914384">
              <a:buFont typeface="+mj-lt"/>
              <a:buAutoNum type="arabicPeriod" startAt="4"/>
              <a:defRPr/>
            </a:pPr>
            <a:r>
              <a:rPr lang="fr-FR" i="0" dirty="0" smtClean="0"/>
              <a:t>faire des choses dans le monde réel</a:t>
            </a:r>
            <a:endParaRPr lang="fr-FR" i="0" dirty="0"/>
          </a:p>
          <a:p>
            <a:pPr marL="358769" defTabSz="914384">
              <a:buFontTx/>
              <a:buChar char="-"/>
              <a:defRPr/>
            </a:pPr>
            <a:endParaRPr lang="fr-FR" i="1"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123</a:t>
            </a:fld>
            <a:endParaRPr lang="fr-FR"/>
          </a:p>
        </p:txBody>
      </p:sp>
    </p:spTree>
    <p:extLst>
      <p:ext uri="{BB962C8B-B14F-4D97-AF65-F5344CB8AC3E}">
        <p14:creationId xmlns:p14="http://schemas.microsoft.com/office/powerpoint/2010/main" val="35331874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124</a:t>
            </a:fld>
            <a:endParaRPr lang="fr-FR"/>
          </a:p>
        </p:txBody>
      </p:sp>
    </p:spTree>
    <p:extLst>
      <p:ext uri="{BB962C8B-B14F-4D97-AF65-F5344CB8AC3E}">
        <p14:creationId xmlns:p14="http://schemas.microsoft.com/office/powerpoint/2010/main" val="6064904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125</a:t>
            </a:fld>
            <a:endParaRPr lang="fr-FR"/>
          </a:p>
        </p:txBody>
      </p:sp>
    </p:spTree>
    <p:extLst>
      <p:ext uri="{BB962C8B-B14F-4D97-AF65-F5344CB8AC3E}">
        <p14:creationId xmlns:p14="http://schemas.microsoft.com/office/powerpoint/2010/main" val="329433996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L’objectif [des moteurs] n’est plus, selon nous, de répondre à des besoins mais de susciter</a:t>
            </a:r>
            <a:r>
              <a:rPr lang="fr-FR" baseline="0" dirty="0" smtClean="0"/>
              <a:t> des désirs d’information » (B. </a:t>
            </a:r>
            <a:r>
              <a:rPr lang="fr-FR" baseline="0" dirty="0" err="1" smtClean="0"/>
              <a:t>Simonnot</a:t>
            </a:r>
            <a:r>
              <a:rPr lang="fr-FR" baseline="0" dirty="0" smtClean="0"/>
              <a:t>, 2012, p. 136)</a:t>
            </a:r>
          </a:p>
          <a:p>
            <a:r>
              <a:rPr lang="fr-FR" baseline="0" dirty="0" smtClean="0"/>
              <a:t>Ex. : </a:t>
            </a:r>
            <a:r>
              <a:rPr lang="fr-FR" baseline="0" dirty="0" err="1" smtClean="0"/>
              <a:t>doodles</a:t>
            </a:r>
            <a:r>
              <a:rPr lang="fr-FR" baseline="0" dirty="0" smtClean="0"/>
              <a:t> de Google ou DuckDuckGo, images cliquables de Bing : l’internaute peut s’informer sur des sujets auxquels il n’aurait pas pensé </a:t>
            </a:r>
            <a:r>
              <a:rPr lang="fr-FR" i="1" baseline="0" dirty="0" smtClean="0"/>
              <a:t>a priori </a:t>
            </a:r>
            <a:r>
              <a:rPr lang="fr-FR" i="0" baseline="0" dirty="0" smtClean="0"/>
              <a:t>; sorte de prescription du moteur</a:t>
            </a:r>
          </a:p>
          <a:p>
            <a:r>
              <a:rPr lang="fr-FR" dirty="0" smtClean="0"/>
              <a:t>mais</a:t>
            </a:r>
            <a:r>
              <a:rPr lang="fr-FR" i="0" baseline="0" dirty="0" smtClean="0"/>
              <a:t> pourquoi ces choix-là et pas des autres ? les trois captures d’écran ont ainsi été faites le même jour à quelques minutes d’intervalle : Google présente le 66</a:t>
            </a:r>
            <a:r>
              <a:rPr lang="fr-FR" i="0" baseline="30000" dirty="0" smtClean="0"/>
              <a:t>e</a:t>
            </a:r>
            <a:r>
              <a:rPr lang="fr-FR" i="0" baseline="0" dirty="0" smtClean="0"/>
              <a:t> anniversaire de l’affaire Roswell, DuckDuckGo présente Beck et Bing montre le massif du Vercors</a:t>
            </a:r>
          </a:p>
          <a:p>
            <a:r>
              <a:rPr lang="fr-FR" i="0" baseline="0" dirty="0" smtClean="0">
                <a:sym typeface="Wingdings" pitchFamily="2" charset="2"/>
              </a:rPr>
              <a:t> les moteurs de recherche proposent désormais également des contenus </a:t>
            </a:r>
            <a:r>
              <a:rPr lang="fr-FR" i="0" baseline="0" dirty="0" err="1" smtClean="0">
                <a:sym typeface="Wingdings" pitchFamily="2" charset="2"/>
              </a:rPr>
              <a:t>éditorialisés</a:t>
            </a:r>
            <a:endParaRPr lang="fr-FR" i="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126</a:t>
            </a:fld>
            <a:endParaRPr lang="fr-FR"/>
          </a:p>
        </p:txBody>
      </p:sp>
    </p:spTree>
    <p:extLst>
      <p:ext uri="{BB962C8B-B14F-4D97-AF65-F5344CB8AC3E}">
        <p14:creationId xmlns:p14="http://schemas.microsoft.com/office/powerpoint/2010/main" val="329433996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i="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127</a:t>
            </a:fld>
            <a:endParaRPr lang="fr-FR"/>
          </a:p>
        </p:txBody>
      </p:sp>
    </p:spTree>
    <p:extLst>
      <p:ext uri="{BB962C8B-B14F-4D97-AF65-F5344CB8AC3E}">
        <p14:creationId xmlns:p14="http://schemas.microsoft.com/office/powerpoint/2010/main" val="32943399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i="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128</a:t>
            </a:fld>
            <a:endParaRPr lang="fr-FR"/>
          </a:p>
        </p:txBody>
      </p:sp>
    </p:spTree>
    <p:extLst>
      <p:ext uri="{BB962C8B-B14F-4D97-AF65-F5344CB8AC3E}">
        <p14:creationId xmlns:p14="http://schemas.microsoft.com/office/powerpoint/2010/main" val="32943399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129</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dirty="0"/>
              <a:t>Fonctionnement</a:t>
            </a:r>
            <a:r>
              <a:rPr lang="fr-FR" sz="900" dirty="0"/>
              <a:t> </a:t>
            </a:r>
            <a:r>
              <a:rPr lang="fr-FR" sz="800" dirty="0"/>
              <a:t>(cf. M.-L. Malingre et A. Serres, 2008, http://fr.slideshare.net/jdeyaref/moteurs-de-recherche-sortir-de-google-presentation, p. 6-14)</a:t>
            </a:r>
          </a:p>
          <a:p>
            <a:pPr marL="355593">
              <a:buFont typeface="Arial" charset="0"/>
              <a:buChar char="•"/>
            </a:pPr>
            <a:r>
              <a:rPr lang="fr-FR" sz="900" b="1" dirty="0"/>
              <a:t> collecte des données </a:t>
            </a:r>
            <a:r>
              <a:rPr lang="fr-FR" sz="900" dirty="0"/>
              <a:t>: </a:t>
            </a:r>
          </a:p>
          <a:p>
            <a:pPr lvl="2" indent="352419"/>
            <a:r>
              <a:rPr lang="fr-FR" sz="800" i="1" dirty="0"/>
              <a:t>- crawler</a:t>
            </a:r>
            <a:r>
              <a:rPr lang="fr-FR" sz="800" dirty="0"/>
              <a:t> : robot qui parcourt le web pour aspirer les pages de sites ; </a:t>
            </a:r>
          </a:p>
          <a:p>
            <a:pPr lvl="2" indent="352419"/>
            <a:r>
              <a:rPr lang="fr-FR" sz="800" dirty="0"/>
              <a:t>- étendue et profondeur de la collecte : liens, taille des fichiers ; </a:t>
            </a:r>
          </a:p>
          <a:p>
            <a:pPr lvl="2" indent="352419"/>
            <a:r>
              <a:rPr lang="fr-FR" sz="800" dirty="0"/>
              <a:t>- paramétrages : nature des fichiers collectés (type de documents, délai du crawl et de mise à jour de l’index) : variable en fonction du type d’information et du site</a:t>
            </a:r>
          </a:p>
          <a:p>
            <a:pPr marL="171447" lvl="2" indent="-171447">
              <a:buFont typeface="Wingdings"/>
              <a:buChar char="à"/>
            </a:pPr>
            <a:r>
              <a:rPr lang="fr-FR" sz="800" dirty="0"/>
              <a:t>recul du web profond et accélération du rythme pour certains types de documents</a:t>
            </a:r>
          </a:p>
          <a:p>
            <a:pPr marL="355593" lvl="2">
              <a:buFont typeface="Arial" charset="0"/>
              <a:buChar char="•"/>
            </a:pPr>
            <a:r>
              <a:rPr lang="fr-FR" sz="900" b="1" dirty="0"/>
              <a:t> indexation des données :</a:t>
            </a:r>
          </a:p>
          <a:p>
            <a:pPr lvl="2" indent="352419"/>
            <a:r>
              <a:rPr lang="fr-FR" sz="800" dirty="0"/>
              <a:t>- méthodes d’analyse : linguistique (reconnaissance des mots) / statistique (fréquence des occurrences = mots-clés)</a:t>
            </a:r>
          </a:p>
          <a:p>
            <a:pPr lvl="2" indent="352419"/>
            <a:r>
              <a:rPr lang="fr-FR" sz="800" dirty="0"/>
              <a:t>- niveaux d’analyse : morphologique (reconnaissance du mot), lexical (lemmatisation), syntaxique (grammaire), sémantique (reconnaissance des concepts)</a:t>
            </a:r>
          </a:p>
          <a:p>
            <a:pPr marL="355593">
              <a:buFont typeface="Arial" charset="0"/>
              <a:buChar char="•"/>
            </a:pPr>
            <a:r>
              <a:rPr lang="fr-FR" sz="900" b="1" dirty="0"/>
              <a:t> gestion des requêtes et des résultats :</a:t>
            </a:r>
          </a:p>
          <a:p>
            <a:pPr indent="352419"/>
            <a:r>
              <a:rPr lang="fr-FR" sz="800" dirty="0"/>
              <a:t>- gestion des requêtes (</a:t>
            </a:r>
            <a:r>
              <a:rPr lang="fr-FR" sz="800" i="1" dirty="0"/>
              <a:t>information </a:t>
            </a:r>
            <a:r>
              <a:rPr lang="fr-FR" sz="800" i="1" dirty="0" err="1"/>
              <a:t>retrieval</a:t>
            </a:r>
            <a:r>
              <a:rPr lang="fr-FR" sz="800" dirty="0"/>
              <a:t>) : recherche simple/avancée, filtres</a:t>
            </a:r>
          </a:p>
          <a:p>
            <a:pPr indent="352419"/>
            <a:r>
              <a:rPr lang="fr-FR" sz="800" dirty="0"/>
              <a:t>- gestion des résultats : critères de classement (pertinence [« classement des résultats fondés sur la fréquence d’apparition et la localisation des termes de la requête dans une page web »], popularité [« calcul de la notoriété d’un site en fonction du nombre de liens pointant vers le site »], catégorisation [« répartition des documents dans des catégories »])</a:t>
            </a:r>
          </a:p>
          <a:p>
            <a:pPr indent="352419"/>
            <a:r>
              <a:rPr lang="fr-FR" sz="800" dirty="0"/>
              <a:t>- gestion de la présentation des résultats : représentation graphique (listes, cartographie…)</a:t>
            </a:r>
          </a:p>
          <a:p>
            <a:endParaRPr lang="fr-FR" sz="900" dirty="0"/>
          </a:p>
          <a:p>
            <a:r>
              <a:rPr lang="fr-FR" sz="900" dirty="0"/>
              <a:t>! chaque moteur a sa propre couverture du web, ses propres index, algorithmes et fonctionnalités </a:t>
            </a:r>
          </a:p>
          <a:p>
            <a:endParaRPr lang="fr-FR" sz="900" b="1" dirty="0"/>
          </a:p>
          <a:p>
            <a:r>
              <a:rPr lang="fr-FR" sz="900" b="1" dirty="0"/>
              <a:t>Critères de typologie possibles </a:t>
            </a:r>
            <a:r>
              <a:rPr lang="fr-FR" sz="800" dirty="0"/>
              <a:t>(cf. M.-L. Malingre et A. Serres, 2008, http://fr.slideshare.net/UrfistRennes/stage-outils-recherchehorsgoogleoctobre2010-5504650 et O. Andrieu, 2011, http://weburfist.univ-bordeaux.fr/wp-content/uploads/2013/02/andrieu2011.pdf)</a:t>
            </a:r>
          </a:p>
          <a:p>
            <a:pPr marL="444492" indent="-92073">
              <a:buFont typeface="Arial" charset="0"/>
              <a:buChar char="•"/>
            </a:pPr>
            <a:r>
              <a:rPr lang="fr-FR" sz="800" dirty="0"/>
              <a:t>offre de ressources : moteurs généralistes/spécialisés  (type de document, de contenu…) ; </a:t>
            </a:r>
          </a:p>
          <a:p>
            <a:pPr marL="444492" indent="-92073">
              <a:buFont typeface="Arial" charset="0"/>
              <a:buChar char="•"/>
            </a:pPr>
            <a:r>
              <a:rPr lang="fr-FR" sz="800" dirty="0"/>
              <a:t>implication des internautes : moteurs collaboratifs, personnalisables ...;</a:t>
            </a:r>
          </a:p>
          <a:p>
            <a:pPr marL="444492" indent="-92073">
              <a:buFont typeface="Arial" charset="0"/>
              <a:buChar char="•"/>
            </a:pPr>
            <a:r>
              <a:rPr lang="fr-FR" sz="800" dirty="0"/>
              <a:t>mode d’indexation des données : moteurs </a:t>
            </a:r>
            <a:r>
              <a:rPr lang="fr-FR" sz="800" dirty="0" err="1"/>
              <a:t>morpho-syntaxiques</a:t>
            </a:r>
            <a:r>
              <a:rPr lang="fr-FR" sz="800" dirty="0"/>
              <a:t>, sémantiques, indexation sociale… ;</a:t>
            </a:r>
          </a:p>
          <a:p>
            <a:pPr marL="444492" indent="-92073">
              <a:buFont typeface="Arial" charset="0"/>
              <a:buChar char="•"/>
            </a:pPr>
            <a:r>
              <a:rPr lang="fr-FR" sz="800" dirty="0"/>
              <a:t>saisie de la requête : aide à la requête, requête textuelle ou non… ;</a:t>
            </a:r>
          </a:p>
          <a:p>
            <a:pPr marL="444492" indent="-92073">
              <a:buFont typeface="Arial" charset="0"/>
              <a:buChar char="•"/>
            </a:pPr>
            <a:r>
              <a:rPr lang="fr-FR" sz="800" dirty="0"/>
              <a:t>recherche de réponses pertinentes : avis, personnalisation, temps réel, géolocalisation... ;</a:t>
            </a:r>
          </a:p>
          <a:p>
            <a:pPr marL="444492" indent="-92073">
              <a:buFont typeface="Arial" charset="0"/>
              <a:buChar char="•"/>
            </a:pPr>
            <a:r>
              <a:rPr lang="fr-FR" sz="800" dirty="0"/>
              <a:t>présentation des résultats : texte, représentation graphique…  </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13</a:t>
            </a:fld>
            <a:endParaRPr lang="fr-FR"/>
          </a:p>
        </p:txBody>
      </p:sp>
    </p:spTree>
    <p:extLst>
      <p:ext uri="{BB962C8B-B14F-4D97-AF65-F5344CB8AC3E}">
        <p14:creationId xmlns:p14="http://schemas.microsoft.com/office/powerpoint/2010/main" val="343814454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130</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131</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132</a:t>
            </a:fld>
            <a:endParaRPr lang="fr-FR"/>
          </a:p>
        </p:txBody>
      </p:sp>
    </p:spTree>
    <p:extLst>
      <p:ext uri="{BB962C8B-B14F-4D97-AF65-F5344CB8AC3E}">
        <p14:creationId xmlns:p14="http://schemas.microsoft.com/office/powerpoint/2010/main" val="36844650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133</a:t>
            </a:fld>
            <a:endParaRPr lang="fr-FR"/>
          </a:p>
        </p:txBody>
      </p:sp>
    </p:spTree>
    <p:extLst>
      <p:ext uri="{BB962C8B-B14F-4D97-AF65-F5344CB8AC3E}">
        <p14:creationId xmlns:p14="http://schemas.microsoft.com/office/powerpoint/2010/main" val="20828463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134</a:t>
            </a:fld>
            <a:endParaRPr lang="fr-FR"/>
          </a:p>
        </p:txBody>
      </p:sp>
    </p:spTree>
    <p:extLst>
      <p:ext uri="{BB962C8B-B14F-4D97-AF65-F5344CB8AC3E}">
        <p14:creationId xmlns:p14="http://schemas.microsoft.com/office/powerpoint/2010/main" val="34518999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135</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136</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137</a:t>
            </a:fld>
            <a:endParaRPr lang="fr-FR"/>
          </a:p>
        </p:txBody>
      </p:sp>
    </p:spTree>
    <p:extLst>
      <p:ext uri="{BB962C8B-B14F-4D97-AF65-F5344CB8AC3E}">
        <p14:creationId xmlns:p14="http://schemas.microsoft.com/office/powerpoint/2010/main" val="42701733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138</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139</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14</a:t>
            </a:fld>
            <a:endParaRPr lang="fr-FR"/>
          </a:p>
        </p:txBody>
      </p:sp>
    </p:spTree>
    <p:extLst>
      <p:ext uri="{BB962C8B-B14F-4D97-AF65-F5344CB8AC3E}">
        <p14:creationId xmlns:p14="http://schemas.microsoft.com/office/powerpoint/2010/main" val="35497208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140</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141</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142</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143</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144</a:t>
            </a:fld>
            <a:endParaRPr lang="fr-FR"/>
          </a:p>
        </p:txBody>
      </p:sp>
    </p:spTree>
    <p:extLst>
      <p:ext uri="{BB962C8B-B14F-4D97-AF65-F5344CB8AC3E}">
        <p14:creationId xmlns:p14="http://schemas.microsoft.com/office/powerpoint/2010/main" val="18994526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145</a:t>
            </a:fld>
            <a:endParaRPr lang="fr-FR"/>
          </a:p>
        </p:txBody>
      </p:sp>
    </p:spTree>
    <p:extLst>
      <p:ext uri="{BB962C8B-B14F-4D97-AF65-F5344CB8AC3E}">
        <p14:creationId xmlns:p14="http://schemas.microsoft.com/office/powerpoint/2010/main" val="18821709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146</a:t>
            </a:fld>
            <a:endParaRPr lang="fr-FR"/>
          </a:p>
        </p:txBody>
      </p:sp>
    </p:spTree>
    <p:extLst>
      <p:ext uri="{BB962C8B-B14F-4D97-AF65-F5344CB8AC3E}">
        <p14:creationId xmlns:p14="http://schemas.microsoft.com/office/powerpoint/2010/main" val="222017988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147</a:t>
            </a:fld>
            <a:endParaRPr lang="fr-FR"/>
          </a:p>
        </p:txBody>
      </p:sp>
    </p:spTree>
    <p:extLst>
      <p:ext uri="{BB962C8B-B14F-4D97-AF65-F5344CB8AC3E}">
        <p14:creationId xmlns:p14="http://schemas.microsoft.com/office/powerpoint/2010/main" val="192609702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dirty="0" smtClean="0"/>
              <a:t>« </a:t>
            </a:r>
            <a:r>
              <a:rPr lang="en-US" dirty="0" smtClean="0"/>
              <a:t>"</a:t>
            </a:r>
            <a:r>
              <a:rPr lang="en-US" i="1" dirty="0" smtClean="0"/>
              <a:t>In order to win the new battle of search, you're going to have to win all of the elements of the unified experience</a:t>
            </a:r>
            <a:r>
              <a:rPr lang="en-US" dirty="0" smtClean="0"/>
              <a:t>," </a:t>
            </a:r>
            <a:r>
              <a:rPr lang="en-US" dirty="0" err="1" smtClean="0"/>
              <a:t>Winarsky</a:t>
            </a:r>
            <a:r>
              <a:rPr lang="en-US" dirty="0" smtClean="0"/>
              <a:t> says. "</a:t>
            </a:r>
            <a:r>
              <a:rPr lang="en-US" i="1" dirty="0" smtClean="0"/>
              <a:t>You better be a dominant player in social networks … you better be a great player in artificial intelligence and speech recognition … you need to be able to understand the content of videos and images, and you need a far better interaction experience that enables you to better understand the human interaction with the tablet</a:t>
            </a:r>
            <a:r>
              <a:rPr lang="en-US" dirty="0" smtClean="0"/>
              <a:t>.“</a:t>
            </a:r>
            <a:r>
              <a:rPr lang="fr-FR" noProof="0" dirty="0" smtClean="0"/>
              <a:t> » (in </a:t>
            </a:r>
            <a:r>
              <a:rPr lang="fr-FR" dirty="0" smtClean="0"/>
              <a:t>J.</a:t>
            </a:r>
            <a:r>
              <a:rPr lang="fr-FR" noProof="0" dirty="0" smtClean="0"/>
              <a:t> Van Grove, 2011, http://mashable.com/2011/09/13/tablets-changing-search/)</a:t>
            </a:r>
          </a:p>
          <a:p>
            <a:endParaRPr lang="fr-FR" noProof="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148</a:t>
            </a:fld>
            <a:endParaRPr lang="fr-FR"/>
          </a:p>
        </p:txBody>
      </p:sp>
    </p:spTree>
    <p:extLst>
      <p:ext uri="{BB962C8B-B14F-4D97-AF65-F5344CB8AC3E}">
        <p14:creationId xmlns:p14="http://schemas.microsoft.com/office/powerpoint/2010/main" val="261554117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baseline="0" dirty="0" smtClean="0"/>
              <a:t>Problème</a:t>
            </a:r>
            <a:r>
              <a:rPr lang="fr-FR" baseline="0" dirty="0" smtClean="0"/>
              <a:t> : beaucoup d’outils restent dans des logiques qui ont déjà fait leurs preuves (cf. manque de diversité pour la présentation des résultats)</a:t>
            </a:r>
          </a:p>
          <a:p>
            <a:r>
              <a:rPr lang="fr-FR" baseline="0" dirty="0" smtClean="0"/>
              <a:t>quelle force d’innovation et quels moyens (humains, techniques et financiers) face à Google ?</a:t>
            </a:r>
          </a:p>
          <a:p>
            <a:r>
              <a:rPr lang="fr-FR" baseline="0" dirty="0" smtClean="0"/>
              <a:t>de nouveaux modes d’accès l’information, moins basés sur les questions techniques que sociales (V. </a:t>
            </a:r>
            <a:r>
              <a:rPr lang="fr-FR" baseline="0" dirty="0" err="1" smtClean="0"/>
              <a:t>Mesguich</a:t>
            </a:r>
            <a:r>
              <a:rPr lang="fr-FR" baseline="0" dirty="0" smtClean="0"/>
              <a:t>, 2011)</a:t>
            </a:r>
          </a:p>
          <a:p>
            <a:r>
              <a:rPr lang="fr-FR" dirty="0"/>
              <a:t/>
            </a:r>
            <a:br>
              <a:rPr lang="fr-FR" dirty="0"/>
            </a:br>
            <a:r>
              <a:rPr lang="fr-FR" dirty="0" smtClean="0"/>
              <a:t>Ex. : </a:t>
            </a:r>
            <a:r>
              <a:rPr lang="fr-FR" i="1" dirty="0" smtClean="0"/>
              <a:t>Five types of music </a:t>
            </a:r>
            <a:r>
              <a:rPr lang="fr-FR" i="1" dirty="0" err="1" smtClean="0"/>
              <a:t>discovery</a:t>
            </a:r>
            <a:r>
              <a:rPr lang="fr-FR" i="1" dirty="0" smtClean="0"/>
              <a:t> </a:t>
            </a:r>
            <a:r>
              <a:rPr lang="fr-FR" dirty="0" smtClean="0"/>
              <a:t>(S. </a:t>
            </a:r>
            <a:r>
              <a:rPr lang="fr-FR" dirty="0" err="1" smtClean="0"/>
              <a:t>Dredge</a:t>
            </a:r>
            <a:r>
              <a:rPr lang="fr-FR" dirty="0"/>
              <a:t>, 2014, http://</a:t>
            </a:r>
            <a:r>
              <a:rPr lang="fr-FR" dirty="0" smtClean="0"/>
              <a:t>www.theguardian.com/technology/2014/mar/19/music-discovery-spotify-apps-facebook) :</a:t>
            </a:r>
          </a:p>
          <a:p>
            <a:pPr marL="171450" indent="-82550">
              <a:buFontTx/>
              <a:buChar char="-"/>
            </a:pPr>
            <a:r>
              <a:rPr lang="fr-FR" i="1" baseline="0" dirty="0" err="1" smtClean="0"/>
              <a:t>friends</a:t>
            </a:r>
            <a:r>
              <a:rPr lang="fr-FR" i="1" baseline="0" dirty="0" smtClean="0"/>
              <a:t>,</a:t>
            </a:r>
          </a:p>
          <a:p>
            <a:pPr marL="171450" indent="-82550">
              <a:buFontTx/>
              <a:buChar char="-"/>
            </a:pPr>
            <a:r>
              <a:rPr lang="fr-FR" i="1" dirty="0" smtClean="0"/>
              <a:t>the </a:t>
            </a:r>
            <a:r>
              <a:rPr lang="fr-FR" i="1" dirty="0" err="1" smtClean="0"/>
              <a:t>crowd</a:t>
            </a:r>
            <a:endParaRPr lang="fr-FR" i="1" dirty="0" smtClean="0"/>
          </a:p>
          <a:p>
            <a:pPr marL="171450" indent="-82550">
              <a:buFontTx/>
              <a:buChar char="-"/>
            </a:pPr>
            <a:r>
              <a:rPr lang="fr-FR" i="1" baseline="0" dirty="0" err="1" smtClean="0"/>
              <a:t>curators</a:t>
            </a:r>
            <a:endParaRPr lang="fr-FR" i="1" baseline="0" dirty="0" smtClean="0"/>
          </a:p>
          <a:p>
            <a:pPr marL="171450" indent="-82550">
              <a:buFontTx/>
              <a:buChar char="-"/>
            </a:pPr>
            <a:r>
              <a:rPr lang="fr-FR" i="1" dirty="0" err="1" smtClean="0"/>
              <a:t>algorithms</a:t>
            </a:r>
            <a:endParaRPr lang="fr-FR" i="1" dirty="0" smtClean="0"/>
          </a:p>
          <a:p>
            <a:pPr marL="171450" indent="-82550">
              <a:buFontTx/>
              <a:buChar char="-"/>
            </a:pPr>
            <a:r>
              <a:rPr lang="fr-FR" i="1" baseline="0" dirty="0" err="1" smtClean="0"/>
              <a:t>serendipity</a:t>
            </a:r>
            <a:endParaRPr lang="fr-FR" i="1" baseline="0" dirty="0" smtClean="0"/>
          </a:p>
          <a:p>
            <a:endParaRPr lang="fr-FR" baseline="0" dirty="0" smtClean="0"/>
          </a:p>
          <a:p>
            <a:r>
              <a:rPr lang="fr-FR" baseline="0" dirty="0" smtClean="0"/>
              <a:t>Cf. Google, 3 principaux critères de classement (2016) :</a:t>
            </a:r>
            <a:br>
              <a:rPr lang="fr-FR" baseline="0" dirty="0" smtClean="0"/>
            </a:br>
            <a:r>
              <a:rPr lang="fr-FR" baseline="0" dirty="0" smtClean="0"/>
              <a:t>- liens</a:t>
            </a:r>
          </a:p>
          <a:p>
            <a:r>
              <a:rPr lang="fr-FR" baseline="0" dirty="0" smtClean="0"/>
              <a:t>-contenu</a:t>
            </a:r>
          </a:p>
          <a:p>
            <a:r>
              <a:rPr lang="fr-FR" baseline="0" dirty="0" smtClean="0"/>
              <a:t>- </a:t>
            </a:r>
            <a:r>
              <a:rPr lang="fr-FR" baseline="0" dirty="0" err="1" smtClean="0"/>
              <a:t>RankBrain</a:t>
            </a:r>
            <a:r>
              <a:rPr lang="fr-FR" baseline="0" dirty="0" smtClean="0"/>
              <a:t> (i.e. </a:t>
            </a:r>
            <a:r>
              <a:rPr lang="fr-FR" i="1" baseline="0" dirty="0" smtClean="0"/>
              <a:t>machine </a:t>
            </a:r>
            <a:r>
              <a:rPr lang="fr-FR" i="1" baseline="0" dirty="0" err="1" smtClean="0"/>
              <a:t>learning</a:t>
            </a:r>
            <a:r>
              <a:rPr lang="fr-FR" i="0" baseline="0" dirty="0" smtClean="0"/>
              <a:t>)</a:t>
            </a:r>
            <a:endParaRPr lang="fr-FR" baseline="0"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149</a:t>
            </a:fld>
            <a:endParaRPr lang="fr-FR"/>
          </a:p>
        </p:txBody>
      </p:sp>
    </p:spTree>
    <p:extLst>
      <p:ext uri="{BB962C8B-B14F-4D97-AF65-F5344CB8AC3E}">
        <p14:creationId xmlns:p14="http://schemas.microsoft.com/office/powerpoint/2010/main" val="790822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8" y="4577086"/>
            <a:ext cx="5438140" cy="4443413"/>
          </a:xfrm>
        </p:spPr>
        <p:txBody>
          <a:bodyPr/>
          <a:lstStyle/>
          <a:p>
            <a:r>
              <a:rPr lang="fr-FR" sz="700" dirty="0"/>
              <a:t>Sources : notamment O. Ertzscheid, 2005, http://affordance.typepad.com/mon_weblog/2005/11/moebius_le_web_.html et A. Serres, http://www.sites.univ-rennes2.fr/urfist/ressources/histoire-dinternet-et-du-web-darpanet-au-web-semantique?destination=ressources</a:t>
            </a:r>
          </a:p>
          <a:p>
            <a:pPr>
              <a:spcBef>
                <a:spcPts val="600"/>
              </a:spcBef>
            </a:pPr>
            <a:r>
              <a:rPr lang="fr-FR" sz="800" b="1" dirty="0"/>
              <a:t>1989-1994 : émergence du web </a:t>
            </a:r>
            <a:r>
              <a:rPr lang="fr-FR" sz="800" dirty="0"/>
              <a:t>: documents, images et sons – navigation par </a:t>
            </a:r>
            <a:r>
              <a:rPr lang="fr-FR" sz="800" i="1" dirty="0" err="1"/>
              <a:t>browsing</a:t>
            </a:r>
            <a:endParaRPr lang="fr-FR" sz="800" i="1" dirty="0"/>
          </a:p>
          <a:p>
            <a:pPr marL="358769"/>
            <a:r>
              <a:rPr lang="fr-FR" sz="800" dirty="0">
                <a:sym typeface="Wingdings" pitchFamily="2" charset="2"/>
              </a:rPr>
              <a:t></a:t>
            </a:r>
            <a:r>
              <a:rPr lang="fr-FR" sz="800" dirty="0"/>
              <a:t> premiers outils : annuaires de liens : Archie (1990, simple listing d’annuaires de fichiers FTP), Yahoo (1994, annuaire d’URL commentées)</a:t>
            </a:r>
          </a:p>
          <a:p>
            <a:pPr marL="358769"/>
            <a:r>
              <a:rPr lang="fr-FR" sz="800" dirty="0">
                <a:sym typeface="Wingdings" pitchFamily="2" charset="2"/>
              </a:rPr>
              <a:t> premiers moteurs (indexation du texte intégral de chaque page) : </a:t>
            </a:r>
            <a:r>
              <a:rPr lang="fr-FR" sz="800" dirty="0" err="1">
                <a:sym typeface="Wingdings" pitchFamily="2" charset="2"/>
              </a:rPr>
              <a:t>W</a:t>
            </a:r>
            <a:r>
              <a:rPr lang="fr-FR" sz="800" dirty="0" err="1"/>
              <a:t>ebCrawler</a:t>
            </a:r>
            <a:r>
              <a:rPr lang="fr-FR" sz="800" dirty="0"/>
              <a:t> (1994)</a:t>
            </a:r>
          </a:p>
          <a:p>
            <a:r>
              <a:rPr lang="fr-FR" sz="800" b="1" dirty="0"/>
              <a:t>1994-2004 : « web 1.0 » </a:t>
            </a:r>
            <a:r>
              <a:rPr lang="fr-FR" sz="800" dirty="0"/>
              <a:t>: web documentaire, plutôt statique – navigation par </a:t>
            </a:r>
            <a:r>
              <a:rPr lang="fr-FR" sz="800" i="1" dirty="0" err="1"/>
              <a:t>searching</a:t>
            </a:r>
            <a:r>
              <a:rPr lang="fr-FR" sz="800" i="1" dirty="0"/>
              <a:t> </a:t>
            </a:r>
            <a:r>
              <a:rPr lang="fr-FR" sz="800" dirty="0"/>
              <a:t>(recherche d’informations par des algorithmes de recherche)</a:t>
            </a:r>
          </a:p>
          <a:p>
            <a:pPr indent="182560"/>
            <a:r>
              <a:rPr lang="fr-FR" sz="800" b="1" dirty="0">
                <a:sym typeface="Wingdings" pitchFamily="2" charset="2"/>
              </a:rPr>
              <a:t>1994-2000 : essor de </a:t>
            </a:r>
            <a:r>
              <a:rPr lang="fr-FR" sz="800" b="1" dirty="0"/>
              <a:t>trois familles d’outils </a:t>
            </a:r>
            <a:r>
              <a:rPr lang="fr-FR" sz="800" dirty="0"/>
              <a:t>(moteurs, annuaires, métamoteurs) ; </a:t>
            </a:r>
          </a:p>
          <a:p>
            <a:pPr marL="360356" lvl="1" indent="1588" defTabSz="914384">
              <a:tabLst>
                <a:tab pos="361944" algn="l"/>
                <a:tab pos="541328" algn="l"/>
              </a:tabLst>
              <a:defRPr/>
            </a:pPr>
            <a:r>
              <a:rPr lang="fr-FR" sz="800" dirty="0">
                <a:sym typeface="Wingdings" pitchFamily="2" charset="2"/>
              </a:rPr>
              <a:t>	* moteurs : </a:t>
            </a:r>
            <a:r>
              <a:rPr lang="fr-FR" sz="800" dirty="0"/>
              <a:t>indexation morphologique, indice de pertinence (occurrences des termes); domination d’Altavista (1995, </a:t>
            </a:r>
            <a:r>
              <a:rPr lang="fr-FR" sz="800" i="1" dirty="0" err="1"/>
              <a:t>search</a:t>
            </a:r>
            <a:r>
              <a:rPr lang="fr-FR" sz="800" i="1" dirty="0"/>
              <a:t> </a:t>
            </a:r>
            <a:r>
              <a:rPr lang="fr-FR" sz="800" i="1" dirty="0" err="1"/>
              <a:t>tips</a:t>
            </a:r>
            <a:r>
              <a:rPr lang="fr-FR" sz="800" dirty="0"/>
              <a:t>, langage naturel, balises </a:t>
            </a:r>
            <a:r>
              <a:rPr lang="fr-FR" sz="800" i="1" dirty="0"/>
              <a:t>keywords</a:t>
            </a:r>
            <a:r>
              <a:rPr lang="fr-FR" sz="800" dirty="0"/>
              <a:t> prises en compte, recherche multimédia) ; Google (1998, </a:t>
            </a:r>
            <a:r>
              <a:rPr lang="fr-FR" sz="800" i="1" dirty="0"/>
              <a:t>one box</a:t>
            </a:r>
            <a:r>
              <a:rPr lang="fr-FR" sz="800" dirty="0"/>
              <a:t>, syntaxe ET par défaut)</a:t>
            </a:r>
          </a:p>
          <a:p>
            <a:pPr marL="360356" lvl="1" indent="1588" defTabSz="914384">
              <a:tabLst>
                <a:tab pos="361944" algn="l"/>
                <a:tab pos="541328" algn="l"/>
              </a:tabLst>
              <a:defRPr/>
            </a:pPr>
            <a:r>
              <a:rPr lang="fr-FR" sz="800" dirty="0">
                <a:sym typeface="Wingdings" pitchFamily="2" charset="2"/>
              </a:rPr>
              <a:t>	* </a:t>
            </a:r>
            <a:r>
              <a:rPr lang="fr-FR" sz="800" dirty="0"/>
              <a:t>grands annuaires généralistes  : Yahoo, Open Directory / </a:t>
            </a:r>
            <a:r>
              <a:rPr lang="fr-FR" sz="800" dirty="0" err="1"/>
              <a:t>Dmoz</a:t>
            </a:r>
            <a:r>
              <a:rPr lang="fr-FR" sz="800" dirty="0"/>
              <a:t> (1998, collaboratif)</a:t>
            </a:r>
          </a:p>
          <a:p>
            <a:pPr marL="358769" indent="-176210"/>
            <a:r>
              <a:rPr lang="fr-FR" sz="800" b="1" dirty="0"/>
              <a:t>2000-2004 : explosion de la « bulle internet » et émergence du web 2.0 </a:t>
            </a:r>
            <a:r>
              <a:rPr lang="fr-FR" sz="800" dirty="0"/>
              <a:t>(Wikipédia, blogs, réseaux sociaux)</a:t>
            </a:r>
          </a:p>
          <a:p>
            <a:pPr marL="533391" lvl="2" indent="-171447">
              <a:buFont typeface="Wingdings" pitchFamily="2" charset="2"/>
              <a:buChar char="à"/>
            </a:pPr>
            <a:r>
              <a:rPr lang="fr-FR" sz="800" dirty="0"/>
              <a:t>développement de Google ; indice de popularité (</a:t>
            </a:r>
            <a:r>
              <a:rPr lang="fr-FR" sz="800" i="1" dirty="0"/>
              <a:t>Page </a:t>
            </a:r>
            <a:r>
              <a:rPr lang="fr-FR" sz="800" i="1" dirty="0" err="1"/>
              <a:t>rank</a:t>
            </a:r>
            <a:r>
              <a:rPr lang="fr-FR" sz="800" dirty="0"/>
              <a:t>)</a:t>
            </a:r>
          </a:p>
          <a:p>
            <a:pPr marL="533391" lvl="2" indent="-171447">
              <a:buFont typeface="Wingdings" pitchFamily="2" charset="2"/>
              <a:buChar char="à"/>
            </a:pPr>
            <a:r>
              <a:rPr lang="fr-FR" sz="800" dirty="0"/>
              <a:t>diversification des médias</a:t>
            </a:r>
          </a:p>
          <a:p>
            <a:pPr marL="533391" lvl="2" indent="-171447">
              <a:buFont typeface="Wingdings" pitchFamily="2" charset="2"/>
              <a:buChar char="à"/>
            </a:pPr>
            <a:r>
              <a:rPr lang="fr-FR" sz="800" dirty="0"/>
              <a:t>nouveaux types d’interface (moteurs de recherche visuels…)</a:t>
            </a:r>
          </a:p>
          <a:p>
            <a:r>
              <a:rPr lang="fr-FR" sz="800" b="1" dirty="0"/>
              <a:t>2004-2008 : « web 2.0 » / web social </a:t>
            </a:r>
            <a:r>
              <a:rPr lang="fr-FR" sz="800" dirty="0"/>
              <a:t>(réseaux et médias sociaux) : web plus dynamique, web de conversations – navigation par </a:t>
            </a:r>
            <a:r>
              <a:rPr lang="fr-FR" sz="800" i="1" dirty="0" err="1"/>
              <a:t>subscribing</a:t>
            </a:r>
            <a:endParaRPr lang="fr-FR" sz="800" i="1" dirty="0"/>
          </a:p>
          <a:p>
            <a:pPr marL="361944"/>
            <a:r>
              <a:rPr lang="fr-FR" sz="800" dirty="0">
                <a:sym typeface="Wingdings" pitchFamily="2" charset="2"/>
              </a:rPr>
              <a:t> domination de Google ; Bing (2009)</a:t>
            </a:r>
          </a:p>
          <a:p>
            <a:pPr marL="533391" indent="-171447">
              <a:buFont typeface="Wingdings" pitchFamily="2" charset="2"/>
              <a:buChar char="à"/>
            </a:pPr>
            <a:r>
              <a:rPr lang="fr-FR" sz="800" dirty="0">
                <a:sym typeface="Wingdings" pitchFamily="2" charset="2"/>
              </a:rPr>
              <a:t>recherche universelle (tous les types de documents via une interface unique : Google (2007 : textes, images, vidéos, cartes, livres, actualités, blogs…)</a:t>
            </a:r>
          </a:p>
          <a:p>
            <a:pPr marL="533391" indent="-171447">
              <a:buFont typeface="Wingdings" pitchFamily="2" charset="2"/>
              <a:buChar char="à"/>
            </a:pPr>
            <a:r>
              <a:rPr lang="fr-FR" sz="800" dirty="0">
                <a:sym typeface="Wingdings" pitchFamily="2" charset="2"/>
              </a:rPr>
              <a:t>personnalisation : Google (2005) : meilleur classement des sites souvent visités, prise en compte de données locales, etc.</a:t>
            </a:r>
            <a:endParaRPr lang="fr-FR" sz="800" dirty="0"/>
          </a:p>
          <a:p>
            <a:r>
              <a:rPr lang="fr-FR" sz="800" b="1" dirty="0"/>
              <a:t>2009- : internet « SOLOMO » (social, local, mobile) et sémantique </a:t>
            </a:r>
            <a:r>
              <a:rPr lang="fr-FR" sz="800" dirty="0"/>
              <a:t>(métadonnées et données structurées)</a:t>
            </a:r>
          </a:p>
          <a:p>
            <a:pPr marL="530216" indent="-171447">
              <a:buFont typeface="Wingdings" pitchFamily="2" charset="2"/>
              <a:buChar char="à"/>
            </a:pPr>
            <a:r>
              <a:rPr lang="fr-FR" sz="800" dirty="0"/>
              <a:t>recherche temps réel : </a:t>
            </a:r>
            <a:r>
              <a:rPr lang="fr-FR" sz="800" dirty="0" err="1"/>
              <a:t>SocialMention</a:t>
            </a:r>
            <a:r>
              <a:rPr lang="fr-FR" sz="800" dirty="0"/>
              <a:t> (2008), intégration de Twitter et des données du web 2.0 : Google (2011-2012)</a:t>
            </a:r>
          </a:p>
          <a:p>
            <a:pPr marL="530216" indent="-171447">
              <a:buFont typeface="Wingdings" pitchFamily="2" charset="2"/>
              <a:buChar char="à"/>
            </a:pPr>
            <a:r>
              <a:rPr lang="fr-FR" sz="800" dirty="0"/>
              <a:t>recherche sociale : recherche et recommandations liées aux membres de son réseau et à la géolocalisation :</a:t>
            </a:r>
            <a:r>
              <a:rPr lang="fr-FR" sz="800" b="1" dirty="0">
                <a:solidFill>
                  <a:srgbClr val="FF0000"/>
                </a:solidFill>
                <a:effectLst>
                  <a:outerShdw blurRad="38100" dist="38100" dir="2700000" algn="tl">
                    <a:srgbClr val="000000">
                      <a:alpha val="43137"/>
                    </a:srgbClr>
                  </a:outerShdw>
                </a:effectLst>
              </a:rPr>
              <a:t> </a:t>
            </a:r>
            <a:r>
              <a:rPr lang="fr-FR" sz="800" dirty="0"/>
              <a:t>Facebook Graph</a:t>
            </a:r>
          </a:p>
          <a:p>
            <a:pPr marL="530216" indent="-171447">
              <a:buFont typeface="Wingdings" pitchFamily="2" charset="2"/>
              <a:buChar char="à"/>
            </a:pPr>
            <a:r>
              <a:rPr lang="fr-FR" sz="800" dirty="0"/>
              <a:t>indexation sémantique : DuckDuckGo (2008), WolframAlpha (2009), </a:t>
            </a:r>
            <a:r>
              <a:rPr lang="fr-FR" sz="800" i="1" dirty="0"/>
              <a:t>Knowledge Graph </a:t>
            </a:r>
            <a:r>
              <a:rPr lang="fr-FR" sz="800" dirty="0"/>
              <a:t>de Google (2012)</a:t>
            </a:r>
          </a:p>
          <a:p>
            <a:pPr marL="530216" indent="-171447">
              <a:buFont typeface="Wingdings" pitchFamily="2" charset="2"/>
              <a:buChar char="à"/>
            </a:pPr>
            <a:r>
              <a:rPr lang="fr-FR" sz="800" dirty="0"/>
              <a:t>développement de l’utilisation mobile : </a:t>
            </a:r>
            <a:r>
              <a:rPr lang="fr-FR" sz="800" dirty="0" err="1"/>
              <a:t>Appstore</a:t>
            </a:r>
            <a:r>
              <a:rPr lang="fr-FR" sz="800" dirty="0"/>
              <a:t> (2008) - développement des </a:t>
            </a:r>
            <a:r>
              <a:rPr lang="fr-FR" sz="800" dirty="0" err="1"/>
              <a:t>apps</a:t>
            </a:r>
            <a:r>
              <a:rPr lang="fr-FR" sz="800" dirty="0"/>
              <a:t> et diminution de la recherche via des moteurs</a:t>
            </a:r>
          </a:p>
          <a:p>
            <a:pPr marL="530216" indent="-171447">
              <a:buFont typeface="Wingdings" pitchFamily="2" charset="2"/>
              <a:buChar char="à"/>
            </a:pPr>
            <a:r>
              <a:rPr lang="fr-FR" sz="800" dirty="0"/>
              <a:t>2012-2013- : recherche conversationnelle : </a:t>
            </a:r>
            <a:r>
              <a:rPr lang="fr-FR" sz="800" dirty="0" smtClean="0"/>
              <a:t>appli </a:t>
            </a:r>
            <a:r>
              <a:rPr lang="fr-FR" sz="800" dirty="0"/>
              <a:t>Apple-</a:t>
            </a:r>
            <a:r>
              <a:rPr lang="fr-FR" sz="800" dirty="0" err="1"/>
              <a:t>Siri</a:t>
            </a:r>
            <a:r>
              <a:rPr lang="fr-FR" sz="800" dirty="0"/>
              <a:t> (2011), Google Voice </a:t>
            </a:r>
            <a:r>
              <a:rPr lang="fr-FR" sz="800" dirty="0" err="1"/>
              <a:t>Search</a:t>
            </a:r>
            <a:r>
              <a:rPr lang="fr-FR" sz="800" dirty="0"/>
              <a:t> (2012) - compréhension du langage naturel, y compris de manière orale ; </a:t>
            </a:r>
          </a:p>
          <a:p>
            <a:pPr marL="530216" indent="-171447">
              <a:buFont typeface="Wingdings" pitchFamily="2" charset="2"/>
              <a:buChar char="à"/>
            </a:pPr>
            <a:r>
              <a:rPr lang="fr-FR" sz="800" dirty="0"/>
              <a:t>agents intelligents et recherche </a:t>
            </a:r>
            <a:r>
              <a:rPr lang="fr-FR" sz="800" dirty="0" err="1"/>
              <a:t>anticipitoire</a:t>
            </a:r>
            <a:r>
              <a:rPr lang="fr-FR" sz="800" dirty="0"/>
              <a:t> (Google </a:t>
            </a:r>
            <a:r>
              <a:rPr lang="fr-FR" sz="800" dirty="0" err="1"/>
              <a:t>Now</a:t>
            </a:r>
            <a:r>
              <a:rPr lang="fr-FR" sz="800" dirty="0"/>
              <a:t>…)</a:t>
            </a:r>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15</a:t>
            </a:fld>
            <a:endParaRPr lang="fr-FR" dirty="0"/>
          </a:p>
        </p:txBody>
      </p:sp>
    </p:spTree>
    <p:extLst>
      <p:ext uri="{BB962C8B-B14F-4D97-AF65-F5344CB8AC3E}">
        <p14:creationId xmlns:p14="http://schemas.microsoft.com/office/powerpoint/2010/main" val="420586203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dirty="0"/>
              <a:t>Doc Sheldon : vraie recherche sémantique : à l’horizon 2025 : les données et les techniques sont déjà là (http://searchenginewatch.com/article/2222577/Semantic-Search-in-2025) </a:t>
            </a:r>
            <a:endParaRPr lang="fr-FR" sz="900" b="1" dirty="0"/>
          </a:p>
          <a:p>
            <a:endParaRPr lang="fr-FR" sz="900" b="1" dirty="0"/>
          </a:p>
          <a:p>
            <a:r>
              <a:rPr lang="fr-FR" sz="900" b="1" dirty="0"/>
              <a:t>Question cruciale des données </a:t>
            </a:r>
            <a:r>
              <a:rPr lang="fr-FR" sz="900" dirty="0"/>
              <a:t>:</a:t>
            </a:r>
          </a:p>
          <a:p>
            <a:pPr marL="171447" indent="-171447" defTabSz="914384">
              <a:buFontTx/>
              <a:buChar char="-"/>
              <a:defRPr/>
            </a:pPr>
            <a:r>
              <a:rPr lang="fr-FR" sz="900" i="1" dirty="0"/>
              <a:t>qualité et fiabilité</a:t>
            </a:r>
            <a:r>
              <a:rPr lang="fr-FR" sz="900" dirty="0"/>
              <a:t> : pour l’instant, web sémantique reste encore basé sur des initiatives communautaires (</a:t>
            </a:r>
            <a:r>
              <a:rPr lang="fr-FR" sz="900" dirty="0" err="1"/>
              <a:t>Freebase</a:t>
            </a:r>
            <a:r>
              <a:rPr lang="fr-FR" sz="900" dirty="0"/>
              <a:t>, Wikipédia) et peu sur des initiatives institutionnelles, permettant d’avoir des informations validées</a:t>
            </a:r>
          </a:p>
          <a:p>
            <a:pPr marL="171447" indent="-171447" defTabSz="914384">
              <a:buFontTx/>
              <a:buChar char="-"/>
              <a:defRPr/>
            </a:pPr>
            <a:r>
              <a:rPr lang="fr-FR" sz="900" i="1" dirty="0"/>
              <a:t>croisement des données</a:t>
            </a:r>
            <a:r>
              <a:rPr lang="fr-FR" sz="900" dirty="0"/>
              <a:t> et, surtout, leur </a:t>
            </a:r>
            <a:r>
              <a:rPr lang="fr-FR" sz="900" i="1" dirty="0"/>
              <a:t>synthèse</a:t>
            </a:r>
            <a:r>
              <a:rPr lang="fr-FR" sz="900" dirty="0"/>
              <a:t> :</a:t>
            </a:r>
          </a:p>
          <a:p>
            <a:pPr marL="355593" indent="11112" defTabSz="914384">
              <a:buFontTx/>
              <a:buChar char="-"/>
              <a:defRPr/>
            </a:pPr>
            <a:r>
              <a:rPr lang="fr-FR" sz="900" dirty="0"/>
              <a:t> recherches complexes : «</a:t>
            </a:r>
            <a:r>
              <a:rPr lang="fr-FR" sz="900" i="1" dirty="0"/>
              <a:t> </a:t>
            </a:r>
            <a:r>
              <a:rPr lang="en-US" sz="900" i="1" dirty="0"/>
              <a:t>Does Bill Cosby come from a large family </a:t>
            </a:r>
            <a:r>
              <a:rPr lang="en-US" sz="900" dirty="0"/>
              <a:t>?</a:t>
            </a:r>
            <a:r>
              <a:rPr lang="fr-FR" sz="900" dirty="0"/>
              <a:t>  »</a:t>
            </a:r>
            <a:r>
              <a:rPr lang="en-US" sz="900" dirty="0"/>
              <a:t>, </a:t>
            </a:r>
            <a:r>
              <a:rPr lang="fr-FR" sz="900" dirty="0"/>
              <a:t>«</a:t>
            </a:r>
            <a:r>
              <a:rPr lang="fr-FR" sz="900" i="1" dirty="0"/>
              <a:t> </a:t>
            </a:r>
            <a:r>
              <a:rPr lang="en-US" sz="900" i="1" dirty="0"/>
              <a:t>How Bill Cosby's wife's next door neighbor voted in </a:t>
            </a:r>
            <a:r>
              <a:rPr lang="fr-FR" sz="900" i="1" dirty="0"/>
              <a:t>the 1948 </a:t>
            </a:r>
            <a:r>
              <a:rPr lang="fr-FR" sz="900" i="1" dirty="0" err="1"/>
              <a:t>presidential</a:t>
            </a:r>
            <a:r>
              <a:rPr lang="fr-FR" sz="900" i="1" dirty="0"/>
              <a:t> </a:t>
            </a:r>
            <a:r>
              <a:rPr lang="fr-FR" sz="900" i="1" dirty="0" err="1"/>
              <a:t>election</a:t>
            </a:r>
            <a:r>
              <a:rPr lang="fr-FR" sz="900" i="1" dirty="0"/>
              <a:t> ?</a:t>
            </a:r>
            <a:r>
              <a:rPr lang="fr-FR" sz="900" dirty="0"/>
              <a:t>  » (D. Sheldon), « Dans quelles circonstances le troisième président des Etats-Unis abjura-t-il de sa conception de l’esclavage ? » (J. </a:t>
            </a:r>
            <a:r>
              <a:rPr lang="fr-FR" sz="900" dirty="0" err="1"/>
              <a:t>Battelle</a:t>
            </a:r>
            <a:r>
              <a:rPr lang="fr-FR" sz="900" dirty="0"/>
              <a:t>), quelles sont les universités de la côté ouest des Etats-Unis qui ont des droits d’inscriptions inférieurs à 30 000 $ ?</a:t>
            </a:r>
          </a:p>
          <a:p>
            <a:pPr marL="355593" indent="11112">
              <a:buFontTx/>
              <a:buChar char="-"/>
            </a:pPr>
            <a:r>
              <a:rPr lang="fr-FR" sz="900" dirty="0"/>
              <a:t> synthétiques : ex. : « </a:t>
            </a:r>
            <a:r>
              <a:rPr lang="en-US" sz="900" i="1" dirty="0"/>
              <a:t>What does Bill </a:t>
            </a:r>
            <a:r>
              <a:rPr lang="en-US" sz="900" i="1" dirty="0" err="1"/>
              <a:t>Slawski</a:t>
            </a:r>
            <a:r>
              <a:rPr lang="en-US" sz="900" i="1" dirty="0"/>
              <a:t> say about patents ?</a:t>
            </a:r>
            <a:r>
              <a:rPr lang="fr-FR" sz="900" dirty="0"/>
              <a:t> » (D. Sheldon) : présentation de rapports et résumés sur les différentes positions et tendances…</a:t>
            </a:r>
          </a:p>
          <a:p>
            <a:pPr marL="355593" indent="11112" defTabSz="914384">
              <a:buFontTx/>
              <a:buChar char="-"/>
              <a:defRPr/>
            </a:pPr>
            <a:r>
              <a:rPr lang="fr-FR" sz="900" dirty="0"/>
              <a:t> possibilité d’obtenir des réponses personnalisées : ex. : recherche en vue d’un achat dont les réponses prendraient en compte les besoins, les attentes et les moyens de l’internaute (goûts, prix, localisation, avis sur internet et recommandations d’amis…)</a:t>
            </a:r>
          </a:p>
          <a:p>
            <a:pPr marL="355593" indent="11112" defTabSz="914384">
              <a:buFontTx/>
              <a:buChar char="-"/>
              <a:defRPr/>
            </a:pPr>
            <a:r>
              <a:rPr lang="fr-FR" sz="900" dirty="0"/>
              <a:t> saurait ce qu’on a déjà vu</a:t>
            </a:r>
          </a:p>
          <a:p>
            <a:pPr marL="355593" indent="11112" defTabSz="914384">
              <a:buFontTx/>
              <a:buChar char="-"/>
              <a:defRPr/>
            </a:pPr>
            <a:r>
              <a:rPr lang="fr-FR" sz="900" dirty="0"/>
              <a:t> capable de distinguer les documents des personnes : ex. : suggestion que l’on pourrait obtenir la meilleure réponse en consultant telle personne, mais qu’on perdrait son temps en consultant tel document (J. </a:t>
            </a:r>
            <a:r>
              <a:rPr lang="fr-FR" sz="900" dirty="0" err="1"/>
              <a:t>Battelle</a:t>
            </a:r>
            <a:r>
              <a:rPr lang="fr-FR" sz="900" dirty="0"/>
              <a:t>)</a:t>
            </a:r>
          </a:p>
          <a:p>
            <a:pPr marL="355593" indent="11112" defTabSz="914384">
              <a:buFontTx/>
              <a:buChar char="-"/>
              <a:defRPr/>
            </a:pPr>
            <a:endParaRPr lang="fr-FR" sz="900" dirty="0"/>
          </a:p>
          <a:p>
            <a:pPr defTabSz="914384">
              <a:defRPr/>
            </a:pPr>
            <a:r>
              <a:rPr lang="fr-FR" sz="900" b="1" dirty="0"/>
              <a:t>Question cruciale des techniques</a:t>
            </a:r>
          </a:p>
          <a:p>
            <a:pPr defTabSz="914384">
              <a:defRPr/>
            </a:pPr>
            <a:r>
              <a:rPr lang="fr-FR" sz="900" dirty="0"/>
              <a:t>cf. achat d’un ordinateur quantique Google/NASA (05/2013), dont l’un des buts est de mieux comprendre le langage naturel, et le fonctionnement selon un modèle neuronal pour développer l’intelligence artificielle</a:t>
            </a:r>
          </a:p>
          <a:p>
            <a:endParaRPr lang="fr-FR" sz="900" dirty="0"/>
          </a:p>
          <a:p>
            <a:r>
              <a:rPr lang="fr-FR" sz="900" dirty="0"/>
              <a:t>« </a:t>
            </a:r>
            <a:r>
              <a:rPr lang="fr-FR" sz="900" b="1" dirty="0"/>
              <a:t>En somme, le moteur de recherche de l’avenir ne ressemblerait plus vraiment à ceux que nous connaissons aujourd’hui. Il s’agirait plutôt d’un agent intelligent, ou comme Larry Page me l’a suggéré, d’un bibliothécaire de référence maîtrisant toutes les connaissances humaines</a:t>
            </a:r>
            <a:r>
              <a:rPr lang="fr-FR" sz="900" dirty="0"/>
              <a:t> » (J. </a:t>
            </a:r>
            <a:r>
              <a:rPr lang="fr-FR" sz="900" dirty="0" err="1"/>
              <a:t>Battelle</a:t>
            </a:r>
            <a:r>
              <a:rPr lang="fr-FR" sz="900" dirty="0"/>
              <a:t>, 2005, p. 228)</a:t>
            </a:r>
          </a:p>
          <a:p>
            <a:r>
              <a:rPr lang="fr-FR" sz="900" dirty="0"/>
              <a:t>cf. déjà les services de questions/réponses en ligne de type Guichet du savoir, Rue des facs… - </a:t>
            </a:r>
            <a:r>
              <a:rPr lang="fr-FR" sz="900" dirty="0" err="1"/>
              <a:t>métamoteur</a:t>
            </a:r>
            <a:r>
              <a:rPr lang="fr-FR" sz="900" dirty="0"/>
              <a:t> dans les différents services : http://www.sqrpro.fr/moteur-de-recherche-dans-la-base-de-connaissance/</a:t>
            </a:r>
          </a:p>
          <a:p>
            <a:endParaRPr lang="fr-FR" sz="90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150</a:t>
            </a:fld>
            <a:endParaRPr lang="fr-FR"/>
          </a:p>
        </p:txBody>
      </p:sp>
    </p:spTree>
    <p:extLst>
      <p:ext uri="{BB962C8B-B14F-4D97-AF65-F5344CB8AC3E}">
        <p14:creationId xmlns:p14="http://schemas.microsoft.com/office/powerpoint/2010/main" val="7908229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Google</a:t>
            </a:r>
            <a:r>
              <a:rPr lang="fr-FR" baseline="0" dirty="0" smtClean="0"/>
              <a:t> : toujours un temps d’avance</a:t>
            </a:r>
          </a:p>
          <a:p>
            <a:pPr defTabSz="914384">
              <a:defRPr/>
            </a:pPr>
            <a:r>
              <a:rPr lang="fr-FR" dirty="0" smtClean="0"/>
              <a:t>« Malheureusement, beaucoup d'outils récents restent dans ces logiques où des acteurs ont déjà fait leurs preuves et sont donc difficilement remplaçables »</a:t>
            </a:r>
            <a:r>
              <a:rPr lang="fr-FR" baseline="0" dirty="0" smtClean="0"/>
              <a:t> (F. Jeanne-</a:t>
            </a:r>
            <a:r>
              <a:rPr lang="fr-FR" baseline="0" dirty="0" err="1" smtClean="0"/>
              <a:t>Beylot</a:t>
            </a:r>
            <a:r>
              <a:rPr lang="fr-FR" baseline="0" dirty="0" smtClean="0"/>
              <a:t>, </a:t>
            </a:r>
            <a:r>
              <a:rPr lang="fr-FR" dirty="0" smtClean="0"/>
              <a:t> http://fjb.blogs.com/weblog/2013/03/a-qwant-un-moteur-de-recherche-nouvelle-g%C3%A9n%C3%A9ration-.htmll)</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151</a:t>
            </a:fld>
            <a:endParaRPr lang="fr-FR"/>
          </a:p>
        </p:txBody>
      </p:sp>
    </p:spTree>
    <p:extLst>
      <p:ext uri="{BB962C8B-B14F-4D97-AF65-F5344CB8AC3E}">
        <p14:creationId xmlns:p14="http://schemas.microsoft.com/office/powerpoint/2010/main" val="204161385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Diminution</a:t>
            </a:r>
            <a:r>
              <a:rPr lang="fr-FR" baseline="0" dirty="0" smtClean="0"/>
              <a:t> </a:t>
            </a:r>
            <a:r>
              <a:rPr lang="fr-FR" baseline="0" dirty="0" smtClean="0"/>
              <a:t>des résultats de la recherche organique au profit de contenus produits par Google et générant des revenus</a:t>
            </a:r>
          </a:p>
          <a:p>
            <a:r>
              <a:rPr lang="fr-FR" baseline="0" dirty="0" smtClean="0"/>
              <a:t>les moteurs de recherche se font de plus en plus pourvoyeurs d’informations (médiation d’informations et de services, </a:t>
            </a:r>
            <a:r>
              <a:rPr lang="fr-FR" baseline="0" dirty="0" err="1" smtClean="0"/>
              <a:t>éditorialisation</a:t>
            </a:r>
            <a:r>
              <a:rPr lang="fr-FR" baseline="0" dirty="0" smtClean="0"/>
              <a:t> des contenus) et non plus simples outils de recherche : abandon de toute objectivité ; le service dirige l’internaute vers ses propres services, qui seraient à même de répondre à ses intentions (J. </a:t>
            </a:r>
            <a:r>
              <a:rPr lang="fr-FR" baseline="0" dirty="0" err="1" smtClean="0"/>
              <a:t>Battelle</a:t>
            </a:r>
            <a:r>
              <a:rPr lang="fr-FR" baseline="0" dirty="0" smtClean="0"/>
              <a:t>, 2005, p. 215)</a:t>
            </a:r>
          </a:p>
          <a:p>
            <a:r>
              <a:rPr lang="fr-FR" baseline="0" dirty="0" smtClean="0"/>
              <a:t>mais déjà très présent chez Yahoo depuis début des années 2000 : « Chez Yahoo, les résultats organiques ne forment qu’une possibilité (extrêmement importante) parmi toute une variété de services proposés par la société. Quand on effectue une requête, les résultats naturels sont toujours présents, mais sont accompagnés d’autres produits développés par l’entreprise pour répondre à l’intention sous-jacente qu’elle devine dans les termes introduits » (J. </a:t>
            </a:r>
            <a:r>
              <a:rPr lang="fr-FR" baseline="0" dirty="0" err="1" smtClean="0"/>
              <a:t>Battelle</a:t>
            </a:r>
            <a:r>
              <a:rPr lang="fr-FR" baseline="0" dirty="0" smtClean="0"/>
              <a:t>, 2005, p. 219)</a:t>
            </a:r>
          </a:p>
          <a:p>
            <a:endParaRPr lang="fr-FR" baseline="0" dirty="0" smtClean="0"/>
          </a:p>
          <a:p>
            <a:r>
              <a:rPr lang="fr-FR" baseline="0" dirty="0" smtClean="0"/>
              <a:t>Problème </a:t>
            </a:r>
            <a:r>
              <a:rPr lang="fr-FR" baseline="0" dirty="0" smtClean="0"/>
              <a:t>: la moitié des internautes ne fait pas la différence entre les liens naturels de la recherche organique et les liens publicitaires des alertes Google (O. Andrieu, http://www.abondance.com/actualites/20160509-16560-la-moitie-des-internautes-ne-font-pas-la-difference-entre-liens-naturels-et-publicitaires-etude.html)</a:t>
            </a:r>
            <a:endParaRPr lang="fr-FR"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152</a:t>
            </a:fld>
            <a:endParaRPr lang="fr-FR"/>
          </a:p>
        </p:txBody>
      </p:sp>
    </p:spTree>
    <p:extLst>
      <p:ext uri="{BB962C8B-B14F-4D97-AF65-F5344CB8AC3E}">
        <p14:creationId xmlns:p14="http://schemas.microsoft.com/office/powerpoint/2010/main" val="236712457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153</a:t>
            </a:fld>
            <a:endParaRPr lang="fr-FR"/>
          </a:p>
        </p:txBody>
      </p:sp>
    </p:spTree>
    <p:extLst>
      <p:ext uri="{BB962C8B-B14F-4D97-AF65-F5344CB8AC3E}">
        <p14:creationId xmlns:p14="http://schemas.microsoft.com/office/powerpoint/2010/main" val="372472661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sym typeface="Wingdings" pitchFamily="2" charset="2"/>
              </a:rPr>
              <a:t>Développement </a:t>
            </a:r>
            <a:r>
              <a:rPr lang="fr-FR" dirty="0" smtClean="0">
                <a:sym typeface="Wingdings" pitchFamily="2" charset="2"/>
              </a:rPr>
              <a:t>prévisible d’internet</a:t>
            </a:r>
            <a:r>
              <a:rPr lang="fr-FR" baseline="0" dirty="0" smtClean="0">
                <a:sym typeface="Wingdings" pitchFamily="2" charset="2"/>
              </a:rPr>
              <a:t> et de la recherche sur toute sorte d’appareils : ordinateurs, </a:t>
            </a:r>
            <a:r>
              <a:rPr lang="fr-FR" i="1" baseline="0" dirty="0" smtClean="0">
                <a:sym typeface="Wingdings" pitchFamily="2" charset="2"/>
              </a:rPr>
              <a:t>smartphones</a:t>
            </a:r>
            <a:r>
              <a:rPr lang="fr-FR" baseline="0" dirty="0" smtClean="0">
                <a:sym typeface="Wingdings" pitchFamily="2" charset="2"/>
              </a:rPr>
              <a:t>, et autres objets (TV, automobile…) – rappel : internet est bien plus large que le seul web, et comprend aussi les applications pour </a:t>
            </a:r>
            <a:r>
              <a:rPr lang="fr-FR" i="1" baseline="0" dirty="0" smtClean="0">
                <a:sym typeface="Wingdings" pitchFamily="2" charset="2"/>
              </a:rPr>
              <a:t>smartphones</a:t>
            </a:r>
            <a:r>
              <a:rPr lang="fr-FR" baseline="0" dirty="0" smtClean="0">
                <a:sym typeface="Wingdings" pitchFamily="2" charset="2"/>
              </a:rPr>
              <a:t> et tablettes numériques</a:t>
            </a:r>
            <a:endParaRPr lang="fr-FR" dirty="0" smtClean="0">
              <a:sym typeface="Wingdings" pitchFamily="2" charset="2"/>
            </a:endParaRPr>
          </a:p>
          <a:p>
            <a:endParaRPr lang="fr-FR" dirty="0" smtClean="0">
              <a:sym typeface="Wingdings" pitchFamily="2" charset="2"/>
            </a:endParaRPr>
          </a:p>
          <a:p>
            <a:r>
              <a:rPr lang="fr-FR" dirty="0" smtClean="0">
                <a:sym typeface="Wingdings" pitchFamily="2" charset="2"/>
              </a:rPr>
              <a:t>« </a:t>
            </a:r>
            <a:r>
              <a:rPr lang="en-US" i="1" dirty="0" smtClean="0"/>
              <a:t>The largest issue with search is that we learned about it when the web was young, when the universe was “complete” – the </a:t>
            </a:r>
            <a:r>
              <a:rPr lang="en-US" dirty="0" smtClean="0"/>
              <a:t>entire web</a:t>
            </a:r>
            <a:r>
              <a:rPr lang="en-US" i="1" dirty="0" smtClean="0"/>
              <a:t> was searchable! Now our digital lives are utterly fractured – in apps, in walled gardens like Facebook, across clunky interfaces like those in automobiles or Comcast cable boxes. Re-uniting our digital lives into one platform that is “searchable” is to me the largest problem we face today”</a:t>
            </a:r>
            <a:r>
              <a:rPr lang="en-US" i="1" baseline="0" dirty="0" smtClean="0"/>
              <a:t> </a:t>
            </a:r>
            <a:r>
              <a:rPr lang="en-US" i="0" baseline="0" dirty="0" smtClean="0"/>
              <a:t>[…]. </a:t>
            </a:r>
            <a:r>
              <a:rPr lang="en-US" i="1" dirty="0" smtClean="0"/>
              <a:t>So we all search now, all the time, across all manner of artifacts, large and small. But our searches are not federated – we can’t search across these repositories, as we could across that wonderful, vast, loosely joined early world of the web. We’ve lost the connection</a:t>
            </a:r>
            <a:r>
              <a:rPr lang="fr-FR" dirty="0" smtClean="0">
                <a:sym typeface="Wingdings" pitchFamily="2" charset="2"/>
              </a:rPr>
              <a:t> »</a:t>
            </a:r>
            <a:r>
              <a:rPr lang="en-US" dirty="0" smtClean="0"/>
              <a:t> </a:t>
            </a:r>
            <a:r>
              <a:rPr lang="en-US" i="0" baseline="0" dirty="0" smtClean="0"/>
              <a:t>(J. Battelle, http://battellemedia.com/archives/2012/08/what-is-search-now-disjoined.php)</a:t>
            </a:r>
          </a:p>
          <a:p>
            <a:r>
              <a:rPr lang="en-US" i="0" baseline="0" dirty="0" smtClean="0"/>
              <a:t>applications mobiles </a:t>
            </a:r>
            <a:r>
              <a:rPr lang="en-US" i="0" baseline="0" dirty="0" err="1" smtClean="0"/>
              <a:t>ressemblent</a:t>
            </a:r>
            <a:r>
              <a:rPr lang="en-US" i="0" baseline="0" dirty="0" smtClean="0"/>
              <a:t> à des bases de </a:t>
            </a:r>
            <a:r>
              <a:rPr lang="en-US" i="0" baseline="0" dirty="0" err="1" smtClean="0"/>
              <a:t>données</a:t>
            </a:r>
            <a:r>
              <a:rPr lang="en-US" i="0" baseline="0" dirty="0" smtClean="0"/>
              <a:t> </a:t>
            </a:r>
            <a:r>
              <a:rPr lang="en-US" i="0" baseline="0" dirty="0" err="1" smtClean="0"/>
              <a:t>fermées</a:t>
            </a:r>
            <a:r>
              <a:rPr lang="en-US" i="0" baseline="0" dirty="0" smtClean="0"/>
              <a:t>, qui ne </a:t>
            </a:r>
            <a:r>
              <a:rPr lang="en-US" i="0" baseline="0" dirty="0" err="1" smtClean="0"/>
              <a:t>sont</a:t>
            </a:r>
            <a:r>
              <a:rPr lang="en-US" i="0" baseline="0" dirty="0" smtClean="0"/>
              <a:t> pas </a:t>
            </a:r>
            <a:r>
              <a:rPr lang="en-US" i="0" baseline="0" dirty="0" err="1" smtClean="0"/>
              <a:t>indexables</a:t>
            </a:r>
            <a:r>
              <a:rPr lang="en-US" i="0" baseline="0" dirty="0" smtClean="0"/>
              <a:t> par les </a:t>
            </a:r>
            <a:r>
              <a:rPr lang="en-US" i="0" baseline="0" dirty="0" err="1" smtClean="0"/>
              <a:t>moteurs</a:t>
            </a:r>
            <a:r>
              <a:rPr lang="en-US" i="0" baseline="0" dirty="0" smtClean="0"/>
              <a:t> de </a:t>
            </a:r>
            <a:r>
              <a:rPr lang="en-US" i="0" baseline="0" dirty="0" err="1" smtClean="0"/>
              <a:t>recherche</a:t>
            </a:r>
            <a:r>
              <a:rPr lang="en-US" i="0" baseline="0" dirty="0" smtClean="0"/>
              <a:t> et </a:t>
            </a:r>
            <a:r>
              <a:rPr lang="en-US" i="0" baseline="0" dirty="0" err="1" smtClean="0"/>
              <a:t>donc</a:t>
            </a:r>
            <a:r>
              <a:rPr lang="en-US" i="0" baseline="0" dirty="0" smtClean="0"/>
              <a:t> </a:t>
            </a:r>
            <a:r>
              <a:rPr lang="en-US" i="0" baseline="0" dirty="0" err="1" smtClean="0"/>
              <a:t>interrogeables</a:t>
            </a:r>
            <a:r>
              <a:rPr lang="en-US" i="0" baseline="0" dirty="0" smtClean="0"/>
              <a:t> (cf. O. </a:t>
            </a:r>
            <a:r>
              <a:rPr lang="en-US" i="0" baseline="0" dirty="0" err="1" smtClean="0"/>
              <a:t>Ezratty</a:t>
            </a:r>
            <a:r>
              <a:rPr lang="en-US" i="0" baseline="0" dirty="0" smtClean="0"/>
              <a:t>, http://www.oezratty.net/wordpress/2011/enjeux-appstorisation-internet/ et T. </a:t>
            </a:r>
            <a:r>
              <a:rPr lang="en-US" i="0" baseline="0" dirty="0" err="1" smtClean="0"/>
              <a:t>Worstall</a:t>
            </a:r>
            <a:r>
              <a:rPr lang="en-US" i="0" baseline="0" dirty="0" smtClean="0"/>
              <a:t>, http://www.forbes.com/sites/timworstall/2012/10/20/have-we-reached-peak-google/)</a:t>
            </a:r>
            <a:endParaRPr lang="en-US" i="0" dirty="0" smtClean="0"/>
          </a:p>
          <a:p>
            <a:r>
              <a:rPr lang="fr-FR" dirty="0" smtClean="0">
                <a:sym typeface="Wingdings" pitchFamily="2" charset="2"/>
              </a:rPr>
              <a:t> évolution des pratiques de recherche : moins « </a:t>
            </a:r>
            <a:r>
              <a:rPr lang="fr-FR" i="1" dirty="0" err="1" smtClean="0">
                <a:sym typeface="Wingdings" pitchFamily="2" charset="2"/>
              </a:rPr>
              <a:t>searching</a:t>
            </a:r>
            <a:r>
              <a:rPr lang="fr-FR" dirty="0" smtClean="0">
                <a:sym typeface="Wingdings" pitchFamily="2" charset="2"/>
              </a:rPr>
              <a:t> » que « </a:t>
            </a:r>
            <a:r>
              <a:rPr lang="fr-FR" i="1" dirty="0" err="1" smtClean="0">
                <a:sym typeface="Wingdings" pitchFamily="2" charset="2"/>
              </a:rPr>
              <a:t>getting</a:t>
            </a:r>
            <a:r>
              <a:rPr lang="fr-FR" dirty="0" smtClean="0">
                <a:sym typeface="Wingdings" pitchFamily="2" charset="2"/>
              </a:rPr>
              <a:t> » (C. Anderson</a:t>
            </a:r>
            <a:r>
              <a:rPr lang="fr-FR" baseline="0" dirty="0" smtClean="0">
                <a:sym typeface="Wingdings" pitchFamily="2" charset="2"/>
              </a:rPr>
              <a:t> et M. Wolff, http://www.wired.com/magazine/2010/08/ff_webrip/)</a:t>
            </a:r>
          </a:p>
          <a:p>
            <a:endParaRPr lang="fr-FR" dirty="0" smtClean="0"/>
          </a:p>
          <a:p>
            <a:r>
              <a:rPr lang="fr-FR" dirty="0" smtClean="0"/>
              <a:t>Rapprochement du </a:t>
            </a:r>
            <a:r>
              <a:rPr lang="fr-FR" dirty="0" err="1" smtClean="0"/>
              <a:t>search</a:t>
            </a:r>
            <a:r>
              <a:rPr lang="fr-FR" dirty="0" smtClean="0"/>
              <a:t> et des </a:t>
            </a:r>
            <a:r>
              <a:rPr lang="fr-FR" dirty="0" smtClean="0"/>
              <a:t>applis </a:t>
            </a:r>
            <a:r>
              <a:rPr lang="fr-FR" dirty="0" smtClean="0"/>
              <a:t>: service </a:t>
            </a:r>
            <a:r>
              <a:rPr lang="fr-FR" i="1" dirty="0" err="1" smtClean="0"/>
              <a:t>Now</a:t>
            </a:r>
            <a:r>
              <a:rPr lang="fr-FR" i="1" dirty="0" smtClean="0"/>
              <a:t> on </a:t>
            </a:r>
            <a:r>
              <a:rPr lang="fr-FR" i="1" dirty="0" err="1" smtClean="0"/>
              <a:t>tap</a:t>
            </a:r>
            <a:r>
              <a:rPr lang="fr-FR" dirty="0" smtClean="0"/>
              <a:t> d’Android comme assistant permettant de lancer des recherches à partir du contenu de certaines applications : « </a:t>
            </a:r>
            <a:r>
              <a:rPr lang="en-US" i="1" dirty="0"/>
              <a:t>This means that you can get contextual search information around almost anything you're doing, provided there is text and data that Google can pull from the app </a:t>
            </a:r>
            <a:r>
              <a:rPr lang="en-US" i="1" dirty="0" smtClean="0"/>
              <a:t>itself</a:t>
            </a:r>
            <a:r>
              <a:rPr lang="en-US" dirty="0" smtClean="0"/>
              <a:t> </a:t>
            </a:r>
            <a:r>
              <a:rPr lang="fr-FR" dirty="0">
                <a:sym typeface="Wingdings" pitchFamily="2" charset="2"/>
              </a:rPr>
              <a:t> </a:t>
            </a:r>
            <a:r>
              <a:rPr lang="fr-FR" dirty="0" smtClean="0">
                <a:sym typeface="Wingdings" pitchFamily="2" charset="2"/>
              </a:rPr>
              <a:t>» (J. </a:t>
            </a:r>
            <a:r>
              <a:rPr lang="fr-FR" dirty="0" err="1" smtClean="0">
                <a:sym typeface="Wingdings" pitchFamily="2" charset="2"/>
              </a:rPr>
              <a:t>Topolsky</a:t>
            </a:r>
            <a:r>
              <a:rPr lang="fr-FR" dirty="0" smtClean="0">
                <a:sym typeface="Wingdings" pitchFamily="2" charset="2"/>
              </a:rPr>
              <a:t>, </a:t>
            </a:r>
            <a:r>
              <a:rPr lang="fr-FR" dirty="0">
                <a:sym typeface="Wingdings" pitchFamily="2" charset="2"/>
              </a:rPr>
              <a:t>http://</a:t>
            </a:r>
            <a:r>
              <a:rPr lang="fr-FR" dirty="0" smtClean="0">
                <a:sym typeface="Wingdings" pitchFamily="2" charset="2"/>
              </a:rPr>
              <a:t>www.bloomberg.com/news/articles/2015-05-28/what-google-just-announced-is-a-bombshell).</a:t>
            </a:r>
            <a:endParaRPr lang="fr-FR" dirty="0" smtClean="0"/>
          </a:p>
          <a:p>
            <a:endParaRPr lang="fr-FR" dirty="0" smtClean="0"/>
          </a:p>
          <a:p>
            <a:endParaRPr lang="en-US" i="0"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z="800">
                <a:latin typeface="Times New Roman" panose="02020603050405020304" pitchFamily="18" charset="0"/>
                <a:cs typeface="Times New Roman" panose="02020603050405020304" pitchFamily="18" charset="0"/>
              </a:rPr>
              <a:t>154</a:t>
            </a:fld>
            <a:endParaRPr lang="fr-FR"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472661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dirty="0"/>
              <a:t>« </a:t>
            </a:r>
            <a:r>
              <a:rPr lang="en-US" sz="900" i="1" dirty="0"/>
              <a:t>Traditional search engines are becoming less important. If I want images I’ll go to Pinterest or Flickr rather than Google or Bing. If I’m on Facebook I’ll do a search there to find what I need and go straight off to it […], if it’s news, I’ll get that directly from Twitter and jump straight to a site that’s linked, if I need to see what is happening in the profession I’ll get that data pulled up for me by one of my tablet based news curation tools, and if I want most of anything else, I’ll search for it using an app if I’m out and about</a:t>
            </a:r>
            <a:r>
              <a:rPr lang="fr-FR" sz="900" dirty="0"/>
              <a:t> » (P. Bradley)</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155</a:t>
            </a:fld>
            <a:endParaRPr lang="fr-FR"/>
          </a:p>
        </p:txBody>
      </p:sp>
    </p:spTree>
    <p:extLst>
      <p:ext uri="{BB962C8B-B14F-4D97-AF65-F5344CB8AC3E}">
        <p14:creationId xmlns:p14="http://schemas.microsoft.com/office/powerpoint/2010/main" val="79082294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r>
              <a:rPr lang="fr-FR" i="1" dirty="0" err="1" smtClean="0"/>
              <a:t>AuthorRank</a:t>
            </a:r>
            <a:r>
              <a:rPr lang="fr-FR" dirty="0" smtClean="0"/>
              <a:t> : via</a:t>
            </a:r>
            <a:r>
              <a:rPr lang="fr-FR" baseline="0" dirty="0" smtClean="0"/>
              <a:t> la balise </a:t>
            </a:r>
            <a:r>
              <a:rPr lang="fr-FR" baseline="0" dirty="0" err="1" smtClean="0"/>
              <a:t>rel</a:t>
            </a:r>
            <a:r>
              <a:rPr lang="fr-FR" baseline="0" dirty="0" smtClean="0"/>
              <a:t>=</a:t>
            </a:r>
            <a:r>
              <a:rPr lang="fr-FR" baseline="0" dirty="0" err="1" smtClean="0"/>
              <a:t>author</a:t>
            </a:r>
            <a:r>
              <a:rPr lang="fr-FR" baseline="0" dirty="0" smtClean="0"/>
              <a:t>, introduite en 2011</a:t>
            </a:r>
          </a:p>
          <a:p>
            <a:pPr marL="171447" indent="-171447">
              <a:buFont typeface="Wingdings"/>
              <a:buChar char="à"/>
            </a:pPr>
            <a:r>
              <a:rPr lang="fr-FR" baseline="0" dirty="0" smtClean="0">
                <a:sym typeface="Wingdings" panose="05000000000000000000" pitchFamily="2" charset="2"/>
              </a:rPr>
              <a:t>permet aux webmasters d’améliorer le classement de leurs pages en mettant en avant la notion d’</a:t>
            </a:r>
            <a:r>
              <a:rPr lang="fr-FR" i="1" baseline="0" dirty="0" err="1" smtClean="0">
                <a:sym typeface="Wingdings" panose="05000000000000000000" pitchFamily="2" charset="2"/>
              </a:rPr>
              <a:t>authorship</a:t>
            </a:r>
            <a:r>
              <a:rPr lang="fr-FR" baseline="0" dirty="0" smtClean="0">
                <a:sym typeface="Wingdings" panose="05000000000000000000" pitchFamily="2" charset="2"/>
              </a:rPr>
              <a:t> (qualité et traçabilité de l’auteur), notamment grâce au profil Google + de la personne</a:t>
            </a:r>
          </a:p>
          <a:p>
            <a:pPr marL="171447" indent="-171447">
              <a:buFont typeface="Wingdings"/>
              <a:buChar char="à"/>
            </a:pPr>
            <a:r>
              <a:rPr lang="fr-FR" baseline="0" dirty="0" smtClean="0">
                <a:sym typeface="Wingdings" panose="05000000000000000000" pitchFamily="2" charset="2"/>
              </a:rPr>
              <a:t>plus seulement popularité de la page, mais aussi de son auteur</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156</a:t>
            </a:fld>
            <a:endParaRPr lang="fr-FR">
              <a:solidFill>
                <a:prstClr val="black"/>
              </a:solidFill>
            </a:endParaRPr>
          </a:p>
        </p:txBody>
      </p:sp>
    </p:spTree>
    <p:extLst>
      <p:ext uri="{BB962C8B-B14F-4D97-AF65-F5344CB8AC3E}">
        <p14:creationId xmlns:p14="http://schemas.microsoft.com/office/powerpoint/2010/main" val="12717694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157</a:t>
            </a:fld>
            <a:endParaRPr lang="fr-FR"/>
          </a:p>
        </p:txBody>
      </p:sp>
    </p:spTree>
    <p:extLst>
      <p:ext uri="{BB962C8B-B14F-4D97-AF65-F5344CB8AC3E}">
        <p14:creationId xmlns:p14="http://schemas.microsoft.com/office/powerpoint/2010/main" val="79082294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Eric</a:t>
            </a:r>
            <a:r>
              <a:rPr lang="fr-FR" dirty="0" smtClean="0"/>
              <a:t> Schmidt</a:t>
            </a:r>
            <a:r>
              <a:rPr lang="fr-FR" baseline="0" dirty="0" smtClean="0"/>
              <a:t> (ancien PDG de Google) : « Google vise à vous aider à trouver n’importe quoi » (J. </a:t>
            </a:r>
            <a:r>
              <a:rPr lang="fr-FR" baseline="0" dirty="0" err="1" smtClean="0"/>
              <a:t>Battelle</a:t>
            </a:r>
            <a:r>
              <a:rPr lang="fr-FR" baseline="0" dirty="0" smtClean="0"/>
              <a:t>, p. 223)</a:t>
            </a:r>
          </a:p>
          <a:p>
            <a:r>
              <a:rPr lang="fr-FR" baseline="0" dirty="0" smtClean="0"/>
              <a:t>cf. développement des réponses issues des services associés (Gmail + Google+ +…)</a:t>
            </a:r>
          </a:p>
          <a:p>
            <a:r>
              <a:rPr lang="fr-FR" baseline="0" dirty="0" smtClean="0">
                <a:sym typeface="Wingdings" pitchFamily="2" charset="2"/>
              </a:rPr>
              <a:t> découverte sur internet = documents et personnes</a:t>
            </a:r>
          </a:p>
          <a:p>
            <a:r>
              <a:rPr lang="fr-FR" dirty="0" smtClean="0"/>
              <a:t>mais, dans un monde ultra-connecté,</a:t>
            </a:r>
            <a:r>
              <a:rPr lang="fr-FR" baseline="0" dirty="0" smtClean="0"/>
              <a:t> </a:t>
            </a:r>
            <a:r>
              <a:rPr lang="fr-FR" dirty="0" smtClean="0"/>
              <a:t> recherche beaucoup plus large que ça,</a:t>
            </a:r>
            <a:r>
              <a:rPr lang="fr-FR" baseline="0" dirty="0" smtClean="0"/>
              <a:t> cf. objets équipés de puces RFID – la recherche pourra porter sur tout, ex. : bagage perdu…</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158</a:t>
            </a:fld>
            <a:endParaRPr lang="fr-FR"/>
          </a:p>
        </p:txBody>
      </p:sp>
    </p:spTree>
    <p:extLst>
      <p:ext uri="{BB962C8B-B14F-4D97-AF65-F5344CB8AC3E}">
        <p14:creationId xmlns:p14="http://schemas.microsoft.com/office/powerpoint/2010/main" val="79082294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159</a:t>
            </a:fld>
            <a:endParaRPr lang="fr-FR"/>
          </a:p>
        </p:txBody>
      </p:sp>
    </p:spTree>
    <p:extLst>
      <p:ext uri="{BB962C8B-B14F-4D97-AF65-F5344CB8AC3E}">
        <p14:creationId xmlns:p14="http://schemas.microsoft.com/office/powerpoint/2010/main" val="3719227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dirty="0"/>
              <a:t>Question du </a:t>
            </a:r>
            <a:r>
              <a:rPr lang="fr-FR" sz="900" i="1" dirty="0"/>
              <a:t>Future of </a:t>
            </a:r>
            <a:r>
              <a:rPr lang="fr-FR" sz="900" i="1" dirty="0" err="1"/>
              <a:t>search</a:t>
            </a:r>
            <a:r>
              <a:rPr lang="fr-FR" sz="900" i="1" dirty="0"/>
              <a:t> </a:t>
            </a:r>
            <a:r>
              <a:rPr lang="fr-FR" sz="900" dirty="0"/>
              <a:t>ancienne et liée aux évolutions des moteurs de recherche</a:t>
            </a:r>
          </a:p>
          <a:p>
            <a:pPr>
              <a:spcBef>
                <a:spcPts val="300"/>
              </a:spcBef>
            </a:pPr>
            <a:r>
              <a:rPr lang="fr-FR" sz="900" b="1" dirty="0"/>
              <a:t>2008</a:t>
            </a:r>
            <a:r>
              <a:rPr lang="fr-FR" sz="900" dirty="0"/>
              <a:t> : Google, dominant, vient de lancer la recherche personnalisée et la recherche universelle</a:t>
            </a:r>
          </a:p>
          <a:p>
            <a:pPr indent="88899"/>
            <a:r>
              <a:rPr lang="fr-FR" sz="900" dirty="0">
                <a:sym typeface="Wingdings" pitchFamily="2" charset="2"/>
              </a:rPr>
              <a:t> </a:t>
            </a:r>
            <a:r>
              <a:rPr lang="fr-FR" sz="900" dirty="0"/>
              <a:t>billet « The future of </a:t>
            </a:r>
            <a:r>
              <a:rPr lang="fr-FR" sz="900" dirty="0" err="1"/>
              <a:t>search</a:t>
            </a:r>
            <a:r>
              <a:rPr lang="fr-FR" sz="900" dirty="0"/>
              <a:t> » de Marissa Mayer sur le blog officiel de Google, (2008, http://googleblog.blogspot.fr/2008/09/future-of-search.html) où souligne les éléments à développer :</a:t>
            </a:r>
          </a:p>
          <a:p>
            <a:pPr marL="182560" indent="-90486">
              <a:tabLst>
                <a:tab pos="92073" algn="l"/>
              </a:tabLst>
            </a:pPr>
            <a:r>
              <a:rPr lang="fr-FR" sz="900" dirty="0"/>
              <a:t>- modes d’interrogation (non textuels) </a:t>
            </a:r>
            <a:r>
              <a:rPr lang="fr-FR" sz="900" dirty="0">
                <a:sym typeface="Wingdings" pitchFamily="2" charset="2"/>
              </a:rPr>
              <a:t> développement de la recherche inversée (image, son)</a:t>
            </a:r>
            <a:r>
              <a:rPr lang="fr-FR" sz="900" dirty="0"/>
              <a:t> ;</a:t>
            </a:r>
          </a:p>
          <a:p>
            <a:pPr marL="182560" indent="-90486">
              <a:tabLst>
                <a:tab pos="92073" algn="l"/>
              </a:tabLst>
            </a:pPr>
            <a:r>
              <a:rPr lang="fr-FR" sz="900" dirty="0"/>
              <a:t>- médias (trouver tous les médias, même les plus riches comme les vidéos) </a:t>
            </a:r>
            <a:r>
              <a:rPr lang="fr-FR" sz="900" dirty="0">
                <a:sym typeface="Wingdings" pitchFamily="2" charset="2"/>
              </a:rPr>
              <a:t> développement de l’</a:t>
            </a:r>
            <a:r>
              <a:rPr lang="fr-FR" sz="900" i="1" dirty="0" err="1">
                <a:sym typeface="Wingdings" pitchFamily="2" charset="2"/>
              </a:rPr>
              <a:t>universal</a:t>
            </a:r>
            <a:r>
              <a:rPr lang="fr-FR" sz="900" i="1" dirty="0">
                <a:sym typeface="Wingdings" pitchFamily="2" charset="2"/>
              </a:rPr>
              <a:t> </a:t>
            </a:r>
            <a:r>
              <a:rPr lang="fr-FR" sz="900" i="1" dirty="0" err="1">
                <a:sym typeface="Wingdings" pitchFamily="2" charset="2"/>
              </a:rPr>
              <a:t>search</a:t>
            </a:r>
            <a:r>
              <a:rPr lang="fr-FR" sz="900" i="1" dirty="0">
                <a:sym typeface="Wingdings" pitchFamily="2" charset="2"/>
              </a:rPr>
              <a:t> </a:t>
            </a:r>
            <a:r>
              <a:rPr lang="fr-FR" sz="900" dirty="0">
                <a:sym typeface="Wingdings" pitchFamily="2" charset="2"/>
              </a:rPr>
              <a:t>;</a:t>
            </a:r>
          </a:p>
          <a:p>
            <a:pPr marL="182560" indent="-90486">
              <a:tabLst>
                <a:tab pos="92073" algn="l"/>
              </a:tabLst>
            </a:pPr>
            <a:r>
              <a:rPr lang="fr-FR" sz="900" dirty="0">
                <a:sym typeface="Wingdings" pitchFamily="2" charset="2"/>
              </a:rPr>
              <a:t>- personnalisation (fournir des réponses en fonction de l’internaute qui les pose) : localisation, socialisation  prise en compte données personnelles et réseaux sociaux, aide à la requête ;</a:t>
            </a:r>
          </a:p>
          <a:p>
            <a:pPr marL="182560" indent="-90486">
              <a:tabLst>
                <a:tab pos="92073" algn="l"/>
              </a:tabLst>
            </a:pPr>
            <a:r>
              <a:rPr lang="fr-FR" sz="900" dirty="0">
                <a:sym typeface="Wingdings" pitchFamily="2" charset="2"/>
              </a:rPr>
              <a:t>- langue  outil de traduction automatique</a:t>
            </a:r>
          </a:p>
          <a:p>
            <a:r>
              <a:rPr lang="fr-FR" sz="900" dirty="0"/>
              <a:t>«  </a:t>
            </a:r>
            <a:r>
              <a:rPr lang="en-US" sz="900" i="1" dirty="0"/>
              <a:t>Search is a 90-10 problem. Today, we have a 90% solution. […] Search is a science that will develop and advance over hundreds of years. Think of it like biology and physics in the 1500s or 1600s: it’s a new science where we make big and exciting breakthroughs all the time. However, it could be a hundred years or more before we have microscopes and an understanding of the proverbial molecules and atoms of search. Just like biology and physics several hundred years ago, the biggest advances are yet to come</a:t>
            </a:r>
            <a:r>
              <a:rPr lang="en-US" sz="900" dirty="0"/>
              <a:t>. </a:t>
            </a:r>
            <a:r>
              <a:rPr lang="fr-FR" sz="900" dirty="0"/>
              <a:t> »</a:t>
            </a:r>
          </a:p>
          <a:p>
            <a:pPr>
              <a:spcBef>
                <a:spcPts val="300"/>
              </a:spcBef>
            </a:pPr>
            <a:r>
              <a:rPr lang="fr-FR" sz="900" b="1" dirty="0"/>
              <a:t>2012</a:t>
            </a:r>
            <a:r>
              <a:rPr lang="fr-FR" sz="900" dirty="0"/>
              <a:t> : Google, toujours dominant, vient de lancer son projet sémantique </a:t>
            </a:r>
            <a:r>
              <a:rPr lang="fr-FR" sz="900" i="1" dirty="0"/>
              <a:t>Knowledge Graph </a:t>
            </a:r>
            <a:r>
              <a:rPr lang="fr-FR" sz="900" dirty="0"/>
              <a:t>et annonce des projets pour le mobile, alors que les réseaux sociaux sont devenus incontournables :</a:t>
            </a:r>
          </a:p>
          <a:p>
            <a:pPr marL="171447" indent="-82548">
              <a:buFont typeface="Arial" pitchFamily="34" charset="0"/>
              <a:buChar char="•"/>
            </a:pPr>
            <a:r>
              <a:rPr lang="fr-FR" sz="900" dirty="0"/>
              <a:t>« </a:t>
            </a:r>
            <a:r>
              <a:rPr lang="en-US" sz="900" i="1" dirty="0"/>
              <a:t>Search will become even more personal, and Google will be able to know what you're looking for based on who you are. Search engines will not only find, but interpret what they find by generating their own algorithms.</a:t>
            </a:r>
          </a:p>
          <a:p>
            <a:pPr marL="171447" indent="-82548">
              <a:buFont typeface="Arial" pitchFamily="34" charset="0"/>
              <a:buChar char="•"/>
            </a:pPr>
            <a:r>
              <a:rPr lang="en-US" sz="900" i="1" dirty="0"/>
              <a:t>Advances in artificial intelligence and natural language understanding will result in deeper descriptions and understanding of web pages. </a:t>
            </a:r>
          </a:p>
          <a:p>
            <a:pPr marL="171447" indent="-82548">
              <a:buFont typeface="Arial" pitchFamily="34" charset="0"/>
              <a:buChar char="•"/>
            </a:pPr>
            <a:r>
              <a:rPr lang="en-US" sz="900" i="1" dirty="0"/>
              <a:t>Answers, not links, will become more prevalent. </a:t>
            </a:r>
          </a:p>
          <a:p>
            <a:pPr marL="171447" indent="-82548">
              <a:buFont typeface="Arial" pitchFamily="34" charset="0"/>
              <a:buChar char="•"/>
            </a:pPr>
            <a:r>
              <a:rPr lang="en-US" sz="900" i="1" dirty="0"/>
              <a:t>Search will do things, rather than simply suggest things. </a:t>
            </a:r>
          </a:p>
          <a:p>
            <a:pPr marL="171447" indent="-82548">
              <a:buFont typeface="Arial" pitchFamily="34" charset="0"/>
              <a:buChar char="•"/>
            </a:pPr>
            <a:r>
              <a:rPr lang="en-US" sz="900" i="1" dirty="0"/>
              <a:t>Our digital lives will be combined into one searchable platform</a:t>
            </a:r>
            <a:r>
              <a:rPr lang="en-US" sz="900" dirty="0"/>
              <a:t> </a:t>
            </a:r>
            <a:r>
              <a:rPr lang="fr-FR" sz="900" dirty="0"/>
              <a:t>»</a:t>
            </a:r>
            <a:r>
              <a:rPr lang="en-US" sz="900" dirty="0"/>
              <a:t> (M. R. Dickey, 2013, http://www.businessinsider.com/this-is-the-future-of-search-2013-1)</a:t>
            </a:r>
          </a:p>
          <a:p>
            <a:pPr marL="171447" indent="-82548"/>
            <a:r>
              <a:rPr lang="en-US" sz="900" dirty="0" err="1"/>
              <a:t>comprendre</a:t>
            </a:r>
            <a:r>
              <a:rPr lang="en-US" sz="900" dirty="0"/>
              <a:t> le </a:t>
            </a:r>
            <a:r>
              <a:rPr lang="en-US" sz="900" dirty="0" err="1"/>
              <a:t>comportement</a:t>
            </a:r>
            <a:r>
              <a:rPr lang="en-US" sz="900" dirty="0"/>
              <a:t> et les intentions de </a:t>
            </a:r>
            <a:r>
              <a:rPr lang="en-US" sz="900" dirty="0" err="1"/>
              <a:t>l’internaute</a:t>
            </a:r>
            <a:endParaRPr lang="en-US" sz="900" dirty="0"/>
          </a:p>
          <a:p>
            <a:pPr>
              <a:spcBef>
                <a:spcPts val="300"/>
              </a:spcBef>
            </a:pPr>
            <a:r>
              <a:rPr lang="fr-FR" sz="900" dirty="0">
                <a:sym typeface="Wingdings" pitchFamily="2" charset="2"/>
              </a:rPr>
              <a:t> question corollaire : « Have </a:t>
            </a:r>
            <a:r>
              <a:rPr lang="fr-FR" sz="900" dirty="0" err="1">
                <a:sym typeface="Wingdings" pitchFamily="2" charset="2"/>
              </a:rPr>
              <a:t>we</a:t>
            </a:r>
            <a:r>
              <a:rPr lang="fr-FR" sz="900" dirty="0">
                <a:sym typeface="Wingdings" pitchFamily="2" charset="2"/>
              </a:rPr>
              <a:t> </a:t>
            </a:r>
            <a:r>
              <a:rPr lang="fr-FR" sz="900" dirty="0" err="1">
                <a:sym typeface="Wingdings" pitchFamily="2" charset="2"/>
              </a:rPr>
              <a:t>reached</a:t>
            </a:r>
            <a:r>
              <a:rPr lang="fr-FR" sz="900" dirty="0">
                <a:sym typeface="Wingdings" pitchFamily="2" charset="2"/>
              </a:rPr>
              <a:t> </a:t>
            </a:r>
            <a:r>
              <a:rPr lang="fr-FR" sz="900" dirty="0" err="1">
                <a:sym typeface="Wingdings" pitchFamily="2" charset="2"/>
              </a:rPr>
              <a:t>peak</a:t>
            </a:r>
            <a:r>
              <a:rPr lang="fr-FR" sz="900" dirty="0">
                <a:sym typeface="Wingdings" pitchFamily="2" charset="2"/>
              </a:rPr>
              <a:t> Google ? » au sujet du modèle économique de Google principalement basé sur la publicité sur ordinateur (</a:t>
            </a:r>
            <a:r>
              <a:rPr lang="fr-FR" sz="900" i="1" dirty="0">
                <a:sym typeface="Wingdings" pitchFamily="2" charset="2"/>
              </a:rPr>
              <a:t>Forbes</a:t>
            </a:r>
            <a:r>
              <a:rPr lang="fr-FR" sz="900" dirty="0">
                <a:sym typeface="Wingdings" pitchFamily="2" charset="2"/>
              </a:rPr>
              <a:t>, 2012, http://www.forbes.com/sites/timworstall/2012/10/20/have-we-reached-peak-google/)</a:t>
            </a:r>
            <a:endParaRPr lang="fr-FR" sz="90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16</a:t>
            </a:fld>
            <a:endParaRPr lang="fr-FR"/>
          </a:p>
        </p:txBody>
      </p:sp>
    </p:spTree>
    <p:extLst>
      <p:ext uri="{BB962C8B-B14F-4D97-AF65-F5344CB8AC3E}">
        <p14:creationId xmlns:p14="http://schemas.microsoft.com/office/powerpoint/2010/main" val="41662521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160</a:t>
            </a:fld>
            <a:endParaRPr lang="fr-FR"/>
          </a:p>
        </p:txBody>
      </p:sp>
    </p:spTree>
    <p:extLst>
      <p:ext uri="{BB962C8B-B14F-4D97-AF65-F5344CB8AC3E}">
        <p14:creationId xmlns:p14="http://schemas.microsoft.com/office/powerpoint/2010/main" val="300887456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161</a:t>
            </a:fld>
            <a:endParaRPr lang="fr-FR"/>
          </a:p>
        </p:txBody>
      </p:sp>
    </p:spTree>
    <p:extLst>
      <p:ext uri="{BB962C8B-B14F-4D97-AF65-F5344CB8AC3E}">
        <p14:creationId xmlns:p14="http://schemas.microsoft.com/office/powerpoint/2010/main" val="181865359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162</a:t>
            </a:fld>
            <a:endParaRPr lang="fr-FR"/>
          </a:p>
        </p:txBody>
      </p:sp>
    </p:spTree>
    <p:extLst>
      <p:ext uri="{BB962C8B-B14F-4D97-AF65-F5344CB8AC3E}">
        <p14:creationId xmlns:p14="http://schemas.microsoft.com/office/powerpoint/2010/main" val="181865359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163</a:t>
            </a:fld>
            <a:endParaRPr lang="fr-FR"/>
          </a:p>
        </p:txBody>
      </p:sp>
    </p:spTree>
    <p:extLst>
      <p:ext uri="{BB962C8B-B14F-4D97-AF65-F5344CB8AC3E}">
        <p14:creationId xmlns:p14="http://schemas.microsoft.com/office/powerpoint/2010/main" val="201052641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164</a:t>
            </a:fld>
            <a:endParaRPr lang="fr-FR"/>
          </a:p>
        </p:txBody>
      </p:sp>
    </p:spTree>
    <p:extLst>
      <p:ext uri="{BB962C8B-B14F-4D97-AF65-F5344CB8AC3E}">
        <p14:creationId xmlns:p14="http://schemas.microsoft.com/office/powerpoint/2010/main" val="224980964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165</a:t>
            </a:fld>
            <a:endParaRPr lang="fr-FR"/>
          </a:p>
        </p:txBody>
      </p:sp>
    </p:spTree>
    <p:extLst>
      <p:ext uri="{BB962C8B-B14F-4D97-AF65-F5344CB8AC3E}">
        <p14:creationId xmlns:p14="http://schemas.microsoft.com/office/powerpoint/2010/main" val="384787111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166</a:t>
            </a:fld>
            <a:endParaRPr lang="fr-FR"/>
          </a:p>
        </p:txBody>
      </p:sp>
    </p:spTree>
    <p:extLst>
      <p:ext uri="{BB962C8B-B14F-4D97-AF65-F5344CB8AC3E}">
        <p14:creationId xmlns:p14="http://schemas.microsoft.com/office/powerpoint/2010/main" val="384787111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167</a:t>
            </a:fld>
            <a:endParaRPr lang="fr-FR"/>
          </a:p>
        </p:txBody>
      </p:sp>
    </p:spTree>
    <p:extLst>
      <p:ext uri="{BB962C8B-B14F-4D97-AF65-F5344CB8AC3E}">
        <p14:creationId xmlns:p14="http://schemas.microsoft.com/office/powerpoint/2010/main" val="62267565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168</a:t>
            </a:fld>
            <a:endParaRPr lang="fr-FR"/>
          </a:p>
        </p:txBody>
      </p:sp>
    </p:spTree>
    <p:extLst>
      <p:ext uri="{BB962C8B-B14F-4D97-AF65-F5344CB8AC3E}">
        <p14:creationId xmlns:p14="http://schemas.microsoft.com/office/powerpoint/2010/main" val="6226756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169</a:t>
            </a:fld>
            <a:endParaRPr lang="fr-FR"/>
          </a:p>
        </p:txBody>
      </p:sp>
    </p:spTree>
    <p:extLst>
      <p:ext uri="{BB962C8B-B14F-4D97-AF65-F5344CB8AC3E}">
        <p14:creationId xmlns:p14="http://schemas.microsoft.com/office/powerpoint/2010/main" val="923592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Fiabilité</a:t>
            </a:r>
            <a:r>
              <a:rPr lang="fr-FR" dirty="0" smtClean="0"/>
              <a:t> : en 2014, les moteurs de recherche  sont considérés par les internautes</a:t>
            </a:r>
            <a:r>
              <a:rPr lang="fr-FR" baseline="0" dirty="0" smtClean="0"/>
              <a:t> comme plus fiables que les médias traditionnels. Ils sont même la première source d’information pour 31 % des sondés (O. Andrieu, 2015, http://www.abondance.com/actualites/20150127-14638-les-moteurs-de-recherche-plus-fiables-que-les-medias-traditionnels-etude.html).</a:t>
            </a:r>
          </a:p>
          <a:p>
            <a:endParaRPr lang="fr-FR" baseline="0" dirty="0" smtClean="0"/>
          </a:p>
          <a:p>
            <a:r>
              <a:rPr lang="fr-FR" baseline="0" dirty="0" smtClean="0"/>
              <a:t>Sur les critères de </a:t>
            </a:r>
            <a:r>
              <a:rPr lang="fr-FR" b="1" baseline="0" dirty="0" smtClean="0"/>
              <a:t>satisfaction</a:t>
            </a:r>
            <a:r>
              <a:rPr lang="fr-FR" baseline="0" dirty="0" smtClean="0"/>
              <a:t>, cf. G. Sterling, 2014, http://www.referenceur.be/etude-de-satisfaction-moteurs-de-recherche-google-en-tete-13240.html</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17</a:t>
            </a:fld>
            <a:endParaRPr lang="fr-FR"/>
          </a:p>
        </p:txBody>
      </p:sp>
    </p:spTree>
    <p:extLst>
      <p:ext uri="{BB962C8B-B14F-4D97-AF65-F5344CB8AC3E}">
        <p14:creationId xmlns:p14="http://schemas.microsoft.com/office/powerpoint/2010/main" val="416625213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170</a:t>
            </a:fld>
            <a:endParaRPr lang="fr-FR"/>
          </a:p>
        </p:txBody>
      </p:sp>
    </p:spTree>
    <p:extLst>
      <p:ext uri="{BB962C8B-B14F-4D97-AF65-F5344CB8AC3E}">
        <p14:creationId xmlns:p14="http://schemas.microsoft.com/office/powerpoint/2010/main" val="392595293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171</a:t>
            </a:fld>
            <a:endParaRPr lang="fr-FR"/>
          </a:p>
        </p:txBody>
      </p:sp>
    </p:spTree>
    <p:extLst>
      <p:ext uri="{BB962C8B-B14F-4D97-AF65-F5344CB8AC3E}">
        <p14:creationId xmlns:p14="http://schemas.microsoft.com/office/powerpoint/2010/main" val="32156204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172</a:t>
            </a:fld>
            <a:endParaRPr lang="fr-FR"/>
          </a:p>
        </p:txBody>
      </p:sp>
    </p:spTree>
    <p:extLst>
      <p:ext uri="{BB962C8B-B14F-4D97-AF65-F5344CB8AC3E}">
        <p14:creationId xmlns:p14="http://schemas.microsoft.com/office/powerpoint/2010/main" val="32156204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173</a:t>
            </a:fld>
            <a:endParaRPr lang="fr-FR"/>
          </a:p>
        </p:txBody>
      </p:sp>
    </p:spTree>
    <p:extLst>
      <p:ext uri="{BB962C8B-B14F-4D97-AF65-F5344CB8AC3E}">
        <p14:creationId xmlns:p14="http://schemas.microsoft.com/office/powerpoint/2010/main" val="301124770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174</a:t>
            </a:fld>
            <a:endParaRPr lang="fr-FR"/>
          </a:p>
        </p:txBody>
      </p:sp>
    </p:spTree>
    <p:extLst>
      <p:ext uri="{BB962C8B-B14F-4D97-AF65-F5344CB8AC3E}">
        <p14:creationId xmlns:p14="http://schemas.microsoft.com/office/powerpoint/2010/main" val="59813221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175</a:t>
            </a:fld>
            <a:endParaRPr lang="fr-FR"/>
          </a:p>
        </p:txBody>
      </p:sp>
    </p:spTree>
    <p:extLst>
      <p:ext uri="{BB962C8B-B14F-4D97-AF65-F5344CB8AC3E}">
        <p14:creationId xmlns:p14="http://schemas.microsoft.com/office/powerpoint/2010/main" val="59813221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176</a:t>
            </a:fld>
            <a:endParaRPr lang="fr-FR"/>
          </a:p>
        </p:txBody>
      </p:sp>
    </p:spTree>
    <p:extLst>
      <p:ext uri="{BB962C8B-B14F-4D97-AF65-F5344CB8AC3E}">
        <p14:creationId xmlns:p14="http://schemas.microsoft.com/office/powerpoint/2010/main" val="90164728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177</a:t>
            </a:fld>
            <a:endParaRPr lang="fr-FR"/>
          </a:p>
        </p:txBody>
      </p:sp>
    </p:spTree>
    <p:extLst>
      <p:ext uri="{BB962C8B-B14F-4D97-AF65-F5344CB8AC3E}">
        <p14:creationId xmlns:p14="http://schemas.microsoft.com/office/powerpoint/2010/main" val="90164728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178</a:t>
            </a:fld>
            <a:endParaRPr lang="fr-FR"/>
          </a:p>
        </p:txBody>
      </p:sp>
    </p:spTree>
    <p:extLst>
      <p:ext uri="{BB962C8B-B14F-4D97-AF65-F5344CB8AC3E}">
        <p14:creationId xmlns:p14="http://schemas.microsoft.com/office/powerpoint/2010/main" val="137971547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179</a:t>
            </a:fld>
            <a:endParaRPr lang="fr-FR"/>
          </a:p>
        </p:txBody>
      </p:sp>
    </p:spTree>
    <p:extLst>
      <p:ext uri="{BB962C8B-B14F-4D97-AF65-F5344CB8AC3E}">
        <p14:creationId xmlns:p14="http://schemas.microsoft.com/office/powerpoint/2010/main" val="901647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Sites concernés : Facebook, YouTube, Yahoo, Wikipédia et Amazon ; 500 sites =</a:t>
            </a:r>
            <a:r>
              <a:rPr lang="fr-FR" baseline="0" dirty="0" smtClean="0"/>
              <a:t> ½ du trafic</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18</a:t>
            </a:fld>
            <a:endParaRPr lang="fr-FR"/>
          </a:p>
        </p:txBody>
      </p:sp>
    </p:spTree>
    <p:extLst>
      <p:ext uri="{BB962C8B-B14F-4D97-AF65-F5344CB8AC3E}">
        <p14:creationId xmlns:p14="http://schemas.microsoft.com/office/powerpoint/2010/main" val="416625213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180</a:t>
            </a:fld>
            <a:endParaRPr lang="fr-FR"/>
          </a:p>
        </p:txBody>
      </p:sp>
    </p:spTree>
    <p:extLst>
      <p:ext uri="{BB962C8B-B14F-4D97-AF65-F5344CB8AC3E}">
        <p14:creationId xmlns:p14="http://schemas.microsoft.com/office/powerpoint/2010/main" val="90164728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181</a:t>
            </a:fld>
            <a:endParaRPr lang="fr-FR"/>
          </a:p>
        </p:txBody>
      </p:sp>
    </p:spTree>
    <p:extLst>
      <p:ext uri="{BB962C8B-B14F-4D97-AF65-F5344CB8AC3E}">
        <p14:creationId xmlns:p14="http://schemas.microsoft.com/office/powerpoint/2010/main" val="90164728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182</a:t>
            </a:fld>
            <a:endParaRPr lang="fr-FR"/>
          </a:p>
        </p:txBody>
      </p:sp>
    </p:spTree>
    <p:extLst>
      <p:ext uri="{BB962C8B-B14F-4D97-AF65-F5344CB8AC3E}">
        <p14:creationId xmlns:p14="http://schemas.microsoft.com/office/powerpoint/2010/main" val="30745785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183</a:t>
            </a:fld>
            <a:endParaRPr lang="fr-FR"/>
          </a:p>
        </p:txBody>
      </p:sp>
    </p:spTree>
    <p:extLst>
      <p:ext uri="{BB962C8B-B14F-4D97-AF65-F5344CB8AC3E}">
        <p14:creationId xmlns:p14="http://schemas.microsoft.com/office/powerpoint/2010/main" val="30745785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184</a:t>
            </a:fld>
            <a:endParaRPr lang="fr-FR"/>
          </a:p>
        </p:txBody>
      </p:sp>
    </p:spTree>
    <p:extLst>
      <p:ext uri="{BB962C8B-B14F-4D97-AF65-F5344CB8AC3E}">
        <p14:creationId xmlns:p14="http://schemas.microsoft.com/office/powerpoint/2010/main" val="3269122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La recherche d’informations est bien plus large que la simple question des moteurs de recherche : en 2012, 54 % des internautes ont recours aux moteurs de recherche contre 32 % aux </a:t>
            </a:r>
            <a:r>
              <a:rPr lang="fr-FR" b="1" baseline="0" dirty="0" smtClean="0"/>
              <a:t>réseaux sociaux </a:t>
            </a:r>
            <a:r>
              <a:rPr lang="fr-FR" baseline="0" dirty="0" smtClean="0"/>
              <a:t>pour trouver de nouveaux contenus en ligne, contre 18 % en 2010 (étude </a:t>
            </a:r>
            <a:r>
              <a:rPr lang="fr-FR" baseline="0" dirty="0" err="1" smtClean="0"/>
              <a:t>Forrester</a:t>
            </a:r>
            <a:r>
              <a:rPr lang="fr-FR" baseline="0" dirty="0" smtClean="0"/>
              <a:t> </a:t>
            </a:r>
            <a:r>
              <a:rPr lang="fr-FR" baseline="0" dirty="0" err="1" smtClean="0"/>
              <a:t>Research</a:t>
            </a:r>
            <a:r>
              <a:rPr lang="fr-FR" baseline="0" dirty="0" smtClean="0"/>
              <a:t>, 2013, http://www.zdnet.fr/actualites/les-reseaux-sociaux-2e-de-la-recherche-web-39791699.htm). Tendance confirmée en 2014, le poids des moteurs de recherche baisse dans le trafic au profit des réseaux sociaux (étude </a:t>
            </a:r>
            <a:r>
              <a:rPr lang="fr-FR" baseline="0" dirty="0" err="1" smtClean="0"/>
              <a:t>Shareaholic</a:t>
            </a:r>
            <a:r>
              <a:rPr lang="fr-FR" baseline="0" dirty="0" smtClean="0"/>
              <a:t>, 2014, http://business.lesechos.fr/entrepreneurs/web/4424760-nombre-de-visiteurs-les-moteurs-de-recherche-generent-moins-de-trafic-101133.php# </a:t>
            </a:r>
            <a:r>
              <a:rPr lang="fr-FR" dirty="0"/>
              <a:t>et Médiamétrie pour la France, http://</a:t>
            </a:r>
            <a:r>
              <a:rPr lang="fr-FR" dirty="0" smtClean="0"/>
              <a:t>www.emarketinglicious.fr/webmarketing/reseau-sociaux-futurs-moteurs-recherche-mots-cles).</a:t>
            </a:r>
            <a:endParaRPr lang="fr-FR" baseline="0"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19</a:t>
            </a:fld>
            <a:endParaRPr lang="fr-FR"/>
          </a:p>
        </p:txBody>
      </p:sp>
    </p:spTree>
    <p:extLst>
      <p:ext uri="{BB962C8B-B14F-4D97-AF65-F5344CB8AC3E}">
        <p14:creationId xmlns:p14="http://schemas.microsoft.com/office/powerpoint/2010/main" val="4166252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2</a:t>
            </a:fld>
            <a:endParaRPr lang="fr-FR" dirty="0"/>
          </a:p>
        </p:txBody>
      </p:sp>
    </p:spTree>
    <p:extLst>
      <p:ext uri="{BB962C8B-B14F-4D97-AF65-F5344CB8AC3E}">
        <p14:creationId xmlns:p14="http://schemas.microsoft.com/office/powerpoint/2010/main" val="1394911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a:t>
            </a:r>
            <a:r>
              <a:rPr lang="fr-FR" b="1" dirty="0" smtClean="0"/>
              <a:t>Utilisation sur mobile</a:t>
            </a:r>
            <a:r>
              <a:rPr lang="fr-FR" dirty="0" smtClean="0"/>
              <a:t> (i.e.</a:t>
            </a:r>
            <a:r>
              <a:rPr lang="fr-FR" baseline="0" dirty="0" smtClean="0"/>
              <a:t> </a:t>
            </a:r>
            <a:r>
              <a:rPr lang="fr-FR" baseline="0" dirty="0" err="1" smtClean="0"/>
              <a:t>smartphones</a:t>
            </a:r>
            <a:r>
              <a:rPr lang="fr-FR" baseline="0" dirty="0" smtClean="0"/>
              <a:t> et tablettes) ne signifie pas nécessairement en situation de mobilité : une part importante est faite à la maison, etc. (http://searchengineland.com/highest-use-of-mobile-search-at-home-report-69557) </a:t>
            </a:r>
          </a:p>
          <a:p>
            <a:r>
              <a:rPr lang="fr-FR" b="1" baseline="0" dirty="0" smtClean="0"/>
              <a:t>Utilisation du PC</a:t>
            </a:r>
            <a:r>
              <a:rPr lang="fr-FR" baseline="0" dirty="0" smtClean="0"/>
              <a:t> pour internet pendant longtemps, faute de mieux : « </a:t>
            </a:r>
            <a:r>
              <a:rPr lang="en-US" baseline="0" dirty="0" smtClean="0"/>
              <a:t>"</a:t>
            </a:r>
            <a:r>
              <a:rPr lang="en-US" i="1" baseline="0" dirty="0" smtClean="0"/>
              <a:t>The Great PC Exodus on the Internet is happening because the PC was never truly a consumer product</a:t>
            </a:r>
            <a:r>
              <a:rPr lang="en-US" baseline="0" dirty="0" smtClean="0"/>
              <a:t>," added </a:t>
            </a:r>
            <a:r>
              <a:rPr lang="en-US" baseline="0" dirty="0" err="1" smtClean="0"/>
              <a:t>Weide</a:t>
            </a:r>
            <a:r>
              <a:rPr lang="en-US" baseline="0" dirty="0" smtClean="0"/>
              <a:t>. "</a:t>
            </a:r>
            <a:r>
              <a:rPr lang="en-US" i="1" baseline="0" dirty="0" smtClean="0"/>
              <a:t>Many consumers use them because there was no better alternative. Now, with the huge and growing installed base of more user-friendly tablets and smartphones, there are</a:t>
            </a:r>
            <a:r>
              <a:rPr lang="en-US" baseline="0" dirty="0" smtClean="0"/>
              <a:t>."</a:t>
            </a:r>
            <a:r>
              <a:rPr lang="fr-FR" baseline="0" dirty="0" smtClean="0"/>
              <a:t>»</a:t>
            </a:r>
            <a:r>
              <a:rPr lang="en-US" baseline="0" dirty="0" smtClean="0"/>
              <a:t> </a:t>
            </a:r>
            <a:r>
              <a:rPr lang="fr-FR" baseline="0" dirty="0" smtClean="0"/>
              <a:t>(IDC, 2012, http://www.idc.com/getdoc.jsp?containerId=prUS 23756512)</a:t>
            </a:r>
          </a:p>
          <a:p>
            <a:endParaRPr lang="fr-FR" baseline="0" dirty="0" smtClean="0"/>
          </a:p>
          <a:p>
            <a:r>
              <a:rPr lang="fr-FR" b="1" baseline="0" dirty="0" smtClean="0"/>
              <a:t>Recherches de produits et de services</a:t>
            </a:r>
            <a:r>
              <a:rPr lang="fr-FR" baseline="0" dirty="0" smtClean="0"/>
              <a:t> en majorité (G. Sterling, 2013, http://searchengineland.com/google-44-percent-of-searches-for-last-minute-holiday-gifts-will-be-mobile-91763) – développement des </a:t>
            </a:r>
            <a:r>
              <a:rPr lang="fr-FR" baseline="0" dirty="0" err="1" smtClean="0"/>
              <a:t>apps</a:t>
            </a:r>
            <a:r>
              <a:rPr lang="fr-FR" baseline="0" dirty="0" smtClean="0"/>
              <a:t> permet de ne plus utiliser le moteur de recherche pour rechercher les sites les plus utilisés par un internaute</a:t>
            </a:r>
          </a:p>
          <a:p>
            <a:r>
              <a:rPr lang="fr-FR" baseline="0" dirty="0" smtClean="0"/>
              <a:t>recherche avant tout de réponses pertinentes et peu nombreuses : « </a:t>
            </a:r>
            <a:r>
              <a:rPr lang="en-US" i="1" baseline="0" noProof="0" dirty="0" smtClean="0"/>
              <a:t>These factors reveal a fundamental problem with the search today : it’s not a dynamic and flexible process. Surely, in today’s world we need more than a search page with a list of blue URL links to sort through when we’re looking for recommendations, advice, diagnosis and other methods of finding and exploring information and products in the digital age </a:t>
            </a:r>
            <a:r>
              <a:rPr lang="fr-FR" baseline="0" dirty="0" smtClean="0"/>
              <a:t>» (L. </a:t>
            </a:r>
            <a:r>
              <a:rPr lang="fr-FR" baseline="0" dirty="0" err="1" smtClean="0"/>
              <a:t>Hård</a:t>
            </a:r>
            <a:r>
              <a:rPr lang="fr-FR" baseline="0" dirty="0" smtClean="0"/>
              <a:t>, 2012, http://venturebeat.com/2012/11/06/next-generation-search/) : recherche de </a:t>
            </a:r>
            <a:r>
              <a:rPr lang="fr-FR" i="1" baseline="0" dirty="0" err="1" smtClean="0"/>
              <a:t>tailored</a:t>
            </a:r>
            <a:r>
              <a:rPr lang="fr-FR" i="1" baseline="0" dirty="0" smtClean="0"/>
              <a:t> content</a:t>
            </a:r>
          </a:p>
          <a:p>
            <a:endParaRPr lang="fr-FR" i="0" baseline="0" dirty="0" smtClean="0"/>
          </a:p>
          <a:p>
            <a:r>
              <a:rPr lang="fr-FR" i="0" baseline="0" dirty="0" smtClean="0"/>
              <a:t>Développement des « </a:t>
            </a:r>
            <a:r>
              <a:rPr lang="fr-FR" b="1" i="1" baseline="0" dirty="0" smtClean="0"/>
              <a:t>mobile updates</a:t>
            </a:r>
            <a:r>
              <a:rPr lang="fr-FR" i="0" baseline="0" dirty="0" smtClean="0"/>
              <a:t> » des moteurs de recherche pour favoriser les sites « </a:t>
            </a:r>
            <a:r>
              <a:rPr lang="fr-FR" i="1" baseline="0" dirty="0" smtClean="0"/>
              <a:t>responsive</a:t>
            </a:r>
            <a:r>
              <a:rPr lang="fr-FR" i="0" baseline="0" dirty="0" smtClean="0"/>
              <a:t> » (i.e. lisibles sur les terminaux mobiles), cf. Google (O. </a:t>
            </a:r>
            <a:r>
              <a:rPr lang="fr-FR" dirty="0" smtClean="0"/>
              <a:t>Andrieu, 2015, </a:t>
            </a:r>
            <a:r>
              <a:rPr lang="fr-FR" i="0" baseline="0" dirty="0" smtClean="0"/>
              <a:t>http://www.abondance.com/actualites/20150421-15051-la-mise-a-jour-google-sur-la-compatibilite-mobile-cest-aujourdhui-etes-vous-prets.html) et </a:t>
            </a:r>
            <a:r>
              <a:rPr lang="fr-FR" dirty="0"/>
              <a:t>Bing </a:t>
            </a:r>
            <a:r>
              <a:rPr lang="fr-FR" dirty="0" smtClean="0"/>
              <a:t>(</a:t>
            </a:r>
            <a:r>
              <a:rPr lang="fr-FR" dirty="0"/>
              <a:t>O. Andrieu, </a:t>
            </a:r>
            <a:r>
              <a:rPr lang="fr-FR" dirty="0" smtClean="0"/>
              <a:t>2015, </a:t>
            </a:r>
            <a:r>
              <a:rPr lang="fr-FR" i="0" baseline="0" dirty="0" smtClean="0"/>
              <a:t>http://www.abondance.com/actualites/20150515-15138-bing-va-aussi-lancer-son-mobile-update.html)</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20</a:t>
            </a:fld>
            <a:endParaRPr lang="fr-FR"/>
          </a:p>
        </p:txBody>
      </p:sp>
    </p:spTree>
    <p:extLst>
      <p:ext uri="{BB962C8B-B14F-4D97-AF65-F5344CB8AC3E}">
        <p14:creationId xmlns:p14="http://schemas.microsoft.com/office/powerpoint/2010/main" val="3547960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i="0" baseline="0"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21</a:t>
            </a:fld>
            <a:endParaRPr lang="fr-FR"/>
          </a:p>
        </p:txBody>
      </p:sp>
    </p:spTree>
    <p:extLst>
      <p:ext uri="{BB962C8B-B14F-4D97-AF65-F5344CB8AC3E}">
        <p14:creationId xmlns:p14="http://schemas.microsoft.com/office/powerpoint/2010/main" val="2988938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i="0" dirty="0" smtClean="0"/>
              <a:t>Rôle du </a:t>
            </a:r>
            <a:r>
              <a:rPr lang="fr-FR" b="1" i="0" dirty="0" smtClean="0"/>
              <a:t>développement</a:t>
            </a:r>
            <a:r>
              <a:rPr lang="fr-FR" b="1" i="0" baseline="0" dirty="0" smtClean="0"/>
              <a:t> du mobile dans les évolutions</a:t>
            </a:r>
            <a:r>
              <a:rPr lang="fr-FR" i="0" baseline="0" dirty="0" smtClean="0"/>
              <a:t> mêmes des résultats de recherche sur ordinateur :</a:t>
            </a:r>
          </a:p>
          <a:p>
            <a:pPr marL="171450" indent="-171450">
              <a:buFontTx/>
              <a:buChar char="-"/>
            </a:pPr>
            <a:r>
              <a:rPr lang="fr-FR" i="0" baseline="0" dirty="0" smtClean="0"/>
              <a:t>ex. Google : disparition des publicités placées dans la colonne de droite (début 2016)</a:t>
            </a:r>
          </a:p>
          <a:p>
            <a:pPr marL="171450" indent="-171450">
              <a:buFontTx/>
              <a:buChar char="-"/>
            </a:pPr>
            <a:r>
              <a:rPr lang="fr-FR" i="0" baseline="0" dirty="0" smtClean="0"/>
              <a:t>ex. Google : mise en valeur du </a:t>
            </a:r>
            <a:r>
              <a:rPr lang="fr-FR" i="1" baseline="0" dirty="0" err="1" smtClean="0"/>
              <a:t>Knowledge</a:t>
            </a:r>
            <a:r>
              <a:rPr lang="fr-FR" i="1" baseline="0" dirty="0" smtClean="0"/>
              <a:t> graph </a:t>
            </a:r>
            <a:r>
              <a:rPr lang="fr-FR" i="0" baseline="0" dirty="0" smtClean="0"/>
              <a:t>dans la colonne de résultats et non sur la colonne de droite (printemps 2016)</a:t>
            </a:r>
            <a:endParaRPr lang="fr-FR" i="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22</a:t>
            </a:fld>
            <a:endParaRPr lang="fr-FR"/>
          </a:p>
        </p:txBody>
      </p:sp>
    </p:spTree>
    <p:extLst>
      <p:ext uri="{BB962C8B-B14F-4D97-AF65-F5344CB8AC3E}">
        <p14:creationId xmlns:p14="http://schemas.microsoft.com/office/powerpoint/2010/main" val="3547960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a:t>
            </a:r>
            <a:r>
              <a:rPr lang="en-US" i="1" dirty="0" smtClean="0"/>
              <a:t>In just a few years we have gone from search engines […] with their roots in the staid academic discipline of information retrieval, to, simply, "search", which is much more than an apparatus and something closer to a digital prosthesis</a:t>
            </a:r>
            <a:r>
              <a:rPr lang="en-US" dirty="0" smtClean="0"/>
              <a:t>.</a:t>
            </a:r>
            <a:r>
              <a:rPr lang="fr-FR" dirty="0" smtClean="0"/>
              <a:t> » (T. Vanderbilt, 2013, http://www.wired.co.uk/magazine/archive/2013/01/features/the-future-of-search?page=all)</a:t>
            </a:r>
          </a:p>
          <a:p>
            <a:endParaRPr lang="fr-FR" dirty="0" smtClean="0"/>
          </a:p>
          <a:p>
            <a:r>
              <a:rPr lang="fr-FR" b="1" dirty="0" smtClean="0"/>
              <a:t>Recherche présente partout</a:t>
            </a:r>
            <a:r>
              <a:rPr lang="fr-FR" dirty="0" smtClean="0"/>
              <a:t>, cf. </a:t>
            </a:r>
            <a:r>
              <a:rPr lang="fr-FR" dirty="0" err="1" smtClean="0"/>
              <a:t>Yelp</a:t>
            </a:r>
            <a:r>
              <a:rPr lang="fr-FR" dirty="0" smtClean="0"/>
              <a:t>,</a:t>
            </a:r>
            <a:r>
              <a:rPr lang="fr-FR" baseline="0" dirty="0" smtClean="0"/>
              <a:t> </a:t>
            </a:r>
            <a:r>
              <a:rPr lang="fr-FR" baseline="0" dirty="0" err="1" smtClean="0"/>
              <a:t>Foursquare</a:t>
            </a:r>
            <a:r>
              <a:rPr lang="fr-FR" baseline="0" dirty="0" smtClean="0"/>
              <a:t>, Facebook, Twitter : mode d’interactions avec des services</a:t>
            </a:r>
          </a:p>
          <a:p>
            <a:r>
              <a:rPr lang="fr-FR" dirty="0" smtClean="0"/>
              <a:t>La recherche passerait de chercher ce que l’on connaît à chercher ce que l’on ne connaît pas, cf. principes d’auto-complétion de Google, corrections orthographiques</a:t>
            </a:r>
          </a:p>
          <a:p>
            <a:r>
              <a:rPr lang="fr-FR" b="1" dirty="0" smtClean="0"/>
              <a:t>Ne sont plus</a:t>
            </a:r>
            <a:r>
              <a:rPr lang="fr-FR" b="1" baseline="0" dirty="0" smtClean="0"/>
              <a:t> de simples outils de recherche d’informations</a:t>
            </a:r>
            <a:endParaRPr lang="fr-FR" b="1"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23</a:t>
            </a:fld>
            <a:endParaRPr lang="fr-FR"/>
          </a:p>
        </p:txBody>
      </p:sp>
    </p:spTree>
    <p:extLst>
      <p:ext uri="{BB962C8B-B14F-4D97-AF65-F5344CB8AC3E}">
        <p14:creationId xmlns:p14="http://schemas.microsoft.com/office/powerpoint/2010/main" val="4166252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24</a:t>
            </a:fld>
            <a:endParaRPr lang="fr-FR"/>
          </a:p>
        </p:txBody>
      </p:sp>
    </p:spTree>
    <p:extLst>
      <p:ext uri="{BB962C8B-B14F-4D97-AF65-F5344CB8AC3E}">
        <p14:creationId xmlns:p14="http://schemas.microsoft.com/office/powerpoint/2010/main" val="2453395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36544" indent="-336544">
              <a:lnSpc>
                <a:spcPct val="80000"/>
              </a:lnSpc>
              <a:spcBef>
                <a:spcPts val="550"/>
              </a:spcBef>
              <a:tabLst>
                <a:tab pos="446080" algn="l"/>
                <a:tab pos="895335" algn="l"/>
                <a:tab pos="1344590" algn="l"/>
                <a:tab pos="1793844" algn="l"/>
                <a:tab pos="2243099" algn="l"/>
                <a:tab pos="2692353" algn="l"/>
                <a:tab pos="3141608" algn="l"/>
                <a:tab pos="3590862" algn="l"/>
                <a:tab pos="4040117" algn="l"/>
                <a:tab pos="4489370" algn="l"/>
                <a:tab pos="4938625" algn="l"/>
                <a:tab pos="5387880" algn="l"/>
                <a:tab pos="5837135" algn="l"/>
                <a:tab pos="6286389" algn="l"/>
                <a:tab pos="6737231" algn="l"/>
                <a:tab pos="7184898" algn="l"/>
                <a:tab pos="7634153" algn="l"/>
                <a:tab pos="8083407" algn="l"/>
                <a:tab pos="8532662" algn="l"/>
                <a:tab pos="8981916" algn="l"/>
              </a:tabLst>
            </a:pPr>
            <a:endParaRPr lang="fr-FR"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25</a:t>
            </a:fld>
            <a:endParaRPr lang="fr-FR"/>
          </a:p>
        </p:txBody>
      </p:sp>
    </p:spTree>
    <p:extLst>
      <p:ext uri="{BB962C8B-B14F-4D97-AF65-F5344CB8AC3E}">
        <p14:creationId xmlns:p14="http://schemas.microsoft.com/office/powerpoint/2010/main" val="3513775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dirty="0" smtClean="0"/>
              <a:t>D’après M. L. Malingre et A. Serres, 2009, http://www.sites.univ-rennes2.fr/urfist/ressources/recherche-dinformation-sur-internet-recentes-evolutions-2009 et les</a:t>
            </a:r>
            <a:r>
              <a:rPr lang="fr-FR" baseline="0" dirty="0" smtClean="0"/>
              <a:t> différentes interventions de la journée d’étude du laboratoire DICEN sur les moteurs de recommandation (2012, http://www.dicen-idf.org/evenement/journee-etude-moteurs-recommandation/)</a:t>
            </a:r>
            <a:endParaRPr lang="fr-FR"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26</a:t>
            </a:fld>
            <a:endParaRPr lang="fr-FR"/>
          </a:p>
        </p:txBody>
      </p:sp>
    </p:spTree>
    <p:extLst>
      <p:ext uri="{BB962C8B-B14F-4D97-AF65-F5344CB8AC3E}">
        <p14:creationId xmlns:p14="http://schemas.microsoft.com/office/powerpoint/2010/main" val="2959735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Ancien modèle</a:t>
            </a:r>
            <a:r>
              <a:rPr lang="fr-FR" baseline="0" dirty="0" smtClean="0"/>
              <a:t> : recherche des stations de métro à Paris ; </a:t>
            </a:r>
          </a:p>
          <a:p>
            <a:r>
              <a:rPr lang="fr-FR" baseline="0" dirty="0" smtClean="0"/>
              <a:t>Nouveau modèle : recherche des stations de métro à Paris, mais prise en compte également de l’internaute (ex. : un utilisateur </a:t>
            </a:r>
            <a:r>
              <a:rPr lang="fr-FR" baseline="0" dirty="0" err="1" smtClean="0"/>
              <a:t>d’Iphone</a:t>
            </a:r>
            <a:r>
              <a:rPr lang="fr-FR" baseline="0" dirty="0" smtClean="0"/>
              <a:t>, situé à Paris)</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27</a:t>
            </a:fld>
            <a:endParaRPr lang="fr-FR"/>
          </a:p>
        </p:txBody>
      </p:sp>
    </p:spTree>
    <p:extLst>
      <p:ext uri="{BB962C8B-B14F-4D97-AF65-F5344CB8AC3E}">
        <p14:creationId xmlns:p14="http://schemas.microsoft.com/office/powerpoint/2010/main" val="1565635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dirty="0"/>
              <a:t>«</a:t>
            </a:r>
            <a:r>
              <a:rPr lang="en-US" dirty="0" smtClean="0"/>
              <a:t> </a:t>
            </a:r>
            <a:r>
              <a:rPr lang="en-US" i="1" dirty="0" smtClean="0"/>
              <a:t>The algorithm uses over 200 signals to refine a search query. These include a website's PageRank, a searcher's geographic location, which links they usually click, how they modify their search queries when they are unsatisfied and their search history</a:t>
            </a:r>
            <a:r>
              <a:rPr lang="en-GB" dirty="0"/>
              <a:t> </a:t>
            </a:r>
            <a:r>
              <a:rPr lang="fr-FR" dirty="0"/>
              <a:t>»</a:t>
            </a:r>
            <a:r>
              <a:rPr lang="en-US" dirty="0" smtClean="0"/>
              <a:t> (T. Vanderbilt, 2013, http://www.wired.co.uk/magazine/archive/2013/01/features/the-future-of-search?page=all)</a:t>
            </a:r>
          </a:p>
          <a:p>
            <a:pPr marL="358769" indent="-266695">
              <a:tabLst>
                <a:tab pos="358769" algn="l"/>
              </a:tabLst>
              <a:defRPr/>
            </a:pPr>
            <a:r>
              <a:rPr lang="fr-FR" dirty="0" smtClean="0"/>
              <a:t>ex. : - pour un exemple sur les informations obtenues sur le type de</a:t>
            </a:r>
            <a:r>
              <a:rPr lang="fr-FR" baseline="0" dirty="0" smtClean="0"/>
              <a:t> navigateur avant même de saisir une requête, cf. https://panopticlick.eff.org/</a:t>
            </a:r>
          </a:p>
          <a:p>
            <a:pPr marL="358769" indent="-266695">
              <a:tabLst>
                <a:tab pos="358769" algn="l"/>
              </a:tabLst>
              <a:defRPr/>
            </a:pPr>
            <a:r>
              <a:rPr lang="fr-FR" dirty="0"/>
              <a:t>	</a:t>
            </a:r>
            <a:r>
              <a:rPr lang="fr-FR" dirty="0" smtClean="0"/>
              <a:t>- en utilisant le navigateur TOR : message d’alerte : « Maximiser le navigateur Tor à l’écran peut permettre aux sites Web de déterminer votre taille de moniteur, laquelle peut être utilisée pour vous suivre à la trace. Nous recommandons que vous laissiez les fenêtres du navigateur Tor dans leur taille d’origine »</a:t>
            </a:r>
          </a:p>
          <a:p>
            <a:pPr>
              <a:defRPr/>
            </a:pPr>
            <a:endParaRPr lang="fr-FR" dirty="0" smtClean="0"/>
          </a:p>
          <a:p>
            <a:pPr>
              <a:defRPr/>
            </a:pPr>
            <a:r>
              <a:rPr lang="fr-FR" b="1" dirty="0" smtClean="0"/>
              <a:t>Fonctionnalités en test </a:t>
            </a:r>
            <a:r>
              <a:rPr lang="fr-FR" dirty="0" smtClean="0"/>
              <a:t>qui peuvent être conservées ou non</a:t>
            </a:r>
          </a:p>
          <a:p>
            <a:pPr>
              <a:defRPr/>
            </a:pPr>
            <a:r>
              <a:rPr lang="fr-FR" dirty="0" smtClean="0"/>
              <a:t>cf. Google </a:t>
            </a:r>
            <a:r>
              <a:rPr lang="fr-FR" dirty="0"/>
              <a:t>: une dizaine de fonctionnalités en test pour chaque visite ; 500 changements effectués chaque année (B. Schwartz, </a:t>
            </a:r>
            <a:r>
              <a:rPr lang="fr-FR" dirty="0" smtClean="0"/>
              <a:t>2012, http</a:t>
            </a:r>
            <a:r>
              <a:rPr lang="fr-FR" dirty="0"/>
              <a:t>://searchengineland.com/just-testing-google-searchers-may-see-up-to-a-dozen-experiments-141570)</a:t>
            </a:r>
          </a:p>
          <a:p>
            <a:pPr>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1144049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b="1" dirty="0" smtClean="0"/>
              <a:t>Géolocalisation</a:t>
            </a:r>
            <a:r>
              <a:rPr lang="fr-FR" baseline="0" dirty="0" smtClean="0"/>
              <a:t> : </a:t>
            </a:r>
          </a:p>
          <a:p>
            <a:pPr marL="92073" defTabSz="914384">
              <a:defRPr/>
            </a:pPr>
            <a:r>
              <a:rPr lang="fr-FR" dirty="0" smtClean="0"/>
              <a:t>- </a:t>
            </a:r>
            <a:r>
              <a:rPr lang="fr-FR" baseline="0" dirty="0" smtClean="0"/>
              <a:t>« identifier l’emplacement géographique de l’internaute, afin de lui fournir des informations locales le concernant spécifiquement » (M.-L. Malingre et A. Serres, d’après </a:t>
            </a:r>
            <a:r>
              <a:rPr lang="fr-FR" i="1" baseline="0" dirty="0" smtClean="0"/>
              <a:t>Netsources, </a:t>
            </a:r>
            <a:r>
              <a:rPr lang="fr-FR" dirty="0" smtClean="0"/>
              <a:t>http://www.sites.univ-rennes2.fr/urfist/ressources/recherche-dinformation-sur-internet-recentes-evolutions-2009</a:t>
            </a:r>
            <a:r>
              <a:rPr lang="fr-FR" baseline="0" dirty="0" smtClean="0"/>
              <a:t>) : basé sur l’adresse IP</a:t>
            </a:r>
          </a:p>
          <a:p>
            <a:pPr marL="92073" defTabSz="914384">
              <a:buFont typeface="Wingdings" pitchFamily="2" charset="2"/>
              <a:buChar char="à"/>
              <a:defRPr/>
            </a:pPr>
            <a:r>
              <a:rPr lang="fr-FR" baseline="0" dirty="0" smtClean="0">
                <a:sym typeface="Wingdings" pitchFamily="2" charset="2"/>
              </a:rPr>
              <a:t>recherche d’informations en incluant des informations locales, éventuellement couplé avec d’autres services (carte, itinéraire, liens sponsorisés…)</a:t>
            </a:r>
          </a:p>
          <a:p>
            <a:pPr marL="92073" lvl="1">
              <a:defRPr/>
            </a:pPr>
            <a:r>
              <a:rPr lang="fr-FR" baseline="0" dirty="0" smtClean="0">
                <a:sym typeface="Wingdings" pitchFamily="2" charset="2"/>
              </a:rPr>
              <a:t>- développement avec les </a:t>
            </a:r>
            <a:r>
              <a:rPr lang="fr-FR" i="1" baseline="0" dirty="0" err="1" smtClean="0">
                <a:sym typeface="Wingdings" pitchFamily="2" charset="2"/>
              </a:rPr>
              <a:t>mash</a:t>
            </a:r>
            <a:r>
              <a:rPr lang="fr-FR" i="1" baseline="0" dirty="0" smtClean="0">
                <a:sym typeface="Wingdings" pitchFamily="2" charset="2"/>
              </a:rPr>
              <a:t> up</a:t>
            </a:r>
            <a:r>
              <a:rPr lang="fr-FR" i="0" baseline="0" dirty="0" smtClean="0">
                <a:sym typeface="Wingdings" pitchFamily="2" charset="2"/>
              </a:rPr>
              <a:t> et le développement des applications cartographiques ; lié notamment au marché de la publicité de proximité</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1144049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dirty="0" smtClean="0"/>
              <a:t>A. </a:t>
            </a:r>
            <a:r>
              <a:rPr lang="fr-FR" dirty="0" err="1" smtClean="0"/>
              <a:t>Singhal</a:t>
            </a:r>
            <a:r>
              <a:rPr lang="fr-FR" dirty="0" smtClean="0"/>
              <a:t> : </a:t>
            </a:r>
            <a:r>
              <a:rPr lang="fr-FR" baseline="0" dirty="0" smtClean="0"/>
              <a:t>« </a:t>
            </a:r>
            <a:r>
              <a:rPr lang="en-US" i="1" dirty="0" smtClean="0"/>
              <a:t>Our work on interpreting user intent is aimed at returning results people really </a:t>
            </a:r>
            <a:r>
              <a:rPr lang="en-US" i="0" dirty="0" smtClean="0"/>
              <a:t>want</a:t>
            </a:r>
            <a:r>
              <a:rPr lang="en-US" i="1" dirty="0" smtClean="0"/>
              <a:t>, not just what they </a:t>
            </a:r>
            <a:r>
              <a:rPr lang="en-US" i="0" dirty="0" smtClean="0"/>
              <a:t>said</a:t>
            </a:r>
            <a:r>
              <a:rPr lang="en-US" i="1" dirty="0" smtClean="0"/>
              <a:t> in their query</a:t>
            </a:r>
            <a:r>
              <a:rPr lang="fr-FR" baseline="0" dirty="0" smtClean="0"/>
              <a:t> » </a:t>
            </a:r>
            <a:r>
              <a:rPr lang="fr-FR" dirty="0" smtClean="0"/>
              <a:t>(2008, http://googleblog.blogspot.fr/2008/07/technologies-behind-google-ranking.html), cf. également</a:t>
            </a:r>
            <a:r>
              <a:rPr lang="fr-FR" baseline="0" dirty="0" smtClean="0"/>
              <a:t> E. Schmidt (2010, http://www.wsj.com/articles/SB10001424052748704901104575423294099527212)</a:t>
            </a:r>
          </a:p>
          <a:p>
            <a:pPr marL="171447" indent="-79374">
              <a:buFontTx/>
              <a:buChar char="-"/>
            </a:pPr>
            <a:r>
              <a:rPr lang="fr-FR" dirty="0" smtClean="0"/>
              <a:t>comprendre</a:t>
            </a:r>
            <a:r>
              <a:rPr lang="fr-FR" baseline="0" dirty="0" smtClean="0"/>
              <a:t> le contenu des pages indexées : association de concepts ; ex. : site officiel de la [</a:t>
            </a:r>
            <a:r>
              <a:rPr lang="fr-FR" baseline="0" dirty="0" err="1" smtClean="0"/>
              <a:t>Sprovieri</a:t>
            </a:r>
            <a:r>
              <a:rPr lang="fr-FR" baseline="0" dirty="0" smtClean="0"/>
              <a:t> </a:t>
            </a:r>
            <a:r>
              <a:rPr lang="fr-FR" baseline="0" dirty="0" err="1" smtClean="0"/>
              <a:t>Gallery</a:t>
            </a:r>
            <a:r>
              <a:rPr lang="fr-FR" baseline="0" dirty="0" smtClean="0"/>
              <a:t>] même si Londres n’est pas mentionné dans la requête ;</a:t>
            </a:r>
          </a:p>
          <a:p>
            <a:pPr marL="171447" indent="-79374">
              <a:buFontTx/>
              <a:buChar char="-"/>
            </a:pPr>
            <a:r>
              <a:rPr lang="fr-FR" baseline="0" dirty="0" smtClean="0"/>
              <a:t>comprendre les requêtes : suggestions orthographiques ; synonymes ; recherches similaires ; </a:t>
            </a:r>
          </a:p>
          <a:p>
            <a:pPr marL="171447" indent="-79374">
              <a:buFontTx/>
              <a:buChar char="-"/>
            </a:pPr>
            <a:r>
              <a:rPr lang="fr-FR" baseline="0" dirty="0" smtClean="0"/>
              <a:t>comprendre les utilisateurs : géolocalisation ; personnalisation (données utilisateurs) ; traduction</a:t>
            </a:r>
            <a:endParaRPr lang="fr-FR" dirty="0" smtClean="0"/>
          </a:p>
          <a:p>
            <a:endParaRPr lang="fr-FR" dirty="0" smtClean="0"/>
          </a:p>
          <a:p>
            <a:endParaRPr lang="fr-FR" dirty="0" smtClean="0"/>
          </a:p>
          <a:p>
            <a:r>
              <a:rPr lang="fr-FR" dirty="0" smtClean="0"/>
              <a:t>O. Ertzscheid</a:t>
            </a:r>
            <a:r>
              <a:rPr lang="fr-FR" baseline="0" dirty="0" smtClean="0"/>
              <a:t> : « Les moteurs de recherche ne fonctionnent plus sur un modèle « Donne-moi ce que je tape » (travail sur l’occurrence des mots-clés choisis) mais « Donne-moi ce que je veux » (travail sur l’adéquation des résultats de recherche au profil de l’usager, ou au profil d’un macro-ensemble de requêtes semblables) » (2008, http://archivesic.ccsd.cnrs.fr/index.php?halsid=ehi2g4f97ccsor77v7d0c61851&amp;view_this_doc=sic_00325690&amp;version=1)</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3</a:t>
            </a:fld>
            <a:endParaRPr lang="fr-FR"/>
          </a:p>
        </p:txBody>
      </p:sp>
    </p:spTree>
    <p:extLst>
      <p:ext uri="{BB962C8B-B14F-4D97-AF65-F5344CB8AC3E}">
        <p14:creationId xmlns:p14="http://schemas.microsoft.com/office/powerpoint/2010/main" val="3553814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sz="900" b="1" dirty="0" err="1"/>
              <a:t>Autocomplétion</a:t>
            </a:r>
            <a:r>
              <a:rPr lang="fr-FR" sz="900" dirty="0"/>
              <a:t> : « </a:t>
            </a:r>
            <a:r>
              <a:rPr lang="en-US" sz="900" i="1" dirty="0"/>
              <a:t>We no longer have to remember, as one Google engineer put it, we simply have to recognize</a:t>
            </a:r>
            <a:r>
              <a:rPr lang="fr-FR" sz="900" dirty="0"/>
              <a:t> »</a:t>
            </a:r>
            <a:r>
              <a:rPr lang="en-US" sz="900" dirty="0"/>
              <a:t> (T. Vanderbilt, 2013, http://www.wired.co.uk/magazine/archive/2013/01/features/the-future-of-search?page=all)</a:t>
            </a:r>
          </a:p>
          <a:p>
            <a:pPr marL="92073" defTabSz="914384">
              <a:defRPr/>
            </a:pPr>
            <a:r>
              <a:rPr lang="en-US" sz="900" dirty="0"/>
              <a:t>- absence </a:t>
            </a:r>
            <a:r>
              <a:rPr lang="fr-FR" sz="900" dirty="0"/>
              <a:t>totale d’objectivité du moteur : résultats mêlant l’automatisation de la machine (classement des résultats) </a:t>
            </a:r>
            <a:r>
              <a:rPr lang="en-US" sz="900" dirty="0"/>
              <a:t>et les </a:t>
            </a:r>
            <a:r>
              <a:rPr lang="fr-FR" sz="900" dirty="0"/>
              <a:t>requêtes des humains « avec toute leur partialité et leur intelligence supérieure » </a:t>
            </a:r>
            <a:r>
              <a:rPr lang="en-US" sz="900" dirty="0"/>
              <a:t>(</a:t>
            </a:r>
            <a:r>
              <a:rPr lang="fr-FR" sz="900" dirty="0"/>
              <a:t>J. </a:t>
            </a:r>
            <a:r>
              <a:rPr lang="fr-FR" sz="900" dirty="0" err="1"/>
              <a:t>Battelle</a:t>
            </a:r>
            <a:r>
              <a:rPr lang="fr-FR" sz="900" dirty="0"/>
              <a:t>, 2005, p. 215 ; ex. http://www.blogdumoderateur.com/meilleures-suggestions-google-suggest/)</a:t>
            </a:r>
          </a:p>
          <a:p>
            <a:pPr marL="92073" defTabSz="914384">
              <a:defRPr/>
            </a:pPr>
            <a:r>
              <a:rPr lang="fr-FR" sz="900" dirty="0"/>
              <a:t>cf. aussi « Google, confessionnal du XXI</a:t>
            </a:r>
            <a:r>
              <a:rPr lang="fr-FR" sz="900" baseline="30000" dirty="0"/>
              <a:t>e</a:t>
            </a:r>
            <a:r>
              <a:rPr lang="fr-FR" sz="900" dirty="0"/>
              <a:t> siècle », 2013, http://geeko.lesoir.be/2013/11/16/google-confessionnal-du-xxie-siecle/</a:t>
            </a:r>
            <a:endParaRPr lang="en-US" sz="900" dirty="0"/>
          </a:p>
          <a:p>
            <a:pPr marL="92073" defTabSz="914384">
              <a:defRPr/>
            </a:pPr>
            <a:r>
              <a:rPr lang="en-US" sz="900" dirty="0"/>
              <a:t>- affaires </a:t>
            </a:r>
            <a:r>
              <a:rPr lang="en-US" sz="900" dirty="0" err="1"/>
              <a:t>portées</a:t>
            </a:r>
            <a:r>
              <a:rPr lang="en-US" sz="900" dirty="0"/>
              <a:t> en justice (</a:t>
            </a:r>
            <a:r>
              <a:rPr lang="en-US" sz="900" dirty="0" err="1"/>
              <a:t>racisme</a:t>
            </a:r>
            <a:r>
              <a:rPr lang="en-US" sz="900" dirty="0"/>
              <a:t>, </a:t>
            </a:r>
            <a:r>
              <a:rPr lang="en-US" sz="900" dirty="0" err="1"/>
              <a:t>diffamation</a:t>
            </a:r>
            <a:r>
              <a:rPr lang="en-US" sz="900" dirty="0"/>
              <a:t>…), </a:t>
            </a:r>
            <a:r>
              <a:rPr lang="en-US" sz="900" dirty="0" err="1"/>
              <a:t>mais</a:t>
            </a:r>
            <a:r>
              <a:rPr lang="en-US" sz="900" dirty="0"/>
              <a:t> </a:t>
            </a:r>
            <a:r>
              <a:rPr lang="en-US" sz="900" dirty="0" err="1"/>
              <a:t>décision</a:t>
            </a:r>
            <a:r>
              <a:rPr lang="en-US" sz="900" dirty="0"/>
              <a:t> de la </a:t>
            </a:r>
            <a:r>
              <a:rPr lang="en-US" sz="900" dirty="0" err="1"/>
              <a:t>Cour</a:t>
            </a:r>
            <a:r>
              <a:rPr lang="en-US" sz="900" dirty="0"/>
              <a:t> de cassation (19/06/2013) </a:t>
            </a:r>
            <a:r>
              <a:rPr lang="en-US" sz="900" dirty="0" err="1"/>
              <a:t>estime</a:t>
            </a:r>
            <a:r>
              <a:rPr lang="en-US" sz="900" dirty="0"/>
              <a:t> que le rapprochement des </a:t>
            </a:r>
            <a:r>
              <a:rPr lang="en-US" sz="900" dirty="0" err="1"/>
              <a:t>termes</a:t>
            </a:r>
            <a:r>
              <a:rPr lang="en-US" sz="900" dirty="0"/>
              <a:t> </a:t>
            </a:r>
            <a:r>
              <a:rPr lang="en-US" sz="900" dirty="0" err="1"/>
              <a:t>est</a:t>
            </a:r>
            <a:r>
              <a:rPr lang="en-US" sz="900" dirty="0"/>
              <a:t> </a:t>
            </a:r>
            <a:r>
              <a:rPr lang="en-US" sz="900" dirty="0" err="1"/>
              <a:t>dû</a:t>
            </a:r>
            <a:r>
              <a:rPr lang="en-US" sz="900" dirty="0"/>
              <a:t> à des </a:t>
            </a:r>
            <a:r>
              <a:rPr lang="en-US" sz="900" dirty="0" err="1"/>
              <a:t>traitements</a:t>
            </a:r>
            <a:r>
              <a:rPr lang="en-US" sz="900" dirty="0"/>
              <a:t> </a:t>
            </a:r>
            <a:r>
              <a:rPr lang="en-US" sz="900" dirty="0" err="1"/>
              <a:t>automatiques</a:t>
            </a:r>
            <a:r>
              <a:rPr lang="en-US" sz="900" dirty="0"/>
              <a:t> et </a:t>
            </a:r>
            <a:r>
              <a:rPr lang="en-US" sz="900" dirty="0" err="1"/>
              <a:t>aléatoires</a:t>
            </a:r>
            <a:r>
              <a:rPr lang="en-US" sz="900" dirty="0"/>
              <a:t>, sans </a:t>
            </a:r>
            <a:r>
              <a:rPr lang="en-US" sz="900" dirty="0" err="1"/>
              <a:t>volonté</a:t>
            </a:r>
            <a:r>
              <a:rPr lang="en-US" sz="900" dirty="0"/>
              <a:t> de la part de la </a:t>
            </a:r>
            <a:r>
              <a:rPr lang="en-US" sz="900" dirty="0" err="1"/>
              <a:t>société</a:t>
            </a:r>
            <a:r>
              <a:rPr lang="en-US" sz="900" dirty="0"/>
              <a:t> </a:t>
            </a:r>
            <a:r>
              <a:rPr lang="en-US" sz="900" dirty="0" err="1"/>
              <a:t>d’émettre</a:t>
            </a:r>
            <a:r>
              <a:rPr lang="en-US" sz="900" dirty="0"/>
              <a:t> un </a:t>
            </a:r>
            <a:r>
              <a:rPr lang="en-US" sz="900" dirty="0" err="1"/>
              <a:t>avis</a:t>
            </a:r>
            <a:r>
              <a:rPr lang="en-US" sz="900" dirty="0"/>
              <a:t> </a:t>
            </a:r>
            <a:r>
              <a:rPr lang="en-US" sz="900" dirty="0" err="1"/>
              <a:t>quelconque</a:t>
            </a:r>
            <a:r>
              <a:rPr lang="en-US" sz="900" dirty="0"/>
              <a:t> : simple </a:t>
            </a:r>
            <a:r>
              <a:rPr lang="en-US" sz="900" b="1" dirty="0"/>
              <a:t>aide à la </a:t>
            </a:r>
            <a:r>
              <a:rPr lang="en-US" sz="900" b="1" dirty="0" err="1"/>
              <a:t>recherche</a:t>
            </a:r>
            <a:endParaRPr lang="en-US" sz="900" b="1" dirty="0"/>
          </a:p>
          <a:p>
            <a:pPr marL="92073" defTabSz="914384">
              <a:defRPr/>
            </a:pPr>
            <a:r>
              <a:rPr lang="en-US" sz="900" dirty="0"/>
              <a:t>cf. </a:t>
            </a:r>
            <a:r>
              <a:rPr lang="en-US" sz="900" dirty="0" err="1"/>
              <a:t>aussi</a:t>
            </a:r>
            <a:r>
              <a:rPr lang="en-US" sz="900" dirty="0"/>
              <a:t> les suggestions </a:t>
            </a:r>
            <a:r>
              <a:rPr lang="en-US" sz="900" dirty="0" err="1"/>
              <a:t>automatiques</a:t>
            </a:r>
            <a:r>
              <a:rPr lang="en-US" sz="900" dirty="0"/>
              <a:t> de services </a:t>
            </a:r>
            <a:r>
              <a:rPr lang="en-US" sz="900" dirty="0" err="1"/>
              <a:t>comme</a:t>
            </a:r>
            <a:r>
              <a:rPr lang="en-US" sz="900" dirty="0"/>
              <a:t> Facebook (A. </a:t>
            </a:r>
            <a:r>
              <a:rPr lang="en-US" sz="900" dirty="0" err="1"/>
              <a:t>Oury</a:t>
            </a:r>
            <a:r>
              <a:rPr lang="en-US" sz="900" dirty="0"/>
              <a:t>, 2013, http://www.actualitte.com/societe/facebook-tu-lis-philip-kerr-essaye-hitler-ou-la-logique-de-l-algorithme-44619.htm)</a:t>
            </a:r>
          </a:p>
          <a:p>
            <a:endParaRPr lang="fr-FR" sz="900" dirty="0"/>
          </a:p>
          <a:p>
            <a:r>
              <a:rPr lang="fr-FR" sz="900" dirty="0"/>
              <a:t>Autre exemple de personnalisation : </a:t>
            </a:r>
            <a:r>
              <a:rPr lang="fr-FR" sz="900" b="1" dirty="0"/>
              <a:t>Google ne cherche pas toujours uniquement les mots indiqués</a:t>
            </a:r>
            <a:r>
              <a:rPr lang="fr-FR" sz="900" dirty="0"/>
              <a:t>, et peut en laisser de côté</a:t>
            </a:r>
          </a:p>
          <a:p>
            <a:pPr marL="92073"/>
            <a:r>
              <a:rPr lang="fr-FR" sz="900" dirty="0"/>
              <a:t>« </a:t>
            </a:r>
            <a:r>
              <a:rPr lang="en-US" sz="900" i="1" dirty="0"/>
              <a:t>Because it’s clear that people will often write long queries (with anywhere from 5 to 10 terms) for which there are no results. Google will then selectively remove the terms that are the lowest frequency to give you some results (rather than none). Bear in mind that 99% of searchers have no idea why they’d want to hard AND, and just get frustrated when they get no results. The soft AND is a way to reduce the overall frustration and give the searcher something to examine (and with luck, a chance to reformulate their query)</a:t>
            </a:r>
            <a:r>
              <a:rPr lang="fr-FR" sz="900" i="1" dirty="0"/>
              <a:t> </a:t>
            </a:r>
            <a:r>
              <a:rPr lang="fr-FR" sz="900" dirty="0"/>
              <a:t>» (D. Russell, 2011, http://www.rba.co.uk/wordpress/2011/11/08/dear-google-stop-messing-with-my-search/) </a:t>
            </a:r>
          </a:p>
          <a:p>
            <a:pPr marL="92073"/>
            <a:r>
              <a:rPr lang="fr-FR" sz="900" dirty="0"/>
              <a:t>--&gt; développement d’une certaine </a:t>
            </a:r>
            <a:r>
              <a:rPr lang="fr-FR" sz="900" b="1" dirty="0" err="1"/>
              <a:t>sérendipité</a:t>
            </a:r>
            <a:r>
              <a:rPr lang="fr-FR" sz="900" b="1" dirty="0"/>
              <a:t> </a:t>
            </a:r>
            <a:r>
              <a:rPr lang="fr-FR" sz="900" dirty="0"/>
              <a:t>: « Sur </a:t>
            </a:r>
            <a:r>
              <a:rPr lang="fr-FR" sz="900" dirty="0" err="1"/>
              <a:t>Youtube</a:t>
            </a:r>
            <a:r>
              <a:rPr lang="fr-FR" sz="900" dirty="0"/>
              <a:t>, il y a toujours une réponse. La sérendipité est comme une pertinence seconde, qui vient se substituer à la réponse exacte » (A. </a:t>
            </a:r>
            <a:r>
              <a:rPr lang="fr-FR" sz="900" dirty="0" err="1"/>
              <a:t>Gunthert</a:t>
            </a:r>
            <a:r>
              <a:rPr lang="fr-FR" sz="900" dirty="0"/>
              <a:t>, cité in http://affordance.typepad.com/mon_weblog/2010/02/ingenieries-de-la-serendipite.html)</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30</a:t>
            </a:fld>
            <a:endParaRPr lang="fr-FR"/>
          </a:p>
        </p:txBody>
      </p:sp>
    </p:spTree>
    <p:extLst>
      <p:ext uri="{BB962C8B-B14F-4D97-AF65-F5344CB8AC3E}">
        <p14:creationId xmlns:p14="http://schemas.microsoft.com/office/powerpoint/2010/main" val="1144049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a:t>
            </a:r>
            <a:r>
              <a:rPr lang="en-US" i="1" dirty="0" smtClean="0"/>
              <a:t>Sometimes the best answer to your question isn’t available on the public web — it may be contained somewhere else, such as in your email. We think you shouldn’t have to be your own mini-search engine to find the most useful information — it should just work</a:t>
            </a:r>
            <a:r>
              <a:rPr lang="en-US" i="1" dirty="0"/>
              <a:t> </a:t>
            </a:r>
            <a:r>
              <a:rPr lang="fr-FR" dirty="0" smtClean="0"/>
              <a:t>»</a:t>
            </a:r>
            <a:r>
              <a:rPr lang="en-US" dirty="0" smtClean="0"/>
              <a:t> (A.</a:t>
            </a:r>
            <a:r>
              <a:rPr lang="en-US" baseline="0" dirty="0" smtClean="0"/>
              <a:t> </a:t>
            </a:r>
            <a:r>
              <a:rPr lang="en-US" baseline="0" dirty="0" err="1" smtClean="0"/>
              <a:t>Singhal</a:t>
            </a:r>
            <a:r>
              <a:rPr lang="en-US" baseline="0" dirty="0" smtClean="0"/>
              <a:t>, 2012, http://googleblog.blogspot.fr/2012/08/building-search-engine-of-future-one.html)</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1144049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Question centrale des </a:t>
            </a:r>
            <a:r>
              <a:rPr lang="fr-FR" b="1" dirty="0" smtClean="0"/>
              <a:t>données personnelles</a:t>
            </a:r>
            <a:endParaRPr lang="fr-FR" b="1"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1144049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1144049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r>
              <a:rPr lang="fr-FR" dirty="0" smtClean="0"/>
              <a:t>« </a:t>
            </a:r>
            <a:r>
              <a:rPr lang="en-US" i="1" dirty="0"/>
              <a:t>Surprisingly, we only find measurable personalization as a result of searching with a logged in account and the IP address of the searching user </a:t>
            </a:r>
            <a:r>
              <a:rPr lang="fr-FR" dirty="0" smtClean="0"/>
              <a:t>» (A. </a:t>
            </a:r>
            <a:r>
              <a:rPr lang="fr-FR" dirty="0" err="1" smtClean="0"/>
              <a:t>Hannak</a:t>
            </a:r>
            <a:r>
              <a:rPr lang="fr-FR" dirty="0" smtClean="0"/>
              <a:t> et al., 2013, http://personalization.ccs.neu.edu/paper.pdf) </a:t>
            </a:r>
          </a:p>
          <a:p>
            <a:pPr rtl="0"/>
            <a:endParaRPr lang="fr-FR" dirty="0" smtClean="0"/>
          </a:p>
          <a:p>
            <a:pPr rtl="0"/>
            <a:r>
              <a:rPr lang="fr-FR" dirty="0" smtClean="0"/>
              <a:t>Argument commercial cependant :</a:t>
            </a:r>
          </a:p>
          <a:p>
            <a:pPr rtl="0"/>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34</a:t>
            </a:fld>
            <a:endParaRPr lang="fr-FR">
              <a:solidFill>
                <a:prstClr val="black"/>
              </a:solidFill>
            </a:endParaRPr>
          </a:p>
        </p:txBody>
      </p:sp>
      <p:pic>
        <p:nvPicPr>
          <p:cNvPr id="5" name="Image 4"/>
          <p:cNvPicPr>
            <a:picLocks noChangeAspect="1"/>
          </p:cNvPicPr>
          <p:nvPr/>
        </p:nvPicPr>
        <p:blipFill rotWithShape="1">
          <a:blip r:embed="rId3"/>
          <a:srcRect l="17713" t="55600" r="18500" b="24100"/>
          <a:stretch/>
        </p:blipFill>
        <p:spPr>
          <a:xfrm>
            <a:off x="1526629" y="5562973"/>
            <a:ext cx="3744416" cy="670297"/>
          </a:xfrm>
          <a:prstGeom prst="rect">
            <a:avLst/>
          </a:prstGeom>
        </p:spPr>
      </p:pic>
      <p:sp>
        <p:nvSpPr>
          <p:cNvPr id="6" name="Rectangle 5"/>
          <p:cNvSpPr/>
          <p:nvPr/>
        </p:nvSpPr>
        <p:spPr>
          <a:xfrm>
            <a:off x="3398838" y="6233270"/>
            <a:ext cx="1925527" cy="246221"/>
          </a:xfrm>
          <a:prstGeom prst="rect">
            <a:avLst/>
          </a:prstGeom>
        </p:spPr>
        <p:txBody>
          <a:bodyPr wrap="none" lIns="91438" tIns="45719" rIns="91438" bIns="45719">
            <a:spAutoFit/>
          </a:bodyPr>
          <a:lstStyle/>
          <a:p>
            <a:r>
              <a:rPr lang="fr-FR" sz="1000" dirty="0">
                <a:latin typeface="Times New Roman" pitchFamily="18" charset="0"/>
                <a:cs typeface="Times New Roman" pitchFamily="18" charset="0"/>
              </a:rPr>
              <a:t>Ex. sur https://history.google.com</a:t>
            </a:r>
          </a:p>
        </p:txBody>
      </p:sp>
    </p:spTree>
    <p:extLst>
      <p:ext uri="{BB962C8B-B14F-4D97-AF65-F5344CB8AC3E}">
        <p14:creationId xmlns:p14="http://schemas.microsoft.com/office/powerpoint/2010/main" val="611427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1144049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36</a:t>
            </a:fld>
            <a:endParaRPr lang="fr-FR"/>
          </a:p>
        </p:txBody>
      </p:sp>
    </p:spTree>
    <p:extLst>
      <p:ext uri="{BB962C8B-B14F-4D97-AF65-F5344CB8AC3E}">
        <p14:creationId xmlns:p14="http://schemas.microsoft.com/office/powerpoint/2010/main" val="1079547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r>
              <a:rPr lang="fr-FR" dirty="0" smtClean="0"/>
              <a:t>Une </a:t>
            </a:r>
            <a:r>
              <a:rPr lang="fr-FR" b="1" dirty="0" smtClean="0"/>
              <a:t>tendance déjà ancienne</a:t>
            </a:r>
            <a:r>
              <a:rPr lang="fr-FR" dirty="0" smtClean="0"/>
              <a:t>, cf. principe</a:t>
            </a:r>
            <a:r>
              <a:rPr lang="fr-FR" baseline="0" dirty="0" smtClean="0"/>
              <a:t> des annuaires, système du PageRank, </a:t>
            </a:r>
            <a:r>
              <a:rPr lang="fr-FR" dirty="0" smtClean="0"/>
              <a:t>suggestions</a:t>
            </a:r>
            <a:r>
              <a:rPr lang="fr-FR" baseline="0" dirty="0" smtClean="0"/>
              <a:t> Amazon dès début 2000 ? ; grand développement avec le web 2.0 (sites de vente, sites de réseautage…) et « moteurs de découverte personnalisée »</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1144049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r>
              <a:rPr lang="fr-FR" dirty="0" smtClean="0"/>
              <a:t>Pour</a:t>
            </a:r>
            <a:r>
              <a:rPr lang="fr-FR" baseline="0" dirty="0" smtClean="0"/>
              <a:t> les bibliothèques de lecture publique notamment </a:t>
            </a:r>
            <a:r>
              <a:rPr lang="fr-FR" dirty="0" smtClean="0"/>
              <a:t>voir ABF, 2013, http://www.abf.asso.fr/3/135/393/ABF/madame-machine-pouvez-vous-me-conseiller-un-bon-livre-les-nouveaux-outils-web-de-recommandation-de-lectures?p=7&amp;p2=0 et L. </a:t>
            </a:r>
            <a:r>
              <a:rPr lang="fr-FR" dirty="0" err="1" smtClean="0"/>
              <a:t>Wiart</a:t>
            </a:r>
            <a:r>
              <a:rPr lang="fr-FR" dirty="0" smtClean="0"/>
              <a:t>, 2014, http://www.inaglobal.fr/edition/article/lecteurs-quels-sont-vos-reseaux </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38</a:t>
            </a:fld>
            <a:endParaRPr lang="fr-FR">
              <a:solidFill>
                <a:prstClr val="black"/>
              </a:solidFill>
            </a:endParaRPr>
          </a:p>
        </p:txBody>
      </p:sp>
    </p:spTree>
    <p:extLst>
      <p:ext uri="{BB962C8B-B14F-4D97-AF65-F5344CB8AC3E}">
        <p14:creationId xmlns:p14="http://schemas.microsoft.com/office/powerpoint/2010/main" val="1908053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39</a:t>
            </a:fld>
            <a:endParaRPr lang="fr-FR">
              <a:solidFill>
                <a:prstClr val="black"/>
              </a:solidFill>
            </a:endParaRPr>
          </a:p>
        </p:txBody>
      </p:sp>
    </p:spTree>
    <p:extLst>
      <p:ext uri="{BB962C8B-B14F-4D97-AF65-F5344CB8AC3E}">
        <p14:creationId xmlns:p14="http://schemas.microsoft.com/office/powerpoint/2010/main" val="1144049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dirty="0" smtClean="0"/>
              <a:t>Influence de</a:t>
            </a:r>
            <a:r>
              <a:rPr lang="fr-FR" baseline="0" dirty="0" smtClean="0"/>
              <a:t> la présentation des résultats sur smartphones sur les ordinateurs mêmes (</a:t>
            </a:r>
            <a:r>
              <a:rPr lang="fr-FR" i="1" baseline="0" dirty="0" smtClean="0"/>
              <a:t>desktops</a:t>
            </a:r>
            <a:r>
              <a:rPr lang="fr-FR" baseline="0" dirty="0" smtClean="0"/>
              <a:t>)</a:t>
            </a:r>
            <a:br>
              <a:rPr lang="fr-FR" baseline="0" dirty="0" smtClean="0"/>
            </a:br>
            <a:r>
              <a:rPr lang="fr-FR" baseline="0" dirty="0" smtClean="0"/>
              <a:t>- présentation plus aérée des résultats (et limitant donc le nombre de résultats visibles du premier coup)</a:t>
            </a:r>
          </a:p>
          <a:p>
            <a:pPr defTabSz="914384">
              <a:defRPr/>
            </a:pPr>
            <a:r>
              <a:rPr lang="fr-FR" baseline="0" dirty="0" smtClean="0"/>
              <a:t>- disparition de la colonne de droite (non disponible sur les smartphones)</a:t>
            </a:r>
          </a:p>
          <a:p>
            <a:pPr defTabSz="914384">
              <a:defRPr/>
            </a:pPr>
            <a:r>
              <a:rPr lang="fr-FR" baseline="0" dirty="0" smtClean="0"/>
              <a:t>- mise en valeur du contenu Google (</a:t>
            </a:r>
            <a:r>
              <a:rPr lang="fr-FR" i="1" baseline="0" dirty="0" err="1" smtClean="0"/>
              <a:t>Knowledge</a:t>
            </a:r>
            <a:r>
              <a:rPr lang="fr-FR" i="1" baseline="0" dirty="0" smtClean="0"/>
              <a:t> graph</a:t>
            </a:r>
            <a:r>
              <a:rPr lang="fr-FR" baseline="0" dirty="0" smtClean="0"/>
              <a:t>) pour fournir par défaut une réponse et non une liste de liens bleus, issus de l’indexation du web (résultats dits « organiques »)</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4</a:t>
            </a:fld>
            <a:endParaRPr lang="fr-FR"/>
          </a:p>
        </p:txBody>
      </p:sp>
    </p:spTree>
    <p:extLst>
      <p:ext uri="{BB962C8B-B14F-4D97-AF65-F5344CB8AC3E}">
        <p14:creationId xmlns:p14="http://schemas.microsoft.com/office/powerpoint/2010/main" val="3183833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40</a:t>
            </a:fld>
            <a:endParaRPr lang="fr-FR">
              <a:solidFill>
                <a:prstClr val="black"/>
              </a:solidFill>
            </a:endParaRPr>
          </a:p>
        </p:txBody>
      </p:sp>
    </p:spTree>
    <p:extLst>
      <p:ext uri="{BB962C8B-B14F-4D97-AF65-F5344CB8AC3E}">
        <p14:creationId xmlns:p14="http://schemas.microsoft.com/office/powerpoint/2010/main" val="2633338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41</a:t>
            </a:fld>
            <a:endParaRPr lang="fr-FR"/>
          </a:p>
        </p:txBody>
      </p:sp>
    </p:spTree>
    <p:extLst>
      <p:ext uri="{BB962C8B-B14F-4D97-AF65-F5344CB8AC3E}">
        <p14:creationId xmlns:p14="http://schemas.microsoft.com/office/powerpoint/2010/main" val="2078103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solidFill>
                  <a:prstClr val="black"/>
                </a:solidFill>
              </a:rPr>
              <a:pPr/>
              <a:t>42</a:t>
            </a:fld>
            <a:endParaRPr lang="fr-FR">
              <a:solidFill>
                <a:prstClr val="black"/>
              </a:solidFill>
            </a:endParaRPr>
          </a:p>
        </p:txBody>
      </p:sp>
    </p:spTree>
    <p:extLst>
      <p:ext uri="{BB962C8B-B14F-4D97-AF65-F5344CB8AC3E}">
        <p14:creationId xmlns:p14="http://schemas.microsoft.com/office/powerpoint/2010/main" val="1144049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43</a:t>
            </a:fld>
            <a:endParaRPr lang="fr-FR"/>
          </a:p>
        </p:txBody>
      </p:sp>
    </p:spTree>
    <p:extLst>
      <p:ext uri="{BB962C8B-B14F-4D97-AF65-F5344CB8AC3E}">
        <p14:creationId xmlns:p14="http://schemas.microsoft.com/office/powerpoint/2010/main" val="3429419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32 % des internautes utilisent les réseaux sociaux pour trouver de nouveaux contenus en ligne contre 18% en 2010 (étude </a:t>
            </a:r>
            <a:r>
              <a:rPr lang="fr-FR" baseline="0" dirty="0" err="1" smtClean="0"/>
              <a:t>Forrester</a:t>
            </a:r>
            <a:r>
              <a:rPr lang="fr-FR" baseline="0" dirty="0" smtClean="0"/>
              <a:t> </a:t>
            </a:r>
            <a:r>
              <a:rPr lang="fr-FR" baseline="0" dirty="0" err="1" smtClean="0"/>
              <a:t>Research</a:t>
            </a:r>
            <a:r>
              <a:rPr lang="fr-FR" baseline="0" dirty="0" smtClean="0"/>
              <a:t>, 2013, </a:t>
            </a:r>
            <a:r>
              <a:rPr lang="fr-FR" dirty="0"/>
              <a:t>http://www.zdnet.fr/actualites/les-reseaux-sociaux-2e-de-la-recherche-web-39791699.htm</a:t>
            </a:r>
            <a:r>
              <a:rPr lang="fr-FR" baseline="0" dirty="0" smtClean="0"/>
              <a:t>)</a:t>
            </a:r>
          </a:p>
          <a:p>
            <a:r>
              <a:rPr lang="fr-FR" baseline="0" dirty="0" smtClean="0"/>
              <a:t>Sur les limites algorithmes / curation humaine, cf. </a:t>
            </a:r>
            <a:r>
              <a:rPr lang="fr-FR" dirty="0"/>
              <a:t>C. </a:t>
            </a:r>
            <a:r>
              <a:rPr lang="fr-FR" dirty="0" err="1"/>
              <a:t>Madsbjerg</a:t>
            </a:r>
            <a:r>
              <a:rPr lang="fr-FR" dirty="0"/>
              <a:t> et M. </a:t>
            </a:r>
            <a:r>
              <a:rPr lang="fr-FR" dirty="0" err="1"/>
              <a:t>Ramsey</a:t>
            </a:r>
            <a:r>
              <a:rPr lang="fr-FR" dirty="0"/>
              <a:t>-Elliot, 2013, </a:t>
            </a:r>
            <a:r>
              <a:rPr lang="fr-FR" baseline="0" dirty="0" smtClean="0"/>
              <a:t>http://www.fastcodesign.com/3018862/how-to-fix-streaming-music-services</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44</a:t>
            </a:fld>
            <a:endParaRPr lang="fr-FR"/>
          </a:p>
        </p:txBody>
      </p:sp>
    </p:spTree>
    <p:extLst>
      <p:ext uri="{BB962C8B-B14F-4D97-AF65-F5344CB8AC3E}">
        <p14:creationId xmlns:p14="http://schemas.microsoft.com/office/powerpoint/2010/main" val="2959735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45</a:t>
            </a:fld>
            <a:endParaRPr lang="fr-FR"/>
          </a:p>
        </p:txBody>
      </p:sp>
    </p:spTree>
    <p:extLst>
      <p:ext uri="{BB962C8B-B14F-4D97-AF65-F5344CB8AC3E}">
        <p14:creationId xmlns:p14="http://schemas.microsoft.com/office/powerpoint/2010/main" val="3990709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46</a:t>
            </a:fld>
            <a:endParaRPr lang="fr-FR"/>
          </a:p>
        </p:txBody>
      </p:sp>
    </p:spTree>
    <p:extLst>
      <p:ext uri="{BB962C8B-B14F-4D97-AF65-F5344CB8AC3E}">
        <p14:creationId xmlns:p14="http://schemas.microsoft.com/office/powerpoint/2010/main" val="3990709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47</a:t>
            </a:fld>
            <a:endParaRPr lang="fr-FR"/>
          </a:p>
        </p:txBody>
      </p:sp>
    </p:spTree>
    <p:extLst>
      <p:ext uri="{BB962C8B-B14F-4D97-AF65-F5344CB8AC3E}">
        <p14:creationId xmlns:p14="http://schemas.microsoft.com/office/powerpoint/2010/main" val="100491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48</a:t>
            </a:fld>
            <a:endParaRPr lang="fr-FR"/>
          </a:p>
        </p:txBody>
      </p:sp>
    </p:spTree>
    <p:extLst>
      <p:ext uri="{BB962C8B-B14F-4D97-AF65-F5344CB8AC3E}">
        <p14:creationId xmlns:p14="http://schemas.microsoft.com/office/powerpoint/2010/main" val="3400435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49</a:t>
            </a:fld>
            <a:endParaRPr lang="fr-FR"/>
          </a:p>
        </p:txBody>
      </p:sp>
    </p:spTree>
    <p:extLst>
      <p:ext uri="{BB962C8B-B14F-4D97-AF65-F5344CB8AC3E}">
        <p14:creationId xmlns:p14="http://schemas.microsoft.com/office/powerpoint/2010/main" val="219372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5</a:t>
            </a:fld>
            <a:endParaRPr lang="fr-FR"/>
          </a:p>
        </p:txBody>
      </p:sp>
    </p:spTree>
    <p:extLst>
      <p:ext uri="{BB962C8B-B14F-4D97-AF65-F5344CB8AC3E}">
        <p14:creationId xmlns:p14="http://schemas.microsoft.com/office/powerpoint/2010/main" val="545397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50</a:t>
            </a:fld>
            <a:endParaRPr lang="fr-FR"/>
          </a:p>
        </p:txBody>
      </p:sp>
    </p:spTree>
    <p:extLst>
      <p:ext uri="{BB962C8B-B14F-4D97-AF65-F5344CB8AC3E}">
        <p14:creationId xmlns:p14="http://schemas.microsoft.com/office/powerpoint/2010/main" val="2193724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51</a:t>
            </a:fld>
            <a:endParaRPr lang="fr-FR"/>
          </a:p>
        </p:txBody>
      </p:sp>
    </p:spTree>
    <p:extLst>
      <p:ext uri="{BB962C8B-B14F-4D97-AF65-F5344CB8AC3E}">
        <p14:creationId xmlns:p14="http://schemas.microsoft.com/office/powerpoint/2010/main" val="2193724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52</a:t>
            </a:fld>
            <a:endParaRPr lang="fr-FR"/>
          </a:p>
        </p:txBody>
      </p:sp>
    </p:spTree>
    <p:extLst>
      <p:ext uri="{BB962C8B-B14F-4D97-AF65-F5344CB8AC3E}">
        <p14:creationId xmlns:p14="http://schemas.microsoft.com/office/powerpoint/2010/main" val="219372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53</a:t>
            </a:fld>
            <a:endParaRPr lang="fr-FR"/>
          </a:p>
        </p:txBody>
      </p:sp>
    </p:spTree>
    <p:extLst>
      <p:ext uri="{BB962C8B-B14F-4D97-AF65-F5344CB8AC3E}">
        <p14:creationId xmlns:p14="http://schemas.microsoft.com/office/powerpoint/2010/main" val="22750854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Résultats « personnels » </a:t>
            </a:r>
            <a:r>
              <a:rPr lang="fr-FR" dirty="0" smtClean="0"/>
              <a:t>: </a:t>
            </a:r>
          </a:p>
          <a:p>
            <a:pPr marL="171447" indent="-79374">
              <a:buFontTx/>
              <a:buChar char="-"/>
            </a:pPr>
            <a:r>
              <a:rPr lang="fr-FR" i="1" dirty="0" err="1" smtClean="0"/>
              <a:t>personal</a:t>
            </a:r>
            <a:r>
              <a:rPr lang="fr-FR" i="1" dirty="0" smtClean="0"/>
              <a:t> </a:t>
            </a:r>
            <a:r>
              <a:rPr lang="fr-FR" i="1" dirty="0" err="1" smtClean="0"/>
              <a:t>results</a:t>
            </a:r>
            <a:r>
              <a:rPr lang="fr-FR" dirty="0" smtClean="0"/>
              <a:t> : messages postés sur Google + par les personnes suivies ;</a:t>
            </a:r>
          </a:p>
          <a:p>
            <a:pPr marL="171447" indent="-79374">
              <a:buFontTx/>
              <a:buChar char="-"/>
            </a:pPr>
            <a:r>
              <a:rPr lang="fr-FR" dirty="0" smtClean="0"/>
              <a:t>pages signalées</a:t>
            </a:r>
            <a:r>
              <a:rPr lang="fr-FR" baseline="0" dirty="0" smtClean="0"/>
              <a:t> (via bouton +1 ou postées sur Google +) ;</a:t>
            </a:r>
          </a:p>
          <a:p>
            <a:pPr marL="171447" indent="-79374">
              <a:buFontTx/>
              <a:buChar char="-"/>
            </a:pPr>
            <a:r>
              <a:rPr lang="fr-FR" baseline="0" dirty="0" smtClean="0"/>
              <a:t>profils Google +</a:t>
            </a:r>
            <a:endParaRPr lang="fr-FR" baseline="0"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54</a:t>
            </a:fld>
            <a:endParaRPr lang="fr-FR"/>
          </a:p>
        </p:txBody>
      </p:sp>
    </p:spTree>
    <p:extLst>
      <p:ext uri="{BB962C8B-B14F-4D97-AF65-F5344CB8AC3E}">
        <p14:creationId xmlns:p14="http://schemas.microsoft.com/office/powerpoint/2010/main" val="14664606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55</a:t>
            </a:fld>
            <a:endParaRPr lang="fr-FR"/>
          </a:p>
        </p:txBody>
      </p:sp>
    </p:spTree>
    <p:extLst>
      <p:ext uri="{BB962C8B-B14F-4D97-AF65-F5344CB8AC3E}">
        <p14:creationId xmlns:p14="http://schemas.microsoft.com/office/powerpoint/2010/main" val="40108021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76BF50F2-74BE-46C3-B782-9285F420F350}" type="slidenum">
              <a:rPr lang="fr-FR" smtClean="0"/>
              <a:t>56</a:t>
            </a:fld>
            <a:endParaRPr lang="fr-F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565" y="4577085"/>
            <a:ext cx="2880320" cy="2460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es commentaires 2"/>
          <p:cNvSpPr>
            <a:spLocks noGrp="1"/>
          </p:cNvSpPr>
          <p:nvPr>
            <p:ph type="body" idx="1"/>
          </p:nvPr>
        </p:nvSpPr>
        <p:spPr>
          <a:xfrm>
            <a:off x="3459694" y="5040446"/>
            <a:ext cx="2647063" cy="2067149"/>
          </a:xfrm>
        </p:spPr>
        <p:txBody>
          <a:bodyPr/>
          <a:lstStyle/>
          <a:p>
            <a:endParaRPr lang="fr-FR" dirty="0" smtClean="0"/>
          </a:p>
          <a:p>
            <a:r>
              <a:rPr lang="fr-FR" sz="900" dirty="0"/>
              <a:t>«  Le bilan semble donc mitigé pour ce qui est de la recherche sociale. D’une part (1) les utilisateurs y trouvent moins de résultats pertinents que dans les moteurs classiques, d’autre part (2) leur niveau de connaissance sur la question posée est moins élevé à l’issue de la recherche – ce qui semble logique par rapport au point (1) » (C. Deschamps, http://fr.scribd.com/doc/40837799/Veille-et-recherche-d-information-a-l-heure-des-reseaux-sociaux).</a:t>
            </a:r>
          </a:p>
        </p:txBody>
      </p:sp>
      <p:sp>
        <p:nvSpPr>
          <p:cNvPr id="6" name="Rectangle 5"/>
          <p:cNvSpPr/>
          <p:nvPr/>
        </p:nvSpPr>
        <p:spPr>
          <a:xfrm>
            <a:off x="937096" y="7169373"/>
            <a:ext cx="5045199" cy="1631216"/>
          </a:xfrm>
          <a:prstGeom prst="rect">
            <a:avLst/>
          </a:prstGeom>
        </p:spPr>
        <p:txBody>
          <a:bodyPr wrap="square" lIns="91438" tIns="45719" rIns="91438" bIns="45719">
            <a:spAutoFit/>
          </a:bodyPr>
          <a:lstStyle/>
          <a:p>
            <a:r>
              <a:rPr lang="fr-FR" sz="1000" dirty="0">
                <a:latin typeface="Times New Roman" pitchFamily="18" charset="0"/>
                <a:cs typeface="Times New Roman" pitchFamily="18" charset="0"/>
              </a:rPr>
              <a:t>«En matière de recherche et de veille dans le domaine scientifique, il faudra donc penser à utiliser : </a:t>
            </a:r>
          </a:p>
          <a:p>
            <a:r>
              <a:rPr lang="fr-FR" sz="1000" dirty="0">
                <a:latin typeface="Times New Roman" pitchFamily="18" charset="0"/>
                <a:cs typeface="Times New Roman" pitchFamily="18" charset="0"/>
              </a:rPr>
              <a:t>- les serveurs professionnels qui continuent d’offrir, moyennant finance, un contenu riche et varié, validé et fiable, structuré, avec des fonctionnalités de recherche extrêmement perfectionnées  ;</a:t>
            </a:r>
          </a:p>
          <a:p>
            <a:r>
              <a:rPr lang="fr-FR" sz="1000" dirty="0">
                <a:latin typeface="Times New Roman" pitchFamily="18" charset="0"/>
                <a:cs typeface="Times New Roman" pitchFamily="18" charset="0"/>
              </a:rPr>
              <a:t>mais aussi les outils du web 2.0, majoritairement gratuits, qui fournissent des contenus très récents (quelquefois en temps réel), permettent de tirer parti de l’intelligence collective, facilitent l’accès aux documents en texte intégral et surtout permettent d’identifier relativement aisément des spécialistes et experts, malgré des possibilités de recherche à des années lumières de celles proposées par les serveurs » (C. Tisserand-</a:t>
            </a:r>
            <a:r>
              <a:rPr lang="fr-FR" sz="1000" dirty="0" err="1">
                <a:latin typeface="Times New Roman" pitchFamily="18" charset="0"/>
                <a:cs typeface="Times New Roman" pitchFamily="18" charset="0"/>
              </a:rPr>
              <a:t>Barthole</a:t>
            </a:r>
            <a:r>
              <a:rPr lang="fr-FR" sz="1000" dirty="0">
                <a:latin typeface="Times New Roman" pitchFamily="18" charset="0"/>
                <a:cs typeface="Times New Roman" pitchFamily="18" charset="0"/>
              </a:rPr>
              <a:t>, </a:t>
            </a:r>
            <a:r>
              <a:rPr lang="fr-FR" sz="1000" i="1" dirty="0">
                <a:latin typeface="Times New Roman" pitchFamily="18" charset="0"/>
                <a:cs typeface="Times New Roman" pitchFamily="18" charset="0"/>
              </a:rPr>
              <a:t>Bases</a:t>
            </a:r>
            <a:r>
              <a:rPr lang="fr-FR" sz="1000" dirty="0">
                <a:latin typeface="Times New Roman" pitchFamily="18" charset="0"/>
                <a:cs typeface="Times New Roman" pitchFamily="18" charset="0"/>
              </a:rPr>
              <a:t>, n°206).</a:t>
            </a:r>
          </a:p>
        </p:txBody>
      </p:sp>
    </p:spTree>
    <p:extLst>
      <p:ext uri="{BB962C8B-B14F-4D97-AF65-F5344CB8AC3E}">
        <p14:creationId xmlns:p14="http://schemas.microsoft.com/office/powerpoint/2010/main" val="1267821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57</a:t>
            </a:fld>
            <a:endParaRPr lang="fr-FR"/>
          </a:p>
        </p:txBody>
      </p:sp>
    </p:spTree>
    <p:extLst>
      <p:ext uri="{BB962C8B-B14F-4D97-AF65-F5344CB8AC3E}">
        <p14:creationId xmlns:p14="http://schemas.microsoft.com/office/powerpoint/2010/main" val="11414461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b="1" dirty="0" smtClean="0"/>
              <a:t>« </a:t>
            </a:r>
            <a:r>
              <a:rPr lang="fr-FR" b="1" i="1" dirty="0" err="1" smtClean="0"/>
              <a:t>Mood</a:t>
            </a:r>
            <a:r>
              <a:rPr lang="fr-FR" b="1" i="1" dirty="0" smtClean="0"/>
              <a:t> Graph</a:t>
            </a:r>
            <a:r>
              <a:rPr lang="fr-FR" b="1" dirty="0" smtClean="0"/>
              <a:t> » </a:t>
            </a:r>
            <a:r>
              <a:rPr lang="fr-FR" dirty="0" smtClean="0"/>
              <a:t>: </a:t>
            </a:r>
          </a:p>
          <a:p>
            <a:pPr defTabSz="914384">
              <a:defRPr/>
            </a:pPr>
            <a:r>
              <a:rPr lang="fr-FR" dirty="0" smtClean="0"/>
              <a:t>- part de plus en plus importante</a:t>
            </a:r>
            <a:r>
              <a:rPr lang="fr-FR" baseline="0" dirty="0" smtClean="0"/>
              <a:t> de l’expression d’émotions et d’humeurs</a:t>
            </a:r>
          </a:p>
          <a:p>
            <a:pPr defTabSz="914384">
              <a:defRPr/>
            </a:pPr>
            <a:r>
              <a:rPr lang="fr-FR" baseline="0" dirty="0" smtClean="0"/>
              <a:t>- développement de services de traitement automatique des sentiments</a:t>
            </a:r>
          </a:p>
          <a:p>
            <a:pPr defTabSz="914384">
              <a:defRPr/>
            </a:pPr>
            <a:r>
              <a:rPr lang="fr-FR" baseline="0" dirty="0" smtClean="0"/>
              <a:t>ex. </a:t>
            </a:r>
            <a:r>
              <a:rPr lang="fr-FR" baseline="0" dirty="0" err="1" smtClean="0"/>
              <a:t>Rappler</a:t>
            </a:r>
            <a:r>
              <a:rPr lang="fr-FR" baseline="0" dirty="0" smtClean="0"/>
              <a:t> : plateforme de news indiquant le ressenti de l’internaute après la lecture d’un article</a:t>
            </a:r>
          </a:p>
          <a:p>
            <a:pPr marL="92073" defTabSz="914384">
              <a:defRPr/>
            </a:pPr>
            <a:r>
              <a:rPr lang="fr-FR" baseline="0" dirty="0" smtClean="0">
                <a:sym typeface="Wingdings" panose="05000000000000000000" pitchFamily="2" charset="2"/>
              </a:rPr>
              <a:t> sentiments qui permettent de classer les résultats</a:t>
            </a:r>
          </a:p>
          <a:p>
            <a:pPr marL="92073" defTabSz="914384">
              <a:buFont typeface="Wingdings"/>
              <a:buChar char="à"/>
              <a:defRPr/>
            </a:pPr>
            <a:r>
              <a:rPr lang="fr-FR" baseline="0" dirty="0" smtClean="0">
                <a:sym typeface="Wingdings" panose="05000000000000000000" pitchFamily="2" charset="2"/>
              </a:rPr>
              <a:t>plus large que le simple </a:t>
            </a:r>
            <a:r>
              <a:rPr lang="fr-FR" baseline="0" dirty="0" err="1" smtClean="0">
                <a:sym typeface="Wingdings" panose="05000000000000000000" pitchFamily="2" charset="2"/>
              </a:rPr>
              <a:t>Like</a:t>
            </a:r>
            <a:r>
              <a:rPr lang="fr-FR" baseline="0" dirty="0" smtClean="0">
                <a:sym typeface="Wingdings" panose="05000000000000000000" pitchFamily="2" charset="2"/>
              </a:rPr>
              <a:t> de Facebook ou le +1 de Google</a:t>
            </a:r>
          </a:p>
          <a:p>
            <a:pPr defTabSz="914384">
              <a:defRPr/>
            </a:pPr>
            <a:endParaRPr lang="fr-FR" baseline="0" dirty="0" smtClean="0">
              <a:sym typeface="Wingdings" panose="05000000000000000000" pitchFamily="2" charset="2"/>
            </a:endParaRPr>
          </a:p>
          <a:p>
            <a:pPr defTabSz="914384">
              <a:defRPr/>
            </a:pPr>
            <a:r>
              <a:rPr lang="fr-FR" baseline="0" dirty="0" smtClean="0">
                <a:sym typeface="Wingdings" panose="05000000000000000000" pitchFamily="2" charset="2"/>
              </a:rPr>
              <a:t>Ecorama : établit un « indice de positivité » à partir de la mesure économique sur les réseaux sociaux</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58</a:t>
            </a:fld>
            <a:endParaRPr lang="fr-FR"/>
          </a:p>
        </p:txBody>
      </p:sp>
    </p:spTree>
    <p:extLst>
      <p:ext uri="{BB962C8B-B14F-4D97-AF65-F5344CB8AC3E}">
        <p14:creationId xmlns:p14="http://schemas.microsoft.com/office/powerpoint/2010/main" val="15402081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59</a:t>
            </a:fld>
            <a:endParaRPr lang="fr-FR"/>
          </a:p>
        </p:txBody>
      </p:sp>
    </p:spTree>
    <p:extLst>
      <p:ext uri="{BB962C8B-B14F-4D97-AF65-F5344CB8AC3E}">
        <p14:creationId xmlns:p14="http://schemas.microsoft.com/office/powerpoint/2010/main" val="3712587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Internet</a:t>
            </a:r>
            <a:r>
              <a:rPr lang="fr-FR" dirty="0" smtClean="0"/>
              <a:t> </a:t>
            </a:r>
          </a:p>
          <a:p>
            <a:pPr marL="92073"/>
            <a:r>
              <a:rPr lang="fr-FR" dirty="0" smtClean="0"/>
              <a:t>- réseau de réseaux</a:t>
            </a:r>
          </a:p>
          <a:p>
            <a:pPr marL="92073"/>
            <a:r>
              <a:rPr lang="fr-FR" dirty="0" smtClean="0"/>
              <a:t>- fin des années 1960</a:t>
            </a:r>
          </a:p>
          <a:p>
            <a:pPr marL="92073"/>
            <a:r>
              <a:rPr lang="fr-FR" dirty="0" smtClean="0"/>
              <a:t>- applications et services divers : courrier électronique (mail), messagerie instantanée (IM), forums de discussion, transfert de fichiers (FTP), pair à pair (P2P), web (www)…</a:t>
            </a:r>
          </a:p>
          <a:p>
            <a:endParaRPr lang="fr-FR" dirty="0" smtClean="0"/>
          </a:p>
          <a:p>
            <a:r>
              <a:rPr lang="fr-FR" b="1" dirty="0" smtClean="0"/>
              <a:t>World Wide Web </a:t>
            </a:r>
            <a:r>
              <a:rPr lang="fr-FR" dirty="0" smtClean="0"/>
              <a:t>(www)</a:t>
            </a:r>
          </a:p>
          <a:p>
            <a:pPr marL="92073"/>
            <a:r>
              <a:rPr lang="fr-FR" dirty="0" smtClean="0"/>
              <a:t>- début des années 1990</a:t>
            </a:r>
          </a:p>
          <a:p>
            <a:pPr marL="92073"/>
            <a:r>
              <a:rPr lang="fr-FR" dirty="0" smtClean="0"/>
              <a:t>- protocole HTTP</a:t>
            </a:r>
          </a:p>
          <a:p>
            <a:pPr marL="92073"/>
            <a:r>
              <a:rPr lang="fr-FR" dirty="0" smtClean="0"/>
              <a:t>- ensemble de pages HTML (textes, images, liens…) avec une adresse URL</a:t>
            </a:r>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6</a:t>
            </a:fld>
            <a:endParaRPr lang="fr-FR"/>
          </a:p>
        </p:txBody>
      </p:sp>
    </p:spTree>
    <p:extLst>
      <p:ext uri="{BB962C8B-B14F-4D97-AF65-F5344CB8AC3E}">
        <p14:creationId xmlns:p14="http://schemas.microsoft.com/office/powerpoint/2010/main" val="1325389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a:t>
            </a:r>
            <a:r>
              <a:rPr lang="en-US" i="1" dirty="0" smtClean="0"/>
              <a:t>Real Time Search can be defined as accessing updates, information, news articles, blog posts, and all sorts of content as it is published on the Web, instantaneously. It is all about access to information as it is made available</a:t>
            </a:r>
            <a:r>
              <a:rPr lang="fr-FR" dirty="0" smtClean="0"/>
              <a:t> » (W. Boswell, http://websearch.about.com/od/socialnetworking/p/What-Is-Real-Time-Search.htm)</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60</a:t>
            </a:fld>
            <a:endParaRPr lang="fr-FR"/>
          </a:p>
        </p:txBody>
      </p:sp>
    </p:spTree>
    <p:extLst>
      <p:ext uri="{BB962C8B-B14F-4D97-AF65-F5344CB8AC3E}">
        <p14:creationId xmlns:p14="http://schemas.microsoft.com/office/powerpoint/2010/main" val="4081552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61</a:t>
            </a:fld>
            <a:endParaRPr lang="fr-FR"/>
          </a:p>
        </p:txBody>
      </p:sp>
    </p:spTree>
    <p:extLst>
      <p:ext uri="{BB962C8B-B14F-4D97-AF65-F5344CB8AC3E}">
        <p14:creationId xmlns:p14="http://schemas.microsoft.com/office/powerpoint/2010/main" val="5649691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62</a:t>
            </a:fld>
            <a:endParaRPr lang="fr-FR"/>
          </a:p>
        </p:txBody>
      </p:sp>
    </p:spTree>
    <p:extLst>
      <p:ext uri="{BB962C8B-B14F-4D97-AF65-F5344CB8AC3E}">
        <p14:creationId xmlns:p14="http://schemas.microsoft.com/office/powerpoint/2010/main" val="27218956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63</a:t>
            </a:fld>
            <a:endParaRPr lang="fr-FR"/>
          </a:p>
        </p:txBody>
      </p:sp>
    </p:spTree>
    <p:extLst>
      <p:ext uri="{BB962C8B-B14F-4D97-AF65-F5344CB8AC3E}">
        <p14:creationId xmlns:p14="http://schemas.microsoft.com/office/powerpoint/2010/main" val="25198959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64</a:t>
            </a:fld>
            <a:endParaRPr lang="fr-FR"/>
          </a:p>
        </p:txBody>
      </p:sp>
    </p:spTree>
    <p:extLst>
      <p:ext uri="{BB962C8B-B14F-4D97-AF65-F5344CB8AC3E}">
        <p14:creationId xmlns:p14="http://schemas.microsoft.com/office/powerpoint/2010/main" val="9265839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65</a:t>
            </a:fld>
            <a:endParaRPr lang="fr-FR"/>
          </a:p>
        </p:txBody>
      </p:sp>
    </p:spTree>
    <p:extLst>
      <p:ext uri="{BB962C8B-B14F-4D97-AF65-F5344CB8AC3E}">
        <p14:creationId xmlns:p14="http://schemas.microsoft.com/office/powerpoint/2010/main" val="9265839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66</a:t>
            </a:fld>
            <a:endParaRPr lang="fr-FR"/>
          </a:p>
        </p:txBody>
      </p:sp>
    </p:spTree>
    <p:extLst>
      <p:ext uri="{BB962C8B-B14F-4D97-AF65-F5344CB8AC3E}">
        <p14:creationId xmlns:p14="http://schemas.microsoft.com/office/powerpoint/2010/main" val="24575937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67</a:t>
            </a:fld>
            <a:endParaRPr lang="fr-FR"/>
          </a:p>
        </p:txBody>
      </p:sp>
    </p:spTree>
    <p:extLst>
      <p:ext uri="{BB962C8B-B14F-4D97-AF65-F5344CB8AC3E}">
        <p14:creationId xmlns:p14="http://schemas.microsoft.com/office/powerpoint/2010/main" val="22032228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68</a:t>
            </a:fld>
            <a:endParaRPr lang="fr-FR"/>
          </a:p>
        </p:txBody>
      </p:sp>
    </p:spTree>
    <p:extLst>
      <p:ext uri="{BB962C8B-B14F-4D97-AF65-F5344CB8AC3E}">
        <p14:creationId xmlns:p14="http://schemas.microsoft.com/office/powerpoint/2010/main" val="39852786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69</a:t>
            </a:fld>
            <a:endParaRPr lang="fr-FR"/>
          </a:p>
        </p:txBody>
      </p:sp>
    </p:spTree>
    <p:extLst>
      <p:ext uri="{BB962C8B-B14F-4D97-AF65-F5344CB8AC3E}">
        <p14:creationId xmlns:p14="http://schemas.microsoft.com/office/powerpoint/2010/main" val="20124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Référence</a:t>
            </a:r>
            <a:r>
              <a:rPr lang="fr-FR" b="0" baseline="0" dirty="0" smtClean="0"/>
              <a:t> : http://www.excelacom.com/resources/blog/2016-update-what-happens-in-one-internet-minute</a:t>
            </a:r>
          </a:p>
          <a:p>
            <a:endParaRPr lang="fr-FR" b="1" dirty="0" smtClean="0"/>
          </a:p>
          <a:p>
            <a:r>
              <a:rPr lang="fr-FR" b="1" dirty="0" smtClean="0"/>
              <a:t>Taille</a:t>
            </a:r>
          </a:p>
          <a:p>
            <a:pPr marL="171447" indent="-79374">
              <a:buFontTx/>
              <a:buChar char="-"/>
            </a:pPr>
            <a:r>
              <a:rPr lang="fr-FR" dirty="0" smtClean="0"/>
              <a:t>utilisateurs : 3,4 MM. d’internautes dans le monde (11/2015, http://www.internetworldstats.com/stats.htm)</a:t>
            </a:r>
          </a:p>
          <a:p>
            <a:pPr marL="171447" indent="-79374">
              <a:buFontTx/>
              <a:buChar char="-"/>
            </a:pPr>
            <a:r>
              <a:rPr lang="fr-FR" dirty="0" smtClean="0"/>
              <a:t>1 MM. de sites (</a:t>
            </a:r>
            <a:r>
              <a:rPr lang="fr-FR" dirty="0" err="1" smtClean="0"/>
              <a:t>Netcraft</a:t>
            </a:r>
            <a:r>
              <a:rPr lang="fr-FR" dirty="0" smtClean="0"/>
              <a:t>, 04/2016, http://news.netcraft.com/archives/2016/04/21/april-2016-web-server-survey.html)</a:t>
            </a:r>
          </a:p>
          <a:p>
            <a:pPr marL="171447" indent="-79374">
              <a:buFontTx/>
              <a:buChar char="-"/>
            </a:pPr>
            <a:r>
              <a:rPr lang="fr-FR" dirty="0" smtClean="0"/>
              <a:t>Google : 120 000 milliards de pages individuelles identifiées, dont 60 % seraient des doublons</a:t>
            </a:r>
            <a:r>
              <a:rPr lang="fr-FR" baseline="0" dirty="0" smtClean="0"/>
              <a:t> </a:t>
            </a:r>
            <a:r>
              <a:rPr lang="fr-FR" dirty="0" smtClean="0"/>
              <a:t>(11/2015, http://www.thesempost.com/how-many-urls-duplicates-google-knows-about/)</a:t>
            </a:r>
            <a:r>
              <a:rPr lang="fr-FR" baseline="0" dirty="0" smtClean="0"/>
              <a:t> et </a:t>
            </a:r>
            <a:r>
              <a:rPr lang="fr-FR" dirty="0" smtClean="0"/>
              <a:t>4,5 MM. seraient indexées ? (http://www.worldwidewebsize.com/)</a:t>
            </a:r>
          </a:p>
          <a:p>
            <a:endParaRPr lang="fr-FR" dirty="0" smtClean="0"/>
          </a:p>
          <a:p>
            <a:r>
              <a:rPr lang="fr-FR" b="1" dirty="0" smtClean="0"/>
              <a:t>Contenu</a:t>
            </a:r>
          </a:p>
          <a:p>
            <a:pPr marL="92073"/>
            <a:r>
              <a:rPr lang="fr-FR" dirty="0" smtClean="0"/>
              <a:t>- langues : 53,5 % du contenu en anglais, 4 % en français (W3Techs, 05/2016, http://w3techs.com/technologies/overview/content_language/all)</a:t>
            </a:r>
          </a:p>
          <a:p>
            <a:endParaRPr lang="fr-FR" dirty="0" smtClean="0"/>
          </a:p>
          <a:p>
            <a:r>
              <a:rPr lang="fr-FR" b="1" dirty="0" smtClean="0"/>
              <a:t>Quelques types</a:t>
            </a:r>
          </a:p>
          <a:p>
            <a:pPr marL="92073"/>
            <a:r>
              <a:rPr lang="fr-FR" dirty="0" smtClean="0"/>
              <a:t>- Facebook : 1,5 MM.</a:t>
            </a:r>
            <a:r>
              <a:rPr lang="fr-FR" baseline="0" dirty="0" smtClean="0"/>
              <a:t> de comptes</a:t>
            </a:r>
          </a:p>
          <a:p>
            <a:pPr marL="92073"/>
            <a:r>
              <a:rPr lang="fr-FR" baseline="0" dirty="0" smtClean="0"/>
              <a:t>- blogs : 200  M. ?</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7</a:t>
            </a:fld>
            <a:endParaRPr lang="fr-FR"/>
          </a:p>
        </p:txBody>
      </p:sp>
    </p:spTree>
    <p:extLst>
      <p:ext uri="{BB962C8B-B14F-4D97-AF65-F5344CB8AC3E}">
        <p14:creationId xmlns:p14="http://schemas.microsoft.com/office/powerpoint/2010/main" val="29146034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70</a:t>
            </a:fld>
            <a:endParaRPr lang="fr-FR"/>
          </a:p>
        </p:txBody>
      </p:sp>
    </p:spTree>
    <p:extLst>
      <p:ext uri="{BB962C8B-B14F-4D97-AF65-F5344CB8AC3E}">
        <p14:creationId xmlns:p14="http://schemas.microsoft.com/office/powerpoint/2010/main" val="12283139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Reconnaissance d’images couplée</a:t>
            </a:r>
            <a:r>
              <a:rPr lang="fr-FR" baseline="0" dirty="0" smtClean="0"/>
              <a:t> à des </a:t>
            </a:r>
            <a:r>
              <a:rPr lang="fr-FR" b="1" baseline="0" dirty="0" smtClean="0"/>
              <a:t>bases de données</a:t>
            </a:r>
            <a:r>
              <a:rPr lang="fr-FR" baseline="0" dirty="0" smtClean="0"/>
              <a:t>, éventuellement (dans le cas de How-</a:t>
            </a:r>
            <a:r>
              <a:rPr lang="fr-FR" baseline="0" dirty="0" err="1" smtClean="0"/>
              <a:t>old</a:t>
            </a:r>
            <a:r>
              <a:rPr lang="fr-FR" baseline="0" dirty="0" smtClean="0"/>
              <a:t>) associée à des systèmes autoapprenants (</a:t>
            </a:r>
            <a:r>
              <a:rPr lang="fr-FR" i="1" baseline="0" dirty="0" err="1" smtClean="0"/>
              <a:t>deep</a:t>
            </a:r>
            <a:r>
              <a:rPr lang="fr-FR" i="1" baseline="0" dirty="0" smtClean="0"/>
              <a:t> machine </a:t>
            </a:r>
            <a:r>
              <a:rPr lang="fr-FR" i="1" baseline="0" dirty="0" err="1" smtClean="0"/>
              <a:t>learning</a:t>
            </a:r>
            <a:r>
              <a:rPr lang="fr-FR" baseline="0" dirty="0" smtClean="0"/>
              <a:t>), capables de comprendre les différents facteurs et leurs liens</a:t>
            </a:r>
          </a:p>
          <a:p>
            <a:r>
              <a:rPr lang="fr-FR" baseline="0" dirty="0" smtClean="0"/>
              <a:t>ex. avec https://www.imageidentify.com/ de Wolfram (J. </a:t>
            </a:r>
            <a:r>
              <a:rPr lang="fr-FR" baseline="0" dirty="0" err="1" smtClean="0"/>
              <a:t>Lowensohn</a:t>
            </a:r>
            <a:r>
              <a:rPr lang="fr-FR" baseline="0" dirty="0" smtClean="0"/>
              <a:t>, 2015, http://www.theverge.com/2015/5/13/8603531/wolfram-image-identification-site-trained-by-chewbacca)</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71</a:t>
            </a:fld>
            <a:endParaRPr lang="fr-FR"/>
          </a:p>
        </p:txBody>
      </p:sp>
    </p:spTree>
    <p:extLst>
      <p:ext uri="{BB962C8B-B14F-4D97-AF65-F5344CB8AC3E}">
        <p14:creationId xmlns:p14="http://schemas.microsoft.com/office/powerpoint/2010/main" val="19975953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72</a:t>
            </a:fld>
            <a:endParaRPr lang="fr-FR"/>
          </a:p>
        </p:txBody>
      </p:sp>
    </p:spTree>
    <p:extLst>
      <p:ext uri="{BB962C8B-B14F-4D97-AF65-F5344CB8AC3E}">
        <p14:creationId xmlns:p14="http://schemas.microsoft.com/office/powerpoint/2010/main" val="37240508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73</a:t>
            </a:fld>
            <a:endParaRPr lang="fr-FR"/>
          </a:p>
        </p:txBody>
      </p:sp>
    </p:spTree>
    <p:extLst>
      <p:ext uri="{BB962C8B-B14F-4D97-AF65-F5344CB8AC3E}">
        <p14:creationId xmlns:p14="http://schemas.microsoft.com/office/powerpoint/2010/main" val="31475053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Exemple 1</a:t>
            </a:r>
            <a:r>
              <a:rPr lang="fr-FR" dirty="0" smtClean="0"/>
              <a:t> : retrouver</a:t>
            </a:r>
            <a:r>
              <a:rPr lang="fr-FR" baseline="0" dirty="0" smtClean="0"/>
              <a:t> les retombées presse et web, au niveau mondial, de l’</a:t>
            </a:r>
            <a:r>
              <a:rPr lang="fr-FR" dirty="0" smtClean="0"/>
              <a:t>exposition </a:t>
            </a:r>
            <a:r>
              <a:rPr lang="fr-FR" i="1" dirty="0" smtClean="0"/>
              <a:t>La petite veste noire</a:t>
            </a:r>
            <a:r>
              <a:rPr lang="fr-FR" dirty="0" smtClean="0"/>
              <a:t>, ayant eu lieu à Tokyo (2012) et qui est accompagné d’un livre de photos portant le même</a:t>
            </a:r>
            <a:r>
              <a:rPr lang="fr-FR" baseline="0" dirty="0" smtClean="0"/>
              <a:t> titre </a:t>
            </a:r>
          </a:p>
          <a:p>
            <a:r>
              <a:rPr lang="fr-FR" baseline="0" dirty="0" smtClean="0"/>
              <a:t>problème central : question de la langue</a:t>
            </a:r>
          </a:p>
          <a:p>
            <a:pPr marL="92073"/>
            <a:r>
              <a:rPr lang="fr-FR" baseline="0" dirty="0" smtClean="0">
                <a:sym typeface="Wingdings" pitchFamily="2" charset="2"/>
              </a:rPr>
              <a:t></a:t>
            </a:r>
            <a:r>
              <a:rPr lang="fr-FR" baseline="0" dirty="0" smtClean="0"/>
              <a:t> intérêt de la recherche par l’image (celle de l’affiche et celle de la couverture du livre) : permet d’interroger sans maîtriser la langue</a:t>
            </a:r>
          </a:p>
          <a:p>
            <a:endParaRPr lang="fr-FR" dirty="0" smtClean="0"/>
          </a:p>
          <a:p>
            <a:r>
              <a:rPr lang="fr-FR" b="1" dirty="0" smtClean="0"/>
              <a:t>Exemple 2</a:t>
            </a:r>
            <a:r>
              <a:rPr lang="fr-FR" dirty="0"/>
              <a:t> </a:t>
            </a:r>
            <a:r>
              <a:rPr lang="fr-FR" dirty="0" smtClean="0"/>
              <a:t>: documenter une image brute : retrouver</a:t>
            </a:r>
            <a:r>
              <a:rPr lang="fr-FR" baseline="0" dirty="0" smtClean="0"/>
              <a:t> son origine, le contexte d’apparition et toute autre information (date, photographe, publication…), voire sa réutilisation</a:t>
            </a:r>
          </a:p>
          <a:p>
            <a:r>
              <a:rPr lang="fr-FR" baseline="0" dirty="0" smtClean="0"/>
              <a:t>problème central : photo abondamment reprise, voire modifiée</a:t>
            </a:r>
          </a:p>
          <a:p>
            <a:pPr marL="92073"/>
            <a:r>
              <a:rPr lang="fr-FR" baseline="0" dirty="0" smtClean="0">
                <a:sym typeface="Wingdings" pitchFamily="2" charset="2"/>
              </a:rPr>
              <a:t> intérêt de la recherche par l’image, couplée à une recherche textuelle classique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74</a:t>
            </a:fld>
            <a:endParaRPr lang="fr-FR"/>
          </a:p>
        </p:txBody>
      </p:sp>
    </p:spTree>
    <p:extLst>
      <p:ext uri="{BB962C8B-B14F-4D97-AF65-F5344CB8AC3E}">
        <p14:creationId xmlns:p14="http://schemas.microsoft.com/office/powerpoint/2010/main" val="4289894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Recherche</a:t>
            </a:r>
            <a:r>
              <a:rPr lang="fr-FR" b="1" baseline="0" dirty="0" smtClean="0"/>
              <a:t> visuelle </a:t>
            </a:r>
            <a:r>
              <a:rPr lang="fr-FR" baseline="0" dirty="0" smtClean="0"/>
              <a:t>(M. </a:t>
            </a:r>
            <a:r>
              <a:rPr lang="fr-FR" baseline="0" dirty="0" err="1" smtClean="0"/>
              <a:t>Boland</a:t>
            </a:r>
            <a:r>
              <a:rPr lang="fr-FR" baseline="0" dirty="0" smtClean="0"/>
              <a:t>, http://blog.kelseygroup.com/index.php/2010/01/07/when-and-how-will-visual-search-arrive/, 2010) :</a:t>
            </a:r>
          </a:p>
          <a:p>
            <a:pPr marL="182560" indent="-90486">
              <a:buFontTx/>
              <a:buChar char="-"/>
            </a:pPr>
            <a:r>
              <a:rPr lang="fr-FR" baseline="0" dirty="0" smtClean="0"/>
              <a:t>lecteurs de QR code</a:t>
            </a:r>
          </a:p>
          <a:p>
            <a:pPr marL="182560" indent="-90486">
              <a:buFontTx/>
              <a:buChar char="-"/>
            </a:pPr>
            <a:r>
              <a:rPr lang="fr-FR" baseline="0" dirty="0" smtClean="0"/>
              <a:t>lecteurs de code barres [</a:t>
            </a:r>
            <a:r>
              <a:rPr lang="fr-FR" dirty="0" smtClean="0"/>
              <a:t>UPC </a:t>
            </a:r>
            <a:r>
              <a:rPr lang="fr-FR" dirty="0"/>
              <a:t>: </a:t>
            </a:r>
            <a:r>
              <a:rPr lang="fr-FR" i="1" dirty="0" err="1"/>
              <a:t>Universal</a:t>
            </a:r>
            <a:r>
              <a:rPr lang="fr-FR" i="1" dirty="0"/>
              <a:t> Product </a:t>
            </a:r>
            <a:r>
              <a:rPr lang="fr-FR" i="1" dirty="0" smtClean="0"/>
              <a:t>Code</a:t>
            </a:r>
            <a:r>
              <a:rPr lang="fr-FR" dirty="0" smtClean="0"/>
              <a:t>]</a:t>
            </a:r>
            <a:endParaRPr lang="fr-FR" baseline="0" dirty="0" smtClean="0"/>
          </a:p>
          <a:p>
            <a:pPr marL="182560" lvl="2" indent="-90486">
              <a:buFontTx/>
              <a:buChar char="-"/>
            </a:pPr>
            <a:r>
              <a:rPr lang="fr-FR" baseline="0" dirty="0" smtClean="0"/>
              <a:t>traitement des images : ex. : </a:t>
            </a:r>
            <a:r>
              <a:rPr lang="fr-FR" dirty="0" smtClean="0"/>
              <a:t>Google </a:t>
            </a:r>
            <a:r>
              <a:rPr lang="fr-FR" dirty="0" err="1" smtClean="0"/>
              <a:t>Goggles</a:t>
            </a:r>
            <a:r>
              <a:rPr lang="fr-FR" dirty="0" smtClean="0"/>
              <a:t>  (Google Mobile App, http://www.google.com/mobile/goggles/#text, </a:t>
            </a:r>
            <a:r>
              <a:rPr lang="fr-FR" dirty="0" err="1" smtClean="0"/>
              <a:t>Androi</a:t>
            </a:r>
            <a:r>
              <a:rPr lang="fr-FR" dirty="0" smtClean="0"/>
              <a:t> et iPhone) : photos prises sont comparées à des bases de données d’images pour identifier des objets (paysages, livres, vin, œuvres d’art, produits), ex. de démonstration : http://www.youtube.com/watch?v=ezc108DTaug ; avec éventuellement géolocalisation et intelligence artificielle</a:t>
            </a:r>
          </a:p>
          <a:p>
            <a:pPr marL="171447" lvl="4" indent="-79374">
              <a:buFontTx/>
              <a:buChar char="-"/>
            </a:pPr>
            <a:r>
              <a:rPr lang="fr-FR" baseline="0" dirty="0" smtClean="0"/>
              <a:t>réalité augmentée :</a:t>
            </a:r>
            <a:r>
              <a:rPr lang="fr-FR" dirty="0" smtClean="0"/>
              <a:t> </a:t>
            </a:r>
            <a:r>
              <a:rPr lang="fr-FR" dirty="0"/>
              <a:t>présentation du monde physique via l’écran d’un appareil (smartphone, tablette…) </a:t>
            </a:r>
            <a:r>
              <a:rPr lang="fr-FR" dirty="0" smtClean="0"/>
              <a:t>auquel un</a:t>
            </a:r>
            <a:r>
              <a:rPr lang="fr-FR" baseline="0" dirty="0" smtClean="0"/>
              <a:t> système informatique superpose en temps réel des informations 2D ou 3D </a:t>
            </a:r>
            <a:r>
              <a:rPr lang="fr-FR" dirty="0" smtClean="0"/>
              <a:t>(</a:t>
            </a:r>
            <a:r>
              <a:rPr lang="fr-FR" dirty="0"/>
              <a:t>informations, éléments commerciaux…), cf. </a:t>
            </a:r>
            <a:r>
              <a:rPr lang="fr-FR" dirty="0" smtClean="0"/>
              <a:t>M. </a:t>
            </a:r>
            <a:r>
              <a:rPr lang="fr-FR" dirty="0" err="1" smtClean="0"/>
              <a:t>Boland</a:t>
            </a:r>
            <a:r>
              <a:rPr lang="fr-FR" dirty="0" smtClean="0"/>
              <a:t>, 2010, http</a:t>
            </a:r>
            <a:r>
              <a:rPr lang="fr-FR" dirty="0"/>
              <a:t>://searchenginewatch.com/article/2064238/Mobile-Search-Time-for-a-Hearing-and-Vision-Checkup; </a:t>
            </a:r>
            <a:r>
              <a:rPr lang="fr-FR" dirty="0" smtClean="0"/>
              <a:t>ex. </a:t>
            </a:r>
            <a:r>
              <a:rPr lang="fr-FR" i="1" dirty="0"/>
              <a:t>plane </a:t>
            </a:r>
            <a:r>
              <a:rPr lang="fr-FR" i="1" dirty="0" err="1"/>
              <a:t>finder</a:t>
            </a:r>
            <a:r>
              <a:rPr lang="fr-FR" i="1" dirty="0"/>
              <a:t> AR </a:t>
            </a:r>
            <a:r>
              <a:rPr lang="fr-FR" dirty="0"/>
              <a:t> qui combine réalité augmentée, </a:t>
            </a:r>
            <a:r>
              <a:rPr lang="fr-FR" dirty="0" err="1"/>
              <a:t>géo-localisation</a:t>
            </a:r>
            <a:r>
              <a:rPr lang="fr-FR" dirty="0"/>
              <a:t> et étude des vols par avion</a:t>
            </a:r>
          </a:p>
          <a:p>
            <a:pPr marL="171447" lvl="4" indent="187321">
              <a:buFontTx/>
              <a:buChar char="-"/>
              <a:tabLst>
                <a:tab pos="266695" algn="l"/>
              </a:tabLst>
            </a:pPr>
            <a:endParaRPr lang="fr-FR" dirty="0"/>
          </a:p>
          <a:p>
            <a:r>
              <a:rPr lang="fr-FR" dirty="0" smtClean="0"/>
              <a:t>mais articles </a:t>
            </a:r>
            <a:r>
              <a:rPr lang="fr-FR" i="1" dirty="0" err="1" smtClean="0"/>
              <a:t>Search</a:t>
            </a:r>
            <a:r>
              <a:rPr lang="fr-FR" i="1" dirty="0" smtClean="0"/>
              <a:t> </a:t>
            </a:r>
            <a:r>
              <a:rPr lang="fr-FR" i="1" dirty="0" err="1" smtClean="0"/>
              <a:t>Engine</a:t>
            </a:r>
            <a:r>
              <a:rPr lang="fr-FR" i="1" baseline="0" dirty="0" smtClean="0"/>
              <a:t> Watch</a:t>
            </a:r>
            <a:r>
              <a:rPr lang="fr-FR" baseline="0" dirty="0" smtClean="0"/>
              <a:t>, 2010 : </a:t>
            </a:r>
          </a:p>
          <a:p>
            <a:pPr marL="171447" indent="-79374">
              <a:buFontTx/>
              <a:buChar char="-"/>
            </a:pPr>
            <a:r>
              <a:rPr lang="fr-FR" baseline="0" dirty="0" smtClean="0"/>
              <a:t>développement avec développement des </a:t>
            </a:r>
            <a:r>
              <a:rPr lang="fr-FR" i="1" baseline="0" dirty="0" err="1" smtClean="0"/>
              <a:t>smartphones</a:t>
            </a:r>
            <a:r>
              <a:rPr lang="fr-FR" baseline="0" dirty="0" smtClean="0"/>
              <a:t> et applications</a:t>
            </a:r>
          </a:p>
          <a:p>
            <a:pPr marL="171447" indent="-79374">
              <a:buFontTx/>
              <a:buChar char="-"/>
            </a:pPr>
            <a:r>
              <a:rPr lang="fr-FR" baseline="0" dirty="0" smtClean="0"/>
              <a:t>surtout des exemples commerciaux ou de réalité augmentée</a:t>
            </a:r>
          </a:p>
          <a:p>
            <a:pPr marL="171447" indent="-79374">
              <a:buFontTx/>
              <a:buChar char="-"/>
            </a:pPr>
            <a:r>
              <a:rPr lang="fr-FR" dirty="0" smtClean="0"/>
              <a:t>question centrale des données disponibles</a:t>
            </a:r>
            <a:endParaRPr lang="fr-FR" baseline="0"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75</a:t>
            </a:fld>
            <a:endParaRPr lang="fr-FR"/>
          </a:p>
        </p:txBody>
      </p:sp>
    </p:spTree>
    <p:extLst>
      <p:ext uri="{BB962C8B-B14F-4D97-AF65-F5344CB8AC3E}">
        <p14:creationId xmlns:p14="http://schemas.microsoft.com/office/powerpoint/2010/main" val="36210705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Base : fréquence + amplitude + tempo</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76</a:t>
            </a:fld>
            <a:endParaRPr lang="fr-FR"/>
          </a:p>
        </p:txBody>
      </p:sp>
    </p:spTree>
    <p:extLst>
      <p:ext uri="{BB962C8B-B14F-4D97-AF65-F5344CB8AC3E}">
        <p14:creationId xmlns:p14="http://schemas.microsoft.com/office/powerpoint/2010/main" val="18528851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Recherche vocale </a:t>
            </a:r>
            <a:r>
              <a:rPr lang="fr-FR" dirty="0" smtClean="0"/>
              <a:t>: plus</a:t>
            </a:r>
            <a:r>
              <a:rPr lang="fr-FR" baseline="0" dirty="0" smtClean="0"/>
              <a:t> simple que recherche visuelle (cf. Marissa Mayer, 2009, http://www.guardian.co.uk/technology/2009/jul/08/google-search-marissa-mayer)</a:t>
            </a:r>
          </a:p>
          <a:p>
            <a:r>
              <a:rPr lang="fr-FR" baseline="0" dirty="0" smtClean="0"/>
              <a:t>Déjà existence de moteurs parlants : ex. : </a:t>
            </a:r>
            <a:r>
              <a:rPr lang="fr-FR" baseline="0" dirty="0" err="1" smtClean="0"/>
              <a:t>Speegle</a:t>
            </a:r>
            <a:r>
              <a:rPr lang="fr-FR" baseline="0" dirty="0" smtClean="0"/>
              <a:t> qui reprenait les résultats de Google avec une synthèse vocale</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77</a:t>
            </a:fld>
            <a:endParaRPr lang="fr-FR"/>
          </a:p>
        </p:txBody>
      </p:sp>
    </p:spTree>
    <p:extLst>
      <p:ext uri="{BB962C8B-B14F-4D97-AF65-F5344CB8AC3E}">
        <p14:creationId xmlns:p14="http://schemas.microsoft.com/office/powerpoint/2010/main" val="20184908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78</a:t>
            </a:fld>
            <a:endParaRPr lang="fr-FR"/>
          </a:p>
        </p:txBody>
      </p:sp>
    </p:spTree>
    <p:extLst>
      <p:ext uri="{BB962C8B-B14F-4D97-AF65-F5344CB8AC3E}">
        <p14:creationId xmlns:p14="http://schemas.microsoft.com/office/powerpoint/2010/main" val="25686334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79</a:t>
            </a:fld>
            <a:endParaRPr lang="fr-FR"/>
          </a:p>
        </p:txBody>
      </p:sp>
    </p:spTree>
    <p:extLst>
      <p:ext uri="{BB962C8B-B14F-4D97-AF65-F5344CB8AC3E}">
        <p14:creationId xmlns:p14="http://schemas.microsoft.com/office/powerpoint/2010/main" val="3214030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Différents niveaux</a:t>
            </a:r>
            <a:r>
              <a:rPr lang="fr-FR" b="1" baseline="0" dirty="0" smtClean="0"/>
              <a:t> de visibilité </a:t>
            </a:r>
            <a:r>
              <a:rPr lang="fr-FR" baseline="0" dirty="0" smtClean="0"/>
              <a:t>: sites des médias et des institutions ; blogs et sites personnels ; médias sociaux (forums, réseaux sociaux, microblogging)</a:t>
            </a:r>
            <a:endParaRPr lang="fr-FR" dirty="0" smtClean="0"/>
          </a:p>
          <a:p>
            <a:endParaRPr lang="fr-FR" dirty="0" smtClean="0"/>
          </a:p>
          <a:p>
            <a:r>
              <a:rPr lang="fr-FR" b="1" dirty="0" smtClean="0"/>
              <a:t>Web profond </a:t>
            </a:r>
            <a:r>
              <a:rPr lang="fr-FR" dirty="0" smtClean="0"/>
              <a:t>: étude </a:t>
            </a:r>
            <a:r>
              <a:rPr lang="fr-FR" dirty="0" err="1" smtClean="0"/>
              <a:t>BrightPlanet</a:t>
            </a:r>
            <a:r>
              <a:rPr lang="fr-FR" dirty="0" smtClean="0"/>
              <a:t> (2001, http://quod.lib.umich.edu/cgi/t/text/text-idx?c=jep;view=text;rgn=main;idno=3336451.0007.104)</a:t>
            </a:r>
            <a:r>
              <a:rPr lang="fr-FR" baseline="0" dirty="0" smtClean="0"/>
              <a:t> : le web profond serait 500 fois plus vaste que le web indexé</a:t>
            </a:r>
          </a:p>
          <a:p>
            <a:pPr marL="171447" indent="-79374">
              <a:buFontTx/>
              <a:buChar char="-"/>
            </a:pPr>
            <a:r>
              <a:rPr lang="fr-FR" baseline="0" dirty="0" smtClean="0"/>
              <a:t>2007 : 12 % visible</a:t>
            </a:r>
          </a:p>
          <a:p>
            <a:pPr marL="171447" indent="-79374">
              <a:buFontTx/>
              <a:buChar char="-"/>
            </a:pPr>
            <a:r>
              <a:rPr lang="fr-FR" baseline="0" dirty="0" smtClean="0"/>
              <a:t>2008 : 25-30 % visible</a:t>
            </a:r>
          </a:p>
          <a:p>
            <a:pPr marL="171447" indent="-79374">
              <a:buFontTx/>
              <a:buChar char="-"/>
            </a:pPr>
            <a:r>
              <a:rPr lang="fr-FR" baseline="0" dirty="0" smtClean="0"/>
              <a:t>actuellement : 40-60 % ?, dont les moteurs n’indexent que 5 % ? : </a:t>
            </a:r>
            <a:r>
              <a:rPr lang="fr-FR" dirty="0" smtClean="0">
                <a:solidFill>
                  <a:prstClr val="black"/>
                </a:solidFill>
              </a:rPr>
              <a:t>au moins 3,8 milliards de pages (Worldwidewebsize, 06/2016, http://www.worldwidewebsize.com/</a:t>
            </a:r>
            <a:r>
              <a:rPr lang="fr-FR" dirty="0">
                <a:solidFill>
                  <a:prstClr val="black"/>
                </a:solidFill>
              </a:rPr>
              <a:t>) : impossibilité de tout indexer</a:t>
            </a:r>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8</a:t>
            </a:fld>
            <a:endParaRPr lang="fr-FR"/>
          </a:p>
        </p:txBody>
      </p:sp>
    </p:spTree>
    <p:extLst>
      <p:ext uri="{BB962C8B-B14F-4D97-AF65-F5344CB8AC3E}">
        <p14:creationId xmlns:p14="http://schemas.microsoft.com/office/powerpoint/2010/main" val="10940089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80</a:t>
            </a:fld>
            <a:endParaRPr lang="fr-FR"/>
          </a:p>
        </p:txBody>
      </p:sp>
    </p:spTree>
    <p:extLst>
      <p:ext uri="{BB962C8B-B14F-4D97-AF65-F5344CB8AC3E}">
        <p14:creationId xmlns:p14="http://schemas.microsoft.com/office/powerpoint/2010/main" val="36210705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baseline="0" dirty="0" smtClean="0"/>
              <a:t>Pas nouveau </a:t>
            </a:r>
            <a:r>
              <a:rPr lang="fr-FR" baseline="0" dirty="0" smtClean="0"/>
              <a:t>: déjà des moteurs précédents : </a:t>
            </a:r>
            <a:r>
              <a:rPr lang="fr-FR" baseline="0" dirty="0" err="1" smtClean="0"/>
              <a:t>Viewdle</a:t>
            </a:r>
            <a:r>
              <a:rPr lang="fr-FR" baseline="0" dirty="0" smtClean="0"/>
              <a:t> † : moteur de reconnaissance vidéo : analysait les vidéos image par image et ajoutait des informations contextuelles en convertissant la voix en texte</a:t>
            </a:r>
          </a:p>
          <a:p>
            <a:r>
              <a:rPr lang="fr-FR" b="1" baseline="0" dirty="0" smtClean="0"/>
              <a:t>Google</a:t>
            </a:r>
            <a:r>
              <a:rPr lang="fr-FR" baseline="0" dirty="0" smtClean="0"/>
              <a:t>, </a:t>
            </a:r>
            <a:r>
              <a:rPr lang="fr-FR" i="1" baseline="0" dirty="0" err="1" smtClean="0"/>
              <a:t>Automatic</a:t>
            </a:r>
            <a:r>
              <a:rPr lang="fr-FR" i="1" baseline="0" dirty="0" smtClean="0"/>
              <a:t> large </a:t>
            </a:r>
            <a:r>
              <a:rPr lang="fr-FR" i="1" baseline="0" dirty="0" err="1" smtClean="0"/>
              <a:t>scale</a:t>
            </a:r>
            <a:r>
              <a:rPr lang="fr-FR" i="1" baseline="0" dirty="0" smtClean="0"/>
              <a:t> </a:t>
            </a:r>
            <a:r>
              <a:rPr lang="fr-FR" i="1" baseline="0" dirty="0" err="1" smtClean="0"/>
              <a:t>video</a:t>
            </a:r>
            <a:r>
              <a:rPr lang="fr-FR" i="1" baseline="0" dirty="0" smtClean="0"/>
              <a:t> </a:t>
            </a:r>
            <a:r>
              <a:rPr lang="fr-FR" i="1" baseline="0" dirty="0" err="1" smtClean="0"/>
              <a:t>object</a:t>
            </a:r>
            <a:r>
              <a:rPr lang="fr-FR" i="1" baseline="0" dirty="0" smtClean="0"/>
              <a:t> recognition </a:t>
            </a:r>
            <a:r>
              <a:rPr lang="fr-FR" i="0" baseline="0" dirty="0" smtClean="0"/>
              <a:t>: projet d’un référentiel de noms de 50 000 objets</a:t>
            </a:r>
          </a:p>
          <a:p>
            <a:r>
              <a:rPr lang="fr-FR" i="0" baseline="0" dirty="0" smtClean="0"/>
              <a:t>cf. déjà travaux sur des images de chats (cf. L. Shin, 2012, http://www.smartplanet.com/blog/science-scope/google-brain-simulator-teaches-itself-to-recognize-cats/12969)</a:t>
            </a:r>
          </a:p>
          <a:p>
            <a:r>
              <a:rPr lang="fr-FR" i="0" baseline="0" dirty="0" smtClean="0"/>
              <a:t>repérage de formes dans la vidéo avec variables (formes, couleurs, luminosité, vitesse de déplacement…)</a:t>
            </a:r>
          </a:p>
          <a:p>
            <a:r>
              <a:rPr lang="fr-FR" i="0" baseline="0" dirty="0" smtClean="0">
                <a:sym typeface="Wingdings" pitchFamily="2" charset="2"/>
              </a:rPr>
              <a:t> p</a:t>
            </a:r>
            <a:r>
              <a:rPr lang="fr-FR" dirty="0" smtClean="0"/>
              <a:t>ermettre d’avoir des informations sur les contenus d’une image ou d’une vidéo (qui sont les acteurs, le titre d’une musique, l’adresse d’un lieu…)</a:t>
            </a:r>
          </a:p>
          <a:p>
            <a:r>
              <a:rPr lang="fr-FR" dirty="0" smtClean="0"/>
              <a:t>+ développement des travaux</a:t>
            </a:r>
            <a:r>
              <a:rPr lang="fr-FR" baseline="0" dirty="0" smtClean="0"/>
              <a:t> sur l’intelligence artificielle</a:t>
            </a:r>
          </a:p>
          <a:p>
            <a:endParaRPr lang="fr-FR" baseline="0" dirty="0" smtClean="0"/>
          </a:p>
          <a:p>
            <a:r>
              <a:rPr lang="fr-FR" baseline="0" dirty="0" smtClean="0"/>
              <a:t>développement prévisible avec les TV connectées (K. Freeman, 2013, http://mashable.com/2012/01/31/video-search-future/)</a:t>
            </a:r>
            <a:endParaRPr lang="fr-FR" dirty="0" smtClean="0"/>
          </a:p>
          <a:p>
            <a:endParaRPr lang="fr-FR" i="0" baseline="0"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81</a:t>
            </a:fld>
            <a:endParaRPr lang="fr-FR"/>
          </a:p>
        </p:txBody>
      </p:sp>
    </p:spTree>
    <p:extLst>
      <p:ext uri="{BB962C8B-B14F-4D97-AF65-F5344CB8AC3E}">
        <p14:creationId xmlns:p14="http://schemas.microsoft.com/office/powerpoint/2010/main" val="36210705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i="1" baseline="0" dirty="0" smtClean="0"/>
              <a:t>Google glasses </a:t>
            </a:r>
            <a:r>
              <a:rPr lang="fr-FR" baseline="0" dirty="0" smtClean="0"/>
              <a:t>et ce genre de services nécessitent de </a:t>
            </a:r>
            <a:r>
              <a:rPr lang="fr-FR" b="1" baseline="0" dirty="0" smtClean="0"/>
              <a:t>développer les différents types de recherche </a:t>
            </a:r>
            <a:r>
              <a:rPr lang="fr-FR" baseline="0" dirty="0" smtClean="0"/>
              <a:t>non textuelles : son, image (notamment reconnaissance faciale)</a:t>
            </a:r>
          </a:p>
          <a:p>
            <a:r>
              <a:rPr lang="fr-FR" baseline="0" dirty="0" smtClean="0"/>
              <a:t>mais également un gros potentiel commercial (cf. J. O’Brien, 2013, http://mashable.com/2013/03/12/visual-search/)</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82</a:t>
            </a:fld>
            <a:endParaRPr lang="fr-FR"/>
          </a:p>
        </p:txBody>
      </p:sp>
    </p:spTree>
    <p:extLst>
      <p:ext uri="{BB962C8B-B14F-4D97-AF65-F5344CB8AC3E}">
        <p14:creationId xmlns:p14="http://schemas.microsoft.com/office/powerpoint/2010/main" val="36210705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83</a:t>
            </a:fld>
            <a:endParaRPr lang="fr-FR"/>
          </a:p>
        </p:txBody>
      </p:sp>
    </p:spTree>
    <p:extLst>
      <p:ext uri="{BB962C8B-B14F-4D97-AF65-F5344CB8AC3E}">
        <p14:creationId xmlns:p14="http://schemas.microsoft.com/office/powerpoint/2010/main" val="23357162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84</a:t>
            </a:fld>
            <a:endParaRPr lang="fr-FR"/>
          </a:p>
        </p:txBody>
      </p:sp>
    </p:spTree>
    <p:extLst>
      <p:ext uri="{BB962C8B-B14F-4D97-AF65-F5344CB8AC3E}">
        <p14:creationId xmlns:p14="http://schemas.microsoft.com/office/powerpoint/2010/main" val="26446029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85</a:t>
            </a:fld>
            <a:endParaRPr lang="fr-FR"/>
          </a:p>
        </p:txBody>
      </p:sp>
    </p:spTree>
    <p:extLst>
      <p:ext uri="{BB962C8B-B14F-4D97-AF65-F5344CB8AC3E}">
        <p14:creationId xmlns:p14="http://schemas.microsoft.com/office/powerpoint/2010/main" val="27454618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2"/>
            <a:r>
              <a:rPr lang="en-US" dirty="0" smtClean="0"/>
              <a:t>Rappel </a:t>
            </a:r>
            <a:r>
              <a:rPr lang="en-US" dirty="0" smtClean="0"/>
              <a:t>:</a:t>
            </a:r>
            <a:r>
              <a:rPr lang="en-US" baseline="0" dirty="0" smtClean="0"/>
              <a:t> </a:t>
            </a:r>
            <a:r>
              <a:rPr lang="fr-FR" b="1" dirty="0" smtClean="0"/>
              <a:t>indexation des données </a:t>
            </a:r>
            <a:r>
              <a:rPr lang="fr-FR" b="1" baseline="0" dirty="0" smtClean="0"/>
              <a:t> </a:t>
            </a:r>
            <a:r>
              <a:rPr lang="fr-FR" b="0" baseline="0" dirty="0" smtClean="0"/>
              <a:t>(M.-L. Malingre et A. Serres)</a:t>
            </a:r>
            <a:endParaRPr lang="fr-FR" b="1" dirty="0" smtClean="0"/>
          </a:p>
          <a:p>
            <a:pPr marL="182560" lvl="2" indent="-90486"/>
            <a:r>
              <a:rPr lang="fr-FR" sz="900" dirty="0"/>
              <a:t>méthodes d’analyse : linguistique (reconnaissance des mots) / statistique (fréquence des occurrences = mots-clés)</a:t>
            </a:r>
          </a:p>
          <a:p>
            <a:pPr marL="182560" lvl="2" indent="-90486"/>
            <a:r>
              <a:rPr lang="fr-FR" sz="900" dirty="0"/>
              <a:t>niveaux d’analyse : morphologique (reconnaissance du mot), lexical (lemmatisation), syntaxique (grammaire), sémantique (reconnaissance des concepts) </a:t>
            </a:r>
          </a:p>
          <a:p>
            <a:pPr lvl="2" indent="352419"/>
            <a:endParaRPr lang="fr-FR" sz="900" dirty="0"/>
          </a:p>
          <a:p>
            <a:pPr lvl="2">
              <a:defRPr/>
            </a:pPr>
            <a:r>
              <a:rPr lang="fr-FR" sz="900" dirty="0"/>
              <a:t>« </a:t>
            </a:r>
            <a:r>
              <a:rPr lang="en-US" sz="900" i="1" dirty="0"/>
              <a:t>It’s clear that while keyword-based searching is incredibly powerful, it’s also incredibly limiting</a:t>
            </a:r>
            <a:r>
              <a:rPr lang="fr-FR" sz="900" dirty="0"/>
              <a:t> »</a:t>
            </a:r>
            <a:r>
              <a:rPr lang="en-US" sz="900" dirty="0"/>
              <a:t> (M. Mayer, 2008, http://googleblog.blogspot.fr/2008/09/future-of-search.html)</a:t>
            </a:r>
          </a:p>
          <a:p>
            <a:pPr lvl="2"/>
            <a:r>
              <a:rPr lang="fr-FR" sz="900" dirty="0"/>
              <a:t>« </a:t>
            </a:r>
            <a:r>
              <a:rPr lang="en-US" sz="900" i="1" dirty="0"/>
              <a:t>The two types of analysis that are commonly attempted to categorize search engine results are clustering and semantic search, both of which are hot research topics</a:t>
            </a:r>
            <a:r>
              <a:rPr lang="fr-FR" sz="900" dirty="0"/>
              <a:t> »</a:t>
            </a:r>
            <a:r>
              <a:rPr lang="en-US" sz="900" dirty="0"/>
              <a:t> (Greg, 2013, http://blog.blekko.com/2013/01/14/cracking-the-search-category-problem/)</a:t>
            </a:r>
          </a:p>
          <a:p>
            <a:pPr lvl="2"/>
            <a:r>
              <a:rPr lang="en-US" sz="900" dirty="0"/>
              <a:t>clustering : </a:t>
            </a:r>
            <a:r>
              <a:rPr lang="fr-FR" sz="900" dirty="0"/>
              <a:t>« </a:t>
            </a:r>
            <a:r>
              <a:rPr lang="en-US" sz="900" dirty="0"/>
              <a:t>techniques </a:t>
            </a:r>
            <a:r>
              <a:rPr lang="fr-FR" sz="900" dirty="0"/>
              <a:t>statistiques (méthode des mots associés avec matrices de cooccurrences) qui permettent d’extraire automatiquement des termes dans les pages de résultats </a:t>
            </a:r>
            <a:r>
              <a:rPr lang="en-US" sz="900" dirty="0" err="1"/>
              <a:t>trouvés</a:t>
            </a:r>
            <a:r>
              <a:rPr lang="en-US" sz="900" dirty="0"/>
              <a:t> par un </a:t>
            </a:r>
            <a:r>
              <a:rPr lang="en-US" sz="900" dirty="0" err="1"/>
              <a:t>moteur</a:t>
            </a:r>
            <a:r>
              <a:rPr lang="en-US" sz="900" dirty="0"/>
              <a:t> </a:t>
            </a:r>
            <a:r>
              <a:rPr lang="en-US" sz="900" dirty="0" err="1"/>
              <a:t>ou</a:t>
            </a:r>
            <a:r>
              <a:rPr lang="en-US" sz="900" dirty="0"/>
              <a:t> </a:t>
            </a:r>
            <a:r>
              <a:rPr lang="en-US" sz="900" dirty="0" err="1"/>
              <a:t>métamoteur</a:t>
            </a:r>
            <a:r>
              <a:rPr lang="en-US" sz="900" dirty="0"/>
              <a:t>, </a:t>
            </a:r>
            <a:r>
              <a:rPr lang="en-US" sz="900" dirty="0" err="1"/>
              <a:t>afin</a:t>
            </a:r>
            <a:r>
              <a:rPr lang="en-US" sz="900" dirty="0"/>
              <a:t> </a:t>
            </a:r>
            <a:r>
              <a:rPr lang="en-US" sz="900" dirty="0" err="1"/>
              <a:t>d’affiner</a:t>
            </a:r>
            <a:r>
              <a:rPr lang="en-US" sz="900" dirty="0"/>
              <a:t> </a:t>
            </a:r>
            <a:r>
              <a:rPr lang="en-US" sz="900" dirty="0" err="1"/>
              <a:t>ou</a:t>
            </a:r>
            <a:r>
              <a:rPr lang="en-US" sz="900" dirty="0"/>
              <a:t> de </a:t>
            </a:r>
            <a:r>
              <a:rPr lang="en-US" sz="900" dirty="0" err="1"/>
              <a:t>réorienter</a:t>
            </a:r>
            <a:r>
              <a:rPr lang="en-US" sz="900" dirty="0"/>
              <a:t> la </a:t>
            </a:r>
            <a:r>
              <a:rPr lang="en-US" sz="900" dirty="0" err="1"/>
              <a:t>recherche</a:t>
            </a:r>
            <a:r>
              <a:rPr lang="fr-FR" sz="900" dirty="0"/>
              <a:t> »</a:t>
            </a:r>
            <a:r>
              <a:rPr lang="en-US" sz="900" dirty="0"/>
              <a:t> : lever des </a:t>
            </a:r>
            <a:r>
              <a:rPr lang="en-US" sz="900" dirty="0" err="1"/>
              <a:t>ambiguïtés</a:t>
            </a:r>
            <a:r>
              <a:rPr lang="en-US" sz="900" dirty="0"/>
              <a:t>, </a:t>
            </a:r>
            <a:r>
              <a:rPr lang="en-US" sz="900" dirty="0" err="1"/>
              <a:t>préciser</a:t>
            </a:r>
            <a:r>
              <a:rPr lang="en-US" sz="900" dirty="0"/>
              <a:t> </a:t>
            </a:r>
            <a:r>
              <a:rPr lang="en-US" sz="900" dirty="0" err="1"/>
              <a:t>une</a:t>
            </a:r>
            <a:r>
              <a:rPr lang="en-US" sz="900" dirty="0"/>
              <a:t> </a:t>
            </a:r>
            <a:r>
              <a:rPr lang="en-US" sz="900" dirty="0" err="1"/>
              <a:t>recherche</a:t>
            </a:r>
            <a:r>
              <a:rPr lang="en-US" sz="900" dirty="0"/>
              <a:t> (V. </a:t>
            </a:r>
            <a:r>
              <a:rPr lang="en-US" sz="900" dirty="0" err="1"/>
              <a:t>Mesguich</a:t>
            </a:r>
            <a:r>
              <a:rPr lang="en-US" sz="900" dirty="0"/>
              <a:t> et A. Thomas) – </a:t>
            </a:r>
            <a:r>
              <a:rPr lang="en-US" sz="900" dirty="0" err="1"/>
              <a:t>idées</a:t>
            </a:r>
            <a:r>
              <a:rPr lang="en-US" sz="900" dirty="0"/>
              <a:t> </a:t>
            </a:r>
            <a:r>
              <a:rPr lang="en-US" sz="900" dirty="0" err="1"/>
              <a:t>généralement</a:t>
            </a:r>
            <a:r>
              <a:rPr lang="en-US" sz="900" dirty="0"/>
              <a:t> </a:t>
            </a:r>
            <a:r>
              <a:rPr lang="en-US" sz="900" dirty="0" err="1"/>
              <a:t>déduites</a:t>
            </a:r>
            <a:r>
              <a:rPr lang="en-US" sz="900" dirty="0"/>
              <a:t> des </a:t>
            </a:r>
            <a:r>
              <a:rPr lang="en-US" sz="900" dirty="0" err="1"/>
              <a:t>résultats</a:t>
            </a:r>
            <a:r>
              <a:rPr lang="en-US" sz="900" dirty="0"/>
              <a:t> de la </a:t>
            </a:r>
            <a:r>
              <a:rPr lang="en-US" sz="900" dirty="0" err="1"/>
              <a:t>recherche</a:t>
            </a:r>
            <a:r>
              <a:rPr lang="en-US" sz="900" dirty="0"/>
              <a:t> </a:t>
            </a:r>
            <a:r>
              <a:rPr lang="en-US" sz="900" dirty="0" err="1"/>
              <a:t>initiale</a:t>
            </a:r>
            <a:r>
              <a:rPr lang="en-US" sz="900" dirty="0"/>
              <a:t>, par </a:t>
            </a:r>
            <a:r>
              <a:rPr lang="en-US" sz="900" dirty="0" err="1"/>
              <a:t>exemple</a:t>
            </a:r>
            <a:r>
              <a:rPr lang="en-US" sz="900" dirty="0"/>
              <a:t>  </a:t>
            </a:r>
            <a:r>
              <a:rPr lang="fr-FR" sz="900" dirty="0"/>
              <a:t>« </a:t>
            </a:r>
            <a:r>
              <a:rPr lang="en-US" sz="900" dirty="0"/>
              <a:t>art </a:t>
            </a:r>
            <a:r>
              <a:rPr lang="en-US" sz="900" dirty="0" err="1"/>
              <a:t>coréen</a:t>
            </a:r>
            <a:r>
              <a:rPr lang="fr-FR" sz="900" dirty="0"/>
              <a:t>» </a:t>
            </a:r>
            <a:r>
              <a:rPr lang="en-US" sz="900" dirty="0"/>
              <a:t> </a:t>
            </a:r>
            <a:r>
              <a:rPr lang="en-US" sz="900" dirty="0" err="1"/>
              <a:t>peut</a:t>
            </a:r>
            <a:r>
              <a:rPr lang="en-US" sz="900" dirty="0"/>
              <a:t> proposer </a:t>
            </a:r>
            <a:r>
              <a:rPr lang="fr-FR" sz="900" dirty="0"/>
              <a:t>« </a:t>
            </a:r>
            <a:r>
              <a:rPr lang="en-US" sz="900" dirty="0" err="1"/>
              <a:t>peinture</a:t>
            </a:r>
            <a:r>
              <a:rPr lang="en-US" sz="900" dirty="0"/>
              <a:t> </a:t>
            </a:r>
            <a:r>
              <a:rPr lang="fr-FR" sz="900" dirty="0"/>
              <a:t>»</a:t>
            </a:r>
            <a:r>
              <a:rPr lang="en-US" sz="900" dirty="0"/>
              <a:t>, </a:t>
            </a:r>
            <a:r>
              <a:rPr lang="fr-FR" sz="900" dirty="0"/>
              <a:t>« </a:t>
            </a:r>
            <a:r>
              <a:rPr lang="en-US" sz="900" dirty="0" err="1"/>
              <a:t>céramique</a:t>
            </a:r>
            <a:r>
              <a:rPr lang="en-US" sz="900" dirty="0"/>
              <a:t> </a:t>
            </a:r>
            <a:r>
              <a:rPr lang="fr-FR" sz="900" dirty="0"/>
              <a:t>»</a:t>
            </a:r>
            <a:r>
              <a:rPr lang="en-US" sz="900" dirty="0"/>
              <a:t> </a:t>
            </a:r>
          </a:p>
          <a:p>
            <a:pPr lvl="2"/>
            <a:endParaRPr lang="en-US" sz="900" dirty="0"/>
          </a:p>
          <a:p>
            <a:pPr lvl="2"/>
            <a:r>
              <a:rPr lang="en-US" sz="900" dirty="0"/>
              <a:t>question de </a:t>
            </a:r>
            <a:r>
              <a:rPr lang="fr-FR" sz="900" dirty="0"/>
              <a:t>l’IA (intelligence artificielle) : associer les mots qui apparaissent  sur le web à des entités qui ont un sens et qui ont des relations avec d’autres – ce que le cerveau fait naturellement, </a:t>
            </a:r>
          </a:p>
          <a:p>
            <a:pPr lvl="2"/>
            <a:r>
              <a:rPr lang="fr-FR" sz="900" dirty="0"/>
              <a:t>ex. : distinction des termes dans « il livre le lit » / « il lit le livre » ; association de termes comme « scrutin », « vote », quand recherche du terme « élection »</a:t>
            </a:r>
          </a:p>
          <a:p>
            <a:pPr lvl="2"/>
            <a:r>
              <a:rPr lang="fr-FR" sz="900" dirty="0"/>
              <a:t>ex. : Barack Obama (D. Sullivan, 2013, http://moz.com/blog/the-evolution-of-search, partie sur la « </a:t>
            </a:r>
            <a:r>
              <a:rPr lang="fr-FR" sz="900" dirty="0" err="1"/>
              <a:t>search</a:t>
            </a:r>
            <a:r>
              <a:rPr lang="fr-FR" sz="900" dirty="0"/>
              <a:t> 5.0 »)</a:t>
            </a:r>
          </a:p>
          <a:p>
            <a:pPr lvl="2"/>
            <a:endParaRPr lang="fr-FR" sz="900" dirty="0"/>
          </a:p>
          <a:p>
            <a:pPr lvl="2"/>
            <a:r>
              <a:rPr lang="fr-FR" sz="900" dirty="0"/>
              <a:t>visées également économiques : par exemple : intérêt pour la cuisine indienne associé aux différents plats possibles (curry, </a:t>
            </a:r>
            <a:r>
              <a:rPr lang="fr-FR" sz="900" dirty="0" err="1"/>
              <a:t>tikka</a:t>
            </a:r>
            <a:r>
              <a:rPr lang="fr-FR" sz="900" dirty="0"/>
              <a:t>…), cf. E. </a:t>
            </a:r>
            <a:r>
              <a:rPr lang="fr-FR" sz="900" dirty="0" err="1"/>
              <a:t>Swallow</a:t>
            </a:r>
            <a:r>
              <a:rPr lang="fr-FR" sz="900" dirty="0"/>
              <a:t>, 2011, http://mashable.com/2011/03/04/semantic-search-media/</a:t>
            </a:r>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86</a:t>
            </a:fld>
            <a:endParaRPr lang="fr-FR"/>
          </a:p>
        </p:txBody>
      </p:sp>
    </p:spTree>
    <p:extLst>
      <p:ext uri="{BB962C8B-B14F-4D97-AF65-F5344CB8AC3E}">
        <p14:creationId xmlns:p14="http://schemas.microsoft.com/office/powerpoint/2010/main" val="32943399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87</a:t>
            </a:fld>
            <a:endParaRPr lang="fr-FR"/>
          </a:p>
        </p:txBody>
      </p:sp>
    </p:spTree>
    <p:extLst>
      <p:ext uri="{BB962C8B-B14F-4D97-AF65-F5344CB8AC3E}">
        <p14:creationId xmlns:p14="http://schemas.microsoft.com/office/powerpoint/2010/main" val="9792813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8" y="4526161"/>
            <a:ext cx="5438140" cy="4443413"/>
          </a:xfrm>
        </p:spPr>
        <p:txBody>
          <a:bodyPr/>
          <a:lstStyle/>
          <a:p>
            <a:r>
              <a:rPr lang="fr-FR" sz="800" dirty="0"/>
              <a:t>Google est déjà un « moteur de réponses », cf. pour formules mathématiques, météo, bourse…</a:t>
            </a:r>
          </a:p>
          <a:p>
            <a:pPr lvl="3"/>
            <a:r>
              <a:rPr lang="fr-FR" sz="800" b="1" dirty="0"/>
              <a:t>Knowledge Graph </a:t>
            </a:r>
            <a:r>
              <a:rPr lang="fr-FR" sz="800" dirty="0"/>
              <a:t>(05/2012 aux États-Unis, 12/2012 en France) : A. </a:t>
            </a:r>
            <a:r>
              <a:rPr lang="fr-FR" sz="800" dirty="0" err="1"/>
              <a:t>Singhal</a:t>
            </a:r>
            <a:r>
              <a:rPr lang="fr-FR" sz="800" dirty="0"/>
              <a:t>, 2012, http://googleblog.blogspot.fr/2012/05/introducing-knowledge-graph-things-not.html </a:t>
            </a:r>
            <a:r>
              <a:rPr lang="fr-FR" sz="800" dirty="0">
                <a:sym typeface="Wingdings" pitchFamily="2" charset="2"/>
              </a:rPr>
              <a:t>et http://googlefrance.blogspot.fr/2012/12/lancement-en-france-du-knowledge-graph.html</a:t>
            </a:r>
            <a:endParaRPr lang="fr-FR" sz="800" dirty="0"/>
          </a:p>
          <a:p>
            <a:r>
              <a:rPr lang="fr-FR" sz="800" dirty="0"/>
              <a:t>modèle intelligent (« </a:t>
            </a:r>
            <a:r>
              <a:rPr lang="fr-FR" sz="800" i="1" dirty="0"/>
              <a:t>graph</a:t>
            </a:r>
            <a:r>
              <a:rPr lang="fr-FR" sz="800" dirty="0"/>
              <a:t> ») qui puisse comprendre les entités nommées et leurs relations entre elles – cf. travail antérieur de Google sur la « roue magique »</a:t>
            </a:r>
          </a:p>
          <a:p>
            <a:endParaRPr lang="fr-FR" sz="800" dirty="0"/>
          </a:p>
          <a:p>
            <a:endParaRPr lang="fr-FR" sz="800" dirty="0"/>
          </a:p>
          <a:p>
            <a:endParaRPr lang="fr-FR" sz="800" dirty="0"/>
          </a:p>
          <a:p>
            <a:endParaRPr lang="fr-FR" sz="800" dirty="0"/>
          </a:p>
          <a:p>
            <a:endParaRPr lang="fr-FR" sz="800" dirty="0"/>
          </a:p>
          <a:p>
            <a:endParaRPr lang="fr-FR" sz="800" dirty="0"/>
          </a:p>
          <a:p>
            <a:endParaRPr lang="fr-FR" sz="800" dirty="0"/>
          </a:p>
          <a:p>
            <a:endParaRPr lang="fr-FR" sz="800" dirty="0"/>
          </a:p>
          <a:p>
            <a:pPr defTabSz="914384">
              <a:buFont typeface="Times New Roman" panose="02020603050405020304" pitchFamily="18" charset="0"/>
              <a:buChar char="-"/>
              <a:defRPr/>
            </a:pPr>
            <a:r>
              <a:rPr lang="fr-FR" sz="800" b="1" dirty="0"/>
              <a:t> sources</a:t>
            </a:r>
            <a:r>
              <a:rPr lang="fr-FR" sz="800" dirty="0"/>
              <a:t> : </a:t>
            </a:r>
            <a:r>
              <a:rPr lang="fr-FR" sz="800" dirty="0">
                <a:sym typeface="Wingdings" pitchFamily="2" charset="2"/>
              </a:rPr>
              <a:t>résultats issus de Wikipédia, </a:t>
            </a:r>
            <a:r>
              <a:rPr lang="fr-FR" sz="800" dirty="0" err="1">
                <a:sym typeface="Wingdings" pitchFamily="2" charset="2"/>
              </a:rPr>
              <a:t>Freebase</a:t>
            </a:r>
            <a:r>
              <a:rPr lang="fr-FR" sz="800" dirty="0">
                <a:sym typeface="Wingdings" pitchFamily="2" charset="2"/>
              </a:rPr>
              <a:t>, CIA World </a:t>
            </a:r>
            <a:r>
              <a:rPr lang="fr-FR" sz="800" dirty="0" err="1">
                <a:sym typeface="Wingdings" pitchFamily="2" charset="2"/>
              </a:rPr>
              <a:t>Factbook</a:t>
            </a:r>
            <a:r>
              <a:rPr lang="fr-FR" sz="800" dirty="0">
                <a:sym typeface="Wingdings" pitchFamily="2" charset="2"/>
              </a:rPr>
              <a:t>, mais aussi de données </a:t>
            </a:r>
            <a:r>
              <a:rPr lang="fr-FR" sz="800" dirty="0"/>
              <a:t>extraites du contenu publié sur le web grâce à des « algorithmes d’extraction » (mise à profit de l’intelligence collective) et les données antérieures de Google (données des livres et cartes)  : données factuelles, non sujettes à caution ou spéculation  –  possibilité de signaler des erreurs </a:t>
            </a:r>
          </a:p>
          <a:p>
            <a:pPr defTabSz="914384">
              <a:buFont typeface="Times New Roman" panose="02020603050405020304" pitchFamily="18" charset="0"/>
              <a:buChar char="-"/>
              <a:defRPr/>
            </a:pPr>
            <a:r>
              <a:rPr lang="fr-FR" sz="800" b="1" dirty="0"/>
              <a:t> taille</a:t>
            </a:r>
            <a:r>
              <a:rPr lang="fr-FR" sz="800" dirty="0"/>
              <a:t> : + 1 MM. d’entités (2015) et 18 MM. de faits et relations</a:t>
            </a:r>
          </a:p>
          <a:p>
            <a:pPr indent="11112" defTabSz="914384">
              <a:buFont typeface="Times New Roman" panose="02020603050405020304" pitchFamily="18" charset="0"/>
              <a:buChar char="-"/>
              <a:defRPr/>
            </a:pPr>
            <a:r>
              <a:rPr lang="fr-FR" sz="800" b="1" dirty="0">
                <a:sym typeface="Wingdings" pitchFamily="2" charset="2"/>
              </a:rPr>
              <a:t> fonctionnement</a:t>
            </a:r>
            <a:r>
              <a:rPr lang="fr-FR" sz="800" dirty="0">
                <a:sym typeface="Wingdings" pitchFamily="2" charset="2"/>
              </a:rPr>
              <a:t> : établir des données factuelles, mais aussi des relations entre des objets et des concepts – fonctionne notamment à partir de l’étude des requêtes des internautes  (requêtes les plus posées, requête venant après telle autre…) ex. pour un scientifique : distinctions ; pour un auteur : livres ; pour un acteur : films, etc. ;  les données indiquées sur Tom Cruise répondent ainsi à 37% des questions suivantes</a:t>
            </a:r>
          </a:p>
          <a:p>
            <a:pPr indent="11112">
              <a:buFont typeface="Times New Roman" panose="02020603050405020304" pitchFamily="18" charset="0"/>
              <a:buChar char="-"/>
              <a:defRPr/>
            </a:pPr>
            <a:r>
              <a:rPr lang="fr-FR" sz="800" b="1" dirty="0">
                <a:sym typeface="Wingdings" pitchFamily="2" charset="2"/>
              </a:rPr>
              <a:t> 3  objectifs : </a:t>
            </a:r>
          </a:p>
          <a:p>
            <a:pPr marL="182560" lvl="5" indent="-77786">
              <a:buFont typeface="Times New Roman" panose="02020603050405020304" pitchFamily="18" charset="0"/>
              <a:buChar char="-"/>
            </a:pPr>
            <a:r>
              <a:rPr lang="fr-FR" sz="800" dirty="0">
                <a:latin typeface="Times New Roman" pitchFamily="18" charset="0"/>
                <a:cs typeface="Times New Roman" pitchFamily="18" charset="0"/>
                <a:sym typeface="Wingdings" pitchFamily="2" charset="2"/>
              </a:rPr>
              <a:t> trouvez ce que vous cherchez, ex. Taj Mahal</a:t>
            </a:r>
          </a:p>
          <a:p>
            <a:pPr marL="182560" lvl="5" indent="-77786">
              <a:buFont typeface="Times New Roman" panose="02020603050405020304" pitchFamily="18" charset="0"/>
              <a:buChar char="-"/>
            </a:pPr>
            <a:r>
              <a:rPr lang="fr-FR" sz="800" dirty="0">
                <a:latin typeface="Times New Roman" pitchFamily="18" charset="0"/>
                <a:cs typeface="Times New Roman" pitchFamily="18" charset="0"/>
                <a:sym typeface="Wingdings" pitchFamily="2" charset="2"/>
              </a:rPr>
              <a:t> obtenez le meilleur résumé </a:t>
            </a:r>
          </a:p>
          <a:p>
            <a:pPr marL="182560" lvl="5" indent="-77786">
              <a:buFont typeface="Times New Roman" panose="02020603050405020304" pitchFamily="18" charset="0"/>
              <a:buChar char="-"/>
            </a:pPr>
            <a:r>
              <a:rPr lang="fr-FR" sz="800" dirty="0">
                <a:latin typeface="Times New Roman" pitchFamily="18" charset="0"/>
                <a:cs typeface="Times New Roman" pitchFamily="18" charset="0"/>
                <a:sym typeface="Wingdings" pitchFamily="2" charset="2"/>
              </a:rPr>
              <a:t> allez plus loin (trouvez des informations que vous ne saviez pas que vous cherchiez) : faire ressortir des connexions que la recherche traditionnelle ne verra pas : ex. Einstein et Gandhi : tous les deux pacifistes à la fin de leur vie</a:t>
            </a:r>
          </a:p>
          <a:p>
            <a:pPr lvl="3" indent="11112">
              <a:buFont typeface="Times New Roman" panose="02020603050405020304" pitchFamily="18" charset="0"/>
              <a:buChar char="-"/>
              <a:defRPr/>
            </a:pPr>
            <a:r>
              <a:rPr lang="fr-FR" sz="800" b="1" dirty="0">
                <a:sym typeface="Wingdings" pitchFamily="2" charset="2"/>
              </a:rPr>
              <a:t> interface : </a:t>
            </a:r>
            <a:r>
              <a:rPr lang="fr-FR" sz="800" dirty="0">
                <a:sym typeface="Wingdings" pitchFamily="2" charset="2"/>
              </a:rPr>
              <a:t>nouvelle présentation des recherches associées grâce à un carrousel</a:t>
            </a:r>
          </a:p>
          <a:p>
            <a:pPr lvl="3" indent="11112">
              <a:buFont typeface="Times New Roman" panose="02020603050405020304" pitchFamily="18" charset="0"/>
              <a:buChar char="-"/>
              <a:defRPr/>
            </a:pPr>
            <a:r>
              <a:rPr lang="fr-FR" sz="800" b="1" dirty="0">
                <a:sym typeface="Wingdings" pitchFamily="2" charset="2"/>
              </a:rPr>
              <a:t> limites :</a:t>
            </a:r>
          </a:p>
          <a:p>
            <a:pPr marL="182560" lvl="3" indent="-82548" defTabSz="914384">
              <a:buFont typeface="Times New Roman" panose="02020603050405020304" pitchFamily="18" charset="0"/>
              <a:buChar char="-"/>
              <a:defRPr/>
            </a:pPr>
            <a:r>
              <a:rPr lang="fr-FR" sz="800" dirty="0">
                <a:sym typeface="Wingdings" pitchFamily="2" charset="2"/>
              </a:rPr>
              <a:t>utilisation de sources alimentées par la communauté (cf. </a:t>
            </a:r>
            <a:r>
              <a:rPr lang="fr-FR" sz="800" dirty="0" err="1">
                <a:sym typeface="Wingdings" pitchFamily="2" charset="2"/>
              </a:rPr>
              <a:t>Dbpedia</a:t>
            </a:r>
            <a:r>
              <a:rPr lang="fr-FR" sz="800" dirty="0">
                <a:sym typeface="Wingdings" pitchFamily="2" charset="2"/>
              </a:rPr>
              <a:t>)</a:t>
            </a:r>
          </a:p>
          <a:p>
            <a:pPr marL="182560" lvl="4" indent="-82548">
              <a:buFont typeface="Times New Roman" panose="02020603050405020304" pitchFamily="18" charset="0"/>
              <a:buChar char="-"/>
              <a:defRPr/>
            </a:pPr>
            <a:r>
              <a:rPr lang="fr-FR" sz="800" dirty="0">
                <a:sym typeface="Wingdings" pitchFamily="2" charset="2"/>
              </a:rPr>
              <a:t>fiabilité des données : juin 2012 : 20 % d’erreurs (B. Schwartz, http://searchengineland.com/googles-knowledge-graph-errors-126098)</a:t>
            </a:r>
          </a:p>
          <a:p>
            <a:pPr marL="182560" lvl="4" indent="-82548">
              <a:buFont typeface="Times New Roman" panose="02020603050405020304" pitchFamily="18" charset="0"/>
              <a:buChar char="-"/>
              <a:defRPr/>
            </a:pPr>
            <a:r>
              <a:rPr lang="fr-FR" sz="800" dirty="0">
                <a:sym typeface="Wingdings" pitchFamily="2" charset="2"/>
              </a:rPr>
              <a:t>mise à jour des données ?, plus lente que la page de résultats ?</a:t>
            </a:r>
          </a:p>
          <a:p>
            <a:pPr marL="182560" lvl="3" indent="-82548" defTabSz="914384">
              <a:buFont typeface="Times New Roman" panose="02020603050405020304" pitchFamily="18" charset="0"/>
              <a:buChar char="-"/>
              <a:defRPr/>
            </a:pPr>
            <a:r>
              <a:rPr lang="fr-FR" sz="800" dirty="0">
                <a:sym typeface="Wingdings" pitchFamily="2" charset="2"/>
              </a:rPr>
              <a:t>aspects commerciaux : fournir une réponse plutôt qu’un lien permet de garder l’internaute sur Google (et ses publicités) plus longtemps</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88</a:t>
            </a:fld>
            <a:endParaRPr lang="fr-F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018" y="5277072"/>
            <a:ext cx="840400" cy="796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88035" y="5565105"/>
            <a:ext cx="2304256" cy="584775"/>
          </a:xfrm>
          <a:prstGeom prst="rect">
            <a:avLst/>
          </a:prstGeom>
        </p:spPr>
        <p:txBody>
          <a:bodyPr wrap="square" lIns="91438" tIns="45719" rIns="91438" bIns="45719">
            <a:spAutoFit/>
          </a:bodyPr>
          <a:lstStyle/>
          <a:p>
            <a:r>
              <a:rPr lang="fr-FR" sz="800" dirty="0">
                <a:latin typeface="Times New Roman" pitchFamily="18" charset="0"/>
                <a:cs typeface="Times New Roman" pitchFamily="18" charset="0"/>
              </a:rPr>
              <a:t>Image </a:t>
            </a:r>
            <a:r>
              <a:rPr lang="fr-FR" sz="800" dirty="0" err="1">
                <a:latin typeface="Times New Roman" pitchFamily="18" charset="0"/>
                <a:cs typeface="Times New Roman" pitchFamily="18" charset="0"/>
              </a:rPr>
              <a:t>Eduscol</a:t>
            </a:r>
            <a:r>
              <a:rPr lang="fr-FR" sz="800" dirty="0">
                <a:latin typeface="Times New Roman" pitchFamily="18" charset="0"/>
                <a:cs typeface="Times New Roman" pitchFamily="18" charset="0"/>
              </a:rPr>
              <a:t>, http://eduscol.education.fr/numerique/dossier/archives/visite-virtuelle-chapelle-sixtine/recherches-sur-internet/roue-magique</a:t>
            </a:r>
          </a:p>
        </p:txBody>
      </p:sp>
    </p:spTree>
    <p:extLst>
      <p:ext uri="{BB962C8B-B14F-4D97-AF65-F5344CB8AC3E}">
        <p14:creationId xmlns:p14="http://schemas.microsoft.com/office/powerpoint/2010/main" val="9792813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b="1" dirty="0" smtClean="0"/>
              <a:t>Sources</a:t>
            </a:r>
            <a:r>
              <a:rPr lang="fr-FR" dirty="0" smtClean="0"/>
              <a:t> : </a:t>
            </a:r>
            <a:r>
              <a:rPr lang="fr-FR" dirty="0">
                <a:sym typeface="Wingdings" pitchFamily="2" charset="2"/>
              </a:rPr>
              <a:t>résultats issus de Wikipédia, IMDB et </a:t>
            </a:r>
            <a:r>
              <a:rPr lang="fr-FR" dirty="0" err="1">
                <a:sym typeface="Wingdings" pitchFamily="2" charset="2"/>
              </a:rPr>
              <a:t>Freebase</a:t>
            </a:r>
            <a:r>
              <a:rPr lang="fr-FR" dirty="0">
                <a:sym typeface="Wingdings" pitchFamily="2" charset="2"/>
              </a:rPr>
              <a:t>, notamment</a:t>
            </a:r>
          </a:p>
          <a:p>
            <a:pPr defTabSz="914384">
              <a:defRPr/>
            </a:pPr>
            <a:r>
              <a:rPr lang="fr-FR" dirty="0">
                <a:sym typeface="Wingdings" pitchFamily="2" charset="2"/>
              </a:rPr>
              <a:t>Contrairement au Knowledge Graph de Google, plus orienté sur les entités et les faits, Satori est plus orienté sur les actions/transactions : acheter de la musique, trouver des paroles ou des tickets… (S. </a:t>
            </a:r>
            <a:r>
              <a:rPr lang="fr-FR" dirty="0" err="1">
                <a:sym typeface="Wingdings" pitchFamily="2" charset="2"/>
              </a:rPr>
              <a:t>Gallagher</a:t>
            </a:r>
            <a:r>
              <a:rPr lang="fr-FR" dirty="0">
                <a:sym typeface="Wingdings" pitchFamily="2" charset="2"/>
              </a:rPr>
              <a:t>, 2012, http://arstechnica.com/information-technology/2012/06/inside-the-architecture-of-googles-knowledge-graph-and-microsofts-satori/) : orientation plus commerciale (production de catalogues et de sites de commerce en ligne)</a:t>
            </a: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89</a:t>
            </a:fld>
            <a:endParaRPr lang="fr-FR"/>
          </a:p>
        </p:txBody>
      </p:sp>
    </p:spTree>
    <p:extLst>
      <p:ext uri="{BB962C8B-B14F-4D97-AF65-F5344CB8AC3E}">
        <p14:creationId xmlns:p14="http://schemas.microsoft.com/office/powerpoint/2010/main" val="979281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Recherche</a:t>
            </a:r>
            <a:r>
              <a:rPr lang="fr-FR" baseline="0" dirty="0" smtClean="0"/>
              <a:t> : </a:t>
            </a:r>
          </a:p>
          <a:p>
            <a:r>
              <a:rPr lang="fr-FR" b="1" dirty="0" smtClean="0"/>
              <a:t>3 besoins identifiés </a:t>
            </a:r>
            <a:r>
              <a:rPr lang="fr-FR" dirty="0" smtClean="0"/>
              <a:t>: </a:t>
            </a:r>
            <a:r>
              <a:rPr lang="fr-FR" baseline="0" dirty="0" smtClean="0"/>
              <a:t>« </a:t>
            </a:r>
            <a:r>
              <a:rPr lang="fr-FR" i="1" baseline="0" dirty="0" smtClean="0"/>
              <a:t>the </a:t>
            </a:r>
            <a:r>
              <a:rPr lang="fr-FR" i="1" baseline="0" dirty="0" err="1" smtClean="0"/>
              <a:t>need</a:t>
            </a:r>
            <a:r>
              <a:rPr lang="fr-FR" i="1" baseline="0" dirty="0" smtClean="0"/>
              <a:t> </a:t>
            </a:r>
            <a:r>
              <a:rPr lang="fr-FR" i="1" baseline="0" dirty="0" err="1" smtClean="0"/>
              <a:t>behind</a:t>
            </a:r>
            <a:r>
              <a:rPr lang="fr-FR" i="1" baseline="0" dirty="0" smtClean="0"/>
              <a:t> the </a:t>
            </a:r>
            <a:r>
              <a:rPr lang="fr-FR" i="1" baseline="0" dirty="0" err="1" smtClean="0"/>
              <a:t>query</a:t>
            </a:r>
            <a:r>
              <a:rPr lang="fr-FR" baseline="0" dirty="0" smtClean="0"/>
              <a:t> » : 3 types de Andrei Broder (2002, « A </a:t>
            </a:r>
            <a:r>
              <a:rPr lang="fr-FR" baseline="0" dirty="0" err="1" smtClean="0"/>
              <a:t>taxonomy</a:t>
            </a:r>
            <a:r>
              <a:rPr lang="fr-FR" baseline="0" dirty="0" smtClean="0"/>
              <a:t> of web </a:t>
            </a:r>
            <a:r>
              <a:rPr lang="fr-FR" baseline="0" dirty="0" err="1" smtClean="0"/>
              <a:t>search</a:t>
            </a:r>
            <a:r>
              <a:rPr lang="fr-FR" baseline="0" dirty="0" smtClean="0"/>
              <a:t> », http://www.sigir.org/forum/F2002/broder.pdf) : </a:t>
            </a:r>
          </a:p>
          <a:p>
            <a:pPr marL="171447" indent="-79374">
              <a:buFontTx/>
              <a:buChar char="-"/>
            </a:pPr>
            <a:r>
              <a:rPr lang="fr-FR" baseline="0" dirty="0" smtClean="0"/>
              <a:t>navigation : pour trouver un site, une URL particulier que l’on a souvent déjà en tête (on le connaît ou on pense qu’il existe) : ex. : site d’une institution ou d’une marque, site déjà vu… ; moteur de recherche comme favori internet ou portail ;</a:t>
            </a:r>
          </a:p>
          <a:p>
            <a:pPr marL="171447" indent="-79374">
              <a:buFontTx/>
              <a:buChar char="-"/>
            </a:pPr>
            <a:r>
              <a:rPr lang="fr-FR" baseline="0" dirty="0" smtClean="0"/>
              <a:t>information : pour trouver des informations précises et détaillées sur un sujet donné, mais sans avoir de site en tête ; utilisation de plusieurs outils, consultation de plusieurs pages ; pages généralement statiques : ex. : descriptions, statistiques, instructions…  - recherches les plus fréquentes ;</a:t>
            </a:r>
          </a:p>
          <a:p>
            <a:pPr marL="171447" indent="-79374">
              <a:buFontTx/>
              <a:buChar char="-"/>
            </a:pPr>
            <a:r>
              <a:rPr lang="fr-FR" baseline="0" dirty="0" smtClean="0"/>
              <a:t>transaction : pour faire quelque chose en ligne, peut concerner des pages dynamiques : ex. : horaires de transports, achats en ligne, téléchargement de logiciels…</a:t>
            </a:r>
          </a:p>
          <a:p>
            <a:endParaRPr lang="fr-FR" dirty="0" smtClean="0"/>
          </a:p>
          <a:p>
            <a:r>
              <a:rPr lang="fr-FR" dirty="0" smtClean="0"/>
              <a:t>3 types</a:t>
            </a:r>
            <a:r>
              <a:rPr lang="fr-FR" baseline="0" dirty="0" smtClean="0"/>
              <a:t> de </a:t>
            </a:r>
            <a:r>
              <a:rPr lang="fr-FR" b="1" baseline="0" dirty="0" smtClean="0"/>
              <a:t>mission</a:t>
            </a:r>
            <a:r>
              <a:rPr lang="fr-FR" baseline="0" dirty="0" smtClean="0"/>
              <a:t> de </a:t>
            </a:r>
            <a:r>
              <a:rPr lang="fr-FR" baseline="0" dirty="0" err="1" smtClean="0"/>
              <a:t>Jacquelyn</a:t>
            </a:r>
            <a:r>
              <a:rPr lang="fr-FR" baseline="0" dirty="0" smtClean="0"/>
              <a:t> </a:t>
            </a:r>
            <a:r>
              <a:rPr lang="fr-FR" baseline="0" dirty="0" err="1" smtClean="0"/>
              <a:t>Krones</a:t>
            </a:r>
            <a:r>
              <a:rPr lang="fr-FR" baseline="0" dirty="0" smtClean="0"/>
              <a:t> (2011, Microsoft, http://searchengineland.com/exploring-the-shift-in-search-behaviors-with-microsofts-jacquelyn-krones-85750) :</a:t>
            </a:r>
          </a:p>
          <a:p>
            <a:pPr marL="171447" indent="-79374">
              <a:buFontTx/>
              <a:buChar char="-"/>
            </a:pPr>
            <a:r>
              <a:rPr lang="fr-FR" baseline="0" dirty="0" smtClean="0"/>
              <a:t>« </a:t>
            </a:r>
            <a:r>
              <a:rPr lang="fr-FR" i="1" baseline="0" dirty="0" smtClean="0"/>
              <a:t>mission mode</a:t>
            </a:r>
            <a:r>
              <a:rPr lang="fr-FR" baseline="0" dirty="0" smtClean="0"/>
              <a:t> » : un but bien défini </a:t>
            </a:r>
            <a:r>
              <a:rPr lang="fr-FR" baseline="0" dirty="0" smtClean="0">
                <a:sym typeface="Wingdings" pitchFamily="2" charset="2"/>
              </a:rPr>
              <a:t>  mener la recherche de façon efficace : </a:t>
            </a:r>
            <a:r>
              <a:rPr lang="fr-FR" baseline="0" dirty="0" smtClean="0"/>
              <a:t>ex. : trouver une information ponctuelle ; </a:t>
            </a:r>
          </a:p>
          <a:p>
            <a:pPr marL="171447" indent="-79374">
              <a:buFontTx/>
              <a:buChar char="-"/>
            </a:pPr>
            <a:r>
              <a:rPr lang="fr-FR" baseline="0" dirty="0" smtClean="0"/>
              <a:t>« </a:t>
            </a:r>
            <a:r>
              <a:rPr lang="fr-FR" i="1" baseline="0" dirty="0" smtClean="0"/>
              <a:t>excavation</a:t>
            </a:r>
            <a:r>
              <a:rPr lang="fr-FR" baseline="0" dirty="0" smtClean="0"/>
              <a:t> » : le but n’est pas totalement circonscrit, il peut y avoir plusieurs réponses </a:t>
            </a:r>
            <a:r>
              <a:rPr lang="fr-FR" baseline="0" dirty="0" smtClean="0">
                <a:sym typeface="Wingdings" pitchFamily="2" charset="2"/>
              </a:rPr>
              <a:t> trouver la meilleure réponse : ex. : trouver le meilleur service en comparant différentes réponses ;</a:t>
            </a:r>
          </a:p>
          <a:p>
            <a:pPr marL="171447" indent="-79374">
              <a:buFontTx/>
              <a:buChar char="-"/>
            </a:pPr>
            <a:r>
              <a:rPr lang="fr-FR" baseline="0" dirty="0" smtClean="0">
                <a:sym typeface="Wingdings" pitchFamily="2" charset="2"/>
              </a:rPr>
              <a:t>« </a:t>
            </a:r>
            <a:r>
              <a:rPr lang="fr-FR" i="1" baseline="0" dirty="0" smtClean="0">
                <a:sym typeface="Wingdings" pitchFamily="2" charset="2"/>
              </a:rPr>
              <a:t>explorations</a:t>
            </a:r>
            <a:r>
              <a:rPr lang="fr-FR" baseline="0" dirty="0" smtClean="0">
                <a:sym typeface="Wingdings" pitchFamily="2" charset="2"/>
              </a:rPr>
              <a:t> » : en fonction de ses centres d’intérêt pour étudier un sujet ou se divertir  trouver des réponses nouvelles et originales.</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9</a:t>
            </a:fld>
            <a:endParaRPr lang="fr-FR"/>
          </a:p>
        </p:txBody>
      </p:sp>
    </p:spTree>
    <p:extLst>
      <p:ext uri="{BB962C8B-B14F-4D97-AF65-F5344CB8AC3E}">
        <p14:creationId xmlns:p14="http://schemas.microsoft.com/office/powerpoint/2010/main" val="36679320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90</a:t>
            </a:fld>
            <a:endParaRPr lang="fr-FR"/>
          </a:p>
        </p:txBody>
      </p:sp>
    </p:spTree>
    <p:extLst>
      <p:ext uri="{BB962C8B-B14F-4D97-AF65-F5344CB8AC3E}">
        <p14:creationId xmlns:p14="http://schemas.microsoft.com/office/powerpoint/2010/main" val="41001637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91</a:t>
            </a:fld>
            <a:endParaRPr lang="fr-FR"/>
          </a:p>
        </p:txBody>
      </p:sp>
    </p:spTree>
    <p:extLst>
      <p:ext uri="{BB962C8B-B14F-4D97-AF65-F5344CB8AC3E}">
        <p14:creationId xmlns:p14="http://schemas.microsoft.com/office/powerpoint/2010/main" val="39159356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a:t>
            </a:r>
            <a:r>
              <a:rPr lang="fr-FR" dirty="0" smtClean="0"/>
              <a:t>utres exemples : [tour Eiffel taille], [Paris population], [Léonard</a:t>
            </a:r>
            <a:r>
              <a:rPr lang="fr-FR" baseline="0" dirty="0" smtClean="0"/>
              <a:t> de Vinci œuvres]</a:t>
            </a:r>
          </a:p>
          <a:p>
            <a:r>
              <a:rPr lang="fr-FR" baseline="0" dirty="0" smtClean="0"/>
              <a:t>Moteur de recherche capable de comprendre les </a:t>
            </a:r>
            <a:r>
              <a:rPr lang="fr-FR" b="1" baseline="0" dirty="0" smtClean="0"/>
              <a:t>relations</a:t>
            </a:r>
            <a:endParaRPr lang="fr-FR" b="1"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92</a:t>
            </a:fld>
            <a:endParaRPr lang="fr-FR"/>
          </a:p>
        </p:txBody>
      </p:sp>
    </p:spTree>
    <p:extLst>
      <p:ext uri="{BB962C8B-B14F-4D97-AF65-F5344CB8AC3E}">
        <p14:creationId xmlns:p14="http://schemas.microsoft.com/office/powerpoint/2010/main" val="30572119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i="1" dirty="0" smtClean="0"/>
              <a:t>What is Semantic Search</a:t>
            </a:r>
            <a:r>
              <a:rPr lang="en-US" dirty="0" smtClean="0"/>
              <a:t>? (http://company.hakia.com/whatis.html, site  †)</a:t>
            </a:r>
          </a:p>
          <a:p>
            <a:pPr marL="92073"/>
            <a:r>
              <a:rPr lang="en-US" i="1" dirty="0" smtClean="0"/>
              <a:t>1- Handling morphological variations </a:t>
            </a:r>
            <a:r>
              <a:rPr lang="en-US" dirty="0" smtClean="0"/>
              <a:t>: temps, </a:t>
            </a:r>
            <a:r>
              <a:rPr lang="en-US" dirty="0" err="1" smtClean="0"/>
              <a:t>singulier</a:t>
            </a:r>
            <a:r>
              <a:rPr lang="en-US" dirty="0" smtClean="0"/>
              <a:t>/</a:t>
            </a:r>
            <a:r>
              <a:rPr lang="en-US" dirty="0" err="1" smtClean="0"/>
              <a:t>pluriel</a:t>
            </a:r>
            <a:r>
              <a:rPr lang="en-US" dirty="0" smtClean="0"/>
              <a:t>…</a:t>
            </a:r>
            <a:br>
              <a:rPr lang="en-US" dirty="0" smtClean="0"/>
            </a:br>
            <a:r>
              <a:rPr lang="en-US" i="1" dirty="0" smtClean="0"/>
              <a:t>2- Handling synonyms with correct senses </a:t>
            </a:r>
            <a:r>
              <a:rPr lang="en-US" dirty="0" smtClean="0"/>
              <a:t>: ex. :  cure, heal, treat,.. etc. avec la </a:t>
            </a:r>
            <a:r>
              <a:rPr lang="en-US" dirty="0" err="1" smtClean="0"/>
              <a:t>requête</a:t>
            </a:r>
            <a:r>
              <a:rPr lang="en-US" dirty="0" smtClean="0"/>
              <a:t> [Is there a cure for ALS?]</a:t>
            </a:r>
            <a:r>
              <a:rPr lang="en-US" i="1" dirty="0" smtClean="0"/>
              <a:t/>
            </a:r>
            <a:br>
              <a:rPr lang="en-US" i="1" dirty="0" smtClean="0"/>
            </a:br>
            <a:r>
              <a:rPr lang="en-US" i="1" dirty="0" smtClean="0"/>
              <a:t>3- Handling generalizations  </a:t>
            </a:r>
            <a:r>
              <a:rPr lang="en-US" dirty="0" smtClean="0"/>
              <a:t>: ex. : disease = GERD, ALS, AIDS, etc.) avec la </a:t>
            </a:r>
            <a:r>
              <a:rPr lang="en-US" dirty="0" err="1" smtClean="0"/>
              <a:t>requête</a:t>
            </a:r>
            <a:r>
              <a:rPr lang="en-US" dirty="0" smtClean="0"/>
              <a:t>  [Which disease has the symptom of coughing?]</a:t>
            </a:r>
            <a:r>
              <a:rPr lang="en-US" i="1" dirty="0" smtClean="0"/>
              <a:t/>
            </a:r>
            <a:br>
              <a:rPr lang="en-US" i="1" dirty="0" smtClean="0"/>
            </a:br>
            <a:r>
              <a:rPr lang="en-US" i="1" dirty="0" smtClean="0"/>
              <a:t>4- Handling concept matching  </a:t>
            </a:r>
            <a:r>
              <a:rPr lang="en-US" dirty="0" smtClean="0"/>
              <a:t>: ex. : migraine avec</a:t>
            </a:r>
            <a:r>
              <a:rPr lang="en-US" baseline="0" dirty="0" smtClean="0"/>
              <a:t> la </a:t>
            </a:r>
            <a:r>
              <a:rPr lang="en-US" baseline="0" dirty="0" err="1" smtClean="0"/>
              <a:t>requête</a:t>
            </a:r>
            <a:r>
              <a:rPr lang="en-US" baseline="0" dirty="0" smtClean="0"/>
              <a:t> </a:t>
            </a:r>
            <a:r>
              <a:rPr lang="en-US" dirty="0" smtClean="0"/>
              <a:t>[What treats headache ?]</a:t>
            </a:r>
            <a:r>
              <a:rPr lang="en-US" i="1" dirty="0" smtClean="0"/>
              <a:t/>
            </a:r>
            <a:br>
              <a:rPr lang="en-US" i="1" dirty="0" smtClean="0"/>
            </a:br>
            <a:r>
              <a:rPr lang="en-US" i="1" dirty="0" smtClean="0"/>
              <a:t>5- Handling knowledge matching  </a:t>
            </a:r>
            <a:r>
              <a:rPr lang="en-US" dirty="0" smtClean="0"/>
              <a:t>: ex. : swine flu = H1N1, flu=influenza</a:t>
            </a:r>
            <a:r>
              <a:rPr lang="en-US" i="1" dirty="0" smtClean="0"/>
              <a:t> </a:t>
            </a:r>
          </a:p>
          <a:p>
            <a:pPr marL="92073"/>
            <a:r>
              <a:rPr lang="en-US" i="1" dirty="0" smtClean="0"/>
              <a:t>6- Handling natural language queries and questions : </a:t>
            </a:r>
            <a:r>
              <a:rPr lang="en-US" dirty="0" smtClean="0"/>
              <a:t>ex. : what, where, how, why, etc. </a:t>
            </a:r>
            <a:br>
              <a:rPr lang="en-US" dirty="0" smtClean="0"/>
            </a:br>
            <a:r>
              <a:rPr lang="en-US" i="1" dirty="0" smtClean="0"/>
              <a:t>7- Ability to point to uninterrupted paragraph and the most relevant sentence</a:t>
            </a:r>
            <a:br>
              <a:rPr lang="en-US" i="1" dirty="0" smtClean="0"/>
            </a:br>
            <a:r>
              <a:rPr lang="en-US" i="1" dirty="0" smtClean="0"/>
              <a:t>8- Ability to Customize and Organic Progress </a:t>
            </a:r>
            <a:r>
              <a:rPr lang="en-US" dirty="0" smtClean="0"/>
              <a:t>: </a:t>
            </a:r>
            <a:r>
              <a:rPr lang="en-US" dirty="0" err="1" smtClean="0"/>
              <a:t>recherche</a:t>
            </a:r>
            <a:r>
              <a:rPr lang="en-US" dirty="0" smtClean="0"/>
              <a:t> </a:t>
            </a:r>
            <a:r>
              <a:rPr lang="en-US" dirty="0" err="1" smtClean="0"/>
              <a:t>spécifique</a:t>
            </a:r>
            <a:r>
              <a:rPr lang="en-US" dirty="0" smtClean="0"/>
              <a:t> à un </a:t>
            </a:r>
            <a:r>
              <a:rPr lang="en-US" dirty="0" err="1" smtClean="0"/>
              <a:t>contexte</a:t>
            </a:r>
            <a:r>
              <a:rPr lang="en-US" dirty="0" smtClean="0"/>
              <a:t> précis</a:t>
            </a:r>
            <a:br>
              <a:rPr lang="en-US" dirty="0" smtClean="0"/>
            </a:br>
            <a:r>
              <a:rPr lang="en-US" i="1" dirty="0" smtClean="0"/>
              <a:t>9- Ability to operate without relying on statistics, user behavior, and other artificial means </a:t>
            </a:r>
            <a:r>
              <a:rPr lang="en-US" dirty="0" smtClean="0"/>
              <a:t>: pas de </a:t>
            </a:r>
            <a:r>
              <a:rPr lang="en-US" dirty="0" err="1" smtClean="0"/>
              <a:t>classement</a:t>
            </a:r>
            <a:r>
              <a:rPr lang="en-US" dirty="0" smtClean="0"/>
              <a:t> par </a:t>
            </a:r>
            <a:r>
              <a:rPr lang="en-US" dirty="0" err="1" smtClean="0"/>
              <a:t>popularité</a:t>
            </a:r>
            <a:r>
              <a:rPr lang="en-US" baseline="0" dirty="0" smtClean="0"/>
              <a:t> , </a:t>
            </a:r>
            <a:r>
              <a:rPr lang="en-US" baseline="0" dirty="0" err="1" smtClean="0"/>
              <a:t>mais</a:t>
            </a:r>
            <a:r>
              <a:rPr lang="en-US" baseline="0" dirty="0" smtClean="0"/>
              <a:t> </a:t>
            </a:r>
            <a:r>
              <a:rPr lang="en-US" baseline="0" dirty="0" err="1" smtClean="0"/>
              <a:t>en</a:t>
            </a:r>
            <a:r>
              <a:rPr lang="en-US" baseline="0" dirty="0" smtClean="0"/>
              <a:t> </a:t>
            </a:r>
            <a:r>
              <a:rPr lang="en-US" baseline="0" dirty="0" err="1" smtClean="0"/>
              <a:t>fonction</a:t>
            </a:r>
            <a:r>
              <a:rPr lang="en-US" baseline="0" dirty="0" smtClean="0"/>
              <a:t> du </a:t>
            </a:r>
            <a:r>
              <a:rPr lang="en-US" baseline="0" dirty="0" err="1" smtClean="0"/>
              <a:t>degré</a:t>
            </a:r>
            <a:r>
              <a:rPr lang="en-US" baseline="0" dirty="0" smtClean="0"/>
              <a:t> de pertinence par rapport à la </a:t>
            </a:r>
            <a:r>
              <a:rPr lang="en-US" baseline="0" dirty="0" err="1" smtClean="0"/>
              <a:t>requête</a:t>
            </a:r>
            <a:r>
              <a:rPr lang="en-US" baseline="0" dirty="0" smtClean="0"/>
              <a:t> ; </a:t>
            </a:r>
            <a:r>
              <a:rPr lang="en-US" dirty="0" err="1" smtClean="0"/>
              <a:t>intérêt</a:t>
            </a:r>
            <a:r>
              <a:rPr lang="en-US" baseline="0" dirty="0" smtClean="0"/>
              <a:t> surtout pour le </a:t>
            </a:r>
            <a:r>
              <a:rPr lang="en-US" baseline="0" dirty="0" err="1" smtClean="0"/>
              <a:t>contenu</a:t>
            </a:r>
            <a:r>
              <a:rPr lang="en-US" baseline="0" dirty="0" smtClean="0"/>
              <a:t> temps </a:t>
            </a:r>
            <a:r>
              <a:rPr lang="en-US" baseline="0" dirty="0" err="1" smtClean="0"/>
              <a:t>réel</a:t>
            </a:r>
            <a:r>
              <a:rPr lang="en-US" dirty="0" smtClean="0"/>
              <a:t/>
            </a:r>
            <a:br>
              <a:rPr lang="en-US" dirty="0" smtClean="0"/>
            </a:br>
            <a:r>
              <a:rPr lang="en-US" i="1" dirty="0" smtClean="0"/>
              <a:t>10- Ability to detect its own performance</a:t>
            </a:r>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93</a:t>
            </a:fld>
            <a:endParaRPr lang="fr-FR"/>
          </a:p>
        </p:txBody>
      </p:sp>
    </p:spTree>
    <p:extLst>
      <p:ext uri="{BB962C8B-B14F-4D97-AF65-F5344CB8AC3E}">
        <p14:creationId xmlns:p14="http://schemas.microsoft.com/office/powerpoint/2010/main" val="21106156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But</a:t>
            </a:r>
            <a:r>
              <a:rPr lang="fr-FR" dirty="0" smtClean="0"/>
              <a:t> : permettre</a:t>
            </a:r>
            <a:r>
              <a:rPr lang="fr-FR" baseline="0" dirty="0" smtClean="0"/>
              <a:t> aux</a:t>
            </a:r>
            <a:r>
              <a:rPr lang="fr-FR" dirty="0" smtClean="0"/>
              <a:t> machines  de comprendre « intelligemment » des données structurées par ailleurs</a:t>
            </a:r>
          </a:p>
          <a:p>
            <a:pPr defTabSz="914384">
              <a:defRPr/>
            </a:pPr>
            <a:r>
              <a:rPr lang="fr-FR" dirty="0" smtClean="0"/>
              <a:t>Le web sémantique n’est ni de</a:t>
            </a:r>
            <a:r>
              <a:rPr lang="fr-FR" baseline="0" dirty="0" smtClean="0"/>
              <a:t> l’intelligence artificielle (machines qui comprennent de façon intelligente) ni du traitement automatique des langues, mais une structuration des données </a:t>
            </a:r>
            <a:r>
              <a:rPr lang="fr-FR" baseline="0" dirty="0" smtClean="0">
                <a:sym typeface="Wingdings" pitchFamily="2" charset="2"/>
              </a:rPr>
              <a:t>par des humains en leur appliquant un formalisme, une syntaxe permettant un lien entre les machines</a:t>
            </a:r>
          </a:p>
          <a:p>
            <a:pPr defTabSz="914384">
              <a:defRPr/>
            </a:pPr>
            <a:endParaRPr lang="fr-FR" baseline="0" dirty="0" smtClean="0">
              <a:sym typeface="Wingdings" pitchFamily="2" charset="2"/>
            </a:endParaRPr>
          </a:p>
          <a:p>
            <a:pPr defTabSz="914384">
              <a:defRPr/>
            </a:pPr>
            <a:r>
              <a:rPr lang="fr-FR" baseline="0" dirty="0" smtClean="0">
                <a:sym typeface="Wingdings" pitchFamily="2" charset="2"/>
              </a:rPr>
              <a:t>Rôle de plus en plus important des données structurées pour les moteurs de recherche (ex. : B. </a:t>
            </a:r>
            <a:r>
              <a:rPr lang="fr-FR" baseline="0" dirty="0" err="1" smtClean="0">
                <a:sym typeface="Wingdings" pitchFamily="2" charset="2"/>
              </a:rPr>
              <a:t>Starr</a:t>
            </a:r>
            <a:r>
              <a:rPr lang="fr-FR" baseline="0" dirty="0" smtClean="0">
                <a:sym typeface="Wingdings" pitchFamily="2" charset="2"/>
              </a:rPr>
              <a:t>, 2015, http://searchengineland.com/structured-data-serps-googles-patents-tell-us-ranking-universal-search-219205)</a:t>
            </a:r>
          </a:p>
          <a:p>
            <a:pPr defTabSz="914384">
              <a:defRPr/>
            </a:pPr>
            <a:endParaRPr lang="fr-FR" baseline="0" dirty="0" smtClean="0"/>
          </a:p>
          <a:p>
            <a:endParaRPr lang="fr-FR"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94</a:t>
            </a:fld>
            <a:endParaRPr lang="fr-FR"/>
          </a:p>
        </p:txBody>
      </p:sp>
    </p:spTree>
    <p:extLst>
      <p:ext uri="{BB962C8B-B14F-4D97-AF65-F5344CB8AC3E}">
        <p14:creationId xmlns:p14="http://schemas.microsoft.com/office/powerpoint/2010/main" val="572440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Web</a:t>
            </a:r>
            <a:r>
              <a:rPr lang="fr-FR" b="0" dirty="0" smtClean="0"/>
              <a:t> : contenus</a:t>
            </a:r>
            <a:r>
              <a:rPr lang="fr-FR" b="0" baseline="0" dirty="0" smtClean="0"/>
              <a:t> et données, mais pas de structuration de l’information fine, ni de sémantisation du contenu : la plupart des données structurées se trouvent dans des bases de données (web invisible)</a:t>
            </a:r>
          </a:p>
          <a:p>
            <a:endParaRPr lang="fr-FR" b="0" dirty="0" smtClean="0"/>
          </a:p>
          <a:p>
            <a:r>
              <a:rPr lang="fr-FR" b="1" dirty="0" smtClean="0"/>
              <a:t>Web sémantique</a:t>
            </a:r>
            <a:r>
              <a:rPr lang="fr-FR" b="0" dirty="0" smtClean="0"/>
              <a:t> (1998) : </a:t>
            </a:r>
            <a:r>
              <a:rPr lang="fr-FR" dirty="0" smtClean="0"/>
              <a:t>ne concerne pas les documents en langage</a:t>
            </a:r>
            <a:r>
              <a:rPr lang="fr-FR" baseline="0" dirty="0" smtClean="0"/>
              <a:t> naturel : « </a:t>
            </a:r>
            <a:r>
              <a:rPr lang="en-US" i="1" baseline="0" dirty="0" smtClean="0"/>
              <a:t>The Semantic Web will enable machines to COMPREHEND semantic documents and data, not human speech and writings </a:t>
            </a:r>
            <a:r>
              <a:rPr lang="fr-FR" dirty="0" smtClean="0"/>
              <a:t>»</a:t>
            </a:r>
            <a:r>
              <a:rPr lang="en-US" baseline="0" dirty="0" smtClean="0"/>
              <a:t> (</a:t>
            </a:r>
            <a:r>
              <a:rPr lang="fr-FR" dirty="0"/>
              <a:t>T. </a:t>
            </a:r>
            <a:r>
              <a:rPr lang="fr-FR" dirty="0" err="1"/>
              <a:t>Berners</a:t>
            </a:r>
            <a:r>
              <a:rPr lang="fr-FR" dirty="0"/>
              <a:t>-Lee, J. </a:t>
            </a:r>
            <a:r>
              <a:rPr lang="fr-FR" dirty="0" err="1"/>
              <a:t>Hendler</a:t>
            </a:r>
            <a:r>
              <a:rPr lang="fr-FR" dirty="0"/>
              <a:t> et O. </a:t>
            </a:r>
            <a:r>
              <a:rPr lang="fr-FR" dirty="0" err="1"/>
              <a:t>Lassila</a:t>
            </a:r>
            <a:r>
              <a:rPr lang="fr-FR" dirty="0"/>
              <a:t>, http://www.cs.umd.edu/~golbeck/LBSC690/SemanticWeb.html)</a:t>
            </a:r>
          </a:p>
          <a:p>
            <a:r>
              <a:rPr lang="fr-FR" baseline="0" dirty="0" smtClean="0"/>
              <a:t>« </a:t>
            </a:r>
            <a:r>
              <a:rPr lang="fr-FR" i="1" baseline="0" dirty="0" smtClean="0"/>
              <a:t>The </a:t>
            </a:r>
            <a:r>
              <a:rPr lang="fr-FR" i="1" baseline="0" dirty="0" err="1" smtClean="0"/>
              <a:t>semantic</a:t>
            </a:r>
            <a:r>
              <a:rPr lang="fr-FR" i="1" baseline="0" dirty="0" smtClean="0"/>
              <a:t> web </a:t>
            </a:r>
            <a:r>
              <a:rPr lang="fr-FR" i="1" baseline="0" dirty="0" err="1" smtClean="0"/>
              <a:t>is</a:t>
            </a:r>
            <a:r>
              <a:rPr lang="fr-FR" i="1" baseline="0" dirty="0" smtClean="0"/>
              <a:t> a web of data, </a:t>
            </a:r>
            <a:r>
              <a:rPr lang="en-US" i="1" baseline="0" dirty="0" smtClean="0"/>
              <a:t> in some ways like a global database</a:t>
            </a:r>
            <a:r>
              <a:rPr lang="fr-FR" dirty="0" smtClean="0"/>
              <a:t> » (T. </a:t>
            </a:r>
            <a:r>
              <a:rPr lang="fr-FR" dirty="0" err="1" smtClean="0"/>
              <a:t>Berners</a:t>
            </a:r>
            <a:r>
              <a:rPr lang="fr-FR" dirty="0" smtClean="0"/>
              <a:t>-Lee, 1998, http://www.w3.org/DesignIssues/Semantic.html) : formel et structuré</a:t>
            </a:r>
          </a:p>
          <a:p>
            <a:pPr defTabSz="914384">
              <a:defRPr/>
            </a:pPr>
            <a:r>
              <a:rPr lang="fr-FR" dirty="0" smtClean="0">
                <a:sym typeface="Wingdings" panose="05000000000000000000" pitchFamily="2" charset="2"/>
              </a:rPr>
              <a:t> </a:t>
            </a:r>
            <a:r>
              <a:rPr lang="fr-FR" baseline="0" dirty="0" smtClean="0"/>
              <a:t>un </a:t>
            </a:r>
            <a:r>
              <a:rPr lang="fr-FR" dirty="0" smtClean="0"/>
              <a:t>environnement technique</a:t>
            </a:r>
            <a:r>
              <a:rPr lang="fr-FR" baseline="0" dirty="0" smtClean="0"/>
              <a:t> qui doit permettre de résoudre le problème de l’interopérabilité des bases de données (</a:t>
            </a:r>
            <a:r>
              <a:rPr lang="fr-FR" dirty="0" smtClean="0"/>
              <a:t>approche normative)</a:t>
            </a:r>
          </a:p>
          <a:p>
            <a:pPr defTabSz="914384">
              <a:defRPr/>
            </a:pPr>
            <a:endParaRPr lang="fr-FR" baseline="0" dirty="0" smtClean="0"/>
          </a:p>
          <a:p>
            <a:endParaRPr lang="fr-FR" dirty="0" smtClean="0"/>
          </a:p>
          <a:p>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95</a:t>
            </a:fld>
            <a:endParaRPr lang="fr-FR"/>
          </a:p>
        </p:txBody>
      </p:sp>
    </p:spTree>
    <p:extLst>
      <p:ext uri="{BB962C8B-B14F-4D97-AF65-F5344CB8AC3E}">
        <p14:creationId xmlns:p14="http://schemas.microsoft.com/office/powerpoint/2010/main" val="40290230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Qu’est-ce donc que le </a:t>
            </a:r>
            <a:r>
              <a:rPr lang="fr-FR" baseline="0" dirty="0" smtClean="0"/>
              <a:t>web sémantique ? Fondamentalement, c’est juste un moyen de décrire les choses d’une façon « compréhensible » par un ordinateur. Bien sûr, il ne s’agit pas de compréhension, mais de logique, comme on l’apprend dans les lycées » (P. Ford, 2009, http://www.ftrain.com/google_takes_all.html)</a:t>
            </a:r>
            <a:endParaRPr lang="fr-FR" dirty="0" smtClean="0"/>
          </a:p>
          <a:p>
            <a:endParaRPr lang="fr-FR" dirty="0" smtClean="0"/>
          </a:p>
          <a:p>
            <a:r>
              <a:rPr lang="fr-FR" b="1" dirty="0" smtClean="0"/>
              <a:t>Web de données </a:t>
            </a:r>
            <a:r>
              <a:rPr lang="fr-FR" dirty="0" smtClean="0"/>
              <a:t>: ensemble de technologies et de normes </a:t>
            </a:r>
          </a:p>
          <a:p>
            <a:r>
              <a:rPr lang="fr-FR" baseline="0" dirty="0" smtClean="0">
                <a:sym typeface="Wingdings" pitchFamily="2" charset="2"/>
              </a:rPr>
              <a:t>spécification de </a:t>
            </a:r>
            <a:r>
              <a:rPr lang="fr-FR" b="1" baseline="0" dirty="0" smtClean="0">
                <a:sym typeface="Wingdings" pitchFamily="2" charset="2"/>
              </a:rPr>
              <a:t>données/entités</a:t>
            </a:r>
            <a:r>
              <a:rPr lang="fr-FR" baseline="0" dirty="0" smtClean="0">
                <a:sym typeface="Wingdings" pitchFamily="2" charset="2"/>
              </a:rPr>
              <a:t> et de leurs </a:t>
            </a:r>
            <a:r>
              <a:rPr lang="fr-FR" b="1" baseline="0" dirty="0" smtClean="0">
                <a:sym typeface="Wingdings" pitchFamily="2" charset="2"/>
              </a:rPr>
              <a:t>relations</a:t>
            </a:r>
          </a:p>
          <a:p>
            <a:r>
              <a:rPr lang="fr-FR" b="0" baseline="0" dirty="0" smtClean="0">
                <a:sym typeface="Wingdings" pitchFamily="2" charset="2"/>
              </a:rPr>
              <a:t>ne s’arrête pas aux données textuelles mais à des morceaux de données (nombres, dates, entités, données factuelles…)</a:t>
            </a:r>
          </a:p>
          <a:p>
            <a:endParaRPr lang="fr-FR" b="1" baseline="0" dirty="0" smtClean="0">
              <a:sym typeface="Wingdings" pitchFamily="2" charset="2"/>
            </a:endParaRPr>
          </a:p>
          <a:p>
            <a:r>
              <a:rPr lang="fr-FR" b="1" baseline="0" dirty="0" smtClean="0">
                <a:sym typeface="Wingdings" pitchFamily="2" charset="2"/>
              </a:rPr>
              <a:t>3 éléments de base </a:t>
            </a:r>
            <a:r>
              <a:rPr lang="fr-FR" baseline="0" dirty="0" smtClean="0">
                <a:sym typeface="Wingdings" pitchFamily="2" charset="2"/>
              </a:rPr>
              <a:t>: </a:t>
            </a:r>
          </a:p>
          <a:p>
            <a:pPr marL="171447" indent="-79374">
              <a:buFontTx/>
              <a:buChar char="-"/>
            </a:pPr>
            <a:r>
              <a:rPr lang="fr-FR" baseline="0" dirty="0" smtClean="0">
                <a:sym typeface="Wingdings" pitchFamily="2" charset="2"/>
              </a:rPr>
              <a:t>identifiants web : URI </a:t>
            </a:r>
          </a:p>
          <a:p>
            <a:pPr marL="171447" indent="-79374">
              <a:buFontTx/>
              <a:buChar char="-"/>
            </a:pPr>
            <a:r>
              <a:rPr lang="fr-FR" baseline="0" dirty="0" smtClean="0">
                <a:sym typeface="Wingdings" pitchFamily="2" charset="2"/>
              </a:rPr>
              <a:t>norme : RDF (</a:t>
            </a:r>
            <a:r>
              <a:rPr lang="fr-FR" i="1" baseline="0" dirty="0" err="1" smtClean="0">
                <a:sym typeface="Wingdings" pitchFamily="2" charset="2"/>
              </a:rPr>
              <a:t>resource</a:t>
            </a:r>
            <a:r>
              <a:rPr lang="fr-FR" i="1" baseline="0" dirty="0" smtClean="0">
                <a:sym typeface="Wingdings" pitchFamily="2" charset="2"/>
              </a:rPr>
              <a:t> description </a:t>
            </a:r>
            <a:r>
              <a:rPr lang="fr-FR" i="1" baseline="0" dirty="0" err="1" smtClean="0">
                <a:sym typeface="Wingdings" pitchFamily="2" charset="2"/>
              </a:rPr>
              <a:t>framework</a:t>
            </a:r>
            <a:r>
              <a:rPr lang="fr-FR" baseline="0" dirty="0" smtClean="0">
                <a:sym typeface="Wingdings" pitchFamily="2" charset="2"/>
              </a:rPr>
              <a:t>, syntaxe XML pour permettre l’échange des graphes) : système de triplet (sujet, prédicat, objet)</a:t>
            </a:r>
          </a:p>
          <a:p>
            <a:pPr marL="171447" indent="-79374">
              <a:buFontTx/>
              <a:buChar char="-"/>
            </a:pPr>
            <a:r>
              <a:rPr lang="fr-FR" baseline="0" dirty="0" smtClean="0">
                <a:sym typeface="Wingdings" pitchFamily="2" charset="2"/>
              </a:rPr>
              <a:t>modèle : graphe typé qui permet de modéliser les triplets</a:t>
            </a:r>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96</a:t>
            </a:fld>
            <a:endParaRPr lang="fr-FR"/>
          </a:p>
        </p:txBody>
      </p:sp>
    </p:spTree>
    <p:extLst>
      <p:ext uri="{BB962C8B-B14F-4D97-AF65-F5344CB8AC3E}">
        <p14:creationId xmlns:p14="http://schemas.microsoft.com/office/powerpoint/2010/main" val="30177803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4">
              <a:defRPr/>
            </a:pPr>
            <a:r>
              <a:rPr lang="fr-FR" baseline="0" dirty="0" smtClean="0">
                <a:sym typeface="Wingdings" pitchFamily="2" charset="2"/>
              </a:rPr>
              <a:t>Exemple 1 : question « </a:t>
            </a:r>
            <a:r>
              <a:rPr lang="en-US" i="1" dirty="0" smtClean="0"/>
              <a:t>What is the birth date of George W. Bush ?</a:t>
            </a:r>
            <a:r>
              <a:rPr lang="fr-FR" i="1" baseline="0" noProof="0" dirty="0" smtClean="0"/>
              <a:t> » :</a:t>
            </a:r>
            <a:r>
              <a:rPr lang="en-US" i="1" dirty="0" smtClean="0"/>
              <a:t> True Knowledge would reason from the facts </a:t>
            </a:r>
            <a:r>
              <a:rPr lang="fr-FR" i="1" baseline="0" dirty="0" smtClean="0">
                <a:sym typeface="Wingdings" pitchFamily="2" charset="2"/>
              </a:rPr>
              <a:t>« </a:t>
            </a:r>
            <a:r>
              <a:rPr lang="en-US" i="1" dirty="0" smtClean="0"/>
              <a:t>George W. Bush is a president</a:t>
            </a:r>
            <a:r>
              <a:rPr lang="fr-FR" i="1" baseline="0" noProof="0" dirty="0" smtClean="0"/>
              <a:t> »</a:t>
            </a:r>
            <a:r>
              <a:rPr lang="en-US" i="1" dirty="0" smtClean="0"/>
              <a:t>, </a:t>
            </a:r>
            <a:r>
              <a:rPr lang="fr-FR" i="1" baseline="0" dirty="0" smtClean="0">
                <a:sym typeface="Wingdings" pitchFamily="2" charset="2"/>
              </a:rPr>
              <a:t>«</a:t>
            </a:r>
            <a:r>
              <a:rPr lang="en-US" i="1" dirty="0" smtClean="0"/>
              <a:t>George W. Bush is a human being</a:t>
            </a:r>
            <a:r>
              <a:rPr lang="fr-FR" i="1" baseline="0" noProof="0" dirty="0" smtClean="0"/>
              <a:t> »</a:t>
            </a:r>
            <a:r>
              <a:rPr lang="en-US" i="1" dirty="0" smtClean="0"/>
              <a:t>, </a:t>
            </a:r>
            <a:r>
              <a:rPr lang="fr-FR" i="1" baseline="0" dirty="0" smtClean="0">
                <a:sym typeface="Wingdings" pitchFamily="2" charset="2"/>
              </a:rPr>
              <a:t>« </a:t>
            </a:r>
            <a:r>
              <a:rPr lang="en-US" i="1" dirty="0" smtClean="0"/>
              <a:t>A president is a subclass of human being</a:t>
            </a:r>
            <a:r>
              <a:rPr lang="fr-FR" i="1" baseline="0" noProof="0" dirty="0" smtClean="0"/>
              <a:t> »</a:t>
            </a:r>
            <a:r>
              <a:rPr lang="en-US" i="1" dirty="0" smtClean="0"/>
              <a:t>, </a:t>
            </a:r>
            <a:r>
              <a:rPr lang="fr-FR" i="1" baseline="0" dirty="0" smtClean="0">
                <a:sym typeface="Wingdings" pitchFamily="2" charset="2"/>
              </a:rPr>
              <a:t>« </a:t>
            </a:r>
            <a:r>
              <a:rPr lang="en-US" i="1" dirty="0" smtClean="0"/>
              <a:t>Date of creation is a more general form for birth date</a:t>
            </a:r>
            <a:r>
              <a:rPr lang="fr-FR" i="1" baseline="0" noProof="0" dirty="0" smtClean="0"/>
              <a:t> »</a:t>
            </a:r>
            <a:r>
              <a:rPr lang="en-US" i="1" dirty="0" smtClean="0"/>
              <a:t>, and </a:t>
            </a:r>
            <a:r>
              <a:rPr lang="fr-FR" i="1" baseline="0" dirty="0" smtClean="0">
                <a:sym typeface="Wingdings" pitchFamily="2" charset="2"/>
              </a:rPr>
              <a:t>« </a:t>
            </a:r>
            <a:r>
              <a:rPr lang="en-US" i="1" dirty="0" smtClean="0"/>
              <a:t>the 6th of July is the date of creation for George W. Bush</a:t>
            </a:r>
            <a:r>
              <a:rPr lang="fr-FR" i="1" baseline="0" noProof="0" dirty="0" smtClean="0"/>
              <a:t> »</a:t>
            </a:r>
            <a:r>
              <a:rPr lang="en-US" i="1" dirty="0" smtClean="0"/>
              <a:t>, to produce the simple answer, </a:t>
            </a:r>
            <a:r>
              <a:rPr lang="fr-FR" i="1" baseline="0" dirty="0" smtClean="0">
                <a:sym typeface="Wingdings" pitchFamily="2" charset="2"/>
              </a:rPr>
              <a:t>« </a:t>
            </a:r>
            <a:r>
              <a:rPr lang="en-US" i="1" dirty="0" smtClean="0"/>
              <a:t>the 6th of July</a:t>
            </a:r>
            <a:r>
              <a:rPr lang="fr-FR" i="1" baseline="0" noProof="0" dirty="0" smtClean="0"/>
              <a:t> »</a:t>
            </a:r>
            <a:r>
              <a:rPr lang="en-US" i="1" dirty="0" smtClean="0"/>
              <a:t>  </a:t>
            </a:r>
            <a:r>
              <a:rPr lang="en-US" dirty="0" smtClean="0"/>
              <a:t>(</a:t>
            </a:r>
            <a:r>
              <a:rPr lang="en-US" dirty="0" err="1" smtClean="0"/>
              <a:t>présentation</a:t>
            </a:r>
            <a:r>
              <a:rPr lang="en-US" dirty="0" smtClean="0"/>
              <a:t> </a:t>
            </a:r>
            <a:r>
              <a:rPr lang="en-US" dirty="0" err="1" smtClean="0"/>
              <a:t>Evi</a:t>
            </a:r>
            <a:r>
              <a:rPr lang="en-US" dirty="0" smtClean="0"/>
              <a:t>, </a:t>
            </a:r>
            <a:r>
              <a:rPr lang="en-US" dirty="0" err="1" smtClean="0"/>
              <a:t>sur</a:t>
            </a:r>
            <a:r>
              <a:rPr lang="en-US" dirty="0" smtClean="0"/>
              <a:t> </a:t>
            </a:r>
            <a:r>
              <a:rPr lang="en-US" dirty="0" err="1" smtClean="0"/>
              <a:t>Wikipédia</a:t>
            </a:r>
            <a:r>
              <a:rPr lang="en-US" dirty="0" smtClean="0"/>
              <a:t>, http://en.wikipedia.org/wiki/Evi_%28software%29) ;</a:t>
            </a:r>
          </a:p>
          <a:p>
            <a:pPr>
              <a:defRPr/>
            </a:pPr>
            <a:r>
              <a:rPr lang="en-US" dirty="0" err="1" smtClean="0"/>
              <a:t>Exemple</a:t>
            </a:r>
            <a:r>
              <a:rPr lang="en-US" dirty="0" smtClean="0"/>
              <a:t> 2 </a:t>
            </a:r>
            <a:r>
              <a:rPr lang="fr-FR" noProof="0" dirty="0" smtClean="0"/>
              <a:t>: </a:t>
            </a:r>
            <a:r>
              <a:rPr lang="fr-FR" baseline="0" noProof="0" dirty="0" smtClean="0"/>
              <a:t>le moteur voit une page indiquant que « </a:t>
            </a:r>
            <a:r>
              <a:rPr lang="fr-FR" noProof="0" dirty="0" smtClean="0"/>
              <a:t>X est</a:t>
            </a:r>
            <a:r>
              <a:rPr lang="fr-FR" baseline="0" noProof="0" dirty="0" smtClean="0"/>
              <a:t> la fille de Y », il peut déduire que « Y est la mère de X »</a:t>
            </a:r>
            <a:r>
              <a:rPr lang="fr-FR" noProof="0" dirty="0" smtClean="0"/>
              <a:t> ; </a:t>
            </a:r>
            <a:r>
              <a:rPr lang="en-US" dirty="0" smtClean="0"/>
              <a:t>capable de </a:t>
            </a:r>
            <a:r>
              <a:rPr lang="en-US" dirty="0" err="1" smtClean="0"/>
              <a:t>comprendre</a:t>
            </a:r>
            <a:r>
              <a:rPr lang="en-US" dirty="0" smtClean="0"/>
              <a:t> </a:t>
            </a:r>
            <a:r>
              <a:rPr lang="en-US" dirty="0" err="1" smtClean="0"/>
              <a:t>que</a:t>
            </a:r>
            <a:r>
              <a:rPr lang="en-US" dirty="0" smtClean="0"/>
              <a:t> </a:t>
            </a:r>
            <a:r>
              <a:rPr lang="en-US" dirty="0" err="1" smtClean="0"/>
              <a:t>si</a:t>
            </a:r>
            <a:r>
              <a:rPr lang="en-US" dirty="0" smtClean="0"/>
              <a:t> </a:t>
            </a:r>
            <a:r>
              <a:rPr lang="fr-FR" dirty="0"/>
              <a:t>la femme de mon oncle est ma </a:t>
            </a:r>
            <a:r>
              <a:rPr lang="fr-FR" dirty="0" smtClean="0"/>
              <a:t>tante, la </a:t>
            </a:r>
            <a:r>
              <a:rPr lang="fr-FR" dirty="0"/>
              <a:t>femme d’oncle Bob est ma </a:t>
            </a:r>
            <a:r>
              <a:rPr lang="fr-FR" dirty="0" smtClean="0"/>
              <a:t>tante</a:t>
            </a:r>
            <a:endParaRPr lang="fr-FR" noProof="0" dirty="0" smtClean="0"/>
          </a:p>
          <a:p>
            <a:pPr defTabSz="914384">
              <a:defRPr/>
            </a:pPr>
            <a:endParaRPr lang="fr-FR" noProof="0" dirty="0" smtClean="0"/>
          </a:p>
          <a:p>
            <a:pPr defTabSz="914384">
              <a:defRPr/>
            </a:pPr>
            <a:r>
              <a:rPr lang="fr-FR" noProof="0" dirty="0" smtClean="0"/>
              <a:t>Basé sur des </a:t>
            </a:r>
            <a:r>
              <a:rPr lang="fr-FR" b="1" noProof="0" dirty="0" smtClean="0"/>
              <a:t>ontologies</a:t>
            </a:r>
            <a:r>
              <a:rPr lang="fr-FR" noProof="0" dirty="0" smtClean="0"/>
              <a:t> (indexation</a:t>
            </a:r>
            <a:r>
              <a:rPr lang="fr-FR" baseline="0" noProof="0" dirty="0" smtClean="0"/>
              <a:t> des ressources avec des outils communs et normalisés, OWL)</a:t>
            </a:r>
          </a:p>
          <a:p>
            <a:pPr defTabSz="914384">
              <a:defRPr/>
            </a:pPr>
            <a:r>
              <a:rPr lang="fr-FR" noProof="0" dirty="0" smtClean="0"/>
              <a:t>Ex.</a:t>
            </a:r>
            <a:r>
              <a:rPr lang="fr-FR" baseline="0" noProof="0" dirty="0" smtClean="0"/>
              <a:t> : relier des concepts similaires utilisés dans des vocabulaires différents et/ou des langues différentes (ex. : Révolution française = France – 1789-1799 (Révolution))</a:t>
            </a:r>
            <a:endParaRPr lang="fr-FR" noProof="0" dirty="0" smtClean="0"/>
          </a:p>
          <a:p>
            <a:pPr defTabSz="914384">
              <a:defRPr/>
            </a:pPr>
            <a:r>
              <a:rPr lang="fr-FR" noProof="0" dirty="0" smtClean="0"/>
              <a:t>Utilisation de</a:t>
            </a:r>
            <a:r>
              <a:rPr lang="fr-FR" baseline="0" noProof="0" dirty="0" smtClean="0"/>
              <a:t> balises sémantiques permettant de donner une signification aux éléments</a:t>
            </a:r>
            <a:endParaRPr lang="fr-FR" noProof="0" dirty="0" smtClean="0"/>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97</a:t>
            </a:fld>
            <a:endParaRPr lang="fr-FR"/>
          </a:p>
        </p:txBody>
      </p:sp>
    </p:spTree>
    <p:extLst>
      <p:ext uri="{BB962C8B-B14F-4D97-AF65-F5344CB8AC3E}">
        <p14:creationId xmlns:p14="http://schemas.microsoft.com/office/powerpoint/2010/main" val="30177803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98</a:t>
            </a:fld>
            <a:endParaRPr lang="fr-FR"/>
          </a:p>
        </p:txBody>
      </p:sp>
    </p:spTree>
    <p:extLst>
      <p:ext uri="{BB962C8B-B14F-4D97-AF65-F5344CB8AC3E}">
        <p14:creationId xmlns:p14="http://schemas.microsoft.com/office/powerpoint/2010/main" val="36709666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Autres </a:t>
            </a:r>
            <a:r>
              <a:rPr lang="fr-FR" b="1" dirty="0"/>
              <a:t>exemples </a:t>
            </a:r>
            <a:r>
              <a:rPr lang="fr-FR" dirty="0"/>
              <a:t>:</a:t>
            </a:r>
          </a:p>
          <a:p>
            <a:r>
              <a:rPr lang="fr-FR" i="1" dirty="0"/>
              <a:t>données institutionnelles</a:t>
            </a:r>
          </a:p>
          <a:p>
            <a:pPr marL="266695" indent="-266695"/>
            <a:r>
              <a:rPr lang="fr-FR" dirty="0"/>
              <a:t>	- Data.gov : http://www.data.gov/ </a:t>
            </a:r>
          </a:p>
          <a:p>
            <a:pPr marL="266695" indent="-266695"/>
            <a:r>
              <a:rPr lang="fr-FR" dirty="0"/>
              <a:t>	- Data.gov.uk : http://data.gov.uk/ </a:t>
            </a:r>
          </a:p>
          <a:p>
            <a:pPr marL="266695" indent="-266695"/>
            <a:r>
              <a:rPr lang="fr-FR" dirty="0"/>
              <a:t>	- CIA World </a:t>
            </a:r>
            <a:r>
              <a:rPr lang="fr-FR" dirty="0" err="1"/>
              <a:t>factbook</a:t>
            </a:r>
            <a:r>
              <a:rPr lang="fr-FR" dirty="0"/>
              <a:t> : https://www.cia.gov/library/publications/the-world-factbook/</a:t>
            </a:r>
          </a:p>
          <a:p>
            <a:r>
              <a:rPr lang="fr-FR" i="1" dirty="0"/>
              <a:t>données géographiques</a:t>
            </a:r>
          </a:p>
          <a:p>
            <a:pPr marL="266695"/>
            <a:r>
              <a:rPr lang="fr-FR" dirty="0"/>
              <a:t>- </a:t>
            </a:r>
            <a:r>
              <a:rPr lang="fr-FR" dirty="0" err="1"/>
              <a:t>GeoNames</a:t>
            </a:r>
            <a:r>
              <a:rPr lang="fr-FR" dirty="0"/>
              <a:t> : http://www.geonames.org </a:t>
            </a:r>
          </a:p>
          <a:p>
            <a:pPr marL="266695"/>
            <a:r>
              <a:rPr lang="fr-FR" dirty="0"/>
              <a:t>- </a:t>
            </a:r>
            <a:r>
              <a:rPr lang="fr-FR" dirty="0" err="1"/>
              <a:t>LinkedGeoData</a:t>
            </a:r>
            <a:r>
              <a:rPr lang="fr-FR" dirty="0"/>
              <a:t>: http://linkedgeodata.org/About</a:t>
            </a:r>
          </a:p>
          <a:p>
            <a:r>
              <a:rPr lang="fr-FR" i="1" dirty="0"/>
              <a:t>données culturelles</a:t>
            </a:r>
          </a:p>
          <a:p>
            <a:pPr marL="266695"/>
            <a:r>
              <a:rPr lang="fr-FR" dirty="0"/>
              <a:t>- </a:t>
            </a:r>
            <a:r>
              <a:rPr lang="fr-FR" dirty="0" err="1"/>
              <a:t>MusicBrainz</a:t>
            </a:r>
            <a:r>
              <a:rPr lang="fr-FR" dirty="0"/>
              <a:t> : http://musicbrainz.org/</a:t>
            </a:r>
          </a:p>
          <a:p>
            <a:pPr marL="266695"/>
            <a:r>
              <a:rPr lang="fr-FR" dirty="0"/>
              <a:t>- </a:t>
            </a:r>
            <a:r>
              <a:rPr lang="fr-FR" dirty="0" err="1"/>
              <a:t>Linked</a:t>
            </a:r>
            <a:r>
              <a:rPr lang="fr-FR" dirty="0"/>
              <a:t> </a:t>
            </a:r>
            <a:r>
              <a:rPr lang="fr-FR" dirty="0" err="1"/>
              <a:t>Movie</a:t>
            </a:r>
            <a:r>
              <a:rPr lang="fr-FR" dirty="0"/>
              <a:t> </a:t>
            </a:r>
            <a:r>
              <a:rPr lang="fr-FR" dirty="0" err="1"/>
              <a:t>Database</a:t>
            </a:r>
            <a:r>
              <a:rPr lang="fr-FR" dirty="0"/>
              <a:t> : http://linkedmdb.org/</a:t>
            </a:r>
          </a:p>
          <a:p>
            <a:endParaRPr lang="fr-FR" dirty="0"/>
          </a:p>
        </p:txBody>
      </p:sp>
      <p:sp>
        <p:nvSpPr>
          <p:cNvPr id="4" name="Espace réservé du numéro de diapositive 3"/>
          <p:cNvSpPr>
            <a:spLocks noGrp="1"/>
          </p:cNvSpPr>
          <p:nvPr>
            <p:ph type="sldNum" sz="quarter" idx="10"/>
          </p:nvPr>
        </p:nvSpPr>
        <p:spPr/>
        <p:txBody>
          <a:bodyPr/>
          <a:lstStyle/>
          <a:p>
            <a:fld id="{76BF50F2-74BE-46C3-B782-9285F420F350}" type="slidenum">
              <a:rPr lang="fr-FR" smtClean="0"/>
              <a:t>99</a:t>
            </a:fld>
            <a:endParaRPr lang="fr-FR"/>
          </a:p>
        </p:txBody>
      </p:sp>
    </p:spTree>
    <p:extLst>
      <p:ext uri="{BB962C8B-B14F-4D97-AF65-F5344CB8AC3E}">
        <p14:creationId xmlns:p14="http://schemas.microsoft.com/office/powerpoint/2010/main" val="1433451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644008" y="2924944"/>
            <a:ext cx="4027984" cy="2622153"/>
          </a:xfrm>
        </p:spPr>
        <p:txBody>
          <a:bodyPr/>
          <a:lstStyle>
            <a:lvl1pPr>
              <a:defRPr>
                <a:solidFill>
                  <a:schemeClr val="bg1">
                    <a:lumMod val="85000"/>
                  </a:schemeClr>
                </a:solidFill>
              </a:defRPr>
            </a:lvl1pPr>
          </a:lstStyle>
          <a:p>
            <a:r>
              <a:rPr lang="fr-FR" dirty="0" smtClean="0"/>
              <a:t>Cliquez pour modifier le style du titre</a:t>
            </a:r>
            <a:endParaRPr lang="fr-B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3" name="Titre 1"/>
          <p:cNvSpPr>
            <a:spLocks noGrp="1"/>
          </p:cNvSpPr>
          <p:nvPr>
            <p:ph type="title" hasCustomPrompt="1"/>
          </p:nvPr>
        </p:nvSpPr>
        <p:spPr>
          <a:xfrm>
            <a:off x="662880" y="260648"/>
            <a:ext cx="8229600" cy="720080"/>
          </a:xfrm>
        </p:spPr>
        <p:txBody>
          <a:bodyPr>
            <a:normAutofit/>
          </a:bodyPr>
          <a:lstStyle>
            <a:lvl1pPr algn="r" defTabSz="914400" rtl="0" eaLnBrk="1" latinLnBrk="0" hangingPunct="1">
              <a:spcBef>
                <a:spcPct val="0"/>
              </a:spcBef>
              <a:buNone/>
              <a:defRPr lang="fr-BE" sz="3000" b="0" kern="1200" dirty="0">
                <a:solidFill>
                  <a:schemeClr val="tx1"/>
                </a:solidFill>
                <a:latin typeface="+mj-lt"/>
                <a:ea typeface="+mj-ea"/>
                <a:cs typeface="+mj-cs"/>
              </a:defRPr>
            </a:lvl1pPr>
          </a:lstStyle>
          <a:p>
            <a:r>
              <a:rPr lang="fr-FR" dirty="0" smtClean="0"/>
              <a:t>Cliquez pour modifier le style du</a:t>
            </a:r>
            <a:endParaRPr lang="fr-BE" dirty="0"/>
          </a:p>
        </p:txBody>
      </p:sp>
      <p:sp>
        <p:nvSpPr>
          <p:cNvPr id="14" name="Espace réservé du contenu 2"/>
          <p:cNvSpPr>
            <a:spLocks noGrp="1"/>
          </p:cNvSpPr>
          <p:nvPr>
            <p:ph idx="1" hasCustomPrompt="1"/>
          </p:nvPr>
        </p:nvSpPr>
        <p:spPr>
          <a:xfrm>
            <a:off x="457200" y="1268760"/>
            <a:ext cx="8229600" cy="5256584"/>
          </a:xfrm>
        </p:spPr>
        <p:txBody>
          <a:bodyPr/>
          <a:lstStyle>
            <a:lvl1pPr marL="342900" indent="-342900">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buSzPct val="80000"/>
              <a:buFont typeface="Arial" pitchFamily="34" charset="0"/>
              <a:buChar char="•"/>
              <a:defRPr/>
            </a:lvl4pPr>
            <a:lvl5pPr marL="2057400" indent="-228600">
              <a:buSzPct val="80000"/>
              <a:buFont typeface="Arial" pitchFamily="34" charset="0"/>
              <a:buChar char="•"/>
              <a:defRPr/>
            </a:lvl5pPr>
          </a:lstStyle>
          <a:p>
            <a:pPr lvl="0"/>
            <a:r>
              <a:rPr lang="fr-FR" dirty="0" smtClean="0"/>
              <a:t>Cliquez pour modifier les styles du texte du masque</a:t>
            </a:r>
          </a:p>
          <a:p>
            <a:pPr lvl="1"/>
            <a:r>
              <a:rPr lang="fr-FR" dirty="0" smtClean="0"/>
              <a:t>Deuxième niveau</a:t>
            </a:r>
          </a:p>
          <a:p>
            <a:pPr marL="1395413" lvl="2" indent="0" algn="l" defTabSz="914400" rtl="0" eaLnBrk="1" latinLnBrk="0" hangingPunct="1">
              <a:spcBef>
                <a:spcPts val="0"/>
              </a:spcBef>
              <a:buSzPct val="80000"/>
              <a:buFont typeface="Arial" pitchFamily="34" charset="0"/>
              <a:buNone/>
            </a:pPr>
            <a:r>
              <a:rPr lang="fr-FR" dirty="0" smtClean="0"/>
              <a:t>troisième niveau</a:t>
            </a:r>
          </a:p>
        </p:txBody>
      </p:sp>
    </p:spTree>
    <p:extLst>
      <p:ext uri="{BB962C8B-B14F-4D97-AF65-F5344CB8AC3E}">
        <p14:creationId xmlns:p14="http://schemas.microsoft.com/office/powerpoint/2010/main" val="1745054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BE"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16/06/2016</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4003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644008" y="2924944"/>
            <a:ext cx="4027984" cy="2622153"/>
          </a:xfrm>
        </p:spPr>
        <p:txBody>
          <a:bodyPr/>
          <a:lstStyle>
            <a:lvl1pPr>
              <a:defRPr>
                <a:solidFill>
                  <a:schemeClr val="bg1">
                    <a:lumMod val="85000"/>
                  </a:schemeClr>
                </a:solidFill>
              </a:defRPr>
            </a:lvl1pPr>
          </a:lstStyle>
          <a:p>
            <a:r>
              <a:rPr lang="fr-FR" dirty="0" smtClean="0"/>
              <a:t>Cliquez pour modifier le style du titre</a:t>
            </a:r>
            <a:endParaRPr lang="fr-BE" dirty="0"/>
          </a:p>
        </p:txBody>
      </p:sp>
    </p:spTree>
    <p:extLst>
      <p:ext uri="{BB962C8B-B14F-4D97-AF65-F5344CB8AC3E}">
        <p14:creationId xmlns:p14="http://schemas.microsoft.com/office/powerpoint/2010/main" val="33346164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3" name="Titre 1"/>
          <p:cNvSpPr>
            <a:spLocks noGrp="1"/>
          </p:cNvSpPr>
          <p:nvPr>
            <p:ph type="title" hasCustomPrompt="1"/>
          </p:nvPr>
        </p:nvSpPr>
        <p:spPr>
          <a:xfrm>
            <a:off x="662880" y="260648"/>
            <a:ext cx="8229600" cy="720080"/>
          </a:xfrm>
        </p:spPr>
        <p:txBody>
          <a:bodyPr>
            <a:normAutofit/>
          </a:bodyPr>
          <a:lstStyle>
            <a:lvl1pPr algn="r" defTabSz="914400" rtl="0" eaLnBrk="1" latinLnBrk="0" hangingPunct="1">
              <a:spcBef>
                <a:spcPct val="0"/>
              </a:spcBef>
              <a:buNone/>
              <a:defRPr lang="fr-BE" sz="3000" b="0" kern="1200" dirty="0">
                <a:solidFill>
                  <a:schemeClr val="tx1"/>
                </a:solidFill>
                <a:latin typeface="+mj-lt"/>
                <a:ea typeface="+mj-ea"/>
                <a:cs typeface="+mj-cs"/>
              </a:defRPr>
            </a:lvl1pPr>
          </a:lstStyle>
          <a:p>
            <a:r>
              <a:rPr lang="fr-FR" dirty="0" smtClean="0"/>
              <a:t>Cliquez pour modifier le style du</a:t>
            </a:r>
            <a:endParaRPr lang="fr-BE" dirty="0"/>
          </a:p>
        </p:txBody>
      </p:sp>
      <p:sp>
        <p:nvSpPr>
          <p:cNvPr id="14" name="Espace réservé du contenu 2"/>
          <p:cNvSpPr>
            <a:spLocks noGrp="1"/>
          </p:cNvSpPr>
          <p:nvPr>
            <p:ph idx="1" hasCustomPrompt="1"/>
          </p:nvPr>
        </p:nvSpPr>
        <p:spPr>
          <a:xfrm>
            <a:off x="457200" y="1268760"/>
            <a:ext cx="8229600" cy="5256584"/>
          </a:xfrm>
        </p:spPr>
        <p:txBody>
          <a:bodyPr/>
          <a:lstStyle>
            <a:lvl1pPr marL="342900" indent="-342900">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buSzPct val="80000"/>
              <a:buFont typeface="Arial" pitchFamily="34" charset="0"/>
              <a:buChar char="•"/>
              <a:defRPr/>
            </a:lvl4pPr>
            <a:lvl5pPr marL="2057400" indent="-228600">
              <a:buSzPct val="80000"/>
              <a:buFont typeface="Arial" pitchFamily="34" charset="0"/>
              <a:buChar char="•"/>
              <a:defRPr/>
            </a:lvl5pPr>
          </a:lstStyle>
          <a:p>
            <a:pPr lvl="0"/>
            <a:r>
              <a:rPr lang="fr-FR" dirty="0" smtClean="0"/>
              <a:t>Cliquez pour modifier les styles du texte du masque</a:t>
            </a:r>
          </a:p>
          <a:p>
            <a:pPr lvl="1"/>
            <a:r>
              <a:rPr lang="fr-FR" dirty="0" smtClean="0"/>
              <a:t>Deuxième niveau</a:t>
            </a:r>
          </a:p>
          <a:p>
            <a:pPr marL="1395413" lvl="2" indent="0" algn="l" defTabSz="914400" rtl="0" eaLnBrk="1" latinLnBrk="0" hangingPunct="1">
              <a:spcBef>
                <a:spcPts val="0"/>
              </a:spcBef>
              <a:buSzPct val="80000"/>
              <a:buFont typeface="Arial" pitchFamily="34" charset="0"/>
              <a:buNone/>
            </a:pPr>
            <a:r>
              <a:rPr lang="fr-FR" dirty="0" smtClean="0"/>
              <a:t>troisième niveau</a:t>
            </a:r>
          </a:p>
        </p:txBody>
      </p:sp>
    </p:spTree>
    <p:extLst>
      <p:ext uri="{BB962C8B-B14F-4D97-AF65-F5344CB8AC3E}">
        <p14:creationId xmlns:p14="http://schemas.microsoft.com/office/powerpoint/2010/main" val="4065700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BE"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16/06/2016</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5819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3" name="Titre 1"/>
          <p:cNvSpPr>
            <a:spLocks noGrp="1"/>
          </p:cNvSpPr>
          <p:nvPr>
            <p:ph type="title" hasCustomPrompt="1"/>
          </p:nvPr>
        </p:nvSpPr>
        <p:spPr>
          <a:xfrm>
            <a:off x="755576" y="188640"/>
            <a:ext cx="8229600" cy="720080"/>
          </a:xfrm>
        </p:spPr>
        <p:txBody>
          <a:bodyPr>
            <a:normAutofit/>
          </a:bodyPr>
          <a:lstStyle>
            <a:lvl1pPr algn="r" defTabSz="914400" rtl="0" eaLnBrk="1" latinLnBrk="0" hangingPunct="1">
              <a:spcBef>
                <a:spcPct val="0"/>
              </a:spcBef>
              <a:buNone/>
              <a:defRPr lang="fr-BE" sz="3000" b="0" kern="1200" dirty="0">
                <a:solidFill>
                  <a:schemeClr val="tx1"/>
                </a:solidFill>
                <a:latin typeface="+mj-lt"/>
                <a:ea typeface="+mj-ea"/>
                <a:cs typeface="+mj-cs"/>
              </a:defRPr>
            </a:lvl1pPr>
          </a:lstStyle>
          <a:p>
            <a:r>
              <a:rPr lang="fr-FR" dirty="0" smtClean="0"/>
              <a:t>Cliquez pour modifier le style du</a:t>
            </a:r>
            <a:endParaRPr lang="fr-BE" dirty="0"/>
          </a:p>
        </p:txBody>
      </p:sp>
      <p:sp>
        <p:nvSpPr>
          <p:cNvPr id="14" name="Espace réservé du contenu 2"/>
          <p:cNvSpPr>
            <a:spLocks noGrp="1"/>
          </p:cNvSpPr>
          <p:nvPr>
            <p:ph idx="1" hasCustomPrompt="1"/>
          </p:nvPr>
        </p:nvSpPr>
        <p:spPr>
          <a:xfrm>
            <a:off x="457200" y="1268760"/>
            <a:ext cx="8229600" cy="5256584"/>
          </a:xfrm>
        </p:spPr>
        <p:txBody>
          <a:bodyPr/>
          <a:lstStyle>
            <a:lvl1pPr marL="342900" indent="-342900">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buSzPct val="80000"/>
              <a:buFont typeface="Arial" pitchFamily="34" charset="0"/>
              <a:buChar char="•"/>
              <a:defRPr/>
            </a:lvl4pPr>
            <a:lvl5pPr marL="2057400" indent="-228600">
              <a:buSzPct val="80000"/>
              <a:buFont typeface="Arial" pitchFamily="34" charset="0"/>
              <a:buChar char="•"/>
              <a:defRPr/>
            </a:lvl5pPr>
          </a:lstStyle>
          <a:p>
            <a:pPr lvl="0"/>
            <a:r>
              <a:rPr lang="fr-FR" dirty="0" smtClean="0"/>
              <a:t>Cliquez pour modifier les styles du texte du masque</a:t>
            </a:r>
          </a:p>
          <a:p>
            <a:pPr lvl="1"/>
            <a:r>
              <a:rPr lang="fr-FR" dirty="0" smtClean="0"/>
              <a:t>Deuxième niveau</a:t>
            </a:r>
          </a:p>
          <a:p>
            <a:pPr marL="1395413" lvl="2" indent="0" algn="l" defTabSz="914400" rtl="0" eaLnBrk="1" latinLnBrk="0" hangingPunct="1">
              <a:spcBef>
                <a:spcPts val="0"/>
              </a:spcBef>
              <a:buSzPct val="80000"/>
              <a:buFont typeface="Arial" pitchFamily="34" charset="0"/>
              <a:buNone/>
            </a:pPr>
            <a:r>
              <a:rPr lang="fr-FR" dirty="0" smtClean="0"/>
              <a:t>troisième niveau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BE"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16/06/2016</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034215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4644008" y="2924944"/>
            <a:ext cx="4027984" cy="2622153"/>
          </a:xfrm>
        </p:spPr>
        <p:txBody>
          <a:bodyPr/>
          <a:lstStyle/>
          <a:p>
            <a:r>
              <a:rPr lang="fr-FR" smtClean="0"/>
              <a:t>Cliquez pour modifier le style du titre</a:t>
            </a:r>
            <a:endParaRPr lang="fr-BE"/>
          </a:p>
        </p:txBody>
      </p:sp>
    </p:spTree>
    <p:extLst>
      <p:ext uri="{BB962C8B-B14F-4D97-AF65-F5344CB8AC3E}">
        <p14:creationId xmlns:p14="http://schemas.microsoft.com/office/powerpoint/2010/main" val="31024147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3" name="Titre 1"/>
          <p:cNvSpPr>
            <a:spLocks noGrp="1"/>
          </p:cNvSpPr>
          <p:nvPr>
            <p:ph type="title" hasCustomPrompt="1"/>
          </p:nvPr>
        </p:nvSpPr>
        <p:spPr>
          <a:xfrm>
            <a:off x="662880" y="260648"/>
            <a:ext cx="8229600" cy="720080"/>
          </a:xfrm>
        </p:spPr>
        <p:txBody>
          <a:bodyPr>
            <a:normAutofit/>
          </a:bodyPr>
          <a:lstStyle>
            <a:lvl1pPr algn="r">
              <a:defRPr sz="3000" b="0"/>
            </a:lvl1pPr>
          </a:lstStyle>
          <a:p>
            <a:r>
              <a:rPr lang="fr-FR" dirty="0" smtClean="0"/>
              <a:t>Cliquez pour modifier le style du</a:t>
            </a:r>
            <a:endParaRPr lang="fr-BE" dirty="0"/>
          </a:p>
        </p:txBody>
      </p:sp>
      <p:sp>
        <p:nvSpPr>
          <p:cNvPr id="14" name="Espace réservé du contenu 2"/>
          <p:cNvSpPr>
            <a:spLocks noGrp="1"/>
          </p:cNvSpPr>
          <p:nvPr>
            <p:ph idx="1" hasCustomPrompt="1"/>
          </p:nvPr>
        </p:nvSpPr>
        <p:spPr>
          <a:xfrm>
            <a:off x="457200" y="1268760"/>
            <a:ext cx="8229600" cy="5256584"/>
          </a:xfrm>
        </p:spPr>
        <p:txBody>
          <a:bodyPr/>
          <a:lstStyle>
            <a:lvl1pPr marL="342900" indent="-342900">
              <a:spcBef>
                <a:spcPts val="0"/>
              </a:spcBef>
              <a:buSzPct val="80000"/>
              <a:buFont typeface="Arial" pitchFamily="34" charset="0"/>
              <a:buChar char="•"/>
              <a:defRPr sz="2800"/>
            </a:lvl1pPr>
            <a:lvl2pPr marL="742950" indent="-285750">
              <a:spcBef>
                <a:spcPts val="600"/>
              </a:spcBef>
              <a:buSzPct val="80000"/>
              <a:buFont typeface="Arial" pitchFamily="34" charset="0"/>
              <a:buChar char="•"/>
              <a:defRPr sz="1800"/>
            </a:lvl2pPr>
            <a:lvl3pPr marL="914400" indent="0">
              <a:spcBef>
                <a:spcPts val="0"/>
              </a:spcBef>
              <a:buSzPct val="80000"/>
              <a:buFont typeface="Arial" pitchFamily="34" charset="0"/>
              <a:buNone/>
              <a:defRPr sz="1600"/>
            </a:lvl3pPr>
            <a:lvl4pPr marL="1600200" indent="-228600">
              <a:buSzPct val="80000"/>
              <a:buFont typeface="Arial" pitchFamily="34" charset="0"/>
              <a:buChar char="•"/>
              <a:defRPr/>
            </a:lvl4pPr>
            <a:lvl5pPr marL="2057400" indent="-228600">
              <a:buSzPct val="80000"/>
              <a:buFont typeface="Arial" pitchFamily="34" charset="0"/>
              <a:buChar cha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Tree>
    <p:extLst>
      <p:ext uri="{BB962C8B-B14F-4D97-AF65-F5344CB8AC3E}">
        <p14:creationId xmlns:p14="http://schemas.microsoft.com/office/powerpoint/2010/main" val="2514650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644008" y="2924944"/>
            <a:ext cx="4027984" cy="2622153"/>
          </a:xfrm>
        </p:spPr>
        <p:txBody>
          <a:bodyPr/>
          <a:lstStyle>
            <a:lvl1pPr>
              <a:defRPr>
                <a:solidFill>
                  <a:schemeClr val="bg1">
                    <a:lumMod val="85000"/>
                  </a:schemeClr>
                </a:solidFill>
              </a:defRPr>
            </a:lvl1pPr>
          </a:lstStyle>
          <a:p>
            <a:r>
              <a:rPr lang="fr-FR" dirty="0" smtClean="0"/>
              <a:t>Cliquez pour modifier le style du titre</a:t>
            </a:r>
            <a:endParaRPr lang="fr-BE" dirty="0"/>
          </a:p>
        </p:txBody>
      </p:sp>
    </p:spTree>
    <p:extLst>
      <p:ext uri="{BB962C8B-B14F-4D97-AF65-F5344CB8AC3E}">
        <p14:creationId xmlns:p14="http://schemas.microsoft.com/office/powerpoint/2010/main" val="29658852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3" name="Titre 1"/>
          <p:cNvSpPr>
            <a:spLocks noGrp="1"/>
          </p:cNvSpPr>
          <p:nvPr>
            <p:ph type="title" hasCustomPrompt="1"/>
          </p:nvPr>
        </p:nvSpPr>
        <p:spPr>
          <a:xfrm>
            <a:off x="662880" y="260648"/>
            <a:ext cx="8229600" cy="720080"/>
          </a:xfrm>
        </p:spPr>
        <p:txBody>
          <a:bodyPr>
            <a:normAutofit/>
          </a:bodyPr>
          <a:lstStyle>
            <a:lvl1pPr algn="r" defTabSz="914400" rtl="0" eaLnBrk="1" latinLnBrk="0" hangingPunct="1">
              <a:spcBef>
                <a:spcPct val="0"/>
              </a:spcBef>
              <a:buNone/>
              <a:defRPr lang="fr-BE" sz="3000" b="0" kern="1200" dirty="0">
                <a:solidFill>
                  <a:schemeClr val="tx1"/>
                </a:solidFill>
                <a:latin typeface="+mj-lt"/>
                <a:ea typeface="+mj-ea"/>
                <a:cs typeface="+mj-cs"/>
              </a:defRPr>
            </a:lvl1pPr>
          </a:lstStyle>
          <a:p>
            <a:r>
              <a:rPr lang="fr-FR" dirty="0" smtClean="0"/>
              <a:t>Cliquez pour modifier le style du</a:t>
            </a:r>
            <a:endParaRPr lang="fr-BE" dirty="0"/>
          </a:p>
        </p:txBody>
      </p:sp>
      <p:sp>
        <p:nvSpPr>
          <p:cNvPr id="14" name="Espace réservé du contenu 2"/>
          <p:cNvSpPr>
            <a:spLocks noGrp="1"/>
          </p:cNvSpPr>
          <p:nvPr>
            <p:ph idx="1" hasCustomPrompt="1"/>
          </p:nvPr>
        </p:nvSpPr>
        <p:spPr>
          <a:xfrm>
            <a:off x="457200" y="1268760"/>
            <a:ext cx="8229600" cy="5256584"/>
          </a:xfrm>
        </p:spPr>
        <p:txBody>
          <a:bodyPr/>
          <a:lstStyle>
            <a:lvl1pPr marL="342900" indent="-342900">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buSzPct val="80000"/>
              <a:buFont typeface="Arial" pitchFamily="34" charset="0"/>
              <a:buChar char="•"/>
              <a:defRPr/>
            </a:lvl4pPr>
            <a:lvl5pPr marL="2057400" indent="-228600">
              <a:buSzPct val="80000"/>
              <a:buFont typeface="Arial" pitchFamily="34" charset="0"/>
              <a:buChar char="•"/>
              <a:defRPr/>
            </a:lvl5pPr>
          </a:lstStyle>
          <a:p>
            <a:pPr lvl="0"/>
            <a:r>
              <a:rPr lang="fr-FR" dirty="0" smtClean="0"/>
              <a:t>Cliquez pour modifier les styles du texte du masque</a:t>
            </a:r>
          </a:p>
          <a:p>
            <a:pPr lvl="1"/>
            <a:r>
              <a:rPr lang="fr-FR" dirty="0" smtClean="0"/>
              <a:t>Deuxième niveau</a:t>
            </a:r>
          </a:p>
          <a:p>
            <a:pPr marL="1395413" lvl="2" indent="0" algn="l" defTabSz="914400" rtl="0" eaLnBrk="1" latinLnBrk="0" hangingPunct="1">
              <a:spcBef>
                <a:spcPts val="0"/>
              </a:spcBef>
              <a:buSzPct val="80000"/>
              <a:buFont typeface="Arial" pitchFamily="34" charset="0"/>
              <a:buNone/>
            </a:pPr>
            <a:r>
              <a:rPr lang="fr-FR" dirty="0" smtClean="0"/>
              <a:t>troisième niveau</a:t>
            </a:r>
          </a:p>
        </p:txBody>
      </p:sp>
    </p:spTree>
    <p:extLst>
      <p:ext uri="{BB962C8B-B14F-4D97-AF65-F5344CB8AC3E}">
        <p14:creationId xmlns:p14="http://schemas.microsoft.com/office/powerpoint/2010/main" val="187648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BE"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16/06/2016</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241780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644008" y="2924944"/>
            <a:ext cx="4027984" cy="2622153"/>
          </a:xfrm>
        </p:spPr>
        <p:txBody>
          <a:bodyPr/>
          <a:lstStyle>
            <a:lvl1pPr>
              <a:defRPr>
                <a:solidFill>
                  <a:schemeClr val="bg1">
                    <a:lumMod val="85000"/>
                  </a:schemeClr>
                </a:solidFill>
              </a:defRPr>
            </a:lvl1pPr>
          </a:lstStyle>
          <a:p>
            <a:r>
              <a:rPr lang="fr-FR" dirty="0" smtClean="0"/>
              <a:t>Cliquez pour modifier le style du titre</a:t>
            </a:r>
            <a:endParaRPr lang="fr-BE" dirty="0"/>
          </a:p>
        </p:txBody>
      </p:sp>
    </p:spTree>
    <p:extLst>
      <p:ext uri="{BB962C8B-B14F-4D97-AF65-F5344CB8AC3E}">
        <p14:creationId xmlns:p14="http://schemas.microsoft.com/office/powerpoint/2010/main" val="40287911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16/06/2016</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16/06/2016</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195484340"/>
      </p:ext>
    </p:extLst>
  </p:cSld>
  <p:clrMap bg1="lt1" tx1="dk1" bg2="lt2" tx2="dk2" accent1="accent1" accent2="accent2" accent3="accent3" accent4="accent4" accent5="accent5" accent6="accent6" hlink="hlink" folHlink="folHlink"/>
  <p:sldLayoutIdLst>
    <p:sldLayoutId id="2147483664" r:id="rId1"/>
    <p:sldLayoutId id="2147483665"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16/06/2016</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16427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16/06/2016</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1405346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16/06/2016</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2070982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chart" Target="../charts/chart1.xml"/><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hyperlink" Target="http://gs.statcounter.com/#desktop-search_engine-FR-monthly-201603-201605" TargetMode="External"/><Relationship Id="rId4" Type="http://schemas.openxmlformats.org/officeDocument/2006/relationships/hyperlink" Target="http://gs.statcounter.com/#desktop-search_engine-ww-monthly-201603-201605" TargetMode="External"/><Relationship Id="rId9"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hyperlink" Target="http://lod-cloud.net/"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01.xml.rels><?xml version="1.0" encoding="UTF-8" standalone="yes"?>
<Relationships xmlns="http://schemas.openxmlformats.org/package/2006/relationships"><Relationship Id="rId3" Type="http://schemas.openxmlformats.org/officeDocument/2006/relationships/hyperlink" Target="http://viaf.org/"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hyperlink" Target="http://viaf.org/viaf/search?query=local.names+all+%22Nikola%20Tesla,%201856%201943%22&amp;sortKeys=holdingscount&amp;recordSchema=BriefVIAF" TargetMode="External"/><Relationship Id="rId4" Type="http://schemas.openxmlformats.org/officeDocument/2006/relationships/hyperlink" Target="http://viaf.org/viaf/98029748/"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www.theses.fr/" TargetMode="External"/><Relationship Id="rId7" Type="http://schemas.openxmlformats.org/officeDocument/2006/relationships/hyperlink" Target="https://www.centrepompidou.fr/"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hyperlink" Target="http://hdalab.iri-research.org/hdalab/" TargetMode="External"/><Relationship Id="rId5" Type="http://schemas.openxmlformats.org/officeDocument/2006/relationships/hyperlink" Target="http://data.bnf.fr/" TargetMode="External"/><Relationship Id="rId4" Type="http://schemas.openxmlformats.org/officeDocument/2006/relationships/hyperlink" Target="http://www.rechercheisidore.fr/"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www.bbc.com/earth/uk"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hyperlink" Target="http://www.bbc.co.uk/music/artists/0383dadf-2a4e-4d10-a46a-e9e041da8eb3" TargetMode="External"/><Relationship Id="rId4" Type="http://schemas.openxmlformats.org/officeDocument/2006/relationships/hyperlink" Target="http://www.bbc.co.uk/music"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chema.org/"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hyperlink" Target="http://support.google.com/webmasters/bin/answer.py?hl=en&amp;answer=99170"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hyperlink" Target="http://fr.slideshare.net/fabien_gandon/web-smantique-et-web-social-1700977" TargetMode="External"/><Relationship Id="rId4" Type="http://schemas.openxmlformats.org/officeDocument/2006/relationships/hyperlink" Target="http://fr.slideshare.net/GreenIvory/web-smantique"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hyperlink" Target="https://searchisback.com/"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hyperlink" Target="http://graph.tips/" TargetMode="External"/><Relationship Id="rId5" Type="http://schemas.openxmlformats.org/officeDocument/2006/relationships/image" Target="../media/image144.jpeg"/><Relationship Id="rId4" Type="http://schemas.openxmlformats.org/officeDocument/2006/relationships/image" Target="../media/image143.png"/></Relationships>
</file>

<file path=ppt/slides/_rels/slide107.xml.rels><?xml version="1.0" encoding="UTF-8" standalone="yes"?>
<Relationships xmlns="http://schemas.openxmlformats.org/package/2006/relationships"><Relationship Id="rId3" Type="http://schemas.openxmlformats.org/officeDocument/2006/relationships/hyperlink" Target="http://www.wired.co.uk/magazine/archive/2013/01/features/the-future-of-search?page=all"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14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09.xml.rels><?xml version="1.0" encoding="UTF-8" standalone="yes"?>
<Relationships xmlns="http://schemas.openxmlformats.org/package/2006/relationships"><Relationship Id="rId3" Type="http://schemas.openxmlformats.org/officeDocument/2006/relationships/hyperlink" Target="http://www.journaldunet.com/solutions/seo-referencement/analyses/07/1018-moteurs-futurs/3.shtml"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hyperlink" Target="http://www.businessinsider.com/500m-things-google-has-never-heard-of-2013-5" TargetMode="External"/><Relationship Id="rId4" Type="http://schemas.openxmlformats.org/officeDocument/2006/relationships/hyperlink" Target="http://affordance.typepad.com/mon_weblog/2013/05/il-ne-lui-manquait-plus-que-la-parole.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ebempires.org/blog/dominating-websites-ma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8" Type="http://schemas.openxmlformats.org/officeDocument/2006/relationships/hyperlink" Target="http://www.wolframalpha.com/input/?i=nasdaq%20vs.%20New%20york%20stock%20exchange" TargetMode="External"/><Relationship Id="rId3" Type="http://schemas.openxmlformats.org/officeDocument/2006/relationships/hyperlink" Target="https://www.wolframalpha.com/" TargetMode="External"/><Relationship Id="rId7" Type="http://schemas.openxmlformats.org/officeDocument/2006/relationships/hyperlink" Target="http://www.wolframalpha.com/input/?i=zodiac"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hyperlink" Target="http://www.wolframalpha.com/input/?i=french+revolution" TargetMode="External"/><Relationship Id="rId11" Type="http://schemas.openxmlformats.org/officeDocument/2006/relationships/image" Target="../media/image148.png"/><Relationship Id="rId5" Type="http://schemas.openxmlformats.org/officeDocument/2006/relationships/hyperlink" Target="http://www.wolframalpha.com/input/?i=tetrahedron&amp;lk=3" TargetMode="External"/><Relationship Id="rId10" Type="http://schemas.openxmlformats.org/officeDocument/2006/relationships/hyperlink" Target="http://www.wolframalpha.com/examples/?src=input" TargetMode="External"/><Relationship Id="rId4" Type="http://schemas.openxmlformats.org/officeDocument/2006/relationships/hyperlink" Target="http://www.wolframalpha.com/input/?i=cars+in+california+/+california+population" TargetMode="External"/><Relationship Id="rId9" Type="http://schemas.openxmlformats.org/officeDocument/2006/relationships/hyperlink" Target="http://www.wolframalpha.com/input/?i=father's+mother's+sister's+son"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search.googleblog.com/2015/11/the-google-app-now-understands-you.html"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jpeg"/></Relationships>
</file>

<file path=ppt/slides/_rels/slide112.xml.rels><?xml version="1.0" encoding="UTF-8" standalone="yes"?>
<Relationships xmlns="http://schemas.openxmlformats.org/package/2006/relationships"><Relationship Id="rId3" Type="http://schemas.openxmlformats.org/officeDocument/2006/relationships/hyperlink" Target="http://www.evi.com/" TargetMode="External"/><Relationship Id="rId7" Type="http://schemas.openxmlformats.org/officeDocument/2006/relationships/image" Target="../media/image151.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hyperlink" Target="http://techcrunch.com/2012/11/30/kngine/" TargetMode="External"/><Relationship Id="rId5" Type="http://schemas.openxmlformats.org/officeDocument/2006/relationships/hyperlink" Target="http://www.kngine.com/" TargetMode="External"/><Relationship Id="rId4" Type="http://schemas.openxmlformats.org/officeDocument/2006/relationships/hyperlink" Target="http://www.evi.com/q/how_many_rooms_does_the_forbidden_city_have"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8" Type="http://schemas.openxmlformats.org/officeDocument/2006/relationships/hyperlink" Target="http://searchengineland.com/how-google-now-siri-cortana-predict-what-you-want-229799" TargetMode="External"/><Relationship Id="rId13" Type="http://schemas.openxmlformats.org/officeDocument/2006/relationships/hyperlink" Target="http://affordance.typepad.com/mon_weblog/2013/04/neutralites-de-linternet.html" TargetMode="External"/><Relationship Id="rId3" Type="http://schemas.openxmlformats.org/officeDocument/2006/relationships/hyperlink" Target="http://battellemedia.com/archives/2010/03/the_database_of_intentions_is_far_larger" TargetMode="External"/><Relationship Id="rId7" Type="http://schemas.openxmlformats.org/officeDocument/2006/relationships/hyperlink" Target="http://www.wsj.com/articles/SB10001424052748704901104575423294099527212" TargetMode="External"/><Relationship Id="rId12" Type="http://schemas.openxmlformats.org/officeDocument/2006/relationships/hyperlink" Target="http://www.zdnet.fr/actualites/reseaux-sociaux-de-la-veille-en-temps-reel-a-l-analyse-predictive-39789011.htm" TargetMode="External"/><Relationship Id="rId2" Type="http://schemas.openxmlformats.org/officeDocument/2006/relationships/notesSlide" Target="../notesSlides/notesSlide115.xml"/><Relationship Id="rId1" Type="http://schemas.openxmlformats.org/officeDocument/2006/relationships/slideLayout" Target="../slideLayouts/slideLayout13.xml"/><Relationship Id="rId6" Type="http://schemas.openxmlformats.org/officeDocument/2006/relationships/hyperlink" Target="http://searchengineland.com/future-search-engines-context-217550" TargetMode="External"/><Relationship Id="rId11" Type="http://schemas.openxmlformats.org/officeDocument/2006/relationships/hyperlink" Target="http://mashable.com/2012/03/31/wolfram-alpha-future-search/" TargetMode="External"/><Relationship Id="rId5" Type="http://schemas.openxmlformats.org/officeDocument/2006/relationships/hyperlink" Target="http://qz.com/205689/context-this-is-what-comes-after-search" TargetMode="External"/><Relationship Id="rId10" Type="http://schemas.openxmlformats.org/officeDocument/2006/relationships/hyperlink" Target="http://statosphere.fr/actualites/2013/05/26/algorithme-predictif-twitter-departement-of-defense" TargetMode="External"/><Relationship Id="rId4" Type="http://schemas.openxmlformats.org/officeDocument/2006/relationships/hyperlink" Target="http://www.nextgov.com/big-data/2015/01/search-engine-future-will-be-all-seeing-all-knowing-watcher-sky/103410/" TargetMode="External"/><Relationship Id="rId9" Type="http://schemas.openxmlformats.org/officeDocument/2006/relationships/hyperlink" Target="http://affordance.typepad.com/mon_weblog/2013/04/twitter-oiseau-lyre-bruit-monde.html"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hyperlink" Target="http://qz.com/205689/context-this-is-what-comes-after-search/"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hyperlink" Target="http://searchengineland.com/future-search-engines-context-217550" TargetMode="External"/><Relationship Id="rId5" Type="http://schemas.openxmlformats.org/officeDocument/2006/relationships/hyperlink" Target="beebom.com/use-google-now-on-tap/" TargetMode="External"/><Relationship Id="rId4" Type="http://schemas.openxmlformats.org/officeDocument/2006/relationships/hyperlink" Target="http://www.youtube.com/watch?v=pPqliPzHYyc"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s://mindmeld.com/"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11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8" Type="http://schemas.openxmlformats.org/officeDocument/2006/relationships/hyperlink" Target="http://mashable.com/2010/04/28/siri-mobile-search/" TargetMode="External"/><Relationship Id="rId3" Type="http://schemas.openxmlformats.org/officeDocument/2006/relationships/hyperlink" Target="http://searchengineland.com/google-hummingbird-172816" TargetMode="External"/><Relationship Id="rId7" Type="http://schemas.openxmlformats.org/officeDocument/2006/relationships/hyperlink" Target="http://searchengineland.com/rankbrain-changes-entity-search-234345" TargetMode="External"/><Relationship Id="rId2" Type="http://schemas.openxmlformats.org/officeDocument/2006/relationships/notesSlide" Target="../notesSlides/notesSlide119.xml"/><Relationship Id="rId1" Type="http://schemas.openxmlformats.org/officeDocument/2006/relationships/slideLayout" Target="../slideLayouts/slideLayout13.xml"/><Relationship Id="rId6" Type="http://schemas.openxmlformats.org/officeDocument/2006/relationships/hyperlink" Target="http://www.la-revanche-des-sites.fr/blog/influence-voice-search-seo-1547" TargetMode="External"/><Relationship Id="rId5" Type="http://schemas.openxmlformats.org/officeDocument/2006/relationships/hyperlink" Target="https://www.stonetemple.com/rankbrain-a-study-to-measure-its-impact/" TargetMode="External"/><Relationship Id="rId4" Type="http://schemas.openxmlformats.org/officeDocument/2006/relationships/hyperlink" Target="http://www.websearchguide.ca/google-ranks-results-with-rankbrain-ai/"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bourse.lesechos.fr/bourse/profil/details_societe.jsp?code=US38259P7069&amp;place=XNAS&amp;codif=ISIN" TargetMode="External"/><Relationship Id="rId7" Type="http://schemas.openxmlformats.org/officeDocument/2006/relationships/hyperlink" Target="http://www.atlantico.fr/decryptage/pourquoi-regne-google-moteurs-recherche-est-revolu-fabrice-epelboin-1837543.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webrankinfo.com/dossiers/google/resultats-financiers-t4-2015" TargetMode="External"/><Relationship Id="rId5" Type="http://schemas.openxmlformats.org/officeDocument/2006/relationships/hyperlink" Target="http://ppcblog.com/search-history/" TargetMode="External"/><Relationship Id="rId4" Type="http://schemas.openxmlformats.org/officeDocument/2006/relationships/hyperlink" Target="http://archivesic.ccsd.cnrs.fr/docs/00/32/56/90/PDF/InriaFinal.pdf"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searchenginewatch.com/article/2268726/OK-Google-The-End-of-Search-as-We-Know-It"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2.xml.rels><?xml version="1.0" encoding="UTF-8" standalone="yes"?>
<Relationships xmlns="http://schemas.openxmlformats.org/package/2006/relationships"><Relationship Id="rId8" Type="http://schemas.openxmlformats.org/officeDocument/2006/relationships/hyperlink" Target="http://coreight.com/content/fonctions-incroyables-recherche-vocale-google" TargetMode="External"/><Relationship Id="rId3" Type="http://schemas.openxmlformats.org/officeDocument/2006/relationships/hyperlink" Target="http://www.youtube.com/watch?v=TrCK0ya097Q" TargetMode="External"/><Relationship Id="rId7" Type="http://schemas.openxmlformats.org/officeDocument/2006/relationships/hyperlink" Target="http://www.youtube.com/watch?v=9pmPa_KxsAM" TargetMode="External"/><Relationship Id="rId12" Type="http://schemas.openxmlformats.org/officeDocument/2006/relationships/image" Target="../media/image164.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hyperlink" Target="http://searchengineland.com/googles-impressive-conversational-search-goes-live-on-chrome-160445" TargetMode="External"/><Relationship Id="rId11" Type="http://schemas.openxmlformats.org/officeDocument/2006/relationships/image" Target="../media/image163.png"/><Relationship Id="rId5" Type="http://schemas.openxmlformats.org/officeDocument/2006/relationships/image" Target="../media/image160.png"/><Relationship Id="rId10" Type="http://schemas.openxmlformats.org/officeDocument/2006/relationships/image" Target="../media/image162.png"/><Relationship Id="rId4" Type="http://schemas.openxmlformats.org/officeDocument/2006/relationships/image" Target="../media/image159.jpeg"/><Relationship Id="rId9" Type="http://schemas.openxmlformats.org/officeDocument/2006/relationships/image" Target="../media/image161.png"/></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862r3XS2YB0"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2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hyperlink" Target="http://www.1ere-position.fr/blog/eye-tracking-recherche-universelle-et-sens-de-lecture-sur-une-page-de-resultats-google"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hyperlink" Target="http://weburfist.univ-bordeaux.fr/wp-content/uploads/2013/02/andrieu2011.pdf" TargetMode="External"/><Relationship Id="rId4" Type="http://schemas.openxmlformats.org/officeDocument/2006/relationships/hyperlink" Target="http://www.google.com/trends/hottrends/visualize?nrow=5&amp;ncol=5&amp;pn=p1&amp;hl=fr"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127.xml.rels><?xml version="1.0" encoding="UTF-8" standalone="yes"?>
<Relationships xmlns="http://schemas.openxmlformats.org/package/2006/relationships"><Relationship Id="rId3" Type="http://schemas.openxmlformats.org/officeDocument/2006/relationships/hyperlink" Target="http://www.kidzsearch.com/boolify/"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2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29.xml.rels><?xml version="1.0" encoding="UTF-8" standalone="yes"?>
<Relationships xmlns="http://schemas.openxmlformats.org/package/2006/relationships"><Relationship Id="rId8" Type="http://schemas.openxmlformats.org/officeDocument/2006/relationships/hyperlink" Target="http://korben.info/qwant-mon-retour-apres-1-mois-de-test.html" TargetMode="External"/><Relationship Id="rId3" Type="http://schemas.openxmlformats.org/officeDocument/2006/relationships/hyperlink" Target="http://www.qwant.com/" TargetMode="External"/><Relationship Id="rId7" Type="http://schemas.openxmlformats.org/officeDocument/2006/relationships/hyperlink" Target="https://www.qwant.com/privacy"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hyperlink" Target="https://lite.qwant.com/" TargetMode="External"/><Relationship Id="rId5" Type="http://schemas.openxmlformats.org/officeDocument/2006/relationships/hyperlink" Target="http://www.lesechos.fr/27/10/2015/lesechos.fr/021435836901_le---google-europeen---leve-25-millions-d-euros.htm" TargetMode="External"/><Relationship Id="rId10" Type="http://schemas.openxmlformats.org/officeDocument/2006/relationships/hyperlink" Target="http://www.qwant.com/?q=art+cor%C3%A9en" TargetMode="External"/><Relationship Id="rId4" Type="http://schemas.openxmlformats.org/officeDocument/2006/relationships/hyperlink" Target="http://www.journaldunet.com/solutions/cloud-computing/qwant-les-coulisses-techniques.shtml?" TargetMode="External"/><Relationship Id="rId9" Type="http://schemas.openxmlformats.org/officeDocument/2006/relationships/image" Target="../media/image175.png"/></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link2city.com/website-optimization-learning-center-how-do-se-work.php"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http://cluuz.com/"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hyperlink" Target="http://cluuz.com/Default.aspx?list=y&amp;yahoo=y&amp;q=korean%20art&amp;q1=&amp;r=10&amp;s=1&amp;sites=&amp;format=&amp;p=true&amp;c=true&amp;ph=true&amp;e=true&amp;a=true&amp;d=true&amp;dt=false&amp;g=false&amp;o=false&amp;rt=&amp;filt="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www.soovle.com/"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32.xml.rels><?xml version="1.0" encoding="UTF-8" standalone="yes"?>
<Relationships xmlns="http://schemas.openxmlformats.org/package/2006/relationships"><Relationship Id="rId3" Type="http://schemas.openxmlformats.org/officeDocument/2006/relationships/hyperlink" Target="http://www.searchpoint.com/"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33.xml.rels><?xml version="1.0" encoding="UTF-8" standalone="yes"?>
<Relationships xmlns="http://schemas.openxmlformats.org/package/2006/relationships"><Relationship Id="rId3" Type="http://schemas.openxmlformats.org/officeDocument/2006/relationships/hyperlink" Target="http://www.touchgraph.com/seo"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hyperlink" Target="http://www.touchgraph.com/seo/launch?q=korean%20art" TargetMode="External"/><Relationship Id="rId5" Type="http://schemas.openxmlformats.org/officeDocument/2006/relationships/image" Target="../media/image179.png"/><Relationship Id="rId4" Type="http://schemas.openxmlformats.org/officeDocument/2006/relationships/hyperlink" Target="http://www.touchgraph.com/amazon"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www.instagrok.com/"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hyperlink" Target="http://www.instagrok.com/grok/?query=korean%20art" TargetMode="External"/><Relationship Id="rId4" Type="http://schemas.openxmlformats.org/officeDocument/2006/relationships/image" Target="../media/image180.png"/></Relationships>
</file>

<file path=ppt/slides/_rels/slide135.xml.rels><?xml version="1.0" encoding="UTF-8" standalone="yes"?>
<Relationships xmlns="http://schemas.openxmlformats.org/package/2006/relationships"><Relationship Id="rId8" Type="http://schemas.openxmlformats.org/officeDocument/2006/relationships/hyperlink" Target="http://www.gnovies.com/" TargetMode="External"/><Relationship Id="rId3" Type="http://schemas.openxmlformats.org/officeDocument/2006/relationships/hyperlink" Target="http://www.gnod.net/" TargetMode="External"/><Relationship Id="rId7" Type="http://schemas.openxmlformats.org/officeDocument/2006/relationships/hyperlink" Target="http://www.literature-map.com/" TargetMode="External"/><Relationship Id="rId12" Type="http://schemas.openxmlformats.org/officeDocument/2006/relationships/image" Target="../media/image181.pn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hyperlink" Target="http://www.gnooks.com/" TargetMode="External"/><Relationship Id="rId11" Type="http://schemas.openxmlformats.org/officeDocument/2006/relationships/hyperlink" Target="http://www.literature-map.com/neal+stephenson.html" TargetMode="External"/><Relationship Id="rId5" Type="http://schemas.openxmlformats.org/officeDocument/2006/relationships/hyperlink" Target="http://www.music-map.com/" TargetMode="External"/><Relationship Id="rId10" Type="http://schemas.openxmlformats.org/officeDocument/2006/relationships/hyperlink" Target="http://art.gnod.com/" TargetMode="External"/><Relationship Id="rId4" Type="http://schemas.openxmlformats.org/officeDocument/2006/relationships/hyperlink" Target="http://www.gnoosic.com/" TargetMode="External"/><Relationship Id="rId9" Type="http://schemas.openxmlformats.org/officeDocument/2006/relationships/hyperlink" Target="http://www.movie-map.com/"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yippy.com/"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hyperlink" Target="http://new.yippy.com/search?input-form=clusty-simple&amp;v:sources=webplus-ns-aaf&amp;v:project=clusty-new&amp;query=korean+art"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hulbee.com/"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hyperlink" Target="https://hulbee.com/?query=korean+art&amp;uiLanguage=browser&amp;region=en-GB" TargetMode="External"/><Relationship Id="rId4" Type="http://schemas.openxmlformats.org/officeDocument/2006/relationships/hyperlink" Target="https://swisscows.ch/"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earch.carrot2.org/" TargetMode="External"/><Relationship Id="rId7" Type="http://schemas.openxmlformats.org/officeDocument/2006/relationships/image" Target="../media/image186.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hyperlink" Target="http://search.carrot2.org/stable/search?query=korean+art&amp;results=100&amp;source=web&amp;algorithm=lingo&amp;view=folders&amp;skin=fancy-compact&amp;EToolsDocumentSource.language=ALL&amp;EToolsDocumentSource.country=ALL&amp;EToolsDocumentSource.safeSearch=false"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en.vionto.com/show/"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hyperlink" Target="http://en.vionto.com/show/me/Korean%20Art" TargetMode="External"/><Relationship Id="rId4" Type="http://schemas.openxmlformats.org/officeDocument/2006/relationships/hyperlink" Target="http://en.eyeplorer.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upport.google.com/websearch/answer/2466433"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millionshort.com/" TargetMode="External"/><Relationship Id="rId5" Type="http://schemas.openxmlformats.org/officeDocument/2006/relationships/hyperlink" Target="http://www.bananaslug.com/" TargetMode="External"/><Relationship Id="rId4" Type="http://schemas.openxmlformats.org/officeDocument/2006/relationships/hyperlink" Target="http://symbolhound.com/"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newsmap.jp/"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4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hyperlink" Target="http://managedq.com/" TargetMode="External"/><Relationship Id="rId7" Type="http://schemas.openxmlformats.org/officeDocument/2006/relationships/image" Target="../media/image189.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hyperlink" Target="http://dothop.com/search/page-1__limit-50__type-web__query-korean+art.html" TargetMode="External"/><Relationship Id="rId5" Type="http://schemas.openxmlformats.org/officeDocument/2006/relationships/hyperlink" Target="http://dothop.com/home" TargetMode="External"/><Relationship Id="rId4" Type="http://schemas.openxmlformats.org/officeDocument/2006/relationships/hyperlink" Target="http://managedq.com/search.php?q=korean+art"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app.spacetime3d.com/"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hyperlink" Target="http://app.spacetime3d.com/#/hl=en&amp;q=korean%20art&amp;i=google_web&amp;n=0"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taggalaxy.de/" TargetMode="External"/><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png"/></Relationships>
</file>

<file path=ppt/slides/_rels/slide144.xml.rels><?xml version="1.0" encoding="UTF-8" standalone="yes"?>
<Relationships xmlns="http://schemas.openxmlformats.org/package/2006/relationships"><Relationship Id="rId3" Type="http://schemas.openxmlformats.org/officeDocument/2006/relationships/hyperlink" Target="http://www.oskope.com/" TargetMode="External"/><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45.xml.rels><?xml version="1.0" encoding="UTF-8" standalone="yes"?>
<Relationships xmlns="http://schemas.openxmlformats.org/package/2006/relationships"><Relationship Id="rId3" Type="http://schemas.openxmlformats.org/officeDocument/2006/relationships/hyperlink" Target="http://www.oamos.com/"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hyperlink" Target="http://www.oamos.com/search/?q=%22korean+art%22&amp;lan=en&amp;mod=1&amp;mus=1&amp;lin=1&amp;ati=1&amp;s4=title"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hyperlink" Target="http://searchengineland.com/10-big-changes-search-20-years-covering-246421"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5.xml"/><Relationship Id="rId16" Type="http://schemas.openxmlformats.org/officeDocument/2006/relationships/image" Target="../media/image33.jpeg"/><Relationship Id="rId20" Type="http://schemas.openxmlformats.org/officeDocument/2006/relationships/image" Target="../media/image37.gif"/><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gif"/><Relationship Id="rId14" Type="http://schemas.openxmlformats.org/officeDocument/2006/relationships/image" Target="../media/image31.png"/></Relationships>
</file>

<file path=ppt/slides/_rels/slide15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hyperlink" Target="http://novaspivack.typepad.com/nova_spivacks_weblog/files/nova_spivack_semantic_web_talk.ppt"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netforbeginners.about.com/od/internet101/ss/The-Best-Search-Engines-of-2015.htm#step1" TargetMode="External"/><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hyperlink" Target="http://www.ecloudbuzz.com/top-10-best-search-engines-in-the-world/" TargetMode="External"/><Relationship Id="rId4" Type="http://schemas.openxmlformats.org/officeDocument/2006/relationships/hyperlink" Target="http://websearch.about.com/od/Top-Ten-Lists/ss/Search-Engines-The-Top-Ten-of-2015.htm"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hyperlink" Target="http://blog.tutorspree.com/post/54349646327/death-of-organic-search" TargetMode="External"/><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hyperlink" Target="http://www.arobasenet.com/2016/06/google-search-material-design-3045.html" TargetMode="External"/><Relationship Id="rId5" Type="http://schemas.openxmlformats.org/officeDocument/2006/relationships/hyperlink" Target="http://www.abondance.com/actualites/20160503-16523-pendant-que-la-communaute-europeenne-tergiverse-le-senat-vote-une-loi-contre-la-position-dominante-de-google.html" TargetMode="External"/><Relationship Id="rId4" Type="http://schemas.openxmlformats.org/officeDocument/2006/relationships/hyperlink" Target="http://www.zdnet.fr/actualites/position-dominante-la-commission-europeenne-devoile-les-concessions-de-google-39789812.htm"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hyperlink" Target="https://docs.google.com/viewer?url=http://www.actulligence.com/wp-content/uploads/2014/04/140331-ADBS_LR-Innovations_search.pdf&amp;hl=fr&amp;chrome=true" TargetMode="External"/><Relationship Id="rId5" Type="http://schemas.openxmlformats.org/officeDocument/2006/relationships/image" Target="../media/image201.png"/><Relationship Id="rId4" Type="http://schemas.openxmlformats.org/officeDocument/2006/relationships/hyperlink" Target="http://affordance.typepad.com/mon_weblog/2012/03/documentation-haute-frequence.html" TargetMode="External"/></Relationships>
</file>

<file path=ppt/slides/_rels/slide154.xml.rels><?xml version="1.0" encoding="UTF-8" standalone="yes"?>
<Relationships xmlns="http://schemas.openxmlformats.org/package/2006/relationships"><Relationship Id="rId8" Type="http://schemas.openxmlformats.org/officeDocument/2006/relationships/hyperlink" Target="http://www.renaissancenumerique.org/tribunes/706-le-web-est-mort-vive-le-mobile-" TargetMode="External"/><Relationship Id="rId3" Type="http://schemas.openxmlformats.org/officeDocument/2006/relationships/hyperlink" Target="The%20largest%20issue%20with%20search%20is%20that%20we%20learned%20about%20it%20when%20the%20web%20was%20young,%20when%20the%20universe%20was%20&#8220;complete&#8221;%20&#8211;%20the%20entire%20web%20was%20searchable!%20Now%20our%20digital%20lives%20are%20utterly%20fractured%20&#8211;%20in%20apps,%20in%20walled%20gardens%20like%20Facebook,%20across%20clunky%20interfaces%20like%20those%20in%20automobiles%20or%20Comcast%20cable%20boxes.%20Re-uniting%20our%20digital%20lives%20into%20one%20platform%20that%20is%20&#8220;searchable&#8221;%20is%20to%20me%20the%20largest%20problem%20we%20face%20today." TargetMode="External"/><Relationship Id="rId7" Type="http://schemas.openxmlformats.org/officeDocument/2006/relationships/hyperlink" Target="https://search.googleblog.com/2015/11/new-ways-to-find-and-stream-app-content.html" TargetMode="External"/><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hyperlink" Target="https://www.youtube.com/watch?v=7V-fIGMDsmE&amp;feature=youtu.be" TargetMode="External"/><Relationship Id="rId5" Type="http://schemas.openxmlformats.org/officeDocument/2006/relationships/hyperlink" Target="http://marketingland.com/get-ready-for-the-convergence-mobile-apps-84249" TargetMode="External"/><Relationship Id="rId4" Type="http://schemas.openxmlformats.org/officeDocument/2006/relationships/hyperlink" Target="http://www.scientificamerican.com/article.cfm?id=long-live-the-web&amp;page=3" TargetMode="External"/><Relationship Id="rId9" Type="http://schemas.openxmlformats.org/officeDocument/2006/relationships/image" Target="../media/image202.png"/></Relationships>
</file>

<file path=ppt/slides/_rels/slide155.xml.rels><?xml version="1.0" encoding="UTF-8" standalone="yes"?>
<Relationships xmlns="http://schemas.openxmlformats.org/package/2006/relationships"><Relationship Id="rId3" Type="http://schemas.openxmlformats.org/officeDocument/2006/relationships/hyperlink" Target="http://blogmaverick.com/2014/01/18/is-search-changing/" TargetMode="External"/><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hyperlink" Target="http://philbradley.typepad.com/phil_bradleys_weblog/2013/05/is-search-traffic-dropping.html" TargetMode="External"/><Relationship Id="rId4" Type="http://schemas.openxmlformats.org/officeDocument/2006/relationships/hyperlink" Target="http://affordance.typepad.com/mon_weblog/2014/01/le-monde-apres-facebook-et-google.html" TargetMode="External"/></Relationships>
</file>

<file path=ppt/slides/_rels/slide156.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3.png"/><Relationship Id="rId7" Type="http://schemas.openxmlformats.org/officeDocument/2006/relationships/hyperlink" Target="http://www.abondance.com/actualites/20150304-14796-google-pourrait-baser-son-algorithme-sur-lexactitude-des-faits-relates-dans-une-page-web.html" TargetMode="External"/><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hyperlink" Target="http://www.abondance.com/actualites/20130607-12697-matt-cutts-confirme-limportance-croissante-de-lauthorship.html" TargetMode="External"/><Relationship Id="rId5" Type="http://schemas.openxmlformats.org/officeDocument/2006/relationships/hyperlink" Target="http://www.abondance.com/actualites/20140829-14219-google-arrete-lauthorship.html" TargetMode="External"/><Relationship Id="rId10" Type="http://schemas.openxmlformats.org/officeDocument/2006/relationships/hyperlink" Target="http://naturalsociety.com/googles-new-algorithm-will-only-show-you-what-they-say-is-true/" TargetMode="External"/><Relationship Id="rId4" Type="http://schemas.openxmlformats.org/officeDocument/2006/relationships/hyperlink" Target="http://fr.slideshare.net/ThickParasite/directpanel-etude-google-search-of-the-future-12-2009" TargetMode="External"/><Relationship Id="rId9" Type="http://schemas.openxmlformats.org/officeDocument/2006/relationships/hyperlink" Target="http://www.newscientist.com/article/mg22329832.700-googles-factchecking-bots-build-vast-knowledge-bank.html?full=true"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hyperlink" Target="http://fr.slideshare.net/ThickParasite/directpanel-etude-google-search-of-the-future-12-2009" TargetMode="External"/><Relationship Id="rId4" Type="http://schemas.openxmlformats.org/officeDocument/2006/relationships/image" Target="../media/image206.png"/></Relationships>
</file>

<file path=ppt/slides/_rels/slide158.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hyperlink" Target="http://www.google.fr/intl/fr/landing/nose/" TargetMode="External"/><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hyperlink" Target="http://fr.slideshare.net/ThickParasite/directpanel-etude-google-search-of-the-future-12-2009"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businessinsider.com/this-is-the-future-of-search-2013-1"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hyperlink" Target="http://guides-formadoct.ueb.eu/" TargetMode="External"/><Relationship Id="rId3" Type="http://schemas.openxmlformats.org/officeDocument/2006/relationships/hyperlink" Target="http://urfist.enc.sorbonne.fr/ressources/methodologie-de-linformation/recherche-dinformations-sur-internet-perfectionnement" TargetMode="External"/><Relationship Id="rId7" Type="http://schemas.openxmlformats.org/officeDocument/2006/relationships/hyperlink" Target="http://www.slideshare.net/UrfistRennes/quels-outils-pour-quelles-recherches-panorama-des-outils-du-web" TargetMode="External"/><Relationship Id="rId2" Type="http://schemas.openxmlformats.org/officeDocument/2006/relationships/notesSlide" Target="../notesSlides/notesSlide160.xml"/><Relationship Id="rId1" Type="http://schemas.openxmlformats.org/officeDocument/2006/relationships/slideLayout" Target="../slideLayouts/slideLayout5.xml"/><Relationship Id="rId6" Type="http://schemas.openxmlformats.org/officeDocument/2006/relationships/hyperlink" Target="http://www.sites.univ-rennes2.fr/urfist/ressources/moteurs-de-recherche-sortir-de-google" TargetMode="External"/><Relationship Id="rId5" Type="http://schemas.openxmlformats.org/officeDocument/2006/relationships/hyperlink" Target="http://fr.slideshare.net/jdeyaref/moteurs-de-recherche-sortir-de-google-presentation" TargetMode="External"/><Relationship Id="rId4" Type="http://schemas.openxmlformats.org/officeDocument/2006/relationships/hyperlink" Target="http://dollara.fr/wp-content/uploads/2012/11/Diaporama_moteurs_recherche.ppt" TargetMode="External"/></Relationships>
</file>

<file path=ppt/slides/_rels/slide161.xml.rels><?xml version="1.0" encoding="UTF-8" standalone="yes"?>
<Relationships xmlns="http://schemas.openxmlformats.org/package/2006/relationships"><Relationship Id="rId8" Type="http://schemas.openxmlformats.org/officeDocument/2006/relationships/hyperlink" Target="http://www.oezratty.net/wordpress/2011/enjeux-appstorisation-internet/" TargetMode="External"/><Relationship Id="rId3" Type="http://schemas.openxmlformats.org/officeDocument/2006/relationships/hyperlink" Target="http://www.wired.com/magazine/2010/08/ff_webrip/" TargetMode="External"/><Relationship Id="rId7" Type="http://schemas.openxmlformats.org/officeDocument/2006/relationships/hyperlink" Target="http://affordance.typepad.com/mon_weblog/2005/11/moebius_le_web_.html" TargetMode="External"/><Relationship Id="rId12" Type="http://schemas.openxmlformats.org/officeDocument/2006/relationships/hyperlink" Target="http://www.sites.univ-rennes2.fr/urfist/ressources/histoire-dinternet-et-du-web-darpanet-au-web-semantique?destination=ressources" TargetMode="External"/><Relationship Id="rId2" Type="http://schemas.openxmlformats.org/officeDocument/2006/relationships/notesSlide" Target="../notesSlides/notesSlide161.xml"/><Relationship Id="rId1" Type="http://schemas.openxmlformats.org/officeDocument/2006/relationships/slideLayout" Target="../slideLayouts/slideLayout5.xml"/><Relationship Id="rId6" Type="http://schemas.openxmlformats.org/officeDocument/2006/relationships/hyperlink" Target="http://fr.slideshare.net/olivier/histoire-weboe-15923635" TargetMode="External"/><Relationship Id="rId11" Type="http://schemas.openxmlformats.org/officeDocument/2006/relationships/hyperlink" Target="http://royal.pingdom.com/2013/01/16/internet-2012-in-numbers/" TargetMode="External"/><Relationship Id="rId5" Type="http://schemas.openxmlformats.org/officeDocument/2006/relationships/hyperlink" Target="http://franco.ca/internet/index.cfm?voir=blogue&amp;id=10711&amp;M=599&amp;item=1500" TargetMode="External"/><Relationship Id="rId10" Type="http://schemas.openxmlformats.org/officeDocument/2006/relationships/hyperlink" Target="http://www.webzeen.fr/les-sites-internet-les-plus-visites-dans-le-monde/" TargetMode="External"/><Relationship Id="rId4" Type="http://schemas.openxmlformats.org/officeDocument/2006/relationships/hyperlink" Target="http://quod.lib.umich.edu/cgi/t/text/text-idx?c=jep;view=text;rgn=main;idno=3336451.0007.104" TargetMode="External"/><Relationship Id="rId9" Type="http://schemas.openxmlformats.org/officeDocument/2006/relationships/hyperlink" Target="http://fr.slideshare.net/kleinerperkins/2016-internet-trends-report/118-KPCB_INTERNET_TRENDS_2016_PAGE118Machine"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http://www.ecloudbuzz.com/top-10-best-search-engines-in-the-world/" TargetMode="External"/><Relationship Id="rId13" Type="http://schemas.openxmlformats.org/officeDocument/2006/relationships/hyperlink" Target="http://www.reliablesoft.net/top-10-search-engines-in-the-world/" TargetMode="External"/><Relationship Id="rId18" Type="http://schemas.openxmlformats.org/officeDocument/2006/relationships/hyperlink" Target="http://mashable.com/category/future-of-search-series/" TargetMode="External"/><Relationship Id="rId3" Type="http://schemas.openxmlformats.org/officeDocument/2006/relationships/hyperlink" Target="http://www.wall-street.com/top-5-alternative-search-engines-that-arent-google/" TargetMode="External"/><Relationship Id="rId21" Type="http://schemas.openxmlformats.org/officeDocument/2006/relationships/hyperlink" Target="http://netforbeginners.about.com/od/internet101/ss/The-Best-Search-Engines-of-2015.htm#step1" TargetMode="External"/><Relationship Id="rId7" Type="http://schemas.openxmlformats.org/officeDocument/2006/relationships/hyperlink" Target="http://www.guardian.co.uk/technology/2009/jul/08/google-search-marissa-mayer" TargetMode="External"/><Relationship Id="rId12" Type="http://schemas.openxmlformats.org/officeDocument/2006/relationships/hyperlink" Target="http://www.sigir.org/forum/F2002/broder.pdf" TargetMode="External"/><Relationship Id="rId17" Type="http://schemas.openxmlformats.org/officeDocument/2006/relationships/hyperlink" Target="http://archivesic.ccsd.cnrs.fr/index.php?halsid=ehi2g4f97ccsor77v7d0c61851&amp;view_this_doc=sic_00325690&amp;version=1" TargetMode="External"/><Relationship Id="rId2" Type="http://schemas.openxmlformats.org/officeDocument/2006/relationships/notesSlide" Target="../notesSlides/notesSlide162.xml"/><Relationship Id="rId16" Type="http://schemas.openxmlformats.org/officeDocument/2006/relationships/hyperlink" Target="http://archivesic.ccsd.cnrs.fr/sic_00634397/fr/" TargetMode="External"/><Relationship Id="rId20" Type="http://schemas.openxmlformats.org/officeDocument/2006/relationships/hyperlink" Target="http://netforbeginners.about.com/od/internet101/ss/The-Best-Search-Engines-of-2015_12.htm#step-heading" TargetMode="External"/><Relationship Id="rId1" Type="http://schemas.openxmlformats.org/officeDocument/2006/relationships/slideLayout" Target="../slideLayouts/slideLayout5.xml"/><Relationship Id="rId6" Type="http://schemas.openxmlformats.org/officeDocument/2006/relationships/hyperlink" Target="http://www.abondance.com/actualites/20120507-11423-france-1-visiteur-sur-2-vient-des-moteurs-de-recherche.html" TargetMode="External"/><Relationship Id="rId11" Type="http://schemas.openxmlformats.org/officeDocument/2006/relationships/hyperlink" Target="http://websearch.about.com/od/Top-Ten-Lists/ss/Search-Engines-The-Top-Ten-of-2015.htm" TargetMode="External"/><Relationship Id="rId5" Type="http://schemas.openxmlformats.org/officeDocument/2006/relationships/hyperlink" Target="http://weburfist.univ-bordeaux.fr/wp-content/uploads/2013/02/andrieu2011.pdf" TargetMode="External"/><Relationship Id="rId15" Type="http://schemas.openxmlformats.org/officeDocument/2006/relationships/hyperlink" Target="http://weburfist.univ-bordeaux.fr/wp-content/uploads/2013/02/moteur2011.pdf" TargetMode="External"/><Relationship Id="rId23" Type="http://schemas.openxmlformats.org/officeDocument/2006/relationships/hyperlink" Target="http://venturebeat.com/2012/11/06/next-generation-search/" TargetMode="External"/><Relationship Id="rId10" Type="http://schemas.openxmlformats.org/officeDocument/2006/relationships/hyperlink" Target="http://websearch.about.com/od/Top-Ten-Lists/tp/The-Best-Search-Engines-of-2013.htm" TargetMode="External"/><Relationship Id="rId19" Type="http://schemas.openxmlformats.org/officeDocument/2006/relationships/hyperlink" Target="http://allthingsd.com/20130314/how-search-is-evolving-finally-beyond-caveman-queries/" TargetMode="External"/><Relationship Id="rId4" Type="http://schemas.openxmlformats.org/officeDocument/2006/relationships/hyperlink" Target="http://fr.slideshare.net/TomAnthony/the-evolution-of-search" TargetMode="External"/><Relationship Id="rId9" Type="http://schemas.openxmlformats.org/officeDocument/2006/relationships/hyperlink" Target="http://searchenginewatch.com/article/2242374/Yandex-Just-Passed-Bing-to-Become-4th-Largest-Global-Search-Engine" TargetMode="External"/><Relationship Id="rId14" Type="http://schemas.openxmlformats.org/officeDocument/2006/relationships/hyperlink" Target="http://www.journaldunet.com/solutions/cloud-computing/qwant-les-coulisses-techniques.shtml" TargetMode="External"/><Relationship Id="rId22" Type="http://schemas.openxmlformats.org/officeDocument/2006/relationships/hyperlink" Target="http://searchengineland.com/looking-ahead-new-search-landscape-231944"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fjb.blogs.com/weblog/2013/03/a-qwant-un-moteur-de-recherche-nouvelle-g%C3%A9n%C3%A9ration-.html" TargetMode="External"/><Relationship Id="rId13" Type="http://schemas.openxmlformats.org/officeDocument/2006/relationships/hyperlink" Target="http://www.bluebugle.org/2013/02/google-bing-blekko-duckduckgo-comparison.html" TargetMode="External"/><Relationship Id="rId18" Type="http://schemas.openxmlformats.org/officeDocument/2006/relationships/hyperlink" Target="http://www.journaldunet.com/solutions/seo-referencement/analyses/07/1018-moteurs-futurs/1.shtml" TargetMode="External"/><Relationship Id="rId3" Type="http://schemas.openxmlformats.org/officeDocument/2006/relationships/hyperlink" Target="http://www.abondance.com/actualites/20130503-12526-infographie-la-longue-traine-seo.html" TargetMode="External"/><Relationship Id="rId21" Type="http://schemas.openxmlformats.org/officeDocument/2006/relationships/hyperlink" Target="http://moz.com/blog/the-evolution-of-search" TargetMode="External"/><Relationship Id="rId7" Type="http://schemas.openxmlformats.org/officeDocument/2006/relationships/hyperlink" Target="http://performancing.com/search-engine-history/" TargetMode="External"/><Relationship Id="rId12" Type="http://schemas.openxmlformats.org/officeDocument/2006/relationships/hyperlink" Target="http://www.sites.univ-rennes2.fr/urfist/ressources/recherche-dinformation-sur-internet-recentes-evolutions-2009" TargetMode="External"/><Relationship Id="rId17" Type="http://schemas.openxmlformats.org/officeDocument/2006/relationships/hyperlink" Target="http://www.quicksprout.com/2012/12/20/the-science-behind-long-copy-how-more-content-increases-rankings-and-conversions/" TargetMode="External"/><Relationship Id="rId2" Type="http://schemas.openxmlformats.org/officeDocument/2006/relationships/notesSlide" Target="../notesSlides/notesSlide163.xml"/><Relationship Id="rId16" Type="http://schemas.openxmlformats.org/officeDocument/2006/relationships/hyperlink" Target="http://www.loveinfographics.com/categories/internet-infographics/history-of-search-engines-infographic-infographic#!prettyPhoto-2542/0/" TargetMode="External"/><Relationship Id="rId20" Type="http://schemas.openxmlformats.org/officeDocument/2006/relationships/hyperlink" Target="http://www.csschopper.com/blog/know-the-history-of-search-engines" TargetMode="External"/><Relationship Id="rId1" Type="http://schemas.openxmlformats.org/officeDocument/2006/relationships/slideLayout" Target="../slideLayouts/slideLayout5.xml"/><Relationship Id="rId6" Type="http://schemas.openxmlformats.org/officeDocument/2006/relationships/hyperlink" Target="http://searchengineland.com/five-visionaries-sum-up-the-future-of-search-part-ii-74287" TargetMode="External"/><Relationship Id="rId11" Type="http://schemas.openxmlformats.org/officeDocument/2006/relationships/hyperlink" Target="http://www.sites.univ-rennes2.fr/urfist/ressources/recherche-dinformation-sur-internet-approfondissement-des-moteurs-de-recherche" TargetMode="External"/><Relationship Id="rId5" Type="http://schemas.openxmlformats.org/officeDocument/2006/relationships/hyperlink" Target="http://searchengineland.com/five-visionaries-sum-up-the-future-of-search-69877" TargetMode="External"/><Relationship Id="rId15" Type="http://schemas.openxmlformats.org/officeDocument/2006/relationships/hyperlink" Target="http://www.infotoday.com/online/mar12/On-the-Net-Advanced-Search-in-Retreat.shtml" TargetMode="External"/><Relationship Id="rId23" Type="http://schemas.openxmlformats.org/officeDocument/2006/relationships/hyperlink" Target="http://www.businessinsider.com/peak-search-google-search-query-decline-2012-10#ixzz2RJ1y5rMw" TargetMode="External"/><Relationship Id="rId10" Type="http://schemas.openxmlformats.org/officeDocument/2006/relationships/hyperlink" Target="http://www.sci-tech-today.com/story.xhtml?story_id=84419" TargetMode="External"/><Relationship Id="rId19" Type="http://schemas.openxmlformats.org/officeDocument/2006/relationships/hyperlink" Target="http://www.searchenginejournal.com/the-evolution-of-making-page-1-infographic/" TargetMode="External"/><Relationship Id="rId4" Type="http://schemas.openxmlformats.org/officeDocument/2006/relationships/hyperlink" Target="http://www.ppcblog.com/search-history/" TargetMode="External"/><Relationship Id="rId9" Type="http://schemas.openxmlformats.org/officeDocument/2006/relationships/hyperlink" Target="http://korben.info/qwant-mon-retour-apres-1-mois-de-test.html" TargetMode="External"/><Relationship Id="rId14" Type="http://schemas.openxmlformats.org/officeDocument/2006/relationships/hyperlink" Target="http://www.nngroup.com/articles/search-navigation/" TargetMode="External"/><Relationship Id="rId22" Type="http://schemas.openxmlformats.org/officeDocument/2006/relationships/hyperlink" Target="http://searchengineland.com/google-worlds-most-popular-search-engine-148089"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www.webreference.com/authoring/search_history/index.html" TargetMode="External"/><Relationship Id="rId2" Type="http://schemas.openxmlformats.org/officeDocument/2006/relationships/notesSlide" Target="../notesSlides/notesSlide164.xml"/><Relationship Id="rId1" Type="http://schemas.openxmlformats.org/officeDocument/2006/relationships/slideLayout" Target="../slideLayouts/slideLayout5.xml"/><Relationship Id="rId5" Type="http://schemas.openxmlformats.org/officeDocument/2006/relationships/hyperlink" Target="http://www.searchenginehistory.com/" TargetMode="External"/><Relationship Id="rId4" Type="http://schemas.openxmlformats.org/officeDocument/2006/relationships/hyperlink" Target="http://www.wired.co.uk/magazine/archive/2013/01/features/the-future-of-search?page=all"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www.businessinsider.com/smartphones-are-disrupting-mobile-search-2013-4" TargetMode="External"/><Relationship Id="rId13" Type="http://schemas.openxmlformats.org/officeDocument/2006/relationships/hyperlink" Target="http://www.go-gulf.com/blog/online-time/" TargetMode="External"/><Relationship Id="rId18" Type="http://schemas.openxmlformats.org/officeDocument/2006/relationships/hyperlink" Target="http://searchengineland.com/exploring-a-new-search-landscape-with-microsofts-jacquelyn-krones-89164" TargetMode="External"/><Relationship Id="rId3" Type="http://schemas.openxmlformats.org/officeDocument/2006/relationships/hyperlink" Target="http://www.abondance.com/actualites/20140901-14229-les-moteurs-recherche-generent-51-du-trafic-etude.html" TargetMode="External"/><Relationship Id="rId21" Type="http://schemas.openxmlformats.org/officeDocument/2006/relationships/hyperlink" Target="http://googleandyourbusiness.blogspot.fr/2016/05/4-things-small-businesses-should-know.html" TargetMode="External"/><Relationship Id="rId7" Type="http://schemas.openxmlformats.org/officeDocument/2006/relationships/hyperlink" Target="http://websearch.about.com/od/researchtipsandtools/ss/Fast-Facts-The-Need-For-Speedy-Information-Online.htm" TargetMode="External"/><Relationship Id="rId12" Type="http://schemas.openxmlformats.org/officeDocument/2006/relationships/hyperlink" Target="http://adwords.blogspot.fr/2015/05/building-for-next-moment.html" TargetMode="External"/><Relationship Id="rId17" Type="http://schemas.openxmlformats.org/officeDocument/2006/relationships/hyperlink" Target="http://searchengineland.com/exploring-the-shift-in-search-behaviors-with-microsofts-jacquelyn-krones-85750" TargetMode="External"/><Relationship Id="rId2" Type="http://schemas.openxmlformats.org/officeDocument/2006/relationships/notesSlide" Target="../notesSlides/notesSlide165.xml"/><Relationship Id="rId16" Type="http://schemas.openxmlformats.org/officeDocument/2006/relationships/hyperlink" Target="http://searchengineshowdown.com/2013/04/searcher-behavior/" TargetMode="External"/><Relationship Id="rId20" Type="http://schemas.openxmlformats.org/officeDocument/2006/relationships/hyperlink" Target="http://flurrymobile.tumblr.com/post/115191864580/apps-solidify-leadership-six-years-into-the-mobile#.VHIeQtYSl0K" TargetMode="External"/><Relationship Id="rId1" Type="http://schemas.openxmlformats.org/officeDocument/2006/relationships/slideLayout" Target="../slideLayouts/slideLayout5.xml"/><Relationship Id="rId6" Type="http://schemas.openxmlformats.org/officeDocument/2006/relationships/hyperlink" Target="http://precisement.tout-en-spip.com/blog/Les-facettes-un-moteur-de.html" TargetMode="External"/><Relationship Id="rId11" Type="http://schemas.openxmlformats.org/officeDocument/2006/relationships/hyperlink" Target="http://business.lesechos.fr/entrepreneurs/web/4424760-nombre-de-visiteurs-les-moteurs-de-recherche-generent-moins-de-trafic-101133.php" TargetMode="External"/><Relationship Id="rId5" Type="http://schemas.openxmlformats.org/officeDocument/2006/relationships/hyperlink" Target="http://www.zdnet.fr/actualites/les-reseaux-sociaux-2e-de-la-recherche-web-39791699.htm" TargetMode="External"/><Relationship Id="rId15" Type="http://schemas.openxmlformats.org/officeDocument/2006/relationships/hyperlink" Target="https://www.consumerbarometer.com/en/" TargetMode="External"/><Relationship Id="rId10" Type="http://schemas.openxmlformats.org/officeDocument/2006/relationships/hyperlink" Target="http://www.businessinsider.com/the-future-of-mobile-deck-2012-3?op=1" TargetMode="External"/><Relationship Id="rId19" Type="http://schemas.openxmlformats.org/officeDocument/2006/relationships/hyperlink" Target="http://www.idc.com/getdoc.jsp?containerId=prUS23756512" TargetMode="External"/><Relationship Id="rId4" Type="http://schemas.openxmlformats.org/officeDocument/2006/relationships/hyperlink" Target="http://www.abondance.com/actualites/20150127-14638-les-moteurs-de-recherche-plus-fiables-que-les-medias-traditionnels-etude.html" TargetMode="External"/><Relationship Id="rId9" Type="http://schemas.openxmlformats.org/officeDocument/2006/relationships/hyperlink" Target="http://searchengineland.com/how-location-and-small-screen-size-impacts-search-behavior-on-mobile-devices-133581" TargetMode="External"/><Relationship Id="rId14" Type="http://schemas.openxmlformats.org/officeDocument/2006/relationships/hyperlink" Target="https://www.thinkwithgoogle.com/research-studies/the-mobile-movement.html" TargetMode="External"/><Relationship Id="rId22" Type="http://schemas.openxmlformats.org/officeDocument/2006/relationships/hyperlink" Target="http://searchenginewatch.com/article/2265547/46-of-Searchers-Now-Use-Mobile-Exclusively-to-Research-Study" TargetMode="External"/></Relationships>
</file>

<file path=ppt/slides/_rels/slide166.xml.rels><?xml version="1.0" encoding="UTF-8" standalone="yes"?>
<Relationships xmlns="http://schemas.openxmlformats.org/package/2006/relationships"><Relationship Id="rId8" Type="http://schemas.openxmlformats.org/officeDocument/2006/relationships/hyperlink" Target="http://bluenileresearch.com/psychology-searcher/" TargetMode="External"/><Relationship Id="rId13" Type="http://schemas.openxmlformats.org/officeDocument/2006/relationships/hyperlink" Target="http://searchengineland.com/highest-use-of-mobile-search-at-home-report-69557" TargetMode="External"/><Relationship Id="rId3" Type="http://schemas.openxmlformats.org/officeDocument/2006/relationships/hyperlink" Target="http://www.comscore.com/Insights/Blog/Number-of-Mobile-Only-Internet-Users-Now-Exceeds-Desktop-Only-in-the-U.S" TargetMode="External"/><Relationship Id="rId7" Type="http://schemas.openxmlformats.org/officeDocument/2006/relationships/hyperlink" Target="http://davidfayon.fr/2013/08/infographie-youtube/" TargetMode="External"/><Relationship Id="rId12" Type="http://schemas.openxmlformats.org/officeDocument/2006/relationships/hyperlink" Target="http://screenwerk.com/2012/10/01/google-50-of-mobile-search-is-local/" TargetMode="External"/><Relationship Id="rId17" Type="http://schemas.openxmlformats.org/officeDocument/2006/relationships/hyperlink" Target="http://www.jofcis.com/publishedpapers/2013_9_6_2471_2481.pdf" TargetMode="External"/><Relationship Id="rId2" Type="http://schemas.openxmlformats.org/officeDocument/2006/relationships/notesSlide" Target="../notesSlides/notesSlide166.xml"/><Relationship Id="rId16" Type="http://schemas.openxmlformats.org/officeDocument/2006/relationships/hyperlink" Target="http://www.emarketinglicious.fr/webmarketing/reseau-sociaux-futurs-moteurs-recherche-mots-cles" TargetMode="External"/><Relationship Id="rId1" Type="http://schemas.openxmlformats.org/officeDocument/2006/relationships/slideLayout" Target="../slideLayouts/slideLayout5.xml"/><Relationship Id="rId6" Type="http://schemas.openxmlformats.org/officeDocument/2006/relationships/hyperlink" Target="http://pewinternet.org/~/media/Files/Reports/2012/PIP_Search_Engine_Use_2012.pdf" TargetMode="External"/><Relationship Id="rId11" Type="http://schemas.openxmlformats.org/officeDocument/2006/relationships/hyperlink" Target="http://searchengineland.com/data-show-search-query-volumes-pc-peaked-2013-245663" TargetMode="External"/><Relationship Id="rId5" Type="http://schemas.openxmlformats.org/officeDocument/2006/relationships/hyperlink" Target="http://www.mdgadvertising.com/blog/wp-content/uploads/2012/04/is-personalized-search-getting-too-personal-infographic.png" TargetMode="External"/><Relationship Id="rId15" Type="http://schemas.openxmlformats.org/officeDocument/2006/relationships/hyperlink" Target="http://searchengineland.com/study-suggests-search-engines-not-as-popular-on-mobile-devices-129903" TargetMode="External"/><Relationship Id="rId10" Type="http://schemas.openxmlformats.org/officeDocument/2006/relationships/hyperlink" Target="http://research.microsoft.com/apps/pubs/default.aspx?id=183843" TargetMode="External"/><Relationship Id="rId4" Type="http://schemas.openxmlformats.org/officeDocument/2006/relationships/hyperlink" Target="http://www.marketingprofs.com/chirp/2013/11692/how-people-search-online-infographic" TargetMode="External"/><Relationship Id="rId9" Type="http://schemas.openxmlformats.org/officeDocument/2006/relationships/hyperlink" Target="http://www.blogdumoderateur.com/internet-mobile-augmentation-duree/" TargetMode="External"/><Relationship Id="rId14" Type="http://schemas.openxmlformats.org/officeDocument/2006/relationships/hyperlink" Target="http://searchengineland.com/report-mobile-search-queries-29-percent-of-total-but-growth-modest-217501" TargetMode="External"/></Relationships>
</file>

<file path=ppt/slides/_rels/slide167.xml.rels><?xml version="1.0" encoding="UTF-8" standalone="yes"?>
<Relationships xmlns="http://schemas.openxmlformats.org/package/2006/relationships"><Relationship Id="rId8" Type="http://schemas.openxmlformats.org/officeDocument/2006/relationships/hyperlink" Target="http://www.abondance.com/actualites/20160503-16523-pendant-que-la-communaute-europeenne-tergiverse-le-senat-vote-une-loi-contre-la-position-dominante-de-google.html" TargetMode="External"/><Relationship Id="rId13" Type="http://schemas.openxmlformats.org/officeDocument/2006/relationships/hyperlink" Target="http://www.rba.co.uk/wordpress/2013/05/17/google-drops-translated-foreign-pages/" TargetMode="External"/><Relationship Id="rId18" Type="http://schemas.openxmlformats.org/officeDocument/2006/relationships/hyperlink" Target="http://www.blogdumoderateur.com/meilleures-suggestions-google-suggest/" TargetMode="External"/><Relationship Id="rId3" Type="http://schemas.openxmlformats.org/officeDocument/2006/relationships/hyperlink" Target="http://www.guardian.co.uk/technology/2013/jan/19/google-search-knowledge-graph-singhal-interview" TargetMode="External"/><Relationship Id="rId7" Type="http://schemas.openxmlformats.org/officeDocument/2006/relationships/hyperlink" Target="http://www.abondance.com/actualites/20130607-12697-matt-cutts-confirme-limportance-croissante-de-lauthorship.html" TargetMode="External"/><Relationship Id="rId12" Type="http://schemas.openxmlformats.org/officeDocument/2006/relationships/hyperlink" Target="http://frenchweb.fr/top-5-des-projets-les-plus-fous-de-google/120677" TargetMode="External"/><Relationship Id="rId17" Type="http://schemas.openxmlformats.org/officeDocument/2006/relationships/hyperlink" Target="http://philbradley.typepad.com/phil_bradleys_weblog/2016/04/google-not-so-subtle-censorship.html" TargetMode="External"/><Relationship Id="rId2" Type="http://schemas.openxmlformats.org/officeDocument/2006/relationships/notesSlide" Target="../notesSlides/notesSlide167.xml"/><Relationship Id="rId16" Type="http://schemas.openxmlformats.org/officeDocument/2006/relationships/hyperlink" Target="http://philbradley.typepad.com/phil_bradleys_weblog/2016/02/google-censors-europeans-globally.html" TargetMode="External"/><Relationship Id="rId20" Type="http://schemas.openxmlformats.org/officeDocument/2006/relationships/hyperlink" Target="http://www.usinenouvelle.com/article/leweb-12-ben-gomes-presente-le-knowledge-graph-de-google.N187220" TargetMode="External"/><Relationship Id="rId1" Type="http://schemas.openxmlformats.org/officeDocument/2006/relationships/slideLayout" Target="../slideLayouts/slideLayout5.xml"/><Relationship Id="rId6" Type="http://schemas.openxmlformats.org/officeDocument/2006/relationships/hyperlink" Target="http://www.abondance.com/actualites/20160509-16560-la-moitie-des-internautes-ne-font-pas-la-difference-entre-liens-naturels-et-publicitaires-etude.html" TargetMode="External"/><Relationship Id="rId11" Type="http://schemas.openxmlformats.org/officeDocument/2006/relationships/hyperlink" Target="http://www.atlantico.fr/decryptage/pourquoi-regne-google-moteurs-recherche-est-revolu-fabrice-epelboin-1837543.html" TargetMode="External"/><Relationship Id="rId5" Type="http://schemas.openxmlformats.org/officeDocument/2006/relationships/hyperlink" Target="http://www.abondance.com/actualites/20150304-14796-google-pourrait-baser-son-algorithme-sur-lexactitude-des-faits-relates-dans-une-page-web.html" TargetMode="External"/><Relationship Id="rId15" Type="http://schemas.openxmlformats.org/officeDocument/2006/relationships/hyperlink" Target="http://www.huffingtonpost.com/2012/03/28/marissa-mayer-google-future_n_1385549.html" TargetMode="External"/><Relationship Id="rId10" Type="http://schemas.openxmlformats.org/officeDocument/2006/relationships/hyperlink" Target="http://techcrunch.com/2009/09/03/google-ceo-eric-schmidt-on-the-future-of-search-connect-it-straight-to-your-brain/" TargetMode="External"/><Relationship Id="rId19" Type="http://schemas.openxmlformats.org/officeDocument/2006/relationships/hyperlink" Target="http://www.1ere-position.fr/blog/eye-tracking-recherche-universelle-et-sens-de-lecture-sur-une-page-de-resultats-google" TargetMode="External"/><Relationship Id="rId4" Type="http://schemas.openxmlformats.org/officeDocument/2006/relationships/hyperlink" Target="http://www.abondance.com/actualites/20140829-14219-google-arrete-lauthorship.html" TargetMode="External"/><Relationship Id="rId9" Type="http://schemas.openxmlformats.org/officeDocument/2006/relationships/hyperlink" Target="http://www.abondance.com/actualites/20140506-13883-matt-cutts-les-liens-vont-perdre-limportance-les-annees-venir.html" TargetMode="External"/><Relationship Id="rId14" Type="http://schemas.openxmlformats.org/officeDocument/2006/relationships/hyperlink" Target="http://www.businessinsider.com/500m-things-google-has-never-heard-of-2013-5" TargetMode="External"/></Relationships>
</file>

<file path=ppt/slides/_rels/slide168.xml.rels><?xml version="1.0" encoding="UTF-8" standalone="yes"?>
<Relationships xmlns="http://schemas.openxmlformats.org/package/2006/relationships"><Relationship Id="rId8" Type="http://schemas.openxmlformats.org/officeDocument/2006/relationships/hyperlink" Target="https://www.youtube.com/watch?v=7V-fIGMDsmE&amp;feature=youtu.be" TargetMode="External"/><Relationship Id="rId13" Type="http://schemas.openxmlformats.org/officeDocument/2006/relationships/hyperlink" Target="http://googleblog.blogspot.fr/2008/09/future-of-search.html" TargetMode="External"/><Relationship Id="rId18" Type="http://schemas.openxmlformats.org/officeDocument/2006/relationships/hyperlink" Target="http://googleresearch.blogspot.ca/2013/06/improving-photo-search-step-across.html" TargetMode="External"/><Relationship Id="rId3" Type="http://schemas.openxmlformats.org/officeDocument/2006/relationships/hyperlink" Target="http://www.webrankinfo.com/dossiers/google/chiffres-cles" TargetMode="External"/><Relationship Id="rId21" Type="http://schemas.openxmlformats.org/officeDocument/2006/relationships/hyperlink" Target="http://searchengineland.com/rankbrain-changes-entity-search-234345" TargetMode="External"/><Relationship Id="rId7" Type="http://schemas.openxmlformats.org/officeDocument/2006/relationships/hyperlink" Target="http://pixelstech.net/article/1333816870_Google_search_engine_algorithm_change_history" TargetMode="External"/><Relationship Id="rId12" Type="http://schemas.openxmlformats.org/officeDocument/2006/relationships/hyperlink" Target="http://www.bbc.com/news/technology-34351458" TargetMode="External"/><Relationship Id="rId17" Type="http://schemas.openxmlformats.org/officeDocument/2006/relationships/hyperlink" Target="http://www.zdnet.fr/actualites/position-dominante-la-commission-europeenne-devoile-les-concessions-de-google-39789812.htm" TargetMode="External"/><Relationship Id="rId2" Type="http://schemas.openxmlformats.org/officeDocument/2006/relationships/notesSlide" Target="../notesSlides/notesSlide168.xml"/><Relationship Id="rId16" Type="http://schemas.openxmlformats.org/officeDocument/2006/relationships/hyperlink" Target="https://googleblog.blogspot.fr/2016/05/io-building-next-evolution-of-google.html" TargetMode="External"/><Relationship Id="rId20" Type="http://schemas.openxmlformats.org/officeDocument/2006/relationships/hyperlink" Target="http://fr.slideshare.net/ThickParasite/directpanel-etude-google-search-of-the-future-12-2009" TargetMode="External"/><Relationship Id="rId1" Type="http://schemas.openxmlformats.org/officeDocument/2006/relationships/slideLayout" Target="../slideLayouts/slideLayout5.xml"/><Relationship Id="rId6" Type="http://schemas.openxmlformats.org/officeDocument/2006/relationships/hyperlink" Target="http://www.youtube.com/watch?v=mTBShTwCnD4" TargetMode="External"/><Relationship Id="rId11" Type="http://schemas.openxmlformats.org/officeDocument/2006/relationships/hyperlink" Target="http://www.wsj.com/articles/SB10001424052748704901104575423294099527212" TargetMode="External"/><Relationship Id="rId24" Type="http://schemas.openxmlformats.org/officeDocument/2006/relationships/hyperlink" Target="http://www.technologyreview.com/news/507451/how-google-plans-to-find-the-ungoogleable/" TargetMode="External"/><Relationship Id="rId5" Type="http://schemas.openxmlformats.org/officeDocument/2006/relationships/hyperlink" Target="http://fr.slideshare.net/bfoenix/bfrabd-2013-google-trucs-et-astuces-pour-les-professionnels-de-linfodoc-16028591" TargetMode="External"/><Relationship Id="rId15" Type="http://schemas.openxmlformats.org/officeDocument/2006/relationships/hyperlink" Target="http://thenextweb.com/google/2012/08/08/google-opens-up-about-the-future-of-search-serves-100-billion-searches-every-month/" TargetMode="External"/><Relationship Id="rId23" Type="http://schemas.openxmlformats.org/officeDocument/2006/relationships/hyperlink" Target="http://searchengineland.com/just-testing-google-searchers-may-see-up-to-a-dozen-experiments-141570" TargetMode="External"/><Relationship Id="rId10" Type="http://schemas.openxmlformats.org/officeDocument/2006/relationships/hyperlink" Target="http://www.websearchguide.ca/google-ranks-results-with-rankbrain-ai/" TargetMode="External"/><Relationship Id="rId19" Type="http://schemas.openxmlformats.org/officeDocument/2006/relationships/hyperlink" Target="http://www.youtube.com/watch?v=QDBhP7XTfTI" TargetMode="External"/><Relationship Id="rId4" Type="http://schemas.openxmlformats.org/officeDocument/2006/relationships/hyperlink" Target="https://www.stonetemple.com/rankbrain-a-study-to-measure-its-impact/" TargetMode="External"/><Relationship Id="rId9" Type="http://schemas.openxmlformats.org/officeDocument/2006/relationships/hyperlink" Target="http://www.entrepreneur.com/article/226884" TargetMode="External"/><Relationship Id="rId14" Type="http://schemas.openxmlformats.org/officeDocument/2006/relationships/hyperlink" Target="http://www.arobasenet.com/2016/06/google-search-material-design-3045.html" TargetMode="External"/><Relationship Id="rId22" Type="http://schemas.openxmlformats.org/officeDocument/2006/relationships/hyperlink" Target="http://searchengineland.com/googles-knowledge-graph-errors-126098" TargetMode="External"/></Relationships>
</file>

<file path=ppt/slides/_rels/slide169.xml.rels><?xml version="1.0" encoding="UTF-8" standalone="yes"?>
<Relationships xmlns="http://schemas.openxmlformats.org/package/2006/relationships"><Relationship Id="rId8" Type="http://schemas.openxmlformats.org/officeDocument/2006/relationships/hyperlink" Target="http://googleblog.blogspot.fr/2008/07/technologies-behind-google-ranking.html" TargetMode="External"/><Relationship Id="rId3" Type="http://schemas.openxmlformats.org/officeDocument/2006/relationships/hyperlink" Target="http://googleblog.blogspot.fr/2012/08/building-search-engine-of-future-one.html" TargetMode="External"/><Relationship Id="rId7" Type="http://schemas.openxmlformats.org/officeDocument/2006/relationships/hyperlink" Target="http://insidesearch.blogspot.fr/2013/05/a-multi-screen-and-conversational.htm" TargetMode="External"/><Relationship Id="rId12" Type="http://schemas.openxmlformats.org/officeDocument/2006/relationships/hyperlink" Target="http://www.forbes.com/sites/timworstall/2012/10/20/have-we-reached-peak-google/" TargetMode="External"/><Relationship Id="rId2" Type="http://schemas.openxmlformats.org/officeDocument/2006/relationships/notesSlide" Target="../notesSlides/notesSlide169.xml"/><Relationship Id="rId1" Type="http://schemas.openxmlformats.org/officeDocument/2006/relationships/slideLayout" Target="../slideLayouts/slideLayout5.xml"/><Relationship Id="rId6" Type="http://schemas.openxmlformats.org/officeDocument/2006/relationships/hyperlink" Target="http://googlefrance.blogspot.fr/2012/12/lancement-en-france-du-knowledge-graph.html" TargetMode="External"/><Relationship Id="rId11" Type="http://schemas.openxmlformats.org/officeDocument/2006/relationships/hyperlink" Target="http://mashable.com/2012/10/22/google-mobile-search-advertising/" TargetMode="External"/><Relationship Id="rId5" Type="http://schemas.openxmlformats.org/officeDocument/2006/relationships/hyperlink" Target="http://googleblog.blogspot.fr/2012/05/introducing-knowledge-graph-things-not.html" TargetMode="External"/><Relationship Id="rId10" Type="http://schemas.openxmlformats.org/officeDocument/2006/relationships/hyperlink" Target="http://searchengineland.com/google-44-percent-of-searches-for-last-minute-holiday-gifts-will-be-mobile-91763" TargetMode="External"/><Relationship Id="rId4" Type="http://schemas.openxmlformats.org/officeDocument/2006/relationships/hyperlink" Target="http://insidesearch.blogspot.fr/2013/09/fifteen-years-onand-were-just-getting.html" TargetMode="External"/><Relationship Id="rId9" Type="http://schemas.openxmlformats.org/officeDocument/2006/relationships/hyperlink" Target="http://beebom.com/what-google-knows-about-yo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mdgadvertising.com/blog/wp-content/uploads/2012/04/is-personalized-search-getting-too-personal-infographic.png" TargetMode="External"/><Relationship Id="rId4" Type="http://schemas.openxmlformats.org/officeDocument/2006/relationships/image" Target="../media/image40.png"/></Relationships>
</file>

<file path=ppt/slides/_rels/slide170.xml.rels><?xml version="1.0" encoding="UTF-8" standalone="yes"?>
<Relationships xmlns="http://schemas.openxmlformats.org/package/2006/relationships"><Relationship Id="rId8" Type="http://schemas.openxmlformats.org/officeDocument/2006/relationships/hyperlink" Target="http://fr.slideshare.net/KarenBlakeman/personalisation-and-socialisation-of-searchembrace-the-change" TargetMode="External"/><Relationship Id="rId13" Type="http://schemas.openxmlformats.org/officeDocument/2006/relationships/hyperlink" Target="http://www.davidcarlehq.com/2014/03/comment-chercher-sur-facebook-comme-un-pro/" TargetMode="External"/><Relationship Id="rId18" Type="http://schemas.openxmlformats.org/officeDocument/2006/relationships/hyperlink" Target="http://patrickcuenot.wordpress.com/2013/07/08/veille-peut-on-se-passer-des-moteurs-de-recherche/" TargetMode="External"/><Relationship Id="rId3" Type="http://schemas.openxmlformats.org/officeDocument/2006/relationships/hyperlink" Target="http://www.stateofdigital.com/social-search-engines-dead-long-live-social-search-engines/" TargetMode="External"/><Relationship Id="rId21" Type="http://schemas.openxmlformats.org/officeDocument/2006/relationships/hyperlink" Target="https://donottrack-doc.com/fr/" TargetMode="External"/><Relationship Id="rId7" Type="http://schemas.openxmlformats.org/officeDocument/2006/relationships/hyperlink" Target="http://www.rba.co.uk/wordpress/2012/10/18/oi-google-no/" TargetMode="External"/><Relationship Id="rId12" Type="http://schemas.openxmlformats.org/officeDocument/2006/relationships/hyperlink" Target="http://philbradley.typepad.com/phil_bradleys_weblog/2015/07/more-on-search-engine-ethics.html" TargetMode="External"/><Relationship Id="rId17" Type="http://schemas.openxmlformats.org/officeDocument/2006/relationships/hyperlink" Target="http://www.oeil-au-carre.fr/le-blog/2015/03/16/serendipite-hasard" TargetMode="External"/><Relationship Id="rId2" Type="http://schemas.openxmlformats.org/officeDocument/2006/relationships/notesSlide" Target="../notesSlides/notesSlide170.xml"/><Relationship Id="rId16" Type="http://schemas.openxmlformats.org/officeDocument/2006/relationships/hyperlink" Target="http://cursus.edu/dossiers-articles/articles/18837/art-nouveau-venu-dans-monde-des/" TargetMode="External"/><Relationship Id="rId20" Type="http://schemas.openxmlformats.org/officeDocument/2006/relationships/hyperlink" Target="http://fr.scribd.com/doc/53242308/La-recherche-sociale-d-information" TargetMode="External"/><Relationship Id="rId1" Type="http://schemas.openxmlformats.org/officeDocument/2006/relationships/slideLayout" Target="../slideLayouts/slideLayout5.xml"/><Relationship Id="rId6" Type="http://schemas.openxmlformats.org/officeDocument/2006/relationships/hyperlink" Target="http://www.librarianoffortune.com/librarian_of_fortune/2011/09/is-google-really-filtering-my-news.html" TargetMode="External"/><Relationship Id="rId11" Type="http://schemas.openxmlformats.org/officeDocument/2006/relationships/hyperlink" Target="http://philbradley.typepad.com/phil_bradleys_weblog/2013/03/google-results-down-to-6-on-a-page-and-most-of-those-are-wrong.html" TargetMode="External"/><Relationship Id="rId5" Type="http://schemas.openxmlformats.org/officeDocument/2006/relationships/hyperlink" Target="http://www.abondance.com/actualites/20120919-11881-un-moteur-de-recherche-facebook-pourrait-capter-un-quart-du-marche-du-search-etude.html" TargetMode="External"/><Relationship Id="rId15" Type="http://schemas.openxmlformats.org/officeDocument/2006/relationships/hyperlink" Target="http://mashable.com/2011/06/03/filters-eli-pariser/" TargetMode="External"/><Relationship Id="rId10" Type="http://schemas.openxmlformats.org/officeDocument/2006/relationships/hyperlink" Target="http://philbradley.typepad.com/phil_bradleys_weblog/2015/05/google-making-it-difficult-to-reach-com-version.html" TargetMode="External"/><Relationship Id="rId19" Type="http://schemas.openxmlformats.org/officeDocument/2006/relationships/hyperlink" Target="http://fr.scribd.com/doc/40837799/Veille-et-recherche-d-information-a-l-heure-des-reseaux-sociaux" TargetMode="External"/><Relationship Id="rId4" Type="http://schemas.openxmlformats.org/officeDocument/2006/relationships/hyperlink" Target="http://www.abondance.com/actualites/20120128-11251-comment-obtenir-des-resultats-google-le-plus-neutre-possible.html" TargetMode="External"/><Relationship Id="rId9" Type="http://schemas.openxmlformats.org/officeDocument/2006/relationships/hyperlink" Target="http://philbradley.typepad.com/phil_bradleys_weblog/2015/06/google-and-global-censorship.html" TargetMode="External"/><Relationship Id="rId14" Type="http://schemas.openxmlformats.org/officeDocument/2006/relationships/hyperlink" Target="http://www.ecrans.fr/Le-rapport-risque-benefices-est,16770.html" TargetMode="External"/></Relationships>
</file>

<file path=ppt/slides/_rels/slide171.xml.rels><?xml version="1.0" encoding="UTF-8" standalone="yes"?>
<Relationships xmlns="http://schemas.openxmlformats.org/package/2006/relationships"><Relationship Id="rId8" Type="http://schemas.openxmlformats.org/officeDocument/2006/relationships/hyperlink" Target="http://affordance.typepad.com/mon_weblog/2012/11/my-state-of-search-2012.html" TargetMode="External"/><Relationship Id="rId13" Type="http://schemas.openxmlformats.org/officeDocument/2006/relationships/hyperlink" Target="http://www.bloomberg.com/news/articles/2015-02-05/twitter-said-to-reach-deal-for-tweets-in-google-search-results" TargetMode="External"/><Relationship Id="rId18" Type="http://schemas.openxmlformats.org/officeDocument/2006/relationships/hyperlink" Target="http://www.generation-nt.com/google-duckduckgo-moteur-recherche-prism-ixquick-startpage-actualite-1749742.html" TargetMode="External"/><Relationship Id="rId3" Type="http://schemas.openxmlformats.org/officeDocument/2006/relationships/hyperlink" Target="http://affordance.typepad.com/mon_weblog/2013/06/chercher-des-textes-ou-trouver-des-mots.html" TargetMode="External"/><Relationship Id="rId21" Type="http://schemas.openxmlformats.org/officeDocument/2006/relationships/hyperlink" Target="http://www.abf.asso.fr/3/135/393/ABF/madame-machine-pouvez-vous-me-conseiller-un-bon-livre-les-nouveaux-outils-web-de-recommandation-de-lectures?p=7&amp;p2=0" TargetMode="External"/><Relationship Id="rId7" Type="http://schemas.openxmlformats.org/officeDocument/2006/relationships/hyperlink" Target="http://affordance.typepad.com/mon_weblog/2010/02/ingenieries-de-la-serendipite.html" TargetMode="External"/><Relationship Id="rId12" Type="http://schemas.openxmlformats.org/officeDocument/2006/relationships/hyperlink" Target="http://blog.recherche-eveillee.com/2014/03/google-resultats-personnalises-et.html" TargetMode="External"/><Relationship Id="rId17" Type="http://schemas.openxmlformats.org/officeDocument/2006/relationships/hyperlink" Target="http://personalization.ccs.neu.edu/paper.pdf" TargetMode="External"/><Relationship Id="rId2" Type="http://schemas.openxmlformats.org/officeDocument/2006/relationships/notesSlide" Target="../notesSlides/notesSlide171.xml"/><Relationship Id="rId16" Type="http://schemas.openxmlformats.org/officeDocument/2006/relationships/hyperlink" Target="http://www.internetactu.net/2013/09/18/du-graphe-social-au-graphe-de-lhumeur/" TargetMode="External"/><Relationship Id="rId20" Type="http://schemas.openxmlformats.org/officeDocument/2006/relationships/hyperlink" Target="http://techcrunch.com/2013/08/05/futureful-iphone-app/" TargetMode="External"/><Relationship Id="rId1" Type="http://schemas.openxmlformats.org/officeDocument/2006/relationships/slideLayout" Target="../slideLayouts/slideLayout5.xml"/><Relationship Id="rId6" Type="http://schemas.openxmlformats.org/officeDocument/2006/relationships/hyperlink" Target="http://affordance.typepad.com/mon_weblog/2011/09/lindexation-est-elle-soluble-dans-les-boutons-.html" TargetMode="External"/><Relationship Id="rId11" Type="http://schemas.openxmlformats.org/officeDocument/2006/relationships/hyperlink" Target="http://en.wikipedia.org/wiki/Filter_bubble" TargetMode="External"/><Relationship Id="rId24" Type="http://schemas.openxmlformats.org/officeDocument/2006/relationships/hyperlink" Target="http://www.slate.fr/story/36851/vie-privee-google-utile" TargetMode="External"/><Relationship Id="rId5" Type="http://schemas.openxmlformats.org/officeDocument/2006/relationships/hyperlink" Target="http://affordance.typepad.com/mon_weblog/2010/09/la-reponse-avant-la-question.html" TargetMode="External"/><Relationship Id="rId15" Type="http://schemas.openxmlformats.org/officeDocument/2006/relationships/hyperlink" Target="http://geeko.lesoir.be/2013/11/16/google-confessionnal-du-xxie-siecle" TargetMode="External"/><Relationship Id="rId23" Type="http://schemas.openxmlformats.org/officeDocument/2006/relationships/hyperlink" Target="http://www.fastcodesign.com/3018862/how-to-fix-streaming-music-services" TargetMode="External"/><Relationship Id="rId10" Type="http://schemas.openxmlformats.org/officeDocument/2006/relationships/hyperlink" Target="http://www.francetvinfo.fr/comment-empecher-google-de-vous-pister-en-ligne_321305.html" TargetMode="External"/><Relationship Id="rId19" Type="http://schemas.openxmlformats.org/officeDocument/2006/relationships/hyperlink" Target="http://www.demainlaveille.fr/2013/08/26/le-nouveau-web-un-web-dhumeurs-et-demotions/" TargetMode="External"/><Relationship Id="rId4" Type="http://schemas.openxmlformats.org/officeDocument/2006/relationships/hyperlink" Target="http://affordance.typepad.com/mon_weblog/2012/02/far-web-near-me.html" TargetMode="External"/><Relationship Id="rId9" Type="http://schemas.openxmlformats.org/officeDocument/2006/relationships/hyperlink" Target="http://www.ecrans.fr/Le-Web-prend-le-pli-du-recommande,16283.html" TargetMode="External"/><Relationship Id="rId14" Type="http://schemas.openxmlformats.org/officeDocument/2006/relationships/hyperlink" Target="http://www.theatlantic.com/technology/archive/2015/07/should-google-always-tell-the-truth/397697/" TargetMode="External"/><Relationship Id="rId22" Type="http://schemas.openxmlformats.org/officeDocument/2006/relationships/hyperlink" Target="http://www.pewinternet.org/2015/05/20/americans-attitudes-about-privacy-security-and-surveillance/" TargetMode="External"/></Relationships>
</file>

<file path=ppt/slides/_rels/slide172.xml.rels><?xml version="1.0" encoding="UTF-8" standalone="yes"?>
<Relationships xmlns="http://schemas.openxmlformats.org/package/2006/relationships"><Relationship Id="rId8" Type="http://schemas.openxmlformats.org/officeDocument/2006/relationships/hyperlink" Target="http://www.lrec-conf.org/proceedings/lrec2010/pdf/385_Paper.pdf" TargetMode="External"/><Relationship Id="rId13" Type="http://schemas.openxmlformats.org/officeDocument/2006/relationships/hyperlink" Target="http://rue89.nouvelobs.com/2015/05/08/lalgorithme-filtre-les-posts-facebook-amis-259081" TargetMode="External"/><Relationship Id="rId3" Type="http://schemas.openxmlformats.org/officeDocument/2006/relationships/hyperlink" Target="http://www.lemonde.fr/pixels/article/2016/05/19/droit-a-l-oubli-google-contest-les-demandes-de-dereferencement-mondial-de-la-cnil_4922602_4408996.html" TargetMode="External"/><Relationship Id="rId7" Type="http://schemas.openxmlformats.org/officeDocument/2006/relationships/hyperlink" Target="http://www.actualitte.com/societe/facebook-tu-lis-philip-kerr-essaye-hitler-ou-la-logique-de-l-algorithme-44619.htm" TargetMode="External"/><Relationship Id="rId12" Type="http://schemas.openxmlformats.org/officeDocument/2006/relationships/hyperlink" Target="https://www.technologyreview.com/s/601656/can-you-really-spot-cancer-through-a-search-engine/" TargetMode="External"/><Relationship Id="rId17" Type="http://schemas.openxmlformats.org/officeDocument/2006/relationships/hyperlink" Target="http://www.inaglobal.fr/edition/article/lecteurs-quels-sont-vos-reseaux" TargetMode="External"/><Relationship Id="rId2" Type="http://schemas.openxmlformats.org/officeDocument/2006/relationships/notesSlide" Target="../notesSlides/notesSlide172.xml"/><Relationship Id="rId16" Type="http://schemas.openxmlformats.org/officeDocument/2006/relationships/hyperlink" Target="http://www.infographicsonly.com/2013-local-search-study/" TargetMode="External"/><Relationship Id="rId1" Type="http://schemas.openxmlformats.org/officeDocument/2006/relationships/slideLayout" Target="../slideLayouts/slideLayout5.xml"/><Relationship Id="rId6" Type="http://schemas.openxmlformats.org/officeDocument/2006/relationships/hyperlink" Target="http://labs.hadopi.fr/actualites/bienvenue-sur-votre-amazon-les-systemes-de-recommandation-douvrages" TargetMode="External"/><Relationship Id="rId11" Type="http://schemas.openxmlformats.org/officeDocument/2006/relationships/hyperlink" Target="http://www.pewinternet.org/2013/09/05/anonymity-privacy-and-security-online/" TargetMode="External"/><Relationship Id="rId5" Type="http://schemas.openxmlformats.org/officeDocument/2006/relationships/hyperlink" Target="http://www.dicen-idf.org/evenement/journee-etude-moteurs-recommandation/" TargetMode="External"/><Relationship Id="rId15" Type="http://schemas.openxmlformats.org/officeDocument/2006/relationships/hyperlink" Target="http://marketingland.com/google-censorship-mythbusted-132106" TargetMode="External"/><Relationship Id="rId10" Type="http://schemas.openxmlformats.org/officeDocument/2006/relationships/hyperlink" Target="http://www.rslnmag.fr/post/2014/08/21/Au-bout-de-la-personnalisation-du-web-le-miroir-aux-alouettes-33.aspx" TargetMode="External"/><Relationship Id="rId4" Type="http://schemas.openxmlformats.org/officeDocument/2006/relationships/hyperlink" Target="https://www.stonetemple.com/how-is-google-indexing-twitter-today/" TargetMode="External"/><Relationship Id="rId9" Type="http://schemas.openxmlformats.org/officeDocument/2006/relationships/hyperlink" Target="http://www.rslnmag.fr/post/2014/08/18/Au-bout-de-la-personnalisation-du-web-paradis-ou-enfer-.aspx" TargetMode="External"/><Relationship Id="rId14" Type="http://schemas.openxmlformats.org/officeDocument/2006/relationships/hyperlink" Target="http://searchengineland.com/chacha-defeats-google-bing-and-siri-in-answers-quality-study-149044" TargetMode="External"/></Relationships>
</file>

<file path=ppt/slides/_rels/slide173.xml.rels><?xml version="1.0" encoding="UTF-8" standalone="yes"?>
<Relationships xmlns="http://schemas.openxmlformats.org/package/2006/relationships"><Relationship Id="rId8" Type="http://schemas.openxmlformats.org/officeDocument/2006/relationships/hyperlink" Target="http://www.francoismagnan.info/?p=54" TargetMode="External"/><Relationship Id="rId3" Type="http://schemas.openxmlformats.org/officeDocument/2006/relationships/hyperlink" Target="http://websearch.about.com/od/socialnetworking/p/What-Is-Real-Time-Search.htm" TargetMode="External"/><Relationship Id="rId7" Type="http://schemas.openxmlformats.org/officeDocument/2006/relationships/hyperlink" Target="http://www.francoismagnan.info/?p=49" TargetMode="External"/><Relationship Id="rId2" Type="http://schemas.openxmlformats.org/officeDocument/2006/relationships/notesSlide" Target="../notesSlides/notesSlide173.xml"/><Relationship Id="rId1" Type="http://schemas.openxmlformats.org/officeDocument/2006/relationships/slideLayout" Target="../slideLayouts/slideLayout5.xml"/><Relationship Id="rId6" Type="http://schemas.openxmlformats.org/officeDocument/2006/relationships/hyperlink" Target="http://www.bases-netsources.com/2011/03/pourquoi-twitter-gagne-la-bataille-du.html" TargetMode="External"/><Relationship Id="rId11" Type="http://schemas.openxmlformats.org/officeDocument/2006/relationships/hyperlink" Target="http://www.w3reports.com/2013/05/16/yahoo-news-streams-will-now-include-twitter/" TargetMode="External"/><Relationship Id="rId5" Type="http://schemas.openxmlformats.org/officeDocument/2006/relationships/hyperlink" Target="http://blog.recherche-eveillee.com/2012/10/de-linteret-de-twitter-pour-des.html" TargetMode="External"/><Relationship Id="rId10" Type="http://schemas.openxmlformats.org/officeDocument/2006/relationships/hyperlink" Target="http://www.adbs.fr/veille-et-temps-reel-1-the-time-is-now-92803.htm?RH=1266334869518" TargetMode="External"/><Relationship Id="rId4" Type="http://schemas.openxmlformats.org/officeDocument/2006/relationships/hyperlink" Target="http://www.outilsfroids.net/news/comparatif-de-14-moteurs-de-recherche-temps-reel" TargetMode="External"/><Relationship Id="rId9" Type="http://schemas.openxmlformats.org/officeDocument/2006/relationships/hyperlink" Target="http://fr.slideshare.net/UrfistRennes/stage-outils-rechercheactualit20121211" TargetMode="External"/></Relationships>
</file>

<file path=ppt/slides/_rels/slide174.xml.rels><?xml version="1.0" encoding="UTF-8" standalone="yes"?>
<Relationships xmlns="http://schemas.openxmlformats.org/package/2006/relationships"><Relationship Id="rId8" Type="http://schemas.openxmlformats.org/officeDocument/2006/relationships/hyperlink" Target="http://searchenginewatch.com/article/2049179/The-Future-of-Visual-Search-UPCs-QR-Codes-and-Augmented-Reality" TargetMode="External"/><Relationship Id="rId13" Type="http://schemas.openxmlformats.org/officeDocument/2006/relationships/hyperlink" Target="http://www.journaldunet.com/ebusiness/expert/64242/la-recherche-visuelle--un-dispositif-de-plus-en-plus-apprecie-des-consommateurs.shtml" TargetMode="External"/><Relationship Id="rId18" Type="http://schemas.openxmlformats.org/officeDocument/2006/relationships/hyperlink" Target="http://affordance.typepad.com/mon_weblog/2013/05/il-ne-lui-manquait-plus-que-la-parole.html" TargetMode="External"/><Relationship Id="rId3" Type="http://schemas.openxmlformats.org/officeDocument/2006/relationships/hyperlink" Target="http://beebom.com/reverse-image-search-engines-apps-uses/" TargetMode="External"/><Relationship Id="rId21" Type="http://schemas.openxmlformats.org/officeDocument/2006/relationships/hyperlink" Target="http://mashable.com/2012/01/31/video-search-future/" TargetMode="External"/><Relationship Id="rId7" Type="http://schemas.openxmlformats.org/officeDocument/2006/relationships/hyperlink" Target="http://www.ballajack.com/determiner-age-personne-photo" TargetMode="External"/><Relationship Id="rId12" Type="http://schemas.openxmlformats.org/officeDocument/2006/relationships/hyperlink" Target="http://fr.slideshare.net/Faerim/ralits-augmentes-en-bibliothque" TargetMode="External"/><Relationship Id="rId17" Type="http://schemas.openxmlformats.org/officeDocument/2006/relationships/hyperlink" Target="http://affordance.typepad.com/mon_weblog/2014/03/apres-elle-her-spike-jonze.html" TargetMode="External"/><Relationship Id="rId2" Type="http://schemas.openxmlformats.org/officeDocument/2006/relationships/notesSlide" Target="../notesSlides/notesSlide174.xml"/><Relationship Id="rId16" Type="http://schemas.openxmlformats.org/officeDocument/2006/relationships/hyperlink" Target="http://fr.slideshare.net/Veille_Digitale/verifier-linformation-lre-des-mdias-sociaux" TargetMode="External"/><Relationship Id="rId20" Type="http://schemas.openxmlformats.org/officeDocument/2006/relationships/hyperlink" Target="http://alireailleurs.tumblr.com/post/104317135157/comment-google-traduit-les-images-en-mots" TargetMode="External"/><Relationship Id="rId1" Type="http://schemas.openxmlformats.org/officeDocument/2006/relationships/slideLayout" Target="../slideLayouts/slideLayout5.xml"/><Relationship Id="rId6" Type="http://schemas.openxmlformats.org/officeDocument/2006/relationships/hyperlink" Target="https://techpinions.com/the-voice-ui-has-gone-mainstream/46148" TargetMode="External"/><Relationship Id="rId11" Type="http://schemas.openxmlformats.org/officeDocument/2006/relationships/hyperlink" Target="http://www.20minutes.fr/high-tech/1623347-20150604-google-veut-compter-calories-photos-nourriture" TargetMode="External"/><Relationship Id="rId5" Type="http://schemas.openxmlformats.org/officeDocument/2006/relationships/hyperlink" Target="http://beebom.com/what-song-is-this-apps/" TargetMode="External"/><Relationship Id="rId15" Type="http://schemas.openxmlformats.org/officeDocument/2006/relationships/hyperlink" Target="http://www.atlantico.fr/decryptage/reconnaissance-video-google-pousse-encore-plus-loin-intrusion-dans-vie-privee-antoine-cheron-480800.html" TargetMode="External"/><Relationship Id="rId23" Type="http://schemas.openxmlformats.org/officeDocument/2006/relationships/hyperlink" Target="http://www.internetactu.net/2014/12/08/le-proletariat-du-web-accede-a-la-conscience-de-classe/" TargetMode="External"/><Relationship Id="rId10" Type="http://schemas.openxmlformats.org/officeDocument/2006/relationships/hyperlink" Target="http://blog.kelseygroup.com/index.php/2010/01/07/when-and-how-will-visual-search-arrive/" TargetMode="External"/><Relationship Id="rId19" Type="http://schemas.openxmlformats.org/officeDocument/2006/relationships/hyperlink" Target="http://affordance.typepad.com/mon_weblog/2015/05/reconnaissance-faciale-de-dos.html" TargetMode="External"/><Relationship Id="rId4" Type="http://schemas.openxmlformats.org/officeDocument/2006/relationships/hyperlink" Target="http://www.abondance.com/actualites/20160519-16620-20-recherches-mobiles-google-vocales.html" TargetMode="External"/><Relationship Id="rId9" Type="http://schemas.openxmlformats.org/officeDocument/2006/relationships/hyperlink" Target="http://searchenginewatch.com/article/2064238/Mobile-Search-Time-for-a-Hearing-and-Vision-Checkup" TargetMode="External"/><Relationship Id="rId14" Type="http://schemas.openxmlformats.org/officeDocument/2006/relationships/hyperlink" Target="http://www.sciencesetavenir.fr/nature-environnement/20130305.OBS0785/pl-ntnet-l-application-smartphone-qui-identifie-les-vegetaux.html" TargetMode="External"/><Relationship Id="rId22" Type="http://schemas.openxmlformats.org/officeDocument/2006/relationships/hyperlink" Target="http://www.generation-nt.com/freebox-revolution-free-musicid-gracenote-infomusic-mise-jour-firmware-dlna-actualite-1838442.html" TargetMode="External"/></Relationships>
</file>

<file path=ppt/slides/_rels/slide175.xml.rels><?xml version="1.0" encoding="UTF-8" standalone="yes"?>
<Relationships xmlns="http://schemas.openxmlformats.org/package/2006/relationships"><Relationship Id="rId8" Type="http://schemas.openxmlformats.org/officeDocument/2006/relationships/hyperlink" Target="http://documentation.spip.ac-rouen.fr/spip.php?article205&amp;debut_article_actuel=15" TargetMode="External"/><Relationship Id="rId13" Type="http://schemas.openxmlformats.org/officeDocument/2006/relationships/hyperlink" Target="http://www.frandroid.com/actualites-generales/133586_google-rachete-start-up-canadienne-reconnaissance-vocale/" TargetMode="External"/><Relationship Id="rId18" Type="http://schemas.openxmlformats.org/officeDocument/2006/relationships/hyperlink" Target="http://googleresearch.blogspot.fr/2014/11/a-picture-is-worth-thousand-coherent.html" TargetMode="External"/><Relationship Id="rId3" Type="http://schemas.openxmlformats.org/officeDocument/2006/relationships/hyperlink" Target="https://gigaom.com/2014/05/21/with-audio-recognition-facebook-can-automatically-check-in-to-your-favorite-music-movies-and-tv/" TargetMode="External"/><Relationship Id="rId7" Type="http://schemas.openxmlformats.org/officeDocument/2006/relationships/hyperlink" Target="http://www.objectifeco.com/entreprendre/tendances-sectorielles/le-moteur-de-recherche-visuel-de-blippar-veut-revolutionner-le-net-et-toucher-pres-de-800-millions-d-adultes-analphabetes-dans-le-monde.html" TargetMode="External"/><Relationship Id="rId12" Type="http://schemas.openxmlformats.org/officeDocument/2006/relationships/hyperlink" Target="http://mashable.com/2011/06/13/the-future-of-voice-search/" TargetMode="External"/><Relationship Id="rId17" Type="http://schemas.openxmlformats.org/officeDocument/2006/relationships/hyperlink" Target="http://fr.calameo.com/read/001251850a96540ee3589?authid=4A6OadJ1Vkwc" TargetMode="External"/><Relationship Id="rId2" Type="http://schemas.openxmlformats.org/officeDocument/2006/relationships/notesSlide" Target="../notesSlides/notesSlide175.xml"/><Relationship Id="rId16" Type="http://schemas.openxmlformats.org/officeDocument/2006/relationships/hyperlink" Target="http://searchengineland.com/ios-users-to-get-enhanced-google-voice-search-129995" TargetMode="External"/><Relationship Id="rId1" Type="http://schemas.openxmlformats.org/officeDocument/2006/relationships/slideLayout" Target="../slideLayouts/slideLayout5.xml"/><Relationship Id="rId6" Type="http://schemas.openxmlformats.org/officeDocument/2006/relationships/hyperlink" Target="http://www.theverge.com/2015/5/13/8603531/wolfram-image-identification-site-trained-by-chewbacca" TargetMode="External"/><Relationship Id="rId11" Type="http://schemas.openxmlformats.org/officeDocument/2006/relationships/hyperlink" Target="http://culturevisuelle.org/dejavu/737" TargetMode="External"/><Relationship Id="rId5" Type="http://schemas.openxmlformats.org/officeDocument/2006/relationships/hyperlink" Target="http://www.lsa-conso.fr/beacon-reconnaissance-d-image-et-vocale-rfid-les-nouvelles-technos-2014-qui-vont-compter-en-2015,196294" TargetMode="External"/><Relationship Id="rId15" Type="http://schemas.openxmlformats.org/officeDocument/2006/relationships/hyperlink" Target="http://www.searchenginepeople.com/blog/16012-reverse-image-search.html" TargetMode="External"/><Relationship Id="rId10" Type="http://schemas.openxmlformats.org/officeDocument/2006/relationships/hyperlink" Target="http://culturevisuelle.org/dejavu/795" TargetMode="External"/><Relationship Id="rId4" Type="http://schemas.openxmlformats.org/officeDocument/2006/relationships/hyperlink" Target="https://blog.pinterest.com/en/our-crazy-fun-new-visual-search-tool" TargetMode="External"/><Relationship Id="rId9" Type="http://schemas.openxmlformats.org/officeDocument/2006/relationships/hyperlink" Target="http://mashable.com/2013/03/12/visual-search/" TargetMode="External"/><Relationship Id="rId14" Type="http://schemas.openxmlformats.org/officeDocument/2006/relationships/hyperlink" Target="http://www.smartplanet.com/blog/science-scope/google-brain-simulator-teaches-itself-to-recognize-cats/12969" TargetMode="External"/></Relationships>
</file>

<file path=ppt/slides/_rels/slide176.xml.rels><?xml version="1.0" encoding="UTF-8" standalone="yes"?>
<Relationships xmlns="http://schemas.openxmlformats.org/package/2006/relationships"><Relationship Id="rId8" Type="http://schemas.openxmlformats.org/officeDocument/2006/relationships/hyperlink" Target="http://www.cs.umd.edu/~golbeck/LBSC690/SemanticWeb.html" TargetMode="External"/><Relationship Id="rId13" Type="http://schemas.openxmlformats.org/officeDocument/2006/relationships/hyperlink" Target="http://www.fredcavazza.net/2013/01/16/facebook-lance-son-moteur-de-recherche-mais-manque-dinspiration/" TargetMode="External"/><Relationship Id="rId18" Type="http://schemas.openxmlformats.org/officeDocument/2006/relationships/hyperlink" Target="http://blog.sparna.fr/2014/09/04/linked-open-data-cloud-nouvelle-version/" TargetMode="External"/><Relationship Id="rId3" Type="http://schemas.openxmlformats.org/officeDocument/2006/relationships/hyperlink" Target="http://davidamerland.com/seo-tips/986-five-steps-to-a-fully-semantic-web.html" TargetMode="External"/><Relationship Id="rId21" Type="http://schemas.openxmlformats.org/officeDocument/2006/relationships/hyperlink" Target="http://fr.slideshare.net/garlatti/le-web-semantique20132014" TargetMode="External"/><Relationship Id="rId7" Type="http://schemas.openxmlformats.org/officeDocument/2006/relationships/hyperlink" Target="http://dig.csail.mit.edu/breadcrumbs/blog/4" TargetMode="External"/><Relationship Id="rId12" Type="http://schemas.openxmlformats.org/officeDocument/2006/relationships/hyperlink" Target="http://searchengineland.com/future-seo-understanding-entity-search-172997" TargetMode="External"/><Relationship Id="rId17" Type="http://schemas.openxmlformats.org/officeDocument/2006/relationships/hyperlink" Target="http://affordance.typepad.com/mon_weblog/2012/06/la-guerre-du-sens-est-declaree.html" TargetMode="External"/><Relationship Id="rId2" Type="http://schemas.openxmlformats.org/officeDocument/2006/relationships/notesSlide" Target="../notesSlides/notesSlide176.xml"/><Relationship Id="rId16" Type="http://schemas.openxmlformats.org/officeDocument/2006/relationships/hyperlink" Target="http://www.techlife.net/computing/news/2013/5/the-next-generation-of-search-technology/" TargetMode="External"/><Relationship Id="rId20" Type="http://schemas.openxmlformats.org/officeDocument/2006/relationships/hyperlink" Target="http://fr.slideshare.net/fabien_gandon/web-smantique-et-web-social-1700977" TargetMode="External"/><Relationship Id="rId1" Type="http://schemas.openxmlformats.org/officeDocument/2006/relationships/slideLayout" Target="../slideLayouts/slideLayout5.xml"/><Relationship Id="rId6" Type="http://schemas.openxmlformats.org/officeDocument/2006/relationships/hyperlink" Target="http://dig.csail.mit.edu/breadcrumbs/node/215" TargetMode="External"/><Relationship Id="rId11" Type="http://schemas.openxmlformats.org/officeDocument/2006/relationships/hyperlink" Target="http://philbradley.typepad.com/phil_bradleys_weblog/2013/01/why-the-new-facebook-graph-search-is-important-for-librarians.html" TargetMode="External"/><Relationship Id="rId5" Type="http://schemas.openxmlformats.org/officeDocument/2006/relationships/hyperlink" Target="http://video.cnfpt.fr/conferences-1/les-catalogues-au-defi-du-web-les-bibliotheques-sur-le-web" TargetMode="External"/><Relationship Id="rId15" Type="http://schemas.openxmlformats.org/officeDocument/2006/relationships/hyperlink" Target="http://www.usinenouvelle.com/article/comment-google-transforme-le-web-en-or.N203563" TargetMode="External"/><Relationship Id="rId23" Type="http://schemas.openxmlformats.org/officeDocument/2006/relationships/hyperlink" Target="http://searchengineland.com/what-happened-to-dinosaurs-googles-direct-answer-gives-non-scientific-theory-from-religious-site-222934" TargetMode="External"/><Relationship Id="rId10" Type="http://schemas.openxmlformats.org/officeDocument/2006/relationships/hyperlink" Target="http://papers.ssrn.com/sol3/Papers.cfm?abstract_id=1926431" TargetMode="External"/><Relationship Id="rId19" Type="http://schemas.openxmlformats.org/officeDocument/2006/relationships/hyperlink" Target="http://arstechnica.com/information-technology/2012/06/inside-the-architecture-of-googles-knowledge-graph-and-microsofts-satori/2/" TargetMode="External"/><Relationship Id="rId4" Type="http://schemas.openxmlformats.org/officeDocument/2006/relationships/hyperlink" Target="http://www.abondance.com/actualites/20140902-14231-knowledge-vault-futur-recherche-google.html" TargetMode="External"/><Relationship Id="rId9" Type="http://schemas.openxmlformats.org/officeDocument/2006/relationships/hyperlink" Target="http://www.rba.co.uk/wordpress/2013/08/15/google-adds-in-depth-articles-to-results/" TargetMode="External"/><Relationship Id="rId14" Type="http://schemas.openxmlformats.org/officeDocument/2006/relationships/hyperlink" Target="http://www.fredcavazza.net/2012/05/28/la-recherche-passe-a-lere-semantique-et-sociale-et-pas-visuelle" TargetMode="External"/><Relationship Id="rId22" Type="http://schemas.openxmlformats.org/officeDocument/2006/relationships/hyperlink" Target="http://fr.slideshare.net/Cerise_sur_le_Gateau/les-moteurs-de-recherche-smantique" TargetMode="External"/></Relationships>
</file>

<file path=ppt/slides/_rels/slide177.xml.rels><?xml version="1.0" encoding="UTF-8" standalone="yes"?>
<Relationships xmlns="http://schemas.openxmlformats.org/package/2006/relationships"><Relationship Id="rId8" Type="http://schemas.openxmlformats.org/officeDocument/2006/relationships/hyperlink" Target="http://doc.rero.ch/record/209598/files/M7-2014_memoire_HUGI-PRONGUE.pdf" TargetMode="External"/><Relationship Id="rId13" Type="http://schemas.openxmlformats.org/officeDocument/2006/relationships/hyperlink" Target="http://www.slate.com/blogs/future_tense/2013/09/23/google_henry_viii_wives_jane_seymour_reveals_search_engine_s_blind_spots.html?wpisrc=obinsite" TargetMode="External"/><Relationship Id="rId18" Type="http://schemas.openxmlformats.org/officeDocument/2006/relationships/hyperlink" Target="https://en.wikipedia.org/wiki/Semantic_search" TargetMode="External"/><Relationship Id="rId3" Type="http://schemas.openxmlformats.org/officeDocument/2006/relationships/hyperlink" Target="http://www.cambridgesemantics.com/semantic-university/semantic-search-and-the-semantic-web" TargetMode="External"/><Relationship Id="rId21" Type="http://schemas.openxmlformats.org/officeDocument/2006/relationships/hyperlink" Target="http://novaspivack.typepad.com/nova_spivacks_weblog/files/nova_spivack_semantic_web_talk.ppt" TargetMode="External"/><Relationship Id="rId7" Type="http://schemas.openxmlformats.org/officeDocument/2006/relationships/hyperlink" Target="http://searchengineland.com/the-language-problem-jaguars-the-turing-test-92265" TargetMode="External"/><Relationship Id="rId12" Type="http://schemas.openxmlformats.org/officeDocument/2006/relationships/hyperlink" Target="https://mondeca.wordpress.com/2013/02/20/ceci-n-est-pas-le-web-semantique/" TargetMode="External"/><Relationship Id="rId17" Type="http://schemas.openxmlformats.org/officeDocument/2006/relationships/hyperlink" Target="http://blogues.ebsi.umontreal.ca/jms/index.php/post/2012/06/06/Web-de-donn%C3%A9es,-Google,-Wikip%C3%A9dia,-les-liaisons-dangereuses" TargetMode="External"/><Relationship Id="rId25" Type="http://schemas.openxmlformats.org/officeDocument/2006/relationships/hyperlink" Target="http://searchengineland.com/structured-data-serps-googles-patents-tell-us-ranking-universal-search-219205" TargetMode="External"/><Relationship Id="rId2" Type="http://schemas.openxmlformats.org/officeDocument/2006/relationships/notesSlide" Target="../notesSlides/notesSlide177.xml"/><Relationship Id="rId16" Type="http://schemas.openxmlformats.org/officeDocument/2006/relationships/hyperlink" Target="http://searchengineland.com/could-duckduckgo-be-the-biggest-long-term-threat-to-google-118117" TargetMode="External"/><Relationship Id="rId20" Type="http://schemas.openxmlformats.org/officeDocument/2006/relationships/hyperlink" Target="http://searchenginewatch.com/article/2222577/Semantic-Search-in-2025" TargetMode="External"/><Relationship Id="rId1" Type="http://schemas.openxmlformats.org/officeDocument/2006/relationships/slideLayout" Target="../slideLayouts/slideLayout5.xml"/><Relationship Id="rId6" Type="http://schemas.openxmlformats.org/officeDocument/2006/relationships/hyperlink" Target="http://www.infotoday.com/it/mar16/Hawkins--Whats-New-With-the-Semantic-Web.shtml" TargetMode="External"/><Relationship Id="rId11" Type="http://schemas.openxmlformats.org/officeDocument/2006/relationships/hyperlink" Target="http://naturalsociety.com/googles-new-algorithm-will-only-show-you-what-they-say-is-true/" TargetMode="External"/><Relationship Id="rId24" Type="http://schemas.openxmlformats.org/officeDocument/2006/relationships/hyperlink" Target="http://searchengineland.com/10-reasons-why-search-is-in-vogue-hot-trends-in-semantic-search-171284" TargetMode="External"/><Relationship Id="rId5" Type="http://schemas.openxmlformats.org/officeDocument/2006/relationships/hyperlink" Target="http://techcrunch.com/2012/11/30/kngine/" TargetMode="External"/><Relationship Id="rId15" Type="http://schemas.openxmlformats.org/officeDocument/2006/relationships/hyperlink" Target="http://fr.slideshare.net/GreenIvory/web-smantique" TargetMode="External"/><Relationship Id="rId23" Type="http://schemas.openxmlformats.org/officeDocument/2006/relationships/hyperlink" Target="http://searchengineland.com/semantic-graph-based-search-the-future-face-of-search-156461" TargetMode="External"/><Relationship Id="rId10" Type="http://schemas.openxmlformats.org/officeDocument/2006/relationships/hyperlink" Target="https://www.technologyreview.com/s/542981/academic-search-engine-grasps-for-meaning/" TargetMode="External"/><Relationship Id="rId19" Type="http://schemas.openxmlformats.org/officeDocument/2006/relationships/hyperlink" Target="http://mashable.com/2009/05/14/semantic-web/" TargetMode="External"/><Relationship Id="rId4" Type="http://schemas.openxmlformats.org/officeDocument/2006/relationships/hyperlink" Target="http://blog.blekko.com/2013/01/14/cracking-the-search-category-problem/" TargetMode="External"/><Relationship Id="rId9" Type="http://schemas.openxmlformats.org/officeDocument/2006/relationships/hyperlink" Target="http://www.camillejourdain.fr/10-verites-open-graph-de-facebook/" TargetMode="External"/><Relationship Id="rId14" Type="http://schemas.openxmlformats.org/officeDocument/2006/relationships/hyperlink" Target="http://www.extremetech.com/computing/123599-demystifying-semantic-search" TargetMode="External"/><Relationship Id="rId22" Type="http://schemas.openxmlformats.org/officeDocument/2006/relationships/hyperlink" Target="http://searchengineland.com/semantic-search-what-is-it-how-are-major-search-and-social-engines-use-it-part-1-133160" TargetMode="External"/></Relationships>
</file>

<file path=ppt/slides/_rels/slide178.xml.rels><?xml version="1.0" encoding="UTF-8" standalone="yes"?>
<Relationships xmlns="http://schemas.openxmlformats.org/package/2006/relationships"><Relationship Id="rId8" Type="http://schemas.openxmlformats.org/officeDocument/2006/relationships/hyperlink" Target="http://www.atelier.net/trends/articles/vers-moteurs-de-recherche-plus-personnalises-lourds_424139" TargetMode="External"/><Relationship Id="rId3" Type="http://schemas.openxmlformats.org/officeDocument/2006/relationships/hyperlink" Target="http://searchengineland.com/duck-duck-go-prism-private-search-164333" TargetMode="External"/><Relationship Id="rId7" Type="http://schemas.openxmlformats.org/officeDocument/2006/relationships/hyperlink" Target="https://www.washingtonpost.com/news/the-switch/wp/2016/05/24/this-new-search-engine-could-be-way-smarter-than-google/" TargetMode="External"/><Relationship Id="rId2" Type="http://schemas.openxmlformats.org/officeDocument/2006/relationships/notesSlide" Target="../notesSlides/notesSlide178.xml"/><Relationship Id="rId1" Type="http://schemas.openxmlformats.org/officeDocument/2006/relationships/slideLayout" Target="../slideLayouts/slideLayout5.xml"/><Relationship Id="rId6" Type="http://schemas.openxmlformats.org/officeDocument/2006/relationships/hyperlink" Target="http://www.lemonde.fr/technologies/article/2013/07/17/facebook-comment-le-nouvel-outil-de-recherche-va-affecter-votre-profil_3448705_651865.html" TargetMode="External"/><Relationship Id="rId5" Type="http://schemas.openxmlformats.org/officeDocument/2006/relationships/hyperlink" Target="http://mashable.com/2011/03/04/semantic-search-media/" TargetMode="External"/><Relationship Id="rId4" Type="http://schemas.openxmlformats.org/officeDocument/2006/relationships/hyperlink" Target="http://searchengineland.com/google-launches-knowledge-graph-121585" TargetMode="External"/></Relationships>
</file>

<file path=ppt/slides/_rels/slide179.xml.rels><?xml version="1.0" encoding="UTF-8" standalone="yes"?>
<Relationships xmlns="http://schemas.openxmlformats.org/package/2006/relationships"><Relationship Id="rId8" Type="http://schemas.openxmlformats.org/officeDocument/2006/relationships/hyperlink" Target="http://www.techlife.net/computing/news/2013/5/the-next-generation-of-search-technology/" TargetMode="External"/><Relationship Id="rId13" Type="http://schemas.openxmlformats.org/officeDocument/2006/relationships/hyperlink" Target="http://searchengineland.com/future-search-engines-context-217550" TargetMode="External"/><Relationship Id="rId18" Type="http://schemas.openxmlformats.org/officeDocument/2006/relationships/hyperlink" Target="http://searchenginewatch.com/article/2268726/OK-Google-The-End-of-Search-as-We-Know-It" TargetMode="External"/><Relationship Id="rId3" Type="http://schemas.openxmlformats.org/officeDocument/2006/relationships/hyperlink" Target="http://www.abondance.com/actualites/20130502-12520-du-moteur-de-recherche-aux-moteurs-de-reponses-et-de-recommandations.html" TargetMode="External"/><Relationship Id="rId7" Type="http://schemas.openxmlformats.org/officeDocument/2006/relationships/hyperlink" Target="http://coreight.com/content/fonctions-incroyables-recherche-vocale-google" TargetMode="External"/><Relationship Id="rId12" Type="http://schemas.openxmlformats.org/officeDocument/2006/relationships/hyperlink" Target="http://www.ftrain.com/google_takes_all.html" TargetMode="External"/><Relationship Id="rId17" Type="http://schemas.openxmlformats.org/officeDocument/2006/relationships/hyperlink" Target="http://mashable.com/2012/03/31/wolfram-alpha-future-search/" TargetMode="External"/><Relationship Id="rId2" Type="http://schemas.openxmlformats.org/officeDocument/2006/relationships/notesSlide" Target="../notesSlides/notesSlide179.xml"/><Relationship Id="rId16" Type="http://schemas.openxmlformats.org/officeDocument/2006/relationships/hyperlink" Target="http://research.microsoft.com/apps/pubs/default.aspx?id=193045" TargetMode="External"/><Relationship Id="rId20" Type="http://schemas.openxmlformats.org/officeDocument/2006/relationships/hyperlink" Target="http://www.slate.com/articles/technology/technology/2013/04/google_has_a_single_towering_obsession_it_wants_to_build_the_star_trek_computer.html" TargetMode="External"/><Relationship Id="rId1" Type="http://schemas.openxmlformats.org/officeDocument/2006/relationships/slideLayout" Target="../slideLayouts/slideLayout5.xml"/><Relationship Id="rId6" Type="http://schemas.openxmlformats.org/officeDocument/2006/relationships/hyperlink" Target="http://www.youtube.com/watch?v=z4LvJOFTlGo" TargetMode="External"/><Relationship Id="rId11" Type="http://schemas.openxmlformats.org/officeDocument/2006/relationships/hyperlink" Target="http://affordance.typepad.com/mon_weblog/2013/04/twitter-oiseau-lyre-bruit-monde.html" TargetMode="External"/><Relationship Id="rId5" Type="http://schemas.openxmlformats.org/officeDocument/2006/relationships/hyperlink" Target="http://www.la-revanche-des-sites.fr/blog/influence-voice-search-seo-1547" TargetMode="External"/><Relationship Id="rId15" Type="http://schemas.openxmlformats.org/officeDocument/2006/relationships/hyperlink" Target="http://fr.slideshare.net/fabien_gandon/web-smantique-et-web-social-1700977" TargetMode="External"/><Relationship Id="rId10" Type="http://schemas.openxmlformats.org/officeDocument/2006/relationships/hyperlink" Target="http://affordance.typepad.com/mon_weblog/2013/04/neutralites-de-linternet.html" TargetMode="External"/><Relationship Id="rId19" Type="http://schemas.openxmlformats.org/officeDocument/2006/relationships/hyperlink" Target="http://statosphere.fr/actualites/2013/05/26/algorithme-predictif-twitter-departement-of-defense" TargetMode="External"/><Relationship Id="rId4" Type="http://schemas.openxmlformats.org/officeDocument/2006/relationships/hyperlink" Target="http://battellemedia.com/archives/2010/03/the_database_of_intentions_is_far_larger" TargetMode="External"/><Relationship Id="rId9" Type="http://schemas.openxmlformats.org/officeDocument/2006/relationships/hyperlink" Target="http://affordance.typepad.com/mon_weblog/2013/04/prediction-psychosociologie-data-centrique.html" TargetMode="External"/><Relationship Id="rId14" Type="http://schemas.openxmlformats.org/officeDocument/2006/relationships/hyperlink" Target="http://arstechnica.com/information-technology/2012/06/inside-the-architecture-of-googles-knowledge-graph-and-microsofts-satori/2/"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bluenileresearch.com/psychology-searcher/" TargetMode="External"/><Relationship Id="rId3" Type="http://schemas.openxmlformats.org/officeDocument/2006/relationships/image" Target="../media/image41.png"/><Relationship Id="rId7" Type="http://schemas.openxmlformats.org/officeDocument/2006/relationships/hyperlink" Target="http://www.quicksprout.com/2012/12/20/the-science-behind-long-copy-how-more-content-increases-rankings-and-conversions/" TargetMode="External"/><Relationship Id="rId12" Type="http://schemas.openxmlformats.org/officeDocument/2006/relationships/hyperlink" Target="http://searchengineshowdown.com/2013/04/searcher-behavio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hyperlink" Target="http://www.infotoday.com/online/mar12/On-the-Net-Advanced-Search-in-Retreat.shtml" TargetMode="External"/><Relationship Id="rId5" Type="http://schemas.openxmlformats.org/officeDocument/2006/relationships/image" Target="../media/image42.png"/><Relationship Id="rId10" Type="http://schemas.openxmlformats.org/officeDocument/2006/relationships/hyperlink" Target="http://www.abondance.com/actualites/20130226-12304-5-sites-recuperent-20-du-trafic-moteurs.html" TargetMode="External"/><Relationship Id="rId4" Type="http://schemas.microsoft.com/office/2007/relationships/hdphoto" Target="../media/hdphoto1.wdp"/><Relationship Id="rId9" Type="http://schemas.openxmlformats.org/officeDocument/2006/relationships/hyperlink" Target="http://www.abondance.com/actualites/20130503-12526-infographie-la-longue-traine-seo.html" TargetMode="External"/></Relationships>
</file>

<file path=ppt/slides/_rels/slide180.xml.rels><?xml version="1.0" encoding="UTF-8" standalone="yes"?>
<Relationships xmlns="http://schemas.openxmlformats.org/package/2006/relationships"><Relationship Id="rId8" Type="http://schemas.openxmlformats.org/officeDocument/2006/relationships/hyperlink" Target="http://www.nextgov.com/big-data/2015/01/search-engine-future-will-be-all-seeing-all-knowing-watcher-sky/103410/" TargetMode="External"/><Relationship Id="rId13" Type="http://schemas.openxmlformats.org/officeDocument/2006/relationships/hyperlink" Target="http://searchengineland.com/googles-impressive-conversational-search-goes-live-on-chrome-160445" TargetMode="External"/><Relationship Id="rId3" Type="http://schemas.openxmlformats.org/officeDocument/2006/relationships/hyperlink" Target="http://searchengineland.com/schmidt-great-stage-search-is-autonomous-personal-50014" TargetMode="External"/><Relationship Id="rId7" Type="http://schemas.openxmlformats.org/officeDocument/2006/relationships/hyperlink" Target="http://readwrite.com/2013/05/02/future-of-search-software-bots-anticipate-your-needs#awesm=~o91HwZWsXNr2y8" TargetMode="External"/><Relationship Id="rId12" Type="http://schemas.openxmlformats.org/officeDocument/2006/relationships/hyperlink" Target="http://searchengineland.com/google-hummingbird-172816" TargetMode="External"/><Relationship Id="rId17" Type="http://schemas.openxmlformats.org/officeDocument/2006/relationships/hyperlink" Target="http://mashable.com/2010/04/28/siri-mobile-search/" TargetMode="External"/><Relationship Id="rId2" Type="http://schemas.openxmlformats.org/officeDocument/2006/relationships/notesSlide" Target="../notesSlides/notesSlide180.xml"/><Relationship Id="rId16" Type="http://schemas.openxmlformats.org/officeDocument/2006/relationships/hyperlink" Target="http://readwrite.com/2013/05/15/google-search-anticipatory-system-io13#awesm=~o91GOpQyv9yO4t" TargetMode="External"/><Relationship Id="rId1" Type="http://schemas.openxmlformats.org/officeDocument/2006/relationships/slideLayout" Target="../slideLayouts/slideLayout5.xml"/><Relationship Id="rId6" Type="http://schemas.openxmlformats.org/officeDocument/2006/relationships/hyperlink" Target="http://readwrite.com/2013/04/26/how-the-internet-of-things-will-revolutionize-search#awesm=~o91JOFn1SnsGuG" TargetMode="External"/><Relationship Id="rId11" Type="http://schemas.openxmlformats.org/officeDocument/2006/relationships/hyperlink" Target="http://www.zdnet.fr/actualites/reseaux-sociaux-de-la-veille-en-temps-reel-a-l-analyse-predictive-39789011.htm" TargetMode="External"/><Relationship Id="rId5" Type="http://schemas.openxmlformats.org/officeDocument/2006/relationships/hyperlink" Target="http://readwrite.com/2013/04/25/forget-searching-for-content-soon-content-will-be-searching-for-you#awesm=~o91yedU762HiO7" TargetMode="External"/><Relationship Id="rId15" Type="http://schemas.openxmlformats.org/officeDocument/2006/relationships/hyperlink" Target="http://searchengineland.com/wolfram-alpha-fact-engine-18431" TargetMode="External"/><Relationship Id="rId10" Type="http://schemas.openxmlformats.org/officeDocument/2006/relationships/hyperlink" Target="http://beebom.com/use-google-now-on-tap/" TargetMode="External"/><Relationship Id="rId4" Type="http://schemas.openxmlformats.org/officeDocument/2006/relationships/hyperlink" Target="http://qz.com/205689/context-this-is-what-comes-after-search/" TargetMode="External"/><Relationship Id="rId9" Type="http://schemas.openxmlformats.org/officeDocument/2006/relationships/hyperlink" Target="https://search.googleblog.com/2015/11/the-google-app-now-understands-you.html" TargetMode="External"/><Relationship Id="rId14" Type="http://schemas.openxmlformats.org/officeDocument/2006/relationships/hyperlink" Target="http://searchengineland.com/how-google-now-siri-cortana-predict-what-you-want-229799" TargetMode="External"/></Relationships>
</file>

<file path=ppt/slides/_rels/slide181.xml.rels><?xml version="1.0" encoding="UTF-8" standalone="yes"?>
<Relationships xmlns="http://schemas.openxmlformats.org/package/2006/relationships"><Relationship Id="rId8" Type="http://schemas.openxmlformats.org/officeDocument/2006/relationships/hyperlink" Target="http://cdixon.org/2014/04/07/the-decline-of-the-mobile-web/" TargetMode="External"/><Relationship Id="rId13" Type="http://schemas.openxmlformats.org/officeDocument/2006/relationships/hyperlink" Target="http://affordance.typepad.com/mon_weblog/2011/12/sanctuarisation-du-search-.html" TargetMode="External"/><Relationship Id="rId18" Type="http://schemas.openxmlformats.org/officeDocument/2006/relationships/hyperlink" Target="http://searchengineland.com/john-battelle-on-the-future-of-search-38382" TargetMode="External"/><Relationship Id="rId3" Type="http://schemas.openxmlformats.org/officeDocument/2006/relationships/hyperlink" Target="http://www.renaissancenumerique.org/tribunes/706-le-web-est-mort-vive-le-mobile-" TargetMode="External"/><Relationship Id="rId21" Type="http://schemas.openxmlformats.org/officeDocument/2006/relationships/hyperlink" Target="http://www.actulligence.com/2014/04/12/tendances-et-innovation-les-outils-de-recherche-dinformation/" TargetMode="External"/><Relationship Id="rId7" Type="http://schemas.openxmlformats.org/officeDocument/2006/relationships/hyperlink" Target="http://dashes.com/anil/2012/12/the-web-we-lost.html" TargetMode="External"/><Relationship Id="rId12" Type="http://schemas.openxmlformats.org/officeDocument/2006/relationships/hyperlink" Target="http://affordance.typepad.com/mon_weblog/2014/01/le-monde-apres-facebook-et-google.html" TargetMode="External"/><Relationship Id="rId17" Type="http://schemas.openxmlformats.org/officeDocument/2006/relationships/hyperlink" Target="http://www.newscientist.com/article/mg22329832.700-googles-factchecking-bots-build-vast-knowledge-bank.html?full=true" TargetMode="External"/><Relationship Id="rId25" Type="http://schemas.openxmlformats.org/officeDocument/2006/relationships/hyperlink" Target="http://mashable.com/2011/09/13/tablets-changing-search/" TargetMode="External"/><Relationship Id="rId2" Type="http://schemas.openxmlformats.org/officeDocument/2006/relationships/notesSlide" Target="../notesSlides/notesSlide181.xml"/><Relationship Id="rId16" Type="http://schemas.openxmlformats.org/officeDocument/2006/relationships/hyperlink" Target="http://blog.tutorspree.com/post/54349646327/death-of-organic-search" TargetMode="External"/><Relationship Id="rId20" Type="http://schemas.openxmlformats.org/officeDocument/2006/relationships/hyperlink" Target="https://search.googleblog.com/2015/11/new-ways-to-find-and-stream-app-content.html" TargetMode="External"/><Relationship Id="rId1" Type="http://schemas.openxmlformats.org/officeDocument/2006/relationships/slideLayout" Target="../slideLayouts/slideLayout5.xml"/><Relationship Id="rId6" Type="http://schemas.openxmlformats.org/officeDocument/2006/relationships/hyperlink" Target="http://philbradley.typepad.com/phil_bradleys_weblog/2013/05/is-search-traffic-dropping.html" TargetMode="External"/><Relationship Id="rId11" Type="http://schemas.openxmlformats.org/officeDocument/2006/relationships/hyperlink" Target="http://fr.slideshare.net/olivier/montaigu-webouvertdef" TargetMode="External"/><Relationship Id="rId24" Type="http://schemas.openxmlformats.org/officeDocument/2006/relationships/hyperlink" Target="http://marketingland.com/get-ready-for-the-convergence-mobile-apps-84249" TargetMode="External"/><Relationship Id="rId5" Type="http://schemas.openxmlformats.org/officeDocument/2006/relationships/hyperlink" Target="http://www.scientificamerican.com/article.cfm?id=long-live-the-web" TargetMode="External"/><Relationship Id="rId15" Type="http://schemas.openxmlformats.org/officeDocument/2006/relationships/hyperlink" Target="http://www.nytimes.com/2010/09/01/opinion/01gibson.html?_r=4&amp;" TargetMode="External"/><Relationship Id="rId23" Type="http://schemas.openxmlformats.org/officeDocument/2006/relationships/hyperlink" Target="http://www.bloomberg.com/news/articles/2015-05-28/what-google-just-announced-is-a-bombshell" TargetMode="External"/><Relationship Id="rId10" Type="http://schemas.openxmlformats.org/officeDocument/2006/relationships/hyperlink" Target="http://affordance.typepad.com/mon_weblog/2012/03/documentation-haute-frequence.html" TargetMode="External"/><Relationship Id="rId19" Type="http://schemas.openxmlformats.org/officeDocument/2006/relationships/hyperlink" Target="http://searchengineland.com/john-battelle-on-the-future-of-search-part-two-40094" TargetMode="External"/><Relationship Id="rId4" Type="http://schemas.openxmlformats.org/officeDocument/2006/relationships/hyperlink" Target="http://battellemedia.com/archives/2012/08/what-is-search-now-disjoined.php" TargetMode="External"/><Relationship Id="rId9" Type="http://schemas.openxmlformats.org/officeDocument/2006/relationships/hyperlink" Target="http://www.theguardian.com/technology/2014/mar/19/music-discovery-spotify-apps-facebook" TargetMode="External"/><Relationship Id="rId14" Type="http://schemas.openxmlformats.org/officeDocument/2006/relationships/hyperlink" Target="http://blogs.sciences-po.fr/prospectibles/2014/03/12/le-web-a-25-ans-survivra-t-il-a-toutes-ses-deviances/" TargetMode="External"/><Relationship Id="rId22" Type="http://schemas.openxmlformats.org/officeDocument/2006/relationships/hyperlink" Target="http://searchengineland.com/10-big-changes-search-20-years-covering-246421" TargetMode="External"/></Relationships>
</file>

<file path=ppt/slides/_rels/slide182.xml.rels><?xml version="1.0" encoding="UTF-8" standalone="yes"?>
<Relationships xmlns="http://schemas.openxmlformats.org/package/2006/relationships"><Relationship Id="rId8" Type="http://schemas.openxmlformats.org/officeDocument/2006/relationships/hyperlink" Target="http://www.outilsfroids.net/" TargetMode="External"/><Relationship Id="rId13" Type="http://schemas.openxmlformats.org/officeDocument/2006/relationships/hyperlink" Target="https://twitter.com/bfoenix" TargetMode="External"/><Relationship Id="rId18" Type="http://schemas.openxmlformats.org/officeDocument/2006/relationships/hyperlink" Target="http://www.presse-citron.net/" TargetMode="External"/><Relationship Id="rId3" Type="http://schemas.openxmlformats.org/officeDocument/2006/relationships/hyperlink" Target="http://www.abondance.com/" TargetMode="External"/><Relationship Id="rId21" Type="http://schemas.openxmlformats.org/officeDocument/2006/relationships/hyperlink" Target="https://twitter.com/Zorgloob" TargetMode="External"/><Relationship Id="rId7" Type="http://schemas.openxmlformats.org/officeDocument/2006/relationships/hyperlink" Target="http://www.echosdoc.net/" TargetMode="External"/><Relationship Id="rId12" Type="http://schemas.openxmlformats.org/officeDocument/2006/relationships/hyperlink" Target="http://blog.recherche-eveillee.com/" TargetMode="External"/><Relationship Id="rId17" Type="http://schemas.openxmlformats.org/officeDocument/2006/relationships/hyperlink" Target="http://www.numerama.com/" TargetMode="External"/><Relationship Id="rId2" Type="http://schemas.openxmlformats.org/officeDocument/2006/relationships/notesSlide" Target="../notesSlides/notesSlide182.xml"/><Relationship Id="rId16" Type="http://schemas.openxmlformats.org/officeDocument/2006/relationships/hyperlink" Target="http://www.journaldunet.com/" TargetMode="External"/><Relationship Id="rId20" Type="http://schemas.openxmlformats.org/officeDocument/2006/relationships/hyperlink" Target="http://www.zdnet.fr/" TargetMode="External"/><Relationship Id="rId1" Type="http://schemas.openxmlformats.org/officeDocument/2006/relationships/slideLayout" Target="../slideLayouts/slideLayout5.xml"/><Relationship Id="rId6" Type="http://schemas.openxmlformats.org/officeDocument/2006/relationships/hyperlink" Target="http://www.atelier.net/" TargetMode="External"/><Relationship Id="rId11" Type="http://schemas.openxmlformats.org/officeDocument/2006/relationships/hyperlink" Target="http://affordance.typepad.com/" TargetMode="External"/><Relationship Id="rId5" Type="http://schemas.openxmlformats.org/officeDocument/2006/relationships/hyperlink" Target="http://lettres.abondance.com/actumoteurs.html" TargetMode="External"/><Relationship Id="rId15" Type="http://schemas.openxmlformats.org/officeDocument/2006/relationships/hyperlink" Target="http://www.internetactu.net/" TargetMode="External"/><Relationship Id="rId10" Type="http://schemas.openxmlformats.org/officeDocument/2006/relationships/hyperlink" Target="http://forum.webrankinfo.com/" TargetMode="External"/><Relationship Id="rId19" Type="http://schemas.openxmlformats.org/officeDocument/2006/relationships/hyperlink" Target="http://fr.techcrunch.com/" TargetMode="External"/><Relationship Id="rId4" Type="http://schemas.openxmlformats.org/officeDocument/2006/relationships/hyperlink" Target="http://www.abondance.com/actualites/" TargetMode="External"/><Relationship Id="rId9" Type="http://schemas.openxmlformats.org/officeDocument/2006/relationships/hyperlink" Target="http://www.webrankinfo.com/" TargetMode="External"/><Relationship Id="rId14" Type="http://schemas.openxmlformats.org/officeDocument/2006/relationships/hyperlink" Target="http://www.les-infostrateges.com/" TargetMode="External"/></Relationships>
</file>

<file path=ppt/slides/_rels/slide183.xml.rels><?xml version="1.0" encoding="UTF-8" standalone="yes"?>
<Relationships xmlns="http://schemas.openxmlformats.org/package/2006/relationships"><Relationship Id="rId8" Type="http://schemas.openxmlformats.org/officeDocument/2006/relationships/hyperlink" Target="http://websearch.about.com/" TargetMode="External"/><Relationship Id="rId13" Type="http://schemas.openxmlformats.org/officeDocument/2006/relationships/hyperlink" Target="http://www.searchenginejournal.com/" TargetMode="External"/><Relationship Id="rId18" Type="http://schemas.openxmlformats.org/officeDocument/2006/relationships/hyperlink" Target="http://online.wsj.com/news/technology" TargetMode="External"/><Relationship Id="rId3" Type="http://schemas.openxmlformats.org/officeDocument/2006/relationships/hyperlink" Target="http://battellemedia.com/" TargetMode="External"/><Relationship Id="rId7" Type="http://schemas.openxmlformats.org/officeDocument/2006/relationships/hyperlink" Target="http://www.scoop.it/t/internet-search" TargetMode="External"/><Relationship Id="rId12" Type="http://schemas.openxmlformats.org/officeDocument/2006/relationships/hyperlink" Target="http://readwrite.com/" TargetMode="External"/><Relationship Id="rId17" Type="http://schemas.openxmlformats.org/officeDocument/2006/relationships/hyperlink" Target="http://techcrunch.com/europe/" TargetMode="External"/><Relationship Id="rId2" Type="http://schemas.openxmlformats.org/officeDocument/2006/relationships/notesSlide" Target="../notesSlides/notesSlide183.xml"/><Relationship Id="rId16" Type="http://schemas.openxmlformats.org/officeDocument/2006/relationships/hyperlink" Target="http://techcrunch.com/" TargetMode="External"/><Relationship Id="rId20" Type="http://schemas.openxmlformats.org/officeDocument/2006/relationships/hyperlink" Target="http://www.zillman.us/white-papers/" TargetMode="External"/><Relationship Id="rId1" Type="http://schemas.openxmlformats.org/officeDocument/2006/relationships/slideLayout" Target="../slideLayouts/slideLayout5.xml"/><Relationship Id="rId6" Type="http://schemas.openxmlformats.org/officeDocument/2006/relationships/hyperlink" Target="http://philbradley.typepad.com/" TargetMode="External"/><Relationship Id="rId11" Type="http://schemas.openxmlformats.org/officeDocument/2006/relationships/hyperlink" Target="http://www.websearchguide.ca/netblog/" TargetMode="External"/><Relationship Id="rId5" Type="http://schemas.openxmlformats.org/officeDocument/2006/relationships/hyperlink" Target="http://www.scoop.it/t/google-by-karen-blakeman" TargetMode="External"/><Relationship Id="rId15" Type="http://schemas.openxmlformats.org/officeDocument/2006/relationships/hyperlink" Target="http://searchenginewatch.com/" TargetMode="External"/><Relationship Id="rId10" Type="http://schemas.openxmlformats.org/officeDocument/2006/relationships/hyperlink" Target="http://allgoogletesting.blogspot.be/" TargetMode="External"/><Relationship Id="rId19" Type="http://schemas.openxmlformats.org/officeDocument/2006/relationships/hyperlink" Target="http://www.zdnet.com/" TargetMode="External"/><Relationship Id="rId4" Type="http://schemas.openxmlformats.org/officeDocument/2006/relationships/hyperlink" Target="http://www.rba.co.uk/wordpress/" TargetMode="External"/><Relationship Id="rId9" Type="http://schemas.openxmlformats.org/officeDocument/2006/relationships/hyperlink" Target="http://researchbuzz.me/" TargetMode="External"/><Relationship Id="rId14" Type="http://schemas.openxmlformats.org/officeDocument/2006/relationships/hyperlink" Target="http://searchengineland.com/" TargetMode="External"/></Relationships>
</file>

<file path=ppt/slides/_rels/slide184.xml.rels><?xml version="1.0" encoding="UTF-8" standalone="yes"?>
<Relationships xmlns="http://schemas.openxmlformats.org/package/2006/relationships"><Relationship Id="rId8" Type="http://schemas.openxmlformats.org/officeDocument/2006/relationships/image" Target="../media/image215.jpeg"/><Relationship Id="rId13" Type="http://schemas.openxmlformats.org/officeDocument/2006/relationships/image" Target="../media/image220.jpeg"/><Relationship Id="rId18" Type="http://schemas.openxmlformats.org/officeDocument/2006/relationships/image" Target="../media/image225.jpeg"/><Relationship Id="rId3" Type="http://schemas.openxmlformats.org/officeDocument/2006/relationships/hyperlink" Target="http://collections.nrm.org/search.do?id=362347&amp;db=object&amp;page=1&amp;view=detail" TargetMode="External"/><Relationship Id="rId7" Type="http://schemas.openxmlformats.org/officeDocument/2006/relationships/image" Target="../media/image214.png"/><Relationship Id="rId12" Type="http://schemas.openxmlformats.org/officeDocument/2006/relationships/image" Target="../media/image219.jpeg"/><Relationship Id="rId17" Type="http://schemas.openxmlformats.org/officeDocument/2006/relationships/image" Target="../media/image224.jpeg"/><Relationship Id="rId2" Type="http://schemas.openxmlformats.org/officeDocument/2006/relationships/notesSlide" Target="../notesSlides/notesSlide184.xml"/><Relationship Id="rId16" Type="http://schemas.openxmlformats.org/officeDocument/2006/relationships/image" Target="../media/image223.jpeg"/><Relationship Id="rId1" Type="http://schemas.openxmlformats.org/officeDocument/2006/relationships/slideLayout" Target="../slideLayouts/slideLayout2.xml"/><Relationship Id="rId6" Type="http://schemas.openxmlformats.org/officeDocument/2006/relationships/image" Target="../media/image213.jpeg"/><Relationship Id="rId11" Type="http://schemas.openxmlformats.org/officeDocument/2006/relationships/image" Target="../media/image218.jpeg"/><Relationship Id="rId5" Type="http://schemas.openxmlformats.org/officeDocument/2006/relationships/image" Target="../media/image212.jpeg"/><Relationship Id="rId15" Type="http://schemas.openxmlformats.org/officeDocument/2006/relationships/image" Target="../media/image222.jpeg"/><Relationship Id="rId10" Type="http://schemas.openxmlformats.org/officeDocument/2006/relationships/image" Target="../media/image217.jpeg"/><Relationship Id="rId4" Type="http://schemas.openxmlformats.org/officeDocument/2006/relationships/image" Target="../media/image211.jpeg"/><Relationship Id="rId9" Type="http://schemas.openxmlformats.org/officeDocument/2006/relationships/image" Target="../media/image216.jpeg"/><Relationship Id="rId14" Type="http://schemas.openxmlformats.org/officeDocument/2006/relationships/image" Target="../media/image221.jpe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www.socialjumpstart.com/2012/02/60-in-social-media/" TargetMode="External"/><Relationship Id="rId7" Type="http://schemas.openxmlformats.org/officeDocument/2006/relationships/image" Target="../media/image44.png"/><Relationship Id="rId12" Type="http://schemas.openxmlformats.org/officeDocument/2006/relationships/hyperlink" Target="http://davidfayon.fr/2013/08/infographie-youtub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hyperlink" Target="http://www.facebook.com/" TargetMode="External"/><Relationship Id="rId10" Type="http://schemas.openxmlformats.org/officeDocument/2006/relationships/image" Target="../media/image46.png"/><Relationship Id="rId4" Type="http://schemas.openxmlformats.org/officeDocument/2006/relationships/hyperlink" Target="http://www.blogdumoderateur.com/les-chiffres-de-twitter-en-2012-activite-profils-historique/" TargetMode="External"/><Relationship Id="rId9" Type="http://schemas.openxmlformats.org/officeDocument/2006/relationships/hyperlink" Target="http://techcrunch.com/2012/02/02/hitwise-facebook-com-now-accounts-for-1-in-every-5-pageviews-on-the-web-in-the-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hyperlink" Target="http://googleandyourbusiness.blogspot.fr/2016/05/4-things-small-businesses-should-know.html" TargetMode="External"/><Relationship Id="rId3" Type="http://schemas.openxmlformats.org/officeDocument/2006/relationships/hyperlink" Target="http://www.comscore.com/Insights/Blog/Number-of-Mobile-Only-Internet-Users-Now-Exceeds-Desktop-Only-in-the-U.S" TargetMode="External"/><Relationship Id="rId7" Type="http://schemas.openxmlformats.org/officeDocument/2006/relationships/hyperlink" Target="http://adwords.blogspot.fr/2015/05/building-for-next-moment.html" TargetMode="External"/><Relationship Id="rId12" Type="http://schemas.openxmlformats.org/officeDocument/2006/relationships/hyperlink" Target="http://blog.kelseygroup.com/index.php/2012/04/20/when-will-mobile-local-searches-eclipse-desktop/"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earchengineland.com/report-mobile-search-queries-29-percent-of-total-but-growth-modest-217501" TargetMode="External"/><Relationship Id="rId11" Type="http://schemas.openxmlformats.org/officeDocument/2006/relationships/hyperlink" Target="http://mashable.com/2012/10/22/google-mobile-search-advertising/" TargetMode="External"/><Relationship Id="rId5" Type="http://schemas.openxmlformats.org/officeDocument/2006/relationships/hyperlink" Target="http://searchengineland.com/data-show-search-query-volumes-pc-peaked-2013-245663" TargetMode="External"/><Relationship Id="rId10" Type="http://schemas.openxmlformats.org/officeDocument/2006/relationships/hyperlink" Target="http://searchengineland.com/looking-ahead-new-search-landscape-231944" TargetMode="External"/><Relationship Id="rId4" Type="http://schemas.openxmlformats.org/officeDocument/2006/relationships/hyperlink" Target="http://www.blogdumoderateur.com/internet-mobile-augmentation-duree/" TargetMode="External"/><Relationship Id="rId9" Type="http://schemas.openxmlformats.org/officeDocument/2006/relationships/hyperlink" Target="http://research.microsoft.com/pubs/183843/fp016-songPS.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consumerbarometer.com/e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hyperlink" Target="http://www.marketingprofs.com/chirp/2013/11692/how-people-search-online-infographi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hyperlink" Target="http://www.wired.co.uk/magazine/archive/2013/01/features/the-future-of-search?page=al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www.shoeboxblog.com/?p=15314" TargetMode="Externa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www.generation-nt.com/google-duckduckgo-moteur-recherche-prism-ixquick-startpage-actualite-1749742.html" TargetMode="External"/><Relationship Id="rId3" Type="http://schemas.openxmlformats.org/officeDocument/2006/relationships/hyperlink" Target="http://searchengineland.com/five-visionaries-sum-up-the-future-of-search-69877" TargetMode="External"/><Relationship Id="rId7" Type="http://schemas.openxmlformats.org/officeDocument/2006/relationships/hyperlink" Target="http://dontbubble.u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donottrack-doc.com/fr/episodes/" TargetMode="External"/><Relationship Id="rId5" Type="http://schemas.openxmlformats.org/officeDocument/2006/relationships/hyperlink" Target="http://www.dicen-idf.org/evenement/journee-etude-moteurs-recommandation/" TargetMode="External"/><Relationship Id="rId10" Type="http://schemas.openxmlformats.org/officeDocument/2006/relationships/hyperlink" Target="http://philbradley.typepad.com/phil_bradleys_weblog/2016/02/google-censors-europeans-globally.html" TargetMode="External"/><Relationship Id="rId4" Type="http://schemas.openxmlformats.org/officeDocument/2006/relationships/hyperlink" Target="http://www.youtube.com/watch?v=mTBShTwCnD4" TargetMode="External"/><Relationship Id="rId9" Type="http://schemas.openxmlformats.org/officeDocument/2006/relationships/hyperlink" Target="http://www.ecrans.fr/Le-rapport-risque-benefices-est,16770.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fr.slideshare.net/ThickParasite/directpanel-etude-google-search-of-the-future-12-2009"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hyperlink" Target="http://www.wired.co.uk/magazine/archive/2013/01/features/the-future-of-search?page=al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entrepreneur.com/article/22688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infographicsonly.com/2013-local-search-study/"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googleblog.blogspot.fr/2008/07/technologies-behind-google-ranking.html"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support.google.com/websearch/answer/186610?p=settings_instant&amp;hl=fr" TargetMode="External"/><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s://support.google.com/websearch/answer/106230?hl=fr" TargetMode="External"/><Relationship Id="rId4" Type="http://schemas.openxmlformats.org/officeDocument/2006/relationships/hyperlink" Target="http://affordance.typepad.com/mon_weblog/2010/09/la-reponse-avant-la-question.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fr.slideshare.net/KarenBlakeman/personalisation-and-socialisation-of-searchembrace-the-chang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hyperlink" Target="http://www.rslnmag.fr/post/2014/08/21/Au-bout-de-la-personnalisation-du-web-le-miroir-aux-alouettes-33.aspx" TargetMode="External"/><Relationship Id="rId13" Type="http://schemas.openxmlformats.org/officeDocument/2006/relationships/hyperlink" Target="http://www.slate.fr/story/36851/vie-privee-google-utile" TargetMode="External"/><Relationship Id="rId3" Type="http://schemas.openxmlformats.org/officeDocument/2006/relationships/hyperlink" Target="https://privacy.google.com/how-we-use-data.html" TargetMode="External"/><Relationship Id="rId7" Type="http://schemas.openxmlformats.org/officeDocument/2006/relationships/hyperlink" Target="http://philbradley.typepad.com/phil_bradleys_weblog/2016/04/google-not-so-subtle-censorship.html" TargetMode="External"/><Relationship Id="rId12"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www.theatlantic.com/technology/archive/2015/07/should-google-always-tell-the-truth/397697/" TargetMode="External"/><Relationship Id="rId11" Type="http://schemas.openxmlformats.org/officeDocument/2006/relationships/hyperlink" Target="http://affordance.typepad.com/mon_weblog/2010/09/la-reponse-avant-la-question.html" TargetMode="External"/><Relationship Id="rId5" Type="http://schemas.openxmlformats.org/officeDocument/2006/relationships/hyperlink" Target="https://www.technologyreview.com/s/601656/can-you-really-spot-cancer-through-a-search-engine/" TargetMode="External"/><Relationship Id="rId10" Type="http://schemas.openxmlformats.org/officeDocument/2006/relationships/image" Target="../media/image62.jpeg"/><Relationship Id="rId4" Type="http://schemas.openxmlformats.org/officeDocument/2006/relationships/hyperlink" Target="http://www.businessinsider.com/500m-things-google-has-never-heard-of-2013-5" TargetMode="External"/><Relationship Id="rId9" Type="http://schemas.openxmlformats.org/officeDocument/2006/relationships/image" Target="../media/image61.png"/><Relationship Id="rId14" Type="http://schemas.openxmlformats.org/officeDocument/2006/relationships/hyperlink" Target="http://www.rslnmag.fr/post/2014/08/18/Au-bout-de-la-personnalisation-du-web-paradis-ou-enfer-.aspx"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librarianoffortune.com/librarian_of_fortune/2011/09/is-google-really-filtering-my-news.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fr.slideshare.net/kleinerperkins/2016-internet-trends-report/209" TargetMode="External"/><Relationship Id="rId5" Type="http://schemas.openxmlformats.org/officeDocument/2006/relationships/hyperlink" Target="http://www.pewinternet.org/2015/05/20/americans-attitudes-about-privacy-security-and-surveillance/" TargetMode="External"/><Relationship Id="rId4" Type="http://schemas.openxmlformats.org/officeDocument/2006/relationships/hyperlink" Target="https://twitter.com/scifri/status/606957692054216704"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abondance.com/actualites/20120128-11251-comment-obtenir-des-resultats-google-le-plus-neutre-possible.html" TargetMode="External"/><Relationship Id="rId13" Type="http://schemas.openxmlformats.org/officeDocument/2006/relationships/hyperlink" Target="https://startpage.com/fra/" TargetMode="External"/><Relationship Id="rId3" Type="http://schemas.openxmlformats.org/officeDocument/2006/relationships/hyperlink" Target="http://personalization.ccs.neu.edu/paper.pdf" TargetMode="External"/><Relationship Id="rId7" Type="http://schemas.openxmlformats.org/officeDocument/2006/relationships/hyperlink" Target="https://myaccount.google.com/" TargetMode="External"/><Relationship Id="rId12" Type="http://schemas.openxmlformats.org/officeDocument/2006/relationships/hyperlink" Target="https://search.disconnect.me/" TargetMode="External"/><Relationship Id="rId2" Type="http://schemas.openxmlformats.org/officeDocument/2006/relationships/notesSlide" Target="../notesSlides/notesSlide34.xml"/><Relationship Id="rId16" Type="http://schemas.openxmlformats.org/officeDocument/2006/relationships/hyperlink" Target="http://philbradley.typepad.com/phil_bradleys_weblog/2015/05/google-making-it-difficult-to-reach-com-version.html" TargetMode="External"/><Relationship Id="rId1" Type="http://schemas.openxmlformats.org/officeDocument/2006/relationships/slideLayout" Target="../slideLayouts/slideLayout2.xml"/><Relationship Id="rId6" Type="http://schemas.openxmlformats.org/officeDocument/2006/relationships/hyperlink" Target="https://history.google.com/" TargetMode="External"/><Relationship Id="rId11" Type="http://schemas.openxmlformats.org/officeDocument/2006/relationships/hyperlink" Target="http://beebom.com/what-google-knows-about-you/" TargetMode="External"/><Relationship Id="rId5" Type="http://schemas.openxmlformats.org/officeDocument/2006/relationships/hyperlink" Target="http://philbradley.typepad.com/phil_bradleys_weblog/2015/07/more-on-search-engine-ethics.html" TargetMode="External"/><Relationship Id="rId15" Type="http://schemas.openxmlformats.org/officeDocument/2006/relationships/hyperlink" Target="https://www.google.com/ncr" TargetMode="External"/><Relationship Id="rId10" Type="http://schemas.openxmlformats.org/officeDocument/2006/relationships/hyperlink" Target="http://blog.recherche-eveillee.com/2014/03/google-resultats-personnalises-et.html" TargetMode="External"/><Relationship Id="rId4" Type="http://schemas.openxmlformats.org/officeDocument/2006/relationships/hyperlink" Target="http://www.lemonde.fr/pixels/article/2016/05/19/droit-a-l-oubli-google-contest-les-demandes-de-dereferencement-mondial-de-la-cnil_4922602_4408996.html" TargetMode="External"/><Relationship Id="rId9" Type="http://schemas.openxmlformats.org/officeDocument/2006/relationships/hyperlink" Target="http://www.rba.co.uk/wordpress/2012/10/18/oi-google-no/" TargetMode="External"/><Relationship Id="rId14" Type="http://schemas.openxmlformats.org/officeDocument/2006/relationships/hyperlink" Target="https://www.startpage.com/"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swisscows.ch/?uiLanguage=de&amp;region=fr-FR" TargetMode="External"/><Relationship Id="rId3" Type="http://schemas.openxmlformats.org/officeDocument/2006/relationships/hyperlink" Target="http://fr.wikipedia.org/wiki/Tor_Browser" TargetMode="External"/><Relationship Id="rId7" Type="http://schemas.openxmlformats.org/officeDocument/2006/relationships/hyperlink" Target="https://hulbee.co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mojeek.com/" TargetMode="External"/><Relationship Id="rId5" Type="http://schemas.openxmlformats.org/officeDocument/2006/relationships/hyperlink" Target="https://www.qwant.com/" TargetMode="External"/><Relationship Id="rId10" Type="http://schemas.openxmlformats.org/officeDocument/2006/relationships/hyperlink" Target="https://searx.laquadrature.net/" TargetMode="External"/><Relationship Id="rId4" Type="http://schemas.openxmlformats.org/officeDocument/2006/relationships/hyperlink" Target="https://duckduckgo.com/" TargetMode="External"/><Relationship Id="rId9" Type="http://schemas.openxmlformats.org/officeDocument/2006/relationships/hyperlink" Target="https://framabee.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etools.ch/" TargetMode="External"/><Relationship Id="rId7"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www.etools.ch/searchSettings.do"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hyperlink" Target="http://bookseer.com/" TargetMode="External"/><Relationship Id="rId7" Type="http://schemas.openxmlformats.org/officeDocument/2006/relationships/hyperlink" Target="http://www.senscritique.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babelio.com/resrecherche.php" TargetMode="External"/><Relationship Id="rId5" Type="http://schemas.openxmlformats.org/officeDocument/2006/relationships/hyperlink" Target="http://www.goodreads.com/" TargetMode="External"/><Relationship Id="rId4" Type="http://schemas.openxmlformats.org/officeDocument/2006/relationships/hyperlink" Target="http://www.librarything.co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scholar.google.fr/" TargetMode="External"/><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s://www.mendeley.com/research-papers/search/" TargetMode="External"/><Relationship Id="rId4" Type="http://schemas.openxmlformats.org/officeDocument/2006/relationships/hyperlink" Target="https://www.mendeley.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www.pandora.com/" TargetMode="External"/><Relationship Id="rId7" Type="http://schemas.openxmlformats.org/officeDocument/2006/relationships/hyperlink" Target="http://www.jinni.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cursus.edu/dossiers-articles/articles/18837/art-nouveau-venu-dans-monde-des/" TargetMode="External"/><Relationship Id="rId5" Type="http://schemas.openxmlformats.org/officeDocument/2006/relationships/hyperlink" Target="http://artsy.net/theartgenomeproject" TargetMode="External"/><Relationship Id="rId4" Type="http://schemas.openxmlformats.org/officeDocument/2006/relationships/hyperlink" Target="http://booklamp.org/index.php"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culturewok.com/" TargetMode="External"/><Relationship Id="rId7" Type="http://schemas.openxmlformats.org/officeDocument/2006/relationships/hyperlink" Target="http://idees.havas-voyages.fr/"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www.niice.co/" TargetMode="External"/><Relationship Id="rId5" Type="http://schemas.openxmlformats.org/officeDocument/2006/relationships/hyperlink" Target="http://www.livredepoche.com/moteur-d-envies" TargetMode="External"/><Relationship Id="rId4" Type="http://schemas.openxmlformats.org/officeDocument/2006/relationships/hyperlink" Target="http://www.culturewok.com/mediatheque-saintjeandeluz"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ecrans.fr/Le-Web-prend-le-pli-du-recommande,16283.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techcrunch.com/2013/08/05/futureful-iphone-app/" TargetMode="External"/><Relationship Id="rId4" Type="http://schemas.openxmlformats.org/officeDocument/2006/relationships/hyperlink" Target="http://www.tanktop.tv/"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rue89.com/2010/03/26/pour-un-bon-tuyau-demandez-a-vos-amis-plutot-qua-google-144578"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hyperlink" Target="http://www.abondance.com/actualites/20120919-11881-un-moteur-de-recherche-facebook-pourrait-capter-un-quart-du-marche-du-search-etude.html" TargetMode="External"/><Relationship Id="rId7" Type="http://schemas.openxmlformats.org/officeDocument/2006/relationships/hyperlink" Target="http://www.oeil-au-carre.fr/le-blog/2015/03/16/serendipite-hasard"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stateofdigital.com/social-search-engines-dead-long-live-social-search-engines/" TargetMode="External"/><Relationship Id="rId5" Type="http://schemas.openxmlformats.org/officeDocument/2006/relationships/hyperlink" Target="http://affordance.typepad.com/mon_weblog/2013/06/chercher-des-textes-ou-trouver-des-mots.html" TargetMode="External"/><Relationship Id="rId4" Type="http://schemas.openxmlformats.org/officeDocument/2006/relationships/hyperlink" Target="http://fr.scribd.com/doc/40837799/Veille-et-recherche-d-information-a-l-heure-des-reseaux-sociaux"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affordance.typepad.com/mon_weblog/2011/09/lindexation-est-elle-soluble-dans-les-boutons-.html" TargetMode="External"/><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librarything.com/work/4690003" TargetMode="External"/><Relationship Id="rId5" Type="http://schemas.openxmlformats.org/officeDocument/2006/relationships/hyperlink" Target="http://catalog.loc.gov/cgi-bin/Pwebrecon.cgi?SAB1=tagging+people-powered&amp;BOOL1=all+of+these&amp;FLD1=Keyword+Anywhere+(GKEY)+(GKEY)&amp;GRP1=AND+with+next+set&amp;SAB2=&amp;BOOL2=all+of+these&amp;FLD2=Keyword+Anywhere+(GKEY)+(GKEY)&amp;GRP2=AND+with+next+set&amp;SAB3=" TargetMode="Externa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hyperlink" Target="http://www.bloomberg.com/news/articles/2015-02-05/twitter-said-to-reach-deal-for-tweets-in-google-search-result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www.wajam.com/" TargetMode="External"/><Relationship Id="rId5" Type="http://schemas.openxmlformats.org/officeDocument/2006/relationships/hyperlink" Target="http://www.qwant.com/" TargetMode="External"/><Relationship Id="rId4" Type="http://schemas.openxmlformats.org/officeDocument/2006/relationships/hyperlink" Target="http://blog.hubspot.com/blog/tabid/6307/bid/34081/Bing-Adds-5x-More-Facebook-Content-to-its-Search-Results.asp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icerocket.com/" TargetMode="External"/><Relationship Id="rId7" Type="http://schemas.openxmlformats.org/officeDocument/2006/relationships/hyperlink" Target="http://www.cur.to/"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tagboard.com/" TargetMode="External"/><Relationship Id="rId5" Type="http://schemas.openxmlformats.org/officeDocument/2006/relationships/hyperlink" Target="http://www.sharedcount.com/" TargetMode="External"/><Relationship Id="rId4" Type="http://schemas.openxmlformats.org/officeDocument/2006/relationships/hyperlink" Target="http://linktally.co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twitter.com/search-hom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s://twitter.com/search-advanced"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www.citeulike.org/search_help" TargetMode="External"/><Relationship Id="rId3" Type="http://schemas.openxmlformats.org/officeDocument/2006/relationships/hyperlink" Target="http://www.mendeley.com/" TargetMode="External"/><Relationship Id="rId7" Type="http://schemas.openxmlformats.org/officeDocument/2006/relationships/hyperlink" Target="http://www.citeulike.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www.zotero.org/search" TargetMode="External"/><Relationship Id="rId5" Type="http://schemas.openxmlformats.org/officeDocument/2006/relationships/hyperlink" Target="https://www.zotero.org/" TargetMode="External"/><Relationship Id="rId4" Type="http://schemas.openxmlformats.org/officeDocument/2006/relationships/hyperlink" Target="http://www.mendeley.com/research-papers/searc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hyperlink" Target="http://www.stumbleupon.com/" TargetMode="External"/><Relationship Id="rId3" Type="http://schemas.openxmlformats.org/officeDocument/2006/relationships/hyperlink" Target="http://del.icio.us/" TargetMode="External"/><Relationship Id="rId7" Type="http://schemas.openxmlformats.org/officeDocument/2006/relationships/hyperlink" Target="https://www.diigo.com/people/search"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diigo.com/search" TargetMode="External"/><Relationship Id="rId5" Type="http://schemas.openxmlformats.org/officeDocument/2006/relationships/hyperlink" Target="https://www.diigo.com/" TargetMode="External"/><Relationship Id="rId4" Type="http://schemas.openxmlformats.org/officeDocument/2006/relationships/hyperlink" Target="https://delicious.com/help"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flickr.com/" TargetMode="External"/><Relationship Id="rId13" Type="http://schemas.openxmlformats.org/officeDocument/2006/relationships/hyperlink" Target="https://www.pinterest.com/" TargetMode="External"/><Relationship Id="rId3" Type="http://schemas.openxmlformats.org/officeDocument/2006/relationships/hyperlink" Target="http://digg.com/" TargetMode="External"/><Relationship Id="rId7" Type="http://schemas.openxmlformats.org/officeDocument/2006/relationships/hyperlink" Target="https://www.youtube.com/" TargetMode="External"/><Relationship Id="rId12" Type="http://schemas.openxmlformats.org/officeDocument/2006/relationships/hyperlink" Target="https://storify.com/" TargetMode="External"/><Relationship Id="rId17" Type="http://schemas.openxmlformats.org/officeDocument/2006/relationships/hyperlink" Target="http://patrickcuenot.wordpress.com/2013/07/08/veille-peut-on-se-passer-des-moteurs-de-recherche/" TargetMode="External"/><Relationship Id="rId2" Type="http://schemas.openxmlformats.org/officeDocument/2006/relationships/notesSlide" Target="../notesSlides/notesSlide51.xml"/><Relationship Id="rId16" Type="http://schemas.openxmlformats.org/officeDocument/2006/relationships/hyperlink" Target="http://www.myexperiment.org/" TargetMode="External"/><Relationship Id="rId1" Type="http://schemas.openxmlformats.org/officeDocument/2006/relationships/slideLayout" Target="../slideLayouts/slideLayout2.xml"/><Relationship Id="rId6" Type="http://schemas.openxmlformats.org/officeDocument/2006/relationships/hyperlink" Target="http://en.calameo.com/" TargetMode="External"/><Relationship Id="rId11" Type="http://schemas.openxmlformats.org/officeDocument/2006/relationships/hyperlink" Target="http://www.scoop.it/" TargetMode="External"/><Relationship Id="rId5" Type="http://schemas.openxmlformats.org/officeDocument/2006/relationships/hyperlink" Target="https://www.scribd.com/" TargetMode="External"/><Relationship Id="rId15" Type="http://schemas.openxmlformats.org/officeDocument/2006/relationships/hyperlink" Target="http://figshare.com/" TargetMode="External"/><Relationship Id="rId10" Type="http://schemas.openxmlformats.org/officeDocument/2006/relationships/hyperlink" Target="http://fr.slideshare.net/" TargetMode="External"/><Relationship Id="rId4" Type="http://schemas.openxmlformats.org/officeDocument/2006/relationships/hyperlink" Target="http://www.reddit.com/" TargetMode="External"/><Relationship Id="rId9" Type="http://schemas.openxmlformats.org/officeDocument/2006/relationships/hyperlink" Target="https://www.flickr.com/search/advanced/" TargetMode="External"/><Relationship Id="rId14" Type="http://schemas.openxmlformats.org/officeDocument/2006/relationships/hyperlink" Target="http://paper.li/"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academia.edu/" TargetMode="External"/><Relationship Id="rId3" Type="http://schemas.openxmlformats.org/officeDocument/2006/relationships/hyperlink" Target="https://www.facebook.com/" TargetMode="External"/><Relationship Id="rId7" Type="http://schemas.openxmlformats.org/officeDocument/2006/relationships/hyperlink" Target="http://fr.viadeo.com/"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fr.linkedin.com/" TargetMode="External"/><Relationship Id="rId5" Type="http://schemas.openxmlformats.org/officeDocument/2006/relationships/hyperlink" Target="https://plus.google.com/" TargetMode="External"/><Relationship Id="rId10" Type="http://schemas.openxmlformats.org/officeDocument/2006/relationships/hyperlink" Target="http://www.davidcarlehq.com/2014/03/comment-chercher-sur-facebook-comme-un-pro/" TargetMode="External"/><Relationship Id="rId4" Type="http://schemas.openxmlformats.org/officeDocument/2006/relationships/hyperlink" Target="http://search.fb.com/" TargetMode="External"/><Relationship Id="rId9" Type="http://schemas.openxmlformats.org/officeDocument/2006/relationships/hyperlink" Target="http://www.researchgate.net/"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answers.wikia.com/wiki/Wikianswers" TargetMode="External"/><Relationship Id="rId3" Type="http://schemas.openxmlformats.org/officeDocument/2006/relationships/hyperlink" Target="http://ask.com/" TargetMode="External"/><Relationship Id="rId7" Type="http://schemas.openxmlformats.org/officeDocument/2006/relationships/hyperlink" Target="https://fr.answers.yahoo.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answers.yahoo.com/" TargetMode="External"/><Relationship Id="rId5" Type="http://schemas.openxmlformats.org/officeDocument/2006/relationships/hyperlink" Target="http://stackexchange.com/sites" TargetMode="External"/><Relationship Id="rId4" Type="http://schemas.openxmlformats.org/officeDocument/2006/relationships/hyperlink" Target="https://www.quora.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hyperlink" Target="http://blog.recherche-eveillee.com/2014/03/google-resultats-personnalises-et.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twitter.com/affordanceinfo/status/273463937100574720" TargetMode="External"/><Relationship Id="rId4" Type="http://schemas.openxmlformats.org/officeDocument/2006/relationships/hyperlink" Target="http://affordance.typepad.com/mon_weblog/2012/11/my-state-of-search-2012.htm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fr.scribd.com/doc/40837799/Veille-et-recherche-d-information-a-l-heure-des-reseaux-sociaux"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mashable.com/2011/06/03/filters-eli-pariser/" TargetMode="External"/><Relationship Id="rId4" Type="http://schemas.openxmlformats.org/officeDocument/2006/relationships/hyperlink" Target="http://www.sites.univ-rennes2.fr/urfist/ressources/histoire-et-anthropologie-dinternet-master-2-communication-parcours-pranet-2012-2013?destination=ressource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faroo.co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outilscollaboratifs.com/2012/06/searchteam-moteur-de-recherche-collaboratif/" TargetMode="External"/><Relationship Id="rId4" Type="http://schemas.openxmlformats.org/officeDocument/2006/relationships/hyperlink" Target="http://searchteam.com/"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www.demainlaveille.fr/2013/08/26/le-nouveau-web-un-web-dhumeurs-et-demotions/?utm_source=twitterfeed&amp;utm_campaign=Feed:%20DemainLaVeille%20(Demain%20la%20veille)&amp;utm_content=buffere4d26&amp;utm_medium=twitter" TargetMode="External"/><Relationship Id="rId3" Type="http://schemas.openxmlformats.org/officeDocument/2006/relationships/image" Target="../media/image82.png"/><Relationship Id="rId7" Type="http://schemas.openxmlformats.org/officeDocument/2006/relationships/hyperlink" Target="http://www.hedonometer.org/index.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deepthoughtinc.com/wp-content/uploads/2011/01/Twitter-as-a-Corpus-for-Sentiment-Analysis-and-Opinion-Mining.pdf" TargetMode="External"/><Relationship Id="rId5" Type="http://schemas.openxmlformats.org/officeDocument/2006/relationships/hyperlink" Target="http://www.socialmention.com/" TargetMode="External"/><Relationship Id="rId4" Type="http://schemas.openxmlformats.org/officeDocument/2006/relationships/hyperlink" Target="http://ecorama.inbox.fr/index/evolution/" TargetMode="External"/><Relationship Id="rId9"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piscatum.fr/2011/12/concevoir-un-datacenter-ou-larchitecture-dun-programme-invisible-partie-1/"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adbs.fr/veille-et-temps-reel-2-les-aspects-techniques-92812.htm"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www.outilsfroids.net/news/comparatif-de-14-moteurs-de-recherche-temps-reel" TargetMode="External"/><Relationship Id="rId4" Type="http://schemas.openxmlformats.org/officeDocument/2006/relationships/hyperlink" Target="http://websearch.about.com/od/socialnetworking/p/What-Is-Real-Time-Search.ht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google.fr/" TargetMode="External"/><Relationship Id="rId7" Type="http://schemas.openxmlformats.org/officeDocument/2006/relationships/hyperlink" Target="http://www.qwant.com/"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www.bing.com/" TargetMode="External"/><Relationship Id="rId5" Type="http://schemas.openxmlformats.org/officeDocument/2006/relationships/hyperlink" Target="http://www.google.com/trends/" TargetMode="External"/><Relationship Id="rId4" Type="http://schemas.openxmlformats.org/officeDocument/2006/relationships/hyperlink" Target="http://www.bloomberg.com/news/articles/2015-02-05/twitter-said-to-reach-deal-for-tweets-in-google-search-results"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icerocket.com/" TargetMode="External"/><Relationship Id="rId7" Type="http://schemas.openxmlformats.org/officeDocument/2006/relationships/hyperlink" Target="http://www.cur.to/"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tagboard.com/" TargetMode="External"/><Relationship Id="rId5" Type="http://schemas.openxmlformats.org/officeDocument/2006/relationships/hyperlink" Target="http://www.sharedcount.com/" TargetMode="External"/><Relationship Id="rId4" Type="http://schemas.openxmlformats.org/officeDocument/2006/relationships/hyperlink" Target="http://linktally.com/"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trends24.in/" TargetMode="External"/><Relationship Id="rId3" Type="http://schemas.openxmlformats.org/officeDocument/2006/relationships/hyperlink" Target="https://www.stonetemple.com/how-is-google-indexing-twitter-today/" TargetMode="External"/><Relationship Id="rId7" Type="http://schemas.openxmlformats.org/officeDocument/2006/relationships/hyperlink" Target="http://trendsmap.co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twitter.com/search?q=#CNEStweetup&amp;src=typd&amp;vertical=default&amp;f=tweets" TargetMode="External"/><Relationship Id="rId11" Type="http://schemas.openxmlformats.org/officeDocument/2006/relationships/image" Target="../media/image85.png"/><Relationship Id="rId5" Type="http://schemas.openxmlformats.org/officeDocument/2006/relationships/hyperlink" Target="https://twitter.com/search-advanced" TargetMode="External"/><Relationship Id="rId10" Type="http://schemas.openxmlformats.org/officeDocument/2006/relationships/hyperlink" Target="https://tweetdeck.twitter.com/" TargetMode="External"/><Relationship Id="rId4" Type="http://schemas.openxmlformats.org/officeDocument/2006/relationships/hyperlink" Target="https://twitter.com/search-home" TargetMode="External"/><Relationship Id="rId9" Type="http://schemas.openxmlformats.org/officeDocument/2006/relationships/hyperlink" Target="http://hashtagify.me/"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news.google.c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www.hubii.com/" TargetMode="External"/><Relationship Id="rId4" Type="http://schemas.openxmlformats.org/officeDocument/2006/relationships/hyperlink" Target="http://www.newslookup.com/"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eufeeds.eu/fr"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news.webplanete.net/" TargetMode="External"/><Relationship Id="rId5" Type="http://schemas.openxmlformats.org/officeDocument/2006/relationships/hyperlink" Target="http://emm.newsexplorer.eu/NewsExplorer/home/fr/latest.html" TargetMode="External"/><Relationship Id="rId4" Type="http://schemas.openxmlformats.org/officeDocument/2006/relationships/hyperlink" Target="http://emm.newsbrief.eu/NewsBrief/clusteredition/fr/latest.htm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twitter.com/search-home"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twitter.com/search?q=korean%20art&amp;mode=media&amp;src=typd" TargetMode="External"/><Relationship Id="rId5" Type="http://schemas.openxmlformats.org/officeDocument/2006/relationships/image" Target="../media/image86.png"/><Relationship Id="rId4" Type="http://schemas.openxmlformats.org/officeDocument/2006/relationships/hyperlink" Target="https://twitter.com/search-advanced"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ballajack.com/comment-utiliser-recherche-image-google-images"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87.jpeg"/></Relationships>
</file>

<file path=ppt/slides/_rels/slide68.xml.rels><?xml version="1.0" encoding="UTF-8" standalone="yes"?>
<Relationships xmlns="http://schemas.openxmlformats.org/package/2006/relationships"><Relationship Id="rId8" Type="http://schemas.openxmlformats.org/officeDocument/2006/relationships/hyperlink" Target="http://syncnotes.ina.fr/fr" TargetMode="External"/><Relationship Id="rId13" Type="http://schemas.openxmlformats.org/officeDocument/2006/relationships/hyperlink" Target="http://fr.slideshare.net/kleinerperkins/2016-internet-trends-report/125-KPCB_INTERNET_TRENDS_2016_PAGE125Voice" TargetMode="External"/><Relationship Id="rId3" Type="http://schemas.openxmlformats.org/officeDocument/2006/relationships/hyperlink" Target="http://www.wired.com/magazine/2010/08/ff_webrip" TargetMode="External"/><Relationship Id="rId7" Type="http://schemas.openxmlformats.org/officeDocument/2006/relationships/hyperlink" Target="http://googleresearch.blogspot.fr/2014/11/a-picture-is-worth-thousand-coherent.html" TargetMode="External"/><Relationship Id="rId12" Type="http://schemas.openxmlformats.org/officeDocument/2006/relationships/hyperlink" Target="http://affordance.typepad.com/mon_weblog/2015/05/reconnaissance-faciale-de-dos.html"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alireailleurs.tumblr.com/post/104317135157/comment-google-traduit-les-images-en-mots" TargetMode="External"/><Relationship Id="rId11" Type="http://schemas.openxmlformats.org/officeDocument/2006/relationships/hyperlink" Target="http://www.lsa-conso.fr/beacon-reconnaissance-d-image-et-vocale-rfid-les-nouvelles-technos-2014-qui-vont-compter-en-2015,196294" TargetMode="External"/><Relationship Id="rId5" Type="http://schemas.openxmlformats.org/officeDocument/2006/relationships/hyperlink" Target="http://fr.slideshare.net/Veille_Digitale/verifier-linformation-lre-des-mdias-sociaux" TargetMode="External"/><Relationship Id="rId15" Type="http://schemas.openxmlformats.org/officeDocument/2006/relationships/image" Target="../media/image89.png"/><Relationship Id="rId10" Type="http://schemas.openxmlformats.org/officeDocument/2006/relationships/hyperlink" Target="http://www.journaldunet.com/ebusiness/expert/64242/la-recherche-visuelle--un-dispositif-de-plus-en-plus-apprecie-des-consommateurs.shtml" TargetMode="External"/><Relationship Id="rId4" Type="http://schemas.openxmlformats.org/officeDocument/2006/relationships/hyperlink" Target="http://fr.slideshare.net/ThickParasite/directpanel-etude-google-search-of-the-future-12-2009" TargetMode="External"/><Relationship Id="rId9" Type="http://schemas.openxmlformats.org/officeDocument/2006/relationships/hyperlink" Target="http://www.internetactu.net/2014/12/08/le-proletariat-du-web-accede-a-la-conscience-de-classe/" TargetMode="External"/><Relationship Id="rId14" Type="http://schemas.openxmlformats.org/officeDocument/2006/relationships/image" Target="../media/image88.png"/></Relationships>
</file>

<file path=ppt/slides/_rels/slide6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www.google.fr/imghp?hl=fr&amp;tab=wi&amp;gws_rd=ssl" TargetMode="External"/><Relationship Id="rId7"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www.bing.com/images?FORM=Z9LH"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excelacom.com/resources/blog/2016-update-what-happens-in-one-internet-minut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hyperlink" Target="http://culturecam.eu/?shared=1427196094594_a2d5d1448150f49807caa3036bdd7bde"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chromatik.labs.exalead.com/" TargetMode="External"/><Relationship Id="rId5" Type="http://schemas.openxmlformats.org/officeDocument/2006/relationships/hyperlink" Target="http://labs.tineye.com/multicolr" TargetMode="External"/><Relationship Id="rId4" Type="http://schemas.openxmlformats.org/officeDocument/2006/relationships/hyperlink" Target="http://www.picslikethat.co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www.ballajack.com/determiner-age-personne-photo" TargetMode="External"/><Relationship Id="rId5" Type="http://schemas.openxmlformats.org/officeDocument/2006/relationships/image" Target="../media/image95.png"/><Relationship Id="rId4" Type="http://schemas.openxmlformats.org/officeDocument/2006/relationships/hyperlink" Target="http://www.20minutes.fr/high-tech/1623347-20150604-google-veut-compter-calories-photos-nourriture"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beebom.com/2015/02/reverse-image-search-engines-apps-and-its-uses" TargetMode="External"/><Relationship Id="rId3" Type="http://schemas.openxmlformats.org/officeDocument/2006/relationships/hyperlink" Target="https://www.google.fr/imghp?hl=fr&amp;tab=wi&amp;gws_rd=ssl" TargetMode="External"/><Relationship Id="rId7"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hyperlink" Target="https://chrome.google.com/webstore/detail/fast-image-research/epelbghekfokpolcmhhabjgehmplhjgp" TargetMode="External"/><Relationship Id="rId4" Type="http://schemas.openxmlformats.org/officeDocument/2006/relationships/hyperlink" Target="http://www.tineye.com/" TargetMode="External"/><Relationship Id="rId9" Type="http://schemas.openxmlformats.org/officeDocument/2006/relationships/hyperlink" Target="http://www.searchenginepeople.com/blog/16012-reverse-image-search.html"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flickr.com/photos/9106303@N05/2744489459"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hyperlink" Target="http://culturevisuelle.org/dejavu/737"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culturevisuelle.org/dejavu/795" TargetMode="External"/><Relationship Id="rId5" Type="http://schemas.openxmlformats.org/officeDocument/2006/relationships/image" Target="../media/image102.png"/><Relationship Id="rId4" Type="http://schemas.openxmlformats.org/officeDocument/2006/relationships/hyperlink" Target="http://fr.calameo.com/read/001251850a96540ee3589?authid=4A6OadJ1Vkwc"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hyperlink" Target="http://blog.kelseygroup.com/index.php/2010/01/07/when-and-how-will-visual-search-arrive/" TargetMode="External"/><Relationship Id="rId7"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www.sciencesetavenir.fr/nature-environnement/20130305.OBS0785/pl-ntnet-l-application-smartphone-qui-identifie-les-vegetaux.html" TargetMode="External"/><Relationship Id="rId5" Type="http://schemas.openxmlformats.org/officeDocument/2006/relationships/hyperlink" Target="http://fr.slideshare.net/Faerim/ralits-augmentes-en-bibliothque" TargetMode="External"/><Relationship Id="rId4" Type="http://schemas.openxmlformats.org/officeDocument/2006/relationships/hyperlink" Target="http://www.youtube.com/watch?v=ezc108DTaug"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gigaom.com/2014/05/21/with-audio-recognition-facebook-can-automatically-check-in-to-your-favorite-music-movies-and-tv/" TargetMode="External"/><Relationship Id="rId3" Type="http://schemas.openxmlformats.org/officeDocument/2006/relationships/hyperlink" Target="http://www.midomi.com/" TargetMode="External"/><Relationship Id="rId7" Type="http://schemas.openxmlformats.org/officeDocument/2006/relationships/hyperlink" Target="http://beebom.com/what-song-is-this-apps/"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s://play.google.com/store/apps/details?id=com.google.android.ears" TargetMode="External"/><Relationship Id="rId5" Type="http://schemas.openxmlformats.org/officeDocument/2006/relationships/hyperlink" Target="http://www.soundhound.com/" TargetMode="External"/><Relationship Id="rId4" Type="http://schemas.openxmlformats.org/officeDocument/2006/relationships/hyperlink" Target="https://itunes.apple.com/fr/app/shazam/id284993459?mt=8" TargetMode="External"/><Relationship Id="rId9" Type="http://schemas.openxmlformats.org/officeDocument/2006/relationships/hyperlink" Target="http://www.generation-nt.com/freebox-revolution-free-musicid-gracenote-infomusic-mise-jour-firmware-dlna-actualite-1838442.html"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abondance.com/actualites/20160519-16620-20-recherches-mobiles-google-vocales.html"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techpinions.com/the-voice-ui-has-gone-mainstream/46148" TargetMode="External"/><Relationship Id="rId5" Type="http://schemas.openxmlformats.org/officeDocument/2006/relationships/hyperlink" Target="http://fr.slideshare.net/kleinerperkins/2016-internet-trends-report/118-KPCB_INTERNET_TRENDS_2016_PAGE118Machine" TargetMode="External"/><Relationship Id="rId4" Type="http://schemas.openxmlformats.org/officeDocument/2006/relationships/hyperlink" Target="http://allthingsd.com/20130314/how-search-is-evolving-finally-beyond-caveman-queries/"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fr.slideshare.net/kleinerperkins/2016-internet-trends-report/121-KPCB_INTERNET_TRENDS_2016_PAGE121Mobile" TargetMode="External"/><Relationship Id="rId7"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hyperlink" Target="http://www.youtube.com/watch?v=Q1c0w5QiryM" TargetMode="External"/><Relationship Id="rId4" Type="http://schemas.openxmlformats.org/officeDocument/2006/relationships/hyperlink" Target="https://techpinions.com/the-voice-ui-has-gone-mainstream/46148"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hyperlink" Target="https://techpinions.com/the-voice-ui-has-gone-mainstream/46148" TargetMode="External"/><Relationship Id="rId4" Type="http://schemas.openxmlformats.org/officeDocument/2006/relationships/hyperlink" Target="http://fr.slideshare.net/kleinerperkins/2016-internet-trends-report/127-KPCB_INTERNET_TRENDS_2016_PAGE127Hand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c.asselin.free.fr/french/invisible_web.htm"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www.blinkx.com/"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hyperlink" Target="http://voxaleadnews.labs.exalead.com/" TargetMode="External"/><Relationship Id="rId4" Type="http://schemas.openxmlformats.org/officeDocument/2006/relationships/hyperlink" Target="http://archive.org/details/tv"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googleresearch.blogspot.ca/2013/06/improving-photo-search-step-across.html"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blog.polynet-online.fr/google-brevet-analyse-videos.html" TargetMode="External"/><Relationship Id="rId5" Type="http://schemas.openxmlformats.org/officeDocument/2006/relationships/image" Target="../media/image109.jpeg"/><Relationship Id="rId4" Type="http://schemas.openxmlformats.org/officeDocument/2006/relationships/hyperlink" Target="http://www.atlantico.fr/decryptage/reconnaissance-video-google-pousse-encore-plus-loin-intrusion-dans-vie-privee-antoine-cheron-480800.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hyperlink" Target="http://www.frandroid.com/actualites-generales/133586_google-rachete-start-up-canadienne-reconnaissance-vocale/" TargetMode="External"/><Relationship Id="rId4" Type="http://schemas.openxmlformats.org/officeDocument/2006/relationships/hyperlink" Target="http://blog.blippar.com/en/blog/216-we-are-the-future-of-search-browsers-blippar-live-on-wall-street-journal"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s://moz.com/blog/long-click-and-the-quality-of-search-success"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www.atelier.net/trends/articles/vers-moteurs-de-recherche-plus-personnalises-lourds_424139" TargetMode="External"/><Relationship Id="rId13" Type="http://schemas.openxmlformats.org/officeDocument/2006/relationships/hyperlink" Target="http://www.abondance.com/actualites/20140902-14231-knowledge-vault-futur-recherche-google.html" TargetMode="External"/><Relationship Id="rId3" Type="http://schemas.openxmlformats.org/officeDocument/2006/relationships/hyperlink" Target="http://weburfist.univ-bordeaux.fr/wp-content/uploads/2013/02/andrieu2011.pdf" TargetMode="External"/><Relationship Id="rId7" Type="http://schemas.openxmlformats.org/officeDocument/2006/relationships/hyperlink" Target="http://www.graphemeride.com/blog/evolution-vers-web-intelligent-ia-et-tal-partie-2" TargetMode="External"/><Relationship Id="rId12" Type="http://schemas.openxmlformats.org/officeDocument/2006/relationships/hyperlink" Target="http://papers.ssrn.com/sol3/Papers.cfm?abstract_id=1926431"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hyperlink" Target="http://google.about.com/od/s/g/semantic_search.htm" TargetMode="External"/><Relationship Id="rId11" Type="http://schemas.openxmlformats.org/officeDocument/2006/relationships/hyperlink" Target="http://searchengineland.com/what-happened-to-dinosaurs-googles-direct-answer-gives-non-scientific-theory-from-religious-site-222934" TargetMode="External"/><Relationship Id="rId5" Type="http://schemas.openxmlformats.org/officeDocument/2006/relationships/hyperlink" Target="http://fr.slideshare.net/ThickParasite/directpanel-etude-google-search-of-the-future-12-2009" TargetMode="External"/><Relationship Id="rId10" Type="http://schemas.openxmlformats.org/officeDocument/2006/relationships/hyperlink" Target="http://www.slate.com/blogs/future_tense/2013/09/23/google_henry_viii_wives_jane_seymour_reveals_search_engine_s_blind_spots.html?wpisrc=obinsite" TargetMode="External"/><Relationship Id="rId4" Type="http://schemas.openxmlformats.org/officeDocument/2006/relationships/hyperlink" Target="http://googleblog.blogspot.fr/2008/09/future-of-search.html" TargetMode="External"/><Relationship Id="rId9" Type="http://schemas.openxmlformats.org/officeDocument/2006/relationships/hyperlink" Target="http://davidamerland.com/seo-tips/986-five-steps-to-a-fully-semantic-web.html" TargetMode="External"/><Relationship Id="rId14" Type="http://schemas.openxmlformats.org/officeDocument/2006/relationships/hyperlink" Target="http://affordance.typepad.com/mon_weblog/2012/06/la-guerre-du-sens-est-declaree.html" TargetMode="External"/></Relationships>
</file>

<file path=ppt/slides/_rels/slide8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duckduckgo.com/" TargetMode="External"/><Relationship Id="rId7" Type="http://schemas.openxmlformats.org/officeDocument/2006/relationships/image" Target="../media/image114.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s://duckduckgo.com/bang.html" TargetMode="External"/><Relationship Id="rId5" Type="http://schemas.openxmlformats.org/officeDocument/2006/relationships/hyperlink" Target="https://duckduckgo.com/settings" TargetMode="External"/><Relationship Id="rId4" Type="http://schemas.openxmlformats.org/officeDocument/2006/relationships/hyperlink" Target="https://duck.co/help/results/syntax"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google.fr/"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hyperlink" Target="http://www.bing.com/?cc=fr"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performancing.com/search-engine-histor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abondance.com/actualites/20140901-14229-les-moteurs-recherche-generent-51-du-trafic-etude.html" TargetMode="External"/><Relationship Id="rId5" Type="http://schemas.openxmlformats.org/officeDocument/2006/relationships/hyperlink" Target="http://www.abondance.com/actualites/20120507-11423-france-1-visiteur-sur-2-vient-des-moteurs-de-recherche.html" TargetMode="External"/><Relationship Id="rId4" Type="http://schemas.openxmlformats.org/officeDocument/2006/relationships/hyperlink" Target="http://www.go-gulf.com/blog/online-time/"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91.xml.rels><?xml version="1.0" encoding="UTF-8" standalone="yes"?>
<Relationships xmlns="http://schemas.openxmlformats.org/package/2006/relationships"><Relationship Id="rId3" Type="http://schemas.openxmlformats.org/officeDocument/2006/relationships/hyperlink" Target="http://davidamerland.com/seo-tips/986-five-steps-to-a-fully-semantic-web.html"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26.gif"/><Relationship Id="rId5" Type="http://schemas.openxmlformats.org/officeDocument/2006/relationships/image" Target="../media/image125.png"/><Relationship Id="rId4" Type="http://schemas.openxmlformats.org/officeDocument/2006/relationships/hyperlink" Target="http://www.abondance.com/actualites/20140902-14231-knowledge-vault-futur-recherche-google.html"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93.xml.rels><?xml version="1.0" encoding="UTF-8" standalone="yes"?>
<Relationships xmlns="http://schemas.openxmlformats.org/package/2006/relationships"><Relationship Id="rId8" Type="http://schemas.openxmlformats.org/officeDocument/2006/relationships/hyperlink" Target="https://www.omnity.io/about" TargetMode="External"/><Relationship Id="rId3" Type="http://schemas.openxmlformats.org/officeDocument/2006/relationships/hyperlink" Target="https://hulbee.com/" TargetMode="External"/><Relationship Id="rId7" Type="http://schemas.openxmlformats.org/officeDocument/2006/relationships/hyperlink" Target="https://symbolab.com/" TargetMode="External"/><Relationship Id="rId12" Type="http://schemas.openxmlformats.org/officeDocument/2006/relationships/hyperlink" Target="http://meta.com/"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hiring.monster.com/hr/hr-best-practices/recruiting-hiring-advice/acquiring-job-candidates/semantic-search-for-resumes.aspx" TargetMode="External"/><Relationship Id="rId11" Type="http://schemas.openxmlformats.org/officeDocument/2006/relationships/hyperlink" Target="https://www.technologyreview.com/s/542981/academic-search-engine-grasps-for-meaning/" TargetMode="External"/><Relationship Id="rId5" Type="http://schemas.openxmlformats.org/officeDocument/2006/relationships/hyperlink" Target="http://www.monster.com/" TargetMode="External"/><Relationship Id="rId10" Type="http://schemas.openxmlformats.org/officeDocument/2006/relationships/hyperlink" Target="https://www.semanticscholar.org/" TargetMode="External"/><Relationship Id="rId4" Type="http://schemas.openxmlformats.org/officeDocument/2006/relationships/hyperlink" Target="http://www.yummly.com/" TargetMode="External"/><Relationship Id="rId9" Type="http://schemas.openxmlformats.org/officeDocument/2006/relationships/hyperlink" Target="https://www.washingtonpost.com/news/the-switch/wp/2016/05/24/this-new-search-engine-could-be-way-smarter-than-google/"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video.cnfpt.fr/conferences-1/les-catalogues-au-defi-du-web-les-bibliotheques-sur-le-web"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jpeg"/></Relationships>
</file>

<file path=ppt/slides/_rels/slide95.xml.rels><?xml version="1.0" encoding="UTF-8" standalone="yes"?>
<Relationships xmlns="http://schemas.openxmlformats.org/package/2006/relationships"><Relationship Id="rId3" Type="http://schemas.openxmlformats.org/officeDocument/2006/relationships/hyperlink" Target="http://novaspivack.typepad.com/nova_spivacks_weblog/files/nova_spivack_semantic_web_talk.ppt"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hyperlink" Target="http://fr.slideshare.net/fabien_gandon/web-smantique-et-web-social-1700977" TargetMode="External"/><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hyperlink" Target="http://fr.slideshare.net/fabien_gandon/web-smantique-et-web-social-1700977" TargetMode="External"/><Relationship Id="rId4" Type="http://schemas.openxmlformats.org/officeDocument/2006/relationships/image" Target="../media/image135.png"/></Relationships>
</file>

<file path=ppt/slides/_rels/slide9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hyperlink" Target="http://www.mpi-inf.mpg.de/yago-naga/yago/"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iki.freebase.com/wiki/Main_Page"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hyperlink" Target="http://dbpedia.org/page/Nikola_Tesla" TargetMode="External"/><Relationship Id="rId5" Type="http://schemas.openxmlformats.org/officeDocument/2006/relationships/hyperlink" Target="http://www.semanticpedia.org/" TargetMode="External"/><Relationship Id="rId4" Type="http://schemas.openxmlformats.org/officeDocument/2006/relationships/hyperlink" Target="http://wiki.dbpedia.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email">
            <a:extLst>
              <a:ext uri="{28A0092B-C50C-407E-A947-70E740481C1C}">
                <a14:useLocalDpi xmlns:a14="http://schemas.microsoft.com/office/drawing/2010/main"/>
              </a:ext>
            </a:extLst>
          </a:blip>
          <a:srcRect l="-567"/>
          <a:stretch/>
        </p:blipFill>
        <p:spPr>
          <a:xfrm>
            <a:off x="-36512" y="404664"/>
            <a:ext cx="6192688" cy="5973962"/>
          </a:xfrm>
          <a:prstGeom prst="rect">
            <a:avLst/>
          </a:prstGeom>
        </p:spPr>
      </p:pic>
      <p:sp>
        <p:nvSpPr>
          <p:cNvPr id="4" name="Titre 3"/>
          <p:cNvSpPr>
            <a:spLocks noGrp="1"/>
          </p:cNvSpPr>
          <p:nvPr>
            <p:ph type="ctrTitle"/>
          </p:nvPr>
        </p:nvSpPr>
        <p:spPr>
          <a:xfrm>
            <a:off x="4572000" y="1700808"/>
            <a:ext cx="4550137" cy="1296144"/>
          </a:xfrm>
          <a:solidFill>
            <a:schemeClr val="tx1"/>
          </a:solidFill>
        </p:spPr>
        <p:txBody>
          <a:bodyPr>
            <a:noAutofit/>
          </a:bodyPr>
          <a:lstStyle/>
          <a:p>
            <a:pPr marL="184150" algn="l">
              <a:spcBef>
                <a:spcPts val="1200"/>
              </a:spcBef>
            </a:pPr>
            <a:r>
              <a:rPr lang="fr-FR" sz="3100" b="1" dirty="0" smtClean="0">
                <a:solidFill>
                  <a:srgbClr val="EEE7DA"/>
                </a:solidFill>
              </a:rPr>
              <a:t>Évolutions des moteurs </a:t>
            </a:r>
            <a:br>
              <a:rPr lang="fr-FR" sz="3100" b="1" dirty="0" smtClean="0">
                <a:solidFill>
                  <a:srgbClr val="EEE7DA"/>
                </a:solidFill>
              </a:rPr>
            </a:br>
            <a:r>
              <a:rPr lang="fr-FR" sz="3100" b="1" dirty="0" smtClean="0">
                <a:solidFill>
                  <a:srgbClr val="EEE7DA"/>
                </a:solidFill>
              </a:rPr>
              <a:t>de recherche sur internet</a:t>
            </a:r>
            <a:endParaRPr lang="fr-FR" sz="3100" b="1" dirty="0">
              <a:solidFill>
                <a:srgbClr val="EEE7DA"/>
              </a:solidFill>
            </a:endParaRPr>
          </a:p>
        </p:txBody>
      </p:sp>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3725" y="6680798"/>
            <a:ext cx="500275" cy="176233"/>
          </a:xfrm>
          <a:prstGeom prst="rect">
            <a:avLst/>
          </a:prstGeom>
        </p:spPr>
      </p:pic>
      <p:sp>
        <p:nvSpPr>
          <p:cNvPr id="7" name="ZoneTexte 6"/>
          <p:cNvSpPr txBox="1"/>
          <p:nvPr/>
        </p:nvSpPr>
        <p:spPr>
          <a:xfrm>
            <a:off x="8122830" y="6657721"/>
            <a:ext cx="625634" cy="246221"/>
          </a:xfrm>
          <a:prstGeom prst="rect">
            <a:avLst/>
          </a:prstGeom>
          <a:noFill/>
        </p:spPr>
        <p:txBody>
          <a:bodyPr wrap="square" rtlCol="0">
            <a:spAutoFit/>
          </a:bodyPr>
          <a:lstStyle/>
          <a:p>
            <a:pPr algn="ctr">
              <a:defRPr/>
            </a:pPr>
            <a:r>
              <a:rPr lang="fr-FR" sz="500" kern="0" dirty="0" smtClean="0">
                <a:solidFill>
                  <a:srgbClr val="EEE7DA"/>
                </a:solidFill>
                <a:latin typeface="Cambria" pitchFamily="18" charset="0"/>
              </a:rPr>
              <a:t>A. Bouchard </a:t>
            </a:r>
            <a:br>
              <a:rPr lang="fr-FR" sz="500" kern="0" dirty="0" smtClean="0">
                <a:solidFill>
                  <a:srgbClr val="EEE7DA"/>
                </a:solidFill>
                <a:latin typeface="Cambria" pitchFamily="18" charset="0"/>
              </a:rPr>
            </a:br>
            <a:r>
              <a:rPr lang="fr-FR" sz="500" kern="0" dirty="0" smtClean="0">
                <a:solidFill>
                  <a:srgbClr val="EEE7DA"/>
                </a:solidFill>
                <a:latin typeface="Cambria" pitchFamily="18" charset="0"/>
              </a:rPr>
              <a:t>17/06/2016</a:t>
            </a:r>
            <a:endParaRPr lang="fr-FR" sz="500" kern="0" dirty="0">
              <a:solidFill>
                <a:srgbClr val="EEE7DA"/>
              </a:solidFill>
              <a:latin typeface="Cambria" pitchFamily="18" charset="0"/>
            </a:endParaRPr>
          </a:p>
        </p:txBody>
      </p:sp>
      <p:pic>
        <p:nvPicPr>
          <p:cNvPr id="3" name="Imag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4368" y="6676458"/>
            <a:ext cx="354403" cy="177202"/>
          </a:xfrm>
          <a:prstGeom prst="rect">
            <a:avLst/>
          </a:prstGeom>
        </p:spPr>
      </p:pic>
    </p:spTree>
    <p:extLst>
      <p:ext uri="{BB962C8B-B14F-4D97-AF65-F5344CB8AC3E}">
        <p14:creationId xmlns:p14="http://schemas.microsoft.com/office/powerpoint/2010/main" val="2795298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fr-FR" dirty="0" smtClean="0"/>
              <a:t> </a:t>
            </a:r>
            <a:endParaRPr lang="fr-FR" dirty="0"/>
          </a:p>
        </p:txBody>
      </p:sp>
      <p:sp>
        <p:nvSpPr>
          <p:cNvPr id="4" name="Titre 3"/>
          <p:cNvSpPr>
            <a:spLocks noGrp="1"/>
          </p:cNvSpPr>
          <p:nvPr>
            <p:ph type="title"/>
          </p:nvPr>
        </p:nvSpPr>
        <p:spPr/>
        <p:txBody>
          <a:bodyPr/>
          <a:lstStyle/>
          <a:p>
            <a:r>
              <a:rPr lang="fr-FR" dirty="0" smtClean="0">
                <a:solidFill>
                  <a:srgbClr val="C00000"/>
                </a:solidFill>
              </a:rPr>
              <a:t>Part de marché des moteurs</a:t>
            </a:r>
            <a:endParaRPr lang="fr-FR" dirty="0">
              <a:solidFill>
                <a:srgbClr val="BF6F4F"/>
              </a:solidFill>
            </a:endParaRPr>
          </a:p>
        </p:txBody>
      </p:sp>
      <p:sp>
        <p:nvSpPr>
          <p:cNvPr id="5" name="Espace réservé du contenu 4"/>
          <p:cNvSpPr>
            <a:spLocks noGrp="1"/>
          </p:cNvSpPr>
          <p:nvPr>
            <p:ph idx="1"/>
          </p:nvPr>
        </p:nvSpPr>
        <p:spPr/>
        <p:txBody>
          <a:bodyPr/>
          <a:lstStyle/>
          <a:p>
            <a:endParaRPr lang="fr-FR" dirty="0">
              <a:solidFill>
                <a:srgbClr val="FF0000"/>
              </a:solidFill>
            </a:endParaRPr>
          </a:p>
          <a:p>
            <a:endParaRPr lang="fr-FR" dirty="0" smtClean="0">
              <a:solidFill>
                <a:srgbClr val="FF0000"/>
              </a:solidFill>
            </a:endParaRPr>
          </a:p>
          <a:p>
            <a:endParaRPr lang="fr-FR" dirty="0">
              <a:solidFill>
                <a:srgbClr val="FF0000"/>
              </a:solidFill>
            </a:endParaRPr>
          </a:p>
          <a:p>
            <a:endParaRPr lang="fr-FR" dirty="0" smtClean="0">
              <a:solidFill>
                <a:srgbClr val="FF0000"/>
              </a:solidFill>
            </a:endParaRPr>
          </a:p>
        </p:txBody>
      </p:sp>
      <p:sp>
        <p:nvSpPr>
          <p:cNvPr id="23" name="ZoneTexte 22"/>
          <p:cNvSpPr txBox="1"/>
          <p:nvPr/>
        </p:nvSpPr>
        <p:spPr>
          <a:xfrm>
            <a:off x="683568" y="1340768"/>
            <a:ext cx="3024336" cy="461665"/>
          </a:xfrm>
          <a:prstGeom prst="rect">
            <a:avLst/>
          </a:prstGeom>
          <a:noFill/>
        </p:spPr>
        <p:txBody>
          <a:bodyPr wrap="square" rtlCol="0">
            <a:spAutoFit/>
          </a:bodyPr>
          <a:lstStyle/>
          <a:p>
            <a:r>
              <a:rPr lang="fr-FR" sz="2400" dirty="0" smtClean="0"/>
              <a:t>Monde</a:t>
            </a:r>
            <a:endParaRPr lang="fr-FR" sz="2400" dirty="0"/>
          </a:p>
        </p:txBody>
      </p:sp>
      <p:sp>
        <p:nvSpPr>
          <p:cNvPr id="24" name="ZoneTexte 23"/>
          <p:cNvSpPr txBox="1"/>
          <p:nvPr/>
        </p:nvSpPr>
        <p:spPr>
          <a:xfrm>
            <a:off x="4860032" y="1340766"/>
            <a:ext cx="3024336" cy="461665"/>
          </a:xfrm>
          <a:prstGeom prst="rect">
            <a:avLst/>
          </a:prstGeom>
          <a:noFill/>
        </p:spPr>
        <p:txBody>
          <a:bodyPr wrap="square" rtlCol="0">
            <a:spAutoFit/>
          </a:bodyPr>
          <a:lstStyle/>
          <a:p>
            <a:r>
              <a:rPr lang="fr-FR" sz="2400" dirty="0" smtClean="0"/>
              <a:t>France</a:t>
            </a:r>
            <a:endParaRPr lang="fr-FR" sz="2400" dirty="0"/>
          </a:p>
        </p:txBody>
      </p:sp>
      <p:graphicFrame>
        <p:nvGraphicFramePr>
          <p:cNvPr id="25" name="Graphique 24"/>
          <p:cNvGraphicFramePr/>
          <p:nvPr>
            <p:extLst>
              <p:ext uri="{D42A27DB-BD31-4B8C-83A1-F6EECF244321}">
                <p14:modId xmlns:p14="http://schemas.microsoft.com/office/powerpoint/2010/main" val="1272649592"/>
              </p:ext>
            </p:extLst>
          </p:nvPr>
        </p:nvGraphicFramePr>
        <p:xfrm>
          <a:off x="595723" y="1916830"/>
          <a:ext cx="3744416" cy="4071690"/>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p:cNvSpPr/>
          <p:nvPr/>
        </p:nvSpPr>
        <p:spPr>
          <a:xfrm>
            <a:off x="3454027" y="6129394"/>
            <a:ext cx="2262203" cy="338554"/>
          </a:xfrm>
          <a:prstGeom prst="rect">
            <a:avLst/>
          </a:prstGeom>
        </p:spPr>
        <p:txBody>
          <a:bodyPr wrap="square">
            <a:spAutoFit/>
          </a:bodyPr>
          <a:lstStyle/>
          <a:p>
            <a:pPr algn="ctr"/>
            <a:r>
              <a:rPr lang="en-US" sz="800" dirty="0" err="1" smtClean="0"/>
              <a:t>accès</a:t>
            </a:r>
            <a:r>
              <a:rPr lang="en-US" sz="800" dirty="0" smtClean="0"/>
              <a:t> par </a:t>
            </a:r>
            <a:r>
              <a:rPr lang="en-US" sz="800" dirty="0" err="1" smtClean="0"/>
              <a:t>ordinateur</a:t>
            </a:r>
            <a:r>
              <a:rPr lang="en-US" sz="800" dirty="0" smtClean="0"/>
              <a:t> </a:t>
            </a:r>
            <a:r>
              <a:rPr lang="en-US" sz="800" dirty="0" err="1" smtClean="0"/>
              <a:t>d’après</a:t>
            </a:r>
            <a:r>
              <a:rPr lang="en-US" sz="800" dirty="0" smtClean="0"/>
              <a:t> StatCounter, 06/2016 (</a:t>
            </a:r>
            <a:r>
              <a:rPr lang="en-US" sz="800" dirty="0" smtClean="0">
                <a:hlinkClick r:id="rId4"/>
              </a:rPr>
              <a:t>monde</a:t>
            </a:r>
            <a:r>
              <a:rPr lang="en-US" sz="800" dirty="0" smtClean="0"/>
              <a:t> et </a:t>
            </a:r>
            <a:r>
              <a:rPr lang="en-US" sz="800" dirty="0" smtClean="0">
                <a:hlinkClick r:id="rId5"/>
              </a:rPr>
              <a:t>France</a:t>
            </a:r>
            <a:r>
              <a:rPr lang="en-US" sz="800" dirty="0" smtClean="0"/>
              <a:t>)</a:t>
            </a:r>
            <a:endParaRPr lang="fr-FR" sz="800" dirty="0"/>
          </a:p>
        </p:txBody>
      </p:sp>
      <p:graphicFrame>
        <p:nvGraphicFramePr>
          <p:cNvPr id="30" name="Graphique 29"/>
          <p:cNvGraphicFramePr/>
          <p:nvPr>
            <p:extLst>
              <p:ext uri="{D42A27DB-BD31-4B8C-83A1-F6EECF244321}">
                <p14:modId xmlns:p14="http://schemas.microsoft.com/office/powerpoint/2010/main" val="631396421"/>
              </p:ext>
            </p:extLst>
          </p:nvPr>
        </p:nvGraphicFramePr>
        <p:xfrm>
          <a:off x="4860032" y="1916832"/>
          <a:ext cx="3744416" cy="4071690"/>
        </p:xfrm>
        <a:graphic>
          <a:graphicData uri="http://schemas.openxmlformats.org/drawingml/2006/chart">
            <c:chart xmlns:c="http://schemas.openxmlformats.org/drawingml/2006/chart" xmlns:r="http://schemas.openxmlformats.org/officeDocument/2006/relationships" r:id="rId6"/>
          </a:graphicData>
        </a:graphic>
      </p:graphicFrame>
      <p:pic>
        <p:nvPicPr>
          <p:cNvPr id="17" name="Imag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31640" y="2569024"/>
            <a:ext cx="647946" cy="341797"/>
          </a:xfrm>
          <a:prstGeom prst="rect">
            <a:avLst/>
          </a:prstGeom>
        </p:spPr>
      </p:pic>
      <p:pic>
        <p:nvPicPr>
          <p:cNvPr id="19" name="Imag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45950" y="2569023"/>
            <a:ext cx="647946" cy="341797"/>
          </a:xfrm>
          <a:prstGeom prst="rect">
            <a:avLst/>
          </a:prstGeom>
        </p:spPr>
      </p:pic>
      <p:pic>
        <p:nvPicPr>
          <p:cNvPr id="1026" name="Picture 2" descr="bing-logo-ver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3568" y="3352427"/>
            <a:ext cx="390136" cy="1645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ing-logo-ver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20072" y="3239389"/>
            <a:ext cx="390136" cy="1645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ogl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01488" y="5536806"/>
            <a:ext cx="662400" cy="224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oogl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8264" y="5536806"/>
            <a:ext cx="662400" cy="22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3063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009644"/>
                </a:solidFill>
              </a:rPr>
              <a:t>Le web sémantique</a:t>
            </a:r>
            <a:endParaRPr lang="fr-FR" dirty="0"/>
          </a:p>
        </p:txBody>
      </p:sp>
      <p:sp>
        <p:nvSpPr>
          <p:cNvPr id="4" name="Rectangle 3"/>
          <p:cNvSpPr/>
          <p:nvPr/>
        </p:nvSpPr>
        <p:spPr>
          <a:xfrm>
            <a:off x="3483400" y="6495147"/>
            <a:ext cx="2177199" cy="246221"/>
          </a:xfrm>
          <a:prstGeom prst="rect">
            <a:avLst/>
          </a:prstGeom>
        </p:spPr>
        <p:txBody>
          <a:bodyPr wrap="none">
            <a:spAutoFit/>
          </a:bodyPr>
          <a:lstStyle/>
          <a:p>
            <a:r>
              <a:rPr lang="fr-FR" sz="1000" i="1" dirty="0" smtClean="0">
                <a:hlinkClick r:id="rId3"/>
              </a:rPr>
              <a:t>The </a:t>
            </a:r>
            <a:r>
              <a:rPr lang="fr-FR" sz="1000" i="1" dirty="0" err="1" smtClean="0">
                <a:hlinkClick r:id="rId3"/>
              </a:rPr>
              <a:t>Linking</a:t>
            </a:r>
            <a:r>
              <a:rPr lang="fr-FR" sz="1000" i="1" dirty="0" smtClean="0">
                <a:hlinkClick r:id="rId3"/>
              </a:rPr>
              <a:t> Open Data </a:t>
            </a:r>
            <a:r>
              <a:rPr lang="fr-FR" sz="1000" i="1" dirty="0" err="1" smtClean="0">
                <a:hlinkClick r:id="rId3"/>
              </a:rPr>
              <a:t>cloud</a:t>
            </a:r>
            <a:r>
              <a:rPr lang="fr-FR" sz="1000" i="1" dirty="0" smtClean="0">
                <a:hlinkClick r:id="rId3"/>
              </a:rPr>
              <a:t> </a:t>
            </a:r>
            <a:r>
              <a:rPr lang="fr-FR" sz="1000" i="1" dirty="0" err="1" smtClean="0">
                <a:hlinkClick r:id="rId3"/>
              </a:rPr>
              <a:t>diagram</a:t>
            </a:r>
            <a:endParaRPr lang="fr-FR" sz="1000" i="1" dirty="0"/>
          </a:p>
        </p:txBody>
      </p:sp>
      <p:pic>
        <p:nvPicPr>
          <p:cNvPr id="1026" name="Picture 2" descr="Linking Open Data cloud diagram, large versi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426" y="1193153"/>
            <a:ext cx="7943147" cy="520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66881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009644"/>
                </a:solidFill>
              </a:rPr>
              <a:t>Le web sémantique</a:t>
            </a:r>
            <a:endParaRPr lang="fr-FR" dirty="0"/>
          </a:p>
        </p:txBody>
      </p:sp>
      <p:sp>
        <p:nvSpPr>
          <p:cNvPr id="4" name="Rectangle 3"/>
          <p:cNvSpPr/>
          <p:nvPr/>
        </p:nvSpPr>
        <p:spPr>
          <a:xfrm>
            <a:off x="377788" y="5191710"/>
            <a:ext cx="6624736" cy="1107996"/>
          </a:xfrm>
          <a:prstGeom prst="rect">
            <a:avLst/>
          </a:prstGeom>
        </p:spPr>
        <p:txBody>
          <a:bodyPr wrap="square">
            <a:spAutoFit/>
          </a:bodyPr>
          <a:lstStyle/>
          <a:p>
            <a:r>
              <a:rPr lang="fr-FR" dirty="0"/>
              <a:t>VIAF (</a:t>
            </a:r>
            <a:r>
              <a:rPr lang="fr-FR" i="1" dirty="0"/>
              <a:t>Virtual International </a:t>
            </a:r>
            <a:r>
              <a:rPr lang="fr-FR" i="1" dirty="0" err="1"/>
              <a:t>Authority</a:t>
            </a:r>
            <a:r>
              <a:rPr lang="fr-FR" i="1" dirty="0"/>
              <a:t> </a:t>
            </a:r>
            <a:r>
              <a:rPr lang="fr-FR" i="1" dirty="0" smtClean="0"/>
              <a:t>File</a:t>
            </a:r>
            <a:r>
              <a:rPr lang="fr-FR" dirty="0" smtClean="0"/>
              <a:t>) : </a:t>
            </a:r>
            <a:r>
              <a:rPr lang="fr-FR" dirty="0">
                <a:hlinkClick r:id="rId3"/>
              </a:rPr>
              <a:t>http://</a:t>
            </a:r>
            <a:r>
              <a:rPr lang="fr-FR" dirty="0" smtClean="0">
                <a:hlinkClick r:id="rId3"/>
              </a:rPr>
              <a:t>viaf.org</a:t>
            </a:r>
            <a:endParaRPr lang="fr-FR" dirty="0" smtClean="0"/>
          </a:p>
          <a:p>
            <a:r>
              <a:rPr lang="fr-FR" sz="1600" dirty="0" smtClean="0"/>
              <a:t>notices d’autorité de 34 bibliothèques dans le monde (dont nationales), OCLC</a:t>
            </a:r>
          </a:p>
          <a:p>
            <a:r>
              <a:rPr lang="fr-FR" sz="1600" dirty="0" smtClean="0"/>
              <a:t>créé initialement par et pour les bibliothèques, mais devenu depuis un élément important du </a:t>
            </a:r>
            <a:r>
              <a:rPr lang="fr-FR" sz="1600" i="1" dirty="0" err="1" smtClean="0">
                <a:hlinkClick r:id="rId4"/>
              </a:rPr>
              <a:t>Linked</a:t>
            </a:r>
            <a:r>
              <a:rPr lang="fr-FR" sz="1600" i="1" dirty="0" smtClean="0">
                <a:hlinkClick r:id="rId4"/>
              </a:rPr>
              <a:t> data</a:t>
            </a:r>
            <a:r>
              <a:rPr lang="fr-FR" sz="1600" i="1" dirty="0" smtClean="0"/>
              <a:t> </a:t>
            </a:r>
          </a:p>
        </p:txBody>
      </p:sp>
      <p:sp>
        <p:nvSpPr>
          <p:cNvPr id="5" name="Rectangle 4"/>
          <p:cNvSpPr/>
          <p:nvPr/>
        </p:nvSpPr>
        <p:spPr>
          <a:xfrm>
            <a:off x="7873103" y="4716543"/>
            <a:ext cx="1008609" cy="215444"/>
          </a:xfrm>
          <a:prstGeom prst="rect">
            <a:avLst/>
          </a:prstGeom>
        </p:spPr>
        <p:txBody>
          <a:bodyPr wrap="none">
            <a:spAutoFit/>
          </a:bodyPr>
          <a:lstStyle/>
          <a:p>
            <a:r>
              <a:rPr lang="fr-FR" sz="800" dirty="0" smtClean="0">
                <a:hlinkClick r:id="rId5"/>
              </a:rPr>
              <a:t>notice Nikola Tesla </a:t>
            </a:r>
            <a:endParaRPr lang="fr-FR" sz="800" dirty="0"/>
          </a:p>
        </p:txBody>
      </p:sp>
      <p:pic>
        <p:nvPicPr>
          <p:cNvPr id="7" name="Imag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7072" y="1412250"/>
            <a:ext cx="8309856" cy="333371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1163565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009644"/>
                </a:solidFill>
              </a:rPr>
              <a:t>Le web sémantique</a:t>
            </a:r>
            <a:endParaRPr lang="fr-FR" dirty="0"/>
          </a:p>
        </p:txBody>
      </p:sp>
      <p:sp>
        <p:nvSpPr>
          <p:cNvPr id="3" name="Espace réservé du contenu 2"/>
          <p:cNvSpPr>
            <a:spLocks noGrp="1"/>
          </p:cNvSpPr>
          <p:nvPr>
            <p:ph idx="1"/>
          </p:nvPr>
        </p:nvSpPr>
        <p:spPr>
          <a:xfrm>
            <a:off x="457200" y="1124744"/>
            <a:ext cx="8229600" cy="5256584"/>
          </a:xfrm>
        </p:spPr>
        <p:txBody>
          <a:bodyPr/>
          <a:lstStyle/>
          <a:p>
            <a:r>
              <a:rPr lang="fr-FR" sz="2400" dirty="0" smtClean="0">
                <a:solidFill>
                  <a:schemeClr val="tx1"/>
                </a:solidFill>
              </a:rPr>
              <a:t>exemples de réalisations : moteurs de recherche français</a:t>
            </a:r>
            <a:endParaRPr lang="fr-FR" sz="2000" dirty="0" smtClean="0">
              <a:solidFill>
                <a:schemeClr val="tx1"/>
              </a:solidFill>
            </a:endParaRPr>
          </a:p>
          <a:p>
            <a:pPr lvl="1"/>
            <a:r>
              <a:rPr lang="fr-FR" dirty="0" smtClean="0"/>
              <a:t>Thèses.fr : </a:t>
            </a:r>
            <a:r>
              <a:rPr lang="fr-FR" dirty="0" smtClean="0">
                <a:hlinkClick r:id="rId3"/>
              </a:rPr>
              <a:t>http://www.theses.fr/</a:t>
            </a:r>
            <a:endParaRPr lang="fr-FR" dirty="0" smtClean="0"/>
          </a:p>
          <a:p>
            <a:pPr lvl="2"/>
            <a:r>
              <a:rPr lang="fr-FR" dirty="0" smtClean="0"/>
              <a:t>base de données des thèses françaises</a:t>
            </a:r>
          </a:p>
          <a:p>
            <a:pPr lvl="1"/>
            <a:r>
              <a:rPr lang="fr-FR" dirty="0" smtClean="0"/>
              <a:t>Isidore : </a:t>
            </a:r>
            <a:r>
              <a:rPr lang="fr-FR" dirty="0">
                <a:hlinkClick r:id="rId4"/>
              </a:rPr>
              <a:t>http://www.rechercheisidore.fr/</a:t>
            </a:r>
            <a:endParaRPr lang="fr-FR" dirty="0"/>
          </a:p>
          <a:p>
            <a:pPr lvl="2"/>
            <a:r>
              <a:rPr lang="fr-FR" dirty="0" err="1" smtClean="0"/>
              <a:t>métamoteur</a:t>
            </a:r>
            <a:r>
              <a:rPr lang="fr-FR" dirty="0" smtClean="0"/>
              <a:t> </a:t>
            </a:r>
            <a:r>
              <a:rPr lang="fr-FR" dirty="0"/>
              <a:t>de données francophones en </a:t>
            </a:r>
            <a:r>
              <a:rPr lang="fr-FR" dirty="0" smtClean="0"/>
              <a:t>SHS (normalisation, catégorisations automatiques…)</a:t>
            </a:r>
          </a:p>
          <a:p>
            <a:pPr lvl="1"/>
            <a:r>
              <a:rPr lang="fr-FR" dirty="0"/>
              <a:t>Data.bnf.fr : </a:t>
            </a:r>
            <a:r>
              <a:rPr lang="fr-FR" dirty="0">
                <a:hlinkClick r:id="rId5"/>
              </a:rPr>
              <a:t>http://data.bnf.fr</a:t>
            </a:r>
            <a:r>
              <a:rPr lang="fr-FR" dirty="0" smtClean="0">
                <a:hlinkClick r:id="rId5"/>
              </a:rPr>
              <a:t>/</a:t>
            </a:r>
            <a:endParaRPr lang="fr-FR" dirty="0" smtClean="0"/>
          </a:p>
          <a:p>
            <a:pPr lvl="2"/>
            <a:r>
              <a:rPr lang="fr-FR" dirty="0"/>
              <a:t>fiches de référence sur les auteurs, les œuvres et les </a:t>
            </a:r>
            <a:r>
              <a:rPr lang="fr-FR" dirty="0" smtClean="0"/>
              <a:t>thèmes, permettant d’interroger les différents catalogues et bases de données de la </a:t>
            </a:r>
            <a:r>
              <a:rPr lang="fr-FR" dirty="0" err="1" smtClean="0"/>
              <a:t>BnF</a:t>
            </a:r>
            <a:endParaRPr lang="fr-FR" dirty="0"/>
          </a:p>
          <a:p>
            <a:pPr lvl="1"/>
            <a:r>
              <a:rPr lang="fr-FR" dirty="0" err="1" smtClean="0"/>
              <a:t>HdA</a:t>
            </a:r>
            <a:r>
              <a:rPr lang="fr-FR" dirty="0" smtClean="0"/>
              <a:t> </a:t>
            </a:r>
            <a:r>
              <a:rPr lang="fr-FR" dirty="0" err="1" smtClean="0"/>
              <a:t>Lab</a:t>
            </a:r>
            <a:r>
              <a:rPr lang="fr-FR" dirty="0"/>
              <a:t> : </a:t>
            </a:r>
            <a:r>
              <a:rPr lang="fr-FR" dirty="0">
                <a:hlinkClick r:id="rId6"/>
              </a:rPr>
              <a:t>http://hdalab.iri-research.org/hdalab</a:t>
            </a:r>
            <a:r>
              <a:rPr lang="fr-FR" dirty="0" smtClean="0">
                <a:hlinkClick r:id="rId6"/>
              </a:rPr>
              <a:t>/</a:t>
            </a:r>
            <a:endParaRPr lang="fr-FR" dirty="0" smtClean="0"/>
          </a:p>
          <a:p>
            <a:pPr lvl="2"/>
            <a:r>
              <a:rPr lang="fr-FR" dirty="0" smtClean="0"/>
              <a:t>à partir du portail Histoire des arts</a:t>
            </a:r>
          </a:p>
          <a:p>
            <a:pPr lvl="1"/>
            <a:r>
              <a:rPr lang="fr-FR" dirty="0" smtClean="0"/>
              <a:t>Centre Pompidou </a:t>
            </a:r>
            <a:r>
              <a:rPr lang="fr-FR" dirty="0"/>
              <a:t>(virtuel) : </a:t>
            </a:r>
            <a:r>
              <a:rPr lang="fr-FR" dirty="0" smtClean="0">
                <a:hlinkClick r:id="rId7"/>
              </a:rPr>
              <a:t>https://</a:t>
            </a:r>
            <a:r>
              <a:rPr lang="fr-FR" dirty="0">
                <a:hlinkClick r:id="rId7"/>
              </a:rPr>
              <a:t>www.centrepompidou.fr</a:t>
            </a:r>
            <a:r>
              <a:rPr lang="fr-FR" dirty="0" smtClean="0">
                <a:hlinkClick r:id="rId7"/>
              </a:rPr>
              <a:t>/</a:t>
            </a:r>
            <a:endParaRPr lang="fr-FR" dirty="0" smtClean="0"/>
          </a:p>
          <a:p>
            <a:pPr lvl="2"/>
            <a:r>
              <a:rPr lang="fr-FR" dirty="0" smtClean="0"/>
              <a:t>site du Centre Pompidou, permettant d’interroger des « silos </a:t>
            </a:r>
            <a:r>
              <a:rPr lang="fr-FR" dirty="0"/>
              <a:t>» </a:t>
            </a:r>
            <a:r>
              <a:rPr lang="fr-FR" dirty="0" smtClean="0"/>
              <a:t>variés d’informations</a:t>
            </a:r>
          </a:p>
          <a:p>
            <a:pPr lvl="1"/>
            <a:endParaRPr lang="fr-FR" dirty="0">
              <a:solidFill>
                <a:srgbClr val="FF0000"/>
              </a:solidFill>
            </a:endParaRPr>
          </a:p>
        </p:txBody>
      </p:sp>
    </p:spTree>
    <p:extLst>
      <p:ext uri="{BB962C8B-B14F-4D97-AF65-F5344CB8AC3E}">
        <p14:creationId xmlns:p14="http://schemas.microsoft.com/office/powerpoint/2010/main" val="85635670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009644"/>
                </a:solidFill>
              </a:rPr>
              <a:t>Le web sémantique</a:t>
            </a:r>
            <a:endParaRPr lang="fr-FR" dirty="0"/>
          </a:p>
        </p:txBody>
      </p:sp>
      <p:sp>
        <p:nvSpPr>
          <p:cNvPr id="3" name="Espace réservé du contenu 2"/>
          <p:cNvSpPr>
            <a:spLocks noGrp="1"/>
          </p:cNvSpPr>
          <p:nvPr>
            <p:ph idx="1"/>
          </p:nvPr>
        </p:nvSpPr>
        <p:spPr>
          <a:xfrm>
            <a:off x="457200" y="980728"/>
            <a:ext cx="8229600" cy="5616624"/>
          </a:xfrm>
        </p:spPr>
        <p:txBody>
          <a:bodyPr>
            <a:normAutofit/>
          </a:bodyPr>
          <a:lstStyle/>
          <a:p>
            <a:r>
              <a:rPr lang="fr-FR" sz="2400" dirty="0" smtClean="0">
                <a:solidFill>
                  <a:schemeClr val="tx1"/>
                </a:solidFill>
              </a:rPr>
              <a:t>exemples de réalisations : </a:t>
            </a:r>
            <a:r>
              <a:rPr lang="fr-FR" sz="2400" i="1" dirty="0" err="1" smtClean="0">
                <a:solidFill>
                  <a:schemeClr val="tx1"/>
                </a:solidFill>
              </a:rPr>
              <a:t>mash-ups</a:t>
            </a:r>
            <a:r>
              <a:rPr lang="fr-FR" sz="2400" i="1" dirty="0" smtClean="0">
                <a:solidFill>
                  <a:schemeClr val="tx1"/>
                </a:solidFill>
              </a:rPr>
              <a:t> </a:t>
            </a:r>
            <a:r>
              <a:rPr lang="fr-FR" sz="2400" dirty="0" smtClean="0">
                <a:solidFill>
                  <a:schemeClr val="tx1"/>
                </a:solidFill>
              </a:rPr>
              <a:t>(1)</a:t>
            </a:r>
          </a:p>
          <a:p>
            <a:pPr lvl="1"/>
            <a:r>
              <a:rPr lang="fr-FR" dirty="0" smtClean="0">
                <a:solidFill>
                  <a:schemeClr val="tx1"/>
                </a:solidFill>
              </a:rPr>
              <a:t>à partir de données librement accessible sur le web</a:t>
            </a:r>
          </a:p>
          <a:p>
            <a:pPr lvl="2"/>
            <a:r>
              <a:rPr lang="fr-FR" dirty="0" smtClean="0">
                <a:solidFill>
                  <a:schemeClr val="tx1"/>
                </a:solidFill>
              </a:rPr>
              <a:t>ex. : </a:t>
            </a:r>
            <a:r>
              <a:rPr lang="fr-FR" dirty="0" err="1" smtClean="0">
                <a:solidFill>
                  <a:schemeClr val="tx1"/>
                </a:solidFill>
              </a:rPr>
              <a:t>Dbpedia</a:t>
            </a:r>
            <a:endParaRPr lang="fr-FR" dirty="0" smtClean="0">
              <a:solidFill>
                <a:schemeClr val="tx1"/>
              </a:solidFill>
            </a:endParaRPr>
          </a:p>
          <a:p>
            <a:pPr lvl="2"/>
            <a:r>
              <a:rPr lang="fr-FR" dirty="0" smtClean="0"/>
              <a:t>	Ex. : BBC </a:t>
            </a:r>
            <a:r>
              <a:rPr lang="fr-FR" dirty="0" err="1"/>
              <a:t>Wildlife</a:t>
            </a:r>
            <a:r>
              <a:rPr lang="fr-FR" dirty="0"/>
              <a:t> </a:t>
            </a:r>
            <a:r>
              <a:rPr lang="fr-FR" dirty="0" err="1"/>
              <a:t>finder</a:t>
            </a:r>
            <a:r>
              <a:rPr lang="fr-FR" dirty="0"/>
              <a:t> : </a:t>
            </a:r>
            <a:r>
              <a:rPr lang="fr-FR" dirty="0">
                <a:hlinkClick r:id="rId3"/>
              </a:rPr>
              <a:t>http://</a:t>
            </a:r>
            <a:r>
              <a:rPr lang="fr-FR" dirty="0" smtClean="0">
                <a:hlinkClick r:id="rId3"/>
              </a:rPr>
              <a:t>www.bbc.com/earth/uk</a:t>
            </a:r>
            <a:r>
              <a:rPr lang="fr-FR" dirty="0" smtClean="0"/>
              <a:t> </a:t>
            </a:r>
          </a:p>
          <a:p>
            <a:pPr lvl="2"/>
            <a:r>
              <a:rPr lang="fr-FR" dirty="0" smtClean="0"/>
              <a:t>ex</a:t>
            </a:r>
            <a:r>
              <a:rPr lang="fr-FR" dirty="0"/>
              <a:t>. </a:t>
            </a:r>
            <a:r>
              <a:rPr lang="fr-FR" dirty="0" smtClean="0"/>
              <a:t>: </a:t>
            </a:r>
            <a:r>
              <a:rPr lang="fr-FR" dirty="0" err="1" smtClean="0"/>
              <a:t>MusicBrainz</a:t>
            </a:r>
            <a:r>
              <a:rPr lang="fr-FR" dirty="0" smtClean="0"/>
              <a:t> </a:t>
            </a:r>
            <a:endParaRPr lang="fr-FR" dirty="0"/>
          </a:p>
          <a:p>
            <a:pPr marL="1885950" lvl="2"/>
            <a:r>
              <a:rPr lang="fr-FR" dirty="0" smtClean="0"/>
              <a:t>Ex. : BBC </a:t>
            </a:r>
            <a:r>
              <a:rPr lang="fr-FR" dirty="0"/>
              <a:t>music : </a:t>
            </a:r>
            <a:r>
              <a:rPr lang="fr-FR" dirty="0">
                <a:hlinkClick r:id="rId4"/>
              </a:rPr>
              <a:t>http://www.bbc.co.uk/music</a:t>
            </a:r>
            <a:r>
              <a:rPr lang="fr-FR" dirty="0"/>
              <a:t> - Ex. : </a:t>
            </a:r>
            <a:r>
              <a:rPr lang="fr-FR" dirty="0" smtClean="0">
                <a:hlinkClick r:id="rId5"/>
              </a:rPr>
              <a:t>Queen</a:t>
            </a:r>
            <a:endParaRPr lang="fr-FR" dirty="0" smtClean="0"/>
          </a:p>
        </p:txBody>
      </p:sp>
    </p:spTree>
    <p:extLst>
      <p:ext uri="{BB962C8B-B14F-4D97-AF65-F5344CB8AC3E}">
        <p14:creationId xmlns:p14="http://schemas.microsoft.com/office/powerpoint/2010/main" val="223888231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009644"/>
                </a:solidFill>
              </a:rPr>
              <a:t>Le web sémantique</a:t>
            </a:r>
            <a:endParaRPr lang="fr-FR" dirty="0"/>
          </a:p>
        </p:txBody>
      </p:sp>
      <p:sp>
        <p:nvSpPr>
          <p:cNvPr id="3" name="Espace réservé du contenu 2"/>
          <p:cNvSpPr>
            <a:spLocks noGrp="1"/>
          </p:cNvSpPr>
          <p:nvPr>
            <p:ph idx="1"/>
          </p:nvPr>
        </p:nvSpPr>
        <p:spPr>
          <a:xfrm>
            <a:off x="457200" y="980728"/>
            <a:ext cx="8229600" cy="5616624"/>
          </a:xfrm>
        </p:spPr>
        <p:txBody>
          <a:bodyPr>
            <a:normAutofit/>
          </a:bodyPr>
          <a:lstStyle/>
          <a:p>
            <a:r>
              <a:rPr lang="fr-FR" sz="2400" dirty="0" smtClean="0">
                <a:solidFill>
                  <a:schemeClr val="tx1"/>
                </a:solidFill>
              </a:rPr>
              <a:t>exemples de réalisations : </a:t>
            </a:r>
            <a:r>
              <a:rPr lang="fr-FR" sz="2400" i="1" dirty="0" err="1" smtClean="0">
                <a:solidFill>
                  <a:schemeClr val="tx1"/>
                </a:solidFill>
              </a:rPr>
              <a:t>mash-ups</a:t>
            </a:r>
            <a:r>
              <a:rPr lang="fr-FR" sz="2400" i="1" dirty="0" smtClean="0">
                <a:solidFill>
                  <a:schemeClr val="tx1"/>
                </a:solidFill>
              </a:rPr>
              <a:t> </a:t>
            </a:r>
            <a:r>
              <a:rPr lang="fr-FR" sz="2400" dirty="0" smtClean="0">
                <a:solidFill>
                  <a:schemeClr val="tx1"/>
                </a:solidFill>
              </a:rPr>
              <a:t>(2)</a:t>
            </a:r>
          </a:p>
          <a:p>
            <a:pPr lvl="1"/>
            <a:r>
              <a:rPr lang="fr-FR" dirty="0" smtClean="0"/>
              <a:t>à partir de données fournies par les webmestres (</a:t>
            </a:r>
            <a:r>
              <a:rPr lang="fr-FR" dirty="0" err="1" smtClean="0"/>
              <a:t>microformats</a:t>
            </a:r>
            <a:r>
              <a:rPr lang="fr-FR" dirty="0"/>
              <a:t>)</a:t>
            </a:r>
            <a:endParaRPr lang="fr-FR" dirty="0" smtClean="0">
              <a:hlinkClick r:id="rId3"/>
            </a:endParaRPr>
          </a:p>
          <a:p>
            <a:pPr lvl="2"/>
            <a:r>
              <a:rPr lang="fr-FR" dirty="0" smtClean="0">
                <a:hlinkClick r:id="rId3"/>
              </a:rPr>
              <a:t>schema.org</a:t>
            </a:r>
            <a:r>
              <a:rPr lang="fr-FR" dirty="0" smtClean="0"/>
              <a:t> [Google, Bing, Yahoo, </a:t>
            </a:r>
            <a:r>
              <a:rPr lang="fr-FR" dirty="0" err="1" smtClean="0"/>
              <a:t>Yandex</a:t>
            </a:r>
            <a:r>
              <a:rPr lang="fr-FR" dirty="0" smtClean="0"/>
              <a:t>]</a:t>
            </a:r>
          </a:p>
          <a:p>
            <a:pPr marL="2159000" lvl="2" indent="-279400"/>
            <a:r>
              <a:rPr lang="fr-FR" dirty="0" smtClean="0"/>
              <a:t>Ex. </a:t>
            </a:r>
            <a:r>
              <a:rPr lang="fr-FR" i="1" dirty="0" err="1" smtClean="0">
                <a:hlinkClick r:id="rId4"/>
              </a:rPr>
              <a:t>rich</a:t>
            </a:r>
            <a:r>
              <a:rPr lang="fr-FR" i="1" dirty="0" smtClean="0">
                <a:hlinkClick r:id="rId4"/>
              </a:rPr>
              <a:t> </a:t>
            </a:r>
            <a:r>
              <a:rPr lang="fr-FR" i="1" dirty="0" err="1" smtClean="0">
                <a:hlinkClick r:id="rId4"/>
              </a:rPr>
              <a:t>snippets</a:t>
            </a:r>
            <a:r>
              <a:rPr lang="fr-FR" dirty="0" smtClean="0"/>
              <a:t> de Google : amélioration des résultats (événements, recettes, produits, critiques…) par des informations supplémentaires (textes, classements, photos…)</a:t>
            </a:r>
          </a:p>
          <a:p>
            <a:pPr lvl="1"/>
            <a:endParaRPr lang="fr-FR" dirty="0"/>
          </a:p>
          <a:p>
            <a:pPr lvl="1"/>
            <a:endParaRPr lang="fr-FR" dirty="0" smtClean="0"/>
          </a:p>
          <a:p>
            <a:pPr lvl="1"/>
            <a:endParaRPr lang="fr-FR" dirty="0" smtClean="0"/>
          </a:p>
          <a:p>
            <a:pPr lvl="1"/>
            <a:endParaRPr lang="fr-FR" dirty="0"/>
          </a:p>
          <a:p>
            <a:pPr lvl="1"/>
            <a:endParaRPr lang="fr-FR" sz="1200" dirty="0" smtClean="0"/>
          </a:p>
          <a:p>
            <a:pPr lvl="1"/>
            <a:endParaRPr lang="fr-FR" sz="1200" dirty="0" smtClean="0"/>
          </a:p>
          <a:p>
            <a:pPr lvl="1"/>
            <a:endParaRPr lang="fr-FR" sz="1200" dirty="0" smtClean="0"/>
          </a:p>
          <a:p>
            <a:pPr lvl="1"/>
            <a:endParaRPr lang="fr-FR" sz="1200" dirty="0"/>
          </a:p>
          <a:p>
            <a:pPr lvl="1"/>
            <a:endParaRPr lang="fr-FR" sz="1200" dirty="0" smtClean="0"/>
          </a:p>
          <a:p>
            <a:pPr lvl="1"/>
            <a:r>
              <a:rPr lang="fr-FR" dirty="0">
                <a:solidFill>
                  <a:prstClr val="black"/>
                </a:solidFill>
              </a:rPr>
              <a:t>à partir de données </a:t>
            </a:r>
            <a:r>
              <a:rPr lang="fr-FR" dirty="0" smtClean="0">
                <a:solidFill>
                  <a:prstClr val="black"/>
                </a:solidFill>
              </a:rPr>
              <a:t>librement accessibles et de données fournies </a:t>
            </a:r>
            <a:r>
              <a:rPr lang="fr-FR" dirty="0">
                <a:solidFill>
                  <a:prstClr val="black"/>
                </a:solidFill>
              </a:rPr>
              <a:t>par les </a:t>
            </a:r>
            <a:r>
              <a:rPr lang="fr-FR" dirty="0" smtClean="0">
                <a:solidFill>
                  <a:prstClr val="black"/>
                </a:solidFill>
              </a:rPr>
              <a:t>webmestres</a:t>
            </a:r>
            <a:r>
              <a:rPr lang="fr-FR" sz="1600" dirty="0"/>
              <a:t> </a:t>
            </a:r>
            <a:endParaRPr lang="fr-FR" sz="1600" dirty="0" smtClean="0"/>
          </a:p>
          <a:p>
            <a:pPr marL="1887538" lvl="2"/>
            <a:r>
              <a:rPr lang="fr-FR" dirty="0"/>
              <a:t>Ex. </a:t>
            </a:r>
            <a:r>
              <a:rPr lang="fr-FR" i="1" dirty="0"/>
              <a:t>Knowledge Graph </a:t>
            </a:r>
            <a:r>
              <a:rPr lang="fr-FR" dirty="0"/>
              <a:t>de Google et Bing</a:t>
            </a: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55015" y="2978072"/>
            <a:ext cx="4575002" cy="2168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à coins arrondis 6"/>
          <p:cNvSpPr/>
          <p:nvPr/>
        </p:nvSpPr>
        <p:spPr>
          <a:xfrm rot="16200000">
            <a:off x="3415401" y="2541910"/>
            <a:ext cx="123944" cy="1555161"/>
          </a:xfrm>
          <a:prstGeom prst="roundRect">
            <a:avLst>
              <a:gd name="adj" fmla="val 50000"/>
            </a:avLst>
          </a:prstGeom>
          <a:noFill/>
          <a:ln w="254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à coins arrondis 7"/>
          <p:cNvSpPr/>
          <p:nvPr/>
        </p:nvSpPr>
        <p:spPr>
          <a:xfrm rot="16200000">
            <a:off x="4925229" y="2855628"/>
            <a:ext cx="123942" cy="1846750"/>
          </a:xfrm>
          <a:prstGeom prst="roundRect">
            <a:avLst>
              <a:gd name="adj" fmla="val 50000"/>
            </a:avLst>
          </a:prstGeom>
          <a:noFill/>
          <a:ln w="254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rot="16200000">
            <a:off x="2829012" y="3850366"/>
            <a:ext cx="720080" cy="1749553"/>
          </a:xfrm>
          <a:prstGeom prst="roundRect">
            <a:avLst>
              <a:gd name="adj" fmla="val 50000"/>
            </a:avLst>
          </a:prstGeom>
          <a:noFill/>
          <a:ln w="254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095024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009644"/>
                </a:solidFill>
              </a:rPr>
              <a:t>Le « </a:t>
            </a:r>
            <a:r>
              <a:rPr lang="fr-FR" i="1" dirty="0" err="1" smtClean="0">
                <a:solidFill>
                  <a:srgbClr val="009644"/>
                </a:solidFill>
              </a:rPr>
              <a:t>giant</a:t>
            </a:r>
            <a:r>
              <a:rPr lang="fr-FR" i="1" dirty="0" smtClean="0">
                <a:solidFill>
                  <a:srgbClr val="009644"/>
                </a:solidFill>
              </a:rPr>
              <a:t> </a:t>
            </a:r>
            <a:r>
              <a:rPr lang="fr-FR" i="1" dirty="0">
                <a:solidFill>
                  <a:srgbClr val="009644"/>
                </a:solidFill>
              </a:rPr>
              <a:t>global </a:t>
            </a:r>
            <a:r>
              <a:rPr lang="fr-FR" i="1" dirty="0" smtClean="0">
                <a:solidFill>
                  <a:srgbClr val="009644"/>
                </a:solidFill>
              </a:rPr>
              <a:t>graph</a:t>
            </a:r>
            <a:r>
              <a:rPr lang="fr-FR" dirty="0" smtClean="0">
                <a:solidFill>
                  <a:srgbClr val="009644"/>
                </a:solidFill>
              </a:rPr>
              <a:t> » </a:t>
            </a:r>
            <a:r>
              <a:rPr lang="fr-FR" sz="1200" dirty="0" smtClean="0">
                <a:solidFill>
                  <a:srgbClr val="009644"/>
                </a:solidFill>
              </a:rPr>
              <a:t>(T. </a:t>
            </a:r>
            <a:r>
              <a:rPr lang="fr-FR" sz="1200" dirty="0" err="1" smtClean="0">
                <a:solidFill>
                  <a:srgbClr val="009644"/>
                </a:solidFill>
              </a:rPr>
              <a:t>Berners</a:t>
            </a:r>
            <a:r>
              <a:rPr lang="fr-FR" sz="1200" dirty="0" smtClean="0">
                <a:solidFill>
                  <a:srgbClr val="009644"/>
                </a:solidFill>
              </a:rPr>
              <a:t>-Lee)</a:t>
            </a:r>
            <a:endParaRPr lang="fr-FR" sz="1200" dirty="0"/>
          </a:p>
        </p:txBody>
      </p:sp>
      <p:sp>
        <p:nvSpPr>
          <p:cNvPr id="3" name="Espace réservé du contenu 2"/>
          <p:cNvSpPr>
            <a:spLocks noGrp="1"/>
          </p:cNvSpPr>
          <p:nvPr>
            <p:ph idx="1"/>
          </p:nvPr>
        </p:nvSpPr>
        <p:spPr/>
        <p:txBody>
          <a:bodyPr/>
          <a:lstStyle/>
          <a:p>
            <a:endParaRPr lang="fr-FR" dirty="0" smtClean="0"/>
          </a:p>
          <a:p>
            <a:endParaRPr lang="fr-FR" dirty="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4710" y="3904292"/>
            <a:ext cx="4320480" cy="26129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944074" y="4365105"/>
            <a:ext cx="1584176" cy="246221"/>
          </a:xfrm>
          <a:prstGeom prst="rect">
            <a:avLst/>
          </a:prstGeom>
        </p:spPr>
        <p:txBody>
          <a:bodyPr wrap="square">
            <a:spAutoFit/>
          </a:bodyPr>
          <a:lstStyle/>
          <a:p>
            <a:r>
              <a:rPr lang="fr-FR" sz="1000" dirty="0" smtClean="0">
                <a:hlinkClick r:id="rId4"/>
              </a:rPr>
              <a:t>B. de la Porte des Vaux</a:t>
            </a:r>
            <a:endParaRPr lang="fr-FR" sz="1000" dirty="0"/>
          </a:p>
        </p:txBody>
      </p:sp>
      <p:sp>
        <p:nvSpPr>
          <p:cNvPr id="8" name="Rectangle 7"/>
          <p:cNvSpPr/>
          <p:nvPr/>
        </p:nvSpPr>
        <p:spPr>
          <a:xfrm>
            <a:off x="8244408" y="6495147"/>
            <a:ext cx="1584176" cy="246221"/>
          </a:xfrm>
          <a:prstGeom prst="rect">
            <a:avLst/>
          </a:prstGeom>
        </p:spPr>
        <p:txBody>
          <a:bodyPr wrap="square">
            <a:spAutoFit/>
          </a:bodyPr>
          <a:lstStyle/>
          <a:p>
            <a:r>
              <a:rPr lang="fr-FR" sz="1000" dirty="0" smtClean="0">
                <a:hlinkClick r:id="rId5"/>
              </a:rPr>
              <a:t>F. </a:t>
            </a:r>
            <a:r>
              <a:rPr lang="fr-FR" sz="1000" dirty="0" err="1" smtClean="0">
                <a:hlinkClick r:id="rId5"/>
              </a:rPr>
              <a:t>Gandon</a:t>
            </a:r>
            <a:endParaRPr lang="fr-FR" sz="1000" dirty="0"/>
          </a:p>
        </p:txBody>
      </p:sp>
      <p:pic>
        <p:nvPicPr>
          <p:cNvPr id="4098"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51520" y="921581"/>
            <a:ext cx="5040560" cy="3767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19681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009644"/>
                </a:solidFill>
              </a:rPr>
              <a:t>La </a:t>
            </a:r>
            <a:r>
              <a:rPr lang="fr-FR" i="1" dirty="0" smtClean="0">
                <a:solidFill>
                  <a:srgbClr val="009644"/>
                </a:solidFill>
              </a:rPr>
              <a:t>Graph </a:t>
            </a:r>
            <a:r>
              <a:rPr lang="fr-FR" i="1" dirty="0" err="1" smtClean="0">
                <a:solidFill>
                  <a:srgbClr val="009644"/>
                </a:solidFill>
              </a:rPr>
              <a:t>search</a:t>
            </a:r>
            <a:r>
              <a:rPr lang="fr-FR" i="1" dirty="0" smtClean="0">
                <a:solidFill>
                  <a:srgbClr val="009644"/>
                </a:solidFill>
              </a:rPr>
              <a:t> </a:t>
            </a:r>
            <a:r>
              <a:rPr lang="fr-FR" dirty="0" smtClean="0">
                <a:solidFill>
                  <a:srgbClr val="009644"/>
                </a:solidFill>
              </a:rPr>
              <a:t>de Facebook</a:t>
            </a:r>
            <a:endParaRPr lang="fr-FR" dirty="0"/>
          </a:p>
        </p:txBody>
      </p:sp>
      <p:sp>
        <p:nvSpPr>
          <p:cNvPr id="3" name="Espace réservé du contenu 2"/>
          <p:cNvSpPr>
            <a:spLocks noGrp="1"/>
          </p:cNvSpPr>
          <p:nvPr>
            <p:ph idx="1"/>
          </p:nvPr>
        </p:nvSpPr>
        <p:spPr/>
        <p:txBody>
          <a:bodyPr/>
          <a:lstStyle/>
          <a:p>
            <a:endParaRPr lang="fr-FR" dirty="0" smtClean="0"/>
          </a:p>
          <a:p>
            <a:endParaRPr lang="fr-FR"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863691"/>
            <a:ext cx="5812904" cy="3732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1720" y="3429000"/>
            <a:ext cx="5812904" cy="2237105"/>
          </a:xfrm>
          <a:prstGeom prst="rect">
            <a:avLst/>
          </a:prstGeom>
          <a:ln w="317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9832" y="4293096"/>
            <a:ext cx="5809853" cy="2227704"/>
          </a:xfrm>
          <a:prstGeom prst="rect">
            <a:avLst/>
          </a:prstGeom>
          <a:ln w="127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4" name="Rectangle à coins arrondis 13"/>
          <p:cNvSpPr/>
          <p:nvPr/>
        </p:nvSpPr>
        <p:spPr>
          <a:xfrm rot="16200000">
            <a:off x="4541545" y="2837724"/>
            <a:ext cx="303821" cy="3213473"/>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p:cNvSpPr/>
          <p:nvPr/>
        </p:nvSpPr>
        <p:spPr>
          <a:xfrm rot="16200000">
            <a:off x="2926695" y="2503774"/>
            <a:ext cx="288034" cy="2138481"/>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à coins arrondis 15"/>
          <p:cNvSpPr/>
          <p:nvPr/>
        </p:nvSpPr>
        <p:spPr>
          <a:xfrm rot="16200000">
            <a:off x="1662599" y="1009810"/>
            <a:ext cx="381151" cy="3059293"/>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79512" y="6053455"/>
            <a:ext cx="2602632" cy="646331"/>
          </a:xfrm>
          <a:prstGeom prst="rect">
            <a:avLst/>
          </a:prstGeom>
        </p:spPr>
        <p:txBody>
          <a:bodyPr wrap="square">
            <a:spAutoFit/>
          </a:bodyPr>
          <a:lstStyle/>
          <a:p>
            <a:r>
              <a:rPr lang="fr-FR" dirty="0" smtClean="0"/>
              <a:t>Voir également </a:t>
            </a:r>
            <a:r>
              <a:rPr lang="fr-FR" dirty="0" smtClean="0">
                <a:hlinkClick r:id="rId6"/>
              </a:rPr>
              <a:t>Graphs</a:t>
            </a:r>
            <a:r>
              <a:rPr lang="fr-FR" dirty="0" smtClean="0"/>
              <a:t> et </a:t>
            </a:r>
            <a:r>
              <a:rPr lang="fr-FR" dirty="0" err="1" smtClean="0">
                <a:hlinkClick r:id="rId7"/>
              </a:rPr>
              <a:t>Search</a:t>
            </a:r>
            <a:r>
              <a:rPr lang="fr-FR" dirty="0" smtClean="0">
                <a:hlinkClick r:id="rId7"/>
              </a:rPr>
              <a:t> </a:t>
            </a:r>
            <a:r>
              <a:rPr lang="fr-FR" dirty="0" err="1" smtClean="0">
                <a:hlinkClick r:id="rId7"/>
              </a:rPr>
              <a:t>is</a:t>
            </a:r>
            <a:r>
              <a:rPr lang="fr-FR" dirty="0" smtClean="0">
                <a:hlinkClick r:id="rId7"/>
              </a:rPr>
              <a:t> back</a:t>
            </a:r>
            <a:endParaRPr lang="fr-FR" dirty="0"/>
          </a:p>
        </p:txBody>
      </p:sp>
    </p:spTree>
    <p:extLst>
      <p:ext uri="{BB962C8B-B14F-4D97-AF65-F5344CB8AC3E}">
        <p14:creationId xmlns:p14="http://schemas.microsoft.com/office/powerpoint/2010/main" val="26932345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9644">
            <a:alpha val="75000"/>
          </a:srgbClr>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4586943" y="2996952"/>
            <a:ext cx="4645900" cy="1440160"/>
          </a:xfrm>
        </p:spPr>
        <p:txBody>
          <a:bodyPr>
            <a:noAutofit/>
          </a:bodyPr>
          <a:lstStyle/>
          <a:p>
            <a:pPr algn="l">
              <a:spcBef>
                <a:spcPts val="1200"/>
              </a:spcBef>
            </a:pPr>
            <a:r>
              <a:rPr lang="fr-FR" sz="2400" dirty="0" smtClean="0">
                <a:solidFill>
                  <a:schemeClr val="bg1">
                    <a:lumMod val="95000"/>
                  </a:schemeClr>
                </a:solidFill>
                <a:effectLst>
                  <a:outerShdw blurRad="38100" dist="38100" dir="2700000" algn="tl">
                    <a:srgbClr val="000000">
                      <a:alpha val="43137"/>
                    </a:srgbClr>
                  </a:outerShdw>
                </a:effectLst>
              </a:rPr>
              <a:t>Les moteurs de réponses</a:t>
            </a:r>
            <a:r>
              <a:rPr lang="fr-FR" sz="3100" dirty="0" smtClean="0">
                <a:solidFill>
                  <a:schemeClr val="bg1">
                    <a:lumMod val="85000"/>
                  </a:schemeClr>
                </a:solidFill>
                <a:effectLst>
                  <a:outerShdw blurRad="38100" dist="38100" dir="2700000" algn="tl">
                    <a:srgbClr val="000000">
                      <a:alpha val="43137"/>
                    </a:srgbClr>
                  </a:outerShdw>
                </a:effectLst>
              </a:rPr>
              <a:t/>
            </a:r>
            <a:br>
              <a:rPr lang="fr-FR" sz="3100" dirty="0" smtClean="0">
                <a:solidFill>
                  <a:schemeClr val="bg1">
                    <a:lumMod val="85000"/>
                  </a:schemeClr>
                </a:solidFill>
                <a:effectLst>
                  <a:outerShdw blurRad="38100" dist="38100" dir="2700000" algn="tl">
                    <a:srgbClr val="000000">
                      <a:alpha val="43137"/>
                    </a:srgbClr>
                  </a:outerShdw>
                </a:effectLst>
              </a:rPr>
            </a:br>
            <a:r>
              <a:rPr lang="fr-FR" sz="1100" dirty="0" smtClean="0">
                <a:solidFill>
                  <a:schemeClr val="bg1">
                    <a:lumMod val="85000"/>
                  </a:schemeClr>
                </a:solidFill>
                <a:effectLst>
                  <a:outerShdw blurRad="38100" dist="38100" dir="2700000" algn="tl">
                    <a:srgbClr val="000000">
                      <a:alpha val="43137"/>
                    </a:srgbClr>
                  </a:outerShdw>
                </a:effectLst>
              </a:rPr>
              <a:t/>
            </a:r>
            <a:br>
              <a:rPr lang="fr-FR" sz="1100" dirty="0" smtClean="0">
                <a:solidFill>
                  <a:schemeClr val="bg1">
                    <a:lumMod val="85000"/>
                  </a:schemeClr>
                </a:solidFill>
                <a:effectLst>
                  <a:outerShdw blurRad="38100" dist="38100" dir="2700000" algn="tl">
                    <a:srgbClr val="000000">
                      <a:alpha val="43137"/>
                    </a:srgbClr>
                  </a:outerShdw>
                </a:effectLst>
              </a:rPr>
            </a:br>
            <a:r>
              <a:rPr lang="fr-FR" sz="1600" dirty="0" smtClean="0">
                <a:solidFill>
                  <a:schemeClr val="bg1">
                    <a:lumMod val="95000"/>
                  </a:schemeClr>
                </a:solidFill>
              </a:rPr>
              <a:t>« un lien n’est pas du tout une réponse » </a:t>
            </a:r>
            <a:r>
              <a:rPr lang="fr-FR" sz="800" dirty="0" smtClean="0">
                <a:solidFill>
                  <a:schemeClr val="bg1">
                    <a:lumMod val="95000"/>
                  </a:schemeClr>
                </a:solidFill>
              </a:rPr>
              <a:t>[</a:t>
            </a:r>
            <a:r>
              <a:rPr lang="fr-FR" sz="800" dirty="0" smtClean="0">
                <a:solidFill>
                  <a:schemeClr val="bg1">
                    <a:lumMod val="95000"/>
                  </a:schemeClr>
                </a:solidFill>
                <a:hlinkClick r:id="rId3"/>
              </a:rPr>
              <a:t>O. </a:t>
            </a:r>
            <a:r>
              <a:rPr lang="fr-FR" sz="800" dirty="0" err="1" smtClean="0">
                <a:solidFill>
                  <a:schemeClr val="bg1">
                    <a:lumMod val="95000"/>
                  </a:schemeClr>
                </a:solidFill>
                <a:hlinkClick r:id="rId3"/>
              </a:rPr>
              <a:t>Etzioni</a:t>
            </a:r>
            <a:r>
              <a:rPr lang="fr-FR" sz="800" dirty="0" smtClean="0">
                <a:solidFill>
                  <a:schemeClr val="bg1">
                    <a:lumMod val="95000"/>
                  </a:schemeClr>
                </a:solidFill>
              </a:rPr>
              <a:t>]</a:t>
            </a:r>
            <a:r>
              <a:rPr lang="fr-FR" sz="2000" dirty="0" smtClean="0">
                <a:solidFill>
                  <a:schemeClr val="bg1">
                    <a:lumMod val="95000"/>
                  </a:schemeClr>
                </a:solidFill>
              </a:rPr>
              <a:t/>
            </a:r>
            <a:br>
              <a:rPr lang="fr-FR" sz="2000" dirty="0" smtClean="0">
                <a:solidFill>
                  <a:schemeClr val="bg1">
                    <a:lumMod val="95000"/>
                  </a:schemeClr>
                </a:solidFill>
              </a:rPr>
            </a:br>
            <a:r>
              <a:rPr lang="fr-FR" sz="2000" dirty="0">
                <a:solidFill>
                  <a:schemeClr val="bg1">
                    <a:lumMod val="95000"/>
                  </a:schemeClr>
                </a:solidFill>
              </a:rPr>
              <a:t/>
            </a:r>
            <a:br>
              <a:rPr lang="fr-FR" sz="2000" dirty="0">
                <a:solidFill>
                  <a:schemeClr val="bg1">
                    <a:lumMod val="95000"/>
                  </a:schemeClr>
                </a:solidFill>
              </a:rPr>
            </a:br>
            <a:endParaRPr lang="fr-FR" sz="1000" dirty="0">
              <a:solidFill>
                <a:schemeClr val="bg1">
                  <a:lumMod val="95000"/>
                </a:schemeClr>
              </a:solidFill>
            </a:endParaRPr>
          </a:p>
        </p:txBody>
      </p:sp>
      <p:sp>
        <p:nvSpPr>
          <p:cNvPr id="3" name="AutoShape 6" descr="data:image/jpeg;base64,/9j/4AAQSkZJRgABAQAAAQABAAD/2wCEAAkGBhQSERUUEhQVFRUVFhwYFxcYGBgYFxgYGBcYFxgZGBgXHCYeGBwkHBoXHy8gIycpLCwsFx4xNTAqNSYrLCkBCQoKDgwOGg8PGi0kHyQsLCwsLCwsLCksLCksLCwsKSwsLCwsLCwsLCwsLCwsLCwsLCwsLCwpLCwpLCwsLCwsLP/AABEIAO8A0wMBIgACEQEDEQH/xAAcAAAABwEBAAAAAAAAAAAAAAAAAgMEBQYHAQj/xABJEAABAwIDBAcDCQUGBAcAAAABAgMRACEEEjEFQVFhBgcTInGBkTKhsRQjM0JSYsHR8BdDgqKyJFOTwuHxFmNykhU0VKOz0uL/xAAZAQACAwEAAAAAAAAAAAAAAAACAwABBAX/xAApEQACAgICAgEEAgIDAAAAAAAAAQIRAyESMQRBURMUImFx8KGxMoGR/9oADAMBAAIRAxEAPwCojDi8p85pFeBvUyoSOApqrDyRJtWwyjZrDiNJMaf60v8AJ5tAAoxbjSnGHXJ8TA9au0VTEGGYzAARl/zJoJYndykflRg9ZUfZ1/iSKGGxEiN9REEH8NeIvSYYA3U8UghQ+O+obbGMKScs3MaUDDQ7W5e4FqaYl9KU0kdl4kIDigMqtO8mT4RSmw9k/K3MilBCUAqUpVgkCwHMzAilfWhTd9DfpStL5IxeNJ0/CjYfakKGZNq0Zvok1iMpSprKhIsnugq0Ku6eO6TFRnSToK3kUtohK0pKoHsqi+m6sa86NpPVmt+HJJtOzmBxLeRKkATuOu+NKUwi8y1Tc5j8eFV7oYkrcLc2jOPEEfn7qu+G2XkKtLkmbTc1ui3ZiaSQ5YQIHGi43azWHguqyk6C5J8vxomPYc7FfY/ShJyaa8t0xMc4qrf8NLUgKeW+p1UiIKid4KQsSU603N5EcKV+wMWB5m69FtwPWlhysIOZANs5AiecXFWrDY/tIUFdwixFweYO+sI2xsRxg96Ck6KEwZE6G4qZ6B9LFYd0NLMsuGIP1FGwUOF9R57qzRmpflEdKEo6kbT2sUk6+BexNR4xUklR0pZghYvajeOwVOiH20sqyyBHECKiFpjWre7swLEaXt/rUTtTYi0SSJTxF63YciSUTJlxttyINXKk6fOYUbtK63gSdK1OaS2ZlFtjNAp5h25FLpwE6inWE2feKVKaobGLLj0ZJ+St/wAX9aqFO9h4LKwgePvUTQrmSknJm+KdIw44VaSZ0HP8KaOvnhUw8rdxpjiMCUweZo5P0Al7GIfJPClWXj2iAQYzD4jSiMskmaXQlRWjKm+cH376lFnGgClQH2R/Umkm2oJpDDhYuQYNvSDUiMMtQsKJIAQeUZmLUvsXZAcUt1wwEAZQbJK1SEyYNtdL3FSGC2OoxmFgIinO0tpJwUFaCoKi4EiQDPgdOBvSfJ5LG67HeOovIrFsFgW1pPaJbhMQGySka7lAEeN/fT3CbBZW24UoKu2KZFhIbmJ4Xk+nlXX+sNCkx2awkeBkcLkx61Fv9MMSEy13EXN0nfYqnTeB6Vxo4sl6VHXlOFF9UpDCMpgakQAkAeHjaqx2pW+AFFQMnLOvCP1uqqu7bxLpuvMNNKksFs8lPfJzajLMi2vdud9qjwcNyexuPImtL/0tXRno+hBdebACpyFKSYSbLUm5NxIqaOHg/Gh0SUhGEbShJuCo8VZlEz4xFTisMCJIt767mHlCKs4WbjOboicIxKjEWBInQmO7Mbpg+ANNkJd7RSnVNKmZySCk7u6oCPHgTrrTjbG0vkzanEtlYGoTBiJkn7vhVMxfWEn92gpP1pEgA6gb65/nc8s6SNvhKOON32PdrLkjMiEmwi5zcar6uh+Z9ASomFfO90AJywVQQbnQaamlDth14hSUSmRlSZ7xkcL3/WlXDAsKCe8lKFK9oJuBG6TrzO80PhYZqX69jvOyw4179B3VyDNudPsJtHKAJ3amo11snSjtbPO8E+6u0/hnETfZNfLMx7tPkYwKsv0qCQ2kcucmnKWwYJNU4ItSZLv4NtYgAU1RsYIOo5UX5QBTR7FZtJJ4f7UKUurCbj3RMBkTcA05LaQJCRPhVfZ2iUWvPOlUbZVN6W4SYSnFF32Y5LSfP4mhTXYuKzMIVxn+o0KS07GpmcL2eFGwAvpSuI2WCiCm1P8ALBpy25NqNqTAVIhP/AQEwAL02Y2OUqBIi4q2LUIiY3iDB92o5VFYzG4ltUoZaxCb6fNrnUSCcp8uOlB9SaXQzhF+yJRsAWMAgEKI4GCL/j5U9wmzQBoIqKxvWLiGoCsKGiRopKiTwtGnOnGzesxDxyOspvawhU+GtB9zXcWH9tfTRKLwcaVB9KcFnZFipIVJHl/uPOh0m6cowpLaUZ3OBslINxMa+XrWebW6VPvklSylKhGRBKUxIMETe4BvwFapyUsbj89GaCcMil8Eg4/hEExmN40vA1MaD1p2x0lw6+0QtOVssqCSUkqzx3AADYfeqmqXNS3RbGsN4hK8UkraQFKyaysJlIjS6gkcONYlgjHe2zZLyJS1pInOjWKwaEuOPu/ReyhAOd6dMuYQL2M6VDdIOlbmJMBKWWtzSLA81nVxXNXkBUXjcQFuLWEhAWpSgkaJBJISOQ0pvTI44xd+xU8spqn0WLYvTbEYZCUIyKSkmAoExNyJBFvzq34DrXC0gPt9neMyJKbj6wN/jWX0bd5/hT1NoTxRueEx7awHAtJQSO9Iy3IEHzMRVCe2GlWJKWkEmwDd5KoumPEHwmqdhsYpCklJ9lQUBulJBEjfpWzbC6WhnZ7+0sQhsvPuKDeQC82S2fsgKCid5G8ml+Q3lqtDfGaxXeytbbxQ2Ytls5VOg5ltpuG0GbKP94QTAFhrvFWXD4lLyA40oKSrePxG48qxrG41brinHFFS1qKlE6knWuYbGrbMtrUg8Ukj4UeCsKpIXncsr5M2hpJ4U+Qkj0rMtk9ZD7ZAdAdTv3KjxFifEVo+xNqoxKA40ZE6G0EblRpWpyjJWjMlKL2JlvNdcg7op9hmDAkSONcaQFBJ0CoP641YGcHAE0E5aQyMdsh8VhdPCmuGbynNwqynCg60inYoUeFBy1sLjsrWNTeZmb+FJNCCeFWdXR+ASIN/dURtBoJV56edHCaekDKDW2WXo6n+zI/i/rVQrvR//wAuj+L+tVCkS7Y2PSK7h8HnibfGu4rAqGlxrU0cNpGtdyWg76KOTdgvHqitdpe9PWsSAJp29sxKjbzpH/wuDrIj8KdJwkhSU4sisViAApSjCQCSToABJJ8qzDGbXbcxC8RKEIJFiMy1FMXyAe0fEC9zWuHZoMg6Gx8DrWA7YwBYfdaP7tak+QJAPpFJz1JcfQ3C5QfL2Lbe2wrFPl1QiwSlOsJSIA8dT4k1HzXJrs0lKlSGN27Zw0D76FdoigtCuzXDUIdowNvOiUaoUCnS9puFlDBUezQtS0p+8sJBPon3njTShNQh2aFcoVCHa0zqp2glLTqVgkJKnLb4SgEfD1rMyat3V9tUNPFJE523ExG9Qbj+k0M5cYthRjckjVMHt1tx1CGUlSElSVnKBkypBF/GLyZmrIFQKrPRPYimcylHMpzUQLDh8PTzqyrHeg2AvVY4yjH8gskot/iKopYJvem3bibGlXMVamMFDhLgqA2thE5p/XOpJDpNhvpBbWa2tSP4uypLkqJDYzKQygDS/wDUaFOtmsgNJHj8TQoXLZaWiOzAa0j2wIo68Pmg8KjSFGBVwRUmPGHL04Ch7oqNDt4m9OGEH1pjWgU7DlivO/TVc4/En/mqHoY/CvRbb1ebelCpxmIPF5w/zmlsIjK6K4KUw7WY8ABKjwA1P4eJFCQsmyui6HGA4rPISVESIIEm1p0HGrNsjZ+BW2nMw1mKQFEZsoMXAlRvzmap+H6QrSypAsgymJIOWxieYkHxpNnbJAB05DQeAi3rWCWPNK9+9HSg8KS16HvTHosjC5XGlktrURlN1JMTrvHjfxqsGpPa+2S8lKbkJJMk8RHlUXNbcXLgufZhzceb4dAqQxuy3GW0FxMByFIIKVBScs2KSeItzqPq07GbOMwqsOTK2UqWzxMlJKRy9ofxDhVzlxV+gYR5aKvQoKFFmjADTQFcoCoQNVr6tWwdoYed6nB/7RiqnVm6vMQEbQwpJsHVT4Fsio9Fo9FYNkRYUZxBm4tSyXBlzDQjWsz2x14ttqWhnDlwpJSFKUAkkGJhMmPOg5N9BVSL1i9lqmUJkfCmzmz1gSZidDVN2B17oUoJxWHyA/XbUSBwlKr+hrU2cUh1tLiCFIWkKSeIIka0f1GuweCfRAMIMwbU7Q1e9OnsKBpRW0XvVOVhKNEjhPYH631ylmD3RQoLCojS3cUmvDjhS4NGUBFUmRohxs3vTUgMIALcPwpRtQlQ4Ee9IPxpQj9eVG5NgqKRB41XZpUsiyQVeQE15oxr+ZalHVSio+ZJr0v0yVkwOJUNzSj/ACkfjXmN3Wi5WC1QQCaePpypDSbqMFeW8n6qBGsa+J5U72Pg1ZVOp1HdSZgg2JIG8wYid9XXoZs7CoJbWoIzoBznKHCQR3QYsm4JA1yjW9IyZFEbCHLRSWsCUsuBxJSqxSlQIJ0vqPhuqOCLEFJzc5BA8PStfe6LbNW8HC+nu6jMm6kmASSnS0G9I9JcBgk4Z2HgqAnKJQSFE/uzEg2M30Jm1Jjn312PeK1/BkKxBigllRuAY8PKnDrAMQZMgK1kTafXhWgpLTLYaSLRIBuSd886Zmz/AE6pW2Bi8f6je9GbBB4H0p9snHrw7iHkg91XhIIMjzE1o7bQyk5EiRYECTUVinWVDK8kQSEykXFiR6UiPl87XEe/DcNqRW+l2BAd7ZsQ273hMAyRKraxN/OoCrM/g2kNvtvE9oACy4ZJIFsse7/aq2RWrC7jXwZM0alZyu1yhThJ2p3oOwV49gAT3zbwSomoKrN1dPdnjkOH2W0LUd9spT8VAedBkdQf8B41ckjYumfSJvA4BYC4ccQUtJ1MmxPgAZnj41gOFwa3lhLaSpR4fjwrUOlPRdt/tsWrtFSPZKlS1dISSmSYMqsIAsYqK2AhLbfdEfeIiRNpsDWN+QseO4q2bF47nPborI6HYiYCQVfZzCdY10981t3Vo863gks4kELbUQkGCcmqbgkG5UPKqaHZUPZJsAQYIBInzq+bB+jBn2rifs/V9dfPlRYs0smnQGXDHHtFjLoO+kwm9IpVMUslYAma09CCRw57ooUMMZSKFUQjJrpVSZ0pup2Ksgo25C131Kf6ad9pUd2tzN5M/wAoovygmjStAvTI7rAx4Ts3EzcqSEDmVKA/OvOKkXNbZ1sOZcEkX+cdT6JCj+VYpvNXVAtk30f2shCVNuDumSFeWht6HnThb7aJbWpTaVTDiRKpG5Y5GSIveq8y6EqBIkA3HHzp+l5C0Q5ni2VSLwAPrJIuBpu04VlliSlfyaYZW4V7QVezxonEoKZkSVDX7omDRjjwhBbzdrPEHKkxEgm5j0pF3ZiNUvtkcwpKvAiNaTSlCdB2ivMJH4ndwplJ/sBNrrX/AGLt4tJbDeUpVmGg9o5hdR1kCQBpVlxmISyqXBKtAfPUVVtnMqdxCb3KsxOkXk6aVY9qbNLpK57o0rPmUeaTNnjuXFyQVG0XXFQk2+1wqVQ0G0i83kk6zpNV5vFdkABw1p0ziVOGBodaTPH8aRojL57HO08Al9BCfpE95J/Cd1VXbEqczmO8EmwgiU2zfeMTO/XfV9w2HCLA661U8ZglLZWqScqyQLaX0A8Z86Pxsla9CPKxctrsr0V0CgaFdE5YIq9dV2yFrW68EFSEZWzFyC5NwBe0AyNLVRgK3zqjwHYbOQo+08pTh8Ccqf5Ug+dBkjyjQzG+MrLJgOj6WIXBLigM6iZvwFgMo0FtKp/SPq8dzrdwzoSkgqWlaibySYhBmZ331q+4jF0zxjpcYcSLlSFADiYsLUmWNceh0cjUuzHsPgFolRMhF7A6i8XjdWgbC22lxtEWygA7jYR/rWbbRxaoDarJvNj7QJBA8DbXfT3o5tQsupSTIdUAnjNx4kRHhScNp79mjyI3G16NlwL2YD0PwoylRb6p37h48qjtkvgp8TPuFSDbk+damYkSmzBlaQOAj0MUKNgUkNgePxNCoQiFEmmaVKJiKfTbSlEJEaVadFNCDLeZRB0EeRj8qdDCi1dsJO+ipdqJsjoy7ruxfewzQ0CVLI8SEj4GslPxr0N0u2Kw9884iXG05UqM2BOhGhv8axbFobGLcTlCoPcFgmbTI3+HuNU8lPjXqy1jtXfuhvgejLjiO0VCEDefaIiZSnhzNOD0RcSUwsSoSNSPAq3HyNSuKe+aJVE5SYmTIFhuGlLsNh1Ce8oRfX3GsMvIyd+jfHxodeyqY7Zr7ZyrbvuISDPgQKDGznnJSEczaDHCBV0xu0TlypOYgedMsHtUsFtLg7yyc3KbiT7quPkzlHpWR+NCL22JjYwwjWYyVkCfM6U7xe2EZO5EEU4x2IDiVJ1JFRmz9iFsSsgkmb7vzrOpKS5ZOzUouLUY9DPCbGU8onRO/wAOVTLGGDSYG6l/lASIFFLM941JZXLvoKONLaCt4dajmmAPfTbEYUMBTiQMivpALkDeRyO8c5p05jwLJHpS+Gw5XIXovUcqFSa2+i5KzNsWxkWpPAx4jcfSKSqe6TbKKVZxEABKrgHMm0gakFISbcandi9F0rwIK0NlSzmSspOcZrJTmChO4wZ9qut9aKgpM4rwy5uKKHXonotjk/IsNliOwb/oE1g21tjqZPETAOnP4VtHV4wpzZzCpAASU6/YUpP4U1Si1behcoyi6rZYluk3o7audQm2NvIZIQlSSveCd3vqKf6Zd0xlCwCVBU921jaAfCfOlvNj6DWKfdD7plgMMUIU6gJKnQnMm3eULFUccoE66VnPTHo6vD5HgrM2QEhQPeSqSb/geVE6QdOMS52mHxAZWmdySkgi6VJIVYjz4U92TttLzBbdBWJlYJm/2gDoDExuINFSS5A8n/xJHoZ00Q2hCHFqkCLxxPhaIHG1T2O6xmmhDZzK5QtXklKoH8Sh4Gs82jsxvNmwucgC6ClRI3WVBEePDWohxxSTcRyqcE/ZLa7PQXRvpWp7DIcKVDNm1UnctQ3IA3cK7UH0BxIVs9kkmTnmw/vV1yqpF2Pm+lSiJlsHNAHejhP64VLbI212yZVAkwCJA0HE1mrO01DgJJixO+Rrzk1Ztg48qZBUNV5bCAO7b4VhnlcDZHCpWXN1R8qDbca1U9q9KlsZMoSoKST3pm0ReeYp1sHpYp4qzpSAAPZmbkjjT4+TChMvGmtkr0iaPyZ3InMrLIG8wQfgK88Yx0DGFWqVKkbjCtNd4r0oHQpPGsF6y+jCsI8FiOyWpXZmbj62UjleKa427+VQtSqNfDshXsVZaVapiDA1zpBJ8qeI2ucsI8wKhQorStXNIPmSfiKkcFiW20ad7fzpU4KurH45ty70TeycIlIzqVKiJ8OVH2mgPQU6i1QyMSp1Yy2FTKFdmLX48+dY5RcZcm9m6MlKNLoNgmOzN7mPTlTnFYuRTU4nMYpwzhRlJVSpd3IbHSpCjDAIzG9q664YgXpFC5snQU8QzlTQPT2FYRpoJF9d9EViiSQndXHFZlZRSow+SD686v8AkoiukSS5h1FftIAg8e9F/AE+tWXZmKSMHh0qUlKlJBE6AZSoX8hVcxuLCgtJ0KSPWoMdI/mWWyCS3M7rEZQmN+kzxOlq1xxynCv2Y8kownb9j3pE6HUoQiSpSxG4XBSB46Vduimy8QjCssu5mmkqWViYUoK7yYgz7XuNV3q1ZGJxSlOJlLDYWkXs4FAIV4gZraVpjqp1roYsC4pPo5+bP+TlEZPdF8MsEFoEn68qz+SyZHrWZdOtmOYRzswVKaWMzaiZIAspJ5gn0IrX0Jio/pDsNvGMFty29KhqhW4j8t9Plii/QiOWS9mFPYcwFkg5o4frcR4g8iVtk7QLLoVqJhSdyhvHnSvSDYS8I6WnLxdKhMKB3iffwNMWWCtSUpBKjYACSTwAFVVaLuzU9t4BxvZ+fDobCFhNkq7wQsTOUgAnS0891VPYXRB14EQMhNiQQbWzeF+fvrTm9mH5Ph2XRJQhsqTJspAH1hrce6uJxJdX2DBAA+lWmO6n7KI0O71rO3TGrZYOi3RxpnCttiSE5tTe61H8aFTeyMMlLKEpAAEx6mhUslHn5rGJUUg+0TaZ1EanxNWzZeKZaYHanLKyfZUrTKNwMaiqUy3GUm0Afn8KfbUxQVhwmRo4BMCTLR31hyJSmlejpRuGJuixt9IWE4lJmW+yKSezUQDmkGCnlE0XFbcw8vqbJ+cbhMIWO/lItCbXg1SzjUhc2u1ktkFyo6gGBSGGdSOzJykJmUykGYEKjN3og31ovpa9iPqbND6IdLWm2VJfLgVmKu8hxWoG8JPA1AdbW2WcT2KmFEhOYK7q0gEkR7QF4mq88ESvL2Yl4ESUxljeJuJm1NMe4C1GaYS2PaSbgqnQ8/Snwk0InFDbAJlnEckoI8lj8DTNoSbmpHZX0OJH/LT7lioumx7l/fSFPSX99kvhtpBJAjSj/LVLVA3mKhkm9TeznExli+s0E4qO6NOLJKemyXwUIuoXA1pw1iiswKhApbisoMib1YsFh0oArDlSjt9m/G3LroettJSKTVKiQBauJXnMCnSCAJHGKyXQ8KhsIHxpF+V6Hl8KClFZ4Ab6Ji8WltFXFO/2RkRt51DaMv1uVU0mn21Md2iyd26mIFdrBj4R2cXycvOWujVOpjZ+ZvEr4qQn0SpX+YVe3cOU6zVN6lMXLD7f2XAr/uTH+WtEcIrRGTRmaTRHNNGK4U2p8CAKbE7qamLcaI3HbHbfSUOpCxuBAMHiOBrmzui2Hw12EBCiIJ3+pBNSpgDnGnlQedAEk0uU1YShoituYwoZeucwQYO+4pPoZgQxg0KMBTgzk7zmJKdfukU12+wp1JRohVireEzePEVJYZZyZoypAAQneEgQJ8qzS7Hp6ouOy1S0nz+JoVzZZ+aTPP4mhUIeaWm0JAUXVTrGSRfdObSnOM2ulCEBBzwVTmSU65OCjwpk8iY3d0edppttFEJRaJn4A0ripSVmuUnGD4hcdtIuKBKUiBltMQJ4+NIsYjKdAY/XCk22iYjU6D8qkMJslRCpCwoRYCZzSE+EqgedP4xSox85N2EwuOCSCUIMTqAZkb5EUji8UCkJCUiN4Avofs8q49hlIgKEGAfI3FJvAZZ30S10C9imBcht4cUD+oUypVpUJVzH40lVJU2W3pHaUSsp3kUVSCIPESPUj4g0SaIFMsezMe2lIi1S+FJWeXuqjBVSeB24tu2orLl8e9x7N2LyUtSL0EhIFAFSjf2RVVZ6RSZVpGnOlsT0sEEJFYvtp9UbPuId2TOO2gG0+FVHa21yswD3aa4raKlzJsTMU0NbsPjqG32Yc/kueo9AmhNcFdrUYi/9UOOyvvN/bbCtd6D/APqtQGNPD4VivV3jA3j2yTAIUk/xCBPnFa6+sRnSpJQRdUiBRxcV2DJN9D042EjmBw4U2cx0kQN3EVV2tsZ0A964+qJPDQeBpyymIyuE2kg8zAvHw4Cqb+CL9ks/j1QbHTlTZ3EqULgjhpNOGGSZz6QfhT97C92dw1oO1sLfojyFdqCmCnJdJn2jF53Ae+eVKYnaQAzH2dEj7Shw5c6Y4/aKUNkKuVSco1ImACdwmozDNuOnM4IA03JSBuA4Cs8pUOSs0jYePzMIPGf6iK7Ub0YwLi8K2oKyhWYpEfVK1ZT5iD51yrUtBOJhaMKpUdxzT7J/KmuKAC0IWkk3BSe7dQhHAi8elExTZBgaUzLnfBgGCLHQxFjVxjuwsmT8eNE2vDtIGbs1jKZkOJsM9ogkzBSJndNJDGKSPrypKTObXvxJuPDz3a0xXi0mYbQJEb7cxekiuY7oFgNTrOp8aKvkRfwSr7IWolTbh7y0jvJ3IlA1+qbniKZvhASe6oS2kiSNY7xtuMWH6PA8mFApBgneY4R4CmigQPKrSIJJNjRaANjXaMAM4ucttBHjcmffRRRlOGI/R119TRKsgIoUK5UIdmpTYK0BwZ0oUDuWJHlwNRdH3VTVqi06dkx0wdSrElSRAKEWiIISEm3lUHSjr6lRmJMCBN4HDwpOrSpUR7Z2hXKFQotXV2n+0LPBpW6d4/Kr+l3siISfnBmyxJSqJuNwPxrOuh2HKi4Q443ZIlBAnU3kHhVnDDgNsS8bb8h+KNK52fJFTabOjgxSlBNIkWtvFtvvIJSEi+UbkiTM3FqsGzsHlSnPlBUM5B0hV1RvkSBJ4CqWzhXEiEvuRwhvw3opw1jX0AJGJcygQEwiw4CUacqHF5EI3ZeXxskqo0RtpIRl0N4kyZjjSmLT80qPs1QE7QxAEfKnPRv49nXVbZxMicQ4RIsUtQb6GETFN+8xvQr7PIKMvF1aUhuSmAqIjNuv4VLYxCYSxIlUldwO4Pq8s1h4TVeWgh0qbACzAbWtQytgi6wkmM5BCdNQT4ssH0RS64+p11ZKFCVZjJlCVfiat71YEVWzYNiqWWUkkD2rDQDMYGnCKFV/ots4IwqEpWogFcHMf7xVCmLoFoxZSwpUqO4kcLTJ91NkYMLcN8qZ1NtQN1PncGS2lMXCgSOUmabpZnEm8XnSeBFSL7ovIn7JJ3Y6FoQkrKC2nLKhCIkqE8NdZ4VEO7ObH79BngOYAm/Az5Gp7bCinDEZjC1QrdulM8racY4VWfkK7d03E7tIBn3j1o1/Ip/I4TgADAebMgmd1iLcbz7qPiMCAlR7RtVrQb79OdvfTZlkkSASN/oT8AT5UjjEFNiCPGrp32S6G4NGbaKiABqY86To6VkaGKaLX7FMSzlMEid8XjlSUUdR+FEqIt9gFcoUKhR2l+xNuYtTeny0wEniPxqMtKxkRXKVxGs8aRqymCu1yhVELh0LbhpxX3gJ8Bf41MpxySQA4nwBBnlwqn4JJLSEzqomN0kx+FLJgnKCqT3TIAi8nfyrmZMCnNybO1jyfTxxX6LNitpIQYUfIa/6Uzc2wIlKbzv8uHj7qiggqVpmJIAE6k6CTyB9KdPbLcCAVCATFoMKk2seEROtCsEV2PeRKXH2PdnbZJMORc2IAF4sPODSW3NolSggGydY3n/So7G4YtKKF6iNIvvBsSP0aSUDE8atYYqXIKMmSb3S3s1AqYQslsJSeABg6g6xSGC6eqQVZmkkKWVWUREgCBY8BUNtUe5I+En41GVvhBOKbOHmdTaRvnRDpWpzBtr7NKZK7Sdzix+FCoXoA0Ts9nxc/wDlXQq6QGyirUe0VrE68OQn9XpPA4XO8TvDgG6O9xqVe2ecx7yf+4UyOCW2FmUpUVpKT3VD2r8d01khkX+jVkjf+R9j2Qtt5JPsOgyL2yqj9cqhl7LgZsyo03aQOflHKpZTykuqGdASpBOWwTmmM19+u/f400xWISltwJUiVXAmRbWDQKcr0EscK2NhsiIGcpKgSB4Wi3nUPtJrKqJJ4zytxoP491RzFR1m1gPCKQczE96SedbIRkncmZJyg1+KE67RuyN7G2vKgEHhThQd9IBEEGw0pKjBsnQV0NnhUIEoUYIPA0b5OrgahAgqVVhVxqnT9bqjW2jmFt9LO4lfE8ooXb6Dg0uzuLaKQAYM3EeVNKMok6zXMtEgW7ejlcijBBrmWrKJNrFpCGhzIXPjII8j/LT5NwFciAeIyn4fj4VX4pw1ilJIMkxpv5elJljvo14/IpVPfRLocOqVZSCPQ2PuJ9atG2kqQpgolYCXCRlGUlKcwSQDdWkWtNtTVMw+Pme6PGYqwf8AEwITZRKV5yO7pkyGL2VO6luLXobkyQlLkmRjzBKySqcxKirQcSY3CnGJakgAEJAA8N5k+Z9KYrK1zlzBBmBwEzBPKkRiEEwpZgDUgmTwAoXjbfYyPlKKpIebNQHMQCod2So+ABP5VAPN5VEHcf8AalsViMx7sgDy+FDH4xbys67qyhJVEZsogE84AE74rRGDTswTnyVftm29AdmKRs9gLSQSFK8lrUtP8pFCpPob0ySvBMq7I+yU6j6iiifdQoaYSkhj+xIySMSBP3DvN/rUP2ITc4m/JKuH/X4VqtCh4oEywdSAmTiAf4VXsBfvcqTd6iUqEduJ3EoUSP5+QrV6FTiiGTI6iQNMSmwI+jOhngvXx4UZXUQk3+U34hs+f161ehU4ohlSuoxMg/KBaNWyZI49/wBBRmuoxtIPzwJO8tk+7PWp0KnFEMsb6jUgEfKBff2Z04e3+r0o71Itq1f5CG+Y+/yPrWhF14T3Em5+tAibc9I9DRy67rkGmmbfMRPhBqcUUZ231JITo+P8Px+/zofsQbt8/vmyLag/b8fWtADj8HupmDBkXMd0Ruvz3c66l56LtpJ/6quiUZ+nqTQFZvlF4/uxrf73OnCuptoz86L6/N6axl71tR6VelPOd0ZUgqJGswBF9LmJ91JpcfvKEm5i8W3A6+tTiiUULEdSLSx9OQoAd7sxxO7NoZFuVJt9RjQt25N5+iGttDmt4Vorq3c3dAI3gmL2i/r7qI0+8qe6kRaJm8ifdMVKJRRv2LtT9KIt+6FoEAjvcJpNfUk0Y+fVIj92IIBMgjNvBitAQtzOJAy6WIJ8Twrmd77KPU+VTiizOmeoplJ+nJF7dmN4UPt7pH/aKH7CWb/2gwd3ZDl97lWo0KshlR6g2bf2g6/3Q9Pb8aL+wJqI+VL1/ux/961ehUKoyodQrUR8pV/hDkft8qIeoBn/ANSr/CTy+9WsUKhZln7B2rf2giDNmk34T3qO51GNH9+RcH6Ibp+9z1rUKFQhV9idBG8OwloKCgmblAE5lFWk86FWihUIf//Z"/>
          <p:cNvSpPr>
            <a:spLocks noChangeAspect="1" noChangeArrowheads="1"/>
          </p:cNvSpPr>
          <p:nvPr/>
        </p:nvSpPr>
        <p:spPr bwMode="auto">
          <a:xfrm>
            <a:off x="155575" y="-1089025"/>
            <a:ext cx="2009775" cy="2276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268230">
            <a:off x="896771" y="1757605"/>
            <a:ext cx="2821565" cy="3066918"/>
          </a:xfrm>
          <a:prstGeom prst="rect">
            <a:avLst/>
          </a:prstGeom>
        </p:spPr>
      </p:pic>
    </p:spTree>
    <p:extLst>
      <p:ext uri="{BB962C8B-B14F-4D97-AF65-F5344CB8AC3E}">
        <p14:creationId xmlns:p14="http://schemas.microsoft.com/office/powerpoint/2010/main" val="6650621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928992" cy="6624736"/>
          </a:xfrm>
          <a:prstGeom prst="rect">
            <a:avLst/>
          </a:prstGeom>
          <a:no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009644"/>
                </a:solidFill>
              </a:rPr>
              <a:t>Les moteurs de réponse</a:t>
            </a:r>
            <a:endParaRPr lang="fr-FR" dirty="0"/>
          </a:p>
        </p:txBody>
      </p:sp>
      <p:sp>
        <p:nvSpPr>
          <p:cNvPr id="7" name="Espace réservé du contenu 6"/>
          <p:cNvSpPr>
            <a:spLocks noGrp="1"/>
          </p:cNvSpPr>
          <p:nvPr>
            <p:ph idx="1"/>
          </p:nvPr>
        </p:nvSpPr>
        <p:spPr>
          <a:xfrm>
            <a:off x="457200" y="1052736"/>
            <a:ext cx="8229600" cy="5256584"/>
          </a:xfrm>
        </p:spPr>
        <p:txBody>
          <a:bodyPr>
            <a:normAutofit/>
          </a:bodyPr>
          <a:lstStyle/>
          <a:p>
            <a:pPr marL="0" indent="0">
              <a:buNone/>
            </a:pPr>
            <a:r>
              <a:rPr lang="fr-FR" sz="1800" dirty="0" smtClean="0"/>
              <a:t>Quel est le cri du tigre ?</a:t>
            </a:r>
            <a:endParaRPr lang="fr-FR" sz="1800" dirty="0"/>
          </a:p>
        </p:txBody>
      </p:sp>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971" y="1412776"/>
            <a:ext cx="3605590" cy="2520280"/>
          </a:xfrm>
          <a:prstGeom prst="rect">
            <a:avLst/>
          </a:prstGeom>
          <a:effectLst>
            <a:outerShdw blurRad="292100" dist="139700" dir="2700000" algn="ctr" rotWithShape="0">
              <a:srgbClr val="000000">
                <a:alpha val="65000"/>
              </a:srgbClr>
            </a:outerShdw>
          </a:effectLst>
        </p:spPr>
      </p:pic>
      <p:pic>
        <p:nvPicPr>
          <p:cNvPr id="9" name="Imag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68020" y="3758690"/>
            <a:ext cx="3754993" cy="2844316"/>
          </a:xfrm>
          <a:prstGeom prst="rect">
            <a:avLst/>
          </a:prstGeom>
          <a:effectLst>
            <a:outerShdw blurRad="292100" dist="139700" dir="2700000" algn="ctr" rotWithShape="0">
              <a:srgbClr val="000000">
                <a:alpha val="65000"/>
              </a:srgbClr>
            </a:outerShdw>
          </a:effectLst>
        </p:spPr>
      </p:pic>
      <p:sp>
        <p:nvSpPr>
          <p:cNvPr id="10" name="Rectangle 9"/>
          <p:cNvSpPr/>
          <p:nvPr/>
        </p:nvSpPr>
        <p:spPr>
          <a:xfrm>
            <a:off x="4802363" y="3338584"/>
            <a:ext cx="2706190" cy="369332"/>
          </a:xfrm>
          <a:prstGeom prst="rect">
            <a:avLst/>
          </a:prstGeom>
        </p:spPr>
        <p:txBody>
          <a:bodyPr wrap="none">
            <a:spAutoFit/>
          </a:bodyPr>
          <a:lstStyle/>
          <a:p>
            <a:r>
              <a:rPr lang="fr-FR" dirty="0" smtClean="0"/>
              <a:t>Je veux accorder ma guitare</a:t>
            </a:r>
            <a:endParaRPr lang="fr-FR" dirty="0"/>
          </a:p>
        </p:txBody>
      </p:sp>
    </p:spTree>
    <p:extLst>
      <p:ext uri="{BB962C8B-B14F-4D97-AF65-F5344CB8AC3E}">
        <p14:creationId xmlns:p14="http://schemas.microsoft.com/office/powerpoint/2010/main" val="10841366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009644"/>
                </a:solidFill>
              </a:rPr>
              <a:t>Les moteurs de réponse</a:t>
            </a:r>
            <a:endParaRPr lang="fr-FR" dirty="0">
              <a:solidFill>
                <a:srgbClr val="009644"/>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4118048145"/>
              </p:ext>
            </p:extLst>
          </p:nvPr>
        </p:nvGraphicFramePr>
        <p:xfrm>
          <a:off x="395536" y="925257"/>
          <a:ext cx="8352928" cy="5715000"/>
        </p:xfrm>
        <a:graphic>
          <a:graphicData uri="http://schemas.openxmlformats.org/drawingml/2006/table">
            <a:tbl>
              <a:tblPr bandRow="1">
                <a:tableStyleId>{5C22544A-7EE6-4342-B048-85BDC9FD1C3A}</a:tableStyleId>
              </a:tblPr>
              <a:tblGrid>
                <a:gridCol w="1080120"/>
                <a:gridCol w="7272808"/>
              </a:tblGrid>
              <a:tr h="0">
                <a:tc>
                  <a:txBody>
                    <a:bodyPr/>
                    <a:lstStyle/>
                    <a:p>
                      <a:r>
                        <a:rPr lang="fr-FR" sz="1350" b="1" dirty="0" smtClean="0"/>
                        <a:t>Limite des moteurs traditionnels</a:t>
                      </a:r>
                      <a:endParaRPr lang="fr-FR" sz="1350" b="1" dirty="0"/>
                    </a:p>
                  </a:txBody>
                  <a:tcPr>
                    <a:solidFill>
                      <a:srgbClr val="009644">
                        <a:alpha val="50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 comprennent mal le langage</a:t>
                      </a:r>
                      <a:r>
                        <a:rPr lang="fr-FR" sz="1200" baseline="0" dirty="0" smtClean="0"/>
                        <a:t> naturel</a:t>
                      </a:r>
                      <a:endParaRPr lang="fr-FR" sz="12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 fournissent</a:t>
                      </a:r>
                      <a:r>
                        <a:rPr lang="fr-FR" sz="1200" baseline="0" dirty="0" smtClean="0"/>
                        <a:t> des liens plutôt qu’une réponse</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t>- mais déjà direction prise pour les entités ou les actions (cf. </a:t>
                      </a:r>
                      <a:r>
                        <a:rPr lang="fr-FR" sz="1200" i="1" baseline="0" dirty="0" smtClean="0"/>
                        <a:t>Knowledge graph </a:t>
                      </a:r>
                      <a:r>
                        <a:rPr lang="fr-FR" sz="1200" baseline="0" dirty="0" smtClean="0"/>
                        <a:t>de Google et Satori de Bing)</a:t>
                      </a:r>
                      <a:endParaRPr lang="fr-FR" sz="1200" dirty="0" smtClean="0"/>
                    </a:p>
                  </a:txBody>
                  <a:tcPr>
                    <a:solidFill>
                      <a:srgbClr val="009644">
                        <a:alpha val="50000"/>
                      </a:srgbClr>
                    </a:solidFill>
                  </a:tcPr>
                </a:tc>
              </a:tr>
              <a:tr h="423272">
                <a:tc>
                  <a:txBody>
                    <a:bodyPr/>
                    <a:lstStyle/>
                    <a:p>
                      <a:r>
                        <a:rPr lang="fr-FR" sz="1350" b="1" dirty="0" smtClean="0"/>
                        <a:t>Type de documents</a:t>
                      </a:r>
                      <a:endParaRPr lang="fr-FR" sz="1350" b="1" dirty="0"/>
                    </a:p>
                  </a:txBody>
                  <a:tcPr>
                    <a:solidFill>
                      <a:srgbClr val="009644">
                        <a:alpha val="25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informations</a:t>
                      </a:r>
                      <a:r>
                        <a:rPr lang="fr-FR" sz="1200" baseline="0" dirty="0" smtClean="0"/>
                        <a:t> factuelles essentiellement</a:t>
                      </a:r>
                      <a:endParaRPr lang="fr-FR" sz="1200" dirty="0" smtClean="0"/>
                    </a:p>
                  </a:txBody>
                  <a:tcPr>
                    <a:solidFill>
                      <a:srgbClr val="009644">
                        <a:alpha val="25000"/>
                      </a:srgbClr>
                    </a:solidFill>
                  </a:tcPr>
                </a:tc>
              </a:tr>
              <a:tr h="265152">
                <a:tc>
                  <a:txBody>
                    <a:bodyPr/>
                    <a:lstStyle/>
                    <a:p>
                      <a:r>
                        <a:rPr lang="fr-FR" sz="1350" b="1" dirty="0" smtClean="0"/>
                        <a:t>Recherche</a:t>
                      </a:r>
                      <a:endParaRPr lang="fr-FR" sz="1350" b="1" dirty="0"/>
                    </a:p>
                  </a:txBody>
                  <a:tcPr>
                    <a:solidFill>
                      <a:srgbClr val="009644">
                        <a:alpha val="50000"/>
                      </a:srgbClr>
                    </a:solidFill>
                  </a:tcPr>
                </a:tc>
                <a:tc>
                  <a:txBody>
                    <a:bodyPr/>
                    <a:lstStyle/>
                    <a:p>
                      <a:r>
                        <a:rPr lang="fr-FR" sz="1200" dirty="0" smtClean="0"/>
                        <a:t>recherche</a:t>
                      </a:r>
                      <a:r>
                        <a:rPr lang="fr-FR" sz="1200" baseline="0" dirty="0" smtClean="0"/>
                        <a:t> par mots-clés ou en langage naturel</a:t>
                      </a:r>
                      <a:endParaRPr lang="fr-FR" sz="1200" dirty="0"/>
                    </a:p>
                  </a:txBody>
                  <a:tcPr>
                    <a:solidFill>
                      <a:srgbClr val="009644">
                        <a:alpha val="50000"/>
                      </a:srgbClr>
                    </a:solidFill>
                  </a:tcPr>
                </a:tc>
              </a:tr>
              <a:tr h="495980">
                <a:tc>
                  <a:txBody>
                    <a:bodyPr/>
                    <a:lstStyle/>
                    <a:p>
                      <a:r>
                        <a:rPr lang="fr-FR" sz="1350" b="1" dirty="0" smtClean="0"/>
                        <a:t>Outils</a:t>
                      </a:r>
                      <a:endParaRPr lang="fr-FR" sz="1350" b="1" dirty="0"/>
                    </a:p>
                  </a:txBody>
                  <a:tcPr>
                    <a:solidFill>
                      <a:srgbClr val="009644">
                        <a:alpha val="25000"/>
                      </a:srgbClr>
                    </a:solidFill>
                  </a:tcPr>
                </a:tc>
                <a:tc>
                  <a:txBody>
                    <a:bodyPr/>
                    <a:lstStyle/>
                    <a:p>
                      <a:r>
                        <a:rPr lang="fr-FR" sz="1200" dirty="0" smtClean="0"/>
                        <a:t>outils spécifiques, reposant</a:t>
                      </a:r>
                      <a:r>
                        <a:rPr lang="fr-FR" sz="1200" baseline="0" dirty="0" smtClean="0"/>
                        <a:t> sur les avancées actuelles (recherche sémantique, web sémantique…)</a:t>
                      </a:r>
                      <a:r>
                        <a:rPr lang="fr-FR" sz="1200" dirty="0" smtClean="0"/>
                        <a:t> : doivent comprendre</a:t>
                      </a:r>
                      <a:r>
                        <a:rPr lang="fr-FR" sz="1200" baseline="0" dirty="0" smtClean="0"/>
                        <a:t> la question, les expressions et le contexte et proposer une réponse collectant les données les plus pertinentes et objectives </a:t>
                      </a:r>
                      <a:r>
                        <a:rPr lang="fr-FR" sz="1200" dirty="0" smtClean="0"/>
                        <a:t>– proposer</a:t>
                      </a:r>
                      <a:r>
                        <a:rPr lang="fr-FR" sz="1200" baseline="0" dirty="0" smtClean="0"/>
                        <a:t> des sortes d’« encyclopédie[s] interactive[s] » (</a:t>
                      </a:r>
                      <a:r>
                        <a:rPr lang="fr-FR" sz="1200" baseline="0" dirty="0" smtClean="0">
                          <a:hlinkClick r:id="rId3"/>
                        </a:rPr>
                        <a:t>M. Mayer</a:t>
                      </a:r>
                      <a:r>
                        <a:rPr lang="fr-FR" sz="1200" baseline="0" dirty="0" smtClean="0"/>
                        <a:t>)</a:t>
                      </a:r>
                    </a:p>
                    <a:p>
                      <a:pPr marL="355600" marR="0" lvl="0" indent="0" algn="l" defTabSz="4445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sym typeface="Wingdings" pitchFamily="2" charset="2"/>
                        </a:rPr>
                        <a:t> plus seulement des outils de recherche mais des sources d’information : </a:t>
                      </a:r>
                      <a:r>
                        <a:rPr kumimoji="0" lang="fr-FR" sz="1200" b="0" i="0" u="none" strike="noStrike" kern="1200" cap="none" spc="0" normalizeH="0" baseline="0" noProof="0" dirty="0" err="1" smtClean="0">
                          <a:ln>
                            <a:noFill/>
                          </a:ln>
                          <a:solidFill>
                            <a:prstClr val="black"/>
                          </a:solidFill>
                          <a:effectLst/>
                          <a:uLnTx/>
                          <a:uFillTx/>
                          <a:latin typeface="+mn-lt"/>
                          <a:ea typeface="+mn-ea"/>
                          <a:cs typeface="+mn-cs"/>
                          <a:sym typeface="Wingdings" pitchFamily="2" charset="2"/>
                        </a:rPr>
                        <a:t>éditorialisation</a:t>
                      </a:r>
                      <a:r>
                        <a:rPr kumimoji="0" lang="fr-FR" sz="1200" b="0" i="0" u="none" strike="noStrike" kern="1200" cap="none" spc="0" normalizeH="0" baseline="0" noProof="0" dirty="0" smtClean="0">
                          <a:ln>
                            <a:noFill/>
                          </a:ln>
                          <a:solidFill>
                            <a:prstClr val="black"/>
                          </a:solidFill>
                          <a:effectLst/>
                          <a:uLnTx/>
                          <a:uFillTx/>
                          <a:latin typeface="+mn-lt"/>
                          <a:ea typeface="+mn-ea"/>
                          <a:cs typeface="+mn-cs"/>
                          <a:sym typeface="Wingdings" pitchFamily="2" charset="2"/>
                        </a:rPr>
                        <a:t> de contenu</a:t>
                      </a:r>
                      <a:endParaRPr lang="fr-FR" sz="1200" baseline="0" dirty="0" smtClean="0"/>
                    </a:p>
                  </a:txBody>
                  <a:tcPr>
                    <a:solidFill>
                      <a:srgbClr val="009644">
                        <a:alpha val="25000"/>
                      </a:srgbClr>
                    </a:solidFill>
                  </a:tcPr>
                </a:tc>
              </a:tr>
              <a:tr h="412769">
                <a:tc>
                  <a:txBody>
                    <a:bodyPr/>
                    <a:lstStyle/>
                    <a:p>
                      <a:r>
                        <a:rPr lang="fr-FR" sz="1350" b="1" dirty="0" smtClean="0"/>
                        <a:t>!</a:t>
                      </a:r>
                      <a:endParaRPr lang="fr-FR" sz="1350" b="1" dirty="0"/>
                    </a:p>
                  </a:txBody>
                  <a:tcPr>
                    <a:solidFill>
                      <a:srgbClr val="009644">
                        <a:alpha val="50000"/>
                      </a:srgbClr>
                    </a:solidFill>
                  </a:tcPr>
                </a:tc>
                <a:tc>
                  <a:txBody>
                    <a:bodyPr/>
                    <a:lstStyle/>
                    <a:p>
                      <a:r>
                        <a:rPr lang="fr-FR" sz="1200" dirty="0" smtClean="0"/>
                        <a:t>- domaine encore en développement : indexation des contenus, traitement sémantique, compréhension du langage</a:t>
                      </a:r>
                      <a:r>
                        <a:rPr lang="fr-FR" sz="1200" baseline="0" dirty="0" smtClean="0"/>
                        <a:t> naturel, développement de l’intelligence artificielle, synthèse automatique</a:t>
                      </a:r>
                      <a:r>
                        <a:rPr lang="fr-FR" sz="1200" dirty="0" smtClean="0"/>
                        <a:t>…</a:t>
                      </a:r>
                    </a:p>
                    <a:p>
                      <a:r>
                        <a:rPr lang="fr-FR" sz="1200" dirty="0" smtClean="0">
                          <a:solidFill>
                            <a:schemeClr val="tx1"/>
                          </a:solidFill>
                        </a:rPr>
                        <a:t>- outils majoritairemen</a:t>
                      </a:r>
                      <a:r>
                        <a:rPr lang="fr-FR" sz="1200" baseline="0" dirty="0" smtClean="0">
                          <a:solidFill>
                            <a:schemeClr val="tx1"/>
                          </a:solidFill>
                        </a:rPr>
                        <a:t>t anglo-saxons (US)</a:t>
                      </a:r>
                      <a:endParaRPr lang="fr-FR" sz="1200" dirty="0" smtClean="0">
                        <a:solidFill>
                          <a:schemeClr val="tx1"/>
                        </a:solidFill>
                      </a:endParaRPr>
                    </a:p>
                    <a:p>
                      <a:r>
                        <a:rPr lang="fr-FR" sz="1200" dirty="0" smtClean="0">
                          <a:solidFill>
                            <a:schemeClr val="tx1"/>
                          </a:solidFill>
                        </a:rPr>
                        <a:t>- intérêt pour certains types de recherche uniquement (</a:t>
                      </a:r>
                      <a:r>
                        <a:rPr lang="fr-FR" sz="1200" baseline="0" dirty="0" smtClean="0">
                          <a:solidFill>
                            <a:schemeClr val="tx1"/>
                          </a:solidFill>
                        </a:rPr>
                        <a:t>informationnelles, ex. : [quel est le temps prévu pour aujourd’hui ?], [combien mesure la tour Eiffel ?]</a:t>
                      </a:r>
                      <a:r>
                        <a:rPr lang="fr-FR" sz="1200" dirty="0" smtClean="0">
                          <a:solidFill>
                            <a:schemeClr val="tx1"/>
                          </a:solidFill>
                        </a:rPr>
                        <a:t>), moins pour d’autres (</a:t>
                      </a:r>
                      <a:r>
                        <a:rPr lang="fr-FR" sz="1200" dirty="0" err="1" smtClean="0">
                          <a:solidFill>
                            <a:schemeClr val="tx1"/>
                          </a:solidFill>
                        </a:rPr>
                        <a:t>navigationnelles</a:t>
                      </a:r>
                      <a:r>
                        <a:rPr lang="fr-FR" sz="1200" dirty="0" smtClean="0">
                          <a:solidFill>
                            <a:schemeClr val="tx1"/>
                          </a:solidFill>
                        </a:rPr>
                        <a:t> et transactionnelles</a:t>
                      </a:r>
                      <a:r>
                        <a:rPr lang="fr-FR" sz="1200" baseline="0" dirty="0" smtClean="0">
                          <a:solidFill>
                            <a:schemeClr val="tx1"/>
                          </a:solidFill>
                        </a:rPr>
                        <a:t>) qui ont besoin d’une succession de liens (informations complémentaires, contradictoires…) ; pas de synthèse de plusieurs pages par ex.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solidFill>
                            <a:schemeClr val="tx1"/>
                          </a:solidFill>
                          <a:sym typeface="Wingdings" pitchFamily="2" charset="2"/>
                        </a:rPr>
                        <a:t>	 quel moyen de comparaison si une seule réponse ? </a:t>
                      </a:r>
                      <a:r>
                        <a:rPr lang="fr-FR" sz="1200" baseline="0" dirty="0" smtClean="0">
                          <a:solidFill>
                            <a:schemeClr val="tx1"/>
                          </a:solidFill>
                        </a:rPr>
                        <a:t>dérives possibles notamment quand réponse orale unique, et non d’une liste de liens textuels </a:t>
                      </a:r>
                      <a:r>
                        <a:rPr lang="fr-FR" sz="1200" baseline="0" dirty="0" smtClean="0">
                          <a:solidFill>
                            <a:schemeClr val="tx1"/>
                          </a:solidFill>
                          <a:sym typeface="Wingdings" panose="05000000000000000000" pitchFamily="2" charset="2"/>
                        </a:rPr>
                        <a:t> </a:t>
                      </a:r>
                      <a:r>
                        <a:rPr lang="fr-FR" sz="1200" baseline="0" dirty="0" smtClean="0">
                          <a:solidFill>
                            <a:schemeClr val="tx1"/>
                          </a:solidFill>
                        </a:rPr>
                        <a:t>« </a:t>
                      </a:r>
                      <a:r>
                        <a:rPr lang="fr-FR" sz="1200" dirty="0" smtClean="0">
                          <a:effectLst/>
                        </a:rPr>
                        <a:t>nous éviter de lire, c’est nous éviter de comparer » (</a:t>
                      </a:r>
                      <a:r>
                        <a:rPr lang="fr-FR" sz="1200" dirty="0" smtClean="0">
                          <a:effectLst/>
                          <a:hlinkClick r:id="rId4"/>
                        </a:rPr>
                        <a:t>O. </a:t>
                      </a:r>
                      <a:r>
                        <a:rPr lang="fr-FR" sz="1200" dirty="0" err="1" smtClean="0">
                          <a:effectLst/>
                          <a:hlinkClick r:id="rId4"/>
                        </a:rPr>
                        <a:t>Ertzscheid</a:t>
                      </a:r>
                      <a:r>
                        <a:rPr lang="fr-FR" sz="1200" dirty="0" smtClean="0">
                          <a:effectLst/>
                        </a:rPr>
                        <a:t>)</a:t>
                      </a:r>
                    </a:p>
                    <a:p>
                      <a:r>
                        <a:rPr lang="fr-FR" sz="1200" baseline="0" dirty="0" smtClean="0">
                          <a:solidFill>
                            <a:schemeClr val="tx1"/>
                          </a:solidFill>
                          <a:sym typeface="Wingdings" pitchFamily="2" charset="2"/>
                        </a:rPr>
                        <a:t>- établissement de la base de connaissance :</a:t>
                      </a:r>
                      <a:endParaRPr lang="fr-FR" sz="1200" baseline="0" dirty="0" smtClean="0">
                        <a:solidFill>
                          <a:schemeClr val="tx1"/>
                        </a:solidFill>
                      </a:endParaRPr>
                    </a:p>
                    <a:p>
                      <a:pPr marL="544513" marR="0" indent="-180975" algn="l" defTabSz="914400" rtl="0" eaLnBrk="1" fontAlgn="auto" latinLnBrk="0" hangingPunct="1">
                        <a:lnSpc>
                          <a:spcPct val="100000"/>
                        </a:lnSpc>
                        <a:spcBef>
                          <a:spcPts val="0"/>
                        </a:spcBef>
                        <a:spcAft>
                          <a:spcPts val="0"/>
                        </a:spcAft>
                        <a:buClrTx/>
                        <a:buSzTx/>
                        <a:buFontTx/>
                        <a:buChar char="-"/>
                        <a:tabLst/>
                        <a:defRPr/>
                      </a:pPr>
                      <a:r>
                        <a:rPr lang="fr-FR" sz="1200" baseline="0" dirty="0" smtClean="0">
                          <a:solidFill>
                            <a:schemeClr val="tx1"/>
                          </a:solidFill>
                        </a:rPr>
                        <a:t>sources d’informations ?</a:t>
                      </a:r>
                    </a:p>
                    <a:p>
                      <a:pPr marL="544513" marR="0" indent="-180975" algn="l" defTabSz="914400" rtl="0" eaLnBrk="1" fontAlgn="auto" latinLnBrk="0" hangingPunct="1">
                        <a:lnSpc>
                          <a:spcPct val="100000"/>
                        </a:lnSpc>
                        <a:spcBef>
                          <a:spcPts val="0"/>
                        </a:spcBef>
                        <a:spcAft>
                          <a:spcPts val="0"/>
                        </a:spcAft>
                        <a:buClrTx/>
                        <a:buSzTx/>
                        <a:buFontTx/>
                        <a:buChar char="-"/>
                        <a:tabLst/>
                        <a:defRPr/>
                      </a:pPr>
                      <a:r>
                        <a:rPr lang="fr-FR" sz="1200" baseline="0" dirty="0" smtClean="0">
                          <a:solidFill>
                            <a:schemeClr val="tx1"/>
                          </a:solidFill>
                        </a:rPr>
                        <a:t>validité et fraîcheur des informations ? </a:t>
                      </a:r>
                      <a:r>
                        <a:rPr lang="fr-FR" sz="1200" baseline="0" dirty="0" err="1" smtClean="0">
                          <a:solidFill>
                            <a:schemeClr val="tx1"/>
                          </a:solidFill>
                          <a:sym typeface="Wingdings" pitchFamily="2" charset="2"/>
                        </a:rPr>
                        <a:t>pré-déterminée</a:t>
                      </a:r>
                      <a:r>
                        <a:rPr lang="fr-FR" sz="1200" baseline="0" dirty="0" smtClean="0">
                          <a:solidFill>
                            <a:schemeClr val="tx1"/>
                          </a:solidFill>
                          <a:sym typeface="Wingdings" pitchFamily="2" charset="2"/>
                        </a:rPr>
                        <a:t> ou mise à jour en continu ?</a:t>
                      </a:r>
                    </a:p>
                    <a:p>
                      <a:pPr marL="544513" indent="-180975">
                        <a:buFontTx/>
                        <a:buChar char="-"/>
                      </a:pPr>
                      <a:r>
                        <a:rPr lang="fr-FR" sz="1200" baseline="0" dirty="0" smtClean="0">
                          <a:solidFill>
                            <a:schemeClr val="tx1"/>
                          </a:solidFill>
                          <a:sym typeface="Wingdings" pitchFamily="2" charset="2"/>
                        </a:rPr>
                        <a:t>quelle présentation des éléments pour laquelle la question n’a jamais été posée et/ou dont la réponse ne se trouve pas dans la base de connaissance (cf. </a:t>
                      </a:r>
                      <a:r>
                        <a:rPr lang="fr-FR" sz="1200" baseline="0" dirty="0" smtClean="0">
                          <a:solidFill>
                            <a:schemeClr val="tx1"/>
                          </a:solidFill>
                          <a:sym typeface="Wingdings" pitchFamily="2" charset="2"/>
                          <a:hlinkClick r:id="rId5"/>
                        </a:rPr>
                        <a:t>Google </a:t>
                      </a:r>
                      <a:r>
                        <a:rPr lang="fr-FR" sz="1200" baseline="0" dirty="0" smtClean="0">
                          <a:solidFill>
                            <a:schemeClr val="tx1"/>
                          </a:solidFill>
                          <a:sym typeface="Wingdings" pitchFamily="2" charset="2"/>
                        </a:rPr>
                        <a:t>: 15 % des requêtes quotidiennes sont nouvelles) ? cul-de-sac ?</a:t>
                      </a:r>
                    </a:p>
                    <a:p>
                      <a:r>
                        <a:rPr lang="fr-FR" sz="1200" baseline="0" dirty="0" smtClean="0">
                          <a:solidFill>
                            <a:schemeClr val="tx1"/>
                          </a:solidFill>
                        </a:rPr>
                        <a:t>- visée potentiellement commerciale (réponses sponsorisées encore plus fortement car diminution du nombre de résultats affichés)</a:t>
                      </a:r>
                      <a:endParaRPr lang="fr-FR" sz="1200" dirty="0" smtClean="0">
                        <a:solidFill>
                          <a:schemeClr val="tx1"/>
                        </a:solidFill>
                      </a:endParaRPr>
                    </a:p>
                  </a:txBody>
                  <a:tcPr>
                    <a:solidFill>
                      <a:srgbClr val="009644">
                        <a:alpha val="50000"/>
                      </a:srgbClr>
                    </a:solidFill>
                  </a:tcPr>
                </a:tc>
              </a:tr>
            </a:tbl>
          </a:graphicData>
        </a:graphic>
      </p:graphicFrame>
    </p:spTree>
    <p:extLst>
      <p:ext uri="{BB962C8B-B14F-4D97-AF65-F5344CB8AC3E}">
        <p14:creationId xmlns:p14="http://schemas.microsoft.com/office/powerpoint/2010/main" val="777599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dirty="0" smtClean="0">
                <a:solidFill>
                  <a:srgbClr val="C00000"/>
                </a:solidFill>
              </a:rPr>
              <a:t>Sites les plus visités</a:t>
            </a:r>
            <a:endParaRPr lang="fr-FR" dirty="0">
              <a:solidFill>
                <a:srgbClr val="C00000"/>
              </a:solidFill>
            </a:endParaRPr>
          </a:p>
        </p:txBody>
      </p:sp>
      <p:sp>
        <p:nvSpPr>
          <p:cNvPr id="9" name="Rectangle 8"/>
          <p:cNvSpPr/>
          <p:nvPr/>
        </p:nvSpPr>
        <p:spPr>
          <a:xfrm>
            <a:off x="7884368" y="5607969"/>
            <a:ext cx="1368152" cy="215444"/>
          </a:xfrm>
          <a:prstGeom prst="rect">
            <a:avLst/>
          </a:prstGeom>
        </p:spPr>
        <p:txBody>
          <a:bodyPr wrap="square">
            <a:spAutoFit/>
          </a:bodyPr>
          <a:lstStyle/>
          <a:p>
            <a:r>
              <a:rPr lang="fr-FR" sz="800" dirty="0" smtClean="0">
                <a:hlinkClick r:id="rId3"/>
              </a:rPr>
              <a:t>Paul </a:t>
            </a:r>
            <a:r>
              <a:rPr lang="fr-FR" sz="800" dirty="0" err="1" smtClean="0">
                <a:hlinkClick r:id="rId3"/>
              </a:rPr>
              <a:t>Jacionis</a:t>
            </a:r>
            <a:r>
              <a:rPr lang="fr-FR" sz="800" dirty="0" smtClean="0">
                <a:hlinkClick r:id="rId3"/>
              </a:rPr>
              <a:t>, 05/2012</a:t>
            </a:r>
            <a:endParaRPr lang="fr-FR" sz="800" dirty="0"/>
          </a:p>
        </p:txBody>
      </p:sp>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528" y="1472983"/>
            <a:ext cx="8568952" cy="4175690"/>
          </a:xfrm>
          <a:prstGeom prst="rect">
            <a:avLst/>
          </a:prstGeom>
        </p:spPr>
      </p:pic>
    </p:spTree>
    <p:extLst>
      <p:ext uri="{BB962C8B-B14F-4D97-AF65-F5344CB8AC3E}">
        <p14:creationId xmlns:p14="http://schemas.microsoft.com/office/powerpoint/2010/main" val="205434414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009644"/>
                </a:solidFill>
              </a:rPr>
              <a:t>Les moteurs de réponse</a:t>
            </a:r>
            <a:endParaRPr lang="fr-FR" dirty="0">
              <a:solidFill>
                <a:srgbClr val="009644"/>
              </a:solidFill>
            </a:endParaRPr>
          </a:p>
        </p:txBody>
      </p:sp>
      <p:sp>
        <p:nvSpPr>
          <p:cNvPr id="5" name="Espace réservé du contenu 4"/>
          <p:cNvSpPr>
            <a:spLocks noGrp="1"/>
          </p:cNvSpPr>
          <p:nvPr>
            <p:ph idx="1"/>
          </p:nvPr>
        </p:nvSpPr>
        <p:spPr>
          <a:xfrm>
            <a:off x="4255356" y="1182476"/>
            <a:ext cx="4536504" cy="5256584"/>
          </a:xfrm>
        </p:spPr>
        <p:txBody>
          <a:bodyPr/>
          <a:lstStyle/>
          <a:p>
            <a:pPr indent="-168275"/>
            <a:r>
              <a:rPr lang="fr-FR" sz="1600" dirty="0" smtClean="0"/>
              <a:t>WolframAlpha </a:t>
            </a:r>
            <a:r>
              <a:rPr lang="fr-FR" sz="1600" dirty="0"/>
              <a:t>: </a:t>
            </a:r>
            <a:r>
              <a:rPr lang="fr-FR" sz="1600" dirty="0">
                <a:hlinkClick r:id="rId3"/>
              </a:rPr>
              <a:t>https://www.wolframalpha.com</a:t>
            </a:r>
            <a:r>
              <a:rPr lang="fr-FR" sz="1600" dirty="0" smtClean="0">
                <a:hlinkClick r:id="rId3"/>
              </a:rPr>
              <a:t>/</a:t>
            </a:r>
            <a:endParaRPr lang="fr-FR" sz="1600" dirty="0" smtClean="0"/>
          </a:p>
          <a:p>
            <a:pPr marL="457200" lvl="1" indent="0">
              <a:spcBef>
                <a:spcPts val="0"/>
              </a:spcBef>
              <a:buNone/>
            </a:pPr>
            <a:r>
              <a:rPr lang="fr-FR" sz="1300" dirty="0" smtClean="0"/>
              <a:t>« </a:t>
            </a:r>
            <a:r>
              <a:rPr lang="fr-FR" sz="1300" i="1" dirty="0" err="1" smtClean="0"/>
              <a:t>computational</a:t>
            </a:r>
            <a:r>
              <a:rPr lang="fr-FR" sz="1300" i="1" dirty="0" smtClean="0"/>
              <a:t> </a:t>
            </a:r>
            <a:r>
              <a:rPr lang="fr-FR" sz="1300" i="1" dirty="0" err="1" smtClean="0"/>
              <a:t>knowledge</a:t>
            </a:r>
            <a:r>
              <a:rPr lang="fr-FR" sz="1300" i="1" dirty="0" smtClean="0"/>
              <a:t> </a:t>
            </a:r>
            <a:r>
              <a:rPr lang="fr-FR" sz="1300" i="1" dirty="0" err="1" smtClean="0"/>
              <a:t>engine</a:t>
            </a:r>
            <a:r>
              <a:rPr lang="fr-FR" sz="1300" dirty="0" smtClean="0"/>
              <a:t> » : moteur de connaissances, à partir d’une analyse linguistique et de données </a:t>
            </a:r>
            <a:r>
              <a:rPr lang="fr-FR" sz="1300" i="1" dirty="0" err="1" smtClean="0"/>
              <a:t>curated</a:t>
            </a:r>
            <a:r>
              <a:rPr lang="fr-FR" sz="1300" i="1" dirty="0" smtClean="0"/>
              <a:t> </a:t>
            </a:r>
            <a:r>
              <a:rPr lang="fr-FR" sz="1300" dirty="0" smtClean="0"/>
              <a:t>(équipe de </a:t>
            </a:r>
            <a:r>
              <a:rPr lang="fr-FR" sz="1300" dirty="0"/>
              <a:t>rédacteurs) </a:t>
            </a:r>
            <a:endParaRPr lang="fr-FR" sz="1300" dirty="0" smtClean="0"/>
          </a:p>
          <a:p>
            <a:pPr marL="457200" lvl="1" indent="0">
              <a:spcBef>
                <a:spcPts val="0"/>
              </a:spcBef>
              <a:buNone/>
            </a:pPr>
            <a:r>
              <a:rPr lang="fr-FR" sz="1300" dirty="0" smtClean="0"/>
              <a:t>n’indexe pas le web : interroge </a:t>
            </a:r>
            <a:r>
              <a:rPr lang="fr-FR" sz="1300" dirty="0"/>
              <a:t>sa propre base de </a:t>
            </a:r>
            <a:r>
              <a:rPr lang="fr-FR" sz="1300" dirty="0" smtClean="0"/>
              <a:t>données, à partir de données issues notamment du web invisible</a:t>
            </a:r>
          </a:p>
          <a:p>
            <a:pPr marL="457200" lvl="1" indent="0">
              <a:spcBef>
                <a:spcPts val="0"/>
              </a:spcBef>
              <a:buNone/>
            </a:pPr>
            <a:r>
              <a:rPr lang="fr-FR" sz="1300" dirty="0" smtClean="0"/>
              <a:t>alimente d’autres moteurs (Bing, DuckDuckGo, </a:t>
            </a:r>
            <a:r>
              <a:rPr lang="fr-FR" sz="1300" dirty="0" err="1" smtClean="0"/>
              <a:t>Siri</a:t>
            </a:r>
            <a:r>
              <a:rPr lang="fr-FR" sz="1300" dirty="0" smtClean="0"/>
              <a:t>…)</a:t>
            </a:r>
          </a:p>
          <a:p>
            <a:pPr marL="457200" lvl="1" indent="0">
              <a:spcBef>
                <a:spcPts val="0"/>
              </a:spcBef>
              <a:buNone/>
            </a:pPr>
            <a:r>
              <a:rPr lang="fr-FR" sz="1300" dirty="0" smtClean="0"/>
              <a:t>espace personnel : préférences, favoris, téléchargements…</a:t>
            </a:r>
          </a:p>
          <a:p>
            <a:pPr marL="457200" lvl="1" indent="0">
              <a:spcBef>
                <a:spcPts val="0"/>
              </a:spcBef>
              <a:buNone/>
            </a:pPr>
            <a:r>
              <a:rPr lang="fr-FR" sz="1300" dirty="0" smtClean="0"/>
              <a:t>+ offre payante permettant de télécharger ses propres données</a:t>
            </a:r>
          </a:p>
          <a:p>
            <a:pPr marL="622300" lvl="1" indent="-169863">
              <a:spcBef>
                <a:spcPts val="0"/>
              </a:spcBef>
              <a:buNone/>
            </a:pPr>
            <a:r>
              <a:rPr lang="fr-FR" sz="1300" b="1" dirty="0">
                <a:solidFill>
                  <a:srgbClr val="009644"/>
                </a:solidFill>
                <a:latin typeface="Arial Black" pitchFamily="34" charset="0"/>
              </a:rPr>
              <a:t>+</a:t>
            </a:r>
            <a:r>
              <a:rPr lang="fr-FR" sz="1300" b="1" dirty="0" smtClean="0">
                <a:solidFill>
                  <a:srgbClr val="009644"/>
                </a:solidFill>
                <a:latin typeface="Arial Black" pitchFamily="34" charset="0"/>
              </a:rPr>
              <a:t> </a:t>
            </a:r>
            <a:r>
              <a:rPr lang="fr-FR" sz="1300" dirty="0" smtClean="0"/>
              <a:t>nombreux tableaux et graphiques</a:t>
            </a:r>
          </a:p>
          <a:p>
            <a:pPr marL="622300" lvl="1" indent="-169863">
              <a:spcBef>
                <a:spcPts val="0"/>
              </a:spcBef>
              <a:buNone/>
            </a:pPr>
            <a:r>
              <a:rPr lang="fr-FR" sz="1300" b="1" dirty="0">
                <a:solidFill>
                  <a:srgbClr val="009644"/>
                </a:solidFill>
                <a:latin typeface="Arial Black" pitchFamily="34" charset="0"/>
              </a:rPr>
              <a:t>- </a:t>
            </a:r>
            <a:r>
              <a:rPr lang="fr-FR" sz="1300" dirty="0" smtClean="0"/>
              <a:t>contenu essentiellement textuel</a:t>
            </a:r>
          </a:p>
          <a:p>
            <a:pPr marL="622300" lvl="1" indent="-169863">
              <a:spcBef>
                <a:spcPts val="0"/>
              </a:spcBef>
              <a:buNone/>
            </a:pPr>
            <a:r>
              <a:rPr lang="fr-FR" sz="1300" b="1" dirty="0" smtClean="0">
                <a:solidFill>
                  <a:srgbClr val="009644"/>
                </a:solidFill>
                <a:latin typeface="Arial Black" pitchFamily="34" charset="0"/>
              </a:rPr>
              <a:t>- </a:t>
            </a:r>
            <a:r>
              <a:rPr lang="fr-FR" sz="1300" dirty="0" smtClean="0"/>
              <a:t>seulement </a:t>
            </a:r>
            <a:r>
              <a:rPr lang="fr-FR" sz="1300" dirty="0"/>
              <a:t>pour recherches </a:t>
            </a:r>
            <a:r>
              <a:rPr lang="fr-FR" sz="1300" dirty="0" smtClean="0"/>
              <a:t>factuelles (peu </a:t>
            </a:r>
            <a:r>
              <a:rPr lang="fr-FR" sz="1300" dirty="0"/>
              <a:t>d’actualités, </a:t>
            </a:r>
            <a:r>
              <a:rPr lang="fr-FR" sz="1300" dirty="0" smtClean="0"/>
              <a:t>pas de </a:t>
            </a:r>
            <a:r>
              <a:rPr lang="fr-FR" sz="1300" dirty="0"/>
              <a:t>pages de liens</a:t>
            </a:r>
            <a:r>
              <a:rPr lang="fr-FR" sz="1300" dirty="0" smtClean="0"/>
              <a:t>…), statistiques ou computationnelles (ex. [</a:t>
            </a:r>
            <a:r>
              <a:rPr lang="fr-FR" sz="1300" dirty="0" smtClean="0">
                <a:hlinkClick r:id="rId4"/>
              </a:rPr>
              <a:t>cars in </a:t>
            </a:r>
            <a:r>
              <a:rPr lang="fr-FR" sz="1300" dirty="0" err="1" smtClean="0">
                <a:hlinkClick r:id="rId4"/>
              </a:rPr>
              <a:t>California</a:t>
            </a:r>
            <a:r>
              <a:rPr lang="fr-FR" sz="1300" dirty="0" smtClean="0">
                <a:hlinkClick r:id="rId4"/>
              </a:rPr>
              <a:t> / </a:t>
            </a:r>
            <a:r>
              <a:rPr lang="fr-FR" sz="1300" dirty="0" err="1" smtClean="0">
                <a:hlinkClick r:id="rId4"/>
              </a:rPr>
              <a:t>California</a:t>
            </a:r>
            <a:r>
              <a:rPr lang="fr-FR" sz="1300" dirty="0" smtClean="0">
                <a:hlinkClick r:id="rId4"/>
              </a:rPr>
              <a:t> population</a:t>
            </a:r>
            <a:r>
              <a:rPr lang="fr-FR" sz="1300" dirty="0" smtClean="0"/>
              <a:t>])</a:t>
            </a:r>
          </a:p>
          <a:p>
            <a:pPr marL="622300" lvl="1" indent="-169863">
              <a:spcBef>
                <a:spcPts val="0"/>
              </a:spcBef>
              <a:buNone/>
            </a:pPr>
            <a:r>
              <a:rPr lang="fr-FR" sz="1300" b="1" dirty="0">
                <a:solidFill>
                  <a:srgbClr val="009644"/>
                </a:solidFill>
                <a:latin typeface="Arial Black" pitchFamily="34" charset="0"/>
              </a:rPr>
              <a:t>- </a:t>
            </a:r>
            <a:r>
              <a:rPr lang="fr-FR" sz="1300" dirty="0" smtClean="0"/>
              <a:t>résultats très inégaux, plus orienté STM que SHS </a:t>
            </a:r>
            <a:br>
              <a:rPr lang="fr-FR" sz="1300" dirty="0" smtClean="0"/>
            </a:br>
            <a:r>
              <a:rPr lang="fr-FR" sz="1300" dirty="0" smtClean="0"/>
              <a:t>(ex. [</a:t>
            </a:r>
            <a:r>
              <a:rPr lang="fr-FR" sz="1300" dirty="0" smtClean="0">
                <a:hlinkClick r:id="rId5"/>
              </a:rPr>
              <a:t>tetrahedron</a:t>
            </a:r>
            <a:r>
              <a:rPr lang="fr-FR" sz="1300" dirty="0" smtClean="0"/>
              <a:t>] /[</a:t>
            </a:r>
            <a:r>
              <a:rPr lang="fr-FR" sz="1300" dirty="0" smtClean="0">
                <a:hlinkClick r:id="rId6"/>
              </a:rPr>
              <a:t>French </a:t>
            </a:r>
            <a:r>
              <a:rPr lang="fr-FR" sz="1300" dirty="0" err="1" smtClean="0">
                <a:hlinkClick r:id="rId6"/>
              </a:rPr>
              <a:t>revolution</a:t>
            </a:r>
            <a:r>
              <a:rPr lang="fr-FR" sz="1300" dirty="0" smtClean="0"/>
              <a:t>])</a:t>
            </a:r>
          </a:p>
          <a:p>
            <a:pPr marL="622300" lvl="1" indent="-169863">
              <a:spcBef>
                <a:spcPts val="0"/>
              </a:spcBef>
              <a:buNone/>
            </a:pPr>
            <a:r>
              <a:rPr lang="fr-FR" sz="1300" b="1" dirty="0">
                <a:solidFill>
                  <a:srgbClr val="009644"/>
                </a:solidFill>
                <a:latin typeface="Arial Black" pitchFamily="34" charset="0"/>
              </a:rPr>
              <a:t>- </a:t>
            </a:r>
            <a:r>
              <a:rPr lang="fr-FR" sz="1300" dirty="0" smtClean="0"/>
              <a:t>pas de listes des sources utilisées [</a:t>
            </a:r>
            <a:r>
              <a:rPr lang="fr-FR" sz="1300" i="1" dirty="0" err="1" smtClean="0"/>
              <a:t>external</a:t>
            </a:r>
            <a:r>
              <a:rPr lang="fr-FR" sz="1300" i="1" dirty="0" smtClean="0"/>
              <a:t> sources</a:t>
            </a:r>
            <a:r>
              <a:rPr lang="fr-FR" sz="1300" dirty="0" smtClean="0"/>
              <a:t> : à titre informatif seulement]</a:t>
            </a:r>
          </a:p>
          <a:p>
            <a:pPr marL="457200" lvl="1" indent="0">
              <a:spcBef>
                <a:spcPts val="0"/>
              </a:spcBef>
              <a:buNone/>
            </a:pPr>
            <a:endParaRPr lang="fr-FR" sz="1300" dirty="0" smtClean="0"/>
          </a:p>
          <a:p>
            <a:pPr marL="457200" lvl="1" indent="0">
              <a:spcBef>
                <a:spcPts val="0"/>
              </a:spcBef>
              <a:buNone/>
            </a:pPr>
            <a:r>
              <a:rPr lang="fr-FR" sz="1300" dirty="0" smtClean="0"/>
              <a:t>ex. </a:t>
            </a:r>
            <a:r>
              <a:rPr lang="fr-FR" sz="1300" dirty="0"/>
              <a:t>[</a:t>
            </a:r>
            <a:r>
              <a:rPr lang="fr-FR" sz="1300" dirty="0">
                <a:hlinkClick r:id="rId7"/>
              </a:rPr>
              <a:t>zodiac</a:t>
            </a:r>
            <a:r>
              <a:rPr lang="fr-FR" sz="1300" dirty="0"/>
              <a:t>]</a:t>
            </a:r>
          </a:p>
          <a:p>
            <a:pPr marL="714375" lvl="1" indent="0">
              <a:spcBef>
                <a:spcPts val="0"/>
              </a:spcBef>
              <a:buNone/>
            </a:pPr>
            <a:r>
              <a:rPr lang="fr-FR" sz="1300" dirty="0" smtClean="0"/>
              <a:t>[</a:t>
            </a:r>
            <a:r>
              <a:rPr lang="fr-FR" sz="1300" dirty="0" smtClean="0">
                <a:hlinkClick r:id="rId8"/>
              </a:rPr>
              <a:t>NASDAQ vs. New York stock exchange</a:t>
            </a:r>
            <a:r>
              <a:rPr lang="fr-FR" sz="1300" dirty="0" smtClean="0"/>
              <a:t>]</a:t>
            </a:r>
          </a:p>
          <a:p>
            <a:pPr marL="714375" lvl="1" indent="0">
              <a:spcBef>
                <a:spcPts val="0"/>
              </a:spcBef>
              <a:buNone/>
            </a:pPr>
            <a:r>
              <a:rPr lang="fr-FR" sz="1300" dirty="0" smtClean="0"/>
              <a:t>[</a:t>
            </a:r>
            <a:r>
              <a:rPr lang="fr-FR" sz="1300" dirty="0" err="1" smtClean="0">
                <a:hlinkClick r:id="rId9"/>
              </a:rPr>
              <a:t>father's</a:t>
            </a:r>
            <a:r>
              <a:rPr lang="fr-FR" sz="1300" dirty="0" smtClean="0">
                <a:hlinkClick r:id="rId9"/>
              </a:rPr>
              <a:t> </a:t>
            </a:r>
            <a:r>
              <a:rPr lang="fr-FR" sz="1300" dirty="0" err="1" smtClean="0">
                <a:hlinkClick r:id="rId9"/>
              </a:rPr>
              <a:t>mother's</a:t>
            </a:r>
            <a:r>
              <a:rPr lang="fr-FR" sz="1300" dirty="0" smtClean="0">
                <a:hlinkClick r:id="rId9"/>
              </a:rPr>
              <a:t> </a:t>
            </a:r>
            <a:r>
              <a:rPr lang="fr-FR" sz="1300" dirty="0" err="1" smtClean="0">
                <a:hlinkClick r:id="rId9"/>
              </a:rPr>
              <a:t>sister's</a:t>
            </a:r>
            <a:r>
              <a:rPr lang="fr-FR" sz="1300" dirty="0" smtClean="0">
                <a:hlinkClick r:id="rId9"/>
              </a:rPr>
              <a:t> son</a:t>
            </a:r>
            <a:r>
              <a:rPr lang="fr-FR" sz="1300" dirty="0" smtClean="0"/>
              <a:t>]</a:t>
            </a:r>
          </a:p>
          <a:p>
            <a:pPr marL="457200" lvl="1" indent="261938">
              <a:spcBef>
                <a:spcPts val="0"/>
              </a:spcBef>
              <a:buNone/>
            </a:pPr>
            <a:r>
              <a:rPr lang="fr-FR" sz="1300" dirty="0" smtClean="0">
                <a:hlinkClick r:id="rId10"/>
              </a:rPr>
              <a:t>liste d’exemples</a:t>
            </a:r>
            <a:endParaRPr lang="fr-FR" sz="1300" dirty="0"/>
          </a:p>
          <a:p>
            <a:pPr marL="457200" lvl="1" indent="0">
              <a:spcBef>
                <a:spcPts val="0"/>
              </a:spcBef>
              <a:buNone/>
            </a:pPr>
            <a:endParaRPr lang="fr-FR" sz="1600" dirty="0"/>
          </a:p>
        </p:txBody>
      </p:sp>
      <p:pic>
        <p:nvPicPr>
          <p:cNvPr id="5122"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83468" y="625323"/>
            <a:ext cx="4000500" cy="602498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96007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009644"/>
                </a:solidFill>
              </a:rPr>
              <a:t>Les moteurs de réponse</a:t>
            </a:r>
            <a:endParaRPr lang="fr-FR" dirty="0"/>
          </a:p>
        </p:txBody>
      </p:sp>
      <p:sp>
        <p:nvSpPr>
          <p:cNvPr id="3" name="Espace réservé du contenu 2"/>
          <p:cNvSpPr>
            <a:spLocks noGrp="1"/>
          </p:cNvSpPr>
          <p:nvPr>
            <p:ph idx="1"/>
          </p:nvPr>
        </p:nvSpPr>
        <p:spPr>
          <a:xfrm>
            <a:off x="457200" y="1268760"/>
            <a:ext cx="8229600" cy="5472608"/>
          </a:xfrm>
        </p:spPr>
        <p:txBody>
          <a:bodyPr>
            <a:normAutofit/>
          </a:bodyPr>
          <a:lstStyle/>
          <a:p>
            <a:pPr marL="0" indent="0">
              <a:buNone/>
            </a:pPr>
            <a:r>
              <a:rPr lang="fr-FR" sz="2000" dirty="0" smtClean="0"/>
              <a:t>développement surtout sur des applications mobiles</a:t>
            </a:r>
          </a:p>
          <a:p>
            <a:pPr lvl="1"/>
            <a:r>
              <a:rPr lang="fr-FR" sz="1600" dirty="0"/>
              <a:t>voir également applications smartphones </a:t>
            </a:r>
            <a:r>
              <a:rPr lang="fr-FR" sz="1600" dirty="0" err="1"/>
              <a:t>Siri</a:t>
            </a:r>
            <a:r>
              <a:rPr lang="fr-FR" sz="1600" dirty="0"/>
              <a:t> et Google Voice </a:t>
            </a:r>
            <a:r>
              <a:rPr lang="fr-FR" sz="1600" dirty="0" err="1" smtClean="0"/>
              <a:t>search</a:t>
            </a:r>
            <a:r>
              <a:rPr lang="fr-FR" sz="1600" dirty="0" smtClean="0"/>
              <a:t> </a:t>
            </a:r>
          </a:p>
          <a:p>
            <a:pPr lvl="1"/>
            <a:r>
              <a:rPr lang="fr-FR" sz="1600" dirty="0" smtClean="0"/>
              <a:t>ex. : </a:t>
            </a:r>
            <a:r>
              <a:rPr lang="fr-FR" sz="1600" dirty="0" smtClean="0">
                <a:hlinkClick r:id="rId3"/>
              </a:rPr>
              <a:t>appli Google</a:t>
            </a:r>
            <a:r>
              <a:rPr lang="fr-FR" sz="1600" dirty="0" smtClean="0"/>
              <a:t> (en anglais)</a:t>
            </a:r>
          </a:p>
          <a:p>
            <a:pPr lvl="1"/>
            <a:endParaRPr lang="fr-FR" sz="1600" dirty="0"/>
          </a:p>
          <a:p>
            <a:pPr lvl="1"/>
            <a:endParaRPr lang="fr-FR" sz="1600" dirty="0" smtClean="0"/>
          </a:p>
          <a:p>
            <a:pPr lvl="1"/>
            <a:endParaRPr lang="fr-FR" sz="1600" dirty="0"/>
          </a:p>
          <a:p>
            <a:pPr lvl="1"/>
            <a:endParaRPr lang="fr-FR" sz="1600" dirty="0" smtClean="0"/>
          </a:p>
          <a:p>
            <a:pPr lvl="1"/>
            <a:endParaRPr lang="fr-FR" sz="1600" dirty="0"/>
          </a:p>
          <a:p>
            <a:pPr lvl="1"/>
            <a:endParaRPr lang="fr-FR" sz="1600" dirty="0" smtClean="0"/>
          </a:p>
          <a:p>
            <a:pPr lvl="1"/>
            <a:endParaRPr lang="fr-FR" sz="1600" dirty="0"/>
          </a:p>
          <a:p>
            <a:pPr lvl="1"/>
            <a:endParaRPr lang="fr-FR" sz="1200" dirty="0">
              <a:solidFill>
                <a:srgbClr val="FF0000"/>
              </a:solidFill>
            </a:endParaRPr>
          </a:p>
          <a:p>
            <a:pPr lvl="1"/>
            <a:endParaRPr lang="fr-FR" sz="1600" dirty="0"/>
          </a:p>
          <a:p>
            <a:pPr lvl="1"/>
            <a:endParaRPr lang="fr-FR" sz="1600" dirty="0" smtClean="0"/>
          </a:p>
          <a:p>
            <a:pPr lvl="1"/>
            <a:endParaRPr lang="fr-FR" sz="1200" dirty="0"/>
          </a:p>
          <a:p>
            <a:pPr lvl="1"/>
            <a:endParaRPr lang="fr-FR" sz="1600" dirty="0" smtClean="0"/>
          </a:p>
          <a:p>
            <a:pPr lvl="1"/>
            <a:endParaRPr lang="fr-FR" sz="100" dirty="0" smtClean="0"/>
          </a:p>
          <a:p>
            <a:pPr lvl="2"/>
            <a:r>
              <a:rPr lang="fr-FR" sz="1400" dirty="0" smtClean="0"/>
              <a:t>également disponible pour Google sur Chrome</a:t>
            </a:r>
          </a:p>
          <a:p>
            <a:pPr lvl="2"/>
            <a:endParaRPr lang="fr-FR" dirty="0"/>
          </a:p>
        </p:txBody>
      </p:sp>
      <p:sp>
        <p:nvSpPr>
          <p:cNvPr id="4" name="Rectangle 3"/>
          <p:cNvSpPr/>
          <p:nvPr/>
        </p:nvSpPr>
        <p:spPr>
          <a:xfrm>
            <a:off x="6623720" y="3831475"/>
            <a:ext cx="2520280" cy="830997"/>
          </a:xfrm>
          <a:prstGeom prst="rect">
            <a:avLst/>
          </a:prstGeom>
        </p:spPr>
        <p:txBody>
          <a:bodyPr wrap="square">
            <a:spAutoFit/>
          </a:bodyPr>
          <a:lstStyle/>
          <a:p>
            <a:r>
              <a:rPr lang="fr-FR" sz="1200" dirty="0" smtClean="0"/>
              <a:t>désambiguïsation des termes </a:t>
            </a:r>
            <a:br>
              <a:rPr lang="fr-FR" sz="1200" dirty="0" smtClean="0"/>
            </a:br>
            <a:r>
              <a:rPr lang="fr-FR" sz="1200" dirty="0" smtClean="0"/>
              <a:t>pour trouver le sens le plus </a:t>
            </a:r>
            <a:br>
              <a:rPr lang="fr-FR" sz="1200" dirty="0" smtClean="0"/>
            </a:br>
            <a:r>
              <a:rPr lang="fr-FR" sz="1200" dirty="0" smtClean="0"/>
              <a:t>probable de la question </a:t>
            </a:r>
            <a:br>
              <a:rPr lang="fr-FR" sz="1200" dirty="0" smtClean="0"/>
            </a:br>
            <a:r>
              <a:rPr lang="fr-FR" sz="1200" dirty="0" smtClean="0"/>
              <a:t>(</a:t>
            </a:r>
            <a:r>
              <a:rPr lang="fr-FR" sz="1200" dirty="0" smtClean="0">
                <a:hlinkClick r:id="rId3"/>
              </a:rPr>
              <a:t>image Google</a:t>
            </a:r>
            <a:r>
              <a:rPr lang="fr-FR" sz="1200" dirty="0" smtClean="0"/>
              <a:t>)</a:t>
            </a:r>
            <a:endParaRPr lang="fr-FR" sz="1200" dirty="0"/>
          </a:p>
        </p:txBody>
      </p:sp>
      <p:pic>
        <p:nvPicPr>
          <p:cNvPr id="2050" name="Picture 2" descr="https://1.bp.blogspot.com/-0TmbXUw-VNo/VkoYXkt66KI/AAAAAAAABF4/ZBFGP0c5NDA/s500/How%2Bthe%2BGoogle%2Bapp%2Bunderstands%2Bcomplex%2Bquestion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64428" y="2474143"/>
            <a:ext cx="4364930" cy="336099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70376" y="6001734"/>
            <a:ext cx="1111736" cy="555868"/>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903922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009644"/>
                </a:solidFill>
              </a:rPr>
              <a:t>Les moteurs de réponse</a:t>
            </a:r>
            <a:endParaRPr lang="fr-FR" dirty="0"/>
          </a:p>
        </p:txBody>
      </p:sp>
      <p:sp>
        <p:nvSpPr>
          <p:cNvPr id="3" name="Espace réservé du contenu 2"/>
          <p:cNvSpPr>
            <a:spLocks noGrp="1"/>
          </p:cNvSpPr>
          <p:nvPr>
            <p:ph idx="1"/>
          </p:nvPr>
        </p:nvSpPr>
        <p:spPr>
          <a:xfrm>
            <a:off x="457200" y="1268760"/>
            <a:ext cx="8229600" cy="5472608"/>
          </a:xfrm>
        </p:spPr>
        <p:txBody>
          <a:bodyPr>
            <a:normAutofit/>
          </a:bodyPr>
          <a:lstStyle/>
          <a:p>
            <a:pPr lvl="1"/>
            <a:r>
              <a:rPr lang="fr-FR" sz="1600" dirty="0" err="1" smtClean="0"/>
              <a:t>Evi</a:t>
            </a:r>
            <a:r>
              <a:rPr lang="fr-FR" sz="1600" dirty="0" smtClean="0"/>
              <a:t> : </a:t>
            </a:r>
            <a:r>
              <a:rPr lang="fr-FR" sz="1600" dirty="0" smtClean="0">
                <a:hlinkClick r:id="rId3"/>
              </a:rPr>
              <a:t>http://www.evi.com</a:t>
            </a:r>
            <a:r>
              <a:rPr lang="fr-FR" sz="1600" dirty="0" smtClean="0"/>
              <a:t> </a:t>
            </a:r>
          </a:p>
          <a:p>
            <a:pPr lvl="2"/>
            <a:r>
              <a:rPr lang="fr-FR" sz="1400" dirty="0" smtClean="0"/>
              <a:t>groupe Amazon</a:t>
            </a:r>
          </a:p>
          <a:p>
            <a:pPr lvl="2"/>
            <a:r>
              <a:rPr lang="fr-FR" sz="1400" dirty="0" smtClean="0"/>
              <a:t>est avant tout une application mobile, mais accessible aussi sur ordinateur</a:t>
            </a:r>
          </a:p>
          <a:p>
            <a:pPr lvl="2"/>
            <a:r>
              <a:rPr lang="fr-FR" sz="1400" dirty="0" smtClean="0"/>
              <a:t>interroge des bases extérieures (</a:t>
            </a:r>
            <a:r>
              <a:rPr lang="fr-FR" sz="1400" dirty="0" err="1" smtClean="0"/>
              <a:t>Freebase</a:t>
            </a:r>
            <a:r>
              <a:rPr lang="fr-FR" sz="1400" dirty="0" smtClean="0"/>
              <a:t>, </a:t>
            </a:r>
            <a:r>
              <a:rPr lang="fr-FR" sz="1400" dirty="0" err="1" smtClean="0"/>
              <a:t>Dbpedia</a:t>
            </a:r>
            <a:r>
              <a:rPr lang="fr-FR" sz="1400" dirty="0" smtClean="0"/>
              <a:t>, </a:t>
            </a:r>
            <a:r>
              <a:rPr lang="fr-FR" sz="1400" dirty="0" err="1" smtClean="0"/>
              <a:t>Quora</a:t>
            </a:r>
            <a:r>
              <a:rPr lang="fr-FR" sz="1400" dirty="0" smtClean="0"/>
              <a:t>…) et permet la contribution des </a:t>
            </a:r>
            <a:r>
              <a:rPr lang="fr-FR" sz="1400" dirty="0"/>
              <a:t>internautes (possibilité de signaler des </a:t>
            </a:r>
            <a:r>
              <a:rPr lang="fr-FR" sz="1400" dirty="0" smtClean="0"/>
              <a:t>erreurs)</a:t>
            </a:r>
            <a:endParaRPr lang="en-US" sz="1400" dirty="0"/>
          </a:p>
          <a:p>
            <a:pPr lvl="2"/>
            <a:r>
              <a:rPr lang="en-US" sz="1200" dirty="0" smtClean="0"/>
              <a:t>ex</a:t>
            </a:r>
            <a:r>
              <a:rPr lang="en-US" sz="1200" dirty="0"/>
              <a:t>. : [</a:t>
            </a:r>
            <a:r>
              <a:rPr lang="en-US" sz="1200" i="1" dirty="0">
                <a:hlinkClick r:id="rId4"/>
              </a:rPr>
              <a:t>How many rooms does the Forbidden City have</a:t>
            </a:r>
            <a:r>
              <a:rPr lang="en-US" sz="1200" i="1" dirty="0" smtClean="0">
                <a:hlinkClick r:id="rId4"/>
              </a:rPr>
              <a:t>?</a:t>
            </a:r>
            <a:r>
              <a:rPr lang="en-US" sz="1200" dirty="0" smtClean="0"/>
              <a:t>]</a:t>
            </a:r>
          </a:p>
          <a:p>
            <a:pPr lvl="2"/>
            <a:endParaRPr lang="en-US" sz="1400" dirty="0"/>
          </a:p>
          <a:p>
            <a:pPr lvl="2"/>
            <a:endParaRPr lang="en-US" sz="1400" dirty="0" smtClean="0"/>
          </a:p>
          <a:p>
            <a:pPr lvl="2"/>
            <a:endParaRPr lang="en-US" sz="1400" dirty="0"/>
          </a:p>
          <a:p>
            <a:pPr lvl="2"/>
            <a:endParaRPr lang="en-US" sz="1400" dirty="0" smtClean="0"/>
          </a:p>
          <a:p>
            <a:pPr lvl="2"/>
            <a:endParaRPr lang="en-US" sz="1400" dirty="0" smtClean="0"/>
          </a:p>
          <a:p>
            <a:pPr lvl="2"/>
            <a:endParaRPr lang="en-US" sz="1400" dirty="0"/>
          </a:p>
          <a:p>
            <a:pPr lvl="2"/>
            <a:endParaRPr lang="en-US" sz="1400" dirty="0" smtClean="0"/>
          </a:p>
          <a:p>
            <a:pPr lvl="2"/>
            <a:endParaRPr lang="en-US" sz="1400" dirty="0" smtClean="0"/>
          </a:p>
          <a:p>
            <a:pPr lvl="2"/>
            <a:endParaRPr lang="en-US" sz="1400" dirty="0" smtClean="0"/>
          </a:p>
          <a:p>
            <a:pPr lvl="2"/>
            <a:endParaRPr lang="en-US" sz="1400" dirty="0"/>
          </a:p>
          <a:p>
            <a:pPr lvl="2"/>
            <a:endParaRPr lang="en-US" sz="1400" dirty="0" smtClean="0"/>
          </a:p>
          <a:p>
            <a:pPr lvl="2"/>
            <a:endParaRPr lang="en-US" sz="1400" dirty="0"/>
          </a:p>
          <a:p>
            <a:pPr lvl="1"/>
            <a:r>
              <a:rPr lang="fr-FR" sz="1600" dirty="0" err="1" smtClean="0">
                <a:solidFill>
                  <a:prstClr val="black"/>
                </a:solidFill>
              </a:rPr>
              <a:t>Kngine</a:t>
            </a:r>
            <a:r>
              <a:rPr lang="fr-FR" sz="1600" dirty="0">
                <a:solidFill>
                  <a:prstClr val="black"/>
                </a:solidFill>
              </a:rPr>
              <a:t>: </a:t>
            </a:r>
            <a:r>
              <a:rPr lang="fr-FR" sz="1600" dirty="0">
                <a:solidFill>
                  <a:prstClr val="black"/>
                </a:solidFill>
                <a:hlinkClick r:id="rId5"/>
              </a:rPr>
              <a:t>http://</a:t>
            </a:r>
            <a:r>
              <a:rPr lang="fr-FR" sz="1600" dirty="0" smtClean="0">
                <a:solidFill>
                  <a:prstClr val="black"/>
                </a:solidFill>
                <a:hlinkClick r:id="rId5"/>
              </a:rPr>
              <a:t>www.kngine.com</a:t>
            </a:r>
            <a:r>
              <a:rPr lang="fr-FR" sz="1600" dirty="0" smtClean="0">
                <a:solidFill>
                  <a:prstClr val="black"/>
                </a:solidFill>
              </a:rPr>
              <a:t> </a:t>
            </a:r>
            <a:r>
              <a:rPr lang="fr-FR" sz="1200" dirty="0" smtClean="0">
                <a:solidFill>
                  <a:prstClr val="black"/>
                </a:solidFill>
              </a:rPr>
              <a:t>[pour Knowledge Engine]</a:t>
            </a:r>
            <a:endParaRPr lang="fr-FR" sz="1600" dirty="0">
              <a:solidFill>
                <a:prstClr val="black"/>
              </a:solidFill>
            </a:endParaRPr>
          </a:p>
          <a:p>
            <a:pPr lvl="2"/>
            <a:r>
              <a:rPr lang="fr-FR" sz="1400" dirty="0"/>
              <a:t>est avant tout une application mobile, mais accessible aussi sur </a:t>
            </a:r>
            <a:r>
              <a:rPr lang="fr-FR" sz="1400" dirty="0" smtClean="0"/>
              <a:t>ordinateur</a:t>
            </a:r>
          </a:p>
          <a:p>
            <a:pPr lvl="2"/>
            <a:r>
              <a:rPr lang="fr-FR" sz="1400" dirty="0"/>
              <a:t>base de données continuellement mise à jour sur le </a:t>
            </a:r>
            <a:r>
              <a:rPr lang="fr-FR" sz="1400" dirty="0" smtClean="0"/>
              <a:t>web : ! lenteurs de la requête</a:t>
            </a:r>
            <a:endParaRPr lang="fr-FR" sz="1400" dirty="0"/>
          </a:p>
          <a:p>
            <a:pPr lvl="2"/>
            <a:r>
              <a:rPr lang="fr-FR" sz="1400" dirty="0" smtClean="0"/>
              <a:t>appli la plus performante </a:t>
            </a:r>
            <a:r>
              <a:rPr lang="fr-FR" sz="1200" dirty="0" smtClean="0"/>
              <a:t>(</a:t>
            </a:r>
            <a:r>
              <a:rPr lang="fr-FR" sz="1200" dirty="0" smtClean="0">
                <a:hlinkClick r:id="rId6"/>
              </a:rPr>
              <a:t>source</a:t>
            </a:r>
            <a:r>
              <a:rPr lang="fr-FR" sz="1200" dirty="0" smtClean="0"/>
              <a:t>) </a:t>
            </a:r>
            <a:r>
              <a:rPr lang="fr-FR" sz="1400" dirty="0" smtClean="0"/>
              <a:t>? </a:t>
            </a:r>
          </a:p>
          <a:p>
            <a:pPr lvl="2"/>
            <a:r>
              <a:rPr lang="fr-FR" sz="1400" b="1" dirty="0" smtClean="0">
                <a:solidFill>
                  <a:srgbClr val="009644"/>
                </a:solidFill>
                <a:latin typeface="Arial Black" pitchFamily="34" charset="0"/>
              </a:rPr>
              <a:t>+ </a:t>
            </a:r>
            <a:r>
              <a:rPr lang="fr-FR" sz="1400" dirty="0" smtClean="0"/>
              <a:t>moteur de réponse, mais propose également une recherche web en complément</a:t>
            </a:r>
            <a:endParaRPr lang="fr-FR" sz="1400" dirty="0"/>
          </a:p>
          <a:p>
            <a:pPr lvl="2"/>
            <a:endParaRPr lang="fr-FR" dirty="0"/>
          </a:p>
        </p:txBody>
      </p:sp>
      <p:pic>
        <p:nvPicPr>
          <p:cNvPr id="307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75062" y="2720961"/>
            <a:ext cx="3325985" cy="223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601047" y="3789040"/>
            <a:ext cx="2520280" cy="646331"/>
          </a:xfrm>
          <a:prstGeom prst="rect">
            <a:avLst/>
          </a:prstGeom>
        </p:spPr>
        <p:txBody>
          <a:bodyPr wrap="square">
            <a:spAutoFit/>
          </a:bodyPr>
          <a:lstStyle/>
          <a:p>
            <a:r>
              <a:rPr lang="fr-FR" sz="1200" dirty="0" smtClean="0"/>
              <a:t>désambiguïsation des termes </a:t>
            </a:r>
            <a:br>
              <a:rPr lang="fr-FR" sz="1200" dirty="0" smtClean="0"/>
            </a:br>
            <a:r>
              <a:rPr lang="fr-FR" sz="1200" dirty="0" smtClean="0"/>
              <a:t>pour trouver le sens le plus </a:t>
            </a:r>
            <a:br>
              <a:rPr lang="fr-FR" sz="1200" dirty="0" smtClean="0"/>
            </a:br>
            <a:r>
              <a:rPr lang="fr-FR" sz="1200" dirty="0" smtClean="0"/>
              <a:t>probable de la question</a:t>
            </a:r>
            <a:endParaRPr lang="fr-FR" sz="1200" dirty="0"/>
          </a:p>
        </p:txBody>
      </p:sp>
    </p:spTree>
    <p:extLst>
      <p:ext uri="{BB962C8B-B14F-4D97-AF65-F5344CB8AC3E}">
        <p14:creationId xmlns:p14="http://schemas.microsoft.com/office/powerpoint/2010/main" val="17797549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7" name="Imag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7664" y="1451429"/>
            <a:ext cx="7149380" cy="4913828"/>
          </a:xfrm>
          <a:prstGeom prst="rect">
            <a:avLst/>
          </a:prstGeom>
          <a:effectLst>
            <a:outerShdw blurRad="292100" dist="139700" dir="2700000" algn="ctr" rotWithShape="0">
              <a:srgbClr val="000000">
                <a:alpha val="65000"/>
              </a:srgbClr>
            </a:outerShdw>
          </a:effectLst>
        </p:spPr>
      </p:pic>
      <p:sp>
        <p:nvSpPr>
          <p:cNvPr id="8" name="Titre 1"/>
          <p:cNvSpPr>
            <a:spLocks noGrp="1"/>
          </p:cNvSpPr>
          <p:nvPr>
            <p:ph type="title"/>
          </p:nvPr>
        </p:nvSpPr>
        <p:spPr>
          <a:xfrm>
            <a:off x="755576" y="188640"/>
            <a:ext cx="8229600" cy="720080"/>
          </a:xfrm>
        </p:spPr>
        <p:txBody>
          <a:bodyPr/>
          <a:lstStyle/>
          <a:p>
            <a:r>
              <a:rPr lang="fr-FR" dirty="0" smtClean="0">
                <a:solidFill>
                  <a:srgbClr val="009644"/>
                </a:solidFill>
              </a:rPr>
              <a:t>Les moteurs de réponse</a:t>
            </a:r>
            <a:endParaRPr lang="fr-FR" dirty="0">
              <a:solidFill>
                <a:srgbClr val="009644"/>
              </a:solidFill>
            </a:endParaRPr>
          </a:p>
        </p:txBody>
      </p:sp>
      <p:sp>
        <p:nvSpPr>
          <p:cNvPr id="5" name="Rectangle 4"/>
          <p:cNvSpPr/>
          <p:nvPr/>
        </p:nvSpPr>
        <p:spPr>
          <a:xfrm>
            <a:off x="323528" y="1268760"/>
            <a:ext cx="1008112" cy="646331"/>
          </a:xfrm>
          <a:prstGeom prst="rect">
            <a:avLst/>
          </a:prstGeom>
        </p:spPr>
        <p:txBody>
          <a:bodyPr wrap="square">
            <a:spAutoFit/>
          </a:bodyPr>
          <a:lstStyle/>
          <a:p>
            <a:r>
              <a:rPr lang="fr-FR" dirty="0" err="1" smtClean="0"/>
              <a:t>questionposée</a:t>
            </a:r>
            <a:endParaRPr lang="fr-FR" dirty="0"/>
          </a:p>
        </p:txBody>
      </p:sp>
      <p:sp>
        <p:nvSpPr>
          <p:cNvPr id="9" name="Rectangle 8"/>
          <p:cNvSpPr/>
          <p:nvPr/>
        </p:nvSpPr>
        <p:spPr>
          <a:xfrm>
            <a:off x="334368" y="2603557"/>
            <a:ext cx="1008112" cy="923330"/>
          </a:xfrm>
          <a:prstGeom prst="rect">
            <a:avLst/>
          </a:prstGeom>
        </p:spPr>
        <p:txBody>
          <a:bodyPr wrap="square">
            <a:spAutoFit/>
          </a:bodyPr>
          <a:lstStyle/>
          <a:p>
            <a:r>
              <a:rPr lang="fr-FR" dirty="0" smtClean="0"/>
              <a:t>réponse orale obtenue</a:t>
            </a:r>
            <a:endParaRPr lang="fr-FR" dirty="0"/>
          </a:p>
        </p:txBody>
      </p:sp>
      <p:cxnSp>
        <p:nvCxnSpPr>
          <p:cNvPr id="10" name="Connecteur droit avec flèche 9"/>
          <p:cNvCxnSpPr/>
          <p:nvPr/>
        </p:nvCxnSpPr>
        <p:spPr>
          <a:xfrm>
            <a:off x="1031241" y="1667453"/>
            <a:ext cx="516423" cy="0"/>
          </a:xfrm>
          <a:prstGeom prst="straightConnector1">
            <a:avLst/>
          </a:prstGeom>
          <a:ln w="38100">
            <a:solidFill>
              <a:srgbClr val="009644"/>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1065207" y="3062855"/>
            <a:ext cx="516423" cy="0"/>
          </a:xfrm>
          <a:prstGeom prst="straightConnector1">
            <a:avLst/>
          </a:prstGeom>
          <a:ln w="38100">
            <a:solidFill>
              <a:srgbClr val="00964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35226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9644">
            <a:alpha val="75000"/>
          </a:srgbClr>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4572000" y="2564904"/>
            <a:ext cx="4645900" cy="1440160"/>
          </a:xfrm>
        </p:spPr>
        <p:txBody>
          <a:bodyPr>
            <a:noAutofit/>
          </a:bodyPr>
          <a:lstStyle/>
          <a:p>
            <a:pPr algn="l">
              <a:spcBef>
                <a:spcPts val="1200"/>
              </a:spcBef>
            </a:pPr>
            <a:r>
              <a:rPr lang="fr-FR" sz="2400" dirty="0" smtClean="0">
                <a:solidFill>
                  <a:schemeClr val="bg1">
                    <a:lumMod val="95000"/>
                  </a:schemeClr>
                </a:solidFill>
                <a:effectLst>
                  <a:outerShdw blurRad="38100" dist="38100" dir="2700000" algn="tl">
                    <a:srgbClr val="000000">
                      <a:alpha val="43137"/>
                    </a:srgbClr>
                  </a:outerShdw>
                </a:effectLst>
              </a:rPr>
              <a:t>La recherche anticipatoire</a:t>
            </a:r>
            <a:endParaRPr lang="fr-FR" sz="2400" dirty="0">
              <a:solidFill>
                <a:schemeClr val="bg1">
                  <a:lumMod val="95000"/>
                </a:schemeClr>
              </a:solidFill>
            </a:endParaRPr>
          </a:p>
        </p:txBody>
      </p:sp>
      <p:sp>
        <p:nvSpPr>
          <p:cNvPr id="3" name="AutoShape 6" descr="data:image/jpeg;base64,/9j/4AAQSkZJRgABAQAAAQABAAD/2wCEAAkGBhQSERUUEhQVFRUVFhwYFxcYGBgYFxgYGBcYFxgZGBgXHCYeGBwkHBoXHy8gIycpLCwsFx4xNTAqNSYrLCkBCQoKDgwOGg8PGi0kHyQsLCwsLCwsLCksLCksLCwsKSwsLCwsLCwsLCwsLCwsLCwsLCwsLCwpLCwpLCwsLCwsLP/AABEIAO8A0wMBIgACEQEDEQH/xAAcAAAABwEBAAAAAAAAAAAAAAAAAgMEBQYHAQj/xABJEAABAwIDBAcDCQUGBAcAAAABAgMRACEEEjEFQVFhBgcTInGBkTKhsRQjM0JSYsHR8BdDgqKyJFOTwuHxFmNykhU0VKOz0uL/xAAZAQACAwEAAAAAAAAAAAAAAAACAwABBAX/xAApEQACAgICAgEEAgIDAAAAAAAAAQIRAyESMQRBURMUImFx8KGxMoGR/9oADAMBAAIRAxEAPwCojDi8p85pFeBvUyoSOApqrDyRJtWwyjZrDiNJMaf60v8AJ5tAAoxbjSnGHXJ8TA9au0VTEGGYzAARl/zJoJYndykflRg9ZUfZ1/iSKGGxEiN9REEH8NeIvSYYA3U8UghQ+O+obbGMKScs3MaUDDQ7W5e4FqaYl9KU0kdl4kIDigMqtO8mT4RSmw9k/K3MilBCUAqUpVgkCwHMzAilfWhTd9DfpStL5IxeNJ0/CjYfakKGZNq0Zvok1iMpSprKhIsnugq0Ku6eO6TFRnSToK3kUtohK0pKoHsqi+m6sa86NpPVmt+HJJtOzmBxLeRKkATuOu+NKUwi8y1Tc5j8eFV7oYkrcLc2jOPEEfn7qu+G2XkKtLkmbTc1ui3ZiaSQ5YQIHGi43azWHguqyk6C5J8vxomPYc7FfY/ShJyaa8t0xMc4qrf8NLUgKeW+p1UiIKid4KQsSU603N5EcKV+wMWB5m69FtwPWlhysIOZANs5AiecXFWrDY/tIUFdwixFweYO+sI2xsRxg96Ck6KEwZE6G4qZ6B9LFYd0NLMsuGIP1FGwUOF9R57qzRmpflEdKEo6kbT2sUk6+BexNR4xUklR0pZghYvajeOwVOiH20sqyyBHECKiFpjWre7swLEaXt/rUTtTYi0SSJTxF63YciSUTJlxttyINXKk6fOYUbtK63gSdK1OaS2ZlFtjNAp5h25FLpwE6inWE2feKVKaobGLLj0ZJ+St/wAX9aqFO9h4LKwgePvUTQrmSknJm+KdIw44VaSZ0HP8KaOvnhUw8rdxpjiMCUweZo5P0Al7GIfJPClWXj2iAQYzD4jSiMskmaXQlRWjKm+cH376lFnGgClQH2R/Umkm2oJpDDhYuQYNvSDUiMMtQsKJIAQeUZmLUvsXZAcUt1wwEAZQbJK1SEyYNtdL3FSGC2OoxmFgIinO0tpJwUFaCoKi4EiQDPgdOBvSfJ5LG67HeOovIrFsFgW1pPaJbhMQGySka7lAEeN/fT3CbBZW24UoKu2KZFhIbmJ4Xk+nlXX+sNCkx2awkeBkcLkx61Fv9MMSEy13EXN0nfYqnTeB6Vxo4sl6VHXlOFF9UpDCMpgakQAkAeHjaqx2pW+AFFQMnLOvCP1uqqu7bxLpuvMNNKksFs8lPfJzajLMi2vdud9qjwcNyexuPImtL/0tXRno+hBdebACpyFKSYSbLUm5NxIqaOHg/Gh0SUhGEbShJuCo8VZlEz4xFTisMCJIt767mHlCKs4WbjOboicIxKjEWBInQmO7Mbpg+ANNkJd7RSnVNKmZySCk7u6oCPHgTrrTjbG0vkzanEtlYGoTBiJkn7vhVMxfWEn92gpP1pEgA6gb65/nc8s6SNvhKOON32PdrLkjMiEmwi5zcar6uh+Z9ASomFfO90AJywVQQbnQaamlDth14hSUSmRlSZ7xkcL3/WlXDAsKCe8lKFK9oJuBG6TrzO80PhYZqX69jvOyw4179B3VyDNudPsJtHKAJ3amo11snSjtbPO8E+6u0/hnETfZNfLMx7tPkYwKsv0qCQ2kcucmnKWwYJNU4ItSZLv4NtYgAU1RsYIOo5UX5QBTR7FZtJJ4f7UKUurCbj3RMBkTcA05LaQJCRPhVfZ2iUWvPOlUbZVN6W4SYSnFF32Y5LSfP4mhTXYuKzMIVxn+o0KS07GpmcL2eFGwAvpSuI2WCiCm1P8ALBpy25NqNqTAVIhP/AQEwAL02Y2OUqBIi4q2LUIiY3iDB92o5VFYzG4ltUoZaxCb6fNrnUSCcp8uOlB9SaXQzhF+yJRsAWMAgEKI4GCL/j5U9wmzQBoIqKxvWLiGoCsKGiRopKiTwtGnOnGzesxDxyOspvawhU+GtB9zXcWH9tfTRKLwcaVB9KcFnZFipIVJHl/uPOh0m6cowpLaUZ3OBslINxMa+XrWebW6VPvklSylKhGRBKUxIMETe4BvwFapyUsbj89GaCcMil8Eg4/hEExmN40vA1MaD1p2x0lw6+0QtOVssqCSUkqzx3AADYfeqmqXNS3RbGsN4hK8UkraQFKyaysJlIjS6gkcONYlgjHe2zZLyJS1pInOjWKwaEuOPu/ReyhAOd6dMuYQL2M6VDdIOlbmJMBKWWtzSLA81nVxXNXkBUXjcQFuLWEhAWpSgkaJBJISOQ0pvTI44xd+xU8spqn0WLYvTbEYZCUIyKSkmAoExNyJBFvzq34DrXC0gPt9neMyJKbj6wN/jWX0bd5/hT1NoTxRueEx7awHAtJQSO9Iy3IEHzMRVCe2GlWJKWkEmwDd5KoumPEHwmqdhsYpCklJ9lQUBulJBEjfpWzbC6WhnZ7+0sQhsvPuKDeQC82S2fsgKCid5G8ml+Q3lqtDfGaxXeytbbxQ2Ytls5VOg5ltpuG0GbKP94QTAFhrvFWXD4lLyA40oKSrePxG48qxrG41brinHFFS1qKlE6knWuYbGrbMtrUg8Ukj4UeCsKpIXncsr5M2hpJ4U+Qkj0rMtk9ZD7ZAdAdTv3KjxFifEVo+xNqoxKA40ZE6G0EblRpWpyjJWjMlKL2JlvNdcg7op9hmDAkSONcaQFBJ0CoP641YGcHAE0E5aQyMdsh8VhdPCmuGbynNwqynCg60inYoUeFBy1sLjsrWNTeZmb+FJNCCeFWdXR+ASIN/dURtBoJV56edHCaekDKDW2WXo6n+zI/i/rVQrvR//wAuj+L+tVCkS7Y2PSK7h8HnibfGu4rAqGlxrU0cNpGtdyWg76KOTdgvHqitdpe9PWsSAJp29sxKjbzpH/wuDrIj8KdJwkhSU4sisViAApSjCQCSToABJJ8qzDGbXbcxC8RKEIJFiMy1FMXyAe0fEC9zWuHZoMg6Gx8DrWA7YwBYfdaP7tak+QJAPpFJz1JcfQ3C5QfL2Lbe2wrFPl1QiwSlOsJSIA8dT4k1HzXJrs0lKlSGN27Zw0D76FdoigtCuzXDUIdowNvOiUaoUCnS9puFlDBUezQtS0p+8sJBPon3njTShNQh2aFcoVCHa0zqp2glLTqVgkJKnLb4SgEfD1rMyat3V9tUNPFJE523ExG9Qbj+k0M5cYthRjckjVMHt1tx1CGUlSElSVnKBkypBF/GLyZmrIFQKrPRPYimcylHMpzUQLDh8PTzqyrHeg2AvVY4yjH8gskot/iKopYJvem3bibGlXMVamMFDhLgqA2thE5p/XOpJDpNhvpBbWa2tSP4uypLkqJDYzKQygDS/wDUaFOtmsgNJHj8TQoXLZaWiOzAa0j2wIo68Pmg8KjSFGBVwRUmPGHL04Ch7oqNDt4m9OGEH1pjWgU7DlivO/TVc4/En/mqHoY/CvRbb1ebelCpxmIPF5w/zmlsIjK6K4KUw7WY8ABKjwA1P4eJFCQsmyui6HGA4rPISVESIIEm1p0HGrNsjZ+BW2nMw1mKQFEZsoMXAlRvzmap+H6QrSypAsgymJIOWxieYkHxpNnbJAB05DQeAi3rWCWPNK9+9HSg8KS16HvTHosjC5XGlktrURlN1JMTrvHjfxqsGpPa+2S8lKbkJJMk8RHlUXNbcXLgufZhzceb4dAqQxuy3GW0FxMByFIIKVBScs2KSeItzqPq07GbOMwqsOTK2UqWzxMlJKRy9ofxDhVzlxV+gYR5aKvQoKFFmjADTQFcoCoQNVr6tWwdoYed6nB/7RiqnVm6vMQEbQwpJsHVT4Fsio9Fo9FYNkRYUZxBm4tSyXBlzDQjWsz2x14ttqWhnDlwpJSFKUAkkGJhMmPOg5N9BVSL1i9lqmUJkfCmzmz1gSZidDVN2B17oUoJxWHyA/XbUSBwlKr+hrU2cUh1tLiCFIWkKSeIIka0f1GuweCfRAMIMwbU7Q1e9OnsKBpRW0XvVOVhKNEjhPYH631ylmD3RQoLCojS3cUmvDjhS4NGUBFUmRohxs3vTUgMIALcPwpRtQlQ4Ee9IPxpQj9eVG5NgqKRB41XZpUsiyQVeQE15oxr+ZalHVSio+ZJr0v0yVkwOJUNzSj/ACkfjXmN3Wi5WC1QQCaePpypDSbqMFeW8n6qBGsa+J5U72Pg1ZVOp1HdSZgg2JIG8wYid9XXoZs7CoJbWoIzoBznKHCQR3QYsm4JA1yjW9IyZFEbCHLRSWsCUsuBxJSqxSlQIJ0vqPhuqOCLEFJzc5BA8PStfe6LbNW8HC+nu6jMm6kmASSnS0G9I9JcBgk4Z2HgqAnKJQSFE/uzEg2M30Jm1Jjn312PeK1/BkKxBigllRuAY8PKnDrAMQZMgK1kTafXhWgpLTLYaSLRIBuSd886Zmz/AE6pW2Bi8f6je9GbBB4H0p9snHrw7iHkg91XhIIMjzE1o7bQyk5EiRYECTUVinWVDK8kQSEykXFiR6UiPl87XEe/DcNqRW+l2BAd7ZsQ273hMAyRKraxN/OoCrM/g2kNvtvE9oACy4ZJIFsse7/aq2RWrC7jXwZM0alZyu1yhThJ2p3oOwV49gAT3zbwSomoKrN1dPdnjkOH2W0LUd9spT8VAedBkdQf8B41ckjYumfSJvA4BYC4ccQUtJ1MmxPgAZnj41gOFwa3lhLaSpR4fjwrUOlPRdt/tsWrtFSPZKlS1dISSmSYMqsIAsYqK2AhLbfdEfeIiRNpsDWN+QseO4q2bF47nPborI6HYiYCQVfZzCdY10981t3Vo863gks4kELbUQkGCcmqbgkG5UPKqaHZUPZJsAQYIBInzq+bB+jBn2rifs/V9dfPlRYs0smnQGXDHHtFjLoO+kwm9IpVMUslYAma09CCRw57ooUMMZSKFUQjJrpVSZ0pup2Ksgo25C131Kf6ad9pUd2tzN5M/wAoovygmjStAvTI7rAx4Ts3EzcqSEDmVKA/OvOKkXNbZ1sOZcEkX+cdT6JCj+VYpvNXVAtk30f2shCVNuDumSFeWht6HnThb7aJbWpTaVTDiRKpG5Y5GSIveq8y6EqBIkA3HHzp+l5C0Q5ni2VSLwAPrJIuBpu04VlliSlfyaYZW4V7QVezxonEoKZkSVDX7omDRjjwhBbzdrPEHKkxEgm5j0pF3ZiNUvtkcwpKvAiNaTSlCdB2ivMJH4ndwplJ/sBNrrX/AGLt4tJbDeUpVmGg9o5hdR1kCQBpVlxmISyqXBKtAfPUVVtnMqdxCb3KsxOkXk6aVY9qbNLpK57o0rPmUeaTNnjuXFyQVG0XXFQk2+1wqVQ0G0i83kk6zpNV5vFdkABw1p0ziVOGBodaTPH8aRojL57HO08Al9BCfpE95J/Cd1VXbEqczmO8EmwgiU2zfeMTO/XfV9w2HCLA661U8ZglLZWqScqyQLaX0A8Z86Pxsla9CPKxctrsr0V0CgaFdE5YIq9dV2yFrW68EFSEZWzFyC5NwBe0AyNLVRgK3zqjwHYbOQo+08pTh8Ccqf5Ug+dBkjyjQzG+MrLJgOj6WIXBLigM6iZvwFgMo0FtKp/SPq8dzrdwzoSkgqWlaibySYhBmZ331q+4jF0zxjpcYcSLlSFADiYsLUmWNceh0cjUuzHsPgFolRMhF7A6i8XjdWgbC22lxtEWygA7jYR/rWbbRxaoDarJvNj7QJBA8DbXfT3o5tQsupSTIdUAnjNx4kRHhScNp79mjyI3G16NlwL2YD0PwoylRb6p37h48qjtkvgp8TPuFSDbk+damYkSmzBlaQOAj0MUKNgUkNgePxNCoQiFEmmaVKJiKfTbSlEJEaVadFNCDLeZRB0EeRj8qdDCi1dsJO+ipdqJsjoy7ruxfewzQ0CVLI8SEj4GslPxr0N0u2Kw9884iXG05UqM2BOhGhv8axbFobGLcTlCoPcFgmbTI3+HuNU8lPjXqy1jtXfuhvgejLjiO0VCEDefaIiZSnhzNOD0RcSUwsSoSNSPAq3HyNSuKe+aJVE5SYmTIFhuGlLsNh1Ce8oRfX3GsMvIyd+jfHxodeyqY7Zr7ZyrbvuISDPgQKDGznnJSEczaDHCBV0xu0TlypOYgedMsHtUsFtLg7yyc3KbiT7quPkzlHpWR+NCL22JjYwwjWYyVkCfM6U7xe2EZO5EEU4x2IDiVJ1JFRmz9iFsSsgkmb7vzrOpKS5ZOzUouLUY9DPCbGU8onRO/wAOVTLGGDSYG6l/lASIFFLM941JZXLvoKONLaCt4dajmmAPfTbEYUMBTiQMivpALkDeRyO8c5p05jwLJHpS+Gw5XIXovUcqFSa2+i5KzNsWxkWpPAx4jcfSKSqe6TbKKVZxEABKrgHMm0gakFISbcandi9F0rwIK0NlSzmSspOcZrJTmChO4wZ9qut9aKgpM4rwy5uKKHXonotjk/IsNliOwb/oE1g21tjqZPETAOnP4VtHV4wpzZzCpAASU6/YUpP4U1Si1behcoyi6rZYluk3o7audQm2NvIZIQlSSveCd3vqKf6Zd0xlCwCVBU921jaAfCfOlvNj6DWKfdD7plgMMUIU6gJKnQnMm3eULFUccoE66VnPTHo6vD5HgrM2QEhQPeSqSb/geVE6QdOMS52mHxAZWmdySkgi6VJIVYjz4U92TttLzBbdBWJlYJm/2gDoDExuINFSS5A8n/xJHoZ00Q2hCHFqkCLxxPhaIHG1T2O6xmmhDZzK5QtXklKoH8Sh4Gs82jsxvNmwucgC6ClRI3WVBEePDWohxxSTcRyqcE/ZLa7PQXRvpWp7DIcKVDNm1UnctQ3IA3cK7UH0BxIVs9kkmTnmw/vV1yqpF2Pm+lSiJlsHNAHejhP64VLbI212yZVAkwCJA0HE1mrO01DgJJixO+Rrzk1Ztg48qZBUNV5bCAO7b4VhnlcDZHCpWXN1R8qDbca1U9q9KlsZMoSoKST3pm0ReeYp1sHpYp4qzpSAAPZmbkjjT4+TChMvGmtkr0iaPyZ3InMrLIG8wQfgK88Yx0DGFWqVKkbjCtNd4r0oHQpPGsF6y+jCsI8FiOyWpXZmbj62UjleKa427+VQtSqNfDshXsVZaVapiDA1zpBJ8qeI2ucsI8wKhQorStXNIPmSfiKkcFiW20ad7fzpU4KurH45ty70TeycIlIzqVKiJ8OVH2mgPQU6i1QyMSp1Yy2FTKFdmLX48+dY5RcZcm9m6MlKNLoNgmOzN7mPTlTnFYuRTU4nMYpwzhRlJVSpd3IbHSpCjDAIzG9q664YgXpFC5snQU8QzlTQPT2FYRpoJF9d9EViiSQndXHFZlZRSow+SD686v8AkoiukSS5h1FftIAg8e9F/AE+tWXZmKSMHh0qUlKlJBE6AZSoX8hVcxuLCgtJ0KSPWoMdI/mWWyCS3M7rEZQmN+kzxOlq1xxynCv2Y8kownb9j3pE6HUoQiSpSxG4XBSB46Vduimy8QjCssu5mmkqWViYUoK7yYgz7XuNV3q1ZGJxSlOJlLDYWkXs4FAIV4gZraVpjqp1roYsC4pPo5+bP+TlEZPdF8MsEFoEn68qz+SyZHrWZdOtmOYRzswVKaWMzaiZIAspJ5gn0IrX0Jio/pDsNvGMFty29KhqhW4j8t9Plii/QiOWS9mFPYcwFkg5o4frcR4g8iVtk7QLLoVqJhSdyhvHnSvSDYS8I6WnLxdKhMKB3iffwNMWWCtSUpBKjYACSTwAFVVaLuzU9t4BxvZ+fDobCFhNkq7wQsTOUgAnS0891VPYXRB14EQMhNiQQbWzeF+fvrTm9mH5Ph2XRJQhsqTJspAH1hrce6uJxJdX2DBAA+lWmO6n7KI0O71rO3TGrZYOi3RxpnCttiSE5tTe61H8aFTeyMMlLKEpAAEx6mhUslHn5rGJUUg+0TaZ1EanxNWzZeKZaYHanLKyfZUrTKNwMaiqUy3GUm0Afn8KfbUxQVhwmRo4BMCTLR31hyJSmlejpRuGJuixt9IWE4lJmW+yKSezUQDmkGCnlE0XFbcw8vqbJ+cbhMIWO/lItCbXg1SzjUhc2u1ktkFyo6gGBSGGdSOzJykJmUykGYEKjN3og31ovpa9iPqbND6IdLWm2VJfLgVmKu8hxWoG8JPA1AdbW2WcT2KmFEhOYK7q0gEkR7QF4mq88ESvL2Yl4ESUxljeJuJm1NMe4C1GaYS2PaSbgqnQ8/Snwk0InFDbAJlnEckoI8lj8DTNoSbmpHZX0OJH/LT7lioumx7l/fSFPSX99kvhtpBJAjSj/LVLVA3mKhkm9TeznExli+s0E4qO6NOLJKemyXwUIuoXA1pw1iiswKhApbisoMib1YsFh0oArDlSjt9m/G3LroettJSKTVKiQBauJXnMCnSCAJHGKyXQ8KhsIHxpF+V6Hl8KClFZ4Ab6Ji8WltFXFO/2RkRt51DaMv1uVU0mn21Md2iyd26mIFdrBj4R2cXycvOWujVOpjZ+ZvEr4qQn0SpX+YVe3cOU6zVN6lMXLD7f2XAr/uTH+WtEcIrRGTRmaTRHNNGK4U2p8CAKbE7qamLcaI3HbHbfSUOpCxuBAMHiOBrmzui2Hw12EBCiIJ3+pBNSpgDnGnlQedAEk0uU1YShoituYwoZeucwQYO+4pPoZgQxg0KMBTgzk7zmJKdfukU12+wp1JRohVireEzePEVJYZZyZoypAAQneEgQJ8qzS7Hp6ouOy1S0nz+JoVzZZ+aTPP4mhUIeaWm0JAUXVTrGSRfdObSnOM2ulCEBBzwVTmSU65OCjwpk8iY3d0edppttFEJRaJn4A0ripSVmuUnGD4hcdtIuKBKUiBltMQJ4+NIsYjKdAY/XCk22iYjU6D8qkMJslRCpCwoRYCZzSE+EqgedP4xSox85N2EwuOCSCUIMTqAZkb5EUji8UCkJCUiN4Avofs8q49hlIgKEGAfI3FJvAZZ30S10C9imBcht4cUD+oUypVpUJVzH40lVJU2W3pHaUSsp3kUVSCIPESPUj4g0SaIFMsezMe2lIi1S+FJWeXuqjBVSeB24tu2orLl8e9x7N2LyUtSL0EhIFAFSjf2RVVZ6RSZVpGnOlsT0sEEJFYvtp9UbPuId2TOO2gG0+FVHa21yswD3aa4raKlzJsTMU0NbsPjqG32Yc/kueo9AmhNcFdrUYi/9UOOyvvN/bbCtd6D/APqtQGNPD4VivV3jA3j2yTAIUk/xCBPnFa6+sRnSpJQRdUiBRxcV2DJN9D042EjmBw4U2cx0kQN3EVV2tsZ0A964+qJPDQeBpyymIyuE2kg8zAvHw4Cqb+CL9ks/j1QbHTlTZ3EqULgjhpNOGGSZz6QfhT97C92dw1oO1sLfojyFdqCmCnJdJn2jF53Ae+eVKYnaQAzH2dEj7Shw5c6Y4/aKUNkKuVSco1ImACdwmozDNuOnM4IA03JSBuA4Cs8pUOSs0jYePzMIPGf6iK7Ub0YwLi8K2oKyhWYpEfVK1ZT5iD51yrUtBOJhaMKpUdxzT7J/KmuKAC0IWkk3BSe7dQhHAi8elExTZBgaUzLnfBgGCLHQxFjVxjuwsmT8eNE2vDtIGbs1jKZkOJsM9ogkzBSJndNJDGKSPrypKTObXvxJuPDz3a0xXi0mYbQJEb7cxekiuY7oFgNTrOp8aKvkRfwSr7IWolTbh7y0jvJ3IlA1+qbniKZvhASe6oS2kiSNY7xtuMWH6PA8mFApBgneY4R4CmigQPKrSIJJNjRaANjXaMAM4ucttBHjcmffRRRlOGI/R119TRKsgIoUK5UIdmpTYK0BwZ0oUDuWJHlwNRdH3VTVqi06dkx0wdSrElSRAKEWiIISEm3lUHSjr6lRmJMCBN4HDwpOrSpUR7Z2hXKFQotXV2n+0LPBpW6d4/Kr+l3siISfnBmyxJSqJuNwPxrOuh2HKi4Q443ZIlBAnU3kHhVnDDgNsS8bb8h+KNK52fJFTabOjgxSlBNIkWtvFtvvIJSEi+UbkiTM3FqsGzsHlSnPlBUM5B0hV1RvkSBJ4CqWzhXEiEvuRwhvw3opw1jX0AJGJcygQEwiw4CUacqHF5EI3ZeXxskqo0RtpIRl0N4kyZjjSmLT80qPs1QE7QxAEfKnPRv49nXVbZxMicQ4RIsUtQb6GETFN+8xvQr7PIKMvF1aUhuSmAqIjNuv4VLYxCYSxIlUldwO4Pq8s1h4TVeWgh0qbACzAbWtQytgi6wkmM5BCdNQT4ssH0RS64+p11ZKFCVZjJlCVfiat71YEVWzYNiqWWUkkD2rDQDMYGnCKFV/ots4IwqEpWogFcHMf7xVCmLoFoxZSwpUqO4kcLTJ91NkYMLcN8qZ1NtQN1PncGS2lMXCgSOUmabpZnEm8XnSeBFSL7ovIn7JJ3Y6FoQkrKC2nLKhCIkqE8NdZ4VEO7ObH79BngOYAm/Az5Gp7bCinDEZjC1QrdulM8racY4VWfkK7d03E7tIBn3j1o1/Ip/I4TgADAebMgmd1iLcbz7qPiMCAlR7RtVrQb79OdvfTZlkkSASN/oT8AT5UjjEFNiCPGrp32S6G4NGbaKiABqY86To6VkaGKaLX7FMSzlMEid8XjlSUUdR+FEqIt9gFcoUKhR2l+xNuYtTeny0wEniPxqMtKxkRXKVxGs8aRqymCu1yhVELh0LbhpxX3gJ8Bf41MpxySQA4nwBBnlwqn4JJLSEzqomN0kx+FLJgnKCqT3TIAi8nfyrmZMCnNybO1jyfTxxX6LNitpIQYUfIa/6Uzc2wIlKbzv8uHj7qiggqVpmJIAE6k6CTyB9KdPbLcCAVCATFoMKk2seEROtCsEV2PeRKXH2PdnbZJMORc2IAF4sPODSW3NolSggGydY3n/So7G4YtKKF6iNIvvBsSP0aSUDE8atYYqXIKMmSb3S3s1AqYQslsJSeABg6g6xSGC6eqQVZmkkKWVWUREgCBY8BUNtUe5I+En41GVvhBOKbOHmdTaRvnRDpWpzBtr7NKZK7Sdzix+FCoXoA0Ts9nxc/wDlXQq6QGyirUe0VrE68OQn9XpPA4XO8TvDgG6O9xqVe2ecx7yf+4UyOCW2FmUpUVpKT3VD2r8d01khkX+jVkjf+R9j2Qtt5JPsOgyL2yqj9cqhl7LgZsyo03aQOflHKpZTykuqGdASpBOWwTmmM19+u/f400xWISltwJUiVXAmRbWDQKcr0EscK2NhsiIGcpKgSB4Wi3nUPtJrKqJJ4zytxoP491RzFR1m1gPCKQczE96SedbIRkncmZJyg1+KE67RuyN7G2vKgEHhThQd9IBEEGw0pKjBsnQV0NnhUIEoUYIPA0b5OrgahAgqVVhVxqnT9bqjW2jmFt9LO4lfE8ooXb6Dg0uzuLaKQAYM3EeVNKMok6zXMtEgW7ejlcijBBrmWrKJNrFpCGhzIXPjII8j/LT5NwFciAeIyn4fj4VX4pw1ilJIMkxpv5elJljvo14/IpVPfRLocOqVZSCPQ2PuJ9atG2kqQpgolYCXCRlGUlKcwSQDdWkWtNtTVMw+Pme6PGYqwf8AEwITZRKV5yO7pkyGL2VO6luLXobkyQlLkmRjzBKySqcxKirQcSY3CnGJakgAEJAA8N5k+Z9KYrK1zlzBBmBwEzBPKkRiEEwpZgDUgmTwAoXjbfYyPlKKpIebNQHMQCod2So+ABP5VAPN5VEHcf8AalsViMx7sgDy+FDH4xbys67qyhJVEZsogE84AE74rRGDTswTnyVftm29AdmKRs9gLSQSFK8lrUtP8pFCpPob0ySvBMq7I+yU6j6iiifdQoaYSkhj+xIySMSBP3DvN/rUP2ITc4m/JKuH/X4VqtCh4oEywdSAmTiAf4VXsBfvcqTd6iUqEduJ3EoUSP5+QrV6FTiiGTI6iQNMSmwI+jOhngvXx4UZXUQk3+U34hs+f161ehU4ohlSuoxMg/KBaNWyZI49/wBBRmuoxtIPzwJO8tk+7PWp0KnFEMsb6jUgEfKBff2Z04e3+r0o71Itq1f5CG+Y+/yPrWhF14T3Em5+tAibc9I9DRy67rkGmmbfMRPhBqcUUZ231JITo+P8Px+/zofsQbt8/vmyLag/b8fWtADj8HupmDBkXMd0Ruvz3c66l56LtpJ/6quiUZ+nqTQFZvlF4/uxrf73OnCuptoz86L6/N6axl71tR6VelPOd0ZUgqJGswBF9LmJ91JpcfvKEm5i8W3A6+tTiiUULEdSLSx9OQoAd7sxxO7NoZFuVJt9RjQt25N5+iGttDmt4Vorq3c3dAI3gmL2i/r7qI0+8qe6kRaJm8ifdMVKJRRv2LtT9KIt+6FoEAjvcJpNfUk0Y+fVIj92IIBMgjNvBitAQtzOJAy6WIJ8Twrmd77KPU+VTiizOmeoplJ+nJF7dmN4UPt7pH/aKH7CWb/2gwd3ZDl97lWo0KshlR6g2bf2g6/3Q9Pb8aL+wJqI+VL1/ux/961ehUKoyodQrUR8pV/hDkft8qIeoBn/ANSr/CTy+9WsUKhZln7B2rf2giDNmk34T3qO51GNH9+RcH6Ibp+9z1rUKFQhV9idBG8OwloKCgmblAE5lFWk86FWihUIf//Z"/>
          <p:cNvSpPr>
            <a:spLocks noChangeAspect="1" noChangeArrowheads="1"/>
          </p:cNvSpPr>
          <p:nvPr/>
        </p:nvSpPr>
        <p:spPr bwMode="auto">
          <a:xfrm>
            <a:off x="155575" y="-1089025"/>
            <a:ext cx="2009775" cy="2276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73786">
            <a:off x="1040156" y="1650634"/>
            <a:ext cx="3185113" cy="3118293"/>
          </a:xfrm>
          <a:prstGeom prst="rect">
            <a:avLst/>
          </a:prstGeom>
        </p:spPr>
      </p:pic>
    </p:spTree>
    <p:extLst>
      <p:ext uri="{BB962C8B-B14F-4D97-AF65-F5344CB8AC3E}">
        <p14:creationId xmlns:p14="http://schemas.microsoft.com/office/powerpoint/2010/main" val="117599044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009644"/>
                </a:solidFill>
              </a:rPr>
              <a:t>La recherche anticipatoire</a:t>
            </a:r>
            <a:endParaRPr lang="fr-FR" dirty="0">
              <a:solidFill>
                <a:srgbClr val="009644"/>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1011563099"/>
              </p:ext>
            </p:extLst>
          </p:nvPr>
        </p:nvGraphicFramePr>
        <p:xfrm>
          <a:off x="323528" y="875278"/>
          <a:ext cx="8496944" cy="5818876"/>
        </p:xfrm>
        <a:graphic>
          <a:graphicData uri="http://schemas.openxmlformats.org/drawingml/2006/table">
            <a:tbl>
              <a:tblPr bandRow="1">
                <a:tableStyleId>{5C22544A-7EE6-4342-B048-85BDC9FD1C3A}</a:tableStyleId>
              </a:tblPr>
              <a:tblGrid>
                <a:gridCol w="849694"/>
                <a:gridCol w="7647250"/>
              </a:tblGrid>
              <a:tr h="1368152">
                <a:tc>
                  <a:txBody>
                    <a:bodyPr/>
                    <a:lstStyle/>
                    <a:p>
                      <a:r>
                        <a:rPr lang="fr-FR" sz="1200" b="1" dirty="0" smtClean="0"/>
                        <a:t>Limite des moteurs </a:t>
                      </a:r>
                      <a:r>
                        <a:rPr lang="fr-FR" sz="1000" b="1" dirty="0" smtClean="0"/>
                        <a:t>traditionnels</a:t>
                      </a:r>
                      <a:endParaRPr lang="fr-FR" sz="1000" b="1" dirty="0"/>
                    </a:p>
                  </a:txBody>
                  <a:tcPr>
                    <a:solidFill>
                      <a:srgbClr val="009644">
                        <a:alpha val="50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portent</a:t>
                      </a:r>
                      <a:r>
                        <a:rPr lang="fr-FR" sz="1200" baseline="0" dirty="0" smtClean="0"/>
                        <a:t> sur de l’existant (documents, données) et n’ont pas de fonctionnalités prédictives, alors que : </a:t>
                      </a:r>
                    </a:p>
                    <a:p>
                      <a:pPr marL="92075" marR="0" lvl="1"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t>- le développement du web permet de mieux connaître le </a:t>
                      </a:r>
                      <a:r>
                        <a:rPr lang="fr-FR" sz="1200" dirty="0" smtClean="0"/>
                        <a:t>comportement des internautes et leurs données (statuts et réseaux) et d’établir « la base de données de nos intentions » ( </a:t>
                      </a:r>
                      <a:r>
                        <a:rPr lang="fr-FR" sz="1200" dirty="0" smtClean="0">
                          <a:hlinkClick r:id="rId3"/>
                        </a:rPr>
                        <a:t>J. </a:t>
                      </a:r>
                      <a:r>
                        <a:rPr lang="fr-FR" sz="1200" dirty="0" err="1" smtClean="0">
                          <a:hlinkClick r:id="rId3"/>
                        </a:rPr>
                        <a:t>Battelle</a:t>
                      </a:r>
                      <a:r>
                        <a:rPr lang="fr-FR" sz="1200" dirty="0" smtClean="0"/>
                        <a:t>, 2005, i.e. les comportements les plus prévisibles) ; ex.</a:t>
                      </a:r>
                      <a:r>
                        <a:rPr lang="fr-FR" sz="1200" baseline="0" dirty="0" smtClean="0"/>
                        <a:t> : </a:t>
                      </a:r>
                      <a:r>
                        <a:rPr lang="fr-FR" sz="1200" baseline="0" dirty="0" err="1" smtClean="0"/>
                        <a:t>Zeitgeist</a:t>
                      </a:r>
                      <a:r>
                        <a:rPr lang="fr-FR" sz="1200" baseline="0" dirty="0" smtClean="0"/>
                        <a:t> de Google, suggestions automatiques de services, choix des informations présentées dans le </a:t>
                      </a:r>
                      <a:r>
                        <a:rPr lang="fr-FR" sz="1200" i="1" baseline="0" dirty="0" smtClean="0"/>
                        <a:t>K</a:t>
                      </a:r>
                      <a:r>
                        <a:rPr lang="fr-FR" sz="1200" i="1" dirty="0" smtClean="0"/>
                        <a:t>nowledge graph </a:t>
                      </a:r>
                      <a:r>
                        <a:rPr lang="fr-FR" sz="1200" i="0" dirty="0" smtClean="0"/>
                        <a:t>;</a:t>
                      </a:r>
                      <a:endParaRPr lang="fr-FR" sz="1200" i="0" baseline="0" dirty="0" smtClean="0"/>
                    </a:p>
                    <a:p>
                      <a:pPr marL="92075"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 le développement des outils intelligents</a:t>
                      </a:r>
                      <a:r>
                        <a:rPr lang="fr-FR" sz="1200" baseline="0" dirty="0" smtClean="0"/>
                        <a:t> (smartphones, </a:t>
                      </a:r>
                      <a:r>
                        <a:rPr lang="fr-FR" sz="1200" baseline="0" dirty="0" err="1" smtClean="0"/>
                        <a:t>smartwatches</a:t>
                      </a:r>
                      <a:r>
                        <a:rPr lang="fr-FR" sz="1200" baseline="0" dirty="0" smtClean="0"/>
                        <a:t>…) et des objets connectés, l’usage du </a:t>
                      </a:r>
                      <a:r>
                        <a:rPr lang="fr-FR" sz="1200" i="1" baseline="0" dirty="0" smtClean="0"/>
                        <a:t>cloud </a:t>
                      </a:r>
                      <a:r>
                        <a:rPr lang="fr-FR" sz="1200" i="1" baseline="0" dirty="0" err="1" smtClean="0"/>
                        <a:t>computing</a:t>
                      </a:r>
                      <a:r>
                        <a:rPr lang="fr-FR" sz="1200" i="1" baseline="0" dirty="0" smtClean="0"/>
                        <a:t> </a:t>
                      </a:r>
                      <a:r>
                        <a:rPr lang="fr-FR" sz="1200" i="0" baseline="0" dirty="0" smtClean="0"/>
                        <a:t>et de la synchronisation des données</a:t>
                      </a:r>
                      <a:r>
                        <a:rPr lang="fr-FR" sz="1200" i="1" baseline="0" dirty="0" smtClean="0"/>
                        <a:t> </a:t>
                      </a:r>
                      <a:r>
                        <a:rPr lang="fr-FR" sz="1200" baseline="0" dirty="0" smtClean="0"/>
                        <a:t>permettent de mieux connaître le comportement d’un internaute déterminé et ses données (comportements prévisibles, centres d’intérêt…)</a:t>
                      </a:r>
                      <a:endParaRPr lang="fr-FR" sz="1200" dirty="0" smtClean="0"/>
                    </a:p>
                  </a:txBody>
                  <a:tcPr>
                    <a:solidFill>
                      <a:srgbClr val="009644">
                        <a:alpha val="50000"/>
                      </a:srgbClr>
                    </a:solidFill>
                  </a:tcPr>
                </a:tc>
              </a:tr>
              <a:tr h="515356">
                <a:tc>
                  <a:txBody>
                    <a:bodyPr/>
                    <a:lstStyle/>
                    <a:p>
                      <a:r>
                        <a:rPr lang="fr-FR" sz="1200" b="1" dirty="0" smtClean="0"/>
                        <a:t>Type de documents</a:t>
                      </a:r>
                      <a:endParaRPr lang="fr-FR" sz="1200" b="1" dirty="0"/>
                    </a:p>
                  </a:txBody>
                  <a:tcPr>
                    <a:solidFill>
                      <a:srgbClr val="009644">
                        <a:alpha val="25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données surtout factuelles, liées à la vie quotidienne</a:t>
                      </a:r>
                    </a:p>
                  </a:txBody>
                  <a:tcPr>
                    <a:solidFill>
                      <a:srgbClr val="009644">
                        <a:alpha val="25000"/>
                      </a:srgbClr>
                    </a:solidFill>
                  </a:tcPr>
                </a:tc>
              </a:tr>
              <a:tr h="1727958">
                <a:tc>
                  <a:txBody>
                    <a:bodyPr/>
                    <a:lstStyle/>
                    <a:p>
                      <a:r>
                        <a:rPr lang="fr-FR" sz="1200" b="1" dirty="0" smtClean="0"/>
                        <a:t>Recherche</a:t>
                      </a:r>
                      <a:endParaRPr lang="fr-FR" sz="1200" b="1" dirty="0"/>
                    </a:p>
                  </a:txBody>
                  <a:tcPr>
                    <a:solidFill>
                      <a:srgbClr val="009644">
                        <a:alpha val="50000"/>
                      </a:srgbClr>
                    </a:solidFill>
                  </a:tcPr>
                </a:tc>
                <a:tc>
                  <a:txBody>
                    <a:bodyPr/>
                    <a:lstStyle/>
                    <a:p>
                      <a:r>
                        <a:rPr lang="fr-FR" sz="1200" dirty="0" smtClean="0"/>
                        <a:t>recherche </a:t>
                      </a:r>
                      <a:r>
                        <a:rPr lang="fr-FR" sz="1200" dirty="0" err="1" smtClean="0"/>
                        <a:t>anticipitoire</a:t>
                      </a:r>
                      <a:r>
                        <a:rPr lang="fr-FR" sz="1200" baseline="0" dirty="0" smtClean="0"/>
                        <a:t> (</a:t>
                      </a:r>
                      <a:r>
                        <a:rPr lang="fr-FR" sz="1200" i="1" baseline="0" dirty="0" err="1" smtClean="0"/>
                        <a:t>anticipatory</a:t>
                      </a:r>
                      <a:r>
                        <a:rPr lang="fr-FR" sz="1200" i="1" baseline="0" dirty="0" smtClean="0"/>
                        <a:t> </a:t>
                      </a:r>
                      <a:r>
                        <a:rPr lang="fr-FR" sz="1200" i="1" baseline="0" dirty="0" err="1" smtClean="0"/>
                        <a:t>search</a:t>
                      </a:r>
                      <a:r>
                        <a:rPr lang="fr-FR" sz="1200" baseline="0" dirty="0" smtClean="0"/>
                        <a:t>) / prédictive/ proactive (</a:t>
                      </a:r>
                      <a:r>
                        <a:rPr lang="fr-FR" sz="1200" i="1" baseline="0" dirty="0" smtClean="0"/>
                        <a:t>proactive </a:t>
                      </a:r>
                      <a:r>
                        <a:rPr lang="fr-FR" sz="1200" i="1" baseline="0" dirty="0" err="1" smtClean="0"/>
                        <a:t>search</a:t>
                      </a:r>
                      <a:r>
                        <a:rPr lang="fr-FR" sz="1200" baseline="0" dirty="0" smtClean="0"/>
                        <a:t>) :</a:t>
                      </a:r>
                      <a:endParaRPr lang="fr-FR" sz="1200" dirty="0" smtClean="0"/>
                    </a:p>
                    <a:p>
                      <a:r>
                        <a:rPr lang="fr-FR" sz="1200" dirty="0" smtClean="0"/>
                        <a:t>« le</a:t>
                      </a:r>
                      <a:r>
                        <a:rPr lang="fr-FR" sz="1200" baseline="0" dirty="0" smtClean="0"/>
                        <a:t> stimulus [de la recherche] n’est plus un mot-clé, mais plutôt un changement d’état » (</a:t>
                      </a:r>
                      <a:r>
                        <a:rPr lang="fr-FR" sz="1200" baseline="0" dirty="0" smtClean="0">
                          <a:hlinkClick r:id="rId4"/>
                        </a:rPr>
                        <a:t>S. </a:t>
                      </a:r>
                      <a:r>
                        <a:rPr lang="fr-FR" sz="1200" baseline="0" dirty="0" err="1" smtClean="0">
                          <a:hlinkClick r:id="rId4"/>
                        </a:rPr>
                        <a:t>Weiz</a:t>
                      </a:r>
                      <a:r>
                        <a:rPr lang="fr-FR" sz="120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t>dans le cas des agents intelligents des smartphones : recherche contextuelle (</a:t>
                      </a:r>
                      <a:r>
                        <a:rPr lang="fr-FR" sz="1200" i="1" baseline="0" dirty="0" err="1" smtClean="0"/>
                        <a:t>contextual</a:t>
                      </a:r>
                      <a:r>
                        <a:rPr lang="fr-FR" sz="1200" i="1" baseline="0" dirty="0" smtClean="0"/>
                        <a:t> </a:t>
                      </a:r>
                      <a:r>
                        <a:rPr lang="fr-FR" sz="1200" i="1" baseline="0" dirty="0" err="1" smtClean="0"/>
                        <a:t>search</a:t>
                      </a:r>
                      <a:r>
                        <a:rPr lang="fr-FR" sz="1200" baseline="0" dirty="0" smtClean="0"/>
                        <a:t>) : « le logiciel créé pour apporter l’information utilise toujours des moteurs de recherche pour obtenir l’information, mais l’usager n’a pas à interagir avec le moteur de recherche directement » (</a:t>
                      </a:r>
                      <a:r>
                        <a:rPr lang="fr-FR" sz="1200" baseline="0" dirty="0" smtClean="0">
                          <a:hlinkClick r:id="rId5"/>
                        </a:rPr>
                        <a:t>C. </a:t>
                      </a:r>
                      <a:r>
                        <a:rPr lang="fr-FR" sz="1200" baseline="0" dirty="0" err="1" smtClean="0">
                          <a:hlinkClick r:id="rId5"/>
                        </a:rPr>
                        <a:t>Mims</a:t>
                      </a:r>
                      <a:r>
                        <a:rPr lang="fr-FR" sz="1200" baseline="0" dirty="0" smtClean="0"/>
                        <a:t>) : les recherches s’effectuent automatiquement en fonction des informations disponibles sur le comportement de l’internaute (union de l’expérience utilisateur et de l’intelligence artificielle)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dirty="0" smtClean="0">
                          <a:sym typeface="Wingdings" pitchFamily="2" charset="2"/>
                        </a:rPr>
                        <a:t>vers des « </a:t>
                      </a:r>
                      <a:r>
                        <a:rPr lang="fr-FR" sz="1200" i="1" dirty="0" err="1" smtClean="0">
                          <a:sym typeface="Wingdings" pitchFamily="2" charset="2"/>
                        </a:rPr>
                        <a:t>decision</a:t>
                      </a:r>
                      <a:r>
                        <a:rPr lang="fr-FR" sz="1200" i="1" dirty="0" smtClean="0">
                          <a:sym typeface="Wingdings" pitchFamily="2" charset="2"/>
                        </a:rPr>
                        <a:t> </a:t>
                      </a:r>
                      <a:r>
                        <a:rPr lang="fr-FR" sz="1200" i="1" dirty="0" err="1" smtClean="0">
                          <a:sym typeface="Wingdings" pitchFamily="2" charset="2"/>
                        </a:rPr>
                        <a:t>engines</a:t>
                      </a:r>
                      <a:r>
                        <a:rPr lang="fr-FR" sz="1200" dirty="0" smtClean="0">
                          <a:sym typeface="Wingdings" pitchFamily="2" charset="2"/>
                        </a:rPr>
                        <a:t> » (</a:t>
                      </a:r>
                      <a:r>
                        <a:rPr lang="fr-FR" sz="1200" dirty="0" smtClean="0">
                          <a:sym typeface="Wingdings" pitchFamily="2" charset="2"/>
                          <a:hlinkClick r:id="rId6"/>
                        </a:rPr>
                        <a:t>A. Friedman</a:t>
                      </a:r>
                      <a:r>
                        <a:rPr lang="fr-FR" sz="1200" dirty="0" smtClean="0">
                          <a:sym typeface="Wingdings" pitchFamily="2" charset="2"/>
                        </a:rPr>
                        <a:t>), outils d’aide à la décision : « [les gens] veulent</a:t>
                      </a:r>
                      <a:r>
                        <a:rPr lang="fr-FR" sz="1200" baseline="0" dirty="0" smtClean="0">
                          <a:sym typeface="Wingdings" pitchFamily="2" charset="2"/>
                        </a:rPr>
                        <a:t> que Google leur dise ce qu’ils devraient faire ensuite » (</a:t>
                      </a:r>
                      <a:r>
                        <a:rPr lang="fr-FR" sz="1200" baseline="0" dirty="0" smtClean="0">
                          <a:sym typeface="Wingdings" pitchFamily="2" charset="2"/>
                          <a:hlinkClick r:id="rId7"/>
                        </a:rPr>
                        <a:t>E. Schmidt</a:t>
                      </a:r>
                      <a:r>
                        <a:rPr lang="fr-FR" sz="1200" baseline="0" dirty="0" smtClean="0">
                          <a:sym typeface="Wingdings" pitchFamily="2" charset="2"/>
                        </a:rPr>
                        <a:t>)</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dirty="0" smtClean="0">
                          <a:sym typeface="Wingdings" pitchFamily="2" charset="2"/>
                        </a:rPr>
                        <a:t>« </a:t>
                      </a:r>
                      <a:r>
                        <a:rPr lang="fr-FR" sz="1200" i="1" baseline="0" dirty="0" err="1" smtClean="0">
                          <a:sym typeface="Wingdings" pitchFamily="2" charset="2"/>
                        </a:rPr>
                        <a:t>search</a:t>
                      </a:r>
                      <a:r>
                        <a:rPr lang="fr-FR" sz="1200" dirty="0" smtClean="0">
                          <a:sym typeface="Wingdings" pitchFamily="2" charset="2"/>
                        </a:rPr>
                        <a:t> »</a:t>
                      </a:r>
                      <a:r>
                        <a:rPr lang="fr-FR" sz="1200" baseline="0" dirty="0" smtClean="0">
                          <a:sym typeface="Wingdings" pitchFamily="2" charset="2"/>
                        </a:rPr>
                        <a:t> au sens large (recherche d’informations générales ou locales, assistants personnels…, cf. S. </a:t>
                      </a:r>
                      <a:r>
                        <a:rPr lang="fr-FR" sz="1200" baseline="0" dirty="0" err="1" smtClean="0">
                          <a:sym typeface="Wingdings" pitchFamily="2" charset="2"/>
                        </a:rPr>
                        <a:t>Weiz</a:t>
                      </a:r>
                      <a:r>
                        <a:rPr lang="fr-FR" sz="1200" baseline="0" dirty="0" smtClean="0">
                          <a:sym typeface="Wingdings" pitchFamily="2" charset="2"/>
                        </a:rPr>
                        <a:t>, </a:t>
                      </a:r>
                      <a:r>
                        <a:rPr lang="fr-FR" sz="1200" i="1" baseline="0" dirty="0" err="1" smtClean="0">
                          <a:sym typeface="Wingdings" pitchFamily="2" charset="2"/>
                        </a:rPr>
                        <a:t>Search</a:t>
                      </a:r>
                      <a:r>
                        <a:rPr lang="fr-FR" sz="1200" baseline="0" dirty="0" smtClean="0">
                          <a:sym typeface="Wingdings" pitchFamily="2" charset="2"/>
                        </a:rPr>
                        <a:t>, 2014)</a:t>
                      </a:r>
                      <a:endParaRPr lang="fr-FR" sz="1200" dirty="0"/>
                    </a:p>
                  </a:txBody>
                  <a:tcPr>
                    <a:solidFill>
                      <a:srgbClr val="009644">
                        <a:alpha val="50000"/>
                      </a:srgbClr>
                    </a:solidFill>
                  </a:tcPr>
                </a:tc>
              </a:tr>
              <a:tr h="454726">
                <a:tc>
                  <a:txBody>
                    <a:bodyPr/>
                    <a:lstStyle/>
                    <a:p>
                      <a:r>
                        <a:rPr lang="fr-FR" sz="1200" b="1" dirty="0" smtClean="0"/>
                        <a:t>Outils</a:t>
                      </a:r>
                      <a:endParaRPr lang="fr-FR" sz="1200" b="1" dirty="0"/>
                    </a:p>
                  </a:txBody>
                  <a:tcPr>
                    <a:solidFill>
                      <a:srgbClr val="009644">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hlinkClick r:id="rId8"/>
                        </a:rPr>
                        <a:t>agents intelligents</a:t>
                      </a:r>
                      <a:r>
                        <a:rPr lang="fr-FR" sz="1200" baseline="0" dirty="0" smtClean="0"/>
                        <a:t> (assistants personnels) comme Apple </a:t>
                      </a:r>
                      <a:r>
                        <a:rPr lang="fr-FR" sz="1200" baseline="0" dirty="0" err="1" smtClean="0"/>
                        <a:t>Siri</a:t>
                      </a:r>
                      <a:r>
                        <a:rPr lang="fr-FR" sz="1200" baseline="0" dirty="0" smtClean="0"/>
                        <a:t>, Google </a:t>
                      </a:r>
                      <a:r>
                        <a:rPr lang="fr-FR" sz="1200" baseline="0" dirty="0" err="1" smtClean="0"/>
                        <a:t>Now</a:t>
                      </a:r>
                      <a:r>
                        <a:rPr lang="fr-FR" sz="1200" baseline="0" dirty="0" smtClean="0"/>
                        <a:t>, Microsoft Cortana</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t>outils de </a:t>
                      </a:r>
                      <a:r>
                        <a:rPr lang="fr-FR" sz="1200" i="1" baseline="0" dirty="0" smtClean="0"/>
                        <a:t>monitoring </a:t>
                      </a:r>
                      <a:r>
                        <a:rPr lang="fr-FR" sz="1200" i="0" baseline="0" dirty="0" smtClean="0"/>
                        <a:t>et objets connectés de l’</a:t>
                      </a:r>
                      <a:r>
                        <a:rPr lang="fr-FR" sz="1200" i="1" baseline="0" dirty="0" smtClean="0"/>
                        <a:t>Internet of </a:t>
                      </a:r>
                      <a:r>
                        <a:rPr lang="fr-FR" sz="1200" i="1" baseline="0" dirty="0" err="1" smtClean="0"/>
                        <a:t>things</a:t>
                      </a:r>
                      <a:endParaRPr lang="fr-FR" sz="1200" i="1" baseline="0" dirty="0" smtClean="0"/>
                    </a:p>
                  </a:txBody>
                  <a:tcPr>
                    <a:solidFill>
                      <a:srgbClr val="009644">
                        <a:alpha val="25000"/>
                      </a:srgbClr>
                    </a:solidFill>
                  </a:tcPr>
                </a:tc>
              </a:tr>
              <a:tr h="1364178">
                <a:tc>
                  <a:txBody>
                    <a:bodyPr/>
                    <a:lstStyle/>
                    <a:p>
                      <a:r>
                        <a:rPr lang="fr-FR" sz="1200" b="1" dirty="0" smtClean="0"/>
                        <a:t>!</a:t>
                      </a:r>
                      <a:endParaRPr lang="fr-FR" sz="1200" b="1" dirty="0"/>
                    </a:p>
                  </a:txBody>
                  <a:tcPr>
                    <a:solidFill>
                      <a:srgbClr val="009644">
                        <a:alpha val="50000"/>
                      </a:srgbClr>
                    </a:solidFill>
                  </a:tcPr>
                </a:tc>
                <a:tc>
                  <a:txBody>
                    <a:bodyPr/>
                    <a:lstStyle/>
                    <a:p>
                      <a:pPr marL="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dirty="0" smtClean="0">
                          <a:sym typeface="Wingdings" pitchFamily="2" charset="2"/>
                        </a:rPr>
                        <a:t>développement surtout pour des usages personnels</a:t>
                      </a:r>
                      <a:r>
                        <a:rPr lang="fr-FR" sz="1200" baseline="0" dirty="0" smtClean="0">
                          <a:sym typeface="Wingdings" pitchFamily="2" charset="2"/>
                        </a:rPr>
                        <a:t> ou stratégiques (</a:t>
                      </a:r>
                      <a:r>
                        <a:rPr lang="fr-FR" sz="1200" dirty="0" smtClean="0"/>
                        <a:t>bourse, tremblements de terre [</a:t>
                      </a:r>
                      <a:r>
                        <a:rPr lang="fr-FR" sz="1200" dirty="0" smtClean="0">
                          <a:hlinkClick r:id="rId9"/>
                        </a:rPr>
                        <a:t>exemple</a:t>
                      </a:r>
                      <a:r>
                        <a:rPr lang="fr-FR" sz="1200" dirty="0" smtClean="0"/>
                        <a:t>], défense [</a:t>
                      </a:r>
                      <a:r>
                        <a:rPr lang="fr-FR" sz="1200" dirty="0" smtClean="0">
                          <a:hlinkClick r:id="rId10"/>
                        </a:rPr>
                        <a:t>exemple</a:t>
                      </a:r>
                      <a:r>
                        <a:rPr lang="fr-FR" sz="1200" dirty="0" smtClean="0"/>
                        <a:t>]…)</a:t>
                      </a:r>
                      <a:endParaRPr lang="fr-FR" sz="1200" dirty="0" smtClean="0">
                        <a:sym typeface="Wingdings" pitchFamily="2" charset="2"/>
                      </a:endParaRPr>
                    </a:p>
                    <a:p>
                      <a:pPr marL="0" lvl="2" indent="0">
                        <a:buFont typeface="Wingdings" panose="05000000000000000000" pitchFamily="2" charset="2"/>
                        <a:buNone/>
                      </a:pPr>
                      <a:r>
                        <a:rPr lang="fr-FR" sz="1200" dirty="0" smtClean="0">
                          <a:sym typeface="Wingdings" pitchFamily="2" charset="2"/>
                        </a:rPr>
                        <a:t>analyses des données (web en général, monitoring des réseaux sociaux, analyse des données personnelles de l’internaute [mail, agenda…]), ex. : </a:t>
                      </a:r>
                      <a:r>
                        <a:rPr lang="fr-FR" sz="1200" dirty="0" smtClean="0">
                          <a:sym typeface="Wingdings" pitchFamily="2" charset="2"/>
                          <a:hlinkClick r:id="rId11"/>
                        </a:rPr>
                        <a:t>Stephen Wolfram</a:t>
                      </a:r>
                      <a:r>
                        <a:rPr lang="fr-FR" sz="1200" dirty="0" smtClean="0">
                          <a:sym typeface="Wingdings" pitchFamily="2" charset="2"/>
                        </a:rPr>
                        <a:t>, et donc, importants enjeux économiques (cf. </a:t>
                      </a:r>
                      <a:r>
                        <a:rPr lang="fr-FR" sz="1200" dirty="0" err="1" smtClean="0">
                          <a:sym typeface="Wingdings" pitchFamily="2" charset="2"/>
                          <a:hlinkClick r:id="rId12"/>
                        </a:rPr>
                        <a:t>ZDNet</a:t>
                      </a:r>
                      <a:r>
                        <a:rPr lang="fr-FR" sz="1200" dirty="0" smtClean="0">
                          <a:sym typeface="Wingdings" pitchFamily="2" charset="2"/>
                        </a:rPr>
                        <a:t>)</a:t>
                      </a:r>
                    </a:p>
                    <a:p>
                      <a:pPr marL="0" lvl="2" indent="0">
                        <a:buFont typeface="Wingdings" panose="05000000000000000000" pitchFamily="2" charset="2"/>
                        <a:buNone/>
                      </a:pPr>
                      <a:r>
                        <a:rPr lang="fr-FR" sz="1200" dirty="0" smtClean="0">
                          <a:sym typeface="Wingdings" pitchFamily="2" charset="2"/>
                        </a:rPr>
                        <a:t>problèmes : archivage des données et questions d’identité numérique</a:t>
                      </a:r>
                    </a:p>
                    <a:p>
                      <a:pPr marL="0" lvl="2" indent="0">
                        <a:buFont typeface="Wingdings" panose="05000000000000000000" pitchFamily="2" charset="2"/>
                        <a:buNone/>
                      </a:pPr>
                      <a:r>
                        <a:rPr lang="fr-FR" sz="1200" dirty="0" smtClean="0">
                          <a:sym typeface="Wingdings" pitchFamily="2" charset="2"/>
                        </a:rPr>
                        <a:t>données personnelles pouvant être transmises cf. demandes de gouvernement (PRISM)</a:t>
                      </a:r>
                    </a:p>
                    <a:p>
                      <a:pPr marL="0" marR="0" lvl="2" indent="3175" algn="l" defTabSz="914400" rtl="0" eaLnBrk="1" fontAlgn="auto" latinLnBrk="0" hangingPunct="1">
                        <a:lnSpc>
                          <a:spcPct val="100000"/>
                        </a:lnSpc>
                        <a:spcBef>
                          <a:spcPts val="0"/>
                        </a:spcBef>
                        <a:spcAft>
                          <a:spcPts val="0"/>
                        </a:spcAft>
                        <a:buClrTx/>
                        <a:buSzTx/>
                        <a:buFontTx/>
                        <a:buNone/>
                        <a:tabLst/>
                        <a:defRPr/>
                      </a:pPr>
                      <a:r>
                        <a:rPr lang="fr-FR" sz="1200" dirty="0" smtClean="0">
                          <a:sym typeface="Wingdings" pitchFamily="2" charset="2"/>
                        </a:rPr>
                        <a:t>voir également </a:t>
                      </a:r>
                      <a:r>
                        <a:rPr lang="fr-FR" sz="1200" dirty="0" smtClean="0">
                          <a:hlinkClick r:id="rId13"/>
                        </a:rPr>
                        <a:t>O. </a:t>
                      </a:r>
                      <a:r>
                        <a:rPr lang="fr-FR" sz="1200" dirty="0" err="1" smtClean="0">
                          <a:hlinkClick r:id="rId13"/>
                        </a:rPr>
                        <a:t>Ertzscheid</a:t>
                      </a:r>
                      <a:r>
                        <a:rPr lang="fr-FR" sz="1200" dirty="0" smtClean="0">
                          <a:hlinkClick r:id="rId13"/>
                        </a:rPr>
                        <a:t>, Le web : entre stratégies prédictives et technologies injonctives</a:t>
                      </a:r>
                      <a:endParaRPr lang="fr-FR" sz="1200" baseline="0" dirty="0" smtClean="0">
                        <a:solidFill>
                          <a:schemeClr val="tx1"/>
                        </a:solidFill>
                      </a:endParaRPr>
                    </a:p>
                  </a:txBody>
                  <a:tcPr>
                    <a:solidFill>
                      <a:srgbClr val="009644">
                        <a:alpha val="50000"/>
                      </a:srgbClr>
                    </a:solidFill>
                  </a:tcPr>
                </a:tc>
              </a:tr>
            </a:tbl>
          </a:graphicData>
        </a:graphic>
      </p:graphicFrame>
    </p:spTree>
    <p:extLst>
      <p:ext uri="{BB962C8B-B14F-4D97-AF65-F5344CB8AC3E}">
        <p14:creationId xmlns:p14="http://schemas.microsoft.com/office/powerpoint/2010/main" val="914144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009644"/>
                </a:solidFill>
              </a:rPr>
              <a:t>La recherche </a:t>
            </a:r>
            <a:r>
              <a:rPr lang="fr-FR" dirty="0" smtClean="0">
                <a:solidFill>
                  <a:srgbClr val="009644"/>
                </a:solidFill>
              </a:rPr>
              <a:t>anticipatoire</a:t>
            </a:r>
            <a:endParaRPr lang="fr-FR"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1196752"/>
            <a:ext cx="6605364" cy="370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3528" y="4880193"/>
            <a:ext cx="2592288" cy="276999"/>
          </a:xfrm>
          <a:prstGeom prst="rect">
            <a:avLst/>
          </a:prstGeom>
        </p:spPr>
        <p:txBody>
          <a:bodyPr wrap="square">
            <a:spAutoFit/>
          </a:bodyPr>
          <a:lstStyle/>
          <a:p>
            <a:r>
              <a:rPr lang="fr-FR" sz="1200" dirty="0" smtClean="0">
                <a:hlinkClick r:id="rId4"/>
              </a:rPr>
              <a:t>Google </a:t>
            </a:r>
            <a:r>
              <a:rPr lang="fr-FR" sz="1200" dirty="0" err="1" smtClean="0">
                <a:hlinkClick r:id="rId4"/>
              </a:rPr>
              <a:t>Now</a:t>
            </a:r>
            <a:r>
              <a:rPr lang="fr-FR" sz="1200" dirty="0" smtClean="0"/>
              <a:t>, </a:t>
            </a:r>
            <a:r>
              <a:rPr lang="fr-FR" sz="1200" dirty="0" smtClean="0">
                <a:hlinkClick r:id="rId5" action="ppaction://hlinkfile"/>
              </a:rPr>
              <a:t>autres exemples 2016</a:t>
            </a:r>
            <a:endParaRPr lang="fr-FR" sz="1200" dirty="0"/>
          </a:p>
        </p:txBody>
      </p:sp>
      <p:sp>
        <p:nvSpPr>
          <p:cNvPr id="3" name="Rectangle 2"/>
          <p:cNvSpPr/>
          <p:nvPr/>
        </p:nvSpPr>
        <p:spPr>
          <a:xfrm>
            <a:off x="665820" y="5626114"/>
            <a:ext cx="7812360" cy="646331"/>
          </a:xfrm>
          <a:prstGeom prst="rect">
            <a:avLst/>
          </a:prstGeom>
        </p:spPr>
        <p:txBody>
          <a:bodyPr wrap="square">
            <a:spAutoFit/>
          </a:bodyPr>
          <a:lstStyle/>
          <a:p>
            <a:pPr marL="88900" lvl="2" algn="ctr"/>
            <a:r>
              <a:rPr lang="fr-FR" dirty="0">
                <a:sym typeface="Wingdings" pitchFamily="2" charset="2"/>
                <a:hlinkClick r:id="rId6"/>
              </a:rPr>
              <a:t>rôle du contexte</a:t>
            </a:r>
            <a:r>
              <a:rPr lang="fr-FR" dirty="0">
                <a:sym typeface="Wingdings" pitchFamily="2" charset="2"/>
              </a:rPr>
              <a:t> (localisation, objets connectés…) pour comprendre et prédire</a:t>
            </a:r>
          </a:p>
          <a:p>
            <a:pPr marL="358775" lvl="2" indent="-269875" algn="ctr">
              <a:buFont typeface="Wingdings" panose="05000000000000000000" pitchFamily="2" charset="2"/>
              <a:buChar char="à"/>
            </a:pPr>
            <a:r>
              <a:rPr lang="fr-FR" dirty="0">
                <a:sym typeface="Wingdings" pitchFamily="2" charset="2"/>
                <a:hlinkClick r:id="rId7"/>
              </a:rPr>
              <a:t>« recherche contextuelle »</a:t>
            </a:r>
            <a:r>
              <a:rPr lang="fr-FR" dirty="0">
                <a:sym typeface="Wingdings" pitchFamily="2" charset="2"/>
              </a:rPr>
              <a:t> (au-delà </a:t>
            </a:r>
            <a:r>
              <a:rPr lang="fr-FR" dirty="0" smtClean="0">
                <a:sym typeface="Wingdings" pitchFamily="2" charset="2"/>
              </a:rPr>
              <a:t>du simple moteur </a:t>
            </a:r>
            <a:r>
              <a:rPr lang="fr-FR" dirty="0">
                <a:sym typeface="Wingdings" pitchFamily="2" charset="2"/>
              </a:rPr>
              <a:t>de recherche)</a:t>
            </a:r>
          </a:p>
        </p:txBody>
      </p:sp>
    </p:spTree>
    <p:extLst>
      <p:ext uri="{BB962C8B-B14F-4D97-AF65-F5344CB8AC3E}">
        <p14:creationId xmlns:p14="http://schemas.microsoft.com/office/powerpoint/2010/main" val="349423430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009644"/>
                </a:solidFill>
              </a:rPr>
              <a:t>La recherche </a:t>
            </a:r>
            <a:r>
              <a:rPr lang="fr-FR" dirty="0" smtClean="0">
                <a:solidFill>
                  <a:srgbClr val="009644"/>
                </a:solidFill>
              </a:rPr>
              <a:t>anticipatoire</a:t>
            </a:r>
            <a:endParaRPr lang="fr-FR" dirty="0"/>
          </a:p>
        </p:txBody>
      </p:sp>
      <p:sp>
        <p:nvSpPr>
          <p:cNvPr id="3" name="Espace réservé du contenu 2"/>
          <p:cNvSpPr>
            <a:spLocks noGrp="1"/>
          </p:cNvSpPr>
          <p:nvPr>
            <p:ph idx="1"/>
          </p:nvPr>
        </p:nvSpPr>
        <p:spPr/>
        <p:txBody>
          <a:bodyPr>
            <a:normAutofit/>
          </a:bodyPr>
          <a:lstStyle/>
          <a:p>
            <a:pPr marL="0" indent="0">
              <a:buNone/>
            </a:pPr>
            <a:r>
              <a:rPr lang="fr-FR" sz="2400" dirty="0" smtClean="0"/>
              <a:t>Encore plus loin ?</a:t>
            </a:r>
            <a:endParaRPr lang="fr-FR" sz="2400" dirty="0"/>
          </a:p>
        </p:txBody>
      </p:sp>
      <p:sp>
        <p:nvSpPr>
          <p:cNvPr id="10" name="Rectangle 9"/>
          <p:cNvSpPr/>
          <p:nvPr/>
        </p:nvSpPr>
        <p:spPr>
          <a:xfrm>
            <a:off x="2051720" y="6237312"/>
            <a:ext cx="6768752" cy="461665"/>
          </a:xfrm>
          <a:prstGeom prst="rect">
            <a:avLst/>
          </a:prstGeom>
        </p:spPr>
        <p:txBody>
          <a:bodyPr wrap="square">
            <a:spAutoFit/>
          </a:bodyPr>
          <a:lstStyle/>
          <a:p>
            <a:pPr algn="r"/>
            <a:r>
              <a:rPr lang="fr-FR" sz="1200" dirty="0" smtClean="0">
                <a:hlinkClick r:id="rId3"/>
              </a:rPr>
              <a:t>MindMeld</a:t>
            </a:r>
            <a:r>
              <a:rPr lang="fr-FR" sz="1200" dirty="0" smtClean="0"/>
              <a:t> [appli] – image 2014</a:t>
            </a:r>
          </a:p>
          <a:p>
            <a:pPr algn="r"/>
            <a:r>
              <a:rPr lang="fr-FR" sz="1200" dirty="0" smtClean="0"/>
              <a:t>identification de concepts dans des conversations et présentation de documents en relation</a:t>
            </a:r>
            <a:endParaRPr lang="fr-FR" sz="1200" dirty="0"/>
          </a:p>
        </p:txBody>
      </p:sp>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3567" y="1778023"/>
            <a:ext cx="6732223" cy="3811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à coins arrondis 11"/>
          <p:cNvSpPr/>
          <p:nvPr/>
        </p:nvSpPr>
        <p:spPr>
          <a:xfrm rot="16200000">
            <a:off x="1241630" y="2906941"/>
            <a:ext cx="1548172" cy="1224136"/>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04497" y="3511953"/>
            <a:ext cx="4953971" cy="2754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26511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9644">
            <a:alpha val="75000"/>
          </a:srgbClr>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4572000" y="2564904"/>
            <a:ext cx="4645900" cy="1440160"/>
          </a:xfrm>
        </p:spPr>
        <p:txBody>
          <a:bodyPr>
            <a:noAutofit/>
          </a:bodyPr>
          <a:lstStyle/>
          <a:p>
            <a:pPr algn="l">
              <a:spcBef>
                <a:spcPts val="1200"/>
              </a:spcBef>
            </a:pPr>
            <a:r>
              <a:rPr lang="fr-FR" sz="2400" dirty="0" smtClean="0">
                <a:solidFill>
                  <a:schemeClr val="bg1">
                    <a:lumMod val="95000"/>
                  </a:schemeClr>
                </a:solidFill>
                <a:effectLst>
                  <a:outerShdw blurRad="38100" dist="38100" dir="2700000" algn="tl">
                    <a:srgbClr val="000000">
                      <a:alpha val="43137"/>
                    </a:srgbClr>
                  </a:outerShdw>
                </a:effectLst>
              </a:rPr>
              <a:t>La recherche conversationnelle</a:t>
            </a:r>
            <a:endParaRPr lang="fr-FR" sz="2400" dirty="0">
              <a:solidFill>
                <a:schemeClr val="bg1">
                  <a:lumMod val="95000"/>
                </a:schemeClr>
              </a:solidFill>
            </a:endParaRPr>
          </a:p>
        </p:txBody>
      </p:sp>
      <p:sp>
        <p:nvSpPr>
          <p:cNvPr id="3" name="AutoShape 6" descr="data:image/jpeg;base64,/9j/4AAQSkZJRgABAQAAAQABAAD/2wCEAAkGBhQSERUUEhQVFRUVFhwYFxcYGBgYFxgYGBcYFxgZGBgXHCYeGBwkHBoXHy8gIycpLCwsFx4xNTAqNSYrLCkBCQoKDgwOGg8PGi0kHyQsLCwsLCwsLCksLCksLCwsKSwsLCwsLCwsLCwsLCwsLCwsLCwsLCwpLCwpLCwsLCwsLP/AABEIAO8A0wMBIgACEQEDEQH/xAAcAAAABwEBAAAAAAAAAAAAAAAAAgMEBQYHAQj/xABJEAABAwIDBAcDCQUGBAcAAAABAgMRACEEEjEFQVFhBgcTInGBkTKhsRQjM0JSYsHR8BdDgqKyJFOTwuHxFmNykhU0VKOz0uL/xAAZAQACAwEAAAAAAAAAAAAAAAACAwABBAX/xAApEQACAgICAgEEAgIDAAAAAAAAAQIRAyESMQRBURMUImFx8KGxMoGR/9oADAMBAAIRAxEAPwCojDi8p85pFeBvUyoSOApqrDyRJtWwyjZrDiNJMaf60v8AJ5tAAoxbjSnGHXJ8TA9au0VTEGGYzAARl/zJoJYndykflRg9ZUfZ1/iSKGGxEiN9REEH8NeIvSYYA3U8UghQ+O+obbGMKScs3MaUDDQ7W5e4FqaYl9KU0kdl4kIDigMqtO8mT4RSmw9k/K3MilBCUAqUpVgkCwHMzAilfWhTd9DfpStL5IxeNJ0/CjYfakKGZNq0Zvok1iMpSprKhIsnugq0Ku6eO6TFRnSToK3kUtohK0pKoHsqi+m6sa86NpPVmt+HJJtOzmBxLeRKkATuOu+NKUwi8y1Tc5j8eFV7oYkrcLc2jOPEEfn7qu+G2XkKtLkmbTc1ui3ZiaSQ5YQIHGi43azWHguqyk6C5J8vxomPYc7FfY/ShJyaa8t0xMc4qrf8NLUgKeW+p1UiIKid4KQsSU603N5EcKV+wMWB5m69FtwPWlhysIOZANs5AiecXFWrDY/tIUFdwixFweYO+sI2xsRxg96Ck6KEwZE6G4qZ6B9LFYd0NLMsuGIP1FGwUOF9R57qzRmpflEdKEo6kbT2sUk6+BexNR4xUklR0pZghYvajeOwVOiH20sqyyBHECKiFpjWre7swLEaXt/rUTtTYi0SSJTxF63YciSUTJlxttyINXKk6fOYUbtK63gSdK1OaS2ZlFtjNAp5h25FLpwE6inWE2feKVKaobGLLj0ZJ+St/wAX9aqFO9h4LKwgePvUTQrmSknJm+KdIw44VaSZ0HP8KaOvnhUw8rdxpjiMCUweZo5P0Al7GIfJPClWXj2iAQYzD4jSiMskmaXQlRWjKm+cH376lFnGgClQH2R/Umkm2oJpDDhYuQYNvSDUiMMtQsKJIAQeUZmLUvsXZAcUt1wwEAZQbJK1SEyYNtdL3FSGC2OoxmFgIinO0tpJwUFaCoKi4EiQDPgdOBvSfJ5LG67HeOovIrFsFgW1pPaJbhMQGySka7lAEeN/fT3CbBZW24UoKu2KZFhIbmJ4Xk+nlXX+sNCkx2awkeBkcLkx61Fv9MMSEy13EXN0nfYqnTeB6Vxo4sl6VHXlOFF9UpDCMpgakQAkAeHjaqx2pW+AFFQMnLOvCP1uqqu7bxLpuvMNNKksFs8lPfJzajLMi2vdud9qjwcNyexuPImtL/0tXRno+hBdebACpyFKSYSbLUm5NxIqaOHg/Gh0SUhGEbShJuCo8VZlEz4xFTisMCJIt767mHlCKs4WbjOboicIxKjEWBInQmO7Mbpg+ANNkJd7RSnVNKmZySCk7u6oCPHgTrrTjbG0vkzanEtlYGoTBiJkn7vhVMxfWEn92gpP1pEgA6gb65/nc8s6SNvhKOON32PdrLkjMiEmwi5zcar6uh+Z9ASomFfO90AJywVQQbnQaamlDth14hSUSmRlSZ7xkcL3/WlXDAsKCe8lKFK9oJuBG6TrzO80PhYZqX69jvOyw4179B3VyDNudPsJtHKAJ3amo11snSjtbPO8E+6u0/hnETfZNfLMx7tPkYwKsv0qCQ2kcucmnKWwYJNU4ItSZLv4NtYgAU1RsYIOo5UX5QBTR7FZtJJ4f7UKUurCbj3RMBkTcA05LaQJCRPhVfZ2iUWvPOlUbZVN6W4SYSnFF32Y5LSfP4mhTXYuKzMIVxn+o0KS07GpmcL2eFGwAvpSuI2WCiCm1P8ALBpy25NqNqTAVIhP/AQEwAL02Y2OUqBIi4q2LUIiY3iDB92o5VFYzG4ltUoZaxCb6fNrnUSCcp8uOlB9SaXQzhF+yJRsAWMAgEKI4GCL/j5U9wmzQBoIqKxvWLiGoCsKGiRopKiTwtGnOnGzesxDxyOspvawhU+GtB9zXcWH9tfTRKLwcaVB9KcFnZFipIVJHl/uPOh0m6cowpLaUZ3OBslINxMa+XrWebW6VPvklSylKhGRBKUxIMETe4BvwFapyUsbj89GaCcMil8Eg4/hEExmN40vA1MaD1p2x0lw6+0QtOVssqCSUkqzx3AADYfeqmqXNS3RbGsN4hK8UkraQFKyaysJlIjS6gkcONYlgjHe2zZLyJS1pInOjWKwaEuOPu/ReyhAOd6dMuYQL2M6VDdIOlbmJMBKWWtzSLA81nVxXNXkBUXjcQFuLWEhAWpSgkaJBJISOQ0pvTI44xd+xU8spqn0WLYvTbEYZCUIyKSkmAoExNyJBFvzq34DrXC0gPt9neMyJKbj6wN/jWX0bd5/hT1NoTxRueEx7awHAtJQSO9Iy3IEHzMRVCe2GlWJKWkEmwDd5KoumPEHwmqdhsYpCklJ9lQUBulJBEjfpWzbC6WhnZ7+0sQhsvPuKDeQC82S2fsgKCid5G8ml+Q3lqtDfGaxXeytbbxQ2Ytls5VOg5ltpuG0GbKP94QTAFhrvFWXD4lLyA40oKSrePxG48qxrG41brinHFFS1qKlE6knWuYbGrbMtrUg8Ukj4UeCsKpIXncsr5M2hpJ4U+Qkj0rMtk9ZD7ZAdAdTv3KjxFifEVo+xNqoxKA40ZE6G0EblRpWpyjJWjMlKL2JlvNdcg7op9hmDAkSONcaQFBJ0CoP641YGcHAE0E5aQyMdsh8VhdPCmuGbynNwqynCg60inYoUeFBy1sLjsrWNTeZmb+FJNCCeFWdXR+ASIN/dURtBoJV56edHCaekDKDW2WXo6n+zI/i/rVQrvR//wAuj+L+tVCkS7Y2PSK7h8HnibfGu4rAqGlxrU0cNpGtdyWg76KOTdgvHqitdpe9PWsSAJp29sxKjbzpH/wuDrIj8KdJwkhSU4sisViAApSjCQCSToABJJ8qzDGbXbcxC8RKEIJFiMy1FMXyAe0fEC9zWuHZoMg6Gx8DrWA7YwBYfdaP7tak+QJAPpFJz1JcfQ3C5QfL2Lbe2wrFPl1QiwSlOsJSIA8dT4k1HzXJrs0lKlSGN27Zw0D76FdoigtCuzXDUIdowNvOiUaoUCnS9puFlDBUezQtS0p+8sJBPon3njTShNQh2aFcoVCHa0zqp2glLTqVgkJKnLb4SgEfD1rMyat3V9tUNPFJE523ExG9Qbj+k0M5cYthRjckjVMHt1tx1CGUlSElSVnKBkypBF/GLyZmrIFQKrPRPYimcylHMpzUQLDh8PTzqyrHeg2AvVY4yjH8gskot/iKopYJvem3bibGlXMVamMFDhLgqA2thE5p/XOpJDpNhvpBbWa2tSP4uypLkqJDYzKQygDS/wDUaFOtmsgNJHj8TQoXLZaWiOzAa0j2wIo68Pmg8KjSFGBVwRUmPGHL04Ch7oqNDt4m9OGEH1pjWgU7DlivO/TVc4/En/mqHoY/CvRbb1ebelCpxmIPF5w/zmlsIjK6K4KUw7WY8ABKjwA1P4eJFCQsmyui6HGA4rPISVESIIEm1p0HGrNsjZ+BW2nMw1mKQFEZsoMXAlRvzmap+H6QrSypAsgymJIOWxieYkHxpNnbJAB05DQeAi3rWCWPNK9+9HSg8KS16HvTHosjC5XGlktrURlN1JMTrvHjfxqsGpPa+2S8lKbkJJMk8RHlUXNbcXLgufZhzceb4dAqQxuy3GW0FxMByFIIKVBScs2KSeItzqPq07GbOMwqsOTK2UqWzxMlJKRy9ofxDhVzlxV+gYR5aKvQoKFFmjADTQFcoCoQNVr6tWwdoYed6nB/7RiqnVm6vMQEbQwpJsHVT4Fsio9Fo9FYNkRYUZxBm4tSyXBlzDQjWsz2x14ttqWhnDlwpJSFKUAkkGJhMmPOg5N9BVSL1i9lqmUJkfCmzmz1gSZidDVN2B17oUoJxWHyA/XbUSBwlKr+hrU2cUh1tLiCFIWkKSeIIka0f1GuweCfRAMIMwbU7Q1e9OnsKBpRW0XvVOVhKNEjhPYH631ylmD3RQoLCojS3cUmvDjhS4NGUBFUmRohxs3vTUgMIALcPwpRtQlQ4Ee9IPxpQj9eVG5NgqKRB41XZpUsiyQVeQE15oxr+ZalHVSio+ZJr0v0yVkwOJUNzSj/ACkfjXmN3Wi5WC1QQCaePpypDSbqMFeW8n6qBGsa+J5U72Pg1ZVOp1HdSZgg2JIG8wYid9XXoZs7CoJbWoIzoBznKHCQR3QYsm4JA1yjW9IyZFEbCHLRSWsCUsuBxJSqxSlQIJ0vqPhuqOCLEFJzc5BA8PStfe6LbNW8HC+nu6jMm6kmASSnS0G9I9JcBgk4Z2HgqAnKJQSFE/uzEg2M30Jm1Jjn312PeK1/BkKxBigllRuAY8PKnDrAMQZMgK1kTafXhWgpLTLYaSLRIBuSd886Zmz/AE6pW2Bi8f6je9GbBB4H0p9snHrw7iHkg91XhIIMjzE1o7bQyk5EiRYECTUVinWVDK8kQSEykXFiR6UiPl87XEe/DcNqRW+l2BAd7ZsQ273hMAyRKraxN/OoCrM/g2kNvtvE9oACy4ZJIFsse7/aq2RWrC7jXwZM0alZyu1yhThJ2p3oOwV49gAT3zbwSomoKrN1dPdnjkOH2W0LUd9spT8VAedBkdQf8B41ckjYumfSJvA4BYC4ccQUtJ1MmxPgAZnj41gOFwa3lhLaSpR4fjwrUOlPRdt/tsWrtFSPZKlS1dISSmSYMqsIAsYqK2AhLbfdEfeIiRNpsDWN+QseO4q2bF47nPborI6HYiYCQVfZzCdY10981t3Vo863gks4kELbUQkGCcmqbgkG5UPKqaHZUPZJsAQYIBInzq+bB+jBn2rifs/V9dfPlRYs0smnQGXDHHtFjLoO+kwm9IpVMUslYAma09CCRw57ooUMMZSKFUQjJrpVSZ0pup2Ksgo25C131Kf6ad9pUd2tzN5M/wAoovygmjStAvTI7rAx4Ts3EzcqSEDmVKA/OvOKkXNbZ1sOZcEkX+cdT6JCj+VYpvNXVAtk30f2shCVNuDumSFeWht6HnThb7aJbWpTaVTDiRKpG5Y5GSIveq8y6EqBIkA3HHzp+l5C0Q5ni2VSLwAPrJIuBpu04VlliSlfyaYZW4V7QVezxonEoKZkSVDX7omDRjjwhBbzdrPEHKkxEgm5j0pF3ZiNUvtkcwpKvAiNaTSlCdB2ivMJH4ndwplJ/sBNrrX/AGLt4tJbDeUpVmGg9o5hdR1kCQBpVlxmISyqXBKtAfPUVVtnMqdxCb3KsxOkXk6aVY9qbNLpK57o0rPmUeaTNnjuXFyQVG0XXFQk2+1wqVQ0G0i83kk6zpNV5vFdkABw1p0ziVOGBodaTPH8aRojL57HO08Al9BCfpE95J/Cd1VXbEqczmO8EmwgiU2zfeMTO/XfV9w2HCLA661U8ZglLZWqScqyQLaX0A8Z86Pxsla9CPKxctrsr0V0CgaFdE5YIq9dV2yFrW68EFSEZWzFyC5NwBe0AyNLVRgK3zqjwHYbOQo+08pTh8Ccqf5Ug+dBkjyjQzG+MrLJgOj6WIXBLigM6iZvwFgMo0FtKp/SPq8dzrdwzoSkgqWlaibySYhBmZ331q+4jF0zxjpcYcSLlSFADiYsLUmWNceh0cjUuzHsPgFolRMhF7A6i8XjdWgbC22lxtEWygA7jYR/rWbbRxaoDarJvNj7QJBA8DbXfT3o5tQsupSTIdUAnjNx4kRHhScNp79mjyI3G16NlwL2YD0PwoylRb6p37h48qjtkvgp8TPuFSDbk+damYkSmzBlaQOAj0MUKNgUkNgePxNCoQiFEmmaVKJiKfTbSlEJEaVadFNCDLeZRB0EeRj8qdDCi1dsJO+ipdqJsjoy7ruxfewzQ0CVLI8SEj4GslPxr0N0u2Kw9884iXG05UqM2BOhGhv8axbFobGLcTlCoPcFgmbTI3+HuNU8lPjXqy1jtXfuhvgejLjiO0VCEDefaIiZSnhzNOD0RcSUwsSoSNSPAq3HyNSuKe+aJVE5SYmTIFhuGlLsNh1Ce8oRfX3GsMvIyd+jfHxodeyqY7Zr7ZyrbvuISDPgQKDGznnJSEczaDHCBV0xu0TlypOYgedMsHtUsFtLg7yyc3KbiT7quPkzlHpWR+NCL22JjYwwjWYyVkCfM6U7xe2EZO5EEU4x2IDiVJ1JFRmz9iFsSsgkmb7vzrOpKS5ZOzUouLUY9DPCbGU8onRO/wAOVTLGGDSYG6l/lASIFFLM941JZXLvoKONLaCt4dajmmAPfTbEYUMBTiQMivpALkDeRyO8c5p05jwLJHpS+Gw5XIXovUcqFSa2+i5KzNsWxkWpPAx4jcfSKSqe6TbKKVZxEABKrgHMm0gakFISbcandi9F0rwIK0NlSzmSspOcZrJTmChO4wZ9qut9aKgpM4rwy5uKKHXonotjk/IsNliOwb/oE1g21tjqZPETAOnP4VtHV4wpzZzCpAASU6/YUpP4U1Si1behcoyi6rZYluk3o7audQm2NvIZIQlSSveCd3vqKf6Zd0xlCwCVBU921jaAfCfOlvNj6DWKfdD7plgMMUIU6gJKnQnMm3eULFUccoE66VnPTHo6vD5HgrM2QEhQPeSqSb/geVE6QdOMS52mHxAZWmdySkgi6VJIVYjz4U92TttLzBbdBWJlYJm/2gDoDExuINFSS5A8n/xJHoZ00Q2hCHFqkCLxxPhaIHG1T2O6xmmhDZzK5QtXklKoH8Sh4Gs82jsxvNmwucgC6ClRI3WVBEePDWohxxSTcRyqcE/ZLa7PQXRvpWp7DIcKVDNm1UnctQ3IA3cK7UH0BxIVs9kkmTnmw/vV1yqpF2Pm+lSiJlsHNAHejhP64VLbI212yZVAkwCJA0HE1mrO01DgJJixO+Rrzk1Ztg48qZBUNV5bCAO7b4VhnlcDZHCpWXN1R8qDbca1U9q9KlsZMoSoKST3pm0ReeYp1sHpYp4qzpSAAPZmbkjjT4+TChMvGmtkr0iaPyZ3InMrLIG8wQfgK88Yx0DGFWqVKkbjCtNd4r0oHQpPGsF6y+jCsI8FiOyWpXZmbj62UjleKa427+VQtSqNfDshXsVZaVapiDA1zpBJ8qeI2ucsI8wKhQorStXNIPmSfiKkcFiW20ad7fzpU4KurH45ty70TeycIlIzqVKiJ8OVH2mgPQU6i1QyMSp1Yy2FTKFdmLX48+dY5RcZcm9m6MlKNLoNgmOzN7mPTlTnFYuRTU4nMYpwzhRlJVSpd3IbHSpCjDAIzG9q664YgXpFC5snQU8QzlTQPT2FYRpoJF9d9EViiSQndXHFZlZRSow+SD686v8AkoiukSS5h1FftIAg8e9F/AE+tWXZmKSMHh0qUlKlJBE6AZSoX8hVcxuLCgtJ0KSPWoMdI/mWWyCS3M7rEZQmN+kzxOlq1xxynCv2Y8kownb9j3pE6HUoQiSpSxG4XBSB46Vduimy8QjCssu5mmkqWViYUoK7yYgz7XuNV3q1ZGJxSlOJlLDYWkXs4FAIV4gZraVpjqp1roYsC4pPo5+bP+TlEZPdF8MsEFoEn68qz+SyZHrWZdOtmOYRzswVKaWMzaiZIAspJ5gn0IrX0Jio/pDsNvGMFty29KhqhW4j8t9Plii/QiOWS9mFPYcwFkg5o4frcR4g8iVtk7QLLoVqJhSdyhvHnSvSDYS8I6WnLxdKhMKB3iffwNMWWCtSUpBKjYACSTwAFVVaLuzU9t4BxvZ+fDobCFhNkq7wQsTOUgAnS0891VPYXRB14EQMhNiQQbWzeF+fvrTm9mH5Ph2XRJQhsqTJspAH1hrce6uJxJdX2DBAA+lWmO6n7KI0O71rO3TGrZYOi3RxpnCttiSE5tTe61H8aFTeyMMlLKEpAAEx6mhUslHn5rGJUUg+0TaZ1EanxNWzZeKZaYHanLKyfZUrTKNwMaiqUy3GUm0Afn8KfbUxQVhwmRo4BMCTLR31hyJSmlejpRuGJuixt9IWE4lJmW+yKSezUQDmkGCnlE0XFbcw8vqbJ+cbhMIWO/lItCbXg1SzjUhc2u1ktkFyo6gGBSGGdSOzJykJmUykGYEKjN3og31ovpa9iPqbND6IdLWm2VJfLgVmKu8hxWoG8JPA1AdbW2WcT2KmFEhOYK7q0gEkR7QF4mq88ESvL2Yl4ESUxljeJuJm1NMe4C1GaYS2PaSbgqnQ8/Snwk0InFDbAJlnEckoI8lj8DTNoSbmpHZX0OJH/LT7lioumx7l/fSFPSX99kvhtpBJAjSj/LVLVA3mKhkm9TeznExli+s0E4qO6NOLJKemyXwUIuoXA1pw1iiswKhApbisoMib1YsFh0oArDlSjt9m/G3LroettJSKTVKiQBauJXnMCnSCAJHGKyXQ8KhsIHxpF+V6Hl8KClFZ4Ab6Ji8WltFXFO/2RkRt51DaMv1uVU0mn21Md2iyd26mIFdrBj4R2cXycvOWujVOpjZ+ZvEr4qQn0SpX+YVe3cOU6zVN6lMXLD7f2XAr/uTH+WtEcIrRGTRmaTRHNNGK4U2p8CAKbE7qamLcaI3HbHbfSUOpCxuBAMHiOBrmzui2Hw12EBCiIJ3+pBNSpgDnGnlQedAEk0uU1YShoituYwoZeucwQYO+4pPoZgQxg0KMBTgzk7zmJKdfukU12+wp1JRohVireEzePEVJYZZyZoypAAQneEgQJ8qzS7Hp6ouOy1S0nz+JoVzZZ+aTPP4mhUIeaWm0JAUXVTrGSRfdObSnOM2ulCEBBzwVTmSU65OCjwpk8iY3d0edppttFEJRaJn4A0ripSVmuUnGD4hcdtIuKBKUiBltMQJ4+NIsYjKdAY/XCk22iYjU6D8qkMJslRCpCwoRYCZzSE+EqgedP4xSox85N2EwuOCSCUIMTqAZkb5EUji8UCkJCUiN4Avofs8q49hlIgKEGAfI3FJvAZZ30S10C9imBcht4cUD+oUypVpUJVzH40lVJU2W3pHaUSsp3kUVSCIPESPUj4g0SaIFMsezMe2lIi1S+FJWeXuqjBVSeB24tu2orLl8e9x7N2LyUtSL0EhIFAFSjf2RVVZ6RSZVpGnOlsT0sEEJFYvtp9UbPuId2TOO2gG0+FVHa21yswD3aa4raKlzJsTMU0NbsPjqG32Yc/kueo9AmhNcFdrUYi/9UOOyvvN/bbCtd6D/APqtQGNPD4VivV3jA3j2yTAIUk/xCBPnFa6+sRnSpJQRdUiBRxcV2DJN9D042EjmBw4U2cx0kQN3EVV2tsZ0A964+qJPDQeBpyymIyuE2kg8zAvHw4Cqb+CL9ks/j1QbHTlTZ3EqULgjhpNOGGSZz6QfhT97C92dw1oO1sLfojyFdqCmCnJdJn2jF53Ae+eVKYnaQAzH2dEj7Shw5c6Y4/aKUNkKuVSco1ImACdwmozDNuOnM4IA03JSBuA4Cs8pUOSs0jYePzMIPGf6iK7Ub0YwLi8K2oKyhWYpEfVK1ZT5iD51yrUtBOJhaMKpUdxzT7J/KmuKAC0IWkk3BSe7dQhHAi8elExTZBgaUzLnfBgGCLHQxFjVxjuwsmT8eNE2vDtIGbs1jKZkOJsM9ogkzBSJndNJDGKSPrypKTObXvxJuPDz3a0xXi0mYbQJEb7cxekiuY7oFgNTrOp8aKvkRfwSr7IWolTbh7y0jvJ3IlA1+qbniKZvhASe6oS2kiSNY7xtuMWH6PA8mFApBgneY4R4CmigQPKrSIJJNjRaANjXaMAM4ucttBHjcmffRRRlOGI/R119TRKsgIoUK5UIdmpTYK0BwZ0oUDuWJHlwNRdH3VTVqi06dkx0wdSrElSRAKEWiIISEm3lUHSjr6lRmJMCBN4HDwpOrSpUR7Z2hXKFQotXV2n+0LPBpW6d4/Kr+l3siISfnBmyxJSqJuNwPxrOuh2HKi4Q443ZIlBAnU3kHhVnDDgNsS8bb8h+KNK52fJFTabOjgxSlBNIkWtvFtvvIJSEi+UbkiTM3FqsGzsHlSnPlBUM5B0hV1RvkSBJ4CqWzhXEiEvuRwhvw3opw1jX0AJGJcygQEwiw4CUacqHF5EI3ZeXxskqo0RtpIRl0N4kyZjjSmLT80qPs1QE7QxAEfKnPRv49nXVbZxMicQ4RIsUtQb6GETFN+8xvQr7PIKMvF1aUhuSmAqIjNuv4VLYxCYSxIlUldwO4Pq8s1h4TVeWgh0qbACzAbWtQytgi6wkmM5BCdNQT4ssH0RS64+p11ZKFCVZjJlCVfiat71YEVWzYNiqWWUkkD2rDQDMYGnCKFV/ots4IwqEpWogFcHMf7xVCmLoFoxZSwpUqO4kcLTJ91NkYMLcN8qZ1NtQN1PncGS2lMXCgSOUmabpZnEm8XnSeBFSL7ovIn7JJ3Y6FoQkrKC2nLKhCIkqE8NdZ4VEO7ObH79BngOYAm/Az5Gp7bCinDEZjC1QrdulM8racY4VWfkK7d03E7tIBn3j1o1/Ip/I4TgADAebMgmd1iLcbz7qPiMCAlR7RtVrQb79OdvfTZlkkSASN/oT8AT5UjjEFNiCPGrp32S6G4NGbaKiABqY86To6VkaGKaLX7FMSzlMEid8XjlSUUdR+FEqIt9gFcoUKhR2l+xNuYtTeny0wEniPxqMtKxkRXKVxGs8aRqymCu1yhVELh0LbhpxX3gJ8Bf41MpxySQA4nwBBnlwqn4JJLSEzqomN0kx+FLJgnKCqT3TIAi8nfyrmZMCnNybO1jyfTxxX6LNitpIQYUfIa/6Uzc2wIlKbzv8uHj7qiggqVpmJIAE6k6CTyB9KdPbLcCAVCATFoMKk2seEROtCsEV2PeRKXH2PdnbZJMORc2IAF4sPODSW3NolSggGydY3n/So7G4YtKKF6iNIvvBsSP0aSUDE8atYYqXIKMmSb3S3s1AqYQslsJSeABg6g6xSGC6eqQVZmkkKWVWUREgCBY8BUNtUe5I+En41GVvhBOKbOHmdTaRvnRDpWpzBtr7NKZK7Sdzix+FCoXoA0Ts9nxc/wDlXQq6QGyirUe0VrE68OQn9XpPA4XO8TvDgG6O9xqVe2ecx7yf+4UyOCW2FmUpUVpKT3VD2r8d01khkX+jVkjf+R9j2Qtt5JPsOgyL2yqj9cqhl7LgZsyo03aQOflHKpZTykuqGdASpBOWwTmmM19+u/f400xWISltwJUiVXAmRbWDQKcr0EscK2NhsiIGcpKgSB4Wi3nUPtJrKqJJ4zytxoP491RzFR1m1gPCKQczE96SedbIRkncmZJyg1+KE67RuyN7G2vKgEHhThQd9IBEEGw0pKjBsnQV0NnhUIEoUYIPA0b5OrgahAgqVVhVxqnT9bqjW2jmFt9LO4lfE8ooXb6Dg0uzuLaKQAYM3EeVNKMok6zXMtEgW7ejlcijBBrmWrKJNrFpCGhzIXPjII8j/LT5NwFciAeIyn4fj4VX4pw1ilJIMkxpv5elJljvo14/IpVPfRLocOqVZSCPQ2PuJ9atG2kqQpgolYCXCRlGUlKcwSQDdWkWtNtTVMw+Pme6PGYqwf8AEwITZRKV5yO7pkyGL2VO6luLXobkyQlLkmRjzBKySqcxKirQcSY3CnGJakgAEJAA8N5k+Z9KYrK1zlzBBmBwEzBPKkRiEEwpZgDUgmTwAoXjbfYyPlKKpIebNQHMQCod2So+ABP5VAPN5VEHcf8AalsViMx7sgDy+FDH4xbys67qyhJVEZsogE84AE74rRGDTswTnyVftm29AdmKRs9gLSQSFK8lrUtP8pFCpPob0ySvBMq7I+yU6j6iiifdQoaYSkhj+xIySMSBP3DvN/rUP2ITc4m/JKuH/X4VqtCh4oEywdSAmTiAf4VXsBfvcqTd6iUqEduJ3EoUSP5+QrV6FTiiGTI6iQNMSmwI+jOhngvXx4UZXUQk3+U34hs+f161ehU4ohlSuoxMg/KBaNWyZI49/wBBRmuoxtIPzwJO8tk+7PWp0KnFEMsb6jUgEfKBff2Z04e3+r0o71Itq1f5CG+Y+/yPrWhF14T3Em5+tAibc9I9DRy67rkGmmbfMRPhBqcUUZ231JITo+P8Px+/zofsQbt8/vmyLag/b8fWtADj8HupmDBkXMd0Ruvz3c66l56LtpJ/6quiUZ+nqTQFZvlF4/uxrf73OnCuptoz86L6/N6axl71tR6VelPOd0ZUgqJGswBF9LmJ91JpcfvKEm5i8W3A6+tTiiUULEdSLSx9OQoAd7sxxO7NoZFuVJt9RjQt25N5+iGttDmt4Vorq3c3dAI3gmL2i/r7qI0+8qe6kRaJm8ifdMVKJRRv2LtT9KIt+6FoEAjvcJpNfUk0Y+fVIj92IIBMgjNvBitAQtzOJAy6WIJ8Twrmd77KPU+VTiizOmeoplJ+nJF7dmN4UPt7pH/aKH7CWb/2gwd3ZDl97lWo0KshlR6g2bf2g6/3Q9Pb8aL+wJqI+VL1/ux/961ehUKoyodQrUR8pV/hDkft8qIeoBn/ANSr/CTy+9WsUKhZln7B2rf2giDNmk34T3qO51GNH9+RcH6Ibp+9z1rUKFQhV9idBG8OwloKCgmblAE5lFWk86FWihUIf//Z"/>
          <p:cNvSpPr>
            <a:spLocks noChangeAspect="1" noChangeArrowheads="1"/>
          </p:cNvSpPr>
          <p:nvPr/>
        </p:nvSpPr>
        <p:spPr bwMode="auto">
          <a:xfrm>
            <a:off x="155575" y="-1089025"/>
            <a:ext cx="2009775" cy="2276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218230">
            <a:off x="912477" y="1729020"/>
            <a:ext cx="2505747" cy="3143250"/>
          </a:xfrm>
          <a:prstGeom prst="rect">
            <a:avLst/>
          </a:prstGeom>
        </p:spPr>
      </p:pic>
    </p:spTree>
    <p:extLst>
      <p:ext uri="{BB962C8B-B14F-4D97-AF65-F5344CB8AC3E}">
        <p14:creationId xmlns:p14="http://schemas.microsoft.com/office/powerpoint/2010/main" val="77083835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bg1"/>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009644"/>
                </a:solidFill>
              </a:rPr>
              <a:t>La recherche conversationnelle</a:t>
            </a:r>
            <a:endParaRPr lang="fr-FR" dirty="0">
              <a:solidFill>
                <a:srgbClr val="009644"/>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606595416"/>
              </p:ext>
            </p:extLst>
          </p:nvPr>
        </p:nvGraphicFramePr>
        <p:xfrm>
          <a:off x="601216" y="1186335"/>
          <a:ext cx="7941568" cy="5379720"/>
        </p:xfrm>
        <a:graphic>
          <a:graphicData uri="http://schemas.openxmlformats.org/drawingml/2006/table">
            <a:tbl>
              <a:tblPr bandRow="1">
                <a:tableStyleId>{5C22544A-7EE6-4342-B048-85BDC9FD1C3A}</a:tableStyleId>
              </a:tblPr>
              <a:tblGrid>
                <a:gridCol w="1374501"/>
                <a:gridCol w="6567067"/>
              </a:tblGrid>
              <a:tr h="794464">
                <a:tc>
                  <a:txBody>
                    <a:bodyPr/>
                    <a:lstStyle/>
                    <a:p>
                      <a:r>
                        <a:rPr lang="fr-FR" sz="1600" b="1" dirty="0" smtClean="0"/>
                        <a:t>Limite des moteurs traditionnels</a:t>
                      </a:r>
                      <a:endParaRPr lang="fr-FR" sz="1600" b="1" dirty="0"/>
                    </a:p>
                  </a:txBody>
                  <a:tcPr>
                    <a:solidFill>
                      <a:srgbClr val="009644">
                        <a:alpha val="50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350" dirty="0" smtClean="0"/>
                        <a:t>comprennent mal le langage</a:t>
                      </a:r>
                      <a:r>
                        <a:rPr lang="fr-FR" sz="1350" baseline="0" dirty="0" smtClean="0"/>
                        <a:t> naturel et les questions orales enchaînées logiquement</a:t>
                      </a:r>
                      <a:endParaRPr lang="fr-FR" sz="1350" dirty="0" smtClean="0"/>
                    </a:p>
                  </a:txBody>
                  <a:tcPr>
                    <a:solidFill>
                      <a:srgbClr val="009644">
                        <a:alpha val="50000"/>
                      </a:srgbClr>
                    </a:solidFill>
                  </a:tcPr>
                </a:tc>
              </a:tr>
              <a:tr h="559067">
                <a:tc>
                  <a:txBody>
                    <a:bodyPr/>
                    <a:lstStyle/>
                    <a:p>
                      <a:r>
                        <a:rPr lang="fr-FR" sz="1600" b="1" dirty="0" smtClean="0"/>
                        <a:t>Type de documents</a:t>
                      </a:r>
                      <a:endParaRPr lang="fr-FR" sz="1600" b="1" dirty="0"/>
                    </a:p>
                  </a:txBody>
                  <a:tcPr>
                    <a:solidFill>
                      <a:srgbClr val="009644">
                        <a:alpha val="25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350" dirty="0" smtClean="0"/>
                        <a:t>informations</a:t>
                      </a:r>
                      <a:r>
                        <a:rPr lang="fr-FR" sz="1350" baseline="0" dirty="0" smtClean="0"/>
                        <a:t> factuelles essentiellement</a:t>
                      </a:r>
                      <a:endParaRPr lang="fr-FR" sz="1350" dirty="0" smtClean="0"/>
                    </a:p>
                  </a:txBody>
                  <a:tcPr>
                    <a:solidFill>
                      <a:srgbClr val="009644">
                        <a:alpha val="25000"/>
                      </a:srgbClr>
                    </a:solidFill>
                  </a:tcPr>
                </a:tc>
              </a:tr>
              <a:tr h="617917">
                <a:tc>
                  <a:txBody>
                    <a:bodyPr/>
                    <a:lstStyle/>
                    <a:p>
                      <a:r>
                        <a:rPr lang="fr-FR" sz="1600" b="1" dirty="0" smtClean="0"/>
                        <a:t>Recherche</a:t>
                      </a:r>
                      <a:endParaRPr lang="fr-FR" sz="1600" b="1" dirty="0"/>
                    </a:p>
                  </a:txBody>
                  <a:tcPr>
                    <a:solidFill>
                      <a:srgbClr val="009644">
                        <a:alpha val="50000"/>
                      </a:srgbClr>
                    </a:solidFill>
                  </a:tcPr>
                </a:tc>
                <a:tc>
                  <a:txBody>
                    <a:bodyPr/>
                    <a:lstStyle/>
                    <a:p>
                      <a:r>
                        <a:rPr lang="fr-FR" sz="1350" dirty="0" smtClean="0"/>
                        <a:t>- recherche</a:t>
                      </a:r>
                      <a:r>
                        <a:rPr lang="fr-FR" sz="1350" baseline="0" dirty="0" smtClean="0"/>
                        <a:t> par mots-clés ou en langage naturel (</a:t>
                      </a:r>
                      <a:r>
                        <a:rPr lang="fr-FR" sz="1350" i="1" baseline="0" dirty="0" err="1" smtClean="0"/>
                        <a:t>conversational</a:t>
                      </a:r>
                      <a:r>
                        <a:rPr lang="fr-FR" sz="1350" i="1" baseline="0" dirty="0" smtClean="0"/>
                        <a:t> </a:t>
                      </a:r>
                      <a:r>
                        <a:rPr lang="fr-FR" sz="1350" i="0" baseline="0" dirty="0" smtClean="0"/>
                        <a:t>= [langage] courant</a:t>
                      </a:r>
                      <a:r>
                        <a:rPr lang="fr-FR" sz="1350" baseline="0" dirty="0" smtClean="0"/>
                        <a:t>)</a:t>
                      </a:r>
                    </a:p>
                    <a:p>
                      <a:r>
                        <a:rPr lang="fr-FR" sz="1350" baseline="0" dirty="0" smtClean="0"/>
                        <a:t>cf. algorithme </a:t>
                      </a:r>
                      <a:r>
                        <a:rPr lang="fr-FR" sz="1350" baseline="0" dirty="0" err="1" smtClean="0">
                          <a:hlinkClick r:id="rId3"/>
                        </a:rPr>
                        <a:t>Hummingbird</a:t>
                      </a:r>
                      <a:r>
                        <a:rPr lang="fr-FR" sz="1350" baseline="0" dirty="0" smtClean="0">
                          <a:hlinkClick r:id="rId3"/>
                        </a:rPr>
                        <a:t> </a:t>
                      </a:r>
                      <a:r>
                        <a:rPr lang="fr-FR" sz="1350" baseline="0" dirty="0" smtClean="0"/>
                        <a:t>(2013) et la technologie de </a:t>
                      </a:r>
                      <a:r>
                        <a:rPr lang="fr-FR" sz="1350" i="1" baseline="0" dirty="0" smtClean="0"/>
                        <a:t>machine </a:t>
                      </a:r>
                      <a:r>
                        <a:rPr lang="fr-FR" sz="1350" i="1" baseline="0" dirty="0" err="1" smtClean="0"/>
                        <a:t>learning</a:t>
                      </a:r>
                      <a:r>
                        <a:rPr lang="fr-FR" sz="1350" baseline="0" dirty="0" smtClean="0"/>
                        <a:t> </a:t>
                      </a:r>
                      <a:r>
                        <a:rPr lang="fr-FR" sz="1350" baseline="0" dirty="0" err="1" smtClean="0">
                          <a:hlinkClick r:id="rId4"/>
                        </a:rPr>
                        <a:t>RankBrain</a:t>
                      </a:r>
                      <a:r>
                        <a:rPr lang="fr-FR" sz="1350" baseline="0" dirty="0" smtClean="0"/>
                        <a:t> (2015, AI) de Google qui apporte une amélioration sensible au moteur (</a:t>
                      </a:r>
                      <a:r>
                        <a:rPr lang="fr-FR" sz="1350" baseline="0" dirty="0" smtClean="0">
                          <a:hlinkClick r:id="rId5"/>
                        </a:rPr>
                        <a:t>étude Stone Temple</a:t>
                      </a:r>
                      <a:r>
                        <a:rPr lang="fr-FR" sz="1350" baseline="0" dirty="0" smtClean="0"/>
                        <a:t>)</a:t>
                      </a:r>
                    </a:p>
                    <a:p>
                      <a:r>
                        <a:rPr lang="fr-FR" sz="1350" dirty="0" smtClean="0"/>
                        <a:t>- l’utilisateur</a:t>
                      </a:r>
                      <a:r>
                        <a:rPr lang="fr-FR" sz="1350" baseline="0" dirty="0" smtClean="0"/>
                        <a:t> peut diriger le moteur vers l’information qu’il recherche</a:t>
                      </a:r>
                    </a:p>
                    <a:p>
                      <a:r>
                        <a:rPr lang="fr-FR" sz="1350" dirty="0" smtClean="0"/>
                        <a:t>- recherche anticipatoire</a:t>
                      </a:r>
                      <a:r>
                        <a:rPr lang="fr-FR" sz="1350" baseline="0" dirty="0" smtClean="0"/>
                        <a:t> : passive, recherche conversationnelle : active : peut faire des choses et non pas seulement proposer des informations</a:t>
                      </a:r>
                      <a:endParaRPr lang="fr-FR" sz="1350" dirty="0"/>
                    </a:p>
                  </a:txBody>
                  <a:tcPr>
                    <a:solidFill>
                      <a:srgbClr val="009644">
                        <a:alpha val="50000"/>
                      </a:srgbClr>
                    </a:solidFill>
                  </a:tcPr>
                </a:tc>
              </a:tr>
              <a:tr h="692274">
                <a:tc>
                  <a:txBody>
                    <a:bodyPr/>
                    <a:lstStyle/>
                    <a:p>
                      <a:r>
                        <a:rPr lang="fr-FR" sz="1600" b="1" dirty="0" smtClean="0"/>
                        <a:t>Outils</a:t>
                      </a:r>
                      <a:endParaRPr lang="fr-FR" sz="1600" b="1" dirty="0"/>
                    </a:p>
                  </a:txBody>
                  <a:tcPr>
                    <a:solidFill>
                      <a:srgbClr val="009644">
                        <a:alpha val="25000"/>
                      </a:srgbClr>
                    </a:solidFill>
                  </a:tcPr>
                </a:tc>
                <a:tc>
                  <a:txBody>
                    <a:bodyPr/>
                    <a:lstStyle/>
                    <a:p>
                      <a:r>
                        <a:rPr lang="fr-FR" sz="1350" dirty="0" smtClean="0"/>
                        <a:t>outils spécifiques, reposant</a:t>
                      </a:r>
                      <a:r>
                        <a:rPr lang="fr-FR" sz="1350" baseline="0" dirty="0" smtClean="0"/>
                        <a:t> sur les avancées actuelles (recherche sémantique, traitement automatique du langage naturel…), capables de comprendre une question orale, voire d’y répondre oralement également ou de poser des questions, de demander des clarifications (</a:t>
                      </a:r>
                      <a:r>
                        <a:rPr lang="fr-FR" sz="1350" baseline="0" dirty="0" smtClean="0">
                          <a:hlinkClick r:id="rId6"/>
                        </a:rPr>
                        <a:t>exemples avec Google</a:t>
                      </a:r>
                      <a:r>
                        <a:rPr lang="fr-FR" sz="1350" baseline="0" dirty="0" smtClean="0"/>
                        <a:t>), cf. assistants personnels (Google </a:t>
                      </a:r>
                      <a:r>
                        <a:rPr lang="fr-FR" sz="1350" baseline="0" dirty="0" err="1" smtClean="0"/>
                        <a:t>Now</a:t>
                      </a:r>
                      <a:r>
                        <a:rPr lang="fr-FR" sz="1350" baseline="0" dirty="0" smtClean="0"/>
                        <a:t>, </a:t>
                      </a:r>
                      <a:r>
                        <a:rPr lang="fr-FR" sz="1350" baseline="0" dirty="0" err="1" smtClean="0"/>
                        <a:t>Siri</a:t>
                      </a:r>
                      <a:r>
                        <a:rPr lang="fr-FR" sz="1350" baseline="0" dirty="0" smtClean="0"/>
                        <a:t>, Cortana…)</a:t>
                      </a:r>
                    </a:p>
                  </a:txBody>
                  <a:tcPr>
                    <a:solidFill>
                      <a:srgbClr val="009644">
                        <a:alpha val="25000"/>
                      </a:srgbClr>
                    </a:solidFill>
                  </a:tcPr>
                </a:tc>
              </a:tr>
              <a:tr h="1642660">
                <a:tc>
                  <a:txBody>
                    <a:bodyPr/>
                    <a:lstStyle/>
                    <a:p>
                      <a:r>
                        <a:rPr lang="fr-FR" sz="1600" b="1" dirty="0" smtClean="0"/>
                        <a:t>!</a:t>
                      </a:r>
                      <a:endParaRPr lang="fr-FR" sz="1600" b="1" dirty="0"/>
                    </a:p>
                  </a:txBody>
                  <a:tcPr>
                    <a:solidFill>
                      <a:srgbClr val="009644">
                        <a:alpha val="50000"/>
                      </a:srgbClr>
                    </a:solidFill>
                  </a:tcPr>
                </a:tc>
                <a:tc>
                  <a:txBody>
                    <a:bodyPr/>
                    <a:lstStyle/>
                    <a:p>
                      <a:r>
                        <a:rPr lang="fr-FR" sz="1350" dirty="0" smtClean="0"/>
                        <a:t>- domaine encore en développement (</a:t>
                      </a:r>
                      <a:r>
                        <a:rPr lang="fr-FR" sz="1350" dirty="0" smtClean="0">
                          <a:hlinkClick r:id="rId7"/>
                        </a:rPr>
                        <a:t>exemple</a:t>
                      </a:r>
                      <a:r>
                        <a:rPr lang="fr-FR" sz="1350" baseline="0" dirty="0" smtClean="0">
                          <a:hlinkClick r:id="rId7"/>
                        </a:rPr>
                        <a:t> avec Google</a:t>
                      </a:r>
                      <a:r>
                        <a:rPr lang="fr-FR" sz="1350" baseline="0" dirty="0" smtClean="0"/>
                        <a:t>)</a:t>
                      </a:r>
                      <a:endParaRPr lang="fr-FR" sz="1350" dirty="0" smtClean="0"/>
                    </a:p>
                    <a:p>
                      <a:r>
                        <a:rPr lang="fr-FR" sz="1350" dirty="0" smtClean="0">
                          <a:solidFill>
                            <a:schemeClr val="tx1"/>
                          </a:solidFill>
                        </a:rPr>
                        <a:t>- outils </a:t>
                      </a:r>
                      <a:r>
                        <a:rPr lang="fr-FR" sz="1350" baseline="0" dirty="0" smtClean="0">
                          <a:solidFill>
                            <a:schemeClr val="tx1"/>
                          </a:solidFill>
                        </a:rPr>
                        <a:t>anglo-saxons (US) : problème de la compréhension d’accent non américain</a:t>
                      </a:r>
                    </a:p>
                    <a:p>
                      <a:r>
                        <a:rPr lang="fr-FR" sz="1350" baseline="0" dirty="0" smtClean="0">
                          <a:solidFill>
                            <a:schemeClr val="tx1"/>
                          </a:solidFill>
                        </a:rPr>
                        <a:t>- intérêt surtout pour les mobiles, ou si loin d’un clavier (handicapés, mains occupées…) – ne fonctionne pas encore en saisissant la requête par écrit</a:t>
                      </a:r>
                    </a:p>
                    <a:p>
                      <a:r>
                        <a:rPr lang="fr-FR" sz="1350" baseline="0" dirty="0" smtClean="0">
                          <a:solidFill>
                            <a:schemeClr val="tx1"/>
                          </a:solidFill>
                        </a:rPr>
                        <a:t>- mêmes problèmes que les moteurs de réponse : base de connaissance ?, validité et fraîcheur des informations ?, problème d’une réponse unique, marchandisation des réponses…</a:t>
                      </a:r>
                    </a:p>
                    <a:p>
                      <a:pPr marL="0" marR="0" indent="0" algn="l" defTabSz="914400" rtl="0" eaLnBrk="1" fontAlgn="auto" latinLnBrk="0" hangingPunct="1">
                        <a:lnSpc>
                          <a:spcPct val="100000"/>
                        </a:lnSpc>
                        <a:spcBef>
                          <a:spcPts val="0"/>
                        </a:spcBef>
                        <a:spcAft>
                          <a:spcPts val="0"/>
                        </a:spcAft>
                        <a:buClrTx/>
                        <a:buSzTx/>
                        <a:buFontTx/>
                        <a:buNone/>
                        <a:tabLst/>
                        <a:defRPr/>
                      </a:pPr>
                      <a:r>
                        <a:rPr lang="fr-FR" sz="1350" baseline="0" dirty="0" smtClean="0"/>
                        <a:t>- réponses doivent être immédiates (réponse à un besoin et une action, cf. </a:t>
                      </a:r>
                      <a:r>
                        <a:rPr lang="fr-FR" sz="1350" baseline="0" dirty="0" smtClean="0">
                          <a:hlinkClick r:id="rId8"/>
                        </a:rPr>
                        <a:t>C. Warren</a:t>
                      </a:r>
                      <a:r>
                        <a:rPr lang="fr-FR" sz="1350" baseline="0" dirty="0" smtClean="0"/>
                        <a:t>) – peu adaptées à des recherches plus larges (comparaison, recherches bibliographiques…)</a:t>
                      </a:r>
                      <a:r>
                        <a:rPr lang="fr-FR" sz="1350" dirty="0" smtClean="0">
                          <a:effectLst/>
                        </a:rPr>
                        <a:t> </a:t>
                      </a:r>
                      <a:endParaRPr lang="fr-FR" sz="1350" baseline="0" dirty="0" smtClean="0">
                        <a:solidFill>
                          <a:schemeClr val="tx1"/>
                        </a:solidFill>
                      </a:endParaRPr>
                    </a:p>
                  </a:txBody>
                  <a:tcPr>
                    <a:solidFill>
                      <a:srgbClr val="009644">
                        <a:alpha val="50000"/>
                      </a:srgbClr>
                    </a:solidFill>
                  </a:tcPr>
                </a:tc>
              </a:tr>
            </a:tbl>
          </a:graphicData>
        </a:graphic>
      </p:graphicFrame>
    </p:spTree>
    <p:extLst>
      <p:ext uri="{BB962C8B-B14F-4D97-AF65-F5344CB8AC3E}">
        <p14:creationId xmlns:p14="http://schemas.microsoft.com/office/powerpoint/2010/main" val="4135824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dirty="0" smtClean="0">
                <a:solidFill>
                  <a:srgbClr val="C00000"/>
                </a:solidFill>
              </a:rPr>
              <a:t>Enjeux technologiques et économiques</a:t>
            </a:r>
            <a:endParaRPr lang="fr-FR" dirty="0">
              <a:solidFill>
                <a:srgbClr val="C00000"/>
              </a:solidFill>
            </a:endParaRPr>
          </a:p>
        </p:txBody>
      </p:sp>
      <p:sp>
        <p:nvSpPr>
          <p:cNvPr id="7" name="Espace réservé du contenu 6"/>
          <p:cNvSpPr>
            <a:spLocks noGrp="1"/>
          </p:cNvSpPr>
          <p:nvPr>
            <p:ph idx="1"/>
          </p:nvPr>
        </p:nvSpPr>
        <p:spPr/>
        <p:txBody>
          <a:bodyPr>
            <a:normAutofit/>
          </a:bodyPr>
          <a:lstStyle/>
          <a:p>
            <a:pPr marL="342900" lvl="1" indent="-342900"/>
            <a:r>
              <a:rPr lang="fr-FR" sz="2000" dirty="0">
                <a:sym typeface="Wingdings" pitchFamily="2" charset="2"/>
              </a:rPr>
              <a:t>l’industrie du </a:t>
            </a:r>
            <a:r>
              <a:rPr lang="fr-FR" sz="2000" i="1" dirty="0" err="1">
                <a:sym typeface="Wingdings" pitchFamily="2" charset="2"/>
              </a:rPr>
              <a:t>search</a:t>
            </a:r>
            <a:endParaRPr lang="fr-FR" sz="2000" i="1" dirty="0">
              <a:sym typeface="Wingdings" pitchFamily="2" charset="2"/>
            </a:endParaRPr>
          </a:p>
          <a:p>
            <a:pPr lvl="1"/>
            <a:r>
              <a:rPr lang="fr-FR" sz="1600" dirty="0"/>
              <a:t>des services qui ouvrent, fusionnent et ferment</a:t>
            </a:r>
          </a:p>
          <a:p>
            <a:pPr marL="1262063" lvl="2"/>
            <a:r>
              <a:rPr lang="fr-FR" sz="1400" dirty="0"/>
              <a:t>ex. : </a:t>
            </a:r>
            <a:r>
              <a:rPr lang="fr-FR" sz="1400" dirty="0" smtClean="0"/>
              <a:t> </a:t>
            </a:r>
            <a:r>
              <a:rPr lang="fr-FR" sz="1400" dirty="0" err="1" smtClean="0"/>
              <a:t>Qwant</a:t>
            </a:r>
            <a:r>
              <a:rPr lang="fr-FR" sz="1400" dirty="0" smtClean="0"/>
              <a:t> </a:t>
            </a:r>
            <a:r>
              <a:rPr lang="fr-FR" sz="1400" dirty="0"/>
              <a:t>: ouverture en version </a:t>
            </a:r>
            <a:r>
              <a:rPr lang="fr-FR" sz="1400" dirty="0" smtClean="0"/>
              <a:t>expérimentale (2013, bêta)</a:t>
            </a:r>
            <a:endParaRPr lang="fr-FR" sz="1400" dirty="0"/>
          </a:p>
          <a:p>
            <a:pPr marL="1612900" lvl="2"/>
            <a:r>
              <a:rPr lang="fr-FR" sz="1400" dirty="0" smtClean="0"/>
              <a:t> Bing </a:t>
            </a:r>
            <a:r>
              <a:rPr lang="fr-FR" sz="1400" dirty="0"/>
              <a:t>: </a:t>
            </a:r>
            <a:r>
              <a:rPr lang="fr-FR" sz="1400" dirty="0" smtClean="0"/>
              <a:t>fournit sa technologie à Yahoo et AOL</a:t>
            </a:r>
            <a:endParaRPr lang="fr-FR" sz="1400" dirty="0"/>
          </a:p>
          <a:p>
            <a:pPr marL="1612900" lvl="2"/>
            <a:r>
              <a:rPr lang="fr-FR" sz="1400" dirty="0" smtClean="0"/>
              <a:t> </a:t>
            </a:r>
            <a:r>
              <a:rPr lang="fr-FR" sz="1400" dirty="0" err="1" smtClean="0"/>
              <a:t>Blekko</a:t>
            </a:r>
            <a:r>
              <a:rPr lang="fr-FR" sz="1400" dirty="0" smtClean="0"/>
              <a:t> : racheté par IBM (03/2015) et ferme</a:t>
            </a:r>
          </a:p>
          <a:p>
            <a:pPr marL="712788" lvl="1"/>
            <a:r>
              <a:rPr lang="fr-FR" sz="1600" dirty="0" smtClean="0"/>
              <a:t>des services en évolution permanente</a:t>
            </a:r>
          </a:p>
          <a:p>
            <a:pPr marL="1262063" lvl="2"/>
            <a:r>
              <a:rPr lang="fr-FR" sz="1400" dirty="0" smtClean="0"/>
              <a:t>ex. : </a:t>
            </a:r>
            <a:r>
              <a:rPr lang="fr-FR" sz="1400" dirty="0"/>
              <a:t>Google : </a:t>
            </a:r>
            <a:r>
              <a:rPr lang="fr-FR" sz="1400" dirty="0" smtClean="0"/>
              <a:t>500 </a:t>
            </a:r>
            <a:r>
              <a:rPr lang="fr-FR" sz="1400" dirty="0"/>
              <a:t>changements effectués chaque </a:t>
            </a:r>
            <a:r>
              <a:rPr lang="fr-FR" sz="1400" dirty="0" smtClean="0"/>
              <a:t>année</a:t>
            </a:r>
            <a:endParaRPr lang="fr-FR" sz="1400" dirty="0"/>
          </a:p>
          <a:p>
            <a:pPr marL="1262063" lvl="2"/>
            <a:endParaRPr lang="fr-FR" sz="1100" dirty="0"/>
          </a:p>
          <a:p>
            <a:r>
              <a:rPr lang="fr-FR" sz="2000" dirty="0" smtClean="0">
                <a:solidFill>
                  <a:schemeClr val="tx1"/>
                </a:solidFill>
              </a:rPr>
              <a:t>le marché du </a:t>
            </a:r>
            <a:r>
              <a:rPr lang="fr-FR" sz="2000" i="1" dirty="0" err="1" smtClean="0">
                <a:solidFill>
                  <a:schemeClr val="tx1"/>
                </a:solidFill>
              </a:rPr>
              <a:t>search</a:t>
            </a:r>
            <a:endParaRPr lang="fr-FR" sz="2000" i="1" dirty="0" smtClean="0">
              <a:solidFill>
                <a:schemeClr val="tx1"/>
              </a:solidFill>
            </a:endParaRPr>
          </a:p>
          <a:p>
            <a:pPr lvl="1"/>
            <a:r>
              <a:rPr lang="fr-FR" sz="1600" dirty="0"/>
              <a:t>rôle central de la publicité comme modèle </a:t>
            </a:r>
            <a:r>
              <a:rPr lang="fr-FR" sz="1600" dirty="0" smtClean="0"/>
              <a:t>économique</a:t>
            </a:r>
          </a:p>
          <a:p>
            <a:pPr lvl="2"/>
            <a:r>
              <a:rPr lang="fr-FR" sz="1400" dirty="0" smtClean="0"/>
              <a:t>Google : </a:t>
            </a:r>
            <a:r>
              <a:rPr lang="fr-FR" sz="1400" dirty="0" smtClean="0">
                <a:hlinkClick r:id="rId3"/>
              </a:rPr>
              <a:t>90 %</a:t>
            </a:r>
            <a:r>
              <a:rPr lang="fr-FR" sz="1400" dirty="0" smtClean="0"/>
              <a:t> de son chiffre d’affaire</a:t>
            </a:r>
            <a:endParaRPr lang="fr-FR" sz="1400" dirty="0"/>
          </a:p>
          <a:p>
            <a:pPr marL="628650" lvl="1" indent="0">
              <a:buNone/>
            </a:pPr>
            <a:r>
              <a:rPr lang="fr-FR" sz="1600" dirty="0">
                <a:sym typeface="Wingdings" pitchFamily="2" charset="2"/>
              </a:rPr>
              <a:t> captation et monétisation de pans entiers de nos activités numériques, notamment avec le développement de services conjoints (mails, alertes…) </a:t>
            </a:r>
            <a:r>
              <a:rPr lang="fr-FR" sz="1100" dirty="0">
                <a:sym typeface="Wingdings" pitchFamily="2" charset="2"/>
              </a:rPr>
              <a:t>(</a:t>
            </a:r>
            <a:r>
              <a:rPr lang="fr-FR" sz="1100" dirty="0">
                <a:sym typeface="Wingdings" pitchFamily="2" charset="2"/>
                <a:hlinkClick r:id="rId4"/>
              </a:rPr>
              <a:t>O. </a:t>
            </a:r>
            <a:r>
              <a:rPr lang="fr-FR" sz="1100" dirty="0" err="1">
                <a:sym typeface="Wingdings" pitchFamily="2" charset="2"/>
                <a:hlinkClick r:id="rId4"/>
              </a:rPr>
              <a:t>Ertzscheid</a:t>
            </a:r>
            <a:r>
              <a:rPr lang="fr-FR" sz="1100" dirty="0">
                <a:sym typeface="Wingdings" pitchFamily="2" charset="2"/>
              </a:rPr>
              <a:t>)</a:t>
            </a:r>
            <a:endParaRPr lang="fr-FR" sz="1100" dirty="0"/>
          </a:p>
          <a:p>
            <a:pPr lvl="1"/>
            <a:r>
              <a:rPr lang="fr-FR" sz="1600" dirty="0" smtClean="0"/>
              <a:t>développement </a:t>
            </a:r>
            <a:r>
              <a:rPr lang="fr-FR" sz="1600" dirty="0"/>
              <a:t>du </a:t>
            </a:r>
            <a:r>
              <a:rPr lang="fr-FR" sz="1600" dirty="0" smtClean="0"/>
              <a:t>référencement et du SEO (</a:t>
            </a:r>
            <a:r>
              <a:rPr lang="fr-FR" sz="1600" i="1" dirty="0" err="1" smtClean="0"/>
              <a:t>search</a:t>
            </a:r>
            <a:r>
              <a:rPr lang="fr-FR" sz="1600" i="1" dirty="0" smtClean="0"/>
              <a:t> </a:t>
            </a:r>
            <a:r>
              <a:rPr lang="fr-FR" sz="1600" i="1" dirty="0" err="1"/>
              <a:t>engine</a:t>
            </a:r>
            <a:r>
              <a:rPr lang="fr-FR" sz="1600" i="1" dirty="0"/>
              <a:t> </a:t>
            </a:r>
            <a:r>
              <a:rPr lang="fr-FR" sz="1600" i="1" dirty="0" err="1"/>
              <a:t>optimization</a:t>
            </a:r>
            <a:r>
              <a:rPr lang="fr-FR" sz="1600" dirty="0" smtClean="0"/>
              <a:t>)</a:t>
            </a:r>
          </a:p>
          <a:p>
            <a:pPr lvl="1"/>
            <a:r>
              <a:rPr lang="fr-FR" sz="1600" dirty="0" smtClean="0"/>
              <a:t>un marché brassant des milliards d’euros…</a:t>
            </a:r>
          </a:p>
          <a:p>
            <a:pPr lvl="2"/>
            <a:r>
              <a:rPr lang="fr-FR" sz="1400" dirty="0" smtClean="0"/>
              <a:t>2009</a:t>
            </a:r>
            <a:r>
              <a:rPr lang="fr-FR" sz="1400" i="1" dirty="0" smtClean="0"/>
              <a:t> : </a:t>
            </a:r>
            <a:r>
              <a:rPr lang="fr-FR" sz="1400" dirty="0"/>
              <a:t>« </a:t>
            </a:r>
            <a:r>
              <a:rPr lang="fr-FR" sz="1400" i="1" dirty="0"/>
              <a:t>How </a:t>
            </a:r>
            <a:r>
              <a:rPr lang="fr-FR" sz="1400" i="1" dirty="0" err="1"/>
              <a:t>finding</a:t>
            </a:r>
            <a:r>
              <a:rPr lang="fr-FR" sz="1400" i="1" dirty="0"/>
              <a:t> </a:t>
            </a:r>
            <a:r>
              <a:rPr lang="fr-FR" sz="1400" i="1" dirty="0" err="1"/>
              <a:t>stuff</a:t>
            </a:r>
            <a:r>
              <a:rPr lang="fr-FR" sz="1400" i="1" dirty="0"/>
              <a:t> on the web </a:t>
            </a:r>
            <a:r>
              <a:rPr lang="fr-FR" sz="1400" i="1" dirty="0" err="1"/>
              <a:t>became</a:t>
            </a:r>
            <a:r>
              <a:rPr lang="fr-FR" sz="1400" i="1" dirty="0"/>
              <a:t> a $20 billion business</a:t>
            </a:r>
            <a:r>
              <a:rPr lang="fr-FR" sz="1400" dirty="0"/>
              <a:t> </a:t>
            </a:r>
            <a:r>
              <a:rPr lang="fr-FR" sz="1400" dirty="0" smtClean="0"/>
              <a:t>» </a:t>
            </a:r>
            <a:r>
              <a:rPr lang="fr-FR" sz="1100" dirty="0" smtClean="0"/>
              <a:t>(</a:t>
            </a:r>
            <a:r>
              <a:rPr lang="fr-FR" sz="1100" dirty="0" smtClean="0">
                <a:hlinkClick r:id="rId5"/>
              </a:rPr>
              <a:t>source</a:t>
            </a:r>
            <a:r>
              <a:rPr lang="fr-FR" sz="1100" dirty="0" smtClean="0"/>
              <a:t>)</a:t>
            </a:r>
          </a:p>
          <a:p>
            <a:pPr lvl="2"/>
            <a:r>
              <a:rPr lang="fr-FR" sz="1400" dirty="0" smtClean="0"/>
              <a:t>société Google :  chiffre d’affaire de 75 MM. $ et profit de 16,4 MM $ </a:t>
            </a:r>
            <a:r>
              <a:rPr lang="fr-FR" sz="1100" dirty="0"/>
              <a:t>(</a:t>
            </a:r>
            <a:r>
              <a:rPr lang="fr-FR" sz="1100" dirty="0">
                <a:hlinkClick r:id="rId6"/>
              </a:rPr>
              <a:t>2015</a:t>
            </a:r>
            <a:r>
              <a:rPr lang="fr-FR" sz="1100" dirty="0"/>
              <a:t>)</a:t>
            </a:r>
          </a:p>
          <a:p>
            <a:pPr lvl="1"/>
            <a:r>
              <a:rPr lang="fr-FR" sz="1600" dirty="0" smtClean="0">
                <a:sym typeface="Wingdings" pitchFamily="2" charset="2"/>
              </a:rPr>
              <a:t>… mais dont le modèle économique n’est pas assuré (ex. de </a:t>
            </a:r>
            <a:r>
              <a:rPr lang="fr-FR" sz="1600" dirty="0" smtClean="0">
                <a:sym typeface="Wingdings" pitchFamily="2" charset="2"/>
                <a:hlinkClick r:id="rId7"/>
              </a:rPr>
              <a:t>Google</a:t>
            </a:r>
            <a:r>
              <a:rPr lang="fr-FR" sz="1600" dirty="0" smtClean="0">
                <a:sym typeface="Wingdings" pitchFamily="2" charset="2"/>
              </a:rPr>
              <a:t>)</a:t>
            </a:r>
          </a:p>
          <a:p>
            <a:pPr lvl="1"/>
            <a:endParaRPr lang="fr-FR" sz="1600" dirty="0" smtClean="0">
              <a:sym typeface="Wingdings" pitchFamily="2" charset="2"/>
            </a:endParaRPr>
          </a:p>
        </p:txBody>
      </p:sp>
    </p:spTree>
    <p:extLst>
      <p:ext uri="{BB962C8B-B14F-4D97-AF65-F5344CB8AC3E}">
        <p14:creationId xmlns:p14="http://schemas.microsoft.com/office/powerpoint/2010/main" val="36969746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 name="Espace réservé du contenu 2"/>
          <p:cNvSpPr>
            <a:spLocks noGrp="1"/>
          </p:cNvSpPr>
          <p:nvPr>
            <p:ph idx="1"/>
          </p:nvPr>
        </p:nvSpPr>
        <p:spPr>
          <a:xfrm>
            <a:off x="2915816" y="5732357"/>
            <a:ext cx="3287847" cy="1872208"/>
          </a:xfrm>
        </p:spPr>
        <p:txBody>
          <a:bodyPr>
            <a:normAutofit/>
          </a:bodyPr>
          <a:lstStyle/>
          <a:p>
            <a:pPr marL="0" indent="0" algn="ctr">
              <a:buNone/>
            </a:pPr>
            <a:r>
              <a:rPr lang="fr-FR" sz="1200" dirty="0" err="1" smtClean="0">
                <a:solidFill>
                  <a:schemeClr val="tx1"/>
                </a:solidFill>
                <a:hlinkClick r:id="rId3"/>
              </a:rPr>
              <a:t>Amit</a:t>
            </a:r>
            <a:r>
              <a:rPr lang="fr-FR" sz="1200" dirty="0" smtClean="0">
                <a:solidFill>
                  <a:schemeClr val="tx1"/>
                </a:solidFill>
                <a:hlinkClick r:id="rId3"/>
              </a:rPr>
              <a:t> </a:t>
            </a:r>
            <a:r>
              <a:rPr lang="fr-FR" sz="1200" dirty="0" err="1" smtClean="0">
                <a:solidFill>
                  <a:schemeClr val="tx1"/>
                </a:solidFill>
                <a:hlinkClick r:id="rId3"/>
              </a:rPr>
              <a:t>Singhal</a:t>
            </a:r>
            <a:r>
              <a:rPr lang="fr-FR" sz="1200" dirty="0" smtClean="0">
                <a:solidFill>
                  <a:schemeClr val="tx1"/>
                </a:solidFill>
                <a:hlinkClick r:id="rId3"/>
              </a:rPr>
              <a:t> - conférence Google I/O 2013</a:t>
            </a:r>
            <a:endParaRPr lang="fr-FR" sz="1200" dirty="0">
              <a:solidFill>
                <a:schemeClr val="tx1"/>
              </a:solidFill>
            </a:endParaRPr>
          </a:p>
        </p:txBody>
      </p:sp>
      <p:pic>
        <p:nvPicPr>
          <p:cNvPr id="2050" name="Picture 2" descr="http://3.bp.blogspot.com/-TvH91_e3tBU/UaRFHKB3UyI/AAAAAAAADaI/axRio546zAg/s1600/amit-singhal-fin-recherch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6072" y="1556792"/>
            <a:ext cx="7768489" cy="4175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81277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009644"/>
                </a:solidFill>
              </a:rPr>
              <a:t>La recherche conversationnelle</a:t>
            </a:r>
            <a:endParaRPr lang="fr-FR" dirty="0">
              <a:solidFill>
                <a:srgbClr val="009644"/>
              </a:solidFill>
            </a:endParaRPr>
          </a:p>
        </p:txBody>
      </p:sp>
      <p:sp>
        <p:nvSpPr>
          <p:cNvPr id="5" name="Rectangle 4"/>
          <p:cNvSpPr/>
          <p:nvPr/>
        </p:nvSpPr>
        <p:spPr>
          <a:xfrm>
            <a:off x="899592" y="908720"/>
            <a:ext cx="7200800" cy="5688632"/>
          </a:xfrm>
          <a:prstGeom prst="rect">
            <a:avLst/>
          </a:prstGeom>
          <a:solidFill>
            <a:srgbClr val="00964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Diagramme 1"/>
          <p:cNvGraphicFramePr/>
          <p:nvPr>
            <p:extLst>
              <p:ext uri="{D42A27DB-BD31-4B8C-83A1-F6EECF244321}">
                <p14:modId xmlns:p14="http://schemas.microsoft.com/office/powerpoint/2010/main" val="3586817313"/>
              </p:ext>
            </p:extLst>
          </p:nvPr>
        </p:nvGraphicFramePr>
        <p:xfrm>
          <a:off x="89502" y="692696"/>
          <a:ext cx="8964996"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3612654" y="3646765"/>
            <a:ext cx="1872208" cy="646331"/>
          </a:xfrm>
          <a:prstGeom prst="rect">
            <a:avLst/>
          </a:prstGeom>
        </p:spPr>
        <p:txBody>
          <a:bodyPr wrap="square">
            <a:spAutoFit/>
          </a:bodyPr>
          <a:lstStyle/>
          <a:p>
            <a:pPr algn="ctr"/>
            <a:r>
              <a:rPr lang="en-US" dirty="0" err="1">
                <a:solidFill>
                  <a:schemeClr val="bg1"/>
                </a:solidFill>
              </a:rPr>
              <a:t>recherche</a:t>
            </a:r>
            <a:r>
              <a:rPr lang="en-US" dirty="0">
                <a:solidFill>
                  <a:schemeClr val="bg1"/>
                </a:solidFill>
              </a:rPr>
              <a:t> </a:t>
            </a:r>
            <a:r>
              <a:rPr lang="en-US" dirty="0" smtClean="0">
                <a:solidFill>
                  <a:schemeClr val="bg1"/>
                </a:solidFill>
              </a:rPr>
              <a:t/>
            </a:r>
            <a:br>
              <a:rPr lang="en-US" dirty="0" smtClean="0">
                <a:solidFill>
                  <a:schemeClr val="bg1"/>
                </a:solidFill>
              </a:rPr>
            </a:br>
            <a:r>
              <a:rPr lang="en-US" dirty="0" err="1" smtClean="0">
                <a:solidFill>
                  <a:schemeClr val="bg1"/>
                </a:solidFill>
              </a:rPr>
              <a:t>conversationnelle</a:t>
            </a:r>
            <a:endParaRPr lang="en-US" dirty="0">
              <a:solidFill>
                <a:schemeClr val="bg1"/>
              </a:solidFill>
            </a:endParaRPr>
          </a:p>
        </p:txBody>
      </p:sp>
      <p:sp>
        <p:nvSpPr>
          <p:cNvPr id="7" name="Rectangle 6"/>
          <p:cNvSpPr/>
          <p:nvPr/>
        </p:nvSpPr>
        <p:spPr>
          <a:xfrm>
            <a:off x="6228184" y="2056202"/>
            <a:ext cx="1872208" cy="369332"/>
          </a:xfrm>
          <a:prstGeom prst="rect">
            <a:avLst/>
          </a:prstGeom>
        </p:spPr>
        <p:txBody>
          <a:bodyPr wrap="square">
            <a:spAutoFit/>
          </a:bodyPr>
          <a:lstStyle/>
          <a:p>
            <a:pPr algn="ctr"/>
            <a:r>
              <a:rPr lang="en-US" dirty="0" smtClean="0"/>
              <a:t>CONTEXTE</a:t>
            </a:r>
            <a:endParaRPr lang="en-US" dirty="0"/>
          </a:p>
        </p:txBody>
      </p:sp>
    </p:spTree>
    <p:extLst>
      <p:ext uri="{BB962C8B-B14F-4D97-AF65-F5344CB8AC3E}">
        <p14:creationId xmlns:p14="http://schemas.microsoft.com/office/powerpoint/2010/main" val="23853216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009644"/>
                </a:solidFill>
              </a:rPr>
              <a:t>La recherche conversationnelle</a:t>
            </a:r>
            <a:endParaRPr lang="fr-FR" dirty="0">
              <a:solidFill>
                <a:srgbClr val="009644"/>
              </a:solidFill>
            </a:endParaRPr>
          </a:p>
        </p:txBody>
      </p:sp>
      <p:sp>
        <p:nvSpPr>
          <p:cNvPr id="3" name="Espace réservé du contenu 2"/>
          <p:cNvSpPr>
            <a:spLocks noGrp="1"/>
          </p:cNvSpPr>
          <p:nvPr>
            <p:ph idx="1"/>
          </p:nvPr>
        </p:nvSpPr>
        <p:spPr>
          <a:xfrm>
            <a:off x="4564945" y="1196752"/>
            <a:ext cx="8229600" cy="5256584"/>
          </a:xfrm>
        </p:spPr>
        <p:txBody>
          <a:bodyPr/>
          <a:lstStyle/>
          <a:p>
            <a:pPr marL="0" indent="0">
              <a:buNone/>
            </a:pPr>
            <a:r>
              <a:rPr lang="fr-FR" sz="1800" dirty="0" smtClean="0"/>
              <a:t>Ex. : </a:t>
            </a:r>
            <a:r>
              <a:rPr lang="fr-FR" sz="1800" dirty="0" err="1" smtClean="0">
                <a:hlinkClick r:id="rId3"/>
              </a:rPr>
              <a:t>Evi</a:t>
            </a:r>
            <a:endParaRPr lang="fr-FR" sz="1400" dirty="0"/>
          </a:p>
        </p:txBody>
      </p:sp>
      <p:grpSp>
        <p:nvGrpSpPr>
          <p:cNvPr id="4" name="Groupe 3"/>
          <p:cNvGrpSpPr>
            <a:grpSpLocks noChangeAspect="1"/>
          </p:cNvGrpSpPr>
          <p:nvPr/>
        </p:nvGrpSpPr>
        <p:grpSpPr>
          <a:xfrm>
            <a:off x="5148064" y="1708035"/>
            <a:ext cx="3024336" cy="4895965"/>
            <a:chOff x="467542" y="116632"/>
            <a:chExt cx="4341600" cy="7021245"/>
          </a:xfrm>
        </p:grpSpPr>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7543" y="116632"/>
              <a:ext cx="4341599" cy="5191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67542" y="5021144"/>
              <a:ext cx="4341599" cy="2116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Espace réservé du contenu 2"/>
          <p:cNvSpPr txBox="1">
            <a:spLocks/>
          </p:cNvSpPr>
          <p:nvPr/>
        </p:nvSpPr>
        <p:spPr>
          <a:xfrm>
            <a:off x="241175" y="1196752"/>
            <a:ext cx="8229600"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800" dirty="0" smtClean="0"/>
              <a:t>Ex. : </a:t>
            </a:r>
            <a:r>
              <a:rPr lang="fr-FR" sz="1800" dirty="0" smtClean="0">
                <a:hlinkClick r:id="rId6"/>
              </a:rPr>
              <a:t>Google sur Chrome</a:t>
            </a:r>
            <a:endParaRPr lang="fr-FR" sz="1400" dirty="0"/>
          </a:p>
        </p:txBody>
      </p:sp>
      <p:sp>
        <p:nvSpPr>
          <p:cNvPr id="8" name="Rectangle 7"/>
          <p:cNvSpPr/>
          <p:nvPr/>
        </p:nvSpPr>
        <p:spPr>
          <a:xfrm>
            <a:off x="467544" y="6048871"/>
            <a:ext cx="4572000" cy="692497"/>
          </a:xfrm>
          <a:prstGeom prst="rect">
            <a:avLst/>
          </a:prstGeom>
        </p:spPr>
        <p:txBody>
          <a:bodyPr>
            <a:spAutoFit/>
          </a:bodyPr>
          <a:lstStyle/>
          <a:p>
            <a:r>
              <a:rPr lang="fr-FR" sz="1300" dirty="0">
                <a:hlinkClick r:id="rId7"/>
              </a:rPr>
              <a:t>Présentation Google I/O </a:t>
            </a:r>
            <a:r>
              <a:rPr lang="fr-FR" sz="1300" dirty="0" err="1">
                <a:hlinkClick r:id="rId7"/>
              </a:rPr>
              <a:t>keynote</a:t>
            </a:r>
            <a:r>
              <a:rPr lang="fr-FR" sz="1300" dirty="0">
                <a:hlinkClick r:id="rId7"/>
              </a:rPr>
              <a:t> 2013</a:t>
            </a:r>
            <a:r>
              <a:rPr lang="fr-FR" sz="1300" dirty="0"/>
              <a:t> (2:00:00)</a:t>
            </a:r>
          </a:p>
          <a:p>
            <a:r>
              <a:rPr lang="fr-FR" sz="1300" dirty="0" smtClean="0"/>
              <a:t>implanté également sur la version française</a:t>
            </a:r>
          </a:p>
          <a:p>
            <a:r>
              <a:rPr lang="fr-FR" sz="1300" dirty="0" smtClean="0">
                <a:hlinkClick r:id="rId8"/>
              </a:rPr>
              <a:t>Exemples d’utilisations</a:t>
            </a:r>
            <a:endParaRPr lang="fr-FR" sz="1300" dirty="0"/>
          </a:p>
        </p:txBody>
      </p:sp>
      <p:pic>
        <p:nvPicPr>
          <p:cNvPr id="15" name="Image 1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bwMode="auto">
          <a:xfrm>
            <a:off x="490664" y="1555904"/>
            <a:ext cx="1598712" cy="461446"/>
          </a:xfrm>
          <a:prstGeom prst="rect">
            <a:avLst/>
          </a:prstGeom>
          <a:noFill/>
          <a:ln>
            <a:noFill/>
          </a:ln>
          <a:effectLst>
            <a:outerShdw blurRad="292100" dist="139700" dir="2700000" algn="ctr" rotWithShape="0">
              <a:srgbClr val="000000">
                <a:alpha val="65000"/>
              </a:srgbClr>
            </a:outerShdw>
          </a:effectLst>
          <a:extLst>
            <a:ext uri="{53640926-AAD7-44D8-BBD7-CCE9431645EC}">
              <a14:shadowObscured xmlns:a14="http://schemas.microsoft.com/office/drawing/2010/main"/>
            </a:ext>
          </a:extLst>
        </p:spPr>
      </p:pic>
      <p:pic>
        <p:nvPicPr>
          <p:cNvPr id="14" name="Image 1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bwMode="auto">
          <a:xfrm>
            <a:off x="467544" y="2002698"/>
            <a:ext cx="3352204" cy="1623152"/>
          </a:xfrm>
          <a:prstGeom prst="rect">
            <a:avLst/>
          </a:prstGeom>
          <a:noFill/>
          <a:ln>
            <a:noFill/>
          </a:ln>
          <a:effectLst>
            <a:outerShdw blurRad="292100" dist="139700" dir="2700000" algn="ctr" rotWithShape="0">
              <a:srgbClr val="000000">
                <a:alpha val="65000"/>
              </a:srgbClr>
            </a:outerShdw>
          </a:effectLst>
          <a:extLst>
            <a:ext uri="{53640926-AAD7-44D8-BBD7-CCE9431645EC}">
              <a14:shadowObscured xmlns:a14="http://schemas.microsoft.com/office/drawing/2010/main"/>
            </a:ext>
          </a:extLst>
        </p:spPr>
      </p:pic>
      <p:pic>
        <p:nvPicPr>
          <p:cNvPr id="16" name="Image 1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bwMode="auto">
          <a:xfrm>
            <a:off x="490242" y="3717032"/>
            <a:ext cx="1809750" cy="357188"/>
          </a:xfrm>
          <a:prstGeom prst="rect">
            <a:avLst/>
          </a:prstGeom>
          <a:noFill/>
          <a:ln>
            <a:noFill/>
          </a:ln>
          <a:effectLst>
            <a:outerShdw blurRad="292100" dist="139700" dir="2700000" algn="ctr" rotWithShape="0">
              <a:srgbClr val="000000">
                <a:alpha val="65000"/>
              </a:srgbClr>
            </a:outerShdw>
          </a:effectLst>
          <a:extLst>
            <a:ext uri="{53640926-AAD7-44D8-BBD7-CCE9431645EC}">
              <a14:shadowObscured xmlns:a14="http://schemas.microsoft.com/office/drawing/2010/main"/>
            </a:ext>
          </a:extLst>
        </p:spPr>
      </p:pic>
      <p:pic>
        <p:nvPicPr>
          <p:cNvPr id="17" name="Image 16"/>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bwMode="auto">
          <a:xfrm>
            <a:off x="484065" y="4059932"/>
            <a:ext cx="3242828" cy="1806061"/>
          </a:xfrm>
          <a:prstGeom prst="rect">
            <a:avLst/>
          </a:prstGeom>
          <a:noFill/>
          <a:ln>
            <a:noFill/>
          </a:ln>
          <a:effectLst>
            <a:outerShdw blurRad="292100" dist="139700" dir="2700000" algn="ctr" rotWithShape="0">
              <a:srgbClr val="000000">
                <a:alpha val="65000"/>
              </a:srgbClr>
            </a:outerShdw>
          </a:effectLst>
          <a:extLst>
            <a:ext uri="{53640926-AAD7-44D8-BBD7-CCE9431645EC}">
              <a14:shadowObscured xmlns:a14="http://schemas.microsoft.com/office/drawing/2010/main"/>
            </a:ext>
          </a:extLst>
        </p:spPr>
      </p:pic>
      <p:sp>
        <p:nvSpPr>
          <p:cNvPr id="18" name="Rectangle à coins arrondis 17"/>
          <p:cNvSpPr/>
          <p:nvPr/>
        </p:nvSpPr>
        <p:spPr>
          <a:xfrm rot="16200000">
            <a:off x="703916" y="4367453"/>
            <a:ext cx="270034" cy="697382"/>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à coins arrondis 12"/>
          <p:cNvSpPr/>
          <p:nvPr/>
        </p:nvSpPr>
        <p:spPr>
          <a:xfrm rot="16200000">
            <a:off x="2782157" y="1862979"/>
            <a:ext cx="171019" cy="479762"/>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902169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 name="Espace réservé du contenu 2"/>
          <p:cNvSpPr>
            <a:spLocks noGrp="1"/>
          </p:cNvSpPr>
          <p:nvPr>
            <p:ph idx="1"/>
          </p:nvPr>
        </p:nvSpPr>
        <p:spPr>
          <a:xfrm>
            <a:off x="2915816" y="5732357"/>
            <a:ext cx="3287847" cy="1872208"/>
          </a:xfrm>
        </p:spPr>
        <p:txBody>
          <a:bodyPr>
            <a:normAutofit/>
          </a:bodyPr>
          <a:lstStyle/>
          <a:p>
            <a:pPr marL="0" indent="0" algn="ctr">
              <a:buNone/>
            </a:pPr>
            <a:r>
              <a:rPr lang="fr-FR" sz="1200" dirty="0" smtClean="0">
                <a:solidFill>
                  <a:schemeClr val="tx1"/>
                </a:solidFill>
                <a:hlinkClick r:id="rId3"/>
              </a:rPr>
              <a:t>Sundar </a:t>
            </a:r>
            <a:r>
              <a:rPr lang="fr-FR" sz="1200" dirty="0" err="1" smtClean="0">
                <a:solidFill>
                  <a:schemeClr val="tx1"/>
                </a:solidFill>
                <a:hlinkClick r:id="rId3"/>
              </a:rPr>
              <a:t>Pichai</a:t>
            </a:r>
            <a:r>
              <a:rPr lang="fr-FR" sz="1200" dirty="0" smtClean="0">
                <a:solidFill>
                  <a:schemeClr val="tx1"/>
                </a:solidFill>
                <a:hlinkClick r:id="rId3"/>
              </a:rPr>
              <a:t>- conférence Google I/O 2016</a:t>
            </a:r>
            <a:endParaRPr lang="fr-FR" sz="1200" dirty="0">
              <a:solidFill>
                <a:schemeClr val="tx1"/>
              </a:solidFill>
            </a:endParaRPr>
          </a:p>
        </p:txBody>
      </p:sp>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786" y="1196752"/>
            <a:ext cx="7552427" cy="4248240"/>
          </a:xfrm>
          <a:prstGeom prst="rect">
            <a:avLst/>
          </a:prstGeom>
        </p:spPr>
      </p:pic>
      <p:sp>
        <p:nvSpPr>
          <p:cNvPr id="8" name="Titre 1"/>
          <p:cNvSpPr>
            <a:spLocks noGrp="1"/>
          </p:cNvSpPr>
          <p:nvPr>
            <p:ph type="title"/>
          </p:nvPr>
        </p:nvSpPr>
        <p:spPr>
          <a:xfrm>
            <a:off x="755576" y="188640"/>
            <a:ext cx="8229600" cy="720080"/>
          </a:xfrm>
        </p:spPr>
        <p:txBody>
          <a:bodyPr/>
          <a:lstStyle/>
          <a:p>
            <a:r>
              <a:rPr lang="fr-FR" dirty="0" smtClean="0">
                <a:solidFill>
                  <a:srgbClr val="009644"/>
                </a:solidFill>
              </a:rPr>
              <a:t>La recherche conversationnelle</a:t>
            </a:r>
            <a:endParaRPr lang="fr-FR" dirty="0">
              <a:solidFill>
                <a:srgbClr val="009644"/>
              </a:solidFill>
            </a:endParaRPr>
          </a:p>
        </p:txBody>
      </p:sp>
    </p:spTree>
    <p:extLst>
      <p:ext uri="{BB962C8B-B14F-4D97-AF65-F5344CB8AC3E}">
        <p14:creationId xmlns:p14="http://schemas.microsoft.com/office/powerpoint/2010/main" val="11749468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4A8CC2"/>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5182684" y="2276872"/>
            <a:ext cx="4645900" cy="1440160"/>
          </a:xfrm>
        </p:spPr>
        <p:txBody>
          <a:bodyPr>
            <a:noAutofit/>
          </a:bodyPr>
          <a:lstStyle/>
          <a:p>
            <a:pPr algn="l">
              <a:spcBef>
                <a:spcPts val="1200"/>
              </a:spcBef>
            </a:pPr>
            <a:r>
              <a:rPr lang="fr-FR" sz="3100" b="1" dirty="0" smtClean="0">
                <a:solidFill>
                  <a:schemeClr val="bg1">
                    <a:lumMod val="95000"/>
                  </a:schemeClr>
                </a:solidFill>
                <a:effectLst>
                  <a:outerShdw blurRad="38100" dist="38100" dir="2700000" algn="tl">
                    <a:srgbClr val="000000">
                      <a:alpha val="43137"/>
                    </a:srgbClr>
                  </a:outerShdw>
                </a:effectLst>
              </a:rPr>
              <a:t>Visualisation </a:t>
            </a:r>
            <a:br>
              <a:rPr lang="fr-FR" sz="3100" b="1" dirty="0" smtClean="0">
                <a:solidFill>
                  <a:schemeClr val="bg1">
                    <a:lumMod val="95000"/>
                  </a:schemeClr>
                </a:solidFill>
                <a:effectLst>
                  <a:outerShdw blurRad="38100" dist="38100" dir="2700000" algn="tl">
                    <a:srgbClr val="000000">
                      <a:alpha val="43137"/>
                    </a:srgbClr>
                  </a:outerShdw>
                </a:effectLst>
              </a:rPr>
            </a:br>
            <a:r>
              <a:rPr lang="fr-FR" sz="3100" b="1" dirty="0" smtClean="0">
                <a:solidFill>
                  <a:schemeClr val="bg1">
                    <a:lumMod val="95000"/>
                  </a:schemeClr>
                </a:solidFill>
                <a:effectLst>
                  <a:outerShdw blurRad="38100" dist="38100" dir="2700000" algn="tl">
                    <a:srgbClr val="000000">
                      <a:alpha val="43137"/>
                    </a:srgbClr>
                  </a:outerShdw>
                </a:effectLst>
              </a:rPr>
              <a:t>des résultats</a:t>
            </a:r>
            <a:endParaRPr lang="fr-FR" sz="3100" b="1" dirty="0">
              <a:solidFill>
                <a:schemeClr val="bg1">
                  <a:lumMod val="95000"/>
                </a:schemeClr>
              </a:solidFill>
              <a:effectLst>
                <a:outerShdw blurRad="38100" dist="38100" dir="2700000" algn="tl">
                  <a:srgbClr val="000000">
                    <a:alpha val="43137"/>
                  </a:srgbClr>
                </a:outerShdw>
              </a:effectLst>
            </a:endParaRPr>
          </a:p>
        </p:txBody>
      </p:sp>
      <p:sp>
        <p:nvSpPr>
          <p:cNvPr id="5" name="Rectangle 4"/>
          <p:cNvSpPr/>
          <p:nvPr/>
        </p:nvSpPr>
        <p:spPr>
          <a:xfrm>
            <a:off x="107504" y="116632"/>
            <a:ext cx="8928992" cy="6624736"/>
          </a:xfrm>
          <a:prstGeom prst="rect">
            <a:avLst/>
          </a:prstGeom>
          <a:noFill/>
          <a:ln w="50800" cmpd="dbl">
            <a:solidFill>
              <a:schemeClr val="bg1">
                <a:lumMod val="95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3" name="Imag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2000" y="1196752"/>
            <a:ext cx="3600000" cy="4432212"/>
          </a:xfrm>
          <a:prstGeom prst="rect">
            <a:avLst/>
          </a:prstGeom>
          <a:ln>
            <a:noFill/>
          </a:ln>
          <a:effectLst>
            <a:outerShdw blurRad="292100" dist="139700" dir="2700000" algn="tl" rotWithShape="0">
              <a:srgbClr val="333333">
                <a:alpha val="65000"/>
              </a:srgbClr>
            </a:outerShdw>
          </a:effectLst>
        </p:spPr>
      </p:pic>
      <p:sp>
        <p:nvSpPr>
          <p:cNvPr id="6" name="Titre 3"/>
          <p:cNvSpPr txBox="1">
            <a:spLocks/>
          </p:cNvSpPr>
          <p:nvPr/>
        </p:nvSpPr>
        <p:spPr>
          <a:xfrm>
            <a:off x="2843808" y="3645024"/>
            <a:ext cx="4645900" cy="14401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pPr>
            <a:r>
              <a:rPr lang="fr-FR" sz="1300" dirty="0" smtClean="0">
                <a:solidFill>
                  <a:schemeClr val="bg1"/>
                </a:solidFill>
              </a:rPr>
              <a:t>moteurs linéaires</a:t>
            </a:r>
          </a:p>
          <a:p>
            <a:pPr algn="r">
              <a:spcBef>
                <a:spcPts val="0"/>
              </a:spcBef>
            </a:pPr>
            <a:r>
              <a:rPr lang="fr-FR" sz="1300" dirty="0" smtClean="0">
                <a:solidFill>
                  <a:schemeClr val="bg1"/>
                </a:solidFill>
              </a:rPr>
              <a:t>moteurs graphiques</a:t>
            </a:r>
          </a:p>
          <a:p>
            <a:pPr algn="r">
              <a:spcBef>
                <a:spcPts val="0"/>
              </a:spcBef>
            </a:pPr>
            <a:r>
              <a:rPr lang="fr-FR" sz="1300" dirty="0" smtClean="0">
                <a:solidFill>
                  <a:schemeClr val="bg1"/>
                </a:solidFill>
              </a:rPr>
              <a:t>moteurs à </a:t>
            </a:r>
            <a:r>
              <a:rPr lang="fr-FR" sz="1300" i="1" dirty="0" smtClean="0">
                <a:solidFill>
                  <a:schemeClr val="bg1"/>
                </a:solidFill>
              </a:rPr>
              <a:t>clusters</a:t>
            </a:r>
          </a:p>
          <a:p>
            <a:pPr algn="r">
              <a:spcBef>
                <a:spcPts val="0"/>
              </a:spcBef>
            </a:pPr>
            <a:r>
              <a:rPr lang="fr-FR" sz="1300" dirty="0" smtClean="0">
                <a:solidFill>
                  <a:schemeClr val="bg1"/>
                </a:solidFill>
              </a:rPr>
              <a:t>moteurs visuels</a:t>
            </a:r>
          </a:p>
          <a:p>
            <a:pPr algn="r">
              <a:spcBef>
                <a:spcPts val="0"/>
              </a:spcBef>
            </a:pPr>
            <a:r>
              <a:rPr lang="fr-FR" sz="1300" dirty="0" smtClean="0">
                <a:solidFill>
                  <a:schemeClr val="bg1"/>
                </a:solidFill>
              </a:rPr>
              <a:t>moteurs multimédia</a:t>
            </a:r>
          </a:p>
          <a:p>
            <a:pPr algn="r">
              <a:spcBef>
                <a:spcPts val="0"/>
              </a:spcBef>
            </a:pPr>
            <a:endParaRPr lang="fr-FR" sz="1600" dirty="0">
              <a:solidFill>
                <a:schemeClr val="bg1"/>
              </a:solidFill>
            </a:endParaRPr>
          </a:p>
        </p:txBody>
      </p:sp>
    </p:spTree>
    <p:extLst>
      <p:ext uri="{BB962C8B-B14F-4D97-AF65-F5344CB8AC3E}">
        <p14:creationId xmlns:p14="http://schemas.microsoft.com/office/powerpoint/2010/main" val="30840928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accent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Visualisation des résultats</a:t>
            </a:r>
            <a:endParaRPr lang="fr-FR" dirty="0">
              <a:solidFill>
                <a:srgbClr val="4A8CC2"/>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2174369399"/>
              </p:ext>
            </p:extLst>
          </p:nvPr>
        </p:nvGraphicFramePr>
        <p:xfrm>
          <a:off x="539552" y="836712"/>
          <a:ext cx="8064896" cy="5806440"/>
        </p:xfrm>
        <a:graphic>
          <a:graphicData uri="http://schemas.openxmlformats.org/drawingml/2006/table">
            <a:tbl>
              <a:tblPr bandRow="1">
                <a:tableStyleId>{5C22544A-7EE6-4342-B048-85BDC9FD1C3A}</a:tableStyleId>
              </a:tblPr>
              <a:tblGrid>
                <a:gridCol w="1224136"/>
                <a:gridCol w="6840760"/>
              </a:tblGrid>
              <a:tr h="791657">
                <a:tc>
                  <a:txBody>
                    <a:bodyPr/>
                    <a:lstStyle/>
                    <a:p>
                      <a:r>
                        <a:rPr lang="fr-FR" sz="1300" b="1" dirty="0" smtClean="0"/>
                        <a:t>Limite des moteurs traditionnels</a:t>
                      </a:r>
                      <a:endParaRPr lang="fr-FR" sz="1300" b="1" dirty="0"/>
                    </a:p>
                  </a:txBody>
                  <a:tcPr>
                    <a:solidFill>
                      <a:srgbClr val="4A8CC2">
                        <a:alpha val="50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300" dirty="0" smtClean="0"/>
                        <a:t>- accent</a:t>
                      </a:r>
                      <a:r>
                        <a:rPr lang="fr-FR" sz="1300" baseline="0" dirty="0" smtClean="0"/>
                        <a:t> mis sur la compréhension de la requête (contextualisation et sémantique)</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300" baseline="0" dirty="0" smtClean="0"/>
                        <a:t>- présentation linéaire (liste de résultats), </a:t>
                      </a:r>
                      <a:r>
                        <a:rPr lang="fr-FR" sz="1300" i="0" baseline="0" dirty="0" smtClean="0"/>
                        <a:t>répondant à des logiques matérielles (taille de l’écran et lisibilité)</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300" baseline="0" dirty="0" smtClean="0"/>
                        <a:t>études d’</a:t>
                      </a:r>
                      <a:r>
                        <a:rPr lang="fr-FR" sz="1300" i="1" baseline="0" dirty="0" err="1" smtClean="0">
                          <a:hlinkClick r:id="rId3"/>
                        </a:rPr>
                        <a:t>eye-tracking</a:t>
                      </a:r>
                      <a:r>
                        <a:rPr lang="fr-FR" sz="1300" i="1" baseline="0" dirty="0" smtClean="0"/>
                        <a:t>, </a:t>
                      </a:r>
                      <a:r>
                        <a:rPr lang="fr-FR" sz="1300" dirty="0" smtClean="0"/>
                        <a:t>montrent que les premiers résultats sont plus visibles que ceux du bas de la page</a:t>
                      </a:r>
                      <a:endParaRPr lang="fr-FR" sz="1300" i="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fr-FR" sz="1300" baseline="0" dirty="0" smtClean="0"/>
                        <a:t>- peu d’évolutions visuelles, en dehors des </a:t>
                      </a:r>
                      <a:r>
                        <a:rPr lang="fr-FR" sz="1300" i="1" baseline="0" dirty="0" err="1" smtClean="0"/>
                        <a:t>cards</a:t>
                      </a:r>
                      <a:r>
                        <a:rPr lang="fr-FR" sz="1300" baseline="0" dirty="0" smtClean="0"/>
                        <a:t> et </a:t>
                      </a:r>
                      <a:r>
                        <a:rPr lang="fr-FR" sz="1300" i="1" baseline="0" dirty="0" err="1" smtClean="0"/>
                        <a:t>snippets</a:t>
                      </a:r>
                      <a:r>
                        <a:rPr lang="fr-FR" sz="1300" baseline="0" dirty="0" smtClean="0"/>
                        <a:t> sémantiques ou de services plus gadgets (ex. : </a:t>
                      </a:r>
                      <a:r>
                        <a:rPr lang="fr-FR" sz="1300" baseline="0" dirty="0" smtClean="0">
                          <a:hlinkClick r:id="rId4"/>
                        </a:rPr>
                        <a:t>Google tendances de recherche</a:t>
                      </a:r>
                      <a:r>
                        <a:rPr lang="fr-FR" sz="1300" baseline="0" dirty="0" smtClean="0"/>
                        <a:t>)</a:t>
                      </a:r>
                      <a:endParaRPr lang="fr-FR" sz="1300" dirty="0" smtClean="0"/>
                    </a:p>
                  </a:txBody>
                  <a:tcPr>
                    <a:solidFill>
                      <a:srgbClr val="4A8CC2">
                        <a:alpha val="50000"/>
                      </a:srgbClr>
                    </a:solidFill>
                  </a:tcPr>
                </a:tc>
              </a:tr>
              <a:tr h="434320">
                <a:tc>
                  <a:txBody>
                    <a:bodyPr/>
                    <a:lstStyle/>
                    <a:p>
                      <a:r>
                        <a:rPr lang="fr-FR" sz="1300" b="1" dirty="0" smtClean="0"/>
                        <a:t>Type de documents</a:t>
                      </a:r>
                      <a:endParaRPr lang="fr-FR" sz="1300" b="1" dirty="0"/>
                    </a:p>
                  </a:txBody>
                  <a:tcPr>
                    <a:solidFill>
                      <a:srgbClr val="4A8CC2">
                        <a:alpha val="25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300" dirty="0" smtClean="0"/>
                        <a:t>tous,</a:t>
                      </a:r>
                      <a:r>
                        <a:rPr lang="fr-FR" sz="1300" baseline="0" dirty="0" smtClean="0"/>
                        <a:t> mais surtout images</a:t>
                      </a:r>
                      <a:endParaRPr lang="fr-FR" sz="1300" dirty="0" smtClean="0"/>
                    </a:p>
                  </a:txBody>
                  <a:tcPr>
                    <a:solidFill>
                      <a:srgbClr val="4A8CC2">
                        <a:alpha val="25000"/>
                      </a:srgbClr>
                    </a:solidFill>
                  </a:tcPr>
                </a:tc>
              </a:tr>
              <a:tr h="322527">
                <a:tc>
                  <a:txBody>
                    <a:bodyPr/>
                    <a:lstStyle/>
                    <a:p>
                      <a:r>
                        <a:rPr lang="fr-FR" sz="1300" b="1" dirty="0" smtClean="0"/>
                        <a:t>Recherche</a:t>
                      </a:r>
                      <a:endParaRPr lang="fr-FR" sz="1300" b="1" dirty="0"/>
                    </a:p>
                  </a:txBody>
                  <a:tcPr>
                    <a:solidFill>
                      <a:srgbClr val="4A8CC2">
                        <a:alpha val="50000"/>
                      </a:srgbClr>
                    </a:solidFill>
                  </a:tcPr>
                </a:tc>
                <a:tc>
                  <a:txBody>
                    <a:bodyPr/>
                    <a:lstStyle/>
                    <a:p>
                      <a:r>
                        <a:rPr lang="fr-FR" sz="1300" dirty="0" smtClean="0"/>
                        <a:t>recherche</a:t>
                      </a:r>
                      <a:r>
                        <a:rPr lang="fr-FR" sz="1300" baseline="0" dirty="0" smtClean="0"/>
                        <a:t> textuelle</a:t>
                      </a:r>
                    </a:p>
                    <a:p>
                      <a:r>
                        <a:rPr lang="fr-FR" sz="1300" baseline="0" dirty="0" smtClean="0"/>
                        <a:t>« c’est peut-être l’étape qui propose le plus de possibilités, mais aussi la plus complexe à changer (la force des habitudes…) » (</a:t>
                      </a:r>
                      <a:r>
                        <a:rPr lang="fr-FR" sz="1300" baseline="0" dirty="0" smtClean="0">
                          <a:hlinkClick r:id="rId5"/>
                        </a:rPr>
                        <a:t>O. Andrieu</a:t>
                      </a:r>
                      <a:r>
                        <a:rPr lang="fr-FR" sz="1300" baseline="0" dirty="0" smtClean="0"/>
                        <a:t>)</a:t>
                      </a:r>
                      <a:endParaRPr lang="fr-FR" sz="1300" dirty="0"/>
                    </a:p>
                  </a:txBody>
                  <a:tcPr>
                    <a:solidFill>
                      <a:srgbClr val="4A8CC2">
                        <a:alpha val="50000"/>
                      </a:srgbClr>
                    </a:solidFill>
                  </a:tcPr>
                </a:tc>
              </a:tr>
              <a:tr h="1026222">
                <a:tc>
                  <a:txBody>
                    <a:bodyPr/>
                    <a:lstStyle/>
                    <a:p>
                      <a:r>
                        <a:rPr lang="fr-FR" sz="1300" b="1" dirty="0" smtClean="0"/>
                        <a:t>Outils</a:t>
                      </a:r>
                      <a:endParaRPr lang="fr-FR" sz="1300" b="1" dirty="0"/>
                    </a:p>
                  </a:txBody>
                  <a:tcPr>
                    <a:solidFill>
                      <a:srgbClr val="4A8CC2">
                        <a:alpha val="25000"/>
                      </a:srgbClr>
                    </a:solidFill>
                  </a:tcPr>
                </a:tc>
                <a:tc>
                  <a:txBody>
                    <a:bodyPr/>
                    <a:lstStyle/>
                    <a:p>
                      <a:r>
                        <a:rPr lang="fr-FR" sz="1300" kern="1200" baseline="0" dirty="0" smtClean="0">
                          <a:solidFill>
                            <a:schemeClr val="dk1"/>
                          </a:solidFill>
                          <a:latin typeface="+mn-lt"/>
                          <a:ea typeface="+mn-ea"/>
                          <a:cs typeface="+mn-cs"/>
                        </a:rPr>
                        <a:t>- moteurs linéaires</a:t>
                      </a:r>
                    </a:p>
                    <a:p>
                      <a:r>
                        <a:rPr lang="fr-FR" sz="1300" kern="1200" baseline="0" dirty="0" smtClean="0">
                          <a:solidFill>
                            <a:schemeClr val="dk1"/>
                          </a:solidFill>
                          <a:latin typeface="+mn-lt"/>
                          <a:ea typeface="+mn-ea"/>
                          <a:cs typeface="+mn-cs"/>
                        </a:rPr>
                        <a:t>- moteurs (</a:t>
                      </a:r>
                      <a:r>
                        <a:rPr lang="fr-FR" sz="1300" kern="1200" baseline="0" dirty="0" err="1" smtClean="0">
                          <a:solidFill>
                            <a:schemeClr val="dk1"/>
                          </a:solidFill>
                          <a:latin typeface="+mn-lt"/>
                          <a:ea typeface="+mn-ea"/>
                          <a:cs typeface="+mn-cs"/>
                        </a:rPr>
                        <a:t>carto</a:t>
                      </a:r>
                      <a:r>
                        <a:rPr lang="fr-FR" sz="1300" kern="1200" baseline="0" dirty="0" smtClean="0">
                          <a:solidFill>
                            <a:schemeClr val="dk1"/>
                          </a:solidFill>
                          <a:latin typeface="+mn-lt"/>
                          <a:ea typeface="+mn-ea"/>
                          <a:cs typeface="+mn-cs"/>
                        </a:rPr>
                        <a:t>)graphiques</a:t>
                      </a:r>
                    </a:p>
                    <a:p>
                      <a:r>
                        <a:rPr lang="fr-FR" sz="1300" kern="1200" baseline="0" dirty="0" smtClean="0">
                          <a:solidFill>
                            <a:schemeClr val="dk1"/>
                          </a:solidFill>
                          <a:latin typeface="+mn-lt"/>
                          <a:ea typeface="+mn-ea"/>
                          <a:cs typeface="+mn-cs"/>
                        </a:rPr>
                        <a:t>- moteurs à clusters</a:t>
                      </a:r>
                    </a:p>
                    <a:p>
                      <a:r>
                        <a:rPr lang="fr-FR" sz="1300" kern="1200" baseline="0" dirty="0" smtClean="0">
                          <a:solidFill>
                            <a:schemeClr val="dk1"/>
                          </a:solidFill>
                          <a:latin typeface="+mn-lt"/>
                          <a:ea typeface="+mn-ea"/>
                          <a:cs typeface="+mn-cs"/>
                        </a:rPr>
                        <a:t>- moteurs visuels</a:t>
                      </a:r>
                    </a:p>
                    <a:p>
                      <a:r>
                        <a:rPr lang="fr-FR" sz="1300" kern="1200" baseline="0" dirty="0" smtClean="0">
                          <a:solidFill>
                            <a:schemeClr val="dk1"/>
                          </a:solidFill>
                          <a:latin typeface="+mn-lt"/>
                          <a:ea typeface="+mn-ea"/>
                          <a:cs typeface="+mn-cs"/>
                        </a:rPr>
                        <a:t>- moteurs multimédia</a:t>
                      </a:r>
                    </a:p>
                  </a:txBody>
                  <a:tcPr>
                    <a:solidFill>
                      <a:srgbClr val="4A8CC2">
                        <a:alpha val="25000"/>
                      </a:srgbClr>
                    </a:solidFill>
                  </a:tcPr>
                </a:tc>
              </a:tr>
              <a:tr h="596592">
                <a:tc>
                  <a:txBody>
                    <a:bodyPr/>
                    <a:lstStyle/>
                    <a:p>
                      <a:r>
                        <a:rPr lang="fr-FR" sz="1300" b="1" dirty="0" smtClean="0"/>
                        <a:t>!</a:t>
                      </a:r>
                      <a:endParaRPr lang="fr-FR" sz="1300" b="1" dirty="0"/>
                    </a:p>
                  </a:txBody>
                  <a:tcPr>
                    <a:solidFill>
                      <a:srgbClr val="4A8CC2">
                        <a:alpha val="50000"/>
                      </a:srgbClr>
                    </a:solidFill>
                  </a:tcPr>
                </a:tc>
                <a:tc>
                  <a:txBody>
                    <a:bodyPr/>
                    <a:lstStyle/>
                    <a:p>
                      <a:r>
                        <a:rPr lang="fr-FR" sz="1300" baseline="0" dirty="0" smtClean="0">
                          <a:solidFill>
                            <a:schemeClr val="tx1"/>
                          </a:solidFill>
                        </a:rPr>
                        <a:t>- intérêt de la visualisation des résultats : compréhension plus rapide que le texte, rapprochements potentiels d’idées voire désambiguïsation et analyse (lutte contre infobésité)…</a:t>
                      </a:r>
                    </a:p>
                    <a:p>
                      <a:r>
                        <a:rPr lang="fr-FR" sz="1300" baseline="0" dirty="0" smtClean="0">
                          <a:solidFill>
                            <a:schemeClr val="tx1"/>
                          </a:solidFill>
                        </a:rPr>
                        <a:t>- outils généralement en version anglaise uniquement</a:t>
                      </a:r>
                    </a:p>
                    <a:p>
                      <a:r>
                        <a:rPr lang="fr-FR" sz="1300" baseline="0" dirty="0" smtClean="0">
                          <a:solidFill>
                            <a:schemeClr val="tx1"/>
                          </a:solidFill>
                        </a:rPr>
                        <a:t>- souvent simple habillage de résultats Google, avec peu/pas de recherche avancée</a:t>
                      </a:r>
                    </a:p>
                    <a:p>
                      <a:r>
                        <a:rPr lang="fr-FR" sz="1300" baseline="0" dirty="0" smtClean="0">
                          <a:solidFill>
                            <a:schemeClr val="tx1"/>
                          </a:solidFill>
                        </a:rPr>
                        <a:t>- outils souvent lents et parfois difficiles à utiliser</a:t>
                      </a:r>
                    </a:p>
                    <a:p>
                      <a:r>
                        <a:rPr lang="fr-FR" sz="1300" baseline="0" dirty="0" smtClean="0">
                          <a:solidFill>
                            <a:schemeClr val="tx1"/>
                          </a:solidFill>
                        </a:rPr>
                        <a:t>- peu d’interaction</a:t>
                      </a:r>
                    </a:p>
                    <a:p>
                      <a:r>
                        <a:rPr lang="fr-FR" sz="1300" baseline="0" dirty="0" smtClean="0">
                          <a:solidFill>
                            <a:schemeClr val="tx1"/>
                          </a:solidFill>
                        </a:rPr>
                        <a:t>- utilité pas toujours prouvée (au mieux, moteurs d’inspiration ; au pire, gadgets)</a:t>
                      </a:r>
                    </a:p>
                    <a:p>
                      <a:r>
                        <a:rPr lang="fr-FR" sz="1300" baseline="0" dirty="0" smtClean="0">
                          <a:solidFill>
                            <a:schemeClr val="tx1"/>
                          </a:solidFill>
                        </a:rPr>
                        <a:t>- peu de services sonores et/ou parlants</a:t>
                      </a:r>
                    </a:p>
                    <a:p>
                      <a:r>
                        <a:rPr lang="fr-FR" sz="1300" baseline="0" dirty="0" smtClean="0">
                          <a:solidFill>
                            <a:schemeClr val="tx1"/>
                          </a:solidFill>
                        </a:rPr>
                        <a:t>- nombreux services morts (</a:t>
                      </a:r>
                      <a:r>
                        <a:rPr lang="fr-FR" sz="1300" baseline="0" dirty="0" err="1" smtClean="0">
                          <a:solidFill>
                            <a:schemeClr val="tx1"/>
                          </a:solidFill>
                        </a:rPr>
                        <a:t>Kartoo</a:t>
                      </a:r>
                      <a:r>
                        <a:rPr lang="fr-FR" sz="1300" baseline="0" dirty="0" smtClean="0">
                          <a:solidFill>
                            <a:schemeClr val="tx1"/>
                          </a:solidFill>
                        </a:rPr>
                        <a:t>, Grokker, </a:t>
                      </a:r>
                      <a:r>
                        <a:rPr lang="fr-FR" sz="1300" baseline="0" dirty="0" err="1" smtClean="0">
                          <a:solidFill>
                            <a:schemeClr val="tx1"/>
                          </a:solidFill>
                        </a:rPr>
                        <a:t>SearchCube</a:t>
                      </a:r>
                      <a:r>
                        <a:rPr lang="fr-FR" sz="1300" baseline="0" dirty="0" smtClean="0">
                          <a:solidFill>
                            <a:schemeClr val="tx1"/>
                          </a:solidFill>
                        </a:rPr>
                        <a:t>…)</a:t>
                      </a:r>
                    </a:p>
                    <a:p>
                      <a:pPr marL="361950" indent="0"/>
                      <a:r>
                        <a:rPr lang="fr-FR" sz="1300" baseline="0" dirty="0" smtClean="0">
                          <a:solidFill>
                            <a:schemeClr val="tx1"/>
                          </a:solidFill>
                          <a:sym typeface="Wingdings" pitchFamily="2" charset="2"/>
                        </a:rPr>
                        <a:t> impact marginal sur le secteur pour l’instant</a:t>
                      </a:r>
                      <a:r>
                        <a:rPr lang="fr-FR" sz="1300" baseline="0" dirty="0" smtClean="0">
                          <a:solidFill>
                            <a:schemeClr val="tx1"/>
                          </a:solidFill>
                        </a:rPr>
                        <a:t> (accent mis surtout sur l’amélioration de la page de résultats, plus que sur visualisation)</a:t>
                      </a:r>
                    </a:p>
                  </a:txBody>
                  <a:tcPr>
                    <a:solidFill>
                      <a:srgbClr val="4A8CC2">
                        <a:alpha val="50000"/>
                      </a:srgbClr>
                    </a:solidFill>
                  </a:tcPr>
                </a:tc>
              </a:tr>
            </a:tbl>
          </a:graphicData>
        </a:graphic>
      </p:graphicFrame>
    </p:spTree>
    <p:extLst>
      <p:ext uri="{BB962C8B-B14F-4D97-AF65-F5344CB8AC3E}">
        <p14:creationId xmlns:p14="http://schemas.microsoft.com/office/powerpoint/2010/main" val="155827042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accent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Visualisation des résultats</a:t>
            </a:r>
            <a:endParaRPr lang="fr-FR" dirty="0">
              <a:solidFill>
                <a:srgbClr val="4A8CC2"/>
              </a:solidFill>
            </a:endParaRPr>
          </a:p>
        </p:txBody>
      </p:sp>
      <p:sp>
        <p:nvSpPr>
          <p:cNvPr id="8" name="Espace réservé du contenu 4"/>
          <p:cNvSpPr>
            <a:spLocks noGrp="1"/>
          </p:cNvSpPr>
          <p:nvPr>
            <p:ph idx="1"/>
          </p:nvPr>
        </p:nvSpPr>
        <p:spPr>
          <a:xfrm>
            <a:off x="457200" y="1268760"/>
            <a:ext cx="8229600" cy="5256584"/>
          </a:xfrm>
        </p:spPr>
        <p:txBody>
          <a:bodyPr>
            <a:normAutofit/>
          </a:bodyPr>
          <a:lstStyle/>
          <a:p>
            <a:pPr marL="0" indent="0">
              <a:buNone/>
            </a:pPr>
            <a:r>
              <a:rPr lang="fr-FR" sz="2000" dirty="0" smtClean="0"/>
              <a:t>Des interfaces suscitant le désir d’information </a:t>
            </a:r>
            <a:r>
              <a:rPr lang="fr-FR" sz="1200" dirty="0" smtClean="0"/>
              <a:t>(B. </a:t>
            </a:r>
            <a:r>
              <a:rPr lang="fr-FR" sz="1200" dirty="0" err="1" smtClean="0"/>
              <a:t>Simonnot</a:t>
            </a:r>
            <a:r>
              <a:rPr lang="fr-FR" sz="1200" dirty="0" smtClean="0"/>
              <a:t>)</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301" y="1728103"/>
            <a:ext cx="3880667" cy="1989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0031" y="1700808"/>
            <a:ext cx="3796557" cy="19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1247" y="3460959"/>
            <a:ext cx="5458126" cy="3153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524327" y="4437112"/>
            <a:ext cx="1346844" cy="461665"/>
          </a:xfrm>
          <a:prstGeom prst="rect">
            <a:avLst/>
          </a:prstGeom>
        </p:spPr>
        <p:txBody>
          <a:bodyPr wrap="none">
            <a:spAutoFit/>
          </a:bodyPr>
          <a:lstStyle/>
          <a:p>
            <a:r>
              <a:rPr lang="fr-FR" sz="1200" dirty="0" smtClean="0"/>
              <a:t>Ex. : trois captures </a:t>
            </a:r>
          </a:p>
          <a:p>
            <a:pPr algn="ctr"/>
            <a:r>
              <a:rPr lang="fr-FR" sz="1200" dirty="0" smtClean="0"/>
              <a:t>du 08/07/2013</a:t>
            </a:r>
            <a:endParaRPr lang="fr-FR" sz="1200" dirty="0"/>
          </a:p>
        </p:txBody>
      </p:sp>
    </p:spTree>
    <p:extLst>
      <p:ext uri="{BB962C8B-B14F-4D97-AF65-F5344CB8AC3E}">
        <p14:creationId xmlns:p14="http://schemas.microsoft.com/office/powerpoint/2010/main" val="34073525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accent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Visualisation des résultats</a:t>
            </a:r>
            <a:endParaRPr lang="fr-FR" dirty="0">
              <a:solidFill>
                <a:srgbClr val="4A8CC2"/>
              </a:solidFill>
            </a:endParaRPr>
          </a:p>
        </p:txBody>
      </p:sp>
      <p:sp>
        <p:nvSpPr>
          <p:cNvPr id="8" name="Espace réservé du contenu 4"/>
          <p:cNvSpPr>
            <a:spLocks noGrp="1"/>
          </p:cNvSpPr>
          <p:nvPr>
            <p:ph idx="1"/>
          </p:nvPr>
        </p:nvSpPr>
        <p:spPr>
          <a:xfrm>
            <a:off x="457200" y="1268760"/>
            <a:ext cx="8229600" cy="5256584"/>
          </a:xfrm>
        </p:spPr>
        <p:txBody>
          <a:bodyPr>
            <a:normAutofit/>
          </a:bodyPr>
          <a:lstStyle/>
          <a:p>
            <a:pPr marL="0" indent="0">
              <a:buNone/>
            </a:pPr>
            <a:r>
              <a:rPr lang="fr-FR" sz="2000" dirty="0" smtClean="0"/>
              <a:t>Des interfaces ludiques et pédagogiques</a:t>
            </a:r>
            <a:endParaRPr lang="fr-FR" sz="1200" dirty="0" smtClean="0"/>
          </a:p>
        </p:txBody>
      </p:sp>
      <p:sp>
        <p:nvSpPr>
          <p:cNvPr id="3" name="Rectangle 2"/>
          <p:cNvSpPr/>
          <p:nvPr/>
        </p:nvSpPr>
        <p:spPr>
          <a:xfrm>
            <a:off x="4798020" y="6242509"/>
            <a:ext cx="4156249" cy="461665"/>
          </a:xfrm>
          <a:prstGeom prst="rect">
            <a:avLst/>
          </a:prstGeom>
        </p:spPr>
        <p:txBody>
          <a:bodyPr wrap="square">
            <a:spAutoFit/>
          </a:bodyPr>
          <a:lstStyle/>
          <a:p>
            <a:r>
              <a:rPr lang="fr-FR" sz="1200" dirty="0" smtClean="0"/>
              <a:t>Ex. : </a:t>
            </a:r>
            <a:r>
              <a:rPr lang="fr-FR" sz="1200" dirty="0" err="1" smtClean="0">
                <a:hlinkClick r:id="rId3"/>
              </a:rPr>
              <a:t>Boolify</a:t>
            </a:r>
            <a:r>
              <a:rPr lang="fr-FR" sz="1200" dirty="0" smtClean="0">
                <a:hlinkClick r:id="rId3"/>
              </a:rPr>
              <a:t> de </a:t>
            </a:r>
            <a:r>
              <a:rPr lang="fr-FR" sz="1200" dirty="0" err="1" smtClean="0">
                <a:hlinkClick r:id="rId3"/>
              </a:rPr>
              <a:t>KidzSearch</a:t>
            </a:r>
            <a:r>
              <a:rPr lang="fr-FR" sz="1200" dirty="0" smtClean="0"/>
              <a:t> : utilisation pédagogique de Google</a:t>
            </a:r>
          </a:p>
          <a:p>
            <a:r>
              <a:rPr lang="fr-FR" sz="1200" dirty="0" smtClean="0"/>
              <a:t>recherche [« </a:t>
            </a:r>
            <a:r>
              <a:rPr lang="fr-FR" sz="1200" dirty="0" err="1" smtClean="0"/>
              <a:t>korean</a:t>
            </a:r>
            <a:r>
              <a:rPr lang="fr-FR" sz="1200" dirty="0" smtClean="0"/>
              <a:t> art » -painting]</a:t>
            </a:r>
            <a:endParaRPr lang="fr-FR" sz="1200" dirty="0"/>
          </a:p>
        </p:txBody>
      </p:sp>
      <p:pic>
        <p:nvPicPr>
          <p:cNvPr id="2" name="Imag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71700" y="1897535"/>
            <a:ext cx="5400600" cy="418822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68276424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bg1"/>
          </a:solidFill>
          <a:ln w="50800" cmpd="dbl">
            <a:solidFill>
              <a:schemeClr val="accent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Visualisation des résultats</a:t>
            </a:r>
            <a:endParaRPr lang="fr-FR" dirty="0">
              <a:solidFill>
                <a:srgbClr val="4A8CC2"/>
              </a:solidFill>
            </a:endParaRPr>
          </a:p>
        </p:txBody>
      </p:sp>
      <p:sp>
        <p:nvSpPr>
          <p:cNvPr id="8" name="Espace réservé du contenu 4"/>
          <p:cNvSpPr>
            <a:spLocks noGrp="1"/>
          </p:cNvSpPr>
          <p:nvPr>
            <p:ph idx="1"/>
          </p:nvPr>
        </p:nvSpPr>
        <p:spPr>
          <a:xfrm>
            <a:off x="457200" y="1268760"/>
            <a:ext cx="8229600" cy="5256584"/>
          </a:xfrm>
        </p:spPr>
        <p:txBody>
          <a:bodyPr>
            <a:normAutofit/>
          </a:bodyPr>
          <a:lstStyle/>
          <a:p>
            <a:pPr marL="0" indent="0">
              <a:buNone/>
            </a:pPr>
            <a:r>
              <a:rPr lang="fr-FR" sz="2000" dirty="0" smtClean="0"/>
              <a:t>Des résultats toujours plus graphiques</a:t>
            </a:r>
            <a:endParaRPr lang="fr-FR" sz="1200" dirty="0" smtClean="0"/>
          </a:p>
        </p:txBody>
      </p:sp>
      <p:pic>
        <p:nvPicPr>
          <p:cNvPr id="1536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1772815"/>
            <a:ext cx="5453418" cy="4538197"/>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93894" y="6386868"/>
            <a:ext cx="5643092" cy="461665"/>
          </a:xfrm>
          <a:prstGeom prst="rect">
            <a:avLst/>
          </a:prstGeom>
        </p:spPr>
        <p:txBody>
          <a:bodyPr wrap="square">
            <a:spAutoFit/>
          </a:bodyPr>
          <a:lstStyle/>
          <a:p>
            <a:pPr marL="627063"/>
            <a:r>
              <a:rPr lang="fr-FR" sz="1200" dirty="0" smtClean="0"/>
              <a:t>moteur scientifique : Microsoft </a:t>
            </a:r>
            <a:r>
              <a:rPr lang="fr-FR" sz="1200" dirty="0" err="1" smtClean="0"/>
              <a:t>Academic</a:t>
            </a:r>
            <a:r>
              <a:rPr lang="fr-FR" sz="1200" dirty="0" smtClean="0"/>
              <a:t> </a:t>
            </a:r>
            <a:r>
              <a:rPr lang="fr-FR" sz="1200" dirty="0" err="1" smtClean="0"/>
              <a:t>search</a:t>
            </a:r>
            <a:r>
              <a:rPr lang="fr-FR" sz="1200" dirty="0" smtClean="0"/>
              <a:t> (captures 2014)</a:t>
            </a:r>
            <a:r>
              <a:rPr lang="fr-FR" sz="1200" dirty="0"/>
              <a:t>	</a:t>
            </a:r>
            <a:r>
              <a:rPr lang="fr-FR" sz="1200" dirty="0" smtClean="0"/>
              <a:t>	</a:t>
            </a:r>
            <a:endParaRPr lang="fr-FR" sz="1200" dirty="0"/>
          </a:p>
        </p:txBody>
      </p:sp>
      <p:pic>
        <p:nvPicPr>
          <p:cNvPr id="1536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46014" y="1132794"/>
            <a:ext cx="1980000" cy="185217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57449" y="3097073"/>
            <a:ext cx="1980000" cy="1319282"/>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33553" y="4509119"/>
            <a:ext cx="1980000" cy="1849546"/>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50207" y="6409606"/>
            <a:ext cx="2998257" cy="276999"/>
          </a:xfrm>
          <a:prstGeom prst="rect">
            <a:avLst/>
          </a:prstGeom>
        </p:spPr>
        <p:txBody>
          <a:bodyPr wrap="none">
            <a:spAutoFit/>
          </a:bodyPr>
          <a:lstStyle/>
          <a:p>
            <a:pPr marL="627063" lvl="0"/>
            <a:r>
              <a:rPr lang="fr-FR" sz="1200" dirty="0">
                <a:solidFill>
                  <a:prstClr val="black"/>
                </a:solidFill>
              </a:rPr>
              <a:t>réseaux de co-auteurs, de citations…</a:t>
            </a:r>
          </a:p>
        </p:txBody>
      </p:sp>
    </p:spTree>
    <p:extLst>
      <p:ext uri="{BB962C8B-B14F-4D97-AF65-F5344CB8AC3E}">
        <p14:creationId xmlns:p14="http://schemas.microsoft.com/office/powerpoint/2010/main" val="203694747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linéaires</a:t>
            </a:r>
            <a:endParaRPr lang="fr-FR" dirty="0">
              <a:solidFill>
                <a:srgbClr val="4A8CC2"/>
              </a:solidFill>
            </a:endParaRPr>
          </a:p>
        </p:txBody>
      </p:sp>
      <p:sp>
        <p:nvSpPr>
          <p:cNvPr id="5" name="Espace réservé du contenu 4"/>
          <p:cNvSpPr>
            <a:spLocks noGrp="1"/>
          </p:cNvSpPr>
          <p:nvPr>
            <p:ph idx="1"/>
          </p:nvPr>
        </p:nvSpPr>
        <p:spPr>
          <a:xfrm>
            <a:off x="323528" y="975211"/>
            <a:ext cx="8496944" cy="5256584"/>
          </a:xfrm>
        </p:spPr>
        <p:txBody>
          <a:bodyPr>
            <a:normAutofit/>
          </a:bodyPr>
          <a:lstStyle/>
          <a:p>
            <a:r>
              <a:rPr lang="fr-FR" sz="1800" dirty="0" err="1" smtClean="0"/>
              <a:t>Qwant</a:t>
            </a:r>
            <a:r>
              <a:rPr lang="fr-FR" sz="1800" dirty="0" smtClean="0"/>
              <a:t> </a:t>
            </a:r>
            <a:r>
              <a:rPr lang="fr-FR" sz="1800" dirty="0"/>
              <a:t>: </a:t>
            </a:r>
            <a:r>
              <a:rPr lang="fr-FR" sz="1800" dirty="0">
                <a:hlinkClick r:id="rId3"/>
              </a:rPr>
              <a:t>http://</a:t>
            </a:r>
            <a:r>
              <a:rPr lang="fr-FR" sz="1800" dirty="0" smtClean="0">
                <a:hlinkClick r:id="rId3"/>
              </a:rPr>
              <a:t>www.qwant.com</a:t>
            </a:r>
            <a:r>
              <a:rPr lang="fr-FR" sz="1800" dirty="0" smtClean="0"/>
              <a:t> </a:t>
            </a:r>
          </a:p>
          <a:p>
            <a:pPr marL="457200" lvl="1" indent="0">
              <a:spcBef>
                <a:spcPts val="0"/>
              </a:spcBef>
              <a:buNone/>
            </a:pPr>
            <a:r>
              <a:rPr lang="fr-FR" sz="1350" dirty="0" smtClean="0"/>
              <a:t>moteur de recherche français, ouvert officiellement en 07/2013 (</a:t>
            </a:r>
            <a:r>
              <a:rPr lang="fr-FR" sz="1350" dirty="0" smtClean="0">
                <a:hlinkClick r:id="rId4"/>
              </a:rPr>
              <a:t>éléments techniques</a:t>
            </a:r>
            <a:r>
              <a:rPr lang="fr-FR" sz="1350" dirty="0" smtClean="0"/>
              <a:t>) – nouvelle version en 4/2015</a:t>
            </a:r>
          </a:p>
          <a:p>
            <a:pPr marL="457200" lvl="1" indent="0">
              <a:spcBef>
                <a:spcPts val="0"/>
              </a:spcBef>
              <a:buNone/>
            </a:pPr>
            <a:r>
              <a:rPr lang="fr-FR" sz="1350" dirty="0" smtClean="0"/>
              <a:t>couverture de 15 langues et 25 pays</a:t>
            </a:r>
          </a:p>
          <a:p>
            <a:pPr marL="457200" lvl="1" indent="0">
              <a:spcBef>
                <a:spcPts val="0"/>
              </a:spcBef>
              <a:buNone/>
            </a:pPr>
            <a:r>
              <a:rPr lang="fr-FR" sz="1350" dirty="0" smtClean="0">
                <a:hlinkClick r:id="rId5"/>
              </a:rPr>
              <a:t>financement européen</a:t>
            </a:r>
            <a:r>
              <a:rPr lang="fr-FR" sz="1350" dirty="0" smtClean="0"/>
              <a:t> dans le cadre d’Horizon 2020</a:t>
            </a:r>
          </a:p>
          <a:p>
            <a:pPr marL="457200" lvl="1" indent="0">
              <a:spcBef>
                <a:spcPts val="0"/>
              </a:spcBef>
              <a:buNone/>
            </a:pPr>
            <a:r>
              <a:rPr lang="fr-FR" sz="1350" dirty="0" smtClean="0"/>
              <a:t>présentation en catégories (web, actualités, social, images, vidéos, </a:t>
            </a:r>
            <a:r>
              <a:rPr lang="fr-FR" sz="1350" dirty="0"/>
              <a:t>shopping, « </a:t>
            </a:r>
            <a:r>
              <a:rPr lang="fr-FR" sz="1350" dirty="0" err="1"/>
              <a:t>Qnowledge</a:t>
            </a:r>
            <a:r>
              <a:rPr lang="fr-FR" sz="1350" dirty="0"/>
              <a:t> graph </a:t>
            </a:r>
            <a:r>
              <a:rPr lang="fr-FR" sz="1350" dirty="0" smtClean="0"/>
              <a:t>»), mais interface web standard </a:t>
            </a:r>
            <a:r>
              <a:rPr lang="fr-FR" sz="1350" dirty="0" smtClean="0">
                <a:hlinkClick r:id="rId6"/>
              </a:rPr>
              <a:t>possible</a:t>
            </a:r>
            <a:endParaRPr lang="fr-FR" sz="1350" dirty="0" smtClean="0"/>
          </a:p>
          <a:p>
            <a:pPr marL="457200" lvl="1" indent="0">
              <a:spcBef>
                <a:spcPts val="0"/>
              </a:spcBef>
              <a:buNone/>
            </a:pPr>
            <a:r>
              <a:rPr lang="fr-FR" sz="1350" dirty="0" smtClean="0"/>
              <a:t>respecte les recommandations de la CNIL sur les données personnelles (</a:t>
            </a:r>
            <a:r>
              <a:rPr lang="fr-FR" sz="1350" i="1" dirty="0" err="1" smtClean="0">
                <a:hlinkClick r:id="rId7"/>
              </a:rPr>
              <a:t>privacy</a:t>
            </a:r>
            <a:r>
              <a:rPr lang="fr-FR" sz="1350" dirty="0" smtClean="0"/>
              <a:t>)</a:t>
            </a:r>
          </a:p>
          <a:p>
            <a:pPr marL="457200" lvl="1" indent="0">
              <a:spcBef>
                <a:spcPts val="0"/>
              </a:spcBef>
              <a:buNone/>
            </a:pPr>
            <a:r>
              <a:rPr lang="fr-FR" sz="1350" b="1" dirty="0" smtClean="0">
                <a:solidFill>
                  <a:srgbClr val="009644"/>
                </a:solidFill>
                <a:latin typeface="Arial Black" pitchFamily="34" charset="0"/>
              </a:rPr>
              <a:t>- </a:t>
            </a:r>
            <a:r>
              <a:rPr lang="fr-FR" sz="1350" dirty="0" smtClean="0"/>
              <a:t>pas de recherche avancée, tris, peu de fonctionnalités de recherche avancées…</a:t>
            </a:r>
          </a:p>
          <a:p>
            <a:pPr marL="457200" lvl="1" indent="0">
              <a:spcBef>
                <a:spcPts val="0"/>
              </a:spcBef>
              <a:buNone/>
            </a:pPr>
            <a:r>
              <a:rPr lang="fr-FR" sz="1350" dirty="0" smtClean="0"/>
              <a:t>une </a:t>
            </a:r>
            <a:r>
              <a:rPr lang="fr-FR" sz="1350" dirty="0" smtClean="0">
                <a:hlinkClick r:id="rId8"/>
              </a:rPr>
              <a:t>bonne alternative</a:t>
            </a:r>
            <a:r>
              <a:rPr lang="fr-FR" sz="1350" dirty="0" smtClean="0"/>
              <a:t> à Google ?</a:t>
            </a:r>
          </a:p>
        </p:txBody>
      </p:sp>
      <p:pic>
        <p:nvPicPr>
          <p:cNvPr id="7" name="Image 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27684" y="3131748"/>
            <a:ext cx="5688632" cy="3354834"/>
          </a:xfrm>
          <a:prstGeom prst="rect">
            <a:avLst/>
          </a:prstGeom>
          <a:effectLst>
            <a:outerShdw blurRad="292100" dist="139700" dir="2700000" algn="ctr" rotWithShape="0">
              <a:srgbClr val="000000">
                <a:alpha val="65000"/>
              </a:srgbClr>
            </a:outerShdw>
          </a:effectLst>
        </p:spPr>
      </p:pic>
      <p:sp>
        <p:nvSpPr>
          <p:cNvPr id="3" name="Rectangle 2"/>
          <p:cNvSpPr/>
          <p:nvPr/>
        </p:nvSpPr>
        <p:spPr>
          <a:xfrm>
            <a:off x="6006326" y="6093295"/>
            <a:ext cx="1526380" cy="276999"/>
          </a:xfrm>
          <a:prstGeom prst="rect">
            <a:avLst/>
          </a:prstGeom>
          <a:solidFill>
            <a:schemeClr val="bg1"/>
          </a:solidFill>
        </p:spPr>
        <p:txBody>
          <a:bodyPr wrap="none">
            <a:spAutoFit/>
          </a:bodyPr>
          <a:lstStyle/>
          <a:p>
            <a:r>
              <a:rPr lang="fr-FR" sz="1200" dirty="0" smtClean="0">
                <a:hlinkClick r:id="rId10"/>
              </a:rPr>
              <a:t>recherche [art coréen]</a:t>
            </a:r>
            <a:endParaRPr lang="fr-FR" sz="1200" dirty="0"/>
          </a:p>
        </p:txBody>
      </p:sp>
    </p:spTree>
    <p:extLst>
      <p:ext uri="{BB962C8B-B14F-4D97-AF65-F5344CB8AC3E}">
        <p14:creationId xmlns:p14="http://schemas.microsoft.com/office/powerpoint/2010/main" val="174182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sz="3200" dirty="0" smtClean="0">
                <a:solidFill>
                  <a:srgbClr val="C00000"/>
                </a:solidFill>
              </a:rPr>
              <a:t>Fonctionnement d’un </a:t>
            </a:r>
            <a:r>
              <a:rPr lang="fr-FR" sz="3200" dirty="0">
                <a:solidFill>
                  <a:srgbClr val="C00000"/>
                </a:solidFill>
              </a:rPr>
              <a:t>moteur de </a:t>
            </a:r>
            <a:r>
              <a:rPr lang="fr-FR" sz="3200" dirty="0" smtClean="0">
                <a:solidFill>
                  <a:srgbClr val="C00000"/>
                </a:solidFill>
              </a:rPr>
              <a:t>recherche</a:t>
            </a:r>
            <a:endParaRPr lang="fr-FR" sz="3200" dirty="0">
              <a:solidFill>
                <a:srgbClr val="C0000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6046" y="1028100"/>
            <a:ext cx="6031908" cy="5544616"/>
          </a:xfrm>
          <a:prstGeom prst="rect">
            <a:avLst/>
          </a:prstGeom>
          <a:ln w="19050">
            <a:noFill/>
          </a:ln>
        </p:spPr>
      </p:pic>
      <p:sp>
        <p:nvSpPr>
          <p:cNvPr id="9" name="Rectangle 8"/>
          <p:cNvSpPr/>
          <p:nvPr/>
        </p:nvSpPr>
        <p:spPr>
          <a:xfrm rot="16200000">
            <a:off x="7245566" y="6111527"/>
            <a:ext cx="900221" cy="215444"/>
          </a:xfrm>
          <a:prstGeom prst="rect">
            <a:avLst/>
          </a:prstGeom>
        </p:spPr>
        <p:txBody>
          <a:bodyPr wrap="square">
            <a:spAutoFit/>
          </a:bodyPr>
          <a:lstStyle/>
          <a:p>
            <a:r>
              <a:rPr lang="fr-FR" sz="800" dirty="0" smtClean="0">
                <a:hlinkClick r:id="rId4"/>
              </a:rPr>
              <a:t>Link2city.com</a:t>
            </a:r>
            <a:r>
              <a:rPr lang="fr-FR" sz="800" dirty="0" smtClean="0"/>
              <a:t> †</a:t>
            </a:r>
            <a:endParaRPr lang="fr-FR" sz="800" dirty="0"/>
          </a:p>
        </p:txBody>
      </p:sp>
    </p:spTree>
    <p:extLst>
      <p:ext uri="{BB962C8B-B14F-4D97-AF65-F5344CB8AC3E}">
        <p14:creationId xmlns:p14="http://schemas.microsoft.com/office/powerpoint/2010/main" val="36700425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linéaires</a:t>
            </a:r>
            <a:endParaRPr lang="fr-FR" dirty="0">
              <a:solidFill>
                <a:srgbClr val="4A8CC2"/>
              </a:solidFill>
            </a:endParaRPr>
          </a:p>
        </p:txBody>
      </p:sp>
      <p:sp>
        <p:nvSpPr>
          <p:cNvPr id="5" name="Espace réservé du contenu 4"/>
          <p:cNvSpPr>
            <a:spLocks noGrp="1"/>
          </p:cNvSpPr>
          <p:nvPr>
            <p:ph idx="1"/>
          </p:nvPr>
        </p:nvSpPr>
        <p:spPr>
          <a:xfrm>
            <a:off x="457200" y="1268760"/>
            <a:ext cx="3538736" cy="5256584"/>
          </a:xfrm>
        </p:spPr>
        <p:txBody>
          <a:bodyPr>
            <a:normAutofit/>
          </a:bodyPr>
          <a:lstStyle/>
          <a:p>
            <a:r>
              <a:rPr lang="fr-FR" sz="1800" dirty="0" err="1" smtClean="0"/>
              <a:t>Cluuz</a:t>
            </a:r>
            <a:r>
              <a:rPr lang="fr-FR" sz="1800" dirty="0"/>
              <a:t> : </a:t>
            </a:r>
            <a:r>
              <a:rPr lang="fr-FR" sz="1800" dirty="0">
                <a:hlinkClick r:id="rId3"/>
              </a:rPr>
              <a:t>http://</a:t>
            </a:r>
            <a:r>
              <a:rPr lang="fr-FR" sz="1800" dirty="0" smtClean="0">
                <a:hlinkClick r:id="rId3"/>
              </a:rPr>
              <a:t>cluuz.com</a:t>
            </a:r>
            <a:endParaRPr lang="fr-FR" sz="1800" dirty="0" smtClean="0"/>
          </a:p>
          <a:p>
            <a:pPr marL="444500" indent="0">
              <a:buNone/>
              <a:tabLst>
                <a:tab pos="444500" algn="l"/>
              </a:tabLst>
            </a:pPr>
            <a:r>
              <a:rPr lang="fr-FR" sz="1400" dirty="0" smtClean="0"/>
              <a:t>technologie Yahoo</a:t>
            </a:r>
          </a:p>
          <a:p>
            <a:pPr marL="444500" indent="0">
              <a:buNone/>
              <a:tabLst>
                <a:tab pos="444500" algn="l"/>
              </a:tabLst>
            </a:pPr>
            <a:r>
              <a:rPr lang="fr-FR" sz="1400" dirty="0" smtClean="0"/>
              <a:t>présentation </a:t>
            </a:r>
            <a:r>
              <a:rPr lang="fr-FR" sz="1400" dirty="0"/>
              <a:t>étoffée de chaque résultat (mots-clés, images…) et </a:t>
            </a:r>
            <a:r>
              <a:rPr lang="fr-FR" sz="1400" dirty="0" smtClean="0"/>
              <a:t>arborescence (graphe sémantique)</a:t>
            </a:r>
          </a:p>
          <a:p>
            <a:pPr marL="444500" indent="0">
              <a:buNone/>
              <a:tabLst>
                <a:tab pos="444500" algn="l"/>
              </a:tabLst>
            </a:pPr>
            <a:r>
              <a:rPr lang="fr-FR" sz="1400" dirty="0" smtClean="0"/>
              <a:t>mise en valeur des entitées</a:t>
            </a:r>
          </a:p>
          <a:p>
            <a:pPr marL="444500" indent="0">
              <a:buNone/>
              <a:tabLst>
                <a:tab pos="444500" algn="l"/>
              </a:tabLst>
            </a:pPr>
            <a:r>
              <a:rPr lang="fr-FR" sz="1400" b="1" dirty="0" smtClean="0">
                <a:solidFill>
                  <a:srgbClr val="009644"/>
                </a:solidFill>
                <a:latin typeface="Arial Black" pitchFamily="34" charset="0"/>
              </a:rPr>
              <a:t>- </a:t>
            </a:r>
            <a:r>
              <a:rPr lang="fr-FR" sz="1400" dirty="0" smtClean="0"/>
              <a:t>© 2008 , pas de résultats récents</a:t>
            </a:r>
          </a:p>
          <a:p>
            <a:pPr marL="444500" indent="0">
              <a:buNone/>
              <a:tabLst>
                <a:tab pos="444500" algn="l"/>
              </a:tabLst>
            </a:pPr>
            <a:r>
              <a:rPr lang="fr-FR" sz="1400" dirty="0" smtClean="0"/>
              <a:t>! quelques lenteurs</a:t>
            </a:r>
          </a:p>
          <a:p>
            <a:pPr marL="444500" indent="0">
              <a:buNone/>
              <a:tabLst>
                <a:tab pos="444500" algn="l"/>
              </a:tabLst>
            </a:pPr>
            <a:endParaRPr lang="fr-FR" sz="1400" dirty="0"/>
          </a:p>
        </p:txBody>
      </p:sp>
      <p:sp>
        <p:nvSpPr>
          <p:cNvPr id="3" name="Rectangle 2"/>
          <p:cNvSpPr/>
          <p:nvPr/>
        </p:nvSpPr>
        <p:spPr>
          <a:xfrm>
            <a:off x="7335373" y="6464369"/>
            <a:ext cx="1580882" cy="276999"/>
          </a:xfrm>
          <a:prstGeom prst="rect">
            <a:avLst/>
          </a:prstGeom>
        </p:spPr>
        <p:txBody>
          <a:bodyPr wrap="none">
            <a:spAutoFit/>
          </a:bodyPr>
          <a:lstStyle/>
          <a:p>
            <a:r>
              <a:rPr lang="fr-FR" sz="1200" dirty="0" smtClean="0">
                <a:hlinkClick r:id="rId4"/>
              </a:rPr>
              <a:t>recherche [</a:t>
            </a:r>
            <a:r>
              <a:rPr lang="fr-FR" sz="1200" dirty="0" err="1" smtClean="0">
                <a:hlinkClick r:id="rId4"/>
              </a:rPr>
              <a:t>korean</a:t>
            </a:r>
            <a:r>
              <a:rPr lang="fr-FR" sz="1200" dirty="0" smtClean="0">
                <a:hlinkClick r:id="rId4"/>
              </a:rPr>
              <a:t> art]</a:t>
            </a:r>
            <a:endParaRPr lang="fr-FR" sz="1200" dirty="0"/>
          </a:p>
        </p:txBody>
      </p:sp>
      <p:pic>
        <p:nvPicPr>
          <p:cNvPr id="2" name="Imag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0" y="1481878"/>
            <a:ext cx="4274025" cy="497182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167778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linéaires</a:t>
            </a:r>
            <a:endParaRPr lang="fr-FR" dirty="0">
              <a:solidFill>
                <a:srgbClr val="4A8CC2"/>
              </a:solidFill>
            </a:endParaRPr>
          </a:p>
        </p:txBody>
      </p:sp>
      <p:sp>
        <p:nvSpPr>
          <p:cNvPr id="5" name="Espace réservé du contenu 4"/>
          <p:cNvSpPr>
            <a:spLocks noGrp="1"/>
          </p:cNvSpPr>
          <p:nvPr>
            <p:ph idx="1"/>
          </p:nvPr>
        </p:nvSpPr>
        <p:spPr>
          <a:xfrm>
            <a:off x="457199" y="1268760"/>
            <a:ext cx="8253037" cy="5256584"/>
          </a:xfrm>
        </p:spPr>
        <p:txBody>
          <a:bodyPr>
            <a:normAutofit/>
          </a:bodyPr>
          <a:lstStyle/>
          <a:p>
            <a:r>
              <a:rPr lang="fr-FR" sz="1800" dirty="0" err="1" smtClean="0"/>
              <a:t>Soovle</a:t>
            </a:r>
            <a:r>
              <a:rPr lang="fr-FR" sz="1800" dirty="0" smtClean="0"/>
              <a:t> </a:t>
            </a:r>
            <a:r>
              <a:rPr lang="fr-FR" sz="1800" dirty="0"/>
              <a:t>: </a:t>
            </a:r>
            <a:r>
              <a:rPr lang="fr-FR" sz="1800" dirty="0">
                <a:hlinkClick r:id="rId3"/>
              </a:rPr>
              <a:t>http://www.soovle.com</a:t>
            </a:r>
            <a:r>
              <a:rPr lang="fr-FR" sz="1800" dirty="0" smtClean="0">
                <a:hlinkClick r:id="rId3"/>
              </a:rPr>
              <a:t>/</a:t>
            </a:r>
            <a:r>
              <a:rPr lang="fr-FR" sz="1800" dirty="0" smtClean="0"/>
              <a:t>  </a:t>
            </a:r>
          </a:p>
          <a:p>
            <a:pPr marL="444500" indent="0">
              <a:buNone/>
              <a:tabLst>
                <a:tab pos="444500" algn="l"/>
              </a:tabLst>
            </a:pPr>
            <a:r>
              <a:rPr lang="fr-FR" sz="1400" dirty="0" err="1" smtClean="0"/>
              <a:t>métamoteur</a:t>
            </a:r>
            <a:r>
              <a:rPr lang="fr-FR" sz="1400" dirty="0" smtClean="0"/>
              <a:t> interrogeant plusieurs moteurs et bases de données (dont Google, Bing…., jusqu’à 15 simultanément) et présentant les recherches associées</a:t>
            </a:r>
          </a:p>
          <a:p>
            <a:pPr marL="444500" indent="0">
              <a:buNone/>
              <a:tabLst>
                <a:tab pos="444500" algn="l"/>
              </a:tabLst>
            </a:pPr>
            <a:r>
              <a:rPr lang="fr-FR" sz="1400" b="1" dirty="0" smtClean="0">
                <a:solidFill>
                  <a:srgbClr val="4A8CC2"/>
                </a:solidFill>
                <a:latin typeface="Arial Black" pitchFamily="34" charset="0"/>
              </a:rPr>
              <a:t>- </a:t>
            </a:r>
            <a:r>
              <a:rPr lang="fr-FR" sz="1400" dirty="0" smtClean="0"/>
              <a:t>uniquement sur les sites anglais</a:t>
            </a:r>
          </a:p>
          <a:p>
            <a:pPr marL="444500" indent="0">
              <a:buNone/>
              <a:tabLst>
                <a:tab pos="444500" algn="l"/>
              </a:tabLst>
            </a:pPr>
            <a:endParaRPr lang="fr-FR" sz="1400" dirty="0"/>
          </a:p>
        </p:txBody>
      </p:sp>
      <p:sp>
        <p:nvSpPr>
          <p:cNvPr id="3" name="Rectangle 2"/>
          <p:cNvSpPr/>
          <p:nvPr/>
        </p:nvSpPr>
        <p:spPr>
          <a:xfrm>
            <a:off x="6300192" y="6320353"/>
            <a:ext cx="1580882" cy="276999"/>
          </a:xfrm>
          <a:prstGeom prst="rect">
            <a:avLst/>
          </a:prstGeom>
        </p:spPr>
        <p:txBody>
          <a:bodyPr wrap="none">
            <a:spAutoFit/>
          </a:bodyPr>
          <a:lstStyle/>
          <a:p>
            <a:r>
              <a:rPr lang="fr-FR" sz="1200" dirty="0" smtClean="0"/>
              <a:t>recherche [</a:t>
            </a:r>
            <a:r>
              <a:rPr lang="fr-FR" sz="1200" dirty="0" err="1" smtClean="0"/>
              <a:t>korean</a:t>
            </a:r>
            <a:r>
              <a:rPr lang="fr-FR" sz="1200" dirty="0" smtClean="0"/>
              <a:t> art]</a:t>
            </a:r>
            <a:endParaRPr lang="fr-FR" sz="1200" dirty="0"/>
          </a:p>
        </p:txBody>
      </p:sp>
      <p:pic>
        <p:nvPicPr>
          <p:cNvPr id="7" name="Imag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02001" y="2629811"/>
            <a:ext cx="6339998" cy="357546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3559049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116632"/>
            <a:ext cx="8928992" cy="6624736"/>
          </a:xfrm>
          <a:prstGeom prst="rect">
            <a:avLst/>
          </a:prstGeom>
          <a:no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4A8CC2"/>
                </a:solidFill>
              </a:rPr>
              <a:t>Moteurs graphiques</a:t>
            </a:r>
            <a:endParaRPr lang="fr-FR" dirty="0"/>
          </a:p>
        </p:txBody>
      </p:sp>
      <p:sp>
        <p:nvSpPr>
          <p:cNvPr id="3" name="Espace réservé du contenu 2"/>
          <p:cNvSpPr>
            <a:spLocks noGrp="1"/>
          </p:cNvSpPr>
          <p:nvPr>
            <p:ph idx="1"/>
          </p:nvPr>
        </p:nvSpPr>
        <p:spPr>
          <a:xfrm>
            <a:off x="457200" y="1268760"/>
            <a:ext cx="8229600" cy="5589240"/>
          </a:xfrm>
        </p:spPr>
        <p:txBody>
          <a:bodyPr/>
          <a:lstStyle/>
          <a:p>
            <a:pPr lvl="0"/>
            <a:r>
              <a:rPr lang="fr-FR" sz="1800" dirty="0" err="1" smtClean="0"/>
              <a:t>SearchPoint</a:t>
            </a:r>
            <a:r>
              <a:rPr lang="fr-FR" sz="1800" dirty="0" smtClean="0"/>
              <a:t> </a:t>
            </a:r>
            <a:r>
              <a:rPr lang="fr-FR" sz="1800" dirty="0"/>
              <a:t>: </a:t>
            </a:r>
            <a:r>
              <a:rPr lang="fr-FR" sz="1800" dirty="0">
                <a:hlinkClick r:id="rId3"/>
              </a:rPr>
              <a:t>http://</a:t>
            </a:r>
            <a:r>
              <a:rPr lang="fr-FR" sz="1800" dirty="0" smtClean="0">
                <a:hlinkClick r:id="rId3"/>
              </a:rPr>
              <a:t>www.searchpoint.com</a:t>
            </a:r>
            <a:r>
              <a:rPr lang="fr-FR" sz="1800" dirty="0" smtClean="0"/>
              <a:t> </a:t>
            </a:r>
          </a:p>
          <a:p>
            <a:pPr marL="449263" indent="0">
              <a:buNone/>
            </a:pPr>
            <a:r>
              <a:rPr lang="fr-FR" sz="1200" b="1" dirty="0" smtClean="0">
                <a:solidFill>
                  <a:srgbClr val="4A8CC2"/>
                </a:solidFill>
                <a:latin typeface="Arial Black" pitchFamily="34" charset="0"/>
              </a:rPr>
              <a:t>!</a:t>
            </a:r>
            <a:r>
              <a:rPr lang="fr-FR" sz="1200" b="1" dirty="0" smtClean="0">
                <a:solidFill>
                  <a:srgbClr val="009644"/>
                </a:solidFill>
                <a:latin typeface="Arial Black" pitchFamily="34" charset="0"/>
              </a:rPr>
              <a:t> </a:t>
            </a:r>
            <a:r>
              <a:rPr lang="fr-FR" sz="1200" dirty="0" smtClean="0"/>
              <a:t>© 2012</a:t>
            </a:r>
          </a:p>
          <a:p>
            <a:pPr marL="449263" indent="0">
              <a:buNone/>
            </a:pPr>
            <a:r>
              <a:rPr lang="fr-FR" sz="1200" b="1" dirty="0">
                <a:solidFill>
                  <a:srgbClr val="4A8CC2"/>
                </a:solidFill>
                <a:latin typeface="Arial Black" pitchFamily="34" charset="0"/>
              </a:rPr>
              <a:t>! </a:t>
            </a:r>
            <a:r>
              <a:rPr lang="fr-FR" sz="1200" dirty="0" smtClean="0"/>
              <a:t>quelques lenteurs</a:t>
            </a:r>
          </a:p>
          <a:p>
            <a:endParaRPr lang="fr-FR" dirty="0"/>
          </a:p>
        </p:txBody>
      </p:sp>
      <p:pic>
        <p:nvPicPr>
          <p:cNvPr id="6" name="Imag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58208" y="1960136"/>
            <a:ext cx="5328592" cy="4466614"/>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6107795" y="6135687"/>
            <a:ext cx="2183110" cy="276999"/>
          </a:xfrm>
          <a:prstGeom prst="rect">
            <a:avLst/>
          </a:prstGeom>
          <a:solidFill>
            <a:schemeClr val="bg1"/>
          </a:solidFill>
        </p:spPr>
        <p:txBody>
          <a:bodyPr wrap="square">
            <a:spAutoFit/>
          </a:bodyPr>
          <a:lstStyle/>
          <a:p>
            <a:pPr algn="r"/>
            <a:r>
              <a:rPr lang="fr-FR" sz="1200" dirty="0" smtClean="0"/>
              <a:t>recherche [</a:t>
            </a:r>
            <a:r>
              <a:rPr lang="fr-FR" sz="1200" dirty="0" err="1" smtClean="0"/>
              <a:t>korean</a:t>
            </a:r>
            <a:r>
              <a:rPr lang="fr-FR" sz="1200" dirty="0" smtClean="0"/>
              <a:t> art]</a:t>
            </a:r>
            <a:endParaRPr lang="fr-FR" sz="1200" dirty="0"/>
          </a:p>
        </p:txBody>
      </p:sp>
    </p:spTree>
    <p:extLst>
      <p:ext uri="{BB962C8B-B14F-4D97-AF65-F5344CB8AC3E}">
        <p14:creationId xmlns:p14="http://schemas.microsoft.com/office/powerpoint/2010/main" val="43013626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116632"/>
            <a:ext cx="8928992" cy="6624736"/>
          </a:xfrm>
          <a:prstGeom prst="rect">
            <a:avLst/>
          </a:prstGeom>
          <a:no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4A8CC2"/>
                </a:solidFill>
              </a:rPr>
              <a:t>Moteurs graphiques</a:t>
            </a:r>
            <a:endParaRPr lang="fr-FR" dirty="0"/>
          </a:p>
        </p:txBody>
      </p:sp>
      <p:sp>
        <p:nvSpPr>
          <p:cNvPr id="3" name="Espace réservé du contenu 2"/>
          <p:cNvSpPr>
            <a:spLocks noGrp="1"/>
          </p:cNvSpPr>
          <p:nvPr>
            <p:ph idx="1"/>
          </p:nvPr>
        </p:nvSpPr>
        <p:spPr>
          <a:xfrm>
            <a:off x="457200" y="1268760"/>
            <a:ext cx="8229600" cy="5589240"/>
          </a:xfrm>
        </p:spPr>
        <p:txBody>
          <a:bodyPr/>
          <a:lstStyle/>
          <a:p>
            <a:pPr lvl="0"/>
            <a:r>
              <a:rPr lang="fr-FR" sz="1800" dirty="0" err="1" smtClean="0"/>
              <a:t>Touch</a:t>
            </a:r>
            <a:r>
              <a:rPr lang="fr-FR" sz="1800" dirty="0" smtClean="0"/>
              <a:t> Graph </a:t>
            </a:r>
            <a:r>
              <a:rPr lang="fr-FR" sz="1800" dirty="0"/>
              <a:t>: </a:t>
            </a:r>
            <a:r>
              <a:rPr lang="fr-FR" sz="1800" dirty="0">
                <a:hlinkClick r:id="rId3"/>
              </a:rPr>
              <a:t>http://</a:t>
            </a:r>
            <a:r>
              <a:rPr lang="fr-FR" sz="1800" dirty="0" smtClean="0">
                <a:hlinkClick r:id="rId3"/>
              </a:rPr>
              <a:t>www.touchgraph.com/seo</a:t>
            </a:r>
            <a:endParaRPr lang="fr-FR" sz="1800" dirty="0" smtClean="0"/>
          </a:p>
          <a:p>
            <a:pPr marL="0" lvl="0" indent="457200">
              <a:buNone/>
            </a:pPr>
            <a:r>
              <a:rPr lang="fr-FR" sz="1200" dirty="0" smtClean="0"/>
              <a:t>organisation des résultats en fonction des liens entre les sites internet (données Google)</a:t>
            </a:r>
          </a:p>
          <a:p>
            <a:pPr marL="449263" lvl="0" indent="0">
              <a:buNone/>
            </a:pPr>
            <a:r>
              <a:rPr lang="fr-FR" sz="1200" dirty="0" smtClean="0"/>
              <a:t>nombre de résultats volontairement limité</a:t>
            </a:r>
          </a:p>
          <a:p>
            <a:pPr marL="449263" lvl="0" indent="0">
              <a:buNone/>
            </a:pPr>
            <a:r>
              <a:rPr lang="fr-FR" sz="1200" dirty="0" smtClean="0"/>
              <a:t>disponible également pour </a:t>
            </a:r>
            <a:r>
              <a:rPr lang="fr-FR" sz="1200" dirty="0" smtClean="0">
                <a:hlinkClick r:id="rId4"/>
              </a:rPr>
              <a:t>Amazon</a:t>
            </a:r>
            <a:r>
              <a:rPr lang="fr-FR" sz="1200" dirty="0" smtClean="0"/>
              <a:t> (livres, musique, films)</a:t>
            </a:r>
          </a:p>
          <a:p>
            <a:pPr marL="449263" indent="0">
              <a:buNone/>
            </a:pPr>
            <a:r>
              <a:rPr lang="fr-FR" sz="1200" b="1" dirty="0">
                <a:solidFill>
                  <a:srgbClr val="4A8CC2"/>
                </a:solidFill>
                <a:latin typeface="Arial Black" pitchFamily="34" charset="0"/>
              </a:rPr>
              <a:t>!</a:t>
            </a:r>
            <a:r>
              <a:rPr lang="fr-FR" sz="1200" b="1" dirty="0">
                <a:solidFill>
                  <a:srgbClr val="009644"/>
                </a:solidFill>
                <a:latin typeface="Arial Black" pitchFamily="34" charset="0"/>
              </a:rPr>
              <a:t> </a:t>
            </a:r>
            <a:r>
              <a:rPr lang="fr-FR" sz="1200" dirty="0"/>
              <a:t>nécessite </a:t>
            </a:r>
            <a:r>
              <a:rPr lang="fr-FR" sz="1200" dirty="0" smtClean="0"/>
              <a:t>Java</a:t>
            </a:r>
          </a:p>
          <a:p>
            <a:pPr marL="449263" indent="0">
              <a:buNone/>
            </a:pPr>
            <a:r>
              <a:rPr lang="fr-FR" sz="1200" b="1" dirty="0">
                <a:solidFill>
                  <a:srgbClr val="4A8CC2"/>
                </a:solidFill>
                <a:latin typeface="Arial Black" pitchFamily="34" charset="0"/>
              </a:rPr>
              <a:t>! </a:t>
            </a:r>
            <a:r>
              <a:rPr lang="fr-FR" sz="1200" dirty="0" smtClean="0"/>
              <a:t>quelques lenteurs</a:t>
            </a:r>
          </a:p>
          <a:p>
            <a:endParaRPr lang="fr-FR" dirty="0"/>
          </a:p>
        </p:txBody>
      </p:sp>
      <p:pic>
        <p:nvPicPr>
          <p:cNvPr id="5" name="Imag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96641" y="2634027"/>
            <a:ext cx="6819775" cy="3963325"/>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6107795" y="6135687"/>
            <a:ext cx="2183110" cy="461665"/>
          </a:xfrm>
          <a:prstGeom prst="rect">
            <a:avLst/>
          </a:prstGeom>
          <a:solidFill>
            <a:schemeClr val="bg1"/>
          </a:solidFill>
        </p:spPr>
        <p:txBody>
          <a:bodyPr wrap="square">
            <a:spAutoFit/>
          </a:bodyPr>
          <a:lstStyle/>
          <a:p>
            <a:pPr algn="r"/>
            <a:r>
              <a:rPr lang="fr-FR" sz="1200" dirty="0" smtClean="0">
                <a:hlinkClick r:id="rId6"/>
              </a:rPr>
              <a:t>recherche [</a:t>
            </a:r>
            <a:r>
              <a:rPr lang="fr-FR" sz="1200" dirty="0" err="1" smtClean="0">
                <a:hlinkClick r:id="rId6"/>
              </a:rPr>
              <a:t>korean</a:t>
            </a:r>
            <a:r>
              <a:rPr lang="fr-FR" sz="1200" dirty="0" smtClean="0">
                <a:hlinkClick r:id="rId6"/>
              </a:rPr>
              <a:t> art], </a:t>
            </a:r>
            <a:br>
              <a:rPr lang="fr-FR" sz="1200" dirty="0" smtClean="0">
                <a:hlinkClick r:id="rId6"/>
              </a:rPr>
            </a:br>
            <a:r>
              <a:rPr lang="fr-FR" sz="1200" dirty="0" smtClean="0">
                <a:hlinkClick r:id="rId6"/>
              </a:rPr>
              <a:t>suivie de recherche [art coréen]</a:t>
            </a:r>
            <a:endParaRPr lang="fr-FR" sz="1200" dirty="0"/>
          </a:p>
        </p:txBody>
      </p:sp>
    </p:spTree>
    <p:extLst>
      <p:ext uri="{BB962C8B-B14F-4D97-AF65-F5344CB8AC3E}">
        <p14:creationId xmlns:p14="http://schemas.microsoft.com/office/powerpoint/2010/main" val="56741279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4A8CC2"/>
                </a:solidFill>
              </a:rPr>
              <a:t>Moteurs graphiques</a:t>
            </a:r>
            <a:endParaRPr lang="fr-FR" dirty="0"/>
          </a:p>
        </p:txBody>
      </p:sp>
      <p:sp>
        <p:nvSpPr>
          <p:cNvPr id="3" name="Espace réservé du contenu 2"/>
          <p:cNvSpPr>
            <a:spLocks noGrp="1"/>
          </p:cNvSpPr>
          <p:nvPr>
            <p:ph idx="1"/>
          </p:nvPr>
        </p:nvSpPr>
        <p:spPr/>
        <p:txBody>
          <a:bodyPr/>
          <a:lstStyle/>
          <a:p>
            <a:pPr lvl="0"/>
            <a:r>
              <a:rPr lang="fr-FR" sz="1800" dirty="0" err="1" smtClean="0"/>
              <a:t>Instagrok</a:t>
            </a:r>
            <a:r>
              <a:rPr lang="fr-FR" sz="1800" dirty="0" smtClean="0"/>
              <a:t> </a:t>
            </a:r>
            <a:r>
              <a:rPr lang="fr-FR" sz="1800" dirty="0"/>
              <a:t>: </a:t>
            </a:r>
            <a:r>
              <a:rPr lang="fr-FR" sz="1800" dirty="0">
                <a:hlinkClick r:id="rId3"/>
              </a:rPr>
              <a:t>http://</a:t>
            </a:r>
            <a:r>
              <a:rPr lang="fr-FR" sz="1800" dirty="0" smtClean="0">
                <a:hlinkClick r:id="rId3"/>
              </a:rPr>
              <a:t>www.instagrok.com</a:t>
            </a:r>
            <a:r>
              <a:rPr lang="fr-FR" sz="1800" dirty="0" smtClean="0"/>
              <a:t> </a:t>
            </a:r>
            <a:endParaRPr lang="fr-FR" sz="1800" dirty="0"/>
          </a:p>
          <a:p>
            <a:pPr marL="449263" lvl="0" indent="0">
              <a:buNone/>
            </a:pPr>
            <a:r>
              <a:rPr lang="fr-FR" sz="1400" dirty="0" smtClean="0"/>
              <a:t>relations entre des concepts</a:t>
            </a:r>
          </a:p>
          <a:p>
            <a:pPr marL="449263" lvl="0" indent="0">
              <a:buNone/>
            </a:pPr>
            <a:r>
              <a:rPr lang="fr-FR" sz="1400" dirty="0" smtClean="0"/>
              <a:t>malgré possibilité de filtres de différents niveaux, de niveau scolaire plutôt primaire ou secondaire (informations basiques)</a:t>
            </a:r>
            <a:endParaRPr lang="fr-FR" dirty="0"/>
          </a:p>
        </p:txBody>
      </p:sp>
      <p:pic>
        <p:nvPicPr>
          <p:cNvPr id="6" name="Imag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07704" y="2370047"/>
            <a:ext cx="5662972" cy="4155297"/>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5626460" y="6217858"/>
            <a:ext cx="1944216" cy="276999"/>
          </a:xfrm>
          <a:prstGeom prst="rect">
            <a:avLst/>
          </a:prstGeom>
        </p:spPr>
        <p:txBody>
          <a:bodyPr wrap="square">
            <a:spAutoFit/>
          </a:bodyPr>
          <a:lstStyle/>
          <a:p>
            <a:pPr algn="r"/>
            <a:r>
              <a:rPr lang="fr-FR" sz="1200" dirty="0" smtClean="0">
                <a:hlinkClick r:id="rId5"/>
              </a:rPr>
              <a:t>recherche [</a:t>
            </a:r>
            <a:r>
              <a:rPr lang="fr-FR" sz="1200" dirty="0" err="1" smtClean="0">
                <a:hlinkClick r:id="rId5"/>
              </a:rPr>
              <a:t>korean</a:t>
            </a:r>
            <a:r>
              <a:rPr lang="fr-FR" sz="1200" dirty="0" smtClean="0">
                <a:hlinkClick r:id="rId5"/>
              </a:rPr>
              <a:t> art]</a:t>
            </a:r>
            <a:endParaRPr lang="fr-FR" sz="1200" dirty="0"/>
          </a:p>
        </p:txBody>
      </p:sp>
    </p:spTree>
    <p:extLst>
      <p:ext uri="{BB962C8B-B14F-4D97-AF65-F5344CB8AC3E}">
        <p14:creationId xmlns:p14="http://schemas.microsoft.com/office/powerpoint/2010/main" val="93838029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graphiques</a:t>
            </a:r>
            <a:endParaRPr lang="fr-FR" dirty="0">
              <a:solidFill>
                <a:srgbClr val="4A8CC2"/>
              </a:solidFill>
            </a:endParaRPr>
          </a:p>
        </p:txBody>
      </p:sp>
      <p:sp>
        <p:nvSpPr>
          <p:cNvPr id="5" name="Espace réservé du contenu 4"/>
          <p:cNvSpPr>
            <a:spLocks noGrp="1"/>
          </p:cNvSpPr>
          <p:nvPr>
            <p:ph idx="1"/>
          </p:nvPr>
        </p:nvSpPr>
        <p:spPr>
          <a:xfrm>
            <a:off x="457200" y="1268760"/>
            <a:ext cx="8527976" cy="5256584"/>
          </a:xfrm>
        </p:spPr>
        <p:txBody>
          <a:bodyPr>
            <a:normAutofit/>
          </a:bodyPr>
          <a:lstStyle/>
          <a:p>
            <a:r>
              <a:rPr lang="fr-FR" sz="1800" dirty="0" err="1"/>
              <a:t>Gnod</a:t>
            </a:r>
            <a:r>
              <a:rPr lang="fr-FR" sz="1800" dirty="0"/>
              <a:t> : </a:t>
            </a:r>
            <a:r>
              <a:rPr lang="fr-FR" sz="1800" dirty="0" smtClean="0">
                <a:hlinkClick r:id="rId3"/>
              </a:rPr>
              <a:t>http://www.gnod.net/</a:t>
            </a:r>
            <a:r>
              <a:rPr lang="fr-FR" sz="1800" dirty="0" smtClean="0"/>
              <a:t> </a:t>
            </a:r>
          </a:p>
          <a:p>
            <a:pPr marL="449263" indent="0">
              <a:buNone/>
            </a:pPr>
            <a:r>
              <a:rPr lang="fr-FR" sz="1400" dirty="0" smtClean="0"/>
              <a:t>moteurs de suggestions et cartes de relations</a:t>
            </a:r>
          </a:p>
          <a:p>
            <a:pPr marL="449263" indent="0">
              <a:buNone/>
            </a:pPr>
            <a:r>
              <a:rPr lang="fr-FR" sz="1400" dirty="0" smtClean="0"/>
              <a:t>musique : </a:t>
            </a:r>
            <a:r>
              <a:rPr lang="fr-FR" sz="1400" dirty="0" err="1" smtClean="0"/>
              <a:t>Gnoosic</a:t>
            </a:r>
            <a:r>
              <a:rPr lang="fr-FR" sz="1400" dirty="0" smtClean="0"/>
              <a:t> </a:t>
            </a:r>
            <a:r>
              <a:rPr lang="fr-FR" sz="1400" dirty="0"/>
              <a:t>: </a:t>
            </a:r>
            <a:r>
              <a:rPr lang="fr-FR" sz="1400" dirty="0">
                <a:hlinkClick r:id="rId4"/>
              </a:rPr>
              <a:t>http://</a:t>
            </a:r>
            <a:r>
              <a:rPr lang="fr-FR" sz="1400" dirty="0" smtClean="0">
                <a:hlinkClick r:id="rId4"/>
              </a:rPr>
              <a:t>www.gnoosic.com</a:t>
            </a:r>
            <a:r>
              <a:rPr lang="fr-FR" sz="1400" dirty="0" smtClean="0"/>
              <a:t> (suggestions) et Music-</a:t>
            </a:r>
            <a:r>
              <a:rPr lang="fr-FR" sz="1400" dirty="0" err="1" smtClean="0"/>
              <a:t>Map</a:t>
            </a:r>
            <a:r>
              <a:rPr lang="fr-FR" sz="1400" dirty="0"/>
              <a:t> : </a:t>
            </a:r>
            <a:r>
              <a:rPr lang="fr-FR" sz="1400" dirty="0">
                <a:hlinkClick r:id="rId5"/>
              </a:rPr>
              <a:t>http://</a:t>
            </a:r>
            <a:r>
              <a:rPr lang="fr-FR" sz="1400" dirty="0" smtClean="0">
                <a:hlinkClick r:id="rId5"/>
              </a:rPr>
              <a:t>www.music-map.com</a:t>
            </a:r>
            <a:r>
              <a:rPr lang="fr-FR" sz="1400" dirty="0" smtClean="0"/>
              <a:t> (carte)</a:t>
            </a:r>
          </a:p>
          <a:p>
            <a:pPr marL="449263" indent="0">
              <a:buNone/>
            </a:pPr>
            <a:r>
              <a:rPr lang="fr-FR" sz="1400" dirty="0" smtClean="0"/>
              <a:t>livres : </a:t>
            </a:r>
            <a:r>
              <a:rPr lang="fr-FR" sz="1400" dirty="0" err="1" smtClean="0"/>
              <a:t>Gnooks</a:t>
            </a:r>
            <a:r>
              <a:rPr lang="fr-FR" sz="1400" dirty="0" smtClean="0"/>
              <a:t> </a:t>
            </a:r>
            <a:r>
              <a:rPr lang="fr-FR" sz="1400" dirty="0"/>
              <a:t>: </a:t>
            </a:r>
            <a:r>
              <a:rPr lang="fr-FR" sz="1400" dirty="0">
                <a:hlinkClick r:id="rId6"/>
              </a:rPr>
              <a:t>http://www.gnooks.com</a:t>
            </a:r>
            <a:r>
              <a:rPr lang="fr-FR" sz="1400" dirty="0" smtClean="0">
                <a:hlinkClick r:id="rId6"/>
              </a:rPr>
              <a:t>/</a:t>
            </a:r>
            <a:r>
              <a:rPr lang="fr-FR" sz="1400" dirty="0" smtClean="0"/>
              <a:t> (suggestions, </a:t>
            </a:r>
            <a:r>
              <a:rPr lang="fr-FR" sz="1400" dirty="0" smtClean="0">
                <a:hlinkClick r:id="rId7"/>
              </a:rPr>
              <a:t>carte</a:t>
            </a:r>
            <a:r>
              <a:rPr lang="fr-FR" sz="1400" dirty="0" smtClean="0"/>
              <a:t>, forum)</a:t>
            </a:r>
          </a:p>
          <a:p>
            <a:pPr marL="449263" indent="0">
              <a:buNone/>
            </a:pPr>
            <a:r>
              <a:rPr lang="fr-FR" sz="1400" dirty="0" smtClean="0"/>
              <a:t>cinéma : </a:t>
            </a:r>
            <a:r>
              <a:rPr lang="fr-FR" sz="1400" dirty="0" err="1" smtClean="0"/>
              <a:t>Gnovies</a:t>
            </a:r>
            <a:r>
              <a:rPr lang="fr-FR" sz="1400" dirty="0" smtClean="0"/>
              <a:t> </a:t>
            </a:r>
            <a:r>
              <a:rPr lang="fr-FR" sz="1400" dirty="0"/>
              <a:t>: </a:t>
            </a:r>
            <a:r>
              <a:rPr lang="fr-FR" sz="1400" dirty="0">
                <a:hlinkClick r:id="rId8"/>
              </a:rPr>
              <a:t>http://www.gnovies.com</a:t>
            </a:r>
            <a:r>
              <a:rPr lang="fr-FR" sz="1400" dirty="0" smtClean="0">
                <a:hlinkClick r:id="rId8"/>
              </a:rPr>
              <a:t>/</a:t>
            </a:r>
            <a:r>
              <a:rPr lang="fr-FR" sz="1400" dirty="0" smtClean="0"/>
              <a:t> (suggestions, </a:t>
            </a:r>
            <a:r>
              <a:rPr lang="fr-FR" sz="1400" dirty="0" smtClean="0">
                <a:hlinkClick r:id="rId9"/>
              </a:rPr>
              <a:t>carte</a:t>
            </a:r>
            <a:r>
              <a:rPr lang="fr-FR" sz="1400" dirty="0" smtClean="0"/>
              <a:t>, forum)</a:t>
            </a:r>
          </a:p>
          <a:p>
            <a:pPr marL="449263" indent="0">
              <a:buNone/>
            </a:pPr>
            <a:r>
              <a:rPr lang="fr-FR" sz="1400" dirty="0" smtClean="0"/>
              <a:t>art : </a:t>
            </a:r>
            <a:r>
              <a:rPr lang="fr-FR" sz="1400" dirty="0" err="1" smtClean="0"/>
              <a:t>Gnod</a:t>
            </a:r>
            <a:r>
              <a:rPr lang="fr-FR" sz="1400" dirty="0" smtClean="0"/>
              <a:t> </a:t>
            </a:r>
            <a:r>
              <a:rPr lang="fr-FR" sz="1400" dirty="0"/>
              <a:t>Art : </a:t>
            </a:r>
            <a:r>
              <a:rPr lang="fr-FR" sz="1400" dirty="0">
                <a:hlinkClick r:id="rId10"/>
              </a:rPr>
              <a:t>http://art.gnod.com</a:t>
            </a:r>
            <a:r>
              <a:rPr lang="fr-FR" sz="1400" dirty="0" smtClean="0">
                <a:hlinkClick r:id="rId10"/>
              </a:rPr>
              <a:t>/</a:t>
            </a:r>
            <a:endParaRPr lang="fr-FR" sz="1400" dirty="0" smtClean="0"/>
          </a:p>
          <a:p>
            <a:pPr marL="449263" indent="0">
              <a:buNone/>
            </a:pPr>
            <a:r>
              <a:rPr lang="fr-FR" sz="1400" dirty="0" smtClean="0"/>
              <a:t>quelles données ?</a:t>
            </a:r>
            <a:endParaRPr lang="fr-FR" sz="1800" dirty="0"/>
          </a:p>
        </p:txBody>
      </p:sp>
      <p:sp>
        <p:nvSpPr>
          <p:cNvPr id="2" name="Rectangle 1"/>
          <p:cNvSpPr/>
          <p:nvPr/>
        </p:nvSpPr>
        <p:spPr>
          <a:xfrm>
            <a:off x="5588811" y="6411620"/>
            <a:ext cx="2286000" cy="276999"/>
          </a:xfrm>
          <a:prstGeom prst="rect">
            <a:avLst/>
          </a:prstGeom>
        </p:spPr>
        <p:txBody>
          <a:bodyPr wrap="square">
            <a:spAutoFit/>
          </a:bodyPr>
          <a:lstStyle/>
          <a:p>
            <a:r>
              <a:rPr lang="fr-FR" sz="1200" dirty="0" smtClean="0">
                <a:hlinkClick r:id="rId11"/>
              </a:rPr>
              <a:t>recherche [Neal Stephenson]</a:t>
            </a:r>
            <a:endParaRPr lang="fr-FR" sz="1200" dirty="0"/>
          </a:p>
        </p:txBody>
      </p:sp>
      <p:pic>
        <p:nvPicPr>
          <p:cNvPr id="7" name="Image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57461" y="3215469"/>
            <a:ext cx="5429078" cy="319615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32366292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à </a:t>
            </a:r>
            <a:r>
              <a:rPr lang="fr-FR" i="1" dirty="0" smtClean="0">
                <a:solidFill>
                  <a:srgbClr val="4A8CC2"/>
                </a:solidFill>
              </a:rPr>
              <a:t>clusters</a:t>
            </a:r>
            <a:endParaRPr lang="fr-FR" i="1" dirty="0">
              <a:solidFill>
                <a:srgbClr val="4A8CC2"/>
              </a:solidFill>
            </a:endParaRPr>
          </a:p>
        </p:txBody>
      </p:sp>
      <p:sp>
        <p:nvSpPr>
          <p:cNvPr id="5" name="Espace réservé du contenu 4"/>
          <p:cNvSpPr>
            <a:spLocks noGrp="1"/>
          </p:cNvSpPr>
          <p:nvPr>
            <p:ph idx="1"/>
          </p:nvPr>
        </p:nvSpPr>
        <p:spPr>
          <a:xfrm>
            <a:off x="457200" y="1268760"/>
            <a:ext cx="8147248" cy="5256584"/>
          </a:xfrm>
        </p:spPr>
        <p:txBody>
          <a:bodyPr>
            <a:normAutofit/>
          </a:bodyPr>
          <a:lstStyle/>
          <a:p>
            <a:r>
              <a:rPr lang="fr-FR" sz="1800" dirty="0" err="1"/>
              <a:t>Yippy</a:t>
            </a:r>
            <a:r>
              <a:rPr lang="fr-FR" sz="1800" dirty="0"/>
              <a:t> : </a:t>
            </a:r>
            <a:r>
              <a:rPr lang="fr-FR" sz="1800" dirty="0">
                <a:hlinkClick r:id="rId3"/>
              </a:rPr>
              <a:t>http://yippy.com</a:t>
            </a:r>
            <a:r>
              <a:rPr lang="fr-FR" sz="1800" dirty="0" smtClean="0">
                <a:hlinkClick r:id="rId3"/>
              </a:rPr>
              <a:t>/</a:t>
            </a:r>
            <a:r>
              <a:rPr lang="fr-FR" sz="1800" dirty="0" smtClean="0"/>
              <a:t> </a:t>
            </a:r>
          </a:p>
          <a:p>
            <a:pPr marL="457200" lvl="1" indent="0">
              <a:spcBef>
                <a:spcPts val="0"/>
              </a:spcBef>
              <a:buNone/>
            </a:pPr>
            <a:r>
              <a:rPr lang="fr-FR" sz="1400" dirty="0"/>
              <a:t>anciennement </a:t>
            </a:r>
            <a:r>
              <a:rPr lang="fr-FR" sz="1400" dirty="0" err="1" smtClean="0"/>
              <a:t>Clusty</a:t>
            </a:r>
            <a:r>
              <a:rPr lang="fr-FR" sz="1000" dirty="0" smtClean="0"/>
              <a:t>	</a:t>
            </a:r>
          </a:p>
          <a:p>
            <a:pPr marL="457200" lvl="1" indent="0">
              <a:spcBef>
                <a:spcPts val="0"/>
              </a:spcBef>
              <a:buNone/>
            </a:pPr>
            <a:r>
              <a:rPr lang="fr-FR" sz="1400" dirty="0" err="1" smtClean="0"/>
              <a:t>métamoteur</a:t>
            </a:r>
            <a:r>
              <a:rPr lang="fr-FR" sz="1400" dirty="0" smtClean="0"/>
              <a:t> de recherche classant les 200 à 500 premiers résultats des moteurs dans des dossiers (voir recherche avancée et préférences pour définir le nombre de résultats)</a:t>
            </a:r>
            <a:endParaRPr lang="fr-FR" sz="1400" dirty="0"/>
          </a:p>
        </p:txBody>
      </p:sp>
      <p:sp>
        <p:nvSpPr>
          <p:cNvPr id="7" name="Rectangle 6"/>
          <p:cNvSpPr/>
          <p:nvPr/>
        </p:nvSpPr>
        <p:spPr>
          <a:xfrm>
            <a:off x="6300192" y="6386844"/>
            <a:ext cx="1584176" cy="276999"/>
          </a:xfrm>
          <a:prstGeom prst="rect">
            <a:avLst/>
          </a:prstGeom>
        </p:spPr>
        <p:txBody>
          <a:bodyPr wrap="square">
            <a:spAutoFit/>
          </a:bodyPr>
          <a:lstStyle/>
          <a:p>
            <a:r>
              <a:rPr lang="fr-FR" sz="1200" dirty="0" smtClean="0">
                <a:hlinkClick r:id="rId4"/>
              </a:rPr>
              <a:t>recherche [</a:t>
            </a:r>
            <a:r>
              <a:rPr lang="fr-FR" sz="1200" dirty="0" err="1" smtClean="0">
                <a:hlinkClick r:id="rId4"/>
              </a:rPr>
              <a:t>korean</a:t>
            </a:r>
            <a:r>
              <a:rPr lang="fr-FR" sz="1200" dirty="0" smtClean="0">
                <a:hlinkClick r:id="rId4"/>
              </a:rPr>
              <a:t> art]</a:t>
            </a:r>
            <a:endParaRPr lang="fr-FR" sz="1200" dirty="0"/>
          </a:p>
        </p:txBody>
      </p:sp>
      <p:pic>
        <p:nvPicPr>
          <p:cNvPr id="3" name="Imag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99792" y="2546583"/>
            <a:ext cx="4989802" cy="381642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97008207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à </a:t>
            </a:r>
            <a:r>
              <a:rPr lang="fr-FR" i="1" dirty="0" smtClean="0">
                <a:solidFill>
                  <a:srgbClr val="4A8CC2"/>
                </a:solidFill>
              </a:rPr>
              <a:t>clusters</a:t>
            </a:r>
            <a:endParaRPr lang="fr-FR" i="1" dirty="0">
              <a:solidFill>
                <a:srgbClr val="4A8CC2"/>
              </a:solidFill>
            </a:endParaRPr>
          </a:p>
        </p:txBody>
      </p:sp>
      <p:sp>
        <p:nvSpPr>
          <p:cNvPr id="5" name="Espace réservé du contenu 4"/>
          <p:cNvSpPr>
            <a:spLocks noGrp="1"/>
          </p:cNvSpPr>
          <p:nvPr>
            <p:ph idx="1"/>
          </p:nvPr>
        </p:nvSpPr>
        <p:spPr>
          <a:xfrm>
            <a:off x="457199" y="1268760"/>
            <a:ext cx="8341971" cy="5256584"/>
          </a:xfrm>
        </p:spPr>
        <p:txBody>
          <a:bodyPr>
            <a:normAutofit/>
          </a:bodyPr>
          <a:lstStyle/>
          <a:p>
            <a:r>
              <a:rPr lang="fr-FR" sz="1800" dirty="0" err="1" smtClean="0"/>
              <a:t>Hulbee</a:t>
            </a:r>
            <a:r>
              <a:rPr lang="fr-FR" sz="1800" dirty="0"/>
              <a:t> : </a:t>
            </a:r>
            <a:r>
              <a:rPr lang="fr-FR" sz="1800" dirty="0">
                <a:hlinkClick r:id="rId3"/>
              </a:rPr>
              <a:t>http://hulbee.com</a:t>
            </a:r>
            <a:r>
              <a:rPr lang="fr-FR" sz="1800" dirty="0" smtClean="0">
                <a:hlinkClick r:id="rId3"/>
              </a:rPr>
              <a:t>/</a:t>
            </a:r>
            <a:r>
              <a:rPr lang="fr-FR" sz="1800" dirty="0" smtClean="0"/>
              <a:t> (</a:t>
            </a:r>
            <a:r>
              <a:rPr lang="fr-FR" sz="1800" dirty="0"/>
              <a:t>voir également </a:t>
            </a:r>
            <a:r>
              <a:rPr lang="fr-FR" sz="1800" dirty="0" err="1"/>
              <a:t>Swisscows</a:t>
            </a:r>
            <a:r>
              <a:rPr lang="fr-FR" sz="1800" dirty="0"/>
              <a:t> : </a:t>
            </a:r>
            <a:r>
              <a:rPr lang="fr-FR" sz="1800" dirty="0">
                <a:hlinkClick r:id="rId4"/>
              </a:rPr>
              <a:t>https://</a:t>
            </a:r>
            <a:r>
              <a:rPr lang="fr-FR" sz="1800" dirty="0" smtClean="0">
                <a:hlinkClick r:id="rId4"/>
              </a:rPr>
              <a:t>swisscows.ch</a:t>
            </a:r>
            <a:r>
              <a:rPr lang="fr-FR" sz="1800" dirty="0" smtClean="0"/>
              <a:t>) </a:t>
            </a:r>
          </a:p>
          <a:p>
            <a:pPr marL="457200" lvl="1" indent="0">
              <a:spcBef>
                <a:spcPts val="0"/>
              </a:spcBef>
              <a:buNone/>
            </a:pPr>
            <a:r>
              <a:rPr lang="fr-FR" sz="1400" dirty="0" smtClean="0"/>
              <a:t>moteur de recherche suisse</a:t>
            </a:r>
          </a:p>
          <a:p>
            <a:pPr marL="457200" lvl="1" indent="0">
              <a:spcBef>
                <a:spcPts val="0"/>
              </a:spcBef>
              <a:buNone/>
            </a:pPr>
            <a:r>
              <a:rPr lang="fr-FR" sz="1400" dirty="0" smtClean="0"/>
              <a:t>ne collecte pas les données personnelles</a:t>
            </a:r>
            <a:br>
              <a:rPr lang="fr-FR" sz="1400" dirty="0" smtClean="0"/>
            </a:br>
            <a:r>
              <a:rPr lang="fr-FR" sz="1400" dirty="0" smtClean="0"/>
              <a:t>possibilité d’indiquer l’aire géographique</a:t>
            </a:r>
          </a:p>
        </p:txBody>
      </p:sp>
      <p:sp>
        <p:nvSpPr>
          <p:cNvPr id="7" name="Rectangle 6"/>
          <p:cNvSpPr/>
          <p:nvPr/>
        </p:nvSpPr>
        <p:spPr>
          <a:xfrm>
            <a:off x="5726159" y="6419582"/>
            <a:ext cx="2286000" cy="276999"/>
          </a:xfrm>
          <a:prstGeom prst="rect">
            <a:avLst/>
          </a:prstGeom>
        </p:spPr>
        <p:txBody>
          <a:bodyPr wrap="square">
            <a:spAutoFit/>
          </a:bodyPr>
          <a:lstStyle/>
          <a:p>
            <a:r>
              <a:rPr lang="fr-FR" sz="1200" dirty="0" smtClean="0">
                <a:hlinkClick r:id="rId5"/>
              </a:rPr>
              <a:t>recherche [</a:t>
            </a:r>
            <a:r>
              <a:rPr lang="fr-FR" sz="1200" dirty="0" err="1" smtClean="0">
                <a:hlinkClick r:id="rId5"/>
              </a:rPr>
              <a:t>korean</a:t>
            </a:r>
            <a:r>
              <a:rPr lang="fr-FR" sz="1200" dirty="0" smtClean="0">
                <a:hlinkClick r:id="rId5"/>
              </a:rPr>
              <a:t> art]</a:t>
            </a:r>
            <a:endParaRPr lang="fr-FR" sz="1200" dirty="0"/>
          </a:p>
        </p:txBody>
      </p:sp>
      <p:pic>
        <p:nvPicPr>
          <p:cNvPr id="2" name="Imag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91880" y="2487043"/>
            <a:ext cx="4826308" cy="393253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06030402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à </a:t>
            </a:r>
            <a:r>
              <a:rPr lang="fr-FR" i="1" dirty="0" smtClean="0">
                <a:solidFill>
                  <a:srgbClr val="4A8CC2"/>
                </a:solidFill>
              </a:rPr>
              <a:t>clusters</a:t>
            </a:r>
            <a:endParaRPr lang="fr-FR" i="1" dirty="0">
              <a:solidFill>
                <a:srgbClr val="4A8CC2"/>
              </a:solidFill>
            </a:endParaRPr>
          </a:p>
        </p:txBody>
      </p:sp>
      <p:sp>
        <p:nvSpPr>
          <p:cNvPr id="5" name="Espace réservé du contenu 4"/>
          <p:cNvSpPr>
            <a:spLocks noGrp="1"/>
          </p:cNvSpPr>
          <p:nvPr>
            <p:ph idx="1"/>
          </p:nvPr>
        </p:nvSpPr>
        <p:spPr>
          <a:xfrm>
            <a:off x="457199" y="1268760"/>
            <a:ext cx="8458417" cy="5256584"/>
          </a:xfrm>
        </p:spPr>
        <p:txBody>
          <a:bodyPr>
            <a:normAutofit/>
          </a:bodyPr>
          <a:lstStyle/>
          <a:p>
            <a:r>
              <a:rPr lang="fr-FR" sz="1800" dirty="0" smtClean="0"/>
              <a:t>Carrot² : </a:t>
            </a:r>
            <a:r>
              <a:rPr lang="fr-FR" sz="1800" dirty="0" smtClean="0">
                <a:hlinkClick r:id="rId3"/>
              </a:rPr>
              <a:t>http</a:t>
            </a:r>
            <a:r>
              <a:rPr lang="fr-FR" sz="1800" dirty="0">
                <a:hlinkClick r:id="rId3"/>
              </a:rPr>
              <a:t>://</a:t>
            </a:r>
            <a:r>
              <a:rPr lang="fr-FR" sz="1800" dirty="0" smtClean="0">
                <a:hlinkClick r:id="rId3"/>
              </a:rPr>
              <a:t>search.carrot2.org</a:t>
            </a:r>
            <a:r>
              <a:rPr lang="fr-FR" sz="1800" dirty="0" smtClean="0"/>
              <a:t>    </a:t>
            </a:r>
          </a:p>
          <a:p>
            <a:pPr marL="457200" lvl="1" indent="0">
              <a:spcBef>
                <a:spcPts val="0"/>
              </a:spcBef>
              <a:buNone/>
            </a:pPr>
            <a:r>
              <a:rPr lang="fr-FR" sz="1400" dirty="0" smtClean="0"/>
              <a:t>8 filtres – quelques dysfonctionnement (Bing, news et images)</a:t>
            </a:r>
          </a:p>
          <a:p>
            <a:pPr marL="457200" lvl="1" indent="0">
              <a:spcBef>
                <a:spcPts val="0"/>
              </a:spcBef>
              <a:buNone/>
            </a:pPr>
            <a:r>
              <a:rPr lang="fr-FR" sz="1400" dirty="0" smtClean="0"/>
              <a:t>possibilité de choisir les outils de cluster (dont par URL : .com. .</a:t>
            </a:r>
            <a:r>
              <a:rPr lang="fr-FR" sz="1400" dirty="0" err="1" smtClean="0"/>
              <a:t>org</a:t>
            </a:r>
            <a:r>
              <a:rPr lang="fr-FR" sz="1400" dirty="0" smtClean="0"/>
              <a:t>…. ; par source interrogée, etc.)</a:t>
            </a:r>
          </a:p>
          <a:p>
            <a:pPr marL="457200" lvl="1" indent="0">
              <a:spcBef>
                <a:spcPts val="0"/>
              </a:spcBef>
              <a:buNone/>
            </a:pPr>
            <a:r>
              <a:rPr lang="fr-FR" sz="1400" dirty="0" smtClean="0"/>
              <a:t>utilisation dans </a:t>
            </a:r>
            <a:r>
              <a:rPr lang="fr-FR" sz="1400" dirty="0" err="1" smtClean="0"/>
              <a:t>PubMed</a:t>
            </a:r>
            <a:r>
              <a:rPr lang="fr-FR" sz="1400" dirty="0" smtClean="0"/>
              <a:t>	</a:t>
            </a:r>
            <a:r>
              <a:rPr lang="fr-FR" sz="200" dirty="0" smtClean="0"/>
              <a:t>	</a:t>
            </a:r>
            <a:endParaRPr lang="fr-FR" sz="200" dirty="0"/>
          </a:p>
        </p:txBody>
      </p:sp>
      <p:sp>
        <p:nvSpPr>
          <p:cNvPr id="7" name="Rectangle 6"/>
          <p:cNvSpPr/>
          <p:nvPr/>
        </p:nvSpPr>
        <p:spPr>
          <a:xfrm>
            <a:off x="3429000" y="6094668"/>
            <a:ext cx="2286000" cy="276999"/>
          </a:xfrm>
          <a:prstGeom prst="rect">
            <a:avLst/>
          </a:prstGeom>
        </p:spPr>
        <p:txBody>
          <a:bodyPr wrap="square">
            <a:spAutoFit/>
          </a:bodyPr>
          <a:lstStyle/>
          <a:p>
            <a:pPr algn="ctr"/>
            <a:r>
              <a:rPr lang="fr-FR" sz="1200" dirty="0" smtClean="0">
                <a:hlinkClick r:id="rId4"/>
              </a:rPr>
              <a:t>recherche [</a:t>
            </a:r>
            <a:r>
              <a:rPr lang="fr-FR" sz="1200" dirty="0" err="1" smtClean="0">
                <a:hlinkClick r:id="rId4"/>
              </a:rPr>
              <a:t>korean</a:t>
            </a:r>
            <a:r>
              <a:rPr lang="fr-FR" sz="1200" dirty="0" smtClean="0">
                <a:hlinkClick r:id="rId4"/>
              </a:rPr>
              <a:t> art]</a:t>
            </a:r>
            <a:endParaRPr lang="fr-FR" sz="1200" dirty="0"/>
          </a:p>
        </p:txBody>
      </p:sp>
      <p:pic>
        <p:nvPicPr>
          <p:cNvPr id="9" name="Image 8"/>
          <p:cNvPicPr>
            <a:picLocks noChangeAspect="1"/>
          </p:cNvPicPr>
          <p:nvPr/>
        </p:nvPicPr>
        <p:blipFill>
          <a:blip r:embed="rId5"/>
          <a:stretch>
            <a:fillRect/>
          </a:stretch>
        </p:blipFill>
        <p:spPr>
          <a:xfrm>
            <a:off x="279749" y="2828570"/>
            <a:ext cx="2178863" cy="2592288"/>
          </a:xfrm>
          <a:prstGeom prst="rect">
            <a:avLst/>
          </a:prstGeom>
          <a:effectLst>
            <a:outerShdw blurRad="292100" dist="139700" dir="2700000" algn="ctr" rotWithShape="0">
              <a:srgbClr val="000000">
                <a:alpha val="65000"/>
              </a:srgbClr>
            </a:outerShdw>
          </a:effectLst>
        </p:spPr>
      </p:pic>
      <p:pic>
        <p:nvPicPr>
          <p:cNvPr id="10" name="Imag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08307" y="2461316"/>
            <a:ext cx="3035748" cy="3479676"/>
          </a:xfrm>
          <a:prstGeom prst="rect">
            <a:avLst/>
          </a:prstGeom>
          <a:effectLst>
            <a:outerShdw blurRad="292100" dist="139700" dir="2700000" algn="ctr" rotWithShape="0">
              <a:srgbClr val="000000">
                <a:alpha val="65000"/>
              </a:srgbClr>
            </a:outerShdw>
          </a:effectLst>
        </p:spPr>
      </p:pic>
      <p:pic>
        <p:nvPicPr>
          <p:cNvPr id="11" name="Imag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33384" y="2634523"/>
            <a:ext cx="2585299" cy="298038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70498468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à </a:t>
            </a:r>
            <a:r>
              <a:rPr lang="fr-FR" i="1" dirty="0" smtClean="0">
                <a:solidFill>
                  <a:srgbClr val="4A8CC2"/>
                </a:solidFill>
              </a:rPr>
              <a:t>clusters</a:t>
            </a:r>
            <a:endParaRPr lang="fr-FR" i="1" dirty="0">
              <a:solidFill>
                <a:srgbClr val="4A8CC2"/>
              </a:solidFill>
            </a:endParaRPr>
          </a:p>
        </p:txBody>
      </p:sp>
      <p:sp>
        <p:nvSpPr>
          <p:cNvPr id="5" name="Espace réservé du contenu 4"/>
          <p:cNvSpPr>
            <a:spLocks noGrp="1"/>
          </p:cNvSpPr>
          <p:nvPr>
            <p:ph idx="1"/>
          </p:nvPr>
        </p:nvSpPr>
        <p:spPr>
          <a:xfrm>
            <a:off x="457199" y="1268760"/>
            <a:ext cx="8458417" cy="5256584"/>
          </a:xfrm>
        </p:spPr>
        <p:txBody>
          <a:bodyPr>
            <a:normAutofit/>
          </a:bodyPr>
          <a:lstStyle/>
          <a:p>
            <a:r>
              <a:rPr lang="fr-FR" sz="1800" dirty="0" err="1" smtClean="0"/>
              <a:t>Vionto</a:t>
            </a:r>
            <a:r>
              <a:rPr lang="fr-FR" sz="1800" dirty="0" smtClean="0"/>
              <a:t> : </a:t>
            </a:r>
            <a:r>
              <a:rPr lang="fr-FR" sz="1800" dirty="0">
                <a:hlinkClick r:id="rId3"/>
              </a:rPr>
              <a:t>http://en.vionto.com/show</a:t>
            </a:r>
            <a:r>
              <a:rPr lang="fr-FR" sz="1800" dirty="0" smtClean="0">
                <a:hlinkClick r:id="rId3"/>
              </a:rPr>
              <a:t>/</a:t>
            </a:r>
            <a:r>
              <a:rPr lang="fr-FR" sz="1800" dirty="0" smtClean="0"/>
              <a:t> (</a:t>
            </a:r>
            <a:r>
              <a:rPr lang="fr-FR" sz="1800" dirty="0"/>
              <a:t>voir également </a:t>
            </a:r>
            <a:r>
              <a:rPr lang="fr-FR" sz="1800" dirty="0">
                <a:hlinkClick r:id="rId4"/>
              </a:rPr>
              <a:t>http://</a:t>
            </a:r>
            <a:r>
              <a:rPr lang="fr-FR" sz="1800" dirty="0" smtClean="0">
                <a:hlinkClick r:id="rId4"/>
              </a:rPr>
              <a:t>en.eyeplorer.com</a:t>
            </a:r>
            <a:r>
              <a:rPr lang="fr-FR" sz="1800" dirty="0" smtClean="0"/>
              <a:t>) </a:t>
            </a:r>
          </a:p>
          <a:p>
            <a:pPr marL="444500" indent="0">
              <a:buNone/>
            </a:pPr>
            <a:r>
              <a:rPr lang="fr-FR" sz="1400" dirty="0" smtClean="0"/>
              <a:t>représentation visuelle de concepts (jusqu’à 500) et de leurs relations</a:t>
            </a:r>
          </a:p>
          <a:p>
            <a:pPr marL="444500" indent="0">
              <a:buNone/>
            </a:pPr>
            <a:r>
              <a:rPr lang="fr-FR" sz="1400" b="1" dirty="0" smtClean="0">
                <a:solidFill>
                  <a:srgbClr val="4A8CC2"/>
                </a:solidFill>
                <a:latin typeface="Arial Black" pitchFamily="34" charset="0"/>
              </a:rPr>
              <a:t>+ </a:t>
            </a:r>
            <a:r>
              <a:rPr lang="fr-FR" sz="1400" dirty="0" smtClean="0"/>
              <a:t>possibilité de pondérer les catégories</a:t>
            </a:r>
          </a:p>
          <a:p>
            <a:pPr marL="444500" indent="0">
              <a:buNone/>
            </a:pPr>
            <a:r>
              <a:rPr lang="fr-FR" sz="1400" b="1" dirty="0">
                <a:solidFill>
                  <a:srgbClr val="4A8CC2"/>
                </a:solidFill>
                <a:latin typeface="Arial Black" pitchFamily="34" charset="0"/>
              </a:rPr>
              <a:t>- </a:t>
            </a:r>
            <a:r>
              <a:rPr lang="fr-FR" sz="1400" dirty="0">
                <a:solidFill>
                  <a:schemeClr val="tx1"/>
                </a:solidFill>
              </a:rPr>
              <a:t>résultats seulement issus de Wikipédia ?</a:t>
            </a:r>
            <a:r>
              <a:rPr lang="fr-FR" sz="1400" dirty="0" smtClean="0"/>
              <a:t>	</a:t>
            </a:r>
            <a:r>
              <a:rPr lang="fr-FR" sz="200" dirty="0" smtClean="0"/>
              <a:t>	</a:t>
            </a:r>
            <a:endParaRPr lang="fr-FR" sz="200" dirty="0"/>
          </a:p>
        </p:txBody>
      </p:sp>
      <p:sp>
        <p:nvSpPr>
          <p:cNvPr id="7" name="Rectangle 6"/>
          <p:cNvSpPr/>
          <p:nvPr/>
        </p:nvSpPr>
        <p:spPr>
          <a:xfrm>
            <a:off x="5454352" y="6381328"/>
            <a:ext cx="2286000" cy="276999"/>
          </a:xfrm>
          <a:prstGeom prst="rect">
            <a:avLst/>
          </a:prstGeom>
        </p:spPr>
        <p:txBody>
          <a:bodyPr wrap="square">
            <a:spAutoFit/>
          </a:bodyPr>
          <a:lstStyle/>
          <a:p>
            <a:r>
              <a:rPr lang="fr-FR" sz="1200" dirty="0" smtClean="0">
                <a:hlinkClick r:id="rId5"/>
              </a:rPr>
              <a:t>recherche [</a:t>
            </a:r>
            <a:r>
              <a:rPr lang="fr-FR" sz="1200" dirty="0" err="1" smtClean="0">
                <a:hlinkClick r:id="rId5"/>
              </a:rPr>
              <a:t>korean</a:t>
            </a:r>
            <a:r>
              <a:rPr lang="fr-FR" sz="1200" dirty="0" smtClean="0">
                <a:hlinkClick r:id="rId5"/>
              </a:rPr>
              <a:t> art]</a:t>
            </a:r>
            <a:endParaRPr lang="fr-FR" sz="1200" dirty="0"/>
          </a:p>
        </p:txBody>
      </p:sp>
      <p:pic>
        <p:nvPicPr>
          <p:cNvPr id="1024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67131" y="2466234"/>
            <a:ext cx="6209737"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5626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C00000"/>
                </a:solidFill>
              </a:rPr>
              <a:t>Limites possibles des moteurs de recherche</a:t>
            </a:r>
            <a:endParaRPr lang="fr-FR" dirty="0">
              <a:solidFill>
                <a:srgbClr val="C00000"/>
              </a:solidFill>
            </a:endParaRPr>
          </a:p>
        </p:txBody>
      </p:sp>
      <p:sp>
        <p:nvSpPr>
          <p:cNvPr id="3" name="Espace réservé du contenu 2"/>
          <p:cNvSpPr>
            <a:spLocks noGrp="1"/>
          </p:cNvSpPr>
          <p:nvPr>
            <p:ph idx="1"/>
          </p:nvPr>
        </p:nvSpPr>
        <p:spPr>
          <a:xfrm>
            <a:off x="323528" y="1124744"/>
            <a:ext cx="8568952" cy="5256584"/>
          </a:xfrm>
        </p:spPr>
        <p:txBody>
          <a:bodyPr>
            <a:normAutofit/>
          </a:bodyPr>
          <a:lstStyle/>
          <a:p>
            <a:r>
              <a:rPr lang="fr-FR" sz="2000" dirty="0" smtClean="0"/>
              <a:t>collecte des données</a:t>
            </a:r>
          </a:p>
          <a:p>
            <a:pPr lvl="1">
              <a:spcBef>
                <a:spcPts val="300"/>
              </a:spcBef>
            </a:pPr>
            <a:r>
              <a:rPr lang="fr-FR" sz="1600" dirty="0" smtClean="0"/>
              <a:t>indexation du temps réel</a:t>
            </a:r>
          </a:p>
          <a:p>
            <a:pPr lvl="1">
              <a:spcBef>
                <a:spcPts val="300"/>
              </a:spcBef>
            </a:pPr>
            <a:r>
              <a:rPr lang="fr-FR" sz="1600" dirty="0" smtClean="0"/>
              <a:t>prise en compte des contenus diversifiés : multimédia (vidéos), web 2.0, avis et opinions…</a:t>
            </a:r>
          </a:p>
          <a:p>
            <a:pPr lvl="1">
              <a:spcBef>
                <a:spcPts val="300"/>
              </a:spcBef>
            </a:pPr>
            <a:r>
              <a:rPr lang="fr-FR" sz="1600" dirty="0" smtClean="0"/>
              <a:t>problème du </a:t>
            </a:r>
            <a:r>
              <a:rPr lang="fr-FR" sz="1600" i="1" dirty="0" err="1" smtClean="0"/>
              <a:t>spamdexing</a:t>
            </a:r>
            <a:r>
              <a:rPr lang="fr-FR" sz="1600" dirty="0" smtClean="0"/>
              <a:t> (référencement abusif) et des fermes de contenu</a:t>
            </a:r>
          </a:p>
          <a:p>
            <a:pPr lvl="1"/>
            <a:endParaRPr lang="fr-FR" sz="900" dirty="0"/>
          </a:p>
          <a:p>
            <a:pPr marL="342900" lvl="1" indent="-342900">
              <a:spcBef>
                <a:spcPts val="0"/>
              </a:spcBef>
            </a:pPr>
            <a:r>
              <a:rPr lang="fr-FR" sz="2000" dirty="0">
                <a:solidFill>
                  <a:prstClr val="black"/>
                </a:solidFill>
              </a:rPr>
              <a:t>compréhension des requêtes</a:t>
            </a:r>
          </a:p>
          <a:p>
            <a:pPr lvl="1">
              <a:spcBef>
                <a:spcPts val="300"/>
              </a:spcBef>
            </a:pPr>
            <a:r>
              <a:rPr lang="fr-FR" sz="1600" dirty="0" smtClean="0"/>
              <a:t>interrogation avec des caractères spéciaux et signes de ponctuation</a:t>
            </a:r>
          </a:p>
          <a:p>
            <a:pPr lvl="2"/>
            <a:r>
              <a:rPr lang="fr-FR" sz="1400" dirty="0" smtClean="0"/>
              <a:t>développement avec les réseaux sociaux (@, #, _) notamment, cf. </a:t>
            </a:r>
            <a:r>
              <a:rPr lang="fr-FR" sz="1400" dirty="0" smtClean="0">
                <a:hlinkClick r:id="rId3"/>
              </a:rPr>
              <a:t>Google</a:t>
            </a:r>
            <a:endParaRPr lang="fr-FR" sz="1400" dirty="0" smtClean="0"/>
          </a:p>
          <a:p>
            <a:pPr lvl="2"/>
            <a:r>
              <a:rPr lang="fr-FR" sz="1400" dirty="0" smtClean="0">
                <a:sym typeface="Wingdings" pitchFamily="2" charset="2"/>
              </a:rPr>
              <a:t> </a:t>
            </a:r>
            <a:r>
              <a:rPr lang="fr-FR" sz="1200" dirty="0" smtClean="0"/>
              <a:t>SymbolHound </a:t>
            </a:r>
            <a:r>
              <a:rPr lang="fr-FR" sz="1200" dirty="0"/>
              <a:t>(</a:t>
            </a:r>
            <a:r>
              <a:rPr lang="fr-FR" sz="1200" dirty="0">
                <a:hlinkClick r:id="rId4"/>
              </a:rPr>
              <a:t>http://symbolhound.com</a:t>
            </a:r>
            <a:r>
              <a:rPr lang="fr-FR" sz="1200" dirty="0" smtClean="0">
                <a:hlinkClick r:id="rId4"/>
              </a:rPr>
              <a:t>/</a:t>
            </a:r>
            <a:r>
              <a:rPr lang="fr-FR" sz="1200" dirty="0" smtClean="0"/>
              <a:t>), pour la programmation essentiellement</a:t>
            </a:r>
            <a:endParaRPr lang="fr-FR" sz="1400" dirty="0" smtClean="0"/>
          </a:p>
          <a:p>
            <a:pPr lvl="1">
              <a:spcBef>
                <a:spcPts val="300"/>
              </a:spcBef>
            </a:pPr>
            <a:r>
              <a:rPr lang="fr-FR" sz="1600" dirty="0" smtClean="0"/>
              <a:t>contextualisation des termes, ex. : Java</a:t>
            </a:r>
          </a:p>
          <a:p>
            <a:pPr lvl="1"/>
            <a:endParaRPr lang="fr-FR" sz="900" dirty="0"/>
          </a:p>
          <a:p>
            <a:pPr marL="342900" lvl="1" indent="-342900">
              <a:spcBef>
                <a:spcPts val="0"/>
              </a:spcBef>
            </a:pPr>
            <a:r>
              <a:rPr lang="fr-FR" sz="2000" dirty="0">
                <a:solidFill>
                  <a:prstClr val="black"/>
                </a:solidFill>
              </a:rPr>
              <a:t>présentation des résultats</a:t>
            </a:r>
          </a:p>
          <a:p>
            <a:pPr lvl="1">
              <a:spcBef>
                <a:spcPts val="300"/>
              </a:spcBef>
            </a:pPr>
            <a:r>
              <a:rPr lang="fr-FR" sz="1600" dirty="0" smtClean="0"/>
              <a:t>véritables découvertes (sérendipité) alors que </a:t>
            </a:r>
            <a:r>
              <a:rPr lang="fr-FR" sz="1600" dirty="0"/>
              <a:t>classement par </a:t>
            </a:r>
            <a:r>
              <a:rPr lang="fr-FR" sz="1600" dirty="0" smtClean="0"/>
              <a:t>popularité ?</a:t>
            </a:r>
            <a:endParaRPr lang="fr-FR" sz="1600" dirty="0"/>
          </a:p>
          <a:p>
            <a:pPr marL="1165225" lvl="2" indent="-250825">
              <a:tabLst>
                <a:tab pos="1346200" algn="l"/>
              </a:tabLst>
            </a:pPr>
            <a:r>
              <a:rPr lang="fr-FR" sz="1400" dirty="0">
                <a:sym typeface="Wingdings" pitchFamily="2" charset="2"/>
              </a:rPr>
              <a:t> </a:t>
            </a:r>
            <a:r>
              <a:rPr lang="fr-FR" sz="1200" dirty="0" err="1" smtClean="0">
                <a:sym typeface="Wingdings" pitchFamily="2" charset="2"/>
              </a:rPr>
              <a:t>BananaSlug</a:t>
            </a:r>
            <a:r>
              <a:rPr lang="fr-FR" sz="1200" dirty="0" smtClean="0">
                <a:sym typeface="Wingdings" pitchFamily="2" charset="2"/>
              </a:rPr>
              <a:t> (</a:t>
            </a:r>
            <a:r>
              <a:rPr lang="fr-FR" sz="1200" dirty="0">
                <a:hlinkClick r:id="rId5"/>
              </a:rPr>
              <a:t>http://www.bananaslug.com</a:t>
            </a:r>
            <a:r>
              <a:rPr lang="fr-FR" sz="1200" dirty="0" smtClean="0">
                <a:hlinkClick r:id="rId5"/>
              </a:rPr>
              <a:t>/</a:t>
            </a:r>
            <a:r>
              <a:rPr lang="fr-FR" sz="1200" dirty="0" smtClean="0"/>
              <a:t>)</a:t>
            </a:r>
            <a:br>
              <a:rPr lang="fr-FR" sz="1200" dirty="0" smtClean="0"/>
            </a:br>
            <a:r>
              <a:rPr lang="fr-FR" sz="1200" dirty="0" smtClean="0"/>
              <a:t>	propose des termes aléatoires pour chercher dans la « longue traîne » des résultats</a:t>
            </a:r>
            <a:endParaRPr lang="fr-FR" sz="1400" dirty="0"/>
          </a:p>
          <a:p>
            <a:pPr lvl="1">
              <a:spcBef>
                <a:spcPts val="300"/>
              </a:spcBef>
            </a:pPr>
            <a:r>
              <a:rPr lang="fr-FR" sz="1600" dirty="0" smtClean="0"/>
              <a:t>place des nouveautés ou pages mal référencées alors que classement par popularité ?</a:t>
            </a:r>
          </a:p>
          <a:p>
            <a:pPr marL="1165225" lvl="2" indent="-266700">
              <a:tabLst>
                <a:tab pos="1346200" algn="l"/>
              </a:tabLst>
            </a:pPr>
            <a:r>
              <a:rPr lang="fr-FR" sz="1400" dirty="0" smtClean="0">
                <a:sym typeface="Wingdings" pitchFamily="2" charset="2"/>
              </a:rPr>
              <a:t> </a:t>
            </a:r>
            <a:r>
              <a:rPr lang="fr-FR" sz="1200" dirty="0" smtClean="0">
                <a:sym typeface="Wingdings" pitchFamily="2" charset="2"/>
              </a:rPr>
              <a:t>Million Short (</a:t>
            </a:r>
            <a:r>
              <a:rPr lang="fr-FR" sz="1200" dirty="0">
                <a:hlinkClick r:id="rId6"/>
              </a:rPr>
              <a:t>http://millionshort.com</a:t>
            </a:r>
            <a:r>
              <a:rPr lang="fr-FR" sz="1200" dirty="0" smtClean="0">
                <a:hlinkClick r:id="rId6"/>
              </a:rPr>
              <a:t>/</a:t>
            </a:r>
            <a:r>
              <a:rPr lang="fr-FR" sz="1200" dirty="0" smtClean="0"/>
              <a:t>)</a:t>
            </a:r>
            <a:br>
              <a:rPr lang="fr-FR" sz="1200" dirty="0" smtClean="0"/>
            </a:br>
            <a:r>
              <a:rPr lang="fr-FR" sz="1200" dirty="0" smtClean="0"/>
              <a:t>	exclut les sites les plus </a:t>
            </a:r>
            <a:r>
              <a:rPr lang="fr-FR" sz="1200" dirty="0"/>
              <a:t>populaires </a:t>
            </a:r>
            <a:r>
              <a:rPr lang="fr-FR" sz="1200" dirty="0" smtClean="0"/>
              <a:t>(100 </a:t>
            </a:r>
            <a:r>
              <a:rPr lang="fr-FR" sz="1200" dirty="0"/>
              <a:t>à 1 M. de sites</a:t>
            </a:r>
            <a:r>
              <a:rPr lang="fr-FR" sz="1200" dirty="0" smtClean="0"/>
              <a:t>) (données de Bing)</a:t>
            </a:r>
            <a:endParaRPr lang="fr-FR" sz="1400" dirty="0"/>
          </a:p>
        </p:txBody>
      </p:sp>
    </p:spTree>
    <p:extLst>
      <p:ext uri="{BB962C8B-B14F-4D97-AF65-F5344CB8AC3E}">
        <p14:creationId xmlns:p14="http://schemas.microsoft.com/office/powerpoint/2010/main" val="4688744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à </a:t>
            </a:r>
            <a:r>
              <a:rPr lang="fr-FR" i="1" dirty="0" smtClean="0">
                <a:solidFill>
                  <a:srgbClr val="4A8CC2"/>
                </a:solidFill>
              </a:rPr>
              <a:t>clusters</a:t>
            </a:r>
            <a:endParaRPr lang="fr-FR" i="1" dirty="0">
              <a:solidFill>
                <a:srgbClr val="4A8CC2"/>
              </a:solidFill>
            </a:endParaRPr>
          </a:p>
        </p:txBody>
      </p:sp>
      <p:sp>
        <p:nvSpPr>
          <p:cNvPr id="5" name="Espace réservé du contenu 4"/>
          <p:cNvSpPr>
            <a:spLocks noGrp="1"/>
          </p:cNvSpPr>
          <p:nvPr>
            <p:ph idx="1"/>
          </p:nvPr>
        </p:nvSpPr>
        <p:spPr>
          <a:xfrm>
            <a:off x="457199" y="1268760"/>
            <a:ext cx="8458417" cy="5256584"/>
          </a:xfrm>
        </p:spPr>
        <p:txBody>
          <a:bodyPr>
            <a:normAutofit/>
          </a:bodyPr>
          <a:lstStyle/>
          <a:p>
            <a:r>
              <a:rPr lang="fr-FR" sz="1800" dirty="0" err="1" smtClean="0"/>
              <a:t>Newsmap</a:t>
            </a:r>
            <a:r>
              <a:rPr lang="fr-FR" sz="1800" dirty="0" smtClean="0"/>
              <a:t> </a:t>
            </a:r>
            <a:r>
              <a:rPr lang="fr-FR" sz="1800" dirty="0"/>
              <a:t>: </a:t>
            </a:r>
            <a:r>
              <a:rPr lang="fr-FR" sz="1800" dirty="0">
                <a:hlinkClick r:id="rId3"/>
              </a:rPr>
              <a:t>http://</a:t>
            </a:r>
            <a:r>
              <a:rPr lang="fr-FR" sz="1800" dirty="0" smtClean="0">
                <a:hlinkClick r:id="rId3"/>
              </a:rPr>
              <a:t>newsmap.jp</a:t>
            </a:r>
            <a:r>
              <a:rPr lang="fr-FR" sz="1800" dirty="0" smtClean="0"/>
              <a:t> </a:t>
            </a:r>
          </a:p>
          <a:p>
            <a:pPr marL="457200" lvl="1" indent="0">
              <a:spcBef>
                <a:spcPts val="0"/>
              </a:spcBef>
              <a:buNone/>
            </a:pPr>
            <a:r>
              <a:rPr lang="fr-FR" sz="1400" dirty="0" smtClean="0"/>
              <a:t>représentation visuelle des actualités (Google News), en fonction de leur importance et de leur fraîcheur</a:t>
            </a:r>
          </a:p>
          <a:p>
            <a:pPr marL="457200" lvl="1" indent="0">
              <a:spcBef>
                <a:spcPts val="0"/>
              </a:spcBef>
              <a:buNone/>
            </a:pPr>
            <a:r>
              <a:rPr lang="fr-FR" sz="1400" dirty="0" smtClean="0"/>
              <a:t>15 pays</a:t>
            </a:r>
          </a:p>
          <a:p>
            <a:pPr marL="457200" lvl="1" indent="0">
              <a:spcBef>
                <a:spcPts val="0"/>
              </a:spcBef>
              <a:buNone/>
            </a:pPr>
            <a:r>
              <a:rPr lang="fr-FR" sz="1400" dirty="0" smtClean="0"/>
              <a:t>thématiques par couleur (</a:t>
            </a:r>
            <a:r>
              <a:rPr lang="fr-FR" sz="1400" i="1" dirty="0" smtClean="0"/>
              <a:t>World</a:t>
            </a:r>
            <a:r>
              <a:rPr lang="fr-FR" sz="1400" dirty="0" smtClean="0"/>
              <a:t>, </a:t>
            </a:r>
            <a:r>
              <a:rPr lang="fr-FR" sz="1400" i="1" dirty="0" smtClean="0"/>
              <a:t>National</a:t>
            </a:r>
            <a:r>
              <a:rPr lang="fr-FR" sz="1400" dirty="0" smtClean="0"/>
              <a:t>, </a:t>
            </a:r>
            <a:r>
              <a:rPr lang="fr-FR" sz="1400" i="1" dirty="0" smtClean="0"/>
              <a:t>Business</a:t>
            </a:r>
            <a:r>
              <a:rPr lang="fr-FR" sz="1400" dirty="0" smtClean="0"/>
              <a:t>, </a:t>
            </a:r>
            <a:r>
              <a:rPr lang="fr-FR" sz="1400" i="1" dirty="0" err="1" smtClean="0"/>
              <a:t>Technology</a:t>
            </a:r>
            <a:r>
              <a:rPr lang="fr-FR" sz="1400" dirty="0" smtClean="0"/>
              <a:t>, </a:t>
            </a:r>
            <a:r>
              <a:rPr lang="fr-FR" sz="1400" i="1" dirty="0" smtClean="0"/>
              <a:t>Sports</a:t>
            </a:r>
            <a:r>
              <a:rPr lang="fr-FR" sz="1400" dirty="0" smtClean="0"/>
              <a:t>, </a:t>
            </a:r>
            <a:r>
              <a:rPr lang="fr-FR" sz="1400" i="1" dirty="0" err="1" smtClean="0"/>
              <a:t>Entertainement</a:t>
            </a:r>
            <a:r>
              <a:rPr lang="fr-FR" sz="1400" dirty="0" smtClean="0"/>
              <a:t>, </a:t>
            </a:r>
            <a:r>
              <a:rPr lang="fr-FR" sz="1400" i="1" dirty="0" err="1" smtClean="0"/>
              <a:t>Health</a:t>
            </a:r>
            <a:r>
              <a:rPr lang="fr-FR" sz="1400" dirty="0" smtClean="0"/>
              <a:t>)</a:t>
            </a:r>
          </a:p>
          <a:p>
            <a:pPr marL="457200" lvl="1" indent="0">
              <a:spcBef>
                <a:spcPts val="0"/>
              </a:spcBef>
              <a:buNone/>
            </a:pPr>
            <a:r>
              <a:rPr lang="fr-FR" sz="1400" dirty="0" smtClean="0"/>
              <a:t>moteur de recherche</a:t>
            </a:r>
          </a:p>
          <a:p>
            <a:pPr marL="457200" lvl="1" indent="0">
              <a:spcBef>
                <a:spcPts val="0"/>
              </a:spcBef>
              <a:buNone/>
            </a:pPr>
            <a:r>
              <a:rPr lang="fr-FR" sz="1400" b="1" dirty="0">
                <a:solidFill>
                  <a:srgbClr val="4A8CC2"/>
                </a:solidFill>
                <a:latin typeface="Arial Black" pitchFamily="34" charset="0"/>
              </a:rPr>
              <a:t>- </a:t>
            </a:r>
            <a:r>
              <a:rPr lang="fr-FR" sz="1400" dirty="0"/>
              <a:t>information pas toujours très </a:t>
            </a:r>
            <a:r>
              <a:rPr lang="fr-FR" sz="1400" dirty="0" smtClean="0"/>
              <a:t>fraîche (pas de filtre possible)	</a:t>
            </a:r>
            <a:r>
              <a:rPr lang="fr-FR" sz="200" dirty="0" smtClean="0"/>
              <a:t>	</a:t>
            </a:r>
            <a:endParaRPr lang="fr-FR" sz="200" dirty="0"/>
          </a:p>
        </p:txBody>
      </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r="-8"/>
          <a:stretch/>
        </p:blipFill>
        <p:spPr>
          <a:xfrm>
            <a:off x="1390442" y="2810834"/>
            <a:ext cx="6363116" cy="371451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43900776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no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visuels</a:t>
            </a:r>
            <a:endParaRPr lang="fr-FR" dirty="0">
              <a:solidFill>
                <a:srgbClr val="4A8CC2"/>
              </a:solidFill>
            </a:endParaRPr>
          </a:p>
        </p:txBody>
      </p:sp>
      <p:sp>
        <p:nvSpPr>
          <p:cNvPr id="5" name="Espace réservé du contenu 4"/>
          <p:cNvSpPr>
            <a:spLocks noGrp="1"/>
          </p:cNvSpPr>
          <p:nvPr>
            <p:ph idx="1"/>
          </p:nvPr>
        </p:nvSpPr>
        <p:spPr/>
        <p:txBody>
          <a:bodyPr>
            <a:normAutofit/>
          </a:bodyPr>
          <a:lstStyle/>
          <a:p>
            <a:pPr marL="0" indent="0">
              <a:buNone/>
            </a:pPr>
            <a:r>
              <a:rPr lang="fr-FR" sz="2200" dirty="0" smtClean="0"/>
              <a:t>captures d’écrans (</a:t>
            </a:r>
            <a:r>
              <a:rPr lang="fr-FR" sz="2200" i="1" dirty="0" err="1" smtClean="0"/>
              <a:t>Thumbshots</a:t>
            </a:r>
            <a:r>
              <a:rPr lang="fr-FR" sz="2200" dirty="0" smtClean="0"/>
              <a:t>)</a:t>
            </a:r>
            <a:endParaRPr lang="fr-FR" sz="2200" dirty="0"/>
          </a:p>
        </p:txBody>
      </p:sp>
      <p:sp>
        <p:nvSpPr>
          <p:cNvPr id="7" name="Espace réservé du contenu 4"/>
          <p:cNvSpPr txBox="1">
            <a:spLocks/>
          </p:cNvSpPr>
          <p:nvPr/>
        </p:nvSpPr>
        <p:spPr>
          <a:xfrm>
            <a:off x="412922" y="1982580"/>
            <a:ext cx="4303093" cy="4608512"/>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900" dirty="0" err="1" smtClean="0"/>
              <a:t>ManagedQ</a:t>
            </a:r>
            <a:r>
              <a:rPr lang="fr-FR" sz="2900" dirty="0" smtClean="0"/>
              <a:t> </a:t>
            </a:r>
            <a:r>
              <a:rPr lang="fr-FR" sz="2900" dirty="0"/>
              <a:t>: </a:t>
            </a:r>
            <a:r>
              <a:rPr lang="fr-FR" sz="2900" dirty="0">
                <a:hlinkClick r:id="rId3"/>
              </a:rPr>
              <a:t>http://</a:t>
            </a:r>
            <a:r>
              <a:rPr lang="fr-FR" sz="2900" dirty="0" smtClean="0">
                <a:hlinkClick r:id="rId3"/>
              </a:rPr>
              <a:t>managedq.com</a:t>
            </a:r>
            <a:endParaRPr lang="fr-FR" sz="2900" dirty="0" smtClean="0"/>
          </a:p>
          <a:p>
            <a:pPr marL="363538" indent="0">
              <a:buNone/>
            </a:pPr>
            <a:r>
              <a:rPr lang="fr-FR" sz="2200" dirty="0" smtClean="0"/>
              <a:t>fonctionnalité permettant de trouver des termes de recherches associées dans les pages de résultats</a:t>
            </a:r>
            <a:endParaRPr lang="fr-FR" sz="2200" dirty="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pPr marL="457200" lvl="1" indent="0">
              <a:spcBef>
                <a:spcPts val="0"/>
              </a:spcBef>
              <a:buNone/>
            </a:pPr>
            <a:r>
              <a:rPr lang="fr-FR" sz="200" dirty="0" smtClean="0"/>
              <a:t>	</a:t>
            </a:r>
            <a:endParaRPr lang="fr-FR" sz="200" dirty="0"/>
          </a:p>
        </p:txBody>
      </p:sp>
      <p:sp>
        <p:nvSpPr>
          <p:cNvPr id="3" name="Rectangle 2"/>
          <p:cNvSpPr/>
          <p:nvPr/>
        </p:nvSpPr>
        <p:spPr>
          <a:xfrm>
            <a:off x="3054460" y="6320353"/>
            <a:ext cx="1535998" cy="276999"/>
          </a:xfrm>
          <a:prstGeom prst="rect">
            <a:avLst/>
          </a:prstGeom>
        </p:spPr>
        <p:txBody>
          <a:bodyPr wrap="none">
            <a:spAutoFit/>
          </a:bodyPr>
          <a:lstStyle/>
          <a:p>
            <a:r>
              <a:rPr lang="fr-FR" sz="1200" dirty="0" smtClean="0">
                <a:hlinkClick r:id="rId4"/>
              </a:rPr>
              <a:t>recherche [</a:t>
            </a:r>
            <a:r>
              <a:rPr lang="fr-FR" sz="1200" dirty="0" err="1" smtClean="0">
                <a:hlinkClick r:id="rId4"/>
              </a:rPr>
              <a:t>korean</a:t>
            </a:r>
            <a:r>
              <a:rPr lang="fr-FR" sz="1200" dirty="0" smtClean="0">
                <a:hlinkClick r:id="rId4"/>
              </a:rPr>
              <a:t> art]</a:t>
            </a:r>
            <a:endParaRPr lang="fr-FR" sz="1200" dirty="0"/>
          </a:p>
        </p:txBody>
      </p:sp>
      <p:sp>
        <p:nvSpPr>
          <p:cNvPr id="14" name="Espace réservé du contenu 4"/>
          <p:cNvSpPr txBox="1">
            <a:spLocks/>
          </p:cNvSpPr>
          <p:nvPr/>
        </p:nvSpPr>
        <p:spPr>
          <a:xfrm>
            <a:off x="4674396" y="1916832"/>
            <a:ext cx="4310779" cy="2520280"/>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800" dirty="0" err="1" smtClean="0"/>
              <a:t>Dothop</a:t>
            </a:r>
            <a:r>
              <a:rPr lang="fr-FR" sz="1800" dirty="0"/>
              <a:t> : </a:t>
            </a:r>
            <a:r>
              <a:rPr lang="fr-FR" sz="1800" dirty="0">
                <a:hlinkClick r:id="rId5"/>
              </a:rPr>
              <a:t>http://</a:t>
            </a:r>
            <a:r>
              <a:rPr lang="fr-FR" sz="1800" dirty="0" smtClean="0">
                <a:hlinkClick r:id="rId5"/>
              </a:rPr>
              <a:t>dothop.com/home</a:t>
            </a:r>
            <a:r>
              <a:rPr lang="fr-FR" sz="1800" dirty="0" smtClean="0"/>
              <a:t> </a:t>
            </a:r>
          </a:p>
          <a:p>
            <a:pPr marL="457200" lvl="1" indent="0">
              <a:spcBef>
                <a:spcPts val="0"/>
              </a:spcBef>
              <a:buNone/>
            </a:pPr>
            <a:r>
              <a:rPr lang="fr-FR" sz="1400" dirty="0"/>
              <a:t>recherche web, images, vidéos</a:t>
            </a:r>
          </a:p>
          <a:p>
            <a:pPr marL="457200" lvl="1" indent="0">
              <a:spcBef>
                <a:spcPts val="0"/>
              </a:spcBef>
              <a:buNone/>
            </a:pPr>
            <a:r>
              <a:rPr lang="fr-FR" sz="1400" b="1" dirty="0" smtClean="0">
                <a:solidFill>
                  <a:srgbClr val="4A8CC2"/>
                </a:solidFill>
                <a:latin typeface="Arial Black" pitchFamily="34" charset="0"/>
              </a:rPr>
              <a:t>!</a:t>
            </a:r>
            <a:r>
              <a:rPr lang="fr-FR" sz="1400" dirty="0" smtClean="0"/>
              <a:t> capture d’écran ne correspond pas toujours à la réalité</a:t>
            </a:r>
          </a:p>
          <a:p>
            <a:pPr marL="457200" lvl="1" indent="0">
              <a:spcBef>
                <a:spcPts val="0"/>
              </a:spcBef>
              <a:buNone/>
            </a:pPr>
            <a:r>
              <a:rPr lang="fr-FR" sz="1400" dirty="0"/>
              <a:t>liste de vignettes comme </a:t>
            </a:r>
            <a:r>
              <a:rPr lang="fr-FR" sz="1400" dirty="0" err="1"/>
              <a:t>ManagedQ</a:t>
            </a:r>
            <a:r>
              <a:rPr lang="fr-FR" sz="1400" dirty="0"/>
              <a:t> ou </a:t>
            </a:r>
            <a:r>
              <a:rPr lang="fr-FR" sz="1400" dirty="0" err="1" smtClean="0"/>
              <a:t>carroussel</a:t>
            </a:r>
            <a:endParaRPr lang="fr-FR" sz="1400" dirty="0"/>
          </a:p>
          <a:p>
            <a:pPr marL="457200" lvl="1" indent="0">
              <a:spcBef>
                <a:spcPts val="0"/>
              </a:spcBef>
              <a:buNone/>
            </a:pPr>
            <a:r>
              <a:rPr lang="fr-FR" sz="200" dirty="0" smtClean="0"/>
              <a:t>	</a:t>
            </a:r>
          </a:p>
          <a:p>
            <a:pPr marL="457200" lvl="1" indent="0">
              <a:spcBef>
                <a:spcPts val="0"/>
              </a:spcBef>
              <a:buNone/>
            </a:pPr>
            <a:endParaRPr lang="fr-FR" sz="200" dirty="0"/>
          </a:p>
        </p:txBody>
      </p:sp>
      <p:sp>
        <p:nvSpPr>
          <p:cNvPr id="15" name="Rectangle 14"/>
          <p:cNvSpPr/>
          <p:nvPr/>
        </p:nvSpPr>
        <p:spPr>
          <a:xfrm>
            <a:off x="7593090" y="6305842"/>
            <a:ext cx="1584176" cy="276999"/>
          </a:xfrm>
          <a:prstGeom prst="rect">
            <a:avLst/>
          </a:prstGeom>
        </p:spPr>
        <p:txBody>
          <a:bodyPr wrap="square">
            <a:spAutoFit/>
          </a:bodyPr>
          <a:lstStyle/>
          <a:p>
            <a:r>
              <a:rPr lang="fr-FR" sz="1200" dirty="0" smtClean="0">
                <a:hlinkClick r:id="rId6"/>
              </a:rPr>
              <a:t>recherche [</a:t>
            </a:r>
            <a:r>
              <a:rPr lang="fr-FR" sz="1200" dirty="0" err="1" smtClean="0">
                <a:hlinkClick r:id="rId6"/>
              </a:rPr>
              <a:t>korean</a:t>
            </a:r>
            <a:r>
              <a:rPr lang="fr-FR" sz="1200" dirty="0" smtClean="0">
                <a:hlinkClick r:id="rId6"/>
              </a:rPr>
              <a:t> art]</a:t>
            </a:r>
            <a:endParaRPr lang="fr-FR" sz="1200" dirty="0"/>
          </a:p>
        </p:txBody>
      </p:sp>
      <p:pic>
        <p:nvPicPr>
          <p:cNvPr id="12290"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14616" y="3429000"/>
            <a:ext cx="3922141" cy="280800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58599" y="3942828"/>
            <a:ext cx="4064267" cy="191853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4317287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visuels</a:t>
            </a:r>
            <a:endParaRPr lang="fr-FR" dirty="0">
              <a:solidFill>
                <a:srgbClr val="4A8CC2"/>
              </a:solidFill>
            </a:endParaRPr>
          </a:p>
        </p:txBody>
      </p:sp>
      <p:sp>
        <p:nvSpPr>
          <p:cNvPr id="5" name="Espace réservé du contenu 4"/>
          <p:cNvSpPr>
            <a:spLocks noGrp="1"/>
          </p:cNvSpPr>
          <p:nvPr>
            <p:ph idx="1"/>
          </p:nvPr>
        </p:nvSpPr>
        <p:spPr/>
        <p:txBody>
          <a:bodyPr>
            <a:normAutofit/>
          </a:bodyPr>
          <a:lstStyle/>
          <a:p>
            <a:pPr marL="0" indent="0">
              <a:buNone/>
            </a:pPr>
            <a:r>
              <a:rPr lang="fr-FR" sz="2200" dirty="0"/>
              <a:t>carrousels</a:t>
            </a:r>
          </a:p>
        </p:txBody>
      </p:sp>
      <p:sp>
        <p:nvSpPr>
          <p:cNvPr id="10" name="Espace réservé du contenu 4"/>
          <p:cNvSpPr txBox="1">
            <a:spLocks/>
          </p:cNvSpPr>
          <p:nvPr/>
        </p:nvSpPr>
        <p:spPr>
          <a:xfrm>
            <a:off x="412921" y="1772816"/>
            <a:ext cx="8479559" cy="4386176"/>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900" dirty="0" err="1" smtClean="0"/>
              <a:t>Spacetime</a:t>
            </a:r>
            <a:r>
              <a:rPr lang="fr-FR" sz="2900" dirty="0" smtClean="0"/>
              <a:t> </a:t>
            </a:r>
            <a:r>
              <a:rPr lang="fr-FR" sz="2900" dirty="0"/>
              <a:t>3D </a:t>
            </a:r>
            <a:r>
              <a:rPr lang="fr-FR" sz="2900" dirty="0" smtClean="0"/>
              <a:t>: </a:t>
            </a:r>
            <a:r>
              <a:rPr lang="fr-FR" sz="2900" dirty="0" smtClean="0">
                <a:hlinkClick r:id="rId3"/>
              </a:rPr>
              <a:t>http</a:t>
            </a:r>
            <a:r>
              <a:rPr lang="fr-FR" sz="2900" dirty="0">
                <a:hlinkClick r:id="rId3"/>
              </a:rPr>
              <a:t>://</a:t>
            </a:r>
            <a:r>
              <a:rPr lang="fr-FR" sz="2900" dirty="0" smtClean="0">
                <a:hlinkClick r:id="rId3"/>
              </a:rPr>
              <a:t>app.spacetime3d.com</a:t>
            </a:r>
            <a:r>
              <a:rPr lang="fr-FR" sz="2900" dirty="0" smtClean="0"/>
              <a:t> </a:t>
            </a:r>
          </a:p>
          <a:p>
            <a:pPr marL="457200" lvl="1" indent="0">
              <a:spcBef>
                <a:spcPts val="0"/>
              </a:spcBef>
              <a:buNone/>
            </a:pPr>
            <a:r>
              <a:rPr lang="fr-FR" sz="2200" dirty="0" smtClean="0"/>
              <a:t>recherche Google et Wikipédia (images et YouTube ne fonctionnent plus)</a:t>
            </a:r>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pPr marL="457200" lvl="1" indent="0">
              <a:spcBef>
                <a:spcPts val="0"/>
              </a:spcBef>
              <a:buNone/>
            </a:pPr>
            <a:r>
              <a:rPr lang="fr-FR" sz="200" dirty="0" smtClean="0"/>
              <a:t>	</a:t>
            </a:r>
            <a:endParaRPr lang="fr-FR" sz="200" dirty="0"/>
          </a:p>
        </p:txBody>
      </p:sp>
      <p:sp>
        <p:nvSpPr>
          <p:cNvPr id="3" name="Rectangle 2"/>
          <p:cNvSpPr/>
          <p:nvPr/>
        </p:nvSpPr>
        <p:spPr>
          <a:xfrm>
            <a:off x="6975153" y="6392361"/>
            <a:ext cx="1701303" cy="276999"/>
          </a:xfrm>
          <a:prstGeom prst="rect">
            <a:avLst/>
          </a:prstGeom>
        </p:spPr>
        <p:txBody>
          <a:bodyPr wrap="square">
            <a:spAutoFit/>
          </a:bodyPr>
          <a:lstStyle/>
          <a:p>
            <a:r>
              <a:rPr lang="fr-FR" sz="1200" dirty="0" smtClean="0">
                <a:hlinkClick r:id="rId4"/>
              </a:rPr>
              <a:t>recherche [</a:t>
            </a:r>
            <a:r>
              <a:rPr lang="fr-FR" sz="1200" dirty="0" err="1" smtClean="0">
                <a:hlinkClick r:id="rId4"/>
              </a:rPr>
              <a:t>korean</a:t>
            </a:r>
            <a:r>
              <a:rPr lang="fr-FR" sz="1200" dirty="0" smtClean="0">
                <a:hlinkClick r:id="rId4"/>
              </a:rPr>
              <a:t> art]</a:t>
            </a:r>
            <a:endParaRPr lang="fr-FR" sz="1200" dirty="0"/>
          </a:p>
        </p:txBody>
      </p:sp>
      <p:pic>
        <p:nvPicPr>
          <p:cNvPr id="1331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897" y="2529280"/>
            <a:ext cx="7650205" cy="393071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93587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visuels</a:t>
            </a:r>
            <a:endParaRPr lang="fr-FR" dirty="0">
              <a:solidFill>
                <a:srgbClr val="4A8CC2"/>
              </a:solidFill>
            </a:endParaRPr>
          </a:p>
        </p:txBody>
      </p:sp>
      <p:sp>
        <p:nvSpPr>
          <p:cNvPr id="5" name="Espace réservé du contenu 4"/>
          <p:cNvSpPr>
            <a:spLocks noGrp="1"/>
          </p:cNvSpPr>
          <p:nvPr>
            <p:ph idx="1"/>
          </p:nvPr>
        </p:nvSpPr>
        <p:spPr/>
        <p:txBody>
          <a:bodyPr/>
          <a:lstStyle/>
          <a:p>
            <a:r>
              <a:rPr lang="fr-FR" sz="1800" dirty="0" smtClean="0"/>
              <a:t>Tag </a:t>
            </a:r>
            <a:r>
              <a:rPr lang="fr-FR" sz="1800" dirty="0" err="1" smtClean="0"/>
              <a:t>Galaxy</a:t>
            </a:r>
            <a:r>
              <a:rPr lang="fr-FR" sz="1800" dirty="0" smtClean="0"/>
              <a:t> </a:t>
            </a:r>
            <a:r>
              <a:rPr lang="fr-FR" sz="1800" dirty="0"/>
              <a:t>: </a:t>
            </a:r>
            <a:r>
              <a:rPr lang="fr-FR" sz="1800" dirty="0">
                <a:hlinkClick r:id="rId3"/>
              </a:rPr>
              <a:t>http://taggalaxy.de</a:t>
            </a:r>
            <a:r>
              <a:rPr lang="fr-FR" sz="1800" dirty="0" smtClean="0">
                <a:hlinkClick r:id="rId3"/>
              </a:rPr>
              <a:t>/</a:t>
            </a:r>
            <a:r>
              <a:rPr lang="fr-FR" sz="1800" dirty="0" smtClean="0"/>
              <a:t> </a:t>
            </a:r>
            <a:endParaRPr lang="fr-FR" sz="1400" dirty="0" smtClean="0">
              <a:solidFill>
                <a:schemeClr val="tx1"/>
              </a:solidFill>
            </a:endParaRPr>
          </a:p>
          <a:p>
            <a:pPr marL="457200" indent="0">
              <a:buNone/>
            </a:pPr>
            <a:r>
              <a:rPr lang="fr-FR" sz="1400" dirty="0">
                <a:solidFill>
                  <a:schemeClr val="tx1"/>
                </a:solidFill>
              </a:rPr>
              <a:t>recherche de photos (</a:t>
            </a:r>
            <a:r>
              <a:rPr lang="fr-FR" sz="1400" dirty="0" err="1">
                <a:solidFill>
                  <a:schemeClr val="tx1"/>
                </a:solidFill>
              </a:rPr>
              <a:t>Flickr</a:t>
            </a:r>
            <a:r>
              <a:rPr lang="fr-FR" sz="1400" dirty="0">
                <a:solidFill>
                  <a:schemeClr val="tx1"/>
                </a:solidFill>
              </a:rPr>
              <a:t>) par tags</a:t>
            </a:r>
          </a:p>
          <a:p>
            <a:pPr marL="457200" indent="0">
              <a:buNone/>
            </a:pPr>
            <a:r>
              <a:rPr lang="fr-FR" sz="1400" dirty="0" smtClean="0">
                <a:solidFill>
                  <a:schemeClr val="tx1"/>
                </a:solidFill>
              </a:rPr>
              <a:t>présentation 3D</a:t>
            </a:r>
          </a:p>
          <a:p>
            <a:pPr marL="457200" indent="0">
              <a:buNone/>
            </a:pPr>
            <a:r>
              <a:rPr lang="fr-FR" sz="1400" b="1" dirty="0">
                <a:solidFill>
                  <a:srgbClr val="4A8CC2"/>
                </a:solidFill>
                <a:latin typeface="Arial Black" pitchFamily="34" charset="0"/>
              </a:rPr>
              <a:t>!</a:t>
            </a:r>
            <a:r>
              <a:rPr lang="fr-FR" sz="1400" b="1" dirty="0">
                <a:solidFill>
                  <a:srgbClr val="009644"/>
                </a:solidFill>
                <a:latin typeface="Arial Black" pitchFamily="34" charset="0"/>
              </a:rPr>
              <a:t> </a:t>
            </a:r>
            <a:r>
              <a:rPr lang="fr-FR" sz="1400" dirty="0" smtClean="0"/>
              <a:t>pas de désambiguïsation des termes</a:t>
            </a:r>
            <a:endParaRPr lang="fr-FR" sz="1400" dirty="0" smtClean="0">
              <a:solidFill>
                <a:schemeClr val="tx1"/>
              </a:solidFill>
            </a:endParaRPr>
          </a:p>
        </p:txBody>
      </p:sp>
      <p:sp>
        <p:nvSpPr>
          <p:cNvPr id="7" name="Rectangle 6"/>
          <p:cNvSpPr/>
          <p:nvPr/>
        </p:nvSpPr>
        <p:spPr>
          <a:xfrm>
            <a:off x="7041554" y="6458217"/>
            <a:ext cx="1656184" cy="276999"/>
          </a:xfrm>
          <a:prstGeom prst="rect">
            <a:avLst/>
          </a:prstGeom>
        </p:spPr>
        <p:txBody>
          <a:bodyPr wrap="square">
            <a:spAutoFit/>
          </a:bodyPr>
          <a:lstStyle/>
          <a:p>
            <a:r>
              <a:rPr lang="fr-FR" sz="1200" dirty="0" smtClean="0"/>
              <a:t>recherche puma</a:t>
            </a:r>
            <a:endParaRPr lang="fr-FR" sz="1200" dirty="0"/>
          </a:p>
        </p:txBody>
      </p:sp>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9410" y="2416728"/>
            <a:ext cx="4705635" cy="280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0112" y="3459469"/>
            <a:ext cx="3183287" cy="2998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cteur droit avec flèche 2"/>
          <p:cNvCxnSpPr/>
          <p:nvPr/>
        </p:nvCxnSpPr>
        <p:spPr>
          <a:xfrm>
            <a:off x="2820361" y="3629558"/>
            <a:ext cx="2932040" cy="138361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20927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visuels</a:t>
            </a:r>
            <a:endParaRPr lang="fr-FR" dirty="0">
              <a:solidFill>
                <a:srgbClr val="4A8CC2"/>
              </a:solidFill>
            </a:endParaRPr>
          </a:p>
        </p:txBody>
      </p:sp>
      <p:sp>
        <p:nvSpPr>
          <p:cNvPr id="5" name="Espace réservé du contenu 4"/>
          <p:cNvSpPr>
            <a:spLocks noGrp="1"/>
          </p:cNvSpPr>
          <p:nvPr>
            <p:ph idx="1"/>
          </p:nvPr>
        </p:nvSpPr>
        <p:spPr/>
        <p:txBody>
          <a:bodyPr>
            <a:normAutofit/>
          </a:bodyPr>
          <a:lstStyle/>
          <a:p>
            <a:pPr marL="0" indent="0">
              <a:buNone/>
            </a:pPr>
            <a:r>
              <a:rPr lang="fr-FR" sz="2200" dirty="0" smtClean="0"/>
              <a:t>autres types de présentation</a:t>
            </a:r>
            <a:endParaRPr lang="fr-FR" sz="2200" dirty="0"/>
          </a:p>
        </p:txBody>
      </p:sp>
      <p:sp>
        <p:nvSpPr>
          <p:cNvPr id="10" name="Espace réservé du contenu 4"/>
          <p:cNvSpPr txBox="1">
            <a:spLocks/>
          </p:cNvSpPr>
          <p:nvPr/>
        </p:nvSpPr>
        <p:spPr>
          <a:xfrm>
            <a:off x="412921" y="1772816"/>
            <a:ext cx="8479559" cy="4386176"/>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900" dirty="0" err="1" smtClean="0"/>
              <a:t>oSkope</a:t>
            </a:r>
            <a:r>
              <a:rPr lang="fr-FR" sz="2900" dirty="0" smtClean="0"/>
              <a:t> : </a:t>
            </a:r>
            <a:r>
              <a:rPr lang="fr-FR" sz="2900" dirty="0">
                <a:hlinkClick r:id="rId3"/>
              </a:rPr>
              <a:t>http://www.oskope.com</a:t>
            </a:r>
            <a:r>
              <a:rPr lang="fr-FR" sz="2900" dirty="0" smtClean="0">
                <a:hlinkClick r:id="rId3"/>
              </a:rPr>
              <a:t>/</a:t>
            </a:r>
            <a:r>
              <a:rPr lang="fr-FR" sz="2900" dirty="0" smtClean="0"/>
              <a:t>  </a:t>
            </a:r>
          </a:p>
          <a:p>
            <a:pPr marL="457200" lvl="1" indent="0">
              <a:spcBef>
                <a:spcPts val="0"/>
              </a:spcBef>
              <a:buNone/>
            </a:pPr>
            <a:r>
              <a:rPr lang="fr-FR" sz="2200" dirty="0" smtClean="0"/>
              <a:t>recherche Flickr, </a:t>
            </a:r>
            <a:r>
              <a:rPr lang="fr-FR" sz="2200" dirty="0" err="1" smtClean="0"/>
              <a:t>Fotolia</a:t>
            </a:r>
            <a:r>
              <a:rPr lang="fr-FR" sz="2200" dirty="0" smtClean="0"/>
              <a:t>…</a:t>
            </a:r>
          </a:p>
          <a:p>
            <a:pPr marL="457200" lvl="1" indent="0">
              <a:spcBef>
                <a:spcPts val="0"/>
              </a:spcBef>
              <a:buNone/>
            </a:pPr>
            <a:r>
              <a:rPr lang="fr-FR" sz="2200" dirty="0" smtClean="0"/>
              <a:t>différents types de présentation (grille, pile, liste…)</a:t>
            </a:r>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a:p>
            <a:endParaRPr lang="fr-FR" sz="1800" dirty="0" smtClean="0"/>
          </a:p>
          <a:p>
            <a:pPr marL="457200" lvl="1" indent="0">
              <a:spcBef>
                <a:spcPts val="0"/>
              </a:spcBef>
              <a:buNone/>
            </a:pPr>
            <a:r>
              <a:rPr lang="fr-FR" sz="200" dirty="0" smtClean="0"/>
              <a:t>	</a:t>
            </a:r>
            <a:endParaRPr lang="fr-FR" sz="200" dirty="0"/>
          </a:p>
        </p:txBody>
      </p:sp>
      <p:sp>
        <p:nvSpPr>
          <p:cNvPr id="3" name="Rectangle 2"/>
          <p:cNvSpPr/>
          <p:nvPr/>
        </p:nvSpPr>
        <p:spPr>
          <a:xfrm>
            <a:off x="6975153" y="6392361"/>
            <a:ext cx="1701303" cy="276999"/>
          </a:xfrm>
          <a:prstGeom prst="rect">
            <a:avLst/>
          </a:prstGeom>
        </p:spPr>
        <p:txBody>
          <a:bodyPr wrap="square">
            <a:spAutoFit/>
          </a:bodyPr>
          <a:lstStyle/>
          <a:p>
            <a:r>
              <a:rPr lang="fr-FR" sz="1200" dirty="0" smtClean="0"/>
              <a:t>recherche [</a:t>
            </a:r>
            <a:r>
              <a:rPr lang="fr-FR" sz="1200" dirty="0" err="1" smtClean="0"/>
              <a:t>korean</a:t>
            </a:r>
            <a:r>
              <a:rPr lang="fr-FR" sz="1200" dirty="0" smtClean="0"/>
              <a:t> art]</a:t>
            </a:r>
            <a:endParaRPr lang="fr-FR" sz="1200" dirty="0"/>
          </a:p>
        </p:txBody>
      </p:sp>
      <p:pic>
        <p:nvPicPr>
          <p:cNvPr id="2" name="Image 1"/>
          <p:cNvPicPr>
            <a:picLocks noChangeAspect="1"/>
          </p:cNvPicPr>
          <p:nvPr/>
        </p:nvPicPr>
        <p:blipFill rotWithShape="1">
          <a:blip r:embed="rId4" cstate="email">
            <a:extLst>
              <a:ext uri="{28A0092B-C50C-407E-A947-70E740481C1C}">
                <a14:useLocalDpi xmlns:a14="http://schemas.microsoft.com/office/drawing/2010/main"/>
              </a:ext>
            </a:extLst>
          </a:blip>
          <a:srcRect r="-8"/>
          <a:stretch/>
        </p:blipFill>
        <p:spPr>
          <a:xfrm>
            <a:off x="2051720" y="2683767"/>
            <a:ext cx="6408712" cy="370859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3829349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4A8CC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4A8CC2"/>
                </a:solidFill>
              </a:rPr>
              <a:t>Moteurs multimédia</a:t>
            </a:r>
            <a:endParaRPr lang="fr-FR" dirty="0">
              <a:solidFill>
                <a:srgbClr val="4A8CC2"/>
              </a:solidFill>
            </a:endParaRPr>
          </a:p>
        </p:txBody>
      </p:sp>
      <p:sp>
        <p:nvSpPr>
          <p:cNvPr id="5" name="Espace réservé du contenu 4"/>
          <p:cNvSpPr>
            <a:spLocks noGrp="1"/>
          </p:cNvSpPr>
          <p:nvPr>
            <p:ph idx="1"/>
          </p:nvPr>
        </p:nvSpPr>
        <p:spPr/>
        <p:txBody>
          <a:bodyPr>
            <a:normAutofit/>
          </a:bodyPr>
          <a:lstStyle/>
          <a:p>
            <a:r>
              <a:rPr lang="fr-FR" sz="1800" dirty="0" err="1" smtClean="0"/>
              <a:t>Oamos</a:t>
            </a:r>
            <a:r>
              <a:rPr lang="fr-FR" sz="1800" dirty="0" smtClean="0"/>
              <a:t> </a:t>
            </a:r>
            <a:r>
              <a:rPr lang="fr-FR" sz="1800" dirty="0"/>
              <a:t>: </a:t>
            </a:r>
            <a:r>
              <a:rPr lang="fr-FR" sz="1800" dirty="0">
                <a:hlinkClick r:id="rId3"/>
              </a:rPr>
              <a:t>http://</a:t>
            </a:r>
            <a:r>
              <a:rPr lang="fr-FR" sz="1800" dirty="0" smtClean="0">
                <a:hlinkClick r:id="rId3"/>
              </a:rPr>
              <a:t>www.oamos.com</a:t>
            </a:r>
            <a:r>
              <a:rPr lang="fr-FR" sz="1800" dirty="0" smtClean="0"/>
              <a:t> </a:t>
            </a:r>
          </a:p>
          <a:p>
            <a:pPr marL="457200" indent="0">
              <a:buNone/>
            </a:pPr>
            <a:r>
              <a:rPr lang="fr-FR" sz="1400" dirty="0" smtClean="0"/>
              <a:t>plusieurs filtres, dont mode (</a:t>
            </a:r>
            <a:r>
              <a:rPr lang="fr-FR" sz="1400" i="1" dirty="0" smtClean="0"/>
              <a:t>objective</a:t>
            </a:r>
            <a:r>
              <a:rPr lang="fr-FR" sz="1400" dirty="0" smtClean="0"/>
              <a:t> &gt; </a:t>
            </a:r>
            <a:r>
              <a:rPr lang="fr-FR" sz="1400" i="1" dirty="0" err="1" smtClean="0"/>
              <a:t>entertaining</a:t>
            </a:r>
            <a:r>
              <a:rPr lang="fr-FR" sz="1400" dirty="0" smtClean="0"/>
              <a:t>)</a:t>
            </a:r>
          </a:p>
          <a:p>
            <a:pPr marL="457200" indent="0">
              <a:buNone/>
            </a:pPr>
            <a:r>
              <a:rPr lang="fr-FR" sz="1400" dirty="0" smtClean="0"/>
              <a:t>présence d’images, de sons (</a:t>
            </a:r>
            <a:r>
              <a:rPr lang="fr-FR" sz="1400" i="1" dirty="0" err="1" smtClean="0"/>
              <a:t>meta</a:t>
            </a:r>
            <a:r>
              <a:rPr lang="fr-FR" sz="1400" i="1" dirty="0" smtClean="0"/>
              <a:t>-inspiration </a:t>
            </a:r>
            <a:r>
              <a:rPr lang="fr-FR" sz="1400" i="1" dirty="0" err="1" smtClean="0"/>
              <a:t>engine</a:t>
            </a:r>
            <a:r>
              <a:rPr lang="fr-FR" sz="1400" dirty="0" smtClean="0"/>
              <a:t>)</a:t>
            </a:r>
          </a:p>
          <a:p>
            <a:pPr marL="457200" indent="0">
              <a:buNone/>
            </a:pPr>
            <a:r>
              <a:rPr lang="fr-FR" sz="1400" dirty="0" smtClean="0"/>
              <a:t>divers types de présentation (vignettes, bulles, textes, tags…) via la colonne de gauche, avec remix possible</a:t>
            </a:r>
          </a:p>
          <a:p>
            <a:pPr marL="457200" indent="0">
              <a:buNone/>
            </a:pPr>
            <a:r>
              <a:rPr lang="fr-FR" sz="1400" b="1" dirty="0">
                <a:solidFill>
                  <a:srgbClr val="4A8CC2"/>
                </a:solidFill>
                <a:latin typeface="Arial Black" pitchFamily="34" charset="0"/>
              </a:rPr>
              <a:t>-</a:t>
            </a:r>
            <a:r>
              <a:rPr lang="fr-FR" sz="1400" b="1" dirty="0">
                <a:solidFill>
                  <a:srgbClr val="009644"/>
                </a:solidFill>
                <a:latin typeface="Arial Black" pitchFamily="34" charset="0"/>
              </a:rPr>
              <a:t> </a:t>
            </a:r>
            <a:r>
              <a:rPr lang="fr-FR" sz="1400" dirty="0" smtClean="0"/>
              <a:t>peu ergonomique</a:t>
            </a:r>
          </a:p>
          <a:p>
            <a:pPr marL="457200" indent="0">
              <a:buNone/>
            </a:pPr>
            <a:r>
              <a:rPr lang="fr-FR" sz="1400" b="1" dirty="0" smtClean="0">
                <a:solidFill>
                  <a:srgbClr val="4A8CC2"/>
                </a:solidFill>
                <a:latin typeface="Arial Black" pitchFamily="34" charset="0"/>
              </a:rPr>
              <a:t>-</a:t>
            </a:r>
            <a:r>
              <a:rPr lang="fr-FR" sz="1400" b="1" dirty="0" smtClean="0">
                <a:solidFill>
                  <a:srgbClr val="009644"/>
                </a:solidFill>
                <a:latin typeface="Arial Black" pitchFamily="34" charset="0"/>
              </a:rPr>
              <a:t> </a:t>
            </a:r>
            <a:r>
              <a:rPr lang="fr-FR" sz="1400" dirty="0" smtClean="0"/>
              <a:t>résultats pas toujours très pertinents par rapport à la requête</a:t>
            </a:r>
          </a:p>
          <a:p>
            <a:pPr marL="457200" indent="0">
              <a:buNone/>
            </a:pPr>
            <a:r>
              <a:rPr lang="fr-FR" sz="1400" dirty="0" smtClean="0"/>
              <a:t>sources ?</a:t>
            </a:r>
            <a:endParaRPr lang="fr-FR" sz="1400" dirty="0"/>
          </a:p>
        </p:txBody>
      </p:sp>
      <p:sp>
        <p:nvSpPr>
          <p:cNvPr id="3" name="Rectangle 2"/>
          <p:cNvSpPr/>
          <p:nvPr/>
        </p:nvSpPr>
        <p:spPr>
          <a:xfrm>
            <a:off x="6372200" y="6464369"/>
            <a:ext cx="2160240" cy="276999"/>
          </a:xfrm>
          <a:prstGeom prst="rect">
            <a:avLst/>
          </a:prstGeom>
        </p:spPr>
        <p:txBody>
          <a:bodyPr wrap="square">
            <a:spAutoFit/>
          </a:bodyPr>
          <a:lstStyle/>
          <a:p>
            <a:r>
              <a:rPr lang="fr-FR" sz="1200" dirty="0" smtClean="0">
                <a:hlinkClick r:id="rId4"/>
              </a:rPr>
              <a:t>recherche [« </a:t>
            </a:r>
            <a:r>
              <a:rPr lang="fr-FR" sz="1200" dirty="0" err="1" smtClean="0">
                <a:hlinkClick r:id="rId4"/>
              </a:rPr>
              <a:t>korean</a:t>
            </a:r>
            <a:r>
              <a:rPr lang="fr-FR" sz="1200" dirty="0" smtClean="0">
                <a:hlinkClick r:id="rId4"/>
              </a:rPr>
              <a:t> art »]</a:t>
            </a:r>
            <a:endParaRPr lang="fr-FR" sz="1200" dirty="0"/>
          </a:p>
        </p:txBody>
      </p:sp>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41688" y="3039145"/>
            <a:ext cx="6789646" cy="3425224"/>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11661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5182684" y="2492896"/>
            <a:ext cx="4645900" cy="1440160"/>
          </a:xfrm>
        </p:spPr>
        <p:txBody>
          <a:bodyPr>
            <a:noAutofit/>
          </a:bodyPr>
          <a:lstStyle/>
          <a:p>
            <a:pPr algn="l">
              <a:spcBef>
                <a:spcPts val="1200"/>
              </a:spcBef>
            </a:pPr>
            <a:r>
              <a:rPr lang="fr-FR" sz="3100" dirty="0" smtClean="0">
                <a:solidFill>
                  <a:schemeClr val="bg1">
                    <a:lumMod val="95000"/>
                  </a:schemeClr>
                </a:solidFill>
                <a:effectLst>
                  <a:outerShdw blurRad="38100" dist="38100" dir="2700000" algn="tl">
                    <a:srgbClr val="000000">
                      <a:alpha val="43137"/>
                    </a:srgbClr>
                  </a:outerShdw>
                </a:effectLst>
              </a:rPr>
              <a:t>Conclusion</a:t>
            </a:r>
            <a:endParaRPr lang="fr-FR" sz="3100" dirty="0">
              <a:solidFill>
                <a:schemeClr val="bg1">
                  <a:lumMod val="95000"/>
                </a:schemeClr>
              </a:solidFill>
              <a:effectLst>
                <a:outerShdw blurRad="38100" dist="38100" dir="2700000" algn="tl">
                  <a:srgbClr val="000000">
                    <a:alpha val="43137"/>
                  </a:srgbClr>
                </a:outerShdw>
              </a:effectLst>
            </a:endParaRPr>
          </a:p>
        </p:txBody>
      </p:sp>
      <p:sp>
        <p:nvSpPr>
          <p:cNvPr id="6" name="Rectangle 5"/>
          <p:cNvSpPr/>
          <p:nvPr/>
        </p:nvSpPr>
        <p:spPr>
          <a:xfrm>
            <a:off x="107504" y="116632"/>
            <a:ext cx="8928992" cy="6624736"/>
          </a:xfrm>
          <a:prstGeom prst="rect">
            <a:avLst/>
          </a:prstGeom>
          <a:noFill/>
          <a:ln w="50800" cmpd="dbl">
            <a:solidFill>
              <a:schemeClr val="bg1">
                <a:lumMod val="95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2000" y="1526130"/>
            <a:ext cx="3600000" cy="3829630"/>
          </a:xfrm>
          <a:prstGeom prst="rect">
            <a:avLst/>
          </a:prstGeom>
        </p:spPr>
      </p:pic>
    </p:spTree>
    <p:extLst>
      <p:ext uri="{BB962C8B-B14F-4D97-AF65-F5344CB8AC3E}">
        <p14:creationId xmlns:p14="http://schemas.microsoft.com/office/powerpoint/2010/main" val="89245412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0"/>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Titre 5"/>
          <p:cNvSpPr>
            <a:spLocks noGrp="1"/>
          </p:cNvSpPr>
          <p:nvPr>
            <p:ph type="title"/>
          </p:nvPr>
        </p:nvSpPr>
        <p:spPr>
          <a:xfrm>
            <a:off x="755576" y="188640"/>
            <a:ext cx="8229600" cy="720080"/>
          </a:xfrm>
        </p:spPr>
        <p:txBody>
          <a:bodyPr>
            <a:normAutofit fontScale="90000"/>
          </a:bodyPr>
          <a:lstStyle/>
          <a:p>
            <a:r>
              <a:rPr lang="fr-FR" dirty="0" smtClean="0"/>
              <a:t/>
            </a:r>
            <a:br>
              <a:rPr lang="fr-FR" dirty="0" smtClean="0"/>
            </a:br>
            <a:r>
              <a:rPr lang="fr-FR" dirty="0" smtClean="0"/>
              <a:t>Conclusion</a:t>
            </a:r>
            <a:endParaRPr lang="fr-FR" sz="2000" dirty="0"/>
          </a:p>
        </p:txBody>
      </p:sp>
      <p:sp>
        <p:nvSpPr>
          <p:cNvPr id="12" name="Rectangle 11"/>
          <p:cNvSpPr/>
          <p:nvPr/>
        </p:nvSpPr>
        <p:spPr>
          <a:xfrm>
            <a:off x="4115818" y="1257381"/>
            <a:ext cx="4680519" cy="5170646"/>
          </a:xfrm>
          <a:prstGeom prst="rect">
            <a:avLst/>
          </a:prstGeom>
        </p:spPr>
        <p:txBody>
          <a:bodyPr wrap="square">
            <a:spAutoFit/>
          </a:bodyPr>
          <a:lstStyle/>
          <a:p>
            <a:pPr marL="449263" indent="-449263"/>
            <a:r>
              <a:rPr lang="fr-FR" sz="1500" dirty="0" smtClean="0"/>
              <a:t>Un </a:t>
            </a:r>
            <a:r>
              <a:rPr lang="fr-FR" sz="1500" b="1" dirty="0" smtClean="0"/>
              <a:t>contexte</a:t>
            </a:r>
            <a:r>
              <a:rPr lang="fr-FR" sz="1500" dirty="0" smtClean="0"/>
              <a:t> en évolution rapide</a:t>
            </a:r>
            <a:br>
              <a:rPr lang="fr-FR" sz="1500" dirty="0" smtClean="0"/>
            </a:br>
            <a:r>
              <a:rPr lang="fr-FR" sz="1500" dirty="0" smtClean="0"/>
              <a:t>- recherche inversée</a:t>
            </a:r>
          </a:p>
          <a:p>
            <a:pPr marL="449263" indent="-449263"/>
            <a:r>
              <a:rPr lang="fr-FR" sz="1500" dirty="0"/>
              <a:t>	</a:t>
            </a:r>
            <a:r>
              <a:rPr lang="fr-FR" sz="1500" dirty="0" smtClean="0"/>
              <a:t>- </a:t>
            </a:r>
            <a:r>
              <a:rPr lang="fr-FR" sz="1500" dirty="0"/>
              <a:t>appareils </a:t>
            </a:r>
            <a:r>
              <a:rPr lang="fr-FR" sz="1500" dirty="0" smtClean="0"/>
              <a:t>intelligents et connectés</a:t>
            </a:r>
          </a:p>
          <a:p>
            <a:pPr marL="449263" indent="-449263"/>
            <a:r>
              <a:rPr lang="fr-FR" sz="1500" dirty="0"/>
              <a:t>	</a:t>
            </a:r>
            <a:r>
              <a:rPr lang="fr-FR" sz="1500" dirty="0" smtClean="0"/>
              <a:t>- </a:t>
            </a:r>
            <a:r>
              <a:rPr lang="fr-FR" sz="1500" i="1" dirty="0" err="1" smtClean="0"/>
              <a:t>big</a:t>
            </a:r>
            <a:r>
              <a:rPr lang="fr-FR" sz="1500" i="1" dirty="0" smtClean="0"/>
              <a:t> data</a:t>
            </a:r>
            <a:r>
              <a:rPr lang="fr-FR" sz="1500" dirty="0" smtClean="0"/>
              <a:t/>
            </a:r>
            <a:br>
              <a:rPr lang="fr-FR" sz="1500" dirty="0" smtClean="0"/>
            </a:br>
            <a:r>
              <a:rPr lang="fr-FR" sz="1500" dirty="0" smtClean="0"/>
              <a:t>- recherche sémantique et </a:t>
            </a:r>
            <a:r>
              <a:rPr lang="fr-FR" sz="1500" i="1" dirty="0" smtClean="0"/>
              <a:t>machine </a:t>
            </a:r>
            <a:r>
              <a:rPr lang="fr-FR" sz="1500" i="1" dirty="0" err="1" smtClean="0"/>
              <a:t>learning</a:t>
            </a:r>
            <a:r>
              <a:rPr lang="fr-FR" sz="1500" dirty="0" smtClean="0"/>
              <a:t/>
            </a:r>
            <a:br>
              <a:rPr lang="fr-FR" sz="1500" dirty="0" smtClean="0"/>
            </a:br>
            <a:r>
              <a:rPr lang="fr-FR" sz="1500" dirty="0" smtClean="0"/>
              <a:t>- web sémantique</a:t>
            </a:r>
          </a:p>
          <a:p>
            <a:endParaRPr lang="fr-FR" sz="1500" dirty="0"/>
          </a:p>
          <a:p>
            <a:r>
              <a:rPr lang="fr-FR" sz="1500" dirty="0" smtClean="0"/>
              <a:t>De nombreuses </a:t>
            </a:r>
            <a:r>
              <a:rPr lang="fr-FR" sz="1500" b="1" dirty="0" smtClean="0"/>
              <a:t>opportunités</a:t>
            </a:r>
          </a:p>
          <a:p>
            <a:pPr marL="449263" defTabSz="1168400"/>
            <a:r>
              <a:rPr lang="fr-FR" sz="1500" dirty="0" smtClean="0"/>
              <a:t>- dépasser les mots-clés vers une information ou une action</a:t>
            </a:r>
          </a:p>
          <a:p>
            <a:pPr marL="449263" defTabSz="1168400"/>
            <a:r>
              <a:rPr lang="fr-FR" sz="1500" dirty="0" smtClean="0"/>
              <a:t>- anticiper</a:t>
            </a:r>
          </a:p>
          <a:p>
            <a:pPr marL="449263" defTabSz="1168400"/>
            <a:r>
              <a:rPr lang="fr-FR" sz="1500" dirty="0" smtClean="0"/>
              <a:t>- agir </a:t>
            </a:r>
          </a:p>
          <a:p>
            <a:pPr marL="449263" defTabSz="1168400"/>
            <a:r>
              <a:rPr lang="fr-FR" sz="1500" dirty="0" smtClean="0">
                <a:sym typeface="Wingdings" panose="05000000000000000000" pitchFamily="2" charset="2"/>
              </a:rPr>
              <a:t> un </a:t>
            </a:r>
            <a:r>
              <a:rPr lang="fr-FR" sz="1500" i="1" dirty="0" err="1" smtClean="0">
                <a:sym typeface="Wingdings" panose="05000000000000000000" pitchFamily="2" charset="2"/>
              </a:rPr>
              <a:t>search</a:t>
            </a:r>
            <a:r>
              <a:rPr lang="fr-FR" sz="1500" dirty="0" smtClean="0">
                <a:sym typeface="Wingdings" panose="05000000000000000000" pitchFamily="2" charset="2"/>
              </a:rPr>
              <a:t> global, de l’indexation au service</a:t>
            </a:r>
          </a:p>
          <a:p>
            <a:pPr marL="896938" defTabSz="1168400"/>
            <a:endParaRPr lang="fr-FR" sz="1500" dirty="0" smtClean="0"/>
          </a:p>
          <a:p>
            <a:r>
              <a:rPr lang="fr-FR" sz="1500" dirty="0" smtClean="0"/>
              <a:t>Des enjeux (des </a:t>
            </a:r>
            <a:r>
              <a:rPr lang="fr-FR" sz="1500" b="1" dirty="0" smtClean="0"/>
              <a:t>limites</a:t>
            </a:r>
            <a:r>
              <a:rPr lang="fr-FR" sz="1500" dirty="0" smtClean="0"/>
              <a:t> ?)</a:t>
            </a:r>
          </a:p>
          <a:p>
            <a:pPr marL="449263"/>
            <a:r>
              <a:rPr lang="fr-FR" sz="1500" dirty="0" smtClean="0"/>
              <a:t>- coût financier et modèle économique</a:t>
            </a:r>
          </a:p>
          <a:p>
            <a:pPr marL="449263"/>
            <a:r>
              <a:rPr lang="fr-FR" sz="1500" dirty="0" smtClean="0"/>
              <a:t>- besoins techniques (stockage, traitement</a:t>
            </a:r>
            <a:r>
              <a:rPr lang="fr-FR" sz="1500" dirty="0"/>
              <a:t>, </a:t>
            </a:r>
            <a:r>
              <a:rPr lang="fr-FR" sz="1500" dirty="0" smtClean="0"/>
              <a:t>interopérabilité, sécurité </a:t>
            </a:r>
            <a:r>
              <a:rPr lang="fr-FR" sz="1500" dirty="0"/>
              <a:t>)</a:t>
            </a:r>
            <a:endParaRPr lang="fr-FR" sz="1500" dirty="0" smtClean="0"/>
          </a:p>
          <a:p>
            <a:pPr marL="449263"/>
            <a:r>
              <a:rPr lang="fr-FR" sz="1500" dirty="0" smtClean="0"/>
              <a:t>- qualité, complétude et transparence des données</a:t>
            </a:r>
          </a:p>
          <a:p>
            <a:pPr marL="449263"/>
            <a:r>
              <a:rPr lang="fr-FR" sz="1500" dirty="0" smtClean="0"/>
              <a:t>- données personnelles et vie privée</a:t>
            </a:r>
          </a:p>
          <a:p>
            <a:pPr marL="449263"/>
            <a:endParaRPr lang="fr-FR" sz="1500" dirty="0" smtClean="0"/>
          </a:p>
          <a:p>
            <a:pPr marL="449263" algn="r"/>
            <a:r>
              <a:rPr lang="fr-FR" sz="1500" dirty="0" smtClean="0"/>
              <a:t>		Pour aller plus loin : </a:t>
            </a:r>
            <a:r>
              <a:rPr lang="fr-FR" sz="1500" dirty="0" smtClean="0">
                <a:hlinkClick r:id="rId3"/>
              </a:rPr>
              <a:t>D. Sullivan</a:t>
            </a:r>
            <a:endParaRPr lang="fr-FR" sz="1500" dirty="0"/>
          </a:p>
        </p:txBody>
      </p:sp>
      <p:pic>
        <p:nvPicPr>
          <p:cNvPr id="13" name="Picture 2" descr="Afficher l'image d'origi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552" y="1196752"/>
            <a:ext cx="3336107" cy="5138017"/>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11331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normAutofit fontScale="90000"/>
          </a:bodyPr>
          <a:lstStyle/>
          <a:p>
            <a:r>
              <a:rPr lang="fr-FR" dirty="0" smtClean="0"/>
              <a:t/>
            </a:r>
            <a:br>
              <a:rPr lang="fr-FR" dirty="0" smtClean="0"/>
            </a:br>
            <a:r>
              <a:rPr lang="fr-FR" dirty="0" smtClean="0"/>
              <a:t>Conclusion </a:t>
            </a:r>
            <a:br>
              <a:rPr lang="fr-FR" dirty="0" smtClean="0"/>
            </a:br>
            <a:r>
              <a:rPr lang="fr-FR" sz="2000" dirty="0" smtClean="0"/>
              <a:t>contexte</a:t>
            </a:r>
            <a:endParaRPr lang="fr-FR" sz="2000" dirty="0"/>
          </a:p>
        </p:txBody>
      </p:sp>
      <p:graphicFrame>
        <p:nvGraphicFramePr>
          <p:cNvPr id="2" name="Espace réservé du contenu 1"/>
          <p:cNvGraphicFramePr>
            <a:graphicFrameLocks noGrp="1"/>
          </p:cNvGraphicFramePr>
          <p:nvPr>
            <p:ph idx="1"/>
            <p:extLst>
              <p:ext uri="{D42A27DB-BD31-4B8C-83A1-F6EECF244321}">
                <p14:modId xmlns:p14="http://schemas.microsoft.com/office/powerpoint/2010/main" val="2500122037"/>
              </p:ext>
            </p:extLst>
          </p:nvPr>
        </p:nvGraphicFramePr>
        <p:xfrm>
          <a:off x="611560" y="1556792"/>
          <a:ext cx="7920880"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395536" y="1280954"/>
            <a:ext cx="4572000" cy="707886"/>
          </a:xfrm>
          <a:prstGeom prst="rect">
            <a:avLst/>
          </a:prstGeom>
        </p:spPr>
        <p:txBody>
          <a:bodyPr>
            <a:spAutoFit/>
          </a:bodyPr>
          <a:lstStyle/>
          <a:p>
            <a:r>
              <a:rPr lang="fr-FR" sz="2000" dirty="0" smtClean="0"/>
              <a:t>Évolution des moteurs de recherche </a:t>
            </a:r>
            <a:r>
              <a:rPr lang="fr-FR" sz="2000" b="1" dirty="0" smtClean="0"/>
              <a:t>contexte</a:t>
            </a:r>
            <a:endParaRPr lang="fr-FR" sz="2000" b="1" dirty="0"/>
          </a:p>
        </p:txBody>
      </p:sp>
      <p:grpSp>
        <p:nvGrpSpPr>
          <p:cNvPr id="4" name="Groupe 3"/>
          <p:cNvGrpSpPr/>
          <p:nvPr/>
        </p:nvGrpSpPr>
        <p:grpSpPr>
          <a:xfrm>
            <a:off x="3599892" y="3236292"/>
            <a:ext cx="1944216" cy="1728192"/>
            <a:chOff x="-1836712" y="3789040"/>
            <a:chExt cx="1944216" cy="1728192"/>
          </a:xfrm>
        </p:grpSpPr>
        <p:sp>
          <p:nvSpPr>
            <p:cNvPr id="9" name="Rectangle à coins arrondis 8"/>
            <p:cNvSpPr/>
            <p:nvPr/>
          </p:nvSpPr>
          <p:spPr>
            <a:xfrm>
              <a:off x="-1836712" y="3789040"/>
              <a:ext cx="1944216" cy="1728192"/>
            </a:xfrm>
            <a:prstGeom prst="roundRect">
              <a:avLst/>
            </a:prstGeom>
            <a:solidFill>
              <a:schemeClr val="tx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ectangle 9"/>
            <p:cNvSpPr/>
            <p:nvPr/>
          </p:nvSpPr>
          <p:spPr>
            <a:xfrm>
              <a:off x="-1741803" y="3873403"/>
              <a:ext cx="1754398" cy="155946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2200" kern="1200" dirty="0" smtClean="0"/>
                <a:t>appareils</a:t>
              </a:r>
            </a:p>
          </p:txBody>
        </p:sp>
      </p:grpSp>
    </p:spTree>
    <p:extLst>
      <p:ext uri="{BB962C8B-B14F-4D97-AF65-F5344CB8AC3E}">
        <p14:creationId xmlns:p14="http://schemas.microsoft.com/office/powerpoint/2010/main" val="12948962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normAutofit fontScale="90000"/>
          </a:bodyPr>
          <a:lstStyle/>
          <a:p>
            <a:r>
              <a:rPr lang="fr-FR" dirty="0" smtClean="0"/>
              <a:t/>
            </a:r>
            <a:br>
              <a:rPr lang="fr-FR" dirty="0" smtClean="0"/>
            </a:br>
            <a:r>
              <a:rPr lang="fr-FR" dirty="0" smtClean="0"/>
              <a:t>Conclusion </a:t>
            </a:r>
            <a:br>
              <a:rPr lang="fr-FR" dirty="0" smtClean="0"/>
            </a:br>
            <a:r>
              <a:rPr lang="fr-FR" sz="2000" dirty="0" smtClean="0">
                <a:solidFill>
                  <a:prstClr val="black"/>
                </a:solidFill>
              </a:rPr>
              <a:t>contexte</a:t>
            </a:r>
            <a:endParaRPr lang="fr-FR" dirty="0"/>
          </a:p>
        </p:txBody>
      </p:sp>
      <p:sp>
        <p:nvSpPr>
          <p:cNvPr id="3" name="Rectangle 2"/>
          <p:cNvSpPr/>
          <p:nvPr/>
        </p:nvSpPr>
        <p:spPr>
          <a:xfrm>
            <a:off x="395536" y="1268760"/>
            <a:ext cx="4572000" cy="707886"/>
          </a:xfrm>
          <a:prstGeom prst="rect">
            <a:avLst/>
          </a:prstGeom>
        </p:spPr>
        <p:txBody>
          <a:bodyPr>
            <a:spAutoFit/>
          </a:bodyPr>
          <a:lstStyle/>
          <a:p>
            <a:r>
              <a:rPr lang="fr-FR" sz="2000" dirty="0" smtClean="0"/>
              <a:t>Évolution des moteurs de recherche </a:t>
            </a:r>
            <a:r>
              <a:rPr lang="fr-FR" sz="2000" b="1" dirty="0"/>
              <a:t>traitement des données</a:t>
            </a:r>
          </a:p>
        </p:txBody>
      </p:sp>
      <p:sp>
        <p:nvSpPr>
          <p:cNvPr id="4" name="Triangle isocèle 3"/>
          <p:cNvSpPr/>
          <p:nvPr/>
        </p:nvSpPr>
        <p:spPr>
          <a:xfrm>
            <a:off x="1628673" y="1844824"/>
            <a:ext cx="5967663" cy="439248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e 6"/>
          <p:cNvGrpSpPr/>
          <p:nvPr/>
        </p:nvGrpSpPr>
        <p:grpSpPr>
          <a:xfrm>
            <a:off x="2588144" y="4471676"/>
            <a:ext cx="1909652" cy="1909652"/>
            <a:chOff x="4033888" y="465171"/>
            <a:chExt cx="1909652" cy="1909652"/>
          </a:xfrm>
        </p:grpSpPr>
        <p:sp>
          <p:nvSpPr>
            <p:cNvPr id="9" name="Rectangle à coins arrondis 8"/>
            <p:cNvSpPr/>
            <p:nvPr/>
          </p:nvSpPr>
          <p:spPr>
            <a:xfrm>
              <a:off x="4033888" y="465171"/>
              <a:ext cx="1909652" cy="1909652"/>
            </a:xfrm>
            <a:prstGeom prst="roundRect">
              <a:avLst/>
            </a:prstGeom>
            <a:solidFill>
              <a:schemeClr val="tx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ectangle 9"/>
            <p:cNvSpPr/>
            <p:nvPr/>
          </p:nvSpPr>
          <p:spPr>
            <a:xfrm>
              <a:off x="4127110" y="558393"/>
              <a:ext cx="1723208" cy="1723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smtClean="0"/>
                <a:t>sémantique</a:t>
              </a:r>
              <a:endParaRPr lang="fr-FR" sz="2200" kern="1200" dirty="0"/>
            </a:p>
          </p:txBody>
        </p:sp>
      </p:grpSp>
      <p:grpSp>
        <p:nvGrpSpPr>
          <p:cNvPr id="11" name="Groupe 10"/>
          <p:cNvGrpSpPr/>
          <p:nvPr/>
        </p:nvGrpSpPr>
        <p:grpSpPr>
          <a:xfrm>
            <a:off x="4650196" y="4458238"/>
            <a:ext cx="1909652" cy="1909652"/>
            <a:chOff x="4033888" y="465171"/>
            <a:chExt cx="1909652" cy="1909652"/>
          </a:xfrm>
        </p:grpSpPr>
        <p:sp>
          <p:nvSpPr>
            <p:cNvPr id="12" name="Rectangle à coins arrondis 11"/>
            <p:cNvSpPr/>
            <p:nvPr/>
          </p:nvSpPr>
          <p:spPr>
            <a:xfrm>
              <a:off x="4033888" y="465171"/>
              <a:ext cx="1909652" cy="1909652"/>
            </a:xfrm>
            <a:prstGeom prst="roundRect">
              <a:avLst/>
            </a:prstGeom>
            <a:solidFill>
              <a:schemeClr val="tx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Rectangle 12"/>
            <p:cNvSpPr/>
            <p:nvPr/>
          </p:nvSpPr>
          <p:spPr>
            <a:xfrm>
              <a:off x="4127110" y="558393"/>
              <a:ext cx="1723208" cy="1723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i="1" kern="1200" dirty="0" smtClean="0"/>
                <a:t>machine </a:t>
              </a:r>
              <a:r>
                <a:rPr lang="fr-FR" sz="2200" i="1" kern="1200" dirty="0" err="1" smtClean="0"/>
                <a:t>learning</a:t>
              </a:r>
              <a:endParaRPr lang="fr-FR" sz="2200" i="1" kern="1200" dirty="0"/>
            </a:p>
          </p:txBody>
        </p:sp>
      </p:grpSp>
      <p:grpSp>
        <p:nvGrpSpPr>
          <p:cNvPr id="14" name="Groupe 13"/>
          <p:cNvGrpSpPr/>
          <p:nvPr/>
        </p:nvGrpSpPr>
        <p:grpSpPr>
          <a:xfrm>
            <a:off x="3617174" y="2418994"/>
            <a:ext cx="1909652" cy="1909652"/>
            <a:chOff x="4033888" y="465171"/>
            <a:chExt cx="1909652" cy="1909652"/>
          </a:xfrm>
        </p:grpSpPr>
        <p:sp>
          <p:nvSpPr>
            <p:cNvPr id="15" name="Rectangle à coins arrondis 14"/>
            <p:cNvSpPr/>
            <p:nvPr/>
          </p:nvSpPr>
          <p:spPr>
            <a:xfrm>
              <a:off x="4033888" y="465171"/>
              <a:ext cx="1909652" cy="1909652"/>
            </a:xfrm>
            <a:prstGeom prst="roundRect">
              <a:avLst/>
            </a:prstGeom>
            <a:solidFill>
              <a:schemeClr val="tx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ectangle 15"/>
            <p:cNvSpPr/>
            <p:nvPr/>
          </p:nvSpPr>
          <p:spPr>
            <a:xfrm>
              <a:off x="4127110" y="558393"/>
              <a:ext cx="1723208" cy="1723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smtClean="0"/>
                <a:t>algorithmique</a:t>
              </a:r>
              <a:endParaRPr lang="fr-FR" sz="2200" kern="1200" dirty="0"/>
            </a:p>
          </p:txBody>
        </p:sp>
      </p:grpSp>
    </p:spTree>
    <p:extLst>
      <p:ext uri="{BB962C8B-B14F-4D97-AF65-F5344CB8AC3E}">
        <p14:creationId xmlns:p14="http://schemas.microsoft.com/office/powerpoint/2010/main" val="41662386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894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a:xfrm>
            <a:off x="788336" y="10170"/>
            <a:ext cx="8229600" cy="720080"/>
          </a:xfrm>
        </p:spPr>
        <p:txBody>
          <a:bodyPr/>
          <a:lstStyle/>
          <a:p>
            <a:r>
              <a:rPr lang="fr-FR" dirty="0" smtClean="0">
                <a:solidFill>
                  <a:srgbClr val="C00000"/>
                </a:solidFill>
              </a:rPr>
              <a:t>Âges du web et outils de recherche</a:t>
            </a:r>
            <a:endParaRPr lang="fr-FR" dirty="0">
              <a:solidFill>
                <a:srgbClr val="C00000"/>
              </a:solidFill>
            </a:endParaRPr>
          </a:p>
        </p:txBody>
      </p:sp>
      <p:sp>
        <p:nvSpPr>
          <p:cNvPr id="4" name="Flèche droite 3"/>
          <p:cNvSpPr/>
          <p:nvPr/>
        </p:nvSpPr>
        <p:spPr>
          <a:xfrm>
            <a:off x="253151" y="2741083"/>
            <a:ext cx="8628669"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526606281"/>
              </p:ext>
            </p:extLst>
          </p:nvPr>
        </p:nvGraphicFramePr>
        <p:xfrm>
          <a:off x="457208" y="2670716"/>
          <a:ext cx="8229584" cy="370840"/>
        </p:xfrm>
        <a:graphic>
          <a:graphicData uri="http://schemas.openxmlformats.org/drawingml/2006/table">
            <a:tbl>
              <a:tblPr firstRow="1" bandRow="1">
                <a:tableStyleId>{5C22544A-7EE6-4342-B048-85BDC9FD1C3A}</a:tableStyleId>
              </a:tblPr>
              <a:tblGrid>
                <a:gridCol w="374072"/>
                <a:gridCol w="374072"/>
                <a:gridCol w="1122216"/>
                <a:gridCol w="374072"/>
                <a:gridCol w="374072"/>
                <a:gridCol w="1122216"/>
                <a:gridCol w="374072"/>
                <a:gridCol w="374072"/>
                <a:gridCol w="1122216"/>
                <a:gridCol w="374072"/>
                <a:gridCol w="374072"/>
                <a:gridCol w="1122216"/>
                <a:gridCol w="374072"/>
                <a:gridCol w="374072"/>
              </a:tblGrid>
              <a:tr h="370840">
                <a:tc>
                  <a:txBody>
                    <a:bodyPr/>
                    <a:lstStyle/>
                    <a:p>
                      <a:endParaRPr lang="fr-FR" sz="10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0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dirty="0" smtClean="0">
                          <a:solidFill>
                            <a:schemeClr val="bg1">
                              <a:lumMod val="95000"/>
                            </a:schemeClr>
                          </a:solidFill>
                        </a:rPr>
                        <a:t>1995</a:t>
                      </a:r>
                      <a:endParaRPr lang="fr-FR" sz="1000" dirty="0">
                        <a:solidFill>
                          <a:schemeClr val="bg1">
                            <a:lumMod val="9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000" dirty="0">
                        <a:solidFill>
                          <a:schemeClr val="bg1">
                            <a:lumMod val="9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000" dirty="0">
                        <a:solidFill>
                          <a:schemeClr val="bg1">
                            <a:lumMod val="9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00" dirty="0" smtClean="0">
                          <a:solidFill>
                            <a:schemeClr val="bg1">
                              <a:lumMod val="95000"/>
                            </a:schemeClr>
                          </a:solidFill>
                        </a:rPr>
                        <a:t>2000</a:t>
                      </a:r>
                      <a:endParaRPr lang="fr-FR" sz="1000" dirty="0">
                        <a:solidFill>
                          <a:schemeClr val="bg1">
                            <a:lumMod val="9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000" dirty="0">
                        <a:solidFill>
                          <a:schemeClr val="bg1">
                            <a:lumMod val="9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000" dirty="0">
                        <a:solidFill>
                          <a:schemeClr val="bg1">
                            <a:lumMod val="9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00" dirty="0" smtClean="0">
                          <a:solidFill>
                            <a:schemeClr val="bg1">
                              <a:lumMod val="95000"/>
                            </a:schemeClr>
                          </a:solidFill>
                        </a:rPr>
                        <a:t>2005</a:t>
                      </a:r>
                      <a:endParaRPr lang="fr-FR" sz="1000" dirty="0">
                        <a:solidFill>
                          <a:schemeClr val="bg1">
                            <a:lumMod val="9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000" dirty="0">
                        <a:solidFill>
                          <a:schemeClr val="bg1">
                            <a:lumMod val="9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000" dirty="0">
                        <a:solidFill>
                          <a:schemeClr val="bg1">
                            <a:lumMod val="9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00" dirty="0" smtClean="0">
                          <a:solidFill>
                            <a:schemeClr val="bg1">
                              <a:lumMod val="95000"/>
                            </a:schemeClr>
                          </a:solidFill>
                        </a:rPr>
                        <a:t>2010</a:t>
                      </a:r>
                      <a:endParaRPr lang="fr-FR" sz="1000" dirty="0">
                        <a:solidFill>
                          <a:schemeClr val="bg1">
                            <a:lumMod val="9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0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0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pSp>
        <p:nvGrpSpPr>
          <p:cNvPr id="32" name="Groupe 31"/>
          <p:cNvGrpSpPr/>
          <p:nvPr/>
        </p:nvGrpSpPr>
        <p:grpSpPr>
          <a:xfrm>
            <a:off x="253151" y="620688"/>
            <a:ext cx="8639329" cy="487506"/>
            <a:chOff x="323528" y="2436454"/>
            <a:chExt cx="2376264" cy="1111478"/>
          </a:xfrm>
        </p:grpSpPr>
        <p:sp>
          <p:nvSpPr>
            <p:cNvPr id="33" name="Rectangle à coins arrondis 32"/>
            <p:cNvSpPr/>
            <p:nvPr/>
          </p:nvSpPr>
          <p:spPr>
            <a:xfrm>
              <a:off x="323528" y="2436454"/>
              <a:ext cx="2376264" cy="1111478"/>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solidFill>
                  <a:schemeClr val="bg1">
                    <a:lumMod val="95000"/>
                  </a:schemeClr>
                </a:solidFill>
              </a:endParaRPr>
            </a:p>
          </p:txBody>
        </p:sp>
        <p:sp>
          <p:nvSpPr>
            <p:cNvPr id="34" name="ZoneTexte 33"/>
            <p:cNvSpPr txBox="1"/>
            <p:nvPr/>
          </p:nvSpPr>
          <p:spPr>
            <a:xfrm>
              <a:off x="482809" y="2481581"/>
              <a:ext cx="2076830" cy="982391"/>
            </a:xfrm>
            <a:prstGeom prst="rect">
              <a:avLst/>
            </a:prstGeom>
            <a:noFill/>
          </p:spPr>
          <p:txBody>
            <a:bodyPr wrap="square" rtlCol="0">
              <a:spAutoFit/>
            </a:bodyPr>
            <a:lstStyle/>
            <a:p>
              <a:pPr algn="ctr"/>
              <a:r>
                <a:rPr lang="fr-FR" sz="1100" b="1" dirty="0" smtClean="0">
                  <a:solidFill>
                    <a:schemeClr val="bg1">
                      <a:lumMod val="95000"/>
                    </a:schemeClr>
                  </a:solidFill>
                  <a:effectLst>
                    <a:outerShdw blurRad="38100" dist="38100" dir="2700000" algn="tl">
                      <a:srgbClr val="000000">
                        <a:alpha val="43137"/>
                      </a:srgbClr>
                    </a:outerShdw>
                  </a:effectLst>
                </a:rPr>
                <a:t>documents</a:t>
              </a:r>
            </a:p>
            <a:p>
              <a:pPr algn="ctr"/>
              <a:r>
                <a:rPr lang="fr-FR" sz="1100" b="1" dirty="0" smtClean="0">
                  <a:solidFill>
                    <a:schemeClr val="bg1">
                      <a:lumMod val="95000"/>
                    </a:schemeClr>
                  </a:solidFill>
                  <a:effectLst>
                    <a:outerShdw blurRad="38100" dist="38100" dir="2700000" algn="tl">
                      <a:srgbClr val="000000">
                        <a:alpha val="43137"/>
                      </a:srgbClr>
                    </a:outerShdw>
                  </a:effectLst>
                </a:rPr>
                <a:t>images et sons</a:t>
              </a:r>
              <a:endParaRPr lang="fr-FR" sz="1100" b="1" dirty="0">
                <a:solidFill>
                  <a:schemeClr val="bg1">
                    <a:lumMod val="95000"/>
                  </a:schemeClr>
                </a:solidFill>
                <a:effectLst>
                  <a:outerShdw blurRad="38100" dist="38100" dir="2700000" algn="tl">
                    <a:srgbClr val="000000">
                      <a:alpha val="43137"/>
                    </a:srgbClr>
                  </a:outerShdw>
                </a:effectLst>
              </a:endParaRPr>
            </a:p>
          </p:txBody>
        </p:sp>
      </p:grpSp>
      <p:grpSp>
        <p:nvGrpSpPr>
          <p:cNvPr id="35" name="Groupe 34"/>
          <p:cNvGrpSpPr/>
          <p:nvPr/>
        </p:nvGrpSpPr>
        <p:grpSpPr>
          <a:xfrm>
            <a:off x="3995936" y="1109883"/>
            <a:ext cx="4885885" cy="502367"/>
            <a:chOff x="323528" y="2289751"/>
            <a:chExt cx="2376264" cy="1326247"/>
          </a:xfrm>
          <a:solidFill>
            <a:srgbClr val="EEE800"/>
          </a:solidFill>
        </p:grpSpPr>
        <p:sp>
          <p:nvSpPr>
            <p:cNvPr id="36" name="Rectangle à coins arrondis 35"/>
            <p:cNvSpPr/>
            <p:nvPr/>
          </p:nvSpPr>
          <p:spPr>
            <a:xfrm>
              <a:off x="323528" y="2332960"/>
              <a:ext cx="2376264" cy="128303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solidFill>
                  <a:schemeClr val="bg1">
                    <a:lumMod val="95000"/>
                  </a:schemeClr>
                </a:solidFill>
              </a:endParaRPr>
            </a:p>
          </p:txBody>
        </p:sp>
        <p:sp>
          <p:nvSpPr>
            <p:cNvPr id="37" name="ZoneTexte 36"/>
            <p:cNvSpPr txBox="1"/>
            <p:nvPr/>
          </p:nvSpPr>
          <p:spPr>
            <a:xfrm>
              <a:off x="464816" y="2289751"/>
              <a:ext cx="2076830" cy="1137540"/>
            </a:xfrm>
            <a:prstGeom prst="rect">
              <a:avLst/>
            </a:prstGeom>
            <a:noFill/>
          </p:spPr>
          <p:txBody>
            <a:bodyPr wrap="square" rtlCol="0">
              <a:spAutoFit/>
            </a:bodyPr>
            <a:lstStyle/>
            <a:p>
              <a:pPr algn="ctr"/>
              <a:r>
                <a:rPr lang="fr-FR" sz="1100" b="1" dirty="0" smtClean="0">
                  <a:solidFill>
                    <a:schemeClr val="bg1">
                      <a:lumMod val="95000"/>
                    </a:schemeClr>
                  </a:solidFill>
                  <a:effectLst>
                    <a:outerShdw blurRad="38100" dist="38100" dir="2700000" algn="tl">
                      <a:srgbClr val="000000">
                        <a:alpha val="43137"/>
                      </a:srgbClr>
                    </a:outerShdw>
                  </a:effectLst>
                </a:rPr>
                <a:t>documents (livres, revues)</a:t>
              </a:r>
            </a:p>
            <a:p>
              <a:pPr algn="ctr"/>
              <a:r>
                <a:rPr lang="fr-FR" sz="1100" b="1" dirty="0" smtClean="0">
                  <a:solidFill>
                    <a:schemeClr val="bg1">
                      <a:lumMod val="95000"/>
                    </a:schemeClr>
                  </a:solidFill>
                  <a:effectLst>
                    <a:outerShdw blurRad="38100" dist="38100" dir="2700000" algn="tl">
                      <a:srgbClr val="000000">
                        <a:alpha val="43137"/>
                      </a:srgbClr>
                    </a:outerShdw>
                  </a:effectLst>
                </a:rPr>
                <a:t>multimédia (vidéos, cartes)</a:t>
              </a:r>
              <a:endParaRPr lang="fr-FR" sz="1100" b="1" dirty="0">
                <a:solidFill>
                  <a:schemeClr val="bg1">
                    <a:lumMod val="95000"/>
                  </a:schemeClr>
                </a:solidFill>
                <a:effectLst>
                  <a:outerShdw blurRad="38100" dist="38100" dir="2700000" algn="tl">
                    <a:srgbClr val="000000">
                      <a:alpha val="43137"/>
                    </a:srgbClr>
                  </a:outerShdw>
                </a:effectLst>
              </a:endParaRPr>
            </a:p>
          </p:txBody>
        </p:sp>
      </p:grpSp>
      <p:grpSp>
        <p:nvGrpSpPr>
          <p:cNvPr id="38" name="Groupe 37"/>
          <p:cNvGrpSpPr/>
          <p:nvPr/>
        </p:nvGrpSpPr>
        <p:grpSpPr>
          <a:xfrm>
            <a:off x="4860032" y="1630306"/>
            <a:ext cx="4032447" cy="486000"/>
            <a:chOff x="325531" y="2456848"/>
            <a:chExt cx="2374261" cy="1650030"/>
          </a:xfrm>
          <a:solidFill>
            <a:srgbClr val="009644"/>
          </a:solidFill>
        </p:grpSpPr>
        <p:sp>
          <p:nvSpPr>
            <p:cNvPr id="39" name="Rectangle à coins arrondis 38"/>
            <p:cNvSpPr/>
            <p:nvPr/>
          </p:nvSpPr>
          <p:spPr>
            <a:xfrm>
              <a:off x="325531" y="2456848"/>
              <a:ext cx="2374261" cy="165003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solidFill>
                  <a:schemeClr val="bg1">
                    <a:lumMod val="95000"/>
                  </a:schemeClr>
                </a:solidFill>
              </a:endParaRPr>
            </a:p>
          </p:txBody>
        </p:sp>
        <p:sp>
          <p:nvSpPr>
            <p:cNvPr id="40" name="ZoneTexte 39"/>
            <p:cNvSpPr txBox="1"/>
            <p:nvPr/>
          </p:nvSpPr>
          <p:spPr>
            <a:xfrm>
              <a:off x="474246" y="2521623"/>
              <a:ext cx="2076830" cy="856498"/>
            </a:xfrm>
            <a:prstGeom prst="rect">
              <a:avLst/>
            </a:prstGeom>
            <a:noFill/>
          </p:spPr>
          <p:txBody>
            <a:bodyPr wrap="square" rtlCol="0">
              <a:spAutoFit/>
            </a:bodyPr>
            <a:lstStyle/>
            <a:p>
              <a:pPr algn="ctr"/>
              <a:r>
                <a:rPr lang="fr-FR" sz="1100" b="1" dirty="0" smtClean="0">
                  <a:solidFill>
                    <a:schemeClr val="bg1">
                      <a:lumMod val="95000"/>
                    </a:schemeClr>
                  </a:solidFill>
                  <a:effectLst>
                    <a:outerShdw blurRad="38100" dist="38100" dir="2700000" algn="tl">
                      <a:srgbClr val="000000">
                        <a:alpha val="43137"/>
                      </a:srgbClr>
                    </a:outerShdw>
                  </a:effectLst>
                </a:rPr>
                <a:t>web 2.0  (blogs, wikis, réseaux, </a:t>
              </a:r>
              <a:r>
                <a:rPr lang="fr-FR" sz="1100" b="1" dirty="0" err="1" smtClean="0">
                  <a:solidFill>
                    <a:schemeClr val="bg1">
                      <a:lumMod val="95000"/>
                    </a:schemeClr>
                  </a:solidFill>
                  <a:effectLst>
                    <a:outerShdw blurRad="38100" dist="38100" dir="2700000" algn="tl">
                      <a:srgbClr val="000000">
                        <a:alpha val="43137"/>
                      </a:srgbClr>
                    </a:outerShdw>
                  </a:effectLst>
                </a:rPr>
                <a:t>micrblogging</a:t>
              </a:r>
              <a:r>
                <a:rPr lang="fr-FR" sz="1100" b="1" dirty="0" smtClean="0">
                  <a:solidFill>
                    <a:schemeClr val="bg1">
                      <a:lumMod val="95000"/>
                    </a:schemeClr>
                  </a:solidFill>
                  <a:effectLst>
                    <a:outerShdw blurRad="38100" dist="38100" dir="2700000" algn="tl">
                      <a:srgbClr val="000000">
                        <a:alpha val="43137"/>
                      </a:srgbClr>
                    </a:outerShdw>
                  </a:effectLst>
                </a:rPr>
                <a:t>, tags)</a:t>
              </a:r>
            </a:p>
            <a:p>
              <a:pPr algn="ctr"/>
              <a:r>
                <a:rPr lang="fr-FR" sz="1100" b="1" dirty="0" smtClean="0">
                  <a:solidFill>
                    <a:schemeClr val="bg1">
                      <a:lumMod val="95000"/>
                    </a:schemeClr>
                  </a:solidFill>
                  <a:effectLst>
                    <a:outerShdw blurRad="38100" dist="38100" dir="2700000" algn="tl">
                      <a:srgbClr val="000000">
                        <a:alpha val="43137"/>
                      </a:srgbClr>
                    </a:outerShdw>
                  </a:effectLst>
                </a:rPr>
                <a:t>médias sociaux</a:t>
              </a:r>
              <a:endParaRPr lang="fr-FR" sz="1100" b="1" dirty="0">
                <a:solidFill>
                  <a:schemeClr val="bg1">
                    <a:lumMod val="95000"/>
                  </a:schemeClr>
                </a:solidFill>
                <a:effectLst>
                  <a:outerShdw blurRad="38100" dist="38100" dir="2700000" algn="tl">
                    <a:srgbClr val="000000">
                      <a:alpha val="43137"/>
                    </a:srgbClr>
                  </a:outerShdw>
                </a:effectLst>
              </a:endParaRPr>
            </a:p>
          </p:txBody>
        </p:sp>
      </p:grpSp>
      <p:grpSp>
        <p:nvGrpSpPr>
          <p:cNvPr id="50" name="Groupe 49"/>
          <p:cNvGrpSpPr/>
          <p:nvPr/>
        </p:nvGrpSpPr>
        <p:grpSpPr>
          <a:xfrm>
            <a:off x="6516217" y="2132856"/>
            <a:ext cx="2376264" cy="487506"/>
            <a:chOff x="323528" y="2433010"/>
            <a:chExt cx="2388349" cy="1114922"/>
          </a:xfrm>
          <a:solidFill>
            <a:srgbClr val="4A8CC2"/>
          </a:solidFill>
        </p:grpSpPr>
        <p:sp>
          <p:nvSpPr>
            <p:cNvPr id="51" name="Rectangle à coins arrondis 50"/>
            <p:cNvSpPr/>
            <p:nvPr/>
          </p:nvSpPr>
          <p:spPr>
            <a:xfrm>
              <a:off x="323528" y="2436454"/>
              <a:ext cx="2376264" cy="111147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solidFill>
                  <a:schemeClr val="bg1">
                    <a:lumMod val="95000"/>
                  </a:schemeClr>
                </a:solidFill>
              </a:endParaRPr>
            </a:p>
          </p:txBody>
        </p:sp>
        <p:sp>
          <p:nvSpPr>
            <p:cNvPr id="52" name="ZoneTexte 51"/>
            <p:cNvSpPr txBox="1"/>
            <p:nvPr/>
          </p:nvSpPr>
          <p:spPr>
            <a:xfrm>
              <a:off x="323528" y="2433010"/>
              <a:ext cx="2388349" cy="985435"/>
            </a:xfrm>
            <a:prstGeom prst="rect">
              <a:avLst/>
            </a:prstGeom>
            <a:noFill/>
          </p:spPr>
          <p:txBody>
            <a:bodyPr wrap="square" rtlCol="0">
              <a:spAutoFit/>
            </a:bodyPr>
            <a:lstStyle/>
            <a:p>
              <a:pPr algn="ctr"/>
              <a:r>
                <a:rPr lang="fr-FR" sz="1100" b="1" dirty="0" smtClean="0">
                  <a:solidFill>
                    <a:schemeClr val="bg1">
                      <a:lumMod val="95000"/>
                    </a:schemeClr>
                  </a:solidFill>
                  <a:effectLst>
                    <a:outerShdw blurRad="38100" dist="38100" dir="2700000" algn="tl">
                      <a:srgbClr val="000000">
                        <a:alpha val="43137"/>
                      </a:srgbClr>
                    </a:outerShdw>
                  </a:effectLst>
                </a:rPr>
                <a:t>internet mobile</a:t>
              </a:r>
            </a:p>
            <a:p>
              <a:pPr algn="ctr"/>
              <a:r>
                <a:rPr lang="fr-FR" sz="1100" b="1" dirty="0" smtClean="0">
                  <a:solidFill>
                    <a:schemeClr val="bg1">
                      <a:lumMod val="95000"/>
                    </a:schemeClr>
                  </a:solidFill>
                  <a:effectLst>
                    <a:outerShdw blurRad="38100" dist="38100" dir="2700000" algn="tl">
                      <a:srgbClr val="000000">
                        <a:alpha val="43137"/>
                      </a:srgbClr>
                    </a:outerShdw>
                  </a:effectLst>
                </a:rPr>
                <a:t>données structurées</a:t>
              </a:r>
              <a:endParaRPr lang="fr-FR" sz="1100" b="1" dirty="0">
                <a:solidFill>
                  <a:schemeClr val="bg1">
                    <a:lumMod val="95000"/>
                  </a:schemeClr>
                </a:solidFill>
                <a:effectLst>
                  <a:outerShdw blurRad="38100" dist="38100" dir="2700000" algn="tl">
                    <a:srgbClr val="000000">
                      <a:alpha val="43137"/>
                    </a:srgbClr>
                  </a:outerShdw>
                </a:effectLst>
              </a:endParaRPr>
            </a:p>
          </p:txBody>
        </p:sp>
      </p:grpSp>
      <p:sp>
        <p:nvSpPr>
          <p:cNvPr id="2" name="AutoShape 13" descr="data:image/jpeg;base64,/9j/4AAQSkZJRgABAQAAAQABAAD/2wCEAAkGBhIPEBEREBIQEBQQEhIQEBISFxUPEBAQFBAVFBgQFBUXJyYfFxkjGRMSIS8iJCcpLC4tFh4xQTAqNiYrOCkBCQoKDgwOGg8PGjMkHyUuNDIqNDI1MDAvNSwqLC0sLyksLDUsKS0wLCw0LCw1LC00LCwsLCwsLC4sLCksLCwsLP/AABEIAJMBVwMBIgACEQEDEQH/xAAbAAEAAgMBAQAAAAAAAAAAAAAAAgUBBgcEA//EADwQAAIBAgIGCAcAAQMCBwAAAAECAAMRBCEFBhITMVEUMkFScYGRoQciNGGCsbIjQmJyM8EVU5Kis+Hx/8QAGgEBAAMBAQEAAAAAAAAAAAAAAAIDBAUBBv/EADIRAAICAQIEAwYFBQEAAAAAAAABAgMRBCESEzFBUWFxBSIyscHRI4Gh4fAUJCUz8Qb/2gAMAwEAAhEDEQA/AO10aK7K/KOA7Byk9yvdX0EUeqvgP1JwCG5Xur6CNyvdX0EnEAhuV7q+gjcr3V9BJxAIble6voI3K91fQScQCG5Xur6CNyvdX0EnEAhuV7q+gjcr3V9BJxAIble6voI3K91fQScQCG5Xur6CNyvdX0EnEAhuV7q+gjcr3V9BJxAIble6voI3K91fQScQCG5Xur6CNyvdX0EnEArdO0wMPUIAB+XMCx66z37le6voJ4tP/T1Px/tZYQCG5Xur6CNyvdX0EnEAhuV7q+gjcr3V9BJxAIble6voI3K91fQScQCG5Xur6CNyvdX0EnEAhuV7q+gjcr3V9BJxAIble6voI3K91fQScQCG5Xur6CNyvdX0EnEAhuV7q+gjcr3V9BJxAIble6voI3K91fQScQDzYqiuwch2dg5iJPF9Q+X7EzAJUeqvgP1JyFHqr4D9ScAREQBERAEREAREQBERAEREAREQBERAEREAREQCv0/9PU/H+1lhK/T/ANPU/H+1lhAEREAREQBERAEREAREQBERAEREAREQBERAPji+ofL9iZmMX1D5fsTMAlR6q+A/UnIUeqvgP1JwBERAEREAREQBERAEREAREQBERAEREAREQBERAK/T/wBPU/H+1lhK/T/09T8f7WWEAREQBERAEREAREQBERAEREAREQBERAEREA+OL6h8v2JmYxfUPl+xMwDNHqr4D9SRM8eM0gmHoGrUNlRATzOQsBzJNh5zlel9bsXj660KLGnvCdlASqIgzL1GGbWHl9pqo0srk5ZxFdWU2XKDS6tnXt6OFxflfOSvOa4PUKkw+etiaj9rhlpi/wBlscvEmeDWaljNHUiq16tTD1fk+Y/PTfrAX7AbHMW5SUNPVbJQhPfzWPqyMrJwXFKP6nWhMyh1U0gamGw9ySdzSuTmSd2MzL6ZGsPBenkTEXieHoiIgCIiAIiDAIlpFK6k7IZSRmQCCQOdpquuuCKKcQtSoDemhp3G6IJIvbnnKDVHHlcXV+9JR/75z3q5LUKhx698/sZHqGrlXg6bE+dF7gGfS86BrEwzWgmaV8U6jrhaJUkKa4VxewYGm5F+eYl1FXNsUM4yQsnwRcjdQ0lND+GekXOEVWJb/LV2b52Tatsj7XDTewZGyHLm456M9hLiimeDT/09T8f7WWEr9P8A09T8f7WWErJCImra962HAUQKY2q1UhKS/wC5jYH1/RPZJwg5vhRGUlFZZe6R0xQwy7VetSojsNRlS/hfjKujr7o922Ri6F/u2yPU2EqdWdUCwGIxLGpVf5mqN8zm/YpPUXkB53l7jtVMPWQrUTaB7x2v3J/hJ4eWee+WlDEpUUMjK6ngykMp8xPrObaE1FxGC0kXo1HXDjqptG1QFc97zAJyBzyBvz6ReRsjGMvceUexba3RmJjai8rJGYi8xtQDMTF4vAMzyY7SlOh1yRcXsAWNueXDznqvKbW8DoVe+fyj+hITeItorsk4wcl2R99C6wUcYGagWZUYoWKlAWHELfjbLhLOaD8HKY6CW7TVqf8AyNN92og24ps9rblFNmYmNqLyZM+WL6h8v2JmYxfUPl+xEA0j4n4wrh8NTHCo+0332EyHqwPlNR1Eo7WJrMeIRFHgzEn+RN2+JWjGq4FKiC5w7LUI7d2V2W9Mj5GaNqNjFTFkE5VlAX/mpuB5gtO3U+LQSjHqnuc+W2pTZ17DKlJAXKqObEKL+Jnm0smDxVJqNZ6Lo1iVNRRmDcG4IPET6aQ0TSxlAU6wLLcPYMUO0OBuvjOL6dw3Rq+IpLmKVR1QtYtsjhc9vGZdDpo6htcTTW/T9y7UXOtdMo7DoehSp2Sk9MrTUABWDbKAWF8zl4zRNZfiVXqVd1gjsKzinTYAbdVi1gbnJFv5z0auaHWng6lSiHNavhGDMSTctT2rKvAZzQ9FMDisK3Zvk/f/AOTh6+XBaq4N4b3fRn0/sbTwnTbfZFOUVsuq9fM3TSuI0lgUWt01qw2gtQWuqE8MnvtLfK+XZNm1K16GODU6oCVqYBa3VqLw215Z8R4Tx620wNF1ieN6QHjvk/8AuaHqRUYaQUr/AKaT7fgbAX87Slt1ahQi9mXqENV7PndYkpRezSS7J42x4nY9K6ZFFWa+ScTxJPISrp6WrFBUJAuAxQE7aqRfNuBNuy0q9L1DUoOO0E7Q85caKpA02J7jfyZxNG5a6V07pNcPRJtY6+GDiyXBhI9WE0784Spb5s0bhftsR2GVWu2ujYTZpUbbxl22YjaCLcgWHaxsePKV2l6+y+HUdbaU/ewzPtK3XzRG8WnihURWC7pqbmxqKCSCn+4XNxO7/wCWveqiv6nffC8/DJl1ycIvg2PjT0jpB8L03pbjIuKQybdhrbRt8oPba3Dtnzp65Y7FjcU6oFVUNRbWotWswBBbgCAb9gNp5tH6RxHQjh0wldyyFEcCymmTe+duw2np1T1UrUq2/wAQArldhKakNsAnMsRlfICw+8+snZCuEnNR4s+7suhzoxcpLhbxjfqbNpjFVW0agxBBrA0d6V4F9rPhNf1Z+rqf8F/ubXrVh9nBHnvKX9Capq19XU/4L/c+Iuf+Rg/L7nkl/dR9PubNrbrp0FEp0wGrOu0NrqonDaa3Ekg2H2ms6Lx2k8bSbELi93mwp07W3mzkeqLKL5DI8JV/EXaGOe/+qlSKfddm2X5BpPVTQD4igrrisRSuXGxTtsqQ5GXsfOXOc7LpR7LtnB96qKNNoq7VjMura4vy8jY9SfiFUrVFw+LsWYE06gAUkgXKOBlewuCOUufiVSD6Odv/AC3pP5bYUn0YzUsPqJTw+Kot0pzUVhUSm+7UvY24cTfMZTeNJ6VoYfD7OLsy1QU3ezvDUFsxs9o4e06Wg5sZRzu0zg+1Xp5ycqVwxa9F+XkUuoGF2cNh/wDcm3/62L/9xN7Eo9X8TQroKmHYFB8gAGzsbIHyFf8ATYW9peCXWNubb65MEMcKweDT/wBPU/H+1lhK/T/09T8f7WWErJCch1sxgr6cw1Im6062yR2BhSy9/wBzr0438U9HPhcfTxlMZOUqKewVqVgUJ+6qp8zym7RRUpSj3cXj1KL3hJ+Z2KmtgAOwWkpW6v6bp43D069I3DjMdqOOsjciDPppUVin+BkRs82Q1SP+K3UX8fSY+Fp4exdnbKPbNN101ldK1DB0GZHrtZ3XrqgUsQhPA2HH7iUmmtbsdhsVhsK1QXq1EV3FOmCUaxOypuAc/vK3XLGHD6awtWqNlAyPc8N3UXYY3+xvfwkNVB1KOXs/ka9BFXSlhbpPHqjcamoFJ6ZvdKhH/UBZqobmXYksfGUGp+tOIwuOOjcc5qAsyUajZsrqLhbnMoy8L8DYduXTFa4nJ9dqIqabwq0uurpVqW7FRVzPj8o85RZHhlFx8TRpreZCyFu6xlZ7NeBuusem2WrSw1IkNVJLEZMEA4A9hJIF/GfR9WiVuH2X43Fzn9yTc+cotKsaek6FR+AbZJ+zjI+tpvt5i0qjqIzdqy+JrfsuyXh/GZJ5hjh8DVtBaeda/Ra5uWB3THjtLxpk9uVyD9pXvpupj8fUwqO6UqCgkU2NI1GYkbTutm2QFOQIvcT4aea+lsMtPijGq9uwbOyL+JPsZTbmvofS712pVa+HrkqWpguwRmutwP8AUpy+4m72OnKmcZPdNqOe6T+ZTqviTS2fUh8QdGYjAbuqlSpUoM3zIXqCzAX2dsHasRftyIm01aVMaGZqJulSklRb3LfNsm7FiSW5kmVuu+ll0nTGCwtyxK1KrsNkUkIKgBTmXNzYfYy50lo3o2iGo8N3SVQOQBUAToa2bdCjL4knn6Z8zDOKULGumPoVXwuxYo6Kao3BHqsfv/kbL1tIaHI0lSfF4x1FMs+xvGKUaSKxUBVuFubXLG5zA8fHqZSZtA1ggJI3rADidmqzEDyBnx+FtKhiqJo1Ahq4Z2ZNobbbpjcOgbIWJIuBllznMTy4xfgdnSQxpOauqaTx1xj9MsjonH18LpFBg2rYjBVGAqF9oUtkjNqRfNipzBW9xledNw2jaaMHUEELsjMnI27D4DP7DlJUNH00zAue8fmb1M9UvhBQWEVX3O6XE12x/wB8z44vqHy/YiMX1D5fsTMmUBEBQA53UDn2Tm+sXwys5qYNxSudo0muaYPG6MM08M/KdJo9VfAfqSZby2q6dTzB4IThGaxJHNMG2maa7G9oWGQZm2j/ABcyqxWoGIrMz1sSu05JbYRmJJOZLMRf0nW2wansmVwijsly1lq+HC9EkV8iD67lBqvo00aaIbnYRUvwvsgC/tNW1r+GRNVq+Ddae0221JrhA977SMM1zzta06YtMDhDIDMNkI2LEjdp9RZp3xVvByXG6G0pi6a0az4emim97liSBbasqjaOZ4kS61X1OTCiy3dmINSo2RYjsA7FHKb0cEvKfRKIXgJGNMYvi7ltustthy3hR8EsI1zS+rzH/JSIV7WYEXRx9x2H7zw0KuJRDTFKkCRbaLkr6WvN0InxbCKeyZbPZ9M5OW6b64bWfUzqxpYNKwmg23m8qMatRuLWsqjko/7yr+Imjrbhkq0g6IUNFmCuQzZMt8szlnbgJ0pMOo4Cc2181XxQxXS6Cb9C1OoUFi6PTC5bJ6ynZHD7zr+zIV6eaUPdSTx6+Bk1OZx6ZNRXE4vD5Gni6Wz3dsqPS4l3q5r5UStTWsd7TdxTJYAVKZY2BuOOfEGXOG1pJHz4HF7fdVGIv42lYurNfF4sYqvSGGpqyutIkGpUZertAcBlck5nlOrO9ThLnxj02xjOfmZVXiS5bZuGsui8Rih/hr00p2X5GUsdsX+a48pq+D1axdKoGFanxAJCNmt72znQdFUTsfNPb0ZeU+Yekqc+Y1v6mt0QcuJ9TVdZ9Uk0lRXM06tK+7qAXsDxRh2rNL0fq5pTBMy0WoWJuTtfLfvbLKbHwnYVQCQfCqeIlkqISfF3OnTrrqq+UsOPg0mjQtX9WHSt0rF1Ok4j/Tx3dK+VxfMtbK9gB2CezXjVStjUpVKDqlSkGXZe4R1ax4i9iCOU3FMKo4CfQiX0N6dqVexl1FktS82b/wA7Gh6i6Eq4JWR2DPUfbfZvsA2ChVvmchxm+rPmuHUG9p9BJTm5ycpdWVxiorCPBp/6ep+P9rLCV+n/AKep+P8AaywkD0Sv05oOljKLUayhlb1VhwYHsIlhE9TaeUGsnJaepektF1WfAVQ6NxVwbOBwDgAhj97AzY8FrJpRhaphsIp57Vb12Qp/c3eLS+WolP4km/TcrVaj0Oa4vU3F4zG0sXWqL/iZWCIhp0xs5Wu5LH2m1a16n0tI0QlTJkzpuMmUkZj7g24HKbBEpsk7PiLa263xQ2Zo+idE6Uw1MUOkq6KNmmzURUqqo4AMXANv9wMsNAamrQqtXqFqlVztM7nbqO3NjkAONgAAJtEStQSLJXSls+/oik1j1cGLUWOy69VvtyPMTx4Onj0TduytYWDhAXt4lreZE2eJW6IOXFjfyyvkQ43jBr2iNXFw7viKpu5uzMxueHWZvDwAlfX1wGJdqeFoJXVG2Wq1m3dPbHEIqqzMRcdgEv8AWPD1KmFrrRtvDTOwDkCwz2fO1vOc4+G+teHwaVMNjCcPVV3IaopAIZixBP8ApIJPHI5ZzdRQuU3BZa7eXjgonZ72G8FVjcDjtFYk42mibBY7QUM1IIT/ANNwwBtybiP30JsT/wCNaNDUHajvcnACsyspIakScusOPaPGZ01rdhKtGpSoMuMqVEZVpUf8guykXdh8qKL5liJj4b6DfB4QI5uWZnNuG0xJNvtnbylmolza/wARe9815kIwWXFbxZDUnVjEaPXdPVNSlmQpCAKSbk7QG0e3K/bKPT3wvqLiOk6Pqth22i2yvBCeOxYggHlwnS4mB1xaw0bKLZ0f63g03QOidIbSnGYmpVCm4SyUad+bbHzP4EgcwZuIEzEklg8nNzeX9j44vqHy/YmZjF9Q+X7EzPSBml1V8B+p9JCj1V8B+pOAIiIAiIgCYmYgGImYgGJCpTDCxn0iAeA6MXsykk0eo4z2xAIqoHCZmYgGImYgGImYgGIEzEAr9P8A09T8f7WWEr9P/T1Px/tZYQBERAEREAREQBERAEREASsxurlCsdp0F+fbLOIBW4bV+jTyCkgZ2J+X04SxC24TMQBERAEREA+OL6h8v2JmYxfUPl+xMwCVHqr4D9SchR6q+A/UnAEREAREQBERAEREAREQBERAEREAREQBERAEREAr9P8A09T8f7WWEr9P/T1Px/tZYQBERAEREAREQBERAEREAREQBERAEREAREQD44vqHy/YmZjF9Q+X7EzAJUeqvgP1JyFHqr4D9ScAREQBERAEREAREQBERAEREAREQBERAEREAREQCv0/9PU/H+1lhK/T/wBPU/H+1lhAEREAREQBERAEREAREQBERAEREAREQBERAPji+ofL9iZmMX1D5fsTMA8NPFNYZ9g7Bykulvz9hEQB0t+fsI6W/P2ERAHS35+wjpb8/YREAdLfn7COlvz9hEQB0t+fsI6W/P2ERAHS35+wjpb8/YREAdLfn7COlvz9hEQB0t+fsI6W/P2ERAHS35+wjpb8/YREAdLfn7COlvz9hEQB0t+fsI6W/P2ERAPJpSuzUnBNwbcu8J6+lvz9hEQB0t+fsI6W/P2ERAHS35+wjpb8/YREAdLfn7COlvz9hEQB0t+fsI6W/P2ERAHS35+wjpb8/YREAdLfn7COlvz9hEQB0t+fsI6W/P2ERAHS35+wjpb8/YREAdLfn7COlvz9hEQD518UxU5+w5xEQD//2Q=="/>
          <p:cNvSpPr>
            <a:spLocks noChangeAspect="1" noChangeArrowheads="1"/>
          </p:cNvSpPr>
          <p:nvPr/>
        </p:nvSpPr>
        <p:spPr bwMode="auto">
          <a:xfrm>
            <a:off x="155575" y="-669925"/>
            <a:ext cx="3267075"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16" descr="data:image/jpeg;base64,/9j/4AAQSkZJRgABAQAAAQABAAD/2wCEAAkGBhESEA8TEBMVFRQUFRQQFBQUFw8SEg8QFBUVFRUQFBcYGyYeGRkjGRISIC8gIyopLS4tFR4xNTAqNSYrLCkBCQoKDgwOGg8PGi4hHiQvKSo1NTUpKS0sNiotLTQsLDUsNCw1LywtLjQpLCwvNCosLC4sLCwsLCksLCwsLCwsLP/AABEIALwBCwMBIgACEQEDEQH/xAAcAAEAAgIDAQAAAAAAAAAAAAAABgcEBQECAwj/xABCEAACAQIDBAgCBwQJBQAAAAAAAQIDEQQFIQYSMUEHEyJRYXGBkTKhFCNSYnKxwUKCsuEVFiUzNDVT0fAkQ2OS0v/EABoBAQACAwEAAAAAAAAAAAAAAAADBAECBQb/xAAyEQACAgECAggEBQUAAAAAAAAAAQIDEQQxEiEFE0FRYXGBoTI0kbEUIiPh8DNCwdHx/9oADAMBAAIRAxEAPwC8QAAAAAAAAAAAAAAAAAAAAAAAAAAAAAAAAAAAAAAAAAAAAAAAAAAAAAAAAAAAAAAAAAAAAAAAAAAAAAAAAAAAAAAAAAAAAAAAAAAAAAAAAAAAAAAAAAAAAAAAAAAAAAAAAAAAAAAAAAAAAAAAAAAAAAAAAAAAAcNkb2n27w+DTUnvz4bifN6JN9+vBXZvCErHiKyaykorLJJcXKxrZxm+K1VWGBg/hW7GrWfi4tO3q0/A8J5Bjnr/AEpiG/CnZX8lUJuoivimvd/ZGnWN7RfsWqLlN4jFZzhUnHFTrRWrW7BtfuzTbt4My8p6ZqkbfSaUZx5ypvcmv3Ho36olWhnOPFXJS8nz98Gj1Ci8STRbQNXs/tJh8bS63Cz34XcXpKMoTXGE4tXi9U9eTT4NG0KTTTwywAAYAAAAAAAAAAAAAAAAAAB1c0uJ16+P2l7ojG0+B3YVKjlUqNaqMnHcim+UUrFWZJUhWzWPWUoyjBSmotLd3otKLa52b/IrSuamoY38SnPUSjaq+HfxL9TOTwwbbgm9NOHce5ZLgAAAAAAAAAAOlWoopt8Em35IAim3e1iwtJxi7SteUvsJ8EvF/IgWxeUzxFSOKqK9SV3RT4UKbut9ffkufJPxZq+kHHSxOIp0rv62cd7k7Sa/KP5Fu7I5aoU07eC8EuCOjf8AoVquO75sq1fqSc36GZl2Qwgk5K78TZKhHuR6A5xaMavl9Oa1iirdvejuVSvCVFKnTavVqJrem+UYw77X7T+ZbZ51aEZfErkldkq3mJrKKksMjWxGTvD0Ywit2nFdmK8dW33tt3bZKAopcDrOaSbbslq2+SI2+02O5xchmYbfSnVlRy+j184236k5dXSpJ3s5Nq/J277czCr5tm0e11mGlb9iEZK/heXP1RF1q7E2W1pJL42o+b5/t6lggrLA9LkoVNzF0bJPdnKF1Ok/GGt1bufuWHl+Y069ONWjNThJXUo8H/MzC2NnwmNRpLdPjjXJ7PdGUAa3Nc8p0Er3lKWkYK7cpPgjFt0KlxTeCtGLk8I2NxcjNTO8S9bUqf3W3KXrZWR5Q2rqRdqkYv3SfkypZr41LinGSXfjl/v2JY0uXJNZ8yWA1+V51Tr33HaS+KD+JePivE2BcrsjZFSg8pkTTi8MXBqM+2nw+EinWk7vSMIpynNvRJJeJoq+2mNScll8ow4pzqU3U3bcXTi7ry1fgWoUTksr3aX3IpWRiTQFaYnpblFLchTk27WbnGz4WbfDU2GTbW5nWqWq4ahQp8esnU6xy/BCEnf1aJbNJZWszwvVGsboyeESHa2dsLPxaX/PYpzYjXNan4ZfxwLd2uqXwja+1H9So9gF/alT8Ev44nHl/XRTs+bj5F80lovI7XOsOC8kRnaDbeNGoqGHpuviJXSpxe6k1xcpPRJc/wA0W5SUVlnWrqlY8RRKLi5AMVnebJb3/TLn1cG5S/DvSVm/VGFlnS7u1dzGU1GN92VSN06Ur8Jw108U/Qid8U8Syi3HQWTi5VtSx3PmWacXMHGYqbpwnh7T3pUu5p0pTjvzWvKDk/Qx1icT1sYuCdPrbOdkm6LhK2l9GppXfc0TlA24AABrNpMRuYTEz4btOT+RszDzfB9dQrU3+3CUPVrQ3g0pJvvNZbM+ecVi1PMMPNu0etgvnZfofQuTxtSh5HzTjoSVmtJx8uzOP+0kfQ+x+aRxGEo1IvSUU/J816O6Or0rXwzUltsVNJLMWjeAHFzjl05BH8825wWEe7Vqrf5wjaUl4y5L1MbC9IeFqQ34Kbj39j/6Jo6e2SyosjdsE8ZJSyA9Ju0vU0pwi/hV5fek9VH0Vn6o3GRbeUMZWlSoQqvd1nNxiqdO97XlvcXbgtStelWs5TrR578v5fKxT1ilWuGXJnW6KhG23i3wskp6P8pcsPST4NdbN851J6tv5LyRO4ZXTStuojvRtVUsFRkucIv5EtJIpYWChY25tvfJWnSfsfHq1iaStKFlP71N6a+Td/cjPRltPLC4z6PN/VV3az4QrJXU15pWfoXLnOFVTD1oPhKEl8j53zem6eMw+58XWU2vPeX8ylauC5SXad7R2ddop1T/ALdv55n0Zi8UoQcvYrnL8bPE42tJP4bU4fdT1k14vREnzHFN4en4qX6EX2AVsTWT47yl76foc5Wdb0m4y2iuXm1ls5PDw05XaT/B5NCKV1d954ZrkEKkXZWfFeZtwzvTipxcZbMqptPKKtx1Wph5xqw0lB+9uMX4PUn1HO4Swv0hcNzft4taR99CK7b0FFVX5SMLZ3EVJZTXUVeUYSnGPOShPesvG0WcHoPMbp0PZPHuWtZzgprfBo8Bmcq+bPee9KEZSV/9STUd5eS3ku65aOGySLit+7b1KN2azVU8ypVZfDUfVyfJb7W7L3UV6n0LRleKfgew6Qg4W+GDl6ZpwKc6T9ko0KkK0F2arcJL/wAiTkn6xT/9TM6H8yjUVXD1dZUXFwev91O9o+jjIlvSZOCwLcvtxt52lwK+6IMJLrq1azSqSUI90oQb7XvJr0JZ2KejXFunhGsYcNzwWhtjFLCSt9qP6lSdHn+Z1fwP+NFt7Z/4SXmv1Kk6PP8AM6v4X/GjzsvmEQT+bj5FwbTZp1GGbWkpdlPu0bb9k/kVz0fxliKmIqc51HTvzjShbs+sm37Eq6SZ2oU+60167qIT0YOc4YilCs6LjNtyhGEqjUrPRzTS4NcLm3Fm7Hcj1UasaHiTxl8y0Ma8Jhae9iJxhFLjJ8fJcyn9sb42vKpl1GcqLjGLqSXVwlNOV5Xna6s4ePZJ9hdjaSqdZKEsRW/1sQ99q3NR+Fe3MkNLZ/es6rvbguS8CSVbs5S2K9Wohpm3VlyxjOy+n7+hpei+NalhIUK8lJwvutJ2jB6qF3xtdr2Jsjww2ChBWirGQTJY5FGUnJtsAAyag4ZycMAo/pP2ceHxUqsV9VXd0+UKtu1D11a9Tt0ZbZLCVXQru1Co7xk+FGo+/wC7Lv5PzLdz3JaeJozpVYqUZK1n+a7n4lH7S7CYjCze4nVp8uG/FdzX7XmjtU6mu+rqbt+8oTqlXPjgfQEZXOWUHsv0n4jBJUpfWU46KlUbhOku6ErXS8Hdd1kWJgumDL5xvUdSk+5wlP5wTKVuhti/yriXgTx1EHvyZJ8Vld1amowv3RivyIB0i5dKlCL33fdl+aJBW6WcqitcR7Qq+3DQhm3m0tbHRj9Ew1ZwSa3px6tSvZ3W9Yl0ldlVqlNYXjy+5rdKM44jzPHocu5YhXetSN/G0dPzO3S5lcqeJVT/ALdZKz5RqxVpR9Uk/cyuiPKa1CVXr4pOU1JJNS0tbWxZG0eRU8XQnSqq6fo01wafJo52uir5SwdTo3U/hZqTXLZ+RAuhjOl1dTDSfaptyivtUpO/yd17FpJlB43ZHHYDERq4ZuThJuEluqaX2ZReklZ6k6ynpLxMopVsur7/AAvScXCXj2rW+ZWrm4rhmi3qqI2TdlEk0/FJ+5N82xKp0K05OyUJP5FB4HDvF5nGS1hRs2+Tna0Y++voTnPqmY49btZRwdG+sFKNatU18NF+nibbZLZKFJR3Y7sI8E9XJ85SfNvvHDxzUnsjTrFp6XWnmUt8bJG0zPAtYSLS1hq/FcyG5VX6nGQn+zPsSfJXejfr+Zac6ScWuVrFebS7MzpylKkrxeu7/szm6zR2K9aqnm+1FeqxcHBIsSnO6TOzZAsg2vq04qnVpTnbRNayS7nbRm3xW0dacfqaLhdfHVcYpenEuLWRcfhlnuw/+epF1TzuvqRrpOzHXqoazqNQS8f+X9jfbB5Z1dBLkoqK8e9/maTA7NupWc5PrJv4qjVko8d2C5Lx4ssDBYRU4KKNNDpXSpTn8Um2/UzbPiwlsiottujOUak6mFaUZNydOV91Ntt7r5LXgbTZbarH4aiqeLUJRj2YTlK9SyWkXu/FouL18yxcxzChSjevUhBffaXsVpt7tRlU6G7SrwdVPeikptT0acd61lx59x6Sidl7ULFmPfj/ACc6yMYZlB4ZiVcfLN61RV39RRajGlDs9bVlfRviklxfO6StqWBszs+qMU7JaWSWiiuSRRuzu0E8LW66juy4KcH8NSKd7N8nro+Vy+tl9qaGOpb9F2asp038VKVuD713NaMa+icHlfB2YGnsjLl2nntr/hJfiX6lSdHa/tOr+F/xos7pBjipYdQw1NS13pycoR3Ur9lJu7ZVmzuBx+GxLqxowk3eLjKpGKeqd7ryPPyT65SxyIZxl+JU8ckWl0jZXKtgJSgm50rVklq5RSanHx7LfqkU9spn30PGQrPWnLsVEtX1bd99Lm1x9y+Mkx1StRXXwhTm+MITdVJeMt1a+BWG3XRzOFSdXCJbsrylS4Led23Bvh5cDN1cnJWQ3PWdH6up1PT3bPYtzA4qnVpwqUmpQmlKMo6qSet0ZFz56yDPMzwUnGjCoo3vKm4qdOT5u3J+KaJngNts4xDUY0qNFPjVqp9nxUN67fyJIXZ3i8la7QKDzGyLXnz/AJ5FpXOTT7PxkoJTqTrTaTnVnaO/LwitIx7kvzuzcE5zmsPkAAZMAAAA8MTg4TVpK57gAi2P2HpVOSfg0nb3NVDo1oxd1So373Thf8ifA2UpLZmMJkZwmzUofDux5XjGEXbu0Rl/1cUv7yTZuwYyzJh4PKqdP4UZgBgGPicFCa7SuYH9XKd9NDbgA19DJaceVzOjFLgdgADpUpKSszuADVVtnqTd7W8rnNPIaa46m0AB5UcPGC7KsRvbbah4Wm1DSVt5y+xHlbxZKGU90v1JxruDVo1IRnGXJ7vZlH00fqXNFVGy1KXmQXycYcjrs1k6xm7icTHrp1O3CE23ThB/DKa/bk1raV0tNCwsPkc93d7MI90VGK9kR7ojx9KphowTXW0oqnKPO0VZTXg1z8ywiPUSsc2p9htWo8P5SuNq+jONWLqU3u1UtJLhLwkua+aK/wBlcyq4HM6F7x3p/Rq0ftRd0l6S3Wn5959C1JpJuTskrtvgkuLZRtelHGZvUrUV9TSqX3lwnUtaMV/F5W7y3pr5dTOM9sEVkFxxcdy7t2NSCvwaMf8AoSj9k9csg1Sgn3GUcwtHhh8FCHwo9KtFSVmrncAGmr7MUZO9rHOH2ZoxfC/ubgAHSlRUVZKx3AAAAAAAAAAAAAAAAAAAAAAAAAAAAAAAABodrdmaeNouFRXt2otaShLvi+RvjixmMnF5RhpNYZRGI2DxmGq71GrrF9mXapzX70bm8wWb53FW+kUZcvrN1te1PUtephoy4pMx/wCiaX2UXHrbJLEkn5pEP4eKeVlepXdTKMVirrHYydWm9eoowVGEvCU1q14W9SU5Js3GO5aChCHwwS0Xn3vxZIaeChHhFHtYrztlPk9voiSMFHYRVjkAiNwAAAAAAAAAAAAAAAAAAAAAAAAAAAAAAAAAAAAAAAAAAAAAAAAAAAAAAAAAAAAAAAAAAAAAAAAAAAAAAAAAAAAAAAAAAAAAAAAAAAAAAAAAAAAAAAAAAAAAAAAAAAAAAAAAAAAAAAAAAAAAAAAAAAAAAAAAAAAAAAAAAAAD/9k="/>
          <p:cNvSpPr>
            <a:spLocks noChangeAspect="1" noChangeArrowheads="1"/>
          </p:cNvSpPr>
          <p:nvPr/>
        </p:nvSpPr>
        <p:spPr bwMode="auto">
          <a:xfrm>
            <a:off x="155575" y="-852488"/>
            <a:ext cx="2543175" cy="1790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19" descr="data:image/jpeg;base64,/9j/4AAQSkZJRgABAQAAAQABAAD/2wCEAAkGBxQQEhQUERQVFhQXFxYYGRcUFxUeFBkWGR0XFx8bHx0eHyggGCYlGxQaIz0hJjUrMDouGiQzODMsQygtMjIBCgoKDg0OGxAQGzckICQtLDItMTQsLCwsLiwvLCwsNC4sLzcsLCwsLCwsLCwvLCwsNCwsLCwsLCw0LCw0LCwsLP/AABEIAEAAoAMBEQACEQEDEQH/xAAcAAEAAgIDAQAAAAAAAAAAAAAABgcBBQIDBAj/xAA6EAACAQMBBQUFBgQHAAAAAAABAgMABBESBQYhMUEHE1FhcRQygZGhIiMzQmKxQ1NyshUkUoLBwtH/xAAbAQEAAgMBAQAAAAAAAAAAAAAABAUCAwYBB//EAC8RAAICAQIEAwcEAwAAAAAAAAABAgMRBAUSITFBE1GBIkJhcbHB4QYUkaEjMvD/2gAMAwEAAhEDEQA/ALxoBQCgFAKAUAoDGaA8l/tOGAZmkSMfrYD9+dYuSj1NldNlnKEcmguO0PZ6fxw39Csf2Fa3fWu5OhtGsn0h/PIxb9omz3P4+P6lcD6ii1Fb7iez6yHWH95JFYbRinXVDIkg8UYH9uVbVJPoQbKp1vE1g9Oa9NZmgFAKAUAoBQCgFAKAUAoBQGCaA1u3duw2UfeTuFHQfmY+CjrWM5qCyzfp9LbqJcNay/p8yr7zfy72jMlvZjuBIwUEHMmD1LflwMnA+dQZaiVkuGHI6ivZaNJU7tR7WF6fL1K+my7MzksxPFmJLE+ZPGoTkzpaqIpYisI46a8TNrhjqWD2abvW80FzPdRh1jOBknhoUu30K/KpulqjOLcjlt911tFkK6nw5WX/AD+CvNmbRdGEsLNG3QoSCOuPMeRrS81y5MtIcGqq9pZT8y5NwN+Pb/8AL3OFnAyrLwEgHPh0YeHWp1F/HyfU5TdNr/be3Xzj9CwYkwMZJ8zUkpjnQCgFAKAUAoBQCgFAKAUBp96Nvx2EDSyceiLnBdzyUf8AvhWFlihHLJWj0k9Vaq4er8kUTtm8mvGNzct7xwg6YHRR0A8aqLJyl7TPoWi0lWnXg1rp1/JO+x7YfF7px+iP/s37D51K0VfWbKL9T6zHDpo/N/ZfcrKdSJ504krNIoHXg7Co18MTwi52m9z0/FI2l1utdxRmWSB1jAyWOOA8xnIrzwZpZa5GyG56W2zghYmyc27+ybuTPyaRJD8ZDoH0qw0y4ajjt4n4m4NeWEQXaO6MlhaRS3DorSY0xce8OQCc8MDAIz6gVFuqkvaZe7duFc/8ME+XV9v+Zo7W/aCVJYzh42DD1Bzj48qxrbTyiXqoxsg4voz6ktpQ6qw5MAR6EZq27Hz1rDaO2h4KAUAoBQCgFAKAUAoDBoCmd+Lz/ENpLAW0wwnQWHTkZG9enwqs1EuO3h7HbbRT+10TuSzKXNfZepH9ozNf3QWFcBiI4kHJUHAfTiT61HlmyeF6F3RGOh0zlY845yfm+/4LRW8W2vbDZ0R4JE8knicLpXPqSzfKraKUcQXY+d3WSv4759ZMhG6iRx7fuRLj8aYpn+Y51D+41o5K9ZLZSm9rlwfDPyOXax/iMUsgaYmynK6AANKlcHQeoOQT5j0rLUScVz6M07RTC6S4eUo/2WEuxEe3sbaRlwndyNGecndAHGPASMpPpjrW+EcRSKq+1ytnY+7KU7RtrS3m0Zu9BVYGMSIegU8/93P0IqNfMvNp06aT7fc0EcLSukaDLOyoo8WYgD6mo0EXGotUYts+rrWLQqqOSqF+AGP+KtThG8ts7aHgoBQCgFAKAUAoBQCgBoD5n2lMy3FxngxllDeOSxzVLZ/sz6bonF0Qz5L6E87JNkjMt5LwSMFVJ5Zxl2+A4Z8z4VJ0VfNzfYpP1NrfZjpod+b+y9Tdbv7wbJutoarbVJdyBj3hWTAVRyBbgBjoKncs/E5WStVeH0Irtjc2e/2ltJodP2Hh4OcBtaDOD0xpz8RUa6lzeUXO17nVpa+Gzo89CT753AjsrSyu5Ue4mlt0Ykj3VdS8hzyAUHieZNSHHMcSKuFvBe7aVhc8Go3331ii2ts94pUkiiWQSmNgQBMVU8R4CMGk5qOBp9LKxSj3IP2i7Ztbq+aWzcsHRdeUZfvF+zkZ55XHGo96UuaLXa5zq4q5Ep7Gd1Wll9tlGI0yIgfzOeBb0UcPU+VZUV+8ad11eV4S9S6qlFGZoBQCgFAKAUAoBQCgFAYNAUd2sbvNbXJuUX7qY5JHJZeoPhnn86gamrDyu51uy69Sq8J9V9DVbW7QG9h9gtrcRoUCNIXy5B944CgDVx6nnWyu1KPCiLqtBOd7tlLibZH9hX72bCSA6ZACA2AcA8DzqN4klLKLh6OmdPhzRxl2tdPK8z3EnevgM6MUJA5A6ccq2SubeSJTt0IxcWa9odTFpGZ2PMsSSfUnnXjsbM69FXW85OBVVJNeZb5GbjXB8SLD3D7MpLsrNdgxQcCEORJIP3RfPn4eNSK6m+bKbV7hGLxX18y5L2/gsI0DDSvBI440ZnOBnSiKCzYAJ4eFSiibbeWeebe61RlUyH7SqxISTRGr+6ZGxiINg4145HwoDrl3ztFZk1uWDOmFilbVJGSGjXCnW4wfsjJwM0Budn30dxGksLB43AZWHIg0B6KAUAoBQCgFAKAUAoDovLNJkaOVQ6MMMrDIIrxrPUyjOUXxReGVZvD2QZYtZShR/LlyQPRxx+BHxqPLTeTLqjepJYtWfiQ667OtpRnAt9fmjoR9SK0uiRPjutD6vB1Rdnu0mOPZWHmzRgf3UVEvIPdKF7xvtmdj93J+PLFCP0gu3y4D61sWnfch2bxH3FksTdns8s7EhlQyyj+JLgkHyGML8K3xrjEqrtbbdyb5EtxWwike2lsCaWRJkuFWeJ5e6dodSLDKEDRsgca/cU68g5HrkDx326Usqyobod3cqouh3I1SEKEYxnX9zqUAYIflwxQHsst2e7MP3ue6ubi49zGe+737HPhp73n1xyGaA2Ww9neywrFq16S32sYzqYtyyf8AVQGwoBQCgFAKAUAoBQCgFAMUAoBQCgFAKAUAoBQCgFAKAUAoD//Z"/>
          <p:cNvSpPr>
            <a:spLocks noChangeAspect="1" noChangeArrowheads="1"/>
          </p:cNvSpPr>
          <p:nvPr/>
        </p:nvSpPr>
        <p:spPr bwMode="auto">
          <a:xfrm>
            <a:off x="155575" y="-288925"/>
            <a:ext cx="1524000" cy="609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4" name="Groupe 13"/>
          <p:cNvGrpSpPr/>
          <p:nvPr/>
        </p:nvGrpSpPr>
        <p:grpSpPr>
          <a:xfrm>
            <a:off x="2411760" y="4146844"/>
            <a:ext cx="6480721" cy="313200"/>
            <a:chOff x="2411760" y="5109577"/>
            <a:chExt cx="6480721" cy="313200"/>
          </a:xfrm>
        </p:grpSpPr>
        <p:grpSp>
          <p:nvGrpSpPr>
            <p:cNvPr id="64" name="Groupe 63"/>
            <p:cNvGrpSpPr/>
            <p:nvPr/>
          </p:nvGrpSpPr>
          <p:grpSpPr>
            <a:xfrm>
              <a:off x="2411760" y="5109577"/>
              <a:ext cx="6480721" cy="313200"/>
              <a:chOff x="303847" y="2315774"/>
              <a:chExt cx="2413102" cy="2646160"/>
            </a:xfrm>
            <a:solidFill>
              <a:schemeClr val="bg1">
                <a:lumMod val="85000"/>
              </a:schemeClr>
            </a:solidFill>
          </p:grpSpPr>
          <p:sp>
            <p:nvSpPr>
              <p:cNvPr id="65" name="Rectangle à coins arrondis 64"/>
              <p:cNvSpPr/>
              <p:nvPr/>
            </p:nvSpPr>
            <p:spPr>
              <a:xfrm>
                <a:off x="303847" y="2436454"/>
                <a:ext cx="2413102" cy="25254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66" name="ZoneTexte 65"/>
              <p:cNvSpPr txBox="1"/>
              <p:nvPr/>
            </p:nvSpPr>
            <p:spPr>
              <a:xfrm>
                <a:off x="383942" y="2315774"/>
                <a:ext cx="2315850" cy="2210287"/>
              </a:xfrm>
              <a:prstGeom prst="rect">
                <a:avLst/>
              </a:prstGeom>
              <a:noFill/>
            </p:spPr>
            <p:txBody>
              <a:bodyPr wrap="square" rtlCol="0">
                <a:spAutoFit/>
              </a:bodyPr>
              <a:lstStyle/>
              <a:p>
                <a:pPr marL="898525"/>
                <a:r>
                  <a:rPr lang="fr-FR" sz="1100" dirty="0" smtClean="0"/>
                  <a:t>recherche sociale</a:t>
                </a:r>
              </a:p>
            </p:txBody>
          </p:sp>
        </p:grpSp>
        <p:pic>
          <p:nvPicPr>
            <p:cNvPr id="1044" name="Picture 2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7388"/>
            <a:stretch/>
          </p:blipFill>
          <p:spPr bwMode="auto">
            <a:xfrm>
              <a:off x="2613140" y="5194635"/>
              <a:ext cx="333282" cy="223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6642" y="5206389"/>
              <a:ext cx="191220" cy="19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52120" y="5255772"/>
              <a:ext cx="330982" cy="9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1"/>
            <a:stretch/>
          </p:blipFill>
          <p:spPr bwMode="auto">
            <a:xfrm>
              <a:off x="7629334" y="5261526"/>
              <a:ext cx="400818" cy="13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e 11"/>
          <p:cNvGrpSpPr/>
          <p:nvPr/>
        </p:nvGrpSpPr>
        <p:grpSpPr>
          <a:xfrm>
            <a:off x="1187624" y="3429000"/>
            <a:ext cx="7694194" cy="313200"/>
            <a:chOff x="1187624" y="4389497"/>
            <a:chExt cx="7694194" cy="313200"/>
          </a:xfrm>
        </p:grpSpPr>
        <p:grpSp>
          <p:nvGrpSpPr>
            <p:cNvPr id="41" name="Groupe 40"/>
            <p:cNvGrpSpPr/>
            <p:nvPr/>
          </p:nvGrpSpPr>
          <p:grpSpPr>
            <a:xfrm>
              <a:off x="1187624" y="4389497"/>
              <a:ext cx="7694194" cy="313200"/>
              <a:chOff x="303847" y="2358222"/>
              <a:chExt cx="2413102" cy="1888086"/>
            </a:xfrm>
            <a:solidFill>
              <a:schemeClr val="bg1">
                <a:lumMod val="85000"/>
              </a:schemeClr>
            </a:solidFill>
          </p:grpSpPr>
          <p:sp>
            <p:nvSpPr>
              <p:cNvPr id="42" name="Rectangle à coins arrondis 41"/>
              <p:cNvSpPr/>
              <p:nvPr/>
            </p:nvSpPr>
            <p:spPr>
              <a:xfrm>
                <a:off x="303847" y="2436454"/>
                <a:ext cx="2413102" cy="18098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43" name="ZoneTexte 42"/>
              <p:cNvSpPr txBox="1"/>
              <p:nvPr/>
            </p:nvSpPr>
            <p:spPr>
              <a:xfrm>
                <a:off x="358324" y="2358222"/>
                <a:ext cx="2315850" cy="1577082"/>
              </a:xfrm>
              <a:prstGeom prst="rect">
                <a:avLst/>
              </a:prstGeom>
              <a:noFill/>
            </p:spPr>
            <p:txBody>
              <a:bodyPr wrap="square" rtlCol="0">
                <a:spAutoFit/>
              </a:bodyPr>
              <a:lstStyle/>
              <a:p>
                <a:pPr algn="ctr"/>
                <a:r>
                  <a:rPr lang="fr-FR" sz="1100" dirty="0" smtClean="0"/>
                  <a:t>recherche classique</a:t>
                </a:r>
              </a:p>
            </p:txBody>
          </p:sp>
        </p:grpSp>
        <p:pic>
          <p:nvPicPr>
            <p:cNvPr id="1035" name="Picture 1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42247" y="4501698"/>
              <a:ext cx="462149" cy="18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843808" y="4516457"/>
              <a:ext cx="461803" cy="16247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descr="WebCrawle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03201" y="4427057"/>
              <a:ext cx="697763" cy="8940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AutoShape 29" descr="data:image/jpeg;base64,/9j/4AAQSkZJRgABAQAAAQABAAD/2wCEAAkGBhQSERITEhIREhQQFhUQFBQQDRcVEBARFRAVFRUQEhIXGyYeGRkkGRUWHy8gIycpLS0sFR4xNTwqNScrLCkBCQoKDgwOGg8PGjQlHyUsLDQ0KjIqNSk0LCwsLCksNC8sKiwsKjUvLCwsLS0sKi4sMiw0LCwsLCkvLCwsLCksKf/AABEIAJYBUAMBIgACEQEDEQH/xAAcAAEAAgIDAQAAAAAAAAAAAAAAAQcFBgMECAL/xABEEAACAQICBwYCCAQEBQUBAAABAgADEQQhBQYHEjFBYRMiUXGBkTKhI0JSYnKxssEUgqKzMzSS0SRDc8Lwg4STw+EW/8QAGgEBAAMBAQEAAAAAAAAAAAAAAAMEBQIGAf/EADIRAAICAQIDBwIGAQUAAAAAAAABAgMRBCESMVEFEzJBcZGhsdEUImHB4fBCIyUzUoH/2gAMAwEAAhEDEQA/ALxiIgCJF4vAJiReLwCYkXi8AmJF4vAJiReLwCYkXi8AmJF4vAJiReLwCYkXi8AmJF4vAJiReLwCYkXi8AmJF4vAJiReLwCYkXi8AmJF4vAJiReLwCYkXi8AmJF4vAJiAYgCQZMgwCYiIAiQTaa7pfaBg8Pfeq75H1aQ3z/q+H5ySFc7HiCycyko82bHErirtppE/RYWvUHjvKP0704l22Jez4Sov/ri/sVEsLQ3v/H5X3I+/r6lmRNLwG1jB1LbwrUur095R6oSflNn0dpmjiBejVp1PHccEj8S8R6yKzT217zi0dRshLkzuxESAkEREAREQBERAEREAREQBERAEREAREQBERAETHaT0m9PKnQqVT9oFVpr5km59BNS0zrpXoqxLUwwv3TS4Hw+KQ2XRhzK1uphVzz7G/RK+1G1uxWNZnqVKKUabbllo/SVWsCQCWsoAIzz4+ssBWvO4T41lEtc1ZHiSJiInZIIiIAiIgECTIEmAJBkyDAJnR0vpinh033P4VHxMenTrOzisStNGdjYKCT/ALDrKP1+1nqVam4udSqQiqD8IJsqD3zPmZb0unVrcpeFcyC63g2XNmQ0xrZiNIVWo0SFRc3NyKNJfFrZsfAc+mdslobVSiliKf8AEVOdSuoYX+5T+FR7nrPvU7VrdprTXgO87c6lQ/E5/bwAEsXBaPWmAAIu1Ll+WG0eiPsKkt5bswVHRVUjjujwXID0E+cVq2zizWcHk6hh7GbVEqExUWntnXFqI7JvBb9m3mv1fT2mhYrEVMM/e3qVROBVirDwKsOXUT0vUpAjMSutbNQBWxPbVGDIo3adFUsPG9Rr965ubW8B56mm18604zeVgqW6eMmmuZ2tl+tOKxNEnF7pXLsXOVaoOZdRkV8GyJ68ZvwM1bVzQRSzHKbQBM6cuKTeMFqKwsExETg+iIiAIiIAiIgCIiAIiIAiIgCIiAIiIBxYilvC0pbaJQ3Wq5/XYextLulJbSn71T8b/rMpazwr1MztHwx9TIbI8PeiOru3zA/aW2i2ErHZCn/Dp5v/AHWloS1Dwov1eBegiInZIIiIAiIgECTIEmAJBkyDANY150juUwl+N6jeS/CPfP8AllMavocRpHeOfZhnHmSFH6j7SwtpWkO/VW+aqqfLe/7ppOzJL4ur+Ff1zZce70fqUU+K8u7QGBCUx1mVnFhVso8pyzGLwiIgCcdSgDxnJEAhVtwkxOLE4gU0Z2NgouY5H1Jt4Rx6Q0jToIXqsFUePEnwA4kzSam0HEYhmXAYYMqmxq1msgPU3AB6XJ6TVtb9OPi8VTobxXtGsbH/AAqQ7zW67oOfMzddCaN3kVEXs6SDdVRwA/c+J5ytGUrXs8L6mnZXXpElJcU315L7mLr6V0sveL4dvu0il/TfQfnOphtq9am27WpK+6bMtjTqr+Y+U30aAW2c0zX3UjepGrTHfpC+XFkGZT2zH/7ObK5xXFCTz7kml1VNk1XfXHD80sY9jcdXdaaGNQtRfNfjptlUp3+0vh1FxMvPNGA0tVwtZK9Ft10P8rLzRhzU+E9Bat6eTGYenWThUFyL5qwyZD1BBHpOtPf3q35nHaWg/CzzHwv4MrOnpHStOgu85t05zlxmJCKTK2q6V/icWxPeSjaynMNUJNrjmBYm3lKep1ku+Wmo8T5vyivuUIVrHHLl9Taf/wCir1M6VJUQ8GqtbeHiBxI62nC+sGITNtwj7ljb0sDO1gNEtUG85Oc7tTV9CJJLQuS3tlnrnHwtj6rUn4V7HSw2twy7Rcj9ZOXmpmfw+JV1DIwZTwIOU0bSuhzRbL4W/OdHRGnmwtYBj9FUNnHJScg48ufT0mZp9ddptQ9NqXno/wC+RPOqM4ccPYsufNSqFBZiFAzJY2AHiSZFKoGFxKs2l62MQUQ92+6gvk7Xtvnxz4e89Zp6HdLHl5szLLOBG0YvaNS3zTwtGti3Xj2SEIOpaxNutrTH19o9WmwFbDdhfh2u9n5NYAzl1bwG5SWjSFlX42tnUqW71RjzJPsLDlMnpLVbtabI/eDDMH8+h6yRW0Rljgyuud/scuFjXi3NexW1N1IVKVOozGwClrkngB1k4LXrSVWoEXR6Jfi9c1KdNR4ljx8gCZWmsWg2w9Z6TXO7mpP1kPA/t5gzeNmWk/4pWpVHJqULZk5vTOQJ6gix9JoaqmuutTrgmn57/cr0zlKTjJ7loYGsxRd8oXt3jTBCX+6CSbSltozd5/xv+sy6sLhQgtKS2hnNvxN+ozyutfL1Iu0OUfU2rZEP+Gpfz/3Xllyttkf+Vpfzf3Xm9ab0mKFJn+t8Kg8Cx8egzPpLSajBN9DUog5qMY83g6usWtdHBreobta4RfiPU8gOp+c1c6z6SrjfpUKWHpnNTWYCow5GzZ/0iapovFfxWPqVH+kGHswDZh6zE7rMOdgpNvHd8JZWA0QzjecnPORQ4rVxN4X6Gnb3ekfdxipS82916Jfc07E6947DMBXC58CaatTboHS3txmxaqbSKWLcUag7GsfhG9enV6I32vun0vO1p3Vam9Fw5AWxuWNgtvrXPC3G8oHSeM3HApk7wI3SvxbwORW2d7yGbspmsPKZepjp9ZRJyioyXmtl7fU9KaarOiK1MkHtKamyhu41VQ5IIPBb58pjsfj8QgxATeaydpSYUgSppkipTay2JNlIy+ufCfWpem3xOFovVUpVKDfVlsd8ZE25Xtf1mwS+tzz7WHg+abXF/HOfUgSYPgkGTIMApnanTK46p4VEpuP9JQ/omu7PsT2ePUH/AJqsnqCHH6TN/wBsOiyVo4gD4b0X8m7yH33h/MJUy1mpVEqp8VNg48wb2/aelglqNHFLpj2Mtvu72ensMbqPKcsxGrGllxGHp1EN1dQR4jxU9Qbj0mXnm2sPDNQRE62kMUyJdKTVm5KrIvqWcgAe8JZeA9jsxK80npXSxe4WjQXkorUmsOpNyT7Tr4jWzE0gRVr2cKG7oQjO/Pd6S5HRue0ZJvpnJA71HdpllzXNdcXu0kX7bEnqEF7e5X2lf6ua64zF4zsji2p0kBqORSpFyoYDcW6ZEkjPkLzbNoOK+iovyu6epVSP0mU9dS6IuLab/Q0ey5K2+G39wyrtCVe00oCfCpb/AE/7Xl96JoBaYtPO2h8T2ekKLngam6fJwU/eejNGtemsqaV5gW+1oON+/Q7U+KtO4IM+4loyjz/rloTsatZQMlc2/Ce8vyImf2LaXI7eiTkrLUHTfBB/QPedrajSAqVT4qh/pt+017ZCh7as/IlE9RvE/mJm0R4bml+p6bX295o4SlzaX7Fp61YyyuByX8xeaTqLR3qtS/27/wBIm0az5lx4gH+kTWtSX3MS6n61mHoSD+YmL2fP/cLeLm5S+M4Mm2OKY4LVpLYAT7kIchJnrDPOjpfCB6bDmBceYlZayULLeW0wylWa7MEQ+c8v23DF9MlzeV7Y+7L+lf5JI2PVbTJfAFr95KT587opF/lKj10xV6i2zCWPsbyytnVK+GVWGTq1x4q5Jt7GVfrPox6FepRqXuhyJ+un1XHmPnee97IxKtxlzwjE1mVJNci9NU7GkGH1gGB6HMTPytdkWsivS/hnYdpRFlBOb0hwI8bcD5DxllTOtrdc3FlqElJZRW+1fQwPZVQM7Oh6gWYfm3vND2ZYgrpBrcOzYH/5EtN42v6fVVSipu4uSBmQWACrYc+OXUeMwGznVt6TF6gtUqkEj7Cjgh653PoOU0p28OjjCXN59slWMM3OSLnoNdQZRm0I5n8TfqMvOgtlAlF7QeJ/E36jPN6z/Er9o8o+pt+yP/K0v5v7rzJbRsWQFX7KM/qxsPyPvMbsj/ytL+b+6859qPdKHk9Nl9Va/wD3Tu//AIfY9H2Ok7oen7GkbO8fSpviHrVFQb6G7HM5NkBxJ6Cb9X2gVKn0eAwlWqR/zaqFKS9c7ZeZErjZ3j+yx24chWG6Pxqd4fLe+Uuh8C9S12NvOKczrWHgsazgp1EnKGW+WXt7fyaTidX6+JN8fi2Ycexwx7o6bxG6PRfWc+C1LpqfoaK0x9rMufN2uT7zd8NoVV45md9KQHASeNcY7ooW6my1Yk9ui2XsjF6E0R2ImXiJIVyBJkCTAEgyZBgHQ09opcRQqUnGTqR1Hgw6g2PpPPGmdFvh6r0agsyHjyZeTr0M9LzT9eNTExaXtZ1+FwO8vTqOk0NFq+4eJeFla+nvFlcyutnWun8FU7KqT/D1De/HsXP17fZPP38b3lRrB1DKQwYAgg3BB4EEcRPNOl9DVsKxFVDu8A6i6H15eRmY1T2g18FZVIqUr3NKoe6PEo3FD8ukvajSQ1H+pS9/r/JBXc6/yzR6BnywvNQ0TtUwdYDfZqDcxVUlb9HW4t52mep6zYVhcYrDn/3Cf7zInp7YPEov2LishLkya+hg5uZXW0XRiozW5Ip+bTf8Trfg6Yu2Ko+SVQ59kuZU20TXWniKpFDeYboX4e8SCcwoztnLvZ9c4W8clhY5kGokpR4U9zEbN1vjX/6f/wBiS5NaNBfxGBemvxgB0P31zA9cx6yoNmeBqrimepTdFZN0F1K3O+psAc+AMv2gt0A6SnrOGyyXRlnSylVwyXNHmHGUjcggqymxByZWB4dCDL52eawjFYVGuN9e5UHhUAz9DxHnNb2gbP8AtWNajZah+L7FT8XgevvNC0NpbFaMr7+4y3ydXUmlVUciwyv4EG49xMaClp5b7o9NqJ1do1pxeJryZ6MiV/gdtGDZR2i1qbc1Cq4v0YEX9QJ1tK6+YjFqaeAw1YK2RrVBuAA+Dnur53J8Jbd8PLcyVoLs/nXCure38/8Ahq+1PTgqVnSn3izCmoXMtYBRbzN/ebBs21fNFEU/F8bkcC7cfQZD0mN0PqZuVN+owrVzlvAfR0geIp3zJ+8fS3OztB6KFJR4zmmtxzKXNnet1MbMV1+GO3qY3W3CEAOOQ3W8uR/88ZoqP2VdKo+qc7c1PGW1i8MHUg85W2ntBPSYlBdfDmPKY+u0NkbvxNHPzXp5kVVqceCZY+j8SHpqwNwQCCOYnZlY6ua4HD9xwSn2Tky/hJ/KbauvWGIyZifDdF/zl+vtGmUfzvhfRkUqJJ7bmerVAqknkLymNbsScTiFoJwBu5H1VBzP7Dzm5aa0xiMSu7TQ0aZ4vVBFx4heLegt1mM0Hq0N6ygm5uzt8TnxPTpylZ1PW6iNrWIR5Z2y3546HafdQa82bHqfgd1BlYWsOgHKceump1PFp3l7y/Cy5OvkfDocpsmCwoRQBOcibkZOLzEqNJ7MoQ6hV6NUNTrbpU3Vt1ldT4hlvnNkx2udejRZWxLO6d0kAAkgZ9629LIx1KiM6jU0/G4X85TW0JaKV27KpTqLUO/enUVt0n4laxyzz9ZsaKx3yxbv02/cpXxVazD6nd1LwYrhsS/0lZ3ZULZ9koNiwv8AXJvn4W8TezdB6EFMXPEykdUdaGwVXeC9pTY3emTY/iQ8mt6H5i+dB6co4uktWg4ZTkRwZG5o68j/AOcJV11FkJuct0/P9iXT2RceFczISiNoIzP4m/UZeGOxXZ03fdd90EhKalnc8lUDmZ5/1nGKqOd/DV1uSbGi2VzfwmDq05cKRV16cnFRRv2yP/K0v5v7rzPbR9CnEYQlBd6J7RQOLACzKPMfMCV/qJrHicKgpnA16wBNioKkXN7G6kcSc8pb+ErmrTBdOzZhmm+HK9Cy5X8pOsWQ4H0NLR6h1yjOPOOPI80b5DK6kqykMpHEMDcEesvnUPXBMbRAJC1qYHaU75j76jmp+XA9dG182fMrtWww+Ilmp8ATzZOQPSaBSx9TD1A30lGohuDmjqehlKHead4ayj1l34ftGCaeJfT1/Q9RRKS0dtqxCKFqCjW6spVz57pA+Uz+j9c9JY4gUqdLCUj8Vd6ZJC8+zVz3z6W6iXI6iMuSfsYtnZ1le8pRx1z/AF/BZ0TG6IRUUKrO54s9Rt6pUb7TN+wsBwFhMlLBnvGdiBJkCTB8EgyZBgEyCLyYgGH0pq8lUHIZ9OM0XSuzCkSSKQHWmSnyGXylpSCs6jOUfC8HxpPmUo2zVQeNceTr+6ztYbZ7RHxfxLedUAfJJbxw6+Akfwy+Ak34q7/szjuodCu8JqXhl4YUN/1ajv8AItb5TK09XSRupTSkvhTphB/SBNxFIeAn0BIpWTn4m2dKKXJGt6P1VCEEzY0WwtPqJwdHxUpBhYzB4/VhWzGUz8QDU6WrjIcgvnui/vO4NDu3xMZsEQDoYLRK0+Wc78RAE6+KwSuLETsRANZxWqgvdYoaHqLwNvIWmzRAMCmgixu5vMthcEqCwE7EQDqaT0mlCmXc5cAB8TN9kSsdL66YrGVjh8M3ZgZuVYqtNOG89Qd4+Q4+Eye0nStmdb/4agAfeYbxPtb2msbMsJ2q1Dzeqd487BV3R8z7macYKilW4zJ/BUcnZZwZ2RlsHqTQOdZq2Jc8SXKJfoF73u07uI1Dw7Cy4VB13nJ9y033BaMVAMp2xTHhKctRbLnJ+5OqoLkjz9rFqVUwt3UFqfO/xU/PxHX38Z1tVNaXwGJSoCezchKy8mp3+K32lvcHzHMz0BjtGrUUgge0886+aIGHxFWkvANZR+IAhR72mrpdR39cq7PJfBUur7uSlE9GUawdbjO8xGO1bFRrmfOqNU9ioPFVA9QLTPzDL5rtHVULwMy+Dwe4ON524gHDiMKHFiJrekdT1fgAehFx7TaogGi0tSypuqqOoQA+4Ey2D1cIN2YmbJEDJw4fDBBYTmiIBAkyBJgCQZMgwCYiIAiIgCIiAIiIAiIgCIiAIiIAiIgCIiAIiIAiIgFU7X9FOHXELc02UJUt9Rh8LHoQbeYHjNQ1G1nGCrkuC1KpbfC/EhHB1HPqP9pfWksAKqFWAIItYi4I8CJVGn9l6hi1ItTvnYd5PQHMe81adZCVXc3LbqVJ0yUuOBaui9M0cQgejVSoPutcjoy8QehE7soOlqbXQ92qoI52dT8gZlMPq7imyfHuq+CNVf5FlEilp9Pzjb8HSss84fJaWn9aKGDQtVcXAuKYINRz4BfDqcpUOG0bVx2JONrLuoz9pTUj/Ea/dYA/UXKx52HWbJovU3DoQxV8TU471cgoD4imMj/NebdgNDFm33kbthXFwq3zzfL2R2oSk05+x29XcJuUxeZefKJYWE+pTJhERAEREAREQBERAIEmQJMASDJiALxeIgC8XiIAvF4iALxeIgC8XiIAvF4iALxeIgC8XiIAvF4iALxeIgC8XiIAvPh6QPECfcQDo1NE0zyE+V0LTHITIRAOClg0XgBOYSYgC8XiIAvF4iALxeIgC8XiIAvF4iAQsmIgCIiAIiIAiIgCIiAIiIAiIgCIiAIiIAiIgCIiAIiIAiIgCIiAIiIAiIgCIiAIiIAiIgCIiAIiIAiIgH//2Q=="/>
          <p:cNvSpPr>
            <a:spLocks noChangeAspect="1" noChangeArrowheads="1"/>
          </p:cNvSpPr>
          <p:nvPr/>
        </p:nvSpPr>
        <p:spPr bwMode="auto">
          <a:xfrm>
            <a:off x="155575" y="-685800"/>
            <a:ext cx="320040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61" name="Groupe 60"/>
          <p:cNvGrpSpPr/>
          <p:nvPr/>
        </p:nvGrpSpPr>
        <p:grpSpPr>
          <a:xfrm>
            <a:off x="2697525" y="3800015"/>
            <a:ext cx="6170228" cy="299990"/>
            <a:chOff x="-90323" y="2415978"/>
            <a:chExt cx="2807272" cy="1461484"/>
          </a:xfrm>
          <a:solidFill>
            <a:schemeClr val="bg1">
              <a:lumMod val="85000"/>
            </a:schemeClr>
          </a:solidFill>
        </p:grpSpPr>
        <p:sp>
          <p:nvSpPr>
            <p:cNvPr id="62" name="Rectangle à coins arrondis 61"/>
            <p:cNvSpPr/>
            <p:nvPr/>
          </p:nvSpPr>
          <p:spPr>
            <a:xfrm>
              <a:off x="303847" y="2436454"/>
              <a:ext cx="2413102" cy="14410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63" name="ZoneTexte 62"/>
            <p:cNvSpPr txBox="1"/>
            <p:nvPr/>
          </p:nvSpPr>
          <p:spPr>
            <a:xfrm>
              <a:off x="-90323" y="2415978"/>
              <a:ext cx="2315850" cy="1274505"/>
            </a:xfrm>
            <a:prstGeom prst="rect">
              <a:avLst/>
            </a:prstGeom>
            <a:noFill/>
          </p:spPr>
          <p:txBody>
            <a:bodyPr wrap="square" rtlCol="0">
              <a:spAutoFit/>
            </a:bodyPr>
            <a:lstStyle/>
            <a:p>
              <a:pPr algn="ctr"/>
              <a:r>
                <a:rPr lang="fr-FR" sz="1100" dirty="0" smtClean="0"/>
                <a:t>           recherche universelle</a:t>
              </a:r>
            </a:p>
          </p:txBody>
        </p:sp>
      </p:grpSp>
      <p:pic>
        <p:nvPicPr>
          <p:cNvPr id="1051" name="Picture 27" descr="Logo de Bi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899817" y="3977660"/>
            <a:ext cx="394818" cy="17681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76590" y="3965204"/>
            <a:ext cx="340012" cy="151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e 10"/>
          <p:cNvGrpSpPr/>
          <p:nvPr/>
        </p:nvGrpSpPr>
        <p:grpSpPr>
          <a:xfrm>
            <a:off x="253151" y="3068960"/>
            <a:ext cx="8628667" cy="313200"/>
            <a:chOff x="253151" y="4029457"/>
            <a:chExt cx="8628667" cy="313200"/>
          </a:xfrm>
        </p:grpSpPr>
        <p:grpSp>
          <p:nvGrpSpPr>
            <p:cNvPr id="70" name="Groupe 69"/>
            <p:cNvGrpSpPr/>
            <p:nvPr/>
          </p:nvGrpSpPr>
          <p:grpSpPr>
            <a:xfrm>
              <a:off x="253151" y="4029457"/>
              <a:ext cx="8628667" cy="313200"/>
              <a:chOff x="303847" y="2436454"/>
              <a:chExt cx="2413102" cy="1809854"/>
            </a:xfrm>
            <a:solidFill>
              <a:schemeClr val="bg1">
                <a:lumMod val="85000"/>
              </a:schemeClr>
            </a:solidFill>
          </p:grpSpPr>
          <p:sp>
            <p:nvSpPr>
              <p:cNvPr id="71" name="Rectangle à coins arrondis 70"/>
              <p:cNvSpPr/>
              <p:nvPr/>
            </p:nvSpPr>
            <p:spPr>
              <a:xfrm>
                <a:off x="303847" y="2436454"/>
                <a:ext cx="2413102" cy="18098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72" name="ZoneTexte 71"/>
              <p:cNvSpPr txBox="1"/>
              <p:nvPr/>
            </p:nvSpPr>
            <p:spPr>
              <a:xfrm>
                <a:off x="386140" y="2436454"/>
                <a:ext cx="2315850" cy="1511737"/>
              </a:xfrm>
              <a:prstGeom prst="rect">
                <a:avLst/>
              </a:prstGeom>
              <a:noFill/>
            </p:spPr>
            <p:txBody>
              <a:bodyPr wrap="square" rtlCol="0">
                <a:spAutoFit/>
              </a:bodyPr>
              <a:lstStyle/>
              <a:p>
                <a:pPr algn="ctr"/>
                <a:r>
                  <a:rPr lang="fr-FR" sz="1100" dirty="0" smtClean="0"/>
                  <a:t>annuaires de liens</a:t>
                </a:r>
              </a:p>
            </p:txBody>
          </p:sp>
        </p:grpSp>
        <p:pic>
          <p:nvPicPr>
            <p:cNvPr id="1026" name="Picture 2"/>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2799352" y="4155882"/>
              <a:ext cx="549638" cy="164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427162" y="4082287"/>
              <a:ext cx="221855" cy="223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e 18"/>
          <p:cNvGrpSpPr/>
          <p:nvPr/>
        </p:nvGrpSpPr>
        <p:grpSpPr>
          <a:xfrm>
            <a:off x="6752119" y="5686416"/>
            <a:ext cx="2122559" cy="303413"/>
            <a:chOff x="6759263" y="6071365"/>
            <a:chExt cx="2122559" cy="303413"/>
          </a:xfrm>
        </p:grpSpPr>
        <p:grpSp>
          <p:nvGrpSpPr>
            <p:cNvPr id="18" name="Groupe 17"/>
            <p:cNvGrpSpPr/>
            <p:nvPr/>
          </p:nvGrpSpPr>
          <p:grpSpPr>
            <a:xfrm>
              <a:off x="6759263" y="6071365"/>
              <a:ext cx="2122559" cy="303413"/>
              <a:chOff x="7079570" y="6292558"/>
              <a:chExt cx="1802251" cy="292352"/>
            </a:xfrm>
          </p:grpSpPr>
          <p:sp>
            <p:nvSpPr>
              <p:cNvPr id="73" name="Rectangle à coins arrondis 72"/>
              <p:cNvSpPr/>
              <p:nvPr/>
            </p:nvSpPr>
            <p:spPr>
              <a:xfrm>
                <a:off x="7079570" y="6296460"/>
                <a:ext cx="1802251" cy="2884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77" name="ZoneTexte 76"/>
              <p:cNvSpPr txBox="1"/>
              <p:nvPr/>
            </p:nvSpPr>
            <p:spPr>
              <a:xfrm>
                <a:off x="7311459" y="6292558"/>
                <a:ext cx="1345265" cy="261610"/>
              </a:xfrm>
              <a:prstGeom prst="rect">
                <a:avLst/>
              </a:prstGeom>
              <a:noFill/>
            </p:spPr>
            <p:txBody>
              <a:bodyPr wrap="square" rtlCol="0">
                <a:spAutoFit/>
              </a:bodyPr>
              <a:lstStyle/>
              <a:p>
                <a:pPr algn="ctr"/>
                <a:r>
                  <a:rPr lang="fr-FR" sz="1100" dirty="0" smtClean="0"/>
                  <a:t>recherche mobile</a:t>
                </a:r>
              </a:p>
            </p:txBody>
          </p:sp>
        </p:grpSp>
        <p:pic>
          <p:nvPicPr>
            <p:cNvPr id="2050" name="Picture 2" descr="Logo de App Store"/>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6846350" y="6086335"/>
              <a:ext cx="207343" cy="205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e 26"/>
          <p:cNvGrpSpPr/>
          <p:nvPr/>
        </p:nvGrpSpPr>
        <p:grpSpPr>
          <a:xfrm>
            <a:off x="7714078" y="5949280"/>
            <a:ext cx="1201139" cy="430887"/>
            <a:chOff x="7698338" y="6309320"/>
            <a:chExt cx="1201139" cy="430887"/>
          </a:xfrm>
        </p:grpSpPr>
        <p:grpSp>
          <p:nvGrpSpPr>
            <p:cNvPr id="26" name="Groupe 25"/>
            <p:cNvGrpSpPr/>
            <p:nvPr/>
          </p:nvGrpSpPr>
          <p:grpSpPr>
            <a:xfrm>
              <a:off x="7698338" y="6309320"/>
              <a:ext cx="1201139" cy="430887"/>
              <a:chOff x="7698338" y="6309320"/>
              <a:chExt cx="1201139" cy="430887"/>
            </a:xfrm>
          </p:grpSpPr>
          <p:sp>
            <p:nvSpPr>
              <p:cNvPr id="81" name="Rectangle à coins arrondis 80"/>
              <p:cNvSpPr/>
              <p:nvPr/>
            </p:nvSpPr>
            <p:spPr>
              <a:xfrm>
                <a:off x="7810431" y="6391600"/>
                <a:ext cx="1057321" cy="28844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82" name="ZoneTexte 81"/>
              <p:cNvSpPr txBox="1"/>
              <p:nvPr/>
            </p:nvSpPr>
            <p:spPr>
              <a:xfrm>
                <a:off x="7698338" y="6309320"/>
                <a:ext cx="1201139" cy="430887"/>
              </a:xfrm>
              <a:prstGeom prst="rect">
                <a:avLst/>
              </a:prstGeom>
              <a:noFill/>
            </p:spPr>
            <p:txBody>
              <a:bodyPr wrap="square" rtlCol="0">
                <a:spAutoFit/>
              </a:bodyPr>
              <a:lstStyle/>
              <a:p>
                <a:pPr algn="ctr"/>
                <a:r>
                  <a:rPr lang="fr-FR" sz="1100" dirty="0" smtClean="0"/>
                  <a:t>recherche conversationnelle</a:t>
                </a:r>
              </a:p>
            </p:txBody>
          </p:sp>
        </p:grpSp>
        <p:pic>
          <p:nvPicPr>
            <p:cNvPr id="2055" name="Picture 7" descr="Siri sirifaq icon.pn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7820542" y="6381328"/>
              <a:ext cx="155888" cy="159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e 16"/>
          <p:cNvGrpSpPr/>
          <p:nvPr/>
        </p:nvGrpSpPr>
        <p:grpSpPr>
          <a:xfrm>
            <a:off x="5736634" y="4476340"/>
            <a:ext cx="3145187" cy="366191"/>
            <a:chOff x="5736634" y="4905456"/>
            <a:chExt cx="3145187" cy="366191"/>
          </a:xfrm>
        </p:grpSpPr>
        <p:grpSp>
          <p:nvGrpSpPr>
            <p:cNvPr id="15" name="Groupe 14"/>
            <p:cNvGrpSpPr/>
            <p:nvPr/>
          </p:nvGrpSpPr>
          <p:grpSpPr>
            <a:xfrm>
              <a:off x="5736634" y="4905456"/>
              <a:ext cx="3145187" cy="366191"/>
              <a:chOff x="5736634" y="5439073"/>
              <a:chExt cx="3145187" cy="366191"/>
            </a:xfrm>
          </p:grpSpPr>
          <p:grpSp>
            <p:nvGrpSpPr>
              <p:cNvPr id="74" name="Groupe 73"/>
              <p:cNvGrpSpPr/>
              <p:nvPr/>
            </p:nvGrpSpPr>
            <p:grpSpPr>
              <a:xfrm>
                <a:off x="5736634" y="5439073"/>
                <a:ext cx="3145187" cy="366191"/>
                <a:chOff x="188648" y="1868064"/>
                <a:chExt cx="2528301" cy="3093870"/>
              </a:xfrm>
              <a:solidFill>
                <a:schemeClr val="bg1">
                  <a:lumMod val="85000"/>
                </a:schemeClr>
              </a:solidFill>
            </p:grpSpPr>
            <p:sp>
              <p:nvSpPr>
                <p:cNvPr id="75" name="Rectangle à coins arrondis 74"/>
                <p:cNvSpPr/>
                <p:nvPr/>
              </p:nvSpPr>
              <p:spPr>
                <a:xfrm>
                  <a:off x="188648" y="2436456"/>
                  <a:ext cx="2528301" cy="252547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76" name="ZoneTexte 75"/>
                <p:cNvSpPr txBox="1"/>
                <p:nvPr/>
              </p:nvSpPr>
              <p:spPr>
                <a:xfrm>
                  <a:off x="358098" y="1868064"/>
                  <a:ext cx="2315850" cy="2210287"/>
                </a:xfrm>
                <a:prstGeom prst="rect">
                  <a:avLst/>
                </a:prstGeom>
                <a:noFill/>
              </p:spPr>
              <p:txBody>
                <a:bodyPr wrap="square" rtlCol="0">
                  <a:spAutoFit/>
                </a:bodyPr>
                <a:lstStyle/>
                <a:p>
                  <a:pPr marL="898525"/>
                  <a:r>
                    <a:rPr lang="fr-FR" sz="1100" dirty="0" smtClean="0"/>
                    <a:t>recherche personnalisée</a:t>
                  </a:r>
                </a:p>
              </p:txBody>
            </p:sp>
          </p:grpSp>
          <p:pic>
            <p:nvPicPr>
              <p:cNvPr id="78" name="Picture 3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037354" y="5640426"/>
                <a:ext cx="340012" cy="151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4" name="Picture 2"/>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7194005" y="5107420"/>
              <a:ext cx="510344" cy="15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e 22"/>
          <p:cNvGrpSpPr/>
          <p:nvPr/>
        </p:nvGrpSpPr>
        <p:grpSpPr>
          <a:xfrm>
            <a:off x="8030152" y="6309320"/>
            <a:ext cx="912939" cy="430887"/>
            <a:chOff x="8030152" y="5950441"/>
            <a:chExt cx="912939" cy="430887"/>
          </a:xfrm>
        </p:grpSpPr>
        <p:sp>
          <p:nvSpPr>
            <p:cNvPr id="80" name="Rectangle à coins arrondis 79"/>
            <p:cNvSpPr/>
            <p:nvPr/>
          </p:nvSpPr>
          <p:spPr>
            <a:xfrm>
              <a:off x="8030152" y="6021288"/>
              <a:ext cx="839529" cy="28803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100" dirty="0">
                <a:solidFill>
                  <a:prstClr val="black"/>
                </a:solidFill>
              </a:endParaRPr>
            </a:p>
          </p:txBody>
        </p:sp>
        <p:sp>
          <p:nvSpPr>
            <p:cNvPr id="22" name="Rectangle 21"/>
            <p:cNvSpPr/>
            <p:nvPr/>
          </p:nvSpPr>
          <p:spPr>
            <a:xfrm>
              <a:off x="8067530" y="5950441"/>
              <a:ext cx="875561" cy="430887"/>
            </a:xfrm>
            <a:prstGeom prst="rect">
              <a:avLst/>
            </a:prstGeom>
          </p:spPr>
          <p:txBody>
            <a:bodyPr wrap="none">
              <a:spAutoFit/>
            </a:bodyPr>
            <a:lstStyle/>
            <a:p>
              <a:pPr lvl="0" algn="ctr"/>
              <a:r>
                <a:rPr lang="fr-FR" sz="1100" dirty="0" smtClean="0">
                  <a:solidFill>
                    <a:prstClr val="black"/>
                  </a:solidFill>
                </a:rPr>
                <a:t>recherche</a:t>
              </a:r>
            </a:p>
            <a:p>
              <a:pPr lvl="0" algn="ctr"/>
              <a:r>
                <a:rPr lang="fr-FR" sz="1100" dirty="0" smtClean="0">
                  <a:solidFill>
                    <a:prstClr val="black"/>
                  </a:solidFill>
                </a:rPr>
                <a:t>anticipatoire</a:t>
              </a:r>
              <a:endParaRPr lang="fr-FR" sz="1100" dirty="0">
                <a:solidFill>
                  <a:prstClr val="black"/>
                </a:solidFill>
              </a:endParaRPr>
            </a:p>
          </p:txBody>
        </p:sp>
      </p:grpSp>
      <p:grpSp>
        <p:nvGrpSpPr>
          <p:cNvPr id="28" name="Groupe 27"/>
          <p:cNvGrpSpPr/>
          <p:nvPr/>
        </p:nvGrpSpPr>
        <p:grpSpPr>
          <a:xfrm>
            <a:off x="6759263" y="5246700"/>
            <a:ext cx="2140213" cy="367708"/>
            <a:chOff x="6759263" y="5266136"/>
            <a:chExt cx="2140213" cy="367708"/>
          </a:xfrm>
        </p:grpSpPr>
        <p:grpSp>
          <p:nvGrpSpPr>
            <p:cNvPr id="25" name="Groupe 24"/>
            <p:cNvGrpSpPr/>
            <p:nvPr/>
          </p:nvGrpSpPr>
          <p:grpSpPr>
            <a:xfrm>
              <a:off x="6759263" y="5266136"/>
              <a:ext cx="2140213" cy="367708"/>
              <a:chOff x="6759263" y="5266136"/>
              <a:chExt cx="2140213" cy="367708"/>
            </a:xfrm>
          </p:grpSpPr>
          <p:grpSp>
            <p:nvGrpSpPr>
              <p:cNvPr id="24" name="Groupe 23"/>
              <p:cNvGrpSpPr/>
              <p:nvPr/>
            </p:nvGrpSpPr>
            <p:grpSpPr>
              <a:xfrm>
                <a:off x="6759263" y="5266136"/>
                <a:ext cx="2140213" cy="367708"/>
                <a:chOff x="6759263" y="5266136"/>
                <a:chExt cx="2140213" cy="367708"/>
              </a:xfrm>
            </p:grpSpPr>
            <p:grpSp>
              <p:nvGrpSpPr>
                <p:cNvPr id="67" name="Groupe 66"/>
                <p:cNvGrpSpPr/>
                <p:nvPr/>
              </p:nvGrpSpPr>
              <p:grpSpPr>
                <a:xfrm>
                  <a:off x="6759263" y="5266136"/>
                  <a:ext cx="2140213" cy="367708"/>
                  <a:chOff x="303847" y="5260488"/>
                  <a:chExt cx="2413102" cy="2307149"/>
                </a:xfrm>
                <a:solidFill>
                  <a:schemeClr val="bg1">
                    <a:lumMod val="85000"/>
                  </a:schemeClr>
                </a:solidFill>
              </p:grpSpPr>
              <p:sp>
                <p:nvSpPr>
                  <p:cNvPr id="68" name="Rectangle à coins arrondis 67"/>
                  <p:cNvSpPr/>
                  <p:nvPr/>
                </p:nvSpPr>
                <p:spPr>
                  <a:xfrm>
                    <a:off x="303847" y="5757785"/>
                    <a:ext cx="2413102" cy="18098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69" name="ZoneTexte 68"/>
                  <p:cNvSpPr txBox="1"/>
                  <p:nvPr/>
                </p:nvSpPr>
                <p:spPr>
                  <a:xfrm>
                    <a:off x="383942" y="5260488"/>
                    <a:ext cx="2315851" cy="1641447"/>
                  </a:xfrm>
                  <a:prstGeom prst="rect">
                    <a:avLst/>
                  </a:prstGeom>
                  <a:noFill/>
                </p:spPr>
                <p:txBody>
                  <a:bodyPr wrap="square" rtlCol="0">
                    <a:spAutoFit/>
                  </a:bodyPr>
                  <a:lstStyle/>
                  <a:p>
                    <a:pPr algn="ctr"/>
                    <a:r>
                      <a:rPr lang="fr-FR" sz="1100" dirty="0" smtClean="0"/>
                      <a:t>recherche sémantique</a:t>
                    </a:r>
                  </a:p>
                </p:txBody>
              </p:sp>
            </p:grpSp>
            <p:pic>
              <p:nvPicPr>
                <p:cNvPr id="1045" name="Picture 21"/>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846350" y="5372499"/>
                  <a:ext cx="217725" cy="17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3" name="Picture 17"/>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l="-2399"/>
              <a:stretch/>
            </p:blipFill>
            <p:spPr bwMode="auto">
              <a:xfrm>
                <a:off x="8224550" y="5458198"/>
                <a:ext cx="351341" cy="13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49" name="Picture 25"/>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7122775" y="5489619"/>
              <a:ext cx="542733" cy="105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9" name="Groupe 28"/>
          <p:cNvGrpSpPr/>
          <p:nvPr/>
        </p:nvGrpSpPr>
        <p:grpSpPr>
          <a:xfrm>
            <a:off x="5947428" y="4852525"/>
            <a:ext cx="2952049" cy="426029"/>
            <a:chOff x="5947428" y="4899365"/>
            <a:chExt cx="2952049" cy="426029"/>
          </a:xfrm>
        </p:grpSpPr>
        <p:grpSp>
          <p:nvGrpSpPr>
            <p:cNvPr id="44" name="Groupe 43"/>
            <p:cNvGrpSpPr/>
            <p:nvPr/>
          </p:nvGrpSpPr>
          <p:grpSpPr>
            <a:xfrm>
              <a:off x="5947428" y="4899365"/>
              <a:ext cx="2952049" cy="426029"/>
              <a:chOff x="378298" y="1852065"/>
              <a:chExt cx="2338651" cy="2800252"/>
            </a:xfrm>
            <a:solidFill>
              <a:schemeClr val="bg1">
                <a:lumMod val="85000"/>
              </a:schemeClr>
            </a:solidFill>
          </p:grpSpPr>
          <p:sp>
            <p:nvSpPr>
              <p:cNvPr id="45" name="Rectangle à coins arrondis 44"/>
              <p:cNvSpPr/>
              <p:nvPr/>
            </p:nvSpPr>
            <p:spPr>
              <a:xfrm>
                <a:off x="396563" y="2126833"/>
                <a:ext cx="2320386" cy="25254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46" name="ZoneTexte 45"/>
              <p:cNvSpPr txBox="1"/>
              <p:nvPr/>
            </p:nvSpPr>
            <p:spPr>
              <a:xfrm>
                <a:off x="378298" y="1852065"/>
                <a:ext cx="2315850" cy="2130335"/>
              </a:xfrm>
              <a:prstGeom prst="rect">
                <a:avLst/>
              </a:prstGeom>
              <a:noFill/>
            </p:spPr>
            <p:txBody>
              <a:bodyPr wrap="square" rtlCol="0">
                <a:spAutoFit/>
              </a:bodyPr>
              <a:lstStyle/>
              <a:p>
                <a:pPr algn="ctr"/>
                <a:r>
                  <a:rPr lang="fr-FR" sz="1100" dirty="0" smtClean="0"/>
                  <a:t>recherche temps réel</a:t>
                </a:r>
              </a:p>
            </p:txBody>
          </p:sp>
        </p:grpSp>
        <p:pic>
          <p:nvPicPr>
            <p:cNvPr id="79" name="Picture 3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685492" y="5117365"/>
              <a:ext cx="340012" cy="151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Social Mention"/>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812040" y="5116943"/>
              <a:ext cx="718444" cy="11225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5077936"/>
              <a:ext cx="191220" cy="19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2" descr="Description de l'image  Naver_Logotype.sv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664214" y="4010942"/>
            <a:ext cx="360000" cy="65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58572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normAutofit fontScale="90000"/>
          </a:bodyPr>
          <a:lstStyle/>
          <a:p>
            <a:r>
              <a:rPr lang="fr-FR" dirty="0" smtClean="0"/>
              <a:t/>
            </a:r>
            <a:br>
              <a:rPr lang="fr-FR" dirty="0" smtClean="0"/>
            </a:br>
            <a:r>
              <a:rPr lang="fr-FR" dirty="0" smtClean="0"/>
              <a:t>Conclusion</a:t>
            </a:r>
            <a:br>
              <a:rPr lang="fr-FR" dirty="0" smtClean="0"/>
            </a:br>
            <a:r>
              <a:rPr lang="fr-FR" sz="2000" dirty="0" smtClean="0">
                <a:solidFill>
                  <a:prstClr val="black"/>
                </a:solidFill>
              </a:rPr>
              <a:t>contexte</a:t>
            </a:r>
            <a:endParaRPr lang="fr-FR" dirty="0"/>
          </a:p>
        </p:txBody>
      </p:sp>
      <p:sp>
        <p:nvSpPr>
          <p:cNvPr id="3" name="Rectangle 2"/>
          <p:cNvSpPr/>
          <p:nvPr/>
        </p:nvSpPr>
        <p:spPr>
          <a:xfrm>
            <a:off x="395536" y="1280954"/>
            <a:ext cx="4572000" cy="707886"/>
          </a:xfrm>
          <a:prstGeom prst="rect">
            <a:avLst/>
          </a:prstGeom>
        </p:spPr>
        <p:txBody>
          <a:bodyPr>
            <a:spAutoFit/>
          </a:bodyPr>
          <a:lstStyle/>
          <a:p>
            <a:r>
              <a:rPr lang="fr-FR" sz="2000" dirty="0" smtClean="0"/>
              <a:t>Évolution des moteurs de recherche </a:t>
            </a:r>
            <a:r>
              <a:rPr lang="fr-FR" sz="2000" b="1" dirty="0" smtClean="0"/>
              <a:t>diminution de la recherche par mot-clé</a:t>
            </a:r>
            <a:endParaRPr lang="fr-FR" sz="2000" b="1" dirty="0"/>
          </a:p>
        </p:txBody>
      </p:sp>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37360" y="2152689"/>
            <a:ext cx="5869279" cy="4412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804248" y="6525924"/>
            <a:ext cx="864096" cy="215444"/>
          </a:xfrm>
          <a:prstGeom prst="rect">
            <a:avLst/>
          </a:prstGeom>
        </p:spPr>
        <p:txBody>
          <a:bodyPr wrap="square">
            <a:spAutoFit/>
          </a:bodyPr>
          <a:lstStyle/>
          <a:p>
            <a:r>
              <a:rPr lang="fr-FR" sz="800" dirty="0" smtClean="0">
                <a:hlinkClick r:id="rId4"/>
              </a:rPr>
              <a:t>Nova </a:t>
            </a:r>
            <a:r>
              <a:rPr lang="fr-FR" sz="800" dirty="0" err="1" smtClean="0">
                <a:hlinkClick r:id="rId4"/>
              </a:rPr>
              <a:t>Spinack</a:t>
            </a:r>
            <a:endParaRPr lang="fr-FR" sz="800" dirty="0"/>
          </a:p>
        </p:txBody>
      </p:sp>
    </p:spTree>
    <p:extLst>
      <p:ext uri="{BB962C8B-B14F-4D97-AF65-F5344CB8AC3E}">
        <p14:creationId xmlns:p14="http://schemas.microsoft.com/office/powerpoint/2010/main" val="125496031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normAutofit fontScale="90000"/>
          </a:bodyPr>
          <a:lstStyle/>
          <a:p>
            <a:r>
              <a:rPr lang="fr-FR" dirty="0" smtClean="0"/>
              <a:t/>
            </a:r>
            <a:br>
              <a:rPr lang="fr-FR" dirty="0" smtClean="0"/>
            </a:br>
            <a:r>
              <a:rPr lang="fr-FR" dirty="0" smtClean="0"/>
              <a:t>Conclusion </a:t>
            </a:r>
            <a:br>
              <a:rPr lang="fr-FR" dirty="0" smtClean="0"/>
            </a:br>
            <a:r>
              <a:rPr lang="fr-FR" sz="2000" dirty="0" smtClean="0"/>
              <a:t>Google ?</a:t>
            </a:r>
            <a:endParaRPr lang="fr-FR" sz="2000" dirty="0"/>
          </a:p>
        </p:txBody>
      </p:sp>
      <p:sp>
        <p:nvSpPr>
          <p:cNvPr id="7" name="Espace réservé du contenu 6"/>
          <p:cNvSpPr>
            <a:spLocks noGrp="1"/>
          </p:cNvSpPr>
          <p:nvPr>
            <p:ph idx="1"/>
          </p:nvPr>
        </p:nvSpPr>
        <p:spPr>
          <a:xfrm>
            <a:off x="-252536" y="1421918"/>
            <a:ext cx="3672407" cy="4552079"/>
          </a:xfrm>
        </p:spPr>
        <p:txBody>
          <a:bodyPr/>
          <a:lstStyle/>
          <a:p>
            <a:pPr marL="0" indent="0" algn="ctr">
              <a:buNone/>
            </a:pPr>
            <a:r>
              <a:rPr lang="fr-FR" sz="1600" i="1" dirty="0" smtClean="0"/>
              <a:t>The Best </a:t>
            </a:r>
            <a:br>
              <a:rPr lang="fr-FR" sz="1600" i="1" dirty="0" smtClean="0"/>
            </a:br>
            <a:r>
              <a:rPr lang="fr-FR" sz="1600" i="1" dirty="0" err="1" smtClean="0"/>
              <a:t>Search</a:t>
            </a:r>
            <a:r>
              <a:rPr lang="fr-FR" sz="1600" i="1" dirty="0" smtClean="0"/>
              <a:t> </a:t>
            </a:r>
            <a:r>
              <a:rPr lang="fr-FR" sz="1600" i="1" dirty="0" err="1" smtClean="0"/>
              <a:t>Engines</a:t>
            </a:r>
            <a:r>
              <a:rPr lang="fr-FR" sz="1600" i="1" dirty="0" smtClean="0"/>
              <a:t> of 2016</a:t>
            </a:r>
            <a:r>
              <a:rPr lang="fr-FR" sz="1800" i="1" dirty="0" smtClean="0"/>
              <a:t/>
            </a:r>
            <a:br>
              <a:rPr lang="fr-FR" sz="1800" i="1" dirty="0" smtClean="0"/>
            </a:br>
            <a:r>
              <a:rPr lang="fr-FR" sz="1100" dirty="0" smtClean="0"/>
              <a:t>(</a:t>
            </a:r>
            <a:r>
              <a:rPr lang="fr-FR" sz="1100" dirty="0" smtClean="0">
                <a:hlinkClick r:id="rId3"/>
              </a:rPr>
              <a:t>Paul Gil</a:t>
            </a:r>
            <a:r>
              <a:rPr lang="fr-FR" sz="1100" dirty="0" smtClean="0"/>
              <a:t>)</a:t>
            </a:r>
            <a:endParaRPr lang="fr-FR" sz="1100" dirty="0"/>
          </a:p>
          <a:p>
            <a:endParaRPr lang="fr-FR" dirty="0"/>
          </a:p>
        </p:txBody>
      </p:sp>
      <p:sp>
        <p:nvSpPr>
          <p:cNvPr id="2" name="Rectangle 1"/>
          <p:cNvSpPr/>
          <p:nvPr/>
        </p:nvSpPr>
        <p:spPr>
          <a:xfrm>
            <a:off x="593903" y="2362892"/>
            <a:ext cx="2064713" cy="2800767"/>
          </a:xfrm>
          <a:prstGeom prst="rect">
            <a:avLst/>
          </a:prstGeom>
          <a:noFill/>
        </p:spPr>
        <p:txBody>
          <a:bodyPr wrap="square">
            <a:spAutoFit/>
          </a:bodyPr>
          <a:lstStyle/>
          <a:p>
            <a:pPr algn="ctr"/>
            <a:r>
              <a:rPr lang="en-US" sz="1600" dirty="0"/>
              <a:t>Dogpile</a:t>
            </a:r>
          </a:p>
          <a:p>
            <a:pPr algn="ctr"/>
            <a:r>
              <a:rPr lang="en-US" sz="1600" dirty="0"/>
              <a:t>Yippy</a:t>
            </a:r>
          </a:p>
          <a:p>
            <a:pPr algn="ctr"/>
            <a:r>
              <a:rPr lang="en-US" sz="1600" dirty="0" smtClean="0"/>
              <a:t>Bing</a:t>
            </a:r>
            <a:br>
              <a:rPr lang="en-US" sz="1600" dirty="0" smtClean="0"/>
            </a:br>
            <a:r>
              <a:rPr lang="en-US" sz="1600" dirty="0" smtClean="0"/>
              <a:t>DuckDuckGo</a:t>
            </a:r>
          </a:p>
          <a:p>
            <a:pPr algn="ctr"/>
            <a:r>
              <a:rPr lang="en-US" sz="1600" dirty="0" smtClean="0"/>
              <a:t>Google Scholar</a:t>
            </a:r>
          </a:p>
          <a:p>
            <a:pPr algn="ctr"/>
            <a:r>
              <a:rPr lang="en-US" sz="1600" dirty="0" smtClean="0"/>
              <a:t>Ask</a:t>
            </a:r>
          </a:p>
          <a:p>
            <a:pPr algn="ctr"/>
            <a:r>
              <a:rPr lang="en-US" sz="1600" dirty="0" smtClean="0"/>
              <a:t>Mahalo</a:t>
            </a:r>
          </a:p>
          <a:p>
            <a:pPr algn="ctr"/>
            <a:r>
              <a:rPr lang="en-US" sz="1600" dirty="0" err="1" smtClean="0"/>
              <a:t>Webopedia</a:t>
            </a:r>
            <a:endParaRPr lang="en-US" sz="1600" dirty="0" smtClean="0"/>
          </a:p>
          <a:p>
            <a:pPr algn="ctr"/>
            <a:r>
              <a:rPr lang="en-US" sz="1600" dirty="0" smtClean="0"/>
              <a:t>Yahoo</a:t>
            </a:r>
          </a:p>
          <a:p>
            <a:pPr algn="ctr"/>
            <a:r>
              <a:rPr lang="en-US" sz="1600" dirty="0" smtClean="0"/>
              <a:t>The Internet Archive</a:t>
            </a:r>
          </a:p>
          <a:p>
            <a:pPr algn="ctr"/>
            <a:r>
              <a:rPr lang="en-US" sz="1600" b="1" dirty="0" smtClean="0"/>
              <a:t>Google</a:t>
            </a:r>
            <a:endParaRPr lang="en-US" b="1" dirty="0"/>
          </a:p>
        </p:txBody>
      </p:sp>
      <p:sp>
        <p:nvSpPr>
          <p:cNvPr id="9" name="Espace réservé du contenu 6"/>
          <p:cNvSpPr txBox="1">
            <a:spLocks/>
          </p:cNvSpPr>
          <p:nvPr/>
        </p:nvSpPr>
        <p:spPr>
          <a:xfrm>
            <a:off x="2514600" y="1421918"/>
            <a:ext cx="4114800"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i="1" dirty="0" smtClean="0"/>
              <a:t>Top Ten </a:t>
            </a:r>
            <a:br>
              <a:rPr lang="en-US" sz="1600" i="1" dirty="0" smtClean="0"/>
            </a:br>
            <a:r>
              <a:rPr lang="en-US" sz="1600" i="1" dirty="0" smtClean="0"/>
              <a:t>Search </a:t>
            </a:r>
            <a:r>
              <a:rPr lang="en-US" sz="1600" i="1" dirty="0"/>
              <a:t>Engines of </a:t>
            </a:r>
            <a:r>
              <a:rPr lang="en-US" sz="1600" i="1" dirty="0" smtClean="0"/>
              <a:t>2016</a:t>
            </a:r>
          </a:p>
          <a:p>
            <a:pPr marL="0" indent="0" algn="ctr">
              <a:buNone/>
            </a:pPr>
            <a:r>
              <a:rPr lang="en-US" sz="1100" dirty="0" smtClean="0"/>
              <a:t>(</a:t>
            </a:r>
            <a:r>
              <a:rPr lang="en-US" sz="1100" dirty="0" smtClean="0">
                <a:hlinkClick r:id="rId4"/>
              </a:rPr>
              <a:t>Wendy Boswell</a:t>
            </a:r>
            <a:r>
              <a:rPr lang="en-US" sz="1100" dirty="0" smtClean="0"/>
              <a:t>)</a:t>
            </a:r>
          </a:p>
          <a:p>
            <a:endParaRPr lang="en-US" dirty="0"/>
          </a:p>
        </p:txBody>
      </p:sp>
      <p:sp>
        <p:nvSpPr>
          <p:cNvPr id="3" name="Rectangle 2"/>
          <p:cNvSpPr/>
          <p:nvPr/>
        </p:nvSpPr>
        <p:spPr>
          <a:xfrm>
            <a:off x="2314795" y="5801198"/>
            <a:ext cx="4572000" cy="400110"/>
          </a:xfrm>
          <a:prstGeom prst="rect">
            <a:avLst/>
          </a:prstGeom>
        </p:spPr>
        <p:txBody>
          <a:bodyPr>
            <a:spAutoFit/>
          </a:bodyPr>
          <a:lstStyle/>
          <a:p>
            <a:pPr marL="180975" indent="-180975" algn="ctr">
              <a:buNone/>
            </a:pPr>
            <a:r>
              <a:rPr lang="fr-FR" dirty="0" smtClean="0">
                <a:sym typeface="Wingdings" pitchFamily="2" charset="2"/>
              </a:rPr>
              <a:t> </a:t>
            </a:r>
            <a:r>
              <a:rPr lang="fr-FR" sz="2000" dirty="0" smtClean="0"/>
              <a:t>place toujours centrale de Google</a:t>
            </a:r>
            <a:endParaRPr lang="fr-FR" sz="2000" dirty="0"/>
          </a:p>
        </p:txBody>
      </p:sp>
      <p:sp>
        <p:nvSpPr>
          <p:cNvPr id="12" name="Rectangle 11"/>
          <p:cNvSpPr/>
          <p:nvPr/>
        </p:nvSpPr>
        <p:spPr>
          <a:xfrm>
            <a:off x="2658616" y="2342778"/>
            <a:ext cx="3754760" cy="3462486"/>
          </a:xfrm>
          <a:prstGeom prst="rect">
            <a:avLst/>
          </a:prstGeom>
        </p:spPr>
        <p:txBody>
          <a:bodyPr wrap="square">
            <a:spAutoFit/>
          </a:bodyPr>
          <a:lstStyle/>
          <a:p>
            <a:pPr algn="ctr">
              <a:spcBef>
                <a:spcPts val="300"/>
              </a:spcBef>
            </a:pPr>
            <a:r>
              <a:rPr lang="en-US" sz="1600" dirty="0"/>
              <a:t>USA.gov</a:t>
            </a:r>
          </a:p>
          <a:p>
            <a:pPr algn="ctr">
              <a:spcBef>
                <a:spcPts val="300"/>
              </a:spcBef>
            </a:pPr>
            <a:r>
              <a:rPr lang="en-US" sz="1600" dirty="0" err="1"/>
              <a:t>WolframAlpha</a:t>
            </a:r>
            <a:endParaRPr lang="en-US" sz="1600" dirty="0"/>
          </a:p>
          <a:p>
            <a:pPr algn="ctr">
              <a:spcBef>
                <a:spcPts val="300"/>
              </a:spcBef>
            </a:pPr>
            <a:r>
              <a:rPr lang="en-US" sz="1600" dirty="0"/>
              <a:t>DuckDuckGo</a:t>
            </a:r>
          </a:p>
          <a:p>
            <a:pPr algn="ctr">
              <a:spcBef>
                <a:spcPts val="300"/>
              </a:spcBef>
            </a:pPr>
            <a:r>
              <a:rPr lang="en-US" sz="1600" dirty="0"/>
              <a:t>LinkedIn</a:t>
            </a:r>
          </a:p>
          <a:p>
            <a:pPr algn="ctr">
              <a:spcBef>
                <a:spcPts val="300"/>
              </a:spcBef>
            </a:pPr>
            <a:r>
              <a:rPr lang="en-US" sz="1600" dirty="0"/>
              <a:t>Bing</a:t>
            </a:r>
          </a:p>
          <a:p>
            <a:pPr algn="ctr">
              <a:spcBef>
                <a:spcPts val="300"/>
              </a:spcBef>
            </a:pPr>
            <a:r>
              <a:rPr lang="en-US" sz="1600" dirty="0"/>
              <a:t>Facebook</a:t>
            </a:r>
          </a:p>
          <a:p>
            <a:pPr algn="ctr">
              <a:spcBef>
                <a:spcPts val="300"/>
              </a:spcBef>
            </a:pPr>
            <a:r>
              <a:rPr lang="en-US" sz="1600" dirty="0"/>
              <a:t>YouTube</a:t>
            </a:r>
          </a:p>
          <a:p>
            <a:pPr algn="ctr">
              <a:spcBef>
                <a:spcPts val="300"/>
              </a:spcBef>
            </a:pPr>
            <a:r>
              <a:rPr lang="en-US" sz="1600" dirty="0"/>
              <a:t>Twitter</a:t>
            </a:r>
          </a:p>
          <a:p>
            <a:pPr algn="ctr">
              <a:spcBef>
                <a:spcPts val="300"/>
              </a:spcBef>
            </a:pPr>
            <a:r>
              <a:rPr lang="en-US" sz="1600" dirty="0"/>
              <a:t>Pinterest </a:t>
            </a:r>
          </a:p>
          <a:p>
            <a:pPr algn="ctr">
              <a:spcBef>
                <a:spcPts val="300"/>
              </a:spcBef>
            </a:pPr>
            <a:r>
              <a:rPr lang="en-US" sz="1600" b="1" dirty="0"/>
              <a:t>Google</a:t>
            </a:r>
          </a:p>
          <a:p>
            <a:pPr algn="ctr">
              <a:spcBef>
                <a:spcPts val="300"/>
              </a:spcBef>
            </a:pPr>
            <a:endParaRPr lang="en-US" sz="1600" dirty="0" smtClean="0"/>
          </a:p>
          <a:p>
            <a:endParaRPr lang="en-US" dirty="0"/>
          </a:p>
        </p:txBody>
      </p:sp>
      <p:sp>
        <p:nvSpPr>
          <p:cNvPr id="10" name="Espace réservé du contenu 6"/>
          <p:cNvSpPr txBox="1">
            <a:spLocks/>
          </p:cNvSpPr>
          <p:nvPr/>
        </p:nvSpPr>
        <p:spPr>
          <a:xfrm>
            <a:off x="5407222" y="1414605"/>
            <a:ext cx="4114800"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i="1" dirty="0" smtClean="0"/>
              <a:t>Top 12 Best </a:t>
            </a:r>
            <a:br>
              <a:rPr lang="en-US" sz="1600" i="1" dirty="0" smtClean="0"/>
            </a:br>
            <a:r>
              <a:rPr lang="en-US" sz="1600" i="1" dirty="0" smtClean="0"/>
              <a:t>Search </a:t>
            </a:r>
            <a:r>
              <a:rPr lang="en-US" sz="1600" i="1" dirty="0"/>
              <a:t>Engines </a:t>
            </a:r>
            <a:r>
              <a:rPr lang="en-US" sz="1600" i="1" dirty="0" smtClean="0"/>
              <a:t>in the World</a:t>
            </a:r>
          </a:p>
          <a:p>
            <a:pPr marL="0" indent="0" algn="ctr">
              <a:buNone/>
            </a:pPr>
            <a:r>
              <a:rPr lang="en-US" sz="1100" dirty="0" smtClean="0"/>
              <a:t>(</a:t>
            </a:r>
            <a:r>
              <a:rPr lang="en-US" sz="1100" dirty="0" smtClean="0">
                <a:hlinkClick r:id="rId5"/>
              </a:rPr>
              <a:t>Rahul </a:t>
            </a:r>
            <a:r>
              <a:rPr lang="en-US" sz="1100" dirty="0" err="1" smtClean="0">
                <a:hlinkClick r:id="rId5"/>
              </a:rPr>
              <a:t>Biswal</a:t>
            </a:r>
            <a:r>
              <a:rPr lang="en-US" sz="1100" dirty="0" smtClean="0"/>
              <a:t>)</a:t>
            </a:r>
          </a:p>
          <a:p>
            <a:endParaRPr lang="en-US" dirty="0"/>
          </a:p>
        </p:txBody>
      </p:sp>
      <p:sp>
        <p:nvSpPr>
          <p:cNvPr id="11" name="Rectangle 10"/>
          <p:cNvSpPr/>
          <p:nvPr/>
        </p:nvSpPr>
        <p:spPr>
          <a:xfrm>
            <a:off x="5551238" y="2335465"/>
            <a:ext cx="3754760" cy="3431709"/>
          </a:xfrm>
          <a:prstGeom prst="rect">
            <a:avLst/>
          </a:prstGeom>
        </p:spPr>
        <p:txBody>
          <a:bodyPr wrap="square">
            <a:spAutoFit/>
          </a:bodyPr>
          <a:lstStyle/>
          <a:p>
            <a:pPr algn="ctr">
              <a:spcBef>
                <a:spcPts val="300"/>
              </a:spcBef>
            </a:pPr>
            <a:r>
              <a:rPr lang="en-US" sz="1600" b="1" dirty="0" smtClean="0"/>
              <a:t>Google</a:t>
            </a:r>
            <a:br>
              <a:rPr lang="en-US" sz="1600" b="1" dirty="0" smtClean="0"/>
            </a:br>
            <a:r>
              <a:rPr lang="en-US" sz="1600" dirty="0" smtClean="0"/>
              <a:t>Bing</a:t>
            </a:r>
          </a:p>
          <a:p>
            <a:pPr algn="ctr">
              <a:spcBef>
                <a:spcPts val="300"/>
              </a:spcBef>
            </a:pPr>
            <a:r>
              <a:rPr lang="en-US" sz="1600" dirty="0" smtClean="0"/>
              <a:t>Yahoo</a:t>
            </a:r>
          </a:p>
          <a:p>
            <a:pPr algn="ctr">
              <a:spcBef>
                <a:spcPts val="300"/>
              </a:spcBef>
            </a:pPr>
            <a:r>
              <a:rPr lang="en-US" sz="1600" dirty="0" smtClean="0"/>
              <a:t>Baidu</a:t>
            </a:r>
          </a:p>
          <a:p>
            <a:pPr algn="ctr">
              <a:spcBef>
                <a:spcPts val="300"/>
              </a:spcBef>
            </a:pPr>
            <a:r>
              <a:rPr lang="en-US" sz="1600" dirty="0" smtClean="0"/>
              <a:t>AOL</a:t>
            </a:r>
          </a:p>
          <a:p>
            <a:pPr algn="ctr">
              <a:spcBef>
                <a:spcPts val="300"/>
              </a:spcBef>
            </a:pPr>
            <a:r>
              <a:rPr lang="en-US" sz="1600" dirty="0" smtClean="0"/>
              <a:t>Ask</a:t>
            </a:r>
          </a:p>
          <a:p>
            <a:pPr algn="ctr">
              <a:spcBef>
                <a:spcPts val="300"/>
              </a:spcBef>
            </a:pPr>
            <a:r>
              <a:rPr lang="en-US" sz="1600" dirty="0" smtClean="0"/>
              <a:t>Excite</a:t>
            </a:r>
          </a:p>
          <a:p>
            <a:pPr algn="ctr">
              <a:spcBef>
                <a:spcPts val="300"/>
              </a:spcBef>
            </a:pPr>
            <a:r>
              <a:rPr lang="en-US" sz="1600" dirty="0"/>
              <a:t>DuckDuckGo</a:t>
            </a:r>
          </a:p>
          <a:p>
            <a:pPr algn="ctr">
              <a:spcBef>
                <a:spcPts val="300"/>
              </a:spcBef>
            </a:pPr>
            <a:r>
              <a:rPr lang="en-US" sz="1600" dirty="0" err="1" smtClean="0"/>
              <a:t>WolframAlpha</a:t>
            </a:r>
            <a:endParaRPr lang="en-US" sz="1600" dirty="0"/>
          </a:p>
          <a:p>
            <a:pPr algn="ctr">
              <a:spcBef>
                <a:spcPts val="300"/>
              </a:spcBef>
            </a:pPr>
            <a:r>
              <a:rPr lang="en-US" sz="1600" dirty="0" err="1" smtClean="0"/>
              <a:t>Yandex</a:t>
            </a:r>
            <a:endParaRPr lang="en-US" sz="1600" dirty="0" smtClean="0"/>
          </a:p>
          <a:p>
            <a:pPr algn="ctr">
              <a:spcBef>
                <a:spcPts val="300"/>
              </a:spcBef>
            </a:pPr>
            <a:r>
              <a:rPr lang="en-US" sz="1600" dirty="0" smtClean="0"/>
              <a:t>Lycos</a:t>
            </a:r>
          </a:p>
          <a:p>
            <a:pPr algn="ctr">
              <a:spcBef>
                <a:spcPts val="300"/>
              </a:spcBef>
            </a:pPr>
            <a:r>
              <a:rPr lang="en-US" sz="1600" dirty="0" err="1" smtClean="0"/>
              <a:t>ChaCha</a:t>
            </a:r>
            <a:endParaRPr lang="en-US" dirty="0"/>
          </a:p>
        </p:txBody>
      </p:sp>
    </p:spTree>
    <p:extLst>
      <p:ext uri="{BB962C8B-B14F-4D97-AF65-F5344CB8AC3E}">
        <p14:creationId xmlns:p14="http://schemas.microsoft.com/office/powerpoint/2010/main" val="29940874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bg1"/>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normAutofit fontScale="90000"/>
          </a:bodyPr>
          <a:lstStyle/>
          <a:p>
            <a:r>
              <a:rPr lang="fr-FR" dirty="0" smtClean="0"/>
              <a:t/>
            </a:r>
            <a:br>
              <a:rPr lang="fr-FR" dirty="0" smtClean="0"/>
            </a:br>
            <a:r>
              <a:rPr lang="fr-FR" dirty="0" smtClean="0"/>
              <a:t>Conclusion</a:t>
            </a:r>
            <a:br>
              <a:rPr lang="fr-FR" dirty="0" smtClean="0"/>
            </a:br>
            <a:r>
              <a:rPr lang="fr-FR" sz="2000" dirty="0" smtClean="0"/>
              <a:t>Google ?</a:t>
            </a:r>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624" y="1791402"/>
            <a:ext cx="6741368" cy="365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11560" y="5525582"/>
            <a:ext cx="8136904" cy="1154162"/>
          </a:xfrm>
          <a:prstGeom prst="rect">
            <a:avLst/>
          </a:prstGeom>
        </p:spPr>
        <p:txBody>
          <a:bodyPr wrap="square">
            <a:spAutoFit/>
          </a:bodyPr>
          <a:lstStyle/>
          <a:p>
            <a:pPr algn="ctr"/>
            <a:r>
              <a:rPr lang="fr-FR" dirty="0" smtClean="0"/>
              <a:t>Google est-il en train de tuer la recherche « organique » </a:t>
            </a:r>
            <a:br>
              <a:rPr lang="fr-FR" dirty="0" smtClean="0"/>
            </a:br>
            <a:r>
              <a:rPr lang="fr-FR" dirty="0" smtClean="0"/>
              <a:t>au profit de ses seuls produits ?</a:t>
            </a:r>
          </a:p>
          <a:p>
            <a:pPr algn="ctr">
              <a:spcBef>
                <a:spcPts val="600"/>
              </a:spcBef>
            </a:pPr>
            <a:r>
              <a:rPr lang="fr-FR" sz="1400" dirty="0" smtClean="0"/>
              <a:t>cf. problèmes avec la Commission européenne pour abus de position dominante </a:t>
            </a:r>
            <a:r>
              <a:rPr lang="fr-FR" sz="1050" dirty="0" smtClean="0"/>
              <a:t>(</a:t>
            </a:r>
            <a:r>
              <a:rPr lang="fr-FR" sz="1050" dirty="0" smtClean="0">
                <a:hlinkClick r:id="rId4"/>
              </a:rPr>
              <a:t>,04/2013</a:t>
            </a:r>
            <a:r>
              <a:rPr lang="fr-FR" sz="1050" dirty="0" smtClean="0"/>
              <a:t>) et le Sénat (</a:t>
            </a:r>
            <a:r>
              <a:rPr lang="fr-FR" sz="1050" dirty="0" smtClean="0">
                <a:hlinkClick r:id="rId5"/>
              </a:rPr>
              <a:t>05/2016</a:t>
            </a:r>
            <a:r>
              <a:rPr lang="fr-FR" sz="1050" dirty="0" smtClean="0"/>
              <a:t>)</a:t>
            </a:r>
          </a:p>
          <a:p>
            <a:pPr algn="ctr"/>
            <a:r>
              <a:rPr lang="fr-FR" sz="1400" dirty="0"/>
              <a:t>cf. </a:t>
            </a:r>
            <a:r>
              <a:rPr lang="fr-FR" sz="1400" dirty="0">
                <a:hlinkClick r:id="rId6"/>
              </a:rPr>
              <a:t>nouvelle interface</a:t>
            </a:r>
            <a:r>
              <a:rPr lang="fr-FR" sz="1400" dirty="0"/>
              <a:t> ordinateur (05/2016)</a:t>
            </a:r>
          </a:p>
        </p:txBody>
      </p:sp>
      <p:sp>
        <p:nvSpPr>
          <p:cNvPr id="7" name="Rectangle 6"/>
          <p:cNvSpPr/>
          <p:nvPr/>
        </p:nvSpPr>
        <p:spPr>
          <a:xfrm>
            <a:off x="6588224" y="2058161"/>
            <a:ext cx="2355388" cy="523220"/>
          </a:xfrm>
          <a:prstGeom prst="rect">
            <a:avLst/>
          </a:prstGeom>
          <a:solidFill>
            <a:schemeClr val="bg1"/>
          </a:solidFill>
        </p:spPr>
        <p:txBody>
          <a:bodyPr wrap="square">
            <a:spAutoFit/>
          </a:bodyPr>
          <a:lstStyle/>
          <a:p>
            <a:r>
              <a:rPr lang="en-US" sz="1400" dirty="0" err="1" smtClean="0"/>
              <a:t>barre</a:t>
            </a:r>
            <a:r>
              <a:rPr lang="en-US" sz="1400" dirty="0" smtClean="0"/>
              <a:t> de navigation Google et notifications du </a:t>
            </a:r>
            <a:r>
              <a:rPr lang="en-US" sz="1400" dirty="0" err="1" smtClean="0"/>
              <a:t>compte</a:t>
            </a:r>
            <a:r>
              <a:rPr lang="en-US" sz="1400" dirty="0" smtClean="0"/>
              <a:t> Gmail</a:t>
            </a:r>
            <a:endParaRPr lang="en-US" sz="1400" dirty="0"/>
          </a:p>
        </p:txBody>
      </p:sp>
      <p:sp>
        <p:nvSpPr>
          <p:cNvPr id="10" name="Rectangle 9"/>
          <p:cNvSpPr/>
          <p:nvPr/>
        </p:nvSpPr>
        <p:spPr>
          <a:xfrm>
            <a:off x="755576" y="2943530"/>
            <a:ext cx="1391728" cy="307777"/>
          </a:xfrm>
          <a:prstGeom prst="rect">
            <a:avLst/>
          </a:prstGeom>
          <a:solidFill>
            <a:schemeClr val="bg1"/>
          </a:solidFill>
        </p:spPr>
        <p:txBody>
          <a:bodyPr wrap="none">
            <a:spAutoFit/>
          </a:bodyPr>
          <a:lstStyle/>
          <a:p>
            <a:r>
              <a:rPr lang="en-US" sz="1400" dirty="0" err="1" smtClean="0"/>
              <a:t>Adwords</a:t>
            </a:r>
            <a:r>
              <a:rPr lang="en-US" sz="1400" dirty="0" smtClean="0"/>
              <a:t> Google</a:t>
            </a:r>
            <a:endParaRPr lang="en-US" sz="1400" dirty="0"/>
          </a:p>
        </p:txBody>
      </p:sp>
      <p:sp>
        <p:nvSpPr>
          <p:cNvPr id="11" name="Rectangle 10"/>
          <p:cNvSpPr/>
          <p:nvPr/>
        </p:nvSpPr>
        <p:spPr>
          <a:xfrm>
            <a:off x="5812992" y="2789642"/>
            <a:ext cx="1127232" cy="307777"/>
          </a:xfrm>
          <a:prstGeom prst="rect">
            <a:avLst/>
          </a:prstGeom>
          <a:solidFill>
            <a:schemeClr val="bg1"/>
          </a:solidFill>
        </p:spPr>
        <p:txBody>
          <a:bodyPr wrap="none">
            <a:spAutoFit/>
          </a:bodyPr>
          <a:lstStyle/>
          <a:p>
            <a:r>
              <a:rPr lang="en-US" sz="1400" dirty="0" smtClean="0"/>
              <a:t>Google maps</a:t>
            </a:r>
            <a:endParaRPr lang="en-US" sz="1400" dirty="0"/>
          </a:p>
        </p:txBody>
      </p:sp>
      <p:sp>
        <p:nvSpPr>
          <p:cNvPr id="12" name="Rectangle 11"/>
          <p:cNvSpPr/>
          <p:nvPr/>
        </p:nvSpPr>
        <p:spPr>
          <a:xfrm>
            <a:off x="5842189" y="3838984"/>
            <a:ext cx="1391728" cy="307777"/>
          </a:xfrm>
          <a:prstGeom prst="rect">
            <a:avLst/>
          </a:prstGeom>
          <a:solidFill>
            <a:schemeClr val="bg1"/>
          </a:solidFill>
        </p:spPr>
        <p:txBody>
          <a:bodyPr wrap="none">
            <a:spAutoFit/>
          </a:bodyPr>
          <a:lstStyle/>
          <a:p>
            <a:r>
              <a:rPr lang="en-US" sz="1400" dirty="0" err="1" smtClean="0"/>
              <a:t>Adwords</a:t>
            </a:r>
            <a:r>
              <a:rPr lang="en-US" sz="1400" dirty="0" smtClean="0"/>
              <a:t> Google</a:t>
            </a:r>
            <a:endParaRPr lang="en-US" sz="1400" dirty="0"/>
          </a:p>
        </p:txBody>
      </p:sp>
      <p:sp>
        <p:nvSpPr>
          <p:cNvPr id="8" name="Rectangle 7"/>
          <p:cNvSpPr/>
          <p:nvPr/>
        </p:nvSpPr>
        <p:spPr>
          <a:xfrm>
            <a:off x="323528" y="1285237"/>
            <a:ext cx="4562467" cy="369332"/>
          </a:xfrm>
          <a:prstGeom prst="rect">
            <a:avLst/>
          </a:prstGeom>
        </p:spPr>
        <p:txBody>
          <a:bodyPr wrap="none">
            <a:spAutoFit/>
          </a:bodyPr>
          <a:lstStyle/>
          <a:p>
            <a:r>
              <a:rPr lang="en-US" i="1" dirty="0">
                <a:hlinkClick r:id="rId7"/>
              </a:rPr>
              <a:t>How Google is Killing Organic </a:t>
            </a:r>
            <a:r>
              <a:rPr lang="en-US" i="1" dirty="0" smtClean="0">
                <a:hlinkClick r:id="rId7"/>
              </a:rPr>
              <a:t>Search ? </a:t>
            </a:r>
            <a:r>
              <a:rPr lang="en-US" sz="1200" dirty="0" smtClean="0">
                <a:hlinkClick r:id="rId7"/>
              </a:rPr>
              <a:t>(A. Harris)</a:t>
            </a:r>
            <a:endParaRPr lang="en-US" sz="1200" dirty="0"/>
          </a:p>
        </p:txBody>
      </p:sp>
      <p:sp>
        <p:nvSpPr>
          <p:cNvPr id="14" name="Rectangle 13"/>
          <p:cNvSpPr/>
          <p:nvPr/>
        </p:nvSpPr>
        <p:spPr>
          <a:xfrm>
            <a:off x="755576" y="4361836"/>
            <a:ext cx="1976823" cy="523220"/>
          </a:xfrm>
          <a:prstGeom prst="rect">
            <a:avLst/>
          </a:prstGeom>
          <a:solidFill>
            <a:schemeClr val="bg1"/>
          </a:solidFill>
        </p:spPr>
        <p:txBody>
          <a:bodyPr wrap="none">
            <a:spAutoFit/>
          </a:bodyPr>
          <a:lstStyle/>
          <a:p>
            <a:r>
              <a:rPr lang="fr-FR" sz="1400" dirty="0" smtClean="0"/>
              <a:t>résultats de la recherche</a:t>
            </a:r>
          </a:p>
          <a:p>
            <a:r>
              <a:rPr lang="fr-FR" sz="1400" dirty="0" smtClean="0"/>
              <a:t>(recherche « organique »)</a:t>
            </a:r>
            <a:endParaRPr lang="fr-FR" sz="1400" dirty="0"/>
          </a:p>
        </p:txBody>
      </p:sp>
    </p:spTree>
    <p:extLst>
      <p:ext uri="{BB962C8B-B14F-4D97-AF65-F5344CB8AC3E}">
        <p14:creationId xmlns:p14="http://schemas.microsoft.com/office/powerpoint/2010/main" val="139505791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normAutofit fontScale="90000"/>
          </a:bodyPr>
          <a:lstStyle/>
          <a:p>
            <a:r>
              <a:rPr lang="fr-FR" dirty="0" smtClean="0"/>
              <a:t/>
            </a:r>
            <a:br>
              <a:rPr lang="fr-FR" dirty="0" smtClean="0"/>
            </a:br>
            <a:r>
              <a:rPr lang="fr-FR" dirty="0" smtClean="0"/>
              <a:t>Conclusion</a:t>
            </a:r>
            <a:br>
              <a:rPr lang="fr-FR" dirty="0" smtClean="0"/>
            </a:br>
            <a:r>
              <a:rPr lang="fr-FR" sz="2000" dirty="0" smtClean="0"/>
              <a:t>les « jardins fermés »</a:t>
            </a:r>
            <a:endParaRPr lang="fr-FR" dirty="0"/>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3528" y="3107450"/>
            <a:ext cx="4392488" cy="22657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à coins arrondis 5"/>
          <p:cNvSpPr/>
          <p:nvPr/>
        </p:nvSpPr>
        <p:spPr>
          <a:xfrm>
            <a:off x="1691680" y="3107449"/>
            <a:ext cx="480970" cy="173682"/>
          </a:xfrm>
          <a:prstGeom prst="roundRect">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p:cNvSpPr/>
          <p:nvPr/>
        </p:nvSpPr>
        <p:spPr>
          <a:xfrm>
            <a:off x="3635896" y="4038811"/>
            <a:ext cx="721456" cy="201536"/>
          </a:xfrm>
          <a:prstGeom prst="roundRect">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contenu 6"/>
          <p:cNvSpPr txBox="1">
            <a:spLocks/>
          </p:cNvSpPr>
          <p:nvPr/>
        </p:nvSpPr>
        <p:spPr>
          <a:xfrm>
            <a:off x="457200" y="1484784"/>
            <a:ext cx="8229600"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200" dirty="0" smtClean="0">
                <a:sym typeface="Wingdings" pitchFamily="2" charset="2"/>
              </a:rPr>
              <a:t>La </a:t>
            </a:r>
            <a:r>
              <a:rPr lang="fr-FR" sz="2200" dirty="0">
                <a:sym typeface="Wingdings" pitchFamily="2" charset="2"/>
              </a:rPr>
              <a:t>recherche d’informations au prisme des </a:t>
            </a:r>
            <a:r>
              <a:rPr lang="fr-FR" sz="2200" dirty="0">
                <a:sym typeface="Wingdings" pitchFamily="2" charset="2"/>
                <a:hlinkClick r:id="rId4"/>
              </a:rPr>
              <a:t>« jardins fermés »</a:t>
            </a:r>
            <a:r>
              <a:rPr lang="fr-FR" sz="2200" dirty="0">
                <a:sym typeface="Wingdings" pitchFamily="2" charset="2"/>
              </a:rPr>
              <a:t> </a:t>
            </a:r>
            <a:r>
              <a:rPr lang="fr-FR" sz="1200" dirty="0">
                <a:sym typeface="Wingdings" pitchFamily="2" charset="2"/>
              </a:rPr>
              <a:t>(T. </a:t>
            </a:r>
            <a:r>
              <a:rPr lang="fr-FR" sz="1200" dirty="0" err="1">
                <a:sym typeface="Wingdings" pitchFamily="2" charset="2"/>
              </a:rPr>
              <a:t>Berners</a:t>
            </a:r>
            <a:r>
              <a:rPr lang="fr-FR" sz="1200" dirty="0">
                <a:sym typeface="Wingdings" pitchFamily="2" charset="2"/>
              </a:rPr>
              <a:t>-Lee)</a:t>
            </a:r>
          </a:p>
        </p:txBody>
      </p:sp>
      <p:sp>
        <p:nvSpPr>
          <p:cNvPr id="3" name="Rectangle 2"/>
          <p:cNvSpPr/>
          <p:nvPr/>
        </p:nvSpPr>
        <p:spPr>
          <a:xfrm>
            <a:off x="1415937" y="2204864"/>
            <a:ext cx="7404535" cy="646331"/>
          </a:xfrm>
          <a:prstGeom prst="rect">
            <a:avLst/>
          </a:prstGeom>
        </p:spPr>
        <p:txBody>
          <a:bodyPr wrap="square">
            <a:spAutoFit/>
          </a:bodyPr>
          <a:lstStyle/>
          <a:p>
            <a:r>
              <a:rPr lang="fr-FR" dirty="0" smtClean="0">
                <a:sym typeface="Wingdings" pitchFamily="2" charset="2"/>
              </a:rPr>
              <a:t>Ex. 1 : Google : </a:t>
            </a:r>
            <a:r>
              <a:rPr lang="fr-FR" dirty="0"/>
              <a:t>mi</a:t>
            </a:r>
            <a:r>
              <a:rPr lang="fr-FR" dirty="0" smtClean="0"/>
              <a:t>se </a:t>
            </a:r>
            <a:r>
              <a:rPr lang="fr-FR" dirty="0"/>
              <a:t>en valeur d’écosystèmes propres</a:t>
            </a:r>
          </a:p>
          <a:p>
            <a:endParaRPr lang="fr-FR" dirty="0"/>
          </a:p>
        </p:txBody>
      </p:sp>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77839" y="3793542"/>
            <a:ext cx="3807553" cy="893609"/>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à coins arrondis 13"/>
          <p:cNvSpPr/>
          <p:nvPr/>
        </p:nvSpPr>
        <p:spPr>
          <a:xfrm>
            <a:off x="5077838" y="4437111"/>
            <a:ext cx="1510385" cy="250039"/>
          </a:xfrm>
          <a:prstGeom prst="roundRect">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251520" y="5445089"/>
            <a:ext cx="2287806" cy="276999"/>
          </a:xfrm>
          <a:prstGeom prst="rect">
            <a:avLst/>
          </a:prstGeom>
        </p:spPr>
        <p:txBody>
          <a:bodyPr wrap="none">
            <a:spAutoFit/>
          </a:bodyPr>
          <a:lstStyle/>
          <a:p>
            <a:r>
              <a:rPr lang="fr-FR" sz="1200" dirty="0" smtClean="0">
                <a:sym typeface="Wingdings" pitchFamily="2" charset="2"/>
              </a:rPr>
              <a:t>interface 2013 : YouTube ≠ vidéos</a:t>
            </a:r>
            <a:endParaRPr lang="fr-FR" sz="1200" dirty="0"/>
          </a:p>
        </p:txBody>
      </p:sp>
      <p:sp>
        <p:nvSpPr>
          <p:cNvPr id="12" name="Rectangle 11"/>
          <p:cNvSpPr/>
          <p:nvPr/>
        </p:nvSpPr>
        <p:spPr>
          <a:xfrm>
            <a:off x="6202193" y="4736177"/>
            <a:ext cx="2762295" cy="276999"/>
          </a:xfrm>
          <a:prstGeom prst="rect">
            <a:avLst/>
          </a:prstGeom>
        </p:spPr>
        <p:txBody>
          <a:bodyPr wrap="none">
            <a:spAutoFit/>
          </a:bodyPr>
          <a:lstStyle/>
          <a:p>
            <a:pPr lvl="0"/>
            <a:r>
              <a:rPr lang="fr-FR" sz="1200" dirty="0" smtClean="0">
                <a:sym typeface="Wingdings" pitchFamily="2" charset="2"/>
              </a:rPr>
              <a:t>« marche forcée » sur Google + </a:t>
            </a:r>
            <a:r>
              <a:rPr lang="fr-FR" sz="800" dirty="0">
                <a:solidFill>
                  <a:prstClr val="black"/>
                </a:solidFill>
                <a:hlinkClick r:id="rId6"/>
              </a:rPr>
              <a:t>Via F. </a:t>
            </a:r>
            <a:r>
              <a:rPr lang="fr-FR" sz="800" dirty="0" smtClean="0">
                <a:solidFill>
                  <a:prstClr val="black"/>
                </a:solidFill>
                <a:hlinkClick r:id="rId6"/>
              </a:rPr>
              <a:t>Martinet</a:t>
            </a:r>
            <a:r>
              <a:rPr lang="fr-FR" sz="800" dirty="0" smtClean="0">
                <a:solidFill>
                  <a:prstClr val="black"/>
                </a:solidFill>
              </a:rPr>
              <a:t> </a:t>
            </a:r>
            <a:endParaRPr lang="fr-FR" dirty="0"/>
          </a:p>
        </p:txBody>
      </p:sp>
    </p:spTree>
    <p:extLst>
      <p:ext uri="{BB962C8B-B14F-4D97-AF65-F5344CB8AC3E}">
        <p14:creationId xmlns:p14="http://schemas.microsoft.com/office/powerpoint/2010/main" val="6281857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no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normAutofit fontScale="90000"/>
          </a:bodyPr>
          <a:lstStyle/>
          <a:p>
            <a:r>
              <a:rPr lang="fr-FR" dirty="0" smtClean="0"/>
              <a:t/>
            </a:r>
            <a:br>
              <a:rPr lang="fr-FR" dirty="0" smtClean="0"/>
            </a:br>
            <a:r>
              <a:rPr lang="fr-FR" dirty="0"/>
              <a:t/>
            </a:r>
            <a:br>
              <a:rPr lang="fr-FR" dirty="0"/>
            </a:br>
            <a:r>
              <a:rPr lang="fr-FR" dirty="0" smtClean="0"/>
              <a:t>Conclusion</a:t>
            </a:r>
            <a:br>
              <a:rPr lang="fr-FR" dirty="0" smtClean="0"/>
            </a:br>
            <a:r>
              <a:rPr lang="fr-FR" sz="2000" dirty="0" smtClean="0">
                <a:solidFill>
                  <a:prstClr val="black"/>
                </a:solidFill>
              </a:rPr>
              <a:t>les « jardins fermés »</a:t>
            </a:r>
            <a:r>
              <a:rPr lang="fr-FR" dirty="0">
                <a:solidFill>
                  <a:prstClr val="black"/>
                </a:solidFill>
              </a:rPr>
              <a:t/>
            </a:r>
            <a:br>
              <a:rPr lang="fr-FR" dirty="0">
                <a:solidFill>
                  <a:prstClr val="black"/>
                </a:solidFill>
              </a:rPr>
            </a:br>
            <a:endParaRPr lang="fr-FR" dirty="0"/>
          </a:p>
        </p:txBody>
      </p:sp>
      <p:sp>
        <p:nvSpPr>
          <p:cNvPr id="13" name="Rectangle 12"/>
          <p:cNvSpPr/>
          <p:nvPr/>
        </p:nvSpPr>
        <p:spPr>
          <a:xfrm>
            <a:off x="179512" y="5591151"/>
            <a:ext cx="8805663" cy="1046440"/>
          </a:xfrm>
          <a:prstGeom prst="rect">
            <a:avLst/>
          </a:prstGeom>
        </p:spPr>
        <p:txBody>
          <a:bodyPr wrap="square">
            <a:spAutoFit/>
          </a:bodyPr>
          <a:lstStyle/>
          <a:p>
            <a:pPr marL="171450" indent="-171450" algn="ctr">
              <a:buFont typeface="Wingdings"/>
              <a:buChar char="à"/>
            </a:pPr>
            <a:r>
              <a:rPr lang="fr-FR" dirty="0" smtClean="0">
                <a:sym typeface="Wingdings" pitchFamily="2" charset="2"/>
              </a:rPr>
              <a:t>un web de moins en moins universellement « </a:t>
            </a:r>
            <a:r>
              <a:rPr lang="fr-FR" i="1" dirty="0" err="1" smtClean="0">
                <a:sym typeface="Wingdings" pitchFamily="2" charset="2"/>
              </a:rPr>
              <a:t>searchable</a:t>
            </a:r>
            <a:r>
              <a:rPr lang="fr-FR" dirty="0" smtClean="0">
                <a:sym typeface="Wingdings" pitchFamily="2" charset="2"/>
              </a:rPr>
              <a:t> » </a:t>
            </a:r>
            <a:r>
              <a:rPr lang="fr-FR" sz="1200" dirty="0" smtClean="0">
                <a:sym typeface="Wingdings" pitchFamily="2" charset="2"/>
              </a:rPr>
              <a:t>(</a:t>
            </a:r>
            <a:r>
              <a:rPr lang="fr-FR" sz="1200" dirty="0" smtClean="0">
                <a:sym typeface="Wingdings" pitchFamily="2" charset="2"/>
                <a:hlinkClick r:id="rId3" action="ppaction://hlinkfile"/>
              </a:rPr>
              <a:t>J. </a:t>
            </a:r>
            <a:r>
              <a:rPr lang="fr-FR" sz="1200" dirty="0" err="1" smtClean="0">
                <a:sym typeface="Wingdings" pitchFamily="2" charset="2"/>
                <a:hlinkClick r:id="rId3" action="ppaction://hlinkfile"/>
              </a:rPr>
              <a:t>Battelle</a:t>
            </a:r>
            <a:r>
              <a:rPr lang="fr-FR" sz="1200" dirty="0">
                <a:sym typeface="Wingdings" pitchFamily="2" charset="2"/>
              </a:rPr>
              <a:t>)</a:t>
            </a:r>
            <a:endParaRPr lang="fr-FR" sz="1200" dirty="0" smtClean="0">
              <a:sym typeface="Wingdings" pitchFamily="2" charset="2"/>
            </a:endParaRPr>
          </a:p>
          <a:p>
            <a:pPr algn="ctr"/>
            <a:r>
              <a:rPr lang="fr-FR" sz="1400" dirty="0" smtClean="0">
                <a:sym typeface="Wingdings" pitchFamily="2" charset="2"/>
              </a:rPr>
              <a:t>? quelle innovation </a:t>
            </a:r>
            <a:r>
              <a:rPr lang="fr-FR" sz="1100" dirty="0" smtClean="0">
                <a:sym typeface="Wingdings" pitchFamily="2" charset="2"/>
              </a:rPr>
              <a:t>(</a:t>
            </a:r>
            <a:r>
              <a:rPr lang="fr-FR" sz="1100" dirty="0" smtClean="0">
                <a:sym typeface="Wingdings" pitchFamily="2" charset="2"/>
                <a:hlinkClick r:id="rId4"/>
              </a:rPr>
              <a:t>T. </a:t>
            </a:r>
            <a:r>
              <a:rPr lang="fr-FR" sz="1100" dirty="0" err="1" smtClean="0">
                <a:sym typeface="Wingdings" pitchFamily="2" charset="2"/>
                <a:hlinkClick r:id="rId4"/>
              </a:rPr>
              <a:t>Berners</a:t>
            </a:r>
            <a:r>
              <a:rPr lang="fr-FR" sz="1100" dirty="0" smtClean="0">
                <a:sym typeface="Wingdings" pitchFamily="2" charset="2"/>
                <a:hlinkClick r:id="rId4"/>
              </a:rPr>
              <a:t>-Lee</a:t>
            </a:r>
            <a:r>
              <a:rPr lang="fr-FR" sz="1100" dirty="0" smtClean="0">
                <a:sym typeface="Wingdings" pitchFamily="2" charset="2"/>
              </a:rPr>
              <a:t>)</a:t>
            </a:r>
          </a:p>
          <a:p>
            <a:pPr algn="ctr"/>
            <a:r>
              <a:rPr lang="fr-FR" sz="1400" dirty="0" smtClean="0">
                <a:sym typeface="Wingdings" pitchFamily="2" charset="2"/>
              </a:rPr>
              <a:t>? vers une </a:t>
            </a:r>
            <a:r>
              <a:rPr lang="fr-FR" sz="1400" dirty="0" smtClean="0">
                <a:sym typeface="Wingdings" pitchFamily="2" charset="2"/>
                <a:hlinkClick r:id="rId5"/>
              </a:rPr>
              <a:t>convergence</a:t>
            </a:r>
            <a:r>
              <a:rPr lang="fr-FR" sz="1400" dirty="0" smtClean="0">
                <a:sym typeface="Wingdings" pitchFamily="2" charset="2"/>
              </a:rPr>
              <a:t> </a:t>
            </a:r>
            <a:r>
              <a:rPr lang="fr-FR" sz="1400" dirty="0" err="1" smtClean="0">
                <a:sym typeface="Wingdings" pitchFamily="2" charset="2"/>
              </a:rPr>
              <a:t>search</a:t>
            </a:r>
            <a:r>
              <a:rPr lang="fr-FR" sz="1400" dirty="0" smtClean="0">
                <a:sym typeface="Wingdings" pitchFamily="2" charset="2"/>
              </a:rPr>
              <a:t>/appli sur mobile ? cf. annonce de </a:t>
            </a:r>
            <a:r>
              <a:rPr lang="fr-FR" sz="1400" dirty="0" err="1" smtClean="0">
                <a:sym typeface="Wingdings" pitchFamily="2" charset="2"/>
                <a:hlinkClick r:id="rId6"/>
              </a:rPr>
              <a:t>Now</a:t>
            </a:r>
            <a:r>
              <a:rPr lang="fr-FR" sz="1400" dirty="0" smtClean="0">
                <a:sym typeface="Wingdings" pitchFamily="2" charset="2"/>
                <a:hlinkClick r:id="rId6"/>
              </a:rPr>
              <a:t> On </a:t>
            </a:r>
            <a:r>
              <a:rPr lang="fr-FR" sz="1400" dirty="0" err="1" smtClean="0">
                <a:sym typeface="Wingdings" pitchFamily="2" charset="2"/>
                <a:hlinkClick r:id="rId6"/>
              </a:rPr>
              <a:t>Tap</a:t>
            </a:r>
            <a:r>
              <a:rPr lang="fr-FR" sz="1400" dirty="0" smtClean="0">
                <a:sym typeface="Wingdings" pitchFamily="2" charset="2"/>
                <a:hlinkClick r:id="rId6"/>
              </a:rPr>
              <a:t> à Google I/O 2015 </a:t>
            </a:r>
            <a:r>
              <a:rPr lang="fr-FR" sz="1100" dirty="0" smtClean="0">
                <a:sym typeface="Wingdings" pitchFamily="2" charset="2"/>
                <a:hlinkClick r:id="rId6"/>
              </a:rPr>
              <a:t>(48’)</a:t>
            </a:r>
            <a:endParaRPr lang="fr-FR" sz="1100" dirty="0" smtClean="0">
              <a:sym typeface="Wingdings" pitchFamily="2" charset="2"/>
            </a:endParaRPr>
          </a:p>
          <a:p>
            <a:pPr algn="ctr"/>
            <a:r>
              <a:rPr lang="fr-FR" sz="1400" dirty="0" smtClean="0">
                <a:sym typeface="Wingdings" pitchFamily="2" charset="2"/>
              </a:rPr>
              <a:t>? vers </a:t>
            </a:r>
            <a:r>
              <a:rPr lang="fr-FR" sz="1400" dirty="0">
                <a:sym typeface="Wingdings" pitchFamily="2" charset="2"/>
              </a:rPr>
              <a:t>une indexation du contenu des </a:t>
            </a:r>
            <a:r>
              <a:rPr lang="fr-FR" sz="1400" dirty="0" smtClean="0">
                <a:sym typeface="Wingdings" pitchFamily="2" charset="2"/>
              </a:rPr>
              <a:t>applis </a:t>
            </a:r>
            <a:r>
              <a:rPr lang="fr-FR" sz="1400" dirty="0">
                <a:sym typeface="Wingdings" pitchFamily="2" charset="2"/>
              </a:rPr>
              <a:t>?</a:t>
            </a:r>
            <a:r>
              <a:rPr lang="fr-FR" sz="1100" dirty="0" smtClean="0">
                <a:sym typeface="Wingdings" pitchFamily="2" charset="2"/>
              </a:rPr>
              <a:t> (</a:t>
            </a:r>
            <a:r>
              <a:rPr lang="fr-FR" sz="1100" dirty="0" smtClean="0">
                <a:sym typeface="Wingdings" pitchFamily="2" charset="2"/>
                <a:hlinkClick r:id="rId7"/>
              </a:rPr>
              <a:t>Google, 2015</a:t>
            </a:r>
            <a:r>
              <a:rPr lang="fr-FR" sz="1100" dirty="0" smtClean="0">
                <a:sym typeface="Wingdings" pitchFamily="2" charset="2"/>
              </a:rPr>
              <a:t>)</a:t>
            </a:r>
            <a:endParaRPr lang="fr-FR" sz="1400" dirty="0" smtClean="0">
              <a:sym typeface="Wingdings" pitchFamily="2" charset="2"/>
            </a:endParaRPr>
          </a:p>
        </p:txBody>
      </p:sp>
      <p:sp>
        <p:nvSpPr>
          <p:cNvPr id="17" name="Espace réservé du contenu 6"/>
          <p:cNvSpPr txBox="1">
            <a:spLocks/>
          </p:cNvSpPr>
          <p:nvPr/>
        </p:nvSpPr>
        <p:spPr>
          <a:xfrm>
            <a:off x="395536" y="1124744"/>
            <a:ext cx="8229600"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sz="1200" dirty="0">
              <a:sym typeface="Wingdings" pitchFamily="2" charset="2"/>
            </a:endParaRPr>
          </a:p>
        </p:txBody>
      </p:sp>
      <p:sp>
        <p:nvSpPr>
          <p:cNvPr id="3" name="Rectangle 2"/>
          <p:cNvSpPr/>
          <p:nvPr/>
        </p:nvSpPr>
        <p:spPr>
          <a:xfrm>
            <a:off x="6256479" y="5192703"/>
            <a:ext cx="1691680" cy="215444"/>
          </a:xfrm>
          <a:prstGeom prst="rect">
            <a:avLst/>
          </a:prstGeom>
        </p:spPr>
        <p:txBody>
          <a:bodyPr wrap="square">
            <a:spAutoFit/>
          </a:bodyPr>
          <a:lstStyle/>
          <a:p>
            <a:r>
              <a:rPr lang="fr-FR" sz="800" dirty="0" smtClean="0">
                <a:hlinkClick r:id="rId8"/>
              </a:rPr>
              <a:t>étude </a:t>
            </a:r>
            <a:r>
              <a:rPr lang="fr-FR" sz="800" dirty="0" err="1" smtClean="0">
                <a:hlinkClick r:id="rId8"/>
              </a:rPr>
              <a:t>comScore</a:t>
            </a:r>
            <a:r>
              <a:rPr lang="fr-FR" sz="800" dirty="0" smtClean="0">
                <a:hlinkClick r:id="rId8"/>
              </a:rPr>
              <a:t>, 2014</a:t>
            </a:r>
            <a:endParaRPr lang="fr-FR" sz="800" dirty="0"/>
          </a:p>
        </p:txBody>
      </p:sp>
      <p:sp>
        <p:nvSpPr>
          <p:cNvPr id="9" name="Rectangle 8"/>
          <p:cNvSpPr/>
          <p:nvPr/>
        </p:nvSpPr>
        <p:spPr>
          <a:xfrm>
            <a:off x="1259632" y="1412776"/>
            <a:ext cx="7560840" cy="369332"/>
          </a:xfrm>
          <a:prstGeom prst="rect">
            <a:avLst/>
          </a:prstGeom>
        </p:spPr>
        <p:txBody>
          <a:bodyPr wrap="square">
            <a:spAutoFit/>
          </a:bodyPr>
          <a:lstStyle/>
          <a:p>
            <a:r>
              <a:rPr lang="fr-FR" dirty="0">
                <a:sym typeface="Wingdings" pitchFamily="2" charset="2"/>
              </a:rPr>
              <a:t>Ex. </a:t>
            </a:r>
            <a:r>
              <a:rPr lang="fr-FR" dirty="0" smtClean="0">
                <a:sym typeface="Wingdings" pitchFamily="2" charset="2"/>
              </a:rPr>
              <a:t>2 </a:t>
            </a:r>
            <a:r>
              <a:rPr lang="fr-FR" dirty="0">
                <a:sym typeface="Wingdings" pitchFamily="2" charset="2"/>
              </a:rPr>
              <a:t>: </a:t>
            </a:r>
            <a:r>
              <a:rPr lang="fr-FR" dirty="0" smtClean="0">
                <a:sym typeface="Wingdings" pitchFamily="2" charset="2"/>
              </a:rPr>
              <a:t>développement des applis au détriment du web mobile</a:t>
            </a:r>
            <a:endParaRPr lang="fr-FR" dirty="0"/>
          </a:p>
        </p:txBody>
      </p:sp>
      <p:pic>
        <p:nvPicPr>
          <p:cNvPr id="5" name="Imag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14152" y="1848815"/>
            <a:ext cx="5237071" cy="3380894"/>
          </a:xfrm>
          <a:prstGeom prst="rect">
            <a:avLst/>
          </a:prstGeom>
          <a:ln>
            <a:solidFill>
              <a:schemeClr val="tx1"/>
            </a:solidFill>
          </a:ln>
        </p:spPr>
      </p:pic>
    </p:spTree>
    <p:extLst>
      <p:ext uri="{BB962C8B-B14F-4D97-AF65-F5344CB8AC3E}">
        <p14:creationId xmlns:p14="http://schemas.microsoft.com/office/powerpoint/2010/main" val="292889596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normAutofit fontScale="90000"/>
          </a:bodyPr>
          <a:lstStyle/>
          <a:p>
            <a:r>
              <a:rPr lang="fr-FR" dirty="0" smtClean="0"/>
              <a:t/>
            </a:r>
            <a:br>
              <a:rPr lang="fr-FR" dirty="0" smtClean="0"/>
            </a:br>
            <a:r>
              <a:rPr lang="fr-FR" dirty="0" smtClean="0"/>
              <a:t/>
            </a:r>
            <a:br>
              <a:rPr lang="fr-FR" dirty="0" smtClean="0"/>
            </a:br>
            <a:r>
              <a:rPr lang="fr-FR" dirty="0" smtClean="0"/>
              <a:t>Conclusion</a:t>
            </a:r>
            <a:br>
              <a:rPr lang="fr-FR" dirty="0" smtClean="0"/>
            </a:br>
            <a:r>
              <a:rPr lang="fr-FR" sz="2000" dirty="0">
                <a:solidFill>
                  <a:prstClr val="black"/>
                </a:solidFill>
              </a:rPr>
              <a:t>les « jardins fermés »</a:t>
            </a:r>
            <a:r>
              <a:rPr lang="fr-FR" dirty="0">
                <a:solidFill>
                  <a:prstClr val="black"/>
                </a:solidFill>
              </a:rPr>
              <a:t/>
            </a:r>
            <a:br>
              <a:rPr lang="fr-FR" dirty="0">
                <a:solidFill>
                  <a:prstClr val="black"/>
                </a:solidFill>
              </a:rPr>
            </a:br>
            <a:endParaRPr lang="fr-FR" dirty="0"/>
          </a:p>
        </p:txBody>
      </p:sp>
      <p:sp>
        <p:nvSpPr>
          <p:cNvPr id="3" name="Rectangle 2"/>
          <p:cNvSpPr/>
          <p:nvPr/>
        </p:nvSpPr>
        <p:spPr>
          <a:xfrm>
            <a:off x="395536" y="1461840"/>
            <a:ext cx="5904656" cy="430887"/>
          </a:xfrm>
          <a:prstGeom prst="rect">
            <a:avLst/>
          </a:prstGeom>
        </p:spPr>
        <p:txBody>
          <a:bodyPr wrap="square">
            <a:spAutoFit/>
          </a:bodyPr>
          <a:lstStyle/>
          <a:p>
            <a:r>
              <a:rPr lang="fr-FR" sz="2200" dirty="0" smtClean="0"/>
              <a:t>« </a:t>
            </a:r>
            <a:r>
              <a:rPr lang="fr-FR" sz="2200" i="1" dirty="0" smtClean="0"/>
              <a:t>Is </a:t>
            </a:r>
            <a:r>
              <a:rPr lang="fr-FR" sz="2200" i="1" dirty="0" err="1" smtClean="0"/>
              <a:t>search</a:t>
            </a:r>
            <a:r>
              <a:rPr lang="fr-FR" sz="2200" i="1" dirty="0" smtClean="0"/>
              <a:t> </a:t>
            </a:r>
            <a:r>
              <a:rPr lang="fr-FR" sz="2200" i="1" dirty="0" err="1" smtClean="0"/>
              <a:t>changing</a:t>
            </a:r>
            <a:r>
              <a:rPr lang="fr-FR" sz="2200" dirty="0" smtClean="0"/>
              <a:t> ? » </a:t>
            </a:r>
            <a:r>
              <a:rPr lang="fr-FR" sz="1200" dirty="0" smtClean="0"/>
              <a:t>(</a:t>
            </a:r>
            <a:r>
              <a:rPr lang="fr-FR" sz="1200" dirty="0" smtClean="0">
                <a:hlinkClick r:id="rId3"/>
              </a:rPr>
              <a:t>M. </a:t>
            </a:r>
            <a:r>
              <a:rPr lang="fr-FR" sz="1200" dirty="0" err="1" smtClean="0">
                <a:hlinkClick r:id="rId3"/>
              </a:rPr>
              <a:t>Cuban</a:t>
            </a:r>
            <a:r>
              <a:rPr lang="fr-FR" sz="1200" dirty="0" smtClean="0"/>
              <a:t>, via </a:t>
            </a:r>
            <a:r>
              <a:rPr lang="fr-FR" sz="1200" dirty="0" smtClean="0">
                <a:hlinkClick r:id="rId4"/>
              </a:rPr>
              <a:t>O. Ertzscheid</a:t>
            </a:r>
            <a:r>
              <a:rPr lang="fr-FR" sz="1200" dirty="0" smtClean="0"/>
              <a:t>)</a:t>
            </a:r>
            <a:endParaRPr lang="fr-FR" sz="1200" dirty="0"/>
          </a:p>
        </p:txBody>
      </p:sp>
      <p:sp>
        <p:nvSpPr>
          <p:cNvPr id="4" name="Rectangle 3"/>
          <p:cNvSpPr/>
          <p:nvPr/>
        </p:nvSpPr>
        <p:spPr>
          <a:xfrm>
            <a:off x="971600" y="2108751"/>
            <a:ext cx="7363072" cy="3877985"/>
          </a:xfrm>
          <a:prstGeom prst="rect">
            <a:avLst/>
          </a:prstGeom>
        </p:spPr>
        <p:txBody>
          <a:bodyPr wrap="square">
            <a:spAutoFit/>
          </a:bodyPr>
          <a:lstStyle/>
          <a:p>
            <a:pPr algn="ctr"/>
            <a:r>
              <a:rPr lang="fr-FR" sz="2400" dirty="0" smtClean="0"/>
              <a:t>«</a:t>
            </a:r>
            <a:r>
              <a:rPr lang="fr-FR" sz="2400" dirty="0"/>
              <a:t> </a:t>
            </a:r>
            <a:r>
              <a:rPr lang="fr-FR" sz="2200" dirty="0"/>
              <a:t>Les moteurs de recherche traditionnels perdent de leur importance. </a:t>
            </a:r>
            <a:r>
              <a:rPr lang="fr-FR" sz="2200" dirty="0" smtClean="0"/>
              <a:t>Si </a:t>
            </a:r>
            <a:r>
              <a:rPr lang="fr-FR" sz="2200" dirty="0"/>
              <a:t>je veux des images, je vais aller sur </a:t>
            </a:r>
            <a:r>
              <a:rPr lang="fr-FR" sz="2200" dirty="0" err="1"/>
              <a:t>Pinterest</a:t>
            </a:r>
            <a:r>
              <a:rPr lang="fr-FR" sz="2200" dirty="0"/>
              <a:t> </a:t>
            </a:r>
            <a:r>
              <a:rPr lang="fr-FR" sz="2200" dirty="0" smtClean="0"/>
              <a:t>ou </a:t>
            </a:r>
            <a:r>
              <a:rPr lang="fr-FR" sz="2200" dirty="0"/>
              <a:t>Flickr plutôt que sur Google ou Bing. </a:t>
            </a:r>
            <a:r>
              <a:rPr lang="fr-FR" sz="2200" dirty="0" smtClean="0"/>
              <a:t>Si </a:t>
            </a:r>
            <a:r>
              <a:rPr lang="fr-FR" sz="2200" dirty="0"/>
              <a:t>je suis sur Facebook, c’est là que je ferai une recherche pour trouver </a:t>
            </a:r>
            <a:r>
              <a:rPr lang="fr-FR" sz="2200" dirty="0" smtClean="0"/>
              <a:t>ce </a:t>
            </a:r>
            <a:r>
              <a:rPr lang="fr-FR" sz="2200" dirty="0"/>
              <a:t>dont j’ai besoin et le trouver directement […] </a:t>
            </a:r>
            <a:r>
              <a:rPr lang="fr-FR" sz="2200" dirty="0" smtClean="0"/>
              <a:t>; si </a:t>
            </a:r>
            <a:r>
              <a:rPr lang="fr-FR" sz="2200" dirty="0"/>
              <a:t>ce sont des informations, je les obtiendrai directement de Twitter et </a:t>
            </a:r>
            <a:r>
              <a:rPr lang="fr-FR" sz="2200" dirty="0" smtClean="0"/>
              <a:t>je </a:t>
            </a:r>
            <a:r>
              <a:rPr lang="fr-FR" sz="2200" dirty="0"/>
              <a:t>suivrai un site indiqué en lien </a:t>
            </a:r>
            <a:r>
              <a:rPr lang="fr-FR" sz="2200" dirty="0" smtClean="0"/>
              <a:t>; si </a:t>
            </a:r>
            <a:r>
              <a:rPr lang="fr-FR" sz="2200" dirty="0"/>
              <a:t>j’ai besoin de savoir ce qui </a:t>
            </a:r>
            <a:r>
              <a:rPr lang="fr-FR" sz="2200" dirty="0" smtClean="0"/>
              <a:t>se </a:t>
            </a:r>
            <a:r>
              <a:rPr lang="fr-FR" sz="2200" dirty="0"/>
              <a:t>passe dans le métier, j’obtiendrai les données sélectionnées pour moi par l’un de mes outils de veille spécial tablettes, et </a:t>
            </a:r>
            <a:r>
              <a:rPr lang="fr-FR" sz="2200" dirty="0" smtClean="0"/>
              <a:t>si </a:t>
            </a:r>
            <a:r>
              <a:rPr lang="fr-FR" sz="2200" dirty="0"/>
              <a:t>je veux quasiment tout le reste, j’irai le chercher en utilisant une </a:t>
            </a:r>
            <a:r>
              <a:rPr lang="fr-FR" sz="2200" dirty="0" smtClean="0"/>
              <a:t>appli </a:t>
            </a:r>
            <a:r>
              <a:rPr lang="fr-FR" sz="2200" dirty="0"/>
              <a:t>si je suis </a:t>
            </a:r>
            <a:r>
              <a:rPr lang="fr-FR" sz="2200" dirty="0" smtClean="0"/>
              <a:t/>
            </a:r>
            <a:br>
              <a:rPr lang="fr-FR" sz="2200" dirty="0" smtClean="0"/>
            </a:br>
            <a:r>
              <a:rPr lang="fr-FR" sz="2200" dirty="0" smtClean="0"/>
              <a:t>par </a:t>
            </a:r>
            <a:r>
              <a:rPr lang="fr-FR" sz="2200" dirty="0"/>
              <a:t>monts et par vaux</a:t>
            </a:r>
            <a:r>
              <a:rPr lang="fr-FR" sz="2400" dirty="0" smtClean="0"/>
              <a:t> »</a:t>
            </a:r>
            <a:endParaRPr lang="fr-FR" sz="2400" dirty="0"/>
          </a:p>
        </p:txBody>
      </p:sp>
      <p:sp>
        <p:nvSpPr>
          <p:cNvPr id="5" name="Rectangle 4"/>
          <p:cNvSpPr/>
          <p:nvPr/>
        </p:nvSpPr>
        <p:spPr>
          <a:xfrm>
            <a:off x="4166828" y="5986736"/>
            <a:ext cx="810344" cy="215444"/>
          </a:xfrm>
          <a:prstGeom prst="rect">
            <a:avLst/>
          </a:prstGeom>
        </p:spPr>
        <p:txBody>
          <a:bodyPr wrap="square">
            <a:spAutoFit/>
          </a:bodyPr>
          <a:lstStyle/>
          <a:p>
            <a:pPr algn="ctr"/>
            <a:r>
              <a:rPr lang="fr-FR" sz="800" dirty="0" smtClean="0">
                <a:hlinkClick r:id="rId5"/>
              </a:rPr>
              <a:t>Phil Bradley</a:t>
            </a:r>
            <a:endParaRPr lang="fr-FR" sz="800" dirty="0"/>
          </a:p>
        </p:txBody>
      </p:sp>
    </p:spTree>
    <p:extLst>
      <p:ext uri="{BB962C8B-B14F-4D97-AF65-F5344CB8AC3E}">
        <p14:creationId xmlns:p14="http://schemas.microsoft.com/office/powerpoint/2010/main" val="227336836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no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Espace réservé du contenu 4"/>
          <p:cNvSpPr>
            <a:spLocks noGrp="1"/>
          </p:cNvSpPr>
          <p:nvPr>
            <p:ph idx="1"/>
          </p:nvPr>
        </p:nvSpPr>
        <p:spPr/>
        <p:txBody>
          <a:bodyPr/>
          <a:lstStyle/>
          <a:p>
            <a:endParaRPr lang="fr-FR" dirty="0">
              <a:solidFill>
                <a:srgbClr val="FF0000"/>
              </a:solidFill>
            </a:endParaRPr>
          </a:p>
          <a:p>
            <a:pPr marL="0" indent="0">
              <a:buNone/>
            </a:pPr>
            <a:endParaRPr lang="fr-FR" dirty="0">
              <a:solidFill>
                <a:srgbClr val="FF0000"/>
              </a:solidFill>
            </a:endParaRPr>
          </a:p>
        </p:txBody>
      </p:sp>
      <p:sp>
        <p:nvSpPr>
          <p:cNvPr id="7" name="Rectangle 1"/>
          <p:cNvSpPr>
            <a:spLocks noChangeArrowheads="1"/>
          </p:cNvSpPr>
          <p:nvPr/>
        </p:nvSpPr>
        <p:spPr bwMode="auto">
          <a:xfrm>
            <a:off x="457200" y="3132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p:txBody>
      </p:sp>
      <p:pic>
        <p:nvPicPr>
          <p:cNvPr id="9"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7651" y="2049101"/>
            <a:ext cx="2016437" cy="7318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Espace réservé du contenu 2"/>
          <p:cNvSpPr txBox="1">
            <a:spLocks/>
          </p:cNvSpPr>
          <p:nvPr/>
        </p:nvSpPr>
        <p:spPr>
          <a:xfrm>
            <a:off x="518864" y="1556792"/>
            <a:ext cx="8517632" cy="5457157"/>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200" dirty="0" smtClean="0"/>
              <a:t>une attente des internautes (</a:t>
            </a:r>
            <a:r>
              <a:rPr lang="fr-FR" sz="2200" dirty="0" smtClean="0">
                <a:hlinkClick r:id="rId4"/>
              </a:rPr>
              <a:t>2009</a:t>
            </a:r>
            <a:r>
              <a:rPr lang="fr-FR" sz="2200" dirty="0"/>
              <a:t>)</a:t>
            </a:r>
            <a:r>
              <a:rPr lang="fr-FR" sz="2200" dirty="0" smtClean="0"/>
              <a:t> :</a:t>
            </a:r>
          </a:p>
          <a:p>
            <a:endParaRPr lang="fr-FR" sz="2400" dirty="0"/>
          </a:p>
          <a:p>
            <a:endParaRPr lang="fr-FR" sz="2400" dirty="0" smtClean="0"/>
          </a:p>
          <a:p>
            <a:endParaRPr lang="fr-FR" sz="1600" dirty="0" smtClean="0"/>
          </a:p>
          <a:p>
            <a:endParaRPr lang="fr-FR" sz="1600" dirty="0"/>
          </a:p>
          <a:p>
            <a:endParaRPr lang="fr-FR" sz="1600" dirty="0"/>
          </a:p>
          <a:p>
            <a:r>
              <a:rPr lang="fr-FR" sz="2200" dirty="0" smtClean="0"/>
              <a:t>quelles avancées ?</a:t>
            </a:r>
          </a:p>
          <a:p>
            <a:pPr marL="623888" lvl="1" indent="0">
              <a:buNone/>
            </a:pPr>
            <a:r>
              <a:rPr lang="fr-FR" dirty="0" smtClean="0"/>
              <a:t>ex. : Google</a:t>
            </a:r>
            <a:r>
              <a:rPr lang="fr-FR" sz="1600" dirty="0" smtClean="0"/>
              <a:t> </a:t>
            </a:r>
          </a:p>
          <a:p>
            <a:pPr marL="1200150" lvl="2" indent="-285750">
              <a:buFont typeface="Arial" pitchFamily="34" charset="0"/>
              <a:buChar char="•"/>
            </a:pPr>
            <a:r>
              <a:rPr lang="fr-FR" sz="1400" dirty="0" smtClean="0">
                <a:hlinkClick r:id="rId5"/>
              </a:rPr>
              <a:t>échec</a:t>
            </a:r>
            <a:r>
              <a:rPr lang="fr-FR" sz="1400" dirty="0" smtClean="0"/>
              <a:t> du projet d’</a:t>
            </a:r>
            <a:r>
              <a:rPr lang="fr-FR" sz="1400" dirty="0" err="1" smtClean="0"/>
              <a:t>AuthorRank</a:t>
            </a:r>
            <a:r>
              <a:rPr lang="fr-FR" sz="1400" dirty="0" smtClean="0"/>
              <a:t> pour meilleure prise en compte de la notion d’</a:t>
            </a:r>
            <a:r>
              <a:rPr lang="fr-FR" sz="1400" i="1" dirty="0" err="1" smtClean="0">
                <a:hlinkClick r:id="rId6"/>
              </a:rPr>
              <a:t>authorship</a:t>
            </a:r>
            <a:endParaRPr lang="fr-FR" sz="1400" i="1" dirty="0" smtClean="0"/>
          </a:p>
          <a:p>
            <a:pPr marL="1200150" lvl="2" indent="-285750">
              <a:buFont typeface="Arial" pitchFamily="34" charset="0"/>
              <a:buChar char="•"/>
            </a:pPr>
            <a:r>
              <a:rPr lang="fr-FR" sz="1400" dirty="0" smtClean="0"/>
              <a:t>vers une analyse de la </a:t>
            </a:r>
            <a:r>
              <a:rPr lang="fr-FR" sz="1400" dirty="0" smtClean="0">
                <a:hlinkClick r:id="rId7"/>
              </a:rPr>
              <a:t>véracité des faits</a:t>
            </a:r>
            <a:r>
              <a:rPr lang="fr-FR" sz="1400" dirty="0" smtClean="0"/>
              <a:t> pour classer les résultats ?</a:t>
            </a:r>
          </a:p>
          <a:p>
            <a:pPr lvl="2"/>
            <a:endParaRPr lang="fr-FR" sz="1400" dirty="0"/>
          </a:p>
        </p:txBody>
      </p:sp>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567760" y="2259924"/>
            <a:ext cx="6180704" cy="3336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itre 1"/>
          <p:cNvSpPr>
            <a:spLocks noGrp="1"/>
          </p:cNvSpPr>
          <p:nvPr>
            <p:ph type="title"/>
          </p:nvPr>
        </p:nvSpPr>
        <p:spPr>
          <a:xfrm>
            <a:off x="755576" y="188640"/>
            <a:ext cx="8229600" cy="720080"/>
          </a:xfrm>
        </p:spPr>
        <p:txBody>
          <a:bodyPr>
            <a:normAutofit fontScale="90000"/>
          </a:bodyPr>
          <a:lstStyle/>
          <a:p>
            <a:r>
              <a:rPr lang="fr-FR" dirty="0" smtClean="0"/>
              <a:t/>
            </a:r>
            <a:br>
              <a:rPr lang="fr-FR" dirty="0" smtClean="0"/>
            </a:br>
            <a:r>
              <a:rPr lang="fr-FR" dirty="0" smtClean="0"/>
              <a:t>Conclusion :</a:t>
            </a:r>
            <a:br>
              <a:rPr lang="fr-FR" dirty="0" smtClean="0"/>
            </a:br>
            <a:r>
              <a:rPr lang="fr-FR" sz="2000" dirty="0" smtClean="0"/>
              <a:t>quelle fiabilité des résultats ?</a:t>
            </a:r>
            <a:endParaRPr lang="fr-FR" dirty="0"/>
          </a:p>
        </p:txBody>
      </p:sp>
      <p:sp>
        <p:nvSpPr>
          <p:cNvPr id="2" name="Rectangle 1"/>
          <p:cNvSpPr/>
          <p:nvPr/>
        </p:nvSpPr>
        <p:spPr>
          <a:xfrm>
            <a:off x="640837" y="4915989"/>
            <a:ext cx="8013576" cy="1600438"/>
          </a:xfrm>
          <a:prstGeom prst="rect">
            <a:avLst/>
          </a:prstGeom>
        </p:spPr>
        <p:txBody>
          <a:bodyPr wrap="square">
            <a:spAutoFit/>
          </a:bodyPr>
          <a:lstStyle/>
          <a:p>
            <a:pPr marL="285750" indent="-285750">
              <a:buFont typeface="Wingdings" panose="05000000000000000000" pitchFamily="2" charset="2"/>
              <a:buChar char="à"/>
            </a:pPr>
            <a:r>
              <a:rPr lang="fr-FR" dirty="0" smtClean="0">
                <a:sym typeface="Wingdings" panose="05000000000000000000" pitchFamily="2" charset="2"/>
              </a:rPr>
              <a:t>vers des </a:t>
            </a:r>
            <a:r>
              <a:rPr lang="fr-FR" i="1" dirty="0" smtClean="0">
                <a:sym typeface="Wingdings" panose="05000000000000000000" pitchFamily="2" charset="2"/>
                <a:hlinkClick r:id="rId9"/>
              </a:rPr>
              <a:t>Knowledge </a:t>
            </a:r>
            <a:r>
              <a:rPr lang="fr-FR" i="1" dirty="0" err="1" smtClean="0">
                <a:sym typeface="Wingdings" panose="05000000000000000000" pitchFamily="2" charset="2"/>
                <a:hlinkClick r:id="rId9"/>
              </a:rPr>
              <a:t>vaults</a:t>
            </a:r>
            <a:r>
              <a:rPr lang="fr-FR" dirty="0" smtClean="0">
                <a:sym typeface="Wingdings" panose="05000000000000000000" pitchFamily="2" charset="2"/>
              </a:rPr>
              <a:t> </a:t>
            </a:r>
          </a:p>
          <a:p>
            <a:pPr marL="742950" lvl="1" indent="-285750">
              <a:buFontTx/>
              <a:buChar char="-"/>
            </a:pPr>
            <a:r>
              <a:rPr lang="fr-FR" sz="1600" dirty="0" smtClean="0">
                <a:sym typeface="Wingdings" panose="05000000000000000000" pitchFamily="2" charset="2"/>
              </a:rPr>
              <a:t>auto-apprenants (quelle place pour la </a:t>
            </a:r>
            <a:r>
              <a:rPr lang="fr-FR" sz="1600" dirty="0" smtClean="0">
                <a:sym typeface="Wingdings" panose="05000000000000000000" pitchFamily="2" charset="2"/>
                <a:hlinkClick r:id="rId10"/>
              </a:rPr>
              <a:t>fiabilité</a:t>
            </a:r>
            <a:r>
              <a:rPr lang="fr-FR" sz="1600" dirty="0" smtClean="0">
                <a:sym typeface="Wingdings" panose="05000000000000000000" pitchFamily="2" charset="2"/>
              </a:rPr>
              <a:t> ?)</a:t>
            </a:r>
          </a:p>
          <a:p>
            <a:pPr marL="742950" lvl="1" indent="-285750">
              <a:buFontTx/>
              <a:buChar char="-"/>
            </a:pPr>
            <a:r>
              <a:rPr lang="fr-FR" sz="1600" dirty="0" smtClean="0">
                <a:sym typeface="Wingdings" panose="05000000000000000000" pitchFamily="2" charset="2"/>
              </a:rPr>
              <a:t>permettant de développer le croisement d’informations et la réalité augmentée (quelles limites ?)</a:t>
            </a:r>
          </a:p>
          <a:p>
            <a:pPr marL="742950" lvl="1" indent="-285750">
              <a:buFontTx/>
              <a:buChar char="-"/>
            </a:pPr>
            <a:r>
              <a:rPr lang="fr-FR" sz="1600" dirty="0">
                <a:sym typeface="Wingdings" panose="05000000000000000000" pitchFamily="2" charset="2"/>
              </a:rPr>
              <a:t>disposant de toujours plus de données personnelles (quelle protection ?)</a:t>
            </a:r>
            <a:endParaRPr lang="fr-FR" sz="1600" dirty="0"/>
          </a:p>
          <a:p>
            <a:pPr marL="742950" lvl="1" indent="-285750">
              <a:buFontTx/>
              <a:buChar char="-"/>
            </a:pPr>
            <a:r>
              <a:rPr lang="fr-FR" sz="1600" dirty="0" smtClean="0">
                <a:sym typeface="Wingdings" panose="05000000000000000000" pitchFamily="2" charset="2"/>
              </a:rPr>
              <a:t>gérés par des grandes entreprises (quelle ouverture des données et quelle neutralité?)</a:t>
            </a:r>
          </a:p>
        </p:txBody>
      </p:sp>
    </p:spTree>
    <p:extLst>
      <p:ext uri="{BB962C8B-B14F-4D97-AF65-F5344CB8AC3E}">
        <p14:creationId xmlns:p14="http://schemas.microsoft.com/office/powerpoint/2010/main" val="25968998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dirty="0" smtClean="0"/>
              <a:t>Conclusion</a:t>
            </a:r>
            <a:endParaRPr lang="fr-FR" dirty="0"/>
          </a:p>
        </p:txBody>
      </p:sp>
      <p:sp>
        <p:nvSpPr>
          <p:cNvPr id="17" name="Espace réservé du contenu 6"/>
          <p:cNvSpPr>
            <a:spLocks noGrp="1"/>
          </p:cNvSpPr>
          <p:nvPr>
            <p:ph idx="1"/>
          </p:nvPr>
        </p:nvSpPr>
        <p:spPr>
          <a:xfrm>
            <a:off x="457200" y="1124744"/>
            <a:ext cx="8229600" cy="5256584"/>
          </a:xfrm>
        </p:spPr>
        <p:txBody>
          <a:bodyPr>
            <a:normAutofit/>
          </a:bodyPr>
          <a:lstStyle/>
          <a:p>
            <a:pPr marL="0" indent="0">
              <a:buNone/>
            </a:pPr>
            <a:r>
              <a:rPr lang="fr-FR" sz="2400" dirty="0" smtClean="0"/>
              <a:t>Et des attentes seulement partiellement résolues</a:t>
            </a:r>
            <a:endParaRPr lang="fr-FR" sz="2400" dirty="0"/>
          </a:p>
        </p:txBody>
      </p:sp>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75856" y="5470105"/>
            <a:ext cx="5616624" cy="1199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79512" y="1688604"/>
            <a:ext cx="6960368" cy="375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71600" y="5464268"/>
            <a:ext cx="1565920" cy="276999"/>
          </a:xfrm>
          <a:prstGeom prst="rect">
            <a:avLst/>
          </a:prstGeom>
        </p:spPr>
        <p:txBody>
          <a:bodyPr wrap="square">
            <a:spAutoFit/>
          </a:bodyPr>
          <a:lstStyle/>
          <a:p>
            <a:r>
              <a:rPr lang="fr-FR" sz="1200" dirty="0" smtClean="0">
                <a:hlinkClick r:id="rId5"/>
              </a:rPr>
              <a:t>étude Google</a:t>
            </a:r>
            <a:endParaRPr lang="fr-FR" sz="1200" dirty="0"/>
          </a:p>
        </p:txBody>
      </p:sp>
      <p:sp>
        <p:nvSpPr>
          <p:cNvPr id="5" name="Explosion 2 4"/>
          <p:cNvSpPr/>
          <p:nvPr/>
        </p:nvSpPr>
        <p:spPr>
          <a:xfrm>
            <a:off x="6228184" y="3446977"/>
            <a:ext cx="2284338" cy="1368152"/>
          </a:xfrm>
          <a:prstGeom prst="irregularSeal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2009 !</a:t>
            </a:r>
            <a:endParaRPr lang="fr-FR" sz="2400" b="1" dirty="0"/>
          </a:p>
        </p:txBody>
      </p:sp>
    </p:spTree>
    <p:extLst>
      <p:ext uri="{BB962C8B-B14F-4D97-AF65-F5344CB8AC3E}">
        <p14:creationId xmlns:p14="http://schemas.microsoft.com/office/powerpoint/2010/main" val="174004459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a:xfrm>
            <a:off x="683568" y="188640"/>
            <a:ext cx="8229600" cy="720080"/>
          </a:xfrm>
        </p:spPr>
        <p:txBody>
          <a:bodyPr/>
          <a:lstStyle/>
          <a:p>
            <a:r>
              <a:rPr lang="fr-FR" dirty="0" smtClean="0"/>
              <a:t>Et encore d’autres pistes </a:t>
            </a:r>
            <a:r>
              <a:rPr lang="fr-FR" dirty="0" smtClean="0">
                <a:latin typeface="Arial Black" pitchFamily="34" charset="0"/>
                <a:sym typeface="Wingdings" pitchFamily="2" charset="2"/>
              </a:rPr>
              <a:t></a:t>
            </a:r>
            <a:endParaRPr lang="fr-FR" dirty="0">
              <a:latin typeface="Arial Black" pitchFamily="34" charset="0"/>
            </a:endParaRPr>
          </a:p>
        </p:txBody>
      </p:sp>
      <p:pic>
        <p:nvPicPr>
          <p:cNvPr id="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124744"/>
            <a:ext cx="5066556" cy="395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27584" y="4937854"/>
            <a:ext cx="1565920" cy="276999"/>
          </a:xfrm>
          <a:prstGeom prst="rect">
            <a:avLst/>
          </a:prstGeom>
        </p:spPr>
        <p:txBody>
          <a:bodyPr wrap="square">
            <a:spAutoFit/>
          </a:bodyPr>
          <a:lstStyle/>
          <a:p>
            <a:r>
              <a:rPr lang="fr-FR" sz="1200" dirty="0" smtClean="0">
                <a:hlinkClick r:id="rId4"/>
              </a:rPr>
              <a:t>étude Google 2009</a:t>
            </a:r>
            <a:endParaRPr lang="fr-FR" sz="1200" dirty="0"/>
          </a:p>
        </p:txBody>
      </p:sp>
      <p:sp>
        <p:nvSpPr>
          <p:cNvPr id="3" name="AutoShape 2" descr="data:image/jpeg;base64,/9j/4AAQSkZJRgABAQAAAQABAAD/2wCEAAkGBxQSEhUTDxISFRUUEhESFRUXFhYWFRgVFhQWFxUUFhQYHCggGh0lGxYWIj0jJSkrNDEuGCAzODMtNygtMC0BCgoKDg0OGxAQGy0kHyQsLCwsLC8sLCwvLCwsLywsLCwsNDcsLCwsLCwsLCwsLDQsLCwsLCwsLCwsLCwsLCwsLP/AABEIAOEA4QMBEQACEQEDEQH/xAAbAAEAAgMBAQAAAAAAAAAAAAAABQYCBAcBA//EAEkQAAEDAgMEBgYGBwQLAQAAAAEAAgMEEQUSIQYxQWEHEyJRcZEUMkJSgYIVM2JykqEjJDSiscHRF0NTVGNzg4STo7LC0tPwFv/EABsBAQACAwEBAAAAAAAAAAAAAAABBAIDBQYH/8QANhEBAAIBAgQDBQcEAQUAAAAAAAECAwQRBRIhMUFRcRMiQmGhFDKBkbHB0TNS4fAGIyRicvH/2gAMAwEAAhEDEQA/AO4ICAgICAgICAgICAgICAgICAgICAgICAgICAgICAgICAgICAgICAgICAgICAgICAgICAgICAgICAgICAgICAgICAgICAgICAgICAgICAgICAgICAgICAgICAgICAgICAgICAgICAgICAgICAgICAgICAgICAgICAgICAgICAghMd2ro6P9qqY4za+S+aQ+ETbuPko7il1XTJC4llBR1VU4dwyNPwbmePi0LG160+9MR6zEJisz2ar9tcbl/Z8MhiH+lJJt80kf/SqluJaWve8fVsjDefBj9L7RO9ihbys3/wAytE8Z0seLL7PfyDj+0TNeoopPAN/9zVlXi+ln4tvVE6e/kzb0kYlDb0zCHOHF0RfYc7Bsg83Kzj1mnyfdvE/789mE47R4JbCemDD5TlmMtO69iJWXbfm6Mut81lZjrG8MdpXigxCKdgkp5Y5WHc5jg9vm1ENpSCAgICAgICAgICAgICAgICAgIK1tdtvS4c39YfeQjM2FlnSOHfa9mjm4geKiBQJsUxjFfqz9H0rt1r9a5vfm0efhkHMrm6riuDT9N97eUN1MFrNzCOjqjh7UjDUPJJLpTdpJ3nqx2T81zzXn9RxrU5OlZ5Y+X8rVNPWO/Va4YmsGWNrWtG5rQGgeAGi5VslrTvad26KxHZmsUigEBBpYlg8FQLVEMcnNzQXDwdvHwKs4dXmw/ctLC2Otu8KhU9HhheZsJqpaWXuLnFhtuaXDtW+9nHJdrTcet0jNXf5x3aL6b+1uYZ0lVVE8Q47TkAmzamJujrcS1vZdxJyWI9xehwanFnrzY7b/AKqtsc17unYXicVRG2WnkZJG71XsNxzHIjiDqFuYNxSCAgICAgICAgICAgICAg8JQcx2w6QpHzGhwZvW1Bu18wsWRW0dlJ0JHFx7INhqdBqzZqYac+SdoZVrNp2hr7M7DRwO6+qd6TVOOd0j7uDXHi0O1LvtO17su5eT13GMmbemP3a/WfVex4Ir3W1cZvEBAQEBAQFAIPlV0rJWGOVjXscLOa4AtPwK24st8Vuak7T5omInuoVVs9VYVIarBnudHvlpXXeC3jYXu8ADT2wNxO5eo0HGaZdqZ+lvPwn18lPLgmOsOh7D7bQYlFmi7ErQOthJBcwniD7TDwcPiAdF3VXZaVIICAgICAgICAgICAgFBynb3ayarnOF4U7tG7amcE2Y0aPYHDcBucRx7I1vbRqNRTBjm+TtH1nyZ0pN52hKbMbOQ0MQjhFybZ5CBmeRxPcBwbuHmvEa3XX1V97do7R5OjjxxWNkwqbMQEBAQEBAQEBAUApFI2t2WkZJ9IYUTHVRkvc1u6T3iG7i4je3c7x3+h4VxWazGLNPTwmfD5eirnw7+9C7dH+2UeJQZhZk0dhNFf1Sdz231LHWNjyI4L1CnK1qUCAgICAgICAgICAgoHSrta+mjZS0dzV1XYYG+sxjjlLx3OJ7Ledz7KxtaKxNrdo8UxEzO0NXYzZllBAGCzpX2dNJ7zhuaCdco1A8Sd5K8PxHXzqsm/wx2j9/V0cWPlr80+uc2ikEBAQEBAQEBAQEBQCSOe7W0EmG1LcVoB7VqmLc1weRmJA9lxtfudlda916zg3EPaR7DJPX4Znxjy/Dw/JSz4vijs65gWLx1cEdRAbskbmHeDuc1w4OaQQR3grvdVVIKQQEBAQEBAQEBBq4nXsp4ZJpjaOJjpHn7LRc2HE8kHIdhad9bUzYtVDtSOcynadQxg7Jy/dHYB7w88V5vjus2iNPX1t+0Lenx/FK/LzK4ICAgICAgIIXaDaaGkLWPzyTSfVwRDPK/wAG8BodT3G17K7pNBl1Ec/asd5ns13yxV5QYjVPI6+CngB3MfUZpvi1seUeZWzLpcNK+7Npn06fgit7T32hNrnT06Nu4gICAgwqIWva5j2hzXtLXNO4tIsQeRBWVL2paLVnaYRMRMbSpXR1WOwzEZcLmcTDOetpnH3rXA+ZrS0/ai09Ze+0epjU4a5I9J9XNyVms9XYlaaxAQEBAQEBAQEHMOmrEXyCmw2A9urla5/KNjhluO7P2vCJy15MlcdJyW7R1TWu87J3D6NkETIYhZkbGsaOTRbXmvnubLbLkm9u89XViNoiGwtaRAUDQ+mqfr/R+vj67/DzDNuvbxtrbfZWfsmb2fteWeXz2Ye0rvtu31Xln4iAgEpEbzsOW7HYVUVxkrHSPgE7n55m269zd3U07j9VG0WBfvJAG4XXrNdq8OkiuGsb7eHh6z5/JSx47XnmlcKbYagYP2WN5OpdLeV5PeXPJXDtxTVW6xbb5R0WIw08YTFBh8cAywgtbwZmcWt+4CTlHIWHJVc2ovlne/dnWsV7NpaWQgICAoFI6VMMc6BlXD2ZqSRsgcN4ZmBv8rwx3gHLvcD1XJm9laelo+sK+opvG7puzGLtrKWGpZa0sbXEe6/c9nyuDh8F6xQSikEBAQEBAQEBBxzD5PTceq6g2LKNvo8fJwvHp8RUH5guJx3PyaeMf90/p1WdNXe268ryC8ICAkJhwDbeJ0eIVNyQevMjTqCA4B7CDwsCN3cve8OvF9Jjn/xiP2c3JG1pda6P9oDWUodIf0sR6uXmQOzJYe8NdOId3LyvFdH9mz7V+7brH7wuYb81VlXMbRAQEmZnuRGwgICAoBAUgg+VXTNljfHILtkY6Nw72uBafyKzxZJxXi8eExP5ItG9dlc6C61zYqqhkPbpagkeDy5rrcusjefnC+iUtFqxaO09XLtG07OpLNiICAgICAgIPhW1AjjfI7cxj3nwa0k/wQcj6IYXeiSTyevPUPeT32AB/fL/ADXkuP5ObPWvlH69f0X9LG1d15XBWBSCAoHMul3AiS2rjFwAI5bcAD2HfnbyXqOBarpOG3rCrqKeKL6H6tzax8Q9WWFxPjG4Fp8nOHxVrjuGL6eLeMTH1YYJ2ts7EvHSuvEBAUApBAQepECo45tPJQ1YbVgGlmAMcjWnNG4WD2v94Xse+zuNl2NPw+uq0++Kffr3ie0+jTfJyW69lqgla9oexwc1wDmuaQQQdxBG9cq+O1LTW0bTHg2xMT1hmtaRSlStl3ej7STsvZtVTlwHe7Kx9/OObzK9zwrJz6Su/eOn5S5ueu15dfXRaRAQEBAQEBBXukGXLhlaRv8ARKgecZH80FS6OIcuHU47xK78Urz/AEXhuLW31dvw+kOlg/pwsi5raKQQEGMsYcC1wBBBBBFwQeBCype1J5q9yY37obA9lKaklfLTsIc8ZdXXDWk3IYOAuB5K9qOJ5s9Ipee319WuuKtZ3hNrntggIPU2HtllyjFYggIKf0r04dh73EXdHLA5veC54YbfB5Xa4FeY1O3hMS0aiPd3Qmw2DYpSBrmtiMElnOgkkLXAOt2wMpDHW4X8Qr/EdRoc0zS0zzR8UR9N/Frx1yV6umFeWnutiiRRsUbk2hw6Qe0zIfw1Df8AvC9fwG2+C0eUqOpj3t3Yl3FYQEBAQEBAQVnpLF8Lrbf5aQ+QuiYV3YJ18Ppv9Vbye4LwnFI/7u/r+zo4P6cJ5UG0QEBAQEBAQehTEgVMzuQ9uk2NmKxBAQQe0QEstNS6HPKKmQd0VOQ785DG34ldPQ74seTN5RtHrb/G8tWTrMVTpK5m7a8QEFK2g1xrDBxzX/ed/Qr1X/H/AOlf1U9T3/B19egVBAQEBAQEBBD7Y0hmoKuIb30tQ0feMbrfnZBQei2oz4bF9l0zf+Y5w/JwXiuM05dVM+e0/R0dPP8A01sXKbhAQEBAQEBB6gIACbDxAQe+NgOJKypWbTsK/suevfNWkdmYtigv/lorhrrcM7y93gWroazbFWunj4etv/af4jaGrH729/NYFzW14gJIpMg63aOkaN0MJe7l+inP8Xs817DgdOXTzPnKjqZ952BdpWEBAQEBAQEGL2gix3EEHwQca6Lm9Q+toXXBp6l1r8W3Mdx/wmn5gvMf8hxe9TJ57x+XVd0s9JhfV5taFIJsCAgICJFCBSChIiBAQV7Hag1EvoEJPaaH1T2/3cB3R5uD5Nw4huY9y6elx+xpOpv6VifGfP0hqtPNPLH4p6CFrGtYwBrWtDWgbg0CwA8Aufe83tNp7y2xG3RmsQQE32FN6Nm+k41iFXrlib1DTw1cGAj5acn5l77QYvZaalPl/mXMy23vMuuK41iAgICAgICAg5BtMz0HH4pjpFiEfVuPDrBlYf3mwfjK5vFME5tLaI7xtP5d27Bfluuq8M6TGWQNaXO3NBcfAC5WVKza0RDGZ2jdyvYXa4zYjI+qfl9IjLIgT2GEODo4hwFxcX4nmV6riXDoppIrij7vf5+c/n1VMWXe87urLykrkCAgICAgICgFPSO5uruP7QObJ6JQtbLVvG46xwNO+Wcjda4s3ebjvF+npdFHJ7fP0pH5z6NV8nXlr3SGA4O2ljyBxe9zjJNK715JT6z3fyHAWCq6vUznvvPSI6RHlHkypTlhJKqzFIIIzafFfRaWafS7GHJzkd2Yx+IhW9Dg9vqK4/Dfr6R3YZLctd2PQng5gw1sj756l7pzffk0ZH5tbm+de9iOjmT3X9ZIEBAQEBAQEBBSel3Z41lA4xA9dTn0iO3rHKD1jBbW5Zcjm1qDQ2MxwVtJHNcZ7ZJQOEjbZjbgDo4cnBeC4jpfs2eaeHePT/Dp4rxau6Wq4Osjewmwex7CfvNI/mqmK/JaLeXVnMbxsqeA9HtLFT9XVRRzyOzZ5LOG86BhvdoAtutc3K6+r41mvl58U7V8v5aaYKxHVvMo6ujH6u41cA/uZXAVDB3RznR4A9l9jwzLTObT6n7/ALl/OO0+sfx+CYi1O3WG/hm0EE7ura8slHrQSjq5h/s3bxzbcc1Xy6LLjjm23r5x1j/fkzrlrbp4pRVJbBQgUgoBBp4pisNMzPUysjbwzHU8mt3uPIBWMGly555ccbyxtete8qp9N1eJdjDWOp6c6OrJB2nDj1Ef8/HVpXWjTafRe/nnmv8A2x+8tMXtkn3Y6eaybP4DDRx5IAbuOaSRxvJI873PdxOp81zdXrMmovvfpHhEdohtpSKxsk1TZikEBBz3blzsQrabCoCbF4lqHD2RlJ1Pe2Mudrxexeq4FpOWk5p8ekenmp6m/Xl8naKaBsbWsYA1rWtY1o3BrRYAfABegVH0QEBAQEBAQEBB4UkcWxCH6ExMndQ1xuD7MT76jkGk/gf9hczimi+04fd+9Xt+8fx82/Bk5bdXQLrxExt/vZ0PmKAUjSxXCIKluWpiZIBuzDtN5seNWnmCFYwarLhneltmNqRbug5dnaqHXD6+QDX9DUjr2cgJD22jzV2Nbgy9M+ON/OOk/wANXs7R92WucXxaLSXDoZ+90E4Z+4+5Wz7Nw/L1rlmvymDmyx3hl/8AsagethNeDyAcPOyxjhmKe2av1/g9raPhYP2qrnfUYPP4yytjHkWj+Kyjh+lj7+b8o3PaX8KsHU2M1Gj5aajYf8MdZL4akj4hwWUZOHYe0Tefp+COXLb5NnC9gaaN/W1Jkq5t5fOc4+DN34s1lqz8XzWryY4iseUfyyrgiOs9ZWwBcqZm3WW7YWIKQQFAidqMdZRU75n2JHZjYTbPIQcrfDQk9wBKu6HSW1WWKR28flDXkvy13a/Q/s29kb8Qq7morO0CR2mxOObdwzmzrcAGDSy95StaVite0ObM7y6QskCAgICAgICAgICCF2t2ejr6Z9PNoHdpjx60cgvlkb4fmCRxQc32IxSenmdhde09bCLxPFy10Q0Ha921srj902cLHzXGOHdZz4o6eMfv/v4LmDN8MrwvMrYpBAUApBAQFAKQQEBAQYyytaC55DWjeTuGtv42HxC24cN814pTrM9mNrREbyoeBYPLjVcZ6uMsoqZ5YyJ1u24EXYbaHWxfvAsGa6ke40OjrpcfLHWZ7z5//HPy5Oe27s7W2VzZqeqQQEBAQEBAQEBAQEEBtTs42qa1zTkmiuYpNQOPYkym7mHu4HUKNhVqLHOrcYa4dTIzIHF7uzmeTlb1h0INrNeT2yHcWkLzPEuETG+XB28Y/dcw59/dlPLzkxtPVbgQEBAQEBAQEBAUDXxCuZBG6WZ2VjbXNiTqbABo1cSbAAb1vwafJnvyUjef0Y2vFY3sgsPMuKuHUkx0rXHNMLEuFrFkR1Dnn3tzA4tIzZgPZ6Dh9NLXztPefL5OflyzeXRsPoWQxtihYGRsaGtaNwA/+3rotTZQEBAQEBAQEBAQEBAQEEHtRstT18YZUMuW6xyADOw6atJBBFwLtIINtQUFNqpqnDtKpgfDcATts2GxLi4uuf1cgWAa67ToA65K5Gu4Tjz+9X3bfSW/HnmvSU5SVrJReNwPG3Hhw+O9eW1Oizaeffr08/BdpkrbtLYVXx6sxAQEBAQFAKYiZ7Ezt3ROK7QQwaF13E5WtHaLnG9mtA1ceydG3PxsF19HwbNm96/u1+fdoyaite3V8MI2Vqqt5lxGSSOBxu2mBySlvuvcw9iM2ByauPFw1C9VptNj09OXHHr81K95vO8uhU9O2NrWRtDWtAa1rRZoA3AAbgrDB9VIICAgICAgICAgICAgICAgxcwHQ6g6Ed6Co4nsHEbuoXmledQ0DPBm7xBcZDzYW/G5WNqVtG1o6JiduyInkr6X6+lMzBf9JA4zDLbQlgaJc3yuHPRcrUcG0+Wd6+7+jdTUWhjS7YUz3mMvyvaLuabAjfcFrrOBAF9WhcjLwHPH9OYssV1NfFJUmLwS36uaN1nvj327bPWbY23XHmO9Ub8N1Ve9GyM1J8W0Jmnc5p+Yc/6HyWm2kzV71ll7SvmwdWRi15IxmJDbvaLlt8wGupGV3ke5ZV0WotO0UlE5Kx4tefGIWDM6RttdeHhfd+asY+Eaq/w7erGc9I8ULFtpHM90dHFPUODst42GRnqsN87LgDtneR6j92l+nh4B2nJZptqfKH3k2Yr663pLxSQ6HIHCWVwNw9skTSYi0g2s4v46a6djTaDBp+tI6+avfJa3dbsB2Tp6Q542l8pFnTynPMe8Zjo0H3Who5K61pyyjYeqQQEBAQEBAQEBAQEBAQEBAQEBB5ZBqYhhcM7ctRDFK3ukY148nAoIKXo8w8m7afqja14ZJoeIO6J7RvA4IPh/ZxScH1Y/3qY8/aceXkEGP9mVAW5Htne3MXZXVE9rnOCdHjf1j79+Y96CRptiKBhzCjgc4bnSN61w7rOkzFBPRxBos0AAbgBYDwAQZoCAgICAgICAgICAgICAgICAgICAgICAgICAgICAgICAgICAgICAgICAgICAgICAgICAgICAgICAgICAgICAgICAgICAgICAgICAgICAgICAgICAgICAgICAgICAgICAgICAgICAgICAgICAgICAgICAgICAgICAgICAgICAgICD/9k="/>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data:image/jpeg;base64,/9j/4AAQSkZJRgABAQAAAQABAAD/2wCEAAkGBxQSEhUTDxISFRUUEhESFRUXFhYWFRgVFhQWFxUUFhQYHCggGh0lGxYWIj0jJSkrNDEuGCAzODMtNygtMC0BCgoKDg0OGxAQGy0kHyQsLCwsLC8sLCwvLCwsLywsLCwsNDcsLCwsLCwsLCwsLDQsLCwsLCwsLCwsLCwsLCwsLP/AABEIAOEA4QMBEQACEQEDEQH/xAAbAAEAAgMBAQAAAAAAAAAAAAAABQYCBAcBA//EAEkQAAEDAgMEBgYGBwQLAQAAAAEAAgMEEQUSIQYxQWEHEyJRcZEUMkJSgYIVM2JykqEjJDSiscHRF0NTVGNzg4STo7LC0tPwFv/EABsBAQACAwEBAAAAAAAAAAAAAAABBAIDBQYH/8QANhEBAAIBAgQDBQcEAQUAAAAAAAECAwQRBRIhMUFRcRMiQmGhFDKBkbHB0TNS4fAGIyRicvH/2gAMAwEAAhEDEQA/AO4ICAgICAgICAgICAgICAgICAgICAgICAgICAgICAgICAgICAgICAgICAgICAgICAgICAgICAgICAgICAgICAgICAgICAgICAgICAgICAgICAgICAgICAgICAgICAgICAgICAgICAgICAgICAgICAgICAgICAgICAgICAgICAghMd2ro6P9qqY4za+S+aQ+ETbuPko7il1XTJC4llBR1VU4dwyNPwbmePi0LG160+9MR6zEJisz2ar9tcbl/Z8MhiH+lJJt80kf/SqluJaWve8fVsjDefBj9L7RO9ihbys3/wAytE8Z0seLL7PfyDj+0TNeoopPAN/9zVlXi+ln4tvVE6e/kzb0kYlDb0zCHOHF0RfYc7Bsg83Kzj1mnyfdvE/789mE47R4JbCemDD5TlmMtO69iJWXbfm6Mut81lZjrG8MdpXigxCKdgkp5Y5WHc5jg9vm1ENpSCAgICAgICAgICAgICAgICAgIK1tdtvS4c39YfeQjM2FlnSOHfa9mjm4geKiBQJsUxjFfqz9H0rt1r9a5vfm0efhkHMrm6riuDT9N97eUN1MFrNzCOjqjh7UjDUPJJLpTdpJ3nqx2T81zzXn9RxrU5OlZ5Y+X8rVNPWO/Va4YmsGWNrWtG5rQGgeAGi5VslrTvad26KxHZmsUigEBBpYlg8FQLVEMcnNzQXDwdvHwKs4dXmw/ctLC2Otu8KhU9HhheZsJqpaWXuLnFhtuaXDtW+9nHJdrTcet0jNXf5x3aL6b+1uYZ0lVVE8Q47TkAmzamJujrcS1vZdxJyWI9xehwanFnrzY7b/AKqtsc17unYXicVRG2WnkZJG71XsNxzHIjiDqFuYNxSCAgICAgICAgICAgICAg8JQcx2w6QpHzGhwZvW1Bu18wsWRW0dlJ0JHFx7INhqdBqzZqYac+SdoZVrNp2hr7M7DRwO6+qd6TVOOd0j7uDXHi0O1LvtO17su5eT13GMmbemP3a/WfVex4Ir3W1cZvEBAQEBAQFAIPlV0rJWGOVjXscLOa4AtPwK24st8Vuak7T5omInuoVVs9VYVIarBnudHvlpXXeC3jYXu8ADT2wNxO5eo0HGaZdqZ+lvPwn18lPLgmOsOh7D7bQYlFmi7ErQOthJBcwniD7TDwcPiAdF3VXZaVIICAgICAgICAgICAgFBynb3ayarnOF4U7tG7amcE2Y0aPYHDcBucRx7I1vbRqNRTBjm+TtH1nyZ0pN52hKbMbOQ0MQjhFybZ5CBmeRxPcBwbuHmvEa3XX1V97do7R5OjjxxWNkwqbMQEBAQEBAQEBAUApFI2t2WkZJ9IYUTHVRkvc1u6T3iG7i4je3c7x3+h4VxWazGLNPTwmfD5eirnw7+9C7dH+2UeJQZhZk0dhNFf1Sdz231LHWNjyI4L1CnK1qUCAgICAgICAgICAgoHSrta+mjZS0dzV1XYYG+sxjjlLx3OJ7Ledz7KxtaKxNrdo8UxEzO0NXYzZllBAGCzpX2dNJ7zhuaCdco1A8Sd5K8PxHXzqsm/wx2j9/V0cWPlr80+uc2ikEBAQEBAQEBAQEBQCSOe7W0EmG1LcVoB7VqmLc1weRmJA9lxtfudlda916zg3EPaR7DJPX4Znxjy/Dw/JSz4vijs65gWLx1cEdRAbskbmHeDuc1w4OaQQR3grvdVVIKQQEBAQEBAQEBBq4nXsp4ZJpjaOJjpHn7LRc2HE8kHIdhad9bUzYtVDtSOcynadQxg7Jy/dHYB7w88V5vjus2iNPX1t+0Lenx/FK/LzK4ICAgICAgIIXaDaaGkLWPzyTSfVwRDPK/wAG8BodT3G17K7pNBl1Ec/asd5ns13yxV5QYjVPI6+CngB3MfUZpvi1seUeZWzLpcNK+7Npn06fgit7T32hNrnT06Nu4gICAgwqIWva5j2hzXtLXNO4tIsQeRBWVL2paLVnaYRMRMbSpXR1WOwzEZcLmcTDOetpnH3rXA+ZrS0/ai09Ze+0epjU4a5I9J9XNyVms9XYlaaxAQEBAQEBAQEHMOmrEXyCmw2A9urla5/KNjhluO7P2vCJy15MlcdJyW7R1TWu87J3D6NkETIYhZkbGsaOTRbXmvnubLbLkm9u89XViNoiGwtaRAUDQ+mqfr/R+vj67/DzDNuvbxtrbfZWfsmb2fteWeXz2Ye0rvtu31Xln4iAgEpEbzsOW7HYVUVxkrHSPgE7n55m269zd3U07j9VG0WBfvJAG4XXrNdq8OkiuGsb7eHh6z5/JSx47XnmlcKbYagYP2WN5OpdLeV5PeXPJXDtxTVW6xbb5R0WIw08YTFBh8cAywgtbwZmcWt+4CTlHIWHJVc2ovlne/dnWsV7NpaWQgICAoFI6VMMc6BlXD2ZqSRsgcN4ZmBv8rwx3gHLvcD1XJm9laelo+sK+opvG7puzGLtrKWGpZa0sbXEe6/c9nyuDh8F6xQSikEBAQEBAQEBBxzD5PTceq6g2LKNvo8fJwvHp8RUH5guJx3PyaeMf90/p1WdNXe268ryC8ICAkJhwDbeJ0eIVNyQevMjTqCA4B7CDwsCN3cve8OvF9Jjn/xiP2c3JG1pda6P9oDWUodIf0sR6uXmQOzJYe8NdOId3LyvFdH9mz7V+7brH7wuYb81VlXMbRAQEmZnuRGwgICAoBAUgg+VXTNljfHILtkY6Nw72uBafyKzxZJxXi8eExP5ItG9dlc6C61zYqqhkPbpagkeDy5rrcusjefnC+iUtFqxaO09XLtG07OpLNiICAgICAgIPhW1AjjfI7cxj3nwa0k/wQcj6IYXeiSTyevPUPeT32AB/fL/ADXkuP5ObPWvlH69f0X9LG1d15XBWBSCAoHMul3AiS2rjFwAI5bcAD2HfnbyXqOBarpOG3rCrqKeKL6H6tzax8Q9WWFxPjG4Fp8nOHxVrjuGL6eLeMTH1YYJ2ts7EvHSuvEBAUApBAQepECo45tPJQ1YbVgGlmAMcjWnNG4WD2v94Xse+zuNl2NPw+uq0++Kffr3ie0+jTfJyW69lqgla9oexwc1wDmuaQQQdxBG9cq+O1LTW0bTHg2xMT1hmtaRSlStl3ej7STsvZtVTlwHe7Kx9/OObzK9zwrJz6Su/eOn5S5ueu15dfXRaRAQEBAQEBBXukGXLhlaRv8ARKgecZH80FS6OIcuHU47xK78Urz/AEXhuLW31dvw+kOlg/pwsi5raKQQEGMsYcC1wBBBBBFwQeBCype1J5q9yY37obA9lKaklfLTsIc8ZdXXDWk3IYOAuB5K9qOJ5s9Ipee319WuuKtZ3hNrntggIPU2HtllyjFYggIKf0r04dh73EXdHLA5veC54YbfB5Xa4FeY1O3hMS0aiPd3Qmw2DYpSBrmtiMElnOgkkLXAOt2wMpDHW4X8Qr/EdRoc0zS0zzR8UR9N/Frx1yV6umFeWnutiiRRsUbk2hw6Qe0zIfw1Df8AvC9fwG2+C0eUqOpj3t3Yl3FYQEBAQEBAQVnpLF8Lrbf5aQ+QuiYV3YJ18Ppv9Vbye4LwnFI/7u/r+zo4P6cJ5UG0QEBAQEBAQehTEgVMzuQ9uk2NmKxBAQQe0QEstNS6HPKKmQd0VOQ785DG34ldPQ74seTN5RtHrb/G8tWTrMVTpK5m7a8QEFK2g1xrDBxzX/ed/Qr1X/H/AOlf1U9T3/B19egVBAQEBAQEBBD7Y0hmoKuIb30tQ0feMbrfnZBQei2oz4bF9l0zf+Y5w/JwXiuM05dVM+e0/R0dPP8A01sXKbhAQEBAQEBB6gIACbDxAQe+NgOJKypWbTsK/suevfNWkdmYtigv/lorhrrcM7y93gWroazbFWunj4etv/af4jaGrH729/NYFzW14gJIpMg63aOkaN0MJe7l+inP8Xs817DgdOXTzPnKjqZ952BdpWEBAQEBAQEGL2gix3EEHwQca6Lm9Q+toXXBp6l1r8W3Mdx/wmn5gvMf8hxe9TJ57x+XVd0s9JhfV5taFIJsCAgICJFCBSChIiBAQV7Hag1EvoEJPaaH1T2/3cB3R5uD5Nw4huY9y6elx+xpOpv6VifGfP0hqtPNPLH4p6CFrGtYwBrWtDWgbg0CwA8Aufe83tNp7y2xG3RmsQQE32FN6Nm+k41iFXrlib1DTw1cGAj5acn5l77QYvZaalPl/mXMy23vMuuK41iAgICAgICAg5BtMz0HH4pjpFiEfVuPDrBlYf3mwfjK5vFME5tLaI7xtP5d27Bfluuq8M6TGWQNaXO3NBcfAC5WVKza0RDGZ2jdyvYXa4zYjI+qfl9IjLIgT2GEODo4hwFxcX4nmV6riXDoppIrij7vf5+c/n1VMWXe87urLykrkCAgICAgICgFPSO5uruP7QObJ6JQtbLVvG46xwNO+Wcjda4s3ebjvF+npdFHJ7fP0pH5z6NV8nXlr3SGA4O2ljyBxe9zjJNK715JT6z3fyHAWCq6vUznvvPSI6RHlHkypTlhJKqzFIIIzafFfRaWafS7GHJzkd2Yx+IhW9Dg9vqK4/Dfr6R3YZLctd2PQng5gw1sj756l7pzffk0ZH5tbm+de9iOjmT3X9ZIEBAQEBAQEBBSel3Z41lA4xA9dTn0iO3rHKD1jBbW5Zcjm1qDQ2MxwVtJHNcZ7ZJQOEjbZjbgDo4cnBeC4jpfs2eaeHePT/Dp4rxau6Wq4Osjewmwex7CfvNI/mqmK/JaLeXVnMbxsqeA9HtLFT9XVRRzyOzZ5LOG86BhvdoAtutc3K6+r41mvl58U7V8v5aaYKxHVvMo6ujH6u41cA/uZXAVDB3RznR4A9l9jwzLTObT6n7/ALl/OO0+sfx+CYi1O3WG/hm0EE7ura8slHrQSjq5h/s3bxzbcc1Xy6LLjjm23r5x1j/fkzrlrbp4pRVJbBQgUgoBBp4pisNMzPUysjbwzHU8mt3uPIBWMGly555ccbyxtete8qp9N1eJdjDWOp6c6OrJB2nDj1Ef8/HVpXWjTafRe/nnmv8A2x+8tMXtkn3Y6eaybP4DDRx5IAbuOaSRxvJI873PdxOp81zdXrMmovvfpHhEdohtpSKxsk1TZikEBBz3blzsQrabCoCbF4lqHD2RlJ1Pe2Mudrxexeq4FpOWk5p8ekenmp6m/Xl8naKaBsbWsYA1rWtY1o3BrRYAfABegVH0QEBAQEBAQEBB4UkcWxCH6ExMndQ1xuD7MT76jkGk/gf9hczimi+04fd+9Xt+8fx82/Bk5bdXQLrxExt/vZ0PmKAUjSxXCIKluWpiZIBuzDtN5seNWnmCFYwarLhneltmNqRbug5dnaqHXD6+QDX9DUjr2cgJD22jzV2Nbgy9M+ON/OOk/wANXs7R92WucXxaLSXDoZ+90E4Z+4+5Wz7Nw/L1rlmvymDmyx3hl/8AsagethNeDyAcPOyxjhmKe2av1/g9raPhYP2qrnfUYPP4yytjHkWj+Kyjh+lj7+b8o3PaX8KsHU2M1Gj5aajYf8MdZL4akj4hwWUZOHYe0Tefp+COXLb5NnC9gaaN/W1Jkq5t5fOc4+DN34s1lqz8XzWryY4iseUfyyrgiOs9ZWwBcqZm3WW7YWIKQQFAidqMdZRU75n2JHZjYTbPIQcrfDQk9wBKu6HSW1WWKR28flDXkvy13a/Q/s29kb8Qq7morO0CR2mxOObdwzmzrcAGDSy95StaVite0ObM7y6QskCAgICAgICAgICCF2t2ejr6Z9PNoHdpjx60cgvlkb4fmCRxQc32IxSenmdhde09bCLxPFy10Q0Ha921srj902cLHzXGOHdZz4o6eMfv/v4LmDN8MrwvMrYpBAUApBAQFAKQQEBAQYyytaC55DWjeTuGtv42HxC24cN814pTrM9mNrREbyoeBYPLjVcZ6uMsoqZ5YyJ1u24EXYbaHWxfvAsGa6ke40OjrpcfLHWZ7z5//HPy5Oe27s7W2VzZqeqQQEBAQEBAQEBAQEEBtTs42qa1zTkmiuYpNQOPYkym7mHu4HUKNhVqLHOrcYa4dTIzIHF7uzmeTlb1h0INrNeT2yHcWkLzPEuETG+XB28Y/dcw59/dlPLzkxtPVbgQEBAQEBAQEBAUDXxCuZBG6WZ2VjbXNiTqbABo1cSbAAb1vwafJnvyUjef0Y2vFY3sgsPMuKuHUkx0rXHNMLEuFrFkR1Dnn3tzA4tIzZgPZ6Dh9NLXztPefL5OflyzeXRsPoWQxtihYGRsaGtaNwA/+3rotTZQEBAQEBAQEBAQEBAQEEHtRstT18YZUMuW6xyADOw6atJBBFwLtIINtQUFNqpqnDtKpgfDcATts2GxLi4uuf1cgWAa67ToA65K5Gu4Tjz+9X3bfSW/HnmvSU5SVrJReNwPG3Hhw+O9eW1Oizaeffr08/BdpkrbtLYVXx6sxAQEBAQFAKYiZ7Ezt3ROK7QQwaF13E5WtHaLnG9mtA1ceydG3PxsF19HwbNm96/u1+fdoyaite3V8MI2Vqqt5lxGSSOBxu2mBySlvuvcw9iM2ByauPFw1C9VptNj09OXHHr81K95vO8uhU9O2NrWRtDWtAa1rRZoA3AAbgrDB9VIICAgICAgICAgICAgICAgxcwHQ6g6Ed6Co4nsHEbuoXmledQ0DPBm7xBcZDzYW/G5WNqVtG1o6JiduyInkr6X6+lMzBf9JA4zDLbQlgaJc3yuHPRcrUcG0+Wd6+7+jdTUWhjS7YUz3mMvyvaLuabAjfcFrrOBAF9WhcjLwHPH9OYssV1NfFJUmLwS36uaN1nvj327bPWbY23XHmO9Ub8N1Ve9GyM1J8W0Jmnc5p+Yc/6HyWm2kzV71ll7SvmwdWRi15IxmJDbvaLlt8wGupGV3ke5ZV0WotO0UlE5Kx4tefGIWDM6RttdeHhfd+asY+Eaq/w7erGc9I8ULFtpHM90dHFPUODst42GRnqsN87LgDtneR6j92l+nh4B2nJZptqfKH3k2Yr663pLxSQ6HIHCWVwNw9skTSYi0g2s4v46a6djTaDBp+tI6+avfJa3dbsB2Tp6Q542l8pFnTynPMe8Zjo0H3Who5K61pyyjYeqQQEBAQEBAQEBAQEBAQEBAQEBB5ZBqYhhcM7ctRDFK3ukY148nAoIKXo8w8m7afqja14ZJoeIO6J7RvA4IPh/ZxScH1Y/3qY8/aceXkEGP9mVAW5Htne3MXZXVE9rnOCdHjf1j79+Y96CRptiKBhzCjgc4bnSN61w7rOkzFBPRxBos0AAbgBYDwAQZoCAgICAgICAgICAgICAgICAgICAgICAgICAgICAgICAgICAgICAgICAgICAgICAgICAgICAgICAgICAgICAgICAgICAgICAgICAgICAgICAgICAgICAgICAgICAgICAgICAgICAgICAgICAgICAgICAgICAgICAgICAgICAgICD/9k="/>
          <p:cNvSpPr>
            <a:spLocks noChangeAspect="1" noChangeArrowheads="1"/>
          </p:cNvSpPr>
          <p:nvPr/>
        </p:nvSpPr>
        <p:spPr bwMode="auto">
          <a:xfrm>
            <a:off x="307975" y="-8763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60432" y="307740"/>
            <a:ext cx="50405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3323"/>
          <a:stretch/>
        </p:blipFill>
        <p:spPr bwMode="auto">
          <a:xfrm>
            <a:off x="4774629" y="3609176"/>
            <a:ext cx="4189859"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180581" y="3301841"/>
            <a:ext cx="2238113" cy="369332"/>
          </a:xfrm>
          <a:prstGeom prst="rect">
            <a:avLst/>
          </a:prstGeom>
        </p:spPr>
        <p:txBody>
          <a:bodyPr wrap="none">
            <a:spAutoFit/>
          </a:bodyPr>
          <a:lstStyle/>
          <a:p>
            <a:r>
              <a:rPr lang="fr-FR" dirty="0" smtClean="0">
                <a:hlinkClick r:id="rId7"/>
              </a:rPr>
              <a:t>Google </a:t>
            </a:r>
            <a:r>
              <a:rPr lang="fr-FR" dirty="0" err="1" smtClean="0">
                <a:hlinkClick r:id="rId7"/>
              </a:rPr>
              <a:t>Nose</a:t>
            </a:r>
            <a:r>
              <a:rPr lang="fr-FR" dirty="0" smtClean="0">
                <a:hlinkClick r:id="rId7"/>
              </a:rPr>
              <a:t> </a:t>
            </a:r>
            <a:r>
              <a:rPr lang="fr-FR" sz="1200" dirty="0" smtClean="0">
                <a:hlinkClick r:id="rId7"/>
              </a:rPr>
              <a:t>(1</a:t>
            </a:r>
            <a:r>
              <a:rPr lang="fr-FR" sz="1200" baseline="30000" dirty="0" smtClean="0">
                <a:hlinkClick r:id="rId7"/>
              </a:rPr>
              <a:t>er</a:t>
            </a:r>
            <a:r>
              <a:rPr lang="fr-FR" sz="1200" dirty="0" smtClean="0">
                <a:hlinkClick r:id="rId7"/>
              </a:rPr>
              <a:t>/04/2013)</a:t>
            </a:r>
            <a:endParaRPr lang="fr-FR" sz="1200" dirty="0"/>
          </a:p>
        </p:txBody>
      </p:sp>
    </p:spTree>
    <p:extLst>
      <p:ext uri="{BB962C8B-B14F-4D97-AF65-F5344CB8AC3E}">
        <p14:creationId xmlns:p14="http://schemas.microsoft.com/office/powerpoint/2010/main" val="381123825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5148064" y="2492896"/>
            <a:ext cx="4645900" cy="1440160"/>
          </a:xfrm>
        </p:spPr>
        <p:txBody>
          <a:bodyPr>
            <a:noAutofit/>
          </a:bodyPr>
          <a:lstStyle/>
          <a:p>
            <a:pPr algn="l">
              <a:spcBef>
                <a:spcPts val="1200"/>
              </a:spcBef>
            </a:pPr>
            <a:r>
              <a:rPr lang="fr-FR" sz="3100" dirty="0" smtClean="0">
                <a:solidFill>
                  <a:schemeClr val="bg1">
                    <a:lumMod val="95000"/>
                  </a:schemeClr>
                </a:solidFill>
              </a:rPr>
              <a:t>Bibliographie</a:t>
            </a:r>
            <a:endParaRPr lang="fr-FR" sz="3100" dirty="0">
              <a:solidFill>
                <a:schemeClr val="bg1">
                  <a:lumMod val="95000"/>
                </a:schemeClr>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2000" y="1012365"/>
            <a:ext cx="3600000" cy="4792899"/>
          </a:xfrm>
          <a:prstGeom prst="rect">
            <a:avLst/>
          </a:prstGeom>
        </p:spPr>
      </p:pic>
      <p:sp>
        <p:nvSpPr>
          <p:cNvPr id="5" name="Rectangle 4"/>
          <p:cNvSpPr/>
          <p:nvPr/>
        </p:nvSpPr>
        <p:spPr>
          <a:xfrm>
            <a:off x="107504" y="116632"/>
            <a:ext cx="8928992" cy="6624736"/>
          </a:xfrm>
          <a:prstGeom prst="rect">
            <a:avLst/>
          </a:prstGeom>
          <a:noFill/>
          <a:ln w="50800" cmpd="dbl">
            <a:solidFill>
              <a:schemeClr val="bg1">
                <a:lumMod val="95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236394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i="1" dirty="0" smtClean="0">
                <a:solidFill>
                  <a:srgbClr val="C00000"/>
                </a:solidFill>
              </a:rPr>
              <a:t>The Future of </a:t>
            </a:r>
            <a:r>
              <a:rPr lang="fr-FR" i="1" dirty="0" err="1" smtClean="0">
                <a:solidFill>
                  <a:srgbClr val="C00000"/>
                </a:solidFill>
              </a:rPr>
              <a:t>Search</a:t>
            </a:r>
            <a:endParaRPr lang="fr-FR" i="1" dirty="0">
              <a:solidFill>
                <a:srgbClr val="C00000"/>
              </a:solidFill>
            </a:endParaRPr>
          </a:p>
        </p:txBody>
      </p:sp>
      <p:sp>
        <p:nvSpPr>
          <p:cNvPr id="7" name="Espace réservé du contenu 6"/>
          <p:cNvSpPr>
            <a:spLocks noGrp="1"/>
          </p:cNvSpPr>
          <p:nvPr>
            <p:ph idx="1"/>
          </p:nvPr>
        </p:nvSpPr>
        <p:spPr/>
        <p:txBody>
          <a:bodyPr/>
          <a:lstStyle/>
          <a:p>
            <a:pPr marL="0" indent="0" algn="ctr">
              <a:buNone/>
            </a:pPr>
            <a:endParaRPr lang="en-US" sz="2000" dirty="0"/>
          </a:p>
          <a:p>
            <a:pPr marL="0" indent="0" algn="ctr">
              <a:buNone/>
            </a:pPr>
            <a:endParaRPr lang="en-US" sz="2000" dirty="0" smtClean="0"/>
          </a:p>
          <a:p>
            <a:pPr algn="ctr"/>
            <a:r>
              <a:rPr lang="fr-FR" sz="2000" dirty="0" smtClean="0">
                <a:solidFill>
                  <a:schemeClr val="tx1"/>
                </a:solidFill>
              </a:rPr>
              <a:t>« La recherche va devenir encore plus </a:t>
            </a:r>
            <a:r>
              <a:rPr lang="fr-FR" sz="2000" b="1" dirty="0" smtClean="0">
                <a:solidFill>
                  <a:schemeClr val="tx1"/>
                </a:solidFill>
              </a:rPr>
              <a:t>personnelle</a:t>
            </a:r>
            <a:r>
              <a:rPr lang="fr-FR" sz="2000" dirty="0" smtClean="0">
                <a:solidFill>
                  <a:schemeClr val="tx1"/>
                </a:solidFill>
              </a:rPr>
              <a:t> </a:t>
            </a:r>
            <a:r>
              <a:rPr lang="fr-FR" sz="2000" dirty="0" smtClean="0"/>
              <a:t>et Google sera capable de savoir ce que vous cherchez en fonction de ce que vous êtes. </a:t>
            </a:r>
          </a:p>
          <a:p>
            <a:pPr algn="ctr"/>
            <a:r>
              <a:rPr lang="fr-FR" sz="2000" dirty="0" smtClean="0"/>
              <a:t>Les moteurs de recherche ne trouveront plus seulement mais </a:t>
            </a:r>
            <a:r>
              <a:rPr lang="fr-FR" sz="2000" b="1" dirty="0" smtClean="0"/>
              <a:t>interprèteront</a:t>
            </a:r>
            <a:r>
              <a:rPr lang="fr-FR" sz="2000" dirty="0" smtClean="0"/>
              <a:t> ce qu’ils trouveront en générant leurs propres algorithmes.</a:t>
            </a:r>
          </a:p>
          <a:p>
            <a:pPr algn="ctr"/>
            <a:r>
              <a:rPr lang="fr-FR" sz="2000" dirty="0" smtClean="0"/>
              <a:t>Des avancées en matière d’intelligence artificielle et de compréhension du langage naturel amèneront à </a:t>
            </a:r>
            <a:r>
              <a:rPr lang="fr-FR" sz="2000" b="1" dirty="0" smtClean="0"/>
              <a:t>des descriptions et à une compréhension approfondies </a:t>
            </a:r>
            <a:r>
              <a:rPr lang="fr-FR" sz="2000" dirty="0" smtClean="0"/>
              <a:t>des pages web. </a:t>
            </a:r>
          </a:p>
          <a:p>
            <a:pPr algn="ctr"/>
            <a:r>
              <a:rPr lang="fr-FR" sz="2000" dirty="0" smtClean="0"/>
              <a:t>Les </a:t>
            </a:r>
            <a:r>
              <a:rPr lang="fr-FR" sz="2000" b="1" dirty="0" smtClean="0"/>
              <a:t>réponses</a:t>
            </a:r>
            <a:r>
              <a:rPr lang="fr-FR" sz="2000" dirty="0" smtClean="0"/>
              <a:t>, et non les liens, deviendront plus courantes. </a:t>
            </a:r>
          </a:p>
          <a:p>
            <a:pPr algn="ctr"/>
            <a:r>
              <a:rPr lang="fr-FR" sz="2000" dirty="0" smtClean="0"/>
              <a:t>La recherche </a:t>
            </a:r>
            <a:r>
              <a:rPr lang="fr-FR" sz="2000" b="1" dirty="0" smtClean="0"/>
              <a:t>fera des choses</a:t>
            </a:r>
            <a:r>
              <a:rPr lang="fr-FR" sz="2000" dirty="0" smtClean="0"/>
              <a:t>, plutôt que simplement les suggérer. </a:t>
            </a:r>
          </a:p>
          <a:p>
            <a:pPr algn="ctr"/>
            <a:r>
              <a:rPr lang="fr-FR" sz="2000" dirty="0" smtClean="0"/>
              <a:t>Nos vies digitales seront combinées en </a:t>
            </a:r>
            <a:r>
              <a:rPr lang="fr-FR" sz="2000" b="1" dirty="0" smtClean="0"/>
              <a:t>une seule plateforme interrogeable</a:t>
            </a:r>
            <a:r>
              <a:rPr lang="fr-FR" sz="2000" dirty="0" smtClean="0"/>
              <a:t>. »</a:t>
            </a:r>
            <a:endParaRPr lang="fr-FR" sz="2000" dirty="0"/>
          </a:p>
        </p:txBody>
      </p:sp>
      <p:sp>
        <p:nvSpPr>
          <p:cNvPr id="2" name="Rectangle 1"/>
          <p:cNvSpPr/>
          <p:nvPr/>
        </p:nvSpPr>
        <p:spPr>
          <a:xfrm>
            <a:off x="3887924" y="5157192"/>
            <a:ext cx="1368152" cy="215444"/>
          </a:xfrm>
          <a:prstGeom prst="rect">
            <a:avLst/>
          </a:prstGeom>
        </p:spPr>
        <p:txBody>
          <a:bodyPr wrap="square">
            <a:spAutoFit/>
          </a:bodyPr>
          <a:lstStyle/>
          <a:p>
            <a:r>
              <a:rPr lang="fr-FR" sz="800" dirty="0" smtClean="0">
                <a:hlinkClick r:id="rId3"/>
              </a:rPr>
              <a:t>Megan Rose </a:t>
            </a:r>
            <a:r>
              <a:rPr lang="fr-FR" sz="800" dirty="0" err="1" smtClean="0">
                <a:hlinkClick r:id="rId3"/>
              </a:rPr>
              <a:t>Dickey</a:t>
            </a:r>
            <a:r>
              <a:rPr lang="fr-FR" sz="800" dirty="0" smtClean="0">
                <a:hlinkClick r:id="rId3"/>
              </a:rPr>
              <a:t>, 01/2013</a:t>
            </a:r>
            <a:endParaRPr lang="fr-FR" sz="800" dirty="0"/>
          </a:p>
        </p:txBody>
      </p:sp>
    </p:spTree>
    <p:extLst>
      <p:ext uri="{BB962C8B-B14F-4D97-AF65-F5344CB8AC3E}">
        <p14:creationId xmlns:p14="http://schemas.microsoft.com/office/powerpoint/2010/main" val="136851908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noFill/>
        </p:spPr>
        <p:txBody>
          <a:bodyPr>
            <a:normAutofit/>
          </a:bodyPr>
          <a:lstStyle/>
          <a:p>
            <a:pPr marL="180975" indent="-180975">
              <a:buNone/>
            </a:pPr>
            <a:r>
              <a:rPr lang="fr-FR" sz="1400" b="1" dirty="0" smtClean="0">
                <a:solidFill>
                  <a:schemeClr val="tx1"/>
                </a:solidFill>
              </a:rPr>
              <a:t>Généralités sur la recherche d’informations</a:t>
            </a:r>
          </a:p>
          <a:p>
            <a:pPr marL="180975" indent="-180975">
              <a:spcBef>
                <a:spcPts val="300"/>
              </a:spcBef>
              <a:buNone/>
            </a:pPr>
            <a:r>
              <a:rPr lang="fr-FR" sz="800" dirty="0" smtClean="0"/>
              <a:t>Robert I. Berkman. </a:t>
            </a:r>
            <a:r>
              <a:rPr lang="fr-FR" sz="800" i="1" dirty="0" err="1" smtClean="0"/>
              <a:t>Fnd</a:t>
            </a:r>
            <a:r>
              <a:rPr lang="fr-FR" sz="800" i="1" dirty="0" smtClean="0"/>
              <a:t> </a:t>
            </a:r>
            <a:r>
              <a:rPr lang="fr-FR" sz="800" i="1" dirty="0" err="1" smtClean="0"/>
              <a:t>it</a:t>
            </a:r>
            <a:r>
              <a:rPr lang="fr-FR" sz="800" i="1" dirty="0" smtClean="0"/>
              <a:t> </a:t>
            </a:r>
            <a:r>
              <a:rPr lang="fr-FR" sz="800" i="1" dirty="0" err="1" smtClean="0"/>
              <a:t>fast</a:t>
            </a:r>
            <a:r>
              <a:rPr lang="fr-FR" sz="800" i="1" dirty="0" smtClean="0"/>
              <a:t>. </a:t>
            </a:r>
            <a:r>
              <a:rPr lang="fr-FR" sz="800" i="1" dirty="0" err="1" smtClean="0"/>
              <a:t>Extracting</a:t>
            </a:r>
            <a:r>
              <a:rPr lang="fr-FR" sz="800" i="1" dirty="0" smtClean="0"/>
              <a:t> expert information </a:t>
            </a:r>
            <a:r>
              <a:rPr lang="fr-FR" sz="800" i="1" dirty="0" err="1" smtClean="0"/>
              <a:t>from</a:t>
            </a:r>
            <a:r>
              <a:rPr lang="fr-FR" sz="800" i="1" dirty="0" smtClean="0"/>
              <a:t> social networks, </a:t>
            </a:r>
            <a:r>
              <a:rPr lang="fr-FR" sz="800" i="1" dirty="0" err="1" smtClean="0"/>
              <a:t>big</a:t>
            </a:r>
            <a:r>
              <a:rPr lang="fr-FR" sz="800" i="1" dirty="0" smtClean="0"/>
              <a:t> data, tweets and more. </a:t>
            </a:r>
            <a:r>
              <a:rPr lang="fr-FR" sz="800" dirty="0" smtClean="0"/>
              <a:t>6th </a:t>
            </a:r>
            <a:r>
              <a:rPr lang="fr-FR" sz="800" dirty="0" err="1" smtClean="0"/>
              <a:t>ed</a:t>
            </a:r>
            <a:r>
              <a:rPr lang="fr-FR" sz="800" dirty="0" smtClean="0"/>
              <a:t>. Medford : Information </a:t>
            </a:r>
            <a:r>
              <a:rPr lang="fr-FR" sz="800" dirty="0" err="1" smtClean="0"/>
              <a:t>today</a:t>
            </a:r>
            <a:r>
              <a:rPr lang="fr-FR" sz="800" dirty="0" smtClean="0"/>
              <a:t>, 2015. 312 p.</a:t>
            </a:r>
          </a:p>
          <a:p>
            <a:pPr marL="180975" indent="-180975">
              <a:spcBef>
                <a:spcPts val="300"/>
              </a:spcBef>
              <a:buNone/>
            </a:pPr>
            <a:r>
              <a:rPr lang="fr-FR" sz="800" dirty="0" smtClean="0"/>
              <a:t>Aline Bouchard.</a:t>
            </a:r>
            <a:r>
              <a:rPr lang="fr-FR" sz="800" dirty="0" smtClean="0">
                <a:solidFill>
                  <a:srgbClr val="FF0000"/>
                </a:solidFill>
              </a:rPr>
              <a:t> </a:t>
            </a:r>
            <a:r>
              <a:rPr lang="fr-FR" sz="800" i="1" dirty="0" smtClean="0"/>
              <a:t>Recherche d’informations sur internet (perfectionnement) : méthodologie et outils disponibles</a:t>
            </a:r>
            <a:r>
              <a:rPr lang="fr-FR" sz="800" dirty="0" smtClean="0"/>
              <a:t>. URFIST de Paris. Présentation. 133 p. 2016. [en ligne]. </a:t>
            </a:r>
            <a:r>
              <a:rPr lang="fr-FR" sz="800" dirty="0"/>
              <a:t>Disponible sur </a:t>
            </a:r>
            <a:r>
              <a:rPr lang="fr-FR" sz="800" dirty="0" smtClean="0"/>
              <a:t>: </a:t>
            </a:r>
            <a:r>
              <a:rPr lang="fr-FR" sz="800" dirty="0" smtClean="0">
                <a:hlinkClick r:id="rId3"/>
              </a:rPr>
              <a:t>http</a:t>
            </a:r>
            <a:r>
              <a:rPr lang="fr-FR" sz="800" dirty="0">
                <a:hlinkClick r:id="rId3"/>
              </a:rPr>
              <a:t>://</a:t>
            </a:r>
            <a:r>
              <a:rPr lang="fr-FR" sz="800" dirty="0" smtClean="0">
                <a:hlinkClick r:id="rId3"/>
              </a:rPr>
              <a:t>urfist.enc.sorbonne.fr/ressources/methodologie-de-linformation/recherche-dinformations-sur-internet-perfectionnement</a:t>
            </a:r>
            <a:r>
              <a:rPr lang="fr-FR" sz="800" dirty="0" smtClean="0"/>
              <a:t>.  </a:t>
            </a:r>
            <a:endParaRPr lang="fr-FR" sz="800" dirty="0"/>
          </a:p>
          <a:p>
            <a:pPr marL="180975" indent="-180975">
              <a:spcBef>
                <a:spcPts val="300"/>
              </a:spcBef>
              <a:buNone/>
            </a:pPr>
            <a:r>
              <a:rPr lang="fr-FR" sz="800" dirty="0" smtClean="0"/>
              <a:t>Tony </a:t>
            </a:r>
            <a:r>
              <a:rPr lang="fr-FR" sz="800" dirty="0" err="1" smtClean="0"/>
              <a:t>Faragasso</a:t>
            </a:r>
            <a:r>
              <a:rPr lang="fr-FR" sz="800" dirty="0" smtClean="0"/>
              <a:t>. </a:t>
            </a:r>
            <a:r>
              <a:rPr lang="fr-FR" sz="800" i="1" dirty="0" smtClean="0"/>
              <a:t>Mode de recherche : recherche par mots-clés</a:t>
            </a:r>
            <a:r>
              <a:rPr lang="fr-FR" sz="800" dirty="0" smtClean="0"/>
              <a:t>. Présentation. 71 p. 2012. [en ligne]. Disponible sur : </a:t>
            </a:r>
            <a:r>
              <a:rPr lang="fr-FR" sz="800" dirty="0">
                <a:hlinkClick r:id="rId4"/>
              </a:rPr>
              <a:t>http://</a:t>
            </a:r>
            <a:r>
              <a:rPr lang="fr-FR" sz="800" dirty="0" smtClean="0">
                <a:hlinkClick r:id="rId4"/>
              </a:rPr>
              <a:t>dollara.fr/wp-content/uploads/2012/11/Diaporama_moteurs_recherche.ppt</a:t>
            </a:r>
            <a:r>
              <a:rPr lang="fr-FR" sz="800" dirty="0" smtClean="0"/>
              <a:t> [lien inactif au 15/04/2013].</a:t>
            </a:r>
          </a:p>
          <a:p>
            <a:pPr marL="180975" indent="-180975">
              <a:spcBef>
                <a:spcPts val="300"/>
              </a:spcBef>
              <a:buNone/>
            </a:pPr>
            <a:r>
              <a:rPr lang="fr-FR" sz="800" dirty="0" smtClean="0"/>
              <a:t>Béatrice </a:t>
            </a:r>
            <a:r>
              <a:rPr lang="fr-FR" sz="800" dirty="0" err="1"/>
              <a:t>Foenix-Riou</a:t>
            </a:r>
            <a:r>
              <a:rPr lang="fr-FR" sz="800" dirty="0"/>
              <a:t>. </a:t>
            </a:r>
            <a:r>
              <a:rPr lang="fr-FR" sz="800" i="1" dirty="0"/>
              <a:t>Recherche éveillée sur Internet : mode d'emploi : outils et méthodes pour explorer le Web, Web visible, Web invisible, Web social, Web temps réel . </a:t>
            </a:r>
            <a:r>
              <a:rPr lang="fr-FR" sz="800" dirty="0"/>
              <a:t>Paris : Lavoisier : Bases publications, DL 2011. 367 p.</a:t>
            </a:r>
          </a:p>
          <a:p>
            <a:pPr marL="180975" indent="-180975">
              <a:spcBef>
                <a:spcPts val="300"/>
              </a:spcBef>
              <a:buNone/>
            </a:pPr>
            <a:r>
              <a:rPr lang="fr-FR" sz="800" dirty="0" smtClean="0">
                <a:solidFill>
                  <a:schemeClr val="tx1"/>
                </a:solidFill>
              </a:rPr>
              <a:t>Marie-Laure </a:t>
            </a:r>
            <a:r>
              <a:rPr lang="fr-FR" sz="800" dirty="0">
                <a:solidFill>
                  <a:schemeClr val="tx1"/>
                </a:solidFill>
              </a:rPr>
              <a:t>Malingre et Alexandre Serres. </a:t>
            </a:r>
            <a:r>
              <a:rPr lang="fr-FR" sz="800" i="1" dirty="0" smtClean="0">
                <a:solidFill>
                  <a:schemeClr val="tx1"/>
                </a:solidFill>
              </a:rPr>
              <a:t>Approfondissement des moteurs de recherche : « sortir » de Google…</a:t>
            </a:r>
            <a:r>
              <a:rPr lang="fr-FR" sz="800" dirty="0" smtClean="0">
                <a:solidFill>
                  <a:schemeClr val="tx1"/>
                </a:solidFill>
              </a:rPr>
              <a:t> URFIST de Rennes. Présentation. 38 p. 18/11/2008. [en ligne]. </a:t>
            </a:r>
            <a:r>
              <a:rPr lang="fr-FR" sz="800" dirty="0">
                <a:solidFill>
                  <a:schemeClr val="tx1"/>
                </a:solidFill>
              </a:rPr>
              <a:t>Disponible sur : </a:t>
            </a:r>
            <a:r>
              <a:rPr lang="fr-FR" sz="800" dirty="0">
                <a:solidFill>
                  <a:schemeClr val="tx1"/>
                </a:solidFill>
                <a:hlinkClick r:id="rId5"/>
              </a:rPr>
              <a:t>http://</a:t>
            </a:r>
            <a:r>
              <a:rPr lang="fr-FR" sz="800" dirty="0" smtClean="0">
                <a:solidFill>
                  <a:schemeClr val="tx1"/>
                </a:solidFill>
                <a:hlinkClick r:id="rId5"/>
              </a:rPr>
              <a:t>fr.slideshare.net/jdeyaref/moteurs-de-recherche-sortir-de-google-presentation</a:t>
            </a:r>
            <a:r>
              <a:rPr lang="fr-FR" sz="800" dirty="0" smtClean="0">
                <a:solidFill>
                  <a:schemeClr val="tx1"/>
                </a:solidFill>
              </a:rPr>
              <a:t> et mise à jour </a:t>
            </a:r>
            <a:r>
              <a:rPr lang="fr-FR" sz="800" i="1" dirty="0" smtClean="0">
                <a:solidFill>
                  <a:schemeClr val="tx1"/>
                </a:solidFill>
              </a:rPr>
              <a:t>Outils de recherche du web, hors Google… </a:t>
            </a:r>
            <a:r>
              <a:rPr lang="fr-FR" sz="800" dirty="0" smtClean="0">
                <a:solidFill>
                  <a:schemeClr val="tx1"/>
                </a:solidFill>
              </a:rPr>
              <a:t>URFIST de Rennes. Présentation. 53 p.  21/10/2010. [en ligne]. </a:t>
            </a:r>
            <a:r>
              <a:rPr lang="fr-FR" sz="800" dirty="0">
                <a:solidFill>
                  <a:schemeClr val="tx1"/>
                </a:solidFill>
              </a:rPr>
              <a:t>Disponible sur : </a:t>
            </a:r>
            <a:r>
              <a:rPr lang="fr-FR" sz="800" dirty="0">
                <a:solidFill>
                  <a:schemeClr val="tx1"/>
                </a:solidFill>
                <a:hlinkClick r:id="rId6"/>
              </a:rPr>
              <a:t>http://</a:t>
            </a:r>
            <a:r>
              <a:rPr lang="fr-FR" sz="800" dirty="0" smtClean="0">
                <a:solidFill>
                  <a:schemeClr val="tx1"/>
                </a:solidFill>
                <a:hlinkClick r:id="rId6"/>
              </a:rPr>
              <a:t>www.sites.univ-rennes2.fr/urfist/ressources/moteurs-de-recherche-sortir-de-google</a:t>
            </a:r>
            <a:r>
              <a:rPr lang="fr-FR" sz="800" dirty="0" smtClean="0">
                <a:solidFill>
                  <a:schemeClr val="tx1"/>
                </a:solidFill>
              </a:rPr>
              <a:t>, avec documents complémentaires.</a:t>
            </a:r>
          </a:p>
          <a:p>
            <a:pPr marL="180975" indent="-180975">
              <a:spcBef>
                <a:spcPts val="300"/>
              </a:spcBef>
              <a:buNone/>
            </a:pPr>
            <a:r>
              <a:rPr lang="fr-FR" sz="800" i="1" dirty="0" smtClean="0">
                <a:solidFill>
                  <a:schemeClr val="tx1"/>
                </a:solidFill>
              </a:rPr>
              <a:t>---. </a:t>
            </a:r>
            <a:r>
              <a:rPr lang="fr-FR" sz="800" i="1" dirty="0">
                <a:solidFill>
                  <a:schemeClr val="tx1"/>
                </a:solidFill>
              </a:rPr>
              <a:t>Quels outils pour quelles recherches ? Panorama des outils de recherche du web. </a:t>
            </a:r>
            <a:r>
              <a:rPr lang="fr-FR" sz="800" dirty="0" smtClean="0">
                <a:solidFill>
                  <a:schemeClr val="tx1"/>
                </a:solidFill>
              </a:rPr>
              <a:t>URFIST </a:t>
            </a:r>
            <a:r>
              <a:rPr lang="fr-FR" sz="800" dirty="0">
                <a:solidFill>
                  <a:schemeClr val="tx1"/>
                </a:solidFill>
              </a:rPr>
              <a:t>de </a:t>
            </a:r>
            <a:r>
              <a:rPr lang="fr-FR" sz="800" dirty="0" smtClean="0">
                <a:solidFill>
                  <a:schemeClr val="tx1"/>
                </a:solidFill>
              </a:rPr>
              <a:t>Rennes. Présentation. 88 p. 13/03/2012</a:t>
            </a:r>
            <a:r>
              <a:rPr lang="fr-FR" sz="800" dirty="0">
                <a:solidFill>
                  <a:schemeClr val="tx1"/>
                </a:solidFill>
              </a:rPr>
              <a:t>. </a:t>
            </a:r>
            <a:r>
              <a:rPr lang="fr-FR" sz="800" dirty="0" smtClean="0">
                <a:solidFill>
                  <a:schemeClr val="tx1"/>
                </a:solidFill>
              </a:rPr>
              <a:t>[</a:t>
            </a:r>
            <a:r>
              <a:rPr lang="fr-FR" sz="800" dirty="0">
                <a:solidFill>
                  <a:schemeClr val="tx1"/>
                </a:solidFill>
              </a:rPr>
              <a:t>en ligne]. Disponible sur : </a:t>
            </a:r>
            <a:r>
              <a:rPr lang="fr-FR" sz="800" dirty="0">
                <a:solidFill>
                  <a:schemeClr val="tx1"/>
                </a:solidFill>
                <a:hlinkClick r:id="rId7"/>
              </a:rPr>
              <a:t>http://www.slideshare.net/UrfistRennes/quels-outils-pour-quelles-recherches-panorama-des-outils-du-web</a:t>
            </a:r>
            <a:r>
              <a:rPr lang="fr-FR" sz="800" dirty="0">
                <a:solidFill>
                  <a:schemeClr val="tx1"/>
                </a:solidFill>
              </a:rPr>
              <a:t>. </a:t>
            </a:r>
          </a:p>
          <a:p>
            <a:pPr marL="180975" indent="-180975">
              <a:spcBef>
                <a:spcPts val="300"/>
              </a:spcBef>
              <a:buNone/>
            </a:pPr>
            <a:r>
              <a:rPr lang="fr-FR" sz="800" dirty="0"/>
              <a:t>Véronique </a:t>
            </a:r>
            <a:r>
              <a:rPr lang="fr-FR" sz="800" dirty="0" err="1"/>
              <a:t>Mesguich</a:t>
            </a:r>
            <a:r>
              <a:rPr lang="fr-FR" sz="800" dirty="0"/>
              <a:t> et Armelle Thomas. </a:t>
            </a:r>
            <a:r>
              <a:rPr lang="fr-FR" sz="800" i="1" dirty="0"/>
              <a:t>Net recherche 2013. Surveille le web et trouver l’information utile. </a:t>
            </a:r>
            <a:r>
              <a:rPr lang="fr-FR" sz="800" dirty="0"/>
              <a:t>Préface d’Olivier Andrieu. 5</a:t>
            </a:r>
            <a:r>
              <a:rPr lang="fr-FR" sz="800" baseline="30000" dirty="0"/>
              <a:t>e</a:t>
            </a:r>
            <a:r>
              <a:rPr lang="fr-FR" sz="800" dirty="0"/>
              <a:t> éd. refondue et mise à jour. Paris : ADBS éd., DL 2013.  263 p. (« Information et stratégie»). </a:t>
            </a:r>
          </a:p>
          <a:p>
            <a:pPr marL="180975" indent="-180975">
              <a:spcBef>
                <a:spcPts val="300"/>
              </a:spcBef>
              <a:buNone/>
            </a:pPr>
            <a:r>
              <a:rPr lang="fr-FR" sz="800" dirty="0" smtClean="0">
                <a:solidFill>
                  <a:schemeClr val="tx1"/>
                </a:solidFill>
              </a:rPr>
              <a:t>Université européenne de Bretagne. </a:t>
            </a:r>
            <a:r>
              <a:rPr lang="fr-FR" sz="800" i="1" dirty="0" err="1" smtClean="0">
                <a:solidFill>
                  <a:schemeClr val="tx1"/>
                </a:solidFill>
              </a:rPr>
              <a:t>Form@doct</a:t>
            </a:r>
            <a:r>
              <a:rPr lang="fr-FR" sz="800" i="1" dirty="0" smtClean="0">
                <a:solidFill>
                  <a:schemeClr val="tx1"/>
                </a:solidFill>
              </a:rPr>
              <a:t>. Formation à distance en information documentation pour les doctorants. </a:t>
            </a:r>
            <a:r>
              <a:rPr lang="fr-FR" sz="800" dirty="0" smtClean="0">
                <a:solidFill>
                  <a:schemeClr val="tx1"/>
                </a:solidFill>
              </a:rPr>
              <a:t>[en ligne]. </a:t>
            </a:r>
            <a:r>
              <a:rPr lang="fr-FR" sz="800" dirty="0">
                <a:solidFill>
                  <a:schemeClr val="tx1"/>
                </a:solidFill>
              </a:rPr>
              <a:t>Disponible sur : </a:t>
            </a:r>
            <a:r>
              <a:rPr lang="fr-FR" sz="800" dirty="0">
                <a:solidFill>
                  <a:schemeClr val="tx1"/>
                </a:solidFill>
                <a:hlinkClick r:id="rId8"/>
              </a:rPr>
              <a:t>http://guides-formadoct.ueb.eu</a:t>
            </a:r>
            <a:r>
              <a:rPr lang="fr-FR" sz="800" dirty="0" smtClean="0">
                <a:solidFill>
                  <a:schemeClr val="tx1"/>
                </a:solidFill>
                <a:hlinkClick r:id="rId8"/>
              </a:rPr>
              <a:t>/</a:t>
            </a:r>
            <a:r>
              <a:rPr lang="fr-FR" sz="800" dirty="0" smtClean="0">
                <a:solidFill>
                  <a:schemeClr val="tx1"/>
                </a:solidFill>
              </a:rPr>
              <a:t>. </a:t>
            </a:r>
            <a:endParaRPr lang="fr-FR" sz="800" dirty="0">
              <a:solidFill>
                <a:schemeClr val="tx1"/>
              </a:solidFill>
            </a:endParaRPr>
          </a:p>
          <a:p>
            <a:pPr marL="180975" indent="-180975">
              <a:buNone/>
            </a:pPr>
            <a:endParaRPr lang="fr-FR" sz="1200" dirty="0"/>
          </a:p>
          <a:p>
            <a:pPr marL="180975" indent="-180975">
              <a:buNone/>
            </a:pPr>
            <a:endParaRPr lang="fr-FR" sz="1200" dirty="0" smtClean="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388854543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noFill/>
        </p:spPr>
        <p:txBody>
          <a:bodyPr>
            <a:normAutofit/>
          </a:bodyPr>
          <a:lstStyle/>
          <a:p>
            <a:pPr marL="180975" indent="-180975">
              <a:buNone/>
            </a:pPr>
            <a:r>
              <a:rPr lang="fr-FR" sz="1400" b="1" dirty="0" smtClean="0">
                <a:solidFill>
                  <a:schemeClr val="tx1"/>
                </a:solidFill>
              </a:rPr>
              <a:t>Internet et web</a:t>
            </a:r>
          </a:p>
          <a:p>
            <a:pPr marL="180975" indent="-180975">
              <a:spcBef>
                <a:spcPts val="300"/>
              </a:spcBef>
              <a:buNone/>
            </a:pPr>
            <a:r>
              <a:rPr lang="fr-FR" sz="800" dirty="0" smtClean="0"/>
              <a:t>Chris Anderson et </a:t>
            </a:r>
            <a:r>
              <a:rPr lang="fr-FR" sz="800" dirty="0" smtClean="0"/>
              <a:t>Michael </a:t>
            </a:r>
            <a:r>
              <a:rPr lang="fr-FR" sz="800" dirty="0" smtClean="0"/>
              <a:t>Wolff. « The web </a:t>
            </a:r>
            <a:r>
              <a:rPr lang="fr-FR" sz="800" dirty="0" err="1" smtClean="0"/>
              <a:t>is</a:t>
            </a:r>
            <a:r>
              <a:rPr lang="fr-FR" sz="800" dirty="0" smtClean="0"/>
              <a:t> </a:t>
            </a:r>
            <a:r>
              <a:rPr lang="fr-FR" sz="800" dirty="0" err="1" smtClean="0"/>
              <a:t>dead</a:t>
            </a:r>
            <a:r>
              <a:rPr lang="fr-FR" sz="800" dirty="0" smtClean="0"/>
              <a:t>. Long live the internet ». </a:t>
            </a:r>
            <a:r>
              <a:rPr lang="fr-FR" sz="800" i="1" dirty="0" err="1" smtClean="0"/>
              <a:t>Wired</a:t>
            </a:r>
            <a:r>
              <a:rPr lang="fr-FR" sz="800" dirty="0" smtClean="0"/>
              <a:t>. 17/08/2010. [en ligne]. </a:t>
            </a:r>
            <a:r>
              <a:rPr lang="fr-FR" sz="800" dirty="0"/>
              <a:t>Disponible sur : </a:t>
            </a:r>
            <a:r>
              <a:rPr lang="fr-FR" sz="800" dirty="0">
                <a:hlinkClick r:id="rId3"/>
              </a:rPr>
              <a:t>http://www.wired.com/magazine/2010/08/ff_webrip</a:t>
            </a:r>
            <a:r>
              <a:rPr lang="fr-FR" sz="800" dirty="0" smtClean="0">
                <a:hlinkClick r:id="rId3"/>
              </a:rPr>
              <a:t>/</a:t>
            </a:r>
            <a:r>
              <a:rPr lang="fr-FR" sz="800" dirty="0" smtClean="0"/>
              <a:t>. </a:t>
            </a:r>
            <a:endParaRPr lang="fr-FR" sz="800" dirty="0"/>
          </a:p>
          <a:p>
            <a:pPr marL="180975" indent="-180975">
              <a:spcBef>
                <a:spcPts val="300"/>
              </a:spcBef>
              <a:buNone/>
            </a:pPr>
            <a:r>
              <a:rPr lang="fr-FR" sz="800" dirty="0" smtClean="0"/>
              <a:t>Michael </a:t>
            </a:r>
            <a:r>
              <a:rPr lang="fr-FR" sz="800" dirty="0"/>
              <a:t>K. Bergman. « White </a:t>
            </a:r>
            <a:r>
              <a:rPr lang="fr-FR" sz="800" dirty="0" err="1"/>
              <a:t>paper</a:t>
            </a:r>
            <a:r>
              <a:rPr lang="fr-FR" sz="800" dirty="0"/>
              <a:t> : the </a:t>
            </a:r>
            <a:r>
              <a:rPr lang="fr-FR" sz="800" dirty="0" err="1"/>
              <a:t>deep</a:t>
            </a:r>
            <a:r>
              <a:rPr lang="fr-FR" sz="800" dirty="0"/>
              <a:t> web : </a:t>
            </a:r>
            <a:r>
              <a:rPr lang="fr-FR" sz="800" dirty="0" err="1"/>
              <a:t>surfacing</a:t>
            </a:r>
            <a:r>
              <a:rPr lang="fr-FR" sz="800" dirty="0"/>
              <a:t> </a:t>
            </a:r>
            <a:r>
              <a:rPr lang="fr-FR" sz="800" dirty="0" err="1"/>
              <a:t>hidden</a:t>
            </a:r>
            <a:r>
              <a:rPr lang="fr-FR" sz="800" dirty="0"/>
              <a:t> value ». </a:t>
            </a:r>
            <a:r>
              <a:rPr lang="fr-FR" sz="800" i="1" dirty="0"/>
              <a:t>JEP</a:t>
            </a:r>
            <a:r>
              <a:rPr lang="fr-FR" sz="800" dirty="0"/>
              <a:t>. vol. 7, n°1, 08/2001. [en ligne]. Disponible sur : </a:t>
            </a:r>
            <a:r>
              <a:rPr lang="fr-FR" sz="800" dirty="0">
                <a:hlinkClick r:id="rId4"/>
              </a:rPr>
              <a:t>http://quod.lib.umich.edu/cgi/t/text/text-idx?c=jep;view=text;rgn=main;idno=3336451.0007.104</a:t>
            </a:r>
            <a:r>
              <a:rPr lang="fr-FR" sz="800" dirty="0"/>
              <a:t>. [étude </a:t>
            </a:r>
            <a:r>
              <a:rPr lang="fr-FR" sz="800" dirty="0" err="1"/>
              <a:t>BrightPlanet</a:t>
            </a:r>
            <a:r>
              <a:rPr lang="fr-FR" sz="800" dirty="0" smtClean="0"/>
              <a:t>].</a:t>
            </a:r>
          </a:p>
          <a:p>
            <a:pPr marL="180975" indent="-180975">
              <a:spcBef>
                <a:spcPts val="300"/>
              </a:spcBef>
              <a:buNone/>
            </a:pPr>
            <a:r>
              <a:rPr lang="fr-FR" sz="800" dirty="0"/>
              <a:t>Sylvio Boudreau. « Web 1.0, 2.0 ou 3.0 - De quel type êtes-vous ? ». </a:t>
            </a:r>
            <a:r>
              <a:rPr lang="fr-FR" sz="800" i="1" dirty="0" err="1"/>
              <a:t>ConceptArt</a:t>
            </a:r>
            <a:r>
              <a:rPr lang="fr-FR" sz="800" i="1" dirty="0"/>
              <a:t> multimédia</a:t>
            </a:r>
            <a:r>
              <a:rPr lang="fr-FR" sz="800" dirty="0"/>
              <a:t>. 2/02/2010. [en ligne]. Disponible sur : </a:t>
            </a:r>
            <a:r>
              <a:rPr lang="fr-FR" sz="800" dirty="0">
                <a:hlinkClick r:id="rId5"/>
              </a:rPr>
              <a:t>http://franco.ca/internet/index.cfm?voir=blogue&amp;id=10711&amp;M=599&amp;item=1500</a:t>
            </a:r>
            <a:r>
              <a:rPr lang="fr-FR" sz="800" dirty="0" smtClean="0"/>
              <a:t>.</a:t>
            </a:r>
          </a:p>
          <a:p>
            <a:pPr marL="180975" indent="-180975">
              <a:spcBef>
                <a:spcPts val="300"/>
              </a:spcBef>
              <a:buNone/>
            </a:pPr>
            <a:r>
              <a:rPr lang="fr-FR" sz="800" dirty="0"/>
              <a:t>Olivier Ertzscheid. </a:t>
            </a:r>
            <a:r>
              <a:rPr lang="fr-FR" sz="800" i="1" dirty="0" err="1"/>
              <a:t>Etat</a:t>
            </a:r>
            <a:r>
              <a:rPr lang="fr-FR" sz="800" i="1" dirty="0"/>
              <a:t> des lieux, histoire du web, de la bibliothèque. Web 2.0, 3.0. </a:t>
            </a:r>
            <a:r>
              <a:rPr lang="fr-FR" sz="800" dirty="0"/>
              <a:t>Présentation. 28 p. 2013. [en ligne]. Disponible sur : </a:t>
            </a:r>
            <a:r>
              <a:rPr lang="fr-FR" sz="800" dirty="0">
                <a:hlinkClick r:id="rId6"/>
              </a:rPr>
              <a:t>http://fr.slideshare.net/olivier/histoire-weboe-15923635</a:t>
            </a:r>
            <a:r>
              <a:rPr lang="fr-FR" sz="800" dirty="0"/>
              <a:t>. </a:t>
            </a:r>
          </a:p>
          <a:p>
            <a:pPr marL="180975" indent="-180975">
              <a:spcBef>
                <a:spcPts val="300"/>
              </a:spcBef>
              <a:buNone/>
            </a:pPr>
            <a:r>
              <a:rPr lang="fr-FR" sz="800" dirty="0" smtClean="0"/>
              <a:t> </a:t>
            </a:r>
            <a:r>
              <a:rPr lang="fr-FR" sz="800" dirty="0"/>
              <a:t>--. « Möbius, le web 2.0 et Darwin. (Chapitre 1) ». </a:t>
            </a:r>
            <a:r>
              <a:rPr lang="fr-FR" sz="800" i="1" dirty="0"/>
              <a:t>Affordance.info. </a:t>
            </a:r>
            <a:r>
              <a:rPr lang="fr-FR" sz="800" dirty="0"/>
              <a:t>27/11/2005. [en ligne]. Disponible sur : </a:t>
            </a:r>
            <a:r>
              <a:rPr lang="fr-FR" sz="800" dirty="0">
                <a:hlinkClick r:id="rId7"/>
              </a:rPr>
              <a:t>http://affordance.typepad.com/mon_weblog/2005/11/moebius_le_web_.html</a:t>
            </a:r>
            <a:r>
              <a:rPr lang="fr-FR" sz="800" dirty="0"/>
              <a:t>. </a:t>
            </a:r>
          </a:p>
          <a:p>
            <a:pPr marL="180975" indent="-180975">
              <a:spcBef>
                <a:spcPts val="300"/>
              </a:spcBef>
              <a:buNone/>
            </a:pPr>
            <a:r>
              <a:rPr lang="fr-FR" sz="800" dirty="0"/>
              <a:t>Olivier Ezratty. « Les enjeux de l’</a:t>
            </a:r>
            <a:r>
              <a:rPr lang="fr-FR" sz="800" dirty="0" err="1"/>
              <a:t>appstorisation</a:t>
            </a:r>
            <a:r>
              <a:rPr lang="fr-FR" sz="800" dirty="0"/>
              <a:t> de l’Internet ». </a:t>
            </a:r>
            <a:r>
              <a:rPr lang="fr-FR" sz="800" i="1" dirty="0"/>
              <a:t>Opinions libres. </a:t>
            </a:r>
            <a:r>
              <a:rPr lang="fr-FR" sz="800" dirty="0"/>
              <a:t>22-26/12/2011. [en ligne]. Disponible sur : </a:t>
            </a:r>
            <a:r>
              <a:rPr lang="fr-FR" sz="800" dirty="0">
                <a:hlinkClick r:id="rId8"/>
              </a:rPr>
              <a:t>http://www.oezratty.net/wordpress/2011/enjeux-appstorisation-internet</a:t>
            </a:r>
            <a:r>
              <a:rPr lang="fr-FR" sz="800" dirty="0" smtClean="0">
                <a:hlinkClick r:id="rId8"/>
              </a:rPr>
              <a:t>/</a:t>
            </a:r>
            <a:r>
              <a:rPr lang="fr-FR" sz="800" dirty="0" smtClean="0"/>
              <a:t>.</a:t>
            </a:r>
          </a:p>
          <a:p>
            <a:pPr marL="180975" indent="-180975">
              <a:spcBef>
                <a:spcPts val="300"/>
              </a:spcBef>
              <a:buNone/>
            </a:pPr>
            <a:r>
              <a:rPr lang="fr-FR" sz="800" dirty="0" err="1" smtClean="0"/>
              <a:t>Kleiner</a:t>
            </a:r>
            <a:r>
              <a:rPr lang="fr-FR" sz="800" dirty="0" smtClean="0"/>
              <a:t> Perkins </a:t>
            </a:r>
            <a:r>
              <a:rPr lang="fr-FR" sz="800" dirty="0" err="1" smtClean="0"/>
              <a:t>Caufield</a:t>
            </a:r>
            <a:r>
              <a:rPr lang="fr-FR" sz="800" dirty="0" smtClean="0"/>
              <a:t> &amp; </a:t>
            </a:r>
            <a:r>
              <a:rPr lang="fr-FR" sz="800" dirty="0" err="1" smtClean="0"/>
              <a:t>Byers</a:t>
            </a:r>
            <a:r>
              <a:rPr lang="fr-FR" sz="800" dirty="0" smtClean="0"/>
              <a:t>. </a:t>
            </a:r>
            <a:r>
              <a:rPr lang="fr-FR" sz="800" i="1" dirty="0" smtClean="0"/>
              <a:t>2016 internet trends report.</a:t>
            </a:r>
            <a:r>
              <a:rPr lang="fr-FR" sz="800" dirty="0" smtClean="0"/>
              <a:t> Présentation, 05/2016. 213 p. [en ligne]. </a:t>
            </a:r>
            <a:r>
              <a:rPr lang="fr-FR" sz="800" dirty="0"/>
              <a:t>Disponible sur :  </a:t>
            </a:r>
            <a:r>
              <a:rPr lang="fr-FR" sz="800" dirty="0">
                <a:hlinkClick r:id="rId9"/>
              </a:rPr>
              <a:t>http://</a:t>
            </a:r>
            <a:r>
              <a:rPr lang="fr-FR" sz="800" dirty="0" smtClean="0">
                <a:hlinkClick r:id="rId9"/>
              </a:rPr>
              <a:t>fr.slideshare.net/kleinerperkins/2016-internet-trends-report/118-KPCB_INTERNET_TRENDS_2016_PAGE118Machine</a:t>
            </a:r>
            <a:r>
              <a:rPr lang="fr-FR" sz="800" dirty="0" smtClean="0"/>
              <a:t>. </a:t>
            </a:r>
          </a:p>
          <a:p>
            <a:pPr marL="180975" indent="-180975">
              <a:spcBef>
                <a:spcPts val="300"/>
              </a:spcBef>
              <a:buNone/>
            </a:pPr>
            <a:r>
              <a:rPr lang="fr-FR" sz="800" dirty="0" smtClean="0"/>
              <a:t>Martin</a:t>
            </a:r>
            <a:r>
              <a:rPr lang="fr-FR" sz="800" dirty="0"/>
              <a:t>. « Les sites Internet les plus visités dans le monde ». </a:t>
            </a:r>
            <a:r>
              <a:rPr lang="fr-FR" sz="800" i="1" dirty="0" err="1"/>
              <a:t>Webzeen</a:t>
            </a:r>
            <a:r>
              <a:rPr lang="fr-FR" sz="800" dirty="0"/>
              <a:t>. 19/11/2012. [en ligne]. Disponible sur : </a:t>
            </a:r>
            <a:r>
              <a:rPr lang="fr-FR" sz="800" dirty="0">
                <a:hlinkClick r:id="rId10"/>
              </a:rPr>
              <a:t>http://www.webzeen.fr/les-sites-internet-les-plus-visites-dans-le-monde/</a:t>
            </a:r>
            <a:r>
              <a:rPr lang="fr-FR" sz="800" dirty="0"/>
              <a:t>. </a:t>
            </a:r>
            <a:endParaRPr lang="fr-FR" sz="800" dirty="0" smtClean="0"/>
          </a:p>
          <a:p>
            <a:pPr marL="180975" indent="-180975">
              <a:spcBef>
                <a:spcPts val="300"/>
              </a:spcBef>
              <a:buNone/>
            </a:pPr>
            <a:r>
              <a:rPr lang="fr-FR" sz="800" dirty="0" err="1"/>
              <a:t>Pingdom</a:t>
            </a:r>
            <a:r>
              <a:rPr lang="fr-FR" sz="800" dirty="0"/>
              <a:t>. « Internet 2012 in </a:t>
            </a:r>
            <a:r>
              <a:rPr lang="fr-FR" sz="800" dirty="0" err="1"/>
              <a:t>numbers</a:t>
            </a:r>
            <a:r>
              <a:rPr lang="fr-FR" sz="800" dirty="0"/>
              <a:t> ». </a:t>
            </a:r>
            <a:r>
              <a:rPr lang="fr-FR" sz="800" i="1" dirty="0"/>
              <a:t>Royal </a:t>
            </a:r>
            <a:r>
              <a:rPr lang="fr-FR" sz="800" i="1" dirty="0" err="1"/>
              <a:t>pingdom</a:t>
            </a:r>
            <a:r>
              <a:rPr lang="fr-FR" sz="800" i="1" dirty="0"/>
              <a:t>. </a:t>
            </a:r>
            <a:r>
              <a:rPr lang="fr-FR" sz="800" dirty="0"/>
              <a:t>16/01/2013. [en ligne]. Disponible sur : </a:t>
            </a:r>
            <a:r>
              <a:rPr lang="fr-FR" sz="800" dirty="0">
                <a:hlinkClick r:id="rId11"/>
              </a:rPr>
              <a:t>http://royal.pingdom.com/2013/01/16/internet-2012-in-numbers/</a:t>
            </a:r>
            <a:r>
              <a:rPr lang="fr-FR" sz="800" dirty="0"/>
              <a:t>. </a:t>
            </a:r>
            <a:endParaRPr lang="fr-FR" sz="800" dirty="0" smtClean="0"/>
          </a:p>
          <a:p>
            <a:pPr marL="180975" indent="-180975">
              <a:spcBef>
                <a:spcPts val="300"/>
              </a:spcBef>
              <a:buNone/>
            </a:pPr>
            <a:r>
              <a:rPr lang="fr-FR" sz="800" dirty="0"/>
              <a:t>Alexandre Serres. </a:t>
            </a:r>
            <a:r>
              <a:rPr lang="fr-FR" sz="800" i="1" dirty="0"/>
              <a:t>Histoire d'internet et du web : d'Arpanet au web sémantique. </a:t>
            </a:r>
            <a:r>
              <a:rPr lang="fr-FR" sz="800" dirty="0"/>
              <a:t>Présentation, URFIST de Rennes, 29/03/2013. [en ligne]. Disponible sur : </a:t>
            </a:r>
            <a:r>
              <a:rPr lang="fr-FR" sz="800" dirty="0">
                <a:hlinkClick r:id="rId12"/>
              </a:rPr>
              <a:t>http://www.sites.univ-rennes2.fr/urfist/ressources/histoire-dinternet-et-du-web-darpanet-au-web-semantique?destination=ressources</a:t>
            </a:r>
            <a:r>
              <a:rPr lang="fr-FR" sz="800" dirty="0"/>
              <a:t>. </a:t>
            </a:r>
            <a:endParaRPr lang="fr-FR" sz="800" dirty="0" smtClean="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410202626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1268760"/>
            <a:ext cx="8229600" cy="5256584"/>
          </a:xfrm>
          <a:noFill/>
        </p:spPr>
        <p:txBody>
          <a:bodyPr>
            <a:normAutofit fontScale="85000" lnSpcReduction="20000"/>
          </a:bodyPr>
          <a:lstStyle/>
          <a:p>
            <a:pPr marL="180975" indent="-180975">
              <a:buNone/>
            </a:pPr>
            <a:r>
              <a:rPr lang="fr-FR" sz="1500" b="1" dirty="0"/>
              <a:t>Recherche et moteurs de recherche</a:t>
            </a:r>
          </a:p>
          <a:p>
            <a:pPr marL="180975" indent="-180975">
              <a:lnSpc>
                <a:spcPct val="120000"/>
              </a:lnSpc>
              <a:spcBef>
                <a:spcPts val="300"/>
              </a:spcBef>
              <a:buNone/>
            </a:pPr>
            <a:r>
              <a:rPr lang="fr-FR" sz="900" dirty="0" err="1" smtClean="0"/>
              <a:t>Admin</a:t>
            </a:r>
            <a:r>
              <a:rPr lang="fr-FR" sz="900" dirty="0" smtClean="0"/>
              <a:t>. « Top 5 alternative </a:t>
            </a:r>
            <a:r>
              <a:rPr lang="fr-FR" sz="900" dirty="0" err="1" smtClean="0"/>
              <a:t>search</a:t>
            </a:r>
            <a:r>
              <a:rPr lang="fr-FR" sz="900" dirty="0" smtClean="0"/>
              <a:t> </a:t>
            </a:r>
            <a:r>
              <a:rPr lang="fr-FR" sz="900" dirty="0" err="1" smtClean="0"/>
              <a:t>engines</a:t>
            </a:r>
            <a:r>
              <a:rPr lang="fr-FR" sz="900" dirty="0" smtClean="0"/>
              <a:t> </a:t>
            </a:r>
            <a:r>
              <a:rPr lang="fr-FR" sz="900" dirty="0" err="1" smtClean="0"/>
              <a:t>that</a:t>
            </a:r>
            <a:r>
              <a:rPr lang="fr-FR" sz="900" dirty="0" smtClean="0"/>
              <a:t> </a:t>
            </a:r>
            <a:r>
              <a:rPr lang="fr-FR" sz="900" dirty="0" err="1" smtClean="0"/>
              <a:t>aren’t</a:t>
            </a:r>
            <a:r>
              <a:rPr lang="fr-FR" sz="900" dirty="0" smtClean="0"/>
              <a:t> Google ». </a:t>
            </a:r>
            <a:r>
              <a:rPr lang="fr-FR" sz="900" i="1" dirty="0" smtClean="0"/>
              <a:t>Wall-Street.com</a:t>
            </a:r>
            <a:r>
              <a:rPr lang="fr-FR" sz="900" dirty="0" smtClean="0"/>
              <a:t>. 04/03/2013. [en ligne]. </a:t>
            </a:r>
            <a:r>
              <a:rPr lang="fr-FR" sz="900" dirty="0"/>
              <a:t>Disponible sur : </a:t>
            </a:r>
            <a:r>
              <a:rPr lang="fr-FR" sz="900" dirty="0">
                <a:hlinkClick r:id="rId3"/>
              </a:rPr>
              <a:t>http://www.wall-street.com/top-5-alternative-search-engines-that-arent-google</a:t>
            </a:r>
            <a:r>
              <a:rPr lang="fr-FR" sz="900" dirty="0" smtClean="0">
                <a:hlinkClick r:id="rId3"/>
              </a:rPr>
              <a:t>/</a:t>
            </a:r>
            <a:r>
              <a:rPr lang="fr-FR" sz="900" dirty="0" smtClean="0"/>
              <a:t>. </a:t>
            </a:r>
          </a:p>
          <a:p>
            <a:pPr marL="180975" indent="-180975">
              <a:lnSpc>
                <a:spcPct val="120000"/>
              </a:lnSpc>
              <a:spcBef>
                <a:spcPts val="300"/>
              </a:spcBef>
              <a:buNone/>
            </a:pPr>
            <a:r>
              <a:rPr lang="fr-FR" sz="900" dirty="0" smtClean="0"/>
              <a:t>Tom Anthony. </a:t>
            </a:r>
            <a:r>
              <a:rPr lang="fr-FR" sz="900" i="1" dirty="0" smtClean="0"/>
              <a:t>The </a:t>
            </a:r>
            <a:r>
              <a:rPr lang="fr-FR" sz="900" i="1" dirty="0" err="1" smtClean="0"/>
              <a:t>evolution</a:t>
            </a:r>
            <a:r>
              <a:rPr lang="fr-FR" sz="900" i="1" dirty="0" smtClean="0"/>
              <a:t> of </a:t>
            </a:r>
            <a:r>
              <a:rPr lang="fr-FR" sz="900" i="1" dirty="0" err="1" smtClean="0"/>
              <a:t>search</a:t>
            </a:r>
            <a:r>
              <a:rPr lang="fr-FR" sz="900" i="1" dirty="0" smtClean="0"/>
              <a:t>. </a:t>
            </a:r>
            <a:r>
              <a:rPr lang="fr-FR" sz="900" dirty="0" smtClean="0"/>
              <a:t>Présentation, 26/05/2013. 96 p. [en ligne]. </a:t>
            </a:r>
            <a:r>
              <a:rPr lang="fr-FR" sz="900" dirty="0"/>
              <a:t>Disponible sur : </a:t>
            </a:r>
            <a:r>
              <a:rPr lang="fr-FR" sz="900" dirty="0">
                <a:hlinkClick r:id="rId4"/>
              </a:rPr>
              <a:t>http://</a:t>
            </a:r>
            <a:r>
              <a:rPr lang="fr-FR" sz="900" dirty="0" smtClean="0">
                <a:hlinkClick r:id="rId4"/>
              </a:rPr>
              <a:t>fr.slideshare.net/TomAnthony/the-evolution-of-search</a:t>
            </a:r>
            <a:r>
              <a:rPr lang="fr-FR" sz="900" dirty="0" smtClean="0"/>
              <a:t>. </a:t>
            </a:r>
          </a:p>
          <a:p>
            <a:pPr marL="180975" indent="-180975">
              <a:lnSpc>
                <a:spcPct val="120000"/>
              </a:lnSpc>
              <a:spcBef>
                <a:spcPts val="300"/>
              </a:spcBef>
              <a:buNone/>
            </a:pPr>
            <a:r>
              <a:rPr lang="fr-FR" sz="900" dirty="0" smtClean="0"/>
              <a:t>Olivier Andrieu. </a:t>
            </a:r>
            <a:r>
              <a:rPr lang="fr-FR" sz="900" i="1" dirty="0" err="1" smtClean="0"/>
              <a:t>Evolution</a:t>
            </a:r>
            <a:r>
              <a:rPr lang="fr-FR" sz="900" i="1" dirty="0" smtClean="0"/>
              <a:t> des moteurs de recherche sur le web</a:t>
            </a:r>
            <a:r>
              <a:rPr lang="fr-FR" sz="900" dirty="0" smtClean="0"/>
              <a:t>. Présentation, URFIST de Bordeaux. 48 p. 05/04/2011. [en ligne]. </a:t>
            </a:r>
            <a:r>
              <a:rPr lang="fr-FR" sz="900" dirty="0"/>
              <a:t>Disponible sur : </a:t>
            </a:r>
            <a:r>
              <a:rPr lang="fr-FR" sz="900" dirty="0">
                <a:hlinkClick r:id="rId5"/>
              </a:rPr>
              <a:t>http://</a:t>
            </a:r>
            <a:r>
              <a:rPr lang="fr-FR" sz="900" dirty="0" smtClean="0">
                <a:hlinkClick r:id="rId5"/>
              </a:rPr>
              <a:t>weburfist.univ-bordeaux.fr/wp-content/uploads/2013/02/andrieu2011.pdf</a:t>
            </a:r>
            <a:r>
              <a:rPr lang="fr-FR" sz="900" dirty="0" smtClean="0"/>
              <a:t>.</a:t>
            </a:r>
          </a:p>
          <a:p>
            <a:pPr marL="180975" indent="-180975">
              <a:lnSpc>
                <a:spcPct val="120000"/>
              </a:lnSpc>
              <a:spcBef>
                <a:spcPts val="300"/>
              </a:spcBef>
              <a:buNone/>
            </a:pPr>
            <a:r>
              <a:rPr lang="fr-FR" sz="900" dirty="0"/>
              <a:t>--. « France : 1 visiteur sur 2 vient des moteurs de recherche ! </a:t>
            </a:r>
            <a:r>
              <a:rPr lang="fr-FR" sz="900" dirty="0" smtClean="0"/>
              <a:t>« . </a:t>
            </a:r>
            <a:r>
              <a:rPr lang="fr-FR" sz="900" i="1" dirty="0" smtClean="0"/>
              <a:t>Abondance</a:t>
            </a:r>
            <a:r>
              <a:rPr lang="fr-FR" sz="900" dirty="0" smtClean="0"/>
              <a:t>. 07/052012. [en </a:t>
            </a:r>
            <a:r>
              <a:rPr lang="fr-FR" sz="900" dirty="0"/>
              <a:t>ligne]. Disponible sur : </a:t>
            </a:r>
            <a:r>
              <a:rPr lang="fr-FR" sz="900" dirty="0" smtClean="0">
                <a:hlinkClick r:id="rId6"/>
              </a:rPr>
              <a:t>http://www.abondance.com/actualites/20120507-11423-france-1-visiteur-sur-2-vient-des-moteurs-de-recherche.html</a:t>
            </a:r>
            <a:r>
              <a:rPr lang="fr-FR" sz="900" dirty="0" smtClean="0"/>
              <a:t>. </a:t>
            </a:r>
          </a:p>
          <a:p>
            <a:pPr marL="180975" indent="-180975">
              <a:lnSpc>
                <a:spcPct val="120000"/>
              </a:lnSpc>
              <a:spcBef>
                <a:spcPts val="300"/>
              </a:spcBef>
              <a:buNone/>
            </a:pPr>
            <a:r>
              <a:rPr lang="fr-FR" sz="900" dirty="0" smtClean="0"/>
              <a:t>Charles Arthur. « </a:t>
            </a:r>
            <a:r>
              <a:rPr lang="fr-FR" sz="900" dirty="0" err="1" smtClean="0"/>
              <a:t>Google’s</a:t>
            </a:r>
            <a:r>
              <a:rPr lang="fr-FR" sz="900" dirty="0" smtClean="0"/>
              <a:t> Marissa Mayer on the importance of real-time </a:t>
            </a:r>
            <a:r>
              <a:rPr lang="fr-FR" sz="900" dirty="0" err="1" smtClean="0"/>
              <a:t>search</a:t>
            </a:r>
            <a:r>
              <a:rPr lang="fr-FR" sz="900" dirty="0" smtClean="0"/>
              <a:t> ». </a:t>
            </a:r>
            <a:r>
              <a:rPr lang="fr-FR" sz="900" i="1" dirty="0" smtClean="0"/>
              <a:t>The Guardian</a:t>
            </a:r>
            <a:r>
              <a:rPr lang="fr-FR" sz="900" dirty="0" smtClean="0"/>
              <a:t>. 08/07/2009. [en ligne]. </a:t>
            </a:r>
            <a:r>
              <a:rPr lang="fr-FR" sz="900" dirty="0"/>
              <a:t>Disponible sur : </a:t>
            </a:r>
            <a:r>
              <a:rPr lang="fr-FR" sz="900" dirty="0">
                <a:hlinkClick r:id="rId7"/>
              </a:rPr>
              <a:t>http://</a:t>
            </a:r>
            <a:r>
              <a:rPr lang="fr-FR" sz="900" dirty="0" smtClean="0">
                <a:hlinkClick r:id="rId7"/>
              </a:rPr>
              <a:t>www.guardian.co.uk/technology/2009/jul/08/google-search-marissa-mayer</a:t>
            </a:r>
            <a:r>
              <a:rPr lang="fr-FR" sz="900" dirty="0" smtClean="0"/>
              <a:t>. </a:t>
            </a:r>
            <a:endParaRPr lang="fr-FR" sz="900" dirty="0"/>
          </a:p>
          <a:p>
            <a:pPr marL="180975" indent="-180975">
              <a:lnSpc>
                <a:spcPct val="120000"/>
              </a:lnSpc>
              <a:spcBef>
                <a:spcPts val="300"/>
              </a:spcBef>
              <a:buNone/>
            </a:pPr>
            <a:r>
              <a:rPr lang="fr-FR" sz="900" dirty="0" smtClean="0"/>
              <a:t>John </a:t>
            </a:r>
            <a:r>
              <a:rPr lang="fr-FR" sz="900" dirty="0" err="1" smtClean="0"/>
              <a:t>Battelle</a:t>
            </a:r>
            <a:r>
              <a:rPr lang="fr-FR" sz="900" dirty="0" smtClean="0"/>
              <a:t>. </a:t>
            </a:r>
            <a:r>
              <a:rPr lang="fr-FR" sz="900" i="1" dirty="0" smtClean="0"/>
              <a:t>La révolution Google. Comment les moteurs de recherche ont réinventé notre économie et notre culture</a:t>
            </a:r>
            <a:r>
              <a:rPr lang="fr-FR" sz="900" dirty="0" smtClean="0"/>
              <a:t>. Paris : </a:t>
            </a:r>
            <a:r>
              <a:rPr lang="fr-FR" sz="900" dirty="0" err="1" smtClean="0"/>
              <a:t>Eyrolles</a:t>
            </a:r>
            <a:r>
              <a:rPr lang="fr-FR" sz="900" dirty="0" smtClean="0"/>
              <a:t>, 2006. VIII-279 p. Traduction de </a:t>
            </a:r>
            <a:r>
              <a:rPr lang="en-US" sz="900" i="1" dirty="0"/>
              <a:t>The search : how Google ant its rivals rewrote the rules of business and transformed our </a:t>
            </a:r>
            <a:r>
              <a:rPr lang="en-US" sz="900" i="1" dirty="0" smtClean="0"/>
              <a:t>culture</a:t>
            </a:r>
            <a:r>
              <a:rPr lang="en-US" sz="900" dirty="0" smtClean="0"/>
              <a:t>.</a:t>
            </a:r>
            <a:endParaRPr lang="fr-FR" sz="900" dirty="0" smtClean="0"/>
          </a:p>
          <a:p>
            <a:pPr marL="180975" indent="-180975">
              <a:lnSpc>
                <a:spcPct val="120000"/>
              </a:lnSpc>
              <a:spcBef>
                <a:spcPts val="300"/>
              </a:spcBef>
              <a:buNone/>
            </a:pPr>
            <a:r>
              <a:rPr lang="fr-FR" sz="900" dirty="0" smtClean="0"/>
              <a:t>Rahul </a:t>
            </a:r>
            <a:r>
              <a:rPr lang="fr-FR" sz="900" dirty="0" err="1" smtClean="0"/>
              <a:t>Biswal</a:t>
            </a:r>
            <a:r>
              <a:rPr lang="fr-FR" sz="900" dirty="0" smtClean="0"/>
              <a:t>. « Top 10 best </a:t>
            </a:r>
            <a:r>
              <a:rPr lang="fr-FR" sz="900" dirty="0" err="1" smtClean="0"/>
              <a:t>search</a:t>
            </a:r>
            <a:r>
              <a:rPr lang="fr-FR" sz="900" dirty="0" smtClean="0"/>
              <a:t> </a:t>
            </a:r>
            <a:r>
              <a:rPr lang="fr-FR" sz="900" dirty="0" err="1" smtClean="0"/>
              <a:t>engines</a:t>
            </a:r>
            <a:r>
              <a:rPr lang="fr-FR" sz="900" dirty="0" smtClean="0"/>
              <a:t> in the world ». </a:t>
            </a:r>
            <a:r>
              <a:rPr lang="fr-FR" sz="900" i="1" dirty="0" err="1" smtClean="0"/>
              <a:t>eCloudBuzz</a:t>
            </a:r>
            <a:r>
              <a:rPr lang="fr-FR" sz="900" i="1" dirty="0" smtClean="0"/>
              <a:t>. </a:t>
            </a:r>
            <a:r>
              <a:rPr lang="fr-FR" sz="900" dirty="0" smtClean="0"/>
              <a:t>06/05/2016. [en ligne]. Disponible sur </a:t>
            </a:r>
            <a:r>
              <a:rPr lang="fr-FR" sz="900" dirty="0"/>
              <a:t>:  </a:t>
            </a:r>
            <a:r>
              <a:rPr lang="fr-FR" sz="900" dirty="0">
                <a:hlinkClick r:id="rId8"/>
              </a:rPr>
              <a:t>http://www.ecloudbuzz.com/top-10-best-search-engines-in-the-world</a:t>
            </a:r>
            <a:r>
              <a:rPr lang="fr-FR" sz="900" dirty="0" smtClean="0">
                <a:hlinkClick r:id="rId8"/>
              </a:rPr>
              <a:t>/</a:t>
            </a:r>
            <a:r>
              <a:rPr lang="fr-FR" sz="900" dirty="0" smtClean="0"/>
              <a:t>. </a:t>
            </a:r>
          </a:p>
          <a:p>
            <a:pPr marL="180975" indent="-180975">
              <a:lnSpc>
                <a:spcPct val="120000"/>
              </a:lnSpc>
              <a:spcBef>
                <a:spcPts val="300"/>
              </a:spcBef>
              <a:buNone/>
            </a:pPr>
            <a:r>
              <a:rPr lang="fr-FR" sz="900" dirty="0" smtClean="0"/>
              <a:t>Michael </a:t>
            </a:r>
            <a:r>
              <a:rPr lang="fr-FR" sz="900" dirty="0" err="1" smtClean="0"/>
              <a:t>Bonfils</a:t>
            </a:r>
            <a:r>
              <a:rPr lang="fr-FR" sz="900" dirty="0" smtClean="0"/>
              <a:t>. « </a:t>
            </a:r>
            <a:r>
              <a:rPr lang="en-US" sz="900" dirty="0" err="1"/>
              <a:t>Yandex</a:t>
            </a:r>
            <a:r>
              <a:rPr lang="en-US" sz="900" dirty="0"/>
              <a:t> Just Passed Bing to Become 4th Largest Global Search Engine</a:t>
            </a:r>
            <a:r>
              <a:rPr lang="fr-FR" sz="900" dirty="0" smtClean="0"/>
              <a:t> ». </a:t>
            </a:r>
            <a:r>
              <a:rPr lang="fr-FR" sz="900" i="1" dirty="0" err="1" smtClean="0"/>
              <a:t>Search</a:t>
            </a:r>
            <a:r>
              <a:rPr lang="fr-FR" sz="900" i="1" dirty="0" smtClean="0"/>
              <a:t> </a:t>
            </a:r>
            <a:r>
              <a:rPr lang="fr-FR" sz="900" i="1" dirty="0" err="1" smtClean="0"/>
              <a:t>Engine</a:t>
            </a:r>
            <a:r>
              <a:rPr lang="fr-FR" sz="900" i="1" dirty="0" smtClean="0"/>
              <a:t> Watch</a:t>
            </a:r>
            <a:r>
              <a:rPr lang="fr-FR" sz="900" dirty="0" smtClean="0"/>
              <a:t>. 07/02/2013. [en ligne]. </a:t>
            </a:r>
            <a:r>
              <a:rPr lang="fr-FR" sz="900" dirty="0"/>
              <a:t>Disponible sur : </a:t>
            </a:r>
            <a:r>
              <a:rPr lang="fr-FR" sz="900" dirty="0">
                <a:hlinkClick r:id="rId9"/>
              </a:rPr>
              <a:t>http://</a:t>
            </a:r>
            <a:r>
              <a:rPr lang="fr-FR" sz="900" dirty="0" smtClean="0">
                <a:hlinkClick r:id="rId9"/>
              </a:rPr>
              <a:t>searchenginewatch.com/article/2242374/Yandex-Just-Passed-Bing-to-Become-4th-Largest-Global-Search-Engine</a:t>
            </a:r>
            <a:r>
              <a:rPr lang="fr-FR" sz="900" dirty="0" smtClean="0"/>
              <a:t>. </a:t>
            </a:r>
            <a:endParaRPr lang="fr-FR" sz="900" dirty="0"/>
          </a:p>
          <a:p>
            <a:pPr marL="180975" indent="-180975">
              <a:lnSpc>
                <a:spcPct val="120000"/>
              </a:lnSpc>
              <a:spcBef>
                <a:spcPts val="300"/>
              </a:spcBef>
              <a:buNone/>
            </a:pPr>
            <a:r>
              <a:rPr lang="fr-FR" sz="900" dirty="0" smtClean="0"/>
              <a:t>Wendy Boswell. « The best </a:t>
            </a:r>
            <a:r>
              <a:rPr lang="fr-FR" sz="900" dirty="0" err="1" smtClean="0"/>
              <a:t>search</a:t>
            </a:r>
            <a:r>
              <a:rPr lang="fr-FR" sz="900" dirty="0" smtClean="0"/>
              <a:t> </a:t>
            </a:r>
            <a:r>
              <a:rPr lang="fr-FR" sz="900" dirty="0" err="1" smtClean="0"/>
              <a:t>engines</a:t>
            </a:r>
            <a:r>
              <a:rPr lang="fr-FR" sz="900" dirty="0" smtClean="0"/>
              <a:t> of 2014 ». </a:t>
            </a:r>
            <a:r>
              <a:rPr lang="fr-FR" sz="900" i="1" dirty="0" err="1" smtClean="0"/>
              <a:t>Websearch</a:t>
            </a:r>
            <a:r>
              <a:rPr lang="fr-FR" sz="900" dirty="0" smtClean="0"/>
              <a:t>. 2014. [en ligne]. </a:t>
            </a:r>
            <a:r>
              <a:rPr lang="fr-FR" sz="900" dirty="0"/>
              <a:t>Disponible sur :  </a:t>
            </a:r>
            <a:r>
              <a:rPr lang="fr-FR" sz="900" dirty="0">
                <a:hlinkClick r:id="rId10"/>
              </a:rPr>
              <a:t>http://</a:t>
            </a:r>
            <a:r>
              <a:rPr lang="fr-FR" sz="900" dirty="0" smtClean="0">
                <a:hlinkClick r:id="rId10"/>
              </a:rPr>
              <a:t>websearch.about.com/od/Top-Ten-Lists/tp/The-Best-Search-Engines-of-2013.htm</a:t>
            </a:r>
            <a:r>
              <a:rPr lang="fr-FR" sz="900" dirty="0" smtClean="0"/>
              <a:t>.  </a:t>
            </a:r>
          </a:p>
          <a:p>
            <a:pPr marL="180975" indent="-180975">
              <a:lnSpc>
                <a:spcPct val="120000"/>
              </a:lnSpc>
              <a:spcBef>
                <a:spcPts val="300"/>
              </a:spcBef>
              <a:buNone/>
            </a:pPr>
            <a:r>
              <a:rPr lang="fr-FR" sz="900" dirty="0" smtClean="0"/>
              <a:t>--. « </a:t>
            </a:r>
            <a:r>
              <a:rPr lang="en-US" sz="900" dirty="0"/>
              <a:t>The </a:t>
            </a:r>
            <a:r>
              <a:rPr lang="en-US" sz="900" dirty="0" smtClean="0"/>
              <a:t>top ten search engines of </a:t>
            </a:r>
            <a:r>
              <a:rPr lang="en-US" sz="900" dirty="0"/>
              <a:t>2016</a:t>
            </a:r>
            <a:r>
              <a:rPr lang="fr-FR" sz="900" dirty="0" smtClean="0"/>
              <a:t> ». </a:t>
            </a:r>
            <a:r>
              <a:rPr lang="fr-FR" sz="900" i="1" dirty="0" err="1"/>
              <a:t>Websearch</a:t>
            </a:r>
            <a:r>
              <a:rPr lang="fr-FR" sz="900" dirty="0"/>
              <a:t>. </a:t>
            </a:r>
            <a:r>
              <a:rPr lang="fr-FR" sz="900" dirty="0" smtClean="0"/>
              <a:t>30/01/2016. </a:t>
            </a:r>
            <a:r>
              <a:rPr lang="fr-FR" sz="900" dirty="0"/>
              <a:t>[en ligne]. Disponible sur : </a:t>
            </a:r>
            <a:r>
              <a:rPr lang="fr-FR" sz="900" dirty="0">
                <a:hlinkClick r:id="rId11"/>
              </a:rPr>
              <a:t>http://</a:t>
            </a:r>
            <a:r>
              <a:rPr lang="fr-FR" sz="900" dirty="0" smtClean="0">
                <a:hlinkClick r:id="rId11"/>
              </a:rPr>
              <a:t>websearch.about.com/od/Top-Ten-Lists/ss/Search-Engines-The-Top-Ten-of-2015.htm</a:t>
            </a:r>
            <a:r>
              <a:rPr lang="fr-FR" sz="900" dirty="0" smtClean="0"/>
              <a:t>. </a:t>
            </a:r>
          </a:p>
          <a:p>
            <a:pPr marL="180975" indent="-180975">
              <a:lnSpc>
                <a:spcPct val="120000"/>
              </a:lnSpc>
              <a:spcBef>
                <a:spcPts val="300"/>
              </a:spcBef>
              <a:buNone/>
            </a:pPr>
            <a:r>
              <a:rPr lang="fr-FR" sz="900" dirty="0" smtClean="0"/>
              <a:t>Andrei </a:t>
            </a:r>
            <a:r>
              <a:rPr lang="fr-FR" sz="900" dirty="0"/>
              <a:t>Broder. </a:t>
            </a:r>
            <a:r>
              <a:rPr lang="fr-FR" sz="900" dirty="0" smtClean="0"/>
              <a:t>« A </a:t>
            </a:r>
            <a:r>
              <a:rPr lang="fr-FR" sz="900" dirty="0" err="1"/>
              <a:t>taxonomy</a:t>
            </a:r>
            <a:r>
              <a:rPr lang="fr-FR" sz="900" dirty="0"/>
              <a:t> of web </a:t>
            </a:r>
            <a:r>
              <a:rPr lang="fr-FR" sz="900" dirty="0" err="1"/>
              <a:t>search</a:t>
            </a:r>
            <a:r>
              <a:rPr lang="fr-FR" sz="900" dirty="0"/>
              <a:t> ». </a:t>
            </a:r>
            <a:r>
              <a:rPr lang="fr-FR" sz="900" i="1" dirty="0"/>
              <a:t>SIGIR Forum</a:t>
            </a:r>
            <a:r>
              <a:rPr lang="fr-FR" sz="900" dirty="0"/>
              <a:t>. automne 2002, vol. 36; n°2. 8 p. [en ligne]. Disponible sur : </a:t>
            </a:r>
            <a:r>
              <a:rPr lang="fr-FR" sz="900" dirty="0">
                <a:hlinkClick r:id="rId12"/>
              </a:rPr>
              <a:t>http://www.sigir.org/forum/F2002/broder.pdf</a:t>
            </a:r>
            <a:r>
              <a:rPr lang="fr-FR" sz="900" dirty="0"/>
              <a:t>. </a:t>
            </a:r>
          </a:p>
          <a:p>
            <a:pPr marL="180975" indent="-180975">
              <a:lnSpc>
                <a:spcPct val="120000"/>
              </a:lnSpc>
              <a:spcBef>
                <a:spcPts val="300"/>
              </a:spcBef>
              <a:buNone/>
            </a:pPr>
            <a:r>
              <a:rPr lang="fr-FR" sz="900" dirty="0" smtClean="0"/>
              <a:t>Alex Chris. « Top 10 </a:t>
            </a:r>
            <a:r>
              <a:rPr lang="fr-FR" sz="900" dirty="0" err="1" smtClean="0"/>
              <a:t>search</a:t>
            </a:r>
            <a:r>
              <a:rPr lang="fr-FR" sz="900" dirty="0" smtClean="0"/>
              <a:t> </a:t>
            </a:r>
            <a:r>
              <a:rPr lang="fr-FR" sz="900" dirty="0" err="1" smtClean="0"/>
              <a:t>engines</a:t>
            </a:r>
            <a:r>
              <a:rPr lang="fr-FR" sz="900" dirty="0" smtClean="0"/>
              <a:t> in the world ». </a:t>
            </a:r>
            <a:r>
              <a:rPr lang="fr-FR" sz="900" i="1" dirty="0" smtClean="0"/>
              <a:t>Reliablesoft.net.</a:t>
            </a:r>
            <a:r>
              <a:rPr lang="fr-FR" sz="900" dirty="0" smtClean="0"/>
              <a:t> 02/01/2013. [en ligne]. </a:t>
            </a:r>
            <a:r>
              <a:rPr lang="fr-FR" sz="900" dirty="0"/>
              <a:t>Disponible sur : </a:t>
            </a:r>
            <a:r>
              <a:rPr lang="fr-FR" sz="900" dirty="0">
                <a:hlinkClick r:id="rId13"/>
              </a:rPr>
              <a:t>http://www.reliablesoft.net/top-10-search-engines-in-the-world</a:t>
            </a:r>
            <a:r>
              <a:rPr lang="fr-FR" sz="900" dirty="0" smtClean="0">
                <a:hlinkClick r:id="rId13"/>
              </a:rPr>
              <a:t>/</a:t>
            </a:r>
            <a:r>
              <a:rPr lang="fr-FR" sz="900" dirty="0" smtClean="0"/>
              <a:t>. </a:t>
            </a:r>
          </a:p>
          <a:p>
            <a:pPr marL="180975" indent="-180975">
              <a:lnSpc>
                <a:spcPct val="120000"/>
              </a:lnSpc>
              <a:spcBef>
                <a:spcPts val="300"/>
              </a:spcBef>
              <a:buNone/>
            </a:pPr>
            <a:r>
              <a:rPr lang="fr-FR" sz="900" dirty="0"/>
              <a:t>Antoine Crochet-Damais. « </a:t>
            </a:r>
            <a:r>
              <a:rPr lang="fr-FR" sz="900" dirty="0" err="1"/>
              <a:t>Qwant</a:t>
            </a:r>
            <a:r>
              <a:rPr lang="fr-FR" sz="900" dirty="0"/>
              <a:t> : les secrets techniques du moteur de recherche </a:t>
            </a:r>
            <a:r>
              <a:rPr lang="fr-FR" sz="900" dirty="0" smtClean="0"/>
              <a:t>français ». </a:t>
            </a:r>
            <a:r>
              <a:rPr lang="fr-FR" sz="900" i="1" dirty="0" smtClean="0"/>
              <a:t>Journal du net. </a:t>
            </a:r>
            <a:r>
              <a:rPr lang="fr-FR" sz="900" dirty="0"/>
              <a:t>25/04/2014. </a:t>
            </a:r>
            <a:r>
              <a:rPr lang="fr-FR" sz="900" dirty="0" smtClean="0"/>
              <a:t>[</a:t>
            </a:r>
            <a:r>
              <a:rPr lang="fr-FR" sz="900" dirty="0"/>
              <a:t>en ligne]. Disponible sur : </a:t>
            </a:r>
            <a:r>
              <a:rPr lang="fr-FR" sz="900" dirty="0" smtClean="0">
                <a:hlinkClick r:id="rId14"/>
              </a:rPr>
              <a:t>www.journaldunet.com/solutions/cloud-computing/qwant-les-coulisses-techniques.shtml</a:t>
            </a:r>
            <a:r>
              <a:rPr lang="fr-FR" sz="900" dirty="0" smtClean="0"/>
              <a:t>?. </a:t>
            </a:r>
          </a:p>
          <a:p>
            <a:pPr marL="180975" indent="-180975">
              <a:lnSpc>
                <a:spcPct val="120000"/>
              </a:lnSpc>
              <a:spcBef>
                <a:spcPts val="300"/>
              </a:spcBef>
              <a:buNone/>
            </a:pPr>
            <a:r>
              <a:rPr lang="fr-FR" sz="900" dirty="0" smtClean="0"/>
              <a:t>Olivier Ertzscheid. </a:t>
            </a:r>
            <a:r>
              <a:rPr lang="fr-FR" sz="900" i="1" dirty="0" smtClean="0"/>
              <a:t>Évolution des moteurs de recherche</a:t>
            </a:r>
            <a:r>
              <a:rPr lang="fr-FR" sz="900" dirty="0" smtClean="0"/>
              <a:t>. Présentation, URFIST de Bordeaux. 66 p. 05/04/2011. [en ligne]. </a:t>
            </a:r>
            <a:r>
              <a:rPr lang="fr-FR" sz="900" dirty="0"/>
              <a:t>Disponible sur : </a:t>
            </a:r>
            <a:r>
              <a:rPr lang="fr-FR" sz="900" dirty="0">
                <a:hlinkClick r:id="rId15"/>
              </a:rPr>
              <a:t>http://</a:t>
            </a:r>
            <a:r>
              <a:rPr lang="fr-FR" sz="900" dirty="0" smtClean="0">
                <a:hlinkClick r:id="rId15"/>
              </a:rPr>
              <a:t>weburfist.univ-bordeaux.fr/wp-content/uploads/2013/02/moteur2011.pdf</a:t>
            </a:r>
            <a:r>
              <a:rPr lang="fr-FR" sz="900" dirty="0" smtClean="0"/>
              <a:t>.</a:t>
            </a:r>
          </a:p>
          <a:p>
            <a:pPr marL="180975" indent="-180975">
              <a:lnSpc>
                <a:spcPct val="120000"/>
              </a:lnSpc>
              <a:spcBef>
                <a:spcPts val="300"/>
              </a:spcBef>
              <a:buNone/>
            </a:pPr>
            <a:r>
              <a:rPr lang="fr-FR" sz="900" dirty="0" smtClean="0"/>
              <a:t>--. « Méthodes</a:t>
            </a:r>
            <a:r>
              <a:rPr lang="fr-FR" sz="900" dirty="0"/>
              <a:t>, techniques et outils. Qu’y aura-t-il demain sous nos moteurs </a:t>
            </a:r>
            <a:r>
              <a:rPr lang="fr-FR" sz="900" dirty="0" smtClean="0"/>
              <a:t>? ». </a:t>
            </a:r>
            <a:r>
              <a:rPr lang="fr-FR" sz="900" i="1" dirty="0"/>
              <a:t>Documentaliste, sciences de l’information</a:t>
            </a:r>
            <a:r>
              <a:rPr lang="fr-FR" sz="900" dirty="0"/>
              <a:t>. </a:t>
            </a:r>
            <a:r>
              <a:rPr lang="fr-FR" sz="900" dirty="0" smtClean="0"/>
              <a:t>vol</a:t>
            </a:r>
            <a:r>
              <a:rPr lang="fr-FR" sz="900" dirty="0"/>
              <a:t>. 48, n°3, </a:t>
            </a:r>
            <a:r>
              <a:rPr lang="fr-FR" sz="900" dirty="0" smtClean="0"/>
              <a:t>10/2011. p. 10-11</a:t>
            </a:r>
            <a:r>
              <a:rPr lang="fr-FR" sz="900" dirty="0"/>
              <a:t> . </a:t>
            </a:r>
            <a:r>
              <a:rPr lang="fr-FR" sz="900" dirty="0" smtClean="0"/>
              <a:t>Version auteur disponible en ligne </a:t>
            </a:r>
            <a:r>
              <a:rPr lang="fr-FR" sz="900" dirty="0"/>
              <a:t>sur : </a:t>
            </a:r>
            <a:r>
              <a:rPr lang="fr-FR" sz="900" dirty="0" smtClean="0">
                <a:hlinkClick r:id="rId16"/>
              </a:rPr>
              <a:t>http</a:t>
            </a:r>
            <a:r>
              <a:rPr lang="fr-FR" sz="900" dirty="0">
                <a:hlinkClick r:id="rId16"/>
              </a:rPr>
              <a:t>://archivesic.ccsd.cnrs.fr/sic_00634397/fr</a:t>
            </a:r>
            <a:r>
              <a:rPr lang="fr-FR" sz="900" dirty="0" smtClean="0">
                <a:hlinkClick r:id="rId16"/>
              </a:rPr>
              <a:t>/</a:t>
            </a:r>
            <a:r>
              <a:rPr lang="fr-FR" sz="900" dirty="0" smtClean="0"/>
              <a:t>. </a:t>
            </a:r>
          </a:p>
          <a:p>
            <a:pPr marL="180975" indent="-180975">
              <a:lnSpc>
                <a:spcPct val="120000"/>
              </a:lnSpc>
              <a:spcBef>
                <a:spcPts val="300"/>
              </a:spcBef>
              <a:buNone/>
            </a:pPr>
            <a:r>
              <a:rPr lang="fr-FR" sz="900" dirty="0" smtClean="0"/>
              <a:t>--. « </a:t>
            </a:r>
            <a:r>
              <a:rPr lang="fr-FR" sz="900" dirty="0"/>
              <a:t>Moteurs de recherche : des enjeux d'aujourd'hui aux moteurs de </a:t>
            </a:r>
            <a:r>
              <a:rPr lang="fr-FR" sz="900" dirty="0" smtClean="0"/>
              <a:t>demain ». </a:t>
            </a:r>
            <a:r>
              <a:rPr lang="fr-FR" sz="900" i="1" dirty="0"/>
              <a:t>Métadonnées </a:t>
            </a:r>
            <a:r>
              <a:rPr lang="fr-FR" sz="900" i="1" dirty="0" smtClean="0"/>
              <a:t>: </a:t>
            </a:r>
            <a:r>
              <a:rPr lang="fr-FR" sz="900" i="1" dirty="0"/>
              <a:t>mutations et </a:t>
            </a:r>
            <a:r>
              <a:rPr lang="fr-FR" sz="900" i="1" dirty="0" smtClean="0"/>
              <a:t>perspectives. </a:t>
            </a:r>
            <a:r>
              <a:rPr lang="fr-FR" sz="900" dirty="0" smtClean="0"/>
              <a:t>Séminaire </a:t>
            </a:r>
            <a:r>
              <a:rPr lang="fr-FR" sz="900" dirty="0"/>
              <a:t>INRIA, 29 septembre-3 octobre 2008, </a:t>
            </a:r>
            <a:r>
              <a:rPr lang="fr-FR" sz="900" dirty="0" smtClean="0"/>
              <a:t>Dijon. Lisette </a:t>
            </a:r>
            <a:r>
              <a:rPr lang="fr-FR" sz="900" dirty="0" err="1"/>
              <a:t>Calderan</a:t>
            </a:r>
            <a:r>
              <a:rPr lang="fr-FR" sz="900" dirty="0"/>
              <a:t>, Bernard </a:t>
            </a:r>
            <a:r>
              <a:rPr lang="fr-FR" sz="900" dirty="0" err="1"/>
              <a:t>Hidoine</a:t>
            </a:r>
            <a:r>
              <a:rPr lang="fr-FR" sz="900" dirty="0"/>
              <a:t> et Jacques Millet</a:t>
            </a:r>
            <a:r>
              <a:rPr lang="fr-FR" sz="900" dirty="0" smtClean="0"/>
              <a:t>. (</a:t>
            </a:r>
            <a:r>
              <a:rPr lang="fr-FR" sz="900" dirty="0" err="1" smtClean="0"/>
              <a:t>coord</a:t>
            </a:r>
            <a:r>
              <a:rPr lang="fr-FR" sz="900" dirty="0" smtClean="0"/>
              <a:t>.) </a:t>
            </a:r>
            <a:r>
              <a:rPr lang="fr-FR" sz="900" dirty="0"/>
              <a:t>- Paris : ADBS éd</a:t>
            </a:r>
            <a:r>
              <a:rPr lang="fr-FR" sz="900" dirty="0" smtClean="0"/>
              <a:t>., 2008. 282 p. p. 59-89. </a:t>
            </a:r>
            <a:r>
              <a:rPr lang="fr-FR" sz="900" dirty="0"/>
              <a:t> </a:t>
            </a:r>
            <a:r>
              <a:rPr lang="fr-FR" sz="900" dirty="0" smtClean="0"/>
              <a:t>Version auteur disponible sur : </a:t>
            </a:r>
            <a:r>
              <a:rPr lang="fr-FR" sz="900" dirty="0">
                <a:hlinkClick r:id="rId17"/>
              </a:rPr>
              <a:t>http://</a:t>
            </a:r>
            <a:r>
              <a:rPr lang="fr-FR" sz="900" dirty="0" smtClean="0">
                <a:hlinkClick r:id="rId17"/>
              </a:rPr>
              <a:t>archivesic.ccsd.cnrs.fr/index.php?halsid=ehi2g4f97ccsor77v7d0c61851&amp;view_this_doc=sic_00325690&amp;version=1</a:t>
            </a:r>
            <a:r>
              <a:rPr lang="fr-FR" sz="900" dirty="0" smtClean="0"/>
              <a:t>. </a:t>
            </a:r>
          </a:p>
          <a:p>
            <a:pPr marL="180975" indent="-180975">
              <a:lnSpc>
                <a:spcPct val="120000"/>
              </a:lnSpc>
              <a:spcBef>
                <a:spcPts val="300"/>
              </a:spcBef>
              <a:buNone/>
            </a:pPr>
            <a:r>
              <a:rPr lang="fr-FR" sz="900" dirty="0"/>
              <a:t>« Future of </a:t>
            </a:r>
            <a:r>
              <a:rPr lang="fr-FR" sz="900" dirty="0" err="1"/>
              <a:t>search</a:t>
            </a:r>
            <a:r>
              <a:rPr lang="fr-FR" sz="900" dirty="0"/>
              <a:t> </a:t>
            </a:r>
            <a:r>
              <a:rPr lang="fr-FR" sz="900" dirty="0" err="1"/>
              <a:t>series</a:t>
            </a:r>
            <a:r>
              <a:rPr lang="fr-FR" sz="900" dirty="0"/>
              <a:t> ». </a:t>
            </a:r>
            <a:r>
              <a:rPr lang="fr-FR" sz="900" i="1" dirty="0" err="1"/>
              <a:t>Mashable</a:t>
            </a:r>
            <a:r>
              <a:rPr lang="fr-FR" sz="900" dirty="0"/>
              <a:t>. Dossier. 2011-. [en ligne]. Disponible sur : </a:t>
            </a:r>
            <a:r>
              <a:rPr lang="fr-FR" sz="900" dirty="0">
                <a:hlinkClick r:id="rId18"/>
              </a:rPr>
              <a:t>http://mashable.com/category/future-of-search-series/</a:t>
            </a:r>
            <a:r>
              <a:rPr lang="fr-FR" sz="900" dirty="0"/>
              <a:t>. </a:t>
            </a:r>
          </a:p>
          <a:p>
            <a:pPr marL="180975" indent="-180975">
              <a:lnSpc>
                <a:spcPct val="120000"/>
              </a:lnSpc>
              <a:spcBef>
                <a:spcPts val="300"/>
              </a:spcBef>
              <a:buNone/>
            </a:pPr>
            <a:r>
              <a:rPr lang="fr-FR" sz="900" dirty="0"/>
              <a:t>Liz </a:t>
            </a:r>
            <a:r>
              <a:rPr lang="fr-FR" sz="900" dirty="0" err="1"/>
              <a:t>Gannes</a:t>
            </a:r>
            <a:r>
              <a:rPr lang="fr-FR" sz="900" dirty="0"/>
              <a:t>. « </a:t>
            </a:r>
            <a:r>
              <a:rPr lang="en-US" sz="900" dirty="0"/>
              <a:t>How search is evolving — finally! — beyond caveman queries</a:t>
            </a:r>
            <a:r>
              <a:rPr lang="fr-FR" sz="900" dirty="0"/>
              <a:t> ». </a:t>
            </a:r>
            <a:r>
              <a:rPr lang="fr-FR" sz="900" i="1" dirty="0" err="1"/>
              <a:t>AllTingsD</a:t>
            </a:r>
            <a:r>
              <a:rPr lang="fr-FR" sz="900" dirty="0"/>
              <a:t>. 14/03/2013. [en ligne]. Disponible sur : </a:t>
            </a:r>
            <a:r>
              <a:rPr lang="fr-FR" sz="900" dirty="0">
                <a:hlinkClick r:id="rId19"/>
              </a:rPr>
              <a:t>http://allthingsd.com/20130314/how-search-is-evolving-finally-beyond-caveman-queries/</a:t>
            </a:r>
            <a:r>
              <a:rPr lang="fr-FR" sz="900" dirty="0"/>
              <a:t>. </a:t>
            </a:r>
          </a:p>
          <a:p>
            <a:pPr marL="180975" indent="-180975">
              <a:lnSpc>
                <a:spcPct val="120000"/>
              </a:lnSpc>
              <a:spcBef>
                <a:spcPts val="300"/>
              </a:spcBef>
              <a:buNone/>
            </a:pPr>
            <a:r>
              <a:rPr lang="fr-FR" sz="900" dirty="0"/>
              <a:t>Paul Gil. « </a:t>
            </a:r>
            <a:r>
              <a:rPr lang="en-US" sz="900" dirty="0"/>
              <a:t>The best search engines of 2015 ! </a:t>
            </a:r>
            <a:r>
              <a:rPr lang="fr-FR" sz="900" dirty="0"/>
              <a:t> ». </a:t>
            </a:r>
            <a:r>
              <a:rPr lang="fr-FR" sz="900" i="1" dirty="0"/>
              <a:t>Net for </a:t>
            </a:r>
            <a:r>
              <a:rPr lang="fr-FR" sz="900" i="1" dirty="0" err="1"/>
              <a:t>beginners</a:t>
            </a:r>
            <a:r>
              <a:rPr lang="fr-FR" sz="900" dirty="0"/>
              <a:t>. 2015. [en ligne]. Disponible sur :  </a:t>
            </a:r>
            <a:r>
              <a:rPr lang="fr-FR" sz="900" dirty="0">
                <a:hlinkClick r:id="rId20"/>
              </a:rPr>
              <a:t>http://netforbeginners.about.com/od/internet101/ss/The-Best-Search-Engines-of-2015_12.htm#step-heading</a:t>
            </a:r>
            <a:r>
              <a:rPr lang="fr-FR" sz="900" dirty="0" smtClean="0"/>
              <a:t>.</a:t>
            </a:r>
          </a:p>
          <a:p>
            <a:pPr marL="180975" indent="-180975">
              <a:lnSpc>
                <a:spcPct val="120000"/>
              </a:lnSpc>
              <a:spcBef>
                <a:spcPts val="300"/>
              </a:spcBef>
              <a:buNone/>
            </a:pPr>
            <a:r>
              <a:rPr lang="fr-FR" sz="900" dirty="0" smtClean="0"/>
              <a:t>--.  </a:t>
            </a:r>
            <a:r>
              <a:rPr lang="fr-FR" sz="900" dirty="0"/>
              <a:t>«  </a:t>
            </a:r>
            <a:r>
              <a:rPr lang="en-US" sz="900" dirty="0"/>
              <a:t>The best search engines of </a:t>
            </a:r>
            <a:r>
              <a:rPr lang="en-US" sz="900" dirty="0" smtClean="0"/>
              <a:t>2016 !</a:t>
            </a:r>
            <a:r>
              <a:rPr lang="fr-FR" sz="900" dirty="0"/>
              <a:t> ». </a:t>
            </a:r>
            <a:r>
              <a:rPr lang="fr-FR" sz="900" i="1" dirty="0"/>
              <a:t>Net for </a:t>
            </a:r>
            <a:r>
              <a:rPr lang="fr-FR" sz="900" i="1" dirty="0" err="1"/>
              <a:t>beginners</a:t>
            </a:r>
            <a:r>
              <a:rPr lang="fr-FR" sz="900" dirty="0"/>
              <a:t>. </a:t>
            </a:r>
            <a:r>
              <a:rPr lang="fr-FR" sz="900" dirty="0" smtClean="0"/>
              <a:t>10/05/2016. </a:t>
            </a:r>
            <a:r>
              <a:rPr lang="fr-FR" sz="900" dirty="0"/>
              <a:t>[en ligne]. Disponible sur </a:t>
            </a:r>
            <a:r>
              <a:rPr lang="fr-FR" sz="900" dirty="0" smtClean="0"/>
              <a:t>: </a:t>
            </a:r>
            <a:r>
              <a:rPr lang="fr-FR" sz="900" dirty="0" smtClean="0">
                <a:hlinkClick r:id="rId21"/>
              </a:rPr>
              <a:t>http</a:t>
            </a:r>
            <a:r>
              <a:rPr lang="fr-FR" sz="900" dirty="0">
                <a:hlinkClick r:id="rId21"/>
              </a:rPr>
              <a:t>://</a:t>
            </a:r>
            <a:r>
              <a:rPr lang="fr-FR" sz="900" dirty="0" smtClean="0">
                <a:hlinkClick r:id="rId21"/>
              </a:rPr>
              <a:t>netforbeginners.about.com/od/internet101/ss/The-Best-Search-Engines-of-2015.htm#step1</a:t>
            </a:r>
            <a:r>
              <a:rPr lang="fr-FR" sz="900" dirty="0" smtClean="0"/>
              <a:t>. </a:t>
            </a:r>
            <a:endParaRPr lang="fr-FR" sz="900" dirty="0"/>
          </a:p>
          <a:p>
            <a:pPr marL="180975" indent="-180975">
              <a:lnSpc>
                <a:spcPct val="120000"/>
              </a:lnSpc>
              <a:spcBef>
                <a:spcPts val="300"/>
              </a:spcBef>
              <a:buNone/>
            </a:pPr>
            <a:r>
              <a:rPr lang="fr-FR" sz="900" dirty="0" err="1" smtClean="0"/>
              <a:t>Casie</a:t>
            </a:r>
            <a:r>
              <a:rPr lang="fr-FR" sz="900" dirty="0" smtClean="0"/>
              <a:t> Gillette. « </a:t>
            </a:r>
            <a:r>
              <a:rPr lang="fr-FR" sz="900" dirty="0" err="1" smtClean="0"/>
              <a:t>Looking</a:t>
            </a:r>
            <a:r>
              <a:rPr lang="fr-FR" sz="900" dirty="0" smtClean="0"/>
              <a:t> </a:t>
            </a:r>
            <a:r>
              <a:rPr lang="fr-FR" sz="900" dirty="0" err="1" smtClean="0"/>
              <a:t>ahead</a:t>
            </a:r>
            <a:r>
              <a:rPr lang="fr-FR" sz="900" dirty="0" smtClean="0"/>
              <a:t> : the new </a:t>
            </a:r>
            <a:r>
              <a:rPr lang="fr-FR" sz="900" dirty="0" err="1" smtClean="0"/>
              <a:t>search</a:t>
            </a:r>
            <a:r>
              <a:rPr lang="fr-FR" sz="900" dirty="0" smtClean="0"/>
              <a:t> </a:t>
            </a:r>
            <a:r>
              <a:rPr lang="fr-FR" sz="900" dirty="0" err="1" smtClean="0"/>
              <a:t>landscape</a:t>
            </a:r>
            <a:r>
              <a:rPr lang="fr-FR" sz="900" dirty="0" smtClean="0"/>
              <a:t> ». </a:t>
            </a:r>
            <a:r>
              <a:rPr lang="fr-FR" sz="900" i="1" dirty="0" err="1" smtClean="0"/>
              <a:t>Search</a:t>
            </a:r>
            <a:r>
              <a:rPr lang="fr-FR" sz="900" i="1" dirty="0" smtClean="0"/>
              <a:t> </a:t>
            </a:r>
            <a:r>
              <a:rPr lang="fr-FR" sz="900" i="1" dirty="0" err="1" smtClean="0"/>
              <a:t>engine</a:t>
            </a:r>
            <a:r>
              <a:rPr lang="fr-FR" sz="900" i="1" dirty="0" smtClean="0"/>
              <a:t> land</a:t>
            </a:r>
            <a:r>
              <a:rPr lang="fr-FR" sz="900" dirty="0" smtClean="0"/>
              <a:t>. 1</a:t>
            </a:r>
            <a:r>
              <a:rPr lang="fr-FR" sz="900" baseline="30000" dirty="0" smtClean="0"/>
              <a:t>er</a:t>
            </a:r>
            <a:r>
              <a:rPr lang="fr-FR" sz="900" dirty="0" smtClean="0"/>
              <a:t>/10/2015. [en ligne]. </a:t>
            </a:r>
            <a:r>
              <a:rPr lang="fr-FR" sz="900" dirty="0"/>
              <a:t>Disponible sur :  </a:t>
            </a:r>
            <a:r>
              <a:rPr lang="fr-FR" sz="900" dirty="0">
                <a:hlinkClick r:id="rId22"/>
              </a:rPr>
              <a:t>http://</a:t>
            </a:r>
            <a:r>
              <a:rPr lang="fr-FR" sz="900" dirty="0" smtClean="0">
                <a:hlinkClick r:id="rId22"/>
              </a:rPr>
              <a:t>searchengineland.com/looking-ahead-new-search-landscape-231944</a:t>
            </a:r>
            <a:r>
              <a:rPr lang="fr-FR" sz="900" dirty="0" smtClean="0"/>
              <a:t>. </a:t>
            </a:r>
          </a:p>
          <a:p>
            <a:pPr marL="180975" indent="-180975">
              <a:lnSpc>
                <a:spcPct val="120000"/>
              </a:lnSpc>
              <a:spcBef>
                <a:spcPts val="300"/>
              </a:spcBef>
              <a:buNone/>
            </a:pPr>
            <a:r>
              <a:rPr lang="fr-FR" sz="900" dirty="0" smtClean="0"/>
              <a:t>Lars </a:t>
            </a:r>
            <a:r>
              <a:rPr lang="fr-FR" sz="900" dirty="0" err="1" smtClean="0"/>
              <a:t>Hård</a:t>
            </a:r>
            <a:r>
              <a:rPr lang="fr-FR" sz="900" dirty="0" smtClean="0"/>
              <a:t>. « </a:t>
            </a:r>
            <a:r>
              <a:rPr lang="en-US" sz="900" dirty="0" smtClean="0"/>
              <a:t>Can Google compete with the next generation of search engines ?</a:t>
            </a:r>
            <a:r>
              <a:rPr lang="fr-FR" sz="900" dirty="0" smtClean="0"/>
              <a:t> ». </a:t>
            </a:r>
            <a:r>
              <a:rPr lang="fr-FR" sz="900" i="1" dirty="0" err="1" smtClean="0"/>
              <a:t>VentureBeat</a:t>
            </a:r>
            <a:r>
              <a:rPr lang="fr-FR" sz="900" dirty="0" smtClean="0"/>
              <a:t>. 12/11/2012. [en ligne]. Disponible sur : </a:t>
            </a:r>
            <a:r>
              <a:rPr lang="fr-FR" sz="900" dirty="0" smtClean="0">
                <a:hlinkClick r:id="rId23"/>
              </a:rPr>
              <a:t>http://venturebeat.com/2012/11/06/next-generation-search/</a:t>
            </a:r>
            <a:r>
              <a:rPr lang="fr-FR" sz="900" dirty="0" smtClean="0"/>
              <a:t>. </a:t>
            </a:r>
          </a:p>
          <a:p>
            <a:pPr marL="180975" indent="-180975">
              <a:lnSpc>
                <a:spcPct val="110000"/>
              </a:lnSpc>
              <a:spcBef>
                <a:spcPts val="300"/>
              </a:spcBef>
              <a:buNone/>
            </a:pPr>
            <a:endParaRPr lang="fr-FR" sz="900" dirty="0" smtClean="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369399948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1268760"/>
            <a:ext cx="8229600" cy="5256584"/>
          </a:xfrm>
          <a:noFill/>
        </p:spPr>
        <p:txBody>
          <a:bodyPr>
            <a:normAutofit/>
          </a:bodyPr>
          <a:lstStyle/>
          <a:p>
            <a:pPr marL="180975" indent="-180975">
              <a:lnSpc>
                <a:spcPct val="110000"/>
              </a:lnSpc>
              <a:spcBef>
                <a:spcPts val="300"/>
              </a:spcBef>
              <a:buNone/>
            </a:pPr>
            <a:r>
              <a:rPr lang="fr-FR" sz="800" i="1" dirty="0"/>
              <a:t>The </a:t>
            </a:r>
            <a:r>
              <a:rPr lang="fr-FR" sz="800" i="1" dirty="0" err="1"/>
              <a:t>hidden</a:t>
            </a:r>
            <a:r>
              <a:rPr lang="fr-FR" sz="800" i="1" dirty="0"/>
              <a:t> value of long </a:t>
            </a:r>
            <a:r>
              <a:rPr lang="fr-FR" sz="800" i="1" dirty="0" err="1"/>
              <a:t>tail</a:t>
            </a:r>
            <a:r>
              <a:rPr lang="fr-FR" sz="800" i="1" dirty="0"/>
              <a:t> SEO</a:t>
            </a:r>
            <a:r>
              <a:rPr lang="fr-FR" sz="800" dirty="0"/>
              <a:t>. Infographie. 03/2013. [en ligne]. Disponible sur : </a:t>
            </a:r>
            <a:r>
              <a:rPr lang="fr-FR" sz="800" dirty="0">
                <a:hlinkClick r:id="rId3"/>
              </a:rPr>
              <a:t>http://www.abondance.com/actualites/20130503-12526-infographie-la-longue-traine-seo.html</a:t>
            </a:r>
            <a:r>
              <a:rPr lang="fr-FR" sz="800" dirty="0"/>
              <a:t>.</a:t>
            </a:r>
          </a:p>
          <a:p>
            <a:pPr marL="180975" indent="-180975">
              <a:lnSpc>
                <a:spcPct val="110000"/>
              </a:lnSpc>
              <a:spcBef>
                <a:spcPts val="300"/>
              </a:spcBef>
              <a:buNone/>
            </a:pPr>
            <a:r>
              <a:rPr lang="fr-FR" sz="800" dirty="0"/>
              <a:t>« The </a:t>
            </a:r>
            <a:r>
              <a:rPr lang="fr-FR" sz="800" dirty="0" err="1"/>
              <a:t>history</a:t>
            </a:r>
            <a:r>
              <a:rPr lang="fr-FR" sz="800" dirty="0"/>
              <a:t> of </a:t>
            </a:r>
            <a:r>
              <a:rPr lang="fr-FR" sz="800" dirty="0" err="1"/>
              <a:t>search</a:t>
            </a:r>
            <a:r>
              <a:rPr lang="fr-FR" sz="800" dirty="0"/>
              <a:t> : a </a:t>
            </a:r>
            <a:r>
              <a:rPr lang="fr-FR" sz="800" dirty="0" err="1"/>
              <a:t>timeline</a:t>
            </a:r>
            <a:r>
              <a:rPr lang="fr-FR" sz="800" dirty="0"/>
              <a:t> ». </a:t>
            </a:r>
            <a:r>
              <a:rPr lang="fr-FR" sz="800" i="1" dirty="0" err="1"/>
              <a:t>PPCblog</a:t>
            </a:r>
            <a:r>
              <a:rPr lang="fr-FR" sz="800" dirty="0"/>
              <a:t>. Infographie. 2010. [en ligne]. Disponible sur : </a:t>
            </a:r>
            <a:r>
              <a:rPr lang="fr-FR" sz="800" dirty="0">
                <a:hlinkClick r:id="rId4"/>
              </a:rPr>
              <a:t>http://www.ppcblog.com/search-history/</a:t>
            </a:r>
            <a:r>
              <a:rPr lang="fr-FR" sz="800" dirty="0"/>
              <a:t>.  </a:t>
            </a:r>
          </a:p>
          <a:p>
            <a:pPr marL="180975" indent="-180975">
              <a:lnSpc>
                <a:spcPct val="110000"/>
              </a:lnSpc>
              <a:spcBef>
                <a:spcPts val="300"/>
              </a:spcBef>
              <a:buNone/>
            </a:pPr>
            <a:r>
              <a:rPr lang="fr-FR" sz="800" dirty="0" smtClean="0"/>
              <a:t>Gord </a:t>
            </a:r>
            <a:r>
              <a:rPr lang="fr-FR" sz="800" dirty="0" err="1"/>
              <a:t>Hotchkiss</a:t>
            </a:r>
            <a:r>
              <a:rPr lang="fr-FR" sz="800" dirty="0"/>
              <a:t>. « </a:t>
            </a:r>
            <a:r>
              <a:rPr lang="en-US" sz="800" dirty="0"/>
              <a:t>Five visionaries sum up the future of search</a:t>
            </a:r>
            <a:r>
              <a:rPr lang="fr-FR" sz="800" dirty="0"/>
              <a:t> ». </a:t>
            </a:r>
            <a:r>
              <a:rPr lang="fr-FR" sz="800" i="1" dirty="0" err="1" smtClean="0"/>
              <a:t>Search</a:t>
            </a:r>
            <a:r>
              <a:rPr lang="fr-FR" sz="800" i="1" dirty="0" smtClean="0"/>
              <a:t> </a:t>
            </a:r>
            <a:r>
              <a:rPr lang="fr-FR" sz="800" i="1" dirty="0" err="1" smtClean="0"/>
              <a:t>engine</a:t>
            </a:r>
            <a:r>
              <a:rPr lang="fr-FR" sz="800" i="1" dirty="0" smtClean="0"/>
              <a:t> land</a:t>
            </a:r>
            <a:r>
              <a:rPr lang="fr-FR" sz="800" dirty="0"/>
              <a:t>. 25/03/2011. [en ligne]. Disponible sur : </a:t>
            </a:r>
            <a:r>
              <a:rPr lang="fr-FR" sz="800" dirty="0">
                <a:hlinkClick r:id="rId5"/>
              </a:rPr>
              <a:t>http://searchengineland.com/five-visionaries-sum-up-the-future-of-search-69877</a:t>
            </a:r>
            <a:r>
              <a:rPr lang="fr-FR" sz="800" dirty="0"/>
              <a:t>. suivi de </a:t>
            </a:r>
            <a:r>
              <a:rPr lang="fr-FR" sz="800" dirty="0">
                <a:hlinkClick r:id="rId6"/>
              </a:rPr>
              <a:t>http://searchengineland.com/five-visionaries-sum-up-the-future-of-search-part-ii-74287</a:t>
            </a:r>
            <a:r>
              <a:rPr lang="fr-FR" sz="800" dirty="0"/>
              <a:t>, </a:t>
            </a:r>
            <a:r>
              <a:rPr lang="fr-FR" sz="800" dirty="0" smtClean="0"/>
              <a:t>22/04/2011.</a:t>
            </a:r>
          </a:p>
          <a:p>
            <a:pPr marL="180975" indent="-180975">
              <a:lnSpc>
                <a:spcPct val="110000"/>
              </a:lnSpc>
              <a:spcBef>
                <a:spcPts val="300"/>
              </a:spcBef>
              <a:buNone/>
            </a:pPr>
            <a:r>
              <a:rPr lang="fr-FR" sz="800" dirty="0" smtClean="0"/>
              <a:t>Infographiclabs.com</a:t>
            </a:r>
            <a:r>
              <a:rPr lang="fr-FR" sz="800" dirty="0"/>
              <a:t>. </a:t>
            </a:r>
            <a:r>
              <a:rPr lang="fr-FR" sz="800" i="1" dirty="0"/>
              <a:t>The </a:t>
            </a:r>
            <a:r>
              <a:rPr lang="fr-FR" sz="800" i="1" dirty="0" err="1"/>
              <a:t>venturesome</a:t>
            </a:r>
            <a:r>
              <a:rPr lang="fr-FR" sz="800" i="1" dirty="0"/>
              <a:t> </a:t>
            </a:r>
            <a:r>
              <a:rPr lang="fr-FR" sz="800" i="1" dirty="0" err="1"/>
              <a:t>history</a:t>
            </a:r>
            <a:r>
              <a:rPr lang="fr-FR" sz="800" i="1" dirty="0"/>
              <a:t> of web </a:t>
            </a:r>
            <a:r>
              <a:rPr lang="fr-FR" sz="800" i="1" dirty="0" err="1"/>
              <a:t>search</a:t>
            </a:r>
            <a:r>
              <a:rPr lang="fr-FR" sz="800" i="1" dirty="0"/>
              <a:t> </a:t>
            </a:r>
            <a:r>
              <a:rPr lang="fr-FR" sz="800" i="1" dirty="0" err="1"/>
              <a:t>engines</a:t>
            </a:r>
            <a:r>
              <a:rPr lang="fr-FR" sz="800" dirty="0"/>
              <a:t>. Infographie. 2010. [en ligne]. Disponible sur : </a:t>
            </a:r>
            <a:r>
              <a:rPr lang="fr-FR" sz="800" dirty="0">
                <a:hlinkClick r:id="rId7"/>
              </a:rPr>
              <a:t>http://performancing.com/search-engine-history/</a:t>
            </a:r>
            <a:r>
              <a:rPr lang="fr-FR" sz="800" dirty="0"/>
              <a:t>.</a:t>
            </a:r>
          </a:p>
          <a:p>
            <a:pPr marL="180975" indent="-180975">
              <a:lnSpc>
                <a:spcPct val="110000"/>
              </a:lnSpc>
              <a:spcBef>
                <a:spcPts val="300"/>
              </a:spcBef>
              <a:buNone/>
            </a:pPr>
            <a:r>
              <a:rPr lang="fr-FR" sz="800" dirty="0" smtClean="0"/>
              <a:t>François Jeanne-</a:t>
            </a:r>
            <a:r>
              <a:rPr lang="fr-FR" sz="800" dirty="0" err="1" smtClean="0"/>
              <a:t>Beylot</a:t>
            </a:r>
            <a:r>
              <a:rPr lang="fr-FR" sz="800" dirty="0" smtClean="0"/>
              <a:t>. « A </a:t>
            </a:r>
            <a:r>
              <a:rPr lang="fr-FR" sz="800" dirty="0" err="1" smtClean="0"/>
              <a:t>Qwant</a:t>
            </a:r>
            <a:r>
              <a:rPr lang="fr-FR" sz="800" dirty="0" smtClean="0"/>
              <a:t> un moteur de recherche nouvelle génération ? ». </a:t>
            </a:r>
            <a:r>
              <a:rPr lang="fr-FR" sz="800" i="1" dirty="0" smtClean="0"/>
              <a:t>FJB Blog</a:t>
            </a:r>
            <a:r>
              <a:rPr lang="fr-FR" sz="800" dirty="0" smtClean="0"/>
              <a:t>, 08/03/2013. [en ligne]. </a:t>
            </a:r>
            <a:r>
              <a:rPr lang="fr-FR" sz="800" dirty="0"/>
              <a:t>Disponible sur : </a:t>
            </a:r>
            <a:r>
              <a:rPr lang="fr-FR" sz="800" dirty="0">
                <a:hlinkClick r:id="rId8"/>
              </a:rPr>
              <a:t>http://fjb.blogs.com/weblog/2013/03/a-qwant-un-moteur-de-recherche-nouvelle-g%C3%A9n%C3%A9ration-.</a:t>
            </a:r>
            <a:r>
              <a:rPr lang="fr-FR" sz="800" dirty="0" smtClean="0">
                <a:hlinkClick r:id="rId8"/>
              </a:rPr>
              <a:t>html</a:t>
            </a:r>
            <a:r>
              <a:rPr lang="fr-FR" sz="800" dirty="0" smtClean="0"/>
              <a:t>. </a:t>
            </a:r>
            <a:endParaRPr lang="fr-FR" sz="800" dirty="0"/>
          </a:p>
          <a:p>
            <a:pPr marL="180975" indent="-180975">
              <a:lnSpc>
                <a:spcPct val="110000"/>
              </a:lnSpc>
              <a:spcBef>
                <a:spcPts val="300"/>
              </a:spcBef>
              <a:buNone/>
            </a:pPr>
            <a:r>
              <a:rPr lang="fr-FR" sz="800" dirty="0" err="1"/>
              <a:t>Korben</a:t>
            </a:r>
            <a:r>
              <a:rPr lang="fr-FR" sz="800" dirty="0"/>
              <a:t>. </a:t>
            </a:r>
            <a:r>
              <a:rPr lang="fr-FR" sz="800" dirty="0" smtClean="0"/>
              <a:t>«  </a:t>
            </a:r>
            <a:r>
              <a:rPr lang="fr-FR" sz="800" dirty="0" err="1" smtClean="0"/>
              <a:t>Qwant</a:t>
            </a:r>
            <a:r>
              <a:rPr lang="fr-FR" sz="800" dirty="0" smtClean="0"/>
              <a:t> </a:t>
            </a:r>
            <a:r>
              <a:rPr lang="fr-FR" sz="800" dirty="0"/>
              <a:t>– Mon retour après 1 mois de </a:t>
            </a:r>
            <a:r>
              <a:rPr lang="fr-FR" sz="800" dirty="0" smtClean="0"/>
              <a:t>test ». </a:t>
            </a:r>
            <a:r>
              <a:rPr lang="fr-FR" sz="800" i="1" dirty="0" err="1" smtClean="0"/>
              <a:t>Korben</a:t>
            </a:r>
            <a:r>
              <a:rPr lang="fr-FR" sz="800" i="1" dirty="0" smtClean="0"/>
              <a:t>. </a:t>
            </a:r>
            <a:r>
              <a:rPr lang="fr-FR" sz="800" dirty="0" smtClean="0"/>
              <a:t>18/05/2015. [en </a:t>
            </a:r>
            <a:r>
              <a:rPr lang="fr-FR" sz="800" dirty="0"/>
              <a:t>ligne]. </a:t>
            </a:r>
            <a:r>
              <a:rPr lang="fr-FR" sz="800" dirty="0" smtClean="0"/>
              <a:t>Disponible sur :  </a:t>
            </a:r>
            <a:r>
              <a:rPr lang="fr-FR" sz="800" dirty="0" smtClean="0">
                <a:hlinkClick r:id="rId9"/>
              </a:rPr>
              <a:t>http://korben.info/qwant-mon-retour-apres-1-mois-de-test.html</a:t>
            </a:r>
            <a:r>
              <a:rPr lang="fr-FR" sz="800" dirty="0" smtClean="0"/>
              <a:t>. </a:t>
            </a:r>
          </a:p>
          <a:p>
            <a:pPr marL="180975" indent="-180975">
              <a:lnSpc>
                <a:spcPct val="110000"/>
              </a:lnSpc>
              <a:spcBef>
                <a:spcPts val="300"/>
              </a:spcBef>
              <a:buNone/>
            </a:pPr>
            <a:r>
              <a:rPr lang="fr-FR" sz="800" dirty="0" smtClean="0"/>
              <a:t>Mark </a:t>
            </a:r>
            <a:r>
              <a:rPr lang="fr-FR" sz="800" dirty="0"/>
              <a:t>Long. « Google </a:t>
            </a:r>
            <a:r>
              <a:rPr lang="fr-FR" sz="800" dirty="0" err="1"/>
              <a:t>beefs</a:t>
            </a:r>
            <a:r>
              <a:rPr lang="fr-FR" sz="800" dirty="0"/>
              <a:t> up </a:t>
            </a:r>
            <a:r>
              <a:rPr lang="fr-FR" sz="800" dirty="0" err="1"/>
              <a:t>its</a:t>
            </a:r>
            <a:r>
              <a:rPr lang="fr-FR" sz="800" dirty="0"/>
              <a:t> mobile </a:t>
            </a:r>
            <a:r>
              <a:rPr lang="fr-FR" sz="800" dirty="0" err="1"/>
              <a:t>search</a:t>
            </a:r>
            <a:r>
              <a:rPr lang="fr-FR" sz="800" dirty="0"/>
              <a:t> ». </a:t>
            </a:r>
            <a:r>
              <a:rPr lang="fr-FR" sz="800" i="1" dirty="0" err="1"/>
              <a:t>Sci-tech</a:t>
            </a:r>
            <a:r>
              <a:rPr lang="fr-FR" sz="800" i="1" dirty="0"/>
              <a:t> </a:t>
            </a:r>
            <a:r>
              <a:rPr lang="fr-FR" sz="800" i="1" dirty="0" err="1"/>
              <a:t>today</a:t>
            </a:r>
            <a:r>
              <a:rPr lang="fr-FR" sz="800" dirty="0"/>
              <a:t>. 10/08/2012. [en ligne]. Disponible sur : </a:t>
            </a:r>
            <a:r>
              <a:rPr lang="fr-FR" sz="800" dirty="0">
                <a:hlinkClick r:id="rId10"/>
              </a:rPr>
              <a:t>http://www.sci-tech-today.com/story.xhtml?story_id=84419</a:t>
            </a:r>
            <a:r>
              <a:rPr lang="fr-FR" sz="800" dirty="0"/>
              <a:t>. </a:t>
            </a:r>
          </a:p>
          <a:p>
            <a:pPr marL="180975" indent="-180975">
              <a:lnSpc>
                <a:spcPct val="110000"/>
              </a:lnSpc>
              <a:spcBef>
                <a:spcPts val="300"/>
              </a:spcBef>
              <a:buNone/>
            </a:pPr>
            <a:r>
              <a:rPr lang="fr-FR" sz="800" dirty="0" smtClean="0"/>
              <a:t>Marie-Laure </a:t>
            </a:r>
            <a:r>
              <a:rPr lang="fr-FR" sz="800" dirty="0"/>
              <a:t>Malingre et Alexandre Serres. </a:t>
            </a:r>
            <a:r>
              <a:rPr lang="fr-FR" sz="800" i="1" dirty="0"/>
              <a:t>Recherche d'information sur Internet : approfondissement des moteurs de recherche.</a:t>
            </a:r>
            <a:r>
              <a:rPr lang="fr-FR" sz="800" dirty="0"/>
              <a:t> URFIST de Rennes. 30/04/2007. [en ligne]. Disponible sur : </a:t>
            </a:r>
            <a:r>
              <a:rPr lang="fr-FR" sz="800" dirty="0">
                <a:hlinkClick r:id="rId11"/>
              </a:rPr>
              <a:t>http://www.sites.univ-rennes2.fr/urfist/ressources/recherche-dinformation-sur-internet-approfondissement-des-moteurs-de-recherche</a:t>
            </a:r>
            <a:r>
              <a:rPr lang="fr-FR" sz="800" dirty="0"/>
              <a:t>. </a:t>
            </a:r>
          </a:p>
          <a:p>
            <a:pPr marL="180975" indent="-180975">
              <a:lnSpc>
                <a:spcPct val="110000"/>
              </a:lnSpc>
              <a:spcBef>
                <a:spcPts val="300"/>
              </a:spcBef>
              <a:buNone/>
            </a:pPr>
            <a:r>
              <a:rPr lang="fr-FR" sz="800" dirty="0" smtClean="0"/>
              <a:t>--. </a:t>
            </a:r>
            <a:r>
              <a:rPr lang="fr-FR" sz="800" i="1" dirty="0"/>
              <a:t>Recherche d’information sur internet : récentes évolutions. </a:t>
            </a:r>
            <a:r>
              <a:rPr lang="fr-FR" sz="800" dirty="0"/>
              <a:t>Présentation, URFIST de Rennes, 01/2009. [en ligne]. Disponible sur : </a:t>
            </a:r>
            <a:r>
              <a:rPr lang="fr-FR" sz="800" dirty="0">
                <a:hlinkClick r:id="rId12"/>
              </a:rPr>
              <a:t>http://www.sites.univ-rennes2.fr/urfist/ressources/recherche-dinformation-sur-internet-recentes-evolutions-2009</a:t>
            </a:r>
            <a:r>
              <a:rPr lang="fr-FR" sz="800" dirty="0"/>
              <a:t>. </a:t>
            </a:r>
          </a:p>
          <a:p>
            <a:pPr marL="180975" indent="-180975">
              <a:lnSpc>
                <a:spcPct val="110000"/>
              </a:lnSpc>
              <a:spcBef>
                <a:spcPts val="300"/>
              </a:spcBef>
              <a:buNone/>
            </a:pPr>
            <a:r>
              <a:rPr lang="fr-FR" sz="800" dirty="0" smtClean="0"/>
              <a:t>« Les moteurs de recherche passent à la vitesse supérieure ». </a:t>
            </a:r>
            <a:r>
              <a:rPr lang="fr-FR" sz="800" i="1" dirty="0" err="1" smtClean="0"/>
              <a:t>Archimag</a:t>
            </a:r>
            <a:r>
              <a:rPr lang="fr-FR" sz="800" dirty="0" smtClean="0"/>
              <a:t>, n°297, 09/2013. Dossier. p. 16-23.</a:t>
            </a:r>
          </a:p>
          <a:p>
            <a:pPr marL="180975" indent="-180975">
              <a:lnSpc>
                <a:spcPct val="110000"/>
              </a:lnSpc>
              <a:spcBef>
                <a:spcPts val="300"/>
              </a:spcBef>
              <a:buNone/>
            </a:pPr>
            <a:r>
              <a:rPr lang="fr-FR" sz="800" dirty="0" err="1" smtClean="0"/>
              <a:t>Lenin</a:t>
            </a:r>
            <a:r>
              <a:rPr lang="fr-FR" sz="800" dirty="0" smtClean="0"/>
              <a:t> Nair. « </a:t>
            </a:r>
            <a:r>
              <a:rPr lang="en-US" sz="800" dirty="0"/>
              <a:t>Is Google Still the Best Search Engine In the World? A Comparison </a:t>
            </a:r>
            <a:r>
              <a:rPr lang="en-US" sz="800" dirty="0" smtClean="0"/>
              <a:t>Study ? </a:t>
            </a:r>
            <a:r>
              <a:rPr lang="fr-FR" sz="800" dirty="0"/>
              <a:t>». </a:t>
            </a:r>
            <a:r>
              <a:rPr lang="en-US" sz="800" i="1" dirty="0" smtClean="0"/>
              <a:t>Blue Bugle</a:t>
            </a:r>
            <a:r>
              <a:rPr lang="en-US" sz="800" dirty="0" smtClean="0"/>
              <a:t>. 15/02/2013. </a:t>
            </a:r>
            <a:r>
              <a:rPr lang="fr-FR" sz="800" dirty="0"/>
              <a:t>[en ligne]. Disponible sur : </a:t>
            </a:r>
            <a:r>
              <a:rPr lang="fr-FR" sz="800" dirty="0">
                <a:hlinkClick r:id="rId13"/>
              </a:rPr>
              <a:t>http://</a:t>
            </a:r>
            <a:r>
              <a:rPr lang="fr-FR" sz="800" dirty="0" smtClean="0">
                <a:hlinkClick r:id="rId13"/>
              </a:rPr>
              <a:t>www.bluebugle.org/2013/02/google-bing-blekko-duckduckgo-comparison.html</a:t>
            </a:r>
            <a:r>
              <a:rPr lang="fr-FR" sz="800" dirty="0" smtClean="0"/>
              <a:t>. </a:t>
            </a:r>
            <a:endParaRPr lang="en-US" sz="800" dirty="0"/>
          </a:p>
          <a:p>
            <a:pPr marL="180975" indent="-180975">
              <a:lnSpc>
                <a:spcPct val="110000"/>
              </a:lnSpc>
              <a:spcBef>
                <a:spcPts val="300"/>
              </a:spcBef>
              <a:buNone/>
            </a:pPr>
            <a:r>
              <a:rPr lang="fr-FR" sz="800" dirty="0" smtClean="0"/>
              <a:t>Jakob Nielsen. « </a:t>
            </a:r>
            <a:r>
              <a:rPr lang="fr-FR" sz="800" dirty="0" err="1" smtClean="0"/>
              <a:t>Converting</a:t>
            </a:r>
            <a:r>
              <a:rPr lang="fr-FR" sz="800" dirty="0" smtClean="0"/>
              <a:t> </a:t>
            </a:r>
            <a:r>
              <a:rPr lang="fr-FR" sz="800" dirty="0" err="1" smtClean="0"/>
              <a:t>search</a:t>
            </a:r>
            <a:r>
              <a:rPr lang="fr-FR" sz="800" dirty="0" smtClean="0"/>
              <a:t> </a:t>
            </a:r>
            <a:r>
              <a:rPr lang="fr-FR" sz="800" dirty="0" err="1" smtClean="0"/>
              <a:t>into</a:t>
            </a:r>
            <a:r>
              <a:rPr lang="fr-FR" sz="800" dirty="0" smtClean="0"/>
              <a:t> navigation ». </a:t>
            </a:r>
            <a:r>
              <a:rPr lang="fr-FR" sz="800" i="1" dirty="0" smtClean="0"/>
              <a:t>Jakob </a:t>
            </a:r>
            <a:r>
              <a:rPr lang="fr-FR" sz="800" i="1" dirty="0" err="1" smtClean="0"/>
              <a:t>Nielsen’s</a:t>
            </a:r>
            <a:r>
              <a:rPr lang="fr-FR" sz="800" i="1" dirty="0" smtClean="0"/>
              <a:t> </a:t>
            </a:r>
            <a:r>
              <a:rPr lang="fr-FR" sz="800" i="1" dirty="0" err="1" smtClean="0"/>
              <a:t>alertbox</a:t>
            </a:r>
            <a:r>
              <a:rPr lang="fr-FR" sz="800" i="1" dirty="0" smtClean="0"/>
              <a:t>. </a:t>
            </a:r>
            <a:r>
              <a:rPr lang="fr-FR" sz="800" dirty="0" smtClean="0"/>
              <a:t>16/03/2013. [en ligne]. </a:t>
            </a:r>
            <a:r>
              <a:rPr lang="fr-FR" sz="800" dirty="0"/>
              <a:t>Disponible sur : </a:t>
            </a:r>
            <a:r>
              <a:rPr lang="fr-FR" sz="800" dirty="0">
                <a:hlinkClick r:id="rId14"/>
              </a:rPr>
              <a:t>http://www.nngroup.com/articles/search-navigation</a:t>
            </a:r>
            <a:r>
              <a:rPr lang="fr-FR" sz="800" dirty="0" smtClean="0">
                <a:hlinkClick r:id="rId14"/>
              </a:rPr>
              <a:t>/</a:t>
            </a:r>
            <a:r>
              <a:rPr lang="fr-FR" sz="800" dirty="0" smtClean="0"/>
              <a:t>. </a:t>
            </a:r>
            <a:endParaRPr lang="fr-FR" sz="800" dirty="0"/>
          </a:p>
          <a:p>
            <a:pPr marL="180975" indent="-180975">
              <a:lnSpc>
                <a:spcPct val="110000"/>
              </a:lnSpc>
              <a:spcBef>
                <a:spcPts val="300"/>
              </a:spcBef>
              <a:buNone/>
            </a:pPr>
            <a:r>
              <a:rPr lang="fr-FR" sz="800" dirty="0" smtClean="0"/>
              <a:t>Greg R. </a:t>
            </a:r>
            <a:r>
              <a:rPr lang="fr-FR" sz="800" dirty="0" err="1" smtClean="0"/>
              <a:t>Notess</a:t>
            </a:r>
            <a:r>
              <a:rPr lang="fr-FR" sz="800" dirty="0" smtClean="0"/>
              <a:t>. « Advanced </a:t>
            </a:r>
            <a:r>
              <a:rPr lang="fr-FR" sz="800" dirty="0" err="1" smtClean="0"/>
              <a:t>search</a:t>
            </a:r>
            <a:r>
              <a:rPr lang="fr-FR" sz="800" dirty="0" smtClean="0"/>
              <a:t> in </a:t>
            </a:r>
            <a:r>
              <a:rPr lang="fr-FR" sz="800" dirty="0" err="1" smtClean="0"/>
              <a:t>retreat</a:t>
            </a:r>
            <a:r>
              <a:rPr lang="fr-FR" sz="800" dirty="0" smtClean="0"/>
              <a:t> ». </a:t>
            </a:r>
            <a:r>
              <a:rPr lang="fr-FR" sz="800" i="1" dirty="0" smtClean="0"/>
              <a:t>Online</a:t>
            </a:r>
            <a:r>
              <a:rPr lang="fr-FR" sz="800" dirty="0" smtClean="0"/>
              <a:t>, vol. 36, n°2, 03-04/2012. [en ligne]. </a:t>
            </a:r>
            <a:r>
              <a:rPr lang="fr-FR" sz="800" dirty="0"/>
              <a:t>Disponible sur : </a:t>
            </a:r>
            <a:r>
              <a:rPr lang="fr-FR" sz="800" dirty="0">
                <a:hlinkClick r:id="rId15"/>
              </a:rPr>
              <a:t>http://</a:t>
            </a:r>
            <a:r>
              <a:rPr lang="fr-FR" sz="800" dirty="0" smtClean="0">
                <a:hlinkClick r:id="rId15"/>
              </a:rPr>
              <a:t>www.infotoday.com/online/mar12/On-the-Net-Advanced-Search-in-Retreat.shtml</a:t>
            </a:r>
            <a:r>
              <a:rPr lang="fr-FR" sz="800" dirty="0" smtClean="0"/>
              <a:t>. </a:t>
            </a:r>
          </a:p>
          <a:p>
            <a:pPr marL="180975" indent="-180975">
              <a:lnSpc>
                <a:spcPct val="110000"/>
              </a:lnSpc>
              <a:spcBef>
                <a:spcPts val="300"/>
              </a:spcBef>
              <a:buNone/>
            </a:pPr>
            <a:r>
              <a:rPr lang="fr-FR" sz="800" dirty="0" err="1"/>
              <a:t>Nurun</a:t>
            </a:r>
            <a:r>
              <a:rPr lang="fr-FR" sz="800" dirty="0"/>
              <a:t>. </a:t>
            </a:r>
            <a:r>
              <a:rPr lang="fr-FR" sz="800" i="1" dirty="0" err="1"/>
              <a:t>Search</a:t>
            </a:r>
            <a:r>
              <a:rPr lang="fr-FR" sz="800" i="1" dirty="0"/>
              <a:t> </a:t>
            </a:r>
            <a:r>
              <a:rPr lang="fr-FR" sz="800" i="1" dirty="0" err="1"/>
              <a:t>engines</a:t>
            </a:r>
            <a:r>
              <a:rPr lang="fr-FR" sz="800" i="1" dirty="0"/>
              <a:t> </a:t>
            </a:r>
            <a:r>
              <a:rPr lang="fr-FR" sz="800" i="1" dirty="0" err="1"/>
              <a:t>history</a:t>
            </a:r>
            <a:r>
              <a:rPr lang="fr-FR" sz="800" dirty="0"/>
              <a:t>. Infographie. 2011. [en ligne]. Disponible sur : </a:t>
            </a:r>
            <a:r>
              <a:rPr lang="fr-FR" sz="800" dirty="0">
                <a:hlinkClick r:id="rId16"/>
              </a:rPr>
              <a:t>http://www.loveinfographics.com/categories/internet-infographics/history-of-search-engines-infographic-infographic#!prettyPhoto-2542/0/</a:t>
            </a:r>
            <a:r>
              <a:rPr lang="fr-FR" sz="800" dirty="0"/>
              <a:t>. </a:t>
            </a:r>
          </a:p>
          <a:p>
            <a:pPr marL="180975" indent="-180975">
              <a:lnSpc>
                <a:spcPct val="110000"/>
              </a:lnSpc>
              <a:spcBef>
                <a:spcPts val="300"/>
              </a:spcBef>
              <a:buNone/>
            </a:pPr>
            <a:r>
              <a:rPr lang="fr-FR" sz="800" dirty="0"/>
              <a:t>Neil Patel. « </a:t>
            </a:r>
            <a:r>
              <a:rPr lang="en-US" sz="800" dirty="0"/>
              <a:t>How content length affects rankings and conversions</a:t>
            </a:r>
            <a:r>
              <a:rPr lang="fr-FR" sz="800" dirty="0"/>
              <a:t> ». </a:t>
            </a:r>
            <a:r>
              <a:rPr lang="fr-FR" sz="800" i="1" dirty="0" err="1"/>
              <a:t>QuickSprout</a:t>
            </a:r>
            <a:r>
              <a:rPr lang="fr-FR" sz="800" dirty="0"/>
              <a:t>. 20/12/2012. [en ligne]. Disponible sur : </a:t>
            </a:r>
            <a:r>
              <a:rPr lang="fr-FR" sz="800" dirty="0">
                <a:hlinkClick r:id="rId17"/>
              </a:rPr>
              <a:t>http://www.quicksprout.com/2012/12/20/the-science-behind-long-copy-how-more-content-increases-rankings-and-conversions/</a:t>
            </a:r>
            <a:r>
              <a:rPr lang="fr-FR" sz="800" dirty="0"/>
              <a:t>. </a:t>
            </a:r>
          </a:p>
          <a:p>
            <a:pPr marL="180975" indent="-180975">
              <a:lnSpc>
                <a:spcPct val="110000"/>
              </a:lnSpc>
              <a:spcBef>
                <a:spcPts val="300"/>
              </a:spcBef>
              <a:buNone/>
            </a:pPr>
            <a:r>
              <a:rPr lang="fr-FR" sz="800" dirty="0" err="1"/>
              <a:t>Emmeline</a:t>
            </a:r>
            <a:r>
              <a:rPr lang="fr-FR" sz="800" dirty="0"/>
              <a:t> Ratier. « A quoi ressembleront les moteurs de demain ? ». </a:t>
            </a:r>
            <a:r>
              <a:rPr lang="fr-FR" sz="800" i="1" dirty="0"/>
              <a:t>Journal du net</a:t>
            </a:r>
            <a:r>
              <a:rPr lang="fr-FR" sz="800" dirty="0"/>
              <a:t>. 18/10/2007. [en ligne]. Disponible sur : </a:t>
            </a:r>
            <a:r>
              <a:rPr lang="fr-FR" sz="800" dirty="0">
                <a:hlinkClick r:id="rId18"/>
              </a:rPr>
              <a:t>http://www.journaldunet.com/solutions/seo-referencement/analyses/07/1018-moteurs-futurs/1.shtml</a:t>
            </a:r>
            <a:r>
              <a:rPr lang="fr-FR" sz="800" dirty="0"/>
              <a:t>. </a:t>
            </a:r>
            <a:r>
              <a:rPr lang="en-US" sz="800" dirty="0"/>
              <a:t> </a:t>
            </a:r>
            <a:endParaRPr lang="fr-FR" sz="800" dirty="0"/>
          </a:p>
          <a:p>
            <a:pPr marL="180975" indent="-180975">
              <a:lnSpc>
                <a:spcPct val="110000"/>
              </a:lnSpc>
              <a:spcBef>
                <a:spcPts val="300"/>
              </a:spcBef>
              <a:buNone/>
            </a:pPr>
            <a:r>
              <a:rPr lang="fr-FR" sz="800" dirty="0" err="1"/>
              <a:t>Search</a:t>
            </a:r>
            <a:r>
              <a:rPr lang="fr-FR" sz="800" dirty="0"/>
              <a:t> </a:t>
            </a:r>
            <a:r>
              <a:rPr lang="fr-FR" sz="800" dirty="0" err="1"/>
              <a:t>Engine</a:t>
            </a:r>
            <a:r>
              <a:rPr lang="fr-FR" sz="800" dirty="0"/>
              <a:t> Journal. </a:t>
            </a:r>
            <a:r>
              <a:rPr lang="en-US" sz="800" i="1" dirty="0"/>
              <a:t>The evolution of making page 1</a:t>
            </a:r>
            <a:r>
              <a:rPr lang="en-US" sz="800" dirty="0"/>
              <a:t>. </a:t>
            </a:r>
            <a:r>
              <a:rPr lang="en-US" sz="800" dirty="0" err="1"/>
              <a:t>Infographie</a:t>
            </a:r>
            <a:r>
              <a:rPr lang="en-US" sz="800" dirty="0"/>
              <a:t>. 09/2011.</a:t>
            </a:r>
            <a:r>
              <a:rPr lang="fr-FR" sz="800" dirty="0"/>
              <a:t> [en ligne]. Disponible sur :</a:t>
            </a:r>
            <a:r>
              <a:rPr lang="en-US" sz="800" dirty="0"/>
              <a:t> </a:t>
            </a:r>
            <a:r>
              <a:rPr lang="en-US" sz="800" dirty="0">
                <a:hlinkClick r:id="rId19"/>
              </a:rPr>
              <a:t>http://www.searchenginejournal.com/the-evolution-of-making-page-1-infographic/</a:t>
            </a:r>
            <a:r>
              <a:rPr lang="en-US" sz="800" dirty="0"/>
              <a:t>. </a:t>
            </a:r>
            <a:endParaRPr lang="en-US" sz="800" dirty="0" smtClean="0"/>
          </a:p>
          <a:p>
            <a:pPr marL="180975" indent="-180975">
              <a:lnSpc>
                <a:spcPct val="110000"/>
              </a:lnSpc>
              <a:spcBef>
                <a:spcPts val="300"/>
              </a:spcBef>
              <a:buNone/>
            </a:pPr>
            <a:r>
              <a:rPr lang="fr-FR" sz="800" dirty="0"/>
              <a:t>SEO.com. </a:t>
            </a:r>
            <a:r>
              <a:rPr lang="fr-FR" sz="800" i="1" dirty="0"/>
              <a:t>The </a:t>
            </a:r>
            <a:r>
              <a:rPr lang="fr-FR" sz="800" i="1" dirty="0" err="1"/>
              <a:t>history</a:t>
            </a:r>
            <a:r>
              <a:rPr lang="fr-FR" sz="800" i="1" dirty="0"/>
              <a:t> of </a:t>
            </a:r>
            <a:r>
              <a:rPr lang="fr-FR" sz="800" i="1" dirty="0" err="1"/>
              <a:t>search</a:t>
            </a:r>
            <a:r>
              <a:rPr lang="fr-FR" sz="800" i="1" dirty="0"/>
              <a:t>. </a:t>
            </a:r>
            <a:r>
              <a:rPr lang="fr-FR" sz="800" dirty="0"/>
              <a:t>Infographie. 2011. [en ligne]. Disponible sur : </a:t>
            </a:r>
            <a:r>
              <a:rPr lang="fr-FR" sz="800" dirty="0">
                <a:hlinkClick r:id="rId20"/>
              </a:rPr>
              <a:t>http://www.csschopper.com/blog/know-the-history-of-search-engines</a:t>
            </a:r>
            <a:r>
              <a:rPr lang="fr-FR" sz="800" dirty="0"/>
              <a:t>. </a:t>
            </a:r>
          </a:p>
          <a:p>
            <a:pPr marL="180975" indent="-180975">
              <a:lnSpc>
                <a:spcPct val="110000"/>
              </a:lnSpc>
              <a:spcBef>
                <a:spcPts val="300"/>
              </a:spcBef>
              <a:buNone/>
            </a:pPr>
            <a:r>
              <a:rPr lang="fr-FR" sz="800" dirty="0"/>
              <a:t>Brigitte </a:t>
            </a:r>
            <a:r>
              <a:rPr lang="fr-FR" sz="800" dirty="0" err="1"/>
              <a:t>Simonnot</a:t>
            </a:r>
            <a:r>
              <a:rPr lang="fr-FR" sz="800" dirty="0"/>
              <a:t>. </a:t>
            </a:r>
            <a:r>
              <a:rPr lang="fr-FR" sz="800" i="1" dirty="0"/>
              <a:t>L’accès à </a:t>
            </a:r>
            <a:r>
              <a:rPr lang="fr-FR" sz="800" i="1" dirty="0" smtClean="0"/>
              <a:t>l’information </a:t>
            </a:r>
            <a:r>
              <a:rPr lang="fr-FR" sz="800" i="1" dirty="0"/>
              <a:t>en ligne. Moteurs, dispositifs et médiations. </a:t>
            </a:r>
            <a:r>
              <a:rPr lang="fr-FR" sz="800" dirty="0"/>
              <a:t>Cachan : </a:t>
            </a:r>
            <a:r>
              <a:rPr lang="fr-FR" sz="800" dirty="0" smtClean="0"/>
              <a:t>Lavoisier</a:t>
            </a:r>
            <a:r>
              <a:rPr lang="fr-FR" sz="800" dirty="0"/>
              <a:t>, 2012. 249 p.</a:t>
            </a:r>
          </a:p>
          <a:p>
            <a:pPr marL="180975" indent="-180975">
              <a:lnSpc>
                <a:spcPct val="110000"/>
              </a:lnSpc>
              <a:spcBef>
                <a:spcPts val="300"/>
              </a:spcBef>
              <a:buNone/>
            </a:pPr>
            <a:r>
              <a:rPr lang="fr-FR" sz="800" dirty="0"/>
              <a:t>Danny Sullivan. </a:t>
            </a:r>
            <a:r>
              <a:rPr lang="fr-FR" sz="800" i="1" dirty="0"/>
              <a:t>The </a:t>
            </a:r>
            <a:r>
              <a:rPr lang="fr-FR" sz="800" i="1" dirty="0" err="1"/>
              <a:t>evolution</a:t>
            </a:r>
            <a:r>
              <a:rPr lang="fr-FR" sz="800" i="1" dirty="0"/>
              <a:t> of </a:t>
            </a:r>
            <a:r>
              <a:rPr lang="fr-FR" sz="800" i="1" dirty="0" err="1"/>
              <a:t>search</a:t>
            </a:r>
            <a:r>
              <a:rPr lang="fr-FR" sz="800" dirty="0"/>
              <a:t>. Vidéo, 11 min. 28/06/2013. [en ligne]. Disponible sur : </a:t>
            </a:r>
            <a:r>
              <a:rPr lang="fr-FR" sz="800" dirty="0">
                <a:hlinkClick r:id="rId21"/>
              </a:rPr>
              <a:t>http://moz.com/blog/the-evolution-of-search</a:t>
            </a:r>
            <a:r>
              <a:rPr lang="fr-FR" sz="800" dirty="0"/>
              <a:t>. </a:t>
            </a:r>
          </a:p>
          <a:p>
            <a:pPr marL="180975" indent="-180975">
              <a:lnSpc>
                <a:spcPct val="110000"/>
              </a:lnSpc>
              <a:spcBef>
                <a:spcPts val="300"/>
              </a:spcBef>
              <a:buNone/>
            </a:pPr>
            <a:r>
              <a:rPr lang="fr-FR" sz="800" dirty="0"/>
              <a:t>--. « </a:t>
            </a:r>
            <a:r>
              <a:rPr lang="en-US" sz="800" dirty="0"/>
              <a:t>Google still world’s most popular search engine by far, but share of unique searchers dips slightly</a:t>
            </a:r>
            <a:r>
              <a:rPr lang="fr-FR" sz="800" dirty="0"/>
              <a:t> ». </a:t>
            </a:r>
            <a:r>
              <a:rPr lang="fr-FR" sz="800" i="1" dirty="0" err="1"/>
              <a:t>Search</a:t>
            </a:r>
            <a:r>
              <a:rPr lang="fr-FR" sz="800" i="1" dirty="0"/>
              <a:t> </a:t>
            </a:r>
            <a:r>
              <a:rPr lang="fr-FR" sz="800" i="1" dirty="0" err="1"/>
              <a:t>Engine</a:t>
            </a:r>
            <a:r>
              <a:rPr lang="fr-FR" sz="800" i="1" dirty="0"/>
              <a:t> Land. </a:t>
            </a:r>
            <a:r>
              <a:rPr lang="fr-FR" sz="800" dirty="0"/>
              <a:t>11/02/2013. [en ligne]. Disponible sur : </a:t>
            </a:r>
            <a:r>
              <a:rPr lang="fr-FR" sz="800" dirty="0">
                <a:hlinkClick r:id="rId22"/>
              </a:rPr>
              <a:t>http://searchengineland.com/google-worlds-most-popular-search-engine-148089</a:t>
            </a:r>
            <a:r>
              <a:rPr lang="fr-FR" sz="800" dirty="0"/>
              <a:t>. </a:t>
            </a:r>
          </a:p>
          <a:p>
            <a:pPr marL="180975" indent="-180975">
              <a:lnSpc>
                <a:spcPct val="110000"/>
              </a:lnSpc>
              <a:spcBef>
                <a:spcPts val="300"/>
              </a:spcBef>
              <a:buNone/>
            </a:pPr>
            <a:r>
              <a:rPr lang="fr-FR" sz="800" dirty="0"/>
              <a:t>Owen Thomas. « </a:t>
            </a:r>
            <a:r>
              <a:rPr lang="en-US" sz="800" dirty="0"/>
              <a:t>Peak search: Why the Google era may be over</a:t>
            </a:r>
            <a:r>
              <a:rPr lang="fr-FR" sz="800" dirty="0"/>
              <a:t> ». </a:t>
            </a:r>
            <a:r>
              <a:rPr lang="en-US" sz="800" dirty="0"/>
              <a:t> </a:t>
            </a:r>
            <a:r>
              <a:rPr lang="en-US" sz="800" i="1" dirty="0"/>
              <a:t>Business Insider</a:t>
            </a:r>
            <a:r>
              <a:rPr lang="en-US" sz="800" dirty="0"/>
              <a:t>. 12/10/2012 .</a:t>
            </a:r>
            <a:r>
              <a:rPr lang="fr-FR" sz="800" dirty="0"/>
              <a:t> [en ligne]. Disponible sur :</a:t>
            </a:r>
            <a:r>
              <a:rPr lang="en-US" sz="800" dirty="0"/>
              <a:t> </a:t>
            </a:r>
            <a:r>
              <a:rPr lang="en-US" sz="800" dirty="0">
                <a:hlinkClick r:id="rId23"/>
              </a:rPr>
              <a:t>http://www.businessinsider.com/peak-search-google-search-query-decline-2012-10#ixzz2RJ1y5rMw</a:t>
            </a:r>
            <a:r>
              <a:rPr lang="en-US" sz="800" dirty="0"/>
              <a:t>. </a:t>
            </a:r>
            <a:endParaRPr lang="fr-FR" sz="800" dirty="0"/>
          </a:p>
          <a:p>
            <a:pPr marL="180975" indent="-180975">
              <a:spcBef>
                <a:spcPts val="300"/>
              </a:spcBef>
              <a:buNone/>
            </a:pPr>
            <a:endParaRPr lang="fr-FR" sz="800" dirty="0" smtClean="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90043805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1268760"/>
            <a:ext cx="8229600" cy="5256584"/>
          </a:xfrm>
          <a:noFill/>
        </p:spPr>
        <p:txBody>
          <a:bodyPr>
            <a:normAutofit/>
          </a:bodyPr>
          <a:lstStyle/>
          <a:p>
            <a:pPr marL="180975" indent="-180975">
              <a:spcBef>
                <a:spcPts val="300"/>
              </a:spcBef>
              <a:buNone/>
            </a:pPr>
            <a:r>
              <a:rPr lang="fr-FR" sz="800" dirty="0" smtClean="0"/>
              <a:t>Lee </a:t>
            </a:r>
            <a:r>
              <a:rPr lang="fr-FR" sz="800" dirty="0" err="1"/>
              <a:t>Underwood</a:t>
            </a:r>
            <a:r>
              <a:rPr lang="fr-FR" sz="800" dirty="0"/>
              <a:t>. « </a:t>
            </a:r>
            <a:r>
              <a:rPr lang="en-US" sz="800" dirty="0"/>
              <a:t>A brief history of search engines</a:t>
            </a:r>
            <a:r>
              <a:rPr lang="fr-FR" sz="800" dirty="0"/>
              <a:t> ». </a:t>
            </a:r>
            <a:r>
              <a:rPr lang="fr-FR" sz="800" i="1" dirty="0" err="1"/>
              <a:t>Webreference</a:t>
            </a:r>
            <a:r>
              <a:rPr lang="fr-FR" sz="800" dirty="0"/>
              <a:t>. 08/2004. [en ligne]. Disponible sur : </a:t>
            </a:r>
            <a:r>
              <a:rPr lang="fr-FR" sz="800" dirty="0">
                <a:hlinkClick r:id="rId3"/>
              </a:rPr>
              <a:t>http://www.webreference.com/authoring/search_history/index.html</a:t>
            </a:r>
            <a:r>
              <a:rPr lang="fr-FR" sz="800" dirty="0"/>
              <a:t>. </a:t>
            </a:r>
          </a:p>
          <a:p>
            <a:pPr marL="180975" indent="-180975">
              <a:spcBef>
                <a:spcPts val="300"/>
              </a:spcBef>
              <a:buNone/>
            </a:pPr>
            <a:r>
              <a:rPr lang="fr-FR" sz="800" dirty="0"/>
              <a:t>Tom Vanderbilt. « In-</a:t>
            </a:r>
            <a:r>
              <a:rPr lang="fr-FR" sz="800" dirty="0" err="1"/>
              <a:t>depth</a:t>
            </a:r>
            <a:r>
              <a:rPr lang="fr-FR" sz="800" dirty="0"/>
              <a:t> : the future of </a:t>
            </a:r>
            <a:r>
              <a:rPr lang="fr-FR" sz="800" dirty="0" err="1"/>
              <a:t>search</a:t>
            </a:r>
            <a:r>
              <a:rPr lang="fr-FR" sz="800" dirty="0"/>
              <a:t> ». </a:t>
            </a:r>
            <a:r>
              <a:rPr lang="fr-FR" sz="800" i="1" dirty="0"/>
              <a:t>Wired.co.uk</a:t>
            </a:r>
            <a:r>
              <a:rPr lang="fr-FR" sz="800" dirty="0"/>
              <a:t> 04/01/2013. [en ligne]. Disponible sur : </a:t>
            </a:r>
            <a:r>
              <a:rPr lang="fr-FR" sz="800" dirty="0">
                <a:hlinkClick r:id="rId4"/>
              </a:rPr>
              <a:t>http://www.wired.co.uk/magazine/archive/2013/01/features/the-future-of-search?page=all</a:t>
            </a:r>
            <a:r>
              <a:rPr lang="fr-FR" sz="800" dirty="0"/>
              <a:t>. </a:t>
            </a:r>
          </a:p>
          <a:p>
            <a:pPr marL="180975" indent="-180975">
              <a:spcBef>
                <a:spcPts val="300"/>
              </a:spcBef>
              <a:buNone/>
            </a:pPr>
            <a:r>
              <a:rPr lang="fr-FR" sz="800" dirty="0"/>
              <a:t>Aaron Wall. </a:t>
            </a:r>
            <a:r>
              <a:rPr lang="fr-FR" sz="800" i="1" dirty="0" err="1"/>
              <a:t>Search</a:t>
            </a:r>
            <a:r>
              <a:rPr lang="fr-FR" sz="800" i="1" dirty="0"/>
              <a:t> </a:t>
            </a:r>
            <a:r>
              <a:rPr lang="fr-FR" sz="800" i="1" dirty="0" err="1"/>
              <a:t>engine</a:t>
            </a:r>
            <a:r>
              <a:rPr lang="fr-FR" sz="800" i="1" dirty="0"/>
              <a:t> </a:t>
            </a:r>
            <a:r>
              <a:rPr lang="fr-FR" sz="800" i="1" dirty="0" err="1"/>
              <a:t>history</a:t>
            </a:r>
            <a:r>
              <a:rPr lang="fr-FR" sz="800" dirty="0"/>
              <a:t>. 2006-. [en ligne]. Disponible sur : </a:t>
            </a:r>
            <a:r>
              <a:rPr lang="fr-FR" sz="800" dirty="0">
                <a:hlinkClick r:id="rId5"/>
              </a:rPr>
              <a:t>http://www.searchenginehistory.com/</a:t>
            </a:r>
            <a:r>
              <a:rPr lang="fr-FR" sz="800" dirty="0"/>
              <a:t>. </a:t>
            </a:r>
            <a:endParaRPr lang="fr-FR" sz="800" dirty="0" smtClean="0"/>
          </a:p>
          <a:p>
            <a:pPr marL="180975" indent="-180975">
              <a:spcBef>
                <a:spcPts val="300"/>
              </a:spcBef>
              <a:buNone/>
            </a:pPr>
            <a:r>
              <a:rPr lang="fr-FR" sz="800" dirty="0" smtClean="0"/>
              <a:t>Stefan </a:t>
            </a:r>
            <a:r>
              <a:rPr lang="fr-FR" sz="800" dirty="0" err="1" smtClean="0"/>
              <a:t>Weitz</a:t>
            </a:r>
            <a:r>
              <a:rPr lang="fr-FR" sz="800" dirty="0" smtClean="0"/>
              <a:t>. </a:t>
            </a:r>
            <a:r>
              <a:rPr lang="fr-FR" sz="800" i="1" dirty="0" err="1" smtClean="0"/>
              <a:t>Search</a:t>
            </a:r>
            <a:r>
              <a:rPr lang="fr-FR" sz="800" i="1" dirty="0" smtClean="0"/>
              <a:t>. How the data explosion </a:t>
            </a:r>
            <a:r>
              <a:rPr lang="fr-FR" sz="800" i="1" dirty="0" err="1" smtClean="0"/>
              <a:t>makes</a:t>
            </a:r>
            <a:r>
              <a:rPr lang="fr-FR" sz="800" i="1" dirty="0" smtClean="0"/>
              <a:t> us </a:t>
            </a:r>
            <a:r>
              <a:rPr lang="fr-FR" sz="800" i="1" dirty="0" err="1" smtClean="0"/>
              <a:t>smarter</a:t>
            </a:r>
            <a:r>
              <a:rPr lang="fr-FR" sz="800" i="1" dirty="0" smtClean="0"/>
              <a:t>. </a:t>
            </a:r>
            <a:r>
              <a:rPr lang="fr-FR" sz="800" dirty="0" smtClean="0"/>
              <a:t>Brookline : </a:t>
            </a:r>
            <a:r>
              <a:rPr lang="fr-FR" sz="800" dirty="0" err="1" smtClean="0"/>
              <a:t>Bibliomotion</a:t>
            </a:r>
            <a:r>
              <a:rPr lang="fr-FR" sz="800" dirty="0" smtClean="0"/>
              <a:t>, 2014. 200 p.</a:t>
            </a:r>
            <a:endParaRPr lang="fr-FR" sz="800" dirty="0"/>
          </a:p>
          <a:p>
            <a:pPr marL="180975" indent="-180975">
              <a:spcBef>
                <a:spcPts val="300"/>
              </a:spcBef>
              <a:buNone/>
            </a:pPr>
            <a:endParaRPr lang="fr-FR" sz="800" dirty="0" smtClean="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372393338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noFill/>
        </p:spPr>
        <p:txBody>
          <a:bodyPr>
            <a:normAutofit fontScale="77500" lnSpcReduction="20000"/>
          </a:bodyPr>
          <a:lstStyle/>
          <a:p>
            <a:pPr marL="180975" indent="-180975">
              <a:buNone/>
            </a:pPr>
            <a:r>
              <a:rPr lang="fr-FR" sz="1800" b="1" dirty="0"/>
              <a:t>Pratiques des internautes</a:t>
            </a:r>
          </a:p>
          <a:p>
            <a:pPr marL="180975" indent="-180975">
              <a:lnSpc>
                <a:spcPct val="120000"/>
              </a:lnSpc>
              <a:spcBef>
                <a:spcPts val="300"/>
              </a:spcBef>
              <a:buNone/>
            </a:pPr>
            <a:r>
              <a:rPr lang="fr-FR" sz="1000" dirty="0"/>
              <a:t>Olivier Andrieu. « Les moteurs de recherche génèrent 51% du trafic (étude</a:t>
            </a:r>
            <a:r>
              <a:rPr lang="fr-FR" sz="1000" dirty="0" smtClean="0"/>
              <a:t>) ». </a:t>
            </a:r>
            <a:r>
              <a:rPr lang="fr-FR" sz="1000" i="1" dirty="0"/>
              <a:t>Abondance</a:t>
            </a:r>
            <a:r>
              <a:rPr lang="fr-FR" sz="1000" dirty="0" smtClean="0"/>
              <a:t>. 1</a:t>
            </a:r>
            <a:r>
              <a:rPr lang="fr-FR" sz="1000" baseline="30000" dirty="0" smtClean="0"/>
              <a:t>er</a:t>
            </a:r>
            <a:r>
              <a:rPr lang="fr-FR" sz="1000" dirty="0" smtClean="0"/>
              <a:t>/09/2014. [en ligne]. </a:t>
            </a:r>
            <a:r>
              <a:rPr lang="fr-FR" sz="1000" dirty="0"/>
              <a:t>Disponible sur : </a:t>
            </a:r>
            <a:r>
              <a:rPr lang="fr-FR" sz="1000" dirty="0">
                <a:hlinkClick r:id="rId3"/>
              </a:rPr>
              <a:t>http://</a:t>
            </a:r>
            <a:r>
              <a:rPr lang="fr-FR" sz="1000" dirty="0" smtClean="0">
                <a:hlinkClick r:id="rId3"/>
              </a:rPr>
              <a:t>www.abondance.com/actualites/20140901-14229-les-moteurs-recherche-generent-51-du-trafic-etude.html</a:t>
            </a:r>
            <a:r>
              <a:rPr lang="fr-FR" sz="1000" dirty="0" smtClean="0"/>
              <a:t>. </a:t>
            </a:r>
            <a:endParaRPr lang="fr-FR" sz="1000" dirty="0"/>
          </a:p>
          <a:p>
            <a:pPr marL="180975" indent="-180975">
              <a:lnSpc>
                <a:spcPct val="120000"/>
              </a:lnSpc>
              <a:spcBef>
                <a:spcPts val="300"/>
              </a:spcBef>
              <a:buNone/>
            </a:pPr>
            <a:r>
              <a:rPr lang="fr-FR" sz="1000" dirty="0" smtClean="0"/>
              <a:t>--. « Les </a:t>
            </a:r>
            <a:r>
              <a:rPr lang="fr-FR" sz="1000" dirty="0"/>
              <a:t>moteurs de recherche plus fiables que les médias traditionnels (étude</a:t>
            </a:r>
            <a:r>
              <a:rPr lang="fr-FR" sz="1000" dirty="0" smtClean="0"/>
              <a:t>) ». </a:t>
            </a:r>
            <a:r>
              <a:rPr lang="fr-FR" sz="1000" i="1" dirty="0" smtClean="0"/>
              <a:t>Ibid. </a:t>
            </a:r>
            <a:r>
              <a:rPr lang="fr-FR" sz="1000" dirty="0" smtClean="0"/>
              <a:t>27/01/2015. [en ligne]. Disponible sur :   </a:t>
            </a:r>
            <a:r>
              <a:rPr lang="fr-FR" sz="1000" dirty="0" smtClean="0">
                <a:hlinkClick r:id="rId4"/>
              </a:rPr>
              <a:t>http://www.abondance.com/actualites/20150127-14638-les-moteurs-de-recherche-plus-fiables-que-les-medias-traditionnels-etude.html</a:t>
            </a:r>
            <a:r>
              <a:rPr lang="fr-FR" sz="1000" dirty="0" smtClean="0"/>
              <a:t>. </a:t>
            </a:r>
          </a:p>
          <a:p>
            <a:pPr marL="180975" indent="-180975">
              <a:lnSpc>
                <a:spcPct val="120000"/>
              </a:lnSpc>
              <a:spcBef>
                <a:spcPts val="300"/>
              </a:spcBef>
              <a:buNone/>
            </a:pPr>
            <a:r>
              <a:rPr lang="fr-FR" sz="1000" dirty="0" smtClean="0"/>
              <a:t>Pierrick Aubert. « Les réseaux sociaux : 2</a:t>
            </a:r>
            <a:r>
              <a:rPr lang="fr-FR" sz="1000" baseline="30000" dirty="0" smtClean="0"/>
              <a:t>e</a:t>
            </a:r>
            <a:r>
              <a:rPr lang="fr-FR" sz="1000" dirty="0" smtClean="0"/>
              <a:t> de la recherche web ». </a:t>
            </a:r>
            <a:r>
              <a:rPr lang="fr-FR" sz="1000" i="1" dirty="0" err="1" smtClean="0"/>
              <a:t>ZDNet</a:t>
            </a:r>
            <a:r>
              <a:rPr lang="fr-FR" sz="1000" dirty="0" smtClean="0"/>
              <a:t>. 23/06/2013. [en ligne]. </a:t>
            </a:r>
            <a:r>
              <a:rPr lang="fr-FR" sz="1000" dirty="0"/>
              <a:t>Disponible sur : </a:t>
            </a:r>
            <a:r>
              <a:rPr lang="fr-FR" sz="1000" dirty="0">
                <a:hlinkClick r:id="rId5"/>
              </a:rPr>
              <a:t>http://</a:t>
            </a:r>
            <a:r>
              <a:rPr lang="fr-FR" sz="1000" dirty="0" smtClean="0">
                <a:hlinkClick r:id="rId5"/>
              </a:rPr>
              <a:t>www.zdnet.fr/actualites/les-reseaux-sociaux-2e-de-la-recherche-web-39791699.htm</a:t>
            </a:r>
            <a:r>
              <a:rPr lang="fr-FR" sz="1000" dirty="0" smtClean="0"/>
              <a:t>. </a:t>
            </a:r>
            <a:endParaRPr lang="fr-FR" sz="1000" dirty="0"/>
          </a:p>
          <a:p>
            <a:pPr marL="180975" indent="-180975">
              <a:lnSpc>
                <a:spcPct val="120000"/>
              </a:lnSpc>
              <a:spcBef>
                <a:spcPts val="300"/>
              </a:spcBef>
              <a:buNone/>
            </a:pPr>
            <a:r>
              <a:rPr lang="fr-FR" sz="1000" dirty="0" smtClean="0"/>
              <a:t>Emmanuel </a:t>
            </a:r>
            <a:r>
              <a:rPr lang="fr-FR" sz="1000" dirty="0"/>
              <a:t>Barthe. « Discussion entre </a:t>
            </a:r>
            <a:r>
              <a:rPr lang="fr-FR" sz="1000" dirty="0" smtClean="0"/>
              <a:t>documentalistes-formateurs. Les </a:t>
            </a:r>
            <a:r>
              <a:rPr lang="fr-FR" sz="1000" dirty="0"/>
              <a:t>facettes : un moteur de recherche révolutionnaire </a:t>
            </a:r>
            <a:r>
              <a:rPr lang="fr-FR" sz="1000" dirty="0" smtClean="0"/>
              <a:t>? Quel </a:t>
            </a:r>
            <a:r>
              <a:rPr lang="fr-FR" sz="1000" dirty="0"/>
              <a:t>est le meilleur mode de recherche ? Facettes, moteur simple (à la Google) ou recherche avancée </a:t>
            </a:r>
            <a:r>
              <a:rPr lang="fr-FR" sz="1000" dirty="0" smtClean="0"/>
              <a:t>? ». </a:t>
            </a:r>
            <a:r>
              <a:rPr lang="fr-FR" sz="1000" i="1" dirty="0" smtClean="0"/>
              <a:t>Précisément.org. </a:t>
            </a:r>
            <a:r>
              <a:rPr lang="fr-FR" sz="1000" dirty="0" smtClean="0"/>
              <a:t>19/03/2013. [en ligne]. </a:t>
            </a:r>
            <a:r>
              <a:rPr lang="fr-FR" sz="1000" dirty="0"/>
              <a:t>Disponible sur : </a:t>
            </a:r>
            <a:r>
              <a:rPr lang="fr-FR" sz="1000" dirty="0">
                <a:hlinkClick r:id="rId6"/>
              </a:rPr>
              <a:t>http://</a:t>
            </a:r>
            <a:r>
              <a:rPr lang="fr-FR" sz="1000" dirty="0" smtClean="0">
                <a:hlinkClick r:id="rId6"/>
              </a:rPr>
              <a:t>precisement.tout-en-spip.com/blog/Les-facettes-un-moteur-de.html</a:t>
            </a:r>
            <a:r>
              <a:rPr lang="fr-FR" sz="1000" dirty="0" smtClean="0"/>
              <a:t>. </a:t>
            </a:r>
            <a:endParaRPr lang="fr-FR" sz="1000" dirty="0"/>
          </a:p>
          <a:p>
            <a:pPr marL="180975" indent="-180975">
              <a:lnSpc>
                <a:spcPct val="120000"/>
              </a:lnSpc>
              <a:spcBef>
                <a:spcPts val="300"/>
              </a:spcBef>
              <a:buNone/>
            </a:pPr>
            <a:r>
              <a:rPr lang="fr-FR" sz="1000" dirty="0" smtClean="0"/>
              <a:t>Wendy </a:t>
            </a:r>
            <a:r>
              <a:rPr lang="fr-FR" sz="1000" dirty="0"/>
              <a:t>Boswell. « </a:t>
            </a:r>
            <a:r>
              <a:rPr lang="en-US" sz="1000" dirty="0"/>
              <a:t>Fast facts : the need for speedy information online</a:t>
            </a:r>
            <a:r>
              <a:rPr lang="fr-FR" sz="1000" dirty="0"/>
              <a:t> ». </a:t>
            </a:r>
            <a:r>
              <a:rPr lang="fr-FR" sz="1000" i="1" dirty="0"/>
              <a:t>About.com </a:t>
            </a:r>
            <a:r>
              <a:rPr lang="fr-FR" sz="1000" i="1" dirty="0" smtClean="0"/>
              <a:t>Web </a:t>
            </a:r>
            <a:r>
              <a:rPr lang="fr-FR" sz="1000" i="1" dirty="0" err="1" smtClean="0"/>
              <a:t>search</a:t>
            </a:r>
            <a:r>
              <a:rPr lang="fr-FR" sz="1000" i="1" dirty="0" smtClean="0"/>
              <a:t>. </a:t>
            </a:r>
            <a:r>
              <a:rPr lang="fr-FR" sz="1000" dirty="0"/>
              <a:t>01/2013. [en ligne]. Disponible sur : </a:t>
            </a:r>
            <a:r>
              <a:rPr lang="fr-FR" sz="1000" dirty="0">
                <a:hlinkClick r:id="rId7"/>
              </a:rPr>
              <a:t>http://websearch.about.com/od/researchtipsandtools/ss/Fast-Facts-The-Need-For-Speedy-Information-Online.htm</a:t>
            </a:r>
            <a:r>
              <a:rPr lang="fr-FR" sz="1000" dirty="0"/>
              <a:t>. </a:t>
            </a:r>
            <a:endParaRPr lang="fr-FR" sz="1000" dirty="0" smtClean="0"/>
          </a:p>
          <a:p>
            <a:pPr marL="180975" indent="-180975">
              <a:lnSpc>
                <a:spcPct val="120000"/>
              </a:lnSpc>
              <a:spcBef>
                <a:spcPts val="300"/>
              </a:spcBef>
              <a:buNone/>
            </a:pPr>
            <a:r>
              <a:rPr lang="fr-FR" sz="1000" dirty="0" smtClean="0"/>
              <a:t>Business </a:t>
            </a:r>
            <a:r>
              <a:rPr lang="fr-FR" sz="1000" dirty="0" err="1"/>
              <a:t>insider</a:t>
            </a:r>
            <a:r>
              <a:rPr lang="fr-FR" sz="1000" dirty="0"/>
              <a:t>. « </a:t>
            </a:r>
            <a:r>
              <a:rPr lang="en-US" sz="1000" dirty="0"/>
              <a:t>Mobile </a:t>
            </a:r>
            <a:r>
              <a:rPr lang="en-US" sz="1000" dirty="0" smtClean="0"/>
              <a:t>search</a:t>
            </a:r>
            <a:r>
              <a:rPr lang="en-US" sz="1000" dirty="0"/>
              <a:t>: </a:t>
            </a:r>
            <a:r>
              <a:rPr lang="en-US" sz="1000" dirty="0" smtClean="0"/>
              <a:t>how smartphones are disrupting the internet's biggest business</a:t>
            </a:r>
            <a:r>
              <a:rPr lang="fr-FR" sz="1000" dirty="0"/>
              <a:t> ». </a:t>
            </a:r>
            <a:r>
              <a:rPr lang="fr-FR" sz="1000" i="1" dirty="0"/>
              <a:t>Business </a:t>
            </a:r>
            <a:r>
              <a:rPr lang="fr-FR" sz="1000" i="1" dirty="0" err="1"/>
              <a:t>insider</a:t>
            </a:r>
            <a:r>
              <a:rPr lang="fr-FR" sz="1000" dirty="0"/>
              <a:t>. 20/04/2013. [en ligne]. Disponible sur : </a:t>
            </a:r>
            <a:r>
              <a:rPr lang="fr-FR" sz="1000" dirty="0">
                <a:hlinkClick r:id="rId8"/>
              </a:rPr>
              <a:t>http://www.businessinsider.com/smartphones-are-disrupting-mobile-search-2013-4</a:t>
            </a:r>
            <a:r>
              <a:rPr lang="fr-FR" sz="1000" dirty="0"/>
              <a:t>. </a:t>
            </a:r>
          </a:p>
          <a:p>
            <a:pPr marL="180975" indent="-180975">
              <a:lnSpc>
                <a:spcPct val="120000"/>
              </a:lnSpc>
              <a:spcBef>
                <a:spcPts val="300"/>
              </a:spcBef>
              <a:buNone/>
            </a:pPr>
            <a:r>
              <a:rPr lang="fr-FR" sz="1000" dirty="0" smtClean="0"/>
              <a:t>Paras Chopra. « How location &amp; </a:t>
            </a:r>
            <a:r>
              <a:rPr lang="fr-FR" sz="1000" dirty="0" err="1" smtClean="0"/>
              <a:t>small</a:t>
            </a:r>
            <a:r>
              <a:rPr lang="fr-FR" sz="1000" dirty="0" smtClean="0"/>
              <a:t> </a:t>
            </a:r>
            <a:r>
              <a:rPr lang="fr-FR" sz="1000" dirty="0" err="1" smtClean="0"/>
              <a:t>sreen</a:t>
            </a:r>
            <a:r>
              <a:rPr lang="fr-FR" sz="1000" dirty="0" smtClean="0"/>
              <a:t> size impact </a:t>
            </a:r>
            <a:r>
              <a:rPr lang="fr-FR" sz="1000" dirty="0" err="1" smtClean="0"/>
              <a:t>search</a:t>
            </a:r>
            <a:r>
              <a:rPr lang="fr-FR" sz="1000" dirty="0" smtClean="0"/>
              <a:t> </a:t>
            </a:r>
            <a:r>
              <a:rPr lang="fr-FR" sz="1000" dirty="0" err="1" smtClean="0"/>
              <a:t>beahvior</a:t>
            </a:r>
            <a:r>
              <a:rPr lang="fr-FR" sz="1000" dirty="0" smtClean="0"/>
              <a:t> on mobile </a:t>
            </a:r>
            <a:r>
              <a:rPr lang="fr-FR" sz="1000" dirty="0" err="1" smtClean="0"/>
              <a:t>devices</a:t>
            </a:r>
            <a:r>
              <a:rPr lang="fr-FR" sz="1000" dirty="0" smtClean="0"/>
              <a:t> ». </a:t>
            </a:r>
            <a:r>
              <a:rPr lang="fr-FR" sz="1000" i="1" dirty="0" err="1" smtClean="0"/>
              <a:t>Search</a:t>
            </a:r>
            <a:r>
              <a:rPr lang="fr-FR" sz="1000" i="1" dirty="0" smtClean="0"/>
              <a:t> </a:t>
            </a:r>
            <a:r>
              <a:rPr lang="fr-FR" sz="1000" i="1" dirty="0" err="1" smtClean="0"/>
              <a:t>engine</a:t>
            </a:r>
            <a:r>
              <a:rPr lang="fr-FR" sz="1000" i="1" dirty="0" smtClean="0"/>
              <a:t> land</a:t>
            </a:r>
            <a:r>
              <a:rPr lang="fr-FR" sz="1000" dirty="0" smtClean="0"/>
              <a:t>. 26/09/2012. [en ligne]. </a:t>
            </a:r>
            <a:r>
              <a:rPr lang="fr-FR" sz="1000" dirty="0"/>
              <a:t>Disponible sur : </a:t>
            </a:r>
            <a:r>
              <a:rPr lang="fr-FR" sz="1000" dirty="0">
                <a:hlinkClick r:id="rId9"/>
              </a:rPr>
              <a:t>http://</a:t>
            </a:r>
            <a:r>
              <a:rPr lang="fr-FR" sz="1000" dirty="0" smtClean="0">
                <a:hlinkClick r:id="rId9"/>
              </a:rPr>
              <a:t>searchengineland.com/how-location-and-small-screen-size-impacts-search-behavior-on-mobile-devices-133581</a:t>
            </a:r>
            <a:r>
              <a:rPr lang="fr-FR" sz="1000" dirty="0" smtClean="0"/>
              <a:t>. </a:t>
            </a:r>
            <a:endParaRPr lang="fr-FR" sz="1000" dirty="0"/>
          </a:p>
          <a:p>
            <a:pPr marL="180975" indent="-180975">
              <a:lnSpc>
                <a:spcPct val="120000"/>
              </a:lnSpc>
              <a:spcBef>
                <a:spcPts val="300"/>
              </a:spcBef>
              <a:buNone/>
            </a:pPr>
            <a:r>
              <a:rPr lang="fr-FR" sz="1000" dirty="0" smtClean="0"/>
              <a:t>Alex </a:t>
            </a:r>
            <a:r>
              <a:rPr lang="fr-FR" sz="1000" dirty="0"/>
              <a:t>Cocotas et Henry </a:t>
            </a:r>
            <a:r>
              <a:rPr lang="fr-FR" sz="1000" dirty="0" err="1"/>
              <a:t>Blodget</a:t>
            </a:r>
            <a:r>
              <a:rPr lang="fr-FR" sz="1000" dirty="0"/>
              <a:t>. « </a:t>
            </a:r>
            <a:r>
              <a:rPr lang="en-US" sz="1000" dirty="0"/>
              <a:t> </a:t>
            </a:r>
            <a:r>
              <a:rPr lang="fr-FR" sz="1000" dirty="0"/>
              <a:t>The future of mobile [</a:t>
            </a:r>
            <a:r>
              <a:rPr lang="fr-FR" sz="1000" dirty="0" err="1"/>
              <a:t>slide</a:t>
            </a:r>
            <a:r>
              <a:rPr lang="fr-FR" sz="1000" dirty="0"/>
              <a:t> </a:t>
            </a:r>
            <a:r>
              <a:rPr lang="fr-FR" sz="1000" dirty="0" err="1"/>
              <a:t>deck</a:t>
            </a:r>
            <a:r>
              <a:rPr lang="fr-FR" sz="1000" dirty="0"/>
              <a:t>] ». </a:t>
            </a:r>
            <a:r>
              <a:rPr lang="fr-FR" sz="1000" i="1" dirty="0" err="1"/>
              <a:t>Busniess</a:t>
            </a:r>
            <a:r>
              <a:rPr lang="fr-FR" sz="1000" i="1" dirty="0"/>
              <a:t> </a:t>
            </a:r>
            <a:r>
              <a:rPr lang="fr-FR" sz="1000" i="1" dirty="0" err="1"/>
              <a:t>insider</a:t>
            </a:r>
            <a:r>
              <a:rPr lang="fr-FR" sz="1000" dirty="0"/>
              <a:t>. 22/03/2012. [en ligne]. Disponible sur : </a:t>
            </a:r>
            <a:r>
              <a:rPr lang="fr-FR" sz="1000" dirty="0">
                <a:hlinkClick r:id="rId10"/>
              </a:rPr>
              <a:t>http://www.businessinsider.com/the-future-of-mobile-deck-2012-3?op=1</a:t>
            </a:r>
            <a:r>
              <a:rPr lang="fr-FR" sz="1000" dirty="0"/>
              <a:t>. </a:t>
            </a:r>
          </a:p>
          <a:p>
            <a:pPr marL="180975" indent="-180975">
              <a:lnSpc>
                <a:spcPct val="120000"/>
              </a:lnSpc>
              <a:spcBef>
                <a:spcPts val="300"/>
              </a:spcBef>
              <a:buNone/>
            </a:pPr>
            <a:r>
              <a:rPr lang="fr-FR" sz="1000" dirty="0"/>
              <a:t>Frédéric </a:t>
            </a:r>
            <a:r>
              <a:rPr lang="fr-FR" sz="1000" dirty="0" err="1"/>
              <a:t>Dempuré</a:t>
            </a:r>
            <a:r>
              <a:rPr lang="fr-FR" sz="1000" dirty="0"/>
              <a:t>. « Nombre de visiteurs : les moteurs de recherche génèrent moins de </a:t>
            </a:r>
            <a:r>
              <a:rPr lang="fr-FR" sz="1000" dirty="0" smtClean="0"/>
              <a:t>trafic ». </a:t>
            </a:r>
            <a:r>
              <a:rPr lang="fr-FR" sz="1000" i="1" dirty="0" smtClean="0"/>
              <a:t>Les échos</a:t>
            </a:r>
            <a:r>
              <a:rPr lang="fr-FR" sz="1000" dirty="0" smtClean="0"/>
              <a:t>. 27/06/2014. [en ligne]. </a:t>
            </a:r>
            <a:r>
              <a:rPr lang="fr-FR" sz="1000" dirty="0"/>
              <a:t>Disponible sur :  </a:t>
            </a:r>
            <a:r>
              <a:rPr lang="fr-FR" sz="1000" dirty="0">
                <a:hlinkClick r:id="rId11"/>
              </a:rPr>
              <a:t>http://business.lesechos.fr/entrepreneurs/web/4424760-nombre-de-visiteurs-les-moteurs-de-recherche-generent-moins-de-trafic-101133.php</a:t>
            </a:r>
            <a:r>
              <a:rPr lang="fr-FR" sz="1000" dirty="0" smtClean="0">
                <a:hlinkClick r:id="rId11"/>
              </a:rPr>
              <a:t>#</a:t>
            </a:r>
            <a:r>
              <a:rPr lang="fr-FR" sz="1000" dirty="0" smtClean="0"/>
              <a:t>. </a:t>
            </a:r>
            <a:endParaRPr lang="fr-FR" sz="1000" dirty="0"/>
          </a:p>
          <a:p>
            <a:pPr marL="180975" indent="-180975">
              <a:lnSpc>
                <a:spcPct val="120000"/>
              </a:lnSpc>
              <a:spcBef>
                <a:spcPts val="300"/>
              </a:spcBef>
              <a:buNone/>
            </a:pPr>
            <a:r>
              <a:rPr lang="fr-FR" sz="1000" dirty="0" smtClean="0"/>
              <a:t>Jerry </a:t>
            </a:r>
            <a:r>
              <a:rPr lang="fr-FR" sz="1000" dirty="0" err="1" smtClean="0"/>
              <a:t>Dischler</a:t>
            </a:r>
            <a:r>
              <a:rPr lang="fr-FR" sz="1000" dirty="0" smtClean="0"/>
              <a:t>. « Building for the </a:t>
            </a:r>
            <a:r>
              <a:rPr lang="fr-FR" sz="1000" dirty="0" err="1" smtClean="0"/>
              <a:t>next</a:t>
            </a:r>
            <a:r>
              <a:rPr lang="fr-FR" sz="1000" dirty="0" smtClean="0"/>
              <a:t> moment ». </a:t>
            </a:r>
            <a:r>
              <a:rPr lang="fr-FR" sz="1000" i="1" dirty="0" smtClean="0"/>
              <a:t>Google Inside </a:t>
            </a:r>
            <a:r>
              <a:rPr lang="fr-FR" sz="1000" i="1" dirty="0" err="1" smtClean="0"/>
              <a:t>AdWords</a:t>
            </a:r>
            <a:r>
              <a:rPr lang="fr-FR" sz="1000" dirty="0" smtClean="0"/>
              <a:t>. 05/05/2015. [en ligne]. </a:t>
            </a:r>
            <a:r>
              <a:rPr lang="fr-FR" sz="1000" dirty="0"/>
              <a:t>Disponible sur :  </a:t>
            </a:r>
            <a:r>
              <a:rPr lang="fr-FR" sz="1000" dirty="0">
                <a:hlinkClick r:id="rId12"/>
              </a:rPr>
              <a:t>http://</a:t>
            </a:r>
            <a:r>
              <a:rPr lang="fr-FR" sz="1000" dirty="0" smtClean="0">
                <a:hlinkClick r:id="rId12"/>
              </a:rPr>
              <a:t>adwords.blogspot.fr/2015/05/building-for-next-moment.html</a:t>
            </a:r>
            <a:r>
              <a:rPr lang="fr-FR" sz="1000" dirty="0" smtClean="0"/>
              <a:t>. </a:t>
            </a:r>
            <a:endParaRPr lang="fr-FR" sz="1000" dirty="0"/>
          </a:p>
          <a:p>
            <a:pPr marL="180975" indent="-180975">
              <a:lnSpc>
                <a:spcPct val="120000"/>
              </a:lnSpc>
              <a:spcBef>
                <a:spcPts val="300"/>
              </a:spcBef>
              <a:buNone/>
            </a:pPr>
            <a:r>
              <a:rPr lang="fr-FR" sz="1000" dirty="0" smtClean="0"/>
              <a:t>GO-Gulf</a:t>
            </a:r>
            <a:r>
              <a:rPr lang="fr-FR" sz="1000" dirty="0"/>
              <a:t>. </a:t>
            </a:r>
            <a:r>
              <a:rPr lang="fr-FR" sz="1000" i="1" dirty="0"/>
              <a:t>How people </a:t>
            </a:r>
            <a:r>
              <a:rPr lang="fr-FR" sz="1000" i="1" dirty="0" err="1"/>
              <a:t>spend</a:t>
            </a:r>
            <a:r>
              <a:rPr lang="fr-FR" sz="1000" i="1" dirty="0"/>
              <a:t> </a:t>
            </a:r>
            <a:r>
              <a:rPr lang="fr-FR" sz="1000" i="1" dirty="0" err="1"/>
              <a:t>their</a:t>
            </a:r>
            <a:r>
              <a:rPr lang="fr-FR" sz="1000" i="1" dirty="0"/>
              <a:t> time online. </a:t>
            </a:r>
            <a:r>
              <a:rPr lang="fr-FR" sz="1000" dirty="0"/>
              <a:t>Infographie. 02/2012. [en ligne]. Disponible sur : </a:t>
            </a:r>
            <a:r>
              <a:rPr lang="fr-FR" sz="1000" dirty="0">
                <a:hlinkClick r:id="rId13"/>
              </a:rPr>
              <a:t>http://www.go-gulf.com/blog/online-time</a:t>
            </a:r>
            <a:r>
              <a:rPr lang="fr-FR" sz="1000" dirty="0" smtClean="0">
                <a:hlinkClick r:id="rId13"/>
              </a:rPr>
              <a:t>/</a:t>
            </a:r>
            <a:r>
              <a:rPr lang="fr-FR" sz="1000" dirty="0" smtClean="0"/>
              <a:t>.</a:t>
            </a:r>
          </a:p>
          <a:p>
            <a:pPr marL="180975" indent="-180975">
              <a:lnSpc>
                <a:spcPct val="120000"/>
              </a:lnSpc>
              <a:spcBef>
                <a:spcPts val="300"/>
              </a:spcBef>
              <a:buNone/>
            </a:pPr>
            <a:r>
              <a:rPr lang="fr-FR" sz="1000" dirty="0" smtClean="0"/>
              <a:t>Google. </a:t>
            </a:r>
            <a:r>
              <a:rPr lang="fr-FR" sz="1000" i="1" dirty="0" err="1" smtClean="0"/>
              <a:t>Think</a:t>
            </a:r>
            <a:r>
              <a:rPr lang="fr-FR" sz="1000" i="1" dirty="0" smtClean="0"/>
              <a:t> mobile. The mobile </a:t>
            </a:r>
            <a:r>
              <a:rPr lang="fr-FR" sz="1000" i="1" dirty="0" err="1" smtClean="0"/>
              <a:t>movement</a:t>
            </a:r>
            <a:r>
              <a:rPr lang="fr-FR" sz="1000" i="1" dirty="0" smtClean="0"/>
              <a:t>. </a:t>
            </a:r>
            <a:r>
              <a:rPr lang="fr-FR" sz="1000" i="1" dirty="0" err="1" smtClean="0"/>
              <a:t>Understanding</a:t>
            </a:r>
            <a:r>
              <a:rPr lang="fr-FR" sz="1000" i="1" dirty="0" smtClean="0"/>
              <a:t> smartphone </a:t>
            </a:r>
            <a:r>
              <a:rPr lang="fr-FR" sz="1000" i="1" dirty="0" err="1" smtClean="0"/>
              <a:t>users</a:t>
            </a:r>
            <a:r>
              <a:rPr lang="fr-FR" sz="1000" dirty="0" smtClean="0"/>
              <a:t>. Présentation, 04/2011. 39 p. [en ligne]. </a:t>
            </a:r>
            <a:r>
              <a:rPr lang="fr-FR" sz="1000" dirty="0"/>
              <a:t>Disponible sur :  </a:t>
            </a:r>
            <a:r>
              <a:rPr lang="fr-FR" sz="1000" dirty="0">
                <a:hlinkClick r:id="rId14"/>
              </a:rPr>
              <a:t>https://</a:t>
            </a:r>
            <a:r>
              <a:rPr lang="fr-FR" sz="1000" dirty="0" smtClean="0">
                <a:hlinkClick r:id="rId14"/>
              </a:rPr>
              <a:t>www.thinkwithgoogle.com/research-studies/the-mobile-movement.html</a:t>
            </a:r>
            <a:r>
              <a:rPr lang="fr-FR" sz="1000" dirty="0" smtClean="0"/>
              <a:t>. </a:t>
            </a:r>
            <a:endParaRPr lang="fr-FR" sz="1000" dirty="0"/>
          </a:p>
          <a:p>
            <a:pPr marL="180975" indent="-180975">
              <a:lnSpc>
                <a:spcPct val="120000"/>
              </a:lnSpc>
              <a:spcBef>
                <a:spcPts val="300"/>
              </a:spcBef>
              <a:buNone/>
            </a:pPr>
            <a:r>
              <a:rPr lang="fr-FR" sz="1000" i="1" dirty="0" smtClean="0"/>
              <a:t>Google Consumer </a:t>
            </a:r>
            <a:r>
              <a:rPr lang="fr-FR" sz="1000" i="1" dirty="0" err="1" smtClean="0"/>
              <a:t>barometer</a:t>
            </a:r>
            <a:r>
              <a:rPr lang="fr-FR" sz="1000" dirty="0" smtClean="0"/>
              <a:t>. Etude. 2014. [en ligne]. </a:t>
            </a:r>
            <a:r>
              <a:rPr lang="fr-FR" sz="1000" dirty="0"/>
              <a:t>Disponible sur : </a:t>
            </a:r>
            <a:r>
              <a:rPr lang="fr-FR" sz="1000" dirty="0">
                <a:hlinkClick r:id="rId15"/>
              </a:rPr>
              <a:t>https://www.consumerbarometer.com/en</a:t>
            </a:r>
            <a:r>
              <a:rPr lang="fr-FR" sz="1000" dirty="0" smtClean="0">
                <a:hlinkClick r:id="rId15"/>
              </a:rPr>
              <a:t>/</a:t>
            </a:r>
            <a:r>
              <a:rPr lang="fr-FR" sz="1000" dirty="0" smtClean="0"/>
              <a:t>. </a:t>
            </a:r>
          </a:p>
          <a:p>
            <a:pPr marL="180975" indent="-180975">
              <a:lnSpc>
                <a:spcPct val="120000"/>
              </a:lnSpc>
              <a:spcBef>
                <a:spcPts val="300"/>
              </a:spcBef>
              <a:buNone/>
            </a:pPr>
            <a:r>
              <a:rPr lang="fr-FR" sz="1000" dirty="0"/>
              <a:t>Greg. « </a:t>
            </a:r>
            <a:r>
              <a:rPr lang="fr-FR" sz="1000" dirty="0" err="1"/>
              <a:t>Searcher</a:t>
            </a:r>
            <a:r>
              <a:rPr lang="fr-FR" sz="1000" dirty="0"/>
              <a:t> </a:t>
            </a:r>
            <a:r>
              <a:rPr lang="fr-FR" sz="1000" dirty="0" err="1"/>
              <a:t>behavior</a:t>
            </a:r>
            <a:r>
              <a:rPr lang="fr-FR" sz="1000" dirty="0"/>
              <a:t> ». </a:t>
            </a:r>
            <a:r>
              <a:rPr lang="fr-FR" sz="1000" i="1" dirty="0" err="1"/>
              <a:t>Search</a:t>
            </a:r>
            <a:r>
              <a:rPr lang="fr-FR" sz="1000" i="1" dirty="0"/>
              <a:t> </a:t>
            </a:r>
            <a:r>
              <a:rPr lang="fr-FR" sz="1000" i="1" dirty="0" err="1"/>
              <a:t>Engine</a:t>
            </a:r>
            <a:r>
              <a:rPr lang="fr-FR" sz="1000" i="1" dirty="0"/>
              <a:t> </a:t>
            </a:r>
            <a:r>
              <a:rPr lang="fr-FR" sz="1000" i="1" dirty="0" err="1"/>
              <a:t>Showdown</a:t>
            </a:r>
            <a:r>
              <a:rPr lang="fr-FR" sz="1000" dirty="0"/>
              <a:t>. 02/04/2013. [en ligne]. Disponible sur : </a:t>
            </a:r>
            <a:r>
              <a:rPr lang="fr-FR" sz="1000" dirty="0">
                <a:hlinkClick r:id="rId16"/>
              </a:rPr>
              <a:t>http://searchengineshowdown.com/2013/04/searcher-behavior/</a:t>
            </a:r>
            <a:r>
              <a:rPr lang="fr-FR" sz="1000" dirty="0"/>
              <a:t>.</a:t>
            </a:r>
          </a:p>
          <a:p>
            <a:pPr marL="180975" indent="-180975">
              <a:lnSpc>
                <a:spcPct val="120000"/>
              </a:lnSpc>
              <a:spcBef>
                <a:spcPts val="300"/>
              </a:spcBef>
              <a:buNone/>
            </a:pPr>
            <a:r>
              <a:rPr lang="fr-FR" sz="1000" dirty="0"/>
              <a:t>Gord </a:t>
            </a:r>
            <a:r>
              <a:rPr lang="fr-FR" sz="1000" dirty="0" err="1"/>
              <a:t>Hotchkiss</a:t>
            </a:r>
            <a:r>
              <a:rPr lang="fr-FR" sz="1000" dirty="0"/>
              <a:t>. « </a:t>
            </a:r>
            <a:r>
              <a:rPr lang="en-US" sz="1000" dirty="0"/>
              <a:t>Exploring the shift in search behaviors with Microsoft’s Jacquelyn </a:t>
            </a:r>
            <a:r>
              <a:rPr lang="en-US" sz="1000" dirty="0" err="1"/>
              <a:t>Krones</a:t>
            </a:r>
            <a:r>
              <a:rPr lang="en-US" sz="1000" dirty="0"/>
              <a:t> </a:t>
            </a:r>
            <a:r>
              <a:rPr lang="fr-FR" sz="1000" dirty="0"/>
              <a:t>». </a:t>
            </a:r>
            <a:r>
              <a:rPr lang="fr-FR" sz="1000" i="1" dirty="0" err="1"/>
              <a:t>Search</a:t>
            </a:r>
            <a:r>
              <a:rPr lang="fr-FR" sz="1000" i="1" dirty="0"/>
              <a:t> </a:t>
            </a:r>
            <a:r>
              <a:rPr lang="fr-FR" sz="1000" i="1" dirty="0" err="1"/>
              <a:t>engine</a:t>
            </a:r>
            <a:r>
              <a:rPr lang="fr-FR" sz="1000" i="1" dirty="0"/>
              <a:t> land. </a:t>
            </a:r>
            <a:r>
              <a:rPr lang="fr-FR" sz="1000" dirty="0"/>
              <a:t>15/06/2011. [en ligne]. Disponible sur :  </a:t>
            </a:r>
            <a:r>
              <a:rPr lang="fr-FR" sz="1000" dirty="0">
                <a:hlinkClick r:id="rId17"/>
              </a:rPr>
              <a:t>http://searchengineland.com/exploring-the-shift-in-search-behaviors-with-microsofts-jacquelyn-krones-85750</a:t>
            </a:r>
            <a:r>
              <a:rPr lang="fr-FR" sz="1000" dirty="0"/>
              <a:t>, suivi de </a:t>
            </a:r>
            <a:r>
              <a:rPr lang="fr-FR" sz="1000" dirty="0">
                <a:hlinkClick r:id="rId18"/>
              </a:rPr>
              <a:t>http://searchengineland.com/exploring-a-new-search-landscape-with-microsofts-jacquelyn-krones-89164</a:t>
            </a:r>
            <a:r>
              <a:rPr lang="fr-FR" sz="1000" dirty="0"/>
              <a:t>, 12/08/2011. </a:t>
            </a:r>
          </a:p>
          <a:p>
            <a:pPr marL="180975" indent="-180975">
              <a:lnSpc>
                <a:spcPct val="120000"/>
              </a:lnSpc>
              <a:spcBef>
                <a:spcPts val="300"/>
              </a:spcBef>
              <a:buNone/>
            </a:pPr>
            <a:r>
              <a:rPr lang="fr-FR" sz="1000" dirty="0"/>
              <a:t> IDC. « </a:t>
            </a:r>
            <a:r>
              <a:rPr lang="en-US" sz="1000" dirty="0"/>
              <a:t>Consumers increasingly using mobile devices as their default gateway to the internet, IDC says</a:t>
            </a:r>
            <a:r>
              <a:rPr lang="fr-FR" sz="1000" dirty="0"/>
              <a:t> ». </a:t>
            </a:r>
            <a:r>
              <a:rPr lang="fr-FR" sz="1000" i="1" dirty="0"/>
              <a:t>IDC.com. </a:t>
            </a:r>
            <a:r>
              <a:rPr lang="fr-FR" sz="1000" i="1" dirty="0" err="1"/>
              <a:t>Press</a:t>
            </a:r>
            <a:r>
              <a:rPr lang="fr-FR" sz="1000" i="1" dirty="0"/>
              <a:t> release. </a:t>
            </a:r>
            <a:r>
              <a:rPr lang="fr-FR" sz="1000" dirty="0"/>
              <a:t>29/10/2012. [en ligne]. Disponible sur : </a:t>
            </a:r>
            <a:r>
              <a:rPr lang="fr-FR" sz="1000" dirty="0">
                <a:hlinkClick r:id="rId19"/>
              </a:rPr>
              <a:t>http://www.idc.com/getdoc.jsp?containerId=prUS23756512</a:t>
            </a:r>
            <a:r>
              <a:rPr lang="fr-FR" sz="1000" dirty="0"/>
              <a:t>. </a:t>
            </a:r>
            <a:endParaRPr lang="en-US" sz="1000" dirty="0"/>
          </a:p>
          <a:p>
            <a:pPr marL="180975" indent="-180975">
              <a:lnSpc>
                <a:spcPct val="120000"/>
              </a:lnSpc>
              <a:spcBef>
                <a:spcPts val="300"/>
              </a:spcBef>
              <a:buNone/>
            </a:pPr>
            <a:r>
              <a:rPr lang="fr-FR" sz="1000" dirty="0"/>
              <a:t>Simon </a:t>
            </a:r>
            <a:r>
              <a:rPr lang="fr-FR" sz="1000" dirty="0" err="1"/>
              <a:t>Khalaf</a:t>
            </a:r>
            <a:r>
              <a:rPr lang="fr-FR" sz="1000" dirty="0"/>
              <a:t>. « Apps </a:t>
            </a:r>
            <a:r>
              <a:rPr lang="fr-FR" sz="1000" dirty="0" err="1"/>
              <a:t>solidify</a:t>
            </a:r>
            <a:r>
              <a:rPr lang="fr-FR" sz="1000" dirty="0"/>
              <a:t> leadership six </a:t>
            </a:r>
            <a:r>
              <a:rPr lang="fr-FR" sz="1000" dirty="0" err="1"/>
              <a:t>years</a:t>
            </a:r>
            <a:r>
              <a:rPr lang="fr-FR" sz="1000" dirty="0"/>
              <a:t> </a:t>
            </a:r>
            <a:r>
              <a:rPr lang="fr-FR" sz="1000" dirty="0" err="1"/>
              <a:t>into</a:t>
            </a:r>
            <a:r>
              <a:rPr lang="fr-FR" sz="1000" dirty="0"/>
              <a:t> the mobile </a:t>
            </a:r>
            <a:r>
              <a:rPr lang="fr-FR" sz="1000" dirty="0" err="1"/>
              <a:t>revolution</a:t>
            </a:r>
            <a:r>
              <a:rPr lang="fr-FR" sz="1000" dirty="0"/>
              <a:t> ». </a:t>
            </a:r>
            <a:r>
              <a:rPr lang="fr-FR" sz="1000" i="1" dirty="0" err="1"/>
              <a:t>Flurry</a:t>
            </a:r>
            <a:r>
              <a:rPr lang="fr-FR" sz="1000" i="1" dirty="0"/>
              <a:t> insights</a:t>
            </a:r>
            <a:r>
              <a:rPr lang="fr-FR" sz="1000" dirty="0"/>
              <a:t>. 1</a:t>
            </a:r>
            <a:r>
              <a:rPr lang="fr-FR" sz="1000" baseline="30000" dirty="0"/>
              <a:t>er</a:t>
            </a:r>
            <a:r>
              <a:rPr lang="fr-FR" sz="1000" dirty="0"/>
              <a:t>/04/2014. [en ligne]. Disponible sur : </a:t>
            </a:r>
            <a:r>
              <a:rPr lang="fr-FR" sz="1000" dirty="0">
                <a:hlinkClick r:id="rId20"/>
              </a:rPr>
              <a:t>http://flurrymobile.tumblr.com/post/115191864580/apps-solidify-leadership-six-years-into-the-mobile#.VHIeQtYSl0K</a:t>
            </a:r>
            <a:r>
              <a:rPr lang="fr-FR" sz="1000" dirty="0"/>
              <a:t>. </a:t>
            </a:r>
            <a:endParaRPr lang="fr-FR" sz="1000" dirty="0" smtClean="0"/>
          </a:p>
          <a:p>
            <a:pPr marL="180975" indent="-180975">
              <a:lnSpc>
                <a:spcPct val="120000"/>
              </a:lnSpc>
              <a:spcBef>
                <a:spcPts val="300"/>
              </a:spcBef>
              <a:buNone/>
            </a:pPr>
            <a:r>
              <a:rPr lang="fr-FR" sz="1000" dirty="0" err="1" smtClean="0"/>
              <a:t>Soo</a:t>
            </a:r>
            <a:r>
              <a:rPr lang="fr-FR" sz="1000" dirty="0" smtClean="0"/>
              <a:t> Young Kim. « 4 </a:t>
            </a:r>
            <a:r>
              <a:rPr lang="fr-FR" sz="1000" dirty="0" err="1" smtClean="0"/>
              <a:t>things</a:t>
            </a:r>
            <a:r>
              <a:rPr lang="fr-FR" sz="1000" dirty="0" smtClean="0"/>
              <a:t> </a:t>
            </a:r>
            <a:r>
              <a:rPr lang="fr-FR" sz="1000" dirty="0" err="1" smtClean="0"/>
              <a:t>small</a:t>
            </a:r>
            <a:r>
              <a:rPr lang="fr-FR" sz="1000" dirty="0" smtClean="0"/>
              <a:t> businesses </a:t>
            </a:r>
            <a:r>
              <a:rPr lang="fr-FR" sz="1000" dirty="0" err="1" smtClean="0"/>
              <a:t>should</a:t>
            </a:r>
            <a:r>
              <a:rPr lang="fr-FR" sz="1000" dirty="0" smtClean="0"/>
              <a:t> know in a mobile-first world ». </a:t>
            </a:r>
            <a:r>
              <a:rPr lang="fr-FR" sz="1000" i="1" dirty="0" smtClean="0"/>
              <a:t>Google </a:t>
            </a:r>
            <a:r>
              <a:rPr lang="fr-FR" sz="1000" i="1" dirty="0" err="1" smtClean="0"/>
              <a:t>small</a:t>
            </a:r>
            <a:r>
              <a:rPr lang="fr-FR" sz="1000" i="1" dirty="0" smtClean="0"/>
              <a:t> business</a:t>
            </a:r>
            <a:r>
              <a:rPr lang="fr-FR" sz="1000" dirty="0" smtClean="0"/>
              <a:t>. 25/05/2016. [en ligne]. Disponible sur </a:t>
            </a:r>
            <a:r>
              <a:rPr lang="fr-FR" sz="1000" dirty="0"/>
              <a:t>: </a:t>
            </a:r>
            <a:r>
              <a:rPr lang="fr-FR" sz="1000" dirty="0">
                <a:hlinkClick r:id="rId21"/>
              </a:rPr>
              <a:t>http://</a:t>
            </a:r>
            <a:r>
              <a:rPr lang="fr-FR" sz="1000" dirty="0" smtClean="0">
                <a:hlinkClick r:id="rId21"/>
              </a:rPr>
              <a:t>googleandyourbusiness.blogspot.fr/2016/05/4-things-small-businesses-should-know.html</a:t>
            </a:r>
            <a:r>
              <a:rPr lang="fr-FR" sz="1000" dirty="0" smtClean="0"/>
              <a:t>. </a:t>
            </a:r>
          </a:p>
          <a:p>
            <a:pPr marL="180975" indent="-180975">
              <a:lnSpc>
                <a:spcPct val="120000"/>
              </a:lnSpc>
              <a:spcBef>
                <a:spcPts val="300"/>
              </a:spcBef>
              <a:buNone/>
            </a:pPr>
            <a:r>
              <a:rPr lang="fr-FR" sz="1000" dirty="0" smtClean="0"/>
              <a:t>Jessica Lee. « 46% of </a:t>
            </a:r>
            <a:r>
              <a:rPr lang="fr-FR" sz="1000" dirty="0" err="1" smtClean="0"/>
              <a:t>searchers</a:t>
            </a:r>
            <a:r>
              <a:rPr lang="fr-FR" sz="1000" dirty="0" smtClean="0"/>
              <a:t> </a:t>
            </a:r>
            <a:r>
              <a:rPr lang="fr-FR" sz="1000" dirty="0" err="1" smtClean="0"/>
              <a:t>now</a:t>
            </a:r>
            <a:r>
              <a:rPr lang="fr-FR" sz="1000" dirty="0" smtClean="0"/>
              <a:t> use mobile </a:t>
            </a:r>
            <a:r>
              <a:rPr lang="fr-FR" sz="1000" dirty="0" err="1" smtClean="0"/>
              <a:t>exclusively</a:t>
            </a:r>
            <a:r>
              <a:rPr lang="fr-FR" sz="1000" dirty="0" smtClean="0"/>
              <a:t> to </a:t>
            </a:r>
            <a:r>
              <a:rPr lang="fr-FR" sz="1000" dirty="0" err="1" smtClean="0"/>
              <a:t>research</a:t>
            </a:r>
            <a:r>
              <a:rPr lang="fr-FR" sz="1000" dirty="0" smtClean="0"/>
              <a:t> [</a:t>
            </a:r>
            <a:r>
              <a:rPr lang="fr-FR" sz="1000" dirty="0" err="1" smtClean="0"/>
              <a:t>study</a:t>
            </a:r>
            <a:r>
              <a:rPr lang="fr-FR" sz="1000" dirty="0" smtClean="0"/>
              <a:t>] ». </a:t>
            </a:r>
            <a:r>
              <a:rPr lang="fr-FR" sz="1000" i="1" dirty="0" err="1" smtClean="0"/>
              <a:t>Search</a:t>
            </a:r>
            <a:r>
              <a:rPr lang="fr-FR" sz="1000" i="1" dirty="0" smtClean="0"/>
              <a:t> </a:t>
            </a:r>
            <a:r>
              <a:rPr lang="fr-FR" sz="1000" i="1" dirty="0" err="1" smtClean="0"/>
              <a:t>engine</a:t>
            </a:r>
            <a:r>
              <a:rPr lang="fr-FR" sz="1000" i="1" dirty="0" smtClean="0"/>
              <a:t> </a:t>
            </a:r>
            <a:r>
              <a:rPr lang="fr-FR" sz="1000" i="1" dirty="0" err="1" smtClean="0"/>
              <a:t>watch</a:t>
            </a:r>
            <a:r>
              <a:rPr lang="fr-FR" sz="1000" dirty="0" smtClean="0"/>
              <a:t>. 01/05/2013. [en ligne]. Disponible sur : </a:t>
            </a:r>
            <a:r>
              <a:rPr lang="fr-FR" sz="1000" dirty="0" smtClean="0">
                <a:hlinkClick r:id="rId22"/>
              </a:rPr>
              <a:t>http://searchenginewatch.com/article/2265547/46-of-Searchers-Now-Use-Mobile-Exclusively-to-Research-Study</a:t>
            </a:r>
            <a:r>
              <a:rPr lang="fr-FR" sz="1000" dirty="0" smtClean="0"/>
              <a:t>. </a:t>
            </a:r>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242258630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noFill/>
        </p:spPr>
        <p:txBody>
          <a:bodyPr>
            <a:normAutofit/>
          </a:bodyPr>
          <a:lstStyle/>
          <a:p>
            <a:pPr marL="180975" indent="-180975">
              <a:spcBef>
                <a:spcPts val="300"/>
              </a:spcBef>
              <a:buNone/>
            </a:pPr>
            <a:r>
              <a:rPr lang="fr-FR" sz="800" dirty="0"/>
              <a:t>Adam </a:t>
            </a:r>
            <a:r>
              <a:rPr lang="fr-FR" sz="800" dirty="0" err="1"/>
              <a:t>Lella</a:t>
            </a:r>
            <a:r>
              <a:rPr lang="fr-FR" sz="800" dirty="0"/>
              <a:t>. « </a:t>
            </a:r>
            <a:r>
              <a:rPr lang="en-US" sz="800" dirty="0"/>
              <a:t>Number of mobile-only internet users now exceeds desktop-only in the U.S</a:t>
            </a:r>
            <a:r>
              <a:rPr lang="fr-FR" sz="800" dirty="0"/>
              <a:t> ». </a:t>
            </a:r>
            <a:r>
              <a:rPr lang="fr-FR" sz="800" i="1" dirty="0" err="1"/>
              <a:t>ComScore</a:t>
            </a:r>
            <a:r>
              <a:rPr lang="fr-FR" sz="800" dirty="0"/>
              <a:t>. 28/04/2015. [en ligne]. Disponible sur :  </a:t>
            </a:r>
            <a:r>
              <a:rPr lang="fr-FR" sz="800" dirty="0">
                <a:hlinkClick r:id="rId3"/>
              </a:rPr>
              <a:t>http://www.comscore.com/Insights/Blog/Number-of-Mobile-Only-Internet-Users-Now-Exceeds-Desktop-Only-in-the-U.S</a:t>
            </a:r>
            <a:r>
              <a:rPr lang="fr-FR" sz="800" dirty="0"/>
              <a:t>. </a:t>
            </a:r>
          </a:p>
          <a:p>
            <a:pPr marL="180975" indent="-180975">
              <a:spcBef>
                <a:spcPts val="300"/>
              </a:spcBef>
              <a:buNone/>
            </a:pPr>
            <a:r>
              <a:rPr lang="fr-FR" sz="800" dirty="0" err="1" smtClean="0"/>
              <a:t>Levelwing</a:t>
            </a:r>
            <a:r>
              <a:rPr lang="fr-FR" sz="800" dirty="0"/>
              <a:t>. </a:t>
            </a:r>
            <a:r>
              <a:rPr lang="fr-FR" sz="800" i="1" dirty="0" err="1"/>
              <a:t>Using</a:t>
            </a:r>
            <a:r>
              <a:rPr lang="fr-FR" sz="800" i="1" dirty="0"/>
              <a:t> </a:t>
            </a:r>
            <a:r>
              <a:rPr lang="fr-FR" sz="800" i="1" dirty="0" err="1"/>
              <a:t>search</a:t>
            </a:r>
            <a:r>
              <a:rPr lang="fr-FR" sz="800" i="1" dirty="0"/>
              <a:t> </a:t>
            </a:r>
            <a:r>
              <a:rPr lang="fr-FR" sz="800" i="1" dirty="0" err="1"/>
              <a:t>engines</a:t>
            </a:r>
            <a:r>
              <a:rPr lang="fr-FR" sz="800" i="1" dirty="0"/>
              <a:t>. Part II : How people </a:t>
            </a:r>
            <a:r>
              <a:rPr lang="fr-FR" sz="800" i="1" dirty="0" err="1"/>
              <a:t>search</a:t>
            </a:r>
            <a:r>
              <a:rPr lang="fr-FR" sz="800" i="1" dirty="0"/>
              <a:t>. </a:t>
            </a:r>
            <a:r>
              <a:rPr lang="fr-FR" sz="800" dirty="0"/>
              <a:t>Infographie. 2013. [en ligne]. Disponible sur : </a:t>
            </a:r>
            <a:r>
              <a:rPr lang="fr-FR" sz="800" dirty="0">
                <a:hlinkClick r:id="rId4"/>
              </a:rPr>
              <a:t>http://www.marketingprofs.com/chirp/2013/11692/how-people-search-online-infographic</a:t>
            </a:r>
            <a:r>
              <a:rPr lang="fr-FR" sz="800" dirty="0"/>
              <a:t>. </a:t>
            </a:r>
          </a:p>
          <a:p>
            <a:pPr marL="180975" indent="-180975">
              <a:spcBef>
                <a:spcPts val="300"/>
              </a:spcBef>
              <a:buNone/>
            </a:pPr>
            <a:r>
              <a:rPr lang="fr-FR" sz="800" dirty="0" err="1" smtClean="0"/>
              <a:t>MDGadvertising</a:t>
            </a:r>
            <a:r>
              <a:rPr lang="fr-FR" sz="800" dirty="0"/>
              <a:t>. </a:t>
            </a:r>
            <a:r>
              <a:rPr lang="fr-FR" sz="800" i="1" dirty="0"/>
              <a:t>Is </a:t>
            </a:r>
            <a:r>
              <a:rPr lang="fr-FR" sz="800" i="1" dirty="0" err="1"/>
              <a:t>personalized</a:t>
            </a:r>
            <a:r>
              <a:rPr lang="fr-FR" sz="800" i="1" dirty="0"/>
              <a:t> </a:t>
            </a:r>
            <a:r>
              <a:rPr lang="fr-FR" sz="800" i="1" dirty="0" err="1"/>
              <a:t>search</a:t>
            </a:r>
            <a:r>
              <a:rPr lang="fr-FR" sz="800" i="1" dirty="0"/>
              <a:t> </a:t>
            </a:r>
            <a:r>
              <a:rPr lang="fr-FR" sz="800" i="1" dirty="0" err="1"/>
              <a:t>getting</a:t>
            </a:r>
            <a:r>
              <a:rPr lang="fr-FR" sz="800" i="1" dirty="0"/>
              <a:t> </a:t>
            </a:r>
            <a:r>
              <a:rPr lang="fr-FR" sz="800" i="1" dirty="0" err="1"/>
              <a:t>too</a:t>
            </a:r>
            <a:r>
              <a:rPr lang="fr-FR" sz="800" i="1" dirty="0"/>
              <a:t> </a:t>
            </a:r>
            <a:r>
              <a:rPr lang="fr-FR" sz="800" i="1" dirty="0" err="1"/>
              <a:t>personal</a:t>
            </a:r>
            <a:r>
              <a:rPr lang="fr-FR" sz="800" i="1" dirty="0"/>
              <a:t> ? </a:t>
            </a:r>
            <a:r>
              <a:rPr lang="fr-FR" sz="800" dirty="0" err="1"/>
              <a:t>Inforgaphie</a:t>
            </a:r>
            <a:r>
              <a:rPr lang="fr-FR" sz="800" dirty="0"/>
              <a:t>. 04/2012. [en ligne]. Disponible sur : </a:t>
            </a:r>
            <a:r>
              <a:rPr lang="fr-FR" sz="800" dirty="0">
                <a:hlinkClick r:id="rId5"/>
              </a:rPr>
              <a:t>http://www.mdgadvertising.com/blog/wp-content/uploads/2012/04/is-personalized-search-getting-too-personal-infographic.png</a:t>
            </a:r>
            <a:r>
              <a:rPr lang="fr-FR" sz="800" dirty="0"/>
              <a:t>. d’après l’étude </a:t>
            </a:r>
            <a:r>
              <a:rPr lang="fr-FR" sz="800" dirty="0" err="1"/>
              <a:t>Pew</a:t>
            </a:r>
            <a:r>
              <a:rPr lang="fr-FR" sz="800" dirty="0"/>
              <a:t> internet. </a:t>
            </a:r>
            <a:r>
              <a:rPr lang="fr-FR" sz="800" i="1" dirty="0" err="1"/>
              <a:t>Search</a:t>
            </a:r>
            <a:r>
              <a:rPr lang="fr-FR" sz="800" i="1" dirty="0"/>
              <a:t> </a:t>
            </a:r>
            <a:r>
              <a:rPr lang="fr-FR" sz="800" i="1" dirty="0" err="1"/>
              <a:t>engine</a:t>
            </a:r>
            <a:r>
              <a:rPr lang="fr-FR" sz="800" i="1" dirty="0"/>
              <a:t> use 201</a:t>
            </a:r>
            <a:r>
              <a:rPr lang="fr-FR" sz="800" dirty="0"/>
              <a:t>2. 09/03/2012. </a:t>
            </a:r>
            <a:r>
              <a:rPr lang="fr-FR" sz="800" dirty="0">
                <a:hlinkClick r:id="rId6"/>
              </a:rPr>
              <a:t>http://pewinternet.org/~/media/Files/Reports/2012/PIP_Search_Engine_Use_2012.pdf</a:t>
            </a:r>
            <a:r>
              <a:rPr lang="fr-FR" sz="800" dirty="0"/>
              <a:t>. </a:t>
            </a:r>
          </a:p>
          <a:p>
            <a:pPr marL="180975" indent="-180975">
              <a:spcBef>
                <a:spcPts val="300"/>
              </a:spcBef>
              <a:buNone/>
            </a:pPr>
            <a:r>
              <a:rPr lang="fr-FR" sz="800" dirty="0" err="1"/>
              <a:t>Mushroom</a:t>
            </a:r>
            <a:r>
              <a:rPr lang="fr-FR" sz="800" dirty="0"/>
              <a:t> networks. </a:t>
            </a:r>
            <a:r>
              <a:rPr lang="fr-FR" sz="800" i="1" dirty="0"/>
              <a:t>YouTube. The 2</a:t>
            </a:r>
            <a:r>
              <a:rPr lang="fr-FR" sz="800" i="1" baseline="30000" dirty="0"/>
              <a:t>nd</a:t>
            </a:r>
            <a:r>
              <a:rPr lang="fr-FR" sz="800" i="1" dirty="0"/>
              <a:t> </a:t>
            </a:r>
            <a:r>
              <a:rPr lang="fr-FR" sz="800" i="1" dirty="0" err="1"/>
              <a:t>largest</a:t>
            </a:r>
            <a:r>
              <a:rPr lang="fr-FR" sz="800" i="1" dirty="0"/>
              <a:t> </a:t>
            </a:r>
            <a:r>
              <a:rPr lang="fr-FR" sz="800" i="1" dirty="0" err="1"/>
              <a:t>search</a:t>
            </a:r>
            <a:r>
              <a:rPr lang="fr-FR" sz="800" i="1" dirty="0"/>
              <a:t> </a:t>
            </a:r>
            <a:r>
              <a:rPr lang="fr-FR" sz="800" i="1" dirty="0" err="1"/>
              <a:t>engine</a:t>
            </a:r>
            <a:r>
              <a:rPr lang="fr-FR" sz="800" dirty="0"/>
              <a:t>. 2013. [infographie]. [en ligne]. Disponible sur : </a:t>
            </a:r>
            <a:r>
              <a:rPr lang="fr-FR" sz="800" dirty="0">
                <a:hlinkClick r:id="rId7"/>
              </a:rPr>
              <a:t>http://davidfayon.fr/2013/08/infographie-youtube/</a:t>
            </a:r>
            <a:r>
              <a:rPr lang="fr-FR" sz="800" dirty="0"/>
              <a:t>. </a:t>
            </a:r>
          </a:p>
          <a:p>
            <a:pPr marL="180975" indent="-180975">
              <a:spcBef>
                <a:spcPts val="300"/>
              </a:spcBef>
              <a:buNone/>
            </a:pPr>
            <a:r>
              <a:rPr lang="fr-FR" sz="800" dirty="0" smtClean="0"/>
              <a:t>Nathan Safran. </a:t>
            </a:r>
            <a:r>
              <a:rPr lang="fr-FR" sz="800" i="1" dirty="0" smtClean="0"/>
              <a:t>Psychology of the </a:t>
            </a:r>
            <a:r>
              <a:rPr lang="fr-FR" sz="800" i="1" dirty="0" err="1" smtClean="0"/>
              <a:t>searcher</a:t>
            </a:r>
            <a:r>
              <a:rPr lang="fr-FR" sz="800" dirty="0" smtClean="0"/>
              <a:t>. Etude Nile </a:t>
            </a:r>
            <a:r>
              <a:rPr lang="fr-FR" sz="800" dirty="0" err="1" smtClean="0"/>
              <a:t>Research</a:t>
            </a:r>
            <a:r>
              <a:rPr lang="fr-FR" sz="800" dirty="0" smtClean="0"/>
              <a:t>. 28/04/2015. [en ligne]. </a:t>
            </a:r>
            <a:r>
              <a:rPr lang="fr-FR" sz="800" dirty="0"/>
              <a:t>Disponible sur :  </a:t>
            </a:r>
            <a:r>
              <a:rPr lang="fr-FR" sz="800" dirty="0">
                <a:hlinkClick r:id="rId8"/>
              </a:rPr>
              <a:t>http://bluenileresearch.com/psychology-searcher</a:t>
            </a:r>
            <a:r>
              <a:rPr lang="fr-FR" sz="800" dirty="0" smtClean="0">
                <a:hlinkClick r:id="rId8"/>
              </a:rPr>
              <a:t>/</a:t>
            </a:r>
            <a:r>
              <a:rPr lang="fr-FR" sz="800" dirty="0" smtClean="0"/>
              <a:t>. </a:t>
            </a:r>
            <a:endParaRPr lang="fr-FR" sz="800" dirty="0"/>
          </a:p>
          <a:p>
            <a:pPr marL="180975" indent="-180975">
              <a:spcBef>
                <a:spcPts val="300"/>
              </a:spcBef>
              <a:buNone/>
            </a:pPr>
            <a:r>
              <a:rPr lang="fr-FR" sz="800" dirty="0" smtClean="0"/>
              <a:t>Fabian </a:t>
            </a:r>
            <a:r>
              <a:rPr lang="fr-FR" sz="800" dirty="0" err="1"/>
              <a:t>Ropars</a:t>
            </a:r>
            <a:r>
              <a:rPr lang="fr-FR" sz="800" dirty="0"/>
              <a:t>. « On passe plus de temps à surfer depuis un mobile que depuis un ordinateur fixe ». </a:t>
            </a:r>
            <a:r>
              <a:rPr lang="fr-FR" sz="800" i="1" dirty="0"/>
              <a:t>Le blog du modérateur</a:t>
            </a:r>
            <a:r>
              <a:rPr lang="fr-FR" sz="800" dirty="0"/>
              <a:t>. 21/08/2013. [en ligne]. Disponible sur : </a:t>
            </a:r>
            <a:r>
              <a:rPr lang="fr-FR" sz="800" dirty="0">
                <a:hlinkClick r:id="rId9"/>
              </a:rPr>
              <a:t>http://www.blogdumoderateur.com/internet-mobile-augmentation-duree/</a:t>
            </a:r>
            <a:r>
              <a:rPr lang="fr-FR" sz="800" dirty="0"/>
              <a:t>. </a:t>
            </a:r>
          </a:p>
          <a:p>
            <a:pPr marL="180975" indent="-180975">
              <a:spcBef>
                <a:spcPts val="300"/>
              </a:spcBef>
              <a:buNone/>
            </a:pPr>
            <a:r>
              <a:rPr lang="fr-FR" sz="800" dirty="0"/>
              <a:t>Yang Song et al. « </a:t>
            </a:r>
            <a:r>
              <a:rPr lang="en-US" sz="800" dirty="0"/>
              <a:t>Exploring and exploiting user search behavior on mobile and tablet devices to improve search relevance</a:t>
            </a:r>
            <a:r>
              <a:rPr lang="fr-FR" sz="800" dirty="0"/>
              <a:t>  » . </a:t>
            </a:r>
            <a:r>
              <a:rPr lang="fr-FR" sz="800" i="1" dirty="0" err="1"/>
              <a:t>Inproceedings</a:t>
            </a:r>
            <a:r>
              <a:rPr lang="fr-FR" sz="800" i="1" dirty="0"/>
              <a:t> </a:t>
            </a:r>
            <a:r>
              <a:rPr lang="fr-FR" sz="800" i="1" dirty="0" err="1"/>
              <a:t>Mircrosoft</a:t>
            </a:r>
            <a:r>
              <a:rPr lang="fr-FR" sz="800" i="1" dirty="0"/>
              <a:t> </a:t>
            </a:r>
            <a:r>
              <a:rPr lang="fr-FR" sz="800" i="1" dirty="0" err="1"/>
              <a:t>research</a:t>
            </a:r>
            <a:r>
              <a:rPr lang="fr-FR" sz="800" dirty="0"/>
              <a:t>. 05/2013. 11 p. [en ligne]. Disponible sur : </a:t>
            </a:r>
            <a:r>
              <a:rPr lang="fr-FR" sz="800" dirty="0">
                <a:hlinkClick r:id="rId10"/>
              </a:rPr>
              <a:t>http://research.microsoft.com/apps/pubs/default.aspx?id=183843</a:t>
            </a:r>
            <a:r>
              <a:rPr lang="fr-FR" sz="800" dirty="0"/>
              <a:t>. </a:t>
            </a:r>
          </a:p>
          <a:p>
            <a:pPr marL="180975" indent="-180975">
              <a:spcBef>
                <a:spcPts val="300"/>
              </a:spcBef>
              <a:buNone/>
            </a:pPr>
            <a:r>
              <a:rPr lang="fr-FR" sz="800" dirty="0" smtClean="0"/>
              <a:t>Greg Sterling. « </a:t>
            </a:r>
            <a:r>
              <a:rPr lang="en-US" sz="800" dirty="0"/>
              <a:t>Data show that search query volumes on the PC peaked in </a:t>
            </a:r>
            <a:r>
              <a:rPr lang="en-US" sz="800" dirty="0" smtClean="0"/>
              <a:t>2013</a:t>
            </a:r>
            <a:r>
              <a:rPr lang="fr-FR" sz="800" dirty="0"/>
              <a:t> ». </a:t>
            </a:r>
            <a:r>
              <a:rPr lang="fr-FR" sz="800" i="1" dirty="0" err="1"/>
              <a:t>Search</a:t>
            </a:r>
            <a:r>
              <a:rPr lang="fr-FR" sz="800" i="1" dirty="0"/>
              <a:t> </a:t>
            </a:r>
            <a:r>
              <a:rPr lang="fr-FR" sz="800" i="1" dirty="0" err="1"/>
              <a:t>engine</a:t>
            </a:r>
            <a:r>
              <a:rPr lang="fr-FR" sz="800" i="1" dirty="0"/>
              <a:t> land</a:t>
            </a:r>
            <a:r>
              <a:rPr lang="fr-FR" sz="800" dirty="0"/>
              <a:t>. </a:t>
            </a:r>
            <a:r>
              <a:rPr lang="fr-FR" sz="800" dirty="0" smtClean="0"/>
              <a:t>22/03/2016. </a:t>
            </a:r>
            <a:r>
              <a:rPr lang="fr-FR" sz="800" dirty="0"/>
              <a:t>[en ligne]. Disponible sur : </a:t>
            </a:r>
            <a:r>
              <a:rPr lang="fr-FR" sz="800" dirty="0">
                <a:hlinkClick r:id="rId11"/>
              </a:rPr>
              <a:t>http://</a:t>
            </a:r>
            <a:r>
              <a:rPr lang="fr-FR" sz="800" dirty="0" smtClean="0">
                <a:hlinkClick r:id="rId11"/>
              </a:rPr>
              <a:t>searchengineland.com/data-show-search-query-volumes-pc-peaked-2013-245663</a:t>
            </a:r>
            <a:r>
              <a:rPr lang="fr-FR" sz="800" dirty="0" smtClean="0"/>
              <a:t>. </a:t>
            </a:r>
          </a:p>
          <a:p>
            <a:pPr marL="180975" indent="-180975">
              <a:spcBef>
                <a:spcPts val="300"/>
              </a:spcBef>
              <a:buNone/>
            </a:pPr>
            <a:r>
              <a:rPr lang="fr-FR" sz="800" dirty="0" smtClean="0"/>
              <a:t>--. « </a:t>
            </a:r>
            <a:r>
              <a:rPr lang="en-US" sz="800" dirty="0" smtClean="0"/>
              <a:t>Google: 50% of mobile search is local</a:t>
            </a:r>
            <a:r>
              <a:rPr lang="fr-FR" sz="800" dirty="0" smtClean="0"/>
              <a:t> » . </a:t>
            </a:r>
            <a:r>
              <a:rPr lang="fr-FR" sz="800" i="1" dirty="0" err="1" smtClean="0"/>
              <a:t>Sreenwerk</a:t>
            </a:r>
            <a:r>
              <a:rPr lang="fr-FR" sz="800" dirty="0" smtClean="0"/>
              <a:t>. 1</a:t>
            </a:r>
            <a:r>
              <a:rPr lang="fr-FR" sz="800" baseline="30000" dirty="0" smtClean="0"/>
              <a:t>er</a:t>
            </a:r>
            <a:r>
              <a:rPr lang="fr-FR" sz="800" dirty="0" smtClean="0"/>
              <a:t>/10/2012. [en ligne]. Disponible sur : </a:t>
            </a:r>
            <a:r>
              <a:rPr lang="fr-FR" sz="800" dirty="0" smtClean="0">
                <a:hlinkClick r:id="rId12"/>
              </a:rPr>
              <a:t>http://screenwerk.com/2012/10/01/google-50-of-mobile-search-is-local/</a:t>
            </a:r>
            <a:r>
              <a:rPr lang="fr-FR" sz="800" dirty="0" smtClean="0"/>
              <a:t>. </a:t>
            </a:r>
          </a:p>
          <a:p>
            <a:pPr marL="180975" indent="-180975">
              <a:spcBef>
                <a:spcPts val="300"/>
              </a:spcBef>
              <a:buNone/>
            </a:pPr>
            <a:r>
              <a:rPr lang="fr-FR" sz="800" dirty="0"/>
              <a:t>--. « </a:t>
            </a:r>
            <a:r>
              <a:rPr lang="en-US" sz="800" dirty="0"/>
              <a:t>Mobile search use stats: big at home, when watching TV, while running errands</a:t>
            </a:r>
            <a:r>
              <a:rPr lang="fr-FR" sz="800" dirty="0"/>
              <a:t> ». </a:t>
            </a:r>
            <a:r>
              <a:rPr lang="fr-FR" sz="800" i="1" dirty="0" err="1"/>
              <a:t>Search</a:t>
            </a:r>
            <a:r>
              <a:rPr lang="fr-FR" sz="800" i="1" dirty="0"/>
              <a:t> </a:t>
            </a:r>
            <a:r>
              <a:rPr lang="fr-FR" sz="800" i="1" dirty="0" err="1"/>
              <a:t>engine</a:t>
            </a:r>
            <a:r>
              <a:rPr lang="fr-FR" sz="800" i="1" dirty="0"/>
              <a:t> land</a:t>
            </a:r>
            <a:r>
              <a:rPr lang="fr-FR" sz="800" dirty="0"/>
              <a:t>. 23/03/2011. [en ligne]. Disponible sur : </a:t>
            </a:r>
            <a:r>
              <a:rPr lang="fr-FR" sz="800" dirty="0">
                <a:hlinkClick r:id="rId13"/>
              </a:rPr>
              <a:t>http://searchengineland.com/highest-use-of-mobile-search-at-home-report-69557</a:t>
            </a:r>
            <a:r>
              <a:rPr lang="fr-FR" sz="800" dirty="0"/>
              <a:t>.</a:t>
            </a:r>
          </a:p>
          <a:p>
            <a:pPr marL="180975" indent="-180975">
              <a:spcBef>
                <a:spcPts val="300"/>
              </a:spcBef>
              <a:buNone/>
            </a:pPr>
            <a:r>
              <a:rPr lang="fr-FR" sz="800" dirty="0"/>
              <a:t>--. « </a:t>
            </a:r>
            <a:r>
              <a:rPr lang="en-US" sz="800" dirty="0"/>
              <a:t>Report : mobile </a:t>
            </a:r>
            <a:r>
              <a:rPr lang="en-US" sz="800" dirty="0" err="1"/>
              <a:t>sSearch</a:t>
            </a:r>
            <a:r>
              <a:rPr lang="en-US" sz="800" dirty="0"/>
              <a:t> queries 29 percent of total but growth modest</a:t>
            </a:r>
            <a:r>
              <a:rPr lang="fr-FR" sz="800" dirty="0"/>
              <a:t> ». </a:t>
            </a:r>
            <a:r>
              <a:rPr lang="fr-FR" sz="800" i="1" dirty="0"/>
              <a:t>Ibid</a:t>
            </a:r>
            <a:r>
              <a:rPr lang="fr-FR" sz="800" dirty="0"/>
              <a:t>. 26/03/2015. [en ligne]. Disponible sur :  </a:t>
            </a:r>
            <a:r>
              <a:rPr lang="fr-FR" sz="800" dirty="0">
                <a:hlinkClick r:id="rId14"/>
              </a:rPr>
              <a:t>http://searchengineland.com/report-mobile-search-queries-29-percent-of-total-but-growth-modest-217501</a:t>
            </a:r>
            <a:r>
              <a:rPr lang="fr-FR" sz="800" dirty="0"/>
              <a:t>. </a:t>
            </a:r>
          </a:p>
          <a:p>
            <a:pPr marL="180975" indent="-180975">
              <a:spcBef>
                <a:spcPts val="300"/>
              </a:spcBef>
              <a:buNone/>
            </a:pPr>
            <a:r>
              <a:rPr lang="fr-FR" sz="800" dirty="0"/>
              <a:t>--. « </a:t>
            </a:r>
            <a:r>
              <a:rPr lang="fr-FR" sz="800" dirty="0" err="1"/>
              <a:t>Study</a:t>
            </a:r>
            <a:r>
              <a:rPr lang="fr-FR" sz="800" dirty="0"/>
              <a:t> </a:t>
            </a:r>
            <a:r>
              <a:rPr lang="fr-FR" sz="800" dirty="0" err="1"/>
              <a:t>suggests</a:t>
            </a:r>
            <a:r>
              <a:rPr lang="fr-FR" sz="800" dirty="0"/>
              <a:t> </a:t>
            </a:r>
            <a:r>
              <a:rPr lang="fr-FR" sz="800" dirty="0" err="1"/>
              <a:t>search</a:t>
            </a:r>
            <a:r>
              <a:rPr lang="fr-FR" sz="800" dirty="0"/>
              <a:t> </a:t>
            </a:r>
            <a:r>
              <a:rPr lang="fr-FR" sz="800" dirty="0" err="1"/>
              <a:t>engines</a:t>
            </a:r>
            <a:r>
              <a:rPr lang="fr-FR" sz="800" dirty="0"/>
              <a:t> not as </a:t>
            </a:r>
            <a:r>
              <a:rPr lang="fr-FR" sz="800" dirty="0" err="1"/>
              <a:t>popular</a:t>
            </a:r>
            <a:r>
              <a:rPr lang="fr-FR" sz="800" dirty="0"/>
              <a:t> on mobile </a:t>
            </a:r>
            <a:r>
              <a:rPr lang="fr-FR" sz="800" dirty="0" err="1"/>
              <a:t>devices</a:t>
            </a:r>
            <a:r>
              <a:rPr lang="fr-FR" sz="800" dirty="0"/>
              <a:t> ». </a:t>
            </a:r>
            <a:r>
              <a:rPr lang="fr-FR" sz="800" i="1" dirty="0"/>
              <a:t>Ibid. </a:t>
            </a:r>
            <a:r>
              <a:rPr lang="fr-FR" sz="800" dirty="0"/>
              <a:t>08/08/2012. [en ligne]. Disponible sur : </a:t>
            </a:r>
            <a:r>
              <a:rPr lang="fr-FR" sz="800" dirty="0">
                <a:hlinkClick r:id="rId15"/>
              </a:rPr>
              <a:t>http://searchengineland.com/study-suggests-search-engines-not-as-popular-on-mobile-devices-129903</a:t>
            </a:r>
            <a:r>
              <a:rPr lang="fr-FR" sz="800" dirty="0"/>
              <a:t>. </a:t>
            </a:r>
          </a:p>
          <a:p>
            <a:pPr marL="180975" indent="-180975">
              <a:spcBef>
                <a:spcPts val="300"/>
              </a:spcBef>
              <a:buNone/>
            </a:pPr>
            <a:r>
              <a:rPr lang="fr-FR" sz="800" dirty="0"/>
              <a:t>Benjamin Thiers. « Les réseaux sociaux, futurs moteurs de recherche en ligne sans mots-clés ». </a:t>
            </a:r>
            <a:r>
              <a:rPr lang="fr-FR" sz="800" i="1" dirty="0" err="1"/>
              <a:t>Emarketinglicious</a:t>
            </a:r>
            <a:r>
              <a:rPr lang="fr-FR" sz="800" dirty="0"/>
              <a:t>. 21/10/2014. [en ligne]. Disponible sur :  </a:t>
            </a:r>
            <a:r>
              <a:rPr lang="fr-FR" sz="800" dirty="0">
                <a:hlinkClick r:id="rId16"/>
              </a:rPr>
              <a:t>http://www.emarketinglicious.fr/webmarketing/reseau-sociaux-futurs-moteurs-recherche-mots-cles</a:t>
            </a:r>
            <a:r>
              <a:rPr lang="fr-FR" sz="800" dirty="0"/>
              <a:t>. </a:t>
            </a:r>
          </a:p>
          <a:p>
            <a:pPr marL="180975" indent="-180975">
              <a:spcBef>
                <a:spcPts val="300"/>
              </a:spcBef>
              <a:buNone/>
            </a:pPr>
            <a:r>
              <a:rPr lang="fr-FR" sz="800" dirty="0" err="1"/>
              <a:t>Yufei</a:t>
            </a:r>
            <a:r>
              <a:rPr lang="fr-FR" sz="800" dirty="0"/>
              <a:t> </a:t>
            </a:r>
            <a:r>
              <a:rPr lang="fr-FR" sz="800" dirty="0" err="1"/>
              <a:t>Xue</a:t>
            </a:r>
            <a:r>
              <a:rPr lang="fr-FR" sz="800" dirty="0"/>
              <a:t> et al. « </a:t>
            </a:r>
            <a:r>
              <a:rPr lang="en-US" sz="800" dirty="0"/>
              <a:t>Unfocused search: web search behaviors without clear intents</a:t>
            </a:r>
            <a:r>
              <a:rPr lang="fr-FR" sz="800" dirty="0"/>
              <a:t> ». </a:t>
            </a:r>
            <a:r>
              <a:rPr lang="fr-FR" sz="800" i="1" dirty="0"/>
              <a:t>Journal of </a:t>
            </a:r>
            <a:r>
              <a:rPr lang="fr-FR" sz="800" i="1" dirty="0" err="1"/>
              <a:t>computational</a:t>
            </a:r>
            <a:r>
              <a:rPr lang="fr-FR" sz="800" i="1" dirty="0"/>
              <a:t> information </a:t>
            </a:r>
            <a:r>
              <a:rPr lang="fr-FR" sz="800" i="1" dirty="0" err="1"/>
              <a:t>systems</a:t>
            </a:r>
            <a:r>
              <a:rPr lang="fr-FR" sz="800" dirty="0"/>
              <a:t>. 2013, vol. 9 (6). p. 2471-2481. [en ligne]. Disponible sur : </a:t>
            </a:r>
            <a:r>
              <a:rPr lang="fr-FR" sz="800" dirty="0">
                <a:hlinkClick r:id="rId17"/>
              </a:rPr>
              <a:t>www.jofcis.com/publishedpapers/2013_9_6_2471_2481.pdf</a:t>
            </a:r>
            <a:r>
              <a:rPr lang="fr-FR" sz="800" dirty="0"/>
              <a:t>. </a:t>
            </a:r>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417178422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1268760"/>
            <a:ext cx="8229600" cy="5400600"/>
          </a:xfrm>
          <a:noFill/>
        </p:spPr>
        <p:txBody>
          <a:bodyPr>
            <a:normAutofit fontScale="77500" lnSpcReduction="20000"/>
          </a:bodyPr>
          <a:lstStyle/>
          <a:p>
            <a:pPr marL="180975" indent="-180975">
              <a:buNone/>
            </a:pPr>
            <a:r>
              <a:rPr lang="fr-FR" sz="1800" b="1" dirty="0"/>
              <a:t>Google</a:t>
            </a:r>
          </a:p>
          <a:p>
            <a:pPr marL="180975" indent="-180975">
              <a:lnSpc>
                <a:spcPct val="120000"/>
              </a:lnSpc>
              <a:spcBef>
                <a:spcPts val="300"/>
              </a:spcBef>
              <a:buNone/>
            </a:pPr>
            <a:r>
              <a:rPr lang="fr-FR" sz="1000" dirty="0" smtClean="0"/>
              <a:t>Tim Adams. « Google and the future of </a:t>
            </a:r>
            <a:r>
              <a:rPr lang="fr-FR" sz="1000" dirty="0" err="1" smtClean="0"/>
              <a:t>search</a:t>
            </a:r>
            <a:r>
              <a:rPr lang="fr-FR" sz="1000" dirty="0" smtClean="0"/>
              <a:t> : </a:t>
            </a:r>
            <a:r>
              <a:rPr lang="fr-FR" sz="1000" dirty="0" err="1" smtClean="0"/>
              <a:t>Amit</a:t>
            </a:r>
            <a:r>
              <a:rPr lang="fr-FR" sz="1000" dirty="0" smtClean="0"/>
              <a:t> </a:t>
            </a:r>
            <a:r>
              <a:rPr lang="fr-FR" sz="1000" dirty="0" err="1" smtClean="0"/>
              <a:t>Singhal</a:t>
            </a:r>
            <a:r>
              <a:rPr lang="fr-FR" sz="1000" dirty="0" smtClean="0"/>
              <a:t> and the Knowledge Graph ». </a:t>
            </a:r>
            <a:r>
              <a:rPr lang="fr-FR" sz="1000" i="1" dirty="0" smtClean="0"/>
              <a:t>The Observer</a:t>
            </a:r>
            <a:r>
              <a:rPr lang="fr-FR" sz="1000" dirty="0" smtClean="0"/>
              <a:t>. 19/01/2013. [en ligne]. </a:t>
            </a:r>
            <a:r>
              <a:rPr lang="fr-FR" sz="1000" dirty="0"/>
              <a:t>Disponible sur : </a:t>
            </a:r>
            <a:r>
              <a:rPr lang="fr-FR" sz="1000" dirty="0">
                <a:hlinkClick r:id="rId3"/>
              </a:rPr>
              <a:t>http://</a:t>
            </a:r>
            <a:r>
              <a:rPr lang="fr-FR" sz="1000" dirty="0" smtClean="0">
                <a:hlinkClick r:id="rId3"/>
              </a:rPr>
              <a:t>www.guardian.co.uk/technology/2013/jan/19/google-search-knowledge-graph-singhal-interview</a:t>
            </a:r>
            <a:r>
              <a:rPr lang="fr-FR" sz="1000" dirty="0" smtClean="0"/>
              <a:t>. </a:t>
            </a:r>
            <a:endParaRPr lang="fr-FR" sz="1000" dirty="0"/>
          </a:p>
          <a:p>
            <a:pPr marL="180975" indent="-180975">
              <a:lnSpc>
                <a:spcPct val="120000"/>
              </a:lnSpc>
              <a:spcBef>
                <a:spcPts val="300"/>
              </a:spcBef>
              <a:buNone/>
            </a:pPr>
            <a:r>
              <a:rPr lang="fr-FR" sz="1000" dirty="0" smtClean="0"/>
              <a:t>Laurent Alexandre et David Angevin. </a:t>
            </a:r>
            <a:r>
              <a:rPr lang="fr-FR" sz="1000" i="1" dirty="0" smtClean="0"/>
              <a:t>Google démocratie. </a:t>
            </a:r>
            <a:r>
              <a:rPr lang="fr-FR" sz="1000" dirty="0" smtClean="0"/>
              <a:t>Paris : Naïve, 2011. 398 p. [roman]</a:t>
            </a:r>
          </a:p>
          <a:p>
            <a:pPr marL="3175" indent="-3175">
              <a:lnSpc>
                <a:spcPct val="120000"/>
              </a:lnSpc>
              <a:spcBef>
                <a:spcPts val="300"/>
              </a:spcBef>
              <a:buNone/>
            </a:pPr>
            <a:r>
              <a:rPr lang="fr-FR" sz="1000" dirty="0" smtClean="0"/>
              <a:t>Olivier </a:t>
            </a:r>
            <a:r>
              <a:rPr lang="fr-FR" sz="1000" dirty="0"/>
              <a:t>Andrieu. « Google arrête l'</a:t>
            </a:r>
            <a:r>
              <a:rPr lang="fr-FR" sz="1000" dirty="0" err="1"/>
              <a:t>Authorship</a:t>
            </a:r>
            <a:r>
              <a:rPr lang="fr-FR" sz="1000" dirty="0"/>
              <a:t> </a:t>
            </a:r>
            <a:r>
              <a:rPr lang="fr-FR" sz="1000" dirty="0" smtClean="0"/>
              <a:t>! ». </a:t>
            </a:r>
            <a:r>
              <a:rPr lang="fr-FR" sz="1000" i="1" dirty="0" smtClean="0"/>
              <a:t>Abondance. </a:t>
            </a:r>
            <a:r>
              <a:rPr lang="fr-FR" sz="1000" dirty="0" smtClean="0"/>
              <a:t>29/08/2014. [en ligne]. </a:t>
            </a:r>
            <a:r>
              <a:rPr lang="fr-FR" sz="1000" dirty="0"/>
              <a:t>Disponible sur :  </a:t>
            </a:r>
            <a:r>
              <a:rPr lang="fr-FR" sz="1000" dirty="0">
                <a:hlinkClick r:id="rId4"/>
              </a:rPr>
              <a:t>http://</a:t>
            </a:r>
            <a:r>
              <a:rPr lang="fr-FR" sz="1000" dirty="0" smtClean="0">
                <a:hlinkClick r:id="rId4"/>
              </a:rPr>
              <a:t>www.abondance.com/actualites/20140829-14219-google-arrete-lauthorship.html</a:t>
            </a:r>
            <a:r>
              <a:rPr lang="fr-FR" sz="1000" dirty="0" smtClean="0"/>
              <a:t>. </a:t>
            </a:r>
            <a:endParaRPr lang="fr-FR" sz="1000" dirty="0"/>
          </a:p>
          <a:p>
            <a:pPr marL="3175" indent="-3175">
              <a:lnSpc>
                <a:spcPct val="120000"/>
              </a:lnSpc>
              <a:spcBef>
                <a:spcPts val="300"/>
              </a:spcBef>
              <a:buNone/>
            </a:pPr>
            <a:r>
              <a:rPr lang="fr-FR" sz="1000" dirty="0" smtClean="0"/>
              <a:t>--. «</a:t>
            </a:r>
            <a:r>
              <a:rPr lang="fr-FR" sz="1000" dirty="0"/>
              <a:t> Google pourrait baser son algorithme sur l'exactitude des faits relatés dans une page </a:t>
            </a:r>
            <a:r>
              <a:rPr lang="fr-FR" sz="1000" dirty="0" smtClean="0"/>
              <a:t>web ». </a:t>
            </a:r>
            <a:r>
              <a:rPr lang="fr-FR" sz="1000" i="1" dirty="0"/>
              <a:t>I</a:t>
            </a:r>
            <a:r>
              <a:rPr lang="fr-FR" sz="1000" i="1" dirty="0" smtClean="0"/>
              <a:t>bid</a:t>
            </a:r>
            <a:r>
              <a:rPr lang="fr-FR" sz="1000" dirty="0" smtClean="0"/>
              <a:t>.  04/03/2015. [en ligne]. </a:t>
            </a:r>
            <a:r>
              <a:rPr lang="fr-FR" sz="1000" dirty="0"/>
              <a:t>Disponible sur : </a:t>
            </a:r>
            <a:r>
              <a:rPr lang="fr-FR" sz="1000" dirty="0">
                <a:hlinkClick r:id="rId5"/>
              </a:rPr>
              <a:t>http://</a:t>
            </a:r>
            <a:r>
              <a:rPr lang="fr-FR" sz="1000" dirty="0" smtClean="0">
                <a:hlinkClick r:id="rId5"/>
              </a:rPr>
              <a:t>www.abondance.com/actualites/20150304-14796-google-pourrait-baser-son-algorithme-sur-lexactitude-des-faits-relates-dans-une-page-web.html</a:t>
            </a:r>
            <a:r>
              <a:rPr lang="fr-FR" sz="1000" dirty="0" smtClean="0"/>
              <a:t>.</a:t>
            </a:r>
          </a:p>
          <a:p>
            <a:pPr marL="3175" indent="-3175">
              <a:lnSpc>
                <a:spcPct val="120000"/>
              </a:lnSpc>
              <a:spcBef>
                <a:spcPts val="300"/>
              </a:spcBef>
              <a:buNone/>
            </a:pPr>
            <a:r>
              <a:rPr lang="fr-FR" sz="1000" dirty="0"/>
              <a:t>--. « La moitié des internautes ne fait pas la différence entre liens naturels et publicitaires (étude</a:t>
            </a:r>
            <a:r>
              <a:rPr lang="fr-FR" sz="1000" dirty="0" smtClean="0"/>
              <a:t>) ». </a:t>
            </a:r>
            <a:r>
              <a:rPr lang="fr-FR" sz="1000" i="1" dirty="0" smtClean="0"/>
              <a:t>Ibid. </a:t>
            </a:r>
            <a:r>
              <a:rPr lang="fr-FR" sz="1000" dirty="0" smtClean="0"/>
              <a:t>09/05/2016. [en ligne]. </a:t>
            </a:r>
            <a:r>
              <a:rPr lang="fr-FR" sz="1000" dirty="0"/>
              <a:t>Disponible sur :  </a:t>
            </a:r>
            <a:r>
              <a:rPr lang="fr-FR" sz="1000" dirty="0">
                <a:hlinkClick r:id="rId6"/>
              </a:rPr>
              <a:t>http://</a:t>
            </a:r>
            <a:r>
              <a:rPr lang="fr-FR" sz="1000" dirty="0" smtClean="0">
                <a:hlinkClick r:id="rId6"/>
              </a:rPr>
              <a:t>www.abondance.com/actualites/20160509-16560-la-moitie-des-internautes-ne-font-pas-la-difference-entre-liens-naturels-et-publicitaires-etude.html</a:t>
            </a:r>
            <a:r>
              <a:rPr lang="fr-FR" sz="1000" dirty="0" smtClean="0"/>
              <a:t>.  </a:t>
            </a:r>
          </a:p>
          <a:p>
            <a:pPr marL="3175" indent="-3175">
              <a:lnSpc>
                <a:spcPct val="120000"/>
              </a:lnSpc>
              <a:spcBef>
                <a:spcPts val="300"/>
              </a:spcBef>
              <a:buNone/>
            </a:pPr>
            <a:r>
              <a:rPr lang="fr-FR" sz="1000" dirty="0" smtClean="0"/>
              <a:t>--. «</a:t>
            </a:r>
            <a:r>
              <a:rPr lang="fr-FR" sz="1000" dirty="0"/>
              <a:t> Matt </a:t>
            </a:r>
            <a:r>
              <a:rPr lang="fr-FR" sz="1000" dirty="0" err="1"/>
              <a:t>Cutts</a:t>
            </a:r>
            <a:r>
              <a:rPr lang="fr-FR" sz="1000" dirty="0"/>
              <a:t> confirme l'importance croissante de </a:t>
            </a:r>
            <a:r>
              <a:rPr lang="fr-FR" sz="1000" dirty="0" smtClean="0"/>
              <a:t>l'</a:t>
            </a:r>
            <a:r>
              <a:rPr lang="fr-FR" sz="1000" i="1" dirty="0" err="1" smtClean="0"/>
              <a:t>authorship</a:t>
            </a:r>
            <a:r>
              <a:rPr lang="fr-FR" sz="1000" dirty="0" smtClean="0"/>
              <a:t> ». </a:t>
            </a:r>
            <a:r>
              <a:rPr lang="fr-FR" sz="1000" i="1" dirty="0"/>
              <a:t>Ibid. </a:t>
            </a:r>
            <a:r>
              <a:rPr lang="fr-FR" sz="1000" i="1" dirty="0" smtClean="0"/>
              <a:t> </a:t>
            </a:r>
            <a:r>
              <a:rPr lang="fr-FR" sz="1000" dirty="0" smtClean="0"/>
              <a:t>07/06/2013. [en ligne]. </a:t>
            </a:r>
            <a:r>
              <a:rPr lang="fr-FR" sz="1000" dirty="0"/>
              <a:t>Disponible sur : </a:t>
            </a:r>
            <a:r>
              <a:rPr lang="fr-FR" sz="1000" dirty="0">
                <a:hlinkClick r:id="rId7"/>
              </a:rPr>
              <a:t>http://</a:t>
            </a:r>
            <a:r>
              <a:rPr lang="fr-FR" sz="1000" dirty="0" smtClean="0">
                <a:hlinkClick r:id="rId7"/>
              </a:rPr>
              <a:t>www.abondance.com/actualites/20130607-12697-matt-cutts-confirme-limportance-croissante-de-lauthorship.html</a:t>
            </a:r>
            <a:r>
              <a:rPr lang="fr-FR" sz="1000" dirty="0" smtClean="0"/>
              <a:t>.</a:t>
            </a:r>
          </a:p>
          <a:p>
            <a:pPr marL="3175" indent="-3175">
              <a:lnSpc>
                <a:spcPct val="120000"/>
              </a:lnSpc>
              <a:spcBef>
                <a:spcPts val="300"/>
              </a:spcBef>
              <a:buNone/>
            </a:pPr>
            <a:r>
              <a:rPr lang="fr-FR" sz="1000" dirty="0"/>
              <a:t>--. « Pendant que la Communauté européenne tergiverse, le Sénat vote un amendement contre la position dominante de </a:t>
            </a:r>
            <a:r>
              <a:rPr lang="fr-FR" sz="1000" dirty="0" smtClean="0"/>
              <a:t>Google ». </a:t>
            </a:r>
            <a:r>
              <a:rPr lang="fr-FR" sz="1000" i="1" dirty="0" smtClean="0"/>
              <a:t>Ibid. </a:t>
            </a:r>
            <a:r>
              <a:rPr lang="fr-FR" sz="1000" dirty="0" smtClean="0"/>
              <a:t>03/05/2016. [en ligne]. </a:t>
            </a:r>
            <a:r>
              <a:rPr lang="fr-FR" sz="1000" dirty="0"/>
              <a:t>Disponible sur :  </a:t>
            </a:r>
            <a:r>
              <a:rPr lang="fr-FR" sz="1000" dirty="0">
                <a:hlinkClick r:id="rId8"/>
              </a:rPr>
              <a:t>http://</a:t>
            </a:r>
            <a:r>
              <a:rPr lang="fr-FR" sz="1000" dirty="0" smtClean="0">
                <a:hlinkClick r:id="rId8"/>
              </a:rPr>
              <a:t>www.abondance.com/actualites/20160503-16523-pendant-que-la-communaute-europeenne-tergiverse-le-senat-vote-une-loi-contre-la-position-dominante-de-google.html</a:t>
            </a:r>
            <a:r>
              <a:rPr lang="fr-FR" sz="1000" dirty="0" smtClean="0"/>
              <a:t>.  </a:t>
            </a:r>
          </a:p>
          <a:p>
            <a:pPr marL="3175" indent="-3175">
              <a:lnSpc>
                <a:spcPct val="120000"/>
              </a:lnSpc>
              <a:spcBef>
                <a:spcPts val="300"/>
              </a:spcBef>
              <a:buNone/>
            </a:pPr>
            <a:r>
              <a:rPr lang="fr-FR" sz="1000" dirty="0" smtClean="0"/>
              <a:t>--. </a:t>
            </a:r>
            <a:r>
              <a:rPr lang="fr-FR" sz="1000" dirty="0"/>
              <a:t>« Pour Matt </a:t>
            </a:r>
            <a:r>
              <a:rPr lang="fr-FR" sz="1000" dirty="0" err="1"/>
              <a:t>Cutts</a:t>
            </a:r>
            <a:r>
              <a:rPr lang="fr-FR" sz="1000" dirty="0"/>
              <a:t>, les liens vont perdre de l'importance dans les années à </a:t>
            </a:r>
            <a:r>
              <a:rPr lang="fr-FR" sz="1000" dirty="0" smtClean="0"/>
              <a:t>venir ». </a:t>
            </a:r>
            <a:r>
              <a:rPr lang="fr-FR" sz="1000" i="1" dirty="0" smtClean="0"/>
              <a:t>Ibid. </a:t>
            </a:r>
            <a:r>
              <a:rPr lang="fr-FR" sz="1000" dirty="0" smtClean="0"/>
              <a:t>06/05/2014. [en ligne]. </a:t>
            </a:r>
            <a:r>
              <a:rPr lang="fr-FR" sz="1000" dirty="0"/>
              <a:t>Disponible sur : </a:t>
            </a:r>
            <a:r>
              <a:rPr lang="fr-FR" sz="1000" dirty="0" smtClean="0">
                <a:hlinkClick r:id="rId9"/>
              </a:rPr>
              <a:t>www.abondance.com/actualites/20140506-13883-matt-cutts-les-liens-vont-perdre-limportance-les-annees-venir.html</a:t>
            </a:r>
            <a:r>
              <a:rPr lang="fr-FR" sz="1000" dirty="0" smtClean="0"/>
              <a:t>. </a:t>
            </a:r>
            <a:endParaRPr lang="fr-FR" sz="1000" dirty="0"/>
          </a:p>
          <a:p>
            <a:pPr marL="3175" indent="-3175">
              <a:lnSpc>
                <a:spcPct val="120000"/>
              </a:lnSpc>
              <a:spcBef>
                <a:spcPts val="300"/>
              </a:spcBef>
              <a:buNone/>
            </a:pPr>
            <a:r>
              <a:rPr lang="fr-FR" sz="1000" dirty="0"/>
              <a:t>Michael </a:t>
            </a:r>
            <a:r>
              <a:rPr lang="fr-FR" sz="1000" dirty="0" err="1"/>
              <a:t>Arrington</a:t>
            </a:r>
            <a:r>
              <a:rPr lang="fr-FR" sz="1000" dirty="0"/>
              <a:t>. « </a:t>
            </a:r>
            <a:r>
              <a:rPr lang="en-US" sz="1000" dirty="0"/>
              <a:t>Google CEO Eric Schmidt On The Future Of Search: "Connect It Straight To Your Brain </a:t>
            </a:r>
            <a:r>
              <a:rPr lang="fr-FR" sz="1000" dirty="0"/>
              <a:t>». </a:t>
            </a:r>
            <a:r>
              <a:rPr lang="fr-FR" sz="1000" i="1" dirty="0" err="1"/>
              <a:t>TechCrunch</a:t>
            </a:r>
            <a:r>
              <a:rPr lang="fr-FR" sz="1000" dirty="0"/>
              <a:t>. 3/09/2009. [en ligne]. Disponible sur : </a:t>
            </a:r>
            <a:r>
              <a:rPr lang="fr-FR" sz="1000" dirty="0">
                <a:hlinkClick r:id="rId10"/>
              </a:rPr>
              <a:t>http://techcrunch.com/2009/09/03/google-ceo-eric-schmidt-on-the-future-of-search-connect-it-straight-to-your-brain/</a:t>
            </a:r>
            <a:r>
              <a:rPr lang="fr-FR" sz="1000" dirty="0"/>
              <a:t>. </a:t>
            </a:r>
          </a:p>
          <a:p>
            <a:pPr marL="3175" indent="-3175">
              <a:lnSpc>
                <a:spcPct val="120000"/>
              </a:lnSpc>
              <a:spcBef>
                <a:spcPts val="300"/>
              </a:spcBef>
              <a:buNone/>
            </a:pPr>
            <a:r>
              <a:rPr lang="fr-FR" sz="1000" dirty="0" err="1" smtClean="0"/>
              <a:t>Atlantico</a:t>
            </a:r>
            <a:r>
              <a:rPr lang="fr-FR" sz="1000" dirty="0"/>
              <a:t>. « Pourquoi le règne de Google sur les moteurs de recherche est </a:t>
            </a:r>
            <a:r>
              <a:rPr lang="fr-FR" sz="1000" dirty="0" smtClean="0"/>
              <a:t>révolu [Interview de Fabrice </a:t>
            </a:r>
            <a:r>
              <a:rPr lang="fr-FR" sz="1000" dirty="0" err="1" smtClean="0"/>
              <a:t>Epelboin</a:t>
            </a:r>
            <a:r>
              <a:rPr lang="fr-FR" sz="1000" dirty="0" smtClean="0"/>
              <a:t>]. ». </a:t>
            </a:r>
            <a:r>
              <a:rPr lang="fr-FR" sz="1000" i="1" dirty="0" err="1" smtClean="0"/>
              <a:t>Atlantico</a:t>
            </a:r>
            <a:r>
              <a:rPr lang="fr-FR" sz="1000" dirty="0" smtClean="0"/>
              <a:t>. 2/11/2014. [en ligne]. </a:t>
            </a:r>
            <a:r>
              <a:rPr lang="fr-FR" sz="1000" dirty="0"/>
              <a:t>Disponible </a:t>
            </a:r>
            <a:r>
              <a:rPr lang="fr-FR" sz="1000" dirty="0" smtClean="0"/>
              <a:t>sur </a:t>
            </a:r>
            <a:r>
              <a:rPr lang="fr-FR" sz="1000" dirty="0" smtClean="0">
                <a:hlinkClick r:id="rId11"/>
              </a:rPr>
              <a:t>http</a:t>
            </a:r>
            <a:r>
              <a:rPr lang="fr-FR" sz="1000" dirty="0">
                <a:hlinkClick r:id="rId11"/>
              </a:rPr>
              <a:t>://</a:t>
            </a:r>
            <a:r>
              <a:rPr lang="fr-FR" sz="1000" dirty="0" smtClean="0">
                <a:hlinkClick r:id="rId11"/>
              </a:rPr>
              <a:t>www.atlantico.fr/decryptage/pourquoi-regne-google-moteurs-recherche-est-revolu-fabrice-epelboin-1837543.html</a:t>
            </a:r>
            <a:r>
              <a:rPr lang="fr-FR" sz="1000" dirty="0" smtClean="0"/>
              <a:t>. </a:t>
            </a:r>
            <a:endParaRPr lang="fr-FR" sz="1000" dirty="0"/>
          </a:p>
          <a:p>
            <a:pPr marL="3175" indent="-3175">
              <a:lnSpc>
                <a:spcPct val="120000"/>
              </a:lnSpc>
              <a:spcBef>
                <a:spcPts val="300"/>
              </a:spcBef>
              <a:buNone/>
            </a:pPr>
            <a:r>
              <a:rPr lang="fr-FR" sz="1000" dirty="0" smtClean="0"/>
              <a:t>Alexandra Bensoussan-Sureau. « Top 5 des projets les plus fous de Google ». </a:t>
            </a:r>
            <a:r>
              <a:rPr lang="fr-FR" sz="1000" i="1" dirty="0" err="1" smtClean="0"/>
              <a:t>Frenchweb</a:t>
            </a:r>
            <a:r>
              <a:rPr lang="fr-FR" sz="1000" dirty="0" smtClean="0"/>
              <a:t>. 17/06/2013. [en ligne]. </a:t>
            </a:r>
            <a:r>
              <a:rPr lang="fr-FR" sz="1000" dirty="0"/>
              <a:t>Disponible sur : </a:t>
            </a:r>
            <a:r>
              <a:rPr lang="fr-FR" sz="1000" dirty="0">
                <a:hlinkClick r:id="rId12"/>
              </a:rPr>
              <a:t>http://</a:t>
            </a:r>
            <a:r>
              <a:rPr lang="fr-FR" sz="1000" dirty="0" smtClean="0">
                <a:hlinkClick r:id="rId12"/>
              </a:rPr>
              <a:t>frenchweb.fr/top-5-des-projets-les-plus-fous-de-google/120677</a:t>
            </a:r>
            <a:r>
              <a:rPr lang="fr-FR" sz="1000" dirty="0" smtClean="0"/>
              <a:t>.  </a:t>
            </a:r>
          </a:p>
          <a:p>
            <a:pPr marL="3175" indent="-3175">
              <a:lnSpc>
                <a:spcPct val="120000"/>
              </a:lnSpc>
              <a:spcBef>
                <a:spcPts val="300"/>
              </a:spcBef>
              <a:buNone/>
            </a:pPr>
            <a:r>
              <a:rPr lang="fr-FR" sz="1000" dirty="0" smtClean="0"/>
              <a:t>Karen </a:t>
            </a:r>
            <a:r>
              <a:rPr lang="fr-FR" sz="1000" dirty="0" err="1" smtClean="0"/>
              <a:t>Blakeman</a:t>
            </a:r>
            <a:r>
              <a:rPr lang="fr-FR" sz="1000" dirty="0" smtClean="0"/>
              <a:t>. « </a:t>
            </a:r>
            <a:r>
              <a:rPr lang="en-US" sz="1000" dirty="0"/>
              <a:t>Google drops translated foreign </a:t>
            </a:r>
            <a:r>
              <a:rPr lang="en-US" sz="1000" dirty="0" smtClean="0"/>
              <a:t>pages</a:t>
            </a:r>
            <a:r>
              <a:rPr lang="fr-FR" sz="1000" dirty="0"/>
              <a:t> ». </a:t>
            </a:r>
            <a:r>
              <a:rPr lang="fr-FR" sz="1000" i="1" dirty="0" smtClean="0"/>
              <a:t>Karen </a:t>
            </a:r>
            <a:r>
              <a:rPr lang="fr-FR" sz="1000" i="1" dirty="0" err="1" smtClean="0"/>
              <a:t>Blakeman’s</a:t>
            </a:r>
            <a:r>
              <a:rPr lang="fr-FR" sz="1000" i="1" dirty="0" smtClean="0"/>
              <a:t> blog. </a:t>
            </a:r>
            <a:r>
              <a:rPr lang="fr-FR" sz="1000" dirty="0" smtClean="0"/>
              <a:t>17-18/05/2013. [en ligne]. </a:t>
            </a:r>
            <a:r>
              <a:rPr lang="fr-FR" sz="1000" dirty="0"/>
              <a:t>Disponible sur : </a:t>
            </a:r>
            <a:r>
              <a:rPr lang="fr-FR" sz="1000" dirty="0">
                <a:hlinkClick r:id="rId13"/>
              </a:rPr>
              <a:t>http://www.rba.co.uk/wordpress/2013/05/17/google-drops-translated-foreign-pages</a:t>
            </a:r>
            <a:r>
              <a:rPr lang="fr-FR" sz="1000" dirty="0" smtClean="0">
                <a:hlinkClick r:id="rId13"/>
              </a:rPr>
              <a:t>/</a:t>
            </a:r>
            <a:r>
              <a:rPr lang="fr-FR" sz="1000" dirty="0" smtClean="0"/>
              <a:t>. </a:t>
            </a:r>
          </a:p>
          <a:p>
            <a:pPr marL="180975" indent="-180975">
              <a:lnSpc>
                <a:spcPct val="120000"/>
              </a:lnSpc>
              <a:spcBef>
                <a:spcPts val="300"/>
              </a:spcBef>
              <a:buNone/>
            </a:pPr>
            <a:r>
              <a:rPr lang="fr-FR" sz="1000" dirty="0" smtClean="0"/>
              <a:t>Julie Bort. « </a:t>
            </a:r>
            <a:r>
              <a:rPr lang="fr-FR" sz="1000" dirty="0" err="1" smtClean="0"/>
              <a:t>Nearly</a:t>
            </a:r>
            <a:r>
              <a:rPr lang="fr-FR" sz="1000" dirty="0" smtClean="0"/>
              <a:t> 500 millions </a:t>
            </a:r>
            <a:r>
              <a:rPr lang="fr-FR" sz="1000" dirty="0" err="1" smtClean="0"/>
              <a:t>searches</a:t>
            </a:r>
            <a:r>
              <a:rPr lang="fr-FR" sz="1000" dirty="0" smtClean="0"/>
              <a:t> a </a:t>
            </a:r>
            <a:r>
              <a:rPr lang="fr-FR" sz="1000" dirty="0" err="1" smtClean="0"/>
              <a:t>day</a:t>
            </a:r>
            <a:r>
              <a:rPr lang="fr-FR" sz="1000" dirty="0" smtClean="0"/>
              <a:t> are for </a:t>
            </a:r>
            <a:r>
              <a:rPr lang="fr-FR" sz="1000" dirty="0" err="1" smtClean="0"/>
              <a:t>things</a:t>
            </a:r>
            <a:r>
              <a:rPr lang="fr-FR" sz="1000" dirty="0" smtClean="0"/>
              <a:t> Google has </a:t>
            </a:r>
            <a:r>
              <a:rPr lang="fr-FR" sz="1000" dirty="0" err="1" smtClean="0"/>
              <a:t>never</a:t>
            </a:r>
            <a:r>
              <a:rPr lang="fr-FR" sz="1000" dirty="0" smtClean="0"/>
              <a:t> </a:t>
            </a:r>
            <a:r>
              <a:rPr lang="fr-FR" sz="1000" dirty="0" err="1" smtClean="0"/>
              <a:t>heard</a:t>
            </a:r>
            <a:r>
              <a:rPr lang="fr-FR" sz="1000" dirty="0" smtClean="0"/>
              <a:t> of ». </a:t>
            </a:r>
            <a:r>
              <a:rPr lang="fr-FR" sz="1000" i="1" dirty="0" smtClean="0"/>
              <a:t>Business </a:t>
            </a:r>
            <a:r>
              <a:rPr lang="fr-FR" sz="1000" i="1" dirty="0" err="1" smtClean="0"/>
              <a:t>insider</a:t>
            </a:r>
            <a:r>
              <a:rPr lang="fr-FR" sz="1000" i="1" dirty="0" smtClean="0"/>
              <a:t>. </a:t>
            </a:r>
            <a:r>
              <a:rPr lang="fr-FR" sz="1000" dirty="0" smtClean="0"/>
              <a:t>13/05/2013. [en ligne]. </a:t>
            </a:r>
            <a:r>
              <a:rPr lang="fr-FR" sz="1000" dirty="0"/>
              <a:t>Disponible sur : </a:t>
            </a:r>
            <a:r>
              <a:rPr lang="fr-FR" sz="1000" dirty="0">
                <a:hlinkClick r:id="rId14"/>
              </a:rPr>
              <a:t>http://</a:t>
            </a:r>
            <a:r>
              <a:rPr lang="fr-FR" sz="1000" dirty="0" smtClean="0">
                <a:hlinkClick r:id="rId14"/>
              </a:rPr>
              <a:t>www.businessinsider.com/500m-things-google-has-never-heard-of-2013-5</a:t>
            </a:r>
            <a:r>
              <a:rPr lang="fr-FR" sz="1000" dirty="0" smtClean="0"/>
              <a:t>. </a:t>
            </a:r>
          </a:p>
          <a:p>
            <a:pPr marL="180975" indent="-180975">
              <a:lnSpc>
                <a:spcPct val="120000"/>
              </a:lnSpc>
              <a:spcBef>
                <a:spcPts val="300"/>
              </a:spcBef>
              <a:buNone/>
            </a:pPr>
            <a:r>
              <a:rPr lang="fr-FR" sz="1000" dirty="0" smtClean="0"/>
              <a:t>Bianca </a:t>
            </a:r>
            <a:r>
              <a:rPr lang="fr-FR" sz="1000" dirty="0" err="1" smtClean="0"/>
              <a:t>Bosker</a:t>
            </a:r>
            <a:r>
              <a:rPr lang="fr-FR" sz="1000" dirty="0" smtClean="0"/>
              <a:t>. « </a:t>
            </a:r>
            <a:r>
              <a:rPr lang="en-US" sz="1000" dirty="0"/>
              <a:t>Google's </a:t>
            </a:r>
            <a:r>
              <a:rPr lang="en-US" sz="1000" dirty="0" smtClean="0"/>
              <a:t>future</a:t>
            </a:r>
            <a:r>
              <a:rPr lang="en-US" sz="1000" dirty="0"/>
              <a:t>: Marissa Mayer </a:t>
            </a:r>
            <a:r>
              <a:rPr lang="en-US" sz="1000" dirty="0" smtClean="0"/>
              <a:t>explains what the search engine will look like in </a:t>
            </a:r>
            <a:r>
              <a:rPr lang="en-US" sz="1000" dirty="0"/>
              <a:t>20 </a:t>
            </a:r>
            <a:r>
              <a:rPr lang="en-US" sz="1000" dirty="0" smtClean="0"/>
              <a:t>years</a:t>
            </a:r>
            <a:r>
              <a:rPr lang="fr-FR" sz="1000" dirty="0" smtClean="0"/>
              <a:t> ». </a:t>
            </a:r>
            <a:r>
              <a:rPr lang="fr-FR" sz="1000" i="1" dirty="0" smtClean="0"/>
              <a:t>The </a:t>
            </a:r>
            <a:r>
              <a:rPr lang="fr-FR" sz="1000" i="1" dirty="0" err="1" smtClean="0"/>
              <a:t>Huffington</a:t>
            </a:r>
            <a:r>
              <a:rPr lang="fr-FR" sz="1000" i="1" dirty="0" smtClean="0"/>
              <a:t> post. </a:t>
            </a:r>
            <a:r>
              <a:rPr lang="fr-FR" sz="1000" dirty="0" smtClean="0"/>
              <a:t>28/03/2012. [en ligne]. </a:t>
            </a:r>
            <a:r>
              <a:rPr lang="fr-FR" sz="1000" dirty="0"/>
              <a:t>Disponible sur : </a:t>
            </a:r>
            <a:r>
              <a:rPr lang="fr-FR" sz="1000" dirty="0">
                <a:hlinkClick r:id="rId15"/>
              </a:rPr>
              <a:t>http://</a:t>
            </a:r>
            <a:r>
              <a:rPr lang="fr-FR" sz="1000" dirty="0" smtClean="0">
                <a:hlinkClick r:id="rId15"/>
              </a:rPr>
              <a:t>www.huffingtonpost.com/2012/03/28/marissa-mayer-google-future_n_1385549.html</a:t>
            </a:r>
            <a:r>
              <a:rPr lang="fr-FR" sz="1000" dirty="0" smtClean="0"/>
              <a:t>. </a:t>
            </a:r>
          </a:p>
          <a:p>
            <a:pPr marL="180975" indent="-180975">
              <a:lnSpc>
                <a:spcPct val="120000"/>
              </a:lnSpc>
              <a:spcBef>
                <a:spcPts val="300"/>
              </a:spcBef>
              <a:buNone/>
            </a:pPr>
            <a:r>
              <a:rPr lang="fr-FR" sz="1000" dirty="0"/>
              <a:t>Phil Bradley. «Google </a:t>
            </a:r>
            <a:r>
              <a:rPr lang="fr-FR" sz="1000" dirty="0" err="1"/>
              <a:t>censors</a:t>
            </a:r>
            <a:r>
              <a:rPr lang="fr-FR" sz="1000" dirty="0"/>
              <a:t> </a:t>
            </a:r>
            <a:r>
              <a:rPr lang="fr-FR" sz="1000" dirty="0" err="1"/>
              <a:t>Europeans</a:t>
            </a:r>
            <a:r>
              <a:rPr lang="fr-FR" sz="1000" dirty="0"/>
              <a:t> </a:t>
            </a:r>
            <a:r>
              <a:rPr lang="fr-FR" sz="1000" dirty="0" err="1"/>
              <a:t>globally</a:t>
            </a:r>
            <a:r>
              <a:rPr lang="fr-FR" sz="1000" dirty="0" smtClean="0"/>
              <a:t> ». </a:t>
            </a:r>
            <a:r>
              <a:rPr lang="fr-FR" sz="1000" i="1" dirty="0" smtClean="0"/>
              <a:t>Phil </a:t>
            </a:r>
            <a:r>
              <a:rPr lang="fr-FR" sz="1000" i="1" dirty="0" err="1" smtClean="0"/>
              <a:t>Bradley’s</a:t>
            </a:r>
            <a:r>
              <a:rPr lang="fr-FR" sz="1000" i="1" dirty="0" smtClean="0"/>
              <a:t> blog. </a:t>
            </a:r>
            <a:r>
              <a:rPr lang="fr-FR" sz="1000" dirty="0" smtClean="0"/>
              <a:t>15/02/2016. [en ligne]. Disponible sur : </a:t>
            </a:r>
            <a:r>
              <a:rPr lang="fr-FR" sz="1000" dirty="0" smtClean="0">
                <a:hlinkClick r:id="rId16"/>
              </a:rPr>
              <a:t>http://philbradley.typepad.com/phil_bradleys_weblog/2016/02/google-censors-europeans-globally.html</a:t>
            </a:r>
            <a:r>
              <a:rPr lang="fr-FR" sz="1000" dirty="0" smtClean="0"/>
              <a:t>. </a:t>
            </a:r>
          </a:p>
          <a:p>
            <a:pPr marL="180975" indent="-180975">
              <a:lnSpc>
                <a:spcPct val="120000"/>
              </a:lnSpc>
              <a:spcBef>
                <a:spcPts val="300"/>
              </a:spcBef>
              <a:buNone/>
            </a:pPr>
            <a:r>
              <a:rPr lang="fr-FR" sz="1000" dirty="0" smtClean="0"/>
              <a:t>--. « </a:t>
            </a:r>
            <a:r>
              <a:rPr lang="en-US" sz="1000" dirty="0"/>
              <a:t>Google; not so </a:t>
            </a:r>
            <a:r>
              <a:rPr lang="en-US" sz="1000" dirty="0" smtClean="0"/>
              <a:t>subtle </a:t>
            </a:r>
            <a:r>
              <a:rPr lang="en-US" sz="1000" dirty="0"/>
              <a:t>censorship</a:t>
            </a:r>
            <a:r>
              <a:rPr lang="fr-FR" sz="1000" dirty="0" smtClean="0"/>
              <a:t> ». </a:t>
            </a:r>
            <a:r>
              <a:rPr lang="fr-FR" sz="1000" i="1" dirty="0" smtClean="0"/>
              <a:t>Phil </a:t>
            </a:r>
            <a:r>
              <a:rPr lang="fr-FR" sz="1000" i="1" dirty="0" err="1" smtClean="0"/>
              <a:t>Bradley’s</a:t>
            </a:r>
            <a:r>
              <a:rPr lang="fr-FR" sz="1000" i="1" dirty="0" smtClean="0"/>
              <a:t> blog</a:t>
            </a:r>
            <a:r>
              <a:rPr lang="fr-FR" sz="1000" dirty="0" smtClean="0"/>
              <a:t>. 29/04/2016. [en ligne]. </a:t>
            </a:r>
            <a:r>
              <a:rPr lang="fr-FR" sz="1000" dirty="0"/>
              <a:t>Disponible sur :  </a:t>
            </a:r>
            <a:r>
              <a:rPr lang="fr-FR" sz="1000" dirty="0">
                <a:hlinkClick r:id="rId17"/>
              </a:rPr>
              <a:t>http://</a:t>
            </a:r>
            <a:r>
              <a:rPr lang="fr-FR" sz="1000" dirty="0" smtClean="0">
                <a:hlinkClick r:id="rId17"/>
              </a:rPr>
              <a:t>philbradley.typepad.com/phil_bradleys_weblog/2016/04/google-not-so-subtle-censorship.html</a:t>
            </a:r>
            <a:r>
              <a:rPr lang="fr-FR" sz="1000" dirty="0" smtClean="0"/>
              <a:t>. </a:t>
            </a:r>
          </a:p>
          <a:p>
            <a:pPr marL="180975" indent="-180975">
              <a:lnSpc>
                <a:spcPct val="120000"/>
              </a:lnSpc>
              <a:spcBef>
                <a:spcPts val="300"/>
              </a:spcBef>
              <a:buNone/>
            </a:pPr>
            <a:r>
              <a:rPr lang="fr-FR" sz="1000" dirty="0" smtClean="0"/>
              <a:t>Flavien </a:t>
            </a:r>
            <a:r>
              <a:rPr lang="fr-FR" sz="1000" dirty="0" err="1" smtClean="0"/>
              <a:t>Chantrel</a:t>
            </a:r>
            <a:r>
              <a:rPr lang="fr-FR" sz="1000" dirty="0" smtClean="0"/>
              <a:t>. « 12 suggestions de Google </a:t>
            </a:r>
            <a:r>
              <a:rPr lang="fr-FR" sz="1000" dirty="0" err="1" smtClean="0"/>
              <a:t>suggest</a:t>
            </a:r>
            <a:r>
              <a:rPr lang="fr-FR" sz="1000" dirty="0" smtClean="0"/>
              <a:t> complément décalées ». </a:t>
            </a:r>
            <a:r>
              <a:rPr lang="fr-FR" sz="1000" i="1" dirty="0" smtClean="0"/>
              <a:t>Le blog du modérateur</a:t>
            </a:r>
            <a:r>
              <a:rPr lang="fr-FR" sz="1000" dirty="0" smtClean="0"/>
              <a:t>. 22/07/2013. [en ligne]. </a:t>
            </a:r>
            <a:r>
              <a:rPr lang="fr-FR" sz="1000" dirty="0"/>
              <a:t>Disponible sur : </a:t>
            </a:r>
            <a:r>
              <a:rPr lang="fr-FR" sz="1000" dirty="0">
                <a:hlinkClick r:id="rId18"/>
              </a:rPr>
              <a:t>http://www.blogdumoderateur.com/meilleures-suggestions-google-suggest</a:t>
            </a:r>
            <a:r>
              <a:rPr lang="fr-FR" sz="1000" dirty="0" smtClean="0">
                <a:hlinkClick r:id="rId18"/>
              </a:rPr>
              <a:t>/</a:t>
            </a:r>
            <a:r>
              <a:rPr lang="fr-FR" sz="1000" dirty="0" smtClean="0"/>
              <a:t>. </a:t>
            </a:r>
          </a:p>
          <a:p>
            <a:pPr marL="180975" indent="-180975">
              <a:lnSpc>
                <a:spcPct val="120000"/>
              </a:lnSpc>
              <a:spcBef>
                <a:spcPts val="300"/>
              </a:spcBef>
              <a:buNone/>
            </a:pPr>
            <a:r>
              <a:rPr lang="fr-FR" sz="1000" dirty="0" smtClean="0"/>
              <a:t>David </a:t>
            </a:r>
            <a:r>
              <a:rPr lang="fr-FR" sz="1000" dirty="0"/>
              <a:t>Degrelle. « </a:t>
            </a:r>
            <a:r>
              <a:rPr lang="fr-FR" sz="1000" dirty="0" err="1"/>
              <a:t>Etude</a:t>
            </a:r>
            <a:r>
              <a:rPr lang="fr-FR" sz="1000" dirty="0"/>
              <a:t> </a:t>
            </a:r>
            <a:r>
              <a:rPr lang="fr-FR" sz="1000" dirty="0" err="1"/>
              <a:t>Eye-Tracking</a:t>
            </a:r>
            <a:r>
              <a:rPr lang="fr-FR" sz="1000" dirty="0"/>
              <a:t> : Comment la recherche universelle modifie la lecture sur une page de résultats </a:t>
            </a:r>
            <a:r>
              <a:rPr lang="fr-FR" sz="1000" dirty="0" smtClean="0"/>
              <a:t>Google ». </a:t>
            </a:r>
            <a:r>
              <a:rPr lang="fr-FR" sz="1000" i="1" dirty="0" smtClean="0"/>
              <a:t>1ere position</a:t>
            </a:r>
            <a:r>
              <a:rPr lang="fr-FR" sz="1000" dirty="0" smtClean="0"/>
              <a:t>. 22/01/2008. [en ligne]. </a:t>
            </a:r>
            <a:r>
              <a:rPr lang="fr-FR" sz="1000" dirty="0"/>
              <a:t>Disponible sur : </a:t>
            </a:r>
            <a:r>
              <a:rPr lang="fr-FR" sz="1000" dirty="0">
                <a:hlinkClick r:id="rId19"/>
              </a:rPr>
              <a:t>http://</a:t>
            </a:r>
            <a:r>
              <a:rPr lang="fr-FR" sz="1000" dirty="0" smtClean="0">
                <a:hlinkClick r:id="rId19"/>
              </a:rPr>
              <a:t>www.1ere-position.fr/blog/eye-tracking-recherche-universelle-et-sens-de-lecture-sur-une-page-de-resultats-google</a:t>
            </a:r>
            <a:r>
              <a:rPr lang="fr-FR" sz="1000" dirty="0" smtClean="0"/>
              <a:t>. </a:t>
            </a:r>
          </a:p>
          <a:p>
            <a:pPr marL="180975" indent="-180975">
              <a:lnSpc>
                <a:spcPct val="120000"/>
              </a:lnSpc>
              <a:spcBef>
                <a:spcPts val="300"/>
              </a:spcBef>
              <a:buNone/>
            </a:pPr>
            <a:r>
              <a:rPr lang="fr-FR" sz="1000" dirty="0"/>
              <a:t>Emmanuel </a:t>
            </a:r>
            <a:r>
              <a:rPr lang="fr-FR" sz="1000" dirty="0" err="1"/>
              <a:t>Delsol</a:t>
            </a:r>
            <a:r>
              <a:rPr lang="fr-FR" sz="1000" dirty="0"/>
              <a:t>. « LeWeb'12 : Ben Gomes présente le Knowledge Graph de Google ». </a:t>
            </a:r>
            <a:r>
              <a:rPr lang="fr-FR" sz="1000" i="1" dirty="0"/>
              <a:t>L’usine nouvelle</a:t>
            </a:r>
            <a:r>
              <a:rPr lang="fr-FR" sz="1000" dirty="0"/>
              <a:t>. 04/12/2012. [en ligne]. Disponible sur : </a:t>
            </a:r>
            <a:r>
              <a:rPr lang="fr-FR" sz="1000" dirty="0">
                <a:hlinkClick r:id="rId20"/>
              </a:rPr>
              <a:t>http://www.usinenouvelle.com/article/leweb-12-ben-gomes-presente-le-knowledge-graph-de-google.N187220</a:t>
            </a:r>
            <a:r>
              <a:rPr lang="fr-FR" sz="1000" dirty="0"/>
              <a:t>. </a:t>
            </a:r>
            <a:endParaRPr lang="fr-FR" sz="1000" dirty="0" smtClean="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202851187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noFill/>
        </p:spPr>
        <p:txBody>
          <a:bodyPr>
            <a:noAutofit/>
          </a:bodyPr>
          <a:lstStyle/>
          <a:p>
            <a:pPr marL="180975" indent="-180975">
              <a:spcBef>
                <a:spcPts val="300"/>
              </a:spcBef>
              <a:buNone/>
            </a:pPr>
            <a:r>
              <a:rPr lang="fr-FR" sz="800" dirty="0"/>
              <a:t>Olivier </a:t>
            </a:r>
            <a:r>
              <a:rPr lang="fr-FR" sz="800" dirty="0" err="1"/>
              <a:t>Duffez</a:t>
            </a:r>
            <a:r>
              <a:rPr lang="fr-FR" sz="800" dirty="0"/>
              <a:t>. « Google en chiffres : l'entreprise, ses produits, ses salariés ». </a:t>
            </a:r>
            <a:r>
              <a:rPr lang="fr-FR" sz="800" i="1" dirty="0" err="1"/>
              <a:t>WebRankInfo</a:t>
            </a:r>
            <a:r>
              <a:rPr lang="fr-FR" sz="800" dirty="0"/>
              <a:t>. 19/04/2013. </a:t>
            </a:r>
            <a:r>
              <a:rPr lang="fr-FR" sz="800" dirty="0">
                <a:hlinkClick r:id="rId3"/>
              </a:rPr>
              <a:t>http://www.webrankinfo.com/dossiers/google/chiffres-cles</a:t>
            </a:r>
            <a:r>
              <a:rPr lang="fr-FR" sz="800" dirty="0"/>
              <a:t>. </a:t>
            </a:r>
          </a:p>
          <a:p>
            <a:pPr marL="180975" indent="-180975">
              <a:spcBef>
                <a:spcPts val="300"/>
              </a:spcBef>
              <a:buNone/>
            </a:pPr>
            <a:r>
              <a:rPr lang="fr-FR" sz="800" dirty="0" err="1"/>
              <a:t>Eric</a:t>
            </a:r>
            <a:r>
              <a:rPr lang="fr-FR" sz="800" dirty="0"/>
              <a:t> Enge. « </a:t>
            </a:r>
            <a:r>
              <a:rPr lang="fr-FR" sz="800" dirty="0" err="1"/>
              <a:t>RankBrain</a:t>
            </a:r>
            <a:r>
              <a:rPr lang="fr-FR" sz="800" dirty="0"/>
              <a:t> : a </a:t>
            </a:r>
            <a:r>
              <a:rPr lang="fr-FR" sz="800" dirty="0" err="1"/>
              <a:t>study</a:t>
            </a:r>
            <a:r>
              <a:rPr lang="fr-FR" sz="800" dirty="0"/>
              <a:t> to </a:t>
            </a:r>
            <a:r>
              <a:rPr lang="fr-FR" sz="800" dirty="0" err="1"/>
              <a:t>measure</a:t>
            </a:r>
            <a:r>
              <a:rPr lang="fr-FR" sz="800" dirty="0"/>
              <a:t> </a:t>
            </a:r>
            <a:r>
              <a:rPr lang="fr-FR" sz="800" dirty="0" err="1"/>
              <a:t>its</a:t>
            </a:r>
            <a:r>
              <a:rPr lang="fr-FR" sz="800" dirty="0"/>
              <a:t> impact ». </a:t>
            </a:r>
            <a:r>
              <a:rPr lang="fr-FR" sz="800" i="1" dirty="0"/>
              <a:t>Stone Temple. </a:t>
            </a:r>
            <a:r>
              <a:rPr lang="fr-FR" sz="800" dirty="0"/>
              <a:t>09/03/2016. [en ligne]. Disponible sur :  </a:t>
            </a:r>
            <a:r>
              <a:rPr lang="fr-FR" sz="800" dirty="0">
                <a:hlinkClick r:id="rId4"/>
              </a:rPr>
              <a:t>https://www.stonetemple.com/rankbrain-a-study-to-measure-its-impact/</a:t>
            </a:r>
            <a:r>
              <a:rPr lang="fr-FR" sz="800" dirty="0"/>
              <a:t>. </a:t>
            </a:r>
          </a:p>
          <a:p>
            <a:pPr marL="180975" indent="-180975">
              <a:spcBef>
                <a:spcPts val="300"/>
              </a:spcBef>
              <a:buNone/>
            </a:pPr>
            <a:r>
              <a:rPr lang="fr-FR" sz="800" dirty="0" smtClean="0"/>
              <a:t>Béatrice </a:t>
            </a:r>
            <a:r>
              <a:rPr lang="fr-FR" sz="800" dirty="0" err="1"/>
              <a:t>Foenix-Riou</a:t>
            </a:r>
            <a:r>
              <a:rPr lang="fr-FR" sz="800" dirty="0"/>
              <a:t>. </a:t>
            </a:r>
            <a:r>
              <a:rPr lang="fr-FR" sz="800" i="1" dirty="0"/>
              <a:t>Google : trucs et astuces pour les professionnels de l’info-doc. </a:t>
            </a:r>
            <a:r>
              <a:rPr lang="fr-FR" sz="800" dirty="0"/>
              <a:t>Présentation. 15/01/2013. 35 p. [en ligne]. Disponible sur : </a:t>
            </a:r>
            <a:r>
              <a:rPr lang="fr-FR" sz="800" dirty="0">
                <a:hlinkClick r:id="rId5"/>
              </a:rPr>
              <a:t>http://fr.slideshare.net/bfoenix/bfrabd-2013-google-trucs-et-astuces-pour-les-professionnels-de-linfodoc-16028591</a:t>
            </a:r>
            <a:r>
              <a:rPr lang="fr-FR" sz="800" dirty="0"/>
              <a:t>.</a:t>
            </a:r>
          </a:p>
          <a:p>
            <a:pPr marL="180975" indent="-180975">
              <a:spcBef>
                <a:spcPts val="300"/>
              </a:spcBef>
              <a:buNone/>
            </a:pPr>
            <a:r>
              <a:rPr lang="fr-FR" sz="800" dirty="0"/>
              <a:t>Google. </a:t>
            </a:r>
            <a:r>
              <a:rPr lang="fr-FR" sz="800" i="1" dirty="0"/>
              <a:t>The </a:t>
            </a:r>
            <a:r>
              <a:rPr lang="fr-FR" sz="800" i="1" dirty="0" err="1"/>
              <a:t>evolution</a:t>
            </a:r>
            <a:r>
              <a:rPr lang="fr-FR" sz="800" i="1" dirty="0"/>
              <a:t> of </a:t>
            </a:r>
            <a:r>
              <a:rPr lang="fr-FR" sz="800" i="1" dirty="0" err="1"/>
              <a:t>search</a:t>
            </a:r>
            <a:r>
              <a:rPr lang="fr-FR" sz="800" dirty="0"/>
              <a:t>. Vidéo. 6’ 21’’. 21/11/2011. [en ligne]. Disponible sur : </a:t>
            </a:r>
            <a:r>
              <a:rPr lang="fr-FR" sz="800" dirty="0">
                <a:hlinkClick r:id="rId6"/>
              </a:rPr>
              <a:t>http://www.youtube.com/watch?v=mTBShTwCnD4</a:t>
            </a:r>
            <a:r>
              <a:rPr lang="fr-FR" sz="800" dirty="0"/>
              <a:t>. </a:t>
            </a:r>
          </a:p>
          <a:p>
            <a:pPr marL="180975" indent="-180975">
              <a:spcBef>
                <a:spcPts val="300"/>
              </a:spcBef>
              <a:buNone/>
            </a:pPr>
            <a:r>
              <a:rPr lang="fr-FR" sz="800" i="1" dirty="0"/>
              <a:t>Google </a:t>
            </a:r>
            <a:r>
              <a:rPr lang="fr-FR" sz="800" i="1" dirty="0" err="1"/>
              <a:t>algorithm</a:t>
            </a:r>
            <a:r>
              <a:rPr lang="fr-FR" sz="800" i="1" dirty="0"/>
              <a:t> changes</a:t>
            </a:r>
            <a:r>
              <a:rPr lang="fr-FR" sz="800" dirty="0"/>
              <a:t>. Infographie. 2013. [en ligne]. Disponible sur : </a:t>
            </a:r>
            <a:r>
              <a:rPr lang="fr-FR" sz="800" dirty="0">
                <a:hlinkClick r:id="rId7"/>
              </a:rPr>
              <a:t>http://pixelstech.net/article/1333816870_Google_search_engine_algorithm_change_history</a:t>
            </a:r>
            <a:r>
              <a:rPr lang="fr-FR" sz="800" dirty="0"/>
              <a:t>.</a:t>
            </a:r>
          </a:p>
          <a:p>
            <a:pPr marL="180975" indent="-180975">
              <a:spcBef>
                <a:spcPts val="300"/>
              </a:spcBef>
              <a:buNone/>
            </a:pPr>
            <a:r>
              <a:rPr lang="fr-FR" sz="800" i="1" dirty="0" smtClean="0"/>
              <a:t>Google I/O 2015. </a:t>
            </a:r>
            <a:r>
              <a:rPr lang="fr-FR" sz="800" i="1" dirty="0" err="1" smtClean="0"/>
              <a:t>Keynote</a:t>
            </a:r>
            <a:r>
              <a:rPr lang="fr-FR" sz="800" i="1" dirty="0" smtClean="0"/>
              <a:t>. </a:t>
            </a:r>
            <a:r>
              <a:rPr lang="fr-FR" sz="800" dirty="0" smtClean="0"/>
              <a:t>28/05/2015. Vidéo. 2:08:27. [en ligne]. </a:t>
            </a:r>
            <a:r>
              <a:rPr lang="fr-FR" sz="800" dirty="0"/>
              <a:t>Disponible sur : </a:t>
            </a:r>
            <a:r>
              <a:rPr lang="fr-FR" sz="800" dirty="0">
                <a:hlinkClick r:id="rId8"/>
              </a:rPr>
              <a:t>https://</a:t>
            </a:r>
            <a:r>
              <a:rPr lang="fr-FR" sz="800" dirty="0" smtClean="0">
                <a:hlinkClick r:id="rId8"/>
              </a:rPr>
              <a:t>www.youtube.com/watch?v=7V-fIGMDsmE&amp;feature=youtu.be</a:t>
            </a:r>
            <a:r>
              <a:rPr lang="fr-FR" sz="800" dirty="0" smtClean="0"/>
              <a:t>. </a:t>
            </a:r>
            <a:endParaRPr lang="fr-FR" sz="800" i="1" dirty="0" smtClean="0"/>
          </a:p>
          <a:p>
            <a:pPr marL="180975" indent="-180975">
              <a:spcBef>
                <a:spcPts val="300"/>
              </a:spcBef>
              <a:buNone/>
            </a:pPr>
            <a:r>
              <a:rPr lang="fr-FR" sz="800" i="1" dirty="0" err="1" smtClean="0"/>
              <a:t>Google’s</a:t>
            </a:r>
            <a:r>
              <a:rPr lang="fr-FR" sz="800" i="1" dirty="0" smtClean="0"/>
              <a:t> </a:t>
            </a:r>
            <a:r>
              <a:rPr lang="fr-FR" sz="800" i="1" dirty="0"/>
              <a:t>200 </a:t>
            </a:r>
            <a:r>
              <a:rPr lang="fr-FR" sz="800" i="1" dirty="0" err="1"/>
              <a:t>ranking</a:t>
            </a:r>
            <a:r>
              <a:rPr lang="fr-FR" sz="800" i="1" dirty="0"/>
              <a:t> </a:t>
            </a:r>
            <a:r>
              <a:rPr lang="fr-FR" sz="800" i="1" dirty="0" err="1"/>
              <a:t>factors</a:t>
            </a:r>
            <a:r>
              <a:rPr lang="fr-FR" sz="800" i="1" dirty="0"/>
              <a:t>. The </a:t>
            </a:r>
            <a:r>
              <a:rPr lang="fr-FR" sz="800" i="1" dirty="0" err="1"/>
              <a:t>comple</a:t>
            </a:r>
            <a:r>
              <a:rPr lang="fr-FR" sz="800" i="1" dirty="0"/>
              <a:t> </a:t>
            </a:r>
            <a:r>
              <a:rPr lang="fr-FR" sz="800" i="1" dirty="0" err="1"/>
              <a:t>list</a:t>
            </a:r>
            <a:r>
              <a:rPr lang="fr-FR" sz="800" i="1" dirty="0"/>
              <a:t>. 2013. </a:t>
            </a:r>
            <a:r>
              <a:rPr lang="fr-FR" sz="800" dirty="0"/>
              <a:t>Infographie. [en ligne]. Disponible sur : </a:t>
            </a:r>
            <a:r>
              <a:rPr lang="fr-FR" sz="800" dirty="0">
                <a:hlinkClick r:id="rId9"/>
              </a:rPr>
              <a:t>http://www.entrepreneur.com/article/226884</a:t>
            </a:r>
            <a:r>
              <a:rPr lang="fr-FR" sz="800" dirty="0"/>
              <a:t>. </a:t>
            </a:r>
          </a:p>
          <a:p>
            <a:pPr marL="180975" indent="-180975">
              <a:spcBef>
                <a:spcPts val="300"/>
              </a:spcBef>
              <a:buNone/>
            </a:pPr>
            <a:r>
              <a:rPr lang="fr-FR" sz="800" dirty="0" smtClean="0"/>
              <a:t>Gwen Harris. « </a:t>
            </a:r>
            <a:r>
              <a:rPr lang="en-US" sz="800" dirty="0"/>
              <a:t>Google ranks results with </a:t>
            </a:r>
            <a:r>
              <a:rPr lang="en-US" sz="800" dirty="0" err="1"/>
              <a:t>RankBrain</a:t>
            </a:r>
            <a:r>
              <a:rPr lang="en-US" sz="800" dirty="0"/>
              <a:t> </a:t>
            </a:r>
            <a:r>
              <a:rPr lang="en-US" sz="800" dirty="0" smtClean="0"/>
              <a:t>AI</a:t>
            </a:r>
            <a:r>
              <a:rPr lang="fr-FR" sz="800" dirty="0"/>
              <a:t> ». </a:t>
            </a:r>
            <a:r>
              <a:rPr lang="fr-FR" sz="800" i="1" dirty="0" smtClean="0"/>
              <a:t>Web </a:t>
            </a:r>
            <a:r>
              <a:rPr lang="fr-FR" sz="800" i="1" dirty="0" err="1" smtClean="0"/>
              <a:t>search</a:t>
            </a:r>
            <a:r>
              <a:rPr lang="fr-FR" sz="800" i="1" dirty="0" smtClean="0"/>
              <a:t> guide and internet news. </a:t>
            </a:r>
            <a:r>
              <a:rPr lang="fr-FR" sz="800" dirty="0" smtClean="0"/>
              <a:t>28/10/2015. [en ligne]. Disponible sur : </a:t>
            </a:r>
            <a:r>
              <a:rPr lang="fr-FR" sz="800" dirty="0" smtClean="0">
                <a:hlinkClick r:id="rId10"/>
              </a:rPr>
              <a:t>http://www.websearchguide.ca/google-ranks-results-with-rankbrain-ai/</a:t>
            </a:r>
            <a:r>
              <a:rPr lang="fr-FR" sz="800" dirty="0" smtClean="0"/>
              <a:t>. </a:t>
            </a:r>
          </a:p>
          <a:p>
            <a:pPr marL="180975" indent="-180975">
              <a:spcBef>
                <a:spcPts val="300"/>
              </a:spcBef>
              <a:buNone/>
            </a:pPr>
            <a:r>
              <a:rPr lang="fr-FR" sz="800" dirty="0" err="1" smtClean="0"/>
              <a:t>Holman</a:t>
            </a:r>
            <a:r>
              <a:rPr lang="fr-FR" sz="800" dirty="0" smtClean="0"/>
              <a:t> W. Jenkins Jr. « Google and the </a:t>
            </a:r>
            <a:r>
              <a:rPr lang="fr-FR" sz="800" dirty="0" err="1" smtClean="0"/>
              <a:t>search</a:t>
            </a:r>
            <a:r>
              <a:rPr lang="fr-FR" sz="800" dirty="0" smtClean="0"/>
              <a:t> of the future ». </a:t>
            </a:r>
            <a:r>
              <a:rPr lang="fr-FR" sz="800" i="1" dirty="0" smtClean="0"/>
              <a:t>The Wall Street journal</a:t>
            </a:r>
            <a:r>
              <a:rPr lang="fr-FR" sz="800" dirty="0" smtClean="0"/>
              <a:t>. 14/08/2010. [en ligne]. </a:t>
            </a:r>
            <a:r>
              <a:rPr lang="fr-FR" sz="800" dirty="0"/>
              <a:t>Disponible sur :  </a:t>
            </a:r>
            <a:r>
              <a:rPr lang="fr-FR" sz="800" dirty="0">
                <a:hlinkClick r:id="rId11"/>
              </a:rPr>
              <a:t>http://</a:t>
            </a:r>
            <a:r>
              <a:rPr lang="fr-FR" sz="800" dirty="0" smtClean="0">
                <a:hlinkClick r:id="rId11"/>
              </a:rPr>
              <a:t>www.wsj.com/articles/SB10001424052748704901104575423294099527212</a:t>
            </a:r>
            <a:r>
              <a:rPr lang="fr-FR" sz="800" dirty="0" smtClean="0"/>
              <a:t>. </a:t>
            </a:r>
          </a:p>
          <a:p>
            <a:pPr marL="180975" indent="-180975">
              <a:spcBef>
                <a:spcPts val="300"/>
              </a:spcBef>
              <a:buNone/>
            </a:pPr>
            <a:r>
              <a:rPr lang="fr-FR" sz="800" dirty="0" smtClean="0"/>
              <a:t>Leo </a:t>
            </a:r>
            <a:r>
              <a:rPr lang="fr-FR" sz="800" dirty="0" err="1" smtClean="0"/>
              <a:t>Kelion</a:t>
            </a:r>
            <a:r>
              <a:rPr lang="fr-FR" sz="800" dirty="0" smtClean="0"/>
              <a:t>. « </a:t>
            </a:r>
            <a:r>
              <a:rPr lang="en-US" sz="800" dirty="0"/>
              <a:t>Google search chief Amit </a:t>
            </a:r>
            <a:r>
              <a:rPr lang="en-US" sz="800" dirty="0" err="1"/>
              <a:t>Singhal</a:t>
            </a:r>
            <a:r>
              <a:rPr lang="en-US" sz="800" dirty="0"/>
              <a:t> looks to the future</a:t>
            </a:r>
            <a:r>
              <a:rPr lang="fr-FR" sz="800" dirty="0" smtClean="0"/>
              <a:t> ». </a:t>
            </a:r>
            <a:r>
              <a:rPr lang="fr-FR" sz="800" i="1" dirty="0" smtClean="0"/>
              <a:t>BBC news. </a:t>
            </a:r>
            <a:r>
              <a:rPr lang="fr-FR" sz="800" dirty="0" smtClean="0"/>
              <a:t>29/09/2015. [en ligne]. </a:t>
            </a:r>
            <a:r>
              <a:rPr lang="fr-FR" sz="800" dirty="0"/>
              <a:t>Disponible sur :  </a:t>
            </a:r>
            <a:r>
              <a:rPr lang="fr-FR" sz="800" dirty="0">
                <a:hlinkClick r:id="rId12"/>
              </a:rPr>
              <a:t>http://</a:t>
            </a:r>
            <a:r>
              <a:rPr lang="fr-FR" sz="800" dirty="0" smtClean="0">
                <a:hlinkClick r:id="rId12"/>
              </a:rPr>
              <a:t>www.bbc.com/news/technology-34351458</a:t>
            </a:r>
            <a:r>
              <a:rPr lang="fr-FR" sz="800" dirty="0" smtClean="0"/>
              <a:t>. </a:t>
            </a:r>
          </a:p>
          <a:p>
            <a:pPr marL="180975" indent="-180975">
              <a:spcBef>
                <a:spcPts val="300"/>
              </a:spcBef>
              <a:buNone/>
            </a:pPr>
            <a:r>
              <a:rPr lang="fr-FR" sz="800" dirty="0" smtClean="0"/>
              <a:t>Marissa </a:t>
            </a:r>
            <a:r>
              <a:rPr lang="fr-FR" sz="800" dirty="0"/>
              <a:t>Mayer. « The future of </a:t>
            </a:r>
            <a:r>
              <a:rPr lang="fr-FR" sz="800" dirty="0" err="1"/>
              <a:t>search</a:t>
            </a:r>
            <a:r>
              <a:rPr lang="fr-FR" sz="800" dirty="0"/>
              <a:t> ». </a:t>
            </a:r>
            <a:r>
              <a:rPr lang="fr-FR" sz="800" i="1" dirty="0"/>
              <a:t>Google official blog</a:t>
            </a:r>
            <a:r>
              <a:rPr lang="fr-FR" sz="800" dirty="0"/>
              <a:t>. 10/09/2008. [en ligne]. Disponible sur :  </a:t>
            </a:r>
            <a:r>
              <a:rPr lang="fr-FR" sz="800" dirty="0">
                <a:hlinkClick r:id="rId13"/>
              </a:rPr>
              <a:t>http://googleblog.blogspot.fr/2008/09/future-of-search.html</a:t>
            </a:r>
            <a:r>
              <a:rPr lang="fr-FR" sz="800" dirty="0"/>
              <a:t>. </a:t>
            </a:r>
          </a:p>
          <a:p>
            <a:pPr marL="180975" indent="-180975">
              <a:spcBef>
                <a:spcPts val="300"/>
              </a:spcBef>
              <a:buNone/>
            </a:pPr>
            <a:r>
              <a:rPr lang="fr-FR" sz="800" dirty="0"/>
              <a:t>Noel </a:t>
            </a:r>
            <a:r>
              <a:rPr lang="fr-FR" sz="800" dirty="0" err="1"/>
              <a:t>Nguessan</a:t>
            </a:r>
            <a:r>
              <a:rPr lang="fr-FR" sz="800" dirty="0"/>
              <a:t>. « </a:t>
            </a:r>
          </a:p>
          <a:p>
            <a:pPr marL="180975" indent="-180975">
              <a:spcBef>
                <a:spcPts val="300"/>
              </a:spcBef>
              <a:buNone/>
            </a:pPr>
            <a:r>
              <a:rPr lang="fr-FR" sz="800" dirty="0"/>
              <a:t>Google </a:t>
            </a:r>
            <a:r>
              <a:rPr lang="fr-FR" sz="800" dirty="0" err="1"/>
              <a:t>Search</a:t>
            </a:r>
            <a:r>
              <a:rPr lang="fr-FR" sz="800" dirty="0"/>
              <a:t> teste une interface </a:t>
            </a:r>
            <a:r>
              <a:rPr lang="fr-FR" sz="800" dirty="0" smtClean="0"/>
              <a:t>web </a:t>
            </a:r>
            <a:r>
              <a:rPr lang="fr-FR" sz="800" dirty="0"/>
              <a:t>tout en </a:t>
            </a:r>
            <a:r>
              <a:rPr lang="fr-FR" sz="800" dirty="0" err="1" smtClean="0"/>
              <a:t>material</a:t>
            </a:r>
            <a:r>
              <a:rPr lang="fr-FR" sz="800" dirty="0" smtClean="0"/>
              <a:t> design ». </a:t>
            </a:r>
            <a:r>
              <a:rPr lang="fr-FR" sz="800" i="1" dirty="0" err="1" smtClean="0"/>
              <a:t>Arobasenet</a:t>
            </a:r>
            <a:r>
              <a:rPr lang="fr-FR" sz="800" i="1" dirty="0" smtClean="0"/>
              <a:t>. </a:t>
            </a:r>
            <a:r>
              <a:rPr lang="fr-FR" sz="800" dirty="0" smtClean="0"/>
              <a:t>08/06/2016. [en ligne]. </a:t>
            </a:r>
            <a:r>
              <a:rPr lang="fr-FR" sz="800" dirty="0"/>
              <a:t>Disponible sur :  </a:t>
            </a:r>
            <a:r>
              <a:rPr lang="fr-FR" sz="800" dirty="0">
                <a:hlinkClick r:id="rId14"/>
              </a:rPr>
              <a:t>http://</a:t>
            </a:r>
            <a:r>
              <a:rPr lang="fr-FR" sz="800" dirty="0" smtClean="0">
                <a:hlinkClick r:id="rId14"/>
              </a:rPr>
              <a:t>www.arobasenet.com/2016/06/google-search-material-design-3045.html</a:t>
            </a:r>
            <a:r>
              <a:rPr lang="fr-FR" sz="800" dirty="0" smtClean="0"/>
              <a:t>.  </a:t>
            </a:r>
            <a:endParaRPr lang="fr-FR" sz="800" dirty="0"/>
          </a:p>
          <a:p>
            <a:pPr marL="180975" indent="-180975">
              <a:spcBef>
                <a:spcPts val="300"/>
              </a:spcBef>
              <a:buNone/>
            </a:pPr>
            <a:r>
              <a:rPr lang="fr-FR" sz="800" dirty="0" smtClean="0"/>
              <a:t>Drew </a:t>
            </a:r>
            <a:r>
              <a:rPr lang="fr-FR" sz="800" dirty="0" err="1" smtClean="0"/>
              <a:t>Olanoff</a:t>
            </a:r>
            <a:r>
              <a:rPr lang="fr-FR" sz="800" dirty="0" smtClean="0"/>
              <a:t>.</a:t>
            </a:r>
            <a:r>
              <a:rPr lang="en-US" sz="800" dirty="0"/>
              <a:t> </a:t>
            </a:r>
            <a:r>
              <a:rPr lang="fr-FR" sz="800" dirty="0"/>
              <a:t>« </a:t>
            </a:r>
            <a:r>
              <a:rPr lang="en-US" sz="800" dirty="0" smtClean="0"/>
              <a:t>Google </a:t>
            </a:r>
            <a:r>
              <a:rPr lang="en-US" sz="800" dirty="0"/>
              <a:t>opens up about the future of search, serves 100 billion searches every </a:t>
            </a:r>
            <a:r>
              <a:rPr lang="en-US" sz="800" dirty="0" smtClean="0"/>
              <a:t>month</a:t>
            </a:r>
            <a:r>
              <a:rPr lang="fr-FR" sz="800" dirty="0"/>
              <a:t> </a:t>
            </a:r>
            <a:r>
              <a:rPr lang="fr-FR" sz="800" dirty="0" smtClean="0"/>
              <a:t>». </a:t>
            </a:r>
            <a:r>
              <a:rPr lang="fr-FR" sz="800" i="1" dirty="0" smtClean="0"/>
              <a:t>The </a:t>
            </a:r>
            <a:r>
              <a:rPr lang="fr-FR" sz="800" i="1" dirty="0" err="1" smtClean="0"/>
              <a:t>next</a:t>
            </a:r>
            <a:r>
              <a:rPr lang="fr-FR" sz="800" i="1" dirty="0" smtClean="0"/>
              <a:t> web</a:t>
            </a:r>
            <a:r>
              <a:rPr lang="fr-FR" sz="800" dirty="0" smtClean="0"/>
              <a:t>. 08/08/2012. [en ligne]. </a:t>
            </a:r>
            <a:r>
              <a:rPr lang="fr-FR" sz="800" dirty="0"/>
              <a:t>Disponible sur : </a:t>
            </a:r>
            <a:r>
              <a:rPr lang="fr-FR" sz="800" dirty="0">
                <a:hlinkClick r:id="rId15"/>
              </a:rPr>
              <a:t>http://thenextweb.com/google/2012/08/08/google-opens-up-about-the-future-of-search-serves-100-billion-searches-every-month</a:t>
            </a:r>
            <a:r>
              <a:rPr lang="fr-FR" sz="800" dirty="0" smtClean="0">
                <a:hlinkClick r:id="rId15"/>
              </a:rPr>
              <a:t>/</a:t>
            </a:r>
            <a:r>
              <a:rPr lang="fr-FR" sz="800" dirty="0" smtClean="0"/>
              <a:t>. </a:t>
            </a:r>
          </a:p>
          <a:p>
            <a:pPr marL="180975" indent="-180975">
              <a:spcBef>
                <a:spcPts val="300"/>
              </a:spcBef>
              <a:buNone/>
            </a:pPr>
            <a:r>
              <a:rPr lang="fr-FR" sz="800" dirty="0" smtClean="0"/>
              <a:t>Sundar </a:t>
            </a:r>
            <a:r>
              <a:rPr lang="fr-FR" sz="800" dirty="0" err="1" smtClean="0"/>
              <a:t>Pichai</a:t>
            </a:r>
            <a:r>
              <a:rPr lang="fr-FR" sz="800" dirty="0" smtClean="0"/>
              <a:t>. « </a:t>
            </a:r>
            <a:r>
              <a:rPr lang="en-US" sz="800" dirty="0" smtClean="0"/>
              <a:t>I/O</a:t>
            </a:r>
            <a:r>
              <a:rPr lang="en-US" sz="800" dirty="0"/>
              <a:t>: Building the next evolution of Google </a:t>
            </a:r>
            <a:r>
              <a:rPr lang="fr-FR" sz="800" dirty="0" smtClean="0"/>
              <a:t>». </a:t>
            </a:r>
            <a:r>
              <a:rPr lang="fr-FR" sz="800" i="1" dirty="0" smtClean="0"/>
              <a:t>Google official blog</a:t>
            </a:r>
            <a:r>
              <a:rPr lang="fr-FR" sz="800" dirty="0" smtClean="0"/>
              <a:t>. 18/05/2016. [en ligne]. Disponible sur :  </a:t>
            </a:r>
            <a:r>
              <a:rPr lang="fr-FR" sz="800" dirty="0" smtClean="0">
                <a:hlinkClick r:id="rId16"/>
              </a:rPr>
              <a:t>https://googleblog.blogspot.fr/2016/05/io-building-next-evolution-of-google.html</a:t>
            </a:r>
            <a:r>
              <a:rPr lang="fr-FR" sz="800" dirty="0" smtClean="0"/>
              <a:t>. </a:t>
            </a:r>
          </a:p>
          <a:p>
            <a:pPr marL="180975" indent="-180975">
              <a:spcBef>
                <a:spcPts val="300"/>
              </a:spcBef>
              <a:buNone/>
            </a:pPr>
            <a:r>
              <a:rPr lang="fr-FR" sz="800" dirty="0" smtClean="0"/>
              <a:t>Rédaction </a:t>
            </a:r>
            <a:r>
              <a:rPr lang="fr-FR" sz="800" dirty="0"/>
              <a:t>de </a:t>
            </a:r>
            <a:r>
              <a:rPr lang="fr-FR" sz="800" dirty="0" err="1"/>
              <a:t>ZDNet</a:t>
            </a:r>
            <a:r>
              <a:rPr lang="fr-FR" sz="800" dirty="0"/>
              <a:t>. « Position dominante : la Commission européenne dévoile les concessions de </a:t>
            </a:r>
            <a:r>
              <a:rPr lang="fr-FR" sz="800" dirty="0" smtClean="0"/>
              <a:t>Google ». </a:t>
            </a:r>
            <a:r>
              <a:rPr lang="fr-FR" sz="800" i="1" dirty="0" err="1" smtClean="0"/>
              <a:t>ZDNet</a:t>
            </a:r>
            <a:r>
              <a:rPr lang="fr-FR" sz="800" dirty="0" smtClean="0"/>
              <a:t>, 25/04/2013. [en ligne]. </a:t>
            </a:r>
            <a:r>
              <a:rPr lang="fr-FR" sz="800" dirty="0"/>
              <a:t>Disponible sur : </a:t>
            </a:r>
            <a:r>
              <a:rPr lang="fr-FR" sz="800" dirty="0">
                <a:hlinkClick r:id="rId17"/>
              </a:rPr>
              <a:t>http://</a:t>
            </a:r>
            <a:r>
              <a:rPr lang="fr-FR" sz="800" dirty="0" smtClean="0">
                <a:hlinkClick r:id="rId17"/>
              </a:rPr>
              <a:t>www.zdnet.fr/actualites/position-dominante-la-commission-europeenne-devoile-les-concessions-de-google-39789812.htm</a:t>
            </a:r>
            <a:r>
              <a:rPr lang="fr-FR" sz="800" dirty="0" smtClean="0"/>
              <a:t>. </a:t>
            </a:r>
            <a:endParaRPr lang="fr-FR" sz="800" dirty="0"/>
          </a:p>
          <a:p>
            <a:pPr marL="180975" indent="-180975">
              <a:spcBef>
                <a:spcPts val="300"/>
              </a:spcBef>
              <a:buNone/>
            </a:pPr>
            <a:r>
              <a:rPr lang="fr-FR" sz="800" dirty="0" smtClean="0"/>
              <a:t>Chuck Rosenberg. « </a:t>
            </a:r>
            <a:r>
              <a:rPr lang="fr-FR" sz="800" dirty="0" err="1" smtClean="0"/>
              <a:t>Improving</a:t>
            </a:r>
            <a:r>
              <a:rPr lang="fr-FR" sz="800" dirty="0" smtClean="0"/>
              <a:t> photo </a:t>
            </a:r>
            <a:r>
              <a:rPr lang="fr-FR" sz="800" dirty="0" err="1" smtClean="0"/>
              <a:t>search</a:t>
            </a:r>
            <a:r>
              <a:rPr lang="fr-FR" sz="800" dirty="0" smtClean="0"/>
              <a:t> : a </a:t>
            </a:r>
            <a:r>
              <a:rPr lang="fr-FR" sz="800" dirty="0" err="1" smtClean="0"/>
              <a:t>step</a:t>
            </a:r>
            <a:r>
              <a:rPr lang="fr-FR" sz="800" dirty="0" smtClean="0"/>
              <a:t> </a:t>
            </a:r>
            <a:r>
              <a:rPr lang="fr-FR" sz="800" dirty="0" err="1" smtClean="0"/>
              <a:t>across</a:t>
            </a:r>
            <a:r>
              <a:rPr lang="fr-FR" sz="800" dirty="0" smtClean="0"/>
              <a:t> the </a:t>
            </a:r>
            <a:r>
              <a:rPr lang="fr-FR" sz="800" dirty="0" err="1" smtClean="0"/>
              <a:t>semantic</a:t>
            </a:r>
            <a:r>
              <a:rPr lang="fr-FR" sz="800" dirty="0" smtClean="0"/>
              <a:t> gap ». </a:t>
            </a:r>
            <a:r>
              <a:rPr lang="fr-FR" sz="800" i="1" dirty="0" smtClean="0"/>
              <a:t>Google </a:t>
            </a:r>
            <a:r>
              <a:rPr lang="fr-FR" sz="800" i="1" dirty="0" err="1" smtClean="0"/>
              <a:t>research</a:t>
            </a:r>
            <a:r>
              <a:rPr lang="fr-FR" sz="800" i="1" dirty="0" smtClean="0"/>
              <a:t> blog.</a:t>
            </a:r>
            <a:r>
              <a:rPr lang="fr-FR" sz="800" dirty="0" smtClean="0"/>
              <a:t> 12/06/2013. [en ligne]. </a:t>
            </a:r>
            <a:r>
              <a:rPr lang="fr-FR" sz="800" dirty="0"/>
              <a:t>Disponible sur : </a:t>
            </a:r>
            <a:r>
              <a:rPr lang="fr-FR" sz="800" dirty="0">
                <a:hlinkClick r:id="rId18"/>
              </a:rPr>
              <a:t>http://</a:t>
            </a:r>
            <a:r>
              <a:rPr lang="fr-FR" sz="800" dirty="0" smtClean="0">
                <a:hlinkClick r:id="rId18"/>
              </a:rPr>
              <a:t>googleresearch.blogspot.ca/2013/06/improving-photo-search-step-across.html</a:t>
            </a:r>
            <a:r>
              <a:rPr lang="fr-FR" sz="800" dirty="0" smtClean="0"/>
              <a:t>. </a:t>
            </a:r>
          </a:p>
          <a:p>
            <a:pPr marL="180975" indent="-180975">
              <a:spcBef>
                <a:spcPts val="300"/>
              </a:spcBef>
              <a:buNone/>
            </a:pPr>
            <a:r>
              <a:rPr lang="fr-FR" sz="800" dirty="0" smtClean="0"/>
              <a:t>Daniel Russell. </a:t>
            </a:r>
            <a:r>
              <a:rPr lang="en-US" sz="800" i="1" dirty="0" smtClean="0"/>
              <a:t>Search </a:t>
            </a:r>
            <a:r>
              <a:rPr lang="en-US" sz="800" i="1" dirty="0"/>
              <a:t>now and search in the future: A look at where we are and the </a:t>
            </a:r>
            <a:r>
              <a:rPr lang="en-US" sz="800" i="1" dirty="0" smtClean="0"/>
              <a:t>current vector</a:t>
            </a:r>
            <a:r>
              <a:rPr lang="en-US" sz="800" dirty="0" smtClean="0"/>
              <a:t>. </a:t>
            </a:r>
            <a:r>
              <a:rPr lang="en-US" sz="800" dirty="0" err="1" smtClean="0"/>
              <a:t>Vidéo</a:t>
            </a:r>
            <a:r>
              <a:rPr lang="en-US" sz="800" dirty="0" smtClean="0"/>
              <a:t>. 36’ 08’’. </a:t>
            </a:r>
            <a:r>
              <a:rPr lang="en-US" sz="800" dirty="0"/>
              <a:t>ELD </a:t>
            </a:r>
            <a:r>
              <a:rPr lang="en-US" sz="800" dirty="0">
                <a:hlinkClick r:id="rId19"/>
              </a:rPr>
              <a:t>http://</a:t>
            </a:r>
            <a:r>
              <a:rPr lang="en-US" sz="800" dirty="0" smtClean="0">
                <a:hlinkClick r:id="rId19"/>
              </a:rPr>
              <a:t>www.youtube.com/watch?v=QDBhP7XTfTI</a:t>
            </a:r>
            <a:r>
              <a:rPr lang="en-US" sz="800" dirty="0" smtClean="0"/>
              <a:t>. </a:t>
            </a:r>
            <a:endParaRPr lang="fr-FR" sz="800" dirty="0" smtClean="0"/>
          </a:p>
          <a:p>
            <a:pPr marL="180975" indent="-180975">
              <a:spcBef>
                <a:spcPts val="300"/>
              </a:spcBef>
              <a:buNone/>
            </a:pPr>
            <a:r>
              <a:rPr lang="fr-FR" sz="800" dirty="0" smtClean="0"/>
              <a:t>Alexandre </a:t>
            </a:r>
            <a:r>
              <a:rPr lang="fr-FR" sz="800" dirty="0" err="1" smtClean="0"/>
              <a:t>Sagakian</a:t>
            </a:r>
            <a:r>
              <a:rPr lang="fr-FR" sz="800" dirty="0" smtClean="0"/>
              <a:t> et </a:t>
            </a:r>
            <a:r>
              <a:rPr lang="fr-FR" sz="800" dirty="0" err="1" smtClean="0"/>
              <a:t>Emilie</a:t>
            </a:r>
            <a:r>
              <a:rPr lang="fr-FR" sz="800" dirty="0" smtClean="0"/>
              <a:t> </a:t>
            </a:r>
            <a:r>
              <a:rPr lang="fr-FR" sz="800" dirty="0" err="1" smtClean="0"/>
              <a:t>Molinier</a:t>
            </a:r>
            <a:r>
              <a:rPr lang="fr-FR" sz="800" dirty="0" smtClean="0"/>
              <a:t>. </a:t>
            </a:r>
            <a:r>
              <a:rPr lang="fr-FR" sz="800" i="1" dirty="0" err="1" smtClean="0"/>
              <a:t>Etude</a:t>
            </a:r>
            <a:r>
              <a:rPr lang="fr-FR" sz="800" i="1" dirty="0" smtClean="0"/>
              <a:t> « </a:t>
            </a:r>
            <a:r>
              <a:rPr lang="fr-FR" sz="800" i="1" dirty="0" err="1" smtClean="0"/>
              <a:t>Search</a:t>
            </a:r>
            <a:r>
              <a:rPr lang="fr-FR" sz="800" i="1" dirty="0" smtClean="0"/>
              <a:t> of the future » - France. Google. Le moteur de recherche idéal vu par les internautes. </a:t>
            </a:r>
            <a:r>
              <a:rPr lang="fr-FR" sz="800" dirty="0" err="1" smtClean="0"/>
              <a:t>Etude</a:t>
            </a:r>
            <a:r>
              <a:rPr lang="fr-FR" sz="800" dirty="0" smtClean="0"/>
              <a:t> </a:t>
            </a:r>
            <a:r>
              <a:rPr lang="fr-FR" sz="800" dirty="0" err="1" smtClean="0"/>
              <a:t>Directpanel</a:t>
            </a:r>
            <a:r>
              <a:rPr lang="fr-FR" sz="800" dirty="0" smtClean="0"/>
              <a:t>,, 12/2009. 49 p. [en ligne]. </a:t>
            </a:r>
            <a:r>
              <a:rPr lang="fr-FR" sz="800" dirty="0"/>
              <a:t>Disponible sur : </a:t>
            </a:r>
            <a:r>
              <a:rPr lang="fr-FR" sz="800" dirty="0" smtClean="0">
                <a:hlinkClick r:id="rId20"/>
              </a:rPr>
              <a:t>http://fr.slideshare.net/ThickParasite/directpanel-etude-google-search-of-the-future-12-2009</a:t>
            </a:r>
            <a:r>
              <a:rPr lang="fr-FR" sz="800" dirty="0" smtClean="0"/>
              <a:t>. </a:t>
            </a:r>
          </a:p>
          <a:p>
            <a:pPr marL="180975" indent="-180975">
              <a:spcBef>
                <a:spcPts val="300"/>
              </a:spcBef>
              <a:buNone/>
            </a:pPr>
            <a:r>
              <a:rPr lang="fr-FR" sz="800" dirty="0" smtClean="0"/>
              <a:t>Kristine </a:t>
            </a:r>
            <a:r>
              <a:rPr lang="fr-FR" sz="800" dirty="0" err="1" smtClean="0"/>
              <a:t>Schachinger</a:t>
            </a:r>
            <a:r>
              <a:rPr lang="fr-FR" sz="800" dirty="0" smtClean="0"/>
              <a:t>. « How </a:t>
            </a:r>
            <a:r>
              <a:rPr lang="fr-FR" sz="800" dirty="0" err="1" smtClean="0"/>
              <a:t>RankBrain</a:t>
            </a:r>
            <a:r>
              <a:rPr lang="fr-FR" sz="800" dirty="0" smtClean="0"/>
              <a:t> changes </a:t>
            </a:r>
            <a:r>
              <a:rPr lang="fr-FR" sz="800" dirty="0" err="1" smtClean="0"/>
              <a:t>entity</a:t>
            </a:r>
            <a:r>
              <a:rPr lang="fr-FR" sz="800" dirty="0" smtClean="0"/>
              <a:t> </a:t>
            </a:r>
            <a:r>
              <a:rPr lang="fr-FR" sz="800" dirty="0" err="1" smtClean="0"/>
              <a:t>search</a:t>
            </a:r>
            <a:r>
              <a:rPr lang="fr-FR" sz="800" dirty="0" smtClean="0"/>
              <a:t> ». </a:t>
            </a:r>
            <a:r>
              <a:rPr lang="fr-FR" sz="800" i="1" dirty="0" err="1"/>
              <a:t>Search</a:t>
            </a:r>
            <a:r>
              <a:rPr lang="fr-FR" sz="800" i="1" dirty="0"/>
              <a:t> </a:t>
            </a:r>
            <a:r>
              <a:rPr lang="fr-FR" sz="800" i="1" dirty="0" err="1"/>
              <a:t>engine</a:t>
            </a:r>
            <a:r>
              <a:rPr lang="fr-FR" sz="800" i="1" dirty="0"/>
              <a:t> land.</a:t>
            </a:r>
            <a:r>
              <a:rPr lang="fr-FR" sz="800" dirty="0"/>
              <a:t> </a:t>
            </a:r>
            <a:r>
              <a:rPr lang="fr-FR" sz="800" dirty="0" smtClean="0"/>
              <a:t>29/10/2015. </a:t>
            </a:r>
            <a:r>
              <a:rPr lang="fr-FR" sz="800" dirty="0"/>
              <a:t>[en ligne]. Disponible sur : </a:t>
            </a:r>
            <a:r>
              <a:rPr lang="fr-FR" sz="800" dirty="0">
                <a:hlinkClick r:id="rId21"/>
              </a:rPr>
              <a:t>http://</a:t>
            </a:r>
            <a:r>
              <a:rPr lang="fr-FR" sz="800" dirty="0" smtClean="0">
                <a:hlinkClick r:id="rId21"/>
              </a:rPr>
              <a:t>searchengineland.com/rankbrain-changes-entity-search-234345</a:t>
            </a:r>
            <a:r>
              <a:rPr lang="fr-FR" sz="800" dirty="0" smtClean="0"/>
              <a:t>. </a:t>
            </a:r>
            <a:endParaRPr lang="fr-FR" sz="800" dirty="0"/>
          </a:p>
          <a:p>
            <a:pPr marL="180975" indent="-180975">
              <a:spcBef>
                <a:spcPts val="300"/>
              </a:spcBef>
              <a:buNone/>
            </a:pPr>
            <a:r>
              <a:rPr lang="fr-FR" sz="800" dirty="0" smtClean="0"/>
              <a:t>Barry Schwartz. « </a:t>
            </a:r>
            <a:r>
              <a:rPr lang="fr-FR" sz="800" dirty="0" err="1" smtClean="0"/>
              <a:t>Google’s</a:t>
            </a:r>
            <a:r>
              <a:rPr lang="fr-FR" sz="800" dirty="0" smtClean="0"/>
              <a:t> Knowledge Graph has an </a:t>
            </a:r>
            <a:r>
              <a:rPr lang="fr-FR" sz="800" dirty="0" err="1" smtClean="0"/>
              <a:t>error</a:t>
            </a:r>
            <a:r>
              <a:rPr lang="fr-FR" sz="800" dirty="0" smtClean="0"/>
              <a:t> 20% of the time ». </a:t>
            </a:r>
            <a:r>
              <a:rPr lang="fr-FR" sz="800" i="1" dirty="0" err="1" smtClean="0"/>
              <a:t>Search</a:t>
            </a:r>
            <a:r>
              <a:rPr lang="fr-FR" sz="800" i="1" dirty="0" smtClean="0"/>
              <a:t> </a:t>
            </a:r>
            <a:r>
              <a:rPr lang="fr-FR" sz="800" i="1" dirty="0" err="1" smtClean="0"/>
              <a:t>engine</a:t>
            </a:r>
            <a:r>
              <a:rPr lang="fr-FR" sz="800" i="1" dirty="0" smtClean="0"/>
              <a:t> land.</a:t>
            </a:r>
            <a:r>
              <a:rPr lang="fr-FR" sz="800" dirty="0" smtClean="0"/>
              <a:t> 27/06/2012. [en ligne]. </a:t>
            </a:r>
            <a:r>
              <a:rPr lang="fr-FR" sz="800" dirty="0"/>
              <a:t>Disponible sur : </a:t>
            </a:r>
            <a:r>
              <a:rPr lang="fr-FR" sz="800" dirty="0">
                <a:hlinkClick r:id="rId22"/>
              </a:rPr>
              <a:t>http://</a:t>
            </a:r>
            <a:r>
              <a:rPr lang="fr-FR" sz="800" dirty="0" smtClean="0">
                <a:hlinkClick r:id="rId22"/>
              </a:rPr>
              <a:t>searchengineland.com/googles-knowledge-graph-errors-126098</a:t>
            </a:r>
            <a:r>
              <a:rPr lang="fr-FR" sz="800" dirty="0" smtClean="0"/>
              <a:t>. </a:t>
            </a:r>
          </a:p>
          <a:p>
            <a:pPr marL="180975" indent="-180975">
              <a:spcBef>
                <a:spcPts val="300"/>
              </a:spcBef>
              <a:buNone/>
            </a:pPr>
            <a:r>
              <a:rPr lang="fr-FR" sz="800" dirty="0" smtClean="0"/>
              <a:t>--. « Just </a:t>
            </a:r>
            <a:r>
              <a:rPr lang="fr-FR" sz="800" dirty="0" err="1" smtClean="0"/>
              <a:t>testing</a:t>
            </a:r>
            <a:r>
              <a:rPr lang="fr-FR" sz="800" dirty="0" smtClean="0"/>
              <a:t> : Google </a:t>
            </a:r>
            <a:r>
              <a:rPr lang="fr-FR" sz="800" dirty="0" err="1" smtClean="0"/>
              <a:t>users</a:t>
            </a:r>
            <a:r>
              <a:rPr lang="fr-FR" sz="800" dirty="0" smtClean="0"/>
              <a:t> </a:t>
            </a:r>
            <a:r>
              <a:rPr lang="fr-FR" sz="800" dirty="0" err="1" smtClean="0"/>
              <a:t>may</a:t>
            </a:r>
            <a:r>
              <a:rPr lang="fr-FR" sz="800" dirty="0" smtClean="0"/>
              <a:t> </a:t>
            </a:r>
            <a:r>
              <a:rPr lang="fr-FR" sz="800" dirty="0" err="1" smtClean="0"/>
              <a:t>see</a:t>
            </a:r>
            <a:r>
              <a:rPr lang="fr-FR" sz="800" dirty="0" smtClean="0"/>
              <a:t> up to a </a:t>
            </a:r>
            <a:r>
              <a:rPr lang="fr-FR" sz="800" dirty="0" err="1" smtClean="0"/>
              <a:t>dozen</a:t>
            </a:r>
            <a:r>
              <a:rPr lang="fr-FR" sz="800" dirty="0" smtClean="0"/>
              <a:t> </a:t>
            </a:r>
            <a:r>
              <a:rPr lang="fr-FR" sz="800" dirty="0" err="1" smtClean="0"/>
              <a:t>experiments</a:t>
            </a:r>
            <a:r>
              <a:rPr lang="fr-FR" sz="800" dirty="0" smtClean="0"/>
              <a:t>». </a:t>
            </a:r>
            <a:r>
              <a:rPr lang="fr-FR" sz="800" i="1" dirty="0" err="1" smtClean="0"/>
              <a:t>Search</a:t>
            </a:r>
            <a:r>
              <a:rPr lang="fr-FR" sz="800" i="1" dirty="0" smtClean="0"/>
              <a:t> </a:t>
            </a:r>
            <a:r>
              <a:rPr lang="fr-FR" sz="800" i="1" dirty="0" err="1" smtClean="0"/>
              <a:t>engine</a:t>
            </a:r>
            <a:r>
              <a:rPr lang="fr-FR" sz="800" i="1" dirty="0" smtClean="0"/>
              <a:t> land</a:t>
            </a:r>
            <a:r>
              <a:rPr lang="fr-FR" sz="800" dirty="0" smtClean="0"/>
              <a:t>. 05/12/2012. [en ligne]. </a:t>
            </a:r>
            <a:r>
              <a:rPr lang="fr-FR" sz="800" dirty="0"/>
              <a:t>Disponible sur : </a:t>
            </a:r>
            <a:r>
              <a:rPr lang="fr-FR" sz="800" dirty="0">
                <a:hlinkClick r:id="rId23"/>
              </a:rPr>
              <a:t>http://</a:t>
            </a:r>
            <a:r>
              <a:rPr lang="fr-FR" sz="800" dirty="0" smtClean="0">
                <a:hlinkClick r:id="rId23"/>
              </a:rPr>
              <a:t>searchengineland.com/just-testing-google-searchers-may-see-up-to-a-dozen-experiments-141570</a:t>
            </a:r>
            <a:r>
              <a:rPr lang="fr-FR" sz="800" dirty="0" smtClean="0"/>
              <a:t>. </a:t>
            </a:r>
            <a:endParaRPr lang="fr-FR" sz="800" dirty="0"/>
          </a:p>
          <a:p>
            <a:pPr marL="180975" indent="-180975">
              <a:spcBef>
                <a:spcPts val="300"/>
              </a:spcBef>
              <a:buNone/>
            </a:pPr>
            <a:r>
              <a:rPr lang="fr-FR" sz="800" dirty="0" smtClean="0"/>
              <a:t>Tom </a:t>
            </a:r>
            <a:r>
              <a:rPr lang="fr-FR" sz="800" dirty="0" err="1" smtClean="0"/>
              <a:t>Simonite</a:t>
            </a:r>
            <a:r>
              <a:rPr lang="fr-FR" sz="800" dirty="0" smtClean="0"/>
              <a:t>. « </a:t>
            </a:r>
            <a:r>
              <a:rPr lang="en-US" sz="800" dirty="0"/>
              <a:t>How Google </a:t>
            </a:r>
            <a:r>
              <a:rPr lang="en-US" sz="800" dirty="0" smtClean="0"/>
              <a:t>plans </a:t>
            </a:r>
            <a:r>
              <a:rPr lang="en-US" sz="800" dirty="0"/>
              <a:t>to </a:t>
            </a:r>
            <a:r>
              <a:rPr lang="en-US" sz="800" dirty="0" smtClean="0"/>
              <a:t>find </a:t>
            </a:r>
            <a:r>
              <a:rPr lang="en-US" sz="800" dirty="0"/>
              <a:t>the </a:t>
            </a:r>
            <a:r>
              <a:rPr lang="en-US" sz="800" dirty="0" err="1" smtClean="0"/>
              <a:t>unGoogleable</a:t>
            </a:r>
            <a:r>
              <a:rPr lang="fr-FR" sz="800" dirty="0" smtClean="0"/>
              <a:t> </a:t>
            </a:r>
            <a:r>
              <a:rPr lang="fr-FR" sz="800" dirty="0"/>
              <a:t>». </a:t>
            </a:r>
            <a:r>
              <a:rPr lang="fr-FR" sz="800" i="1" dirty="0" smtClean="0"/>
              <a:t>MIT </a:t>
            </a:r>
            <a:r>
              <a:rPr lang="fr-FR" sz="800" i="1" dirty="0" err="1" smtClean="0"/>
              <a:t>technology</a:t>
            </a:r>
            <a:r>
              <a:rPr lang="fr-FR" sz="800" i="1" dirty="0" smtClean="0"/>
              <a:t> </a:t>
            </a:r>
            <a:r>
              <a:rPr lang="fr-FR" sz="800" i="1" dirty="0" err="1" smtClean="0"/>
              <a:t>review</a:t>
            </a:r>
            <a:r>
              <a:rPr lang="fr-FR" sz="800" i="1" dirty="0" smtClean="0"/>
              <a:t>. </a:t>
            </a:r>
            <a:r>
              <a:rPr lang="fr-FR" sz="800" dirty="0" smtClean="0"/>
              <a:t>27/11/2012. [en ligne]. </a:t>
            </a:r>
            <a:r>
              <a:rPr lang="fr-FR" sz="800" dirty="0"/>
              <a:t>Disponible sur : </a:t>
            </a:r>
            <a:r>
              <a:rPr lang="fr-FR" sz="800" dirty="0">
                <a:hlinkClick r:id="rId24"/>
              </a:rPr>
              <a:t>http://www.technologyreview.com/news/507451/how-google-plans-to-find-the-ungoogleable</a:t>
            </a:r>
            <a:r>
              <a:rPr lang="fr-FR" sz="800" dirty="0" smtClean="0">
                <a:hlinkClick r:id="rId24"/>
              </a:rPr>
              <a:t>/</a:t>
            </a:r>
            <a:r>
              <a:rPr lang="fr-FR" sz="800" dirty="0" smtClean="0"/>
              <a:t>. </a:t>
            </a:r>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84549944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noFill/>
        </p:spPr>
        <p:txBody>
          <a:bodyPr>
            <a:noAutofit/>
          </a:bodyPr>
          <a:lstStyle/>
          <a:p>
            <a:pPr marL="180975" indent="-180975">
              <a:spcBef>
                <a:spcPts val="300"/>
              </a:spcBef>
              <a:buNone/>
            </a:pPr>
            <a:r>
              <a:rPr lang="fr-FR" sz="800" dirty="0" err="1" smtClean="0"/>
              <a:t>Amit</a:t>
            </a:r>
            <a:r>
              <a:rPr lang="fr-FR" sz="800" dirty="0" smtClean="0"/>
              <a:t> </a:t>
            </a:r>
            <a:r>
              <a:rPr lang="fr-FR" sz="800" dirty="0" err="1" smtClean="0"/>
              <a:t>Singhal</a:t>
            </a:r>
            <a:r>
              <a:rPr lang="fr-FR" sz="800" dirty="0" smtClean="0"/>
              <a:t>. « Building the </a:t>
            </a:r>
            <a:r>
              <a:rPr lang="fr-FR" sz="800" dirty="0" err="1" smtClean="0"/>
              <a:t>search</a:t>
            </a:r>
            <a:r>
              <a:rPr lang="fr-FR" sz="800" dirty="0" smtClean="0"/>
              <a:t> </a:t>
            </a:r>
            <a:r>
              <a:rPr lang="fr-FR" sz="800" dirty="0" err="1" smtClean="0"/>
              <a:t>engine</a:t>
            </a:r>
            <a:r>
              <a:rPr lang="fr-FR" sz="800" dirty="0" smtClean="0"/>
              <a:t> of the future, one baby </a:t>
            </a:r>
            <a:r>
              <a:rPr lang="fr-FR" sz="800" dirty="0" err="1" smtClean="0"/>
              <a:t>step</a:t>
            </a:r>
            <a:r>
              <a:rPr lang="fr-FR" sz="800" dirty="0" smtClean="0"/>
              <a:t> </a:t>
            </a:r>
            <a:r>
              <a:rPr lang="fr-FR" sz="800" dirty="0" err="1" smtClean="0"/>
              <a:t>at</a:t>
            </a:r>
            <a:r>
              <a:rPr lang="fr-FR" sz="800" dirty="0" smtClean="0"/>
              <a:t> a time ». </a:t>
            </a:r>
            <a:r>
              <a:rPr lang="fr-FR" sz="800" i="1" dirty="0" smtClean="0"/>
              <a:t>Inside </a:t>
            </a:r>
            <a:r>
              <a:rPr lang="fr-FR" sz="800" i="1" dirty="0" err="1" smtClean="0"/>
              <a:t>search</a:t>
            </a:r>
            <a:r>
              <a:rPr lang="fr-FR" sz="800" i="1" dirty="0" smtClean="0"/>
              <a:t>. Google official blog</a:t>
            </a:r>
            <a:r>
              <a:rPr lang="fr-FR" sz="800" dirty="0" smtClean="0"/>
              <a:t>. 08/08/2012. [en ligne]. Disponible sur </a:t>
            </a:r>
            <a:r>
              <a:rPr lang="fr-FR" sz="800" dirty="0"/>
              <a:t>: </a:t>
            </a:r>
            <a:r>
              <a:rPr lang="fr-FR" sz="800" dirty="0">
                <a:hlinkClick r:id="rId3"/>
              </a:rPr>
              <a:t>http://</a:t>
            </a:r>
            <a:r>
              <a:rPr lang="fr-FR" sz="800" dirty="0" smtClean="0">
                <a:hlinkClick r:id="rId3"/>
              </a:rPr>
              <a:t>googleblog.blogspot.fr/2012/08/building-search-engine-of-future-one.html</a:t>
            </a:r>
            <a:r>
              <a:rPr lang="fr-FR" sz="800" dirty="0" smtClean="0"/>
              <a:t>. </a:t>
            </a:r>
          </a:p>
          <a:p>
            <a:pPr marL="180975" indent="-180975">
              <a:spcBef>
                <a:spcPts val="300"/>
              </a:spcBef>
              <a:buNone/>
            </a:pPr>
            <a:r>
              <a:rPr lang="fr-FR" sz="800" dirty="0"/>
              <a:t>--. « </a:t>
            </a:r>
            <a:r>
              <a:rPr lang="en-US" sz="800" dirty="0"/>
              <a:t>Fifteen years on—and we’re just getting started </a:t>
            </a:r>
            <a:r>
              <a:rPr lang="fr-FR" sz="800" dirty="0"/>
              <a:t> ». </a:t>
            </a:r>
            <a:r>
              <a:rPr lang="fr-FR" sz="800" i="1" dirty="0"/>
              <a:t>Inside </a:t>
            </a:r>
            <a:r>
              <a:rPr lang="fr-FR" sz="800" i="1" dirty="0" err="1"/>
              <a:t>search</a:t>
            </a:r>
            <a:r>
              <a:rPr lang="fr-FR" sz="800" i="1" dirty="0"/>
              <a:t>. Google official blog</a:t>
            </a:r>
            <a:r>
              <a:rPr lang="fr-FR" sz="800" dirty="0"/>
              <a:t>. 26/09/2013. [en ligne]. Disponible sur : </a:t>
            </a:r>
            <a:r>
              <a:rPr lang="fr-FR" sz="800" dirty="0">
                <a:hlinkClick r:id="rId4"/>
              </a:rPr>
              <a:t>http://insidesearch.blogspot.fr/2013/09/fifteen-years-onand-were-just-getting.html</a:t>
            </a:r>
            <a:r>
              <a:rPr lang="fr-FR" sz="800" dirty="0"/>
              <a:t>. Voir notamment le graphique </a:t>
            </a:r>
            <a:r>
              <a:rPr lang="fr-FR" sz="800" i="1" dirty="0"/>
              <a:t>Google </a:t>
            </a:r>
            <a:r>
              <a:rPr lang="fr-FR" sz="800" i="1" dirty="0" err="1"/>
              <a:t>search</a:t>
            </a:r>
            <a:r>
              <a:rPr lang="fr-FR" sz="800" i="1" dirty="0"/>
              <a:t> </a:t>
            </a:r>
            <a:r>
              <a:rPr lang="fr-FR" sz="800" i="1" dirty="0" err="1"/>
              <a:t>timeline</a:t>
            </a:r>
            <a:r>
              <a:rPr lang="fr-FR" sz="800" i="1" dirty="0"/>
              <a:t>.</a:t>
            </a:r>
          </a:p>
          <a:p>
            <a:pPr marL="180975" indent="-180975">
              <a:spcBef>
                <a:spcPts val="300"/>
              </a:spcBef>
              <a:buNone/>
            </a:pPr>
            <a:r>
              <a:rPr lang="fr-FR" sz="800" dirty="0"/>
              <a:t>--. « </a:t>
            </a:r>
            <a:r>
              <a:rPr lang="fr-FR" sz="800" dirty="0" err="1"/>
              <a:t>Introducing</a:t>
            </a:r>
            <a:r>
              <a:rPr lang="fr-FR" sz="800" dirty="0"/>
              <a:t> the Knowledge Graph : </a:t>
            </a:r>
            <a:r>
              <a:rPr lang="fr-FR" sz="800" dirty="0" err="1"/>
              <a:t>things</a:t>
            </a:r>
            <a:r>
              <a:rPr lang="fr-FR" sz="800" dirty="0"/>
              <a:t>, not strings » . </a:t>
            </a:r>
            <a:r>
              <a:rPr lang="fr-FR" sz="800" i="1" dirty="0"/>
              <a:t>Inside </a:t>
            </a:r>
            <a:r>
              <a:rPr lang="fr-FR" sz="800" i="1" dirty="0" err="1"/>
              <a:t>search</a:t>
            </a:r>
            <a:r>
              <a:rPr lang="fr-FR" sz="800" i="1" dirty="0"/>
              <a:t>. Google official blog</a:t>
            </a:r>
            <a:r>
              <a:rPr lang="fr-FR" sz="800" dirty="0"/>
              <a:t>. 16/05/2012. [en ligne]. Disponible sur : </a:t>
            </a:r>
            <a:r>
              <a:rPr lang="fr-FR" sz="800" dirty="0">
                <a:hlinkClick r:id="rId5"/>
              </a:rPr>
              <a:t>http://googleblog.blogspot.fr/2012/05/introducing-knowledge-graph-things-not.html</a:t>
            </a:r>
            <a:r>
              <a:rPr lang="fr-FR" sz="800" dirty="0"/>
              <a:t>. traduction/adaptation en français disponible sur : </a:t>
            </a:r>
            <a:r>
              <a:rPr lang="fr-FR" sz="800" dirty="0">
                <a:hlinkClick r:id="rId6"/>
              </a:rPr>
              <a:t>http://googlefrance.blogspot.fr/2012/12/lancement-en-france-du-knowledge-graph.html</a:t>
            </a:r>
            <a:r>
              <a:rPr lang="fr-FR" sz="800" dirty="0"/>
              <a:t>, 5/12/2012. </a:t>
            </a:r>
          </a:p>
          <a:p>
            <a:pPr marL="180975" indent="-180975">
              <a:spcBef>
                <a:spcPts val="300"/>
              </a:spcBef>
              <a:buNone/>
            </a:pPr>
            <a:r>
              <a:rPr lang="fr-FR" sz="800" dirty="0"/>
              <a:t>--. « A multi-</a:t>
            </a:r>
            <a:r>
              <a:rPr lang="fr-FR" sz="800" dirty="0" err="1"/>
              <a:t>screen</a:t>
            </a:r>
            <a:r>
              <a:rPr lang="fr-FR" sz="800" dirty="0"/>
              <a:t> and </a:t>
            </a:r>
            <a:r>
              <a:rPr lang="fr-FR" sz="800" dirty="0" err="1"/>
              <a:t>conversational</a:t>
            </a:r>
            <a:r>
              <a:rPr lang="fr-FR" sz="800" dirty="0"/>
              <a:t> </a:t>
            </a:r>
            <a:r>
              <a:rPr lang="fr-FR" sz="800" dirty="0" err="1"/>
              <a:t>search</a:t>
            </a:r>
            <a:r>
              <a:rPr lang="fr-FR" sz="800" dirty="0"/>
              <a:t> </a:t>
            </a:r>
            <a:r>
              <a:rPr lang="fr-FR" sz="800" dirty="0" err="1"/>
              <a:t>experience</a:t>
            </a:r>
            <a:r>
              <a:rPr lang="fr-FR" sz="800" dirty="0"/>
              <a:t> ». </a:t>
            </a:r>
            <a:r>
              <a:rPr lang="fr-FR" sz="800" i="1" dirty="0"/>
              <a:t>Inside </a:t>
            </a:r>
            <a:r>
              <a:rPr lang="fr-FR" sz="800" i="1" dirty="0" err="1"/>
              <a:t>search</a:t>
            </a:r>
            <a:r>
              <a:rPr lang="fr-FR" sz="800" i="1" dirty="0"/>
              <a:t>. Google official blog</a:t>
            </a:r>
            <a:r>
              <a:rPr lang="fr-FR" sz="800" dirty="0"/>
              <a:t>. 15/05/2013. [en ligne]. Disponible sur : </a:t>
            </a:r>
            <a:r>
              <a:rPr lang="en-US" sz="800" dirty="0">
                <a:solidFill>
                  <a:srgbClr val="FF0000"/>
                </a:solidFill>
                <a:hlinkClick r:id="rId7"/>
              </a:rPr>
              <a:t>http://insidesearch.blogspot.fr/2013/05/a-multi-screen-and-conversational.htm</a:t>
            </a:r>
            <a:r>
              <a:rPr lang="en-US" sz="800" dirty="0"/>
              <a:t>. </a:t>
            </a:r>
            <a:endParaRPr lang="fr-FR" sz="800" dirty="0"/>
          </a:p>
          <a:p>
            <a:pPr marL="180975" indent="-180975">
              <a:spcBef>
                <a:spcPts val="300"/>
              </a:spcBef>
              <a:buNone/>
            </a:pPr>
            <a:r>
              <a:rPr lang="fr-FR" sz="800" dirty="0"/>
              <a:t>--. « Technologies </a:t>
            </a:r>
            <a:r>
              <a:rPr lang="fr-FR" sz="800" dirty="0" err="1"/>
              <a:t>behind</a:t>
            </a:r>
            <a:r>
              <a:rPr lang="fr-FR" sz="800" dirty="0"/>
              <a:t> Google </a:t>
            </a:r>
            <a:r>
              <a:rPr lang="fr-FR" sz="800" dirty="0" err="1"/>
              <a:t>ranking</a:t>
            </a:r>
            <a:r>
              <a:rPr lang="fr-FR" sz="800" dirty="0"/>
              <a:t> ». </a:t>
            </a:r>
            <a:r>
              <a:rPr lang="fr-FR" sz="800" i="1" dirty="0"/>
              <a:t>Inside </a:t>
            </a:r>
            <a:r>
              <a:rPr lang="fr-FR" sz="800" i="1" dirty="0" err="1"/>
              <a:t>search</a:t>
            </a:r>
            <a:r>
              <a:rPr lang="fr-FR" sz="800" i="1" dirty="0"/>
              <a:t>. Google official blog</a:t>
            </a:r>
            <a:r>
              <a:rPr lang="fr-FR" sz="800" dirty="0"/>
              <a:t>. 16/07/2008. [en ligne]. Disponible sur : </a:t>
            </a:r>
            <a:r>
              <a:rPr lang="fr-FR" sz="800" dirty="0">
                <a:hlinkClick r:id="rId8"/>
              </a:rPr>
              <a:t>http://googleblog.blogspot.fr/2008/07/technologies-behind-google-ranking.html</a:t>
            </a:r>
            <a:r>
              <a:rPr lang="fr-FR" sz="800" dirty="0" smtClean="0"/>
              <a:t>.</a:t>
            </a:r>
          </a:p>
          <a:p>
            <a:pPr marL="180975" indent="-180975">
              <a:spcBef>
                <a:spcPts val="300"/>
              </a:spcBef>
              <a:buNone/>
            </a:pPr>
            <a:r>
              <a:rPr lang="fr-FR" sz="800" dirty="0" err="1" smtClean="0"/>
              <a:t>Rupesh</a:t>
            </a:r>
            <a:r>
              <a:rPr lang="fr-FR" sz="800" dirty="0" smtClean="0"/>
              <a:t> Sinha. « </a:t>
            </a:r>
            <a:r>
              <a:rPr lang="fr-FR" sz="800" dirty="0" err="1" smtClean="0"/>
              <a:t>Wondering</a:t>
            </a:r>
            <a:r>
              <a:rPr lang="fr-FR" sz="800" dirty="0" smtClean="0"/>
              <a:t> </a:t>
            </a:r>
            <a:r>
              <a:rPr lang="fr-FR" sz="800" dirty="0" err="1" smtClean="0"/>
              <a:t>what</a:t>
            </a:r>
            <a:r>
              <a:rPr lang="fr-FR" sz="800" dirty="0" smtClean="0"/>
              <a:t> Google </a:t>
            </a:r>
            <a:r>
              <a:rPr lang="fr-FR" sz="800" dirty="0" err="1" smtClean="0"/>
              <a:t>knows</a:t>
            </a:r>
            <a:r>
              <a:rPr lang="fr-FR" sz="800" dirty="0" smtClean="0"/>
              <a:t> about </a:t>
            </a:r>
            <a:r>
              <a:rPr lang="fr-FR" sz="800" dirty="0" err="1" smtClean="0"/>
              <a:t>you</a:t>
            </a:r>
            <a:r>
              <a:rPr lang="fr-FR" sz="800" dirty="0" smtClean="0"/>
              <a:t> ? </a:t>
            </a:r>
            <a:r>
              <a:rPr lang="fr-FR" sz="800" dirty="0" err="1" smtClean="0"/>
              <a:t>Here’s</a:t>
            </a:r>
            <a:r>
              <a:rPr lang="fr-FR" sz="800" dirty="0" smtClean="0"/>
              <a:t> how to </a:t>
            </a:r>
            <a:r>
              <a:rPr lang="fr-FR" sz="800" dirty="0" err="1" smtClean="0"/>
              <a:t>find</a:t>
            </a:r>
            <a:r>
              <a:rPr lang="fr-FR" sz="800" dirty="0" smtClean="0"/>
              <a:t> out ». </a:t>
            </a:r>
            <a:r>
              <a:rPr lang="fr-FR" sz="800" i="1" dirty="0" err="1" smtClean="0"/>
              <a:t>Beebom</a:t>
            </a:r>
            <a:r>
              <a:rPr lang="fr-FR" sz="800" dirty="0" smtClean="0"/>
              <a:t>. 27/05/2016. [en ligne]. </a:t>
            </a:r>
            <a:r>
              <a:rPr lang="fr-FR" sz="800" dirty="0"/>
              <a:t>Disponible sur : </a:t>
            </a:r>
            <a:r>
              <a:rPr lang="fr-FR" sz="800" dirty="0">
                <a:hlinkClick r:id="rId9"/>
              </a:rPr>
              <a:t>http://beebom.com/what-google-knows-about-you</a:t>
            </a:r>
            <a:r>
              <a:rPr lang="fr-FR" sz="800" dirty="0" smtClean="0">
                <a:hlinkClick r:id="rId9"/>
              </a:rPr>
              <a:t>/</a:t>
            </a:r>
            <a:r>
              <a:rPr lang="fr-FR" sz="800" dirty="0" smtClean="0"/>
              <a:t>. </a:t>
            </a:r>
            <a:endParaRPr lang="fr-FR" sz="800" dirty="0"/>
          </a:p>
          <a:p>
            <a:pPr marL="180975" indent="-180975">
              <a:spcBef>
                <a:spcPts val="300"/>
              </a:spcBef>
              <a:buNone/>
            </a:pPr>
            <a:r>
              <a:rPr lang="fr-FR" sz="800" dirty="0" smtClean="0"/>
              <a:t>Greg </a:t>
            </a:r>
            <a:r>
              <a:rPr lang="fr-FR" sz="800" dirty="0"/>
              <a:t>Sterling. « </a:t>
            </a:r>
            <a:r>
              <a:rPr lang="en-US" sz="800" dirty="0"/>
              <a:t>Google: 44 percent of searches for last-minute holiday gifts will be mobile </a:t>
            </a:r>
            <a:r>
              <a:rPr lang="fr-FR" sz="800" dirty="0"/>
              <a:t>». </a:t>
            </a:r>
            <a:r>
              <a:rPr lang="fr-FR" sz="800" i="1" dirty="0" err="1"/>
              <a:t>Search</a:t>
            </a:r>
            <a:r>
              <a:rPr lang="fr-FR" sz="800" i="1" dirty="0"/>
              <a:t> </a:t>
            </a:r>
            <a:r>
              <a:rPr lang="fr-FR" sz="800" i="1" dirty="0" err="1"/>
              <a:t>engine</a:t>
            </a:r>
            <a:r>
              <a:rPr lang="fr-FR" sz="800" i="1" dirty="0"/>
              <a:t> land</a:t>
            </a:r>
            <a:r>
              <a:rPr lang="fr-FR" sz="800" dirty="0"/>
              <a:t>. 06/09/2011. [en ligne]. Disponible sur : </a:t>
            </a:r>
            <a:r>
              <a:rPr lang="fr-FR" sz="800" dirty="0">
                <a:hlinkClick r:id="rId10"/>
              </a:rPr>
              <a:t>http://searchengineland.com/google-44-percent-of-searches-for-last-minute-holiday-gifts-will-be-mobile-91763</a:t>
            </a:r>
            <a:r>
              <a:rPr lang="fr-FR" sz="800" dirty="0"/>
              <a:t>. </a:t>
            </a:r>
          </a:p>
          <a:p>
            <a:pPr marL="180975" indent="-180975">
              <a:spcBef>
                <a:spcPts val="300"/>
              </a:spcBef>
              <a:buNone/>
            </a:pPr>
            <a:r>
              <a:rPr lang="fr-FR" sz="800" dirty="0"/>
              <a:t>Tom </a:t>
            </a:r>
            <a:r>
              <a:rPr lang="fr-FR" sz="800" dirty="0" err="1"/>
              <a:t>Wasserman</a:t>
            </a:r>
            <a:r>
              <a:rPr lang="fr-FR" sz="800" dirty="0"/>
              <a:t>. « How Google </a:t>
            </a:r>
            <a:r>
              <a:rPr lang="fr-FR" sz="800" dirty="0" err="1"/>
              <a:t>could</a:t>
            </a:r>
            <a:r>
              <a:rPr lang="fr-FR" sz="800" dirty="0"/>
              <a:t> </a:t>
            </a:r>
            <a:r>
              <a:rPr lang="fr-FR" sz="800" dirty="0" err="1"/>
              <a:t>lose</a:t>
            </a:r>
            <a:r>
              <a:rPr lang="fr-FR" sz="800" dirty="0"/>
              <a:t> </a:t>
            </a:r>
            <a:r>
              <a:rPr lang="fr-FR" sz="800" dirty="0" err="1"/>
              <a:t>its</a:t>
            </a:r>
            <a:r>
              <a:rPr lang="fr-FR" sz="800" dirty="0"/>
              <a:t> grip on mobile </a:t>
            </a:r>
            <a:r>
              <a:rPr lang="fr-FR" sz="800" dirty="0" err="1"/>
              <a:t>search</a:t>
            </a:r>
            <a:r>
              <a:rPr lang="fr-FR" sz="800" dirty="0"/>
              <a:t> ». </a:t>
            </a:r>
            <a:r>
              <a:rPr lang="fr-FR" sz="800" i="1" dirty="0" err="1"/>
              <a:t>Mashable</a:t>
            </a:r>
            <a:r>
              <a:rPr lang="fr-FR" sz="800" dirty="0"/>
              <a:t>. 22/10/2012. [en ligne]. Disponible sur : </a:t>
            </a:r>
            <a:r>
              <a:rPr lang="fr-FR" sz="800" dirty="0">
                <a:hlinkClick r:id="rId11"/>
              </a:rPr>
              <a:t>http://mashable.com/2012/10/22/google-mobile-search-advertising/</a:t>
            </a:r>
            <a:r>
              <a:rPr lang="fr-FR" sz="800" dirty="0"/>
              <a:t>. </a:t>
            </a:r>
          </a:p>
          <a:p>
            <a:pPr marL="180975" indent="-180975">
              <a:spcBef>
                <a:spcPts val="300"/>
              </a:spcBef>
              <a:buNone/>
            </a:pPr>
            <a:r>
              <a:rPr lang="fr-FR" sz="800" dirty="0"/>
              <a:t>Tim </a:t>
            </a:r>
            <a:r>
              <a:rPr lang="fr-FR" sz="800" dirty="0" err="1"/>
              <a:t>Worstall</a:t>
            </a:r>
            <a:r>
              <a:rPr lang="fr-FR" sz="800" dirty="0"/>
              <a:t>. « Have </a:t>
            </a:r>
            <a:r>
              <a:rPr lang="fr-FR" sz="800" dirty="0" err="1"/>
              <a:t>we</a:t>
            </a:r>
            <a:r>
              <a:rPr lang="fr-FR" sz="800" dirty="0"/>
              <a:t> </a:t>
            </a:r>
            <a:r>
              <a:rPr lang="fr-FR" sz="800" dirty="0" err="1"/>
              <a:t>reached</a:t>
            </a:r>
            <a:r>
              <a:rPr lang="fr-FR" sz="800" dirty="0"/>
              <a:t> </a:t>
            </a:r>
            <a:r>
              <a:rPr lang="fr-FR" sz="800" dirty="0" err="1"/>
              <a:t>peak</a:t>
            </a:r>
            <a:r>
              <a:rPr lang="fr-FR" sz="800" dirty="0"/>
              <a:t> Google  ?». </a:t>
            </a:r>
            <a:r>
              <a:rPr lang="fr-FR" sz="800" i="1" dirty="0" smtClean="0"/>
              <a:t>Forbes.</a:t>
            </a:r>
            <a:r>
              <a:rPr lang="fr-FR" sz="800" dirty="0" smtClean="0"/>
              <a:t> </a:t>
            </a:r>
            <a:r>
              <a:rPr lang="fr-FR" sz="800" dirty="0"/>
              <a:t>20/10/2012. [en ligne]. Disponible sur : </a:t>
            </a:r>
            <a:r>
              <a:rPr lang="fr-FR" sz="800" dirty="0">
                <a:hlinkClick r:id="rId12"/>
              </a:rPr>
              <a:t>http://www.forbes.com/sites/timworstall/2012/10/20/have-we-reached-peak-google/</a:t>
            </a:r>
            <a:r>
              <a:rPr lang="fr-FR" sz="800" dirty="0"/>
              <a:t>. </a:t>
            </a:r>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1057344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dirty="0" smtClean="0">
                <a:solidFill>
                  <a:srgbClr val="C00000"/>
                </a:solidFill>
              </a:rPr>
              <a:t>Pratiques des internautes</a:t>
            </a:r>
            <a:endParaRPr lang="fr-FR" dirty="0">
              <a:solidFill>
                <a:srgbClr val="C00000"/>
              </a:solidFill>
            </a:endParaRPr>
          </a:p>
        </p:txBody>
      </p:sp>
      <p:sp>
        <p:nvSpPr>
          <p:cNvPr id="9" name="Espace réservé du contenu 6"/>
          <p:cNvSpPr txBox="1">
            <a:spLocks/>
          </p:cNvSpPr>
          <p:nvPr/>
        </p:nvSpPr>
        <p:spPr>
          <a:xfrm>
            <a:off x="1403648" y="1340768"/>
            <a:ext cx="6408712"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fr-FR" sz="2000" dirty="0" smtClean="0"/>
          </a:p>
          <a:p>
            <a:pPr marL="0" indent="0" algn="ctr">
              <a:buFont typeface="Arial" pitchFamily="34" charset="0"/>
              <a:buNone/>
            </a:pPr>
            <a:endParaRPr lang="fr-FR" sz="2000" dirty="0" smtClean="0"/>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868459"/>
            <a:ext cx="3665490" cy="571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4087" y="946483"/>
            <a:ext cx="2745173" cy="555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320023" y="6140692"/>
            <a:ext cx="864096" cy="461665"/>
          </a:xfrm>
          <a:prstGeom prst="rect">
            <a:avLst/>
          </a:prstGeom>
        </p:spPr>
        <p:txBody>
          <a:bodyPr wrap="square">
            <a:spAutoFit/>
          </a:bodyPr>
          <a:lstStyle/>
          <a:p>
            <a:pPr algn="ctr"/>
            <a:r>
              <a:rPr lang="fr-FR" sz="1200" dirty="0" smtClean="0">
                <a:hlinkClick r:id="rId5"/>
              </a:rPr>
              <a:t>étude </a:t>
            </a:r>
            <a:r>
              <a:rPr lang="fr-FR" sz="1200" dirty="0" err="1" smtClean="0">
                <a:hlinkClick r:id="rId5"/>
              </a:rPr>
              <a:t>Pew</a:t>
            </a:r>
            <a:r>
              <a:rPr lang="fr-FR" sz="1200" dirty="0" smtClean="0">
                <a:hlinkClick r:id="rId5"/>
              </a:rPr>
              <a:t>, </a:t>
            </a:r>
            <a:br>
              <a:rPr lang="fr-FR" sz="1200" dirty="0" smtClean="0">
                <a:hlinkClick r:id="rId5"/>
              </a:rPr>
            </a:br>
            <a:r>
              <a:rPr lang="fr-FR" sz="1200" dirty="0" smtClean="0">
                <a:hlinkClick r:id="rId5"/>
              </a:rPr>
              <a:t>2012</a:t>
            </a:r>
            <a:endParaRPr lang="fr-FR" dirty="0"/>
          </a:p>
        </p:txBody>
      </p:sp>
    </p:spTree>
    <p:extLst>
      <p:ext uri="{BB962C8B-B14F-4D97-AF65-F5344CB8AC3E}">
        <p14:creationId xmlns:p14="http://schemas.microsoft.com/office/powerpoint/2010/main" val="121866546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1268760"/>
            <a:ext cx="8229600" cy="5328592"/>
          </a:xfrm>
          <a:noFill/>
        </p:spPr>
        <p:txBody>
          <a:bodyPr>
            <a:normAutofit fontScale="70000" lnSpcReduction="20000"/>
          </a:bodyPr>
          <a:lstStyle/>
          <a:p>
            <a:pPr marL="180975" indent="-180975">
              <a:buNone/>
            </a:pPr>
            <a:r>
              <a:rPr lang="fr-FR" sz="2000" b="1" dirty="0"/>
              <a:t>Recherche personnalisée et sociale</a:t>
            </a:r>
          </a:p>
          <a:p>
            <a:pPr marL="180975" indent="-180975">
              <a:lnSpc>
                <a:spcPct val="120000"/>
              </a:lnSpc>
              <a:spcBef>
                <a:spcPts val="300"/>
              </a:spcBef>
              <a:buNone/>
            </a:pPr>
            <a:r>
              <a:rPr lang="fr-FR" sz="1100" dirty="0" smtClean="0"/>
              <a:t>Jonathan Allen. « Social </a:t>
            </a:r>
            <a:r>
              <a:rPr lang="fr-FR" sz="1100" dirty="0" err="1" smtClean="0"/>
              <a:t>search</a:t>
            </a:r>
            <a:r>
              <a:rPr lang="fr-FR" sz="1100" dirty="0" smtClean="0"/>
              <a:t> </a:t>
            </a:r>
            <a:r>
              <a:rPr lang="fr-FR" sz="1100" dirty="0" err="1" smtClean="0"/>
              <a:t>engines</a:t>
            </a:r>
            <a:r>
              <a:rPr lang="fr-FR" sz="1100" dirty="0" smtClean="0"/>
              <a:t> are </a:t>
            </a:r>
            <a:r>
              <a:rPr lang="fr-FR" sz="1100" dirty="0" err="1" smtClean="0"/>
              <a:t>dead</a:t>
            </a:r>
            <a:r>
              <a:rPr lang="fr-FR" sz="1100" dirty="0" smtClean="0"/>
              <a:t>. Long live social </a:t>
            </a:r>
            <a:r>
              <a:rPr lang="fr-FR" sz="1100" dirty="0" err="1" smtClean="0"/>
              <a:t>search</a:t>
            </a:r>
            <a:r>
              <a:rPr lang="fr-FR" sz="1100" dirty="0" smtClean="0"/>
              <a:t> </a:t>
            </a:r>
            <a:r>
              <a:rPr lang="fr-FR" sz="1100" dirty="0" err="1" smtClean="0"/>
              <a:t>engines</a:t>
            </a:r>
            <a:r>
              <a:rPr lang="fr-FR" sz="1100" dirty="0" smtClean="0"/>
              <a:t> ». </a:t>
            </a:r>
            <a:r>
              <a:rPr lang="fr-FR" sz="1100" i="1" dirty="0" smtClean="0"/>
              <a:t>State of digital. </a:t>
            </a:r>
            <a:r>
              <a:rPr lang="fr-FR" sz="1100" dirty="0" smtClean="0"/>
              <a:t> 06/01/2016. [en ligne]. </a:t>
            </a:r>
            <a:r>
              <a:rPr lang="fr-FR" sz="1100" dirty="0"/>
              <a:t>Disponible sur :  </a:t>
            </a:r>
            <a:r>
              <a:rPr lang="fr-FR" sz="1100" dirty="0">
                <a:hlinkClick r:id="rId3"/>
              </a:rPr>
              <a:t>http://www.stateofdigital.com/social-search-engines-dead-long-live-social-search-engines</a:t>
            </a:r>
            <a:r>
              <a:rPr lang="fr-FR" sz="1100" dirty="0" smtClean="0">
                <a:hlinkClick r:id="rId3"/>
              </a:rPr>
              <a:t>/</a:t>
            </a:r>
            <a:r>
              <a:rPr lang="fr-FR" sz="1100" dirty="0" smtClean="0"/>
              <a:t>. </a:t>
            </a:r>
            <a:endParaRPr lang="fr-FR" sz="1100" dirty="0"/>
          </a:p>
          <a:p>
            <a:pPr marL="180975" indent="-180975">
              <a:lnSpc>
                <a:spcPct val="120000"/>
              </a:lnSpc>
              <a:spcBef>
                <a:spcPts val="300"/>
              </a:spcBef>
              <a:buNone/>
            </a:pPr>
            <a:r>
              <a:rPr lang="fr-FR" sz="1100" dirty="0" smtClean="0"/>
              <a:t>Olivier Andrieu. « Comment obtenir des résultats Google le plus neutre possible ? ». </a:t>
            </a:r>
            <a:r>
              <a:rPr lang="fr-FR" sz="1100" i="1" dirty="0" smtClean="0"/>
              <a:t>Abondance</a:t>
            </a:r>
            <a:r>
              <a:rPr lang="fr-FR" sz="1100" dirty="0" smtClean="0"/>
              <a:t>. 28/01/2012. [en ligne]. </a:t>
            </a:r>
            <a:r>
              <a:rPr lang="fr-FR" sz="1100" dirty="0"/>
              <a:t>Disponible sur : </a:t>
            </a:r>
            <a:r>
              <a:rPr lang="fr-FR" sz="1100" dirty="0">
                <a:hlinkClick r:id="rId4"/>
              </a:rPr>
              <a:t>http://</a:t>
            </a:r>
            <a:r>
              <a:rPr lang="fr-FR" sz="1100" dirty="0" smtClean="0">
                <a:hlinkClick r:id="rId4"/>
              </a:rPr>
              <a:t>www.abondance.com/actualites/20120128-11251-comment-obtenir-des-resultats-google-le-plus-neutre-possible.html</a:t>
            </a:r>
            <a:r>
              <a:rPr lang="fr-FR" sz="1100" dirty="0" smtClean="0"/>
              <a:t>.</a:t>
            </a:r>
          </a:p>
          <a:p>
            <a:pPr marL="180975" indent="-180975">
              <a:lnSpc>
                <a:spcPct val="120000"/>
              </a:lnSpc>
              <a:spcBef>
                <a:spcPts val="300"/>
              </a:spcBef>
              <a:buNone/>
            </a:pPr>
            <a:r>
              <a:rPr lang="fr-FR" sz="1100" dirty="0" smtClean="0"/>
              <a:t>--. </a:t>
            </a:r>
            <a:r>
              <a:rPr lang="fr-FR" sz="1100" dirty="0"/>
              <a:t>« </a:t>
            </a:r>
            <a:r>
              <a:rPr lang="fr-FR" sz="1100" dirty="0" smtClean="0"/>
              <a:t>Un </a:t>
            </a:r>
            <a:r>
              <a:rPr lang="fr-FR" sz="1100" dirty="0"/>
              <a:t>moteur de recherche Facebook pourrait capter un quart du marché du </a:t>
            </a:r>
            <a:r>
              <a:rPr lang="fr-FR" sz="1100" dirty="0" err="1"/>
              <a:t>search</a:t>
            </a:r>
            <a:r>
              <a:rPr lang="fr-FR" sz="1100" dirty="0"/>
              <a:t> (étude</a:t>
            </a:r>
            <a:r>
              <a:rPr lang="fr-FR" sz="1100" dirty="0" smtClean="0"/>
              <a:t>) »</a:t>
            </a:r>
            <a:r>
              <a:rPr lang="fr-FR" sz="1100" i="1" dirty="0"/>
              <a:t> Abondance</a:t>
            </a:r>
            <a:r>
              <a:rPr lang="fr-FR" sz="1100" dirty="0"/>
              <a:t>. </a:t>
            </a:r>
            <a:r>
              <a:rPr lang="fr-FR" sz="1100" dirty="0" smtClean="0"/>
              <a:t>19/09/2012</a:t>
            </a:r>
            <a:r>
              <a:rPr lang="fr-FR" sz="1100" dirty="0"/>
              <a:t>. [en ligne]. Disponible sur : </a:t>
            </a:r>
            <a:r>
              <a:rPr lang="fr-FR" sz="1100" dirty="0">
                <a:hlinkClick r:id="rId5"/>
              </a:rPr>
              <a:t>http://</a:t>
            </a:r>
            <a:r>
              <a:rPr lang="fr-FR" sz="1100" dirty="0" smtClean="0">
                <a:hlinkClick r:id="rId5"/>
              </a:rPr>
              <a:t>www.abondance.com/actualites/20120919-11881-un-moteur-de-recherche-facebook-pourrait-capter-un-quart-du-marche-du-search-etude.html</a:t>
            </a:r>
            <a:r>
              <a:rPr lang="fr-FR" sz="1100" dirty="0" smtClean="0"/>
              <a:t>. </a:t>
            </a:r>
          </a:p>
          <a:p>
            <a:pPr marL="180975" indent="-180975">
              <a:lnSpc>
                <a:spcPct val="120000"/>
              </a:lnSpc>
              <a:spcBef>
                <a:spcPts val="300"/>
              </a:spcBef>
              <a:buNone/>
            </a:pPr>
            <a:r>
              <a:rPr lang="fr-FR" sz="1100" dirty="0" smtClean="0"/>
              <a:t>Carole </a:t>
            </a:r>
            <a:r>
              <a:rPr lang="fr-FR" sz="1100" dirty="0" err="1" smtClean="0"/>
              <a:t>Barthole</a:t>
            </a:r>
            <a:r>
              <a:rPr lang="fr-FR" sz="1100" dirty="0" smtClean="0"/>
              <a:t>. « Blekko.com : va-t-il réussir là où tant d’autres ont échoué ? ». </a:t>
            </a:r>
            <a:r>
              <a:rPr lang="fr-FR" sz="1100" i="1" dirty="0" smtClean="0"/>
              <a:t>Netsources</a:t>
            </a:r>
            <a:r>
              <a:rPr lang="fr-FR" sz="1100" dirty="0" smtClean="0"/>
              <a:t>, n°87, 07-08/2010. p. 4-7.</a:t>
            </a:r>
          </a:p>
          <a:p>
            <a:pPr marL="180975" indent="-180975">
              <a:lnSpc>
                <a:spcPct val="120000"/>
              </a:lnSpc>
              <a:spcBef>
                <a:spcPts val="300"/>
              </a:spcBef>
              <a:buNone/>
            </a:pPr>
            <a:r>
              <a:rPr lang="fr-FR" sz="1100" dirty="0" smtClean="0"/>
              <a:t>Mary Ellen Bates. « </a:t>
            </a:r>
            <a:r>
              <a:rPr lang="en-US" sz="1100" dirty="0" smtClean="0"/>
              <a:t>Is </a:t>
            </a:r>
            <a:r>
              <a:rPr lang="en-US" sz="1100" dirty="0"/>
              <a:t>Google really filtering my </a:t>
            </a:r>
            <a:r>
              <a:rPr lang="en-US" sz="1100" dirty="0" smtClean="0"/>
              <a:t>news ?</a:t>
            </a:r>
            <a:r>
              <a:rPr lang="fr-FR" sz="1100" dirty="0"/>
              <a:t>  </a:t>
            </a:r>
            <a:r>
              <a:rPr lang="fr-FR" sz="1100" dirty="0" smtClean="0"/>
              <a:t>». </a:t>
            </a:r>
            <a:r>
              <a:rPr lang="fr-FR" sz="1100" i="1" dirty="0" err="1" smtClean="0"/>
              <a:t>Librarian</a:t>
            </a:r>
            <a:r>
              <a:rPr lang="fr-FR" sz="1100" i="1" dirty="0" smtClean="0"/>
              <a:t> of fortune</a:t>
            </a:r>
            <a:r>
              <a:rPr lang="fr-FR" sz="1100" dirty="0" smtClean="0"/>
              <a:t>. 02/09/2011. [en ligne]. Disponible sur :  </a:t>
            </a:r>
            <a:r>
              <a:rPr lang="fr-FR" sz="1100" dirty="0" smtClean="0">
                <a:hlinkClick r:id="rId6"/>
              </a:rPr>
              <a:t>http://www.librarianoffortune.com/librarian_of_fortune/2011/09/is-google-really-filtering-my-news.html</a:t>
            </a:r>
            <a:r>
              <a:rPr lang="fr-FR" sz="1100" dirty="0" smtClean="0"/>
              <a:t>. </a:t>
            </a:r>
          </a:p>
          <a:p>
            <a:pPr marL="180975" indent="-180975">
              <a:lnSpc>
                <a:spcPct val="120000"/>
              </a:lnSpc>
              <a:spcBef>
                <a:spcPts val="300"/>
              </a:spcBef>
              <a:buNone/>
            </a:pPr>
            <a:r>
              <a:rPr lang="fr-FR" sz="1100" dirty="0" smtClean="0"/>
              <a:t>Karen </a:t>
            </a:r>
            <a:r>
              <a:rPr lang="fr-FR" sz="1100" dirty="0" err="1" smtClean="0"/>
              <a:t>Blakeman</a:t>
            </a:r>
            <a:r>
              <a:rPr lang="fr-FR" sz="1100" dirty="0" smtClean="0"/>
              <a:t>. « </a:t>
            </a:r>
            <a:r>
              <a:rPr lang="fr-FR" sz="1100" dirty="0" err="1" smtClean="0"/>
              <a:t>Oi</a:t>
            </a:r>
            <a:r>
              <a:rPr lang="fr-FR" sz="1100" dirty="0" smtClean="0"/>
              <a:t>, Google ! NO !! ». </a:t>
            </a:r>
            <a:r>
              <a:rPr lang="fr-FR" sz="1100" i="1" dirty="0" smtClean="0"/>
              <a:t>Karen </a:t>
            </a:r>
            <a:r>
              <a:rPr lang="fr-FR" sz="1100" i="1" dirty="0" err="1" smtClean="0"/>
              <a:t>Blakeman’s</a:t>
            </a:r>
            <a:r>
              <a:rPr lang="fr-FR" sz="1100" i="1" dirty="0" smtClean="0"/>
              <a:t> blog. </a:t>
            </a:r>
            <a:r>
              <a:rPr lang="fr-FR" sz="1100" dirty="0" smtClean="0"/>
              <a:t>18/10/2012. [en ligne]. </a:t>
            </a:r>
            <a:r>
              <a:rPr lang="fr-FR" sz="1100" dirty="0"/>
              <a:t>Disponible sur : </a:t>
            </a:r>
            <a:r>
              <a:rPr lang="fr-FR" sz="1100" dirty="0">
                <a:hlinkClick r:id="rId7"/>
              </a:rPr>
              <a:t>http://www.rba.co.uk/wordpress/2012/10/18/oi-google-no</a:t>
            </a:r>
            <a:r>
              <a:rPr lang="fr-FR" sz="1100" dirty="0" smtClean="0">
                <a:hlinkClick r:id="rId7"/>
              </a:rPr>
              <a:t>/</a:t>
            </a:r>
            <a:r>
              <a:rPr lang="fr-FR" sz="1100" dirty="0" smtClean="0"/>
              <a:t>.</a:t>
            </a:r>
          </a:p>
          <a:p>
            <a:pPr marL="180975" indent="-180975">
              <a:lnSpc>
                <a:spcPct val="120000"/>
              </a:lnSpc>
              <a:spcBef>
                <a:spcPts val="300"/>
              </a:spcBef>
              <a:buNone/>
            </a:pPr>
            <a:r>
              <a:rPr lang="fr-FR" sz="1100" dirty="0" smtClean="0"/>
              <a:t>--. </a:t>
            </a:r>
            <a:r>
              <a:rPr lang="en-US" sz="1100" i="1" dirty="0" err="1" smtClean="0"/>
              <a:t>Personalisation</a:t>
            </a:r>
            <a:r>
              <a:rPr lang="en-US" sz="1100" i="1" dirty="0" smtClean="0"/>
              <a:t> and </a:t>
            </a:r>
            <a:r>
              <a:rPr lang="en-US" sz="1100" i="1" dirty="0" err="1" smtClean="0"/>
              <a:t>socialisation</a:t>
            </a:r>
            <a:r>
              <a:rPr lang="en-US" sz="1100" i="1" dirty="0" smtClean="0"/>
              <a:t> of search : embrace the change.</a:t>
            </a:r>
            <a:r>
              <a:rPr lang="en-US" sz="1100" dirty="0" smtClean="0"/>
              <a:t> </a:t>
            </a:r>
            <a:r>
              <a:rPr lang="en-US" sz="1100" dirty="0" err="1" smtClean="0"/>
              <a:t>Présentation</a:t>
            </a:r>
            <a:r>
              <a:rPr lang="en-US" sz="1100" dirty="0" smtClean="0"/>
              <a:t>. </a:t>
            </a:r>
            <a:r>
              <a:rPr lang="en-US" sz="1100" i="1" dirty="0" smtClean="0"/>
              <a:t>Online information </a:t>
            </a:r>
            <a:r>
              <a:rPr lang="en-US" sz="1100" dirty="0" smtClean="0"/>
              <a:t>2012. 21/11/2012. 28 p. </a:t>
            </a:r>
            <a:r>
              <a:rPr lang="fr-FR" sz="1100" dirty="0"/>
              <a:t>[en ligne]. Disponible sur : </a:t>
            </a:r>
            <a:r>
              <a:rPr lang="fr-FR" sz="1100" dirty="0">
                <a:hlinkClick r:id="rId8"/>
              </a:rPr>
              <a:t>http://</a:t>
            </a:r>
            <a:r>
              <a:rPr lang="fr-FR" sz="1100" dirty="0" smtClean="0">
                <a:hlinkClick r:id="rId8"/>
              </a:rPr>
              <a:t>fr.slideshare.net/KarenBlakeman/personalisation-and-socialisation-of-searchembrace-the-change</a:t>
            </a:r>
            <a:r>
              <a:rPr lang="fr-FR" sz="1100" dirty="0" smtClean="0"/>
              <a:t>. </a:t>
            </a:r>
          </a:p>
          <a:p>
            <a:pPr marL="180975" indent="-180975">
              <a:lnSpc>
                <a:spcPct val="120000"/>
              </a:lnSpc>
              <a:spcBef>
                <a:spcPts val="300"/>
              </a:spcBef>
              <a:buNone/>
            </a:pPr>
            <a:r>
              <a:rPr lang="fr-FR" sz="1100" dirty="0" smtClean="0"/>
              <a:t>Phil Bradley. « Google and global </a:t>
            </a:r>
            <a:r>
              <a:rPr lang="fr-FR" sz="1100" dirty="0" err="1" smtClean="0"/>
              <a:t>censorship</a:t>
            </a:r>
            <a:r>
              <a:rPr lang="fr-FR" sz="1100" dirty="0"/>
              <a:t> ». </a:t>
            </a:r>
            <a:r>
              <a:rPr lang="fr-FR" sz="1100" i="1" dirty="0"/>
              <a:t>Phil Bradley’ weblog. </a:t>
            </a:r>
            <a:r>
              <a:rPr lang="fr-FR" sz="1100" dirty="0" smtClean="0"/>
              <a:t>22/05/2015. [en </a:t>
            </a:r>
            <a:r>
              <a:rPr lang="fr-FR" sz="1100" dirty="0"/>
              <a:t>ligne]. Disponible sur : </a:t>
            </a:r>
            <a:r>
              <a:rPr lang="fr-FR" sz="1100" dirty="0">
                <a:hlinkClick r:id="rId9"/>
              </a:rPr>
              <a:t>http://</a:t>
            </a:r>
            <a:r>
              <a:rPr lang="fr-FR" sz="1100" dirty="0" smtClean="0">
                <a:hlinkClick r:id="rId9"/>
              </a:rPr>
              <a:t>philbradley.typepad.com/phil_bradleys_weblog/2015/06/google-and-global-censorship.html</a:t>
            </a:r>
            <a:r>
              <a:rPr lang="fr-FR" sz="1100" dirty="0" smtClean="0"/>
              <a:t>. </a:t>
            </a:r>
          </a:p>
          <a:p>
            <a:pPr marL="180975" indent="-180975">
              <a:lnSpc>
                <a:spcPct val="120000"/>
              </a:lnSpc>
              <a:spcBef>
                <a:spcPts val="300"/>
              </a:spcBef>
              <a:buNone/>
            </a:pPr>
            <a:r>
              <a:rPr lang="fr-FR" sz="1100" dirty="0" smtClean="0"/>
              <a:t>--. « </a:t>
            </a:r>
            <a:r>
              <a:rPr lang="en-US" sz="1100" dirty="0"/>
              <a:t>Google making it difficult to reach .com </a:t>
            </a:r>
            <a:r>
              <a:rPr lang="en-US" sz="1100" dirty="0" smtClean="0"/>
              <a:t>version</a:t>
            </a:r>
            <a:r>
              <a:rPr lang="fr-FR" sz="1100" dirty="0"/>
              <a:t> ». </a:t>
            </a:r>
            <a:r>
              <a:rPr lang="fr-FR" sz="1100" i="1" dirty="0" smtClean="0"/>
              <a:t>Ibid. </a:t>
            </a:r>
            <a:r>
              <a:rPr lang="fr-FR" sz="1100" dirty="0" smtClean="0"/>
              <a:t>19/05/2015. </a:t>
            </a:r>
            <a:r>
              <a:rPr lang="fr-FR" sz="1100" dirty="0"/>
              <a:t>[en ligne]. Disponible sur : </a:t>
            </a:r>
            <a:r>
              <a:rPr lang="fr-FR" sz="1100" dirty="0" smtClean="0">
                <a:hlinkClick r:id="rId10"/>
              </a:rPr>
              <a:t>http</a:t>
            </a:r>
            <a:r>
              <a:rPr lang="fr-FR" sz="1100" dirty="0">
                <a:hlinkClick r:id="rId10"/>
              </a:rPr>
              <a:t>://</a:t>
            </a:r>
            <a:r>
              <a:rPr lang="fr-FR" sz="1100" dirty="0" smtClean="0">
                <a:hlinkClick r:id="rId10"/>
              </a:rPr>
              <a:t>philbradley.typepad.com/phil_bradleys_weblog/2015/05/google-making-it-difficult-to-reach-com-version.html</a:t>
            </a:r>
            <a:r>
              <a:rPr lang="fr-FR" sz="1100" dirty="0" smtClean="0"/>
              <a:t>. </a:t>
            </a:r>
          </a:p>
          <a:p>
            <a:pPr marL="180975" indent="-180975">
              <a:lnSpc>
                <a:spcPct val="120000"/>
              </a:lnSpc>
              <a:spcBef>
                <a:spcPts val="300"/>
              </a:spcBef>
              <a:buNone/>
            </a:pPr>
            <a:r>
              <a:rPr lang="fr-FR" sz="1100" dirty="0" smtClean="0"/>
              <a:t>--. « </a:t>
            </a:r>
            <a:r>
              <a:rPr lang="en-US" sz="1100" dirty="0"/>
              <a:t>Google results - down to 6 on a page and most of those are </a:t>
            </a:r>
            <a:r>
              <a:rPr lang="en-US" sz="1100" dirty="0" smtClean="0"/>
              <a:t>wrong ! </a:t>
            </a:r>
            <a:r>
              <a:rPr lang="fr-FR" sz="1100" dirty="0" smtClean="0"/>
              <a:t>». </a:t>
            </a:r>
            <a:r>
              <a:rPr lang="fr-FR" sz="1100" i="1" dirty="0" smtClean="0"/>
              <a:t>Ibid. </a:t>
            </a:r>
            <a:r>
              <a:rPr lang="fr-FR" sz="1100" dirty="0" smtClean="0"/>
              <a:t>25/03/2013. [en ligne]. </a:t>
            </a:r>
            <a:r>
              <a:rPr lang="fr-FR" sz="1100" dirty="0"/>
              <a:t>Disponible sur : </a:t>
            </a:r>
            <a:r>
              <a:rPr lang="fr-FR" sz="1100" dirty="0">
                <a:hlinkClick r:id="rId11"/>
              </a:rPr>
              <a:t>http://</a:t>
            </a:r>
            <a:r>
              <a:rPr lang="fr-FR" sz="1100" dirty="0" smtClean="0">
                <a:hlinkClick r:id="rId11"/>
              </a:rPr>
              <a:t>philbradley.typepad.com/phil_bradleys_weblog/2013/03/google-results-down-to-6-on-a-page-and-most-of-those-are-wrong.html</a:t>
            </a:r>
            <a:r>
              <a:rPr lang="fr-FR" sz="1100" dirty="0" smtClean="0"/>
              <a:t>. </a:t>
            </a:r>
          </a:p>
          <a:p>
            <a:pPr marL="180975" indent="-180975">
              <a:lnSpc>
                <a:spcPct val="120000"/>
              </a:lnSpc>
              <a:spcBef>
                <a:spcPts val="300"/>
              </a:spcBef>
              <a:buNone/>
            </a:pPr>
            <a:r>
              <a:rPr lang="fr-FR" sz="1100" dirty="0" smtClean="0"/>
              <a:t>--. « </a:t>
            </a:r>
            <a:r>
              <a:rPr lang="en-US" sz="1100" dirty="0"/>
              <a:t>More on search engine ethics</a:t>
            </a:r>
            <a:r>
              <a:rPr lang="fr-FR" sz="1100" dirty="0" smtClean="0"/>
              <a:t> ». </a:t>
            </a:r>
            <a:r>
              <a:rPr lang="fr-FR" sz="1100" i="1" dirty="0"/>
              <a:t>I</a:t>
            </a:r>
            <a:r>
              <a:rPr lang="fr-FR" sz="1100" i="1" dirty="0" smtClean="0"/>
              <a:t>bid. </a:t>
            </a:r>
            <a:r>
              <a:rPr lang="fr-FR" sz="1100" dirty="0" smtClean="0"/>
              <a:t>21/07/2015. </a:t>
            </a:r>
            <a:r>
              <a:rPr lang="fr-FR" sz="1100" dirty="0"/>
              <a:t>[en ligne]. Disponible sur : </a:t>
            </a:r>
            <a:r>
              <a:rPr lang="fr-FR" sz="1100" dirty="0">
                <a:hlinkClick r:id="rId12"/>
              </a:rPr>
              <a:t>http://</a:t>
            </a:r>
            <a:r>
              <a:rPr lang="fr-FR" sz="1100" dirty="0" smtClean="0">
                <a:hlinkClick r:id="rId12"/>
              </a:rPr>
              <a:t>philbradley.typepad.com/phil_bradleys_weblog/2015/07/more-on-search-engine-ethics.html</a:t>
            </a:r>
            <a:r>
              <a:rPr lang="fr-FR" sz="1100" dirty="0" smtClean="0"/>
              <a:t>. </a:t>
            </a:r>
          </a:p>
          <a:p>
            <a:pPr marL="180975" indent="-180975">
              <a:lnSpc>
                <a:spcPct val="120000"/>
              </a:lnSpc>
              <a:spcBef>
                <a:spcPts val="300"/>
              </a:spcBef>
              <a:buNone/>
            </a:pPr>
            <a:r>
              <a:rPr lang="fr-FR" sz="1100" dirty="0" smtClean="0"/>
              <a:t>David </a:t>
            </a:r>
            <a:r>
              <a:rPr lang="fr-FR" sz="1100" dirty="0"/>
              <a:t>Carle. « Comment chercher sur Facebook comme un </a:t>
            </a:r>
            <a:r>
              <a:rPr lang="fr-FR" sz="1100" dirty="0" smtClean="0"/>
              <a:t>pro ». </a:t>
            </a:r>
            <a:r>
              <a:rPr lang="fr-FR" sz="1100" i="1" dirty="0" err="1" smtClean="0"/>
              <a:t>DavidCarle</a:t>
            </a:r>
            <a:r>
              <a:rPr lang="fr-FR" sz="1100" dirty="0" smtClean="0"/>
              <a:t>. 11/03/2014. [en ligne]. </a:t>
            </a:r>
            <a:r>
              <a:rPr lang="fr-FR" sz="1100" dirty="0"/>
              <a:t>Disponible sur : </a:t>
            </a:r>
            <a:r>
              <a:rPr lang="fr-FR" sz="1100" dirty="0">
                <a:hlinkClick r:id="rId13"/>
              </a:rPr>
              <a:t>http://www.davidcarlehq.com/2014/03/comment-chercher-sur-facebook-comme-un-pro</a:t>
            </a:r>
            <a:r>
              <a:rPr lang="fr-FR" sz="1100" dirty="0" smtClean="0">
                <a:hlinkClick r:id="rId13"/>
              </a:rPr>
              <a:t>/</a:t>
            </a:r>
            <a:r>
              <a:rPr lang="fr-FR" sz="1100" dirty="0" smtClean="0"/>
              <a:t>. </a:t>
            </a:r>
            <a:endParaRPr lang="fr-FR" sz="1100" dirty="0"/>
          </a:p>
          <a:p>
            <a:pPr marL="180975" indent="-180975">
              <a:lnSpc>
                <a:spcPct val="120000"/>
              </a:lnSpc>
              <a:spcBef>
                <a:spcPts val="300"/>
              </a:spcBef>
              <a:buNone/>
            </a:pPr>
            <a:r>
              <a:rPr lang="fr-FR" sz="1100" dirty="0" smtClean="0"/>
              <a:t>Erwan </a:t>
            </a:r>
            <a:r>
              <a:rPr lang="fr-FR" sz="1100" dirty="0" err="1" smtClean="0"/>
              <a:t>Cario</a:t>
            </a:r>
            <a:r>
              <a:rPr lang="fr-FR" sz="1100" dirty="0" smtClean="0"/>
              <a:t>. « Le rapport risque-bénéfices est très flou pour les internautes. [Interview d’Olivier Ertzscheid] ». </a:t>
            </a:r>
            <a:r>
              <a:rPr lang="fr-FR" sz="1100" i="1" dirty="0" err="1" smtClean="0"/>
              <a:t>Ecrans</a:t>
            </a:r>
            <a:r>
              <a:rPr lang="fr-FR" sz="1100" dirty="0" smtClean="0"/>
              <a:t>. 6/8/2013. [en ligne]. </a:t>
            </a:r>
            <a:r>
              <a:rPr lang="fr-FR" sz="1100" dirty="0"/>
              <a:t>Disponible sur : </a:t>
            </a:r>
            <a:r>
              <a:rPr lang="fr-FR" sz="1100" dirty="0">
                <a:hlinkClick r:id="rId14"/>
              </a:rPr>
              <a:t>http://</a:t>
            </a:r>
            <a:r>
              <a:rPr lang="fr-FR" sz="1100" dirty="0" smtClean="0">
                <a:hlinkClick r:id="rId14"/>
              </a:rPr>
              <a:t>www.ecrans.fr/Le-rapport-risque-benefices-est,16770.html</a:t>
            </a:r>
            <a:r>
              <a:rPr lang="fr-FR" sz="1100" dirty="0" smtClean="0"/>
              <a:t>. </a:t>
            </a:r>
            <a:endParaRPr lang="fr-FR" sz="1100" dirty="0"/>
          </a:p>
          <a:p>
            <a:pPr marL="180975" indent="-180975">
              <a:lnSpc>
                <a:spcPct val="120000"/>
              </a:lnSpc>
              <a:spcBef>
                <a:spcPts val="300"/>
              </a:spcBef>
              <a:buNone/>
            </a:pPr>
            <a:r>
              <a:rPr lang="fr-FR" sz="1100" dirty="0" smtClean="0"/>
              <a:t>Jon </a:t>
            </a:r>
            <a:r>
              <a:rPr lang="fr-FR" sz="1100" dirty="0" err="1" smtClean="0"/>
              <a:t>Catone</a:t>
            </a:r>
            <a:r>
              <a:rPr lang="fr-FR" sz="1100" dirty="0" smtClean="0"/>
              <a:t>. « </a:t>
            </a:r>
            <a:r>
              <a:rPr lang="fr-FR" sz="1100" dirty="0" err="1" smtClean="0"/>
              <a:t>Why</a:t>
            </a:r>
            <a:r>
              <a:rPr lang="fr-FR" sz="1100" dirty="0" smtClean="0"/>
              <a:t> web </a:t>
            </a:r>
            <a:r>
              <a:rPr lang="fr-FR" sz="1100" dirty="0" err="1" smtClean="0"/>
              <a:t>personalization</a:t>
            </a:r>
            <a:r>
              <a:rPr lang="fr-FR" sz="1100" dirty="0" smtClean="0"/>
              <a:t> </a:t>
            </a:r>
            <a:r>
              <a:rPr lang="fr-FR" sz="1100" dirty="0" err="1" smtClean="0"/>
              <a:t>may</a:t>
            </a:r>
            <a:r>
              <a:rPr lang="fr-FR" sz="1100" dirty="0" smtClean="0"/>
              <a:t> </a:t>
            </a:r>
            <a:r>
              <a:rPr lang="fr-FR" sz="1100" dirty="0" err="1" smtClean="0"/>
              <a:t>be</a:t>
            </a:r>
            <a:r>
              <a:rPr lang="fr-FR" sz="1100" dirty="0" smtClean="0"/>
              <a:t> </a:t>
            </a:r>
            <a:r>
              <a:rPr lang="fr-FR" sz="1100" dirty="0" err="1" smtClean="0"/>
              <a:t>damaging</a:t>
            </a:r>
            <a:r>
              <a:rPr lang="fr-FR" sz="1100" dirty="0" smtClean="0"/>
              <a:t> </a:t>
            </a:r>
            <a:r>
              <a:rPr lang="fr-FR" sz="1100" dirty="0" err="1" smtClean="0"/>
              <a:t>our</a:t>
            </a:r>
            <a:r>
              <a:rPr lang="fr-FR" sz="1100" dirty="0" smtClean="0"/>
              <a:t> world </a:t>
            </a:r>
            <a:r>
              <a:rPr lang="fr-FR" sz="1100" dirty="0" err="1" smtClean="0"/>
              <a:t>view</a:t>
            </a:r>
            <a:r>
              <a:rPr lang="fr-FR" sz="1100" dirty="0" smtClean="0"/>
              <a:t> ». </a:t>
            </a:r>
            <a:r>
              <a:rPr lang="fr-FR" sz="1100" i="1" dirty="0" smtClean="0"/>
              <a:t>Mashable</a:t>
            </a:r>
            <a:r>
              <a:rPr lang="fr-FR" sz="1100" dirty="0" smtClean="0"/>
              <a:t>. 03/06/2011. [en ligne]. </a:t>
            </a:r>
            <a:r>
              <a:rPr lang="fr-FR" sz="1100" dirty="0"/>
              <a:t>Disponible sur : </a:t>
            </a:r>
            <a:r>
              <a:rPr lang="fr-FR" sz="1100" dirty="0">
                <a:hlinkClick r:id="rId15"/>
              </a:rPr>
              <a:t>http://mashable.com/2011/06/03/filters-eli-pariser</a:t>
            </a:r>
            <a:r>
              <a:rPr lang="fr-FR" sz="1100" dirty="0" smtClean="0">
                <a:hlinkClick r:id="rId15"/>
              </a:rPr>
              <a:t>/</a:t>
            </a:r>
            <a:r>
              <a:rPr lang="fr-FR" sz="1100" dirty="0" smtClean="0"/>
              <a:t>. </a:t>
            </a:r>
            <a:endParaRPr lang="fr-FR" sz="1100" dirty="0"/>
          </a:p>
          <a:p>
            <a:pPr marL="180975" indent="-180975">
              <a:lnSpc>
                <a:spcPct val="120000"/>
              </a:lnSpc>
              <a:spcBef>
                <a:spcPts val="300"/>
              </a:spcBef>
              <a:buNone/>
            </a:pPr>
            <a:r>
              <a:rPr lang="fr-FR" sz="1100" dirty="0" smtClean="0"/>
              <a:t>Francine Clément. « Art.sy : un nouveau venu dans le monde des arts visuels ». </a:t>
            </a:r>
            <a:r>
              <a:rPr lang="fr-FR" sz="1100" i="1" dirty="0" smtClean="0"/>
              <a:t>Thot Cursus. </a:t>
            </a:r>
            <a:r>
              <a:rPr lang="fr-FR" sz="1100" dirty="0" smtClean="0"/>
              <a:t>14/10/2012. [en ligne]. </a:t>
            </a:r>
            <a:r>
              <a:rPr lang="fr-FR" sz="1100" dirty="0"/>
              <a:t>Disponible sur : </a:t>
            </a:r>
            <a:r>
              <a:rPr lang="fr-FR" sz="1100" dirty="0">
                <a:hlinkClick r:id="rId16"/>
              </a:rPr>
              <a:t>http://cursus.edu/dossiers-articles/articles/18837/art-nouveau-venu-dans-monde-des</a:t>
            </a:r>
            <a:r>
              <a:rPr lang="fr-FR" sz="1100" dirty="0" smtClean="0">
                <a:hlinkClick r:id="rId16"/>
              </a:rPr>
              <a:t>/</a:t>
            </a:r>
            <a:r>
              <a:rPr lang="fr-FR" sz="1100" dirty="0" smtClean="0"/>
              <a:t>. </a:t>
            </a:r>
          </a:p>
          <a:p>
            <a:pPr marL="180975" indent="-180975">
              <a:lnSpc>
                <a:spcPct val="120000"/>
              </a:lnSpc>
              <a:spcBef>
                <a:spcPts val="300"/>
              </a:spcBef>
              <a:buNone/>
            </a:pPr>
            <a:r>
              <a:rPr lang="fr-FR" sz="1100" dirty="0"/>
              <a:t>Colin. « </a:t>
            </a:r>
            <a:r>
              <a:rPr lang="fr-FR" sz="1100" dirty="0" err="1"/>
              <a:t>Sérendipité</a:t>
            </a:r>
            <a:r>
              <a:rPr lang="fr-FR" sz="1100" dirty="0"/>
              <a:t> : le hasard fait-il encore les choses </a:t>
            </a:r>
            <a:r>
              <a:rPr lang="fr-FR" sz="1100" dirty="0" smtClean="0"/>
              <a:t>? ». </a:t>
            </a:r>
            <a:r>
              <a:rPr lang="fr-FR" sz="1100" i="1" dirty="0" smtClean="0"/>
              <a:t>L’œil au carré</a:t>
            </a:r>
            <a:r>
              <a:rPr lang="fr-FR" sz="1100" dirty="0" smtClean="0"/>
              <a:t>. 16/03/2015. [en ligne]. Disponible sur :  </a:t>
            </a:r>
            <a:r>
              <a:rPr lang="fr-FR" sz="1100" dirty="0" smtClean="0">
                <a:hlinkClick r:id="rId17"/>
              </a:rPr>
              <a:t>« http://www.oeil-au-carre.fr/le-blog/2015/03/16/serendipite-hasard</a:t>
            </a:r>
            <a:r>
              <a:rPr lang="fr-FR" sz="1100" dirty="0" smtClean="0"/>
              <a:t>. </a:t>
            </a:r>
          </a:p>
          <a:p>
            <a:pPr marL="180975" indent="-180975">
              <a:lnSpc>
                <a:spcPct val="120000"/>
              </a:lnSpc>
              <a:spcBef>
                <a:spcPts val="300"/>
              </a:spcBef>
              <a:buNone/>
            </a:pPr>
            <a:r>
              <a:rPr lang="fr-FR" sz="1100" dirty="0" smtClean="0"/>
              <a:t>Patrick </a:t>
            </a:r>
            <a:r>
              <a:rPr lang="fr-FR" sz="1100" dirty="0" err="1"/>
              <a:t>Cuenot</a:t>
            </a:r>
            <a:r>
              <a:rPr lang="fr-FR" sz="1100" dirty="0"/>
              <a:t>. « Veille : peut-on se passer des moteurs de recherche </a:t>
            </a:r>
            <a:r>
              <a:rPr lang="fr-FR" sz="1100" dirty="0" smtClean="0"/>
              <a:t>? ». </a:t>
            </a:r>
            <a:r>
              <a:rPr lang="fr-FR" sz="1100" i="1" dirty="0" smtClean="0"/>
              <a:t>Veille &amp; internet, mode d’emploi</a:t>
            </a:r>
            <a:r>
              <a:rPr lang="fr-FR" sz="1100" dirty="0" smtClean="0"/>
              <a:t>. 08/07/2013. [en ligne]. </a:t>
            </a:r>
            <a:r>
              <a:rPr lang="fr-FR" sz="1100" dirty="0"/>
              <a:t>Disponible sur : </a:t>
            </a:r>
            <a:r>
              <a:rPr lang="fr-FR" sz="1100" dirty="0">
                <a:hlinkClick r:id="rId18"/>
              </a:rPr>
              <a:t>http://patrickcuenot.wordpress.com/2013/07/08/veille-peut-on-se-passer-des-moteurs-de-recherche</a:t>
            </a:r>
            <a:r>
              <a:rPr lang="fr-FR" sz="1100" dirty="0" smtClean="0">
                <a:hlinkClick r:id="rId18"/>
              </a:rPr>
              <a:t>/</a:t>
            </a:r>
            <a:r>
              <a:rPr lang="fr-FR" sz="1100" dirty="0" smtClean="0"/>
              <a:t>. </a:t>
            </a:r>
          </a:p>
          <a:p>
            <a:pPr marL="180975" indent="-180975">
              <a:lnSpc>
                <a:spcPct val="120000"/>
              </a:lnSpc>
              <a:spcBef>
                <a:spcPts val="300"/>
              </a:spcBef>
              <a:buNone/>
            </a:pPr>
            <a:r>
              <a:rPr lang="fr-FR" sz="1100" dirty="0" smtClean="0"/>
              <a:t>Christophe Deschamps</a:t>
            </a:r>
            <a:r>
              <a:rPr lang="fr-FR" sz="1100" i="1" dirty="0" smtClean="0"/>
              <a:t>. </a:t>
            </a:r>
            <a:r>
              <a:rPr lang="fr-FR" sz="1100" dirty="0" smtClean="0"/>
              <a:t>« La recherche d’information et la veille sur le web à l’heure des réseaux sociaux ». </a:t>
            </a:r>
            <a:r>
              <a:rPr lang="fr-FR" sz="1100" i="1" dirty="0" smtClean="0"/>
              <a:t>L’usager numérique. Séminaire INRIA, 27/09-1</a:t>
            </a:r>
            <a:r>
              <a:rPr lang="fr-FR" sz="1100" i="1" baseline="30000" dirty="0" smtClean="0"/>
              <a:t>er</a:t>
            </a:r>
            <a:r>
              <a:rPr lang="fr-FR" sz="1100" i="1" dirty="0" smtClean="0"/>
              <a:t>/10/2010, Anglet. </a:t>
            </a:r>
            <a:r>
              <a:rPr lang="fr-FR" sz="1100" dirty="0" smtClean="0"/>
              <a:t>Paris : ADBS éd., 2010. 204 p. p. 117-144. manuscrit auteur disponible sur </a:t>
            </a:r>
            <a:r>
              <a:rPr lang="fr-FR" sz="1100" dirty="0"/>
              <a:t>: </a:t>
            </a:r>
            <a:r>
              <a:rPr lang="fr-FR" sz="1100" dirty="0">
                <a:hlinkClick r:id="rId19"/>
              </a:rPr>
              <a:t>http://</a:t>
            </a:r>
            <a:r>
              <a:rPr lang="fr-FR" sz="1100" dirty="0" smtClean="0">
                <a:hlinkClick r:id="rId19"/>
              </a:rPr>
              <a:t>fr.scribd.com/doc/40837799/Veille-et-recherche-d-information-a-l-heure-des-reseaux-sociaux</a:t>
            </a:r>
            <a:r>
              <a:rPr lang="fr-FR" sz="1100" dirty="0" smtClean="0"/>
              <a:t>. </a:t>
            </a:r>
          </a:p>
          <a:p>
            <a:pPr marL="180975" indent="-180975">
              <a:lnSpc>
                <a:spcPct val="120000"/>
              </a:lnSpc>
              <a:spcBef>
                <a:spcPts val="300"/>
              </a:spcBef>
              <a:buNone/>
            </a:pPr>
            <a:r>
              <a:rPr lang="fr-FR" sz="1100" i="1" dirty="0" smtClean="0"/>
              <a:t>--. La recherche sociale d’information</a:t>
            </a:r>
            <a:r>
              <a:rPr lang="fr-FR" sz="1100" dirty="0" smtClean="0"/>
              <a:t>. Présentation, URFIST de Paris, 06/06/2012. 177 p. Version </a:t>
            </a:r>
            <a:r>
              <a:rPr lang="fr-FR" sz="1100" dirty="0"/>
              <a:t>antérieure disponible sur : </a:t>
            </a:r>
            <a:r>
              <a:rPr lang="fr-FR" sz="1100" dirty="0">
                <a:hlinkClick r:id="rId20"/>
              </a:rPr>
              <a:t>http://</a:t>
            </a:r>
            <a:r>
              <a:rPr lang="fr-FR" sz="1100" dirty="0" smtClean="0">
                <a:hlinkClick r:id="rId20"/>
              </a:rPr>
              <a:t>fr.scribd.com/doc/53242308/La-recherche-sociale-d-information</a:t>
            </a:r>
            <a:r>
              <a:rPr lang="fr-FR" sz="1100" dirty="0" smtClean="0"/>
              <a:t>.  </a:t>
            </a:r>
          </a:p>
          <a:p>
            <a:pPr marL="180975" indent="-180975">
              <a:lnSpc>
                <a:spcPct val="120000"/>
              </a:lnSpc>
              <a:spcBef>
                <a:spcPts val="300"/>
              </a:spcBef>
              <a:buNone/>
            </a:pPr>
            <a:r>
              <a:rPr lang="fr-FR" sz="1100" i="1" dirty="0" smtClean="0"/>
              <a:t>Do </a:t>
            </a:r>
            <a:r>
              <a:rPr lang="fr-FR" sz="1100" i="1" dirty="0"/>
              <a:t>not </a:t>
            </a:r>
            <a:r>
              <a:rPr lang="fr-FR" sz="1100" i="1" dirty="0" err="1"/>
              <a:t>track</a:t>
            </a:r>
            <a:r>
              <a:rPr lang="fr-FR" sz="1100" dirty="0"/>
              <a:t>. Série TV. 2015</a:t>
            </a:r>
            <a:r>
              <a:rPr lang="fr-FR" sz="1100" dirty="0" smtClean="0"/>
              <a:t>. 7 épisodes. </a:t>
            </a:r>
            <a:r>
              <a:rPr lang="fr-FR" sz="1100" dirty="0"/>
              <a:t>[en ligne]. Disponible sur :  </a:t>
            </a:r>
            <a:r>
              <a:rPr lang="fr-FR" sz="1100" dirty="0">
                <a:hlinkClick r:id="rId21"/>
              </a:rPr>
              <a:t>https://donottrack-doc.com/fr/</a:t>
            </a:r>
            <a:r>
              <a:rPr lang="fr-FR" sz="1100" dirty="0"/>
              <a:t>. </a:t>
            </a:r>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313365648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noFill/>
        </p:spPr>
        <p:txBody>
          <a:bodyPr>
            <a:normAutofit fontScale="92500" lnSpcReduction="20000"/>
          </a:bodyPr>
          <a:lstStyle/>
          <a:p>
            <a:pPr marL="180975" indent="-180975">
              <a:lnSpc>
                <a:spcPct val="110000"/>
              </a:lnSpc>
              <a:spcBef>
                <a:spcPts val="300"/>
              </a:spcBef>
              <a:buNone/>
            </a:pPr>
            <a:r>
              <a:rPr lang="fr-FR" sz="900" dirty="0"/>
              <a:t>Olivier </a:t>
            </a:r>
            <a:r>
              <a:rPr lang="fr-FR" sz="900" dirty="0" err="1"/>
              <a:t>Ertzscheid</a:t>
            </a:r>
            <a:r>
              <a:rPr lang="fr-FR" sz="900" dirty="0"/>
              <a:t>. « Chercher des textes ou trouver des mots. La recherche à la hash(tags) ». </a:t>
            </a:r>
            <a:r>
              <a:rPr lang="fr-FR" sz="900" i="1" dirty="0"/>
              <a:t>Affordance.info. </a:t>
            </a:r>
            <a:r>
              <a:rPr lang="fr-FR" sz="900" dirty="0"/>
              <a:t>20/06/2013. [en ligne]. Disponible sur : </a:t>
            </a:r>
            <a:r>
              <a:rPr lang="fr-FR" sz="900" dirty="0">
                <a:hlinkClick r:id="rId3"/>
              </a:rPr>
              <a:t>http://affordance.typepad.com//mon_weblog/2013/06/chercher-des-textes-ou-trouver-des-mots.html</a:t>
            </a:r>
            <a:r>
              <a:rPr lang="fr-FR" sz="900" dirty="0"/>
              <a:t>. </a:t>
            </a:r>
          </a:p>
          <a:p>
            <a:pPr marL="180975" indent="-180975">
              <a:lnSpc>
                <a:spcPct val="110000"/>
              </a:lnSpc>
              <a:spcBef>
                <a:spcPts val="300"/>
              </a:spcBef>
              <a:buNone/>
            </a:pPr>
            <a:r>
              <a:rPr lang="fr-FR" sz="900" dirty="0"/>
              <a:t>--. « De la conquête du </a:t>
            </a:r>
            <a:r>
              <a:rPr lang="fr-FR" sz="900" i="1" dirty="0"/>
              <a:t>far-web </a:t>
            </a:r>
            <a:r>
              <a:rPr lang="fr-FR" sz="900" dirty="0"/>
              <a:t>à celle du </a:t>
            </a:r>
            <a:r>
              <a:rPr lang="fr-FR" sz="900" i="1" dirty="0" err="1"/>
              <a:t>near</a:t>
            </a:r>
            <a:r>
              <a:rPr lang="fr-FR" sz="900" i="1" dirty="0"/>
              <a:t>-m</a:t>
            </a:r>
            <a:r>
              <a:rPr lang="fr-FR" sz="900" dirty="0"/>
              <a:t>e ». </a:t>
            </a:r>
            <a:r>
              <a:rPr lang="fr-FR" sz="900" i="1" dirty="0"/>
              <a:t>Ibid. </a:t>
            </a:r>
            <a:r>
              <a:rPr lang="fr-FR" sz="900" dirty="0"/>
              <a:t>03/02/2012. [en ligne]. Disponible sur : </a:t>
            </a:r>
            <a:r>
              <a:rPr lang="fr-FR" sz="900" dirty="0">
                <a:hlinkClick r:id="rId4"/>
              </a:rPr>
              <a:t>http://affordance.typepad.com/mon_weblog/2012/02/far-web-near-me.html</a:t>
            </a:r>
            <a:r>
              <a:rPr lang="fr-FR" sz="900" dirty="0"/>
              <a:t>. </a:t>
            </a:r>
          </a:p>
          <a:p>
            <a:pPr marL="180975" indent="-180975">
              <a:lnSpc>
                <a:spcPct val="110000"/>
              </a:lnSpc>
              <a:spcBef>
                <a:spcPts val="300"/>
              </a:spcBef>
              <a:buNone/>
            </a:pPr>
            <a:r>
              <a:rPr lang="fr-FR" sz="900" dirty="0"/>
              <a:t>--. « La réponse avant la question. Ou le complexe du scribe ». </a:t>
            </a:r>
            <a:r>
              <a:rPr lang="fr-FR" sz="900" i="1" dirty="0"/>
              <a:t>Ibid.</a:t>
            </a:r>
            <a:r>
              <a:rPr lang="fr-FR" sz="900" dirty="0"/>
              <a:t> 19/09/2010. [en ligne]. Disponible sur : </a:t>
            </a:r>
            <a:r>
              <a:rPr lang="fr-FR" sz="900" dirty="0">
                <a:hlinkClick r:id="rId5"/>
              </a:rPr>
              <a:t>http://affordance.typepad.com/mon_weblog/2010/09/la-reponse-avant-la-question.html</a:t>
            </a:r>
            <a:r>
              <a:rPr lang="fr-FR" sz="900" dirty="0"/>
              <a:t>.</a:t>
            </a:r>
          </a:p>
          <a:p>
            <a:pPr marL="180975" indent="-180975">
              <a:spcBef>
                <a:spcPts val="300"/>
              </a:spcBef>
              <a:buNone/>
            </a:pPr>
            <a:r>
              <a:rPr lang="fr-FR" sz="900" dirty="0" smtClean="0"/>
              <a:t>--. </a:t>
            </a:r>
            <a:r>
              <a:rPr lang="fr-FR" sz="900" dirty="0"/>
              <a:t>« L’indexation est-elle soluble dans le(s) bouton(s) ? ». </a:t>
            </a:r>
            <a:r>
              <a:rPr lang="fr-FR" sz="900" i="1" dirty="0"/>
              <a:t>Ibid. </a:t>
            </a:r>
            <a:r>
              <a:rPr lang="fr-FR" sz="900" dirty="0"/>
              <a:t>21/09/2011. [en ligne]. Disponible sur : </a:t>
            </a:r>
            <a:r>
              <a:rPr lang="fr-FR" sz="900" dirty="0">
                <a:hlinkClick r:id="rId6"/>
              </a:rPr>
              <a:t>http://affordance.typepad.com/mon_weblog/2011/09/lindexation-est-elle-soluble-dans-les-boutons-.html</a:t>
            </a:r>
            <a:r>
              <a:rPr lang="fr-FR" sz="900" dirty="0"/>
              <a:t>.</a:t>
            </a:r>
          </a:p>
          <a:p>
            <a:pPr marL="180975" indent="-180975">
              <a:spcBef>
                <a:spcPts val="300"/>
              </a:spcBef>
              <a:buNone/>
            </a:pPr>
            <a:r>
              <a:rPr lang="fr-FR" sz="900" dirty="0"/>
              <a:t>--. « Ingénieries de la </a:t>
            </a:r>
            <a:r>
              <a:rPr lang="fr-FR" sz="900" dirty="0" err="1"/>
              <a:t>sérendipité</a:t>
            </a:r>
            <a:r>
              <a:rPr lang="fr-FR" sz="900" dirty="0"/>
              <a:t> ». </a:t>
            </a:r>
            <a:r>
              <a:rPr lang="fr-FR" sz="900" i="1" dirty="0"/>
              <a:t>Ibid.</a:t>
            </a:r>
            <a:r>
              <a:rPr lang="fr-FR" sz="900" dirty="0"/>
              <a:t> 03/02/2010. [en ligne]. Disponible sur : </a:t>
            </a:r>
            <a:r>
              <a:rPr lang="fr-FR" sz="900" dirty="0">
                <a:hlinkClick r:id="rId7"/>
              </a:rPr>
              <a:t>http://affordance.typepad.com/mon_weblog/2010/02/ingenieries-de-la-serendipite.html</a:t>
            </a:r>
            <a:r>
              <a:rPr lang="fr-FR" sz="900" dirty="0"/>
              <a:t>.</a:t>
            </a:r>
          </a:p>
          <a:p>
            <a:pPr marL="180975" lvl="0" indent="-180975">
              <a:spcBef>
                <a:spcPts val="300"/>
              </a:spcBef>
              <a:buNone/>
            </a:pPr>
            <a:r>
              <a:rPr lang="fr-FR" sz="900" dirty="0" smtClean="0"/>
              <a:t>--. </a:t>
            </a:r>
            <a:r>
              <a:rPr lang="fr-FR" sz="900" dirty="0" smtClean="0"/>
              <a:t>« (</a:t>
            </a:r>
            <a:r>
              <a:rPr lang="fr-FR" sz="900" dirty="0" err="1" smtClean="0"/>
              <a:t>My</a:t>
            </a:r>
            <a:r>
              <a:rPr lang="fr-FR" sz="900" dirty="0" smtClean="0"/>
              <a:t>) state of </a:t>
            </a:r>
            <a:r>
              <a:rPr lang="fr-FR" sz="900" dirty="0" err="1" smtClean="0"/>
              <a:t>search</a:t>
            </a:r>
            <a:r>
              <a:rPr lang="fr-FR" sz="900" dirty="0" smtClean="0"/>
              <a:t> 2012 ». </a:t>
            </a:r>
            <a:r>
              <a:rPr lang="fr-FR" sz="900" i="1" dirty="0" smtClean="0"/>
              <a:t>Ibid.</a:t>
            </a:r>
            <a:r>
              <a:rPr lang="fr-FR" sz="900" dirty="0" smtClean="0"/>
              <a:t> 27/11/2012. [en ligne]. Disponible sur : </a:t>
            </a:r>
            <a:r>
              <a:rPr lang="fr-FR" sz="900" dirty="0" smtClean="0">
                <a:hlinkClick r:id="rId8"/>
              </a:rPr>
              <a:t>http://affordance.typepad.com/mon_weblog/2012/11/my-state-of-search-2012.html</a:t>
            </a:r>
            <a:r>
              <a:rPr lang="fr-FR" sz="900" dirty="0" smtClean="0"/>
              <a:t>. </a:t>
            </a:r>
          </a:p>
          <a:p>
            <a:pPr marL="180975" indent="-180975">
              <a:spcBef>
                <a:spcPts val="300"/>
              </a:spcBef>
              <a:buNone/>
            </a:pPr>
            <a:r>
              <a:rPr lang="fr-FR" sz="900" dirty="0" err="1" smtClean="0"/>
              <a:t>Sophian</a:t>
            </a:r>
            <a:r>
              <a:rPr lang="fr-FR" sz="900" dirty="0" smtClean="0"/>
              <a:t> </a:t>
            </a:r>
            <a:r>
              <a:rPr lang="fr-FR" sz="900" dirty="0" err="1"/>
              <a:t>Fanen</a:t>
            </a:r>
            <a:r>
              <a:rPr lang="fr-FR" sz="900" dirty="0"/>
              <a:t>. « Le web prend le pli du recommandé ». </a:t>
            </a:r>
            <a:r>
              <a:rPr lang="fr-FR" sz="900" i="1" dirty="0" err="1"/>
              <a:t>Ecrans</a:t>
            </a:r>
            <a:r>
              <a:rPr lang="fr-FR" sz="900" dirty="0"/>
              <a:t>. 24/04/2013. [en ligne]. Disponible sur : </a:t>
            </a:r>
            <a:r>
              <a:rPr lang="fr-FR" sz="900" dirty="0">
                <a:hlinkClick r:id="rId9"/>
              </a:rPr>
              <a:t>http://www.ecrans.fr/Le-Web-prend-le-pli-du-recommande,16283.html</a:t>
            </a:r>
            <a:r>
              <a:rPr lang="fr-FR" sz="900" dirty="0"/>
              <a:t>. </a:t>
            </a:r>
          </a:p>
          <a:p>
            <a:pPr marL="180975" indent="-180975">
              <a:spcBef>
                <a:spcPts val="300"/>
              </a:spcBef>
              <a:buNone/>
            </a:pPr>
            <a:r>
              <a:rPr lang="fr-FR" sz="900" dirty="0"/>
              <a:t>Tony </a:t>
            </a:r>
            <a:r>
              <a:rPr lang="fr-FR" sz="900" dirty="0" err="1"/>
              <a:t>Faragasso</a:t>
            </a:r>
            <a:r>
              <a:rPr lang="fr-FR" sz="900" dirty="0"/>
              <a:t>. </a:t>
            </a:r>
            <a:r>
              <a:rPr lang="fr-FR" sz="900" i="1" dirty="0"/>
              <a:t>De la gestion de signets au social </a:t>
            </a:r>
            <a:r>
              <a:rPr lang="fr-FR" sz="900" i="1" dirty="0" err="1"/>
              <a:t>bookmarking</a:t>
            </a:r>
            <a:r>
              <a:rPr lang="fr-FR" sz="900" i="1" dirty="0"/>
              <a:t>. </a:t>
            </a:r>
            <a:r>
              <a:rPr lang="fr-FR" sz="900" i="1" dirty="0" err="1"/>
              <a:t>Delicious</a:t>
            </a:r>
            <a:r>
              <a:rPr lang="fr-FR" sz="900" i="1" dirty="0"/>
              <a:t>, Diigo, Zotero et quelques autres.</a:t>
            </a:r>
            <a:r>
              <a:rPr lang="fr-FR" sz="900" dirty="0"/>
              <a:t> Paris : ADBS, 2011. 62 p.</a:t>
            </a:r>
          </a:p>
          <a:p>
            <a:pPr marL="180975" indent="-180975">
              <a:spcBef>
                <a:spcPts val="300"/>
              </a:spcBef>
              <a:buNone/>
            </a:pPr>
            <a:r>
              <a:rPr lang="fr-FR" sz="900" dirty="0"/>
              <a:t>Benoît Fechner. « Comment empêcher Google de vous pister en ligne ? ». </a:t>
            </a:r>
            <a:r>
              <a:rPr lang="fr-FR" sz="900" i="1" dirty="0"/>
              <a:t>France TV Info</a:t>
            </a:r>
            <a:r>
              <a:rPr lang="fr-FR" sz="900" dirty="0"/>
              <a:t>. 12/05/2013. [en ligne]. Disponible sur : </a:t>
            </a:r>
            <a:r>
              <a:rPr lang="fr-FR" sz="900" dirty="0">
                <a:hlinkClick r:id="rId10"/>
              </a:rPr>
              <a:t>http://www.francetvinfo.fr/comment-empecher-google-de-vous-pister-en-ligne_321305.html</a:t>
            </a:r>
            <a:r>
              <a:rPr lang="fr-FR" sz="900" dirty="0"/>
              <a:t>. </a:t>
            </a:r>
          </a:p>
          <a:p>
            <a:pPr marL="180975" lvl="0" indent="-180975">
              <a:spcBef>
                <a:spcPts val="300"/>
              </a:spcBef>
              <a:buNone/>
            </a:pPr>
            <a:r>
              <a:rPr lang="fr-FR" sz="900" dirty="0"/>
              <a:t>« </a:t>
            </a:r>
            <a:r>
              <a:rPr lang="fr-FR" sz="900" dirty="0" err="1"/>
              <a:t>Filter</a:t>
            </a:r>
            <a:r>
              <a:rPr lang="fr-FR" sz="900" dirty="0"/>
              <a:t> </a:t>
            </a:r>
            <a:r>
              <a:rPr lang="fr-FR" sz="900" dirty="0" err="1"/>
              <a:t>bubble</a:t>
            </a:r>
            <a:r>
              <a:rPr lang="fr-FR" sz="900" dirty="0"/>
              <a:t> ». </a:t>
            </a:r>
            <a:r>
              <a:rPr lang="fr-FR" sz="900" i="1" dirty="0" smtClean="0"/>
              <a:t>Wikipédia</a:t>
            </a:r>
            <a:r>
              <a:rPr lang="fr-FR" sz="900" dirty="0"/>
              <a:t>. [en ligne]. Disponible sur : </a:t>
            </a:r>
            <a:r>
              <a:rPr lang="fr-FR" sz="900" dirty="0">
                <a:hlinkClick r:id="rId11"/>
              </a:rPr>
              <a:t>http://en.wikipedia.org/wiki/Filter_bubble</a:t>
            </a:r>
            <a:r>
              <a:rPr lang="fr-FR" sz="900" dirty="0"/>
              <a:t>. </a:t>
            </a:r>
          </a:p>
          <a:p>
            <a:pPr marL="180975" lvl="0" indent="-180975">
              <a:spcBef>
                <a:spcPts val="300"/>
              </a:spcBef>
              <a:buNone/>
            </a:pPr>
            <a:r>
              <a:rPr lang="fr-FR" sz="900" dirty="0"/>
              <a:t>Béatrice </a:t>
            </a:r>
            <a:r>
              <a:rPr lang="fr-FR" sz="900" dirty="0" err="1"/>
              <a:t>Foenix-Riou</a:t>
            </a:r>
            <a:r>
              <a:rPr lang="fr-FR" sz="900" dirty="0"/>
              <a:t>. « Google : résultats personnalisés et </a:t>
            </a:r>
            <a:r>
              <a:rPr lang="fr-FR" sz="900" dirty="0" err="1"/>
              <a:t>doodle</a:t>
            </a:r>
            <a:r>
              <a:rPr lang="fr-FR" sz="900" dirty="0"/>
              <a:t> rien que pour vous</a:t>
            </a:r>
            <a:r>
              <a:rPr lang="fr-FR" sz="900" dirty="0" smtClean="0"/>
              <a:t>... ». </a:t>
            </a:r>
            <a:r>
              <a:rPr lang="fr-FR" sz="900" i="1" dirty="0" smtClean="0"/>
              <a:t>Le blog de recherche-eveillee.com.</a:t>
            </a:r>
            <a:r>
              <a:rPr lang="fr-FR" sz="900" dirty="0" smtClean="0"/>
              <a:t> 18/03/2014. [en ligne]. </a:t>
            </a:r>
            <a:r>
              <a:rPr lang="fr-FR" sz="900" dirty="0"/>
              <a:t>Disponible sur : </a:t>
            </a:r>
            <a:r>
              <a:rPr lang="fr-FR" sz="900" dirty="0">
                <a:hlinkClick r:id="rId12"/>
              </a:rPr>
              <a:t>http://</a:t>
            </a:r>
            <a:r>
              <a:rPr lang="fr-FR" sz="900" dirty="0" smtClean="0">
                <a:hlinkClick r:id="rId12"/>
              </a:rPr>
              <a:t>blog.recherche-eveillee.com/2014/03/google-resultats-personnalises-et.html</a:t>
            </a:r>
            <a:r>
              <a:rPr lang="fr-FR" sz="900" dirty="0" smtClean="0"/>
              <a:t>. </a:t>
            </a:r>
            <a:endParaRPr lang="fr-FR" sz="900" dirty="0"/>
          </a:p>
          <a:p>
            <a:pPr marL="180975" indent="-180975">
              <a:spcBef>
                <a:spcPts val="300"/>
              </a:spcBef>
              <a:buNone/>
            </a:pPr>
            <a:r>
              <a:rPr lang="fr-FR" sz="900" dirty="0" smtClean="0"/>
              <a:t>Sarah </a:t>
            </a:r>
            <a:r>
              <a:rPr lang="fr-FR" sz="900" dirty="0" err="1" smtClean="0"/>
              <a:t>Frier</a:t>
            </a:r>
            <a:r>
              <a:rPr lang="fr-FR" sz="900" dirty="0" smtClean="0"/>
              <a:t>. « Twitter </a:t>
            </a:r>
            <a:r>
              <a:rPr lang="fr-FR" sz="900" dirty="0" err="1" smtClean="0"/>
              <a:t>reaches</a:t>
            </a:r>
            <a:r>
              <a:rPr lang="fr-FR" sz="900" dirty="0" smtClean="0"/>
              <a:t> deal to show tweets in Google </a:t>
            </a:r>
            <a:r>
              <a:rPr lang="fr-FR" sz="900" dirty="0" err="1" smtClean="0"/>
              <a:t>search</a:t>
            </a:r>
            <a:r>
              <a:rPr lang="fr-FR" sz="900" dirty="0" smtClean="0"/>
              <a:t> </a:t>
            </a:r>
            <a:r>
              <a:rPr lang="fr-FR" sz="900" dirty="0" err="1" smtClean="0"/>
              <a:t>results</a:t>
            </a:r>
            <a:r>
              <a:rPr lang="fr-FR" sz="900" dirty="0" smtClean="0"/>
              <a:t> ». </a:t>
            </a:r>
            <a:r>
              <a:rPr lang="fr-FR" sz="900" i="1" dirty="0" smtClean="0"/>
              <a:t>Bloomberg Business</a:t>
            </a:r>
            <a:r>
              <a:rPr lang="fr-FR" sz="900" dirty="0" smtClean="0"/>
              <a:t>. 05/02/2015. [en ligne]. </a:t>
            </a:r>
            <a:r>
              <a:rPr lang="fr-FR" sz="900" dirty="0"/>
              <a:t>Disponible sur :  </a:t>
            </a:r>
            <a:r>
              <a:rPr lang="fr-FR" sz="900" dirty="0">
                <a:hlinkClick r:id="rId13"/>
              </a:rPr>
              <a:t>http://</a:t>
            </a:r>
            <a:r>
              <a:rPr lang="fr-FR" sz="900" dirty="0" smtClean="0">
                <a:hlinkClick r:id="rId13"/>
              </a:rPr>
              <a:t>www.bloomberg.com/news/articles/2015-02-05/twitter-said-to-reach-deal-for-tweets-in-google-search-results</a:t>
            </a:r>
            <a:r>
              <a:rPr lang="fr-FR" sz="900" dirty="0" smtClean="0"/>
              <a:t>. </a:t>
            </a:r>
            <a:endParaRPr lang="fr-FR" sz="900" dirty="0"/>
          </a:p>
          <a:p>
            <a:pPr marL="180975" indent="-180975">
              <a:spcBef>
                <a:spcPts val="300"/>
              </a:spcBef>
              <a:buNone/>
            </a:pPr>
            <a:r>
              <a:rPr lang="fr-FR" sz="900" dirty="0" err="1" smtClean="0"/>
              <a:t>Conor</a:t>
            </a:r>
            <a:r>
              <a:rPr lang="fr-FR" sz="900" dirty="0" smtClean="0"/>
              <a:t> </a:t>
            </a:r>
            <a:r>
              <a:rPr lang="fr-FR" sz="900" dirty="0" err="1" smtClean="0"/>
              <a:t>Friedersdorf</a:t>
            </a:r>
            <a:r>
              <a:rPr lang="fr-FR" sz="900" dirty="0" smtClean="0"/>
              <a:t>. « </a:t>
            </a:r>
            <a:r>
              <a:rPr lang="en-US" sz="900" dirty="0"/>
              <a:t>Should Google </a:t>
            </a:r>
            <a:r>
              <a:rPr lang="en-US" sz="900" dirty="0" smtClean="0"/>
              <a:t>always tell </a:t>
            </a:r>
            <a:r>
              <a:rPr lang="en-US" sz="900" dirty="0"/>
              <a:t>the </a:t>
            </a:r>
            <a:r>
              <a:rPr lang="en-US" sz="900" dirty="0" smtClean="0"/>
              <a:t>truth ?</a:t>
            </a:r>
            <a:r>
              <a:rPr lang="fr-FR" sz="900" dirty="0" smtClean="0"/>
              <a:t> ». </a:t>
            </a:r>
            <a:r>
              <a:rPr lang="fr-FR" sz="900" i="1" dirty="0" smtClean="0"/>
              <a:t>The Atlantic. </a:t>
            </a:r>
            <a:r>
              <a:rPr lang="fr-FR" sz="900" dirty="0" smtClean="0"/>
              <a:t>04/07/2015. [en ligne]. Disponible sur :  </a:t>
            </a:r>
            <a:r>
              <a:rPr lang="fr-FR" sz="900" dirty="0" smtClean="0">
                <a:hlinkClick r:id="rId14"/>
              </a:rPr>
              <a:t>http</a:t>
            </a:r>
            <a:r>
              <a:rPr lang="fr-FR" sz="900" dirty="0">
                <a:hlinkClick r:id="rId14"/>
              </a:rPr>
              <a:t>://www.theatlantic.com/technology/archive/2015/07/should-google-always-tell-the-truth/397697</a:t>
            </a:r>
            <a:r>
              <a:rPr lang="fr-FR" sz="900" dirty="0" smtClean="0">
                <a:hlinkClick r:id="rId14"/>
              </a:rPr>
              <a:t>/</a:t>
            </a:r>
            <a:r>
              <a:rPr lang="fr-FR" sz="900" dirty="0" smtClean="0"/>
              <a:t>. </a:t>
            </a:r>
            <a:endParaRPr lang="fr-FR" sz="900" dirty="0"/>
          </a:p>
          <a:p>
            <a:pPr marL="180975" indent="-180975">
              <a:spcBef>
                <a:spcPts val="300"/>
              </a:spcBef>
              <a:buNone/>
            </a:pPr>
            <a:r>
              <a:rPr lang="fr-FR" sz="900" dirty="0" smtClean="0"/>
              <a:t>«</a:t>
            </a:r>
            <a:r>
              <a:rPr lang="fr-FR" sz="900" dirty="0"/>
              <a:t> Google, confessionnal du </a:t>
            </a:r>
            <a:r>
              <a:rPr lang="fr-FR" sz="900" dirty="0" smtClean="0"/>
              <a:t>XXI</a:t>
            </a:r>
            <a:r>
              <a:rPr lang="fr-FR" sz="900" baseline="30000" dirty="0" smtClean="0"/>
              <a:t>e</a:t>
            </a:r>
            <a:r>
              <a:rPr lang="fr-FR" sz="900" dirty="0" smtClean="0"/>
              <a:t> siècle</a:t>
            </a:r>
            <a:r>
              <a:rPr lang="fr-FR" sz="900" dirty="0"/>
              <a:t> ». </a:t>
            </a:r>
            <a:r>
              <a:rPr lang="fr-FR" sz="900" i="1" dirty="0" err="1"/>
              <a:t>Geeko</a:t>
            </a:r>
            <a:r>
              <a:rPr lang="fr-FR" sz="900" i="1" dirty="0"/>
              <a:t> – Le Soir</a:t>
            </a:r>
            <a:r>
              <a:rPr lang="fr-FR" sz="900" dirty="0"/>
              <a:t>. 16/11/2013. [en ligne]. Disponible sur : </a:t>
            </a:r>
            <a:r>
              <a:rPr lang="fr-FR" sz="900" dirty="0">
                <a:hlinkClick r:id="rId15"/>
              </a:rPr>
              <a:t>http://geeko.lesoir.be/2013/11/16/google-confessionnal-du-xxie-siecle</a:t>
            </a:r>
            <a:r>
              <a:rPr lang="fr-FR" sz="900" dirty="0"/>
              <a:t>. </a:t>
            </a:r>
          </a:p>
          <a:p>
            <a:pPr marL="180975" lvl="0" indent="-180975">
              <a:spcBef>
                <a:spcPts val="300"/>
              </a:spcBef>
              <a:buNone/>
            </a:pPr>
            <a:r>
              <a:rPr lang="fr-FR" sz="900" dirty="0" smtClean="0"/>
              <a:t>Magali </a:t>
            </a:r>
            <a:r>
              <a:rPr lang="fr-FR" sz="900" dirty="0"/>
              <a:t>Guibert. « Trucs et astuces pour optimiser sa recherche dans LinkedIn ». </a:t>
            </a:r>
            <a:r>
              <a:rPr lang="fr-FR" sz="900" i="1" dirty="0"/>
              <a:t>Netsources</a:t>
            </a:r>
            <a:r>
              <a:rPr lang="fr-FR" sz="900" dirty="0"/>
              <a:t>, n°101, 11-12/2012. p. 10-13.</a:t>
            </a:r>
            <a:endParaRPr lang="fr-FR" sz="900" b="1" dirty="0"/>
          </a:p>
          <a:p>
            <a:pPr marL="180975" indent="-180975">
              <a:spcBef>
                <a:spcPts val="300"/>
              </a:spcBef>
              <a:buNone/>
            </a:pPr>
            <a:r>
              <a:rPr lang="fr-FR" sz="900" dirty="0" smtClean="0"/>
              <a:t>Hubert Guillaud. « Du graphe social au graphe de l’humeur ». </a:t>
            </a:r>
            <a:r>
              <a:rPr lang="fr-FR" sz="900" i="1" dirty="0" smtClean="0"/>
              <a:t>InternetActu</a:t>
            </a:r>
            <a:r>
              <a:rPr lang="fr-FR" sz="900" dirty="0" smtClean="0"/>
              <a:t>. 18/09/2013. [en ligne]. </a:t>
            </a:r>
            <a:r>
              <a:rPr lang="fr-FR" sz="900" dirty="0"/>
              <a:t>Disponible sur : </a:t>
            </a:r>
            <a:r>
              <a:rPr lang="fr-FR" sz="900" dirty="0">
                <a:hlinkClick r:id="rId16"/>
              </a:rPr>
              <a:t>http://www.internetactu.net/2013/09/18/du-graphe-social-au-graphe-de-lhumeur</a:t>
            </a:r>
            <a:r>
              <a:rPr lang="fr-FR" sz="900" dirty="0" smtClean="0">
                <a:hlinkClick r:id="rId16"/>
              </a:rPr>
              <a:t>/</a:t>
            </a:r>
            <a:r>
              <a:rPr lang="fr-FR" sz="900" dirty="0" smtClean="0"/>
              <a:t>. </a:t>
            </a:r>
          </a:p>
          <a:p>
            <a:pPr marL="180975" indent="-180975">
              <a:spcBef>
                <a:spcPts val="300"/>
              </a:spcBef>
              <a:buNone/>
            </a:pPr>
            <a:r>
              <a:rPr lang="fr-FR" sz="900" dirty="0" err="1" smtClean="0"/>
              <a:t>Aniko</a:t>
            </a:r>
            <a:r>
              <a:rPr lang="fr-FR" sz="900" dirty="0" smtClean="0"/>
              <a:t> </a:t>
            </a:r>
            <a:r>
              <a:rPr lang="fr-FR" sz="900" dirty="0" err="1" smtClean="0"/>
              <a:t>Hannak</a:t>
            </a:r>
            <a:r>
              <a:rPr lang="fr-FR" sz="900" dirty="0" smtClean="0"/>
              <a:t> et al. « </a:t>
            </a:r>
            <a:r>
              <a:rPr lang="fr-FR" sz="900" dirty="0" err="1" smtClean="0"/>
              <a:t>Measuring</a:t>
            </a:r>
            <a:r>
              <a:rPr lang="fr-FR" sz="900" dirty="0" smtClean="0"/>
              <a:t> </a:t>
            </a:r>
            <a:r>
              <a:rPr lang="fr-FR" sz="900" dirty="0" err="1" smtClean="0"/>
              <a:t>personalization</a:t>
            </a:r>
            <a:r>
              <a:rPr lang="fr-FR" sz="900" dirty="0" smtClean="0"/>
              <a:t> of web </a:t>
            </a:r>
            <a:r>
              <a:rPr lang="fr-FR" sz="900" dirty="0" err="1" smtClean="0"/>
              <a:t>search</a:t>
            </a:r>
            <a:r>
              <a:rPr lang="fr-FR" sz="900" dirty="0" smtClean="0"/>
              <a:t> ». </a:t>
            </a:r>
            <a:r>
              <a:rPr lang="en-US" sz="900" i="1" dirty="0"/>
              <a:t>Proceedings of the 22nd International World Wide Web Conference (WWW'13)</a:t>
            </a:r>
            <a:r>
              <a:rPr lang="en-US" sz="900" dirty="0"/>
              <a:t>, Rio de Janeiro, Brazil, May </a:t>
            </a:r>
            <a:r>
              <a:rPr lang="en-US" sz="900" dirty="0" smtClean="0"/>
              <a:t>2013. </a:t>
            </a:r>
            <a:r>
              <a:rPr lang="fr-FR" sz="900" dirty="0" smtClean="0"/>
              <a:t>11 p. [en ligne]. </a:t>
            </a:r>
            <a:r>
              <a:rPr lang="fr-FR" sz="900" dirty="0"/>
              <a:t>Disponible sur : </a:t>
            </a:r>
            <a:r>
              <a:rPr lang="fr-FR" sz="900" dirty="0">
                <a:hlinkClick r:id="rId17"/>
              </a:rPr>
              <a:t>http://</a:t>
            </a:r>
            <a:r>
              <a:rPr lang="fr-FR" sz="900" dirty="0" smtClean="0">
                <a:hlinkClick r:id="rId17"/>
              </a:rPr>
              <a:t>personalization.ccs.neu.edu/paper.pdf</a:t>
            </a:r>
            <a:r>
              <a:rPr lang="fr-FR" sz="900" dirty="0" smtClean="0"/>
              <a:t>. </a:t>
            </a:r>
          </a:p>
          <a:p>
            <a:pPr marL="180975" indent="-180975">
              <a:spcBef>
                <a:spcPts val="300"/>
              </a:spcBef>
              <a:buNone/>
            </a:pPr>
            <a:r>
              <a:rPr lang="fr-FR" sz="900" dirty="0" smtClean="0"/>
              <a:t>Jérôme G. « Alternative Google : DuckDuckGo flambe ». </a:t>
            </a:r>
            <a:r>
              <a:rPr lang="fr-FR" sz="900" i="1" dirty="0" smtClean="0"/>
              <a:t>Génération NT.</a:t>
            </a:r>
            <a:r>
              <a:rPr lang="fr-FR" sz="900" dirty="0" smtClean="0"/>
              <a:t> 19/06/2013. [en ligne]. Disponible sur :  </a:t>
            </a:r>
            <a:r>
              <a:rPr lang="fr-FR" sz="900" dirty="0">
                <a:hlinkClick r:id="rId18"/>
              </a:rPr>
              <a:t>http://</a:t>
            </a:r>
            <a:r>
              <a:rPr lang="fr-FR" sz="900" dirty="0" smtClean="0">
                <a:hlinkClick r:id="rId18"/>
              </a:rPr>
              <a:t>www.generation-nt.com/google-duckduckgo-moteur-recherche-prism-ixquick-startpage-actualite-1749742.html</a:t>
            </a:r>
            <a:r>
              <a:rPr lang="fr-FR" sz="900" dirty="0" smtClean="0"/>
              <a:t>. </a:t>
            </a:r>
            <a:endParaRPr lang="fr-FR" sz="900" dirty="0"/>
          </a:p>
          <a:p>
            <a:pPr marL="180975" indent="-180975">
              <a:spcBef>
                <a:spcPts val="300"/>
              </a:spcBef>
              <a:buNone/>
            </a:pPr>
            <a:r>
              <a:rPr lang="fr-FR" sz="900" dirty="0" err="1" smtClean="0"/>
              <a:t>Aref</a:t>
            </a:r>
            <a:r>
              <a:rPr lang="fr-FR" sz="900" dirty="0" smtClean="0"/>
              <a:t> </a:t>
            </a:r>
            <a:r>
              <a:rPr lang="fr-FR" sz="900" dirty="0" err="1" smtClean="0"/>
              <a:t>Jdey</a:t>
            </a:r>
            <a:r>
              <a:rPr lang="fr-FR" sz="900" dirty="0" smtClean="0"/>
              <a:t>. « Le nouveau web : un web d’humeurs et d’émotions ». </a:t>
            </a:r>
            <a:r>
              <a:rPr lang="fr-FR" sz="900" i="1" dirty="0" smtClean="0"/>
              <a:t>Demain la veille</a:t>
            </a:r>
            <a:r>
              <a:rPr lang="fr-FR" sz="900" dirty="0" smtClean="0"/>
              <a:t>. 26/08/2013. [en ligne]. </a:t>
            </a:r>
            <a:r>
              <a:rPr lang="fr-FR" sz="900" dirty="0"/>
              <a:t>Disponible sur : </a:t>
            </a:r>
            <a:r>
              <a:rPr lang="fr-FR" sz="900" dirty="0">
                <a:hlinkClick r:id="rId19"/>
              </a:rPr>
              <a:t>http://www.demainlaveille.fr/2013/08/26/le-nouveau-web-un-web-dhumeurs-et-demotions</a:t>
            </a:r>
            <a:r>
              <a:rPr lang="fr-FR" sz="900" dirty="0" smtClean="0">
                <a:hlinkClick r:id="rId19"/>
              </a:rPr>
              <a:t>/</a:t>
            </a:r>
            <a:r>
              <a:rPr lang="fr-FR" sz="900" dirty="0" smtClean="0"/>
              <a:t>. </a:t>
            </a:r>
          </a:p>
          <a:p>
            <a:pPr marL="180975" indent="-180975">
              <a:spcBef>
                <a:spcPts val="300"/>
              </a:spcBef>
              <a:buNone/>
            </a:pPr>
            <a:r>
              <a:rPr lang="fr-FR" sz="900" dirty="0" smtClean="0"/>
              <a:t>Clémence Jost. « La carte des réseaux sociaux ». </a:t>
            </a:r>
            <a:r>
              <a:rPr lang="fr-FR" sz="900" i="1" dirty="0" err="1" smtClean="0"/>
              <a:t>Archimag</a:t>
            </a:r>
            <a:r>
              <a:rPr lang="fr-FR" sz="900" dirty="0" smtClean="0"/>
              <a:t>, n°265, 06/2013. p. 20.</a:t>
            </a:r>
          </a:p>
          <a:p>
            <a:pPr marL="180975" indent="-180975">
              <a:spcBef>
                <a:spcPts val="300"/>
              </a:spcBef>
              <a:buNone/>
            </a:pPr>
            <a:r>
              <a:rPr lang="fr-FR" sz="900" dirty="0" smtClean="0"/>
              <a:t>Natasha </a:t>
            </a:r>
            <a:r>
              <a:rPr lang="fr-FR" sz="900" dirty="0" err="1" smtClean="0"/>
              <a:t>Lomas</a:t>
            </a:r>
            <a:r>
              <a:rPr lang="fr-FR" sz="900" dirty="0" smtClean="0"/>
              <a:t>. « </a:t>
            </a:r>
            <a:r>
              <a:rPr lang="en-US" sz="900" dirty="0" err="1"/>
              <a:t>Futureful’s</a:t>
            </a:r>
            <a:r>
              <a:rPr lang="en-US" sz="900" dirty="0"/>
              <a:t> </a:t>
            </a:r>
            <a:r>
              <a:rPr lang="en-US" sz="900" dirty="0" smtClean="0"/>
              <a:t>predictive discovery engine gets new interface</a:t>
            </a:r>
            <a:r>
              <a:rPr lang="en-US" sz="900" dirty="0"/>
              <a:t>, </a:t>
            </a:r>
            <a:r>
              <a:rPr lang="en-US" sz="900" dirty="0" smtClean="0"/>
              <a:t>expands from </a:t>
            </a:r>
            <a:r>
              <a:rPr lang="en-US" sz="900" dirty="0" err="1"/>
              <a:t>iPad</a:t>
            </a:r>
            <a:r>
              <a:rPr lang="en-US" sz="900" dirty="0"/>
              <a:t> </a:t>
            </a:r>
            <a:r>
              <a:rPr lang="en-US" sz="900" dirty="0" smtClean="0"/>
              <a:t>to </a:t>
            </a:r>
            <a:r>
              <a:rPr lang="en-US" sz="900" dirty="0"/>
              <a:t>iPhone</a:t>
            </a:r>
            <a:r>
              <a:rPr lang="fr-FR" sz="900" dirty="0" smtClean="0"/>
              <a:t> ». </a:t>
            </a:r>
            <a:r>
              <a:rPr lang="fr-FR" sz="900" i="1" dirty="0" err="1" smtClean="0"/>
              <a:t>TechCrunch</a:t>
            </a:r>
            <a:r>
              <a:rPr lang="fr-FR" sz="900" dirty="0" smtClean="0"/>
              <a:t>. 05/08/2013. [en ligne]. </a:t>
            </a:r>
            <a:r>
              <a:rPr lang="fr-FR" sz="900" dirty="0"/>
              <a:t>Disponible </a:t>
            </a:r>
            <a:r>
              <a:rPr lang="fr-FR" sz="900" dirty="0" smtClean="0"/>
              <a:t/>
            </a:r>
            <a:br>
              <a:rPr lang="fr-FR" sz="900" dirty="0" smtClean="0"/>
            </a:br>
            <a:r>
              <a:rPr lang="fr-FR" sz="900" dirty="0" smtClean="0"/>
              <a:t>sur </a:t>
            </a:r>
            <a:r>
              <a:rPr lang="fr-FR" sz="900" dirty="0"/>
              <a:t>: </a:t>
            </a:r>
            <a:r>
              <a:rPr lang="fr-FR" sz="900" dirty="0">
                <a:hlinkClick r:id="rId20"/>
              </a:rPr>
              <a:t>http://techcrunch.com/2013/08/05/futureful-iphone-app</a:t>
            </a:r>
            <a:r>
              <a:rPr lang="fr-FR" sz="900" dirty="0" smtClean="0">
                <a:hlinkClick r:id="rId20"/>
              </a:rPr>
              <a:t>/</a:t>
            </a:r>
            <a:r>
              <a:rPr lang="fr-FR" sz="900" dirty="0" smtClean="0"/>
              <a:t>. </a:t>
            </a:r>
          </a:p>
          <a:p>
            <a:pPr marL="180975" indent="-180975">
              <a:spcBef>
                <a:spcPts val="300"/>
              </a:spcBef>
              <a:buNone/>
            </a:pPr>
            <a:r>
              <a:rPr lang="fr-FR" sz="900" dirty="0"/>
              <a:t>« Madame Machine, pouvez-vous me conseiller un bon livre ? : les nouveaux outils Web de recommandation de lectures</a:t>
            </a:r>
            <a:r>
              <a:rPr lang="fr-FR" sz="900" dirty="0" smtClean="0"/>
              <a:t>… ». </a:t>
            </a:r>
            <a:r>
              <a:rPr lang="fr-FR" sz="900" i="1" dirty="0" smtClean="0"/>
              <a:t>ABF</a:t>
            </a:r>
            <a:r>
              <a:rPr lang="fr-FR" sz="900" dirty="0" smtClean="0"/>
              <a:t>. 27/06/2011. [en ligne]. </a:t>
            </a:r>
            <a:r>
              <a:rPr lang="fr-FR" sz="900" dirty="0"/>
              <a:t>Disponible sur : </a:t>
            </a:r>
            <a:r>
              <a:rPr lang="fr-FR" sz="900" dirty="0">
                <a:hlinkClick r:id="rId21"/>
              </a:rPr>
              <a:t>http://</a:t>
            </a:r>
            <a:r>
              <a:rPr lang="fr-FR" sz="900" dirty="0" smtClean="0">
                <a:hlinkClick r:id="rId21"/>
              </a:rPr>
              <a:t>www.abf.asso.fr/3/135/393/ABF/madame-machine-pouvez-vous-me-conseiller-un-bon-livre-les-nouveaux-outils-web-de-recommandation-de-lectures?p=7&amp;p2=0</a:t>
            </a:r>
            <a:r>
              <a:rPr lang="fr-FR" sz="900" dirty="0" smtClean="0"/>
              <a:t>. </a:t>
            </a:r>
            <a:endParaRPr lang="fr-FR" sz="900" dirty="0"/>
          </a:p>
          <a:p>
            <a:pPr marL="180975" indent="-180975">
              <a:spcBef>
                <a:spcPts val="300"/>
              </a:spcBef>
              <a:buNone/>
            </a:pPr>
            <a:r>
              <a:rPr lang="fr-FR" sz="900" dirty="0" smtClean="0"/>
              <a:t>Mary Madden et Lee </a:t>
            </a:r>
            <a:r>
              <a:rPr lang="fr-FR" sz="900" dirty="0" err="1" smtClean="0"/>
              <a:t>Rainie</a:t>
            </a:r>
            <a:r>
              <a:rPr lang="fr-FR" sz="900" dirty="0" smtClean="0"/>
              <a:t>. « </a:t>
            </a:r>
            <a:r>
              <a:rPr lang="en-US" sz="900" dirty="0"/>
              <a:t>Americans’ </a:t>
            </a:r>
            <a:r>
              <a:rPr lang="en-US" sz="900" dirty="0" smtClean="0"/>
              <a:t>attitudes about privacy</a:t>
            </a:r>
            <a:r>
              <a:rPr lang="en-US" sz="900" dirty="0"/>
              <a:t>, </a:t>
            </a:r>
            <a:r>
              <a:rPr lang="en-US" sz="900" dirty="0" smtClean="0"/>
              <a:t>security </a:t>
            </a:r>
            <a:r>
              <a:rPr lang="en-US" sz="900" dirty="0"/>
              <a:t>and </a:t>
            </a:r>
            <a:r>
              <a:rPr lang="en-US" sz="900" dirty="0" smtClean="0"/>
              <a:t>surveillance</a:t>
            </a:r>
            <a:r>
              <a:rPr lang="fr-FR" sz="900" dirty="0" smtClean="0"/>
              <a:t> ». </a:t>
            </a:r>
            <a:r>
              <a:rPr lang="fr-FR" sz="900" i="1" dirty="0" err="1" smtClean="0"/>
              <a:t>Pew</a:t>
            </a:r>
            <a:r>
              <a:rPr lang="fr-FR" sz="900" i="1" dirty="0" smtClean="0"/>
              <a:t> </a:t>
            </a:r>
            <a:r>
              <a:rPr lang="fr-FR" sz="900" i="1" dirty="0" err="1" smtClean="0"/>
              <a:t>Research</a:t>
            </a:r>
            <a:r>
              <a:rPr lang="fr-FR" sz="900" i="1" dirty="0" smtClean="0"/>
              <a:t> Center</a:t>
            </a:r>
            <a:r>
              <a:rPr lang="fr-FR" sz="900" dirty="0" smtClean="0"/>
              <a:t>. 20/05/2015. [en ligne]. </a:t>
            </a:r>
            <a:r>
              <a:rPr lang="fr-FR" sz="900" dirty="0"/>
              <a:t>Disponible sur : </a:t>
            </a:r>
            <a:r>
              <a:rPr lang="fr-FR" sz="900" dirty="0">
                <a:hlinkClick r:id="rId22"/>
              </a:rPr>
              <a:t>http://www.pewinternet.org/2015/05/20/americans-attitudes-about-privacy-security-and-surveillance</a:t>
            </a:r>
            <a:r>
              <a:rPr lang="fr-FR" sz="900" dirty="0" smtClean="0">
                <a:hlinkClick r:id="rId22"/>
              </a:rPr>
              <a:t>/</a:t>
            </a:r>
            <a:r>
              <a:rPr lang="fr-FR" sz="900" dirty="0" smtClean="0"/>
              <a:t>. </a:t>
            </a:r>
          </a:p>
          <a:p>
            <a:pPr marL="180975" indent="-180975">
              <a:spcBef>
                <a:spcPts val="300"/>
              </a:spcBef>
              <a:buNone/>
            </a:pPr>
            <a:r>
              <a:rPr lang="fr-FR" sz="900" dirty="0" smtClean="0"/>
              <a:t>Christian </a:t>
            </a:r>
            <a:r>
              <a:rPr lang="fr-FR" sz="900" dirty="0" err="1" smtClean="0"/>
              <a:t>Madsbjerg</a:t>
            </a:r>
            <a:r>
              <a:rPr lang="fr-FR" sz="900" dirty="0" smtClean="0"/>
              <a:t> et Morgan </a:t>
            </a:r>
            <a:r>
              <a:rPr lang="fr-FR" sz="900" dirty="0" err="1" smtClean="0"/>
              <a:t>Ramsey</a:t>
            </a:r>
            <a:r>
              <a:rPr lang="fr-FR" sz="900" dirty="0" smtClean="0"/>
              <a:t>-Elliot. « How to </a:t>
            </a:r>
            <a:r>
              <a:rPr lang="fr-FR" sz="900" dirty="0" err="1" smtClean="0"/>
              <a:t>fix</a:t>
            </a:r>
            <a:r>
              <a:rPr lang="fr-FR" sz="900" dirty="0" smtClean="0"/>
              <a:t> streaming music services ». </a:t>
            </a:r>
            <a:r>
              <a:rPr lang="fr-FR" sz="900" i="1" dirty="0" err="1" smtClean="0"/>
              <a:t>FastCompagny</a:t>
            </a:r>
            <a:r>
              <a:rPr lang="fr-FR" sz="900" dirty="0" smtClean="0"/>
              <a:t>. 1</a:t>
            </a:r>
            <a:r>
              <a:rPr lang="fr-FR" sz="900" baseline="30000" dirty="0" smtClean="0"/>
              <a:t>er</a:t>
            </a:r>
            <a:r>
              <a:rPr lang="fr-FR" sz="900" dirty="0" smtClean="0"/>
              <a:t>/10/2013. [en ligne]. </a:t>
            </a:r>
            <a:r>
              <a:rPr lang="fr-FR" sz="900" dirty="0"/>
              <a:t>Disponible sur : </a:t>
            </a:r>
            <a:r>
              <a:rPr lang="fr-FR" sz="900" dirty="0">
                <a:hlinkClick r:id="rId23"/>
              </a:rPr>
              <a:t>http://</a:t>
            </a:r>
            <a:r>
              <a:rPr lang="fr-FR" sz="900" dirty="0" smtClean="0">
                <a:hlinkClick r:id="rId23"/>
              </a:rPr>
              <a:t>www.fastcodesign.com/3018862/how-to-fix-streaming-music-services</a:t>
            </a:r>
            <a:r>
              <a:rPr lang="fr-FR" sz="900" dirty="0" smtClean="0"/>
              <a:t>. </a:t>
            </a:r>
          </a:p>
          <a:p>
            <a:pPr marL="180975" indent="-180975">
              <a:spcBef>
                <a:spcPts val="300"/>
              </a:spcBef>
              <a:buNone/>
            </a:pPr>
            <a:r>
              <a:rPr lang="fr-FR" sz="900" dirty="0" err="1" smtClean="0"/>
              <a:t>Farhad</a:t>
            </a:r>
            <a:r>
              <a:rPr lang="fr-FR" sz="900" dirty="0" smtClean="0"/>
              <a:t> </a:t>
            </a:r>
            <a:r>
              <a:rPr lang="fr-FR" sz="900" dirty="0" err="1"/>
              <a:t>Manjoo</a:t>
            </a:r>
            <a:r>
              <a:rPr lang="fr-FR" sz="900" dirty="0"/>
              <a:t>. « Google, ne t'arrête pas de collecter mes </a:t>
            </a:r>
            <a:r>
              <a:rPr lang="fr-FR" sz="900" dirty="0" smtClean="0"/>
              <a:t>données ! ». </a:t>
            </a:r>
            <a:r>
              <a:rPr lang="fr-FR" sz="900" i="1" dirty="0" smtClean="0"/>
              <a:t>Slate.fr.</a:t>
            </a:r>
            <a:r>
              <a:rPr lang="fr-FR" sz="900" dirty="0" smtClean="0"/>
              <a:t> 23/04/2011. [en ligne]. </a:t>
            </a:r>
            <a:r>
              <a:rPr lang="fr-FR" sz="900" dirty="0"/>
              <a:t>Disponible sur : </a:t>
            </a:r>
            <a:r>
              <a:rPr lang="fr-FR" sz="900" dirty="0">
                <a:hlinkClick r:id="rId24"/>
              </a:rPr>
              <a:t>http://</a:t>
            </a:r>
            <a:r>
              <a:rPr lang="fr-FR" sz="900" dirty="0" smtClean="0">
                <a:hlinkClick r:id="rId24"/>
              </a:rPr>
              <a:t>www.slate.fr/story/36851/vie-privee-google-utile</a:t>
            </a:r>
            <a:r>
              <a:rPr lang="fr-FR" sz="900" dirty="0" smtClean="0"/>
              <a:t>.</a:t>
            </a:r>
          </a:p>
          <a:p>
            <a:pPr marL="180975" indent="-180975">
              <a:spcBef>
                <a:spcPts val="300"/>
              </a:spcBef>
              <a:buNone/>
            </a:pPr>
            <a:r>
              <a:rPr lang="fr-FR" sz="900" dirty="0" smtClean="0"/>
              <a:t>Véronique </a:t>
            </a:r>
            <a:r>
              <a:rPr lang="fr-FR" sz="900" dirty="0" err="1" smtClean="0"/>
              <a:t>Mesguich</a:t>
            </a:r>
            <a:r>
              <a:rPr lang="fr-FR" sz="900" dirty="0" smtClean="0"/>
              <a:t>. « Vers une recherche sociale ? ». </a:t>
            </a:r>
            <a:r>
              <a:rPr lang="fr-FR" sz="900" i="1" dirty="0" smtClean="0"/>
              <a:t>Netsources</a:t>
            </a:r>
            <a:r>
              <a:rPr lang="fr-FR" sz="900" dirty="0" smtClean="0"/>
              <a:t>, n°92, 05-06/2011. p. 1-5</a:t>
            </a:r>
            <a:r>
              <a:rPr lang="fr-FR" sz="900" dirty="0" smtClean="0"/>
              <a:t>.</a:t>
            </a:r>
            <a:endParaRPr lang="fr-FR" sz="900" dirty="0" smtClean="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301707822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noFill/>
        </p:spPr>
        <p:txBody>
          <a:bodyPr>
            <a:normAutofit/>
          </a:bodyPr>
          <a:lstStyle/>
          <a:p>
            <a:pPr marL="180975" indent="-180975">
              <a:spcBef>
                <a:spcPts val="300"/>
              </a:spcBef>
              <a:buNone/>
            </a:pPr>
            <a:r>
              <a:rPr lang="fr-FR" sz="800" dirty="0"/>
              <a:t>« « Droit à l’oubli » : Google conteste les demandes de déréférencement mondial de la CNIL ». </a:t>
            </a:r>
            <a:r>
              <a:rPr lang="fr-FR" sz="800" i="1" dirty="0"/>
              <a:t>Le Monde Pixels. </a:t>
            </a:r>
            <a:r>
              <a:rPr lang="fr-FR" sz="800" dirty="0"/>
              <a:t>19/05/2016. [en ligne]. Disponible sur : </a:t>
            </a:r>
            <a:r>
              <a:rPr lang="fr-FR" sz="800" dirty="0">
                <a:hlinkClick r:id="rId3"/>
              </a:rPr>
              <a:t>http://www.lemonde.fr/pixels/article/2016/05/19/droit-a-l-oubli-google-contest-les-demandes-de-dereferencement-mondial-de-la-cnil_4922602_4408996.html</a:t>
            </a:r>
            <a:r>
              <a:rPr lang="fr-FR" sz="800" dirty="0"/>
              <a:t>. </a:t>
            </a:r>
          </a:p>
          <a:p>
            <a:pPr marL="180975" indent="-180975">
              <a:spcBef>
                <a:spcPts val="300"/>
              </a:spcBef>
              <a:buNone/>
            </a:pPr>
            <a:r>
              <a:rPr lang="fr-FR" sz="800" dirty="0" err="1"/>
              <a:t>Eric</a:t>
            </a:r>
            <a:r>
              <a:rPr lang="fr-FR" sz="800" dirty="0"/>
              <a:t> Enge. « </a:t>
            </a:r>
            <a:r>
              <a:rPr lang="en-US" sz="800" dirty="0"/>
              <a:t>Post Google-Twitter launch : how is Google indexing Twitter today ?</a:t>
            </a:r>
            <a:r>
              <a:rPr lang="fr-FR" sz="800" dirty="0"/>
              <a:t>  ». </a:t>
            </a:r>
            <a:r>
              <a:rPr lang="fr-FR" sz="800" i="1" dirty="0"/>
              <a:t>Stone temple</a:t>
            </a:r>
            <a:r>
              <a:rPr lang="fr-FR" sz="800" dirty="0"/>
              <a:t>. 07/08/2015. [en ligne]. Disponible sur :  </a:t>
            </a:r>
            <a:r>
              <a:rPr lang="fr-FR" sz="800" dirty="0">
                <a:hlinkClick r:id="rId4"/>
              </a:rPr>
              <a:t>https://www.stonetemple.com/how-is-google-indexing-twitter-today/</a:t>
            </a:r>
            <a:r>
              <a:rPr lang="fr-FR" sz="800" dirty="0"/>
              <a:t>. </a:t>
            </a:r>
          </a:p>
          <a:p>
            <a:pPr marL="180975" indent="-180975">
              <a:spcBef>
                <a:spcPts val="300"/>
              </a:spcBef>
              <a:buNone/>
            </a:pPr>
            <a:r>
              <a:rPr lang="fr-FR" sz="800" i="1" dirty="0" smtClean="0"/>
              <a:t>Les </a:t>
            </a:r>
            <a:r>
              <a:rPr lang="fr-FR" sz="800" i="1" dirty="0"/>
              <a:t>moteurs de recommandation</a:t>
            </a:r>
            <a:r>
              <a:rPr lang="fr-FR" sz="800" dirty="0"/>
              <a:t>. Journée d’étude organisée par le laboratoire DICEN, 11/06/2012. Supports d’interventions disponibles en ligne sur : </a:t>
            </a:r>
            <a:r>
              <a:rPr lang="fr-FR" sz="800" dirty="0">
                <a:hlinkClick r:id="rId5"/>
              </a:rPr>
              <a:t>http://www.dicen-idf.org/evenement/journee-etude-moteurs-recommandation/</a:t>
            </a:r>
            <a:r>
              <a:rPr lang="fr-FR" sz="800" dirty="0"/>
              <a:t>. </a:t>
            </a:r>
          </a:p>
          <a:p>
            <a:pPr marL="180975" indent="-180975">
              <a:spcBef>
                <a:spcPts val="300"/>
              </a:spcBef>
              <a:buNone/>
            </a:pPr>
            <a:r>
              <a:rPr lang="fr-FR" sz="800" dirty="0" smtClean="0"/>
              <a:t>Francesca </a:t>
            </a:r>
            <a:r>
              <a:rPr lang="fr-FR" sz="800" dirty="0" err="1"/>
              <a:t>Musiani</a:t>
            </a:r>
            <a:r>
              <a:rPr lang="fr-FR" sz="800" dirty="0"/>
              <a:t>. « « Bienvenue sur votre Amazon » : les systèmes de recommandation d’ouvrages ». </a:t>
            </a:r>
            <a:r>
              <a:rPr lang="fr-FR" sz="800" i="1" dirty="0" err="1"/>
              <a:t>LabsHadopi</a:t>
            </a:r>
            <a:r>
              <a:rPr lang="fr-FR" sz="800" dirty="0"/>
              <a:t>. 28/03/2012. [en ligne]. Disponible sur : </a:t>
            </a:r>
            <a:r>
              <a:rPr lang="fr-FR" sz="800" dirty="0">
                <a:hlinkClick r:id="rId6"/>
              </a:rPr>
              <a:t>http://labs.hadopi.fr/actualites/bienvenue-sur-votre-amazon-les-systemes-de-recommandation-douvrages</a:t>
            </a:r>
            <a:r>
              <a:rPr lang="fr-FR" sz="800" dirty="0"/>
              <a:t>. </a:t>
            </a:r>
          </a:p>
          <a:p>
            <a:pPr marL="180975" indent="-180975">
              <a:spcBef>
                <a:spcPts val="300"/>
              </a:spcBef>
              <a:buNone/>
            </a:pPr>
            <a:r>
              <a:rPr lang="fr-FR" sz="800" dirty="0"/>
              <a:t>Antoine Oury. « Facebook : Tu lis Philip Kerr ? Essaye Hitler, ou la logique de l'algorithme ». </a:t>
            </a:r>
            <a:r>
              <a:rPr lang="fr-FR" sz="800" i="1" dirty="0" err="1"/>
              <a:t>Actualitté</a:t>
            </a:r>
            <a:r>
              <a:rPr lang="fr-FR" sz="800" dirty="0"/>
              <a:t>. 26/08/2013. [en ligne]. Disponible sur : </a:t>
            </a:r>
            <a:r>
              <a:rPr lang="fr-FR" sz="800" dirty="0">
                <a:hlinkClick r:id="rId7"/>
              </a:rPr>
              <a:t>http://www.actualitte.com/societe/facebook-tu-lis-philip-kerr-essaye-hitler-ou-la-logique-de-l-algorithme-44619.htm</a:t>
            </a:r>
            <a:r>
              <a:rPr lang="fr-FR" sz="800" dirty="0"/>
              <a:t>.</a:t>
            </a:r>
          </a:p>
          <a:p>
            <a:pPr marL="180975" indent="-180975">
              <a:spcBef>
                <a:spcPts val="300"/>
              </a:spcBef>
              <a:buNone/>
            </a:pPr>
            <a:r>
              <a:rPr lang="fr-FR" sz="800" dirty="0" smtClean="0"/>
              <a:t>Alexander </a:t>
            </a:r>
            <a:r>
              <a:rPr lang="fr-FR" sz="800" dirty="0" err="1" smtClean="0"/>
              <a:t>Pak</a:t>
            </a:r>
            <a:r>
              <a:rPr lang="fr-FR" sz="800" dirty="0" smtClean="0"/>
              <a:t> et Patrick </a:t>
            </a:r>
            <a:r>
              <a:rPr lang="fr-FR" sz="800" dirty="0" err="1" smtClean="0"/>
              <a:t>Paroubek</a:t>
            </a:r>
            <a:r>
              <a:rPr lang="fr-FR" sz="800" dirty="0" smtClean="0"/>
              <a:t>. « Twitter as a corpus for sentiment </a:t>
            </a:r>
            <a:r>
              <a:rPr lang="fr-FR" sz="800" dirty="0" err="1" smtClean="0"/>
              <a:t>analysis</a:t>
            </a:r>
            <a:r>
              <a:rPr lang="fr-FR" sz="800" dirty="0" smtClean="0"/>
              <a:t> and opinion </a:t>
            </a:r>
            <a:r>
              <a:rPr lang="fr-FR" sz="800" dirty="0" err="1" smtClean="0"/>
              <a:t>mining</a:t>
            </a:r>
            <a:r>
              <a:rPr lang="fr-FR" sz="800" dirty="0" smtClean="0"/>
              <a:t> ». In</a:t>
            </a:r>
            <a:r>
              <a:rPr lang="fr-FR" sz="800" dirty="0"/>
              <a:t>. Nicoletta </a:t>
            </a:r>
            <a:r>
              <a:rPr lang="fr-FR" sz="800" dirty="0" err="1" smtClean="0"/>
              <a:t>Calzolari</a:t>
            </a:r>
            <a:r>
              <a:rPr lang="fr-FR" sz="800" dirty="0" smtClean="0"/>
              <a:t> et al. (éd.). </a:t>
            </a:r>
            <a:r>
              <a:rPr lang="fr-FR" sz="800" i="1" dirty="0" err="1" smtClean="0"/>
              <a:t>Proceedings</a:t>
            </a:r>
            <a:r>
              <a:rPr lang="fr-FR" sz="800" i="1" dirty="0" smtClean="0"/>
              <a:t> </a:t>
            </a:r>
            <a:r>
              <a:rPr lang="fr-FR" sz="800" i="1" dirty="0"/>
              <a:t>of the International </a:t>
            </a:r>
            <a:r>
              <a:rPr lang="fr-FR" sz="800" i="1" dirty="0" err="1"/>
              <a:t>Conference</a:t>
            </a:r>
            <a:r>
              <a:rPr lang="fr-FR" sz="800" i="1" dirty="0"/>
              <a:t> on </a:t>
            </a:r>
            <a:r>
              <a:rPr lang="fr-FR" sz="800" i="1" dirty="0" err="1"/>
              <a:t>Language</a:t>
            </a:r>
            <a:r>
              <a:rPr lang="fr-FR" sz="800" i="1" dirty="0"/>
              <a:t> </a:t>
            </a:r>
            <a:r>
              <a:rPr lang="fr-FR" sz="800" i="1" dirty="0" err="1"/>
              <a:t>Resources</a:t>
            </a:r>
            <a:r>
              <a:rPr lang="fr-FR" sz="800" i="1" dirty="0"/>
              <a:t> and </a:t>
            </a:r>
            <a:r>
              <a:rPr lang="fr-FR" sz="800" i="1" dirty="0" err="1"/>
              <a:t>Evaluation</a:t>
            </a:r>
            <a:r>
              <a:rPr lang="fr-FR" sz="800" i="1" dirty="0"/>
              <a:t>, LREC 2010, 17-23 May 2010, </a:t>
            </a:r>
            <a:r>
              <a:rPr lang="fr-FR" sz="800" i="1" dirty="0" err="1"/>
              <a:t>Valletta</a:t>
            </a:r>
            <a:r>
              <a:rPr lang="fr-FR" sz="800" i="1" dirty="0"/>
              <a:t>, Malta. </a:t>
            </a:r>
            <a:r>
              <a:rPr lang="fr-FR" sz="800" i="1" dirty="0" err="1"/>
              <a:t>European</a:t>
            </a:r>
            <a:r>
              <a:rPr lang="fr-FR" sz="800" i="1" dirty="0"/>
              <a:t> </a:t>
            </a:r>
            <a:r>
              <a:rPr lang="fr-FR" sz="800" i="1" dirty="0" err="1"/>
              <a:t>Language</a:t>
            </a:r>
            <a:r>
              <a:rPr lang="fr-FR" sz="800" i="1" dirty="0"/>
              <a:t> </a:t>
            </a:r>
            <a:r>
              <a:rPr lang="fr-FR" sz="800" i="1" dirty="0" err="1"/>
              <a:t>Resources</a:t>
            </a:r>
            <a:r>
              <a:rPr lang="fr-FR" sz="800" i="1" dirty="0"/>
              <a:t> Association </a:t>
            </a:r>
            <a:r>
              <a:rPr lang="fr-FR" sz="800" i="1" dirty="0" smtClean="0"/>
              <a:t>2010</a:t>
            </a:r>
            <a:r>
              <a:rPr lang="fr-FR" sz="800" dirty="0" smtClean="0"/>
              <a:t>. [en ligne]. </a:t>
            </a:r>
            <a:r>
              <a:rPr lang="fr-FR" sz="800" dirty="0"/>
              <a:t>Disponible sur : </a:t>
            </a:r>
            <a:r>
              <a:rPr lang="fr-FR" sz="800" dirty="0">
                <a:hlinkClick r:id="rId8"/>
              </a:rPr>
              <a:t>http://</a:t>
            </a:r>
            <a:r>
              <a:rPr lang="fr-FR" sz="800" dirty="0" smtClean="0">
                <a:hlinkClick r:id="rId8"/>
              </a:rPr>
              <a:t>www.lrec-conf.org/proceedings/lrec2010/pdf/385_Paper.pdf</a:t>
            </a:r>
            <a:r>
              <a:rPr lang="fr-FR" sz="800" dirty="0" smtClean="0"/>
              <a:t>. </a:t>
            </a:r>
            <a:endParaRPr lang="fr-FR" sz="800" dirty="0"/>
          </a:p>
          <a:p>
            <a:pPr marL="180975" indent="-180975">
              <a:spcBef>
                <a:spcPts val="300"/>
              </a:spcBef>
              <a:buNone/>
            </a:pPr>
            <a:r>
              <a:rPr lang="fr-FR" sz="800" dirty="0" smtClean="0"/>
              <a:t>Tommy Pouilly. « Au bout de la personnalisation du web : paradis ou enfer ? (1/3) ». </a:t>
            </a:r>
            <a:r>
              <a:rPr lang="fr-FR" sz="800" i="1" dirty="0" smtClean="0"/>
              <a:t>RSLN. </a:t>
            </a:r>
            <a:r>
              <a:rPr lang="fr-FR" sz="800" dirty="0" smtClean="0"/>
              <a:t> 18/08/2014. [en ligne]. </a:t>
            </a:r>
            <a:r>
              <a:rPr lang="fr-FR" sz="800" dirty="0"/>
              <a:t>Disponible sur : </a:t>
            </a:r>
            <a:r>
              <a:rPr lang="fr-FR" sz="800" dirty="0">
                <a:hlinkClick r:id="rId9"/>
              </a:rPr>
              <a:t>http://www.rslnmag.fr/post/2014/08/18/Au-bout-de-la-personnalisation-du-web-paradis-ou-enfer-.</a:t>
            </a:r>
            <a:r>
              <a:rPr lang="fr-FR" sz="800" dirty="0" smtClean="0">
                <a:hlinkClick r:id="rId9"/>
              </a:rPr>
              <a:t>aspx</a:t>
            </a:r>
            <a:r>
              <a:rPr lang="fr-FR" sz="800" dirty="0" smtClean="0"/>
              <a:t>. </a:t>
            </a:r>
            <a:endParaRPr lang="fr-FR" sz="800" dirty="0"/>
          </a:p>
          <a:p>
            <a:pPr marL="180975" indent="-180975">
              <a:spcBef>
                <a:spcPts val="300"/>
              </a:spcBef>
              <a:buNone/>
            </a:pPr>
            <a:r>
              <a:rPr lang="fr-FR" sz="800" dirty="0" smtClean="0"/>
              <a:t>--. </a:t>
            </a:r>
            <a:r>
              <a:rPr lang="fr-FR" sz="800" dirty="0"/>
              <a:t>« Au bout de la personnalisation du web : paradis ou enfer ? </a:t>
            </a:r>
            <a:r>
              <a:rPr lang="fr-FR" sz="800" dirty="0" smtClean="0"/>
              <a:t>(3/3) ». </a:t>
            </a:r>
            <a:r>
              <a:rPr lang="fr-FR" sz="800" i="1" dirty="0" smtClean="0"/>
              <a:t>Ibid.</a:t>
            </a:r>
            <a:r>
              <a:rPr lang="fr-FR" sz="800" dirty="0" smtClean="0"/>
              <a:t> 21/08/2014. [en ligne]. Disponible sur </a:t>
            </a:r>
            <a:r>
              <a:rPr lang="fr-FR" sz="800" dirty="0"/>
              <a:t>: </a:t>
            </a:r>
            <a:r>
              <a:rPr lang="fr-FR" sz="800" dirty="0">
                <a:hlinkClick r:id="rId10"/>
              </a:rPr>
              <a:t>http://</a:t>
            </a:r>
            <a:r>
              <a:rPr lang="fr-FR" sz="800" dirty="0" smtClean="0">
                <a:hlinkClick r:id="rId10"/>
              </a:rPr>
              <a:t>www.rslnmag.fr/post/2014/08/21/Au-bout-de-la-personnalisation-du-web-le-miroir-aux-alouettes-33.aspx</a:t>
            </a:r>
            <a:r>
              <a:rPr lang="fr-FR" sz="800" dirty="0" smtClean="0"/>
              <a:t>. </a:t>
            </a:r>
          </a:p>
          <a:p>
            <a:pPr marL="180975" indent="-180975">
              <a:spcBef>
                <a:spcPts val="300"/>
              </a:spcBef>
              <a:buNone/>
            </a:pPr>
            <a:r>
              <a:rPr lang="fr-FR" sz="800" dirty="0" smtClean="0"/>
              <a:t>Lee </a:t>
            </a:r>
            <a:r>
              <a:rPr lang="fr-FR" sz="800" dirty="0" err="1" smtClean="0"/>
              <a:t>Rainie</a:t>
            </a:r>
            <a:r>
              <a:rPr lang="fr-FR" sz="800" dirty="0" smtClean="0"/>
              <a:t> et al. « </a:t>
            </a:r>
            <a:r>
              <a:rPr lang="en-US" sz="800" dirty="0" smtClean="0"/>
              <a:t>Anonymity</a:t>
            </a:r>
            <a:r>
              <a:rPr lang="en-US" sz="800" dirty="0"/>
              <a:t>, </a:t>
            </a:r>
            <a:r>
              <a:rPr lang="en-US" sz="800" dirty="0" smtClean="0"/>
              <a:t>privacy</a:t>
            </a:r>
            <a:r>
              <a:rPr lang="en-US" sz="800" dirty="0"/>
              <a:t>, and </a:t>
            </a:r>
            <a:r>
              <a:rPr lang="en-US" sz="800" dirty="0" smtClean="0"/>
              <a:t>security online</a:t>
            </a:r>
            <a:r>
              <a:rPr lang="fr-FR" sz="800" dirty="0"/>
              <a:t> </a:t>
            </a:r>
            <a:r>
              <a:rPr lang="fr-FR" sz="800" dirty="0" smtClean="0"/>
              <a:t>». </a:t>
            </a:r>
            <a:r>
              <a:rPr lang="fr-FR" sz="800" i="1" dirty="0" err="1" smtClean="0"/>
              <a:t>PewResearchCenter</a:t>
            </a:r>
            <a:r>
              <a:rPr lang="fr-FR" sz="800" dirty="0" smtClean="0"/>
              <a:t>. 05/09/2013. [en ligne]. </a:t>
            </a:r>
            <a:r>
              <a:rPr lang="fr-FR" sz="800" dirty="0"/>
              <a:t>Disponible sur :  </a:t>
            </a:r>
            <a:r>
              <a:rPr lang="fr-FR" sz="800" dirty="0">
                <a:hlinkClick r:id="rId11"/>
              </a:rPr>
              <a:t>http://www.pewinternet.org/2013/09/05/anonymity-privacy-and-security-online</a:t>
            </a:r>
            <a:r>
              <a:rPr lang="fr-FR" sz="800" dirty="0" smtClean="0">
                <a:hlinkClick r:id="rId11"/>
              </a:rPr>
              <a:t>/</a:t>
            </a:r>
            <a:r>
              <a:rPr lang="fr-FR" sz="800" dirty="0" smtClean="0"/>
              <a:t>.</a:t>
            </a:r>
          </a:p>
          <a:p>
            <a:pPr marL="180975" indent="-180975">
              <a:spcBef>
                <a:spcPts val="300"/>
              </a:spcBef>
              <a:buNone/>
            </a:pPr>
            <a:r>
              <a:rPr lang="fr-FR" sz="800" dirty="0" smtClean="0"/>
              <a:t>Michael </a:t>
            </a:r>
            <a:r>
              <a:rPr lang="fr-FR" sz="800" dirty="0" err="1" smtClean="0"/>
              <a:t>Reilly</a:t>
            </a:r>
            <a:r>
              <a:rPr lang="fr-FR" sz="800" dirty="0" smtClean="0"/>
              <a:t>. « Can </a:t>
            </a:r>
            <a:r>
              <a:rPr lang="fr-FR" sz="800" dirty="0" err="1" smtClean="0"/>
              <a:t>you</a:t>
            </a:r>
            <a:r>
              <a:rPr lang="fr-FR" sz="800" dirty="0" smtClean="0"/>
              <a:t> </a:t>
            </a:r>
            <a:r>
              <a:rPr lang="fr-FR" sz="800" dirty="0" err="1" smtClean="0"/>
              <a:t>really</a:t>
            </a:r>
            <a:r>
              <a:rPr lang="fr-FR" sz="800" dirty="0" smtClean="0"/>
              <a:t> spot cancer </a:t>
            </a:r>
            <a:r>
              <a:rPr lang="fr-FR" sz="800" dirty="0" err="1" smtClean="0"/>
              <a:t>through</a:t>
            </a:r>
            <a:r>
              <a:rPr lang="fr-FR" sz="800" dirty="0" smtClean="0"/>
              <a:t> a </a:t>
            </a:r>
            <a:r>
              <a:rPr lang="fr-FR" sz="800" dirty="0" err="1" smtClean="0"/>
              <a:t>search</a:t>
            </a:r>
            <a:r>
              <a:rPr lang="fr-FR" sz="800" dirty="0" smtClean="0"/>
              <a:t> </a:t>
            </a:r>
            <a:r>
              <a:rPr lang="fr-FR" sz="800" dirty="0" err="1" smtClean="0"/>
              <a:t>engine</a:t>
            </a:r>
            <a:r>
              <a:rPr lang="fr-FR" sz="800" dirty="0" smtClean="0"/>
              <a:t> ? ». </a:t>
            </a:r>
            <a:r>
              <a:rPr lang="fr-FR" sz="800" i="1" dirty="0" smtClean="0"/>
              <a:t>MIT </a:t>
            </a:r>
            <a:r>
              <a:rPr lang="fr-FR" sz="800" i="1" dirty="0" err="1" smtClean="0"/>
              <a:t>technology</a:t>
            </a:r>
            <a:r>
              <a:rPr lang="fr-FR" sz="800" i="1" dirty="0" smtClean="0"/>
              <a:t> </a:t>
            </a:r>
            <a:r>
              <a:rPr lang="fr-FR" sz="800" i="1" dirty="0" err="1" smtClean="0"/>
              <a:t>review</a:t>
            </a:r>
            <a:r>
              <a:rPr lang="fr-FR" sz="800" i="1" dirty="0" smtClean="0"/>
              <a:t>. </a:t>
            </a:r>
            <a:r>
              <a:rPr lang="fr-FR" sz="800" dirty="0" smtClean="0"/>
              <a:t>08/06/2016. [en ligne]. </a:t>
            </a:r>
            <a:r>
              <a:rPr lang="fr-FR" sz="800" dirty="0"/>
              <a:t>Disponible sur :  </a:t>
            </a:r>
            <a:r>
              <a:rPr lang="fr-FR" sz="800" dirty="0">
                <a:hlinkClick r:id="rId12"/>
              </a:rPr>
              <a:t>https://www.technologyreview.com/s/601656/can-you-really-spot-cancer-through-a-search-engine</a:t>
            </a:r>
            <a:r>
              <a:rPr lang="fr-FR" sz="800" dirty="0" smtClean="0">
                <a:hlinkClick r:id="rId12"/>
              </a:rPr>
              <a:t>/</a:t>
            </a:r>
            <a:r>
              <a:rPr lang="fr-FR" sz="800" dirty="0" smtClean="0"/>
              <a:t>. </a:t>
            </a:r>
            <a:r>
              <a:rPr lang="fr-FR" sz="800" dirty="0" smtClean="0"/>
              <a:t> </a:t>
            </a:r>
            <a:endParaRPr lang="fr-FR" sz="800" dirty="0" smtClean="0"/>
          </a:p>
          <a:p>
            <a:pPr marL="180975" indent="-180975">
              <a:spcBef>
                <a:spcPts val="300"/>
              </a:spcBef>
              <a:buNone/>
            </a:pPr>
            <a:r>
              <a:rPr lang="fr-FR" sz="800" dirty="0" smtClean="0"/>
              <a:t>Claire </a:t>
            </a:r>
            <a:r>
              <a:rPr lang="fr-FR" sz="800" dirty="0"/>
              <a:t>Richard. « Qui de moi ou de l’algorithme filtre les </a:t>
            </a:r>
            <a:r>
              <a:rPr lang="fr-FR" sz="800" dirty="0" err="1"/>
              <a:t>posts</a:t>
            </a:r>
            <a:r>
              <a:rPr lang="fr-FR" sz="800" dirty="0"/>
              <a:t> de mes amis Facebook </a:t>
            </a:r>
            <a:r>
              <a:rPr lang="fr-FR" sz="800" dirty="0" smtClean="0"/>
              <a:t>? ». </a:t>
            </a:r>
            <a:r>
              <a:rPr lang="fr-FR" sz="800" i="1" dirty="0" smtClean="0"/>
              <a:t>Rue89</a:t>
            </a:r>
            <a:r>
              <a:rPr lang="fr-FR" sz="800" dirty="0"/>
              <a:t>. 08/05/2015. [en ligne]. </a:t>
            </a:r>
            <a:r>
              <a:rPr lang="fr-FR" sz="800" dirty="0" smtClean="0"/>
              <a:t>Disponible sur :  </a:t>
            </a:r>
            <a:r>
              <a:rPr lang="fr-FR" sz="800" dirty="0" smtClean="0">
                <a:hlinkClick r:id="rId13"/>
              </a:rPr>
              <a:t>http://rue89.nouvelobs.com/2015/05/08/lalgorithme-filtre-les-posts-facebook-amis-259081</a:t>
            </a:r>
            <a:r>
              <a:rPr lang="fr-FR" sz="800" dirty="0" smtClean="0"/>
              <a:t>. </a:t>
            </a:r>
          </a:p>
          <a:p>
            <a:pPr marL="180975" indent="-180975">
              <a:spcBef>
                <a:spcPts val="300"/>
              </a:spcBef>
              <a:buNone/>
            </a:pPr>
            <a:r>
              <a:rPr lang="fr-FR" sz="800" dirty="0" smtClean="0"/>
              <a:t>Greg Sterling. « </a:t>
            </a:r>
            <a:r>
              <a:rPr lang="fr-FR" sz="800" dirty="0" err="1" smtClean="0"/>
              <a:t>ChaCha</a:t>
            </a:r>
            <a:r>
              <a:rPr lang="fr-FR" sz="800" dirty="0" smtClean="0"/>
              <a:t> </a:t>
            </a:r>
            <a:r>
              <a:rPr lang="fr-FR" sz="800" dirty="0" err="1" smtClean="0"/>
              <a:t>defeats</a:t>
            </a:r>
            <a:r>
              <a:rPr lang="fr-FR" sz="800" dirty="0" smtClean="0"/>
              <a:t> Google, Bing and </a:t>
            </a:r>
            <a:r>
              <a:rPr lang="fr-FR" sz="800" dirty="0" err="1" smtClean="0"/>
              <a:t>Siri</a:t>
            </a:r>
            <a:r>
              <a:rPr lang="fr-FR" sz="800" dirty="0" smtClean="0"/>
              <a:t> in « </a:t>
            </a:r>
            <a:r>
              <a:rPr lang="fr-FR" sz="800" dirty="0" err="1" smtClean="0"/>
              <a:t>Ansversquality</a:t>
            </a:r>
            <a:r>
              <a:rPr lang="fr-FR" sz="800" dirty="0" smtClean="0"/>
              <a:t> » </a:t>
            </a:r>
            <a:r>
              <a:rPr lang="fr-FR" sz="800" dirty="0" err="1" smtClean="0"/>
              <a:t>study</a:t>
            </a:r>
            <a:r>
              <a:rPr lang="fr-FR" sz="800" dirty="0" smtClean="0"/>
              <a:t> ». </a:t>
            </a:r>
            <a:r>
              <a:rPr lang="fr-FR" sz="800" i="1" dirty="0" err="1" smtClean="0"/>
              <a:t>Search</a:t>
            </a:r>
            <a:r>
              <a:rPr lang="fr-FR" sz="800" i="1" dirty="0" smtClean="0"/>
              <a:t> </a:t>
            </a:r>
            <a:r>
              <a:rPr lang="fr-FR" sz="800" i="1" dirty="0" err="1" smtClean="0"/>
              <a:t>engine</a:t>
            </a:r>
            <a:r>
              <a:rPr lang="fr-FR" sz="800" i="1" dirty="0" smtClean="0"/>
              <a:t> land. </a:t>
            </a:r>
            <a:r>
              <a:rPr lang="fr-FR" sz="800" dirty="0" smtClean="0"/>
              <a:t>19/02/2013. [en ligne]. Disponible sur : </a:t>
            </a:r>
            <a:r>
              <a:rPr lang="fr-FR" sz="800" dirty="0" smtClean="0">
                <a:hlinkClick r:id="rId14"/>
              </a:rPr>
              <a:t>http://searchengineland.com/chacha-defeats-google-bing-and-siri-in-answers-quality-study-149044</a:t>
            </a:r>
            <a:r>
              <a:rPr lang="fr-FR" sz="800" dirty="0" smtClean="0"/>
              <a:t>. </a:t>
            </a:r>
          </a:p>
          <a:p>
            <a:pPr marL="180975" indent="-180975">
              <a:spcBef>
                <a:spcPts val="300"/>
              </a:spcBef>
              <a:buNone/>
            </a:pPr>
            <a:r>
              <a:rPr lang="fr-FR" sz="800" dirty="0" smtClean="0"/>
              <a:t>David Sullivan. « How the </a:t>
            </a:r>
            <a:r>
              <a:rPr lang="fr-FR" sz="800" dirty="0" err="1" smtClean="0"/>
              <a:t>myth</a:t>
            </a:r>
            <a:r>
              <a:rPr lang="fr-FR" sz="800" dirty="0" smtClean="0"/>
              <a:t> of Google </a:t>
            </a:r>
            <a:r>
              <a:rPr lang="fr-FR" sz="800" dirty="0" err="1" smtClean="0"/>
              <a:t>censorship</a:t>
            </a:r>
            <a:r>
              <a:rPr lang="fr-FR" sz="800" dirty="0" smtClean="0"/>
              <a:t> </a:t>
            </a:r>
            <a:r>
              <a:rPr lang="fr-FR" sz="800" dirty="0" err="1" smtClean="0"/>
              <a:t>was</a:t>
            </a:r>
            <a:r>
              <a:rPr lang="fr-FR" sz="800" dirty="0" smtClean="0"/>
              <a:t> </a:t>
            </a:r>
            <a:r>
              <a:rPr lang="fr-FR" sz="800" dirty="0" err="1" smtClean="0"/>
              <a:t>busted</a:t>
            </a:r>
            <a:r>
              <a:rPr lang="fr-FR" sz="800" dirty="0" smtClean="0"/>
              <a:t> by the EU &amp; Canada ». </a:t>
            </a:r>
            <a:r>
              <a:rPr lang="fr-FR" sz="800" i="1" dirty="0" smtClean="0"/>
              <a:t>Marketing land. </a:t>
            </a:r>
            <a:r>
              <a:rPr lang="fr-FR" sz="800" dirty="0" smtClean="0"/>
              <a:t>12/06/2015. [en ligne]. </a:t>
            </a:r>
            <a:r>
              <a:rPr lang="fr-FR" sz="800" dirty="0"/>
              <a:t>Disponible sur :  </a:t>
            </a:r>
            <a:r>
              <a:rPr lang="fr-FR" sz="800" dirty="0">
                <a:hlinkClick r:id="rId15"/>
              </a:rPr>
              <a:t>http://</a:t>
            </a:r>
            <a:r>
              <a:rPr lang="fr-FR" sz="800" dirty="0" smtClean="0">
                <a:hlinkClick r:id="rId15"/>
              </a:rPr>
              <a:t>marketingland.com/google-censorship-mythbusted-132106</a:t>
            </a:r>
            <a:r>
              <a:rPr lang="fr-FR" sz="800" dirty="0" smtClean="0"/>
              <a:t>. </a:t>
            </a:r>
            <a:endParaRPr lang="fr-FR" sz="800" dirty="0"/>
          </a:p>
          <a:p>
            <a:pPr marL="180975" indent="-180975">
              <a:spcBef>
                <a:spcPts val="300"/>
              </a:spcBef>
              <a:buNone/>
            </a:pPr>
            <a:r>
              <a:rPr lang="fr-FR" sz="800" dirty="0" smtClean="0"/>
              <a:t>Carole </a:t>
            </a:r>
            <a:r>
              <a:rPr lang="fr-FR" sz="800" dirty="0"/>
              <a:t>Tisserand-</a:t>
            </a:r>
            <a:r>
              <a:rPr lang="fr-FR" sz="800" dirty="0" err="1"/>
              <a:t>Barthole</a:t>
            </a:r>
            <a:r>
              <a:rPr lang="fr-FR" sz="800" dirty="0"/>
              <a:t>. </a:t>
            </a:r>
            <a:r>
              <a:rPr lang="fr-FR" sz="800" dirty="0" smtClean="0"/>
              <a:t>« Quelques moteurs de questions/réponses à la loupe ». </a:t>
            </a:r>
            <a:r>
              <a:rPr lang="fr-FR" sz="800" i="1" dirty="0" smtClean="0"/>
              <a:t>Netsources</a:t>
            </a:r>
            <a:r>
              <a:rPr lang="fr-FR" sz="800" dirty="0" smtClean="0"/>
              <a:t>, n°103, 03-04/2013. p. 1-4. </a:t>
            </a:r>
          </a:p>
          <a:p>
            <a:pPr marL="180975" indent="-180975">
              <a:spcBef>
                <a:spcPts val="300"/>
              </a:spcBef>
              <a:buNone/>
            </a:pPr>
            <a:r>
              <a:rPr lang="fr-FR" sz="800" dirty="0" smtClean="0"/>
              <a:t>--. «</a:t>
            </a:r>
            <a:r>
              <a:rPr lang="fr-FR" sz="800" dirty="0"/>
              <a:t> Veille et recherche scientifique 2.0 : au-delà des ressources classiques ». </a:t>
            </a:r>
            <a:r>
              <a:rPr lang="fr-FR" sz="800" i="1" dirty="0"/>
              <a:t>Bases</a:t>
            </a:r>
            <a:r>
              <a:rPr lang="fr-FR" sz="800" dirty="0"/>
              <a:t>, n°206, 09/2012. p. </a:t>
            </a:r>
            <a:r>
              <a:rPr lang="fr-FR" sz="800" dirty="0" smtClean="0"/>
              <a:t>1-6.  </a:t>
            </a:r>
          </a:p>
          <a:p>
            <a:pPr marL="180975" indent="-180975">
              <a:spcBef>
                <a:spcPts val="300"/>
              </a:spcBef>
              <a:buNone/>
            </a:pPr>
            <a:r>
              <a:rPr lang="fr-FR" sz="800" i="1" dirty="0" err="1" smtClean="0"/>
              <a:t>Where</a:t>
            </a:r>
            <a:r>
              <a:rPr lang="fr-FR" sz="800" i="1" dirty="0" smtClean="0"/>
              <a:t> </a:t>
            </a:r>
            <a:r>
              <a:rPr lang="fr-FR" sz="800" i="1" dirty="0" err="1" smtClean="0"/>
              <a:t>is</a:t>
            </a:r>
            <a:r>
              <a:rPr lang="fr-FR" sz="800" i="1" dirty="0" smtClean="0"/>
              <a:t> </a:t>
            </a:r>
            <a:r>
              <a:rPr lang="fr-FR" sz="800" i="1" dirty="0" err="1" smtClean="0"/>
              <a:t>your</a:t>
            </a:r>
            <a:r>
              <a:rPr lang="fr-FR" sz="800" i="1" dirty="0" smtClean="0"/>
              <a:t> </a:t>
            </a:r>
            <a:r>
              <a:rPr lang="fr-FR" sz="800" i="1" dirty="0" err="1" smtClean="0"/>
              <a:t>next</a:t>
            </a:r>
            <a:r>
              <a:rPr lang="fr-FR" sz="800" i="1" dirty="0" smtClean="0"/>
              <a:t> </a:t>
            </a:r>
            <a:r>
              <a:rPr lang="fr-FR" sz="800" i="1" dirty="0" err="1" smtClean="0"/>
              <a:t>customer</a:t>
            </a:r>
            <a:r>
              <a:rPr lang="fr-FR" sz="800" i="1" dirty="0"/>
              <a:t> </a:t>
            </a:r>
            <a:r>
              <a:rPr lang="fr-FR" sz="800" i="1" dirty="0" smtClean="0"/>
              <a:t>? Stop </a:t>
            </a:r>
            <a:r>
              <a:rPr lang="fr-FR" sz="800" i="1" dirty="0" err="1" smtClean="0"/>
              <a:t>playing</a:t>
            </a:r>
            <a:r>
              <a:rPr lang="fr-FR" sz="800" i="1" dirty="0" smtClean="0"/>
              <a:t> </a:t>
            </a:r>
            <a:r>
              <a:rPr lang="fr-FR" sz="800" i="1" dirty="0" err="1" smtClean="0"/>
              <a:t>hide</a:t>
            </a:r>
            <a:r>
              <a:rPr lang="fr-FR" sz="800" i="1" dirty="0" smtClean="0"/>
              <a:t> and </a:t>
            </a:r>
            <a:r>
              <a:rPr lang="fr-FR" sz="800" i="1" dirty="0" err="1" smtClean="0"/>
              <a:t>seek</a:t>
            </a:r>
            <a:r>
              <a:rPr lang="fr-FR" sz="800" i="1" dirty="0" smtClean="0"/>
              <a:t>. The value of </a:t>
            </a:r>
            <a:r>
              <a:rPr lang="fr-FR" sz="800" i="1" dirty="0" err="1" smtClean="0"/>
              <a:t>accurate</a:t>
            </a:r>
            <a:r>
              <a:rPr lang="fr-FR" sz="800" i="1" dirty="0" smtClean="0"/>
              <a:t> local </a:t>
            </a:r>
            <a:r>
              <a:rPr lang="fr-FR" sz="800" i="1" dirty="0" err="1" smtClean="0"/>
              <a:t>search</a:t>
            </a:r>
            <a:r>
              <a:rPr lang="fr-FR" sz="800" i="1" dirty="0" smtClean="0"/>
              <a:t> </a:t>
            </a:r>
            <a:r>
              <a:rPr lang="fr-FR" sz="800" dirty="0" err="1" smtClean="0"/>
              <a:t>Etude</a:t>
            </a:r>
            <a:r>
              <a:rPr lang="fr-FR" sz="800" dirty="0" smtClean="0"/>
              <a:t> </a:t>
            </a:r>
            <a:r>
              <a:rPr lang="fr-FR" sz="800" dirty="0" err="1" smtClean="0"/>
              <a:t>Neustar</a:t>
            </a:r>
            <a:r>
              <a:rPr lang="fr-FR" sz="800" dirty="0" smtClean="0"/>
              <a:t>, 15 miles. 6th </a:t>
            </a:r>
            <a:r>
              <a:rPr lang="fr-FR" sz="800" dirty="0" err="1" smtClean="0"/>
              <a:t>Annual</a:t>
            </a:r>
            <a:r>
              <a:rPr lang="fr-FR" sz="800" dirty="0" smtClean="0"/>
              <a:t> comScore Local </a:t>
            </a:r>
            <a:r>
              <a:rPr lang="fr-FR" sz="800" dirty="0" err="1" smtClean="0"/>
              <a:t>search</a:t>
            </a:r>
            <a:r>
              <a:rPr lang="fr-FR" sz="800" dirty="0" smtClean="0"/>
              <a:t> usage </a:t>
            </a:r>
            <a:r>
              <a:rPr lang="fr-FR" sz="800" dirty="0" err="1" smtClean="0"/>
              <a:t>study</a:t>
            </a:r>
            <a:r>
              <a:rPr lang="fr-FR" sz="800" dirty="0" smtClean="0"/>
              <a:t>. Infographie. 2013. [en ligne]. </a:t>
            </a:r>
            <a:r>
              <a:rPr lang="fr-FR" sz="800" dirty="0"/>
              <a:t>Disponible sur : </a:t>
            </a:r>
            <a:r>
              <a:rPr lang="fr-FR" sz="800" dirty="0">
                <a:hlinkClick r:id="rId16"/>
              </a:rPr>
              <a:t>http://www.infographicsonly.com/2013-local-search-study</a:t>
            </a:r>
            <a:r>
              <a:rPr lang="fr-FR" sz="800" dirty="0" smtClean="0">
                <a:hlinkClick r:id="rId16"/>
              </a:rPr>
              <a:t>/</a:t>
            </a:r>
            <a:r>
              <a:rPr lang="fr-FR" sz="800" dirty="0" smtClean="0"/>
              <a:t>. </a:t>
            </a:r>
          </a:p>
          <a:p>
            <a:pPr marL="180975" indent="-180975">
              <a:spcBef>
                <a:spcPts val="300"/>
              </a:spcBef>
              <a:buNone/>
            </a:pPr>
            <a:r>
              <a:rPr lang="fr-FR" sz="800" dirty="0"/>
              <a:t>Louis </a:t>
            </a:r>
            <a:r>
              <a:rPr lang="fr-FR" sz="800" dirty="0" err="1"/>
              <a:t>Wiart</a:t>
            </a:r>
            <a:r>
              <a:rPr lang="fr-FR" sz="800" dirty="0"/>
              <a:t>. « Lecteurs, quels sont vos réseaux </a:t>
            </a:r>
            <a:r>
              <a:rPr lang="fr-FR" sz="800" dirty="0" smtClean="0"/>
              <a:t>? ». </a:t>
            </a:r>
            <a:r>
              <a:rPr lang="fr-FR" sz="800" i="1" dirty="0" err="1" smtClean="0"/>
              <a:t>INAGlobal</a:t>
            </a:r>
            <a:r>
              <a:rPr lang="fr-FR" sz="800" dirty="0" smtClean="0"/>
              <a:t>. 13/01/2014. [en </a:t>
            </a:r>
            <a:r>
              <a:rPr lang="fr-FR" sz="800" dirty="0"/>
              <a:t>ligne]. Disponible sur : </a:t>
            </a:r>
            <a:r>
              <a:rPr lang="fr-FR" sz="800" dirty="0" smtClean="0">
                <a:hlinkClick r:id="rId17"/>
              </a:rPr>
              <a:t>http://www.inaglobal.fr/edition/article/lecteurs-quels-sont-vos-reseaux</a:t>
            </a:r>
            <a:r>
              <a:rPr lang="fr-FR" sz="800" dirty="0" smtClean="0"/>
              <a:t>. </a:t>
            </a:r>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350043842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no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noFill/>
        </p:spPr>
        <p:txBody>
          <a:bodyPr>
            <a:normAutofit/>
          </a:bodyPr>
          <a:lstStyle/>
          <a:p>
            <a:pPr marL="180975" indent="-180975">
              <a:buNone/>
            </a:pPr>
            <a:r>
              <a:rPr lang="fr-FR" sz="1400" b="1" dirty="0"/>
              <a:t>Recherche temps réel</a:t>
            </a:r>
          </a:p>
          <a:p>
            <a:pPr marL="180975" indent="-180975">
              <a:spcBef>
                <a:spcPts val="300"/>
              </a:spcBef>
              <a:buNone/>
            </a:pPr>
            <a:r>
              <a:rPr lang="fr-FR" sz="800" dirty="0" smtClean="0"/>
              <a:t>Wendy Boswell. « </a:t>
            </a:r>
            <a:r>
              <a:rPr lang="en-US" sz="800" dirty="0"/>
              <a:t>What is </a:t>
            </a:r>
            <a:r>
              <a:rPr lang="en-US" sz="800" dirty="0" smtClean="0"/>
              <a:t>real time search ?</a:t>
            </a:r>
            <a:r>
              <a:rPr lang="fr-FR" sz="800" dirty="0"/>
              <a:t> </a:t>
            </a:r>
            <a:r>
              <a:rPr lang="fr-FR" sz="800" dirty="0" smtClean="0"/>
              <a:t> ».  </a:t>
            </a:r>
            <a:r>
              <a:rPr lang="en-US" sz="800" dirty="0" smtClean="0"/>
              <a:t> </a:t>
            </a:r>
            <a:r>
              <a:rPr lang="en-US" sz="800" i="1" dirty="0" smtClean="0"/>
              <a:t>About.com</a:t>
            </a:r>
            <a:r>
              <a:rPr lang="en-US" sz="800" i="1" dirty="0"/>
              <a:t>. </a:t>
            </a:r>
            <a:r>
              <a:rPr lang="fr-FR" sz="800" dirty="0"/>
              <a:t>[en ligne]. Disponible sur : </a:t>
            </a:r>
            <a:r>
              <a:rPr lang="en-US" sz="800" dirty="0" smtClean="0">
                <a:hlinkClick r:id="rId3"/>
              </a:rPr>
              <a:t>http</a:t>
            </a:r>
            <a:r>
              <a:rPr lang="en-US" sz="800" dirty="0">
                <a:hlinkClick r:id="rId3"/>
              </a:rPr>
              <a:t>://</a:t>
            </a:r>
            <a:r>
              <a:rPr lang="en-US" sz="800" dirty="0" smtClean="0">
                <a:hlinkClick r:id="rId3"/>
              </a:rPr>
              <a:t>websearch.about.com/od/socialnetworking/p/What-Is-Real-Time-Search.htm</a:t>
            </a:r>
            <a:r>
              <a:rPr lang="en-US" sz="800" dirty="0" smtClean="0"/>
              <a:t>. </a:t>
            </a:r>
          </a:p>
          <a:p>
            <a:pPr marL="180975" indent="-180975">
              <a:spcBef>
                <a:spcPts val="300"/>
              </a:spcBef>
              <a:buNone/>
            </a:pPr>
            <a:r>
              <a:rPr lang="en-US" sz="800" dirty="0" smtClean="0"/>
              <a:t>Christophe </a:t>
            </a:r>
            <a:r>
              <a:rPr lang="en-US" sz="800" dirty="0" err="1" smtClean="0"/>
              <a:t>Deschamps</a:t>
            </a:r>
            <a:r>
              <a:rPr lang="en-US" sz="800" dirty="0" smtClean="0"/>
              <a:t>. </a:t>
            </a:r>
            <a:r>
              <a:rPr lang="fr-FR" sz="800" dirty="0"/>
              <a:t>« </a:t>
            </a:r>
            <a:r>
              <a:rPr lang="fr-FR" sz="800" dirty="0" smtClean="0"/>
              <a:t>Comparatif </a:t>
            </a:r>
            <a:r>
              <a:rPr lang="fr-FR" sz="800" dirty="0"/>
              <a:t>de 14 moteurs de recherche "temps réel</a:t>
            </a:r>
            <a:r>
              <a:rPr lang="fr-FR" sz="800" dirty="0" smtClean="0"/>
              <a:t>"</a:t>
            </a:r>
            <a:r>
              <a:rPr lang="fr-FR" sz="800" dirty="0"/>
              <a:t> </a:t>
            </a:r>
            <a:r>
              <a:rPr lang="fr-FR" sz="800" dirty="0" smtClean="0"/>
              <a:t>». </a:t>
            </a:r>
            <a:r>
              <a:rPr lang="fr-FR" sz="800" i="1" dirty="0" smtClean="0"/>
              <a:t>Outils froids. </a:t>
            </a:r>
            <a:r>
              <a:rPr lang="fr-FR" sz="800" dirty="0" smtClean="0"/>
              <a:t>23/06/2009. [en ligne]. </a:t>
            </a:r>
            <a:r>
              <a:rPr lang="fr-FR" sz="800" dirty="0"/>
              <a:t>Disponible sur : </a:t>
            </a:r>
            <a:r>
              <a:rPr lang="fr-FR" sz="800" dirty="0">
                <a:hlinkClick r:id="rId4"/>
              </a:rPr>
              <a:t>http://</a:t>
            </a:r>
            <a:r>
              <a:rPr lang="fr-FR" sz="800" dirty="0" smtClean="0">
                <a:hlinkClick r:id="rId4"/>
              </a:rPr>
              <a:t>www.outilsfroids.net/news/comparatif-de-14-moteurs-de-recherche-temps-reel</a:t>
            </a:r>
            <a:r>
              <a:rPr lang="fr-FR" sz="800" dirty="0" smtClean="0"/>
              <a:t>.  ! nombreux services morts.</a:t>
            </a:r>
          </a:p>
          <a:p>
            <a:pPr marL="180975" indent="-180975">
              <a:spcBef>
                <a:spcPts val="300"/>
              </a:spcBef>
              <a:buNone/>
            </a:pPr>
            <a:r>
              <a:rPr lang="fr-FR" sz="800" dirty="0" smtClean="0"/>
              <a:t>Béatrice </a:t>
            </a:r>
            <a:r>
              <a:rPr lang="fr-FR" sz="800" dirty="0" err="1" smtClean="0"/>
              <a:t>Foenix-Riou</a:t>
            </a:r>
            <a:r>
              <a:rPr lang="fr-FR" sz="800" dirty="0"/>
              <a:t>. « Méthodologie : de l’intérêt de Twitter pour des recherches en temps réel ; retour sur l'exemple Diigo.com </a:t>
            </a:r>
            <a:r>
              <a:rPr lang="fr-FR" sz="800" i="1" dirty="0"/>
              <a:t>». Le blog de recherche-eveillee.com</a:t>
            </a:r>
            <a:r>
              <a:rPr lang="fr-FR" sz="800" dirty="0"/>
              <a:t>. 26/10/2012. [en ligne]. Disponible sur : </a:t>
            </a:r>
            <a:r>
              <a:rPr lang="fr-FR" sz="800" dirty="0">
                <a:hlinkClick r:id="rId5"/>
              </a:rPr>
              <a:t>http://blog.recherche-eveillee.com/2012/10/de-linteret-de-twitter-pour-des.html</a:t>
            </a:r>
            <a:r>
              <a:rPr lang="fr-FR" sz="800" dirty="0" smtClean="0"/>
              <a:t>. </a:t>
            </a:r>
            <a:endParaRPr lang="fr-FR" sz="800" dirty="0"/>
          </a:p>
          <a:p>
            <a:pPr marL="180975" indent="-180975">
              <a:spcBef>
                <a:spcPts val="300"/>
              </a:spcBef>
              <a:buNone/>
            </a:pPr>
            <a:r>
              <a:rPr lang="fr-FR" sz="800" dirty="0" smtClean="0"/>
              <a:t>Alain </a:t>
            </a:r>
            <a:r>
              <a:rPr lang="fr-FR" sz="800" dirty="0"/>
              <a:t>Garnier. « Pourquoi Twitter a gagné la bataille du </a:t>
            </a:r>
            <a:r>
              <a:rPr lang="fr-FR" sz="800" dirty="0" smtClean="0"/>
              <a:t>« social </a:t>
            </a:r>
            <a:r>
              <a:rPr lang="fr-FR" sz="800" dirty="0"/>
              <a:t>temps </a:t>
            </a:r>
            <a:r>
              <a:rPr lang="fr-FR" sz="800" dirty="0" smtClean="0"/>
              <a:t>réel » </a:t>
            </a:r>
            <a:r>
              <a:rPr lang="fr-FR" sz="800" dirty="0"/>
              <a:t>grâce au </a:t>
            </a:r>
            <a:r>
              <a:rPr lang="fr-FR" sz="800" i="1" dirty="0" err="1" smtClean="0"/>
              <a:t>Search</a:t>
            </a:r>
            <a:r>
              <a:rPr lang="fr-FR" sz="800" dirty="0" smtClean="0"/>
              <a:t> ». </a:t>
            </a:r>
            <a:r>
              <a:rPr lang="fr-FR" sz="800" i="1" dirty="0" smtClean="0"/>
              <a:t>Netsources</a:t>
            </a:r>
            <a:r>
              <a:rPr lang="fr-FR" sz="800" dirty="0" smtClean="0"/>
              <a:t>, n°91. 03-04/2011. Disponible </a:t>
            </a:r>
            <a:r>
              <a:rPr lang="fr-FR" sz="800" dirty="0"/>
              <a:t>sur : </a:t>
            </a:r>
            <a:r>
              <a:rPr lang="fr-FR" sz="800" dirty="0">
                <a:hlinkClick r:id="rId6"/>
              </a:rPr>
              <a:t>http://</a:t>
            </a:r>
            <a:r>
              <a:rPr lang="fr-FR" sz="800" dirty="0" smtClean="0">
                <a:hlinkClick r:id="rId6"/>
              </a:rPr>
              <a:t>www.bases-netsources.com/2011/03/pourquoi-twitter-gagne-la-bataille-du.html</a:t>
            </a:r>
            <a:r>
              <a:rPr lang="fr-FR" sz="800" dirty="0" smtClean="0"/>
              <a:t>. </a:t>
            </a:r>
            <a:endParaRPr lang="fr-FR" sz="800" dirty="0"/>
          </a:p>
          <a:p>
            <a:pPr marL="180975" indent="-180975">
              <a:spcBef>
                <a:spcPts val="300"/>
              </a:spcBef>
              <a:buNone/>
            </a:pPr>
            <a:r>
              <a:rPr lang="fr-FR" sz="800" dirty="0" smtClean="0"/>
              <a:t>François Magnan. « Recherche et veille sur les réseaux sociaux.. 1 / </a:t>
            </a:r>
            <a:r>
              <a:rPr lang="fr-FR" sz="800" dirty="0" err="1" smtClean="0"/>
              <a:t>Icerocket</a:t>
            </a:r>
            <a:r>
              <a:rPr lang="fr-FR" sz="800" dirty="0" smtClean="0"/>
              <a:t>, simple et pratique ». </a:t>
            </a:r>
            <a:r>
              <a:rPr lang="fr-FR" sz="800" i="1" dirty="0" smtClean="0"/>
              <a:t>François Magnant – formateur consultant</a:t>
            </a:r>
            <a:r>
              <a:rPr lang="fr-FR" sz="800" dirty="0" smtClean="0"/>
              <a:t>. </a:t>
            </a:r>
            <a:r>
              <a:rPr lang="fr-FR" sz="800" dirty="0"/>
              <a:t>01/01/2013. [en ligne]. Disponible sur : </a:t>
            </a:r>
            <a:r>
              <a:rPr lang="fr-FR" sz="800" dirty="0">
                <a:hlinkClick r:id="rId7"/>
              </a:rPr>
              <a:t>http://www.francoismagnan.info/?</a:t>
            </a:r>
            <a:r>
              <a:rPr lang="fr-FR" sz="800" dirty="0" smtClean="0">
                <a:hlinkClick r:id="rId7"/>
              </a:rPr>
              <a:t>p=49</a:t>
            </a:r>
            <a:r>
              <a:rPr lang="fr-FR" sz="800" dirty="0" smtClean="0"/>
              <a:t>.</a:t>
            </a:r>
          </a:p>
          <a:p>
            <a:pPr marL="180975" indent="-180975">
              <a:spcBef>
                <a:spcPts val="300"/>
              </a:spcBef>
              <a:buNone/>
            </a:pPr>
            <a:r>
              <a:rPr lang="fr-FR" sz="800" dirty="0"/>
              <a:t>--. </a:t>
            </a:r>
            <a:r>
              <a:rPr lang="fr-FR" sz="800" dirty="0" smtClean="0"/>
              <a:t>« Recherche </a:t>
            </a:r>
            <a:r>
              <a:rPr lang="fr-FR" sz="800" dirty="0"/>
              <a:t>et veille sur les réseaux sociaux 2/ </a:t>
            </a:r>
            <a:r>
              <a:rPr lang="fr-FR" sz="800" dirty="0" err="1"/>
              <a:t>Socialmention</a:t>
            </a:r>
            <a:r>
              <a:rPr lang="fr-FR" sz="800" dirty="0"/>
              <a:t> sonde les réseaux </a:t>
            </a:r>
            <a:r>
              <a:rPr lang="fr-FR" sz="800" dirty="0" smtClean="0"/>
              <a:t>sociaux ». </a:t>
            </a:r>
            <a:r>
              <a:rPr lang="fr-FR" sz="800" i="1" dirty="0" smtClean="0"/>
              <a:t>Ibid. </a:t>
            </a:r>
            <a:r>
              <a:rPr lang="fr-FR" sz="800" dirty="0" smtClean="0"/>
              <a:t>01/01/2013. [en ligne]. </a:t>
            </a:r>
            <a:r>
              <a:rPr lang="fr-FR" sz="800" dirty="0"/>
              <a:t>Disponible sur : </a:t>
            </a:r>
            <a:r>
              <a:rPr lang="fr-FR" sz="800" dirty="0">
                <a:hlinkClick r:id="rId8"/>
              </a:rPr>
              <a:t>http://www.francoismagnan.info/?</a:t>
            </a:r>
            <a:r>
              <a:rPr lang="fr-FR" sz="800" dirty="0" smtClean="0">
                <a:hlinkClick r:id="rId8"/>
              </a:rPr>
              <a:t>p=54</a:t>
            </a:r>
            <a:r>
              <a:rPr lang="fr-FR" sz="800" dirty="0" smtClean="0"/>
              <a:t>.</a:t>
            </a:r>
          </a:p>
          <a:p>
            <a:pPr marL="180975" indent="-180975">
              <a:spcBef>
                <a:spcPts val="300"/>
              </a:spcBef>
              <a:buNone/>
            </a:pPr>
            <a:r>
              <a:rPr lang="fr-FR" sz="800" dirty="0" smtClean="0"/>
              <a:t>Marie-Laure </a:t>
            </a:r>
            <a:r>
              <a:rPr lang="fr-FR" sz="800" dirty="0"/>
              <a:t>Malingre et Alexandre Serres. </a:t>
            </a:r>
            <a:r>
              <a:rPr lang="fr-FR" sz="800" i="1" dirty="0" smtClean="0"/>
              <a:t>Outils de recherche et de veille sur l’actualité (news, médias sociaux…). </a:t>
            </a:r>
            <a:r>
              <a:rPr lang="fr-FR" sz="800" dirty="0" smtClean="0"/>
              <a:t>URFIST </a:t>
            </a:r>
            <a:r>
              <a:rPr lang="fr-FR" sz="800" dirty="0"/>
              <a:t>de </a:t>
            </a:r>
            <a:r>
              <a:rPr lang="fr-FR" sz="800" dirty="0" smtClean="0"/>
              <a:t>Rennes. Présentation. 66 p. 11/12/2012. </a:t>
            </a:r>
            <a:r>
              <a:rPr lang="fr-FR" sz="800" dirty="0"/>
              <a:t>[en ligne]. Disponible sur : </a:t>
            </a:r>
            <a:r>
              <a:rPr lang="fr-FR" sz="800" dirty="0">
                <a:hlinkClick r:id="rId9"/>
              </a:rPr>
              <a:t>http://</a:t>
            </a:r>
            <a:r>
              <a:rPr lang="fr-FR" sz="800" dirty="0" smtClean="0">
                <a:hlinkClick r:id="rId9"/>
              </a:rPr>
              <a:t>fr.slideshare.net/UrfistRennes/stage-outils-rechercheactualit20121211</a:t>
            </a:r>
            <a:r>
              <a:rPr lang="fr-FR" sz="800" dirty="0" smtClean="0"/>
              <a:t>. </a:t>
            </a:r>
          </a:p>
          <a:p>
            <a:pPr marL="180975" indent="-180975">
              <a:spcBef>
                <a:spcPts val="300"/>
              </a:spcBef>
              <a:buNone/>
            </a:pPr>
            <a:r>
              <a:rPr lang="fr-FR" sz="800" dirty="0" smtClean="0"/>
              <a:t>Véronique </a:t>
            </a:r>
            <a:r>
              <a:rPr lang="fr-FR" sz="800" dirty="0" err="1" smtClean="0"/>
              <a:t>Mesguich</a:t>
            </a:r>
            <a:r>
              <a:rPr lang="fr-FR" sz="800" dirty="0" smtClean="0"/>
              <a:t>. </a:t>
            </a:r>
            <a:r>
              <a:rPr lang="fr-FR" sz="800" i="1" dirty="0" smtClean="0"/>
              <a:t>Veille et temps réel.</a:t>
            </a:r>
            <a:r>
              <a:rPr lang="fr-FR" sz="800" dirty="0" smtClean="0"/>
              <a:t> 5 à 7 de l’ADBS. 12/10/2012. Vidéos et présentation. [en ligne]. </a:t>
            </a:r>
            <a:r>
              <a:rPr lang="fr-FR" sz="800" dirty="0"/>
              <a:t>Disponible sur : </a:t>
            </a:r>
            <a:r>
              <a:rPr lang="fr-FR" sz="800" dirty="0">
                <a:hlinkClick r:id="rId10"/>
              </a:rPr>
              <a:t>http://</a:t>
            </a:r>
            <a:r>
              <a:rPr lang="fr-FR" sz="800" dirty="0" smtClean="0">
                <a:hlinkClick r:id="rId10"/>
              </a:rPr>
              <a:t>www.adbs.fr/veille-et-temps-reel-1-the-time-is-now-92803.htm?RH=1266334869518</a:t>
            </a:r>
            <a:r>
              <a:rPr lang="fr-FR" sz="800" dirty="0" smtClean="0"/>
              <a:t>. </a:t>
            </a:r>
            <a:endParaRPr lang="fr-FR" sz="800" dirty="0"/>
          </a:p>
          <a:p>
            <a:pPr marL="180975" indent="-180975">
              <a:spcBef>
                <a:spcPts val="300"/>
              </a:spcBef>
              <a:buNone/>
            </a:pPr>
            <a:r>
              <a:rPr lang="fr-FR" sz="800" dirty="0" smtClean="0"/>
              <a:t>Jason </a:t>
            </a:r>
            <a:r>
              <a:rPr lang="fr-FR" sz="800" dirty="0" err="1" smtClean="0"/>
              <a:t>Petkov</a:t>
            </a:r>
            <a:r>
              <a:rPr lang="fr-FR" sz="800" dirty="0" smtClean="0"/>
              <a:t>. « Yahoo news </a:t>
            </a:r>
            <a:r>
              <a:rPr lang="fr-FR" sz="800" dirty="0" err="1" smtClean="0"/>
              <a:t>stream</a:t>
            </a:r>
            <a:r>
              <a:rPr lang="fr-FR" sz="800" dirty="0" smtClean="0"/>
              <a:t> </a:t>
            </a:r>
            <a:r>
              <a:rPr lang="fr-FR" sz="800" dirty="0" err="1" smtClean="0"/>
              <a:t>will</a:t>
            </a:r>
            <a:r>
              <a:rPr lang="fr-FR" sz="800" dirty="0" smtClean="0"/>
              <a:t> </a:t>
            </a:r>
            <a:r>
              <a:rPr lang="fr-FR" sz="800" dirty="0" err="1" smtClean="0"/>
              <a:t>now</a:t>
            </a:r>
            <a:r>
              <a:rPr lang="fr-FR" sz="800" dirty="0" smtClean="0"/>
              <a:t> </a:t>
            </a:r>
            <a:r>
              <a:rPr lang="fr-FR" sz="800" dirty="0" err="1" smtClean="0"/>
              <a:t>include</a:t>
            </a:r>
            <a:r>
              <a:rPr lang="fr-FR" sz="800" dirty="0" smtClean="0"/>
              <a:t> tweets ». W3Reports. 16/05/2013. [en ligne]. </a:t>
            </a:r>
            <a:r>
              <a:rPr lang="fr-FR" sz="800" dirty="0"/>
              <a:t>Disponible sur : </a:t>
            </a:r>
            <a:r>
              <a:rPr lang="fr-FR" sz="800" dirty="0">
                <a:hlinkClick r:id="rId11"/>
              </a:rPr>
              <a:t>http://www.w3reports.com/2013/05/16/yahoo-news-streams-will-now-include-twitter</a:t>
            </a:r>
            <a:r>
              <a:rPr lang="fr-FR" sz="800" dirty="0" smtClean="0">
                <a:hlinkClick r:id="rId11"/>
              </a:rPr>
              <a:t>/</a:t>
            </a:r>
            <a:r>
              <a:rPr lang="fr-FR" sz="800" dirty="0" smtClean="0"/>
              <a:t>. </a:t>
            </a:r>
          </a:p>
          <a:p>
            <a:pPr marL="180975" indent="-180975">
              <a:buNone/>
            </a:pPr>
            <a:endParaRPr lang="fr-FR" sz="1000" dirty="0" smtClean="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166284290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1052736"/>
            <a:ext cx="8229600" cy="5256584"/>
          </a:xfrm>
          <a:noFill/>
        </p:spPr>
        <p:txBody>
          <a:bodyPr>
            <a:normAutofit fontScale="62500" lnSpcReduction="20000"/>
          </a:bodyPr>
          <a:lstStyle/>
          <a:p>
            <a:pPr marL="180975" indent="-180975">
              <a:buNone/>
            </a:pPr>
            <a:r>
              <a:rPr lang="fr-FR" sz="1800" b="1" dirty="0"/>
              <a:t>Recherche inversée</a:t>
            </a:r>
          </a:p>
          <a:p>
            <a:pPr marL="180975" indent="-180975">
              <a:lnSpc>
                <a:spcPct val="120000"/>
              </a:lnSpc>
              <a:spcBef>
                <a:spcPts val="300"/>
              </a:spcBef>
              <a:buNone/>
            </a:pPr>
            <a:r>
              <a:rPr lang="fr-FR" sz="1300" dirty="0" err="1" smtClean="0"/>
              <a:t>Ajinkye</a:t>
            </a:r>
            <a:r>
              <a:rPr lang="fr-FR" sz="1300" dirty="0" smtClean="0"/>
              <a:t>. « Reverse image </a:t>
            </a:r>
            <a:r>
              <a:rPr lang="fr-FR" sz="1300" dirty="0" err="1" smtClean="0"/>
              <a:t>search</a:t>
            </a:r>
            <a:r>
              <a:rPr lang="fr-FR" sz="1300" dirty="0" smtClean="0"/>
              <a:t> </a:t>
            </a:r>
            <a:r>
              <a:rPr lang="fr-FR" sz="1300" dirty="0" err="1" smtClean="0"/>
              <a:t>engines</a:t>
            </a:r>
            <a:r>
              <a:rPr lang="fr-FR" sz="1300" dirty="0" smtClean="0"/>
              <a:t>, </a:t>
            </a:r>
            <a:r>
              <a:rPr lang="fr-FR" sz="1300" dirty="0" err="1" smtClean="0"/>
              <a:t>apps</a:t>
            </a:r>
            <a:r>
              <a:rPr lang="fr-FR" sz="1300" dirty="0" smtClean="0"/>
              <a:t> and </a:t>
            </a:r>
            <a:r>
              <a:rPr lang="fr-FR" sz="1300" dirty="0" err="1" smtClean="0"/>
              <a:t>its</a:t>
            </a:r>
            <a:r>
              <a:rPr lang="fr-FR" sz="1300" dirty="0" smtClean="0"/>
              <a:t> uses (2016) ». </a:t>
            </a:r>
            <a:r>
              <a:rPr lang="fr-FR" sz="1300" i="1" dirty="0" err="1" smtClean="0"/>
              <a:t>Beebom</a:t>
            </a:r>
            <a:r>
              <a:rPr lang="fr-FR" sz="1300" dirty="0" smtClean="0"/>
              <a:t>. 09/05/2016. [en ligne]. </a:t>
            </a:r>
            <a:r>
              <a:rPr lang="fr-FR" sz="1300" dirty="0"/>
              <a:t>Disponible sur </a:t>
            </a:r>
            <a:r>
              <a:rPr lang="fr-FR" sz="1300" dirty="0" smtClean="0"/>
              <a:t>: </a:t>
            </a:r>
            <a:r>
              <a:rPr lang="fr-FR" sz="1300" dirty="0" smtClean="0">
                <a:hlinkClick r:id="rId3"/>
              </a:rPr>
              <a:t>http</a:t>
            </a:r>
            <a:r>
              <a:rPr lang="fr-FR" sz="1300" dirty="0">
                <a:hlinkClick r:id="rId3"/>
              </a:rPr>
              <a:t>://beebom.com/reverse-image-search-engines-apps-uses</a:t>
            </a:r>
            <a:r>
              <a:rPr lang="fr-FR" sz="1300" dirty="0" smtClean="0">
                <a:hlinkClick r:id="rId3"/>
              </a:rPr>
              <a:t>/</a:t>
            </a:r>
            <a:r>
              <a:rPr lang="fr-FR" sz="1300" dirty="0" smtClean="0"/>
              <a:t>. </a:t>
            </a:r>
          </a:p>
          <a:p>
            <a:pPr marL="180975" indent="-180975">
              <a:lnSpc>
                <a:spcPct val="120000"/>
              </a:lnSpc>
              <a:spcBef>
                <a:spcPts val="300"/>
              </a:spcBef>
              <a:buNone/>
            </a:pPr>
            <a:r>
              <a:rPr lang="fr-FR" sz="1300" dirty="0"/>
              <a:t>Olivier Andrieu. « 20% des recherches mobiles sur Google sont </a:t>
            </a:r>
            <a:r>
              <a:rPr lang="fr-FR" sz="1300" dirty="0" smtClean="0"/>
              <a:t>vocales. </a:t>
            </a:r>
            <a:r>
              <a:rPr lang="fr-FR" sz="1300" i="1" dirty="0" smtClean="0"/>
              <a:t>Abondance. </a:t>
            </a:r>
            <a:r>
              <a:rPr lang="fr-FR" sz="1300" dirty="0" smtClean="0"/>
              <a:t>19/05/2016. [en ligne]. </a:t>
            </a:r>
            <a:r>
              <a:rPr lang="fr-FR" sz="1300" dirty="0"/>
              <a:t>Disponible sur :  </a:t>
            </a:r>
            <a:r>
              <a:rPr lang="fr-FR" sz="1300" dirty="0">
                <a:hlinkClick r:id="rId4"/>
              </a:rPr>
              <a:t>http://</a:t>
            </a:r>
            <a:r>
              <a:rPr lang="fr-FR" sz="1300" dirty="0" smtClean="0">
                <a:hlinkClick r:id="rId4"/>
              </a:rPr>
              <a:t>www.abondance.com/actualites/20160519-16620-20-recherches-mobiles-google-vocales.html</a:t>
            </a:r>
            <a:r>
              <a:rPr lang="fr-FR" sz="1300" dirty="0" smtClean="0"/>
              <a:t>. </a:t>
            </a:r>
            <a:endParaRPr lang="fr-FR" sz="1300" dirty="0"/>
          </a:p>
          <a:p>
            <a:pPr marL="180975" indent="-180975">
              <a:lnSpc>
                <a:spcPct val="120000"/>
              </a:lnSpc>
              <a:spcBef>
                <a:spcPts val="300"/>
              </a:spcBef>
              <a:buNone/>
            </a:pPr>
            <a:r>
              <a:rPr lang="fr-FR" sz="1300" dirty="0" err="1" smtClean="0"/>
              <a:t>Tayyab</a:t>
            </a:r>
            <a:r>
              <a:rPr lang="fr-FR" sz="1300" dirty="0" smtClean="0"/>
              <a:t> Babar. « </a:t>
            </a:r>
            <a:r>
              <a:rPr lang="fr-FR" sz="1300" dirty="0" err="1" smtClean="0"/>
              <a:t>What</a:t>
            </a:r>
            <a:r>
              <a:rPr lang="fr-FR" sz="1300" dirty="0" smtClean="0"/>
              <a:t> </a:t>
            </a:r>
            <a:r>
              <a:rPr lang="fr-FR" sz="1300" dirty="0" err="1" smtClean="0"/>
              <a:t>song</a:t>
            </a:r>
            <a:r>
              <a:rPr lang="fr-FR" sz="1300" dirty="0" smtClean="0"/>
              <a:t> </a:t>
            </a:r>
            <a:r>
              <a:rPr lang="fr-FR" sz="1300" dirty="0" err="1" smtClean="0"/>
              <a:t>is</a:t>
            </a:r>
            <a:r>
              <a:rPr lang="fr-FR" sz="1300" dirty="0" smtClean="0"/>
              <a:t> </a:t>
            </a:r>
            <a:r>
              <a:rPr lang="fr-FR" sz="1300" dirty="0" err="1" smtClean="0"/>
              <a:t>this</a:t>
            </a:r>
            <a:r>
              <a:rPr lang="fr-FR" sz="1300" dirty="0" smtClean="0"/>
              <a:t> ? 10 mobile and web </a:t>
            </a:r>
            <a:r>
              <a:rPr lang="fr-FR" sz="1300" dirty="0" err="1" smtClean="0"/>
              <a:t>apps</a:t>
            </a:r>
            <a:r>
              <a:rPr lang="fr-FR" sz="1300" dirty="0" smtClean="0"/>
              <a:t> to </a:t>
            </a:r>
            <a:r>
              <a:rPr lang="fr-FR" sz="1300" dirty="0" err="1" smtClean="0"/>
              <a:t>identitfy</a:t>
            </a:r>
            <a:r>
              <a:rPr lang="fr-FR" sz="1300" dirty="0" smtClean="0"/>
              <a:t> </a:t>
            </a:r>
            <a:r>
              <a:rPr lang="fr-FR" sz="1300" dirty="0" err="1" smtClean="0"/>
              <a:t>songs</a:t>
            </a:r>
            <a:r>
              <a:rPr lang="fr-FR" sz="1300" dirty="0" smtClean="0"/>
              <a:t> ». </a:t>
            </a:r>
            <a:r>
              <a:rPr lang="fr-FR" sz="1300" i="1" dirty="0" err="1" smtClean="0"/>
              <a:t>Beebom</a:t>
            </a:r>
            <a:r>
              <a:rPr lang="fr-FR" sz="1300" dirty="0" smtClean="0"/>
              <a:t>. 13/06/2015. [en ligne]. </a:t>
            </a:r>
            <a:r>
              <a:rPr lang="fr-FR" sz="1300" dirty="0"/>
              <a:t>Disponible sur </a:t>
            </a:r>
            <a:r>
              <a:rPr lang="fr-FR" sz="1300" dirty="0" smtClean="0"/>
              <a:t>: </a:t>
            </a:r>
            <a:r>
              <a:rPr lang="fr-FR" sz="1300" dirty="0" smtClean="0">
                <a:hlinkClick r:id="rId5"/>
              </a:rPr>
              <a:t>http</a:t>
            </a:r>
            <a:r>
              <a:rPr lang="fr-FR" sz="1300" dirty="0">
                <a:hlinkClick r:id="rId5"/>
              </a:rPr>
              <a:t>://beebom.com/what-song-is-this-apps</a:t>
            </a:r>
            <a:r>
              <a:rPr lang="fr-FR" sz="1300" dirty="0" smtClean="0">
                <a:hlinkClick r:id="rId5"/>
              </a:rPr>
              <a:t>/</a:t>
            </a:r>
            <a:r>
              <a:rPr lang="fr-FR" sz="1300" dirty="0" smtClean="0"/>
              <a:t>.  </a:t>
            </a:r>
            <a:endParaRPr lang="fr-FR" sz="1300" dirty="0"/>
          </a:p>
          <a:p>
            <a:pPr marL="180975" indent="-180975">
              <a:lnSpc>
                <a:spcPct val="120000"/>
              </a:lnSpc>
              <a:spcBef>
                <a:spcPts val="300"/>
              </a:spcBef>
              <a:buNone/>
            </a:pPr>
            <a:r>
              <a:rPr lang="fr-FR" sz="1300" dirty="0" smtClean="0"/>
              <a:t>Ben </a:t>
            </a:r>
            <a:r>
              <a:rPr lang="fr-FR" sz="1300" dirty="0" err="1" smtClean="0"/>
              <a:t>Bajarin</a:t>
            </a:r>
            <a:r>
              <a:rPr lang="fr-FR" sz="1300" dirty="0" smtClean="0"/>
              <a:t>. « The </a:t>
            </a:r>
            <a:r>
              <a:rPr lang="fr-FR" sz="1300" dirty="0" err="1" smtClean="0"/>
              <a:t>voice</a:t>
            </a:r>
            <a:r>
              <a:rPr lang="fr-FR" sz="1300" dirty="0" smtClean="0"/>
              <a:t> UI [user interface] has gone </a:t>
            </a:r>
            <a:r>
              <a:rPr lang="fr-FR" sz="1300" dirty="0" err="1" smtClean="0"/>
              <a:t>mainstream</a:t>
            </a:r>
            <a:r>
              <a:rPr lang="fr-FR" sz="1300" dirty="0" smtClean="0"/>
              <a:t> ». </a:t>
            </a:r>
            <a:r>
              <a:rPr lang="fr-FR" sz="1300" i="1" dirty="0" err="1" smtClean="0"/>
              <a:t>Techpinions</a:t>
            </a:r>
            <a:r>
              <a:rPr lang="fr-FR" sz="1300" i="1" dirty="0" smtClean="0"/>
              <a:t>. </a:t>
            </a:r>
            <a:r>
              <a:rPr lang="fr-FR" sz="1300" dirty="0" smtClean="0"/>
              <a:t>06/06/2016. [en ligne]. </a:t>
            </a:r>
            <a:r>
              <a:rPr lang="fr-FR" sz="1300" dirty="0"/>
              <a:t>Disponible sur : </a:t>
            </a:r>
            <a:r>
              <a:rPr lang="fr-FR" sz="1300" dirty="0">
                <a:hlinkClick r:id="rId6"/>
              </a:rPr>
              <a:t>https://</a:t>
            </a:r>
            <a:r>
              <a:rPr lang="fr-FR" sz="1300" dirty="0" smtClean="0">
                <a:hlinkClick r:id="rId6"/>
              </a:rPr>
              <a:t>techpinions.com/the-voice-ui-has-gone-mainstream/46148</a:t>
            </a:r>
            <a:r>
              <a:rPr lang="fr-FR" sz="1300" dirty="0" smtClean="0"/>
              <a:t>. </a:t>
            </a:r>
            <a:endParaRPr lang="fr-FR" sz="1300" i="1" dirty="0" smtClean="0"/>
          </a:p>
          <a:p>
            <a:pPr marL="180975" indent="-180975">
              <a:lnSpc>
                <a:spcPct val="120000"/>
              </a:lnSpc>
              <a:spcBef>
                <a:spcPts val="300"/>
              </a:spcBef>
              <a:buNone/>
            </a:pPr>
            <a:r>
              <a:rPr lang="fr-FR" sz="1300" dirty="0" err="1" smtClean="0"/>
              <a:t>Ballajack</a:t>
            </a:r>
            <a:r>
              <a:rPr lang="fr-FR" sz="1300" dirty="0"/>
              <a:t>. « Déterminer l’âge d’une personne sur une photo, </a:t>
            </a:r>
            <a:r>
              <a:rPr lang="fr-FR" sz="1300" dirty="0" smtClean="0"/>
              <a:t>How-Old ». </a:t>
            </a:r>
            <a:r>
              <a:rPr lang="fr-FR" sz="1300" i="1" dirty="0" smtClean="0"/>
              <a:t>Les infos de </a:t>
            </a:r>
            <a:r>
              <a:rPr lang="fr-FR" sz="1300" i="1" dirty="0" err="1" smtClean="0"/>
              <a:t>Ballajack</a:t>
            </a:r>
            <a:r>
              <a:rPr lang="fr-FR" sz="1300" dirty="0" smtClean="0"/>
              <a:t>. 04/05/2015. [en ligne]. </a:t>
            </a:r>
            <a:r>
              <a:rPr lang="fr-FR" sz="1300" dirty="0"/>
              <a:t>Disponible sur :  </a:t>
            </a:r>
            <a:r>
              <a:rPr lang="fr-FR" sz="1300" dirty="0">
                <a:hlinkClick r:id="rId7"/>
              </a:rPr>
              <a:t>http://</a:t>
            </a:r>
            <a:r>
              <a:rPr lang="fr-FR" sz="1300" dirty="0" smtClean="0">
                <a:hlinkClick r:id="rId7"/>
              </a:rPr>
              <a:t>www.ballajack.com/determiner-age-personne-photo</a:t>
            </a:r>
            <a:r>
              <a:rPr lang="fr-FR" sz="1300" dirty="0" smtClean="0"/>
              <a:t>. </a:t>
            </a:r>
            <a:endParaRPr lang="fr-FR" sz="1300" dirty="0"/>
          </a:p>
          <a:p>
            <a:pPr marL="180975" indent="-180975">
              <a:lnSpc>
                <a:spcPct val="120000"/>
              </a:lnSpc>
              <a:spcBef>
                <a:spcPts val="300"/>
              </a:spcBef>
              <a:buNone/>
            </a:pPr>
            <a:r>
              <a:rPr lang="fr-FR" sz="1300" dirty="0" smtClean="0"/>
              <a:t>Michael </a:t>
            </a:r>
            <a:r>
              <a:rPr lang="fr-FR" sz="1300" dirty="0" err="1" smtClean="0"/>
              <a:t>Boland</a:t>
            </a:r>
            <a:r>
              <a:rPr lang="fr-FR" sz="1300" dirty="0" smtClean="0"/>
              <a:t>. « The future of </a:t>
            </a:r>
            <a:r>
              <a:rPr lang="fr-FR" sz="1300" dirty="0" err="1" smtClean="0"/>
              <a:t>visual</a:t>
            </a:r>
            <a:r>
              <a:rPr lang="fr-FR" sz="1300" dirty="0" smtClean="0"/>
              <a:t> </a:t>
            </a:r>
            <a:r>
              <a:rPr lang="fr-FR" sz="1300" dirty="0" err="1" smtClean="0"/>
              <a:t>search</a:t>
            </a:r>
            <a:r>
              <a:rPr lang="fr-FR" sz="1300" dirty="0" smtClean="0"/>
              <a:t> : </a:t>
            </a:r>
            <a:r>
              <a:rPr lang="fr-FR" sz="1300" dirty="0" err="1" smtClean="0"/>
              <a:t>UPCs</a:t>
            </a:r>
            <a:r>
              <a:rPr lang="fr-FR" sz="1300" dirty="0" smtClean="0"/>
              <a:t>, QR codes, and </a:t>
            </a:r>
            <a:r>
              <a:rPr lang="fr-FR" sz="1300" dirty="0" err="1" smtClean="0"/>
              <a:t>augmented</a:t>
            </a:r>
            <a:r>
              <a:rPr lang="fr-FR" sz="1300" dirty="0" smtClean="0"/>
              <a:t> reality ». </a:t>
            </a:r>
            <a:r>
              <a:rPr lang="fr-FR" sz="1300" i="1" dirty="0" err="1" smtClean="0"/>
              <a:t>Search</a:t>
            </a:r>
            <a:r>
              <a:rPr lang="fr-FR" sz="1300" i="1" dirty="0" smtClean="0"/>
              <a:t> </a:t>
            </a:r>
            <a:r>
              <a:rPr lang="fr-FR" sz="1300" i="1" dirty="0" err="1" smtClean="0"/>
              <a:t>Engine</a:t>
            </a:r>
            <a:r>
              <a:rPr lang="fr-FR" sz="1300" i="1" dirty="0" smtClean="0"/>
              <a:t> Watch</a:t>
            </a:r>
            <a:r>
              <a:rPr lang="fr-FR" sz="1300" dirty="0" smtClean="0"/>
              <a:t>. 29/10/2010. [en ligne]. </a:t>
            </a:r>
            <a:r>
              <a:rPr lang="fr-FR" sz="1300" dirty="0"/>
              <a:t>Disponible sur : </a:t>
            </a:r>
            <a:r>
              <a:rPr lang="fr-FR" sz="1300" dirty="0">
                <a:hlinkClick r:id="rId8"/>
              </a:rPr>
              <a:t>http://</a:t>
            </a:r>
            <a:r>
              <a:rPr lang="fr-FR" sz="1300" dirty="0" smtClean="0">
                <a:hlinkClick r:id="rId8"/>
              </a:rPr>
              <a:t>searchenginewatch.com/article/2049179/The-Future-of-Visual-Search-UPCs-QR-Codes-and-Augmented-Reality</a:t>
            </a:r>
            <a:r>
              <a:rPr lang="fr-FR" sz="1300" dirty="0" smtClean="0"/>
              <a:t>. </a:t>
            </a:r>
          </a:p>
          <a:p>
            <a:pPr marL="180975" indent="-180975">
              <a:lnSpc>
                <a:spcPct val="120000"/>
              </a:lnSpc>
              <a:spcBef>
                <a:spcPts val="300"/>
              </a:spcBef>
              <a:buNone/>
            </a:pPr>
            <a:r>
              <a:rPr lang="fr-FR" sz="1300" dirty="0" smtClean="0"/>
              <a:t>--. « Mobile </a:t>
            </a:r>
            <a:r>
              <a:rPr lang="fr-FR" sz="1300" dirty="0" err="1" smtClean="0"/>
              <a:t>search</a:t>
            </a:r>
            <a:r>
              <a:rPr lang="fr-FR" sz="1300" dirty="0" smtClean="0"/>
              <a:t> : time for a </a:t>
            </a:r>
            <a:r>
              <a:rPr lang="fr-FR" sz="1300" dirty="0" err="1" smtClean="0"/>
              <a:t>hearing</a:t>
            </a:r>
            <a:r>
              <a:rPr lang="fr-FR" sz="1300" dirty="0" smtClean="0"/>
              <a:t> and vision </a:t>
            </a:r>
            <a:r>
              <a:rPr lang="fr-FR" sz="1300" dirty="0" err="1" smtClean="0"/>
              <a:t>chekup</a:t>
            </a:r>
            <a:r>
              <a:rPr lang="fr-FR" sz="1300" dirty="0" smtClean="0"/>
              <a:t> ». </a:t>
            </a:r>
            <a:r>
              <a:rPr lang="fr-FR" sz="1300" i="1" dirty="0" err="1"/>
              <a:t>Search</a:t>
            </a:r>
            <a:r>
              <a:rPr lang="fr-FR" sz="1300" i="1" dirty="0"/>
              <a:t> </a:t>
            </a:r>
            <a:r>
              <a:rPr lang="fr-FR" sz="1300" i="1" dirty="0" err="1"/>
              <a:t>Engine</a:t>
            </a:r>
            <a:r>
              <a:rPr lang="fr-FR" sz="1300" i="1" dirty="0"/>
              <a:t> Watch</a:t>
            </a:r>
            <a:r>
              <a:rPr lang="fr-FR" sz="1300" dirty="0"/>
              <a:t>. </a:t>
            </a:r>
            <a:r>
              <a:rPr lang="fr-FR" sz="1300" dirty="0" smtClean="0"/>
              <a:t>14/05/2010</a:t>
            </a:r>
            <a:r>
              <a:rPr lang="fr-FR" sz="1300" dirty="0"/>
              <a:t>. [en ligne]. Disponible sur : </a:t>
            </a:r>
            <a:r>
              <a:rPr lang="fr-FR" sz="1300" dirty="0">
                <a:hlinkClick r:id="rId9"/>
              </a:rPr>
              <a:t>http://</a:t>
            </a:r>
            <a:r>
              <a:rPr lang="fr-FR" sz="1300" dirty="0" smtClean="0">
                <a:hlinkClick r:id="rId9"/>
              </a:rPr>
              <a:t>searchenginewatch.com/article/2064238/Mobile-Search-Time-for-a-Hearing-and-Vision-Checkup</a:t>
            </a:r>
            <a:r>
              <a:rPr lang="fr-FR" sz="1300" dirty="0" smtClean="0"/>
              <a:t>.</a:t>
            </a:r>
          </a:p>
          <a:p>
            <a:pPr marL="180975" indent="-180975">
              <a:lnSpc>
                <a:spcPct val="120000"/>
              </a:lnSpc>
              <a:spcBef>
                <a:spcPts val="300"/>
              </a:spcBef>
              <a:buNone/>
            </a:pPr>
            <a:r>
              <a:rPr lang="fr-FR" sz="1300" dirty="0" smtClean="0"/>
              <a:t>--. « </a:t>
            </a:r>
            <a:r>
              <a:rPr lang="fr-FR" sz="1300" dirty="0" err="1" smtClean="0"/>
              <a:t>When</a:t>
            </a:r>
            <a:r>
              <a:rPr lang="fr-FR" sz="1300" dirty="0" smtClean="0"/>
              <a:t> and how </a:t>
            </a:r>
            <a:r>
              <a:rPr lang="fr-FR" sz="1300" dirty="0" err="1" smtClean="0"/>
              <a:t>will</a:t>
            </a:r>
            <a:r>
              <a:rPr lang="fr-FR" sz="1300" dirty="0" smtClean="0"/>
              <a:t> </a:t>
            </a:r>
            <a:r>
              <a:rPr lang="fr-FR" sz="1300" dirty="0" err="1" smtClean="0"/>
              <a:t>visual</a:t>
            </a:r>
            <a:r>
              <a:rPr lang="fr-FR" sz="1300" dirty="0" smtClean="0"/>
              <a:t> </a:t>
            </a:r>
            <a:r>
              <a:rPr lang="fr-FR" sz="1300" dirty="0" err="1" smtClean="0"/>
              <a:t>search</a:t>
            </a:r>
            <a:r>
              <a:rPr lang="fr-FR" sz="1300" dirty="0" smtClean="0"/>
              <a:t> arrive ? ». </a:t>
            </a:r>
            <a:r>
              <a:rPr lang="fr-FR" sz="1300" i="1" dirty="0" err="1" smtClean="0"/>
              <a:t>Kelseygroup</a:t>
            </a:r>
            <a:r>
              <a:rPr lang="fr-FR" sz="1300" i="1" dirty="0" smtClean="0"/>
              <a:t> blog</a:t>
            </a:r>
            <a:r>
              <a:rPr lang="fr-FR" sz="1300" dirty="0" smtClean="0"/>
              <a:t>. 07/01/2010. [en ligne]. </a:t>
            </a:r>
            <a:r>
              <a:rPr lang="fr-FR" sz="1300" dirty="0"/>
              <a:t>Disponible sur : </a:t>
            </a:r>
            <a:r>
              <a:rPr lang="fr-FR" sz="1300" dirty="0">
                <a:hlinkClick r:id="rId10"/>
              </a:rPr>
              <a:t>http://blog.kelseygroup.com/index.php/2010/01/07/when-and-how-will-visual-search-arrive</a:t>
            </a:r>
            <a:r>
              <a:rPr lang="fr-FR" sz="1300" dirty="0" smtClean="0">
                <a:hlinkClick r:id="rId10"/>
              </a:rPr>
              <a:t>/</a:t>
            </a:r>
            <a:r>
              <a:rPr lang="fr-FR" sz="1300" dirty="0" smtClean="0"/>
              <a:t>. </a:t>
            </a:r>
            <a:endParaRPr lang="fr-FR" sz="1300" dirty="0"/>
          </a:p>
          <a:p>
            <a:pPr marL="180975" indent="-180975">
              <a:lnSpc>
                <a:spcPct val="120000"/>
              </a:lnSpc>
              <a:spcBef>
                <a:spcPts val="300"/>
              </a:spcBef>
              <a:buNone/>
            </a:pPr>
            <a:r>
              <a:rPr lang="fr-FR" sz="1300" dirty="0"/>
              <a:t>M.C. « Google veut compter les calories sur vos photos de </a:t>
            </a:r>
            <a:r>
              <a:rPr lang="fr-FR" sz="1300" dirty="0" smtClean="0"/>
              <a:t>nourriture ». </a:t>
            </a:r>
            <a:r>
              <a:rPr lang="fr-FR" sz="1300" i="1" dirty="0" smtClean="0"/>
              <a:t>20 minutes</a:t>
            </a:r>
            <a:r>
              <a:rPr lang="fr-FR" sz="1300" dirty="0" smtClean="0"/>
              <a:t>. 04/06/2015. [en ligne]. </a:t>
            </a:r>
            <a:r>
              <a:rPr lang="fr-FR" sz="1300" dirty="0"/>
              <a:t>Disponible sur :  </a:t>
            </a:r>
            <a:r>
              <a:rPr lang="fr-FR" sz="1300" dirty="0">
                <a:hlinkClick r:id="rId11"/>
              </a:rPr>
              <a:t>http://</a:t>
            </a:r>
            <a:r>
              <a:rPr lang="fr-FR" sz="1300" dirty="0" smtClean="0">
                <a:hlinkClick r:id="rId11"/>
              </a:rPr>
              <a:t>www.20minutes.fr/high-tech/1623347-20150604-google-veut-compter-calories-photos-nourriture</a:t>
            </a:r>
            <a:r>
              <a:rPr lang="fr-FR" sz="1300" dirty="0" smtClean="0"/>
              <a:t>. </a:t>
            </a:r>
            <a:endParaRPr lang="fr-FR" sz="1300" dirty="0"/>
          </a:p>
          <a:p>
            <a:pPr marL="180975" indent="-180975">
              <a:lnSpc>
                <a:spcPct val="120000"/>
              </a:lnSpc>
              <a:spcBef>
                <a:spcPts val="300"/>
              </a:spcBef>
              <a:buNone/>
            </a:pPr>
            <a:r>
              <a:rPr lang="fr-FR" sz="1300" dirty="0" smtClean="0"/>
              <a:t>Thomas </a:t>
            </a:r>
            <a:r>
              <a:rPr lang="fr-FR" sz="1300" dirty="0" err="1" smtClean="0"/>
              <a:t>Chaimbault</a:t>
            </a:r>
            <a:r>
              <a:rPr lang="fr-FR" sz="1300" dirty="0" smtClean="0"/>
              <a:t>. </a:t>
            </a:r>
            <a:r>
              <a:rPr lang="fr-FR" sz="1300" i="1" dirty="0" smtClean="0"/>
              <a:t>Réalités augmentées en bibliothèque : passerelles entre espaces physiques et numériques. </a:t>
            </a:r>
            <a:r>
              <a:rPr lang="fr-FR" sz="1300" dirty="0" smtClean="0"/>
              <a:t>Présentation. 07/03/2012. 89 p. [en ligne]. </a:t>
            </a:r>
            <a:r>
              <a:rPr lang="fr-FR" sz="1300" dirty="0"/>
              <a:t>Disponible sur : </a:t>
            </a:r>
            <a:r>
              <a:rPr lang="fr-FR" sz="1300" dirty="0">
                <a:hlinkClick r:id="rId12"/>
              </a:rPr>
              <a:t>http://</a:t>
            </a:r>
            <a:r>
              <a:rPr lang="fr-FR" sz="1300" dirty="0" smtClean="0">
                <a:hlinkClick r:id="rId12"/>
              </a:rPr>
              <a:t>fr.slideshare.net/Faerim/ralits-augmentes-en-bibliothque</a:t>
            </a:r>
            <a:r>
              <a:rPr lang="fr-FR" sz="1300" dirty="0" smtClean="0"/>
              <a:t>. </a:t>
            </a:r>
          </a:p>
          <a:p>
            <a:pPr marL="180975" indent="-180975">
              <a:lnSpc>
                <a:spcPct val="120000"/>
              </a:lnSpc>
              <a:spcBef>
                <a:spcPts val="300"/>
              </a:spcBef>
              <a:buNone/>
            </a:pPr>
            <a:r>
              <a:rPr lang="fr-FR" sz="1300" dirty="0"/>
              <a:t>Cédric </a:t>
            </a:r>
            <a:r>
              <a:rPr lang="fr-FR" sz="1300" dirty="0" err="1"/>
              <a:t>Chambaz</a:t>
            </a:r>
            <a:r>
              <a:rPr lang="fr-FR" sz="1300" dirty="0"/>
              <a:t>. « La recherche visuelle, un dispositif de plus en plus apprécié des </a:t>
            </a:r>
            <a:r>
              <a:rPr lang="fr-FR" sz="1300" dirty="0" smtClean="0"/>
              <a:t>consommateurs ». </a:t>
            </a:r>
            <a:r>
              <a:rPr lang="fr-FR" sz="1300" i="1" dirty="0" smtClean="0"/>
              <a:t>Journal du net</a:t>
            </a:r>
            <a:r>
              <a:rPr lang="fr-FR" sz="1300" dirty="0" smtClean="0"/>
              <a:t> . 03/05/2016. [en ligne]. Disponible sur </a:t>
            </a:r>
            <a:r>
              <a:rPr lang="fr-FR" sz="1300" dirty="0"/>
              <a:t>:  </a:t>
            </a:r>
            <a:r>
              <a:rPr lang="fr-FR" sz="1300" dirty="0">
                <a:hlinkClick r:id="rId13"/>
              </a:rPr>
              <a:t>http://www.journaldunet.com/ebusiness/expert/64242/la-recherche-visuelle--</a:t>
            </a:r>
            <a:r>
              <a:rPr lang="fr-FR" sz="1300" dirty="0" smtClean="0">
                <a:hlinkClick r:id="rId13"/>
              </a:rPr>
              <a:t>un-dispositif-de-plus-en-plus-apprecie-des-consommateurs.shtml</a:t>
            </a:r>
            <a:r>
              <a:rPr lang="fr-FR" sz="1300" dirty="0" smtClean="0"/>
              <a:t>.  </a:t>
            </a:r>
            <a:endParaRPr lang="fr-FR" sz="1300" dirty="0"/>
          </a:p>
          <a:p>
            <a:pPr marL="180975" indent="-180975">
              <a:lnSpc>
                <a:spcPct val="120000"/>
              </a:lnSpc>
              <a:spcBef>
                <a:spcPts val="300"/>
              </a:spcBef>
              <a:buNone/>
            </a:pPr>
            <a:r>
              <a:rPr lang="fr-FR" sz="1300" dirty="0" smtClean="0"/>
              <a:t>Loïc </a:t>
            </a:r>
            <a:r>
              <a:rPr lang="fr-FR" sz="1300" dirty="0"/>
              <a:t>Chauveau. « </a:t>
            </a:r>
            <a:r>
              <a:rPr lang="fr-FR" sz="1300" dirty="0" err="1"/>
              <a:t>Pl@ntNet</a:t>
            </a:r>
            <a:r>
              <a:rPr lang="fr-FR" sz="1300" dirty="0"/>
              <a:t> : l'application smartphone qui identifie les </a:t>
            </a:r>
            <a:r>
              <a:rPr lang="fr-FR" sz="1300" dirty="0" smtClean="0"/>
              <a:t>végétaux ». </a:t>
            </a:r>
            <a:r>
              <a:rPr lang="fr-FR" sz="1300" i="1" dirty="0" smtClean="0"/>
              <a:t>Sciences et avenir.</a:t>
            </a:r>
            <a:r>
              <a:rPr lang="fr-FR" sz="1300" dirty="0" smtClean="0"/>
              <a:t> 07/03/2013. [en ligne]. </a:t>
            </a:r>
            <a:r>
              <a:rPr lang="fr-FR" sz="1300" dirty="0"/>
              <a:t>Disponible sur : </a:t>
            </a:r>
            <a:r>
              <a:rPr lang="fr-FR" sz="1300" dirty="0">
                <a:hlinkClick r:id="rId14"/>
              </a:rPr>
              <a:t>http://</a:t>
            </a:r>
            <a:r>
              <a:rPr lang="fr-FR" sz="1300" dirty="0" smtClean="0">
                <a:hlinkClick r:id="rId14"/>
              </a:rPr>
              <a:t>www.sciencesetavenir.fr/nature-environnement/20130305.OBS0785/pl-ntnet-l-application-smartphone-qui-identifie-les-vegetaux.html</a:t>
            </a:r>
            <a:r>
              <a:rPr lang="fr-FR" sz="1300" dirty="0" smtClean="0"/>
              <a:t>. </a:t>
            </a:r>
            <a:endParaRPr lang="fr-FR" sz="1300" dirty="0"/>
          </a:p>
          <a:p>
            <a:pPr marL="180975" indent="-180975">
              <a:lnSpc>
                <a:spcPct val="120000"/>
              </a:lnSpc>
              <a:spcBef>
                <a:spcPts val="300"/>
              </a:spcBef>
              <a:buNone/>
            </a:pPr>
            <a:r>
              <a:rPr lang="fr-FR" sz="1300" dirty="0" smtClean="0"/>
              <a:t>Antoine </a:t>
            </a:r>
            <a:r>
              <a:rPr lang="fr-FR" sz="1300" dirty="0" err="1"/>
              <a:t>Chéron</a:t>
            </a:r>
            <a:r>
              <a:rPr lang="fr-FR" sz="1300" dirty="0"/>
              <a:t>. </a:t>
            </a:r>
            <a:r>
              <a:rPr lang="fr-FR" sz="1300" dirty="0" smtClean="0"/>
              <a:t>« Reconnaissance </a:t>
            </a:r>
            <a:r>
              <a:rPr lang="fr-FR" sz="1300" dirty="0"/>
              <a:t>vidéo : Google pousse encore plus loin son intrusion dans la vie </a:t>
            </a:r>
            <a:r>
              <a:rPr lang="fr-FR" sz="1300" dirty="0" smtClean="0"/>
              <a:t>privée ». </a:t>
            </a:r>
            <a:r>
              <a:rPr lang="fr-FR" sz="1300" i="1" dirty="0" err="1" smtClean="0"/>
              <a:t>Atlantico</a:t>
            </a:r>
            <a:r>
              <a:rPr lang="fr-FR" sz="1300" dirty="0" smtClean="0"/>
              <a:t>. 13/09/2012. [en ligne]. </a:t>
            </a:r>
            <a:r>
              <a:rPr lang="fr-FR" sz="1300" dirty="0"/>
              <a:t>Disponible sur : </a:t>
            </a:r>
            <a:r>
              <a:rPr lang="fr-FR" sz="1300" dirty="0">
                <a:hlinkClick r:id="rId15"/>
              </a:rPr>
              <a:t>http://</a:t>
            </a:r>
            <a:r>
              <a:rPr lang="fr-FR" sz="1300" dirty="0" smtClean="0">
                <a:hlinkClick r:id="rId15"/>
              </a:rPr>
              <a:t>www.atlantico.fr/decryptage/reconnaissance-video-google-pousse-encore-plus-loin-intrusion-dans-vie-privee-antoine-cheron-480800.html</a:t>
            </a:r>
            <a:r>
              <a:rPr lang="fr-FR" sz="1300" dirty="0" smtClean="0"/>
              <a:t>. </a:t>
            </a:r>
            <a:endParaRPr lang="fr-FR" sz="1300" dirty="0"/>
          </a:p>
          <a:p>
            <a:pPr marL="180975" indent="-180975">
              <a:lnSpc>
                <a:spcPct val="120000"/>
              </a:lnSpc>
              <a:spcBef>
                <a:spcPts val="300"/>
              </a:spcBef>
              <a:buNone/>
            </a:pPr>
            <a:r>
              <a:rPr lang="fr-FR" sz="1300" dirty="0"/>
              <a:t>Jérôme </a:t>
            </a:r>
            <a:r>
              <a:rPr lang="fr-FR" sz="1300" dirty="0" err="1"/>
              <a:t>Deiss</a:t>
            </a:r>
            <a:r>
              <a:rPr lang="fr-FR" sz="1300" dirty="0"/>
              <a:t>. </a:t>
            </a:r>
            <a:r>
              <a:rPr lang="fr-FR" sz="1300" i="1" dirty="0"/>
              <a:t>Comment vérifier l’information à l’ère des medias </a:t>
            </a:r>
            <a:r>
              <a:rPr lang="fr-FR" sz="1300" i="1" dirty="0" smtClean="0"/>
              <a:t>sociaux</a:t>
            </a:r>
            <a:r>
              <a:rPr lang="fr-FR" sz="1300" dirty="0" smtClean="0"/>
              <a:t>. 05/2013. Présentation. 25 p. [en ligne]. </a:t>
            </a:r>
            <a:r>
              <a:rPr lang="fr-FR" sz="1300" dirty="0"/>
              <a:t>Disponible sur :  </a:t>
            </a:r>
            <a:r>
              <a:rPr lang="fr-FR" sz="1300" dirty="0">
                <a:hlinkClick r:id="rId16"/>
              </a:rPr>
              <a:t>http://</a:t>
            </a:r>
            <a:r>
              <a:rPr lang="fr-FR" sz="1300" dirty="0" smtClean="0">
                <a:hlinkClick r:id="rId16"/>
              </a:rPr>
              <a:t>fr.slideshare.net/Veille_Digitale/verifier-linformation-lre-des-mdias-sociaux</a:t>
            </a:r>
            <a:r>
              <a:rPr lang="fr-FR" sz="1300" dirty="0" smtClean="0"/>
              <a:t>. </a:t>
            </a:r>
            <a:endParaRPr lang="fr-FR" sz="1300" dirty="0"/>
          </a:p>
          <a:p>
            <a:pPr marL="180975" indent="-180975">
              <a:lnSpc>
                <a:spcPct val="120000"/>
              </a:lnSpc>
              <a:spcBef>
                <a:spcPts val="300"/>
              </a:spcBef>
              <a:buNone/>
            </a:pPr>
            <a:r>
              <a:rPr lang="fr-FR" sz="1300" dirty="0" smtClean="0"/>
              <a:t>Olivier </a:t>
            </a:r>
            <a:r>
              <a:rPr lang="fr-FR" sz="1300" dirty="0"/>
              <a:t>Ertzscheid. « D'après </a:t>
            </a:r>
            <a:r>
              <a:rPr lang="fr-FR" sz="1300" dirty="0" smtClean="0"/>
              <a:t>« Elle », </a:t>
            </a:r>
            <a:r>
              <a:rPr lang="fr-FR" sz="1300" dirty="0"/>
              <a:t>de Spike </a:t>
            </a:r>
            <a:r>
              <a:rPr lang="fr-FR" sz="1300" dirty="0" err="1" smtClean="0"/>
              <a:t>Jonze</a:t>
            </a:r>
            <a:r>
              <a:rPr lang="fr-FR" sz="1300" dirty="0" smtClean="0"/>
              <a:t> ». </a:t>
            </a:r>
            <a:r>
              <a:rPr lang="fr-FR" sz="1300" i="1" dirty="0"/>
              <a:t>Affordance.info. </a:t>
            </a:r>
            <a:r>
              <a:rPr lang="fr-FR" sz="1300" i="1" dirty="0" smtClean="0"/>
              <a:t> </a:t>
            </a:r>
            <a:r>
              <a:rPr lang="fr-FR" sz="1300" dirty="0" smtClean="0"/>
              <a:t>27/03/2014. [en ligne]. </a:t>
            </a:r>
            <a:r>
              <a:rPr lang="fr-FR" sz="1300" dirty="0"/>
              <a:t>Disponible sur : </a:t>
            </a:r>
            <a:r>
              <a:rPr lang="fr-FR" sz="1300" dirty="0">
                <a:hlinkClick r:id="rId17"/>
              </a:rPr>
              <a:t>http://affordance.typepad.com//</a:t>
            </a:r>
            <a:r>
              <a:rPr lang="fr-FR" sz="1300" dirty="0" smtClean="0">
                <a:hlinkClick r:id="rId17"/>
              </a:rPr>
              <a:t>mon_weblog/2014/03/apres-elle-her-spike-jonze.html</a:t>
            </a:r>
            <a:r>
              <a:rPr lang="fr-FR" sz="1300" dirty="0" smtClean="0"/>
              <a:t>. </a:t>
            </a:r>
            <a:endParaRPr lang="fr-FR" sz="1300" dirty="0"/>
          </a:p>
          <a:p>
            <a:pPr marL="180975" indent="-180975">
              <a:lnSpc>
                <a:spcPct val="120000"/>
              </a:lnSpc>
              <a:spcBef>
                <a:spcPts val="300"/>
              </a:spcBef>
              <a:buNone/>
            </a:pPr>
            <a:r>
              <a:rPr lang="fr-FR" sz="1300" dirty="0" smtClean="0"/>
              <a:t>--. « Il ne lui manquait plus que la parole ». </a:t>
            </a:r>
            <a:r>
              <a:rPr lang="fr-FR" sz="1300" i="1" dirty="0" smtClean="0"/>
              <a:t>Ibid. </a:t>
            </a:r>
            <a:r>
              <a:rPr lang="fr-FR" sz="1300" dirty="0" smtClean="0"/>
              <a:t>23/05/2013. [en ligne]. </a:t>
            </a:r>
            <a:r>
              <a:rPr lang="fr-FR" sz="1300" dirty="0"/>
              <a:t>Disponible sur : </a:t>
            </a:r>
            <a:r>
              <a:rPr lang="fr-FR" sz="1300" dirty="0">
                <a:hlinkClick r:id="rId18"/>
              </a:rPr>
              <a:t>http://affordance.typepad.com//</a:t>
            </a:r>
            <a:r>
              <a:rPr lang="fr-FR" sz="1300" dirty="0" smtClean="0">
                <a:hlinkClick r:id="rId18"/>
              </a:rPr>
              <a:t>mon_weblog/2013/05/il-ne-lui-manquait-plus-que-la-parole.html</a:t>
            </a:r>
            <a:r>
              <a:rPr lang="fr-FR" sz="1300" dirty="0" smtClean="0"/>
              <a:t>. </a:t>
            </a:r>
            <a:endParaRPr lang="fr-FR" sz="1300" dirty="0"/>
          </a:p>
          <a:p>
            <a:pPr marL="180975" indent="-180975">
              <a:lnSpc>
                <a:spcPct val="120000"/>
              </a:lnSpc>
              <a:spcBef>
                <a:spcPts val="300"/>
              </a:spcBef>
              <a:buNone/>
            </a:pPr>
            <a:r>
              <a:rPr lang="fr-FR" sz="1300" dirty="0" smtClean="0"/>
              <a:t>--. « Reconnaissance faciale … de dos ». </a:t>
            </a:r>
            <a:r>
              <a:rPr lang="fr-FR" sz="1300" i="1" dirty="0" smtClean="0"/>
              <a:t>Ibid.</a:t>
            </a:r>
            <a:r>
              <a:rPr lang="fr-FR" sz="1300" dirty="0" smtClean="0"/>
              <a:t> 11/05/2015. [en ligne]. </a:t>
            </a:r>
            <a:r>
              <a:rPr lang="fr-FR" sz="1300" dirty="0"/>
              <a:t>Disponible sur :  </a:t>
            </a:r>
            <a:r>
              <a:rPr lang="fr-FR" sz="1300" dirty="0">
                <a:hlinkClick r:id="rId19"/>
              </a:rPr>
              <a:t>http://affordance.typepad.com//</a:t>
            </a:r>
            <a:r>
              <a:rPr lang="fr-FR" sz="1300" dirty="0" smtClean="0">
                <a:hlinkClick r:id="rId19"/>
              </a:rPr>
              <a:t>mon_weblog/2015/05/reconnaissance-faciale-de-dos.html</a:t>
            </a:r>
            <a:r>
              <a:rPr lang="fr-FR" sz="1300" dirty="0" smtClean="0"/>
              <a:t>. </a:t>
            </a:r>
            <a:endParaRPr lang="fr-FR" sz="1300" dirty="0"/>
          </a:p>
          <a:p>
            <a:pPr marL="180975" indent="-180975">
              <a:lnSpc>
                <a:spcPct val="120000"/>
              </a:lnSpc>
              <a:spcBef>
                <a:spcPts val="300"/>
              </a:spcBef>
              <a:buNone/>
            </a:pPr>
            <a:r>
              <a:rPr lang="fr-FR" sz="1300" dirty="0" err="1" smtClean="0"/>
              <a:t>Fing</a:t>
            </a:r>
            <a:r>
              <a:rPr lang="fr-FR" sz="1300" dirty="0" smtClean="0"/>
              <a:t>. </a:t>
            </a:r>
            <a:r>
              <a:rPr lang="fr-FR" sz="1300" dirty="0"/>
              <a:t>« Comment Google traduit les images en mots - </a:t>
            </a:r>
            <a:r>
              <a:rPr lang="fr-FR" sz="1300" dirty="0" err="1"/>
              <a:t>Technology</a:t>
            </a:r>
            <a:r>
              <a:rPr lang="fr-FR" sz="1300" dirty="0"/>
              <a:t> </a:t>
            </a:r>
            <a:r>
              <a:rPr lang="fr-FR" sz="1300" dirty="0" err="1" smtClean="0"/>
              <a:t>Review</a:t>
            </a:r>
            <a:r>
              <a:rPr lang="fr-FR" sz="1300" dirty="0" smtClean="0"/>
              <a:t> ». </a:t>
            </a:r>
            <a:r>
              <a:rPr lang="fr-FR" sz="1300" i="1" dirty="0" smtClean="0"/>
              <a:t>A lire ailleurs</a:t>
            </a:r>
            <a:r>
              <a:rPr lang="fr-FR" sz="1300" dirty="0" smtClean="0"/>
              <a:t>. 04/12/2014. [en ligne]. Disponible sur :  </a:t>
            </a:r>
            <a:r>
              <a:rPr lang="fr-FR" sz="1300" dirty="0" smtClean="0">
                <a:hlinkClick r:id="rId20"/>
              </a:rPr>
              <a:t>http</a:t>
            </a:r>
            <a:r>
              <a:rPr lang="fr-FR" sz="1300" dirty="0">
                <a:hlinkClick r:id="rId20"/>
              </a:rPr>
              <a:t>://</a:t>
            </a:r>
            <a:r>
              <a:rPr lang="fr-FR" sz="1300" dirty="0" smtClean="0">
                <a:hlinkClick r:id="rId20"/>
              </a:rPr>
              <a:t>alireailleurs.tumblr.com/post/104317135157/comment-google-traduit-les-images-en-mots</a:t>
            </a:r>
            <a:r>
              <a:rPr lang="fr-FR" sz="1300" dirty="0" smtClean="0"/>
              <a:t>. </a:t>
            </a:r>
            <a:endParaRPr lang="fr-FR" sz="1300" dirty="0"/>
          </a:p>
          <a:p>
            <a:pPr marL="180975" indent="-180975">
              <a:lnSpc>
                <a:spcPct val="120000"/>
              </a:lnSpc>
              <a:spcBef>
                <a:spcPts val="300"/>
              </a:spcBef>
              <a:buNone/>
            </a:pPr>
            <a:r>
              <a:rPr lang="fr-FR" sz="1300" dirty="0" smtClean="0"/>
              <a:t>Kate Freeman. « </a:t>
            </a:r>
            <a:r>
              <a:rPr lang="en-US" sz="1300" dirty="0"/>
              <a:t>The </a:t>
            </a:r>
            <a:r>
              <a:rPr lang="en-US" sz="1300" dirty="0" smtClean="0"/>
              <a:t>future </a:t>
            </a:r>
            <a:r>
              <a:rPr lang="en-US" sz="1300" dirty="0"/>
              <a:t>of </a:t>
            </a:r>
            <a:r>
              <a:rPr lang="en-US" sz="1300" dirty="0" smtClean="0"/>
              <a:t>video search</a:t>
            </a:r>
            <a:r>
              <a:rPr lang="fr-FR" sz="1300" dirty="0" smtClean="0"/>
              <a:t> ». </a:t>
            </a:r>
            <a:r>
              <a:rPr lang="fr-FR" sz="1300" i="1" dirty="0" smtClean="0"/>
              <a:t>Mashable</a:t>
            </a:r>
            <a:r>
              <a:rPr lang="fr-FR" sz="1300" dirty="0" smtClean="0"/>
              <a:t>. 31/01/2013. [en ligne]. </a:t>
            </a:r>
            <a:r>
              <a:rPr lang="fr-FR" sz="1300" dirty="0"/>
              <a:t>Disponible sur : </a:t>
            </a:r>
            <a:r>
              <a:rPr lang="fr-FR" sz="1300" dirty="0">
                <a:hlinkClick r:id="rId21"/>
              </a:rPr>
              <a:t>http://mashable.com/2012/01/31/video-search-future</a:t>
            </a:r>
            <a:r>
              <a:rPr lang="fr-FR" sz="1300" dirty="0" smtClean="0">
                <a:hlinkClick r:id="rId21"/>
              </a:rPr>
              <a:t>/</a:t>
            </a:r>
            <a:r>
              <a:rPr lang="fr-FR" sz="1300" dirty="0" smtClean="0"/>
              <a:t>. </a:t>
            </a:r>
          </a:p>
          <a:p>
            <a:pPr marL="180975" indent="-180975">
              <a:lnSpc>
                <a:spcPct val="120000"/>
              </a:lnSpc>
              <a:spcBef>
                <a:spcPts val="300"/>
              </a:spcBef>
              <a:buNone/>
            </a:pPr>
            <a:r>
              <a:rPr lang="fr-FR" sz="1300" dirty="0" smtClean="0"/>
              <a:t>Jérôme G. « Freebox Révolution : mise à jour et reconnaissance musicale ». </a:t>
            </a:r>
            <a:r>
              <a:rPr lang="fr-FR" sz="1300" i="1" dirty="0" smtClean="0"/>
              <a:t>GNT – Génération nouvelles technologies.</a:t>
            </a:r>
            <a:r>
              <a:rPr lang="fr-FR" sz="1300" dirty="0" smtClean="0"/>
              <a:t> 15/01/2014. [en ligne]. </a:t>
            </a:r>
            <a:r>
              <a:rPr lang="fr-FR" sz="1300" dirty="0"/>
              <a:t>Disponible sur </a:t>
            </a:r>
            <a:r>
              <a:rPr lang="fr-FR" sz="1300" dirty="0">
                <a:hlinkClick r:id="rId22"/>
              </a:rPr>
              <a:t>http://</a:t>
            </a:r>
            <a:r>
              <a:rPr lang="fr-FR" sz="1300" dirty="0" smtClean="0">
                <a:hlinkClick r:id="rId22"/>
              </a:rPr>
              <a:t>www.generation-nt.com/freebox-revolution-free-musicid-gracenote-infomusic-mise-jour-firmware-dlna-actualite-1838442.html</a:t>
            </a:r>
            <a:r>
              <a:rPr lang="fr-FR" sz="1300" dirty="0" smtClean="0"/>
              <a:t>. </a:t>
            </a:r>
          </a:p>
          <a:p>
            <a:pPr marL="180975" indent="-180975">
              <a:lnSpc>
                <a:spcPct val="120000"/>
              </a:lnSpc>
              <a:spcBef>
                <a:spcPts val="300"/>
              </a:spcBef>
              <a:buNone/>
            </a:pPr>
            <a:r>
              <a:rPr lang="fr-FR" sz="1300" dirty="0"/>
              <a:t>Hubert Guillaud. « Le prolétariat du web accède à la conscience de classe ». </a:t>
            </a:r>
            <a:r>
              <a:rPr lang="fr-FR" sz="1300" i="1" dirty="0" err="1"/>
              <a:t>InternetActu</a:t>
            </a:r>
            <a:r>
              <a:rPr lang="fr-FR" sz="1300" dirty="0"/>
              <a:t>. 08/12/2014. [en ligne]. Disponible sur :  </a:t>
            </a:r>
            <a:r>
              <a:rPr lang="fr-FR" sz="1300" dirty="0">
                <a:hlinkClick r:id="rId23"/>
              </a:rPr>
              <a:t>http://www.internetactu.net/2014/12/08/le-proletariat-du-web-accede-a-la-conscience-de-classe/</a:t>
            </a:r>
            <a:r>
              <a:rPr lang="fr-FR" sz="1300" dirty="0"/>
              <a:t>. </a:t>
            </a:r>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66921287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1052736"/>
            <a:ext cx="8229600" cy="5256584"/>
          </a:xfrm>
          <a:noFill/>
        </p:spPr>
        <p:txBody>
          <a:bodyPr>
            <a:normAutofit/>
          </a:bodyPr>
          <a:lstStyle/>
          <a:p>
            <a:pPr marL="180975" indent="-180975">
              <a:spcBef>
                <a:spcPts val="300"/>
              </a:spcBef>
              <a:buNone/>
            </a:pPr>
            <a:r>
              <a:rPr lang="fr-FR" sz="800" dirty="0"/>
              <a:t>Lauren </a:t>
            </a:r>
            <a:r>
              <a:rPr lang="fr-FR" sz="800" dirty="0" err="1"/>
              <a:t>Hockenson</a:t>
            </a:r>
            <a:r>
              <a:rPr lang="fr-FR" sz="800" dirty="0"/>
              <a:t>. « </a:t>
            </a:r>
            <a:r>
              <a:rPr lang="en-US" sz="800" dirty="0"/>
              <a:t>With audio recognition, Facebook can help automatically check in to your favorite music, movies and TV</a:t>
            </a:r>
            <a:r>
              <a:rPr lang="fr-FR" sz="800" dirty="0"/>
              <a:t> ». </a:t>
            </a:r>
            <a:r>
              <a:rPr lang="fr-FR" sz="800" i="1" dirty="0" err="1"/>
              <a:t>Gigaom</a:t>
            </a:r>
            <a:r>
              <a:rPr lang="fr-FR" sz="800" dirty="0"/>
              <a:t>. 21/05/2014. [en ligne]. Disponible sur : </a:t>
            </a:r>
            <a:r>
              <a:rPr lang="fr-FR" sz="800" dirty="0">
                <a:hlinkClick r:id="rId3"/>
              </a:rPr>
              <a:t>https://gigaom.com/2014/05/21/with-audio-recognition-facebook-can-automatically-check-in-to-your-favorite-music-movies-and-tv/</a:t>
            </a:r>
            <a:r>
              <a:rPr lang="fr-FR" sz="800" dirty="0"/>
              <a:t>. </a:t>
            </a:r>
          </a:p>
          <a:p>
            <a:pPr marL="180975" indent="-180975">
              <a:spcBef>
                <a:spcPts val="300"/>
              </a:spcBef>
              <a:buNone/>
            </a:pPr>
            <a:r>
              <a:rPr lang="fr-FR" sz="800" dirty="0" smtClean="0"/>
              <a:t>Kevin </a:t>
            </a:r>
            <a:r>
              <a:rPr lang="fr-FR" sz="800" dirty="0"/>
              <a:t>Jing. « </a:t>
            </a:r>
            <a:r>
              <a:rPr lang="en-US" sz="800" dirty="0"/>
              <a:t>Our crazy-fun new visual search tool</a:t>
            </a:r>
            <a:r>
              <a:rPr lang="fr-FR" sz="800" dirty="0"/>
              <a:t> ». </a:t>
            </a:r>
            <a:r>
              <a:rPr lang="fr-FR" sz="800" i="1" dirty="0"/>
              <a:t>Oh, how </a:t>
            </a:r>
            <a:r>
              <a:rPr lang="fr-FR" sz="800" i="1" dirty="0" err="1"/>
              <a:t>Pinteresting</a:t>
            </a:r>
            <a:r>
              <a:rPr lang="fr-FR" sz="800" i="1" dirty="0"/>
              <a:t> !</a:t>
            </a:r>
            <a:r>
              <a:rPr lang="fr-FR" sz="800" dirty="0"/>
              <a:t> 08/11/2015. [en ligne]. Disponible sur : </a:t>
            </a:r>
            <a:r>
              <a:rPr lang="fr-FR" sz="800" dirty="0">
                <a:hlinkClick r:id="rId4"/>
              </a:rPr>
              <a:t>https://blog.pinterest.com/en/our-crazy-fun-new-visual-search-tool</a:t>
            </a:r>
            <a:r>
              <a:rPr lang="fr-FR" sz="800" dirty="0"/>
              <a:t>.  </a:t>
            </a:r>
          </a:p>
          <a:p>
            <a:pPr marL="180975" indent="-180975">
              <a:spcBef>
                <a:spcPts val="300"/>
              </a:spcBef>
              <a:buNone/>
            </a:pPr>
            <a:r>
              <a:rPr lang="fr-FR" sz="800" dirty="0"/>
              <a:t>Yves Le Corre. « </a:t>
            </a:r>
            <a:r>
              <a:rPr lang="fr-FR" sz="800" dirty="0" err="1"/>
              <a:t>Beacon</a:t>
            </a:r>
            <a:r>
              <a:rPr lang="fr-FR" sz="800" dirty="0"/>
              <a:t>, reconnaissance d'image et vocale, RFID... Les nouvelles technos 2014 qui vont compter en 2015 ». </a:t>
            </a:r>
            <a:r>
              <a:rPr lang="fr-FR" sz="800" i="1" dirty="0"/>
              <a:t>LSA. </a:t>
            </a:r>
            <a:r>
              <a:rPr lang="fr-FR" sz="800" dirty="0"/>
              <a:t>30/12/2014. [en ligne]. Disponible sur :  </a:t>
            </a:r>
            <a:r>
              <a:rPr lang="fr-FR" sz="800" dirty="0">
                <a:hlinkClick r:id="rId5"/>
              </a:rPr>
              <a:t>http://www.lsa-conso.fr/beacon-reconnaissance-d-image-et-vocale-rfid-les-nouvelles-technos-2014-qui-vont-compter-en-2015,196294</a:t>
            </a:r>
            <a:r>
              <a:rPr lang="fr-FR" sz="800" dirty="0"/>
              <a:t>. </a:t>
            </a:r>
          </a:p>
          <a:p>
            <a:pPr marL="180975" indent="-180975">
              <a:spcBef>
                <a:spcPts val="300"/>
              </a:spcBef>
              <a:buNone/>
            </a:pPr>
            <a:r>
              <a:rPr lang="fr-FR" sz="800" dirty="0" smtClean="0"/>
              <a:t>Josh </a:t>
            </a:r>
            <a:r>
              <a:rPr lang="fr-FR" sz="800" dirty="0" err="1"/>
              <a:t>Lowensohn</a:t>
            </a:r>
            <a:r>
              <a:rPr lang="fr-FR" sz="800" dirty="0"/>
              <a:t>. « </a:t>
            </a:r>
            <a:r>
              <a:rPr lang="en-US" sz="800" dirty="0"/>
              <a:t>Wolfram has created a website that will identify any image you throw at it </a:t>
            </a:r>
            <a:r>
              <a:rPr lang="fr-FR" sz="800" dirty="0"/>
              <a:t>». </a:t>
            </a:r>
            <a:r>
              <a:rPr lang="fr-FR" sz="800" i="1" dirty="0"/>
              <a:t>The verge.</a:t>
            </a:r>
            <a:r>
              <a:rPr lang="fr-FR" sz="800" dirty="0"/>
              <a:t> 13/05/2015. [en ligne]. Disponible sur :  </a:t>
            </a:r>
            <a:r>
              <a:rPr lang="fr-FR" sz="800" dirty="0">
                <a:hlinkClick r:id="rId6"/>
              </a:rPr>
              <a:t>http://www.theverge.com/2015/5/13/8603531/wolfram-image-identification-site-trained-by-chewbacca</a:t>
            </a:r>
            <a:r>
              <a:rPr lang="fr-FR" sz="800" dirty="0"/>
              <a:t>. </a:t>
            </a:r>
          </a:p>
          <a:p>
            <a:pPr marL="180975" indent="-180975">
              <a:spcBef>
                <a:spcPts val="300"/>
              </a:spcBef>
              <a:buNone/>
            </a:pPr>
            <a:r>
              <a:rPr lang="fr-FR" sz="800" dirty="0"/>
              <a:t>« Le moteur de recherche visuel de </a:t>
            </a:r>
            <a:r>
              <a:rPr lang="fr-FR" sz="800" dirty="0" err="1"/>
              <a:t>Blippar</a:t>
            </a:r>
            <a:r>
              <a:rPr lang="fr-FR" sz="800" dirty="0"/>
              <a:t> veut révolutionner le Net - et toucher près de 800 millions d'adultes analphabètes dans le monde ». </a:t>
            </a:r>
            <a:r>
              <a:rPr lang="fr-FR" sz="800" i="1" dirty="0" err="1"/>
              <a:t>Objectifeco</a:t>
            </a:r>
            <a:r>
              <a:rPr lang="fr-FR" sz="800" i="1" dirty="0"/>
              <a:t>. </a:t>
            </a:r>
            <a:r>
              <a:rPr lang="fr-FR" sz="800" dirty="0"/>
              <a:t>03/03/2016. [en ligne]. Disponible sur :  </a:t>
            </a:r>
            <a:r>
              <a:rPr lang="fr-FR" sz="800" dirty="0">
                <a:hlinkClick r:id="rId7"/>
              </a:rPr>
              <a:t>http://www.objectifeco.com/entreprendre/tendances-sectorielles/le-moteur-de-recherche-visuel-de-blippar-veut-revolutionner-le-net-et-toucher-pres-de-800-millions-d-adultes-analphabetes-dans-le-monde.html</a:t>
            </a:r>
            <a:r>
              <a:rPr lang="fr-FR" sz="800" dirty="0"/>
              <a:t>. </a:t>
            </a:r>
          </a:p>
          <a:p>
            <a:pPr marL="180975" indent="-180975">
              <a:spcBef>
                <a:spcPts val="300"/>
              </a:spcBef>
              <a:buNone/>
            </a:pPr>
            <a:r>
              <a:rPr lang="fr-FR" sz="800" dirty="0"/>
              <a:t>Pierre </a:t>
            </a:r>
            <a:r>
              <a:rPr lang="fr-FR" sz="800" dirty="0" err="1"/>
              <a:t>Nobis</a:t>
            </a:r>
            <a:r>
              <a:rPr lang="fr-FR" sz="800" dirty="0"/>
              <a:t>. « Chercher des images par l’image ». </a:t>
            </a:r>
            <a:r>
              <a:rPr lang="fr-FR" sz="800" i="1" dirty="0" err="1"/>
              <a:t>Document@tion</a:t>
            </a:r>
            <a:r>
              <a:rPr lang="fr-FR" sz="800" i="1" dirty="0"/>
              <a:t> Rouen</a:t>
            </a:r>
            <a:r>
              <a:rPr lang="fr-FR" sz="800" dirty="0"/>
              <a:t>. 11/2008-11/2012. [en ligne]. Disponible sur : </a:t>
            </a:r>
            <a:r>
              <a:rPr lang="fr-FR" sz="800" dirty="0">
                <a:hlinkClick r:id="rId8"/>
              </a:rPr>
              <a:t>http://documentation.spip.ac-rouen.fr/spip.php?article205&amp;debut_article_actuel=15</a:t>
            </a:r>
            <a:r>
              <a:rPr lang="fr-FR" sz="800" dirty="0"/>
              <a:t>. ! quelques liens morts.</a:t>
            </a:r>
          </a:p>
          <a:p>
            <a:pPr marL="180975" indent="-180975">
              <a:spcBef>
                <a:spcPts val="300"/>
              </a:spcBef>
              <a:buNone/>
            </a:pPr>
            <a:r>
              <a:rPr lang="fr-FR" sz="800" dirty="0" smtClean="0"/>
              <a:t>James </a:t>
            </a:r>
            <a:r>
              <a:rPr lang="fr-FR" sz="800" dirty="0"/>
              <a:t>O’Brien. « </a:t>
            </a:r>
            <a:r>
              <a:rPr lang="en-US" sz="800" dirty="0"/>
              <a:t>How AR [augmented reality] will change the way we search</a:t>
            </a:r>
            <a:r>
              <a:rPr lang="fr-FR" sz="800" dirty="0"/>
              <a:t> ». </a:t>
            </a:r>
            <a:r>
              <a:rPr lang="fr-FR" sz="800" i="1" dirty="0" err="1"/>
              <a:t>Mashable</a:t>
            </a:r>
            <a:r>
              <a:rPr lang="fr-FR" sz="800" dirty="0"/>
              <a:t>. 12/03/2013. [en ligne]. Disponible sur : </a:t>
            </a:r>
            <a:r>
              <a:rPr lang="fr-FR" sz="800" dirty="0">
                <a:hlinkClick r:id="rId9"/>
              </a:rPr>
              <a:t>http://mashable.com/2013/03/12/visual-search/</a:t>
            </a:r>
            <a:r>
              <a:rPr lang="fr-FR" sz="800" dirty="0"/>
              <a:t>. </a:t>
            </a:r>
          </a:p>
          <a:p>
            <a:pPr marL="180975" indent="-180975">
              <a:spcBef>
                <a:spcPts val="300"/>
              </a:spcBef>
              <a:buNone/>
            </a:pPr>
            <a:r>
              <a:rPr lang="fr-FR" sz="800" dirty="0"/>
              <a:t>Patrick </a:t>
            </a:r>
            <a:r>
              <a:rPr lang="fr-FR" sz="800" dirty="0" err="1"/>
              <a:t>Peccatte</a:t>
            </a:r>
            <a:r>
              <a:rPr lang="fr-FR" sz="800" dirty="0"/>
              <a:t>. « A la recherche d’un singe photographe ». [en ligne]. Disponible sur : </a:t>
            </a:r>
            <a:r>
              <a:rPr lang="fr-FR" sz="800" dirty="0">
                <a:hlinkClick r:id="rId10"/>
              </a:rPr>
              <a:t>http://culturevisuelle.org/dejavu/795</a:t>
            </a:r>
            <a:r>
              <a:rPr lang="fr-FR" sz="800" dirty="0"/>
              <a:t>. Egalement paru dans </a:t>
            </a:r>
            <a:r>
              <a:rPr lang="fr-FR" sz="800" i="1" dirty="0" err="1"/>
              <a:t>Netsources</a:t>
            </a:r>
            <a:r>
              <a:rPr lang="fr-FR" sz="800" dirty="0"/>
              <a:t>, n°93, 07-08/2011. p. 10-11.</a:t>
            </a:r>
          </a:p>
          <a:p>
            <a:pPr marL="180975" indent="-180975">
              <a:spcBef>
                <a:spcPts val="300"/>
              </a:spcBef>
              <a:buNone/>
            </a:pPr>
            <a:r>
              <a:rPr lang="fr-FR" sz="800" dirty="0"/>
              <a:t>--. « Du bon usage des photos de stock ».</a:t>
            </a:r>
            <a:r>
              <a:rPr lang="fr-FR" sz="800" i="1" dirty="0"/>
              <a:t> Culture visuelle</a:t>
            </a:r>
            <a:r>
              <a:rPr lang="fr-FR" sz="800" dirty="0"/>
              <a:t>. 26/06/2011. [en ligne]. Disponible sur : </a:t>
            </a:r>
            <a:r>
              <a:rPr lang="fr-FR" sz="800" dirty="0">
                <a:hlinkClick r:id="rId11"/>
              </a:rPr>
              <a:t>http://culturevisuelle.org/dejavu/737</a:t>
            </a:r>
            <a:r>
              <a:rPr lang="fr-FR" sz="800" dirty="0"/>
              <a:t>. Egalement paru dans </a:t>
            </a:r>
            <a:r>
              <a:rPr lang="fr-FR" sz="800" i="1" dirty="0" err="1"/>
              <a:t>Netsources</a:t>
            </a:r>
            <a:r>
              <a:rPr lang="fr-FR" sz="800" dirty="0"/>
              <a:t>, n°92, 05-06/2011. p. 11-13.</a:t>
            </a:r>
          </a:p>
          <a:p>
            <a:pPr marL="180975" indent="-180975">
              <a:spcBef>
                <a:spcPts val="300"/>
              </a:spcBef>
              <a:buNone/>
            </a:pPr>
            <a:r>
              <a:rPr lang="fr-FR" sz="800" dirty="0" smtClean="0"/>
              <a:t>Roberto </a:t>
            </a:r>
            <a:r>
              <a:rPr lang="fr-FR" sz="800" dirty="0" err="1" smtClean="0"/>
              <a:t>Pieraccini</a:t>
            </a:r>
            <a:r>
              <a:rPr lang="fr-FR" sz="800" dirty="0" smtClean="0"/>
              <a:t>. « The future of </a:t>
            </a:r>
            <a:r>
              <a:rPr lang="fr-FR" sz="800" dirty="0" err="1" smtClean="0"/>
              <a:t>voice</a:t>
            </a:r>
            <a:r>
              <a:rPr lang="fr-FR" sz="800" dirty="0" smtClean="0"/>
              <a:t> </a:t>
            </a:r>
            <a:r>
              <a:rPr lang="fr-FR" sz="800" dirty="0" err="1" smtClean="0"/>
              <a:t>search</a:t>
            </a:r>
            <a:r>
              <a:rPr lang="fr-FR" sz="800" dirty="0" smtClean="0"/>
              <a:t> ». </a:t>
            </a:r>
            <a:r>
              <a:rPr lang="fr-FR" sz="800" i="1" dirty="0" smtClean="0"/>
              <a:t>Mashable</a:t>
            </a:r>
            <a:r>
              <a:rPr lang="fr-FR" sz="800" dirty="0" smtClean="0"/>
              <a:t>. 13/06/2011. [en ligne]. </a:t>
            </a:r>
            <a:r>
              <a:rPr lang="fr-FR" sz="800" dirty="0"/>
              <a:t>Disponible sur : </a:t>
            </a:r>
            <a:r>
              <a:rPr lang="fr-FR" sz="800" dirty="0">
                <a:hlinkClick r:id="rId12"/>
              </a:rPr>
              <a:t>http://mashable.com/2011/06/13/the-future-of-voice-search</a:t>
            </a:r>
            <a:r>
              <a:rPr lang="fr-FR" sz="800" dirty="0" smtClean="0">
                <a:hlinkClick r:id="rId12"/>
              </a:rPr>
              <a:t>/</a:t>
            </a:r>
            <a:r>
              <a:rPr lang="fr-FR" sz="800" dirty="0" smtClean="0"/>
              <a:t>. </a:t>
            </a:r>
            <a:endParaRPr lang="fr-FR" sz="800" dirty="0"/>
          </a:p>
          <a:p>
            <a:pPr marL="180975" indent="-180975">
              <a:spcBef>
                <a:spcPts val="300"/>
              </a:spcBef>
              <a:buNone/>
            </a:pPr>
            <a:r>
              <a:rPr lang="fr-FR" sz="800" dirty="0" smtClean="0"/>
              <a:t>Samy</a:t>
            </a:r>
            <a:r>
              <a:rPr lang="fr-FR" sz="800" dirty="0"/>
              <a:t>. « Google rachète une start-up canadienne pour améliorer sa reconnaissance </a:t>
            </a:r>
            <a:r>
              <a:rPr lang="fr-FR" sz="800" dirty="0" smtClean="0"/>
              <a:t>vocale ». </a:t>
            </a:r>
            <a:r>
              <a:rPr lang="fr-FR" sz="800" i="1" dirty="0" err="1" smtClean="0"/>
              <a:t>FrAndroid</a:t>
            </a:r>
            <a:r>
              <a:rPr lang="fr-FR" sz="800" dirty="0" smtClean="0"/>
              <a:t>. 18/03/2013. [en ligne]. </a:t>
            </a:r>
            <a:r>
              <a:rPr lang="fr-FR" sz="800" dirty="0"/>
              <a:t>Disponible sur : </a:t>
            </a:r>
            <a:r>
              <a:rPr lang="fr-FR" sz="800" dirty="0">
                <a:hlinkClick r:id="rId13"/>
              </a:rPr>
              <a:t>http://www.frandroid.com/actualites-generales/133586_google-rachete-start-up-canadienne-reconnaissance-vocale</a:t>
            </a:r>
            <a:r>
              <a:rPr lang="fr-FR" sz="800" dirty="0" smtClean="0">
                <a:hlinkClick r:id="rId13"/>
              </a:rPr>
              <a:t>/</a:t>
            </a:r>
            <a:r>
              <a:rPr lang="fr-FR" sz="800" dirty="0" smtClean="0"/>
              <a:t>. </a:t>
            </a:r>
          </a:p>
          <a:p>
            <a:pPr marL="180975" indent="-180975">
              <a:spcBef>
                <a:spcPts val="300"/>
              </a:spcBef>
              <a:buNone/>
            </a:pPr>
            <a:r>
              <a:rPr lang="fr-FR" sz="800" dirty="0" smtClean="0"/>
              <a:t>Laura Shin. « </a:t>
            </a:r>
            <a:r>
              <a:rPr lang="en-US" sz="800" dirty="0"/>
              <a:t>Google brain simulator teaches itself to recognize cats</a:t>
            </a:r>
            <a:r>
              <a:rPr lang="fr-FR" sz="800" dirty="0" smtClean="0"/>
              <a:t> ». </a:t>
            </a:r>
            <a:r>
              <a:rPr lang="fr-FR" sz="800" i="1" dirty="0" smtClean="0"/>
              <a:t>Smart </a:t>
            </a:r>
            <a:r>
              <a:rPr lang="fr-FR" sz="800" i="1" dirty="0" err="1" smtClean="0"/>
              <a:t>planet</a:t>
            </a:r>
            <a:r>
              <a:rPr lang="fr-FR" sz="800" dirty="0" smtClean="0"/>
              <a:t>. 27/06/2012. [en ligne]. Disponible sur : </a:t>
            </a:r>
            <a:r>
              <a:rPr lang="fr-FR" sz="800" dirty="0" smtClean="0">
                <a:hlinkClick r:id="rId14"/>
              </a:rPr>
              <a:t>http://www.smartplanet.com/blog/science-scope/google-brain-simulator-teaches-itself-to-recognize-cats/12969</a:t>
            </a:r>
            <a:r>
              <a:rPr lang="fr-FR" sz="800" dirty="0" smtClean="0"/>
              <a:t>. </a:t>
            </a:r>
          </a:p>
          <a:p>
            <a:pPr marL="180975" indent="-180975">
              <a:spcBef>
                <a:spcPts val="300"/>
              </a:spcBef>
              <a:buNone/>
            </a:pPr>
            <a:r>
              <a:rPr lang="fr-FR" sz="800" dirty="0" smtClean="0"/>
              <a:t>Ann </a:t>
            </a:r>
            <a:r>
              <a:rPr lang="fr-FR" sz="800" dirty="0" err="1" smtClean="0"/>
              <a:t>Smarty</a:t>
            </a:r>
            <a:r>
              <a:rPr lang="fr-FR" sz="800" dirty="0" smtClean="0"/>
              <a:t>. « How to use reverse image </a:t>
            </a:r>
            <a:r>
              <a:rPr lang="fr-FR" sz="800" dirty="0" err="1" smtClean="0"/>
              <a:t>search</a:t>
            </a:r>
            <a:r>
              <a:rPr lang="fr-FR" sz="800" dirty="0" smtClean="0"/>
              <a:t> ». </a:t>
            </a:r>
            <a:r>
              <a:rPr lang="fr-FR" sz="800" i="1" dirty="0" err="1" smtClean="0"/>
              <a:t>Search</a:t>
            </a:r>
            <a:r>
              <a:rPr lang="fr-FR" sz="800" i="1" dirty="0" smtClean="0"/>
              <a:t> </a:t>
            </a:r>
            <a:r>
              <a:rPr lang="fr-FR" sz="800" i="1" dirty="0" err="1" smtClean="0"/>
              <a:t>engine</a:t>
            </a:r>
            <a:r>
              <a:rPr lang="fr-FR" sz="800" i="1" dirty="0" smtClean="0"/>
              <a:t> people. </a:t>
            </a:r>
            <a:r>
              <a:rPr lang="fr-FR" sz="800" dirty="0" smtClean="0"/>
              <a:t>05/01/2016. [en ligne]. </a:t>
            </a:r>
            <a:r>
              <a:rPr lang="fr-FR" sz="800" dirty="0"/>
              <a:t>Disponible sur :  </a:t>
            </a:r>
            <a:r>
              <a:rPr lang="fr-FR" sz="800" dirty="0">
                <a:hlinkClick r:id="rId15"/>
              </a:rPr>
              <a:t>http://</a:t>
            </a:r>
            <a:r>
              <a:rPr lang="fr-FR" sz="800" dirty="0" smtClean="0">
                <a:hlinkClick r:id="rId15"/>
              </a:rPr>
              <a:t>www.searchenginepeople.com/blog/16012-reverse-image-search.html</a:t>
            </a:r>
            <a:r>
              <a:rPr lang="fr-FR" sz="800" dirty="0" smtClean="0"/>
              <a:t>. </a:t>
            </a:r>
          </a:p>
          <a:p>
            <a:pPr marL="180975" indent="-180975">
              <a:spcBef>
                <a:spcPts val="300"/>
              </a:spcBef>
              <a:buNone/>
            </a:pPr>
            <a:r>
              <a:rPr lang="fr-FR" sz="800" dirty="0" smtClean="0"/>
              <a:t>Danny Sullivan. « </a:t>
            </a:r>
            <a:r>
              <a:rPr lang="fr-FR" sz="800" dirty="0" err="1" smtClean="0"/>
              <a:t>iOU</a:t>
            </a:r>
            <a:r>
              <a:rPr lang="fr-FR" sz="800" dirty="0" smtClean="0"/>
              <a:t> </a:t>
            </a:r>
            <a:r>
              <a:rPr lang="fr-FR" sz="800" dirty="0" err="1" smtClean="0"/>
              <a:t>users</a:t>
            </a:r>
            <a:r>
              <a:rPr lang="fr-FR" sz="800" dirty="0" smtClean="0"/>
              <a:t> to </a:t>
            </a:r>
            <a:r>
              <a:rPr lang="fr-FR" sz="800" dirty="0" err="1" smtClean="0"/>
              <a:t>get</a:t>
            </a:r>
            <a:r>
              <a:rPr lang="fr-FR" sz="800" dirty="0" smtClean="0"/>
              <a:t> </a:t>
            </a:r>
            <a:r>
              <a:rPr lang="fr-FR" sz="800" dirty="0" err="1" smtClean="0"/>
              <a:t>enhanced</a:t>
            </a:r>
            <a:r>
              <a:rPr lang="fr-FR" sz="800" dirty="0" smtClean="0"/>
              <a:t> Google </a:t>
            </a:r>
            <a:r>
              <a:rPr lang="fr-FR" sz="800" dirty="0" err="1" smtClean="0"/>
              <a:t>search</a:t>
            </a:r>
            <a:r>
              <a:rPr lang="fr-FR" sz="800" dirty="0" smtClean="0"/>
              <a:t> </a:t>
            </a:r>
            <a:r>
              <a:rPr lang="fr-FR" sz="800" dirty="0" err="1" smtClean="0"/>
              <a:t>app</a:t>
            </a:r>
            <a:r>
              <a:rPr lang="fr-FR" sz="800" dirty="0" smtClean="0"/>
              <a:t> </a:t>
            </a:r>
            <a:r>
              <a:rPr lang="fr-FR" sz="800" dirty="0" err="1" smtClean="0"/>
              <a:t>ahead</a:t>
            </a:r>
            <a:r>
              <a:rPr lang="fr-FR" sz="800" dirty="0" smtClean="0"/>
              <a:t> of </a:t>
            </a:r>
            <a:r>
              <a:rPr lang="fr-FR" sz="800" dirty="0" err="1" smtClean="0"/>
              <a:t>most</a:t>
            </a:r>
            <a:r>
              <a:rPr lang="fr-FR" sz="800" dirty="0" smtClean="0"/>
              <a:t> </a:t>
            </a:r>
            <a:r>
              <a:rPr lang="fr-FR" sz="800" dirty="0" err="1" smtClean="0"/>
              <a:t>android</a:t>
            </a:r>
            <a:r>
              <a:rPr lang="fr-FR" sz="800" dirty="0" smtClean="0"/>
              <a:t> </a:t>
            </a:r>
            <a:r>
              <a:rPr lang="fr-FR" sz="800" dirty="0" err="1" smtClean="0"/>
              <a:t>users</a:t>
            </a:r>
            <a:r>
              <a:rPr lang="fr-FR" sz="800" dirty="0" smtClean="0"/>
              <a:t> ». </a:t>
            </a:r>
            <a:r>
              <a:rPr lang="fr-FR" sz="800" i="1" dirty="0" err="1" smtClean="0"/>
              <a:t>Search</a:t>
            </a:r>
            <a:r>
              <a:rPr lang="fr-FR" sz="800" i="1" dirty="0" smtClean="0"/>
              <a:t> </a:t>
            </a:r>
            <a:r>
              <a:rPr lang="fr-FR" sz="800" i="1" dirty="0" err="1" smtClean="0"/>
              <a:t>Engine</a:t>
            </a:r>
            <a:r>
              <a:rPr lang="fr-FR" sz="800" i="1" dirty="0" smtClean="0"/>
              <a:t> Land</a:t>
            </a:r>
            <a:r>
              <a:rPr lang="fr-FR" sz="800" dirty="0" smtClean="0"/>
              <a:t>. 08/08/2012. [en ligne]. </a:t>
            </a:r>
            <a:r>
              <a:rPr lang="fr-FR" sz="800" dirty="0"/>
              <a:t>Disponible sur : </a:t>
            </a:r>
            <a:r>
              <a:rPr lang="fr-FR" sz="800" dirty="0">
                <a:hlinkClick r:id="rId16"/>
              </a:rPr>
              <a:t>http://</a:t>
            </a:r>
            <a:r>
              <a:rPr lang="fr-FR" sz="800" dirty="0" smtClean="0">
                <a:hlinkClick r:id="rId16"/>
              </a:rPr>
              <a:t>searchengineland.com/ios-users-to-get-enhanced-google-voice-search-129995</a:t>
            </a:r>
            <a:r>
              <a:rPr lang="fr-FR" sz="800" dirty="0" smtClean="0"/>
              <a:t>. </a:t>
            </a:r>
          </a:p>
          <a:p>
            <a:pPr marL="180975" indent="-180975">
              <a:spcBef>
                <a:spcPts val="300"/>
              </a:spcBef>
              <a:buNone/>
            </a:pPr>
            <a:r>
              <a:rPr lang="fr-FR" sz="800" dirty="0" smtClean="0"/>
              <a:t>Aurélie </a:t>
            </a:r>
            <a:r>
              <a:rPr lang="fr-FR" sz="800" dirty="0" err="1" smtClean="0"/>
              <a:t>Vathonne</a:t>
            </a:r>
            <a:r>
              <a:rPr lang="fr-FR" sz="800" dirty="0" smtClean="0"/>
              <a:t>. « Repérer les retombées presse d’une exposition grâce aux images ». </a:t>
            </a:r>
            <a:r>
              <a:rPr lang="fr-FR" sz="800" i="1" dirty="0" smtClean="0"/>
              <a:t>Netsources</a:t>
            </a:r>
            <a:r>
              <a:rPr lang="fr-FR" sz="800" dirty="0" smtClean="0"/>
              <a:t>, n°97, 03-04/2012. p. 4-5. Disponible </a:t>
            </a:r>
            <a:r>
              <a:rPr lang="fr-FR" sz="800" dirty="0"/>
              <a:t>en ligne sur </a:t>
            </a:r>
            <a:r>
              <a:rPr lang="fr-FR" sz="800" dirty="0">
                <a:hlinkClick r:id="rId17"/>
              </a:rPr>
              <a:t>http://</a:t>
            </a:r>
            <a:r>
              <a:rPr lang="fr-FR" sz="800" dirty="0" smtClean="0">
                <a:hlinkClick r:id="rId17"/>
              </a:rPr>
              <a:t>fr.calameo.com/read/001251850a96540ee3589?authid=4A6OadJ1Vkwc</a:t>
            </a:r>
            <a:r>
              <a:rPr lang="fr-FR" sz="800" dirty="0" smtClean="0"/>
              <a:t>.  </a:t>
            </a:r>
          </a:p>
          <a:p>
            <a:pPr marL="180975" indent="-180975">
              <a:spcBef>
                <a:spcPts val="300"/>
              </a:spcBef>
              <a:buNone/>
            </a:pPr>
            <a:r>
              <a:rPr lang="fr-FR" sz="800" dirty="0" err="1" smtClean="0"/>
              <a:t>Oriol</a:t>
            </a:r>
            <a:r>
              <a:rPr lang="fr-FR" sz="800" dirty="0" smtClean="0"/>
              <a:t> </a:t>
            </a:r>
            <a:r>
              <a:rPr lang="fr-FR" sz="800" dirty="0" err="1" smtClean="0"/>
              <a:t>Vinyals</a:t>
            </a:r>
            <a:r>
              <a:rPr lang="fr-FR" sz="800" dirty="0" smtClean="0"/>
              <a:t> et al. « </a:t>
            </a:r>
            <a:r>
              <a:rPr lang="en-US" sz="800" dirty="0"/>
              <a:t>A picture is worth a thousand (coherent) words: building a natural description of images </a:t>
            </a:r>
            <a:r>
              <a:rPr lang="fr-FR" sz="800" dirty="0" smtClean="0"/>
              <a:t>». </a:t>
            </a:r>
            <a:r>
              <a:rPr lang="fr-FR" sz="800" i="1" dirty="0" smtClean="0"/>
              <a:t>Google </a:t>
            </a:r>
            <a:r>
              <a:rPr lang="fr-FR" sz="800" i="1" dirty="0" err="1" smtClean="0"/>
              <a:t>research</a:t>
            </a:r>
            <a:r>
              <a:rPr lang="fr-FR" sz="800" i="1" dirty="0" smtClean="0"/>
              <a:t> blog</a:t>
            </a:r>
            <a:r>
              <a:rPr lang="fr-FR" sz="800" dirty="0" smtClean="0"/>
              <a:t>. 17/11/2014. [en ligne]. Disponible sur :  </a:t>
            </a:r>
            <a:r>
              <a:rPr lang="fr-FR" sz="800" dirty="0" smtClean="0">
                <a:hlinkClick r:id="rId18"/>
              </a:rPr>
              <a:t>http://googleresearch.blogspot.fr/2014/11/a-picture-is-worth-thousand-coherent.html</a:t>
            </a:r>
            <a:r>
              <a:rPr lang="fr-FR" sz="800" dirty="0" smtClean="0"/>
              <a:t>. </a:t>
            </a:r>
          </a:p>
          <a:p>
            <a:pPr marL="180975" indent="-180975">
              <a:buNone/>
            </a:pPr>
            <a:endParaRPr lang="fr-FR" sz="800" dirty="0" smtClean="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111777313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908720"/>
            <a:ext cx="8229600" cy="5760640"/>
          </a:xfrm>
          <a:noFill/>
        </p:spPr>
        <p:txBody>
          <a:bodyPr>
            <a:normAutofit fontScale="70000" lnSpcReduction="20000"/>
          </a:bodyPr>
          <a:lstStyle/>
          <a:p>
            <a:pPr marL="180975" indent="-180975">
              <a:buNone/>
            </a:pPr>
            <a:r>
              <a:rPr lang="fr-FR" sz="2000" b="1" dirty="0"/>
              <a:t>Recherche sémantique</a:t>
            </a:r>
          </a:p>
          <a:p>
            <a:pPr marL="180975" indent="-180975">
              <a:lnSpc>
                <a:spcPct val="120000"/>
              </a:lnSpc>
              <a:spcBef>
                <a:spcPts val="300"/>
              </a:spcBef>
              <a:buNone/>
            </a:pPr>
            <a:r>
              <a:rPr lang="fr-FR" sz="1100" dirty="0" smtClean="0"/>
              <a:t>David </a:t>
            </a:r>
            <a:r>
              <a:rPr lang="fr-FR" sz="1100" dirty="0" err="1" smtClean="0"/>
              <a:t>Amerland</a:t>
            </a:r>
            <a:r>
              <a:rPr lang="fr-FR" sz="1100" dirty="0" smtClean="0"/>
              <a:t>. «</a:t>
            </a:r>
            <a:r>
              <a:rPr lang="en-US" sz="1100" dirty="0" smtClean="0"/>
              <a:t>Five steps to a fully semantic web</a:t>
            </a:r>
            <a:r>
              <a:rPr lang="fr-FR" sz="1100" dirty="0" smtClean="0"/>
              <a:t> ». </a:t>
            </a:r>
            <a:r>
              <a:rPr lang="fr-FR" sz="1100" i="1" dirty="0" smtClean="0"/>
              <a:t>David </a:t>
            </a:r>
            <a:r>
              <a:rPr lang="fr-FR" sz="1100" i="1" dirty="0" err="1" smtClean="0"/>
              <a:t>Amerland</a:t>
            </a:r>
            <a:r>
              <a:rPr lang="fr-FR" sz="1100" i="1" dirty="0" smtClean="0"/>
              <a:t>. </a:t>
            </a:r>
            <a:r>
              <a:rPr lang="fr-FR" sz="1100" dirty="0" smtClean="0"/>
              <a:t>08/2014. [en ligne]. Disponible sur </a:t>
            </a:r>
            <a:r>
              <a:rPr lang="fr-FR" sz="1100" dirty="0"/>
              <a:t>: </a:t>
            </a:r>
            <a:r>
              <a:rPr lang="fr-FR" sz="1100" dirty="0">
                <a:hlinkClick r:id="rId3"/>
              </a:rPr>
              <a:t>http://</a:t>
            </a:r>
            <a:r>
              <a:rPr lang="fr-FR" sz="1100" dirty="0" smtClean="0">
                <a:hlinkClick r:id="rId3"/>
              </a:rPr>
              <a:t>davidamerland.com/seo-tips/986-five-steps-to-a-fully-semantic-web.html</a:t>
            </a:r>
            <a:r>
              <a:rPr lang="fr-FR" sz="1100" dirty="0" smtClean="0"/>
              <a:t>. </a:t>
            </a:r>
          </a:p>
          <a:p>
            <a:pPr marL="180975" indent="-180975">
              <a:lnSpc>
                <a:spcPct val="120000"/>
              </a:lnSpc>
              <a:spcBef>
                <a:spcPts val="300"/>
              </a:spcBef>
              <a:buNone/>
            </a:pPr>
            <a:r>
              <a:rPr lang="fr-FR" sz="1100" dirty="0" smtClean="0"/>
              <a:t>Olivier </a:t>
            </a:r>
            <a:r>
              <a:rPr lang="fr-FR" sz="1100" dirty="0"/>
              <a:t>Andrieu. « Knowledge </a:t>
            </a:r>
            <a:r>
              <a:rPr lang="fr-FR" sz="1100" dirty="0" err="1"/>
              <a:t>Vault</a:t>
            </a:r>
            <a:r>
              <a:rPr lang="fr-FR" sz="1100" dirty="0"/>
              <a:t>, le futur de la recherche sur Google </a:t>
            </a:r>
            <a:r>
              <a:rPr lang="fr-FR" sz="1100" dirty="0" smtClean="0"/>
              <a:t>? ». </a:t>
            </a:r>
            <a:r>
              <a:rPr lang="fr-FR" sz="1100" i="1" dirty="0" smtClean="0"/>
              <a:t>Abondance. </a:t>
            </a:r>
            <a:r>
              <a:rPr lang="fr-FR" sz="1100" dirty="0" smtClean="0"/>
              <a:t>02/09/2014. [en ligne]. </a:t>
            </a:r>
            <a:r>
              <a:rPr lang="fr-FR" sz="1100" dirty="0"/>
              <a:t>Disponible sur : </a:t>
            </a:r>
            <a:r>
              <a:rPr lang="fr-FR" sz="1100" dirty="0">
                <a:hlinkClick r:id="rId4"/>
              </a:rPr>
              <a:t>http://</a:t>
            </a:r>
            <a:r>
              <a:rPr lang="fr-FR" sz="1100" dirty="0" smtClean="0">
                <a:hlinkClick r:id="rId4"/>
              </a:rPr>
              <a:t>www.abondance.com/actualites/20140902-14231-knowledge-vault-futur-recherche-google.html</a:t>
            </a:r>
            <a:r>
              <a:rPr lang="fr-FR" sz="1100" dirty="0" smtClean="0"/>
              <a:t>. </a:t>
            </a:r>
            <a:endParaRPr lang="fr-FR" sz="1100" dirty="0"/>
          </a:p>
          <a:p>
            <a:pPr marL="180975" indent="-180975">
              <a:lnSpc>
                <a:spcPct val="120000"/>
              </a:lnSpc>
              <a:spcBef>
                <a:spcPts val="300"/>
              </a:spcBef>
              <a:buNone/>
            </a:pPr>
            <a:r>
              <a:rPr lang="fr-FR" sz="1100" dirty="0" smtClean="0"/>
              <a:t>Hervé Basset et François Boutin. « The </a:t>
            </a:r>
            <a:r>
              <a:rPr lang="fr-FR" sz="1100" dirty="0" err="1" smtClean="0"/>
              <a:t>semantic</a:t>
            </a:r>
            <a:r>
              <a:rPr lang="fr-FR" sz="1100" dirty="0" smtClean="0"/>
              <a:t> </a:t>
            </a:r>
            <a:r>
              <a:rPr lang="fr-FR" sz="1100" dirty="0" err="1" smtClean="0"/>
              <a:t>search</a:t>
            </a:r>
            <a:r>
              <a:rPr lang="fr-FR" sz="1100" dirty="0" smtClean="0"/>
              <a:t> in life sciences ». In </a:t>
            </a:r>
            <a:r>
              <a:rPr lang="fr-FR" sz="1100" dirty="0"/>
              <a:t>Hervé Basset, David Stuart et Denise Silber. </a:t>
            </a:r>
            <a:r>
              <a:rPr lang="fr-FR" sz="1100" i="1" dirty="0"/>
              <a:t>  </a:t>
            </a:r>
            <a:r>
              <a:rPr lang="fr-FR" sz="1100" i="1" dirty="0" err="1"/>
              <a:t>From</a:t>
            </a:r>
            <a:r>
              <a:rPr lang="fr-FR" sz="1100" i="1" dirty="0"/>
              <a:t> Science 2.0 to Pharma 3.0. </a:t>
            </a:r>
            <a:r>
              <a:rPr lang="fr-FR" sz="1100" i="1" dirty="0" err="1"/>
              <a:t>Semantic</a:t>
            </a:r>
            <a:r>
              <a:rPr lang="fr-FR" sz="1100" i="1" dirty="0"/>
              <a:t> </a:t>
            </a:r>
            <a:r>
              <a:rPr lang="fr-FR" sz="1100" i="1" dirty="0" err="1"/>
              <a:t>search</a:t>
            </a:r>
            <a:r>
              <a:rPr lang="fr-FR" sz="1100" i="1" dirty="0"/>
              <a:t> and social media in the </a:t>
            </a:r>
            <a:r>
              <a:rPr lang="fr-FR" sz="1100" i="1" dirty="0" err="1"/>
              <a:t>pharmaceutical</a:t>
            </a:r>
            <a:r>
              <a:rPr lang="fr-FR" sz="1100" i="1" dirty="0"/>
              <a:t> </a:t>
            </a:r>
            <a:r>
              <a:rPr lang="fr-FR" sz="1100" i="1" dirty="0" err="1"/>
              <a:t>industry</a:t>
            </a:r>
            <a:r>
              <a:rPr lang="fr-FR" sz="1100" i="1" dirty="0"/>
              <a:t> and STM </a:t>
            </a:r>
            <a:r>
              <a:rPr lang="fr-FR" sz="1100" i="1" dirty="0" err="1"/>
              <a:t>publishing</a:t>
            </a:r>
            <a:r>
              <a:rPr lang="fr-FR" sz="1100" dirty="0"/>
              <a:t>. Oxford : Chandos </a:t>
            </a:r>
            <a:r>
              <a:rPr lang="fr-FR" sz="1100" dirty="0" err="1"/>
              <a:t>Publishing</a:t>
            </a:r>
            <a:r>
              <a:rPr lang="fr-FR" sz="1100" dirty="0"/>
              <a:t>, 2012. 276 p</a:t>
            </a:r>
            <a:r>
              <a:rPr lang="fr-FR" sz="1100" dirty="0" smtClean="0"/>
              <a:t>. p. 151-168.</a:t>
            </a:r>
          </a:p>
          <a:p>
            <a:pPr marL="180975" indent="-180975">
              <a:lnSpc>
                <a:spcPct val="120000"/>
              </a:lnSpc>
              <a:spcBef>
                <a:spcPts val="300"/>
              </a:spcBef>
              <a:buNone/>
            </a:pPr>
            <a:r>
              <a:rPr lang="fr-FR" sz="1100" dirty="0" smtClean="0"/>
              <a:t>Emmanuelle </a:t>
            </a:r>
            <a:r>
              <a:rPr lang="fr-FR" sz="1100" dirty="0" err="1" smtClean="0"/>
              <a:t>Bermès</a:t>
            </a:r>
            <a:r>
              <a:rPr lang="fr-FR" sz="1100" dirty="0"/>
              <a:t>. </a:t>
            </a:r>
            <a:r>
              <a:rPr lang="fr-FR" sz="1100" i="1" dirty="0"/>
              <a:t>Les bibliothèques sur le web : Enjeux, évolutions techniques : Web sémantique et Web de données</a:t>
            </a:r>
            <a:r>
              <a:rPr lang="fr-FR" sz="1100" dirty="0"/>
              <a:t>. Journée </a:t>
            </a:r>
            <a:r>
              <a:rPr lang="fr-FR" sz="1100" i="1" dirty="0"/>
              <a:t>Les catalogues au défi du Web - Saison </a:t>
            </a:r>
            <a:r>
              <a:rPr lang="fr-FR" sz="1100" i="1" dirty="0" smtClean="0"/>
              <a:t>2, </a:t>
            </a:r>
            <a:r>
              <a:rPr lang="fr-FR" sz="1100" dirty="0" smtClean="0"/>
              <a:t>BNF/CNFPT</a:t>
            </a:r>
            <a:r>
              <a:rPr lang="fr-FR" sz="1100" dirty="0"/>
              <a:t>, 26/11/2014. </a:t>
            </a:r>
            <a:r>
              <a:rPr lang="fr-FR" sz="1100" dirty="0" smtClean="0"/>
              <a:t> Vidéo, 42’27. [en ligne]. </a:t>
            </a:r>
            <a:r>
              <a:rPr lang="fr-FR" sz="1100" dirty="0"/>
              <a:t>Disponible sur :  </a:t>
            </a:r>
            <a:r>
              <a:rPr lang="fr-FR" sz="1100" dirty="0">
                <a:hlinkClick r:id="rId5"/>
              </a:rPr>
              <a:t>http://</a:t>
            </a:r>
            <a:r>
              <a:rPr lang="fr-FR" sz="1100" dirty="0" smtClean="0">
                <a:hlinkClick r:id="rId5"/>
              </a:rPr>
              <a:t>video.cnfpt.fr/conferences-1/les-catalogues-au-defi-du-web-les-bibliotheques-sur-le-web</a:t>
            </a:r>
            <a:r>
              <a:rPr lang="fr-FR" sz="1100" dirty="0" smtClean="0"/>
              <a:t>. </a:t>
            </a:r>
          </a:p>
          <a:p>
            <a:pPr marL="180975" indent="-180975">
              <a:lnSpc>
                <a:spcPct val="120000"/>
              </a:lnSpc>
              <a:spcBef>
                <a:spcPts val="300"/>
              </a:spcBef>
              <a:buNone/>
            </a:pPr>
            <a:r>
              <a:rPr lang="fr-FR" sz="1100" dirty="0" smtClean="0"/>
              <a:t>Tim </a:t>
            </a:r>
            <a:r>
              <a:rPr lang="fr-FR" sz="1100" dirty="0" err="1" smtClean="0"/>
              <a:t>Berners</a:t>
            </a:r>
            <a:r>
              <a:rPr lang="fr-FR" sz="1100" dirty="0" smtClean="0"/>
              <a:t>-Lee. « </a:t>
            </a:r>
            <a:r>
              <a:rPr lang="fr-FR" sz="1100" dirty="0" err="1" smtClean="0"/>
              <a:t>Giant</a:t>
            </a:r>
            <a:r>
              <a:rPr lang="fr-FR" sz="1100" dirty="0" smtClean="0"/>
              <a:t> global graph ».</a:t>
            </a:r>
            <a:r>
              <a:rPr lang="fr-FR" sz="1100" i="1" dirty="0" err="1" smtClean="0"/>
              <a:t>Timbl’s</a:t>
            </a:r>
            <a:r>
              <a:rPr lang="fr-FR" sz="1100" i="1" dirty="0" smtClean="0"/>
              <a:t> blog</a:t>
            </a:r>
            <a:r>
              <a:rPr lang="fr-FR" sz="1100" dirty="0" smtClean="0"/>
              <a:t>. 21/11/2007. [en ligne]. </a:t>
            </a:r>
            <a:r>
              <a:rPr lang="fr-FR" sz="1100" dirty="0"/>
              <a:t>Disponible sur : </a:t>
            </a:r>
            <a:r>
              <a:rPr lang="fr-FR" sz="1100" dirty="0">
                <a:hlinkClick r:id="rId6"/>
              </a:rPr>
              <a:t>http://</a:t>
            </a:r>
            <a:r>
              <a:rPr lang="fr-FR" sz="1100" dirty="0" smtClean="0">
                <a:hlinkClick r:id="rId6"/>
              </a:rPr>
              <a:t>dig.csail.mit.edu/breadcrumbs/node/215</a:t>
            </a:r>
            <a:r>
              <a:rPr lang="fr-FR" sz="1100" dirty="0" smtClean="0"/>
              <a:t>. </a:t>
            </a:r>
            <a:endParaRPr lang="fr-FR" sz="1100" dirty="0"/>
          </a:p>
          <a:p>
            <a:pPr marL="180975" indent="-180975">
              <a:lnSpc>
                <a:spcPct val="120000"/>
              </a:lnSpc>
              <a:spcBef>
                <a:spcPts val="300"/>
              </a:spcBef>
              <a:buNone/>
            </a:pPr>
            <a:r>
              <a:rPr lang="fr-FR" sz="1100" dirty="0" smtClean="0"/>
              <a:t>--. « </a:t>
            </a:r>
            <a:r>
              <a:rPr lang="fr-FR" sz="1100" dirty="0" err="1" smtClean="0"/>
              <a:t>Semantic</a:t>
            </a:r>
            <a:r>
              <a:rPr lang="fr-FR" sz="1100" dirty="0" smtClean="0"/>
              <a:t> web in the news ». </a:t>
            </a:r>
            <a:r>
              <a:rPr lang="fr-FR" sz="1100" i="1" dirty="0" err="1" smtClean="0"/>
              <a:t>Timbl’s</a:t>
            </a:r>
            <a:r>
              <a:rPr lang="fr-FR" sz="1100" i="1" dirty="0" smtClean="0"/>
              <a:t> blog</a:t>
            </a:r>
            <a:r>
              <a:rPr lang="fr-FR" sz="1100" dirty="0" smtClean="0"/>
              <a:t>. 27/03/2008. [en ligne]. </a:t>
            </a:r>
            <a:r>
              <a:rPr lang="fr-FR" sz="1100" dirty="0"/>
              <a:t>Disponible sur : </a:t>
            </a:r>
            <a:r>
              <a:rPr lang="fr-FR" sz="1100" dirty="0">
                <a:hlinkClick r:id="rId7"/>
              </a:rPr>
              <a:t>http://</a:t>
            </a:r>
            <a:r>
              <a:rPr lang="fr-FR" sz="1100" dirty="0" smtClean="0">
                <a:hlinkClick r:id="rId7"/>
              </a:rPr>
              <a:t>dig.csail.mit.edu/breadcrumbs/blog/4</a:t>
            </a:r>
            <a:r>
              <a:rPr lang="fr-FR" sz="1100" dirty="0" smtClean="0"/>
              <a:t>. </a:t>
            </a:r>
            <a:endParaRPr lang="fr-FR" sz="1100" dirty="0"/>
          </a:p>
          <a:p>
            <a:pPr marL="180975" indent="-180975">
              <a:lnSpc>
                <a:spcPct val="120000"/>
              </a:lnSpc>
              <a:spcBef>
                <a:spcPts val="300"/>
              </a:spcBef>
              <a:buNone/>
            </a:pPr>
            <a:r>
              <a:rPr lang="fr-FR" sz="1100" dirty="0"/>
              <a:t>--, </a:t>
            </a:r>
            <a:r>
              <a:rPr lang="fr-FR" sz="1100" dirty="0" smtClean="0"/>
              <a:t> James </a:t>
            </a:r>
            <a:r>
              <a:rPr lang="fr-FR" sz="1100" dirty="0" err="1"/>
              <a:t>Hendler</a:t>
            </a:r>
            <a:r>
              <a:rPr lang="fr-FR" sz="1100" dirty="0"/>
              <a:t> </a:t>
            </a:r>
            <a:r>
              <a:rPr lang="fr-FR" sz="1100" dirty="0" smtClean="0"/>
              <a:t>et </a:t>
            </a:r>
            <a:r>
              <a:rPr lang="fr-FR" sz="1100" dirty="0" err="1"/>
              <a:t>Ora</a:t>
            </a:r>
            <a:r>
              <a:rPr lang="fr-FR" sz="1100" dirty="0"/>
              <a:t> </a:t>
            </a:r>
            <a:r>
              <a:rPr lang="fr-FR" sz="1100" dirty="0" err="1"/>
              <a:t>Lassila</a:t>
            </a:r>
            <a:r>
              <a:rPr lang="fr-FR" sz="1100" dirty="0"/>
              <a:t> </a:t>
            </a:r>
            <a:r>
              <a:rPr lang="fr-FR" sz="1100" dirty="0" smtClean="0"/>
              <a:t>. « The </a:t>
            </a:r>
            <a:r>
              <a:rPr lang="fr-FR" sz="1100" dirty="0" err="1" smtClean="0"/>
              <a:t>semantic</a:t>
            </a:r>
            <a:r>
              <a:rPr lang="fr-FR" sz="1100" dirty="0" smtClean="0"/>
              <a:t> web ». </a:t>
            </a:r>
            <a:r>
              <a:rPr lang="fr-FR" sz="1100" i="1" dirty="0" err="1" smtClean="0"/>
              <a:t>Scientific</a:t>
            </a:r>
            <a:r>
              <a:rPr lang="fr-FR" sz="1100" i="1" dirty="0" smtClean="0"/>
              <a:t> American.com. </a:t>
            </a:r>
            <a:r>
              <a:rPr lang="fr-FR" sz="1100" dirty="0" smtClean="0"/>
              <a:t>17/05/2001. [en ligne]. </a:t>
            </a:r>
            <a:r>
              <a:rPr lang="fr-FR" sz="1100" dirty="0"/>
              <a:t>Disponible sur : </a:t>
            </a:r>
            <a:r>
              <a:rPr lang="fr-FR" sz="1100" dirty="0">
                <a:hlinkClick r:id="rId8"/>
              </a:rPr>
              <a:t>http://www.cs.umd.edu/~</a:t>
            </a:r>
            <a:r>
              <a:rPr lang="fr-FR" sz="1100" dirty="0" smtClean="0">
                <a:hlinkClick r:id="rId8"/>
              </a:rPr>
              <a:t>golbeck/LBSC690/SemanticWeb.html</a:t>
            </a:r>
            <a:r>
              <a:rPr lang="fr-FR" sz="1100" dirty="0" smtClean="0"/>
              <a:t>. </a:t>
            </a:r>
          </a:p>
          <a:p>
            <a:pPr marL="180975" indent="-180975">
              <a:lnSpc>
                <a:spcPct val="120000"/>
              </a:lnSpc>
              <a:spcBef>
                <a:spcPts val="300"/>
              </a:spcBef>
              <a:buNone/>
            </a:pPr>
            <a:r>
              <a:rPr lang="fr-FR" sz="1100" dirty="0" smtClean="0"/>
              <a:t>Karen </a:t>
            </a:r>
            <a:r>
              <a:rPr lang="fr-FR" sz="1100" dirty="0" err="1" smtClean="0"/>
              <a:t>Blakeman</a:t>
            </a:r>
            <a:r>
              <a:rPr lang="fr-FR" sz="1100" dirty="0" smtClean="0"/>
              <a:t>. « </a:t>
            </a:r>
            <a:r>
              <a:rPr lang="en-US" sz="1100" dirty="0"/>
              <a:t>Google adds in-depth articles to </a:t>
            </a:r>
            <a:r>
              <a:rPr lang="en-US" sz="1100" dirty="0" smtClean="0"/>
              <a:t>results</a:t>
            </a:r>
            <a:r>
              <a:rPr lang="fr-FR" sz="1100" dirty="0" smtClean="0"/>
              <a:t> ». </a:t>
            </a:r>
            <a:r>
              <a:rPr lang="fr-FR" sz="1100" i="1" dirty="0" smtClean="0"/>
              <a:t>Karen </a:t>
            </a:r>
            <a:r>
              <a:rPr lang="fr-FR" sz="1100" i="1" dirty="0" err="1" smtClean="0"/>
              <a:t>Blakeman’s</a:t>
            </a:r>
            <a:r>
              <a:rPr lang="fr-FR" sz="1100" i="1" dirty="0" smtClean="0"/>
              <a:t> blog. </a:t>
            </a:r>
            <a:r>
              <a:rPr lang="fr-FR" sz="1100" dirty="0" smtClean="0"/>
              <a:t>15/08/2013. [en ligne]. Disponible sur </a:t>
            </a:r>
            <a:r>
              <a:rPr lang="fr-FR" sz="1100" dirty="0"/>
              <a:t>: </a:t>
            </a:r>
            <a:r>
              <a:rPr lang="fr-FR" sz="1100" dirty="0">
                <a:hlinkClick r:id="rId9"/>
              </a:rPr>
              <a:t>http://www.rba.co.uk/wordpress/2013/08/15/google-adds-in-depth-articles-to-results</a:t>
            </a:r>
            <a:r>
              <a:rPr lang="fr-FR" sz="1100" dirty="0" smtClean="0">
                <a:hlinkClick r:id="rId9"/>
              </a:rPr>
              <a:t>/</a:t>
            </a:r>
            <a:r>
              <a:rPr lang="fr-FR" sz="1100" dirty="0" smtClean="0"/>
              <a:t>. </a:t>
            </a:r>
          </a:p>
          <a:p>
            <a:pPr marL="180975" indent="-180975">
              <a:lnSpc>
                <a:spcPct val="120000"/>
              </a:lnSpc>
              <a:spcBef>
                <a:spcPts val="300"/>
              </a:spcBef>
              <a:buNone/>
            </a:pPr>
            <a:r>
              <a:rPr lang="fr-FR" sz="1100" dirty="0" err="1" smtClean="0"/>
              <a:t>Danah</a:t>
            </a:r>
            <a:r>
              <a:rPr lang="fr-FR" sz="1100" dirty="0" smtClean="0"/>
              <a:t> Boyd et Kate Crawford. </a:t>
            </a:r>
            <a:r>
              <a:rPr lang="fr-FR" sz="1100" dirty="0"/>
              <a:t>« </a:t>
            </a:r>
            <a:r>
              <a:rPr lang="fr-FR" sz="1100" dirty="0" smtClean="0"/>
              <a:t>Six </a:t>
            </a:r>
            <a:r>
              <a:rPr lang="fr-FR" sz="1100" dirty="0"/>
              <a:t>provocations for </a:t>
            </a:r>
            <a:r>
              <a:rPr lang="fr-FR" sz="1100" dirty="0" err="1"/>
              <a:t>big</a:t>
            </a:r>
            <a:r>
              <a:rPr lang="fr-FR" sz="1100" dirty="0"/>
              <a:t> </a:t>
            </a:r>
            <a:r>
              <a:rPr lang="fr-FR" sz="1100" dirty="0" smtClean="0"/>
              <a:t>data</a:t>
            </a:r>
            <a:r>
              <a:rPr lang="fr-FR" sz="1100" dirty="0"/>
              <a:t> »</a:t>
            </a:r>
            <a:r>
              <a:rPr lang="fr-FR" sz="1100" dirty="0" smtClean="0"/>
              <a:t>. </a:t>
            </a:r>
            <a:r>
              <a:rPr lang="en-US" sz="1100" i="1" dirty="0"/>
              <a:t>A </a:t>
            </a:r>
            <a:r>
              <a:rPr lang="en-US" sz="1100" i="1" dirty="0" smtClean="0"/>
              <a:t>decade </a:t>
            </a:r>
            <a:r>
              <a:rPr lang="en-US" sz="1100" i="1" dirty="0"/>
              <a:t>in </a:t>
            </a:r>
            <a:r>
              <a:rPr lang="en-US" sz="1100" i="1" dirty="0" smtClean="0"/>
              <a:t>internet time : symposium </a:t>
            </a:r>
            <a:r>
              <a:rPr lang="en-US" sz="1100" i="1" dirty="0"/>
              <a:t>on the </a:t>
            </a:r>
            <a:r>
              <a:rPr lang="en-US" sz="1100" i="1" dirty="0" smtClean="0"/>
              <a:t>dynamics </a:t>
            </a:r>
            <a:r>
              <a:rPr lang="en-US" sz="1100" i="1" dirty="0"/>
              <a:t>of the </a:t>
            </a:r>
            <a:r>
              <a:rPr lang="en-US" sz="1100" i="1" dirty="0" smtClean="0"/>
              <a:t>internet </a:t>
            </a:r>
            <a:r>
              <a:rPr lang="en-US" sz="1100" i="1" dirty="0"/>
              <a:t>and </a:t>
            </a:r>
            <a:r>
              <a:rPr lang="en-US" sz="1100" i="1" dirty="0" smtClean="0"/>
              <a:t>society</a:t>
            </a:r>
            <a:r>
              <a:rPr lang="en-US" sz="1100" dirty="0" smtClean="0"/>
              <a:t>. </a:t>
            </a:r>
            <a:r>
              <a:rPr lang="fr-FR" sz="1100" dirty="0" smtClean="0"/>
              <a:t>2011. 17 p. [en ligne]. </a:t>
            </a:r>
            <a:r>
              <a:rPr lang="fr-FR" sz="1100" dirty="0"/>
              <a:t>Disponible sur : </a:t>
            </a:r>
            <a:r>
              <a:rPr lang="fr-FR" sz="1100" dirty="0">
                <a:hlinkClick r:id="rId10"/>
              </a:rPr>
              <a:t>http://</a:t>
            </a:r>
            <a:r>
              <a:rPr lang="fr-FR" sz="1100" dirty="0" smtClean="0">
                <a:hlinkClick r:id="rId10"/>
              </a:rPr>
              <a:t>papers.ssrn.com/sol3/Papers.cfm?abstract_id=1926431</a:t>
            </a:r>
            <a:r>
              <a:rPr lang="fr-FR" sz="1100" dirty="0" smtClean="0"/>
              <a:t>. </a:t>
            </a:r>
          </a:p>
          <a:p>
            <a:pPr marL="180975" indent="-180975">
              <a:lnSpc>
                <a:spcPct val="120000"/>
              </a:lnSpc>
              <a:spcBef>
                <a:spcPts val="300"/>
              </a:spcBef>
              <a:buNone/>
            </a:pPr>
            <a:r>
              <a:rPr lang="fr-FR" sz="1100" dirty="0" smtClean="0"/>
              <a:t>Phil Bradley. « </a:t>
            </a:r>
            <a:r>
              <a:rPr lang="fr-FR" sz="1100" dirty="0" err="1" smtClean="0"/>
              <a:t>Why</a:t>
            </a:r>
            <a:r>
              <a:rPr lang="fr-FR" sz="1100" dirty="0" smtClean="0"/>
              <a:t> the new Facebook Graph </a:t>
            </a:r>
            <a:r>
              <a:rPr lang="fr-FR" sz="1100" dirty="0" err="1" smtClean="0"/>
              <a:t>search</a:t>
            </a:r>
            <a:r>
              <a:rPr lang="fr-FR" sz="1100" dirty="0" smtClean="0"/>
              <a:t> </a:t>
            </a:r>
            <a:r>
              <a:rPr lang="fr-FR" sz="1100" dirty="0" err="1" smtClean="0"/>
              <a:t>is</a:t>
            </a:r>
            <a:r>
              <a:rPr lang="fr-FR" sz="1100" dirty="0" smtClean="0"/>
              <a:t> important for </a:t>
            </a:r>
            <a:r>
              <a:rPr lang="fr-FR" sz="1100" dirty="0" err="1" smtClean="0"/>
              <a:t>librarians</a:t>
            </a:r>
            <a:r>
              <a:rPr lang="fr-FR" sz="1100" dirty="0" smtClean="0"/>
              <a:t> ». </a:t>
            </a:r>
            <a:r>
              <a:rPr lang="fr-FR" sz="1100" i="1" dirty="0" smtClean="0"/>
              <a:t>Phil </a:t>
            </a:r>
            <a:r>
              <a:rPr lang="fr-FR" sz="1100" i="1" dirty="0" err="1" smtClean="0"/>
              <a:t>Bradley’s</a:t>
            </a:r>
            <a:r>
              <a:rPr lang="fr-FR" sz="1100" i="1" dirty="0" smtClean="0"/>
              <a:t> weblog.</a:t>
            </a:r>
            <a:r>
              <a:rPr lang="fr-FR" sz="1100" dirty="0" smtClean="0"/>
              <a:t> [en ligne]. </a:t>
            </a:r>
            <a:r>
              <a:rPr lang="fr-FR" sz="1100" dirty="0"/>
              <a:t>Disponible sur : </a:t>
            </a:r>
            <a:r>
              <a:rPr lang="fr-FR" sz="1100" dirty="0">
                <a:hlinkClick r:id="rId11"/>
              </a:rPr>
              <a:t>http://</a:t>
            </a:r>
            <a:r>
              <a:rPr lang="fr-FR" sz="1100" dirty="0" smtClean="0">
                <a:hlinkClick r:id="rId11"/>
              </a:rPr>
              <a:t>philbradley.typepad.com/phil_bradleys_weblog/2013/01/why-the-new-facebook-graph-search-is-important-for-librarians.html</a:t>
            </a:r>
            <a:r>
              <a:rPr lang="fr-FR" sz="1100" dirty="0" smtClean="0"/>
              <a:t>. </a:t>
            </a:r>
            <a:endParaRPr lang="fr-FR" sz="1100" dirty="0"/>
          </a:p>
          <a:p>
            <a:pPr marL="180975" indent="-180975">
              <a:lnSpc>
                <a:spcPct val="120000"/>
              </a:lnSpc>
              <a:spcBef>
                <a:spcPts val="300"/>
              </a:spcBef>
              <a:buNone/>
            </a:pPr>
            <a:r>
              <a:rPr lang="fr-FR" sz="1100" dirty="0" smtClean="0"/>
              <a:t>Paul </a:t>
            </a:r>
            <a:r>
              <a:rPr lang="fr-FR" sz="1100" dirty="0" err="1" smtClean="0"/>
              <a:t>Bruemmer</a:t>
            </a:r>
            <a:r>
              <a:rPr lang="fr-FR" sz="1100" dirty="0" smtClean="0"/>
              <a:t>. « </a:t>
            </a:r>
            <a:r>
              <a:rPr lang="en-US" sz="1100" dirty="0" smtClean="0"/>
              <a:t>Future </a:t>
            </a:r>
            <a:r>
              <a:rPr lang="en-US" sz="1100" dirty="0"/>
              <a:t>SEO: Understanding Entity Search</a:t>
            </a:r>
            <a:r>
              <a:rPr lang="fr-FR" sz="1100" dirty="0" smtClean="0"/>
              <a:t> ».</a:t>
            </a:r>
            <a:r>
              <a:rPr lang="fr-FR" sz="1100" i="1" dirty="0" smtClean="0"/>
              <a:t> </a:t>
            </a:r>
            <a:r>
              <a:rPr lang="fr-FR" sz="1100" i="1" dirty="0" err="1" smtClean="0"/>
              <a:t>Search</a:t>
            </a:r>
            <a:r>
              <a:rPr lang="fr-FR" sz="1100" i="1" dirty="0" smtClean="0"/>
              <a:t> </a:t>
            </a:r>
            <a:r>
              <a:rPr lang="fr-FR" sz="1100" i="1" dirty="0" err="1" smtClean="0"/>
              <a:t>engine</a:t>
            </a:r>
            <a:r>
              <a:rPr lang="fr-FR" sz="1100" i="1" dirty="0" smtClean="0"/>
              <a:t> land</a:t>
            </a:r>
            <a:r>
              <a:rPr lang="fr-FR" sz="1100" dirty="0" smtClean="0"/>
              <a:t>. 7/10/2013. [en ligne]. </a:t>
            </a:r>
            <a:r>
              <a:rPr lang="fr-FR" sz="1100" dirty="0"/>
              <a:t>Disponible sur : </a:t>
            </a:r>
            <a:r>
              <a:rPr lang="fr-FR" sz="1100" dirty="0">
                <a:hlinkClick r:id="rId12"/>
              </a:rPr>
              <a:t>http://</a:t>
            </a:r>
            <a:r>
              <a:rPr lang="fr-FR" sz="1100" dirty="0" smtClean="0">
                <a:hlinkClick r:id="rId12"/>
              </a:rPr>
              <a:t>searchengineland.com/future-seo-understanding-entity-search-172997</a:t>
            </a:r>
            <a:r>
              <a:rPr lang="fr-FR" sz="1100" dirty="0" smtClean="0"/>
              <a:t>. </a:t>
            </a:r>
          </a:p>
          <a:p>
            <a:pPr marL="180975" indent="-180975">
              <a:lnSpc>
                <a:spcPct val="120000"/>
              </a:lnSpc>
              <a:spcBef>
                <a:spcPts val="300"/>
              </a:spcBef>
              <a:buNone/>
            </a:pPr>
            <a:r>
              <a:rPr lang="fr-FR" sz="1100" dirty="0" smtClean="0"/>
              <a:t>Fred </a:t>
            </a:r>
            <a:r>
              <a:rPr lang="fr-FR" sz="1100" dirty="0"/>
              <a:t>Cavazza. </a:t>
            </a:r>
            <a:r>
              <a:rPr lang="fr-FR" sz="1100" dirty="0" smtClean="0"/>
              <a:t>« Facebook lance son moteur de recherche mais manque d’inspiration ». </a:t>
            </a:r>
            <a:r>
              <a:rPr lang="fr-FR" sz="1100" i="1" dirty="0" smtClean="0"/>
              <a:t>FredCavazza.net.</a:t>
            </a:r>
            <a:r>
              <a:rPr lang="fr-FR" sz="1100" dirty="0" smtClean="0"/>
              <a:t> 16/01/2013. [en ligne]. </a:t>
            </a:r>
            <a:r>
              <a:rPr lang="fr-FR" sz="1100" dirty="0"/>
              <a:t>Disponible sur : </a:t>
            </a:r>
            <a:r>
              <a:rPr lang="fr-FR" sz="1100" dirty="0">
                <a:hlinkClick r:id="rId13"/>
              </a:rPr>
              <a:t>http://www.fredcavazza.net/2013/01/16/facebook-lance-son-moteur-de-recherche-mais-manque-dinspiration</a:t>
            </a:r>
            <a:r>
              <a:rPr lang="fr-FR" sz="1100" dirty="0" smtClean="0">
                <a:hlinkClick r:id="rId13"/>
              </a:rPr>
              <a:t>/</a:t>
            </a:r>
            <a:r>
              <a:rPr lang="fr-FR" sz="1100" dirty="0" smtClean="0"/>
              <a:t>. </a:t>
            </a:r>
          </a:p>
          <a:p>
            <a:pPr marL="180975" indent="-180975">
              <a:lnSpc>
                <a:spcPct val="120000"/>
              </a:lnSpc>
              <a:spcBef>
                <a:spcPts val="300"/>
              </a:spcBef>
              <a:buNone/>
            </a:pPr>
            <a:r>
              <a:rPr lang="fr-FR" sz="1100" dirty="0" smtClean="0"/>
              <a:t>--. «</a:t>
            </a:r>
            <a:r>
              <a:rPr lang="fr-FR" sz="1100" dirty="0"/>
              <a:t> La recherche passe à l’ère sémantique (et sociale) (et pas visuelle</a:t>
            </a:r>
            <a:r>
              <a:rPr lang="fr-FR" sz="1100" dirty="0" smtClean="0"/>
              <a:t>) ». </a:t>
            </a:r>
            <a:r>
              <a:rPr lang="fr-FR" sz="1100" i="1" dirty="0" smtClean="0"/>
              <a:t>FredCavazza.net. </a:t>
            </a:r>
            <a:r>
              <a:rPr lang="fr-FR" sz="1100" dirty="0" smtClean="0"/>
              <a:t>28/05/2012. [en ligne]. </a:t>
            </a:r>
            <a:r>
              <a:rPr lang="fr-FR" sz="1100" dirty="0"/>
              <a:t>Disponible sur : </a:t>
            </a:r>
            <a:r>
              <a:rPr lang="fr-FR" sz="1100" dirty="0">
                <a:hlinkClick r:id="rId14"/>
              </a:rPr>
              <a:t>http://</a:t>
            </a:r>
            <a:r>
              <a:rPr lang="fr-FR" sz="1100" dirty="0" smtClean="0">
                <a:hlinkClick r:id="rId14"/>
              </a:rPr>
              <a:t>www.fredcavazza.net/2012/05/28/la-recherche-passe-a-lere-semantique-et-sociale-et-pas-visuelle</a:t>
            </a:r>
            <a:r>
              <a:rPr lang="fr-FR" sz="1100" dirty="0" smtClean="0"/>
              <a:t>. </a:t>
            </a:r>
            <a:endParaRPr lang="fr-FR" sz="1100" dirty="0"/>
          </a:p>
          <a:p>
            <a:pPr marL="180975" indent="-180975">
              <a:lnSpc>
                <a:spcPct val="120000"/>
              </a:lnSpc>
              <a:spcBef>
                <a:spcPts val="300"/>
              </a:spcBef>
              <a:buNone/>
            </a:pPr>
            <a:r>
              <a:rPr lang="fr-FR" sz="1100" dirty="0" smtClean="0"/>
              <a:t>Emmanuelle </a:t>
            </a:r>
            <a:r>
              <a:rPr lang="fr-FR" sz="1100" dirty="0" err="1" smtClean="0"/>
              <a:t>Delsol</a:t>
            </a:r>
            <a:r>
              <a:rPr lang="fr-FR" sz="1100" dirty="0" smtClean="0"/>
              <a:t>. « Comment </a:t>
            </a:r>
            <a:r>
              <a:rPr lang="fr-FR" sz="1100" dirty="0" err="1" smtClean="0"/>
              <a:t>google</a:t>
            </a:r>
            <a:r>
              <a:rPr lang="fr-FR" sz="1100" dirty="0" smtClean="0"/>
              <a:t> transforme le web en or ». </a:t>
            </a:r>
            <a:r>
              <a:rPr lang="fr-FR" sz="1100" i="1" dirty="0" smtClean="0"/>
              <a:t>L’usine nouvelle,</a:t>
            </a:r>
            <a:r>
              <a:rPr lang="fr-FR" sz="1100" dirty="0" smtClean="0"/>
              <a:t> n° 3342. 29/08/2013. [en ligne]. Disponible sur :  </a:t>
            </a:r>
            <a:r>
              <a:rPr lang="fr-FR" sz="1100" dirty="0">
                <a:hlinkClick r:id="rId15"/>
              </a:rPr>
              <a:t>http://</a:t>
            </a:r>
            <a:r>
              <a:rPr lang="fr-FR" sz="1100" dirty="0" smtClean="0">
                <a:hlinkClick r:id="rId15"/>
              </a:rPr>
              <a:t>www.usinenouvelle.com/article/comment-google-transforme-le-web-en-or.N203563</a:t>
            </a:r>
            <a:r>
              <a:rPr lang="fr-FR" sz="1100" dirty="0" smtClean="0"/>
              <a:t>. </a:t>
            </a:r>
            <a:endParaRPr lang="fr-FR" sz="1100" dirty="0"/>
          </a:p>
          <a:p>
            <a:pPr marL="180975" indent="-180975">
              <a:lnSpc>
                <a:spcPct val="120000"/>
              </a:lnSpc>
              <a:spcBef>
                <a:spcPts val="300"/>
              </a:spcBef>
              <a:buNone/>
            </a:pPr>
            <a:r>
              <a:rPr lang="fr-FR" sz="1100" dirty="0" smtClean="0"/>
              <a:t>Peter </a:t>
            </a:r>
            <a:r>
              <a:rPr lang="fr-FR" sz="1100" dirty="0" err="1" smtClean="0"/>
              <a:t>Dockrill</a:t>
            </a:r>
            <a:r>
              <a:rPr lang="fr-FR" sz="1100" dirty="0" smtClean="0"/>
              <a:t>. « The </a:t>
            </a:r>
            <a:r>
              <a:rPr lang="fr-FR" sz="1100" dirty="0" err="1" smtClean="0"/>
              <a:t>next</a:t>
            </a:r>
            <a:r>
              <a:rPr lang="fr-FR" sz="1100" dirty="0" smtClean="0"/>
              <a:t> </a:t>
            </a:r>
            <a:r>
              <a:rPr lang="fr-FR" sz="1100" dirty="0" err="1" smtClean="0"/>
              <a:t>generation</a:t>
            </a:r>
            <a:r>
              <a:rPr lang="fr-FR" sz="1100" dirty="0" smtClean="0"/>
              <a:t> of </a:t>
            </a:r>
            <a:r>
              <a:rPr lang="fr-FR" sz="1100" dirty="0" err="1" smtClean="0"/>
              <a:t>search</a:t>
            </a:r>
            <a:r>
              <a:rPr lang="fr-FR" sz="1100" dirty="0" smtClean="0"/>
              <a:t> </a:t>
            </a:r>
            <a:r>
              <a:rPr lang="fr-FR" sz="1100" dirty="0" err="1" smtClean="0"/>
              <a:t>technology</a:t>
            </a:r>
            <a:r>
              <a:rPr lang="fr-FR" sz="1100" dirty="0" smtClean="0"/>
              <a:t> ». </a:t>
            </a:r>
            <a:r>
              <a:rPr lang="fr-FR" sz="1100" i="1" dirty="0" err="1" smtClean="0"/>
              <a:t>Techlife</a:t>
            </a:r>
            <a:r>
              <a:rPr lang="fr-FR" sz="1100" dirty="0" smtClean="0"/>
              <a:t>. 09/05/2013. [en ligne]. </a:t>
            </a:r>
            <a:r>
              <a:rPr lang="fr-FR" sz="1100" dirty="0"/>
              <a:t>Disponible sur : </a:t>
            </a:r>
            <a:r>
              <a:rPr lang="fr-FR" sz="1100" dirty="0">
                <a:hlinkClick r:id="rId16"/>
              </a:rPr>
              <a:t>http://www.techlife.net/computing/news/2013/5/the-next-generation-of-search-technology</a:t>
            </a:r>
            <a:r>
              <a:rPr lang="fr-FR" sz="1100" dirty="0" smtClean="0">
                <a:hlinkClick r:id="rId16"/>
              </a:rPr>
              <a:t>/</a:t>
            </a:r>
            <a:r>
              <a:rPr lang="fr-FR" sz="1100" dirty="0" smtClean="0"/>
              <a:t>. </a:t>
            </a:r>
            <a:endParaRPr lang="fr-FR" sz="1100" dirty="0"/>
          </a:p>
          <a:p>
            <a:pPr marL="180975" indent="-180975">
              <a:lnSpc>
                <a:spcPct val="120000"/>
              </a:lnSpc>
              <a:spcBef>
                <a:spcPts val="300"/>
              </a:spcBef>
              <a:buNone/>
            </a:pPr>
            <a:r>
              <a:rPr lang="fr-FR" sz="1100" dirty="0" smtClean="0"/>
              <a:t>Olivier Ertzscheid. « Sème antique : la guerre du sens est déclarée ». </a:t>
            </a:r>
            <a:r>
              <a:rPr lang="fr-FR" sz="1100" i="1" dirty="0" smtClean="0"/>
              <a:t>Affordance.info</a:t>
            </a:r>
            <a:r>
              <a:rPr lang="fr-FR" sz="1100" dirty="0" smtClean="0"/>
              <a:t>. 3/06/2012. [en ligne]. </a:t>
            </a:r>
            <a:r>
              <a:rPr lang="fr-FR" sz="1100" dirty="0"/>
              <a:t>Disponible sur : </a:t>
            </a:r>
            <a:r>
              <a:rPr lang="fr-FR" sz="1100" dirty="0">
                <a:hlinkClick r:id="rId17"/>
              </a:rPr>
              <a:t>http://</a:t>
            </a:r>
            <a:r>
              <a:rPr lang="fr-FR" sz="1100" dirty="0" smtClean="0">
                <a:hlinkClick r:id="rId17"/>
              </a:rPr>
              <a:t>affordance.typepad.com/mon_weblog/2012/06/la-guerre-du-sens-est-declaree.html</a:t>
            </a:r>
            <a:r>
              <a:rPr lang="fr-FR" sz="1100" dirty="0" smtClean="0"/>
              <a:t>. </a:t>
            </a:r>
            <a:endParaRPr lang="fr-FR" sz="1100" dirty="0"/>
          </a:p>
          <a:p>
            <a:pPr marL="180975" indent="-180975">
              <a:lnSpc>
                <a:spcPct val="120000"/>
              </a:lnSpc>
              <a:spcBef>
                <a:spcPts val="300"/>
              </a:spcBef>
              <a:buNone/>
            </a:pPr>
            <a:r>
              <a:rPr lang="fr-FR" sz="1100" dirty="0" smtClean="0"/>
              <a:t>Thomas </a:t>
            </a:r>
            <a:r>
              <a:rPr lang="fr-FR" sz="1100" dirty="0" err="1" smtClean="0"/>
              <a:t>Francart</a:t>
            </a:r>
            <a:r>
              <a:rPr lang="fr-FR" sz="1100" dirty="0" smtClean="0"/>
              <a:t>. </a:t>
            </a:r>
            <a:r>
              <a:rPr lang="fr-FR" sz="1100" dirty="0"/>
              <a:t>«  </a:t>
            </a:r>
            <a:r>
              <a:rPr lang="fr-FR" sz="1100" dirty="0" err="1" smtClean="0"/>
              <a:t>Linked</a:t>
            </a:r>
            <a:r>
              <a:rPr lang="fr-FR" sz="1100" dirty="0" smtClean="0"/>
              <a:t> Open Data Cloud : nouvelle version ». </a:t>
            </a:r>
            <a:r>
              <a:rPr lang="fr-FR" sz="1100" i="1" dirty="0" err="1" smtClean="0"/>
              <a:t>Sparna</a:t>
            </a:r>
            <a:r>
              <a:rPr lang="fr-FR" sz="1100" i="1" dirty="0" smtClean="0"/>
              <a:t>. </a:t>
            </a:r>
            <a:r>
              <a:rPr lang="fr-FR" sz="1100" dirty="0" smtClean="0"/>
              <a:t> 04/09/2014. [en ligne]. Disponible sur :  </a:t>
            </a:r>
            <a:r>
              <a:rPr lang="fr-FR" sz="1100" dirty="0" smtClean="0">
                <a:hlinkClick r:id="rId18"/>
              </a:rPr>
              <a:t>http</a:t>
            </a:r>
            <a:r>
              <a:rPr lang="fr-FR" sz="1100" dirty="0">
                <a:hlinkClick r:id="rId18"/>
              </a:rPr>
              <a:t>://blog.sparna.fr/2014/09/04/linked-open-data-cloud-nouvelle-version</a:t>
            </a:r>
            <a:r>
              <a:rPr lang="fr-FR" sz="1100" dirty="0" smtClean="0">
                <a:hlinkClick r:id="rId18"/>
              </a:rPr>
              <a:t>/</a:t>
            </a:r>
            <a:r>
              <a:rPr lang="fr-FR" sz="1100" dirty="0" smtClean="0"/>
              <a:t>. </a:t>
            </a:r>
            <a:endParaRPr lang="fr-FR" sz="1100" dirty="0"/>
          </a:p>
          <a:p>
            <a:pPr marL="180975" indent="-180975">
              <a:lnSpc>
                <a:spcPct val="120000"/>
              </a:lnSpc>
              <a:spcBef>
                <a:spcPts val="300"/>
              </a:spcBef>
              <a:buNone/>
            </a:pPr>
            <a:r>
              <a:rPr lang="fr-FR" sz="1100" dirty="0" smtClean="0"/>
              <a:t>Sean </a:t>
            </a:r>
            <a:r>
              <a:rPr lang="fr-FR" sz="1100" dirty="0" err="1" smtClean="0"/>
              <a:t>Gallagher</a:t>
            </a:r>
            <a:r>
              <a:rPr lang="fr-FR" sz="1100" dirty="0" smtClean="0"/>
              <a:t>. « How Google and Microsoft </a:t>
            </a:r>
            <a:r>
              <a:rPr lang="fr-FR" sz="1100" dirty="0" err="1" smtClean="0"/>
              <a:t>taught</a:t>
            </a:r>
            <a:r>
              <a:rPr lang="fr-FR" sz="1100" dirty="0" smtClean="0"/>
              <a:t> </a:t>
            </a:r>
            <a:r>
              <a:rPr lang="fr-FR" sz="1100" dirty="0" err="1" smtClean="0"/>
              <a:t>search</a:t>
            </a:r>
            <a:r>
              <a:rPr lang="fr-FR" sz="1100" dirty="0" smtClean="0"/>
              <a:t> to « </a:t>
            </a:r>
            <a:r>
              <a:rPr lang="fr-FR" sz="1100" dirty="0" err="1" smtClean="0"/>
              <a:t>understand</a:t>
            </a:r>
            <a:r>
              <a:rPr lang="fr-FR" sz="1100" dirty="0" smtClean="0"/>
              <a:t> » the web ». </a:t>
            </a:r>
            <a:r>
              <a:rPr lang="fr-FR" sz="1100" i="1" dirty="0" smtClean="0"/>
              <a:t>Ars </a:t>
            </a:r>
            <a:r>
              <a:rPr lang="fr-FR" sz="1100" i="1" dirty="0" err="1" smtClean="0"/>
              <a:t>technica</a:t>
            </a:r>
            <a:r>
              <a:rPr lang="fr-FR" sz="1100" dirty="0" smtClean="0"/>
              <a:t>. 07/06/2012. [en ligne]. </a:t>
            </a:r>
            <a:r>
              <a:rPr lang="fr-FR" sz="1100" dirty="0"/>
              <a:t>Disponible sur : </a:t>
            </a:r>
            <a:r>
              <a:rPr lang="fr-FR" sz="1100" dirty="0" smtClean="0">
                <a:hlinkClick r:id="rId19"/>
              </a:rPr>
              <a:t>http</a:t>
            </a:r>
            <a:r>
              <a:rPr lang="fr-FR" sz="1100" dirty="0">
                <a:hlinkClick r:id="rId19"/>
              </a:rPr>
              <a:t>://arstechnica.com/information-technology/2012/06/inside-the-architecture-of-googles-knowledge-graph-and-microsofts-satori/2</a:t>
            </a:r>
            <a:r>
              <a:rPr lang="fr-FR" sz="1100" dirty="0" smtClean="0">
                <a:hlinkClick r:id="rId19"/>
              </a:rPr>
              <a:t>/</a:t>
            </a:r>
            <a:r>
              <a:rPr lang="fr-FR" sz="1100" dirty="0" smtClean="0"/>
              <a:t>. </a:t>
            </a:r>
          </a:p>
          <a:p>
            <a:pPr marL="180975" indent="-180975">
              <a:lnSpc>
                <a:spcPct val="120000"/>
              </a:lnSpc>
              <a:spcBef>
                <a:spcPts val="300"/>
              </a:spcBef>
              <a:buNone/>
            </a:pPr>
            <a:r>
              <a:rPr lang="fr-FR" sz="1100" dirty="0" smtClean="0"/>
              <a:t> Fabien </a:t>
            </a:r>
            <a:r>
              <a:rPr lang="fr-FR" sz="1100" dirty="0" err="1" smtClean="0"/>
              <a:t>Gandon</a:t>
            </a:r>
            <a:r>
              <a:rPr lang="fr-FR" sz="1100" dirty="0" smtClean="0"/>
              <a:t>. </a:t>
            </a:r>
            <a:r>
              <a:rPr lang="fr-FR" sz="1100" i="1" dirty="0" smtClean="0"/>
              <a:t>Web sémantique et web social. </a:t>
            </a:r>
            <a:r>
              <a:rPr lang="fr-FR" sz="1100" dirty="0" smtClean="0"/>
              <a:t>Présentation, 2009. 231 p. [en ligne]. </a:t>
            </a:r>
            <a:r>
              <a:rPr lang="fr-FR" sz="1100" dirty="0"/>
              <a:t>Disponible sur : </a:t>
            </a:r>
            <a:r>
              <a:rPr lang="fr-FR" sz="1100" dirty="0">
                <a:hlinkClick r:id="rId20"/>
              </a:rPr>
              <a:t>http://</a:t>
            </a:r>
            <a:r>
              <a:rPr lang="fr-FR" sz="1100" dirty="0" smtClean="0">
                <a:hlinkClick r:id="rId20"/>
              </a:rPr>
              <a:t>fr.slideshare.net/fabien_gandon/web-smantique-et-web-social-1700977</a:t>
            </a:r>
            <a:r>
              <a:rPr lang="fr-FR" sz="1100" dirty="0" smtClean="0"/>
              <a:t>. </a:t>
            </a:r>
          </a:p>
          <a:p>
            <a:pPr marL="180975" indent="-180975">
              <a:lnSpc>
                <a:spcPct val="120000"/>
              </a:lnSpc>
              <a:spcBef>
                <a:spcPts val="300"/>
              </a:spcBef>
              <a:buNone/>
            </a:pPr>
            <a:r>
              <a:rPr lang="fr-FR" sz="1100" dirty="0" smtClean="0"/>
              <a:t>Serge </a:t>
            </a:r>
            <a:r>
              <a:rPr lang="fr-FR" sz="1100" dirty="0" err="1" smtClean="0"/>
              <a:t>Garlatti</a:t>
            </a:r>
            <a:r>
              <a:rPr lang="fr-FR" sz="1100" dirty="0" smtClean="0"/>
              <a:t>. </a:t>
            </a:r>
            <a:r>
              <a:rPr lang="fr-FR" sz="1100" i="1" dirty="0" smtClean="0"/>
              <a:t>Les systèmes d’information sémantiques.</a:t>
            </a:r>
            <a:r>
              <a:rPr lang="fr-FR" sz="1100" dirty="0" smtClean="0"/>
              <a:t> Présentation, 2014. 47 p. [en ligne]. </a:t>
            </a:r>
            <a:r>
              <a:rPr lang="fr-FR" sz="1100" dirty="0"/>
              <a:t>Disponible sur :  </a:t>
            </a:r>
            <a:r>
              <a:rPr lang="fr-FR" sz="1100" dirty="0">
                <a:hlinkClick r:id="rId21"/>
              </a:rPr>
              <a:t>http://</a:t>
            </a:r>
            <a:r>
              <a:rPr lang="fr-FR" sz="1100" dirty="0" smtClean="0">
                <a:hlinkClick r:id="rId21"/>
              </a:rPr>
              <a:t>fr.slideshare.net/garlatti/le-web-semantique20132014</a:t>
            </a:r>
            <a:r>
              <a:rPr lang="fr-FR" sz="1100" dirty="0" smtClean="0"/>
              <a:t>. </a:t>
            </a:r>
          </a:p>
          <a:p>
            <a:pPr marL="180975" indent="-180975">
              <a:lnSpc>
                <a:spcPct val="120000"/>
              </a:lnSpc>
              <a:spcBef>
                <a:spcPts val="300"/>
              </a:spcBef>
              <a:buNone/>
            </a:pPr>
            <a:r>
              <a:rPr lang="fr-FR" sz="1100" dirty="0" smtClean="0"/>
              <a:t>Sylvain </a:t>
            </a:r>
            <a:r>
              <a:rPr lang="fr-FR" sz="1100" dirty="0" err="1" smtClean="0"/>
              <a:t>Gateau</a:t>
            </a:r>
            <a:r>
              <a:rPr lang="fr-FR" sz="1100" dirty="0" smtClean="0"/>
              <a:t>.</a:t>
            </a:r>
            <a:r>
              <a:rPr lang="fr-FR" sz="1100" i="1" dirty="0" smtClean="0"/>
              <a:t> Les moteurs de recherche sémantique. Contextualisation, rénovation et perspectives. </a:t>
            </a:r>
            <a:r>
              <a:rPr lang="fr-FR" sz="1100" dirty="0" smtClean="0"/>
              <a:t>Présentation, 11/2012. 11 p. [en ligne]. </a:t>
            </a:r>
            <a:r>
              <a:rPr lang="fr-FR" sz="1100" dirty="0"/>
              <a:t>Disponible sur : </a:t>
            </a:r>
            <a:r>
              <a:rPr lang="fr-FR" sz="1100" dirty="0">
                <a:hlinkClick r:id="rId22"/>
              </a:rPr>
              <a:t>http://</a:t>
            </a:r>
            <a:r>
              <a:rPr lang="fr-FR" sz="1100" dirty="0" smtClean="0">
                <a:hlinkClick r:id="rId22"/>
              </a:rPr>
              <a:t>fr.slideshare.net/Cerise_sur_le_Gateau/les-moteurs-de-recherche-smantique</a:t>
            </a:r>
            <a:r>
              <a:rPr lang="fr-FR" sz="1100" dirty="0" smtClean="0"/>
              <a:t>. </a:t>
            </a:r>
            <a:endParaRPr lang="fr-FR" sz="1100" dirty="0"/>
          </a:p>
          <a:p>
            <a:pPr marL="180975" indent="-180975">
              <a:lnSpc>
                <a:spcPct val="120000"/>
              </a:lnSpc>
              <a:spcBef>
                <a:spcPts val="300"/>
              </a:spcBef>
              <a:buNone/>
            </a:pPr>
            <a:r>
              <a:rPr lang="fr-FR" sz="1100" dirty="0" smtClean="0"/>
              <a:t>Amy </a:t>
            </a:r>
            <a:r>
              <a:rPr lang="fr-FR" sz="1100" dirty="0" err="1" smtClean="0"/>
              <a:t>Gesenhues</a:t>
            </a:r>
            <a:r>
              <a:rPr lang="fr-FR" sz="1100" dirty="0" smtClean="0"/>
              <a:t>. « </a:t>
            </a:r>
            <a:r>
              <a:rPr lang="fr-FR" sz="1100" dirty="0" err="1" smtClean="0"/>
              <a:t>What</a:t>
            </a:r>
            <a:r>
              <a:rPr lang="fr-FR" sz="1100" dirty="0" smtClean="0"/>
              <a:t> </a:t>
            </a:r>
            <a:r>
              <a:rPr lang="fr-FR" sz="1100" dirty="0" err="1" smtClean="0"/>
              <a:t>happened</a:t>
            </a:r>
            <a:r>
              <a:rPr lang="fr-FR" sz="1100" dirty="0" smtClean="0"/>
              <a:t> to </a:t>
            </a:r>
            <a:r>
              <a:rPr lang="fr-FR" sz="1100" dirty="0" err="1" smtClean="0"/>
              <a:t>dinosaurs</a:t>
            </a:r>
            <a:r>
              <a:rPr lang="fr-FR" sz="1100" dirty="0" smtClean="0"/>
              <a:t> ? </a:t>
            </a:r>
            <a:r>
              <a:rPr lang="fr-FR" sz="1100" dirty="0" err="1" smtClean="0"/>
              <a:t>Google’s</a:t>
            </a:r>
            <a:r>
              <a:rPr lang="fr-FR" sz="1100" dirty="0" smtClean="0"/>
              <a:t> direct </a:t>
            </a:r>
            <a:r>
              <a:rPr lang="fr-FR" sz="1100" dirty="0" err="1" smtClean="0"/>
              <a:t>answer</a:t>
            </a:r>
            <a:r>
              <a:rPr lang="fr-FR" sz="1100" dirty="0" smtClean="0"/>
              <a:t> </a:t>
            </a:r>
            <a:r>
              <a:rPr lang="fr-FR" sz="1100" dirty="0" err="1" smtClean="0"/>
              <a:t>gives</a:t>
            </a:r>
            <a:r>
              <a:rPr lang="fr-FR" sz="1100" dirty="0" smtClean="0"/>
              <a:t> non-</a:t>
            </a:r>
            <a:r>
              <a:rPr lang="fr-FR" sz="1100" dirty="0" err="1" smtClean="0"/>
              <a:t>scientific</a:t>
            </a:r>
            <a:r>
              <a:rPr lang="fr-FR" sz="1100" dirty="0" smtClean="0"/>
              <a:t> </a:t>
            </a:r>
            <a:r>
              <a:rPr lang="fr-FR" sz="1100" dirty="0" err="1" smtClean="0"/>
              <a:t>theory</a:t>
            </a:r>
            <a:r>
              <a:rPr lang="fr-FR" sz="1100" dirty="0" smtClean="0"/>
              <a:t> </a:t>
            </a:r>
            <a:r>
              <a:rPr lang="fr-FR" sz="1100" dirty="0" err="1" smtClean="0"/>
              <a:t>from</a:t>
            </a:r>
            <a:r>
              <a:rPr lang="fr-FR" sz="1100" dirty="0" smtClean="0"/>
              <a:t> </a:t>
            </a:r>
            <a:r>
              <a:rPr lang="fr-FR" sz="1100" dirty="0" err="1" smtClean="0"/>
              <a:t>religious</a:t>
            </a:r>
            <a:r>
              <a:rPr lang="fr-FR" sz="1100" dirty="0" smtClean="0"/>
              <a:t> site ». </a:t>
            </a:r>
            <a:r>
              <a:rPr lang="fr-FR" sz="1100" i="1" dirty="0" err="1" smtClean="0"/>
              <a:t>Search</a:t>
            </a:r>
            <a:r>
              <a:rPr lang="fr-FR" sz="1100" i="1" dirty="0" smtClean="0"/>
              <a:t> </a:t>
            </a:r>
            <a:r>
              <a:rPr lang="fr-FR" sz="1100" i="1" dirty="0" err="1" smtClean="0"/>
              <a:t>engine</a:t>
            </a:r>
            <a:r>
              <a:rPr lang="fr-FR" sz="1100" i="1" dirty="0" smtClean="0"/>
              <a:t> land</a:t>
            </a:r>
            <a:r>
              <a:rPr lang="fr-FR" sz="1100" dirty="0" smtClean="0"/>
              <a:t>. 10/06/2015. [en ligne]. </a:t>
            </a:r>
            <a:r>
              <a:rPr lang="fr-FR" sz="1100" dirty="0"/>
              <a:t>Disponible sur : </a:t>
            </a:r>
            <a:r>
              <a:rPr lang="fr-FR" sz="1100" dirty="0">
                <a:hlinkClick r:id="rId23"/>
              </a:rPr>
              <a:t>http://</a:t>
            </a:r>
            <a:r>
              <a:rPr lang="fr-FR" sz="1100" dirty="0" smtClean="0">
                <a:hlinkClick r:id="rId23"/>
              </a:rPr>
              <a:t>searchengineland.com/what-happened-to-dinosaurs-googles-direct-answer-gives-non-scientific-theory-from-religious-site-222934</a:t>
            </a:r>
            <a:r>
              <a:rPr lang="fr-FR" sz="1100" dirty="0" smtClean="0"/>
              <a:t>. </a:t>
            </a:r>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227916382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0608"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980728"/>
            <a:ext cx="8229600" cy="5256584"/>
          </a:xfrm>
          <a:noFill/>
        </p:spPr>
        <p:txBody>
          <a:bodyPr>
            <a:normAutofit lnSpcReduction="10000"/>
          </a:bodyPr>
          <a:lstStyle/>
          <a:p>
            <a:pPr marL="180975" indent="-180975">
              <a:spcBef>
                <a:spcPts val="300"/>
              </a:spcBef>
              <a:buNone/>
            </a:pPr>
            <a:r>
              <a:rPr lang="fr-FR" sz="800" dirty="0"/>
              <a:t>Rob Gonzalez. « </a:t>
            </a:r>
            <a:r>
              <a:rPr lang="fr-FR" sz="800" dirty="0" err="1"/>
              <a:t>Semantic</a:t>
            </a:r>
            <a:r>
              <a:rPr lang="fr-FR" sz="800" dirty="0"/>
              <a:t> </a:t>
            </a:r>
            <a:r>
              <a:rPr lang="fr-FR" sz="800" dirty="0" err="1"/>
              <a:t>search</a:t>
            </a:r>
            <a:r>
              <a:rPr lang="fr-FR" sz="800" dirty="0"/>
              <a:t> and the </a:t>
            </a:r>
            <a:r>
              <a:rPr lang="fr-FR" sz="800" dirty="0" err="1"/>
              <a:t>semantic</a:t>
            </a:r>
            <a:r>
              <a:rPr lang="fr-FR" sz="800" dirty="0"/>
              <a:t> web ». </a:t>
            </a:r>
            <a:r>
              <a:rPr lang="fr-FR" sz="800" i="1" dirty="0"/>
              <a:t>Cambridge </a:t>
            </a:r>
            <a:r>
              <a:rPr lang="fr-FR" sz="800" i="1" dirty="0" err="1"/>
              <a:t>semantics</a:t>
            </a:r>
            <a:r>
              <a:rPr lang="fr-FR" sz="800" i="1" dirty="0"/>
              <a:t>. </a:t>
            </a:r>
            <a:r>
              <a:rPr lang="fr-FR" sz="800" dirty="0"/>
              <a:t>[en ligne]. Disponible sur : </a:t>
            </a:r>
            <a:r>
              <a:rPr lang="fr-FR" sz="800" dirty="0">
                <a:hlinkClick r:id="rId3"/>
              </a:rPr>
              <a:t>http://www.cambridgesemantics.com/semantic-university/semantic-search-and-the-semantic-web</a:t>
            </a:r>
            <a:r>
              <a:rPr lang="fr-FR" sz="800" dirty="0"/>
              <a:t>.  </a:t>
            </a:r>
          </a:p>
          <a:p>
            <a:pPr marL="180975" indent="-180975">
              <a:spcBef>
                <a:spcPts val="300"/>
              </a:spcBef>
              <a:buNone/>
            </a:pPr>
            <a:r>
              <a:rPr lang="fr-FR" sz="800" dirty="0" smtClean="0"/>
              <a:t>Greg</a:t>
            </a:r>
            <a:r>
              <a:rPr lang="fr-FR" sz="800" dirty="0"/>
              <a:t>. « Cracking the </a:t>
            </a:r>
            <a:r>
              <a:rPr lang="fr-FR" sz="800" dirty="0" err="1"/>
              <a:t>search</a:t>
            </a:r>
            <a:r>
              <a:rPr lang="fr-FR" sz="800" dirty="0"/>
              <a:t> </a:t>
            </a:r>
            <a:r>
              <a:rPr lang="fr-FR" sz="800" dirty="0" err="1"/>
              <a:t>category</a:t>
            </a:r>
            <a:r>
              <a:rPr lang="fr-FR" sz="800" dirty="0"/>
              <a:t> </a:t>
            </a:r>
            <a:r>
              <a:rPr lang="fr-FR" sz="800" dirty="0" err="1"/>
              <a:t>problem</a:t>
            </a:r>
            <a:r>
              <a:rPr lang="fr-FR" sz="800" dirty="0"/>
              <a:t> ». </a:t>
            </a:r>
            <a:r>
              <a:rPr lang="fr-FR" sz="800" i="1" dirty="0" err="1"/>
              <a:t>Blekko</a:t>
            </a:r>
            <a:r>
              <a:rPr lang="fr-FR" sz="800" i="1" dirty="0"/>
              <a:t> blog. </a:t>
            </a:r>
            <a:r>
              <a:rPr lang="fr-FR" sz="800" dirty="0"/>
              <a:t>14/01/2013. [en ligne]. Disponible sur : </a:t>
            </a:r>
            <a:r>
              <a:rPr lang="fr-FR" sz="800" dirty="0">
                <a:hlinkClick r:id="rId4"/>
              </a:rPr>
              <a:t>http://blog.blekko.com/2013/01/14/cracking-the-search-category-problem/</a:t>
            </a:r>
            <a:r>
              <a:rPr lang="fr-FR" sz="800" dirty="0"/>
              <a:t>.</a:t>
            </a:r>
          </a:p>
          <a:p>
            <a:pPr marL="180975" indent="-180975">
              <a:spcBef>
                <a:spcPts val="300"/>
              </a:spcBef>
              <a:buNone/>
            </a:pPr>
            <a:r>
              <a:rPr lang="fr-FR" sz="800" dirty="0"/>
              <a:t>Anthony Ha. « </a:t>
            </a:r>
            <a:r>
              <a:rPr lang="fr-FR" sz="800" dirty="0" err="1"/>
              <a:t>Knigine</a:t>
            </a:r>
            <a:r>
              <a:rPr lang="fr-FR" sz="800" dirty="0"/>
              <a:t> </a:t>
            </a:r>
            <a:r>
              <a:rPr lang="fr-FR" sz="800" dirty="0" err="1"/>
              <a:t>aims</a:t>
            </a:r>
            <a:r>
              <a:rPr lang="fr-FR" sz="800" dirty="0"/>
              <a:t> to </a:t>
            </a:r>
            <a:r>
              <a:rPr lang="fr-FR" sz="800" dirty="0" err="1"/>
              <a:t>build</a:t>
            </a:r>
            <a:r>
              <a:rPr lang="fr-FR" sz="800" dirty="0"/>
              <a:t> a naturel </a:t>
            </a:r>
            <a:r>
              <a:rPr lang="fr-FR" sz="800" dirty="0" err="1"/>
              <a:t>language-driven</a:t>
            </a:r>
            <a:r>
              <a:rPr lang="fr-FR" sz="800" dirty="0"/>
              <a:t> </a:t>
            </a:r>
            <a:r>
              <a:rPr lang="fr-FR" sz="800" dirty="0" err="1"/>
              <a:t>app</a:t>
            </a:r>
            <a:r>
              <a:rPr lang="fr-FR" sz="800" dirty="0"/>
              <a:t> </a:t>
            </a:r>
            <a:r>
              <a:rPr lang="fr-FR" sz="800" dirty="0" err="1"/>
              <a:t>that</a:t>
            </a:r>
            <a:r>
              <a:rPr lang="fr-FR" sz="800" dirty="0"/>
              <a:t> </a:t>
            </a:r>
            <a:r>
              <a:rPr lang="fr-FR" sz="800" dirty="0" err="1"/>
              <a:t>can</a:t>
            </a:r>
            <a:r>
              <a:rPr lang="fr-FR" sz="800" dirty="0"/>
              <a:t> </a:t>
            </a:r>
            <a:r>
              <a:rPr lang="fr-FR" sz="800" dirty="0" err="1"/>
              <a:t>answer</a:t>
            </a:r>
            <a:r>
              <a:rPr lang="fr-FR" sz="800" dirty="0"/>
              <a:t> </a:t>
            </a:r>
            <a:r>
              <a:rPr lang="fr-FR" sz="800" dirty="0" err="1"/>
              <a:t>any</a:t>
            </a:r>
            <a:r>
              <a:rPr lang="fr-FR" sz="800" dirty="0"/>
              <a:t> question ». </a:t>
            </a:r>
            <a:r>
              <a:rPr lang="fr-FR" sz="800" i="1" dirty="0" err="1"/>
              <a:t>TechCrunch</a:t>
            </a:r>
            <a:r>
              <a:rPr lang="fr-FR" sz="800" dirty="0"/>
              <a:t>. 30/11/2012. </a:t>
            </a:r>
            <a:r>
              <a:rPr lang="fr-FR" sz="800" dirty="0">
                <a:hlinkClick r:id="rId5"/>
              </a:rPr>
              <a:t>http://techcrunch.com/2012/11/30/kngine/</a:t>
            </a:r>
            <a:r>
              <a:rPr lang="fr-FR" sz="800" dirty="0"/>
              <a:t>.  </a:t>
            </a:r>
          </a:p>
          <a:p>
            <a:pPr marL="180975" indent="-180975">
              <a:spcBef>
                <a:spcPts val="300"/>
              </a:spcBef>
              <a:buNone/>
            </a:pPr>
            <a:endParaRPr lang="fr-FR" sz="800" dirty="0"/>
          </a:p>
          <a:p>
            <a:pPr marL="180975" indent="-180975">
              <a:spcBef>
                <a:spcPts val="300"/>
              </a:spcBef>
              <a:buNone/>
            </a:pPr>
            <a:r>
              <a:rPr lang="fr-FR" sz="800" dirty="0" smtClean="0"/>
              <a:t>Donald </a:t>
            </a:r>
            <a:r>
              <a:rPr lang="fr-FR" sz="800" dirty="0"/>
              <a:t>T. Hawkins. « </a:t>
            </a:r>
            <a:r>
              <a:rPr lang="fr-FR" sz="800" dirty="0" err="1"/>
              <a:t>What’s</a:t>
            </a:r>
            <a:r>
              <a:rPr lang="fr-FR" sz="800" dirty="0"/>
              <a:t> new </a:t>
            </a:r>
            <a:r>
              <a:rPr lang="fr-FR" sz="800" dirty="0" err="1"/>
              <a:t>with</a:t>
            </a:r>
            <a:r>
              <a:rPr lang="fr-FR" sz="800" dirty="0"/>
              <a:t> the </a:t>
            </a:r>
            <a:r>
              <a:rPr lang="fr-FR" sz="800" dirty="0" err="1"/>
              <a:t>semantic</a:t>
            </a:r>
            <a:r>
              <a:rPr lang="fr-FR" sz="800" dirty="0"/>
              <a:t> web ». </a:t>
            </a:r>
            <a:r>
              <a:rPr lang="fr-FR" sz="800" i="1" dirty="0"/>
              <a:t>Information </a:t>
            </a:r>
            <a:r>
              <a:rPr lang="fr-FR" sz="800" i="1" dirty="0" err="1"/>
              <a:t>today</a:t>
            </a:r>
            <a:r>
              <a:rPr lang="fr-FR" sz="800" i="1" dirty="0"/>
              <a:t>. </a:t>
            </a:r>
            <a:r>
              <a:rPr lang="fr-FR" sz="800" dirty="0"/>
              <a:t>vol. 33, n°2, mars 2016. [en ligne]. Disponible sur :  </a:t>
            </a:r>
            <a:r>
              <a:rPr lang="fr-FR" sz="800" dirty="0">
                <a:hlinkClick r:id="rId6"/>
              </a:rPr>
              <a:t>http://www.infotoday.com/it/mar16/Hawkins--Whats-New-With-the-Semantic-Web.shtml</a:t>
            </a:r>
            <a:r>
              <a:rPr lang="fr-FR" sz="800" dirty="0"/>
              <a:t>.</a:t>
            </a:r>
          </a:p>
          <a:p>
            <a:pPr marL="180975" indent="-180975">
              <a:spcBef>
                <a:spcPts val="300"/>
              </a:spcBef>
              <a:buNone/>
            </a:pPr>
            <a:r>
              <a:rPr lang="fr-FR" sz="800" dirty="0"/>
              <a:t>Gord </a:t>
            </a:r>
            <a:r>
              <a:rPr lang="fr-FR" sz="800" dirty="0" err="1"/>
              <a:t>Hotchkiss</a:t>
            </a:r>
            <a:r>
              <a:rPr lang="fr-FR" sz="800" dirty="0"/>
              <a:t>. « The </a:t>
            </a:r>
            <a:r>
              <a:rPr lang="fr-FR" sz="800" dirty="0" err="1"/>
              <a:t>language</a:t>
            </a:r>
            <a:r>
              <a:rPr lang="fr-FR" sz="800" dirty="0"/>
              <a:t> </a:t>
            </a:r>
            <a:r>
              <a:rPr lang="fr-FR" sz="800" dirty="0" err="1"/>
              <a:t>problem</a:t>
            </a:r>
            <a:r>
              <a:rPr lang="fr-FR" sz="800" dirty="0"/>
              <a:t> : jaguars and the Turing test ». </a:t>
            </a:r>
            <a:r>
              <a:rPr lang="fr-FR" sz="800" i="1" dirty="0" err="1"/>
              <a:t>Search</a:t>
            </a:r>
            <a:r>
              <a:rPr lang="fr-FR" sz="800" i="1" dirty="0"/>
              <a:t> </a:t>
            </a:r>
            <a:r>
              <a:rPr lang="fr-FR" sz="800" i="1" dirty="0" err="1"/>
              <a:t>engine</a:t>
            </a:r>
            <a:r>
              <a:rPr lang="fr-FR" sz="800" i="1" dirty="0"/>
              <a:t> land</a:t>
            </a:r>
            <a:r>
              <a:rPr lang="fr-FR" sz="800" dirty="0"/>
              <a:t>. 9/09/2011. [en ligne]. Disponible sur : </a:t>
            </a:r>
            <a:r>
              <a:rPr lang="fr-FR" sz="800" dirty="0">
                <a:hlinkClick r:id="rId7"/>
              </a:rPr>
              <a:t>http://searchengineland.com/the-language-problem-jaguars-the-turing-test-92265</a:t>
            </a:r>
            <a:r>
              <a:rPr lang="fr-FR" sz="800" dirty="0"/>
              <a:t>. </a:t>
            </a:r>
          </a:p>
          <a:p>
            <a:pPr marL="180975" indent="-180975">
              <a:spcBef>
                <a:spcPts val="300"/>
              </a:spcBef>
              <a:buNone/>
            </a:pPr>
            <a:r>
              <a:rPr lang="fr-FR" sz="800" dirty="0" smtClean="0"/>
              <a:t>Jasmin </a:t>
            </a:r>
            <a:r>
              <a:rPr lang="fr-FR" sz="800" dirty="0" err="1"/>
              <a:t>Hügi</a:t>
            </a:r>
            <a:r>
              <a:rPr lang="fr-FR" sz="800" dirty="0"/>
              <a:t> et Nicolas </a:t>
            </a:r>
            <a:r>
              <a:rPr lang="fr-FR" sz="800" dirty="0" err="1" smtClean="0"/>
              <a:t>Prongué</a:t>
            </a:r>
            <a:r>
              <a:rPr lang="fr-FR" sz="800" dirty="0" smtClean="0"/>
              <a:t> </a:t>
            </a:r>
            <a:r>
              <a:rPr lang="fr-FR" sz="800" i="1" dirty="0"/>
              <a:t>Les bibliothèques face aux </a:t>
            </a:r>
            <a:r>
              <a:rPr lang="fr-FR" sz="800" i="1" dirty="0" err="1"/>
              <a:t>Linked</a:t>
            </a:r>
            <a:r>
              <a:rPr lang="fr-FR" sz="800" i="1" dirty="0"/>
              <a:t> Open Data : de nouvelles applications web et de nouvelles compétences professionnelles. </a:t>
            </a:r>
            <a:r>
              <a:rPr lang="fr-FR" sz="800" dirty="0"/>
              <a:t>Mémoire de recherche HEG, </a:t>
            </a:r>
            <a:r>
              <a:rPr lang="fr-FR" sz="800" dirty="0" smtClean="0"/>
              <a:t>10/01/2014. 103 p. </a:t>
            </a:r>
            <a:r>
              <a:rPr lang="fr-FR" sz="800" dirty="0"/>
              <a:t>[en ligne]. Disponible sur : </a:t>
            </a:r>
            <a:r>
              <a:rPr lang="fr-FR" sz="800" dirty="0">
                <a:hlinkClick r:id="rId8"/>
              </a:rPr>
              <a:t>http://</a:t>
            </a:r>
            <a:r>
              <a:rPr lang="fr-FR" sz="800" dirty="0" smtClean="0">
                <a:hlinkClick r:id="rId8"/>
              </a:rPr>
              <a:t>doc.rero.ch/record/209598/files/M7-2014_memoire_HUGI-PRONGUE.pdf</a:t>
            </a:r>
            <a:r>
              <a:rPr lang="fr-FR" sz="800" dirty="0" smtClean="0"/>
              <a:t>.</a:t>
            </a:r>
          </a:p>
          <a:p>
            <a:pPr marL="180975" indent="-180975">
              <a:spcBef>
                <a:spcPts val="300"/>
              </a:spcBef>
              <a:buNone/>
            </a:pPr>
            <a:r>
              <a:rPr lang="fr-FR" sz="800" dirty="0" smtClean="0"/>
              <a:t>Camille </a:t>
            </a:r>
            <a:r>
              <a:rPr lang="fr-FR" sz="800" dirty="0"/>
              <a:t>Jourdain. « 10 vérités sur l’Open graph de Facebook ». </a:t>
            </a:r>
            <a:r>
              <a:rPr lang="fr-FR" sz="800" i="1" dirty="0"/>
              <a:t>Camillejourdain.fr.</a:t>
            </a:r>
            <a:r>
              <a:rPr lang="fr-FR" sz="800" dirty="0"/>
              <a:t> 07/07/2011 [en ligne]. Disponible sur : </a:t>
            </a:r>
            <a:r>
              <a:rPr lang="fr-FR" sz="800" dirty="0">
                <a:hlinkClick r:id="rId9"/>
              </a:rPr>
              <a:t>http://www.camillejourdain.fr/10-verites-open-graph-de-facebook/</a:t>
            </a:r>
            <a:r>
              <a:rPr lang="fr-FR" sz="800" dirty="0"/>
              <a:t>. </a:t>
            </a:r>
          </a:p>
          <a:p>
            <a:pPr marL="180975" indent="-180975">
              <a:spcBef>
                <a:spcPts val="300"/>
              </a:spcBef>
              <a:buNone/>
            </a:pPr>
            <a:r>
              <a:rPr lang="fr-FR" sz="800" dirty="0" smtClean="0"/>
              <a:t>Will </a:t>
            </a:r>
            <a:r>
              <a:rPr lang="fr-FR" sz="800" dirty="0" err="1" smtClean="0"/>
              <a:t>Kinght</a:t>
            </a:r>
            <a:r>
              <a:rPr lang="fr-FR" sz="800" dirty="0" smtClean="0"/>
              <a:t>. « </a:t>
            </a:r>
            <a:r>
              <a:rPr lang="fr-FR" sz="800" dirty="0" err="1" smtClean="0"/>
              <a:t>Academic</a:t>
            </a:r>
            <a:r>
              <a:rPr lang="fr-FR" sz="800" dirty="0" smtClean="0"/>
              <a:t> </a:t>
            </a:r>
            <a:r>
              <a:rPr lang="fr-FR" sz="800" dirty="0" err="1" smtClean="0"/>
              <a:t>search</a:t>
            </a:r>
            <a:r>
              <a:rPr lang="fr-FR" sz="800" dirty="0" smtClean="0"/>
              <a:t> </a:t>
            </a:r>
            <a:r>
              <a:rPr lang="fr-FR" sz="800" dirty="0" err="1" smtClean="0"/>
              <a:t>engine</a:t>
            </a:r>
            <a:r>
              <a:rPr lang="fr-FR" sz="800" dirty="0" smtClean="0"/>
              <a:t> </a:t>
            </a:r>
            <a:r>
              <a:rPr lang="fr-FR" sz="800" dirty="0" err="1" smtClean="0"/>
              <a:t>grasps</a:t>
            </a:r>
            <a:r>
              <a:rPr lang="fr-FR" sz="800" dirty="0" smtClean="0"/>
              <a:t> for </a:t>
            </a:r>
            <a:r>
              <a:rPr lang="fr-FR" sz="800" dirty="0" err="1" smtClean="0"/>
              <a:t>meaning</a:t>
            </a:r>
            <a:r>
              <a:rPr lang="fr-FR" sz="800" dirty="0" smtClean="0"/>
              <a:t> ». </a:t>
            </a:r>
            <a:r>
              <a:rPr lang="fr-FR" sz="800" i="1" dirty="0" smtClean="0"/>
              <a:t>MIT </a:t>
            </a:r>
            <a:r>
              <a:rPr lang="fr-FR" sz="800" i="1" dirty="0" err="1" smtClean="0"/>
              <a:t>technology</a:t>
            </a:r>
            <a:r>
              <a:rPr lang="fr-FR" sz="800" i="1" dirty="0" smtClean="0"/>
              <a:t> </a:t>
            </a:r>
            <a:r>
              <a:rPr lang="fr-FR" sz="800" i="1" dirty="0" err="1" smtClean="0"/>
              <a:t>review</a:t>
            </a:r>
            <a:r>
              <a:rPr lang="fr-FR" sz="800" i="1" dirty="0" smtClean="0"/>
              <a:t>. </a:t>
            </a:r>
            <a:r>
              <a:rPr lang="fr-FR" sz="800" dirty="0" smtClean="0"/>
              <a:t>02/11/2015. [en ligne]. </a:t>
            </a:r>
            <a:r>
              <a:rPr lang="fr-FR" sz="800" dirty="0"/>
              <a:t>Disponible sur : </a:t>
            </a:r>
            <a:r>
              <a:rPr lang="fr-FR" sz="800" dirty="0">
                <a:hlinkClick r:id="rId10"/>
              </a:rPr>
              <a:t>https://www.technologyreview.com/s/542981/academic-search-engine-grasps-for-meaning</a:t>
            </a:r>
            <a:r>
              <a:rPr lang="fr-FR" sz="800" dirty="0" smtClean="0">
                <a:hlinkClick r:id="rId10"/>
              </a:rPr>
              <a:t>/</a:t>
            </a:r>
            <a:r>
              <a:rPr lang="fr-FR" sz="800" dirty="0" smtClean="0"/>
              <a:t>. </a:t>
            </a:r>
            <a:endParaRPr lang="fr-FR" sz="800" dirty="0"/>
          </a:p>
          <a:p>
            <a:pPr marL="180975" indent="-180975">
              <a:spcBef>
                <a:spcPts val="300"/>
              </a:spcBef>
              <a:buNone/>
            </a:pPr>
            <a:r>
              <a:rPr lang="fr-FR" sz="800" dirty="0" smtClean="0"/>
              <a:t>Barbara </a:t>
            </a:r>
            <a:r>
              <a:rPr lang="fr-FR" sz="800" dirty="0" err="1"/>
              <a:t>Minton</a:t>
            </a:r>
            <a:r>
              <a:rPr lang="fr-FR" sz="800" dirty="0"/>
              <a:t>. « </a:t>
            </a:r>
            <a:r>
              <a:rPr lang="fr-FR" sz="800" dirty="0" err="1" smtClean="0"/>
              <a:t>Google’s</a:t>
            </a:r>
            <a:r>
              <a:rPr lang="fr-FR" sz="800" dirty="0" smtClean="0"/>
              <a:t> new </a:t>
            </a:r>
            <a:r>
              <a:rPr lang="fr-FR" sz="800" dirty="0" err="1" smtClean="0"/>
              <a:t>algorithm</a:t>
            </a:r>
            <a:r>
              <a:rPr lang="fr-FR" sz="800" dirty="0" smtClean="0"/>
              <a:t> </a:t>
            </a:r>
            <a:r>
              <a:rPr lang="fr-FR" sz="800" dirty="0" err="1" smtClean="0"/>
              <a:t>will</a:t>
            </a:r>
            <a:r>
              <a:rPr lang="fr-FR" sz="800" dirty="0" smtClean="0"/>
              <a:t> </a:t>
            </a:r>
            <a:r>
              <a:rPr lang="fr-FR" sz="800" dirty="0" err="1" smtClean="0"/>
              <a:t>only</a:t>
            </a:r>
            <a:r>
              <a:rPr lang="fr-FR" sz="800" dirty="0" smtClean="0"/>
              <a:t> show </a:t>
            </a:r>
            <a:r>
              <a:rPr lang="fr-FR" sz="800" dirty="0" err="1" smtClean="0"/>
              <a:t>you</a:t>
            </a:r>
            <a:r>
              <a:rPr lang="fr-FR" sz="800" dirty="0" smtClean="0"/>
              <a:t> « </a:t>
            </a:r>
            <a:r>
              <a:rPr lang="fr-FR" sz="800" dirty="0" err="1" smtClean="0"/>
              <a:t>wath</a:t>
            </a:r>
            <a:r>
              <a:rPr lang="fr-FR" sz="800" dirty="0" smtClean="0"/>
              <a:t> </a:t>
            </a:r>
            <a:r>
              <a:rPr lang="fr-FR" sz="800" dirty="0" err="1" smtClean="0"/>
              <a:t>they</a:t>
            </a:r>
            <a:r>
              <a:rPr lang="fr-FR" sz="800" dirty="0" smtClean="0"/>
              <a:t> </a:t>
            </a:r>
            <a:r>
              <a:rPr lang="fr-FR" sz="800" dirty="0" err="1" smtClean="0"/>
              <a:t>say</a:t>
            </a:r>
            <a:r>
              <a:rPr lang="fr-FR" sz="800" dirty="0" smtClean="0"/>
              <a:t> </a:t>
            </a:r>
            <a:r>
              <a:rPr lang="fr-FR" sz="800" dirty="0" err="1" smtClean="0"/>
              <a:t>is</a:t>
            </a:r>
            <a:r>
              <a:rPr lang="fr-FR" sz="800" dirty="0" smtClean="0"/>
              <a:t> </a:t>
            </a:r>
            <a:r>
              <a:rPr lang="fr-FR" sz="800" dirty="0" err="1" smtClean="0"/>
              <a:t>true</a:t>
            </a:r>
            <a:r>
              <a:rPr lang="fr-FR" sz="800" dirty="0" smtClean="0"/>
              <a:t> » ». </a:t>
            </a:r>
            <a:r>
              <a:rPr lang="fr-FR" sz="800" i="1" dirty="0" smtClean="0"/>
              <a:t>Natural </a:t>
            </a:r>
            <a:r>
              <a:rPr lang="fr-FR" sz="800" i="1" dirty="0"/>
              <a:t>society</a:t>
            </a:r>
            <a:r>
              <a:rPr lang="fr-FR" sz="800" dirty="0"/>
              <a:t>. 9/03/2015. [en ligne]. Disponible sur :  </a:t>
            </a:r>
            <a:r>
              <a:rPr lang="fr-FR" sz="800" dirty="0">
                <a:hlinkClick r:id="rId11"/>
              </a:rPr>
              <a:t>http://naturalsociety.com/googles-new-algorithm-will-only-show-you-what-they-say-is-true/</a:t>
            </a:r>
            <a:r>
              <a:rPr lang="fr-FR" sz="800" dirty="0"/>
              <a:t>.</a:t>
            </a:r>
            <a:endParaRPr lang="fr-FR" sz="800" dirty="0" smtClean="0"/>
          </a:p>
          <a:p>
            <a:pPr marL="180975" indent="-180975">
              <a:spcBef>
                <a:spcPts val="300"/>
              </a:spcBef>
              <a:buNone/>
            </a:pPr>
            <a:r>
              <a:rPr lang="fr-FR" sz="800" dirty="0" err="1"/>
              <a:t>Mondeca</a:t>
            </a:r>
            <a:r>
              <a:rPr lang="fr-FR" sz="800" dirty="0"/>
              <a:t>. « Ceci n’est pas le Web </a:t>
            </a:r>
            <a:r>
              <a:rPr lang="fr-FR" sz="800" dirty="0" smtClean="0"/>
              <a:t>sémantique ». </a:t>
            </a:r>
            <a:r>
              <a:rPr lang="fr-FR" sz="800" i="1" dirty="0" smtClean="0"/>
              <a:t>Leçons de choses</a:t>
            </a:r>
            <a:r>
              <a:rPr lang="fr-FR" sz="800" dirty="0" smtClean="0"/>
              <a:t>. 20/02/2013. </a:t>
            </a:r>
            <a:r>
              <a:rPr lang="fr-FR" sz="800" dirty="0"/>
              <a:t>[en ligne]. </a:t>
            </a:r>
            <a:r>
              <a:rPr lang="fr-FR" sz="800" dirty="0" smtClean="0"/>
              <a:t>Disponible sur :  </a:t>
            </a:r>
            <a:r>
              <a:rPr lang="fr-FR" sz="800" dirty="0" smtClean="0">
                <a:hlinkClick r:id="rId12"/>
              </a:rPr>
              <a:t>https://mondeca.wordpress.com/2013/02/20/ceci-n-est-pas-le-web-semantique/</a:t>
            </a:r>
            <a:r>
              <a:rPr lang="fr-FR" sz="800" dirty="0" smtClean="0"/>
              <a:t>. </a:t>
            </a:r>
          </a:p>
          <a:p>
            <a:pPr marL="180975" indent="-180975">
              <a:spcBef>
                <a:spcPts val="300"/>
              </a:spcBef>
              <a:buNone/>
            </a:pPr>
            <a:r>
              <a:rPr lang="fr-FR" sz="800" dirty="0" smtClean="0"/>
              <a:t>Will </a:t>
            </a:r>
            <a:r>
              <a:rPr lang="fr-FR" sz="800" dirty="0" err="1"/>
              <a:t>Oremus</a:t>
            </a:r>
            <a:r>
              <a:rPr lang="fr-FR" sz="800" dirty="0"/>
              <a:t>. « </a:t>
            </a:r>
            <a:r>
              <a:rPr lang="en-US" sz="800" dirty="0"/>
              <a:t>Worried Google is getting too smart? Try searching "Henry VIII wives"</a:t>
            </a:r>
            <a:r>
              <a:rPr lang="fr-FR" sz="800" dirty="0"/>
              <a:t> ». </a:t>
            </a:r>
            <a:r>
              <a:rPr lang="fr-FR" sz="800" i="1" dirty="0"/>
              <a:t>Slate</a:t>
            </a:r>
            <a:r>
              <a:rPr lang="fr-FR" sz="800" dirty="0"/>
              <a:t>. 23/09/2013. [en ligne]. Disponible sur : </a:t>
            </a:r>
            <a:r>
              <a:rPr lang="fr-FR" sz="800" dirty="0">
                <a:hlinkClick r:id="rId13"/>
              </a:rPr>
              <a:t>http://www.slate.com/blogs/future_tense/2013/09/23/google_henry_viii_wives_jane_seymour_reveals_search_engine_s_blind_spots.html?wpisrc=obinsite</a:t>
            </a:r>
            <a:r>
              <a:rPr lang="fr-FR" sz="800" dirty="0"/>
              <a:t>. </a:t>
            </a:r>
          </a:p>
          <a:p>
            <a:pPr marL="180975" indent="-180975">
              <a:spcBef>
                <a:spcPts val="300"/>
              </a:spcBef>
              <a:buNone/>
            </a:pPr>
            <a:r>
              <a:rPr lang="fr-FR" sz="800" dirty="0" smtClean="0"/>
              <a:t>Ed Oswald. « </a:t>
            </a:r>
            <a:r>
              <a:rPr lang="fr-FR" sz="800" dirty="0" err="1" smtClean="0"/>
              <a:t>Demystifying</a:t>
            </a:r>
            <a:r>
              <a:rPr lang="fr-FR" sz="800" dirty="0" smtClean="0"/>
              <a:t> </a:t>
            </a:r>
            <a:r>
              <a:rPr lang="fr-FR" sz="800" dirty="0" err="1" smtClean="0"/>
              <a:t>semantic</a:t>
            </a:r>
            <a:r>
              <a:rPr lang="fr-FR" sz="800" dirty="0" smtClean="0"/>
              <a:t> </a:t>
            </a:r>
            <a:r>
              <a:rPr lang="fr-FR" sz="800" dirty="0" err="1" smtClean="0"/>
              <a:t>search</a:t>
            </a:r>
            <a:r>
              <a:rPr lang="fr-FR" sz="800" dirty="0" smtClean="0"/>
              <a:t> ». </a:t>
            </a:r>
            <a:r>
              <a:rPr lang="fr-FR" sz="800" i="1" dirty="0" err="1" smtClean="0"/>
              <a:t>Extreme</a:t>
            </a:r>
            <a:r>
              <a:rPr lang="fr-FR" sz="800" i="1" dirty="0" smtClean="0"/>
              <a:t> </a:t>
            </a:r>
            <a:r>
              <a:rPr lang="fr-FR" sz="800" i="1" dirty="0" err="1" smtClean="0"/>
              <a:t>tech</a:t>
            </a:r>
            <a:r>
              <a:rPr lang="fr-FR" sz="800" dirty="0" smtClean="0"/>
              <a:t>. 09/05/2012. [en ligne]. </a:t>
            </a:r>
            <a:r>
              <a:rPr lang="fr-FR" sz="800" dirty="0"/>
              <a:t>Disponible sur : </a:t>
            </a:r>
            <a:r>
              <a:rPr lang="fr-FR" sz="800" dirty="0">
                <a:hlinkClick r:id="rId14"/>
              </a:rPr>
              <a:t>http://</a:t>
            </a:r>
            <a:r>
              <a:rPr lang="fr-FR" sz="800" dirty="0" smtClean="0">
                <a:hlinkClick r:id="rId14"/>
              </a:rPr>
              <a:t>www.extremetech.com/computing/123599-demystifying-semantic-search</a:t>
            </a:r>
            <a:r>
              <a:rPr lang="fr-FR" sz="800" dirty="0" smtClean="0"/>
              <a:t>. </a:t>
            </a:r>
            <a:endParaRPr lang="fr-FR" sz="800" dirty="0"/>
          </a:p>
          <a:p>
            <a:pPr marL="180975" indent="-180975">
              <a:spcBef>
                <a:spcPts val="300"/>
              </a:spcBef>
              <a:buNone/>
            </a:pPr>
            <a:r>
              <a:rPr lang="fr-FR" sz="800" dirty="0" smtClean="0"/>
              <a:t>Benjamin de la Porte des Vaux. </a:t>
            </a:r>
            <a:r>
              <a:rPr lang="fr-FR" sz="800" i="1" dirty="0" smtClean="0"/>
              <a:t>Le web sémantique</a:t>
            </a:r>
            <a:r>
              <a:rPr lang="fr-FR" sz="800" dirty="0" smtClean="0"/>
              <a:t>. Présentation, 2009. 31 p. [en ligne]. </a:t>
            </a:r>
            <a:r>
              <a:rPr lang="fr-FR" sz="800" dirty="0"/>
              <a:t>Disponible sur : </a:t>
            </a:r>
            <a:r>
              <a:rPr lang="fr-FR" sz="800" dirty="0">
                <a:hlinkClick r:id="rId15"/>
              </a:rPr>
              <a:t>http://</a:t>
            </a:r>
            <a:r>
              <a:rPr lang="fr-FR" sz="800" dirty="0" smtClean="0">
                <a:hlinkClick r:id="rId15"/>
              </a:rPr>
              <a:t>fr.slideshare.net/GreenIvory/web-smantique</a:t>
            </a:r>
            <a:r>
              <a:rPr lang="fr-FR" sz="800" dirty="0" smtClean="0"/>
              <a:t>. </a:t>
            </a:r>
          </a:p>
          <a:p>
            <a:pPr marL="180975" indent="-180975">
              <a:spcBef>
                <a:spcPts val="300"/>
              </a:spcBef>
              <a:buNone/>
            </a:pPr>
            <a:r>
              <a:rPr lang="fr-FR" sz="800" dirty="0" smtClean="0"/>
              <a:t>Nathan Safran. « </a:t>
            </a:r>
            <a:r>
              <a:rPr lang="fr-FR" sz="800" dirty="0" err="1" smtClean="0"/>
              <a:t>Could</a:t>
            </a:r>
            <a:r>
              <a:rPr lang="fr-FR" sz="800" dirty="0" smtClean="0"/>
              <a:t> </a:t>
            </a:r>
            <a:r>
              <a:rPr lang="fr-FR" sz="800" dirty="0" err="1" smtClean="0"/>
              <a:t>DuckDuckGo</a:t>
            </a:r>
            <a:r>
              <a:rPr lang="fr-FR" sz="800" dirty="0" smtClean="0"/>
              <a:t> </a:t>
            </a:r>
            <a:r>
              <a:rPr lang="fr-FR" sz="800" dirty="0" err="1" smtClean="0"/>
              <a:t>be</a:t>
            </a:r>
            <a:r>
              <a:rPr lang="fr-FR" sz="800" dirty="0" smtClean="0"/>
              <a:t> the </a:t>
            </a:r>
            <a:r>
              <a:rPr lang="fr-FR" sz="800" dirty="0" err="1" smtClean="0"/>
              <a:t>biggest</a:t>
            </a:r>
            <a:r>
              <a:rPr lang="fr-FR" sz="800" dirty="0" smtClean="0"/>
              <a:t> long-</a:t>
            </a:r>
            <a:r>
              <a:rPr lang="fr-FR" sz="800" dirty="0" err="1" smtClean="0"/>
              <a:t>term</a:t>
            </a:r>
            <a:r>
              <a:rPr lang="fr-FR" sz="800" dirty="0" smtClean="0"/>
              <a:t> </a:t>
            </a:r>
            <a:r>
              <a:rPr lang="fr-FR" sz="800" dirty="0" err="1" smtClean="0"/>
              <a:t>threat</a:t>
            </a:r>
            <a:r>
              <a:rPr lang="fr-FR" sz="800" dirty="0" smtClean="0"/>
              <a:t> to Google ? ». </a:t>
            </a:r>
            <a:r>
              <a:rPr lang="fr-FR" sz="800" i="1" dirty="0" err="1" smtClean="0"/>
              <a:t>Search</a:t>
            </a:r>
            <a:r>
              <a:rPr lang="fr-FR" sz="800" i="1" dirty="0" smtClean="0"/>
              <a:t> </a:t>
            </a:r>
            <a:r>
              <a:rPr lang="fr-FR" sz="800" i="1" dirty="0" err="1" smtClean="0"/>
              <a:t>engine</a:t>
            </a:r>
            <a:r>
              <a:rPr lang="fr-FR" sz="800" i="1" dirty="0" smtClean="0"/>
              <a:t> land</a:t>
            </a:r>
            <a:r>
              <a:rPr lang="fr-FR" sz="800" dirty="0" smtClean="0"/>
              <a:t>. 26/04/2012. [en ligne]. </a:t>
            </a:r>
            <a:r>
              <a:rPr lang="fr-FR" sz="800" dirty="0"/>
              <a:t>Disponible sur : </a:t>
            </a:r>
            <a:r>
              <a:rPr lang="fr-FR" sz="800" dirty="0">
                <a:hlinkClick r:id="rId16"/>
              </a:rPr>
              <a:t>http://</a:t>
            </a:r>
            <a:r>
              <a:rPr lang="fr-FR" sz="800" dirty="0" smtClean="0">
                <a:hlinkClick r:id="rId16"/>
              </a:rPr>
              <a:t>searchengineland.com/could-duckduckgo-be-the-biggest-long-term-threat-to-google-118117</a:t>
            </a:r>
            <a:r>
              <a:rPr lang="fr-FR" sz="800" dirty="0" smtClean="0"/>
              <a:t>. </a:t>
            </a:r>
          </a:p>
          <a:p>
            <a:pPr marL="180975" indent="-180975">
              <a:spcBef>
                <a:spcPts val="300"/>
              </a:spcBef>
              <a:buNone/>
            </a:pPr>
            <a:r>
              <a:rPr lang="fr-FR" sz="800" dirty="0" smtClean="0"/>
              <a:t>Jean-Michel </a:t>
            </a:r>
            <a:r>
              <a:rPr lang="fr-FR" sz="800" dirty="0" err="1" smtClean="0"/>
              <a:t>S</a:t>
            </a:r>
            <a:r>
              <a:rPr lang="fr-FR" sz="800" dirty="0" err="1"/>
              <a:t>alaün</a:t>
            </a:r>
            <a:r>
              <a:rPr lang="fr-FR" sz="800" dirty="0"/>
              <a:t>. « Web de données, Google, Wikipédia, les liaisons </a:t>
            </a:r>
            <a:r>
              <a:rPr lang="fr-FR" sz="800" dirty="0" smtClean="0"/>
              <a:t>dangereuses ». </a:t>
            </a:r>
            <a:r>
              <a:rPr lang="fr-FR" sz="800" i="1" dirty="0" smtClean="0"/>
              <a:t>Économie du document</a:t>
            </a:r>
            <a:r>
              <a:rPr lang="fr-FR" sz="800" dirty="0" smtClean="0"/>
              <a:t>. </a:t>
            </a:r>
            <a:r>
              <a:rPr lang="fr-FR" sz="800" dirty="0"/>
              <a:t>06/06/2012. </a:t>
            </a:r>
            <a:r>
              <a:rPr lang="fr-FR" sz="800" dirty="0" smtClean="0"/>
              <a:t>[en ligne]. Disponible sur :  </a:t>
            </a:r>
            <a:r>
              <a:rPr lang="fr-FR" sz="800" dirty="0" smtClean="0">
                <a:hlinkClick r:id="rId17"/>
              </a:rPr>
              <a:t>http</a:t>
            </a:r>
            <a:r>
              <a:rPr lang="fr-FR" sz="800" dirty="0">
                <a:hlinkClick r:id="rId17"/>
              </a:rPr>
              <a:t>://</a:t>
            </a:r>
            <a:r>
              <a:rPr lang="fr-FR" sz="800" dirty="0" smtClean="0">
                <a:hlinkClick r:id="rId17"/>
              </a:rPr>
              <a:t>blogues.ebsi.umontreal.ca/jms/index.php/post/2012/06/06/Web-de-donn%C3%A9es%2C-Google%2C-Wikip%C3%A9dia%2C-les-liaisons-dangereuses</a:t>
            </a:r>
            <a:r>
              <a:rPr lang="fr-FR" sz="800" dirty="0" smtClean="0"/>
              <a:t>. </a:t>
            </a:r>
          </a:p>
          <a:p>
            <a:pPr marL="180975" indent="-180975">
              <a:spcBef>
                <a:spcPts val="300"/>
              </a:spcBef>
              <a:buNone/>
            </a:pPr>
            <a:r>
              <a:rPr lang="fr-FR" sz="800" dirty="0"/>
              <a:t>« </a:t>
            </a:r>
            <a:r>
              <a:rPr lang="fr-FR" sz="800" dirty="0" err="1"/>
              <a:t>Semantic</a:t>
            </a:r>
            <a:r>
              <a:rPr lang="fr-FR" sz="800" dirty="0"/>
              <a:t> </a:t>
            </a:r>
            <a:r>
              <a:rPr lang="fr-FR" sz="800" dirty="0" err="1"/>
              <a:t>search</a:t>
            </a:r>
            <a:r>
              <a:rPr lang="fr-FR" sz="800" dirty="0"/>
              <a:t> ». </a:t>
            </a:r>
            <a:r>
              <a:rPr lang="fr-FR" sz="800" i="1" dirty="0" smtClean="0"/>
              <a:t>Wikipédia</a:t>
            </a:r>
            <a:r>
              <a:rPr lang="fr-FR" sz="800" dirty="0"/>
              <a:t>. [en ligne]. Disponible sur : </a:t>
            </a:r>
            <a:r>
              <a:rPr lang="fr-FR" sz="800" dirty="0">
                <a:hlinkClick r:id="rId18"/>
              </a:rPr>
              <a:t>https://en.wikipedia.org/wiki/Semantic_search</a:t>
            </a:r>
            <a:r>
              <a:rPr lang="fr-FR" sz="800" dirty="0"/>
              <a:t>. [consulté le 05/06/2013].</a:t>
            </a:r>
          </a:p>
          <a:p>
            <a:pPr marL="180975" indent="-180975">
              <a:spcBef>
                <a:spcPts val="300"/>
              </a:spcBef>
              <a:buNone/>
            </a:pPr>
            <a:r>
              <a:rPr lang="fr-FR" sz="800" dirty="0"/>
              <a:t>Stan Schroeder. « On </a:t>
            </a:r>
            <a:r>
              <a:rPr lang="fr-FR" sz="800" dirty="0" err="1"/>
              <a:t>semantic</a:t>
            </a:r>
            <a:r>
              <a:rPr lang="fr-FR" sz="800" dirty="0"/>
              <a:t> web : </a:t>
            </a:r>
            <a:r>
              <a:rPr lang="fr-FR" sz="800" dirty="0" err="1"/>
              <a:t>what</a:t>
            </a:r>
            <a:r>
              <a:rPr lang="fr-FR" sz="800" dirty="0"/>
              <a:t> </a:t>
            </a:r>
            <a:r>
              <a:rPr lang="fr-FR" sz="800" dirty="0" err="1"/>
              <a:t>it</a:t>
            </a:r>
            <a:r>
              <a:rPr lang="fr-FR" sz="800" dirty="0"/>
              <a:t> </a:t>
            </a:r>
            <a:r>
              <a:rPr lang="fr-FR" sz="800" dirty="0" err="1"/>
              <a:t>is</a:t>
            </a:r>
            <a:r>
              <a:rPr lang="fr-FR" sz="800" dirty="0"/>
              <a:t>, and </a:t>
            </a:r>
            <a:r>
              <a:rPr lang="fr-FR" sz="800" dirty="0" err="1"/>
              <a:t>what</a:t>
            </a:r>
            <a:r>
              <a:rPr lang="fr-FR" sz="800" dirty="0"/>
              <a:t> </a:t>
            </a:r>
            <a:r>
              <a:rPr lang="fr-FR" sz="800" dirty="0" err="1"/>
              <a:t>it</a:t>
            </a:r>
            <a:r>
              <a:rPr lang="fr-FR" sz="800" dirty="0"/>
              <a:t> </a:t>
            </a:r>
            <a:r>
              <a:rPr lang="fr-FR" sz="800" dirty="0" err="1"/>
              <a:t>will</a:t>
            </a:r>
            <a:r>
              <a:rPr lang="fr-FR" sz="800" dirty="0"/>
              <a:t> </a:t>
            </a:r>
            <a:r>
              <a:rPr lang="fr-FR" sz="800" dirty="0" err="1"/>
              <a:t>never</a:t>
            </a:r>
            <a:r>
              <a:rPr lang="fr-FR" sz="800" dirty="0"/>
              <a:t> </a:t>
            </a:r>
            <a:r>
              <a:rPr lang="fr-FR" sz="800" dirty="0" err="1"/>
              <a:t>be</a:t>
            </a:r>
            <a:r>
              <a:rPr lang="fr-FR" sz="800" dirty="0"/>
              <a:t> ». </a:t>
            </a:r>
            <a:r>
              <a:rPr lang="fr-FR" sz="800" i="1" dirty="0"/>
              <a:t>Mashable</a:t>
            </a:r>
            <a:r>
              <a:rPr lang="fr-FR" sz="800" dirty="0"/>
              <a:t>. 14/05/2009. [en ligne]. Disponible sur : </a:t>
            </a:r>
            <a:r>
              <a:rPr lang="fr-FR" sz="800" dirty="0">
                <a:hlinkClick r:id="rId19"/>
              </a:rPr>
              <a:t>http://mashable.com/2009/05/14/semantic-web/</a:t>
            </a:r>
            <a:r>
              <a:rPr lang="fr-FR" sz="800" dirty="0"/>
              <a:t>. </a:t>
            </a:r>
          </a:p>
          <a:p>
            <a:pPr marL="180975" indent="-180975">
              <a:spcBef>
                <a:spcPts val="300"/>
              </a:spcBef>
              <a:buNone/>
            </a:pPr>
            <a:r>
              <a:rPr lang="fr-FR" sz="800" dirty="0"/>
              <a:t>Doc Sheldon. « </a:t>
            </a:r>
            <a:r>
              <a:rPr lang="fr-FR" sz="800" dirty="0" err="1"/>
              <a:t>Semantic</a:t>
            </a:r>
            <a:r>
              <a:rPr lang="fr-FR" sz="800" dirty="0"/>
              <a:t> </a:t>
            </a:r>
            <a:r>
              <a:rPr lang="fr-FR" sz="800" dirty="0" err="1"/>
              <a:t>search</a:t>
            </a:r>
            <a:r>
              <a:rPr lang="fr-FR" sz="800" dirty="0"/>
              <a:t> in 2025 ». </a:t>
            </a:r>
            <a:r>
              <a:rPr lang="fr-FR" sz="800" i="1" dirty="0" err="1"/>
              <a:t>Search</a:t>
            </a:r>
            <a:r>
              <a:rPr lang="fr-FR" sz="800" i="1" dirty="0"/>
              <a:t> </a:t>
            </a:r>
            <a:r>
              <a:rPr lang="fr-FR" sz="800" i="1" dirty="0" err="1"/>
              <a:t>engine</a:t>
            </a:r>
            <a:r>
              <a:rPr lang="fr-FR" sz="800" i="1" dirty="0"/>
              <a:t> land. </a:t>
            </a:r>
            <a:r>
              <a:rPr lang="fr-FR" sz="800" dirty="0"/>
              <a:t>06/11/2012. [en ligne]. Disponible sur : </a:t>
            </a:r>
            <a:r>
              <a:rPr lang="fr-FR" sz="800" dirty="0">
                <a:hlinkClick r:id="rId20"/>
              </a:rPr>
              <a:t>http://searchenginewatch.com/article/2222577/Semantic-Search-in-2025</a:t>
            </a:r>
            <a:r>
              <a:rPr lang="fr-FR" sz="800" dirty="0" smtClean="0"/>
              <a:t>.</a:t>
            </a:r>
          </a:p>
          <a:p>
            <a:pPr marL="180975" indent="-180975">
              <a:spcBef>
                <a:spcPts val="300"/>
              </a:spcBef>
              <a:buNone/>
            </a:pPr>
            <a:r>
              <a:rPr lang="fr-FR" sz="800" dirty="0"/>
              <a:t>Nova </a:t>
            </a:r>
            <a:r>
              <a:rPr lang="fr-FR" sz="800" dirty="0" err="1"/>
              <a:t>Spinack</a:t>
            </a:r>
            <a:r>
              <a:rPr lang="fr-FR" sz="800" dirty="0"/>
              <a:t>. </a:t>
            </a:r>
            <a:r>
              <a:rPr lang="en-US" sz="800" i="1" dirty="0"/>
              <a:t>Making sense of the semantic web. </a:t>
            </a:r>
            <a:r>
              <a:rPr lang="en-US" sz="800" dirty="0" err="1"/>
              <a:t>Présentation</a:t>
            </a:r>
            <a:r>
              <a:rPr lang="en-US" sz="800" dirty="0"/>
              <a:t>. 36 p. 2007.</a:t>
            </a:r>
            <a:r>
              <a:rPr lang="fr-FR" sz="800" dirty="0"/>
              <a:t> [en ligne]. Disponible sur : </a:t>
            </a:r>
            <a:r>
              <a:rPr lang="fr-FR" sz="800" dirty="0">
                <a:hlinkClick r:id="rId21"/>
              </a:rPr>
              <a:t>http://novaspivack.typepad.com/nova_spivacks_weblog/files/nova_spivack_semantic_web_talk.ppt</a:t>
            </a:r>
            <a:r>
              <a:rPr lang="fr-FR" sz="800" dirty="0"/>
              <a:t>. </a:t>
            </a:r>
          </a:p>
          <a:p>
            <a:pPr marL="180975" indent="-180975">
              <a:spcBef>
                <a:spcPts val="300"/>
              </a:spcBef>
              <a:buNone/>
            </a:pPr>
            <a:r>
              <a:rPr lang="fr-FR" sz="800" dirty="0"/>
              <a:t>Barbara </a:t>
            </a:r>
            <a:r>
              <a:rPr lang="fr-FR" sz="800" dirty="0" err="1"/>
              <a:t>Starr</a:t>
            </a:r>
            <a:r>
              <a:rPr lang="fr-FR" sz="800" dirty="0"/>
              <a:t>. « How </a:t>
            </a:r>
            <a:r>
              <a:rPr lang="fr-FR" sz="800" dirty="0" err="1"/>
              <a:t>search</a:t>
            </a:r>
            <a:r>
              <a:rPr lang="fr-FR" sz="800" dirty="0"/>
              <a:t> &amp; social </a:t>
            </a:r>
            <a:r>
              <a:rPr lang="fr-FR" sz="800" dirty="0" err="1"/>
              <a:t>engines</a:t>
            </a:r>
            <a:r>
              <a:rPr lang="fr-FR" sz="800" dirty="0"/>
              <a:t> are </a:t>
            </a:r>
            <a:r>
              <a:rPr lang="fr-FR" sz="800" dirty="0" err="1"/>
              <a:t>using</a:t>
            </a:r>
            <a:r>
              <a:rPr lang="fr-FR" sz="800" dirty="0"/>
              <a:t> </a:t>
            </a:r>
            <a:r>
              <a:rPr lang="fr-FR" sz="800" dirty="0" err="1"/>
              <a:t>semantic</a:t>
            </a:r>
            <a:r>
              <a:rPr lang="fr-FR" sz="800" dirty="0"/>
              <a:t> </a:t>
            </a:r>
            <a:r>
              <a:rPr lang="fr-FR" sz="800" dirty="0" err="1"/>
              <a:t>search</a:t>
            </a:r>
            <a:r>
              <a:rPr lang="fr-FR" sz="800" dirty="0"/>
              <a:t> ». </a:t>
            </a:r>
            <a:r>
              <a:rPr lang="fr-FR" sz="800" i="1" dirty="0" err="1"/>
              <a:t>Search</a:t>
            </a:r>
            <a:r>
              <a:rPr lang="fr-FR" sz="800" i="1" dirty="0"/>
              <a:t> </a:t>
            </a:r>
            <a:r>
              <a:rPr lang="fr-FR" sz="800" i="1" dirty="0" err="1"/>
              <a:t>engine</a:t>
            </a:r>
            <a:r>
              <a:rPr lang="fr-FR" sz="800" i="1" dirty="0"/>
              <a:t> land. </a:t>
            </a:r>
            <a:r>
              <a:rPr lang="fr-FR" sz="800" dirty="0"/>
              <a:t>26/09/2012. [en ligne]. Disponible sur : </a:t>
            </a:r>
            <a:r>
              <a:rPr lang="fr-FR" sz="800" dirty="0">
                <a:hlinkClick r:id="rId22"/>
              </a:rPr>
              <a:t>http://searchengineland.com/semantic-search-what-is-it-how-are-major-search-and-social-engines-use-it-part-1-133160</a:t>
            </a:r>
            <a:r>
              <a:rPr lang="fr-FR" sz="800" dirty="0"/>
              <a:t>. </a:t>
            </a:r>
          </a:p>
          <a:p>
            <a:pPr marL="180975" indent="-180975">
              <a:spcBef>
                <a:spcPts val="300"/>
              </a:spcBef>
              <a:buNone/>
            </a:pPr>
            <a:r>
              <a:rPr lang="fr-FR" sz="800" dirty="0"/>
              <a:t>--. « </a:t>
            </a:r>
            <a:r>
              <a:rPr lang="fr-FR" sz="800" dirty="0" err="1"/>
              <a:t>Semantic</a:t>
            </a:r>
            <a:r>
              <a:rPr lang="fr-FR" sz="800" dirty="0"/>
              <a:t> &amp; graph-</a:t>
            </a:r>
            <a:r>
              <a:rPr lang="fr-FR" sz="800" dirty="0" err="1"/>
              <a:t>based</a:t>
            </a:r>
            <a:r>
              <a:rPr lang="fr-FR" sz="800" dirty="0"/>
              <a:t> </a:t>
            </a:r>
            <a:r>
              <a:rPr lang="fr-FR" sz="800" dirty="0" err="1"/>
              <a:t>search</a:t>
            </a:r>
            <a:r>
              <a:rPr lang="fr-FR" sz="800" dirty="0"/>
              <a:t> : the future face of </a:t>
            </a:r>
            <a:r>
              <a:rPr lang="fr-FR" sz="800" dirty="0" err="1"/>
              <a:t>search</a:t>
            </a:r>
            <a:r>
              <a:rPr lang="fr-FR" sz="800" dirty="0"/>
              <a:t> </a:t>
            </a:r>
            <a:r>
              <a:rPr lang="fr-FR" sz="800" dirty="0" smtClean="0"/>
              <a:t>». </a:t>
            </a:r>
            <a:r>
              <a:rPr lang="fr-FR" sz="800" i="1" dirty="0" smtClean="0"/>
              <a:t>Ibid. </a:t>
            </a:r>
            <a:r>
              <a:rPr lang="fr-FR" sz="800" dirty="0"/>
              <a:t>25/04/2013. [en ligne]. Disponible sur : </a:t>
            </a:r>
            <a:r>
              <a:rPr lang="fr-FR" sz="800" dirty="0">
                <a:hlinkClick r:id="rId23"/>
              </a:rPr>
              <a:t>http://searchengineland.com/semantic-graph-based-search-the-future-face-of-search-156461</a:t>
            </a:r>
            <a:r>
              <a:rPr lang="fr-FR" sz="800" dirty="0"/>
              <a:t>. </a:t>
            </a:r>
            <a:endParaRPr lang="fr-FR" sz="800" dirty="0" smtClean="0"/>
          </a:p>
          <a:p>
            <a:pPr marL="180975" indent="-180975">
              <a:spcBef>
                <a:spcPts val="300"/>
              </a:spcBef>
              <a:buNone/>
            </a:pPr>
            <a:r>
              <a:rPr lang="fr-FR" sz="800" dirty="0" smtClean="0"/>
              <a:t>--. « 10 </a:t>
            </a:r>
            <a:r>
              <a:rPr lang="fr-FR" sz="800" dirty="0" err="1" smtClean="0"/>
              <a:t>reasons</a:t>
            </a:r>
            <a:r>
              <a:rPr lang="fr-FR" sz="800" dirty="0" smtClean="0"/>
              <a:t> </a:t>
            </a:r>
            <a:r>
              <a:rPr lang="fr-FR" sz="800" dirty="0" err="1" smtClean="0"/>
              <a:t>why</a:t>
            </a:r>
            <a:r>
              <a:rPr lang="fr-FR" sz="800" dirty="0" smtClean="0"/>
              <a:t> </a:t>
            </a:r>
            <a:r>
              <a:rPr lang="fr-FR" sz="800" dirty="0" err="1" smtClean="0"/>
              <a:t>search</a:t>
            </a:r>
            <a:r>
              <a:rPr lang="fr-FR" sz="800" dirty="0" smtClean="0"/>
              <a:t> </a:t>
            </a:r>
            <a:r>
              <a:rPr lang="fr-FR" sz="800" dirty="0" err="1" smtClean="0"/>
              <a:t>is</a:t>
            </a:r>
            <a:r>
              <a:rPr lang="fr-FR" sz="800" dirty="0" smtClean="0"/>
              <a:t> in </a:t>
            </a:r>
            <a:r>
              <a:rPr lang="fr-FR" sz="800" i="1" dirty="0" smtClean="0"/>
              <a:t>Vogue</a:t>
            </a:r>
            <a:r>
              <a:rPr lang="fr-FR" sz="800" dirty="0" smtClean="0"/>
              <a:t> : hot trends in </a:t>
            </a:r>
            <a:r>
              <a:rPr lang="fr-FR" sz="800" dirty="0" err="1" smtClean="0"/>
              <a:t>semantic</a:t>
            </a:r>
            <a:r>
              <a:rPr lang="fr-FR" sz="800" dirty="0" smtClean="0"/>
              <a:t> </a:t>
            </a:r>
            <a:r>
              <a:rPr lang="fr-FR" sz="800" dirty="0" err="1" smtClean="0"/>
              <a:t>search</a:t>
            </a:r>
            <a:r>
              <a:rPr lang="fr-FR" sz="800" dirty="0" smtClean="0"/>
              <a:t> ». </a:t>
            </a:r>
            <a:r>
              <a:rPr lang="fr-FR" sz="800" i="1" dirty="0" smtClean="0"/>
              <a:t>Ibid</a:t>
            </a:r>
            <a:r>
              <a:rPr lang="fr-FR" sz="800" dirty="0" smtClean="0"/>
              <a:t>. 12/09/2013. [en ligne]. </a:t>
            </a:r>
            <a:r>
              <a:rPr lang="fr-FR" sz="800" dirty="0"/>
              <a:t>Disponible sur : </a:t>
            </a:r>
            <a:r>
              <a:rPr lang="fr-FR" sz="800" dirty="0">
                <a:hlinkClick r:id="rId24"/>
              </a:rPr>
              <a:t>http://</a:t>
            </a:r>
            <a:r>
              <a:rPr lang="fr-FR" sz="800" dirty="0" smtClean="0">
                <a:hlinkClick r:id="rId24"/>
              </a:rPr>
              <a:t>searchengineland.com/10-reasons-why-search-is-in-vogue-hot-trends-in-semantic-search-171284</a:t>
            </a:r>
            <a:r>
              <a:rPr lang="fr-FR" sz="800" dirty="0" smtClean="0"/>
              <a:t>. </a:t>
            </a:r>
          </a:p>
          <a:p>
            <a:pPr marL="180975" indent="-180975">
              <a:spcBef>
                <a:spcPts val="300"/>
              </a:spcBef>
              <a:buNone/>
            </a:pPr>
            <a:r>
              <a:rPr lang="fr-FR" sz="800" dirty="0" smtClean="0"/>
              <a:t>--. « </a:t>
            </a:r>
            <a:r>
              <a:rPr lang="fr-FR" sz="800" dirty="0" err="1" smtClean="0"/>
              <a:t>Structured</a:t>
            </a:r>
            <a:r>
              <a:rPr lang="fr-FR" sz="800" dirty="0" smtClean="0"/>
              <a:t> data &amp; the SERPS : </a:t>
            </a:r>
            <a:r>
              <a:rPr lang="fr-FR" sz="800" dirty="0" err="1" smtClean="0"/>
              <a:t>what</a:t>
            </a:r>
            <a:r>
              <a:rPr lang="fr-FR" sz="800" dirty="0" smtClean="0"/>
              <a:t> </a:t>
            </a:r>
            <a:r>
              <a:rPr lang="fr-FR" sz="800" dirty="0" err="1" smtClean="0"/>
              <a:t>Google’s</a:t>
            </a:r>
            <a:r>
              <a:rPr lang="fr-FR" sz="800" dirty="0" smtClean="0"/>
              <a:t> patents tell us about </a:t>
            </a:r>
            <a:r>
              <a:rPr lang="fr-FR" sz="800" dirty="0" err="1" smtClean="0"/>
              <a:t>ranking</a:t>
            </a:r>
            <a:r>
              <a:rPr lang="fr-FR" sz="800" dirty="0" smtClean="0"/>
              <a:t> in </a:t>
            </a:r>
            <a:r>
              <a:rPr lang="fr-FR" sz="800" dirty="0" err="1" smtClean="0"/>
              <a:t>universal</a:t>
            </a:r>
            <a:r>
              <a:rPr lang="fr-FR" sz="800" dirty="0" smtClean="0"/>
              <a:t> </a:t>
            </a:r>
            <a:r>
              <a:rPr lang="fr-FR" sz="800" dirty="0" err="1" smtClean="0"/>
              <a:t>search</a:t>
            </a:r>
            <a:r>
              <a:rPr lang="fr-FR" sz="800" dirty="0" smtClean="0"/>
              <a:t> ». </a:t>
            </a:r>
            <a:r>
              <a:rPr lang="fr-FR" sz="800" i="1" dirty="0" smtClean="0"/>
              <a:t>Ibid.</a:t>
            </a:r>
            <a:r>
              <a:rPr lang="fr-FR" sz="800" dirty="0" smtClean="0"/>
              <a:t> 29/05/2015. [en ligne]. </a:t>
            </a:r>
            <a:r>
              <a:rPr lang="fr-FR" sz="800" dirty="0"/>
              <a:t>Disponible sur :  </a:t>
            </a:r>
            <a:r>
              <a:rPr lang="fr-FR" sz="800" dirty="0">
                <a:hlinkClick r:id="rId25"/>
              </a:rPr>
              <a:t>http://</a:t>
            </a:r>
            <a:r>
              <a:rPr lang="fr-FR" sz="800" dirty="0" smtClean="0">
                <a:hlinkClick r:id="rId25"/>
              </a:rPr>
              <a:t>searchengineland.com/structured-data-serps-googles-patents-tell-us-ranking-universal-search-219205</a:t>
            </a:r>
            <a:r>
              <a:rPr lang="fr-FR" sz="800" dirty="0" smtClean="0"/>
              <a:t>. </a:t>
            </a:r>
            <a:endParaRPr lang="fr-FR" sz="800" dirty="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149868244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0608"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980728"/>
            <a:ext cx="8229600" cy="5256584"/>
          </a:xfrm>
          <a:noFill/>
        </p:spPr>
        <p:txBody>
          <a:bodyPr>
            <a:normAutofit/>
          </a:bodyPr>
          <a:lstStyle/>
          <a:p>
            <a:pPr marL="180975" indent="-180975">
              <a:spcBef>
                <a:spcPts val="300"/>
              </a:spcBef>
              <a:buNone/>
            </a:pPr>
            <a:r>
              <a:rPr lang="fr-FR" sz="800" dirty="0" smtClean="0"/>
              <a:t>Danny </a:t>
            </a:r>
            <a:r>
              <a:rPr lang="fr-FR" sz="800" dirty="0"/>
              <a:t>Sullivan. « </a:t>
            </a:r>
            <a:r>
              <a:rPr lang="en-US" sz="800" dirty="0"/>
              <a:t>Duck </a:t>
            </a:r>
            <a:r>
              <a:rPr lang="en-US" sz="800" dirty="0" err="1"/>
              <a:t>Duck</a:t>
            </a:r>
            <a:r>
              <a:rPr lang="en-US" sz="800" dirty="0"/>
              <a:t> Go’s post-PRISM growth actually proves no one cares about “private” search</a:t>
            </a:r>
            <a:r>
              <a:rPr lang="fr-FR" sz="800" dirty="0"/>
              <a:t> ». </a:t>
            </a:r>
            <a:r>
              <a:rPr lang="fr-FR" sz="800" i="1" dirty="0" err="1"/>
              <a:t>Search</a:t>
            </a:r>
            <a:r>
              <a:rPr lang="fr-FR" sz="800" i="1" dirty="0"/>
              <a:t> </a:t>
            </a:r>
            <a:r>
              <a:rPr lang="fr-FR" sz="800" i="1" dirty="0" err="1"/>
              <a:t>engine</a:t>
            </a:r>
            <a:r>
              <a:rPr lang="fr-FR" sz="800" i="1" dirty="0"/>
              <a:t> land</a:t>
            </a:r>
            <a:r>
              <a:rPr lang="fr-FR" sz="800" dirty="0"/>
              <a:t>. 22/06/2013. [en ligne]. Disponible sur : </a:t>
            </a:r>
            <a:r>
              <a:rPr lang="fr-FR" sz="800" dirty="0">
                <a:hlinkClick r:id="rId3"/>
              </a:rPr>
              <a:t>http://searchengineland.com/duck-duck-go-prism-private-search-164333</a:t>
            </a:r>
            <a:r>
              <a:rPr lang="fr-FR" sz="800" dirty="0"/>
              <a:t>. </a:t>
            </a:r>
            <a:endParaRPr lang="fr-FR" sz="800" dirty="0" smtClean="0"/>
          </a:p>
          <a:p>
            <a:pPr marL="180975" indent="-180975">
              <a:spcBef>
                <a:spcPts val="300"/>
              </a:spcBef>
              <a:buNone/>
            </a:pPr>
            <a:r>
              <a:rPr lang="fr-FR" sz="800" dirty="0"/>
              <a:t>--. « Google </a:t>
            </a:r>
            <a:r>
              <a:rPr lang="fr-FR" sz="800" dirty="0" err="1"/>
              <a:t>launches</a:t>
            </a:r>
            <a:r>
              <a:rPr lang="fr-FR" sz="800" dirty="0"/>
              <a:t> Knowledge Graph to </a:t>
            </a:r>
            <a:r>
              <a:rPr lang="fr-FR" sz="800" dirty="0" err="1"/>
              <a:t>provide</a:t>
            </a:r>
            <a:r>
              <a:rPr lang="fr-FR" sz="800" dirty="0"/>
              <a:t> </a:t>
            </a:r>
            <a:r>
              <a:rPr lang="fr-FR" sz="800" dirty="0" err="1"/>
              <a:t>answers</a:t>
            </a:r>
            <a:r>
              <a:rPr lang="fr-FR" sz="800" dirty="0"/>
              <a:t>, not </a:t>
            </a:r>
            <a:r>
              <a:rPr lang="fr-FR" sz="800" dirty="0" err="1"/>
              <a:t>just</a:t>
            </a:r>
            <a:r>
              <a:rPr lang="fr-FR" sz="800" dirty="0"/>
              <a:t> links ». </a:t>
            </a:r>
            <a:r>
              <a:rPr lang="fr-FR" sz="800" i="1" dirty="0" err="1"/>
              <a:t>Search</a:t>
            </a:r>
            <a:r>
              <a:rPr lang="fr-FR" sz="800" i="1" dirty="0"/>
              <a:t> </a:t>
            </a:r>
            <a:r>
              <a:rPr lang="fr-FR" sz="800" i="1" dirty="0" err="1"/>
              <a:t>engine</a:t>
            </a:r>
            <a:r>
              <a:rPr lang="fr-FR" sz="800" i="1" dirty="0"/>
              <a:t> land</a:t>
            </a:r>
            <a:r>
              <a:rPr lang="fr-FR" sz="800" dirty="0"/>
              <a:t>. 16/05/2012. [en ligne]. Disponible sur : </a:t>
            </a:r>
            <a:r>
              <a:rPr lang="fr-FR" sz="800" dirty="0">
                <a:hlinkClick r:id="rId4"/>
              </a:rPr>
              <a:t>http://searchengineland.com/google-launches-knowledge-graph-121585</a:t>
            </a:r>
            <a:r>
              <a:rPr lang="fr-FR" sz="800" dirty="0"/>
              <a:t>. </a:t>
            </a:r>
          </a:p>
          <a:p>
            <a:pPr marL="180975" indent="-180975">
              <a:spcBef>
                <a:spcPts val="300"/>
              </a:spcBef>
              <a:buNone/>
            </a:pPr>
            <a:r>
              <a:rPr lang="fr-FR" sz="800" dirty="0"/>
              <a:t>Erica </a:t>
            </a:r>
            <a:r>
              <a:rPr lang="fr-FR" sz="800" dirty="0" err="1"/>
              <a:t>Swallow</a:t>
            </a:r>
            <a:r>
              <a:rPr lang="fr-FR" sz="800" dirty="0"/>
              <a:t>. « </a:t>
            </a:r>
            <a:r>
              <a:rPr lang="en-US" sz="800" dirty="0"/>
              <a:t>How semantic search is redefining traditional &amp; social media</a:t>
            </a:r>
            <a:r>
              <a:rPr lang="fr-FR" sz="800" dirty="0"/>
              <a:t> ». </a:t>
            </a:r>
            <a:r>
              <a:rPr lang="fr-FR" sz="800" i="1" dirty="0" err="1"/>
              <a:t>Mashable</a:t>
            </a:r>
            <a:r>
              <a:rPr lang="fr-FR" sz="800" dirty="0"/>
              <a:t>. 04/03/2011. [en ligne]. Disponible sur : </a:t>
            </a:r>
            <a:r>
              <a:rPr lang="fr-FR" sz="800" dirty="0">
                <a:hlinkClick r:id="rId5"/>
              </a:rPr>
              <a:t>http://mashable.com/2011/03/04/semantic-search-media/</a:t>
            </a:r>
            <a:r>
              <a:rPr lang="fr-FR" sz="800" dirty="0"/>
              <a:t>. </a:t>
            </a:r>
          </a:p>
          <a:p>
            <a:pPr marL="180975" indent="-180975">
              <a:spcBef>
                <a:spcPts val="300"/>
              </a:spcBef>
              <a:buNone/>
            </a:pPr>
            <a:r>
              <a:rPr lang="fr-FR" sz="800" dirty="0"/>
              <a:t> Michaël </a:t>
            </a:r>
            <a:r>
              <a:rPr lang="fr-FR" sz="800" dirty="0" err="1"/>
              <a:t>Szadkowski</a:t>
            </a:r>
            <a:r>
              <a:rPr lang="fr-FR" sz="800" dirty="0"/>
              <a:t>, Martin </a:t>
            </a:r>
            <a:r>
              <a:rPr lang="fr-FR" sz="800" dirty="0" err="1"/>
              <a:t>Untersinger</a:t>
            </a:r>
            <a:r>
              <a:rPr lang="fr-FR" sz="800" dirty="0"/>
              <a:t> et Olivier </a:t>
            </a:r>
            <a:r>
              <a:rPr lang="fr-FR" sz="800" dirty="0" err="1"/>
              <a:t>Clairouin</a:t>
            </a:r>
            <a:r>
              <a:rPr lang="fr-FR" sz="800" dirty="0"/>
              <a:t>. « Facebook : comment Graph </a:t>
            </a:r>
            <a:r>
              <a:rPr lang="fr-FR" sz="800" dirty="0" err="1"/>
              <a:t>Search</a:t>
            </a:r>
            <a:r>
              <a:rPr lang="fr-FR" sz="800" dirty="0"/>
              <a:t> va affecter votre profil ». </a:t>
            </a:r>
            <a:r>
              <a:rPr lang="fr-FR" sz="800" i="1" dirty="0"/>
              <a:t>Le Monde.fr</a:t>
            </a:r>
            <a:r>
              <a:rPr lang="fr-FR" sz="800" dirty="0"/>
              <a:t>. 17/07/2013. [en ligne]. Disponible sur : </a:t>
            </a:r>
            <a:r>
              <a:rPr lang="fr-FR" sz="800" dirty="0">
                <a:hlinkClick r:id="rId6"/>
              </a:rPr>
              <a:t>http://www.lemonde.fr/technologies/article/2013/07/17/facebook-comment-le-nouvel-outil-de-recherche-va-affecter-votre-profil_3448705_651865.html</a:t>
            </a:r>
            <a:r>
              <a:rPr lang="fr-FR" sz="800" dirty="0"/>
              <a:t>. </a:t>
            </a:r>
          </a:p>
          <a:p>
            <a:pPr marL="180975" indent="-180975">
              <a:spcBef>
                <a:spcPts val="300"/>
              </a:spcBef>
              <a:buNone/>
            </a:pPr>
            <a:r>
              <a:rPr lang="fr-FR" sz="800" dirty="0" smtClean="0"/>
              <a:t>Hayley </a:t>
            </a:r>
            <a:r>
              <a:rPr lang="fr-FR" sz="800" dirty="0" err="1" smtClean="0"/>
              <a:t>Tsukayama</a:t>
            </a:r>
            <a:r>
              <a:rPr lang="fr-FR" sz="800" dirty="0" smtClean="0"/>
              <a:t>. « </a:t>
            </a:r>
            <a:r>
              <a:rPr lang="en-US" sz="800" dirty="0"/>
              <a:t>This new search engine could be way smarter than </a:t>
            </a:r>
            <a:r>
              <a:rPr lang="en-US" sz="800" dirty="0" smtClean="0"/>
              <a:t>Google </a:t>
            </a:r>
            <a:r>
              <a:rPr lang="fr-FR" sz="800" dirty="0" smtClean="0"/>
              <a:t>». </a:t>
            </a:r>
            <a:r>
              <a:rPr lang="fr-FR" sz="800" i="1" dirty="0" smtClean="0"/>
              <a:t>The Washington post</a:t>
            </a:r>
            <a:r>
              <a:rPr lang="fr-FR" sz="800" dirty="0" smtClean="0"/>
              <a:t>. 24/05/2016. [en ligne]. </a:t>
            </a:r>
            <a:r>
              <a:rPr lang="fr-FR" sz="800" dirty="0"/>
              <a:t>Disponible sur : </a:t>
            </a:r>
            <a:r>
              <a:rPr lang="fr-FR" sz="800" dirty="0">
                <a:hlinkClick r:id="rId7"/>
              </a:rPr>
              <a:t>https://www.washingtonpost.com/news/the-switch/wp/2016/05/24/this-new-search-engine-could-be-way-smarter-than-google</a:t>
            </a:r>
            <a:r>
              <a:rPr lang="fr-FR" sz="800" dirty="0" smtClean="0">
                <a:hlinkClick r:id="rId7"/>
              </a:rPr>
              <a:t>/</a:t>
            </a:r>
            <a:r>
              <a:rPr lang="fr-FR" sz="800" dirty="0" smtClean="0"/>
              <a:t>. </a:t>
            </a:r>
          </a:p>
          <a:p>
            <a:pPr marL="180975" indent="-180975">
              <a:spcBef>
                <a:spcPts val="300"/>
              </a:spcBef>
              <a:buNone/>
            </a:pPr>
            <a:r>
              <a:rPr lang="fr-FR" sz="800" dirty="0" err="1" smtClean="0"/>
              <a:t>Ruolin</a:t>
            </a:r>
            <a:r>
              <a:rPr lang="fr-FR" sz="800" dirty="0" smtClean="0"/>
              <a:t> </a:t>
            </a:r>
            <a:r>
              <a:rPr lang="fr-FR" sz="800" dirty="0"/>
              <a:t>Yang. « Vers des moteurs de recherche plus personnalisés et moins lourds ? ».</a:t>
            </a:r>
            <a:r>
              <a:rPr lang="fr-FR" sz="800" i="1" dirty="0"/>
              <a:t> L’atelier.</a:t>
            </a:r>
            <a:r>
              <a:rPr lang="fr-FR" sz="800" dirty="0"/>
              <a:t> 24/09/2013. [en ligne]. Disponible sur : </a:t>
            </a:r>
            <a:r>
              <a:rPr lang="fr-FR" sz="800" dirty="0">
                <a:hlinkClick r:id="rId8"/>
              </a:rPr>
              <a:t>http://www.atelier.net/trends/articles/vers-moteurs-de-recherche-plus-personnalises-lourds_424139</a:t>
            </a:r>
            <a:r>
              <a:rPr lang="fr-FR" sz="800" dirty="0"/>
              <a:t>. </a:t>
            </a:r>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130423949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no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1124744"/>
            <a:ext cx="8229600" cy="5400600"/>
          </a:xfrm>
          <a:noFill/>
        </p:spPr>
        <p:txBody>
          <a:bodyPr>
            <a:normAutofit fontScale="77500" lnSpcReduction="20000"/>
          </a:bodyPr>
          <a:lstStyle/>
          <a:p>
            <a:pPr marL="180975" indent="-180975">
              <a:buNone/>
            </a:pPr>
            <a:r>
              <a:rPr lang="fr-FR" sz="2000" b="1" dirty="0"/>
              <a:t>Moteurs de réponse, recherche prédictive et recherche conversationnelle</a:t>
            </a:r>
          </a:p>
          <a:p>
            <a:pPr marL="180975" indent="-180975">
              <a:lnSpc>
                <a:spcPct val="120000"/>
              </a:lnSpc>
              <a:spcBef>
                <a:spcPts val="300"/>
              </a:spcBef>
              <a:buNone/>
            </a:pPr>
            <a:r>
              <a:rPr lang="fr-FR" sz="1000" dirty="0" smtClean="0"/>
              <a:t>Olivier Andrieu. «</a:t>
            </a:r>
            <a:r>
              <a:rPr lang="fr-FR" sz="1000" dirty="0"/>
              <a:t> Du moteur de recherche aux moteurs de réponses et de </a:t>
            </a:r>
            <a:r>
              <a:rPr lang="fr-FR" sz="1000" dirty="0" smtClean="0"/>
              <a:t>recommandations ». </a:t>
            </a:r>
            <a:r>
              <a:rPr lang="fr-FR" sz="1000" i="1" dirty="0" smtClean="0"/>
              <a:t>Abondance</a:t>
            </a:r>
            <a:r>
              <a:rPr lang="fr-FR" sz="1000" dirty="0" smtClean="0"/>
              <a:t>. 02/05/2013. [en ligne]. </a:t>
            </a:r>
            <a:r>
              <a:rPr lang="fr-FR" sz="1000" dirty="0"/>
              <a:t>Disponible sur : </a:t>
            </a:r>
            <a:r>
              <a:rPr lang="fr-FR" sz="1000" dirty="0">
                <a:hlinkClick r:id="rId3"/>
              </a:rPr>
              <a:t>http://</a:t>
            </a:r>
            <a:r>
              <a:rPr lang="fr-FR" sz="1000" dirty="0" smtClean="0">
                <a:hlinkClick r:id="rId3"/>
              </a:rPr>
              <a:t>www.abondance.com/actualites/20130502-12520-du-moteur-de-recherche-aux-moteurs-de-reponses-et-de-recommandations.html</a:t>
            </a:r>
            <a:r>
              <a:rPr lang="fr-FR" sz="1000" dirty="0" smtClean="0"/>
              <a:t>. </a:t>
            </a:r>
          </a:p>
          <a:p>
            <a:pPr marL="180975" indent="-180975">
              <a:lnSpc>
                <a:spcPct val="120000"/>
              </a:lnSpc>
              <a:spcBef>
                <a:spcPts val="300"/>
              </a:spcBef>
              <a:buNone/>
            </a:pPr>
            <a:r>
              <a:rPr lang="fr-FR" sz="1000" dirty="0" smtClean="0"/>
              <a:t>John </a:t>
            </a:r>
            <a:r>
              <a:rPr lang="fr-FR" sz="1000" dirty="0" err="1" smtClean="0"/>
              <a:t>Battelle</a:t>
            </a:r>
            <a:r>
              <a:rPr lang="fr-FR" sz="1000" dirty="0" smtClean="0"/>
              <a:t>. « The </a:t>
            </a:r>
            <a:r>
              <a:rPr lang="fr-FR" sz="1000" dirty="0" err="1" smtClean="0"/>
              <a:t>database</a:t>
            </a:r>
            <a:r>
              <a:rPr lang="fr-FR" sz="1000" dirty="0" smtClean="0"/>
              <a:t> of intentions </a:t>
            </a:r>
            <a:r>
              <a:rPr lang="fr-FR" sz="1000" dirty="0" err="1" smtClean="0"/>
              <a:t>is</a:t>
            </a:r>
            <a:r>
              <a:rPr lang="fr-FR" sz="1000" dirty="0" smtClean="0"/>
              <a:t> far </a:t>
            </a:r>
            <a:r>
              <a:rPr lang="fr-FR" sz="1000" dirty="0" err="1" smtClean="0"/>
              <a:t>larger</a:t>
            </a:r>
            <a:r>
              <a:rPr lang="fr-FR" sz="1000" dirty="0" smtClean="0"/>
              <a:t> </a:t>
            </a:r>
            <a:r>
              <a:rPr lang="fr-FR" sz="1000" dirty="0" err="1" smtClean="0"/>
              <a:t>than</a:t>
            </a:r>
            <a:r>
              <a:rPr lang="fr-FR" sz="1000" dirty="0" smtClean="0"/>
              <a:t> I </a:t>
            </a:r>
            <a:r>
              <a:rPr lang="fr-FR" sz="1000" dirty="0" err="1" smtClean="0"/>
              <a:t>thought</a:t>
            </a:r>
            <a:r>
              <a:rPr lang="fr-FR" sz="1000" dirty="0" smtClean="0"/>
              <a:t> ». </a:t>
            </a:r>
            <a:r>
              <a:rPr lang="fr-FR" sz="1000" i="1" dirty="0" smtClean="0"/>
              <a:t>John’s </a:t>
            </a:r>
            <a:r>
              <a:rPr lang="fr-FR" sz="1000" i="1" dirty="0" err="1" smtClean="0"/>
              <a:t>Battelle</a:t>
            </a:r>
            <a:r>
              <a:rPr lang="fr-FR" sz="1000" i="1" dirty="0" smtClean="0"/>
              <a:t> </a:t>
            </a:r>
            <a:r>
              <a:rPr lang="fr-FR" sz="1000" i="1" dirty="0" err="1" smtClean="0"/>
              <a:t>searchblog</a:t>
            </a:r>
            <a:r>
              <a:rPr lang="fr-FR" sz="1000" dirty="0" smtClean="0"/>
              <a:t>. 05/03/2010. [en ligne]. Disponible sur : </a:t>
            </a:r>
            <a:r>
              <a:rPr lang="fr-FR" sz="1000" dirty="0">
                <a:hlinkClick r:id="rId4"/>
              </a:rPr>
              <a:t>http://</a:t>
            </a:r>
            <a:r>
              <a:rPr lang="fr-FR" sz="1000" dirty="0" smtClean="0">
                <a:hlinkClick r:id="rId4"/>
              </a:rPr>
              <a:t>battellemedia.com/archives/2010/03/the_database_of_intentions_is_far_larger</a:t>
            </a:r>
            <a:r>
              <a:rPr lang="fr-FR" sz="1000" dirty="0" smtClean="0"/>
              <a:t>. </a:t>
            </a:r>
          </a:p>
          <a:p>
            <a:pPr marL="180975" indent="-180975">
              <a:lnSpc>
                <a:spcPct val="120000"/>
              </a:lnSpc>
              <a:spcBef>
                <a:spcPts val="300"/>
              </a:spcBef>
              <a:buNone/>
            </a:pPr>
            <a:r>
              <a:rPr lang="fr-FR" sz="1000" dirty="0" smtClean="0"/>
              <a:t>Anne-Laure </a:t>
            </a:r>
            <a:r>
              <a:rPr lang="fr-FR" sz="1000" dirty="0" err="1" smtClean="0"/>
              <a:t>Becquart</a:t>
            </a:r>
            <a:r>
              <a:rPr lang="fr-FR" sz="1000" dirty="0" smtClean="0"/>
              <a:t>. « L’influence de la </a:t>
            </a:r>
            <a:r>
              <a:rPr lang="fr-FR" sz="1000" i="1" dirty="0" err="1" smtClean="0"/>
              <a:t>voice</a:t>
            </a:r>
            <a:r>
              <a:rPr lang="fr-FR" sz="1000" i="1" dirty="0" smtClean="0"/>
              <a:t> </a:t>
            </a:r>
            <a:r>
              <a:rPr lang="fr-FR" sz="1000" i="1" dirty="0" err="1" smtClean="0"/>
              <a:t>search</a:t>
            </a:r>
            <a:r>
              <a:rPr lang="fr-FR" sz="1000" i="1" dirty="0" smtClean="0"/>
              <a:t> </a:t>
            </a:r>
            <a:r>
              <a:rPr lang="fr-FR" sz="1000" dirty="0" smtClean="0"/>
              <a:t>sur le SEO ». </a:t>
            </a:r>
            <a:r>
              <a:rPr lang="fr-FR" sz="1000" i="1" dirty="0" smtClean="0"/>
              <a:t>La revanche des sites. </a:t>
            </a:r>
            <a:r>
              <a:rPr lang="fr-FR" sz="1000" dirty="0" smtClean="0"/>
              <a:t> 05/05/2016. [en ligne]. </a:t>
            </a:r>
            <a:r>
              <a:rPr lang="fr-FR" sz="1000" dirty="0"/>
              <a:t>Disponible sur :  </a:t>
            </a:r>
            <a:r>
              <a:rPr lang="fr-FR" sz="1000" dirty="0">
                <a:hlinkClick r:id="rId5"/>
              </a:rPr>
              <a:t>http://</a:t>
            </a:r>
            <a:r>
              <a:rPr lang="fr-FR" sz="1000" dirty="0" smtClean="0">
                <a:hlinkClick r:id="rId5"/>
              </a:rPr>
              <a:t>www.la-revanche-des-sites.fr/blog/influence-voice-search-seo-1547</a:t>
            </a:r>
            <a:r>
              <a:rPr lang="fr-FR" sz="1000" dirty="0" smtClean="0"/>
              <a:t>. </a:t>
            </a:r>
            <a:endParaRPr lang="fr-FR" sz="1000" dirty="0"/>
          </a:p>
          <a:p>
            <a:pPr marL="180975" indent="-180975">
              <a:lnSpc>
                <a:spcPct val="120000"/>
              </a:lnSpc>
              <a:spcBef>
                <a:spcPts val="300"/>
              </a:spcBef>
              <a:buNone/>
            </a:pPr>
            <a:r>
              <a:rPr lang="fr-FR" sz="1000" dirty="0" smtClean="0"/>
              <a:t>CNETTV. </a:t>
            </a:r>
            <a:r>
              <a:rPr lang="fr-FR" sz="1000" i="1" dirty="0" smtClean="0"/>
              <a:t>Google </a:t>
            </a:r>
            <a:r>
              <a:rPr lang="fr-FR" sz="1000" i="1" dirty="0" err="1" smtClean="0"/>
              <a:t>Now</a:t>
            </a:r>
            <a:r>
              <a:rPr lang="fr-FR" sz="1000" i="1" dirty="0" smtClean="0"/>
              <a:t> vs. </a:t>
            </a:r>
            <a:r>
              <a:rPr lang="fr-FR" sz="1000" i="1" dirty="0" err="1" smtClean="0"/>
              <a:t>Siri</a:t>
            </a:r>
            <a:r>
              <a:rPr lang="fr-FR" sz="1000" i="1" dirty="0" smtClean="0"/>
              <a:t> : the </a:t>
            </a:r>
            <a:r>
              <a:rPr lang="fr-FR" sz="1000" i="1" dirty="0" err="1" smtClean="0"/>
              <a:t>results</a:t>
            </a:r>
            <a:r>
              <a:rPr lang="fr-FR" sz="1000" i="1" dirty="0" smtClean="0"/>
              <a:t> </a:t>
            </a:r>
            <a:r>
              <a:rPr lang="fr-FR" sz="1000" i="1" dirty="0" err="1" smtClean="0"/>
              <a:t>speak</a:t>
            </a:r>
            <a:r>
              <a:rPr lang="fr-FR" sz="1000" i="1" dirty="0" smtClean="0"/>
              <a:t> for </a:t>
            </a:r>
            <a:r>
              <a:rPr lang="fr-FR" sz="1000" i="1" dirty="0" err="1" smtClean="0"/>
              <a:t>themselves</a:t>
            </a:r>
            <a:r>
              <a:rPr lang="fr-FR" sz="1000" dirty="0" smtClean="0"/>
              <a:t>. 16/05/2013. [en ligne]. </a:t>
            </a:r>
            <a:r>
              <a:rPr lang="fr-FR" sz="1000" dirty="0"/>
              <a:t>Disponible sur : </a:t>
            </a:r>
            <a:r>
              <a:rPr lang="fr-FR" sz="1000" dirty="0">
                <a:hlinkClick r:id="rId6"/>
              </a:rPr>
              <a:t>http://</a:t>
            </a:r>
            <a:r>
              <a:rPr lang="fr-FR" sz="1000" dirty="0" smtClean="0">
                <a:hlinkClick r:id="rId6"/>
              </a:rPr>
              <a:t>www.youtube.com/watch?v=z4LvJOFTlGo</a:t>
            </a:r>
            <a:r>
              <a:rPr lang="fr-FR" sz="1000" dirty="0" smtClean="0"/>
              <a:t>. </a:t>
            </a:r>
          </a:p>
          <a:p>
            <a:pPr marL="180975" indent="-180975">
              <a:lnSpc>
                <a:spcPct val="120000"/>
              </a:lnSpc>
              <a:spcBef>
                <a:spcPts val="300"/>
              </a:spcBef>
              <a:buNone/>
            </a:pPr>
            <a:r>
              <a:rPr lang="fr-FR" sz="1000" dirty="0" err="1"/>
              <a:t>Coreight</a:t>
            </a:r>
            <a:r>
              <a:rPr lang="fr-FR" sz="1000" dirty="0"/>
              <a:t>. « Tous les trucs incroyables que l'on peut faire avec la recherche vocale de </a:t>
            </a:r>
            <a:r>
              <a:rPr lang="fr-FR" sz="1000" dirty="0" smtClean="0"/>
              <a:t>Google ». </a:t>
            </a:r>
            <a:r>
              <a:rPr lang="fr-FR" sz="1000" i="1" dirty="0" smtClean="0"/>
              <a:t>Coreight.com.</a:t>
            </a:r>
            <a:r>
              <a:rPr lang="fr-FR" sz="1000" dirty="0" smtClean="0"/>
              <a:t> 11/07/2013. [en ligne]. </a:t>
            </a:r>
            <a:r>
              <a:rPr lang="fr-FR" sz="1000" dirty="0"/>
              <a:t>Disponible sur : </a:t>
            </a:r>
            <a:r>
              <a:rPr lang="fr-FR" sz="1000" dirty="0">
                <a:hlinkClick r:id="rId7"/>
              </a:rPr>
              <a:t>http://</a:t>
            </a:r>
            <a:r>
              <a:rPr lang="fr-FR" sz="1000" dirty="0" smtClean="0">
                <a:hlinkClick r:id="rId7"/>
              </a:rPr>
              <a:t>coreight.com/content/fonctions-incroyables-recherche-vocale-google</a:t>
            </a:r>
            <a:r>
              <a:rPr lang="fr-FR" sz="1000" dirty="0" smtClean="0"/>
              <a:t>. </a:t>
            </a:r>
            <a:endParaRPr lang="fr-FR" sz="1000" dirty="0"/>
          </a:p>
          <a:p>
            <a:pPr marL="180975" indent="-180975">
              <a:lnSpc>
                <a:spcPct val="120000"/>
              </a:lnSpc>
              <a:spcBef>
                <a:spcPts val="300"/>
              </a:spcBef>
              <a:buNone/>
            </a:pPr>
            <a:r>
              <a:rPr lang="fr-FR" sz="1000" dirty="0" smtClean="0"/>
              <a:t>Peter </a:t>
            </a:r>
            <a:r>
              <a:rPr lang="fr-FR" sz="1000" dirty="0" err="1" smtClean="0"/>
              <a:t>Dockrill</a:t>
            </a:r>
            <a:r>
              <a:rPr lang="fr-FR" sz="1000" dirty="0" smtClean="0"/>
              <a:t>. « The </a:t>
            </a:r>
            <a:r>
              <a:rPr lang="fr-FR" sz="1000" dirty="0" err="1" smtClean="0"/>
              <a:t>next</a:t>
            </a:r>
            <a:r>
              <a:rPr lang="fr-FR" sz="1000" dirty="0" smtClean="0"/>
              <a:t> </a:t>
            </a:r>
            <a:r>
              <a:rPr lang="fr-FR" sz="1000" dirty="0" err="1" smtClean="0"/>
              <a:t>generation</a:t>
            </a:r>
            <a:r>
              <a:rPr lang="fr-FR" sz="1000" dirty="0" smtClean="0"/>
              <a:t> of </a:t>
            </a:r>
            <a:r>
              <a:rPr lang="fr-FR" sz="1000" dirty="0" err="1" smtClean="0"/>
              <a:t>search</a:t>
            </a:r>
            <a:r>
              <a:rPr lang="fr-FR" sz="1000" dirty="0" smtClean="0"/>
              <a:t> </a:t>
            </a:r>
            <a:r>
              <a:rPr lang="fr-FR" sz="1000" dirty="0" err="1" smtClean="0"/>
              <a:t>technology</a:t>
            </a:r>
            <a:r>
              <a:rPr lang="fr-FR" sz="1000" dirty="0" smtClean="0"/>
              <a:t> ». </a:t>
            </a:r>
            <a:r>
              <a:rPr lang="fr-FR" sz="1000" i="1" dirty="0" err="1" smtClean="0"/>
              <a:t>Techlife</a:t>
            </a:r>
            <a:r>
              <a:rPr lang="fr-FR" sz="1000" dirty="0" smtClean="0"/>
              <a:t>. 09/05/2013. [en ligne]. </a:t>
            </a:r>
            <a:r>
              <a:rPr lang="fr-FR" sz="1000" dirty="0"/>
              <a:t>Disponible sur : </a:t>
            </a:r>
            <a:r>
              <a:rPr lang="fr-FR" sz="1000" dirty="0">
                <a:hlinkClick r:id="rId8"/>
              </a:rPr>
              <a:t>http://www.techlife.net/computing/news/2013/5/the-next-generation-of-search-technology</a:t>
            </a:r>
            <a:r>
              <a:rPr lang="fr-FR" sz="1000" dirty="0" smtClean="0">
                <a:hlinkClick r:id="rId8"/>
              </a:rPr>
              <a:t>/</a:t>
            </a:r>
            <a:r>
              <a:rPr lang="fr-FR" sz="1000" dirty="0" smtClean="0"/>
              <a:t>. </a:t>
            </a:r>
          </a:p>
          <a:p>
            <a:pPr marL="180975" indent="-180975">
              <a:lnSpc>
                <a:spcPct val="120000"/>
              </a:lnSpc>
              <a:spcBef>
                <a:spcPts val="300"/>
              </a:spcBef>
              <a:buNone/>
            </a:pPr>
            <a:r>
              <a:rPr lang="fr-FR" sz="1000" dirty="0" smtClean="0"/>
              <a:t>Yves Eudes. « Les prodiges de Sophie ». </a:t>
            </a:r>
            <a:r>
              <a:rPr lang="fr-FR" sz="1000" i="1" dirty="0" smtClean="0"/>
              <a:t>Le Monde. Technologies</a:t>
            </a:r>
            <a:r>
              <a:rPr lang="fr-FR" sz="1000" dirty="0" smtClean="0"/>
              <a:t>. 16/03/2012. [en ligne]. </a:t>
            </a:r>
            <a:r>
              <a:rPr lang="fr-FR" sz="1000" dirty="0"/>
              <a:t>Disponible sur :  http://</a:t>
            </a:r>
            <a:r>
              <a:rPr lang="fr-FR" sz="1000" dirty="0" smtClean="0"/>
              <a:t>www.lemonde.fr/technologies/article/2012/03/16/les-prodiges-de-sophie_1666947_651865.html#xtor=AL-32280258.</a:t>
            </a:r>
            <a:endParaRPr lang="fr-FR" sz="1000" dirty="0"/>
          </a:p>
          <a:p>
            <a:pPr marL="180975" indent="-180975">
              <a:lnSpc>
                <a:spcPct val="120000"/>
              </a:lnSpc>
              <a:spcBef>
                <a:spcPts val="300"/>
              </a:spcBef>
              <a:buNone/>
            </a:pPr>
            <a:r>
              <a:rPr lang="fr-FR" sz="1000" dirty="0"/>
              <a:t>Olivier Ertzscheid. « Moteurs de prédiction et psychosociologie </a:t>
            </a:r>
            <a:r>
              <a:rPr lang="fr-FR" sz="1000" dirty="0" smtClean="0"/>
              <a:t>data-centrique ». </a:t>
            </a:r>
            <a:r>
              <a:rPr lang="fr-FR" sz="1000" i="1" dirty="0" smtClean="0"/>
              <a:t>Affordance.info. </a:t>
            </a:r>
            <a:r>
              <a:rPr lang="fr-FR" sz="1000" dirty="0" smtClean="0"/>
              <a:t>16/04/2013. [en ligne]. </a:t>
            </a:r>
            <a:r>
              <a:rPr lang="fr-FR" sz="1000" dirty="0"/>
              <a:t>Disponible sur : </a:t>
            </a:r>
            <a:r>
              <a:rPr lang="fr-FR" sz="1000" dirty="0">
                <a:hlinkClick r:id="rId9"/>
              </a:rPr>
              <a:t>http://affordance.typepad.com//</a:t>
            </a:r>
            <a:r>
              <a:rPr lang="fr-FR" sz="1000" dirty="0" smtClean="0">
                <a:hlinkClick r:id="rId9"/>
              </a:rPr>
              <a:t>mon_weblog/2013/04/prediction-psychosociologie-data-centrique.html</a:t>
            </a:r>
            <a:r>
              <a:rPr lang="fr-FR" sz="1000" dirty="0" smtClean="0"/>
              <a:t>. </a:t>
            </a:r>
            <a:endParaRPr lang="fr-FR" sz="1000" dirty="0"/>
          </a:p>
          <a:p>
            <a:pPr marL="180975" indent="-180975">
              <a:lnSpc>
                <a:spcPct val="120000"/>
              </a:lnSpc>
              <a:spcBef>
                <a:spcPts val="300"/>
              </a:spcBef>
              <a:buNone/>
            </a:pPr>
            <a:r>
              <a:rPr lang="fr-FR" sz="1000" i="1" dirty="0" smtClean="0"/>
              <a:t>--. Le web : entre stratégies prédictives et technologies injonctives</a:t>
            </a:r>
            <a:r>
              <a:rPr lang="fr-FR" sz="1000" dirty="0" smtClean="0"/>
              <a:t>. Présentation, 53 p. 2013. [en ligne]. </a:t>
            </a:r>
            <a:r>
              <a:rPr lang="fr-FR" sz="1000" dirty="0"/>
              <a:t>Disponible sur : </a:t>
            </a:r>
            <a:r>
              <a:rPr lang="fr-FR" sz="1000" dirty="0">
                <a:hlinkClick r:id="rId10"/>
              </a:rPr>
              <a:t>http://affordance.typepad.com//</a:t>
            </a:r>
            <a:r>
              <a:rPr lang="fr-FR" sz="1000" dirty="0" smtClean="0">
                <a:hlinkClick r:id="rId10"/>
              </a:rPr>
              <a:t>mon_weblog/2013/04/neutralites-de-linternet.html</a:t>
            </a:r>
            <a:r>
              <a:rPr lang="fr-FR" sz="1000" dirty="0" smtClean="0"/>
              <a:t>. </a:t>
            </a:r>
          </a:p>
          <a:p>
            <a:pPr marL="180975" indent="-180975">
              <a:lnSpc>
                <a:spcPct val="120000"/>
              </a:lnSpc>
              <a:spcBef>
                <a:spcPts val="300"/>
              </a:spcBef>
              <a:buNone/>
            </a:pPr>
            <a:r>
              <a:rPr lang="fr-FR" sz="1000" dirty="0" smtClean="0"/>
              <a:t>--. «</a:t>
            </a:r>
            <a:r>
              <a:rPr lang="fr-FR" sz="1000" dirty="0"/>
              <a:t> Twitter : l'oiseau-lyre du bruit du </a:t>
            </a:r>
            <a:r>
              <a:rPr lang="fr-FR" sz="1000" dirty="0" smtClean="0"/>
              <a:t>monde ». Gabriel </a:t>
            </a:r>
            <a:r>
              <a:rPr lang="fr-FR" sz="1000" dirty="0" err="1" smtClean="0"/>
              <a:t>Gallezot</a:t>
            </a:r>
            <a:r>
              <a:rPr lang="fr-FR" sz="1000" dirty="0" smtClean="0"/>
              <a:t> et Nicolas </a:t>
            </a:r>
            <a:r>
              <a:rPr lang="fr-FR" sz="1000" dirty="0" err="1" smtClean="0"/>
              <a:t>Pelissier</a:t>
            </a:r>
            <a:r>
              <a:rPr lang="fr-FR" sz="1000" dirty="0" smtClean="0"/>
              <a:t> (</a:t>
            </a:r>
            <a:r>
              <a:rPr lang="fr-FR" sz="1000" dirty="0" err="1" smtClean="0"/>
              <a:t>dir</a:t>
            </a:r>
            <a:r>
              <a:rPr lang="fr-FR" sz="1000" dirty="0" smtClean="0"/>
              <a:t>.). </a:t>
            </a:r>
            <a:r>
              <a:rPr lang="fr-FR" sz="1000" i="1" dirty="0"/>
              <a:t>Twitter, un monde en tout </a:t>
            </a:r>
            <a:r>
              <a:rPr lang="fr-FR" sz="1000" i="1" dirty="0" smtClean="0"/>
              <a:t>petit</a:t>
            </a:r>
            <a:r>
              <a:rPr lang="fr-FR" sz="1000" dirty="0" smtClean="0"/>
              <a:t>. Paris : l’Harmattan, 2013. 260 p. </a:t>
            </a:r>
            <a:br>
              <a:rPr lang="fr-FR" sz="1000" dirty="0" smtClean="0"/>
            </a:br>
            <a:r>
              <a:rPr lang="fr-FR" sz="1000" dirty="0" smtClean="0"/>
              <a:t>p. 115-124. Texte disponible </a:t>
            </a:r>
            <a:r>
              <a:rPr lang="fr-FR" sz="1000" dirty="0"/>
              <a:t>sur : </a:t>
            </a:r>
            <a:r>
              <a:rPr lang="fr-FR" sz="1000" dirty="0">
                <a:hlinkClick r:id="rId11"/>
              </a:rPr>
              <a:t>http://</a:t>
            </a:r>
            <a:r>
              <a:rPr lang="fr-FR" sz="1000" dirty="0" smtClean="0">
                <a:hlinkClick r:id="rId11"/>
              </a:rPr>
              <a:t>affordance.typepad.com/mon_weblog/2013/04/twitter-oiseau-lyre-bruit-monde.html</a:t>
            </a:r>
            <a:r>
              <a:rPr lang="fr-FR" sz="1000" dirty="0" smtClean="0"/>
              <a:t>. </a:t>
            </a:r>
          </a:p>
          <a:p>
            <a:pPr marL="180975" indent="-180975">
              <a:lnSpc>
                <a:spcPct val="120000"/>
              </a:lnSpc>
              <a:spcBef>
                <a:spcPts val="300"/>
              </a:spcBef>
              <a:buNone/>
            </a:pPr>
            <a:r>
              <a:rPr lang="fr-FR" sz="1000" dirty="0" smtClean="0"/>
              <a:t>Paul Ford. </a:t>
            </a:r>
            <a:r>
              <a:rPr lang="fr-FR" sz="1000" i="1" dirty="0" smtClean="0"/>
              <a:t>August 2009: How Google beat Amazon and </a:t>
            </a:r>
            <a:r>
              <a:rPr lang="fr-FR" sz="1000" i="1" dirty="0" err="1" smtClean="0"/>
              <a:t>Ebay</a:t>
            </a:r>
            <a:r>
              <a:rPr lang="fr-FR" sz="1000" i="1" dirty="0" smtClean="0"/>
              <a:t> to the </a:t>
            </a:r>
            <a:r>
              <a:rPr lang="fr-FR" sz="1000" i="1" dirty="0" err="1" smtClean="0"/>
              <a:t>semantic</a:t>
            </a:r>
            <a:r>
              <a:rPr lang="fr-FR" sz="1000" i="1" dirty="0" smtClean="0"/>
              <a:t> web</a:t>
            </a:r>
            <a:r>
              <a:rPr lang="fr-FR" sz="1000" dirty="0" smtClean="0"/>
              <a:t>. 26/07/2002. [en ligne]. Disponible sur : </a:t>
            </a:r>
            <a:r>
              <a:rPr lang="fr-FR" sz="1000" dirty="0" smtClean="0">
                <a:hlinkClick r:id="rId12"/>
              </a:rPr>
              <a:t>http://www.ftrain.com/google_takes_all.html</a:t>
            </a:r>
            <a:r>
              <a:rPr lang="fr-FR" sz="1000" dirty="0" smtClean="0"/>
              <a:t>. </a:t>
            </a:r>
          </a:p>
          <a:p>
            <a:pPr marL="180975" indent="-180975">
              <a:lnSpc>
                <a:spcPct val="120000"/>
              </a:lnSpc>
              <a:spcBef>
                <a:spcPts val="300"/>
              </a:spcBef>
              <a:buNone/>
            </a:pPr>
            <a:r>
              <a:rPr lang="fr-FR" sz="1000" dirty="0" smtClean="0"/>
              <a:t>Aaron Friedman. « The future of </a:t>
            </a:r>
            <a:r>
              <a:rPr lang="fr-FR" sz="1000" dirty="0" err="1" smtClean="0"/>
              <a:t>search</a:t>
            </a:r>
            <a:r>
              <a:rPr lang="fr-FR" sz="1000" dirty="0" smtClean="0"/>
              <a:t> </a:t>
            </a:r>
            <a:r>
              <a:rPr lang="fr-FR" sz="1000" dirty="0" err="1" smtClean="0"/>
              <a:t>engines</a:t>
            </a:r>
            <a:r>
              <a:rPr lang="fr-FR" sz="1000" dirty="0" smtClean="0"/>
              <a:t> </a:t>
            </a:r>
            <a:r>
              <a:rPr lang="fr-FR" sz="1000" dirty="0" err="1" smtClean="0"/>
              <a:t>is</a:t>
            </a:r>
            <a:r>
              <a:rPr lang="fr-FR" sz="1000" dirty="0" smtClean="0"/>
              <a:t> </a:t>
            </a:r>
            <a:r>
              <a:rPr lang="fr-FR" sz="1000" dirty="0" err="1" smtClean="0"/>
              <a:t>context</a:t>
            </a:r>
            <a:r>
              <a:rPr lang="fr-FR" sz="1000" dirty="0" smtClean="0"/>
              <a:t> ». </a:t>
            </a:r>
            <a:r>
              <a:rPr lang="fr-FR" sz="1000" i="1" dirty="0" err="1" smtClean="0"/>
              <a:t>Search</a:t>
            </a:r>
            <a:r>
              <a:rPr lang="fr-FR" sz="1000" i="1" dirty="0" smtClean="0"/>
              <a:t> </a:t>
            </a:r>
            <a:r>
              <a:rPr lang="fr-FR" sz="1000" i="1" dirty="0" err="1" smtClean="0"/>
              <a:t>engine</a:t>
            </a:r>
            <a:r>
              <a:rPr lang="fr-FR" sz="1000" i="1" dirty="0" smtClean="0"/>
              <a:t> land</a:t>
            </a:r>
            <a:r>
              <a:rPr lang="fr-FR" sz="1000" dirty="0" smtClean="0"/>
              <a:t>. 06/04/2015. [en ligne]. </a:t>
            </a:r>
            <a:r>
              <a:rPr lang="fr-FR" sz="1000" dirty="0"/>
              <a:t>Disponible sur :  </a:t>
            </a:r>
            <a:r>
              <a:rPr lang="fr-FR" sz="1000" dirty="0">
                <a:hlinkClick r:id="rId13"/>
              </a:rPr>
              <a:t>http://</a:t>
            </a:r>
            <a:r>
              <a:rPr lang="fr-FR" sz="1000" dirty="0" smtClean="0">
                <a:hlinkClick r:id="rId13"/>
              </a:rPr>
              <a:t>searchengineland.com/future-search-engines-context-217550</a:t>
            </a:r>
            <a:r>
              <a:rPr lang="fr-FR" sz="1000" dirty="0" smtClean="0"/>
              <a:t>. </a:t>
            </a:r>
            <a:endParaRPr lang="fr-FR" sz="1000" dirty="0"/>
          </a:p>
          <a:p>
            <a:pPr marL="180975" indent="-180975">
              <a:lnSpc>
                <a:spcPct val="120000"/>
              </a:lnSpc>
              <a:spcBef>
                <a:spcPts val="300"/>
              </a:spcBef>
              <a:buNone/>
            </a:pPr>
            <a:r>
              <a:rPr lang="fr-FR" sz="1000" dirty="0" smtClean="0"/>
              <a:t>Sean </a:t>
            </a:r>
            <a:r>
              <a:rPr lang="fr-FR" sz="1000" dirty="0" err="1" smtClean="0"/>
              <a:t>Gallagher</a:t>
            </a:r>
            <a:r>
              <a:rPr lang="fr-FR" sz="1000" dirty="0" smtClean="0"/>
              <a:t>. « How Google and Microsoft </a:t>
            </a:r>
            <a:r>
              <a:rPr lang="fr-FR" sz="1000" dirty="0" err="1" smtClean="0"/>
              <a:t>taught</a:t>
            </a:r>
            <a:r>
              <a:rPr lang="fr-FR" sz="1000" dirty="0" smtClean="0"/>
              <a:t> </a:t>
            </a:r>
            <a:r>
              <a:rPr lang="fr-FR" sz="1000" dirty="0" err="1" smtClean="0"/>
              <a:t>search</a:t>
            </a:r>
            <a:r>
              <a:rPr lang="fr-FR" sz="1000" dirty="0" smtClean="0"/>
              <a:t> to « </a:t>
            </a:r>
            <a:r>
              <a:rPr lang="fr-FR" sz="1000" dirty="0" err="1" smtClean="0"/>
              <a:t>understand</a:t>
            </a:r>
            <a:r>
              <a:rPr lang="fr-FR" sz="1000" dirty="0" smtClean="0"/>
              <a:t> » the web ». </a:t>
            </a:r>
            <a:r>
              <a:rPr lang="fr-FR" sz="1000" i="1" dirty="0" smtClean="0"/>
              <a:t>Ars </a:t>
            </a:r>
            <a:r>
              <a:rPr lang="fr-FR" sz="1000" i="1" dirty="0" err="1" smtClean="0"/>
              <a:t>technica</a:t>
            </a:r>
            <a:r>
              <a:rPr lang="fr-FR" sz="1000" dirty="0" smtClean="0"/>
              <a:t>. 07/06/2012. [en ligne]. Disponible sur : </a:t>
            </a:r>
            <a:r>
              <a:rPr lang="fr-FR" sz="1000" dirty="0" smtClean="0">
                <a:hlinkClick r:id="rId14"/>
              </a:rPr>
              <a:t>http://arstechnica.com/information-technology/2012/06/inside-the-architecture-of-googles-knowledge-graph-and-microsofts-satori/2/</a:t>
            </a:r>
            <a:r>
              <a:rPr lang="fr-FR" sz="1000" dirty="0" smtClean="0"/>
              <a:t>. </a:t>
            </a:r>
          </a:p>
          <a:p>
            <a:pPr marL="180975" indent="-180975">
              <a:lnSpc>
                <a:spcPct val="120000"/>
              </a:lnSpc>
              <a:spcBef>
                <a:spcPts val="300"/>
              </a:spcBef>
              <a:buNone/>
            </a:pPr>
            <a:r>
              <a:rPr lang="fr-FR" sz="1000" dirty="0" smtClean="0"/>
              <a:t> Fabien </a:t>
            </a:r>
            <a:r>
              <a:rPr lang="fr-FR" sz="1000" dirty="0" err="1" smtClean="0"/>
              <a:t>Gandon</a:t>
            </a:r>
            <a:r>
              <a:rPr lang="fr-FR" sz="1000" dirty="0" smtClean="0"/>
              <a:t>. </a:t>
            </a:r>
            <a:r>
              <a:rPr lang="fr-FR" sz="1000" i="1" dirty="0" smtClean="0"/>
              <a:t>Web sémantique et web social. </a:t>
            </a:r>
            <a:r>
              <a:rPr lang="fr-FR" sz="1000" dirty="0" smtClean="0"/>
              <a:t>Présentation, 2009. 231 p. [en ligne]. Disponible sur : </a:t>
            </a:r>
            <a:r>
              <a:rPr lang="fr-FR" sz="1000" dirty="0" smtClean="0">
                <a:hlinkClick r:id="rId15"/>
              </a:rPr>
              <a:t>http://fr.slideshare.net/fabien_gandon/web-smantique-et-web-social-1700977</a:t>
            </a:r>
            <a:r>
              <a:rPr lang="fr-FR" sz="1000" dirty="0" smtClean="0"/>
              <a:t>. </a:t>
            </a:r>
          </a:p>
          <a:p>
            <a:pPr marL="180975" indent="-180975">
              <a:lnSpc>
                <a:spcPct val="120000"/>
              </a:lnSpc>
              <a:spcBef>
                <a:spcPts val="300"/>
              </a:spcBef>
              <a:buNone/>
            </a:pPr>
            <a:r>
              <a:rPr lang="en-US" sz="1000" dirty="0" smtClean="0"/>
              <a:t>Larry Heck. </a:t>
            </a:r>
            <a:r>
              <a:rPr lang="en-US" sz="1000" i="1" dirty="0" smtClean="0"/>
              <a:t>The </a:t>
            </a:r>
            <a:r>
              <a:rPr lang="en-US" sz="1000" i="1" dirty="0"/>
              <a:t>conversational web</a:t>
            </a:r>
            <a:r>
              <a:rPr lang="en-US" sz="1000" dirty="0"/>
              <a:t>. </a:t>
            </a:r>
            <a:r>
              <a:rPr lang="en-US" sz="1000" dirty="0" smtClean="0"/>
              <a:t>IEEE workshop </a:t>
            </a:r>
            <a:r>
              <a:rPr lang="en-US" sz="1000" dirty="0"/>
              <a:t>on </a:t>
            </a:r>
            <a:r>
              <a:rPr lang="en-US" sz="1000" dirty="0" smtClean="0"/>
              <a:t>spoken language technology, 2012. Microsoft research.</a:t>
            </a:r>
            <a:r>
              <a:rPr lang="en-US" sz="1000" dirty="0"/>
              <a:t> </a:t>
            </a:r>
            <a:r>
              <a:rPr lang="en-US" sz="1000" dirty="0" err="1"/>
              <a:t>Présentation</a:t>
            </a:r>
            <a:r>
              <a:rPr lang="en-US" sz="1000" dirty="0"/>
              <a:t>, </a:t>
            </a:r>
            <a:r>
              <a:rPr lang="en-US" sz="1000" dirty="0" smtClean="0"/>
              <a:t>52 p. [</a:t>
            </a:r>
            <a:r>
              <a:rPr lang="en-US" sz="1000" dirty="0" err="1" smtClean="0"/>
              <a:t>en</a:t>
            </a:r>
            <a:r>
              <a:rPr lang="en-US" sz="1000" dirty="0" smtClean="0"/>
              <a:t> </a:t>
            </a:r>
            <a:r>
              <a:rPr lang="en-US" sz="1000" dirty="0" err="1" smtClean="0"/>
              <a:t>ligne</a:t>
            </a:r>
            <a:r>
              <a:rPr lang="en-US" sz="1000" dirty="0" smtClean="0"/>
              <a:t>]. </a:t>
            </a:r>
            <a:r>
              <a:rPr lang="en-US" sz="1000" dirty="0" err="1" smtClean="0"/>
              <a:t>Disponible</a:t>
            </a:r>
            <a:r>
              <a:rPr lang="en-US" sz="1000" dirty="0"/>
              <a:t> sur : </a:t>
            </a:r>
            <a:r>
              <a:rPr lang="en-US" sz="1000" dirty="0">
                <a:hlinkClick r:id="rId16"/>
              </a:rPr>
              <a:t>http://</a:t>
            </a:r>
            <a:r>
              <a:rPr lang="en-US" sz="1000" dirty="0" smtClean="0">
                <a:hlinkClick r:id="rId16"/>
              </a:rPr>
              <a:t>research.microsoft.com/apps/pubs/default.aspx?id=193045</a:t>
            </a:r>
            <a:r>
              <a:rPr lang="en-US" sz="1000" dirty="0" smtClean="0"/>
              <a:t>. </a:t>
            </a:r>
            <a:endParaRPr lang="fr-FR" sz="1000" dirty="0" smtClean="0"/>
          </a:p>
          <a:p>
            <a:pPr marL="180975" indent="-180975">
              <a:lnSpc>
                <a:spcPct val="120000"/>
              </a:lnSpc>
              <a:spcBef>
                <a:spcPts val="300"/>
              </a:spcBef>
              <a:buNone/>
            </a:pPr>
            <a:r>
              <a:rPr lang="fr-FR" sz="1000" dirty="0" smtClean="0"/>
              <a:t>Sarah </a:t>
            </a:r>
            <a:r>
              <a:rPr lang="fr-FR" sz="1000" dirty="0" err="1"/>
              <a:t>Kessler</a:t>
            </a:r>
            <a:r>
              <a:rPr lang="fr-FR" sz="1000" dirty="0"/>
              <a:t>. « Forget Google Instant : in the future </a:t>
            </a:r>
            <a:r>
              <a:rPr lang="fr-FR" sz="1000" dirty="0" err="1"/>
              <a:t>search</a:t>
            </a:r>
            <a:r>
              <a:rPr lang="fr-FR" sz="1000" dirty="0"/>
              <a:t> </a:t>
            </a:r>
            <a:r>
              <a:rPr lang="fr-FR" sz="1000" dirty="0" err="1"/>
              <a:t>engines</a:t>
            </a:r>
            <a:r>
              <a:rPr lang="fr-FR" sz="1000" dirty="0"/>
              <a:t> </a:t>
            </a:r>
            <a:r>
              <a:rPr lang="fr-FR" sz="1000" dirty="0" err="1"/>
              <a:t>will</a:t>
            </a:r>
            <a:r>
              <a:rPr lang="fr-FR" sz="1000" dirty="0"/>
              <a:t> </a:t>
            </a:r>
            <a:r>
              <a:rPr lang="fr-FR" sz="1000" dirty="0" err="1"/>
              <a:t>read</a:t>
            </a:r>
            <a:r>
              <a:rPr lang="fr-FR" sz="1000" dirty="0"/>
              <a:t> </a:t>
            </a:r>
            <a:r>
              <a:rPr lang="fr-FR" sz="1000" dirty="0" err="1"/>
              <a:t>your</a:t>
            </a:r>
            <a:r>
              <a:rPr lang="fr-FR" sz="1000" dirty="0"/>
              <a:t> habits ». </a:t>
            </a:r>
            <a:r>
              <a:rPr lang="fr-FR" sz="1000" i="1" dirty="0"/>
              <a:t>Mashable</a:t>
            </a:r>
            <a:r>
              <a:rPr lang="fr-FR" sz="1000" dirty="0"/>
              <a:t>. 31/03/2012. [en ligne]. Disponible sur : </a:t>
            </a:r>
            <a:r>
              <a:rPr lang="fr-FR" sz="1000" dirty="0">
                <a:hlinkClick r:id="rId17"/>
              </a:rPr>
              <a:t>http://mashable.com/2012/03/31/wolfram-alpha-future-search</a:t>
            </a:r>
            <a:r>
              <a:rPr lang="fr-FR" sz="1000" dirty="0" smtClean="0">
                <a:hlinkClick r:id="rId17"/>
              </a:rPr>
              <a:t>/</a:t>
            </a:r>
            <a:r>
              <a:rPr lang="fr-FR" sz="1000" dirty="0" smtClean="0"/>
              <a:t>.</a:t>
            </a:r>
          </a:p>
          <a:p>
            <a:pPr marL="180975" indent="-180975">
              <a:lnSpc>
                <a:spcPct val="120000"/>
              </a:lnSpc>
              <a:spcBef>
                <a:spcPts val="300"/>
              </a:spcBef>
              <a:buNone/>
            </a:pPr>
            <a:r>
              <a:rPr lang="fr-FR" sz="1000" dirty="0"/>
              <a:t>Jessica Lee. « OK Google : the end of </a:t>
            </a:r>
            <a:r>
              <a:rPr lang="fr-FR" sz="1000" dirty="0" err="1"/>
              <a:t>search</a:t>
            </a:r>
            <a:r>
              <a:rPr lang="fr-FR" sz="1000" dirty="0"/>
              <a:t> as </a:t>
            </a:r>
            <a:r>
              <a:rPr lang="fr-FR" sz="1000" dirty="0" err="1"/>
              <a:t>we</a:t>
            </a:r>
            <a:r>
              <a:rPr lang="fr-FR" sz="1000" dirty="0"/>
              <a:t> know </a:t>
            </a:r>
            <a:r>
              <a:rPr lang="fr-FR" sz="1000" dirty="0" err="1"/>
              <a:t>it</a:t>
            </a:r>
            <a:r>
              <a:rPr lang="fr-FR" sz="1000" dirty="0"/>
              <a:t> ». </a:t>
            </a:r>
            <a:r>
              <a:rPr lang="fr-FR" sz="1000" i="1" dirty="0" err="1"/>
              <a:t>Search</a:t>
            </a:r>
            <a:r>
              <a:rPr lang="fr-FR" sz="1000" i="1" dirty="0"/>
              <a:t> </a:t>
            </a:r>
            <a:r>
              <a:rPr lang="fr-FR" sz="1000" i="1" dirty="0" err="1"/>
              <a:t>engine</a:t>
            </a:r>
            <a:r>
              <a:rPr lang="fr-FR" sz="1000" i="1" dirty="0"/>
              <a:t> </a:t>
            </a:r>
            <a:r>
              <a:rPr lang="fr-FR" sz="1000" i="1" dirty="0" err="1"/>
              <a:t>watch</a:t>
            </a:r>
            <a:r>
              <a:rPr lang="fr-FR" sz="1000" dirty="0"/>
              <a:t>. 16/05/2013. [en ligne]. Disponible sur : </a:t>
            </a:r>
            <a:r>
              <a:rPr lang="fr-FR" sz="1000" dirty="0">
                <a:hlinkClick r:id="rId18"/>
              </a:rPr>
              <a:t>http://searchenginewatch.com/article/2268726/OK-Google-The-End-of-Search-as-We-Know-It</a:t>
            </a:r>
            <a:r>
              <a:rPr lang="fr-FR" sz="1000" dirty="0"/>
              <a:t>. </a:t>
            </a:r>
            <a:endParaRPr lang="fr-FR" sz="1000" dirty="0" smtClean="0"/>
          </a:p>
          <a:p>
            <a:pPr marL="180975" indent="-180975">
              <a:lnSpc>
                <a:spcPct val="120000"/>
              </a:lnSpc>
              <a:spcBef>
                <a:spcPts val="300"/>
              </a:spcBef>
              <a:buNone/>
            </a:pPr>
            <a:r>
              <a:rPr lang="fr-FR" sz="1000" dirty="0"/>
              <a:t>Guillaume Main. « Un </a:t>
            </a:r>
            <a:r>
              <a:rPr lang="fr-FR" sz="1000" dirty="0" err="1"/>
              <a:t>algo</a:t>
            </a:r>
            <a:r>
              <a:rPr lang="fr-FR" sz="1000" dirty="0"/>
              <a:t> prédictif financé par le ministère de la Défense américain sur le Web ». </a:t>
            </a:r>
            <a:r>
              <a:rPr lang="fr-FR" sz="1000" i="1" dirty="0" err="1"/>
              <a:t>Stratosphere</a:t>
            </a:r>
            <a:r>
              <a:rPr lang="fr-FR" sz="1000" dirty="0"/>
              <a:t>. 26/05/2013. [en ligne]. Disponible sur : </a:t>
            </a:r>
            <a:r>
              <a:rPr lang="fr-FR" sz="1000" dirty="0">
                <a:hlinkClick r:id="rId19"/>
              </a:rPr>
              <a:t>http://statosphere.fr/actualites/2013/05/26/algorithme-predictif-twitter-departement-of-defense</a:t>
            </a:r>
            <a:r>
              <a:rPr lang="fr-FR" sz="1000" dirty="0"/>
              <a:t>. </a:t>
            </a:r>
          </a:p>
          <a:p>
            <a:pPr marL="180975" indent="-180975">
              <a:lnSpc>
                <a:spcPct val="120000"/>
              </a:lnSpc>
              <a:spcBef>
                <a:spcPts val="300"/>
              </a:spcBef>
              <a:buNone/>
            </a:pPr>
            <a:r>
              <a:rPr lang="fr-FR" sz="1000" dirty="0" err="1" smtClean="0"/>
              <a:t>Farhad</a:t>
            </a:r>
            <a:r>
              <a:rPr lang="fr-FR" sz="1000" dirty="0" smtClean="0"/>
              <a:t> </a:t>
            </a:r>
            <a:r>
              <a:rPr lang="fr-FR" sz="1000" dirty="0" err="1" smtClean="0"/>
              <a:t>Manjoo</a:t>
            </a:r>
            <a:r>
              <a:rPr lang="fr-FR" sz="1000" dirty="0" smtClean="0"/>
              <a:t>. « </a:t>
            </a:r>
            <a:r>
              <a:rPr lang="en-US" sz="1000" dirty="0"/>
              <a:t>Where </a:t>
            </a:r>
            <a:r>
              <a:rPr lang="en-US" sz="1000" dirty="0" smtClean="0"/>
              <a:t>no search engine has gone before</a:t>
            </a:r>
            <a:r>
              <a:rPr lang="fr-FR" sz="1000" dirty="0" smtClean="0"/>
              <a:t> ». </a:t>
            </a:r>
            <a:r>
              <a:rPr lang="fr-FR" sz="1000" i="1" dirty="0" smtClean="0"/>
              <a:t>Slate</a:t>
            </a:r>
            <a:r>
              <a:rPr lang="fr-FR" sz="1000" dirty="0" smtClean="0"/>
              <a:t>. 11/04/2013. [en ligne]. Disponible sur </a:t>
            </a:r>
            <a:r>
              <a:rPr lang="fr-FR" sz="1000" dirty="0"/>
              <a:t>: </a:t>
            </a:r>
            <a:r>
              <a:rPr lang="fr-FR" sz="1000" dirty="0">
                <a:hlinkClick r:id="rId20"/>
              </a:rPr>
              <a:t>http://</a:t>
            </a:r>
            <a:r>
              <a:rPr lang="fr-FR" sz="1000" dirty="0" smtClean="0">
                <a:hlinkClick r:id="rId20"/>
              </a:rPr>
              <a:t>www.slate.com/articles/technology/technology/2013/04/google_has_a_single_towering_obsession_it_wants_to_build_the_star_trek_computer.html</a:t>
            </a:r>
            <a:r>
              <a:rPr lang="fr-FR" sz="1000" dirty="0" smtClean="0"/>
              <a:t>. </a:t>
            </a:r>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2476073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dirty="0" smtClean="0">
                <a:solidFill>
                  <a:srgbClr val="C00000"/>
                </a:solidFill>
              </a:rPr>
              <a:t>Pratiques des internautes</a:t>
            </a:r>
            <a:endParaRPr lang="fr-FR" dirty="0">
              <a:solidFill>
                <a:srgbClr val="C00000"/>
              </a:solidFill>
            </a:endParaRPr>
          </a:p>
        </p:txBody>
      </p:sp>
      <p:sp>
        <p:nvSpPr>
          <p:cNvPr id="9" name="Espace réservé du contenu 6"/>
          <p:cNvSpPr txBox="1">
            <a:spLocks/>
          </p:cNvSpPr>
          <p:nvPr/>
        </p:nvSpPr>
        <p:spPr>
          <a:xfrm>
            <a:off x="1403648" y="1340768"/>
            <a:ext cx="6408712"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fr-FR" sz="2000" dirty="0" smtClean="0"/>
          </a:p>
          <a:p>
            <a:pPr marL="0" indent="0" algn="ctr">
              <a:buFont typeface="Arial" pitchFamily="34" charset="0"/>
              <a:buNone/>
            </a:pPr>
            <a:endParaRPr lang="fr-FR" sz="2000" dirty="0" smtClean="0"/>
          </a:p>
        </p:txBody>
      </p:sp>
      <p:pic>
        <p:nvPicPr>
          <p:cNvPr id="205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576909" y="1916832"/>
            <a:ext cx="2259202" cy="953305"/>
          </a:xfrm>
          <a:prstGeom prst="rect">
            <a:avLst/>
          </a:prstGeom>
          <a:noFill/>
          <a:ln>
            <a:noFill/>
          </a:ln>
          <a:effectLst>
            <a:outerShdw dist="50800" sx="1000" sy="1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a:ext>
            </a:extLst>
          </a:blip>
          <a:srcRect/>
          <a:stretch/>
        </p:blipFill>
        <p:spPr bwMode="auto">
          <a:xfrm>
            <a:off x="381523" y="3431795"/>
            <a:ext cx="2649974" cy="273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lèche droite 1"/>
          <p:cNvSpPr/>
          <p:nvPr/>
        </p:nvSpPr>
        <p:spPr>
          <a:xfrm rot="5400000">
            <a:off x="1022433" y="3443628"/>
            <a:ext cx="1368153" cy="21602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Accolade fermante 2"/>
          <p:cNvSpPr/>
          <p:nvPr/>
        </p:nvSpPr>
        <p:spPr>
          <a:xfrm>
            <a:off x="3131840" y="1772816"/>
            <a:ext cx="144016" cy="1302997"/>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Rectangle 3"/>
          <p:cNvSpPr/>
          <p:nvPr/>
        </p:nvSpPr>
        <p:spPr>
          <a:xfrm>
            <a:off x="3305888" y="1620247"/>
            <a:ext cx="5251759" cy="1608133"/>
          </a:xfrm>
          <a:prstGeom prst="rect">
            <a:avLst/>
          </a:prstGeom>
        </p:spPr>
        <p:txBody>
          <a:bodyPr wrap="none">
            <a:spAutoFit/>
          </a:bodyPr>
          <a:lstStyle/>
          <a:p>
            <a:r>
              <a:rPr lang="fr-FR" sz="1600" dirty="0" smtClean="0"/>
              <a:t>66 % des </a:t>
            </a:r>
            <a:r>
              <a:rPr lang="fr-FR" sz="1600" b="1" dirty="0" smtClean="0"/>
              <a:t>requêtes</a:t>
            </a:r>
            <a:r>
              <a:rPr lang="fr-FR" sz="1600" dirty="0" smtClean="0"/>
              <a:t> : 1-3 mots</a:t>
            </a:r>
            <a:endParaRPr lang="fr-FR" sz="900" dirty="0" smtClean="0"/>
          </a:p>
          <a:p>
            <a:r>
              <a:rPr lang="fr-FR" sz="1600" dirty="0" smtClean="0"/>
              <a:t>80 % des requêtes : + d’1 mot </a:t>
            </a:r>
            <a:r>
              <a:rPr lang="fr-FR" sz="1000" dirty="0" smtClean="0"/>
              <a:t>(</a:t>
            </a:r>
            <a:r>
              <a:rPr lang="fr-FR" sz="1000" dirty="0" err="1" smtClean="0">
                <a:hlinkClick r:id="rId7"/>
              </a:rPr>
              <a:t>Hitwise</a:t>
            </a:r>
            <a:r>
              <a:rPr lang="fr-FR" sz="1000" dirty="0" smtClean="0">
                <a:hlinkClick r:id="rId7"/>
              </a:rPr>
              <a:t>, 2009</a:t>
            </a:r>
            <a:r>
              <a:rPr lang="fr-FR" sz="1000" dirty="0" smtClean="0"/>
              <a:t>)</a:t>
            </a:r>
          </a:p>
          <a:p>
            <a:r>
              <a:rPr lang="fr-FR" sz="1600" dirty="0"/>
              <a:t>½ avec des mots, ½ avec des questions </a:t>
            </a:r>
            <a:r>
              <a:rPr lang="fr-FR" sz="1000" dirty="0" smtClean="0"/>
              <a:t>(</a:t>
            </a:r>
            <a:r>
              <a:rPr lang="fr-FR" sz="1000" dirty="0" smtClean="0">
                <a:hlinkClick r:id="rId8"/>
              </a:rPr>
              <a:t>Nile </a:t>
            </a:r>
            <a:r>
              <a:rPr lang="fr-FR" sz="1000" dirty="0" err="1" smtClean="0">
                <a:hlinkClick r:id="rId8"/>
              </a:rPr>
              <a:t>Research</a:t>
            </a:r>
            <a:r>
              <a:rPr lang="fr-FR" sz="1000" dirty="0" smtClean="0">
                <a:hlinkClick r:id="rId8"/>
              </a:rPr>
              <a:t>, 2015</a:t>
            </a:r>
            <a:r>
              <a:rPr lang="fr-FR" sz="1000" dirty="0" smtClean="0"/>
              <a:t>)</a:t>
            </a:r>
          </a:p>
          <a:p>
            <a:r>
              <a:rPr lang="fr-FR" sz="1600" dirty="0" smtClean="0"/>
              <a:t>augmentation du nombre de recherches avec 4 mots ou plus</a:t>
            </a:r>
          </a:p>
          <a:p>
            <a:pPr marL="536575" indent="-173038">
              <a:spcBef>
                <a:spcPts val="300"/>
              </a:spcBef>
            </a:pPr>
            <a:r>
              <a:rPr lang="fr-FR" sz="1600" dirty="0" smtClean="0">
                <a:sym typeface="Wingdings" pitchFamily="2" charset="2"/>
              </a:rPr>
              <a:t> les moteurs doivent être performants pour les </a:t>
            </a:r>
            <a:br>
              <a:rPr lang="fr-FR" sz="1600" dirty="0" smtClean="0">
                <a:sym typeface="Wingdings" pitchFamily="2" charset="2"/>
              </a:rPr>
            </a:br>
            <a:r>
              <a:rPr lang="fr-FR" sz="1600" dirty="0" smtClean="0">
                <a:sym typeface="Wingdings" pitchFamily="2" charset="2"/>
              </a:rPr>
              <a:t>requêtes longues, mots-clés rares…  - effet </a:t>
            </a:r>
            <a:r>
              <a:rPr lang="fr-FR" sz="1600" dirty="0" smtClean="0">
                <a:sym typeface="Wingdings" pitchFamily="2" charset="2"/>
                <a:hlinkClick r:id="rId9"/>
              </a:rPr>
              <a:t>longue traîne </a:t>
            </a:r>
            <a:endParaRPr lang="fr-FR" sz="1000" dirty="0"/>
          </a:p>
        </p:txBody>
      </p:sp>
      <p:sp>
        <p:nvSpPr>
          <p:cNvPr id="11" name="Accolade fermante 10"/>
          <p:cNvSpPr/>
          <p:nvPr/>
        </p:nvSpPr>
        <p:spPr>
          <a:xfrm>
            <a:off x="3172949" y="4437112"/>
            <a:ext cx="96461" cy="1008112"/>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Rectangle 11"/>
          <p:cNvSpPr/>
          <p:nvPr/>
        </p:nvSpPr>
        <p:spPr>
          <a:xfrm>
            <a:off x="3298821" y="4363814"/>
            <a:ext cx="5144357" cy="1115690"/>
          </a:xfrm>
          <a:prstGeom prst="rect">
            <a:avLst/>
          </a:prstGeom>
        </p:spPr>
        <p:txBody>
          <a:bodyPr wrap="none">
            <a:spAutoFit/>
          </a:bodyPr>
          <a:lstStyle/>
          <a:p>
            <a:r>
              <a:rPr lang="fr-FR" sz="1600" dirty="0" smtClean="0"/>
              <a:t>3 premiers </a:t>
            </a:r>
            <a:r>
              <a:rPr lang="fr-FR" sz="1600" b="1" dirty="0" smtClean="0"/>
              <a:t>résultats</a:t>
            </a:r>
            <a:r>
              <a:rPr lang="fr-FR" sz="1600" dirty="0" smtClean="0"/>
              <a:t> : 60-80 % des clics</a:t>
            </a:r>
          </a:p>
          <a:p>
            <a:r>
              <a:rPr lang="fr-FR" sz="1600" dirty="0" smtClean="0"/>
              <a:t>5 sites récupèrent 20 % du trafic des moteurs </a:t>
            </a:r>
            <a:r>
              <a:rPr lang="fr-FR" sz="1000" dirty="0" smtClean="0"/>
              <a:t>(</a:t>
            </a:r>
            <a:r>
              <a:rPr lang="fr-FR" sz="1000" dirty="0" err="1" smtClean="0">
                <a:hlinkClick r:id="rId10"/>
              </a:rPr>
              <a:t>Experian</a:t>
            </a:r>
            <a:r>
              <a:rPr lang="fr-FR" sz="1000" dirty="0" smtClean="0">
                <a:hlinkClick r:id="rId10"/>
              </a:rPr>
              <a:t>, 2013</a:t>
            </a:r>
            <a:r>
              <a:rPr lang="fr-FR" sz="1000" dirty="0" smtClean="0"/>
              <a:t>)</a:t>
            </a:r>
          </a:p>
          <a:p>
            <a:pPr marL="536575" indent="-173038">
              <a:spcBef>
                <a:spcPts val="300"/>
              </a:spcBef>
            </a:pPr>
            <a:r>
              <a:rPr lang="fr-FR" sz="1600" dirty="0" smtClean="0">
                <a:sym typeface="Wingdings" pitchFamily="2" charset="2"/>
              </a:rPr>
              <a:t> les moteurs sont utilisés comme portail et </a:t>
            </a:r>
            <a:br>
              <a:rPr lang="fr-FR" sz="1600" dirty="0" smtClean="0">
                <a:sym typeface="Wingdings" pitchFamily="2" charset="2"/>
              </a:rPr>
            </a:br>
            <a:r>
              <a:rPr lang="fr-FR" sz="1600" dirty="0" smtClean="0">
                <a:sym typeface="Wingdings" pitchFamily="2" charset="2"/>
              </a:rPr>
              <a:t>favoris internet</a:t>
            </a:r>
            <a:r>
              <a:rPr lang="fr-FR" sz="1600" dirty="0" smtClean="0"/>
              <a:t> (ex. : recherche de marques, actualités)</a:t>
            </a:r>
            <a:endParaRPr lang="fr-FR" sz="1600" dirty="0"/>
          </a:p>
        </p:txBody>
      </p:sp>
      <p:sp>
        <p:nvSpPr>
          <p:cNvPr id="15" name="Accolade fermante 14"/>
          <p:cNvSpPr/>
          <p:nvPr/>
        </p:nvSpPr>
        <p:spPr>
          <a:xfrm>
            <a:off x="3178629" y="3431795"/>
            <a:ext cx="97227" cy="740147"/>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Rectangle 17"/>
          <p:cNvSpPr/>
          <p:nvPr/>
        </p:nvSpPr>
        <p:spPr>
          <a:xfrm>
            <a:off x="3303126" y="3340945"/>
            <a:ext cx="4325223" cy="830997"/>
          </a:xfrm>
          <a:prstGeom prst="rect">
            <a:avLst/>
          </a:prstGeom>
        </p:spPr>
        <p:txBody>
          <a:bodyPr wrap="none">
            <a:spAutoFit/>
          </a:bodyPr>
          <a:lstStyle/>
          <a:p>
            <a:r>
              <a:rPr lang="fr-FR" sz="1600" dirty="0" smtClean="0"/>
              <a:t>déclin de la </a:t>
            </a:r>
            <a:r>
              <a:rPr lang="fr-FR" sz="1600" b="1" dirty="0" smtClean="0"/>
              <a:t>recherche avancée </a:t>
            </a:r>
            <a:r>
              <a:rPr lang="fr-FR" sz="1600" dirty="0" smtClean="0"/>
              <a:t>(cf. Google)</a:t>
            </a:r>
          </a:p>
          <a:p>
            <a:r>
              <a:rPr lang="fr-FR" sz="1600" dirty="0" smtClean="0"/>
              <a:t>développement des filtres </a:t>
            </a:r>
            <a:r>
              <a:rPr lang="fr-FR" sz="1600" i="1" dirty="0" smtClean="0"/>
              <a:t>a posteriori </a:t>
            </a:r>
            <a:r>
              <a:rPr lang="fr-FR" sz="1000" dirty="0" smtClean="0"/>
              <a:t>(</a:t>
            </a:r>
            <a:r>
              <a:rPr lang="fr-FR" sz="1000" dirty="0" smtClean="0">
                <a:hlinkClick r:id="rId11"/>
              </a:rPr>
              <a:t>G. R. </a:t>
            </a:r>
            <a:r>
              <a:rPr lang="fr-FR" sz="1000" dirty="0" err="1" smtClean="0">
                <a:hlinkClick r:id="rId11"/>
              </a:rPr>
              <a:t>Notess</a:t>
            </a:r>
            <a:r>
              <a:rPr lang="fr-FR" sz="1000" dirty="0" smtClean="0">
                <a:hlinkClick r:id="rId11"/>
              </a:rPr>
              <a:t>, 2012</a:t>
            </a:r>
            <a:r>
              <a:rPr lang="fr-FR" sz="1000" dirty="0" smtClean="0"/>
              <a:t>)</a:t>
            </a:r>
          </a:p>
          <a:p>
            <a:pPr indent="261938"/>
            <a:r>
              <a:rPr lang="fr-FR" sz="1600" dirty="0" smtClean="0">
                <a:sym typeface="Wingdings" pitchFamily="2" charset="2"/>
              </a:rPr>
              <a:t> </a:t>
            </a:r>
            <a:r>
              <a:rPr lang="fr-FR" sz="1600" dirty="0" smtClean="0"/>
              <a:t>personnalisation des résultats après coup</a:t>
            </a:r>
            <a:endParaRPr lang="fr-FR" sz="1600" dirty="0"/>
          </a:p>
        </p:txBody>
      </p:sp>
      <p:sp>
        <p:nvSpPr>
          <p:cNvPr id="19" name="Accolade fermante 18"/>
          <p:cNvSpPr/>
          <p:nvPr/>
        </p:nvSpPr>
        <p:spPr>
          <a:xfrm>
            <a:off x="3172949" y="5660714"/>
            <a:ext cx="102907" cy="504590"/>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Rectangle 19"/>
          <p:cNvSpPr/>
          <p:nvPr/>
        </p:nvSpPr>
        <p:spPr>
          <a:xfrm>
            <a:off x="3305694" y="5660714"/>
            <a:ext cx="5586786" cy="492443"/>
          </a:xfrm>
          <a:prstGeom prst="rect">
            <a:avLst/>
          </a:prstGeom>
        </p:spPr>
        <p:txBody>
          <a:bodyPr wrap="none">
            <a:spAutoFit/>
          </a:bodyPr>
          <a:lstStyle/>
          <a:p>
            <a:pPr marL="180975" indent="-180975"/>
            <a:r>
              <a:rPr lang="fr-FR" sz="1600" dirty="0" smtClean="0"/>
              <a:t>90 % des utilisateurs vont régulièrement sur la </a:t>
            </a:r>
            <a:r>
              <a:rPr lang="fr-FR" sz="1600" b="1" dirty="0" smtClean="0"/>
              <a:t>2</a:t>
            </a:r>
            <a:r>
              <a:rPr lang="fr-FR" sz="1600" b="1" baseline="30000" dirty="0" smtClean="0"/>
              <a:t>e</a:t>
            </a:r>
            <a:r>
              <a:rPr lang="fr-FR" sz="1600" b="1" dirty="0" smtClean="0"/>
              <a:t> page </a:t>
            </a:r>
            <a:r>
              <a:rPr lang="fr-FR" sz="1600" dirty="0" smtClean="0"/>
              <a:t>de résultats </a:t>
            </a:r>
            <a:br>
              <a:rPr lang="fr-FR" sz="1600" dirty="0" smtClean="0"/>
            </a:br>
            <a:r>
              <a:rPr lang="fr-FR" sz="1000" dirty="0" smtClean="0"/>
              <a:t>(</a:t>
            </a:r>
            <a:r>
              <a:rPr lang="fr-FR" sz="1000" dirty="0" err="1" smtClean="0">
                <a:hlinkClick r:id="rId12"/>
              </a:rPr>
              <a:t>iAquire</a:t>
            </a:r>
            <a:r>
              <a:rPr lang="fr-FR" sz="1000" dirty="0" smtClean="0">
                <a:hlinkClick r:id="rId12"/>
              </a:rPr>
              <a:t> et </a:t>
            </a:r>
            <a:r>
              <a:rPr lang="fr-FR" sz="1000" dirty="0" err="1" smtClean="0">
                <a:hlinkClick r:id="rId12"/>
              </a:rPr>
              <a:t>SurveyMonkey</a:t>
            </a:r>
            <a:r>
              <a:rPr lang="fr-FR" sz="1000" dirty="0" smtClean="0">
                <a:hlinkClick r:id="rId12"/>
              </a:rPr>
              <a:t>, 2013</a:t>
            </a:r>
            <a:r>
              <a:rPr lang="fr-FR" sz="1000" dirty="0" smtClean="0"/>
              <a:t>)</a:t>
            </a:r>
            <a:endParaRPr lang="fr-FR" sz="1000" dirty="0"/>
          </a:p>
        </p:txBody>
      </p:sp>
    </p:spTree>
    <p:extLst>
      <p:ext uri="{BB962C8B-B14F-4D97-AF65-F5344CB8AC3E}">
        <p14:creationId xmlns:p14="http://schemas.microsoft.com/office/powerpoint/2010/main" val="393984820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no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980728"/>
            <a:ext cx="8229600" cy="5256584"/>
          </a:xfrm>
          <a:noFill/>
        </p:spPr>
        <p:txBody>
          <a:bodyPr>
            <a:normAutofit/>
          </a:bodyPr>
          <a:lstStyle/>
          <a:p>
            <a:pPr marL="180975" indent="-180975">
              <a:spcBef>
                <a:spcPts val="300"/>
              </a:spcBef>
              <a:buNone/>
            </a:pPr>
            <a:r>
              <a:rPr lang="fr-FR" sz="800" dirty="0"/>
              <a:t>Matt </a:t>
            </a:r>
            <a:r>
              <a:rPr lang="fr-FR" sz="800" dirty="0" err="1"/>
              <a:t>McGee</a:t>
            </a:r>
            <a:r>
              <a:rPr lang="fr-FR" sz="800" dirty="0"/>
              <a:t>. « </a:t>
            </a:r>
            <a:r>
              <a:rPr lang="fr-FR" sz="800" dirty="0" err="1"/>
              <a:t>Google’s</a:t>
            </a:r>
            <a:r>
              <a:rPr lang="fr-FR" sz="800" dirty="0"/>
              <a:t> Schmidt : « </a:t>
            </a:r>
            <a:r>
              <a:rPr lang="fr-FR" sz="800" dirty="0" err="1"/>
              <a:t>next</a:t>
            </a:r>
            <a:r>
              <a:rPr lang="fr-FR" sz="800" dirty="0"/>
              <a:t> </a:t>
            </a:r>
            <a:r>
              <a:rPr lang="fr-FR" sz="800" dirty="0" err="1"/>
              <a:t>great</a:t>
            </a:r>
            <a:r>
              <a:rPr lang="fr-FR" sz="800" dirty="0"/>
              <a:t> stage » of </a:t>
            </a:r>
            <a:r>
              <a:rPr lang="fr-FR" sz="800" dirty="0" err="1"/>
              <a:t>search</a:t>
            </a:r>
            <a:r>
              <a:rPr lang="fr-FR" sz="800" dirty="0"/>
              <a:t> </a:t>
            </a:r>
            <a:r>
              <a:rPr lang="fr-FR" sz="800" dirty="0" err="1"/>
              <a:t>is</a:t>
            </a:r>
            <a:r>
              <a:rPr lang="fr-FR" sz="800" dirty="0"/>
              <a:t> </a:t>
            </a:r>
            <a:r>
              <a:rPr lang="fr-FR" sz="800" dirty="0" err="1"/>
              <a:t>autnomous</a:t>
            </a:r>
            <a:r>
              <a:rPr lang="fr-FR" sz="800" dirty="0"/>
              <a:t>, </a:t>
            </a:r>
            <a:r>
              <a:rPr lang="fr-FR" sz="800" dirty="0" err="1"/>
              <a:t>personal</a:t>
            </a:r>
            <a:r>
              <a:rPr lang="fr-FR" sz="800" dirty="0"/>
              <a:t>». </a:t>
            </a:r>
            <a:r>
              <a:rPr lang="fr-FR" sz="800" i="1" dirty="0" err="1"/>
              <a:t>Search</a:t>
            </a:r>
            <a:r>
              <a:rPr lang="fr-FR" sz="800" i="1" dirty="0"/>
              <a:t> </a:t>
            </a:r>
            <a:r>
              <a:rPr lang="fr-FR" sz="800" i="1" dirty="0" err="1"/>
              <a:t>engine</a:t>
            </a:r>
            <a:r>
              <a:rPr lang="fr-FR" sz="800" i="1" dirty="0"/>
              <a:t> land</a:t>
            </a:r>
            <a:r>
              <a:rPr lang="fr-FR" sz="800" dirty="0"/>
              <a:t>. 07/09/2010. [en ligne]. Disponible sur : </a:t>
            </a:r>
            <a:r>
              <a:rPr lang="fr-FR" sz="800" dirty="0">
                <a:hlinkClick r:id="rId3"/>
              </a:rPr>
              <a:t>http://searchengineland.com/schmidt-great-stage-search-is-autonomous-personal-50014</a:t>
            </a:r>
            <a:r>
              <a:rPr lang="fr-FR" sz="800" dirty="0"/>
              <a:t>. </a:t>
            </a:r>
          </a:p>
          <a:p>
            <a:pPr marL="180975" indent="-180975">
              <a:spcBef>
                <a:spcPts val="300"/>
              </a:spcBef>
              <a:buNone/>
            </a:pPr>
            <a:r>
              <a:rPr lang="fr-FR" sz="800" dirty="0"/>
              <a:t>Christopher </a:t>
            </a:r>
            <a:r>
              <a:rPr lang="fr-FR" sz="800" dirty="0" err="1"/>
              <a:t>Mims</a:t>
            </a:r>
            <a:r>
              <a:rPr lang="fr-FR" sz="800" dirty="0"/>
              <a:t>. « </a:t>
            </a:r>
            <a:r>
              <a:rPr lang="en-US" sz="800" dirty="0"/>
              <a:t>This is what comes after search</a:t>
            </a:r>
            <a:r>
              <a:rPr lang="fr-FR" sz="800" dirty="0"/>
              <a:t> »</a:t>
            </a:r>
            <a:r>
              <a:rPr lang="en-US" sz="800" dirty="0"/>
              <a:t>. </a:t>
            </a:r>
            <a:r>
              <a:rPr lang="en-US" sz="800" i="1" dirty="0"/>
              <a:t>Quartz</a:t>
            </a:r>
            <a:r>
              <a:rPr lang="en-US" sz="800" dirty="0"/>
              <a:t>. 04/05/2014. </a:t>
            </a:r>
            <a:r>
              <a:rPr lang="fr-FR" sz="800" dirty="0"/>
              <a:t>[en ligne]. Disponible sur :  </a:t>
            </a:r>
            <a:r>
              <a:rPr lang="fr-FR" sz="800" dirty="0">
                <a:hlinkClick r:id="rId4"/>
              </a:rPr>
              <a:t>http://qz.com/205689/context-this-is-what-comes-after-search/</a:t>
            </a:r>
            <a:r>
              <a:rPr lang="fr-FR" sz="800" dirty="0"/>
              <a:t>. </a:t>
            </a:r>
          </a:p>
          <a:p>
            <a:pPr marL="180975" indent="-180975">
              <a:spcBef>
                <a:spcPts val="300"/>
              </a:spcBef>
              <a:buNone/>
            </a:pPr>
            <a:r>
              <a:rPr lang="fr-FR" sz="800" dirty="0" smtClean="0"/>
              <a:t>Brian </a:t>
            </a:r>
            <a:r>
              <a:rPr lang="fr-FR" sz="800" dirty="0" err="1"/>
              <a:t>Proffitt</a:t>
            </a:r>
            <a:r>
              <a:rPr lang="fr-FR" sz="800" dirty="0"/>
              <a:t>. « Forget </a:t>
            </a:r>
            <a:r>
              <a:rPr lang="fr-FR" sz="800" dirty="0" err="1"/>
              <a:t>searching</a:t>
            </a:r>
            <a:r>
              <a:rPr lang="fr-FR" sz="800" dirty="0"/>
              <a:t> for content – content </a:t>
            </a:r>
            <a:r>
              <a:rPr lang="fr-FR" sz="800" dirty="0" err="1"/>
              <a:t>is</a:t>
            </a:r>
            <a:r>
              <a:rPr lang="fr-FR" sz="800" dirty="0"/>
              <a:t> about to </a:t>
            </a:r>
            <a:r>
              <a:rPr lang="fr-FR" sz="800" dirty="0" err="1"/>
              <a:t>start</a:t>
            </a:r>
            <a:r>
              <a:rPr lang="fr-FR" sz="800" dirty="0"/>
              <a:t> </a:t>
            </a:r>
            <a:r>
              <a:rPr lang="fr-FR" sz="800" dirty="0" err="1"/>
              <a:t>searching</a:t>
            </a:r>
            <a:r>
              <a:rPr lang="fr-FR" sz="800" dirty="0"/>
              <a:t> for </a:t>
            </a:r>
            <a:r>
              <a:rPr lang="fr-FR" sz="800" dirty="0" err="1"/>
              <a:t>you</a:t>
            </a:r>
            <a:r>
              <a:rPr lang="fr-FR" sz="800" dirty="0"/>
              <a:t> ». </a:t>
            </a:r>
            <a:r>
              <a:rPr lang="fr-FR" sz="800" i="1" dirty="0"/>
              <a:t>Read </a:t>
            </a:r>
            <a:r>
              <a:rPr lang="fr-FR" sz="800" i="1" dirty="0" err="1"/>
              <a:t>write</a:t>
            </a:r>
            <a:r>
              <a:rPr lang="fr-FR" sz="800" dirty="0"/>
              <a:t>. 25/04/2013. [en ligne]. Disponible sur : </a:t>
            </a:r>
            <a:r>
              <a:rPr lang="fr-FR" sz="800" dirty="0">
                <a:hlinkClick r:id="rId5"/>
              </a:rPr>
              <a:t>http://readwrite.com/2013/04/25/forget-searching-for-content-soon-content-will-be-searching-for-you#awesm=~o91yedU762HiO7</a:t>
            </a:r>
            <a:r>
              <a:rPr lang="fr-FR" sz="800" dirty="0"/>
              <a:t>. </a:t>
            </a:r>
          </a:p>
          <a:p>
            <a:pPr marL="180975" indent="-180975">
              <a:spcBef>
                <a:spcPts val="300"/>
              </a:spcBef>
              <a:buNone/>
            </a:pPr>
            <a:r>
              <a:rPr lang="fr-FR" sz="800" dirty="0" smtClean="0"/>
              <a:t>--. </a:t>
            </a:r>
            <a:r>
              <a:rPr lang="fr-FR" sz="800" dirty="0"/>
              <a:t>« How the internet of </a:t>
            </a:r>
            <a:r>
              <a:rPr lang="fr-FR" sz="800" dirty="0" err="1"/>
              <a:t>things</a:t>
            </a:r>
            <a:r>
              <a:rPr lang="fr-FR" sz="800" dirty="0"/>
              <a:t> </a:t>
            </a:r>
            <a:r>
              <a:rPr lang="fr-FR" sz="800" dirty="0" err="1"/>
              <a:t>will</a:t>
            </a:r>
            <a:r>
              <a:rPr lang="fr-FR" sz="800" dirty="0"/>
              <a:t> </a:t>
            </a:r>
            <a:r>
              <a:rPr lang="fr-FR" sz="800" dirty="0" err="1"/>
              <a:t>revolutionize</a:t>
            </a:r>
            <a:r>
              <a:rPr lang="fr-FR" sz="800" dirty="0"/>
              <a:t> </a:t>
            </a:r>
            <a:r>
              <a:rPr lang="fr-FR" sz="800" dirty="0" err="1"/>
              <a:t>search</a:t>
            </a:r>
            <a:r>
              <a:rPr lang="fr-FR" sz="800" dirty="0"/>
              <a:t> ». </a:t>
            </a:r>
            <a:r>
              <a:rPr lang="fr-FR" sz="800" i="1" dirty="0"/>
              <a:t>Read </a:t>
            </a:r>
            <a:r>
              <a:rPr lang="fr-FR" sz="800" i="1" dirty="0" err="1"/>
              <a:t>write</a:t>
            </a:r>
            <a:r>
              <a:rPr lang="fr-FR" sz="800" i="1" dirty="0"/>
              <a:t>. </a:t>
            </a:r>
            <a:r>
              <a:rPr lang="fr-FR" sz="800" dirty="0"/>
              <a:t>26/04/2013. [en ligne]. Disponible sur : </a:t>
            </a:r>
            <a:r>
              <a:rPr lang="fr-FR" sz="800" dirty="0">
                <a:hlinkClick r:id="rId6"/>
              </a:rPr>
              <a:t>http://readwrite.com/2013/04/26/how-the-internet-of-things-will-revolutionize-search#awesm=~o91JOFn1SnsGuG</a:t>
            </a:r>
            <a:r>
              <a:rPr lang="fr-FR" sz="800" dirty="0"/>
              <a:t>. --. « </a:t>
            </a:r>
            <a:r>
              <a:rPr lang="fr-FR" sz="800" dirty="0" err="1"/>
              <a:t>Next-generation</a:t>
            </a:r>
            <a:r>
              <a:rPr lang="fr-FR" sz="800" dirty="0"/>
              <a:t> </a:t>
            </a:r>
            <a:r>
              <a:rPr lang="fr-FR" sz="800" dirty="0" err="1"/>
              <a:t>search</a:t>
            </a:r>
            <a:r>
              <a:rPr lang="fr-FR" sz="800" dirty="0"/>
              <a:t> : software bots </a:t>
            </a:r>
            <a:r>
              <a:rPr lang="fr-FR" sz="800" dirty="0" err="1"/>
              <a:t>will</a:t>
            </a:r>
            <a:r>
              <a:rPr lang="fr-FR" sz="800" dirty="0"/>
              <a:t> </a:t>
            </a:r>
            <a:r>
              <a:rPr lang="fr-FR" sz="800" dirty="0" err="1"/>
              <a:t>anticipate</a:t>
            </a:r>
            <a:r>
              <a:rPr lang="fr-FR" sz="800" dirty="0"/>
              <a:t> </a:t>
            </a:r>
            <a:r>
              <a:rPr lang="fr-FR" sz="800" dirty="0" err="1"/>
              <a:t>your</a:t>
            </a:r>
            <a:r>
              <a:rPr lang="fr-FR" sz="800" dirty="0"/>
              <a:t> </a:t>
            </a:r>
            <a:r>
              <a:rPr lang="fr-FR" sz="800" dirty="0" err="1"/>
              <a:t>needs</a:t>
            </a:r>
            <a:r>
              <a:rPr lang="fr-FR" sz="800" dirty="0"/>
              <a:t> ». </a:t>
            </a:r>
            <a:r>
              <a:rPr lang="fr-FR" sz="800" i="1" dirty="0"/>
              <a:t>Read </a:t>
            </a:r>
            <a:r>
              <a:rPr lang="fr-FR" sz="800" i="1" dirty="0" err="1"/>
              <a:t>write</a:t>
            </a:r>
            <a:r>
              <a:rPr lang="fr-FR" sz="800" dirty="0"/>
              <a:t>. 02/05/2013. [en ligne]. Disponible sur : </a:t>
            </a:r>
            <a:r>
              <a:rPr lang="fr-FR" sz="800" dirty="0">
                <a:hlinkClick r:id="rId7"/>
              </a:rPr>
              <a:t>http://readwrite.com/2013/05/02/future-of-search-software-bots-anticipate-your-needs#awesm=~o91HwZWsXNr2y8</a:t>
            </a:r>
            <a:r>
              <a:rPr lang="fr-FR" sz="800" dirty="0"/>
              <a:t>. </a:t>
            </a:r>
          </a:p>
          <a:p>
            <a:pPr marL="180975" indent="-180975">
              <a:spcBef>
                <a:spcPts val="300"/>
              </a:spcBef>
              <a:buNone/>
            </a:pPr>
            <a:r>
              <a:rPr lang="fr-FR" sz="800" dirty="0"/>
              <a:t>Leo </a:t>
            </a:r>
            <a:r>
              <a:rPr lang="fr-FR" sz="800" dirty="0" err="1"/>
              <a:t>Mirani</a:t>
            </a:r>
            <a:r>
              <a:rPr lang="fr-FR" sz="800" dirty="0"/>
              <a:t> Quartz. « </a:t>
            </a:r>
            <a:r>
              <a:rPr lang="en-US" sz="800" dirty="0"/>
              <a:t>The search engine of the future will be all-seeing, all-knowing ‘watcher in the sky’</a:t>
            </a:r>
            <a:r>
              <a:rPr lang="fr-FR" sz="800" dirty="0"/>
              <a:t> ». </a:t>
            </a:r>
            <a:r>
              <a:rPr lang="fr-FR" sz="800" i="1" dirty="0" err="1"/>
              <a:t>Nextgov</a:t>
            </a:r>
            <a:r>
              <a:rPr lang="fr-FR" sz="800" dirty="0"/>
              <a:t>. 21/01/2015. [en ligne]. Disponible sur : </a:t>
            </a:r>
            <a:r>
              <a:rPr lang="fr-FR" sz="800" dirty="0">
                <a:hlinkClick r:id="rId8"/>
              </a:rPr>
              <a:t>http://www.nextgov.com/big-data/2015/01/search-engine-future-will-be-all-seeing-all-knowing-watcher-sky/103410/</a:t>
            </a:r>
            <a:r>
              <a:rPr lang="fr-FR" sz="800" dirty="0"/>
              <a:t>. </a:t>
            </a:r>
          </a:p>
          <a:p>
            <a:pPr marL="180975" indent="-180975">
              <a:spcBef>
                <a:spcPts val="300"/>
              </a:spcBef>
              <a:buNone/>
            </a:pPr>
            <a:r>
              <a:rPr lang="fr-FR" sz="800" dirty="0" err="1" smtClean="0"/>
              <a:t>Satyajeet</a:t>
            </a:r>
            <a:r>
              <a:rPr lang="fr-FR" sz="800" dirty="0" smtClean="0"/>
              <a:t> </a:t>
            </a:r>
            <a:r>
              <a:rPr lang="fr-FR" sz="800" dirty="0" err="1" smtClean="0"/>
              <a:t>Salgar</a:t>
            </a:r>
            <a:r>
              <a:rPr lang="fr-FR" sz="800" dirty="0" smtClean="0"/>
              <a:t>. « </a:t>
            </a:r>
            <a:r>
              <a:rPr lang="en-US" sz="800" dirty="0" smtClean="0"/>
              <a:t>The </a:t>
            </a:r>
            <a:r>
              <a:rPr lang="en-US" sz="800" dirty="0"/>
              <a:t>Google app now understands you a little better—complex questions welcome </a:t>
            </a:r>
            <a:r>
              <a:rPr lang="fr-FR" sz="800" dirty="0" smtClean="0"/>
              <a:t>». </a:t>
            </a:r>
            <a:r>
              <a:rPr lang="fr-FR" sz="800" i="1" dirty="0" smtClean="0"/>
              <a:t>Google </a:t>
            </a:r>
            <a:r>
              <a:rPr lang="fr-FR" sz="800" i="1" dirty="0" err="1" smtClean="0"/>
              <a:t>inside</a:t>
            </a:r>
            <a:r>
              <a:rPr lang="fr-FR" sz="800" i="1" dirty="0" smtClean="0"/>
              <a:t> </a:t>
            </a:r>
            <a:r>
              <a:rPr lang="fr-FR" sz="800" i="1" dirty="0" err="1" smtClean="0"/>
              <a:t>search</a:t>
            </a:r>
            <a:r>
              <a:rPr lang="fr-FR" sz="800" dirty="0" smtClean="0"/>
              <a:t>. 16/11/2015. [en ligne]. </a:t>
            </a:r>
            <a:r>
              <a:rPr lang="fr-FR" sz="800" dirty="0"/>
              <a:t>Disponible sur : </a:t>
            </a:r>
            <a:r>
              <a:rPr lang="fr-FR" sz="800" dirty="0">
                <a:hlinkClick r:id="rId9"/>
              </a:rPr>
              <a:t>https://</a:t>
            </a:r>
            <a:r>
              <a:rPr lang="fr-FR" sz="800" dirty="0" smtClean="0">
                <a:hlinkClick r:id="rId9"/>
              </a:rPr>
              <a:t>search.googleblog.com/2015/11/the-google-app-now-understands-you.html</a:t>
            </a:r>
            <a:r>
              <a:rPr lang="fr-FR" sz="800" dirty="0" smtClean="0"/>
              <a:t>. </a:t>
            </a:r>
          </a:p>
          <a:p>
            <a:pPr marL="180975" indent="-180975">
              <a:spcBef>
                <a:spcPts val="300"/>
              </a:spcBef>
              <a:buNone/>
            </a:pPr>
            <a:r>
              <a:rPr lang="fr-FR" sz="800" dirty="0" err="1"/>
              <a:t>Rupesh</a:t>
            </a:r>
            <a:r>
              <a:rPr lang="fr-FR" sz="800" dirty="0"/>
              <a:t> </a:t>
            </a:r>
            <a:r>
              <a:rPr lang="fr-FR" sz="800" dirty="0" smtClean="0"/>
              <a:t>Sinha. « 8 unique </a:t>
            </a:r>
            <a:r>
              <a:rPr lang="fr-FR" sz="800" dirty="0" err="1" smtClean="0"/>
              <a:t>ways</a:t>
            </a:r>
            <a:r>
              <a:rPr lang="fr-FR" sz="800" dirty="0" smtClean="0"/>
              <a:t> to use Google </a:t>
            </a:r>
            <a:r>
              <a:rPr lang="fr-FR" sz="800" dirty="0" err="1" smtClean="0"/>
              <a:t>Now</a:t>
            </a:r>
            <a:r>
              <a:rPr lang="fr-FR" sz="800" dirty="0" smtClean="0"/>
              <a:t> on </a:t>
            </a:r>
            <a:r>
              <a:rPr lang="fr-FR" sz="800" dirty="0" err="1" smtClean="0"/>
              <a:t>Tap</a:t>
            </a:r>
            <a:r>
              <a:rPr lang="fr-FR" sz="800" dirty="0" smtClean="0"/>
              <a:t> ». </a:t>
            </a:r>
            <a:r>
              <a:rPr lang="fr-FR" sz="800" i="1" dirty="0" err="1" smtClean="0"/>
              <a:t>Beebom</a:t>
            </a:r>
            <a:r>
              <a:rPr lang="fr-FR" sz="800" dirty="0" smtClean="0"/>
              <a:t>. 03/06/2016. [en ligne]. Disponible sur </a:t>
            </a:r>
            <a:r>
              <a:rPr lang="fr-FR" sz="800" dirty="0"/>
              <a:t>:  </a:t>
            </a:r>
            <a:r>
              <a:rPr lang="fr-FR" sz="800" dirty="0" smtClean="0">
                <a:hlinkClick r:id="rId10"/>
              </a:rPr>
              <a:t>http://beebom.com/use-google-now-on-tap/</a:t>
            </a:r>
            <a:r>
              <a:rPr lang="fr-FR" sz="800" dirty="0" smtClean="0"/>
              <a:t>. </a:t>
            </a:r>
            <a:endParaRPr lang="fr-FR" sz="800" dirty="0"/>
          </a:p>
          <a:p>
            <a:pPr marL="180975" indent="-180975">
              <a:spcBef>
                <a:spcPts val="300"/>
              </a:spcBef>
              <a:buNone/>
            </a:pPr>
            <a:r>
              <a:rPr lang="fr-FR" sz="800" dirty="0" smtClean="0"/>
              <a:t>Social </a:t>
            </a:r>
            <a:r>
              <a:rPr lang="fr-FR" sz="800" dirty="0"/>
              <a:t>Media Club. « Réseaux sociaux : de la veille en temps-réel à l’analyse prédictive ». </a:t>
            </a:r>
            <a:r>
              <a:rPr lang="fr-FR" sz="800" i="1" dirty="0"/>
              <a:t>ZDNet.fr</a:t>
            </a:r>
            <a:r>
              <a:rPr lang="fr-FR" sz="800" dirty="0"/>
              <a:t>. 04/04/2013. [en ligne]. Disponible sur : </a:t>
            </a:r>
            <a:r>
              <a:rPr lang="fr-FR" sz="800" dirty="0">
                <a:hlinkClick r:id="rId11"/>
              </a:rPr>
              <a:t>http://www.zdnet.fr/actualites/reseaux-sociaux-de-la-veille-en-temps-reel-a-l-analyse-predictive-39789011.htm</a:t>
            </a:r>
            <a:r>
              <a:rPr lang="fr-FR" sz="800" dirty="0"/>
              <a:t>. </a:t>
            </a:r>
          </a:p>
          <a:p>
            <a:pPr marL="180975" indent="-180975">
              <a:spcBef>
                <a:spcPts val="300"/>
              </a:spcBef>
              <a:buNone/>
            </a:pPr>
            <a:r>
              <a:rPr lang="fr-FR" sz="800" dirty="0" smtClean="0"/>
              <a:t>Danny Sullivan. « </a:t>
            </a:r>
            <a:r>
              <a:rPr lang="en-US" sz="800" dirty="0" smtClean="0"/>
              <a:t>FAQ : </a:t>
            </a:r>
            <a:r>
              <a:rPr lang="en-US" sz="800" dirty="0"/>
              <a:t>All </a:t>
            </a:r>
            <a:r>
              <a:rPr lang="en-US" sz="800" dirty="0" smtClean="0"/>
              <a:t>about the new </a:t>
            </a:r>
            <a:r>
              <a:rPr lang="en-US" sz="800" dirty="0"/>
              <a:t>Google “Hummingbird” </a:t>
            </a:r>
            <a:r>
              <a:rPr lang="en-US" sz="800" dirty="0" smtClean="0"/>
              <a:t>algorithm</a:t>
            </a:r>
            <a:r>
              <a:rPr lang="fr-FR" sz="800" dirty="0" smtClean="0"/>
              <a:t> ». </a:t>
            </a:r>
            <a:r>
              <a:rPr lang="fr-FR" sz="800" i="1" dirty="0" err="1"/>
              <a:t>Search</a:t>
            </a:r>
            <a:r>
              <a:rPr lang="fr-FR" sz="800" i="1" dirty="0"/>
              <a:t> </a:t>
            </a:r>
            <a:r>
              <a:rPr lang="fr-FR" sz="800" i="1" dirty="0" err="1"/>
              <a:t>engine</a:t>
            </a:r>
            <a:r>
              <a:rPr lang="fr-FR" sz="800" i="1" dirty="0"/>
              <a:t> land</a:t>
            </a:r>
            <a:r>
              <a:rPr lang="fr-FR" sz="800" dirty="0"/>
              <a:t>. </a:t>
            </a:r>
            <a:r>
              <a:rPr lang="fr-FR" sz="800" dirty="0" smtClean="0"/>
              <a:t>26/09/2013. [en ligne]. Disponible sur : </a:t>
            </a:r>
            <a:r>
              <a:rPr lang="fr-FR" sz="800" dirty="0" smtClean="0">
                <a:hlinkClick r:id="rId12"/>
              </a:rPr>
              <a:t>http://searchengineland.com/google-hummingbird-172816</a:t>
            </a:r>
            <a:r>
              <a:rPr lang="fr-FR" sz="800" dirty="0" smtClean="0"/>
              <a:t>. </a:t>
            </a:r>
          </a:p>
          <a:p>
            <a:pPr marL="180975" indent="-180975">
              <a:spcBef>
                <a:spcPts val="300"/>
              </a:spcBef>
              <a:buNone/>
            </a:pPr>
            <a:r>
              <a:rPr lang="fr-FR" sz="800" dirty="0" smtClean="0"/>
              <a:t>--. « </a:t>
            </a:r>
            <a:r>
              <a:rPr lang="fr-FR" sz="800" dirty="0" err="1" smtClean="0"/>
              <a:t>Google’s</a:t>
            </a:r>
            <a:r>
              <a:rPr lang="fr-FR" sz="800" dirty="0" smtClean="0"/>
              <a:t> impressive « </a:t>
            </a:r>
            <a:r>
              <a:rPr lang="fr-FR" sz="800" dirty="0" err="1" smtClean="0"/>
              <a:t>conversational</a:t>
            </a:r>
            <a:r>
              <a:rPr lang="fr-FR" sz="800" dirty="0" smtClean="0"/>
              <a:t> </a:t>
            </a:r>
            <a:r>
              <a:rPr lang="fr-FR" sz="800" dirty="0" err="1" smtClean="0"/>
              <a:t>search</a:t>
            </a:r>
            <a:r>
              <a:rPr lang="fr-FR" sz="800" dirty="0" smtClean="0"/>
              <a:t> » </a:t>
            </a:r>
            <a:r>
              <a:rPr lang="fr-FR" sz="800" dirty="0" err="1" smtClean="0"/>
              <a:t>goes</a:t>
            </a:r>
            <a:r>
              <a:rPr lang="fr-FR" sz="800" dirty="0" smtClean="0"/>
              <a:t> live on Chrome ». </a:t>
            </a:r>
            <a:r>
              <a:rPr lang="fr-FR" sz="800" i="1" dirty="0" smtClean="0"/>
              <a:t>Ibid</a:t>
            </a:r>
            <a:r>
              <a:rPr lang="fr-FR" sz="800" dirty="0" smtClean="0"/>
              <a:t>. 22/05/2013. [en ligne]. </a:t>
            </a:r>
            <a:r>
              <a:rPr lang="fr-FR" sz="800" dirty="0"/>
              <a:t>Disponible sur : </a:t>
            </a:r>
            <a:r>
              <a:rPr lang="fr-FR" sz="800" dirty="0">
                <a:hlinkClick r:id="rId13"/>
              </a:rPr>
              <a:t>http://</a:t>
            </a:r>
            <a:r>
              <a:rPr lang="fr-FR" sz="800" dirty="0" smtClean="0">
                <a:hlinkClick r:id="rId13"/>
              </a:rPr>
              <a:t>searchengineland.com/googles-impressive-conversational-search-goes-live-on-chrome-160445</a:t>
            </a:r>
            <a:r>
              <a:rPr lang="fr-FR" sz="800" dirty="0" smtClean="0"/>
              <a:t>. </a:t>
            </a:r>
          </a:p>
          <a:p>
            <a:pPr marL="180975" indent="-180975">
              <a:spcBef>
                <a:spcPts val="300"/>
              </a:spcBef>
              <a:buNone/>
            </a:pPr>
            <a:r>
              <a:rPr lang="fr-FR" sz="800" dirty="0" smtClean="0"/>
              <a:t>--. «  How Google </a:t>
            </a:r>
            <a:r>
              <a:rPr lang="fr-FR" sz="800" dirty="0" err="1" smtClean="0"/>
              <a:t>Now</a:t>
            </a:r>
            <a:r>
              <a:rPr lang="fr-FR" sz="800" dirty="0" smtClean="0"/>
              <a:t>, </a:t>
            </a:r>
            <a:r>
              <a:rPr lang="fr-FR" sz="800" dirty="0" err="1" smtClean="0"/>
              <a:t>Siri</a:t>
            </a:r>
            <a:r>
              <a:rPr lang="fr-FR" sz="800" dirty="0" smtClean="0"/>
              <a:t> &amp; Cortana </a:t>
            </a:r>
            <a:r>
              <a:rPr lang="fr-FR" sz="800" dirty="0" err="1" smtClean="0"/>
              <a:t>predict</a:t>
            </a:r>
            <a:r>
              <a:rPr lang="fr-FR" sz="800" dirty="0" smtClean="0"/>
              <a:t> </a:t>
            </a:r>
            <a:r>
              <a:rPr lang="fr-FR" sz="800" dirty="0" err="1" smtClean="0"/>
              <a:t>what</a:t>
            </a:r>
            <a:r>
              <a:rPr lang="fr-FR" sz="800" dirty="0" smtClean="0"/>
              <a:t> </a:t>
            </a:r>
            <a:r>
              <a:rPr lang="fr-FR" sz="800" dirty="0" err="1" smtClean="0"/>
              <a:t>you</a:t>
            </a:r>
            <a:r>
              <a:rPr lang="fr-FR" sz="800" dirty="0" smtClean="0"/>
              <a:t> </a:t>
            </a:r>
            <a:r>
              <a:rPr lang="fr-FR" sz="800" dirty="0" err="1" smtClean="0"/>
              <a:t>want</a:t>
            </a:r>
            <a:r>
              <a:rPr lang="fr-FR" sz="800" dirty="0" smtClean="0"/>
              <a:t> ». </a:t>
            </a:r>
            <a:r>
              <a:rPr lang="fr-FR" sz="800" i="1" dirty="0" smtClean="0"/>
              <a:t>Ibid. </a:t>
            </a:r>
            <a:r>
              <a:rPr lang="fr-FR" sz="800" dirty="0" smtClean="0"/>
              <a:t>18/09/2015. [en ligne]. </a:t>
            </a:r>
            <a:r>
              <a:rPr lang="fr-FR" sz="800" dirty="0"/>
              <a:t>Disponible sur :  </a:t>
            </a:r>
            <a:r>
              <a:rPr lang="fr-FR" sz="800" dirty="0">
                <a:hlinkClick r:id="rId14"/>
              </a:rPr>
              <a:t>http://</a:t>
            </a:r>
            <a:r>
              <a:rPr lang="fr-FR" sz="800" dirty="0" smtClean="0">
                <a:hlinkClick r:id="rId14"/>
              </a:rPr>
              <a:t>searchengineland.com/how-google-now-siri-cortana-predict-what-you-want-229799</a:t>
            </a:r>
            <a:r>
              <a:rPr lang="fr-FR" sz="800" dirty="0" smtClean="0"/>
              <a:t>. </a:t>
            </a:r>
          </a:p>
          <a:p>
            <a:pPr marL="180975" indent="-180975">
              <a:spcBef>
                <a:spcPts val="300"/>
              </a:spcBef>
              <a:buNone/>
            </a:pPr>
            <a:r>
              <a:rPr lang="fr-FR" sz="800" dirty="0" smtClean="0"/>
              <a:t>--. « Impressive : the </a:t>
            </a:r>
            <a:r>
              <a:rPr lang="fr-FR" sz="800" dirty="0" err="1" smtClean="0"/>
              <a:t>Wolfram|Alpha</a:t>
            </a:r>
            <a:r>
              <a:rPr lang="fr-FR" sz="800" dirty="0" smtClean="0"/>
              <a:t> « </a:t>
            </a:r>
            <a:r>
              <a:rPr lang="fr-FR" sz="800" dirty="0" err="1" smtClean="0"/>
              <a:t>fact</a:t>
            </a:r>
            <a:r>
              <a:rPr lang="fr-FR" sz="800" dirty="0" smtClean="0"/>
              <a:t> </a:t>
            </a:r>
            <a:r>
              <a:rPr lang="fr-FR" sz="800" dirty="0" err="1" smtClean="0"/>
              <a:t>engine</a:t>
            </a:r>
            <a:r>
              <a:rPr lang="fr-FR" sz="800" dirty="0" smtClean="0"/>
              <a:t> » ». </a:t>
            </a:r>
            <a:r>
              <a:rPr lang="fr-FR" sz="800" i="1" dirty="0" smtClean="0"/>
              <a:t>Ibid</a:t>
            </a:r>
            <a:r>
              <a:rPr lang="fr-FR" sz="800" dirty="0" smtClean="0"/>
              <a:t>. 1</a:t>
            </a:r>
            <a:r>
              <a:rPr lang="fr-FR" sz="800" baseline="30000" dirty="0" smtClean="0"/>
              <a:t>er</a:t>
            </a:r>
            <a:r>
              <a:rPr lang="fr-FR" sz="800" dirty="0" smtClean="0"/>
              <a:t>/05/2009. [en ligne]. </a:t>
            </a:r>
            <a:r>
              <a:rPr lang="fr-FR" sz="800" dirty="0"/>
              <a:t>Disponible sur : </a:t>
            </a:r>
            <a:r>
              <a:rPr lang="fr-FR" sz="800" dirty="0">
                <a:hlinkClick r:id="rId15"/>
              </a:rPr>
              <a:t>http://</a:t>
            </a:r>
            <a:r>
              <a:rPr lang="fr-FR" sz="800" dirty="0" smtClean="0">
                <a:hlinkClick r:id="rId15"/>
              </a:rPr>
              <a:t>searchengineland.com/wolfram-alpha-fact-engine-18431</a:t>
            </a:r>
            <a:r>
              <a:rPr lang="fr-FR" sz="800" dirty="0" smtClean="0"/>
              <a:t>. </a:t>
            </a:r>
          </a:p>
          <a:p>
            <a:pPr marL="180975" indent="-180975">
              <a:spcBef>
                <a:spcPts val="300"/>
              </a:spcBef>
              <a:buNone/>
            </a:pPr>
            <a:r>
              <a:rPr lang="fr-FR" sz="800" dirty="0" smtClean="0"/>
              <a:t>Owen Thomas. « Google </a:t>
            </a:r>
            <a:r>
              <a:rPr lang="fr-FR" sz="800" dirty="0" err="1" smtClean="0"/>
              <a:t>is</a:t>
            </a:r>
            <a:r>
              <a:rPr lang="fr-FR" sz="800" dirty="0" smtClean="0"/>
              <a:t> </a:t>
            </a:r>
            <a:r>
              <a:rPr lang="fr-FR" sz="800" dirty="0" err="1" smtClean="0"/>
              <a:t>turning</a:t>
            </a:r>
            <a:r>
              <a:rPr lang="fr-FR" sz="800" dirty="0" smtClean="0"/>
              <a:t> </a:t>
            </a:r>
            <a:r>
              <a:rPr lang="fr-FR" sz="800" dirty="0" err="1" smtClean="0"/>
              <a:t>search</a:t>
            </a:r>
            <a:r>
              <a:rPr lang="fr-FR" sz="800" dirty="0" smtClean="0"/>
              <a:t> </a:t>
            </a:r>
            <a:r>
              <a:rPr lang="fr-FR" sz="800" dirty="0" err="1" smtClean="0"/>
              <a:t>into</a:t>
            </a:r>
            <a:r>
              <a:rPr lang="fr-FR" sz="800" dirty="0" smtClean="0"/>
              <a:t> the </a:t>
            </a:r>
            <a:r>
              <a:rPr lang="fr-FR" sz="800" dirty="0" err="1" smtClean="0"/>
              <a:t>planet’s</a:t>
            </a:r>
            <a:r>
              <a:rPr lang="fr-FR" sz="800" dirty="0" smtClean="0"/>
              <a:t> </a:t>
            </a:r>
            <a:r>
              <a:rPr lang="fr-FR" sz="800" dirty="0" err="1" smtClean="0"/>
              <a:t>biggest</a:t>
            </a:r>
            <a:r>
              <a:rPr lang="fr-FR" sz="800" dirty="0" smtClean="0"/>
              <a:t> </a:t>
            </a:r>
            <a:r>
              <a:rPr lang="fr-FR" sz="800" dirty="0" err="1" smtClean="0"/>
              <a:t>anticipatory</a:t>
            </a:r>
            <a:r>
              <a:rPr lang="fr-FR" sz="800" dirty="0" smtClean="0"/>
              <a:t> system ». </a:t>
            </a:r>
            <a:r>
              <a:rPr lang="fr-FR" sz="800" i="1" dirty="0" smtClean="0"/>
              <a:t>Read </a:t>
            </a:r>
            <a:r>
              <a:rPr lang="fr-FR" sz="800" i="1" dirty="0" err="1" smtClean="0"/>
              <a:t>write</a:t>
            </a:r>
            <a:r>
              <a:rPr lang="fr-FR" sz="800" dirty="0" smtClean="0"/>
              <a:t>. 15/05/2013. [en ligne]. </a:t>
            </a:r>
            <a:r>
              <a:rPr lang="fr-FR" sz="800" dirty="0"/>
              <a:t>Disponible sur : </a:t>
            </a:r>
            <a:r>
              <a:rPr lang="fr-FR" sz="800" dirty="0">
                <a:hlinkClick r:id="rId16"/>
              </a:rPr>
              <a:t>http://readwrite.com/2013/05/15/google-search-anticipatory-system-io13#awesm=~</a:t>
            </a:r>
            <a:r>
              <a:rPr lang="fr-FR" sz="800" dirty="0" smtClean="0">
                <a:hlinkClick r:id="rId16"/>
              </a:rPr>
              <a:t>o91GOpQyv9yO4t</a:t>
            </a:r>
            <a:r>
              <a:rPr lang="fr-FR" sz="800" dirty="0" smtClean="0"/>
              <a:t>. </a:t>
            </a:r>
          </a:p>
          <a:p>
            <a:pPr marL="180975" indent="-180975">
              <a:spcBef>
                <a:spcPts val="300"/>
              </a:spcBef>
              <a:buNone/>
            </a:pPr>
            <a:r>
              <a:rPr lang="fr-FR" sz="800" dirty="0" smtClean="0"/>
              <a:t>Christina Warren. « </a:t>
            </a:r>
            <a:r>
              <a:rPr lang="en-US" sz="800" dirty="0"/>
              <a:t>What Apple's </a:t>
            </a:r>
            <a:r>
              <a:rPr lang="en-US" sz="800" dirty="0" smtClean="0"/>
              <a:t>acquisition </a:t>
            </a:r>
            <a:r>
              <a:rPr lang="en-US" sz="800" dirty="0"/>
              <a:t>of </a:t>
            </a:r>
            <a:r>
              <a:rPr lang="en-US" sz="800" dirty="0" err="1"/>
              <a:t>Siri</a:t>
            </a:r>
            <a:r>
              <a:rPr lang="en-US" sz="800" dirty="0"/>
              <a:t> </a:t>
            </a:r>
            <a:r>
              <a:rPr lang="en-US" sz="800" dirty="0" smtClean="0"/>
              <a:t>means </a:t>
            </a:r>
            <a:r>
              <a:rPr lang="en-US" sz="800" dirty="0"/>
              <a:t>for the </a:t>
            </a:r>
            <a:r>
              <a:rPr lang="en-US" sz="800" dirty="0" smtClean="0"/>
              <a:t>future </a:t>
            </a:r>
            <a:r>
              <a:rPr lang="en-US" sz="800" dirty="0"/>
              <a:t>of </a:t>
            </a:r>
            <a:r>
              <a:rPr lang="en-US" sz="800" dirty="0" smtClean="0"/>
              <a:t>mobile search</a:t>
            </a:r>
            <a:r>
              <a:rPr lang="fr-FR" sz="800" dirty="0" smtClean="0"/>
              <a:t> ». </a:t>
            </a:r>
            <a:r>
              <a:rPr lang="fr-FR" sz="800" i="1" dirty="0" smtClean="0"/>
              <a:t>Mashable</a:t>
            </a:r>
            <a:r>
              <a:rPr lang="fr-FR" sz="800" dirty="0" smtClean="0"/>
              <a:t>. 28/04/2010. [en ligne]. Disponible sur : </a:t>
            </a:r>
            <a:r>
              <a:rPr lang="fr-FR" sz="800" dirty="0" smtClean="0">
                <a:hlinkClick r:id="rId17"/>
              </a:rPr>
              <a:t>http://mashable.com/2010/04/28/siri-mobile-search/</a:t>
            </a:r>
            <a:r>
              <a:rPr lang="fr-FR" sz="800" dirty="0" smtClean="0"/>
              <a:t>. </a:t>
            </a:r>
          </a:p>
          <a:p>
            <a:pPr marL="0" indent="0">
              <a:spcBef>
                <a:spcPts val="300"/>
              </a:spcBef>
              <a:buNone/>
            </a:pPr>
            <a:r>
              <a:rPr lang="fr-FR" sz="800" dirty="0" smtClean="0"/>
              <a:t>Philippe </a:t>
            </a:r>
            <a:r>
              <a:rPr lang="fr-FR" sz="800" dirty="0" err="1" smtClean="0"/>
              <a:t>Yonnet</a:t>
            </a:r>
            <a:r>
              <a:rPr lang="fr-FR" sz="800" dirty="0" smtClean="0"/>
              <a:t>. « </a:t>
            </a:r>
            <a:r>
              <a:rPr lang="fr-FR" sz="800" dirty="0"/>
              <a:t>Comment </a:t>
            </a:r>
            <a:r>
              <a:rPr lang="fr-FR" sz="800" dirty="0" smtClean="0"/>
              <a:t>la recherche vocale et conversationnelle </a:t>
            </a:r>
            <a:r>
              <a:rPr lang="fr-FR" sz="800" dirty="0"/>
              <a:t>transforme </a:t>
            </a:r>
            <a:r>
              <a:rPr lang="fr-FR" sz="800" dirty="0" smtClean="0"/>
              <a:t>l'algorithme </a:t>
            </a:r>
            <a:r>
              <a:rPr lang="fr-FR" sz="800" dirty="0"/>
              <a:t>de Google</a:t>
            </a:r>
            <a:r>
              <a:rPr lang="fr-FR" sz="800" dirty="0" smtClean="0"/>
              <a:t>... ». </a:t>
            </a:r>
            <a:r>
              <a:rPr lang="fr-FR" sz="800" i="1" dirty="0" smtClean="0"/>
              <a:t>Recherche et référencement.</a:t>
            </a:r>
            <a:r>
              <a:rPr lang="fr-FR" sz="800" dirty="0" smtClean="0"/>
              <a:t> n°181, 05/2016. p. 1-12.</a:t>
            </a:r>
            <a:endParaRPr lang="fr-FR" sz="800" dirty="0"/>
          </a:p>
          <a:p>
            <a:pPr marL="180975" indent="-180975">
              <a:spcBef>
                <a:spcPts val="300"/>
              </a:spcBef>
              <a:buNone/>
            </a:pPr>
            <a:endParaRPr lang="fr-FR" sz="800" dirty="0" smtClean="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400368626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xfrm>
            <a:off x="457200" y="1268760"/>
            <a:ext cx="8363272" cy="5256584"/>
          </a:xfrm>
          <a:noFill/>
        </p:spPr>
        <p:txBody>
          <a:bodyPr>
            <a:normAutofit fontScale="92500" lnSpcReduction="10000"/>
          </a:bodyPr>
          <a:lstStyle/>
          <a:p>
            <a:pPr marL="180975" indent="-180975">
              <a:spcBef>
                <a:spcPts val="300"/>
              </a:spcBef>
              <a:buNone/>
            </a:pPr>
            <a:r>
              <a:rPr lang="fr-FR" sz="1500" b="1" dirty="0"/>
              <a:t>Conclusion</a:t>
            </a:r>
          </a:p>
          <a:p>
            <a:pPr marL="180975" indent="-180975">
              <a:lnSpc>
                <a:spcPct val="110000"/>
              </a:lnSpc>
              <a:spcBef>
                <a:spcPts val="300"/>
              </a:spcBef>
              <a:buNone/>
            </a:pPr>
            <a:r>
              <a:rPr lang="fr-FR" sz="900" dirty="0" smtClean="0"/>
              <a:t>Elisabeth </a:t>
            </a:r>
            <a:r>
              <a:rPr lang="fr-FR" sz="900" dirty="0" err="1" smtClean="0"/>
              <a:t>Bargès</a:t>
            </a:r>
            <a:r>
              <a:rPr lang="fr-FR" sz="900" dirty="0" smtClean="0"/>
              <a:t>. « Le web est mort, vive le mobile ! ». </a:t>
            </a:r>
            <a:r>
              <a:rPr lang="fr-FR" sz="900" i="1" dirty="0" smtClean="0"/>
              <a:t>Renaissance numérique</a:t>
            </a:r>
            <a:r>
              <a:rPr lang="fr-FR" sz="900" dirty="0" smtClean="0"/>
              <a:t>. 20/11/2014. [en ligne]. </a:t>
            </a:r>
            <a:r>
              <a:rPr lang="fr-FR" sz="900" dirty="0"/>
              <a:t>Disponible sur : </a:t>
            </a:r>
            <a:r>
              <a:rPr lang="fr-FR" sz="900" dirty="0">
                <a:hlinkClick r:id="rId3"/>
              </a:rPr>
              <a:t>http://</a:t>
            </a:r>
            <a:r>
              <a:rPr lang="fr-FR" sz="900" dirty="0" smtClean="0">
                <a:hlinkClick r:id="rId3"/>
              </a:rPr>
              <a:t>www.renaissancenumerique.org/tribunes/706-le-web-est-mort-vive-le-mobile-</a:t>
            </a:r>
            <a:r>
              <a:rPr lang="fr-FR" sz="900" dirty="0" smtClean="0"/>
              <a:t>. </a:t>
            </a:r>
          </a:p>
          <a:p>
            <a:pPr marL="180975" indent="-180975">
              <a:lnSpc>
                <a:spcPct val="110000"/>
              </a:lnSpc>
              <a:spcBef>
                <a:spcPts val="300"/>
              </a:spcBef>
              <a:buNone/>
            </a:pPr>
            <a:r>
              <a:rPr lang="fr-FR" sz="900" dirty="0" smtClean="0"/>
              <a:t>John </a:t>
            </a:r>
            <a:r>
              <a:rPr lang="fr-FR" sz="900" dirty="0" err="1" smtClean="0"/>
              <a:t>Battelle</a:t>
            </a:r>
            <a:r>
              <a:rPr lang="fr-FR" sz="900" dirty="0" smtClean="0"/>
              <a:t>. « </a:t>
            </a:r>
            <a:r>
              <a:rPr lang="fr-FR" sz="900" dirty="0" err="1" smtClean="0"/>
              <a:t>What</a:t>
            </a:r>
            <a:r>
              <a:rPr lang="fr-FR" sz="900" dirty="0" smtClean="0"/>
              <a:t> </a:t>
            </a:r>
            <a:r>
              <a:rPr lang="fr-FR" sz="900" dirty="0" err="1" smtClean="0"/>
              <a:t>is</a:t>
            </a:r>
            <a:r>
              <a:rPr lang="fr-FR" sz="900" dirty="0" smtClean="0"/>
              <a:t> </a:t>
            </a:r>
            <a:r>
              <a:rPr lang="fr-FR" sz="900" dirty="0" err="1" smtClean="0"/>
              <a:t>search</a:t>
            </a:r>
            <a:r>
              <a:rPr lang="fr-FR" sz="900" dirty="0" smtClean="0"/>
              <a:t> </a:t>
            </a:r>
            <a:r>
              <a:rPr lang="fr-FR" sz="900" dirty="0" err="1" smtClean="0"/>
              <a:t>now</a:t>
            </a:r>
            <a:r>
              <a:rPr lang="fr-FR" sz="900" dirty="0" smtClean="0"/>
              <a:t> ? </a:t>
            </a:r>
            <a:r>
              <a:rPr lang="fr-FR" sz="900" dirty="0" err="1" smtClean="0"/>
              <a:t>Disjoined</a:t>
            </a:r>
            <a:r>
              <a:rPr lang="fr-FR" sz="900" dirty="0" smtClean="0"/>
              <a:t> ». </a:t>
            </a:r>
            <a:r>
              <a:rPr lang="fr-FR" sz="900" i="1" dirty="0" smtClean="0"/>
              <a:t>John </a:t>
            </a:r>
            <a:r>
              <a:rPr lang="fr-FR" sz="900" i="1" dirty="0" err="1" smtClean="0"/>
              <a:t>Battelle’s</a:t>
            </a:r>
            <a:r>
              <a:rPr lang="fr-FR" sz="900" i="1" dirty="0" smtClean="0"/>
              <a:t> </a:t>
            </a:r>
            <a:r>
              <a:rPr lang="fr-FR" sz="900" i="1" dirty="0" err="1" smtClean="0"/>
              <a:t>searchblog</a:t>
            </a:r>
            <a:r>
              <a:rPr lang="fr-FR" sz="900" i="1" dirty="0" smtClean="0"/>
              <a:t>. </a:t>
            </a:r>
            <a:r>
              <a:rPr lang="fr-FR" sz="900" dirty="0" smtClean="0"/>
              <a:t>31/08/2012. [en ligne]. Disponible sur : </a:t>
            </a:r>
            <a:r>
              <a:rPr lang="fr-FR" sz="900" dirty="0" smtClean="0">
                <a:sym typeface="Wingdings" pitchFamily="2" charset="2"/>
                <a:hlinkClick r:id="rId4"/>
              </a:rPr>
              <a:t>http</a:t>
            </a:r>
            <a:r>
              <a:rPr lang="fr-FR" sz="900" dirty="0">
                <a:sym typeface="Wingdings" pitchFamily="2" charset="2"/>
                <a:hlinkClick r:id="rId4"/>
              </a:rPr>
              <a:t>://</a:t>
            </a:r>
            <a:r>
              <a:rPr lang="fr-FR" sz="900" dirty="0" smtClean="0">
                <a:sym typeface="Wingdings" pitchFamily="2" charset="2"/>
                <a:hlinkClick r:id="rId4"/>
              </a:rPr>
              <a:t>battellemedia.com/archives/2012/08/what-is-search-now-disjoined.php</a:t>
            </a:r>
            <a:r>
              <a:rPr lang="fr-FR" sz="900" dirty="0" smtClean="0">
                <a:sym typeface="Wingdings" pitchFamily="2" charset="2"/>
              </a:rPr>
              <a:t>. </a:t>
            </a:r>
            <a:endParaRPr lang="fr-FR" sz="900" dirty="0" smtClean="0"/>
          </a:p>
          <a:p>
            <a:pPr marL="180975" indent="-180975">
              <a:lnSpc>
                <a:spcPct val="110000"/>
              </a:lnSpc>
              <a:spcBef>
                <a:spcPts val="300"/>
              </a:spcBef>
              <a:buNone/>
            </a:pPr>
            <a:r>
              <a:rPr lang="fr-FR" sz="900" dirty="0" smtClean="0"/>
              <a:t>Boris </a:t>
            </a:r>
            <a:r>
              <a:rPr lang="fr-FR" sz="900" dirty="0" err="1" smtClean="0"/>
              <a:t>Beaude</a:t>
            </a:r>
            <a:r>
              <a:rPr lang="fr-FR" sz="900" dirty="0" smtClean="0"/>
              <a:t>. </a:t>
            </a:r>
            <a:r>
              <a:rPr lang="fr-FR" sz="900" i="1" dirty="0" smtClean="0"/>
              <a:t>Les fins d’Internet</a:t>
            </a:r>
            <a:r>
              <a:rPr lang="fr-FR" sz="900" dirty="0" smtClean="0"/>
              <a:t>. [Limoges] : Ed. FYP, 2014. 95 p.</a:t>
            </a:r>
          </a:p>
          <a:p>
            <a:pPr marL="180975" indent="-180975">
              <a:lnSpc>
                <a:spcPct val="110000"/>
              </a:lnSpc>
              <a:spcBef>
                <a:spcPts val="300"/>
              </a:spcBef>
              <a:buNone/>
            </a:pPr>
            <a:r>
              <a:rPr lang="fr-FR" sz="900" dirty="0" smtClean="0"/>
              <a:t>Tim </a:t>
            </a:r>
            <a:r>
              <a:rPr lang="fr-FR" sz="900" dirty="0" err="1" smtClean="0"/>
              <a:t>Berners</a:t>
            </a:r>
            <a:r>
              <a:rPr lang="fr-FR" sz="900" dirty="0" smtClean="0"/>
              <a:t>-Lee. « </a:t>
            </a:r>
            <a:r>
              <a:rPr lang="en-US" sz="900" dirty="0"/>
              <a:t>Long </a:t>
            </a:r>
            <a:r>
              <a:rPr lang="en-US" sz="900" dirty="0" smtClean="0"/>
              <a:t>live </a:t>
            </a:r>
            <a:r>
              <a:rPr lang="en-US" sz="900" dirty="0"/>
              <a:t>the </a:t>
            </a:r>
            <a:r>
              <a:rPr lang="en-US" sz="900" dirty="0" smtClean="0"/>
              <a:t>web</a:t>
            </a:r>
            <a:r>
              <a:rPr lang="en-US" sz="900" dirty="0"/>
              <a:t>: A c</a:t>
            </a:r>
            <a:r>
              <a:rPr lang="en-US" sz="900" dirty="0" smtClean="0"/>
              <a:t>all </a:t>
            </a:r>
            <a:r>
              <a:rPr lang="en-US" sz="900" dirty="0"/>
              <a:t>for </a:t>
            </a:r>
            <a:r>
              <a:rPr lang="en-US" sz="900" dirty="0" smtClean="0"/>
              <a:t>continued open standards </a:t>
            </a:r>
            <a:r>
              <a:rPr lang="en-US" sz="900" dirty="0"/>
              <a:t>and </a:t>
            </a:r>
            <a:r>
              <a:rPr lang="en-US" sz="900" dirty="0" smtClean="0"/>
              <a:t>neutrality </a:t>
            </a:r>
            <a:r>
              <a:rPr lang="fr-FR" sz="900" dirty="0" smtClean="0"/>
              <a:t>». </a:t>
            </a:r>
            <a:r>
              <a:rPr lang="fr-FR" sz="900" i="1" dirty="0" err="1" smtClean="0"/>
              <a:t>Scientific</a:t>
            </a:r>
            <a:r>
              <a:rPr lang="fr-FR" sz="900" i="1" dirty="0" smtClean="0"/>
              <a:t> American</a:t>
            </a:r>
            <a:r>
              <a:rPr lang="fr-FR" sz="900" dirty="0" smtClean="0"/>
              <a:t>. 22/11/2010. [en ligne]. </a:t>
            </a:r>
            <a:r>
              <a:rPr lang="fr-FR" sz="900" dirty="0"/>
              <a:t>Disponible sur : </a:t>
            </a:r>
            <a:r>
              <a:rPr lang="fr-FR" sz="900" dirty="0">
                <a:hlinkClick r:id="rId5"/>
              </a:rPr>
              <a:t>http://</a:t>
            </a:r>
            <a:r>
              <a:rPr lang="fr-FR" sz="900" dirty="0" smtClean="0">
                <a:hlinkClick r:id="rId5"/>
              </a:rPr>
              <a:t>www.scientificamerican.com/article.cfm?id=long-live-the-web</a:t>
            </a:r>
            <a:r>
              <a:rPr lang="fr-FR" sz="900" dirty="0" smtClean="0"/>
              <a:t>. </a:t>
            </a:r>
            <a:r>
              <a:rPr lang="en-US" sz="900" dirty="0" smtClean="0"/>
              <a:t> </a:t>
            </a:r>
            <a:endParaRPr lang="fr-FR" sz="900" dirty="0" smtClean="0"/>
          </a:p>
          <a:p>
            <a:pPr marL="180975" indent="-180975">
              <a:lnSpc>
                <a:spcPct val="110000"/>
              </a:lnSpc>
              <a:spcBef>
                <a:spcPts val="300"/>
              </a:spcBef>
              <a:buNone/>
            </a:pPr>
            <a:r>
              <a:rPr lang="fr-FR" sz="900" dirty="0"/>
              <a:t>Phil Bradley. « Is </a:t>
            </a:r>
            <a:r>
              <a:rPr lang="fr-FR" sz="900" dirty="0" err="1"/>
              <a:t>search</a:t>
            </a:r>
            <a:r>
              <a:rPr lang="fr-FR" sz="900" dirty="0"/>
              <a:t> </a:t>
            </a:r>
            <a:r>
              <a:rPr lang="fr-FR" sz="900" dirty="0" err="1"/>
              <a:t>traffic</a:t>
            </a:r>
            <a:r>
              <a:rPr lang="fr-FR" sz="900" dirty="0"/>
              <a:t> </a:t>
            </a:r>
            <a:r>
              <a:rPr lang="fr-FR" sz="900" dirty="0" err="1"/>
              <a:t>dropping</a:t>
            </a:r>
            <a:r>
              <a:rPr lang="fr-FR" sz="900" dirty="0"/>
              <a:t> ? ». </a:t>
            </a:r>
            <a:r>
              <a:rPr lang="fr-FR" sz="900" i="1" dirty="0"/>
              <a:t>Phil </a:t>
            </a:r>
            <a:r>
              <a:rPr lang="fr-FR" sz="900" i="1" dirty="0" err="1" smtClean="0"/>
              <a:t>Bradley’s</a:t>
            </a:r>
            <a:r>
              <a:rPr lang="fr-FR" sz="900" i="1" dirty="0" smtClean="0"/>
              <a:t> weblog</a:t>
            </a:r>
            <a:r>
              <a:rPr lang="fr-FR" sz="900" dirty="0" smtClean="0"/>
              <a:t>. 02/05/2013. </a:t>
            </a:r>
            <a:r>
              <a:rPr lang="fr-FR" sz="900" dirty="0"/>
              <a:t>[en ligne]. </a:t>
            </a:r>
            <a:r>
              <a:rPr lang="fr-FR" sz="900" dirty="0" smtClean="0"/>
              <a:t>Disponible sur : </a:t>
            </a:r>
            <a:r>
              <a:rPr lang="fr-FR" sz="900" dirty="0" smtClean="0">
                <a:hlinkClick r:id="rId6"/>
              </a:rPr>
              <a:t>http://philbradley.typepad.com/phil_bradleys_weblog/2013/05/is-search-traffic-dropping.html</a:t>
            </a:r>
            <a:r>
              <a:rPr lang="fr-FR" sz="900" dirty="0" smtClean="0"/>
              <a:t>. </a:t>
            </a:r>
          </a:p>
          <a:p>
            <a:pPr marL="180975" indent="-180975">
              <a:lnSpc>
                <a:spcPct val="110000"/>
              </a:lnSpc>
              <a:spcBef>
                <a:spcPts val="300"/>
              </a:spcBef>
              <a:buNone/>
            </a:pPr>
            <a:r>
              <a:rPr lang="fr-FR" sz="900" dirty="0"/>
              <a:t>Anil </a:t>
            </a:r>
            <a:r>
              <a:rPr lang="fr-FR" sz="900" dirty="0" err="1"/>
              <a:t>Dash</a:t>
            </a:r>
            <a:r>
              <a:rPr lang="fr-FR" sz="900" dirty="0"/>
              <a:t>. « The </a:t>
            </a:r>
            <a:r>
              <a:rPr lang="fr-FR" sz="900" dirty="0" smtClean="0"/>
              <a:t>web </a:t>
            </a:r>
            <a:r>
              <a:rPr lang="fr-FR" sz="900" dirty="0" err="1" smtClean="0"/>
              <a:t>we</a:t>
            </a:r>
            <a:r>
              <a:rPr lang="fr-FR" sz="900" dirty="0" smtClean="0"/>
              <a:t> </a:t>
            </a:r>
            <a:r>
              <a:rPr lang="fr-FR" sz="900" dirty="0" err="1" smtClean="0"/>
              <a:t>lost</a:t>
            </a:r>
            <a:r>
              <a:rPr lang="fr-FR" sz="900" dirty="0" smtClean="0"/>
              <a:t> ». </a:t>
            </a:r>
            <a:r>
              <a:rPr lang="fr-FR" sz="900" i="1" dirty="0" err="1"/>
              <a:t>D</a:t>
            </a:r>
            <a:r>
              <a:rPr lang="fr-FR" sz="900" i="1" dirty="0" err="1" smtClean="0"/>
              <a:t>ashes</a:t>
            </a:r>
            <a:r>
              <a:rPr lang="fr-FR" sz="900" i="1" dirty="0" smtClean="0"/>
              <a:t>. A blog about </a:t>
            </a:r>
            <a:r>
              <a:rPr lang="fr-FR" sz="900" i="1" dirty="0" err="1" smtClean="0"/>
              <a:t>making</a:t>
            </a:r>
            <a:r>
              <a:rPr lang="fr-FR" sz="900" i="1" dirty="0" smtClean="0"/>
              <a:t> culture. </a:t>
            </a:r>
            <a:r>
              <a:rPr lang="fr-FR" sz="900" dirty="0" smtClean="0"/>
              <a:t>13/12/2013. [en ligne]. </a:t>
            </a:r>
            <a:r>
              <a:rPr lang="fr-FR" sz="900" dirty="0"/>
              <a:t>Disponible sur : </a:t>
            </a:r>
            <a:r>
              <a:rPr lang="fr-FR" sz="900" dirty="0">
                <a:hlinkClick r:id="rId7"/>
              </a:rPr>
              <a:t>http://</a:t>
            </a:r>
            <a:r>
              <a:rPr lang="fr-FR" sz="900" dirty="0" smtClean="0">
                <a:hlinkClick r:id="rId7"/>
              </a:rPr>
              <a:t>dashes.com/anil/2012/12/the-web-we-lost.html</a:t>
            </a:r>
            <a:r>
              <a:rPr lang="fr-FR" sz="900" dirty="0" smtClean="0"/>
              <a:t>. </a:t>
            </a:r>
            <a:endParaRPr lang="fr-FR" sz="900" dirty="0"/>
          </a:p>
          <a:p>
            <a:pPr marL="180975" indent="-180975">
              <a:lnSpc>
                <a:spcPct val="110000"/>
              </a:lnSpc>
              <a:spcBef>
                <a:spcPts val="300"/>
              </a:spcBef>
              <a:buNone/>
            </a:pPr>
            <a:r>
              <a:rPr lang="fr-FR" sz="900" dirty="0" smtClean="0"/>
              <a:t>Chris Dixon. « </a:t>
            </a:r>
            <a:r>
              <a:rPr lang="en-US" sz="900" dirty="0"/>
              <a:t>The decline of the mobile </a:t>
            </a:r>
            <a:r>
              <a:rPr lang="en-US" sz="900" dirty="0" smtClean="0"/>
              <a:t>web</a:t>
            </a:r>
            <a:r>
              <a:rPr lang="fr-FR" sz="900" dirty="0"/>
              <a:t> </a:t>
            </a:r>
            <a:r>
              <a:rPr lang="fr-FR" sz="900" dirty="0" smtClean="0"/>
              <a:t>». </a:t>
            </a:r>
            <a:r>
              <a:rPr lang="fr-FR" sz="900" i="1" dirty="0" smtClean="0"/>
              <a:t>Chris </a:t>
            </a:r>
            <a:r>
              <a:rPr lang="fr-FR" sz="900" i="1" dirty="0" err="1" smtClean="0"/>
              <a:t>Dixon’s</a:t>
            </a:r>
            <a:r>
              <a:rPr lang="fr-FR" sz="900" i="1" dirty="0" smtClean="0"/>
              <a:t> blog</a:t>
            </a:r>
            <a:r>
              <a:rPr lang="fr-FR" sz="900" dirty="0" smtClean="0"/>
              <a:t>. 07/04/2014. [en ligne]. </a:t>
            </a:r>
            <a:r>
              <a:rPr lang="fr-FR" sz="900" dirty="0"/>
              <a:t>Disponible sur : </a:t>
            </a:r>
            <a:r>
              <a:rPr lang="fr-FR" sz="900" dirty="0">
                <a:hlinkClick r:id="rId8"/>
              </a:rPr>
              <a:t>http://cdixon.org/2014/04/07/the-decline-of-the-mobile-web</a:t>
            </a:r>
            <a:r>
              <a:rPr lang="fr-FR" sz="900" dirty="0" smtClean="0">
                <a:hlinkClick r:id="rId8"/>
              </a:rPr>
              <a:t>/</a:t>
            </a:r>
            <a:r>
              <a:rPr lang="fr-FR" sz="900" dirty="0" smtClean="0"/>
              <a:t>. </a:t>
            </a:r>
          </a:p>
          <a:p>
            <a:pPr marL="180975" indent="-180975">
              <a:lnSpc>
                <a:spcPct val="110000"/>
              </a:lnSpc>
              <a:spcBef>
                <a:spcPts val="300"/>
              </a:spcBef>
              <a:buNone/>
            </a:pPr>
            <a:r>
              <a:rPr lang="fr-FR" sz="900" dirty="0" smtClean="0"/>
              <a:t>Stuart </a:t>
            </a:r>
            <a:r>
              <a:rPr lang="fr-FR" sz="900" dirty="0" err="1" smtClean="0"/>
              <a:t>Dredge</a:t>
            </a:r>
            <a:r>
              <a:rPr lang="fr-FR" sz="900" dirty="0" smtClean="0"/>
              <a:t>. « </a:t>
            </a:r>
            <a:r>
              <a:rPr lang="en-US" sz="900" dirty="0"/>
              <a:t>The five types of music discovery</a:t>
            </a:r>
            <a:r>
              <a:rPr lang="fr-FR" sz="900" dirty="0" smtClean="0"/>
              <a:t> ». </a:t>
            </a:r>
            <a:r>
              <a:rPr lang="fr-FR" sz="900" i="1" dirty="0" smtClean="0"/>
              <a:t>The Guardian</a:t>
            </a:r>
            <a:r>
              <a:rPr lang="fr-FR" sz="900" dirty="0" smtClean="0"/>
              <a:t>. 19/03/2014. [en ligne]. Disponible sur :  </a:t>
            </a:r>
            <a:r>
              <a:rPr lang="fr-FR" sz="900" dirty="0" smtClean="0">
                <a:hlinkClick r:id="rId9"/>
              </a:rPr>
              <a:t>http://www.theguardian.com/technology/2014/mar/19/music-discovery-spotify-apps-facebook</a:t>
            </a:r>
            <a:r>
              <a:rPr lang="fr-FR" sz="900" dirty="0" smtClean="0"/>
              <a:t>. </a:t>
            </a:r>
          </a:p>
          <a:p>
            <a:pPr marL="180975" indent="-180975">
              <a:lnSpc>
                <a:spcPct val="110000"/>
              </a:lnSpc>
              <a:spcBef>
                <a:spcPts val="300"/>
              </a:spcBef>
              <a:buNone/>
            </a:pPr>
            <a:r>
              <a:rPr lang="fr-FR" sz="900" dirty="0" smtClean="0"/>
              <a:t>Olivier </a:t>
            </a:r>
            <a:r>
              <a:rPr lang="fr-FR" sz="900" dirty="0"/>
              <a:t>Ertzscheid. « Documentation haute </a:t>
            </a:r>
            <a:r>
              <a:rPr lang="fr-FR" sz="900" dirty="0" smtClean="0"/>
              <a:t>fréquence ». </a:t>
            </a:r>
            <a:r>
              <a:rPr lang="fr-FR" sz="900" i="1" dirty="0"/>
              <a:t>Affordance.info.</a:t>
            </a:r>
            <a:r>
              <a:rPr lang="fr-FR" sz="900" dirty="0"/>
              <a:t> </a:t>
            </a:r>
            <a:r>
              <a:rPr lang="fr-FR" sz="900" dirty="0" smtClean="0"/>
              <a:t>25/03/2012. </a:t>
            </a:r>
            <a:r>
              <a:rPr lang="fr-FR" sz="900" dirty="0"/>
              <a:t>[en ligne]. Disponible sur : </a:t>
            </a:r>
            <a:r>
              <a:rPr lang="fr-FR" sz="900" dirty="0">
                <a:hlinkClick r:id="rId10"/>
              </a:rPr>
              <a:t>http://</a:t>
            </a:r>
            <a:r>
              <a:rPr lang="fr-FR" sz="900" dirty="0" smtClean="0">
                <a:hlinkClick r:id="rId10"/>
              </a:rPr>
              <a:t>affordance.typepad.com/mon_weblog/2012/03/documentation-haute-frequence.html</a:t>
            </a:r>
            <a:r>
              <a:rPr lang="fr-FR" sz="900" dirty="0" smtClean="0"/>
              <a:t>.</a:t>
            </a:r>
          </a:p>
          <a:p>
            <a:pPr marL="180975" indent="-180975">
              <a:lnSpc>
                <a:spcPct val="110000"/>
              </a:lnSpc>
              <a:spcBef>
                <a:spcPts val="300"/>
              </a:spcBef>
              <a:buNone/>
            </a:pPr>
            <a:r>
              <a:rPr lang="fr-FR" sz="900" dirty="0" smtClean="0"/>
              <a:t>--. </a:t>
            </a:r>
            <a:r>
              <a:rPr lang="fr-FR" sz="900" i="1" dirty="0" smtClean="0"/>
              <a:t>Du web ouvert aux jardins fermés</a:t>
            </a:r>
            <a:r>
              <a:rPr lang="fr-FR" sz="900" dirty="0" smtClean="0"/>
              <a:t>. Présentation, 30/03/2015. 109 p. [en ligne]. </a:t>
            </a:r>
            <a:r>
              <a:rPr lang="fr-FR" sz="900" dirty="0"/>
              <a:t>Disponible sur :  </a:t>
            </a:r>
            <a:r>
              <a:rPr lang="fr-FR" sz="900" dirty="0">
                <a:hlinkClick r:id="rId11"/>
              </a:rPr>
              <a:t>http://</a:t>
            </a:r>
            <a:r>
              <a:rPr lang="fr-FR" sz="900" dirty="0" smtClean="0">
                <a:hlinkClick r:id="rId11"/>
              </a:rPr>
              <a:t>fr.slideshare.net/olivier/montaigu-webouvertdef</a:t>
            </a:r>
            <a:r>
              <a:rPr lang="fr-FR" sz="900" dirty="0" smtClean="0"/>
              <a:t>. </a:t>
            </a:r>
          </a:p>
          <a:p>
            <a:pPr marL="180975" indent="-180975">
              <a:lnSpc>
                <a:spcPct val="110000"/>
              </a:lnSpc>
              <a:spcBef>
                <a:spcPts val="300"/>
              </a:spcBef>
              <a:buNone/>
            </a:pPr>
            <a:r>
              <a:rPr lang="fr-FR" sz="900" dirty="0"/>
              <a:t>--. « Le monde d'après (Facebook et Google</a:t>
            </a:r>
            <a:r>
              <a:rPr lang="fr-FR" sz="900" dirty="0" smtClean="0"/>
              <a:t>) ». </a:t>
            </a:r>
            <a:r>
              <a:rPr lang="fr-FR" sz="900" i="1" dirty="0"/>
              <a:t>Affordance.info.</a:t>
            </a:r>
            <a:r>
              <a:rPr lang="fr-FR" sz="900" dirty="0"/>
              <a:t> </a:t>
            </a:r>
            <a:r>
              <a:rPr lang="fr-FR" sz="900" dirty="0" smtClean="0"/>
              <a:t>22/01/2014. [en ligne]. </a:t>
            </a:r>
            <a:r>
              <a:rPr lang="fr-FR" sz="900" dirty="0"/>
              <a:t>Disponible sur : </a:t>
            </a:r>
            <a:r>
              <a:rPr lang="fr-FR" sz="900" dirty="0">
                <a:hlinkClick r:id="rId12"/>
              </a:rPr>
              <a:t>http://affordance.typepad.com//</a:t>
            </a:r>
            <a:r>
              <a:rPr lang="fr-FR" sz="900" dirty="0" smtClean="0">
                <a:hlinkClick r:id="rId12"/>
              </a:rPr>
              <a:t>mon_weblog/2014/01/le-monde-apres-facebook-et-google.html</a:t>
            </a:r>
            <a:r>
              <a:rPr lang="fr-FR" sz="900" dirty="0" smtClean="0"/>
              <a:t>. </a:t>
            </a:r>
          </a:p>
          <a:p>
            <a:pPr marL="180975" indent="-180975">
              <a:lnSpc>
                <a:spcPct val="110000"/>
              </a:lnSpc>
              <a:spcBef>
                <a:spcPts val="300"/>
              </a:spcBef>
              <a:buNone/>
            </a:pPr>
            <a:r>
              <a:rPr lang="fr-FR" sz="900" dirty="0" smtClean="0"/>
              <a:t>--. « Vers une sanctuarisation du </a:t>
            </a:r>
            <a:r>
              <a:rPr lang="fr-FR" sz="900" i="1" dirty="0" err="1" smtClean="0"/>
              <a:t>search</a:t>
            </a:r>
            <a:r>
              <a:rPr lang="fr-FR" sz="900" dirty="0" smtClean="0"/>
              <a:t> ? ». </a:t>
            </a:r>
            <a:r>
              <a:rPr lang="fr-FR" sz="900" i="1" dirty="0" smtClean="0"/>
              <a:t>Affordance.info.</a:t>
            </a:r>
            <a:r>
              <a:rPr lang="fr-FR" sz="900" dirty="0" smtClean="0"/>
              <a:t> 12/12/2011. [en ligne]. </a:t>
            </a:r>
            <a:r>
              <a:rPr lang="fr-FR" sz="900" dirty="0"/>
              <a:t>Disponible sur : </a:t>
            </a:r>
            <a:r>
              <a:rPr lang="fr-FR" sz="900" dirty="0">
                <a:hlinkClick r:id="rId13"/>
              </a:rPr>
              <a:t>http://affordance.typepad.com/mon_weblog/2011/12/sanctuarisation-du-search-.</a:t>
            </a:r>
            <a:r>
              <a:rPr lang="fr-FR" sz="900" dirty="0" smtClean="0">
                <a:hlinkClick r:id="rId13"/>
              </a:rPr>
              <a:t>html</a:t>
            </a:r>
            <a:r>
              <a:rPr lang="fr-FR" sz="900" dirty="0" smtClean="0"/>
              <a:t>. </a:t>
            </a:r>
          </a:p>
          <a:p>
            <a:pPr marL="180975" indent="-180975">
              <a:lnSpc>
                <a:spcPct val="110000"/>
              </a:lnSpc>
              <a:spcBef>
                <a:spcPts val="300"/>
              </a:spcBef>
              <a:buNone/>
            </a:pPr>
            <a:r>
              <a:rPr lang="fr-FR" sz="900" dirty="0" err="1"/>
              <a:t>Dinah</a:t>
            </a:r>
            <a:r>
              <a:rPr lang="fr-FR" sz="900" dirty="0"/>
              <a:t> </a:t>
            </a:r>
            <a:r>
              <a:rPr lang="fr-FR" sz="900" dirty="0" err="1"/>
              <a:t>Galligo</a:t>
            </a:r>
            <a:r>
              <a:rPr lang="fr-FR" sz="900" dirty="0"/>
              <a:t>. « Le web a 25 ans … Survivra-t-il à toutes ses déviances </a:t>
            </a:r>
            <a:r>
              <a:rPr lang="fr-FR" sz="900" dirty="0" smtClean="0"/>
              <a:t>? ». </a:t>
            </a:r>
            <a:r>
              <a:rPr lang="fr-FR" sz="900" i="1" dirty="0" err="1" smtClean="0"/>
              <a:t>Prospectibles</a:t>
            </a:r>
            <a:r>
              <a:rPr lang="fr-FR" sz="900" dirty="0" smtClean="0"/>
              <a:t>. 12/03/2014. [en ligne]. </a:t>
            </a:r>
            <a:r>
              <a:rPr lang="fr-FR" sz="900" dirty="0"/>
              <a:t>Disponible sur : </a:t>
            </a:r>
            <a:r>
              <a:rPr lang="fr-FR" sz="900" dirty="0">
                <a:hlinkClick r:id="rId14"/>
              </a:rPr>
              <a:t>http://blogs.sciences-po.fr/prospectibles/2014/03/12/le-web-a-25-ans-survivra-t-il-a-toutes-ses-deviances</a:t>
            </a:r>
            <a:r>
              <a:rPr lang="fr-FR" sz="900" dirty="0" smtClean="0">
                <a:hlinkClick r:id="rId14"/>
              </a:rPr>
              <a:t>/</a:t>
            </a:r>
            <a:r>
              <a:rPr lang="fr-FR" sz="900" dirty="0" smtClean="0"/>
              <a:t>. </a:t>
            </a:r>
            <a:endParaRPr lang="fr-FR" sz="900" dirty="0"/>
          </a:p>
          <a:p>
            <a:pPr marL="180975" indent="-180975">
              <a:lnSpc>
                <a:spcPct val="110000"/>
              </a:lnSpc>
              <a:spcBef>
                <a:spcPts val="300"/>
              </a:spcBef>
              <a:buNone/>
            </a:pPr>
            <a:r>
              <a:rPr lang="fr-FR" sz="900" dirty="0" smtClean="0"/>
              <a:t>William Gibson. « </a:t>
            </a:r>
            <a:r>
              <a:rPr lang="fr-FR" sz="900" dirty="0" err="1" smtClean="0"/>
              <a:t>Google’s</a:t>
            </a:r>
            <a:r>
              <a:rPr lang="fr-FR" sz="900" dirty="0" smtClean="0"/>
              <a:t> </a:t>
            </a:r>
            <a:r>
              <a:rPr lang="fr-FR" sz="900" dirty="0" err="1" smtClean="0"/>
              <a:t>earth</a:t>
            </a:r>
            <a:r>
              <a:rPr lang="fr-FR" sz="900" dirty="0" smtClean="0"/>
              <a:t> ». </a:t>
            </a:r>
            <a:r>
              <a:rPr lang="fr-FR" sz="900" i="1" dirty="0" smtClean="0"/>
              <a:t>The New York times</a:t>
            </a:r>
            <a:r>
              <a:rPr lang="fr-FR" sz="900" dirty="0" smtClean="0"/>
              <a:t>. 31/08/2010. [en ligne]. </a:t>
            </a:r>
            <a:r>
              <a:rPr lang="fr-FR" sz="900" dirty="0"/>
              <a:t>Disponible sur :  </a:t>
            </a:r>
            <a:r>
              <a:rPr lang="fr-FR" sz="900" dirty="0">
                <a:hlinkClick r:id="rId15"/>
              </a:rPr>
              <a:t>http://www.nytimes.com/2010/09/01/opinion/01gibson.html?_r=4</a:t>
            </a:r>
            <a:r>
              <a:rPr lang="fr-FR" sz="900" dirty="0" smtClean="0">
                <a:hlinkClick r:id="rId15"/>
              </a:rPr>
              <a:t>&amp;</a:t>
            </a:r>
            <a:r>
              <a:rPr lang="fr-FR" sz="900" dirty="0" smtClean="0"/>
              <a:t>. </a:t>
            </a:r>
            <a:endParaRPr lang="fr-FR" sz="900" dirty="0"/>
          </a:p>
          <a:p>
            <a:pPr marL="180975" indent="-180975">
              <a:lnSpc>
                <a:spcPct val="110000"/>
              </a:lnSpc>
              <a:spcBef>
                <a:spcPts val="300"/>
              </a:spcBef>
              <a:buNone/>
            </a:pPr>
            <a:r>
              <a:rPr lang="fr-FR" sz="900" dirty="0" smtClean="0"/>
              <a:t>Aaron </a:t>
            </a:r>
            <a:r>
              <a:rPr lang="fr-FR" sz="900" dirty="0"/>
              <a:t>Harris. « How Google </a:t>
            </a:r>
            <a:r>
              <a:rPr lang="fr-FR" sz="900" dirty="0" err="1"/>
              <a:t>is</a:t>
            </a:r>
            <a:r>
              <a:rPr lang="fr-FR" sz="900" dirty="0"/>
              <a:t> </a:t>
            </a:r>
            <a:r>
              <a:rPr lang="fr-FR" sz="900" dirty="0" err="1"/>
              <a:t>killing</a:t>
            </a:r>
            <a:r>
              <a:rPr lang="fr-FR" sz="900" dirty="0"/>
              <a:t> </a:t>
            </a:r>
            <a:r>
              <a:rPr lang="fr-FR" sz="900" dirty="0" err="1"/>
              <a:t>organic</a:t>
            </a:r>
            <a:r>
              <a:rPr lang="fr-FR" sz="900" dirty="0"/>
              <a:t> </a:t>
            </a:r>
            <a:r>
              <a:rPr lang="fr-FR" sz="900" dirty="0" err="1"/>
              <a:t>search</a:t>
            </a:r>
            <a:r>
              <a:rPr lang="fr-FR" sz="900" dirty="0"/>
              <a:t> ». </a:t>
            </a:r>
            <a:r>
              <a:rPr lang="fr-FR" sz="900" i="1" dirty="0" err="1"/>
              <a:t>Tutorspree</a:t>
            </a:r>
            <a:r>
              <a:rPr lang="fr-FR" sz="900" i="1" dirty="0"/>
              <a:t> blog</a:t>
            </a:r>
            <a:r>
              <a:rPr lang="fr-FR" sz="900" dirty="0"/>
              <a:t>. 1</a:t>
            </a:r>
            <a:r>
              <a:rPr lang="fr-FR" sz="900" baseline="30000" dirty="0"/>
              <a:t>er</a:t>
            </a:r>
            <a:r>
              <a:rPr lang="fr-FR" sz="900" dirty="0"/>
              <a:t>/07/2013. [en ligne]. Disponible sur : </a:t>
            </a:r>
            <a:r>
              <a:rPr lang="fr-FR" sz="900" dirty="0">
                <a:hlinkClick r:id="rId16"/>
              </a:rPr>
              <a:t>http://blog.tutorspree.com/post/54349646327/death-of-organic-search</a:t>
            </a:r>
            <a:r>
              <a:rPr lang="fr-FR" sz="900" dirty="0"/>
              <a:t>. </a:t>
            </a:r>
          </a:p>
          <a:p>
            <a:pPr marL="180975" indent="-180975">
              <a:lnSpc>
                <a:spcPct val="110000"/>
              </a:lnSpc>
              <a:spcBef>
                <a:spcPts val="300"/>
              </a:spcBef>
              <a:buNone/>
            </a:pPr>
            <a:r>
              <a:rPr lang="fr-FR" sz="900" dirty="0" smtClean="0"/>
              <a:t>Hal Hodson. « </a:t>
            </a:r>
            <a:r>
              <a:rPr lang="en-US" sz="900" dirty="0"/>
              <a:t>Google's fact-checking bots build vast knowledge bank</a:t>
            </a:r>
            <a:r>
              <a:rPr lang="fr-FR" sz="900" dirty="0" smtClean="0"/>
              <a:t> ». </a:t>
            </a:r>
            <a:r>
              <a:rPr lang="fr-FR" sz="900" i="1" dirty="0" smtClean="0"/>
              <a:t>New </a:t>
            </a:r>
            <a:r>
              <a:rPr lang="fr-FR" sz="900" i="1" dirty="0" err="1" smtClean="0"/>
              <a:t>scientist</a:t>
            </a:r>
            <a:r>
              <a:rPr lang="fr-FR" sz="900" dirty="0" smtClean="0"/>
              <a:t>. 20/08/2015. [en ligne]. </a:t>
            </a:r>
            <a:r>
              <a:rPr lang="fr-FR" sz="900" dirty="0"/>
              <a:t>Disponible sur : </a:t>
            </a:r>
            <a:r>
              <a:rPr lang="fr-FR" sz="900" dirty="0">
                <a:hlinkClick r:id="rId17"/>
              </a:rPr>
              <a:t>http://</a:t>
            </a:r>
            <a:r>
              <a:rPr lang="fr-FR" sz="900" dirty="0" smtClean="0">
                <a:hlinkClick r:id="rId17"/>
              </a:rPr>
              <a:t>www.newscientist.com/article/mg22329832.700-googles-factchecking-bots-build-vast-knowledge-bank.html?full=true</a:t>
            </a:r>
            <a:r>
              <a:rPr lang="fr-FR" sz="900" dirty="0" smtClean="0"/>
              <a:t>. [initialement paru en version papier dans le n°2983, sous le titre </a:t>
            </a:r>
            <a:r>
              <a:rPr lang="fr-FR" sz="900" i="1" dirty="0"/>
              <a:t>"</a:t>
            </a:r>
            <a:r>
              <a:rPr lang="fr-FR" sz="900" i="1" dirty="0" err="1"/>
              <a:t>Welcome</a:t>
            </a:r>
            <a:r>
              <a:rPr lang="fr-FR" sz="900" i="1" dirty="0"/>
              <a:t> to the oracle"</a:t>
            </a:r>
            <a:r>
              <a:rPr lang="fr-FR" sz="900" dirty="0" smtClean="0"/>
              <a:t> ].</a:t>
            </a:r>
          </a:p>
          <a:p>
            <a:pPr marL="180975" indent="-180975">
              <a:lnSpc>
                <a:spcPct val="110000"/>
              </a:lnSpc>
              <a:spcBef>
                <a:spcPts val="300"/>
              </a:spcBef>
              <a:buNone/>
            </a:pPr>
            <a:r>
              <a:rPr lang="fr-FR" sz="900" dirty="0" smtClean="0"/>
              <a:t>Gord </a:t>
            </a:r>
            <a:r>
              <a:rPr lang="fr-FR" sz="900" dirty="0" err="1" smtClean="0"/>
              <a:t>Hotchkiss</a:t>
            </a:r>
            <a:r>
              <a:rPr lang="fr-FR" sz="900" dirty="0" smtClean="0"/>
              <a:t>. « </a:t>
            </a:r>
            <a:r>
              <a:rPr lang="en-US" sz="900" dirty="0" smtClean="0"/>
              <a:t>John Battelle </a:t>
            </a:r>
            <a:r>
              <a:rPr lang="en-US" sz="900" dirty="0"/>
              <a:t>on the future of </a:t>
            </a:r>
            <a:r>
              <a:rPr lang="en-US" sz="900" dirty="0" smtClean="0"/>
              <a:t>search</a:t>
            </a:r>
            <a:r>
              <a:rPr lang="fr-FR" sz="900" dirty="0" smtClean="0"/>
              <a:t>». </a:t>
            </a:r>
            <a:r>
              <a:rPr lang="fr-FR" sz="900" i="1" dirty="0" err="1" smtClean="0"/>
              <a:t>Search</a:t>
            </a:r>
            <a:r>
              <a:rPr lang="fr-FR" sz="900" i="1" dirty="0" smtClean="0"/>
              <a:t> </a:t>
            </a:r>
            <a:r>
              <a:rPr lang="fr-FR" sz="900" i="1" dirty="0" err="1" smtClean="0"/>
              <a:t>engine</a:t>
            </a:r>
            <a:r>
              <a:rPr lang="fr-FR" sz="900" i="1" dirty="0" smtClean="0"/>
              <a:t> land</a:t>
            </a:r>
            <a:r>
              <a:rPr lang="fr-FR" sz="900" dirty="0" smtClean="0"/>
              <a:t>. 19/03/2010 [en ligne]. Disponible sur : </a:t>
            </a:r>
            <a:r>
              <a:rPr lang="fr-FR" sz="900" dirty="0" smtClean="0">
                <a:hlinkClick r:id="rId18"/>
              </a:rPr>
              <a:t>http://searchengineland.com/john-battelle-on-the-future-of-search-38382</a:t>
            </a:r>
            <a:r>
              <a:rPr lang="fr-FR" sz="900" dirty="0" smtClean="0"/>
              <a:t>; suivi de « </a:t>
            </a:r>
            <a:r>
              <a:rPr lang="en-US" sz="900" dirty="0" smtClean="0"/>
              <a:t>John </a:t>
            </a:r>
            <a:r>
              <a:rPr lang="en-US" sz="900" dirty="0"/>
              <a:t>Battelle </a:t>
            </a:r>
            <a:r>
              <a:rPr lang="en-US" sz="900" dirty="0" smtClean="0"/>
              <a:t>on the future of search</a:t>
            </a:r>
            <a:r>
              <a:rPr lang="en-US" sz="900" dirty="0"/>
              <a:t>: </a:t>
            </a:r>
            <a:r>
              <a:rPr lang="en-US" sz="900" dirty="0" smtClean="0"/>
              <a:t>part two</a:t>
            </a:r>
            <a:r>
              <a:rPr lang="fr-FR" sz="900" dirty="0" smtClean="0"/>
              <a:t>». </a:t>
            </a:r>
            <a:r>
              <a:rPr lang="fr-FR" sz="900" i="1" dirty="0" smtClean="0"/>
              <a:t>Ibid</a:t>
            </a:r>
            <a:r>
              <a:rPr lang="fr-FR" sz="900" dirty="0" smtClean="0"/>
              <a:t>. 16/04/2010. [en ligne]. </a:t>
            </a:r>
            <a:r>
              <a:rPr lang="fr-FR" sz="900" dirty="0"/>
              <a:t>Disponible sur : </a:t>
            </a:r>
            <a:r>
              <a:rPr lang="fr-FR" sz="900" dirty="0">
                <a:hlinkClick r:id="rId19"/>
              </a:rPr>
              <a:t>http://</a:t>
            </a:r>
            <a:r>
              <a:rPr lang="fr-FR" sz="900" dirty="0" smtClean="0">
                <a:hlinkClick r:id="rId19"/>
              </a:rPr>
              <a:t>searchengineland.com/john-battelle-on-the-future-of-search-part-two-40094</a:t>
            </a:r>
            <a:r>
              <a:rPr lang="fr-FR" sz="900" dirty="0" smtClean="0"/>
              <a:t>. </a:t>
            </a:r>
          </a:p>
          <a:p>
            <a:pPr marL="180975" indent="-180975">
              <a:lnSpc>
                <a:spcPct val="110000"/>
              </a:lnSpc>
              <a:spcBef>
                <a:spcPts val="300"/>
              </a:spcBef>
              <a:buNone/>
            </a:pPr>
            <a:r>
              <a:rPr lang="fr-FR" sz="900" dirty="0" smtClean="0"/>
              <a:t>Jennifer Lin. « </a:t>
            </a:r>
            <a:r>
              <a:rPr lang="en-US" sz="900" dirty="0" smtClean="0"/>
              <a:t>New </a:t>
            </a:r>
            <a:r>
              <a:rPr lang="en-US" sz="900" dirty="0"/>
              <a:t>ways to find (and stream) app content in Google </a:t>
            </a:r>
            <a:r>
              <a:rPr lang="en-US" sz="900" dirty="0" smtClean="0"/>
              <a:t>Search</a:t>
            </a:r>
            <a:r>
              <a:rPr lang="fr-FR" sz="900" dirty="0"/>
              <a:t> ». </a:t>
            </a:r>
            <a:r>
              <a:rPr lang="fr-FR" sz="900" i="1" dirty="0" smtClean="0"/>
              <a:t>Google </a:t>
            </a:r>
            <a:r>
              <a:rPr lang="fr-FR" sz="900" i="1" dirty="0" err="1" smtClean="0"/>
              <a:t>inside</a:t>
            </a:r>
            <a:r>
              <a:rPr lang="fr-FR" sz="900" i="1" dirty="0" smtClean="0"/>
              <a:t> </a:t>
            </a:r>
            <a:r>
              <a:rPr lang="fr-FR" sz="900" i="1" dirty="0" err="1" smtClean="0"/>
              <a:t>search</a:t>
            </a:r>
            <a:r>
              <a:rPr lang="fr-FR" sz="900" i="1" dirty="0" smtClean="0"/>
              <a:t>. </a:t>
            </a:r>
            <a:r>
              <a:rPr lang="fr-FR" sz="900" dirty="0" smtClean="0"/>
              <a:t>18/11/2015. [en ligne]. </a:t>
            </a:r>
            <a:r>
              <a:rPr lang="fr-FR" sz="900" dirty="0"/>
              <a:t>Disponible sur :  </a:t>
            </a:r>
            <a:r>
              <a:rPr lang="fr-FR" sz="900" dirty="0">
                <a:hlinkClick r:id="rId20"/>
              </a:rPr>
              <a:t>https://</a:t>
            </a:r>
            <a:r>
              <a:rPr lang="fr-FR" sz="900" dirty="0" smtClean="0">
                <a:hlinkClick r:id="rId20"/>
              </a:rPr>
              <a:t>search.googleblog.com/2015/11/new-ways-to-find-and-stream-app-content.html</a:t>
            </a:r>
            <a:r>
              <a:rPr lang="fr-FR" sz="900" dirty="0" smtClean="0"/>
              <a:t> </a:t>
            </a:r>
          </a:p>
          <a:p>
            <a:pPr marL="180975" indent="-180975">
              <a:lnSpc>
                <a:spcPct val="110000"/>
              </a:lnSpc>
              <a:spcBef>
                <a:spcPts val="300"/>
              </a:spcBef>
              <a:buNone/>
            </a:pPr>
            <a:r>
              <a:rPr lang="fr-FR" sz="900" dirty="0" smtClean="0"/>
              <a:t>Frédéric Martinet. « Tendances et innovation : les outils de recherche d’information ». </a:t>
            </a:r>
            <a:r>
              <a:rPr lang="fr-FR" sz="900" i="1" dirty="0" smtClean="0"/>
              <a:t>Actulligence.com</a:t>
            </a:r>
            <a:r>
              <a:rPr lang="fr-FR" sz="900" dirty="0" smtClean="0"/>
              <a:t>. 12/04/2014. [en ligne]. Disponible sur </a:t>
            </a:r>
            <a:r>
              <a:rPr lang="fr-FR" sz="900" dirty="0"/>
              <a:t>: </a:t>
            </a:r>
            <a:r>
              <a:rPr lang="fr-FR" sz="900" dirty="0">
                <a:hlinkClick r:id="rId21"/>
              </a:rPr>
              <a:t>http://www.actulligence.com/2014/04/12/tendances-et-innovation-les-outils-de-recherche-dinformation</a:t>
            </a:r>
            <a:r>
              <a:rPr lang="fr-FR" sz="900" dirty="0" smtClean="0">
                <a:hlinkClick r:id="rId21"/>
              </a:rPr>
              <a:t>/</a:t>
            </a:r>
            <a:r>
              <a:rPr lang="fr-FR" sz="900" dirty="0" smtClean="0"/>
              <a:t>.</a:t>
            </a:r>
          </a:p>
          <a:p>
            <a:pPr marL="180975" indent="-180975">
              <a:lnSpc>
                <a:spcPct val="110000"/>
              </a:lnSpc>
              <a:spcBef>
                <a:spcPts val="300"/>
              </a:spcBef>
              <a:buNone/>
            </a:pPr>
            <a:r>
              <a:rPr lang="fr-FR" sz="900" dirty="0" smtClean="0"/>
              <a:t>Danny Sullivan. « </a:t>
            </a:r>
            <a:r>
              <a:rPr lang="en-US" sz="900" dirty="0"/>
              <a:t>10 big changes with search engines over my 20 years of covering them</a:t>
            </a:r>
            <a:r>
              <a:rPr lang="fr-FR" sz="900" dirty="0" smtClean="0"/>
              <a:t> ». </a:t>
            </a:r>
            <a:r>
              <a:rPr lang="fr-FR" sz="900" i="1" dirty="0" err="1" smtClean="0"/>
              <a:t>Search</a:t>
            </a:r>
            <a:r>
              <a:rPr lang="fr-FR" sz="900" i="1" dirty="0" smtClean="0"/>
              <a:t> </a:t>
            </a:r>
            <a:r>
              <a:rPr lang="fr-FR" sz="900" i="1" dirty="0" err="1" smtClean="0"/>
              <a:t>engine</a:t>
            </a:r>
            <a:r>
              <a:rPr lang="fr-FR" sz="900" i="1" dirty="0" smtClean="0"/>
              <a:t> land. </a:t>
            </a:r>
            <a:r>
              <a:rPr lang="fr-FR" sz="900" dirty="0" smtClean="0"/>
              <a:t>17/04/2016. [en ligne]. Disponible sur :  </a:t>
            </a:r>
            <a:r>
              <a:rPr lang="fr-FR" sz="900" dirty="0" smtClean="0">
                <a:hlinkClick r:id="rId22"/>
              </a:rPr>
              <a:t>http://searchengineland.com/10-big-changes-search-20-years-covering-246421</a:t>
            </a:r>
            <a:r>
              <a:rPr lang="fr-FR" sz="900" dirty="0" smtClean="0"/>
              <a:t>. </a:t>
            </a:r>
          </a:p>
          <a:p>
            <a:pPr marL="180975" indent="-180975">
              <a:lnSpc>
                <a:spcPct val="110000"/>
              </a:lnSpc>
              <a:spcBef>
                <a:spcPts val="300"/>
              </a:spcBef>
              <a:buNone/>
            </a:pPr>
            <a:r>
              <a:rPr lang="fr-FR" sz="900" dirty="0" smtClean="0"/>
              <a:t>Joshua </a:t>
            </a:r>
            <a:r>
              <a:rPr lang="fr-FR" sz="900" dirty="0" err="1" smtClean="0"/>
              <a:t>Topolsky</a:t>
            </a:r>
            <a:r>
              <a:rPr lang="fr-FR" sz="900" dirty="0" smtClean="0"/>
              <a:t>. « </a:t>
            </a:r>
            <a:r>
              <a:rPr lang="fr-FR" sz="900" dirty="0" err="1" smtClean="0"/>
              <a:t>What</a:t>
            </a:r>
            <a:r>
              <a:rPr lang="fr-FR" sz="900" dirty="0" smtClean="0"/>
              <a:t> Google </a:t>
            </a:r>
            <a:r>
              <a:rPr lang="fr-FR" sz="900" dirty="0" err="1" smtClean="0"/>
              <a:t>just</a:t>
            </a:r>
            <a:r>
              <a:rPr lang="fr-FR" sz="900" dirty="0" smtClean="0"/>
              <a:t> </a:t>
            </a:r>
            <a:r>
              <a:rPr lang="fr-FR" sz="900" dirty="0" err="1" smtClean="0"/>
              <a:t>announced</a:t>
            </a:r>
            <a:r>
              <a:rPr lang="fr-FR" sz="900" dirty="0" smtClean="0"/>
              <a:t> </a:t>
            </a:r>
            <a:r>
              <a:rPr lang="fr-FR" sz="900" dirty="0" err="1" smtClean="0"/>
              <a:t>is</a:t>
            </a:r>
            <a:r>
              <a:rPr lang="fr-FR" sz="900" dirty="0" smtClean="0"/>
              <a:t> a </a:t>
            </a:r>
            <a:r>
              <a:rPr lang="fr-FR" sz="900" dirty="0" err="1" smtClean="0"/>
              <a:t>bombshell</a:t>
            </a:r>
            <a:r>
              <a:rPr lang="fr-FR" sz="900" dirty="0" smtClean="0"/>
              <a:t> ». </a:t>
            </a:r>
            <a:r>
              <a:rPr lang="fr-FR" sz="900" i="1" dirty="0" err="1" smtClean="0"/>
              <a:t>BloombergBusiness</a:t>
            </a:r>
            <a:r>
              <a:rPr lang="fr-FR" sz="900" dirty="0" smtClean="0"/>
              <a:t>. 28/05/2015. [en ligne]. </a:t>
            </a:r>
            <a:r>
              <a:rPr lang="fr-FR" sz="900" dirty="0"/>
              <a:t>Disponible sur :  </a:t>
            </a:r>
            <a:r>
              <a:rPr lang="fr-FR" sz="900" dirty="0">
                <a:hlinkClick r:id="rId23"/>
              </a:rPr>
              <a:t>http://</a:t>
            </a:r>
            <a:r>
              <a:rPr lang="fr-FR" sz="900" dirty="0" smtClean="0">
                <a:hlinkClick r:id="rId23"/>
              </a:rPr>
              <a:t>www.bloomberg.com/news/articles/2015-05-28/what-google-just-announced-is-a-bombshell</a:t>
            </a:r>
            <a:r>
              <a:rPr lang="fr-FR" sz="900" dirty="0" smtClean="0"/>
              <a:t>. </a:t>
            </a:r>
          </a:p>
          <a:p>
            <a:pPr marL="180975" indent="-180975">
              <a:lnSpc>
                <a:spcPct val="110000"/>
              </a:lnSpc>
              <a:spcBef>
                <a:spcPts val="300"/>
              </a:spcBef>
              <a:buNone/>
            </a:pPr>
            <a:r>
              <a:rPr lang="fr-FR" sz="900" dirty="0" smtClean="0"/>
              <a:t>Ian </a:t>
            </a:r>
            <a:r>
              <a:rPr lang="fr-FR" sz="900" dirty="0" err="1" smtClean="0"/>
              <a:t>Sefferman</a:t>
            </a:r>
            <a:r>
              <a:rPr lang="fr-FR" sz="900" dirty="0" smtClean="0"/>
              <a:t>. « The convergence of mobile </a:t>
            </a:r>
            <a:r>
              <a:rPr lang="fr-FR" sz="900" dirty="0" err="1" smtClean="0"/>
              <a:t>apps</a:t>
            </a:r>
            <a:r>
              <a:rPr lang="fr-FR" sz="900" dirty="0" smtClean="0"/>
              <a:t> &amp; </a:t>
            </a:r>
            <a:r>
              <a:rPr lang="fr-FR" sz="900" dirty="0" err="1" smtClean="0"/>
              <a:t>search</a:t>
            </a:r>
            <a:r>
              <a:rPr lang="fr-FR" sz="900" dirty="0" smtClean="0"/>
              <a:t> </a:t>
            </a:r>
            <a:r>
              <a:rPr lang="fr-FR" sz="900" dirty="0" err="1" smtClean="0"/>
              <a:t>is</a:t>
            </a:r>
            <a:r>
              <a:rPr lang="fr-FR" sz="900" dirty="0" smtClean="0"/>
              <a:t> happening. </a:t>
            </a:r>
            <a:r>
              <a:rPr lang="fr-FR" sz="900" dirty="0" err="1" smtClean="0"/>
              <a:t>Get</a:t>
            </a:r>
            <a:r>
              <a:rPr lang="fr-FR" sz="900" dirty="0" smtClean="0"/>
              <a:t> </a:t>
            </a:r>
            <a:r>
              <a:rPr lang="fr-FR" sz="900" dirty="0" err="1" smtClean="0"/>
              <a:t>ready</a:t>
            </a:r>
            <a:r>
              <a:rPr lang="fr-FR" sz="900" dirty="0" smtClean="0"/>
              <a:t> ! ». </a:t>
            </a:r>
            <a:r>
              <a:rPr lang="fr-FR" sz="900" i="1" dirty="0" smtClean="0"/>
              <a:t>Marketing land</a:t>
            </a:r>
            <a:r>
              <a:rPr lang="fr-FR" sz="900" dirty="0" smtClean="0"/>
              <a:t>. 30/05/2014. [en ligne]. </a:t>
            </a:r>
            <a:r>
              <a:rPr lang="fr-FR" sz="900" dirty="0"/>
              <a:t>Disponible sur :  </a:t>
            </a:r>
            <a:r>
              <a:rPr lang="fr-FR" sz="900" dirty="0">
                <a:hlinkClick r:id="rId24"/>
              </a:rPr>
              <a:t>http://</a:t>
            </a:r>
            <a:r>
              <a:rPr lang="fr-FR" sz="900" dirty="0" smtClean="0">
                <a:hlinkClick r:id="rId24"/>
              </a:rPr>
              <a:t>marketingland.com/get-ready-for-the-convergence-mobile-apps-84249</a:t>
            </a:r>
            <a:r>
              <a:rPr lang="fr-FR" sz="900" dirty="0" smtClean="0"/>
              <a:t>. </a:t>
            </a:r>
          </a:p>
          <a:p>
            <a:pPr marL="180975" indent="-180975">
              <a:lnSpc>
                <a:spcPct val="110000"/>
              </a:lnSpc>
              <a:spcBef>
                <a:spcPts val="300"/>
              </a:spcBef>
              <a:buNone/>
            </a:pPr>
            <a:r>
              <a:rPr lang="fr-FR" sz="900" dirty="0" smtClean="0"/>
              <a:t>Jennifer Van Grove. « </a:t>
            </a:r>
            <a:r>
              <a:rPr lang="en-US" sz="900" dirty="0"/>
              <a:t>How </a:t>
            </a:r>
            <a:r>
              <a:rPr lang="en-US" sz="900" dirty="0" smtClean="0"/>
              <a:t>tablets are changing </a:t>
            </a:r>
            <a:r>
              <a:rPr lang="en-US" sz="900" dirty="0"/>
              <a:t>the </a:t>
            </a:r>
            <a:r>
              <a:rPr lang="en-US" sz="900" dirty="0" smtClean="0"/>
              <a:t>way we search</a:t>
            </a:r>
            <a:r>
              <a:rPr lang="fr-FR" sz="900" dirty="0" smtClean="0"/>
              <a:t> ». </a:t>
            </a:r>
            <a:r>
              <a:rPr lang="fr-FR" sz="900" i="1" dirty="0" smtClean="0"/>
              <a:t>Mashable</a:t>
            </a:r>
            <a:r>
              <a:rPr lang="fr-FR" sz="900" dirty="0" smtClean="0"/>
              <a:t>. 13/09/2011. [en ligne]. Disponible sur : </a:t>
            </a:r>
            <a:r>
              <a:rPr lang="fr-FR" sz="900" dirty="0" smtClean="0">
                <a:hlinkClick r:id="rId25"/>
              </a:rPr>
              <a:t>http://mashable.com/2011/09/13/tablets-changing-search/</a:t>
            </a:r>
            <a:r>
              <a:rPr lang="fr-FR" sz="900" dirty="0" smtClean="0"/>
              <a:t>. </a:t>
            </a:r>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153422616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noFill/>
        </p:spPr>
        <p:txBody>
          <a:bodyPr>
            <a:normAutofit/>
          </a:bodyPr>
          <a:lstStyle/>
          <a:p>
            <a:pPr marL="180975" indent="-180975">
              <a:spcBef>
                <a:spcPts val="300"/>
              </a:spcBef>
              <a:buNone/>
            </a:pPr>
            <a:r>
              <a:rPr lang="fr-FR" sz="1400" b="1" dirty="0"/>
              <a:t>Suivre l’actualité de ces questions </a:t>
            </a:r>
            <a:r>
              <a:rPr lang="fr-FR" sz="1400" i="1" dirty="0" smtClean="0">
                <a:solidFill>
                  <a:prstClr val="black"/>
                </a:solidFill>
              </a:rPr>
              <a:t>(</a:t>
            </a:r>
            <a:r>
              <a:rPr lang="fr-FR" sz="1200" i="1" dirty="0" smtClean="0">
                <a:solidFill>
                  <a:prstClr val="black"/>
                </a:solidFill>
              </a:rPr>
              <a:t>sélection)</a:t>
            </a:r>
            <a:endParaRPr lang="fr-FR" sz="1400" i="1" dirty="0" smtClean="0"/>
          </a:p>
          <a:p>
            <a:pPr marL="180975" indent="-180975">
              <a:spcBef>
                <a:spcPts val="300"/>
              </a:spcBef>
              <a:buNone/>
            </a:pPr>
            <a:r>
              <a:rPr lang="fr-FR" sz="1000" dirty="0" smtClean="0"/>
              <a:t>[francophone]</a:t>
            </a:r>
          </a:p>
          <a:p>
            <a:pPr marL="180975" indent="-180975">
              <a:spcBef>
                <a:spcPts val="300"/>
              </a:spcBef>
              <a:buNone/>
            </a:pPr>
            <a:r>
              <a:rPr lang="fr-FR" sz="800" dirty="0" smtClean="0"/>
              <a:t>Olivier </a:t>
            </a:r>
            <a:r>
              <a:rPr lang="fr-FR" sz="800" dirty="0"/>
              <a:t>Andrieu. </a:t>
            </a:r>
            <a:r>
              <a:rPr lang="fr-FR" sz="800" i="1" dirty="0"/>
              <a:t>Abondance</a:t>
            </a:r>
            <a:r>
              <a:rPr lang="fr-FR" sz="800" dirty="0"/>
              <a:t>. [en ligne]. Disponible sur : </a:t>
            </a:r>
            <a:r>
              <a:rPr lang="fr-FR" sz="800" dirty="0">
                <a:hlinkClick r:id="rId3"/>
              </a:rPr>
              <a:t>http://www.abondance.com/</a:t>
            </a:r>
            <a:r>
              <a:rPr lang="fr-FR" sz="800" dirty="0"/>
              <a:t> et notamment un blog : </a:t>
            </a:r>
            <a:r>
              <a:rPr lang="fr-FR" sz="800" dirty="0">
                <a:hlinkClick r:id="rId4"/>
              </a:rPr>
              <a:t>http://www.abondance.com/actualites</a:t>
            </a:r>
            <a:r>
              <a:rPr lang="fr-FR" sz="800" dirty="0" smtClean="0">
                <a:hlinkClick r:id="rId4"/>
              </a:rPr>
              <a:t>/</a:t>
            </a:r>
            <a:r>
              <a:rPr lang="fr-FR" sz="800" dirty="0"/>
              <a:t> </a:t>
            </a:r>
            <a:r>
              <a:rPr lang="fr-FR" sz="800" dirty="0" smtClean="0"/>
              <a:t>et lettre </a:t>
            </a:r>
            <a:r>
              <a:rPr lang="fr-FR" sz="800" i="1" dirty="0"/>
              <a:t>Actu moteurs</a:t>
            </a:r>
            <a:r>
              <a:rPr lang="fr-FR" sz="800" dirty="0"/>
              <a:t>, </a:t>
            </a:r>
            <a:r>
              <a:rPr lang="fr-FR" sz="800" dirty="0">
                <a:hlinkClick r:id="rId5"/>
              </a:rPr>
              <a:t>http://</a:t>
            </a:r>
            <a:r>
              <a:rPr lang="fr-FR" sz="800" dirty="0" smtClean="0">
                <a:hlinkClick r:id="rId5"/>
              </a:rPr>
              <a:t>lettres.abondance.com/actumoteurs.html</a:t>
            </a:r>
            <a:r>
              <a:rPr lang="fr-FR" sz="800" dirty="0" smtClean="0"/>
              <a:t>. </a:t>
            </a:r>
            <a:endParaRPr lang="fr-FR" sz="800" dirty="0"/>
          </a:p>
          <a:p>
            <a:pPr marL="180975" indent="-180975">
              <a:spcBef>
                <a:spcPts val="300"/>
              </a:spcBef>
              <a:buNone/>
            </a:pPr>
            <a:r>
              <a:rPr lang="fr-FR" sz="800" i="1" dirty="0" smtClean="0"/>
              <a:t>L’atelier BNP Paribas Group</a:t>
            </a:r>
            <a:r>
              <a:rPr lang="fr-FR" sz="800" dirty="0" smtClean="0"/>
              <a:t>. [en ligne]. </a:t>
            </a:r>
            <a:r>
              <a:rPr lang="fr-FR" sz="800" dirty="0"/>
              <a:t>Disponible sur : </a:t>
            </a:r>
            <a:r>
              <a:rPr lang="fr-FR" sz="800" dirty="0">
                <a:hlinkClick r:id="rId6"/>
              </a:rPr>
              <a:t>http://</a:t>
            </a:r>
            <a:r>
              <a:rPr lang="fr-FR" sz="800" dirty="0" smtClean="0">
                <a:hlinkClick r:id="rId6"/>
              </a:rPr>
              <a:t>www.atelier.net</a:t>
            </a:r>
            <a:r>
              <a:rPr lang="fr-FR" sz="800" dirty="0" smtClean="0"/>
              <a:t>. </a:t>
            </a:r>
          </a:p>
          <a:p>
            <a:pPr marL="180975" indent="-180975">
              <a:spcBef>
                <a:spcPts val="300"/>
              </a:spcBef>
              <a:buNone/>
            </a:pPr>
            <a:r>
              <a:rPr lang="fr-FR" sz="800" dirty="0" smtClean="0"/>
              <a:t>Centre </a:t>
            </a:r>
            <a:r>
              <a:rPr lang="fr-FR" sz="800" dirty="0"/>
              <a:t>de documentation et d’information interuniversitaire en sciences sociales et </a:t>
            </a:r>
            <a:r>
              <a:rPr lang="fr-FR" sz="800" dirty="0" err="1"/>
              <a:t>Inforpro</a:t>
            </a:r>
            <a:r>
              <a:rPr lang="fr-FR" sz="800" dirty="0"/>
              <a:t>. </a:t>
            </a:r>
            <a:r>
              <a:rPr lang="fr-FR" sz="800" i="1" dirty="0" err="1"/>
              <a:t>EchosDoc</a:t>
            </a:r>
            <a:r>
              <a:rPr lang="fr-FR" sz="800" i="1" dirty="0"/>
              <a:t>. </a:t>
            </a:r>
            <a:r>
              <a:rPr lang="fr-FR" sz="800" dirty="0"/>
              <a:t>[en ligne]. Disponible sur : </a:t>
            </a:r>
            <a:r>
              <a:rPr lang="fr-FR" sz="800" dirty="0">
                <a:hlinkClick r:id="rId7"/>
              </a:rPr>
              <a:t>http://www.echosdoc.net</a:t>
            </a:r>
            <a:r>
              <a:rPr lang="fr-FR" sz="800" dirty="0"/>
              <a:t>. </a:t>
            </a:r>
          </a:p>
          <a:p>
            <a:pPr marL="180975" indent="-180975">
              <a:spcBef>
                <a:spcPts val="300"/>
              </a:spcBef>
              <a:buNone/>
            </a:pPr>
            <a:r>
              <a:rPr lang="fr-FR" sz="800" dirty="0"/>
              <a:t>Christophe Deschamps. </a:t>
            </a:r>
            <a:r>
              <a:rPr lang="fr-FR" sz="800" i="1" dirty="0"/>
              <a:t>Outils froids. </a:t>
            </a:r>
            <a:r>
              <a:rPr lang="fr-FR" sz="800" dirty="0"/>
              <a:t>[en ligne]. Disponible sur : </a:t>
            </a:r>
            <a:r>
              <a:rPr lang="fr-FR" sz="800" dirty="0">
                <a:hlinkClick r:id="rId8"/>
              </a:rPr>
              <a:t>http://www.outilsfroids.net/</a:t>
            </a:r>
            <a:r>
              <a:rPr lang="fr-FR" sz="800" dirty="0"/>
              <a:t>. </a:t>
            </a:r>
          </a:p>
          <a:p>
            <a:pPr marL="180975" indent="-180975">
              <a:spcBef>
                <a:spcPts val="300"/>
              </a:spcBef>
              <a:buNone/>
            </a:pPr>
            <a:r>
              <a:rPr lang="fr-FR" sz="800" dirty="0"/>
              <a:t>Olivier </a:t>
            </a:r>
            <a:r>
              <a:rPr lang="fr-FR" sz="800" dirty="0" err="1"/>
              <a:t>Duffez</a:t>
            </a:r>
            <a:r>
              <a:rPr lang="fr-FR" sz="800" dirty="0"/>
              <a:t>. </a:t>
            </a:r>
            <a:r>
              <a:rPr lang="fr-FR" sz="800" i="1" dirty="0" err="1"/>
              <a:t>WebRankInfo</a:t>
            </a:r>
            <a:r>
              <a:rPr lang="fr-FR" sz="800" i="1" dirty="0"/>
              <a:t>. </a:t>
            </a:r>
            <a:r>
              <a:rPr lang="fr-FR" sz="800" dirty="0"/>
              <a:t>[en ligne]. Disponible sur : </a:t>
            </a:r>
            <a:r>
              <a:rPr lang="fr-FR" sz="800" dirty="0">
                <a:hlinkClick r:id="rId9"/>
              </a:rPr>
              <a:t>http://www.webrankinfo.com/</a:t>
            </a:r>
            <a:r>
              <a:rPr lang="fr-FR" sz="800" dirty="0"/>
              <a:t> et forum : </a:t>
            </a:r>
            <a:r>
              <a:rPr lang="fr-FR" sz="800" dirty="0">
                <a:hlinkClick r:id="rId10"/>
              </a:rPr>
              <a:t>http://forum.webrankinfo.com/</a:t>
            </a:r>
            <a:r>
              <a:rPr lang="fr-FR" sz="800" dirty="0"/>
              <a:t>. </a:t>
            </a:r>
          </a:p>
          <a:p>
            <a:pPr marL="180975" indent="-180975">
              <a:spcBef>
                <a:spcPts val="300"/>
              </a:spcBef>
              <a:buNone/>
            </a:pPr>
            <a:r>
              <a:rPr lang="fr-FR" sz="800" dirty="0" smtClean="0"/>
              <a:t>Olivier Ertzscheid. </a:t>
            </a:r>
            <a:r>
              <a:rPr lang="fr-FR" sz="800" i="1" dirty="0" smtClean="0"/>
              <a:t>Affordance.info. </a:t>
            </a:r>
            <a:r>
              <a:rPr lang="fr-FR" sz="800" dirty="0" smtClean="0"/>
              <a:t>[en ligne]. Disponible sur </a:t>
            </a:r>
            <a:r>
              <a:rPr lang="fr-FR" sz="800" dirty="0"/>
              <a:t>: </a:t>
            </a:r>
            <a:r>
              <a:rPr lang="fr-FR" sz="800" dirty="0">
                <a:hlinkClick r:id="rId11"/>
              </a:rPr>
              <a:t>http://</a:t>
            </a:r>
            <a:r>
              <a:rPr lang="fr-FR" sz="800" dirty="0" smtClean="0">
                <a:hlinkClick r:id="rId11"/>
              </a:rPr>
              <a:t>affordance.typepad.com</a:t>
            </a:r>
            <a:r>
              <a:rPr lang="fr-FR" sz="800" dirty="0" smtClean="0"/>
              <a:t>. </a:t>
            </a:r>
          </a:p>
          <a:p>
            <a:pPr marL="180975" indent="-180975">
              <a:spcBef>
                <a:spcPts val="300"/>
              </a:spcBef>
              <a:buNone/>
            </a:pPr>
            <a:r>
              <a:rPr lang="fr-FR" sz="800" dirty="0" smtClean="0"/>
              <a:t>Béatrice </a:t>
            </a:r>
            <a:r>
              <a:rPr lang="fr-FR" sz="800" dirty="0" err="1"/>
              <a:t>Foenix-Riou</a:t>
            </a:r>
            <a:r>
              <a:rPr lang="fr-FR" sz="800" dirty="0"/>
              <a:t>. </a:t>
            </a:r>
            <a:r>
              <a:rPr lang="fr-FR" sz="800" i="1" dirty="0"/>
              <a:t>Le blog de recherche-eveillee.com. </a:t>
            </a:r>
            <a:r>
              <a:rPr lang="fr-FR" sz="800" dirty="0"/>
              <a:t>[en ligne]. Disponible sur : </a:t>
            </a:r>
            <a:r>
              <a:rPr lang="fr-FR" sz="800" dirty="0">
                <a:hlinkClick r:id="rId12"/>
              </a:rPr>
              <a:t>http://blog.recherche-eveillee.com/</a:t>
            </a:r>
            <a:r>
              <a:rPr lang="fr-FR" sz="800" dirty="0"/>
              <a:t>. </a:t>
            </a:r>
            <a:r>
              <a:rPr lang="fr-FR" sz="800" dirty="0" smtClean="0"/>
              <a:t>Compte Twitter </a:t>
            </a:r>
            <a:r>
              <a:rPr lang="fr-FR" sz="800" dirty="0"/>
              <a:t>: </a:t>
            </a:r>
            <a:r>
              <a:rPr lang="fr-FR" sz="800" dirty="0">
                <a:hlinkClick r:id="rId13"/>
              </a:rPr>
              <a:t>https://</a:t>
            </a:r>
            <a:r>
              <a:rPr lang="fr-FR" sz="800" dirty="0" smtClean="0">
                <a:hlinkClick r:id="rId13"/>
              </a:rPr>
              <a:t>twitter.com/bfoenix</a:t>
            </a:r>
            <a:r>
              <a:rPr lang="fr-FR" sz="800" dirty="0" smtClean="0"/>
              <a:t>. </a:t>
            </a:r>
            <a:endParaRPr lang="fr-FR" sz="800" dirty="0"/>
          </a:p>
          <a:p>
            <a:pPr marL="180975" indent="-180975">
              <a:spcBef>
                <a:spcPts val="300"/>
              </a:spcBef>
              <a:buNone/>
            </a:pPr>
            <a:r>
              <a:rPr lang="fr-FR" sz="800" i="1" dirty="0" smtClean="0"/>
              <a:t>Les </a:t>
            </a:r>
            <a:r>
              <a:rPr lang="fr-FR" sz="800" i="1" dirty="0" err="1"/>
              <a:t>infostratèges</a:t>
            </a:r>
            <a:r>
              <a:rPr lang="fr-FR" sz="800" i="1" dirty="0"/>
              <a:t>. </a:t>
            </a:r>
            <a:r>
              <a:rPr lang="fr-FR" sz="800" dirty="0"/>
              <a:t>Didier </a:t>
            </a:r>
            <a:r>
              <a:rPr lang="fr-FR" sz="800" dirty="0" err="1"/>
              <a:t>Frochot</a:t>
            </a:r>
            <a:r>
              <a:rPr lang="fr-FR" sz="800" dirty="0"/>
              <a:t> et Fabrice </a:t>
            </a:r>
            <a:r>
              <a:rPr lang="fr-FR" sz="800" dirty="0" err="1"/>
              <a:t>Molinaro</a:t>
            </a:r>
            <a:r>
              <a:rPr lang="fr-FR" sz="800" dirty="0"/>
              <a:t>, </a:t>
            </a:r>
            <a:r>
              <a:rPr lang="fr-FR" sz="800" dirty="0" err="1"/>
              <a:t>dir</a:t>
            </a:r>
            <a:r>
              <a:rPr lang="fr-FR" sz="800" dirty="0"/>
              <a:t>. </a:t>
            </a:r>
            <a:r>
              <a:rPr lang="fr-FR" sz="800" dirty="0" err="1"/>
              <a:t>publ</a:t>
            </a:r>
            <a:r>
              <a:rPr lang="fr-FR" sz="800" dirty="0"/>
              <a:t>. [en ligne]. Disponible sur : </a:t>
            </a:r>
            <a:r>
              <a:rPr lang="fr-FR" sz="800" dirty="0">
                <a:hlinkClick r:id="rId14"/>
              </a:rPr>
              <a:t>http://www.les-infostrateges.com/</a:t>
            </a:r>
            <a:r>
              <a:rPr lang="fr-FR" sz="800" dirty="0"/>
              <a:t>. </a:t>
            </a:r>
          </a:p>
          <a:p>
            <a:pPr marL="180975" indent="-180975">
              <a:spcBef>
                <a:spcPts val="300"/>
              </a:spcBef>
              <a:buNone/>
            </a:pPr>
            <a:r>
              <a:rPr lang="fr-FR" sz="800" i="1" dirty="0"/>
              <a:t>InternetActu</a:t>
            </a:r>
            <a:r>
              <a:rPr lang="fr-FR" sz="800" dirty="0"/>
              <a:t>. [en ligne]. Disponible sur : </a:t>
            </a:r>
            <a:r>
              <a:rPr lang="fr-FR" sz="800" dirty="0">
                <a:hlinkClick r:id="rId15"/>
              </a:rPr>
              <a:t>http://www.internetactu.net</a:t>
            </a:r>
            <a:r>
              <a:rPr lang="fr-FR" sz="800" dirty="0"/>
              <a:t>.</a:t>
            </a:r>
          </a:p>
          <a:p>
            <a:pPr marL="180975" indent="-180975">
              <a:spcBef>
                <a:spcPts val="300"/>
              </a:spcBef>
              <a:buNone/>
            </a:pPr>
            <a:r>
              <a:rPr lang="fr-FR" sz="800" i="1" dirty="0"/>
              <a:t>Le journal du net. </a:t>
            </a:r>
            <a:r>
              <a:rPr lang="fr-FR" sz="800" dirty="0"/>
              <a:t>[en ligne]. Disponible sur : </a:t>
            </a:r>
            <a:r>
              <a:rPr lang="fr-FR" sz="800" dirty="0">
                <a:hlinkClick r:id="rId16"/>
              </a:rPr>
              <a:t>http://www.journaldunet.com/</a:t>
            </a:r>
            <a:r>
              <a:rPr lang="fr-FR" sz="800" dirty="0"/>
              <a:t>. </a:t>
            </a:r>
          </a:p>
          <a:p>
            <a:pPr marL="180975" indent="-180975">
              <a:spcBef>
                <a:spcPts val="300"/>
              </a:spcBef>
              <a:buNone/>
            </a:pPr>
            <a:r>
              <a:rPr lang="fr-FR" sz="800" i="1" dirty="0" smtClean="0"/>
              <a:t>Netsources</a:t>
            </a:r>
            <a:r>
              <a:rPr lang="fr-FR" sz="800" i="1" dirty="0"/>
              <a:t>. </a:t>
            </a:r>
            <a:r>
              <a:rPr lang="fr-FR" sz="800" dirty="0"/>
              <a:t>François </a:t>
            </a:r>
            <a:r>
              <a:rPr lang="fr-FR" sz="800" dirty="0" err="1"/>
              <a:t>Libman</a:t>
            </a:r>
            <a:r>
              <a:rPr lang="fr-FR" sz="800" dirty="0"/>
              <a:t>, </a:t>
            </a:r>
            <a:r>
              <a:rPr lang="fr-FR" sz="800" dirty="0" err="1"/>
              <a:t>dir</a:t>
            </a:r>
            <a:r>
              <a:rPr lang="fr-FR" sz="800" dirty="0"/>
              <a:t>. </a:t>
            </a:r>
            <a:r>
              <a:rPr lang="fr-FR" sz="800" dirty="0" err="1"/>
              <a:t>publ</a:t>
            </a:r>
            <a:r>
              <a:rPr lang="fr-FR" sz="800" dirty="0"/>
              <a:t>. Paris : Bases publications, 1996-</a:t>
            </a:r>
            <a:r>
              <a:rPr lang="fr-FR" sz="800" dirty="0" smtClean="0"/>
              <a:t>.</a:t>
            </a:r>
          </a:p>
          <a:p>
            <a:pPr marL="180975" indent="-180975">
              <a:spcBef>
                <a:spcPts val="300"/>
              </a:spcBef>
              <a:buNone/>
            </a:pPr>
            <a:r>
              <a:rPr lang="fr-FR" sz="800" i="1" dirty="0" err="1" smtClean="0"/>
              <a:t>Numerama</a:t>
            </a:r>
            <a:r>
              <a:rPr lang="fr-FR" sz="800" i="1" dirty="0" smtClean="0"/>
              <a:t>.</a:t>
            </a:r>
            <a:r>
              <a:rPr lang="fr-FR" sz="800" dirty="0" smtClean="0"/>
              <a:t> [en ligne]. </a:t>
            </a:r>
            <a:r>
              <a:rPr lang="fr-FR" sz="800" dirty="0"/>
              <a:t>Disponible sur :  </a:t>
            </a:r>
            <a:r>
              <a:rPr lang="fr-FR" sz="800" dirty="0">
                <a:hlinkClick r:id="rId17"/>
              </a:rPr>
              <a:t>http://www.numerama.com</a:t>
            </a:r>
            <a:r>
              <a:rPr lang="fr-FR" sz="800" dirty="0" smtClean="0">
                <a:hlinkClick r:id="rId17"/>
              </a:rPr>
              <a:t>/</a:t>
            </a:r>
            <a:r>
              <a:rPr lang="fr-FR" sz="800" dirty="0" smtClean="0"/>
              <a:t>. </a:t>
            </a:r>
            <a:endParaRPr lang="fr-FR" sz="800" i="1" dirty="0"/>
          </a:p>
          <a:p>
            <a:pPr marL="180975" indent="-180975">
              <a:spcBef>
                <a:spcPts val="300"/>
              </a:spcBef>
              <a:buNone/>
            </a:pPr>
            <a:r>
              <a:rPr lang="fr-FR" sz="800" i="1" dirty="0"/>
              <a:t>Presse citron. </a:t>
            </a:r>
            <a:r>
              <a:rPr lang="fr-FR" sz="800" dirty="0"/>
              <a:t>[en ligne]. Disponible sur : </a:t>
            </a:r>
            <a:r>
              <a:rPr lang="fr-FR" sz="800" dirty="0">
                <a:hlinkClick r:id="rId18"/>
              </a:rPr>
              <a:t>http://www.presse-citron.net/</a:t>
            </a:r>
            <a:r>
              <a:rPr lang="fr-FR" sz="800" dirty="0"/>
              <a:t>. </a:t>
            </a:r>
            <a:endParaRPr lang="fr-FR" sz="800" i="1" dirty="0"/>
          </a:p>
          <a:p>
            <a:pPr marL="180975" indent="-180975">
              <a:spcBef>
                <a:spcPts val="300"/>
              </a:spcBef>
              <a:buNone/>
            </a:pPr>
            <a:r>
              <a:rPr lang="fr-FR" sz="800" i="1" dirty="0" err="1" smtClean="0"/>
              <a:t>Techcrunch</a:t>
            </a:r>
            <a:r>
              <a:rPr lang="fr-FR" sz="800" dirty="0"/>
              <a:t>. [en ligne]. </a:t>
            </a:r>
            <a:r>
              <a:rPr lang="fr-FR" sz="800" dirty="0" smtClean="0"/>
              <a:t>Version Europe disponible </a:t>
            </a:r>
            <a:r>
              <a:rPr lang="fr-FR" sz="800" dirty="0"/>
              <a:t>sur </a:t>
            </a:r>
            <a:r>
              <a:rPr lang="fr-FR" sz="800" dirty="0" smtClean="0"/>
              <a:t>: </a:t>
            </a:r>
            <a:r>
              <a:rPr lang="fr-FR" sz="800" dirty="0">
                <a:hlinkClick r:id="rId19"/>
              </a:rPr>
              <a:t>http://fr.techcrunch.com/</a:t>
            </a:r>
            <a:r>
              <a:rPr lang="fr-FR" sz="800" dirty="0"/>
              <a:t>. </a:t>
            </a:r>
          </a:p>
          <a:p>
            <a:pPr marL="180975" indent="-180975">
              <a:spcBef>
                <a:spcPts val="300"/>
              </a:spcBef>
              <a:buNone/>
            </a:pPr>
            <a:r>
              <a:rPr lang="fr-FR" sz="800" i="1" dirty="0" smtClean="0"/>
              <a:t>ZDNet.fr.</a:t>
            </a:r>
            <a:r>
              <a:rPr lang="fr-FR" sz="800" dirty="0" smtClean="0"/>
              <a:t> </a:t>
            </a:r>
            <a:r>
              <a:rPr lang="fr-FR" sz="800" dirty="0"/>
              <a:t>[en ligne]. Disponible sur : </a:t>
            </a:r>
            <a:r>
              <a:rPr lang="fr-FR" sz="800" dirty="0">
                <a:hlinkClick r:id="rId20"/>
              </a:rPr>
              <a:t>http://www.zdnet.fr/</a:t>
            </a:r>
            <a:r>
              <a:rPr lang="fr-FR" sz="800" dirty="0"/>
              <a:t>. </a:t>
            </a:r>
          </a:p>
          <a:p>
            <a:pPr marL="180975" indent="-180975">
              <a:spcBef>
                <a:spcPts val="300"/>
              </a:spcBef>
              <a:buNone/>
            </a:pPr>
            <a:r>
              <a:rPr lang="fr-FR" sz="800" dirty="0" err="1" smtClean="0"/>
              <a:t>Zorgloob</a:t>
            </a:r>
            <a:r>
              <a:rPr lang="fr-FR" sz="800" dirty="0"/>
              <a:t>. Compte Twitter. [en ligne]. Disponible sur : </a:t>
            </a:r>
            <a:r>
              <a:rPr lang="fr-FR" sz="800" dirty="0">
                <a:hlinkClick r:id="rId21"/>
              </a:rPr>
              <a:t>https://twitter.com/Zorgloob</a:t>
            </a:r>
            <a:r>
              <a:rPr lang="fr-FR" sz="800" dirty="0"/>
              <a:t>. </a:t>
            </a:r>
            <a:endParaRPr lang="fr-FR" sz="800" dirty="0" smtClean="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78192886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Espace réservé du contenu 7"/>
          <p:cNvSpPr>
            <a:spLocks noGrp="1"/>
          </p:cNvSpPr>
          <p:nvPr>
            <p:ph idx="1"/>
          </p:nvPr>
        </p:nvSpPr>
        <p:spPr>
          <a:noFill/>
        </p:spPr>
        <p:txBody>
          <a:bodyPr>
            <a:normAutofit/>
          </a:bodyPr>
          <a:lstStyle/>
          <a:p>
            <a:pPr marL="180975" indent="-180975">
              <a:spcBef>
                <a:spcPts val="300"/>
              </a:spcBef>
              <a:buNone/>
            </a:pPr>
            <a:r>
              <a:rPr lang="fr-FR" sz="1400" b="1" dirty="0"/>
              <a:t>Suivre l’actualité de ces </a:t>
            </a:r>
            <a:r>
              <a:rPr lang="fr-FR" sz="1400" b="1" dirty="0"/>
              <a:t>questions </a:t>
            </a:r>
            <a:r>
              <a:rPr lang="fr-FR" sz="1200" i="1" dirty="0">
                <a:solidFill>
                  <a:prstClr val="black"/>
                </a:solidFill>
              </a:rPr>
              <a:t>(sélection)</a:t>
            </a:r>
            <a:endParaRPr lang="fr-FR" sz="1200" i="1" dirty="0" smtClean="0"/>
          </a:p>
          <a:p>
            <a:pPr marL="180975" indent="-180975">
              <a:spcBef>
                <a:spcPts val="300"/>
              </a:spcBef>
              <a:buNone/>
            </a:pPr>
            <a:r>
              <a:rPr lang="fr-FR" sz="1000" dirty="0"/>
              <a:t>[anglophone]</a:t>
            </a:r>
          </a:p>
          <a:p>
            <a:pPr marL="180975" indent="-180975">
              <a:spcBef>
                <a:spcPts val="300"/>
              </a:spcBef>
              <a:buNone/>
            </a:pPr>
            <a:r>
              <a:rPr lang="fr-FR" sz="800" dirty="0" smtClean="0"/>
              <a:t>John </a:t>
            </a:r>
            <a:r>
              <a:rPr lang="fr-FR" sz="800" dirty="0" err="1" smtClean="0"/>
              <a:t>Battelle</a:t>
            </a:r>
            <a:r>
              <a:rPr lang="fr-FR" sz="800" dirty="0" smtClean="0"/>
              <a:t>. </a:t>
            </a:r>
            <a:r>
              <a:rPr lang="fr-FR" sz="800" i="1" dirty="0" smtClean="0"/>
              <a:t>John </a:t>
            </a:r>
            <a:r>
              <a:rPr lang="fr-FR" sz="800" i="1" dirty="0" err="1" smtClean="0"/>
              <a:t>Battelle’s</a:t>
            </a:r>
            <a:r>
              <a:rPr lang="fr-FR" sz="800" i="1" dirty="0" smtClean="0"/>
              <a:t> </a:t>
            </a:r>
            <a:r>
              <a:rPr lang="fr-FR" sz="800" i="1" dirty="0" err="1" smtClean="0"/>
              <a:t>searchblog</a:t>
            </a:r>
            <a:r>
              <a:rPr lang="fr-FR" sz="800" dirty="0" smtClean="0"/>
              <a:t>. [en ligne]. </a:t>
            </a:r>
            <a:r>
              <a:rPr lang="fr-FR" sz="800" dirty="0"/>
              <a:t>Disponible sur : </a:t>
            </a:r>
            <a:r>
              <a:rPr lang="fr-FR" sz="800" dirty="0">
                <a:hlinkClick r:id="rId3"/>
              </a:rPr>
              <a:t>http://battellemedia.com</a:t>
            </a:r>
            <a:r>
              <a:rPr lang="fr-FR" sz="800" dirty="0" smtClean="0">
                <a:hlinkClick r:id="rId3"/>
              </a:rPr>
              <a:t>/</a:t>
            </a:r>
            <a:r>
              <a:rPr lang="fr-FR" sz="800" dirty="0" smtClean="0"/>
              <a:t>. </a:t>
            </a:r>
          </a:p>
          <a:p>
            <a:pPr marL="180975" indent="-180975">
              <a:spcBef>
                <a:spcPts val="300"/>
              </a:spcBef>
              <a:buNone/>
            </a:pPr>
            <a:r>
              <a:rPr lang="fr-FR" sz="800" dirty="0" smtClean="0"/>
              <a:t>Karen </a:t>
            </a:r>
            <a:r>
              <a:rPr lang="fr-FR" sz="800" dirty="0" err="1" smtClean="0"/>
              <a:t>Blakeman</a:t>
            </a:r>
            <a:r>
              <a:rPr lang="fr-FR" sz="800" dirty="0" smtClean="0"/>
              <a:t>. </a:t>
            </a:r>
            <a:r>
              <a:rPr lang="fr-FR" sz="800" i="1" dirty="0" smtClean="0"/>
              <a:t>Karen </a:t>
            </a:r>
            <a:r>
              <a:rPr lang="fr-FR" sz="800" i="1" dirty="0" err="1" smtClean="0"/>
              <a:t>Blakeman’s</a:t>
            </a:r>
            <a:r>
              <a:rPr lang="fr-FR" sz="800" i="1" dirty="0" smtClean="0"/>
              <a:t> blog</a:t>
            </a:r>
            <a:r>
              <a:rPr lang="fr-FR" sz="800" dirty="0" smtClean="0"/>
              <a:t>. [en ligne]. </a:t>
            </a:r>
            <a:r>
              <a:rPr lang="fr-FR" sz="800" dirty="0"/>
              <a:t>Disponible sur : </a:t>
            </a:r>
            <a:r>
              <a:rPr lang="fr-FR" sz="800" dirty="0">
                <a:hlinkClick r:id="rId4"/>
              </a:rPr>
              <a:t>http://www.rba.co.uk/wordpress</a:t>
            </a:r>
            <a:r>
              <a:rPr lang="fr-FR" sz="800" dirty="0" smtClean="0">
                <a:hlinkClick r:id="rId4"/>
              </a:rPr>
              <a:t>/</a:t>
            </a:r>
            <a:r>
              <a:rPr lang="fr-FR" sz="800" dirty="0" smtClean="0"/>
              <a:t>. </a:t>
            </a:r>
            <a:r>
              <a:rPr lang="fr-FR" sz="800" dirty="0"/>
              <a:t>Sccop.it : </a:t>
            </a:r>
            <a:r>
              <a:rPr lang="fr-FR" sz="800" dirty="0">
                <a:hlinkClick r:id="rId5"/>
              </a:rPr>
              <a:t>http://</a:t>
            </a:r>
            <a:r>
              <a:rPr lang="fr-FR" sz="800" dirty="0" smtClean="0">
                <a:hlinkClick r:id="rId5"/>
              </a:rPr>
              <a:t>www.scoop.it/t/google-by-karen-blakeman</a:t>
            </a:r>
            <a:r>
              <a:rPr lang="fr-FR" sz="800" dirty="0" smtClean="0"/>
              <a:t>. </a:t>
            </a:r>
            <a:endParaRPr lang="fr-FR" sz="800" dirty="0"/>
          </a:p>
          <a:p>
            <a:pPr marL="180975" indent="-180975">
              <a:spcBef>
                <a:spcPts val="300"/>
              </a:spcBef>
              <a:buNone/>
            </a:pPr>
            <a:r>
              <a:rPr lang="fr-FR" sz="800" dirty="0" smtClean="0"/>
              <a:t>Phil Bradley. </a:t>
            </a:r>
            <a:r>
              <a:rPr lang="fr-FR" sz="800" i="1" dirty="0" smtClean="0"/>
              <a:t>Phil </a:t>
            </a:r>
            <a:r>
              <a:rPr lang="fr-FR" sz="800" i="1" dirty="0" err="1" smtClean="0"/>
              <a:t>Bradley’s</a:t>
            </a:r>
            <a:r>
              <a:rPr lang="fr-FR" sz="800" i="1" dirty="0" smtClean="0"/>
              <a:t> weblog</a:t>
            </a:r>
            <a:r>
              <a:rPr lang="fr-FR" sz="800" dirty="0" smtClean="0"/>
              <a:t>. [en ligne]. </a:t>
            </a:r>
            <a:r>
              <a:rPr lang="fr-FR" sz="800" dirty="0"/>
              <a:t>Disponible sur : </a:t>
            </a:r>
            <a:r>
              <a:rPr lang="fr-FR" sz="800" dirty="0">
                <a:hlinkClick r:id="rId6"/>
              </a:rPr>
              <a:t>http://philbradley.typepad.com</a:t>
            </a:r>
            <a:r>
              <a:rPr lang="fr-FR" sz="800" dirty="0" smtClean="0">
                <a:hlinkClick r:id="rId6"/>
              </a:rPr>
              <a:t>/</a:t>
            </a:r>
            <a:r>
              <a:rPr lang="fr-FR" sz="800" dirty="0" smtClean="0"/>
              <a:t>. </a:t>
            </a:r>
            <a:r>
              <a:rPr lang="fr-FR" sz="800" dirty="0"/>
              <a:t>Scoop.it : </a:t>
            </a:r>
            <a:r>
              <a:rPr lang="fr-FR" sz="800" dirty="0">
                <a:hlinkClick r:id="rId7"/>
              </a:rPr>
              <a:t>http://</a:t>
            </a:r>
            <a:r>
              <a:rPr lang="fr-FR" sz="800" dirty="0" smtClean="0">
                <a:hlinkClick r:id="rId7"/>
              </a:rPr>
              <a:t>www.scoop.it/t/internet-search</a:t>
            </a:r>
            <a:r>
              <a:rPr lang="fr-FR" sz="800" dirty="0" smtClean="0"/>
              <a:t>. </a:t>
            </a:r>
            <a:endParaRPr lang="fr-FR" sz="800" dirty="0"/>
          </a:p>
          <a:p>
            <a:pPr marL="180975" indent="-180975">
              <a:spcBef>
                <a:spcPts val="300"/>
              </a:spcBef>
              <a:buNone/>
            </a:pPr>
            <a:r>
              <a:rPr lang="fr-FR" sz="800" dirty="0" smtClean="0"/>
              <a:t>Wendy </a:t>
            </a:r>
            <a:r>
              <a:rPr lang="fr-FR" sz="800" dirty="0"/>
              <a:t>Boswell. </a:t>
            </a:r>
            <a:r>
              <a:rPr lang="fr-FR" sz="800" i="1" dirty="0"/>
              <a:t>W</a:t>
            </a:r>
            <a:r>
              <a:rPr lang="fr-FR" sz="800" i="1" dirty="0" smtClean="0"/>
              <a:t>eb </a:t>
            </a:r>
            <a:r>
              <a:rPr lang="fr-FR" sz="800" i="1" dirty="0" err="1"/>
              <a:t>search</a:t>
            </a:r>
            <a:r>
              <a:rPr lang="fr-FR" sz="800" i="1" dirty="0"/>
              <a:t>.</a:t>
            </a:r>
            <a:r>
              <a:rPr lang="fr-FR" sz="800" dirty="0"/>
              <a:t> [en ligne]. Disponible sur : </a:t>
            </a:r>
            <a:r>
              <a:rPr lang="fr-FR" sz="800" dirty="0">
                <a:hlinkClick r:id="rId8"/>
              </a:rPr>
              <a:t>http://websearch.about.com/</a:t>
            </a:r>
            <a:r>
              <a:rPr lang="fr-FR" sz="800" dirty="0"/>
              <a:t>.</a:t>
            </a:r>
          </a:p>
          <a:p>
            <a:pPr marL="180975" indent="-180975">
              <a:spcBef>
                <a:spcPts val="300"/>
              </a:spcBef>
              <a:buNone/>
            </a:pPr>
            <a:r>
              <a:rPr lang="fr-FR" sz="800" dirty="0" smtClean="0"/>
              <a:t>Tara </a:t>
            </a:r>
            <a:r>
              <a:rPr lang="fr-FR" sz="800" dirty="0" err="1" smtClean="0"/>
              <a:t>Calishain</a:t>
            </a:r>
            <a:r>
              <a:rPr lang="fr-FR" sz="800" dirty="0" smtClean="0"/>
              <a:t>. </a:t>
            </a:r>
            <a:r>
              <a:rPr lang="fr-FR" sz="800" i="1" dirty="0" err="1" smtClean="0"/>
              <a:t>Research</a:t>
            </a:r>
            <a:r>
              <a:rPr lang="fr-FR" sz="800" i="1" dirty="0" smtClean="0"/>
              <a:t> </a:t>
            </a:r>
            <a:r>
              <a:rPr lang="fr-FR" sz="800" i="1" dirty="0" err="1"/>
              <a:t>Buzz</a:t>
            </a:r>
            <a:r>
              <a:rPr lang="fr-FR" sz="800" dirty="0"/>
              <a:t>. [en ligne]. Disponible sur : </a:t>
            </a:r>
            <a:r>
              <a:rPr lang="fr-FR" sz="800" dirty="0">
                <a:hlinkClick r:id="rId9"/>
              </a:rPr>
              <a:t>http://researchbuzz.me/</a:t>
            </a:r>
            <a:r>
              <a:rPr lang="fr-FR" sz="800" dirty="0"/>
              <a:t>. </a:t>
            </a:r>
          </a:p>
          <a:p>
            <a:pPr marL="180975" indent="-180975">
              <a:spcBef>
                <a:spcPts val="300"/>
              </a:spcBef>
              <a:buNone/>
            </a:pPr>
            <a:r>
              <a:rPr lang="fr-FR" sz="800" dirty="0"/>
              <a:t> </a:t>
            </a:r>
            <a:r>
              <a:rPr lang="fr-FR" sz="800" dirty="0" err="1"/>
              <a:t>Rubén</a:t>
            </a:r>
            <a:r>
              <a:rPr lang="fr-FR" sz="800" dirty="0"/>
              <a:t> </a:t>
            </a:r>
            <a:r>
              <a:rPr lang="fr-FR" sz="800" dirty="0" smtClean="0"/>
              <a:t>Gómez. </a:t>
            </a:r>
            <a:r>
              <a:rPr lang="fr-FR" sz="800" i="1" dirty="0" smtClean="0"/>
              <a:t>All G </a:t>
            </a:r>
            <a:r>
              <a:rPr lang="fr-FR" sz="800" i="1" dirty="0" err="1" smtClean="0"/>
              <a:t>testing</a:t>
            </a:r>
            <a:r>
              <a:rPr lang="fr-FR" sz="800" dirty="0" smtClean="0"/>
              <a:t>. [en ligne]. </a:t>
            </a:r>
            <a:r>
              <a:rPr lang="fr-FR" sz="800" dirty="0"/>
              <a:t>Disponible sur : </a:t>
            </a:r>
            <a:r>
              <a:rPr lang="fr-FR" sz="800" dirty="0">
                <a:hlinkClick r:id="rId10"/>
              </a:rPr>
              <a:t>http://</a:t>
            </a:r>
            <a:r>
              <a:rPr lang="fr-FR" sz="800" dirty="0" smtClean="0">
                <a:hlinkClick r:id="rId10"/>
              </a:rPr>
              <a:t>allgoogletesting.blogspot.be</a:t>
            </a:r>
            <a:r>
              <a:rPr lang="fr-FR" sz="800" dirty="0" smtClean="0"/>
              <a:t>. </a:t>
            </a:r>
            <a:endParaRPr lang="fr-FR" sz="800" dirty="0"/>
          </a:p>
          <a:p>
            <a:pPr marL="180975" indent="-180975">
              <a:spcBef>
                <a:spcPts val="300"/>
              </a:spcBef>
              <a:buNone/>
            </a:pPr>
            <a:r>
              <a:rPr lang="fr-FR" sz="800" dirty="0" smtClean="0"/>
              <a:t>Gwen </a:t>
            </a:r>
            <a:r>
              <a:rPr lang="fr-FR" sz="800" dirty="0"/>
              <a:t>Harris. </a:t>
            </a:r>
            <a:r>
              <a:rPr lang="fr-FR" sz="800" i="1" dirty="0"/>
              <a:t>Internet News. </a:t>
            </a:r>
            <a:r>
              <a:rPr lang="fr-FR" sz="800" dirty="0"/>
              <a:t>[en ligne]. Disponible sur : </a:t>
            </a:r>
            <a:r>
              <a:rPr lang="fr-FR" sz="800" dirty="0">
                <a:hlinkClick r:id="rId11"/>
              </a:rPr>
              <a:t>http://www.websearchguide.ca/netblog/</a:t>
            </a:r>
            <a:r>
              <a:rPr lang="fr-FR" sz="800" dirty="0"/>
              <a:t>. </a:t>
            </a:r>
          </a:p>
          <a:p>
            <a:pPr marL="180975" indent="-180975">
              <a:spcBef>
                <a:spcPts val="300"/>
              </a:spcBef>
              <a:buNone/>
            </a:pPr>
            <a:r>
              <a:rPr lang="fr-FR" sz="800" i="1" dirty="0" err="1" smtClean="0"/>
              <a:t>ReadWrite</a:t>
            </a:r>
            <a:r>
              <a:rPr lang="fr-FR" sz="800" dirty="0" smtClean="0"/>
              <a:t>. </a:t>
            </a:r>
            <a:r>
              <a:rPr lang="fr-FR" sz="800" dirty="0"/>
              <a:t>[en ligne]. Disponible sur : </a:t>
            </a:r>
            <a:r>
              <a:rPr lang="fr-FR" sz="800" dirty="0">
                <a:hlinkClick r:id="rId12"/>
              </a:rPr>
              <a:t>http://</a:t>
            </a:r>
            <a:r>
              <a:rPr lang="fr-FR" sz="800" dirty="0" smtClean="0">
                <a:hlinkClick r:id="rId12"/>
              </a:rPr>
              <a:t>readwrite.com</a:t>
            </a:r>
            <a:r>
              <a:rPr lang="fr-FR" sz="800" dirty="0" smtClean="0"/>
              <a:t>. </a:t>
            </a:r>
            <a:endParaRPr lang="fr-FR" sz="800" dirty="0"/>
          </a:p>
          <a:p>
            <a:pPr marL="180975" indent="-180975">
              <a:spcBef>
                <a:spcPts val="300"/>
              </a:spcBef>
              <a:buNone/>
            </a:pPr>
            <a:r>
              <a:rPr lang="fr-FR" sz="800" i="1" dirty="0" err="1" smtClean="0"/>
              <a:t>Search</a:t>
            </a:r>
            <a:r>
              <a:rPr lang="fr-FR" sz="800" i="1" dirty="0" smtClean="0"/>
              <a:t> </a:t>
            </a:r>
            <a:r>
              <a:rPr lang="fr-FR" sz="800" i="1" dirty="0" err="1"/>
              <a:t>Engine</a:t>
            </a:r>
            <a:r>
              <a:rPr lang="fr-FR" sz="800" i="1" dirty="0"/>
              <a:t> Journal.</a:t>
            </a:r>
            <a:r>
              <a:rPr lang="fr-FR" sz="800" dirty="0"/>
              <a:t> [en ligne]. Disponible sur : </a:t>
            </a:r>
            <a:r>
              <a:rPr lang="fr-FR" sz="800" dirty="0">
                <a:hlinkClick r:id="rId13"/>
              </a:rPr>
              <a:t>http://www.searchenginejournal.com/</a:t>
            </a:r>
            <a:r>
              <a:rPr lang="fr-FR" sz="800" dirty="0"/>
              <a:t>. </a:t>
            </a:r>
          </a:p>
          <a:p>
            <a:pPr marL="180975" indent="-180975">
              <a:spcBef>
                <a:spcPts val="300"/>
              </a:spcBef>
              <a:buNone/>
            </a:pPr>
            <a:r>
              <a:rPr lang="fr-FR" sz="800" i="1" dirty="0" err="1" smtClean="0"/>
              <a:t>Search</a:t>
            </a:r>
            <a:r>
              <a:rPr lang="fr-FR" sz="800" i="1" dirty="0" smtClean="0"/>
              <a:t> </a:t>
            </a:r>
            <a:r>
              <a:rPr lang="fr-FR" sz="800" i="1" dirty="0" err="1" smtClean="0"/>
              <a:t>Engine</a:t>
            </a:r>
            <a:r>
              <a:rPr lang="fr-FR" sz="800" i="1" dirty="0" smtClean="0"/>
              <a:t> Land</a:t>
            </a:r>
            <a:r>
              <a:rPr lang="fr-FR" sz="800" i="1" dirty="0"/>
              <a:t>. </a:t>
            </a:r>
            <a:r>
              <a:rPr lang="fr-FR" sz="800" dirty="0"/>
              <a:t>[en ligne]. Disponible sur : </a:t>
            </a:r>
            <a:r>
              <a:rPr lang="fr-FR" sz="800" dirty="0">
                <a:hlinkClick r:id="rId14"/>
              </a:rPr>
              <a:t>http://searchengineland.com/</a:t>
            </a:r>
            <a:r>
              <a:rPr lang="fr-FR" sz="800" dirty="0"/>
              <a:t>. </a:t>
            </a:r>
            <a:endParaRPr lang="fr-FR" sz="800" i="1" dirty="0"/>
          </a:p>
          <a:p>
            <a:pPr marL="180975" indent="-180975">
              <a:spcBef>
                <a:spcPts val="300"/>
              </a:spcBef>
              <a:buNone/>
            </a:pPr>
            <a:r>
              <a:rPr lang="fr-FR" sz="800" i="1" dirty="0" err="1"/>
              <a:t>Search</a:t>
            </a:r>
            <a:r>
              <a:rPr lang="fr-FR" sz="800" i="1" dirty="0"/>
              <a:t> </a:t>
            </a:r>
            <a:r>
              <a:rPr lang="fr-FR" sz="800" i="1" dirty="0" err="1"/>
              <a:t>Engine</a:t>
            </a:r>
            <a:r>
              <a:rPr lang="fr-FR" sz="800" i="1" dirty="0"/>
              <a:t> Watch.</a:t>
            </a:r>
            <a:r>
              <a:rPr lang="fr-FR" sz="800" dirty="0"/>
              <a:t> Jonathan Allen, </a:t>
            </a:r>
            <a:r>
              <a:rPr lang="fr-FR" sz="800" dirty="0" err="1"/>
              <a:t>dir</a:t>
            </a:r>
            <a:r>
              <a:rPr lang="fr-FR" sz="800" dirty="0"/>
              <a:t>. </a:t>
            </a:r>
            <a:r>
              <a:rPr lang="fr-FR" sz="800" dirty="0" err="1"/>
              <a:t>publ</a:t>
            </a:r>
            <a:r>
              <a:rPr lang="fr-FR" sz="800" dirty="0"/>
              <a:t>. [en ligne]. Disponible sur : </a:t>
            </a:r>
            <a:r>
              <a:rPr lang="fr-FR" sz="800" dirty="0">
                <a:hlinkClick r:id="rId15"/>
              </a:rPr>
              <a:t>http://searchenginewatch.com</a:t>
            </a:r>
            <a:r>
              <a:rPr lang="fr-FR" sz="800" dirty="0"/>
              <a:t>. </a:t>
            </a:r>
            <a:endParaRPr lang="fr-FR" sz="800" dirty="0" smtClean="0"/>
          </a:p>
          <a:p>
            <a:pPr marL="180975" indent="-180975">
              <a:spcBef>
                <a:spcPts val="300"/>
              </a:spcBef>
              <a:buNone/>
            </a:pPr>
            <a:r>
              <a:rPr lang="fr-FR" sz="800" i="1" dirty="0" err="1" smtClean="0"/>
              <a:t>Techcrunch</a:t>
            </a:r>
            <a:r>
              <a:rPr lang="fr-FR" sz="800" dirty="0"/>
              <a:t>. [en ligne]. Disponible sur : </a:t>
            </a:r>
            <a:r>
              <a:rPr lang="fr-FR" sz="800" dirty="0">
                <a:hlinkClick r:id="rId16"/>
              </a:rPr>
              <a:t>http://techcrunch.com/</a:t>
            </a:r>
            <a:r>
              <a:rPr lang="fr-FR" sz="800" dirty="0"/>
              <a:t>. version européenne : </a:t>
            </a:r>
            <a:r>
              <a:rPr lang="fr-FR" sz="800" dirty="0">
                <a:hlinkClick r:id="rId17"/>
              </a:rPr>
              <a:t>http://techcrunch.com/europe/</a:t>
            </a:r>
            <a:r>
              <a:rPr lang="fr-FR" sz="800" dirty="0"/>
              <a:t>. </a:t>
            </a:r>
          </a:p>
          <a:p>
            <a:pPr marL="180975" indent="-180975">
              <a:spcBef>
                <a:spcPts val="300"/>
              </a:spcBef>
              <a:buNone/>
            </a:pPr>
            <a:r>
              <a:rPr lang="fr-FR" sz="800" i="1" dirty="0"/>
              <a:t>WSJ</a:t>
            </a:r>
            <a:r>
              <a:rPr lang="fr-FR" sz="800" i="1" dirty="0" smtClean="0"/>
              <a:t>. Wall </a:t>
            </a:r>
            <a:r>
              <a:rPr lang="fr-FR" sz="800" i="1" dirty="0" err="1" smtClean="0"/>
              <a:t>street</a:t>
            </a:r>
            <a:r>
              <a:rPr lang="fr-FR" sz="800" i="1" dirty="0" smtClean="0"/>
              <a:t> journal. </a:t>
            </a:r>
            <a:r>
              <a:rPr lang="fr-FR" sz="800" dirty="0" smtClean="0"/>
              <a:t>[</a:t>
            </a:r>
            <a:r>
              <a:rPr lang="fr-FR" sz="800" dirty="0"/>
              <a:t>en ligne]. Disponible sur : </a:t>
            </a:r>
            <a:r>
              <a:rPr lang="fr-FR" sz="800" dirty="0">
                <a:hlinkClick r:id="rId18"/>
              </a:rPr>
              <a:t>http://online.wsj.com/news/technology</a:t>
            </a:r>
            <a:r>
              <a:rPr lang="fr-FR" sz="800" dirty="0"/>
              <a:t>. </a:t>
            </a:r>
          </a:p>
          <a:p>
            <a:pPr marL="180975" indent="-180975">
              <a:spcBef>
                <a:spcPts val="300"/>
              </a:spcBef>
              <a:buNone/>
            </a:pPr>
            <a:r>
              <a:rPr lang="fr-FR" sz="800" i="1" dirty="0" err="1" smtClean="0"/>
              <a:t>ZDNet</a:t>
            </a:r>
            <a:r>
              <a:rPr lang="fr-FR" sz="800" dirty="0"/>
              <a:t>. [en ligne]. Disponible sur : </a:t>
            </a:r>
            <a:r>
              <a:rPr lang="fr-FR" sz="800" dirty="0">
                <a:hlinkClick r:id="rId19"/>
              </a:rPr>
              <a:t>http://www.zdnet.com</a:t>
            </a:r>
            <a:r>
              <a:rPr lang="fr-FR" sz="800" dirty="0" smtClean="0">
                <a:hlinkClick r:id="rId19"/>
              </a:rPr>
              <a:t>/</a:t>
            </a:r>
            <a:r>
              <a:rPr lang="fr-FR" sz="800" dirty="0" smtClean="0"/>
              <a:t>. </a:t>
            </a:r>
          </a:p>
          <a:p>
            <a:pPr marL="180975" indent="-180975">
              <a:spcBef>
                <a:spcPts val="300"/>
              </a:spcBef>
              <a:buNone/>
            </a:pPr>
            <a:r>
              <a:rPr lang="fr-FR" sz="800" dirty="0" smtClean="0"/>
              <a:t>Marcus </a:t>
            </a:r>
            <a:r>
              <a:rPr lang="fr-FR" sz="800" dirty="0"/>
              <a:t>P. </a:t>
            </a:r>
            <a:r>
              <a:rPr lang="fr-FR" sz="800" dirty="0" err="1"/>
              <a:t>Zillman</a:t>
            </a:r>
            <a:r>
              <a:rPr lang="fr-FR" sz="800" dirty="0"/>
              <a:t>. </a:t>
            </a:r>
            <a:r>
              <a:rPr lang="fr-FR" sz="800" i="1" dirty="0"/>
              <a:t>White </a:t>
            </a:r>
            <a:r>
              <a:rPr lang="fr-FR" sz="800" i="1" dirty="0" err="1"/>
              <a:t>papers</a:t>
            </a:r>
            <a:r>
              <a:rPr lang="fr-FR" sz="800" i="1" dirty="0"/>
              <a:t>.</a:t>
            </a:r>
            <a:r>
              <a:rPr lang="fr-FR" sz="800" dirty="0"/>
              <a:t> [en ligne]. Disponible sur : </a:t>
            </a:r>
            <a:r>
              <a:rPr lang="fr-FR" sz="800" dirty="0">
                <a:hlinkClick r:id="rId20"/>
              </a:rPr>
              <a:t>http://www.zillman.us/white-papers/</a:t>
            </a:r>
            <a:r>
              <a:rPr lang="fr-FR" sz="800" dirty="0"/>
              <a:t>. nombreux </a:t>
            </a:r>
            <a:r>
              <a:rPr lang="fr-FR" sz="800" i="1" dirty="0"/>
              <a:t>white </a:t>
            </a:r>
            <a:r>
              <a:rPr lang="fr-FR" sz="800" i="1" dirty="0" err="1"/>
              <a:t>papers</a:t>
            </a:r>
            <a:r>
              <a:rPr lang="fr-FR" sz="800" i="1" dirty="0"/>
              <a:t> </a:t>
            </a:r>
            <a:r>
              <a:rPr lang="fr-FR" sz="800" dirty="0"/>
              <a:t>mis à jour régulièrement dont moteurs de recherche scientifiques, web invisible, recherche sociale</a:t>
            </a:r>
            <a:r>
              <a:rPr lang="fr-FR" sz="800" dirty="0" smtClean="0"/>
              <a:t>…</a:t>
            </a:r>
            <a:endParaRPr lang="fr-FR" sz="800" dirty="0"/>
          </a:p>
        </p:txBody>
      </p:sp>
      <p:sp>
        <p:nvSpPr>
          <p:cNvPr id="5" name="Titre 3"/>
          <p:cNvSpPr txBox="1">
            <a:spLocks/>
          </p:cNvSpPr>
          <p:nvPr/>
        </p:nvSpPr>
        <p:spPr>
          <a:xfrm>
            <a:off x="662880" y="260648"/>
            <a:ext cx="8229600" cy="72008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000" b="1" kern="1200">
                <a:solidFill>
                  <a:schemeClr val="tx1"/>
                </a:solidFill>
                <a:latin typeface="+mj-lt"/>
                <a:ea typeface="+mj-ea"/>
                <a:cs typeface="+mj-cs"/>
              </a:defRPr>
            </a:lvl1pPr>
          </a:lstStyle>
          <a:p>
            <a:r>
              <a:rPr lang="fr-FR" b="0" dirty="0"/>
              <a:t>Bibliographie</a:t>
            </a:r>
          </a:p>
        </p:txBody>
      </p:sp>
    </p:spTree>
    <p:extLst>
      <p:ext uri="{BB962C8B-B14F-4D97-AF65-F5344CB8AC3E}">
        <p14:creationId xmlns:p14="http://schemas.microsoft.com/office/powerpoint/2010/main" val="211536984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07504" y="116632"/>
            <a:ext cx="8928992" cy="6624736"/>
          </a:xfrm>
          <a:prstGeom prst="rect">
            <a:avLst/>
          </a:prstGeom>
          <a:solidFill>
            <a:schemeClr val="lt1">
              <a:hueOff val="0"/>
              <a:satOff val="0"/>
              <a:lumOff val="0"/>
            </a:schemeClr>
          </a:solidFill>
          <a:ln w="50800" cmpd="dbl">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 name="Espace réservé du contenu 2"/>
          <p:cNvSpPr>
            <a:spLocks noGrp="1"/>
          </p:cNvSpPr>
          <p:nvPr>
            <p:ph idx="4294967295"/>
          </p:nvPr>
        </p:nvSpPr>
        <p:spPr>
          <a:xfrm>
            <a:off x="323528" y="332656"/>
            <a:ext cx="8496944" cy="5544616"/>
          </a:xfrm>
        </p:spPr>
        <p:txBody>
          <a:bodyPr/>
          <a:lstStyle/>
          <a:p>
            <a:pPr marL="0" indent="0" algn="ctr">
              <a:buNone/>
            </a:pPr>
            <a:r>
              <a:rPr lang="fr-FR" sz="1800" b="1" dirty="0" smtClean="0"/>
              <a:t>Crédits</a:t>
            </a:r>
          </a:p>
          <a:p>
            <a:pPr marL="0" indent="0" algn="ctr">
              <a:buNone/>
            </a:pPr>
            <a:endParaRPr lang="fr-FR" sz="1800" dirty="0" smtClean="0"/>
          </a:p>
          <a:p>
            <a:pPr marL="0" indent="0">
              <a:buNone/>
            </a:pPr>
            <a:r>
              <a:rPr lang="fr-FR" sz="1400" dirty="0"/>
              <a:t>T</a:t>
            </a:r>
            <a:r>
              <a:rPr lang="fr-FR" sz="1400" dirty="0" smtClean="0"/>
              <a:t>outes images :  © Norman Rockwell</a:t>
            </a:r>
          </a:p>
          <a:p>
            <a:pPr marL="0" indent="0">
              <a:spcBef>
                <a:spcPts val="0"/>
              </a:spcBef>
              <a:buNone/>
            </a:pPr>
            <a:r>
              <a:rPr lang="fr-FR" sz="1000" dirty="0" smtClean="0"/>
              <a:t>avec, par ordre d’apparition,</a:t>
            </a:r>
          </a:p>
          <a:p>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205743723"/>
              </p:ext>
            </p:extLst>
          </p:nvPr>
        </p:nvGraphicFramePr>
        <p:xfrm>
          <a:off x="1475657" y="1266415"/>
          <a:ext cx="6768753" cy="5571888"/>
        </p:xfrm>
        <a:graphic>
          <a:graphicData uri="http://schemas.openxmlformats.org/drawingml/2006/table">
            <a:tbl>
              <a:tblPr bandRow="1">
                <a:tableStyleId>{5C22544A-7EE6-4342-B048-85BDC9FD1C3A}</a:tableStyleId>
              </a:tblPr>
              <a:tblGrid>
                <a:gridCol w="3168352"/>
                <a:gridCol w="216023"/>
                <a:gridCol w="3384378"/>
              </a:tblGrid>
              <a:tr h="696486">
                <a:tc gridSpan="3">
                  <a:txBody>
                    <a:bodyPr/>
                    <a:lstStyle/>
                    <a:p>
                      <a:pPr marL="1620838" marR="0" indent="0" algn="l" defTabSz="914400" rtl="0" eaLnBrk="1" fontAlgn="auto" latinLnBrk="0" hangingPunct="1">
                        <a:lnSpc>
                          <a:spcPct val="100000"/>
                        </a:lnSpc>
                        <a:spcBef>
                          <a:spcPts val="0"/>
                        </a:spcBef>
                        <a:spcAft>
                          <a:spcPts val="0"/>
                        </a:spcAft>
                        <a:buClrTx/>
                        <a:buSzTx/>
                        <a:buFontTx/>
                        <a:buNone/>
                        <a:tabLst>
                          <a:tab pos="1524000" algn="l"/>
                        </a:tabLst>
                        <a:defRPr/>
                      </a:pPr>
                      <a:r>
                        <a:rPr lang="fr-FR" sz="1000" i="1" dirty="0" smtClean="0">
                          <a:solidFill>
                            <a:schemeClr val="tx1"/>
                          </a:solidFill>
                          <a:latin typeface="Baskerville Old Face" pitchFamily="18" charset="0"/>
                        </a:rPr>
                        <a:t>Computer</a:t>
                      </a:r>
                      <a:r>
                        <a:rPr lang="fr-FR" sz="1000" i="1" baseline="0" dirty="0" smtClean="0">
                          <a:solidFill>
                            <a:schemeClr val="tx1"/>
                          </a:solidFill>
                          <a:latin typeface="Baskerville Old Face" pitchFamily="18" charset="0"/>
                        </a:rPr>
                        <a:t> </a:t>
                      </a:r>
                      <a:r>
                        <a:rPr lang="fr-FR" sz="1000" i="1" baseline="0" dirty="0" err="1" smtClean="0">
                          <a:solidFill>
                            <a:schemeClr val="tx1"/>
                          </a:solidFill>
                          <a:latin typeface="Baskerville Old Face" pitchFamily="18" charset="0"/>
                        </a:rPr>
                        <a:t>scene</a:t>
                      </a:r>
                      <a:r>
                        <a:rPr lang="fr-FR" sz="1000" i="1" baseline="0" dirty="0" smtClean="0">
                          <a:solidFill>
                            <a:schemeClr val="tx1"/>
                          </a:solidFill>
                          <a:latin typeface="Baskerville Old Face" pitchFamily="18" charset="0"/>
                        </a:rPr>
                        <a:t> </a:t>
                      </a:r>
                      <a:r>
                        <a:rPr lang="fr-FR" sz="1000" i="0" baseline="0" dirty="0" smtClean="0">
                          <a:solidFill>
                            <a:schemeClr val="tx1"/>
                          </a:solidFill>
                          <a:latin typeface="Baskerville Old Face" pitchFamily="18" charset="0"/>
                        </a:rPr>
                        <a:t> -  Dessin, ca. 1960,</a:t>
                      </a:r>
                      <a:r>
                        <a:rPr lang="fr-FR" sz="1000" i="0" baseline="0" dirty="0" smtClean="0">
                          <a:solidFill>
                            <a:schemeClr val="tx1"/>
                          </a:solidFill>
                          <a:latin typeface="Baskerville Old Face" pitchFamily="18" charset="0"/>
                          <a:hlinkClick r:id="rId3"/>
                        </a:rPr>
                        <a:t> </a:t>
                      </a:r>
                      <a:r>
                        <a:rPr lang="en-US" sz="1000" dirty="0" smtClean="0">
                          <a:hlinkClick r:id="rId3"/>
                        </a:rPr>
                        <a:t>Norman Rockwell Art Collection Trust</a:t>
                      </a:r>
                      <a:r>
                        <a:rPr lang="en-US" sz="1000" dirty="0" smtClean="0"/>
                        <a:t> </a:t>
                      </a:r>
                      <a:endParaRPr lang="fr-FR" sz="1000" dirty="0" smtClean="0">
                        <a:solidFill>
                          <a:schemeClr val="tx1"/>
                        </a:solidFill>
                        <a:latin typeface="Baskerville Old Face"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pPr algn="l"/>
                      <a:endParaRPr lang="fr-FR" sz="1000" i="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96486">
                <a:tc>
                  <a:txBody>
                    <a:bodyPr/>
                    <a:lstStyle/>
                    <a:p>
                      <a:pPr algn="l"/>
                      <a:r>
                        <a:rPr lang="en-US" sz="1000" i="1" noProof="0" dirty="0" smtClean="0">
                          <a:solidFill>
                            <a:schemeClr val="tx1"/>
                          </a:solidFill>
                        </a:rPr>
                        <a:t>Artist facing blank canvas - Deadline</a:t>
                      </a:r>
                      <a:r>
                        <a:rPr lang="en-US" sz="1000" i="1" kern="1200" baseline="0" dirty="0" smtClean="0">
                          <a:solidFill>
                            <a:schemeClr val="tx1"/>
                          </a:solidFill>
                          <a:latin typeface="+mn-lt"/>
                          <a:ea typeface="+mn-ea"/>
                          <a:cs typeface="+mn-cs"/>
                        </a:rPr>
                        <a:t> - </a:t>
                      </a:r>
                      <a:r>
                        <a:rPr lang="en-US" sz="1000" i="1" kern="1200" dirty="0" smtClean="0">
                          <a:solidFill>
                            <a:schemeClr val="tx1"/>
                          </a:solidFill>
                          <a:latin typeface="+mn-lt"/>
                          <a:ea typeface="+mn-ea"/>
                          <a:cs typeface="+mn-cs"/>
                        </a:rPr>
                        <a:t>Saturday Evening Post,</a:t>
                      </a:r>
                      <a:r>
                        <a:rPr lang="en-US" sz="1000" i="0" kern="1200" dirty="0" smtClean="0">
                          <a:solidFill>
                            <a:schemeClr val="tx1"/>
                          </a:solidFill>
                          <a:latin typeface="+mn-lt"/>
                          <a:ea typeface="+mn-ea"/>
                          <a:cs typeface="+mn-cs"/>
                        </a:rPr>
                        <a:t> 08/10/1938</a:t>
                      </a:r>
                      <a:endParaRPr lang="en-US" sz="1000" i="1" noProof="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000" i="1" noProof="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indent="0" algn="l" defTabSz="914400" rtl="0" eaLnBrk="1" fontAlgn="auto" latinLnBrk="0" hangingPunct="1">
                        <a:lnSpc>
                          <a:spcPct val="100000"/>
                        </a:lnSpc>
                        <a:spcBef>
                          <a:spcPts val="0"/>
                        </a:spcBef>
                        <a:spcAft>
                          <a:spcPts val="0"/>
                        </a:spcAft>
                        <a:buClrTx/>
                        <a:buSzTx/>
                        <a:buFontTx/>
                        <a:buNone/>
                        <a:tabLst/>
                        <a:defRPr/>
                      </a:pPr>
                      <a:r>
                        <a:rPr lang="fr-FR" sz="1000" i="1" dirty="0" smtClean="0">
                          <a:solidFill>
                            <a:schemeClr val="tx1"/>
                          </a:solidFill>
                        </a:rPr>
                        <a:t>Boulevard Haussmann in Paris </a:t>
                      </a:r>
                      <a:r>
                        <a:rPr lang="en-US" sz="1000" i="1" kern="1200" dirty="0" smtClean="0">
                          <a:solidFill>
                            <a:schemeClr val="tx1"/>
                          </a:solidFill>
                          <a:latin typeface="+mn-lt"/>
                          <a:ea typeface="+mn-ea"/>
                          <a:cs typeface="+mn-cs"/>
                        </a:rPr>
                        <a:t>-</a:t>
                      </a:r>
                      <a:r>
                        <a:rPr lang="en-US" sz="1000" i="1" kern="1200" baseline="0" dirty="0" smtClean="0">
                          <a:solidFill>
                            <a:schemeClr val="tx1"/>
                          </a:solidFill>
                          <a:latin typeface="+mn-lt"/>
                          <a:ea typeface="+mn-ea"/>
                          <a:cs typeface="+mn-cs"/>
                        </a:rPr>
                        <a:t> </a:t>
                      </a:r>
                      <a:r>
                        <a:rPr lang="en-US" sz="1000" i="1" kern="1200" dirty="0" smtClean="0">
                          <a:solidFill>
                            <a:schemeClr val="tx1"/>
                          </a:solidFill>
                          <a:latin typeface="+mn-lt"/>
                          <a:ea typeface="+mn-ea"/>
                          <a:cs typeface="+mn-cs"/>
                        </a:rPr>
                        <a:t>Saturday Evening Post,</a:t>
                      </a:r>
                      <a:r>
                        <a:rPr lang="en-US" sz="1000" i="0" kern="1200" dirty="0" smtClean="0">
                          <a:solidFill>
                            <a:schemeClr val="tx1"/>
                          </a:solidFill>
                          <a:latin typeface="+mn-lt"/>
                          <a:ea typeface="+mn-ea"/>
                          <a:cs typeface="+mn-cs"/>
                        </a:rPr>
                        <a:t> 30/01/1932</a:t>
                      </a:r>
                      <a:endParaRPr lang="fr-FR" sz="1000" i="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96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i="1" kern="1200" noProof="0" dirty="0" smtClean="0">
                          <a:solidFill>
                            <a:schemeClr val="tx1"/>
                          </a:solidFill>
                          <a:latin typeface="+mn-lt"/>
                          <a:ea typeface="+mn-ea"/>
                          <a:cs typeface="+mn-cs"/>
                        </a:rPr>
                        <a:t>The catch - Country Gentleman</a:t>
                      </a:r>
                      <a:r>
                        <a:rPr lang="en-US" sz="1000" i="0" kern="1200" noProof="0" dirty="0" smtClean="0">
                          <a:solidFill>
                            <a:schemeClr val="tx1"/>
                          </a:solidFill>
                          <a:latin typeface="+mn-lt"/>
                          <a:ea typeface="+mn-ea"/>
                          <a:cs typeface="+mn-cs"/>
                        </a:rPr>
                        <a:t>, 03/05/1919</a:t>
                      </a:r>
                      <a:endParaRPr lang="en-US" sz="1000" i="1" kern="1200" noProof="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i="1" kern="1200" noProof="0" dirty="0">
                        <a:solidFill>
                          <a:srgbClr val="FF0000"/>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indent="0" algn="l"/>
                      <a:r>
                        <a:rPr lang="en-US" sz="1000" i="1" dirty="0" smtClean="0">
                          <a:solidFill>
                            <a:schemeClr val="tx1"/>
                          </a:solidFill>
                        </a:rPr>
                        <a:t>Tough Call (Bottom of the sixth, game called because of rain) </a:t>
                      </a:r>
                      <a:r>
                        <a:rPr lang="en-US" sz="1000" i="1" kern="1200" dirty="0" smtClean="0">
                          <a:solidFill>
                            <a:schemeClr val="tx1"/>
                          </a:solidFill>
                          <a:latin typeface="+mn-lt"/>
                          <a:ea typeface="+mn-ea"/>
                          <a:cs typeface="+mn-cs"/>
                        </a:rPr>
                        <a:t>- Saturday Evening Post, </a:t>
                      </a:r>
                      <a:r>
                        <a:rPr lang="en-US" sz="1000" i="0" kern="1200" dirty="0" smtClean="0">
                          <a:solidFill>
                            <a:schemeClr val="tx1"/>
                          </a:solidFill>
                          <a:latin typeface="+mn-lt"/>
                          <a:ea typeface="+mn-ea"/>
                          <a:cs typeface="+mn-cs"/>
                        </a:rPr>
                        <a:t>23/04/1949</a:t>
                      </a:r>
                      <a:endParaRPr lang="fr-FR" sz="1000" i="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96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i="1" kern="1200" noProof="0" dirty="0" smtClean="0">
                          <a:solidFill>
                            <a:schemeClr val="tx1"/>
                          </a:solidFill>
                          <a:latin typeface="+mn-lt"/>
                          <a:ea typeface="+mn-ea"/>
                          <a:cs typeface="+mn-cs"/>
                        </a:rPr>
                        <a:t>Full treatment </a:t>
                      </a:r>
                      <a:r>
                        <a:rPr lang="en-US" sz="1000" i="1" kern="1200" dirty="0" smtClean="0">
                          <a:solidFill>
                            <a:schemeClr val="tx1"/>
                          </a:solidFill>
                          <a:latin typeface="+mn-lt"/>
                          <a:ea typeface="+mn-ea"/>
                          <a:cs typeface="+mn-cs"/>
                        </a:rPr>
                        <a:t>- Saturday Evening Post</a:t>
                      </a:r>
                      <a:r>
                        <a:rPr lang="en-US" sz="1000" i="0" kern="1200" dirty="0" smtClean="0">
                          <a:solidFill>
                            <a:schemeClr val="tx1"/>
                          </a:solidFill>
                          <a:latin typeface="+mn-lt"/>
                          <a:ea typeface="+mn-ea"/>
                          <a:cs typeface="+mn-cs"/>
                        </a:rPr>
                        <a:t>, 18/05/1940</a:t>
                      </a:r>
                      <a:endParaRPr lang="en-US" sz="1000" i="0" kern="1200" noProof="0" dirty="0" smtClean="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i="1" kern="1200" noProof="0" dirty="0" smtClean="0">
                        <a:solidFill>
                          <a:srgbClr val="FF0000"/>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indent="0" algn="l" defTabSz="914400" rtl="0" eaLnBrk="1" fontAlgn="auto" latinLnBrk="0" hangingPunct="1">
                        <a:lnSpc>
                          <a:spcPct val="100000"/>
                        </a:lnSpc>
                        <a:spcBef>
                          <a:spcPts val="0"/>
                        </a:spcBef>
                        <a:spcAft>
                          <a:spcPts val="0"/>
                        </a:spcAft>
                        <a:buClrTx/>
                        <a:buSzTx/>
                        <a:buFontTx/>
                        <a:buNone/>
                        <a:tabLst/>
                        <a:defRPr/>
                      </a:pPr>
                      <a:r>
                        <a:rPr lang="en-US" sz="1000" i="1" noProof="0" dirty="0" smtClean="0">
                          <a:solidFill>
                            <a:schemeClr val="tx1"/>
                          </a:solidFill>
                        </a:rPr>
                        <a:t>Fortune</a:t>
                      </a:r>
                      <a:r>
                        <a:rPr lang="en-US" sz="1000" i="1" baseline="0" noProof="0" dirty="0" smtClean="0">
                          <a:solidFill>
                            <a:schemeClr val="tx1"/>
                          </a:solidFill>
                        </a:rPr>
                        <a:t> teller (Girl reading palm) </a:t>
                      </a:r>
                      <a:r>
                        <a:rPr lang="fr-FR" sz="1000" i="1" dirty="0" smtClean="0">
                          <a:solidFill>
                            <a:schemeClr val="tx1"/>
                          </a:solidFill>
                        </a:rPr>
                        <a:t>- </a:t>
                      </a:r>
                      <a:r>
                        <a:rPr lang="en-US" sz="1000" i="1" dirty="0" smtClean="0">
                          <a:solidFill>
                            <a:schemeClr val="tx1"/>
                          </a:solidFill>
                        </a:rPr>
                        <a:t>Saturday Evening Post</a:t>
                      </a:r>
                      <a:r>
                        <a:rPr lang="en-US" sz="1000" dirty="0" smtClean="0">
                          <a:solidFill>
                            <a:schemeClr val="tx1"/>
                          </a:solidFill>
                        </a:rPr>
                        <a:t>, 12/03/1921</a:t>
                      </a:r>
                      <a:endParaRPr lang="en-US" sz="1000" i="1" noProof="0" dirty="0" smtClean="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96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i="1" noProof="0" dirty="0" smtClean="0">
                          <a:solidFill>
                            <a:schemeClr val="tx1"/>
                          </a:solidFill>
                        </a:rPr>
                        <a:t>Grocer with girl's bonnet </a:t>
                      </a:r>
                      <a:r>
                        <a:rPr lang="en-US" sz="1000" i="1" kern="1200" noProof="0" dirty="0" smtClean="0">
                          <a:solidFill>
                            <a:schemeClr val="tx1"/>
                          </a:solidFill>
                          <a:latin typeface="+mn-lt"/>
                          <a:ea typeface="+mn-ea"/>
                          <a:cs typeface="+mn-cs"/>
                        </a:rPr>
                        <a:t>(The model, thoughtful shopper) </a:t>
                      </a:r>
                      <a:r>
                        <a:rPr lang="en-US" sz="1000" i="1" kern="1200" dirty="0" smtClean="0">
                          <a:solidFill>
                            <a:schemeClr val="tx1"/>
                          </a:solidFill>
                          <a:latin typeface="+mn-lt"/>
                          <a:ea typeface="+mn-ea"/>
                          <a:cs typeface="+mn-cs"/>
                        </a:rPr>
                        <a:t>- Saturday Evening Post, </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dirty="0" smtClean="0">
                          <a:solidFill>
                            <a:schemeClr val="tx1"/>
                          </a:solidFill>
                          <a:latin typeface="+mn-lt"/>
                          <a:ea typeface="+mn-ea"/>
                          <a:cs typeface="+mn-cs"/>
                        </a:rPr>
                        <a:t>03/05/1924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000" kern="1200" dirty="0" smtClean="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indent="0" algn="l" defTabSz="914400" rtl="0" eaLnBrk="1" fontAlgn="auto" latinLnBrk="0" hangingPunct="1">
                        <a:lnSpc>
                          <a:spcPct val="100000"/>
                        </a:lnSpc>
                        <a:spcBef>
                          <a:spcPts val="0"/>
                        </a:spcBef>
                        <a:spcAft>
                          <a:spcPts val="0"/>
                        </a:spcAft>
                        <a:buClrTx/>
                        <a:buSzTx/>
                        <a:buFontTx/>
                        <a:buNone/>
                        <a:tabLst/>
                        <a:defRPr/>
                      </a:pPr>
                      <a:r>
                        <a:rPr lang="en-US" sz="1000" i="1" noProof="0" dirty="0" smtClean="0">
                          <a:solidFill>
                            <a:schemeClr val="tx1"/>
                          </a:solidFill>
                        </a:rPr>
                        <a:t>Antique Dealer (Brass merchant)</a:t>
                      </a:r>
                      <a:r>
                        <a:rPr lang="en-US" sz="1000" i="1" kern="1200" noProof="0" dirty="0" smtClean="0">
                          <a:solidFill>
                            <a:schemeClr val="tx1"/>
                          </a:solidFill>
                          <a:latin typeface="+mn-lt"/>
                          <a:ea typeface="+mn-ea"/>
                          <a:cs typeface="+mn-cs"/>
                        </a:rPr>
                        <a:t> </a:t>
                      </a:r>
                      <a:r>
                        <a:rPr lang="en-US" sz="1000" i="1" kern="1200" dirty="0" smtClean="0">
                          <a:solidFill>
                            <a:schemeClr val="tx1"/>
                          </a:solidFill>
                          <a:latin typeface="+mn-lt"/>
                          <a:ea typeface="+mn-ea"/>
                          <a:cs typeface="+mn-cs"/>
                        </a:rPr>
                        <a:t>- Saturday Evening Post, </a:t>
                      </a:r>
                      <a:r>
                        <a:rPr lang="en-US" sz="1000" i="0" kern="1200" dirty="0" smtClean="0">
                          <a:solidFill>
                            <a:schemeClr val="tx1"/>
                          </a:solidFill>
                          <a:latin typeface="+mn-lt"/>
                          <a:ea typeface="+mn-ea"/>
                          <a:cs typeface="+mn-cs"/>
                        </a:rPr>
                        <a:t>19/05/1934</a:t>
                      </a:r>
                      <a:endParaRPr lang="en-US" sz="1000" i="0" noProof="0" dirty="0" smtClean="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96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i="1" kern="1200" noProof="0" dirty="0" smtClean="0">
                          <a:solidFill>
                            <a:schemeClr val="tx1"/>
                          </a:solidFill>
                          <a:latin typeface="+mn-lt"/>
                          <a:ea typeface="+mn-ea"/>
                          <a:cs typeface="+mn-cs"/>
                        </a:rPr>
                        <a:t>Armchair General (Man charting war maneuvers) </a:t>
                      </a:r>
                      <a:r>
                        <a:rPr lang="en-US" sz="1000" i="1" kern="1200" dirty="0" smtClean="0">
                          <a:solidFill>
                            <a:schemeClr val="tx1"/>
                          </a:solidFill>
                          <a:latin typeface="+mn-lt"/>
                          <a:ea typeface="+mn-ea"/>
                          <a:cs typeface="+mn-cs"/>
                        </a:rPr>
                        <a:t>- Saturday Evening Post, </a:t>
                      </a:r>
                      <a:r>
                        <a:rPr lang="en-US" sz="1000" i="0" kern="1200" dirty="0" smtClean="0">
                          <a:solidFill>
                            <a:schemeClr val="tx1"/>
                          </a:solidFill>
                          <a:latin typeface="+mn-lt"/>
                          <a:ea typeface="+mn-ea"/>
                          <a:cs typeface="+mn-cs"/>
                        </a:rPr>
                        <a:t>29/04/1944</a:t>
                      </a:r>
                      <a:endParaRPr lang="en-US" sz="1000" i="1" kern="1200" noProof="0" dirty="0" smtClean="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i="1" kern="1200" noProof="0" dirty="0" smtClean="0">
                        <a:solidFill>
                          <a:srgbClr val="FF0000"/>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indent="0" algn="l"/>
                      <a:r>
                        <a:rPr lang="en-US" sz="1000" i="1" noProof="0" dirty="0" smtClean="0">
                          <a:solidFill>
                            <a:schemeClr val="tx1"/>
                          </a:solidFill>
                        </a:rPr>
                        <a:t>Connoisseur</a:t>
                      </a:r>
                      <a:r>
                        <a:rPr lang="en-US" sz="1000" i="1" kern="1200" noProof="0" dirty="0" smtClean="0">
                          <a:solidFill>
                            <a:schemeClr val="tx1"/>
                          </a:solidFill>
                          <a:latin typeface="+mn-lt"/>
                          <a:ea typeface="+mn-ea"/>
                          <a:cs typeface="+mn-cs"/>
                        </a:rPr>
                        <a:t> </a:t>
                      </a:r>
                      <a:r>
                        <a:rPr lang="en-US" sz="1000" i="1" kern="1200" dirty="0" smtClean="0">
                          <a:solidFill>
                            <a:schemeClr val="tx1"/>
                          </a:solidFill>
                          <a:latin typeface="+mn-lt"/>
                          <a:ea typeface="+mn-ea"/>
                          <a:cs typeface="+mn-cs"/>
                        </a:rPr>
                        <a:t>- Saturday Evening Post, </a:t>
                      </a:r>
                      <a:r>
                        <a:rPr lang="en-US" sz="1000" i="0" kern="1200" dirty="0" smtClean="0">
                          <a:solidFill>
                            <a:schemeClr val="tx1"/>
                          </a:solidFill>
                          <a:latin typeface="+mn-lt"/>
                          <a:ea typeface="+mn-ea"/>
                          <a:cs typeface="+mn-cs"/>
                        </a:rPr>
                        <a:t>13/01/1962</a:t>
                      </a:r>
                      <a:endParaRPr lang="en-US" sz="1000" i="1" noProof="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96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i="1" kern="1200" noProof="0" dirty="0" smtClean="0">
                          <a:solidFill>
                            <a:schemeClr val="tx1"/>
                          </a:solidFill>
                          <a:latin typeface="+mn-lt"/>
                          <a:ea typeface="+mn-ea"/>
                          <a:cs typeface="+mn-cs"/>
                        </a:rPr>
                        <a:t>Framed (Man carrying frame) </a:t>
                      </a:r>
                      <a:r>
                        <a:rPr lang="en-US" sz="1000" i="1" kern="1200" dirty="0" smtClean="0">
                          <a:solidFill>
                            <a:schemeClr val="tx1"/>
                          </a:solidFill>
                          <a:latin typeface="+mn-lt"/>
                          <a:ea typeface="+mn-ea"/>
                          <a:cs typeface="+mn-cs"/>
                        </a:rPr>
                        <a:t>- Saturday Evening Post, </a:t>
                      </a:r>
                      <a:r>
                        <a:rPr lang="en-US" sz="1000" i="0" kern="1200" dirty="0" smtClean="0">
                          <a:solidFill>
                            <a:schemeClr val="tx1"/>
                          </a:solidFill>
                          <a:latin typeface="+mn-lt"/>
                          <a:ea typeface="+mn-ea"/>
                          <a:cs typeface="+mn-cs"/>
                        </a:rPr>
                        <a:t>02/03/1946</a:t>
                      </a:r>
                      <a:endParaRPr lang="en-US" sz="1000" i="1" kern="1200" noProof="0" dirty="0" smtClean="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i="1" kern="1200" noProof="0" dirty="0" smtClean="0">
                        <a:solidFill>
                          <a:srgbClr val="FF0000"/>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3663" marR="0" indent="0" algn="l" defTabSz="914400" rtl="0" eaLnBrk="1" fontAlgn="auto" latinLnBrk="0" hangingPunct="1">
                        <a:lnSpc>
                          <a:spcPct val="100000"/>
                        </a:lnSpc>
                        <a:spcBef>
                          <a:spcPts val="0"/>
                        </a:spcBef>
                        <a:spcAft>
                          <a:spcPts val="0"/>
                        </a:spcAft>
                        <a:buClrTx/>
                        <a:buSzTx/>
                        <a:buFontTx/>
                        <a:buNone/>
                        <a:tabLst/>
                        <a:defRPr/>
                      </a:pPr>
                      <a:r>
                        <a:rPr lang="en-US" sz="1000" i="1" baseline="0" noProof="0" dirty="0" smtClean="0">
                          <a:solidFill>
                            <a:schemeClr val="tx1"/>
                          </a:solidFill>
                        </a:rPr>
                        <a:t>Expense account</a:t>
                      </a:r>
                      <a:r>
                        <a:rPr lang="en-US" sz="1000" i="1" kern="1200" noProof="0" dirty="0" smtClean="0">
                          <a:solidFill>
                            <a:schemeClr val="tx1"/>
                          </a:solidFill>
                          <a:latin typeface="+mn-lt"/>
                          <a:ea typeface="+mn-ea"/>
                          <a:cs typeface="+mn-cs"/>
                        </a:rPr>
                        <a:t> </a:t>
                      </a:r>
                      <a:r>
                        <a:rPr lang="en-US" sz="1000" i="1" kern="1200" dirty="0" smtClean="0">
                          <a:solidFill>
                            <a:schemeClr val="tx1"/>
                          </a:solidFill>
                          <a:latin typeface="+mn-lt"/>
                          <a:ea typeface="+mn-ea"/>
                          <a:cs typeface="+mn-cs"/>
                        </a:rPr>
                        <a:t>- Saturday Evening Post</a:t>
                      </a:r>
                      <a:r>
                        <a:rPr lang="en-US" sz="1000" i="0" kern="1200" dirty="0" smtClean="0">
                          <a:solidFill>
                            <a:schemeClr val="tx1"/>
                          </a:solidFill>
                          <a:latin typeface="+mn-lt"/>
                          <a:ea typeface="+mn-ea"/>
                          <a:cs typeface="+mn-cs"/>
                        </a:rPr>
                        <a:t>, 30/11/1957</a:t>
                      </a:r>
                      <a:endParaRPr lang="en-US" sz="1000" i="0" noProof="0" dirty="0" smtClean="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96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i="1" kern="1200" dirty="0" smtClean="0">
                          <a:solidFill>
                            <a:schemeClr val="tx1"/>
                          </a:solidFill>
                          <a:latin typeface="+mn-lt"/>
                          <a:ea typeface="+mn-ea"/>
                          <a:cs typeface="+mn-cs"/>
                        </a:rPr>
                        <a:t>Ship Ahoy (Setting one’s sight) - Saturday Evening Post, </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dirty="0" smtClean="0">
                          <a:solidFill>
                            <a:schemeClr val="tx1"/>
                          </a:solidFill>
                          <a:latin typeface="+mn-lt"/>
                          <a:ea typeface="+mn-ea"/>
                          <a:cs typeface="+mn-cs"/>
                        </a:rPr>
                        <a:t>19/08/1922</a:t>
                      </a:r>
                      <a:endParaRPr lang="fr-FR" sz="10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0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i="1" noProof="0" dirty="0" smtClean="0">
                          <a:solidFill>
                            <a:schemeClr val="tx1"/>
                          </a:solidFill>
                        </a:rPr>
                        <a:t>  Bookworm</a:t>
                      </a:r>
                      <a:r>
                        <a:rPr lang="en-US" sz="1000" i="1" kern="1200" dirty="0" smtClean="0">
                          <a:solidFill>
                            <a:schemeClr val="tx1"/>
                          </a:solidFill>
                          <a:latin typeface="+mn-lt"/>
                          <a:ea typeface="+mn-ea"/>
                          <a:cs typeface="+mn-cs"/>
                        </a:rPr>
                        <a:t> -</a:t>
                      </a:r>
                      <a:r>
                        <a:rPr lang="en-US" sz="1000" i="1" kern="1200" baseline="0" dirty="0" smtClean="0">
                          <a:solidFill>
                            <a:schemeClr val="tx1"/>
                          </a:solidFill>
                          <a:latin typeface="+mn-lt"/>
                          <a:ea typeface="+mn-ea"/>
                          <a:cs typeface="+mn-cs"/>
                        </a:rPr>
                        <a:t> </a:t>
                      </a:r>
                      <a:r>
                        <a:rPr lang="en-US" sz="1000" i="1" kern="1200" dirty="0" smtClean="0">
                          <a:solidFill>
                            <a:schemeClr val="tx1"/>
                          </a:solidFill>
                          <a:latin typeface="+mn-lt"/>
                          <a:ea typeface="+mn-ea"/>
                          <a:cs typeface="+mn-cs"/>
                        </a:rPr>
                        <a:t>Saturday Evening Post, </a:t>
                      </a:r>
                      <a:r>
                        <a:rPr lang="fr-FR" sz="1000" kern="1200" dirty="0" smtClean="0">
                          <a:solidFill>
                            <a:schemeClr val="tx1"/>
                          </a:solidFill>
                          <a:latin typeface="+mn-lt"/>
                          <a:ea typeface="+mn-ea"/>
                          <a:cs typeface="+mn-cs"/>
                        </a:rPr>
                        <a:t>14/08/1926</a:t>
                      </a:r>
                    </a:p>
                    <a:p>
                      <a:pPr marL="93663" indent="0"/>
                      <a:endParaRPr lang="en-US" sz="1000" i="1" noProof="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6" name="Imag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9792" y="1323169"/>
            <a:ext cx="388800" cy="493258"/>
          </a:xfrm>
          <a:prstGeom prst="rect">
            <a:avLst/>
          </a:prstGeom>
        </p:spPr>
      </p:pic>
      <p:pic>
        <p:nvPicPr>
          <p:cNvPr id="8" name="Imag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5260" y="2084228"/>
            <a:ext cx="415911" cy="487218"/>
          </a:xfrm>
          <a:prstGeom prst="rect">
            <a:avLst/>
          </a:prstGeom>
        </p:spPr>
      </p:pic>
      <p:pic>
        <p:nvPicPr>
          <p:cNvPr id="5" name="Imag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7309" y="2822243"/>
            <a:ext cx="415911" cy="384912"/>
          </a:xfrm>
          <a:prstGeom prst="rect">
            <a:avLst/>
          </a:prstGeom>
        </p:spPr>
      </p:pic>
      <p:pic>
        <p:nvPicPr>
          <p:cNvPr id="102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75260" y="5498167"/>
            <a:ext cx="415911" cy="50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6856" y="4875737"/>
            <a:ext cx="415911" cy="407580"/>
          </a:xfrm>
          <a:prstGeom prst="rect">
            <a:avLst/>
          </a:prstGeom>
        </p:spPr>
      </p:pic>
      <p:pic>
        <p:nvPicPr>
          <p:cNvPr id="20" name="Imag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3608" y="4140893"/>
            <a:ext cx="415911" cy="512243"/>
          </a:xfrm>
          <a:prstGeom prst="rect">
            <a:avLst/>
          </a:prstGeom>
        </p:spPr>
      </p:pic>
      <p:pic>
        <p:nvPicPr>
          <p:cNvPr id="22" name="Image 2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5260" y="3447678"/>
            <a:ext cx="415911" cy="485844"/>
          </a:xfrm>
          <a:prstGeom prst="rect">
            <a:avLst/>
          </a:prstGeom>
        </p:spPr>
      </p:pic>
      <p:pic>
        <p:nvPicPr>
          <p:cNvPr id="4" name="Image 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15249" y="2076159"/>
            <a:ext cx="388800" cy="495287"/>
          </a:xfrm>
          <a:prstGeom prst="rect">
            <a:avLst/>
          </a:prstGeom>
        </p:spPr>
      </p:pic>
      <p:pic>
        <p:nvPicPr>
          <p:cNvPr id="23" name="Image 2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75260" y="6164537"/>
            <a:ext cx="415911" cy="518400"/>
          </a:xfrm>
          <a:prstGeom prst="rect">
            <a:avLst/>
          </a:prstGeom>
          <a:ln>
            <a:noFill/>
          </a:ln>
          <a:effectLst/>
        </p:spPr>
      </p:pic>
      <p:pic>
        <p:nvPicPr>
          <p:cNvPr id="2" name="Image 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606879" y="2780928"/>
            <a:ext cx="388800" cy="413396"/>
          </a:xfrm>
          <a:prstGeom prst="rect">
            <a:avLst/>
          </a:prstGeom>
        </p:spPr>
      </p:pic>
      <p:pic>
        <p:nvPicPr>
          <p:cNvPr id="11" name="Image 10"/>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603146" y="4163426"/>
            <a:ext cx="388800" cy="489710"/>
          </a:xfrm>
          <a:prstGeom prst="rect">
            <a:avLst/>
          </a:prstGeom>
        </p:spPr>
      </p:pic>
      <p:pic>
        <p:nvPicPr>
          <p:cNvPr id="10" name="Picture 2" descr="The Fortune Teller by Norman Rockwell"/>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606879" y="3552412"/>
            <a:ext cx="388800" cy="3806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t1.gstatic.com/images?q=tbn:ANd9GcSxtInVQAgTIiqe-92RwTO8xi7C4h09H9YS8vfC3f1WRqURe6H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577773" y="5661248"/>
            <a:ext cx="388800" cy="346326"/>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577773" y="6165304"/>
            <a:ext cx="388800" cy="517633"/>
          </a:xfrm>
          <a:prstGeom prst="rect">
            <a:avLst/>
          </a:prstGeom>
        </p:spPr>
      </p:pic>
      <p:pic>
        <p:nvPicPr>
          <p:cNvPr id="12" name="Image 11"/>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614034" y="4830145"/>
            <a:ext cx="388800" cy="498764"/>
          </a:xfrm>
          <a:prstGeom prst="rect">
            <a:avLst/>
          </a:prstGeom>
        </p:spPr>
      </p:pic>
    </p:spTree>
    <p:extLst>
      <p:ext uri="{BB962C8B-B14F-4D97-AF65-F5344CB8AC3E}">
        <p14:creationId xmlns:p14="http://schemas.microsoft.com/office/powerpoint/2010/main" val="2699651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dirty="0" smtClean="0">
                <a:solidFill>
                  <a:srgbClr val="C00000"/>
                </a:solidFill>
              </a:rPr>
              <a:t>Évolution des pratiques</a:t>
            </a:r>
            <a:endParaRPr lang="fr-FR" dirty="0">
              <a:solidFill>
                <a:srgbClr val="C00000"/>
              </a:solidFill>
            </a:endParaRPr>
          </a:p>
        </p:txBody>
      </p:sp>
      <p:sp>
        <p:nvSpPr>
          <p:cNvPr id="7" name="Espace réservé du contenu 6"/>
          <p:cNvSpPr>
            <a:spLocks noGrp="1"/>
          </p:cNvSpPr>
          <p:nvPr>
            <p:ph idx="1"/>
          </p:nvPr>
        </p:nvSpPr>
        <p:spPr>
          <a:xfrm>
            <a:off x="467544" y="1580878"/>
            <a:ext cx="3482574" cy="5256584"/>
          </a:xfrm>
        </p:spPr>
        <p:txBody>
          <a:bodyPr>
            <a:normAutofit/>
          </a:bodyPr>
          <a:lstStyle/>
          <a:p>
            <a:r>
              <a:rPr lang="en-US" sz="2400" dirty="0" smtClean="0">
                <a:solidFill>
                  <a:schemeClr val="tx1"/>
                </a:solidFill>
              </a:rPr>
              <a:t>Diversification des </a:t>
            </a:r>
            <a:r>
              <a:rPr lang="en-US" sz="2400" dirty="0" err="1" smtClean="0">
                <a:solidFill>
                  <a:schemeClr val="tx1"/>
                </a:solidFill>
              </a:rPr>
              <a:t>outils</a:t>
            </a:r>
            <a:r>
              <a:rPr lang="en-US" sz="2400" dirty="0" smtClean="0">
                <a:solidFill>
                  <a:schemeClr val="tx1"/>
                </a:solidFill>
              </a:rPr>
              <a:t> de </a:t>
            </a:r>
            <a:r>
              <a:rPr lang="en-US" sz="2400" dirty="0" err="1" smtClean="0">
                <a:solidFill>
                  <a:schemeClr val="tx1"/>
                </a:solidFill>
              </a:rPr>
              <a:t>recherche</a:t>
            </a:r>
            <a:endParaRPr lang="en-US" sz="2400" dirty="0" smtClean="0">
              <a:solidFill>
                <a:schemeClr val="tx1"/>
              </a:solidFill>
            </a:endParaRPr>
          </a:p>
        </p:txBody>
      </p:sp>
      <p:sp>
        <p:nvSpPr>
          <p:cNvPr id="9" name="Espace réservé du contenu 6"/>
          <p:cNvSpPr txBox="1">
            <a:spLocks/>
          </p:cNvSpPr>
          <p:nvPr/>
        </p:nvSpPr>
        <p:spPr>
          <a:xfrm>
            <a:off x="1403648" y="1340768"/>
            <a:ext cx="6408712"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fr-FR" sz="2000" dirty="0" smtClean="0"/>
          </a:p>
          <a:p>
            <a:pPr marL="0" indent="0" algn="ctr">
              <a:buFont typeface="Arial" pitchFamily="34" charset="0"/>
              <a:buNone/>
            </a:pPr>
            <a:endParaRPr lang="fr-FR" sz="2000" dirty="0" smtClean="0"/>
          </a:p>
        </p:txBody>
      </p:sp>
      <p:sp>
        <p:nvSpPr>
          <p:cNvPr id="12" name="Rectangle 11"/>
          <p:cNvSpPr/>
          <p:nvPr/>
        </p:nvSpPr>
        <p:spPr>
          <a:xfrm rot="16200000">
            <a:off x="8223336" y="4997749"/>
            <a:ext cx="563709" cy="215444"/>
          </a:xfrm>
          <a:prstGeom prst="rect">
            <a:avLst/>
          </a:prstGeom>
        </p:spPr>
        <p:txBody>
          <a:bodyPr wrap="square">
            <a:spAutoFit/>
          </a:bodyPr>
          <a:lstStyle/>
          <a:p>
            <a:r>
              <a:rPr lang="fr-FR" sz="800" dirty="0" smtClean="0">
                <a:hlinkClick r:id="rId3"/>
              </a:rPr>
              <a:t>source</a:t>
            </a:r>
            <a:endParaRPr lang="fr-FR" sz="800" i="1" dirty="0"/>
          </a:p>
        </p:txBody>
      </p:sp>
      <p:sp>
        <p:nvSpPr>
          <p:cNvPr id="3" name="Rectangle 2"/>
          <p:cNvSpPr/>
          <p:nvPr/>
        </p:nvSpPr>
        <p:spPr>
          <a:xfrm rot="16200000">
            <a:off x="8243997" y="3559885"/>
            <a:ext cx="522384" cy="215444"/>
          </a:xfrm>
          <a:prstGeom prst="rect">
            <a:avLst/>
          </a:prstGeom>
        </p:spPr>
        <p:txBody>
          <a:bodyPr wrap="square">
            <a:spAutoFit/>
          </a:bodyPr>
          <a:lstStyle/>
          <a:p>
            <a:r>
              <a:rPr lang="fr-FR" sz="800" dirty="0" smtClean="0">
                <a:hlinkClick r:id="rId4"/>
              </a:rPr>
              <a:t>source</a:t>
            </a:r>
            <a:endParaRPr lang="fr-FR" sz="800" dirty="0"/>
          </a:p>
        </p:txBody>
      </p:sp>
      <p:sp>
        <p:nvSpPr>
          <p:cNvPr id="5" name="Rectangle 4"/>
          <p:cNvSpPr/>
          <p:nvPr/>
        </p:nvSpPr>
        <p:spPr>
          <a:xfrm>
            <a:off x="4499993" y="3883280"/>
            <a:ext cx="3967795" cy="139740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5648457" y="5557924"/>
            <a:ext cx="2867301" cy="1138773"/>
          </a:xfrm>
          <a:prstGeom prst="rect">
            <a:avLst/>
          </a:prstGeom>
          <a:noFill/>
        </p:spPr>
        <p:txBody>
          <a:bodyPr wrap="square" rtlCol="0">
            <a:spAutoFit/>
          </a:bodyPr>
          <a:lstStyle/>
          <a:p>
            <a:pPr indent="355600" algn="ctr"/>
            <a:r>
              <a:rPr lang="fr-FR" sz="3600" b="1" dirty="0" smtClean="0">
                <a:latin typeface="Calibri Light" pitchFamily="34" charset="0"/>
                <a:ea typeface="Arial Unicode MS" pitchFamily="34" charset="-128"/>
                <a:cs typeface="Arial Unicode MS" pitchFamily="34" charset="-128"/>
              </a:rPr>
              <a:t>20 %</a:t>
            </a:r>
          </a:p>
          <a:p>
            <a:pPr algn="ctr"/>
            <a:r>
              <a:rPr lang="fr-FR" sz="1600" dirty="0" smtClean="0">
                <a:latin typeface="Calibri Light" pitchFamily="34" charset="0"/>
                <a:ea typeface="Arial Unicode MS" pitchFamily="34" charset="-128"/>
                <a:cs typeface="Arial Unicode MS" pitchFamily="34" charset="-128"/>
              </a:rPr>
              <a:t>de l’ensemble des pages web consultées aux États-Unis</a:t>
            </a:r>
            <a:endParaRPr lang="fr-FR" sz="1600" dirty="0">
              <a:latin typeface="Calibri Light" pitchFamily="34" charset="0"/>
              <a:ea typeface="Arial Unicode MS" pitchFamily="34" charset="-128"/>
              <a:cs typeface="Arial Unicode MS" pitchFamily="34" charset="-128"/>
            </a:endParaRPr>
          </a:p>
        </p:txBody>
      </p:sp>
      <p:pic>
        <p:nvPicPr>
          <p:cNvPr id="16" name="Picture 4">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23869" y="5458885"/>
            <a:ext cx="1603002" cy="45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157596" y="4653136"/>
            <a:ext cx="2252285" cy="64905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81043" y="3980128"/>
            <a:ext cx="2002905" cy="91622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4499992" y="5280688"/>
            <a:ext cx="3967795" cy="139740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rot="16200000">
            <a:off x="8223335" y="6432535"/>
            <a:ext cx="563709" cy="215444"/>
          </a:xfrm>
          <a:prstGeom prst="rect">
            <a:avLst/>
          </a:prstGeom>
        </p:spPr>
        <p:txBody>
          <a:bodyPr wrap="square">
            <a:spAutoFit/>
          </a:bodyPr>
          <a:lstStyle/>
          <a:p>
            <a:r>
              <a:rPr lang="fr-FR" sz="800" dirty="0" smtClean="0">
                <a:hlinkClick r:id="rId9"/>
              </a:rPr>
              <a:t>source</a:t>
            </a:r>
            <a:endParaRPr lang="fr-FR" sz="800" i="1" dirty="0"/>
          </a:p>
        </p:txBody>
      </p:sp>
      <p:pic>
        <p:nvPicPr>
          <p:cNvPr id="1027"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499992" y="2276872"/>
            <a:ext cx="3967423" cy="170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510608" y="980727"/>
            <a:ext cx="3960439" cy="1554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rot="16200000">
            <a:off x="8234954" y="2195990"/>
            <a:ext cx="522384" cy="215444"/>
          </a:xfrm>
          <a:prstGeom prst="rect">
            <a:avLst/>
          </a:prstGeom>
        </p:spPr>
        <p:txBody>
          <a:bodyPr wrap="square">
            <a:spAutoFit/>
          </a:bodyPr>
          <a:lstStyle/>
          <a:p>
            <a:r>
              <a:rPr lang="fr-FR" sz="800" dirty="0" smtClean="0">
                <a:hlinkClick r:id="rId12"/>
              </a:rPr>
              <a:t>source</a:t>
            </a:r>
            <a:endParaRPr lang="fr-FR" sz="800" dirty="0"/>
          </a:p>
        </p:txBody>
      </p:sp>
    </p:spTree>
    <p:extLst>
      <p:ext uri="{BB962C8B-B14F-4D97-AF65-F5344CB8AC3E}">
        <p14:creationId xmlns:p14="http://schemas.microsoft.com/office/powerpoint/2010/main" val="2809556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9975" y="260648"/>
            <a:ext cx="3899214" cy="2926800"/>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06180" y="260648"/>
            <a:ext cx="3903462" cy="29268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59975" y="3560688"/>
            <a:ext cx="3899215" cy="29268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910427" y="3573016"/>
            <a:ext cx="3899215" cy="29268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887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C00000"/>
                </a:solidFill>
              </a:rPr>
              <a:t>Évolution des pratiques</a:t>
            </a:r>
            <a:endParaRPr lang="fr-FR" dirty="0"/>
          </a:p>
        </p:txBody>
      </p:sp>
      <p:sp>
        <p:nvSpPr>
          <p:cNvPr id="3" name="Espace réservé du contenu 2"/>
          <p:cNvSpPr>
            <a:spLocks noGrp="1"/>
          </p:cNvSpPr>
          <p:nvPr>
            <p:ph idx="1"/>
          </p:nvPr>
        </p:nvSpPr>
        <p:spPr>
          <a:xfrm>
            <a:off x="446956" y="1628800"/>
            <a:ext cx="8250088" cy="5229200"/>
          </a:xfrm>
        </p:spPr>
        <p:txBody>
          <a:bodyPr>
            <a:noAutofit/>
          </a:bodyPr>
          <a:lstStyle/>
          <a:p>
            <a:r>
              <a:rPr lang="fr-FR" sz="2000" dirty="0" smtClean="0"/>
              <a:t>accroissement </a:t>
            </a:r>
            <a:r>
              <a:rPr lang="fr-FR" sz="2000" dirty="0"/>
              <a:t>des </a:t>
            </a:r>
            <a:r>
              <a:rPr lang="fr-FR" sz="2000" b="1" dirty="0"/>
              <a:t>usages mobiles</a:t>
            </a:r>
          </a:p>
          <a:p>
            <a:pPr marL="541338" lvl="1" indent="-187325">
              <a:spcBef>
                <a:spcPts val="0"/>
              </a:spcBef>
            </a:pPr>
            <a:r>
              <a:rPr lang="fr-FR" sz="1600" dirty="0" smtClean="0"/>
              <a:t>2015 : accès à internet : uniquement par mobile &gt; uniquement par ordinateur </a:t>
            </a:r>
            <a:r>
              <a:rPr lang="fr-FR" sz="1000" dirty="0" smtClean="0"/>
              <a:t>(</a:t>
            </a:r>
            <a:r>
              <a:rPr lang="fr-FR" sz="1000" dirty="0" smtClean="0">
                <a:hlinkClick r:id="rId3"/>
              </a:rPr>
              <a:t>étude </a:t>
            </a:r>
            <a:r>
              <a:rPr lang="fr-FR" sz="1000" dirty="0" err="1" smtClean="0">
                <a:hlinkClick r:id="rId3"/>
              </a:rPr>
              <a:t>ComScore</a:t>
            </a:r>
            <a:r>
              <a:rPr lang="fr-FR" sz="1000" dirty="0" smtClean="0">
                <a:hlinkClick r:id="rId3"/>
              </a:rPr>
              <a:t> US, 2015</a:t>
            </a:r>
            <a:r>
              <a:rPr lang="fr-FR" sz="1000" dirty="0" smtClean="0"/>
              <a:t>)</a:t>
            </a:r>
          </a:p>
          <a:p>
            <a:pPr marL="541338" lvl="1" indent="-187325">
              <a:spcBef>
                <a:spcPts val="0"/>
              </a:spcBef>
            </a:pPr>
            <a:r>
              <a:rPr lang="fr-FR" sz="1600" dirty="0" smtClean="0"/>
              <a:t>2013 : temps passé sur mobile &gt; ordinateur </a:t>
            </a:r>
            <a:r>
              <a:rPr lang="fr-FR" sz="1000" dirty="0"/>
              <a:t>(</a:t>
            </a:r>
            <a:r>
              <a:rPr lang="fr-FR" sz="1000" dirty="0">
                <a:hlinkClick r:id="rId4"/>
              </a:rPr>
              <a:t>étude StatCounter et </a:t>
            </a:r>
            <a:r>
              <a:rPr lang="fr-FR" sz="1000" dirty="0" err="1">
                <a:hlinkClick r:id="rId4"/>
              </a:rPr>
              <a:t>comScore</a:t>
            </a:r>
            <a:r>
              <a:rPr lang="fr-FR" sz="1000" dirty="0" smtClean="0"/>
              <a:t>)</a:t>
            </a:r>
            <a:endParaRPr lang="fr-FR" sz="1600" dirty="0" smtClean="0"/>
          </a:p>
          <a:p>
            <a:pPr marL="541338" lvl="1" indent="-187325">
              <a:spcBef>
                <a:spcPts val="0"/>
              </a:spcBef>
            </a:pPr>
            <a:r>
              <a:rPr lang="fr-FR" sz="1600" dirty="0" smtClean="0"/>
              <a:t>2013 </a:t>
            </a:r>
            <a:r>
              <a:rPr lang="fr-FR" sz="1600" dirty="0"/>
              <a:t>: </a:t>
            </a:r>
            <a:r>
              <a:rPr lang="fr-FR" sz="1600" dirty="0" smtClean="0"/>
              <a:t>pic </a:t>
            </a:r>
            <a:r>
              <a:rPr lang="fr-FR" sz="1600" dirty="0"/>
              <a:t>des recherches sur les ordinateurs (</a:t>
            </a:r>
            <a:r>
              <a:rPr lang="fr-FR" sz="1600" dirty="0">
                <a:hlinkClick r:id="rId5"/>
              </a:rPr>
              <a:t>source</a:t>
            </a:r>
            <a:r>
              <a:rPr lang="fr-FR" sz="1600" dirty="0"/>
              <a:t>)</a:t>
            </a:r>
            <a:endParaRPr lang="fr-FR" sz="1600" dirty="0" smtClean="0"/>
          </a:p>
          <a:p>
            <a:pPr marL="541338" lvl="1" indent="-187325">
              <a:spcBef>
                <a:spcPts val="0"/>
              </a:spcBef>
            </a:pPr>
            <a:r>
              <a:rPr lang="fr-FR" sz="1600" dirty="0" smtClean="0"/>
              <a:t>2015: recherches mobiles augmentent plus vite que recherches sur ordinateur </a:t>
            </a:r>
            <a:r>
              <a:rPr lang="fr-FR" sz="1000" dirty="0" smtClean="0"/>
              <a:t>(</a:t>
            </a:r>
            <a:r>
              <a:rPr lang="fr-FR" sz="1000" dirty="0" smtClean="0">
                <a:hlinkClick r:id="rId6"/>
              </a:rPr>
              <a:t>étude </a:t>
            </a:r>
            <a:r>
              <a:rPr lang="fr-FR" sz="1000" dirty="0" err="1" smtClean="0">
                <a:hlinkClick r:id="rId6"/>
              </a:rPr>
              <a:t>ComScore</a:t>
            </a:r>
            <a:r>
              <a:rPr lang="fr-FR" sz="1000" dirty="0" smtClean="0">
                <a:hlinkClick r:id="rId6"/>
              </a:rPr>
              <a:t>, 2015</a:t>
            </a:r>
            <a:r>
              <a:rPr lang="fr-FR" sz="1000" dirty="0" smtClean="0"/>
              <a:t>)</a:t>
            </a:r>
          </a:p>
          <a:p>
            <a:pPr marL="541338" lvl="1" indent="-187325">
              <a:spcBef>
                <a:spcPts val="0"/>
              </a:spcBef>
            </a:pPr>
            <a:r>
              <a:rPr lang="fr-FR" sz="1600" dirty="0" smtClean="0"/>
              <a:t>2015 </a:t>
            </a:r>
            <a:r>
              <a:rPr lang="fr-FR" sz="1600" dirty="0"/>
              <a:t>: recherches Google : smartphone (moteur + Google Play) &gt; ordinateur + tablette </a:t>
            </a:r>
            <a:r>
              <a:rPr lang="fr-FR" sz="1000" dirty="0"/>
              <a:t>(</a:t>
            </a:r>
            <a:r>
              <a:rPr lang="fr-FR" sz="1000" dirty="0">
                <a:hlinkClick r:id="rId7"/>
              </a:rPr>
              <a:t>étude </a:t>
            </a:r>
            <a:r>
              <a:rPr lang="fr-FR" sz="1000" dirty="0" smtClean="0">
                <a:hlinkClick r:id="rId7"/>
              </a:rPr>
              <a:t>Google</a:t>
            </a:r>
            <a:r>
              <a:rPr lang="fr-FR" sz="1000" dirty="0">
                <a:hlinkClick r:id="rId7"/>
              </a:rPr>
              <a:t>, 2015</a:t>
            </a:r>
            <a:r>
              <a:rPr lang="fr-FR" sz="1000" dirty="0" smtClean="0"/>
              <a:t>), </a:t>
            </a:r>
            <a:r>
              <a:rPr lang="fr-FR" sz="1600" dirty="0"/>
              <a:t>mobile &gt; ordinateur </a:t>
            </a:r>
            <a:r>
              <a:rPr lang="fr-FR" sz="1000" dirty="0" smtClean="0"/>
              <a:t>(</a:t>
            </a:r>
            <a:r>
              <a:rPr lang="fr-FR" sz="1000" dirty="0" smtClean="0">
                <a:hlinkClick r:id="rId8"/>
              </a:rPr>
              <a:t>étude Google, 2016</a:t>
            </a:r>
            <a:r>
              <a:rPr lang="fr-FR" sz="1000" dirty="0" smtClean="0"/>
              <a:t>)</a:t>
            </a:r>
            <a:endParaRPr lang="fr-FR" sz="1000" dirty="0"/>
          </a:p>
          <a:p>
            <a:pPr marL="541338" lvl="1" indent="-187325">
              <a:spcBef>
                <a:spcPts val="0"/>
              </a:spcBef>
            </a:pPr>
            <a:r>
              <a:rPr lang="fr-FR" sz="1600" dirty="0" smtClean="0"/>
              <a:t>des </a:t>
            </a:r>
            <a:r>
              <a:rPr lang="fr-FR" sz="1600" dirty="0"/>
              <a:t>usages différents selon les outils </a:t>
            </a:r>
            <a:r>
              <a:rPr lang="fr-FR" sz="1000" dirty="0"/>
              <a:t>(</a:t>
            </a:r>
            <a:r>
              <a:rPr lang="fr-FR" sz="1000" dirty="0">
                <a:hlinkClick r:id="rId9"/>
              </a:rPr>
              <a:t>étude Microsoft </a:t>
            </a:r>
            <a:r>
              <a:rPr lang="fr-FR" sz="1000" dirty="0" err="1">
                <a:hlinkClick r:id="rId9"/>
              </a:rPr>
              <a:t>research</a:t>
            </a:r>
            <a:r>
              <a:rPr lang="fr-FR" sz="1000" dirty="0">
                <a:hlinkClick r:id="rId9"/>
              </a:rPr>
              <a:t>, 2013</a:t>
            </a:r>
            <a:r>
              <a:rPr lang="fr-FR" sz="1000" dirty="0" smtClean="0"/>
              <a:t>) -  </a:t>
            </a:r>
            <a:r>
              <a:rPr lang="fr-FR" sz="1600" dirty="0" smtClean="0"/>
              <a:t>1/3 </a:t>
            </a:r>
            <a:r>
              <a:rPr lang="fr-FR" sz="1600" dirty="0"/>
              <a:t>des recherches sur mobiles </a:t>
            </a:r>
            <a:r>
              <a:rPr lang="fr-FR" sz="1600" dirty="0" smtClean="0"/>
              <a:t>sont locales </a:t>
            </a:r>
            <a:r>
              <a:rPr lang="fr-FR" sz="1000" dirty="0" smtClean="0"/>
              <a:t>(</a:t>
            </a:r>
            <a:r>
              <a:rPr lang="fr-FR" sz="1000" dirty="0" smtClean="0">
                <a:hlinkClick r:id="rId8"/>
              </a:rPr>
              <a:t>Google, 2016</a:t>
            </a:r>
            <a:r>
              <a:rPr lang="fr-FR" sz="1000" dirty="0" smtClean="0"/>
              <a:t>)</a:t>
            </a:r>
            <a:endParaRPr lang="fr-FR" sz="1000" dirty="0"/>
          </a:p>
          <a:p>
            <a:pPr lvl="1"/>
            <a:endParaRPr lang="fr-FR" sz="1400" dirty="0" smtClean="0"/>
          </a:p>
          <a:p>
            <a:r>
              <a:rPr lang="fr-FR" sz="2000" dirty="0" smtClean="0">
                <a:solidFill>
                  <a:schemeClr val="tx1"/>
                </a:solidFill>
              </a:rPr>
              <a:t>développement </a:t>
            </a:r>
            <a:r>
              <a:rPr lang="fr-FR" sz="2000" dirty="0">
                <a:solidFill>
                  <a:schemeClr val="tx1"/>
                </a:solidFill>
              </a:rPr>
              <a:t>de la </a:t>
            </a:r>
            <a:r>
              <a:rPr lang="fr-FR" sz="2000" b="1" dirty="0">
                <a:solidFill>
                  <a:schemeClr val="tx1"/>
                </a:solidFill>
              </a:rPr>
              <a:t>recherche par </a:t>
            </a:r>
            <a:r>
              <a:rPr lang="fr-FR" sz="2000" b="1" dirty="0" smtClean="0">
                <a:solidFill>
                  <a:schemeClr val="tx1"/>
                </a:solidFill>
              </a:rPr>
              <a:t>appli</a:t>
            </a:r>
          </a:p>
          <a:p>
            <a:pPr marL="541338" lvl="1" indent="-187325">
              <a:spcBef>
                <a:spcPts val="0"/>
              </a:spcBef>
            </a:pPr>
            <a:r>
              <a:rPr lang="fr-FR" sz="1600" dirty="0" smtClean="0"/>
              <a:t>2015 : 87  % du temps sur smartphone : appli (web : 13  %) et 80 % de ce temps sur 3 applis seulement </a:t>
            </a:r>
            <a:r>
              <a:rPr lang="fr-FR" sz="1000" dirty="0" smtClean="0"/>
              <a:t>(</a:t>
            </a:r>
            <a:r>
              <a:rPr lang="fr-FR" sz="1000" dirty="0" smtClean="0">
                <a:hlinkClick r:id="rId10"/>
              </a:rPr>
              <a:t>étude </a:t>
            </a:r>
            <a:r>
              <a:rPr lang="fr-FR" sz="1000" dirty="0" err="1" smtClean="0">
                <a:hlinkClick r:id="rId10"/>
              </a:rPr>
              <a:t>comScore</a:t>
            </a:r>
            <a:r>
              <a:rPr lang="fr-FR" sz="1000" dirty="0" smtClean="0">
                <a:hlinkClick r:id="rId10"/>
              </a:rPr>
              <a:t>, 2015</a:t>
            </a:r>
            <a:r>
              <a:rPr lang="fr-FR" sz="1000" dirty="0" smtClean="0"/>
              <a:t>)</a:t>
            </a:r>
          </a:p>
          <a:p>
            <a:pPr marL="541338" lvl="1" indent="-187325">
              <a:spcBef>
                <a:spcPts val="0"/>
              </a:spcBef>
            </a:pPr>
            <a:r>
              <a:rPr lang="fr-FR" sz="1600" dirty="0" smtClean="0"/>
              <a:t>2015 </a:t>
            </a:r>
            <a:r>
              <a:rPr lang="fr-FR" sz="1600" dirty="0"/>
              <a:t>: 40 % de la recherche par </a:t>
            </a:r>
            <a:r>
              <a:rPr lang="fr-FR" sz="1600" dirty="0" smtClean="0"/>
              <a:t>appli ? </a:t>
            </a:r>
            <a:r>
              <a:rPr lang="fr-FR" sz="1000" dirty="0"/>
              <a:t>(</a:t>
            </a:r>
            <a:r>
              <a:rPr lang="fr-FR" sz="1000" dirty="0">
                <a:hlinkClick r:id="rId11"/>
              </a:rPr>
              <a:t>Mashable, 2012</a:t>
            </a:r>
            <a:r>
              <a:rPr lang="fr-FR" sz="1000" dirty="0"/>
              <a:t>)</a:t>
            </a:r>
          </a:p>
          <a:p>
            <a:pPr marL="541338" lvl="1" indent="-187325">
              <a:spcBef>
                <a:spcPts val="0"/>
              </a:spcBef>
            </a:pPr>
            <a:r>
              <a:rPr lang="fr-FR" sz="1600" dirty="0" smtClean="0"/>
              <a:t>2015-2016 : recherche sur internet : mobile (web + appli) &gt; ordinateur ? </a:t>
            </a:r>
            <a:r>
              <a:rPr lang="fr-FR" sz="1000" dirty="0" smtClean="0"/>
              <a:t>(</a:t>
            </a:r>
            <a:r>
              <a:rPr lang="fr-FR" sz="1000" dirty="0" smtClean="0">
                <a:hlinkClick r:id="rId12"/>
              </a:rPr>
              <a:t>étude BIA/Kelsey, 2012</a:t>
            </a:r>
            <a:r>
              <a:rPr lang="fr-FR" sz="1000" dirty="0" smtClean="0"/>
              <a:t>)</a:t>
            </a:r>
          </a:p>
          <a:p>
            <a:pPr marL="541338" lvl="1" indent="-187325">
              <a:spcBef>
                <a:spcPts val="0"/>
              </a:spcBef>
            </a:pPr>
            <a:endParaRPr lang="fr-FR" sz="1000" dirty="0" smtClean="0"/>
          </a:p>
          <a:p>
            <a:pPr lvl="1">
              <a:spcBef>
                <a:spcPts val="0"/>
              </a:spcBef>
            </a:pPr>
            <a:endParaRPr lang="fr-FR" sz="1000" dirty="0" smtClean="0"/>
          </a:p>
          <a:p>
            <a:pPr lvl="1">
              <a:spcBef>
                <a:spcPts val="0"/>
              </a:spcBef>
            </a:pPr>
            <a:endParaRPr lang="fr-FR" sz="1000" dirty="0"/>
          </a:p>
          <a:p>
            <a:pPr marL="457200" lvl="1" indent="0">
              <a:spcBef>
                <a:spcPts val="0"/>
              </a:spcBef>
              <a:buNone/>
            </a:pPr>
            <a:r>
              <a:rPr lang="fr-FR" sz="1600" dirty="0" smtClean="0"/>
              <a:t>		</a:t>
            </a:r>
            <a:r>
              <a:rPr lang="fr-FR" sz="2000" dirty="0" smtClean="0">
                <a:sym typeface="Wingdings" panose="05000000000000000000" pitchFamily="2" charset="2"/>
              </a:rPr>
              <a:t> évolutions des moteurs de </a:t>
            </a:r>
            <a:r>
              <a:rPr lang="fr-FR" sz="2000" dirty="0" smtClean="0"/>
              <a:t>recherche</a:t>
            </a:r>
          </a:p>
        </p:txBody>
      </p:sp>
    </p:spTree>
    <p:extLst>
      <p:ext uri="{BB962C8B-B14F-4D97-AF65-F5344CB8AC3E}">
        <p14:creationId xmlns:p14="http://schemas.microsoft.com/office/powerpoint/2010/main" val="3416136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C00000"/>
                </a:solidFill>
              </a:rPr>
              <a:t>Évolution des pratiques</a:t>
            </a:r>
            <a:endParaRPr lang="fr-FR" dirty="0"/>
          </a:p>
        </p:txBody>
      </p:sp>
      <p:sp>
        <p:nvSpPr>
          <p:cNvPr id="8" name="Rectangle 7"/>
          <p:cNvSpPr/>
          <p:nvPr/>
        </p:nvSpPr>
        <p:spPr>
          <a:xfrm>
            <a:off x="3748698" y="6201335"/>
            <a:ext cx="1646605" cy="338554"/>
          </a:xfrm>
          <a:prstGeom prst="rect">
            <a:avLst/>
          </a:prstGeom>
        </p:spPr>
        <p:txBody>
          <a:bodyPr wrap="none">
            <a:spAutoFit/>
          </a:bodyPr>
          <a:lstStyle/>
          <a:p>
            <a:pPr algn="ctr"/>
            <a:r>
              <a:rPr lang="fr-FR" sz="800" dirty="0">
                <a:hlinkClick r:id="rId3"/>
              </a:rPr>
              <a:t>Google Consumer </a:t>
            </a:r>
            <a:r>
              <a:rPr lang="fr-FR" sz="800" dirty="0" err="1">
                <a:hlinkClick r:id="rId3"/>
              </a:rPr>
              <a:t>Barometer</a:t>
            </a:r>
            <a:r>
              <a:rPr lang="fr-FR" sz="800" dirty="0">
                <a:hlinkClick r:id="rId3"/>
              </a:rPr>
              <a:t>, </a:t>
            </a:r>
            <a:r>
              <a:rPr lang="fr-FR" sz="800" dirty="0" smtClean="0">
                <a:hlinkClick r:id="rId3"/>
              </a:rPr>
              <a:t>2015</a:t>
            </a:r>
            <a:endParaRPr lang="fr-FR" sz="800" dirty="0"/>
          </a:p>
          <a:p>
            <a:pPr algn="ctr"/>
            <a:r>
              <a:rPr lang="fr-FR" sz="800" dirty="0"/>
              <a:t>(résultats France)</a:t>
            </a:r>
          </a:p>
        </p:txBody>
      </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99384" y="1688999"/>
            <a:ext cx="4077072" cy="4390694"/>
          </a:xfrm>
          <a:prstGeom prst="rect">
            <a:avLst/>
          </a:prstGeom>
        </p:spPr>
      </p:pic>
      <p:sp>
        <p:nvSpPr>
          <p:cNvPr id="11" name="Rectangle à coins arrondis 10"/>
          <p:cNvSpPr/>
          <p:nvPr/>
        </p:nvSpPr>
        <p:spPr>
          <a:xfrm>
            <a:off x="6948264" y="1700808"/>
            <a:ext cx="792088" cy="321472"/>
          </a:xfrm>
          <a:prstGeom prst="roundRect">
            <a:avLst>
              <a:gd name="adj" fmla="val 5000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7001" y="1688999"/>
            <a:ext cx="3832886" cy="4299048"/>
          </a:xfrm>
          <a:prstGeom prst="rect">
            <a:avLst/>
          </a:prstGeom>
        </p:spPr>
      </p:pic>
      <p:sp>
        <p:nvSpPr>
          <p:cNvPr id="10" name="Rectangle à coins arrondis 9"/>
          <p:cNvSpPr/>
          <p:nvPr/>
        </p:nvSpPr>
        <p:spPr>
          <a:xfrm>
            <a:off x="2584102" y="1679079"/>
            <a:ext cx="835769" cy="343201"/>
          </a:xfrm>
          <a:prstGeom prst="roundRect">
            <a:avLst>
              <a:gd name="adj" fmla="val 5000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38192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C00000"/>
                </a:solidFill>
              </a:rPr>
              <a:t>Évolution des pratiques</a:t>
            </a:r>
            <a:endParaRPr lang="fr-FR" dirty="0"/>
          </a:p>
        </p:txBody>
      </p:sp>
      <p:sp>
        <p:nvSpPr>
          <p:cNvPr id="5" name="Rectangle 4"/>
          <p:cNvSpPr/>
          <p:nvPr/>
        </p:nvSpPr>
        <p:spPr>
          <a:xfrm>
            <a:off x="5508104" y="5949860"/>
            <a:ext cx="1665660" cy="215444"/>
          </a:xfrm>
          <a:prstGeom prst="rect">
            <a:avLst/>
          </a:prstGeom>
        </p:spPr>
        <p:txBody>
          <a:bodyPr wrap="square">
            <a:spAutoFit/>
          </a:bodyPr>
          <a:lstStyle/>
          <a:p>
            <a:r>
              <a:rPr lang="fr-FR" sz="800" dirty="0" err="1" smtClean="0">
                <a:hlinkClick r:id="rId3"/>
              </a:rPr>
              <a:t>Levelwing</a:t>
            </a:r>
            <a:r>
              <a:rPr lang="fr-FR" sz="800" dirty="0" smtClean="0">
                <a:hlinkClick r:id="rId3"/>
              </a:rPr>
              <a:t>, d’après Google 2011</a:t>
            </a:r>
            <a:endParaRPr lang="fr-FR" sz="800" dirty="0"/>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24687" y="1791136"/>
            <a:ext cx="4694626" cy="413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126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dirty="0" smtClean="0">
                <a:solidFill>
                  <a:srgbClr val="C00000"/>
                </a:solidFill>
              </a:rPr>
              <a:t>Évolution des pratiques</a:t>
            </a:r>
            <a:endParaRPr lang="fr-FR" dirty="0">
              <a:solidFill>
                <a:srgbClr val="C00000"/>
              </a:solidFill>
            </a:endParaRPr>
          </a:p>
        </p:txBody>
      </p:sp>
      <p:sp>
        <p:nvSpPr>
          <p:cNvPr id="7" name="Espace réservé du contenu 6"/>
          <p:cNvSpPr>
            <a:spLocks noGrp="1"/>
          </p:cNvSpPr>
          <p:nvPr>
            <p:ph idx="1"/>
          </p:nvPr>
        </p:nvSpPr>
        <p:spPr>
          <a:xfrm>
            <a:off x="611560" y="980728"/>
            <a:ext cx="7992888" cy="5256584"/>
          </a:xfrm>
        </p:spPr>
        <p:txBody>
          <a:bodyPr/>
          <a:lstStyle/>
          <a:p>
            <a:pPr marL="0" indent="0" algn="ctr">
              <a:buNone/>
            </a:pPr>
            <a:endParaRPr lang="en-US" sz="2000" dirty="0"/>
          </a:p>
          <a:p>
            <a:pPr marL="0" indent="0" algn="ctr">
              <a:buNone/>
            </a:pPr>
            <a:endParaRPr lang="en-US" sz="2000" dirty="0" smtClean="0"/>
          </a:p>
        </p:txBody>
      </p:sp>
      <p:sp>
        <p:nvSpPr>
          <p:cNvPr id="2" name="Rectangle 1"/>
          <p:cNvSpPr/>
          <p:nvPr/>
        </p:nvSpPr>
        <p:spPr>
          <a:xfrm>
            <a:off x="3887923" y="2608095"/>
            <a:ext cx="1368152" cy="215444"/>
          </a:xfrm>
          <a:prstGeom prst="rect">
            <a:avLst/>
          </a:prstGeom>
        </p:spPr>
        <p:txBody>
          <a:bodyPr wrap="square">
            <a:spAutoFit/>
          </a:bodyPr>
          <a:lstStyle/>
          <a:p>
            <a:pPr algn="ctr"/>
            <a:r>
              <a:rPr lang="fr-FR" sz="800" dirty="0" smtClean="0">
                <a:hlinkClick r:id="rId3"/>
              </a:rPr>
              <a:t>T. Vanderbilt, 2013</a:t>
            </a:r>
            <a:endParaRPr lang="fr-FR" sz="800" dirty="0"/>
          </a:p>
        </p:txBody>
      </p:sp>
      <p:sp>
        <p:nvSpPr>
          <p:cNvPr id="9" name="Espace réservé du contenu 6"/>
          <p:cNvSpPr txBox="1">
            <a:spLocks/>
          </p:cNvSpPr>
          <p:nvPr/>
        </p:nvSpPr>
        <p:spPr>
          <a:xfrm>
            <a:off x="395536" y="1196752"/>
            <a:ext cx="8352928" cy="1728192"/>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fr-FR" sz="1800" dirty="0" smtClean="0">
                <a:solidFill>
                  <a:schemeClr val="tx1"/>
                </a:solidFill>
              </a:rPr>
              <a:t>« En quelques années seulement, nous sommes passés </a:t>
            </a:r>
            <a:br>
              <a:rPr lang="fr-FR" sz="1800" dirty="0" smtClean="0">
                <a:solidFill>
                  <a:schemeClr val="tx1"/>
                </a:solidFill>
              </a:rPr>
            </a:br>
            <a:r>
              <a:rPr lang="fr-FR" sz="1800" dirty="0" smtClean="0">
                <a:solidFill>
                  <a:schemeClr val="tx1"/>
                </a:solidFill>
              </a:rPr>
              <a:t>des moteurs de recherche […] issus de la discipline académique </a:t>
            </a:r>
            <a:br>
              <a:rPr lang="fr-FR" sz="1800" dirty="0" smtClean="0">
                <a:solidFill>
                  <a:schemeClr val="tx1"/>
                </a:solidFill>
              </a:rPr>
            </a:br>
            <a:r>
              <a:rPr lang="fr-FR" sz="1800" dirty="0" smtClean="0">
                <a:solidFill>
                  <a:schemeClr val="tx1"/>
                </a:solidFill>
              </a:rPr>
              <a:t>un peu guindée de la recherche d’informations [</a:t>
            </a:r>
            <a:r>
              <a:rPr lang="fr-FR" sz="1800" i="1" dirty="0" smtClean="0">
                <a:solidFill>
                  <a:schemeClr val="tx1"/>
                </a:solidFill>
              </a:rPr>
              <a:t>information </a:t>
            </a:r>
            <a:r>
              <a:rPr lang="fr-FR" sz="1800" i="1" dirty="0" err="1" smtClean="0">
                <a:solidFill>
                  <a:schemeClr val="tx1"/>
                </a:solidFill>
              </a:rPr>
              <a:t>retrieval</a:t>
            </a:r>
            <a:r>
              <a:rPr lang="fr-FR" sz="1800" dirty="0" smtClean="0">
                <a:solidFill>
                  <a:schemeClr val="tx1"/>
                </a:solidFill>
              </a:rPr>
              <a:t>]</a:t>
            </a:r>
            <a:br>
              <a:rPr lang="fr-FR" sz="1800" dirty="0" smtClean="0">
                <a:solidFill>
                  <a:schemeClr val="tx1"/>
                </a:solidFill>
              </a:rPr>
            </a:br>
            <a:r>
              <a:rPr lang="fr-FR" sz="1800" dirty="0" smtClean="0"/>
              <a:t>  à la recherche [</a:t>
            </a:r>
            <a:r>
              <a:rPr lang="fr-FR" sz="1800" i="1" dirty="0" err="1" smtClean="0"/>
              <a:t>search</a:t>
            </a:r>
            <a:r>
              <a:rPr lang="fr-FR" sz="1800" dirty="0" smtClean="0"/>
              <a:t>], tout simplement, qui est bien plus qu’un instrument </a:t>
            </a:r>
            <a:br>
              <a:rPr lang="fr-FR" sz="1800" dirty="0" smtClean="0"/>
            </a:br>
            <a:r>
              <a:rPr lang="fr-FR" sz="1800" dirty="0" smtClean="0"/>
              <a:t>et quelque chose se rapprochant d’une prothèse digitale  »</a:t>
            </a:r>
            <a:endParaRPr lang="fr-FR" sz="1800" dirty="0"/>
          </a:p>
        </p:txBody>
      </p:sp>
      <p:pic>
        <p:nvPicPr>
          <p:cNvPr id="1026" name="Picture 2" descr="http://www.shoeboxblog.com/wp-content/uploads/2010/02/life-before-google-500x49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3761" y="2924944"/>
            <a:ext cx="3936477" cy="39049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20495" y="6639163"/>
            <a:ext cx="907621" cy="246221"/>
          </a:xfrm>
          <a:prstGeom prst="rect">
            <a:avLst/>
          </a:prstGeom>
        </p:spPr>
        <p:txBody>
          <a:bodyPr wrap="none">
            <a:spAutoFit/>
          </a:bodyPr>
          <a:lstStyle/>
          <a:p>
            <a:r>
              <a:rPr lang="fr-FR" sz="1000" dirty="0" smtClean="0">
                <a:hlinkClick r:id="rId5"/>
              </a:rPr>
              <a:t>Brian Gordon</a:t>
            </a:r>
            <a:endParaRPr lang="fr-FR" sz="1000" dirty="0"/>
          </a:p>
        </p:txBody>
      </p:sp>
    </p:spTree>
    <p:extLst>
      <p:ext uri="{BB962C8B-B14F-4D97-AF65-F5344CB8AC3E}">
        <p14:creationId xmlns:p14="http://schemas.microsoft.com/office/powerpoint/2010/main" val="2839184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E800"/>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5148064" y="2276872"/>
            <a:ext cx="3888432" cy="1440160"/>
          </a:xfrm>
        </p:spPr>
        <p:txBody>
          <a:bodyPr>
            <a:noAutofit/>
          </a:bodyPr>
          <a:lstStyle/>
          <a:p>
            <a:pPr algn="l">
              <a:spcBef>
                <a:spcPts val="600"/>
              </a:spcBef>
              <a:tabLst>
                <a:tab pos="357188" algn="l"/>
              </a:tabLst>
            </a:pPr>
            <a:r>
              <a:rPr lang="fr-FR" sz="3100" b="1" dirty="0" smtClean="0">
                <a:solidFill>
                  <a:schemeClr val="bg1">
                    <a:lumMod val="50000"/>
                  </a:schemeClr>
                </a:solidFill>
                <a:effectLst>
                  <a:outerShdw blurRad="38100" dist="38100" dir="2700000" algn="tl">
                    <a:srgbClr val="000000">
                      <a:alpha val="43137"/>
                    </a:srgbClr>
                  </a:outerShdw>
                </a:effectLst>
              </a:rPr>
              <a:t>Diversification </a:t>
            </a:r>
            <a:br>
              <a:rPr lang="fr-FR" sz="3100" b="1" dirty="0" smtClean="0">
                <a:solidFill>
                  <a:schemeClr val="bg1">
                    <a:lumMod val="50000"/>
                  </a:schemeClr>
                </a:solidFill>
                <a:effectLst>
                  <a:outerShdw blurRad="38100" dist="38100" dir="2700000" algn="tl">
                    <a:srgbClr val="000000">
                      <a:alpha val="43137"/>
                    </a:srgbClr>
                  </a:outerShdw>
                </a:effectLst>
              </a:rPr>
            </a:br>
            <a:r>
              <a:rPr lang="fr-FR" sz="3100" b="1" dirty="0" smtClean="0">
                <a:solidFill>
                  <a:schemeClr val="bg1">
                    <a:lumMod val="50000"/>
                  </a:schemeClr>
                </a:solidFill>
                <a:effectLst>
                  <a:outerShdw blurRad="38100" dist="38100" dir="2700000" algn="tl">
                    <a:srgbClr val="000000">
                      <a:alpha val="43137"/>
                    </a:srgbClr>
                  </a:outerShdw>
                </a:effectLst>
              </a:rPr>
              <a:t>des contenus</a:t>
            </a:r>
            <a:endParaRPr lang="fr-FR" sz="5400" b="1" dirty="0">
              <a:solidFill>
                <a:schemeClr val="bg1">
                  <a:lumMod val="50000"/>
                </a:schemeClr>
              </a:solidFill>
              <a:effectLst>
                <a:outerShdw blurRad="38100" dist="38100" dir="2700000" algn="tl">
                  <a:srgbClr val="000000">
                    <a:alpha val="43137"/>
                  </a:srgbClr>
                </a:outerShdw>
              </a:effectLst>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1600" y="1654406"/>
            <a:ext cx="3600400" cy="3574794"/>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07504" y="116632"/>
            <a:ext cx="8928992" cy="6624736"/>
          </a:xfrm>
          <a:prstGeom prst="rect">
            <a:avLst/>
          </a:prstGeom>
          <a:noFill/>
          <a:ln w="50800" cmpd="dbl">
            <a:solidFill>
              <a:schemeClr val="bg1">
                <a:lumMod val="50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3"/>
          <p:cNvSpPr txBox="1">
            <a:spLocks/>
          </p:cNvSpPr>
          <p:nvPr/>
        </p:nvSpPr>
        <p:spPr>
          <a:xfrm>
            <a:off x="2843808" y="3394180"/>
            <a:ext cx="4645900" cy="14401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pPr>
            <a:r>
              <a:rPr lang="fr-FR" sz="1300" dirty="0" smtClean="0">
                <a:solidFill>
                  <a:schemeClr val="bg1">
                    <a:lumMod val="50000"/>
                  </a:schemeClr>
                </a:solidFill>
              </a:rPr>
              <a:t>recherche personnalisée</a:t>
            </a:r>
          </a:p>
          <a:p>
            <a:pPr algn="r">
              <a:spcBef>
                <a:spcPts val="0"/>
              </a:spcBef>
            </a:pPr>
            <a:r>
              <a:rPr lang="fr-FR" sz="1300" dirty="0" smtClean="0">
                <a:solidFill>
                  <a:schemeClr val="bg1">
                    <a:lumMod val="50000"/>
                  </a:schemeClr>
                </a:solidFill>
              </a:rPr>
              <a:t>recherche sociale</a:t>
            </a:r>
          </a:p>
          <a:p>
            <a:pPr algn="r">
              <a:spcBef>
                <a:spcPts val="0"/>
              </a:spcBef>
            </a:pPr>
            <a:r>
              <a:rPr lang="fr-FR" sz="1300" dirty="0" smtClean="0">
                <a:solidFill>
                  <a:schemeClr val="bg1">
                    <a:lumMod val="50000"/>
                  </a:schemeClr>
                </a:solidFill>
              </a:rPr>
              <a:t>recherche temps réel</a:t>
            </a:r>
          </a:p>
          <a:p>
            <a:pPr algn="r">
              <a:spcBef>
                <a:spcPts val="0"/>
              </a:spcBef>
            </a:pPr>
            <a:r>
              <a:rPr lang="fr-FR" sz="1300" dirty="0" smtClean="0">
                <a:solidFill>
                  <a:schemeClr val="bg1">
                    <a:lumMod val="50000"/>
                  </a:schemeClr>
                </a:solidFill>
              </a:rPr>
              <a:t>recherche inversée</a:t>
            </a:r>
            <a:endParaRPr lang="fr-FR" sz="1300" dirty="0">
              <a:solidFill>
                <a:schemeClr val="bg1">
                  <a:lumMod val="50000"/>
                </a:schemeClr>
              </a:solidFill>
            </a:endParaRPr>
          </a:p>
        </p:txBody>
      </p:sp>
    </p:spTree>
    <p:extLst>
      <p:ext uri="{BB962C8B-B14F-4D97-AF65-F5344CB8AC3E}">
        <p14:creationId xmlns:p14="http://schemas.microsoft.com/office/powerpoint/2010/main" val="4222019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EE800">
            <a:alpha val="50000"/>
          </a:srgbClr>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4498100" y="2636912"/>
            <a:ext cx="4645900" cy="1440160"/>
          </a:xfrm>
        </p:spPr>
        <p:txBody>
          <a:bodyPr>
            <a:noAutofit/>
          </a:bodyPr>
          <a:lstStyle/>
          <a:p>
            <a:pPr algn="l">
              <a:spcBef>
                <a:spcPts val="1200"/>
              </a:spcBef>
            </a:pPr>
            <a:r>
              <a:rPr lang="fr-FR" sz="2400" b="1" dirty="0" smtClean="0">
                <a:solidFill>
                  <a:schemeClr val="bg1">
                    <a:lumMod val="50000"/>
                  </a:schemeClr>
                </a:solidFill>
                <a:effectLst>
                  <a:outerShdw blurRad="38100" dist="38100" dir="2700000" algn="tl">
                    <a:srgbClr val="000000">
                      <a:alpha val="43137"/>
                    </a:srgbClr>
                  </a:outerShdw>
                </a:effectLst>
              </a:rPr>
              <a:t>La recherche personnalisée</a:t>
            </a:r>
            <a:r>
              <a:rPr lang="fr-FR" sz="1100" b="1" dirty="0">
                <a:solidFill>
                  <a:schemeClr val="bg1">
                    <a:lumMod val="50000"/>
                  </a:schemeClr>
                </a:solidFill>
                <a:effectLst>
                  <a:outerShdw blurRad="38100" dist="38100" dir="2700000" algn="tl">
                    <a:srgbClr val="000000">
                      <a:alpha val="43137"/>
                    </a:srgbClr>
                  </a:outerShdw>
                </a:effectLst>
              </a:rPr>
              <a:t/>
            </a:r>
            <a:br>
              <a:rPr lang="fr-FR" sz="1100" b="1" dirty="0">
                <a:solidFill>
                  <a:schemeClr val="bg1">
                    <a:lumMod val="50000"/>
                  </a:schemeClr>
                </a:solidFill>
                <a:effectLst>
                  <a:outerShdw blurRad="38100" dist="38100" dir="2700000" algn="tl">
                    <a:srgbClr val="000000">
                      <a:alpha val="43137"/>
                    </a:srgbClr>
                  </a:outerShdw>
                </a:effectLst>
              </a:rPr>
            </a:br>
            <a:endParaRPr lang="fr-FR" sz="800" dirty="0">
              <a:solidFill>
                <a:srgbClr val="FF0000"/>
              </a:solidFill>
            </a:endParaRPr>
          </a:p>
        </p:txBody>
      </p:sp>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17034">
            <a:off x="1141477" y="1829541"/>
            <a:ext cx="2559959" cy="3198918"/>
          </a:xfrm>
          <a:prstGeom prst="rect">
            <a:avLst/>
          </a:prstGeom>
        </p:spPr>
      </p:pic>
    </p:spTree>
    <p:extLst>
      <p:ext uri="{BB962C8B-B14F-4D97-AF65-F5344CB8AC3E}">
        <p14:creationId xmlns:p14="http://schemas.microsoft.com/office/powerpoint/2010/main" val="3037089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La recherche personnalisée</a:t>
            </a:r>
            <a:endParaRPr lang="fr-FR" dirty="0">
              <a:solidFill>
                <a:srgbClr val="E6E100"/>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3823060583"/>
              </p:ext>
            </p:extLst>
          </p:nvPr>
        </p:nvGraphicFramePr>
        <p:xfrm>
          <a:off x="251520" y="836712"/>
          <a:ext cx="8640960" cy="5835704"/>
        </p:xfrm>
        <a:graphic>
          <a:graphicData uri="http://schemas.openxmlformats.org/drawingml/2006/table">
            <a:tbl>
              <a:tblPr bandRow="1">
                <a:tableStyleId>{5C22544A-7EE6-4342-B048-85BDC9FD1C3A}</a:tableStyleId>
              </a:tblPr>
              <a:tblGrid>
                <a:gridCol w="1008112"/>
                <a:gridCol w="7632848"/>
              </a:tblGrid>
              <a:tr h="630560">
                <a:tc>
                  <a:txBody>
                    <a:bodyPr/>
                    <a:lstStyle/>
                    <a:p>
                      <a:r>
                        <a:rPr lang="fr-FR" sz="1300" b="1" dirty="0" smtClean="0">
                          <a:solidFill>
                            <a:schemeClr val="tx1"/>
                          </a:solidFill>
                        </a:rPr>
                        <a:t>Limite des moteurs traditionnels</a:t>
                      </a:r>
                      <a:endParaRPr lang="fr-FR" sz="1300" b="1" dirty="0">
                        <a:solidFill>
                          <a:schemeClr val="tx1"/>
                        </a:solidFill>
                      </a:endParaRPr>
                    </a:p>
                  </a:txBody>
                  <a:tcPr>
                    <a:solidFill>
                      <a:srgbClr val="E6E100">
                        <a:alpha val="50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tx1"/>
                          </a:solidFill>
                        </a:rPr>
                        <a:t>« </a:t>
                      </a:r>
                      <a:r>
                        <a:rPr lang="fr-FR" sz="1200" i="1" dirty="0" smtClean="0">
                          <a:solidFill>
                            <a:schemeClr val="tx1"/>
                          </a:solidFill>
                        </a:rPr>
                        <a:t>One size </a:t>
                      </a:r>
                      <a:r>
                        <a:rPr lang="fr-FR" sz="1200" i="1" dirty="0" err="1" smtClean="0">
                          <a:solidFill>
                            <a:schemeClr val="tx1"/>
                          </a:solidFill>
                        </a:rPr>
                        <a:t>fits</a:t>
                      </a:r>
                      <a:r>
                        <a:rPr lang="fr-FR" sz="1200" i="1" dirty="0" smtClean="0">
                          <a:solidFill>
                            <a:schemeClr val="tx1"/>
                          </a:solidFill>
                        </a:rPr>
                        <a:t> all</a:t>
                      </a:r>
                      <a:r>
                        <a:rPr lang="fr-FR" sz="1200" dirty="0" smtClean="0">
                          <a:solidFill>
                            <a:schemeClr val="tx1"/>
                          </a:solidFill>
                        </a:rPr>
                        <a:t> » : mêmes résultats</a:t>
                      </a:r>
                      <a:r>
                        <a:rPr lang="fr-FR" sz="1200" baseline="0" dirty="0" smtClean="0">
                          <a:solidFill>
                            <a:schemeClr val="tx1"/>
                          </a:solidFill>
                        </a:rPr>
                        <a:t> pour une même requête, quelque soit l’internaute et/ou le contexte de la requête</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solidFill>
                            <a:schemeClr val="tx1"/>
                          </a:solidFill>
                          <a:sym typeface="Wingdings" panose="05000000000000000000" pitchFamily="2" charset="2"/>
                        </a:rPr>
                        <a:t> </a:t>
                      </a:r>
                      <a:r>
                        <a:rPr lang="fr-FR" sz="1200" dirty="0" smtClean="0">
                          <a:solidFill>
                            <a:schemeClr val="tx1"/>
                          </a:solidFill>
                        </a:rPr>
                        <a:t>ne convient plus forcément actuellement : un algorithme comme le PageRank initial de Google (principe de pertinence) est trop restreint. D’autant plus que les internautes savent ce qu’ils peuvent trouver (avis, opinions, comparaisons…) cf. </a:t>
                      </a:r>
                      <a:r>
                        <a:rPr lang="fr-FR" sz="1200" dirty="0" smtClean="0">
                          <a:solidFill>
                            <a:schemeClr val="tx1"/>
                          </a:solidFill>
                          <a:hlinkClick r:id="rId3"/>
                        </a:rPr>
                        <a:t>interviews</a:t>
                      </a:r>
                      <a:r>
                        <a:rPr lang="fr-FR" sz="1200" dirty="0" smtClean="0">
                          <a:solidFill>
                            <a:schemeClr val="tx1"/>
                          </a:solidFill>
                        </a:rPr>
                        <a:t> </a:t>
                      </a:r>
                    </a:p>
                  </a:txBody>
                  <a:tcPr>
                    <a:solidFill>
                      <a:srgbClr val="E6E100">
                        <a:alpha val="50000"/>
                      </a:srgbClr>
                    </a:solidFill>
                  </a:tcPr>
                </a:tc>
              </a:tr>
              <a:tr h="506328">
                <a:tc>
                  <a:txBody>
                    <a:bodyPr/>
                    <a:lstStyle/>
                    <a:p>
                      <a:r>
                        <a:rPr lang="fr-FR" sz="1300" b="1" dirty="0" smtClean="0"/>
                        <a:t>Type de documents</a:t>
                      </a:r>
                      <a:endParaRPr lang="fr-FR" sz="1300" b="1" dirty="0"/>
                    </a:p>
                  </a:txBody>
                  <a:tcPr>
                    <a:solidFill>
                      <a:srgbClr val="E6E100">
                        <a:alpha val="25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tout type de document</a:t>
                      </a:r>
                      <a:r>
                        <a:rPr lang="fr-FR" sz="1200" baseline="0" dirty="0" smtClean="0"/>
                        <a:t> ou ressource adapté à l’internaute (ex. : centres d’intérêts, recherches fréquentes) et/ou au contexte de la requête (ex. : langue, lieu, historique de recherche)</a:t>
                      </a:r>
                      <a:endParaRPr lang="fr-FR" sz="1200" dirty="0" smtClean="0"/>
                    </a:p>
                  </a:txBody>
                  <a:tcPr>
                    <a:solidFill>
                      <a:srgbClr val="E6E100">
                        <a:alpha val="25000"/>
                      </a:srgbClr>
                    </a:solidFill>
                  </a:tcPr>
                </a:tc>
              </a:tr>
              <a:tr h="794380">
                <a:tc>
                  <a:txBody>
                    <a:bodyPr/>
                    <a:lstStyle/>
                    <a:p>
                      <a:r>
                        <a:rPr lang="fr-FR" sz="1300" b="1" dirty="0" smtClean="0"/>
                        <a:t>Recherche</a:t>
                      </a:r>
                      <a:endParaRPr lang="fr-FR" sz="1300" b="1" dirty="0"/>
                    </a:p>
                  </a:txBody>
                  <a:tcPr>
                    <a:solidFill>
                      <a:srgbClr val="E6E100">
                        <a:alpha val="5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rgbClr val="231F20"/>
                          </a:solidFill>
                          <a:effectLst/>
                          <a:latin typeface="+mn-lt"/>
                          <a:ea typeface="+mn-ea"/>
                          <a:cs typeface="+mn-cs"/>
                        </a:rPr>
                        <a:t>«</a:t>
                      </a:r>
                      <a:r>
                        <a:rPr lang="en-US" sz="1200" kern="1200" noProof="0" dirty="0" smtClean="0">
                          <a:solidFill>
                            <a:srgbClr val="231F20"/>
                          </a:solidFill>
                          <a:effectLst/>
                          <a:latin typeface="+mn-lt"/>
                          <a:ea typeface="+mn-ea"/>
                          <a:cs typeface="+mn-cs"/>
                        </a:rPr>
                        <a:t> </a:t>
                      </a:r>
                      <a:r>
                        <a:rPr lang="en-US" sz="1200" i="1" kern="1200" noProof="0" dirty="0" smtClean="0">
                          <a:solidFill>
                            <a:srgbClr val="231F20"/>
                          </a:solidFill>
                          <a:effectLst/>
                          <a:latin typeface="+mn-lt"/>
                          <a:ea typeface="+mn-ea"/>
                          <a:cs typeface="+mn-cs"/>
                        </a:rPr>
                        <a:t>Search has one goal and one goal alone : to provide the most relevant information for the user in the fastest time possible</a:t>
                      </a:r>
                      <a:r>
                        <a:rPr lang="fr-FR" sz="1200" kern="1200" dirty="0" smtClean="0">
                          <a:solidFill>
                            <a:srgbClr val="231F20"/>
                          </a:solidFill>
                          <a:effectLst/>
                          <a:latin typeface="+mn-lt"/>
                          <a:ea typeface="+mn-ea"/>
                          <a:cs typeface="+mn-cs"/>
                        </a:rPr>
                        <a:t>» (</a:t>
                      </a:r>
                      <a:r>
                        <a:rPr lang="fr-FR" sz="1200" kern="1200" dirty="0" smtClean="0">
                          <a:solidFill>
                            <a:srgbClr val="231F20"/>
                          </a:solidFill>
                          <a:effectLst/>
                          <a:latin typeface="+mn-lt"/>
                          <a:ea typeface="+mn-ea"/>
                          <a:cs typeface="+mn-cs"/>
                          <a:hlinkClick r:id="rId4"/>
                        </a:rPr>
                        <a:t>Ben Gomes</a:t>
                      </a:r>
                      <a:r>
                        <a:rPr lang="fr-FR" sz="1200" kern="1200" dirty="0" smtClean="0">
                          <a:solidFill>
                            <a:srgbClr val="231F20"/>
                          </a:solidFill>
                          <a:effectLst/>
                          <a:latin typeface="+mn-lt"/>
                          <a:ea typeface="+mn-ea"/>
                          <a:cs typeface="+mn-cs"/>
                        </a:rPr>
                        <a:t>)</a:t>
                      </a:r>
                    </a:p>
                    <a:p>
                      <a:r>
                        <a:rPr lang="fr-FR" sz="1200" dirty="0" smtClean="0">
                          <a:solidFill>
                            <a:srgbClr val="231F20"/>
                          </a:solidFill>
                          <a:effectLst/>
                        </a:rPr>
                        <a:t>évolution déjà</a:t>
                      </a:r>
                      <a:r>
                        <a:rPr lang="fr-FR" sz="1200" baseline="0" dirty="0" smtClean="0">
                          <a:solidFill>
                            <a:srgbClr val="231F20"/>
                          </a:solidFill>
                          <a:effectLst/>
                        </a:rPr>
                        <a:t> ancienne (au moins les années 2000, cf. Amazon, eBay…)</a:t>
                      </a:r>
                    </a:p>
                    <a:p>
                      <a:r>
                        <a:rPr lang="fr-FR" sz="1200" baseline="0" dirty="0" smtClean="0">
                          <a:solidFill>
                            <a:srgbClr val="231F20"/>
                          </a:solidFill>
                          <a:effectLst/>
                        </a:rPr>
                        <a:t>deux axes : éléments explicites de la requête et implicites à l’internaute [cf. aussi </a:t>
                      </a:r>
                      <a:r>
                        <a:rPr lang="fr-FR" sz="1200" baseline="0" dirty="0" smtClean="0">
                          <a:solidFill>
                            <a:srgbClr val="231F20"/>
                          </a:solidFill>
                          <a:effectLst/>
                          <a:hlinkClick r:id="rId5"/>
                        </a:rPr>
                        <a:t>journée DICEN 2012</a:t>
                      </a:r>
                      <a:r>
                        <a:rPr lang="fr-FR" sz="1200" baseline="0" dirty="0" smtClean="0">
                          <a:solidFill>
                            <a:srgbClr val="231F20"/>
                          </a:solidFill>
                          <a:effectLst/>
                        </a:rPr>
                        <a:t>]</a:t>
                      </a:r>
                    </a:p>
                    <a:p>
                      <a:pPr marL="266700" indent="0"/>
                      <a:r>
                        <a:rPr lang="fr-FR" sz="1200" baseline="0" dirty="0" smtClean="0">
                          <a:solidFill>
                            <a:srgbClr val="231F20"/>
                          </a:solidFill>
                          <a:effectLst/>
                        </a:rPr>
                        <a:t>- analyse statistique et sémantique des contenus : scores, classifications, similarités…</a:t>
                      </a:r>
                    </a:p>
                    <a:p>
                      <a:pPr marL="266700" indent="0">
                        <a:buFontTx/>
                        <a:buNone/>
                      </a:pPr>
                      <a:r>
                        <a:rPr lang="fr-FR" sz="1200" baseline="0" dirty="0" smtClean="0">
                          <a:solidFill>
                            <a:srgbClr val="231F20"/>
                          </a:solidFill>
                          <a:effectLst/>
                        </a:rPr>
                        <a:t>- étude des comportements des internautes (groupes et individuels) : traces</a:t>
                      </a:r>
                      <a:endParaRPr lang="fr-FR" sz="1200" dirty="0" smtClean="0">
                        <a:solidFill>
                          <a:srgbClr val="231F20"/>
                        </a:solidFill>
                        <a:effectLst/>
                      </a:endParaRPr>
                    </a:p>
                  </a:txBody>
                  <a:tcPr>
                    <a:solidFill>
                      <a:srgbClr val="E6E100">
                        <a:alpha val="50000"/>
                      </a:srgbClr>
                    </a:solidFill>
                  </a:tcPr>
                </a:tc>
              </a:tr>
              <a:tr h="1031696">
                <a:tc>
                  <a:txBody>
                    <a:bodyPr/>
                    <a:lstStyle/>
                    <a:p>
                      <a:r>
                        <a:rPr lang="fr-FR" sz="1300" b="1" dirty="0" smtClean="0"/>
                        <a:t>Outils</a:t>
                      </a:r>
                      <a:endParaRPr lang="fr-FR" sz="1300" b="1" dirty="0"/>
                    </a:p>
                  </a:txBody>
                  <a:tcPr>
                    <a:solidFill>
                      <a:srgbClr val="E6E100">
                        <a:alpha val="25000"/>
                      </a:srgbClr>
                    </a:solidFill>
                  </a:tcPr>
                </a:tc>
                <a:tc>
                  <a:txBody>
                    <a:bodyPr/>
                    <a:lstStyle/>
                    <a:p>
                      <a:r>
                        <a:rPr lang="fr-FR" sz="1200" dirty="0" smtClean="0"/>
                        <a:t>nombreux aspects :</a:t>
                      </a:r>
                    </a:p>
                    <a:p>
                      <a:r>
                        <a:rPr lang="fr-FR" sz="1200" dirty="0" smtClean="0"/>
                        <a:t>- moteur de recherche : requête (historique, profil, géolocalisation, choix des sources) ; résultats (classement)</a:t>
                      </a:r>
                    </a:p>
                    <a:p>
                      <a:r>
                        <a:rPr lang="fr-FR" sz="1200" dirty="0" smtClean="0"/>
                        <a:t>- extensions du navigateur (ex : </a:t>
                      </a:r>
                      <a:r>
                        <a:rPr lang="fr-FR" sz="1200" dirty="0" err="1" smtClean="0"/>
                        <a:t>Fast</a:t>
                      </a:r>
                      <a:r>
                        <a:rPr lang="fr-FR" sz="1200" dirty="0" smtClean="0"/>
                        <a:t> </a:t>
                      </a:r>
                      <a:r>
                        <a:rPr lang="fr-FR" sz="1200" dirty="0" err="1" smtClean="0"/>
                        <a:t>Search</a:t>
                      </a:r>
                      <a:r>
                        <a:rPr lang="fr-FR" sz="1200" dirty="0" smtClean="0"/>
                        <a:t> par</a:t>
                      </a:r>
                      <a:r>
                        <a:rPr lang="fr-FR" sz="1200" baseline="0" dirty="0" smtClean="0"/>
                        <a:t> </a:t>
                      </a:r>
                      <a:r>
                        <a:rPr lang="fr-FR" sz="1200" dirty="0" err="1" smtClean="0"/>
                        <a:t>SurfCanyon</a:t>
                      </a:r>
                      <a:r>
                        <a:rPr lang="fr-FR" sz="1200" dirty="0" smtClean="0"/>
                        <a:t>)</a:t>
                      </a:r>
                    </a:p>
                    <a:p>
                      <a:r>
                        <a:rPr lang="fr-FR" sz="1200" dirty="0" smtClean="0"/>
                        <a:t>- actions</a:t>
                      </a:r>
                      <a:r>
                        <a:rPr lang="fr-FR" sz="1200" baseline="0" dirty="0" smtClean="0"/>
                        <a:t> de </a:t>
                      </a:r>
                      <a:r>
                        <a:rPr lang="fr-FR" sz="1200" dirty="0" smtClean="0"/>
                        <a:t>l’internaute : saisie de la requête, actions sur les résultats, création de communautés et réseaux…</a:t>
                      </a:r>
                    </a:p>
                    <a:p>
                      <a:r>
                        <a:rPr lang="fr-FR" sz="1200" dirty="0" smtClean="0"/>
                        <a:t>- moteurs de recommandations</a:t>
                      </a:r>
                      <a:r>
                        <a:rPr lang="fr-FR" sz="1200" baseline="0" dirty="0" smtClean="0"/>
                        <a:t> / moteurs de découvertes</a:t>
                      </a:r>
                      <a:endParaRPr lang="fr-FR" sz="1200" dirty="0" smtClean="0"/>
                    </a:p>
                  </a:txBody>
                  <a:tcPr>
                    <a:solidFill>
                      <a:srgbClr val="E6E100">
                        <a:alpha val="25000"/>
                      </a:srgbClr>
                    </a:solidFill>
                  </a:tcPr>
                </a:tc>
              </a:tr>
              <a:tr h="412769">
                <a:tc>
                  <a:txBody>
                    <a:bodyPr/>
                    <a:lstStyle/>
                    <a:p>
                      <a:r>
                        <a:rPr lang="fr-FR" sz="1300" b="1" dirty="0" smtClean="0"/>
                        <a:t>!</a:t>
                      </a:r>
                      <a:endParaRPr lang="fr-FR" sz="1300" b="1" dirty="0"/>
                    </a:p>
                  </a:txBody>
                  <a:tcPr>
                    <a:solidFill>
                      <a:srgbClr val="E6E100">
                        <a:alpha val="50000"/>
                      </a:srgbClr>
                    </a:solidFill>
                  </a:tcPr>
                </a:tc>
                <a:tc>
                  <a:txBody>
                    <a:bodyPr/>
                    <a:lstStyle/>
                    <a:p>
                      <a:r>
                        <a:rPr lang="fr-FR" sz="1200" dirty="0" smtClean="0">
                          <a:solidFill>
                            <a:schemeClr val="tx1"/>
                          </a:solidFill>
                        </a:rPr>
                        <a:t>- rejoint des pratiques commerciales</a:t>
                      </a:r>
                      <a:r>
                        <a:rPr lang="fr-FR" sz="1200" baseline="0" dirty="0" smtClean="0">
                          <a:solidFill>
                            <a:schemeClr val="tx1"/>
                          </a:solidFill>
                        </a:rPr>
                        <a:t> actuelles de personnalisation (cf. Nike, Coca-Cola…) et d’</a:t>
                      </a:r>
                      <a:r>
                        <a:rPr lang="fr-FR" sz="1200" baseline="0" dirty="0" smtClean="0">
                          <a:solidFill>
                            <a:schemeClr val="tx1"/>
                          </a:solidFill>
                          <a:hlinkClick r:id="rId6"/>
                        </a:rPr>
                        <a:t>utilisation des données personnelles</a:t>
                      </a:r>
                      <a:endParaRPr lang="fr-FR" sz="1200" dirty="0" smtClean="0">
                        <a:solidFill>
                          <a:schemeClr val="tx1"/>
                        </a:solidFill>
                      </a:endParaRPr>
                    </a:p>
                    <a:p>
                      <a:r>
                        <a:rPr lang="fr-FR" sz="1200" dirty="0" smtClean="0">
                          <a:solidFill>
                            <a:schemeClr val="tx1"/>
                          </a:solidFill>
                        </a:rPr>
                        <a:t>- assure une aide au choix  et à</a:t>
                      </a:r>
                      <a:r>
                        <a:rPr lang="fr-FR" sz="1200" baseline="0" dirty="0" smtClean="0">
                          <a:solidFill>
                            <a:schemeClr val="tx1"/>
                          </a:solidFill>
                        </a:rPr>
                        <a:t> la décision </a:t>
                      </a:r>
                      <a:r>
                        <a:rPr lang="fr-FR" sz="1200" dirty="0" smtClean="0">
                          <a:solidFill>
                            <a:schemeClr val="tx1"/>
                          </a:solidFill>
                        </a:rPr>
                        <a:t>(critères particuliers, suggestions, réduction de l’abondance informationnelle) et fournit éventuellement</a:t>
                      </a:r>
                      <a:r>
                        <a:rPr lang="fr-FR" sz="1200" baseline="0" dirty="0" smtClean="0">
                          <a:solidFill>
                            <a:schemeClr val="tx1"/>
                          </a:solidFill>
                        </a:rPr>
                        <a:t> des informations et des services supplémentaires</a:t>
                      </a:r>
                      <a:r>
                        <a:rPr lang="fr-FR" sz="1200" dirty="0" smtClean="0">
                          <a:solidFill>
                            <a:schemeClr val="tx1"/>
                          </a:solidFill>
                        </a:rPr>
                        <a:t> </a:t>
                      </a:r>
                      <a:r>
                        <a:rPr lang="fr-FR" sz="1200" baseline="0" dirty="0" smtClean="0">
                          <a:solidFill>
                            <a:schemeClr val="tx1"/>
                          </a:solidFill>
                        </a:rPr>
                        <a:t>(ex. : </a:t>
                      </a:r>
                      <a:r>
                        <a:rPr lang="fr-FR" sz="1200" baseline="0" dirty="0" err="1" smtClean="0">
                          <a:solidFill>
                            <a:schemeClr val="tx1"/>
                          </a:solidFill>
                        </a:rPr>
                        <a:t>sérendipidité</a:t>
                      </a:r>
                      <a:r>
                        <a:rPr lang="fr-FR" sz="1200" baseline="0" dirty="0" smtClean="0">
                          <a:solidFill>
                            <a:schemeClr val="tx1"/>
                          </a:solidFill>
                        </a:rPr>
                        <a:t>)</a:t>
                      </a:r>
                      <a:endParaRPr lang="fr-FR" sz="1200" dirty="0" smtClean="0">
                        <a:solidFill>
                          <a:schemeClr val="tx1"/>
                        </a:solidFill>
                      </a:endParaRPr>
                    </a:p>
                    <a:p>
                      <a:r>
                        <a:rPr lang="fr-FR" sz="1200" baseline="0" dirty="0" smtClean="0">
                          <a:solidFill>
                            <a:schemeClr val="tx1"/>
                          </a:solidFill>
                        </a:rPr>
                        <a:t>- permet de mieux connaître l’internaute et de le fidéliser (couplés avec d’autres services, ex. boîte mail… = économie de l’attention)</a:t>
                      </a:r>
                    </a:p>
                    <a:p>
                      <a:pPr marL="0" indent="0">
                        <a:buFontTx/>
                        <a:buNone/>
                      </a:pPr>
                      <a:r>
                        <a:rPr lang="fr-FR" sz="1200" baseline="0" dirty="0" smtClean="0">
                          <a:solidFill>
                            <a:schemeClr val="tx1"/>
                          </a:solidFill>
                        </a:rPr>
                        <a:t>- limite de la notion de popularité (</a:t>
                      </a:r>
                      <a:r>
                        <a:rPr lang="fr-FR" sz="1200" baseline="0" dirty="0" err="1" smtClean="0">
                          <a:solidFill>
                            <a:schemeClr val="tx1"/>
                          </a:solidFill>
                        </a:rPr>
                        <a:t>sureprésentation</a:t>
                      </a:r>
                      <a:r>
                        <a:rPr lang="fr-FR" sz="1200" baseline="0" dirty="0" smtClean="0">
                          <a:solidFill>
                            <a:schemeClr val="tx1"/>
                          </a:solidFill>
                        </a:rPr>
                        <a:t> des mieux notés), effet de « </a:t>
                      </a:r>
                      <a:r>
                        <a:rPr lang="fr-FR" sz="1200" i="1" baseline="0" dirty="0" err="1" smtClean="0">
                          <a:solidFill>
                            <a:schemeClr val="tx1"/>
                          </a:solidFill>
                        </a:rPr>
                        <a:t>filter</a:t>
                      </a:r>
                      <a:r>
                        <a:rPr lang="fr-FR" sz="1200" i="1" baseline="0" dirty="0" smtClean="0">
                          <a:solidFill>
                            <a:schemeClr val="tx1"/>
                          </a:solidFill>
                        </a:rPr>
                        <a:t> </a:t>
                      </a:r>
                      <a:r>
                        <a:rPr lang="fr-FR" sz="1200" i="1" baseline="0" dirty="0" err="1" smtClean="0">
                          <a:solidFill>
                            <a:schemeClr val="tx1"/>
                          </a:solidFill>
                        </a:rPr>
                        <a:t>bubble</a:t>
                      </a:r>
                      <a:r>
                        <a:rPr lang="fr-FR" sz="1200" baseline="0" dirty="0" smtClean="0">
                          <a:solidFill>
                            <a:schemeClr val="tx1"/>
                          </a:solidFill>
                        </a:rPr>
                        <a:t> » (cf. </a:t>
                      </a:r>
                      <a:r>
                        <a:rPr lang="fr-FR" sz="1200" i="1" baseline="0" dirty="0" err="1" smtClean="0">
                          <a:solidFill>
                            <a:schemeClr val="tx1"/>
                          </a:solidFill>
                          <a:hlinkClick r:id="rId7"/>
                        </a:rPr>
                        <a:t>Don’t</a:t>
                      </a:r>
                      <a:r>
                        <a:rPr lang="fr-FR" sz="1200" i="1" baseline="0" dirty="0" smtClean="0">
                          <a:solidFill>
                            <a:schemeClr val="tx1"/>
                          </a:solidFill>
                          <a:hlinkClick r:id="rId7"/>
                        </a:rPr>
                        <a:t> </a:t>
                      </a:r>
                      <a:r>
                        <a:rPr lang="fr-FR" sz="1200" i="1" baseline="0" dirty="0" err="1" smtClean="0">
                          <a:solidFill>
                            <a:schemeClr val="tx1"/>
                          </a:solidFill>
                          <a:hlinkClick r:id="rId7"/>
                        </a:rPr>
                        <a:t>bubble</a:t>
                      </a:r>
                      <a:r>
                        <a:rPr lang="fr-FR" sz="1200" i="1" baseline="0" dirty="0" smtClean="0">
                          <a:solidFill>
                            <a:schemeClr val="tx1"/>
                          </a:solidFill>
                          <a:hlinkClick r:id="rId7"/>
                        </a:rPr>
                        <a:t> us</a:t>
                      </a:r>
                      <a:r>
                        <a:rPr lang="fr-FR" sz="1200" i="0" baseline="0" dirty="0" smtClean="0">
                          <a:solidFill>
                            <a:schemeClr val="tx1"/>
                          </a:solidFill>
                        </a:rPr>
                        <a:t>)</a:t>
                      </a:r>
                      <a:endParaRPr lang="fr-FR" sz="1200" baseline="0" dirty="0" smtClean="0">
                        <a:solidFill>
                          <a:schemeClr val="tx1"/>
                        </a:solidFill>
                      </a:endParaRPr>
                    </a:p>
                    <a:p>
                      <a:pPr marL="0" indent="0">
                        <a:buFontTx/>
                        <a:buNone/>
                      </a:pPr>
                      <a:r>
                        <a:rPr lang="fr-FR" sz="1200" baseline="0" dirty="0" smtClean="0">
                          <a:solidFill>
                            <a:schemeClr val="tx1"/>
                          </a:solidFill>
                        </a:rPr>
                        <a:t>- origine des données et algorithmes de traitement des résultats (manipulations et censure)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tx1"/>
                          </a:solidFill>
                        </a:rPr>
                        <a:t>? : risques d’utilisation des données personnelles et protection de la vie privée par</a:t>
                      </a:r>
                      <a:r>
                        <a:rPr lang="fr-FR" sz="1200" baseline="0" dirty="0" smtClean="0">
                          <a:solidFill>
                            <a:schemeClr val="tx1"/>
                          </a:solidFill>
                        </a:rPr>
                        <a:t> rapport aux bénéfices des innovations technologiques ? cf. </a:t>
                      </a:r>
                      <a:r>
                        <a:rPr lang="fr-FR" sz="1200" kern="1200" dirty="0" smtClean="0">
                          <a:solidFill>
                            <a:schemeClr val="tx1"/>
                          </a:solidFill>
                          <a:latin typeface="+mn-lt"/>
                          <a:ea typeface="+mn-ea"/>
                          <a:cs typeface="+mn-cs"/>
                          <a:hlinkClick r:id="rId8"/>
                        </a:rPr>
                        <a:t>scandale PRISM (NSA) aux Etats-Unis</a:t>
                      </a:r>
                      <a:r>
                        <a:rPr lang="fr-FR" sz="1200" kern="1200" dirty="0" smtClean="0">
                          <a:solidFill>
                            <a:schemeClr val="tx1"/>
                          </a:solidFill>
                          <a:latin typeface="+mn-lt"/>
                          <a:ea typeface="+mn-ea"/>
                          <a:cs typeface="+mn-cs"/>
                        </a:rPr>
                        <a:t> et </a:t>
                      </a:r>
                      <a:r>
                        <a:rPr lang="fr-FR" sz="1200" baseline="0" dirty="0" smtClean="0">
                          <a:solidFill>
                            <a:schemeClr val="tx1"/>
                          </a:solidFill>
                          <a:hlinkClick r:id="rId9"/>
                        </a:rPr>
                        <a:t>interview d’O. </a:t>
                      </a:r>
                      <a:r>
                        <a:rPr lang="fr-FR" sz="1200" baseline="0" dirty="0" err="1" smtClean="0">
                          <a:solidFill>
                            <a:schemeClr val="tx1"/>
                          </a:solidFill>
                          <a:hlinkClick r:id="rId9"/>
                        </a:rPr>
                        <a:t>Ertzscheid</a:t>
                      </a:r>
                      <a:endParaRPr lang="fr-FR" sz="1200" baseline="0" dirty="0" smtClean="0">
                        <a:solidFill>
                          <a:schemeClr val="tx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mn-lt"/>
                          <a:ea typeface="+mn-ea"/>
                          <a:cs typeface="+mn-cs"/>
                        </a:rPr>
                        <a:t>! : censures imposées de l’extérieur (censures politiques, questions juridiques comme droit à l’oubli…) ? cf. </a:t>
                      </a:r>
                      <a:r>
                        <a:rPr lang="fr-FR" sz="1200" kern="1200" baseline="0" dirty="0" smtClean="0">
                          <a:solidFill>
                            <a:schemeClr val="tx1"/>
                          </a:solidFill>
                          <a:latin typeface="+mn-lt"/>
                          <a:ea typeface="+mn-ea"/>
                          <a:cs typeface="+mn-cs"/>
                          <a:hlinkClick r:id="rId10"/>
                        </a:rPr>
                        <a:t>demandes des CNIL européennes</a:t>
                      </a:r>
                      <a:r>
                        <a:rPr lang="fr-FR" sz="1200" kern="1200" baseline="0" dirty="0" smtClean="0">
                          <a:solidFill>
                            <a:schemeClr val="tx1"/>
                          </a:solidFill>
                          <a:latin typeface="+mn-lt"/>
                          <a:ea typeface="+mn-ea"/>
                          <a:cs typeface="+mn-cs"/>
                        </a:rPr>
                        <a:t> (2015-2016)</a:t>
                      </a:r>
                      <a:endParaRPr lang="fr-FR" sz="1200" kern="1200" dirty="0" smtClean="0">
                        <a:solidFill>
                          <a:schemeClr val="tx1"/>
                        </a:solidFill>
                        <a:latin typeface="+mn-lt"/>
                        <a:ea typeface="+mn-ea"/>
                        <a:cs typeface="+mn-cs"/>
                      </a:endParaRPr>
                    </a:p>
                  </a:txBody>
                  <a:tcPr>
                    <a:solidFill>
                      <a:srgbClr val="E6E100">
                        <a:alpha val="50000"/>
                      </a:srgbClr>
                    </a:solidFill>
                  </a:tcPr>
                </a:tc>
              </a:tr>
            </a:tbl>
          </a:graphicData>
        </a:graphic>
      </p:graphicFrame>
    </p:spTree>
    <p:extLst>
      <p:ext uri="{BB962C8B-B14F-4D97-AF65-F5344CB8AC3E}">
        <p14:creationId xmlns:p14="http://schemas.microsoft.com/office/powerpoint/2010/main" val="1145189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E6E100"/>
                </a:solidFill>
              </a:rPr>
              <a:t>La personnalisation de la recherche</a:t>
            </a:r>
            <a:endParaRPr lang="fr-FR" dirty="0"/>
          </a:p>
        </p:txBody>
      </p:sp>
      <p:sp>
        <p:nvSpPr>
          <p:cNvPr id="5" name="Espace réservé du contenu 4"/>
          <p:cNvSpPr>
            <a:spLocks noGrp="1"/>
          </p:cNvSpPr>
          <p:nvPr>
            <p:ph idx="1"/>
          </p:nvPr>
        </p:nvSpPr>
        <p:spPr>
          <a:xfrm>
            <a:off x="457200" y="1556792"/>
            <a:ext cx="8229600" cy="4968552"/>
          </a:xfrm>
        </p:spPr>
        <p:txBody>
          <a:bodyPr/>
          <a:lstStyle/>
          <a:p>
            <a:pPr marL="0" indent="0">
              <a:buNone/>
            </a:pPr>
            <a:r>
              <a:rPr lang="fr-FR" b="1" dirty="0" smtClean="0"/>
              <a:t>Une attente </a:t>
            </a:r>
            <a:r>
              <a:rPr lang="fr-FR" b="1" dirty="0"/>
              <a:t>des internautes </a:t>
            </a:r>
            <a:r>
              <a:rPr lang="fr-FR" sz="1600" dirty="0"/>
              <a:t>(</a:t>
            </a:r>
            <a:r>
              <a:rPr lang="fr-FR" sz="1600" dirty="0">
                <a:hlinkClick r:id="rId3"/>
              </a:rPr>
              <a:t>2009</a:t>
            </a:r>
            <a:r>
              <a:rPr lang="fr-FR" sz="1600" dirty="0"/>
              <a:t>)</a:t>
            </a:r>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p:txBody>
      </p:sp>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23528" y="2428596"/>
            <a:ext cx="3207460" cy="1352736"/>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43608" y="4106200"/>
            <a:ext cx="7704744" cy="126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à coins arrondis 1"/>
          <p:cNvSpPr/>
          <p:nvPr/>
        </p:nvSpPr>
        <p:spPr>
          <a:xfrm>
            <a:off x="6250880" y="4127312"/>
            <a:ext cx="985416" cy="198005"/>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6250880" y="4556277"/>
            <a:ext cx="1345456" cy="183431"/>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p:cNvSpPr/>
          <p:nvPr/>
        </p:nvSpPr>
        <p:spPr>
          <a:xfrm>
            <a:off x="4716016" y="4959187"/>
            <a:ext cx="2016224" cy="198005"/>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322022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a:solidFill>
                  <a:srgbClr val="E6E100"/>
                </a:solidFill>
              </a:rPr>
              <a:t>La personnalisation de la recherche</a:t>
            </a:r>
          </a:p>
        </p:txBody>
      </p:sp>
      <p:sp>
        <p:nvSpPr>
          <p:cNvPr id="2" name="Rectangle 1"/>
          <p:cNvSpPr/>
          <p:nvPr/>
        </p:nvSpPr>
        <p:spPr>
          <a:xfrm>
            <a:off x="1295636" y="2420888"/>
            <a:ext cx="6552728" cy="2616101"/>
          </a:xfrm>
          <a:prstGeom prst="rect">
            <a:avLst/>
          </a:prstGeom>
        </p:spPr>
        <p:txBody>
          <a:bodyPr wrap="square">
            <a:spAutoFit/>
          </a:bodyPr>
          <a:lstStyle/>
          <a:p>
            <a:pPr algn="ctr"/>
            <a:r>
              <a:rPr lang="fr-FR" sz="2000" dirty="0" smtClean="0"/>
              <a:t>« L’algorithme [de Google] utilise </a:t>
            </a:r>
            <a:br>
              <a:rPr lang="fr-FR" sz="2000" dirty="0" smtClean="0"/>
            </a:br>
            <a:r>
              <a:rPr lang="fr-FR" sz="2000" dirty="0" smtClean="0"/>
              <a:t>plus de 200 paramètres pour affiner une requête. </a:t>
            </a:r>
            <a:br>
              <a:rPr lang="fr-FR" sz="2000" dirty="0" smtClean="0"/>
            </a:br>
            <a:r>
              <a:rPr lang="fr-FR" sz="2000" dirty="0" smtClean="0"/>
              <a:t>Cela inclut le PageRank du site internet, </a:t>
            </a:r>
            <a:br>
              <a:rPr lang="fr-FR" sz="2000" dirty="0" smtClean="0"/>
            </a:br>
            <a:r>
              <a:rPr lang="fr-FR" sz="2000" dirty="0" smtClean="0"/>
              <a:t>la localisation géographique de l’internaute, </a:t>
            </a:r>
            <a:br>
              <a:rPr lang="fr-FR" sz="2000" dirty="0" smtClean="0"/>
            </a:br>
            <a:r>
              <a:rPr lang="fr-FR" sz="2000" dirty="0" smtClean="0"/>
              <a:t>les liens sur lesquels il clique généralement, </a:t>
            </a:r>
            <a:br>
              <a:rPr lang="fr-FR" sz="2000" dirty="0" smtClean="0"/>
            </a:br>
            <a:r>
              <a:rPr lang="fr-FR" sz="2000" dirty="0" smtClean="0"/>
              <a:t>la façon dont il modifie ses requêtes quand il n’est pas satisfait, </a:t>
            </a:r>
            <a:br>
              <a:rPr lang="fr-FR" sz="2000" dirty="0" smtClean="0"/>
            </a:br>
            <a:r>
              <a:rPr lang="fr-FR" sz="2000" dirty="0" smtClean="0"/>
              <a:t>ainsi que son historique de recherche » </a:t>
            </a:r>
          </a:p>
          <a:p>
            <a:pPr algn="ctr"/>
            <a:r>
              <a:rPr lang="fr-FR" sz="1200" dirty="0" smtClean="0">
                <a:hlinkClick r:id="rId3"/>
              </a:rPr>
              <a:t>T. Vanderbilt, 2013</a:t>
            </a:r>
            <a:r>
              <a:rPr lang="fr-FR" sz="1200" dirty="0" smtClean="0"/>
              <a:t>, </a:t>
            </a:r>
            <a:br>
              <a:rPr lang="fr-FR" sz="1200" dirty="0" smtClean="0"/>
            </a:br>
            <a:r>
              <a:rPr lang="fr-FR" sz="1200" dirty="0" smtClean="0"/>
              <a:t>voir également </a:t>
            </a:r>
            <a:r>
              <a:rPr lang="fr-FR" sz="1200" dirty="0" smtClean="0">
                <a:hlinkClick r:id="rId4"/>
              </a:rPr>
              <a:t>infographie</a:t>
            </a:r>
            <a:endParaRPr lang="fr-FR" sz="1200" dirty="0"/>
          </a:p>
        </p:txBody>
      </p:sp>
      <p:sp>
        <p:nvSpPr>
          <p:cNvPr id="5" name="Espace réservé du contenu 4"/>
          <p:cNvSpPr>
            <a:spLocks noGrp="1"/>
          </p:cNvSpPr>
          <p:nvPr>
            <p:ph idx="1"/>
          </p:nvPr>
        </p:nvSpPr>
        <p:spPr>
          <a:xfrm>
            <a:off x="457200" y="1268760"/>
            <a:ext cx="8229600" cy="5256584"/>
          </a:xfrm>
        </p:spPr>
        <p:txBody>
          <a:bodyPr/>
          <a:lstStyle/>
          <a:p>
            <a:pPr marL="0" indent="0">
              <a:buNone/>
            </a:pPr>
            <a:r>
              <a:rPr lang="fr-FR" b="1" dirty="0" smtClean="0"/>
              <a:t>Comment ?</a:t>
            </a:r>
          </a:p>
          <a:p>
            <a:pPr marL="536575" indent="-361950"/>
            <a:r>
              <a:rPr lang="fr-FR" sz="2000" b="1" dirty="0" smtClean="0"/>
              <a:t>pratiques </a:t>
            </a:r>
            <a:r>
              <a:rPr lang="fr-FR" sz="2000" b="1" dirty="0"/>
              <a:t>de l’internaute</a:t>
            </a:r>
          </a:p>
          <a:p>
            <a:endParaRPr lang="fr-FR" dirty="0"/>
          </a:p>
        </p:txBody>
      </p:sp>
    </p:spTree>
    <p:extLst>
      <p:ext uri="{BB962C8B-B14F-4D97-AF65-F5344CB8AC3E}">
        <p14:creationId xmlns:p14="http://schemas.microsoft.com/office/powerpoint/2010/main" val="266566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a:solidFill>
                  <a:srgbClr val="E6E100"/>
                </a:solidFill>
              </a:rPr>
              <a:t>La personnalisation de la recherche</a:t>
            </a:r>
          </a:p>
        </p:txBody>
      </p:sp>
      <p:sp>
        <p:nvSpPr>
          <p:cNvPr id="5" name="Espace réservé du contenu 4"/>
          <p:cNvSpPr>
            <a:spLocks noGrp="1"/>
          </p:cNvSpPr>
          <p:nvPr>
            <p:ph idx="1"/>
          </p:nvPr>
        </p:nvSpPr>
        <p:spPr/>
        <p:txBody>
          <a:bodyPr/>
          <a:lstStyle/>
          <a:p>
            <a:pPr marL="536575"/>
            <a:r>
              <a:rPr lang="fr-FR" sz="2000" b="1" dirty="0"/>
              <a:t>géolocalisation</a:t>
            </a:r>
          </a:p>
          <a:p>
            <a:endParaRPr lang="fr-FR" dirty="0"/>
          </a:p>
        </p:txBody>
      </p:sp>
      <p:sp>
        <p:nvSpPr>
          <p:cNvPr id="8" name="Espace réservé du contenu 4"/>
          <p:cNvSpPr txBox="1">
            <a:spLocks/>
          </p:cNvSpPr>
          <p:nvPr/>
        </p:nvSpPr>
        <p:spPr>
          <a:xfrm>
            <a:off x="1223628" y="6083706"/>
            <a:ext cx="6696744" cy="76567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3" indent="0" algn="ctr">
              <a:buNone/>
            </a:pPr>
            <a:r>
              <a:rPr lang="fr-FR" sz="1600" dirty="0" smtClean="0">
                <a:solidFill>
                  <a:prstClr val="black"/>
                </a:solidFill>
              </a:rPr>
              <a:t>développement </a:t>
            </a:r>
            <a:r>
              <a:rPr lang="fr-FR" sz="1600" dirty="0">
                <a:solidFill>
                  <a:prstClr val="black"/>
                </a:solidFill>
              </a:rPr>
              <a:t>avec l’internet social et mobile </a:t>
            </a:r>
            <a:r>
              <a:rPr lang="fr-FR" sz="1600" dirty="0" smtClean="0">
                <a:solidFill>
                  <a:prstClr val="black"/>
                </a:solidFill>
              </a:rPr>
              <a:t>(</a:t>
            </a:r>
            <a:r>
              <a:rPr lang="fr-FR" sz="1600" dirty="0" err="1" smtClean="0">
                <a:solidFill>
                  <a:prstClr val="black"/>
                </a:solidFill>
              </a:rPr>
              <a:t>SoLoMo</a:t>
            </a:r>
            <a:r>
              <a:rPr lang="fr-FR" sz="1600" dirty="0" smtClean="0">
                <a:solidFill>
                  <a:prstClr val="black"/>
                </a:solidFill>
              </a:rPr>
              <a:t>) </a:t>
            </a:r>
            <a:r>
              <a:rPr lang="fr-FR" sz="1300" dirty="0" smtClean="0">
                <a:solidFill>
                  <a:prstClr val="black"/>
                </a:solidFill>
              </a:rPr>
              <a:t/>
            </a:r>
            <a:br>
              <a:rPr lang="fr-FR" sz="1300" dirty="0" smtClean="0">
                <a:solidFill>
                  <a:prstClr val="black"/>
                </a:solidFill>
              </a:rPr>
            </a:br>
            <a:r>
              <a:rPr lang="fr-FR" sz="1300" dirty="0" smtClean="0">
                <a:solidFill>
                  <a:prstClr val="black"/>
                </a:solidFill>
              </a:rPr>
              <a:t>cf. </a:t>
            </a:r>
            <a:r>
              <a:rPr lang="fr-FR" sz="1300" dirty="0" smtClean="0">
                <a:solidFill>
                  <a:prstClr val="black"/>
                </a:solidFill>
                <a:hlinkClick r:id="rId3"/>
              </a:rPr>
              <a:t>étude </a:t>
            </a:r>
            <a:r>
              <a:rPr lang="fr-FR" sz="1300" dirty="0" err="1" smtClean="0">
                <a:solidFill>
                  <a:prstClr val="black"/>
                </a:solidFill>
                <a:hlinkClick r:id="rId3"/>
              </a:rPr>
              <a:t>Neustar</a:t>
            </a:r>
            <a:r>
              <a:rPr lang="fr-FR" sz="1300" dirty="0" smtClean="0">
                <a:solidFill>
                  <a:prstClr val="black"/>
                </a:solidFill>
                <a:hlinkClick r:id="rId3"/>
              </a:rPr>
              <a:t>/15 miles/comScore 2013</a:t>
            </a:r>
            <a:endParaRPr lang="fr-FR" sz="1300" dirty="0" smtClean="0">
              <a:solidFill>
                <a:prstClr val="black"/>
              </a:solidFill>
            </a:endParaRPr>
          </a:p>
          <a:p>
            <a:pPr marL="982663" lvl="3" indent="-342900" algn="ctr"/>
            <a:endParaRPr lang="fr-FR" sz="1300" dirty="0">
              <a:solidFill>
                <a:prstClr val="black"/>
              </a:solidFill>
            </a:endParaRPr>
          </a:p>
          <a:p>
            <a:pPr marL="982663" lvl="3" indent="-342900" algn="ctr"/>
            <a:endParaRPr lang="fr-FR" sz="1300" dirty="0" smtClean="0">
              <a:solidFill>
                <a:prstClr val="black"/>
              </a:solidFill>
            </a:endParaRPr>
          </a:p>
          <a:p>
            <a:pPr marL="0" indent="0" algn="ctr">
              <a:buFont typeface="Arial" pitchFamily="34" charset="0"/>
              <a:buNone/>
            </a:pPr>
            <a:endParaRPr lang="fr-FR" sz="1800" i="1" dirty="0" smtClean="0">
              <a:solidFill>
                <a:schemeClr val="tx1"/>
              </a:solidFill>
            </a:endParaRPr>
          </a:p>
          <a:p>
            <a:pPr marL="0" indent="0" algn="ctr">
              <a:buFont typeface="Arial" pitchFamily="34" charset="0"/>
              <a:buNone/>
            </a:pPr>
            <a:endParaRPr lang="fr-FR" sz="1800" i="1" dirty="0" smtClean="0">
              <a:solidFill>
                <a:schemeClr val="tx1"/>
              </a:solidFill>
            </a:endParaRPr>
          </a:p>
          <a:p>
            <a:pPr marL="0" indent="0" algn="ctr">
              <a:buFont typeface="Arial" pitchFamily="34" charset="0"/>
              <a:buNone/>
            </a:pPr>
            <a:endParaRPr lang="fr-FR" sz="1800" i="1" dirty="0" smtClean="0">
              <a:solidFill>
                <a:schemeClr val="tx1"/>
              </a:solidFill>
            </a:endParaRPr>
          </a:p>
          <a:p>
            <a:pPr marL="0" indent="0" algn="ctr">
              <a:buFont typeface="Arial" pitchFamily="34" charset="0"/>
              <a:buNone/>
            </a:pPr>
            <a:endParaRPr lang="fr-FR" sz="1800" i="1" dirty="0" smtClean="0">
              <a:solidFill>
                <a:schemeClr val="tx1"/>
              </a:solidFill>
            </a:endParaRPr>
          </a:p>
        </p:txBody>
      </p:sp>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7012" y="1268760"/>
            <a:ext cx="4047396" cy="4650417"/>
          </a:xfrm>
          <a:prstGeom prst="rect">
            <a:avLst/>
          </a:prstGeom>
          <a:effectLst>
            <a:outerShdw blurRad="292100" dist="139700" dir="2700000" algn="ctr" rotWithShape="0">
              <a:srgbClr val="000000">
                <a:alpha val="65000"/>
              </a:srgbClr>
            </a:outerShdw>
          </a:effectLst>
        </p:spPr>
      </p:pic>
      <p:sp>
        <p:nvSpPr>
          <p:cNvPr id="11" name="Rectangle à coins arrondis 10"/>
          <p:cNvSpPr/>
          <p:nvPr/>
        </p:nvSpPr>
        <p:spPr>
          <a:xfrm rot="16200000">
            <a:off x="4963158" y="987468"/>
            <a:ext cx="229505" cy="792088"/>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à coins arrondis 11"/>
          <p:cNvSpPr/>
          <p:nvPr/>
        </p:nvSpPr>
        <p:spPr>
          <a:xfrm rot="16200000">
            <a:off x="4855238" y="1912037"/>
            <a:ext cx="2639238" cy="2986974"/>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64853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15099"/>
            <a:ext cx="9144000" cy="3256769"/>
          </a:xfrm>
          <a:prstGeom prst="rect">
            <a:avLst/>
          </a:prstGeom>
        </p:spPr>
      </p:pic>
      <p:sp>
        <p:nvSpPr>
          <p:cNvPr id="9" name="Rectangle 8"/>
          <p:cNvSpPr/>
          <p:nvPr/>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85000"/>
                </a:schemeClr>
              </a:solidFill>
              <a:effectLst>
                <a:outerShdw blurRad="38100" dist="38100" dir="2700000" algn="tl">
                  <a:srgbClr val="000000">
                    <a:alpha val="43137"/>
                  </a:srgbClr>
                </a:outerShdw>
              </a:effectLst>
            </a:endParaRPr>
          </a:p>
        </p:txBody>
      </p:sp>
      <p:grpSp>
        <p:nvGrpSpPr>
          <p:cNvPr id="7" name="Groupe 6"/>
          <p:cNvGrpSpPr/>
          <p:nvPr/>
        </p:nvGrpSpPr>
        <p:grpSpPr>
          <a:xfrm>
            <a:off x="179512" y="2420888"/>
            <a:ext cx="2024133" cy="708466"/>
            <a:chOff x="323528" y="2310705"/>
            <a:chExt cx="2376264" cy="1237227"/>
          </a:xfrm>
          <a:solidFill>
            <a:srgbClr val="C00000"/>
          </a:solidFill>
          <a:effectLst>
            <a:outerShdw blurRad="292100" dist="139700" dir="2700000" algn="ctr" rotWithShape="0">
              <a:srgbClr val="000000">
                <a:alpha val="65000"/>
              </a:srgbClr>
            </a:outerShdw>
          </a:effectLst>
        </p:grpSpPr>
        <p:sp>
          <p:nvSpPr>
            <p:cNvPr id="4" name="Rectangle à coins arrondis 3"/>
            <p:cNvSpPr/>
            <p:nvPr/>
          </p:nvSpPr>
          <p:spPr>
            <a:xfrm>
              <a:off x="323528" y="2436454"/>
              <a:ext cx="2376264" cy="111147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bg1">
                    <a:lumMod val="95000"/>
                  </a:schemeClr>
                </a:solidFill>
              </a:endParaRPr>
            </a:p>
          </p:txBody>
        </p:sp>
        <p:sp>
          <p:nvSpPr>
            <p:cNvPr id="5" name="ZoneTexte 4"/>
            <p:cNvSpPr txBox="1"/>
            <p:nvPr/>
          </p:nvSpPr>
          <p:spPr>
            <a:xfrm>
              <a:off x="473245" y="2310705"/>
              <a:ext cx="2076830" cy="1236213"/>
            </a:xfrm>
            <a:prstGeom prst="rect">
              <a:avLst/>
            </a:prstGeom>
            <a:noFill/>
            <a:ln>
              <a:noFill/>
            </a:ln>
          </p:spPr>
          <p:txBody>
            <a:bodyPr wrap="square" rtlCol="0">
              <a:spAutoFit/>
            </a:bodyPr>
            <a:lstStyle/>
            <a:p>
              <a:pPr algn="ctr"/>
              <a:r>
                <a:rPr lang="fr-FR" sz="4000" b="1" dirty="0" smtClean="0">
                  <a:solidFill>
                    <a:schemeClr val="bg1">
                      <a:lumMod val="95000"/>
                    </a:schemeClr>
                  </a:solidFill>
                  <a:effectLst>
                    <a:outerShdw blurRad="38100" dist="38100" dir="2700000" algn="tl">
                      <a:srgbClr val="000000">
                        <a:alpha val="43137"/>
                      </a:srgbClr>
                    </a:outerShdw>
                  </a:effectLst>
                </a:rPr>
                <a:t>1998</a:t>
              </a:r>
              <a:endParaRPr lang="fr-FR" sz="1200" b="1" dirty="0">
                <a:solidFill>
                  <a:schemeClr val="bg1">
                    <a:lumMod val="95000"/>
                  </a:schemeClr>
                </a:solidFill>
                <a:effectLst>
                  <a:outerShdw blurRad="38100" dist="38100" dir="2700000" algn="tl">
                    <a:srgbClr val="000000">
                      <a:alpha val="43137"/>
                    </a:srgbClr>
                  </a:outerShdw>
                </a:effectLst>
              </a:endParaRPr>
            </a:p>
          </p:txBody>
        </p:sp>
      </p:grpSp>
      <p:grpSp>
        <p:nvGrpSpPr>
          <p:cNvPr id="11" name="Groupe 10"/>
          <p:cNvGrpSpPr/>
          <p:nvPr/>
        </p:nvGrpSpPr>
        <p:grpSpPr>
          <a:xfrm>
            <a:off x="2418651" y="2438943"/>
            <a:ext cx="2024133" cy="707886"/>
            <a:chOff x="323528" y="2361573"/>
            <a:chExt cx="2376264" cy="1236212"/>
          </a:xfrm>
          <a:effectLst>
            <a:outerShdw blurRad="292100" dist="139700" dir="2700000" algn="ctr" rotWithShape="0">
              <a:srgbClr val="000000">
                <a:alpha val="65000"/>
              </a:srgbClr>
            </a:outerShdw>
          </a:effectLst>
        </p:grpSpPr>
        <p:sp>
          <p:nvSpPr>
            <p:cNvPr id="12" name="Rectangle à coins arrondis 11"/>
            <p:cNvSpPr/>
            <p:nvPr/>
          </p:nvSpPr>
          <p:spPr>
            <a:xfrm>
              <a:off x="323528" y="2436454"/>
              <a:ext cx="2376264" cy="1111478"/>
            </a:xfrm>
            <a:prstGeom prst="roundRect">
              <a:avLst/>
            </a:prstGeom>
            <a:solidFill>
              <a:srgbClr val="EEE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bg1">
                    <a:lumMod val="95000"/>
                  </a:schemeClr>
                </a:solidFill>
              </a:endParaRPr>
            </a:p>
          </p:txBody>
        </p:sp>
        <p:sp>
          <p:nvSpPr>
            <p:cNvPr id="13" name="ZoneTexte 12"/>
            <p:cNvSpPr txBox="1"/>
            <p:nvPr/>
          </p:nvSpPr>
          <p:spPr>
            <a:xfrm>
              <a:off x="509102" y="2361573"/>
              <a:ext cx="2076830" cy="1236212"/>
            </a:xfrm>
            <a:prstGeom prst="rect">
              <a:avLst/>
            </a:prstGeom>
            <a:noFill/>
          </p:spPr>
          <p:txBody>
            <a:bodyPr wrap="square" rtlCol="0">
              <a:spAutoFit/>
            </a:bodyPr>
            <a:lstStyle/>
            <a:p>
              <a:pPr algn="ctr"/>
              <a:r>
                <a:rPr lang="fr-FR" sz="4000" b="1" dirty="0" smtClean="0">
                  <a:solidFill>
                    <a:schemeClr val="bg1">
                      <a:lumMod val="95000"/>
                    </a:schemeClr>
                  </a:solidFill>
                  <a:effectLst>
                    <a:outerShdw blurRad="38100" dist="38100" dir="2700000" algn="tl">
                      <a:srgbClr val="000000">
                        <a:alpha val="43137"/>
                      </a:srgbClr>
                    </a:outerShdw>
                  </a:effectLst>
                </a:rPr>
                <a:t>2005-7</a:t>
              </a:r>
              <a:endParaRPr lang="fr-FR" sz="1200" b="1" dirty="0">
                <a:solidFill>
                  <a:schemeClr val="bg1">
                    <a:lumMod val="95000"/>
                  </a:schemeClr>
                </a:solidFill>
                <a:effectLst>
                  <a:outerShdw blurRad="38100" dist="38100" dir="2700000" algn="tl">
                    <a:srgbClr val="000000">
                      <a:alpha val="43137"/>
                    </a:srgbClr>
                  </a:outerShdw>
                </a:effectLst>
              </a:endParaRPr>
            </a:p>
          </p:txBody>
        </p:sp>
      </p:grpSp>
      <p:grpSp>
        <p:nvGrpSpPr>
          <p:cNvPr id="14" name="Groupe 13"/>
          <p:cNvGrpSpPr/>
          <p:nvPr/>
        </p:nvGrpSpPr>
        <p:grpSpPr>
          <a:xfrm>
            <a:off x="4716016" y="2433084"/>
            <a:ext cx="2022427" cy="707886"/>
            <a:chOff x="325531" y="2333303"/>
            <a:chExt cx="2374261" cy="1236212"/>
          </a:xfrm>
          <a:solidFill>
            <a:srgbClr val="009644"/>
          </a:solidFill>
          <a:effectLst>
            <a:outerShdw blurRad="292100" dist="139700" dir="2700000" algn="ctr" rotWithShape="0">
              <a:srgbClr val="000000">
                <a:alpha val="65000"/>
              </a:srgbClr>
            </a:outerShdw>
          </a:effectLst>
        </p:grpSpPr>
        <p:sp>
          <p:nvSpPr>
            <p:cNvPr id="15" name="Rectangle à coins arrondis 14"/>
            <p:cNvSpPr/>
            <p:nvPr/>
          </p:nvSpPr>
          <p:spPr>
            <a:xfrm>
              <a:off x="325531" y="2456848"/>
              <a:ext cx="2374261" cy="109108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bg1">
                    <a:lumMod val="95000"/>
                  </a:schemeClr>
                </a:solidFill>
              </a:endParaRPr>
            </a:p>
          </p:txBody>
        </p:sp>
        <p:sp>
          <p:nvSpPr>
            <p:cNvPr id="16" name="ZoneTexte 15"/>
            <p:cNvSpPr txBox="1"/>
            <p:nvPr/>
          </p:nvSpPr>
          <p:spPr>
            <a:xfrm>
              <a:off x="501625" y="2333303"/>
              <a:ext cx="2076830" cy="1236212"/>
            </a:xfrm>
            <a:prstGeom prst="rect">
              <a:avLst/>
            </a:prstGeom>
            <a:noFill/>
          </p:spPr>
          <p:txBody>
            <a:bodyPr wrap="square" rtlCol="0">
              <a:spAutoFit/>
            </a:bodyPr>
            <a:lstStyle/>
            <a:p>
              <a:pPr algn="ctr"/>
              <a:r>
                <a:rPr lang="fr-FR" sz="4000" b="1" dirty="0" smtClean="0">
                  <a:solidFill>
                    <a:schemeClr val="bg1">
                      <a:lumMod val="95000"/>
                    </a:schemeClr>
                  </a:solidFill>
                  <a:effectLst>
                    <a:outerShdw blurRad="38100" dist="38100" dir="2700000" algn="tl">
                      <a:srgbClr val="000000">
                        <a:alpha val="43137"/>
                      </a:srgbClr>
                    </a:outerShdw>
                  </a:effectLst>
                </a:rPr>
                <a:t>2011</a:t>
              </a:r>
              <a:endParaRPr lang="fr-FR" sz="1200" b="1" dirty="0">
                <a:solidFill>
                  <a:schemeClr val="bg1">
                    <a:lumMod val="95000"/>
                  </a:schemeClr>
                </a:solidFill>
                <a:effectLst>
                  <a:outerShdw blurRad="38100" dist="38100" dir="2700000" algn="tl">
                    <a:srgbClr val="000000">
                      <a:alpha val="43137"/>
                    </a:srgbClr>
                  </a:outerShdw>
                </a:effectLst>
              </a:endParaRPr>
            </a:p>
          </p:txBody>
        </p:sp>
      </p:grpSp>
      <p:grpSp>
        <p:nvGrpSpPr>
          <p:cNvPr id="17" name="Groupe 16"/>
          <p:cNvGrpSpPr/>
          <p:nvPr/>
        </p:nvGrpSpPr>
        <p:grpSpPr>
          <a:xfrm>
            <a:off x="395537" y="3223703"/>
            <a:ext cx="1584176" cy="534746"/>
            <a:chOff x="323528" y="2436454"/>
            <a:chExt cx="2376264" cy="3131230"/>
          </a:xfrm>
          <a:solidFill>
            <a:srgbClr val="C00000"/>
          </a:solidFill>
        </p:grpSpPr>
        <p:sp>
          <p:nvSpPr>
            <p:cNvPr id="18" name="Rectangle à coins arrondis 17"/>
            <p:cNvSpPr/>
            <p:nvPr/>
          </p:nvSpPr>
          <p:spPr>
            <a:xfrm>
              <a:off x="323528" y="2436454"/>
              <a:ext cx="2376264" cy="313123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95000"/>
                  </a:schemeClr>
                </a:solidFill>
              </a:endParaRPr>
            </a:p>
          </p:txBody>
        </p:sp>
        <p:sp>
          <p:nvSpPr>
            <p:cNvPr id="19" name="ZoneTexte 18"/>
            <p:cNvSpPr txBox="1"/>
            <p:nvPr/>
          </p:nvSpPr>
          <p:spPr>
            <a:xfrm>
              <a:off x="323529" y="2661547"/>
              <a:ext cx="2376263" cy="2703301"/>
            </a:xfrm>
            <a:prstGeom prst="rect">
              <a:avLst/>
            </a:prstGeom>
            <a:noFill/>
            <a:ln>
              <a:noFill/>
            </a:ln>
          </p:spPr>
          <p:txBody>
            <a:bodyPr wrap="square" rtlCol="0">
              <a:spAutoFit/>
            </a:bodyPr>
            <a:lstStyle/>
            <a:p>
              <a:pPr algn="ctr"/>
              <a:r>
                <a:rPr lang="fr-FR" sz="1200" i="1" dirty="0" smtClean="0">
                  <a:solidFill>
                    <a:schemeClr val="bg1">
                      <a:lumMod val="95000"/>
                    </a:schemeClr>
                  </a:solidFill>
                  <a:effectLst>
                    <a:outerShdw blurRad="38100" dist="38100" dir="2700000" algn="tl">
                      <a:srgbClr val="000000">
                        <a:alpha val="43137"/>
                      </a:srgbClr>
                    </a:outerShdw>
                  </a:effectLst>
                </a:rPr>
                <a:t>one box</a:t>
              </a:r>
            </a:p>
            <a:p>
              <a:pPr algn="ctr"/>
              <a:r>
                <a:rPr lang="fr-FR" sz="1200" i="1" dirty="0" smtClean="0">
                  <a:solidFill>
                    <a:schemeClr val="bg1">
                      <a:lumMod val="95000"/>
                    </a:schemeClr>
                  </a:solidFill>
                  <a:effectLst>
                    <a:outerShdw blurRad="38100" dist="38100" dir="2700000" algn="tl">
                      <a:srgbClr val="000000">
                        <a:alpha val="43137"/>
                      </a:srgbClr>
                    </a:outerShdw>
                  </a:effectLst>
                </a:rPr>
                <a:t>Page Rank</a:t>
              </a:r>
            </a:p>
          </p:txBody>
        </p:sp>
      </p:grpSp>
      <p:grpSp>
        <p:nvGrpSpPr>
          <p:cNvPr id="20" name="Groupe 19"/>
          <p:cNvGrpSpPr/>
          <p:nvPr/>
        </p:nvGrpSpPr>
        <p:grpSpPr>
          <a:xfrm>
            <a:off x="2576725" y="3226191"/>
            <a:ext cx="1707243" cy="709840"/>
            <a:chOff x="323528" y="2436454"/>
            <a:chExt cx="2376264" cy="3477870"/>
          </a:xfrm>
        </p:grpSpPr>
        <p:sp>
          <p:nvSpPr>
            <p:cNvPr id="21" name="Rectangle à coins arrondis 20"/>
            <p:cNvSpPr/>
            <p:nvPr/>
          </p:nvSpPr>
          <p:spPr>
            <a:xfrm>
              <a:off x="323528" y="2436454"/>
              <a:ext cx="2376264" cy="2749117"/>
            </a:xfrm>
            <a:prstGeom prst="roundRect">
              <a:avLst/>
            </a:prstGeom>
            <a:solidFill>
              <a:srgbClr val="EEE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95000"/>
                  </a:schemeClr>
                </a:solidFill>
              </a:endParaRPr>
            </a:p>
          </p:txBody>
        </p:sp>
        <p:sp>
          <p:nvSpPr>
            <p:cNvPr id="22" name="ZoneTexte 21"/>
            <p:cNvSpPr txBox="1"/>
            <p:nvPr/>
          </p:nvSpPr>
          <p:spPr>
            <a:xfrm>
              <a:off x="323528" y="2747617"/>
              <a:ext cx="2368174" cy="3166707"/>
            </a:xfrm>
            <a:prstGeom prst="rect">
              <a:avLst/>
            </a:prstGeom>
            <a:noFill/>
          </p:spPr>
          <p:txBody>
            <a:bodyPr wrap="square" rtlCol="0">
              <a:spAutoFit/>
            </a:bodyPr>
            <a:lstStyle/>
            <a:p>
              <a:pPr algn="ctr"/>
              <a:r>
                <a:rPr lang="fr-FR" sz="1200" dirty="0" smtClean="0">
                  <a:solidFill>
                    <a:schemeClr val="bg1">
                      <a:lumMod val="85000"/>
                    </a:schemeClr>
                  </a:solidFill>
                  <a:effectLst>
                    <a:outerShdw blurRad="38100" dist="38100" dir="2700000" algn="tl">
                      <a:srgbClr val="000000">
                        <a:alpha val="43137"/>
                      </a:srgbClr>
                    </a:outerShdw>
                  </a:effectLst>
                </a:rPr>
                <a:t>recherche personnalisée</a:t>
              </a:r>
            </a:p>
            <a:p>
              <a:pPr algn="ctr"/>
              <a:r>
                <a:rPr lang="fr-FR" sz="1200" i="1" dirty="0" err="1" smtClean="0">
                  <a:solidFill>
                    <a:schemeClr val="bg1">
                      <a:lumMod val="85000"/>
                    </a:schemeClr>
                  </a:solidFill>
                  <a:effectLst>
                    <a:outerShdw blurRad="38100" dist="38100" dir="2700000" algn="tl">
                      <a:srgbClr val="000000">
                        <a:alpha val="43137"/>
                      </a:srgbClr>
                    </a:outerShdw>
                  </a:effectLst>
                </a:rPr>
                <a:t>Universal</a:t>
              </a:r>
              <a:r>
                <a:rPr lang="fr-FR" sz="1200" i="1" dirty="0" smtClean="0">
                  <a:solidFill>
                    <a:schemeClr val="bg1">
                      <a:lumMod val="85000"/>
                    </a:schemeClr>
                  </a:solidFill>
                  <a:effectLst>
                    <a:outerShdw blurRad="38100" dist="38100" dir="2700000" algn="tl">
                      <a:srgbClr val="000000">
                        <a:alpha val="43137"/>
                      </a:srgbClr>
                    </a:outerShdw>
                  </a:effectLst>
                </a:rPr>
                <a:t> </a:t>
              </a:r>
              <a:r>
                <a:rPr lang="fr-FR" sz="1200" i="1" dirty="0" err="1">
                  <a:solidFill>
                    <a:schemeClr val="bg1">
                      <a:lumMod val="85000"/>
                    </a:schemeClr>
                  </a:solidFill>
                  <a:effectLst>
                    <a:outerShdw blurRad="38100" dist="38100" dir="2700000" algn="tl">
                      <a:srgbClr val="000000">
                        <a:alpha val="43137"/>
                      </a:srgbClr>
                    </a:outerShdw>
                  </a:effectLst>
                </a:rPr>
                <a:t>search</a:t>
              </a:r>
              <a:endParaRPr lang="fr-FR" sz="1200" i="1" dirty="0">
                <a:solidFill>
                  <a:schemeClr val="bg1">
                    <a:lumMod val="85000"/>
                  </a:schemeClr>
                </a:solidFill>
                <a:effectLst>
                  <a:outerShdw blurRad="38100" dist="38100" dir="2700000" algn="tl">
                    <a:srgbClr val="000000">
                      <a:alpha val="43137"/>
                    </a:srgbClr>
                  </a:outerShdw>
                </a:effectLst>
              </a:endParaRPr>
            </a:p>
            <a:p>
              <a:pPr algn="ctr"/>
              <a:endParaRPr lang="fr-FR" sz="1200" dirty="0">
                <a:solidFill>
                  <a:schemeClr val="bg1">
                    <a:lumMod val="95000"/>
                  </a:schemeClr>
                </a:solidFill>
                <a:effectLst>
                  <a:outerShdw blurRad="38100" dist="38100" dir="2700000" algn="tl">
                    <a:srgbClr val="000000">
                      <a:alpha val="43137"/>
                    </a:srgbClr>
                  </a:outerShdw>
                </a:effectLst>
              </a:endParaRPr>
            </a:p>
          </p:txBody>
        </p:sp>
      </p:grpSp>
      <p:grpSp>
        <p:nvGrpSpPr>
          <p:cNvPr id="23" name="Groupe 22"/>
          <p:cNvGrpSpPr/>
          <p:nvPr/>
        </p:nvGrpSpPr>
        <p:grpSpPr>
          <a:xfrm>
            <a:off x="4975984" y="3203777"/>
            <a:ext cx="1553171" cy="544266"/>
            <a:chOff x="323528" y="2436454"/>
            <a:chExt cx="2376264" cy="1111478"/>
          </a:xfrm>
        </p:grpSpPr>
        <p:sp>
          <p:nvSpPr>
            <p:cNvPr id="24" name="Rectangle à coins arrondis 23"/>
            <p:cNvSpPr/>
            <p:nvPr/>
          </p:nvSpPr>
          <p:spPr>
            <a:xfrm>
              <a:off x="323528" y="2436454"/>
              <a:ext cx="2376264" cy="1111478"/>
            </a:xfrm>
            <a:prstGeom prst="round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95000"/>
                  </a:schemeClr>
                </a:solidFill>
              </a:endParaRPr>
            </a:p>
          </p:txBody>
        </p:sp>
        <p:sp>
          <p:nvSpPr>
            <p:cNvPr id="25" name="ZoneTexte 24"/>
            <p:cNvSpPr txBox="1"/>
            <p:nvPr/>
          </p:nvSpPr>
          <p:spPr>
            <a:xfrm>
              <a:off x="471241" y="2544133"/>
              <a:ext cx="2076830" cy="942794"/>
            </a:xfrm>
            <a:prstGeom prst="rect">
              <a:avLst/>
            </a:prstGeom>
            <a:noFill/>
          </p:spPr>
          <p:txBody>
            <a:bodyPr wrap="square" rtlCol="0">
              <a:spAutoFit/>
            </a:bodyPr>
            <a:lstStyle/>
            <a:p>
              <a:pPr algn="ctr"/>
              <a:r>
                <a:rPr lang="fr-FR" sz="1200" dirty="0" smtClean="0">
                  <a:solidFill>
                    <a:schemeClr val="bg1">
                      <a:lumMod val="95000"/>
                    </a:schemeClr>
                  </a:solidFill>
                  <a:effectLst>
                    <a:outerShdw blurRad="38100" dist="38100" dir="2700000" algn="tl">
                      <a:srgbClr val="000000">
                        <a:alpha val="43137"/>
                      </a:srgbClr>
                    </a:outerShdw>
                  </a:effectLst>
                </a:rPr>
                <a:t>temps réel</a:t>
              </a:r>
            </a:p>
            <a:p>
              <a:pPr algn="ctr"/>
              <a:r>
                <a:rPr lang="fr-FR" sz="1200" dirty="0" smtClean="0">
                  <a:solidFill>
                    <a:schemeClr val="bg1">
                      <a:lumMod val="95000"/>
                    </a:schemeClr>
                  </a:solidFill>
                  <a:effectLst>
                    <a:outerShdw blurRad="38100" dist="38100" dir="2700000" algn="tl">
                      <a:srgbClr val="000000">
                        <a:alpha val="43137"/>
                      </a:srgbClr>
                    </a:outerShdw>
                  </a:effectLst>
                </a:rPr>
                <a:t>réseaux sociaux</a:t>
              </a:r>
              <a:endParaRPr lang="fr-FR" sz="1200" dirty="0">
                <a:solidFill>
                  <a:schemeClr val="bg1">
                    <a:lumMod val="95000"/>
                  </a:schemeClr>
                </a:solidFill>
                <a:effectLst>
                  <a:outerShdw blurRad="38100" dist="38100" dir="2700000" algn="tl">
                    <a:srgbClr val="000000">
                      <a:alpha val="43137"/>
                    </a:srgbClr>
                  </a:outerShdw>
                </a:effectLst>
              </a:endParaRPr>
            </a:p>
          </p:txBody>
        </p:sp>
      </p:grpSp>
      <p:grpSp>
        <p:nvGrpSpPr>
          <p:cNvPr id="41" name="Groupe 40"/>
          <p:cNvGrpSpPr/>
          <p:nvPr/>
        </p:nvGrpSpPr>
        <p:grpSpPr>
          <a:xfrm>
            <a:off x="6948264" y="2433083"/>
            <a:ext cx="2024133" cy="707886"/>
            <a:chOff x="323528" y="2312908"/>
            <a:chExt cx="2376264" cy="1236211"/>
          </a:xfrm>
          <a:effectLst>
            <a:outerShdw blurRad="292100" dist="139700" dir="2700000" algn="ctr" rotWithShape="0">
              <a:srgbClr val="000000">
                <a:alpha val="65000"/>
              </a:srgbClr>
            </a:outerShdw>
          </a:effectLst>
        </p:grpSpPr>
        <p:sp>
          <p:nvSpPr>
            <p:cNvPr id="42" name="Rectangle à coins arrondis 41"/>
            <p:cNvSpPr/>
            <p:nvPr/>
          </p:nvSpPr>
          <p:spPr>
            <a:xfrm>
              <a:off x="323528" y="2436454"/>
              <a:ext cx="2376264" cy="1111478"/>
            </a:xfrm>
            <a:prstGeom prst="roundRect">
              <a:avLst/>
            </a:prstGeom>
            <a:solidFill>
              <a:srgbClr val="4A8C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bg1">
                    <a:lumMod val="95000"/>
                  </a:schemeClr>
                </a:solidFill>
              </a:endParaRPr>
            </a:p>
          </p:txBody>
        </p:sp>
        <p:sp>
          <p:nvSpPr>
            <p:cNvPr id="43" name="ZoneTexte 42"/>
            <p:cNvSpPr txBox="1"/>
            <p:nvPr/>
          </p:nvSpPr>
          <p:spPr>
            <a:xfrm>
              <a:off x="501625" y="2312908"/>
              <a:ext cx="2076830" cy="1236211"/>
            </a:xfrm>
            <a:prstGeom prst="rect">
              <a:avLst/>
            </a:prstGeom>
            <a:noFill/>
          </p:spPr>
          <p:txBody>
            <a:bodyPr wrap="square" rtlCol="0">
              <a:spAutoFit/>
            </a:bodyPr>
            <a:lstStyle/>
            <a:p>
              <a:pPr algn="ctr"/>
              <a:r>
                <a:rPr lang="fr-FR" sz="4000" b="1" dirty="0" smtClean="0">
                  <a:solidFill>
                    <a:schemeClr val="bg1">
                      <a:lumMod val="95000"/>
                    </a:schemeClr>
                  </a:solidFill>
                  <a:effectLst>
                    <a:outerShdw blurRad="38100" dist="38100" dir="2700000" algn="tl">
                      <a:srgbClr val="000000">
                        <a:alpha val="43137"/>
                      </a:srgbClr>
                    </a:outerShdw>
                  </a:effectLst>
                </a:rPr>
                <a:t>2012</a:t>
              </a:r>
              <a:endParaRPr lang="fr-FR" sz="1200" b="1" dirty="0">
                <a:solidFill>
                  <a:schemeClr val="bg1">
                    <a:lumMod val="95000"/>
                  </a:schemeClr>
                </a:solidFill>
                <a:effectLst>
                  <a:outerShdw blurRad="38100" dist="38100" dir="2700000" algn="tl">
                    <a:srgbClr val="000000">
                      <a:alpha val="43137"/>
                    </a:srgbClr>
                  </a:outerShdw>
                </a:effectLst>
              </a:endParaRPr>
            </a:p>
          </p:txBody>
        </p:sp>
      </p:grpSp>
      <p:grpSp>
        <p:nvGrpSpPr>
          <p:cNvPr id="2" name="Groupe 1"/>
          <p:cNvGrpSpPr/>
          <p:nvPr/>
        </p:nvGrpSpPr>
        <p:grpSpPr>
          <a:xfrm>
            <a:off x="7099970" y="3160111"/>
            <a:ext cx="1769070" cy="628929"/>
            <a:chOff x="6948264" y="2166557"/>
            <a:chExt cx="2024133" cy="628929"/>
          </a:xfrm>
        </p:grpSpPr>
        <p:grpSp>
          <p:nvGrpSpPr>
            <p:cNvPr id="44" name="Groupe 43"/>
            <p:cNvGrpSpPr/>
            <p:nvPr/>
          </p:nvGrpSpPr>
          <p:grpSpPr>
            <a:xfrm>
              <a:off x="6948264" y="2166557"/>
              <a:ext cx="2024133" cy="628929"/>
              <a:chOff x="323528" y="2319778"/>
              <a:chExt cx="2376264" cy="1228154"/>
            </a:xfrm>
          </p:grpSpPr>
          <p:sp>
            <p:nvSpPr>
              <p:cNvPr id="45" name="Rectangle à coins arrondis 44"/>
              <p:cNvSpPr/>
              <p:nvPr/>
            </p:nvSpPr>
            <p:spPr>
              <a:xfrm>
                <a:off x="323528" y="2436454"/>
                <a:ext cx="2376264" cy="1111478"/>
              </a:xfrm>
              <a:prstGeom prst="roundRect">
                <a:avLst/>
              </a:prstGeom>
              <a:solidFill>
                <a:srgbClr val="4A8C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p:cNvSpPr txBox="1"/>
              <p:nvPr/>
            </p:nvSpPr>
            <p:spPr>
              <a:xfrm>
                <a:off x="481336" y="2319778"/>
                <a:ext cx="2076830" cy="768471"/>
              </a:xfrm>
              <a:prstGeom prst="rect">
                <a:avLst/>
              </a:prstGeom>
              <a:noFill/>
            </p:spPr>
            <p:txBody>
              <a:bodyPr wrap="square" rtlCol="0">
                <a:spAutoFit/>
              </a:bodyPr>
              <a:lstStyle/>
              <a:p>
                <a:pPr algn="ctr"/>
                <a:endParaRPr lang="fr-FR" dirty="0">
                  <a:solidFill>
                    <a:schemeClr val="bg1">
                      <a:lumMod val="85000"/>
                    </a:schemeClr>
                  </a:solidFill>
                  <a:effectLst>
                    <a:outerShdw blurRad="38100" dist="38100" dir="2700000" algn="tl">
                      <a:srgbClr val="000000">
                        <a:alpha val="43137"/>
                      </a:srgbClr>
                    </a:outerShdw>
                  </a:effectLst>
                </a:endParaRPr>
              </a:p>
            </p:txBody>
          </p:sp>
        </p:grpSp>
        <p:sp>
          <p:nvSpPr>
            <p:cNvPr id="47" name="ZoneTexte 46"/>
            <p:cNvSpPr txBox="1"/>
            <p:nvPr/>
          </p:nvSpPr>
          <p:spPr>
            <a:xfrm>
              <a:off x="7069373" y="2251523"/>
              <a:ext cx="1769071" cy="461665"/>
            </a:xfrm>
            <a:prstGeom prst="rect">
              <a:avLst/>
            </a:prstGeom>
            <a:noFill/>
          </p:spPr>
          <p:txBody>
            <a:bodyPr wrap="square" rtlCol="0">
              <a:spAutoFit/>
            </a:bodyPr>
            <a:lstStyle/>
            <a:p>
              <a:pPr algn="ctr"/>
              <a:r>
                <a:rPr lang="fr-FR" sz="1200" dirty="0" smtClean="0">
                  <a:solidFill>
                    <a:schemeClr val="bg1">
                      <a:lumMod val="95000"/>
                    </a:schemeClr>
                  </a:solidFill>
                  <a:effectLst>
                    <a:outerShdw blurRad="38100" dist="38100" dir="2700000" algn="tl">
                      <a:srgbClr val="000000">
                        <a:alpha val="43137"/>
                      </a:srgbClr>
                    </a:outerShdw>
                  </a:effectLst>
                </a:rPr>
                <a:t>recommandations</a:t>
              </a:r>
            </a:p>
            <a:p>
              <a:pPr algn="ctr"/>
              <a:r>
                <a:rPr lang="fr-FR" sz="1200" dirty="0" smtClean="0">
                  <a:solidFill>
                    <a:schemeClr val="bg1">
                      <a:lumMod val="95000"/>
                    </a:schemeClr>
                  </a:solidFill>
                  <a:effectLst>
                    <a:outerShdw blurRad="38100" dist="38100" dir="2700000" algn="tl">
                      <a:srgbClr val="000000">
                        <a:alpha val="43137"/>
                      </a:srgbClr>
                    </a:outerShdw>
                  </a:effectLst>
                </a:rPr>
                <a:t>recherche sémantique</a:t>
              </a:r>
              <a:endParaRPr lang="fr-FR" sz="1200" dirty="0">
                <a:solidFill>
                  <a:schemeClr val="bg1">
                    <a:lumMod val="95000"/>
                  </a:schemeClr>
                </a:solidFill>
                <a:effectLst>
                  <a:outerShdw blurRad="38100" dist="38100" dir="2700000" algn="tl">
                    <a:srgbClr val="000000">
                      <a:alpha val="43137"/>
                    </a:srgbClr>
                  </a:outerShdw>
                </a:effectLst>
              </a:endParaRPr>
            </a:p>
          </p:txBody>
        </p:sp>
      </p:grpSp>
      <p:grpSp>
        <p:nvGrpSpPr>
          <p:cNvPr id="30" name="Groupe 29"/>
          <p:cNvGrpSpPr/>
          <p:nvPr/>
        </p:nvGrpSpPr>
        <p:grpSpPr>
          <a:xfrm>
            <a:off x="251520" y="4653136"/>
            <a:ext cx="8576859" cy="1008113"/>
            <a:chOff x="323528" y="2436453"/>
            <a:chExt cx="2376264" cy="3311265"/>
          </a:xfrm>
          <a:noFill/>
        </p:grpSpPr>
        <p:sp>
          <p:nvSpPr>
            <p:cNvPr id="31" name="Rectangle à coins arrondis 30"/>
            <p:cNvSpPr/>
            <p:nvPr/>
          </p:nvSpPr>
          <p:spPr>
            <a:xfrm>
              <a:off x="323528" y="2436453"/>
              <a:ext cx="2376264" cy="33112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2" name="ZoneTexte 31"/>
            <p:cNvSpPr txBox="1"/>
            <p:nvPr/>
          </p:nvSpPr>
          <p:spPr>
            <a:xfrm>
              <a:off x="473245" y="2902901"/>
              <a:ext cx="2076830" cy="2047131"/>
            </a:xfrm>
            <a:prstGeom prst="rect">
              <a:avLst/>
            </a:prstGeom>
            <a:grpFill/>
          </p:spPr>
          <p:txBody>
            <a:bodyPr wrap="square" rtlCol="0">
              <a:spAutoFit/>
            </a:bodyPr>
            <a:lstStyle/>
            <a:p>
              <a:pPr algn="ctr"/>
              <a:r>
                <a:rPr lang="fr-FR" sz="2400" b="1" dirty="0"/>
                <a:t>du « </a:t>
              </a:r>
              <a:r>
                <a:rPr lang="fr-FR" sz="2400" b="1" i="1" dirty="0" err="1"/>
                <a:t>Give</a:t>
              </a:r>
              <a:r>
                <a:rPr lang="fr-FR" sz="2400" b="1" i="1" dirty="0"/>
                <a:t> me </a:t>
              </a:r>
              <a:r>
                <a:rPr lang="fr-FR" sz="2400" b="1" i="1" dirty="0" err="1"/>
                <a:t>what</a:t>
              </a:r>
              <a:r>
                <a:rPr lang="fr-FR" sz="2400" b="1" i="1" dirty="0"/>
                <a:t> I </a:t>
              </a:r>
              <a:r>
                <a:rPr lang="fr-FR" sz="2400" b="1" i="1" dirty="0" err="1"/>
                <a:t>said</a:t>
              </a:r>
              <a:r>
                <a:rPr lang="fr-FR" sz="2400" b="1" dirty="0"/>
                <a:t> </a:t>
              </a:r>
              <a:r>
                <a:rPr lang="fr-FR" sz="2400" b="1" dirty="0" smtClean="0"/>
                <a:t>» au </a:t>
              </a:r>
              <a:r>
                <a:rPr lang="fr-FR" sz="2400" b="1" dirty="0"/>
                <a:t>« </a:t>
              </a:r>
              <a:r>
                <a:rPr lang="fr-FR" sz="2400" b="1" i="1" dirty="0" err="1"/>
                <a:t>Give</a:t>
              </a:r>
              <a:r>
                <a:rPr lang="fr-FR" sz="2400" b="1" i="1" dirty="0"/>
                <a:t> me </a:t>
              </a:r>
              <a:r>
                <a:rPr lang="fr-FR" sz="2400" b="1" i="1" dirty="0" err="1"/>
                <a:t>what</a:t>
              </a:r>
              <a:r>
                <a:rPr lang="fr-FR" sz="2400" b="1" i="1" dirty="0"/>
                <a:t> I </a:t>
              </a:r>
              <a:r>
                <a:rPr lang="fr-FR" sz="2400" b="1" i="1" dirty="0" err="1"/>
                <a:t>want</a:t>
              </a:r>
              <a:r>
                <a:rPr lang="fr-FR" sz="2400" b="1" dirty="0"/>
                <a:t> </a:t>
              </a:r>
              <a:r>
                <a:rPr lang="fr-FR" sz="2400" b="1" dirty="0" smtClean="0"/>
                <a:t>» </a:t>
              </a:r>
              <a:r>
                <a:rPr lang="fr-FR" sz="2800" b="1" dirty="0" smtClean="0"/>
                <a:t/>
              </a:r>
              <a:br>
                <a:rPr lang="fr-FR" sz="2800" b="1" dirty="0" smtClean="0"/>
              </a:br>
              <a:r>
                <a:rPr lang="fr-FR" sz="1050" dirty="0" smtClean="0"/>
                <a:t>[</a:t>
              </a:r>
              <a:r>
                <a:rPr lang="fr-FR" sz="1050" dirty="0" err="1" smtClean="0">
                  <a:hlinkClick r:id="rId4"/>
                </a:rPr>
                <a:t>Amit</a:t>
              </a:r>
              <a:r>
                <a:rPr lang="fr-FR" sz="1050" dirty="0" smtClean="0">
                  <a:hlinkClick r:id="rId4"/>
                </a:rPr>
                <a:t> </a:t>
              </a:r>
              <a:r>
                <a:rPr lang="fr-FR" sz="1050" dirty="0" err="1">
                  <a:hlinkClick r:id="rId4"/>
                </a:rPr>
                <a:t>Singhal</a:t>
              </a:r>
              <a:r>
                <a:rPr lang="fr-FR" sz="1050" dirty="0">
                  <a:hlinkClick r:id="rId4"/>
                </a:rPr>
                <a:t>, 2008</a:t>
              </a:r>
              <a:r>
                <a:rPr lang="fr-FR" sz="1050" dirty="0"/>
                <a:t>]</a:t>
              </a:r>
            </a:p>
          </p:txBody>
        </p:sp>
      </p:grpSp>
    </p:spTree>
    <p:extLst>
      <p:ext uri="{BB962C8B-B14F-4D97-AF65-F5344CB8AC3E}">
        <p14:creationId xmlns:p14="http://schemas.microsoft.com/office/powerpoint/2010/main" val="2453849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E6E100"/>
                </a:solidFill>
              </a:rPr>
              <a:t>La personnalisation de la recherche</a:t>
            </a:r>
            <a:endParaRPr lang="fr-FR" dirty="0"/>
          </a:p>
        </p:txBody>
      </p:sp>
      <p:sp>
        <p:nvSpPr>
          <p:cNvPr id="5" name="Espace réservé du contenu 4"/>
          <p:cNvSpPr>
            <a:spLocks noGrp="1"/>
          </p:cNvSpPr>
          <p:nvPr>
            <p:ph idx="1"/>
          </p:nvPr>
        </p:nvSpPr>
        <p:spPr>
          <a:xfrm>
            <a:off x="5354719" y="2111325"/>
            <a:ext cx="3240360" cy="5256584"/>
          </a:xfrm>
        </p:spPr>
        <p:txBody>
          <a:bodyPr>
            <a:normAutofit/>
          </a:bodyPr>
          <a:lstStyle/>
          <a:p>
            <a:pPr marL="0" indent="0">
              <a:buNone/>
            </a:pPr>
            <a:endParaRPr lang="fr-FR" sz="1800" dirty="0" smtClean="0">
              <a:solidFill>
                <a:schemeClr val="tx1"/>
              </a:solidFill>
            </a:endParaRPr>
          </a:p>
          <a:p>
            <a:pPr marL="0" indent="0">
              <a:buNone/>
            </a:pPr>
            <a:r>
              <a:rPr lang="fr-FR" sz="1600" b="1" dirty="0" smtClean="0">
                <a:solidFill>
                  <a:schemeClr val="tx1"/>
                </a:solidFill>
              </a:rPr>
              <a:t>suggestions</a:t>
            </a:r>
            <a:r>
              <a:rPr lang="fr-FR" sz="1600" dirty="0" smtClean="0">
                <a:solidFill>
                  <a:schemeClr val="tx1"/>
                </a:solidFill>
              </a:rPr>
              <a:t> </a:t>
            </a:r>
            <a:r>
              <a:rPr lang="fr-FR" sz="1600" dirty="0">
                <a:solidFill>
                  <a:schemeClr val="tx1"/>
                </a:solidFill>
              </a:rPr>
              <a:t>orthographiques</a:t>
            </a:r>
          </a:p>
          <a:p>
            <a:pPr marL="0" indent="0">
              <a:buNone/>
            </a:pPr>
            <a:endParaRPr lang="fr-FR" sz="1800" i="1" dirty="0" smtClean="0">
              <a:solidFill>
                <a:schemeClr val="tx1"/>
              </a:solidFill>
            </a:endParaRPr>
          </a:p>
          <a:p>
            <a:pPr marL="0" indent="0">
              <a:buNone/>
            </a:pPr>
            <a:endParaRPr lang="fr-FR" sz="1800" i="1" dirty="0" smtClean="0">
              <a:solidFill>
                <a:schemeClr val="tx1"/>
              </a:solidFill>
            </a:endParaRPr>
          </a:p>
          <a:p>
            <a:pPr marL="0" indent="0">
              <a:buNone/>
            </a:pPr>
            <a:endParaRPr lang="fr-FR" sz="1800" i="1" dirty="0" smtClean="0">
              <a:solidFill>
                <a:schemeClr val="tx1"/>
              </a:solidFill>
            </a:endParaRPr>
          </a:p>
          <a:p>
            <a:pPr marL="0" indent="0">
              <a:buNone/>
            </a:pPr>
            <a:endParaRPr lang="fr-FR" sz="1800" i="1" dirty="0" smtClean="0">
              <a:solidFill>
                <a:schemeClr val="tx1"/>
              </a:solidFill>
            </a:endParaRPr>
          </a:p>
          <a:p>
            <a:pPr marL="0" indent="0">
              <a:buNone/>
            </a:pPr>
            <a:endParaRPr lang="fr-FR" sz="1600" i="1" dirty="0" smtClean="0">
              <a:solidFill>
                <a:schemeClr val="tx1"/>
              </a:solidFill>
              <a:hlinkClick r:id="rId3"/>
            </a:endParaRPr>
          </a:p>
          <a:p>
            <a:pPr marL="0" indent="0">
              <a:buNone/>
            </a:pPr>
            <a:r>
              <a:rPr lang="fr-FR" sz="1600" i="1" dirty="0" smtClean="0">
                <a:solidFill>
                  <a:schemeClr val="tx1"/>
                </a:solidFill>
                <a:hlinkClick r:id="rId3"/>
              </a:rPr>
              <a:t>Google instant </a:t>
            </a:r>
            <a:r>
              <a:rPr lang="fr-FR" sz="1600" i="1" dirty="0" err="1" smtClean="0">
                <a:solidFill>
                  <a:schemeClr val="tx1"/>
                </a:solidFill>
                <a:hlinkClick r:id="rId3"/>
              </a:rPr>
              <a:t>search</a:t>
            </a:r>
            <a:r>
              <a:rPr lang="fr-FR" sz="1600" dirty="0" smtClean="0">
                <a:solidFill>
                  <a:schemeClr val="tx1"/>
                </a:solidFill>
                <a:hlinkClick r:id="rId3"/>
              </a:rPr>
              <a:t> </a:t>
            </a:r>
            <a:r>
              <a:rPr lang="fr-FR" sz="1600" dirty="0" smtClean="0">
                <a:solidFill>
                  <a:schemeClr val="tx1"/>
                </a:solidFill>
              </a:rPr>
              <a:t>: saisie semi-automatique et affichage des résultats en cours de frappe</a:t>
            </a:r>
          </a:p>
          <a:p>
            <a:pPr marL="0" indent="0">
              <a:buNone/>
            </a:pPr>
            <a:r>
              <a:rPr lang="fr-FR" sz="1600" dirty="0" smtClean="0">
                <a:solidFill>
                  <a:schemeClr val="tx1"/>
                </a:solidFill>
              </a:rPr>
              <a:t>[paramétrage :                ]</a:t>
            </a:r>
          </a:p>
          <a:p>
            <a:pPr marL="457200" indent="-285750">
              <a:buFont typeface="Wingdings"/>
              <a:buChar char="à"/>
            </a:pPr>
            <a:r>
              <a:rPr lang="fr-FR" sz="1600" dirty="0" smtClean="0">
                <a:solidFill>
                  <a:schemeClr val="tx1"/>
                </a:solidFill>
                <a:sym typeface="Wingdings" pitchFamily="2" charset="2"/>
              </a:rPr>
              <a:t>« la réponse avant la question » </a:t>
            </a:r>
            <a:br>
              <a:rPr lang="fr-FR" sz="1600" dirty="0" smtClean="0">
                <a:solidFill>
                  <a:schemeClr val="tx1"/>
                </a:solidFill>
                <a:sym typeface="Wingdings" pitchFamily="2" charset="2"/>
              </a:rPr>
            </a:br>
            <a:r>
              <a:rPr lang="fr-FR" sz="1100" dirty="0" smtClean="0">
                <a:solidFill>
                  <a:schemeClr val="tx1"/>
                </a:solidFill>
                <a:sym typeface="Wingdings" pitchFamily="2" charset="2"/>
              </a:rPr>
              <a:t>(</a:t>
            </a:r>
            <a:r>
              <a:rPr lang="fr-FR" sz="1100" dirty="0" smtClean="0">
                <a:solidFill>
                  <a:schemeClr val="tx1"/>
                </a:solidFill>
                <a:sym typeface="Wingdings" pitchFamily="2" charset="2"/>
                <a:hlinkClick r:id="rId4"/>
              </a:rPr>
              <a:t>O. Ertzscheid</a:t>
            </a:r>
            <a:r>
              <a:rPr lang="fr-FR" sz="1100" dirty="0" smtClean="0">
                <a:solidFill>
                  <a:schemeClr val="tx1"/>
                </a:solidFill>
                <a:sym typeface="Wingdings" pitchFamily="2" charset="2"/>
              </a:rPr>
              <a:t>)</a:t>
            </a:r>
          </a:p>
          <a:p>
            <a:pPr marL="447675" indent="-276225">
              <a:buFont typeface="Wingdings"/>
              <a:buChar char="à"/>
            </a:pPr>
            <a:endParaRPr lang="fr-FR" sz="1100" dirty="0">
              <a:solidFill>
                <a:schemeClr val="tx1"/>
              </a:solidFill>
              <a:sym typeface="Wingdings" pitchFamily="2" charset="2"/>
            </a:endParaRPr>
          </a:p>
          <a:p>
            <a:pPr marL="447675" indent="-276225">
              <a:buFont typeface="Wingdings"/>
              <a:buChar char="à"/>
            </a:pPr>
            <a:endParaRPr lang="fr-FR" sz="1100" dirty="0" smtClean="0">
              <a:solidFill>
                <a:schemeClr val="tx1"/>
              </a:solidFill>
              <a:sym typeface="Wingdings" pitchFamily="2" charset="2"/>
            </a:endParaRPr>
          </a:p>
          <a:p>
            <a:pPr marL="0" lvl="0" indent="0">
              <a:buNone/>
            </a:pPr>
            <a:r>
              <a:rPr lang="fr-FR" sz="1600" i="1" dirty="0">
                <a:hlinkClick r:id="rId5"/>
              </a:rPr>
              <a:t>Google </a:t>
            </a:r>
            <a:r>
              <a:rPr lang="fr-FR" sz="1600" i="1" dirty="0" err="1">
                <a:hlinkClick r:id="rId5"/>
              </a:rPr>
              <a:t>suggest</a:t>
            </a:r>
            <a:r>
              <a:rPr lang="fr-FR" sz="1600" i="1" dirty="0">
                <a:hlinkClick r:id="rId5"/>
              </a:rPr>
              <a:t> </a:t>
            </a:r>
            <a:r>
              <a:rPr lang="fr-FR" sz="1600" dirty="0"/>
              <a:t>: suggestions de recherche</a:t>
            </a:r>
          </a:p>
          <a:p>
            <a:pPr marL="447675" indent="-276225">
              <a:buFont typeface="Wingdings"/>
              <a:buChar char="à"/>
            </a:pPr>
            <a:endParaRPr lang="fr-FR" sz="1100" dirty="0">
              <a:solidFill>
                <a:schemeClr val="tx1"/>
              </a:solidFill>
            </a:endParaRPr>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84374" y="4739617"/>
            <a:ext cx="7810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21359" y="1804136"/>
            <a:ext cx="4527134" cy="1624864"/>
          </a:xfrm>
          <a:prstGeom prst="rect">
            <a:avLst/>
          </a:prstGeom>
        </p:spPr>
      </p:pic>
      <p:sp>
        <p:nvSpPr>
          <p:cNvPr id="10" name="Rectangle à coins arrondis 9"/>
          <p:cNvSpPr/>
          <p:nvPr/>
        </p:nvSpPr>
        <p:spPr>
          <a:xfrm>
            <a:off x="521359" y="2949034"/>
            <a:ext cx="2538473" cy="407958"/>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contenu 4"/>
          <p:cNvSpPr txBox="1">
            <a:spLocks/>
          </p:cNvSpPr>
          <p:nvPr/>
        </p:nvSpPr>
        <p:spPr>
          <a:xfrm>
            <a:off x="457200" y="1268760"/>
            <a:ext cx="7279711" cy="4219527"/>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6575" indent="-361950"/>
            <a:r>
              <a:rPr lang="fr-FR" sz="2000" b="1" dirty="0"/>
              <a:t>aide à la </a:t>
            </a:r>
            <a:r>
              <a:rPr lang="fr-FR" sz="2000" b="1" dirty="0" smtClean="0"/>
              <a:t>requête</a:t>
            </a:r>
            <a:endParaRPr lang="fr-FR" sz="2000" b="1" dirty="0"/>
          </a:p>
        </p:txBody>
      </p:sp>
      <p:pic>
        <p:nvPicPr>
          <p:cNvPr id="7" name="Image 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86434" y="3865810"/>
            <a:ext cx="4300810" cy="237626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7395217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a:solidFill>
                  <a:srgbClr val="E6E100"/>
                </a:solidFill>
              </a:rPr>
              <a:t>La personnalisation de la recherche</a:t>
            </a:r>
          </a:p>
        </p:txBody>
      </p:sp>
      <p:sp>
        <p:nvSpPr>
          <p:cNvPr id="5" name="Espace réservé du contenu 4"/>
          <p:cNvSpPr>
            <a:spLocks noGrp="1"/>
          </p:cNvSpPr>
          <p:nvPr>
            <p:ph idx="1"/>
          </p:nvPr>
        </p:nvSpPr>
        <p:spPr/>
        <p:txBody>
          <a:bodyPr/>
          <a:lstStyle/>
          <a:p>
            <a:pPr marL="536575" indent="-361950"/>
            <a:r>
              <a:rPr lang="fr-FR" sz="2000" b="1" dirty="0"/>
              <a:t>identification </a:t>
            </a:r>
            <a:r>
              <a:rPr lang="fr-FR" sz="2000" dirty="0"/>
              <a:t>à un compte personnel</a:t>
            </a:r>
          </a:p>
          <a:p>
            <a:endParaRPr lang="fr-FR" dirty="0"/>
          </a:p>
        </p:txBody>
      </p:sp>
      <p:sp>
        <p:nvSpPr>
          <p:cNvPr id="2" name="Rectangle 1"/>
          <p:cNvSpPr/>
          <p:nvPr/>
        </p:nvSpPr>
        <p:spPr>
          <a:xfrm>
            <a:off x="6804249" y="6186654"/>
            <a:ext cx="1565920" cy="276999"/>
          </a:xfrm>
          <a:prstGeom prst="rect">
            <a:avLst/>
          </a:prstGeom>
        </p:spPr>
        <p:txBody>
          <a:bodyPr wrap="square">
            <a:spAutoFit/>
          </a:bodyPr>
          <a:lstStyle/>
          <a:p>
            <a:r>
              <a:rPr lang="fr-FR" sz="1200" dirty="0" smtClean="0">
                <a:hlinkClick r:id="rId3"/>
              </a:rPr>
              <a:t>Karen </a:t>
            </a:r>
            <a:r>
              <a:rPr lang="fr-FR" sz="1200" dirty="0" err="1" smtClean="0">
                <a:hlinkClick r:id="rId3"/>
              </a:rPr>
              <a:t>Blakeman</a:t>
            </a:r>
            <a:endParaRPr lang="fr-FR" sz="1200" dirty="0"/>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7461" y="2010190"/>
            <a:ext cx="7422534" cy="4176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à coins arrondis 9"/>
          <p:cNvSpPr/>
          <p:nvPr/>
        </p:nvSpPr>
        <p:spPr>
          <a:xfrm>
            <a:off x="817460" y="2420888"/>
            <a:ext cx="1162251" cy="326313"/>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rot="16200000">
            <a:off x="4793363" y="2858272"/>
            <a:ext cx="1573501" cy="1296146"/>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2974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a:solidFill>
                  <a:srgbClr val="E6E100"/>
                </a:solidFill>
              </a:rPr>
              <a:t>La personnalisation de la recherche</a:t>
            </a:r>
          </a:p>
        </p:txBody>
      </p:sp>
      <p:sp>
        <p:nvSpPr>
          <p:cNvPr id="5" name="Espace réservé du contenu 4"/>
          <p:cNvSpPr>
            <a:spLocks noGrp="1"/>
          </p:cNvSpPr>
          <p:nvPr>
            <p:ph idx="1"/>
          </p:nvPr>
        </p:nvSpPr>
        <p:spPr>
          <a:xfrm>
            <a:off x="457200" y="3226544"/>
            <a:ext cx="3826768" cy="2722736"/>
          </a:xfrm>
        </p:spPr>
        <p:txBody>
          <a:bodyPr>
            <a:normAutofit/>
          </a:bodyPr>
          <a:lstStyle/>
          <a:p>
            <a:pPr marL="0" indent="0">
              <a:buNone/>
            </a:pPr>
            <a:r>
              <a:rPr lang="fr-FR" sz="2400" b="1" dirty="0" smtClean="0"/>
              <a:t>Opportunités</a:t>
            </a:r>
            <a:endParaRPr lang="fr-FR" b="1" dirty="0" smtClean="0"/>
          </a:p>
          <a:p>
            <a:pPr marL="0" indent="0">
              <a:buNone/>
            </a:pPr>
            <a:endParaRPr lang="fr-FR" sz="2000" dirty="0" smtClean="0"/>
          </a:p>
          <a:p>
            <a:pPr marL="0" indent="0">
              <a:buNone/>
            </a:pPr>
            <a:endParaRPr lang="fr-FR" sz="2000" dirty="0" smtClean="0"/>
          </a:p>
          <a:p>
            <a:pPr marL="0" indent="0">
              <a:buNone/>
            </a:pPr>
            <a:endParaRPr lang="fr-FR" sz="2400" dirty="0" smtClean="0"/>
          </a:p>
          <a:p>
            <a:pPr marL="354013" lvl="0" indent="-174625">
              <a:buSzTx/>
              <a:buNone/>
            </a:pPr>
            <a:r>
              <a:rPr lang="fr-FR" sz="1400" dirty="0" smtClean="0"/>
              <a:t>- … selon Google (</a:t>
            </a:r>
            <a:r>
              <a:rPr lang="fr-FR" sz="1400" i="1" dirty="0" smtClean="0">
                <a:hlinkClick r:id="rId3"/>
              </a:rPr>
              <a:t>How </a:t>
            </a:r>
            <a:r>
              <a:rPr lang="fr-FR" sz="1400" i="1" dirty="0" err="1" smtClean="0">
                <a:hlinkClick r:id="rId3"/>
              </a:rPr>
              <a:t>we</a:t>
            </a:r>
            <a:r>
              <a:rPr lang="fr-FR" sz="1400" i="1" dirty="0" smtClean="0">
                <a:hlinkClick r:id="rId3"/>
              </a:rPr>
              <a:t> use data</a:t>
            </a:r>
            <a:r>
              <a:rPr lang="fr-FR" sz="1400" dirty="0" smtClean="0"/>
              <a:t>)</a:t>
            </a:r>
          </a:p>
          <a:p>
            <a:pPr marL="354013" lvl="0" indent="-174625">
              <a:buSzTx/>
              <a:buNone/>
            </a:pPr>
            <a:r>
              <a:rPr lang="fr-FR" sz="1400" dirty="0" smtClean="0"/>
              <a:t>- apprentissage du moteur (ex. : </a:t>
            </a:r>
            <a:r>
              <a:rPr lang="fr-FR" sz="1400" dirty="0" smtClean="0">
                <a:hlinkClick r:id="rId4"/>
              </a:rPr>
              <a:t>mots nouveaux</a:t>
            </a:r>
            <a:r>
              <a:rPr lang="fr-FR" sz="1400" dirty="0" smtClean="0"/>
              <a:t>)</a:t>
            </a:r>
          </a:p>
          <a:p>
            <a:pPr marL="354013" lvl="0" indent="-174625">
              <a:buSzTx/>
              <a:buNone/>
            </a:pPr>
            <a:r>
              <a:rPr lang="fr-FR" sz="1400" dirty="0" smtClean="0"/>
              <a:t>- géolocalisation des réponses</a:t>
            </a:r>
          </a:p>
          <a:p>
            <a:pPr marL="354013" lvl="0" indent="-174625">
              <a:buSzTx/>
              <a:buNone/>
            </a:pPr>
            <a:r>
              <a:rPr lang="fr-FR" sz="1400" dirty="0" smtClean="0"/>
              <a:t>- prédictions (ex.: </a:t>
            </a:r>
            <a:r>
              <a:rPr lang="fr-FR" sz="1400" i="1" dirty="0" smtClean="0"/>
              <a:t>Google </a:t>
            </a:r>
            <a:r>
              <a:rPr lang="fr-FR" sz="1400" i="1" dirty="0" err="1" smtClean="0"/>
              <a:t>Flu</a:t>
            </a:r>
            <a:r>
              <a:rPr lang="fr-FR" sz="1400" i="1" dirty="0" smtClean="0"/>
              <a:t> Trends</a:t>
            </a:r>
            <a:r>
              <a:rPr lang="fr-FR" sz="1400" dirty="0" smtClean="0"/>
              <a:t>, </a:t>
            </a:r>
            <a:r>
              <a:rPr lang="fr-FR" sz="1400" dirty="0" smtClean="0">
                <a:hlinkClick r:id="rId5"/>
              </a:rPr>
              <a:t>domaine médical</a:t>
            </a:r>
            <a:r>
              <a:rPr lang="fr-FR" sz="1400" dirty="0" smtClean="0"/>
              <a:t>)</a:t>
            </a:r>
            <a:endParaRPr lang="fr-FR" sz="1400" dirty="0" smtClean="0"/>
          </a:p>
        </p:txBody>
      </p:sp>
      <p:sp>
        <p:nvSpPr>
          <p:cNvPr id="7" name="Espace réservé du contenu 4"/>
          <p:cNvSpPr txBox="1">
            <a:spLocks/>
          </p:cNvSpPr>
          <p:nvPr/>
        </p:nvSpPr>
        <p:spPr>
          <a:xfrm>
            <a:off x="5004048" y="3212976"/>
            <a:ext cx="3816424" cy="273630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fr-FR" sz="2400" b="1" dirty="0" smtClean="0"/>
              <a:t>Enjeux</a:t>
            </a:r>
            <a:endParaRPr lang="fr-FR" b="1" dirty="0" smtClean="0"/>
          </a:p>
          <a:p>
            <a:pPr marL="0" indent="0">
              <a:buFont typeface="Arial" pitchFamily="34" charset="0"/>
              <a:buNone/>
            </a:pPr>
            <a:endParaRPr lang="fr-FR" sz="2800" dirty="0"/>
          </a:p>
          <a:p>
            <a:pPr marL="0" indent="0">
              <a:buFont typeface="Arial" pitchFamily="34" charset="0"/>
              <a:buNone/>
            </a:pPr>
            <a:endParaRPr lang="fr-FR" sz="2000" dirty="0" smtClean="0"/>
          </a:p>
          <a:p>
            <a:pPr marL="0" lvl="0" indent="0">
              <a:buSzTx/>
              <a:buNone/>
            </a:pPr>
            <a:endParaRPr lang="fr-FR" sz="1800" dirty="0"/>
          </a:p>
          <a:p>
            <a:pPr marL="174625" lvl="0" indent="-174625">
              <a:buSzTx/>
              <a:buNone/>
            </a:pPr>
            <a:r>
              <a:rPr lang="fr-FR" sz="1400" dirty="0" smtClean="0"/>
              <a:t>- recherche </a:t>
            </a:r>
            <a:r>
              <a:rPr lang="fr-FR" sz="1400" dirty="0" smtClean="0">
                <a:hlinkClick r:id="rId6"/>
              </a:rPr>
              <a:t>non neutre</a:t>
            </a:r>
            <a:r>
              <a:rPr lang="fr-FR" sz="1400" dirty="0" smtClean="0"/>
              <a:t> et donc moins </a:t>
            </a:r>
            <a:r>
              <a:rPr lang="fr-FR" sz="1400" dirty="0"/>
              <a:t>diversifiée (limite la longue </a:t>
            </a:r>
            <a:r>
              <a:rPr lang="fr-FR" sz="1400" dirty="0" smtClean="0"/>
              <a:t>traîne des réponses), avec </a:t>
            </a:r>
            <a:r>
              <a:rPr lang="fr-FR" sz="1400" dirty="0" smtClean="0">
                <a:hlinkClick r:id="rId7"/>
              </a:rPr>
              <a:t>censure éventuelle</a:t>
            </a:r>
            <a:endParaRPr lang="fr-FR" sz="1400" dirty="0"/>
          </a:p>
          <a:p>
            <a:pPr marL="174625" lvl="0" indent="-174625">
              <a:buSzTx/>
              <a:buNone/>
            </a:pPr>
            <a:r>
              <a:rPr lang="fr-FR" sz="1400" dirty="0" smtClean="0"/>
              <a:t>- multiplication </a:t>
            </a:r>
            <a:r>
              <a:rPr lang="fr-FR" sz="1400" dirty="0"/>
              <a:t>des </a:t>
            </a:r>
            <a:r>
              <a:rPr lang="fr-FR" sz="1400" dirty="0" smtClean="0"/>
              <a:t>stéréotypes (ex.: « les noirs… »)</a:t>
            </a:r>
          </a:p>
          <a:p>
            <a:pPr marL="174625" lvl="0" indent="-174625">
              <a:buSzTx/>
              <a:buNone/>
            </a:pPr>
            <a:r>
              <a:rPr lang="fr-FR" sz="1400" dirty="0" smtClean="0"/>
              <a:t>- importantes </a:t>
            </a:r>
            <a:r>
              <a:rPr lang="fr-FR" sz="1400" dirty="0" smtClean="0">
                <a:hlinkClick r:id="rId8"/>
              </a:rPr>
              <a:t>questions éthiques, économiques, </a:t>
            </a:r>
            <a:r>
              <a:rPr lang="fr-FR" sz="1400" dirty="0" err="1" smtClean="0">
                <a:hlinkClick r:id="rId8"/>
              </a:rPr>
              <a:t>géo-politiques</a:t>
            </a:r>
            <a:r>
              <a:rPr lang="fr-FR" sz="1400" dirty="0" smtClean="0"/>
              <a:t>…</a:t>
            </a:r>
            <a:endParaRPr lang="fr-FR" sz="2000" dirty="0"/>
          </a:p>
        </p:txBody>
      </p:sp>
      <p:pic>
        <p:nvPicPr>
          <p:cNvPr id="6146"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272636" y="3857953"/>
            <a:ext cx="3259804" cy="401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150" name="Picture 6" descr="http://t0.gstatic.com/images?q=tbn:ANd9GcTXQwUbJ4-8y_zF3hvezFCIiQ1dfFU_5SJCXLmC6Z0Dg8StzBfvzw"/>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951816" y="1149495"/>
            <a:ext cx="3240368" cy="18227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511006" y="4031693"/>
            <a:ext cx="1021433" cy="276999"/>
          </a:xfrm>
          <a:prstGeom prst="rect">
            <a:avLst/>
          </a:prstGeom>
        </p:spPr>
        <p:txBody>
          <a:bodyPr wrap="none">
            <a:spAutoFit/>
          </a:bodyPr>
          <a:lstStyle/>
          <a:p>
            <a:pPr lvl="0"/>
            <a:r>
              <a:rPr lang="fr-FR" sz="1200" dirty="0">
                <a:solidFill>
                  <a:prstClr val="black"/>
                </a:solidFill>
                <a:hlinkClick r:id="rId11"/>
              </a:rPr>
              <a:t>O. Ertzscheid</a:t>
            </a:r>
            <a:endParaRPr lang="fr-FR" sz="1200" dirty="0">
              <a:solidFill>
                <a:prstClr val="black"/>
              </a:solidFill>
            </a:endParaRPr>
          </a:p>
        </p:txBody>
      </p:sp>
      <p:pic>
        <p:nvPicPr>
          <p:cNvPr id="6151" name="Picture 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27584" y="3857952"/>
            <a:ext cx="3255110" cy="401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2987824" y="4031919"/>
            <a:ext cx="739305" cy="276999"/>
          </a:xfrm>
          <a:prstGeom prst="rect">
            <a:avLst/>
          </a:prstGeom>
        </p:spPr>
        <p:txBody>
          <a:bodyPr wrap="none">
            <a:spAutoFit/>
          </a:bodyPr>
          <a:lstStyle/>
          <a:p>
            <a:pPr lvl="0" algn="just"/>
            <a:r>
              <a:rPr lang="fr-FR" sz="1200" dirty="0" smtClean="0">
                <a:solidFill>
                  <a:prstClr val="black"/>
                </a:solidFill>
                <a:hlinkClick r:id="rId13"/>
              </a:rPr>
              <a:t>F. </a:t>
            </a:r>
            <a:r>
              <a:rPr lang="fr-FR" sz="1200" dirty="0" err="1" smtClean="0">
                <a:solidFill>
                  <a:prstClr val="black"/>
                </a:solidFill>
                <a:hlinkClick r:id="rId13"/>
              </a:rPr>
              <a:t>Majoo</a:t>
            </a:r>
            <a:endParaRPr lang="fr-FR" sz="1200" dirty="0">
              <a:solidFill>
                <a:prstClr val="black"/>
              </a:solidFill>
            </a:endParaRPr>
          </a:p>
        </p:txBody>
      </p:sp>
      <p:sp>
        <p:nvSpPr>
          <p:cNvPr id="2" name="Rectangle 1"/>
          <p:cNvSpPr/>
          <p:nvPr/>
        </p:nvSpPr>
        <p:spPr>
          <a:xfrm>
            <a:off x="2286000" y="6154885"/>
            <a:ext cx="4572000" cy="369332"/>
          </a:xfrm>
          <a:prstGeom prst="rect">
            <a:avLst/>
          </a:prstGeom>
        </p:spPr>
        <p:txBody>
          <a:bodyPr>
            <a:spAutoFit/>
          </a:bodyPr>
          <a:lstStyle/>
          <a:p>
            <a:pPr algn="ctr"/>
            <a:r>
              <a:rPr lang="fr-FR" dirty="0" err="1" smtClean="0">
                <a:hlinkClick r:id="rId14"/>
              </a:rPr>
              <a:t>Big</a:t>
            </a:r>
            <a:r>
              <a:rPr lang="fr-FR" dirty="0" smtClean="0">
                <a:hlinkClick r:id="rId14"/>
              </a:rPr>
              <a:t> Mother vs. </a:t>
            </a:r>
            <a:r>
              <a:rPr lang="fr-FR" dirty="0" err="1" smtClean="0">
                <a:hlinkClick r:id="rId14"/>
              </a:rPr>
              <a:t>Big</a:t>
            </a:r>
            <a:r>
              <a:rPr lang="fr-FR" dirty="0" smtClean="0">
                <a:hlinkClick r:id="rId14"/>
              </a:rPr>
              <a:t> Brother</a:t>
            </a:r>
            <a:endParaRPr lang="fr-FR" dirty="0"/>
          </a:p>
        </p:txBody>
      </p:sp>
    </p:spTree>
    <p:extLst>
      <p:ext uri="{BB962C8B-B14F-4D97-AF65-F5344CB8AC3E}">
        <p14:creationId xmlns:p14="http://schemas.microsoft.com/office/powerpoint/2010/main" val="42427442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a:solidFill>
                  <a:srgbClr val="E6E100"/>
                </a:solidFill>
              </a:rPr>
              <a:t>La personnalisation de la recherche</a:t>
            </a:r>
          </a:p>
        </p:txBody>
      </p:sp>
      <p:sp>
        <p:nvSpPr>
          <p:cNvPr id="5" name="Espace réservé du contenu 4"/>
          <p:cNvSpPr>
            <a:spLocks noGrp="1"/>
          </p:cNvSpPr>
          <p:nvPr>
            <p:ph idx="1"/>
          </p:nvPr>
        </p:nvSpPr>
        <p:spPr>
          <a:xfrm>
            <a:off x="539552" y="1165672"/>
            <a:ext cx="8345511" cy="5256584"/>
          </a:xfrm>
        </p:spPr>
        <p:txBody>
          <a:bodyPr>
            <a:normAutofit/>
          </a:bodyPr>
          <a:lstStyle/>
          <a:p>
            <a:pPr lvl="0"/>
            <a:r>
              <a:rPr lang="fr-FR" sz="2000" dirty="0" smtClean="0"/>
              <a:t>quelques </a:t>
            </a:r>
            <a:r>
              <a:rPr lang="fr-FR" sz="2000" b="1" dirty="0" smtClean="0"/>
              <a:t>faits</a:t>
            </a:r>
          </a:p>
          <a:p>
            <a:pPr lvl="1"/>
            <a:r>
              <a:rPr lang="fr-FR" sz="1600" dirty="0">
                <a:solidFill>
                  <a:prstClr val="black"/>
                </a:solidFill>
              </a:rPr>
              <a:t>programme PRISM et révélations d’E. </a:t>
            </a:r>
            <a:r>
              <a:rPr lang="fr-FR" sz="1600" dirty="0" err="1">
                <a:solidFill>
                  <a:prstClr val="black"/>
                </a:solidFill>
              </a:rPr>
              <a:t>Snowden</a:t>
            </a:r>
            <a:r>
              <a:rPr lang="fr-FR" sz="1600" dirty="0">
                <a:solidFill>
                  <a:prstClr val="black"/>
                </a:solidFill>
              </a:rPr>
              <a:t> sur les pratiques de la NSA (</a:t>
            </a:r>
            <a:r>
              <a:rPr lang="fr-FR" sz="1600" i="1" dirty="0">
                <a:solidFill>
                  <a:prstClr val="black"/>
                </a:solidFill>
              </a:rPr>
              <a:t>National Security Agency</a:t>
            </a:r>
            <a:r>
              <a:rPr lang="fr-FR" sz="1600" dirty="0">
                <a:solidFill>
                  <a:prstClr val="black"/>
                </a:solidFill>
              </a:rPr>
              <a:t>), </a:t>
            </a:r>
            <a:r>
              <a:rPr lang="fr-FR" sz="1600" dirty="0" smtClean="0">
                <a:solidFill>
                  <a:prstClr val="black"/>
                </a:solidFill>
              </a:rPr>
              <a:t>2013, dont données Google</a:t>
            </a:r>
            <a:endParaRPr lang="fr-FR" sz="1600" dirty="0">
              <a:solidFill>
                <a:prstClr val="black"/>
              </a:solidFill>
            </a:endParaRPr>
          </a:p>
          <a:p>
            <a:pPr marL="715963" indent="-265113"/>
            <a:r>
              <a:rPr lang="en-US" sz="1600" dirty="0" err="1"/>
              <a:t>une</a:t>
            </a:r>
            <a:r>
              <a:rPr lang="en-US" sz="1600" dirty="0"/>
              <a:t> </a:t>
            </a:r>
            <a:r>
              <a:rPr lang="en-US" sz="1600" dirty="0" err="1"/>
              <a:t>même</a:t>
            </a:r>
            <a:r>
              <a:rPr lang="en-US" sz="1600" dirty="0"/>
              <a:t> </a:t>
            </a:r>
            <a:r>
              <a:rPr lang="en-US" sz="1600" dirty="0" err="1"/>
              <a:t>recherche</a:t>
            </a:r>
            <a:r>
              <a:rPr lang="en-US" sz="1600" dirty="0"/>
              <a:t> </a:t>
            </a:r>
            <a:r>
              <a:rPr lang="en-US" sz="1600" dirty="0" err="1"/>
              <a:t>faite</a:t>
            </a:r>
            <a:r>
              <a:rPr lang="en-US" sz="1600" dirty="0"/>
              <a:t> par des </a:t>
            </a:r>
            <a:r>
              <a:rPr lang="en-US" sz="1600" dirty="0" err="1"/>
              <a:t>internautes</a:t>
            </a:r>
            <a:r>
              <a:rPr lang="en-US" sz="1600" dirty="0"/>
              <a:t> </a:t>
            </a:r>
            <a:r>
              <a:rPr lang="en-US" sz="1600" dirty="0" err="1"/>
              <a:t>différents</a:t>
            </a:r>
            <a:r>
              <a:rPr lang="en-US" sz="1600" dirty="0"/>
              <a:t> </a:t>
            </a:r>
            <a:r>
              <a:rPr lang="en-US" sz="1600" dirty="0" err="1"/>
              <a:t>peut</a:t>
            </a:r>
            <a:r>
              <a:rPr lang="en-US" sz="1600" dirty="0"/>
              <a:t> </a:t>
            </a:r>
            <a:r>
              <a:rPr lang="en-US" sz="1600" dirty="0" err="1"/>
              <a:t>amener</a:t>
            </a:r>
            <a:r>
              <a:rPr lang="en-US" sz="1600" dirty="0"/>
              <a:t> des </a:t>
            </a:r>
            <a:r>
              <a:rPr lang="en-US" sz="1600" dirty="0" err="1"/>
              <a:t>résultats</a:t>
            </a:r>
            <a:r>
              <a:rPr lang="en-US" sz="1600" dirty="0"/>
              <a:t> </a:t>
            </a:r>
            <a:r>
              <a:rPr lang="en-US" sz="1600" dirty="0" err="1"/>
              <a:t>différents</a:t>
            </a:r>
            <a:r>
              <a:rPr lang="en-US" sz="1600" dirty="0"/>
              <a:t> (</a:t>
            </a:r>
            <a:r>
              <a:rPr lang="en-US" sz="1600" dirty="0" err="1">
                <a:hlinkClick r:id="rId3"/>
              </a:rPr>
              <a:t>étude</a:t>
            </a:r>
            <a:r>
              <a:rPr lang="en-US" sz="1600" dirty="0">
                <a:hlinkClick r:id="rId3"/>
              </a:rPr>
              <a:t> M. E. Bates, 2011</a:t>
            </a:r>
            <a:r>
              <a:rPr lang="en-US" sz="1600" dirty="0"/>
              <a:t>) – pour un </a:t>
            </a:r>
            <a:r>
              <a:rPr lang="en-US" sz="1600" dirty="0" err="1"/>
              <a:t>exemple</a:t>
            </a:r>
            <a:r>
              <a:rPr lang="en-US" sz="1600" dirty="0"/>
              <a:t> : </a:t>
            </a:r>
            <a:r>
              <a:rPr lang="en-US" sz="1600" i="1" dirty="0">
                <a:hlinkClick r:id="rId4"/>
              </a:rPr>
              <a:t>What happened to dinosaurs ?</a:t>
            </a:r>
            <a:endParaRPr lang="en-US" sz="1600" i="1" dirty="0"/>
          </a:p>
          <a:p>
            <a:pPr lvl="0"/>
            <a:endParaRPr lang="fr-FR" sz="2000" dirty="0" smtClean="0"/>
          </a:p>
          <a:p>
            <a:pPr lvl="0"/>
            <a:r>
              <a:rPr lang="fr-FR" sz="2000" dirty="0" smtClean="0"/>
              <a:t>une </a:t>
            </a:r>
            <a:r>
              <a:rPr lang="fr-FR" sz="2000" b="1" dirty="0"/>
              <a:t>préoccupation croissante</a:t>
            </a:r>
            <a:r>
              <a:rPr lang="fr-FR" sz="2000" dirty="0"/>
              <a:t> des internautes</a:t>
            </a:r>
          </a:p>
          <a:p>
            <a:pPr lvl="1"/>
            <a:r>
              <a:rPr lang="fr-FR" sz="1600" dirty="0" smtClean="0">
                <a:solidFill>
                  <a:prstClr val="black"/>
                </a:solidFill>
              </a:rPr>
              <a:t>2013 : 9 internautes US sur 10 estiment importants de pouvoir contrôler l’accès à leurs informations personnelles</a:t>
            </a:r>
            <a:r>
              <a:rPr lang="fr-FR" sz="1100" dirty="0" smtClean="0">
                <a:solidFill>
                  <a:prstClr val="black"/>
                </a:solidFill>
              </a:rPr>
              <a:t> (</a:t>
            </a:r>
            <a:r>
              <a:rPr lang="fr-FR" sz="1100" dirty="0" smtClean="0">
                <a:solidFill>
                  <a:prstClr val="black"/>
                </a:solidFill>
                <a:hlinkClick r:id="rId5"/>
              </a:rPr>
              <a:t>étude </a:t>
            </a:r>
            <a:r>
              <a:rPr lang="fr-FR" sz="1100" dirty="0" err="1" smtClean="0">
                <a:solidFill>
                  <a:prstClr val="black"/>
                </a:solidFill>
                <a:hlinkClick r:id="rId5"/>
              </a:rPr>
              <a:t>Pew</a:t>
            </a:r>
            <a:r>
              <a:rPr lang="fr-FR" sz="1100" dirty="0" smtClean="0">
                <a:solidFill>
                  <a:prstClr val="black"/>
                </a:solidFill>
                <a:hlinkClick r:id="rId5"/>
              </a:rPr>
              <a:t>, 2015</a:t>
            </a:r>
            <a:r>
              <a:rPr lang="fr-FR" sz="1100" dirty="0" smtClean="0">
                <a:solidFill>
                  <a:prstClr val="black"/>
                </a:solidFill>
              </a:rPr>
              <a:t>)</a:t>
            </a:r>
          </a:p>
          <a:p>
            <a:pPr lvl="1"/>
            <a:r>
              <a:rPr lang="fr-FR" sz="1600" dirty="0" smtClean="0">
                <a:solidFill>
                  <a:prstClr val="black"/>
                </a:solidFill>
              </a:rPr>
              <a:t>2015 : de plus en plus d’internautes </a:t>
            </a:r>
            <a:r>
              <a:rPr lang="fr-FR" sz="1600" dirty="0">
                <a:solidFill>
                  <a:prstClr val="black"/>
                </a:solidFill>
              </a:rPr>
              <a:t>US </a:t>
            </a:r>
            <a:r>
              <a:rPr lang="fr-FR" sz="1600" dirty="0" smtClean="0">
                <a:solidFill>
                  <a:prstClr val="black"/>
                </a:solidFill>
              </a:rPr>
              <a:t>nettoient </a:t>
            </a:r>
            <a:r>
              <a:rPr lang="fr-FR" sz="1600" dirty="0">
                <a:solidFill>
                  <a:prstClr val="black"/>
                </a:solidFill>
              </a:rPr>
              <a:t>ou </a:t>
            </a:r>
            <a:r>
              <a:rPr lang="fr-FR" sz="1600" dirty="0" smtClean="0">
                <a:solidFill>
                  <a:prstClr val="black"/>
                </a:solidFill>
              </a:rPr>
              <a:t>masquent leurs </a:t>
            </a:r>
            <a:r>
              <a:rPr lang="fr-FR" sz="1600" dirty="0">
                <a:solidFill>
                  <a:prstClr val="black"/>
                </a:solidFill>
              </a:rPr>
              <a:t>traces numériques </a:t>
            </a:r>
            <a:r>
              <a:rPr lang="fr-FR" sz="1100" dirty="0" smtClean="0">
                <a:solidFill>
                  <a:prstClr val="black"/>
                </a:solidFill>
              </a:rPr>
              <a:t>(</a:t>
            </a:r>
            <a:r>
              <a:rPr lang="fr-FR" sz="1100" dirty="0">
                <a:solidFill>
                  <a:prstClr val="black"/>
                </a:solidFill>
                <a:hlinkClick r:id="rId5"/>
              </a:rPr>
              <a:t>étude </a:t>
            </a:r>
            <a:r>
              <a:rPr lang="fr-FR" sz="1100" dirty="0" err="1" smtClean="0">
                <a:solidFill>
                  <a:prstClr val="black"/>
                </a:solidFill>
                <a:hlinkClick r:id="rId5"/>
              </a:rPr>
              <a:t>Pew</a:t>
            </a:r>
            <a:r>
              <a:rPr lang="fr-FR" sz="1100" dirty="0" smtClean="0">
                <a:solidFill>
                  <a:prstClr val="black"/>
                </a:solidFill>
              </a:rPr>
              <a:t>)</a:t>
            </a:r>
          </a:p>
          <a:p>
            <a:pPr lvl="1"/>
            <a:r>
              <a:rPr lang="fr-FR" sz="1600" dirty="0">
                <a:solidFill>
                  <a:prstClr val="black"/>
                </a:solidFill>
              </a:rPr>
              <a:t>2014-2015 : </a:t>
            </a:r>
            <a:r>
              <a:rPr lang="fr-FR" sz="1600" dirty="0" smtClean="0">
                <a:solidFill>
                  <a:prstClr val="black"/>
                </a:solidFill>
              </a:rPr>
              <a:t>sur un an, augmentation </a:t>
            </a:r>
            <a:r>
              <a:rPr lang="fr-FR" sz="1600" dirty="0">
                <a:solidFill>
                  <a:prstClr val="black"/>
                </a:solidFill>
              </a:rPr>
              <a:t>de 45 % du nombre d’internautes US </a:t>
            </a:r>
            <a:r>
              <a:rPr lang="fr-FR" sz="1600" dirty="0" smtClean="0">
                <a:solidFill>
                  <a:prstClr val="black"/>
                </a:solidFill>
              </a:rPr>
              <a:t>s’inquiétant </a:t>
            </a:r>
            <a:r>
              <a:rPr lang="fr-FR" sz="1600" dirty="0">
                <a:solidFill>
                  <a:prstClr val="black"/>
                </a:solidFill>
              </a:rPr>
              <a:t>de la protection de </a:t>
            </a:r>
            <a:r>
              <a:rPr lang="fr-FR" sz="1600" dirty="0" smtClean="0">
                <a:solidFill>
                  <a:prstClr val="black"/>
                </a:solidFill>
              </a:rPr>
              <a:t>la vie privée en </a:t>
            </a:r>
            <a:r>
              <a:rPr lang="fr-FR" sz="1600" dirty="0">
                <a:solidFill>
                  <a:prstClr val="black"/>
                </a:solidFill>
              </a:rPr>
              <a:t>ligne </a:t>
            </a:r>
            <a:r>
              <a:rPr lang="fr-FR" sz="1100" dirty="0">
                <a:solidFill>
                  <a:prstClr val="black"/>
                </a:solidFill>
              </a:rPr>
              <a:t>(</a:t>
            </a:r>
            <a:r>
              <a:rPr lang="fr-FR" sz="1100" dirty="0" smtClean="0">
                <a:solidFill>
                  <a:prstClr val="black"/>
                </a:solidFill>
                <a:hlinkClick r:id="rId6"/>
              </a:rPr>
              <a:t>étude, </a:t>
            </a:r>
            <a:r>
              <a:rPr lang="fr-FR" sz="1100" dirty="0" err="1">
                <a:solidFill>
                  <a:prstClr val="black"/>
                </a:solidFill>
                <a:hlinkClick r:id="rId6"/>
              </a:rPr>
              <a:t>Gigya</a:t>
            </a:r>
            <a:r>
              <a:rPr lang="fr-FR" sz="1100" dirty="0">
                <a:solidFill>
                  <a:prstClr val="black"/>
                </a:solidFill>
                <a:hlinkClick r:id="rId6"/>
              </a:rPr>
              <a:t>, 2016</a:t>
            </a:r>
            <a:r>
              <a:rPr lang="fr-FR" sz="1100" dirty="0">
                <a:solidFill>
                  <a:prstClr val="black"/>
                </a:solidFill>
              </a:rPr>
              <a:t>)</a:t>
            </a:r>
          </a:p>
          <a:p>
            <a:pPr lvl="1"/>
            <a:endParaRPr lang="fr-FR" sz="1100" dirty="0">
              <a:solidFill>
                <a:prstClr val="black"/>
              </a:solidFill>
            </a:endParaRPr>
          </a:p>
          <a:p>
            <a:endParaRPr lang="fr-FR" sz="2000" dirty="0"/>
          </a:p>
          <a:p>
            <a:pPr marL="0" indent="0">
              <a:spcBef>
                <a:spcPts val="600"/>
              </a:spcBef>
              <a:buNone/>
            </a:pPr>
            <a:endParaRPr lang="fr-FR" sz="1400" dirty="0" smtClean="0"/>
          </a:p>
          <a:p>
            <a:pPr>
              <a:spcBef>
                <a:spcPts val="600"/>
              </a:spcBef>
            </a:pPr>
            <a:endParaRPr lang="fr-FR" sz="1400" dirty="0"/>
          </a:p>
          <a:p>
            <a:endParaRPr lang="fr-FR" sz="2400" dirty="0" smtClean="0"/>
          </a:p>
          <a:p>
            <a:endParaRPr lang="fr-FR" sz="2400" dirty="0" smtClean="0"/>
          </a:p>
          <a:p>
            <a:pPr lvl="1">
              <a:spcBef>
                <a:spcPts val="300"/>
              </a:spcBef>
            </a:pPr>
            <a:endParaRPr lang="fr-FR" sz="1600" dirty="0"/>
          </a:p>
          <a:p>
            <a:pPr lvl="2"/>
            <a:endParaRPr lang="fr-FR" dirty="0">
              <a:solidFill>
                <a:srgbClr val="FF0000"/>
              </a:solidFill>
            </a:endParaRPr>
          </a:p>
          <a:p>
            <a:pPr lvl="1"/>
            <a:endParaRPr lang="fr-FR" dirty="0" smtClean="0">
              <a:solidFill>
                <a:srgbClr val="FF0000"/>
              </a:solidFill>
            </a:endParaRPr>
          </a:p>
          <a:p>
            <a:endParaRPr lang="fr-FR" dirty="0">
              <a:solidFill>
                <a:srgbClr val="FF0000"/>
              </a:solidFill>
            </a:endParaRPr>
          </a:p>
          <a:p>
            <a:endParaRPr lang="fr-FR" dirty="0">
              <a:solidFill>
                <a:srgbClr val="FF0000"/>
              </a:solidFill>
            </a:endParaRPr>
          </a:p>
        </p:txBody>
      </p:sp>
      <p:sp>
        <p:nvSpPr>
          <p:cNvPr id="3" name="Rectangle 2"/>
          <p:cNvSpPr/>
          <p:nvPr/>
        </p:nvSpPr>
        <p:spPr>
          <a:xfrm>
            <a:off x="539552" y="1556792"/>
            <a:ext cx="8064896" cy="630942"/>
          </a:xfrm>
          <a:prstGeom prst="rect">
            <a:avLst/>
          </a:prstGeom>
        </p:spPr>
        <p:txBody>
          <a:bodyPr wrap="square">
            <a:spAutoFit/>
          </a:bodyPr>
          <a:lstStyle/>
          <a:p>
            <a:pPr algn="ctr">
              <a:spcBef>
                <a:spcPts val="600"/>
              </a:spcBef>
            </a:pPr>
            <a:endParaRPr lang="fr-FR" sz="1400" dirty="0" smtClean="0"/>
          </a:p>
          <a:p>
            <a:pPr algn="ctr">
              <a:spcBef>
                <a:spcPts val="600"/>
              </a:spcBef>
            </a:pPr>
            <a:endParaRPr lang="en-US" sz="1600" dirty="0"/>
          </a:p>
        </p:txBody>
      </p:sp>
    </p:spTree>
    <p:extLst>
      <p:ext uri="{BB962C8B-B14F-4D97-AF65-F5344CB8AC3E}">
        <p14:creationId xmlns:p14="http://schemas.microsoft.com/office/powerpoint/2010/main" val="39968602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a:solidFill>
                  <a:srgbClr val="E6E100"/>
                </a:solidFill>
              </a:rPr>
              <a:t>La personnalisation de la recherche</a:t>
            </a:r>
          </a:p>
        </p:txBody>
      </p:sp>
      <p:sp>
        <p:nvSpPr>
          <p:cNvPr id="5" name="Espace réservé du contenu 4"/>
          <p:cNvSpPr>
            <a:spLocks noGrp="1"/>
          </p:cNvSpPr>
          <p:nvPr>
            <p:ph idx="1"/>
          </p:nvPr>
        </p:nvSpPr>
        <p:spPr>
          <a:xfrm>
            <a:off x="474960" y="980728"/>
            <a:ext cx="8345511" cy="5256584"/>
          </a:xfrm>
        </p:spPr>
        <p:txBody>
          <a:bodyPr>
            <a:normAutofit fontScale="92500" lnSpcReduction="10000"/>
          </a:bodyPr>
          <a:lstStyle/>
          <a:p>
            <a:r>
              <a:rPr lang="en-US" sz="2000" b="1" dirty="0" err="1" smtClean="0"/>
              <a:t>l’exemple</a:t>
            </a:r>
            <a:r>
              <a:rPr lang="en-US" sz="2000" b="1" dirty="0" smtClean="0"/>
              <a:t> Google</a:t>
            </a:r>
            <a:endParaRPr lang="en-US" sz="2000" dirty="0"/>
          </a:p>
          <a:p>
            <a:pPr marL="735013" indent="-285750">
              <a:spcBef>
                <a:spcPts val="600"/>
              </a:spcBef>
            </a:pPr>
            <a:r>
              <a:rPr lang="en-US" sz="1600" dirty="0" err="1" smtClean="0"/>
              <a:t>personnalisation</a:t>
            </a:r>
            <a:r>
              <a:rPr lang="en-US" sz="1600" dirty="0" smtClean="0"/>
              <a:t> </a:t>
            </a:r>
            <a:r>
              <a:rPr lang="en-US" sz="1600" dirty="0"/>
              <a:t>sur Google (</a:t>
            </a:r>
            <a:r>
              <a:rPr lang="en-US" sz="1600" dirty="0">
                <a:hlinkClick r:id="rId3"/>
              </a:rPr>
              <a:t>étude A. </a:t>
            </a:r>
            <a:r>
              <a:rPr lang="en-US" sz="1600" dirty="0" err="1">
                <a:hlinkClick r:id="rId3"/>
              </a:rPr>
              <a:t>Hannak</a:t>
            </a:r>
            <a:r>
              <a:rPr lang="en-US" sz="1600" dirty="0">
                <a:hlinkClick r:id="rId3"/>
              </a:rPr>
              <a:t> et al., 2013</a:t>
            </a:r>
            <a:r>
              <a:rPr lang="en-US" sz="1600" dirty="0"/>
              <a:t>)</a:t>
            </a:r>
          </a:p>
          <a:p>
            <a:pPr marL="1169988" indent="0">
              <a:buNone/>
            </a:pPr>
            <a:r>
              <a:rPr lang="en-US" sz="1400" dirty="0" smtClean="0"/>
              <a:t>- </a:t>
            </a:r>
            <a:r>
              <a:rPr lang="en-US" sz="1400" dirty="0" err="1" smtClean="0"/>
              <a:t>jusqu’à</a:t>
            </a:r>
            <a:r>
              <a:rPr lang="en-US" sz="1400" dirty="0" smtClean="0"/>
              <a:t> 12 </a:t>
            </a:r>
            <a:r>
              <a:rPr lang="en-US" sz="1400" dirty="0"/>
              <a:t>% des </a:t>
            </a:r>
            <a:r>
              <a:rPr lang="en-US" sz="1400" dirty="0" err="1"/>
              <a:t>résultats</a:t>
            </a:r>
            <a:r>
              <a:rPr lang="en-US" sz="1400" dirty="0"/>
              <a:t> </a:t>
            </a:r>
            <a:r>
              <a:rPr lang="en-US" sz="1400" dirty="0" err="1" smtClean="0"/>
              <a:t>différents</a:t>
            </a:r>
            <a:r>
              <a:rPr lang="en-US" sz="1400" dirty="0" smtClean="0"/>
              <a:t> entre </a:t>
            </a:r>
            <a:r>
              <a:rPr lang="en-US" sz="1400" dirty="0" err="1" smtClean="0"/>
              <a:t>deux</a:t>
            </a:r>
            <a:r>
              <a:rPr lang="en-US" sz="1400" dirty="0" smtClean="0"/>
              <a:t> </a:t>
            </a:r>
            <a:r>
              <a:rPr lang="en-US" sz="1400" dirty="0" err="1" smtClean="0"/>
              <a:t>internautes</a:t>
            </a:r>
            <a:r>
              <a:rPr lang="en-US" sz="1400" dirty="0" smtClean="0"/>
              <a:t> pour </a:t>
            </a:r>
            <a:r>
              <a:rPr lang="en-US" sz="1400" dirty="0" err="1" smtClean="0"/>
              <a:t>une</a:t>
            </a:r>
            <a:r>
              <a:rPr lang="en-US" sz="1400" dirty="0" smtClean="0"/>
              <a:t> </a:t>
            </a:r>
            <a:r>
              <a:rPr lang="en-US" sz="1400" dirty="0" err="1" smtClean="0"/>
              <a:t>même</a:t>
            </a:r>
            <a:r>
              <a:rPr lang="en-US" sz="1400" dirty="0" smtClean="0"/>
              <a:t> </a:t>
            </a:r>
            <a:r>
              <a:rPr lang="en-US" sz="1400" dirty="0" err="1" smtClean="0"/>
              <a:t>requête</a:t>
            </a:r>
            <a:endParaRPr lang="en-US" sz="1400" dirty="0"/>
          </a:p>
          <a:p>
            <a:pPr marL="1169988" indent="0">
              <a:buNone/>
            </a:pPr>
            <a:r>
              <a:rPr lang="en-US" sz="1400" dirty="0" smtClean="0"/>
              <a:t>- </a:t>
            </a:r>
            <a:r>
              <a:rPr lang="en-US" sz="1400" dirty="0" err="1" smtClean="0"/>
              <a:t>basée</a:t>
            </a:r>
            <a:r>
              <a:rPr lang="en-US" sz="1400" dirty="0" smtClean="0"/>
              <a:t> </a:t>
            </a:r>
            <a:r>
              <a:rPr lang="en-US" sz="1400" dirty="0"/>
              <a:t>surtout sur </a:t>
            </a:r>
            <a:r>
              <a:rPr lang="en-US" sz="1400" dirty="0" err="1"/>
              <a:t>l’identification</a:t>
            </a:r>
            <a:r>
              <a:rPr lang="en-US" sz="1400" dirty="0"/>
              <a:t> au service et sur </a:t>
            </a:r>
            <a:r>
              <a:rPr lang="en-US" sz="1400" dirty="0" err="1"/>
              <a:t>l’adresse</a:t>
            </a:r>
            <a:r>
              <a:rPr lang="en-US" sz="1400" dirty="0"/>
              <a:t> IP (</a:t>
            </a:r>
            <a:r>
              <a:rPr lang="en-US" sz="1400" dirty="0" err="1"/>
              <a:t>localisation</a:t>
            </a:r>
            <a:r>
              <a:rPr lang="en-US" sz="1400" dirty="0" smtClean="0"/>
              <a:t>)</a:t>
            </a:r>
          </a:p>
          <a:p>
            <a:pPr marL="1169988" indent="0">
              <a:buNone/>
            </a:pPr>
            <a:r>
              <a:rPr lang="en-US" sz="1400" dirty="0" smtClean="0"/>
              <a:t>- </a:t>
            </a:r>
            <a:r>
              <a:rPr lang="en-US" sz="1400" dirty="0" err="1" smtClean="0"/>
              <a:t>peut</a:t>
            </a:r>
            <a:r>
              <a:rPr lang="en-US" sz="1400" dirty="0" smtClean="0"/>
              <a:t> </a:t>
            </a:r>
            <a:r>
              <a:rPr lang="en-US" sz="1400" dirty="0" err="1" smtClean="0"/>
              <a:t>être</a:t>
            </a:r>
            <a:r>
              <a:rPr lang="en-US" sz="1400" dirty="0" smtClean="0"/>
              <a:t> </a:t>
            </a:r>
            <a:r>
              <a:rPr lang="en-US" sz="1400" dirty="0" err="1" smtClean="0"/>
              <a:t>basée</a:t>
            </a:r>
            <a:r>
              <a:rPr lang="en-US" sz="1400" dirty="0" smtClean="0"/>
              <a:t> sur des </a:t>
            </a:r>
            <a:r>
              <a:rPr lang="en-US" sz="1400" dirty="0" err="1" smtClean="0"/>
              <a:t>décisions</a:t>
            </a:r>
            <a:r>
              <a:rPr lang="en-US" sz="1400" dirty="0" smtClean="0"/>
              <a:t> </a:t>
            </a:r>
            <a:r>
              <a:rPr lang="en-US" sz="1400" dirty="0" err="1" smtClean="0"/>
              <a:t>juridiques</a:t>
            </a:r>
            <a:r>
              <a:rPr lang="en-US" sz="1400" dirty="0" smtClean="0"/>
              <a:t> (</a:t>
            </a:r>
            <a:r>
              <a:rPr lang="en-US" sz="1400" dirty="0" smtClean="0">
                <a:hlinkClick r:id="rId4"/>
              </a:rPr>
              <a:t>la CNIL et le droit à </a:t>
            </a:r>
            <a:r>
              <a:rPr lang="en-US" sz="1400" dirty="0" err="1" smtClean="0">
                <a:hlinkClick r:id="rId4"/>
              </a:rPr>
              <a:t>l’oubli</a:t>
            </a:r>
            <a:r>
              <a:rPr lang="en-US" sz="1400" dirty="0" smtClean="0"/>
              <a:t>)</a:t>
            </a:r>
          </a:p>
          <a:p>
            <a:pPr marL="989013" indent="0">
              <a:lnSpc>
                <a:spcPct val="120000"/>
              </a:lnSpc>
              <a:spcBef>
                <a:spcPts val="600"/>
              </a:spcBef>
              <a:buNone/>
            </a:pPr>
            <a:r>
              <a:rPr lang="en-US" sz="1400" dirty="0" smtClean="0"/>
              <a:t>ex. : </a:t>
            </a:r>
            <a:r>
              <a:rPr lang="en-US" sz="1400" dirty="0" err="1" smtClean="0"/>
              <a:t>comparaison</a:t>
            </a:r>
            <a:r>
              <a:rPr lang="en-US" sz="1400" dirty="0" smtClean="0"/>
              <a:t> entre </a:t>
            </a:r>
            <a:r>
              <a:rPr lang="en-US" sz="1400" dirty="0" err="1" smtClean="0"/>
              <a:t>différents</a:t>
            </a:r>
            <a:r>
              <a:rPr lang="en-US" sz="1400" dirty="0" smtClean="0"/>
              <a:t> </a:t>
            </a:r>
            <a:r>
              <a:rPr lang="en-US" sz="1400" dirty="0" err="1" smtClean="0"/>
              <a:t>moteurs</a:t>
            </a:r>
            <a:r>
              <a:rPr lang="en-US" sz="1400" dirty="0" smtClean="0"/>
              <a:t> de </a:t>
            </a:r>
            <a:r>
              <a:rPr lang="en-US" sz="1400" dirty="0" err="1" smtClean="0"/>
              <a:t>recherche</a:t>
            </a:r>
            <a:r>
              <a:rPr lang="en-US" sz="1400" dirty="0" smtClean="0"/>
              <a:t> (</a:t>
            </a:r>
            <a:r>
              <a:rPr lang="en-US" sz="1400" dirty="0" smtClean="0">
                <a:hlinkClick r:id="rId5"/>
              </a:rPr>
              <a:t>P. Bradley</a:t>
            </a:r>
            <a:r>
              <a:rPr lang="en-US" sz="1400" dirty="0" smtClean="0"/>
              <a:t>)</a:t>
            </a:r>
          </a:p>
          <a:p>
            <a:pPr marL="1250950" lvl="1" indent="-261938">
              <a:spcBef>
                <a:spcPts val="0"/>
              </a:spcBef>
              <a:buNone/>
            </a:pPr>
            <a:r>
              <a:rPr lang="en-US" sz="1400" dirty="0" smtClean="0"/>
              <a:t>ex. : </a:t>
            </a:r>
            <a:r>
              <a:rPr lang="en-US" sz="1400" dirty="0" err="1" smtClean="0"/>
              <a:t>informations</a:t>
            </a:r>
            <a:r>
              <a:rPr lang="en-US" sz="1400" dirty="0" smtClean="0"/>
              <a:t> </a:t>
            </a:r>
            <a:r>
              <a:rPr lang="en-US" sz="1400" dirty="0"/>
              <a:t>que </a:t>
            </a:r>
            <a:r>
              <a:rPr lang="en-US" sz="1400" dirty="0" smtClean="0"/>
              <a:t>le moteur Google </a:t>
            </a:r>
            <a:r>
              <a:rPr lang="fr-FR" sz="1400" dirty="0"/>
              <a:t>peut conserver si l’on fait ses recherches </a:t>
            </a:r>
            <a:r>
              <a:rPr lang="fr-FR" sz="1400" dirty="0" smtClean="0"/>
              <a:t>en </a:t>
            </a:r>
            <a:r>
              <a:rPr lang="fr-FR" sz="1400" dirty="0"/>
              <a:t>étant connecté à un service Google (Gmail, Google Agenda, YouTube…) : </a:t>
            </a:r>
            <a:r>
              <a:rPr lang="fr-FR" sz="1400" dirty="0">
                <a:hlinkClick r:id="rId6"/>
              </a:rPr>
              <a:t>https://</a:t>
            </a:r>
            <a:r>
              <a:rPr lang="fr-FR" sz="1400" dirty="0" smtClean="0">
                <a:hlinkClick r:id="rId6"/>
              </a:rPr>
              <a:t>history.google.com</a:t>
            </a:r>
            <a:r>
              <a:rPr lang="fr-FR" sz="1400" dirty="0" smtClean="0"/>
              <a:t> (historique de recherche), et </a:t>
            </a:r>
            <a:r>
              <a:rPr lang="fr-FR" sz="1400" dirty="0">
                <a:hlinkClick r:id="rId7"/>
              </a:rPr>
              <a:t>https://myaccount.google.com</a:t>
            </a:r>
            <a:r>
              <a:rPr lang="fr-FR" sz="1400" dirty="0"/>
              <a:t> </a:t>
            </a:r>
            <a:r>
              <a:rPr lang="fr-FR" sz="1400" dirty="0" smtClean="0"/>
              <a:t>(profil supposé, informations </a:t>
            </a:r>
            <a:r>
              <a:rPr lang="fr-FR" sz="1400" dirty="0"/>
              <a:t>personnelles et confidentialité, </a:t>
            </a:r>
            <a:r>
              <a:rPr lang="fr-FR" sz="1400" dirty="0" smtClean="0"/>
              <a:t>préférences…)</a:t>
            </a:r>
            <a:endParaRPr lang="fr-FR" sz="1400" dirty="0"/>
          </a:p>
          <a:p>
            <a:pPr marL="1250950" indent="-261938">
              <a:buNone/>
            </a:pPr>
            <a:endParaRPr lang="fr-FR" sz="1400" dirty="0" smtClean="0"/>
          </a:p>
          <a:p>
            <a:pPr marL="989013" indent="0">
              <a:buNone/>
            </a:pPr>
            <a:endParaRPr lang="fr-FR" sz="1400" dirty="0"/>
          </a:p>
          <a:p>
            <a:pPr marL="722313" indent="-285750"/>
            <a:r>
              <a:rPr lang="fr-FR" sz="1600" dirty="0" smtClean="0"/>
              <a:t>comment </a:t>
            </a:r>
            <a:r>
              <a:rPr lang="fr-FR" sz="1600" b="1" dirty="0" smtClean="0"/>
              <a:t>s’en prémunir </a:t>
            </a:r>
            <a:r>
              <a:rPr lang="fr-FR" sz="1600" dirty="0" smtClean="0"/>
              <a:t>lors de recherches sur les moteurs</a:t>
            </a:r>
            <a:r>
              <a:rPr lang="fr-FR" sz="1400" dirty="0" smtClean="0"/>
              <a:t> (Google et les autres !) ?</a:t>
            </a:r>
            <a:endParaRPr lang="fr-FR" sz="1400" dirty="0"/>
          </a:p>
          <a:p>
            <a:pPr marL="1347788" lvl="2" indent="-358775"/>
            <a:r>
              <a:rPr lang="fr-FR" sz="1400" dirty="0" smtClean="0"/>
              <a:t>- </a:t>
            </a:r>
            <a:r>
              <a:rPr lang="fr-FR" sz="1400" dirty="0">
                <a:solidFill>
                  <a:prstClr val="black"/>
                </a:solidFill>
              </a:rPr>
              <a:t>ne pas être identifié sur le service (</a:t>
            </a:r>
            <a:r>
              <a:rPr lang="fr-FR" sz="1400" dirty="0">
                <a:solidFill>
                  <a:prstClr val="black"/>
                </a:solidFill>
                <a:hlinkClick r:id="rId8"/>
              </a:rPr>
              <a:t>O. Andrieu</a:t>
            </a:r>
            <a:r>
              <a:rPr lang="fr-FR" sz="1400" dirty="0">
                <a:solidFill>
                  <a:prstClr val="black"/>
                </a:solidFill>
              </a:rPr>
              <a:t>) </a:t>
            </a:r>
            <a:r>
              <a:rPr lang="fr-FR" sz="1400" dirty="0" smtClean="0">
                <a:solidFill>
                  <a:prstClr val="black"/>
                </a:solidFill>
              </a:rPr>
              <a:t>- </a:t>
            </a:r>
            <a:r>
              <a:rPr lang="fr-FR" sz="1400" dirty="0">
                <a:solidFill>
                  <a:prstClr val="black"/>
                </a:solidFill>
              </a:rPr>
              <a:t>t</a:t>
            </a:r>
            <a:r>
              <a:rPr lang="fr-FR" sz="1400" dirty="0" smtClean="0">
                <a:solidFill>
                  <a:prstClr val="black"/>
                </a:solidFill>
              </a:rPr>
              <a:t>émoignages </a:t>
            </a:r>
            <a:r>
              <a:rPr lang="fr-FR" sz="1400" dirty="0">
                <a:solidFill>
                  <a:prstClr val="black"/>
                </a:solidFill>
              </a:rPr>
              <a:t>: </a:t>
            </a:r>
            <a:r>
              <a:rPr lang="fr-FR" sz="1400" dirty="0">
                <a:solidFill>
                  <a:prstClr val="black"/>
                </a:solidFill>
                <a:hlinkClick r:id="rId9"/>
              </a:rPr>
              <a:t>Karen </a:t>
            </a:r>
            <a:r>
              <a:rPr lang="fr-FR" sz="1400" dirty="0" err="1">
                <a:solidFill>
                  <a:prstClr val="black"/>
                </a:solidFill>
                <a:hlinkClick r:id="rId9"/>
              </a:rPr>
              <a:t>Blakeman</a:t>
            </a:r>
            <a:r>
              <a:rPr lang="fr-FR" sz="1400" dirty="0">
                <a:solidFill>
                  <a:prstClr val="black"/>
                </a:solidFill>
              </a:rPr>
              <a:t> et </a:t>
            </a:r>
            <a:r>
              <a:rPr lang="fr-FR" sz="1400" dirty="0">
                <a:solidFill>
                  <a:prstClr val="black"/>
                </a:solidFill>
                <a:hlinkClick r:id="rId10"/>
              </a:rPr>
              <a:t>Béatrice </a:t>
            </a:r>
            <a:r>
              <a:rPr lang="fr-FR" sz="1400" dirty="0" err="1" smtClean="0">
                <a:solidFill>
                  <a:prstClr val="black"/>
                </a:solidFill>
                <a:hlinkClick r:id="rId10"/>
              </a:rPr>
              <a:t>Foenix-Riou</a:t>
            </a:r>
            <a:endParaRPr lang="fr-FR" sz="1400" dirty="0" smtClean="0"/>
          </a:p>
          <a:p>
            <a:pPr marL="989013" indent="0">
              <a:buNone/>
            </a:pPr>
            <a:r>
              <a:rPr lang="fr-FR" sz="1400" dirty="0" smtClean="0"/>
              <a:t>- vérifier que l’on n’autorise l’accès au minimum d’informations (ex. </a:t>
            </a:r>
            <a:r>
              <a:rPr lang="fr-FR" sz="1400" i="1" dirty="0" err="1" smtClean="0">
                <a:hlinkClick r:id="rId11"/>
              </a:rPr>
              <a:t>opt</a:t>
            </a:r>
            <a:r>
              <a:rPr lang="fr-FR" sz="1400" i="1" dirty="0" smtClean="0">
                <a:hlinkClick r:id="rId11"/>
              </a:rPr>
              <a:t> out </a:t>
            </a:r>
            <a:r>
              <a:rPr lang="fr-FR" sz="1400" dirty="0" smtClean="0">
                <a:hlinkClick r:id="rId11"/>
              </a:rPr>
              <a:t>sur Google</a:t>
            </a:r>
            <a:r>
              <a:rPr lang="fr-FR" sz="1400" dirty="0" smtClean="0"/>
              <a:t>)</a:t>
            </a:r>
          </a:p>
          <a:p>
            <a:pPr marL="989013" indent="0">
              <a:buNone/>
            </a:pPr>
            <a:r>
              <a:rPr lang="fr-FR" sz="1400" dirty="0" smtClean="0"/>
              <a:t>- privilégier des services qui </a:t>
            </a:r>
            <a:r>
              <a:rPr lang="fr-FR" sz="1400" dirty="0" err="1" smtClean="0"/>
              <a:t>anonymiseront</a:t>
            </a:r>
            <a:r>
              <a:rPr lang="fr-FR" sz="1400" dirty="0" smtClean="0"/>
              <a:t> les recherches</a:t>
            </a:r>
          </a:p>
          <a:p>
            <a:pPr marL="1349375" indent="0">
              <a:buNone/>
            </a:pPr>
            <a:r>
              <a:rPr lang="fr-FR" sz="1200" dirty="0" err="1" smtClean="0"/>
              <a:t>Disconnect</a:t>
            </a:r>
            <a:r>
              <a:rPr lang="fr-FR" sz="1200" dirty="0" smtClean="0"/>
              <a:t> </a:t>
            </a:r>
            <a:r>
              <a:rPr lang="fr-FR" sz="1200" dirty="0" err="1" smtClean="0"/>
              <a:t>Search</a:t>
            </a:r>
            <a:r>
              <a:rPr lang="fr-FR" sz="1200" dirty="0"/>
              <a:t> : </a:t>
            </a:r>
            <a:r>
              <a:rPr lang="fr-FR" sz="1200" dirty="0">
                <a:hlinkClick r:id="rId12"/>
              </a:rPr>
              <a:t>https://search.disconnect.me</a:t>
            </a:r>
            <a:r>
              <a:rPr lang="fr-FR" sz="1200" dirty="0" smtClean="0">
                <a:hlinkClick r:id="rId12"/>
              </a:rPr>
              <a:t>/</a:t>
            </a:r>
            <a:r>
              <a:rPr lang="fr-FR" sz="1200" dirty="0" smtClean="0"/>
              <a:t> </a:t>
            </a:r>
          </a:p>
          <a:p>
            <a:pPr marL="1524000" indent="0">
              <a:buNone/>
              <a:tabLst>
                <a:tab pos="1524000" algn="l"/>
              </a:tabLst>
            </a:pPr>
            <a:r>
              <a:rPr lang="fr-FR" sz="1200" dirty="0" smtClean="0"/>
              <a:t>surcouche </a:t>
            </a:r>
            <a:r>
              <a:rPr lang="fr-FR" sz="1200" dirty="0"/>
              <a:t>permettant d’interroger individuellement de façon anonyme les principaux moteurs de recherche </a:t>
            </a:r>
            <a:r>
              <a:rPr lang="fr-FR" sz="1200" dirty="0" smtClean="0"/>
              <a:t>(Bing</a:t>
            </a:r>
            <a:r>
              <a:rPr lang="fr-FR" sz="1200" dirty="0"/>
              <a:t>, Yahoo</a:t>
            </a:r>
            <a:r>
              <a:rPr lang="fr-FR" sz="1200" dirty="0" smtClean="0"/>
              <a:t>)</a:t>
            </a:r>
          </a:p>
          <a:p>
            <a:pPr marL="1349375" lvl="2"/>
            <a:r>
              <a:rPr lang="fr-FR" sz="1200" dirty="0">
                <a:solidFill>
                  <a:prstClr val="black"/>
                </a:solidFill>
              </a:rPr>
              <a:t>Startpage.com : </a:t>
            </a:r>
            <a:r>
              <a:rPr lang="fr-FR" sz="1200" dirty="0">
                <a:solidFill>
                  <a:prstClr val="black"/>
                </a:solidFill>
                <a:hlinkClick r:id="rId13"/>
              </a:rPr>
              <a:t>https://startpage.com/fra/</a:t>
            </a:r>
            <a:r>
              <a:rPr lang="fr-FR" sz="1200" dirty="0">
                <a:solidFill>
                  <a:prstClr val="black"/>
                </a:solidFill>
              </a:rPr>
              <a:t> et </a:t>
            </a:r>
            <a:r>
              <a:rPr lang="fr-FR" sz="1200" dirty="0">
                <a:solidFill>
                  <a:prstClr val="black"/>
                </a:solidFill>
                <a:hlinkClick r:id="rId14"/>
              </a:rPr>
              <a:t>https://www.startpage.com</a:t>
            </a:r>
            <a:r>
              <a:rPr lang="fr-FR" sz="1200" dirty="0" smtClean="0">
                <a:solidFill>
                  <a:prstClr val="black"/>
                </a:solidFill>
                <a:hlinkClick r:id="rId14"/>
              </a:rPr>
              <a:t>/</a:t>
            </a:r>
            <a:endParaRPr lang="fr-FR" sz="1200" dirty="0">
              <a:solidFill>
                <a:prstClr val="black"/>
              </a:solidFill>
            </a:endParaRPr>
          </a:p>
          <a:p>
            <a:pPr marL="1517650" lvl="3" indent="0">
              <a:spcBef>
                <a:spcPts val="0"/>
              </a:spcBef>
              <a:buNone/>
            </a:pPr>
            <a:r>
              <a:rPr lang="fr-FR" sz="1200" dirty="0">
                <a:solidFill>
                  <a:prstClr val="black"/>
                </a:solidFill>
              </a:rPr>
              <a:t>société </a:t>
            </a:r>
            <a:r>
              <a:rPr lang="fr-FR" sz="1200" dirty="0" smtClean="0">
                <a:solidFill>
                  <a:prstClr val="black"/>
                </a:solidFill>
              </a:rPr>
              <a:t>hollandaise (donc loi non américaine)</a:t>
            </a:r>
            <a:endParaRPr lang="fr-FR" sz="1200" dirty="0">
              <a:solidFill>
                <a:prstClr val="black"/>
              </a:solidFill>
            </a:endParaRPr>
          </a:p>
          <a:p>
            <a:pPr marL="1517650" lvl="3" indent="0">
              <a:spcBef>
                <a:spcPts val="0"/>
              </a:spcBef>
              <a:buNone/>
            </a:pPr>
            <a:r>
              <a:rPr lang="fr-FR" sz="1200" dirty="0">
                <a:solidFill>
                  <a:prstClr val="black"/>
                </a:solidFill>
              </a:rPr>
              <a:t>label européen pour la protection des données personnelles (2008)</a:t>
            </a:r>
          </a:p>
          <a:p>
            <a:pPr marL="1517650" lvl="3" indent="0">
              <a:spcBef>
                <a:spcPts val="0"/>
              </a:spcBef>
              <a:buNone/>
            </a:pPr>
            <a:r>
              <a:rPr lang="fr-FR" sz="1200" b="1" dirty="0">
                <a:solidFill>
                  <a:srgbClr val="E6E100"/>
                </a:solidFill>
                <a:latin typeface="Arial Black" panose="020B0A04020102020204" pitchFamily="34" charset="0"/>
                <a:cs typeface="Arial" panose="020B0604020202020204" pitchFamily="34" charset="0"/>
              </a:rPr>
              <a:t>+</a:t>
            </a:r>
            <a:r>
              <a:rPr lang="fr-FR" sz="1200" dirty="0">
                <a:solidFill>
                  <a:prstClr val="black"/>
                </a:solidFill>
              </a:rPr>
              <a:t>  confidentialité des recherches (pas de conservations des adresses IP ni des cookies au-delà de 48h)</a:t>
            </a:r>
          </a:p>
          <a:p>
            <a:pPr marL="1517650" lvl="3" indent="0">
              <a:spcBef>
                <a:spcPts val="0"/>
              </a:spcBef>
              <a:buNone/>
            </a:pPr>
            <a:r>
              <a:rPr lang="fr-FR" sz="1200" dirty="0">
                <a:solidFill>
                  <a:prstClr val="black"/>
                </a:solidFill>
              </a:rPr>
              <a:t>site associé permet d’interroger anonymement Google (l’option « proxy » permet ensuite d’aller sur les pages concernées anonymement</a:t>
            </a:r>
            <a:r>
              <a:rPr lang="fr-FR" sz="1200" dirty="0" smtClean="0">
                <a:solidFill>
                  <a:prstClr val="black"/>
                </a:solidFill>
              </a:rPr>
              <a:t>)</a:t>
            </a:r>
          </a:p>
          <a:p>
            <a:pPr marL="989013" lvl="3" indent="0">
              <a:spcBef>
                <a:spcPts val="0"/>
              </a:spcBef>
              <a:buNone/>
            </a:pPr>
            <a:r>
              <a:rPr lang="fr-FR" sz="1400" dirty="0">
                <a:solidFill>
                  <a:prstClr val="black"/>
                </a:solidFill>
              </a:rPr>
              <a:t>- </a:t>
            </a:r>
            <a:r>
              <a:rPr lang="fr-FR" sz="1400" dirty="0" smtClean="0">
                <a:solidFill>
                  <a:prstClr val="black"/>
                </a:solidFill>
              </a:rPr>
              <a:t>dans le cas de Google, </a:t>
            </a:r>
            <a:r>
              <a:rPr lang="fr-FR" sz="1400" dirty="0" smtClean="0">
                <a:solidFill>
                  <a:prstClr val="black"/>
                </a:solidFill>
                <a:hlinkClick r:id="rId15"/>
              </a:rPr>
              <a:t>https://www.google.com/ncr</a:t>
            </a:r>
            <a:r>
              <a:rPr lang="fr-FR" sz="1400" dirty="0" smtClean="0">
                <a:solidFill>
                  <a:prstClr val="black"/>
                </a:solidFill>
              </a:rPr>
              <a:t> pour pouvoir « forcer » l’accès au site .</a:t>
            </a:r>
            <a:r>
              <a:rPr lang="fr-FR" sz="1400" dirty="0" err="1" smtClean="0">
                <a:solidFill>
                  <a:prstClr val="black"/>
                </a:solidFill>
              </a:rPr>
              <a:t>com</a:t>
            </a:r>
            <a:r>
              <a:rPr lang="fr-FR" sz="1400" dirty="0" smtClean="0">
                <a:solidFill>
                  <a:prstClr val="black"/>
                </a:solidFill>
              </a:rPr>
              <a:t> (</a:t>
            </a:r>
            <a:r>
              <a:rPr lang="fr-FR" sz="1400" i="1" dirty="0" smtClean="0">
                <a:solidFill>
                  <a:prstClr val="black"/>
                </a:solidFill>
                <a:hlinkClick r:id="rId16"/>
              </a:rPr>
              <a:t>no country redirection</a:t>
            </a:r>
            <a:r>
              <a:rPr lang="fr-FR" sz="1400" dirty="0" smtClean="0">
                <a:solidFill>
                  <a:prstClr val="black"/>
                </a:solidFill>
              </a:rPr>
              <a:t>)</a:t>
            </a:r>
            <a:endParaRPr lang="fr-FR" sz="1400" dirty="0">
              <a:solidFill>
                <a:prstClr val="black"/>
              </a:solidFill>
            </a:endParaRPr>
          </a:p>
          <a:p>
            <a:pPr marL="1517650" lvl="3" indent="0">
              <a:spcBef>
                <a:spcPts val="0"/>
              </a:spcBef>
              <a:buNone/>
            </a:pPr>
            <a:endParaRPr lang="fr-FR" sz="1200" dirty="0" smtClean="0">
              <a:solidFill>
                <a:prstClr val="black"/>
              </a:solidFill>
            </a:endParaRPr>
          </a:p>
          <a:p>
            <a:pPr marL="1349375" indent="0">
              <a:buNone/>
            </a:pPr>
            <a:endParaRPr lang="fr-FR" sz="1200" dirty="0"/>
          </a:p>
          <a:p>
            <a:endParaRPr lang="fr-FR" sz="2400" dirty="0" smtClean="0"/>
          </a:p>
          <a:p>
            <a:endParaRPr lang="fr-FR" sz="2400" dirty="0" smtClean="0"/>
          </a:p>
          <a:p>
            <a:pPr lvl="1">
              <a:spcBef>
                <a:spcPts val="300"/>
              </a:spcBef>
            </a:pPr>
            <a:endParaRPr lang="fr-FR" sz="1600" dirty="0"/>
          </a:p>
          <a:p>
            <a:pPr lvl="2"/>
            <a:endParaRPr lang="fr-FR" dirty="0">
              <a:solidFill>
                <a:srgbClr val="FF0000"/>
              </a:solidFill>
            </a:endParaRPr>
          </a:p>
          <a:p>
            <a:pPr lvl="1"/>
            <a:endParaRPr lang="fr-FR" dirty="0" smtClean="0">
              <a:solidFill>
                <a:srgbClr val="FF0000"/>
              </a:solidFill>
            </a:endParaRPr>
          </a:p>
          <a:p>
            <a:endParaRPr lang="fr-FR" dirty="0">
              <a:solidFill>
                <a:srgbClr val="FF0000"/>
              </a:solidFill>
            </a:endParaRPr>
          </a:p>
          <a:p>
            <a:endParaRPr lang="fr-FR" dirty="0">
              <a:solidFill>
                <a:srgbClr val="FF0000"/>
              </a:solidFill>
            </a:endParaRPr>
          </a:p>
        </p:txBody>
      </p:sp>
      <p:sp>
        <p:nvSpPr>
          <p:cNvPr id="3" name="Rectangle 2"/>
          <p:cNvSpPr/>
          <p:nvPr/>
        </p:nvSpPr>
        <p:spPr>
          <a:xfrm>
            <a:off x="539552" y="1556792"/>
            <a:ext cx="8064896" cy="630942"/>
          </a:xfrm>
          <a:prstGeom prst="rect">
            <a:avLst/>
          </a:prstGeom>
        </p:spPr>
        <p:txBody>
          <a:bodyPr wrap="square">
            <a:spAutoFit/>
          </a:bodyPr>
          <a:lstStyle/>
          <a:p>
            <a:pPr algn="ctr">
              <a:spcBef>
                <a:spcPts val="600"/>
              </a:spcBef>
            </a:pPr>
            <a:endParaRPr lang="fr-FR" sz="1400" dirty="0" smtClean="0"/>
          </a:p>
          <a:p>
            <a:pPr algn="ctr">
              <a:spcBef>
                <a:spcPts val="600"/>
              </a:spcBef>
            </a:pPr>
            <a:endParaRPr lang="en-US" sz="1600" dirty="0"/>
          </a:p>
        </p:txBody>
      </p:sp>
    </p:spTree>
    <p:extLst>
      <p:ext uri="{BB962C8B-B14F-4D97-AF65-F5344CB8AC3E}">
        <p14:creationId xmlns:p14="http://schemas.microsoft.com/office/powerpoint/2010/main" val="13483939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bg1"/>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a:solidFill>
                  <a:srgbClr val="E6E100"/>
                </a:solidFill>
              </a:rPr>
              <a:t>La personnalisation de la recherche</a:t>
            </a:r>
          </a:p>
        </p:txBody>
      </p:sp>
      <p:sp>
        <p:nvSpPr>
          <p:cNvPr id="5" name="Espace réservé du contenu 4"/>
          <p:cNvSpPr>
            <a:spLocks noGrp="1"/>
          </p:cNvSpPr>
          <p:nvPr>
            <p:ph idx="1"/>
          </p:nvPr>
        </p:nvSpPr>
        <p:spPr>
          <a:xfrm>
            <a:off x="395536" y="1124745"/>
            <a:ext cx="8496944" cy="5688632"/>
          </a:xfrm>
        </p:spPr>
        <p:txBody>
          <a:bodyPr>
            <a:normAutofit/>
          </a:bodyPr>
          <a:lstStyle/>
          <a:p>
            <a:r>
              <a:rPr lang="fr-FR" sz="2400" dirty="0" smtClean="0"/>
              <a:t>obtenir les </a:t>
            </a:r>
            <a:r>
              <a:rPr lang="fr-FR" sz="2400" b="1" dirty="0" smtClean="0"/>
              <a:t>résultats les plus neutres</a:t>
            </a:r>
            <a:r>
              <a:rPr lang="fr-FR" sz="2400" dirty="0" smtClean="0"/>
              <a:t> possible</a:t>
            </a:r>
            <a:endParaRPr lang="fr-FR" sz="2000" dirty="0" smtClean="0"/>
          </a:p>
          <a:p>
            <a:pPr lvl="1"/>
            <a:r>
              <a:rPr lang="fr-FR" sz="1600" dirty="0" smtClean="0"/>
              <a:t>paramétrer son </a:t>
            </a:r>
            <a:r>
              <a:rPr lang="fr-FR" sz="1600" b="1" dirty="0" smtClean="0"/>
              <a:t>navigateur</a:t>
            </a:r>
          </a:p>
          <a:p>
            <a:pPr marL="1073150" lvl="2" indent="-171450"/>
            <a:r>
              <a:rPr lang="fr-FR" sz="1400" dirty="0" smtClean="0"/>
              <a:t>- utiliser des plug-ins/extensions/modules complémentaires spécifiques (</a:t>
            </a:r>
            <a:r>
              <a:rPr lang="fr-FR" sz="1400" dirty="0" err="1" smtClean="0"/>
              <a:t>AdBlock</a:t>
            </a:r>
            <a:r>
              <a:rPr lang="fr-FR" sz="1400" dirty="0" smtClean="0"/>
              <a:t> Plus, </a:t>
            </a:r>
            <a:r>
              <a:rPr lang="fr-FR" sz="1400" dirty="0" err="1" smtClean="0"/>
              <a:t>Better</a:t>
            </a:r>
            <a:r>
              <a:rPr lang="fr-FR" sz="1400" dirty="0" smtClean="0"/>
              <a:t> Privacy, </a:t>
            </a:r>
            <a:r>
              <a:rPr lang="fr-FR" sz="1400" dirty="0" err="1" smtClean="0"/>
              <a:t>Disconnet</a:t>
            </a:r>
            <a:r>
              <a:rPr lang="fr-FR" sz="1400" dirty="0" smtClean="0"/>
              <a:t>, HTTPS </a:t>
            </a:r>
            <a:r>
              <a:rPr lang="fr-FR" sz="1400" dirty="0" err="1" smtClean="0"/>
              <a:t>Everywhere</a:t>
            </a:r>
            <a:r>
              <a:rPr lang="fr-FR" sz="1400" dirty="0" smtClean="0"/>
              <a:t>, </a:t>
            </a:r>
            <a:r>
              <a:rPr lang="fr-FR" sz="1400" dirty="0" err="1" smtClean="0"/>
              <a:t>Ghostery</a:t>
            </a:r>
            <a:r>
              <a:rPr lang="fr-FR" sz="1400" dirty="0" smtClean="0"/>
              <a:t>, </a:t>
            </a:r>
            <a:r>
              <a:rPr lang="fr-FR" sz="1400" dirty="0" err="1" smtClean="0"/>
              <a:t>Blur</a:t>
            </a:r>
            <a:r>
              <a:rPr lang="fr-FR" sz="1400" dirty="0" smtClean="0"/>
              <a:t>…) - ! certains peuvent ralentir le navigateur</a:t>
            </a:r>
          </a:p>
          <a:p>
            <a:pPr marL="1079500" lvl="2" indent="-177800"/>
            <a:r>
              <a:rPr lang="fr-FR" sz="1400" dirty="0" smtClean="0"/>
              <a:t>- nettoyer </a:t>
            </a:r>
            <a:r>
              <a:rPr lang="fr-FR" sz="1400" dirty="0"/>
              <a:t>les « traces » : historique, cookies</a:t>
            </a:r>
            <a:r>
              <a:rPr lang="fr-FR" sz="1400" dirty="0" smtClean="0"/>
              <a:t>…, régulièrement ou automatiquement après chaque session (paramètres du navigateur)</a:t>
            </a:r>
            <a:endParaRPr lang="fr-FR" sz="800" dirty="0"/>
          </a:p>
          <a:p>
            <a:pPr lvl="2"/>
            <a:r>
              <a:rPr lang="fr-FR" sz="1400" dirty="0" smtClean="0"/>
              <a:t>- naviguer anonymement (fenêtre privée des navigateurs…, </a:t>
            </a:r>
            <a:r>
              <a:rPr lang="fr-FR" sz="1400" dirty="0" smtClean="0">
                <a:hlinkClick r:id="rId3"/>
              </a:rPr>
              <a:t>navigateur TOR</a:t>
            </a:r>
            <a:r>
              <a:rPr lang="fr-FR" sz="1400" dirty="0" smtClean="0"/>
              <a:t>)</a:t>
            </a:r>
          </a:p>
          <a:p>
            <a:pPr lvl="1"/>
            <a:endParaRPr lang="fr-FR" sz="1000" dirty="0" smtClean="0"/>
          </a:p>
          <a:p>
            <a:pPr lvl="1"/>
            <a:r>
              <a:rPr lang="fr-FR" sz="1600" dirty="0" smtClean="0"/>
              <a:t>utiliser des </a:t>
            </a:r>
            <a:r>
              <a:rPr lang="fr-FR" sz="1600" b="1" dirty="0" smtClean="0"/>
              <a:t>moteurs</a:t>
            </a:r>
            <a:r>
              <a:rPr lang="fr-FR" sz="1600" dirty="0" smtClean="0"/>
              <a:t> qui respectent la </a:t>
            </a:r>
            <a:r>
              <a:rPr lang="fr-FR" sz="1600" b="1" dirty="0" smtClean="0"/>
              <a:t>confidentialité</a:t>
            </a:r>
            <a:r>
              <a:rPr lang="fr-FR" sz="1600" dirty="0" smtClean="0"/>
              <a:t> des données personnelles</a:t>
            </a:r>
          </a:p>
          <a:p>
            <a:pPr marL="857250" lvl="2"/>
            <a:r>
              <a:rPr lang="fr-FR" sz="1400" dirty="0" smtClean="0"/>
              <a:t>ex. : </a:t>
            </a:r>
            <a:r>
              <a:rPr lang="fr-FR" sz="1400" dirty="0" err="1" smtClean="0"/>
              <a:t>DuckDuckGo</a:t>
            </a:r>
            <a:r>
              <a:rPr lang="fr-FR" sz="1400" dirty="0" smtClean="0"/>
              <a:t> </a:t>
            </a:r>
            <a:r>
              <a:rPr lang="fr-FR" sz="1400" dirty="0"/>
              <a:t>: </a:t>
            </a:r>
            <a:r>
              <a:rPr lang="fr-FR" sz="1400" dirty="0">
                <a:hlinkClick r:id="rId4"/>
              </a:rPr>
              <a:t>https://duckduckgo.com/</a:t>
            </a:r>
            <a:r>
              <a:rPr lang="fr-FR" sz="1400" dirty="0"/>
              <a:t> (cf. </a:t>
            </a:r>
            <a:r>
              <a:rPr lang="fr-FR" sz="1400" i="1" dirty="0"/>
              <a:t>infra</a:t>
            </a:r>
            <a:r>
              <a:rPr lang="fr-FR" sz="1400" dirty="0" smtClean="0"/>
              <a:t>)</a:t>
            </a:r>
          </a:p>
          <a:p>
            <a:pPr marL="1257300" lvl="3" indent="0">
              <a:spcBef>
                <a:spcPts val="0"/>
              </a:spcBef>
              <a:buNone/>
            </a:pPr>
            <a:r>
              <a:rPr lang="fr-FR" sz="1400" dirty="0" err="1" smtClean="0"/>
              <a:t>Qwant</a:t>
            </a:r>
            <a:r>
              <a:rPr lang="fr-FR" sz="1400" dirty="0"/>
              <a:t> : </a:t>
            </a:r>
            <a:r>
              <a:rPr lang="fr-FR" sz="1400" dirty="0">
                <a:hlinkClick r:id="rId5"/>
              </a:rPr>
              <a:t>https://www.qwant.com</a:t>
            </a:r>
            <a:r>
              <a:rPr lang="fr-FR" sz="1400" dirty="0" smtClean="0">
                <a:hlinkClick r:id="rId5"/>
              </a:rPr>
              <a:t>/</a:t>
            </a:r>
            <a:r>
              <a:rPr lang="fr-FR" sz="1400" dirty="0" smtClean="0"/>
              <a:t> (</a:t>
            </a:r>
            <a:r>
              <a:rPr lang="fr-FR" sz="1400" dirty="0"/>
              <a:t>cf. </a:t>
            </a:r>
            <a:r>
              <a:rPr lang="fr-FR" sz="1400" i="1" dirty="0"/>
              <a:t>infra</a:t>
            </a:r>
            <a:r>
              <a:rPr lang="fr-FR" sz="1400" dirty="0" smtClean="0"/>
              <a:t>)</a:t>
            </a:r>
          </a:p>
          <a:p>
            <a:pPr marL="1257300" lvl="3" indent="0">
              <a:spcBef>
                <a:spcPts val="0"/>
              </a:spcBef>
              <a:buNone/>
            </a:pPr>
            <a:r>
              <a:rPr lang="fr-FR" sz="1400" dirty="0" err="1" smtClean="0"/>
              <a:t>Mojeek</a:t>
            </a:r>
            <a:r>
              <a:rPr lang="fr-FR" sz="1400" dirty="0" smtClean="0"/>
              <a:t> </a:t>
            </a:r>
            <a:r>
              <a:rPr lang="fr-FR" sz="1400" dirty="0"/>
              <a:t>: </a:t>
            </a:r>
            <a:r>
              <a:rPr lang="fr-FR" sz="1400" dirty="0">
                <a:hlinkClick r:id="rId6"/>
              </a:rPr>
              <a:t>http://www.mojeek.com/</a:t>
            </a:r>
            <a:r>
              <a:rPr lang="fr-FR" sz="1400" dirty="0"/>
              <a:t> </a:t>
            </a:r>
          </a:p>
          <a:p>
            <a:pPr marL="1524000" lvl="3" indent="0">
              <a:spcBef>
                <a:spcPts val="0"/>
              </a:spcBef>
              <a:buNone/>
            </a:pPr>
            <a:r>
              <a:rPr lang="fr-FR" sz="1300" dirty="0"/>
              <a:t>société anglaise</a:t>
            </a:r>
          </a:p>
          <a:p>
            <a:pPr marL="1257300" lvl="3" indent="0">
              <a:spcBef>
                <a:spcPts val="0"/>
              </a:spcBef>
              <a:buNone/>
            </a:pPr>
            <a:r>
              <a:rPr lang="fr-FR" sz="1400" dirty="0" err="1"/>
              <a:t>Hulbee</a:t>
            </a:r>
            <a:r>
              <a:rPr lang="fr-FR" sz="1400" dirty="0"/>
              <a:t> </a:t>
            </a:r>
            <a:r>
              <a:rPr lang="fr-FR" sz="1400" dirty="0">
                <a:hlinkClick r:id="rId7"/>
              </a:rPr>
              <a:t>https://hulbee.com/</a:t>
            </a:r>
            <a:r>
              <a:rPr lang="fr-FR" sz="1400" dirty="0"/>
              <a:t> (cf. </a:t>
            </a:r>
            <a:r>
              <a:rPr lang="fr-FR" sz="1400" i="1" dirty="0"/>
              <a:t>infra</a:t>
            </a:r>
            <a:r>
              <a:rPr lang="fr-FR" sz="1400" dirty="0"/>
              <a:t>)</a:t>
            </a:r>
          </a:p>
          <a:p>
            <a:pPr marL="1524000" lvl="3" indent="0">
              <a:spcBef>
                <a:spcPts val="0"/>
              </a:spcBef>
              <a:buNone/>
            </a:pPr>
            <a:r>
              <a:rPr lang="fr-FR" sz="1300" dirty="0"/>
              <a:t>cf. également </a:t>
            </a:r>
            <a:r>
              <a:rPr lang="fr-FR" sz="1300" dirty="0" err="1"/>
              <a:t>SwissCows</a:t>
            </a:r>
            <a:r>
              <a:rPr lang="fr-FR" sz="1300" dirty="0"/>
              <a:t> : </a:t>
            </a:r>
            <a:r>
              <a:rPr lang="fr-FR" sz="1300" dirty="0">
                <a:hlinkClick r:id="rId8"/>
              </a:rPr>
              <a:t>https://swisscows.ch/?uiLanguage=de&amp;region=fr-FR</a:t>
            </a:r>
            <a:r>
              <a:rPr lang="fr-FR" sz="1300" dirty="0"/>
              <a:t> </a:t>
            </a:r>
            <a:br>
              <a:rPr lang="fr-FR" sz="1300" dirty="0"/>
            </a:br>
            <a:r>
              <a:rPr lang="fr-FR" sz="1300" dirty="0"/>
              <a:t>société suisse, donc hors des lois de la NSA US et de l’Union européenne</a:t>
            </a:r>
          </a:p>
          <a:p>
            <a:pPr marL="1257300" lvl="3" indent="0">
              <a:spcBef>
                <a:spcPts val="0"/>
              </a:spcBef>
              <a:buNone/>
            </a:pPr>
            <a:r>
              <a:rPr lang="fr-FR" sz="1400" dirty="0" err="1" smtClean="0"/>
              <a:t>Searx</a:t>
            </a:r>
            <a:endParaRPr lang="fr-FR" sz="1400" dirty="0" smtClean="0"/>
          </a:p>
          <a:p>
            <a:pPr marL="1524000" lvl="3" indent="0">
              <a:spcBef>
                <a:spcPts val="0"/>
              </a:spcBef>
              <a:buNone/>
            </a:pPr>
            <a:r>
              <a:rPr lang="fr-FR" sz="1300" dirty="0" smtClean="0"/>
              <a:t>logiciel libre permettant de créer un </a:t>
            </a:r>
            <a:r>
              <a:rPr lang="fr-FR" sz="1300" dirty="0" err="1" smtClean="0"/>
              <a:t>métamoteur</a:t>
            </a:r>
            <a:r>
              <a:rPr lang="fr-FR" sz="1300" dirty="0" smtClean="0"/>
              <a:t> </a:t>
            </a:r>
            <a:r>
              <a:rPr lang="fr-FR" sz="1300" dirty="0"/>
              <a:t>paramétrable</a:t>
            </a:r>
          </a:p>
          <a:p>
            <a:pPr marL="1524000" lvl="3" indent="0">
              <a:spcBef>
                <a:spcPts val="0"/>
              </a:spcBef>
              <a:buNone/>
            </a:pPr>
            <a:r>
              <a:rPr lang="fr-FR" sz="1300" dirty="0" smtClean="0"/>
              <a:t>nombreuses instances dont </a:t>
            </a:r>
            <a:r>
              <a:rPr lang="fr-FR" sz="1300" dirty="0" smtClean="0">
                <a:hlinkClick r:id="rId9"/>
              </a:rPr>
              <a:t>https://framabee.org/</a:t>
            </a:r>
            <a:r>
              <a:rPr lang="fr-FR" sz="1300" dirty="0" smtClean="0"/>
              <a:t> et </a:t>
            </a:r>
            <a:r>
              <a:rPr lang="fr-FR" sz="1300" dirty="0" smtClean="0">
                <a:hlinkClick r:id="rId10"/>
              </a:rPr>
              <a:t>https://searx.laquadrature.net/</a:t>
            </a:r>
            <a:r>
              <a:rPr lang="fr-FR" sz="1300" dirty="0" smtClean="0"/>
              <a:t> </a:t>
            </a:r>
          </a:p>
          <a:p>
            <a:pPr lvl="1">
              <a:spcBef>
                <a:spcPts val="300"/>
              </a:spcBef>
            </a:pPr>
            <a:endParaRPr lang="fr-FR" sz="1600" dirty="0" smtClean="0"/>
          </a:p>
          <a:p>
            <a:pPr lvl="2"/>
            <a:r>
              <a:rPr lang="fr-FR" dirty="0" smtClean="0">
                <a:solidFill>
                  <a:srgbClr val="E6E100"/>
                </a:solidFill>
                <a:latin typeface="Arial Black" panose="020B0A04020102020204" pitchFamily="34" charset="0"/>
              </a:rPr>
              <a:t>!</a:t>
            </a:r>
            <a:r>
              <a:rPr lang="fr-FR" dirty="0" smtClean="0"/>
              <a:t> : proposent cependant souvent moins de fonctionnalités avancées (tris/filtres) que Google</a:t>
            </a:r>
            <a:endParaRPr lang="fr-FR" dirty="0"/>
          </a:p>
          <a:p>
            <a:pPr lvl="1"/>
            <a:endParaRPr lang="fr-FR" dirty="0" smtClean="0">
              <a:solidFill>
                <a:srgbClr val="FF0000"/>
              </a:solidFill>
            </a:endParaRPr>
          </a:p>
          <a:p>
            <a:endParaRPr lang="fr-FR" dirty="0">
              <a:solidFill>
                <a:srgbClr val="FF0000"/>
              </a:solidFill>
            </a:endParaRPr>
          </a:p>
          <a:p>
            <a:endParaRPr lang="fr-FR" dirty="0">
              <a:solidFill>
                <a:srgbClr val="FF0000"/>
              </a:solidFill>
            </a:endParaRPr>
          </a:p>
        </p:txBody>
      </p:sp>
    </p:spTree>
    <p:extLst>
      <p:ext uri="{BB962C8B-B14F-4D97-AF65-F5344CB8AC3E}">
        <p14:creationId xmlns:p14="http://schemas.microsoft.com/office/powerpoint/2010/main" val="2829091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bg1"/>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E6E100"/>
                </a:solidFill>
              </a:rPr>
              <a:t>Un outil utile</a:t>
            </a:r>
            <a:endParaRPr lang="fr-FR" dirty="0">
              <a:solidFill>
                <a:srgbClr val="E6E100"/>
              </a:solidFill>
            </a:endParaRPr>
          </a:p>
        </p:txBody>
      </p:sp>
      <p:sp>
        <p:nvSpPr>
          <p:cNvPr id="8" name="Rectangle 7"/>
          <p:cNvSpPr/>
          <p:nvPr/>
        </p:nvSpPr>
        <p:spPr>
          <a:xfrm>
            <a:off x="539552" y="980728"/>
            <a:ext cx="5078634" cy="369332"/>
          </a:xfrm>
          <a:prstGeom prst="rect">
            <a:avLst/>
          </a:prstGeom>
        </p:spPr>
        <p:txBody>
          <a:bodyPr wrap="none">
            <a:spAutoFit/>
          </a:bodyPr>
          <a:lstStyle/>
          <a:p>
            <a:r>
              <a:rPr lang="fr-FR" dirty="0"/>
              <a:t> </a:t>
            </a:r>
            <a:r>
              <a:rPr lang="fr-FR" dirty="0" smtClean="0"/>
              <a:t>Le </a:t>
            </a:r>
            <a:r>
              <a:rPr lang="fr-FR" dirty="0" err="1" smtClean="0"/>
              <a:t>métamoteur</a:t>
            </a:r>
            <a:r>
              <a:rPr lang="fr-FR" dirty="0" smtClean="0"/>
              <a:t> suisse </a:t>
            </a:r>
            <a:r>
              <a:rPr lang="fr-FR" dirty="0" err="1" smtClean="0"/>
              <a:t>eTools</a:t>
            </a:r>
            <a:r>
              <a:rPr lang="fr-FR" dirty="0" smtClean="0"/>
              <a:t> </a:t>
            </a:r>
            <a:r>
              <a:rPr lang="fr-FR" dirty="0"/>
              <a:t>: </a:t>
            </a:r>
            <a:r>
              <a:rPr lang="fr-FR" dirty="0">
                <a:hlinkClick r:id="rId3"/>
              </a:rPr>
              <a:t>http://www.etools.ch</a:t>
            </a:r>
            <a:r>
              <a:rPr lang="fr-FR" dirty="0" smtClean="0">
                <a:hlinkClick r:id="rId3"/>
              </a:rPr>
              <a:t>/</a:t>
            </a:r>
            <a:r>
              <a:rPr lang="fr-FR" dirty="0" smtClean="0"/>
              <a:t> </a:t>
            </a:r>
            <a:endParaRPr lang="fr-FR" dirty="0"/>
          </a:p>
        </p:txBody>
      </p:sp>
      <p:sp>
        <p:nvSpPr>
          <p:cNvPr id="9" name="Rectangle 8"/>
          <p:cNvSpPr/>
          <p:nvPr/>
        </p:nvSpPr>
        <p:spPr>
          <a:xfrm>
            <a:off x="6818633" y="4093622"/>
            <a:ext cx="2464296" cy="830997"/>
          </a:xfrm>
          <a:prstGeom prst="rect">
            <a:avLst/>
          </a:prstGeom>
        </p:spPr>
        <p:txBody>
          <a:bodyPr wrap="square">
            <a:spAutoFit/>
          </a:bodyPr>
          <a:lstStyle/>
          <a:p>
            <a:r>
              <a:rPr lang="fr-FR" sz="1200" dirty="0" smtClean="0">
                <a:hlinkClick r:id="rId4"/>
              </a:rPr>
              <a:t>préférences</a:t>
            </a:r>
            <a:r>
              <a:rPr lang="fr-FR" sz="1200" dirty="0" smtClean="0"/>
              <a:t> : poids des moteurs interrogés et nombre de résultats pour chacun, recherche par HTTPS…</a:t>
            </a:r>
            <a:endParaRPr lang="fr-FR" sz="1200" dirty="0"/>
          </a:p>
        </p:txBody>
      </p:sp>
      <p:sp>
        <p:nvSpPr>
          <p:cNvPr id="10" name="Rectangle 9"/>
          <p:cNvSpPr/>
          <p:nvPr/>
        </p:nvSpPr>
        <p:spPr>
          <a:xfrm>
            <a:off x="6839097" y="5842828"/>
            <a:ext cx="2140260" cy="646331"/>
          </a:xfrm>
          <a:prstGeom prst="rect">
            <a:avLst/>
          </a:prstGeom>
        </p:spPr>
        <p:txBody>
          <a:bodyPr wrap="square">
            <a:spAutoFit/>
          </a:bodyPr>
          <a:lstStyle/>
          <a:p>
            <a:r>
              <a:rPr lang="fr-FR" sz="1200" dirty="0" smtClean="0"/>
              <a:t>classement des résultats par </a:t>
            </a:r>
            <a:r>
              <a:rPr lang="fr-FR" sz="1200" i="1" dirty="0" smtClean="0"/>
              <a:t>relevance</a:t>
            </a:r>
            <a:r>
              <a:rPr lang="fr-FR" sz="1200" dirty="0" smtClean="0"/>
              <a:t> et indication de la source</a:t>
            </a:r>
            <a:endParaRPr lang="fr-FR" sz="1200" dirty="0"/>
          </a:p>
        </p:txBody>
      </p:sp>
      <p:pic>
        <p:nvPicPr>
          <p:cNvPr id="7" name="Imag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095" y="1698085"/>
            <a:ext cx="5816624" cy="4397130"/>
          </a:xfrm>
          <a:prstGeom prst="rect">
            <a:avLst/>
          </a:prstGeom>
          <a:effectLst>
            <a:outerShdw blurRad="292100" dist="139700" dir="2700000" algn="ctr" rotWithShape="0">
              <a:srgbClr val="000000">
                <a:alpha val="65000"/>
              </a:srgbClr>
            </a:outerShdw>
          </a:effectLst>
        </p:spPr>
      </p:pic>
      <p:pic>
        <p:nvPicPr>
          <p:cNvPr id="11" name="Imag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11156" y="2623349"/>
            <a:ext cx="1578183" cy="2940546"/>
          </a:xfrm>
          <a:prstGeom prst="rect">
            <a:avLst/>
          </a:prstGeom>
          <a:effectLst>
            <a:outerShdw blurRad="292100" dist="139700" dir="2700000" algn="ctr" rotWithShape="0">
              <a:srgbClr val="000000">
                <a:alpha val="65000"/>
              </a:srgbClr>
            </a:outerShdw>
          </a:effectLst>
        </p:spPr>
      </p:pic>
      <p:pic>
        <p:nvPicPr>
          <p:cNvPr id="12" name="Image 1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03206" y="5648575"/>
            <a:ext cx="2178752" cy="100811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0436389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smtClean="0">
                <a:solidFill>
                  <a:srgbClr val="E6E100"/>
                </a:solidFill>
              </a:rPr>
              <a:t>Moteurs de recommandation</a:t>
            </a:r>
            <a:endParaRPr lang="fr-FR" dirty="0">
              <a:solidFill>
                <a:srgbClr val="E6E100"/>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907" y="1124743"/>
            <a:ext cx="7087199" cy="4819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5616" y="5374308"/>
            <a:ext cx="7822976" cy="863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498776" y="6237312"/>
            <a:ext cx="4572000" cy="276999"/>
          </a:xfrm>
          <a:prstGeom prst="rect">
            <a:avLst/>
          </a:prstGeom>
        </p:spPr>
        <p:txBody>
          <a:bodyPr>
            <a:spAutoFit/>
          </a:bodyPr>
          <a:lstStyle/>
          <a:p>
            <a:r>
              <a:rPr lang="fr-FR" sz="1200" dirty="0" smtClean="0"/>
              <a:t>Ex. Campus (</a:t>
            </a:r>
            <a:r>
              <a:rPr lang="fr-FR" sz="1200" dirty="0" err="1" smtClean="0"/>
              <a:t>CanalSat</a:t>
            </a:r>
            <a:r>
              <a:rPr lang="fr-FR" sz="1200" dirty="0" smtClean="0"/>
              <a:t> – image 2012)</a:t>
            </a:r>
            <a:endParaRPr lang="fr-FR" sz="1200" dirty="0"/>
          </a:p>
        </p:txBody>
      </p:sp>
      <p:sp>
        <p:nvSpPr>
          <p:cNvPr id="10" name="Rectangle à coins arrondis 9"/>
          <p:cNvSpPr/>
          <p:nvPr/>
        </p:nvSpPr>
        <p:spPr>
          <a:xfrm>
            <a:off x="564357" y="3435249"/>
            <a:ext cx="2016224" cy="198005"/>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1835696" y="5805264"/>
            <a:ext cx="2376264" cy="216023"/>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20644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smtClean="0">
                <a:solidFill>
                  <a:srgbClr val="E6E100"/>
                </a:solidFill>
              </a:rPr>
              <a:t>Moteurs de recommandation</a:t>
            </a:r>
            <a:endParaRPr lang="fr-FR" dirty="0">
              <a:solidFill>
                <a:srgbClr val="E6E100"/>
              </a:solidFill>
            </a:endParaRPr>
          </a:p>
        </p:txBody>
      </p:sp>
      <p:sp>
        <p:nvSpPr>
          <p:cNvPr id="5" name="Espace réservé du contenu 4"/>
          <p:cNvSpPr>
            <a:spLocks noGrp="1"/>
          </p:cNvSpPr>
          <p:nvPr>
            <p:ph idx="1"/>
          </p:nvPr>
        </p:nvSpPr>
        <p:spPr>
          <a:xfrm>
            <a:off x="395536" y="1124744"/>
            <a:ext cx="8424936" cy="5256584"/>
          </a:xfrm>
        </p:spPr>
        <p:txBody>
          <a:bodyPr>
            <a:normAutofit/>
          </a:bodyPr>
          <a:lstStyle/>
          <a:p>
            <a:pPr marL="0" indent="0">
              <a:buNone/>
            </a:pPr>
            <a:r>
              <a:rPr lang="fr-FR" b="1" dirty="0" smtClean="0"/>
              <a:t>Suggestions algorithmiques</a:t>
            </a:r>
          </a:p>
          <a:p>
            <a:endParaRPr lang="fr-FR" sz="2000" dirty="0"/>
          </a:p>
          <a:p>
            <a:pPr marL="536575"/>
            <a:r>
              <a:rPr lang="fr-FR" sz="2000" dirty="0" smtClean="0"/>
              <a:t>moteurs de </a:t>
            </a:r>
            <a:r>
              <a:rPr lang="fr-FR" sz="2000" b="1" dirty="0" smtClean="0"/>
              <a:t>recommandation automatique</a:t>
            </a:r>
          </a:p>
          <a:p>
            <a:pPr marL="457200" lvl="1" indent="0">
              <a:spcBef>
                <a:spcPts val="0"/>
              </a:spcBef>
              <a:buNone/>
            </a:pPr>
            <a:r>
              <a:rPr lang="fr-FR" sz="1600" dirty="0" smtClean="0"/>
              <a:t>recommandations automatiques en fonction des profils et actions</a:t>
            </a:r>
          </a:p>
          <a:p>
            <a:pPr marL="457200" lvl="1" indent="0">
              <a:spcBef>
                <a:spcPts val="0"/>
              </a:spcBef>
              <a:buNone/>
            </a:pPr>
            <a:r>
              <a:rPr lang="fr-FR" sz="1600" b="1" dirty="0" smtClean="0">
                <a:solidFill>
                  <a:srgbClr val="E6E100"/>
                </a:solidFill>
                <a:latin typeface="Arial Black" pitchFamily="34" charset="0"/>
              </a:rPr>
              <a:t>- </a:t>
            </a:r>
            <a:r>
              <a:rPr lang="fr-FR" sz="1600" dirty="0" smtClean="0"/>
              <a:t>biais : visées marketing et/ou mise en valeur de ce qui est déjà populaire</a:t>
            </a:r>
          </a:p>
          <a:p>
            <a:pPr lvl="1"/>
            <a:r>
              <a:rPr lang="fr-FR" sz="1600" dirty="0" smtClean="0"/>
              <a:t>Ex. : sites de commerce en ligne de type Amazon, cf. </a:t>
            </a:r>
            <a:r>
              <a:rPr lang="fr-FR" sz="1600" dirty="0" smtClean="0">
                <a:hlinkClick r:id="rId3"/>
              </a:rPr>
              <a:t>Book </a:t>
            </a:r>
            <a:r>
              <a:rPr lang="fr-FR" sz="1600" dirty="0" err="1" smtClean="0">
                <a:hlinkClick r:id="rId3"/>
              </a:rPr>
              <a:t>Seer</a:t>
            </a:r>
            <a:endParaRPr lang="fr-FR" sz="1600" dirty="0" smtClean="0"/>
          </a:p>
          <a:p>
            <a:pPr marL="1262063" lvl="2" indent="-101600"/>
            <a:r>
              <a:rPr lang="fr-FR" sz="1400" dirty="0" err="1" smtClean="0"/>
              <a:t>LibraryThing</a:t>
            </a:r>
            <a:r>
              <a:rPr lang="fr-FR" sz="1400" dirty="0" smtClean="0"/>
              <a:t> : </a:t>
            </a:r>
            <a:r>
              <a:rPr lang="fr-FR" sz="1400" dirty="0" smtClean="0">
                <a:hlinkClick r:id="rId4"/>
              </a:rPr>
              <a:t>http://www.librarything.com</a:t>
            </a:r>
            <a:r>
              <a:rPr lang="fr-FR" sz="1400" dirty="0" smtClean="0"/>
              <a:t> </a:t>
            </a:r>
          </a:p>
          <a:p>
            <a:pPr lvl="2"/>
            <a:r>
              <a:rPr lang="fr-FR" sz="1400" dirty="0" smtClean="0"/>
              <a:t>	plateforme communautaire de catalogage de livres en ligne</a:t>
            </a:r>
          </a:p>
          <a:p>
            <a:pPr marL="1262063" lvl="2" indent="-101600"/>
            <a:r>
              <a:rPr lang="fr-FR" sz="1400" dirty="0" err="1" smtClean="0"/>
              <a:t>Goodreads</a:t>
            </a:r>
            <a:r>
              <a:rPr lang="fr-FR" sz="1400" dirty="0" smtClean="0"/>
              <a:t> </a:t>
            </a:r>
            <a:r>
              <a:rPr lang="fr-FR" sz="1400" dirty="0"/>
              <a:t>: </a:t>
            </a:r>
            <a:r>
              <a:rPr lang="fr-FR" sz="1400" dirty="0">
                <a:hlinkClick r:id="rId5"/>
              </a:rPr>
              <a:t>http://www.goodreads.com</a:t>
            </a:r>
            <a:r>
              <a:rPr lang="fr-FR" sz="1400" dirty="0" smtClean="0">
                <a:hlinkClick r:id="rId5"/>
              </a:rPr>
              <a:t>/</a:t>
            </a:r>
            <a:r>
              <a:rPr lang="fr-FR" sz="1400" dirty="0" smtClean="0"/>
              <a:t>  </a:t>
            </a:r>
            <a:endParaRPr lang="fr-FR" sz="1400" dirty="0"/>
          </a:p>
          <a:p>
            <a:pPr lvl="2"/>
            <a:r>
              <a:rPr lang="fr-FR" sz="1400" dirty="0"/>
              <a:t>	plateforme communautaire de catalogage de livres en </a:t>
            </a:r>
            <a:r>
              <a:rPr lang="fr-FR" sz="1400" dirty="0" smtClean="0"/>
              <a:t>ligne (racheté par Amazon), sondages</a:t>
            </a:r>
          </a:p>
          <a:p>
            <a:pPr marL="1262063" lvl="2" indent="-101600"/>
            <a:r>
              <a:rPr lang="fr-FR" sz="1400" dirty="0" err="1" smtClean="0"/>
              <a:t>Babelio</a:t>
            </a:r>
            <a:r>
              <a:rPr lang="fr-FR" sz="1400" dirty="0"/>
              <a:t> : </a:t>
            </a:r>
            <a:r>
              <a:rPr lang="fr-FR" sz="1400" dirty="0">
                <a:hlinkClick r:id="rId6"/>
              </a:rPr>
              <a:t>http://</a:t>
            </a:r>
            <a:r>
              <a:rPr lang="fr-FR" sz="1400" dirty="0" smtClean="0">
                <a:hlinkClick r:id="rId6"/>
              </a:rPr>
              <a:t>www.babelio.com/resrecherche.php</a:t>
            </a:r>
            <a:endParaRPr lang="fr-FR" sz="1400" dirty="0" smtClean="0"/>
          </a:p>
          <a:p>
            <a:pPr marL="1262063" lvl="2" indent="-101600"/>
            <a:r>
              <a:rPr lang="fr-FR" sz="1400" dirty="0" smtClean="0"/>
              <a:t>		plateforme </a:t>
            </a:r>
            <a:r>
              <a:rPr lang="fr-FR" sz="1400" dirty="0"/>
              <a:t>communautaire de catalogage de livres en </a:t>
            </a:r>
            <a:r>
              <a:rPr lang="fr-FR" sz="1400" dirty="0" smtClean="0"/>
              <a:t>ligne (plutôt francophone)</a:t>
            </a:r>
            <a:endParaRPr lang="fr-FR" sz="1400" dirty="0"/>
          </a:p>
          <a:p>
            <a:pPr marL="1262063" lvl="2" indent="-101600"/>
            <a:r>
              <a:rPr lang="fr-FR" sz="1400" dirty="0" smtClean="0"/>
              <a:t>Sens </a:t>
            </a:r>
            <a:r>
              <a:rPr lang="fr-FR" sz="1400" dirty="0"/>
              <a:t>critique : </a:t>
            </a:r>
            <a:r>
              <a:rPr lang="fr-FR" sz="1400" dirty="0">
                <a:hlinkClick r:id="rId7"/>
              </a:rPr>
              <a:t>http://www.senscritique.com</a:t>
            </a:r>
            <a:r>
              <a:rPr lang="fr-FR" sz="1400" dirty="0" smtClean="0">
                <a:hlinkClick r:id="rId7"/>
              </a:rPr>
              <a:t>/</a:t>
            </a:r>
            <a:r>
              <a:rPr lang="fr-FR" sz="1400" dirty="0" smtClean="0"/>
              <a:t> </a:t>
            </a:r>
          </a:p>
          <a:p>
            <a:pPr marL="1262063" lvl="2" indent="-101600"/>
            <a:r>
              <a:rPr lang="fr-FR" sz="1400" dirty="0" smtClean="0"/>
              <a:t>		plateforme </a:t>
            </a:r>
            <a:r>
              <a:rPr lang="fr-FR" sz="1400" dirty="0"/>
              <a:t>communautaire de catalogage de livres en </a:t>
            </a:r>
            <a:r>
              <a:rPr lang="fr-FR" sz="1400" dirty="0" smtClean="0"/>
              <a:t>ligne, sondages </a:t>
            </a:r>
            <a:r>
              <a:rPr lang="fr-FR" sz="1400" dirty="0"/>
              <a:t>(plutôt francophone)</a:t>
            </a:r>
          </a:p>
          <a:p>
            <a:pPr marL="1262063" lvl="2" indent="-101600"/>
            <a:endParaRPr lang="fr-FR" sz="1400" dirty="0" smtClean="0"/>
          </a:p>
          <a:p>
            <a:pPr lvl="2"/>
            <a:endParaRPr lang="fr-FR" sz="1400" dirty="0" smtClean="0"/>
          </a:p>
          <a:p>
            <a:pPr lvl="2"/>
            <a:endParaRPr lang="fr-FR" sz="1400" dirty="0" smtClean="0"/>
          </a:p>
        </p:txBody>
      </p:sp>
    </p:spTree>
    <p:extLst>
      <p:ext uri="{BB962C8B-B14F-4D97-AF65-F5344CB8AC3E}">
        <p14:creationId xmlns:p14="http://schemas.microsoft.com/office/powerpoint/2010/main" val="3078945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smtClean="0">
                <a:solidFill>
                  <a:srgbClr val="E6E100"/>
                </a:solidFill>
              </a:rPr>
              <a:t>Moteurs de recommandation</a:t>
            </a:r>
            <a:endParaRPr lang="fr-FR" dirty="0">
              <a:solidFill>
                <a:srgbClr val="E6E100"/>
              </a:solidFill>
            </a:endParaRPr>
          </a:p>
        </p:txBody>
      </p:sp>
      <p:sp>
        <p:nvSpPr>
          <p:cNvPr id="5" name="Espace réservé du contenu 4"/>
          <p:cNvSpPr>
            <a:spLocks noGrp="1"/>
          </p:cNvSpPr>
          <p:nvPr>
            <p:ph idx="1"/>
          </p:nvPr>
        </p:nvSpPr>
        <p:spPr>
          <a:xfrm>
            <a:off x="395536" y="1124744"/>
            <a:ext cx="8424936" cy="5256584"/>
          </a:xfrm>
        </p:spPr>
        <p:txBody>
          <a:bodyPr>
            <a:normAutofit/>
          </a:bodyPr>
          <a:lstStyle/>
          <a:p>
            <a:pPr lvl="2"/>
            <a:endParaRPr lang="fr-FR" sz="1800" dirty="0"/>
          </a:p>
          <a:p>
            <a:pPr marL="536575" lvl="0"/>
            <a:r>
              <a:rPr lang="fr-FR" sz="2000" dirty="0" smtClean="0"/>
              <a:t>fonctionnalités d’outils de </a:t>
            </a:r>
            <a:r>
              <a:rPr lang="fr-FR" sz="2000" b="1" dirty="0" smtClean="0"/>
              <a:t>recherche scientifiques</a:t>
            </a:r>
            <a:endParaRPr lang="fr-FR" sz="2000" b="1" dirty="0"/>
          </a:p>
          <a:p>
            <a:pPr lvl="1"/>
            <a:r>
              <a:rPr lang="fr-FR" sz="1600" dirty="0" smtClean="0"/>
              <a:t>Ex. : Google </a:t>
            </a:r>
            <a:r>
              <a:rPr lang="fr-FR" sz="1600" dirty="0"/>
              <a:t>Scholar </a:t>
            </a:r>
            <a:r>
              <a:rPr lang="fr-FR" sz="1600" dirty="0" smtClean="0"/>
              <a:t>: </a:t>
            </a:r>
            <a:r>
              <a:rPr lang="fr-FR" sz="1600" dirty="0" smtClean="0">
                <a:hlinkClick r:id="rId3"/>
              </a:rPr>
              <a:t>https</a:t>
            </a:r>
            <a:r>
              <a:rPr lang="fr-FR" sz="1600" dirty="0">
                <a:hlinkClick r:id="rId3"/>
              </a:rPr>
              <a:t>://scholar.google.fr</a:t>
            </a:r>
            <a:r>
              <a:rPr lang="fr-FR" sz="1600" dirty="0" smtClean="0">
                <a:hlinkClick r:id="rId3"/>
              </a:rPr>
              <a:t>/</a:t>
            </a:r>
            <a:r>
              <a:rPr lang="fr-FR" sz="1600" dirty="0" smtClean="0"/>
              <a:t> </a:t>
            </a:r>
          </a:p>
          <a:p>
            <a:pPr marL="1431925" lvl="2"/>
            <a:r>
              <a:rPr lang="fr-FR" sz="1400" dirty="0" smtClean="0"/>
              <a:t>moteur de recherche scientifique</a:t>
            </a:r>
          </a:p>
          <a:p>
            <a:pPr marL="1431925" lvl="2"/>
            <a:endParaRPr lang="fr-FR" sz="1400" dirty="0"/>
          </a:p>
          <a:p>
            <a:pPr marL="1431925" lvl="2"/>
            <a:endParaRPr lang="fr-FR" sz="1400" dirty="0" smtClean="0"/>
          </a:p>
          <a:p>
            <a:pPr marL="1431925" lvl="2"/>
            <a:endParaRPr lang="fr-FR" sz="1400" dirty="0" smtClean="0"/>
          </a:p>
          <a:p>
            <a:pPr marL="1431925" lvl="2"/>
            <a:endParaRPr lang="fr-FR" sz="1400" dirty="0"/>
          </a:p>
          <a:p>
            <a:pPr marL="1431925" lvl="2"/>
            <a:endParaRPr lang="fr-FR" sz="1400" dirty="0" smtClean="0"/>
          </a:p>
          <a:p>
            <a:pPr marL="1431925" lvl="2"/>
            <a:endParaRPr lang="fr-FR" sz="1400" dirty="0"/>
          </a:p>
          <a:p>
            <a:pPr lvl="1"/>
            <a:r>
              <a:rPr lang="fr-FR" sz="1600" dirty="0" smtClean="0"/>
              <a:t>Ex. : Mendeley : </a:t>
            </a:r>
            <a:r>
              <a:rPr lang="fr-FR" sz="1600" dirty="0">
                <a:hlinkClick r:id="rId4"/>
              </a:rPr>
              <a:t>https://www.mendeley.com</a:t>
            </a:r>
            <a:endParaRPr lang="fr-FR" sz="1600" dirty="0" smtClean="0"/>
          </a:p>
          <a:p>
            <a:pPr marL="1431925" lvl="2"/>
            <a:r>
              <a:rPr lang="fr-FR" sz="1400" dirty="0" smtClean="0"/>
              <a:t>logiciel de gestion de références bibliographiques</a:t>
            </a:r>
          </a:p>
          <a:p>
            <a:pPr marL="1431925" lvl="2"/>
            <a:r>
              <a:rPr lang="fr-FR" sz="1400" dirty="0" smtClean="0"/>
              <a:t>base de données accessible à </a:t>
            </a:r>
            <a:r>
              <a:rPr lang="fr-FR" sz="1400" dirty="0"/>
              <a:t>la recherche : </a:t>
            </a:r>
            <a:r>
              <a:rPr lang="fr-FR" sz="1400" dirty="0">
                <a:hlinkClick r:id="rId5"/>
              </a:rPr>
              <a:t>https://www.mendeley.com/research-papers/search</a:t>
            </a:r>
            <a:r>
              <a:rPr lang="fr-FR" sz="1400" dirty="0" smtClean="0">
                <a:hlinkClick r:id="rId5"/>
              </a:rPr>
              <a:t>/</a:t>
            </a:r>
            <a:r>
              <a:rPr lang="fr-FR" sz="1400" dirty="0" smtClean="0"/>
              <a:t> </a:t>
            </a:r>
            <a:endParaRPr lang="fr-FR" sz="1400" dirty="0"/>
          </a:p>
        </p:txBody>
      </p:sp>
      <p:pic>
        <p:nvPicPr>
          <p:cNvPr id="2" name="Imag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051720" y="4512161"/>
            <a:ext cx="3456384" cy="926613"/>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07704" y="2420888"/>
            <a:ext cx="4032448" cy="795130"/>
          </a:xfrm>
          <a:prstGeom prst="rect">
            <a:avLst/>
          </a:prstGeom>
          <a:effectLst>
            <a:outerShdw blurRad="292100" dist="139700" dir="2700000" algn="ctr" rotWithShape="0">
              <a:srgbClr val="000000">
                <a:alpha val="65000"/>
              </a:srgbClr>
            </a:outerShdw>
          </a:effectLst>
        </p:spPr>
      </p:pic>
      <p:sp>
        <p:nvSpPr>
          <p:cNvPr id="7" name="Rectangle à coins arrondis 6"/>
          <p:cNvSpPr/>
          <p:nvPr/>
        </p:nvSpPr>
        <p:spPr>
          <a:xfrm>
            <a:off x="2555775" y="2996952"/>
            <a:ext cx="720081" cy="219066"/>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à coins arrondis 7"/>
          <p:cNvSpPr/>
          <p:nvPr/>
        </p:nvSpPr>
        <p:spPr>
          <a:xfrm>
            <a:off x="3203848" y="5196054"/>
            <a:ext cx="720081" cy="219066"/>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78188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 4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15099"/>
            <a:ext cx="9144000" cy="3256769"/>
          </a:xfrm>
          <a:prstGeom prst="rect">
            <a:avLst/>
          </a:prstGeom>
        </p:spPr>
      </p:pic>
      <p:sp>
        <p:nvSpPr>
          <p:cNvPr id="49" name="Rectangle 48"/>
          <p:cNvSpPr/>
          <p:nvPr/>
        </p:nvSpPr>
        <p:spPr>
          <a:xfrm>
            <a:off x="-21048" y="-26241"/>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85000"/>
                </a:schemeClr>
              </a:solidFill>
              <a:effectLst>
                <a:outerShdw blurRad="38100" dist="38100" dir="2700000" algn="tl">
                  <a:srgbClr val="000000">
                    <a:alpha val="43137"/>
                  </a:srgbClr>
                </a:outerShdw>
              </a:effectLst>
            </a:endParaRPr>
          </a:p>
        </p:txBody>
      </p:sp>
      <p:pic>
        <p:nvPicPr>
          <p:cNvPr id="33" name="Image 3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9737" y="1668131"/>
            <a:ext cx="4458435" cy="3469257"/>
          </a:xfrm>
          <a:prstGeom prst="rect">
            <a:avLst/>
          </a:prstGeom>
          <a:effectLst>
            <a:outerShdw blurRad="292100" dist="139700" dir="2700000" algn="ctr" rotWithShape="0">
              <a:srgbClr val="000000">
                <a:alpha val="65000"/>
              </a:srgbClr>
            </a:outerShdw>
          </a:effectLst>
        </p:spPr>
      </p:pic>
      <p:grpSp>
        <p:nvGrpSpPr>
          <p:cNvPr id="34" name="Groupe 33"/>
          <p:cNvGrpSpPr/>
          <p:nvPr/>
        </p:nvGrpSpPr>
        <p:grpSpPr>
          <a:xfrm>
            <a:off x="3559933" y="116632"/>
            <a:ext cx="2024133" cy="707886"/>
            <a:chOff x="323528" y="2312908"/>
            <a:chExt cx="2376264" cy="1236211"/>
          </a:xfrm>
          <a:effectLst>
            <a:outerShdw blurRad="292100" dist="139700" dir="2700000" algn="ctr" rotWithShape="0">
              <a:srgbClr val="000000">
                <a:alpha val="65000"/>
              </a:srgbClr>
            </a:outerShdw>
          </a:effectLst>
        </p:grpSpPr>
        <p:sp>
          <p:nvSpPr>
            <p:cNvPr id="35" name="Rectangle à coins arrondis 34"/>
            <p:cNvSpPr/>
            <p:nvPr/>
          </p:nvSpPr>
          <p:spPr>
            <a:xfrm>
              <a:off x="323528" y="2436454"/>
              <a:ext cx="2376264" cy="111147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bg1">
                    <a:lumMod val="95000"/>
                  </a:schemeClr>
                </a:solidFill>
              </a:endParaRPr>
            </a:p>
          </p:txBody>
        </p:sp>
        <p:sp>
          <p:nvSpPr>
            <p:cNvPr id="36" name="ZoneTexte 35"/>
            <p:cNvSpPr txBox="1"/>
            <p:nvPr/>
          </p:nvSpPr>
          <p:spPr>
            <a:xfrm>
              <a:off x="501625" y="2312908"/>
              <a:ext cx="2076830" cy="1236211"/>
            </a:xfrm>
            <a:prstGeom prst="rect">
              <a:avLst/>
            </a:prstGeom>
            <a:noFill/>
          </p:spPr>
          <p:txBody>
            <a:bodyPr wrap="square" rtlCol="0">
              <a:spAutoFit/>
            </a:bodyPr>
            <a:lstStyle/>
            <a:p>
              <a:pPr algn="ctr"/>
              <a:r>
                <a:rPr lang="fr-FR" sz="4000" b="1" dirty="0" smtClean="0">
                  <a:solidFill>
                    <a:schemeClr val="bg1">
                      <a:lumMod val="95000"/>
                    </a:schemeClr>
                  </a:solidFill>
                  <a:effectLst>
                    <a:outerShdw blurRad="38100" dist="38100" dir="2700000" algn="tl">
                      <a:srgbClr val="000000">
                        <a:alpha val="43137"/>
                      </a:srgbClr>
                    </a:outerShdw>
                  </a:effectLst>
                </a:rPr>
                <a:t>2016</a:t>
              </a:r>
              <a:endParaRPr lang="fr-FR" sz="1200" b="1" dirty="0">
                <a:solidFill>
                  <a:schemeClr val="bg1">
                    <a:lumMod val="95000"/>
                  </a:schemeClr>
                </a:solidFill>
                <a:effectLst>
                  <a:outerShdw blurRad="38100" dist="38100" dir="2700000" algn="tl">
                    <a:srgbClr val="000000">
                      <a:alpha val="43137"/>
                    </a:srgbClr>
                  </a:outerShdw>
                </a:effectLst>
              </a:endParaRPr>
            </a:p>
          </p:txBody>
        </p:sp>
      </p:grpSp>
      <p:pic>
        <p:nvPicPr>
          <p:cNvPr id="37" name="Image 36"/>
          <p:cNvPicPr>
            <a:picLocks noChangeAspect="1"/>
          </p:cNvPicPr>
          <p:nvPr/>
        </p:nvPicPr>
        <p:blipFill rotWithShape="1">
          <a:blip r:embed="rId5" cstate="email">
            <a:extLst>
              <a:ext uri="{28A0092B-C50C-407E-A947-70E740481C1C}">
                <a14:useLocalDpi xmlns:a14="http://schemas.microsoft.com/office/drawing/2010/main"/>
              </a:ext>
            </a:extLst>
          </a:blip>
          <a:srcRect l="-195"/>
          <a:stretch/>
        </p:blipFill>
        <p:spPr>
          <a:xfrm>
            <a:off x="5324027" y="1642914"/>
            <a:ext cx="3484291" cy="4985726"/>
          </a:xfrm>
          <a:prstGeom prst="rect">
            <a:avLst/>
          </a:prstGeom>
          <a:effectLst>
            <a:outerShdw blurRad="292100" dist="139700" dir="2700000" algn="ctr" rotWithShape="0">
              <a:srgbClr val="000000">
                <a:alpha val="65000"/>
              </a:srgbClr>
            </a:outerShdw>
          </a:effectLst>
        </p:spPr>
      </p:pic>
      <p:sp>
        <p:nvSpPr>
          <p:cNvPr id="38" name="Rectangle à coins arrondis 37"/>
          <p:cNvSpPr/>
          <p:nvPr/>
        </p:nvSpPr>
        <p:spPr>
          <a:xfrm>
            <a:off x="3672030" y="894585"/>
            <a:ext cx="1769070" cy="5691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3777878" y="919802"/>
            <a:ext cx="1546149" cy="461665"/>
          </a:xfrm>
          <a:prstGeom prst="rect">
            <a:avLst/>
          </a:prstGeom>
          <a:solidFill>
            <a:schemeClr val="tx1"/>
          </a:solidFill>
        </p:spPr>
        <p:txBody>
          <a:bodyPr wrap="square" rtlCol="0">
            <a:spAutoFit/>
          </a:bodyPr>
          <a:lstStyle/>
          <a:p>
            <a:pPr algn="ctr"/>
            <a:r>
              <a:rPr lang="fr-FR" sz="1200" dirty="0" smtClean="0">
                <a:solidFill>
                  <a:schemeClr val="bg1">
                    <a:lumMod val="95000"/>
                  </a:schemeClr>
                </a:solidFill>
                <a:effectLst>
                  <a:outerShdw blurRad="38100" dist="38100" dir="2700000" algn="tl">
                    <a:srgbClr val="000000">
                      <a:alpha val="43137"/>
                    </a:srgbClr>
                  </a:outerShdw>
                </a:effectLst>
              </a:rPr>
              <a:t>mobile</a:t>
            </a:r>
          </a:p>
          <a:p>
            <a:pPr algn="ctr"/>
            <a:r>
              <a:rPr lang="fr-FR" sz="1200" dirty="0" smtClean="0">
                <a:solidFill>
                  <a:schemeClr val="bg1">
                    <a:lumMod val="95000"/>
                  </a:schemeClr>
                </a:solidFill>
                <a:effectLst>
                  <a:outerShdw blurRad="38100" dist="38100" dir="2700000" algn="tl">
                    <a:srgbClr val="000000">
                      <a:alpha val="43137"/>
                    </a:srgbClr>
                  </a:outerShdw>
                </a:effectLst>
              </a:rPr>
              <a:t>réponses</a:t>
            </a:r>
            <a:endParaRPr lang="fr-FR" sz="1200" dirty="0">
              <a:solidFill>
                <a:schemeClr val="bg1">
                  <a:lumMod val="95000"/>
                </a:schemeClr>
              </a:solidFill>
              <a:effectLst>
                <a:outerShdw blurRad="38100" dist="38100" dir="2700000" algn="tl">
                  <a:srgbClr val="000000">
                    <a:alpha val="43137"/>
                  </a:srgbClr>
                </a:outerShdw>
              </a:effectLst>
            </a:endParaRPr>
          </a:p>
        </p:txBody>
      </p:sp>
      <p:sp>
        <p:nvSpPr>
          <p:cNvPr id="3" name="Rectangle 2"/>
          <p:cNvSpPr/>
          <p:nvPr/>
        </p:nvSpPr>
        <p:spPr>
          <a:xfrm>
            <a:off x="5809257" y="6627848"/>
            <a:ext cx="2513830" cy="253916"/>
          </a:xfrm>
          <a:prstGeom prst="rect">
            <a:avLst/>
          </a:prstGeom>
        </p:spPr>
        <p:txBody>
          <a:bodyPr wrap="none">
            <a:spAutoFit/>
          </a:bodyPr>
          <a:lstStyle/>
          <a:p>
            <a:r>
              <a:rPr lang="fr-FR" sz="1050" dirty="0" smtClean="0"/>
              <a:t>tests de nouvelle interface </a:t>
            </a:r>
            <a:r>
              <a:rPr lang="fr-FR" sz="1050" i="1" dirty="0" smtClean="0"/>
              <a:t>desktop </a:t>
            </a:r>
            <a:r>
              <a:rPr lang="fr-FR" sz="1050" dirty="0" smtClean="0"/>
              <a:t>06/2016</a:t>
            </a:r>
            <a:r>
              <a:rPr lang="fr-FR" sz="1050" i="1" dirty="0" smtClean="0"/>
              <a:t> </a:t>
            </a:r>
            <a:endParaRPr lang="fr-FR" sz="1050" dirty="0"/>
          </a:p>
        </p:txBody>
      </p:sp>
      <p:sp>
        <p:nvSpPr>
          <p:cNvPr id="12" name="Rectangle 11"/>
          <p:cNvSpPr/>
          <p:nvPr/>
        </p:nvSpPr>
        <p:spPr>
          <a:xfrm>
            <a:off x="1697292" y="5132442"/>
            <a:ext cx="1603324" cy="253916"/>
          </a:xfrm>
          <a:prstGeom prst="rect">
            <a:avLst/>
          </a:prstGeom>
        </p:spPr>
        <p:txBody>
          <a:bodyPr wrap="none">
            <a:spAutoFit/>
          </a:bodyPr>
          <a:lstStyle/>
          <a:p>
            <a:r>
              <a:rPr lang="fr-FR" sz="1050" dirty="0" smtClean="0"/>
              <a:t>interface </a:t>
            </a:r>
            <a:r>
              <a:rPr lang="fr-FR" sz="1050" i="1" dirty="0" smtClean="0"/>
              <a:t>desktop </a:t>
            </a:r>
            <a:r>
              <a:rPr lang="fr-FR" sz="1050" dirty="0" smtClean="0"/>
              <a:t>classique</a:t>
            </a:r>
            <a:endParaRPr lang="fr-FR" sz="1050" dirty="0"/>
          </a:p>
        </p:txBody>
      </p:sp>
    </p:spTree>
    <p:extLst>
      <p:ext uri="{BB962C8B-B14F-4D97-AF65-F5344CB8AC3E}">
        <p14:creationId xmlns:p14="http://schemas.microsoft.com/office/powerpoint/2010/main" val="39563152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smtClean="0">
                <a:solidFill>
                  <a:srgbClr val="E6E100"/>
                </a:solidFill>
              </a:rPr>
              <a:t>Moteurs de recommandation</a:t>
            </a:r>
            <a:endParaRPr lang="fr-FR" dirty="0">
              <a:solidFill>
                <a:srgbClr val="E6E100"/>
              </a:solidFill>
            </a:endParaRPr>
          </a:p>
        </p:txBody>
      </p:sp>
      <p:sp>
        <p:nvSpPr>
          <p:cNvPr id="5" name="Espace réservé du contenu 4"/>
          <p:cNvSpPr>
            <a:spLocks noGrp="1"/>
          </p:cNvSpPr>
          <p:nvPr>
            <p:ph idx="1"/>
          </p:nvPr>
        </p:nvSpPr>
        <p:spPr>
          <a:xfrm>
            <a:off x="395536" y="1124744"/>
            <a:ext cx="8424936" cy="5256584"/>
          </a:xfrm>
        </p:spPr>
        <p:txBody>
          <a:bodyPr>
            <a:normAutofit/>
          </a:bodyPr>
          <a:lstStyle/>
          <a:p>
            <a:pPr lvl="2"/>
            <a:endParaRPr lang="fr-FR" sz="1400" dirty="0" smtClean="0"/>
          </a:p>
          <a:p>
            <a:pPr marL="0" lvl="0" indent="0">
              <a:buNone/>
            </a:pPr>
            <a:r>
              <a:rPr lang="fr-FR" b="1" dirty="0"/>
              <a:t>Suggestions </a:t>
            </a:r>
            <a:r>
              <a:rPr lang="fr-FR" b="1" dirty="0" smtClean="0"/>
              <a:t>algorithmiques et humaines</a:t>
            </a:r>
            <a:endParaRPr lang="fr-FR" b="1" dirty="0"/>
          </a:p>
          <a:p>
            <a:pPr lvl="0"/>
            <a:endParaRPr lang="fr-FR" sz="2000" dirty="0" smtClean="0"/>
          </a:p>
          <a:p>
            <a:pPr marL="536575" lvl="0" indent="-361950"/>
            <a:r>
              <a:rPr lang="fr-FR" sz="2000" dirty="0" smtClean="0"/>
              <a:t>les </a:t>
            </a:r>
            <a:r>
              <a:rPr lang="fr-FR" sz="2000" dirty="0"/>
              <a:t>« </a:t>
            </a:r>
            <a:r>
              <a:rPr lang="fr-FR" sz="2000" i="1" dirty="0" err="1"/>
              <a:t>Genome</a:t>
            </a:r>
            <a:r>
              <a:rPr lang="fr-FR" sz="2000" i="1" dirty="0"/>
              <a:t> Project</a:t>
            </a:r>
            <a:r>
              <a:rPr lang="fr-FR" sz="2000" dirty="0"/>
              <a:t> »</a:t>
            </a:r>
          </a:p>
          <a:p>
            <a:pPr marL="457200" lvl="1" indent="0">
              <a:spcBef>
                <a:spcPts val="0"/>
              </a:spcBef>
              <a:buNone/>
            </a:pPr>
            <a:r>
              <a:rPr lang="fr-FR" sz="1600" dirty="0" smtClean="0"/>
              <a:t>recommandations en fonction de l’« ADN » des ressources, établi </a:t>
            </a:r>
            <a:r>
              <a:rPr lang="fr-FR" sz="1600" dirty="0"/>
              <a:t>(« </a:t>
            </a:r>
            <a:r>
              <a:rPr lang="fr-FR" sz="1600" i="1" dirty="0" err="1"/>
              <a:t>curated</a:t>
            </a:r>
            <a:r>
              <a:rPr lang="fr-FR" sz="1600" dirty="0"/>
              <a:t> ») par </a:t>
            </a:r>
            <a:r>
              <a:rPr lang="fr-FR" sz="1600" dirty="0" smtClean="0"/>
              <a:t>des professionnels et des traitements informatiques (cotes pour chaque « gène »)</a:t>
            </a:r>
          </a:p>
          <a:p>
            <a:pPr marL="457200" lvl="1" indent="0">
              <a:spcBef>
                <a:spcPts val="0"/>
              </a:spcBef>
              <a:buNone/>
            </a:pPr>
            <a:r>
              <a:rPr lang="fr-FR" sz="1600" b="1" dirty="0">
                <a:solidFill>
                  <a:srgbClr val="E6E100"/>
                </a:solidFill>
                <a:latin typeface="Arial Black" pitchFamily="34" charset="0"/>
              </a:rPr>
              <a:t>- </a:t>
            </a:r>
            <a:r>
              <a:rPr lang="fr-FR" sz="1600" dirty="0" smtClean="0"/>
              <a:t>modèle économique ?</a:t>
            </a:r>
            <a:endParaRPr lang="fr-FR" sz="1600" dirty="0"/>
          </a:p>
          <a:p>
            <a:pPr lvl="1"/>
            <a:r>
              <a:rPr lang="fr-FR" sz="1600" dirty="0" err="1"/>
              <a:t>Pandora</a:t>
            </a:r>
            <a:r>
              <a:rPr lang="fr-FR" sz="1600" dirty="0"/>
              <a:t> : </a:t>
            </a:r>
            <a:r>
              <a:rPr lang="fr-FR" sz="1600" dirty="0">
                <a:hlinkClick r:id="rId3"/>
              </a:rPr>
              <a:t>http://www.pandora.com</a:t>
            </a:r>
            <a:endParaRPr lang="fr-FR" sz="1600" dirty="0"/>
          </a:p>
          <a:p>
            <a:pPr lvl="2"/>
            <a:r>
              <a:rPr lang="fr-FR" sz="1400" dirty="0"/>
              <a:t>Music </a:t>
            </a:r>
            <a:r>
              <a:rPr lang="fr-FR" sz="1400" dirty="0" err="1"/>
              <a:t>Genome</a:t>
            </a:r>
            <a:r>
              <a:rPr lang="fr-FR" sz="1400" dirty="0"/>
              <a:t> </a:t>
            </a:r>
            <a:r>
              <a:rPr lang="fr-FR" sz="1400" dirty="0" smtClean="0"/>
              <a:t>Project (1999) </a:t>
            </a:r>
            <a:r>
              <a:rPr lang="fr-FR" sz="1400" dirty="0"/>
              <a:t>: </a:t>
            </a:r>
            <a:r>
              <a:rPr lang="fr-FR" sz="1400" dirty="0" smtClean="0"/>
              <a:t>genre, tempo, type d’instrument, chanteur…</a:t>
            </a:r>
            <a:endParaRPr lang="fr-FR" sz="1400" dirty="0"/>
          </a:p>
          <a:p>
            <a:pPr lvl="2"/>
            <a:r>
              <a:rPr lang="fr-FR" sz="1400" b="1" dirty="0">
                <a:solidFill>
                  <a:srgbClr val="E6E100"/>
                </a:solidFill>
                <a:latin typeface="Arial Black" pitchFamily="34" charset="0"/>
              </a:rPr>
              <a:t>- </a:t>
            </a:r>
            <a:r>
              <a:rPr lang="fr-FR" sz="1400" dirty="0"/>
              <a:t>accessible uniquement aux </a:t>
            </a:r>
            <a:r>
              <a:rPr lang="fr-FR" sz="1400" dirty="0" err="1"/>
              <a:t>Etats-Unis</a:t>
            </a:r>
            <a:r>
              <a:rPr lang="fr-FR" sz="1400" dirty="0"/>
              <a:t>, Australie et Nouvelle-Zélande</a:t>
            </a:r>
          </a:p>
          <a:p>
            <a:pPr lvl="1"/>
            <a:r>
              <a:rPr lang="fr-FR" sz="1600" dirty="0" err="1" smtClean="0"/>
              <a:t>Booklamp</a:t>
            </a:r>
            <a:r>
              <a:rPr lang="fr-FR" sz="1600" dirty="0" smtClean="0"/>
              <a:t> † : </a:t>
            </a:r>
            <a:r>
              <a:rPr lang="fr-FR" sz="1600" dirty="0" smtClean="0">
                <a:hlinkClick r:id="rId4"/>
              </a:rPr>
              <a:t>http://booklamp.org/index.php</a:t>
            </a:r>
            <a:endParaRPr lang="fr-FR" sz="1600" dirty="0" smtClean="0"/>
          </a:p>
          <a:p>
            <a:pPr lvl="2"/>
            <a:r>
              <a:rPr lang="fr-FR" sz="1400" dirty="0" smtClean="0"/>
              <a:t>Book </a:t>
            </a:r>
            <a:r>
              <a:rPr lang="fr-FR" sz="1400" dirty="0" err="1" smtClean="0"/>
              <a:t>Genome</a:t>
            </a:r>
            <a:r>
              <a:rPr lang="fr-FR" sz="1400" dirty="0" smtClean="0"/>
              <a:t> Project (2003) : structure, style d’écriture, termes… ; partenariat avec des éditeurs (racheté par Apple pour contrer Amazon)</a:t>
            </a:r>
          </a:p>
          <a:p>
            <a:pPr lvl="1"/>
            <a:r>
              <a:rPr lang="fr-FR" sz="1600" dirty="0" smtClean="0">
                <a:solidFill>
                  <a:prstClr val="black"/>
                </a:solidFill>
              </a:rPr>
              <a:t>Art.sy </a:t>
            </a:r>
            <a:r>
              <a:rPr lang="fr-FR" sz="1600" dirty="0">
                <a:solidFill>
                  <a:prstClr val="black"/>
                </a:solidFill>
              </a:rPr>
              <a:t>: </a:t>
            </a:r>
            <a:r>
              <a:rPr lang="fr-FR" sz="1600" dirty="0">
                <a:solidFill>
                  <a:prstClr val="black"/>
                </a:solidFill>
                <a:hlinkClick r:id="rId5"/>
              </a:rPr>
              <a:t>http://</a:t>
            </a:r>
            <a:r>
              <a:rPr lang="fr-FR" sz="1600" dirty="0" smtClean="0">
                <a:solidFill>
                  <a:prstClr val="black"/>
                </a:solidFill>
                <a:hlinkClick r:id="rId5"/>
              </a:rPr>
              <a:t>artsy.net/theartgenomeproject</a:t>
            </a:r>
            <a:r>
              <a:rPr lang="fr-FR" sz="1600" dirty="0" smtClean="0">
                <a:solidFill>
                  <a:prstClr val="black"/>
                </a:solidFill>
              </a:rPr>
              <a:t> </a:t>
            </a:r>
            <a:r>
              <a:rPr lang="fr-FR" sz="1200" dirty="0" smtClean="0">
                <a:solidFill>
                  <a:prstClr val="black"/>
                </a:solidFill>
              </a:rPr>
              <a:t>[</a:t>
            </a:r>
            <a:r>
              <a:rPr lang="fr-FR" sz="1200" dirty="0" smtClean="0">
                <a:solidFill>
                  <a:prstClr val="black"/>
                </a:solidFill>
                <a:hlinkClick r:id="rId6"/>
              </a:rPr>
              <a:t>article</a:t>
            </a:r>
            <a:r>
              <a:rPr lang="fr-FR" sz="1200" dirty="0" smtClean="0">
                <a:solidFill>
                  <a:prstClr val="black"/>
                </a:solidFill>
              </a:rPr>
              <a:t>]</a:t>
            </a:r>
            <a:endParaRPr lang="fr-FR" sz="1200" dirty="0">
              <a:solidFill>
                <a:prstClr val="black"/>
              </a:solidFill>
            </a:endParaRPr>
          </a:p>
          <a:p>
            <a:pPr lvl="2"/>
            <a:r>
              <a:rPr lang="fr-FR" sz="1400" dirty="0" smtClean="0">
                <a:solidFill>
                  <a:prstClr val="black"/>
                </a:solidFill>
              </a:rPr>
              <a:t>Art </a:t>
            </a:r>
            <a:r>
              <a:rPr lang="fr-FR" sz="1400" dirty="0" err="1" smtClean="0">
                <a:solidFill>
                  <a:prstClr val="black"/>
                </a:solidFill>
              </a:rPr>
              <a:t>Genome</a:t>
            </a:r>
            <a:r>
              <a:rPr lang="fr-FR" sz="1400" dirty="0" smtClean="0">
                <a:solidFill>
                  <a:prstClr val="black"/>
                </a:solidFill>
              </a:rPr>
              <a:t> Project (2012) : techniques, mouvement, thèmes…; partenariat avec des musées, galeries…</a:t>
            </a:r>
          </a:p>
          <a:p>
            <a:pPr lvl="1"/>
            <a:r>
              <a:rPr lang="fr-FR" sz="1600" dirty="0" err="1"/>
              <a:t>Jinni</a:t>
            </a:r>
            <a:r>
              <a:rPr lang="fr-FR" sz="1600" dirty="0"/>
              <a:t> : </a:t>
            </a:r>
            <a:r>
              <a:rPr lang="fr-FR" sz="1600" dirty="0">
                <a:hlinkClick r:id="rId7"/>
              </a:rPr>
              <a:t>http://www.jinni.com/</a:t>
            </a:r>
            <a:endParaRPr lang="fr-FR" sz="1600" dirty="0"/>
          </a:p>
          <a:p>
            <a:pPr lvl="2"/>
            <a:r>
              <a:rPr lang="fr-FR" sz="1400" dirty="0" err="1" smtClean="0"/>
              <a:t>Movie</a:t>
            </a:r>
            <a:r>
              <a:rPr lang="fr-FR" sz="1400" dirty="0" smtClean="0"/>
              <a:t> </a:t>
            </a:r>
            <a:r>
              <a:rPr lang="fr-FR" sz="1400" dirty="0" err="1" smtClean="0"/>
              <a:t>Genome</a:t>
            </a:r>
            <a:r>
              <a:rPr lang="fr-FR" sz="1400" dirty="0" smtClean="0"/>
              <a:t> Project (2012) : genre, période, lieu…, devenu </a:t>
            </a:r>
            <a:r>
              <a:rPr lang="fr-FR" sz="1400" i="1" dirty="0" smtClean="0"/>
              <a:t>Entertainement </a:t>
            </a:r>
            <a:r>
              <a:rPr lang="fr-FR" sz="1400" i="1" dirty="0" err="1" smtClean="0"/>
              <a:t>Genome</a:t>
            </a:r>
            <a:endParaRPr lang="fr-FR" i="1" dirty="0">
              <a:solidFill>
                <a:srgbClr val="FF0000"/>
              </a:solidFill>
            </a:endParaRPr>
          </a:p>
          <a:p>
            <a:endParaRPr lang="fr-FR" dirty="0">
              <a:solidFill>
                <a:srgbClr val="FF0000"/>
              </a:solidFill>
            </a:endParaRPr>
          </a:p>
        </p:txBody>
      </p:sp>
    </p:spTree>
    <p:extLst>
      <p:ext uri="{BB962C8B-B14F-4D97-AF65-F5344CB8AC3E}">
        <p14:creationId xmlns:p14="http://schemas.microsoft.com/office/powerpoint/2010/main" val="28828757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E6E100"/>
                </a:solidFill>
              </a:rPr>
              <a:t>Moteurs de recommandation</a:t>
            </a:r>
            <a:endParaRPr lang="fr-FR" dirty="0">
              <a:solidFill>
                <a:srgbClr val="E6E100"/>
              </a:solidFill>
            </a:endParaRPr>
          </a:p>
        </p:txBody>
      </p:sp>
      <p:sp>
        <p:nvSpPr>
          <p:cNvPr id="3" name="Espace réservé du contenu 2"/>
          <p:cNvSpPr>
            <a:spLocks noGrp="1"/>
          </p:cNvSpPr>
          <p:nvPr>
            <p:ph idx="1"/>
          </p:nvPr>
        </p:nvSpPr>
        <p:spPr>
          <a:xfrm>
            <a:off x="457200" y="1268760"/>
            <a:ext cx="8435280" cy="5256584"/>
          </a:xfrm>
        </p:spPr>
        <p:txBody>
          <a:bodyPr/>
          <a:lstStyle/>
          <a:p>
            <a:pPr marL="536575" indent="-361950"/>
            <a:r>
              <a:rPr lang="fr-FR" sz="2000" b="1" dirty="0" smtClean="0"/>
              <a:t>moteurs émotionnels / d’envies</a:t>
            </a:r>
          </a:p>
          <a:p>
            <a:pPr lvl="1"/>
            <a:r>
              <a:rPr lang="fr-FR" sz="1600" dirty="0" err="1" smtClean="0"/>
              <a:t>CultureWok</a:t>
            </a:r>
            <a:r>
              <a:rPr lang="fr-FR" sz="1600" dirty="0"/>
              <a:t>: </a:t>
            </a:r>
            <a:r>
              <a:rPr lang="fr-FR" sz="1600" dirty="0">
                <a:hlinkClick r:id="rId3"/>
              </a:rPr>
              <a:t>http://www.culturewok.com</a:t>
            </a:r>
            <a:r>
              <a:rPr lang="fr-FR" sz="1600" dirty="0" smtClean="0">
                <a:hlinkClick r:id="rId3"/>
              </a:rPr>
              <a:t>/</a:t>
            </a:r>
            <a:endParaRPr lang="fr-FR" sz="1600" dirty="0" smtClean="0"/>
          </a:p>
          <a:p>
            <a:pPr lvl="2"/>
            <a:r>
              <a:rPr lang="fr-FR" sz="1400" dirty="0" smtClean="0"/>
              <a:t>moteur « sensitif » de contenus culturels : cinéma, jeux, livres et musique</a:t>
            </a:r>
            <a:br>
              <a:rPr lang="fr-FR" sz="1400" dirty="0" smtClean="0"/>
            </a:br>
            <a:r>
              <a:rPr lang="fr-FR" sz="1400" dirty="0" smtClean="0"/>
              <a:t>ex. de la médiathèque </a:t>
            </a:r>
            <a:r>
              <a:rPr lang="fr-FR" sz="1400" dirty="0"/>
              <a:t>de Saint-Jean-de-Luz </a:t>
            </a:r>
            <a:r>
              <a:rPr lang="fr-FR" sz="1400" dirty="0" smtClean="0"/>
              <a:t>: </a:t>
            </a:r>
            <a:r>
              <a:rPr lang="fr-FR" sz="1400" dirty="0">
                <a:hlinkClick r:id="rId4"/>
              </a:rPr>
              <a:t>http://</a:t>
            </a:r>
            <a:r>
              <a:rPr lang="fr-FR" sz="1400" dirty="0" smtClean="0">
                <a:hlinkClick r:id="rId4"/>
              </a:rPr>
              <a:t>www.culturewok.com/mediatheque-saintjeandeluz</a:t>
            </a:r>
            <a:r>
              <a:rPr lang="fr-FR" sz="1400" dirty="0" smtClean="0"/>
              <a:t> </a:t>
            </a:r>
          </a:p>
          <a:p>
            <a:pPr lvl="1"/>
            <a:r>
              <a:rPr lang="fr-FR" sz="1600" dirty="0" smtClean="0"/>
              <a:t>Moteur d’envies du Livre </a:t>
            </a:r>
            <a:r>
              <a:rPr lang="fr-FR" sz="1600" dirty="0"/>
              <a:t>de Poche : </a:t>
            </a:r>
            <a:r>
              <a:rPr lang="fr-FR" sz="1600" dirty="0">
                <a:hlinkClick r:id="rId5"/>
              </a:rPr>
              <a:t>http://</a:t>
            </a:r>
            <a:r>
              <a:rPr lang="fr-FR" sz="1600" dirty="0" smtClean="0">
                <a:hlinkClick r:id="rId5"/>
              </a:rPr>
              <a:t>www.livredepoche.com/moteur-d-envies</a:t>
            </a:r>
            <a:endParaRPr lang="fr-FR" sz="1600" dirty="0" smtClean="0"/>
          </a:p>
          <a:p>
            <a:pPr lvl="2"/>
            <a:r>
              <a:rPr lang="fr-FR" sz="1400" b="1" dirty="0">
                <a:solidFill>
                  <a:srgbClr val="E6E100"/>
                </a:solidFill>
                <a:latin typeface="Arial Black" pitchFamily="34" charset="0"/>
              </a:rPr>
              <a:t>- </a:t>
            </a:r>
            <a:r>
              <a:rPr lang="fr-FR" sz="1400" dirty="0" smtClean="0"/>
              <a:t>peu de contenu</a:t>
            </a:r>
          </a:p>
          <a:p>
            <a:pPr lvl="2"/>
            <a:endParaRPr lang="fr-FR" sz="1400" dirty="0"/>
          </a:p>
          <a:p>
            <a:pPr marL="536575" lvl="0">
              <a:spcBef>
                <a:spcPts val="600"/>
              </a:spcBef>
            </a:pPr>
            <a:r>
              <a:rPr lang="fr-FR" sz="2000" b="1" dirty="0" smtClean="0"/>
              <a:t>moteurs d’inspirations</a:t>
            </a:r>
            <a:r>
              <a:rPr lang="fr-FR" sz="2000" dirty="0" smtClean="0"/>
              <a:t> </a:t>
            </a:r>
            <a:r>
              <a:rPr lang="fr-FR" sz="1400" dirty="0" smtClean="0"/>
              <a:t>(exemples)</a:t>
            </a:r>
            <a:endParaRPr lang="fr-FR" sz="2000" dirty="0" smtClean="0"/>
          </a:p>
          <a:p>
            <a:pPr lvl="1">
              <a:spcBef>
                <a:spcPts val="300"/>
              </a:spcBef>
            </a:pPr>
            <a:r>
              <a:rPr lang="fr-FR" sz="1600" dirty="0" err="1" smtClean="0"/>
              <a:t>Niice</a:t>
            </a:r>
            <a:r>
              <a:rPr lang="fr-FR" sz="1600" dirty="0"/>
              <a:t> : </a:t>
            </a:r>
            <a:r>
              <a:rPr lang="fr-FR" sz="1600" dirty="0">
                <a:hlinkClick r:id="rId6"/>
              </a:rPr>
              <a:t>http://www.niice.co</a:t>
            </a:r>
            <a:r>
              <a:rPr lang="fr-FR" sz="1600" dirty="0" smtClean="0">
                <a:hlinkClick r:id="rId6"/>
              </a:rPr>
              <a:t>/</a:t>
            </a:r>
            <a:r>
              <a:rPr lang="fr-FR" sz="1600" dirty="0" smtClean="0"/>
              <a:t> </a:t>
            </a:r>
          </a:p>
          <a:p>
            <a:pPr lvl="2"/>
            <a:r>
              <a:rPr lang="fr-FR" sz="1400" dirty="0" smtClean="0"/>
              <a:t>moteur de recherche visuelle pour les « créatifs » - recherche par mots-clés, couleurs</a:t>
            </a:r>
          </a:p>
          <a:p>
            <a:pPr lvl="1"/>
            <a:r>
              <a:rPr lang="fr-FR" sz="1600" dirty="0" smtClean="0"/>
              <a:t>moteur d’inspiration </a:t>
            </a:r>
            <a:r>
              <a:rPr lang="fr-FR" sz="1600" dirty="0"/>
              <a:t>d’Havas voyages : </a:t>
            </a:r>
            <a:r>
              <a:rPr lang="fr-FR" sz="1600" dirty="0">
                <a:hlinkClick r:id="rId7"/>
              </a:rPr>
              <a:t>http://idees.havas-voyages.fr</a:t>
            </a:r>
            <a:r>
              <a:rPr lang="fr-FR" sz="1600" dirty="0" smtClean="0">
                <a:hlinkClick r:id="rId7"/>
              </a:rPr>
              <a:t>/</a:t>
            </a:r>
            <a:endParaRPr lang="fr-FR" sz="1600" dirty="0" smtClean="0"/>
          </a:p>
          <a:p>
            <a:pPr lvl="2"/>
            <a:r>
              <a:rPr lang="fr-FR" sz="1400" dirty="0" smtClean="0"/>
              <a:t>recherche par curseurs</a:t>
            </a:r>
            <a:endParaRPr lang="fr-FR" sz="1400" dirty="0"/>
          </a:p>
        </p:txBody>
      </p:sp>
    </p:spTree>
    <p:extLst>
      <p:ext uri="{BB962C8B-B14F-4D97-AF65-F5344CB8AC3E}">
        <p14:creationId xmlns:p14="http://schemas.microsoft.com/office/powerpoint/2010/main" val="37462192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smtClean="0">
                <a:solidFill>
                  <a:srgbClr val="E6E100"/>
                </a:solidFill>
              </a:rPr>
              <a:t>L’omniprésence de la personnalisation</a:t>
            </a:r>
            <a:endParaRPr lang="fr-FR" dirty="0">
              <a:solidFill>
                <a:srgbClr val="E6E100"/>
              </a:solidFill>
            </a:endParaRPr>
          </a:p>
        </p:txBody>
      </p:sp>
      <p:sp>
        <p:nvSpPr>
          <p:cNvPr id="5" name="Espace réservé du contenu 4"/>
          <p:cNvSpPr>
            <a:spLocks noGrp="1"/>
          </p:cNvSpPr>
          <p:nvPr>
            <p:ph idx="1"/>
          </p:nvPr>
        </p:nvSpPr>
        <p:spPr>
          <a:xfrm>
            <a:off x="395536" y="1124744"/>
            <a:ext cx="8424936" cy="5616624"/>
          </a:xfrm>
        </p:spPr>
        <p:txBody>
          <a:bodyPr/>
          <a:lstStyle/>
          <a:p>
            <a:pPr marL="255588" indent="-255588"/>
            <a:r>
              <a:rPr lang="fr-FR" sz="2000" dirty="0" smtClean="0"/>
              <a:t>développement de la </a:t>
            </a:r>
            <a:r>
              <a:rPr lang="fr-FR" sz="2000" b="1" dirty="0" smtClean="0"/>
              <a:t>combinaison de différents types de services</a:t>
            </a:r>
          </a:p>
          <a:p>
            <a:pPr marL="457200" lvl="1" indent="0">
              <a:buNone/>
            </a:pPr>
            <a:r>
              <a:rPr lang="fr-FR" dirty="0" smtClean="0">
                <a:solidFill>
                  <a:prstClr val="black"/>
                </a:solidFill>
              </a:rPr>
              <a:t>ex. : services associant les algorithmes et l’humain (</a:t>
            </a:r>
            <a:r>
              <a:rPr lang="fr-FR" dirty="0" smtClean="0">
                <a:solidFill>
                  <a:prstClr val="black"/>
                </a:solidFill>
                <a:hlinkClick r:id="rId3"/>
              </a:rPr>
              <a:t>article</a:t>
            </a:r>
            <a:r>
              <a:rPr lang="fr-FR" dirty="0" smtClean="0">
                <a:solidFill>
                  <a:prstClr val="black"/>
                </a:solidFill>
              </a:rPr>
              <a:t>)</a:t>
            </a:r>
          </a:p>
          <a:p>
            <a:pPr marL="457200" lvl="1" indent="0">
              <a:buNone/>
            </a:pPr>
            <a:r>
              <a:rPr lang="fr-FR" dirty="0" smtClean="0">
                <a:solidFill>
                  <a:prstClr val="black"/>
                </a:solidFill>
              </a:rPr>
              <a:t>ex</a:t>
            </a:r>
            <a:r>
              <a:rPr lang="fr-FR" dirty="0">
                <a:solidFill>
                  <a:prstClr val="black"/>
                </a:solidFill>
              </a:rPr>
              <a:t>. : moteurs de recommandations </a:t>
            </a:r>
            <a:r>
              <a:rPr lang="fr-FR" dirty="0" smtClean="0">
                <a:solidFill>
                  <a:prstClr val="black"/>
                </a:solidFill>
              </a:rPr>
              <a:t>personnalisées</a:t>
            </a:r>
          </a:p>
          <a:p>
            <a:pPr marL="457200" lvl="1" indent="0">
              <a:spcBef>
                <a:spcPts val="0"/>
              </a:spcBef>
              <a:buNone/>
            </a:pPr>
            <a:r>
              <a:rPr lang="fr-FR" sz="1400" b="1" dirty="0">
                <a:solidFill>
                  <a:srgbClr val="E6E100"/>
                </a:solidFill>
                <a:latin typeface="Arial Black" pitchFamily="34" charset="0"/>
              </a:rPr>
              <a:t>- </a:t>
            </a:r>
            <a:r>
              <a:rPr lang="fr-FR" sz="1400" dirty="0" smtClean="0">
                <a:solidFill>
                  <a:prstClr val="black"/>
                </a:solidFill>
              </a:rPr>
              <a:t>nécessite de donner l’accès à des données personnelles (connexion, appli de smartphone)</a:t>
            </a:r>
            <a:endParaRPr lang="fr-FR" sz="1400" dirty="0">
              <a:solidFill>
                <a:prstClr val="black"/>
              </a:solidFill>
            </a:endParaRPr>
          </a:p>
          <a:p>
            <a:pPr lvl="2"/>
            <a:endParaRPr lang="fr-FR" sz="1200" dirty="0"/>
          </a:p>
          <a:p>
            <a:pPr marL="898525" indent="-273050"/>
            <a:r>
              <a:rPr lang="fr-FR" sz="1600" dirty="0">
                <a:solidFill>
                  <a:schemeClr val="tx1"/>
                </a:solidFill>
              </a:rPr>
              <a:t>ex. </a:t>
            </a:r>
            <a:r>
              <a:rPr lang="fr-FR" sz="1600" dirty="0" smtClean="0">
                <a:solidFill>
                  <a:schemeClr val="tx1"/>
                </a:solidFill>
              </a:rPr>
              <a:t>: </a:t>
            </a:r>
            <a:r>
              <a:rPr lang="fr-FR" sz="1600" dirty="0" err="1" smtClean="0">
                <a:solidFill>
                  <a:schemeClr val="tx1"/>
                </a:solidFill>
              </a:rPr>
              <a:t>TankTopTV</a:t>
            </a:r>
            <a:r>
              <a:rPr lang="fr-FR" sz="1600" dirty="0" smtClean="0">
                <a:solidFill>
                  <a:schemeClr val="tx1"/>
                </a:solidFill>
              </a:rPr>
              <a:t> (UK</a:t>
            </a:r>
            <a:r>
              <a:rPr lang="fr-FR" sz="1600" dirty="0">
                <a:solidFill>
                  <a:schemeClr val="tx1"/>
                </a:solidFill>
              </a:rPr>
              <a:t>) : </a:t>
            </a:r>
            <a:r>
              <a:rPr lang="fr-FR" sz="1600" dirty="0">
                <a:solidFill>
                  <a:schemeClr val="tx1"/>
                </a:solidFill>
                <a:hlinkClick r:id="rId4"/>
              </a:rPr>
              <a:t>http://</a:t>
            </a:r>
            <a:r>
              <a:rPr lang="fr-FR" sz="1600" dirty="0" smtClean="0">
                <a:solidFill>
                  <a:schemeClr val="tx1"/>
                </a:solidFill>
                <a:hlinkClick r:id="rId4"/>
              </a:rPr>
              <a:t>www.tanktop.tv</a:t>
            </a:r>
            <a:r>
              <a:rPr lang="fr-FR" sz="1600" dirty="0" smtClean="0">
                <a:solidFill>
                  <a:schemeClr val="tx1"/>
                </a:solidFill>
              </a:rPr>
              <a:t> </a:t>
            </a:r>
          </a:p>
          <a:p>
            <a:pPr marL="828675" lvl="1" indent="0">
              <a:spcBef>
                <a:spcPts val="0"/>
              </a:spcBef>
              <a:buNone/>
            </a:pPr>
            <a:r>
              <a:rPr lang="fr-FR" sz="1400" dirty="0"/>
              <a:t>moteur de suggestions et comparateur de services de </a:t>
            </a:r>
            <a:r>
              <a:rPr lang="fr-FR" sz="1400" dirty="0" smtClean="0"/>
              <a:t>VOD</a:t>
            </a:r>
          </a:p>
          <a:p>
            <a:pPr marL="828675" lvl="1" indent="0">
              <a:spcBef>
                <a:spcPts val="0"/>
              </a:spcBef>
              <a:buNone/>
            </a:pPr>
            <a:endParaRPr lang="fr-FR" sz="1400" dirty="0"/>
          </a:p>
          <a:p>
            <a:pPr marL="828675" lvl="1" indent="0">
              <a:spcBef>
                <a:spcPts val="0"/>
              </a:spcBef>
              <a:buNone/>
            </a:pPr>
            <a:endParaRPr lang="fr-FR" sz="1400" dirty="0" smtClean="0"/>
          </a:p>
          <a:p>
            <a:pPr marL="828675" lvl="1" indent="0">
              <a:spcBef>
                <a:spcPts val="0"/>
              </a:spcBef>
              <a:buNone/>
            </a:pPr>
            <a:endParaRPr lang="fr-FR" sz="1400" dirty="0"/>
          </a:p>
          <a:p>
            <a:pPr marL="828675" lvl="1" indent="0">
              <a:spcBef>
                <a:spcPts val="0"/>
              </a:spcBef>
              <a:buNone/>
            </a:pPr>
            <a:endParaRPr lang="fr-FR" sz="1400" dirty="0" smtClean="0"/>
          </a:p>
          <a:p>
            <a:pPr marL="828675" lvl="1" indent="0">
              <a:spcBef>
                <a:spcPts val="0"/>
              </a:spcBef>
              <a:buNone/>
            </a:pPr>
            <a:endParaRPr lang="fr-FR" sz="1400" dirty="0"/>
          </a:p>
          <a:p>
            <a:pPr marL="828675" lvl="1" indent="0">
              <a:spcBef>
                <a:spcPts val="0"/>
              </a:spcBef>
              <a:buNone/>
            </a:pPr>
            <a:endParaRPr lang="fr-FR" sz="1400" dirty="0" smtClean="0"/>
          </a:p>
          <a:p>
            <a:pPr marL="828675" lvl="1" indent="0">
              <a:spcBef>
                <a:spcPts val="0"/>
              </a:spcBef>
              <a:buNone/>
            </a:pPr>
            <a:endParaRPr lang="fr-FR" sz="1400" dirty="0"/>
          </a:p>
          <a:p>
            <a:pPr marL="828675" lvl="1" indent="0">
              <a:spcBef>
                <a:spcPts val="0"/>
              </a:spcBef>
              <a:buNone/>
            </a:pPr>
            <a:endParaRPr lang="fr-FR" sz="1400" dirty="0" smtClean="0"/>
          </a:p>
          <a:p>
            <a:pPr marL="828675" lvl="1" indent="0">
              <a:spcBef>
                <a:spcPts val="0"/>
              </a:spcBef>
              <a:buNone/>
            </a:pPr>
            <a:endParaRPr lang="fr-FR" sz="1400" dirty="0"/>
          </a:p>
          <a:p>
            <a:pPr marL="828675" lvl="1" indent="0">
              <a:spcBef>
                <a:spcPts val="0"/>
              </a:spcBef>
              <a:buNone/>
            </a:pPr>
            <a:endParaRPr lang="fr-FR" sz="1400" dirty="0" smtClean="0"/>
          </a:p>
          <a:p>
            <a:pPr marL="828675" lvl="1" indent="0">
              <a:spcBef>
                <a:spcPts val="0"/>
              </a:spcBef>
              <a:buNone/>
            </a:pPr>
            <a:endParaRPr lang="fr-FR" sz="1400" dirty="0" smtClean="0"/>
          </a:p>
          <a:p>
            <a:pPr marL="828675" lvl="1" indent="0">
              <a:spcBef>
                <a:spcPts val="0"/>
              </a:spcBef>
              <a:buNone/>
            </a:pPr>
            <a:endParaRPr lang="fr-FR" sz="1400" dirty="0"/>
          </a:p>
          <a:p>
            <a:pPr marL="828675" lvl="1" indent="0">
              <a:spcBef>
                <a:spcPts val="0"/>
              </a:spcBef>
              <a:buNone/>
            </a:pPr>
            <a:endParaRPr lang="fr-FR" sz="1400" dirty="0" smtClean="0"/>
          </a:p>
          <a:p>
            <a:pPr marL="828675" lvl="1" indent="0">
              <a:spcBef>
                <a:spcPts val="0"/>
              </a:spcBef>
              <a:buNone/>
            </a:pPr>
            <a:endParaRPr lang="fr-FR" sz="1400" dirty="0"/>
          </a:p>
          <a:p>
            <a:pPr marL="828675" lvl="1" indent="0">
              <a:spcBef>
                <a:spcPts val="0"/>
              </a:spcBef>
              <a:buNone/>
            </a:pPr>
            <a:endParaRPr lang="fr-FR" sz="1400" dirty="0" smtClean="0"/>
          </a:p>
          <a:p>
            <a:pPr marL="896938" lvl="1">
              <a:spcBef>
                <a:spcPts val="0"/>
              </a:spcBef>
            </a:pPr>
            <a:r>
              <a:rPr lang="fr-FR" sz="1600" dirty="0"/>
              <a:t>ex. : </a:t>
            </a:r>
            <a:r>
              <a:rPr lang="fr-FR" sz="1600" dirty="0" smtClean="0"/>
              <a:t>appli </a:t>
            </a:r>
            <a:r>
              <a:rPr lang="fr-FR" sz="1600" dirty="0" err="1" smtClean="0"/>
              <a:t>Random</a:t>
            </a:r>
            <a:r>
              <a:rPr lang="fr-FR" sz="1600" dirty="0" smtClean="0"/>
              <a:t> (</a:t>
            </a:r>
            <a:r>
              <a:rPr lang="fr-FR" sz="1600" dirty="0" smtClean="0">
                <a:hlinkClick r:id="rId5"/>
              </a:rPr>
              <a:t>article</a:t>
            </a:r>
            <a:r>
              <a:rPr lang="fr-FR" sz="1600" dirty="0" smtClean="0"/>
              <a:t>) </a:t>
            </a:r>
          </a:p>
          <a:p>
            <a:pPr marL="885825" lvl="2"/>
            <a:r>
              <a:rPr lang="fr-FR" sz="1400" dirty="0" smtClean="0"/>
              <a:t>moteur prédictif de découverte</a:t>
            </a:r>
            <a:endParaRPr lang="fr-FR" sz="1400" dirty="0"/>
          </a:p>
          <a:p>
            <a:endParaRPr lang="fr-FR" dirty="0">
              <a:solidFill>
                <a:srgbClr val="FF0000"/>
              </a:solidFill>
            </a:endParaRPr>
          </a:p>
        </p:txBody>
      </p:sp>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15443" y="3068961"/>
            <a:ext cx="4281611" cy="296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à coins arrondis 6"/>
          <p:cNvSpPr/>
          <p:nvPr/>
        </p:nvSpPr>
        <p:spPr>
          <a:xfrm>
            <a:off x="2487451" y="4077072"/>
            <a:ext cx="3962893" cy="328928"/>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0630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EE800">
            <a:alpha val="50000"/>
          </a:srgbClr>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4498100" y="2924944"/>
            <a:ext cx="4645900" cy="1440160"/>
          </a:xfrm>
        </p:spPr>
        <p:txBody>
          <a:bodyPr>
            <a:noAutofit/>
          </a:bodyPr>
          <a:lstStyle/>
          <a:p>
            <a:pPr algn="l">
              <a:spcBef>
                <a:spcPts val="1200"/>
              </a:spcBef>
            </a:pPr>
            <a:r>
              <a:rPr lang="fr-FR" sz="2400" b="1" dirty="0" smtClean="0">
                <a:solidFill>
                  <a:schemeClr val="bg1">
                    <a:lumMod val="50000"/>
                  </a:schemeClr>
                </a:solidFill>
                <a:effectLst>
                  <a:outerShdw blurRad="38100" dist="38100" dir="2700000" algn="tl">
                    <a:srgbClr val="000000">
                      <a:alpha val="43137"/>
                    </a:srgbClr>
                  </a:outerShdw>
                </a:effectLst>
              </a:rPr>
              <a:t>La recherche sociale</a:t>
            </a:r>
            <a:br>
              <a:rPr lang="fr-FR" sz="2400" b="1" dirty="0" smtClean="0">
                <a:solidFill>
                  <a:schemeClr val="bg1">
                    <a:lumMod val="50000"/>
                  </a:schemeClr>
                </a:solidFill>
                <a:effectLst>
                  <a:outerShdw blurRad="38100" dist="38100" dir="2700000" algn="tl">
                    <a:srgbClr val="000000">
                      <a:alpha val="43137"/>
                    </a:srgbClr>
                  </a:outerShdw>
                </a:effectLst>
              </a:rPr>
            </a:br>
            <a:r>
              <a:rPr lang="fr-FR" sz="1100" b="1" dirty="0">
                <a:solidFill>
                  <a:schemeClr val="bg1">
                    <a:lumMod val="50000"/>
                  </a:schemeClr>
                </a:solidFill>
                <a:effectLst>
                  <a:outerShdw blurRad="38100" dist="38100" dir="2700000" algn="tl">
                    <a:srgbClr val="000000">
                      <a:alpha val="43137"/>
                    </a:srgbClr>
                  </a:outerShdw>
                </a:effectLst>
              </a:rPr>
              <a:t/>
            </a:r>
            <a:br>
              <a:rPr lang="fr-FR" sz="1100" b="1" dirty="0">
                <a:solidFill>
                  <a:schemeClr val="bg1">
                    <a:lumMod val="50000"/>
                  </a:schemeClr>
                </a:solidFill>
                <a:effectLst>
                  <a:outerShdw blurRad="38100" dist="38100" dir="2700000" algn="tl">
                    <a:srgbClr val="000000">
                      <a:alpha val="43137"/>
                    </a:srgbClr>
                  </a:outerShdw>
                </a:effectLst>
              </a:rPr>
            </a:br>
            <a:r>
              <a:rPr lang="fr-FR" sz="1600" dirty="0" smtClean="0">
                <a:solidFill>
                  <a:schemeClr val="bg1">
                    <a:lumMod val="50000"/>
                  </a:schemeClr>
                </a:solidFill>
              </a:rPr>
              <a:t>«</a:t>
            </a:r>
            <a:r>
              <a:rPr lang="fr-FR" sz="1600" dirty="0">
                <a:solidFill>
                  <a:schemeClr val="bg1">
                    <a:lumMod val="50000"/>
                  </a:schemeClr>
                </a:solidFill>
              </a:rPr>
              <a:t>  Pour un bon tuyau, demandez</a:t>
            </a:r>
            <a:br>
              <a:rPr lang="fr-FR" sz="1600" dirty="0">
                <a:solidFill>
                  <a:schemeClr val="bg1">
                    <a:lumMod val="50000"/>
                  </a:schemeClr>
                </a:solidFill>
              </a:rPr>
            </a:br>
            <a:r>
              <a:rPr lang="fr-FR" sz="1600" dirty="0">
                <a:solidFill>
                  <a:schemeClr val="bg1">
                    <a:lumMod val="50000"/>
                  </a:schemeClr>
                </a:solidFill>
              </a:rPr>
              <a:t> à vos amis plutôt qu’à Google » </a:t>
            </a:r>
            <a:r>
              <a:rPr lang="fr-FR" sz="800" dirty="0" smtClean="0">
                <a:solidFill>
                  <a:schemeClr val="bg1">
                    <a:lumMod val="50000"/>
                  </a:schemeClr>
                </a:solidFill>
              </a:rPr>
              <a:t>[</a:t>
            </a:r>
            <a:r>
              <a:rPr lang="fr-FR" sz="800" dirty="0">
                <a:solidFill>
                  <a:schemeClr val="bg1">
                    <a:lumMod val="50000"/>
                  </a:schemeClr>
                </a:solidFill>
                <a:hlinkClick r:id="rId3"/>
              </a:rPr>
              <a:t>A.-S. Moreau</a:t>
            </a:r>
            <a:r>
              <a:rPr lang="fr-FR" sz="800" dirty="0">
                <a:solidFill>
                  <a:schemeClr val="bg1">
                    <a:lumMod val="50000"/>
                  </a:schemeClr>
                </a:solidFill>
              </a:rPr>
              <a:t>]</a:t>
            </a:r>
            <a:r>
              <a:rPr lang="fr-FR" sz="800" dirty="0">
                <a:solidFill>
                  <a:schemeClr val="bg1">
                    <a:lumMod val="95000"/>
                  </a:schemeClr>
                </a:solidFill>
                <a:effectLst>
                  <a:outerShdw blurRad="38100" dist="38100" dir="2700000" algn="tl">
                    <a:srgbClr val="000000">
                      <a:alpha val="43137"/>
                    </a:srgbClr>
                  </a:outerShdw>
                </a:effectLst>
              </a:rPr>
              <a:t/>
            </a:r>
            <a:br>
              <a:rPr lang="fr-FR" sz="800" dirty="0">
                <a:solidFill>
                  <a:schemeClr val="bg1">
                    <a:lumMod val="95000"/>
                  </a:schemeClr>
                </a:solidFill>
                <a:effectLst>
                  <a:outerShdw blurRad="38100" dist="38100" dir="2700000" algn="tl">
                    <a:srgbClr val="000000">
                      <a:alpha val="43137"/>
                    </a:srgbClr>
                  </a:outerShdw>
                </a:effectLst>
              </a:rPr>
            </a:br>
            <a:endParaRPr lang="fr-FR" sz="800" dirty="0">
              <a:solidFill>
                <a:schemeClr val="bg1">
                  <a:lumMod val="50000"/>
                </a:schemeClr>
              </a:solidFill>
            </a:endParaRPr>
          </a:p>
        </p:txBody>
      </p:sp>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76869">
            <a:off x="975246" y="1835916"/>
            <a:ext cx="2578901" cy="3397702"/>
          </a:xfrm>
          <a:prstGeom prst="rect">
            <a:avLst/>
          </a:prstGeom>
        </p:spPr>
      </p:pic>
    </p:spTree>
    <p:extLst>
      <p:ext uri="{BB962C8B-B14F-4D97-AF65-F5344CB8AC3E}">
        <p14:creationId xmlns:p14="http://schemas.microsoft.com/office/powerpoint/2010/main" val="11244855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La recherche sociale</a:t>
            </a:r>
            <a:endParaRPr lang="fr-FR" dirty="0">
              <a:solidFill>
                <a:srgbClr val="E6E100"/>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1059175008"/>
              </p:ext>
            </p:extLst>
          </p:nvPr>
        </p:nvGraphicFramePr>
        <p:xfrm>
          <a:off x="359531" y="864940"/>
          <a:ext cx="8424937" cy="5802600"/>
        </p:xfrm>
        <a:graphic>
          <a:graphicData uri="http://schemas.openxmlformats.org/drawingml/2006/table">
            <a:tbl>
              <a:tblPr bandRow="1">
                <a:tableStyleId>{5C22544A-7EE6-4342-B048-85BDC9FD1C3A}</a:tableStyleId>
              </a:tblPr>
              <a:tblGrid>
                <a:gridCol w="1111218"/>
                <a:gridCol w="7313719"/>
              </a:tblGrid>
              <a:tr h="630560">
                <a:tc>
                  <a:txBody>
                    <a:bodyPr/>
                    <a:lstStyle/>
                    <a:p>
                      <a:r>
                        <a:rPr lang="fr-FR" sz="1400" b="1" dirty="0" smtClean="0">
                          <a:solidFill>
                            <a:schemeClr val="tx1"/>
                          </a:solidFill>
                        </a:rPr>
                        <a:t>Limite des moteurs traditionnels</a:t>
                      </a:r>
                      <a:endParaRPr lang="fr-FR" sz="1400" b="1" dirty="0">
                        <a:solidFill>
                          <a:schemeClr val="tx1"/>
                        </a:solidFill>
                      </a:endParaRPr>
                    </a:p>
                  </a:txBody>
                  <a:tcPr>
                    <a:solidFill>
                      <a:srgbClr val="E6E100">
                        <a:alpha val="50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tx1"/>
                          </a:solidFill>
                        </a:rPr>
                        <a:t>- moteurs surtout factuels et de généralités</a:t>
                      </a:r>
                      <a:r>
                        <a:rPr lang="fr-FR" sz="1200" baseline="0" dirty="0" smtClean="0">
                          <a:solidFill>
                            <a:schemeClr val="tx1"/>
                          </a:solidFill>
                        </a:rPr>
                        <a:t> (recherches du quotidien)</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solidFill>
                            <a:schemeClr val="tx1"/>
                          </a:solidFill>
                        </a:rPr>
                        <a:t>- peu prise en compte des réseaux sociaux (web invisible) et avis/opinions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solidFill>
                            <a:schemeClr val="tx1"/>
                          </a:solidFill>
                        </a:rPr>
                        <a:t>- certaines plateformes 2.0 non indexées par les moteurs de recherche</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solidFill>
                            <a:schemeClr val="tx1"/>
                          </a:solidFill>
                        </a:rPr>
                        <a:t>- peu de visibilité des signaux faibles (pas assez importants pour être visibles dans les premiers résultats)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solidFill>
                            <a:schemeClr val="tx1"/>
                          </a:solidFill>
                          <a:sym typeface="Wingdings" pitchFamily="2" charset="2"/>
                        </a:rPr>
                        <a:t> marché potentiel important (un moteur de recherche Facebook pourrait capter </a:t>
                      </a:r>
                      <a:r>
                        <a:rPr lang="fr-FR" sz="1200" baseline="0" dirty="0" smtClean="0">
                          <a:solidFill>
                            <a:schemeClr val="tx1"/>
                          </a:solidFill>
                          <a:sym typeface="Wingdings" pitchFamily="2" charset="2"/>
                          <a:hlinkClick r:id="rId3"/>
                        </a:rPr>
                        <a:t>25 % de parts de marché</a:t>
                      </a:r>
                      <a:r>
                        <a:rPr lang="fr-FR" sz="1200" baseline="0" dirty="0" smtClean="0">
                          <a:solidFill>
                            <a:schemeClr val="tx1"/>
                          </a:solidFill>
                          <a:sym typeface="Wingdings" pitchFamily="2" charset="2"/>
                        </a:rPr>
                        <a:t>)</a:t>
                      </a:r>
                      <a:endParaRPr lang="fr-FR" sz="1200" dirty="0" smtClean="0">
                        <a:solidFill>
                          <a:schemeClr val="tx1"/>
                        </a:solidFill>
                      </a:endParaRPr>
                    </a:p>
                  </a:txBody>
                  <a:tcPr>
                    <a:solidFill>
                      <a:srgbClr val="E6E100">
                        <a:alpha val="50000"/>
                      </a:srgbClr>
                    </a:solidFill>
                  </a:tcPr>
                </a:tc>
              </a:tr>
              <a:tr h="681960">
                <a:tc>
                  <a:txBody>
                    <a:bodyPr/>
                    <a:lstStyle/>
                    <a:p>
                      <a:r>
                        <a:rPr lang="fr-FR" sz="1400" b="1" dirty="0" smtClean="0"/>
                        <a:t>Type de documents</a:t>
                      </a:r>
                      <a:endParaRPr lang="fr-FR" sz="1400" b="1" dirty="0"/>
                    </a:p>
                  </a:txBody>
                  <a:tcPr>
                    <a:solidFill>
                      <a:srgbClr val="E6E100">
                        <a:alpha val="25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 tout type de document ou données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 recommandations,</a:t>
                      </a:r>
                      <a:r>
                        <a:rPr lang="fr-FR" sz="1200" baseline="0" dirty="0" smtClean="0"/>
                        <a:t> </a:t>
                      </a:r>
                      <a:r>
                        <a:rPr lang="fr-FR" sz="1200" dirty="0" smtClean="0"/>
                        <a:t>avis, opinions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 experts et</a:t>
                      </a:r>
                      <a:r>
                        <a:rPr lang="fr-FR" sz="1200" baseline="0" dirty="0" smtClean="0"/>
                        <a:t> groupes</a:t>
                      </a:r>
                    </a:p>
                  </a:txBody>
                  <a:tcPr>
                    <a:solidFill>
                      <a:srgbClr val="E6E100">
                        <a:alpha val="25000"/>
                      </a:srgbClr>
                    </a:solidFill>
                  </a:tcPr>
                </a:tc>
              </a:tr>
              <a:tr h="1084748">
                <a:tc>
                  <a:txBody>
                    <a:bodyPr/>
                    <a:lstStyle/>
                    <a:p>
                      <a:r>
                        <a:rPr lang="fr-FR" sz="1400" b="1" dirty="0" smtClean="0"/>
                        <a:t>Recherche</a:t>
                      </a:r>
                      <a:endParaRPr lang="fr-FR" sz="1400" b="1" dirty="0"/>
                    </a:p>
                  </a:txBody>
                  <a:tcPr>
                    <a:solidFill>
                      <a:srgbClr val="E6E100">
                        <a:alpha val="50000"/>
                      </a:srgbClr>
                    </a:solidFill>
                  </a:tcPr>
                </a:tc>
                <a:tc>
                  <a:txBody>
                    <a:bodyPr/>
                    <a:lstStyle/>
                    <a:p>
                      <a:r>
                        <a:rPr lang="fr-FR" sz="1200" dirty="0" smtClean="0">
                          <a:solidFill>
                            <a:schemeClr val="tx1"/>
                          </a:solidFill>
                        </a:rPr>
                        <a:t>- recherche sociale : « </a:t>
                      </a:r>
                      <a:r>
                        <a:rPr lang="fr-FR" sz="1200" dirty="0" smtClean="0">
                          <a:solidFill>
                            <a:schemeClr val="tx1"/>
                          </a:solidFill>
                          <a:effectLst/>
                        </a:rPr>
                        <a:t>mode </a:t>
                      </a:r>
                      <a:r>
                        <a:rPr lang="fr-FR" sz="1200" dirty="0" smtClean="0">
                          <a:solidFill>
                            <a:srgbClr val="231F20"/>
                          </a:solidFill>
                          <a:effectLst/>
                        </a:rPr>
                        <a:t>de recherche qui utilise les réseaux sociaux et réseaux d’experts et est mené dans des espaces de travail partagés, ou met en jeu des techniques de </a:t>
                      </a:r>
                      <a:r>
                        <a:rPr lang="fr-FR" sz="1200" i="1" dirty="0" smtClean="0">
                          <a:solidFill>
                            <a:srgbClr val="231F20"/>
                          </a:solidFill>
                          <a:effectLst/>
                        </a:rPr>
                        <a:t>social data </a:t>
                      </a:r>
                      <a:r>
                        <a:rPr lang="fr-FR" sz="1200" i="1" dirty="0" err="1" smtClean="0">
                          <a:solidFill>
                            <a:srgbClr val="231F20"/>
                          </a:solidFill>
                          <a:effectLst/>
                        </a:rPr>
                        <a:t>mining</a:t>
                      </a:r>
                      <a:r>
                        <a:rPr lang="fr-FR" sz="1200" dirty="0" smtClean="0">
                          <a:solidFill>
                            <a:srgbClr val="231F20"/>
                          </a:solidFill>
                          <a:effectLst/>
                        </a:rPr>
                        <a:t>, ou met en jeu des processus d’intelligence collective pour améliorer la recherche » (</a:t>
                      </a:r>
                      <a:r>
                        <a:rPr lang="fr-FR" sz="1100" dirty="0" smtClean="0">
                          <a:solidFill>
                            <a:srgbClr val="231F20"/>
                          </a:solidFill>
                          <a:effectLst/>
                          <a:hlinkClick r:id="rId4"/>
                        </a:rPr>
                        <a:t>C. Deschamps,</a:t>
                      </a:r>
                      <a:r>
                        <a:rPr lang="fr-FR" sz="1100" baseline="0" dirty="0" smtClean="0">
                          <a:solidFill>
                            <a:srgbClr val="231F20"/>
                          </a:solidFill>
                          <a:effectLst/>
                          <a:hlinkClick r:id="rId4"/>
                        </a:rPr>
                        <a:t> d’après </a:t>
                      </a:r>
                      <a:r>
                        <a:rPr lang="fr-FR" sz="1100" baseline="0" dirty="0" err="1" smtClean="0">
                          <a:solidFill>
                            <a:srgbClr val="231F20"/>
                          </a:solidFill>
                          <a:effectLst/>
                          <a:hlinkClick r:id="rId4"/>
                        </a:rPr>
                        <a:t>E.h</a:t>
                      </a:r>
                      <a:r>
                        <a:rPr lang="fr-FR" sz="1100" baseline="0" dirty="0" smtClean="0">
                          <a:solidFill>
                            <a:srgbClr val="231F20"/>
                          </a:solidFill>
                          <a:effectLst/>
                          <a:hlinkClick r:id="rId4"/>
                        </a:rPr>
                        <a:t>. Chi et </a:t>
                      </a:r>
                      <a:r>
                        <a:rPr lang="fr-FR" sz="1100" baseline="0" dirty="0" err="1" smtClean="0">
                          <a:solidFill>
                            <a:srgbClr val="231F20"/>
                          </a:solidFill>
                          <a:effectLst/>
                          <a:hlinkClick r:id="rId4"/>
                        </a:rPr>
                        <a:t>B.M.Evans</a:t>
                      </a:r>
                      <a:r>
                        <a:rPr lang="fr-FR" sz="1100" baseline="0" dirty="0" smtClean="0">
                          <a:solidFill>
                            <a:srgbClr val="231F20"/>
                          </a:solidFill>
                          <a:effectLst/>
                          <a:hlinkClick r:id="rId4"/>
                        </a:rPr>
                        <a:t>, 2009</a:t>
                      </a:r>
                      <a:r>
                        <a:rPr lang="fr-FR" sz="1200" dirty="0" smtClean="0">
                          <a:solidFill>
                            <a:srgbClr val="231F20"/>
                          </a:solidFill>
                          <a:effectLst/>
                        </a:rPr>
                        <a:t>) </a:t>
                      </a:r>
                    </a:p>
                    <a:p>
                      <a:r>
                        <a:rPr lang="fr-FR" sz="1200" dirty="0" smtClean="0">
                          <a:solidFill>
                            <a:srgbClr val="231F20"/>
                          </a:solidFill>
                          <a:effectLst/>
                        </a:rPr>
                        <a:t>- concept</a:t>
                      </a:r>
                      <a:r>
                        <a:rPr lang="fr-FR" sz="1200" baseline="0" dirty="0" smtClean="0">
                          <a:solidFill>
                            <a:srgbClr val="231F20"/>
                          </a:solidFill>
                          <a:effectLst/>
                        </a:rPr>
                        <a:t> cependant un peu flou (V. </a:t>
                      </a:r>
                      <a:r>
                        <a:rPr lang="fr-FR" sz="1200" baseline="0" dirty="0" err="1" smtClean="0">
                          <a:solidFill>
                            <a:srgbClr val="231F20"/>
                          </a:solidFill>
                          <a:effectLst/>
                        </a:rPr>
                        <a:t>Mesguich</a:t>
                      </a:r>
                      <a:r>
                        <a:rPr lang="fr-FR" sz="1200" baseline="0" dirty="0" smtClean="0">
                          <a:solidFill>
                            <a:srgbClr val="231F20"/>
                          </a:solidFill>
                          <a:effectLst/>
                        </a:rPr>
                        <a:t>) : utilisation de moteurs de recherche classiques sur des contenus issus des médias sociaux / mode de recherche basé sur des usages sociaux (recommandation…)</a:t>
                      </a:r>
                      <a:endParaRPr lang="fr-FR" sz="1200" dirty="0" smtClean="0">
                        <a:solidFill>
                          <a:srgbClr val="231F20"/>
                        </a:solidFill>
                        <a:effectLst/>
                      </a:endParaRPr>
                    </a:p>
                    <a:p>
                      <a:r>
                        <a:rPr lang="fr-FR" sz="1200" dirty="0" smtClean="0">
                          <a:solidFill>
                            <a:srgbClr val="231F20"/>
                          </a:solidFill>
                          <a:effectLst/>
                        </a:rPr>
                        <a:t>- n’a pas attendu l’essor</a:t>
                      </a:r>
                      <a:r>
                        <a:rPr lang="fr-FR" sz="1200" baseline="0" dirty="0" smtClean="0">
                          <a:solidFill>
                            <a:srgbClr val="231F20"/>
                          </a:solidFill>
                          <a:effectLst/>
                        </a:rPr>
                        <a:t> du web 2.0 !, ex. : </a:t>
                      </a:r>
                      <a:r>
                        <a:rPr lang="fr-FR" sz="1200" baseline="0" dirty="0" err="1" smtClean="0">
                          <a:solidFill>
                            <a:srgbClr val="231F20"/>
                          </a:solidFill>
                          <a:effectLst/>
                        </a:rPr>
                        <a:t>Ask</a:t>
                      </a:r>
                      <a:r>
                        <a:rPr lang="fr-FR" sz="1200" baseline="0" dirty="0" smtClean="0">
                          <a:solidFill>
                            <a:srgbClr val="231F20"/>
                          </a:solidFill>
                          <a:effectLst/>
                        </a:rPr>
                        <a:t>, forums, listes de discussion…</a:t>
                      </a:r>
                    </a:p>
                    <a:p>
                      <a:r>
                        <a:rPr lang="fr-FR" sz="1200" baseline="0" dirty="0" smtClean="0">
                          <a:solidFill>
                            <a:srgbClr val="231F20"/>
                          </a:solidFill>
                          <a:effectLst/>
                        </a:rPr>
                        <a:t>- peut être liée à la présence de tags (</a:t>
                      </a:r>
                      <a:r>
                        <a:rPr lang="fr-FR" sz="1200" baseline="0" dirty="0" err="1" smtClean="0">
                          <a:solidFill>
                            <a:srgbClr val="231F20"/>
                          </a:solidFill>
                          <a:effectLst/>
                        </a:rPr>
                        <a:t>folksonomie</a:t>
                      </a:r>
                      <a:r>
                        <a:rPr lang="fr-FR" sz="1200" baseline="0" dirty="0" smtClean="0">
                          <a:solidFill>
                            <a:srgbClr val="231F20"/>
                          </a:solidFill>
                          <a:effectLst/>
                        </a:rPr>
                        <a:t>) ou de hashtags (</a:t>
                      </a:r>
                      <a:r>
                        <a:rPr lang="fr-FR" sz="1200" baseline="0" dirty="0" err="1" smtClean="0">
                          <a:solidFill>
                            <a:srgbClr val="231F20"/>
                          </a:solidFill>
                          <a:effectLst/>
                        </a:rPr>
                        <a:t>mots-clé</a:t>
                      </a:r>
                      <a:r>
                        <a:rPr lang="fr-FR" sz="1200" baseline="0" dirty="0" smtClean="0">
                          <a:solidFill>
                            <a:srgbClr val="231F20"/>
                          </a:solidFill>
                          <a:effectLst/>
                        </a:rPr>
                        <a:t> marqués par #) - </a:t>
                      </a:r>
                      <a:r>
                        <a:rPr lang="fr-FR" sz="1200" dirty="0" smtClean="0"/>
                        <a:t> ex. : la recherche « Tour Eiffel » dans Google et avec un mot-clé </a:t>
                      </a:r>
                      <a:r>
                        <a:rPr lang="fr-FR" sz="1100" dirty="0" smtClean="0"/>
                        <a:t>(</a:t>
                      </a:r>
                      <a:r>
                        <a:rPr lang="fr-FR" sz="1100" dirty="0" smtClean="0">
                          <a:hlinkClick r:id="rId5"/>
                        </a:rPr>
                        <a:t>O. Ertzscheid</a:t>
                      </a:r>
                      <a:r>
                        <a:rPr lang="fr-FR" sz="1100" dirty="0" smtClean="0"/>
                        <a:t>)</a:t>
                      </a:r>
                      <a:endParaRPr lang="fr-FR" sz="1100" dirty="0" smtClean="0">
                        <a:solidFill>
                          <a:srgbClr val="231F20"/>
                        </a:solidFill>
                        <a:effectLst/>
                      </a:endParaRPr>
                    </a:p>
                  </a:txBody>
                  <a:tcPr>
                    <a:solidFill>
                      <a:srgbClr val="E6E100">
                        <a:alpha val="50000"/>
                      </a:srgbClr>
                    </a:solidFill>
                  </a:tcPr>
                </a:tc>
              </a:tr>
              <a:tr h="1236280">
                <a:tc>
                  <a:txBody>
                    <a:bodyPr/>
                    <a:lstStyle/>
                    <a:p>
                      <a:r>
                        <a:rPr lang="fr-FR" sz="1400" b="1" dirty="0" smtClean="0"/>
                        <a:t>Outils</a:t>
                      </a:r>
                      <a:endParaRPr lang="fr-FR" sz="1400" b="1" dirty="0"/>
                    </a:p>
                  </a:txBody>
                  <a:tcPr>
                    <a:solidFill>
                      <a:srgbClr val="E6E100">
                        <a:alpha val="25000"/>
                      </a:srgbClr>
                    </a:solidFill>
                  </a:tcPr>
                </a:tc>
                <a:tc>
                  <a:txBody>
                    <a:bodyPr/>
                    <a:lstStyle/>
                    <a:p>
                      <a:r>
                        <a:rPr lang="fr-FR" sz="1200" dirty="0" smtClean="0">
                          <a:solidFill>
                            <a:schemeClr val="tx1"/>
                          </a:solidFill>
                        </a:rPr>
                        <a:t>trois types</a:t>
                      </a:r>
                      <a:r>
                        <a:rPr lang="fr-FR" sz="1200" baseline="0" dirty="0" smtClean="0">
                          <a:solidFill>
                            <a:schemeClr val="tx1"/>
                          </a:solidFill>
                        </a:rPr>
                        <a:t> : </a:t>
                      </a:r>
                    </a:p>
                    <a:p>
                      <a:r>
                        <a:rPr lang="fr-FR" sz="1200" dirty="0" smtClean="0"/>
                        <a:t>- recherche sociale collective : moteurs de recherche proposant des résultats issus des médias </a:t>
                      </a:r>
                      <a:r>
                        <a:rPr lang="fr-FR" sz="1200" baseline="0" dirty="0" smtClean="0"/>
                        <a:t>sociaux </a:t>
                      </a:r>
                      <a:r>
                        <a:rPr lang="fr-FR" sz="1200" dirty="0" smtClean="0"/>
                        <a:t>(moteurs généralistes,</a:t>
                      </a:r>
                      <a:r>
                        <a:rPr lang="fr-FR" sz="1200" baseline="0" dirty="0" smtClean="0"/>
                        <a:t> moteurs spécifiques aux outils du web 2.0) – offre peu abondante et avec nombreux dysfonctionnements : </a:t>
                      </a:r>
                      <a:r>
                        <a:rPr lang="fr-FR" sz="1200" baseline="0" dirty="0" smtClean="0">
                          <a:hlinkClick r:id="rId6"/>
                        </a:rPr>
                        <a:t>ne correspond pas</a:t>
                      </a:r>
                      <a:r>
                        <a:rPr lang="fr-FR" sz="1200" baseline="0" dirty="0" smtClean="0"/>
                        <a:t> au principal mode d’accès aux contenus sociaux (plus lié à la recommandation et aux applis qu’à la recherche d’information active ?)</a:t>
                      </a:r>
                    </a:p>
                    <a:p>
                      <a:r>
                        <a:rPr lang="fr-FR" sz="1200" dirty="0" smtClean="0"/>
                        <a:t>- recherche sociale « </a:t>
                      </a:r>
                      <a:r>
                        <a:rPr lang="fr-FR" sz="1200" i="1" dirty="0" err="1" smtClean="0"/>
                        <a:t>friend-filtered</a:t>
                      </a:r>
                      <a:r>
                        <a:rPr lang="fr-FR" sz="1200" dirty="0" smtClean="0"/>
                        <a:t> » : intégration </a:t>
                      </a:r>
                      <a:r>
                        <a:rPr lang="fr-FR" sz="1200" baseline="0" dirty="0" smtClean="0"/>
                        <a:t>dans les résultats généralistes </a:t>
                      </a:r>
                      <a:r>
                        <a:rPr lang="fr-FR" sz="1200" dirty="0" smtClean="0"/>
                        <a:t>de résultats venant de données de membres de</a:t>
                      </a:r>
                      <a:r>
                        <a:rPr lang="fr-FR" sz="1200" baseline="0" dirty="0" smtClean="0"/>
                        <a:t> son réseau (partage de liens, abonnement à des services comme Twitter…)</a:t>
                      </a:r>
                    </a:p>
                    <a:p>
                      <a:r>
                        <a:rPr lang="fr-FR" sz="1200" baseline="0" dirty="0" smtClean="0"/>
                        <a:t>- recherche sociale collaborative : ex. service de questions/réponses</a:t>
                      </a:r>
                      <a:endParaRPr lang="fr-FR" sz="1200" dirty="0" smtClean="0"/>
                    </a:p>
                  </a:txBody>
                  <a:tcPr>
                    <a:solidFill>
                      <a:srgbClr val="E6E100">
                        <a:alpha val="25000"/>
                      </a:srgbClr>
                    </a:solidFill>
                  </a:tcPr>
                </a:tc>
              </a:tr>
              <a:tr h="412769">
                <a:tc>
                  <a:txBody>
                    <a:bodyPr/>
                    <a:lstStyle/>
                    <a:p>
                      <a:r>
                        <a:rPr lang="fr-FR" sz="1400" b="1" dirty="0" smtClean="0"/>
                        <a:t>!</a:t>
                      </a:r>
                      <a:endParaRPr lang="fr-FR" sz="1400" b="1" dirty="0"/>
                    </a:p>
                  </a:txBody>
                  <a:tcPr>
                    <a:solidFill>
                      <a:srgbClr val="E6E100">
                        <a:alpha val="50000"/>
                      </a:srgbClr>
                    </a:solidFill>
                  </a:tcPr>
                </a:tc>
                <a:tc>
                  <a:txBody>
                    <a:bodyPr/>
                    <a:lstStyle/>
                    <a:p>
                      <a:r>
                        <a:rPr lang="fr-FR" sz="1200" dirty="0" smtClean="0">
                          <a:solidFill>
                            <a:schemeClr val="tx1"/>
                          </a:solidFill>
                        </a:rPr>
                        <a:t>- qualité de l’information obtenue ? : basé avant tout sur la confiance</a:t>
                      </a:r>
                    </a:p>
                    <a:p>
                      <a:r>
                        <a:rPr lang="fr-FR" sz="1200" dirty="0" smtClean="0">
                          <a:solidFill>
                            <a:schemeClr val="tx1"/>
                          </a:solidFill>
                        </a:rPr>
                        <a:t>- critères de</a:t>
                      </a:r>
                      <a:r>
                        <a:rPr lang="fr-FR" sz="1200" baseline="0" dirty="0" smtClean="0">
                          <a:solidFill>
                            <a:schemeClr val="tx1"/>
                          </a:solidFill>
                        </a:rPr>
                        <a:t> classement : temps, popularité, pertinence ? ; poids des algorithmes créant une </a:t>
                      </a:r>
                      <a:r>
                        <a:rPr lang="fr-FR" sz="1200" baseline="0" dirty="0" smtClean="0">
                          <a:solidFill>
                            <a:schemeClr val="tx1"/>
                          </a:solidFill>
                          <a:hlinkClick r:id="rId7"/>
                        </a:rPr>
                        <a:t>fausse </a:t>
                      </a:r>
                      <a:r>
                        <a:rPr lang="fr-FR" sz="1200" baseline="0" dirty="0" err="1" smtClean="0">
                          <a:solidFill>
                            <a:schemeClr val="tx1"/>
                          </a:solidFill>
                          <a:hlinkClick r:id="rId7"/>
                        </a:rPr>
                        <a:t>sérendipité</a:t>
                      </a:r>
                      <a:endParaRPr lang="fr-FR" sz="1200" baseline="0" dirty="0" smtClean="0">
                        <a:solidFill>
                          <a:schemeClr val="tx1"/>
                        </a:solidFill>
                      </a:endParaRPr>
                    </a:p>
                    <a:p>
                      <a:r>
                        <a:rPr lang="fr-FR" sz="1200" baseline="0" dirty="0" smtClean="0">
                          <a:solidFill>
                            <a:schemeClr val="tx1"/>
                          </a:solidFill>
                        </a:rPr>
                        <a:t>- la recherche via moteur spécifique ne fonctionne pas toujours sur l’ensemble des services annoncés </a:t>
                      </a:r>
                      <a:r>
                        <a:rPr lang="fr-FR" sz="1200" baseline="0" dirty="0" smtClean="0">
                          <a:solidFill>
                            <a:schemeClr val="tx1"/>
                          </a:solidFill>
                          <a:sym typeface="Wingdings" pitchFamily="2" charset="2"/>
                        </a:rPr>
                        <a:t> </a:t>
                      </a:r>
                      <a:r>
                        <a:rPr lang="fr-FR" sz="1200" baseline="0" dirty="0" smtClean="0">
                          <a:solidFill>
                            <a:schemeClr val="tx1"/>
                          </a:solidFill>
                        </a:rPr>
                        <a:t>importance de se reporter au service concerné directement</a:t>
                      </a:r>
                    </a:p>
                    <a:p>
                      <a:r>
                        <a:rPr lang="fr-FR" sz="1200" baseline="0" dirty="0" smtClean="0">
                          <a:solidFill>
                            <a:schemeClr val="tx1"/>
                          </a:solidFill>
                        </a:rPr>
                        <a:t>- sur les réseaux sociaux : résultats de la recherche pouvant varier selon la taille du réseau et les abonnements souscrits</a:t>
                      </a:r>
                      <a:endParaRPr lang="fr-FR" sz="1200" dirty="0">
                        <a:solidFill>
                          <a:schemeClr val="tx1"/>
                        </a:solidFill>
                      </a:endParaRPr>
                    </a:p>
                  </a:txBody>
                  <a:tcPr>
                    <a:solidFill>
                      <a:srgbClr val="E6E100">
                        <a:alpha val="50000"/>
                      </a:srgbClr>
                    </a:solidFill>
                  </a:tcPr>
                </a:tc>
              </a:tr>
            </a:tbl>
          </a:graphicData>
        </a:graphic>
      </p:graphicFrame>
    </p:spTree>
    <p:extLst>
      <p:ext uri="{BB962C8B-B14F-4D97-AF65-F5344CB8AC3E}">
        <p14:creationId xmlns:p14="http://schemas.microsoft.com/office/powerpoint/2010/main" val="24237371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La recherche sociale</a:t>
            </a:r>
            <a:endParaRPr lang="fr-FR" dirty="0">
              <a:solidFill>
                <a:srgbClr val="E6E100"/>
              </a:solidFill>
            </a:endParaRPr>
          </a:p>
        </p:txBody>
      </p:sp>
      <p:sp>
        <p:nvSpPr>
          <p:cNvPr id="11" name="Espace réservé du contenu 7"/>
          <p:cNvSpPr txBox="1">
            <a:spLocks/>
          </p:cNvSpPr>
          <p:nvPr/>
        </p:nvSpPr>
        <p:spPr>
          <a:xfrm>
            <a:off x="107504" y="1196752"/>
            <a:ext cx="8784976" cy="4680520"/>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144463" indent="-273050"/>
            <a:endParaRPr lang="fr-FR" sz="2400" dirty="0" smtClean="0"/>
          </a:p>
          <a:p>
            <a:pPr marL="144463" indent="-273050"/>
            <a:endParaRPr lang="fr-FR" sz="2400" dirty="0"/>
          </a:p>
          <a:p>
            <a:pPr lvl="2"/>
            <a:endParaRPr lang="fr-FR" dirty="0" smtClean="0">
              <a:solidFill>
                <a:prstClr val="black"/>
              </a:solidFill>
            </a:endParaRPr>
          </a:p>
          <a:p>
            <a:pPr lvl="2"/>
            <a:endParaRPr lang="fr-FR" dirty="0" smtClean="0">
              <a:solidFill>
                <a:prstClr val="black"/>
              </a:solidFill>
            </a:endParaRPr>
          </a:p>
          <a:p>
            <a:pPr lvl="2"/>
            <a:endParaRPr lang="fr-FR" dirty="0" smtClean="0">
              <a:solidFill>
                <a:prstClr val="black"/>
              </a:solidFill>
            </a:endParaRPr>
          </a:p>
          <a:p>
            <a:pPr lvl="2"/>
            <a:endParaRPr lang="fr-FR" dirty="0" smtClean="0">
              <a:solidFill>
                <a:prstClr val="black"/>
              </a:solidFill>
            </a:endParaRPr>
          </a:p>
          <a:p>
            <a:pPr lvl="2"/>
            <a:endParaRPr lang="fr-FR" dirty="0" smtClean="0">
              <a:solidFill>
                <a:prstClr val="black"/>
              </a:solidFill>
            </a:endParaRPr>
          </a:p>
          <a:p>
            <a:pPr marL="901700" lvl="2">
              <a:tabLst>
                <a:tab pos="901700" algn="l"/>
              </a:tabLst>
            </a:pPr>
            <a:endParaRPr lang="fr-FR" dirty="0" smtClean="0">
              <a:solidFill>
                <a:prstClr val="black"/>
              </a:solidFill>
            </a:endParaRPr>
          </a:p>
          <a:p>
            <a:pPr marL="730250" lvl="1">
              <a:tabLst>
                <a:tab pos="901700" algn="l"/>
              </a:tabLst>
            </a:pPr>
            <a:endParaRPr lang="fr-FR" sz="600" dirty="0" smtClean="0">
              <a:solidFill>
                <a:prstClr val="black"/>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5516" y="1616931"/>
            <a:ext cx="2371476" cy="3003870"/>
          </a:xfrm>
          <a:prstGeom prst="rect">
            <a:avLst/>
          </a:prstGeom>
          <a:noFill/>
          <a:ln w="9525">
            <a:noFill/>
            <a:miter lim="800000"/>
            <a:headEnd/>
            <a:tailEnd/>
          </a:ln>
        </p:spPr>
      </p:pic>
      <p:pic>
        <p:nvPicPr>
          <p:cNvPr id="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t="-13262"/>
          <a:stretch>
            <a:fillRect/>
          </a:stretch>
        </p:blipFill>
        <p:spPr bwMode="auto">
          <a:xfrm>
            <a:off x="5668020" y="1884905"/>
            <a:ext cx="2774609" cy="686952"/>
          </a:xfrm>
          <a:prstGeom prst="rect">
            <a:avLst/>
          </a:prstGeom>
          <a:noFill/>
          <a:ln w="9525">
            <a:noFill/>
            <a:miter lim="800000"/>
            <a:headEnd/>
            <a:tailEnd/>
          </a:ln>
        </p:spPr>
      </p:pic>
      <p:sp>
        <p:nvSpPr>
          <p:cNvPr id="8" name="ZoneTexte 7"/>
          <p:cNvSpPr txBox="1"/>
          <p:nvPr/>
        </p:nvSpPr>
        <p:spPr>
          <a:xfrm>
            <a:off x="2756992" y="1867933"/>
            <a:ext cx="3024336" cy="1692771"/>
          </a:xfrm>
          <a:prstGeom prst="rect">
            <a:avLst/>
          </a:prstGeom>
          <a:noFill/>
        </p:spPr>
        <p:txBody>
          <a:bodyPr wrap="square" rtlCol="0">
            <a:spAutoFit/>
          </a:bodyPr>
          <a:lstStyle/>
          <a:p>
            <a:r>
              <a:rPr lang="fr-FR" dirty="0" smtClean="0">
                <a:solidFill>
                  <a:prstClr val="white"/>
                </a:solidFill>
              </a:rPr>
              <a:t> indexation par la </a:t>
            </a:r>
            <a:br>
              <a:rPr lang="fr-FR" dirty="0" smtClean="0">
                <a:solidFill>
                  <a:prstClr val="white"/>
                </a:solidFill>
              </a:rPr>
            </a:br>
            <a:r>
              <a:rPr lang="fr-FR" sz="1600" dirty="0" smtClean="0">
                <a:solidFill>
                  <a:prstClr val="white"/>
                </a:solidFill>
                <a:hlinkClick r:id="rId5"/>
              </a:rPr>
              <a:t>Library of </a:t>
            </a:r>
            <a:r>
              <a:rPr lang="fr-FR" sz="1600" dirty="0" err="1" smtClean="0">
                <a:solidFill>
                  <a:prstClr val="white"/>
                </a:solidFill>
                <a:hlinkClick r:id="rId5"/>
              </a:rPr>
              <a:t>Congress</a:t>
            </a:r>
            <a:endParaRPr lang="fr-FR" sz="1600" dirty="0" smtClean="0">
              <a:solidFill>
                <a:prstClr val="white"/>
              </a:solidFill>
            </a:endParaRPr>
          </a:p>
          <a:p>
            <a:endParaRPr lang="fr-FR" dirty="0" smtClean="0">
              <a:solidFill>
                <a:prstClr val="white"/>
              </a:solidFill>
            </a:endParaRPr>
          </a:p>
          <a:p>
            <a:endParaRPr lang="fr-FR" dirty="0" smtClean="0">
              <a:solidFill>
                <a:prstClr val="white"/>
              </a:solidFill>
            </a:endParaRPr>
          </a:p>
          <a:p>
            <a:endParaRPr lang="fr-FR" dirty="0" smtClean="0">
              <a:solidFill>
                <a:prstClr val="white"/>
              </a:solidFill>
            </a:endParaRPr>
          </a:p>
          <a:p>
            <a:r>
              <a:rPr lang="fr-FR" sz="1600" dirty="0" smtClean="0">
                <a:solidFill>
                  <a:prstClr val="white"/>
                </a:solidFill>
                <a:hlinkClick r:id="rId6"/>
              </a:rPr>
              <a:t>Library </a:t>
            </a:r>
            <a:r>
              <a:rPr lang="fr-FR" sz="1600" dirty="0" err="1" smtClean="0">
                <a:solidFill>
                  <a:prstClr val="white"/>
                </a:solidFill>
                <a:hlinkClick r:id="rId6"/>
              </a:rPr>
              <a:t>Thing</a:t>
            </a:r>
            <a:endParaRPr lang="fr-FR" sz="1600" dirty="0">
              <a:solidFill>
                <a:prstClr val="black"/>
              </a:solidFill>
            </a:endParaRPr>
          </a:p>
        </p:txBody>
      </p:sp>
      <p:sp>
        <p:nvSpPr>
          <p:cNvPr id="9" name="Flèche droite 8"/>
          <p:cNvSpPr/>
          <p:nvPr/>
        </p:nvSpPr>
        <p:spPr>
          <a:xfrm>
            <a:off x="4716016" y="2228379"/>
            <a:ext cx="786621" cy="155745"/>
          </a:xfrm>
          <a:prstGeom prst="rightArrow">
            <a:avLst/>
          </a:prstGeom>
          <a:solidFill>
            <a:srgbClr val="E6E10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Flèche droite 9"/>
          <p:cNvSpPr/>
          <p:nvPr/>
        </p:nvSpPr>
        <p:spPr>
          <a:xfrm rot="3096805">
            <a:off x="3549350" y="3817534"/>
            <a:ext cx="778479" cy="123983"/>
          </a:xfrm>
          <a:prstGeom prst="rightArrow">
            <a:avLst/>
          </a:prstGeom>
          <a:solidFill>
            <a:srgbClr val="E6E10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2"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01008" y="4316412"/>
            <a:ext cx="5955382" cy="1012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088693" y="5989930"/>
            <a:ext cx="4745210" cy="615553"/>
          </a:xfrm>
          <a:prstGeom prst="rect">
            <a:avLst/>
          </a:prstGeom>
        </p:spPr>
        <p:txBody>
          <a:bodyPr wrap="none">
            <a:spAutoFit/>
          </a:bodyPr>
          <a:lstStyle/>
          <a:p>
            <a:r>
              <a:rPr lang="fr-FR" dirty="0" smtClean="0">
                <a:solidFill>
                  <a:prstClr val="black"/>
                </a:solidFill>
                <a:sym typeface="Wingdings" pitchFamily="2" charset="2"/>
              </a:rPr>
              <a:t>exemple de contenu social : les tags (</a:t>
            </a:r>
            <a:r>
              <a:rPr lang="fr-FR" dirty="0" err="1" smtClean="0">
                <a:solidFill>
                  <a:prstClr val="black"/>
                </a:solidFill>
                <a:sym typeface="Wingdings" pitchFamily="2" charset="2"/>
              </a:rPr>
              <a:t>folksonomie</a:t>
            </a:r>
            <a:r>
              <a:rPr lang="fr-FR" dirty="0" smtClean="0">
                <a:solidFill>
                  <a:prstClr val="black"/>
                </a:solidFill>
                <a:sym typeface="Wingdings" pitchFamily="2" charset="2"/>
              </a:rPr>
              <a:t>)</a:t>
            </a:r>
          </a:p>
          <a:p>
            <a:r>
              <a:rPr lang="fr-FR" sz="1600" dirty="0" smtClean="0">
                <a:solidFill>
                  <a:prstClr val="black"/>
                </a:solidFill>
                <a:sym typeface="Wingdings" pitchFamily="2" charset="2"/>
              </a:rPr>
              <a:t> d’autres possibilités de recherche </a:t>
            </a:r>
            <a:r>
              <a:rPr lang="fr-FR" sz="1200" dirty="0" smtClean="0">
                <a:solidFill>
                  <a:prstClr val="black"/>
                </a:solidFill>
                <a:sym typeface="Wingdings" pitchFamily="2" charset="2"/>
              </a:rPr>
              <a:t>(cf. </a:t>
            </a:r>
            <a:r>
              <a:rPr lang="fr-FR" sz="1200" dirty="0" smtClean="0">
                <a:solidFill>
                  <a:prstClr val="black"/>
                </a:solidFill>
                <a:sym typeface="Wingdings" pitchFamily="2" charset="2"/>
                <a:hlinkClick r:id="rId8"/>
              </a:rPr>
              <a:t>O. Ertzscheid</a:t>
            </a:r>
            <a:r>
              <a:rPr lang="fr-FR" sz="1200" dirty="0" smtClean="0">
                <a:solidFill>
                  <a:prstClr val="black"/>
                </a:solidFill>
                <a:sym typeface="Wingdings" pitchFamily="2" charset="2"/>
              </a:rPr>
              <a:t>)</a:t>
            </a:r>
            <a:endParaRPr lang="fr-FR" sz="1200" dirty="0"/>
          </a:p>
        </p:txBody>
      </p:sp>
    </p:spTree>
    <p:extLst>
      <p:ext uri="{BB962C8B-B14F-4D97-AF65-F5344CB8AC3E}">
        <p14:creationId xmlns:p14="http://schemas.microsoft.com/office/powerpoint/2010/main" val="694010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bg1"/>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Moteurs de recherche « traditionnels » </a:t>
            </a:r>
            <a:endParaRPr lang="fr-FR" dirty="0">
              <a:solidFill>
                <a:srgbClr val="E6E100"/>
              </a:solidFill>
            </a:endParaRPr>
          </a:p>
        </p:txBody>
      </p:sp>
      <p:sp>
        <p:nvSpPr>
          <p:cNvPr id="11" name="Espace réservé du contenu 7"/>
          <p:cNvSpPr txBox="1">
            <a:spLocks/>
          </p:cNvSpPr>
          <p:nvPr/>
        </p:nvSpPr>
        <p:spPr>
          <a:xfrm>
            <a:off x="107504" y="1196752"/>
            <a:ext cx="8784976" cy="4680520"/>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444500" lvl="1" indent="0">
              <a:buNone/>
            </a:pPr>
            <a:r>
              <a:rPr lang="fr-FR" sz="2000" b="1" dirty="0" smtClean="0"/>
              <a:t>pas/peu d’interrogation</a:t>
            </a:r>
            <a:r>
              <a:rPr lang="fr-FR" sz="2000" dirty="0" smtClean="0"/>
              <a:t> des médias sociaux par ces moteurs</a:t>
            </a:r>
          </a:p>
          <a:p>
            <a:pPr marL="723900" lvl="1" indent="-279400"/>
            <a:endParaRPr lang="fr-FR" dirty="0"/>
          </a:p>
          <a:p>
            <a:pPr marL="723900" lvl="1" indent="-188913"/>
            <a:r>
              <a:rPr lang="fr-FR" dirty="0" smtClean="0"/>
              <a:t>Google</a:t>
            </a:r>
            <a:endParaRPr lang="fr-FR" dirty="0"/>
          </a:p>
          <a:p>
            <a:pPr marL="906463" lvl="2" indent="-4763"/>
            <a:r>
              <a:rPr lang="fr-FR" dirty="0" smtClean="0">
                <a:hlinkClick r:id="rId3"/>
              </a:rPr>
              <a:t>renouveau</a:t>
            </a:r>
            <a:r>
              <a:rPr lang="fr-FR" dirty="0" smtClean="0"/>
              <a:t> du partenariat avec Twitter après un premier partenariat (2015)</a:t>
            </a:r>
          </a:p>
          <a:p>
            <a:pPr marL="715963" lvl="2" indent="-273050"/>
            <a:endParaRPr lang="fr-FR" sz="1400" b="1" dirty="0">
              <a:solidFill>
                <a:srgbClr val="FF0000"/>
              </a:solidFill>
            </a:endParaRPr>
          </a:p>
          <a:p>
            <a:pPr marL="728663" lvl="2" indent="-193675">
              <a:buFont typeface="Arial" pitchFamily="34" charset="0"/>
              <a:buChar char="•"/>
            </a:pPr>
            <a:r>
              <a:rPr lang="fr-FR" sz="1800" dirty="0"/>
              <a:t>Bing social : </a:t>
            </a:r>
            <a:r>
              <a:rPr lang="fr-FR" sz="1400" dirty="0" smtClean="0">
                <a:sym typeface="Wingdings" pitchFamily="2" charset="2"/>
              </a:rPr>
              <a:t>! en version US seulement, </a:t>
            </a:r>
            <a:r>
              <a:rPr lang="fr-FR" sz="1400" dirty="0" smtClean="0">
                <a:sym typeface="Wingdings" pitchFamily="2" charset="2"/>
                <a:hlinkClick r:id="rId4"/>
              </a:rPr>
              <a:t>exemple</a:t>
            </a:r>
            <a:r>
              <a:rPr lang="fr-FR" sz="1400" dirty="0" smtClean="0">
                <a:sym typeface="Wingdings" pitchFamily="2" charset="2"/>
              </a:rPr>
              <a:t> (avec authentification au service)</a:t>
            </a:r>
          </a:p>
          <a:p>
            <a:pPr marL="900113" lvl="2"/>
            <a:r>
              <a:rPr lang="fr-FR" dirty="0" smtClean="0">
                <a:sym typeface="Wingdings" pitchFamily="2" charset="2"/>
              </a:rPr>
              <a:t>intégration de résultats de Twitter, Facebook, </a:t>
            </a:r>
            <a:r>
              <a:rPr lang="fr-FR" dirty="0" err="1" smtClean="0">
                <a:sym typeface="Wingdings" pitchFamily="2" charset="2"/>
              </a:rPr>
              <a:t>Quora</a:t>
            </a:r>
            <a:r>
              <a:rPr lang="fr-FR" dirty="0" smtClean="0">
                <a:sym typeface="Wingdings" pitchFamily="2" charset="2"/>
              </a:rPr>
              <a:t>…</a:t>
            </a:r>
          </a:p>
          <a:p>
            <a:pPr marL="900113" lvl="2"/>
            <a:r>
              <a:rPr lang="fr-FR" dirty="0" smtClean="0">
                <a:sym typeface="Wingdings" pitchFamily="2" charset="2"/>
              </a:rPr>
              <a:t>mais peu satisfaisant</a:t>
            </a:r>
          </a:p>
          <a:p>
            <a:pPr marL="442913" lvl="2"/>
            <a:endParaRPr lang="fr-FR" sz="1400" dirty="0">
              <a:sym typeface="Wingdings" pitchFamily="2" charset="2"/>
            </a:endParaRPr>
          </a:p>
          <a:p>
            <a:pPr marL="728663" lvl="2" indent="-193675">
              <a:buFont typeface="Arial" pitchFamily="34" charset="0"/>
              <a:buChar char="•"/>
            </a:pPr>
            <a:r>
              <a:rPr lang="fr-FR" sz="1800" dirty="0" err="1" smtClean="0"/>
              <a:t>Qwant</a:t>
            </a:r>
            <a:r>
              <a:rPr lang="fr-FR" sz="1800" dirty="0" smtClean="0"/>
              <a:t> </a:t>
            </a:r>
            <a:r>
              <a:rPr lang="fr-FR" sz="1800" dirty="0"/>
              <a:t>: </a:t>
            </a:r>
            <a:r>
              <a:rPr lang="fr-FR" sz="1800" dirty="0">
                <a:hlinkClick r:id="rId5"/>
              </a:rPr>
              <a:t>http://www.qwant.com/</a:t>
            </a:r>
            <a:endParaRPr lang="fr-FR" sz="1800" dirty="0"/>
          </a:p>
          <a:p>
            <a:pPr marL="900113" lvl="3" indent="0">
              <a:spcBef>
                <a:spcPts val="0"/>
              </a:spcBef>
              <a:buSzTx/>
              <a:buNone/>
            </a:pPr>
            <a:r>
              <a:rPr lang="fr-FR" sz="1600" dirty="0" smtClean="0">
                <a:solidFill>
                  <a:prstClr val="black"/>
                </a:solidFill>
                <a:sym typeface="Wingdings" pitchFamily="2" charset="2"/>
              </a:rPr>
              <a:t>recherche « Social » : Twitter</a:t>
            </a:r>
          </a:p>
          <a:p>
            <a:pPr marL="900113" lvl="3" indent="0">
              <a:spcBef>
                <a:spcPts val="0"/>
              </a:spcBef>
              <a:buSzTx/>
              <a:buNone/>
            </a:pPr>
            <a:endParaRPr lang="fr-FR" sz="1600" dirty="0" smtClean="0">
              <a:solidFill>
                <a:prstClr val="black"/>
              </a:solidFill>
              <a:sym typeface="Wingdings" pitchFamily="2" charset="2"/>
            </a:endParaRPr>
          </a:p>
          <a:p>
            <a:pPr marL="900113" lvl="3" indent="0">
              <a:spcBef>
                <a:spcPts val="0"/>
              </a:spcBef>
              <a:buSzTx/>
              <a:buNone/>
            </a:pPr>
            <a:endParaRPr lang="fr-FR" sz="1600" dirty="0">
              <a:solidFill>
                <a:prstClr val="black"/>
              </a:solidFill>
              <a:sym typeface="Wingdings" pitchFamily="2" charset="2"/>
            </a:endParaRPr>
          </a:p>
          <a:p>
            <a:pPr marL="900113" lvl="3" indent="0">
              <a:spcBef>
                <a:spcPts val="0"/>
              </a:spcBef>
              <a:buSzTx/>
              <a:buNone/>
            </a:pPr>
            <a:r>
              <a:rPr lang="fr-FR" sz="1600" dirty="0" smtClean="0">
                <a:solidFill>
                  <a:prstClr val="black"/>
                </a:solidFill>
                <a:sym typeface="Wingdings" pitchFamily="2" charset="2"/>
              </a:rPr>
              <a:t>+ extension </a:t>
            </a:r>
            <a:r>
              <a:rPr lang="fr-FR" sz="1600" dirty="0" err="1" smtClean="0">
                <a:solidFill>
                  <a:prstClr val="black"/>
                </a:solidFill>
                <a:sym typeface="Wingdings" pitchFamily="2" charset="2"/>
              </a:rPr>
              <a:t>Wajam</a:t>
            </a:r>
            <a:r>
              <a:rPr lang="fr-FR" sz="1600" dirty="0" smtClean="0">
                <a:solidFill>
                  <a:prstClr val="black"/>
                </a:solidFill>
                <a:sym typeface="Wingdings" pitchFamily="2" charset="2"/>
              </a:rPr>
              <a:t> </a:t>
            </a:r>
            <a:r>
              <a:rPr lang="fr-FR" sz="1600" dirty="0">
                <a:solidFill>
                  <a:prstClr val="black"/>
                </a:solidFill>
                <a:sym typeface="Wingdings" pitchFamily="2" charset="2"/>
              </a:rPr>
              <a:t>: </a:t>
            </a:r>
            <a:r>
              <a:rPr lang="fr-FR" sz="1600" dirty="0">
                <a:solidFill>
                  <a:prstClr val="black"/>
                </a:solidFill>
                <a:sym typeface="Wingdings" pitchFamily="2" charset="2"/>
                <a:hlinkClick r:id="rId6"/>
              </a:rPr>
              <a:t>http://www.wajam.com</a:t>
            </a:r>
            <a:r>
              <a:rPr lang="fr-FR" sz="1600" dirty="0" smtClean="0">
                <a:solidFill>
                  <a:prstClr val="black"/>
                </a:solidFill>
                <a:sym typeface="Wingdings" pitchFamily="2" charset="2"/>
                <a:hlinkClick r:id="rId6"/>
              </a:rPr>
              <a:t>/</a:t>
            </a:r>
            <a:endParaRPr lang="fr-FR" sz="1600" dirty="0" smtClean="0">
              <a:solidFill>
                <a:prstClr val="black"/>
              </a:solidFill>
              <a:sym typeface="Wingdings" pitchFamily="2" charset="2"/>
            </a:endParaRPr>
          </a:p>
          <a:p>
            <a:pPr marL="1881188" lvl="3" indent="-623888" defTabSz="1881188">
              <a:spcBef>
                <a:spcPts val="0"/>
              </a:spcBef>
              <a:buSzTx/>
              <a:buNone/>
            </a:pPr>
            <a:r>
              <a:rPr lang="fr-FR" sz="1600" dirty="0">
                <a:solidFill>
                  <a:prstClr val="black"/>
                </a:solidFill>
                <a:sym typeface="Wingdings" pitchFamily="2" charset="2"/>
              </a:rPr>
              <a:t>	</a:t>
            </a:r>
            <a:r>
              <a:rPr lang="fr-FR" sz="1600" dirty="0" smtClean="0">
                <a:solidFill>
                  <a:prstClr val="black"/>
                </a:solidFill>
                <a:sym typeface="Wingdings" pitchFamily="2" charset="2"/>
              </a:rPr>
              <a:t>permet d’ajouter les résultats de ses propres réseaux sociaux à ceux de Google, Bing et Yahoo</a:t>
            </a:r>
            <a:endParaRPr lang="fr-FR" sz="1600" dirty="0">
              <a:solidFill>
                <a:prstClr val="black"/>
              </a:solidFill>
              <a:sym typeface="Wingdings" pitchFamily="2" charset="2"/>
            </a:endParaRPr>
          </a:p>
          <a:p>
            <a:pPr marL="715963" lvl="2" indent="-273050"/>
            <a:endParaRPr lang="fr-FR" sz="1400" b="1" dirty="0" smtClean="0">
              <a:solidFill>
                <a:srgbClr val="FF0000"/>
              </a:solidFill>
            </a:endParaRPr>
          </a:p>
          <a:p>
            <a:pPr marL="144463" indent="-273050"/>
            <a:endParaRPr lang="fr-FR" sz="2400" dirty="0" smtClean="0"/>
          </a:p>
          <a:p>
            <a:pPr marL="144463" indent="-273050"/>
            <a:endParaRPr lang="fr-FR" sz="2400" dirty="0"/>
          </a:p>
          <a:p>
            <a:pPr lvl="2"/>
            <a:endParaRPr lang="fr-FR" dirty="0" smtClean="0">
              <a:solidFill>
                <a:prstClr val="black"/>
              </a:solidFill>
            </a:endParaRPr>
          </a:p>
          <a:p>
            <a:pPr lvl="2"/>
            <a:endParaRPr lang="fr-FR" dirty="0" smtClean="0">
              <a:solidFill>
                <a:prstClr val="black"/>
              </a:solidFill>
            </a:endParaRPr>
          </a:p>
          <a:p>
            <a:pPr lvl="2"/>
            <a:endParaRPr lang="fr-FR" dirty="0" smtClean="0">
              <a:solidFill>
                <a:prstClr val="black"/>
              </a:solidFill>
            </a:endParaRPr>
          </a:p>
          <a:p>
            <a:pPr lvl="2"/>
            <a:endParaRPr lang="fr-FR" dirty="0" smtClean="0">
              <a:solidFill>
                <a:prstClr val="black"/>
              </a:solidFill>
            </a:endParaRPr>
          </a:p>
          <a:p>
            <a:pPr lvl="2"/>
            <a:endParaRPr lang="fr-FR" dirty="0" smtClean="0">
              <a:solidFill>
                <a:prstClr val="black"/>
              </a:solidFill>
            </a:endParaRPr>
          </a:p>
          <a:p>
            <a:pPr marL="901700" lvl="2">
              <a:tabLst>
                <a:tab pos="901700" algn="l"/>
              </a:tabLst>
            </a:pPr>
            <a:endParaRPr lang="fr-FR" dirty="0" smtClean="0">
              <a:solidFill>
                <a:prstClr val="black"/>
              </a:solidFill>
            </a:endParaRPr>
          </a:p>
          <a:p>
            <a:pPr marL="730250" lvl="1">
              <a:tabLst>
                <a:tab pos="901700" algn="l"/>
              </a:tabLst>
            </a:pPr>
            <a:endParaRPr lang="fr-FR" sz="600" dirty="0" smtClean="0">
              <a:solidFill>
                <a:prstClr val="black"/>
              </a:solidFill>
            </a:endParaRPr>
          </a:p>
        </p:txBody>
      </p:sp>
    </p:spTree>
    <p:extLst>
      <p:ext uri="{BB962C8B-B14F-4D97-AF65-F5344CB8AC3E}">
        <p14:creationId xmlns:p14="http://schemas.microsoft.com/office/powerpoint/2010/main" val="10123703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Moteurs de recherche sociale</a:t>
            </a:r>
            <a:endParaRPr lang="fr-FR" dirty="0">
              <a:solidFill>
                <a:srgbClr val="E6E100"/>
              </a:solidFill>
            </a:endParaRPr>
          </a:p>
        </p:txBody>
      </p:sp>
      <p:sp>
        <p:nvSpPr>
          <p:cNvPr id="11" name="Espace réservé du contenu 7"/>
          <p:cNvSpPr txBox="1">
            <a:spLocks/>
          </p:cNvSpPr>
          <p:nvPr/>
        </p:nvSpPr>
        <p:spPr>
          <a:xfrm>
            <a:off x="395536" y="1124744"/>
            <a:ext cx="8485305" cy="5544616"/>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544513" lvl="1" indent="-273050">
              <a:spcBef>
                <a:spcPts val="0"/>
              </a:spcBef>
            </a:pPr>
            <a:endParaRPr lang="fr-FR" sz="1900" dirty="0"/>
          </a:p>
          <a:p>
            <a:pPr marL="544513" lvl="1" indent="-184150">
              <a:spcBef>
                <a:spcPts val="0"/>
              </a:spcBef>
            </a:pPr>
            <a:r>
              <a:rPr lang="fr-FR" dirty="0" smtClean="0"/>
              <a:t>contenu</a:t>
            </a:r>
          </a:p>
          <a:p>
            <a:pPr marL="534988" lvl="1" indent="0">
              <a:spcAft>
                <a:spcPts val="600"/>
              </a:spcAft>
              <a:buNone/>
              <a:tabLst>
                <a:tab pos="808038" algn="l"/>
              </a:tabLst>
            </a:pPr>
            <a:r>
              <a:rPr lang="fr-FR" sz="1600" b="1" dirty="0" smtClean="0">
                <a:solidFill>
                  <a:srgbClr val="E6E100"/>
                </a:solidFill>
                <a:latin typeface="Arial" panose="020B0604020202020204" pitchFamily="34" charset="0"/>
                <a:cs typeface="Arial" panose="020B0604020202020204" pitchFamily="34" charset="0"/>
              </a:rPr>
              <a:t>! </a:t>
            </a:r>
            <a:r>
              <a:rPr lang="fr-FR" sz="1600" b="1" dirty="0" smtClean="0"/>
              <a:t>nombreux </a:t>
            </a:r>
            <a:r>
              <a:rPr lang="fr-FR" sz="1600" b="1" dirty="0"/>
              <a:t>dysfonctionnements</a:t>
            </a:r>
            <a:r>
              <a:rPr lang="fr-FR" sz="1600" dirty="0"/>
              <a:t> sur la plupart de ces moteurs</a:t>
            </a:r>
          </a:p>
          <a:p>
            <a:pPr marL="719138" lvl="1" indent="-184150">
              <a:spcBef>
                <a:spcPts val="0"/>
              </a:spcBef>
              <a:tabLst>
                <a:tab pos="808038" algn="l"/>
              </a:tabLst>
            </a:pPr>
            <a:r>
              <a:rPr lang="fr-FR" sz="1600" dirty="0" err="1" smtClean="0"/>
              <a:t>Icerocket</a:t>
            </a:r>
            <a:r>
              <a:rPr lang="fr-FR" sz="1600" dirty="0" smtClean="0"/>
              <a:t> </a:t>
            </a:r>
            <a:r>
              <a:rPr lang="fr-FR" sz="1600" dirty="0"/>
              <a:t>: </a:t>
            </a:r>
            <a:r>
              <a:rPr lang="fr-FR" sz="1600" dirty="0">
                <a:hlinkClick r:id="rId3"/>
              </a:rPr>
              <a:t>http://www.icerocket.com/</a:t>
            </a:r>
            <a:r>
              <a:rPr lang="fr-FR" sz="1600" dirty="0"/>
              <a:t> </a:t>
            </a:r>
          </a:p>
          <a:p>
            <a:pPr lvl="2">
              <a:buSzTx/>
            </a:pPr>
            <a:r>
              <a:rPr lang="fr-FR" sz="1400" dirty="0" smtClean="0">
                <a:solidFill>
                  <a:prstClr val="black"/>
                </a:solidFill>
              </a:rPr>
              <a:t>blogs, Twitter</a:t>
            </a:r>
          </a:p>
          <a:p>
            <a:pPr lvl="2">
              <a:buSzTx/>
            </a:pPr>
            <a:r>
              <a:rPr lang="fr-FR" sz="1400" b="1" dirty="0" smtClean="0">
                <a:solidFill>
                  <a:srgbClr val="E6E100"/>
                </a:solidFill>
                <a:latin typeface="Arial Black" pitchFamily="34" charset="0"/>
              </a:rPr>
              <a:t>- </a:t>
            </a:r>
            <a:r>
              <a:rPr lang="fr-FR" sz="1400" dirty="0" smtClean="0">
                <a:solidFill>
                  <a:prstClr val="black"/>
                </a:solidFill>
              </a:rPr>
              <a:t>dysfonctionnements pour Facebook ?</a:t>
            </a:r>
          </a:p>
          <a:p>
            <a:pPr marL="544513" lvl="1" indent="-273050">
              <a:spcBef>
                <a:spcPts val="0"/>
              </a:spcBef>
            </a:pPr>
            <a:endParaRPr lang="fr-FR" sz="1400" dirty="0" smtClean="0"/>
          </a:p>
          <a:p>
            <a:pPr marL="544513" lvl="1" indent="-184150">
              <a:spcBef>
                <a:spcPts val="0"/>
              </a:spcBef>
            </a:pPr>
            <a:r>
              <a:rPr lang="fr-FR" dirty="0" smtClean="0"/>
              <a:t>partage d’un lien</a:t>
            </a:r>
          </a:p>
          <a:p>
            <a:pPr marL="719138" lvl="1" indent="-184150">
              <a:spcBef>
                <a:spcPts val="0"/>
              </a:spcBef>
              <a:tabLst>
                <a:tab pos="808038" algn="l"/>
              </a:tabLst>
            </a:pPr>
            <a:r>
              <a:rPr lang="fr-FR" sz="1600" dirty="0" err="1"/>
              <a:t>LinkTally</a:t>
            </a:r>
            <a:r>
              <a:rPr lang="fr-FR" sz="1600" dirty="0"/>
              <a:t> : </a:t>
            </a:r>
            <a:r>
              <a:rPr lang="fr-FR" sz="1600" dirty="0">
                <a:hlinkClick r:id="rId4"/>
              </a:rPr>
              <a:t>http://linktally.com/</a:t>
            </a:r>
            <a:r>
              <a:rPr lang="fr-FR" sz="1600" dirty="0"/>
              <a:t> </a:t>
            </a:r>
          </a:p>
          <a:p>
            <a:pPr lvl="2">
              <a:buSzTx/>
            </a:pPr>
            <a:r>
              <a:rPr lang="fr-FR" sz="1400" dirty="0" smtClean="0">
                <a:solidFill>
                  <a:prstClr val="black"/>
                </a:solidFill>
              </a:rPr>
              <a:t>partage sur </a:t>
            </a:r>
            <a:r>
              <a:rPr lang="fr-FR" sz="1400" dirty="0">
                <a:solidFill>
                  <a:prstClr val="black"/>
                </a:solidFill>
              </a:rPr>
              <a:t>Google +, </a:t>
            </a:r>
            <a:r>
              <a:rPr lang="fr-FR" sz="1400" dirty="0" smtClean="0">
                <a:solidFill>
                  <a:prstClr val="black"/>
                </a:solidFill>
              </a:rPr>
              <a:t>Facebook</a:t>
            </a:r>
            <a:r>
              <a:rPr lang="fr-FR" sz="1400" dirty="0">
                <a:solidFill>
                  <a:prstClr val="black"/>
                </a:solidFill>
              </a:rPr>
              <a:t>, </a:t>
            </a:r>
            <a:r>
              <a:rPr lang="fr-FR" sz="1400" dirty="0" smtClean="0">
                <a:solidFill>
                  <a:prstClr val="black"/>
                </a:solidFill>
              </a:rPr>
              <a:t>LinkedIn et Twitter</a:t>
            </a:r>
            <a:endParaRPr lang="fr-FR" sz="1400" dirty="0">
              <a:solidFill>
                <a:prstClr val="black"/>
              </a:solidFill>
            </a:endParaRPr>
          </a:p>
          <a:p>
            <a:pPr marL="719138" lvl="1" indent="-184150">
              <a:spcBef>
                <a:spcPts val="0"/>
              </a:spcBef>
              <a:tabLst>
                <a:tab pos="808038" algn="l"/>
              </a:tabLst>
            </a:pPr>
            <a:r>
              <a:rPr lang="fr-FR" sz="1600" dirty="0" err="1"/>
              <a:t>SharedCount</a:t>
            </a:r>
            <a:r>
              <a:rPr lang="fr-FR" sz="1600" dirty="0"/>
              <a:t> : </a:t>
            </a:r>
            <a:r>
              <a:rPr lang="fr-FR" sz="1600" dirty="0">
                <a:hlinkClick r:id="rId5"/>
              </a:rPr>
              <a:t>http://www.sharedcount.com</a:t>
            </a:r>
            <a:r>
              <a:rPr lang="fr-FR" sz="1600" dirty="0"/>
              <a:t> </a:t>
            </a:r>
            <a:endParaRPr lang="fr-FR" sz="1600" dirty="0" smtClean="0"/>
          </a:p>
          <a:p>
            <a:pPr lvl="2">
              <a:buSzTx/>
            </a:pPr>
            <a:r>
              <a:rPr lang="fr-FR" sz="1400" dirty="0">
                <a:solidFill>
                  <a:prstClr val="black"/>
                </a:solidFill>
              </a:rPr>
              <a:t>partage sur Facebook</a:t>
            </a:r>
            <a:r>
              <a:rPr lang="fr-FR" sz="1400" dirty="0" smtClean="0">
                <a:solidFill>
                  <a:prstClr val="black"/>
                </a:solidFill>
              </a:rPr>
              <a:t>, </a:t>
            </a:r>
            <a:r>
              <a:rPr lang="fr-FR" sz="1400" dirty="0">
                <a:solidFill>
                  <a:prstClr val="black"/>
                </a:solidFill>
              </a:rPr>
              <a:t>Google +, </a:t>
            </a:r>
            <a:r>
              <a:rPr lang="fr-FR" sz="1400" dirty="0" smtClean="0">
                <a:solidFill>
                  <a:prstClr val="black"/>
                </a:solidFill>
              </a:rPr>
              <a:t>Pinterest, LinkedIn et </a:t>
            </a:r>
            <a:r>
              <a:rPr lang="fr-FR" sz="1400" dirty="0" err="1" smtClean="0">
                <a:solidFill>
                  <a:prstClr val="black"/>
                </a:solidFill>
              </a:rPr>
              <a:t>StumbleUpon</a:t>
            </a:r>
            <a:endParaRPr lang="fr-FR" sz="1400" dirty="0" smtClean="0">
              <a:solidFill>
                <a:prstClr val="black"/>
              </a:solidFill>
            </a:endParaRPr>
          </a:p>
          <a:p>
            <a:pPr lvl="2">
              <a:buSzTx/>
            </a:pPr>
            <a:endParaRPr lang="fr-FR" sz="1400" dirty="0">
              <a:solidFill>
                <a:prstClr val="black"/>
              </a:solidFill>
            </a:endParaRPr>
          </a:p>
          <a:p>
            <a:pPr marL="544513" lvl="1" indent="-184150">
              <a:spcBef>
                <a:spcPts val="0"/>
              </a:spcBef>
            </a:pPr>
            <a:r>
              <a:rPr lang="fr-FR" dirty="0"/>
              <a:t>tags (mots-clés)</a:t>
            </a:r>
          </a:p>
          <a:p>
            <a:pPr marL="719138" lvl="1" indent="-184150">
              <a:spcBef>
                <a:spcPts val="0"/>
              </a:spcBef>
              <a:tabLst>
                <a:tab pos="808038" algn="l"/>
              </a:tabLst>
            </a:pPr>
            <a:r>
              <a:rPr lang="fr-FR" sz="1600" dirty="0" err="1"/>
              <a:t>Tagboard</a:t>
            </a:r>
            <a:r>
              <a:rPr lang="fr-FR" sz="1600" dirty="0"/>
              <a:t> : </a:t>
            </a:r>
            <a:r>
              <a:rPr lang="fr-FR" sz="1600" dirty="0">
                <a:hlinkClick r:id="rId6"/>
              </a:rPr>
              <a:t>http://</a:t>
            </a:r>
            <a:r>
              <a:rPr lang="fr-FR" sz="1600" dirty="0" smtClean="0">
                <a:hlinkClick r:id="rId6"/>
              </a:rPr>
              <a:t>tagboard.com</a:t>
            </a:r>
            <a:r>
              <a:rPr lang="fr-FR" sz="1600" dirty="0" smtClean="0"/>
              <a:t> ( ! dysfonctionnements en 06/2016)</a:t>
            </a:r>
            <a:endParaRPr lang="fr-FR" sz="1600" dirty="0"/>
          </a:p>
          <a:p>
            <a:pPr lvl="2">
              <a:buSzTx/>
            </a:pPr>
            <a:r>
              <a:rPr lang="fr-FR" sz="1400" dirty="0">
                <a:solidFill>
                  <a:prstClr val="black"/>
                </a:solidFill>
              </a:rPr>
              <a:t>moteur de recherche de tags (</a:t>
            </a:r>
            <a:r>
              <a:rPr lang="fr-FR" sz="1400" i="1" dirty="0">
                <a:solidFill>
                  <a:prstClr val="black"/>
                </a:solidFill>
              </a:rPr>
              <a:t>hashtags</a:t>
            </a:r>
            <a:r>
              <a:rPr lang="fr-FR" sz="1400" dirty="0">
                <a:solidFill>
                  <a:prstClr val="black"/>
                </a:solidFill>
              </a:rPr>
              <a:t>) en temps réel </a:t>
            </a:r>
          </a:p>
          <a:p>
            <a:pPr lvl="2">
              <a:buSzTx/>
            </a:pPr>
            <a:r>
              <a:rPr lang="fr-FR" sz="1400" dirty="0" smtClean="0">
                <a:solidFill>
                  <a:prstClr val="black"/>
                </a:solidFill>
              </a:rPr>
              <a:t>5 </a:t>
            </a:r>
            <a:r>
              <a:rPr lang="fr-FR" sz="1400" dirty="0">
                <a:solidFill>
                  <a:prstClr val="black"/>
                </a:solidFill>
              </a:rPr>
              <a:t>services : Twitter, </a:t>
            </a:r>
            <a:r>
              <a:rPr lang="fr-FR" sz="1400" dirty="0" smtClean="0">
                <a:solidFill>
                  <a:prstClr val="black"/>
                </a:solidFill>
              </a:rPr>
              <a:t>Facebook, Instagram, </a:t>
            </a:r>
            <a:r>
              <a:rPr lang="fr-FR" sz="1400" dirty="0">
                <a:solidFill>
                  <a:prstClr val="black"/>
                </a:solidFill>
              </a:rPr>
              <a:t>Google +</a:t>
            </a:r>
            <a:r>
              <a:rPr lang="fr-FR" sz="1400" dirty="0" smtClean="0">
                <a:solidFill>
                  <a:prstClr val="black"/>
                </a:solidFill>
              </a:rPr>
              <a:t>, Vine </a:t>
            </a:r>
            <a:endParaRPr lang="fr-FR" sz="1400" dirty="0">
              <a:solidFill>
                <a:prstClr val="black"/>
              </a:solidFill>
            </a:endParaRPr>
          </a:p>
          <a:p>
            <a:pPr lvl="2">
              <a:buSzTx/>
            </a:pPr>
            <a:r>
              <a:rPr lang="fr-FR" sz="1400" b="1" dirty="0">
                <a:solidFill>
                  <a:srgbClr val="E6E100"/>
                </a:solidFill>
                <a:latin typeface="Arial Black" pitchFamily="34" charset="0"/>
              </a:rPr>
              <a:t>+</a:t>
            </a:r>
            <a:r>
              <a:rPr lang="fr-FR" sz="1400" dirty="0">
                <a:solidFill>
                  <a:prstClr val="black"/>
                </a:solidFill>
              </a:rPr>
              <a:t> possibilité de créer un </a:t>
            </a:r>
            <a:r>
              <a:rPr lang="fr-FR" sz="1400" dirty="0" err="1">
                <a:solidFill>
                  <a:prstClr val="black"/>
                </a:solidFill>
              </a:rPr>
              <a:t>tagboard</a:t>
            </a:r>
            <a:r>
              <a:rPr lang="fr-FR" sz="1400" dirty="0">
                <a:solidFill>
                  <a:prstClr val="black"/>
                </a:solidFill>
              </a:rPr>
              <a:t> personnalisé sur un tag</a:t>
            </a:r>
          </a:p>
          <a:p>
            <a:pPr marL="719138" lvl="1" indent="-184150">
              <a:spcBef>
                <a:spcPts val="0"/>
              </a:spcBef>
              <a:tabLst>
                <a:tab pos="808038" algn="l"/>
              </a:tabLst>
            </a:pPr>
            <a:r>
              <a:rPr lang="fr-FR" sz="1600" dirty="0" smtClean="0"/>
              <a:t>Cur.to </a:t>
            </a:r>
            <a:r>
              <a:rPr lang="fr-FR" sz="1600" dirty="0"/>
              <a:t>: </a:t>
            </a:r>
            <a:r>
              <a:rPr lang="fr-FR" sz="1600" dirty="0">
                <a:hlinkClick r:id="rId7"/>
              </a:rPr>
              <a:t>http://</a:t>
            </a:r>
            <a:r>
              <a:rPr lang="fr-FR" sz="1600" dirty="0" smtClean="0">
                <a:hlinkClick r:id="rId7"/>
              </a:rPr>
              <a:t>www.cur.to</a:t>
            </a:r>
            <a:endParaRPr lang="fr-FR" sz="1600" dirty="0" smtClean="0"/>
          </a:p>
          <a:p>
            <a:pPr marL="890588" lvl="2" indent="11113">
              <a:tabLst>
                <a:tab pos="808038" algn="l"/>
              </a:tabLst>
            </a:pPr>
            <a:r>
              <a:rPr lang="fr-FR" sz="1400" dirty="0" smtClean="0">
                <a:solidFill>
                  <a:prstClr val="black"/>
                </a:solidFill>
              </a:rPr>
              <a:t>2 </a:t>
            </a:r>
            <a:r>
              <a:rPr lang="fr-FR" sz="1400" dirty="0">
                <a:solidFill>
                  <a:prstClr val="black"/>
                </a:solidFill>
              </a:rPr>
              <a:t>services : Twitter</a:t>
            </a:r>
            <a:r>
              <a:rPr lang="fr-FR" sz="1400" dirty="0" smtClean="0">
                <a:solidFill>
                  <a:prstClr val="black"/>
                </a:solidFill>
              </a:rPr>
              <a:t>, Instagram</a:t>
            </a:r>
            <a:endParaRPr lang="fr-FR" sz="1400" dirty="0">
              <a:solidFill>
                <a:prstClr val="black"/>
              </a:solidFill>
            </a:endParaRPr>
          </a:p>
          <a:p>
            <a:pPr marL="890588" lvl="2" indent="-184150">
              <a:tabLst>
                <a:tab pos="808038" algn="l"/>
              </a:tabLst>
            </a:pPr>
            <a:endParaRPr lang="fr-FR" sz="1400" dirty="0"/>
          </a:p>
        </p:txBody>
      </p:sp>
    </p:spTree>
    <p:extLst>
      <p:ext uri="{BB962C8B-B14F-4D97-AF65-F5344CB8AC3E}">
        <p14:creationId xmlns:p14="http://schemas.microsoft.com/office/powerpoint/2010/main" val="27077834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no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dirty="0"/>
          </a:p>
        </p:txBody>
      </p:sp>
      <p:sp>
        <p:nvSpPr>
          <p:cNvPr id="4" name="Titre 3"/>
          <p:cNvSpPr>
            <a:spLocks noGrp="1"/>
          </p:cNvSpPr>
          <p:nvPr>
            <p:ph type="title"/>
          </p:nvPr>
        </p:nvSpPr>
        <p:spPr/>
        <p:txBody>
          <a:bodyPr/>
          <a:lstStyle/>
          <a:p>
            <a:r>
              <a:rPr lang="fr-FR" dirty="0">
                <a:solidFill>
                  <a:srgbClr val="E6E100"/>
                </a:solidFill>
              </a:rPr>
              <a:t>Moteurs de sites</a:t>
            </a:r>
            <a:r>
              <a:rPr lang="fr-FR" dirty="0" smtClean="0">
                <a:solidFill>
                  <a:srgbClr val="E6E100"/>
                </a:solidFill>
              </a:rPr>
              <a:t> </a:t>
            </a:r>
            <a:r>
              <a:rPr lang="fr-FR" dirty="0">
                <a:solidFill>
                  <a:srgbClr val="E6E100"/>
                </a:solidFill>
              </a:rPr>
              <a:t>spécialisés</a:t>
            </a:r>
          </a:p>
        </p:txBody>
      </p:sp>
      <p:sp>
        <p:nvSpPr>
          <p:cNvPr id="11" name="Espace réservé du contenu 7"/>
          <p:cNvSpPr txBox="1">
            <a:spLocks/>
          </p:cNvSpPr>
          <p:nvPr/>
        </p:nvSpPr>
        <p:spPr>
          <a:xfrm>
            <a:off x="395536" y="1196752"/>
            <a:ext cx="8485305" cy="5661248"/>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144463" indent="-273050"/>
            <a:r>
              <a:rPr lang="fr-FR" sz="2400" b="1" dirty="0" smtClean="0">
                <a:solidFill>
                  <a:schemeClr val="tx1"/>
                </a:solidFill>
              </a:rPr>
              <a:t>Twitter</a:t>
            </a:r>
          </a:p>
          <a:p>
            <a:pPr marL="723900" lvl="1" indent="-279400"/>
            <a:r>
              <a:rPr lang="fr-FR" dirty="0"/>
              <a:t>moteurs </a:t>
            </a:r>
            <a:r>
              <a:rPr lang="fr-FR" dirty="0" smtClean="0"/>
              <a:t>du site Twitter (accessibles sans avoir de compte Twitter)</a:t>
            </a:r>
            <a:endParaRPr lang="fr-FR" dirty="0"/>
          </a:p>
          <a:p>
            <a:pPr marL="1079500" lvl="2" indent="-184150" defTabSz="719138">
              <a:buFont typeface="Arial" panose="020B0604020202020204" pitchFamily="34" charset="0"/>
              <a:buChar char="•"/>
            </a:pPr>
            <a:r>
              <a:rPr lang="fr-FR" dirty="0" smtClean="0"/>
              <a:t>recherche simple : </a:t>
            </a:r>
            <a:r>
              <a:rPr lang="fr-FR" dirty="0" smtClean="0">
                <a:hlinkClick r:id="rId3"/>
              </a:rPr>
              <a:t>https://twitter.com/search-home</a:t>
            </a:r>
            <a:endParaRPr lang="fr-FR" dirty="0" smtClean="0"/>
          </a:p>
          <a:p>
            <a:pPr marL="1079500" lvl="2" indent="-184150" defTabSz="982663">
              <a:buFont typeface="Arial" panose="020B0604020202020204" pitchFamily="34" charset="0"/>
              <a:buChar char="•"/>
            </a:pPr>
            <a:r>
              <a:rPr lang="fr-FR" dirty="0" smtClean="0"/>
              <a:t>recherche avancée : </a:t>
            </a:r>
            <a:r>
              <a:rPr lang="fr-FR" dirty="0" smtClean="0">
                <a:hlinkClick r:id="rId4"/>
              </a:rPr>
              <a:t>https://twitter.com/search-advanced</a:t>
            </a:r>
            <a:r>
              <a:rPr lang="fr-FR" dirty="0" smtClean="0"/>
              <a:t> (mots, personnes, lieux, autre)</a:t>
            </a:r>
          </a:p>
        </p:txBody>
      </p:sp>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9672" y="2730698"/>
            <a:ext cx="2812587" cy="3744416"/>
          </a:xfrm>
          <a:prstGeom prst="rect">
            <a:avLst/>
          </a:prstGeom>
          <a:effectLst>
            <a:outerShdw blurRad="292100" dist="139700" dir="2700000" algn="ctr" rotWithShape="0">
              <a:srgbClr val="000000">
                <a:alpha val="65000"/>
              </a:srgbClr>
            </a:outerShdw>
          </a:effectLst>
        </p:spPr>
      </p:pic>
      <p:sp>
        <p:nvSpPr>
          <p:cNvPr id="3" name="Rectangle 2"/>
          <p:cNvSpPr/>
          <p:nvPr/>
        </p:nvSpPr>
        <p:spPr>
          <a:xfrm>
            <a:off x="3424147" y="3140968"/>
            <a:ext cx="5456694" cy="2277547"/>
          </a:xfrm>
          <a:prstGeom prst="rect">
            <a:avLst/>
          </a:prstGeom>
        </p:spPr>
        <p:txBody>
          <a:bodyPr wrap="square">
            <a:spAutoFit/>
          </a:bodyPr>
          <a:lstStyle/>
          <a:p>
            <a:pPr marL="1254125" lvl="2" indent="-6350"/>
            <a:r>
              <a:rPr lang="fr-FR" dirty="0"/>
              <a:t>	</a:t>
            </a:r>
            <a:r>
              <a:rPr lang="fr-FR" sz="1400" dirty="0"/>
              <a:t>intérêt des # (</a:t>
            </a:r>
            <a:r>
              <a:rPr lang="fr-FR" sz="1400" i="1" dirty="0"/>
              <a:t>hashtags</a:t>
            </a:r>
            <a:r>
              <a:rPr lang="fr-FR" sz="1400" dirty="0"/>
              <a:t>), mais </a:t>
            </a:r>
            <a:r>
              <a:rPr lang="fr-FR" sz="1400" dirty="0" smtClean="0"/>
              <a:t>vocabulaire </a:t>
            </a:r>
            <a:r>
              <a:rPr lang="fr-FR" sz="1400" dirty="0"/>
              <a:t>non contrôlé</a:t>
            </a:r>
          </a:p>
          <a:p>
            <a:pPr marL="1254125" lvl="2" indent="-6350">
              <a:buSzTx/>
            </a:pPr>
            <a:r>
              <a:rPr lang="fr-FR" sz="1400" b="1" dirty="0">
                <a:solidFill>
                  <a:srgbClr val="E6E100"/>
                </a:solidFill>
                <a:latin typeface="Arial Black" pitchFamily="34" charset="0"/>
              </a:rPr>
              <a:t>+</a:t>
            </a:r>
            <a:r>
              <a:rPr lang="fr-FR" sz="1400" b="1" dirty="0">
                <a:solidFill>
                  <a:srgbClr val="5FB65B"/>
                </a:solidFill>
                <a:latin typeface="Arial Black" pitchFamily="34" charset="0"/>
              </a:rPr>
              <a:t> </a:t>
            </a:r>
            <a:r>
              <a:rPr lang="fr-FR" sz="1400" dirty="0">
                <a:solidFill>
                  <a:prstClr val="black"/>
                </a:solidFill>
              </a:rPr>
              <a:t>possibilité de croiser les champs (ex. mots-clés et compte…), notamment via </a:t>
            </a:r>
            <a:r>
              <a:rPr lang="fr-FR" sz="1400" dirty="0">
                <a:solidFill>
                  <a:prstClr val="black"/>
                </a:solidFill>
                <a:hlinkClick r:id="rId3"/>
              </a:rPr>
              <a:t>opérateurs booléens</a:t>
            </a:r>
            <a:endParaRPr lang="fr-FR" sz="1400" dirty="0">
              <a:solidFill>
                <a:prstClr val="black"/>
              </a:solidFill>
            </a:endParaRPr>
          </a:p>
          <a:p>
            <a:pPr marL="1254125" lvl="2" indent="-6350">
              <a:buSzTx/>
            </a:pPr>
            <a:r>
              <a:rPr lang="fr-FR" sz="1400" b="1" dirty="0">
                <a:solidFill>
                  <a:srgbClr val="E6E100"/>
                </a:solidFill>
                <a:latin typeface="Arial Black" pitchFamily="34" charset="0"/>
              </a:rPr>
              <a:t>+</a:t>
            </a:r>
            <a:r>
              <a:rPr lang="fr-FR" sz="1400" b="1" dirty="0">
                <a:solidFill>
                  <a:srgbClr val="5FB65B"/>
                </a:solidFill>
                <a:latin typeface="Arial Black" pitchFamily="34" charset="0"/>
              </a:rPr>
              <a:t> </a:t>
            </a:r>
            <a:r>
              <a:rPr lang="fr-FR" sz="1400" dirty="0"/>
              <a:t>intervalles de dates</a:t>
            </a:r>
          </a:p>
          <a:p>
            <a:pPr marL="1254125" lvl="2" indent="-6350"/>
            <a:r>
              <a:rPr lang="fr-FR" sz="1400" b="1" dirty="0">
                <a:solidFill>
                  <a:srgbClr val="E6E100"/>
                </a:solidFill>
                <a:latin typeface="Arial Black" pitchFamily="34" charset="0"/>
              </a:rPr>
              <a:t>!</a:t>
            </a:r>
            <a:r>
              <a:rPr lang="fr-FR" sz="1400" dirty="0"/>
              <a:t> liste des résultats rangés par défaut par « Top » ; privilégier « Direct » pour résultats les plus récents</a:t>
            </a:r>
          </a:p>
          <a:p>
            <a:pPr marL="1254125" lvl="2" indent="-6350"/>
            <a:r>
              <a:rPr lang="fr-FR" sz="1400" b="1" dirty="0">
                <a:solidFill>
                  <a:srgbClr val="E6E100"/>
                </a:solidFill>
                <a:latin typeface="Arial Black" pitchFamily="34" charset="0"/>
              </a:rPr>
              <a:t>- </a:t>
            </a:r>
            <a:r>
              <a:rPr lang="fr-FR" sz="1400" dirty="0"/>
              <a:t>n’est pas exhaustif (notamment sur mobile) et parfois des dysfonctionnements</a:t>
            </a:r>
          </a:p>
          <a:p>
            <a:pPr marL="723900" lvl="1" indent="-279400"/>
            <a:endParaRPr lang="fr-FR" sz="800" dirty="0"/>
          </a:p>
          <a:p>
            <a:pPr marL="1581150" lvl="3" indent="0" defTabSz="719138">
              <a:buNone/>
              <a:tabLst>
                <a:tab pos="895350" algn="l"/>
              </a:tabLst>
            </a:pPr>
            <a:r>
              <a:rPr lang="fr-FR" dirty="0"/>
              <a:t>voir également </a:t>
            </a:r>
            <a:r>
              <a:rPr lang="fr-FR" i="1" dirty="0"/>
              <a:t>infra</a:t>
            </a:r>
          </a:p>
        </p:txBody>
      </p:sp>
    </p:spTree>
    <p:extLst>
      <p:ext uri="{BB962C8B-B14F-4D97-AF65-F5344CB8AC3E}">
        <p14:creationId xmlns:p14="http://schemas.microsoft.com/office/powerpoint/2010/main" val="5665242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Moteurs </a:t>
            </a:r>
            <a:r>
              <a:rPr lang="fr-FR" dirty="0">
                <a:solidFill>
                  <a:srgbClr val="E6E100"/>
                </a:solidFill>
              </a:rPr>
              <a:t>de sites spécialisés</a:t>
            </a:r>
          </a:p>
        </p:txBody>
      </p:sp>
      <p:sp>
        <p:nvSpPr>
          <p:cNvPr id="11" name="Espace réservé du contenu 7"/>
          <p:cNvSpPr txBox="1">
            <a:spLocks/>
          </p:cNvSpPr>
          <p:nvPr/>
        </p:nvSpPr>
        <p:spPr>
          <a:xfrm>
            <a:off x="395536" y="1124744"/>
            <a:ext cx="8485305" cy="5544616"/>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144463" indent="-273050"/>
            <a:r>
              <a:rPr lang="fr-FR" sz="2200" b="1" dirty="0" smtClean="0">
                <a:solidFill>
                  <a:schemeClr val="tx1"/>
                </a:solidFill>
              </a:rPr>
              <a:t>références bibliographiques </a:t>
            </a:r>
            <a:r>
              <a:rPr lang="fr-FR" sz="2200" dirty="0" smtClean="0">
                <a:solidFill>
                  <a:schemeClr val="tx1"/>
                </a:solidFill>
              </a:rPr>
              <a:t>(niveau académique)</a:t>
            </a:r>
            <a:endParaRPr lang="fr-FR" dirty="0" smtClean="0"/>
          </a:p>
          <a:p>
            <a:pPr marL="1268413" lvl="1">
              <a:buSzTx/>
            </a:pPr>
            <a:r>
              <a:rPr lang="fr-FR" dirty="0" err="1"/>
              <a:t>Mendeley</a:t>
            </a:r>
            <a:r>
              <a:rPr lang="fr-FR" dirty="0"/>
              <a:t> : </a:t>
            </a:r>
            <a:r>
              <a:rPr lang="fr-FR" dirty="0">
                <a:hlinkClick r:id="rId3"/>
              </a:rPr>
              <a:t>http://www.mendeley.com</a:t>
            </a:r>
            <a:r>
              <a:rPr lang="fr-FR" dirty="0" smtClean="0">
                <a:hlinkClick r:id="rId3"/>
              </a:rPr>
              <a:t>/</a:t>
            </a:r>
            <a:r>
              <a:rPr lang="fr-FR" dirty="0" smtClean="0"/>
              <a:t> </a:t>
            </a:r>
          </a:p>
          <a:p>
            <a:pPr marL="1439863" lvl="2">
              <a:buSzTx/>
            </a:pPr>
            <a:r>
              <a:rPr lang="fr-FR" dirty="0" smtClean="0"/>
              <a:t>propriété d’Elsevier</a:t>
            </a:r>
          </a:p>
          <a:p>
            <a:pPr marL="1439863" lvl="2">
              <a:buSzTx/>
            </a:pPr>
            <a:r>
              <a:rPr lang="fr-FR" dirty="0" smtClean="0"/>
              <a:t>3 </a:t>
            </a:r>
            <a:r>
              <a:rPr lang="fr-FR" dirty="0"/>
              <a:t>millions de membres, plutôt </a:t>
            </a:r>
            <a:r>
              <a:rPr lang="fr-FR" dirty="0" smtClean="0"/>
              <a:t>STM, 520 </a:t>
            </a:r>
            <a:r>
              <a:rPr lang="fr-FR" dirty="0"/>
              <a:t>millions de </a:t>
            </a:r>
            <a:r>
              <a:rPr lang="fr-FR" dirty="0" smtClean="0"/>
              <a:t>références, 264 </a:t>
            </a:r>
            <a:r>
              <a:rPr lang="fr-FR" dirty="0"/>
              <a:t>000 groupes</a:t>
            </a:r>
          </a:p>
          <a:p>
            <a:pPr marL="1439863" lvl="2">
              <a:buSzTx/>
            </a:pPr>
            <a:r>
              <a:rPr lang="fr-FR" dirty="0">
                <a:hlinkClick r:id="rId4"/>
              </a:rPr>
              <a:t>formulaire de recherche </a:t>
            </a:r>
            <a:r>
              <a:rPr lang="fr-FR" dirty="0" smtClean="0">
                <a:hlinkClick r:id="rId4"/>
              </a:rPr>
              <a:t>avancée</a:t>
            </a:r>
            <a:endParaRPr lang="fr-FR" dirty="0" smtClean="0"/>
          </a:p>
          <a:p>
            <a:pPr marL="1439863" lvl="2">
              <a:buSzTx/>
            </a:pPr>
            <a:r>
              <a:rPr lang="fr-FR" dirty="0" smtClean="0"/>
              <a:t>suggestions automatiques</a:t>
            </a:r>
            <a:endParaRPr lang="fr-FR" dirty="0"/>
          </a:p>
          <a:p>
            <a:pPr marL="1268413" lvl="1">
              <a:buSzTx/>
            </a:pPr>
            <a:r>
              <a:rPr lang="fr-FR" dirty="0" smtClean="0"/>
              <a:t>Zotero </a:t>
            </a:r>
            <a:r>
              <a:rPr lang="fr-FR" dirty="0"/>
              <a:t>: </a:t>
            </a:r>
            <a:r>
              <a:rPr lang="fr-FR" dirty="0">
                <a:hlinkClick r:id="rId5"/>
              </a:rPr>
              <a:t>https://www.zotero.org</a:t>
            </a:r>
            <a:r>
              <a:rPr lang="fr-FR" dirty="0" smtClean="0">
                <a:hlinkClick r:id="rId5"/>
              </a:rPr>
              <a:t>/</a:t>
            </a:r>
            <a:r>
              <a:rPr lang="fr-FR" dirty="0" smtClean="0"/>
              <a:t> </a:t>
            </a:r>
          </a:p>
          <a:p>
            <a:pPr marL="1438275" lvl="0" indent="0">
              <a:buSzTx/>
              <a:buNone/>
            </a:pPr>
            <a:r>
              <a:rPr lang="fr-FR" sz="1600" dirty="0">
                <a:solidFill>
                  <a:schemeClr val="tx1"/>
                </a:solidFill>
                <a:hlinkClick r:id="rId6"/>
              </a:rPr>
              <a:t>moteur de </a:t>
            </a:r>
            <a:r>
              <a:rPr lang="fr-FR" sz="1600" dirty="0" smtClean="0">
                <a:solidFill>
                  <a:schemeClr val="tx1"/>
                </a:solidFill>
                <a:hlinkClick r:id="rId6"/>
              </a:rPr>
              <a:t>recherche</a:t>
            </a:r>
            <a:r>
              <a:rPr lang="fr-FR" sz="1600" dirty="0" smtClean="0">
                <a:solidFill>
                  <a:schemeClr val="tx1"/>
                </a:solidFill>
              </a:rPr>
              <a:t> mais peu satisfaisant</a:t>
            </a:r>
          </a:p>
          <a:p>
            <a:pPr marL="1438275" lvl="0" indent="0">
              <a:buSzTx/>
              <a:buNone/>
            </a:pPr>
            <a:r>
              <a:rPr lang="fr-FR" sz="1600" dirty="0" smtClean="0">
                <a:solidFill>
                  <a:schemeClr val="tx1"/>
                </a:solidFill>
              </a:rPr>
              <a:t>utile surtout pour trouver des personnes et non des références bibliographiques</a:t>
            </a:r>
            <a:endParaRPr lang="fr-FR" sz="1600" dirty="0">
              <a:solidFill>
                <a:schemeClr val="tx1"/>
              </a:solidFill>
            </a:endParaRPr>
          </a:p>
          <a:p>
            <a:pPr marL="1268413" lvl="1">
              <a:buSzTx/>
            </a:pPr>
            <a:r>
              <a:rPr lang="fr-FR" dirty="0" smtClean="0"/>
              <a:t>Citeulike </a:t>
            </a:r>
            <a:r>
              <a:rPr lang="fr-FR" dirty="0"/>
              <a:t>: </a:t>
            </a:r>
            <a:r>
              <a:rPr lang="fr-FR" dirty="0">
                <a:hlinkClick r:id="rId7"/>
              </a:rPr>
              <a:t>http://www.citeulike.org/</a:t>
            </a:r>
            <a:endParaRPr lang="fr-FR" dirty="0"/>
          </a:p>
          <a:p>
            <a:pPr marL="1428750" lvl="1" indent="0">
              <a:spcBef>
                <a:spcPts val="0"/>
              </a:spcBef>
              <a:buSzTx/>
              <a:buNone/>
            </a:pPr>
            <a:r>
              <a:rPr lang="fr-FR" sz="1600" dirty="0" smtClean="0"/>
              <a:t>8 M. de références</a:t>
            </a:r>
          </a:p>
          <a:p>
            <a:pPr marL="1428750" lvl="1" indent="0">
              <a:spcBef>
                <a:spcPts val="0"/>
              </a:spcBef>
              <a:buSzTx/>
              <a:buNone/>
            </a:pPr>
            <a:r>
              <a:rPr lang="fr-FR" sz="1600" dirty="0">
                <a:hlinkClick r:id="rId8"/>
              </a:rPr>
              <a:t>critères de recherche </a:t>
            </a:r>
            <a:r>
              <a:rPr lang="fr-FR" sz="1600" dirty="0" smtClean="0">
                <a:hlinkClick r:id="rId8"/>
              </a:rPr>
              <a:t>avancée</a:t>
            </a:r>
            <a:endParaRPr lang="fr-FR" sz="1600" dirty="0" smtClean="0"/>
          </a:p>
          <a:p>
            <a:pPr marL="1428750" lvl="1" indent="0">
              <a:spcBef>
                <a:spcPts val="0"/>
              </a:spcBef>
              <a:buSzTx/>
              <a:buNone/>
            </a:pPr>
            <a:r>
              <a:rPr lang="fr-FR" sz="1600" dirty="0" smtClean="0"/>
              <a:t>suggestions automatiques</a:t>
            </a:r>
            <a:endParaRPr lang="fr-FR" sz="1600" dirty="0"/>
          </a:p>
          <a:p>
            <a:pPr marL="1428750" lvl="1" indent="0">
              <a:buSzTx/>
              <a:buNone/>
            </a:pPr>
            <a:endParaRPr lang="fr-FR" sz="1600" dirty="0"/>
          </a:p>
          <a:p>
            <a:pPr marL="1268413" lvl="1">
              <a:buSzTx/>
            </a:pPr>
            <a:endParaRPr lang="fr-FR" sz="1600" dirty="0">
              <a:solidFill>
                <a:prstClr val="black"/>
              </a:solidFill>
            </a:endParaRPr>
          </a:p>
          <a:p>
            <a:pPr marL="1268413" lvl="1">
              <a:buSzTx/>
            </a:pPr>
            <a:endParaRPr lang="fr-FR" sz="1600" dirty="0" smtClean="0">
              <a:solidFill>
                <a:prstClr val="black"/>
              </a:solidFill>
            </a:endParaRPr>
          </a:p>
          <a:p>
            <a:pPr marL="1268413" lvl="1">
              <a:buSzTx/>
            </a:pPr>
            <a:endParaRPr lang="fr-FR" sz="1600" dirty="0">
              <a:solidFill>
                <a:prstClr val="black"/>
              </a:solidFill>
            </a:endParaRPr>
          </a:p>
          <a:p>
            <a:pPr marL="901700" lvl="3" indent="0">
              <a:spcBef>
                <a:spcPts val="0"/>
              </a:spcBef>
              <a:buNone/>
            </a:pPr>
            <a:endParaRPr lang="fr-FR" sz="600" dirty="0" smtClean="0">
              <a:solidFill>
                <a:prstClr val="black"/>
              </a:solidFill>
            </a:endParaRPr>
          </a:p>
        </p:txBody>
      </p:sp>
    </p:spTree>
    <p:extLst>
      <p:ext uri="{BB962C8B-B14F-4D97-AF65-F5344CB8AC3E}">
        <p14:creationId xmlns:p14="http://schemas.microsoft.com/office/powerpoint/2010/main" val="3409324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5148064" y="2276872"/>
            <a:ext cx="4645900" cy="1440160"/>
          </a:xfrm>
        </p:spPr>
        <p:txBody>
          <a:bodyPr>
            <a:noAutofit/>
          </a:bodyPr>
          <a:lstStyle/>
          <a:p>
            <a:pPr algn="l">
              <a:spcBef>
                <a:spcPts val="1200"/>
              </a:spcBef>
            </a:pPr>
            <a:r>
              <a:rPr lang="fr-FR" sz="3100" b="1" dirty="0" smtClean="0">
                <a:solidFill>
                  <a:schemeClr val="bg1">
                    <a:lumMod val="95000"/>
                  </a:schemeClr>
                </a:solidFill>
                <a:effectLst>
                  <a:outerShdw blurRad="38100" dist="38100" dir="2700000" algn="tl">
                    <a:srgbClr val="000000">
                      <a:alpha val="43137"/>
                    </a:srgbClr>
                  </a:outerShdw>
                </a:effectLst>
              </a:rPr>
              <a:t>Principes et</a:t>
            </a:r>
            <a:br>
              <a:rPr lang="fr-FR" sz="3100" b="1" dirty="0" smtClean="0">
                <a:solidFill>
                  <a:schemeClr val="bg1">
                    <a:lumMod val="95000"/>
                  </a:schemeClr>
                </a:solidFill>
                <a:effectLst>
                  <a:outerShdw blurRad="38100" dist="38100" dir="2700000" algn="tl">
                    <a:srgbClr val="000000">
                      <a:alpha val="43137"/>
                    </a:srgbClr>
                  </a:outerShdw>
                </a:effectLst>
              </a:rPr>
            </a:br>
            <a:r>
              <a:rPr lang="fr-FR" sz="3100" b="1" dirty="0" smtClean="0">
                <a:solidFill>
                  <a:schemeClr val="bg1">
                    <a:lumMod val="95000"/>
                  </a:schemeClr>
                </a:solidFill>
                <a:effectLst>
                  <a:outerShdw blurRad="38100" dist="38100" dir="2700000" algn="tl">
                    <a:srgbClr val="000000">
                      <a:alpha val="43137"/>
                    </a:srgbClr>
                  </a:outerShdw>
                </a:effectLst>
              </a:rPr>
              <a:t>état des lieux</a:t>
            </a:r>
            <a:endParaRPr lang="fr-FR" sz="1600" dirty="0">
              <a:solidFill>
                <a:schemeClr val="bg1">
                  <a:lumMod val="95000"/>
                </a:schemeClr>
              </a:solidFill>
              <a:effectLst>
                <a:outerShdw blurRad="38100" dist="38100" dir="2700000" algn="tl">
                  <a:srgbClr val="000000">
                    <a:alpha val="43137"/>
                  </a:srgbClr>
                </a:outerShdw>
              </a:effectLst>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6830" y="1157591"/>
            <a:ext cx="3600000" cy="451127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07504" y="116632"/>
            <a:ext cx="8928992" cy="6624736"/>
          </a:xfrm>
          <a:prstGeom prst="rect">
            <a:avLst/>
          </a:prstGeom>
          <a:noFill/>
          <a:ln w="50800" cmpd="dbl">
            <a:solidFill>
              <a:schemeClr val="bg1">
                <a:lumMod val="95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3"/>
          <p:cNvSpPr txBox="1">
            <a:spLocks/>
          </p:cNvSpPr>
          <p:nvPr/>
        </p:nvSpPr>
        <p:spPr>
          <a:xfrm>
            <a:off x="2843808" y="3394180"/>
            <a:ext cx="4645900" cy="14401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pPr>
            <a:r>
              <a:rPr lang="fr-FR" sz="1300" dirty="0" smtClean="0">
                <a:solidFill>
                  <a:schemeClr val="bg1">
                    <a:lumMod val="95000"/>
                  </a:schemeClr>
                </a:solidFill>
              </a:rPr>
              <a:t>rappels</a:t>
            </a:r>
          </a:p>
          <a:p>
            <a:pPr algn="r">
              <a:spcBef>
                <a:spcPts val="0"/>
              </a:spcBef>
            </a:pPr>
            <a:r>
              <a:rPr lang="fr-FR" sz="1300" dirty="0" smtClean="0">
                <a:solidFill>
                  <a:schemeClr val="bg1">
                    <a:lumMod val="95000"/>
                  </a:schemeClr>
                </a:solidFill>
              </a:rPr>
              <a:t>moteurs de recherche</a:t>
            </a:r>
            <a:br>
              <a:rPr lang="fr-FR" sz="1300" dirty="0" smtClean="0">
                <a:solidFill>
                  <a:schemeClr val="bg1">
                    <a:lumMod val="95000"/>
                  </a:schemeClr>
                </a:solidFill>
              </a:rPr>
            </a:br>
            <a:r>
              <a:rPr lang="fr-FR" sz="1300" dirty="0" smtClean="0">
                <a:solidFill>
                  <a:schemeClr val="bg1">
                    <a:lumMod val="95000"/>
                  </a:schemeClr>
                </a:solidFill>
              </a:rPr>
              <a:t>pratiques des internautes</a:t>
            </a:r>
            <a:endParaRPr lang="fr-FR" sz="1300" dirty="0">
              <a:solidFill>
                <a:schemeClr val="bg1">
                  <a:lumMod val="95000"/>
                </a:schemeClr>
              </a:solidFill>
            </a:endParaRPr>
          </a:p>
        </p:txBody>
      </p:sp>
    </p:spTree>
    <p:extLst>
      <p:ext uri="{BB962C8B-B14F-4D97-AF65-F5344CB8AC3E}">
        <p14:creationId xmlns:p14="http://schemas.microsoft.com/office/powerpoint/2010/main" val="8719564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Moteurs </a:t>
            </a:r>
            <a:r>
              <a:rPr lang="fr-FR" dirty="0">
                <a:solidFill>
                  <a:srgbClr val="E6E100"/>
                </a:solidFill>
              </a:rPr>
              <a:t>de sites </a:t>
            </a:r>
            <a:r>
              <a:rPr lang="fr-FR" dirty="0" smtClean="0">
                <a:solidFill>
                  <a:srgbClr val="E6E100"/>
                </a:solidFill>
              </a:rPr>
              <a:t>spécialisés</a:t>
            </a:r>
            <a:endParaRPr lang="fr-FR" dirty="0">
              <a:solidFill>
                <a:srgbClr val="E6E100"/>
              </a:solidFill>
            </a:endParaRPr>
          </a:p>
        </p:txBody>
      </p:sp>
      <p:sp>
        <p:nvSpPr>
          <p:cNvPr id="11" name="Espace réservé du contenu 7"/>
          <p:cNvSpPr txBox="1">
            <a:spLocks/>
          </p:cNvSpPr>
          <p:nvPr/>
        </p:nvSpPr>
        <p:spPr>
          <a:xfrm>
            <a:off x="395536" y="1124744"/>
            <a:ext cx="8485305" cy="5544616"/>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144463" indent="-273050"/>
            <a:r>
              <a:rPr lang="fr-FR" sz="2200" b="1" i="1" dirty="0" smtClean="0">
                <a:solidFill>
                  <a:schemeClr val="tx1"/>
                </a:solidFill>
              </a:rPr>
              <a:t>social </a:t>
            </a:r>
            <a:r>
              <a:rPr lang="fr-FR" sz="2200" b="1" i="1" dirty="0" err="1" smtClean="0">
                <a:solidFill>
                  <a:schemeClr val="tx1"/>
                </a:solidFill>
              </a:rPr>
              <a:t>bookmarking</a:t>
            </a:r>
            <a:endParaRPr lang="fr-FR" b="1" dirty="0" smtClean="0"/>
          </a:p>
          <a:p>
            <a:pPr marL="1268413" lvl="1">
              <a:buSzTx/>
            </a:pPr>
            <a:r>
              <a:rPr lang="fr-FR" dirty="0" err="1" smtClean="0"/>
              <a:t>Delicious</a:t>
            </a:r>
            <a:r>
              <a:rPr lang="fr-FR" dirty="0" smtClean="0"/>
              <a:t> </a:t>
            </a:r>
            <a:r>
              <a:rPr lang="fr-FR" dirty="0"/>
              <a:t>: </a:t>
            </a:r>
            <a:r>
              <a:rPr lang="fr-FR" dirty="0">
                <a:hlinkClick r:id="rId3"/>
              </a:rPr>
              <a:t>http://</a:t>
            </a:r>
            <a:r>
              <a:rPr lang="fr-FR" dirty="0" smtClean="0">
                <a:hlinkClick r:id="rId3"/>
              </a:rPr>
              <a:t>del.icio.us</a:t>
            </a:r>
            <a:endParaRPr lang="fr-FR" dirty="0" smtClean="0"/>
          </a:p>
          <a:p>
            <a:pPr marL="1435100" lvl="1" indent="0">
              <a:buSzTx/>
              <a:buNone/>
            </a:pPr>
            <a:r>
              <a:rPr lang="fr-FR" sz="1600" dirty="0"/>
              <a:t>plateforme de favoris internet</a:t>
            </a:r>
          </a:p>
          <a:p>
            <a:pPr marL="1439863" lvl="2">
              <a:buSzTx/>
            </a:pPr>
            <a:r>
              <a:rPr lang="fr-FR" dirty="0" smtClean="0"/>
              <a:t>moteur accessible via </a:t>
            </a:r>
            <a:r>
              <a:rPr lang="fr-FR" dirty="0" smtClean="0">
                <a:hlinkClick r:id="rId4"/>
              </a:rPr>
              <a:t>Help</a:t>
            </a:r>
            <a:endParaRPr lang="fr-FR" dirty="0" smtClean="0"/>
          </a:p>
          <a:p>
            <a:pPr marL="1268413" lvl="1">
              <a:buSzTx/>
            </a:pPr>
            <a:r>
              <a:rPr lang="fr-FR" dirty="0" smtClean="0"/>
              <a:t>Diigo </a:t>
            </a:r>
            <a:r>
              <a:rPr lang="fr-FR" dirty="0"/>
              <a:t>: </a:t>
            </a:r>
            <a:r>
              <a:rPr lang="fr-FR" dirty="0">
                <a:hlinkClick r:id="rId5"/>
              </a:rPr>
              <a:t>https://www.diigo.com/</a:t>
            </a:r>
            <a:r>
              <a:rPr lang="fr-FR" dirty="0"/>
              <a:t> </a:t>
            </a:r>
          </a:p>
          <a:p>
            <a:pPr marL="1343025" lvl="2">
              <a:lnSpc>
                <a:spcPct val="90000"/>
              </a:lnSpc>
            </a:pPr>
            <a:r>
              <a:rPr lang="fr-FR" dirty="0"/>
              <a:t>plateforme de favoris internet</a:t>
            </a:r>
          </a:p>
          <a:p>
            <a:pPr marL="1343025" lvl="2">
              <a:lnSpc>
                <a:spcPct val="90000"/>
              </a:lnSpc>
            </a:pPr>
            <a:r>
              <a:rPr lang="fr-FR" dirty="0">
                <a:hlinkClick r:id="rId6"/>
              </a:rPr>
              <a:t>formulaire de recherche</a:t>
            </a:r>
            <a:endParaRPr lang="fr-FR" dirty="0"/>
          </a:p>
          <a:p>
            <a:pPr marL="1343025" lvl="2">
              <a:lnSpc>
                <a:spcPct val="90000"/>
              </a:lnSpc>
            </a:pPr>
            <a:r>
              <a:rPr lang="fr-FR" dirty="0" smtClean="0">
                <a:hlinkClick r:id="rId7"/>
              </a:rPr>
              <a:t>formulaire </a:t>
            </a:r>
            <a:r>
              <a:rPr lang="fr-FR" dirty="0">
                <a:hlinkClick r:id="rId7"/>
              </a:rPr>
              <a:t>de recherche de personne</a:t>
            </a:r>
            <a:r>
              <a:rPr lang="fr-FR" dirty="0"/>
              <a:t> : champs, opérateurs</a:t>
            </a:r>
          </a:p>
          <a:p>
            <a:pPr marL="1343025" lvl="2">
              <a:lnSpc>
                <a:spcPct val="90000"/>
              </a:lnSpc>
            </a:pPr>
            <a:r>
              <a:rPr lang="fr-FR" dirty="0"/>
              <a:t>! pour des termes associés, construire sa requête ainsi </a:t>
            </a:r>
            <a:r>
              <a:rPr lang="fr-FR" dirty="0" err="1"/>
              <a:t>eau</a:t>
            </a:r>
            <a:r>
              <a:rPr lang="fr-FR" b="1" dirty="0" err="1"/>
              <a:t>_</a:t>
            </a:r>
            <a:r>
              <a:rPr lang="fr-FR" dirty="0" err="1"/>
              <a:t>potable</a:t>
            </a:r>
            <a:r>
              <a:rPr lang="fr-FR" dirty="0"/>
              <a:t> ou </a:t>
            </a:r>
            <a:r>
              <a:rPr lang="fr-FR" b="1" dirty="0"/>
              <a:t>« </a:t>
            </a:r>
            <a:r>
              <a:rPr lang="fr-FR" dirty="0"/>
              <a:t>eau potable</a:t>
            </a:r>
            <a:r>
              <a:rPr lang="fr-FR" b="1" dirty="0"/>
              <a:t> » </a:t>
            </a:r>
            <a:r>
              <a:rPr lang="fr-FR" dirty="0"/>
              <a:t>ou encore </a:t>
            </a:r>
            <a:r>
              <a:rPr lang="fr-FR" dirty="0" err="1"/>
              <a:t>eaupotable</a:t>
            </a:r>
            <a:endParaRPr lang="fr-FR" dirty="0"/>
          </a:p>
          <a:p>
            <a:pPr marL="1268413" lvl="1">
              <a:buSzTx/>
            </a:pPr>
            <a:r>
              <a:rPr lang="fr-FR" dirty="0" err="1" smtClean="0"/>
              <a:t>StumbleUpon</a:t>
            </a:r>
            <a:r>
              <a:rPr lang="fr-FR" dirty="0" smtClean="0"/>
              <a:t> </a:t>
            </a:r>
            <a:r>
              <a:rPr lang="fr-FR" dirty="0"/>
              <a:t>: </a:t>
            </a:r>
            <a:r>
              <a:rPr lang="fr-FR" dirty="0">
                <a:hlinkClick r:id="rId8"/>
              </a:rPr>
              <a:t>http://www.stumbleupon.com</a:t>
            </a:r>
            <a:r>
              <a:rPr lang="fr-FR" dirty="0" smtClean="0">
                <a:hlinkClick r:id="rId8"/>
              </a:rPr>
              <a:t>/</a:t>
            </a:r>
            <a:endParaRPr lang="fr-FR" dirty="0" smtClean="0"/>
          </a:p>
          <a:p>
            <a:pPr marL="1439863" lvl="2">
              <a:buSzTx/>
            </a:pPr>
            <a:r>
              <a:rPr lang="fr-FR" dirty="0" smtClean="0"/>
              <a:t>moteur de découvertes, recommandant des pages en fonction des intérêts de l’internaute</a:t>
            </a:r>
          </a:p>
          <a:p>
            <a:pPr marL="1439863" lvl="2">
              <a:buSzTx/>
            </a:pPr>
            <a:r>
              <a:rPr lang="fr-FR" b="1" dirty="0">
                <a:solidFill>
                  <a:srgbClr val="E6E100"/>
                </a:solidFill>
                <a:latin typeface="Arial Black" pitchFamily="34" charset="0"/>
              </a:rPr>
              <a:t>- </a:t>
            </a:r>
            <a:r>
              <a:rPr lang="fr-FR" dirty="0" smtClean="0"/>
              <a:t>nécessite une authentification</a:t>
            </a:r>
          </a:p>
          <a:p>
            <a:pPr marL="1268413" lvl="1">
              <a:buSzTx/>
            </a:pPr>
            <a:endParaRPr lang="fr-FR" dirty="0" smtClean="0"/>
          </a:p>
          <a:p>
            <a:pPr marL="1268413" lvl="1">
              <a:buSzTx/>
            </a:pPr>
            <a:endParaRPr lang="fr-FR" sz="1600" dirty="0">
              <a:solidFill>
                <a:prstClr val="black"/>
              </a:solidFill>
            </a:endParaRPr>
          </a:p>
          <a:p>
            <a:pPr marL="1268413" lvl="1">
              <a:buSzTx/>
            </a:pPr>
            <a:endParaRPr lang="fr-FR" sz="1600" dirty="0" smtClean="0">
              <a:solidFill>
                <a:prstClr val="black"/>
              </a:solidFill>
            </a:endParaRPr>
          </a:p>
          <a:p>
            <a:pPr marL="1268413" lvl="1">
              <a:buSzTx/>
            </a:pPr>
            <a:endParaRPr lang="fr-FR" sz="1600" dirty="0">
              <a:solidFill>
                <a:prstClr val="black"/>
              </a:solidFill>
            </a:endParaRPr>
          </a:p>
          <a:p>
            <a:pPr marL="901700" lvl="3" indent="0">
              <a:spcBef>
                <a:spcPts val="0"/>
              </a:spcBef>
              <a:buNone/>
            </a:pPr>
            <a:endParaRPr lang="fr-FR" sz="600" dirty="0" smtClean="0">
              <a:solidFill>
                <a:prstClr val="black"/>
              </a:solidFill>
            </a:endParaRPr>
          </a:p>
        </p:txBody>
      </p:sp>
      <p:sp>
        <p:nvSpPr>
          <p:cNvPr id="2" name="Rectangle 1"/>
          <p:cNvSpPr/>
          <p:nvPr/>
        </p:nvSpPr>
        <p:spPr>
          <a:xfrm>
            <a:off x="4335287" y="5085184"/>
            <a:ext cx="4623382" cy="523220"/>
          </a:xfrm>
          <a:prstGeom prst="rect">
            <a:avLst/>
          </a:prstGeom>
        </p:spPr>
        <p:txBody>
          <a:bodyPr wrap="none">
            <a:spAutoFit/>
          </a:bodyPr>
          <a:lstStyle/>
          <a:p>
            <a:pPr lvl="0"/>
            <a:r>
              <a:rPr lang="fr-FR" sz="1400" dirty="0" smtClean="0"/>
              <a:t>complémentarité </a:t>
            </a:r>
            <a:r>
              <a:rPr lang="fr-FR" sz="1400" dirty="0"/>
              <a:t>avec les moteurs de </a:t>
            </a:r>
            <a:r>
              <a:rPr lang="fr-FR" sz="1400" dirty="0" smtClean="0"/>
              <a:t>recherche</a:t>
            </a:r>
          </a:p>
          <a:p>
            <a:pPr lvl="0"/>
            <a:r>
              <a:rPr lang="fr-FR" sz="1400" dirty="0" smtClean="0"/>
              <a:t>ex</a:t>
            </a:r>
            <a:r>
              <a:rPr lang="fr-FR" sz="1400" dirty="0"/>
              <a:t>. : la recherche « veille » dans Google et Diigo (T. </a:t>
            </a:r>
            <a:r>
              <a:rPr lang="fr-FR" sz="1400" dirty="0" err="1" smtClean="0"/>
              <a:t>Faragasso</a:t>
            </a:r>
            <a:r>
              <a:rPr lang="fr-FR" sz="1400" dirty="0" smtClean="0"/>
              <a:t>)</a:t>
            </a:r>
          </a:p>
        </p:txBody>
      </p:sp>
    </p:spTree>
    <p:extLst>
      <p:ext uri="{BB962C8B-B14F-4D97-AF65-F5344CB8AC3E}">
        <p14:creationId xmlns:p14="http://schemas.microsoft.com/office/powerpoint/2010/main" val="12910569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Moteurs </a:t>
            </a:r>
            <a:r>
              <a:rPr lang="fr-FR" dirty="0">
                <a:solidFill>
                  <a:srgbClr val="E6E100"/>
                </a:solidFill>
              </a:rPr>
              <a:t>de sites </a:t>
            </a:r>
            <a:r>
              <a:rPr lang="fr-FR" dirty="0" smtClean="0">
                <a:solidFill>
                  <a:srgbClr val="E6E100"/>
                </a:solidFill>
              </a:rPr>
              <a:t>spécialisés</a:t>
            </a:r>
            <a:endParaRPr lang="fr-FR" dirty="0">
              <a:solidFill>
                <a:srgbClr val="E6E100"/>
              </a:solidFill>
            </a:endParaRPr>
          </a:p>
        </p:txBody>
      </p:sp>
      <p:sp>
        <p:nvSpPr>
          <p:cNvPr id="11" name="Espace réservé du contenu 7"/>
          <p:cNvSpPr txBox="1">
            <a:spLocks/>
          </p:cNvSpPr>
          <p:nvPr/>
        </p:nvSpPr>
        <p:spPr>
          <a:xfrm>
            <a:off x="395536" y="1124744"/>
            <a:ext cx="8424936" cy="5544616"/>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214313">
              <a:buSzTx/>
            </a:pPr>
            <a:r>
              <a:rPr lang="fr-FR" sz="2200" b="1" i="1" dirty="0" smtClean="0"/>
              <a:t>social news</a:t>
            </a:r>
          </a:p>
          <a:p>
            <a:pPr marL="992188" lvl="1" indent="-277813">
              <a:buSzTx/>
              <a:buNone/>
            </a:pPr>
            <a:r>
              <a:rPr lang="fr-FR" dirty="0" smtClean="0"/>
              <a:t>sites communautaires </a:t>
            </a:r>
            <a:r>
              <a:rPr lang="fr-FR" dirty="0"/>
              <a:t>permettant de voter pour une page proposée par un utilisateur</a:t>
            </a:r>
          </a:p>
          <a:p>
            <a:pPr marL="992188" lvl="1" indent="-184150">
              <a:spcBef>
                <a:spcPts val="0"/>
              </a:spcBef>
              <a:buSzTx/>
            </a:pPr>
            <a:r>
              <a:rPr lang="fr-FR" sz="1600" dirty="0" err="1" smtClean="0"/>
              <a:t>Digg</a:t>
            </a:r>
            <a:r>
              <a:rPr lang="fr-FR" sz="1600" dirty="0" smtClean="0"/>
              <a:t> </a:t>
            </a:r>
            <a:r>
              <a:rPr lang="fr-FR" sz="1600" dirty="0"/>
              <a:t>: </a:t>
            </a:r>
            <a:r>
              <a:rPr lang="fr-FR" sz="1600" dirty="0">
                <a:hlinkClick r:id="rId3"/>
              </a:rPr>
              <a:t>http://</a:t>
            </a:r>
            <a:r>
              <a:rPr lang="fr-FR" sz="1600" dirty="0" smtClean="0">
                <a:hlinkClick r:id="rId3"/>
              </a:rPr>
              <a:t>digg.com</a:t>
            </a:r>
            <a:r>
              <a:rPr lang="fr-FR" sz="1600" dirty="0" smtClean="0"/>
              <a:t> </a:t>
            </a:r>
          </a:p>
          <a:p>
            <a:pPr marL="992188" lvl="1" indent="-184150">
              <a:spcBef>
                <a:spcPts val="0"/>
              </a:spcBef>
              <a:buSzTx/>
            </a:pPr>
            <a:r>
              <a:rPr lang="fr-FR" sz="1600" dirty="0" err="1" smtClean="0"/>
              <a:t>Reddit</a:t>
            </a:r>
            <a:r>
              <a:rPr lang="fr-FR" sz="1600" dirty="0"/>
              <a:t> : </a:t>
            </a:r>
            <a:r>
              <a:rPr lang="fr-FR" sz="1600" dirty="0">
                <a:hlinkClick r:id="rId4"/>
              </a:rPr>
              <a:t>http://www.reddit.com</a:t>
            </a:r>
            <a:r>
              <a:rPr lang="fr-FR" sz="1600" dirty="0" smtClean="0">
                <a:hlinkClick r:id="rId4"/>
              </a:rPr>
              <a:t>/</a:t>
            </a:r>
            <a:r>
              <a:rPr lang="fr-FR" dirty="0" smtClean="0"/>
              <a:t> </a:t>
            </a:r>
            <a:endParaRPr lang="fr-FR" dirty="0"/>
          </a:p>
          <a:p>
            <a:pPr marL="1268413" lvl="1">
              <a:buSzTx/>
            </a:pPr>
            <a:endParaRPr lang="fr-FR" sz="1600" dirty="0">
              <a:solidFill>
                <a:prstClr val="black"/>
              </a:solidFill>
            </a:endParaRPr>
          </a:p>
          <a:p>
            <a:pPr marL="214313">
              <a:buSzTx/>
            </a:pPr>
            <a:r>
              <a:rPr lang="fr-FR" sz="2200" b="1" dirty="0" smtClean="0"/>
              <a:t>plateformes de contenus</a:t>
            </a:r>
            <a:endParaRPr lang="fr-FR" sz="2200" b="1" dirty="0"/>
          </a:p>
          <a:p>
            <a:pPr marL="992188" lvl="1">
              <a:buSzTx/>
              <a:buNone/>
            </a:pPr>
            <a:r>
              <a:rPr lang="fr-FR" dirty="0" smtClean="0"/>
              <a:t>plateformes permettant aux internautes de mettre du contenu en ligne</a:t>
            </a:r>
            <a:endParaRPr lang="fr-FR" dirty="0"/>
          </a:p>
          <a:p>
            <a:pPr marL="992188" lvl="1" indent="-184150">
              <a:spcBef>
                <a:spcPts val="0"/>
              </a:spcBef>
              <a:buSzTx/>
            </a:pPr>
            <a:r>
              <a:rPr lang="fr-FR" sz="1400" dirty="0" smtClean="0"/>
              <a:t>textes  : Scribd (</a:t>
            </a:r>
            <a:r>
              <a:rPr lang="fr-FR" sz="1400" dirty="0" smtClean="0">
                <a:hlinkClick r:id="rId5"/>
              </a:rPr>
              <a:t>https://www.scribd.com</a:t>
            </a:r>
            <a:r>
              <a:rPr lang="fr-FR" sz="1400" dirty="0" smtClean="0"/>
              <a:t>), </a:t>
            </a:r>
            <a:r>
              <a:rPr lang="fr-FR" sz="1400" dirty="0" err="1" smtClean="0"/>
              <a:t>Calaméo</a:t>
            </a:r>
            <a:r>
              <a:rPr lang="fr-FR" sz="1400" dirty="0" smtClean="0"/>
              <a:t> (</a:t>
            </a:r>
            <a:r>
              <a:rPr lang="fr-FR" sz="1400" dirty="0">
                <a:hlinkClick r:id="rId6"/>
              </a:rPr>
              <a:t>http</a:t>
            </a:r>
            <a:r>
              <a:rPr lang="fr-FR" sz="1400" dirty="0" smtClean="0">
                <a:hlinkClick r:id="rId6"/>
              </a:rPr>
              <a:t>://en.calameo.com</a:t>
            </a:r>
            <a:r>
              <a:rPr lang="fr-FR" sz="1400" dirty="0" smtClean="0"/>
              <a:t>) </a:t>
            </a:r>
          </a:p>
          <a:p>
            <a:pPr marL="992188" lvl="1" indent="-184150">
              <a:spcBef>
                <a:spcPts val="0"/>
              </a:spcBef>
              <a:buSzTx/>
            </a:pPr>
            <a:r>
              <a:rPr lang="fr-FR" sz="1400" dirty="0" smtClean="0"/>
              <a:t>multimédia : </a:t>
            </a:r>
            <a:r>
              <a:rPr lang="fr-FR" sz="1400" dirty="0" err="1" smtClean="0"/>
              <a:t>Youtube</a:t>
            </a:r>
            <a:r>
              <a:rPr lang="fr-FR" sz="1400" dirty="0"/>
              <a:t> (</a:t>
            </a:r>
            <a:r>
              <a:rPr lang="fr-FR" sz="1400" dirty="0">
                <a:hlinkClick r:id="rId7"/>
              </a:rPr>
              <a:t>https://www.youtube.com</a:t>
            </a:r>
            <a:r>
              <a:rPr lang="fr-FR" sz="1400" dirty="0" smtClean="0">
                <a:hlinkClick r:id="rId7"/>
              </a:rPr>
              <a:t>/</a:t>
            </a:r>
            <a:r>
              <a:rPr lang="fr-FR" sz="1400" dirty="0" smtClean="0"/>
              <a:t>), Flickr</a:t>
            </a:r>
            <a:r>
              <a:rPr lang="fr-FR" sz="1400" dirty="0"/>
              <a:t> (</a:t>
            </a:r>
            <a:r>
              <a:rPr lang="fr-FR" sz="1400" dirty="0" smtClean="0">
                <a:hlinkClick r:id="rId8"/>
              </a:rPr>
              <a:t>httpS://www.flickr.com</a:t>
            </a:r>
            <a:r>
              <a:rPr lang="fr-FR" sz="1400" dirty="0" smtClean="0"/>
              <a:t>, </a:t>
            </a:r>
            <a:r>
              <a:rPr lang="fr-FR" sz="1400" dirty="0" err="1" smtClean="0"/>
              <a:t>rech</a:t>
            </a:r>
            <a:r>
              <a:rPr lang="fr-FR" sz="1400" dirty="0" smtClean="0"/>
              <a:t>. </a:t>
            </a:r>
            <a:r>
              <a:rPr lang="fr-FR" sz="1400" dirty="0"/>
              <a:t>avancée : </a:t>
            </a:r>
            <a:r>
              <a:rPr lang="fr-FR" sz="1400" dirty="0" smtClean="0">
                <a:hlinkClick r:id="rId9"/>
              </a:rPr>
              <a:t>httpS://</a:t>
            </a:r>
            <a:r>
              <a:rPr lang="fr-FR" sz="1400" dirty="0">
                <a:hlinkClick r:id="rId9"/>
              </a:rPr>
              <a:t>www.flickr.com/search/advanced</a:t>
            </a:r>
            <a:r>
              <a:rPr lang="fr-FR" sz="1400" dirty="0" smtClean="0">
                <a:hlinkClick r:id="rId9"/>
              </a:rPr>
              <a:t>/</a:t>
            </a:r>
            <a:r>
              <a:rPr lang="fr-FR" sz="1400" dirty="0" smtClean="0"/>
              <a:t>) </a:t>
            </a:r>
          </a:p>
          <a:p>
            <a:pPr marL="992188" lvl="1" indent="-184150">
              <a:spcBef>
                <a:spcPts val="0"/>
              </a:spcBef>
              <a:buSzTx/>
            </a:pPr>
            <a:r>
              <a:rPr lang="fr-FR" sz="1400" dirty="0" smtClean="0"/>
              <a:t>supports d’interventions : Slideshare (</a:t>
            </a:r>
            <a:r>
              <a:rPr lang="fr-FR" sz="1400" dirty="0">
                <a:hlinkClick r:id="rId10"/>
              </a:rPr>
              <a:t>http</a:t>
            </a:r>
            <a:r>
              <a:rPr lang="fr-FR" sz="1400" dirty="0" smtClean="0">
                <a:hlinkClick r:id="rId10"/>
              </a:rPr>
              <a:t>://fr.slideshare.net</a:t>
            </a:r>
            <a:r>
              <a:rPr lang="fr-FR" sz="1400" dirty="0" smtClean="0"/>
              <a:t>)</a:t>
            </a:r>
          </a:p>
          <a:p>
            <a:pPr marL="992188" lvl="1" indent="-184150">
              <a:spcBef>
                <a:spcPts val="0"/>
              </a:spcBef>
              <a:buSzTx/>
            </a:pPr>
            <a:r>
              <a:rPr lang="fr-FR" sz="1400" dirty="0"/>
              <a:t>curation de contenus : Scoop.it (</a:t>
            </a:r>
            <a:r>
              <a:rPr lang="fr-FR" sz="1400" dirty="0">
                <a:hlinkClick r:id="rId11"/>
              </a:rPr>
              <a:t>http://www.scoop.it</a:t>
            </a:r>
            <a:r>
              <a:rPr lang="fr-FR" sz="1400" dirty="0" smtClean="0">
                <a:hlinkClick r:id="rId11"/>
              </a:rPr>
              <a:t>/</a:t>
            </a:r>
            <a:r>
              <a:rPr lang="fr-FR" sz="1400" dirty="0"/>
              <a:t>), Storify (</a:t>
            </a:r>
            <a:r>
              <a:rPr lang="fr-FR" sz="1400" dirty="0" smtClean="0">
                <a:hlinkClick r:id="rId12"/>
              </a:rPr>
              <a:t>https://</a:t>
            </a:r>
            <a:r>
              <a:rPr lang="fr-FR" sz="1400" dirty="0">
                <a:hlinkClick r:id="rId12"/>
              </a:rPr>
              <a:t>storify.com</a:t>
            </a:r>
            <a:r>
              <a:rPr lang="fr-FR" sz="1400" dirty="0" smtClean="0">
                <a:hlinkClick r:id="rId12"/>
              </a:rPr>
              <a:t>/</a:t>
            </a:r>
            <a:r>
              <a:rPr lang="fr-FR" sz="1400" dirty="0" smtClean="0"/>
              <a:t>), Pinterest</a:t>
            </a:r>
            <a:r>
              <a:rPr lang="fr-FR" sz="1400" dirty="0"/>
              <a:t> (</a:t>
            </a:r>
            <a:r>
              <a:rPr lang="fr-FR" sz="1400" dirty="0">
                <a:hlinkClick r:id="rId13"/>
              </a:rPr>
              <a:t>https://www.pinterest.com</a:t>
            </a:r>
            <a:r>
              <a:rPr lang="fr-FR" sz="1400" dirty="0" smtClean="0">
                <a:hlinkClick r:id="rId13"/>
              </a:rPr>
              <a:t>/</a:t>
            </a:r>
            <a:r>
              <a:rPr lang="fr-FR" sz="1400" dirty="0" smtClean="0"/>
              <a:t>), Paper.li </a:t>
            </a:r>
            <a:r>
              <a:rPr lang="fr-FR" sz="1400" dirty="0"/>
              <a:t>(</a:t>
            </a:r>
            <a:r>
              <a:rPr lang="fr-FR" sz="1400" dirty="0">
                <a:hlinkClick r:id="rId14"/>
              </a:rPr>
              <a:t>http://paper.li</a:t>
            </a:r>
            <a:r>
              <a:rPr lang="fr-FR" sz="1400" dirty="0" smtClean="0">
                <a:hlinkClick r:id="rId14"/>
              </a:rPr>
              <a:t>/</a:t>
            </a:r>
            <a:r>
              <a:rPr lang="fr-FR" sz="1400" dirty="0" smtClean="0"/>
              <a:t>) </a:t>
            </a:r>
          </a:p>
          <a:p>
            <a:pPr marL="992188" lvl="1" indent="-184150">
              <a:spcBef>
                <a:spcPts val="0"/>
              </a:spcBef>
              <a:buSzTx/>
            </a:pPr>
            <a:r>
              <a:rPr lang="fr-FR" sz="1400" dirty="0"/>
              <a:t>documents scientifiques : </a:t>
            </a:r>
            <a:r>
              <a:rPr lang="fr-FR" sz="1400" dirty="0" err="1" smtClean="0"/>
              <a:t>Figshare</a:t>
            </a:r>
            <a:r>
              <a:rPr lang="fr-FR" sz="1400" dirty="0" smtClean="0"/>
              <a:t> (</a:t>
            </a:r>
            <a:r>
              <a:rPr lang="fr-FR" sz="1400" dirty="0" smtClean="0">
                <a:hlinkClick r:id="rId15"/>
              </a:rPr>
              <a:t>https://</a:t>
            </a:r>
            <a:r>
              <a:rPr lang="fr-FR" sz="1400" dirty="0">
                <a:hlinkClick r:id="rId15"/>
              </a:rPr>
              <a:t>figshare.com</a:t>
            </a:r>
            <a:r>
              <a:rPr lang="fr-FR" sz="1400" dirty="0" smtClean="0">
                <a:hlinkClick r:id="rId15"/>
              </a:rPr>
              <a:t>/</a:t>
            </a:r>
            <a:r>
              <a:rPr lang="fr-FR" sz="1400" dirty="0" smtClean="0"/>
              <a:t>), </a:t>
            </a:r>
            <a:r>
              <a:rPr lang="fr-FR" sz="1400" dirty="0" err="1" smtClean="0"/>
              <a:t>myExperiment</a:t>
            </a:r>
            <a:r>
              <a:rPr lang="fr-FR" sz="1400" dirty="0" smtClean="0"/>
              <a:t> (</a:t>
            </a:r>
            <a:r>
              <a:rPr lang="fr-FR" sz="1400" dirty="0" smtClean="0">
                <a:hlinkClick r:id="rId16"/>
              </a:rPr>
              <a:t>http</a:t>
            </a:r>
            <a:r>
              <a:rPr lang="fr-FR" sz="1400" dirty="0">
                <a:hlinkClick r:id="rId16"/>
              </a:rPr>
              <a:t>://www.myexperiment.org</a:t>
            </a:r>
            <a:r>
              <a:rPr lang="fr-FR" sz="1400" dirty="0" smtClean="0">
                <a:hlinkClick r:id="rId16"/>
              </a:rPr>
              <a:t>/</a:t>
            </a:r>
            <a:r>
              <a:rPr lang="fr-FR" sz="1400" dirty="0" smtClean="0"/>
              <a:t>) </a:t>
            </a:r>
            <a:endParaRPr lang="fr-FR" sz="1400" dirty="0"/>
          </a:p>
          <a:p>
            <a:pPr marL="992188" lvl="1" indent="-184150">
              <a:spcBef>
                <a:spcPts val="0"/>
              </a:spcBef>
              <a:buSzTx/>
            </a:pPr>
            <a:endParaRPr lang="fr-FR" sz="1600" dirty="0" smtClean="0"/>
          </a:p>
          <a:p>
            <a:pPr marL="1268413" lvl="1">
              <a:buSzTx/>
            </a:pPr>
            <a:endParaRPr lang="fr-FR" sz="1600" dirty="0">
              <a:solidFill>
                <a:prstClr val="black"/>
              </a:solidFill>
            </a:endParaRPr>
          </a:p>
          <a:p>
            <a:pPr marL="901700" lvl="3" indent="0">
              <a:spcBef>
                <a:spcPts val="0"/>
              </a:spcBef>
              <a:buNone/>
            </a:pPr>
            <a:endParaRPr lang="fr-FR" sz="600" dirty="0" smtClean="0">
              <a:solidFill>
                <a:prstClr val="black"/>
              </a:solidFill>
            </a:endParaRPr>
          </a:p>
        </p:txBody>
      </p:sp>
      <p:sp>
        <p:nvSpPr>
          <p:cNvPr id="2" name="Rectangle 1"/>
          <p:cNvSpPr/>
          <p:nvPr/>
        </p:nvSpPr>
        <p:spPr>
          <a:xfrm>
            <a:off x="3368340" y="5464563"/>
            <a:ext cx="5616836" cy="1169551"/>
          </a:xfrm>
          <a:prstGeom prst="rect">
            <a:avLst/>
          </a:prstGeom>
        </p:spPr>
        <p:txBody>
          <a:bodyPr wrap="square">
            <a:spAutoFit/>
          </a:bodyPr>
          <a:lstStyle/>
          <a:p>
            <a:pPr lvl="0"/>
            <a:r>
              <a:rPr lang="fr-FR" sz="1400" b="1" dirty="0" smtClean="0">
                <a:solidFill>
                  <a:srgbClr val="E6E100"/>
                </a:solidFill>
                <a:latin typeface="Arial Black" pitchFamily="34" charset="0"/>
              </a:rPr>
              <a:t>+ </a:t>
            </a:r>
            <a:r>
              <a:rPr lang="fr-FR" sz="1400" dirty="0" smtClean="0"/>
              <a:t>complémentarité </a:t>
            </a:r>
            <a:r>
              <a:rPr lang="fr-FR" sz="1400" dirty="0"/>
              <a:t>avec les moteurs de </a:t>
            </a:r>
            <a:r>
              <a:rPr lang="fr-FR" sz="1400" dirty="0" smtClean="0"/>
              <a:t>recherche - ex</a:t>
            </a:r>
            <a:r>
              <a:rPr lang="fr-FR" sz="1400" dirty="0"/>
              <a:t>. : </a:t>
            </a:r>
            <a:r>
              <a:rPr lang="fr-FR" sz="1400" dirty="0" smtClean="0">
                <a:hlinkClick r:id="rId17"/>
              </a:rPr>
              <a:t>P. </a:t>
            </a:r>
            <a:r>
              <a:rPr lang="fr-FR" sz="1400" dirty="0" err="1" smtClean="0">
                <a:hlinkClick r:id="rId17"/>
              </a:rPr>
              <a:t>Cuenot</a:t>
            </a:r>
            <a:endParaRPr lang="fr-FR" sz="1400" dirty="0" smtClean="0"/>
          </a:p>
          <a:p>
            <a:r>
              <a:rPr lang="fr-FR" sz="1400" b="1" dirty="0" smtClean="0">
                <a:solidFill>
                  <a:srgbClr val="E6E100"/>
                </a:solidFill>
                <a:latin typeface="Arial Black" pitchFamily="34" charset="0"/>
              </a:rPr>
              <a:t>- </a:t>
            </a:r>
            <a:r>
              <a:rPr lang="fr-FR" sz="1400" dirty="0" smtClean="0"/>
              <a:t>moteurs </a:t>
            </a:r>
            <a:r>
              <a:rPr lang="fr-FR" sz="1400" dirty="0"/>
              <a:t>de </a:t>
            </a:r>
            <a:r>
              <a:rPr lang="fr-FR" sz="1400" dirty="0" smtClean="0"/>
              <a:t>recherche souvent peu satisfaisants (non accessibles sur la page d’accueil, sans fonctionnalités avancées ou filtres…)</a:t>
            </a:r>
          </a:p>
          <a:p>
            <a:r>
              <a:rPr lang="fr-FR" sz="1400" b="1" dirty="0" smtClean="0">
                <a:cs typeface="Times New Roman" panose="02020603050405020304" pitchFamily="18" charset="0"/>
                <a:sym typeface="Wingdings" panose="05000000000000000000" pitchFamily="2" charset="2"/>
              </a:rPr>
              <a:t> passer </a:t>
            </a:r>
            <a:r>
              <a:rPr lang="fr-FR" sz="1400" b="1" dirty="0">
                <a:cs typeface="Times New Roman" panose="02020603050405020304" pitchFamily="18" charset="0"/>
                <a:sym typeface="Wingdings" panose="05000000000000000000" pitchFamily="2" charset="2"/>
              </a:rPr>
              <a:t>par les moteurs généralistes (</a:t>
            </a:r>
            <a:r>
              <a:rPr lang="fr-FR" sz="1400" b="1" dirty="0" smtClean="0">
                <a:cs typeface="Times New Roman" panose="02020603050405020304" pitchFamily="18" charset="0"/>
                <a:sym typeface="Wingdings" panose="05000000000000000000" pitchFamily="2" charset="2"/>
              </a:rPr>
              <a:t>Google, </a:t>
            </a:r>
            <a:r>
              <a:rPr lang="fr-FR" sz="1400" b="1" dirty="0" err="1" smtClean="0">
                <a:cs typeface="Times New Roman" panose="02020603050405020304" pitchFamily="18" charset="0"/>
                <a:sym typeface="Wingdings" panose="05000000000000000000" pitchFamily="2" charset="2"/>
              </a:rPr>
              <a:t>DuckDuckGo</a:t>
            </a:r>
            <a:r>
              <a:rPr lang="fr-FR" sz="1400" b="1" dirty="0" smtClean="0">
                <a:cs typeface="Times New Roman" panose="02020603050405020304" pitchFamily="18" charset="0"/>
                <a:sym typeface="Wingdings" panose="05000000000000000000" pitchFamily="2" charset="2"/>
              </a:rPr>
              <a:t>…) </a:t>
            </a:r>
            <a:r>
              <a:rPr lang="fr-FR" sz="1400" b="1" dirty="0">
                <a:cs typeface="Times New Roman" panose="02020603050405020304" pitchFamily="18" charset="0"/>
                <a:sym typeface="Wingdings" panose="05000000000000000000" pitchFamily="2" charset="2"/>
              </a:rPr>
              <a:t>avec des recherches de type [XXXX </a:t>
            </a:r>
            <a:r>
              <a:rPr lang="fr-FR" sz="1400" b="1" dirty="0" err="1">
                <a:cs typeface="Times New Roman" panose="02020603050405020304" pitchFamily="18" charset="0"/>
                <a:sym typeface="Wingdings" panose="05000000000000000000" pitchFamily="2" charset="2"/>
              </a:rPr>
              <a:t>site:YYY</a:t>
            </a:r>
            <a:r>
              <a:rPr lang="fr-FR" sz="1400" b="1" dirty="0" smtClean="0">
                <a:cs typeface="Times New Roman" panose="02020603050405020304" pitchFamily="18" charset="0"/>
                <a:sym typeface="Wingdings" panose="05000000000000000000" pitchFamily="2" charset="2"/>
              </a:rPr>
              <a:t>]</a:t>
            </a:r>
            <a:endParaRPr lang="fr-FR" sz="1400" dirty="0"/>
          </a:p>
        </p:txBody>
      </p:sp>
    </p:spTree>
    <p:extLst>
      <p:ext uri="{BB962C8B-B14F-4D97-AF65-F5344CB8AC3E}">
        <p14:creationId xmlns:p14="http://schemas.microsoft.com/office/powerpoint/2010/main" val="7835251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685"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Moteurs </a:t>
            </a:r>
            <a:r>
              <a:rPr lang="fr-FR" dirty="0">
                <a:solidFill>
                  <a:srgbClr val="E6E100"/>
                </a:solidFill>
              </a:rPr>
              <a:t>de sites </a:t>
            </a:r>
            <a:r>
              <a:rPr lang="fr-FR" dirty="0" smtClean="0">
                <a:solidFill>
                  <a:srgbClr val="E6E100"/>
                </a:solidFill>
              </a:rPr>
              <a:t>spécialisés</a:t>
            </a:r>
            <a:endParaRPr lang="fr-FR" dirty="0">
              <a:solidFill>
                <a:srgbClr val="E6E100"/>
              </a:solidFill>
            </a:endParaRPr>
          </a:p>
        </p:txBody>
      </p:sp>
      <p:sp>
        <p:nvSpPr>
          <p:cNvPr id="11" name="Espace réservé du contenu 7"/>
          <p:cNvSpPr txBox="1">
            <a:spLocks/>
          </p:cNvSpPr>
          <p:nvPr/>
        </p:nvSpPr>
        <p:spPr>
          <a:xfrm>
            <a:off x="395536" y="1124744"/>
            <a:ext cx="8424936" cy="5544616"/>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214313">
              <a:buSzTx/>
            </a:pPr>
            <a:r>
              <a:rPr lang="fr-FR" sz="2200" b="1" dirty="0" smtClean="0"/>
              <a:t>réseaux sociaux</a:t>
            </a:r>
          </a:p>
          <a:p>
            <a:pPr marL="992188" lvl="1" indent="-277813">
              <a:buSzTx/>
              <a:buNone/>
            </a:pPr>
            <a:r>
              <a:rPr lang="fr-FR" dirty="0" smtClean="0"/>
              <a:t>réseaux sociaux généralistes</a:t>
            </a:r>
            <a:endParaRPr lang="fr-FR" dirty="0"/>
          </a:p>
          <a:p>
            <a:pPr marL="992188" lvl="1" indent="-184150">
              <a:spcBef>
                <a:spcPts val="0"/>
              </a:spcBef>
              <a:buSzTx/>
            </a:pPr>
            <a:r>
              <a:rPr lang="fr-FR" sz="1600" dirty="0" smtClean="0"/>
              <a:t>Facebook : </a:t>
            </a:r>
            <a:r>
              <a:rPr lang="fr-FR" sz="1600" dirty="0" smtClean="0">
                <a:latin typeface="Times New Roman" panose="02020603050405020304" pitchFamily="18" charset="0"/>
                <a:cs typeface="Times New Roman" panose="02020603050405020304" pitchFamily="18" charset="0"/>
                <a:hlinkClick r:id="rId3"/>
              </a:rPr>
              <a:t>https://</a:t>
            </a:r>
            <a:r>
              <a:rPr lang="fr-FR" sz="1600" dirty="0">
                <a:latin typeface="Times New Roman" panose="02020603050405020304" pitchFamily="18" charset="0"/>
                <a:cs typeface="Times New Roman" panose="02020603050405020304" pitchFamily="18" charset="0"/>
                <a:hlinkClick r:id="rId3"/>
              </a:rPr>
              <a:t>www.facebook.com</a:t>
            </a:r>
            <a:r>
              <a:rPr lang="fr-FR" sz="1600" dirty="0" smtClean="0">
                <a:latin typeface="Times New Roman" panose="02020603050405020304" pitchFamily="18" charset="0"/>
                <a:cs typeface="Times New Roman" panose="02020603050405020304" pitchFamily="18" charset="0"/>
                <a:hlinkClick r:id="rId3"/>
              </a:rPr>
              <a:t>/</a:t>
            </a:r>
            <a:r>
              <a:rPr lang="fr-FR" sz="1600" dirty="0" smtClean="0">
                <a:latin typeface="Times New Roman" panose="02020603050405020304" pitchFamily="18" charset="0"/>
                <a:cs typeface="Times New Roman" panose="02020603050405020304" pitchFamily="18" charset="0"/>
              </a:rPr>
              <a:t> </a:t>
            </a:r>
            <a:r>
              <a:rPr lang="fr-FR" sz="1600" dirty="0">
                <a:latin typeface="Times New Roman" panose="02020603050405020304" pitchFamily="18" charset="0"/>
                <a:cs typeface="Times New Roman" panose="02020603050405020304" pitchFamily="18" charset="0"/>
              </a:rPr>
              <a:t>- voir </a:t>
            </a:r>
            <a:r>
              <a:rPr lang="fr-FR" sz="1600" dirty="0">
                <a:latin typeface="Times New Roman" panose="02020603050405020304" pitchFamily="18" charset="0"/>
                <a:cs typeface="Times New Roman" panose="02020603050405020304" pitchFamily="18" charset="0"/>
                <a:hlinkClick r:id="rId4"/>
              </a:rPr>
              <a:t>http://search.fb.com</a:t>
            </a:r>
            <a:r>
              <a:rPr lang="fr-FR" sz="1600" dirty="0" smtClean="0">
                <a:latin typeface="Times New Roman" panose="02020603050405020304" pitchFamily="18" charset="0"/>
                <a:cs typeface="Times New Roman" panose="02020603050405020304" pitchFamily="18" charset="0"/>
                <a:hlinkClick r:id="rId4"/>
              </a:rPr>
              <a:t>/</a:t>
            </a:r>
            <a:r>
              <a:rPr lang="fr-FR" sz="1600" dirty="0" smtClean="0">
                <a:latin typeface="Times New Roman" panose="02020603050405020304" pitchFamily="18" charset="0"/>
                <a:cs typeface="Times New Roman" panose="02020603050405020304" pitchFamily="18" charset="0"/>
              </a:rPr>
              <a:t> </a:t>
            </a:r>
            <a:endParaRPr lang="fr-FR" sz="1600" dirty="0" smtClean="0"/>
          </a:p>
          <a:p>
            <a:pPr marL="992188" lvl="1" indent="-184150">
              <a:spcBef>
                <a:spcPts val="0"/>
              </a:spcBef>
              <a:buSzTx/>
            </a:pPr>
            <a:r>
              <a:rPr lang="fr-FR" sz="1600" dirty="0" smtClean="0"/>
              <a:t>Google + : </a:t>
            </a:r>
            <a:r>
              <a:rPr lang="fr-FR" sz="1600" dirty="0">
                <a:latin typeface="Times New Roman" panose="02020603050405020304" pitchFamily="18" charset="0"/>
                <a:cs typeface="Times New Roman" panose="02020603050405020304" pitchFamily="18" charset="0"/>
                <a:hlinkClick r:id="rId5"/>
              </a:rPr>
              <a:t>https://plus.google.com</a:t>
            </a:r>
            <a:r>
              <a:rPr lang="fr-FR" sz="1600" dirty="0" smtClean="0">
                <a:latin typeface="Times New Roman" panose="02020603050405020304" pitchFamily="18" charset="0"/>
                <a:cs typeface="Times New Roman" panose="02020603050405020304" pitchFamily="18" charset="0"/>
                <a:hlinkClick r:id="rId5"/>
              </a:rPr>
              <a:t>/</a:t>
            </a:r>
            <a:r>
              <a:rPr lang="fr-FR" sz="1600" dirty="0" smtClean="0">
                <a:latin typeface="Times New Roman" panose="02020603050405020304" pitchFamily="18" charset="0"/>
                <a:cs typeface="Times New Roman" panose="02020603050405020304" pitchFamily="18" charset="0"/>
              </a:rPr>
              <a:t> </a:t>
            </a:r>
            <a:endParaRPr lang="fr-FR" sz="1600" dirty="0" smtClean="0"/>
          </a:p>
          <a:p>
            <a:pPr marL="714375" lvl="1" indent="0">
              <a:spcBef>
                <a:spcPts val="0"/>
              </a:spcBef>
              <a:buSzTx/>
              <a:buNone/>
            </a:pPr>
            <a:r>
              <a:rPr lang="fr-FR" dirty="0" smtClean="0"/>
              <a:t>réseaux sociaux professionnels</a:t>
            </a:r>
          </a:p>
          <a:p>
            <a:pPr marL="992188" lvl="1" indent="-184150">
              <a:spcBef>
                <a:spcPts val="0"/>
              </a:spcBef>
              <a:buSzTx/>
            </a:pPr>
            <a:r>
              <a:rPr lang="fr-FR" sz="1600" dirty="0"/>
              <a:t>LinkedIn : </a:t>
            </a:r>
            <a:r>
              <a:rPr lang="fr-FR" sz="1600" dirty="0">
                <a:hlinkClick r:id="rId6"/>
              </a:rPr>
              <a:t>https://fr.linkedin.com</a:t>
            </a:r>
            <a:endParaRPr lang="fr-FR" sz="1600" dirty="0"/>
          </a:p>
          <a:p>
            <a:pPr marL="992188" lvl="1" indent="-184150">
              <a:spcBef>
                <a:spcPts val="0"/>
              </a:spcBef>
              <a:buSzTx/>
            </a:pPr>
            <a:r>
              <a:rPr lang="fr-FR" sz="1600" dirty="0"/>
              <a:t>Viadeo : </a:t>
            </a:r>
            <a:r>
              <a:rPr lang="fr-FR" sz="1600" dirty="0">
                <a:hlinkClick r:id="rId7"/>
              </a:rPr>
              <a:t>http://fr.viadeo.com</a:t>
            </a:r>
            <a:r>
              <a:rPr lang="fr-FR" sz="1600" dirty="0"/>
              <a:t> </a:t>
            </a:r>
          </a:p>
          <a:p>
            <a:pPr marL="714375" lvl="1" indent="0">
              <a:spcBef>
                <a:spcPts val="0"/>
              </a:spcBef>
              <a:buSzTx/>
              <a:buNone/>
            </a:pPr>
            <a:r>
              <a:rPr lang="fr-FR" dirty="0" smtClean="0"/>
              <a:t>réseaux sociaux académiques</a:t>
            </a:r>
          </a:p>
          <a:p>
            <a:pPr marL="992188" lvl="1" indent="-184150">
              <a:spcBef>
                <a:spcPts val="0"/>
              </a:spcBef>
              <a:buSzTx/>
            </a:pPr>
            <a:r>
              <a:rPr lang="fr-FR" sz="1600" dirty="0"/>
              <a:t>Academia : </a:t>
            </a:r>
            <a:r>
              <a:rPr lang="fr-FR" sz="1600" dirty="0">
                <a:hlinkClick r:id="rId8"/>
              </a:rPr>
              <a:t>https://www.academia.edu</a:t>
            </a:r>
            <a:r>
              <a:rPr lang="fr-FR" sz="1600" dirty="0" smtClean="0">
                <a:hlinkClick r:id="rId8"/>
              </a:rPr>
              <a:t>/</a:t>
            </a:r>
            <a:endParaRPr lang="fr-FR" sz="1600" dirty="0" smtClean="0"/>
          </a:p>
          <a:p>
            <a:pPr marL="992188" lvl="1" indent="-184150">
              <a:spcBef>
                <a:spcPts val="0"/>
              </a:spcBef>
              <a:buSzTx/>
            </a:pPr>
            <a:r>
              <a:rPr lang="fr-FR" sz="1600" dirty="0" smtClean="0"/>
              <a:t>ResearchGate </a:t>
            </a:r>
            <a:r>
              <a:rPr lang="fr-FR" sz="1600" dirty="0"/>
              <a:t>: </a:t>
            </a:r>
            <a:r>
              <a:rPr lang="fr-FR" sz="1600" dirty="0" smtClean="0">
                <a:hlinkClick r:id="rId9"/>
              </a:rPr>
              <a:t>https://</a:t>
            </a:r>
            <a:r>
              <a:rPr lang="fr-FR" sz="1600" dirty="0">
                <a:hlinkClick r:id="rId9"/>
              </a:rPr>
              <a:t>www.researchgate.net/</a:t>
            </a:r>
            <a:r>
              <a:rPr lang="fr-FR" sz="1600" dirty="0"/>
              <a:t> </a:t>
            </a:r>
          </a:p>
        </p:txBody>
      </p:sp>
      <p:sp>
        <p:nvSpPr>
          <p:cNvPr id="3" name="Rectangle 2"/>
          <p:cNvSpPr/>
          <p:nvPr/>
        </p:nvSpPr>
        <p:spPr>
          <a:xfrm>
            <a:off x="971600" y="4148613"/>
            <a:ext cx="7488832" cy="2308324"/>
          </a:xfrm>
          <a:prstGeom prst="rect">
            <a:avLst/>
          </a:prstGeom>
        </p:spPr>
        <p:txBody>
          <a:bodyPr wrap="square">
            <a:spAutoFit/>
          </a:bodyPr>
          <a:lstStyle/>
          <a:p>
            <a:r>
              <a:rPr lang="fr-FR" sz="1600" dirty="0" smtClean="0">
                <a:latin typeface="+mj-lt"/>
                <a:cs typeface="Times New Roman" panose="02020603050405020304" pitchFamily="18" charset="0"/>
              </a:rPr>
              <a:t>permettent de trouver de l’information (références, documents, forums, etc.) et des experts… </a:t>
            </a:r>
          </a:p>
          <a:p>
            <a:endParaRPr lang="fr-FR" sz="1600" dirty="0" smtClean="0">
              <a:latin typeface="+mj-lt"/>
              <a:cs typeface="Times New Roman" panose="02020603050405020304" pitchFamily="18" charset="0"/>
            </a:endParaRPr>
          </a:p>
          <a:p>
            <a:r>
              <a:rPr lang="fr-FR" sz="1600" dirty="0" smtClean="0">
                <a:latin typeface="+mj-lt"/>
                <a:cs typeface="Times New Roman" panose="02020603050405020304" pitchFamily="18" charset="0"/>
              </a:rPr>
              <a:t>mais : </a:t>
            </a:r>
          </a:p>
          <a:p>
            <a:pPr marL="274638"/>
            <a:r>
              <a:rPr lang="fr-FR" sz="1600" dirty="0" smtClean="0">
                <a:latin typeface="+mj-lt"/>
                <a:cs typeface="Times New Roman" panose="02020603050405020304" pitchFamily="18" charset="0"/>
              </a:rPr>
              <a:t>- moteurs de recherche parfois inaccessibles sur la page d’accueil</a:t>
            </a:r>
          </a:p>
          <a:p>
            <a:pPr marL="274638"/>
            <a:r>
              <a:rPr lang="fr-FR" sz="1600" dirty="0" smtClean="0">
                <a:latin typeface="+mj-lt"/>
                <a:cs typeface="Times New Roman" panose="02020603050405020304" pitchFamily="18" charset="0"/>
              </a:rPr>
              <a:t>- résultats parfois non exhaustifs et pouvant varier selon les abonnements souscrits et les comptes suivis</a:t>
            </a:r>
          </a:p>
          <a:p>
            <a:pPr marL="285750" indent="-285750">
              <a:buFont typeface="Wingdings" panose="05000000000000000000" pitchFamily="2" charset="2"/>
              <a:buChar char="à"/>
            </a:pPr>
            <a:r>
              <a:rPr lang="fr-FR" sz="1600" b="1" dirty="0" smtClean="0">
                <a:latin typeface="+mj-lt"/>
                <a:cs typeface="Times New Roman" panose="02020603050405020304" pitchFamily="18" charset="0"/>
                <a:sym typeface="Wingdings" panose="05000000000000000000" pitchFamily="2" charset="2"/>
              </a:rPr>
              <a:t>passer </a:t>
            </a:r>
            <a:r>
              <a:rPr lang="fr-FR" sz="1600" b="1" dirty="0">
                <a:latin typeface="+mj-lt"/>
                <a:cs typeface="Times New Roman" panose="02020603050405020304" pitchFamily="18" charset="0"/>
                <a:sym typeface="Wingdings" panose="05000000000000000000" pitchFamily="2" charset="2"/>
              </a:rPr>
              <a:t>par les moteurs généralistes </a:t>
            </a:r>
            <a:r>
              <a:rPr lang="fr-FR" sz="1600" b="1" dirty="0" smtClean="0">
                <a:latin typeface="+mj-lt"/>
                <a:cs typeface="Times New Roman" panose="02020603050405020304" pitchFamily="18" charset="0"/>
                <a:sym typeface="Wingdings" panose="05000000000000000000" pitchFamily="2" charset="2"/>
              </a:rPr>
              <a:t>(Google, </a:t>
            </a:r>
            <a:r>
              <a:rPr lang="fr-FR" sz="1600" b="1" dirty="0" err="1" smtClean="0">
                <a:latin typeface="+mj-lt"/>
                <a:cs typeface="Times New Roman" panose="02020603050405020304" pitchFamily="18" charset="0"/>
                <a:sym typeface="Wingdings" panose="05000000000000000000" pitchFamily="2" charset="2"/>
              </a:rPr>
              <a:t>DuckDuckGo</a:t>
            </a:r>
            <a:r>
              <a:rPr lang="fr-FR" sz="1600" b="1" dirty="0" smtClean="0">
                <a:latin typeface="+mj-lt"/>
                <a:cs typeface="Times New Roman" panose="02020603050405020304" pitchFamily="18" charset="0"/>
                <a:sym typeface="Wingdings" panose="05000000000000000000" pitchFamily="2" charset="2"/>
              </a:rPr>
              <a:t>…) </a:t>
            </a:r>
          </a:p>
          <a:p>
            <a:r>
              <a:rPr lang="fr-FR" sz="1600" b="1" dirty="0">
                <a:latin typeface="+mj-lt"/>
                <a:cs typeface="Times New Roman" panose="02020603050405020304" pitchFamily="18" charset="0"/>
                <a:sym typeface="Wingdings" panose="05000000000000000000" pitchFamily="2" charset="2"/>
              </a:rPr>
              <a:t>	</a:t>
            </a:r>
            <a:r>
              <a:rPr lang="fr-FR" sz="1600" b="1" dirty="0" smtClean="0">
                <a:latin typeface="+mj-lt"/>
                <a:cs typeface="Times New Roman" panose="02020603050405020304" pitchFamily="18" charset="0"/>
                <a:sym typeface="Wingdings" panose="05000000000000000000" pitchFamily="2" charset="2"/>
              </a:rPr>
              <a:t>avec des recherches </a:t>
            </a:r>
            <a:r>
              <a:rPr lang="fr-FR" sz="1600" b="1" dirty="0">
                <a:latin typeface="+mj-lt"/>
                <a:cs typeface="Times New Roman" panose="02020603050405020304" pitchFamily="18" charset="0"/>
                <a:sym typeface="Wingdings" panose="05000000000000000000" pitchFamily="2" charset="2"/>
              </a:rPr>
              <a:t>de </a:t>
            </a:r>
            <a:r>
              <a:rPr lang="fr-FR" sz="1600" b="1" dirty="0" smtClean="0">
                <a:latin typeface="+mj-lt"/>
                <a:cs typeface="Times New Roman" panose="02020603050405020304" pitchFamily="18" charset="0"/>
                <a:sym typeface="Wingdings" panose="05000000000000000000" pitchFamily="2" charset="2"/>
              </a:rPr>
              <a:t>type [</a:t>
            </a:r>
            <a:r>
              <a:rPr lang="fr-FR" sz="1600" b="1" dirty="0">
                <a:latin typeface="+mj-lt"/>
                <a:cs typeface="Times New Roman" panose="02020603050405020304" pitchFamily="18" charset="0"/>
                <a:sym typeface="Wingdings" panose="05000000000000000000" pitchFamily="2" charset="2"/>
              </a:rPr>
              <a:t>XXXX </a:t>
            </a:r>
            <a:r>
              <a:rPr lang="fr-FR" sz="1600" b="1" dirty="0" err="1">
                <a:latin typeface="+mj-lt"/>
                <a:cs typeface="Times New Roman" panose="02020603050405020304" pitchFamily="18" charset="0"/>
                <a:sym typeface="Wingdings" panose="05000000000000000000" pitchFamily="2" charset="2"/>
              </a:rPr>
              <a:t>site:YYY</a:t>
            </a:r>
            <a:r>
              <a:rPr lang="fr-FR" sz="1600" b="1" dirty="0" smtClean="0">
                <a:latin typeface="+mj-lt"/>
                <a:cs typeface="Times New Roman" panose="02020603050405020304" pitchFamily="18" charset="0"/>
                <a:sym typeface="Wingdings" panose="05000000000000000000" pitchFamily="2" charset="2"/>
              </a:rPr>
              <a:t>] ou [XXX </a:t>
            </a:r>
            <a:r>
              <a:rPr lang="fr-FR" sz="1600" b="1" dirty="0" err="1" smtClean="0">
                <a:latin typeface="+mj-lt"/>
                <a:cs typeface="Times New Roman" panose="02020603050405020304" pitchFamily="18" charset="0"/>
                <a:sym typeface="Wingdings" panose="05000000000000000000" pitchFamily="2" charset="2"/>
              </a:rPr>
              <a:t>inurl:YYY</a:t>
            </a:r>
            <a:r>
              <a:rPr lang="fr-FR" sz="1600" b="1" dirty="0" smtClean="0">
                <a:latin typeface="+mj-lt"/>
                <a:cs typeface="Times New Roman" panose="02020603050405020304" pitchFamily="18" charset="0"/>
                <a:sym typeface="Wingdings" panose="05000000000000000000" pitchFamily="2" charset="2"/>
              </a:rPr>
              <a:t>], </a:t>
            </a:r>
            <a:r>
              <a:rPr lang="fr-FR" sz="1200" dirty="0" smtClean="0">
                <a:latin typeface="+mj-lt"/>
                <a:cs typeface="Times New Roman" panose="02020603050405020304" pitchFamily="18" charset="0"/>
                <a:sym typeface="Wingdings" panose="05000000000000000000" pitchFamily="2" charset="2"/>
                <a:hlinkClick r:id="rId10"/>
              </a:rPr>
              <a:t>exemple </a:t>
            </a:r>
            <a:endParaRPr lang="fr-FR" sz="1600" dirty="0">
              <a:latin typeface="+mj-lt"/>
            </a:endParaRPr>
          </a:p>
        </p:txBody>
      </p:sp>
    </p:spTree>
    <p:extLst>
      <p:ext uri="{BB962C8B-B14F-4D97-AF65-F5344CB8AC3E}">
        <p14:creationId xmlns:p14="http://schemas.microsoft.com/office/powerpoint/2010/main" val="13861291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smtClean="0">
                <a:solidFill>
                  <a:srgbClr val="E6E100"/>
                </a:solidFill>
              </a:rPr>
              <a:t>Sites </a:t>
            </a:r>
            <a:r>
              <a:rPr lang="fr-FR" dirty="0" smtClean="0">
                <a:solidFill>
                  <a:srgbClr val="E6E100"/>
                </a:solidFill>
              </a:rPr>
              <a:t>spécialisés</a:t>
            </a:r>
            <a:endParaRPr lang="fr-FR" dirty="0">
              <a:solidFill>
                <a:srgbClr val="E6E100"/>
              </a:solidFill>
            </a:endParaRPr>
          </a:p>
        </p:txBody>
      </p:sp>
      <p:sp>
        <p:nvSpPr>
          <p:cNvPr id="11" name="Espace réservé du contenu 7"/>
          <p:cNvSpPr txBox="1">
            <a:spLocks/>
          </p:cNvSpPr>
          <p:nvPr/>
        </p:nvSpPr>
        <p:spPr>
          <a:xfrm>
            <a:off x="395536" y="1124744"/>
            <a:ext cx="8485305" cy="5544616"/>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144463" indent="-273050"/>
            <a:r>
              <a:rPr lang="fr-FR" sz="2200" b="1" dirty="0" smtClean="0">
                <a:solidFill>
                  <a:schemeClr val="tx1"/>
                </a:solidFill>
              </a:rPr>
              <a:t>questions-réponses</a:t>
            </a:r>
          </a:p>
          <a:p>
            <a:pPr marL="271463" lvl="1" indent="0">
              <a:buNone/>
            </a:pPr>
            <a:r>
              <a:rPr lang="fr-FR" dirty="0" smtClean="0"/>
              <a:t>services avec une histoire déjà ancienne, ex. : </a:t>
            </a:r>
            <a:r>
              <a:rPr lang="fr-FR" dirty="0" smtClean="0">
                <a:hlinkClick r:id="rId3"/>
              </a:rPr>
              <a:t>Ask.com</a:t>
            </a:r>
            <a:r>
              <a:rPr lang="fr-FR" dirty="0" smtClean="0"/>
              <a:t> </a:t>
            </a:r>
            <a:r>
              <a:rPr lang="fr-FR" sz="1300" dirty="0" smtClean="0"/>
              <a:t>(cf. C. Tisserand-</a:t>
            </a:r>
            <a:r>
              <a:rPr lang="fr-FR" sz="1300" dirty="0" err="1" smtClean="0"/>
              <a:t>Barthole</a:t>
            </a:r>
            <a:r>
              <a:rPr lang="fr-FR" sz="1300" dirty="0" smtClean="0"/>
              <a:t>, </a:t>
            </a:r>
            <a:r>
              <a:rPr lang="fr-FR" sz="1300" i="1" dirty="0" smtClean="0"/>
              <a:t>Netsources</a:t>
            </a:r>
            <a:r>
              <a:rPr lang="fr-FR" sz="1300" dirty="0" smtClean="0"/>
              <a:t>, 103)</a:t>
            </a:r>
          </a:p>
          <a:p>
            <a:pPr marL="271463" lvl="1" indent="0">
              <a:spcBef>
                <a:spcPts val="0"/>
              </a:spcBef>
              <a:buNone/>
            </a:pPr>
            <a:r>
              <a:rPr lang="fr-FR" b="1" dirty="0" smtClean="0">
                <a:solidFill>
                  <a:srgbClr val="E6E100"/>
                </a:solidFill>
                <a:latin typeface="Arial Black" pitchFamily="34" charset="0"/>
              </a:rPr>
              <a:t>+ </a:t>
            </a:r>
            <a:r>
              <a:rPr lang="fr-FR" dirty="0" smtClean="0">
                <a:solidFill>
                  <a:schemeClr val="tx1"/>
                </a:solidFill>
              </a:rPr>
              <a:t>possibilité d’interroger en langage naturel</a:t>
            </a:r>
          </a:p>
          <a:p>
            <a:pPr marL="1268413" lvl="1">
              <a:buSzTx/>
            </a:pPr>
            <a:r>
              <a:rPr lang="fr-FR" sz="1600" dirty="0" err="1" smtClean="0"/>
              <a:t>Quora</a:t>
            </a:r>
            <a:r>
              <a:rPr lang="fr-FR" sz="1600" dirty="0" smtClean="0"/>
              <a:t> </a:t>
            </a:r>
            <a:r>
              <a:rPr lang="fr-FR" sz="1600" dirty="0"/>
              <a:t>: </a:t>
            </a:r>
            <a:r>
              <a:rPr lang="fr-FR" sz="1600" dirty="0">
                <a:hlinkClick r:id="rId4"/>
              </a:rPr>
              <a:t>https://www.quora.com</a:t>
            </a:r>
            <a:r>
              <a:rPr lang="fr-FR" sz="1600" dirty="0" smtClean="0">
                <a:hlinkClick r:id="rId4"/>
              </a:rPr>
              <a:t>/</a:t>
            </a:r>
            <a:endParaRPr lang="fr-FR" sz="1600" dirty="0" smtClean="0"/>
          </a:p>
          <a:p>
            <a:pPr marL="1439863" lvl="2">
              <a:lnSpc>
                <a:spcPct val="110000"/>
              </a:lnSpc>
              <a:buSzTx/>
            </a:pPr>
            <a:r>
              <a:rPr lang="fr-FR" sz="1400" dirty="0" smtClean="0"/>
              <a:t>membres évalués (système de « crédits ») – insiste sur la qualité des réponses</a:t>
            </a:r>
          </a:p>
          <a:p>
            <a:pPr marL="1439863" lvl="2">
              <a:lnSpc>
                <a:spcPct val="110000"/>
              </a:lnSpc>
              <a:buSzTx/>
            </a:pPr>
            <a:r>
              <a:rPr lang="fr-FR" sz="1400" dirty="0" smtClean="0"/>
              <a:t>possibilité de s’abonner à des comptes</a:t>
            </a:r>
          </a:p>
          <a:p>
            <a:pPr marL="1439863" lvl="2">
              <a:lnSpc>
                <a:spcPct val="110000"/>
              </a:lnSpc>
              <a:buSzTx/>
            </a:pPr>
            <a:r>
              <a:rPr lang="fr-FR" sz="1400" dirty="0" smtClean="0"/>
              <a:t>anglais seulement</a:t>
            </a:r>
          </a:p>
          <a:p>
            <a:pPr marL="1439863" lvl="2">
              <a:lnSpc>
                <a:spcPct val="110000"/>
              </a:lnSpc>
              <a:buSzTx/>
            </a:pPr>
            <a:r>
              <a:rPr lang="fr-FR" sz="1400" b="1" dirty="0">
                <a:solidFill>
                  <a:srgbClr val="E6E100"/>
                </a:solidFill>
                <a:latin typeface="Arial Black" pitchFamily="34" charset="0"/>
              </a:rPr>
              <a:t>- </a:t>
            </a:r>
            <a:r>
              <a:rPr lang="fr-FR" sz="1400" dirty="0" smtClean="0"/>
              <a:t>nécessite </a:t>
            </a:r>
            <a:r>
              <a:rPr lang="fr-FR" sz="1400" dirty="0"/>
              <a:t>une </a:t>
            </a:r>
            <a:r>
              <a:rPr lang="fr-FR" sz="1400" dirty="0" smtClean="0"/>
              <a:t>authentification, mais résultats indexés par Google</a:t>
            </a:r>
          </a:p>
          <a:p>
            <a:pPr marL="1268413" lvl="1">
              <a:buSzTx/>
            </a:pPr>
            <a:r>
              <a:rPr lang="fr-FR" sz="1600" dirty="0" err="1" smtClean="0"/>
              <a:t>StackExchange</a:t>
            </a:r>
            <a:r>
              <a:rPr lang="fr-FR" sz="1600" dirty="0"/>
              <a:t> : </a:t>
            </a:r>
            <a:r>
              <a:rPr lang="fr-FR" sz="1600" dirty="0">
                <a:hlinkClick r:id="rId5"/>
              </a:rPr>
              <a:t>http://stackexchange.com/sites</a:t>
            </a:r>
            <a:r>
              <a:rPr lang="fr-FR" sz="1600" dirty="0" smtClean="0">
                <a:hlinkClick r:id="rId5"/>
              </a:rPr>
              <a:t>#</a:t>
            </a:r>
            <a:endParaRPr lang="fr-FR" sz="1600" dirty="0" smtClean="0"/>
          </a:p>
          <a:p>
            <a:pPr marL="1439863" lvl="2">
              <a:buSzTx/>
            </a:pPr>
            <a:r>
              <a:rPr lang="fr-FR" sz="1400" dirty="0"/>
              <a:t>but : proposer des pages de références</a:t>
            </a:r>
          </a:p>
          <a:p>
            <a:pPr marL="1439863" lvl="2">
              <a:buSzTx/>
            </a:pPr>
            <a:r>
              <a:rPr lang="fr-FR" sz="1400" dirty="0" smtClean="0"/>
              <a:t>nombreuses thématiques différentes</a:t>
            </a:r>
            <a:endParaRPr lang="fr-FR" sz="1600" dirty="0"/>
          </a:p>
          <a:p>
            <a:pPr marL="1268413" lvl="1">
              <a:buSzTx/>
            </a:pPr>
            <a:r>
              <a:rPr lang="fr-FR" sz="1600" dirty="0" smtClean="0"/>
              <a:t>Yahoo! </a:t>
            </a:r>
            <a:r>
              <a:rPr lang="fr-FR" sz="1600" dirty="0" err="1" smtClean="0"/>
              <a:t>Answers</a:t>
            </a:r>
            <a:r>
              <a:rPr lang="fr-FR" sz="1600" dirty="0" smtClean="0"/>
              <a:t> </a:t>
            </a:r>
            <a:r>
              <a:rPr lang="fr-FR" sz="1600" dirty="0"/>
              <a:t>: </a:t>
            </a:r>
            <a:r>
              <a:rPr lang="fr-FR" sz="1600" dirty="0">
                <a:hlinkClick r:id="rId6"/>
              </a:rPr>
              <a:t>http://answers.yahoo.com</a:t>
            </a:r>
            <a:r>
              <a:rPr lang="fr-FR" sz="1600" dirty="0" smtClean="0">
                <a:hlinkClick r:id="rId6"/>
              </a:rPr>
              <a:t>/</a:t>
            </a:r>
            <a:r>
              <a:rPr lang="fr-FR" sz="1600" dirty="0" smtClean="0"/>
              <a:t> </a:t>
            </a:r>
            <a:r>
              <a:rPr lang="fr-FR" sz="1400" dirty="0" smtClean="0"/>
              <a:t>[version </a:t>
            </a:r>
            <a:r>
              <a:rPr lang="fr-FR" sz="1400" dirty="0" err="1" smtClean="0"/>
              <a:t>fr.</a:t>
            </a:r>
            <a:r>
              <a:rPr lang="fr-FR" sz="1400" dirty="0" smtClean="0"/>
              <a:t> : </a:t>
            </a:r>
            <a:r>
              <a:rPr lang="fr-FR" sz="1400" dirty="0">
                <a:hlinkClick r:id="rId7"/>
              </a:rPr>
              <a:t>https://fr.answers.yahoo.com</a:t>
            </a:r>
            <a:r>
              <a:rPr lang="fr-FR" sz="1400" dirty="0" smtClean="0">
                <a:hlinkClick r:id="rId7"/>
              </a:rPr>
              <a:t>/</a:t>
            </a:r>
            <a:r>
              <a:rPr lang="fr-FR" sz="1400" dirty="0" smtClean="0"/>
              <a:t>] </a:t>
            </a:r>
            <a:endParaRPr lang="fr-FR" sz="1600" dirty="0"/>
          </a:p>
          <a:p>
            <a:pPr marL="1439863" lvl="2">
              <a:buSzTx/>
            </a:pPr>
            <a:r>
              <a:rPr lang="fr-FR" sz="1400" dirty="0" smtClean="0"/>
              <a:t>librement interrogeable</a:t>
            </a:r>
          </a:p>
          <a:p>
            <a:pPr marL="1439863" lvl="2">
              <a:buSzTx/>
            </a:pPr>
            <a:r>
              <a:rPr lang="fr-FR" sz="1400" dirty="0" smtClean="0"/>
              <a:t>12 langues</a:t>
            </a:r>
          </a:p>
          <a:p>
            <a:pPr marL="1439863" lvl="2">
              <a:buSzTx/>
            </a:pPr>
            <a:r>
              <a:rPr lang="fr-FR" sz="1400" dirty="0" smtClean="0"/>
              <a:t>catégories</a:t>
            </a:r>
          </a:p>
          <a:p>
            <a:pPr marL="1439863" lvl="2">
              <a:buSzTx/>
            </a:pPr>
            <a:r>
              <a:rPr lang="fr-FR" sz="1400" dirty="0" smtClean="0"/>
              <a:t>membres évalués (points et niveau)</a:t>
            </a:r>
          </a:p>
          <a:p>
            <a:pPr marL="1439863" lvl="2">
              <a:buSzTx/>
            </a:pPr>
            <a:r>
              <a:rPr lang="fr-FR" sz="1400" dirty="0" smtClean="0"/>
              <a:t>sur des sujets professionnels, utiliser l’interface internationale</a:t>
            </a:r>
          </a:p>
          <a:p>
            <a:pPr marL="1268413" lvl="1">
              <a:buSzTx/>
            </a:pPr>
            <a:r>
              <a:rPr lang="fr-FR" sz="1600" dirty="0" err="1" smtClean="0"/>
              <a:t>Wikianswers</a:t>
            </a:r>
            <a:r>
              <a:rPr lang="fr-FR" sz="1600" dirty="0" smtClean="0"/>
              <a:t> </a:t>
            </a:r>
            <a:r>
              <a:rPr lang="fr-FR" sz="1600" dirty="0"/>
              <a:t>: </a:t>
            </a:r>
            <a:r>
              <a:rPr lang="fr-FR" sz="1600" dirty="0">
                <a:hlinkClick r:id="rId8"/>
              </a:rPr>
              <a:t>http://</a:t>
            </a:r>
            <a:r>
              <a:rPr lang="fr-FR" sz="1600" dirty="0" smtClean="0">
                <a:hlinkClick r:id="rId8"/>
              </a:rPr>
              <a:t>answers.wikia.com/wiki/Wikianswers</a:t>
            </a:r>
            <a:r>
              <a:rPr lang="fr-FR" sz="1600" dirty="0" smtClean="0"/>
              <a:t> </a:t>
            </a:r>
            <a:endParaRPr lang="fr-FR" sz="1600" dirty="0"/>
          </a:p>
        </p:txBody>
      </p:sp>
    </p:spTree>
    <p:extLst>
      <p:ext uri="{BB962C8B-B14F-4D97-AF65-F5344CB8AC3E}">
        <p14:creationId xmlns:p14="http://schemas.microsoft.com/office/powerpoint/2010/main" val="12651894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La recherche « </a:t>
            </a:r>
            <a:r>
              <a:rPr lang="fr-FR" i="1" dirty="0" err="1" smtClean="0">
                <a:solidFill>
                  <a:srgbClr val="E6E100"/>
                </a:solidFill>
              </a:rPr>
              <a:t>friend</a:t>
            </a:r>
            <a:r>
              <a:rPr lang="fr-FR" i="1" dirty="0" smtClean="0">
                <a:solidFill>
                  <a:srgbClr val="E6E100"/>
                </a:solidFill>
              </a:rPr>
              <a:t> </a:t>
            </a:r>
            <a:r>
              <a:rPr lang="fr-FR" i="1" dirty="0" err="1" smtClean="0">
                <a:solidFill>
                  <a:srgbClr val="E6E100"/>
                </a:solidFill>
              </a:rPr>
              <a:t>filtered</a:t>
            </a:r>
            <a:r>
              <a:rPr lang="fr-FR" dirty="0" smtClean="0">
                <a:solidFill>
                  <a:srgbClr val="E6E100"/>
                </a:solidFill>
              </a:rPr>
              <a:t> »</a:t>
            </a:r>
            <a:endParaRPr lang="fr-FR" dirty="0"/>
          </a:p>
        </p:txBody>
      </p:sp>
      <p:sp>
        <p:nvSpPr>
          <p:cNvPr id="5" name="Espace réservé du contenu 4"/>
          <p:cNvSpPr>
            <a:spLocks noGrp="1"/>
          </p:cNvSpPr>
          <p:nvPr>
            <p:ph idx="1"/>
          </p:nvPr>
        </p:nvSpPr>
        <p:spPr>
          <a:xfrm>
            <a:off x="323528" y="1018523"/>
            <a:ext cx="8496944" cy="5256584"/>
          </a:xfrm>
        </p:spPr>
        <p:txBody>
          <a:bodyPr>
            <a:normAutofit lnSpcReduction="10000"/>
          </a:bodyPr>
          <a:lstStyle/>
          <a:p>
            <a:pPr marL="0" indent="0">
              <a:buNone/>
            </a:pPr>
            <a:r>
              <a:rPr lang="fr-FR" sz="2000" b="1" dirty="0" smtClean="0">
                <a:solidFill>
                  <a:schemeClr val="tx1"/>
                </a:solidFill>
              </a:rPr>
              <a:t>Google </a:t>
            </a:r>
            <a:r>
              <a:rPr lang="fr-FR" sz="2000" b="1" dirty="0" err="1" smtClean="0">
                <a:solidFill>
                  <a:schemeClr val="tx1"/>
                </a:solidFill>
              </a:rPr>
              <a:t>Search</a:t>
            </a:r>
            <a:r>
              <a:rPr lang="fr-FR" sz="2000" b="1" dirty="0" smtClean="0">
                <a:solidFill>
                  <a:schemeClr val="tx1"/>
                </a:solidFill>
              </a:rPr>
              <a:t> plus </a:t>
            </a:r>
            <a:r>
              <a:rPr lang="fr-FR" sz="2000" b="1" dirty="0" err="1" smtClean="0">
                <a:solidFill>
                  <a:schemeClr val="tx1"/>
                </a:solidFill>
              </a:rPr>
              <a:t>Your</a:t>
            </a:r>
            <a:r>
              <a:rPr lang="fr-FR" sz="2000" b="1" dirty="0" smtClean="0">
                <a:solidFill>
                  <a:schemeClr val="tx1"/>
                </a:solidFill>
              </a:rPr>
              <a:t> World </a:t>
            </a:r>
            <a:r>
              <a:rPr lang="fr-FR" sz="2000" dirty="0" smtClean="0">
                <a:solidFill>
                  <a:schemeClr val="tx1"/>
                </a:solidFill>
              </a:rPr>
              <a:t>: Google +, Facebook, Twitter…</a:t>
            </a:r>
          </a:p>
          <a:p>
            <a:pPr marL="0" indent="0">
              <a:buNone/>
            </a:pPr>
            <a:endParaRPr lang="fr-FR" sz="2000" dirty="0">
              <a:solidFill>
                <a:schemeClr val="tx1"/>
              </a:solidFill>
            </a:endParaRPr>
          </a:p>
          <a:p>
            <a:pPr marL="0" indent="0">
              <a:buNone/>
            </a:pPr>
            <a:endParaRPr lang="fr-FR" sz="2000" dirty="0" smtClean="0">
              <a:solidFill>
                <a:schemeClr val="tx1"/>
              </a:solidFill>
            </a:endParaRPr>
          </a:p>
          <a:p>
            <a:pPr marL="0" indent="0">
              <a:buNone/>
            </a:pPr>
            <a:endParaRPr lang="fr-FR" sz="2000" dirty="0">
              <a:solidFill>
                <a:schemeClr val="tx1"/>
              </a:solidFill>
            </a:endParaRPr>
          </a:p>
          <a:p>
            <a:pPr marL="0" indent="0">
              <a:buNone/>
            </a:pPr>
            <a:endParaRPr lang="fr-FR" sz="2000" dirty="0" smtClean="0">
              <a:solidFill>
                <a:schemeClr val="tx1"/>
              </a:solidFill>
            </a:endParaRPr>
          </a:p>
          <a:p>
            <a:pPr marL="0" indent="0">
              <a:buNone/>
            </a:pPr>
            <a:endParaRPr lang="fr-FR" sz="2000" dirty="0">
              <a:solidFill>
                <a:schemeClr val="tx1"/>
              </a:solidFill>
            </a:endParaRPr>
          </a:p>
          <a:p>
            <a:pPr marL="0" indent="0">
              <a:buNone/>
            </a:pPr>
            <a:endParaRPr lang="fr-FR" sz="2000" dirty="0" smtClean="0">
              <a:solidFill>
                <a:schemeClr val="tx1"/>
              </a:solidFill>
            </a:endParaRPr>
          </a:p>
          <a:p>
            <a:pPr marL="0" indent="0">
              <a:buNone/>
            </a:pPr>
            <a:endParaRPr lang="fr-FR" sz="2000" dirty="0">
              <a:solidFill>
                <a:schemeClr val="tx1"/>
              </a:solidFill>
            </a:endParaRPr>
          </a:p>
          <a:p>
            <a:pPr marL="0" indent="0">
              <a:buNone/>
            </a:pPr>
            <a:endParaRPr lang="fr-FR" sz="2000" dirty="0" smtClean="0">
              <a:solidFill>
                <a:schemeClr val="tx1"/>
              </a:solidFill>
            </a:endParaRPr>
          </a:p>
          <a:p>
            <a:pPr marL="0" indent="0">
              <a:buNone/>
            </a:pPr>
            <a:endParaRPr lang="fr-FR" sz="2000" dirty="0">
              <a:solidFill>
                <a:schemeClr val="tx1"/>
              </a:solidFill>
            </a:endParaRPr>
          </a:p>
          <a:p>
            <a:pPr marL="0" indent="0">
              <a:buNone/>
            </a:pPr>
            <a:endParaRPr lang="fr-FR" sz="2000" dirty="0" smtClean="0">
              <a:solidFill>
                <a:schemeClr val="tx1"/>
              </a:solidFill>
            </a:endParaRPr>
          </a:p>
          <a:p>
            <a:pPr marL="0" indent="0">
              <a:buNone/>
            </a:pPr>
            <a:endParaRPr lang="fr-FR" sz="2000" dirty="0">
              <a:solidFill>
                <a:schemeClr val="tx1"/>
              </a:solidFill>
            </a:endParaRPr>
          </a:p>
          <a:p>
            <a:pPr marL="0" indent="0">
              <a:buNone/>
            </a:pPr>
            <a:endParaRPr lang="fr-FR" sz="2000" dirty="0" smtClean="0">
              <a:solidFill>
                <a:schemeClr val="tx1"/>
              </a:solidFill>
            </a:endParaRPr>
          </a:p>
          <a:p>
            <a:pPr marL="0" indent="0">
              <a:buNone/>
            </a:pPr>
            <a:endParaRPr lang="fr-FR" sz="2000" dirty="0">
              <a:solidFill>
                <a:schemeClr val="tx1"/>
              </a:solidFill>
            </a:endParaRPr>
          </a:p>
          <a:p>
            <a:pPr marL="0" indent="0">
              <a:buNone/>
            </a:pPr>
            <a:endParaRPr lang="fr-FR" sz="2000" dirty="0" smtClean="0">
              <a:solidFill>
                <a:schemeClr val="tx1"/>
              </a:solidFill>
            </a:endParaRPr>
          </a:p>
          <a:p>
            <a:pPr marL="0" indent="0">
              <a:buNone/>
            </a:pPr>
            <a:endParaRPr lang="fr-FR" sz="1100" dirty="0" smtClean="0">
              <a:solidFill>
                <a:schemeClr val="tx1"/>
              </a:solidFill>
            </a:endParaRPr>
          </a:p>
          <a:p>
            <a:pPr marL="0" indent="0">
              <a:buNone/>
            </a:pPr>
            <a:endParaRPr lang="fr-FR" sz="1100" dirty="0" smtClean="0">
              <a:solidFill>
                <a:schemeClr val="tx1"/>
              </a:solidFill>
            </a:endParaRPr>
          </a:p>
          <a:p>
            <a:pPr marL="0" indent="0">
              <a:buNone/>
            </a:pPr>
            <a:r>
              <a:rPr lang="fr-FR" sz="1400" dirty="0" smtClean="0">
                <a:solidFill>
                  <a:schemeClr val="tx1"/>
                </a:solidFill>
              </a:rPr>
              <a:t>dès identification sur un service Google</a:t>
            </a:r>
          </a:p>
          <a:p>
            <a:pPr marL="0" indent="0">
              <a:buNone/>
            </a:pPr>
            <a:r>
              <a:rPr lang="fr-FR" sz="1400" dirty="0" smtClean="0">
                <a:solidFill>
                  <a:schemeClr val="tx1"/>
                </a:solidFill>
              </a:rPr>
              <a:t>possibilité de faire apparaître les résultats personnels ou non</a:t>
            </a:r>
            <a:endParaRPr lang="fr-FR" sz="1400" dirty="0">
              <a:solidFill>
                <a:schemeClr val="tx1"/>
              </a:solidFill>
            </a:endParaRPr>
          </a:p>
          <a:p>
            <a:pPr marL="0" indent="0">
              <a:buNone/>
            </a:pPr>
            <a:endParaRPr lang="fr-FR" sz="2000" dirty="0">
              <a:solidFill>
                <a:schemeClr val="tx1"/>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38375" y="1513847"/>
            <a:ext cx="4709889" cy="383030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à coins arrondis 15"/>
          <p:cNvSpPr/>
          <p:nvPr/>
        </p:nvSpPr>
        <p:spPr>
          <a:xfrm>
            <a:off x="2699792" y="4148538"/>
            <a:ext cx="240010" cy="288574"/>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326372" y="4802668"/>
            <a:ext cx="1565920" cy="276999"/>
          </a:xfrm>
          <a:prstGeom prst="rect">
            <a:avLst/>
          </a:prstGeom>
        </p:spPr>
        <p:txBody>
          <a:bodyPr wrap="square">
            <a:spAutoFit/>
          </a:bodyPr>
          <a:lstStyle/>
          <a:p>
            <a:r>
              <a:rPr lang="fr-FR" sz="1200" dirty="0" smtClean="0">
                <a:hlinkClick r:id="rId4"/>
              </a:rPr>
              <a:t>Béatrice </a:t>
            </a:r>
            <a:r>
              <a:rPr lang="fr-FR" sz="1200" dirty="0" err="1" smtClean="0">
                <a:hlinkClick r:id="rId4"/>
              </a:rPr>
              <a:t>Foenix-Riou</a:t>
            </a:r>
            <a:endParaRPr lang="fr-FR" sz="1200" dirty="0"/>
          </a:p>
        </p:txBody>
      </p:sp>
      <p:sp>
        <p:nvSpPr>
          <p:cNvPr id="13" name="Rectangle à coins arrondis 12"/>
          <p:cNvSpPr/>
          <p:nvPr/>
        </p:nvSpPr>
        <p:spPr>
          <a:xfrm>
            <a:off x="6112656" y="1764457"/>
            <a:ext cx="835608" cy="198005"/>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6016" y="5877272"/>
            <a:ext cx="1660388" cy="655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à coins arrondis 9"/>
          <p:cNvSpPr/>
          <p:nvPr/>
        </p:nvSpPr>
        <p:spPr>
          <a:xfrm>
            <a:off x="5326372" y="5932884"/>
            <a:ext cx="325748" cy="271998"/>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69405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La recherche collaborative</a:t>
            </a:r>
            <a:endParaRPr lang="fr-FR"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9372" y="1124744"/>
            <a:ext cx="3578244" cy="5472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space réservé du contenu 4"/>
          <p:cNvSpPr>
            <a:spLocks noGrp="1"/>
          </p:cNvSpPr>
          <p:nvPr>
            <p:ph idx="1"/>
          </p:nvPr>
        </p:nvSpPr>
        <p:spPr>
          <a:xfrm>
            <a:off x="4565239" y="2420888"/>
            <a:ext cx="4114800" cy="2664296"/>
          </a:xfrm>
        </p:spPr>
        <p:txBody>
          <a:bodyPr/>
          <a:lstStyle/>
          <a:p>
            <a:pPr marL="0" indent="0">
              <a:buNone/>
            </a:pPr>
            <a:r>
              <a:rPr lang="fr-FR" sz="1400" dirty="0" smtClean="0"/>
              <a:t>«  Quand </a:t>
            </a:r>
            <a:r>
              <a:rPr lang="fr-FR" sz="1400" dirty="0"/>
              <a:t>on cherche quelque chose de compliqué, </a:t>
            </a:r>
            <a:r>
              <a:rPr lang="fr-FR" sz="1400" dirty="0" smtClean="0"/>
              <a:t>c’est </a:t>
            </a:r>
            <a:r>
              <a:rPr lang="fr-FR" sz="1400" dirty="0"/>
              <a:t>à dire quelque chose que </a:t>
            </a:r>
            <a:r>
              <a:rPr lang="fr-FR" sz="1400" dirty="0" smtClean="0"/>
              <a:t>l’on </a:t>
            </a:r>
            <a:r>
              <a:rPr lang="fr-FR" sz="1400" dirty="0"/>
              <a:t>sait que </a:t>
            </a:r>
            <a:r>
              <a:rPr lang="fr-FR" sz="1400" dirty="0" smtClean="0"/>
              <a:t>l’on </a:t>
            </a:r>
            <a:r>
              <a:rPr lang="fr-FR" sz="1400" dirty="0"/>
              <a:t>ne trouvera pas directement sur Google, ou alors au prix </a:t>
            </a:r>
            <a:r>
              <a:rPr lang="fr-FR" sz="1400" dirty="0" smtClean="0"/>
              <a:t>d’une </a:t>
            </a:r>
            <a:r>
              <a:rPr lang="fr-FR" sz="1400" dirty="0"/>
              <a:t>reformulation complexe en différents mots-clés séparés entre eux par des opérateurs variés autant que booléens, bref quand on a une question longue en langage naturel et </a:t>
            </a:r>
            <a:r>
              <a:rPr lang="fr-FR" sz="1400" dirty="0" smtClean="0"/>
              <a:t>qu’on </a:t>
            </a:r>
            <a:r>
              <a:rPr lang="fr-FR" sz="1400" dirty="0"/>
              <a:t>a la flemme ... on va poser sa question sur Twitter. Et on obtient en général </a:t>
            </a:r>
            <a:r>
              <a:rPr lang="fr-FR" sz="1400" dirty="0" smtClean="0"/>
              <a:t>presqu’immédiatement </a:t>
            </a:r>
            <a:r>
              <a:rPr lang="fr-FR" sz="1400" dirty="0"/>
              <a:t>la </a:t>
            </a:r>
            <a:r>
              <a:rPr lang="fr-FR" sz="1400" dirty="0" smtClean="0"/>
              <a:t>réponse. […]</a:t>
            </a:r>
          </a:p>
          <a:p>
            <a:pPr marL="0" indent="0">
              <a:buNone/>
            </a:pPr>
            <a:r>
              <a:rPr lang="fr-FR" sz="1400" dirty="0"/>
              <a:t>Twitter est le nouveau Google. </a:t>
            </a:r>
            <a:r>
              <a:rPr lang="fr-FR" sz="1400" dirty="0" smtClean="0"/>
              <a:t>[…].  </a:t>
            </a:r>
          </a:p>
          <a:p>
            <a:pPr marL="0" indent="0">
              <a:buNone/>
            </a:pPr>
            <a:r>
              <a:rPr lang="fr-FR" sz="1400" dirty="0" smtClean="0"/>
              <a:t>Mais </a:t>
            </a:r>
            <a:r>
              <a:rPr lang="fr-FR" sz="1400" dirty="0"/>
              <a:t>Twitter </a:t>
            </a:r>
            <a:r>
              <a:rPr lang="fr-FR" sz="1400" dirty="0" smtClean="0"/>
              <a:t>n’est </a:t>
            </a:r>
            <a:r>
              <a:rPr lang="fr-FR" sz="1400" dirty="0"/>
              <a:t>pas que le nouveau </a:t>
            </a:r>
            <a:r>
              <a:rPr lang="fr-FR" sz="1400" dirty="0" smtClean="0"/>
              <a:t>Google</a:t>
            </a:r>
            <a:r>
              <a:rPr lang="fr-FR" sz="1400" dirty="0"/>
              <a:t>.</a:t>
            </a:r>
            <a:r>
              <a:rPr lang="fr-FR" sz="1400" dirty="0" smtClean="0"/>
              <a:t> » </a:t>
            </a:r>
          </a:p>
          <a:p>
            <a:pPr marL="0" indent="0" algn="r">
              <a:buNone/>
            </a:pPr>
            <a:r>
              <a:rPr lang="fr-FR" sz="1200" dirty="0" smtClean="0"/>
              <a:t>(</a:t>
            </a:r>
            <a:r>
              <a:rPr lang="fr-FR" sz="1200" dirty="0" smtClean="0">
                <a:hlinkClick r:id="rId4"/>
              </a:rPr>
              <a:t>O. Ertzscheid</a:t>
            </a:r>
            <a:r>
              <a:rPr lang="fr-FR" sz="1200" dirty="0" smtClean="0"/>
              <a:t>)</a:t>
            </a:r>
            <a:endParaRPr lang="fr-FR" sz="1200" dirty="0">
              <a:solidFill>
                <a:srgbClr val="FF0000"/>
              </a:solidFill>
            </a:endParaRPr>
          </a:p>
        </p:txBody>
      </p:sp>
      <p:sp>
        <p:nvSpPr>
          <p:cNvPr id="2" name="Rectangle 1"/>
          <p:cNvSpPr/>
          <p:nvPr/>
        </p:nvSpPr>
        <p:spPr>
          <a:xfrm>
            <a:off x="3816424" y="6525924"/>
            <a:ext cx="4572000" cy="215444"/>
          </a:xfrm>
          <a:prstGeom prst="rect">
            <a:avLst/>
          </a:prstGeom>
        </p:spPr>
        <p:txBody>
          <a:bodyPr>
            <a:spAutoFit/>
          </a:bodyPr>
          <a:lstStyle/>
          <a:p>
            <a:r>
              <a:rPr lang="fr-FR" sz="800" dirty="0" smtClean="0">
                <a:hlinkClick r:id="rId5"/>
              </a:rPr>
              <a:t>source</a:t>
            </a:r>
            <a:endParaRPr lang="fr-FR" sz="800" dirty="0"/>
          </a:p>
        </p:txBody>
      </p:sp>
    </p:spTree>
    <p:extLst>
      <p:ext uri="{BB962C8B-B14F-4D97-AF65-F5344CB8AC3E}">
        <p14:creationId xmlns:p14="http://schemas.microsoft.com/office/powerpoint/2010/main" val="375249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E6E100"/>
                </a:solidFill>
              </a:rPr>
              <a:t>La recherche sociale</a:t>
            </a:r>
            <a:endParaRPr lang="fr-FR" dirty="0"/>
          </a:p>
        </p:txBody>
      </p:sp>
      <p:sp>
        <p:nvSpPr>
          <p:cNvPr id="2" name="Rectangle 1"/>
          <p:cNvSpPr/>
          <p:nvPr/>
        </p:nvSpPr>
        <p:spPr>
          <a:xfrm>
            <a:off x="4932040" y="6320353"/>
            <a:ext cx="3717684" cy="276999"/>
          </a:xfrm>
          <a:prstGeom prst="rect">
            <a:avLst/>
          </a:prstGeom>
        </p:spPr>
        <p:txBody>
          <a:bodyPr wrap="none">
            <a:spAutoFit/>
          </a:bodyPr>
          <a:lstStyle/>
          <a:p>
            <a:r>
              <a:rPr lang="fr-FR" sz="1200" dirty="0" smtClean="0">
                <a:solidFill>
                  <a:srgbClr val="231F20"/>
                </a:solidFill>
              </a:rPr>
              <a:t>d’après </a:t>
            </a:r>
            <a:r>
              <a:rPr lang="fr-FR" sz="1200" dirty="0" smtClean="0">
                <a:solidFill>
                  <a:srgbClr val="231F20"/>
                </a:solidFill>
                <a:hlinkClick r:id="rId3"/>
              </a:rPr>
              <a:t>C</a:t>
            </a:r>
            <a:r>
              <a:rPr lang="fr-FR" sz="1200" dirty="0">
                <a:solidFill>
                  <a:srgbClr val="231F20"/>
                </a:solidFill>
                <a:hlinkClick r:id="rId3"/>
              </a:rPr>
              <a:t>. </a:t>
            </a:r>
            <a:r>
              <a:rPr lang="fr-FR" sz="1200" dirty="0" smtClean="0">
                <a:solidFill>
                  <a:srgbClr val="231F20"/>
                </a:solidFill>
                <a:hlinkClick r:id="rId3"/>
              </a:rPr>
              <a:t>Deschamps</a:t>
            </a:r>
            <a:r>
              <a:rPr lang="fr-FR" sz="1200" dirty="0" smtClean="0">
                <a:solidFill>
                  <a:srgbClr val="231F20"/>
                </a:solidFill>
              </a:rPr>
              <a:t>, </a:t>
            </a:r>
            <a:r>
              <a:rPr lang="fr-FR" sz="1200" dirty="0" smtClean="0">
                <a:solidFill>
                  <a:srgbClr val="231F20"/>
                </a:solidFill>
                <a:hlinkClick r:id="rId4"/>
              </a:rPr>
              <a:t>A. Serres</a:t>
            </a:r>
            <a:r>
              <a:rPr lang="fr-FR" sz="1200" dirty="0" smtClean="0">
                <a:solidFill>
                  <a:srgbClr val="231F20"/>
                </a:solidFill>
              </a:rPr>
              <a:t> et C. Tisserand-</a:t>
            </a:r>
            <a:r>
              <a:rPr lang="fr-FR" sz="1200" dirty="0" err="1" smtClean="0">
                <a:solidFill>
                  <a:srgbClr val="231F20"/>
                </a:solidFill>
              </a:rPr>
              <a:t>Barthole</a:t>
            </a:r>
            <a:endParaRPr lang="fr-FR" sz="1200" dirty="0"/>
          </a:p>
        </p:txBody>
      </p:sp>
      <p:graphicFrame>
        <p:nvGraphicFramePr>
          <p:cNvPr id="9" name="Tableau 8"/>
          <p:cNvGraphicFramePr>
            <a:graphicFrameLocks noGrp="1"/>
          </p:cNvGraphicFramePr>
          <p:nvPr>
            <p:extLst>
              <p:ext uri="{D42A27DB-BD31-4B8C-83A1-F6EECF244321}">
                <p14:modId xmlns:p14="http://schemas.microsoft.com/office/powerpoint/2010/main" val="3792452040"/>
              </p:ext>
            </p:extLst>
          </p:nvPr>
        </p:nvGraphicFramePr>
        <p:xfrm>
          <a:off x="531707" y="1052736"/>
          <a:ext cx="8136904" cy="5245242"/>
        </p:xfrm>
        <a:graphic>
          <a:graphicData uri="http://schemas.openxmlformats.org/drawingml/2006/table">
            <a:tbl>
              <a:tblPr bandRow="1">
                <a:tableStyleId>{5C22544A-7EE6-4342-B048-85BDC9FD1C3A}</a:tableStyleId>
              </a:tblPr>
              <a:tblGrid>
                <a:gridCol w="1656184"/>
                <a:gridCol w="3024336"/>
                <a:gridCol w="3456384"/>
              </a:tblGrid>
              <a:tr h="681614">
                <a:tc>
                  <a:txBody>
                    <a:bodyPr/>
                    <a:lstStyle/>
                    <a:p>
                      <a:endParaRPr lang="fr-FR" sz="1600" b="1" dirty="0">
                        <a:solidFill>
                          <a:schemeClr val="tx1"/>
                        </a:solidFill>
                      </a:endParaRPr>
                    </a:p>
                  </a:txBody>
                  <a:tcPr>
                    <a:solidFill>
                      <a:srgbClr val="E6E100">
                        <a:alpha val="50000"/>
                      </a:srgbClr>
                    </a:solidFill>
                  </a:tcPr>
                </a:tc>
                <a:tc>
                  <a:txBody>
                    <a:bodyPr/>
                    <a:lstStyle/>
                    <a:p>
                      <a:pPr algn="ctr"/>
                      <a:r>
                        <a:rPr lang="fr-FR" sz="1600" b="1" dirty="0" smtClean="0">
                          <a:solidFill>
                            <a:schemeClr val="tx1"/>
                          </a:solidFill>
                        </a:rPr>
                        <a:t>Potentiels</a:t>
                      </a:r>
                      <a:endParaRPr lang="fr-FR" sz="1600" b="1" dirty="0">
                        <a:solidFill>
                          <a:schemeClr val="tx1"/>
                        </a:solidFill>
                      </a:endParaRPr>
                    </a:p>
                  </a:txBody>
                  <a:tcPr anchor="ctr">
                    <a:solidFill>
                      <a:srgbClr val="E6E100">
                        <a:alpha val="50000"/>
                      </a:srgb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1"/>
                          </a:solidFill>
                          <a:latin typeface="+mn-lt"/>
                          <a:ea typeface="+mn-ea"/>
                          <a:cs typeface="+mn-cs"/>
                        </a:rPr>
                        <a:t>Limites</a:t>
                      </a:r>
                    </a:p>
                  </a:txBody>
                  <a:tcPr anchor="ctr">
                    <a:solidFill>
                      <a:srgbClr val="E6E100">
                        <a:alpha val="50000"/>
                      </a:srgbClr>
                    </a:solidFill>
                  </a:tcPr>
                </a:tc>
              </a:tr>
              <a:tr h="681614">
                <a:tc>
                  <a:txBody>
                    <a:bodyPr/>
                    <a:lstStyle/>
                    <a:p>
                      <a:r>
                        <a:rPr lang="fr-FR" sz="1600" b="1" dirty="0" smtClean="0"/>
                        <a:t>formulation de la requête</a:t>
                      </a:r>
                      <a:endParaRPr lang="fr-FR" sz="1600" b="1" dirty="0"/>
                    </a:p>
                  </a:txBody>
                  <a:tcPr>
                    <a:solidFill>
                      <a:srgbClr val="E6E100">
                        <a:alpha val="25000"/>
                      </a:srgbClr>
                    </a:solidFill>
                  </a:tcPr>
                </a:tc>
                <a:tc>
                  <a:txBody>
                    <a:bodyPr/>
                    <a:lstStyle/>
                    <a:p>
                      <a:pPr marL="174625" indent="-174625"/>
                      <a:r>
                        <a:rPr lang="fr-FR" sz="1200" kern="1200" baseline="0" dirty="0" smtClean="0">
                          <a:solidFill>
                            <a:srgbClr val="231F20"/>
                          </a:solidFill>
                          <a:effectLst/>
                          <a:latin typeface="+mn-lt"/>
                          <a:ea typeface="+mn-ea"/>
                          <a:cs typeface="+mn-cs"/>
                        </a:rPr>
                        <a:t>possibilité de faire des requêtes en langage naturel</a:t>
                      </a:r>
                    </a:p>
                    <a:p>
                      <a:pPr marL="174625" indent="-174625"/>
                      <a:r>
                        <a:rPr lang="fr-FR" sz="1200" kern="1200" baseline="0" dirty="0" smtClean="0">
                          <a:solidFill>
                            <a:srgbClr val="231F20"/>
                          </a:solidFill>
                          <a:effectLst/>
                          <a:latin typeface="+mn-lt"/>
                          <a:ea typeface="+mn-ea"/>
                          <a:cs typeface="+mn-cs"/>
                        </a:rPr>
                        <a:t>nécessité de réfléchir à la formulation</a:t>
                      </a:r>
                      <a:endParaRPr lang="fr-FR" sz="1200" kern="1200" baseline="0" dirty="0">
                        <a:solidFill>
                          <a:srgbClr val="231F20"/>
                        </a:solidFill>
                        <a:effectLst/>
                        <a:latin typeface="+mn-lt"/>
                        <a:ea typeface="+mn-ea"/>
                        <a:cs typeface="+mn-cs"/>
                      </a:endParaRPr>
                    </a:p>
                  </a:txBody>
                  <a:tcPr>
                    <a:solidFill>
                      <a:srgbClr val="E6E100">
                        <a:alpha val="25000"/>
                      </a:srgbClr>
                    </a:solidFill>
                  </a:tcPr>
                </a:tc>
                <a:tc>
                  <a:txBody>
                    <a:bodyPr/>
                    <a:lstStyle/>
                    <a:p>
                      <a:pPr marL="174625" marR="0" lvl="1" indent="-174625"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rgbClr val="231F20"/>
                          </a:solidFill>
                          <a:effectLst/>
                          <a:latin typeface="+mn-lt"/>
                          <a:ea typeface="+mn-ea"/>
                          <a:cs typeface="+mn-cs"/>
                        </a:rPr>
                        <a:t>nécessité d’interroger les bons réseaux ou personnes</a:t>
                      </a:r>
                    </a:p>
                    <a:p>
                      <a:pPr marL="174625" marR="0" lvl="1" indent="-174625"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rgbClr val="231F20"/>
                          </a:solidFill>
                          <a:effectLst/>
                          <a:latin typeface="+mn-lt"/>
                          <a:ea typeface="+mn-ea"/>
                          <a:cs typeface="+mn-cs"/>
                        </a:rPr>
                        <a:t>pas toujours possibilité d’affiner la question au fur et à mesure</a:t>
                      </a:r>
                    </a:p>
                  </a:txBody>
                  <a:tcPr>
                    <a:solidFill>
                      <a:srgbClr val="E6E100">
                        <a:alpha val="25000"/>
                      </a:srgbClr>
                    </a:solidFill>
                  </a:tcPr>
                </a:tc>
              </a:tr>
              <a:tr h="681614">
                <a:tc>
                  <a:txBody>
                    <a:bodyPr/>
                    <a:lstStyle/>
                    <a:p>
                      <a:r>
                        <a:rPr lang="fr-FR" sz="1600" b="1" dirty="0" smtClean="0"/>
                        <a:t>type d’informations</a:t>
                      </a:r>
                      <a:endParaRPr lang="fr-FR" sz="1600" b="1" dirty="0"/>
                    </a:p>
                  </a:txBody>
                  <a:tcPr>
                    <a:solidFill>
                      <a:srgbClr val="E6E100">
                        <a:alpha val="25000"/>
                      </a:srgbClr>
                    </a:solidFill>
                  </a:tcPr>
                </a:tc>
                <a:tc>
                  <a:txBody>
                    <a:bodyPr/>
                    <a:lstStyle/>
                    <a:p>
                      <a:pPr marL="174625" indent="-174625" algn="l" defTabSz="914400" rtl="0" eaLnBrk="1" latinLnBrk="0" hangingPunct="1"/>
                      <a:r>
                        <a:rPr lang="fr-FR" sz="1200" kern="1200" baseline="0" dirty="0" smtClean="0">
                          <a:solidFill>
                            <a:srgbClr val="231F20"/>
                          </a:solidFill>
                          <a:effectLst/>
                          <a:latin typeface="+mn-lt"/>
                          <a:ea typeface="+mn-ea"/>
                          <a:cs typeface="+mn-cs"/>
                        </a:rPr>
                        <a:t>découverte de nouveau domaines</a:t>
                      </a:r>
                    </a:p>
                    <a:p>
                      <a:pPr marL="174625" indent="-174625" algn="l" defTabSz="914400" rtl="0" eaLnBrk="1" latinLnBrk="0" hangingPunct="1"/>
                      <a:r>
                        <a:rPr lang="fr-FR" sz="1200" kern="1200" baseline="0" dirty="0" smtClean="0">
                          <a:solidFill>
                            <a:srgbClr val="231F20"/>
                          </a:solidFill>
                          <a:effectLst/>
                          <a:latin typeface="+mn-lt"/>
                          <a:ea typeface="+mn-ea"/>
                          <a:cs typeface="+mn-cs"/>
                        </a:rPr>
                        <a:t>recherche d’avis</a:t>
                      </a:r>
                    </a:p>
                    <a:p>
                      <a:pPr marL="174625" indent="-174625" algn="l" defTabSz="914400" rtl="0" eaLnBrk="1" latinLnBrk="0" hangingPunct="1"/>
                      <a:r>
                        <a:rPr lang="fr-FR" sz="1200" kern="1200" baseline="0" dirty="0" smtClean="0">
                          <a:solidFill>
                            <a:srgbClr val="231F20"/>
                          </a:solidFill>
                          <a:effectLst/>
                          <a:latin typeface="+mn-lt"/>
                          <a:ea typeface="+mn-ea"/>
                          <a:cs typeface="+mn-cs"/>
                        </a:rPr>
                        <a:t>sérendipité (= découverte et non plus recherche)</a:t>
                      </a:r>
                    </a:p>
                    <a:p>
                      <a:pPr marL="174625" indent="-174625" algn="l" defTabSz="914400" rtl="0" eaLnBrk="1" latinLnBrk="0" hangingPunct="1"/>
                      <a:r>
                        <a:rPr lang="fr-FR" sz="1200" kern="1200" baseline="0" dirty="0" smtClean="0">
                          <a:solidFill>
                            <a:srgbClr val="231F20"/>
                          </a:solidFill>
                          <a:effectLst/>
                          <a:latin typeface="+mn-lt"/>
                          <a:ea typeface="+mn-ea"/>
                          <a:cs typeface="+mn-cs"/>
                        </a:rPr>
                        <a:t>possibilité de choix personnel de sources fiables</a:t>
                      </a:r>
                    </a:p>
                  </a:txBody>
                  <a:tcPr>
                    <a:solidFill>
                      <a:srgbClr val="E6E100">
                        <a:alpha val="25000"/>
                      </a:srgbClr>
                    </a:solidFill>
                  </a:tcPr>
                </a:tc>
                <a:tc>
                  <a:txBody>
                    <a:bodyPr/>
                    <a:lstStyle/>
                    <a:p>
                      <a:pPr marL="174625" marR="0" lvl="1" indent="-174625"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rgbClr val="231F20"/>
                          </a:solidFill>
                          <a:effectLst/>
                          <a:latin typeface="+mn-lt"/>
                          <a:ea typeface="+mn-ea"/>
                          <a:cs typeface="+mn-cs"/>
                        </a:rPr>
                        <a:t>information « poussée » vers l’usager</a:t>
                      </a:r>
                    </a:p>
                  </a:txBody>
                  <a:tcPr>
                    <a:solidFill>
                      <a:srgbClr val="E6E100">
                        <a:alpha val="25000"/>
                      </a:srgbClr>
                    </a:solidFill>
                  </a:tcPr>
                </a:tc>
              </a:tr>
              <a:tr h="681614">
                <a:tc>
                  <a:txBody>
                    <a:bodyPr/>
                    <a:lstStyle/>
                    <a:p>
                      <a:r>
                        <a:rPr lang="fr-FR" sz="1600" b="1" dirty="0" smtClean="0"/>
                        <a:t>type</a:t>
                      </a:r>
                      <a:r>
                        <a:rPr lang="fr-FR" sz="1600" b="1" baseline="0" dirty="0" smtClean="0"/>
                        <a:t> de résultats</a:t>
                      </a:r>
                      <a:endParaRPr lang="fr-FR" sz="1600" b="1" dirty="0"/>
                    </a:p>
                  </a:txBody>
                  <a:tcPr>
                    <a:solidFill>
                      <a:srgbClr val="E6E100">
                        <a:alpha val="25000"/>
                      </a:srgbClr>
                    </a:solidFill>
                  </a:tcPr>
                </a:tc>
                <a:tc>
                  <a:txBody>
                    <a:bodyPr/>
                    <a:lstStyle/>
                    <a:p>
                      <a:pPr marL="174625" indent="-174625" algn="l" defTabSz="914400" rtl="0" eaLnBrk="1" latinLnBrk="0" hangingPunct="1"/>
                      <a:r>
                        <a:rPr lang="fr-FR" sz="1200" kern="1200" baseline="0" dirty="0" smtClean="0">
                          <a:solidFill>
                            <a:srgbClr val="231F20"/>
                          </a:solidFill>
                          <a:effectLst/>
                          <a:latin typeface="+mn-lt"/>
                          <a:ea typeface="+mn-ea"/>
                          <a:cs typeface="+mn-cs"/>
                        </a:rPr>
                        <a:t>meilleure connaissance du contexte de la requête (tacite)</a:t>
                      </a:r>
                    </a:p>
                    <a:p>
                      <a:pPr marL="174625" indent="-174625" algn="l" defTabSz="914400" rtl="0" eaLnBrk="1" latinLnBrk="0" hangingPunct="1"/>
                      <a:r>
                        <a:rPr lang="fr-FR" sz="1200" kern="1200" baseline="0" dirty="0" smtClean="0">
                          <a:solidFill>
                            <a:srgbClr val="231F20"/>
                          </a:solidFill>
                          <a:effectLst/>
                          <a:latin typeface="+mn-lt"/>
                          <a:ea typeface="+mn-ea"/>
                          <a:cs typeface="+mn-cs"/>
                        </a:rPr>
                        <a:t>individu qui donne sa valeur à l’information</a:t>
                      </a:r>
                    </a:p>
                  </a:txBody>
                  <a:tcPr>
                    <a:solidFill>
                      <a:srgbClr val="E6E100">
                        <a:alpha val="25000"/>
                      </a:srgbClr>
                    </a:solidFill>
                  </a:tcPr>
                </a:tc>
                <a:tc>
                  <a:txBody>
                    <a:bodyPr/>
                    <a:lstStyle/>
                    <a:p>
                      <a:pPr marL="174625" indent="-174625" algn="l" defTabSz="914400" rtl="0" eaLnBrk="1" latinLnBrk="0" hangingPunct="1"/>
                      <a:r>
                        <a:rPr lang="fr-FR" sz="1200" kern="1200" baseline="0" dirty="0" smtClean="0">
                          <a:solidFill>
                            <a:srgbClr val="231F20"/>
                          </a:solidFill>
                          <a:effectLst/>
                          <a:latin typeface="+mn-lt"/>
                          <a:ea typeface="+mn-ea"/>
                          <a:cs typeface="+mn-cs"/>
                        </a:rPr>
                        <a:t>recherche nécessitant parfois du temps</a:t>
                      </a:r>
                    </a:p>
                    <a:p>
                      <a:pPr marL="174625" indent="-174625" algn="l" defTabSz="914400" rtl="0" eaLnBrk="1" latinLnBrk="0" hangingPunct="1"/>
                      <a:r>
                        <a:rPr lang="fr-FR" sz="1200" kern="1200" baseline="0" dirty="0" smtClean="0">
                          <a:solidFill>
                            <a:srgbClr val="231F20"/>
                          </a:solidFill>
                          <a:effectLst/>
                          <a:latin typeface="+mn-lt"/>
                          <a:ea typeface="+mn-ea"/>
                          <a:cs typeface="+mn-cs"/>
                        </a:rPr>
                        <a:t>résultats variant suivant le réseau ou les abonnements souscrits</a:t>
                      </a:r>
                    </a:p>
                  </a:txBody>
                  <a:tcPr>
                    <a:solidFill>
                      <a:srgbClr val="E6E100">
                        <a:alpha val="25000"/>
                      </a:srgbClr>
                    </a:solidFill>
                  </a:tcPr>
                </a:tc>
              </a:tr>
              <a:tr h="681614">
                <a:tc>
                  <a:txBody>
                    <a:bodyPr/>
                    <a:lstStyle/>
                    <a:p>
                      <a:r>
                        <a:rPr lang="fr-FR" sz="1600" b="1" dirty="0" smtClean="0"/>
                        <a:t>qualité</a:t>
                      </a:r>
                      <a:r>
                        <a:rPr lang="fr-FR" sz="1600" b="1" baseline="0" dirty="0" smtClean="0"/>
                        <a:t> de l’information</a:t>
                      </a:r>
                      <a:endParaRPr lang="fr-FR" sz="1600" b="1" dirty="0"/>
                    </a:p>
                  </a:txBody>
                  <a:tcPr>
                    <a:solidFill>
                      <a:srgbClr val="E6E100">
                        <a:alpha val="25000"/>
                      </a:srgbClr>
                    </a:solidFill>
                  </a:tcPr>
                </a:tc>
                <a:tc>
                  <a:txBody>
                    <a:bodyPr/>
                    <a:lstStyle/>
                    <a:p>
                      <a:pPr marL="174625" marR="0" indent="-174625"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rgbClr val="231F20"/>
                          </a:solidFill>
                          <a:effectLst/>
                          <a:latin typeface="+mn-lt"/>
                          <a:ea typeface="+mn-ea"/>
                          <a:cs typeface="+mn-cs"/>
                        </a:rPr>
                        <a:t>informations fraîches (cf. comparaison avec bases de données professionnelles) et non pas seulement populaires, traitées par un algorithmes</a:t>
                      </a:r>
                    </a:p>
                    <a:p>
                      <a:pPr marL="174625" indent="-174625" algn="l" defTabSz="914400" rtl="0" eaLnBrk="1" latinLnBrk="0" hangingPunct="1"/>
                      <a:endParaRPr lang="fr-FR" sz="1200" kern="1200" baseline="0" dirty="0">
                        <a:solidFill>
                          <a:srgbClr val="231F20"/>
                        </a:solidFill>
                        <a:effectLst/>
                        <a:latin typeface="+mn-lt"/>
                        <a:ea typeface="+mn-ea"/>
                        <a:cs typeface="+mn-cs"/>
                      </a:endParaRPr>
                    </a:p>
                  </a:txBody>
                  <a:tcPr>
                    <a:solidFill>
                      <a:srgbClr val="E6E100">
                        <a:alpha val="25000"/>
                      </a:srgbClr>
                    </a:solidFill>
                  </a:tcPr>
                </a:tc>
                <a:tc>
                  <a:txBody>
                    <a:bodyPr/>
                    <a:lstStyle/>
                    <a:p>
                      <a:pPr marL="174625" indent="-174625" algn="l" defTabSz="914400" rtl="0" eaLnBrk="1" latinLnBrk="0" hangingPunct="1"/>
                      <a:r>
                        <a:rPr lang="fr-FR" sz="1200" kern="1200" baseline="0" dirty="0" smtClean="0">
                          <a:solidFill>
                            <a:srgbClr val="231F20"/>
                          </a:solidFill>
                          <a:effectLst/>
                          <a:latin typeface="+mn-lt"/>
                          <a:ea typeface="+mn-ea"/>
                          <a:cs typeface="+mn-cs"/>
                        </a:rPr>
                        <a:t>critères de classement des résultats ?</a:t>
                      </a:r>
                    </a:p>
                    <a:p>
                      <a:pPr marL="174625" indent="-174625" algn="l" defTabSz="914400" rtl="0" eaLnBrk="1" latinLnBrk="0" hangingPunct="1"/>
                      <a:r>
                        <a:rPr lang="fr-FR" sz="1200" kern="1200" baseline="0" dirty="0" smtClean="0">
                          <a:solidFill>
                            <a:srgbClr val="231F20"/>
                          </a:solidFill>
                          <a:effectLst/>
                          <a:latin typeface="+mn-lt"/>
                          <a:ea typeface="+mn-ea"/>
                          <a:cs typeface="+mn-cs"/>
                        </a:rPr>
                        <a:t>!  de popularité /autorité</a:t>
                      </a:r>
                    </a:p>
                    <a:p>
                      <a:pPr marL="174625" indent="-174625" algn="l" defTabSz="914400" rtl="0" eaLnBrk="1" latinLnBrk="0" hangingPunct="1"/>
                      <a:r>
                        <a:rPr lang="fr-FR" sz="1200" kern="1200" baseline="0" dirty="0" smtClean="0">
                          <a:solidFill>
                            <a:srgbClr val="231F20"/>
                          </a:solidFill>
                          <a:effectLst/>
                          <a:latin typeface="+mn-lt"/>
                          <a:ea typeface="+mn-ea"/>
                          <a:cs typeface="+mn-cs"/>
                        </a:rPr>
                        <a:t>parfois réponses courtes ou hors-sujet (entrer en contact)</a:t>
                      </a:r>
                    </a:p>
                    <a:p>
                      <a:pPr marL="174625" indent="-174625" algn="l" defTabSz="914400" rtl="0" eaLnBrk="1" latinLnBrk="0" hangingPunct="1"/>
                      <a:r>
                        <a:rPr lang="fr-FR" sz="1200" kern="1200" baseline="0" dirty="0" smtClean="0">
                          <a:solidFill>
                            <a:srgbClr val="231F20"/>
                          </a:solidFill>
                          <a:effectLst/>
                          <a:latin typeface="+mn-lt"/>
                          <a:ea typeface="+mn-ea"/>
                          <a:cs typeface="+mn-cs"/>
                        </a:rPr>
                        <a:t>résultats en temps réel, non validés et produisant du bruit (conversation)</a:t>
                      </a:r>
                    </a:p>
                  </a:txBody>
                  <a:tcPr>
                    <a:solidFill>
                      <a:srgbClr val="E6E100">
                        <a:alpha val="25000"/>
                      </a:srgbClr>
                    </a:solidFill>
                  </a:tcPr>
                </a:tc>
              </a:tr>
              <a:tr h="681614">
                <a:tc>
                  <a:txBody>
                    <a:bodyPr/>
                    <a:lstStyle/>
                    <a:p>
                      <a:r>
                        <a:rPr lang="fr-FR" sz="1600" b="1" dirty="0" smtClean="0"/>
                        <a:t>réseau</a:t>
                      </a:r>
                      <a:endParaRPr lang="fr-FR" sz="1600" b="1" dirty="0"/>
                    </a:p>
                  </a:txBody>
                  <a:tcPr>
                    <a:solidFill>
                      <a:srgbClr val="E6E100">
                        <a:alpha val="25000"/>
                      </a:srgbClr>
                    </a:solidFill>
                  </a:tcPr>
                </a:tc>
                <a:tc>
                  <a:txBody>
                    <a:bodyPr/>
                    <a:lstStyle/>
                    <a:p>
                      <a:pPr marL="174625" indent="-174625" algn="l" defTabSz="914400" rtl="0" eaLnBrk="1" latinLnBrk="0" hangingPunct="1"/>
                      <a:r>
                        <a:rPr lang="fr-FR" sz="1200" kern="1200" baseline="0" dirty="0" smtClean="0">
                          <a:solidFill>
                            <a:srgbClr val="231F20"/>
                          </a:solidFill>
                          <a:effectLst/>
                          <a:latin typeface="+mn-lt"/>
                          <a:ea typeface="+mn-ea"/>
                          <a:cs typeface="+mn-cs"/>
                        </a:rPr>
                        <a:t>possibilité de développer un réseau</a:t>
                      </a:r>
                      <a:endParaRPr lang="fr-FR" sz="1200" kern="1200" baseline="0" dirty="0">
                        <a:solidFill>
                          <a:srgbClr val="231F20"/>
                        </a:solidFill>
                        <a:effectLst/>
                        <a:latin typeface="+mn-lt"/>
                        <a:ea typeface="+mn-ea"/>
                        <a:cs typeface="+mn-cs"/>
                      </a:endParaRPr>
                    </a:p>
                  </a:txBody>
                  <a:tcPr>
                    <a:solidFill>
                      <a:srgbClr val="E6E100">
                        <a:alpha val="25000"/>
                      </a:srgbClr>
                    </a:solidFill>
                  </a:tcPr>
                </a:tc>
                <a:tc>
                  <a:txBody>
                    <a:bodyPr/>
                    <a:lstStyle/>
                    <a:p>
                      <a:pPr marL="174625" marR="0" lvl="1" indent="-174625"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rgbClr val="231F20"/>
                          </a:solidFill>
                          <a:effectLst/>
                          <a:latin typeface="+mn-lt"/>
                          <a:ea typeface="+mn-ea"/>
                          <a:cs typeface="+mn-cs"/>
                        </a:rPr>
                        <a:t>effet de « </a:t>
                      </a:r>
                      <a:r>
                        <a:rPr lang="fr-FR" sz="1200" i="1" kern="1200" baseline="0" dirty="0" err="1" smtClean="0">
                          <a:solidFill>
                            <a:srgbClr val="231F20"/>
                          </a:solidFill>
                          <a:effectLst/>
                          <a:latin typeface="+mn-lt"/>
                          <a:ea typeface="+mn-ea"/>
                          <a:cs typeface="+mn-cs"/>
                        </a:rPr>
                        <a:t>filter</a:t>
                      </a:r>
                      <a:r>
                        <a:rPr lang="fr-FR" sz="1200" i="1" kern="1200" baseline="0" dirty="0" smtClean="0">
                          <a:solidFill>
                            <a:srgbClr val="231F20"/>
                          </a:solidFill>
                          <a:effectLst/>
                          <a:latin typeface="+mn-lt"/>
                          <a:ea typeface="+mn-ea"/>
                          <a:cs typeface="+mn-cs"/>
                        </a:rPr>
                        <a:t> </a:t>
                      </a:r>
                      <a:r>
                        <a:rPr lang="fr-FR" sz="1200" i="1" kern="1200" baseline="0" dirty="0" err="1" smtClean="0">
                          <a:solidFill>
                            <a:srgbClr val="231F20"/>
                          </a:solidFill>
                          <a:effectLst/>
                          <a:latin typeface="+mn-lt"/>
                          <a:ea typeface="+mn-ea"/>
                          <a:cs typeface="+mn-cs"/>
                        </a:rPr>
                        <a:t>bubble</a:t>
                      </a:r>
                      <a:r>
                        <a:rPr lang="fr-FR" sz="1200" kern="1200" baseline="0" dirty="0" smtClean="0">
                          <a:solidFill>
                            <a:srgbClr val="231F20"/>
                          </a:solidFill>
                          <a:effectLst/>
                          <a:latin typeface="+mn-lt"/>
                          <a:ea typeface="+mn-ea"/>
                          <a:cs typeface="+mn-cs"/>
                        </a:rPr>
                        <a:t> » (</a:t>
                      </a:r>
                      <a:r>
                        <a:rPr lang="fr-FR" sz="1200" kern="1200" baseline="0" dirty="0" smtClean="0">
                          <a:solidFill>
                            <a:srgbClr val="231F20"/>
                          </a:solidFill>
                          <a:effectLst/>
                          <a:latin typeface="+mn-lt"/>
                          <a:ea typeface="+mn-ea"/>
                          <a:cs typeface="+mn-cs"/>
                          <a:hlinkClick r:id="rId5"/>
                        </a:rPr>
                        <a:t>E. </a:t>
                      </a:r>
                      <a:r>
                        <a:rPr lang="fr-FR" sz="1200" kern="1200" baseline="0" dirty="0" err="1" smtClean="0">
                          <a:solidFill>
                            <a:srgbClr val="231F20"/>
                          </a:solidFill>
                          <a:effectLst/>
                          <a:latin typeface="+mn-lt"/>
                          <a:ea typeface="+mn-ea"/>
                          <a:cs typeface="+mn-cs"/>
                          <a:hlinkClick r:id="rId5"/>
                        </a:rPr>
                        <a:t>Pariser</a:t>
                      </a:r>
                      <a:r>
                        <a:rPr lang="fr-FR" sz="1200" kern="1200" baseline="0" dirty="0" smtClean="0">
                          <a:solidFill>
                            <a:srgbClr val="231F20"/>
                          </a:solidFill>
                          <a:effectLst/>
                          <a:latin typeface="+mn-lt"/>
                          <a:ea typeface="+mn-ea"/>
                          <a:cs typeface="+mn-cs"/>
                        </a:rPr>
                        <a:t>) : on a plus confiance dans les membres de son réseau et informations peuvent être biaisées</a:t>
                      </a:r>
                    </a:p>
                    <a:p>
                      <a:pPr marL="174625" marR="0" lvl="1" indent="-174625"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rgbClr val="231F20"/>
                          </a:solidFill>
                          <a:effectLst/>
                          <a:latin typeface="+mn-lt"/>
                          <a:ea typeface="+mn-ea"/>
                          <a:cs typeface="+mn-cs"/>
                        </a:rPr>
                        <a:t>peur de passer pour un incompétent</a:t>
                      </a:r>
                    </a:p>
                  </a:txBody>
                  <a:tcPr>
                    <a:solidFill>
                      <a:srgbClr val="E6E100">
                        <a:alpha val="25000"/>
                      </a:srgbClr>
                    </a:solidFill>
                  </a:tcPr>
                </a:tc>
              </a:tr>
            </a:tbl>
          </a:graphicData>
        </a:graphic>
      </p:graphicFrame>
    </p:spTree>
    <p:extLst>
      <p:ext uri="{BB962C8B-B14F-4D97-AF65-F5344CB8AC3E}">
        <p14:creationId xmlns:p14="http://schemas.microsoft.com/office/powerpoint/2010/main" val="2014272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Les moteurs collaboratifs</a:t>
            </a:r>
            <a:endParaRPr lang="fr-FR" dirty="0">
              <a:solidFill>
                <a:srgbClr val="E6E100"/>
              </a:solidFill>
            </a:endParaRPr>
          </a:p>
        </p:txBody>
      </p:sp>
      <p:sp>
        <p:nvSpPr>
          <p:cNvPr id="5" name="Espace réservé du contenu 4"/>
          <p:cNvSpPr>
            <a:spLocks noGrp="1"/>
          </p:cNvSpPr>
          <p:nvPr>
            <p:ph idx="1"/>
          </p:nvPr>
        </p:nvSpPr>
        <p:spPr>
          <a:xfrm>
            <a:off x="611560" y="1340768"/>
            <a:ext cx="7920880" cy="5400600"/>
          </a:xfrm>
        </p:spPr>
        <p:txBody>
          <a:bodyPr/>
          <a:lstStyle/>
          <a:p>
            <a:pPr marL="177800" lvl="2" indent="-165100">
              <a:spcBef>
                <a:spcPts val="600"/>
              </a:spcBef>
              <a:buFont typeface="Arial" pitchFamily="34" charset="0"/>
              <a:buChar char="•"/>
            </a:pPr>
            <a:r>
              <a:rPr lang="fr-FR" sz="1700" dirty="0" err="1" smtClean="0">
                <a:solidFill>
                  <a:prstClr val="black"/>
                </a:solidFill>
              </a:rPr>
              <a:t>Faroo</a:t>
            </a:r>
            <a:r>
              <a:rPr lang="fr-FR" sz="1700" dirty="0" smtClean="0">
                <a:solidFill>
                  <a:prstClr val="black"/>
                </a:solidFill>
              </a:rPr>
              <a:t> </a:t>
            </a:r>
            <a:r>
              <a:rPr lang="fr-FR" sz="1700" dirty="0">
                <a:solidFill>
                  <a:prstClr val="black"/>
                </a:solidFill>
              </a:rPr>
              <a:t>: </a:t>
            </a:r>
            <a:r>
              <a:rPr lang="fr-FR" sz="1700" dirty="0">
                <a:solidFill>
                  <a:prstClr val="black"/>
                </a:solidFill>
                <a:hlinkClick r:id="rId3"/>
              </a:rPr>
              <a:t>http://www.faroo.com</a:t>
            </a:r>
            <a:r>
              <a:rPr lang="fr-FR" sz="1700" dirty="0" smtClean="0">
                <a:solidFill>
                  <a:prstClr val="black"/>
                </a:solidFill>
                <a:hlinkClick r:id="rId3"/>
              </a:rPr>
              <a:t>/</a:t>
            </a:r>
            <a:r>
              <a:rPr lang="fr-FR" sz="1700" dirty="0" smtClean="0">
                <a:solidFill>
                  <a:prstClr val="black"/>
                </a:solidFill>
              </a:rPr>
              <a:t> </a:t>
            </a:r>
          </a:p>
          <a:p>
            <a:pPr marL="444500" lvl="3" indent="0">
              <a:spcBef>
                <a:spcPts val="0"/>
              </a:spcBef>
              <a:buNone/>
            </a:pPr>
            <a:r>
              <a:rPr lang="fr-FR" sz="1400" dirty="0" smtClean="0">
                <a:solidFill>
                  <a:prstClr val="black"/>
                </a:solidFill>
              </a:rPr>
              <a:t>moteur de recherche en </a:t>
            </a:r>
            <a:r>
              <a:rPr lang="fr-FR" sz="1400" i="1" dirty="0" err="1" smtClean="0">
                <a:solidFill>
                  <a:prstClr val="black"/>
                </a:solidFill>
              </a:rPr>
              <a:t>peer</a:t>
            </a:r>
            <a:r>
              <a:rPr lang="fr-FR" sz="1400" i="1" dirty="0" smtClean="0">
                <a:solidFill>
                  <a:prstClr val="black"/>
                </a:solidFill>
              </a:rPr>
              <a:t>-</a:t>
            </a:r>
            <a:r>
              <a:rPr lang="fr-FR" sz="1400" i="1" dirty="0" err="1" smtClean="0">
                <a:solidFill>
                  <a:prstClr val="black"/>
                </a:solidFill>
              </a:rPr>
              <a:t>to-peer</a:t>
            </a:r>
            <a:r>
              <a:rPr lang="fr-FR" sz="1400" dirty="0" smtClean="0">
                <a:solidFill>
                  <a:prstClr val="black"/>
                </a:solidFill>
              </a:rPr>
              <a:t> : indexation et distribution sur le réseau des sites web visités par les internautes</a:t>
            </a:r>
          </a:p>
          <a:p>
            <a:pPr marL="444500" lvl="3" indent="0">
              <a:spcBef>
                <a:spcPts val="0"/>
              </a:spcBef>
              <a:buNone/>
            </a:pPr>
            <a:r>
              <a:rPr lang="fr-FR" sz="1400" dirty="0" smtClean="0">
                <a:solidFill>
                  <a:prstClr val="black"/>
                </a:solidFill>
              </a:rPr>
              <a:t>résultats classés en fonction de l’activité des internautes (temps passé sur une page, pages imprimées, etc.)</a:t>
            </a:r>
          </a:p>
          <a:p>
            <a:pPr marL="444500" lvl="3" indent="0">
              <a:spcBef>
                <a:spcPts val="0"/>
              </a:spcBef>
              <a:buNone/>
            </a:pPr>
            <a:r>
              <a:rPr lang="fr-FR" sz="1400" b="1" dirty="0" smtClean="0">
                <a:solidFill>
                  <a:srgbClr val="E6E100"/>
                </a:solidFill>
                <a:latin typeface="Arial Black" pitchFamily="34" charset="0"/>
              </a:rPr>
              <a:t>- </a:t>
            </a:r>
            <a:r>
              <a:rPr lang="fr-FR" sz="1400" dirty="0" smtClean="0">
                <a:solidFill>
                  <a:prstClr val="black"/>
                </a:solidFill>
              </a:rPr>
              <a:t>pas de fonctionnalités avancées ou de filtres</a:t>
            </a:r>
          </a:p>
          <a:p>
            <a:pPr marL="444500" lvl="3" indent="0">
              <a:spcBef>
                <a:spcPts val="0"/>
              </a:spcBef>
              <a:buNone/>
            </a:pPr>
            <a:endParaRPr lang="fr-FR" sz="1200" dirty="0" smtClean="0">
              <a:solidFill>
                <a:prstClr val="black"/>
              </a:solidFill>
            </a:endParaRPr>
          </a:p>
          <a:p>
            <a:pPr marL="177800" lvl="2" indent="-165100">
              <a:spcBef>
                <a:spcPts val="600"/>
              </a:spcBef>
              <a:buFont typeface="Arial" pitchFamily="34" charset="0"/>
              <a:buChar char="•"/>
            </a:pPr>
            <a:r>
              <a:rPr lang="fr-FR" sz="1700" dirty="0" err="1" smtClean="0">
                <a:solidFill>
                  <a:prstClr val="black"/>
                </a:solidFill>
              </a:rPr>
              <a:t>SearchTeam</a:t>
            </a:r>
            <a:r>
              <a:rPr lang="fr-FR" sz="1700" dirty="0" smtClean="0">
                <a:solidFill>
                  <a:prstClr val="black"/>
                </a:solidFill>
              </a:rPr>
              <a:t> </a:t>
            </a:r>
            <a:r>
              <a:rPr lang="fr-FR" sz="1700" dirty="0">
                <a:solidFill>
                  <a:prstClr val="black"/>
                </a:solidFill>
              </a:rPr>
              <a:t>: </a:t>
            </a:r>
            <a:r>
              <a:rPr lang="fr-FR" sz="1700" dirty="0">
                <a:solidFill>
                  <a:prstClr val="black"/>
                </a:solidFill>
                <a:hlinkClick r:id="rId4"/>
              </a:rPr>
              <a:t>http://searchteam.com</a:t>
            </a:r>
            <a:r>
              <a:rPr lang="fr-FR" sz="1700" dirty="0" smtClean="0">
                <a:solidFill>
                  <a:prstClr val="black"/>
                </a:solidFill>
                <a:hlinkClick r:id="rId4"/>
              </a:rPr>
              <a:t>/</a:t>
            </a:r>
            <a:endParaRPr lang="fr-FR" sz="1700" dirty="0" smtClean="0">
              <a:solidFill>
                <a:prstClr val="black"/>
              </a:solidFill>
            </a:endParaRPr>
          </a:p>
          <a:p>
            <a:pPr marL="444500" lvl="3" indent="0">
              <a:spcBef>
                <a:spcPts val="0"/>
              </a:spcBef>
              <a:buNone/>
            </a:pPr>
            <a:r>
              <a:rPr lang="fr-FR" sz="1400" dirty="0">
                <a:solidFill>
                  <a:prstClr val="black"/>
                </a:solidFill>
              </a:rPr>
              <a:t>moteur de recherche </a:t>
            </a:r>
            <a:r>
              <a:rPr lang="fr-FR" sz="1400" dirty="0" smtClean="0">
                <a:solidFill>
                  <a:prstClr val="black"/>
                </a:solidFill>
              </a:rPr>
              <a:t>collaboratif – </a:t>
            </a:r>
            <a:r>
              <a:rPr lang="fr-FR" sz="1400" dirty="0" smtClean="0">
                <a:solidFill>
                  <a:prstClr val="black"/>
                </a:solidFill>
                <a:hlinkClick r:id="rId5"/>
              </a:rPr>
              <a:t>présentation</a:t>
            </a:r>
            <a:endParaRPr lang="fr-FR" sz="1400" dirty="0" smtClean="0">
              <a:solidFill>
                <a:prstClr val="black"/>
              </a:solidFill>
            </a:endParaRPr>
          </a:p>
          <a:p>
            <a:pPr marL="444500" lvl="3" indent="0">
              <a:spcBef>
                <a:spcPts val="0"/>
              </a:spcBef>
              <a:buNone/>
            </a:pPr>
            <a:r>
              <a:rPr lang="fr-FR" sz="1400" dirty="0" smtClean="0">
                <a:solidFill>
                  <a:prstClr val="black"/>
                </a:solidFill>
              </a:rPr>
              <a:t>possibilité de faire des recherches à plusieurs sur le web : recherche, partage et enrichissement</a:t>
            </a:r>
          </a:p>
          <a:p>
            <a:pPr marL="444500" lvl="3" indent="0">
              <a:spcBef>
                <a:spcPts val="0"/>
              </a:spcBef>
              <a:buNone/>
            </a:pPr>
            <a:r>
              <a:rPr lang="fr-FR" sz="1400" b="1" dirty="0">
                <a:solidFill>
                  <a:srgbClr val="E6E100"/>
                </a:solidFill>
                <a:latin typeface="Arial Black" pitchFamily="34" charset="0"/>
              </a:rPr>
              <a:t>- </a:t>
            </a:r>
            <a:r>
              <a:rPr lang="fr-FR" sz="1400" dirty="0" smtClean="0">
                <a:solidFill>
                  <a:prstClr val="black"/>
                </a:solidFill>
              </a:rPr>
              <a:t>© 2011</a:t>
            </a:r>
            <a:endParaRPr lang="fr-FR" sz="2400" dirty="0">
              <a:solidFill>
                <a:prstClr val="black"/>
              </a:solidFill>
            </a:endParaRPr>
          </a:p>
        </p:txBody>
      </p:sp>
    </p:spTree>
    <p:extLst>
      <p:ext uri="{BB962C8B-B14F-4D97-AF65-F5344CB8AC3E}">
        <p14:creationId xmlns:p14="http://schemas.microsoft.com/office/powerpoint/2010/main" val="39054246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E6E100"/>
                </a:solidFill>
              </a:rPr>
              <a:t>L’analyse de sentiments</a:t>
            </a:r>
            <a:endParaRPr lang="fr-FR" dirty="0">
              <a:solidFill>
                <a:srgbClr val="E6E100"/>
              </a:solidFill>
            </a:endParaRPr>
          </a:p>
        </p:txBody>
      </p:sp>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4248" y="1673691"/>
            <a:ext cx="1997967" cy="3422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51520" y="4237638"/>
            <a:ext cx="5777544" cy="461665"/>
          </a:xfrm>
          <a:prstGeom prst="rect">
            <a:avLst/>
          </a:prstGeom>
        </p:spPr>
        <p:txBody>
          <a:bodyPr wrap="none">
            <a:spAutoFit/>
          </a:bodyPr>
          <a:lstStyle/>
          <a:p>
            <a:r>
              <a:rPr lang="fr-FR" sz="1200" dirty="0" smtClean="0">
                <a:hlinkClick r:id="rId4"/>
              </a:rPr>
              <a:t>Ecorama (BFM Business) </a:t>
            </a:r>
            <a:r>
              <a:rPr lang="fr-FR" sz="1200" dirty="0" smtClean="0"/>
              <a:t>: suivi du moral des chefs d’entreprises et des particuliers français,</a:t>
            </a:r>
            <a:br>
              <a:rPr lang="fr-FR" sz="1200" dirty="0" smtClean="0"/>
            </a:br>
            <a:r>
              <a:rPr lang="fr-FR" sz="1200" dirty="0" smtClean="0"/>
              <a:t>à partir de messages sur les médias sociaux</a:t>
            </a:r>
            <a:endParaRPr lang="fr-FR" sz="1200" dirty="0"/>
          </a:p>
        </p:txBody>
      </p:sp>
      <p:sp>
        <p:nvSpPr>
          <p:cNvPr id="7" name="Rectangle 6"/>
          <p:cNvSpPr/>
          <p:nvPr/>
        </p:nvSpPr>
        <p:spPr>
          <a:xfrm>
            <a:off x="6804248" y="5096217"/>
            <a:ext cx="1527982" cy="461665"/>
          </a:xfrm>
          <a:prstGeom prst="rect">
            <a:avLst/>
          </a:prstGeom>
        </p:spPr>
        <p:txBody>
          <a:bodyPr wrap="none">
            <a:spAutoFit/>
          </a:bodyPr>
          <a:lstStyle/>
          <a:p>
            <a:r>
              <a:rPr lang="fr-FR" sz="1200" dirty="0" smtClean="0"/>
              <a:t>Ex. d’une requête sur </a:t>
            </a:r>
            <a:r>
              <a:rPr lang="fr-FR" sz="1200" dirty="0" smtClean="0">
                <a:hlinkClick r:id="rId5"/>
              </a:rPr>
              <a:t/>
            </a:r>
            <a:br>
              <a:rPr lang="fr-FR" sz="1200" dirty="0" smtClean="0">
                <a:hlinkClick r:id="rId5"/>
              </a:rPr>
            </a:br>
            <a:r>
              <a:rPr lang="fr-FR" sz="1200" dirty="0" smtClean="0">
                <a:hlinkClick r:id="rId5"/>
              </a:rPr>
              <a:t>Socialmention.com</a:t>
            </a:r>
            <a:endParaRPr lang="fr-FR" sz="1200" dirty="0"/>
          </a:p>
        </p:txBody>
      </p:sp>
      <p:sp>
        <p:nvSpPr>
          <p:cNvPr id="11" name="Rectangle 10"/>
          <p:cNvSpPr/>
          <p:nvPr/>
        </p:nvSpPr>
        <p:spPr>
          <a:xfrm>
            <a:off x="539552" y="5805264"/>
            <a:ext cx="8132355" cy="646331"/>
          </a:xfrm>
          <a:prstGeom prst="rect">
            <a:avLst/>
          </a:prstGeom>
        </p:spPr>
        <p:txBody>
          <a:bodyPr wrap="none">
            <a:spAutoFit/>
          </a:bodyPr>
          <a:lstStyle/>
          <a:p>
            <a:r>
              <a:rPr lang="fr-FR" dirty="0" smtClean="0"/>
              <a:t>étude des réseaux sociaux pour y trouver des tendances, notamment Twitter </a:t>
            </a:r>
            <a:r>
              <a:rPr lang="fr-FR" sz="1200" dirty="0" smtClean="0"/>
              <a:t>(</a:t>
            </a:r>
            <a:r>
              <a:rPr lang="fr-FR" sz="1200" dirty="0" smtClean="0">
                <a:hlinkClick r:id="rId6"/>
              </a:rPr>
              <a:t>A. </a:t>
            </a:r>
            <a:r>
              <a:rPr lang="fr-FR" sz="1200" dirty="0" err="1" smtClean="0">
                <a:hlinkClick r:id="rId6"/>
              </a:rPr>
              <a:t>Pak</a:t>
            </a:r>
            <a:r>
              <a:rPr lang="fr-FR" sz="1200" dirty="0" smtClean="0">
                <a:hlinkClick r:id="rId6"/>
              </a:rPr>
              <a:t>, 2011</a:t>
            </a:r>
            <a:r>
              <a:rPr lang="fr-FR" sz="1200" dirty="0" smtClean="0"/>
              <a:t>)</a:t>
            </a:r>
          </a:p>
          <a:p>
            <a:pPr algn="ctr"/>
            <a:r>
              <a:rPr lang="fr-FR" dirty="0" smtClean="0">
                <a:sym typeface="Wingdings" pitchFamily="2" charset="2"/>
              </a:rPr>
              <a:t> </a:t>
            </a:r>
            <a:r>
              <a:rPr lang="fr-FR" dirty="0" smtClean="0"/>
              <a:t>fiabilité et efficacité de ce genre de services ?, </a:t>
            </a:r>
            <a:r>
              <a:rPr lang="fr-FR" sz="1200" dirty="0" smtClean="0"/>
              <a:t>ex. termes choisis dans l</a:t>
            </a:r>
            <a:r>
              <a:rPr lang="fr-FR" sz="1200" dirty="0" smtClean="0">
                <a:hlinkClick r:id="rId7"/>
              </a:rPr>
              <a:t>’</a:t>
            </a:r>
            <a:r>
              <a:rPr lang="fr-FR" sz="1200" dirty="0" err="1" smtClean="0">
                <a:hlinkClick r:id="rId7"/>
              </a:rPr>
              <a:t>Hedonometer</a:t>
            </a:r>
            <a:endParaRPr lang="fr-FR" sz="1200" dirty="0"/>
          </a:p>
        </p:txBody>
      </p:sp>
      <p:sp>
        <p:nvSpPr>
          <p:cNvPr id="3" name="ZoneTexte 2"/>
          <p:cNvSpPr txBox="1"/>
          <p:nvPr/>
        </p:nvSpPr>
        <p:spPr>
          <a:xfrm>
            <a:off x="555757" y="1086841"/>
            <a:ext cx="4464496" cy="400110"/>
          </a:xfrm>
          <a:prstGeom prst="rect">
            <a:avLst/>
          </a:prstGeom>
          <a:noFill/>
        </p:spPr>
        <p:txBody>
          <a:bodyPr wrap="square" rtlCol="0">
            <a:spAutoFit/>
          </a:bodyPr>
          <a:lstStyle/>
          <a:p>
            <a:r>
              <a:rPr lang="fr-FR" sz="2000" dirty="0" smtClean="0"/>
              <a:t>Vers un « </a:t>
            </a:r>
            <a:r>
              <a:rPr lang="fr-FR" sz="2000" i="1" dirty="0" err="1" smtClean="0"/>
              <a:t>Mood</a:t>
            </a:r>
            <a:r>
              <a:rPr lang="fr-FR" sz="2000" i="1" dirty="0" smtClean="0"/>
              <a:t> Graph</a:t>
            </a:r>
            <a:r>
              <a:rPr lang="fr-FR" sz="2000" dirty="0" smtClean="0"/>
              <a:t> » (</a:t>
            </a:r>
            <a:r>
              <a:rPr lang="fr-FR" sz="2000" dirty="0" smtClean="0">
                <a:hlinkClick r:id="rId8"/>
              </a:rPr>
              <a:t>E. Salinger</a:t>
            </a:r>
            <a:r>
              <a:rPr lang="fr-FR" sz="2000" dirty="0" smtClean="0"/>
              <a:t>) ?</a:t>
            </a:r>
            <a:endParaRPr lang="fr-FR" sz="2000" dirty="0"/>
          </a:p>
        </p:txBody>
      </p:sp>
      <p:pic>
        <p:nvPicPr>
          <p:cNvPr id="5" name="Image 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51520" y="2014681"/>
            <a:ext cx="5786994" cy="218125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2933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EE800">
            <a:alpha val="50000"/>
          </a:srgbClr>
        </a:solidFill>
        <a:effectLst/>
      </p:bgPr>
    </p:bg>
    <p:spTree>
      <p:nvGrpSpPr>
        <p:cNvPr id="1" name=""/>
        <p:cNvGrpSpPr/>
        <p:nvPr/>
      </p:nvGrpSpPr>
      <p:grpSpPr>
        <a:xfrm>
          <a:off x="0" y="0"/>
          <a:ext cx="0" cy="0"/>
          <a:chOff x="0" y="0"/>
          <a:chExt cx="0" cy="0"/>
        </a:xfrm>
      </p:grpSpPr>
      <p:sp>
        <p:nvSpPr>
          <p:cNvPr id="5" name="Titre 3"/>
          <p:cNvSpPr txBox="1">
            <a:spLocks/>
          </p:cNvSpPr>
          <p:nvPr/>
        </p:nvSpPr>
        <p:spPr>
          <a:xfrm>
            <a:off x="4499992" y="2708920"/>
            <a:ext cx="4645900" cy="14401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1200"/>
              </a:spcBef>
            </a:pPr>
            <a:r>
              <a:rPr lang="fr-FR" sz="2400" b="1" dirty="0" smtClean="0">
                <a:solidFill>
                  <a:schemeClr val="bg1">
                    <a:lumMod val="50000"/>
                  </a:schemeClr>
                </a:solidFill>
                <a:effectLst>
                  <a:outerShdw blurRad="38100" dist="38100" dir="2700000" algn="tl">
                    <a:srgbClr val="000000">
                      <a:alpha val="43137"/>
                    </a:srgbClr>
                  </a:outerShdw>
                </a:effectLst>
              </a:rPr>
              <a:t>La recherche temps réel</a:t>
            </a:r>
            <a:r>
              <a:rPr lang="fr-FR" sz="1600" b="1" dirty="0" smtClean="0">
                <a:solidFill>
                  <a:schemeClr val="bg1">
                    <a:lumMod val="50000"/>
                  </a:schemeClr>
                </a:solidFill>
              </a:rPr>
              <a:t/>
            </a:r>
            <a:br>
              <a:rPr lang="fr-FR" sz="1600" b="1" dirty="0" smtClean="0">
                <a:solidFill>
                  <a:schemeClr val="bg1">
                    <a:lumMod val="50000"/>
                  </a:schemeClr>
                </a:solidFill>
              </a:rPr>
            </a:br>
            <a:endParaRPr lang="fr-FR" sz="1600" b="1" dirty="0">
              <a:solidFill>
                <a:schemeClr val="bg1">
                  <a:lumMod val="50000"/>
                </a:schemeClr>
              </a:solidFill>
            </a:endParaRPr>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61266">
            <a:off x="809139" y="1888073"/>
            <a:ext cx="3153916" cy="3306251"/>
          </a:xfrm>
          <a:prstGeom prst="rect">
            <a:avLst/>
          </a:prstGeom>
        </p:spPr>
      </p:pic>
    </p:spTree>
    <p:extLst>
      <p:ext uri="{BB962C8B-B14F-4D97-AF65-F5344CB8AC3E}">
        <p14:creationId xmlns:p14="http://schemas.microsoft.com/office/powerpoint/2010/main" val="3907035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dirty="0" smtClean="0">
                <a:solidFill>
                  <a:srgbClr val="C00000"/>
                </a:solidFill>
              </a:rPr>
              <a:t>Internet et web</a:t>
            </a:r>
            <a:endParaRPr lang="fr-FR" dirty="0">
              <a:solidFill>
                <a:srgbClr val="C00000"/>
              </a:solidFill>
            </a:endParaRPr>
          </a:p>
        </p:txBody>
      </p:sp>
      <p:pic>
        <p:nvPicPr>
          <p:cNvPr id="2" name="Espace réservé du contenu 1"/>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27583" y="1032068"/>
            <a:ext cx="7056785" cy="5608287"/>
          </a:xfrm>
        </p:spPr>
      </p:pic>
      <p:sp>
        <p:nvSpPr>
          <p:cNvPr id="3" name="Rectangle 2"/>
          <p:cNvSpPr/>
          <p:nvPr/>
        </p:nvSpPr>
        <p:spPr>
          <a:xfrm rot="16200000">
            <a:off x="5418637" y="4189837"/>
            <a:ext cx="4572000" cy="215444"/>
          </a:xfrm>
          <a:prstGeom prst="rect">
            <a:avLst/>
          </a:prstGeom>
        </p:spPr>
        <p:txBody>
          <a:bodyPr>
            <a:spAutoFit/>
          </a:bodyPr>
          <a:lstStyle/>
          <a:p>
            <a:r>
              <a:rPr lang="fr-FR" sz="800" dirty="0" smtClean="0">
                <a:hlinkClick r:id="rId4"/>
              </a:rPr>
              <a:t>Piscatum, 2011</a:t>
            </a:r>
            <a:endParaRPr lang="fr-FR" sz="800" dirty="0"/>
          </a:p>
        </p:txBody>
      </p:sp>
      <p:sp>
        <p:nvSpPr>
          <p:cNvPr id="4" name="Ellipse 3"/>
          <p:cNvSpPr/>
          <p:nvPr/>
        </p:nvSpPr>
        <p:spPr>
          <a:xfrm>
            <a:off x="1691680" y="6029604"/>
            <a:ext cx="576064" cy="279716"/>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4431980" y="2229434"/>
            <a:ext cx="936104" cy="263462"/>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58170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a:xfrm>
            <a:off x="683568" y="116632"/>
            <a:ext cx="8229600" cy="720080"/>
          </a:xfrm>
        </p:spPr>
        <p:txBody>
          <a:bodyPr/>
          <a:lstStyle/>
          <a:p>
            <a:r>
              <a:rPr lang="fr-FR" dirty="0" smtClean="0">
                <a:solidFill>
                  <a:srgbClr val="E6E100"/>
                </a:solidFill>
              </a:rPr>
              <a:t>La recherche temps réel</a:t>
            </a:r>
            <a:endParaRPr lang="fr-FR" dirty="0">
              <a:solidFill>
                <a:srgbClr val="E6E100"/>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950229550"/>
              </p:ext>
            </p:extLst>
          </p:nvPr>
        </p:nvGraphicFramePr>
        <p:xfrm>
          <a:off x="251520" y="848042"/>
          <a:ext cx="8640960" cy="5806440"/>
        </p:xfrm>
        <a:graphic>
          <a:graphicData uri="http://schemas.openxmlformats.org/drawingml/2006/table">
            <a:tbl>
              <a:tblPr bandRow="1">
                <a:tableStyleId>{5C22544A-7EE6-4342-B048-85BDC9FD1C3A}</a:tableStyleId>
              </a:tblPr>
              <a:tblGrid>
                <a:gridCol w="1008112"/>
                <a:gridCol w="7632848"/>
              </a:tblGrid>
              <a:tr h="1428830">
                <a:tc>
                  <a:txBody>
                    <a:bodyPr/>
                    <a:lstStyle/>
                    <a:p>
                      <a:r>
                        <a:rPr lang="fr-FR" sz="1300" b="1" dirty="0" smtClean="0"/>
                        <a:t>Limite des moteurs traditionnels</a:t>
                      </a:r>
                      <a:endParaRPr lang="fr-FR" sz="1300" b="1" dirty="0"/>
                    </a:p>
                  </a:txBody>
                  <a:tcPr>
                    <a:solidFill>
                      <a:srgbClr val="E6E100">
                        <a:alpha val="50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300" dirty="0" smtClean="0"/>
                        <a:t>- pas d’indexation des contenus en temps réel</a:t>
                      </a:r>
                      <a:r>
                        <a:rPr lang="fr-FR" sz="1300" baseline="0" dirty="0" smtClean="0"/>
                        <a:t> : l</a:t>
                      </a:r>
                      <a:r>
                        <a:rPr lang="fr-FR" sz="1300" dirty="0" smtClean="0"/>
                        <a:t>’utilisateur interroge un index dont la mise à jour par des robots est variable selon les contenus (cf. erreur 404)</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300" dirty="0" smtClean="0"/>
                        <a:t>- développement</a:t>
                      </a:r>
                      <a:r>
                        <a:rPr lang="fr-FR" sz="1300" baseline="0" dirty="0" smtClean="0"/>
                        <a:t> du contenu en temps réel sur internet (informations, réseaux sociaux, syndication de contenu), d’où </a:t>
                      </a:r>
                      <a:r>
                        <a:rPr lang="fr-FR" sz="1300" baseline="0" dirty="0" smtClean="0">
                          <a:sym typeface="Wingdings" pitchFamily="2" charset="2"/>
                        </a:rPr>
                        <a:t>recherche d’instantanéité</a:t>
                      </a:r>
                    </a:p>
                    <a:p>
                      <a:pPr marL="177800" marR="0" lvl="1" indent="0" algn="l" defTabSz="914400" rtl="0" eaLnBrk="1" fontAlgn="auto" latinLnBrk="0" hangingPunct="1">
                        <a:lnSpc>
                          <a:spcPct val="100000"/>
                        </a:lnSpc>
                        <a:spcBef>
                          <a:spcPts val="0"/>
                        </a:spcBef>
                        <a:spcAft>
                          <a:spcPts val="0"/>
                        </a:spcAft>
                        <a:buClrTx/>
                        <a:buSzTx/>
                        <a:buFontTx/>
                        <a:buNone/>
                        <a:tabLst/>
                        <a:defRPr/>
                      </a:pPr>
                      <a:r>
                        <a:rPr lang="fr-FR" sz="1300" baseline="0" dirty="0" smtClean="0">
                          <a:sym typeface="Wingdings" pitchFamily="2" charset="2"/>
                        </a:rPr>
                        <a:t> développement d’outils facilitant l’indexation par les moteurs en temps réel </a:t>
                      </a:r>
                      <a:r>
                        <a:rPr lang="fr-FR" sz="1300" baseline="0" dirty="0" smtClean="0">
                          <a:sym typeface="Wingdings" pitchFamily="2" charset="2"/>
                          <a:hlinkClick r:id="rId3"/>
                        </a:rPr>
                        <a:t>(</a:t>
                      </a:r>
                      <a:r>
                        <a:rPr lang="fr-FR" sz="1300" baseline="0" dirty="0" err="1" smtClean="0">
                          <a:sym typeface="Wingdings" pitchFamily="2" charset="2"/>
                          <a:hlinkClick r:id="rId3"/>
                        </a:rPr>
                        <a:t>PubSubHubbub</a:t>
                      </a:r>
                      <a:r>
                        <a:rPr lang="fr-FR" sz="1300" baseline="0" dirty="0" smtClean="0">
                          <a:sym typeface="Wingdings" pitchFamily="2" charset="2"/>
                          <a:hlinkClick r:id="rId3"/>
                        </a:rPr>
                        <a:t> et RSS Cloud</a:t>
                      </a:r>
                      <a:r>
                        <a:rPr lang="fr-FR" sz="1300" baseline="0" dirty="0" smtClean="0">
                          <a:sym typeface="Wingdings" pitchFamily="2" charset="2"/>
                        </a:rPr>
                        <a:t>)</a:t>
                      </a:r>
                      <a:endParaRPr lang="fr-FR" sz="1300" baseline="0" dirty="0" smtClean="0"/>
                    </a:p>
                    <a:p>
                      <a:pPr marL="177800" marR="0" lvl="1" indent="0" algn="l" defTabSz="914400" rtl="0" eaLnBrk="1" fontAlgn="auto" latinLnBrk="0" hangingPunct="1">
                        <a:lnSpc>
                          <a:spcPct val="100000"/>
                        </a:lnSpc>
                        <a:spcBef>
                          <a:spcPts val="0"/>
                        </a:spcBef>
                        <a:spcAft>
                          <a:spcPts val="0"/>
                        </a:spcAft>
                        <a:buClrTx/>
                        <a:buSzTx/>
                        <a:buFont typeface="Wingdings"/>
                        <a:buChar char="à"/>
                        <a:tabLst/>
                        <a:defRPr/>
                      </a:pPr>
                      <a:r>
                        <a:rPr lang="fr-FR" sz="1300" baseline="0" dirty="0" smtClean="0">
                          <a:sym typeface="Wingdings" pitchFamily="2" charset="2"/>
                        </a:rPr>
                        <a:t>développement de moteurs de recherche « temps réel » ou moteurs de recherche synchrones : récent : une </a:t>
                      </a:r>
                      <a:r>
                        <a:rPr lang="fr-FR" sz="1300" baseline="0" dirty="0" smtClean="0">
                          <a:solidFill>
                            <a:schemeClr val="tx1"/>
                          </a:solidFill>
                        </a:rPr>
                        <a:t>20ne en 2009, mais recherche de modèles économiques viables et fonctionnalités</a:t>
                      </a:r>
                    </a:p>
                  </a:txBody>
                  <a:tcPr>
                    <a:solidFill>
                      <a:srgbClr val="E6E100">
                        <a:alpha val="50000"/>
                      </a:srgbClr>
                    </a:solidFill>
                  </a:tcPr>
                </a:tc>
              </a:tr>
              <a:tr h="1030670">
                <a:tc>
                  <a:txBody>
                    <a:bodyPr/>
                    <a:lstStyle/>
                    <a:p>
                      <a:r>
                        <a:rPr lang="fr-FR" sz="1300" b="1" dirty="0" smtClean="0">
                          <a:solidFill>
                            <a:schemeClr val="tx1"/>
                          </a:solidFill>
                        </a:rPr>
                        <a:t>Type de documents</a:t>
                      </a:r>
                      <a:endParaRPr lang="fr-FR" sz="1300" b="1" dirty="0">
                        <a:solidFill>
                          <a:schemeClr val="tx1"/>
                        </a:solidFill>
                      </a:endParaRPr>
                    </a:p>
                  </a:txBody>
                  <a:tcPr>
                    <a:solidFill>
                      <a:srgbClr val="E6E100">
                        <a:alpha val="25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300" dirty="0" smtClean="0">
                          <a:solidFill>
                            <a:schemeClr val="tx1"/>
                          </a:solidFill>
                        </a:rPr>
                        <a:t>- tout contenu</a:t>
                      </a:r>
                      <a:r>
                        <a:rPr lang="fr-FR" sz="1300" baseline="0" dirty="0" smtClean="0">
                          <a:solidFill>
                            <a:schemeClr val="tx1"/>
                          </a:solidFill>
                        </a:rPr>
                        <a:t> récent (parfois quelques secondes ou quelques minutes), notamment réseaux sociaux et flux [informations (</a:t>
                      </a:r>
                      <a:r>
                        <a:rPr lang="fr-FR" sz="1300" i="1" baseline="0" dirty="0" err="1" smtClean="0">
                          <a:solidFill>
                            <a:schemeClr val="tx1"/>
                          </a:solidFill>
                        </a:rPr>
                        <a:t>breaking</a:t>
                      </a:r>
                      <a:r>
                        <a:rPr lang="fr-FR" sz="1300" i="1" baseline="0" dirty="0" smtClean="0">
                          <a:solidFill>
                            <a:schemeClr val="tx1"/>
                          </a:solidFill>
                        </a:rPr>
                        <a:t> news</a:t>
                      </a:r>
                      <a:r>
                        <a:rPr lang="fr-FR" sz="1300" baseline="0" dirty="0" smtClean="0">
                          <a:solidFill>
                            <a:schemeClr val="tx1"/>
                          </a:solidFill>
                        </a:rPr>
                        <a:t>), conversations, mises à jour de blogs ou de statuts de réseaux sociaux, recommandations]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300" dirty="0" smtClean="0">
                          <a:solidFill>
                            <a:schemeClr val="tx1"/>
                          </a:solidFill>
                        </a:rPr>
                        <a:t>- tendances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300" dirty="0" smtClean="0">
                          <a:solidFill>
                            <a:schemeClr val="tx1"/>
                          </a:solidFill>
                        </a:rPr>
                        <a:t>- personnes</a:t>
                      </a:r>
                    </a:p>
                  </a:txBody>
                  <a:tcPr>
                    <a:solidFill>
                      <a:srgbClr val="E6E100">
                        <a:alpha val="25000"/>
                      </a:srgbClr>
                    </a:solidFill>
                  </a:tcPr>
                </a:tc>
              </a:tr>
              <a:tr h="874420">
                <a:tc>
                  <a:txBody>
                    <a:bodyPr/>
                    <a:lstStyle/>
                    <a:p>
                      <a:r>
                        <a:rPr lang="fr-FR" sz="1300" b="1" dirty="0" smtClean="0">
                          <a:solidFill>
                            <a:schemeClr val="tx1"/>
                          </a:solidFill>
                        </a:rPr>
                        <a:t>Recherche</a:t>
                      </a:r>
                      <a:endParaRPr lang="fr-FR" sz="1300" b="1" dirty="0">
                        <a:solidFill>
                          <a:schemeClr val="tx1"/>
                        </a:solidFill>
                      </a:endParaRPr>
                    </a:p>
                  </a:txBody>
                  <a:tcPr>
                    <a:solidFill>
                      <a:srgbClr val="E6E100">
                        <a:alpha val="50000"/>
                      </a:srgbClr>
                    </a:solidFill>
                  </a:tcPr>
                </a:tc>
                <a:tc>
                  <a:txBody>
                    <a:bodyPr/>
                    <a:lstStyle/>
                    <a:p>
                      <a:r>
                        <a:rPr lang="fr-FR" sz="1300" dirty="0" smtClean="0">
                          <a:solidFill>
                            <a:schemeClr val="tx1"/>
                          </a:solidFill>
                        </a:rPr>
                        <a:t>« La recherche temps réel [</a:t>
                      </a:r>
                      <a:r>
                        <a:rPr lang="fr-FR" sz="1300" i="1" dirty="0" smtClean="0">
                          <a:solidFill>
                            <a:schemeClr val="tx1"/>
                          </a:solidFill>
                        </a:rPr>
                        <a:t>real time </a:t>
                      </a:r>
                      <a:r>
                        <a:rPr lang="fr-FR" sz="1300" i="1" dirty="0" err="1" smtClean="0">
                          <a:solidFill>
                            <a:schemeClr val="tx1"/>
                          </a:solidFill>
                        </a:rPr>
                        <a:t>search</a:t>
                      </a:r>
                      <a:r>
                        <a:rPr lang="fr-FR" sz="1300" dirty="0" smtClean="0">
                          <a:solidFill>
                            <a:schemeClr val="tx1"/>
                          </a:solidFill>
                        </a:rPr>
                        <a:t>]</a:t>
                      </a:r>
                      <a:r>
                        <a:rPr lang="fr-FR" sz="1300" baseline="0" dirty="0" smtClean="0">
                          <a:solidFill>
                            <a:schemeClr val="tx1"/>
                          </a:solidFill>
                        </a:rPr>
                        <a:t> </a:t>
                      </a:r>
                      <a:r>
                        <a:rPr lang="fr-FR" sz="1300" dirty="0" smtClean="0">
                          <a:solidFill>
                            <a:schemeClr val="tx1"/>
                          </a:solidFill>
                        </a:rPr>
                        <a:t>peut être définie comme le</a:t>
                      </a:r>
                      <a:r>
                        <a:rPr lang="fr-FR" sz="1300" baseline="0" dirty="0" smtClean="0">
                          <a:solidFill>
                            <a:schemeClr val="tx1"/>
                          </a:solidFill>
                        </a:rPr>
                        <a:t> fait d’accéder à des mises à jour, des informations, des articles de journaux, des billets de blogs, et toutes sortes de contenu au moment où il est publié sur le web, instantanément. Il s’agit d’accéder à l’information au moment où elle est rendue accessible » (</a:t>
                      </a:r>
                      <a:r>
                        <a:rPr lang="fr-FR" sz="1300" baseline="0" dirty="0" smtClean="0">
                          <a:solidFill>
                            <a:schemeClr val="tx1"/>
                          </a:solidFill>
                          <a:hlinkClick r:id="rId4"/>
                        </a:rPr>
                        <a:t>W. Boswell</a:t>
                      </a:r>
                      <a:r>
                        <a:rPr lang="fr-FR" sz="1300" baseline="0" dirty="0" smtClean="0">
                          <a:solidFill>
                            <a:schemeClr val="tx1"/>
                          </a:solidFill>
                        </a:rPr>
                        <a:t>)</a:t>
                      </a:r>
                      <a:endParaRPr lang="fr-FR" sz="1300" dirty="0" smtClean="0">
                        <a:solidFill>
                          <a:schemeClr val="tx1"/>
                        </a:solidFill>
                      </a:endParaRPr>
                    </a:p>
                  </a:txBody>
                  <a:tcPr>
                    <a:solidFill>
                      <a:srgbClr val="E6E100">
                        <a:alpha val="50000"/>
                      </a:srgbClr>
                    </a:solidFill>
                  </a:tcPr>
                </a:tc>
              </a:tr>
              <a:tr h="1267909">
                <a:tc>
                  <a:txBody>
                    <a:bodyPr/>
                    <a:lstStyle/>
                    <a:p>
                      <a:r>
                        <a:rPr lang="fr-FR" sz="1300" b="1" dirty="0" smtClean="0">
                          <a:solidFill>
                            <a:schemeClr val="tx1"/>
                          </a:solidFill>
                        </a:rPr>
                        <a:t>Outils</a:t>
                      </a:r>
                      <a:endParaRPr lang="fr-FR" sz="1300" b="1" dirty="0">
                        <a:solidFill>
                          <a:schemeClr val="tx1"/>
                        </a:solidFill>
                      </a:endParaRPr>
                    </a:p>
                  </a:txBody>
                  <a:tcPr>
                    <a:solidFill>
                      <a:srgbClr val="E6E100">
                        <a:alpha val="25000"/>
                      </a:srgbClr>
                    </a:solidFill>
                  </a:tcPr>
                </a:tc>
                <a:tc>
                  <a:txBody>
                    <a:bodyPr/>
                    <a:lstStyle/>
                    <a:p>
                      <a:r>
                        <a:rPr lang="fr-FR" sz="1300" dirty="0" smtClean="0">
                          <a:solidFill>
                            <a:schemeClr val="tx1"/>
                          </a:solidFill>
                        </a:rPr>
                        <a:t>moteurs</a:t>
                      </a:r>
                      <a:r>
                        <a:rPr lang="fr-FR" sz="1300" baseline="0" dirty="0" smtClean="0">
                          <a:solidFill>
                            <a:schemeClr val="tx1"/>
                          </a:solidFill>
                        </a:rPr>
                        <a:t> de recherche traditionnels (filtres de dates)</a:t>
                      </a:r>
                    </a:p>
                    <a:p>
                      <a:r>
                        <a:rPr lang="fr-FR" sz="1300" baseline="0" dirty="0" smtClean="0">
                          <a:solidFill>
                            <a:schemeClr val="tx1"/>
                          </a:solidFill>
                        </a:rPr>
                        <a:t>moteurs de sites particuliers (ex. réseaux sociaux, Twitter)</a:t>
                      </a:r>
                    </a:p>
                    <a:p>
                      <a:r>
                        <a:rPr lang="fr-FR" sz="1300" baseline="0" dirty="0" smtClean="0">
                          <a:solidFill>
                            <a:schemeClr val="tx1"/>
                          </a:solidFill>
                        </a:rPr>
                        <a:t>moteurs spécifiques temps réel, généralement sociaux, éventuellement spécialisés (images…)</a:t>
                      </a:r>
                    </a:p>
                    <a:p>
                      <a:r>
                        <a:rPr lang="fr-FR" sz="1300" baseline="0" dirty="0" smtClean="0">
                          <a:solidFill>
                            <a:schemeClr val="tx1"/>
                          </a:solidFill>
                        </a:rPr>
                        <a:t>outils de veille et de suivi de l’e-</a:t>
                      </a:r>
                      <a:r>
                        <a:rPr lang="fr-FR" sz="1300" baseline="0" dirty="0" err="1" smtClean="0">
                          <a:solidFill>
                            <a:schemeClr val="tx1"/>
                          </a:solidFill>
                        </a:rPr>
                        <a:t>reputation</a:t>
                      </a:r>
                      <a:endParaRPr lang="fr-FR" sz="13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300" baseline="0" dirty="0" smtClean="0">
                          <a:solidFill>
                            <a:schemeClr val="tx1"/>
                          </a:solidFill>
                        </a:rPr>
                        <a:t>+ fonctionnalités supplémentaires (</a:t>
                      </a:r>
                      <a:r>
                        <a:rPr lang="fr-FR" sz="1300" baseline="0" dirty="0" smtClean="0">
                          <a:solidFill>
                            <a:schemeClr val="tx1"/>
                          </a:solidFill>
                          <a:hlinkClick r:id="rId5"/>
                        </a:rPr>
                        <a:t>C. Deschamps</a:t>
                      </a:r>
                      <a:r>
                        <a:rPr lang="fr-FR" sz="1300" baseline="0" dirty="0" smtClean="0">
                          <a:solidFill>
                            <a:schemeClr val="tx1"/>
                          </a:solidFill>
                        </a:rPr>
                        <a:t>) : représentation graphique, création de flux RSS, défilement de l’information en temps réel…</a:t>
                      </a:r>
                      <a:endParaRPr lang="fr-FR" sz="1300" dirty="0" smtClean="0">
                        <a:solidFill>
                          <a:schemeClr val="tx1"/>
                        </a:solidFill>
                      </a:endParaRPr>
                    </a:p>
                  </a:txBody>
                  <a:tcPr>
                    <a:solidFill>
                      <a:srgbClr val="E6E100">
                        <a:alpha val="25000"/>
                      </a:srgbClr>
                    </a:solidFill>
                  </a:tcPr>
                </a:tc>
              </a:tr>
              <a:tr h="874420">
                <a:tc>
                  <a:txBody>
                    <a:bodyPr/>
                    <a:lstStyle/>
                    <a:p>
                      <a:r>
                        <a:rPr lang="fr-FR" sz="1300" b="1" dirty="0" smtClean="0">
                          <a:solidFill>
                            <a:schemeClr val="tx1"/>
                          </a:solidFill>
                        </a:rPr>
                        <a:t>!</a:t>
                      </a:r>
                      <a:endParaRPr lang="fr-FR" sz="1300" b="1" dirty="0">
                        <a:solidFill>
                          <a:schemeClr val="tx1"/>
                        </a:solidFill>
                      </a:endParaRPr>
                    </a:p>
                  </a:txBody>
                  <a:tcPr>
                    <a:solidFill>
                      <a:srgbClr val="E6E100">
                        <a:alpha val="50000"/>
                      </a:srgbClr>
                    </a:solidFill>
                  </a:tcPr>
                </a:tc>
                <a:tc>
                  <a:txBody>
                    <a:bodyPr/>
                    <a:lstStyle/>
                    <a:p>
                      <a:r>
                        <a:rPr lang="fr-FR" sz="1300" dirty="0" smtClean="0">
                          <a:solidFill>
                            <a:schemeClr val="tx1"/>
                          </a:solidFill>
                        </a:rPr>
                        <a:t>vrai temps réel ou</a:t>
                      </a:r>
                      <a:r>
                        <a:rPr lang="fr-FR" sz="1300" baseline="0" dirty="0" smtClean="0">
                          <a:solidFill>
                            <a:schemeClr val="tx1"/>
                          </a:solidFill>
                        </a:rPr>
                        <a:t> temps différé : actualisation ?</a:t>
                      </a:r>
                    </a:p>
                    <a:p>
                      <a:r>
                        <a:rPr lang="fr-FR" sz="1300" dirty="0" smtClean="0">
                          <a:solidFill>
                            <a:schemeClr val="tx1"/>
                          </a:solidFill>
                        </a:rPr>
                        <a:t>fiabilité de l’information ( ! effet de </a:t>
                      </a:r>
                      <a:r>
                        <a:rPr lang="fr-FR" sz="1300" dirty="0" err="1" smtClean="0">
                          <a:solidFill>
                            <a:schemeClr val="tx1"/>
                          </a:solidFill>
                        </a:rPr>
                        <a:t>buzz</a:t>
                      </a:r>
                      <a:r>
                        <a:rPr lang="fr-FR" sz="1300" dirty="0" smtClean="0">
                          <a:solidFill>
                            <a:schemeClr val="tx1"/>
                          </a:solidFill>
                        </a:rPr>
                        <a:t>,</a:t>
                      </a:r>
                      <a:r>
                        <a:rPr lang="fr-FR" sz="1300" baseline="0" dirty="0" smtClean="0">
                          <a:solidFill>
                            <a:schemeClr val="tx1"/>
                          </a:solidFill>
                        </a:rPr>
                        <a:t> cf. piratage du compte Twitter de l’</a:t>
                      </a:r>
                      <a:r>
                        <a:rPr lang="fr-FR" sz="1300" i="1" baseline="0" dirty="0" err="1" smtClean="0">
                          <a:solidFill>
                            <a:schemeClr val="tx1"/>
                          </a:solidFill>
                        </a:rPr>
                        <a:t>Associated</a:t>
                      </a:r>
                      <a:r>
                        <a:rPr lang="fr-FR" sz="1300" i="1" baseline="0" dirty="0" smtClean="0">
                          <a:solidFill>
                            <a:schemeClr val="tx1"/>
                          </a:solidFill>
                        </a:rPr>
                        <a:t> </a:t>
                      </a:r>
                      <a:r>
                        <a:rPr lang="fr-FR" sz="1300" i="1" baseline="0" dirty="0" err="1" smtClean="0">
                          <a:solidFill>
                            <a:schemeClr val="tx1"/>
                          </a:solidFill>
                        </a:rPr>
                        <a:t>Press</a:t>
                      </a:r>
                      <a:r>
                        <a:rPr lang="fr-FR" sz="1300" baseline="0" dirty="0" smtClean="0">
                          <a:solidFill>
                            <a:schemeClr val="tx1"/>
                          </a:solidFill>
                        </a:rPr>
                        <a:t>, 04/2013)</a:t>
                      </a:r>
                      <a:endParaRPr lang="fr-FR" sz="1300" dirty="0" smtClean="0">
                        <a:solidFill>
                          <a:schemeClr val="tx1"/>
                        </a:solidFill>
                      </a:endParaRPr>
                    </a:p>
                    <a:p>
                      <a:r>
                        <a:rPr lang="fr-FR" sz="1300" dirty="0" smtClean="0">
                          <a:solidFill>
                            <a:schemeClr val="tx1"/>
                          </a:solidFill>
                        </a:rPr>
                        <a:t>classement</a:t>
                      </a:r>
                      <a:r>
                        <a:rPr lang="fr-FR" sz="1300" baseline="0" dirty="0" smtClean="0">
                          <a:solidFill>
                            <a:schemeClr val="tx1"/>
                          </a:solidFill>
                        </a:rPr>
                        <a:t> des résultats : pertinence, popularité, date ?</a:t>
                      </a:r>
                    </a:p>
                    <a:p>
                      <a:r>
                        <a:rPr lang="fr-FR" sz="1300" baseline="0" dirty="0" smtClean="0">
                          <a:solidFill>
                            <a:schemeClr val="tx1"/>
                          </a:solidFill>
                        </a:rPr>
                        <a:t>sources d’information et types de médias ?</a:t>
                      </a:r>
                    </a:p>
                    <a:p>
                      <a:r>
                        <a:rPr lang="fr-FR" sz="1300" baseline="0" dirty="0" smtClean="0">
                          <a:solidFill>
                            <a:schemeClr val="tx1"/>
                          </a:solidFill>
                        </a:rPr>
                        <a:t>exhaustivité ? antériorité des résultats ?</a:t>
                      </a:r>
                    </a:p>
                  </a:txBody>
                  <a:tcPr>
                    <a:solidFill>
                      <a:srgbClr val="E6E100">
                        <a:alpha val="50000"/>
                      </a:srgbClr>
                    </a:solidFill>
                  </a:tcPr>
                </a:tc>
              </a:tr>
            </a:tbl>
          </a:graphicData>
        </a:graphic>
      </p:graphicFrame>
    </p:spTree>
    <p:extLst>
      <p:ext uri="{BB962C8B-B14F-4D97-AF65-F5344CB8AC3E}">
        <p14:creationId xmlns:p14="http://schemas.microsoft.com/office/powerpoint/2010/main" val="7201998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no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a:bodyPr>
          <a:lstStyle/>
          <a:p>
            <a:r>
              <a:rPr lang="fr-FR" dirty="0" smtClean="0">
                <a:solidFill>
                  <a:srgbClr val="E6E100"/>
                </a:solidFill>
              </a:rPr>
              <a:t>Moteurs de recherche « traditionnels »</a:t>
            </a:r>
            <a:r>
              <a:rPr lang="fr-FR" sz="1800" dirty="0" smtClean="0">
                <a:solidFill>
                  <a:srgbClr val="E6E100"/>
                </a:solidFill>
              </a:rPr>
              <a:t> </a:t>
            </a:r>
            <a:endParaRPr lang="fr-FR" sz="1800" dirty="0">
              <a:solidFill>
                <a:srgbClr val="E6E100"/>
              </a:solidFill>
            </a:endParaRPr>
          </a:p>
        </p:txBody>
      </p:sp>
      <p:sp>
        <p:nvSpPr>
          <p:cNvPr id="11" name="Espace réservé du contenu 7"/>
          <p:cNvSpPr txBox="1">
            <a:spLocks/>
          </p:cNvSpPr>
          <p:nvPr/>
        </p:nvSpPr>
        <p:spPr>
          <a:xfrm>
            <a:off x="107504" y="1196752"/>
            <a:ext cx="8784976" cy="4680520"/>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444500" lvl="1" indent="0">
              <a:buNone/>
            </a:pPr>
            <a:r>
              <a:rPr lang="fr-FR" sz="2000" b="1" dirty="0" smtClean="0"/>
              <a:t>développement de l’indexation </a:t>
            </a:r>
            <a:r>
              <a:rPr lang="fr-FR" sz="2000" dirty="0" smtClean="0"/>
              <a:t>du temps réel par ces moteurs (web, actualités et médias sociaux)</a:t>
            </a:r>
          </a:p>
          <a:p>
            <a:pPr marL="723900" lvl="1" indent="-279400"/>
            <a:endParaRPr lang="fr-FR" dirty="0"/>
          </a:p>
          <a:p>
            <a:pPr marL="723900" lvl="1" indent="-188913"/>
            <a:r>
              <a:rPr lang="fr-FR" dirty="0"/>
              <a:t>Google : </a:t>
            </a:r>
            <a:r>
              <a:rPr lang="fr-FR" dirty="0">
                <a:hlinkClick r:id="rId3"/>
              </a:rPr>
              <a:t>https://</a:t>
            </a:r>
            <a:r>
              <a:rPr lang="fr-FR" dirty="0" smtClean="0">
                <a:hlinkClick r:id="rId3"/>
              </a:rPr>
              <a:t>www.google.fr</a:t>
            </a:r>
            <a:r>
              <a:rPr lang="fr-FR" dirty="0" smtClean="0"/>
              <a:t> </a:t>
            </a:r>
            <a:endParaRPr lang="fr-FR" dirty="0"/>
          </a:p>
          <a:p>
            <a:pPr marL="906463" lvl="2" indent="-4763"/>
            <a:r>
              <a:rPr lang="fr-FR" dirty="0"/>
              <a:t>web : </a:t>
            </a:r>
            <a:r>
              <a:rPr lang="fr-FR" b="1" dirty="0" smtClean="0">
                <a:solidFill>
                  <a:srgbClr val="E6E100"/>
                </a:solidFill>
                <a:latin typeface="Arial Black" pitchFamily="34" charset="0"/>
              </a:rPr>
              <a:t>+ </a:t>
            </a:r>
            <a:r>
              <a:rPr lang="fr-FR" dirty="0" smtClean="0"/>
              <a:t>moteur de recherche Google : filtre « moins d’une heure »</a:t>
            </a:r>
          </a:p>
          <a:p>
            <a:pPr marL="906463" lvl="2" indent="-4763"/>
            <a:r>
              <a:rPr lang="fr-FR" dirty="0" smtClean="0"/>
              <a:t>actualités : Google Actualités, cf. </a:t>
            </a:r>
            <a:r>
              <a:rPr lang="fr-FR" i="1" dirty="0" smtClean="0"/>
              <a:t>infra</a:t>
            </a:r>
          </a:p>
          <a:p>
            <a:pPr marL="906463" lvl="2" indent="-4763"/>
            <a:r>
              <a:rPr lang="fr-FR" dirty="0" smtClean="0"/>
              <a:t>social : </a:t>
            </a:r>
            <a:r>
              <a:rPr lang="fr-FR" dirty="0" smtClean="0">
                <a:hlinkClick r:id="rId4"/>
              </a:rPr>
              <a:t>renouveau</a:t>
            </a:r>
            <a:r>
              <a:rPr lang="fr-FR" dirty="0" smtClean="0"/>
              <a:t> du partenariat avec Twitter après un premier partenariat (2015)</a:t>
            </a:r>
          </a:p>
          <a:p>
            <a:pPr marL="906463" lvl="2" indent="-4763"/>
            <a:r>
              <a:rPr lang="fr-FR" dirty="0" smtClean="0"/>
              <a:t>tendances </a:t>
            </a:r>
            <a:r>
              <a:rPr lang="fr-FR" dirty="0"/>
              <a:t>de recherche : </a:t>
            </a:r>
            <a:r>
              <a:rPr lang="fr-FR" dirty="0">
                <a:hlinkClick r:id="rId5"/>
              </a:rPr>
              <a:t>http://www.google.com/trends</a:t>
            </a:r>
            <a:r>
              <a:rPr lang="fr-FR" dirty="0" smtClean="0">
                <a:hlinkClick r:id="rId5"/>
              </a:rPr>
              <a:t>/</a:t>
            </a:r>
            <a:r>
              <a:rPr lang="fr-FR" dirty="0" smtClean="0"/>
              <a:t> </a:t>
            </a:r>
          </a:p>
          <a:p>
            <a:pPr marL="715963" lvl="2" indent="-273050"/>
            <a:endParaRPr lang="fr-FR" sz="800" b="1" dirty="0">
              <a:solidFill>
                <a:srgbClr val="FF0000"/>
              </a:solidFill>
            </a:endParaRPr>
          </a:p>
          <a:p>
            <a:pPr marL="728663" lvl="2" indent="-193675">
              <a:buFont typeface="Arial" pitchFamily="34" charset="0"/>
              <a:buChar char="•"/>
            </a:pPr>
            <a:r>
              <a:rPr lang="fr-FR" sz="1800" dirty="0" smtClean="0"/>
              <a:t>Bing : </a:t>
            </a:r>
            <a:r>
              <a:rPr lang="fr-FR" sz="1800" dirty="0">
                <a:hlinkClick r:id="rId6"/>
              </a:rPr>
              <a:t>http://</a:t>
            </a:r>
            <a:r>
              <a:rPr lang="fr-FR" sz="1800" dirty="0" smtClean="0">
                <a:hlinkClick r:id="rId6"/>
              </a:rPr>
              <a:t>www.bing.com</a:t>
            </a:r>
            <a:r>
              <a:rPr lang="fr-FR" sz="1800" dirty="0" smtClean="0"/>
              <a:t> </a:t>
            </a:r>
          </a:p>
          <a:p>
            <a:pPr marL="901700" lvl="3" indent="0">
              <a:buNone/>
            </a:pPr>
            <a:r>
              <a:rPr lang="fr-FR" sz="1600" dirty="0" smtClean="0"/>
              <a:t>pas de filtre de date sur les résultats web</a:t>
            </a:r>
          </a:p>
          <a:p>
            <a:pPr marL="901700" lvl="3" indent="0">
              <a:spcBef>
                <a:spcPts val="0"/>
              </a:spcBef>
              <a:buNone/>
            </a:pPr>
            <a:r>
              <a:rPr lang="fr-FR" sz="1600" dirty="0" smtClean="0"/>
              <a:t>rubrique </a:t>
            </a:r>
            <a:r>
              <a:rPr lang="fr-FR" sz="1600" dirty="0"/>
              <a:t>« Actualités » : </a:t>
            </a:r>
            <a:r>
              <a:rPr lang="fr-FR" sz="1600" dirty="0" smtClean="0"/>
              <a:t>possibilité de classer par « les plus récents »</a:t>
            </a:r>
          </a:p>
          <a:p>
            <a:pPr marL="901700" lvl="3" indent="0">
              <a:spcBef>
                <a:spcPts val="0"/>
              </a:spcBef>
              <a:buNone/>
            </a:pPr>
            <a:r>
              <a:rPr lang="fr-FR" sz="1600" b="1" dirty="0" smtClean="0">
                <a:solidFill>
                  <a:srgbClr val="E6E100"/>
                </a:solidFill>
                <a:latin typeface="Arial Black" pitchFamily="34" charset="0"/>
              </a:rPr>
              <a:t>- </a:t>
            </a:r>
            <a:r>
              <a:rPr lang="fr-FR" sz="1600" dirty="0" smtClean="0"/>
              <a:t>mauvaise indexation des réseaux sociaux</a:t>
            </a:r>
          </a:p>
          <a:p>
            <a:pPr marL="901700" lvl="3" indent="0">
              <a:spcBef>
                <a:spcPts val="0"/>
              </a:spcBef>
              <a:buNone/>
            </a:pPr>
            <a:endParaRPr lang="fr-FR" sz="800" dirty="0">
              <a:sym typeface="Wingdings" pitchFamily="2" charset="2"/>
            </a:endParaRPr>
          </a:p>
          <a:p>
            <a:pPr marL="728663" lvl="2" indent="-193675">
              <a:buFont typeface="Arial" pitchFamily="34" charset="0"/>
              <a:buChar char="•"/>
            </a:pPr>
            <a:r>
              <a:rPr lang="fr-FR" sz="1800" dirty="0" err="1" smtClean="0"/>
              <a:t>Qwant</a:t>
            </a:r>
            <a:r>
              <a:rPr lang="fr-FR" sz="1800" dirty="0" smtClean="0"/>
              <a:t> </a:t>
            </a:r>
            <a:r>
              <a:rPr lang="fr-FR" sz="1800" dirty="0"/>
              <a:t>: </a:t>
            </a:r>
            <a:r>
              <a:rPr lang="fr-FR" sz="1800" dirty="0">
                <a:hlinkClick r:id="rId7"/>
              </a:rPr>
              <a:t>http://www.qwant.com/</a:t>
            </a:r>
            <a:endParaRPr lang="fr-FR" sz="1800" dirty="0"/>
          </a:p>
          <a:p>
            <a:pPr marL="900113" lvl="3" indent="0">
              <a:spcBef>
                <a:spcPts val="0"/>
              </a:spcBef>
              <a:buSzTx/>
              <a:buNone/>
            </a:pPr>
            <a:r>
              <a:rPr lang="fr-FR" sz="1600" dirty="0" smtClean="0">
                <a:solidFill>
                  <a:prstClr val="black"/>
                </a:solidFill>
                <a:sym typeface="Wingdings" pitchFamily="2" charset="2"/>
              </a:rPr>
              <a:t>rubrique « Actualités »</a:t>
            </a:r>
          </a:p>
          <a:p>
            <a:pPr marL="900113" lvl="3" indent="0">
              <a:spcBef>
                <a:spcPts val="0"/>
              </a:spcBef>
              <a:buSzTx/>
              <a:buNone/>
            </a:pPr>
            <a:r>
              <a:rPr lang="fr-FR" sz="1600" dirty="0" smtClean="0">
                <a:solidFill>
                  <a:prstClr val="black"/>
                </a:solidFill>
                <a:sym typeface="Wingdings" pitchFamily="2" charset="2"/>
              </a:rPr>
              <a:t>recherche « Social » : Twitter</a:t>
            </a:r>
          </a:p>
          <a:p>
            <a:pPr marL="715963" lvl="2" indent="-273050"/>
            <a:endParaRPr lang="fr-FR" sz="1400" b="1" dirty="0" smtClean="0">
              <a:solidFill>
                <a:srgbClr val="FF0000"/>
              </a:solidFill>
            </a:endParaRPr>
          </a:p>
          <a:p>
            <a:pPr marL="144463" indent="-273050"/>
            <a:endParaRPr lang="fr-FR" sz="2400" dirty="0" smtClean="0"/>
          </a:p>
          <a:p>
            <a:pPr marL="144463" indent="-273050"/>
            <a:endParaRPr lang="fr-FR" sz="2400" dirty="0"/>
          </a:p>
          <a:p>
            <a:pPr lvl="2"/>
            <a:endParaRPr lang="fr-FR" dirty="0" smtClean="0">
              <a:solidFill>
                <a:prstClr val="black"/>
              </a:solidFill>
            </a:endParaRPr>
          </a:p>
          <a:p>
            <a:pPr lvl="2"/>
            <a:endParaRPr lang="fr-FR" dirty="0" smtClean="0">
              <a:solidFill>
                <a:prstClr val="black"/>
              </a:solidFill>
            </a:endParaRPr>
          </a:p>
          <a:p>
            <a:pPr lvl="2"/>
            <a:endParaRPr lang="fr-FR" dirty="0" smtClean="0">
              <a:solidFill>
                <a:prstClr val="black"/>
              </a:solidFill>
            </a:endParaRPr>
          </a:p>
          <a:p>
            <a:pPr lvl="2"/>
            <a:endParaRPr lang="fr-FR" dirty="0" smtClean="0">
              <a:solidFill>
                <a:prstClr val="black"/>
              </a:solidFill>
            </a:endParaRPr>
          </a:p>
          <a:p>
            <a:pPr lvl="2"/>
            <a:endParaRPr lang="fr-FR" dirty="0" smtClean="0">
              <a:solidFill>
                <a:prstClr val="black"/>
              </a:solidFill>
            </a:endParaRPr>
          </a:p>
          <a:p>
            <a:pPr marL="901700" lvl="2">
              <a:tabLst>
                <a:tab pos="901700" algn="l"/>
              </a:tabLst>
            </a:pPr>
            <a:endParaRPr lang="fr-FR" dirty="0" smtClean="0">
              <a:solidFill>
                <a:prstClr val="black"/>
              </a:solidFill>
            </a:endParaRPr>
          </a:p>
          <a:p>
            <a:pPr marL="730250" lvl="1">
              <a:tabLst>
                <a:tab pos="901700" algn="l"/>
              </a:tabLst>
            </a:pPr>
            <a:endParaRPr lang="fr-FR" sz="600" dirty="0" smtClean="0">
              <a:solidFill>
                <a:prstClr val="black"/>
              </a:solidFill>
            </a:endParaRPr>
          </a:p>
        </p:txBody>
      </p:sp>
    </p:spTree>
    <p:extLst>
      <p:ext uri="{BB962C8B-B14F-4D97-AF65-F5344CB8AC3E}">
        <p14:creationId xmlns:p14="http://schemas.microsoft.com/office/powerpoint/2010/main" val="21274561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normAutofit fontScale="90000"/>
          </a:bodyPr>
          <a:lstStyle/>
          <a:p>
            <a:r>
              <a:rPr lang="fr-FR" dirty="0" smtClean="0">
                <a:solidFill>
                  <a:srgbClr val="E6E100"/>
                </a:solidFill>
              </a:rPr>
              <a:t>Moteurs de recherche sociale </a:t>
            </a:r>
            <a:br>
              <a:rPr lang="fr-FR" dirty="0" smtClean="0">
                <a:solidFill>
                  <a:srgbClr val="E6E100"/>
                </a:solidFill>
              </a:rPr>
            </a:br>
            <a:r>
              <a:rPr lang="fr-FR" sz="2000" dirty="0" smtClean="0">
                <a:solidFill>
                  <a:srgbClr val="E6E100"/>
                </a:solidFill>
              </a:rPr>
              <a:t>[reprise de </a:t>
            </a:r>
            <a:r>
              <a:rPr lang="fr-FR" sz="2000" i="1" dirty="0" smtClean="0">
                <a:solidFill>
                  <a:srgbClr val="E6E100"/>
                </a:solidFill>
              </a:rPr>
              <a:t>supra</a:t>
            </a:r>
            <a:r>
              <a:rPr lang="fr-FR" sz="2000" dirty="0" smtClean="0">
                <a:solidFill>
                  <a:srgbClr val="E6E100"/>
                </a:solidFill>
              </a:rPr>
              <a:t>]</a:t>
            </a:r>
            <a:endParaRPr lang="fr-FR" sz="2000" dirty="0">
              <a:solidFill>
                <a:srgbClr val="E6E100"/>
              </a:solidFill>
            </a:endParaRPr>
          </a:p>
        </p:txBody>
      </p:sp>
      <p:sp>
        <p:nvSpPr>
          <p:cNvPr id="11" name="Espace réservé du contenu 7"/>
          <p:cNvSpPr txBox="1">
            <a:spLocks/>
          </p:cNvSpPr>
          <p:nvPr/>
        </p:nvSpPr>
        <p:spPr>
          <a:xfrm>
            <a:off x="395536" y="1124744"/>
            <a:ext cx="8485305" cy="5544616"/>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544513" lvl="1" indent="-273050">
              <a:spcBef>
                <a:spcPts val="0"/>
              </a:spcBef>
            </a:pPr>
            <a:endParaRPr lang="fr-FR" sz="1900" dirty="0"/>
          </a:p>
          <a:p>
            <a:pPr marL="544513" lvl="1" indent="-184150">
              <a:spcBef>
                <a:spcPts val="0"/>
              </a:spcBef>
            </a:pPr>
            <a:r>
              <a:rPr lang="fr-FR" dirty="0" smtClean="0"/>
              <a:t>contenu</a:t>
            </a:r>
          </a:p>
          <a:p>
            <a:pPr marL="534988" lvl="1" indent="0">
              <a:spcAft>
                <a:spcPts val="600"/>
              </a:spcAft>
              <a:buNone/>
              <a:tabLst>
                <a:tab pos="808038" algn="l"/>
              </a:tabLst>
            </a:pPr>
            <a:r>
              <a:rPr lang="fr-FR" sz="1600" b="1" dirty="0" smtClean="0">
                <a:solidFill>
                  <a:srgbClr val="E6E100"/>
                </a:solidFill>
                <a:latin typeface="Arial" panose="020B0604020202020204" pitchFamily="34" charset="0"/>
                <a:cs typeface="Arial" panose="020B0604020202020204" pitchFamily="34" charset="0"/>
              </a:rPr>
              <a:t>! </a:t>
            </a:r>
            <a:r>
              <a:rPr lang="fr-FR" sz="1600" b="1" dirty="0" smtClean="0"/>
              <a:t>nombreux </a:t>
            </a:r>
            <a:r>
              <a:rPr lang="fr-FR" sz="1600" b="1" dirty="0"/>
              <a:t>dysfonctionnements</a:t>
            </a:r>
            <a:r>
              <a:rPr lang="fr-FR" sz="1600" dirty="0"/>
              <a:t> sur la plupart de ces moteurs</a:t>
            </a:r>
          </a:p>
          <a:p>
            <a:pPr marL="719138" lvl="1" indent="-184150">
              <a:spcBef>
                <a:spcPts val="0"/>
              </a:spcBef>
              <a:tabLst>
                <a:tab pos="808038" algn="l"/>
              </a:tabLst>
            </a:pPr>
            <a:r>
              <a:rPr lang="fr-FR" sz="1600" dirty="0" err="1" smtClean="0"/>
              <a:t>Icerocket</a:t>
            </a:r>
            <a:r>
              <a:rPr lang="fr-FR" sz="1600" dirty="0" smtClean="0"/>
              <a:t> </a:t>
            </a:r>
            <a:r>
              <a:rPr lang="fr-FR" sz="1600" dirty="0"/>
              <a:t>: </a:t>
            </a:r>
            <a:r>
              <a:rPr lang="fr-FR" sz="1600" dirty="0">
                <a:hlinkClick r:id="rId3"/>
              </a:rPr>
              <a:t>http://www.icerocket.com/</a:t>
            </a:r>
            <a:r>
              <a:rPr lang="fr-FR" sz="1600" dirty="0"/>
              <a:t> </a:t>
            </a:r>
          </a:p>
          <a:p>
            <a:pPr lvl="2">
              <a:buSzTx/>
            </a:pPr>
            <a:r>
              <a:rPr lang="fr-FR" sz="1400" dirty="0" smtClean="0">
                <a:solidFill>
                  <a:prstClr val="black"/>
                </a:solidFill>
              </a:rPr>
              <a:t>blogs, Twitter</a:t>
            </a:r>
          </a:p>
          <a:p>
            <a:pPr lvl="2">
              <a:buSzTx/>
            </a:pPr>
            <a:r>
              <a:rPr lang="fr-FR" sz="1400" b="1" dirty="0" smtClean="0">
                <a:solidFill>
                  <a:srgbClr val="E6E100"/>
                </a:solidFill>
                <a:latin typeface="Arial Black" pitchFamily="34" charset="0"/>
              </a:rPr>
              <a:t>- </a:t>
            </a:r>
            <a:r>
              <a:rPr lang="fr-FR" sz="1400" dirty="0" smtClean="0">
                <a:solidFill>
                  <a:prstClr val="black"/>
                </a:solidFill>
              </a:rPr>
              <a:t>dysfonctionnements pour Facebook ?</a:t>
            </a:r>
          </a:p>
          <a:p>
            <a:pPr marL="544513" lvl="1" indent="-273050">
              <a:spcBef>
                <a:spcPts val="0"/>
              </a:spcBef>
            </a:pPr>
            <a:endParaRPr lang="fr-FR" sz="1400" dirty="0" smtClean="0"/>
          </a:p>
          <a:p>
            <a:pPr marL="544513" lvl="1" indent="-184150">
              <a:spcBef>
                <a:spcPts val="0"/>
              </a:spcBef>
            </a:pPr>
            <a:r>
              <a:rPr lang="fr-FR" dirty="0" smtClean="0"/>
              <a:t>partage d’un lien</a:t>
            </a:r>
          </a:p>
          <a:p>
            <a:pPr marL="719138" lvl="1" indent="-184150">
              <a:spcBef>
                <a:spcPts val="0"/>
              </a:spcBef>
              <a:tabLst>
                <a:tab pos="808038" algn="l"/>
              </a:tabLst>
            </a:pPr>
            <a:r>
              <a:rPr lang="fr-FR" sz="1600" dirty="0" err="1"/>
              <a:t>LinkTally</a:t>
            </a:r>
            <a:r>
              <a:rPr lang="fr-FR" sz="1600" dirty="0"/>
              <a:t> : </a:t>
            </a:r>
            <a:r>
              <a:rPr lang="fr-FR" sz="1600" dirty="0">
                <a:hlinkClick r:id="rId4"/>
              </a:rPr>
              <a:t>http://linktally.com/</a:t>
            </a:r>
            <a:r>
              <a:rPr lang="fr-FR" sz="1600" dirty="0"/>
              <a:t> </a:t>
            </a:r>
          </a:p>
          <a:p>
            <a:pPr lvl="2">
              <a:buSzTx/>
            </a:pPr>
            <a:r>
              <a:rPr lang="fr-FR" sz="1400" dirty="0" smtClean="0">
                <a:solidFill>
                  <a:prstClr val="black"/>
                </a:solidFill>
              </a:rPr>
              <a:t>partage sur </a:t>
            </a:r>
            <a:r>
              <a:rPr lang="fr-FR" sz="1400" dirty="0">
                <a:solidFill>
                  <a:prstClr val="black"/>
                </a:solidFill>
              </a:rPr>
              <a:t>Google +, </a:t>
            </a:r>
            <a:r>
              <a:rPr lang="fr-FR" sz="1400" dirty="0" smtClean="0">
                <a:solidFill>
                  <a:prstClr val="black"/>
                </a:solidFill>
              </a:rPr>
              <a:t>Facebook</a:t>
            </a:r>
            <a:r>
              <a:rPr lang="fr-FR" sz="1400" dirty="0">
                <a:solidFill>
                  <a:prstClr val="black"/>
                </a:solidFill>
              </a:rPr>
              <a:t>, </a:t>
            </a:r>
            <a:r>
              <a:rPr lang="fr-FR" sz="1400" dirty="0" smtClean="0">
                <a:solidFill>
                  <a:prstClr val="black"/>
                </a:solidFill>
              </a:rPr>
              <a:t>LinkedIn et Twitter</a:t>
            </a:r>
            <a:endParaRPr lang="fr-FR" sz="1400" dirty="0">
              <a:solidFill>
                <a:prstClr val="black"/>
              </a:solidFill>
            </a:endParaRPr>
          </a:p>
          <a:p>
            <a:pPr marL="719138" lvl="1" indent="-184150">
              <a:spcBef>
                <a:spcPts val="0"/>
              </a:spcBef>
              <a:tabLst>
                <a:tab pos="808038" algn="l"/>
              </a:tabLst>
            </a:pPr>
            <a:r>
              <a:rPr lang="fr-FR" sz="1600" dirty="0" err="1"/>
              <a:t>SharedCount</a:t>
            </a:r>
            <a:r>
              <a:rPr lang="fr-FR" sz="1600" dirty="0"/>
              <a:t> : </a:t>
            </a:r>
            <a:r>
              <a:rPr lang="fr-FR" sz="1600" dirty="0">
                <a:hlinkClick r:id="rId5"/>
              </a:rPr>
              <a:t>http://www.sharedcount.com</a:t>
            </a:r>
            <a:r>
              <a:rPr lang="fr-FR" sz="1600" dirty="0"/>
              <a:t> </a:t>
            </a:r>
            <a:endParaRPr lang="fr-FR" sz="1600" dirty="0" smtClean="0"/>
          </a:p>
          <a:p>
            <a:pPr lvl="2">
              <a:buSzTx/>
            </a:pPr>
            <a:r>
              <a:rPr lang="fr-FR" sz="1400" dirty="0">
                <a:solidFill>
                  <a:prstClr val="black"/>
                </a:solidFill>
              </a:rPr>
              <a:t>partage sur Facebook</a:t>
            </a:r>
            <a:r>
              <a:rPr lang="fr-FR" sz="1400" dirty="0" smtClean="0">
                <a:solidFill>
                  <a:prstClr val="black"/>
                </a:solidFill>
              </a:rPr>
              <a:t>, </a:t>
            </a:r>
            <a:r>
              <a:rPr lang="fr-FR" sz="1400" dirty="0">
                <a:solidFill>
                  <a:prstClr val="black"/>
                </a:solidFill>
              </a:rPr>
              <a:t>Google +, </a:t>
            </a:r>
            <a:r>
              <a:rPr lang="fr-FR" sz="1400" dirty="0" smtClean="0">
                <a:solidFill>
                  <a:prstClr val="black"/>
                </a:solidFill>
              </a:rPr>
              <a:t>Pinterest, LinkedIn et </a:t>
            </a:r>
            <a:r>
              <a:rPr lang="fr-FR" sz="1400" dirty="0" err="1" smtClean="0">
                <a:solidFill>
                  <a:prstClr val="black"/>
                </a:solidFill>
              </a:rPr>
              <a:t>StumbleUpon</a:t>
            </a:r>
            <a:endParaRPr lang="fr-FR" sz="1400" dirty="0" smtClean="0">
              <a:solidFill>
                <a:prstClr val="black"/>
              </a:solidFill>
            </a:endParaRPr>
          </a:p>
          <a:p>
            <a:pPr lvl="2">
              <a:buSzTx/>
            </a:pPr>
            <a:endParaRPr lang="fr-FR" sz="1400" dirty="0">
              <a:solidFill>
                <a:prstClr val="black"/>
              </a:solidFill>
            </a:endParaRPr>
          </a:p>
          <a:p>
            <a:pPr marL="544513" lvl="1" indent="-184150">
              <a:spcBef>
                <a:spcPts val="0"/>
              </a:spcBef>
            </a:pPr>
            <a:r>
              <a:rPr lang="fr-FR" dirty="0"/>
              <a:t>tags (mots-clés)</a:t>
            </a:r>
          </a:p>
          <a:p>
            <a:pPr marL="719138" lvl="1" indent="-184150">
              <a:spcBef>
                <a:spcPts val="0"/>
              </a:spcBef>
              <a:tabLst>
                <a:tab pos="808038" algn="l"/>
              </a:tabLst>
            </a:pPr>
            <a:r>
              <a:rPr lang="fr-FR" sz="1600" dirty="0" err="1"/>
              <a:t>Tagboard</a:t>
            </a:r>
            <a:r>
              <a:rPr lang="fr-FR" sz="1600" dirty="0"/>
              <a:t> : </a:t>
            </a:r>
            <a:r>
              <a:rPr lang="fr-FR" sz="1600" dirty="0">
                <a:hlinkClick r:id="rId6"/>
              </a:rPr>
              <a:t>http://tagboard.com</a:t>
            </a:r>
            <a:endParaRPr lang="fr-FR" sz="1600" dirty="0"/>
          </a:p>
          <a:p>
            <a:pPr lvl="2">
              <a:buSzTx/>
            </a:pPr>
            <a:r>
              <a:rPr lang="fr-FR" sz="1400" dirty="0">
                <a:solidFill>
                  <a:prstClr val="black"/>
                </a:solidFill>
              </a:rPr>
              <a:t>moteur de recherche de tags (</a:t>
            </a:r>
            <a:r>
              <a:rPr lang="fr-FR" sz="1400" i="1" dirty="0">
                <a:solidFill>
                  <a:prstClr val="black"/>
                </a:solidFill>
              </a:rPr>
              <a:t>hashtags</a:t>
            </a:r>
            <a:r>
              <a:rPr lang="fr-FR" sz="1400" dirty="0">
                <a:solidFill>
                  <a:prstClr val="black"/>
                </a:solidFill>
              </a:rPr>
              <a:t>) en temps réel </a:t>
            </a:r>
          </a:p>
          <a:p>
            <a:pPr lvl="2">
              <a:buSzTx/>
            </a:pPr>
            <a:r>
              <a:rPr lang="fr-FR" sz="1400" dirty="0" smtClean="0">
                <a:solidFill>
                  <a:prstClr val="black"/>
                </a:solidFill>
              </a:rPr>
              <a:t>5 </a:t>
            </a:r>
            <a:r>
              <a:rPr lang="fr-FR" sz="1400" dirty="0">
                <a:solidFill>
                  <a:prstClr val="black"/>
                </a:solidFill>
              </a:rPr>
              <a:t>services : Twitter, </a:t>
            </a:r>
            <a:r>
              <a:rPr lang="fr-FR" sz="1400" dirty="0" smtClean="0">
                <a:solidFill>
                  <a:prstClr val="black"/>
                </a:solidFill>
              </a:rPr>
              <a:t>Facebook, Instagram, </a:t>
            </a:r>
            <a:r>
              <a:rPr lang="fr-FR" sz="1400" dirty="0">
                <a:solidFill>
                  <a:prstClr val="black"/>
                </a:solidFill>
              </a:rPr>
              <a:t>Google +</a:t>
            </a:r>
            <a:r>
              <a:rPr lang="fr-FR" sz="1400" dirty="0" smtClean="0">
                <a:solidFill>
                  <a:prstClr val="black"/>
                </a:solidFill>
              </a:rPr>
              <a:t>, Vine </a:t>
            </a:r>
            <a:endParaRPr lang="fr-FR" sz="1400" dirty="0">
              <a:solidFill>
                <a:prstClr val="black"/>
              </a:solidFill>
            </a:endParaRPr>
          </a:p>
          <a:p>
            <a:pPr lvl="2">
              <a:buSzTx/>
            </a:pPr>
            <a:r>
              <a:rPr lang="fr-FR" sz="1400" b="1" dirty="0">
                <a:solidFill>
                  <a:srgbClr val="E6E100"/>
                </a:solidFill>
                <a:latin typeface="Arial Black" pitchFamily="34" charset="0"/>
              </a:rPr>
              <a:t>+</a:t>
            </a:r>
            <a:r>
              <a:rPr lang="fr-FR" sz="1400" dirty="0">
                <a:solidFill>
                  <a:prstClr val="black"/>
                </a:solidFill>
              </a:rPr>
              <a:t> possibilité de créer un </a:t>
            </a:r>
            <a:r>
              <a:rPr lang="fr-FR" sz="1400" dirty="0" err="1">
                <a:solidFill>
                  <a:prstClr val="black"/>
                </a:solidFill>
              </a:rPr>
              <a:t>tagboard</a:t>
            </a:r>
            <a:r>
              <a:rPr lang="fr-FR" sz="1400" dirty="0">
                <a:solidFill>
                  <a:prstClr val="black"/>
                </a:solidFill>
              </a:rPr>
              <a:t> personnalisé sur un tag</a:t>
            </a:r>
          </a:p>
          <a:p>
            <a:pPr marL="719138" lvl="1" indent="-184150">
              <a:spcBef>
                <a:spcPts val="0"/>
              </a:spcBef>
              <a:tabLst>
                <a:tab pos="808038" algn="l"/>
              </a:tabLst>
            </a:pPr>
            <a:r>
              <a:rPr lang="fr-FR" sz="1600" dirty="0" smtClean="0"/>
              <a:t>Cur.to </a:t>
            </a:r>
            <a:r>
              <a:rPr lang="fr-FR" sz="1600" dirty="0"/>
              <a:t>: </a:t>
            </a:r>
            <a:r>
              <a:rPr lang="fr-FR" sz="1600" dirty="0">
                <a:hlinkClick r:id="rId7"/>
              </a:rPr>
              <a:t>http://</a:t>
            </a:r>
            <a:r>
              <a:rPr lang="fr-FR" sz="1600" dirty="0" smtClean="0">
                <a:hlinkClick r:id="rId7"/>
              </a:rPr>
              <a:t>www.cur.to</a:t>
            </a:r>
            <a:endParaRPr lang="fr-FR" sz="1600" dirty="0" smtClean="0"/>
          </a:p>
          <a:p>
            <a:pPr marL="890588" lvl="2" indent="11113">
              <a:tabLst>
                <a:tab pos="808038" algn="l"/>
              </a:tabLst>
            </a:pPr>
            <a:r>
              <a:rPr lang="fr-FR" sz="1400" dirty="0" smtClean="0">
                <a:solidFill>
                  <a:prstClr val="black"/>
                </a:solidFill>
              </a:rPr>
              <a:t>2 </a:t>
            </a:r>
            <a:r>
              <a:rPr lang="fr-FR" sz="1400" dirty="0">
                <a:solidFill>
                  <a:prstClr val="black"/>
                </a:solidFill>
              </a:rPr>
              <a:t>services : Twitter</a:t>
            </a:r>
            <a:r>
              <a:rPr lang="fr-FR" sz="1400" dirty="0" smtClean="0">
                <a:solidFill>
                  <a:prstClr val="black"/>
                </a:solidFill>
              </a:rPr>
              <a:t>, Instagram</a:t>
            </a:r>
            <a:endParaRPr lang="fr-FR" sz="1400" dirty="0">
              <a:solidFill>
                <a:prstClr val="black"/>
              </a:solidFill>
            </a:endParaRPr>
          </a:p>
          <a:p>
            <a:pPr marL="890588" lvl="2" indent="-184150">
              <a:tabLst>
                <a:tab pos="808038" algn="l"/>
              </a:tabLst>
            </a:pPr>
            <a:endParaRPr lang="fr-FR" sz="1400" dirty="0"/>
          </a:p>
        </p:txBody>
      </p:sp>
    </p:spTree>
    <p:extLst>
      <p:ext uri="{BB962C8B-B14F-4D97-AF65-F5344CB8AC3E}">
        <p14:creationId xmlns:p14="http://schemas.microsoft.com/office/powerpoint/2010/main" val="5546580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dirty="0"/>
          </a:p>
        </p:txBody>
      </p:sp>
      <p:sp>
        <p:nvSpPr>
          <p:cNvPr id="4" name="Titre 3"/>
          <p:cNvSpPr>
            <a:spLocks noGrp="1"/>
          </p:cNvSpPr>
          <p:nvPr>
            <p:ph type="title"/>
          </p:nvPr>
        </p:nvSpPr>
        <p:spPr/>
        <p:txBody>
          <a:bodyPr>
            <a:normAutofit/>
          </a:bodyPr>
          <a:lstStyle/>
          <a:p>
            <a:r>
              <a:rPr lang="fr-FR" dirty="0">
                <a:solidFill>
                  <a:srgbClr val="E6E100"/>
                </a:solidFill>
              </a:rPr>
              <a:t>Moteurs de sites</a:t>
            </a:r>
            <a:r>
              <a:rPr lang="fr-FR" dirty="0" smtClean="0">
                <a:solidFill>
                  <a:srgbClr val="E6E100"/>
                </a:solidFill>
              </a:rPr>
              <a:t> spécialisés</a:t>
            </a:r>
            <a:endParaRPr lang="fr-FR" sz="1800" dirty="0">
              <a:solidFill>
                <a:srgbClr val="E6E100"/>
              </a:solidFill>
            </a:endParaRPr>
          </a:p>
        </p:txBody>
      </p:sp>
      <p:sp>
        <p:nvSpPr>
          <p:cNvPr id="11" name="Espace réservé du contenu 7"/>
          <p:cNvSpPr txBox="1">
            <a:spLocks/>
          </p:cNvSpPr>
          <p:nvPr/>
        </p:nvSpPr>
        <p:spPr>
          <a:xfrm>
            <a:off x="395536" y="1196752"/>
            <a:ext cx="8485305" cy="5661248"/>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0" indent="0">
              <a:buNone/>
            </a:pPr>
            <a:r>
              <a:rPr lang="fr-FR" sz="2400" b="1" dirty="0" smtClean="0">
                <a:solidFill>
                  <a:schemeClr val="tx1"/>
                </a:solidFill>
              </a:rPr>
              <a:t>Twitter</a:t>
            </a:r>
          </a:p>
          <a:p>
            <a:pPr marL="723900" lvl="1" indent="-279400"/>
            <a:r>
              <a:rPr lang="fr-FR" sz="1600" dirty="0" smtClean="0"/>
              <a:t>peu pris en compte par les moteurs de recherche traditionnels (cf. </a:t>
            </a:r>
            <a:r>
              <a:rPr lang="fr-FR" sz="1600" dirty="0" smtClean="0">
                <a:hlinkClick r:id="rId3"/>
              </a:rPr>
              <a:t>Google</a:t>
            </a:r>
            <a:r>
              <a:rPr lang="fr-FR" sz="1600" dirty="0" smtClean="0"/>
              <a:t>, </a:t>
            </a:r>
            <a:r>
              <a:rPr lang="fr-FR" sz="1600" dirty="0" err="1" smtClean="0"/>
              <a:t>Qwant</a:t>
            </a:r>
            <a:r>
              <a:rPr lang="fr-FR" sz="1600" dirty="0" smtClean="0"/>
              <a:t>)</a:t>
            </a:r>
          </a:p>
          <a:p>
            <a:pPr marL="723900" lvl="1" indent="-279400"/>
            <a:r>
              <a:rPr lang="fr-FR" sz="1600" dirty="0" smtClean="0"/>
              <a:t>moteurs du site </a:t>
            </a:r>
            <a:r>
              <a:rPr lang="fr-FR" sz="1600" dirty="0"/>
              <a:t>Twitter</a:t>
            </a:r>
          </a:p>
          <a:p>
            <a:pPr marL="1079500" lvl="2" indent="-184150" defTabSz="719138">
              <a:buFont typeface="Arial" panose="020B0604020202020204" pitchFamily="34" charset="0"/>
              <a:buChar char="•"/>
            </a:pPr>
            <a:r>
              <a:rPr lang="fr-FR" sz="1400" dirty="0" smtClean="0"/>
              <a:t>recherche simple : </a:t>
            </a:r>
            <a:r>
              <a:rPr lang="fr-FR" sz="1400" dirty="0" smtClean="0">
                <a:hlinkClick r:id="rId4"/>
              </a:rPr>
              <a:t>https://twitter.com/search-home</a:t>
            </a:r>
            <a:r>
              <a:rPr lang="fr-FR" sz="1400" dirty="0" smtClean="0"/>
              <a:t> et recherche avancée : </a:t>
            </a:r>
            <a:r>
              <a:rPr lang="fr-FR" sz="1400" dirty="0" smtClean="0">
                <a:hlinkClick r:id="rId5"/>
              </a:rPr>
              <a:t>https://twitter.com/search-advanced</a:t>
            </a:r>
            <a:endParaRPr lang="fr-FR" sz="1400" dirty="0" smtClean="0"/>
          </a:p>
          <a:p>
            <a:pPr marL="1254125" lvl="2" defTabSz="719138"/>
            <a:r>
              <a:rPr lang="fr-FR" sz="1200" dirty="0">
                <a:solidFill>
                  <a:prstClr val="black"/>
                </a:solidFill>
              </a:rPr>
              <a:t>intérêt des # (</a:t>
            </a:r>
            <a:r>
              <a:rPr lang="fr-FR" sz="1200" i="1" dirty="0">
                <a:solidFill>
                  <a:prstClr val="black"/>
                </a:solidFill>
              </a:rPr>
              <a:t>hashtags</a:t>
            </a:r>
            <a:r>
              <a:rPr lang="fr-FR" sz="1200" dirty="0" smtClean="0">
                <a:solidFill>
                  <a:prstClr val="black"/>
                </a:solidFill>
              </a:rPr>
              <a:t>) et des LT (</a:t>
            </a:r>
            <a:r>
              <a:rPr lang="fr-FR" sz="1200" i="1" dirty="0" err="1" smtClean="0">
                <a:solidFill>
                  <a:prstClr val="black"/>
                </a:solidFill>
              </a:rPr>
              <a:t>livetweets</a:t>
            </a:r>
            <a:r>
              <a:rPr lang="fr-FR" sz="1200" dirty="0" smtClean="0">
                <a:solidFill>
                  <a:prstClr val="black"/>
                </a:solidFill>
              </a:rPr>
              <a:t>, suivi d’événements en direct</a:t>
            </a:r>
            <a:r>
              <a:rPr lang="fr-FR" sz="1200" dirty="0" smtClean="0">
                <a:solidFill>
                  <a:prstClr val="black"/>
                </a:solidFill>
                <a:latin typeface="+mj-lt"/>
              </a:rPr>
              <a:t>), </a:t>
            </a:r>
            <a:r>
              <a:rPr lang="fr-FR" sz="1200" dirty="0">
                <a:latin typeface="+mj-lt"/>
              </a:rPr>
              <a:t>ex. </a:t>
            </a:r>
            <a:r>
              <a:rPr lang="fr-FR" sz="1200" dirty="0">
                <a:latin typeface="+mj-lt"/>
                <a:hlinkClick r:id="rId6"/>
              </a:rPr>
              <a:t>#</a:t>
            </a:r>
            <a:r>
              <a:rPr lang="fr-FR" sz="1200" dirty="0" err="1">
                <a:latin typeface="+mj-lt"/>
                <a:hlinkClick r:id="rId6"/>
              </a:rPr>
              <a:t>CNEStweetup</a:t>
            </a:r>
            <a:endParaRPr lang="fr-FR" sz="1200" dirty="0">
              <a:solidFill>
                <a:prstClr val="black"/>
              </a:solidFill>
              <a:latin typeface="+mj-lt"/>
            </a:endParaRPr>
          </a:p>
          <a:p>
            <a:pPr marL="1254125" lvl="2" indent="-6350"/>
            <a:r>
              <a:rPr lang="fr-FR" sz="1200" b="1" dirty="0" smtClean="0">
                <a:solidFill>
                  <a:srgbClr val="E6E100"/>
                </a:solidFill>
                <a:latin typeface="Arial Black" pitchFamily="34" charset="0"/>
              </a:rPr>
              <a:t>!</a:t>
            </a:r>
            <a:r>
              <a:rPr lang="fr-FR" sz="1200" dirty="0" smtClean="0"/>
              <a:t> liste des résultats rangés par défaut par « Top » ; privilégier « Direct » pour résultats les plus récents</a:t>
            </a:r>
          </a:p>
          <a:p>
            <a:pPr marL="1254125" lvl="2" indent="-6350"/>
            <a:r>
              <a:rPr lang="fr-FR" sz="1200" b="1" dirty="0" smtClean="0">
                <a:solidFill>
                  <a:srgbClr val="E6E100"/>
                </a:solidFill>
                <a:latin typeface="Arial Black" pitchFamily="34" charset="0"/>
              </a:rPr>
              <a:t>- </a:t>
            </a:r>
            <a:r>
              <a:rPr lang="fr-FR" sz="1200" dirty="0" smtClean="0"/>
              <a:t>n’est </a:t>
            </a:r>
            <a:r>
              <a:rPr lang="fr-FR" sz="1200" dirty="0"/>
              <a:t>pas </a:t>
            </a:r>
            <a:r>
              <a:rPr lang="fr-FR" sz="1200" dirty="0" smtClean="0"/>
              <a:t>exhaustif et parfois des dysfonctionnements</a:t>
            </a:r>
          </a:p>
          <a:p>
            <a:pPr marL="1254125" lvl="2" indent="-6350"/>
            <a:endParaRPr lang="fr-FR" sz="1200" dirty="0" smtClean="0"/>
          </a:p>
          <a:p>
            <a:pPr marL="1254125" lvl="2" indent="-6350"/>
            <a:endParaRPr lang="fr-FR" sz="1200" dirty="0"/>
          </a:p>
          <a:p>
            <a:pPr marL="1254125" lvl="2" indent="-6350"/>
            <a:endParaRPr lang="fr-FR" sz="1200" dirty="0" smtClean="0"/>
          </a:p>
          <a:p>
            <a:pPr marL="1254125" lvl="2" indent="-6350"/>
            <a:endParaRPr lang="fr-FR" sz="1200" dirty="0" smtClean="0"/>
          </a:p>
          <a:p>
            <a:pPr marL="1254125" lvl="2" indent="-6350"/>
            <a:endParaRPr lang="fr-FR" sz="1200" dirty="0"/>
          </a:p>
          <a:p>
            <a:pPr marL="723900" lvl="1" indent="-279400"/>
            <a:r>
              <a:rPr lang="fr-FR" sz="1600" dirty="0" smtClean="0"/>
              <a:t>autres moteurs spécifiques à Twitter</a:t>
            </a:r>
          </a:p>
          <a:p>
            <a:pPr marL="1079500" lvl="2" indent="-184150" defTabSz="719138">
              <a:buFont typeface="Arial" pitchFamily="34" charset="0"/>
              <a:buChar char="•"/>
            </a:pPr>
            <a:r>
              <a:rPr lang="fr-FR" sz="1400" dirty="0" err="1" smtClean="0"/>
              <a:t>Trendsmap</a:t>
            </a:r>
            <a:r>
              <a:rPr lang="fr-FR" sz="1400" dirty="0" smtClean="0"/>
              <a:t> </a:t>
            </a:r>
            <a:r>
              <a:rPr lang="fr-FR" sz="1400" dirty="0"/>
              <a:t>: </a:t>
            </a:r>
            <a:r>
              <a:rPr lang="fr-FR" sz="1400" dirty="0">
                <a:hlinkClick r:id="rId7"/>
              </a:rPr>
              <a:t>http://trendsmap.com/</a:t>
            </a:r>
            <a:endParaRPr lang="fr-FR" sz="1400" dirty="0"/>
          </a:p>
          <a:p>
            <a:pPr marL="1166813" lvl="2">
              <a:buSzTx/>
            </a:pPr>
            <a:r>
              <a:rPr lang="fr-FR" sz="1200" dirty="0">
                <a:solidFill>
                  <a:prstClr val="black"/>
                </a:solidFill>
              </a:rPr>
              <a:t>carte de tendances temps réel </a:t>
            </a:r>
            <a:r>
              <a:rPr lang="fr-FR" sz="1200" dirty="0" err="1" smtClean="0">
                <a:solidFill>
                  <a:prstClr val="black"/>
                </a:solidFill>
              </a:rPr>
              <a:t>géolocalisées</a:t>
            </a:r>
            <a:r>
              <a:rPr lang="fr-FR" sz="1200" dirty="0" smtClean="0">
                <a:solidFill>
                  <a:prstClr val="black"/>
                </a:solidFill>
              </a:rPr>
              <a:t> ; </a:t>
            </a:r>
            <a:r>
              <a:rPr lang="fr-FR" sz="1200" dirty="0">
                <a:solidFill>
                  <a:prstClr val="black"/>
                </a:solidFill>
              </a:rPr>
              <a:t>voir également </a:t>
            </a:r>
            <a:r>
              <a:rPr lang="fr-FR" sz="1200" dirty="0">
                <a:solidFill>
                  <a:prstClr val="black"/>
                </a:solidFill>
                <a:hlinkClick r:id="rId8"/>
              </a:rPr>
              <a:t>http://trends24.in</a:t>
            </a:r>
            <a:r>
              <a:rPr lang="fr-FR" sz="1200" dirty="0" smtClean="0">
                <a:solidFill>
                  <a:prstClr val="black"/>
                </a:solidFill>
                <a:hlinkClick r:id="rId8"/>
              </a:rPr>
              <a:t>/</a:t>
            </a:r>
            <a:r>
              <a:rPr lang="fr-FR" sz="1200" dirty="0" smtClean="0">
                <a:solidFill>
                  <a:prstClr val="black"/>
                </a:solidFill>
              </a:rPr>
              <a:t> </a:t>
            </a:r>
            <a:endParaRPr lang="fr-FR" sz="1200" dirty="0">
              <a:solidFill>
                <a:prstClr val="black"/>
              </a:solidFill>
            </a:endParaRPr>
          </a:p>
          <a:p>
            <a:pPr marL="1079500" lvl="2" indent="-184150" defTabSz="719138">
              <a:buFont typeface="Arial" pitchFamily="34" charset="0"/>
              <a:buChar char="•"/>
            </a:pPr>
            <a:r>
              <a:rPr lang="fr-FR" sz="1400" dirty="0" err="1"/>
              <a:t>Hashtagify</a:t>
            </a:r>
            <a:r>
              <a:rPr lang="fr-FR" sz="1400" dirty="0"/>
              <a:t> : </a:t>
            </a:r>
            <a:r>
              <a:rPr lang="fr-FR" sz="1400" dirty="0">
                <a:hlinkClick r:id="rId9"/>
              </a:rPr>
              <a:t>http://hashtagify.me/</a:t>
            </a:r>
            <a:endParaRPr lang="fr-FR" sz="1400" dirty="0"/>
          </a:p>
          <a:p>
            <a:pPr marL="1166813" lvl="2">
              <a:buSzTx/>
              <a:tabLst>
                <a:tab pos="895350" algn="l"/>
              </a:tabLst>
            </a:pPr>
            <a:r>
              <a:rPr lang="fr-FR" sz="1200" dirty="0">
                <a:solidFill>
                  <a:prstClr val="black"/>
                </a:solidFill>
              </a:rPr>
              <a:t>recherche de </a:t>
            </a:r>
            <a:r>
              <a:rPr lang="fr-FR" sz="1200" i="1" dirty="0">
                <a:solidFill>
                  <a:prstClr val="black"/>
                </a:solidFill>
              </a:rPr>
              <a:t>hashtags</a:t>
            </a:r>
            <a:r>
              <a:rPr lang="fr-FR" sz="1200" dirty="0">
                <a:solidFill>
                  <a:prstClr val="black"/>
                </a:solidFill>
              </a:rPr>
              <a:t> </a:t>
            </a:r>
            <a:r>
              <a:rPr lang="fr-FR" sz="1200" dirty="0" smtClean="0">
                <a:solidFill>
                  <a:prstClr val="black"/>
                </a:solidFill>
              </a:rPr>
              <a:t>(#)</a:t>
            </a:r>
          </a:p>
          <a:p>
            <a:pPr marL="711200" lvl="2" indent="-285750">
              <a:buSzTx/>
              <a:buFont typeface="Arial" panose="020B0604020202020204" pitchFamily="34" charset="0"/>
              <a:buChar char="•"/>
              <a:tabLst>
                <a:tab pos="895350" algn="l"/>
              </a:tabLst>
            </a:pPr>
            <a:endParaRPr lang="fr-FR" sz="800" dirty="0" smtClean="0">
              <a:solidFill>
                <a:prstClr val="black"/>
              </a:solidFill>
            </a:endParaRPr>
          </a:p>
          <a:p>
            <a:pPr marL="711200" lvl="2" indent="-285750">
              <a:buSzTx/>
              <a:buFont typeface="Arial" panose="020B0604020202020204" pitchFamily="34" charset="0"/>
              <a:buChar char="•"/>
              <a:tabLst>
                <a:tab pos="895350" algn="l"/>
              </a:tabLst>
            </a:pPr>
            <a:r>
              <a:rPr lang="fr-FR" dirty="0" smtClean="0">
                <a:solidFill>
                  <a:prstClr val="black"/>
                </a:solidFill>
              </a:rPr>
              <a:t>autres outils spécifiques (</a:t>
            </a:r>
            <a:r>
              <a:rPr lang="fr-FR" i="1" dirty="0" err="1" smtClean="0">
                <a:solidFill>
                  <a:prstClr val="black"/>
                </a:solidFill>
              </a:rPr>
              <a:t>dashboards</a:t>
            </a:r>
            <a:r>
              <a:rPr lang="fr-FR" dirty="0" smtClean="0">
                <a:solidFill>
                  <a:prstClr val="black"/>
                </a:solidFill>
              </a:rPr>
              <a:t>)</a:t>
            </a:r>
          </a:p>
          <a:p>
            <a:pPr marL="1079500" lvl="2" indent="-184150" defTabSz="719138">
              <a:buFont typeface="Arial" pitchFamily="34" charset="0"/>
              <a:buChar char="•"/>
              <a:tabLst>
                <a:tab pos="895350" algn="l"/>
              </a:tabLst>
            </a:pPr>
            <a:r>
              <a:rPr lang="fr-FR" sz="1400" dirty="0" err="1" smtClean="0"/>
              <a:t>Tweetdeck</a:t>
            </a:r>
            <a:r>
              <a:rPr lang="fr-FR" sz="1400" dirty="0"/>
              <a:t> : </a:t>
            </a:r>
            <a:r>
              <a:rPr lang="fr-FR" sz="1400" dirty="0">
                <a:hlinkClick r:id="rId10"/>
              </a:rPr>
              <a:t>https://tweetdeck.twitter.com</a:t>
            </a:r>
            <a:r>
              <a:rPr lang="fr-FR" sz="1400" dirty="0" smtClean="0">
                <a:hlinkClick r:id="rId10"/>
              </a:rPr>
              <a:t>/</a:t>
            </a:r>
            <a:r>
              <a:rPr lang="fr-FR" sz="1400" dirty="0" smtClean="0"/>
              <a:t> </a:t>
            </a:r>
            <a:endParaRPr lang="fr-FR" sz="1400" dirty="0"/>
          </a:p>
        </p:txBody>
      </p:sp>
      <p:pic>
        <p:nvPicPr>
          <p:cNvPr id="2" name="Image 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850097" y="3429000"/>
            <a:ext cx="5443805" cy="432048"/>
          </a:xfrm>
          <a:prstGeom prst="rect">
            <a:avLst/>
          </a:prstGeom>
          <a:effectLst>
            <a:outerShdw blurRad="292100" dist="139700" dir="2700000" algn="ctr" rotWithShape="0">
              <a:srgbClr val="000000">
                <a:alpha val="65000"/>
              </a:srgbClr>
            </a:outerShdw>
          </a:effectLst>
        </p:spPr>
      </p:pic>
      <p:sp>
        <p:nvSpPr>
          <p:cNvPr id="7" name="Rectangle à coins arrondis 6"/>
          <p:cNvSpPr/>
          <p:nvPr/>
        </p:nvSpPr>
        <p:spPr>
          <a:xfrm>
            <a:off x="2411760" y="3429000"/>
            <a:ext cx="720080" cy="432048"/>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093633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bg1"/>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dirty="0"/>
          </a:p>
        </p:txBody>
      </p:sp>
      <p:sp>
        <p:nvSpPr>
          <p:cNvPr id="4" name="Titre 3"/>
          <p:cNvSpPr>
            <a:spLocks noGrp="1"/>
          </p:cNvSpPr>
          <p:nvPr>
            <p:ph type="title"/>
          </p:nvPr>
        </p:nvSpPr>
        <p:spPr/>
        <p:txBody>
          <a:bodyPr/>
          <a:lstStyle/>
          <a:p>
            <a:r>
              <a:rPr lang="fr-FR" dirty="0" smtClean="0">
                <a:solidFill>
                  <a:srgbClr val="E6E100"/>
                </a:solidFill>
              </a:rPr>
              <a:t>Type de documents</a:t>
            </a:r>
            <a:endParaRPr lang="fr-FR" dirty="0">
              <a:solidFill>
                <a:srgbClr val="E6E100"/>
              </a:solidFill>
            </a:endParaRPr>
          </a:p>
        </p:txBody>
      </p:sp>
      <p:sp>
        <p:nvSpPr>
          <p:cNvPr id="11" name="Espace réservé du contenu 7"/>
          <p:cNvSpPr txBox="1">
            <a:spLocks/>
          </p:cNvSpPr>
          <p:nvPr/>
        </p:nvSpPr>
        <p:spPr>
          <a:xfrm>
            <a:off x="395536" y="1196752"/>
            <a:ext cx="8485305" cy="6624736"/>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144463" indent="-273050"/>
            <a:r>
              <a:rPr lang="fr-FR" sz="2400" dirty="0" smtClean="0"/>
              <a:t>actualités (1)</a:t>
            </a:r>
          </a:p>
          <a:p>
            <a:pPr marL="271463" lvl="1" indent="0">
              <a:buNone/>
            </a:pPr>
            <a:r>
              <a:rPr lang="fr-FR" b="1" dirty="0" smtClean="0">
                <a:solidFill>
                  <a:srgbClr val="E6E100"/>
                </a:solidFill>
                <a:latin typeface="Arial Black" pitchFamily="34" charset="0"/>
              </a:rPr>
              <a:t>!</a:t>
            </a:r>
            <a:r>
              <a:rPr lang="fr-FR" dirty="0" smtClean="0">
                <a:solidFill>
                  <a:srgbClr val="E6E100"/>
                </a:solidFill>
                <a:latin typeface="Arial Black" pitchFamily="34" charset="0"/>
              </a:rPr>
              <a:t> </a:t>
            </a:r>
            <a:r>
              <a:rPr lang="fr-FR" b="1" dirty="0" smtClean="0">
                <a:solidFill>
                  <a:schemeClr val="tx1"/>
                </a:solidFill>
              </a:rPr>
              <a:t>moteurs </a:t>
            </a:r>
            <a:r>
              <a:rPr lang="fr-FR" b="1" dirty="0">
                <a:solidFill>
                  <a:schemeClr val="tx1"/>
                </a:solidFill>
              </a:rPr>
              <a:t>de recherche temps réel ≠ moteurs de recherche d’actualités (agrégation</a:t>
            </a:r>
            <a:r>
              <a:rPr lang="fr-FR" b="1" dirty="0" smtClean="0">
                <a:solidFill>
                  <a:schemeClr val="tx1"/>
                </a:solidFill>
              </a:rPr>
              <a:t>) </a:t>
            </a:r>
            <a:r>
              <a:rPr lang="fr-FR" b="1" dirty="0">
                <a:solidFill>
                  <a:srgbClr val="E6E100"/>
                </a:solidFill>
                <a:latin typeface="Arial Black" pitchFamily="34" charset="0"/>
              </a:rPr>
              <a:t>!</a:t>
            </a:r>
            <a:endParaRPr lang="fr-FR" b="1" dirty="0" smtClean="0"/>
          </a:p>
          <a:p>
            <a:pPr marL="614363" lvl="1" indent="-342900">
              <a:spcBef>
                <a:spcPts val="2400"/>
              </a:spcBef>
            </a:pPr>
            <a:r>
              <a:rPr lang="fr-FR" sz="2000" dirty="0" smtClean="0"/>
              <a:t>actualités internationales et locales</a:t>
            </a:r>
          </a:p>
          <a:p>
            <a:pPr marL="1346200" lvl="1" indent="-723900">
              <a:buNone/>
              <a:tabLst>
                <a:tab pos="1524000" algn="l"/>
              </a:tabLst>
            </a:pPr>
            <a:r>
              <a:rPr lang="fr-FR" sz="1600" dirty="0" smtClean="0"/>
              <a:t> Google </a:t>
            </a:r>
            <a:r>
              <a:rPr lang="fr-FR" sz="1600" dirty="0"/>
              <a:t>actualités : </a:t>
            </a:r>
            <a:r>
              <a:rPr lang="fr-FR" sz="1600" dirty="0" smtClean="0">
                <a:hlinkClick r:id="rId3"/>
              </a:rPr>
              <a:t>https://news.google.com</a:t>
            </a:r>
            <a:endParaRPr lang="fr-FR" sz="1600" dirty="0" smtClean="0"/>
          </a:p>
          <a:p>
            <a:pPr marL="1346200" lvl="2" indent="-534988">
              <a:tabLst>
                <a:tab pos="1524000" algn="l"/>
              </a:tabLst>
            </a:pPr>
            <a:r>
              <a:rPr lang="fr-FR" sz="1400" dirty="0" smtClean="0">
                <a:solidFill>
                  <a:prstClr val="black"/>
                </a:solidFill>
              </a:rPr>
              <a:t>«  Google Actualités est un site d’actualités généré par ordinateur qui recueille les grands titres provenant de plus de 500 sources d'actualités en langue française dans le monde entier, regroupe les articles par thème et les affiche en fonction des intérêts de chaque utilisateur »</a:t>
            </a:r>
          </a:p>
          <a:p>
            <a:pPr marL="1346200" lvl="2" indent="-534988">
              <a:tabLst>
                <a:tab pos="1524000" algn="l"/>
              </a:tabLst>
            </a:pPr>
            <a:r>
              <a:rPr lang="fr-FR" sz="1400" dirty="0" smtClean="0">
                <a:solidFill>
                  <a:srgbClr val="E6E100"/>
                </a:solidFill>
                <a:latin typeface="Arial Black" pitchFamily="34" charset="0"/>
              </a:rPr>
              <a:t>+ </a:t>
            </a:r>
            <a:r>
              <a:rPr lang="fr-FR" sz="1400" dirty="0" smtClean="0">
                <a:solidFill>
                  <a:prstClr val="black"/>
                </a:solidFill>
              </a:rPr>
              <a:t>possibilité de personnaliser les résultats en se connectant</a:t>
            </a:r>
          </a:p>
          <a:p>
            <a:pPr marL="1346200" lvl="2" indent="-534988">
              <a:tabLst>
                <a:tab pos="1524000" algn="l"/>
              </a:tabLst>
            </a:pPr>
            <a:r>
              <a:rPr lang="fr-FR" sz="1400" dirty="0">
                <a:solidFill>
                  <a:srgbClr val="E6E100"/>
                </a:solidFill>
                <a:latin typeface="Arial Black" pitchFamily="34" charset="0"/>
              </a:rPr>
              <a:t>+ </a:t>
            </a:r>
            <a:r>
              <a:rPr lang="fr-FR" sz="1400" dirty="0" smtClean="0">
                <a:solidFill>
                  <a:prstClr val="black"/>
                </a:solidFill>
              </a:rPr>
              <a:t>nombreuses versions locales </a:t>
            </a:r>
            <a:r>
              <a:rPr lang="fr-FR" sz="1400" dirty="0">
                <a:sym typeface="Wingdings" pitchFamily="2" charset="2"/>
              </a:rPr>
              <a:t>(+ 72 éditions, 30 langues, 55 000 sources</a:t>
            </a:r>
            <a:r>
              <a:rPr lang="fr-FR" sz="1400" dirty="0" smtClean="0">
                <a:sym typeface="Wingdings" pitchFamily="2" charset="2"/>
              </a:rPr>
              <a:t>)</a:t>
            </a:r>
            <a:endParaRPr lang="fr-FR" sz="1400" dirty="0" smtClean="0">
              <a:solidFill>
                <a:prstClr val="black"/>
              </a:solidFill>
            </a:endParaRPr>
          </a:p>
          <a:p>
            <a:pPr marL="1346200" lvl="2" indent="-534988">
              <a:tabLst>
                <a:tab pos="1524000" algn="l"/>
              </a:tabLst>
            </a:pPr>
            <a:r>
              <a:rPr lang="fr-FR" sz="1400" dirty="0">
                <a:solidFill>
                  <a:srgbClr val="E6E100"/>
                </a:solidFill>
                <a:latin typeface="Arial Black" pitchFamily="34" charset="0"/>
              </a:rPr>
              <a:t>+ </a:t>
            </a:r>
            <a:r>
              <a:rPr lang="fr-FR" sz="1400" dirty="0" smtClean="0"/>
              <a:t>alertes et flux RSS</a:t>
            </a:r>
            <a:endParaRPr lang="fr-FR" sz="500" dirty="0">
              <a:solidFill>
                <a:prstClr val="black"/>
              </a:solidFill>
            </a:endParaRPr>
          </a:p>
          <a:p>
            <a:pPr marL="811212" lvl="2">
              <a:lnSpc>
                <a:spcPct val="90000"/>
              </a:lnSpc>
              <a:tabLst>
                <a:tab pos="1524000" algn="l"/>
              </a:tabLst>
            </a:pPr>
            <a:endParaRPr lang="fr-FR" sz="1400" dirty="0">
              <a:solidFill>
                <a:prstClr val="black"/>
              </a:solidFill>
            </a:endParaRPr>
          </a:p>
          <a:p>
            <a:pPr marL="1346200" lvl="2" indent="-723900" defTabSz="723900">
              <a:lnSpc>
                <a:spcPct val="90000"/>
              </a:lnSpc>
              <a:tabLst>
                <a:tab pos="1524000" algn="l"/>
              </a:tabLst>
            </a:pPr>
            <a:r>
              <a:rPr lang="fr-FR" sz="1500" dirty="0" err="1">
                <a:solidFill>
                  <a:prstClr val="black"/>
                </a:solidFill>
              </a:rPr>
              <a:t>NewsLookup</a:t>
            </a:r>
            <a:r>
              <a:rPr lang="fr-FR" sz="1500" dirty="0">
                <a:solidFill>
                  <a:prstClr val="black"/>
                </a:solidFill>
              </a:rPr>
              <a:t> : </a:t>
            </a:r>
            <a:r>
              <a:rPr lang="fr-FR" sz="1500" dirty="0">
                <a:solidFill>
                  <a:prstClr val="black"/>
                </a:solidFill>
                <a:hlinkClick r:id="rId4"/>
              </a:rPr>
              <a:t>http://www.newslookup.com/</a:t>
            </a:r>
            <a:r>
              <a:rPr lang="fr-FR" sz="1500" dirty="0">
                <a:solidFill>
                  <a:prstClr val="black"/>
                </a:solidFill>
              </a:rPr>
              <a:t> </a:t>
            </a:r>
          </a:p>
          <a:p>
            <a:pPr marL="811212" lvl="2">
              <a:lnSpc>
                <a:spcPct val="90000"/>
              </a:lnSpc>
              <a:tabLst>
                <a:tab pos="1524000" algn="l"/>
              </a:tabLst>
            </a:pPr>
            <a:r>
              <a:rPr lang="fr-FR" sz="1400" dirty="0">
                <a:solidFill>
                  <a:prstClr val="black"/>
                </a:solidFill>
              </a:rPr>
              <a:t>agrégateur de titres du monde entier</a:t>
            </a:r>
          </a:p>
          <a:p>
            <a:pPr marL="811212" lvl="2">
              <a:lnSpc>
                <a:spcPct val="90000"/>
              </a:lnSpc>
              <a:tabLst>
                <a:tab pos="1524000" algn="l"/>
              </a:tabLst>
            </a:pPr>
            <a:r>
              <a:rPr lang="fr-FR" sz="1400" dirty="0">
                <a:solidFill>
                  <a:prstClr val="black"/>
                </a:solidFill>
              </a:rPr>
              <a:t>très orienté Etats-Unis, mais possibilité d’éditions régionales par grandes aires </a:t>
            </a:r>
            <a:r>
              <a:rPr lang="fr-FR" sz="1400" dirty="0" smtClean="0">
                <a:solidFill>
                  <a:prstClr val="black"/>
                </a:solidFill>
              </a:rPr>
              <a:t>géographiques</a:t>
            </a:r>
          </a:p>
          <a:p>
            <a:pPr marL="811212" lvl="2">
              <a:lnSpc>
                <a:spcPct val="90000"/>
              </a:lnSpc>
              <a:tabLst>
                <a:tab pos="1524000" algn="l"/>
              </a:tabLst>
            </a:pPr>
            <a:endParaRPr lang="fr-FR" sz="1400" dirty="0">
              <a:solidFill>
                <a:prstClr val="black"/>
              </a:solidFill>
            </a:endParaRPr>
          </a:p>
          <a:p>
            <a:pPr marL="622300" lvl="2">
              <a:lnSpc>
                <a:spcPct val="90000"/>
              </a:lnSpc>
              <a:tabLst>
                <a:tab pos="1524000" algn="l"/>
              </a:tabLst>
            </a:pPr>
            <a:r>
              <a:rPr lang="fr-FR" sz="1500" dirty="0" err="1">
                <a:solidFill>
                  <a:prstClr val="black"/>
                </a:solidFill>
              </a:rPr>
              <a:t>Hubii</a:t>
            </a:r>
            <a:r>
              <a:rPr lang="fr-FR" sz="1500" dirty="0">
                <a:solidFill>
                  <a:prstClr val="black"/>
                </a:solidFill>
              </a:rPr>
              <a:t> : </a:t>
            </a:r>
            <a:r>
              <a:rPr lang="fr-FR" sz="1500" dirty="0">
                <a:solidFill>
                  <a:prstClr val="black"/>
                </a:solidFill>
                <a:hlinkClick r:id="rId5"/>
              </a:rPr>
              <a:t>http://www.hubii.com</a:t>
            </a:r>
            <a:r>
              <a:rPr lang="fr-FR" sz="1500" dirty="0" smtClean="0">
                <a:solidFill>
                  <a:prstClr val="black"/>
                </a:solidFill>
                <a:hlinkClick r:id="rId5"/>
              </a:rPr>
              <a:t>/</a:t>
            </a:r>
            <a:r>
              <a:rPr lang="fr-FR" sz="1500" dirty="0" smtClean="0">
                <a:solidFill>
                  <a:prstClr val="black"/>
                </a:solidFill>
              </a:rPr>
              <a:t> </a:t>
            </a:r>
            <a:endParaRPr lang="fr-FR" sz="1500" dirty="0">
              <a:solidFill>
                <a:prstClr val="black"/>
              </a:solidFill>
            </a:endParaRPr>
          </a:p>
          <a:p>
            <a:pPr marL="811212" lvl="2">
              <a:lnSpc>
                <a:spcPct val="90000"/>
              </a:lnSpc>
              <a:tabLst>
                <a:tab pos="1524000" algn="l"/>
              </a:tabLst>
            </a:pPr>
            <a:r>
              <a:rPr lang="fr-FR" sz="1400" dirty="0">
                <a:solidFill>
                  <a:prstClr val="black"/>
                </a:solidFill>
              </a:rPr>
              <a:t>moteur de recherche d’actualités </a:t>
            </a:r>
            <a:r>
              <a:rPr lang="fr-FR" sz="1400" dirty="0" err="1" smtClean="0">
                <a:solidFill>
                  <a:prstClr val="black"/>
                </a:solidFill>
              </a:rPr>
              <a:t>géolocalisées</a:t>
            </a:r>
            <a:endParaRPr lang="fr-FR" sz="1400" dirty="0" smtClean="0">
              <a:solidFill>
                <a:prstClr val="black"/>
              </a:solidFill>
            </a:endParaRPr>
          </a:p>
          <a:p>
            <a:pPr marL="811212" lvl="2">
              <a:lnSpc>
                <a:spcPct val="90000"/>
              </a:lnSpc>
              <a:tabLst>
                <a:tab pos="1524000" algn="l"/>
              </a:tabLst>
            </a:pPr>
            <a:endParaRPr lang="fr-FR" sz="1400" dirty="0" smtClean="0">
              <a:solidFill>
                <a:prstClr val="black"/>
              </a:solidFill>
            </a:endParaRPr>
          </a:p>
        </p:txBody>
      </p:sp>
      <p:graphicFrame>
        <p:nvGraphicFramePr>
          <p:cNvPr id="2" name="Tableau 1"/>
          <p:cNvGraphicFramePr>
            <a:graphicFrameLocks noGrp="1"/>
          </p:cNvGraphicFramePr>
          <p:nvPr>
            <p:extLst>
              <p:ext uri="{D42A27DB-BD31-4B8C-83A1-F6EECF244321}">
                <p14:modId xmlns:p14="http://schemas.microsoft.com/office/powerpoint/2010/main" val="2724293976"/>
              </p:ext>
            </p:extLst>
          </p:nvPr>
        </p:nvGraphicFramePr>
        <p:xfrm>
          <a:off x="755576" y="1628800"/>
          <a:ext cx="7704856" cy="432048"/>
        </p:xfrm>
        <a:graphic>
          <a:graphicData uri="http://schemas.openxmlformats.org/drawingml/2006/table">
            <a:tbl>
              <a:tblPr firstRow="1" bandRow="1">
                <a:tableStyleId>{5C22544A-7EE6-4342-B048-85BDC9FD1C3A}</a:tableStyleId>
              </a:tblPr>
              <a:tblGrid>
                <a:gridCol w="7704856"/>
              </a:tblGrid>
              <a:tr h="432048">
                <a:tc>
                  <a:txBody>
                    <a:bodyPr/>
                    <a:lstStyle/>
                    <a:p>
                      <a:pPr>
                        <a:spcBef>
                          <a:spcPts val="600"/>
                        </a:spcBef>
                      </a:pPr>
                      <a:endParaRPr lang="fr-FR" dirty="0"/>
                    </a:p>
                  </a:txBody>
                  <a:tcPr>
                    <a:lnB w="38100" cap="flat" cmpd="sng" algn="ctr">
                      <a:solidFill>
                        <a:srgbClr val="E6E1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001186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Type de documents</a:t>
            </a:r>
            <a:endParaRPr lang="fr-FR" dirty="0">
              <a:solidFill>
                <a:srgbClr val="E6E100"/>
              </a:solidFill>
            </a:endParaRPr>
          </a:p>
        </p:txBody>
      </p:sp>
      <p:sp>
        <p:nvSpPr>
          <p:cNvPr id="11" name="Espace réservé du contenu 7"/>
          <p:cNvSpPr txBox="1">
            <a:spLocks/>
          </p:cNvSpPr>
          <p:nvPr/>
        </p:nvSpPr>
        <p:spPr>
          <a:xfrm>
            <a:off x="395536" y="1196752"/>
            <a:ext cx="8485305" cy="6624736"/>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144463" indent="-273050"/>
            <a:r>
              <a:rPr lang="fr-FR" sz="2400" dirty="0" smtClean="0"/>
              <a:t>actualités (2)</a:t>
            </a:r>
          </a:p>
          <a:p>
            <a:pPr marL="614363" lvl="1" indent="-342900">
              <a:spcBef>
                <a:spcPts val="1200"/>
              </a:spcBef>
            </a:pPr>
            <a:r>
              <a:rPr lang="fr-FR" sz="2000" dirty="0" smtClean="0"/>
              <a:t>actualités européennes</a:t>
            </a:r>
          </a:p>
          <a:p>
            <a:pPr marL="733425" lvl="2" indent="-111125"/>
            <a:r>
              <a:rPr lang="fr-FR" dirty="0" err="1">
                <a:sym typeface="Wingdings" pitchFamily="2" charset="2"/>
              </a:rPr>
              <a:t>Eufeeds</a:t>
            </a:r>
            <a:r>
              <a:rPr lang="fr-FR" dirty="0">
                <a:sym typeface="Wingdings" pitchFamily="2" charset="2"/>
              </a:rPr>
              <a:t> : </a:t>
            </a:r>
            <a:r>
              <a:rPr lang="fr-FR" dirty="0">
                <a:sym typeface="Wingdings" pitchFamily="2" charset="2"/>
                <a:hlinkClick r:id="rId3"/>
              </a:rPr>
              <a:t>http://www.eufeeds.eu/fr</a:t>
            </a:r>
            <a:endParaRPr lang="fr-FR" dirty="0">
              <a:sym typeface="Wingdings" pitchFamily="2" charset="2"/>
            </a:endParaRPr>
          </a:p>
          <a:p>
            <a:pPr marL="817563" lvl="3" indent="-4763">
              <a:spcBef>
                <a:spcPts val="0"/>
              </a:spcBef>
              <a:buNone/>
            </a:pPr>
            <a:r>
              <a:rPr lang="fr-FR" sz="1400" dirty="0">
                <a:sym typeface="Wingdings" pitchFamily="2" charset="2"/>
              </a:rPr>
              <a:t>agrégateur </a:t>
            </a:r>
            <a:r>
              <a:rPr lang="fr-FR" sz="1400" dirty="0" smtClean="0">
                <a:sym typeface="Wingdings" pitchFamily="2" charset="2"/>
              </a:rPr>
              <a:t>de </a:t>
            </a:r>
            <a:r>
              <a:rPr lang="fr-FR" sz="1400" dirty="0">
                <a:sym typeface="Wingdings" pitchFamily="2" charset="2"/>
              </a:rPr>
              <a:t>plus de 1 000 </a:t>
            </a:r>
            <a:r>
              <a:rPr lang="fr-FR" sz="1400" dirty="0" smtClean="0">
                <a:sym typeface="Wingdings" pitchFamily="2" charset="2"/>
              </a:rPr>
              <a:t>journaux (nationaux et locaux), </a:t>
            </a:r>
            <a:r>
              <a:rPr lang="fr-FR" sz="1400" dirty="0">
                <a:sym typeface="Wingdings" pitchFamily="2" charset="2"/>
              </a:rPr>
              <a:t>mis à jour toutes les 20 minutes</a:t>
            </a:r>
          </a:p>
          <a:p>
            <a:pPr marL="1346200" lvl="1" indent="-723900">
              <a:buNone/>
              <a:tabLst>
                <a:tab pos="1524000" algn="l"/>
              </a:tabLst>
            </a:pPr>
            <a:r>
              <a:rPr lang="fr-FR" sz="1600" dirty="0" err="1" smtClean="0"/>
              <a:t>NewsBrief</a:t>
            </a:r>
            <a:r>
              <a:rPr lang="fr-FR" sz="1600" dirty="0" smtClean="0"/>
              <a:t> </a:t>
            </a:r>
            <a:r>
              <a:rPr lang="fr-FR" sz="1600" dirty="0"/>
              <a:t>: </a:t>
            </a:r>
            <a:r>
              <a:rPr lang="fr-FR" sz="1600" dirty="0">
                <a:hlinkClick r:id="rId4"/>
              </a:rPr>
              <a:t>http://</a:t>
            </a:r>
            <a:r>
              <a:rPr lang="fr-FR" sz="1600" dirty="0" smtClean="0">
                <a:hlinkClick r:id="rId4"/>
              </a:rPr>
              <a:t>emm.newsbrief.eu/NewsBrief/clusteredition/fr/latest.html</a:t>
            </a:r>
            <a:endParaRPr lang="fr-FR" sz="1600" dirty="0" smtClean="0"/>
          </a:p>
          <a:p>
            <a:pPr marL="1346200" lvl="2" indent="-534988">
              <a:tabLst>
                <a:tab pos="1524000" algn="l"/>
              </a:tabLst>
            </a:pPr>
            <a:r>
              <a:rPr lang="fr-FR" sz="1400" dirty="0">
                <a:solidFill>
                  <a:prstClr val="black"/>
                </a:solidFill>
              </a:rPr>
              <a:t>projet du </a:t>
            </a:r>
            <a:r>
              <a:rPr lang="fr-FR" sz="1400" i="1" dirty="0">
                <a:solidFill>
                  <a:prstClr val="black"/>
                </a:solidFill>
              </a:rPr>
              <a:t>Joint </a:t>
            </a:r>
            <a:r>
              <a:rPr lang="fr-FR" sz="1400" i="1" dirty="0" err="1">
                <a:solidFill>
                  <a:prstClr val="black"/>
                </a:solidFill>
              </a:rPr>
              <a:t>research</a:t>
            </a:r>
            <a:r>
              <a:rPr lang="fr-FR" sz="1400" i="1" dirty="0">
                <a:solidFill>
                  <a:prstClr val="black"/>
                </a:solidFill>
              </a:rPr>
              <a:t> centre</a:t>
            </a:r>
            <a:r>
              <a:rPr lang="fr-FR" sz="1400" dirty="0">
                <a:solidFill>
                  <a:prstClr val="black"/>
                </a:solidFill>
              </a:rPr>
              <a:t> </a:t>
            </a:r>
            <a:r>
              <a:rPr lang="fr-FR" sz="1400" dirty="0" smtClean="0">
                <a:solidFill>
                  <a:prstClr val="black"/>
                </a:solidFill>
              </a:rPr>
              <a:t>européen</a:t>
            </a:r>
            <a:endParaRPr lang="fr-FR" sz="1400" dirty="0">
              <a:solidFill>
                <a:prstClr val="black"/>
              </a:solidFill>
            </a:endParaRPr>
          </a:p>
          <a:p>
            <a:pPr marL="1346200" lvl="2" indent="-534988">
              <a:tabLst>
                <a:tab pos="1524000" algn="l"/>
              </a:tabLst>
            </a:pPr>
            <a:r>
              <a:rPr lang="fr-FR" sz="1400" dirty="0" smtClean="0">
                <a:solidFill>
                  <a:prstClr val="black"/>
                </a:solidFill>
              </a:rPr>
              <a:t>+ 4 000 sites</a:t>
            </a:r>
            <a:r>
              <a:rPr lang="fr-FR" sz="1400" dirty="0">
                <a:sym typeface="Wingdings" pitchFamily="2" charset="2"/>
              </a:rPr>
              <a:t>, 1 600 portails, 43 langues</a:t>
            </a:r>
          </a:p>
          <a:p>
            <a:pPr marL="1346200" lvl="2" indent="-534988">
              <a:tabLst>
                <a:tab pos="1524000" algn="l"/>
              </a:tabLst>
            </a:pPr>
            <a:r>
              <a:rPr lang="fr-FR" sz="1400" dirty="0" smtClean="0">
                <a:solidFill>
                  <a:prstClr val="black"/>
                </a:solidFill>
              </a:rPr>
              <a:t>dépêches d’actualités, mises à jour toutes les 10 min et classées automatiquement</a:t>
            </a:r>
          </a:p>
          <a:p>
            <a:pPr marL="1346200" lvl="1" indent="-534988">
              <a:spcBef>
                <a:spcPts val="0"/>
              </a:spcBef>
              <a:buNone/>
              <a:tabLst>
                <a:tab pos="1524000" algn="l"/>
              </a:tabLst>
            </a:pPr>
            <a:r>
              <a:rPr lang="fr-FR" sz="1400" dirty="0" smtClean="0">
                <a:solidFill>
                  <a:srgbClr val="E6E100"/>
                </a:solidFill>
                <a:latin typeface="Arial Black" pitchFamily="34" charset="0"/>
              </a:rPr>
              <a:t>+ </a:t>
            </a:r>
            <a:r>
              <a:rPr lang="fr-FR" sz="1400" dirty="0" smtClean="0"/>
              <a:t>nombreux filtres (langues, localisation, thèmes…)</a:t>
            </a:r>
          </a:p>
          <a:p>
            <a:pPr marL="1346200" lvl="2" indent="-534988">
              <a:lnSpc>
                <a:spcPct val="90000"/>
              </a:lnSpc>
              <a:tabLst>
                <a:tab pos="1524000" algn="l"/>
              </a:tabLst>
            </a:pPr>
            <a:r>
              <a:rPr lang="fr-FR" sz="1400" dirty="0">
                <a:solidFill>
                  <a:srgbClr val="E6E100"/>
                </a:solidFill>
                <a:latin typeface="Arial Black" pitchFamily="34" charset="0"/>
              </a:rPr>
              <a:t>+ </a:t>
            </a:r>
            <a:r>
              <a:rPr lang="fr-FR" sz="1400" dirty="0" smtClean="0"/>
              <a:t>graphiques de tendances, </a:t>
            </a:r>
            <a:r>
              <a:rPr lang="fr-FR" sz="1400" dirty="0" err="1" smtClean="0"/>
              <a:t>clusterisation</a:t>
            </a:r>
            <a:r>
              <a:rPr lang="fr-FR" sz="1400" dirty="0" smtClean="0"/>
              <a:t>…</a:t>
            </a:r>
          </a:p>
          <a:p>
            <a:pPr marL="1346200" lvl="2" indent="-534988">
              <a:lnSpc>
                <a:spcPct val="90000"/>
              </a:lnSpc>
              <a:tabLst>
                <a:tab pos="1524000" algn="l"/>
              </a:tabLst>
            </a:pPr>
            <a:r>
              <a:rPr lang="fr-FR" sz="1400" dirty="0">
                <a:sym typeface="Wingdings" pitchFamily="2" charset="2"/>
              </a:rPr>
              <a:t>à compléter par </a:t>
            </a:r>
            <a:r>
              <a:rPr lang="fr-FR" sz="1400" dirty="0" err="1">
                <a:sym typeface="Wingdings" pitchFamily="2" charset="2"/>
              </a:rPr>
              <a:t>NewsExplorer</a:t>
            </a:r>
            <a:r>
              <a:rPr lang="fr-FR" sz="1400" dirty="0">
                <a:sym typeface="Wingdings" pitchFamily="2" charset="2"/>
              </a:rPr>
              <a:t> : </a:t>
            </a:r>
            <a:r>
              <a:rPr lang="fr-FR" sz="1400" dirty="0">
                <a:sym typeface="Wingdings" pitchFamily="2" charset="2"/>
                <a:hlinkClick r:id="rId5"/>
              </a:rPr>
              <a:t>http://emm.newsexplorer.eu/NewsExplorer/home/fr/latest.html</a:t>
            </a:r>
            <a:endParaRPr lang="fr-FR" sz="1400" dirty="0">
              <a:solidFill>
                <a:srgbClr val="E6E100"/>
              </a:solidFill>
              <a:latin typeface="Arial Black" pitchFamily="34" charset="0"/>
            </a:endParaRPr>
          </a:p>
          <a:p>
            <a:pPr marL="614363" lvl="1" indent="-342900">
              <a:spcBef>
                <a:spcPts val="1200"/>
              </a:spcBef>
              <a:buSzTx/>
            </a:pPr>
            <a:r>
              <a:rPr lang="fr-FR" sz="2000" dirty="0">
                <a:solidFill>
                  <a:prstClr val="black"/>
                </a:solidFill>
              </a:rPr>
              <a:t>actualités </a:t>
            </a:r>
            <a:r>
              <a:rPr lang="fr-FR" sz="2000" dirty="0" smtClean="0">
                <a:solidFill>
                  <a:prstClr val="black"/>
                </a:solidFill>
              </a:rPr>
              <a:t>francophones</a:t>
            </a:r>
            <a:endParaRPr lang="fr-FR" sz="2000" dirty="0">
              <a:solidFill>
                <a:prstClr val="black"/>
              </a:solidFill>
            </a:endParaRPr>
          </a:p>
          <a:p>
            <a:pPr marL="1346200" lvl="2" indent="-723900" defTabSz="723900">
              <a:tabLst>
                <a:tab pos="1524000" algn="l"/>
              </a:tabLst>
            </a:pPr>
            <a:r>
              <a:rPr lang="fr-FR" sz="1500" dirty="0" err="1" smtClean="0">
                <a:solidFill>
                  <a:prstClr val="black"/>
                </a:solidFill>
                <a:sym typeface="Wingdings" pitchFamily="2" charset="2"/>
              </a:rPr>
              <a:t>WebPlanete</a:t>
            </a:r>
            <a:r>
              <a:rPr lang="fr-FR" sz="1500" dirty="0" smtClean="0">
                <a:solidFill>
                  <a:prstClr val="black"/>
                </a:solidFill>
                <a:sym typeface="Wingdings" pitchFamily="2" charset="2"/>
              </a:rPr>
              <a:t> </a:t>
            </a:r>
            <a:r>
              <a:rPr lang="fr-FR" sz="1500" dirty="0">
                <a:solidFill>
                  <a:prstClr val="black"/>
                </a:solidFill>
                <a:sym typeface="Wingdings" pitchFamily="2" charset="2"/>
              </a:rPr>
              <a:t>news : </a:t>
            </a:r>
            <a:r>
              <a:rPr lang="fr-FR" sz="1500" dirty="0">
                <a:solidFill>
                  <a:prstClr val="black"/>
                </a:solidFill>
                <a:sym typeface="Wingdings" pitchFamily="2" charset="2"/>
                <a:hlinkClick r:id="rId6"/>
              </a:rPr>
              <a:t>http://news.webplanete.net/</a:t>
            </a:r>
            <a:r>
              <a:rPr lang="fr-FR" sz="1500" dirty="0">
                <a:solidFill>
                  <a:prstClr val="black"/>
                </a:solidFill>
                <a:sym typeface="Wingdings" pitchFamily="2" charset="2"/>
              </a:rPr>
              <a:t> </a:t>
            </a:r>
          </a:p>
          <a:p>
            <a:pPr marL="1346200" lvl="2" indent="-534988">
              <a:tabLst>
                <a:tab pos="1524000" algn="l"/>
              </a:tabLst>
            </a:pPr>
            <a:r>
              <a:rPr lang="fr-FR" sz="1400" dirty="0" smtClean="0">
                <a:solidFill>
                  <a:prstClr val="black"/>
                </a:solidFill>
                <a:sym typeface="Wingdings" pitchFamily="2" charset="2"/>
              </a:rPr>
              <a:t>900 </a:t>
            </a:r>
            <a:r>
              <a:rPr lang="fr-FR" sz="1400" dirty="0">
                <a:solidFill>
                  <a:prstClr val="black"/>
                </a:solidFill>
                <a:sym typeface="Wingdings" pitchFamily="2" charset="2"/>
              </a:rPr>
              <a:t>sources d’informations francophones</a:t>
            </a:r>
          </a:p>
          <a:p>
            <a:pPr marL="1346200" lvl="2" indent="-534988">
              <a:tabLst>
                <a:tab pos="1524000" algn="l"/>
              </a:tabLst>
            </a:pPr>
            <a:r>
              <a:rPr lang="fr-FR" sz="1400" dirty="0">
                <a:solidFill>
                  <a:prstClr val="black"/>
                </a:solidFill>
                <a:sym typeface="Wingdings" pitchFamily="2" charset="2"/>
              </a:rPr>
              <a:t>grandes </a:t>
            </a:r>
            <a:r>
              <a:rPr lang="fr-FR" sz="1400" dirty="0" smtClean="0">
                <a:solidFill>
                  <a:prstClr val="black"/>
                </a:solidFill>
                <a:sym typeface="Wingdings" pitchFamily="2" charset="2"/>
              </a:rPr>
              <a:t>thématiques</a:t>
            </a:r>
            <a:endParaRPr lang="fr-FR" sz="1400" dirty="0" smtClean="0">
              <a:solidFill>
                <a:prstClr val="black"/>
              </a:solidFill>
            </a:endParaRPr>
          </a:p>
        </p:txBody>
      </p:sp>
    </p:spTree>
    <p:extLst>
      <p:ext uri="{BB962C8B-B14F-4D97-AF65-F5344CB8AC3E}">
        <p14:creationId xmlns:p14="http://schemas.microsoft.com/office/powerpoint/2010/main" val="16948321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Type de documents</a:t>
            </a:r>
            <a:endParaRPr lang="fr-FR" dirty="0">
              <a:solidFill>
                <a:srgbClr val="E6E100"/>
              </a:solidFill>
            </a:endParaRPr>
          </a:p>
        </p:txBody>
      </p:sp>
      <p:sp>
        <p:nvSpPr>
          <p:cNvPr id="11" name="Espace réservé du contenu 7"/>
          <p:cNvSpPr txBox="1">
            <a:spLocks/>
          </p:cNvSpPr>
          <p:nvPr/>
        </p:nvSpPr>
        <p:spPr>
          <a:xfrm>
            <a:off x="395536" y="908720"/>
            <a:ext cx="8485305" cy="5661248"/>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500" dirty="0" smtClean="0"/>
          </a:p>
          <a:p>
            <a:pPr marL="144463" indent="-273050"/>
            <a:r>
              <a:rPr lang="fr-FR" sz="2400" dirty="0" smtClean="0"/>
              <a:t>images et vidéos</a:t>
            </a:r>
          </a:p>
          <a:p>
            <a:pPr marL="809625" indent="0">
              <a:spcBef>
                <a:spcPts val="600"/>
              </a:spcBef>
              <a:buNone/>
            </a:pPr>
            <a:r>
              <a:rPr lang="fr-FR" sz="1600" dirty="0" smtClean="0">
                <a:solidFill>
                  <a:schemeClr val="tx1"/>
                </a:solidFill>
              </a:rPr>
              <a:t>essentiellement via Twitter</a:t>
            </a:r>
          </a:p>
          <a:p>
            <a:pPr marL="895350" indent="-200025">
              <a:spcBef>
                <a:spcPts val="600"/>
              </a:spcBef>
            </a:pPr>
            <a:r>
              <a:rPr lang="fr-FR" sz="1500" dirty="0" smtClean="0">
                <a:solidFill>
                  <a:schemeClr val="tx1"/>
                </a:solidFill>
              </a:rPr>
              <a:t>Twitter : recherche (simple </a:t>
            </a:r>
            <a:r>
              <a:rPr lang="fr-FR" sz="1500" dirty="0">
                <a:solidFill>
                  <a:schemeClr val="tx1"/>
                </a:solidFill>
              </a:rPr>
              <a:t>: </a:t>
            </a:r>
            <a:r>
              <a:rPr lang="fr-FR" sz="1500" dirty="0">
                <a:solidFill>
                  <a:schemeClr val="tx1"/>
                </a:solidFill>
                <a:hlinkClick r:id="rId3"/>
              </a:rPr>
              <a:t>https://twitter.com/search-home</a:t>
            </a:r>
            <a:r>
              <a:rPr lang="fr-FR" sz="1500" dirty="0">
                <a:solidFill>
                  <a:schemeClr val="tx1"/>
                </a:solidFill>
              </a:rPr>
              <a:t> </a:t>
            </a:r>
            <a:r>
              <a:rPr lang="fr-FR" sz="1500" dirty="0" smtClean="0">
                <a:solidFill>
                  <a:schemeClr val="tx1"/>
                </a:solidFill>
              </a:rPr>
              <a:t>ou </a:t>
            </a:r>
            <a:r>
              <a:rPr lang="fr-FR" sz="1500" dirty="0">
                <a:solidFill>
                  <a:schemeClr val="tx1"/>
                </a:solidFill>
              </a:rPr>
              <a:t>avancée : </a:t>
            </a:r>
            <a:r>
              <a:rPr lang="fr-FR" sz="1500" dirty="0">
                <a:solidFill>
                  <a:schemeClr val="tx1"/>
                </a:solidFill>
                <a:hlinkClick r:id="rId4"/>
              </a:rPr>
              <a:t>https://</a:t>
            </a:r>
            <a:r>
              <a:rPr lang="fr-FR" sz="1500" dirty="0" smtClean="0">
                <a:solidFill>
                  <a:schemeClr val="tx1"/>
                </a:solidFill>
                <a:hlinkClick r:id="rId4"/>
              </a:rPr>
              <a:t>twitter.com/search-advanced</a:t>
            </a:r>
            <a:r>
              <a:rPr lang="fr-FR" sz="1500" dirty="0" smtClean="0">
                <a:solidFill>
                  <a:schemeClr val="tx1"/>
                </a:solidFill>
              </a:rPr>
              <a:t>), puis filtre</a:t>
            </a:r>
          </a:p>
          <a:p>
            <a:pPr marL="809625" indent="0">
              <a:spcBef>
                <a:spcPts val="600"/>
              </a:spcBef>
              <a:buNone/>
            </a:pPr>
            <a:endParaRPr lang="fr-FR" sz="1600" dirty="0">
              <a:solidFill>
                <a:schemeClr val="tx1"/>
              </a:solidFill>
            </a:endParaRPr>
          </a:p>
          <a:p>
            <a:pPr marL="809625" indent="0">
              <a:spcBef>
                <a:spcPts val="600"/>
              </a:spcBef>
              <a:buNone/>
            </a:pPr>
            <a:endParaRPr lang="fr-FR" sz="1600" dirty="0" smtClean="0">
              <a:solidFill>
                <a:schemeClr val="tx1"/>
              </a:solidFill>
            </a:endParaRPr>
          </a:p>
          <a:p>
            <a:pPr marL="809625" indent="0">
              <a:spcBef>
                <a:spcPts val="600"/>
              </a:spcBef>
              <a:buNone/>
            </a:pPr>
            <a:endParaRPr lang="fr-FR" sz="1600" dirty="0">
              <a:solidFill>
                <a:schemeClr val="tx1"/>
              </a:solidFill>
            </a:endParaRPr>
          </a:p>
          <a:p>
            <a:pPr marL="809625" indent="0">
              <a:spcBef>
                <a:spcPts val="600"/>
              </a:spcBef>
              <a:buNone/>
            </a:pPr>
            <a:endParaRPr lang="fr-FR" sz="1600" dirty="0" smtClean="0">
              <a:solidFill>
                <a:schemeClr val="tx1"/>
              </a:solidFill>
            </a:endParaRPr>
          </a:p>
          <a:p>
            <a:pPr marL="809625" indent="0">
              <a:spcBef>
                <a:spcPts val="600"/>
              </a:spcBef>
              <a:buNone/>
            </a:pPr>
            <a:endParaRPr lang="fr-FR" sz="1600" dirty="0">
              <a:solidFill>
                <a:schemeClr val="tx1"/>
              </a:solidFill>
            </a:endParaRPr>
          </a:p>
          <a:p>
            <a:pPr marL="809625" indent="0">
              <a:spcBef>
                <a:spcPts val="600"/>
              </a:spcBef>
              <a:buNone/>
            </a:pPr>
            <a:endParaRPr lang="fr-FR" sz="1600" dirty="0" smtClean="0">
              <a:solidFill>
                <a:schemeClr val="tx1"/>
              </a:solidFill>
            </a:endParaRPr>
          </a:p>
          <a:p>
            <a:pPr marL="809625" indent="0">
              <a:spcBef>
                <a:spcPts val="600"/>
              </a:spcBef>
              <a:buNone/>
            </a:pPr>
            <a:endParaRPr lang="fr-FR" sz="1600" dirty="0">
              <a:solidFill>
                <a:schemeClr val="tx1"/>
              </a:solidFill>
            </a:endParaRPr>
          </a:p>
          <a:p>
            <a:pPr marL="809625" indent="0">
              <a:spcBef>
                <a:spcPts val="600"/>
              </a:spcBef>
              <a:buNone/>
            </a:pPr>
            <a:endParaRPr lang="fr-FR" sz="1600" dirty="0" smtClean="0">
              <a:solidFill>
                <a:schemeClr val="tx1"/>
              </a:solidFill>
            </a:endParaRPr>
          </a:p>
          <a:p>
            <a:pPr marL="809625" indent="0">
              <a:spcBef>
                <a:spcPts val="600"/>
              </a:spcBef>
              <a:buNone/>
            </a:pPr>
            <a:endParaRPr lang="fr-FR" sz="1600" dirty="0">
              <a:solidFill>
                <a:schemeClr val="tx1"/>
              </a:solidFill>
            </a:endParaRPr>
          </a:p>
          <a:p>
            <a:pPr marL="809625" indent="0">
              <a:spcBef>
                <a:spcPts val="600"/>
              </a:spcBef>
              <a:buNone/>
            </a:pPr>
            <a:endParaRPr lang="fr-FR" sz="1600" dirty="0" smtClean="0">
              <a:solidFill>
                <a:schemeClr val="tx1"/>
              </a:solidFill>
            </a:endParaRPr>
          </a:p>
          <a:p>
            <a:pPr marL="809625" indent="0">
              <a:spcBef>
                <a:spcPts val="600"/>
              </a:spcBef>
              <a:buNone/>
            </a:pPr>
            <a:endParaRPr lang="fr-FR" sz="1600" dirty="0">
              <a:solidFill>
                <a:schemeClr val="tx1"/>
              </a:solidFill>
            </a:endParaRPr>
          </a:p>
          <a:p>
            <a:pPr marL="809625" indent="0">
              <a:spcBef>
                <a:spcPts val="600"/>
              </a:spcBef>
              <a:buNone/>
            </a:pPr>
            <a:endParaRPr lang="fr-FR" sz="1600" dirty="0" smtClean="0">
              <a:solidFill>
                <a:schemeClr val="tx1"/>
              </a:solidFill>
            </a:endParaRPr>
          </a:p>
          <a:p>
            <a:pPr marL="809625" indent="0">
              <a:spcBef>
                <a:spcPts val="600"/>
              </a:spcBef>
              <a:buNone/>
            </a:pPr>
            <a:endParaRPr lang="fr-FR" sz="300" dirty="0" smtClean="0">
              <a:solidFill>
                <a:schemeClr val="tx1"/>
              </a:solidFill>
            </a:endParaRPr>
          </a:p>
          <a:p>
            <a:pPr marL="809625" indent="0">
              <a:spcBef>
                <a:spcPts val="600"/>
              </a:spcBef>
              <a:buNone/>
            </a:pPr>
            <a:endParaRPr lang="fr-FR" sz="300" dirty="0" smtClean="0">
              <a:solidFill>
                <a:schemeClr val="tx1"/>
              </a:solidFill>
            </a:endParaRPr>
          </a:p>
          <a:p>
            <a:pPr marL="809625" indent="0">
              <a:spcBef>
                <a:spcPts val="600"/>
              </a:spcBef>
              <a:buNone/>
            </a:pPr>
            <a:endParaRPr lang="fr-FR" sz="300" dirty="0">
              <a:solidFill>
                <a:schemeClr val="tx1"/>
              </a:solidFill>
            </a:endParaRPr>
          </a:p>
          <a:p>
            <a:pPr marL="809625" indent="0">
              <a:spcBef>
                <a:spcPts val="600"/>
              </a:spcBef>
              <a:buNone/>
            </a:pPr>
            <a:endParaRPr lang="fr-FR" sz="300" dirty="0" smtClean="0">
              <a:solidFill>
                <a:schemeClr val="tx1"/>
              </a:solidFill>
            </a:endParaRPr>
          </a:p>
          <a:p>
            <a:pPr marL="809625" indent="0">
              <a:spcBef>
                <a:spcPts val="600"/>
              </a:spcBef>
              <a:buNone/>
            </a:pPr>
            <a:endParaRPr lang="fr-FR" sz="300" dirty="0" smtClean="0">
              <a:solidFill>
                <a:schemeClr val="tx1"/>
              </a:solidFill>
            </a:endParaRPr>
          </a:p>
          <a:p>
            <a:pPr marL="809625" indent="0">
              <a:spcBef>
                <a:spcPts val="600"/>
              </a:spcBef>
              <a:buNone/>
            </a:pPr>
            <a:endParaRPr lang="fr-FR" sz="300" dirty="0">
              <a:solidFill>
                <a:schemeClr val="tx1"/>
              </a:solidFill>
            </a:endParaRPr>
          </a:p>
          <a:p>
            <a:pPr marL="809625" indent="0">
              <a:spcBef>
                <a:spcPts val="600"/>
              </a:spcBef>
              <a:buNone/>
            </a:pPr>
            <a:endParaRPr lang="fr-FR" sz="300" dirty="0" smtClean="0">
              <a:solidFill>
                <a:schemeClr val="tx1"/>
              </a:solidFill>
            </a:endParaRPr>
          </a:p>
          <a:p>
            <a:pPr marL="809625" indent="0">
              <a:spcBef>
                <a:spcPts val="600"/>
              </a:spcBef>
              <a:buNone/>
            </a:pPr>
            <a:endParaRPr lang="fr-FR" sz="300" dirty="0" smtClean="0">
              <a:solidFill>
                <a:schemeClr val="tx1"/>
              </a:solidFill>
            </a:endParaRPr>
          </a:p>
          <a:p>
            <a:pPr marL="809625" indent="0">
              <a:spcBef>
                <a:spcPts val="600"/>
              </a:spcBef>
              <a:buNone/>
            </a:pPr>
            <a:endParaRPr lang="fr-FR" sz="300" dirty="0" smtClean="0">
              <a:solidFill>
                <a:schemeClr val="tx1"/>
              </a:solidFill>
            </a:endParaRPr>
          </a:p>
          <a:p>
            <a:pPr lvl="2"/>
            <a:endParaRPr lang="fr-FR" dirty="0" smtClean="0">
              <a:solidFill>
                <a:prstClr val="black"/>
              </a:solidFill>
            </a:endParaRPr>
          </a:p>
          <a:p>
            <a:pPr marL="901700" lvl="2">
              <a:tabLst>
                <a:tab pos="901700" algn="l"/>
              </a:tabLst>
            </a:pPr>
            <a:endParaRPr lang="fr-FR" dirty="0" smtClean="0">
              <a:solidFill>
                <a:prstClr val="black"/>
              </a:solidFill>
            </a:endParaRPr>
          </a:p>
          <a:p>
            <a:pPr marL="730250" lvl="1">
              <a:tabLst>
                <a:tab pos="901700" algn="l"/>
              </a:tabLst>
            </a:pPr>
            <a:endParaRPr lang="fr-FR" sz="600" dirty="0" smtClean="0">
              <a:solidFill>
                <a:prstClr val="black"/>
              </a:solidFill>
            </a:endParaRPr>
          </a:p>
        </p:txBody>
      </p:sp>
      <p:pic>
        <p:nvPicPr>
          <p:cNvPr id="7" name="Imag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91275" y="2492896"/>
            <a:ext cx="3161450" cy="3672408"/>
          </a:xfrm>
          <a:prstGeom prst="rect">
            <a:avLst/>
          </a:prstGeom>
          <a:effectLst>
            <a:outerShdw blurRad="292100" dist="139700" dir="2700000" algn="ctr" rotWithShape="0">
              <a:srgbClr val="000000">
                <a:alpha val="65000"/>
              </a:srgbClr>
            </a:outerShdw>
          </a:effectLst>
        </p:spPr>
      </p:pic>
      <p:sp>
        <p:nvSpPr>
          <p:cNvPr id="2" name="Rectangle 1"/>
          <p:cNvSpPr/>
          <p:nvPr/>
        </p:nvSpPr>
        <p:spPr>
          <a:xfrm>
            <a:off x="5695277" y="5907984"/>
            <a:ext cx="1102320" cy="215444"/>
          </a:xfrm>
          <a:prstGeom prst="rect">
            <a:avLst/>
          </a:prstGeom>
          <a:solidFill>
            <a:schemeClr val="bg1"/>
          </a:solidFill>
        </p:spPr>
        <p:txBody>
          <a:bodyPr wrap="square">
            <a:spAutoFit/>
          </a:bodyPr>
          <a:lstStyle/>
          <a:p>
            <a:r>
              <a:rPr lang="fr-FR" sz="800" dirty="0" smtClean="0">
                <a:hlinkClick r:id="rId6"/>
              </a:rPr>
              <a:t>recherche [</a:t>
            </a:r>
            <a:r>
              <a:rPr lang="fr-FR" sz="800" dirty="0" err="1" smtClean="0">
                <a:hlinkClick r:id="rId6"/>
              </a:rPr>
              <a:t>korean</a:t>
            </a:r>
            <a:r>
              <a:rPr lang="fr-FR" sz="800" dirty="0" smtClean="0">
                <a:hlinkClick r:id="rId6"/>
              </a:rPr>
              <a:t> art]</a:t>
            </a:r>
            <a:endParaRPr lang="fr-FR" sz="800" dirty="0"/>
          </a:p>
        </p:txBody>
      </p:sp>
      <p:sp>
        <p:nvSpPr>
          <p:cNvPr id="8" name="Rectangle à coins arrondis 7"/>
          <p:cNvSpPr/>
          <p:nvPr/>
        </p:nvSpPr>
        <p:spPr>
          <a:xfrm>
            <a:off x="3943007" y="2636913"/>
            <a:ext cx="769558" cy="288032"/>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254994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EE800">
            <a:alpha val="50000"/>
          </a:srgbClr>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4498100" y="3140968"/>
            <a:ext cx="4645900" cy="1440160"/>
          </a:xfrm>
        </p:spPr>
        <p:txBody>
          <a:bodyPr>
            <a:noAutofit/>
          </a:bodyPr>
          <a:lstStyle/>
          <a:p>
            <a:pPr algn="l">
              <a:spcBef>
                <a:spcPts val="1200"/>
              </a:spcBef>
            </a:pPr>
            <a:r>
              <a:rPr lang="fr-FR" sz="2400" b="1" dirty="0" smtClean="0">
                <a:solidFill>
                  <a:schemeClr val="bg1">
                    <a:lumMod val="50000"/>
                  </a:schemeClr>
                </a:solidFill>
                <a:effectLst>
                  <a:outerShdw blurRad="38100" dist="38100" dir="2700000" algn="tl">
                    <a:srgbClr val="000000">
                      <a:alpha val="43137"/>
                    </a:srgbClr>
                  </a:outerShdw>
                </a:effectLst>
              </a:rPr>
              <a:t>La recherche inversée </a:t>
            </a:r>
            <a:br>
              <a:rPr lang="fr-FR" sz="2400" b="1" dirty="0" smtClean="0">
                <a:solidFill>
                  <a:schemeClr val="bg1">
                    <a:lumMod val="50000"/>
                  </a:schemeClr>
                </a:solidFill>
                <a:effectLst>
                  <a:outerShdw blurRad="38100" dist="38100" dir="2700000" algn="tl">
                    <a:srgbClr val="000000">
                      <a:alpha val="43137"/>
                    </a:srgbClr>
                  </a:outerShdw>
                </a:effectLst>
              </a:rPr>
            </a:br>
            <a:r>
              <a:rPr lang="fr-FR" sz="1100" dirty="0" smtClean="0">
                <a:solidFill>
                  <a:schemeClr val="bg1">
                    <a:lumMod val="50000"/>
                  </a:schemeClr>
                </a:solidFill>
                <a:effectLst>
                  <a:outerShdw blurRad="38100" dist="38100" dir="2700000" algn="tl">
                    <a:srgbClr val="000000">
                      <a:alpha val="43137"/>
                    </a:srgbClr>
                  </a:outerShdw>
                </a:effectLst>
              </a:rPr>
              <a:t/>
            </a:r>
            <a:br>
              <a:rPr lang="fr-FR" sz="1100" dirty="0" smtClean="0">
                <a:solidFill>
                  <a:schemeClr val="bg1">
                    <a:lumMod val="50000"/>
                  </a:schemeClr>
                </a:solidFill>
                <a:effectLst>
                  <a:outerShdw blurRad="38100" dist="38100" dir="2700000" algn="tl">
                    <a:srgbClr val="000000">
                      <a:alpha val="43137"/>
                    </a:srgbClr>
                  </a:outerShdw>
                </a:effectLst>
              </a:rPr>
            </a:br>
            <a:r>
              <a:rPr lang="fr-FR" sz="1600" dirty="0">
                <a:solidFill>
                  <a:schemeClr val="bg1">
                    <a:lumMod val="50000"/>
                  </a:schemeClr>
                </a:solidFill>
              </a:rPr>
              <a:t>« </a:t>
            </a:r>
            <a:r>
              <a:rPr lang="fr-FR" sz="1600" dirty="0" smtClean="0">
                <a:solidFill>
                  <a:schemeClr val="bg1">
                    <a:lumMod val="50000"/>
                  </a:schemeClr>
                </a:solidFill>
              </a:rPr>
              <a:t>Avec </a:t>
            </a:r>
            <a:r>
              <a:rPr lang="fr-FR" sz="1600" dirty="0">
                <a:solidFill>
                  <a:schemeClr val="bg1">
                    <a:lumMod val="50000"/>
                  </a:schemeClr>
                </a:solidFill>
              </a:rPr>
              <a:t>les années je me suis </a:t>
            </a:r>
            <a:r>
              <a:rPr lang="fr-FR" sz="1600" dirty="0" smtClean="0">
                <a:solidFill>
                  <a:schemeClr val="bg1">
                    <a:lumMod val="50000"/>
                  </a:schemeClr>
                </a:solidFill>
              </a:rPr>
              <a:t>habitué</a:t>
            </a:r>
            <a:br>
              <a:rPr lang="fr-FR" sz="1600" dirty="0" smtClean="0">
                <a:solidFill>
                  <a:schemeClr val="bg1">
                    <a:lumMod val="50000"/>
                  </a:schemeClr>
                </a:solidFill>
              </a:rPr>
            </a:br>
            <a:r>
              <a:rPr lang="fr-FR" sz="1600" dirty="0" smtClean="0">
                <a:solidFill>
                  <a:schemeClr val="bg1">
                    <a:lumMod val="50000"/>
                  </a:schemeClr>
                </a:solidFill>
              </a:rPr>
              <a:t> </a:t>
            </a:r>
            <a:r>
              <a:rPr lang="fr-FR" sz="1600" dirty="0">
                <a:solidFill>
                  <a:schemeClr val="bg1">
                    <a:lumMod val="50000"/>
                  </a:schemeClr>
                </a:solidFill>
              </a:rPr>
              <a:t>à faire des recherches à partir </a:t>
            </a:r>
            <a:r>
              <a:rPr lang="fr-FR" sz="1600" dirty="0" smtClean="0">
                <a:solidFill>
                  <a:schemeClr val="bg1">
                    <a:lumMod val="50000"/>
                  </a:schemeClr>
                </a:solidFill>
              </a:rPr>
              <a:t/>
            </a:r>
            <a:br>
              <a:rPr lang="fr-FR" sz="1600" dirty="0" smtClean="0">
                <a:solidFill>
                  <a:schemeClr val="bg1">
                    <a:lumMod val="50000"/>
                  </a:schemeClr>
                </a:solidFill>
              </a:rPr>
            </a:br>
            <a:r>
              <a:rPr lang="fr-FR" sz="1600" dirty="0" smtClean="0">
                <a:solidFill>
                  <a:schemeClr val="bg1">
                    <a:lumMod val="50000"/>
                  </a:schemeClr>
                </a:solidFill>
              </a:rPr>
              <a:t>d’un </a:t>
            </a:r>
            <a:r>
              <a:rPr lang="fr-FR" sz="1600" dirty="0">
                <a:solidFill>
                  <a:schemeClr val="bg1">
                    <a:lumMod val="50000"/>
                  </a:schemeClr>
                </a:solidFill>
              </a:rPr>
              <a:t>texte » </a:t>
            </a:r>
            <a:r>
              <a:rPr lang="fr-FR" sz="800" dirty="0">
                <a:solidFill>
                  <a:schemeClr val="bg1">
                    <a:lumMod val="50000"/>
                  </a:schemeClr>
                </a:solidFill>
              </a:rPr>
              <a:t>[</a:t>
            </a:r>
            <a:r>
              <a:rPr lang="fr-FR" sz="800" dirty="0" smtClean="0">
                <a:solidFill>
                  <a:schemeClr val="bg1">
                    <a:lumMod val="50000"/>
                  </a:schemeClr>
                </a:solidFill>
                <a:hlinkClick r:id="rId3"/>
              </a:rPr>
              <a:t>Ballajack</a:t>
            </a:r>
            <a:r>
              <a:rPr lang="fr-FR" sz="800" dirty="0" smtClean="0">
                <a:solidFill>
                  <a:schemeClr val="bg1">
                    <a:lumMod val="50000"/>
                  </a:schemeClr>
                </a:solidFill>
              </a:rPr>
              <a:t>]</a:t>
            </a:r>
            <a:r>
              <a:rPr lang="fr-FR" sz="1600" dirty="0">
                <a:solidFill>
                  <a:schemeClr val="bg1">
                    <a:lumMod val="50000"/>
                  </a:schemeClr>
                </a:solidFill>
              </a:rPr>
              <a:t/>
            </a:r>
            <a:br>
              <a:rPr lang="fr-FR" sz="1600" dirty="0">
                <a:solidFill>
                  <a:schemeClr val="bg1">
                    <a:lumMod val="50000"/>
                  </a:schemeClr>
                </a:solidFill>
              </a:rPr>
            </a:br>
            <a:endParaRPr lang="fr-FR" sz="1600" dirty="0">
              <a:solidFill>
                <a:schemeClr val="bg1">
                  <a:lumMod val="50000"/>
                </a:schemeClr>
              </a:solidFill>
            </a:endParaRPr>
          </a:p>
        </p:txBody>
      </p:sp>
      <p:pic>
        <p:nvPicPr>
          <p:cNvPr id="205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1252995">
            <a:off x="922307" y="1825779"/>
            <a:ext cx="2654312" cy="344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0461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La recherche inversée</a:t>
            </a:r>
            <a:endParaRPr lang="fr-FR" dirty="0">
              <a:solidFill>
                <a:srgbClr val="E6E100"/>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614984225"/>
              </p:ext>
            </p:extLst>
          </p:nvPr>
        </p:nvGraphicFramePr>
        <p:xfrm>
          <a:off x="395536" y="790228"/>
          <a:ext cx="8306910" cy="5879873"/>
        </p:xfrm>
        <a:graphic>
          <a:graphicData uri="http://schemas.openxmlformats.org/drawingml/2006/table">
            <a:tbl>
              <a:tblPr bandRow="1">
                <a:tableStyleId>{5C22544A-7EE6-4342-B048-85BDC9FD1C3A}</a:tableStyleId>
              </a:tblPr>
              <a:tblGrid>
                <a:gridCol w="1246036"/>
                <a:gridCol w="7060874"/>
              </a:tblGrid>
              <a:tr h="710057">
                <a:tc>
                  <a:txBody>
                    <a:bodyPr/>
                    <a:lstStyle/>
                    <a:p>
                      <a:r>
                        <a:rPr lang="fr-FR" sz="1400" b="1" dirty="0" smtClean="0"/>
                        <a:t>Limite des moteurs traditionnels</a:t>
                      </a:r>
                      <a:endParaRPr lang="fr-FR" sz="1400" b="1" dirty="0"/>
                    </a:p>
                  </a:txBody>
                  <a:tcPr>
                    <a:solidFill>
                      <a:srgbClr val="E6E100">
                        <a:alpha val="50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 recherche textuelle</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 prennent peu en compte l’information non écrite, alors que développement des pratiques audio</a:t>
                      </a:r>
                      <a:r>
                        <a:rPr lang="fr-FR" sz="1200" baseline="0" dirty="0" smtClean="0"/>
                        <a:t> et </a:t>
                      </a:r>
                      <a:r>
                        <a:rPr lang="fr-FR" sz="1200" dirty="0" smtClean="0"/>
                        <a:t>vidéo (</a:t>
                      </a:r>
                      <a:r>
                        <a:rPr lang="fr-FR" sz="1200" dirty="0" smtClean="0">
                          <a:hlinkClick r:id="rId3"/>
                        </a:rPr>
                        <a:t>51 % du trafic</a:t>
                      </a:r>
                      <a:r>
                        <a:rPr lang="fr-FR" sz="1200" baseline="0" dirty="0" smtClean="0">
                          <a:hlinkClick r:id="rId3"/>
                        </a:rPr>
                        <a:t> internet US dès 2010</a:t>
                      </a:r>
                      <a:r>
                        <a:rPr lang="fr-FR" sz="1200" baseline="0" dirty="0" smtClean="0"/>
                        <a:t>)</a:t>
                      </a:r>
                      <a:endParaRPr lang="fr-FR" sz="1200" dirty="0" smtClean="0"/>
                    </a:p>
                  </a:txBody>
                  <a:tcPr>
                    <a:solidFill>
                      <a:srgbClr val="E6E100">
                        <a:alpha val="50000"/>
                      </a:srgbClr>
                    </a:solidFill>
                  </a:tcPr>
                </a:tc>
              </a:tr>
              <a:tr h="502957">
                <a:tc>
                  <a:txBody>
                    <a:bodyPr/>
                    <a:lstStyle/>
                    <a:p>
                      <a:r>
                        <a:rPr lang="fr-FR" sz="1400" b="1" dirty="0" smtClean="0"/>
                        <a:t>Type de documents</a:t>
                      </a:r>
                      <a:endParaRPr lang="fr-FR" sz="1400" b="1" dirty="0"/>
                    </a:p>
                  </a:txBody>
                  <a:tcPr>
                    <a:solidFill>
                      <a:srgbClr val="E6E100">
                        <a:alpha val="25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documents qui ne comportent pas de chaînes de caractères pour en caractériser le contenu (hors URL, nom de fichiers</a:t>
                      </a:r>
                      <a:r>
                        <a:rPr lang="fr-FR" sz="1200" baseline="0" dirty="0" smtClean="0"/>
                        <a:t> et métadonnées, tags) : </a:t>
                      </a:r>
                      <a:r>
                        <a:rPr lang="fr-FR" sz="1200" dirty="0" smtClean="0"/>
                        <a:t>images,</a:t>
                      </a:r>
                      <a:r>
                        <a:rPr lang="fr-FR" sz="1200" baseline="0" dirty="0" smtClean="0"/>
                        <a:t> multimédia</a:t>
                      </a:r>
                      <a:endParaRPr lang="fr-FR" sz="1200" dirty="0" smtClean="0"/>
                    </a:p>
                  </a:txBody>
                  <a:tcPr>
                    <a:solidFill>
                      <a:srgbClr val="E6E100">
                        <a:alpha val="25000"/>
                      </a:srgbClr>
                    </a:solidFill>
                  </a:tcPr>
                </a:tc>
              </a:tr>
              <a:tr h="2707093">
                <a:tc>
                  <a:txBody>
                    <a:bodyPr/>
                    <a:lstStyle/>
                    <a:p>
                      <a:r>
                        <a:rPr lang="fr-FR" sz="1400" b="1" dirty="0" smtClean="0"/>
                        <a:t>Recherche</a:t>
                      </a:r>
                      <a:endParaRPr lang="fr-FR" sz="1400" b="1" dirty="0"/>
                    </a:p>
                  </a:txBody>
                  <a:tcPr>
                    <a:solidFill>
                      <a:srgbClr val="E6E100">
                        <a:alpha val="50000"/>
                      </a:srgbClr>
                    </a:solidFill>
                  </a:tcPr>
                </a:tc>
                <a:tc>
                  <a:txBody>
                    <a:bodyPr/>
                    <a:lstStyle/>
                    <a:p>
                      <a:r>
                        <a:rPr lang="fr-FR" sz="1200" dirty="0" smtClean="0"/>
                        <a:t>recherche « inversée » : à partir de son (</a:t>
                      </a:r>
                      <a:r>
                        <a:rPr lang="fr-FR" sz="1200" i="0" dirty="0" smtClean="0"/>
                        <a:t>recherche vocale </a:t>
                      </a:r>
                      <a:r>
                        <a:rPr lang="fr-FR" sz="1200" dirty="0" smtClean="0"/>
                        <a:t>et autres),</a:t>
                      </a:r>
                      <a:r>
                        <a:rPr lang="fr-FR" sz="1200" baseline="0" dirty="0" smtClean="0"/>
                        <a:t> d’image fixe (</a:t>
                      </a:r>
                      <a:r>
                        <a:rPr lang="fr-FR" sz="1200" i="0" baseline="0" dirty="0" smtClean="0"/>
                        <a:t>recherche visuelle</a:t>
                      </a:r>
                      <a:r>
                        <a:rPr lang="fr-FR" sz="1200" baseline="0" dirty="0" smtClean="0"/>
                        <a:t>) ou animée et non à partir de texte</a:t>
                      </a:r>
                    </a:p>
                    <a:p>
                      <a:pPr marL="0" indent="266700"/>
                      <a:r>
                        <a:rPr lang="fr-FR" sz="1200" baseline="0" dirty="0" smtClean="0"/>
                        <a:t>cf. attentes des internautes </a:t>
                      </a:r>
                      <a:r>
                        <a:rPr lang="fr-FR" sz="900" baseline="0" dirty="0" smtClean="0"/>
                        <a:t>(</a:t>
                      </a:r>
                      <a:r>
                        <a:rPr lang="fr-FR" sz="900" baseline="0" dirty="0" smtClean="0">
                          <a:hlinkClick r:id="rId4"/>
                        </a:rPr>
                        <a:t>2009</a:t>
                      </a:r>
                      <a:r>
                        <a:rPr lang="fr-FR" sz="900" baseline="0" dirty="0" smtClean="0"/>
                        <a:t>)</a:t>
                      </a:r>
                    </a:p>
                    <a:p>
                      <a:endParaRPr lang="fr-FR" sz="1400" baseline="0" dirty="0" smtClean="0"/>
                    </a:p>
                    <a:p>
                      <a:endParaRPr lang="fr-FR" sz="700" dirty="0" smtClean="0"/>
                    </a:p>
                    <a:p>
                      <a:r>
                        <a:rPr lang="fr-FR" sz="1200" dirty="0" smtClean="0"/>
                        <a:t>ex. d’utilisations : </a:t>
                      </a:r>
                    </a:p>
                    <a:p>
                      <a:r>
                        <a:rPr lang="fr-FR" sz="1200" dirty="0" smtClean="0"/>
                        <a:t>     - faire une recherche sans saisir de texte</a:t>
                      </a:r>
                    </a:p>
                    <a:p>
                      <a:pPr marL="266700" indent="-79375">
                        <a:buFontTx/>
                        <a:buChar char="-"/>
                      </a:pPr>
                      <a:r>
                        <a:rPr lang="fr-FR" sz="1200" dirty="0" smtClean="0"/>
                        <a:t>trouver des informations sur une image</a:t>
                      </a:r>
                      <a:r>
                        <a:rPr lang="fr-FR" sz="1200" baseline="0" dirty="0" smtClean="0"/>
                        <a:t> (origine, lieu), une musique (compositeur…), un film (réalisateur, acteurs…)</a:t>
                      </a:r>
                    </a:p>
                    <a:p>
                      <a:pPr marL="266700" indent="-79375">
                        <a:buFontTx/>
                        <a:buChar char="-"/>
                      </a:pPr>
                      <a:r>
                        <a:rPr lang="fr-FR" sz="1200" baseline="0" dirty="0" smtClean="0"/>
                        <a:t>identifier les personnes sur une photo</a:t>
                      </a:r>
                    </a:p>
                    <a:p>
                      <a:pPr marL="266700" indent="-79375">
                        <a:buFontTx/>
                        <a:buChar char="-"/>
                      </a:pPr>
                      <a:r>
                        <a:rPr lang="fr-FR" sz="1200" dirty="0" smtClean="0"/>
                        <a:t>identifier les différentes utilisations et réutilisations</a:t>
                      </a:r>
                      <a:r>
                        <a:rPr lang="fr-FR" sz="1200" baseline="0" dirty="0" smtClean="0"/>
                        <a:t> d’une image, par exemple dans le cadre de recherches pour des questions de droit</a:t>
                      </a:r>
                    </a:p>
                    <a:p>
                      <a:pPr marL="266700" indent="-79375">
                        <a:buFontTx/>
                        <a:buChar char="-"/>
                      </a:pPr>
                      <a:r>
                        <a:rPr lang="fr-FR" sz="1200" baseline="0" dirty="0" smtClean="0"/>
                        <a:t>intérêt pour les langues difficiles à écrire (idéogrammes…)</a:t>
                      </a:r>
                    </a:p>
                    <a:p>
                      <a:pPr marL="266700" indent="-79375">
                        <a:buFontTx/>
                        <a:buChar char="-"/>
                      </a:pPr>
                      <a:r>
                        <a:rPr lang="fr-FR" sz="1200" baseline="0" dirty="0" smtClean="0"/>
                        <a:t>vérifier des informations (</a:t>
                      </a:r>
                      <a:r>
                        <a:rPr lang="fr-FR" sz="1200" baseline="0" dirty="0" smtClean="0">
                          <a:hlinkClick r:id="rId5"/>
                        </a:rPr>
                        <a:t>images retouchées…</a:t>
                      </a:r>
                      <a:r>
                        <a:rPr lang="fr-FR" sz="1200" baseline="0" dirty="0" smtClean="0"/>
                        <a:t>)</a:t>
                      </a:r>
                    </a:p>
                    <a:p>
                      <a:pPr marL="0" indent="0">
                        <a:buFontTx/>
                        <a:buNone/>
                      </a:pPr>
                      <a:r>
                        <a:rPr lang="fr-FR" sz="1200" baseline="0" dirty="0" smtClean="0"/>
                        <a:t>est parfois associé à des recherches en temps réel ou textuelles</a:t>
                      </a:r>
                      <a:endParaRPr lang="fr-FR" sz="1200" dirty="0"/>
                    </a:p>
                  </a:txBody>
                  <a:tcPr>
                    <a:solidFill>
                      <a:srgbClr val="E6E100">
                        <a:alpha val="50000"/>
                      </a:srgbClr>
                    </a:solidFill>
                  </a:tcPr>
                </a:tc>
              </a:tr>
              <a:tr h="469673">
                <a:tc>
                  <a:txBody>
                    <a:bodyPr/>
                    <a:lstStyle/>
                    <a:p>
                      <a:r>
                        <a:rPr lang="fr-FR" sz="1400" b="1" dirty="0" smtClean="0"/>
                        <a:t>Outils</a:t>
                      </a:r>
                      <a:endParaRPr lang="fr-FR" sz="1400" b="1" dirty="0"/>
                    </a:p>
                  </a:txBody>
                  <a:tcPr>
                    <a:solidFill>
                      <a:srgbClr val="E6E100">
                        <a:alpha val="25000"/>
                      </a:srgbClr>
                    </a:solidFill>
                  </a:tcPr>
                </a:tc>
                <a:tc>
                  <a:txBody>
                    <a:bodyPr/>
                    <a:lstStyle/>
                    <a:p>
                      <a:r>
                        <a:rPr lang="fr-FR" sz="1200" dirty="0" smtClean="0"/>
                        <a:t>moteurs</a:t>
                      </a:r>
                      <a:r>
                        <a:rPr lang="fr-FR" sz="1200" baseline="0" dirty="0" smtClean="0"/>
                        <a:t> généralistes (Google)</a:t>
                      </a:r>
                    </a:p>
                    <a:p>
                      <a:r>
                        <a:rPr lang="fr-FR" sz="1200" baseline="0" dirty="0" smtClean="0"/>
                        <a:t>moteurs spécifiques</a:t>
                      </a:r>
                      <a:endParaRPr lang="fr-FR" sz="1200" dirty="0"/>
                    </a:p>
                  </a:txBody>
                  <a:tcPr>
                    <a:solidFill>
                      <a:srgbClr val="E6E100">
                        <a:alpha val="25000"/>
                      </a:srgbClr>
                    </a:solidFill>
                  </a:tcPr>
                </a:tc>
              </a:tr>
              <a:tr h="1298851">
                <a:tc>
                  <a:txBody>
                    <a:bodyPr/>
                    <a:lstStyle/>
                    <a:p>
                      <a:r>
                        <a:rPr lang="fr-FR" sz="1400" b="1" dirty="0" smtClean="0"/>
                        <a:t>!</a:t>
                      </a:r>
                      <a:endParaRPr lang="fr-FR" sz="1400" b="1" dirty="0"/>
                    </a:p>
                  </a:txBody>
                  <a:tcPr>
                    <a:solidFill>
                      <a:srgbClr val="E6E100">
                        <a:alpha val="50000"/>
                      </a:srgb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200" dirty="0" smtClean="0"/>
                        <a:t>domaine encore en développement : </a:t>
                      </a:r>
                    </a:p>
                    <a:p>
                      <a:pPr marL="0" marR="0" lvl="2" indent="0" algn="l" defTabSz="914400" rtl="0" eaLnBrk="1" fontAlgn="auto" latinLnBrk="0" hangingPunct="1">
                        <a:lnSpc>
                          <a:spcPct val="100000"/>
                        </a:lnSpc>
                        <a:spcBef>
                          <a:spcPts val="0"/>
                        </a:spcBef>
                        <a:spcAft>
                          <a:spcPts val="0"/>
                        </a:spcAft>
                        <a:buClrTx/>
                        <a:buSzTx/>
                        <a:buFontTx/>
                        <a:buNone/>
                        <a:tabLst>
                          <a:tab pos="180975" algn="l"/>
                        </a:tabLst>
                        <a:defRPr/>
                      </a:pPr>
                      <a:r>
                        <a:rPr lang="fr-FR" sz="1200" dirty="0" smtClean="0"/>
                        <a:t>	- exemple : techniques de reconnaissance d’image actuelles : </a:t>
                      </a:r>
                      <a:r>
                        <a:rPr lang="fr-FR" sz="1200" dirty="0" smtClean="0">
                          <a:hlinkClick r:id="rId6"/>
                        </a:rPr>
                        <a:t>25% de succès seulement</a:t>
                      </a:r>
                      <a:r>
                        <a:rPr lang="fr-FR" sz="1200" dirty="0" smtClean="0"/>
                        <a:t> (homme : 69%) </a:t>
                      </a:r>
                    </a:p>
                    <a:p>
                      <a:pPr marL="0" marR="0" lvl="2" indent="0" algn="l" defTabSz="914400" rtl="0" eaLnBrk="1" fontAlgn="auto" latinLnBrk="0" hangingPunct="1">
                        <a:lnSpc>
                          <a:spcPct val="100000"/>
                        </a:lnSpc>
                        <a:spcBef>
                          <a:spcPts val="0"/>
                        </a:spcBef>
                        <a:spcAft>
                          <a:spcPts val="0"/>
                        </a:spcAft>
                        <a:buClrTx/>
                        <a:buSzTx/>
                        <a:buFontTx/>
                        <a:buNone/>
                        <a:tabLst>
                          <a:tab pos="180975" algn="l"/>
                        </a:tabLst>
                        <a:defRPr/>
                      </a:pPr>
                      <a:r>
                        <a:rPr lang="fr-FR" sz="1200" kern="1200" dirty="0" smtClean="0">
                          <a:solidFill>
                            <a:schemeClr val="dk1"/>
                          </a:solidFill>
                          <a:latin typeface="+mn-lt"/>
                          <a:ea typeface="+mn-ea"/>
                          <a:cs typeface="+mn-cs"/>
                        </a:rPr>
                        <a:t>	- nécessité</a:t>
                      </a:r>
                      <a:r>
                        <a:rPr lang="fr-FR" sz="1200" dirty="0" smtClean="0"/>
                        <a:t> d’indexer le contenu de ces documents automatiquement (ex. pour le son : </a:t>
                      </a:r>
                      <a:r>
                        <a:rPr lang="fr-FR" sz="1200" dirty="0" smtClean="0">
                          <a:solidFill>
                            <a:prstClr val="black"/>
                          </a:solidFill>
                        </a:rPr>
                        <a:t>TAL : traitement automatique de la langue ; pour l’image : </a:t>
                      </a:r>
                      <a:r>
                        <a:rPr lang="fr-FR" sz="1200" dirty="0" smtClean="0">
                          <a:solidFill>
                            <a:prstClr val="black"/>
                          </a:solidFill>
                          <a:hlinkClick r:id="rId7"/>
                        </a:rPr>
                        <a:t>recherches de Google</a:t>
                      </a:r>
                      <a:r>
                        <a:rPr lang="fr-FR" sz="1200" dirty="0" smtClean="0">
                          <a:solidFill>
                            <a:prstClr val="black"/>
                          </a:solidFill>
                        </a:rPr>
                        <a:t>) ou humainement</a:t>
                      </a:r>
                      <a:r>
                        <a:rPr lang="fr-FR" sz="1200" baseline="0" dirty="0" smtClean="0">
                          <a:solidFill>
                            <a:prstClr val="black"/>
                          </a:solidFill>
                        </a:rPr>
                        <a:t> (documentalistes : </a:t>
                      </a:r>
                      <a:r>
                        <a:rPr lang="fr-FR" sz="1200" dirty="0" smtClean="0">
                          <a:solidFill>
                            <a:prstClr val="black"/>
                          </a:solidFill>
                          <a:sym typeface="Wingdings" pitchFamily="2" charset="2"/>
                        </a:rPr>
                        <a:t>projet </a:t>
                      </a:r>
                      <a:r>
                        <a:rPr lang="fr-FR" sz="1200" dirty="0" err="1" smtClean="0">
                          <a:solidFill>
                            <a:prstClr val="black"/>
                          </a:solidFill>
                          <a:sym typeface="Wingdings" pitchFamily="2" charset="2"/>
                          <a:hlinkClick r:id="rId8"/>
                        </a:rPr>
                        <a:t>Sync</a:t>
                      </a:r>
                      <a:r>
                        <a:rPr lang="fr-FR" sz="1200" dirty="0" smtClean="0">
                          <a:solidFill>
                            <a:prstClr val="black"/>
                          </a:solidFill>
                          <a:sym typeface="Wingdings" pitchFamily="2" charset="2"/>
                          <a:hlinkClick r:id="rId8"/>
                        </a:rPr>
                        <a:t> Notes par l’INA</a:t>
                      </a:r>
                      <a:r>
                        <a:rPr lang="fr-FR" sz="1200" dirty="0" smtClean="0">
                          <a:solidFill>
                            <a:prstClr val="black"/>
                          </a:solidFill>
                          <a:sym typeface="Wingdings" pitchFamily="2" charset="2"/>
                        </a:rPr>
                        <a:t> pour les JT ; internautes</a:t>
                      </a:r>
                      <a:r>
                        <a:rPr lang="fr-FR" sz="1200" baseline="0" dirty="0" smtClean="0">
                          <a:solidFill>
                            <a:prstClr val="black"/>
                          </a:solidFill>
                          <a:sym typeface="Wingdings" pitchFamily="2" charset="2"/>
                        </a:rPr>
                        <a:t> </a:t>
                      </a:r>
                      <a:r>
                        <a:rPr lang="fr-FR" sz="1200" baseline="0" dirty="0" smtClean="0">
                          <a:solidFill>
                            <a:prstClr val="black"/>
                          </a:solidFill>
                          <a:sym typeface="Wingdings" pitchFamily="2" charset="2"/>
                          <a:hlinkClick r:id="rId9"/>
                        </a:rPr>
                        <a:t>payés ou non</a:t>
                      </a:r>
                      <a:r>
                        <a:rPr lang="fr-FR" sz="1200" dirty="0" smtClean="0">
                          <a:solidFill>
                            <a:prstClr val="black"/>
                          </a:solidFill>
                          <a:sym typeface="Wingdings" pitchFamily="2" charset="2"/>
                        </a:rPr>
                        <a:t>)</a:t>
                      </a:r>
                    </a:p>
                    <a:p>
                      <a:pPr marL="271463" marR="0" lvl="2" indent="-271463" algn="l" defTabSz="914400" rtl="0" eaLnBrk="1" fontAlgn="auto" latinLnBrk="0" hangingPunct="1">
                        <a:lnSpc>
                          <a:spcPct val="100000"/>
                        </a:lnSpc>
                        <a:spcBef>
                          <a:spcPts val="0"/>
                        </a:spcBef>
                        <a:spcAft>
                          <a:spcPts val="0"/>
                        </a:spcAft>
                        <a:buClrTx/>
                        <a:buSzTx/>
                        <a:buFontTx/>
                        <a:buNone/>
                        <a:tabLst>
                          <a:tab pos="180975" algn="l"/>
                        </a:tabLst>
                        <a:defRPr/>
                      </a:pPr>
                      <a:r>
                        <a:rPr lang="fr-FR" sz="1200" dirty="0" smtClean="0">
                          <a:solidFill>
                            <a:prstClr val="black"/>
                          </a:solidFill>
                          <a:sym typeface="Wingdings" pitchFamily="2" charset="2"/>
                        </a:rPr>
                        <a:t>enjeux </a:t>
                      </a:r>
                      <a:r>
                        <a:rPr lang="fr-FR" sz="1200" dirty="0" smtClean="0">
                          <a:solidFill>
                            <a:prstClr val="black"/>
                          </a:solidFill>
                          <a:sym typeface="Wingdings" pitchFamily="2" charset="2"/>
                          <a:hlinkClick r:id="rId10"/>
                        </a:rPr>
                        <a:t>commerciaux</a:t>
                      </a:r>
                      <a:r>
                        <a:rPr lang="fr-FR" sz="1200" dirty="0" smtClean="0">
                          <a:solidFill>
                            <a:prstClr val="black"/>
                          </a:solidFill>
                          <a:sym typeface="Wingdings" pitchFamily="2" charset="2"/>
                        </a:rPr>
                        <a:t> (</a:t>
                      </a:r>
                      <a:r>
                        <a:rPr lang="fr-FR" sz="1200" dirty="0" smtClean="0">
                          <a:solidFill>
                            <a:prstClr val="black"/>
                          </a:solidFill>
                          <a:sym typeface="Wingdings" pitchFamily="2" charset="2"/>
                          <a:hlinkClick r:id="rId11"/>
                        </a:rPr>
                        <a:t>livres,</a:t>
                      </a:r>
                      <a:r>
                        <a:rPr lang="fr-FR" sz="1200" baseline="0" dirty="0" smtClean="0">
                          <a:solidFill>
                            <a:prstClr val="black"/>
                          </a:solidFill>
                          <a:sym typeface="Wingdings" pitchFamily="2" charset="2"/>
                          <a:hlinkClick r:id="rId11"/>
                        </a:rPr>
                        <a:t> magazines, vêtements…</a:t>
                      </a:r>
                      <a:r>
                        <a:rPr lang="fr-FR" sz="1200" baseline="0" dirty="0" smtClean="0">
                          <a:solidFill>
                            <a:prstClr val="black"/>
                          </a:solidFill>
                          <a:sym typeface="Wingdings" pitchFamily="2" charset="2"/>
                        </a:rPr>
                        <a:t>) et </a:t>
                      </a:r>
                      <a:r>
                        <a:rPr lang="fr-FR" sz="1200" baseline="0" dirty="0" smtClean="0">
                          <a:solidFill>
                            <a:prstClr val="black"/>
                          </a:solidFill>
                          <a:sym typeface="Wingdings" pitchFamily="2" charset="2"/>
                          <a:hlinkClick r:id="rId12"/>
                        </a:rPr>
                        <a:t>sociétaux</a:t>
                      </a:r>
                      <a:endParaRPr lang="fr-FR" sz="1200" baseline="0" dirty="0" smtClean="0">
                        <a:solidFill>
                          <a:prstClr val="black"/>
                        </a:solidFill>
                        <a:sym typeface="Wingdings" pitchFamily="2" charset="2"/>
                      </a:endParaRPr>
                    </a:p>
                    <a:p>
                      <a:pPr marL="271463" marR="0" lvl="2" indent="-271463" algn="l" defTabSz="914400" rtl="0" eaLnBrk="1" fontAlgn="auto" latinLnBrk="0" hangingPunct="1">
                        <a:lnSpc>
                          <a:spcPct val="100000"/>
                        </a:lnSpc>
                        <a:spcBef>
                          <a:spcPts val="0"/>
                        </a:spcBef>
                        <a:spcAft>
                          <a:spcPts val="0"/>
                        </a:spcAft>
                        <a:buClrTx/>
                        <a:buSzTx/>
                        <a:buFontTx/>
                        <a:buNone/>
                        <a:tabLst>
                          <a:tab pos="180975" algn="l"/>
                        </a:tabLst>
                        <a:defRPr/>
                      </a:pPr>
                      <a:r>
                        <a:rPr lang="fr-FR" sz="1200" baseline="0" dirty="0" smtClean="0">
                          <a:solidFill>
                            <a:prstClr val="black"/>
                          </a:solidFill>
                          <a:sym typeface="Wingdings" pitchFamily="2" charset="2"/>
                        </a:rPr>
                        <a:t>en 2020, au moins 50 % des recherches pourraient se faire via la voix ou l’image (</a:t>
                      </a:r>
                      <a:r>
                        <a:rPr lang="fr-FR" sz="1200" baseline="0" dirty="0" smtClean="0">
                          <a:solidFill>
                            <a:prstClr val="black"/>
                          </a:solidFill>
                          <a:sym typeface="Wingdings" pitchFamily="2" charset="2"/>
                          <a:hlinkClick r:id="rId13"/>
                        </a:rPr>
                        <a:t>Andrew </a:t>
                      </a:r>
                      <a:r>
                        <a:rPr lang="fr-FR" sz="1200" baseline="0" dirty="0" err="1" smtClean="0">
                          <a:solidFill>
                            <a:prstClr val="black"/>
                          </a:solidFill>
                          <a:sym typeface="Wingdings" pitchFamily="2" charset="2"/>
                          <a:hlinkClick r:id="rId13"/>
                        </a:rPr>
                        <a:t>Ng</a:t>
                      </a:r>
                      <a:r>
                        <a:rPr lang="fr-FR" sz="1200" baseline="0" dirty="0" smtClean="0">
                          <a:solidFill>
                            <a:prstClr val="black"/>
                          </a:solidFill>
                          <a:sym typeface="Wingdings" pitchFamily="2" charset="2"/>
                        </a:rPr>
                        <a:t>)</a:t>
                      </a:r>
                    </a:p>
                  </a:txBody>
                  <a:tcPr>
                    <a:solidFill>
                      <a:srgbClr val="E6E100">
                        <a:alpha val="50000"/>
                      </a:srgbClr>
                    </a:solidFill>
                  </a:tcPr>
                </a:tc>
              </a:tr>
            </a:tbl>
          </a:graphicData>
        </a:graphic>
      </p:graphicFrame>
      <p:grpSp>
        <p:nvGrpSpPr>
          <p:cNvPr id="2" name="Groupe 1"/>
          <p:cNvGrpSpPr>
            <a:grpSpLocks noChangeAspect="1"/>
          </p:cNvGrpSpPr>
          <p:nvPr/>
        </p:nvGrpSpPr>
        <p:grpSpPr>
          <a:xfrm>
            <a:off x="3923928" y="2420888"/>
            <a:ext cx="4778518" cy="570895"/>
            <a:chOff x="2640335" y="3089920"/>
            <a:chExt cx="6228210" cy="744091"/>
          </a:xfrm>
        </p:grpSpPr>
        <p:pic>
          <p:nvPicPr>
            <p:cNvPr id="8" name="Picture 2"/>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2640335" y="3096394"/>
              <a:ext cx="1743075" cy="737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4383411" y="3089920"/>
              <a:ext cx="4485134" cy="737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562757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E6E100"/>
                </a:solidFill>
              </a:rPr>
              <a:t>Images</a:t>
            </a:r>
          </a:p>
        </p:txBody>
      </p:sp>
      <p:sp>
        <p:nvSpPr>
          <p:cNvPr id="11" name="Espace réservé du contenu 7"/>
          <p:cNvSpPr txBox="1">
            <a:spLocks/>
          </p:cNvSpPr>
          <p:nvPr/>
        </p:nvSpPr>
        <p:spPr>
          <a:xfrm>
            <a:off x="395536" y="1196752"/>
            <a:ext cx="8485305"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fr-FR" sz="2000" dirty="0" smtClean="0"/>
              <a:t>la recherche d’images similaires – sur la page de résultats du moteur</a:t>
            </a:r>
          </a:p>
          <a:p>
            <a:pPr marL="722313" lvl="2" indent="-277813">
              <a:spcBef>
                <a:spcPts val="600"/>
              </a:spcBef>
              <a:buFont typeface="Arial" panose="020B0604020202020204" pitchFamily="34" charset="0"/>
              <a:buChar char="•"/>
              <a:tabLst>
                <a:tab pos="901700" algn="l"/>
              </a:tabLst>
            </a:pPr>
            <a:r>
              <a:rPr lang="fr-FR" dirty="0"/>
              <a:t>Google images : </a:t>
            </a:r>
            <a:r>
              <a:rPr lang="fr-FR" dirty="0">
                <a:hlinkClick r:id="rId3"/>
              </a:rPr>
              <a:t>https://</a:t>
            </a:r>
            <a:r>
              <a:rPr lang="fr-FR" dirty="0" smtClean="0">
                <a:hlinkClick r:id="rId3"/>
              </a:rPr>
              <a:t>www.google.fr/imghp?hl=fr&amp;tab=wi&amp;gws_rd=ssl</a:t>
            </a:r>
            <a:r>
              <a:rPr lang="fr-FR" dirty="0" smtClean="0"/>
              <a:t> </a:t>
            </a:r>
          </a:p>
          <a:p>
            <a:pPr marL="722313" lvl="2" indent="-277813">
              <a:buFont typeface="Arial" panose="020B0604020202020204" pitchFamily="34" charset="0"/>
              <a:buChar char="•"/>
              <a:tabLst>
                <a:tab pos="901700" algn="l"/>
              </a:tabLst>
            </a:pPr>
            <a:endParaRPr lang="fr-FR" dirty="0"/>
          </a:p>
          <a:p>
            <a:pPr marL="722313" lvl="2" indent="-277813">
              <a:buFont typeface="Arial" panose="020B0604020202020204" pitchFamily="34" charset="0"/>
              <a:buChar char="•"/>
              <a:tabLst>
                <a:tab pos="901700" algn="l"/>
              </a:tabLst>
            </a:pPr>
            <a:endParaRPr lang="fr-FR" dirty="0" smtClean="0"/>
          </a:p>
          <a:p>
            <a:pPr marL="722313" lvl="2" indent="-277813">
              <a:buFont typeface="Arial" panose="020B0604020202020204" pitchFamily="34" charset="0"/>
              <a:buChar char="•"/>
              <a:tabLst>
                <a:tab pos="901700" algn="l"/>
              </a:tabLst>
            </a:pPr>
            <a:endParaRPr lang="fr-FR" dirty="0"/>
          </a:p>
          <a:p>
            <a:pPr marL="722313" lvl="2" indent="-277813">
              <a:buFont typeface="Arial" panose="020B0604020202020204" pitchFamily="34" charset="0"/>
              <a:buChar char="•"/>
              <a:tabLst>
                <a:tab pos="901700" algn="l"/>
              </a:tabLst>
            </a:pPr>
            <a:endParaRPr lang="fr-FR" dirty="0" smtClean="0"/>
          </a:p>
          <a:p>
            <a:pPr marL="722313" lvl="2" indent="-277813">
              <a:buFont typeface="Arial" panose="020B0604020202020204" pitchFamily="34" charset="0"/>
              <a:buChar char="•"/>
              <a:tabLst>
                <a:tab pos="901700" algn="l"/>
              </a:tabLst>
            </a:pPr>
            <a:endParaRPr lang="fr-FR" dirty="0"/>
          </a:p>
          <a:p>
            <a:pPr marL="722313" lvl="2" indent="-277813">
              <a:buFont typeface="Arial" panose="020B0604020202020204" pitchFamily="34" charset="0"/>
              <a:buChar char="•"/>
              <a:tabLst>
                <a:tab pos="901700" algn="l"/>
              </a:tabLst>
            </a:pPr>
            <a:endParaRPr lang="fr-FR" dirty="0" smtClean="0"/>
          </a:p>
          <a:p>
            <a:pPr marL="722313" lvl="2" indent="-277813">
              <a:buFont typeface="Arial" panose="020B0604020202020204" pitchFamily="34" charset="0"/>
              <a:buChar char="•"/>
              <a:tabLst>
                <a:tab pos="901700" algn="l"/>
              </a:tabLst>
            </a:pPr>
            <a:endParaRPr lang="fr-FR" dirty="0"/>
          </a:p>
          <a:p>
            <a:pPr marL="722313" lvl="2" indent="-277813">
              <a:buFont typeface="Arial" panose="020B0604020202020204" pitchFamily="34" charset="0"/>
              <a:buChar char="•"/>
              <a:tabLst>
                <a:tab pos="901700" algn="l"/>
              </a:tabLst>
            </a:pPr>
            <a:endParaRPr lang="fr-FR" dirty="0" smtClean="0"/>
          </a:p>
          <a:p>
            <a:pPr marL="722313" lvl="2" indent="-277813">
              <a:buFont typeface="Arial" panose="020B0604020202020204" pitchFamily="34" charset="0"/>
              <a:buChar char="•"/>
              <a:tabLst>
                <a:tab pos="901700" algn="l"/>
              </a:tabLst>
            </a:pPr>
            <a:endParaRPr lang="fr-FR" dirty="0"/>
          </a:p>
          <a:p>
            <a:pPr marL="722313" lvl="2" indent="-277813">
              <a:buFont typeface="Arial" panose="020B0604020202020204" pitchFamily="34" charset="0"/>
              <a:buChar char="•"/>
              <a:tabLst>
                <a:tab pos="901700" algn="l"/>
              </a:tabLst>
            </a:pPr>
            <a:endParaRPr lang="fr-FR" dirty="0" smtClean="0"/>
          </a:p>
          <a:p>
            <a:pPr marL="722313" lvl="2" indent="-277813">
              <a:buFont typeface="Arial" panose="020B0604020202020204" pitchFamily="34" charset="0"/>
              <a:buChar char="•"/>
              <a:tabLst>
                <a:tab pos="901700" algn="l"/>
              </a:tabLst>
            </a:pPr>
            <a:endParaRPr lang="fr-FR" dirty="0"/>
          </a:p>
          <a:p>
            <a:pPr marL="722313" lvl="2" indent="-277813">
              <a:buFont typeface="Arial" panose="020B0604020202020204" pitchFamily="34" charset="0"/>
              <a:buChar char="•"/>
              <a:tabLst>
                <a:tab pos="901700" algn="l"/>
              </a:tabLst>
            </a:pPr>
            <a:endParaRPr lang="fr-FR" dirty="0" smtClean="0"/>
          </a:p>
          <a:p>
            <a:pPr marL="722313" lvl="2" indent="-277813">
              <a:buFont typeface="Arial" panose="020B0604020202020204" pitchFamily="34" charset="0"/>
              <a:buChar char="•"/>
              <a:tabLst>
                <a:tab pos="901700" algn="l"/>
              </a:tabLst>
            </a:pPr>
            <a:endParaRPr lang="fr-FR" dirty="0"/>
          </a:p>
          <a:p>
            <a:pPr marL="722313" lvl="2" indent="-277813">
              <a:buFont typeface="Arial" panose="020B0604020202020204" pitchFamily="34" charset="0"/>
              <a:buChar char="•"/>
              <a:tabLst>
                <a:tab pos="901700" algn="l"/>
              </a:tabLst>
            </a:pPr>
            <a:r>
              <a:rPr lang="fr-FR" dirty="0" smtClean="0"/>
              <a:t>Bing </a:t>
            </a:r>
            <a:r>
              <a:rPr lang="fr-FR" dirty="0"/>
              <a:t>images </a:t>
            </a:r>
            <a:r>
              <a:rPr lang="fr-FR" dirty="0" smtClean="0"/>
              <a:t>: </a:t>
            </a:r>
            <a:r>
              <a:rPr lang="fr-FR" dirty="0">
                <a:hlinkClick r:id="rId4"/>
              </a:rPr>
              <a:t>http://www.bing.com/images?FORM=Z9LH</a:t>
            </a:r>
            <a:r>
              <a:rPr lang="fr-FR" dirty="0"/>
              <a:t> </a:t>
            </a:r>
            <a:endParaRPr lang="fr-FR" sz="1400" b="1" dirty="0">
              <a:solidFill>
                <a:srgbClr val="FF0000"/>
              </a:solidFill>
            </a:endParaRPr>
          </a:p>
          <a:p>
            <a:pPr marL="901700" lvl="2">
              <a:tabLst>
                <a:tab pos="901700" algn="l"/>
              </a:tabLst>
            </a:pPr>
            <a:r>
              <a:rPr lang="fr-FR" sz="1400" dirty="0">
                <a:solidFill>
                  <a:prstClr val="black"/>
                </a:solidFill>
              </a:rPr>
              <a:t>« correspondance d’image » sur l’image elle-même	</a:t>
            </a:r>
          </a:p>
          <a:p>
            <a:pPr marL="901700" lvl="2">
              <a:tabLst>
                <a:tab pos="901700" algn="l"/>
              </a:tabLst>
            </a:pPr>
            <a:endParaRPr lang="fr-FR" sz="1400" b="1" dirty="0" smtClean="0">
              <a:solidFill>
                <a:srgbClr val="E6E100"/>
              </a:solidFill>
              <a:latin typeface="Arial Black" pitchFamily="34" charset="0"/>
            </a:endParaRPr>
          </a:p>
          <a:p>
            <a:pPr marL="901700" lvl="2">
              <a:tabLst>
                <a:tab pos="901700" algn="l"/>
              </a:tabLst>
            </a:pPr>
            <a:endParaRPr lang="fr-FR" sz="1400" b="1" dirty="0">
              <a:solidFill>
                <a:srgbClr val="E6E100"/>
              </a:solidFill>
              <a:latin typeface="Arial Black" pitchFamily="34" charset="0"/>
            </a:endParaRPr>
          </a:p>
          <a:p>
            <a:pPr lvl="1"/>
            <a:endParaRPr lang="fr-FR" sz="1600" dirty="0" smtClean="0"/>
          </a:p>
          <a:p>
            <a:pPr lvl="1"/>
            <a:endParaRPr lang="fr-FR" sz="1600" dirty="0" smtClean="0"/>
          </a:p>
        </p:txBody>
      </p:sp>
      <p:sp>
        <p:nvSpPr>
          <p:cNvPr id="2" name="AutoShape 4" descr="data:image/jpeg;base64,/9j/4AAQSkZJRgABAQAAAQABAAD/2wCEAAkGBhQSDxQUExQVFBQWGRoUGBcYGSMYFxggGRwfIRwYHhkXICcgFxwkHRQXIC8gLzMpLCwsFyAxNTQqOiYsLCoBCQoKBQUFDQUFDSkYEhgpKSkpKSkpKSkpKSkpKSkpKSkpKSkpKSkpKSkpKSkpKSkpKSkpKSkpKSkpKSkpKSkpKf/AABEIAKAAoAMBIgACEQEDEQH/xAAcAAADAAIDAQAAAAAAAAAAAAAGBwgABQIDBAH/xABKEAACAQICBQYKBQoFBAMAAAABAgMEEQAFBgcSIUEIIjE1VJETFxhRYXN0s9LTU4GSorIkMjZDcXKhscHCFFKCw+IzY4PRIyVC/8QAFAEBAAAAAAAAAAAAAAAAAAAAAP/EABQRAQAAAAAAAAAAAAAAAAAAAAD/2gAMAwEAAhEDEQA/AFHBBUVFV4GHbeR3YKobeTvPE+YHG/8AFlnHZZ/tj4sZqx/SCl9c38nxRem+m8OVwJNMkjq7iMCOxNyrNc7TAWshwE6eLLOOyz/bHxYzxZZx2Wf7Y+LDW8o6h7PVd0fzMZ5R1D2eq7o/mYBQZloJmlPC8s0EyRoLsxYWA6ODenBhydZ2bM57sT+TnpN/1sfnw2NbXUdb6sfjXCj5OPWdR7Ofex4Ds5RU7LmcFmI/Jx0G362TzYD8t0EzSohSWGCZ43F1YMLEdHFvRhxa19VFTmlZFNDLCipEIyJCwNw7NfmqRazjHiyvWnT5NCmXVEc0k1KPBu8QUxsTzubtsrWsw6QMAqsy0EzSnheWaCZI0F2YsLAdHBvTgw5Os7Nmc92J/Jz0m/62Pz4dWm+RPW5dUU0ZVXlXZBa+yOcDvsCeGAfVRqoqcrrJZppYXV4jGBGWJuXVr85QLWQ4BqHE6af6AZnNmtVLDTzNE8m0pVgARYbwNoebDW031sU2V1CQzRTOzoJQYwpFizLbnODe6HvGCPR/Pkq6SOpjVlSRdsK1toC5G+xI4efAbIY+4XOjmvCkrauKmjhqFeU7ILBNkbid9nJ6BhjYCeOUVOy5nBssR+TL0Ej9ZJ5sCGXaB5pPEksUEzxuNpWDCxHn3tgr5R3WkHsy+9kw3dVbWyOjP/a/qcBP/iyzjss/2x8WM8WWcdln+2Piw1vKOoez1XdH8zGeUdQ9nqu6P5mAVPiyzjss/wBofFjQTwTwVXgZttJEdQylt4NweB9OKq0I03izSB5oUkRUcxESWvcKrX5rEWs4xOWsnr+q9eP7cBy1Y/pBS+ub+T4a3KO6sp/aB7qTCp1Y/pBS+ub+T4a3KO6sp/aB7qTATpj6MZbGAYCs9bXUdb6v+9cKPk49Z1Hs597Hhua2uo631f8AeuFHyces6j2c+9jwFF4XOkeo6krKuWpkmqFeU7RClNkbgN10J4YF9eOm9bRV8MdNUPEjQByq2sT4RxfeDwAH1YZGrfM5KjKaWWZy8joSzHpJ2m8wt0AYD06b569Fl1RUxqrPEu0A19k84DfYg8cJHyjq76Cl7pPmYbmtrqOt9WPxriTCMARab6cS5pOk0yRoyIIgI72sGZrnaYm93OCXR3XhV0lLFTJDTska7ALB9oi/GzgX34XFsco+kftwFNaN6j6Siq4qmOaoZ4jtAMU2TuI32QHoOGNj4MZfATryj+s4PZl97Jhuaruo6P1X9Wwo+Uf1nB7MvvZMNzVd1FR+q/q2Akw4zGEYwDAUVycOrJ/aW91HhT6yuv6r14/tw2OTj1ZP7S3u48KfWV1/VevH9uA6NBMyjp87glmcRxpKxZj0AWbzekjFEeNrKu2xdzfDhTz8nWuZmPh6XeSemTifV46/Jxru0UvfJ8vANzxtZV22P73w4zxtZV22P73w4Ufk413aKXvk+XjPJxru0UvfJ8vAG+sjWRl9RlNVFDVRvI6WVQGuTtA23r6MBHJx6zn9nPvY8Z5ONd9PS98ny8G2qjVRU5XWSzTSwurxGMCMsTcurX5ygWshwATyjus4PZx72TAblmrjMaiFJYaWR43F1YbNiL24n0YMuUd1nB7OPeyY22hGvCko8up6aSGoZ4l2SVCbJ5xO67g8cAAapevKL1h/A2G5yjurIPaB7qTGp0I1HVdHmNPUyTU7JE20QpfaPNI3XQDjg41r6ETZpRxQwvGjJKJCZL2sEZbc0E3u4wA7ycerJ/aW93HgyzHWRl0EzxS1UaSIdllO1cHzbhjX6qNCJcro5IZnjdnlMoMd7WKItjtAG90OEFrR68rPW/0XAUHrc6jrf3B+NcKjk49Y1Hs/+4mGtrc6jrf3B+NcKnk4dY1HqP8AcTAdfKO60g9mX3kmDrV3rJy6nyqlilqo0kSOzKQ1wbnduX0469a+qepzSsjmhlhRUiEREhYG4d2vzVItZxgJ8nGu+npe+T5eAbnjayrtsf3vhxnjayrtsf3vhwo/Jxru0UvfJ8vGeTjXdope+T5eAbnjayrtsXc3w4nXTjMY586nlhcPG8ysrDoI5vnwXeTjXdope+T5eOyDk61ysp8PS7iD0ycD6vAZPyiq5WYeApdxI6JOB9Zjr8o+u+gpe6T5mFdWf9R/3m/njowFW6qNN5c0o5ZpkjRklMYEdwLBFa/OJN7ucGpOFPycerJ/aD7qPATrH1j5hT5tVRQ1UiRo9lUbNgNkG28X6TgO3yjq7s9L3SfMwa6qNa9TmlZLDNFCipEZAYwwNw6rbnMRaznBL4psq7FH974sbPIdCKKjkMlNTpE7LsFlvci4Nt5PFQfqwCR5R3WcHs497JhUDFi59oRRVkgkqadJXVdgM17gXJtuI4sT9eNb4pcq7FH974sBstNs9eiy6oqY1VniXaAa+yecBvsQeOEl5R1d2el7pPmYoDMstjqIXhmQPG4sym9iL34ekDCV146EUVFQQyU1OkTtOELLe5Hg3Nt5PFQfqwB9qo03lzSjkmmSNGSUxAR3AsEVrnaJN7ucIDWo1s8rD/3f6LjX5DpvW0cZjpqh4kLbZVbWJIAvvB4KO7D60P0Ko6/LoKurp0nqJk25JGvtO1yLnZIHQB3YBW6R68KutpJaaSGnVJRskqH2hvB3XcjpGB3QfTqbK5nlhSN2dPBkSbRAG0Du2WG+6jA4cMjUbo3T1tbOlTEsqrDtgNfcdtRfcRwJwHv8o6u+gpe6T5mM8o6u7PS90nzMa3Xjo5T0dfDHTRLEjQByq33kyOL7yeCjuwy9XerfLqjKqWWWljeR47sx2rk3O/c1uGA0mg+vCrrcxp6aSGnVJWKkqH2hZSd13I4YduFppvoXR5fl09XRwJBUwqGjlW+0hLAEjaJHQxH14HtR2mtbW106VNQ8qLDtBWAsDtqL7gOBPfgNvrX1r1OV1kcMMULq8QlJkDE3LutuawFrIMBsHKKrmZR4Cl3kDok4n1mOvlHdZwezL7yTCuov+qn7y/zGAonWTrGy+fKqqGKqR5XTZVRtXJ2hu3i3A4m/DK0p1JVdJTz1Uk1OyR3cqpfaN26BdAOPnwMaEaDy5pO8MLxoyJ4QmS4FgyrYbKk3u4wA7fFHauNY+X0+U0sU1VGkiJZlO1cHaJtuFug4Sem+g8uVzpDM8bs6eEBjuRbaK2O0oN7ocEejmo6rrKSKpjmp1SUbQDF9obyN9kI4YAEy3LZKiZIYULyObKotcm1+P7DhsarMrlyarkqMyQ0kMkRhV3tYuXVgvMub7KMf9OFzoRnqUWY09TIrMkTbRC22jzSN1yBxwca19a9NmlHFDDFMjJKJCZAoFgjLbmsTe7jAe7Wnlcuc1cdRlqGrhjiELOlrBw7MV59jfZdT/qwF+KXNexSfd+LBNqo1r02V0csM0Uzs8pkBjCkWKKtucwN7ocG3lHUP0FV3R/MwCa1b5nHT5tSyzOI40clmPQBst5hfpIwydeGm9FW0EMdNUJK6zhyq3uB4NxfeBxYD68KPRzInrauKmjZVeU7ILX2RuJ37IJ4YY3k413aKXvk+XgDLk49WT+0t7uPDVkG4/swGaqNCJcro5IZnjdnlMoMdyLFEW3OAN7ocGjNYXwEm+KXNexS96/FhkajtCqyirp3qad4kaHZDNaxO2ptuJ4An6sE2jmvCkrauKmjhqFeU7ILBNkbid9nJ6Bhi4DRZ7pvRUcgjqahInZdsK17kEkX3A8VPdhC6YaE1lfmM9XSU7z00z7cci22XWwFxtEHpBx7eUd1nB7MvvJMN7VT1JReq/uOA69bnUdb+4PxriYch0aqK12SmiaVlG0wW24XtfeRxIxWOnOQvW5dUU0bKryqFBa+yLMDv2QTwwFaqNVVTldXLLNJC6vF4MCMsTfbU35ygWspwHt1HaOVFHQTR1MTRO05cK1t4MaC/NJ4qe7C4071dZhNnNRPFSyPE0oZWBWxAA3i7ejFG4XOe68KSlrJKV4ahnjfYJUJsk7ui7g234BWaVa7aurp56WSGnCSXQsocNYNwu5H/AOfNj38nHrOf2c+9jw3G1X5UTc0cO/8Ab8WNhkmh1DRyGSmgjidl2Cy3uRcG28+dR3YDT6b6qKbNKhJppZ0ZEEYEZUCwZmvzkJvdz3YI9HMiSipIqaNmZIhsgtbaO8nfsgDjhQ68dNqykr4Upqh4kaAMVW1ifCOL7x5gB9WGTq4zR58ppZZnLyOl2ZuknaYf0wExaEZElbmNPTSFlSVtlittoc0ndcEcMO3ycaD6er+1H8vCBy2ulp5klhZkkQ3Vh0g2txHmJw59R2mVbV18yVNRJKiwFwrWsD4RBfcBwJH14Db+ThQfT1f2o/l4zycaD6er+1H8vDWZwOIx88IPOMBJ2qXryi9Z/Y2KzxFGWZjLBMksLFJUN1YdINrcfQTh06jtMq2rr5kqaiSVFgLhWta/hEF9wHAkfXgN1rX1r1OV1kUMMUDq8IlJkDE3LuthssBayDBtodnj1mWwVMgVXlTaIW4UbyN1yTwxzzzQmirJBJU06Suq7AZr3ABJtuPnY9+PdR0UVPAIYlWONBsqo6FHm3n04CPtG8+eiq4qmNVZ4jtAPfZN1I37JB44YnlHV/0FJ9mT5mBHVtlUc+b0sUyB43YhlboPMY8PSBii21V5UOmjh/j/AO8BNmm+m82aTpNMkaMiCICMECwZmvzmJvdzgm0c141lJSxU0cNMUjXYBYOWO/jZwOPmxx145BT0lfClNEkSNAHIXoJ8I4vvJ4KO7C8i/OH7cBb+MwMaysykp8oqpYXMciKCrDpHPUcfQTidPGjmvbJv4fDgG7rX1r1OV1kcMMcDq8QlJkDE3Lutua43WQYRWa549ZXtUSBVeWRWIW+yDuG65J4YdWqrKo83pJJ8yQVUySmFXl/OCBEYJutu2nY/6jhU6c5akGdVEcKBI0mCqq9AHN3YD01GqXNS7EUUliSRvTz/AL2OvxR5r2KTvT4sVljMBJvijzXsUnenxYGczyySnmeGZCkiGzKbXBtfhu4jFsYSemuo6qrcxqKlJ4FSV9pQ23tAbIG+y24YA78beVdtj7n+HGeNzKu2x9z/AA4VHk4VvaKb7/wYzycK3tFN9/4MBqteGklPW18MlNKsqLAELAHcfCObc4Dgw78Lq+CPTrQeXK6hIZXSRnTwoKXsAWZbc4DfzDgcwDK0L0IrMvzCCrrIGgpoW2pJWIKoNki52ST0sB9eHP43Mq7bH3P8OAzMtadPnMT5dBFLHLVDwaPJs7AIO1zthi1rKegHC5051Tz5XTpNNLE6vIIgE2r3Ks1+coFuYe/AUvkOklPWxtJSyiVFbYLAEWNgbc4Dgw78ITWBq2zGozaqmipHeN5NpWBWzCw3729GDbk4n/6yf2lvdR492kOvKlpKuWmeCdnibYJXY2TuHRdgeOAPszzOKmheaZwkaC7MbkAE24b+kjCT146b0VbRQJTTpK6zbRABBA2GF+cBxIwx9bnUdb+4Pxric9BdBZc0nkiikjjZE8IS97EbQFuaDv52AGcc4zvH7cNnycK3tNN9/wCDHw8nGs7TTff+DAOHLNZOXVEyQw1SPI5sqgNcnp6StugHBNbEnao+vKL98/gbFGadadRZXBHLLHJIrv4MBLXB2SbnaI/y4D0Z9pzRUUgjqahYnZdsKwYkgki/NB4qe7G0yzMo6iFJoXDxuLqwuAR0cf2YSeeaPvpRIKykZYI4V/wxWe+0WUl7jwYYbNpgOm9wcbTK9akGURx5bNFNLNTWhZ49nYY3vzdtgbc4dIGAGp+UXXKzDwFLuJH5snA+sxw8o+v+gpPsyfMwJ6BZdHPncEUyCSN5WDKegizf1AxRDaq8qHTRwjv/APeAUXlH1/0FJ9mT5mM8o+v+gpPsyfMw3PFblXY4f4/FjDquynscP8fiwCj8o+v+gpPsyfMwbaqNa9TmlZLDNHCipEZAYwwNw6rY7THdZzjnrJ1d5fT5TVSw0sSSIgKsL3B2lFxv9OAbk49Zz+zn3seAaum+qimzSdJppZkZEEQEZUCwZmvzlJvdz3YHfJxoPp6v7Ufy8ajXjplW0mYQpTVEkSNAHKraxPhHF94PAAfVhdeNHNe2Tfw+HAO7RzUdSUVXFUxzVDPE20AxQqdxG+yA8fPjW8o7qyD2ge6kwYax80kgymqlhcpIiXVl6RzlH8jiYs90yrauMJUzySorbYDWsGsRfcBwY9+AdvJw6sn9pb3UeFHrR68rPW/0XDc5OHVk/tLe6jwZZlq7y+aV5paWJ5HO0zG9yfP0+jAeTW51HW/uD8a4VPJw6xqPUf7iYB8z1iZhURPFNVSPG4sym1jx4DzgYN+TibZhU+o/3EwBnrX1r1OV1kUMMUDq8IlJkDE3LuthssBayDBtodnj1mWwVEgVXlTaYLcKN5G65J4Y+53odQ1kgkqYI5XVdgM17gAk23Hzse/Gwo6KKCBYoVVI0FlUdAG/dvPpwEfaOZ89FVxVMaqzxHaAe+ybqRv2SDx8+Gxo/nb6USNSVoWGOFf8Qpp7hy1wlj4UuLWkPC/Rhd6tctjqM3pYpkEkbsQynoPMY8PSBinsh0PoqSRnpYI4nZdklb3IuDbeTxA7sB1aEaEQ5XA8MLyOruZSZCCblVW3NUC1kGJx1ldf1Xrx/birmcDiMDtbq7y+eVppKWJ5HO0zm9yfP0+jATrqx/SCl9c38nw1uUd1ZT+0D3UmFTqx/SCl9c38nw1uUd1ZT+0D3UmAnW+MBx8x9GArPW11HW+r/vXCj5OPWdR7Ofex4bmtrqOt9X/euFHyces6j2c+9jwFF2x8IwD6c62IMrqEhlildnjEoKbNrFmW3OYG/MPfgl0az5a2kiqUVlWUbQVrbQ3kb7EjhgELq51b5jT5tSzTUrpGj3ZiVsBskX3NfpOGRrw0bqK2ghjpomldZw5UEbh4NxfnEcWHfjVeUfR9mqfufHgi0G1sU+aVDwwxSoUjMpL7NrBlW3NYm/PHdgPHqP0bqKKgmjqYmidpy4UkEkbCC/NJ4qe7DCl/NP7Mc8cJeg/swEQHGY2mjWQNW1kVMjKrynZDNfZFlJ32BPDBHpzqpnyuBJpZYnDv4MBNq99km/OUC3N/jgNNkOg9bWxmSmp2lRW2CwKgAgA25xHBh342XijzXsUnenxYbXJx6sn9pb3ceGrL+af2YCIMMjUdpJTUVbPJUyrErQ7AJB3nbU25oPBcBejWQPW1kVMjKjSnZDNfZFlJ32BPDDH8nCt7TTff+DAanXhpJT1tfDJTSrKiwBCwBFiHc25wHBh34eGqnqSi9V/ccTbpzoPLldQkMrpIzxiUFL2ALMtucBvuhwzNCNeFLSUFNStBOzxqEJXY2Sbnou17b8ACasf0gpfXN/JsUXpvoRFmkCQzPIio/hAYyAb7LLbnKRaznEqwTzwVXhodtJEdirBTcG5HEeYnG98ZOcdqqO7/AI4BseThQfT1f2o/l4zycaH6er+1H8vCn8ZWcdqqO7/jjPGVnHaqju/44CgdbXUdb6sfjXCj5OPWdR7Ofex4Ecx04zSeJ4pZ53jcWZSu4i9/8vowZcnWBlzOe6kfk56Rb9bH58B18o7rOn9nHvZMNzVL1HRerP42wp+UVAzZnBZSfycdAv8ArZPNgNy/TnM6eFYoqieONBZVAsFHT/l9OAYum+o6josuqKmOaoZ4k2lDFNk84DfsoDxws9CNN5crneaFI3Z0MZEgJFtpWuNlgb3QYrbMstjqIXimQPG4synoIvfh6QMJjXfoPSUlBC9LTJG7ThSUBuR4NzbpO64B+rAHeqjTebNKOWaZI0ZJTEBGCBYIjXO0xN7ucAummu+spMxqKaOGnZI32AWD7RFh02cC+/zY3XJ0iK5ZOCCPylukW/Vx+fCl1n07HPKwhWI8L0gE8FwDNzTVbT5LC+ZU8k0k1KNtElKmMknZ5wRVa1nPQRjV6P54+lEjUlaFhjhX/EK1PcMWuEsfClxa0h4DoGGPraW+R1lt/MH41wq+TpAy5jUXUj/4OII/WJ58B7dINIH0XkWjolWaOZf8SzVF2cMxKWHgig2bQqei9yd+NUeUbXH9RSfZk+Zjt5RcDNmcFlJ/Jl6Bf9ZJ5sHGrzVxl8+VUss1JG0jR3ZmBuTc7zv9GATmqPryi/fP4GxWOFvptoZSUGXT1VHTpBUwqGjkQHaUlgCRckdDEfXge1IaWV1VXTJVTSyIsO0ocWAO2ov0DfYnvwBppvqnps0qEmmlnRkjEQEZUCwZmvzkJvdz3YH4+TpQqwInqtxB/Oj4f+PDWxOmnWnWZRZxUxQ1E6xLKFVVG4Cy7hzfTgP/2Q=="/>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04565" y="5519139"/>
            <a:ext cx="1510085" cy="221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46332" y="4796547"/>
            <a:ext cx="1800200" cy="1800805"/>
          </a:xfrm>
          <a:prstGeom prst="rect">
            <a:avLst/>
          </a:prstGeom>
          <a:effectLst>
            <a:outerShdw blurRad="292100" dist="139700" dir="2700000" algn="ctr" rotWithShape="0">
              <a:srgbClr val="000000">
                <a:alpha val="65000"/>
              </a:srgbClr>
            </a:outerShdw>
          </a:effectLst>
        </p:spPr>
      </p:pic>
      <p:sp>
        <p:nvSpPr>
          <p:cNvPr id="9" name="Rectangle à coins arrondis 8"/>
          <p:cNvSpPr/>
          <p:nvPr/>
        </p:nvSpPr>
        <p:spPr>
          <a:xfrm>
            <a:off x="6146332" y="6020683"/>
            <a:ext cx="286579" cy="215892"/>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rotWithShape="1">
          <a:blip r:embed="rId7" cstate="email">
            <a:extLst>
              <a:ext uri="{28A0092B-C50C-407E-A947-70E740481C1C}">
                <a14:useLocalDpi xmlns:a14="http://schemas.microsoft.com/office/drawing/2010/main"/>
              </a:ext>
            </a:extLst>
          </a:blip>
          <a:srcRect r="-45"/>
          <a:stretch/>
        </p:blipFill>
        <p:spPr>
          <a:xfrm>
            <a:off x="6045438" y="2296695"/>
            <a:ext cx="1578992" cy="1887784"/>
          </a:xfrm>
          <a:prstGeom prst="rect">
            <a:avLst/>
          </a:prstGeom>
          <a:effectLst>
            <a:outerShdw blurRad="292100" dist="139700" dir="2700000" algn="ctr" rotWithShape="0">
              <a:srgbClr val="000000">
                <a:alpha val="65000"/>
              </a:srgbClr>
            </a:outerShdw>
          </a:effectLst>
        </p:spPr>
      </p:pic>
      <p:pic>
        <p:nvPicPr>
          <p:cNvPr id="8" name="Image 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703809" y="2038236"/>
            <a:ext cx="3763871" cy="2614900"/>
          </a:xfrm>
          <a:prstGeom prst="rect">
            <a:avLst/>
          </a:prstGeom>
          <a:effectLst>
            <a:outerShdw blurRad="292100" dist="139700" dir="2700000" algn="ctr" rotWithShape="0">
              <a:srgbClr val="000000">
                <a:alpha val="65000"/>
              </a:srgbClr>
            </a:outerShdw>
          </a:effectLst>
        </p:spPr>
      </p:pic>
      <p:sp>
        <p:nvSpPr>
          <p:cNvPr id="12" name="Rectangle à coins arrondis 11"/>
          <p:cNvSpPr/>
          <p:nvPr/>
        </p:nvSpPr>
        <p:spPr>
          <a:xfrm flipH="1">
            <a:off x="1679574" y="2636911"/>
            <a:ext cx="1020216" cy="756387"/>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p:cNvCxnSpPr>
            <a:stCxn id="12" idx="1"/>
          </p:cNvCxnSpPr>
          <p:nvPr/>
        </p:nvCxnSpPr>
        <p:spPr>
          <a:xfrm>
            <a:off x="2699790" y="3015105"/>
            <a:ext cx="3446542" cy="522210"/>
          </a:xfrm>
          <a:prstGeom prst="straightConnector1">
            <a:avLst/>
          </a:prstGeom>
          <a:ln w="38100">
            <a:solidFill>
              <a:srgbClr val="E6E1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471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dirty="0" smtClean="0">
                <a:solidFill>
                  <a:srgbClr val="C00000"/>
                </a:solidFill>
              </a:rPr>
              <a:t>1 min sur le web</a:t>
            </a:r>
            <a:endParaRPr lang="fr-FR" dirty="0"/>
          </a:p>
        </p:txBody>
      </p:sp>
      <p:sp>
        <p:nvSpPr>
          <p:cNvPr id="7" name="Rectangle 6"/>
          <p:cNvSpPr/>
          <p:nvPr/>
        </p:nvSpPr>
        <p:spPr>
          <a:xfrm>
            <a:off x="5364088" y="6524158"/>
            <a:ext cx="1935323" cy="184666"/>
          </a:xfrm>
          <a:prstGeom prst="rect">
            <a:avLst/>
          </a:prstGeom>
        </p:spPr>
        <p:txBody>
          <a:bodyPr wrap="square">
            <a:spAutoFit/>
          </a:bodyPr>
          <a:lstStyle/>
          <a:p>
            <a:r>
              <a:rPr lang="fr-FR" sz="600" dirty="0" err="1" smtClean="0">
                <a:latin typeface="+mj-lt"/>
                <a:hlinkClick r:id="rId3"/>
              </a:rPr>
              <a:t>Excelacom</a:t>
            </a:r>
            <a:r>
              <a:rPr lang="fr-FR" sz="600" dirty="0" smtClean="0">
                <a:latin typeface="+mj-lt"/>
                <a:hlinkClick r:id="rId3"/>
              </a:rPr>
              <a:t>. </a:t>
            </a:r>
            <a:r>
              <a:rPr lang="fr-FR" sz="600" i="1" dirty="0" err="1" smtClean="0">
                <a:latin typeface="+mj-lt"/>
                <a:hlinkClick r:id="rId3"/>
              </a:rPr>
              <a:t>What</a:t>
            </a:r>
            <a:r>
              <a:rPr lang="fr-FR" sz="600" i="1" dirty="0" smtClean="0">
                <a:latin typeface="+mj-lt"/>
                <a:hlinkClick r:id="rId3"/>
              </a:rPr>
              <a:t> </a:t>
            </a:r>
            <a:r>
              <a:rPr lang="fr-FR" sz="600" i="1" dirty="0" err="1" smtClean="0">
                <a:latin typeface="+mj-lt"/>
                <a:hlinkClick r:id="rId3"/>
              </a:rPr>
              <a:t>happens</a:t>
            </a:r>
            <a:r>
              <a:rPr lang="fr-FR" sz="600" i="1" dirty="0" smtClean="0">
                <a:latin typeface="+mj-lt"/>
                <a:hlinkClick r:id="rId3"/>
              </a:rPr>
              <a:t> </a:t>
            </a:r>
            <a:r>
              <a:rPr lang="fr-FR" sz="600" i="1" dirty="0" err="1" smtClean="0">
                <a:latin typeface="+mj-lt"/>
                <a:hlinkClick r:id="rId3"/>
              </a:rPr>
              <a:t>in</a:t>
            </a:r>
            <a:r>
              <a:rPr lang="fr-FR" sz="600" i="1" dirty="0" smtClean="0">
                <a:latin typeface="+mj-lt"/>
                <a:hlinkClick r:id="rId3"/>
              </a:rPr>
              <a:t> 2016 internet minute ?</a:t>
            </a:r>
            <a:endParaRPr lang="fr-FR" sz="600" i="1" dirty="0">
              <a:latin typeface="+mj-lt"/>
            </a:endParaRPr>
          </a:p>
        </p:txBody>
      </p:sp>
      <p:pic>
        <p:nvPicPr>
          <p:cNvPr id="1026" name="Picture 2" descr="Afficher l'image d'orig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0262" y="874235"/>
            <a:ext cx="4943475" cy="561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5231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E6E100"/>
                </a:solidFill>
              </a:rPr>
              <a:t>Images</a:t>
            </a:r>
          </a:p>
        </p:txBody>
      </p:sp>
      <p:sp>
        <p:nvSpPr>
          <p:cNvPr id="11" name="Espace réservé du contenu 7"/>
          <p:cNvSpPr txBox="1">
            <a:spLocks/>
          </p:cNvSpPr>
          <p:nvPr/>
        </p:nvSpPr>
        <p:spPr>
          <a:xfrm>
            <a:off x="395536" y="1196752"/>
            <a:ext cx="8485305"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fr-FR" sz="2000" dirty="0" smtClean="0"/>
              <a:t>la recherche d’images par similarité et couleurs</a:t>
            </a:r>
          </a:p>
          <a:p>
            <a:pPr lvl="1"/>
            <a:r>
              <a:rPr lang="fr-FR" sz="1600" smtClean="0"/>
              <a:t>CultureCam </a:t>
            </a:r>
            <a:r>
              <a:rPr lang="fr-FR" sz="1600" dirty="0" smtClean="0"/>
              <a:t>: </a:t>
            </a:r>
            <a:r>
              <a:rPr lang="fr-FR" sz="1600" dirty="0" smtClean="0">
                <a:hlinkClick r:id="rId3"/>
              </a:rPr>
              <a:t>http</a:t>
            </a:r>
            <a:r>
              <a:rPr lang="fr-FR" sz="1600" dirty="0">
                <a:hlinkClick r:id="rId3"/>
              </a:rPr>
              <a:t>://culturecam.eu/?</a:t>
            </a:r>
            <a:r>
              <a:rPr lang="fr-FR" sz="1600" dirty="0" smtClean="0">
                <a:hlinkClick r:id="rId3"/>
              </a:rPr>
              <a:t>shared=1427196094594_a2d5d1448150f49807caa3036bdd7bde</a:t>
            </a:r>
            <a:r>
              <a:rPr lang="fr-FR" sz="1600" dirty="0" smtClean="0"/>
              <a:t> </a:t>
            </a:r>
          </a:p>
          <a:p>
            <a:pPr marL="1069975" lvl="2"/>
            <a:r>
              <a:rPr lang="fr-FR" sz="1400" dirty="0" smtClean="0"/>
              <a:t>images </a:t>
            </a:r>
            <a:r>
              <a:rPr lang="fr-FR" sz="1400" dirty="0" err="1" smtClean="0"/>
              <a:t>Europeana</a:t>
            </a:r>
            <a:r>
              <a:rPr lang="fr-FR" sz="1400" dirty="0" smtClean="0"/>
              <a:t>, recherche par forme, couleur et motif</a:t>
            </a:r>
            <a:endParaRPr lang="fr-FR" sz="1400" dirty="0"/>
          </a:p>
          <a:p>
            <a:pPr lvl="1"/>
            <a:r>
              <a:rPr lang="fr-FR" sz="1600" dirty="0" err="1" smtClean="0"/>
              <a:t>PicsLikeThat</a:t>
            </a:r>
            <a:r>
              <a:rPr lang="fr-FR" sz="1600" dirty="0" smtClean="0"/>
              <a:t> </a:t>
            </a:r>
            <a:r>
              <a:rPr lang="fr-FR" sz="1600" dirty="0"/>
              <a:t>: </a:t>
            </a:r>
            <a:r>
              <a:rPr lang="fr-FR" sz="1600" dirty="0">
                <a:hlinkClick r:id="rId4"/>
              </a:rPr>
              <a:t>http://www.picslikethat.com/</a:t>
            </a:r>
            <a:r>
              <a:rPr lang="fr-FR" sz="1600" dirty="0"/>
              <a:t> </a:t>
            </a:r>
          </a:p>
          <a:p>
            <a:pPr marL="1069975" lvl="2"/>
            <a:r>
              <a:rPr lang="fr-FR" sz="1400" dirty="0"/>
              <a:t>images </a:t>
            </a:r>
            <a:r>
              <a:rPr lang="fr-FR" sz="1400" dirty="0" err="1"/>
              <a:t>Fotolia</a:t>
            </a:r>
            <a:r>
              <a:rPr lang="fr-FR" sz="1400" dirty="0"/>
              <a:t>, recherche par similarité</a:t>
            </a:r>
          </a:p>
          <a:p>
            <a:pPr lvl="1"/>
            <a:r>
              <a:rPr lang="fr-FR" sz="1600" dirty="0" err="1" smtClean="0"/>
              <a:t>MulticolorEngine</a:t>
            </a:r>
            <a:r>
              <a:rPr lang="fr-FR" sz="1600" dirty="0" smtClean="0"/>
              <a:t> (</a:t>
            </a:r>
            <a:r>
              <a:rPr lang="fr-FR" sz="1600" dirty="0" err="1" smtClean="0"/>
              <a:t>TinEye</a:t>
            </a:r>
            <a:r>
              <a:rPr lang="fr-FR" sz="1600" dirty="0" smtClean="0"/>
              <a:t> </a:t>
            </a:r>
            <a:r>
              <a:rPr lang="fr-FR" sz="1600" dirty="0" err="1" smtClean="0"/>
              <a:t>Labs</a:t>
            </a:r>
            <a:r>
              <a:rPr lang="fr-FR" sz="1600" dirty="0" smtClean="0"/>
              <a:t>) </a:t>
            </a:r>
            <a:r>
              <a:rPr lang="fr-FR" sz="1600" dirty="0"/>
              <a:t>: </a:t>
            </a:r>
            <a:r>
              <a:rPr lang="fr-FR" sz="1600" dirty="0" smtClean="0">
                <a:hlinkClick r:id="rId5"/>
              </a:rPr>
              <a:t>http://labs.tineye.com/multicolr</a:t>
            </a:r>
            <a:r>
              <a:rPr lang="fr-FR" sz="1600" dirty="0" smtClean="0"/>
              <a:t> </a:t>
            </a:r>
          </a:p>
          <a:p>
            <a:pPr marL="1066800" lvl="2"/>
            <a:r>
              <a:rPr lang="fr-FR" sz="1400" dirty="0" smtClean="0"/>
              <a:t>10 M. d’images </a:t>
            </a:r>
            <a:r>
              <a:rPr lang="fr-FR" sz="1400" dirty="0" err="1"/>
              <a:t>Flickr</a:t>
            </a:r>
            <a:r>
              <a:rPr lang="fr-FR" sz="1400" dirty="0"/>
              <a:t> en </a:t>
            </a:r>
            <a:r>
              <a:rPr lang="fr-FR" sz="1400" dirty="0" smtClean="0"/>
              <a:t>CC, recherche par couleur</a:t>
            </a:r>
          </a:p>
          <a:p>
            <a:pPr marL="1066800" lvl="2"/>
            <a:r>
              <a:rPr lang="fr-FR" sz="1400" b="1" dirty="0">
                <a:solidFill>
                  <a:srgbClr val="E6E100"/>
                </a:solidFill>
                <a:latin typeface="Arial Black" pitchFamily="34" charset="0"/>
              </a:rPr>
              <a:t>+</a:t>
            </a:r>
            <a:r>
              <a:rPr lang="fr-FR" sz="1400" b="1" dirty="0">
                <a:solidFill>
                  <a:schemeClr val="bg1">
                    <a:lumMod val="65000"/>
                  </a:schemeClr>
                </a:solidFill>
                <a:latin typeface="Arial Black" pitchFamily="34" charset="0"/>
              </a:rPr>
              <a:t> </a:t>
            </a:r>
            <a:r>
              <a:rPr lang="fr-FR" sz="1400" dirty="0" smtClean="0"/>
              <a:t>possibilité d’indiquer jusqu’à 5 couleurs</a:t>
            </a:r>
          </a:p>
          <a:p>
            <a:pPr marL="1066800" lvl="2"/>
            <a:r>
              <a:rPr lang="fr-FR" sz="1400" b="1" dirty="0">
                <a:solidFill>
                  <a:srgbClr val="E6E100"/>
                </a:solidFill>
                <a:latin typeface="Arial Black" pitchFamily="34" charset="0"/>
              </a:rPr>
              <a:t>+</a:t>
            </a:r>
            <a:r>
              <a:rPr lang="fr-FR" sz="1400" b="1" dirty="0">
                <a:solidFill>
                  <a:schemeClr val="bg1">
                    <a:lumMod val="65000"/>
                  </a:schemeClr>
                </a:solidFill>
                <a:latin typeface="Arial Black" pitchFamily="34" charset="0"/>
              </a:rPr>
              <a:t> </a:t>
            </a:r>
            <a:r>
              <a:rPr lang="fr-FR" sz="1400" dirty="0" smtClean="0"/>
              <a:t>lien vers </a:t>
            </a:r>
            <a:r>
              <a:rPr lang="fr-FR" sz="1400" dirty="0" err="1" smtClean="0"/>
              <a:t>Flickr</a:t>
            </a:r>
            <a:r>
              <a:rPr lang="fr-FR" sz="1400" dirty="0" smtClean="0"/>
              <a:t> pour obtenir plus d’informations</a:t>
            </a:r>
            <a:endParaRPr lang="fr-FR" sz="1400" dirty="0"/>
          </a:p>
          <a:p>
            <a:pPr lvl="1"/>
            <a:r>
              <a:rPr lang="fr-FR" sz="1600" dirty="0" err="1" smtClean="0"/>
              <a:t>Chromatik</a:t>
            </a:r>
            <a:r>
              <a:rPr lang="fr-FR" sz="1600" dirty="0" smtClean="0"/>
              <a:t> (</a:t>
            </a:r>
            <a:r>
              <a:rPr lang="fr-FR" sz="1600" dirty="0" err="1" smtClean="0"/>
              <a:t>Exalead</a:t>
            </a:r>
            <a:r>
              <a:rPr lang="fr-FR" sz="1600" dirty="0" smtClean="0"/>
              <a:t>) : </a:t>
            </a:r>
            <a:r>
              <a:rPr lang="fr-FR" sz="1600" dirty="0" smtClean="0">
                <a:hlinkClick r:id="rId6"/>
              </a:rPr>
              <a:t>http://chromatik.labs.exalead.com/</a:t>
            </a:r>
            <a:r>
              <a:rPr lang="fr-FR" sz="1600" dirty="0" smtClean="0"/>
              <a:t> </a:t>
            </a:r>
          </a:p>
          <a:p>
            <a:pPr marL="1066800" lvl="2">
              <a:tabLst>
                <a:tab pos="1166813" algn="l"/>
              </a:tabLst>
            </a:pPr>
            <a:r>
              <a:rPr lang="fr-FR" sz="1400" b="1" dirty="0">
                <a:solidFill>
                  <a:srgbClr val="E6E100"/>
                </a:solidFill>
                <a:latin typeface="Arial Black" pitchFamily="34" charset="0"/>
              </a:rPr>
              <a:t>+</a:t>
            </a:r>
            <a:r>
              <a:rPr lang="fr-FR" sz="1400" b="1" dirty="0" smtClean="0">
                <a:solidFill>
                  <a:schemeClr val="bg1">
                    <a:lumMod val="65000"/>
                  </a:schemeClr>
                </a:solidFill>
                <a:latin typeface="Arial Black" pitchFamily="34" charset="0"/>
              </a:rPr>
              <a:t> </a:t>
            </a:r>
            <a:r>
              <a:rPr lang="fr-FR" sz="1400" dirty="0" smtClean="0"/>
              <a:t>fonctionnalités de recherche avancée (lieu, licences, tags…)</a:t>
            </a:r>
          </a:p>
          <a:p>
            <a:pPr marL="1066800" lvl="2">
              <a:tabLst>
                <a:tab pos="1166813" algn="l"/>
              </a:tabLst>
            </a:pPr>
            <a:r>
              <a:rPr lang="fr-FR" sz="1400" b="1" dirty="0">
                <a:solidFill>
                  <a:srgbClr val="E6E100"/>
                </a:solidFill>
                <a:latin typeface="Arial Black" pitchFamily="34" charset="0"/>
              </a:rPr>
              <a:t>+</a:t>
            </a:r>
            <a:r>
              <a:rPr lang="fr-FR" sz="1400" b="1" dirty="0">
                <a:solidFill>
                  <a:schemeClr val="bg1">
                    <a:lumMod val="65000"/>
                  </a:schemeClr>
                </a:solidFill>
                <a:latin typeface="Arial Black" pitchFamily="34" charset="0"/>
              </a:rPr>
              <a:t> </a:t>
            </a:r>
            <a:r>
              <a:rPr lang="fr-FR" sz="1400" dirty="0"/>
              <a:t>possibilité </a:t>
            </a:r>
            <a:r>
              <a:rPr lang="fr-FR" sz="1400" dirty="0" smtClean="0"/>
              <a:t>d’indiquer plusieurs couleurs</a:t>
            </a:r>
            <a:endParaRPr lang="fr-FR" sz="1400" dirty="0"/>
          </a:p>
          <a:p>
            <a:pPr marL="1066800" lvl="2">
              <a:tabLst>
                <a:tab pos="1166813" algn="l"/>
              </a:tabLst>
            </a:pPr>
            <a:r>
              <a:rPr lang="fr-FR" sz="1400" b="1" dirty="0" smtClean="0">
                <a:solidFill>
                  <a:srgbClr val="E6E100"/>
                </a:solidFill>
                <a:latin typeface="Arial Black" pitchFamily="34" charset="0"/>
              </a:rPr>
              <a:t>- </a:t>
            </a:r>
            <a:r>
              <a:rPr lang="fr-FR" sz="1400" dirty="0" smtClean="0"/>
              <a:t>référence des images ? (</a:t>
            </a:r>
            <a:r>
              <a:rPr lang="fr-FR" sz="1400" dirty="0" err="1" smtClean="0"/>
              <a:t>Flickr</a:t>
            </a:r>
            <a:r>
              <a:rPr lang="fr-FR" sz="1400" dirty="0" smtClean="0"/>
              <a:t> ?)</a:t>
            </a:r>
          </a:p>
          <a:p>
            <a:pPr>
              <a:spcBef>
                <a:spcPts val="600"/>
              </a:spcBef>
            </a:pPr>
            <a:endParaRPr lang="fr-FR" sz="1000" dirty="0" smtClean="0"/>
          </a:p>
        </p:txBody>
      </p:sp>
      <p:sp>
        <p:nvSpPr>
          <p:cNvPr id="2" name="AutoShape 4" descr="data:image/jpeg;base64,/9j/4AAQSkZJRgABAQAAAQABAAD/2wCEAAkGBhQSDxQUExQVFBQWGRoUGBcYGSMYFxggGRwfIRwYHhkXICcgFxwkHRQXIC8gLzMpLCwsFyAxNTQqOiYsLCoBCQoKBQUFDQUFDSkYEhgpKSkpKSkpKSkpKSkpKSkpKSkpKSkpKSkpKSkpKSkpKSkpKSkpKSkpKSkpKSkpKSkpKf/AABEIAKAAoAMBIgACEQEDEQH/xAAcAAADAAIDAQAAAAAAAAAAAAAGBwgABQIDBAH/xABKEAACAQICBQYKBQoFBAMAAAABAgMEEQAFBgcSIUEIIjE1VJETFxhRYXN0s9LTU4GSorIkMjZDcXKhscHCFFKCw+IzY4PRIyVC/8QAFAEBAAAAAAAAAAAAAAAAAAAAAP/EABQRAQAAAAAAAAAAAAAAAAAAAAD/2gAMAwEAAhEDEQA/AFHBBUVFV4GHbeR3YKobeTvPE+YHG/8AFlnHZZ/tj4sZqx/SCl9c38nxRem+m8OVwJNMkjq7iMCOxNyrNc7TAWshwE6eLLOOyz/bHxYzxZZx2Wf7Y+LDW8o6h7PVd0fzMZ5R1D2eq7o/mYBQZloJmlPC8s0EyRoLsxYWA6ODenBhydZ2bM57sT+TnpN/1sfnw2NbXUdb6sfjXCj5OPWdR7Ofex4Ds5RU7LmcFmI/Jx0G362TzYD8t0EzSohSWGCZ43F1YMLEdHFvRhxa19VFTmlZFNDLCipEIyJCwNw7NfmqRazjHiyvWnT5NCmXVEc0k1KPBu8QUxsTzubtsrWsw6QMAqsy0EzSnheWaCZI0F2YsLAdHBvTgw5Os7Nmc92J/Jz0m/62Pz4dWm+RPW5dUU0ZVXlXZBa+yOcDvsCeGAfVRqoqcrrJZppYXV4jGBGWJuXVr85QLWQ4BqHE6af6AZnNmtVLDTzNE8m0pVgARYbwNoebDW031sU2V1CQzRTOzoJQYwpFizLbnODe6HvGCPR/Pkq6SOpjVlSRdsK1toC5G+xI4efAbIY+4XOjmvCkrauKmjhqFeU7ILBNkbid9nJ6BhjYCeOUVOy5nBssR+TL0Ej9ZJ5sCGXaB5pPEksUEzxuNpWDCxHn3tgr5R3WkHsy+9kw3dVbWyOjP/a/qcBP/iyzjss/2x8WM8WWcdln+2Piw1vKOoez1XdH8zGeUdQ9nqu6P5mAVPiyzjss/wBofFjQTwTwVXgZttJEdQylt4NweB9OKq0I03izSB5oUkRUcxESWvcKrX5rEWs4xOWsnr+q9eP7cBy1Y/pBS+ub+T4a3KO6sp/aB7qTCp1Y/pBS+ub+T4a3KO6sp/aB7qTATpj6MZbGAYCs9bXUdb6v+9cKPk49Z1Hs597Hhua2uo631f8AeuFHyces6j2c+9jwFF4XOkeo6krKuWpkmqFeU7RClNkbgN10J4YF9eOm9bRV8MdNUPEjQByq2sT4RxfeDwAH1YZGrfM5KjKaWWZy8joSzHpJ2m8wt0AYD06b569Fl1RUxqrPEu0A19k84DfYg8cJHyjq76Cl7pPmYbmtrqOt9WPxriTCMARab6cS5pOk0yRoyIIgI72sGZrnaYm93OCXR3XhV0lLFTJDTska7ALB9oi/GzgX34XFsco+kftwFNaN6j6Siq4qmOaoZ4jtAMU2TuI32QHoOGNj4MZfATryj+s4PZl97Jhuaruo6P1X9Wwo+Uf1nB7MvvZMNzVd1FR+q/q2Akw4zGEYwDAUVycOrJ/aW91HhT6yuv6r14/tw2OTj1ZP7S3u48KfWV1/VevH9uA6NBMyjp87glmcRxpKxZj0AWbzekjFEeNrKu2xdzfDhTz8nWuZmPh6XeSemTifV46/Jxru0UvfJ8vANzxtZV22P73w4zxtZV22P73w4Ufk413aKXvk+XjPJxru0UvfJ8vAG+sjWRl9RlNVFDVRvI6WVQGuTtA23r6MBHJx6zn9nPvY8Z5ONd9PS98ny8G2qjVRU5XWSzTSwurxGMCMsTcurX5ygWshwATyjus4PZx72TAblmrjMaiFJYaWR43F1YbNiL24n0YMuUd1nB7OPeyY22hGvCko8up6aSGoZ4l2SVCbJ5xO67g8cAAapevKL1h/A2G5yjurIPaB7qTGp0I1HVdHmNPUyTU7JE20QpfaPNI3XQDjg41r6ETZpRxQwvGjJKJCZL2sEZbc0E3u4wA7ycerJ/aW93HgyzHWRl0EzxS1UaSIdllO1cHzbhjX6qNCJcro5IZnjdnlMoMd7WKItjtAG90OEFrR68rPW/0XAUHrc6jrf3B+NcKjk49Y1Hs/+4mGtrc6jrf3B+NcKnk4dY1HqP8AcTAdfKO60g9mX3kmDrV3rJy6nyqlilqo0kSOzKQ1wbnduX0469a+qepzSsjmhlhRUiEREhYG4d2vzVItZxgJ8nGu+npe+T5eAbnjayrtsf3vhxnjayrtsf3vhwo/Jxru0UvfJ8vGeTjXdope+T5eAbnjayrtsXc3w4nXTjMY586nlhcPG8ysrDoI5vnwXeTjXdope+T5eOyDk61ysp8PS7iD0ycD6vAZPyiq5WYeApdxI6JOB9Zjr8o+u+gpe6T5mFdWf9R/3m/njowFW6qNN5c0o5ZpkjRklMYEdwLBFa/OJN7ucGpOFPycerJ/aD7qPATrH1j5hT5tVRQ1UiRo9lUbNgNkG28X6TgO3yjq7s9L3SfMwa6qNa9TmlZLDNFCipEZAYwwNw6rbnMRaznBL4psq7FH974sbPIdCKKjkMlNTpE7LsFlvci4Nt5PFQfqwCR5R3WcHs497JhUDFi59oRRVkgkqadJXVdgM17gXJtuI4sT9eNb4pcq7FH974sBstNs9eiy6oqY1VniXaAa+yecBvsQeOEl5R1d2el7pPmYoDMstjqIXhmQPG4sym9iL34ekDCV146EUVFQQyU1OkTtOELLe5Hg3Nt5PFQfqwB9qo03lzSjkmmSNGSUxAR3AsEVrnaJN7ucIDWo1s8rD/3f6LjX5DpvW0cZjpqh4kLbZVbWJIAvvB4KO7D60P0Ko6/LoKurp0nqJk25JGvtO1yLnZIHQB3YBW6R68KutpJaaSGnVJRskqH2hvB3XcjpGB3QfTqbK5nlhSN2dPBkSbRAG0Du2WG+6jA4cMjUbo3T1tbOlTEsqrDtgNfcdtRfcRwJwHv8o6u+gpe6T5mM8o6u7PS90nzMa3Xjo5T0dfDHTRLEjQByq33kyOL7yeCjuwy9XerfLqjKqWWWljeR47sx2rk3O/c1uGA0mg+vCrrcxp6aSGnVJWKkqH2hZSd13I4YduFppvoXR5fl09XRwJBUwqGjlW+0hLAEjaJHQxH14HtR2mtbW106VNQ8qLDtBWAsDtqL7gOBPfgNvrX1r1OV1kcMMULq8QlJkDE3LutuawFrIMBsHKKrmZR4Cl3kDok4n1mOvlHdZwezL7yTCuov+qn7y/zGAonWTrGy+fKqqGKqR5XTZVRtXJ2hu3i3A4m/DK0p1JVdJTz1Uk1OyR3cqpfaN26BdAOPnwMaEaDy5pO8MLxoyJ4QmS4FgyrYbKk3u4wA7fFHauNY+X0+U0sU1VGkiJZlO1cHaJtuFug4Sem+g8uVzpDM8bs6eEBjuRbaK2O0oN7ocEejmo6rrKSKpjmp1SUbQDF9obyN9kI4YAEy3LZKiZIYULyObKotcm1+P7DhsarMrlyarkqMyQ0kMkRhV3tYuXVgvMub7KMf9OFzoRnqUWY09TIrMkTbRC22jzSN1yBxwca19a9NmlHFDDFMjJKJCZAoFgjLbmsTe7jAe7Wnlcuc1cdRlqGrhjiELOlrBw7MV59jfZdT/qwF+KXNexSfd+LBNqo1r02V0csM0Uzs8pkBjCkWKKtucwN7ocG3lHUP0FV3R/MwCa1b5nHT5tSyzOI40clmPQBst5hfpIwydeGm9FW0EMdNUJK6zhyq3uB4NxfeBxYD68KPRzInrauKmjZVeU7ILX2RuJ37IJ4YY3k413aKXvk+XgDLk49WT+0t7uPDVkG4/swGaqNCJcro5IZnjdnlMoMdyLFEW3OAN7ocGjNYXwEm+KXNexS96/FhkajtCqyirp3qad4kaHZDNaxO2ptuJ4An6sE2jmvCkrauKmjhqFeU7ILBNkbid9nJ6Bhi4DRZ7pvRUcgjqahInZdsK17kEkX3A8VPdhC6YaE1lfmM9XSU7z00z7cci22XWwFxtEHpBx7eUd1nB7MvvJMN7VT1JReq/uOA69bnUdb+4PxriYch0aqK12SmiaVlG0wW24XtfeRxIxWOnOQvW5dUU0bKryqFBa+yLMDv2QTwwFaqNVVTldXLLNJC6vF4MCMsTfbU35ygWspwHt1HaOVFHQTR1MTRO05cK1t4MaC/NJ4qe7C4071dZhNnNRPFSyPE0oZWBWxAA3i7ejFG4XOe68KSlrJKV4ahnjfYJUJsk7ui7g234BWaVa7aurp56WSGnCSXQsocNYNwu5H/AOfNj38nHrOf2c+9jw3G1X5UTc0cO/8Ab8WNhkmh1DRyGSmgjidl2Cy3uRcG28+dR3YDT6b6qKbNKhJppZ0ZEEYEZUCwZmvzkJvdz3YI9HMiSipIqaNmZIhsgtbaO8nfsgDjhQ68dNqykr4Upqh4kaAMVW1ifCOL7x5gB9WGTq4zR58ppZZnLyOl2ZuknaYf0wExaEZElbmNPTSFlSVtlittoc0ndcEcMO3ycaD6er+1H8vCBy2ulp5klhZkkQ3Vh0g2txHmJw59R2mVbV18yVNRJKiwFwrWsD4RBfcBwJH14Db+ThQfT1f2o/l4zycaD6er+1H8vDWZwOIx88IPOMBJ2qXryi9Z/Y2KzxFGWZjLBMksLFJUN1YdINrcfQTh06jtMq2rr5kqaiSVFgLhWta/hEF9wHAkfXgN1rX1r1OV1kUMMUDq8IlJkDE3LuthssBayDBtodnj1mWwVMgVXlTaIW4UbyN1yTwxzzzQmirJBJU06Suq7AZr3ABJtuPnY9+PdR0UVPAIYlWONBsqo6FHm3n04CPtG8+eiq4qmNVZ4jtAPfZN1I37JB44YnlHV/0FJ9mT5mBHVtlUc+b0sUyB43YhlboPMY8PSBii21V5UOmjh/j/AO8BNmm+m82aTpNMkaMiCICMECwZmvzmJvdzgm0c141lJSxU0cNMUjXYBYOWO/jZwOPmxx145BT0lfClNEkSNAHIXoJ8I4vvJ4KO7C8i/OH7cBb+MwMaysykp8oqpYXMciKCrDpHPUcfQTidPGjmvbJv4fDgG7rX1r1OV1kcMMcDq8QlJkDE3Lutua43WQYRWa549ZXtUSBVeWRWIW+yDuG65J4YdWqrKo83pJJ8yQVUySmFXl/OCBEYJutu2nY/6jhU6c5akGdVEcKBI0mCqq9AHN3YD01GqXNS7EUUliSRvTz/AL2OvxR5r2KTvT4sVljMBJvijzXsUnenxYGczyySnmeGZCkiGzKbXBtfhu4jFsYSemuo6qrcxqKlJ4FSV9pQ23tAbIG+y24YA78beVdtj7n+HGeNzKu2x9z/AA4VHk4VvaKb7/wYzycK3tFN9/4MBqteGklPW18MlNKsqLAELAHcfCObc4Dgw78Lq+CPTrQeXK6hIZXSRnTwoKXsAWZbc4DfzDgcwDK0L0IrMvzCCrrIGgpoW2pJWIKoNki52ST0sB9eHP43Mq7bH3P8OAzMtadPnMT5dBFLHLVDwaPJs7AIO1zthi1rKegHC5051Tz5XTpNNLE6vIIgE2r3Ks1+coFuYe/AUvkOklPWxtJSyiVFbYLAEWNgbc4Dgw78ITWBq2zGozaqmipHeN5NpWBWzCw3729GDbk4n/6yf2lvdR492kOvKlpKuWmeCdnibYJXY2TuHRdgeOAPszzOKmheaZwkaC7MbkAE24b+kjCT146b0VbRQJTTpK6zbRABBA2GF+cBxIwx9bnUdb+4Pxric9BdBZc0nkiikjjZE8IS97EbQFuaDv52AGcc4zvH7cNnycK3tNN9/wCDHw8nGs7TTff+DAOHLNZOXVEyQw1SPI5sqgNcnp6StugHBNbEnao+vKL98/gbFGadadRZXBHLLHJIrv4MBLXB2SbnaI/y4D0Z9pzRUUgjqahYnZdsKwYkgki/NB4qe7G0yzMo6iFJoXDxuLqwuAR0cf2YSeeaPvpRIKykZYI4V/wxWe+0WUl7jwYYbNpgOm9wcbTK9akGURx5bNFNLNTWhZ49nYY3vzdtgbc4dIGAGp+UXXKzDwFLuJH5snA+sxw8o+v+gpPsyfMwJ6BZdHPncEUyCSN5WDKegizf1AxRDaq8qHTRwjv/APeAUXlH1/0FJ9mT5mM8o+v+gpPsyfMw3PFblXY4f4/FjDquynscP8fiwCj8o+v+gpPsyfMwbaqNa9TmlZLDNHCipEZAYwwNw6rY7THdZzjnrJ1d5fT5TVSw0sSSIgKsL3B2lFxv9OAbk49Zz+zn3seAaum+qimzSdJppZkZEEQEZUCwZmvzlJvdz3YHfJxoPp6v7Ufy8ajXjplW0mYQpTVEkSNAHKraxPhHF94PAAfVhdeNHNe2Tfw+HAO7RzUdSUVXFUxzVDPE20AxQqdxG+yA8fPjW8o7qyD2ge6kwYax80kgymqlhcpIiXVl6RzlH8jiYs90yrauMJUzySorbYDWsGsRfcBwY9+AdvJw6sn9pb3UeFHrR68rPW/0XDc5OHVk/tLe6jwZZlq7y+aV5paWJ5HO0zG9yfP0+jAeTW51HW/uD8a4VPJw6xqPUf7iYB8z1iZhURPFNVSPG4sym1jx4DzgYN+TibZhU+o/3EwBnrX1r1OV1kUMMUDq8IlJkDE3LuthssBayDBtodnj1mWwVEgVXlTaYLcKN5G65J4Y+53odQ1kgkqYI5XVdgM17gAk23Hzse/Gwo6KKCBYoVVI0FlUdAG/dvPpwEfaOZ89FVxVMaqzxHaAe+ybqRv2SDx8+Gxo/nb6USNSVoWGOFf8Qpp7hy1wlj4UuLWkPC/Rhd6tctjqM3pYpkEkbsQynoPMY8PSBinsh0PoqSRnpYI4nZdklb3IuDbeTxA7sB1aEaEQ5XA8MLyOruZSZCCblVW3NUC1kGJx1ldf1Xrx/birmcDiMDtbq7y+eVppKWJ5HO0zm9yfP0+jATrqx/SCl9c38nw1uUd1ZT+0D3UmFTqx/SCl9c38nw1uUd1ZT+0D3UmAnW+MBx8x9GArPW11HW+r/vXCj5OPWdR7Ofex4bmtrqOt9X/euFHyces6j2c+9jwFF2x8IwD6c62IMrqEhlildnjEoKbNrFmW3OYG/MPfgl0az5a2kiqUVlWUbQVrbQ3kb7EjhgELq51b5jT5tSzTUrpGj3ZiVsBskX3NfpOGRrw0bqK2ghjpomldZw5UEbh4NxfnEcWHfjVeUfR9mqfufHgi0G1sU+aVDwwxSoUjMpL7NrBlW3NYm/PHdgPHqP0bqKKgmjqYmidpy4UkEkbCC/NJ4qe7DCl/NP7Mc8cJeg/swEQHGY2mjWQNW1kVMjKrynZDNfZFlJ32BPDBHpzqpnyuBJpZYnDv4MBNq99km/OUC3N/jgNNkOg9bWxmSmp2lRW2CwKgAgA25xHBh342XijzXsUnenxYbXJx6sn9pb3ceGrL+af2YCIMMjUdpJTUVbPJUyrErQ7AJB3nbU25oPBcBejWQPW1kVMjKjSnZDNfZFlJ32BPDDH8nCt7TTff+DAanXhpJT1tfDJTSrKiwBCwBFiHc25wHBh34eGqnqSi9V/ccTbpzoPLldQkMrpIzxiUFL2ALMtucBvuhwzNCNeFLSUFNStBOzxqEJXY2Sbnou17b8ACasf0gpfXN/JsUXpvoRFmkCQzPIio/hAYyAb7LLbnKRaznEqwTzwVXhodtJEdirBTcG5HEeYnG98ZOcdqqO7/AI4BseThQfT1f2o/l4zycaH6er+1H8vCn8ZWcdqqO7/jjPGVnHaqju/44CgdbXUdb6sfjXCj5OPWdR7Ofex4Ecx04zSeJ4pZ53jcWZSu4i9/8vowZcnWBlzOe6kfk56Rb9bH58B18o7rOn9nHvZMNzVL1HRerP42wp+UVAzZnBZSfycdAv8ArZPNgNy/TnM6eFYoqieONBZVAsFHT/l9OAYum+o6josuqKmOaoZ4k2lDFNk84DfsoDxws9CNN5crneaFI3Z0MZEgJFtpWuNlgb3QYrbMstjqIXimQPG4synoIvfh6QMJjXfoPSUlBC9LTJG7ThSUBuR4NzbpO64B+rAHeqjTebNKOWaZI0ZJTEBGCBYIjXO0xN7ucAummu+spMxqKaOGnZI32AWD7RFh02cC+/zY3XJ0iK5ZOCCPylukW/Vx+fCl1n07HPKwhWI8L0gE8FwDNzTVbT5LC+ZU8k0k1KNtElKmMknZ5wRVa1nPQRjV6P54+lEjUlaFhjhX/EK1PcMWuEsfClxa0h4DoGGPraW+R1lt/MH41wq+TpAy5jUXUj/4OII/WJ58B7dINIH0XkWjolWaOZf8SzVF2cMxKWHgig2bQqei9yd+NUeUbXH9RSfZk+Zjt5RcDNmcFlJ/Jl6Bf9ZJ5sHGrzVxl8+VUss1JG0jR3ZmBuTc7zv9GATmqPryi/fP4GxWOFvptoZSUGXT1VHTpBUwqGjkQHaUlgCRckdDEfXge1IaWV1VXTJVTSyIsO0ocWAO2ov0DfYnvwBppvqnps0qEmmlnRkjEQEZUCwZmvzkJvdz3YH4+TpQqwInqtxB/Oj4f+PDWxOmnWnWZRZxUxQ1E6xLKFVVG4Cy7hzfTgP/2Q=="/>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8870122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E6E100"/>
                </a:solidFill>
              </a:rPr>
              <a:t>Images</a:t>
            </a:r>
          </a:p>
        </p:txBody>
      </p:sp>
      <p:sp>
        <p:nvSpPr>
          <p:cNvPr id="11" name="Espace réservé du contenu 7"/>
          <p:cNvSpPr txBox="1">
            <a:spLocks/>
          </p:cNvSpPr>
          <p:nvPr/>
        </p:nvSpPr>
        <p:spPr>
          <a:xfrm>
            <a:off x="395536" y="1196752"/>
            <a:ext cx="8485305" cy="5256584"/>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dirty="0" smtClean="0"/>
              <a:t>quel est le point commun entre </a:t>
            </a:r>
            <a:endParaRPr lang="fr-FR" sz="500" dirty="0" smtClean="0"/>
          </a:p>
          <a:p>
            <a:pPr marL="1490663" lvl="2"/>
            <a:endParaRPr lang="fr-FR" sz="1400" dirty="0" smtClean="0"/>
          </a:p>
          <a:p>
            <a:pPr marL="1490663" lvl="2"/>
            <a:endParaRPr lang="fr-FR" sz="1400" dirty="0" smtClean="0"/>
          </a:p>
          <a:p>
            <a:pPr marL="0" indent="0">
              <a:spcBef>
                <a:spcPts val="600"/>
              </a:spcBef>
              <a:buNone/>
            </a:pPr>
            <a:r>
              <a:rPr lang="fr-FR" dirty="0" smtClean="0"/>
              <a:t>	</a:t>
            </a:r>
          </a:p>
          <a:p>
            <a:endParaRPr lang="fr-FR" dirty="0"/>
          </a:p>
        </p:txBody>
      </p:sp>
      <p:sp>
        <p:nvSpPr>
          <p:cNvPr id="18" name="AutoShape 4" descr="data:image/jpeg;base64,/9j/4AAQSkZJRgABAQAAAQABAAD/2wCEAAkGBhQSERUTExQVFBUVGRUYGBgYFBYXGhwcFxcXGBwXGBgYHCYeFxwjGhgYHy8hJCcpLCwsFR4xNTAqNSYrLCkBCQoKDQwOFA8PFCkYFBgpKSkpKSkpKSkpKSkpKSkpKSkpKSkpKSkpKSkpKSkpKSkpKSkpKSkpKSkpKSkpKSkpKf/AABEIANQA7gMBIgACEQEDEQH/xAAcAAACAgMBAQAAAAAAAAAAAAAEBQMGAAIHAQj/xABGEAABAgQDBAYGCAQFAwUAAAABAhEAAwQhEjFBBQZRYRMicYGRsQcyQqHB8BQjUmJyktHhM9LT8RYkU4KyQ6LCFRdjg7P/xAAXAQEBAQEAAAAAAAAAAAAAAAABAAID/8QAGBEBAQEBAQAAAAAAAAAAAAAAAAERQQL/2gAMAwEAAhEDEQA/AOUVlEZZYkEF2UkuksWcGOr7lejKQadM6oHSKmpBA0TiuCCMy0cqp56lno1OQtQPYftB+2LbsetqPpMtFMtWGnZJxElCQbKSxGujX8IKI6TsvcqmkqBCApi4xgFvdD6pIQk4cAtZzhHuhaa5Sg3q849kUbuQCeZAHvXeMtK1stK6iqnGqkSxLKFSnUrFY5lBJbrA5gaZxxna9H0M6ZLuQla0pJBGJIJAUHzcMY+k5VEl7uPAeQER7T2HLny8E1CJqeCgD53HaI1Ky4BurslNRMIVo0dUotlIkpZIELl+j0Uk/pZCj0ZIdBuU9h1ENpk54UgmpgOfLeC1qiFcBCmTaIOgEGKiFZiAYyo86GCDHhiAYSY3EiJExKgQpB9GiSXSRMkQTKEBRS6GIZkhLlOJOIBylw4HEjMRUt9dsVAqTIlrWEMhkosS6XPq9Y9kH7ibvz5SpkydLMsLSAnFZR6z3TmO+LEcLo4iTRw3VLjUSYiUmkjwUcNhTx79GioK00seqpDDdFNEqaOMkiNA8anZltYsKqYDO0Jto7008lwDjVwT1j7rDvMKL5uxzCLaVIlBuRG+0t75sxwhIQPzHyYeBis1SiouoknibwyBZdo7OrJKgVUlkF0qElZT2g8OXui87jUKkUqVzAelmlS1Ys7kgPq7AR0ZdUEpeF0hKQcSmxFz2PGdOIJGyybqDPp85QykUmE6DxJ8YhXW9w4DOPUVihYIA7T8vETIofOF8yaEqtpp+kZN2ra4aEW0ttABrZOM+fAQwHdVTCalxFL27QLR9Ygl0llJ0PP8XnaG+zNrqBBsGzBPHTthpWykT0FtR56eIhSk01SFpcWOo1BiQiPPoPRLULdZm7gP2iQohZQTBAyoLmJgKYYkx49eNMUSJMSeNEiTHqRG4REnggiWYjTLgqVIiSSnCUkqCQFFgVADEWyBOZiRRJjaXIglNPA0BEiJE08HIpYIRS2hRamliRNHC/au/NJT2x9KvLDL63cVeqPHuiuVu+VVUEiSBTIAdRJSpaRxUosmWO1jweALhVzpUkAzVpQ+WI3PIDM9wMV7b2+8uUCmUkqXo/VbmoZjssTyzNSnbRSgnoSqZNPrT1kqX/8AXiDpH3iH7ICRRk3OvG5ixa3r9sz579JMLH2R1U+Az73gRMiD5dOHsHiVVGfn9oUWmSBnANQLw5XIhfXAAhji9w/eJO5rrlLU5s2Q/aJ5BfNzx0jSVI1MGSZ6R9n3mObQiUlxl2fLwVTSA9xbhGsmc4sHPZBaJSgHUQOQ+JMSR1cpLXCe8/LRUNqSgVKGAHP1TygreStm5ytOLl+y7wnkqKkjpLrZ3a4y1cte8b8il5o1FeJKrEHN7eOX7xZNgpXZ3ZlDPsD9tyIDRSLBJKbWYjW/DjDVCjLQzMWL94hCpb1bQwTswEJDC2Zv8WHZA1JtlKwLwPvdQTCRMYE36qmZho2fxijmepDTJRJlksUu5Qo+yriOCtRzBEIdOlpxkBOZh/S7uoAdQxHnFQ3BrjNWX0jqMqVaCmK7UbuoUhsASeIzis1ez1SlMctDHQ5xhRteixpI8DwPGBWKnKRBUuTC6l2mnpVSl9VaSxHxHIiH8iQ8IRSqeDZdNE8uSAHNgMybAdp0hJtTf+jkWC+mVfqymV4rfCPf2RE/lUsR1+0pFMnFOmJljRzc9gzPdHMdsekyqndWU1On7vWX3rOXcBCSi2XNqFYj0kwm5N1KU2bPoNVEhI1OkWLV82r6U0Dq0sozFGwUsEDuQOsrxEVHau2KuqOGfPYHKUjy6OXmfxF43+iolhlKHOXJV/8ApOY4uxAI7I2TXMMMtIlpNsKEsD+JRdS+wkiEahk7ORK9ZwR7CCOkP413TJHIOriNYyakrYWSgFxLQ4SDx4qV943PGJJVKpV8gIPk0SU3IJyZjkeBgQWRRXASHe1oJGys8T9kF4joEhI4Zn4xGpZOQgQb6KE5DONCWy8ILNs78oGnp7fCIgqljyMK59MknrKI4MnETzzAA735QyqXaE1az8YU73WS2GWQhOurUFWuW7hr2n9oudfQOnCPaN4VTtjhJsGHzcxzjTNi1aj/AGh/LU+f6wooKRiXhshLRIDtPZ5U7Z/LRU9u0kySEkXJZ29+V8jpHREgM5hZtrZyZgdnYZeZPhGoKRbGq/q2uVcbltOLeED7QqwhwQVHMJDvozPz1g2h2WHJC0t3298J9pSOjK1rUk3ABJfN7t7P940Ff21VLwLXMIdmCUl+4qy8M45ysdGFMc7WdiHe/G4HhHR9sSFrQpQdCAlSioFiEpDkhrOSQOPWaOZVSiVF4Qunopn/AOYUnk8dqWtkiOH+iucE1Kgcym3jHZ583qd0FMLVVJXPSkZJdR8gPHyhpNlAxWtlVf18293SPd+8WSVNeBOaelDYCkBNZKsqXZbfZexPYfcrlFelek2YmUEIlpx6qWSR3JDe8x2iupEzElKgClQIIOoIYjwj5521sv6HVzJSk4kpLpyDpN0m4OlsswYYK82pt6oqT9dNUsaJdkjsQLe6NqfYM0pClJ6NByVMOAH8L3V3AwXI28U/wkS5Z4pQCr8yhbuAiJc9UxRUtSlHUkknxN4UmkSpEsgsZygzguhHgOsoflhhUV82cMLhKPsIAQi2Vh63e5EAU5AGQ5nWCpOeYEQbIoRrBsiSAcgeX9ojkl8gSOLeRiTpbsze+JDBLSzoc8tRyIyUI0wdz8D5fpHiaZZHSBJIf1gm3Y4zPIXjdZ6hUyiAxLB/E5d+sBSUNIZi0oTmpQSH4ktGbYqESpq5UkGfgISVIYDFqAS73cWAyhRVU9ZPDy5KxLcJOEEs+WI5iHUnYxpkpN+kyBOEADwY38oCRjbwBwKQZXF/jrB5muGVcaH5zESbW2ehYPSABTO9uGnARXaSuUlN3KAcL8Hdh4A+ESG7SlkknMdrxXqzPhDuZOt1dYT12d/IQxPqZwYgnU4JjEHrRIlTxzbQIkMY2rF4QO6JkJjSsS6IgGVU/VniIr9SubMCsCmZKlPmSWtbLRmhpP5dhiOlqBLxOBr+kagUqrqK3E0lOYAZgdDc6ZtCirkzRNlmqdaioFMvTUXHMtzMdTlz0S0zJ0whMtAJfQML9uWUVDduhXXVn01aSJYLSkkWSE2A5q1LWcmNAbvruiqZs2axPSJAmMmwOC+DmkDEw4sY4KZhOZJ7Y+kvSLvImkol6zJoVLlp4lSWJPJIL+HGPmsZQxU83JmkViG5vHbJ1R9V3Ryj0cbHK5pmEWFhHTtpqwy+6CpSti1c011QoB5QKEk8FBLhhrZ37o6HQ1Lh3hFuPs0GmVMI/jTZq+4K6Me5HvgufKNOcQcyz/29vKJLMguI5X6YdhulFQkXR1FfhUbHuV/yjolJWvAO89CmfJWhVwtJBgTgWzipSghCVKUqwCQSonkBcxd9nejLaC2KpIQk/amJSoPqA5PcYv3ou3ERRyelWAqfMd1fZS9kp4OGJ4vyjoCUQ6sfO20tyK6mBUuQopD9ZDLDcwkuB3Qok1UfTxTHNPSZuXLKFVUlIStN1gBgoaqYe0M+fhFqxQ6WeSOXCJzKxZH3WtANFNcfIHnDWTOLFiGZi4LeOh5wsrlTYJdMnHh6PohiVhKk3DuQk3AUcxcHPOKj/iIzZnUDYbHB1kqIyUZZAt3PckkGI6lSwkKlFYLhJCSbpVZTjUc4hp6xMgJWhP8AmgpkXGBBLgEEAYzdjfDcEPcQFdN2N4Fqf1ApSQMKlMFetYWa4IYv3xLvpLT0BmBZR0dihbDS5Sdc2fyaGNPuqlblZxTF9dSgVJAUoDFhln1R2Z6gxUt7NkTpyE0srEuZLBKsUwBKy56spKnK13diXbJ4y0XbkbJG0Jq0zVFUuWAcGPCS5NgoAkCzlr5Q23l3ckoUZcmWmXZRWLqAbCEuSom97EJLB21Nb3R3ZK8bKPSpBdrBCfbUpb9VTdUDmTZoucuWEoyAswHAcTzOcIUCroeiSFocJJwqGZQv7LnQ5g84r9ZnHQNsJHWQBZUpaDbNSUlSD2hlDvHCOdCY9jFE+pEKu+fGJFHCQdD5wBIrB6w4RlTU9VxrpxjDQqtqcDHmx+fnOIZleP2hTUbVKvWFxYtqOPnAia0OL+cKHz6kQBtmYTLDWJIDm9iX+EQ1lWACBEdRXY0KbQAphgJt5lVE9dPTS7ImLKmbPAUsVaNiLt9wR07ZtGinkolpsEJA8MyfOKJX7TZMmdLHXlvYt7QGXgQ0VveOu2ptEiXTpUJKuqcLJBLOoKWS5Dd2Yu0aBJ6TN7RWVpwKeTJGBB0Jd1LD2ubAtkkRSpqrmOqbK9Bqyl6ieEK4Sk4vFSmHugraPoESUkyapWPQTEApPaUMR4GJFnos2iOjKLOk+cWDe/aWBBw3OQHEmyR3kgd8V/d7d2Zs5Sk1LIUSWLjCpvsqyPZnygnZtWKmuCifq6ZlngV3wJ5tdf8AtESX/ZNEKeRKkv8Aw0JS/EgXPepz3wSpIUCCAQcx26Qgq9uAMHiSj2sDrAkVRINOqzmUTY/ZP2T8DBcud0jJGpA/X3RLOqUrSUliCGIMR7t0DTVXdKfVPbx5iJLXRoYAQcBaIJKInWYCHnLaAK2RjQQciGiasmNGmz1YpQVxJ8HI+EScL3p2Cuint/0l3QdBxT2jyiOl6wzduH6R13evd5FXIVKVrdJ1SoZKHzk8cLp5q5E5UqZZSFFJHAgs/wAY1GbF12Xs0TUlllCRmGBNwXHZnAlTuLLScYnrSgXCejTw+0SzdojekLpJBIJF2sW48xCSbu/PmHrTMY0KlqNuw5Qpc0+kkU/1XWmlCA60LMwWABKkqyL5sSLwBsTbAqpy0nr4w7NwFy3KNd0N2kSphXNIWkgy1Ajq4V2XzfD5xkrcBKUGoTMKevM6PDdK0ukoUmYlQsUqL6ukjN4yXuxNsiQqdJSkISo9GVKBdLOQgJBwnI3ItzeHDhIxOD99V/iw7oCpt1lpGKYhkkEAuli7EhAClEvmVKL2aCwhKUoBzViBfJkvc88vGAlO9ElBpZqitKlYXTdIu4yvfsjl+FzFy3zqJQ+rlkEliphkz2fXQxU5MgkkxqB2+k22FAAWVlhu9uB4eRg6k2iCnrF2s8U+qlPcW+BiGm3l6FTT8RD2WA5APEa+cYK8VawzjvhUok3Hz8tCat3zp/VTOQHc+098rYYlRt1BSnCpPWJwuWduHGHELqUKUScwMu9x5tEKJZcknLg17ZQ4oqCYtGMiw5F24wt2pSTz1aemmzFHUpwJGl1LYQwUv2lUYB1WIAD2Yk8uMKvRlSTqitmlapssJCljCSlOPEGHBVtItmx9x6tUyXMqFIlAC6EnG76Xt7zF/RQoRLCEiycodTWnnvY2IzguWYTlRBY5xMirIvnAU22tky6iUqXMS6SL8R94cFDMH9Y4XtOXOpJkySF4ShZBsL26qg+hSxjvUquSocDwNv7xyH0vyUpmzVkLSpUqmMpQHVUpK8CwS1yE84oKqiqqcrOYsntAfsYRCaqdpNmDgcRHcYV7N2oXwqLiG0yYPnX9DGmUR2zUpynTO9j8I7duDTLFJLVMJK1pC1E/euPAMO6OJUiOlmolgOVKSnuJAL8I+i9mSglCQMgAPCCtQylCNJyokTlA09UZJVtifhQo8ATBmyrU8ofcR7wD8YQb21OGRNPBKvIw12XUvJl/gR/xESe7RXhvo8ch9LGwjLmoqki0zqr/ABAWPeLd0dT21MdBAzMBb1bHFVRLlNcpdPJQun3wxOTbt1zsnzLNFimICfm3bHP9nVCpa+BBY92kXddSDTkkllMknvcnwENZgz6dhpZiwfZxD3Af9wS/bAG71AQiWSsh8RSDMUEl1MRhuMxoxyvC7aVYoSCjqhBsL9ZsQPWA45vzix00h6OQRom/+5zAUNdtifLxq9lLpABdLoYKVccSx/DCk7ZqpqRMMpJCQrCfVSSoAuxLqsBlnDCtpVTly8WDo5QsjrdYuD1nGVstYPXOUcQKbsLEsxydxnplwiTnm06RQQVq9YkYicyVP4DlAyxhSkDt7zDjekKSlEslypRLcNB7yYX7TFxrkLcg0SdHnSwew2PwhJtuhxJPEQ/UGgGoTpqPeIzC5wnZa5k0IQHUXwjsD/CO77rS5a5MoLlJCkJTZSQSktfPnHPNm06UVsiYLNMS/fY+4x14yAJiFCzgpPdcfGG1Q3loHCJpktxEUuCIoS5ZIOT9kazKoDOGSpbwPMph2CEFU2plqPrAHnaJUygYFrUrKsCaZSx9taky09zuo/lgGcuZTddSSmX7TKK0p55BQHcREj6VKjys2WiYgoWhK0KzSpIUk9qTYx5R1YWAoEEG4ILg9hGcMgLQJxDen0METkro1JTKWXKJij9Xf2VAEqS+QNxa5h1sn0Uy0gGetUw8B1E/qfGOg7T2gJSbkAKcMRm5MVuVvrTy6hFLNWUqmB0qOTvZJOnI8bRoJk7AkyEpTKQlDqSLADmX42EWWkTYQqqJiVzUBKgoJBUSCCL2FxbQw5pxAU6soGmwQuBpxgSm78zGppv4F+RhNuJvmidTy0FTLQlKVA59UAOOOUMfSFOalnfgV5Qo9DWy0TKGcFh3m2OoIQlik6G8IXVAxweEdVoXISqSQldwbJWBnyPA+ekMpV2gLhPpA2IaasWQOpNONJ0c+sPG/fGbJxTkYUkEpuxLPwY+9o6zvluwKyQpGSx1kK4KHw0McW2VWqpp5QtJCkqwqA5W740Dir2eU0ypigxcBIIYtiuSDkTy4Q93X2gUUyX6yOsG9pIBy5iEu9G2AoCUnVlE+8C/jDbdaoSZCUnirTO5gQ6XvDLV7E1IYl+jtb8JMLp+0+lmMpBQgAsMSUrJbVIOJvDnCchOJahqFu+bHGzc8IGbxDLqXUAGsFDIZMPsgAnncxIBWfWVSScnJA4BI/WIdqLLizdloNo0Fc5a8glNv9xPwEL9oqvnEnTpyvH5vAFSpxzGXPlDKrDd2fZr4frA1LsxU6amWksTcnQDUmMEt2Xs1U2aCl8KClRLcCLdpIjqs9TSwr7BB7sj7ifCFlLQykS0pl2Tc/EqJ1fi0NqKeFovwYj50iIymngixg4GKtR4pZwvYW8IfyJ7iGIYDCyrqyucJCD6oC5h4DQdp+coKm1ASkqOSQSe4PCHcdZXIM9d1VC1zD2PhSOxh740FnUiBKymCkkG7iC8cQzjaJOd7HojSVM0JmKTKTiWqUElYKVeqtCRcKSvqkJzBBZ4utHttC5ImHEhGEqKlpKQAmynJyINvJ4q29CFS5onoF0u44jVPf8ApFG9IO/K5pNJLWPo8rA6kn+IcCVdY6hLsw1F9GgsFZv/AE02sJnBaqZCSEBIJJIyJAILG/ueOSbc2mqoqzMlhaQVfU3OIJxEJ6w15w22Bu9U1iscpDSUetMVZPVuQD7R5B+cXfdr0eJplJqJ/XmESloSPVRiWAq2qmKfEwhaNxqFSJX1hxLclRNySrrEk6m8XSUIQbOriqcuWwZISQdbu4PZD+VA09XAk9UEzDC6tXaJKB6S6hqWYOIbxIEbeiSrRKoFFSgn6xRLkDQamF3pTW1Meakj3wm9H+y/8uZh62JRzuzcOEI66VtDb3Sy1CnR05JwliAkFndSlHLmH5XhpsCTNElInFJUBchx559sVOS8o40ljlxBHBQ1HlF62dWS5iAUEFsw9xyI0MBbTEsCYoG+W4iKiV08oNOGIpI9pnOE8jdjpHQZkpJzJ7HtHqpYYAMQPdEnE9m7qzauUFKlzcTkAhBe2bqVZn+REknZy6Z5Skl5aiCRcu73SO3MPHZKSTgJA9QuW4Hlyikb2JSKnCnAlSh1jlcvc6AkawJWJ9LLmJWS+I2JBdmDZH1T3QpqqHAkrwqbiS5JJAYPZyWixSNv4caAnHgs4VkE58bAwnm7YVUqbBgSggly5JewyDCzxItpaAolsqyjdWt+7gLQo2kz8YsVarTMxW68l+MIdWqEuH4ZxJsItMMtgywxUdEJcqTy4Pwjacbvoqx7YDEwoW6dCCHdi2hbMHIiMNLVWTXISzE3NmZIdh3t7jBdNKIA4wo3dqVzgtay5KgSdXZm7AwYRaUotFiLJ6eu/HzH7eUF001rRTvSjt5VLThUtWGYVoCO44jbUMCD2wz3U3ql1shM1PVV7STmCM+0cDGsB1vHUYaSeRpLX5RtuvLCaSQkaS5f/EGNdqSxMp5qPtS1jxSYn2Hh6CXhOJOBIBycAAPyhRmDGq42THihESPbtNiQY4ztfZpp6pUsD6iqIWUgDrFKgVywWdN72bPlHdK2W4jn2+EvohLnhOM00xE4J4hB6w/K57QIozVilUBl08qmYJJCUqADAGYSpYAGQDq8IYbxVGCWAAOuQi+nthufUiKRUCatE1JdKhiSeOIWPgYj3mX1paTdgtf5cKf/ADMRBbtHHOmLJAfIcRkG7CFRcZWUUldQUNOZsS0KwgE2VMSnCAL5Ymi606nAI1ESaToV1aoaToUbQW0Scw9LFQBIQnVUzyBhhunK6OkkhusUA31xX8bxV9/6g1NbLp03Zh3rP6CLvKlhKQkeqGH4WhD3MkjvHw7YKoU4VBaQyhro3AiB0oL8+Oh5GC02Fu+Aqfv1u1PS9VTzpypWcyWZsxSpJOou5l8DprCDZO/lbJsmepY4TOv7zf3x1GVVFJCkniLhwQcwRqDFV25uFKUVVEgFMvOZKF+j4qRxl/8AHsytACb6UKxaCh5aMQbElJxDsdRYxWKioWoutalE5kqJJ7STeLRN3VlqACeqri+fbp2EQInctZUxVZ+TxIq2SCsFKCX4OAPNz2NFlptkiSgpV67urtybuguj2ZKpUkJ6yj7TXI4co0nV2I4VO2XNP6tfwgJRVy8/KK5tEB7RYKuSQeuFMcms/fFbrl35fOkUDsNXJwqUg5HI9twfnnAKziDe0n598H7JkLqZQAHWlHCSbDCXIc8Rk2bNDb/BpsrpOszHq2Pvf+0YbabpgYFaOpz+URYVLYQt2RswyQoG7l3ALZDjAW/G2votJMmD1yMKBxWqyQO+/dGg5ZvtVr2ltHoJR6kp0voG9dZ77d0WKTs8yZaRJJQUBg3EZvxf9eEabp7AFNJ638ZbKWrMv9l+Au/NzDeYX63ceTfPy8aZKqX0mdGro6gdGr7RBKDzcOR2Ed8WHcTfCQuYqnTNQXJVKD3bNSBoQDcas9rRVN4d101CSRZWh5xQ6WbU7PnY0BlJOqQoWOoPmGMOJ9ShceLmRTdzPSDJrpYYhE0Dryybjmn7SefjFmVPfKAtp00RWd4ZLpNuP9oeqlnOF9fLxBoEUejScyJtOr1qZWFL/wCmsYkHuDp/2wdvFNee2iUAEv8AaU58AgHvgWgpugqenAN0FEwAZpfEk9qVP+YwNW7UllZUs9GosSlTl1aB8gAMILO+HmYU92rtiWVdGUnEkpmBVmSmWlTpOoz8+EWXdXawmiakZS1dU/dUHHhcRQlqklWITkzZk31kBKuolKsRBUbKxEIBb72cWLcaoQkzGmpWVrPV9qyXxNwzvEFvnqip7zbWTJlKWo2SCYe7TrAkG8cW3624qqniklF79bh38hmYkh3MpTPqJtXMFnIT+JX6Jt3xe0jhn59sKNkSEyJaZaPVSGfidSe0wwTNbs8uUNQxKgBy8v2ia/G+nAiBBMu8edP+XyPZwgKfD+4giRPKSFJLEa/A8RAvSP2+fKNOlOY7xAktTs5JdctFs1oDnB/8kse0jinTSFSp+BZTxFnYgg6g6jgf3hxT1BcFJYjI6iBdtbM6VPSSkDGl1LlgXUNVyg/ijPUQIqmPMxMbp0yUefPnnxhbUrvcl+fx/WNPpGPIONB+/KPVvloL28+JiSCZKXMsDia5vlo5OQ0vFa23ICVsFY+J0fkTn2xZJ9RZkWI1yy5P7y57Iq+1AcV3Bhid93OnoVJwoSRgPWJa6iHJcfLCLEkRy3YO1jImhT9U2IJseHKx1jov/rcsIKick4iBdTcWF2eMNCZ8rXUeEc82/WfSahBIHQ05UQc8cz1XD+ygE9bVWQs8NdrbwLnJISDKQLkH1lDgW9UaW8dIULQM05HT5+coQxK2+fnPzEbKmDPQ2P6/CBX0OafeDkY8TP0OsagEYmse6BauSld1JCmsQRpx+EaKm5pPrDLmPm3dEf0r5+fnKFAKndmSSFS3lLF0LQSCDwhjur6Riib9GrGSt2TMyCjwVok88jyiFM72TkcjwOhhRtzYiKgEmyxZX6xB2VFWFC0CzQ5jmG629a6NpFWSUf8ATm3Ibgvg3Hxi9y9rImgdEtKn1BBHbaAmqUJhbtmilzZZSoA8OI7DpBNLssZqmLUe0AdwAjytQkBhElAmbCXKTOwLThCcXqqMxTZIGEEd9tYB3Z210dXKazKIIyzDFxpYxcJygFxCrZsmZPlzFy0rIzdL+PHvh0YkraidWkoprJyVOPqJ/D/qK5DvI112Z6MJEkEpXMKz60xTEq4sGt85xdpEsYRhYBrcP2jyaR2waSP/AApICWC5iiMvkCFVbsky3YlScsi/YePbD6u2oU4x9JkywgAqGEFQBIDqxFhcj9oRDbaSof56XM1I6OWf+JiRd0jNe2h+HbGqJ7HQjX9ogrdoY5ilKAvawYFrAtoYiRO59nP94kYLmMBe2h4co2RNfP1vPthempz14iPDUNlloeHI8okZdOxfhpBkmsdiCQxcEZgwkM8qz9YRLJncMxmH84xaU+1tkdMTNkAJnXUuWLCZxXLGi+KdYqKp/bq/H9jFxTP9oEgi9sweI5wDtrZYqnXKZNSLqSLJnAD1k6CZ5wypVp0+2XzzMItoTATY9xhmUFTucDWOJ7EaNm/GFNepINnPElvIG3jGoF4mTbtAsrbaqWplznUZfqzEuWKFdVVsnAuPwxAallQNVzAoFJjEK9V31czPEkgEHN0qFiDrb3iIEzmJTxuIV7ArDOosCi8yltzMo5flNuwDjGi6xxbNF+79vjEjafNfrajTiOHxgWbM52OXwgA7Se41jX6WMuOXxEagFLmkhxmn38R88IgVPHraH5+f2gRdW14gM9i2irjkeEKHzJ2YPyY9lVT39pOfMQo+lcdPn57uEZ9NYhQzGcQNZ6EKGEgFCrpfTiIrhoKilWZlIo4Tmj4FJz7RDI1Ib7qsuRiM13HMZ/rEhmzvSrMR1ahK0niA/uLH3mGq/SFIWP46QeYUnzEVqZUAliApJ0IB7rwIqhkEsZSb5XUO4sYksyN75L/xUE8SoCDqPeySC/SyieSn8hFMlyZaPVloBHJ+5y8TiqfLKJOp0W/NOEAKmh/wqHcHF4GqvSLI9nHM7EsPFTRziZUcPFoiVWmJLjUbdoppJmUIDlypIRifiSCL84ErJ0gt0ImJP3yGbhmYrsjaJye8b/SHtEjZU5xz+bR4mo0PzzHOFX0rxjdVQ4cZxE0+kaP2cxHgqM9eIhQK3Q/PONvph7D5wI6TPAa9tDw5GJkVN82V7j+o5wiTWi/A5j4iPEVrWJscjBhWBVXqOqefkeXOIpm0eDuNMiDxBhP9PfgCMj8DyiCbV6ixGYPl2QYtOdoyU1o0TVMyTYJnsPVVombwOuUc/rJisRSsEKTYghiGszaQ7mV3dy+IPxjK2rlVTGoUZc1NumCCrpEiwExI9sW62od+e4HS1+jenb+JP/NL/pxov0aU9vrJ+X2pf9OPYyMkZsLcGTInpWiZOLgpKVGWUlKgXBAQOR7o8mbgyAu0ydYs2JGRcN6kZGQIMncOSHHSTmzzl/yR7/7eyP8AUn6H1pf9OMjIYkyvR1If+JP19qX/AE4iX6N6cgjpJ/H1pf8ATjIyEB53o6kC/ST/AM0v+nECPR7IJ/iT/wA0v+nGRkSbI9HcgBQ6Se2frS/6caj0dyLHpJ/D1pf9OMjIkArdxJKSwmTu8y/5IR7T2CiWLKWe0p+CYyMiQ3Yu68uejGpcwH7pQPNJhj/gaSCevNuHzl/yRkZEkE3dCU38Sbrqj+SBJm6Mr7c3TVH8kZGQJr/hWW3rzNdUfyxrM3fR9uZ4p/ljIyEIV7HSz4l+Kf0iA7OANlK46aDsjIyIgK1GE2iBE04TyuI9jIU8XOOcZju2hjIyJPEzD4PGk1ZZ9RGRkSDzVny98CrVGRkMT//Z"/>
          <p:cNvSpPr>
            <a:spLocks noChangeAspect="1" noChangeArrowheads="1"/>
          </p:cNvSpPr>
          <p:nvPr/>
        </p:nvSpPr>
        <p:spPr bwMode="auto">
          <a:xfrm>
            <a:off x="155575" y="-966788"/>
            <a:ext cx="2266950" cy="2019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 name="Imag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39164" y="2612735"/>
            <a:ext cx="3604445" cy="3240360"/>
          </a:xfrm>
          <a:prstGeom prst="rect">
            <a:avLst/>
          </a:prstGeom>
          <a:solidFill>
            <a:schemeClr val="bg1"/>
          </a:solidFill>
          <a:effectLst>
            <a:outerShdw blurRad="292100" dist="139700" dir="2700000" algn="ctr" rotWithShape="0">
              <a:srgbClr val="000000">
                <a:alpha val="65000"/>
              </a:srgbClr>
            </a:outerShdw>
          </a:effectLst>
        </p:spPr>
      </p:pic>
      <p:sp>
        <p:nvSpPr>
          <p:cNvPr id="5" name="Rectangle 4"/>
          <p:cNvSpPr/>
          <p:nvPr/>
        </p:nvSpPr>
        <p:spPr>
          <a:xfrm>
            <a:off x="7492748" y="5827564"/>
            <a:ext cx="1545608" cy="215444"/>
          </a:xfrm>
          <a:prstGeom prst="rect">
            <a:avLst/>
          </a:prstGeom>
        </p:spPr>
        <p:txBody>
          <a:bodyPr wrap="square">
            <a:spAutoFit/>
          </a:bodyPr>
          <a:lstStyle/>
          <a:p>
            <a:r>
              <a:rPr lang="fr-FR" sz="800" i="1" dirty="0">
                <a:hlinkClick r:id="rId4"/>
              </a:rPr>
              <a:t>20 minutes</a:t>
            </a:r>
            <a:r>
              <a:rPr lang="fr-FR" sz="800" dirty="0">
                <a:hlinkClick r:id="rId4"/>
              </a:rPr>
              <a:t>, 04/06/2015</a:t>
            </a:r>
            <a:endParaRPr lang="fr-FR" sz="800" dirty="0"/>
          </a:p>
        </p:txBody>
      </p:sp>
      <p:pic>
        <p:nvPicPr>
          <p:cNvPr id="7" name="Imag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5936" y="1916832"/>
            <a:ext cx="3313177" cy="4536504"/>
          </a:xfrm>
          <a:prstGeom prst="rect">
            <a:avLst/>
          </a:prstGeom>
          <a:solidFill>
            <a:schemeClr val="bg1"/>
          </a:solidFill>
          <a:effectLst>
            <a:outerShdw blurRad="292100" dist="139700" dir="2700000" algn="ctr" rotWithShape="0">
              <a:srgbClr val="000000">
                <a:alpha val="65000"/>
              </a:srgbClr>
            </a:outerShdw>
          </a:effectLst>
        </p:spPr>
      </p:pic>
      <p:sp>
        <p:nvSpPr>
          <p:cNvPr id="8" name="Rectangle 7"/>
          <p:cNvSpPr/>
          <p:nvPr/>
        </p:nvSpPr>
        <p:spPr>
          <a:xfrm>
            <a:off x="3092259" y="6432933"/>
            <a:ext cx="1145511" cy="215444"/>
          </a:xfrm>
          <a:prstGeom prst="rect">
            <a:avLst/>
          </a:prstGeom>
        </p:spPr>
        <p:txBody>
          <a:bodyPr wrap="square">
            <a:spAutoFit/>
          </a:bodyPr>
          <a:lstStyle/>
          <a:p>
            <a:r>
              <a:rPr lang="fr-FR" sz="800" i="1" dirty="0" err="1">
                <a:hlinkClick r:id="rId6"/>
              </a:rPr>
              <a:t>Ballajack</a:t>
            </a:r>
            <a:r>
              <a:rPr lang="fr-FR" sz="800" dirty="0">
                <a:hlinkClick r:id="rId6"/>
              </a:rPr>
              <a:t>, 04/05/2015</a:t>
            </a:r>
            <a:endParaRPr lang="fr-FR" sz="800" dirty="0"/>
          </a:p>
        </p:txBody>
      </p:sp>
      <p:sp>
        <p:nvSpPr>
          <p:cNvPr id="9" name="Rectangle 8"/>
          <p:cNvSpPr/>
          <p:nvPr/>
        </p:nvSpPr>
        <p:spPr>
          <a:xfrm>
            <a:off x="4218362" y="3332673"/>
            <a:ext cx="657552" cy="1323439"/>
          </a:xfrm>
          <a:prstGeom prst="rect">
            <a:avLst/>
          </a:prstGeom>
        </p:spPr>
        <p:txBody>
          <a:bodyPr wrap="none">
            <a:spAutoFit/>
          </a:bodyPr>
          <a:lstStyle/>
          <a:p>
            <a:r>
              <a:rPr lang="fr-FR" sz="8000" dirty="0"/>
              <a:t>?</a:t>
            </a:r>
          </a:p>
        </p:txBody>
      </p:sp>
      <p:sp>
        <p:nvSpPr>
          <p:cNvPr id="12" name="Rectangle à coins arrondis 11"/>
          <p:cNvSpPr/>
          <p:nvPr/>
        </p:nvSpPr>
        <p:spPr>
          <a:xfrm>
            <a:off x="2917269" y="2781060"/>
            <a:ext cx="286579" cy="215892"/>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31735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Images</a:t>
            </a:r>
            <a:endParaRPr lang="fr-FR" dirty="0">
              <a:solidFill>
                <a:srgbClr val="E6E100"/>
              </a:solidFill>
            </a:endParaRPr>
          </a:p>
        </p:txBody>
      </p:sp>
      <p:sp>
        <p:nvSpPr>
          <p:cNvPr id="11" name="Espace réservé du contenu 7"/>
          <p:cNvSpPr txBox="1">
            <a:spLocks/>
          </p:cNvSpPr>
          <p:nvPr/>
        </p:nvSpPr>
        <p:spPr>
          <a:xfrm>
            <a:off x="395536" y="1196752"/>
            <a:ext cx="8485305" cy="5544616"/>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400" dirty="0" smtClean="0"/>
              <a:t>la recherche à partir d’images</a:t>
            </a:r>
          </a:p>
          <a:p>
            <a:endParaRPr lang="fr-FR" sz="500" dirty="0" smtClean="0"/>
          </a:p>
          <a:p>
            <a:pPr marL="715963" lvl="2" indent="-273050">
              <a:buFont typeface="Arial" pitchFamily="34" charset="0"/>
              <a:buChar char="•"/>
            </a:pPr>
            <a:r>
              <a:rPr lang="fr-FR" dirty="0"/>
              <a:t>Google images : </a:t>
            </a:r>
            <a:r>
              <a:rPr lang="fr-FR" dirty="0">
                <a:hlinkClick r:id="rId3"/>
              </a:rPr>
              <a:t>https://</a:t>
            </a:r>
            <a:r>
              <a:rPr lang="fr-FR" dirty="0" smtClean="0">
                <a:hlinkClick r:id="rId3"/>
              </a:rPr>
              <a:t>www.google.fr/imghp?hl=fr&amp;tab=wi&amp;gws_rd=ssl</a:t>
            </a:r>
            <a:r>
              <a:rPr lang="fr-FR" dirty="0" smtClean="0"/>
              <a:t> </a:t>
            </a:r>
            <a:endParaRPr lang="fr-FR" dirty="0"/>
          </a:p>
          <a:p>
            <a:pPr lvl="2"/>
            <a:endParaRPr lang="fr-FR" sz="1400" dirty="0" smtClean="0">
              <a:solidFill>
                <a:prstClr val="black"/>
              </a:solidFill>
            </a:endParaRPr>
          </a:p>
          <a:p>
            <a:pPr lvl="2"/>
            <a:endParaRPr lang="fr-FR" sz="1400" dirty="0" smtClean="0">
              <a:solidFill>
                <a:prstClr val="black"/>
              </a:solidFill>
            </a:endParaRPr>
          </a:p>
          <a:p>
            <a:pPr lvl="2"/>
            <a:endParaRPr lang="fr-FR" sz="1400" dirty="0" smtClean="0">
              <a:solidFill>
                <a:prstClr val="black"/>
              </a:solidFill>
            </a:endParaRPr>
          </a:p>
          <a:p>
            <a:pPr lvl="2"/>
            <a:endParaRPr lang="fr-FR" sz="1400" dirty="0" smtClean="0">
              <a:solidFill>
                <a:prstClr val="black"/>
              </a:solidFill>
            </a:endParaRPr>
          </a:p>
          <a:p>
            <a:pPr lvl="2"/>
            <a:endParaRPr lang="fr-FR" sz="1400" dirty="0" smtClean="0">
              <a:solidFill>
                <a:prstClr val="black"/>
              </a:solidFill>
            </a:endParaRPr>
          </a:p>
          <a:p>
            <a:pPr lvl="2"/>
            <a:endParaRPr lang="fr-FR" sz="2000" dirty="0" smtClean="0">
              <a:solidFill>
                <a:prstClr val="black"/>
              </a:solidFill>
            </a:endParaRPr>
          </a:p>
          <a:p>
            <a:pPr lvl="2"/>
            <a:r>
              <a:rPr lang="fr-FR" sz="1400" b="1" dirty="0" smtClean="0">
                <a:solidFill>
                  <a:srgbClr val="E6E100"/>
                </a:solidFill>
                <a:latin typeface="Arial Black" pitchFamily="34" charset="0"/>
              </a:rPr>
              <a:t>+</a:t>
            </a:r>
            <a:r>
              <a:rPr lang="fr-FR" sz="1400" b="1" dirty="0" smtClean="0">
                <a:solidFill>
                  <a:srgbClr val="9BBB59"/>
                </a:solidFill>
                <a:latin typeface="Arial Black" pitchFamily="34" charset="0"/>
              </a:rPr>
              <a:t> </a:t>
            </a:r>
            <a:r>
              <a:rPr lang="fr-FR" sz="1400" dirty="0" smtClean="0">
                <a:solidFill>
                  <a:prstClr val="black"/>
                </a:solidFill>
              </a:rPr>
              <a:t>possibilité de glisser-déposer l’image</a:t>
            </a:r>
            <a:endParaRPr lang="fr-FR" sz="1400" b="1" dirty="0" smtClean="0">
              <a:solidFill>
                <a:srgbClr val="E6E100"/>
              </a:solidFill>
              <a:latin typeface="Arial Black" pitchFamily="34" charset="0"/>
            </a:endParaRPr>
          </a:p>
          <a:p>
            <a:pPr lvl="2"/>
            <a:r>
              <a:rPr lang="fr-FR" sz="1400" b="1" dirty="0" smtClean="0">
                <a:solidFill>
                  <a:srgbClr val="E6E100"/>
                </a:solidFill>
                <a:latin typeface="Arial Black" pitchFamily="34" charset="0"/>
              </a:rPr>
              <a:t>+</a:t>
            </a:r>
            <a:r>
              <a:rPr lang="fr-FR" sz="1400" b="1" dirty="0" smtClean="0">
                <a:solidFill>
                  <a:srgbClr val="9BBB59"/>
                </a:solidFill>
                <a:latin typeface="Arial Black" pitchFamily="34" charset="0"/>
              </a:rPr>
              <a:t> </a:t>
            </a:r>
            <a:r>
              <a:rPr lang="fr-FR" sz="1400" dirty="0">
                <a:solidFill>
                  <a:prstClr val="black"/>
                </a:solidFill>
              </a:rPr>
              <a:t>hypothèse d’identification, </a:t>
            </a:r>
            <a:r>
              <a:rPr lang="fr-FR" sz="1400" dirty="0" smtClean="0">
                <a:solidFill>
                  <a:prstClr val="black"/>
                </a:solidFill>
              </a:rPr>
              <a:t>proposition d’images </a:t>
            </a:r>
            <a:r>
              <a:rPr lang="fr-FR" sz="1400" dirty="0">
                <a:solidFill>
                  <a:prstClr val="black"/>
                </a:solidFill>
              </a:rPr>
              <a:t>similaires et identiques</a:t>
            </a:r>
          </a:p>
          <a:p>
            <a:pPr lvl="2"/>
            <a:r>
              <a:rPr lang="fr-FR" sz="1400" b="1" dirty="0">
                <a:solidFill>
                  <a:srgbClr val="E6E100"/>
                </a:solidFill>
                <a:latin typeface="Arial Black" pitchFamily="34" charset="0"/>
              </a:rPr>
              <a:t>+</a:t>
            </a:r>
            <a:r>
              <a:rPr lang="fr-FR" sz="1400" b="1" dirty="0">
                <a:solidFill>
                  <a:schemeClr val="bg1">
                    <a:lumMod val="65000"/>
                  </a:schemeClr>
                </a:solidFill>
                <a:latin typeface="Arial Black" pitchFamily="34" charset="0"/>
              </a:rPr>
              <a:t> </a:t>
            </a:r>
            <a:r>
              <a:rPr lang="fr-FR" sz="1400" dirty="0" smtClean="0">
                <a:solidFill>
                  <a:prstClr val="black"/>
                </a:solidFill>
              </a:rPr>
              <a:t>possibilité de croiser la recherche par image et la recherche textuelle</a:t>
            </a:r>
          </a:p>
          <a:p>
            <a:pPr lvl="2"/>
            <a:endParaRPr lang="fr-FR" sz="2000" dirty="0" smtClean="0">
              <a:solidFill>
                <a:prstClr val="black"/>
              </a:solidFill>
            </a:endParaRPr>
          </a:p>
          <a:p>
            <a:pPr lvl="2"/>
            <a:endParaRPr lang="fr-FR" sz="1200" dirty="0" smtClean="0">
              <a:solidFill>
                <a:prstClr val="black"/>
              </a:solidFill>
            </a:endParaRPr>
          </a:p>
          <a:p>
            <a:pPr marL="715963" lvl="2" indent="-273050">
              <a:buFont typeface="Arial" pitchFamily="34" charset="0"/>
              <a:buChar char="•"/>
            </a:pPr>
            <a:r>
              <a:rPr lang="fr-FR" dirty="0" err="1" smtClean="0"/>
              <a:t>TinEye</a:t>
            </a:r>
            <a:r>
              <a:rPr lang="fr-FR" dirty="0" smtClean="0"/>
              <a:t> : </a:t>
            </a:r>
            <a:r>
              <a:rPr lang="fr-FR" dirty="0" smtClean="0">
                <a:hlinkClick r:id="rId4"/>
              </a:rPr>
              <a:t>http://www.tineye.com</a:t>
            </a:r>
            <a:r>
              <a:rPr lang="fr-FR" dirty="0" smtClean="0"/>
              <a:t>  </a:t>
            </a:r>
          </a:p>
          <a:p>
            <a:pPr marL="901700" lvl="2">
              <a:tabLst>
                <a:tab pos="901700" algn="l"/>
              </a:tabLst>
            </a:pPr>
            <a:r>
              <a:rPr lang="fr-FR" sz="1400" dirty="0" smtClean="0">
                <a:solidFill>
                  <a:prstClr val="black"/>
                </a:solidFill>
              </a:rPr>
              <a:t>15,4 </a:t>
            </a:r>
            <a:r>
              <a:rPr lang="fr-FR" sz="1400" dirty="0">
                <a:solidFill>
                  <a:prstClr val="black"/>
                </a:solidFill>
              </a:rPr>
              <a:t>MM. </a:t>
            </a:r>
            <a:r>
              <a:rPr lang="fr-FR" sz="1400" dirty="0" smtClean="0">
                <a:solidFill>
                  <a:prstClr val="black"/>
                </a:solidFill>
              </a:rPr>
              <a:t>d’images (issues du web</a:t>
            </a:r>
            <a:r>
              <a:rPr lang="fr-FR" sz="1400" dirty="0">
                <a:solidFill>
                  <a:prstClr val="black"/>
                </a:solidFill>
              </a:rPr>
              <a:t>, mais aussi </a:t>
            </a:r>
            <a:r>
              <a:rPr lang="fr-FR" sz="1400" dirty="0" smtClean="0">
                <a:solidFill>
                  <a:prstClr val="black"/>
                </a:solidFill>
              </a:rPr>
              <a:t>d’autres collections : </a:t>
            </a:r>
            <a:r>
              <a:rPr lang="fr-FR" sz="1400" dirty="0" err="1" smtClean="0">
                <a:solidFill>
                  <a:prstClr val="black"/>
                </a:solidFill>
              </a:rPr>
              <a:t>GettyImages</a:t>
            </a:r>
            <a:r>
              <a:rPr lang="fr-FR" sz="1400" dirty="0" smtClean="0">
                <a:solidFill>
                  <a:prstClr val="black"/>
                </a:solidFill>
              </a:rPr>
              <a:t>, stocks…) </a:t>
            </a:r>
            <a:endParaRPr lang="fr-FR" sz="1400" dirty="0">
              <a:solidFill>
                <a:prstClr val="black"/>
              </a:solidFill>
            </a:endParaRPr>
          </a:p>
          <a:p>
            <a:pPr marL="901700" lvl="2">
              <a:tabLst>
                <a:tab pos="901700" algn="l"/>
              </a:tabLst>
            </a:pPr>
            <a:r>
              <a:rPr lang="fr-FR" sz="1400" b="1" dirty="0" smtClean="0">
                <a:solidFill>
                  <a:srgbClr val="E6E100"/>
                </a:solidFill>
                <a:latin typeface="Arial Black" pitchFamily="34" charset="0"/>
              </a:rPr>
              <a:t>+</a:t>
            </a:r>
            <a:r>
              <a:rPr lang="fr-FR" sz="1400" b="1" dirty="0" smtClean="0">
                <a:solidFill>
                  <a:srgbClr val="9BBB59"/>
                </a:solidFill>
                <a:latin typeface="Arial Black" pitchFamily="34" charset="0"/>
              </a:rPr>
              <a:t> </a:t>
            </a:r>
            <a:r>
              <a:rPr lang="fr-FR" sz="1400" dirty="0" smtClean="0">
                <a:solidFill>
                  <a:prstClr val="black"/>
                </a:solidFill>
              </a:rPr>
              <a:t>peut retrouver l’image même retouchée ou recadrée</a:t>
            </a:r>
            <a:br>
              <a:rPr lang="fr-FR" sz="1400" dirty="0" smtClean="0">
                <a:solidFill>
                  <a:prstClr val="black"/>
                </a:solidFill>
              </a:rPr>
            </a:br>
            <a:r>
              <a:rPr lang="fr-FR" sz="1400" b="1" dirty="0" smtClean="0">
                <a:solidFill>
                  <a:srgbClr val="E6E100"/>
                </a:solidFill>
                <a:latin typeface="Arial Black" pitchFamily="34" charset="0"/>
              </a:rPr>
              <a:t>+ </a:t>
            </a:r>
            <a:r>
              <a:rPr lang="fr-FR" sz="1400" dirty="0">
                <a:solidFill>
                  <a:prstClr val="black"/>
                </a:solidFill>
              </a:rPr>
              <a:t>possibilité de comparer les images (</a:t>
            </a:r>
            <a:r>
              <a:rPr lang="fr-FR" sz="1400" i="1" dirty="0">
                <a:solidFill>
                  <a:prstClr val="black"/>
                </a:solidFill>
              </a:rPr>
              <a:t>compare match</a:t>
            </a:r>
            <a:r>
              <a:rPr lang="fr-FR" sz="1400" dirty="0">
                <a:solidFill>
                  <a:prstClr val="black"/>
                </a:solidFill>
              </a:rPr>
              <a:t>)</a:t>
            </a:r>
          </a:p>
          <a:p>
            <a:pPr marL="901700" lvl="2">
              <a:tabLst>
                <a:tab pos="901700" algn="l"/>
              </a:tabLst>
            </a:pPr>
            <a:r>
              <a:rPr lang="fr-FR" sz="1400" b="1" dirty="0" smtClean="0">
                <a:solidFill>
                  <a:srgbClr val="E6E100"/>
                </a:solidFill>
                <a:latin typeface="Arial Black" pitchFamily="34" charset="0"/>
              </a:rPr>
              <a:t>+ </a:t>
            </a:r>
            <a:r>
              <a:rPr lang="fr-FR" sz="1400" dirty="0">
                <a:solidFill>
                  <a:prstClr val="black"/>
                </a:solidFill>
              </a:rPr>
              <a:t>classement des résultats par (</a:t>
            </a:r>
            <a:r>
              <a:rPr lang="fr-FR" sz="1400" i="1" dirty="0">
                <a:solidFill>
                  <a:prstClr val="black"/>
                </a:solidFill>
              </a:rPr>
              <a:t>best match</a:t>
            </a:r>
            <a:r>
              <a:rPr lang="fr-FR" sz="1400" dirty="0">
                <a:solidFill>
                  <a:prstClr val="black"/>
                </a:solidFill>
              </a:rPr>
              <a:t>, </a:t>
            </a:r>
            <a:r>
              <a:rPr lang="fr-FR" sz="1400" i="1" dirty="0" err="1">
                <a:solidFill>
                  <a:prstClr val="black"/>
                </a:solidFill>
              </a:rPr>
              <a:t>most</a:t>
            </a:r>
            <a:r>
              <a:rPr lang="fr-FR" sz="1400" i="1" dirty="0">
                <a:solidFill>
                  <a:prstClr val="black"/>
                </a:solidFill>
              </a:rPr>
              <a:t> </a:t>
            </a:r>
            <a:r>
              <a:rPr lang="fr-FR" sz="1400" i="1" dirty="0" err="1">
                <a:solidFill>
                  <a:prstClr val="black"/>
                </a:solidFill>
              </a:rPr>
              <a:t>changed</a:t>
            </a:r>
            <a:r>
              <a:rPr lang="fr-FR" sz="1400" dirty="0">
                <a:solidFill>
                  <a:prstClr val="black"/>
                </a:solidFill>
              </a:rPr>
              <a:t>, date et taille)</a:t>
            </a:r>
          </a:p>
          <a:p>
            <a:pPr marL="901700" lvl="2">
              <a:tabLst>
                <a:tab pos="901700" algn="l"/>
              </a:tabLst>
            </a:pPr>
            <a:r>
              <a:rPr lang="fr-FR" sz="1400" dirty="0" smtClean="0">
                <a:solidFill>
                  <a:prstClr val="black"/>
                </a:solidFill>
              </a:rPr>
              <a:t>complémentaire </a:t>
            </a:r>
            <a:r>
              <a:rPr lang="fr-FR" sz="1400" dirty="0">
                <a:solidFill>
                  <a:prstClr val="black"/>
                </a:solidFill>
              </a:rPr>
              <a:t>de Google </a:t>
            </a:r>
            <a:r>
              <a:rPr lang="fr-FR" sz="1400" dirty="0" smtClean="0">
                <a:solidFill>
                  <a:prstClr val="black"/>
                </a:solidFill>
              </a:rPr>
              <a:t>images (possibilité d’utiliser l’extension du navigateur Chrome </a:t>
            </a:r>
            <a:r>
              <a:rPr lang="fr-FR" sz="1400" dirty="0" err="1" smtClean="0">
                <a:solidFill>
                  <a:prstClr val="black"/>
                </a:solidFill>
                <a:hlinkClick r:id="rId5"/>
              </a:rPr>
              <a:t>Fast</a:t>
            </a:r>
            <a:r>
              <a:rPr lang="fr-FR" sz="1400" dirty="0" smtClean="0">
                <a:solidFill>
                  <a:prstClr val="black"/>
                </a:solidFill>
                <a:hlinkClick r:id="rId5"/>
              </a:rPr>
              <a:t> Image </a:t>
            </a:r>
            <a:r>
              <a:rPr lang="fr-FR" sz="1400" dirty="0" err="1" smtClean="0">
                <a:solidFill>
                  <a:prstClr val="black"/>
                </a:solidFill>
                <a:hlinkClick r:id="rId5"/>
              </a:rPr>
              <a:t>Research</a:t>
            </a:r>
            <a:r>
              <a:rPr lang="fr-FR" sz="1400" dirty="0" smtClean="0">
                <a:solidFill>
                  <a:prstClr val="black"/>
                </a:solidFill>
              </a:rPr>
              <a:t> pour faire une recherche combinée sur les deux sites)</a:t>
            </a:r>
            <a:endParaRPr lang="fr-FR" sz="1400" dirty="0">
              <a:solidFill>
                <a:prstClr val="black"/>
              </a:solidFill>
            </a:endParaRPr>
          </a:p>
          <a:p>
            <a:pPr marL="901700" lvl="2">
              <a:tabLst>
                <a:tab pos="901700" algn="l"/>
              </a:tabLst>
            </a:pPr>
            <a:endParaRPr lang="fr-FR" sz="1400" dirty="0" smtClean="0">
              <a:solidFill>
                <a:prstClr val="black"/>
              </a:solidFill>
            </a:endParaRPr>
          </a:p>
        </p:txBody>
      </p:sp>
      <p:pic>
        <p:nvPicPr>
          <p:cNvPr id="409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28191" y="2030855"/>
            <a:ext cx="3877700" cy="116852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1560" y="2258031"/>
            <a:ext cx="2750579" cy="848583"/>
          </a:xfrm>
          <a:prstGeom prst="rect">
            <a:avLst/>
          </a:prstGeom>
          <a:effectLst>
            <a:outerShdw blurRad="292100" dist="139700" dir="2700000" algn="ctr" rotWithShape="0">
              <a:srgbClr val="000000">
                <a:alpha val="65000"/>
              </a:srgbClr>
            </a:outerShdw>
          </a:effectLst>
        </p:spPr>
      </p:pic>
      <p:sp>
        <p:nvSpPr>
          <p:cNvPr id="9" name="Rectangle à coins arrondis 8"/>
          <p:cNvSpPr/>
          <p:nvPr/>
        </p:nvSpPr>
        <p:spPr>
          <a:xfrm>
            <a:off x="2917269" y="2781060"/>
            <a:ext cx="286579" cy="215892"/>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6736764" y="6274480"/>
            <a:ext cx="1914307" cy="369332"/>
          </a:xfrm>
          <a:prstGeom prst="rect">
            <a:avLst/>
          </a:prstGeom>
        </p:spPr>
        <p:txBody>
          <a:bodyPr wrap="none">
            <a:spAutoFit/>
          </a:bodyPr>
          <a:lstStyle/>
          <a:p>
            <a:r>
              <a:rPr lang="fr-FR" dirty="0" smtClean="0">
                <a:solidFill>
                  <a:prstClr val="black"/>
                </a:solidFill>
                <a:hlinkClick r:id="rId8"/>
              </a:rPr>
              <a:t>Encore ?</a:t>
            </a:r>
            <a:r>
              <a:rPr lang="fr-FR" dirty="0" smtClean="0">
                <a:solidFill>
                  <a:prstClr val="black"/>
                </a:solidFill>
              </a:rPr>
              <a:t>, </a:t>
            </a:r>
            <a:r>
              <a:rPr lang="fr-FR" dirty="0" smtClean="0">
                <a:solidFill>
                  <a:prstClr val="black"/>
                </a:solidFill>
                <a:hlinkClick r:id="rId9"/>
              </a:rPr>
              <a:t>encore ?</a:t>
            </a:r>
            <a:endParaRPr lang="fr-FR" dirty="0"/>
          </a:p>
        </p:txBody>
      </p:sp>
      <p:cxnSp>
        <p:nvCxnSpPr>
          <p:cNvPr id="15" name="Connecteur droit avec flèche 14"/>
          <p:cNvCxnSpPr>
            <a:stCxn id="9" idx="3"/>
          </p:cNvCxnSpPr>
          <p:nvPr/>
        </p:nvCxnSpPr>
        <p:spPr>
          <a:xfrm flipV="1">
            <a:off x="3203848" y="2443872"/>
            <a:ext cx="1080120" cy="445134"/>
          </a:xfrm>
          <a:prstGeom prst="straightConnector1">
            <a:avLst/>
          </a:prstGeom>
          <a:ln w="38100">
            <a:solidFill>
              <a:srgbClr val="E6E1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5719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a:effectLst/>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E6E100"/>
                </a:solidFill>
              </a:rPr>
              <a:t>Images</a:t>
            </a:r>
          </a:p>
        </p:txBody>
      </p:sp>
      <p:sp>
        <p:nvSpPr>
          <p:cNvPr id="11" name="Espace réservé du contenu 7"/>
          <p:cNvSpPr txBox="1">
            <a:spLocks/>
          </p:cNvSpPr>
          <p:nvPr/>
        </p:nvSpPr>
        <p:spPr>
          <a:xfrm>
            <a:off x="395535" y="1059292"/>
            <a:ext cx="8485305"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400" dirty="0" smtClean="0"/>
              <a:t>la recherche à partir d’images – exemples d’utilisations</a:t>
            </a:r>
          </a:p>
          <a:p>
            <a:endParaRPr lang="fr-FR" sz="500" dirty="0" smtClean="0"/>
          </a:p>
          <a:p>
            <a:pPr marL="1490663" lvl="2"/>
            <a:endParaRPr lang="fr-FR" sz="1400" dirty="0" smtClean="0"/>
          </a:p>
          <a:p>
            <a:pPr marL="1490663" lvl="2"/>
            <a:endParaRPr lang="fr-FR" sz="1400" dirty="0" smtClean="0"/>
          </a:p>
          <a:p>
            <a:pPr marL="0" indent="0">
              <a:spcBef>
                <a:spcPts val="600"/>
              </a:spcBef>
              <a:buNone/>
            </a:pPr>
            <a:r>
              <a:rPr lang="fr-FR" dirty="0" smtClean="0"/>
              <a:t>	</a:t>
            </a:r>
          </a:p>
          <a:p>
            <a:endParaRPr lang="fr-FR" dirty="0"/>
          </a:p>
        </p:txBody>
      </p:sp>
      <p:sp>
        <p:nvSpPr>
          <p:cNvPr id="18" name="AutoShape 4" descr="data:image/jpeg;base64,/9j/4AAQSkZJRgABAQAAAQABAAD/2wCEAAkGBhQSERUTExQVFBUVGRUYGBgYFBYXGhwcFxcXGBwXGBgYHCYeFxwjGhgYHy8hJCcpLCwsFR4xNTAqNSYrLCkBCQoKDQwOFA8PFCkYFBgpKSkpKSkpKSkpKSkpKSkpKSkpKSkpKSkpKSkpKSkpKSkpKSkpKSkpKSkpKSkpKSkpKf/AABEIANQA7gMBIgACEQEDEQH/xAAcAAACAgMBAQAAAAAAAAAAAAAEBQMGAAIHAQj/xABGEAABAgQDBAYGCAQFAwUAAAABAhEAAwQhEjFBBQZRYRMicYGRsQcyQqHB8BQjUmJyktHhM9LT8RYkU4KyQ6LCFRdjg7P/xAAXAQEBAQEAAAAAAAAAAAAAAAABAAID/8QAGBEBAQEBAQAAAAAAAAAAAAAAAAERQQL/2gAMAwEAAhEDEQA/AOUVlEZZYkEF2UkuksWcGOr7lejKQadM6oHSKmpBA0TiuCCMy0cqp56lno1OQtQPYftB+2LbsetqPpMtFMtWGnZJxElCQbKSxGujX8IKI6TsvcqmkqBCApi4xgFvdD6pIQk4cAtZzhHuhaa5Sg3q849kUbuQCeZAHvXeMtK1stK6iqnGqkSxLKFSnUrFY5lBJbrA5gaZxxna9H0M6ZLuQla0pJBGJIJAUHzcMY+k5VEl7uPAeQER7T2HLny8E1CJqeCgD53HaI1Ky4BurslNRMIVo0dUotlIkpZIELl+j0Uk/pZCj0ZIdBuU9h1ENpk54UgmpgOfLeC1qiFcBCmTaIOgEGKiFZiAYyo86GCDHhiAYSY3EiJExKgQpB9GiSXSRMkQTKEBRS6GIZkhLlOJOIBylw4HEjMRUt9dsVAqTIlrWEMhkosS6XPq9Y9kH7ibvz5SpkydLMsLSAnFZR6z3TmO+LEcLo4iTRw3VLjUSYiUmkjwUcNhTx79GioK00seqpDDdFNEqaOMkiNA8anZltYsKqYDO0Jto7008lwDjVwT1j7rDvMKL5uxzCLaVIlBuRG+0t75sxwhIQPzHyYeBis1SiouoknibwyBZdo7OrJKgVUlkF0qElZT2g8OXui87jUKkUqVzAelmlS1Ys7kgPq7AR0ZdUEpeF0hKQcSmxFz2PGdOIJGyybqDPp85QykUmE6DxJ8YhXW9w4DOPUVihYIA7T8vETIofOF8yaEqtpp+kZN2ra4aEW0ttABrZOM+fAQwHdVTCalxFL27QLR9Ygl0llJ0PP8XnaG+zNrqBBsGzBPHTthpWykT0FtR56eIhSk01SFpcWOo1BiQiPPoPRLULdZm7gP2iQohZQTBAyoLmJgKYYkx49eNMUSJMSeNEiTHqRG4REnggiWYjTLgqVIiSSnCUkqCQFFgVADEWyBOZiRRJjaXIglNPA0BEiJE08HIpYIRS2hRamliRNHC/au/NJT2x9KvLDL63cVeqPHuiuVu+VVUEiSBTIAdRJSpaRxUosmWO1jweALhVzpUkAzVpQ+WI3PIDM9wMV7b2+8uUCmUkqXo/VbmoZjssTyzNSnbRSgnoSqZNPrT1kqX/8AXiDpH3iH7ICRRk3OvG5ixa3r9sz579JMLH2R1U+Az73gRMiD5dOHsHiVVGfn9oUWmSBnANQLw5XIhfXAAhji9w/eJO5rrlLU5s2Q/aJ5BfNzx0jSVI1MGSZ6R9n3mObQiUlxl2fLwVTSA9xbhGsmc4sHPZBaJSgHUQOQ+JMSR1cpLXCe8/LRUNqSgVKGAHP1TygreStm5ytOLl+y7wnkqKkjpLrZ3a4y1cte8b8il5o1FeJKrEHN7eOX7xZNgpXZ3ZlDPsD9tyIDRSLBJKbWYjW/DjDVCjLQzMWL94hCpb1bQwTswEJDC2Zv8WHZA1JtlKwLwPvdQTCRMYE36qmZho2fxijmepDTJRJlksUu5Qo+yriOCtRzBEIdOlpxkBOZh/S7uoAdQxHnFQ3BrjNWX0jqMqVaCmK7UbuoUhsASeIzis1ez1SlMctDHQ5xhRteixpI8DwPGBWKnKRBUuTC6l2mnpVSl9VaSxHxHIiH8iQ8IRSqeDZdNE8uSAHNgMybAdp0hJtTf+jkWC+mVfqymV4rfCPf2RE/lUsR1+0pFMnFOmJljRzc9gzPdHMdsekyqndWU1On7vWX3rOXcBCSi2XNqFYj0kwm5N1KU2bPoNVEhI1OkWLV82r6U0Dq0sozFGwUsEDuQOsrxEVHau2KuqOGfPYHKUjy6OXmfxF43+iolhlKHOXJV/8ApOY4uxAI7I2TXMMMtIlpNsKEsD+JRdS+wkiEahk7ORK9ZwR7CCOkP413TJHIOriNYyakrYWSgFxLQ4SDx4qV943PGJJVKpV8gIPk0SU3IJyZjkeBgQWRRXASHe1oJGys8T9kF4joEhI4Zn4xGpZOQgQb6KE5DONCWy8ILNs78oGnp7fCIgqljyMK59MknrKI4MnETzzAA735QyqXaE1az8YU73WS2GWQhOurUFWuW7hr2n9oudfQOnCPaN4VTtjhJsGHzcxzjTNi1aj/AGh/LU+f6wooKRiXhshLRIDtPZ5U7Z/LRU9u0kySEkXJZ29+V8jpHREgM5hZtrZyZgdnYZeZPhGoKRbGq/q2uVcbltOLeED7QqwhwQVHMJDvozPz1g2h2WHJC0t3298J9pSOjK1rUk3ABJfN7t7P940Ff21VLwLXMIdmCUl+4qy8M45ysdGFMc7WdiHe/G4HhHR9sSFrQpQdCAlSioFiEpDkhrOSQOPWaOZVSiVF4Qunopn/AOYUnk8dqWtkiOH+iucE1Kgcym3jHZ583qd0FMLVVJXPSkZJdR8gPHyhpNlAxWtlVf18293SPd+8WSVNeBOaelDYCkBNZKsqXZbfZexPYfcrlFelek2YmUEIlpx6qWSR3JDe8x2iupEzElKgClQIIOoIYjwj5521sv6HVzJSk4kpLpyDpN0m4OlsswYYK82pt6oqT9dNUsaJdkjsQLe6NqfYM0pClJ6NByVMOAH8L3V3AwXI28U/wkS5Z4pQCr8yhbuAiJc9UxRUtSlHUkknxN4UmkSpEsgsZygzguhHgOsoflhhUV82cMLhKPsIAQi2Vh63e5EAU5AGQ5nWCpOeYEQbIoRrBsiSAcgeX9ojkl8gSOLeRiTpbsze+JDBLSzoc8tRyIyUI0wdz8D5fpHiaZZHSBJIf1gm3Y4zPIXjdZ6hUyiAxLB/E5d+sBSUNIZi0oTmpQSH4ktGbYqESpq5UkGfgISVIYDFqAS73cWAyhRVU9ZPDy5KxLcJOEEs+WI5iHUnYxpkpN+kyBOEADwY38oCRjbwBwKQZXF/jrB5muGVcaH5zESbW2ehYPSABTO9uGnARXaSuUlN3KAcL8Hdh4A+ESG7SlkknMdrxXqzPhDuZOt1dYT12d/IQxPqZwYgnU4JjEHrRIlTxzbQIkMY2rF4QO6JkJjSsS6IgGVU/VniIr9SubMCsCmZKlPmSWtbLRmhpP5dhiOlqBLxOBr+kagUqrqK3E0lOYAZgdDc6ZtCirkzRNlmqdaioFMvTUXHMtzMdTlz0S0zJ0whMtAJfQML9uWUVDduhXXVn01aSJYLSkkWSE2A5q1LWcmNAbvruiqZs2axPSJAmMmwOC+DmkDEw4sY4KZhOZJ7Y+kvSLvImkol6zJoVLlp4lSWJPJIL+HGPmsZQxU83JmkViG5vHbJ1R9V3Ryj0cbHK5pmEWFhHTtpqwy+6CpSti1c011QoB5QKEk8FBLhhrZ37o6HQ1Lh3hFuPs0GmVMI/jTZq+4K6Me5HvgufKNOcQcyz/29vKJLMguI5X6YdhulFQkXR1FfhUbHuV/yjolJWvAO89CmfJWhVwtJBgTgWzipSghCVKUqwCQSonkBcxd9nejLaC2KpIQk/amJSoPqA5PcYv3ou3ERRyelWAqfMd1fZS9kp4OGJ4vyjoCUQ6sfO20tyK6mBUuQopD9ZDLDcwkuB3Qok1UfTxTHNPSZuXLKFVUlIStN1gBgoaqYe0M+fhFqxQ6WeSOXCJzKxZH3WtANFNcfIHnDWTOLFiGZi4LeOh5wsrlTYJdMnHh6PohiVhKk3DuQk3AUcxcHPOKj/iIzZnUDYbHB1kqIyUZZAt3PckkGI6lSwkKlFYLhJCSbpVZTjUc4hp6xMgJWhP8AmgpkXGBBLgEEAYzdjfDcEPcQFdN2N4Fqf1ApSQMKlMFetYWa4IYv3xLvpLT0BmBZR0dihbDS5Sdc2fyaGNPuqlblZxTF9dSgVJAUoDFhln1R2Z6gxUt7NkTpyE0srEuZLBKsUwBKy56spKnK13diXbJ4y0XbkbJG0Jq0zVFUuWAcGPCS5NgoAkCzlr5Q23l3ckoUZcmWmXZRWLqAbCEuSom97EJLB21Nb3R3ZK8bKPSpBdrBCfbUpb9VTdUDmTZoucuWEoyAswHAcTzOcIUCroeiSFocJJwqGZQv7LnQ5g84r9ZnHQNsJHWQBZUpaDbNSUlSD2hlDvHCOdCY9jFE+pEKu+fGJFHCQdD5wBIrB6w4RlTU9VxrpxjDQqtqcDHmx+fnOIZleP2hTUbVKvWFxYtqOPnAia0OL+cKHz6kQBtmYTLDWJIDm9iX+EQ1lWACBEdRXY0KbQAphgJt5lVE9dPTS7ImLKmbPAUsVaNiLt9wR07ZtGinkolpsEJA8MyfOKJX7TZMmdLHXlvYt7QGXgQ0VveOu2ptEiXTpUJKuqcLJBLOoKWS5Dd2Yu0aBJ6TN7RWVpwKeTJGBB0Jd1LD2ubAtkkRSpqrmOqbK9Bqyl6ieEK4Sk4vFSmHugraPoESUkyapWPQTEApPaUMR4GJFnos2iOjKLOk+cWDe/aWBBw3OQHEmyR3kgd8V/d7d2Zs5Sk1LIUSWLjCpvsqyPZnygnZtWKmuCifq6ZlngV3wJ5tdf8AtESX/ZNEKeRKkv8Aw0JS/EgXPepz3wSpIUCCAQcx26Qgq9uAMHiSj2sDrAkVRINOqzmUTY/ZP2T8DBcud0jJGpA/X3RLOqUrSUliCGIMR7t0DTVXdKfVPbx5iJLXRoYAQcBaIJKInWYCHnLaAK2RjQQciGiasmNGmz1YpQVxJ8HI+EScL3p2Cuint/0l3QdBxT2jyiOl6wzduH6R13evd5FXIVKVrdJ1SoZKHzk8cLp5q5E5UqZZSFFJHAgs/wAY1GbF12Xs0TUlllCRmGBNwXHZnAlTuLLScYnrSgXCejTw+0SzdojekLpJBIJF2sW48xCSbu/PmHrTMY0KlqNuw5Qpc0+kkU/1XWmlCA60LMwWABKkqyL5sSLwBsTbAqpy0nr4w7NwFy3KNd0N2kSphXNIWkgy1Ajq4V2XzfD5xkrcBKUGoTMKevM6PDdK0ukoUmYlQsUqL6ukjN4yXuxNsiQqdJSkISo9GVKBdLOQgJBwnI3ItzeHDhIxOD99V/iw7oCpt1lpGKYhkkEAuli7EhAClEvmVKL2aCwhKUoBzViBfJkvc88vGAlO9ElBpZqitKlYXTdIu4yvfsjl+FzFy3zqJQ+rlkEliphkz2fXQxU5MgkkxqB2+k22FAAWVlhu9uB4eRg6k2iCnrF2s8U+qlPcW+BiGm3l6FTT8RD2WA5APEa+cYK8VawzjvhUok3Hz8tCat3zp/VTOQHc+098rYYlRt1BSnCpPWJwuWduHGHELqUKUScwMu9x5tEKJZcknLg17ZQ4oqCYtGMiw5F24wt2pSTz1aemmzFHUpwJGl1LYQwUv2lUYB1WIAD2Yk8uMKvRlSTqitmlapssJCljCSlOPEGHBVtItmx9x6tUyXMqFIlAC6EnG76Xt7zF/RQoRLCEiycodTWnnvY2IzguWYTlRBY5xMirIvnAU22tky6iUqXMS6SL8R94cFDMH9Y4XtOXOpJkySF4ShZBsL26qg+hSxjvUquSocDwNv7xyH0vyUpmzVkLSpUqmMpQHVUpK8CwS1yE84oKqiqqcrOYsntAfsYRCaqdpNmDgcRHcYV7N2oXwqLiG0yYPnX9DGmUR2zUpynTO9j8I7duDTLFJLVMJK1pC1E/euPAMO6OJUiOlmolgOVKSnuJAL8I+i9mSglCQMgAPCCtQylCNJyokTlA09UZJVtifhQo8ATBmyrU8ofcR7wD8YQb21OGRNPBKvIw12XUvJl/gR/xESe7RXhvo8ch9LGwjLmoqki0zqr/ABAWPeLd0dT21MdBAzMBb1bHFVRLlNcpdPJQun3wxOTbt1zsnzLNFimICfm3bHP9nVCpa+BBY92kXddSDTkkllMknvcnwENZgz6dhpZiwfZxD3Af9wS/bAG71AQiWSsh8RSDMUEl1MRhuMxoxyvC7aVYoSCjqhBsL9ZsQPWA45vzix00h6OQRom/+5zAUNdtifLxq9lLpABdLoYKVccSx/DCk7ZqpqRMMpJCQrCfVSSoAuxLqsBlnDCtpVTly8WDo5QsjrdYuD1nGVstYPXOUcQKbsLEsxydxnplwiTnm06RQQVq9YkYicyVP4DlAyxhSkDt7zDjekKSlEslypRLcNB7yYX7TFxrkLcg0SdHnSwew2PwhJtuhxJPEQ/UGgGoTpqPeIzC5wnZa5k0IQHUXwjsD/CO77rS5a5MoLlJCkJTZSQSktfPnHPNm06UVsiYLNMS/fY+4x14yAJiFCzgpPdcfGG1Q3loHCJpktxEUuCIoS5ZIOT9kazKoDOGSpbwPMph2CEFU2plqPrAHnaJUygYFrUrKsCaZSx9taky09zuo/lgGcuZTddSSmX7TKK0p55BQHcREj6VKjys2WiYgoWhK0KzSpIUk9qTYx5R1YWAoEEG4ILg9hGcMgLQJxDen0METkro1JTKWXKJij9Xf2VAEqS+QNxa5h1sn0Uy0gGetUw8B1E/qfGOg7T2gJSbkAKcMRm5MVuVvrTy6hFLNWUqmB0qOTvZJOnI8bRoJk7AkyEpTKQlDqSLADmX42EWWkTYQqqJiVzUBKgoJBUSCCL2FxbQw5pxAU6soGmwQuBpxgSm78zGppv4F+RhNuJvmidTy0FTLQlKVA59UAOOOUMfSFOalnfgV5Qo9DWy0TKGcFh3m2OoIQlik6G8IXVAxweEdVoXISqSQldwbJWBnyPA+ekMpV2gLhPpA2IaasWQOpNONJ0c+sPG/fGbJxTkYUkEpuxLPwY+9o6zvluwKyQpGSx1kK4KHw0McW2VWqpp5QtJCkqwqA5W740Dir2eU0ypigxcBIIYtiuSDkTy4Q93X2gUUyX6yOsG9pIBy5iEu9G2AoCUnVlE+8C/jDbdaoSZCUnirTO5gQ6XvDLV7E1IYl+jtb8JMLp+0+lmMpBQgAsMSUrJbVIOJvDnCchOJahqFu+bHGzc8IGbxDLqXUAGsFDIZMPsgAnncxIBWfWVSScnJA4BI/WIdqLLizdloNo0Fc5a8glNv9xPwEL9oqvnEnTpyvH5vAFSpxzGXPlDKrDd2fZr4frA1LsxU6amWksTcnQDUmMEt2Xs1U2aCl8KClRLcCLdpIjqs9TSwr7BB7sj7ifCFlLQykS0pl2Tc/EqJ1fi0NqKeFovwYj50iIymngixg4GKtR4pZwvYW8IfyJ7iGIYDCyrqyucJCD6oC5h4DQdp+coKm1ASkqOSQSe4PCHcdZXIM9d1VC1zD2PhSOxh740FnUiBKymCkkG7iC8cQzjaJOd7HojSVM0JmKTKTiWqUElYKVeqtCRcKSvqkJzBBZ4utHttC5ImHEhGEqKlpKQAmynJyINvJ4q29CFS5onoF0u44jVPf8ApFG9IO/K5pNJLWPo8rA6kn+IcCVdY6hLsw1F9GgsFZv/AE02sJnBaqZCSEBIJJIyJAILG/ueOSbc2mqoqzMlhaQVfU3OIJxEJ6w15w22Bu9U1iscpDSUetMVZPVuQD7R5B+cXfdr0eJplJqJ/XmESloSPVRiWAq2qmKfEwhaNxqFSJX1hxLclRNySrrEk6m8XSUIQbOriqcuWwZISQdbu4PZD+VA09XAk9UEzDC6tXaJKB6S6hqWYOIbxIEbeiSrRKoFFSgn6xRLkDQamF3pTW1Meakj3wm9H+y/8uZh62JRzuzcOEI66VtDb3Sy1CnR05JwliAkFndSlHLmH5XhpsCTNElInFJUBchx559sVOS8o40ljlxBHBQ1HlF62dWS5iAUEFsw9xyI0MBbTEsCYoG+W4iKiV08oNOGIpI9pnOE8jdjpHQZkpJzJ7HtHqpYYAMQPdEnE9m7qzauUFKlzcTkAhBe2bqVZn+REknZy6Z5Skl5aiCRcu73SO3MPHZKSTgJA9QuW4Hlyikb2JSKnCnAlSh1jlcvc6AkawJWJ9LLmJWS+I2JBdmDZH1T3QpqqHAkrwqbiS5JJAYPZyWixSNv4caAnHgs4VkE58bAwnm7YVUqbBgSggly5JewyDCzxItpaAolsqyjdWt+7gLQo2kz8YsVarTMxW68l+MIdWqEuH4ZxJsItMMtgywxUdEJcqTy4Pwjacbvoqx7YDEwoW6dCCHdi2hbMHIiMNLVWTXISzE3NmZIdh3t7jBdNKIA4wo3dqVzgtay5KgSdXZm7AwYRaUotFiLJ6eu/HzH7eUF001rRTvSjt5VLThUtWGYVoCO44jbUMCD2wz3U3ql1shM1PVV7STmCM+0cDGsB1vHUYaSeRpLX5RtuvLCaSQkaS5f/EGNdqSxMp5qPtS1jxSYn2Hh6CXhOJOBIBycAAPyhRmDGq42THihESPbtNiQY4ztfZpp6pUsD6iqIWUgDrFKgVywWdN72bPlHdK2W4jn2+EvohLnhOM00xE4J4hB6w/K57QIozVilUBl08qmYJJCUqADAGYSpYAGQDq8IYbxVGCWAAOuQi+nthufUiKRUCatE1JdKhiSeOIWPgYj3mX1paTdgtf5cKf/ADMRBbtHHOmLJAfIcRkG7CFRcZWUUldQUNOZsS0KwgE2VMSnCAL5Ymi606nAI1ESaToV1aoaToUbQW0Scw9LFQBIQnVUzyBhhunK6OkkhusUA31xX8bxV9/6g1NbLp03Zh3rP6CLvKlhKQkeqGH4WhD3MkjvHw7YKoU4VBaQyhro3AiB0oL8+Oh5GC02Fu+Aqfv1u1PS9VTzpypWcyWZsxSpJOou5l8DprCDZO/lbJsmepY4TOv7zf3x1GVVFJCkniLhwQcwRqDFV25uFKUVVEgFMvOZKF+j4qRxl/8AHsytACb6UKxaCh5aMQbElJxDsdRYxWKioWoutalE5kqJJ7STeLRN3VlqACeqri+fbp2EQInctZUxVZ+TxIq2SCsFKCX4OAPNz2NFlptkiSgpV67urtybuguj2ZKpUkJ6yj7TXI4co0nV2I4VO2XNP6tfwgJRVy8/KK5tEB7RYKuSQeuFMcms/fFbrl35fOkUDsNXJwqUg5HI9twfnnAKziDe0n598H7JkLqZQAHWlHCSbDCXIc8Rk2bNDb/BpsrpOszHq2Pvf+0YbabpgYFaOpz+URYVLYQt2RswyQoG7l3ALZDjAW/G2votJMmD1yMKBxWqyQO+/dGg5ZvtVr2ltHoJR6kp0voG9dZ77d0WKTs8yZaRJJQUBg3EZvxf9eEabp7AFNJ638ZbKWrMv9l+Au/NzDeYX63ceTfPy8aZKqX0mdGro6gdGr7RBKDzcOR2Ed8WHcTfCQuYqnTNQXJVKD3bNSBoQDcas9rRVN4d101CSRZWh5xQ6WbU7PnY0BlJOqQoWOoPmGMOJ9ShceLmRTdzPSDJrpYYhE0Dryybjmn7SefjFmVPfKAtp00RWd4ZLpNuP9oeqlnOF9fLxBoEUejScyJtOr1qZWFL/wCmsYkHuDp/2wdvFNee2iUAEv8AaU58AgHvgWgpugqenAN0FEwAZpfEk9qVP+YwNW7UllZUs9GosSlTl1aB8gAMILO+HmYU92rtiWVdGUnEkpmBVmSmWlTpOoz8+EWXdXawmiakZS1dU/dUHHhcRQlqklWITkzZk31kBKuolKsRBUbKxEIBb72cWLcaoQkzGmpWVrPV9qyXxNwzvEFvnqip7zbWTJlKWo2SCYe7TrAkG8cW3624qqniklF79bh38hmYkh3MpTPqJtXMFnIT+JX6Jt3xe0jhn59sKNkSEyJaZaPVSGfidSe0wwTNbs8uUNQxKgBy8v2ia/G+nAiBBMu8edP+XyPZwgKfD+4giRPKSFJLEa/A8RAvSP2+fKNOlOY7xAktTs5JdctFs1oDnB/8kse0jinTSFSp+BZTxFnYgg6g6jgf3hxT1BcFJYjI6iBdtbM6VPSSkDGl1LlgXUNVyg/ijPUQIqmPMxMbp0yUefPnnxhbUrvcl+fx/WNPpGPIONB+/KPVvloL28+JiSCZKXMsDia5vlo5OQ0vFa23ICVsFY+J0fkTn2xZJ9RZkWI1yy5P7y57Iq+1AcV3Bhid93OnoVJwoSRgPWJa6iHJcfLCLEkRy3YO1jImhT9U2IJseHKx1jov/rcsIKick4iBdTcWF2eMNCZ8rXUeEc82/WfSahBIHQ05UQc8cz1XD+ygE9bVWQs8NdrbwLnJISDKQLkH1lDgW9UaW8dIULQM05HT5+coQxK2+fnPzEbKmDPQ2P6/CBX0OafeDkY8TP0OsagEYmse6BauSld1JCmsQRpx+EaKm5pPrDLmPm3dEf0r5+fnKFAKndmSSFS3lLF0LQSCDwhjur6Riib9GrGSt2TMyCjwVok88jyiFM72TkcjwOhhRtzYiKgEmyxZX6xB2VFWFC0CzQ5jmG629a6NpFWSUf8ATm3Ibgvg3Hxi9y9rImgdEtKn1BBHbaAmqUJhbtmilzZZSoA8OI7DpBNLssZqmLUe0AdwAjytQkBhElAmbCXKTOwLThCcXqqMxTZIGEEd9tYB3Z210dXKazKIIyzDFxpYxcJygFxCrZsmZPlzFy0rIzdL+PHvh0YkraidWkoprJyVOPqJ/D/qK5DvI112Z6MJEkEpXMKz60xTEq4sGt85xdpEsYRhYBrcP2jyaR2waSP/AApICWC5iiMvkCFVbsky3YlScsi/YePbD6u2oU4x9JkywgAqGEFQBIDqxFhcj9oRDbaSof56XM1I6OWf+JiRd0jNe2h+HbGqJ7HQjX9ogrdoY5ilKAvawYFrAtoYiRO59nP94kYLmMBe2h4co2RNfP1vPthempz14iPDUNlloeHI8okZdOxfhpBkmsdiCQxcEZgwkM8qz9YRLJncMxmH84xaU+1tkdMTNkAJnXUuWLCZxXLGi+KdYqKp/bq/H9jFxTP9oEgi9sweI5wDtrZYqnXKZNSLqSLJnAD1k6CZ5wypVp0+2XzzMItoTATY9xhmUFTucDWOJ7EaNm/GFNepINnPElvIG3jGoF4mTbtAsrbaqWplznUZfqzEuWKFdVVsnAuPwxAallQNVzAoFJjEK9V31czPEkgEHN0qFiDrb3iIEzmJTxuIV7ArDOosCi8yltzMo5flNuwDjGi6xxbNF+79vjEjafNfrajTiOHxgWbM52OXwgA7Se41jX6WMuOXxEagFLmkhxmn38R88IgVPHraH5+f2gRdW14gM9i2irjkeEKHzJ2YPyY9lVT39pOfMQo+lcdPn57uEZ9NYhQzGcQNZ6EKGEgFCrpfTiIrhoKilWZlIo4Tmj4FJz7RDI1Ib7qsuRiM13HMZ/rEhmzvSrMR1ahK0niA/uLH3mGq/SFIWP46QeYUnzEVqZUAliApJ0IB7rwIqhkEsZSb5XUO4sYksyN75L/xUE8SoCDqPeySC/SyieSn8hFMlyZaPVloBHJ+5y8TiqfLKJOp0W/NOEAKmh/wqHcHF4GqvSLI9nHM7EsPFTRziZUcPFoiVWmJLjUbdoppJmUIDlypIRifiSCL84ErJ0gt0ImJP3yGbhmYrsjaJye8b/SHtEjZU5xz+bR4mo0PzzHOFX0rxjdVQ4cZxE0+kaP2cxHgqM9eIhQK3Q/PONvph7D5wI6TPAa9tDw5GJkVN82V7j+o5wiTWi/A5j4iPEVrWJscjBhWBVXqOqefkeXOIpm0eDuNMiDxBhP9PfgCMj8DyiCbV6ixGYPl2QYtOdoyU1o0TVMyTYJnsPVVombwOuUc/rJisRSsEKTYghiGszaQ7mV3dy+IPxjK2rlVTGoUZc1NumCCrpEiwExI9sW62od+e4HS1+jenb+JP/NL/pxov0aU9vrJ+X2pf9OPYyMkZsLcGTInpWiZOLgpKVGWUlKgXBAQOR7o8mbgyAu0ydYs2JGRcN6kZGQIMncOSHHSTmzzl/yR7/7eyP8AUn6H1pf9OMjIYkyvR1If+JP19qX/AE4iX6N6cgjpJ/H1pf8ATjIyEB53o6kC/ST/AM0v+nECPR7IJ/iT/wA0v+nGRkSbI9HcgBQ6Se2frS/6caj0dyLHpJ/D1pf9OMjIkArdxJKSwmTu8y/5IR7T2CiWLKWe0p+CYyMiQ3Yu68uejGpcwH7pQPNJhj/gaSCevNuHzl/yRkZEkE3dCU38Sbrqj+SBJm6Mr7c3TVH8kZGQJr/hWW3rzNdUfyxrM3fR9uZ4p/ljIyEIV7HSz4l+Kf0iA7OANlK46aDsjIyIgK1GE2iBE04TyuI9jIU8XOOcZju2hjIyJPEzD4PGk1ZZ9RGRkSDzVny98CrVGRkMT//Z"/>
          <p:cNvSpPr>
            <a:spLocks noChangeAspect="1" noChangeArrowheads="1"/>
          </p:cNvSpPr>
          <p:nvPr/>
        </p:nvSpPr>
        <p:spPr bwMode="auto">
          <a:xfrm>
            <a:off x="155575" y="-966788"/>
            <a:ext cx="2266950" cy="2019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Rectangle 1"/>
          <p:cNvSpPr/>
          <p:nvPr/>
        </p:nvSpPr>
        <p:spPr>
          <a:xfrm>
            <a:off x="3480971" y="4725724"/>
            <a:ext cx="2249949" cy="215444"/>
          </a:xfrm>
          <a:prstGeom prst="rect">
            <a:avLst/>
          </a:prstGeom>
        </p:spPr>
        <p:txBody>
          <a:bodyPr wrap="square">
            <a:spAutoFit/>
          </a:bodyPr>
          <a:lstStyle/>
          <a:p>
            <a:r>
              <a:rPr lang="fr-FR" sz="800" dirty="0">
                <a:latin typeface="Baskerville Old Face" pitchFamily="18" charset="0"/>
                <a:hlinkClick r:id="rId3"/>
              </a:rPr>
              <a:t>Mike </a:t>
            </a:r>
            <a:r>
              <a:rPr lang="fr-FR" sz="800" dirty="0" err="1">
                <a:latin typeface="Baskerville Old Face" pitchFamily="18" charset="0"/>
                <a:hlinkClick r:id="rId3"/>
              </a:rPr>
              <a:t>Licht</a:t>
            </a:r>
            <a:r>
              <a:rPr lang="fr-FR" sz="800" dirty="0">
                <a:latin typeface="Baskerville Old Face" pitchFamily="18" charset="0"/>
                <a:hlinkClick r:id="rId3"/>
              </a:rPr>
              <a:t>, </a:t>
            </a:r>
            <a:r>
              <a:rPr lang="fr-FR" sz="800" i="1" dirty="0" err="1">
                <a:latin typeface="Baskerville Old Face" pitchFamily="18" charset="0"/>
                <a:hlinkClick r:id="rId3"/>
              </a:rPr>
              <a:t>Two</a:t>
            </a:r>
            <a:r>
              <a:rPr lang="fr-FR" sz="800" i="1" dirty="0">
                <a:latin typeface="Baskerville Old Face" pitchFamily="18" charset="0"/>
                <a:hlinkClick r:id="rId3"/>
              </a:rPr>
              <a:t> </a:t>
            </a:r>
            <a:r>
              <a:rPr lang="fr-FR" sz="800" i="1" dirty="0" err="1">
                <a:latin typeface="Baskerville Old Face" pitchFamily="18" charset="0"/>
                <a:hlinkClick r:id="rId3"/>
              </a:rPr>
              <a:t>bloggers</a:t>
            </a:r>
            <a:r>
              <a:rPr lang="fr-FR" sz="800" i="1" dirty="0">
                <a:latin typeface="Baskerville Old Face" pitchFamily="18" charset="0"/>
                <a:hlinkClick r:id="rId3"/>
              </a:rPr>
              <a:t> </a:t>
            </a:r>
            <a:r>
              <a:rPr lang="fr-FR" sz="800" i="1" dirty="0" err="1" smtClean="0">
                <a:latin typeface="Baskerville Old Face" pitchFamily="18" charset="0"/>
                <a:hlinkClick r:id="rId3"/>
              </a:rPr>
              <a:t>after</a:t>
            </a:r>
            <a:r>
              <a:rPr lang="fr-FR" sz="800" i="1" dirty="0" smtClean="0">
                <a:latin typeface="Baskerville Old Face" pitchFamily="18" charset="0"/>
                <a:hlinkClick r:id="rId3"/>
              </a:rPr>
              <a:t> Norman </a:t>
            </a:r>
            <a:r>
              <a:rPr lang="fr-FR" sz="800" i="1" dirty="0">
                <a:latin typeface="Baskerville Old Face" pitchFamily="18" charset="0"/>
                <a:hlinkClick r:id="rId3"/>
              </a:rPr>
              <a:t>Rockwell</a:t>
            </a:r>
            <a:endParaRPr lang="fr-FR" sz="800" dirty="0"/>
          </a:p>
        </p:txBody>
      </p:sp>
      <p:pic>
        <p:nvPicPr>
          <p:cNvPr id="10" name="Imag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91880" y="2783293"/>
            <a:ext cx="2269366" cy="1816683"/>
          </a:xfrm>
          <a:prstGeom prst="rect">
            <a:avLst/>
          </a:prstGeom>
          <a:ln>
            <a:solidFill>
              <a:srgbClr val="E6E100"/>
            </a:solidFill>
          </a:ln>
          <a:effectLst>
            <a:outerShdw blurRad="50800" dist="38100" dir="5400000" algn="t" rotWithShape="0">
              <a:prstClr val="black">
                <a:alpha val="40000"/>
              </a:prstClr>
            </a:outerShdw>
          </a:effectLst>
        </p:spPr>
      </p:pic>
      <p:pic>
        <p:nvPicPr>
          <p:cNvPr id="9" name="Imag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2673" y="1816405"/>
            <a:ext cx="2947384" cy="4449348"/>
          </a:xfrm>
          <a:prstGeom prst="rect">
            <a:avLst/>
          </a:prstGeom>
          <a:effectLst>
            <a:outerShdw blurRad="292100" dist="139700" dir="2700000" algn="ctr" rotWithShape="0">
              <a:srgbClr val="000000">
                <a:alpha val="65000"/>
              </a:srgbClr>
            </a:outerShdw>
          </a:effectLst>
        </p:spPr>
      </p:pic>
      <p:sp>
        <p:nvSpPr>
          <p:cNvPr id="21" name="Rectangle à coins arrondis 20"/>
          <p:cNvSpPr/>
          <p:nvPr/>
        </p:nvSpPr>
        <p:spPr>
          <a:xfrm>
            <a:off x="308122" y="3076948"/>
            <a:ext cx="1554477" cy="178313"/>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266349" y="4330445"/>
            <a:ext cx="705251" cy="177123"/>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239244" y="5517232"/>
            <a:ext cx="1812476" cy="148699"/>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p:cNvGrpSpPr/>
          <p:nvPr/>
        </p:nvGrpSpPr>
        <p:grpSpPr>
          <a:xfrm>
            <a:off x="2267744" y="5075624"/>
            <a:ext cx="1296144" cy="282106"/>
            <a:chOff x="3362875" y="5798164"/>
            <a:chExt cx="1296144" cy="282106"/>
          </a:xfrm>
        </p:grpSpPr>
        <p:sp>
          <p:nvSpPr>
            <p:cNvPr id="20" name="Pentagone 19"/>
            <p:cNvSpPr/>
            <p:nvPr/>
          </p:nvSpPr>
          <p:spPr>
            <a:xfrm rot="10800000">
              <a:off x="3362875" y="5798164"/>
              <a:ext cx="1296144" cy="277001"/>
            </a:xfrm>
            <a:prstGeom prst="homePlate">
              <a:avLst/>
            </a:prstGeom>
            <a:solidFill>
              <a:srgbClr val="E6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3506993" y="5803271"/>
              <a:ext cx="1152026" cy="276999"/>
            </a:xfrm>
            <a:prstGeom prst="rect">
              <a:avLst/>
            </a:prstGeom>
            <a:solidFill>
              <a:srgbClr val="E6E100"/>
            </a:solidFill>
          </p:spPr>
          <p:txBody>
            <a:bodyPr wrap="square">
              <a:spAutoFit/>
            </a:bodyPr>
            <a:lstStyle/>
            <a:p>
              <a:pPr algn="ctr"/>
              <a:r>
                <a:rPr lang="fr-FR" sz="1200" dirty="0" smtClean="0">
                  <a:solidFill>
                    <a:schemeClr val="bg1">
                      <a:lumMod val="65000"/>
                    </a:schemeClr>
                  </a:solidFill>
                </a:rPr>
                <a:t>Google images</a:t>
              </a:r>
              <a:endParaRPr lang="fr-FR" sz="1200" dirty="0"/>
            </a:p>
          </p:txBody>
        </p:sp>
      </p:grpSp>
      <p:pic>
        <p:nvPicPr>
          <p:cNvPr id="13" name="Imag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11371" y="2342941"/>
            <a:ext cx="2868548" cy="3009684"/>
          </a:xfrm>
          <a:prstGeom prst="rect">
            <a:avLst/>
          </a:prstGeom>
          <a:effectLst>
            <a:outerShdw blurRad="292100" dist="139700" dir="2700000" algn="ctr" rotWithShape="0">
              <a:srgbClr val="000000">
                <a:alpha val="65000"/>
              </a:srgbClr>
            </a:outerShdw>
          </a:effectLst>
        </p:spPr>
      </p:pic>
      <p:grpSp>
        <p:nvGrpSpPr>
          <p:cNvPr id="5" name="Groupe 4"/>
          <p:cNvGrpSpPr/>
          <p:nvPr/>
        </p:nvGrpSpPr>
        <p:grpSpPr>
          <a:xfrm>
            <a:off x="5706683" y="5075627"/>
            <a:ext cx="978408" cy="282103"/>
            <a:chOff x="3437317" y="5798167"/>
            <a:chExt cx="978408" cy="282103"/>
          </a:xfrm>
        </p:grpSpPr>
        <p:sp>
          <p:nvSpPr>
            <p:cNvPr id="3" name="Pentagone 2"/>
            <p:cNvSpPr/>
            <p:nvPr/>
          </p:nvSpPr>
          <p:spPr>
            <a:xfrm>
              <a:off x="3437317" y="5798167"/>
              <a:ext cx="978408" cy="276999"/>
            </a:xfrm>
            <a:prstGeom prst="homePlate">
              <a:avLst/>
            </a:prstGeom>
            <a:solidFill>
              <a:srgbClr val="E6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437318" y="5803271"/>
              <a:ext cx="809532" cy="276999"/>
            </a:xfrm>
            <a:prstGeom prst="rect">
              <a:avLst/>
            </a:prstGeom>
            <a:solidFill>
              <a:srgbClr val="E6E100"/>
            </a:solidFill>
          </p:spPr>
          <p:txBody>
            <a:bodyPr wrap="square">
              <a:spAutoFit/>
            </a:bodyPr>
            <a:lstStyle/>
            <a:p>
              <a:pPr algn="ctr"/>
              <a:r>
                <a:rPr lang="fr-FR" sz="1200" dirty="0" err="1" smtClean="0">
                  <a:solidFill>
                    <a:schemeClr val="bg1">
                      <a:lumMod val="65000"/>
                    </a:schemeClr>
                  </a:solidFill>
                </a:rPr>
                <a:t>TinEye</a:t>
              </a:r>
              <a:endParaRPr lang="fr-FR" sz="1200" dirty="0"/>
            </a:p>
          </p:txBody>
        </p:sp>
      </p:grpSp>
    </p:spTree>
    <p:extLst>
      <p:ext uri="{BB962C8B-B14F-4D97-AF65-F5344CB8AC3E}">
        <p14:creationId xmlns:p14="http://schemas.microsoft.com/office/powerpoint/2010/main" val="21431061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E6E100"/>
                </a:solidFill>
              </a:rPr>
              <a:t>Images</a:t>
            </a:r>
          </a:p>
        </p:txBody>
      </p:sp>
      <p:sp>
        <p:nvSpPr>
          <p:cNvPr id="11" name="Espace réservé du contenu 7"/>
          <p:cNvSpPr txBox="1">
            <a:spLocks/>
          </p:cNvSpPr>
          <p:nvPr/>
        </p:nvSpPr>
        <p:spPr>
          <a:xfrm>
            <a:off x="395536" y="1196752"/>
            <a:ext cx="8485305"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400" dirty="0" smtClean="0"/>
              <a:t>la recherche </a:t>
            </a:r>
            <a:r>
              <a:rPr lang="fr-FR" sz="2400" dirty="0"/>
              <a:t>à partir d’images – </a:t>
            </a:r>
            <a:r>
              <a:rPr lang="fr-FR" sz="2400" dirty="0" smtClean="0"/>
              <a:t>exemples d’utilisations</a:t>
            </a:r>
          </a:p>
          <a:p>
            <a:endParaRPr lang="fr-FR" sz="500" dirty="0" smtClean="0"/>
          </a:p>
          <a:p>
            <a:pPr marL="1490663" lvl="2"/>
            <a:endParaRPr lang="fr-FR" sz="1400" dirty="0" smtClean="0"/>
          </a:p>
          <a:p>
            <a:pPr marL="1490663" lvl="2"/>
            <a:endParaRPr lang="fr-FR" sz="1400" dirty="0" smtClean="0"/>
          </a:p>
          <a:p>
            <a:pPr marL="0" indent="0">
              <a:spcBef>
                <a:spcPts val="600"/>
              </a:spcBef>
              <a:buNone/>
            </a:pPr>
            <a:r>
              <a:rPr lang="fr-FR" dirty="0" smtClean="0"/>
              <a:t>	</a:t>
            </a:r>
          </a:p>
          <a:p>
            <a:endParaRPr lang="fr-FR" dirty="0"/>
          </a:p>
        </p:txBody>
      </p:sp>
      <p:pic>
        <p:nvPicPr>
          <p:cNvPr id="3074" name="Picture 2" descr="http://2.bp.blogspot.com/-Skugs9x9Et0/T23nza3pgfI/AAAAAAAAeFs/e9qU8smMbzw/s640/chane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9592" y="1784923"/>
            <a:ext cx="2937148" cy="415879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27584" y="5801933"/>
            <a:ext cx="3155030" cy="646331"/>
          </a:xfrm>
          <a:prstGeom prst="rect">
            <a:avLst/>
          </a:prstGeom>
        </p:spPr>
        <p:txBody>
          <a:bodyPr wrap="none">
            <a:spAutoFit/>
          </a:bodyPr>
          <a:lstStyle/>
          <a:p>
            <a:pPr algn="ctr"/>
            <a:r>
              <a:rPr lang="fr-FR" sz="1200" dirty="0" smtClean="0"/>
              <a:t>« Repérer les retombées presse d’une exposition </a:t>
            </a:r>
            <a:br>
              <a:rPr lang="fr-FR" sz="1200" dirty="0" smtClean="0"/>
            </a:br>
            <a:r>
              <a:rPr lang="fr-FR" sz="1200" dirty="0" smtClean="0"/>
              <a:t>grâce aux images »</a:t>
            </a:r>
          </a:p>
          <a:p>
            <a:pPr algn="ctr"/>
            <a:r>
              <a:rPr lang="fr-FR" sz="1200" dirty="0" smtClean="0">
                <a:hlinkClick r:id="rId4"/>
              </a:rPr>
              <a:t>A. </a:t>
            </a:r>
            <a:r>
              <a:rPr lang="fr-FR" sz="1200" dirty="0" err="1" smtClean="0">
                <a:hlinkClick r:id="rId4"/>
              </a:rPr>
              <a:t>Vathonne</a:t>
            </a:r>
            <a:endParaRPr lang="fr-FR" sz="1200" dirty="0"/>
          </a:p>
        </p:txBody>
      </p:sp>
      <p:sp>
        <p:nvSpPr>
          <p:cNvPr id="18" name="AutoShape 4" descr="data:image/jpeg;base64,/9j/4AAQSkZJRgABAQAAAQABAAD/2wCEAAkGBhQSERUTExQVFBUVGRUYGBgYFBYXGhwcFxcXGBwXGBgYHCYeFxwjGhgYHy8hJCcpLCwsFR4xNTAqNSYrLCkBCQoKDQwOFA8PFCkYFBgpKSkpKSkpKSkpKSkpKSkpKSkpKSkpKSkpKSkpKSkpKSkpKSkpKSkpKSkpKSkpKSkpKf/AABEIANQA7gMBIgACEQEDEQH/xAAcAAACAgMBAQAAAAAAAAAAAAAEBQMGAAIHAQj/xABGEAABAgQDBAYGCAQFAwUAAAABAhEAAwQhEjFBBQZRYRMicYGRsQcyQqHB8BQjUmJyktHhM9LT8RYkU4KyQ6LCFRdjg7P/xAAXAQEBAQEAAAAAAAAAAAAAAAABAAID/8QAGBEBAQEBAQAAAAAAAAAAAAAAAAERQQL/2gAMAwEAAhEDEQA/AOUVlEZZYkEF2UkuksWcGOr7lejKQadM6oHSKmpBA0TiuCCMy0cqp56lno1OQtQPYftB+2LbsetqPpMtFMtWGnZJxElCQbKSxGujX8IKI6TsvcqmkqBCApi4xgFvdD6pIQk4cAtZzhHuhaa5Sg3q849kUbuQCeZAHvXeMtK1stK6iqnGqkSxLKFSnUrFY5lBJbrA5gaZxxna9H0M6ZLuQla0pJBGJIJAUHzcMY+k5VEl7uPAeQER7T2HLny8E1CJqeCgD53HaI1Ky4BurslNRMIVo0dUotlIkpZIELl+j0Uk/pZCj0ZIdBuU9h1ENpk54UgmpgOfLeC1qiFcBCmTaIOgEGKiFZiAYyo86GCDHhiAYSY3EiJExKgQpB9GiSXSRMkQTKEBRS6GIZkhLlOJOIBylw4HEjMRUt9dsVAqTIlrWEMhkosS6XPq9Y9kH7ibvz5SpkydLMsLSAnFZR6z3TmO+LEcLo4iTRw3VLjUSYiUmkjwUcNhTx79GioK00seqpDDdFNEqaOMkiNA8anZltYsKqYDO0Jto7008lwDjVwT1j7rDvMKL5uxzCLaVIlBuRG+0t75sxwhIQPzHyYeBis1SiouoknibwyBZdo7OrJKgVUlkF0qElZT2g8OXui87jUKkUqVzAelmlS1Ys7kgPq7AR0ZdUEpeF0hKQcSmxFz2PGdOIJGyybqDPp85QykUmE6DxJ8YhXW9w4DOPUVihYIA7T8vETIofOF8yaEqtpp+kZN2ra4aEW0ttABrZOM+fAQwHdVTCalxFL27QLR9Ygl0llJ0PP8XnaG+zNrqBBsGzBPHTthpWykT0FtR56eIhSk01SFpcWOo1BiQiPPoPRLULdZm7gP2iQohZQTBAyoLmJgKYYkx49eNMUSJMSeNEiTHqRG4REnggiWYjTLgqVIiSSnCUkqCQFFgVADEWyBOZiRRJjaXIglNPA0BEiJE08HIpYIRS2hRamliRNHC/au/NJT2x9KvLDL63cVeqPHuiuVu+VVUEiSBTIAdRJSpaRxUosmWO1jweALhVzpUkAzVpQ+WI3PIDM9wMV7b2+8uUCmUkqXo/VbmoZjssTyzNSnbRSgnoSqZNPrT1kqX/8AXiDpH3iH7ICRRk3OvG5ixa3r9sz579JMLH2R1U+Az73gRMiD5dOHsHiVVGfn9oUWmSBnANQLw5XIhfXAAhji9w/eJO5rrlLU5s2Q/aJ5BfNzx0jSVI1MGSZ6R9n3mObQiUlxl2fLwVTSA9xbhGsmc4sHPZBaJSgHUQOQ+JMSR1cpLXCe8/LRUNqSgVKGAHP1TygreStm5ytOLl+y7wnkqKkjpLrZ3a4y1cte8b8il5o1FeJKrEHN7eOX7xZNgpXZ3ZlDPsD9tyIDRSLBJKbWYjW/DjDVCjLQzMWL94hCpb1bQwTswEJDC2Zv8WHZA1JtlKwLwPvdQTCRMYE36qmZho2fxijmepDTJRJlksUu5Qo+yriOCtRzBEIdOlpxkBOZh/S7uoAdQxHnFQ3BrjNWX0jqMqVaCmK7UbuoUhsASeIzis1ez1SlMctDHQ5xhRteixpI8DwPGBWKnKRBUuTC6l2mnpVSl9VaSxHxHIiH8iQ8IRSqeDZdNE8uSAHNgMybAdp0hJtTf+jkWC+mVfqymV4rfCPf2RE/lUsR1+0pFMnFOmJljRzc9gzPdHMdsekyqndWU1On7vWX3rOXcBCSi2XNqFYj0kwm5N1KU2bPoNVEhI1OkWLV82r6U0Dq0sozFGwUsEDuQOsrxEVHau2KuqOGfPYHKUjy6OXmfxF43+iolhlKHOXJV/8ApOY4uxAI7I2TXMMMtIlpNsKEsD+JRdS+wkiEahk7ORK9ZwR7CCOkP413TJHIOriNYyakrYWSgFxLQ4SDx4qV943PGJJVKpV8gIPk0SU3IJyZjkeBgQWRRXASHe1oJGys8T9kF4joEhI4Zn4xGpZOQgQb6KE5DONCWy8ILNs78oGnp7fCIgqljyMK59MknrKI4MnETzzAA735QyqXaE1az8YU73WS2GWQhOurUFWuW7hr2n9oudfQOnCPaN4VTtjhJsGHzcxzjTNi1aj/AGh/LU+f6wooKRiXhshLRIDtPZ5U7Z/LRU9u0kySEkXJZ29+V8jpHREgM5hZtrZyZgdnYZeZPhGoKRbGq/q2uVcbltOLeED7QqwhwQVHMJDvozPz1g2h2WHJC0t3298J9pSOjK1rUk3ABJfN7t7P940Ff21VLwLXMIdmCUl+4qy8M45ysdGFMc7WdiHe/G4HhHR9sSFrQpQdCAlSioFiEpDkhrOSQOPWaOZVSiVF4Qunopn/AOYUnk8dqWtkiOH+iucE1Kgcym3jHZ583qd0FMLVVJXPSkZJdR8gPHyhpNlAxWtlVf18293SPd+8WSVNeBOaelDYCkBNZKsqXZbfZexPYfcrlFelek2YmUEIlpx6qWSR3JDe8x2iupEzElKgClQIIOoIYjwj5521sv6HVzJSk4kpLpyDpN0m4OlsswYYK82pt6oqT9dNUsaJdkjsQLe6NqfYM0pClJ6NByVMOAH8L3V3AwXI28U/wkS5Z4pQCr8yhbuAiJc9UxRUtSlHUkknxN4UmkSpEsgsZygzguhHgOsoflhhUV82cMLhKPsIAQi2Vh63e5EAU5AGQ5nWCpOeYEQbIoRrBsiSAcgeX9ojkl8gSOLeRiTpbsze+JDBLSzoc8tRyIyUI0wdz8D5fpHiaZZHSBJIf1gm3Y4zPIXjdZ6hUyiAxLB/E5d+sBSUNIZi0oTmpQSH4ktGbYqESpq5UkGfgISVIYDFqAS73cWAyhRVU9ZPDy5KxLcJOEEs+WI5iHUnYxpkpN+kyBOEADwY38oCRjbwBwKQZXF/jrB5muGVcaH5zESbW2ehYPSABTO9uGnARXaSuUlN3KAcL8Hdh4A+ESG7SlkknMdrxXqzPhDuZOt1dYT12d/IQxPqZwYgnU4JjEHrRIlTxzbQIkMY2rF4QO6JkJjSsS6IgGVU/VniIr9SubMCsCmZKlPmSWtbLRmhpP5dhiOlqBLxOBr+kagUqrqK3E0lOYAZgdDc6ZtCirkzRNlmqdaioFMvTUXHMtzMdTlz0S0zJ0whMtAJfQML9uWUVDduhXXVn01aSJYLSkkWSE2A5q1LWcmNAbvruiqZs2axPSJAmMmwOC+DmkDEw4sY4KZhOZJ7Y+kvSLvImkol6zJoVLlp4lSWJPJIL+HGPmsZQxU83JmkViG5vHbJ1R9V3Ryj0cbHK5pmEWFhHTtpqwy+6CpSti1c011QoB5QKEk8FBLhhrZ37o6HQ1Lh3hFuPs0GmVMI/jTZq+4K6Me5HvgufKNOcQcyz/29vKJLMguI5X6YdhulFQkXR1FfhUbHuV/yjolJWvAO89CmfJWhVwtJBgTgWzipSghCVKUqwCQSonkBcxd9nejLaC2KpIQk/amJSoPqA5PcYv3ou3ERRyelWAqfMd1fZS9kp4OGJ4vyjoCUQ6sfO20tyK6mBUuQopD9ZDLDcwkuB3Qok1UfTxTHNPSZuXLKFVUlIStN1gBgoaqYe0M+fhFqxQ6WeSOXCJzKxZH3WtANFNcfIHnDWTOLFiGZi4LeOh5wsrlTYJdMnHh6PohiVhKk3DuQk3AUcxcHPOKj/iIzZnUDYbHB1kqIyUZZAt3PckkGI6lSwkKlFYLhJCSbpVZTjUc4hp6xMgJWhP8AmgpkXGBBLgEEAYzdjfDcEPcQFdN2N4Fqf1ApSQMKlMFetYWa4IYv3xLvpLT0BmBZR0dihbDS5Sdc2fyaGNPuqlblZxTF9dSgVJAUoDFhln1R2Z6gxUt7NkTpyE0srEuZLBKsUwBKy56spKnK13diXbJ4y0XbkbJG0Jq0zVFUuWAcGPCS5NgoAkCzlr5Q23l3ckoUZcmWmXZRWLqAbCEuSom97EJLB21Nb3R3ZK8bKPSpBdrBCfbUpb9VTdUDmTZoucuWEoyAswHAcTzOcIUCroeiSFocJJwqGZQv7LnQ5g84r9ZnHQNsJHWQBZUpaDbNSUlSD2hlDvHCOdCY9jFE+pEKu+fGJFHCQdD5wBIrB6w4RlTU9VxrpxjDQqtqcDHmx+fnOIZleP2hTUbVKvWFxYtqOPnAia0OL+cKHz6kQBtmYTLDWJIDm9iX+EQ1lWACBEdRXY0KbQAphgJt5lVE9dPTS7ImLKmbPAUsVaNiLt9wR07ZtGinkolpsEJA8MyfOKJX7TZMmdLHXlvYt7QGXgQ0VveOu2ptEiXTpUJKuqcLJBLOoKWS5Dd2Yu0aBJ6TN7RWVpwKeTJGBB0Jd1LD2ubAtkkRSpqrmOqbK9Bqyl6ieEK4Sk4vFSmHugraPoESUkyapWPQTEApPaUMR4GJFnos2iOjKLOk+cWDe/aWBBw3OQHEmyR3kgd8V/d7d2Zs5Sk1LIUSWLjCpvsqyPZnygnZtWKmuCifq6ZlngV3wJ5tdf8AtESX/ZNEKeRKkv8Aw0JS/EgXPepz3wSpIUCCAQcx26Qgq9uAMHiSj2sDrAkVRINOqzmUTY/ZP2T8DBcud0jJGpA/X3RLOqUrSUliCGIMR7t0DTVXdKfVPbx5iJLXRoYAQcBaIJKInWYCHnLaAK2RjQQciGiasmNGmz1YpQVxJ8HI+EScL3p2Cuint/0l3QdBxT2jyiOl6wzduH6R13evd5FXIVKVrdJ1SoZKHzk8cLp5q5E5UqZZSFFJHAgs/wAY1GbF12Xs0TUlllCRmGBNwXHZnAlTuLLScYnrSgXCejTw+0SzdojekLpJBIJF2sW48xCSbu/PmHrTMY0KlqNuw5Qpc0+kkU/1XWmlCA60LMwWABKkqyL5sSLwBsTbAqpy0nr4w7NwFy3KNd0N2kSphXNIWkgy1Ajq4V2XzfD5xkrcBKUGoTMKevM6PDdK0ukoUmYlQsUqL6ukjN4yXuxNsiQqdJSkISo9GVKBdLOQgJBwnI3ItzeHDhIxOD99V/iw7oCpt1lpGKYhkkEAuli7EhAClEvmVKL2aCwhKUoBzViBfJkvc88vGAlO9ElBpZqitKlYXTdIu4yvfsjl+FzFy3zqJQ+rlkEliphkz2fXQxU5MgkkxqB2+k22FAAWVlhu9uB4eRg6k2iCnrF2s8U+qlPcW+BiGm3l6FTT8RD2WA5APEa+cYK8VawzjvhUok3Hz8tCat3zp/VTOQHc+098rYYlRt1BSnCpPWJwuWduHGHELqUKUScwMu9x5tEKJZcknLg17ZQ4oqCYtGMiw5F24wt2pSTz1aemmzFHUpwJGl1LYQwUv2lUYB1WIAD2Yk8uMKvRlSTqitmlapssJCljCSlOPEGHBVtItmx9x6tUyXMqFIlAC6EnG76Xt7zF/RQoRLCEiycodTWnnvY2IzguWYTlRBY5xMirIvnAU22tky6iUqXMS6SL8R94cFDMH9Y4XtOXOpJkySF4ShZBsL26qg+hSxjvUquSocDwNv7xyH0vyUpmzVkLSpUqmMpQHVUpK8CwS1yE84oKqiqqcrOYsntAfsYRCaqdpNmDgcRHcYV7N2oXwqLiG0yYPnX9DGmUR2zUpynTO9j8I7duDTLFJLVMJK1pC1E/euPAMO6OJUiOlmolgOVKSnuJAL8I+i9mSglCQMgAPCCtQylCNJyokTlA09UZJVtifhQo8ATBmyrU8ofcR7wD8YQb21OGRNPBKvIw12XUvJl/gR/xESe7RXhvo8ch9LGwjLmoqki0zqr/ABAWPeLd0dT21MdBAzMBb1bHFVRLlNcpdPJQun3wxOTbt1zsnzLNFimICfm3bHP9nVCpa+BBY92kXddSDTkkllMknvcnwENZgz6dhpZiwfZxD3Af9wS/bAG71AQiWSsh8RSDMUEl1MRhuMxoxyvC7aVYoSCjqhBsL9ZsQPWA45vzix00h6OQRom/+5zAUNdtifLxq9lLpABdLoYKVccSx/DCk7ZqpqRMMpJCQrCfVSSoAuxLqsBlnDCtpVTly8WDo5QsjrdYuD1nGVstYPXOUcQKbsLEsxydxnplwiTnm06RQQVq9YkYicyVP4DlAyxhSkDt7zDjekKSlEslypRLcNB7yYX7TFxrkLcg0SdHnSwew2PwhJtuhxJPEQ/UGgGoTpqPeIzC5wnZa5k0IQHUXwjsD/CO77rS5a5MoLlJCkJTZSQSktfPnHPNm06UVsiYLNMS/fY+4x14yAJiFCzgpPdcfGG1Q3loHCJpktxEUuCIoS5ZIOT9kazKoDOGSpbwPMph2CEFU2plqPrAHnaJUygYFrUrKsCaZSx9taky09zuo/lgGcuZTddSSmX7TKK0p55BQHcREj6VKjys2WiYgoWhK0KzSpIUk9qTYx5R1YWAoEEG4ILg9hGcMgLQJxDen0METkro1JTKWXKJij9Xf2VAEqS+QNxa5h1sn0Uy0gGetUw8B1E/qfGOg7T2gJSbkAKcMRm5MVuVvrTy6hFLNWUqmB0qOTvZJOnI8bRoJk7AkyEpTKQlDqSLADmX42EWWkTYQqqJiVzUBKgoJBUSCCL2FxbQw5pxAU6soGmwQuBpxgSm78zGppv4F+RhNuJvmidTy0FTLQlKVA59UAOOOUMfSFOalnfgV5Qo9DWy0TKGcFh3m2OoIQlik6G8IXVAxweEdVoXISqSQldwbJWBnyPA+ekMpV2gLhPpA2IaasWQOpNONJ0c+sPG/fGbJxTkYUkEpuxLPwY+9o6zvluwKyQpGSx1kK4KHw0McW2VWqpp5QtJCkqwqA5W740Dir2eU0ypigxcBIIYtiuSDkTy4Q93X2gUUyX6yOsG9pIBy5iEu9G2AoCUnVlE+8C/jDbdaoSZCUnirTO5gQ6XvDLV7E1IYl+jtb8JMLp+0+lmMpBQgAsMSUrJbVIOJvDnCchOJahqFu+bHGzc8IGbxDLqXUAGsFDIZMPsgAnncxIBWfWVSScnJA4BI/WIdqLLizdloNo0Fc5a8glNv9xPwEL9oqvnEnTpyvH5vAFSpxzGXPlDKrDd2fZr4frA1LsxU6amWksTcnQDUmMEt2Xs1U2aCl8KClRLcCLdpIjqs9TSwr7BB7sj7ifCFlLQykS0pl2Tc/EqJ1fi0NqKeFovwYj50iIymngixg4GKtR4pZwvYW8IfyJ7iGIYDCyrqyucJCD6oC5h4DQdp+coKm1ASkqOSQSe4PCHcdZXIM9d1VC1zD2PhSOxh740FnUiBKymCkkG7iC8cQzjaJOd7HojSVM0JmKTKTiWqUElYKVeqtCRcKSvqkJzBBZ4utHttC5ImHEhGEqKlpKQAmynJyINvJ4q29CFS5onoF0u44jVPf8ApFG9IO/K5pNJLWPo8rA6kn+IcCVdY6hLsw1F9GgsFZv/AE02sJnBaqZCSEBIJJIyJAILG/ueOSbc2mqoqzMlhaQVfU3OIJxEJ6w15w22Bu9U1iscpDSUetMVZPVuQD7R5B+cXfdr0eJplJqJ/XmESloSPVRiWAq2qmKfEwhaNxqFSJX1hxLclRNySrrEk6m8XSUIQbOriqcuWwZISQdbu4PZD+VA09XAk9UEzDC6tXaJKB6S6hqWYOIbxIEbeiSrRKoFFSgn6xRLkDQamF3pTW1Meakj3wm9H+y/8uZh62JRzuzcOEI66VtDb3Sy1CnR05JwliAkFndSlHLmH5XhpsCTNElInFJUBchx559sVOS8o40ljlxBHBQ1HlF62dWS5iAUEFsw9xyI0MBbTEsCYoG+W4iKiV08oNOGIpI9pnOE8jdjpHQZkpJzJ7HtHqpYYAMQPdEnE9m7qzauUFKlzcTkAhBe2bqVZn+REknZy6Z5Skl5aiCRcu73SO3MPHZKSTgJA9QuW4Hlyikb2JSKnCnAlSh1jlcvc6AkawJWJ9LLmJWS+I2JBdmDZH1T3QpqqHAkrwqbiS5JJAYPZyWixSNv4caAnHgs4VkE58bAwnm7YVUqbBgSggly5JewyDCzxItpaAolsqyjdWt+7gLQo2kz8YsVarTMxW68l+MIdWqEuH4ZxJsItMMtgywxUdEJcqTy4Pwjacbvoqx7YDEwoW6dCCHdi2hbMHIiMNLVWTXISzE3NmZIdh3t7jBdNKIA4wo3dqVzgtay5KgSdXZm7AwYRaUotFiLJ6eu/HzH7eUF001rRTvSjt5VLThUtWGYVoCO44jbUMCD2wz3U3ql1shM1PVV7STmCM+0cDGsB1vHUYaSeRpLX5RtuvLCaSQkaS5f/EGNdqSxMp5qPtS1jxSYn2Hh6CXhOJOBIBycAAPyhRmDGq42THihESPbtNiQY4ztfZpp6pUsD6iqIWUgDrFKgVywWdN72bPlHdK2W4jn2+EvohLnhOM00xE4J4hB6w/K57QIozVilUBl08qmYJJCUqADAGYSpYAGQDq8IYbxVGCWAAOuQi+nthufUiKRUCatE1JdKhiSeOIWPgYj3mX1paTdgtf5cKf/ADMRBbtHHOmLJAfIcRkG7CFRcZWUUldQUNOZsS0KwgE2VMSnCAL5Ymi606nAI1ESaToV1aoaToUbQW0Scw9LFQBIQnVUzyBhhunK6OkkhusUA31xX8bxV9/6g1NbLp03Zh3rP6CLvKlhKQkeqGH4WhD3MkjvHw7YKoU4VBaQyhro3AiB0oL8+Oh5GC02Fu+Aqfv1u1PS9VTzpypWcyWZsxSpJOou5l8DprCDZO/lbJsmepY4TOv7zf3x1GVVFJCkniLhwQcwRqDFV25uFKUVVEgFMvOZKF+j4qRxl/8AHsytACb6UKxaCh5aMQbElJxDsdRYxWKioWoutalE5kqJJ7STeLRN3VlqACeqri+fbp2EQInctZUxVZ+TxIq2SCsFKCX4OAPNz2NFlptkiSgpV67urtybuguj2ZKpUkJ6yj7TXI4co0nV2I4VO2XNP6tfwgJRVy8/KK5tEB7RYKuSQeuFMcms/fFbrl35fOkUDsNXJwqUg5HI9twfnnAKziDe0n598H7JkLqZQAHWlHCSbDCXIc8Rk2bNDb/BpsrpOszHq2Pvf+0YbabpgYFaOpz+URYVLYQt2RswyQoG7l3ALZDjAW/G2votJMmD1yMKBxWqyQO+/dGg5ZvtVr2ltHoJR6kp0voG9dZ77d0WKTs8yZaRJJQUBg3EZvxf9eEabp7AFNJ638ZbKWrMv9l+Au/NzDeYX63ceTfPy8aZKqX0mdGro6gdGr7RBKDzcOR2Ed8WHcTfCQuYqnTNQXJVKD3bNSBoQDcas9rRVN4d101CSRZWh5xQ6WbU7PnY0BlJOqQoWOoPmGMOJ9ShceLmRTdzPSDJrpYYhE0Dryybjmn7SefjFmVPfKAtp00RWd4ZLpNuP9oeqlnOF9fLxBoEUejScyJtOr1qZWFL/wCmsYkHuDp/2wdvFNee2iUAEv8AaU58AgHvgWgpugqenAN0FEwAZpfEk9qVP+YwNW7UllZUs9GosSlTl1aB8gAMILO+HmYU92rtiWVdGUnEkpmBVmSmWlTpOoz8+EWXdXawmiakZS1dU/dUHHhcRQlqklWITkzZk31kBKuolKsRBUbKxEIBb72cWLcaoQkzGmpWVrPV9qyXxNwzvEFvnqip7zbWTJlKWo2SCYe7TrAkG8cW3624qqniklF79bh38hmYkh3MpTPqJtXMFnIT+JX6Jt3xe0jhn59sKNkSEyJaZaPVSGfidSe0wwTNbs8uUNQxKgBy8v2ia/G+nAiBBMu8edP+XyPZwgKfD+4giRPKSFJLEa/A8RAvSP2+fKNOlOY7xAktTs5JdctFs1oDnB/8kse0jinTSFSp+BZTxFnYgg6g6jgf3hxT1BcFJYjI6iBdtbM6VPSSkDGl1LlgXUNVyg/ijPUQIqmPMxMbp0yUefPnnxhbUrvcl+fx/WNPpGPIONB+/KPVvloL28+JiSCZKXMsDia5vlo5OQ0vFa23ICVsFY+J0fkTn2xZJ9RZkWI1yy5P7y57Iq+1AcV3Bhid93OnoVJwoSRgPWJa6iHJcfLCLEkRy3YO1jImhT9U2IJseHKx1jov/rcsIKick4iBdTcWF2eMNCZ8rXUeEc82/WfSahBIHQ05UQc8cz1XD+ygE9bVWQs8NdrbwLnJISDKQLkH1lDgW9UaW8dIULQM05HT5+coQxK2+fnPzEbKmDPQ2P6/CBX0OafeDkY8TP0OsagEYmse6BauSld1JCmsQRpx+EaKm5pPrDLmPm3dEf0r5+fnKFAKndmSSFS3lLF0LQSCDwhjur6Riib9GrGSt2TMyCjwVok88jyiFM72TkcjwOhhRtzYiKgEmyxZX6xB2VFWFC0CzQ5jmG629a6NpFWSUf8ATm3Ibgvg3Hxi9y9rImgdEtKn1BBHbaAmqUJhbtmilzZZSoA8OI7DpBNLssZqmLUe0AdwAjytQkBhElAmbCXKTOwLThCcXqqMxTZIGEEd9tYB3Z210dXKazKIIyzDFxpYxcJygFxCrZsmZPlzFy0rIzdL+PHvh0YkraidWkoprJyVOPqJ/D/qK5DvI112Z6MJEkEpXMKz60xTEq4sGt85xdpEsYRhYBrcP2jyaR2waSP/AApICWC5iiMvkCFVbsky3YlScsi/YePbD6u2oU4x9JkywgAqGEFQBIDqxFhcj9oRDbaSof56XM1I6OWf+JiRd0jNe2h+HbGqJ7HQjX9ogrdoY5ilKAvawYFrAtoYiRO59nP94kYLmMBe2h4co2RNfP1vPthempz14iPDUNlloeHI8okZdOxfhpBkmsdiCQxcEZgwkM8qz9YRLJncMxmH84xaU+1tkdMTNkAJnXUuWLCZxXLGi+KdYqKp/bq/H9jFxTP9oEgi9sweI5wDtrZYqnXKZNSLqSLJnAD1k6CZ5wypVp0+2XzzMItoTATY9xhmUFTucDWOJ7EaNm/GFNepINnPElvIG3jGoF4mTbtAsrbaqWplznUZfqzEuWKFdVVsnAuPwxAallQNVzAoFJjEK9V31czPEkgEHN0qFiDrb3iIEzmJTxuIV7ArDOosCi8yltzMo5flNuwDjGi6xxbNF+79vjEjafNfrajTiOHxgWbM52OXwgA7Se41jX6WMuOXxEagFLmkhxmn38R88IgVPHraH5+f2gRdW14gM9i2irjkeEKHzJ2YPyY9lVT39pOfMQo+lcdPn57uEZ9NYhQzGcQNZ6EKGEgFCrpfTiIrhoKilWZlIo4Tmj4FJz7RDI1Ib7qsuRiM13HMZ/rEhmzvSrMR1ahK0niA/uLH3mGq/SFIWP46QeYUnzEVqZUAliApJ0IB7rwIqhkEsZSb5XUO4sYksyN75L/xUE8SoCDqPeySC/SyieSn8hFMlyZaPVloBHJ+5y8TiqfLKJOp0W/NOEAKmh/wqHcHF4GqvSLI9nHM7EsPFTRziZUcPFoiVWmJLjUbdoppJmUIDlypIRifiSCL84ErJ0gt0ImJP3yGbhmYrsjaJye8b/SHtEjZU5xz+bR4mo0PzzHOFX0rxjdVQ4cZxE0+kaP2cxHgqM9eIhQK3Q/PONvph7D5wI6TPAa9tDw5GJkVN82V7j+o5wiTWi/A5j4iPEVrWJscjBhWBVXqOqefkeXOIpm0eDuNMiDxBhP9PfgCMj8DyiCbV6ixGYPl2QYtOdoyU1o0TVMyTYJnsPVVombwOuUc/rJisRSsEKTYghiGszaQ7mV3dy+IPxjK2rlVTGoUZc1NumCCrpEiwExI9sW62od+e4HS1+jenb+JP/NL/pxov0aU9vrJ+X2pf9OPYyMkZsLcGTInpWiZOLgpKVGWUlKgXBAQOR7o8mbgyAu0ydYs2JGRcN6kZGQIMncOSHHSTmzzl/yR7/7eyP8AUn6H1pf9OMjIYkyvR1If+JP19qX/AE4iX6N6cgjpJ/H1pf8ATjIyEB53o6kC/ST/AM0v+nECPR7IJ/iT/wA0v+nGRkSbI9HcgBQ6Se2frS/6caj0dyLHpJ/D1pf9OMjIkArdxJKSwmTu8y/5IR7T2CiWLKWe0p+CYyMiQ3Yu68uejGpcwH7pQPNJhj/gaSCevNuHzl/yRkZEkE3dCU38Sbrqj+SBJm6Mr7c3TVH8kZGQJr/hWW3rzNdUfyxrM3fR9uZ4p/ljIyEIV7HSz4l+Kf0iA7OANlK46aDsjIyIgK1GE2iBE04TyuI9jIU8XOOcZju2hjIyJPEzD4PGk1ZZ9RGRkSDzVny98CrVGRkMT//Z"/>
          <p:cNvSpPr>
            <a:spLocks noChangeAspect="1" noChangeArrowheads="1"/>
          </p:cNvSpPr>
          <p:nvPr/>
        </p:nvSpPr>
        <p:spPr bwMode="auto">
          <a:xfrm>
            <a:off x="155575" y="-966788"/>
            <a:ext cx="2266950" cy="2019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48064" y="2348880"/>
            <a:ext cx="3096344" cy="275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5326313" y="5205054"/>
            <a:ext cx="2739853" cy="461665"/>
          </a:xfrm>
          <a:prstGeom prst="rect">
            <a:avLst/>
          </a:prstGeom>
        </p:spPr>
        <p:txBody>
          <a:bodyPr wrap="none">
            <a:spAutoFit/>
          </a:bodyPr>
          <a:lstStyle/>
          <a:p>
            <a:pPr algn="ctr"/>
            <a:r>
              <a:rPr lang="fr-FR" sz="1200" dirty="0" smtClean="0"/>
              <a:t>« A la recherche d’un singe photographe »</a:t>
            </a:r>
          </a:p>
          <a:p>
            <a:pPr algn="ctr"/>
            <a:r>
              <a:rPr lang="fr-FR" sz="1200" dirty="0" smtClean="0">
                <a:hlinkClick r:id="rId6"/>
              </a:rPr>
              <a:t>P. </a:t>
            </a:r>
            <a:r>
              <a:rPr lang="fr-FR" sz="1200" dirty="0" err="1" smtClean="0">
                <a:hlinkClick r:id="rId6"/>
              </a:rPr>
              <a:t>Pecatte</a:t>
            </a:r>
            <a:endParaRPr lang="fr-FR" sz="1200" dirty="0"/>
          </a:p>
        </p:txBody>
      </p:sp>
      <p:sp>
        <p:nvSpPr>
          <p:cNvPr id="2" name="Rectangle 1"/>
          <p:cNvSpPr/>
          <p:nvPr/>
        </p:nvSpPr>
        <p:spPr>
          <a:xfrm>
            <a:off x="6355954" y="6253281"/>
            <a:ext cx="2680542" cy="400110"/>
          </a:xfrm>
          <a:prstGeom prst="rect">
            <a:avLst/>
          </a:prstGeom>
        </p:spPr>
        <p:txBody>
          <a:bodyPr wrap="none">
            <a:spAutoFit/>
          </a:bodyPr>
          <a:lstStyle/>
          <a:p>
            <a:r>
              <a:rPr lang="fr-FR" sz="1000" dirty="0" smtClean="0"/>
              <a:t>Voir également </a:t>
            </a:r>
            <a:br>
              <a:rPr lang="fr-FR" sz="1000" dirty="0" smtClean="0"/>
            </a:br>
            <a:r>
              <a:rPr lang="fr-FR" sz="1000" dirty="0" smtClean="0">
                <a:hlinkClick r:id="rId7"/>
              </a:rPr>
              <a:t>« Du bon  usage des photos de stock », P. </a:t>
            </a:r>
            <a:r>
              <a:rPr lang="fr-FR" sz="1000" dirty="0" err="1" smtClean="0">
                <a:hlinkClick r:id="rId7"/>
              </a:rPr>
              <a:t>Pecatte</a:t>
            </a:r>
            <a:endParaRPr lang="fr-FR" sz="1000" dirty="0"/>
          </a:p>
        </p:txBody>
      </p:sp>
    </p:spTree>
    <p:extLst>
      <p:ext uri="{BB962C8B-B14F-4D97-AF65-F5344CB8AC3E}">
        <p14:creationId xmlns:p14="http://schemas.microsoft.com/office/powerpoint/2010/main" val="10060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E6E100"/>
                </a:solidFill>
              </a:rPr>
              <a:t>Images</a:t>
            </a:r>
          </a:p>
        </p:txBody>
      </p:sp>
      <p:sp>
        <p:nvSpPr>
          <p:cNvPr id="11" name="Espace réservé du contenu 7"/>
          <p:cNvSpPr txBox="1">
            <a:spLocks/>
          </p:cNvSpPr>
          <p:nvPr/>
        </p:nvSpPr>
        <p:spPr>
          <a:xfrm>
            <a:off x="358019" y="1143724"/>
            <a:ext cx="8485305"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buSzTx/>
            </a:pPr>
            <a:r>
              <a:rPr lang="fr-FR" sz="2000" dirty="0" smtClean="0"/>
              <a:t>développement de la </a:t>
            </a:r>
            <a:r>
              <a:rPr lang="fr-FR" sz="2000" dirty="0"/>
              <a:t>recherche </a:t>
            </a:r>
            <a:r>
              <a:rPr lang="fr-FR" sz="2000" dirty="0" smtClean="0"/>
              <a:t>visuelle </a:t>
            </a:r>
            <a:r>
              <a:rPr lang="fr-FR" sz="1200" dirty="0" smtClean="0"/>
              <a:t>(</a:t>
            </a:r>
            <a:r>
              <a:rPr lang="fr-FR" sz="1200" dirty="0" smtClean="0">
                <a:hlinkClick r:id="rId3"/>
              </a:rPr>
              <a:t>M. </a:t>
            </a:r>
            <a:r>
              <a:rPr lang="fr-FR" sz="1200" dirty="0" err="1" smtClean="0">
                <a:hlinkClick r:id="rId3"/>
              </a:rPr>
              <a:t>Boland</a:t>
            </a:r>
            <a:r>
              <a:rPr lang="fr-FR" sz="1200" dirty="0" smtClean="0">
                <a:hlinkClick r:id="rId3"/>
              </a:rPr>
              <a:t>, 2010</a:t>
            </a:r>
            <a:r>
              <a:rPr lang="fr-FR" sz="1200" dirty="0" smtClean="0"/>
              <a:t>)</a:t>
            </a:r>
          </a:p>
          <a:p>
            <a:pPr lvl="1"/>
            <a:r>
              <a:rPr lang="fr-FR" dirty="0" smtClean="0"/>
              <a:t>axes : </a:t>
            </a:r>
          </a:p>
          <a:p>
            <a:pPr lvl="2"/>
            <a:r>
              <a:rPr lang="fr-FR" dirty="0" smtClean="0"/>
              <a:t>- recherche </a:t>
            </a:r>
            <a:r>
              <a:rPr lang="fr-FR" dirty="0"/>
              <a:t>par codes</a:t>
            </a:r>
          </a:p>
          <a:p>
            <a:pPr lvl="2"/>
            <a:endParaRPr lang="fr-FR" sz="1800" dirty="0"/>
          </a:p>
          <a:p>
            <a:pPr lvl="2"/>
            <a:endParaRPr lang="fr-FR" dirty="0"/>
          </a:p>
          <a:p>
            <a:pPr lvl="2"/>
            <a:endParaRPr lang="fr-FR" dirty="0"/>
          </a:p>
          <a:p>
            <a:pPr lvl="2"/>
            <a:r>
              <a:rPr lang="fr-FR" dirty="0" smtClean="0"/>
              <a:t>- traitement </a:t>
            </a:r>
            <a:r>
              <a:rPr lang="fr-FR" dirty="0"/>
              <a:t>des images </a:t>
            </a:r>
            <a:r>
              <a:rPr lang="fr-FR" dirty="0" smtClean="0"/>
              <a:t>(« </a:t>
            </a:r>
            <a:r>
              <a:rPr lang="fr-FR" dirty="0" err="1" smtClean="0"/>
              <a:t>redocumentarisation</a:t>
            </a:r>
            <a:r>
              <a:rPr lang="fr-FR" dirty="0" smtClean="0"/>
              <a:t> »)</a:t>
            </a:r>
            <a:endParaRPr lang="fr-FR" dirty="0"/>
          </a:p>
          <a:p>
            <a:pPr lvl="2"/>
            <a:r>
              <a:rPr lang="fr-FR" dirty="0" smtClean="0"/>
              <a:t>	ex. Google </a:t>
            </a:r>
            <a:r>
              <a:rPr lang="fr-FR" dirty="0" err="1" smtClean="0"/>
              <a:t>Goggles</a:t>
            </a:r>
            <a:r>
              <a:rPr lang="fr-FR" dirty="0" smtClean="0"/>
              <a:t> (</a:t>
            </a:r>
            <a:r>
              <a:rPr lang="fr-FR" dirty="0" smtClean="0">
                <a:hlinkClick r:id="rId4"/>
              </a:rPr>
              <a:t>démonstration</a:t>
            </a:r>
            <a:r>
              <a:rPr lang="fr-FR" dirty="0" smtClean="0"/>
              <a:t>)</a:t>
            </a:r>
            <a:endParaRPr lang="fr-FR" dirty="0"/>
          </a:p>
          <a:p>
            <a:pPr lvl="2"/>
            <a:r>
              <a:rPr lang="fr-FR" dirty="0" smtClean="0"/>
              <a:t>- réalité augmentée</a:t>
            </a:r>
          </a:p>
          <a:p>
            <a:pPr lvl="3" indent="200025">
              <a:spcBef>
                <a:spcPts val="0"/>
              </a:spcBef>
              <a:buNone/>
            </a:pPr>
            <a:r>
              <a:rPr lang="fr-FR" sz="1600" dirty="0" smtClean="0">
                <a:hlinkClick r:id="rId5"/>
              </a:rPr>
              <a:t>exemples</a:t>
            </a:r>
            <a:endParaRPr lang="fr-FR" sz="1600" dirty="0"/>
          </a:p>
          <a:p>
            <a:pPr lvl="2"/>
            <a:endParaRPr lang="fr-FR" dirty="0" smtClean="0"/>
          </a:p>
          <a:p>
            <a:pPr lvl="1"/>
            <a:r>
              <a:rPr lang="fr-FR" dirty="0"/>
              <a:t>moyens</a:t>
            </a:r>
          </a:p>
          <a:p>
            <a:pPr lvl="2"/>
            <a:r>
              <a:rPr lang="fr-FR" dirty="0" smtClean="0"/>
              <a:t>- accessibles </a:t>
            </a:r>
            <a:r>
              <a:rPr lang="fr-FR" dirty="0"/>
              <a:t>par lecteurs de codes barres, téléphones mobiles, </a:t>
            </a:r>
            <a:r>
              <a:rPr lang="fr-FR" i="1" dirty="0" err="1"/>
              <a:t>smartphones</a:t>
            </a:r>
            <a:r>
              <a:rPr lang="fr-FR" dirty="0"/>
              <a:t> et webcam</a:t>
            </a:r>
          </a:p>
          <a:p>
            <a:pPr lvl="2"/>
            <a:r>
              <a:rPr lang="fr-FR" dirty="0" smtClean="0"/>
              <a:t>- développement avec les </a:t>
            </a:r>
            <a:r>
              <a:rPr lang="fr-FR" i="1" dirty="0" err="1" smtClean="0"/>
              <a:t>smartphones</a:t>
            </a:r>
            <a:endParaRPr lang="fr-FR" i="1" dirty="0" smtClean="0"/>
          </a:p>
          <a:p>
            <a:pPr lvl="2"/>
            <a:endParaRPr lang="fr-FR" i="1" dirty="0"/>
          </a:p>
          <a:p>
            <a:pPr marL="706438" lvl="2" indent="-257175">
              <a:buFont typeface="Arial" pitchFamily="34" charset="0"/>
              <a:buChar char="•"/>
            </a:pPr>
            <a:r>
              <a:rPr lang="fr-FR" sz="1800" dirty="0" smtClean="0"/>
              <a:t>limites</a:t>
            </a:r>
          </a:p>
          <a:p>
            <a:pPr lvl="2"/>
            <a:r>
              <a:rPr lang="fr-FR" dirty="0" smtClean="0"/>
              <a:t>- exemples </a:t>
            </a:r>
            <a:r>
              <a:rPr lang="fr-FR" dirty="0"/>
              <a:t>surtout de la vie quotidienne (transports, commerce)</a:t>
            </a:r>
          </a:p>
          <a:p>
            <a:pPr lvl="2"/>
            <a:r>
              <a:rPr lang="fr-FR" dirty="0" smtClean="0"/>
              <a:t>- question </a:t>
            </a:r>
            <a:r>
              <a:rPr lang="fr-FR" dirty="0"/>
              <a:t>des éléments techniques et des données </a:t>
            </a:r>
            <a:r>
              <a:rPr lang="fr-FR" dirty="0" smtClean="0"/>
              <a:t>disponibles, mais intérêt aussi pour la recherche, cf. </a:t>
            </a:r>
            <a:r>
              <a:rPr lang="fr-FR" dirty="0" smtClean="0">
                <a:hlinkClick r:id="rId6"/>
              </a:rPr>
              <a:t>appli </a:t>
            </a:r>
            <a:r>
              <a:rPr lang="fr-FR" dirty="0" err="1" smtClean="0">
                <a:hlinkClick r:id="rId6"/>
              </a:rPr>
              <a:t>Pl@ntNet</a:t>
            </a:r>
            <a:r>
              <a:rPr lang="fr-FR" dirty="0" smtClean="0"/>
              <a:t> pour les plantes</a:t>
            </a:r>
            <a:endParaRPr lang="fr-FR" dirty="0"/>
          </a:p>
        </p:txBody>
      </p:sp>
      <p:pic>
        <p:nvPicPr>
          <p:cNvPr id="1026" name="Picture 2" descr="http://www.darkskull.net/images/ncb.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086211" y="2105970"/>
            <a:ext cx="1052052" cy="53094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hQSDxQUExQVFBQWGRoUGBcYGSMYFxggGRwfIRwYHhkXICcgFxwkHRQXIC8gLzMpLCwsFyAxNTQqOiYsLCoBCQoKBQUFDQUFDSkYEhgpKSkpKSkpKSkpKSkpKSkpKSkpKSkpKSkpKSkpKSkpKSkpKSkpKSkpKSkpKSkpKSkpKf/AABEIAKAAoAMBIgACEQEDEQH/xAAcAAADAAIDAQAAAAAAAAAAAAAGBwgABQIDBAH/xABKEAACAQICBQYKBQoFBAMAAAABAgMEEQAFBgcSIUEIIjE1VJETFxhRYXN0s9LTU4GSorIkMjZDcXKhscHCFFKCw+IzY4PRIyVC/8QAFAEBAAAAAAAAAAAAAAAAAAAAAP/EABQRAQAAAAAAAAAAAAAAAAAAAAD/2gAMAwEAAhEDEQA/AFHBBUVFV4GHbeR3YKobeTvPE+YHG/8AFlnHZZ/tj4sZqx/SCl9c38nxRem+m8OVwJNMkjq7iMCOxNyrNc7TAWshwE6eLLOOyz/bHxYzxZZx2Wf7Y+LDW8o6h7PVd0fzMZ5R1D2eq7o/mYBQZloJmlPC8s0EyRoLsxYWA6ODenBhydZ2bM57sT+TnpN/1sfnw2NbXUdb6sfjXCj5OPWdR7Ofex4Ds5RU7LmcFmI/Jx0G362TzYD8t0EzSohSWGCZ43F1YMLEdHFvRhxa19VFTmlZFNDLCipEIyJCwNw7NfmqRazjHiyvWnT5NCmXVEc0k1KPBu8QUxsTzubtsrWsw6QMAqsy0EzSnheWaCZI0F2YsLAdHBvTgw5Os7Nmc92J/Jz0m/62Pz4dWm+RPW5dUU0ZVXlXZBa+yOcDvsCeGAfVRqoqcrrJZppYXV4jGBGWJuXVr85QLWQ4BqHE6af6AZnNmtVLDTzNE8m0pVgARYbwNoebDW031sU2V1CQzRTOzoJQYwpFizLbnODe6HvGCPR/Pkq6SOpjVlSRdsK1toC5G+xI4efAbIY+4XOjmvCkrauKmjhqFeU7ILBNkbid9nJ6BhjYCeOUVOy5nBssR+TL0Ej9ZJ5sCGXaB5pPEksUEzxuNpWDCxHn3tgr5R3WkHsy+9kw3dVbWyOjP/a/qcBP/iyzjss/2x8WM8WWcdln+2Piw1vKOoez1XdH8zGeUdQ9nqu6P5mAVPiyzjss/wBofFjQTwTwVXgZttJEdQylt4NweB9OKq0I03izSB5oUkRUcxESWvcKrX5rEWs4xOWsnr+q9eP7cBy1Y/pBS+ub+T4a3KO6sp/aB7qTCp1Y/pBS+ub+T4a3KO6sp/aB7qTATpj6MZbGAYCs9bXUdb6v+9cKPk49Z1Hs597Hhua2uo631f8AeuFHyces6j2c+9jwFF4XOkeo6krKuWpkmqFeU7RClNkbgN10J4YF9eOm9bRV8MdNUPEjQByq2sT4RxfeDwAH1YZGrfM5KjKaWWZy8joSzHpJ2m8wt0AYD06b569Fl1RUxqrPEu0A19k84DfYg8cJHyjq76Cl7pPmYbmtrqOt9WPxriTCMARab6cS5pOk0yRoyIIgI72sGZrnaYm93OCXR3XhV0lLFTJDTska7ALB9oi/GzgX34XFsco+kftwFNaN6j6Siq4qmOaoZ4jtAMU2TuI32QHoOGNj4MZfATryj+s4PZl97Jhuaruo6P1X9Wwo+Uf1nB7MvvZMNzVd1FR+q/q2Akw4zGEYwDAUVycOrJ/aW91HhT6yuv6r14/tw2OTj1ZP7S3u48KfWV1/VevH9uA6NBMyjp87glmcRxpKxZj0AWbzekjFEeNrKu2xdzfDhTz8nWuZmPh6XeSemTifV46/Jxru0UvfJ8vANzxtZV22P73w4zxtZV22P73w4Ufk413aKXvk+XjPJxru0UvfJ8vAG+sjWRl9RlNVFDVRvI6WVQGuTtA23r6MBHJx6zn9nPvY8Z5ONd9PS98ny8G2qjVRU5XWSzTSwurxGMCMsTcurX5ygWshwATyjus4PZx72TAblmrjMaiFJYaWR43F1YbNiL24n0YMuUd1nB7OPeyY22hGvCko8up6aSGoZ4l2SVCbJ5xO67g8cAAapevKL1h/A2G5yjurIPaB7qTGp0I1HVdHmNPUyTU7JE20QpfaPNI3XQDjg41r6ETZpRxQwvGjJKJCZL2sEZbc0E3u4wA7ycerJ/aW93HgyzHWRl0EzxS1UaSIdllO1cHzbhjX6qNCJcro5IZnjdnlMoMd7WKItjtAG90OEFrR68rPW/0XAUHrc6jrf3B+NcKjk49Y1Hs/+4mGtrc6jrf3B+NcKnk4dY1HqP8AcTAdfKO60g9mX3kmDrV3rJy6nyqlilqo0kSOzKQ1wbnduX0469a+qepzSsjmhlhRUiEREhYG4d2vzVItZxgJ8nGu+npe+T5eAbnjayrtsf3vhxnjayrtsf3vhwo/Jxru0UvfJ8vGeTjXdope+T5eAbnjayrtsXc3w4nXTjMY586nlhcPG8ysrDoI5vnwXeTjXdope+T5eOyDk61ysp8PS7iD0ycD6vAZPyiq5WYeApdxI6JOB9Zjr8o+u+gpe6T5mFdWf9R/3m/njowFW6qNN5c0o5ZpkjRklMYEdwLBFa/OJN7ucGpOFPycerJ/aD7qPATrH1j5hT5tVRQ1UiRo9lUbNgNkG28X6TgO3yjq7s9L3SfMwa6qNa9TmlZLDNFCipEZAYwwNw6rbnMRaznBL4psq7FH974sbPIdCKKjkMlNTpE7LsFlvci4Nt5PFQfqwCR5R3WcHs497JhUDFi59oRRVkgkqadJXVdgM17gXJtuI4sT9eNb4pcq7FH974sBstNs9eiy6oqY1VniXaAa+yecBvsQeOEl5R1d2el7pPmYoDMstjqIXhmQPG4sym9iL34ekDCV146EUVFQQyU1OkTtOELLe5Hg3Nt5PFQfqwB9qo03lzSjkmmSNGSUxAR3AsEVrnaJN7ucIDWo1s8rD/3f6LjX5DpvW0cZjpqh4kLbZVbWJIAvvB4KO7D60P0Ko6/LoKurp0nqJk25JGvtO1yLnZIHQB3YBW6R68KutpJaaSGnVJRskqH2hvB3XcjpGB3QfTqbK5nlhSN2dPBkSbRAG0Du2WG+6jA4cMjUbo3T1tbOlTEsqrDtgNfcdtRfcRwJwHv8o6u+gpe6T5mM8o6u7PS90nzMa3Xjo5T0dfDHTRLEjQByq33kyOL7yeCjuwy9XerfLqjKqWWWljeR47sx2rk3O/c1uGA0mg+vCrrcxp6aSGnVJWKkqH2hZSd13I4YduFppvoXR5fl09XRwJBUwqGjlW+0hLAEjaJHQxH14HtR2mtbW106VNQ8qLDtBWAsDtqL7gOBPfgNvrX1r1OV1kcMMULq8QlJkDE3LutuawFrIMBsHKKrmZR4Cl3kDok4n1mOvlHdZwezL7yTCuov+qn7y/zGAonWTrGy+fKqqGKqR5XTZVRtXJ2hu3i3A4m/DK0p1JVdJTz1Uk1OyR3cqpfaN26BdAOPnwMaEaDy5pO8MLxoyJ4QmS4FgyrYbKk3u4wA7fFHauNY+X0+U0sU1VGkiJZlO1cHaJtuFug4Sem+g8uVzpDM8bs6eEBjuRbaK2O0oN7ocEejmo6rrKSKpjmp1SUbQDF9obyN9kI4YAEy3LZKiZIYULyObKotcm1+P7DhsarMrlyarkqMyQ0kMkRhV3tYuXVgvMub7KMf9OFzoRnqUWY09TIrMkTbRC22jzSN1yBxwca19a9NmlHFDDFMjJKJCZAoFgjLbmsTe7jAe7Wnlcuc1cdRlqGrhjiELOlrBw7MV59jfZdT/qwF+KXNexSfd+LBNqo1r02V0csM0Uzs8pkBjCkWKKtucwN7ocG3lHUP0FV3R/MwCa1b5nHT5tSyzOI40clmPQBst5hfpIwydeGm9FW0EMdNUJK6zhyq3uB4NxfeBxYD68KPRzInrauKmjZVeU7ILX2RuJ37IJ4YY3k413aKXvk+XgDLk49WT+0t7uPDVkG4/swGaqNCJcro5IZnjdnlMoMdyLFEW3OAN7ocGjNYXwEm+KXNexS96/FhkajtCqyirp3qad4kaHZDNaxO2ptuJ4An6sE2jmvCkrauKmjhqFeU7ILBNkbid9nJ6Bhi4DRZ7pvRUcgjqahInZdsK17kEkX3A8VPdhC6YaE1lfmM9XSU7z00z7cci22XWwFxtEHpBx7eUd1nB7MvvJMN7VT1JReq/uOA69bnUdb+4PxriYch0aqK12SmiaVlG0wW24XtfeRxIxWOnOQvW5dUU0bKryqFBa+yLMDv2QTwwFaqNVVTldXLLNJC6vF4MCMsTfbU35ygWspwHt1HaOVFHQTR1MTRO05cK1t4MaC/NJ4qe7C4071dZhNnNRPFSyPE0oZWBWxAA3i7ejFG4XOe68KSlrJKV4ahnjfYJUJsk7ui7g234BWaVa7aurp56WSGnCSXQsocNYNwu5H/AOfNj38nHrOf2c+9jw3G1X5UTc0cO/8Ab8WNhkmh1DRyGSmgjidl2Cy3uRcG28+dR3YDT6b6qKbNKhJppZ0ZEEYEZUCwZmvzkJvdz3YI9HMiSipIqaNmZIhsgtbaO8nfsgDjhQ68dNqykr4Upqh4kaAMVW1ifCOL7x5gB9WGTq4zR58ppZZnLyOl2ZuknaYf0wExaEZElbmNPTSFlSVtlittoc0ndcEcMO3ycaD6er+1H8vCBy2ulp5klhZkkQ3Vh0g2txHmJw59R2mVbV18yVNRJKiwFwrWsD4RBfcBwJH14Db+ThQfT1f2o/l4zycaD6er+1H8vDWZwOIx88IPOMBJ2qXryi9Z/Y2KzxFGWZjLBMksLFJUN1YdINrcfQTh06jtMq2rr5kqaiSVFgLhWta/hEF9wHAkfXgN1rX1r1OV1kUMMUDq8IlJkDE3LuthssBayDBtodnj1mWwVMgVXlTaIW4UbyN1yTwxzzzQmirJBJU06Suq7AZr3ABJtuPnY9+PdR0UVPAIYlWONBsqo6FHm3n04CPtG8+eiq4qmNVZ4jtAPfZN1I37JB44YnlHV/0FJ9mT5mBHVtlUc+b0sUyB43YhlboPMY8PSBii21V5UOmjh/j/AO8BNmm+m82aTpNMkaMiCICMECwZmvzmJvdzgm0c141lJSxU0cNMUjXYBYOWO/jZwOPmxx145BT0lfClNEkSNAHIXoJ8I4vvJ4KO7C8i/OH7cBb+MwMaysykp8oqpYXMciKCrDpHPUcfQTidPGjmvbJv4fDgG7rX1r1OV1kcMMcDq8QlJkDE3Lutua43WQYRWa549ZXtUSBVeWRWIW+yDuG65J4YdWqrKo83pJJ8yQVUySmFXl/OCBEYJutu2nY/6jhU6c5akGdVEcKBI0mCqq9AHN3YD01GqXNS7EUUliSRvTz/AL2OvxR5r2KTvT4sVljMBJvijzXsUnenxYGczyySnmeGZCkiGzKbXBtfhu4jFsYSemuo6qrcxqKlJ4FSV9pQ23tAbIG+y24YA78beVdtj7n+HGeNzKu2x9z/AA4VHk4VvaKb7/wYzycK3tFN9/4MBqteGklPW18MlNKsqLAELAHcfCObc4Dgw78Lq+CPTrQeXK6hIZXSRnTwoKXsAWZbc4DfzDgcwDK0L0IrMvzCCrrIGgpoW2pJWIKoNki52ST0sB9eHP43Mq7bH3P8OAzMtadPnMT5dBFLHLVDwaPJs7AIO1zthi1rKegHC5051Tz5XTpNNLE6vIIgE2r3Ks1+coFuYe/AUvkOklPWxtJSyiVFbYLAEWNgbc4Dgw78ITWBq2zGozaqmipHeN5NpWBWzCw3729GDbk4n/6yf2lvdR492kOvKlpKuWmeCdnibYJXY2TuHRdgeOAPszzOKmheaZwkaC7MbkAE24b+kjCT146b0VbRQJTTpK6zbRABBA2GF+cBxIwx9bnUdb+4Pxric9BdBZc0nkiikjjZE8IS97EbQFuaDv52AGcc4zvH7cNnycK3tNN9/wCDHw8nGs7TTff+DAOHLNZOXVEyQw1SPI5sqgNcnp6StugHBNbEnao+vKL98/gbFGadadRZXBHLLHJIrv4MBLXB2SbnaI/y4D0Z9pzRUUgjqahYnZdsKwYkgki/NB4qe7G0yzMo6iFJoXDxuLqwuAR0cf2YSeeaPvpRIKykZYI4V/wxWe+0WUl7jwYYbNpgOm9wcbTK9akGURx5bNFNLNTWhZ49nYY3vzdtgbc4dIGAGp+UXXKzDwFLuJH5snA+sxw8o+v+gpPsyfMwJ6BZdHPncEUyCSN5WDKegizf1AxRDaq8qHTRwjv/APeAUXlH1/0FJ9mT5mM8o+v+gpPsyfMw3PFblXY4f4/FjDquynscP8fiwCj8o+v+gpPsyfMwbaqNa9TmlZLDNHCipEZAYwwNw6rY7THdZzjnrJ1d5fT5TVSw0sSSIgKsL3B2lFxv9OAbk49Zz+zn3seAaum+qimzSdJppZkZEEQEZUCwZmvzlJvdz3YHfJxoPp6v7Ufy8ajXjplW0mYQpTVEkSNAHKraxPhHF94PAAfVhdeNHNe2Tfw+HAO7RzUdSUVXFUxzVDPE20AxQqdxG+yA8fPjW8o7qyD2ge6kwYax80kgymqlhcpIiXVl6RzlH8jiYs90yrauMJUzySorbYDWsGsRfcBwY9+AdvJw6sn9pb3UeFHrR68rPW/0XDc5OHVk/tLe6jwZZlq7y+aV5paWJ5HO0zG9yfP0+jAeTW51HW/uD8a4VPJw6xqPUf7iYB8z1iZhURPFNVSPG4sym1jx4DzgYN+TibZhU+o/3EwBnrX1r1OV1kUMMUDq8IlJkDE3LuthssBayDBtodnj1mWwVEgVXlTaYLcKN5G65J4Y+53odQ1kgkqYI5XVdgM17gAk23Hzse/Gwo6KKCBYoVVI0FlUdAG/dvPpwEfaOZ89FVxVMaqzxHaAe+ybqRv2SDx8+Gxo/nb6USNSVoWGOFf8Qpp7hy1wlj4UuLWkPC/Rhd6tctjqM3pYpkEkbsQynoPMY8PSBinsh0PoqSRnpYI4nZdklb3IuDbeTxA7sB1aEaEQ5XA8MLyOruZSZCCblVW3NUC1kGJx1ldf1Xrx/birmcDiMDtbq7y+eVppKWJ5HO0zm9yfP0+jATrqx/SCl9c38nw1uUd1ZT+0D3UmFTqx/SCl9c38nw1uUd1ZT+0D3UmAnW+MBx8x9GArPW11HW+r/vXCj5OPWdR7Ofex4bmtrqOt9X/euFHyces6j2c+9jwFF2x8IwD6c62IMrqEhlildnjEoKbNrFmW3OYG/MPfgl0az5a2kiqUVlWUbQVrbQ3kb7EjhgELq51b5jT5tSzTUrpGj3ZiVsBskX3NfpOGRrw0bqK2ghjpomldZw5UEbh4NxfnEcWHfjVeUfR9mqfufHgi0G1sU+aVDwwxSoUjMpL7NrBlW3NYm/PHdgPHqP0bqKKgmjqYmidpy4UkEkbCC/NJ4qe7DCl/NP7Mc8cJeg/swEQHGY2mjWQNW1kVMjKrynZDNfZFlJ32BPDBHpzqpnyuBJpZYnDv4MBNq99km/OUC3N/jgNNkOg9bWxmSmp2lRW2CwKgAgA25xHBh342XijzXsUnenxYbXJx6sn9pb3ceGrL+af2YCIMMjUdpJTUVbPJUyrErQ7AJB3nbU25oPBcBejWQPW1kVMjKjSnZDNfZFlJ32BPDDH8nCt7TTff+DAanXhpJT1tfDJTSrKiwBCwBFiHc25wHBh34eGqnqSi9V/ccTbpzoPLldQkMrpIzxiUFL2ALMtucBvuhwzNCNeFLSUFNStBOzxqEJXY2Sbnou17b8ACasf0gpfXN/JsUXpvoRFmkCQzPIio/hAYyAb7LLbnKRaznEqwTzwVXhodtJEdirBTcG5HEeYnG98ZOcdqqO7/AI4BseThQfT1f2o/l4zycaH6er+1H8vCn8ZWcdqqO7/jjPGVnHaqju/44CgdbXUdb6sfjXCj5OPWdR7Ofex4Ecx04zSeJ4pZ53jcWZSu4i9/8vowZcnWBlzOe6kfk56Rb9bH58B18o7rOn9nHvZMNzVL1HRerP42wp+UVAzZnBZSfycdAv8ArZPNgNy/TnM6eFYoqieONBZVAsFHT/l9OAYum+o6josuqKmOaoZ4k2lDFNk84DfsoDxws9CNN5crneaFI3Z0MZEgJFtpWuNlgb3QYrbMstjqIXimQPG4synoIvfh6QMJjXfoPSUlBC9LTJG7ThSUBuR4NzbpO64B+rAHeqjTebNKOWaZI0ZJTEBGCBYIjXO0xN7ucAummu+spMxqKaOGnZI32AWD7RFh02cC+/zY3XJ0iK5ZOCCPylukW/Vx+fCl1n07HPKwhWI8L0gE8FwDNzTVbT5LC+ZU8k0k1KNtElKmMknZ5wRVa1nPQRjV6P54+lEjUlaFhjhX/EK1PcMWuEsfClxa0h4DoGGPraW+R1lt/MH41wq+TpAy5jUXUj/4OII/WJ58B7dINIH0XkWjolWaOZf8SzVF2cMxKWHgig2bQqei9yd+NUeUbXH9RSfZk+Zjt5RcDNmcFlJ/Jl6Bf9ZJ5sHGrzVxl8+VUss1JG0jR3ZmBuTc7zv9GATmqPryi/fP4GxWOFvptoZSUGXT1VHTpBUwqGjkQHaUlgCRckdDEfXge1IaWV1VXTJVTSyIsO0ocWAO2ov0DfYnvwBppvqnps0qEmmlnRkjEQEZUCwZmvzkJvdz3YH4+TpQqwInqtxB/Oj4f+PDWxOmnWnWZRZxUxQ1E6xLKFVVG4Cy7hzfTgP/2Q=="/>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0" y="2140383"/>
            <a:ext cx="496529" cy="49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138263" y="2291960"/>
            <a:ext cx="713657" cy="230832"/>
          </a:xfrm>
          <a:prstGeom prst="rect">
            <a:avLst/>
          </a:prstGeom>
        </p:spPr>
        <p:txBody>
          <a:bodyPr wrap="none">
            <a:spAutoFit/>
          </a:bodyPr>
          <a:lstStyle/>
          <a:p>
            <a:pPr algn="ctr"/>
            <a:r>
              <a:rPr lang="fr-FR" sz="900" dirty="0" smtClean="0"/>
              <a:t>code barres</a:t>
            </a:r>
            <a:endParaRPr lang="fr-FR" sz="900" dirty="0"/>
          </a:p>
        </p:txBody>
      </p:sp>
      <p:sp>
        <p:nvSpPr>
          <p:cNvPr id="9" name="Rectangle 8"/>
          <p:cNvSpPr/>
          <p:nvPr/>
        </p:nvSpPr>
        <p:spPr>
          <a:xfrm>
            <a:off x="5050673" y="2280280"/>
            <a:ext cx="601447" cy="230832"/>
          </a:xfrm>
          <a:prstGeom prst="rect">
            <a:avLst/>
          </a:prstGeom>
        </p:spPr>
        <p:txBody>
          <a:bodyPr wrap="none">
            <a:spAutoFit/>
          </a:bodyPr>
          <a:lstStyle/>
          <a:p>
            <a:pPr algn="ctr"/>
            <a:r>
              <a:rPr lang="fr-FR" sz="900" dirty="0" smtClean="0"/>
              <a:t>QR code</a:t>
            </a:r>
            <a:endParaRPr lang="fr-FR" sz="900" dirty="0"/>
          </a:p>
        </p:txBody>
      </p:sp>
    </p:spTree>
    <p:extLst>
      <p:ext uri="{BB962C8B-B14F-4D97-AF65-F5344CB8AC3E}">
        <p14:creationId xmlns:p14="http://schemas.microsoft.com/office/powerpoint/2010/main" val="262500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dirty="0"/>
          </a:p>
        </p:txBody>
      </p:sp>
      <p:sp>
        <p:nvSpPr>
          <p:cNvPr id="4" name="Titre 3"/>
          <p:cNvSpPr>
            <a:spLocks noGrp="1"/>
          </p:cNvSpPr>
          <p:nvPr>
            <p:ph type="title"/>
          </p:nvPr>
        </p:nvSpPr>
        <p:spPr/>
        <p:txBody>
          <a:bodyPr/>
          <a:lstStyle/>
          <a:p>
            <a:r>
              <a:rPr lang="fr-FR" dirty="0" smtClean="0">
                <a:solidFill>
                  <a:srgbClr val="E6E100"/>
                </a:solidFill>
              </a:rPr>
              <a:t>Sons</a:t>
            </a:r>
            <a:endParaRPr lang="fr-FR" dirty="0">
              <a:solidFill>
                <a:srgbClr val="E6E100"/>
              </a:solidFill>
            </a:endParaRPr>
          </a:p>
        </p:txBody>
      </p:sp>
      <p:sp>
        <p:nvSpPr>
          <p:cNvPr id="11" name="Espace réservé du contenu 7"/>
          <p:cNvSpPr txBox="1">
            <a:spLocks/>
          </p:cNvSpPr>
          <p:nvPr/>
        </p:nvSpPr>
        <p:spPr>
          <a:xfrm>
            <a:off x="395536" y="1196752"/>
            <a:ext cx="8485305" cy="5112568"/>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400" dirty="0" smtClean="0"/>
              <a:t>la recherche par sons</a:t>
            </a:r>
          </a:p>
          <a:p>
            <a:endParaRPr lang="fr-FR" sz="500" dirty="0" smtClean="0"/>
          </a:p>
          <a:p>
            <a:pPr marL="715963" lvl="2" indent="-273050">
              <a:buFont typeface="Arial" pitchFamily="34" charset="0"/>
              <a:buChar char="•"/>
            </a:pPr>
            <a:r>
              <a:rPr lang="fr-FR" sz="1800" dirty="0" err="1"/>
              <a:t>Midomi</a:t>
            </a:r>
            <a:r>
              <a:rPr lang="fr-FR" sz="1800" dirty="0"/>
              <a:t> : </a:t>
            </a:r>
            <a:r>
              <a:rPr lang="fr-FR" sz="1800" dirty="0">
                <a:hlinkClick r:id="rId3"/>
              </a:rPr>
              <a:t>http://www.midomi.com</a:t>
            </a:r>
            <a:r>
              <a:rPr lang="fr-FR" sz="1800" dirty="0" smtClean="0">
                <a:hlinkClick r:id="rId3"/>
              </a:rPr>
              <a:t>/</a:t>
            </a:r>
            <a:r>
              <a:rPr lang="fr-FR" sz="1800" dirty="0" smtClean="0"/>
              <a:t>  </a:t>
            </a:r>
            <a:endParaRPr lang="fr-FR" sz="1800" dirty="0"/>
          </a:p>
          <a:p>
            <a:pPr lvl="2"/>
            <a:r>
              <a:rPr lang="fr-FR" dirty="0">
                <a:solidFill>
                  <a:prstClr val="black"/>
                </a:solidFill>
              </a:rPr>
              <a:t>recherche de musique</a:t>
            </a:r>
          </a:p>
          <a:p>
            <a:pPr lvl="2"/>
            <a:r>
              <a:rPr lang="fr-FR" b="1" dirty="0">
                <a:solidFill>
                  <a:srgbClr val="E6E100"/>
                </a:solidFill>
                <a:latin typeface="Arial Black" pitchFamily="34" charset="0"/>
              </a:rPr>
              <a:t>+</a:t>
            </a:r>
            <a:r>
              <a:rPr lang="fr-FR" dirty="0" smtClean="0">
                <a:solidFill>
                  <a:prstClr val="black"/>
                </a:solidFill>
              </a:rPr>
              <a:t> </a:t>
            </a:r>
            <a:r>
              <a:rPr lang="fr-FR" dirty="0">
                <a:solidFill>
                  <a:prstClr val="black"/>
                </a:solidFill>
              </a:rPr>
              <a:t>recherche textuelle et recherche vocale</a:t>
            </a:r>
          </a:p>
          <a:p>
            <a:pPr marL="715963" lvl="2" indent="-273050">
              <a:buFont typeface="Arial" pitchFamily="34" charset="0"/>
              <a:buChar char="•"/>
            </a:pPr>
            <a:endParaRPr lang="fr-FR" sz="1800" dirty="0" smtClean="0"/>
          </a:p>
          <a:p>
            <a:pPr lvl="2"/>
            <a:endParaRPr lang="fr-FR" dirty="0">
              <a:solidFill>
                <a:prstClr val="black"/>
              </a:solidFill>
            </a:endParaRPr>
          </a:p>
          <a:p>
            <a:pPr lvl="2"/>
            <a:endParaRPr lang="fr-FR" dirty="0" smtClean="0">
              <a:solidFill>
                <a:prstClr val="black"/>
              </a:solidFill>
            </a:endParaRPr>
          </a:p>
          <a:p>
            <a:pPr lvl="2"/>
            <a:r>
              <a:rPr lang="fr-FR" sz="1800" dirty="0" smtClean="0">
                <a:solidFill>
                  <a:prstClr val="black"/>
                </a:solidFill>
              </a:rPr>
              <a:t>d’autres possibilités également du côté des applis </a:t>
            </a:r>
          </a:p>
          <a:p>
            <a:pPr lvl="2"/>
            <a:r>
              <a:rPr lang="fr-FR" dirty="0" smtClean="0">
                <a:solidFill>
                  <a:prstClr val="black"/>
                </a:solidFill>
              </a:rPr>
              <a:t>ex. </a:t>
            </a:r>
            <a:r>
              <a:rPr lang="fr-FR" dirty="0" err="1" smtClean="0">
                <a:solidFill>
                  <a:prstClr val="black"/>
                </a:solidFill>
                <a:hlinkClick r:id="rId4"/>
              </a:rPr>
              <a:t>Shazam</a:t>
            </a:r>
            <a:r>
              <a:rPr lang="fr-FR" dirty="0" smtClean="0">
                <a:solidFill>
                  <a:prstClr val="black"/>
                </a:solidFill>
              </a:rPr>
              <a:t>, </a:t>
            </a:r>
            <a:r>
              <a:rPr lang="fr-FR" dirty="0" smtClean="0">
                <a:solidFill>
                  <a:prstClr val="black"/>
                </a:solidFill>
                <a:hlinkClick r:id="rId5"/>
              </a:rPr>
              <a:t>SoundHound</a:t>
            </a:r>
            <a:r>
              <a:rPr lang="fr-FR" dirty="0" smtClean="0">
                <a:solidFill>
                  <a:prstClr val="black"/>
                </a:solidFill>
              </a:rPr>
              <a:t>, </a:t>
            </a:r>
            <a:r>
              <a:rPr lang="fr-FR" dirty="0" smtClean="0">
                <a:solidFill>
                  <a:prstClr val="black"/>
                </a:solidFill>
                <a:hlinkClick r:id="rId6"/>
              </a:rPr>
              <a:t>Sound </a:t>
            </a:r>
            <a:r>
              <a:rPr lang="fr-FR" dirty="0" err="1" smtClean="0">
                <a:solidFill>
                  <a:prstClr val="black"/>
                </a:solidFill>
                <a:hlinkClick r:id="rId6"/>
              </a:rPr>
              <a:t>search</a:t>
            </a:r>
            <a:r>
              <a:rPr lang="fr-FR" dirty="0" smtClean="0">
                <a:solidFill>
                  <a:prstClr val="black"/>
                </a:solidFill>
              </a:rPr>
              <a:t>, </a:t>
            </a:r>
            <a:r>
              <a:rPr lang="fr-FR" dirty="0" smtClean="0">
                <a:solidFill>
                  <a:prstClr val="black"/>
                </a:solidFill>
                <a:hlinkClick r:id="rId7"/>
              </a:rPr>
              <a:t>encore ?</a:t>
            </a:r>
            <a:endParaRPr lang="fr-FR" dirty="0" smtClean="0">
              <a:solidFill>
                <a:prstClr val="black"/>
              </a:solidFill>
            </a:endParaRPr>
          </a:p>
          <a:p>
            <a:pPr lvl="2"/>
            <a:r>
              <a:rPr lang="fr-FR" dirty="0" smtClean="0">
                <a:solidFill>
                  <a:prstClr val="black"/>
                </a:solidFill>
              </a:rPr>
              <a:t>et qui intéressent de grands groupes comme </a:t>
            </a:r>
            <a:r>
              <a:rPr lang="fr-FR" dirty="0" smtClean="0">
                <a:solidFill>
                  <a:prstClr val="black"/>
                </a:solidFill>
                <a:hlinkClick r:id="rId8"/>
              </a:rPr>
              <a:t>Facebook</a:t>
            </a:r>
            <a:r>
              <a:rPr lang="fr-FR" dirty="0" smtClean="0">
                <a:solidFill>
                  <a:prstClr val="black"/>
                </a:solidFill>
              </a:rPr>
              <a:t> ou </a:t>
            </a:r>
            <a:r>
              <a:rPr lang="fr-FR" dirty="0" smtClean="0">
                <a:solidFill>
                  <a:prstClr val="black"/>
                </a:solidFill>
                <a:hlinkClick r:id="rId9"/>
              </a:rPr>
              <a:t>Free</a:t>
            </a:r>
            <a:endParaRPr lang="fr-FR" dirty="0" smtClean="0">
              <a:solidFill>
                <a:prstClr val="black"/>
              </a:solidFill>
            </a:endParaRPr>
          </a:p>
          <a:p>
            <a:pPr marL="730250" lvl="1">
              <a:tabLst>
                <a:tab pos="901700" algn="l"/>
              </a:tabLst>
            </a:pPr>
            <a:endParaRPr lang="fr-FR" sz="600" dirty="0" smtClean="0">
              <a:solidFill>
                <a:prstClr val="black"/>
              </a:solidFill>
            </a:endParaRPr>
          </a:p>
        </p:txBody>
      </p:sp>
    </p:spTree>
    <p:extLst>
      <p:ext uri="{BB962C8B-B14F-4D97-AF65-F5344CB8AC3E}">
        <p14:creationId xmlns:p14="http://schemas.microsoft.com/office/powerpoint/2010/main" val="37847634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dirty="0"/>
          </a:p>
        </p:txBody>
      </p:sp>
      <p:sp>
        <p:nvSpPr>
          <p:cNvPr id="4" name="Titre 3"/>
          <p:cNvSpPr>
            <a:spLocks noGrp="1"/>
          </p:cNvSpPr>
          <p:nvPr>
            <p:ph type="title"/>
          </p:nvPr>
        </p:nvSpPr>
        <p:spPr/>
        <p:txBody>
          <a:bodyPr/>
          <a:lstStyle/>
          <a:p>
            <a:r>
              <a:rPr lang="fr-FR" dirty="0" smtClean="0">
                <a:solidFill>
                  <a:srgbClr val="E6E100"/>
                </a:solidFill>
              </a:rPr>
              <a:t>Sons</a:t>
            </a:r>
            <a:endParaRPr lang="fr-FR" dirty="0">
              <a:solidFill>
                <a:srgbClr val="E6E100"/>
              </a:solidFill>
            </a:endParaRPr>
          </a:p>
        </p:txBody>
      </p:sp>
      <p:sp>
        <p:nvSpPr>
          <p:cNvPr id="11" name="Espace réservé du contenu 7"/>
          <p:cNvSpPr txBox="1">
            <a:spLocks/>
          </p:cNvSpPr>
          <p:nvPr/>
        </p:nvSpPr>
        <p:spPr>
          <a:xfrm>
            <a:off x="395536" y="980728"/>
            <a:ext cx="8640960" cy="5877272"/>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400" dirty="0" smtClean="0"/>
              <a:t>la recherche vocale – état des lieux</a:t>
            </a:r>
          </a:p>
          <a:p>
            <a:endParaRPr lang="fr-FR" sz="500" dirty="0" smtClean="0"/>
          </a:p>
          <a:p>
            <a:pPr lvl="2"/>
            <a:r>
              <a:rPr lang="fr-FR" sz="1800" dirty="0" smtClean="0"/>
              <a:t>intérêt de la </a:t>
            </a:r>
            <a:r>
              <a:rPr lang="fr-FR" sz="1800" i="1" dirty="0" err="1" smtClean="0"/>
              <a:t>voice</a:t>
            </a:r>
            <a:r>
              <a:rPr lang="fr-FR" sz="1800" i="1" dirty="0" smtClean="0"/>
              <a:t> </a:t>
            </a:r>
            <a:r>
              <a:rPr lang="fr-FR" sz="1800" i="1" dirty="0" err="1" smtClean="0"/>
              <a:t>search</a:t>
            </a:r>
            <a:endParaRPr lang="fr-FR" sz="1800" dirty="0" smtClean="0"/>
          </a:p>
          <a:p>
            <a:pPr marL="1262063" lvl="2"/>
            <a:r>
              <a:rPr lang="fr-FR" dirty="0" smtClean="0"/>
              <a:t>- faire des recherches par la parole : rapide </a:t>
            </a:r>
            <a:r>
              <a:rPr lang="fr-FR" dirty="0"/>
              <a:t>et </a:t>
            </a:r>
            <a:r>
              <a:rPr lang="fr-FR" dirty="0" smtClean="0"/>
              <a:t>pratique (cf</a:t>
            </a:r>
            <a:r>
              <a:rPr lang="fr-FR" dirty="0"/>
              <a:t>. problème des langues avec idéogrammes, accessibilité au </a:t>
            </a:r>
            <a:r>
              <a:rPr lang="fr-FR" dirty="0" smtClean="0"/>
              <a:t>clavier, navigation dans des menus ou sur des applis)</a:t>
            </a:r>
            <a:endParaRPr lang="fr-FR" dirty="0">
              <a:solidFill>
                <a:prstClr val="black"/>
              </a:solidFill>
            </a:endParaRPr>
          </a:p>
          <a:p>
            <a:pPr marL="1262063" lvl="2"/>
            <a:r>
              <a:rPr lang="fr-FR" dirty="0" smtClean="0"/>
              <a:t>- obtenir des réponses</a:t>
            </a:r>
          </a:p>
          <a:p>
            <a:pPr marL="1262063" lvl="2"/>
            <a:r>
              <a:rPr lang="fr-FR" dirty="0" smtClean="0"/>
              <a:t>- obtenir des recommandations</a:t>
            </a:r>
          </a:p>
          <a:p>
            <a:pPr marL="1262063" lvl="2"/>
            <a:r>
              <a:rPr lang="fr-FR" dirty="0"/>
              <a:t>- réaliser des actions</a:t>
            </a:r>
          </a:p>
          <a:p>
            <a:pPr marL="1262063" lvl="2"/>
            <a:endParaRPr lang="fr-FR" sz="1500" dirty="0" smtClean="0"/>
          </a:p>
          <a:p>
            <a:pPr lvl="2"/>
            <a:r>
              <a:rPr lang="fr-FR" dirty="0" smtClean="0">
                <a:hlinkClick r:id="rId3"/>
              </a:rPr>
              <a:t>2016</a:t>
            </a:r>
            <a:r>
              <a:rPr lang="fr-FR" dirty="0" smtClean="0"/>
              <a:t> : 20 % des recherches sur Google mobile (Google I/O 2016) et 25 % sur Bing</a:t>
            </a:r>
          </a:p>
          <a:p>
            <a:pPr lvl="2"/>
            <a:endParaRPr lang="fr-FR" dirty="0"/>
          </a:p>
          <a:p>
            <a:pPr lvl="2"/>
            <a:r>
              <a:rPr lang="fr-FR" sz="1800" dirty="0"/>
              <a:t>limites : traitement automatique de la langue</a:t>
            </a:r>
          </a:p>
          <a:p>
            <a:pPr marL="1258888" lvl="2"/>
            <a:r>
              <a:rPr lang="fr-FR" dirty="0">
                <a:sym typeface="Wingdings" pitchFamily="2" charset="2"/>
              </a:rPr>
              <a:t>quelle compréhension du  langage naturel ? (</a:t>
            </a:r>
            <a:r>
              <a:rPr lang="fr-FR" i="1" dirty="0">
                <a:sym typeface="Wingdings" pitchFamily="2" charset="2"/>
                <a:hlinkClick r:id="rId4"/>
              </a:rPr>
              <a:t>« </a:t>
            </a:r>
            <a:r>
              <a:rPr lang="fr-FR" i="1" dirty="0" err="1">
                <a:sym typeface="Wingdings" pitchFamily="2" charset="2"/>
                <a:hlinkClick r:id="rId4"/>
              </a:rPr>
              <a:t>searchese</a:t>
            </a:r>
            <a:r>
              <a:rPr lang="fr-FR" i="1" dirty="0">
                <a:sym typeface="Wingdings" pitchFamily="2" charset="2"/>
                <a:hlinkClick r:id="rId4"/>
              </a:rPr>
              <a:t> »</a:t>
            </a:r>
            <a:r>
              <a:rPr lang="fr-FR" dirty="0">
                <a:sym typeface="Wingdings" pitchFamily="2" charset="2"/>
                <a:hlinkClick r:id="rId4"/>
              </a:rPr>
              <a:t> de L. </a:t>
            </a:r>
            <a:r>
              <a:rPr lang="fr-FR" dirty="0" err="1" smtClean="0">
                <a:sym typeface="Wingdings" pitchFamily="2" charset="2"/>
                <a:hlinkClick r:id="rId4"/>
              </a:rPr>
              <a:t>Gannes</a:t>
            </a:r>
            <a:r>
              <a:rPr lang="fr-FR" dirty="0" smtClean="0">
                <a:sym typeface="Wingdings" pitchFamily="2" charset="2"/>
              </a:rPr>
              <a:t>)</a:t>
            </a:r>
            <a:endParaRPr lang="fr-FR" dirty="0">
              <a:sym typeface="Wingdings" pitchFamily="2" charset="2"/>
            </a:endParaRPr>
          </a:p>
          <a:p>
            <a:pPr marL="1258888" lvl="2"/>
            <a:r>
              <a:rPr lang="fr-FR" dirty="0" smtClean="0">
                <a:sym typeface="Wingdings" pitchFamily="2" charset="2"/>
              </a:rPr>
              <a:t> </a:t>
            </a:r>
            <a:r>
              <a:rPr lang="fr-FR" dirty="0"/>
              <a:t>apprentissage du service pour s’améliorer (reconnaissance vocale de l’utilisateur)	</a:t>
            </a:r>
          </a:p>
          <a:p>
            <a:pPr marL="1616075" lvl="2" indent="-357188"/>
            <a:r>
              <a:rPr lang="fr-FR" dirty="0" smtClean="0">
                <a:sym typeface="Wingdings" pitchFamily="2" charset="2"/>
              </a:rPr>
              <a:t> des </a:t>
            </a:r>
            <a:r>
              <a:rPr lang="fr-FR" dirty="0">
                <a:sym typeface="Wingdings" pitchFamily="2" charset="2"/>
              </a:rPr>
              <a:t>progrès considérables (</a:t>
            </a:r>
            <a:r>
              <a:rPr lang="fr-FR" dirty="0">
                <a:sym typeface="Wingdings" pitchFamily="2" charset="2"/>
                <a:hlinkClick r:id="rId5"/>
              </a:rPr>
              <a:t>précision de 70 % en 2010 à 90 % en 2016</a:t>
            </a:r>
            <a:r>
              <a:rPr lang="fr-FR" dirty="0" smtClean="0">
                <a:sym typeface="Wingdings" pitchFamily="2" charset="2"/>
              </a:rPr>
              <a:t>), mais </a:t>
            </a:r>
            <a:br>
              <a:rPr lang="fr-FR" dirty="0" smtClean="0">
                <a:sym typeface="Wingdings" pitchFamily="2" charset="2"/>
              </a:rPr>
            </a:br>
            <a:r>
              <a:rPr lang="fr-FR" dirty="0" smtClean="0">
                <a:sym typeface="Wingdings" pitchFamily="2" charset="2"/>
                <a:hlinkClick r:id="rId6"/>
              </a:rPr>
              <a:t>à poursuivre</a:t>
            </a:r>
            <a:endParaRPr lang="fr-FR" dirty="0" smtClean="0">
              <a:sym typeface="Wingdings" pitchFamily="2" charset="2"/>
            </a:endParaRPr>
          </a:p>
          <a:p>
            <a:pPr marL="1544638" lvl="2" indent="-285750">
              <a:buFont typeface="Wingdings" panose="05000000000000000000" pitchFamily="2" charset="2"/>
              <a:buChar char="à"/>
            </a:pPr>
            <a:endParaRPr lang="fr-FR" dirty="0">
              <a:solidFill>
                <a:prstClr val="black"/>
              </a:solidFill>
              <a:sym typeface="Wingdings" pitchFamily="2" charset="2"/>
            </a:endParaRPr>
          </a:p>
          <a:p>
            <a:pPr lvl="2"/>
            <a:endParaRPr lang="fr-FR" dirty="0" smtClean="0"/>
          </a:p>
        </p:txBody>
      </p:sp>
    </p:spTree>
    <p:extLst>
      <p:ext uri="{BB962C8B-B14F-4D97-AF65-F5344CB8AC3E}">
        <p14:creationId xmlns:p14="http://schemas.microsoft.com/office/powerpoint/2010/main" val="33615890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no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dirty="0"/>
          </a:p>
        </p:txBody>
      </p:sp>
      <p:sp>
        <p:nvSpPr>
          <p:cNvPr id="4" name="Titre 3"/>
          <p:cNvSpPr>
            <a:spLocks noGrp="1"/>
          </p:cNvSpPr>
          <p:nvPr>
            <p:ph type="title"/>
          </p:nvPr>
        </p:nvSpPr>
        <p:spPr/>
        <p:txBody>
          <a:bodyPr/>
          <a:lstStyle/>
          <a:p>
            <a:r>
              <a:rPr lang="fr-FR" dirty="0" smtClean="0">
                <a:solidFill>
                  <a:srgbClr val="E6E100"/>
                </a:solidFill>
              </a:rPr>
              <a:t>Sons</a:t>
            </a:r>
            <a:endParaRPr lang="fr-FR" dirty="0">
              <a:solidFill>
                <a:srgbClr val="E6E100"/>
              </a:solidFill>
            </a:endParaRPr>
          </a:p>
        </p:txBody>
      </p:sp>
      <p:sp>
        <p:nvSpPr>
          <p:cNvPr id="11" name="Espace réservé du contenu 7"/>
          <p:cNvSpPr txBox="1">
            <a:spLocks/>
          </p:cNvSpPr>
          <p:nvPr/>
        </p:nvSpPr>
        <p:spPr>
          <a:xfrm>
            <a:off x="395536" y="980728"/>
            <a:ext cx="8640960" cy="5877272"/>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400" dirty="0" smtClean="0"/>
              <a:t>la recherche vocale – outils</a:t>
            </a:r>
            <a:endParaRPr lang="fr-FR" sz="500" dirty="0" smtClean="0"/>
          </a:p>
          <a:p>
            <a:pPr lvl="2"/>
            <a:r>
              <a:rPr lang="fr-FR" sz="2000" dirty="0" smtClean="0"/>
              <a:t>outils </a:t>
            </a:r>
            <a:endParaRPr lang="fr-FR" sz="1800" dirty="0"/>
          </a:p>
          <a:p>
            <a:pPr marL="2060575" lvl="2" indent="-798513">
              <a:tabLst>
                <a:tab pos="2235200" algn="l"/>
              </a:tabLst>
            </a:pPr>
            <a:r>
              <a:rPr lang="fr-FR" dirty="0" smtClean="0"/>
              <a:t>développement </a:t>
            </a:r>
            <a:r>
              <a:rPr lang="fr-FR" dirty="0"/>
              <a:t>avec </a:t>
            </a:r>
            <a:r>
              <a:rPr lang="fr-FR" dirty="0" smtClean="0"/>
              <a:t>le </a:t>
            </a:r>
            <a:r>
              <a:rPr lang="fr-FR" dirty="0">
                <a:hlinkClick r:id="rId3"/>
              </a:rPr>
              <a:t>développement des appareils </a:t>
            </a:r>
            <a:r>
              <a:rPr lang="fr-FR" dirty="0" smtClean="0">
                <a:hlinkClick r:id="rId3"/>
              </a:rPr>
              <a:t>mobiles</a:t>
            </a:r>
            <a:r>
              <a:rPr lang="fr-FR" dirty="0" smtClean="0"/>
              <a:t> (</a:t>
            </a:r>
            <a:r>
              <a:rPr lang="fr-FR" dirty="0" smtClean="0">
                <a:hlinkClick r:id="rId4"/>
              </a:rPr>
              <a:t>études d’usages 2016</a:t>
            </a:r>
            <a:r>
              <a:rPr lang="fr-FR" dirty="0" smtClean="0"/>
              <a:t>)</a:t>
            </a:r>
          </a:p>
          <a:p>
            <a:pPr marL="2060575" lvl="2" indent="-352425">
              <a:tabLst>
                <a:tab pos="2235200" algn="l"/>
              </a:tabLst>
            </a:pPr>
            <a:r>
              <a:rPr lang="fr-FR" dirty="0" smtClean="0"/>
              <a:t>- agents </a:t>
            </a:r>
            <a:r>
              <a:rPr lang="fr-FR" dirty="0"/>
              <a:t>intelligents (assistants </a:t>
            </a:r>
            <a:r>
              <a:rPr lang="fr-FR" dirty="0" smtClean="0"/>
              <a:t>personnels) des </a:t>
            </a:r>
            <a:r>
              <a:rPr lang="fr-FR" i="1" dirty="0" smtClean="0"/>
              <a:t>smartphones</a:t>
            </a:r>
            <a:r>
              <a:rPr lang="fr-FR" dirty="0" smtClean="0"/>
              <a:t> – ce sont </a:t>
            </a:r>
            <a:r>
              <a:rPr lang="fr-FR" dirty="0"/>
              <a:t>des téléphones après </a:t>
            </a:r>
            <a:r>
              <a:rPr lang="fr-FR" dirty="0" smtClean="0"/>
              <a:t>tout</a:t>
            </a:r>
            <a:r>
              <a:rPr lang="fr-FR" i="1" dirty="0" smtClean="0"/>
              <a:t> </a:t>
            </a:r>
            <a:r>
              <a:rPr lang="fr-FR" dirty="0" smtClean="0"/>
              <a:t>: Apple </a:t>
            </a:r>
            <a:r>
              <a:rPr lang="fr-FR" dirty="0" err="1" smtClean="0"/>
              <a:t>Siri</a:t>
            </a:r>
            <a:r>
              <a:rPr lang="fr-FR" dirty="0"/>
              <a:t>, </a:t>
            </a:r>
            <a:r>
              <a:rPr lang="fr-FR" dirty="0" smtClean="0"/>
              <a:t>Google </a:t>
            </a:r>
            <a:r>
              <a:rPr lang="fr-FR" dirty="0"/>
              <a:t>Voice </a:t>
            </a:r>
            <a:r>
              <a:rPr lang="fr-FR" dirty="0" err="1" smtClean="0"/>
              <a:t>search</a:t>
            </a:r>
            <a:r>
              <a:rPr lang="fr-FR" dirty="0" smtClean="0"/>
              <a:t>, Microsoft Cortana, Amazon Alexa, </a:t>
            </a:r>
            <a:r>
              <a:rPr lang="fr-FR" dirty="0" err="1" smtClean="0"/>
              <a:t>Baidu</a:t>
            </a:r>
            <a:r>
              <a:rPr lang="fr-FR" dirty="0" smtClean="0"/>
              <a:t> </a:t>
            </a:r>
            <a:r>
              <a:rPr lang="fr-FR" dirty="0" err="1" smtClean="0"/>
              <a:t>Duer</a:t>
            </a:r>
            <a:r>
              <a:rPr lang="fr-FR" dirty="0" smtClean="0"/>
              <a:t>…; ou applis dédiées: </a:t>
            </a:r>
            <a:r>
              <a:rPr lang="fr-FR" dirty="0" err="1" smtClean="0"/>
              <a:t>Hound</a:t>
            </a:r>
            <a:r>
              <a:rPr lang="fr-FR" dirty="0" smtClean="0"/>
              <a:t> </a:t>
            </a:r>
          </a:p>
          <a:p>
            <a:pPr marL="2060575" lvl="2" indent="-352425">
              <a:tabLst>
                <a:tab pos="2235200" algn="l"/>
              </a:tabLst>
            </a:pPr>
            <a:r>
              <a:rPr lang="fr-FR" dirty="0"/>
              <a:t>	</a:t>
            </a:r>
            <a:r>
              <a:rPr lang="fr-FR" dirty="0" smtClean="0"/>
              <a:t>	</a:t>
            </a:r>
            <a:r>
              <a:rPr lang="fr-FR" dirty="0" smtClean="0">
                <a:hlinkClick r:id="rId3"/>
              </a:rPr>
              <a:t>65 % des possesseurs US</a:t>
            </a:r>
            <a:r>
              <a:rPr lang="fr-FR" dirty="0" smtClean="0"/>
              <a:t> de </a:t>
            </a:r>
            <a:r>
              <a:rPr lang="fr-FR" i="1" dirty="0" smtClean="0"/>
              <a:t>smartphones</a:t>
            </a:r>
            <a:r>
              <a:rPr lang="fr-FR" dirty="0" smtClean="0"/>
              <a:t> utilisent des assistants</a:t>
            </a:r>
          </a:p>
          <a:p>
            <a:pPr marL="2060575" lvl="2" indent="-352425">
              <a:tabLst>
                <a:tab pos="2235200" algn="l"/>
              </a:tabLst>
            </a:pPr>
            <a:r>
              <a:rPr lang="fr-FR" dirty="0" smtClean="0"/>
              <a:t>- objets </a:t>
            </a:r>
            <a:r>
              <a:rPr lang="fr-FR" dirty="0"/>
              <a:t>connectés </a:t>
            </a:r>
            <a:r>
              <a:rPr lang="fr-FR" dirty="0" smtClean="0"/>
              <a:t>: Amazon </a:t>
            </a:r>
            <a:r>
              <a:rPr lang="fr-FR" dirty="0"/>
              <a:t>Echo</a:t>
            </a:r>
            <a:endParaRPr lang="fr-FR" dirty="0" smtClean="0"/>
          </a:p>
          <a:p>
            <a:pPr marL="2060575" lvl="2" indent="-173038">
              <a:buSzTx/>
            </a:pPr>
            <a:r>
              <a:rPr lang="fr-FR" dirty="0"/>
              <a:t>	</a:t>
            </a:r>
            <a:endParaRPr lang="fr-FR" dirty="0" smtClean="0"/>
          </a:p>
          <a:p>
            <a:pPr lvl="2" indent="347663"/>
            <a:r>
              <a:rPr lang="fr-FR" dirty="0" smtClean="0"/>
              <a:t>développement sur les navigateurs</a:t>
            </a:r>
          </a:p>
          <a:p>
            <a:pPr marL="2060575" lvl="2" indent="-173038">
              <a:buSzTx/>
            </a:pPr>
            <a:r>
              <a:rPr lang="fr-FR" dirty="0" smtClean="0"/>
              <a:t>	ex. Google Chrome </a:t>
            </a:r>
            <a:r>
              <a:rPr lang="fr-FR" sz="1050" dirty="0" smtClean="0"/>
              <a:t>– </a:t>
            </a:r>
            <a:r>
              <a:rPr lang="fr-FR" sz="1050" dirty="0" smtClean="0">
                <a:hlinkClick r:id="rId5"/>
              </a:rPr>
              <a:t>démonstration</a:t>
            </a:r>
            <a:r>
              <a:rPr lang="fr-FR" sz="1050" dirty="0" smtClean="0"/>
              <a:t> </a:t>
            </a:r>
            <a:r>
              <a:rPr lang="fr-FR" dirty="0" smtClean="0">
                <a:solidFill>
                  <a:prstClr val="black"/>
                </a:solidFill>
              </a:rPr>
              <a:t> </a:t>
            </a:r>
            <a:endParaRPr lang="fr-FR" sz="1400" dirty="0">
              <a:solidFill>
                <a:prstClr val="black"/>
              </a:solidFill>
            </a:endParaRPr>
          </a:p>
          <a:p>
            <a:pPr lvl="2"/>
            <a:endParaRPr lang="fr-FR" sz="1300" dirty="0" smtClean="0"/>
          </a:p>
          <a:p>
            <a:pPr lvl="2"/>
            <a:endParaRPr lang="fr-FR" sz="1300" dirty="0"/>
          </a:p>
          <a:p>
            <a:pPr lvl="2"/>
            <a:endParaRPr lang="fr-FR" sz="1300" dirty="0" smtClean="0"/>
          </a:p>
          <a:p>
            <a:pPr lvl="2"/>
            <a:endParaRPr lang="fr-FR" sz="1300" dirty="0"/>
          </a:p>
          <a:p>
            <a:pPr lvl="2"/>
            <a:endParaRPr lang="fr-FR" sz="1300" dirty="0" smtClean="0"/>
          </a:p>
          <a:p>
            <a:pPr lvl="2"/>
            <a:endParaRPr lang="fr-FR" sz="1300" dirty="0" smtClean="0"/>
          </a:p>
          <a:p>
            <a:pPr lvl="2"/>
            <a:endParaRPr lang="fr-FR" sz="1300" dirty="0" smtClean="0"/>
          </a:p>
          <a:p>
            <a:pPr lvl="2"/>
            <a:endParaRPr lang="fr-FR" sz="1300" dirty="0" smtClean="0"/>
          </a:p>
          <a:p>
            <a:pPr lvl="2"/>
            <a:endParaRPr lang="fr-FR" sz="1300" dirty="0"/>
          </a:p>
          <a:p>
            <a:pPr lvl="2"/>
            <a:endParaRPr lang="fr-FR" sz="1300" dirty="0" smtClean="0"/>
          </a:p>
        </p:txBody>
      </p:sp>
      <p:grpSp>
        <p:nvGrpSpPr>
          <p:cNvPr id="3" name="Groupe 2"/>
          <p:cNvGrpSpPr/>
          <p:nvPr/>
        </p:nvGrpSpPr>
        <p:grpSpPr>
          <a:xfrm>
            <a:off x="2773141" y="4189850"/>
            <a:ext cx="3597718" cy="1800200"/>
            <a:chOff x="2771800" y="4169901"/>
            <a:chExt cx="2586924" cy="1256150"/>
          </a:xfrm>
        </p:grpSpPr>
        <p:pic>
          <p:nvPicPr>
            <p:cNvPr id="1026" name="Picture 2" descr="http://2.bp.blogspot.com/-r8hlvNxmMhY/UURsuuq7iZI/AAAAAAABIl0/hbHlYupun9Q/s640/google-test-no-navbar.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2055" t="26663" r="22918" b="25689"/>
            <a:stretch/>
          </p:blipFill>
          <p:spPr bwMode="auto">
            <a:xfrm>
              <a:off x="2771800" y="4169901"/>
              <a:ext cx="2586924" cy="1256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345384" y="5157192"/>
              <a:ext cx="1579042" cy="224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à coins arrondis 7"/>
          <p:cNvSpPr/>
          <p:nvPr/>
        </p:nvSpPr>
        <p:spPr>
          <a:xfrm>
            <a:off x="5940152" y="5229200"/>
            <a:ext cx="430707" cy="375546"/>
          </a:xfrm>
          <a:prstGeom prst="roundRect">
            <a:avLst>
              <a:gd name="adj" fmla="val 50000"/>
            </a:avLst>
          </a:prstGeom>
          <a:noFill/>
          <a:ln w="38100">
            <a:solidFill>
              <a:srgbClr val="E6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30606" y="5288576"/>
            <a:ext cx="254417" cy="316170"/>
          </a:xfrm>
          <a:prstGeom prst="rect">
            <a:avLst/>
          </a:prstGeom>
        </p:spPr>
      </p:pic>
    </p:spTree>
    <p:extLst>
      <p:ext uri="{BB962C8B-B14F-4D97-AF65-F5344CB8AC3E}">
        <p14:creationId xmlns:p14="http://schemas.microsoft.com/office/powerpoint/2010/main" val="15071783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dirty="0"/>
          </a:p>
        </p:txBody>
      </p:sp>
      <p:sp>
        <p:nvSpPr>
          <p:cNvPr id="4" name="Titre 3"/>
          <p:cNvSpPr>
            <a:spLocks noGrp="1"/>
          </p:cNvSpPr>
          <p:nvPr>
            <p:ph type="title"/>
          </p:nvPr>
        </p:nvSpPr>
        <p:spPr/>
        <p:txBody>
          <a:bodyPr/>
          <a:lstStyle/>
          <a:p>
            <a:r>
              <a:rPr lang="fr-FR" dirty="0" smtClean="0">
                <a:solidFill>
                  <a:srgbClr val="E6E100"/>
                </a:solidFill>
              </a:rPr>
              <a:t>Sons</a:t>
            </a:r>
            <a:endParaRPr lang="fr-FR" dirty="0">
              <a:solidFill>
                <a:srgbClr val="E6E100"/>
              </a:solidFill>
            </a:endParaRPr>
          </a:p>
        </p:txBody>
      </p:sp>
      <p:sp>
        <p:nvSpPr>
          <p:cNvPr id="11" name="Espace réservé du contenu 7"/>
          <p:cNvSpPr txBox="1">
            <a:spLocks/>
          </p:cNvSpPr>
          <p:nvPr/>
        </p:nvSpPr>
        <p:spPr>
          <a:xfrm>
            <a:off x="395536" y="980728"/>
            <a:ext cx="8640960" cy="5877272"/>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400" dirty="0" smtClean="0"/>
              <a:t>la recherche vocale – usages</a:t>
            </a:r>
          </a:p>
          <a:p>
            <a:endParaRPr lang="fr-FR" sz="500" dirty="0" smtClean="0"/>
          </a:p>
          <a:p>
            <a:pPr marL="1262063" lvl="2"/>
            <a:endParaRPr lang="fr-FR" sz="1500" dirty="0" smtClean="0"/>
          </a:p>
          <a:p>
            <a:pPr marL="1262063" lvl="2"/>
            <a:endParaRPr lang="fr-FR" sz="1500" dirty="0" smtClean="0"/>
          </a:p>
          <a:p>
            <a:pPr lvl="2"/>
            <a:endParaRPr lang="fr-FR" sz="1300" dirty="0" smtClean="0"/>
          </a:p>
        </p:txBody>
      </p:sp>
      <p:pic>
        <p:nvPicPr>
          <p:cNvPr id="2050" name="Picture 2" descr="Screen Shot 2016-06-05 at 1.51.17 P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7848" y="1556792"/>
            <a:ext cx="6336653" cy="49655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984896" y="2852936"/>
            <a:ext cx="2259512" cy="1815882"/>
          </a:xfrm>
          <a:prstGeom prst="rect">
            <a:avLst/>
          </a:prstGeom>
          <a:solidFill>
            <a:schemeClr val="bg1"/>
          </a:solidFill>
        </p:spPr>
        <p:txBody>
          <a:bodyPr wrap="square">
            <a:spAutoFit/>
          </a:bodyPr>
          <a:lstStyle/>
          <a:p>
            <a:pPr marL="95250" lvl="2"/>
            <a:r>
              <a:rPr lang="fr-FR" sz="1400" dirty="0" smtClean="0"/>
              <a:t>des </a:t>
            </a:r>
            <a:r>
              <a:rPr lang="fr-FR" sz="1400" dirty="0"/>
              <a:t>usages </a:t>
            </a:r>
            <a:r>
              <a:rPr lang="fr-FR" sz="1400" dirty="0" smtClean="0"/>
              <a:t>surtout basiques </a:t>
            </a:r>
            <a:r>
              <a:rPr lang="fr-FR" sz="1400" dirty="0"/>
              <a:t>liés à la vie quotidienne (« Appeler maman », réservations…) ou à des informations ponctuelles (informations générales ou locales) , mais </a:t>
            </a:r>
            <a:r>
              <a:rPr lang="fr-FR" sz="1400" dirty="0">
                <a:hlinkClick r:id="rId4"/>
              </a:rPr>
              <a:t>très rarement</a:t>
            </a:r>
            <a:r>
              <a:rPr lang="fr-FR" sz="1400" dirty="0"/>
              <a:t> à des fins professionnelles</a:t>
            </a:r>
          </a:p>
        </p:txBody>
      </p:sp>
      <p:sp>
        <p:nvSpPr>
          <p:cNvPr id="14" name="Rectangle 13"/>
          <p:cNvSpPr/>
          <p:nvPr/>
        </p:nvSpPr>
        <p:spPr>
          <a:xfrm>
            <a:off x="5999433" y="6257461"/>
            <a:ext cx="1455068" cy="215444"/>
          </a:xfrm>
          <a:prstGeom prst="rect">
            <a:avLst/>
          </a:prstGeom>
        </p:spPr>
        <p:txBody>
          <a:bodyPr wrap="square">
            <a:spAutoFit/>
          </a:bodyPr>
          <a:lstStyle/>
          <a:p>
            <a:r>
              <a:rPr lang="fr-FR" sz="800" dirty="0" smtClean="0">
                <a:hlinkClick r:id="rId5"/>
              </a:rPr>
              <a:t>étude </a:t>
            </a:r>
            <a:r>
              <a:rPr lang="fr-FR" sz="800" dirty="0" err="1" smtClean="0">
                <a:hlinkClick r:id="rId5"/>
              </a:rPr>
              <a:t>Creative</a:t>
            </a:r>
            <a:r>
              <a:rPr lang="fr-FR" sz="800" dirty="0" smtClean="0">
                <a:hlinkClick r:id="rId5"/>
              </a:rPr>
              <a:t> </a:t>
            </a:r>
            <a:r>
              <a:rPr lang="fr-FR" sz="800" dirty="0" err="1" smtClean="0">
                <a:hlinkClick r:id="rId5"/>
              </a:rPr>
              <a:t>strategies</a:t>
            </a:r>
            <a:r>
              <a:rPr lang="fr-FR" sz="800" dirty="0" smtClean="0">
                <a:hlinkClick r:id="rId5"/>
              </a:rPr>
              <a:t>, 2016</a:t>
            </a:r>
            <a:endParaRPr lang="fr-FR" sz="800" dirty="0"/>
          </a:p>
        </p:txBody>
      </p:sp>
    </p:spTree>
    <p:extLst>
      <p:ext uri="{BB962C8B-B14F-4D97-AF65-F5344CB8AC3E}">
        <p14:creationId xmlns:p14="http://schemas.microsoft.com/office/powerpoint/2010/main" val="2284374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dirty="0" smtClean="0">
                <a:solidFill>
                  <a:srgbClr val="C00000"/>
                </a:solidFill>
              </a:rPr>
              <a:t>Web visible et web invisible</a:t>
            </a:r>
            <a:endParaRPr lang="fr-FR" dirty="0">
              <a:solidFill>
                <a:srgbClr val="C00000"/>
              </a:solidFill>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584" y="1121936"/>
            <a:ext cx="3947040" cy="5391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ccolade fermante 1"/>
          <p:cNvSpPr/>
          <p:nvPr/>
        </p:nvSpPr>
        <p:spPr>
          <a:xfrm>
            <a:off x="5004048" y="1268760"/>
            <a:ext cx="504056" cy="1512168"/>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C00000"/>
              </a:solidFill>
            </a:endParaRPr>
          </a:p>
        </p:txBody>
      </p:sp>
      <p:sp>
        <p:nvSpPr>
          <p:cNvPr id="3" name="ZoneTexte 2"/>
          <p:cNvSpPr txBox="1"/>
          <p:nvPr/>
        </p:nvSpPr>
        <p:spPr>
          <a:xfrm>
            <a:off x="5533303" y="1563179"/>
            <a:ext cx="2808312" cy="1015663"/>
          </a:xfrm>
          <a:prstGeom prst="rect">
            <a:avLst/>
          </a:prstGeom>
          <a:noFill/>
        </p:spPr>
        <p:txBody>
          <a:bodyPr wrap="square" rtlCol="0">
            <a:spAutoFit/>
          </a:bodyPr>
          <a:lstStyle/>
          <a:p>
            <a:r>
              <a:rPr lang="fr-FR" sz="2400" dirty="0" smtClean="0">
                <a:solidFill>
                  <a:srgbClr val="C00000"/>
                </a:solidFill>
              </a:rPr>
              <a:t>web visible</a:t>
            </a:r>
          </a:p>
          <a:p>
            <a:r>
              <a:rPr lang="fr-FR" dirty="0" smtClean="0"/>
              <a:t>indexé par les moteurs </a:t>
            </a:r>
            <a:br>
              <a:rPr lang="fr-FR" dirty="0" smtClean="0"/>
            </a:br>
            <a:r>
              <a:rPr lang="fr-FR" dirty="0" smtClean="0"/>
              <a:t>de recherche</a:t>
            </a:r>
            <a:endParaRPr lang="fr-FR" dirty="0"/>
          </a:p>
        </p:txBody>
      </p:sp>
      <p:sp>
        <p:nvSpPr>
          <p:cNvPr id="9" name="Accolade fermante 8"/>
          <p:cNvSpPr/>
          <p:nvPr/>
        </p:nvSpPr>
        <p:spPr>
          <a:xfrm>
            <a:off x="4978849" y="2955018"/>
            <a:ext cx="504056" cy="3354302"/>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C00000"/>
              </a:solidFill>
            </a:endParaRPr>
          </a:p>
        </p:txBody>
      </p:sp>
      <p:sp>
        <p:nvSpPr>
          <p:cNvPr id="10" name="ZoneTexte 9"/>
          <p:cNvSpPr txBox="1"/>
          <p:nvPr/>
        </p:nvSpPr>
        <p:spPr>
          <a:xfrm>
            <a:off x="5542406" y="4355168"/>
            <a:ext cx="3062041" cy="461665"/>
          </a:xfrm>
          <a:prstGeom prst="rect">
            <a:avLst/>
          </a:prstGeom>
          <a:noFill/>
        </p:spPr>
        <p:txBody>
          <a:bodyPr wrap="square" rtlCol="0">
            <a:spAutoFit/>
          </a:bodyPr>
          <a:lstStyle/>
          <a:p>
            <a:r>
              <a:rPr lang="fr-FR" sz="2400" dirty="0" smtClean="0">
                <a:solidFill>
                  <a:srgbClr val="C00000"/>
                </a:solidFill>
              </a:rPr>
              <a:t>web invisible / profond</a:t>
            </a:r>
          </a:p>
        </p:txBody>
      </p:sp>
      <p:sp>
        <p:nvSpPr>
          <p:cNvPr id="4" name="Rectangle 3"/>
          <p:cNvSpPr/>
          <p:nvPr/>
        </p:nvSpPr>
        <p:spPr>
          <a:xfrm>
            <a:off x="3419872" y="6513592"/>
            <a:ext cx="1409360" cy="230832"/>
          </a:xfrm>
          <a:prstGeom prst="rect">
            <a:avLst/>
          </a:prstGeom>
        </p:spPr>
        <p:txBody>
          <a:bodyPr wrap="none">
            <a:spAutoFit/>
          </a:bodyPr>
          <a:lstStyle/>
          <a:p>
            <a:r>
              <a:rPr lang="fr-FR" sz="900" dirty="0" smtClean="0">
                <a:hlinkClick r:id="rId4"/>
              </a:rPr>
              <a:t>Christophe Asselin, 2001 ?</a:t>
            </a:r>
            <a:endParaRPr lang="fr-FR" sz="1600" dirty="0"/>
          </a:p>
        </p:txBody>
      </p:sp>
    </p:spTree>
    <p:extLst>
      <p:ext uri="{BB962C8B-B14F-4D97-AF65-F5344CB8AC3E}">
        <p14:creationId xmlns:p14="http://schemas.microsoft.com/office/powerpoint/2010/main" val="354767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Vidéos</a:t>
            </a:r>
            <a:endParaRPr lang="fr-FR" dirty="0">
              <a:solidFill>
                <a:srgbClr val="E6E100"/>
              </a:solidFill>
            </a:endParaRPr>
          </a:p>
        </p:txBody>
      </p:sp>
      <p:sp>
        <p:nvSpPr>
          <p:cNvPr id="11" name="Espace réservé du contenu 7"/>
          <p:cNvSpPr txBox="1">
            <a:spLocks/>
          </p:cNvSpPr>
          <p:nvPr/>
        </p:nvSpPr>
        <p:spPr>
          <a:xfrm>
            <a:off x="395536" y="1196752"/>
            <a:ext cx="8485305" cy="525658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fr-FR" dirty="0"/>
              <a:t>la recherche vidéo</a:t>
            </a:r>
          </a:p>
          <a:p>
            <a:pPr marL="900113" lvl="2">
              <a:buSzTx/>
            </a:pPr>
            <a:r>
              <a:rPr lang="fr-FR" sz="1800" dirty="0">
                <a:solidFill>
                  <a:prstClr val="black"/>
                </a:solidFill>
              </a:rPr>
              <a:t>enjeu : indexer le contenu multimédia (texte, son, séquences…)</a:t>
            </a:r>
          </a:p>
          <a:p>
            <a:pPr marL="900113" lvl="2">
              <a:buSzTx/>
            </a:pPr>
            <a:endParaRPr lang="fr-FR" sz="1800" dirty="0" smtClean="0">
              <a:solidFill>
                <a:prstClr val="black"/>
              </a:solidFill>
            </a:endParaRPr>
          </a:p>
          <a:p>
            <a:pPr marL="900113" lvl="2">
              <a:buSzTx/>
            </a:pPr>
            <a:r>
              <a:rPr lang="fr-FR" sz="1800" dirty="0" smtClean="0">
                <a:solidFill>
                  <a:prstClr val="black"/>
                </a:solidFill>
              </a:rPr>
              <a:t>recherche « </a:t>
            </a:r>
            <a:r>
              <a:rPr lang="fr-FR" sz="1800" i="1" dirty="0" smtClean="0">
                <a:solidFill>
                  <a:prstClr val="black"/>
                </a:solidFill>
              </a:rPr>
              <a:t>speech to </a:t>
            </a:r>
            <a:r>
              <a:rPr lang="fr-FR" sz="1800" i="1" dirty="0" err="1" smtClean="0">
                <a:solidFill>
                  <a:prstClr val="black"/>
                </a:solidFill>
              </a:rPr>
              <a:t>text</a:t>
            </a:r>
            <a:r>
              <a:rPr lang="fr-FR" sz="1800" dirty="0" smtClean="0">
                <a:solidFill>
                  <a:prstClr val="black"/>
                </a:solidFill>
              </a:rPr>
              <a:t> »</a:t>
            </a:r>
            <a:endParaRPr lang="fr-FR" sz="1800" dirty="0" smtClean="0">
              <a:solidFill>
                <a:prstClr val="black"/>
              </a:solidFill>
              <a:sym typeface="Wingdings" pitchFamily="2" charset="2"/>
            </a:endParaRPr>
          </a:p>
          <a:p>
            <a:pPr marL="1257300" lvl="2" indent="-92075">
              <a:buSzTx/>
              <a:buFont typeface="Arial" pitchFamily="34" charset="0"/>
              <a:buChar char="•"/>
            </a:pPr>
            <a:r>
              <a:rPr lang="fr-FR" sz="1800" dirty="0" smtClean="0">
                <a:solidFill>
                  <a:prstClr val="black"/>
                </a:solidFill>
                <a:sym typeface="Wingdings" pitchFamily="2" charset="2"/>
              </a:rPr>
              <a:t> </a:t>
            </a:r>
            <a:r>
              <a:rPr lang="fr-FR" sz="1500" dirty="0" err="1" smtClean="0">
                <a:solidFill>
                  <a:prstClr val="black"/>
                </a:solidFill>
                <a:sym typeface="Wingdings" pitchFamily="2" charset="2"/>
              </a:rPr>
              <a:t>Blinkx</a:t>
            </a:r>
            <a:r>
              <a:rPr lang="fr-FR" sz="1500" dirty="0" smtClean="0">
                <a:solidFill>
                  <a:prstClr val="black"/>
                </a:solidFill>
                <a:sym typeface="Wingdings" pitchFamily="2" charset="2"/>
              </a:rPr>
              <a:t> : </a:t>
            </a:r>
            <a:r>
              <a:rPr lang="fr-FR" sz="1500" dirty="0" smtClean="0">
                <a:solidFill>
                  <a:prstClr val="black"/>
                </a:solidFill>
                <a:sym typeface="Wingdings" pitchFamily="2" charset="2"/>
                <a:hlinkClick r:id="rId3"/>
              </a:rPr>
              <a:t>http://www.blinkx.com/</a:t>
            </a:r>
            <a:endParaRPr lang="fr-FR" sz="1500" dirty="0" smtClean="0">
              <a:solidFill>
                <a:prstClr val="black"/>
              </a:solidFill>
              <a:sym typeface="Wingdings" pitchFamily="2" charset="2"/>
            </a:endParaRPr>
          </a:p>
          <a:p>
            <a:pPr marL="1436688" lvl="2">
              <a:buSzTx/>
            </a:pPr>
            <a:r>
              <a:rPr lang="fr-FR" sz="1300" dirty="0" smtClean="0">
                <a:solidFill>
                  <a:prstClr val="black"/>
                </a:solidFill>
                <a:sym typeface="Wingdings" pitchFamily="2" charset="2"/>
              </a:rPr>
              <a:t>association </a:t>
            </a:r>
            <a:r>
              <a:rPr lang="fr-FR" sz="1300" dirty="0">
                <a:solidFill>
                  <a:prstClr val="black"/>
                </a:solidFill>
                <a:sym typeface="Wingdings" pitchFamily="2" charset="2"/>
              </a:rPr>
              <a:t>des techniques de reconnaissance vocale et visuelle, </a:t>
            </a:r>
            <a:r>
              <a:rPr lang="fr-FR" sz="1300" dirty="0" smtClean="0">
                <a:solidFill>
                  <a:prstClr val="black"/>
                </a:solidFill>
                <a:sym typeface="Wingdings" pitchFamily="2" charset="2"/>
              </a:rPr>
              <a:t>établissement </a:t>
            </a:r>
            <a:r>
              <a:rPr lang="fr-FR" sz="1300" dirty="0">
                <a:solidFill>
                  <a:prstClr val="black"/>
                </a:solidFill>
                <a:sym typeface="Wingdings" pitchFamily="2" charset="2"/>
              </a:rPr>
              <a:t>d’idées et de </a:t>
            </a:r>
            <a:r>
              <a:rPr lang="fr-FR" sz="1300" dirty="0" smtClean="0">
                <a:solidFill>
                  <a:prstClr val="black"/>
                </a:solidFill>
                <a:sym typeface="Wingdings" pitchFamily="2" charset="2"/>
              </a:rPr>
              <a:t>thèmes – affirme disposer du « </a:t>
            </a:r>
            <a:r>
              <a:rPr lang="fr-FR" sz="1300" i="1" dirty="0" err="1" smtClean="0">
                <a:solidFill>
                  <a:prstClr val="black"/>
                </a:solidFill>
                <a:sym typeface="Wingdings" pitchFamily="2" charset="2"/>
              </a:rPr>
              <a:t>most</a:t>
            </a:r>
            <a:r>
              <a:rPr lang="fr-FR" sz="1300" i="1" dirty="0" smtClean="0">
                <a:solidFill>
                  <a:prstClr val="black"/>
                </a:solidFill>
                <a:sym typeface="Wingdings" pitchFamily="2" charset="2"/>
              </a:rPr>
              <a:t> </a:t>
            </a:r>
            <a:r>
              <a:rPr lang="fr-FR" sz="1300" i="1" dirty="0" err="1" smtClean="0">
                <a:solidFill>
                  <a:prstClr val="black"/>
                </a:solidFill>
                <a:sym typeface="Wingdings" pitchFamily="2" charset="2"/>
              </a:rPr>
              <a:t>advanced</a:t>
            </a:r>
            <a:r>
              <a:rPr lang="fr-FR" sz="1300" i="1" dirty="0" smtClean="0">
                <a:solidFill>
                  <a:prstClr val="black"/>
                </a:solidFill>
                <a:sym typeface="Wingdings" pitchFamily="2" charset="2"/>
              </a:rPr>
              <a:t> </a:t>
            </a:r>
            <a:r>
              <a:rPr lang="fr-FR" sz="1300" i="1" dirty="0" err="1" smtClean="0">
                <a:solidFill>
                  <a:prstClr val="black"/>
                </a:solidFill>
                <a:sym typeface="Wingdings" pitchFamily="2" charset="2"/>
              </a:rPr>
              <a:t>video</a:t>
            </a:r>
            <a:r>
              <a:rPr lang="fr-FR" sz="1300" i="1" dirty="0" smtClean="0">
                <a:solidFill>
                  <a:prstClr val="black"/>
                </a:solidFill>
                <a:sym typeface="Wingdings" pitchFamily="2" charset="2"/>
              </a:rPr>
              <a:t> </a:t>
            </a:r>
            <a:r>
              <a:rPr lang="fr-FR" sz="1300" i="1" dirty="0" err="1" smtClean="0">
                <a:solidFill>
                  <a:prstClr val="black"/>
                </a:solidFill>
                <a:sym typeface="Wingdings" pitchFamily="2" charset="2"/>
              </a:rPr>
              <a:t>engine</a:t>
            </a:r>
            <a:r>
              <a:rPr lang="fr-FR" sz="1300" dirty="0" smtClean="0">
                <a:solidFill>
                  <a:prstClr val="black"/>
                </a:solidFill>
                <a:sym typeface="Wingdings" pitchFamily="2" charset="2"/>
              </a:rPr>
              <a:t> »</a:t>
            </a:r>
          </a:p>
          <a:p>
            <a:pPr marL="1436688" lvl="2">
              <a:buSzTx/>
            </a:pPr>
            <a:r>
              <a:rPr lang="fr-FR" sz="1300" dirty="0" smtClean="0">
                <a:solidFill>
                  <a:prstClr val="black"/>
                </a:solidFill>
                <a:sym typeface="Wingdings" pitchFamily="2" charset="2"/>
              </a:rPr>
              <a:t>index de plus de 35 M. d’heures interrogeables et plus de 800 partenaires médias</a:t>
            </a:r>
            <a:endParaRPr lang="fr-FR" sz="1300" dirty="0">
              <a:solidFill>
                <a:prstClr val="black"/>
              </a:solidFill>
              <a:sym typeface="Wingdings" pitchFamily="2" charset="2"/>
            </a:endParaRPr>
          </a:p>
          <a:p>
            <a:pPr marL="1436688" lvl="2">
              <a:buSzTx/>
            </a:pPr>
            <a:r>
              <a:rPr lang="fr-FR" sz="1300" b="1" dirty="0" smtClean="0">
                <a:solidFill>
                  <a:srgbClr val="E6E100"/>
                </a:solidFill>
                <a:latin typeface="Arial Black" pitchFamily="34" charset="0"/>
              </a:rPr>
              <a:t>- </a:t>
            </a:r>
            <a:r>
              <a:rPr lang="fr-FR" sz="1300" dirty="0" smtClean="0">
                <a:solidFill>
                  <a:prstClr val="black"/>
                </a:solidFill>
                <a:sym typeface="Wingdings" pitchFamily="2" charset="2"/>
              </a:rPr>
              <a:t>assez commercial et très orienté États-Unis</a:t>
            </a:r>
          </a:p>
          <a:p>
            <a:pPr marL="1436688" lvl="2">
              <a:buSzTx/>
            </a:pPr>
            <a:r>
              <a:rPr lang="fr-FR" sz="1300" b="1" dirty="0">
                <a:solidFill>
                  <a:srgbClr val="E6E100"/>
                </a:solidFill>
                <a:latin typeface="Arial Black" pitchFamily="34" charset="0"/>
              </a:rPr>
              <a:t>- </a:t>
            </a:r>
            <a:r>
              <a:rPr lang="fr-FR" sz="1300" dirty="0" smtClean="0">
                <a:solidFill>
                  <a:prstClr val="black"/>
                </a:solidFill>
                <a:sym typeface="Wingdings" pitchFamily="2" charset="2"/>
              </a:rPr>
              <a:t>manque d’informations sur les informations permettant le classement – pas de recherche avancée</a:t>
            </a:r>
            <a:endParaRPr lang="fr-FR" sz="1300" dirty="0">
              <a:solidFill>
                <a:prstClr val="black"/>
              </a:solidFill>
              <a:sym typeface="Wingdings" pitchFamily="2" charset="2"/>
            </a:endParaRPr>
          </a:p>
          <a:p>
            <a:pPr marL="1436688" lvl="2">
              <a:buSzTx/>
              <a:buFont typeface="Arial" pitchFamily="34" charset="0"/>
              <a:buChar char="•"/>
            </a:pPr>
            <a:endParaRPr lang="fr-FR" sz="1500" dirty="0" smtClean="0">
              <a:solidFill>
                <a:prstClr val="black"/>
              </a:solidFill>
              <a:sym typeface="Wingdings" pitchFamily="2" charset="2"/>
            </a:endParaRPr>
          </a:p>
          <a:p>
            <a:pPr marL="1257300" lvl="2" indent="-92075">
              <a:buSzTx/>
              <a:buFont typeface="Arial" pitchFamily="34" charset="0"/>
              <a:buChar char="•"/>
            </a:pPr>
            <a:r>
              <a:rPr lang="fr-FR" sz="1500" dirty="0">
                <a:solidFill>
                  <a:prstClr val="black"/>
                </a:solidFill>
                <a:sym typeface="Wingdings" pitchFamily="2" charset="2"/>
              </a:rPr>
              <a:t> TV News </a:t>
            </a:r>
            <a:r>
              <a:rPr lang="fr-FR" sz="1500" dirty="0" err="1">
                <a:solidFill>
                  <a:prstClr val="black"/>
                </a:solidFill>
                <a:sym typeface="Wingdings" pitchFamily="2" charset="2"/>
              </a:rPr>
              <a:t>search</a:t>
            </a:r>
            <a:r>
              <a:rPr lang="fr-FR" sz="1500" dirty="0">
                <a:solidFill>
                  <a:prstClr val="black"/>
                </a:solidFill>
                <a:sym typeface="Wingdings" pitchFamily="2" charset="2"/>
              </a:rPr>
              <a:t> and </a:t>
            </a:r>
            <a:r>
              <a:rPr lang="fr-FR" sz="1500" dirty="0" err="1">
                <a:solidFill>
                  <a:prstClr val="black"/>
                </a:solidFill>
                <a:sym typeface="Wingdings" pitchFamily="2" charset="2"/>
              </a:rPr>
              <a:t>borrow</a:t>
            </a:r>
            <a:r>
              <a:rPr lang="fr-FR" sz="1500" dirty="0">
                <a:solidFill>
                  <a:prstClr val="black"/>
                </a:solidFill>
                <a:sym typeface="Wingdings" pitchFamily="2" charset="2"/>
              </a:rPr>
              <a:t> : </a:t>
            </a:r>
            <a:r>
              <a:rPr lang="fr-FR" sz="1500" dirty="0">
                <a:solidFill>
                  <a:prstClr val="black"/>
                </a:solidFill>
                <a:sym typeface="Wingdings" pitchFamily="2" charset="2"/>
                <a:hlinkClick r:id="rId4"/>
              </a:rPr>
              <a:t>http://archive.org/details/tv</a:t>
            </a:r>
            <a:r>
              <a:rPr lang="fr-FR" sz="1500" dirty="0">
                <a:solidFill>
                  <a:prstClr val="black"/>
                </a:solidFill>
                <a:sym typeface="Wingdings" pitchFamily="2" charset="2"/>
              </a:rPr>
              <a:t> </a:t>
            </a:r>
            <a:endParaRPr lang="fr-FR" sz="1500" dirty="0">
              <a:solidFill>
                <a:prstClr val="black"/>
              </a:solidFill>
            </a:endParaRPr>
          </a:p>
          <a:p>
            <a:pPr marL="1436688" lvl="2" defTabSz="1146175">
              <a:buSzTx/>
            </a:pPr>
            <a:r>
              <a:rPr lang="fr-FR" sz="1300" dirty="0" smtClean="0">
                <a:solidFill>
                  <a:prstClr val="black"/>
                </a:solidFill>
              </a:rPr>
              <a:t>initialement prévu pour « aider les citoyens à mieux comprendre les questions et les candidats aux élections américaines de 2012 »</a:t>
            </a:r>
          </a:p>
          <a:p>
            <a:pPr marL="1436688" lvl="2" defTabSz="1146175">
              <a:buSzTx/>
            </a:pPr>
            <a:r>
              <a:rPr lang="fr-FR" sz="1300" dirty="0" smtClean="0">
                <a:solidFill>
                  <a:prstClr val="black"/>
                </a:solidFill>
              </a:rPr>
              <a:t>435 000 </a:t>
            </a:r>
            <a:r>
              <a:rPr lang="fr-FR" sz="1300" i="1" dirty="0" err="1" smtClean="0">
                <a:solidFill>
                  <a:prstClr val="black"/>
                </a:solidFill>
              </a:rPr>
              <a:t>broadcasts</a:t>
            </a:r>
            <a:r>
              <a:rPr lang="fr-FR" sz="1300" i="1" dirty="0" smtClean="0">
                <a:solidFill>
                  <a:prstClr val="black"/>
                </a:solidFill>
              </a:rPr>
              <a:t> </a:t>
            </a:r>
            <a:r>
              <a:rPr lang="fr-FR" sz="1300" dirty="0" smtClean="0">
                <a:solidFill>
                  <a:prstClr val="black"/>
                </a:solidFill>
              </a:rPr>
              <a:t>(San Francisco et Washington DC) depuis 2009, mise à jour journalière</a:t>
            </a:r>
            <a:endParaRPr lang="fr-FR" sz="1300" dirty="0">
              <a:solidFill>
                <a:prstClr val="black"/>
              </a:solidFill>
            </a:endParaRPr>
          </a:p>
          <a:p>
            <a:pPr marL="1436688" lvl="2" defTabSz="1146175">
              <a:buSzTx/>
            </a:pPr>
            <a:r>
              <a:rPr lang="fr-FR" sz="1300" b="1" dirty="0" smtClean="0">
                <a:solidFill>
                  <a:srgbClr val="E6E100"/>
                </a:solidFill>
                <a:latin typeface="Arial Black" pitchFamily="34" charset="0"/>
              </a:rPr>
              <a:t>+ </a:t>
            </a:r>
            <a:r>
              <a:rPr lang="fr-FR" sz="1300" dirty="0" smtClean="0">
                <a:solidFill>
                  <a:prstClr val="black"/>
                </a:solidFill>
                <a:sym typeface="Wingdings" pitchFamily="2" charset="2"/>
              </a:rPr>
              <a:t>reconnaissance des entités nommées</a:t>
            </a:r>
          </a:p>
          <a:p>
            <a:pPr marL="1436688" lvl="2">
              <a:buSzTx/>
            </a:pPr>
            <a:endParaRPr lang="fr-FR" sz="1500" dirty="0" smtClean="0">
              <a:solidFill>
                <a:srgbClr val="FF0000"/>
              </a:solidFill>
              <a:sym typeface="Wingdings" pitchFamily="2" charset="2"/>
            </a:endParaRPr>
          </a:p>
          <a:p>
            <a:pPr marL="1257300" lvl="2" indent="-92075">
              <a:buSzTx/>
              <a:buFont typeface="Arial" pitchFamily="34" charset="0"/>
              <a:buChar char="•"/>
            </a:pPr>
            <a:r>
              <a:rPr lang="fr-FR" sz="1500" dirty="0" smtClean="0">
                <a:sym typeface="Wingdings" pitchFamily="2" charset="2"/>
              </a:rPr>
              <a:t> </a:t>
            </a:r>
            <a:r>
              <a:rPr lang="fr-FR" sz="1500" dirty="0" err="1">
                <a:solidFill>
                  <a:prstClr val="black"/>
                </a:solidFill>
                <a:sym typeface="Wingdings" pitchFamily="2" charset="2"/>
              </a:rPr>
              <a:t>Voxalead</a:t>
            </a:r>
            <a:r>
              <a:rPr lang="fr-FR" sz="1500" dirty="0">
                <a:solidFill>
                  <a:prstClr val="black"/>
                </a:solidFill>
                <a:sym typeface="Wingdings" pitchFamily="2" charset="2"/>
              </a:rPr>
              <a:t> : </a:t>
            </a:r>
            <a:r>
              <a:rPr lang="fr-FR" sz="1500" dirty="0">
                <a:solidFill>
                  <a:prstClr val="black"/>
                </a:solidFill>
                <a:sym typeface="Wingdings" pitchFamily="2" charset="2"/>
                <a:hlinkClick r:id="rId5"/>
              </a:rPr>
              <a:t>http://voxaleadnews.labs.exalead.com</a:t>
            </a:r>
            <a:r>
              <a:rPr lang="fr-FR" sz="1500" dirty="0">
                <a:solidFill>
                  <a:prstClr val="black"/>
                </a:solidFill>
                <a:sym typeface="Wingdings" pitchFamily="2" charset="2"/>
              </a:rPr>
              <a:t> </a:t>
            </a:r>
            <a:r>
              <a:rPr lang="fr-FR" sz="1100" dirty="0" smtClean="0">
                <a:solidFill>
                  <a:prstClr val="black"/>
                </a:solidFill>
                <a:sym typeface="Wingdings" pitchFamily="2" charset="2"/>
              </a:rPr>
              <a:t>(arrêté en 01/2014, mais toujours accessible)</a:t>
            </a:r>
            <a:endParaRPr lang="fr-FR" sz="1500" dirty="0">
              <a:solidFill>
                <a:prstClr val="black"/>
              </a:solidFill>
              <a:sym typeface="Wingdings" pitchFamily="2" charset="2"/>
            </a:endParaRPr>
          </a:p>
          <a:p>
            <a:pPr marL="1436688" lvl="2">
              <a:buSzTx/>
            </a:pPr>
            <a:r>
              <a:rPr lang="fr-FR" sz="1300" b="1" dirty="0" smtClean="0">
                <a:solidFill>
                  <a:srgbClr val="E6E100"/>
                </a:solidFill>
                <a:latin typeface="Arial Black" pitchFamily="34" charset="0"/>
              </a:rPr>
              <a:t>+ </a:t>
            </a:r>
            <a:r>
              <a:rPr lang="fr-FR" sz="1300" dirty="0" smtClean="0">
                <a:solidFill>
                  <a:prstClr val="black"/>
                </a:solidFill>
                <a:sym typeface="Wingdings" pitchFamily="2" charset="2"/>
              </a:rPr>
              <a:t>9 langues disponibles</a:t>
            </a:r>
          </a:p>
          <a:p>
            <a:pPr marL="1436688" lvl="2">
              <a:buSzTx/>
            </a:pPr>
            <a:r>
              <a:rPr lang="fr-FR" sz="1300" b="1" dirty="0">
                <a:solidFill>
                  <a:srgbClr val="E6E100"/>
                </a:solidFill>
                <a:latin typeface="Arial Black" pitchFamily="34" charset="0"/>
              </a:rPr>
              <a:t>+ </a:t>
            </a:r>
            <a:r>
              <a:rPr lang="fr-FR" sz="1300" dirty="0" smtClean="0">
                <a:solidFill>
                  <a:prstClr val="black"/>
                </a:solidFill>
                <a:sym typeface="Wingdings" pitchFamily="2" charset="2"/>
              </a:rPr>
              <a:t>pour la France : radios et télévisions (informations)</a:t>
            </a:r>
            <a:endParaRPr lang="fr-FR" sz="1300" b="1" dirty="0" smtClean="0">
              <a:solidFill>
                <a:srgbClr val="E6E100"/>
              </a:solidFill>
              <a:latin typeface="Arial Black" pitchFamily="34" charset="0"/>
            </a:endParaRPr>
          </a:p>
          <a:p>
            <a:pPr marL="1436688" lvl="2">
              <a:buSzTx/>
            </a:pPr>
            <a:r>
              <a:rPr lang="fr-FR" sz="1300" b="1" dirty="0" smtClean="0">
                <a:solidFill>
                  <a:srgbClr val="E6E100"/>
                </a:solidFill>
                <a:latin typeface="Arial Black" pitchFamily="34" charset="0"/>
              </a:rPr>
              <a:t>+ </a:t>
            </a:r>
            <a:r>
              <a:rPr lang="fr-FR" sz="1300" dirty="0">
                <a:solidFill>
                  <a:prstClr val="black"/>
                </a:solidFill>
                <a:sym typeface="Wingdings" pitchFamily="2" charset="2"/>
              </a:rPr>
              <a:t>reconnaissance des entités </a:t>
            </a:r>
            <a:r>
              <a:rPr lang="fr-FR" sz="1300" dirty="0" smtClean="0">
                <a:solidFill>
                  <a:prstClr val="black"/>
                </a:solidFill>
                <a:sym typeface="Wingdings" pitchFamily="2" charset="2"/>
              </a:rPr>
              <a:t>nommées</a:t>
            </a:r>
          </a:p>
          <a:p>
            <a:pPr marL="1436688" lvl="2">
              <a:buSzTx/>
            </a:pPr>
            <a:r>
              <a:rPr lang="fr-FR" sz="1300" b="1" dirty="0">
                <a:solidFill>
                  <a:srgbClr val="E6E100"/>
                </a:solidFill>
                <a:latin typeface="Arial Black" pitchFamily="34" charset="0"/>
              </a:rPr>
              <a:t>+ </a:t>
            </a:r>
            <a:r>
              <a:rPr lang="fr-FR" sz="1300" dirty="0" smtClean="0">
                <a:solidFill>
                  <a:prstClr val="black"/>
                </a:solidFill>
                <a:sym typeface="Wingdings" pitchFamily="2" charset="2"/>
              </a:rPr>
              <a:t>mise en contexte du terme recherché</a:t>
            </a:r>
          </a:p>
          <a:p>
            <a:pPr marL="1436688" lvl="2">
              <a:buSzTx/>
            </a:pPr>
            <a:r>
              <a:rPr lang="fr-FR" sz="1300" b="1" dirty="0" smtClean="0">
                <a:solidFill>
                  <a:srgbClr val="E6E100"/>
                </a:solidFill>
                <a:latin typeface="Arial Black" pitchFamily="34" charset="0"/>
                <a:sym typeface="Wingdings" pitchFamily="2" charset="2"/>
              </a:rPr>
              <a:t>- </a:t>
            </a:r>
            <a:r>
              <a:rPr lang="fr-FR" sz="1300" dirty="0">
                <a:solidFill>
                  <a:prstClr val="black"/>
                </a:solidFill>
                <a:sym typeface="Wingdings" pitchFamily="2" charset="2"/>
              </a:rPr>
              <a:t>transcription automatique laissant parfois à désirer</a:t>
            </a:r>
          </a:p>
          <a:p>
            <a:pPr marL="1436688" lvl="2">
              <a:buSzTx/>
            </a:pPr>
            <a:r>
              <a:rPr lang="fr-FR" sz="1300" b="1" dirty="0">
                <a:solidFill>
                  <a:srgbClr val="E6E100"/>
                </a:solidFill>
                <a:latin typeface="Arial Black" pitchFamily="34" charset="0"/>
                <a:sym typeface="Wingdings" pitchFamily="2" charset="2"/>
              </a:rPr>
              <a:t>- </a:t>
            </a:r>
            <a:r>
              <a:rPr lang="fr-FR" sz="1300" dirty="0">
                <a:solidFill>
                  <a:prstClr val="black"/>
                </a:solidFill>
                <a:sym typeface="Wingdings" pitchFamily="2" charset="2"/>
              </a:rPr>
              <a:t>critère de classement des résultats </a:t>
            </a:r>
            <a:r>
              <a:rPr lang="fr-FR" sz="1300" dirty="0" smtClean="0">
                <a:solidFill>
                  <a:prstClr val="black"/>
                </a:solidFill>
                <a:sym typeface="Wingdings" pitchFamily="2" charset="2"/>
              </a:rPr>
              <a:t>?</a:t>
            </a:r>
            <a:endParaRPr lang="fr-FR" sz="1300" dirty="0">
              <a:solidFill>
                <a:prstClr val="black"/>
              </a:solidFill>
              <a:sym typeface="Wingdings" pitchFamily="2" charset="2"/>
            </a:endParaRPr>
          </a:p>
        </p:txBody>
      </p:sp>
      <p:sp>
        <p:nvSpPr>
          <p:cNvPr id="2" name="AutoShape 4" descr="data:image/jpeg;base64,/9j/4AAQSkZJRgABAQAAAQABAAD/2wCEAAkGBhQSDxQUExQVFBQWGRoUGBcYGSMYFxggGRwfIRwYHhkXICcgFxwkHRQXIC8gLzMpLCwsFyAxNTQqOiYsLCoBCQoKBQUFDQUFDSkYEhgpKSkpKSkpKSkpKSkpKSkpKSkpKSkpKSkpKSkpKSkpKSkpKSkpKSkpKSkpKSkpKSkpKf/AABEIAKAAoAMBIgACEQEDEQH/xAAcAAADAAIDAQAAAAAAAAAAAAAGBwgABQIDBAH/xABKEAACAQICBQYKBQoFBAMAAAABAgMEEQAFBgcSIUEIIjE1VJETFxhRYXN0s9LTU4GSorIkMjZDcXKhscHCFFKCw+IzY4PRIyVC/8QAFAEBAAAAAAAAAAAAAAAAAAAAAP/EABQRAQAAAAAAAAAAAAAAAAAAAAD/2gAMAwEAAhEDEQA/AFHBBUVFV4GHbeR3YKobeTvPE+YHG/8AFlnHZZ/tj4sZqx/SCl9c38nxRem+m8OVwJNMkjq7iMCOxNyrNc7TAWshwE6eLLOOyz/bHxYzxZZx2Wf7Y+LDW8o6h7PVd0fzMZ5R1D2eq7o/mYBQZloJmlPC8s0EyRoLsxYWA6ODenBhydZ2bM57sT+TnpN/1sfnw2NbXUdb6sfjXCj5OPWdR7Ofex4Ds5RU7LmcFmI/Jx0G362TzYD8t0EzSohSWGCZ43F1YMLEdHFvRhxa19VFTmlZFNDLCipEIyJCwNw7NfmqRazjHiyvWnT5NCmXVEc0k1KPBu8QUxsTzubtsrWsw6QMAqsy0EzSnheWaCZI0F2YsLAdHBvTgw5Os7Nmc92J/Jz0m/62Pz4dWm+RPW5dUU0ZVXlXZBa+yOcDvsCeGAfVRqoqcrrJZppYXV4jGBGWJuXVr85QLWQ4BqHE6af6AZnNmtVLDTzNE8m0pVgARYbwNoebDW031sU2V1CQzRTOzoJQYwpFizLbnODe6HvGCPR/Pkq6SOpjVlSRdsK1toC5G+xI4efAbIY+4XOjmvCkrauKmjhqFeU7ILBNkbid9nJ6BhjYCeOUVOy5nBssR+TL0Ej9ZJ5sCGXaB5pPEksUEzxuNpWDCxHn3tgr5R3WkHsy+9kw3dVbWyOjP/a/qcBP/iyzjss/2x8WM8WWcdln+2Piw1vKOoez1XdH8zGeUdQ9nqu6P5mAVPiyzjss/wBofFjQTwTwVXgZttJEdQylt4NweB9OKq0I03izSB5oUkRUcxESWvcKrX5rEWs4xOWsnr+q9eP7cBy1Y/pBS+ub+T4a3KO6sp/aB7qTCp1Y/pBS+ub+T4a3KO6sp/aB7qTATpj6MZbGAYCs9bXUdb6v+9cKPk49Z1Hs597Hhua2uo631f8AeuFHyces6j2c+9jwFF4XOkeo6krKuWpkmqFeU7RClNkbgN10J4YF9eOm9bRV8MdNUPEjQByq2sT4RxfeDwAH1YZGrfM5KjKaWWZy8joSzHpJ2m8wt0AYD06b569Fl1RUxqrPEu0A19k84DfYg8cJHyjq76Cl7pPmYbmtrqOt9WPxriTCMARab6cS5pOk0yRoyIIgI72sGZrnaYm93OCXR3XhV0lLFTJDTska7ALB9oi/GzgX34XFsco+kftwFNaN6j6Siq4qmOaoZ4jtAMU2TuI32QHoOGNj4MZfATryj+s4PZl97Jhuaruo6P1X9Wwo+Uf1nB7MvvZMNzVd1FR+q/q2Akw4zGEYwDAUVycOrJ/aW91HhT6yuv6r14/tw2OTj1ZP7S3u48KfWV1/VevH9uA6NBMyjp87glmcRxpKxZj0AWbzekjFEeNrKu2xdzfDhTz8nWuZmPh6XeSemTifV46/Jxru0UvfJ8vANzxtZV22P73w4zxtZV22P73w4Ufk413aKXvk+XjPJxru0UvfJ8vAG+sjWRl9RlNVFDVRvI6WVQGuTtA23r6MBHJx6zn9nPvY8Z5ONd9PS98ny8G2qjVRU5XWSzTSwurxGMCMsTcurX5ygWshwATyjus4PZx72TAblmrjMaiFJYaWR43F1YbNiL24n0YMuUd1nB7OPeyY22hGvCko8up6aSGoZ4l2SVCbJ5xO67g8cAAapevKL1h/A2G5yjurIPaB7qTGp0I1HVdHmNPUyTU7JE20QpfaPNI3XQDjg41r6ETZpRxQwvGjJKJCZL2sEZbc0E3u4wA7ycerJ/aW93HgyzHWRl0EzxS1UaSIdllO1cHzbhjX6qNCJcro5IZnjdnlMoMd7WKItjtAG90OEFrR68rPW/0XAUHrc6jrf3B+NcKjk49Y1Hs/+4mGtrc6jrf3B+NcKnk4dY1HqP8AcTAdfKO60g9mX3kmDrV3rJy6nyqlilqo0kSOzKQ1wbnduX0469a+qepzSsjmhlhRUiEREhYG4d2vzVItZxgJ8nGu+npe+T5eAbnjayrtsf3vhxnjayrtsf3vhwo/Jxru0UvfJ8vGeTjXdope+T5eAbnjayrtsXc3w4nXTjMY586nlhcPG8ysrDoI5vnwXeTjXdope+T5eOyDk61ysp8PS7iD0ycD6vAZPyiq5WYeApdxI6JOB9Zjr8o+u+gpe6T5mFdWf9R/3m/njowFW6qNN5c0o5ZpkjRklMYEdwLBFa/OJN7ucGpOFPycerJ/aD7qPATrH1j5hT5tVRQ1UiRo9lUbNgNkG28X6TgO3yjq7s9L3SfMwa6qNa9TmlZLDNFCipEZAYwwNw6rbnMRaznBL4psq7FH974sbPIdCKKjkMlNTpE7LsFlvci4Nt5PFQfqwCR5R3WcHs497JhUDFi59oRRVkgkqadJXVdgM17gXJtuI4sT9eNb4pcq7FH974sBstNs9eiy6oqY1VniXaAa+yecBvsQeOEl5R1d2el7pPmYoDMstjqIXhmQPG4sym9iL34ekDCV146EUVFQQyU1OkTtOELLe5Hg3Nt5PFQfqwB9qo03lzSjkmmSNGSUxAR3AsEVrnaJN7ucIDWo1s8rD/3f6LjX5DpvW0cZjpqh4kLbZVbWJIAvvB4KO7D60P0Ko6/LoKurp0nqJk25JGvtO1yLnZIHQB3YBW6R68KutpJaaSGnVJRskqH2hvB3XcjpGB3QfTqbK5nlhSN2dPBkSbRAG0Du2WG+6jA4cMjUbo3T1tbOlTEsqrDtgNfcdtRfcRwJwHv8o6u+gpe6T5mM8o6u7PS90nzMa3Xjo5T0dfDHTRLEjQByq33kyOL7yeCjuwy9XerfLqjKqWWWljeR47sx2rk3O/c1uGA0mg+vCrrcxp6aSGnVJWKkqH2hZSd13I4YduFppvoXR5fl09XRwJBUwqGjlW+0hLAEjaJHQxH14HtR2mtbW106VNQ8qLDtBWAsDtqL7gOBPfgNvrX1r1OV1kcMMULq8QlJkDE3LutuawFrIMBsHKKrmZR4Cl3kDok4n1mOvlHdZwezL7yTCuov+qn7y/zGAonWTrGy+fKqqGKqR5XTZVRtXJ2hu3i3A4m/DK0p1JVdJTz1Uk1OyR3cqpfaN26BdAOPnwMaEaDy5pO8MLxoyJ4QmS4FgyrYbKk3u4wA7fFHauNY+X0+U0sU1VGkiJZlO1cHaJtuFug4Sem+g8uVzpDM8bs6eEBjuRbaK2O0oN7ocEejmo6rrKSKpjmp1SUbQDF9obyN9kI4YAEy3LZKiZIYULyObKotcm1+P7DhsarMrlyarkqMyQ0kMkRhV3tYuXVgvMub7KMf9OFzoRnqUWY09TIrMkTbRC22jzSN1yBxwca19a9NmlHFDDFMjJKJCZAoFgjLbmsTe7jAe7Wnlcuc1cdRlqGrhjiELOlrBw7MV59jfZdT/qwF+KXNexSfd+LBNqo1r02V0csM0Uzs8pkBjCkWKKtucwN7ocG3lHUP0FV3R/MwCa1b5nHT5tSyzOI40clmPQBst5hfpIwydeGm9FW0EMdNUJK6zhyq3uB4NxfeBxYD68KPRzInrauKmjZVeU7ILX2RuJ37IJ4YY3k413aKXvk+XgDLk49WT+0t7uPDVkG4/swGaqNCJcro5IZnjdnlMoMdyLFEW3OAN7ocGjNYXwEm+KXNexS96/FhkajtCqyirp3qad4kaHZDNaxO2ptuJ4An6sE2jmvCkrauKmjhqFeU7ILBNkbid9nJ6Bhi4DRZ7pvRUcgjqahInZdsK17kEkX3A8VPdhC6YaE1lfmM9XSU7z00z7cci22XWwFxtEHpBx7eUd1nB7MvvJMN7VT1JReq/uOA69bnUdb+4PxriYch0aqK12SmiaVlG0wW24XtfeRxIxWOnOQvW5dUU0bKryqFBa+yLMDv2QTwwFaqNVVTldXLLNJC6vF4MCMsTfbU35ygWspwHt1HaOVFHQTR1MTRO05cK1t4MaC/NJ4qe7C4071dZhNnNRPFSyPE0oZWBWxAA3i7ejFG4XOe68KSlrJKV4ahnjfYJUJsk7ui7g234BWaVa7aurp56WSGnCSXQsocNYNwu5H/AOfNj38nHrOf2c+9jw3G1X5UTc0cO/8Ab8WNhkmh1DRyGSmgjidl2Cy3uRcG28+dR3YDT6b6qKbNKhJppZ0ZEEYEZUCwZmvzkJvdz3YI9HMiSipIqaNmZIhsgtbaO8nfsgDjhQ68dNqykr4Upqh4kaAMVW1ifCOL7x5gB9WGTq4zR58ppZZnLyOl2ZuknaYf0wExaEZElbmNPTSFlSVtlittoc0ndcEcMO3ycaD6er+1H8vCBy2ulp5klhZkkQ3Vh0g2txHmJw59R2mVbV18yVNRJKiwFwrWsD4RBfcBwJH14Db+ThQfT1f2o/l4zycaD6er+1H8vDWZwOIx88IPOMBJ2qXryi9Z/Y2KzxFGWZjLBMksLFJUN1YdINrcfQTh06jtMq2rr5kqaiSVFgLhWta/hEF9wHAkfXgN1rX1r1OV1kUMMUDq8IlJkDE3LuthssBayDBtodnj1mWwVMgVXlTaIW4UbyN1yTwxzzzQmirJBJU06Suq7AZr3ABJtuPnY9+PdR0UVPAIYlWONBsqo6FHm3n04CPtG8+eiq4qmNVZ4jtAPfZN1I37JB44YnlHV/0FJ9mT5mBHVtlUc+b0sUyB43YhlboPMY8PSBii21V5UOmjh/j/AO8BNmm+m82aTpNMkaMiCICMECwZmvzmJvdzgm0c141lJSxU0cNMUjXYBYOWO/jZwOPmxx145BT0lfClNEkSNAHIXoJ8I4vvJ4KO7C8i/OH7cBb+MwMaysykp8oqpYXMciKCrDpHPUcfQTidPGjmvbJv4fDgG7rX1r1OV1kcMMcDq8QlJkDE3Lutua43WQYRWa549ZXtUSBVeWRWIW+yDuG65J4YdWqrKo83pJJ8yQVUySmFXl/OCBEYJutu2nY/6jhU6c5akGdVEcKBI0mCqq9AHN3YD01GqXNS7EUUliSRvTz/AL2OvxR5r2KTvT4sVljMBJvijzXsUnenxYGczyySnmeGZCkiGzKbXBtfhu4jFsYSemuo6qrcxqKlJ4FSV9pQ23tAbIG+y24YA78beVdtj7n+HGeNzKu2x9z/AA4VHk4VvaKb7/wYzycK3tFN9/4MBqteGklPW18MlNKsqLAELAHcfCObc4Dgw78Lq+CPTrQeXK6hIZXSRnTwoKXsAWZbc4DfzDgcwDK0L0IrMvzCCrrIGgpoW2pJWIKoNki52ST0sB9eHP43Mq7bH3P8OAzMtadPnMT5dBFLHLVDwaPJs7AIO1zthi1rKegHC5051Tz5XTpNNLE6vIIgE2r3Ks1+coFuYe/AUvkOklPWxtJSyiVFbYLAEWNgbc4Dgw78ITWBq2zGozaqmipHeN5NpWBWzCw3729GDbk4n/6yf2lvdR492kOvKlpKuWmeCdnibYJXY2TuHRdgeOAPszzOKmheaZwkaC7MbkAE24b+kjCT146b0VbRQJTTpK6zbRABBA2GF+cBxIwx9bnUdb+4Pxric9BdBZc0nkiikjjZE8IS97EbQFuaDv52AGcc4zvH7cNnycK3tNN9/wCDHw8nGs7TTff+DAOHLNZOXVEyQw1SPI5sqgNcnp6StugHBNbEnao+vKL98/gbFGadadRZXBHLLHJIrv4MBLXB2SbnaI/y4D0Z9pzRUUgjqahYnZdsKwYkgki/NB4qe7G0yzMo6iFJoXDxuLqwuAR0cf2YSeeaPvpRIKykZYI4V/wxWe+0WUl7jwYYbNpgOm9wcbTK9akGURx5bNFNLNTWhZ49nYY3vzdtgbc4dIGAGp+UXXKzDwFLuJH5snA+sxw8o+v+gpPsyfMwJ6BZdHPncEUyCSN5WDKegizf1AxRDaq8qHTRwjv/APeAUXlH1/0FJ9mT5mM8o+v+gpPsyfMw3PFblXY4f4/FjDquynscP8fiwCj8o+v+gpPsyfMwbaqNa9TmlZLDNHCipEZAYwwNw6rY7THdZzjnrJ1d5fT5TVSw0sSSIgKsL3B2lFxv9OAbk49Zz+zn3seAaum+qimzSdJppZkZEEQEZUCwZmvzlJvdz3YHfJxoPp6v7Ufy8ajXjplW0mYQpTVEkSNAHKraxPhHF94PAAfVhdeNHNe2Tfw+HAO7RzUdSUVXFUxzVDPE20AxQqdxG+yA8fPjW8o7qyD2ge6kwYax80kgymqlhcpIiXVl6RzlH8jiYs90yrauMJUzySorbYDWsGsRfcBwY9+AdvJw6sn9pb3UeFHrR68rPW/0XDc5OHVk/tLe6jwZZlq7y+aV5paWJ5HO0zG9yfP0+jAeTW51HW/uD8a4VPJw6xqPUf7iYB8z1iZhURPFNVSPG4sym1jx4DzgYN+TibZhU+o/3EwBnrX1r1OV1kUMMUDq8IlJkDE3LuthssBayDBtodnj1mWwVEgVXlTaYLcKN5G65J4Y+53odQ1kgkqYI5XVdgM17gAk23Hzse/Gwo6KKCBYoVVI0FlUdAG/dvPpwEfaOZ89FVxVMaqzxHaAe+ybqRv2SDx8+Gxo/nb6USNSVoWGOFf8Qpp7hy1wlj4UuLWkPC/Rhd6tctjqM3pYpkEkbsQynoPMY8PSBinsh0PoqSRnpYI4nZdklb3IuDbeTxA7sB1aEaEQ5XA8MLyOruZSZCCblVW3NUC1kGJx1ldf1Xrx/birmcDiMDtbq7y+eVppKWJ5HO0zm9yfP0+jATrqx/SCl9c38nw1uUd1ZT+0D3UmFTqx/SCl9c38nw1uUd1ZT+0D3UmAnW+MBx8x9GArPW11HW+r/vXCj5OPWdR7Ofex4bmtrqOt9X/euFHyces6j2c+9jwFF2x8IwD6c62IMrqEhlildnjEoKbNrFmW3OYG/MPfgl0az5a2kiqUVlWUbQVrbQ3kb7EjhgELq51b5jT5tSzTUrpGj3ZiVsBskX3NfpOGRrw0bqK2ghjpomldZw5UEbh4NxfnEcWHfjVeUfR9mqfufHgi0G1sU+aVDwwxSoUjMpL7NrBlW3NYm/PHdgPHqP0bqKKgmjqYmidpy4UkEkbCC/NJ4qe7DCl/NP7Mc8cJeg/swEQHGY2mjWQNW1kVMjKrynZDNfZFlJ32BPDBHpzqpnyuBJpZYnDv4MBNq99km/OUC3N/jgNNkOg9bWxmSmp2lRW2CwKgAgA25xHBh342XijzXsUnenxYbXJx6sn9pb3ceGrL+af2YCIMMjUdpJTUVbPJUyrErQ7AJB3nbU25oPBcBejWQPW1kVMjKjSnZDNfZFlJ32BPDDH8nCt7TTff+DAanXhpJT1tfDJTSrKiwBCwBFiHc25wHBh34eGqnqSi9V/ccTbpzoPLldQkMrpIzxiUFL2ALMtucBvuhwzNCNeFLSUFNStBOzxqEJXY2Sbnou17b8ACasf0gpfXN/JsUXpvoRFmkCQzPIio/hAYyAb7LLbnKRaznEqwTzwVXhodtJEdirBTcG5HEeYnG98ZOcdqqO7/AI4BseThQfT1f2o/l4zycaH6er+1H8vCn8ZWcdqqO7/jjPGVnHaqju/44CgdbXUdb6sfjXCj5OPWdR7Ofex4Ecx04zSeJ4pZ53jcWZSu4i9/8vowZcnWBlzOe6kfk56Rb9bH58B18o7rOn9nHvZMNzVL1HRerP42wp+UVAzZnBZSfycdAv8ArZPNgNy/TnM6eFYoqieONBZVAsFHT/l9OAYum+o6josuqKmOaoZ4k2lDFNk84DfsoDxws9CNN5crneaFI3Z0MZEgJFtpWuNlgb3QYrbMstjqIXimQPG4synoIvfh6QMJjXfoPSUlBC9LTJG7ThSUBuR4NzbpO64B+rAHeqjTebNKOWaZI0ZJTEBGCBYIjXO0xN7ucAummu+spMxqKaOGnZI32AWD7RFh02cC+/zY3XJ0iK5ZOCCPylukW/Vx+fCl1n07HPKwhWI8L0gE8FwDNzTVbT5LC+ZU8k0k1KNtElKmMknZ5wRVa1nPQRjV6P54+lEjUlaFhjhX/EK1PcMWuEsfClxa0h4DoGGPraW+R1lt/MH41wq+TpAy5jUXUj/4OII/WJ58B7dINIH0XkWjolWaOZf8SzVF2cMxKWHgig2bQqei9yd+NUeUbXH9RSfZk+Zjt5RcDNmcFlJ/Jl6Bf9ZJ5sHGrzVxl8+VUss1JG0jR3ZmBuTc7zv9GATmqPryi/fP4GxWOFvptoZSUGXT1VHTpBUwqGjkQHaUlgCRckdDEfXge1IaWV1VXTJVTSyIsO0ocWAO2ov0DfYnvwBppvqnps0qEmmlnRkjEQEZUCwZmvzkJvdz3YH4+TpQqwInqtxB/Oj4f+PDWxOmnWnWZRZxUxQ1E6xLKFVVG4Cy7hzfTgP/2Q=="/>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8824714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Vidéos</a:t>
            </a:r>
            <a:endParaRPr lang="fr-FR" dirty="0">
              <a:solidFill>
                <a:srgbClr val="E6E100"/>
              </a:solidFill>
            </a:endParaRPr>
          </a:p>
        </p:txBody>
      </p:sp>
      <p:sp>
        <p:nvSpPr>
          <p:cNvPr id="11" name="Espace réservé du contenu 7"/>
          <p:cNvSpPr txBox="1">
            <a:spLocks/>
          </p:cNvSpPr>
          <p:nvPr/>
        </p:nvSpPr>
        <p:spPr>
          <a:xfrm>
            <a:off x="395536" y="1052736"/>
            <a:ext cx="8485305" cy="580526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00113" lvl="2">
              <a:buSzTx/>
            </a:pPr>
            <a:r>
              <a:rPr lang="fr-FR" sz="1800" dirty="0" smtClean="0">
                <a:solidFill>
                  <a:prstClr val="black"/>
                </a:solidFill>
              </a:rPr>
              <a:t>recherche de contenu par indexation des vidéos</a:t>
            </a:r>
            <a:endParaRPr lang="fr-FR" sz="1800" dirty="0">
              <a:solidFill>
                <a:prstClr val="black"/>
              </a:solidFill>
              <a:sym typeface="Wingdings" pitchFamily="2" charset="2"/>
            </a:endParaRPr>
          </a:p>
          <a:p>
            <a:pPr marL="1800225" lvl="2">
              <a:buSzTx/>
            </a:pPr>
            <a:endParaRPr lang="fr-FR" sz="1800" dirty="0" smtClean="0">
              <a:solidFill>
                <a:prstClr val="black"/>
              </a:solidFill>
            </a:endParaRPr>
          </a:p>
          <a:p>
            <a:pPr marL="1800225" lvl="2">
              <a:buSzTx/>
            </a:pPr>
            <a:endParaRPr lang="fr-FR" sz="1800" dirty="0">
              <a:solidFill>
                <a:prstClr val="black"/>
              </a:solidFill>
            </a:endParaRPr>
          </a:p>
          <a:p>
            <a:pPr marL="1800225" lvl="2">
              <a:buSzTx/>
            </a:pPr>
            <a:endParaRPr lang="fr-FR" sz="1800" dirty="0" smtClean="0">
              <a:solidFill>
                <a:prstClr val="black"/>
              </a:solidFill>
            </a:endParaRPr>
          </a:p>
          <a:p>
            <a:pPr marL="1800225" lvl="2">
              <a:buSzTx/>
            </a:pPr>
            <a:endParaRPr lang="fr-FR" sz="1800" dirty="0">
              <a:solidFill>
                <a:prstClr val="black"/>
              </a:solidFill>
            </a:endParaRPr>
          </a:p>
          <a:p>
            <a:pPr marL="1800225" lvl="2">
              <a:buSzTx/>
            </a:pPr>
            <a:endParaRPr lang="fr-FR" sz="1800" dirty="0" smtClean="0">
              <a:solidFill>
                <a:prstClr val="black"/>
              </a:solidFill>
            </a:endParaRPr>
          </a:p>
          <a:p>
            <a:pPr marL="1800225" lvl="2">
              <a:buSzTx/>
            </a:pPr>
            <a:endParaRPr lang="fr-FR" sz="1800" dirty="0">
              <a:solidFill>
                <a:prstClr val="black"/>
              </a:solidFill>
            </a:endParaRPr>
          </a:p>
          <a:p>
            <a:pPr marL="1800225" lvl="2">
              <a:buSzTx/>
            </a:pPr>
            <a:endParaRPr lang="fr-FR" sz="1800" dirty="0" smtClean="0">
              <a:solidFill>
                <a:prstClr val="black"/>
              </a:solidFill>
            </a:endParaRPr>
          </a:p>
          <a:p>
            <a:pPr marL="1800225" lvl="2">
              <a:buSzTx/>
            </a:pPr>
            <a:endParaRPr lang="fr-FR" sz="1800" dirty="0">
              <a:solidFill>
                <a:prstClr val="black"/>
              </a:solidFill>
            </a:endParaRPr>
          </a:p>
          <a:p>
            <a:pPr marL="1800225" lvl="2">
              <a:buSzTx/>
            </a:pPr>
            <a:endParaRPr lang="fr-FR" sz="1800" dirty="0" smtClean="0">
              <a:solidFill>
                <a:prstClr val="black"/>
              </a:solidFill>
            </a:endParaRPr>
          </a:p>
          <a:p>
            <a:pPr marL="1800225" lvl="2">
              <a:buSzTx/>
            </a:pPr>
            <a:endParaRPr lang="fr-FR" sz="1800" dirty="0">
              <a:solidFill>
                <a:prstClr val="black"/>
              </a:solidFill>
            </a:endParaRPr>
          </a:p>
          <a:p>
            <a:pPr marL="1800225" lvl="2">
              <a:buSzTx/>
            </a:pPr>
            <a:endParaRPr lang="fr-FR" sz="1800" dirty="0" smtClean="0">
              <a:solidFill>
                <a:prstClr val="black"/>
              </a:solidFill>
            </a:endParaRPr>
          </a:p>
          <a:p>
            <a:pPr marL="1800225" lvl="2">
              <a:buSzTx/>
            </a:pPr>
            <a:endParaRPr lang="fr-FR" sz="1800" dirty="0">
              <a:solidFill>
                <a:prstClr val="black"/>
              </a:solidFill>
            </a:endParaRPr>
          </a:p>
          <a:p>
            <a:pPr marL="1800225" lvl="2">
              <a:buSzTx/>
            </a:pPr>
            <a:endParaRPr lang="fr-FR" sz="1800" dirty="0" smtClean="0">
              <a:solidFill>
                <a:prstClr val="black"/>
              </a:solidFill>
            </a:endParaRPr>
          </a:p>
          <a:p>
            <a:pPr marL="1800225" lvl="2">
              <a:buSzTx/>
            </a:pPr>
            <a:endParaRPr lang="fr-FR" sz="1800" dirty="0">
              <a:solidFill>
                <a:prstClr val="black"/>
              </a:solidFill>
            </a:endParaRPr>
          </a:p>
          <a:p>
            <a:pPr marL="1800225" lvl="2">
              <a:buSzTx/>
            </a:pPr>
            <a:endParaRPr lang="fr-FR" sz="1800" dirty="0" smtClean="0">
              <a:solidFill>
                <a:prstClr val="black"/>
              </a:solidFill>
            </a:endParaRPr>
          </a:p>
          <a:p>
            <a:pPr marL="1800225" lvl="2">
              <a:buSzTx/>
            </a:pPr>
            <a:endParaRPr lang="fr-FR" sz="1800" dirty="0">
              <a:solidFill>
                <a:prstClr val="black"/>
              </a:solidFill>
            </a:endParaRPr>
          </a:p>
          <a:p>
            <a:pPr marL="1800225" lvl="2">
              <a:buSzTx/>
            </a:pPr>
            <a:r>
              <a:rPr lang="fr-FR" sz="1500" dirty="0">
                <a:solidFill>
                  <a:prstClr val="black"/>
                </a:solidFill>
              </a:rPr>
              <a:t>	</a:t>
            </a:r>
            <a:r>
              <a:rPr lang="fr-FR" sz="1500" dirty="0" smtClean="0">
                <a:solidFill>
                  <a:prstClr val="black"/>
                </a:solidFill>
              </a:rPr>
              <a:t>- reconnaissance faciale</a:t>
            </a:r>
          </a:p>
          <a:p>
            <a:pPr marL="1800225" lvl="2">
              <a:buSzTx/>
            </a:pPr>
            <a:r>
              <a:rPr lang="fr-FR" sz="1500" dirty="0" smtClean="0">
                <a:solidFill>
                  <a:prstClr val="black"/>
                </a:solidFill>
              </a:rPr>
              <a:t>- reconnaissance de chansons dans un clip</a:t>
            </a:r>
            <a:endParaRPr lang="fr-FR" sz="1500" dirty="0">
              <a:solidFill>
                <a:prstClr val="black"/>
              </a:solidFill>
            </a:endParaRPr>
          </a:p>
          <a:p>
            <a:pPr marL="1800225" lvl="2">
              <a:buSzTx/>
            </a:pPr>
            <a:r>
              <a:rPr lang="fr-FR" sz="1500" dirty="0">
                <a:solidFill>
                  <a:prstClr val="black"/>
                </a:solidFill>
              </a:rPr>
              <a:t>	- reconnaissance d’objets </a:t>
            </a:r>
            <a:r>
              <a:rPr lang="fr-FR" sz="1500" dirty="0" smtClean="0">
                <a:solidFill>
                  <a:prstClr val="black"/>
                </a:solidFill>
              </a:rPr>
              <a:t>vidéo</a:t>
            </a:r>
          </a:p>
          <a:p>
            <a:pPr marL="2085975" lvl="2" indent="-285750">
              <a:spcBef>
                <a:spcPts val="1200"/>
              </a:spcBef>
              <a:buSzTx/>
              <a:buFont typeface="Wingdings"/>
              <a:buChar char="à"/>
            </a:pPr>
            <a:r>
              <a:rPr lang="fr-FR" sz="1700" dirty="0" smtClean="0">
                <a:solidFill>
                  <a:prstClr val="black"/>
                </a:solidFill>
                <a:sym typeface="Wingdings" pitchFamily="2" charset="2"/>
              </a:rPr>
              <a:t>reconnaissance de séquences, de personnes, d’objets, de lieux </a:t>
            </a:r>
            <a:r>
              <a:rPr lang="fr-FR" sz="1200" dirty="0" smtClean="0">
                <a:solidFill>
                  <a:prstClr val="black"/>
                </a:solidFill>
                <a:sym typeface="Wingdings" pitchFamily="2" charset="2"/>
              </a:rPr>
              <a:t>(</a:t>
            </a:r>
            <a:r>
              <a:rPr lang="fr-FR" sz="1200" dirty="0" smtClean="0">
                <a:solidFill>
                  <a:prstClr val="black"/>
                </a:solidFill>
                <a:sym typeface="Wingdings" pitchFamily="2" charset="2"/>
                <a:hlinkClick r:id="rId3"/>
              </a:rPr>
              <a:t>cf. images</a:t>
            </a:r>
            <a:r>
              <a:rPr lang="fr-FR" sz="1200" dirty="0" smtClean="0">
                <a:solidFill>
                  <a:prstClr val="black"/>
                </a:solidFill>
                <a:sym typeface="Wingdings" pitchFamily="2" charset="2"/>
              </a:rPr>
              <a:t>)</a:t>
            </a:r>
          </a:p>
          <a:p>
            <a:pPr marL="2085975" lvl="2" indent="-285750">
              <a:lnSpc>
                <a:spcPct val="110000"/>
              </a:lnSpc>
              <a:buSzTx/>
              <a:buFont typeface="Wingdings"/>
              <a:buChar char="à"/>
            </a:pPr>
            <a:r>
              <a:rPr lang="fr-FR" sz="1700" dirty="0" smtClean="0">
                <a:solidFill>
                  <a:prstClr val="black"/>
                </a:solidFill>
              </a:rPr>
              <a:t>quelles conséquences pour la vie privée ? </a:t>
            </a:r>
            <a:r>
              <a:rPr lang="fr-FR" sz="1200" dirty="0" smtClean="0">
                <a:solidFill>
                  <a:prstClr val="black"/>
                </a:solidFill>
              </a:rPr>
              <a:t>(</a:t>
            </a:r>
            <a:r>
              <a:rPr lang="fr-FR" sz="1200" dirty="0" smtClean="0">
                <a:solidFill>
                  <a:prstClr val="black"/>
                </a:solidFill>
                <a:hlinkClick r:id="rId4"/>
              </a:rPr>
              <a:t>A. </a:t>
            </a:r>
            <a:r>
              <a:rPr lang="fr-FR" sz="1200" dirty="0" err="1" smtClean="0">
                <a:solidFill>
                  <a:prstClr val="black"/>
                </a:solidFill>
                <a:hlinkClick r:id="rId4"/>
              </a:rPr>
              <a:t>Chéron</a:t>
            </a:r>
            <a:r>
              <a:rPr lang="fr-FR" sz="1200" dirty="0" smtClean="0">
                <a:solidFill>
                  <a:prstClr val="black"/>
                </a:solidFill>
              </a:rPr>
              <a:t>)</a:t>
            </a:r>
            <a:endParaRPr lang="fr-FR" sz="4000" dirty="0">
              <a:solidFill>
                <a:srgbClr val="FF9900"/>
              </a:solidFill>
            </a:endParaRPr>
          </a:p>
        </p:txBody>
      </p:sp>
      <p:sp>
        <p:nvSpPr>
          <p:cNvPr id="2" name="AutoShape 4" descr="data:image/jpeg;base64,/9j/4AAQSkZJRgABAQAAAQABAAD/2wCEAAkGBhQSDxQUExQVFBQWGRoUGBcYGSMYFxggGRwfIRwYHhkXICcgFxwkHRQXIC8gLzMpLCwsFyAxNTQqOiYsLCoBCQoKBQUFDQUFDSkYEhgpKSkpKSkpKSkpKSkpKSkpKSkpKSkpKSkpKSkpKSkpKSkpKSkpKSkpKSkpKSkpKSkpKf/AABEIAKAAoAMBIgACEQEDEQH/xAAcAAADAAIDAQAAAAAAAAAAAAAGBwgABQIDBAH/xABKEAACAQICBQYKBQoFBAMAAAABAgMEEQAFBgcSIUEIIjE1VJETFxhRYXN0s9LTU4GSorIkMjZDcXKhscHCFFKCw+IzY4PRIyVC/8QAFAEBAAAAAAAAAAAAAAAAAAAAAP/EABQRAQAAAAAAAAAAAAAAAAAAAAD/2gAMAwEAAhEDEQA/AFHBBUVFV4GHbeR3YKobeTvPE+YHG/8AFlnHZZ/tj4sZqx/SCl9c38nxRem+m8OVwJNMkjq7iMCOxNyrNc7TAWshwE6eLLOOyz/bHxYzxZZx2Wf7Y+LDW8o6h7PVd0fzMZ5R1D2eq7o/mYBQZloJmlPC8s0EyRoLsxYWA6ODenBhydZ2bM57sT+TnpN/1sfnw2NbXUdb6sfjXCj5OPWdR7Ofex4Ds5RU7LmcFmI/Jx0G362TzYD8t0EzSohSWGCZ43F1YMLEdHFvRhxa19VFTmlZFNDLCipEIyJCwNw7NfmqRazjHiyvWnT5NCmXVEc0k1KPBu8QUxsTzubtsrWsw6QMAqsy0EzSnheWaCZI0F2YsLAdHBvTgw5Os7Nmc92J/Jz0m/62Pz4dWm+RPW5dUU0ZVXlXZBa+yOcDvsCeGAfVRqoqcrrJZppYXV4jGBGWJuXVr85QLWQ4BqHE6af6AZnNmtVLDTzNE8m0pVgARYbwNoebDW031sU2V1CQzRTOzoJQYwpFizLbnODe6HvGCPR/Pkq6SOpjVlSRdsK1toC5G+xI4efAbIY+4XOjmvCkrauKmjhqFeU7ILBNkbid9nJ6BhjYCeOUVOy5nBssR+TL0Ej9ZJ5sCGXaB5pPEksUEzxuNpWDCxHn3tgr5R3WkHsy+9kw3dVbWyOjP/a/qcBP/iyzjss/2x8WM8WWcdln+2Piw1vKOoez1XdH8zGeUdQ9nqu6P5mAVPiyzjss/wBofFjQTwTwVXgZttJEdQylt4NweB9OKq0I03izSB5oUkRUcxESWvcKrX5rEWs4xOWsnr+q9eP7cBy1Y/pBS+ub+T4a3KO6sp/aB7qTCp1Y/pBS+ub+T4a3KO6sp/aB7qTATpj6MZbGAYCs9bXUdb6v+9cKPk49Z1Hs597Hhua2uo631f8AeuFHyces6j2c+9jwFF4XOkeo6krKuWpkmqFeU7RClNkbgN10J4YF9eOm9bRV8MdNUPEjQByq2sT4RxfeDwAH1YZGrfM5KjKaWWZy8joSzHpJ2m8wt0AYD06b569Fl1RUxqrPEu0A19k84DfYg8cJHyjq76Cl7pPmYbmtrqOt9WPxriTCMARab6cS5pOk0yRoyIIgI72sGZrnaYm93OCXR3XhV0lLFTJDTska7ALB9oi/GzgX34XFsco+kftwFNaN6j6Siq4qmOaoZ4jtAMU2TuI32QHoOGNj4MZfATryj+s4PZl97Jhuaruo6P1X9Wwo+Uf1nB7MvvZMNzVd1FR+q/q2Akw4zGEYwDAUVycOrJ/aW91HhT6yuv6r14/tw2OTj1ZP7S3u48KfWV1/VevH9uA6NBMyjp87glmcRxpKxZj0AWbzekjFEeNrKu2xdzfDhTz8nWuZmPh6XeSemTifV46/Jxru0UvfJ8vANzxtZV22P73w4zxtZV22P73w4Ufk413aKXvk+XjPJxru0UvfJ8vAG+sjWRl9RlNVFDVRvI6WVQGuTtA23r6MBHJx6zn9nPvY8Z5ONd9PS98ny8G2qjVRU5XWSzTSwurxGMCMsTcurX5ygWshwATyjus4PZx72TAblmrjMaiFJYaWR43F1YbNiL24n0YMuUd1nB7OPeyY22hGvCko8up6aSGoZ4l2SVCbJ5xO67g8cAAapevKL1h/A2G5yjurIPaB7qTGp0I1HVdHmNPUyTU7JE20QpfaPNI3XQDjg41r6ETZpRxQwvGjJKJCZL2sEZbc0E3u4wA7ycerJ/aW93HgyzHWRl0EzxS1UaSIdllO1cHzbhjX6qNCJcro5IZnjdnlMoMd7WKItjtAG90OEFrR68rPW/0XAUHrc6jrf3B+NcKjk49Y1Hs/+4mGtrc6jrf3B+NcKnk4dY1HqP8AcTAdfKO60g9mX3kmDrV3rJy6nyqlilqo0kSOzKQ1wbnduX0469a+qepzSsjmhlhRUiEREhYG4d2vzVItZxgJ8nGu+npe+T5eAbnjayrtsf3vhxnjayrtsf3vhwo/Jxru0UvfJ8vGeTjXdope+T5eAbnjayrtsXc3w4nXTjMY586nlhcPG8ysrDoI5vnwXeTjXdope+T5eOyDk61ysp8PS7iD0ycD6vAZPyiq5WYeApdxI6JOB9Zjr8o+u+gpe6T5mFdWf9R/3m/njowFW6qNN5c0o5ZpkjRklMYEdwLBFa/OJN7ucGpOFPycerJ/aD7qPATrH1j5hT5tVRQ1UiRo9lUbNgNkG28X6TgO3yjq7s9L3SfMwa6qNa9TmlZLDNFCipEZAYwwNw6rbnMRaznBL4psq7FH974sbPIdCKKjkMlNTpE7LsFlvci4Nt5PFQfqwCR5R3WcHs497JhUDFi59oRRVkgkqadJXVdgM17gXJtuI4sT9eNb4pcq7FH974sBstNs9eiy6oqY1VniXaAa+yecBvsQeOEl5R1d2el7pPmYoDMstjqIXhmQPG4sym9iL34ekDCV146EUVFQQyU1OkTtOELLe5Hg3Nt5PFQfqwB9qo03lzSjkmmSNGSUxAR3AsEVrnaJN7ucIDWo1s8rD/3f6LjX5DpvW0cZjpqh4kLbZVbWJIAvvB4KO7D60P0Ko6/LoKurp0nqJk25JGvtO1yLnZIHQB3YBW6R68KutpJaaSGnVJRskqH2hvB3XcjpGB3QfTqbK5nlhSN2dPBkSbRAG0Du2WG+6jA4cMjUbo3T1tbOlTEsqrDtgNfcdtRfcRwJwHv8o6u+gpe6T5mM8o6u7PS90nzMa3Xjo5T0dfDHTRLEjQByq33kyOL7yeCjuwy9XerfLqjKqWWWljeR47sx2rk3O/c1uGA0mg+vCrrcxp6aSGnVJWKkqH2hZSd13I4YduFppvoXR5fl09XRwJBUwqGjlW+0hLAEjaJHQxH14HtR2mtbW106VNQ8qLDtBWAsDtqL7gOBPfgNvrX1r1OV1kcMMULq8QlJkDE3LutuawFrIMBsHKKrmZR4Cl3kDok4n1mOvlHdZwezL7yTCuov+qn7y/zGAonWTrGy+fKqqGKqR5XTZVRtXJ2hu3i3A4m/DK0p1JVdJTz1Uk1OyR3cqpfaN26BdAOPnwMaEaDy5pO8MLxoyJ4QmS4FgyrYbKk3u4wA7fFHauNY+X0+U0sU1VGkiJZlO1cHaJtuFug4Sem+g8uVzpDM8bs6eEBjuRbaK2O0oN7ocEejmo6rrKSKpjmp1SUbQDF9obyN9kI4YAEy3LZKiZIYULyObKotcm1+P7DhsarMrlyarkqMyQ0kMkRhV3tYuXVgvMub7KMf9OFzoRnqUWY09TIrMkTbRC22jzSN1yBxwca19a9NmlHFDDFMjJKJCZAoFgjLbmsTe7jAe7Wnlcuc1cdRlqGrhjiELOlrBw7MV59jfZdT/qwF+KXNexSfd+LBNqo1r02V0csM0Uzs8pkBjCkWKKtucwN7ocG3lHUP0FV3R/MwCa1b5nHT5tSyzOI40clmPQBst5hfpIwydeGm9FW0EMdNUJK6zhyq3uB4NxfeBxYD68KPRzInrauKmjZVeU7ILX2RuJ37IJ4YY3k413aKXvk+XgDLk49WT+0t7uPDVkG4/swGaqNCJcro5IZnjdnlMoMdyLFEW3OAN7ocGjNYXwEm+KXNexS96/FhkajtCqyirp3qad4kaHZDNaxO2ptuJ4An6sE2jmvCkrauKmjhqFeU7ILBNkbid9nJ6Bhi4DRZ7pvRUcgjqahInZdsK17kEkX3A8VPdhC6YaE1lfmM9XSU7z00z7cci22XWwFxtEHpBx7eUd1nB7MvvJMN7VT1JReq/uOA69bnUdb+4PxriYch0aqK12SmiaVlG0wW24XtfeRxIxWOnOQvW5dUU0bKryqFBa+yLMDv2QTwwFaqNVVTldXLLNJC6vF4MCMsTfbU35ygWspwHt1HaOVFHQTR1MTRO05cK1t4MaC/NJ4qe7C4071dZhNnNRPFSyPE0oZWBWxAA3i7ejFG4XOe68KSlrJKV4ahnjfYJUJsk7ui7g234BWaVa7aurp56WSGnCSXQsocNYNwu5H/AOfNj38nHrOf2c+9jw3G1X5UTc0cO/8Ab8WNhkmh1DRyGSmgjidl2Cy3uRcG28+dR3YDT6b6qKbNKhJppZ0ZEEYEZUCwZmvzkJvdz3YI9HMiSipIqaNmZIhsgtbaO8nfsgDjhQ68dNqykr4Upqh4kaAMVW1ifCOL7x5gB9WGTq4zR58ppZZnLyOl2ZuknaYf0wExaEZElbmNPTSFlSVtlittoc0ndcEcMO3ycaD6er+1H8vCBy2ulp5klhZkkQ3Vh0g2txHmJw59R2mVbV18yVNRJKiwFwrWsD4RBfcBwJH14Db+ThQfT1f2o/l4zycaD6er+1H8vDWZwOIx88IPOMBJ2qXryi9Z/Y2KzxFGWZjLBMksLFJUN1YdINrcfQTh06jtMq2rr5kqaiSVFgLhWta/hEF9wHAkfXgN1rX1r1OV1kUMMUDq8IlJkDE3LuthssBayDBtodnj1mWwVMgVXlTaIW4UbyN1yTwxzzzQmirJBJU06Suq7AZr3ABJtuPnY9+PdR0UVPAIYlWONBsqo6FHm3n04CPtG8+eiq4qmNVZ4jtAPfZN1I37JB44YnlHV/0FJ9mT5mBHVtlUc+b0sUyB43YhlboPMY8PSBii21V5UOmjh/j/AO8BNmm+m82aTpNMkaMiCICMECwZmvzmJvdzgm0c141lJSxU0cNMUjXYBYOWO/jZwOPmxx145BT0lfClNEkSNAHIXoJ8I4vvJ4KO7C8i/OH7cBb+MwMaysykp8oqpYXMciKCrDpHPUcfQTidPGjmvbJv4fDgG7rX1r1OV1kcMMcDq8QlJkDE3Lutua43WQYRWa549ZXtUSBVeWRWIW+yDuG65J4YdWqrKo83pJJ8yQVUySmFXl/OCBEYJutu2nY/6jhU6c5akGdVEcKBI0mCqq9AHN3YD01GqXNS7EUUliSRvTz/AL2OvxR5r2KTvT4sVljMBJvijzXsUnenxYGczyySnmeGZCkiGzKbXBtfhu4jFsYSemuo6qrcxqKlJ4FSV9pQ23tAbIG+y24YA78beVdtj7n+HGeNzKu2x9z/AA4VHk4VvaKb7/wYzycK3tFN9/4MBqteGklPW18MlNKsqLAELAHcfCObc4Dgw78Lq+CPTrQeXK6hIZXSRnTwoKXsAWZbc4DfzDgcwDK0L0IrMvzCCrrIGgpoW2pJWIKoNki52ST0sB9eHP43Mq7bH3P8OAzMtadPnMT5dBFLHLVDwaPJs7AIO1zthi1rKegHC5051Tz5XTpNNLE6vIIgE2r3Ks1+coFuYe/AUvkOklPWxtJSyiVFbYLAEWNgbc4Dgw78ITWBq2zGozaqmipHeN5NpWBWzCw3729GDbk4n/6yf2lvdR492kOvKlpKuWmeCdnibYJXY2TuHRdgeOAPszzOKmheaZwkaC7MbkAE24b+kjCT146b0VbRQJTTpK6zbRABBA2GF+cBxIwx9bnUdb+4Pxric9BdBZc0nkiikjjZE8IS97EbQFuaDv52AGcc4zvH7cNnycK3tNN9/wCDHw8nGs7TTff+DAOHLNZOXVEyQw1SPI5sqgNcnp6StugHBNbEnao+vKL98/gbFGadadRZXBHLLHJIrv4MBLXB2SbnaI/y4D0Z9pzRUUgjqahYnZdsKwYkgki/NB4qe7G0yzMo6iFJoXDxuLqwuAR0cf2YSeeaPvpRIKykZYI4V/wxWe+0WUl7jwYYbNpgOm9wcbTK9akGURx5bNFNLNTWhZ49nYY3vzdtgbc4dIGAGp+UXXKzDwFLuJH5snA+sxw8o+v+gpPsyfMwJ6BZdHPncEUyCSN5WDKegizf1AxRDaq8qHTRwjv/APeAUXlH1/0FJ9mT5mM8o+v+gpPsyfMw3PFblXY4f4/FjDquynscP8fiwCj8o+v+gpPsyfMwbaqNa9TmlZLDNHCipEZAYwwNw6rY7THdZzjnrJ1d5fT5TVSw0sSSIgKsL3B2lFxv9OAbk49Zz+zn3seAaum+qimzSdJppZkZEEQEZUCwZmvzlJvdz3YHfJxoPp6v7Ufy8ajXjplW0mYQpTVEkSNAHKraxPhHF94PAAfVhdeNHNe2Tfw+HAO7RzUdSUVXFUxzVDPE20AxQqdxG+yA8fPjW8o7qyD2ge6kwYax80kgymqlhcpIiXVl6RzlH8jiYs90yrauMJUzySorbYDWsGsRfcBwY9+AdvJw6sn9pb3UeFHrR68rPW/0XDc5OHVk/tLe6jwZZlq7y+aV5paWJ5HO0zG9yfP0+jAeTW51HW/uD8a4VPJw6xqPUf7iYB8z1iZhURPFNVSPG4sym1jx4DzgYN+TibZhU+o/3EwBnrX1r1OV1kUMMUDq8IlJkDE3LuthssBayDBtodnj1mWwVEgVXlTaYLcKN5G65J4Y+53odQ1kgkqYI5XVdgM17gAk23Hzse/Gwo6KKCBYoVVI0FlUdAG/dvPpwEfaOZ89FVxVMaqzxHaAe+ybqRv2SDx8+Gxo/nb6USNSVoWGOFf8Qpp7hy1wlj4UuLWkPC/Rhd6tctjqM3pYpkEkbsQynoPMY8PSBinsh0PoqSRnpYI4nZdklb3IuDbeTxA7sB1aEaEQ5XA8MLyOruZSZCCblVW3NUC1kGJx1ldf1Xrx/birmcDiMDtbq7y+eVppKWJ5HO0zm9yfP0+jATrqx/SCl9c38nw1uUd1ZT+0D3UmFTqx/SCl9c38nw1uUd1ZT+0D3UmAnW+MBx8x9GArPW11HW+r/vXCj5OPWdR7Ofex4bmtrqOt9X/euFHyces6j2c+9jwFF2x8IwD6c62IMrqEhlildnjEoKbNrFmW3OYG/MPfgl0az5a2kiqUVlWUbQVrbQ3kb7EjhgELq51b5jT5tSzTUrpGj3ZiVsBskX3NfpOGRrw0bqK2ghjpomldZw5UEbh4NxfnEcWHfjVeUfR9mqfufHgi0G1sU+aVDwwxSoUjMpL7NrBlW3NYm/PHdgPHqP0bqKKgmjqYmidpy4UkEkbCC/NJ4qe7DCl/NP7Mc8cJeg/swEQHGY2mjWQNW1kVMjKrynZDNfZFlJ32BPDBHpzqpnyuBJpZYnDv4MBNq99km/OUC3N/jgNNkOg9bWxmSmp2lRW2CwKgAgA25xHBh342XijzXsUnenxYbXJx6sn9pb3ceGrL+af2YCIMMjUdpJTUVbPJUyrErQ7AJB3nbU25oPBcBejWQPW1kVMjKjSnZDNfZFlJ32BPDDH8nCt7TTff+DAanXhpJT1tfDJTSrKiwBCwBFiHc25wHBh34eGqnqSi9V/ccTbpzoPLldQkMrpIzxiUFL2ALMtucBvuhwzNCNeFLSUFNStBOzxqEJXY2Sbnou17b8ACasf0gpfXN/JsUXpvoRFmkCQzPIio/hAYyAb7LLbnKRaznEqwTzwVXhodtJEdirBTcG5HEeYnG98ZOcdqqO7/AI4BseThQfT1f2o/l4zycaH6er+1H8vCn8ZWcdqqO7/jjPGVnHaqju/44CgdbXUdb6sfjXCj5OPWdR7Ofex4Ecx04zSeJ4pZ53jcWZSu4i9/8vowZcnWBlzOe6kfk56Rb9bH58B18o7rOn9nHvZMNzVL1HRerP42wp+UVAzZnBZSfycdAv8ArZPNgNy/TnM6eFYoqieONBZVAsFHT/l9OAYum+o6josuqKmOaoZ4k2lDFNk84DfsoDxws9CNN5crneaFI3Z0MZEgJFtpWuNlgb3QYrbMstjqIXimQPG4synoIvfh6QMJjXfoPSUlBC9LTJG7ThSUBuR4NzbpO64B+rAHeqjTebNKOWaZI0ZJTEBGCBYIjXO0xN7ucAummu+spMxqKaOGnZI32AWD7RFh02cC+/zY3XJ0iK5ZOCCPylukW/Vx+fCl1n07HPKwhWI8L0gE8FwDNzTVbT5LC+ZU8k0k1KNtElKmMknZ5wRVa1nPQRjV6P54+lEjUlaFhjhX/EK1PcMWuEsfClxa0h4DoGGPraW+R1lt/MH41wq+TpAy5jUXUj/4OII/WJ58B7dINIH0XkWjolWaOZf8SzVF2cMxKWHgig2bQqei9yd+NUeUbXH9RSfZk+Zjt5RcDNmcFlJ/Jl6Bf9ZJ5sHGrzVxl8+VUss1JG0jR3ZmBuTc7zv9GATmqPryi/fP4GxWOFvptoZSUGXT1VHTpBUwqGjkQHaUlgCRckdDEfXge1IaWV1VXTJVTSyIsO0ocWAO2ov0DfYnvwBppvqnps0qEmmlnRkjEQEZUCwZmvzkJvdz3YH4+TpQqwInqtxB/Oj4f+PDWxOmnWnWZRZxUxQ1E6xLKFVVG4Cy7hzfTgP/2Q=="/>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098" name="Picture 2" descr="Google va analyser les vidéos partagées sur YouTub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79575" y="1607122"/>
            <a:ext cx="5706476" cy="34060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96873" y="5364504"/>
            <a:ext cx="4572000" cy="523220"/>
          </a:xfrm>
          <a:prstGeom prst="rect">
            <a:avLst/>
          </a:prstGeom>
        </p:spPr>
        <p:txBody>
          <a:bodyPr>
            <a:spAutoFit/>
          </a:bodyPr>
          <a:lstStyle/>
          <a:p>
            <a:pPr marL="1800225" lvl="2">
              <a:buSzTx/>
            </a:pPr>
            <a:r>
              <a:rPr lang="fr-FR" sz="1400" dirty="0" smtClean="0">
                <a:solidFill>
                  <a:prstClr val="black"/>
                </a:solidFill>
              </a:rPr>
              <a:t>brevets Google </a:t>
            </a:r>
            <a:br>
              <a:rPr lang="fr-FR" sz="1400" dirty="0" smtClean="0">
                <a:solidFill>
                  <a:prstClr val="black"/>
                </a:solidFill>
              </a:rPr>
            </a:br>
            <a:r>
              <a:rPr lang="fr-FR" sz="1400" dirty="0" smtClean="0">
                <a:solidFill>
                  <a:prstClr val="black"/>
                </a:solidFill>
              </a:rPr>
              <a:t>2011-2012</a:t>
            </a:r>
          </a:p>
        </p:txBody>
      </p:sp>
      <p:sp>
        <p:nvSpPr>
          <p:cNvPr id="5" name="Rectangle 4"/>
          <p:cNvSpPr/>
          <p:nvPr/>
        </p:nvSpPr>
        <p:spPr>
          <a:xfrm rot="16200000">
            <a:off x="5211281" y="2619454"/>
            <a:ext cx="4572000" cy="215444"/>
          </a:xfrm>
          <a:prstGeom prst="rect">
            <a:avLst/>
          </a:prstGeom>
        </p:spPr>
        <p:txBody>
          <a:bodyPr>
            <a:spAutoFit/>
          </a:bodyPr>
          <a:lstStyle/>
          <a:p>
            <a:r>
              <a:rPr lang="fr-FR" sz="800" dirty="0" smtClean="0">
                <a:hlinkClick r:id="rId6"/>
              </a:rPr>
              <a:t>B. Descamps, </a:t>
            </a:r>
            <a:r>
              <a:rPr lang="fr-FR" sz="800" i="1" dirty="0" err="1" smtClean="0">
                <a:hlinkClick r:id="rId6"/>
              </a:rPr>
              <a:t>Polynet</a:t>
            </a:r>
            <a:r>
              <a:rPr lang="fr-FR" sz="800" dirty="0" smtClean="0">
                <a:hlinkClick r:id="rId6"/>
              </a:rPr>
              <a:t>, 05/09/2012</a:t>
            </a:r>
            <a:endParaRPr lang="fr-FR" sz="800" dirty="0"/>
          </a:p>
        </p:txBody>
      </p:sp>
      <p:sp>
        <p:nvSpPr>
          <p:cNvPr id="7" name="Accolade fermante 6"/>
          <p:cNvSpPr/>
          <p:nvPr/>
        </p:nvSpPr>
        <p:spPr>
          <a:xfrm>
            <a:off x="6230505" y="5302949"/>
            <a:ext cx="213703" cy="64633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91346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7" end="1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8" end="1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19" end="1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0" end="2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1" end="2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9512" y="116632"/>
            <a:ext cx="8928992" cy="6624736"/>
          </a:xfrm>
          <a:prstGeom prst="rect">
            <a:avLst/>
          </a:prstGeom>
          <a:solidFill>
            <a:schemeClr val="lt1">
              <a:hueOff val="0"/>
              <a:satOff val="0"/>
              <a:lumOff val="0"/>
            </a:schemeClr>
          </a:solidFill>
          <a:ln w="50800" cmpd="dbl">
            <a:solidFill>
              <a:srgbClr val="EEE8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E6E100"/>
                </a:solidFill>
              </a:rPr>
              <a:t>Vers une convergence des techniques</a:t>
            </a:r>
            <a:endParaRPr lang="fr-FR" dirty="0">
              <a:solidFill>
                <a:srgbClr val="E6E100"/>
              </a:solidFill>
            </a:endParaRPr>
          </a:p>
        </p:txBody>
      </p:sp>
      <p:sp>
        <p:nvSpPr>
          <p:cNvPr id="11" name="Espace réservé du contenu 7"/>
          <p:cNvSpPr txBox="1">
            <a:spLocks/>
          </p:cNvSpPr>
          <p:nvPr/>
        </p:nvSpPr>
        <p:spPr>
          <a:xfrm>
            <a:off x="395536" y="1196752"/>
            <a:ext cx="8485305"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600"/>
              </a:spcBef>
              <a:buNone/>
            </a:pPr>
            <a:endParaRPr lang="fr-FR" dirty="0" smtClean="0"/>
          </a:p>
        </p:txBody>
      </p:sp>
      <p:sp>
        <p:nvSpPr>
          <p:cNvPr id="2" name="AutoShape 4" descr="data:image/jpeg;base64,/9j/4AAQSkZJRgABAQAAAQABAAD/2wCEAAkGBhQSDxQUExQVFBQWGRoUGBcYGSMYFxggGRwfIRwYHhkXICcgFxwkHRQXIC8gLzMpLCwsFyAxNTQqOiYsLCoBCQoKBQUFDQUFDSkYEhgpKSkpKSkpKSkpKSkpKSkpKSkpKSkpKSkpKSkpKSkpKSkpKSkpKSkpKSkpKSkpKSkpKf/AABEIAKAAoAMBIgACEQEDEQH/xAAcAAADAAIDAQAAAAAAAAAAAAAGBwgABQIDBAH/xABKEAACAQICBQYKBQoFBAMAAAABAgMEEQAFBgcSIUEIIjE1VJETFxhRYXN0s9LTU4GSorIkMjZDcXKhscHCFFKCw+IzY4PRIyVC/8QAFAEBAAAAAAAAAAAAAAAAAAAAAP/EABQRAQAAAAAAAAAAAAAAAAAAAAD/2gAMAwEAAhEDEQA/AFHBBUVFV4GHbeR3YKobeTvPE+YHG/8AFlnHZZ/tj4sZqx/SCl9c38nxRem+m8OVwJNMkjq7iMCOxNyrNc7TAWshwE6eLLOOyz/bHxYzxZZx2Wf7Y+LDW8o6h7PVd0fzMZ5R1D2eq7o/mYBQZloJmlPC8s0EyRoLsxYWA6ODenBhydZ2bM57sT+TnpN/1sfnw2NbXUdb6sfjXCj5OPWdR7Ofex4Ds5RU7LmcFmI/Jx0G362TzYD8t0EzSohSWGCZ43F1YMLEdHFvRhxa19VFTmlZFNDLCipEIyJCwNw7NfmqRazjHiyvWnT5NCmXVEc0k1KPBu8QUxsTzubtsrWsw6QMAqsy0EzSnheWaCZI0F2YsLAdHBvTgw5Os7Nmc92J/Jz0m/62Pz4dWm+RPW5dUU0ZVXlXZBa+yOcDvsCeGAfVRqoqcrrJZppYXV4jGBGWJuXVr85QLWQ4BqHE6af6AZnNmtVLDTzNE8m0pVgARYbwNoebDW031sU2V1CQzRTOzoJQYwpFizLbnODe6HvGCPR/Pkq6SOpjVlSRdsK1toC5G+xI4efAbIY+4XOjmvCkrauKmjhqFeU7ILBNkbid9nJ6BhjYCeOUVOy5nBssR+TL0Ej9ZJ5sCGXaB5pPEksUEzxuNpWDCxHn3tgr5R3WkHsy+9kw3dVbWyOjP/a/qcBP/iyzjss/2x8WM8WWcdln+2Piw1vKOoez1XdH8zGeUdQ9nqu6P5mAVPiyzjss/wBofFjQTwTwVXgZttJEdQylt4NweB9OKq0I03izSB5oUkRUcxESWvcKrX5rEWs4xOWsnr+q9eP7cBy1Y/pBS+ub+T4a3KO6sp/aB7qTCp1Y/pBS+ub+T4a3KO6sp/aB7qTATpj6MZbGAYCs9bXUdb6v+9cKPk49Z1Hs597Hhua2uo631f8AeuFHyces6j2c+9jwFF4XOkeo6krKuWpkmqFeU7RClNkbgN10J4YF9eOm9bRV8MdNUPEjQByq2sT4RxfeDwAH1YZGrfM5KjKaWWZy8joSzHpJ2m8wt0AYD06b569Fl1RUxqrPEu0A19k84DfYg8cJHyjq76Cl7pPmYbmtrqOt9WPxriTCMARab6cS5pOk0yRoyIIgI72sGZrnaYm93OCXR3XhV0lLFTJDTska7ALB9oi/GzgX34XFsco+kftwFNaN6j6Siq4qmOaoZ4jtAMU2TuI32QHoOGNj4MZfATryj+s4PZl97Jhuaruo6P1X9Wwo+Uf1nB7MvvZMNzVd1FR+q/q2Akw4zGEYwDAUVycOrJ/aW91HhT6yuv6r14/tw2OTj1ZP7S3u48KfWV1/VevH9uA6NBMyjp87glmcRxpKxZj0AWbzekjFEeNrKu2xdzfDhTz8nWuZmPh6XeSemTifV46/Jxru0UvfJ8vANzxtZV22P73w4zxtZV22P73w4Ufk413aKXvk+XjPJxru0UvfJ8vAG+sjWRl9RlNVFDVRvI6WVQGuTtA23r6MBHJx6zn9nPvY8Z5ONd9PS98ny8G2qjVRU5XWSzTSwurxGMCMsTcurX5ygWshwATyjus4PZx72TAblmrjMaiFJYaWR43F1YbNiL24n0YMuUd1nB7OPeyY22hGvCko8up6aSGoZ4l2SVCbJ5xO67g8cAAapevKL1h/A2G5yjurIPaB7qTGp0I1HVdHmNPUyTU7JE20QpfaPNI3XQDjg41r6ETZpRxQwvGjJKJCZL2sEZbc0E3u4wA7ycerJ/aW93HgyzHWRl0EzxS1UaSIdllO1cHzbhjX6qNCJcro5IZnjdnlMoMd7WKItjtAG90OEFrR68rPW/0XAUHrc6jrf3B+NcKjk49Y1Hs/+4mGtrc6jrf3B+NcKnk4dY1HqP8AcTAdfKO60g9mX3kmDrV3rJy6nyqlilqo0kSOzKQ1wbnduX0469a+qepzSsjmhlhRUiEREhYG4d2vzVItZxgJ8nGu+npe+T5eAbnjayrtsf3vhxnjayrtsf3vhwo/Jxru0UvfJ8vGeTjXdope+T5eAbnjayrtsXc3w4nXTjMY586nlhcPG8ysrDoI5vnwXeTjXdope+T5eOyDk61ysp8PS7iD0ycD6vAZPyiq5WYeApdxI6JOB9Zjr8o+u+gpe6T5mFdWf9R/3m/njowFW6qNN5c0o5ZpkjRklMYEdwLBFa/OJN7ucGpOFPycerJ/aD7qPATrH1j5hT5tVRQ1UiRo9lUbNgNkG28X6TgO3yjq7s9L3SfMwa6qNa9TmlZLDNFCipEZAYwwNw6rbnMRaznBL4psq7FH974sbPIdCKKjkMlNTpE7LsFlvci4Nt5PFQfqwCR5R3WcHs497JhUDFi59oRRVkgkqadJXVdgM17gXJtuI4sT9eNb4pcq7FH974sBstNs9eiy6oqY1VniXaAa+yecBvsQeOEl5R1d2el7pPmYoDMstjqIXhmQPG4sym9iL34ekDCV146EUVFQQyU1OkTtOELLe5Hg3Nt5PFQfqwB9qo03lzSjkmmSNGSUxAR3AsEVrnaJN7ucIDWo1s8rD/3f6LjX5DpvW0cZjpqh4kLbZVbWJIAvvB4KO7D60P0Ko6/LoKurp0nqJk25JGvtO1yLnZIHQB3YBW6R68KutpJaaSGnVJRskqH2hvB3XcjpGB3QfTqbK5nlhSN2dPBkSbRAG0Du2WG+6jA4cMjUbo3T1tbOlTEsqrDtgNfcdtRfcRwJwHv8o6u+gpe6T5mM8o6u7PS90nzMa3Xjo5T0dfDHTRLEjQByq33kyOL7yeCjuwy9XerfLqjKqWWWljeR47sx2rk3O/c1uGA0mg+vCrrcxp6aSGnVJWKkqH2hZSd13I4YduFppvoXR5fl09XRwJBUwqGjlW+0hLAEjaJHQxH14HtR2mtbW106VNQ8qLDtBWAsDtqL7gOBPfgNvrX1r1OV1kcMMULq8QlJkDE3LutuawFrIMBsHKKrmZR4Cl3kDok4n1mOvlHdZwezL7yTCuov+qn7y/zGAonWTrGy+fKqqGKqR5XTZVRtXJ2hu3i3A4m/DK0p1JVdJTz1Uk1OyR3cqpfaN26BdAOPnwMaEaDy5pO8MLxoyJ4QmS4FgyrYbKk3u4wA7fFHauNY+X0+U0sU1VGkiJZlO1cHaJtuFug4Sem+g8uVzpDM8bs6eEBjuRbaK2O0oN7ocEejmo6rrKSKpjmp1SUbQDF9obyN9kI4YAEy3LZKiZIYULyObKotcm1+P7DhsarMrlyarkqMyQ0kMkRhV3tYuXVgvMub7KMf9OFzoRnqUWY09TIrMkTbRC22jzSN1yBxwca19a9NmlHFDDFMjJKJCZAoFgjLbmsTe7jAe7Wnlcuc1cdRlqGrhjiELOlrBw7MV59jfZdT/qwF+KXNexSfd+LBNqo1r02V0csM0Uzs8pkBjCkWKKtucwN7ocG3lHUP0FV3R/MwCa1b5nHT5tSyzOI40clmPQBst5hfpIwydeGm9FW0EMdNUJK6zhyq3uB4NxfeBxYD68KPRzInrauKmjZVeU7ILX2RuJ37IJ4YY3k413aKXvk+XgDLk49WT+0t7uPDVkG4/swGaqNCJcro5IZnjdnlMoMdyLFEW3OAN7ocGjNYXwEm+KXNexS96/FhkajtCqyirp3qad4kaHZDNaxO2ptuJ4An6sE2jmvCkrauKmjhqFeU7ILBNkbid9nJ6Bhi4DRZ7pvRUcgjqahInZdsK17kEkX3A8VPdhC6YaE1lfmM9XSU7z00z7cci22XWwFxtEHpBx7eUd1nB7MvvJMN7VT1JReq/uOA69bnUdb+4PxriYch0aqK12SmiaVlG0wW24XtfeRxIxWOnOQvW5dUU0bKryqFBa+yLMDv2QTwwFaqNVVTldXLLNJC6vF4MCMsTfbU35ygWspwHt1HaOVFHQTR1MTRO05cK1t4MaC/NJ4qe7C4071dZhNnNRPFSyPE0oZWBWxAA3i7ejFG4XOe68KSlrJKV4ahnjfYJUJsk7ui7g234BWaVa7aurp56WSGnCSXQsocNYNwu5H/AOfNj38nHrOf2c+9jw3G1X5UTc0cO/8Ab8WNhkmh1DRyGSmgjidl2Cy3uRcG28+dR3YDT6b6qKbNKhJppZ0ZEEYEZUCwZmvzkJvdz3YI9HMiSipIqaNmZIhsgtbaO8nfsgDjhQ68dNqykr4Upqh4kaAMVW1ifCOL7x5gB9WGTq4zR58ppZZnLyOl2ZuknaYf0wExaEZElbmNPTSFlSVtlittoc0ndcEcMO3ycaD6er+1H8vCBy2ulp5klhZkkQ3Vh0g2txHmJw59R2mVbV18yVNRJKiwFwrWsD4RBfcBwJH14Db+ThQfT1f2o/l4zycaD6er+1H8vDWZwOIx88IPOMBJ2qXryi9Z/Y2KzxFGWZjLBMksLFJUN1YdINrcfQTh06jtMq2rr5kqaiSVFgLhWta/hEF9wHAkfXgN1rX1r1OV1kUMMUDq8IlJkDE3LuthssBayDBtodnj1mWwVMgVXlTaIW4UbyN1yTwxzzzQmirJBJU06Suq7AZr3ABJtuPnY9+PdR0UVPAIYlWONBsqo6FHm3n04CPtG8+eiq4qmNVZ4jtAPfZN1I37JB44YnlHV/0FJ9mT5mBHVtlUc+b0sUyB43YhlboPMY8PSBii21V5UOmjh/j/AO8BNmm+m82aTpNMkaMiCICMECwZmvzmJvdzgm0c141lJSxU0cNMUjXYBYOWO/jZwOPmxx145BT0lfClNEkSNAHIXoJ8I4vvJ4KO7C8i/OH7cBb+MwMaysykp8oqpYXMciKCrDpHPUcfQTidPGjmvbJv4fDgG7rX1r1OV1kcMMcDq8QlJkDE3Lutua43WQYRWa549ZXtUSBVeWRWIW+yDuG65J4YdWqrKo83pJJ8yQVUySmFXl/OCBEYJutu2nY/6jhU6c5akGdVEcKBI0mCqq9AHN3YD01GqXNS7EUUliSRvTz/AL2OvxR5r2KTvT4sVljMBJvijzXsUnenxYGczyySnmeGZCkiGzKbXBtfhu4jFsYSemuo6qrcxqKlJ4FSV9pQ23tAbIG+y24YA78beVdtj7n+HGeNzKu2x9z/AA4VHk4VvaKb7/wYzycK3tFN9/4MBqteGklPW18MlNKsqLAELAHcfCObc4Dgw78Lq+CPTrQeXK6hIZXSRnTwoKXsAWZbc4DfzDgcwDK0L0IrMvzCCrrIGgpoW2pJWIKoNki52ST0sB9eHP43Mq7bH3P8OAzMtadPnMT5dBFLHLVDwaPJs7AIO1zthi1rKegHC5051Tz5XTpNNLE6vIIgE2r3Ks1+coFuYe/AUvkOklPWxtJSyiVFbYLAEWNgbc4Dgw78ITWBq2zGozaqmipHeN5NpWBWzCw3729GDbk4n/6yf2lvdR492kOvKlpKuWmeCdnibYJXY2TuHRdgeOAPszzOKmheaZwkaC7MbkAE24b+kjCT146b0VbRQJTTpK6zbRABBA2GF+cBxIwx9bnUdb+4Pxric9BdBZc0nkiikjjZE8IS97EbQFuaDv52AGcc4zvH7cNnycK3tNN9/wCDHw8nGs7TTff+DAOHLNZOXVEyQw1SPI5sqgNcnp6StugHBNbEnao+vKL98/gbFGadadRZXBHLLHJIrv4MBLXB2SbnaI/y4D0Z9pzRUUgjqahYnZdsKwYkgki/NB4qe7G0yzMo6iFJoXDxuLqwuAR0cf2YSeeaPvpRIKykZYI4V/wxWe+0WUl7jwYYbNpgOm9wcbTK9akGURx5bNFNLNTWhZ49nYY3vzdtgbc4dIGAGp+UXXKzDwFLuJH5snA+sxw8o+v+gpPsyfMwJ6BZdHPncEUyCSN5WDKegizf1AxRDaq8qHTRwjv/APeAUXlH1/0FJ9mT5mM8o+v+gpPsyfMw3PFblXY4f4/FjDquynscP8fiwCj8o+v+gpPsyfMwbaqNa9TmlZLDNHCipEZAYwwNw6rY7THdZzjnrJ1d5fT5TVSw0sSSIgKsL3B2lFxv9OAbk49Zz+zn3seAaum+qimzSdJppZkZEEQEZUCwZmvzlJvdz3YHfJxoPp6v7Ufy8ajXjplW0mYQpTVEkSNAHKraxPhHF94PAAfVhdeNHNe2Tfw+HAO7RzUdSUVXFUxzVDPE20AxQqdxG+yA8fPjW8o7qyD2ge6kwYax80kgymqlhcpIiXVl6RzlH8jiYs90yrauMJUzySorbYDWsGsRfcBwY9+AdvJw6sn9pb3UeFHrR68rPW/0XDc5OHVk/tLe6jwZZlq7y+aV5paWJ5HO0zG9yfP0+jAeTW51HW/uD8a4VPJw6xqPUf7iYB8z1iZhURPFNVSPG4sym1jx4DzgYN+TibZhU+o/3EwBnrX1r1OV1kUMMUDq8IlJkDE3LuthssBayDBtodnj1mWwVEgVXlTaYLcKN5G65J4Y+53odQ1kgkqYI5XVdgM17gAk23Hzse/Gwo6KKCBYoVVI0FlUdAG/dvPpwEfaOZ89FVxVMaqzxHaAe+ybqRv2SDx8+Gxo/nb6USNSVoWGOFf8Qpp7hy1wlj4UuLWkPC/Rhd6tctjqM3pYpkEkbsQynoPMY8PSBinsh0PoqSRnpYI4nZdklb3IuDbeTxA7sB1aEaEQ5XA8MLyOruZSZCCblVW3NUC1kGJx1ldf1Xrx/birmcDiMDtbq7y+eVppKWJ5HO0zm9yfP0+jATrqx/SCl9c38nw1uUd1ZT+0D3UmFTqx/SCl9c38nw1uUd1ZT+0D3UmAnW+MBx8x9GArPW11HW+r/vXCj5OPWdR7Ofex4bmtrqOt9X/euFHyces6j2c+9jwFF2x8IwD6c62IMrqEhlildnjEoKbNrFmW3OYG/MPfgl0az5a2kiqUVlWUbQVrbQ3kb7EjhgELq51b5jT5tSzTUrpGj3ZiVsBskX3NfpOGRrw0bqK2ghjpomldZw5UEbh4NxfnEcWHfjVeUfR9mqfufHgi0G1sU+aVDwwxSoUjMpL7NrBlW3NYm/PHdgPHqP0bqKKgmjqYmidpy4UkEkbCC/NJ4qe7DCl/NP7Mc8cJeg/swEQHGY2mjWQNW1kVMjKrynZDNfZFlJ32BPDBHpzqpnyuBJpZYnDv4MBNq99km/OUC3N/jgNNkOg9bWxmSmp2lRW2CwKgAgA25xHBh342XijzXsUnenxYbXJx6sn9pb3ceGrL+af2YCIMMjUdpJTUVbPJUyrErQ7AJB3nbU25oPBcBejWQPW1kVMjKjSnZDNfZFlJ32BPDDH8nCt7TTff+DAanXhpJT1tfDJTSrKiwBCwBFiHc25wHBh34eGqnqSi9V/ccTbpzoPLldQkMrpIzxiUFL2ALMtucBvuhwzNCNeFLSUFNStBOzxqEJXY2Sbnou17b8ACasf0gpfXN/JsUXpvoRFmkCQzPIio/hAYyAb7LLbnKRaznEqwTzwVXhodtJEdirBTcG5HEeYnG98ZOcdqqO7/AI4BseThQfT1f2o/l4zycaH6er+1H8vCn8ZWcdqqO7/jjPGVnHaqju/44CgdbXUdb6sfjXCj5OPWdR7Ofex4Ecx04zSeJ4pZ53jcWZSu4i9/8vowZcnWBlzOe6kfk56Rb9bH58B18o7rOn9nHvZMNzVL1HRerP42wp+UVAzZnBZSfycdAv8ArZPNgNy/TnM6eFYoqieONBZVAsFHT/l9OAYum+o6josuqKmOaoZ4k2lDFNk84DfsoDxws9CNN5crneaFI3Z0MZEgJFtpWuNlgb3QYrbMstjqIXimQPG4synoIvfh6QMJjXfoPSUlBC9LTJG7ThSUBuR4NzbpO64B+rAHeqjTebNKOWaZI0ZJTEBGCBYIjXO0xN7ucAummu+spMxqKaOGnZI32AWD7RFh02cC+/zY3XJ0iK5ZOCCPylukW/Vx+fCl1n07HPKwhWI8L0gE8FwDNzTVbT5LC+ZU8k0k1KNtElKmMknZ5wRVa1nPQRjV6P54+lEjUlaFhjhX/EK1PcMWuEsfClxa0h4DoGGPraW+R1lt/MH41wq+TpAy5jUXUj/4OII/WJ58B7dINIH0XkWjolWaOZf8SzVF2cMxKWHgig2bQqei9yd+NUeUbXH9RSfZk+Zjt5RcDNmcFlJ/Jl6Bf9ZJ5sHGrzVxl8+VUss1JG0jR3ZmBuTc7zv9GATmqPryi/fP4GxWOFvptoZSUGXT1VHTpBUwqGjkQHaUlgCRckdDEfXge1IaWV1VXTJVTSyIsO0ocWAO2ov0DfYnvwBppvqnps0qEmmlnRkjEQEZUCwZmvzkJvdz3YH4+TpQqwInqtxB/Oj4f+PDWxOmnWnWZRZxUxQ1E6xLKFVVG4Cy7hzfTgP/2Q=="/>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Google DNNresearch"/>
          <p:cNvSpPr>
            <a:spLocks noChangeAspect="1" noChangeArrowheads="1"/>
          </p:cNvSpPr>
          <p:nvPr/>
        </p:nvSpPr>
        <p:spPr bwMode="auto">
          <a:xfrm>
            <a:off x="155575" y="-1614488"/>
            <a:ext cx="6000750" cy="3371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068" y="1302302"/>
            <a:ext cx="7757447" cy="4358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598216" y="5805264"/>
            <a:ext cx="3978974" cy="830997"/>
          </a:xfrm>
          <a:prstGeom prst="rect">
            <a:avLst/>
          </a:prstGeom>
        </p:spPr>
        <p:txBody>
          <a:bodyPr wrap="none">
            <a:spAutoFit/>
          </a:bodyPr>
          <a:lstStyle/>
          <a:p>
            <a:pPr marL="1704975" indent="-1704975"/>
            <a:r>
              <a:rPr lang="fr-FR" sz="1600" dirty="0" smtClean="0"/>
              <a:t>Ex. </a:t>
            </a:r>
            <a:r>
              <a:rPr lang="fr-FR" sz="1600" i="1" dirty="0" smtClean="0"/>
              <a:t>Google glasses </a:t>
            </a:r>
            <a:r>
              <a:rPr lang="fr-FR" sz="1600" dirty="0" smtClean="0"/>
              <a:t>avec reconnaissance vocale </a:t>
            </a:r>
            <a:br>
              <a:rPr lang="fr-FR" sz="1600" dirty="0" smtClean="0"/>
            </a:br>
            <a:r>
              <a:rPr lang="fr-FR" sz="1600" dirty="0" smtClean="0"/>
              <a:t>et reconnaissance visuelle</a:t>
            </a:r>
          </a:p>
          <a:p>
            <a:pPr marL="1704975" indent="-1704975"/>
            <a:r>
              <a:rPr lang="fr-FR" sz="1600" dirty="0" smtClean="0"/>
              <a:t>Ex. </a:t>
            </a:r>
            <a:r>
              <a:rPr lang="fr-FR" sz="1600" dirty="0" err="1" smtClean="0">
                <a:hlinkClick r:id="rId4"/>
              </a:rPr>
              <a:t>Blippar</a:t>
            </a:r>
            <a:endParaRPr lang="fr-FR" sz="1600" dirty="0"/>
          </a:p>
        </p:txBody>
      </p:sp>
      <p:sp>
        <p:nvSpPr>
          <p:cNvPr id="5" name="Rectangle 4"/>
          <p:cNvSpPr/>
          <p:nvPr/>
        </p:nvSpPr>
        <p:spPr>
          <a:xfrm rot="16200000">
            <a:off x="6210146" y="3303023"/>
            <a:ext cx="4572000" cy="215444"/>
          </a:xfrm>
          <a:prstGeom prst="rect">
            <a:avLst/>
          </a:prstGeom>
        </p:spPr>
        <p:txBody>
          <a:bodyPr>
            <a:spAutoFit/>
          </a:bodyPr>
          <a:lstStyle/>
          <a:p>
            <a:r>
              <a:rPr lang="fr-FR" sz="800" dirty="0" smtClean="0">
                <a:hlinkClick r:id="rId5"/>
              </a:rPr>
              <a:t>Samy, </a:t>
            </a:r>
            <a:r>
              <a:rPr lang="fr-FR" sz="800" i="1" dirty="0" err="1" smtClean="0">
                <a:hlinkClick r:id="rId5"/>
              </a:rPr>
              <a:t>FrAndroid</a:t>
            </a:r>
            <a:r>
              <a:rPr lang="fr-FR" sz="800" dirty="0" smtClean="0">
                <a:hlinkClick r:id="rId5"/>
              </a:rPr>
              <a:t>, 18/03/2013</a:t>
            </a:r>
            <a:endParaRPr lang="fr-FR" sz="800" dirty="0"/>
          </a:p>
        </p:txBody>
      </p:sp>
    </p:spTree>
    <p:extLst>
      <p:ext uri="{BB962C8B-B14F-4D97-AF65-F5344CB8AC3E}">
        <p14:creationId xmlns:p14="http://schemas.microsoft.com/office/powerpoint/2010/main" val="128531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9644"/>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5148064" y="2276872"/>
            <a:ext cx="3888432" cy="1440160"/>
          </a:xfrm>
        </p:spPr>
        <p:txBody>
          <a:bodyPr>
            <a:noAutofit/>
          </a:bodyPr>
          <a:lstStyle/>
          <a:p>
            <a:pPr algn="l">
              <a:spcBef>
                <a:spcPts val="600"/>
              </a:spcBef>
              <a:tabLst>
                <a:tab pos="357188" algn="l"/>
              </a:tabLst>
            </a:pPr>
            <a:r>
              <a:rPr lang="fr-FR" sz="3100" b="1" dirty="0" smtClean="0">
                <a:solidFill>
                  <a:schemeClr val="bg1">
                    <a:lumMod val="95000"/>
                  </a:schemeClr>
                </a:solidFill>
                <a:effectLst>
                  <a:outerShdw blurRad="38100" dist="38100" dir="2700000" algn="tl">
                    <a:srgbClr val="000000">
                      <a:alpha val="43137"/>
                    </a:srgbClr>
                  </a:outerShdw>
                </a:effectLst>
              </a:rPr>
              <a:t>Pertinence </a:t>
            </a:r>
            <a:br>
              <a:rPr lang="fr-FR" sz="3100" b="1" dirty="0" smtClean="0">
                <a:solidFill>
                  <a:schemeClr val="bg1">
                    <a:lumMod val="95000"/>
                  </a:schemeClr>
                </a:solidFill>
                <a:effectLst>
                  <a:outerShdw blurRad="38100" dist="38100" dir="2700000" algn="tl">
                    <a:srgbClr val="000000">
                      <a:alpha val="43137"/>
                    </a:srgbClr>
                  </a:outerShdw>
                </a:effectLst>
              </a:rPr>
            </a:br>
            <a:r>
              <a:rPr lang="fr-FR" sz="3100" b="1" dirty="0" smtClean="0">
                <a:solidFill>
                  <a:schemeClr val="bg1">
                    <a:lumMod val="95000"/>
                  </a:schemeClr>
                </a:solidFill>
                <a:effectLst>
                  <a:outerShdw blurRad="38100" dist="38100" dir="2700000" algn="tl">
                    <a:srgbClr val="000000">
                      <a:alpha val="43137"/>
                    </a:srgbClr>
                  </a:outerShdw>
                </a:effectLst>
              </a:rPr>
              <a:t>des réponses</a:t>
            </a:r>
            <a:endParaRPr lang="fr-FR" sz="3100" b="1" dirty="0">
              <a:solidFill>
                <a:schemeClr val="bg1">
                  <a:lumMod val="95000"/>
                </a:schemeClr>
              </a:solidFill>
              <a:effectLst>
                <a:outerShdw blurRad="38100" dist="38100" dir="2700000" algn="tl">
                  <a:srgbClr val="000000">
                    <a:alpha val="43137"/>
                  </a:srgbClr>
                </a:outerShdw>
              </a:effectLst>
            </a:endParaRPr>
          </a:p>
        </p:txBody>
      </p:sp>
      <p:pic>
        <p:nvPicPr>
          <p:cNvPr id="2" name="Imag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2000" y="1029000"/>
            <a:ext cx="3600000" cy="4800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07504" y="116632"/>
            <a:ext cx="8928992" cy="6624736"/>
          </a:xfrm>
          <a:prstGeom prst="rect">
            <a:avLst/>
          </a:prstGeom>
          <a:noFill/>
          <a:ln w="50800" cmpd="dbl">
            <a:solidFill>
              <a:schemeClr val="bg1">
                <a:lumMod val="95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3"/>
          <p:cNvSpPr txBox="1">
            <a:spLocks/>
          </p:cNvSpPr>
          <p:nvPr/>
        </p:nvSpPr>
        <p:spPr>
          <a:xfrm>
            <a:off x="2843808" y="3394180"/>
            <a:ext cx="4645900" cy="14401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pPr>
            <a:r>
              <a:rPr lang="fr-FR" sz="1300" dirty="0" smtClean="0">
                <a:solidFill>
                  <a:schemeClr val="bg1"/>
                </a:solidFill>
              </a:rPr>
              <a:t>recherche sémantique</a:t>
            </a:r>
          </a:p>
          <a:p>
            <a:pPr algn="r">
              <a:spcBef>
                <a:spcPts val="0"/>
              </a:spcBef>
            </a:pPr>
            <a:r>
              <a:rPr lang="fr-FR" sz="1300" dirty="0" smtClean="0">
                <a:solidFill>
                  <a:schemeClr val="bg1"/>
                </a:solidFill>
              </a:rPr>
              <a:t>moteurs de réponses</a:t>
            </a:r>
          </a:p>
          <a:p>
            <a:pPr algn="r">
              <a:spcBef>
                <a:spcPts val="0"/>
              </a:spcBef>
            </a:pPr>
            <a:r>
              <a:rPr lang="fr-FR" sz="1300" dirty="0" smtClean="0">
                <a:solidFill>
                  <a:schemeClr val="bg1"/>
                </a:solidFill>
              </a:rPr>
              <a:t>recherche anticipatoire</a:t>
            </a:r>
          </a:p>
          <a:p>
            <a:pPr algn="r">
              <a:spcBef>
                <a:spcPts val="0"/>
              </a:spcBef>
            </a:pPr>
            <a:r>
              <a:rPr lang="fr-FR" sz="1300" dirty="0" smtClean="0">
                <a:solidFill>
                  <a:schemeClr val="bg1"/>
                </a:solidFill>
              </a:rPr>
              <a:t>recherche conversationnelle</a:t>
            </a:r>
            <a:endParaRPr lang="fr-FR" sz="1300" dirty="0">
              <a:solidFill>
                <a:schemeClr val="bg1"/>
              </a:solidFill>
            </a:endParaRPr>
          </a:p>
        </p:txBody>
      </p:sp>
    </p:spTree>
    <p:extLst>
      <p:ext uri="{BB962C8B-B14F-4D97-AF65-F5344CB8AC3E}">
        <p14:creationId xmlns:p14="http://schemas.microsoft.com/office/powerpoint/2010/main" val="1390357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9644">
            <a:alpha val="75000"/>
          </a:srgbClr>
        </a:soli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4572000" y="2924944"/>
            <a:ext cx="4645900" cy="1440160"/>
          </a:xfrm>
        </p:spPr>
        <p:txBody>
          <a:bodyPr>
            <a:noAutofit/>
          </a:bodyPr>
          <a:lstStyle/>
          <a:p>
            <a:pPr algn="l">
              <a:spcBef>
                <a:spcPts val="1200"/>
              </a:spcBef>
            </a:pPr>
            <a:r>
              <a:rPr lang="fr-FR" sz="2400" dirty="0" smtClean="0">
                <a:solidFill>
                  <a:schemeClr val="bg1">
                    <a:lumMod val="95000"/>
                  </a:schemeClr>
                </a:solidFill>
              </a:rPr>
              <a:t>La recherche sémantique</a:t>
            </a:r>
            <a:r>
              <a:rPr lang="fr-FR" sz="3100" dirty="0" smtClean="0">
                <a:solidFill>
                  <a:schemeClr val="bg1">
                    <a:lumMod val="95000"/>
                  </a:schemeClr>
                </a:solidFill>
              </a:rPr>
              <a:t/>
            </a:r>
            <a:br>
              <a:rPr lang="fr-FR" sz="3100" dirty="0" smtClean="0">
                <a:solidFill>
                  <a:schemeClr val="bg1">
                    <a:lumMod val="95000"/>
                  </a:schemeClr>
                </a:solidFill>
              </a:rPr>
            </a:br>
            <a:r>
              <a:rPr lang="fr-FR" sz="1100" dirty="0">
                <a:solidFill>
                  <a:schemeClr val="bg1">
                    <a:lumMod val="95000"/>
                  </a:schemeClr>
                </a:solidFill>
              </a:rPr>
              <a:t/>
            </a:r>
            <a:br>
              <a:rPr lang="fr-FR" sz="1100" dirty="0">
                <a:solidFill>
                  <a:schemeClr val="bg1">
                    <a:lumMod val="95000"/>
                  </a:schemeClr>
                </a:solidFill>
              </a:rPr>
            </a:br>
            <a:r>
              <a:rPr lang="fr-FR" sz="1600" dirty="0" smtClean="0">
                <a:solidFill>
                  <a:schemeClr val="bg1">
                    <a:lumMod val="95000"/>
                  </a:schemeClr>
                </a:solidFill>
              </a:rPr>
              <a:t>se faire comprendre de la machine</a:t>
            </a:r>
            <a:br>
              <a:rPr lang="fr-FR" sz="1600" dirty="0" smtClean="0">
                <a:solidFill>
                  <a:schemeClr val="bg1">
                    <a:lumMod val="95000"/>
                  </a:schemeClr>
                </a:solidFill>
              </a:rPr>
            </a:br>
            <a:r>
              <a:rPr lang="fr-FR" sz="1600" dirty="0" smtClean="0">
                <a:solidFill>
                  <a:schemeClr val="bg1">
                    <a:lumMod val="95000"/>
                  </a:schemeClr>
                </a:solidFill>
              </a:rPr>
              <a:t>comme par un humain</a:t>
            </a:r>
            <a:endParaRPr lang="fr-FR" sz="1600" dirty="0">
              <a:solidFill>
                <a:schemeClr val="bg1">
                  <a:lumMod val="95000"/>
                </a:schemeClr>
              </a:solidFill>
            </a:endParaRP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44117">
            <a:off x="931668" y="1686062"/>
            <a:ext cx="2788768" cy="3552571"/>
          </a:xfrm>
          <a:prstGeom prst="rect">
            <a:avLst/>
          </a:prstGeom>
        </p:spPr>
      </p:pic>
    </p:spTree>
    <p:extLst>
      <p:ext uri="{BB962C8B-B14F-4D97-AF65-F5344CB8AC3E}">
        <p14:creationId xmlns:p14="http://schemas.microsoft.com/office/powerpoint/2010/main" val="25397116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smtClean="0">
                <a:solidFill>
                  <a:srgbClr val="009644"/>
                </a:solidFill>
              </a:rPr>
              <a:t>La recherche sémantique</a:t>
            </a:r>
            <a:endParaRPr lang="fr-FR" dirty="0">
              <a:solidFill>
                <a:srgbClr val="009644"/>
              </a:solidFill>
            </a:endParaRPr>
          </a:p>
        </p:txBody>
      </p:sp>
      <p:pic>
        <p:nvPicPr>
          <p:cNvPr id="1026" name="Picture 2" descr="https://d1avok0lzls2w.cloudfront.net/uploads/blog/555d2203d37ce3.0338047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6445" y="1340768"/>
            <a:ext cx="6971109" cy="47229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80312" y="6021288"/>
            <a:ext cx="917848" cy="215444"/>
          </a:xfrm>
          <a:prstGeom prst="rect">
            <a:avLst/>
          </a:prstGeom>
        </p:spPr>
        <p:txBody>
          <a:bodyPr wrap="square">
            <a:spAutoFit/>
          </a:bodyPr>
          <a:lstStyle/>
          <a:p>
            <a:r>
              <a:rPr lang="fr-FR" sz="800" dirty="0">
                <a:hlinkClick r:id="rId4"/>
              </a:rPr>
              <a:t>Image via </a:t>
            </a:r>
            <a:r>
              <a:rPr lang="fr-FR" sz="800" dirty="0" err="1">
                <a:hlinkClick r:id="rId4"/>
              </a:rPr>
              <a:t>Moz</a:t>
            </a:r>
            <a:endParaRPr lang="fr-FR" sz="800" dirty="0"/>
          </a:p>
        </p:txBody>
      </p:sp>
    </p:spTree>
    <p:extLst>
      <p:ext uri="{BB962C8B-B14F-4D97-AF65-F5344CB8AC3E}">
        <p14:creationId xmlns:p14="http://schemas.microsoft.com/office/powerpoint/2010/main" val="34488965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a:xfrm>
            <a:off x="755576" y="44624"/>
            <a:ext cx="8229600" cy="720080"/>
          </a:xfrm>
        </p:spPr>
        <p:txBody>
          <a:bodyPr/>
          <a:lstStyle/>
          <a:p>
            <a:r>
              <a:rPr lang="fr-FR" dirty="0" smtClean="0">
                <a:solidFill>
                  <a:srgbClr val="009644"/>
                </a:solidFill>
              </a:rPr>
              <a:t>La recherche sémantique</a:t>
            </a:r>
            <a:endParaRPr lang="fr-FR" dirty="0">
              <a:solidFill>
                <a:srgbClr val="009644"/>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2751332744"/>
              </p:ext>
            </p:extLst>
          </p:nvPr>
        </p:nvGraphicFramePr>
        <p:xfrm>
          <a:off x="251520" y="620689"/>
          <a:ext cx="8640961" cy="6054018"/>
        </p:xfrm>
        <a:graphic>
          <a:graphicData uri="http://schemas.openxmlformats.org/drawingml/2006/table">
            <a:tbl>
              <a:tblPr bandRow="1">
                <a:tableStyleId>{5C22544A-7EE6-4342-B048-85BDC9FD1C3A}</a:tableStyleId>
              </a:tblPr>
              <a:tblGrid>
                <a:gridCol w="936104"/>
                <a:gridCol w="7704857"/>
              </a:tblGrid>
              <a:tr h="1656183">
                <a:tc>
                  <a:txBody>
                    <a:bodyPr/>
                    <a:lstStyle/>
                    <a:p>
                      <a:r>
                        <a:rPr lang="fr-FR" sz="1100" b="1" dirty="0" smtClean="0"/>
                        <a:t>Limite des moteurs traditionnels</a:t>
                      </a:r>
                      <a:endParaRPr lang="fr-FR" sz="1100" b="1" dirty="0"/>
                    </a:p>
                  </a:txBody>
                  <a:tcPr>
                    <a:solidFill>
                      <a:srgbClr val="009644">
                        <a:alpha val="50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100" dirty="0" smtClean="0"/>
                        <a:t>- « dictature du mot-clé » (</a:t>
                      </a:r>
                      <a:r>
                        <a:rPr lang="fr-FR" sz="1100" dirty="0" smtClean="0">
                          <a:hlinkClick r:id="rId3"/>
                        </a:rPr>
                        <a:t>O. Andrieu</a:t>
                      </a:r>
                      <a:r>
                        <a:rPr lang="fr-FR" sz="1100" dirty="0" smtClean="0"/>
                        <a:t>) : « il est clair que si la recherche</a:t>
                      </a:r>
                      <a:r>
                        <a:rPr lang="fr-FR" sz="1100" baseline="0" dirty="0" smtClean="0"/>
                        <a:t> basée sur les mots-clés est incroyablement puissante, elle est également incroyablement limitative » (</a:t>
                      </a:r>
                      <a:r>
                        <a:rPr lang="fr-FR" sz="1100" baseline="0" dirty="0" smtClean="0">
                          <a:hlinkClick r:id="rId4"/>
                        </a:rPr>
                        <a:t>M. Mayer</a:t>
                      </a:r>
                      <a:r>
                        <a:rPr lang="fr-FR" sz="1100" baseline="0" dirty="0" smtClean="0"/>
                        <a:t>) : limites morphologiques et syntaxiques : problèmes des homonymes (ex. : Saint-Louis), synonymes (chat/félin), phrases « atomiques » (York/New York)…</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t>- pas/peu de compréhension du langage naturel (ex. : </a:t>
                      </a:r>
                      <a:r>
                        <a:rPr lang="fr-FR" sz="1100" dirty="0" smtClean="0"/>
                        <a:t>une chanson qui fait danser, un endroit où aller pour un 1</a:t>
                      </a:r>
                      <a:r>
                        <a:rPr lang="fr-FR" sz="1100" baseline="30000" dirty="0" smtClean="0"/>
                        <a:t>er</a:t>
                      </a:r>
                      <a:r>
                        <a:rPr lang="fr-FR" sz="1100" dirty="0" smtClean="0"/>
                        <a:t> rendez-vous cf. </a:t>
                      </a:r>
                      <a:r>
                        <a:rPr lang="fr-FR" sz="1100" dirty="0" smtClean="0">
                          <a:hlinkClick r:id="rId5"/>
                        </a:rPr>
                        <a:t>étude 2009</a:t>
                      </a:r>
                      <a:r>
                        <a:rPr lang="fr-FR" sz="1100" dirty="0" smtClean="0"/>
                        <a:t>)</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dirty="0" smtClean="0"/>
                        <a:t>- pas/peu</a:t>
                      </a:r>
                      <a:r>
                        <a:rPr lang="fr-FR" sz="1100" baseline="0" dirty="0" smtClean="0"/>
                        <a:t> compréhension du contexte de la recherche (ex. : les éléments </a:t>
                      </a:r>
                      <a:r>
                        <a:rPr lang="fr-FR" sz="1100" dirty="0" smtClean="0"/>
                        <a:t>biographiques d’un personnage</a:t>
                      </a:r>
                      <a:r>
                        <a:rPr lang="fr-FR" sz="1100" baseline="0" dirty="0" smtClean="0"/>
                        <a:t> célèbre ne comportent pas forcément le mot « biographie » comme mot-clé) : usager qui doit trier les informations</a:t>
                      </a:r>
                      <a:endParaRPr lang="fr-FR" sz="11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dirty="0" smtClean="0"/>
                        <a:t>- classement des résultats par popularité et quantité (indexation du texte intégral) et non</a:t>
                      </a:r>
                      <a:r>
                        <a:rPr lang="fr-FR" sz="1100" baseline="0" dirty="0" smtClean="0"/>
                        <a:t> pertinence</a:t>
                      </a:r>
                    </a:p>
                    <a:p>
                      <a:pPr marL="174625" marR="0" lvl="1"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sym typeface="Wingdings" pitchFamily="2" charset="2"/>
                        </a:rPr>
                        <a:t> pas de compréhension du contexte de la recherche et du contenu des documents</a:t>
                      </a:r>
                      <a:endParaRPr lang="fr-FR" sz="1100" dirty="0" smtClean="0"/>
                    </a:p>
                  </a:txBody>
                  <a:tcPr>
                    <a:solidFill>
                      <a:srgbClr val="009644">
                        <a:alpha val="50000"/>
                      </a:srgbClr>
                    </a:solidFill>
                  </a:tcPr>
                </a:tc>
              </a:tr>
              <a:tr h="419451">
                <a:tc>
                  <a:txBody>
                    <a:bodyPr/>
                    <a:lstStyle/>
                    <a:p>
                      <a:r>
                        <a:rPr lang="fr-FR" sz="1100" b="1" dirty="0" smtClean="0"/>
                        <a:t>Type de documents</a:t>
                      </a:r>
                      <a:endParaRPr lang="fr-FR" sz="1100" b="1" dirty="0"/>
                    </a:p>
                  </a:txBody>
                  <a:tcPr>
                    <a:solidFill>
                      <a:srgbClr val="009644">
                        <a:alpha val="25000"/>
                      </a:srgb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100" dirty="0" smtClean="0"/>
                        <a:t>- tous documents, mais surtout des connaissances (informations</a:t>
                      </a:r>
                      <a:r>
                        <a:rPr lang="fr-FR" sz="1100" baseline="0" dirty="0" smtClean="0"/>
                        <a:t> qualifiées) </a:t>
                      </a:r>
                      <a:r>
                        <a:rPr lang="fr-FR" sz="1100" dirty="0" smtClean="0"/>
                        <a:t>et non des informations brutes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dirty="0" smtClean="0"/>
                        <a:t>- données</a:t>
                      </a:r>
                    </a:p>
                  </a:txBody>
                  <a:tcPr>
                    <a:solidFill>
                      <a:srgbClr val="009644">
                        <a:alpha val="25000"/>
                      </a:srgbClr>
                    </a:solidFill>
                  </a:tcPr>
                </a:tc>
              </a:tr>
              <a:tr h="1273635">
                <a:tc>
                  <a:txBody>
                    <a:bodyPr/>
                    <a:lstStyle/>
                    <a:p>
                      <a:r>
                        <a:rPr lang="fr-FR" sz="1100" b="1" dirty="0" smtClean="0"/>
                        <a:t>Recherche</a:t>
                      </a:r>
                      <a:endParaRPr lang="fr-FR" sz="1100" b="1" dirty="0"/>
                    </a:p>
                  </a:txBody>
                  <a:tcPr>
                    <a:solidFill>
                      <a:srgbClr val="009644">
                        <a:alpha val="50000"/>
                      </a:srgbClr>
                    </a:solidFill>
                  </a:tcPr>
                </a:tc>
                <a:tc>
                  <a:txBody>
                    <a:bodyPr/>
                    <a:lstStyle/>
                    <a:p>
                      <a:r>
                        <a:rPr lang="fr-FR" sz="1100" dirty="0" smtClean="0"/>
                        <a:t>-</a:t>
                      </a:r>
                      <a:r>
                        <a:rPr lang="fr-FR" sz="1100" baseline="0" dirty="0" smtClean="0"/>
                        <a:t> </a:t>
                      </a:r>
                      <a:r>
                        <a:rPr lang="fr-FR" sz="1100" dirty="0" smtClean="0"/>
                        <a:t>pratiques du </a:t>
                      </a:r>
                      <a:r>
                        <a:rPr lang="fr-FR" sz="1100" i="1" dirty="0" err="1" smtClean="0"/>
                        <a:t>clustering</a:t>
                      </a:r>
                      <a:r>
                        <a:rPr lang="fr-FR" sz="1100" dirty="0" smtClean="0"/>
                        <a:t> (regroupement et</a:t>
                      </a:r>
                      <a:r>
                        <a:rPr lang="fr-FR" sz="1100" baseline="0" dirty="0" smtClean="0"/>
                        <a:t> visualisation en fonction de catégories</a:t>
                      </a:r>
                      <a:r>
                        <a:rPr lang="fr-FR" sz="1100" dirty="0" smtClean="0"/>
                        <a:t>) : pratique de </a:t>
                      </a:r>
                      <a:r>
                        <a:rPr lang="fr-FR" sz="1100" i="1" dirty="0" smtClean="0"/>
                        <a:t>data </a:t>
                      </a:r>
                      <a:r>
                        <a:rPr lang="fr-FR" sz="1100" i="1" dirty="0" err="1" smtClean="0"/>
                        <a:t>mining</a:t>
                      </a:r>
                      <a:r>
                        <a:rPr lang="fr-FR" sz="1100" dirty="0" smtClean="0"/>
                        <a:t>,</a:t>
                      </a:r>
                      <a:r>
                        <a:rPr lang="fr-FR" sz="1100" baseline="0" dirty="0" smtClean="0"/>
                        <a:t> permettant une </a:t>
                      </a:r>
                      <a:r>
                        <a:rPr lang="fr-FR" sz="1100" dirty="0" smtClean="0"/>
                        <a:t>classification</a:t>
                      </a:r>
                      <a:r>
                        <a:rPr lang="fr-FR" sz="1100" baseline="0" dirty="0" smtClean="0"/>
                        <a:t> automatique des termes, notamment avec reconnaissance d’entités nommées</a:t>
                      </a:r>
                    </a:p>
                    <a:p>
                      <a:r>
                        <a:rPr lang="fr-FR" sz="1100" baseline="0" dirty="0" smtClean="0"/>
                        <a:t>- recherche sémantique : « La recherche sémantique désigne l’habilité d’un moteur de recherche de déterminer ce que vous voulez dire quand vous cherchez quelque chose et de vous fournir des résultats qui ne correspondant pas nécessairement aux mots que vous utilisez dans votre requête » (</a:t>
                      </a:r>
                      <a:r>
                        <a:rPr lang="fr-FR" sz="1100" baseline="0" dirty="0" smtClean="0">
                          <a:hlinkClick r:id="rId6"/>
                        </a:rPr>
                        <a:t>M. </a:t>
                      </a:r>
                      <a:r>
                        <a:rPr lang="fr-FR" sz="1100" baseline="0" dirty="0" err="1" smtClean="0">
                          <a:hlinkClick r:id="rId6"/>
                        </a:rPr>
                        <a:t>Karch</a:t>
                      </a:r>
                      <a:r>
                        <a:rPr lang="fr-FR" sz="1100" baseline="0" dirty="0" smtClean="0"/>
                        <a:t>) : prend en compte l’intention de l’internaute et le contexte de la recherche (localisation, désambiguïsation des termes, synonymes, relations entre les termes) et pas seulement les mots de la requête ; identifie des associations et des concepts (champ lexical et sémantique)</a:t>
                      </a:r>
                    </a:p>
                  </a:txBody>
                  <a:tcPr>
                    <a:solidFill>
                      <a:srgbClr val="009644">
                        <a:alpha val="50000"/>
                      </a:srgbClr>
                    </a:solidFill>
                  </a:tcPr>
                </a:tc>
              </a:tr>
              <a:tr h="747463">
                <a:tc>
                  <a:txBody>
                    <a:bodyPr/>
                    <a:lstStyle/>
                    <a:p>
                      <a:r>
                        <a:rPr lang="fr-FR" sz="1100" b="1" dirty="0" smtClean="0"/>
                        <a:t>Outils</a:t>
                      </a:r>
                      <a:endParaRPr lang="fr-FR" sz="1100" b="1" dirty="0"/>
                    </a:p>
                  </a:txBody>
                  <a:tcPr>
                    <a:solidFill>
                      <a:srgbClr val="009644">
                        <a:alpha val="25000"/>
                      </a:srgbClr>
                    </a:solidFill>
                  </a:tcPr>
                </a:tc>
                <a:tc>
                  <a:txBody>
                    <a:bodyPr/>
                    <a:lstStyle/>
                    <a:p>
                      <a:r>
                        <a:rPr lang="fr-FR" sz="1100" dirty="0" smtClean="0"/>
                        <a:t>- moteurs</a:t>
                      </a:r>
                      <a:r>
                        <a:rPr lang="fr-FR" sz="1100" baseline="0" dirty="0" smtClean="0"/>
                        <a:t> généralistes (Google, Bing)</a:t>
                      </a:r>
                    </a:p>
                    <a:p>
                      <a:r>
                        <a:rPr lang="fr-FR" sz="1100" baseline="0" dirty="0" smtClean="0"/>
                        <a:t>- moteurs spécifiques</a:t>
                      </a:r>
                    </a:p>
                    <a:p>
                      <a:r>
                        <a:rPr lang="fr-FR" sz="1100" baseline="0" dirty="0" smtClean="0"/>
                        <a:t>- extensions de navigateurs (ex.: </a:t>
                      </a:r>
                      <a:r>
                        <a:rPr lang="fr-FR" sz="1100" baseline="0" dirty="0" err="1" smtClean="0"/>
                        <a:t>ClearForest</a:t>
                      </a:r>
                      <a:r>
                        <a:rPr lang="fr-FR" sz="1100" baseline="0" dirty="0" smtClean="0"/>
                        <a:t> </a:t>
                      </a:r>
                      <a:r>
                        <a:rPr lang="fr-FR" sz="1100" baseline="0" dirty="0" err="1" smtClean="0"/>
                        <a:t>Gnosis</a:t>
                      </a:r>
                      <a:r>
                        <a:rPr lang="fr-FR" sz="1100" baseline="0" dirty="0" smtClean="0"/>
                        <a:t>)</a:t>
                      </a:r>
                    </a:p>
                    <a:p>
                      <a:r>
                        <a:rPr lang="fr-FR" sz="1100" baseline="0" dirty="0" smtClean="0"/>
                        <a:t>+ pratique fréquente du « </a:t>
                      </a:r>
                      <a:r>
                        <a:rPr lang="fr-FR" sz="1100" i="1" baseline="0" dirty="0" err="1" smtClean="0"/>
                        <a:t>mashup</a:t>
                      </a:r>
                      <a:r>
                        <a:rPr lang="fr-FR" sz="1100" baseline="0" dirty="0" smtClean="0"/>
                        <a:t> » (mixage d’informations et/ou de services)</a:t>
                      </a:r>
                    </a:p>
                  </a:txBody>
                  <a:tcPr>
                    <a:solidFill>
                      <a:srgbClr val="009644">
                        <a:alpha val="25000"/>
                      </a:srgbClr>
                    </a:solidFill>
                  </a:tcPr>
                </a:tc>
              </a:tr>
              <a:tr h="1547539">
                <a:tc>
                  <a:txBody>
                    <a:bodyPr/>
                    <a:lstStyle/>
                    <a:p>
                      <a:r>
                        <a:rPr lang="fr-FR" sz="1100" b="1" dirty="0" smtClean="0"/>
                        <a:t>!</a:t>
                      </a:r>
                      <a:endParaRPr lang="fr-FR" sz="1100" b="1" dirty="0"/>
                    </a:p>
                  </a:txBody>
                  <a:tcPr>
                    <a:solidFill>
                      <a:srgbClr val="009644">
                        <a:alpha val="50000"/>
                      </a:srgbClr>
                    </a:solidFill>
                  </a:tcPr>
                </a:tc>
                <a:tc>
                  <a:txBody>
                    <a:bodyPr/>
                    <a:lstStyle/>
                    <a:p>
                      <a:r>
                        <a:rPr lang="fr-FR" sz="1100" dirty="0" smtClean="0"/>
                        <a:t>- fonctionne mieux avec des requêtes longues</a:t>
                      </a:r>
                    </a:p>
                    <a:p>
                      <a:r>
                        <a:rPr lang="fr-FR" sz="1100" dirty="0" smtClean="0"/>
                        <a:t>- domaine encore en développement : indexation des contenus, traitement sémantique… (cf. </a:t>
                      </a:r>
                      <a:r>
                        <a:rPr lang="fr-FR" sz="1100" dirty="0" smtClean="0">
                          <a:hlinkClick r:id="rId7"/>
                        </a:rPr>
                        <a:t>N. </a:t>
                      </a:r>
                      <a:r>
                        <a:rPr lang="fr-FR" sz="1100" dirty="0" err="1" smtClean="0">
                          <a:hlinkClick r:id="rId7"/>
                        </a:rPr>
                        <a:t>Aussenac</a:t>
                      </a:r>
                      <a:r>
                        <a:rPr lang="fr-FR" sz="1100" dirty="0" smtClean="0">
                          <a:hlinkClick r:id="rId7"/>
                        </a:rPr>
                        <a:t>-Gilles</a:t>
                      </a:r>
                      <a:r>
                        <a:rPr lang="fr-FR" sz="1100" dirty="0" smtClean="0"/>
                        <a:t>)</a:t>
                      </a:r>
                    </a:p>
                    <a:p>
                      <a:r>
                        <a:rPr lang="fr-FR" sz="1100" baseline="0" dirty="0" smtClean="0">
                          <a:solidFill>
                            <a:schemeClr val="tx1"/>
                          </a:solidFill>
                        </a:rPr>
                        <a:t>- outils devant permettre de limiter les réponses inappropriées (comme les spams) et favorisant la </a:t>
                      </a:r>
                      <a:r>
                        <a:rPr lang="fr-FR" sz="1100" baseline="0" dirty="0" smtClean="0">
                          <a:solidFill>
                            <a:schemeClr val="tx1"/>
                          </a:solidFill>
                          <a:hlinkClick r:id="rId8"/>
                        </a:rPr>
                        <a:t>contextualisation</a:t>
                      </a:r>
                      <a:r>
                        <a:rPr lang="fr-FR" sz="1100" baseline="0" dirty="0" smtClean="0">
                          <a:solidFill>
                            <a:schemeClr val="tx1"/>
                          </a:solidFill>
                        </a:rPr>
                        <a:t>, mais :</a:t>
                      </a:r>
                    </a:p>
                    <a:p>
                      <a:pPr marL="285750" marR="0" indent="-107950" algn="l" defTabSz="914400" rtl="0" eaLnBrk="1" fontAlgn="auto" latinLnBrk="0" hangingPunct="1">
                        <a:lnSpc>
                          <a:spcPct val="100000"/>
                        </a:lnSpc>
                        <a:spcBef>
                          <a:spcPts val="0"/>
                        </a:spcBef>
                        <a:spcAft>
                          <a:spcPts val="0"/>
                        </a:spcAft>
                        <a:buClrTx/>
                        <a:buSzTx/>
                        <a:buFontTx/>
                        <a:buChar char="-"/>
                        <a:tabLst/>
                        <a:defRPr/>
                      </a:pPr>
                      <a:r>
                        <a:rPr lang="fr-FR" sz="1100" baseline="0" dirty="0" smtClean="0">
                          <a:solidFill>
                            <a:schemeClr val="tx1"/>
                          </a:solidFill>
                        </a:rPr>
                        <a:t>désambiguïsation des termes et place pour l’information non factuelle (cf. </a:t>
                      </a:r>
                      <a:r>
                        <a:rPr lang="fr-FR" sz="1100" baseline="0" dirty="0" smtClean="0">
                          <a:solidFill>
                            <a:schemeClr val="tx1"/>
                          </a:solidFill>
                          <a:hlinkClick r:id="rId9"/>
                        </a:rPr>
                        <a:t>Abraham Lincoln</a:t>
                      </a:r>
                      <a:r>
                        <a:rPr lang="fr-FR" sz="1100" baseline="0" dirty="0" smtClean="0">
                          <a:solidFill>
                            <a:schemeClr val="tx1"/>
                          </a:solidFill>
                        </a:rPr>
                        <a:t>)</a:t>
                      </a:r>
                    </a:p>
                    <a:p>
                      <a:pPr marL="285750" marR="0" indent="-107950" algn="l" defTabSz="914400" rtl="0" eaLnBrk="1" fontAlgn="auto" latinLnBrk="0" hangingPunct="1">
                        <a:lnSpc>
                          <a:spcPct val="100000"/>
                        </a:lnSpc>
                        <a:spcBef>
                          <a:spcPts val="0"/>
                        </a:spcBef>
                        <a:spcAft>
                          <a:spcPts val="0"/>
                        </a:spcAft>
                        <a:buClrTx/>
                        <a:buSzTx/>
                        <a:buFontTx/>
                        <a:buChar char="-"/>
                        <a:tabLst/>
                        <a:defRPr/>
                      </a:pPr>
                      <a:r>
                        <a:rPr lang="fr-FR" sz="1100" baseline="0" dirty="0" smtClean="0">
                          <a:solidFill>
                            <a:schemeClr val="tx1"/>
                          </a:solidFill>
                        </a:rPr>
                        <a:t>validité et fraîcheur des informations ? (cf. </a:t>
                      </a:r>
                      <a:r>
                        <a:rPr lang="fr-FR" sz="1100" i="1" baseline="0" dirty="0" smtClean="0">
                          <a:solidFill>
                            <a:schemeClr val="tx1"/>
                          </a:solidFill>
                          <a:hlinkClick r:id="rId10"/>
                        </a:rPr>
                        <a:t>Henri VIII </a:t>
                      </a:r>
                      <a:r>
                        <a:rPr lang="fr-FR" sz="1100" i="1" baseline="0" dirty="0" err="1" smtClean="0">
                          <a:solidFill>
                            <a:schemeClr val="tx1"/>
                          </a:solidFill>
                          <a:hlinkClick r:id="rId10"/>
                        </a:rPr>
                        <a:t>wives</a:t>
                      </a:r>
                      <a:r>
                        <a:rPr lang="fr-FR" sz="1100" baseline="0" dirty="0" smtClean="0">
                          <a:solidFill>
                            <a:schemeClr val="tx1"/>
                          </a:solidFill>
                        </a:rPr>
                        <a:t> ou </a:t>
                      </a:r>
                      <a:r>
                        <a:rPr lang="fr-FR" sz="1100" i="1" baseline="0" dirty="0" err="1" smtClean="0">
                          <a:solidFill>
                            <a:schemeClr val="tx1"/>
                          </a:solidFill>
                          <a:hlinkClick r:id="rId11"/>
                        </a:rPr>
                        <a:t>What</a:t>
                      </a:r>
                      <a:r>
                        <a:rPr lang="fr-FR" sz="1100" i="1" baseline="0" dirty="0" smtClean="0">
                          <a:solidFill>
                            <a:schemeClr val="tx1"/>
                          </a:solidFill>
                          <a:hlinkClick r:id="rId11"/>
                        </a:rPr>
                        <a:t> </a:t>
                      </a:r>
                      <a:r>
                        <a:rPr lang="fr-FR" sz="1100" i="1" baseline="0" dirty="0" err="1" smtClean="0">
                          <a:solidFill>
                            <a:schemeClr val="tx1"/>
                          </a:solidFill>
                          <a:hlinkClick r:id="rId11"/>
                        </a:rPr>
                        <a:t>happened</a:t>
                      </a:r>
                      <a:r>
                        <a:rPr lang="fr-FR" sz="1100" i="1" baseline="0" dirty="0" smtClean="0">
                          <a:solidFill>
                            <a:schemeClr val="tx1"/>
                          </a:solidFill>
                          <a:hlinkClick r:id="rId11"/>
                        </a:rPr>
                        <a:t> to </a:t>
                      </a:r>
                      <a:r>
                        <a:rPr lang="fr-FR" sz="1100" i="1" baseline="0" dirty="0" err="1" smtClean="0">
                          <a:solidFill>
                            <a:schemeClr val="tx1"/>
                          </a:solidFill>
                          <a:hlinkClick r:id="rId11"/>
                        </a:rPr>
                        <a:t>dinosaurs</a:t>
                      </a:r>
                      <a:r>
                        <a:rPr lang="fr-FR" sz="1100" i="1" baseline="0" dirty="0" smtClean="0">
                          <a:solidFill>
                            <a:schemeClr val="tx1"/>
                          </a:solidFill>
                          <a:hlinkClick r:id="rId11"/>
                        </a:rPr>
                        <a:t> ?</a:t>
                      </a:r>
                      <a:r>
                        <a:rPr lang="fr-FR" sz="1100" baseline="0" dirty="0" smtClean="0">
                          <a:solidFill>
                            <a:schemeClr val="tx1"/>
                          </a:solidFill>
                        </a:rPr>
                        <a:t> sur le </a:t>
                      </a:r>
                      <a:r>
                        <a:rPr lang="fr-FR" sz="1100" i="1" baseline="0" dirty="0" smtClean="0">
                          <a:solidFill>
                            <a:schemeClr val="tx1"/>
                          </a:solidFill>
                        </a:rPr>
                        <a:t>Knowledge graph</a:t>
                      </a:r>
                      <a:r>
                        <a:rPr lang="fr-FR" sz="1100" i="0" baseline="0" dirty="0" smtClean="0">
                          <a:solidFill>
                            <a:schemeClr val="tx1"/>
                          </a:solidFill>
                        </a:rPr>
                        <a:t>) : en fonction des fournisseurs, les </a:t>
                      </a:r>
                      <a:r>
                        <a:rPr lang="fr-FR" sz="1100" i="1" baseline="0" dirty="0" err="1" smtClean="0">
                          <a:solidFill>
                            <a:schemeClr val="tx1"/>
                          </a:solidFill>
                        </a:rPr>
                        <a:t>big</a:t>
                      </a:r>
                      <a:r>
                        <a:rPr lang="fr-FR" sz="1100" i="1" baseline="0" dirty="0" smtClean="0">
                          <a:solidFill>
                            <a:schemeClr val="tx1"/>
                          </a:solidFill>
                        </a:rPr>
                        <a:t> data </a:t>
                      </a:r>
                      <a:r>
                        <a:rPr lang="fr-FR" sz="1100" i="0" baseline="0" dirty="0" smtClean="0">
                          <a:solidFill>
                            <a:schemeClr val="tx1"/>
                          </a:solidFill>
                        </a:rPr>
                        <a:t>ne sont </a:t>
                      </a:r>
                      <a:r>
                        <a:rPr lang="fr-FR" sz="1100" i="0" baseline="0" dirty="0" smtClean="0">
                          <a:solidFill>
                            <a:schemeClr val="tx1"/>
                          </a:solidFill>
                          <a:hlinkClick r:id="rId12"/>
                        </a:rPr>
                        <a:t>ni forcément complètes ni nécessairement justes</a:t>
                      </a:r>
                      <a:endParaRPr lang="fr-FR" sz="1100" i="0" baseline="0" dirty="0" smtClean="0">
                        <a:solidFill>
                          <a:schemeClr val="tx1"/>
                        </a:solidFill>
                      </a:endParaRPr>
                    </a:p>
                    <a:p>
                      <a:pPr marL="285750" marR="0" indent="-107950" algn="l" defTabSz="914400" rtl="0" eaLnBrk="1" fontAlgn="auto" latinLnBrk="0" hangingPunct="1">
                        <a:lnSpc>
                          <a:spcPct val="100000"/>
                        </a:lnSpc>
                        <a:spcBef>
                          <a:spcPts val="0"/>
                        </a:spcBef>
                        <a:spcAft>
                          <a:spcPts val="0"/>
                        </a:spcAft>
                        <a:buClrTx/>
                        <a:buSzTx/>
                        <a:buFontTx/>
                        <a:buChar char="-"/>
                        <a:tabLst/>
                        <a:defRPr/>
                      </a:pPr>
                      <a:r>
                        <a:rPr lang="fr-FR" sz="1100" baseline="0" dirty="0" smtClean="0"/>
                        <a:t>rôle éventuel des internautes dans la production des données et dans l’amélioration des résultats du moteur (</a:t>
                      </a:r>
                      <a:r>
                        <a:rPr lang="fr-FR" sz="1100" i="1" baseline="0" dirty="0" err="1" smtClean="0"/>
                        <a:t>crowdsourcing</a:t>
                      </a:r>
                      <a:r>
                        <a:rPr lang="fr-FR" sz="1100" baseline="0" dirty="0" smtClean="0"/>
                        <a:t>), mais ressources humaines limitées </a:t>
                      </a:r>
                      <a:r>
                        <a:rPr lang="fr-FR" sz="1100" baseline="0" dirty="0" smtClean="0">
                          <a:sym typeface="Wingdings" panose="05000000000000000000" pitchFamily="2" charset="2"/>
                        </a:rPr>
                        <a:t> </a:t>
                      </a:r>
                      <a:r>
                        <a:rPr lang="fr-FR" sz="1100" baseline="0" dirty="0" smtClean="0"/>
                        <a:t>développement de traitements algorithmiques (</a:t>
                      </a:r>
                      <a:r>
                        <a:rPr lang="fr-FR" sz="1100" i="1" baseline="0" dirty="0" smtClean="0">
                          <a:solidFill>
                            <a:schemeClr val="tx1"/>
                          </a:solidFill>
                          <a:hlinkClick r:id="rId13"/>
                        </a:rPr>
                        <a:t>Knowledge </a:t>
                      </a:r>
                      <a:r>
                        <a:rPr lang="fr-FR" sz="1100" i="1" baseline="0" dirty="0" err="1" smtClean="0">
                          <a:solidFill>
                            <a:schemeClr val="tx1"/>
                          </a:solidFill>
                          <a:hlinkClick r:id="rId13"/>
                        </a:rPr>
                        <a:t>vault</a:t>
                      </a:r>
                      <a:r>
                        <a:rPr lang="fr-FR" sz="1100" baseline="0" dirty="0" smtClean="0">
                          <a:solidFill>
                            <a:schemeClr val="tx1"/>
                          </a:solidFill>
                        </a:rPr>
                        <a:t> de Google)</a:t>
                      </a:r>
                    </a:p>
                    <a:p>
                      <a:pPr marL="285750" indent="-107950">
                        <a:buFontTx/>
                        <a:buChar char="-"/>
                      </a:pPr>
                      <a:r>
                        <a:rPr lang="fr-FR" sz="1100" baseline="0" dirty="0" smtClean="0">
                          <a:solidFill>
                            <a:schemeClr val="tx1"/>
                          </a:solidFill>
                        </a:rPr>
                        <a:t>visée potentiellement commerciale (ex. : conserver l’internaute plus longtemps sur une page, vendre des services…, cf. </a:t>
                      </a:r>
                      <a:r>
                        <a:rPr lang="fr-FR" sz="1100" baseline="0" dirty="0" smtClean="0">
                          <a:solidFill>
                            <a:schemeClr val="tx1"/>
                          </a:solidFill>
                          <a:hlinkClick r:id="rId14"/>
                        </a:rPr>
                        <a:t>O. Ertzscheid</a:t>
                      </a:r>
                      <a:r>
                        <a:rPr lang="fr-FR" sz="1100" baseline="0" dirty="0" smtClean="0">
                          <a:solidFill>
                            <a:schemeClr val="tx1"/>
                          </a:solidFill>
                        </a:rPr>
                        <a:t>) </a:t>
                      </a:r>
                      <a:r>
                        <a:rPr lang="fr-FR" sz="1100" baseline="0" dirty="0" smtClean="0">
                          <a:solidFill>
                            <a:schemeClr val="tx1"/>
                          </a:solidFill>
                          <a:sym typeface="Wingdings" panose="05000000000000000000" pitchFamily="2" charset="2"/>
                        </a:rPr>
                        <a:t> contrôle de l’information par les moteurs et liberté de l’internaute ?</a:t>
                      </a:r>
                      <a:endParaRPr lang="fr-FR" sz="1100" baseline="0" dirty="0" smtClean="0">
                        <a:solidFill>
                          <a:schemeClr val="tx1"/>
                        </a:solidFill>
                      </a:endParaRPr>
                    </a:p>
                    <a:p>
                      <a:pPr marL="3175" indent="0">
                        <a:buFontTx/>
                        <a:buNone/>
                      </a:pPr>
                      <a:r>
                        <a:rPr lang="fr-FR" sz="1100" baseline="0" dirty="0" smtClean="0">
                          <a:solidFill>
                            <a:schemeClr val="tx1"/>
                          </a:solidFill>
                        </a:rPr>
                        <a:t>- interfaces pas toujours intuitives et faciles d’utilisation</a:t>
                      </a:r>
                      <a:endParaRPr lang="fr-FR" sz="1100" dirty="0">
                        <a:solidFill>
                          <a:schemeClr val="tx1"/>
                        </a:solidFill>
                      </a:endParaRPr>
                    </a:p>
                  </a:txBody>
                  <a:tcPr>
                    <a:solidFill>
                      <a:srgbClr val="009644">
                        <a:alpha val="50000"/>
                      </a:srgbClr>
                    </a:solidFill>
                  </a:tcPr>
                </a:tc>
              </a:tr>
            </a:tbl>
          </a:graphicData>
        </a:graphic>
      </p:graphicFrame>
    </p:spTree>
    <p:extLst>
      <p:ext uri="{BB962C8B-B14F-4D97-AF65-F5344CB8AC3E}">
        <p14:creationId xmlns:p14="http://schemas.microsoft.com/office/powerpoint/2010/main" val="26804229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a:xfrm>
            <a:off x="663147" y="116632"/>
            <a:ext cx="8229600" cy="720080"/>
          </a:xfrm>
        </p:spPr>
        <p:txBody>
          <a:bodyPr/>
          <a:lstStyle/>
          <a:p>
            <a:r>
              <a:rPr lang="fr-FR" dirty="0">
                <a:solidFill>
                  <a:srgbClr val="009644"/>
                </a:solidFill>
              </a:rPr>
              <a:t>La recherche sémantique</a:t>
            </a:r>
            <a:endParaRPr lang="fr-FR" i="1" dirty="0">
              <a:solidFill>
                <a:srgbClr val="009644"/>
              </a:solidFill>
            </a:endParaRPr>
          </a:p>
        </p:txBody>
      </p:sp>
      <p:sp>
        <p:nvSpPr>
          <p:cNvPr id="5" name="Espace réservé du contenu 4"/>
          <p:cNvSpPr>
            <a:spLocks noGrp="1"/>
          </p:cNvSpPr>
          <p:nvPr>
            <p:ph idx="1"/>
          </p:nvPr>
        </p:nvSpPr>
        <p:spPr>
          <a:xfrm>
            <a:off x="408116" y="877378"/>
            <a:ext cx="8461439" cy="5863990"/>
          </a:xfrm>
        </p:spPr>
        <p:txBody>
          <a:bodyPr>
            <a:normAutofit lnSpcReduction="10000"/>
          </a:bodyPr>
          <a:lstStyle/>
          <a:p>
            <a:pPr marL="177800" indent="-165100"/>
            <a:r>
              <a:rPr lang="fr-FR" sz="1800" dirty="0" err="1" smtClean="0"/>
              <a:t>DuckDuckGo</a:t>
            </a:r>
            <a:r>
              <a:rPr lang="fr-FR" sz="1800" dirty="0" smtClean="0"/>
              <a:t> </a:t>
            </a:r>
            <a:r>
              <a:rPr lang="fr-FR" sz="1800" dirty="0"/>
              <a:t>: </a:t>
            </a:r>
            <a:r>
              <a:rPr lang="fr-FR" sz="1800" dirty="0">
                <a:hlinkClick r:id="rId3"/>
              </a:rPr>
              <a:t>https://duckduckgo.com</a:t>
            </a:r>
            <a:r>
              <a:rPr lang="fr-FR" sz="1800" dirty="0" smtClean="0">
                <a:hlinkClick r:id="rId3"/>
              </a:rPr>
              <a:t>/</a:t>
            </a:r>
            <a:r>
              <a:rPr lang="fr-FR" sz="1800" dirty="0" smtClean="0"/>
              <a:t> </a:t>
            </a:r>
            <a:r>
              <a:rPr lang="fr-FR" sz="1300" dirty="0" smtClean="0"/>
              <a:t>[</a:t>
            </a:r>
            <a:r>
              <a:rPr lang="fr-FR" sz="1300" dirty="0"/>
              <a:t>référence au jeu du mouchoir, « </a:t>
            </a:r>
            <a:r>
              <a:rPr lang="fr-FR" sz="1300" i="1" dirty="0" err="1"/>
              <a:t>duck</a:t>
            </a:r>
            <a:r>
              <a:rPr lang="fr-FR" sz="1300" i="1" dirty="0"/>
              <a:t> </a:t>
            </a:r>
            <a:r>
              <a:rPr lang="fr-FR" sz="1300" i="1" dirty="0" err="1"/>
              <a:t>duck</a:t>
            </a:r>
            <a:r>
              <a:rPr lang="fr-FR" sz="1300" i="1" dirty="0"/>
              <a:t> </a:t>
            </a:r>
            <a:r>
              <a:rPr lang="fr-FR" sz="1300" i="1" dirty="0" err="1"/>
              <a:t>goose</a:t>
            </a:r>
            <a:r>
              <a:rPr lang="fr-FR" sz="1300" dirty="0"/>
              <a:t> » en anglais</a:t>
            </a:r>
            <a:r>
              <a:rPr lang="fr-FR" sz="1300" dirty="0" smtClean="0"/>
              <a:t>]</a:t>
            </a:r>
          </a:p>
          <a:p>
            <a:pPr marL="719138" indent="-268288">
              <a:buNone/>
            </a:pPr>
            <a:r>
              <a:rPr lang="fr-FR" sz="1400" dirty="0"/>
              <a:t>moteur de recherche interrogeant une 50ne de sites (dont Bing, ou son propre moteur, et des sites </a:t>
            </a:r>
            <a:r>
              <a:rPr lang="fr-FR" sz="1400" i="1" dirty="0" err="1"/>
              <a:t>crowd-sourced</a:t>
            </a:r>
            <a:r>
              <a:rPr lang="fr-FR" sz="1400" i="1" dirty="0"/>
              <a:t> </a:t>
            </a:r>
            <a:r>
              <a:rPr lang="fr-FR" sz="1400" dirty="0"/>
              <a:t>comme Wikipédia)</a:t>
            </a:r>
          </a:p>
          <a:p>
            <a:pPr marL="719138" indent="-268288">
              <a:buNone/>
            </a:pPr>
            <a:r>
              <a:rPr lang="fr-FR" sz="1400" dirty="0" smtClean="0"/>
              <a:t>web</a:t>
            </a:r>
            <a:r>
              <a:rPr lang="fr-FR" sz="1400" dirty="0"/>
              <a:t>, images et vidéos</a:t>
            </a:r>
          </a:p>
          <a:p>
            <a:pPr marL="719138" indent="-268288">
              <a:buNone/>
            </a:pPr>
            <a:r>
              <a:rPr lang="fr-FR" sz="1400" dirty="0" smtClean="0">
                <a:sym typeface="Wingdings" pitchFamily="2" charset="2"/>
              </a:rPr>
              <a:t>limite </a:t>
            </a:r>
            <a:r>
              <a:rPr lang="fr-FR" sz="1400" dirty="0">
                <a:sym typeface="Wingdings" pitchFamily="2" charset="2"/>
              </a:rPr>
              <a:t>les sites </a:t>
            </a:r>
            <a:r>
              <a:rPr lang="fr-FR" sz="1400" dirty="0" smtClean="0">
                <a:sym typeface="Wingdings" pitchFamily="2" charset="2"/>
              </a:rPr>
              <a:t>commerciaux et les recherches locales</a:t>
            </a:r>
          </a:p>
          <a:p>
            <a:pPr marL="719138" indent="-268288">
              <a:buNone/>
            </a:pPr>
            <a:r>
              <a:rPr lang="fr-FR" sz="1400" dirty="0" smtClean="0">
                <a:sym typeface="Wingdings" pitchFamily="2" charset="2"/>
                <a:hlinkClick r:id="rId4"/>
              </a:rPr>
              <a:t>aide à la syntaxe</a:t>
            </a:r>
            <a:r>
              <a:rPr lang="fr-FR" sz="1400" dirty="0" smtClean="0">
                <a:sym typeface="Wingdings" pitchFamily="2" charset="2"/>
              </a:rPr>
              <a:t>, </a:t>
            </a:r>
            <a:r>
              <a:rPr lang="fr-FR" sz="1400" dirty="0" smtClean="0">
                <a:sym typeface="Wingdings" pitchFamily="2" charset="2"/>
                <a:hlinkClick r:id="rId5"/>
              </a:rPr>
              <a:t>paramètres</a:t>
            </a:r>
            <a:r>
              <a:rPr lang="fr-FR" sz="1400" dirty="0" smtClean="0">
                <a:sym typeface="Wingdings" pitchFamily="2" charset="2"/>
              </a:rPr>
              <a:t> (langue…)</a:t>
            </a:r>
            <a:endParaRPr lang="fr-FR" sz="1400" dirty="0"/>
          </a:p>
          <a:p>
            <a:pPr marL="719138" indent="-268288">
              <a:buNone/>
            </a:pPr>
            <a:r>
              <a:rPr lang="fr-FR" sz="1400" b="1" dirty="0" smtClean="0">
                <a:solidFill>
                  <a:srgbClr val="009644"/>
                </a:solidFill>
                <a:latin typeface="Arial Black" pitchFamily="34" charset="0"/>
              </a:rPr>
              <a:t>+</a:t>
            </a:r>
            <a:r>
              <a:rPr lang="fr-FR" sz="1400" b="1" dirty="0" smtClean="0">
                <a:solidFill>
                  <a:srgbClr val="E6E100"/>
                </a:solidFill>
                <a:latin typeface="Arial Black" pitchFamily="34" charset="0"/>
              </a:rPr>
              <a:t> </a:t>
            </a:r>
            <a:r>
              <a:rPr lang="fr-FR" sz="1400" dirty="0" smtClean="0">
                <a:sym typeface="Wingdings" pitchFamily="2" charset="2"/>
              </a:rPr>
              <a:t>assure confidentialité des recherches : pas de stockage des adresses IP, peu d’utilisation des cookies… et rend possible recherche anonyme  pas de personnalisation des résultats (</a:t>
            </a:r>
            <a:r>
              <a:rPr lang="fr-FR" sz="1400" dirty="0" err="1" smtClean="0">
                <a:sym typeface="Wingdings" pitchFamily="2" charset="2"/>
              </a:rPr>
              <a:t>auto-correction</a:t>
            </a:r>
            <a:r>
              <a:rPr lang="fr-FR" sz="1400" dirty="0" smtClean="0">
                <a:sym typeface="Wingdings" pitchFamily="2" charset="2"/>
              </a:rPr>
              <a:t>, géolocalisation…)</a:t>
            </a:r>
          </a:p>
          <a:p>
            <a:pPr marL="719138" indent="-268288">
              <a:buNone/>
            </a:pPr>
            <a:r>
              <a:rPr lang="fr-FR" sz="1400" b="1" dirty="0">
                <a:solidFill>
                  <a:srgbClr val="009644"/>
                </a:solidFill>
                <a:latin typeface="Arial Black" pitchFamily="34" charset="0"/>
              </a:rPr>
              <a:t>+</a:t>
            </a:r>
            <a:r>
              <a:rPr lang="fr-FR" sz="1400" b="1" dirty="0">
                <a:solidFill>
                  <a:srgbClr val="E6E100"/>
                </a:solidFill>
                <a:latin typeface="Arial Black" pitchFamily="34" charset="0"/>
              </a:rPr>
              <a:t> </a:t>
            </a:r>
            <a:r>
              <a:rPr lang="fr-FR" sz="1400" dirty="0" smtClean="0">
                <a:sym typeface="Wingdings" pitchFamily="2" charset="2"/>
              </a:rPr>
              <a:t>permet de désambiguïser les termes d’une recherche en cas d’homonymes</a:t>
            </a:r>
          </a:p>
          <a:p>
            <a:pPr marL="719138" indent="-268288">
              <a:buNone/>
            </a:pPr>
            <a:endParaRPr lang="fr-FR" sz="1400" dirty="0">
              <a:sym typeface="Wingdings" pitchFamily="2" charset="2"/>
            </a:endParaRPr>
          </a:p>
          <a:p>
            <a:pPr marL="719138" indent="-268288">
              <a:buNone/>
            </a:pPr>
            <a:endParaRPr lang="fr-FR" sz="1400" dirty="0" smtClean="0">
              <a:sym typeface="Wingdings" pitchFamily="2" charset="2"/>
            </a:endParaRPr>
          </a:p>
          <a:p>
            <a:pPr marL="719138" indent="-268288">
              <a:buNone/>
            </a:pPr>
            <a:endParaRPr lang="fr-FR" sz="1400" dirty="0">
              <a:sym typeface="Wingdings" pitchFamily="2" charset="2"/>
            </a:endParaRPr>
          </a:p>
          <a:p>
            <a:pPr marL="719138" indent="-268288">
              <a:buNone/>
            </a:pPr>
            <a:endParaRPr lang="fr-FR" sz="1400" dirty="0" smtClean="0">
              <a:sym typeface="Wingdings" pitchFamily="2" charset="2"/>
            </a:endParaRPr>
          </a:p>
          <a:p>
            <a:pPr marL="719138" indent="-268288">
              <a:buNone/>
            </a:pPr>
            <a:endParaRPr lang="fr-FR" sz="1400" dirty="0">
              <a:sym typeface="Wingdings" pitchFamily="2" charset="2"/>
            </a:endParaRPr>
          </a:p>
          <a:p>
            <a:pPr marL="719138" indent="-268288">
              <a:buNone/>
            </a:pPr>
            <a:endParaRPr lang="fr-FR" sz="1400" dirty="0" smtClean="0">
              <a:sym typeface="Wingdings" pitchFamily="2" charset="2"/>
            </a:endParaRPr>
          </a:p>
          <a:p>
            <a:pPr marL="719138" indent="-268288">
              <a:buNone/>
            </a:pPr>
            <a:endParaRPr lang="fr-FR" sz="1400" dirty="0">
              <a:sym typeface="Wingdings" pitchFamily="2" charset="2"/>
            </a:endParaRPr>
          </a:p>
          <a:p>
            <a:pPr marL="719138" indent="-268288">
              <a:buNone/>
            </a:pPr>
            <a:endParaRPr lang="fr-FR" sz="1400" dirty="0" smtClean="0">
              <a:sym typeface="Wingdings" pitchFamily="2" charset="2"/>
            </a:endParaRPr>
          </a:p>
          <a:p>
            <a:pPr marL="719138" indent="-268288">
              <a:buNone/>
            </a:pPr>
            <a:endParaRPr lang="fr-FR" sz="1400" dirty="0">
              <a:sym typeface="Wingdings" pitchFamily="2" charset="2"/>
            </a:endParaRPr>
          </a:p>
          <a:p>
            <a:pPr marL="719138" indent="-268288">
              <a:buNone/>
            </a:pPr>
            <a:endParaRPr lang="fr-FR" sz="1400" dirty="0" smtClean="0">
              <a:sym typeface="Wingdings" pitchFamily="2" charset="2"/>
            </a:endParaRPr>
          </a:p>
          <a:p>
            <a:pPr marL="719138" indent="-268288">
              <a:buNone/>
            </a:pPr>
            <a:endParaRPr lang="fr-FR" sz="1400" dirty="0">
              <a:sym typeface="Wingdings" pitchFamily="2" charset="2"/>
            </a:endParaRPr>
          </a:p>
          <a:p>
            <a:pPr marL="719138" indent="-268288">
              <a:buNone/>
            </a:pPr>
            <a:endParaRPr lang="fr-FR" sz="1400" dirty="0" smtClean="0">
              <a:sym typeface="Wingdings" pitchFamily="2" charset="2"/>
            </a:endParaRPr>
          </a:p>
          <a:p>
            <a:pPr marL="719138" indent="-268288">
              <a:buNone/>
            </a:pPr>
            <a:endParaRPr lang="fr-FR" sz="1400" dirty="0">
              <a:sym typeface="Wingdings" pitchFamily="2" charset="2"/>
            </a:endParaRPr>
          </a:p>
          <a:p>
            <a:pPr marL="719138" indent="-268288">
              <a:buNone/>
            </a:pPr>
            <a:endParaRPr lang="fr-FR" sz="1400" dirty="0" smtClean="0">
              <a:sym typeface="Wingdings" pitchFamily="2" charset="2"/>
            </a:endParaRPr>
          </a:p>
          <a:p>
            <a:pPr marL="719138" indent="-268288">
              <a:buNone/>
            </a:pPr>
            <a:endParaRPr lang="fr-FR" sz="1400" dirty="0" smtClean="0">
              <a:sym typeface="Wingdings" pitchFamily="2" charset="2"/>
            </a:endParaRPr>
          </a:p>
          <a:p>
            <a:pPr marL="719138" indent="-268288">
              <a:buNone/>
            </a:pPr>
            <a:endParaRPr lang="fr-FR" sz="1400" dirty="0">
              <a:sym typeface="Wingdings" pitchFamily="2" charset="2"/>
            </a:endParaRPr>
          </a:p>
          <a:p>
            <a:pPr marL="719138" indent="-268288">
              <a:buNone/>
            </a:pPr>
            <a:endParaRPr lang="fr-FR" sz="1400" dirty="0" smtClean="0">
              <a:sym typeface="Wingdings" pitchFamily="2" charset="2"/>
            </a:endParaRPr>
          </a:p>
          <a:p>
            <a:pPr marL="719138" indent="-268288">
              <a:buNone/>
            </a:pPr>
            <a:endParaRPr lang="fr-FR" sz="1400" dirty="0" smtClean="0">
              <a:sym typeface="Wingdings" pitchFamily="2" charset="2"/>
            </a:endParaRPr>
          </a:p>
          <a:p>
            <a:pPr marL="719138" indent="-268288">
              <a:buNone/>
            </a:pPr>
            <a:endParaRPr lang="fr-FR" sz="1400" dirty="0" smtClean="0">
              <a:sym typeface="Wingdings" pitchFamily="2" charset="2"/>
            </a:endParaRPr>
          </a:p>
          <a:p>
            <a:pPr marL="719138" indent="-268288">
              <a:buNone/>
            </a:pPr>
            <a:r>
              <a:rPr lang="fr-FR" sz="1400" b="1" dirty="0" smtClean="0">
                <a:solidFill>
                  <a:srgbClr val="009644"/>
                </a:solidFill>
                <a:latin typeface="Arial Black" pitchFamily="34" charset="0"/>
              </a:rPr>
              <a:t>+</a:t>
            </a:r>
            <a:r>
              <a:rPr lang="fr-FR" sz="1400" b="1" dirty="0" smtClean="0">
                <a:solidFill>
                  <a:srgbClr val="E6E100"/>
                </a:solidFill>
                <a:latin typeface="Arial Black" pitchFamily="34" charset="0"/>
              </a:rPr>
              <a:t> </a:t>
            </a:r>
            <a:r>
              <a:rPr lang="fr-FR" sz="1400" dirty="0"/>
              <a:t>possibilité de faire des recherches via des catégories et mots-clés (</a:t>
            </a:r>
            <a:r>
              <a:rPr lang="fr-FR" sz="1400" dirty="0">
                <a:hlinkClick r:id="rId6"/>
              </a:rPr>
              <a:t>!bang</a:t>
            </a:r>
            <a:r>
              <a:rPr lang="fr-FR" sz="1400" dirty="0" smtClean="0"/>
              <a:t>), ex. : !images, !Google</a:t>
            </a:r>
            <a:endParaRPr lang="fr-FR" sz="1400" dirty="0"/>
          </a:p>
        </p:txBody>
      </p:sp>
      <p:pic>
        <p:nvPicPr>
          <p:cNvPr id="7" name="Imag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72298" y="2897415"/>
            <a:ext cx="5423838" cy="3285158"/>
          </a:xfrm>
          <a:prstGeom prst="rect">
            <a:avLst/>
          </a:prstGeom>
          <a:effectLst>
            <a:outerShdw blurRad="292100" dist="50800" dir="2700000" algn="ctr" rotWithShape="0">
              <a:srgbClr val="000000">
                <a:alpha val="65000"/>
              </a:srgbClr>
            </a:outerShdw>
          </a:effectLst>
        </p:spPr>
      </p:pic>
      <p:sp>
        <p:nvSpPr>
          <p:cNvPr id="15" name="Rectangle à coins arrondis 14"/>
          <p:cNvSpPr/>
          <p:nvPr/>
        </p:nvSpPr>
        <p:spPr>
          <a:xfrm rot="16200000">
            <a:off x="863589" y="2888940"/>
            <a:ext cx="144016" cy="360040"/>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315389" y="4182121"/>
            <a:ext cx="3589984" cy="2094157"/>
          </a:xfrm>
          <a:prstGeom prst="rect">
            <a:avLst/>
          </a:prstGeom>
          <a:effectLst>
            <a:outerShdw blurRad="292100" dist="50800" dir="2700000" algn="ctr" rotWithShape="0">
              <a:srgbClr val="000000">
                <a:alpha val="65000"/>
              </a:srgbClr>
            </a:outerShdw>
          </a:effectLst>
        </p:spPr>
      </p:pic>
      <p:cxnSp>
        <p:nvCxnSpPr>
          <p:cNvPr id="17" name="Connecteur droit avec flèche 16"/>
          <p:cNvCxnSpPr/>
          <p:nvPr/>
        </p:nvCxnSpPr>
        <p:spPr>
          <a:xfrm>
            <a:off x="1607083" y="3829019"/>
            <a:ext cx="3829013" cy="710975"/>
          </a:xfrm>
          <a:prstGeom prst="straightConnector1">
            <a:avLst/>
          </a:prstGeom>
          <a:ln w="38100">
            <a:solidFill>
              <a:srgbClr val="009644"/>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à coins arrondis 10"/>
          <p:cNvSpPr/>
          <p:nvPr/>
        </p:nvSpPr>
        <p:spPr>
          <a:xfrm>
            <a:off x="7776455" y="4246071"/>
            <a:ext cx="1158661" cy="1018028"/>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5919211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itre 3"/>
          <p:cNvSpPr>
            <a:spLocks noGrp="1"/>
          </p:cNvSpPr>
          <p:nvPr>
            <p:ph type="title"/>
          </p:nvPr>
        </p:nvSpPr>
        <p:spPr/>
        <p:txBody>
          <a:bodyPr/>
          <a:lstStyle/>
          <a:p>
            <a:r>
              <a:rPr lang="fr-FR" dirty="0">
                <a:solidFill>
                  <a:srgbClr val="009644"/>
                </a:solidFill>
              </a:rPr>
              <a:t>L</a:t>
            </a:r>
            <a:r>
              <a:rPr lang="fr-FR" dirty="0" smtClean="0">
                <a:solidFill>
                  <a:srgbClr val="009644"/>
                </a:solidFill>
              </a:rPr>
              <a:t>a recherche sémantique</a:t>
            </a:r>
            <a:endParaRPr lang="fr-FR" dirty="0">
              <a:solidFill>
                <a:srgbClr val="009644"/>
              </a:solidFill>
            </a:endParaRPr>
          </a:p>
        </p:txBody>
      </p:sp>
      <p:sp>
        <p:nvSpPr>
          <p:cNvPr id="5" name="Espace réservé du contenu 4"/>
          <p:cNvSpPr>
            <a:spLocks noGrp="1"/>
          </p:cNvSpPr>
          <p:nvPr>
            <p:ph idx="1"/>
          </p:nvPr>
        </p:nvSpPr>
        <p:spPr>
          <a:xfrm>
            <a:off x="408116" y="943430"/>
            <a:ext cx="8461439" cy="5580620"/>
          </a:xfrm>
        </p:spPr>
        <p:txBody>
          <a:bodyPr/>
          <a:lstStyle/>
          <a:p>
            <a:pPr marL="177800" indent="-165100"/>
            <a:r>
              <a:rPr lang="fr-FR" sz="1800" dirty="0" smtClean="0"/>
              <a:t>Google </a:t>
            </a:r>
            <a:r>
              <a:rPr lang="fr-FR" sz="1800" i="1" dirty="0" smtClean="0"/>
              <a:t>Knowledge Graph </a:t>
            </a:r>
            <a:r>
              <a:rPr lang="fr-FR" sz="1800" dirty="0"/>
              <a:t>: </a:t>
            </a:r>
            <a:r>
              <a:rPr lang="fr-FR" sz="1800" dirty="0">
                <a:hlinkClick r:id="rId3"/>
              </a:rPr>
              <a:t>http://www.google.fr</a:t>
            </a:r>
            <a:r>
              <a:rPr lang="fr-FR" sz="1800" dirty="0" smtClean="0">
                <a:hlinkClick r:id="rId3"/>
              </a:rPr>
              <a:t>/</a:t>
            </a:r>
            <a:r>
              <a:rPr lang="fr-FR" sz="1800" dirty="0" smtClean="0"/>
              <a:t> </a:t>
            </a:r>
          </a:p>
        </p:txBody>
      </p:sp>
      <p:sp>
        <p:nvSpPr>
          <p:cNvPr id="16" name="Espace réservé du contenu 4"/>
          <p:cNvSpPr txBox="1">
            <a:spLocks/>
          </p:cNvSpPr>
          <p:nvPr/>
        </p:nvSpPr>
        <p:spPr>
          <a:xfrm>
            <a:off x="253480" y="1304742"/>
            <a:ext cx="4261004" cy="541562"/>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indent="0">
              <a:buNone/>
            </a:pPr>
            <a:r>
              <a:rPr lang="fr-FR" sz="1300" dirty="0" smtClean="0">
                <a:sym typeface="Wingdings" pitchFamily="2" charset="2"/>
              </a:rPr>
              <a:t>identification d’entités nommées (personnes, lieux…), permettant de désambiguïser le </a:t>
            </a:r>
            <a:r>
              <a:rPr lang="fr-FR" sz="1300" dirty="0">
                <a:sym typeface="Wingdings" pitchFamily="2" charset="2"/>
              </a:rPr>
              <a:t>terme </a:t>
            </a:r>
            <a:r>
              <a:rPr lang="fr-FR" sz="1300" dirty="0" smtClean="0">
                <a:sym typeface="Wingdings" pitchFamily="2" charset="2"/>
              </a:rPr>
              <a:t>- «</a:t>
            </a:r>
            <a:r>
              <a:rPr lang="fr-FR" sz="1300" dirty="0">
                <a:sym typeface="Wingdings" pitchFamily="2" charset="2"/>
              </a:rPr>
              <a:t> </a:t>
            </a:r>
            <a:r>
              <a:rPr lang="fr-FR" sz="1300" i="1" dirty="0" err="1">
                <a:sym typeface="Wingdings" pitchFamily="2" charset="2"/>
              </a:rPr>
              <a:t>things</a:t>
            </a:r>
            <a:r>
              <a:rPr lang="fr-FR" sz="1300" i="1" dirty="0">
                <a:sym typeface="Wingdings" pitchFamily="2" charset="2"/>
              </a:rPr>
              <a:t>, not strings</a:t>
            </a:r>
            <a:r>
              <a:rPr lang="fr-FR" sz="1300" dirty="0">
                <a:sym typeface="Wingdings" pitchFamily="2" charset="2"/>
              </a:rPr>
              <a:t> »</a:t>
            </a:r>
          </a:p>
          <a:p>
            <a:pPr marL="12700" indent="0">
              <a:buNone/>
            </a:pPr>
            <a:endParaRPr lang="fr-FR" sz="1300" dirty="0">
              <a:sym typeface="Wingdings" pitchFamily="2" charset="2"/>
            </a:endParaRPr>
          </a:p>
        </p:txBody>
      </p:sp>
      <p:sp>
        <p:nvSpPr>
          <p:cNvPr id="18" name="Espace réservé du contenu 4"/>
          <p:cNvSpPr txBox="1">
            <a:spLocks/>
          </p:cNvSpPr>
          <p:nvPr/>
        </p:nvSpPr>
        <p:spPr>
          <a:xfrm>
            <a:off x="4705866" y="1326785"/>
            <a:ext cx="4330629" cy="541562"/>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indent="0">
              <a:buNone/>
            </a:pPr>
            <a:r>
              <a:rPr lang="fr-FR" sz="1300" dirty="0" smtClean="0">
                <a:sym typeface="Wingdings" pitchFamily="2" charset="2"/>
              </a:rPr>
              <a:t>entité, permettant d’élargir la recherche (recherches associées…)</a:t>
            </a:r>
            <a:endParaRPr lang="fr-FR" sz="1300" dirty="0">
              <a:sym typeface="Wingdings" pitchFamily="2" charset="2"/>
            </a:endParaRPr>
          </a:p>
        </p:txBody>
      </p:sp>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1915" y="2021972"/>
            <a:ext cx="4178075" cy="4218179"/>
          </a:xfrm>
          <a:prstGeom prst="rect">
            <a:avLst/>
          </a:prstGeom>
          <a:effectLst>
            <a:outerShdw blurRad="292100" dist="139700" dir="2700000" algn="ctr" rotWithShape="0">
              <a:srgbClr val="000000">
                <a:alpha val="65000"/>
              </a:srgbClr>
            </a:outerShdw>
          </a:effectLst>
        </p:spPr>
      </p:pic>
      <p:sp>
        <p:nvSpPr>
          <p:cNvPr id="20" name="Rectangle à coins arrondis 19"/>
          <p:cNvSpPr/>
          <p:nvPr/>
        </p:nvSpPr>
        <p:spPr>
          <a:xfrm>
            <a:off x="2626588" y="2475270"/>
            <a:ext cx="1902237" cy="2592290"/>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3579" y="2027258"/>
            <a:ext cx="4072784" cy="4444989"/>
          </a:xfrm>
          <a:prstGeom prst="rect">
            <a:avLst/>
          </a:prstGeom>
          <a:effectLst>
            <a:outerShdw blurRad="292100" dist="139700" dir="2700000" algn="ctr" rotWithShape="0">
              <a:srgbClr val="000000">
                <a:alpha val="65000"/>
              </a:srgbClr>
            </a:outerShdw>
          </a:effectLst>
        </p:spPr>
      </p:pic>
      <p:sp>
        <p:nvSpPr>
          <p:cNvPr id="8" name="Rectangle 7"/>
          <p:cNvSpPr/>
          <p:nvPr/>
        </p:nvSpPr>
        <p:spPr>
          <a:xfrm>
            <a:off x="7382875" y="6002233"/>
            <a:ext cx="1169492" cy="292388"/>
          </a:xfrm>
          <a:prstGeom prst="rect">
            <a:avLst/>
          </a:prstGeom>
          <a:noFill/>
        </p:spPr>
        <p:txBody>
          <a:bodyPr wrap="square">
            <a:spAutoFit/>
          </a:bodyPr>
          <a:lstStyle/>
          <a:p>
            <a:pPr marL="85725" lvl="1" indent="-85725">
              <a:tabLst>
                <a:tab pos="1260475" algn="l"/>
              </a:tabLst>
            </a:pPr>
            <a:r>
              <a:rPr lang="fr-FR" sz="1300" dirty="0" smtClean="0"/>
              <a:t>carrousel</a:t>
            </a:r>
            <a:endParaRPr lang="fr-FR" sz="1300" dirty="0"/>
          </a:p>
        </p:txBody>
      </p:sp>
      <p:sp>
        <p:nvSpPr>
          <p:cNvPr id="22" name="Rectangle à coins arrondis 21"/>
          <p:cNvSpPr/>
          <p:nvPr/>
        </p:nvSpPr>
        <p:spPr>
          <a:xfrm rot="16200000">
            <a:off x="7592056" y="4514705"/>
            <a:ext cx="578278" cy="1806101"/>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55976" y="5775094"/>
            <a:ext cx="2829216" cy="845090"/>
          </a:xfrm>
          <a:prstGeom prst="rect">
            <a:avLst/>
          </a:prstGeom>
          <a:effectLst>
            <a:outerShdw blurRad="292100" dist="139700" dir="2700000" algn="ctr" rotWithShape="0">
              <a:srgbClr val="000000">
                <a:alpha val="65000"/>
              </a:srgbClr>
            </a:outerShdw>
          </a:effectLst>
        </p:spPr>
      </p:pic>
      <p:sp>
        <p:nvSpPr>
          <p:cNvPr id="17" name="Rectangle à coins arrondis 16"/>
          <p:cNvSpPr/>
          <p:nvPr/>
        </p:nvSpPr>
        <p:spPr>
          <a:xfrm>
            <a:off x="7001541" y="2404022"/>
            <a:ext cx="1806103" cy="2029535"/>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p:cNvCxnSpPr>
            <a:endCxn id="13" idx="3"/>
          </p:cNvCxnSpPr>
          <p:nvPr/>
        </p:nvCxnSpPr>
        <p:spPr>
          <a:xfrm flipH="1">
            <a:off x="7185192" y="5687663"/>
            <a:ext cx="577189" cy="509976"/>
          </a:xfrm>
          <a:prstGeom prst="straightConnector1">
            <a:avLst/>
          </a:prstGeom>
          <a:ln w="38100">
            <a:solidFill>
              <a:srgbClr val="00964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9009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no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835" y="2038047"/>
            <a:ext cx="3777236" cy="2164041"/>
          </a:xfrm>
          <a:prstGeom prst="rect">
            <a:avLst/>
          </a:prstGeom>
          <a:effectLst>
            <a:outerShdw blurRad="292100" dist="139700" dir="2700000" algn="ctr" rotWithShape="0">
              <a:srgbClr val="000000">
                <a:alpha val="65000"/>
              </a:srgbClr>
            </a:outerShdw>
          </a:effectLst>
        </p:spPr>
      </p:pic>
      <p:sp>
        <p:nvSpPr>
          <p:cNvPr id="4" name="Titre 3"/>
          <p:cNvSpPr>
            <a:spLocks noGrp="1"/>
          </p:cNvSpPr>
          <p:nvPr>
            <p:ph type="title"/>
          </p:nvPr>
        </p:nvSpPr>
        <p:spPr/>
        <p:txBody>
          <a:bodyPr/>
          <a:lstStyle/>
          <a:p>
            <a:r>
              <a:rPr lang="fr-FR" dirty="0">
                <a:solidFill>
                  <a:srgbClr val="009644"/>
                </a:solidFill>
              </a:rPr>
              <a:t>L</a:t>
            </a:r>
            <a:r>
              <a:rPr lang="fr-FR" dirty="0" smtClean="0">
                <a:solidFill>
                  <a:srgbClr val="009644"/>
                </a:solidFill>
              </a:rPr>
              <a:t>a recherche sémantique</a:t>
            </a:r>
            <a:endParaRPr lang="fr-FR" dirty="0">
              <a:solidFill>
                <a:srgbClr val="009644"/>
              </a:solidFill>
            </a:endParaRPr>
          </a:p>
        </p:txBody>
      </p:sp>
      <p:sp>
        <p:nvSpPr>
          <p:cNvPr id="5" name="Espace réservé du contenu 4"/>
          <p:cNvSpPr>
            <a:spLocks noGrp="1"/>
          </p:cNvSpPr>
          <p:nvPr>
            <p:ph idx="1"/>
          </p:nvPr>
        </p:nvSpPr>
        <p:spPr>
          <a:xfrm>
            <a:off x="341280" y="1142368"/>
            <a:ext cx="8461439" cy="5580620"/>
          </a:xfrm>
        </p:spPr>
        <p:txBody>
          <a:bodyPr/>
          <a:lstStyle/>
          <a:p>
            <a:pPr marL="177800" indent="-165100"/>
            <a:r>
              <a:rPr lang="fr-FR" sz="1800" dirty="0" smtClean="0"/>
              <a:t>Bing Satori : </a:t>
            </a:r>
            <a:r>
              <a:rPr lang="fr-FR" sz="1600" dirty="0">
                <a:hlinkClick r:id="rId4"/>
              </a:rPr>
              <a:t>http://www.bing.com/?</a:t>
            </a:r>
            <a:r>
              <a:rPr lang="fr-FR" sz="1600" dirty="0" smtClean="0">
                <a:hlinkClick r:id="rId4"/>
              </a:rPr>
              <a:t>cc=fr</a:t>
            </a:r>
            <a:r>
              <a:rPr lang="fr-FR" sz="1600" dirty="0" smtClean="0"/>
              <a:t> </a:t>
            </a:r>
          </a:p>
        </p:txBody>
      </p:sp>
      <p:sp>
        <p:nvSpPr>
          <p:cNvPr id="7" name="Espace réservé du contenu 4"/>
          <p:cNvSpPr txBox="1">
            <a:spLocks/>
          </p:cNvSpPr>
          <p:nvPr/>
        </p:nvSpPr>
        <p:spPr>
          <a:xfrm>
            <a:off x="589257" y="1551484"/>
            <a:ext cx="3528392" cy="5301208"/>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indent="0">
              <a:buNone/>
            </a:pPr>
            <a:r>
              <a:rPr lang="fr-FR" sz="1300" dirty="0" smtClean="0">
                <a:sym typeface="Wingdings" pitchFamily="2" charset="2"/>
              </a:rPr>
              <a:t>dès le formulaire de recherche</a:t>
            </a:r>
            <a:endParaRPr lang="fr-FR" sz="1300" dirty="0">
              <a:sym typeface="Wingdings" pitchFamily="2" charset="2"/>
            </a:endParaRPr>
          </a:p>
        </p:txBody>
      </p:sp>
      <p:sp>
        <p:nvSpPr>
          <p:cNvPr id="9" name="Espace réservé du contenu 4"/>
          <p:cNvSpPr txBox="1">
            <a:spLocks/>
          </p:cNvSpPr>
          <p:nvPr/>
        </p:nvSpPr>
        <p:spPr>
          <a:xfrm>
            <a:off x="4508840" y="1551484"/>
            <a:ext cx="3528392" cy="5045868"/>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indent="0">
              <a:buNone/>
            </a:pPr>
            <a:r>
              <a:rPr lang="fr-FR" sz="1300" dirty="0" smtClean="0">
                <a:sym typeface="Wingdings" pitchFamily="2" charset="2"/>
              </a:rPr>
              <a:t>sur la page de résultats (autres infos que Google)</a:t>
            </a:r>
            <a:endParaRPr lang="fr-FR" sz="1300" dirty="0">
              <a:sym typeface="Wingdings" pitchFamily="2" charset="2"/>
            </a:endParaRPr>
          </a:p>
        </p:txBody>
      </p:sp>
      <p:sp>
        <p:nvSpPr>
          <p:cNvPr id="12" name="Rectangle à coins arrondis 11"/>
          <p:cNvSpPr/>
          <p:nvPr/>
        </p:nvSpPr>
        <p:spPr>
          <a:xfrm rot="16200000">
            <a:off x="2089732" y="1133512"/>
            <a:ext cx="1265317" cy="3037626"/>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60032" y="2008753"/>
            <a:ext cx="3671953" cy="4568688"/>
          </a:xfrm>
          <a:prstGeom prst="rect">
            <a:avLst/>
          </a:prstGeom>
          <a:effectLst>
            <a:outerShdw blurRad="292100" dist="139700" dir="2700000" algn="ctr" rotWithShape="0">
              <a:srgbClr val="000000">
                <a:alpha val="65000"/>
              </a:srgbClr>
            </a:outerShdw>
          </a:effectLst>
        </p:spPr>
      </p:pic>
      <p:sp>
        <p:nvSpPr>
          <p:cNvPr id="13" name="Rectangle à coins arrondis 12"/>
          <p:cNvSpPr/>
          <p:nvPr/>
        </p:nvSpPr>
        <p:spPr>
          <a:xfrm rot="16200000">
            <a:off x="5561868" y="3750884"/>
            <a:ext cx="4156556" cy="1496561"/>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7609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116632"/>
            <a:ext cx="8928992" cy="6624736"/>
          </a:xfrm>
          <a:prstGeom prst="rect">
            <a:avLst/>
          </a:prstGeom>
          <a:solidFill>
            <a:schemeClr val="lt1">
              <a:hueOff val="0"/>
              <a:satOff val="0"/>
              <a:lumOff val="0"/>
            </a:schemeClr>
          </a:solidFill>
          <a:ln w="50800" cmpd="dbl">
            <a:solidFill>
              <a:srgbClr val="C0000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itre 5"/>
          <p:cNvSpPr>
            <a:spLocks noGrp="1"/>
          </p:cNvSpPr>
          <p:nvPr>
            <p:ph type="title"/>
          </p:nvPr>
        </p:nvSpPr>
        <p:spPr/>
        <p:txBody>
          <a:bodyPr/>
          <a:lstStyle/>
          <a:p>
            <a:r>
              <a:rPr lang="fr-FR" dirty="0" smtClean="0">
                <a:solidFill>
                  <a:srgbClr val="C00000"/>
                </a:solidFill>
              </a:rPr>
              <a:t>Usages des moteurs</a:t>
            </a:r>
            <a:endParaRPr lang="fr-FR" dirty="0">
              <a:solidFill>
                <a:srgbClr val="C00000"/>
              </a:solidFill>
            </a:endParaRPr>
          </a:p>
        </p:txBody>
      </p:sp>
      <p:sp>
        <p:nvSpPr>
          <p:cNvPr id="9" name="Espace réservé du contenu 6"/>
          <p:cNvSpPr txBox="1">
            <a:spLocks/>
          </p:cNvSpPr>
          <p:nvPr/>
        </p:nvSpPr>
        <p:spPr>
          <a:xfrm>
            <a:off x="2121782" y="5624081"/>
            <a:ext cx="2292646" cy="625425"/>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fr-FR" sz="1600" dirty="0"/>
          </a:p>
        </p:txBody>
      </p:sp>
      <p:sp>
        <p:nvSpPr>
          <p:cNvPr id="11" name="Espace réservé du contenu 6"/>
          <p:cNvSpPr txBox="1">
            <a:spLocks/>
          </p:cNvSpPr>
          <p:nvPr/>
        </p:nvSpPr>
        <p:spPr>
          <a:xfrm>
            <a:off x="6253112" y="5529426"/>
            <a:ext cx="2639368" cy="77989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fr-FR" sz="1600" dirty="0"/>
          </a:p>
        </p:txBody>
      </p:sp>
      <p:sp>
        <p:nvSpPr>
          <p:cNvPr id="3" name="Rectangle 2"/>
          <p:cNvSpPr/>
          <p:nvPr/>
        </p:nvSpPr>
        <p:spPr>
          <a:xfrm>
            <a:off x="7267582" y="6373350"/>
            <a:ext cx="1779654" cy="338554"/>
          </a:xfrm>
          <a:prstGeom prst="rect">
            <a:avLst/>
          </a:prstGeom>
        </p:spPr>
        <p:txBody>
          <a:bodyPr wrap="none">
            <a:spAutoFit/>
          </a:bodyPr>
          <a:lstStyle/>
          <a:p>
            <a:r>
              <a:rPr lang="fr-FR" sz="800" dirty="0" err="1" smtClean="0">
                <a:hlinkClick r:id="rId3"/>
              </a:rPr>
              <a:t>Infographiclabs</a:t>
            </a:r>
            <a:r>
              <a:rPr lang="fr-FR" sz="800" dirty="0" smtClean="0">
                <a:hlinkClick r:id="rId3"/>
              </a:rPr>
              <a:t>, 2010</a:t>
            </a:r>
            <a:r>
              <a:rPr lang="fr-FR" sz="800" dirty="0" smtClean="0"/>
              <a:t>, </a:t>
            </a:r>
            <a:r>
              <a:rPr lang="fr-FR" sz="800" dirty="0" smtClean="0">
                <a:hlinkClick r:id="rId4"/>
              </a:rPr>
              <a:t>GO-Gulf, 2012</a:t>
            </a:r>
            <a:r>
              <a:rPr lang="fr-FR" sz="800" dirty="0" smtClean="0"/>
              <a:t>, </a:t>
            </a:r>
            <a:br>
              <a:rPr lang="fr-FR" sz="800" dirty="0" smtClean="0"/>
            </a:br>
            <a:r>
              <a:rPr lang="fr-FR" sz="800" dirty="0" smtClean="0">
                <a:hlinkClick r:id="rId5"/>
              </a:rPr>
              <a:t>Médiamétrie, 2012</a:t>
            </a:r>
            <a:r>
              <a:rPr lang="fr-FR" sz="800" dirty="0" smtClean="0"/>
              <a:t>, </a:t>
            </a:r>
            <a:r>
              <a:rPr lang="fr-FR" sz="800" dirty="0" err="1" smtClean="0">
                <a:hlinkClick r:id="rId6"/>
              </a:rPr>
              <a:t>BrightEdge</a:t>
            </a:r>
            <a:r>
              <a:rPr lang="fr-FR" sz="800" dirty="0" smtClean="0">
                <a:hlinkClick r:id="rId6"/>
              </a:rPr>
              <a:t>, 2014</a:t>
            </a:r>
            <a:r>
              <a:rPr lang="fr-FR" sz="800" dirty="0" smtClean="0"/>
              <a:t> </a:t>
            </a:r>
            <a:endParaRPr lang="fr-FR" sz="800" dirty="0"/>
          </a:p>
        </p:txBody>
      </p:sp>
      <p:sp>
        <p:nvSpPr>
          <p:cNvPr id="5" name="Ruban courbé vers le haut 4"/>
          <p:cNvSpPr/>
          <p:nvPr/>
        </p:nvSpPr>
        <p:spPr>
          <a:xfrm>
            <a:off x="179512" y="1125086"/>
            <a:ext cx="4327425" cy="1671560"/>
          </a:xfrm>
          <a:prstGeom prst="ellipseRibbon2">
            <a:avLst>
              <a:gd name="adj1" fmla="val 31206"/>
              <a:gd name="adj2" fmla="val 71268"/>
              <a:gd name="adj3" fmla="val 12500"/>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808014" y="980728"/>
            <a:ext cx="2952328" cy="2031325"/>
          </a:xfrm>
          <a:prstGeom prst="rect">
            <a:avLst/>
          </a:prstGeom>
        </p:spPr>
        <p:txBody>
          <a:bodyPr wrap="square">
            <a:spAutoFit/>
          </a:bodyPr>
          <a:lstStyle/>
          <a:p>
            <a:pPr algn="ctr"/>
            <a:r>
              <a:rPr lang="fr-FR" sz="4000" dirty="0">
                <a:solidFill>
                  <a:schemeClr val="bg1">
                    <a:lumMod val="95000"/>
                  </a:schemeClr>
                </a:solidFill>
              </a:rPr>
              <a:t>93 </a:t>
            </a:r>
            <a:r>
              <a:rPr lang="fr-FR" sz="4000" dirty="0" smtClean="0">
                <a:solidFill>
                  <a:schemeClr val="bg1">
                    <a:lumMod val="95000"/>
                  </a:schemeClr>
                </a:solidFill>
              </a:rPr>
              <a:t>%</a:t>
            </a:r>
          </a:p>
          <a:p>
            <a:pPr lvl="0" algn="ctr">
              <a:buSzPct val="80000"/>
            </a:pPr>
            <a:r>
              <a:rPr lang="fr-FR" sz="1400" dirty="0">
                <a:solidFill>
                  <a:schemeClr val="bg1">
                    <a:lumMod val="95000"/>
                  </a:schemeClr>
                </a:solidFill>
              </a:rPr>
              <a:t>des internautes utilisent les moteurs de recherche pour trouver et </a:t>
            </a:r>
            <a:r>
              <a:rPr lang="fr-FR" sz="1400" dirty="0" smtClean="0">
                <a:solidFill>
                  <a:schemeClr val="bg1">
                    <a:lumMod val="95000"/>
                  </a:schemeClr>
                </a:solidFill>
              </a:rPr>
              <a:t/>
            </a:r>
            <a:br>
              <a:rPr lang="fr-FR" sz="1400" dirty="0" smtClean="0">
                <a:solidFill>
                  <a:schemeClr val="bg1">
                    <a:lumMod val="95000"/>
                  </a:schemeClr>
                </a:solidFill>
              </a:rPr>
            </a:br>
            <a:r>
              <a:rPr lang="fr-FR" sz="1400" dirty="0" smtClean="0">
                <a:solidFill>
                  <a:schemeClr val="bg1">
                    <a:lumMod val="95000"/>
                  </a:schemeClr>
                </a:solidFill>
              </a:rPr>
              <a:t>accéder </a:t>
            </a:r>
            <a:r>
              <a:rPr lang="fr-FR" sz="1400" dirty="0">
                <a:solidFill>
                  <a:schemeClr val="bg1">
                    <a:lumMod val="95000"/>
                  </a:schemeClr>
                </a:solidFill>
              </a:rPr>
              <a:t>aux sites</a:t>
            </a:r>
          </a:p>
          <a:p>
            <a:r>
              <a:rPr lang="fr-FR" sz="4000" dirty="0" smtClean="0">
                <a:solidFill>
                  <a:schemeClr val="bg1">
                    <a:lumMod val="95000"/>
                  </a:schemeClr>
                </a:solidFill>
              </a:rPr>
              <a:t> </a:t>
            </a:r>
            <a:endParaRPr lang="fr-FR" sz="4000" dirty="0">
              <a:solidFill>
                <a:schemeClr val="bg1">
                  <a:lumMod val="95000"/>
                </a:schemeClr>
              </a:solidFill>
            </a:endParaRPr>
          </a:p>
        </p:txBody>
      </p:sp>
      <p:sp>
        <p:nvSpPr>
          <p:cNvPr id="18" name="Ruban courbé vers le haut 17"/>
          <p:cNvSpPr/>
          <p:nvPr/>
        </p:nvSpPr>
        <p:spPr>
          <a:xfrm>
            <a:off x="4645074" y="1124744"/>
            <a:ext cx="4327425" cy="1671866"/>
          </a:xfrm>
          <a:prstGeom prst="ellipseRibbon2">
            <a:avLst>
              <a:gd name="adj1" fmla="val 31206"/>
              <a:gd name="adj2" fmla="val 71268"/>
              <a:gd name="adj3" fmla="val 12500"/>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5462916" y="1088449"/>
            <a:ext cx="2952328" cy="1815882"/>
          </a:xfrm>
          <a:prstGeom prst="rect">
            <a:avLst/>
          </a:prstGeom>
        </p:spPr>
        <p:txBody>
          <a:bodyPr wrap="square">
            <a:spAutoFit/>
          </a:bodyPr>
          <a:lstStyle/>
          <a:p>
            <a:pPr algn="ctr"/>
            <a:r>
              <a:rPr lang="fr-FR" sz="4000" dirty="0" smtClean="0">
                <a:solidFill>
                  <a:schemeClr val="bg1">
                    <a:lumMod val="95000"/>
                  </a:schemeClr>
                </a:solidFill>
              </a:rPr>
              <a:t>21 %</a:t>
            </a:r>
          </a:p>
          <a:p>
            <a:pPr lvl="0" algn="ctr">
              <a:buSzPct val="80000"/>
            </a:pPr>
            <a:r>
              <a:rPr lang="fr-FR" sz="1400" dirty="0">
                <a:solidFill>
                  <a:schemeClr val="bg1">
                    <a:lumMod val="95000"/>
                  </a:schemeClr>
                </a:solidFill>
              </a:rPr>
              <a:t>du temps passé en ligne est consacré à la recherche</a:t>
            </a:r>
          </a:p>
          <a:p>
            <a:r>
              <a:rPr lang="fr-FR" sz="4000" dirty="0" smtClean="0">
                <a:solidFill>
                  <a:schemeClr val="bg1">
                    <a:lumMod val="95000"/>
                  </a:schemeClr>
                </a:solidFill>
              </a:rPr>
              <a:t> </a:t>
            </a:r>
            <a:endParaRPr lang="fr-FR" sz="4000" dirty="0">
              <a:solidFill>
                <a:schemeClr val="bg1">
                  <a:lumMod val="95000"/>
                </a:schemeClr>
              </a:solidFill>
            </a:endParaRPr>
          </a:p>
        </p:txBody>
      </p:sp>
      <p:sp>
        <p:nvSpPr>
          <p:cNvPr id="23" name="Ruban courbé vers le haut 22"/>
          <p:cNvSpPr/>
          <p:nvPr/>
        </p:nvSpPr>
        <p:spPr>
          <a:xfrm>
            <a:off x="179512" y="2842206"/>
            <a:ext cx="4327425" cy="1671560"/>
          </a:xfrm>
          <a:prstGeom prst="ellipseRibbon2">
            <a:avLst>
              <a:gd name="adj1" fmla="val 31206"/>
              <a:gd name="adj2" fmla="val 71268"/>
              <a:gd name="adj3" fmla="val 12500"/>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944142" y="2770045"/>
            <a:ext cx="2952328" cy="1815882"/>
          </a:xfrm>
          <a:prstGeom prst="rect">
            <a:avLst/>
          </a:prstGeom>
        </p:spPr>
        <p:txBody>
          <a:bodyPr wrap="square">
            <a:spAutoFit/>
          </a:bodyPr>
          <a:lstStyle/>
          <a:p>
            <a:pPr algn="ctr"/>
            <a:r>
              <a:rPr lang="fr-FR" sz="4000" dirty="0" smtClean="0">
                <a:solidFill>
                  <a:schemeClr val="bg1">
                    <a:lumMod val="95000"/>
                  </a:schemeClr>
                </a:solidFill>
              </a:rPr>
              <a:t>57 %</a:t>
            </a:r>
          </a:p>
          <a:p>
            <a:pPr lvl="0" algn="ctr">
              <a:buSzPct val="80000"/>
            </a:pPr>
            <a:r>
              <a:rPr lang="fr-FR" sz="1400" dirty="0">
                <a:solidFill>
                  <a:schemeClr val="bg1">
                    <a:lumMod val="95000"/>
                  </a:schemeClr>
                </a:solidFill>
              </a:rPr>
              <a:t>des internautes cherchent sur le web chaque jour</a:t>
            </a:r>
          </a:p>
          <a:p>
            <a:r>
              <a:rPr lang="fr-FR" sz="4000" dirty="0" smtClean="0">
                <a:solidFill>
                  <a:schemeClr val="bg1">
                    <a:lumMod val="95000"/>
                  </a:schemeClr>
                </a:solidFill>
              </a:rPr>
              <a:t> </a:t>
            </a:r>
            <a:endParaRPr lang="fr-FR" sz="4000" dirty="0">
              <a:solidFill>
                <a:schemeClr val="bg1">
                  <a:lumMod val="95000"/>
                </a:schemeClr>
              </a:solidFill>
            </a:endParaRPr>
          </a:p>
        </p:txBody>
      </p:sp>
      <p:sp>
        <p:nvSpPr>
          <p:cNvPr id="25" name="Ruban courbé vers le haut 24"/>
          <p:cNvSpPr/>
          <p:nvPr/>
        </p:nvSpPr>
        <p:spPr>
          <a:xfrm>
            <a:off x="4645074" y="2841864"/>
            <a:ext cx="4327425" cy="1671866"/>
          </a:xfrm>
          <a:prstGeom prst="ellipseRibbon2">
            <a:avLst>
              <a:gd name="adj1" fmla="val 31206"/>
              <a:gd name="adj2" fmla="val 71268"/>
              <a:gd name="adj3" fmla="val 12500"/>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5462916" y="2708920"/>
            <a:ext cx="2952328" cy="2031325"/>
          </a:xfrm>
          <a:prstGeom prst="rect">
            <a:avLst/>
          </a:prstGeom>
        </p:spPr>
        <p:txBody>
          <a:bodyPr wrap="square">
            <a:spAutoFit/>
          </a:bodyPr>
          <a:lstStyle/>
          <a:p>
            <a:pPr algn="ctr"/>
            <a:r>
              <a:rPr lang="fr-FR" sz="4000" dirty="0" smtClean="0">
                <a:solidFill>
                  <a:schemeClr val="bg1">
                    <a:lumMod val="95000"/>
                  </a:schemeClr>
                </a:solidFill>
              </a:rPr>
              <a:t>46 %</a:t>
            </a:r>
          </a:p>
          <a:p>
            <a:pPr lvl="0" algn="ctr">
              <a:buSzPct val="80000"/>
            </a:pPr>
            <a:r>
              <a:rPr lang="fr-FR" sz="1400" dirty="0" smtClean="0">
                <a:solidFill>
                  <a:schemeClr val="bg1">
                    <a:lumMod val="95000"/>
                  </a:schemeClr>
                </a:solidFill>
              </a:rPr>
              <a:t>des recherches concernent </a:t>
            </a:r>
            <a:r>
              <a:rPr lang="fr-FR" sz="1400" dirty="0">
                <a:solidFill>
                  <a:schemeClr val="bg1">
                    <a:lumMod val="95000"/>
                  </a:schemeClr>
                </a:solidFill>
              </a:rPr>
              <a:t>des informations sur des produits </a:t>
            </a:r>
            <a:r>
              <a:rPr lang="fr-FR" sz="1400" dirty="0" smtClean="0">
                <a:solidFill>
                  <a:schemeClr val="bg1">
                    <a:lumMod val="95000"/>
                  </a:schemeClr>
                </a:solidFill>
              </a:rPr>
              <a:t/>
            </a:r>
            <a:br>
              <a:rPr lang="fr-FR" sz="1400" dirty="0" smtClean="0">
                <a:solidFill>
                  <a:schemeClr val="bg1">
                    <a:lumMod val="95000"/>
                  </a:schemeClr>
                </a:solidFill>
              </a:rPr>
            </a:br>
            <a:r>
              <a:rPr lang="fr-FR" sz="1400" dirty="0" smtClean="0">
                <a:solidFill>
                  <a:schemeClr val="bg1">
                    <a:lumMod val="95000"/>
                  </a:schemeClr>
                </a:solidFill>
              </a:rPr>
              <a:t>ou </a:t>
            </a:r>
            <a:r>
              <a:rPr lang="fr-FR" sz="1400" dirty="0">
                <a:solidFill>
                  <a:schemeClr val="bg1">
                    <a:lumMod val="95000"/>
                  </a:schemeClr>
                </a:solidFill>
              </a:rPr>
              <a:t>des </a:t>
            </a:r>
            <a:r>
              <a:rPr lang="fr-FR" sz="1400" dirty="0" smtClean="0">
                <a:solidFill>
                  <a:schemeClr val="bg1">
                    <a:lumMod val="95000"/>
                  </a:schemeClr>
                </a:solidFill>
              </a:rPr>
              <a:t>services (e-commerce)</a:t>
            </a:r>
            <a:endParaRPr lang="fr-FR" sz="1400" dirty="0">
              <a:solidFill>
                <a:schemeClr val="bg1">
                  <a:lumMod val="95000"/>
                </a:schemeClr>
              </a:solidFill>
            </a:endParaRPr>
          </a:p>
          <a:p>
            <a:r>
              <a:rPr lang="fr-FR" sz="4000" dirty="0" smtClean="0">
                <a:solidFill>
                  <a:schemeClr val="bg1">
                    <a:lumMod val="95000"/>
                  </a:schemeClr>
                </a:solidFill>
              </a:rPr>
              <a:t> </a:t>
            </a:r>
            <a:endParaRPr lang="fr-FR" sz="4000" dirty="0">
              <a:solidFill>
                <a:schemeClr val="bg1">
                  <a:lumMod val="95000"/>
                </a:schemeClr>
              </a:solidFill>
            </a:endParaRPr>
          </a:p>
        </p:txBody>
      </p:sp>
      <p:sp>
        <p:nvSpPr>
          <p:cNvPr id="27" name="Ruban courbé vers le haut 26"/>
          <p:cNvSpPr/>
          <p:nvPr/>
        </p:nvSpPr>
        <p:spPr>
          <a:xfrm>
            <a:off x="2503475" y="4788301"/>
            <a:ext cx="4327425" cy="1671560"/>
          </a:xfrm>
          <a:prstGeom prst="ellipseRibbon2">
            <a:avLst>
              <a:gd name="adj1" fmla="val 31206"/>
              <a:gd name="adj2" fmla="val 71268"/>
              <a:gd name="adj3" fmla="val 12500"/>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3203848" y="4788301"/>
            <a:ext cx="2952328" cy="1138773"/>
          </a:xfrm>
          <a:prstGeom prst="rect">
            <a:avLst/>
          </a:prstGeom>
        </p:spPr>
        <p:txBody>
          <a:bodyPr wrap="square">
            <a:spAutoFit/>
          </a:bodyPr>
          <a:lstStyle/>
          <a:p>
            <a:pPr algn="ctr"/>
            <a:r>
              <a:rPr lang="fr-FR" sz="4000" dirty="0" smtClean="0">
                <a:solidFill>
                  <a:schemeClr val="bg1">
                    <a:lumMod val="95000"/>
                  </a:schemeClr>
                </a:solidFill>
              </a:rPr>
              <a:t>31 à 51 %</a:t>
            </a:r>
          </a:p>
          <a:p>
            <a:pPr lvl="0" algn="ctr">
              <a:buSzPct val="80000"/>
            </a:pPr>
            <a:r>
              <a:rPr lang="fr-FR" sz="1400" dirty="0" smtClean="0">
                <a:solidFill>
                  <a:schemeClr val="bg1">
                    <a:lumMod val="95000"/>
                  </a:schemeClr>
                </a:solidFill>
              </a:rPr>
              <a:t>du trafic d’un site vient </a:t>
            </a:r>
            <a:br>
              <a:rPr lang="fr-FR" sz="1400" dirty="0" smtClean="0">
                <a:solidFill>
                  <a:schemeClr val="bg1">
                    <a:lumMod val="95000"/>
                  </a:schemeClr>
                </a:solidFill>
              </a:rPr>
            </a:br>
            <a:r>
              <a:rPr lang="fr-FR" sz="1400" dirty="0" smtClean="0">
                <a:solidFill>
                  <a:schemeClr val="bg1">
                    <a:lumMod val="95000"/>
                  </a:schemeClr>
                </a:solidFill>
              </a:rPr>
              <a:t>d’un moteur de recherche (France)</a:t>
            </a:r>
            <a:endParaRPr lang="fr-FR" sz="4000" dirty="0">
              <a:solidFill>
                <a:schemeClr val="bg1">
                  <a:lumMod val="95000"/>
                </a:schemeClr>
              </a:solidFill>
            </a:endParaRPr>
          </a:p>
        </p:txBody>
      </p:sp>
    </p:spTree>
    <p:extLst>
      <p:ext uri="{BB962C8B-B14F-4D97-AF65-F5344CB8AC3E}">
        <p14:creationId xmlns:p14="http://schemas.microsoft.com/office/powerpoint/2010/main" val="15354882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bg1"/>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009644"/>
                </a:solidFill>
              </a:rPr>
              <a:t>La recherche sémantique</a:t>
            </a:r>
            <a:endParaRPr lang="fr-FR" dirty="0"/>
          </a:p>
        </p:txBody>
      </p:sp>
      <p:sp>
        <p:nvSpPr>
          <p:cNvPr id="18" name="Rectangle 17"/>
          <p:cNvSpPr/>
          <p:nvPr/>
        </p:nvSpPr>
        <p:spPr>
          <a:xfrm>
            <a:off x="292221" y="940323"/>
            <a:ext cx="4139952" cy="1569660"/>
          </a:xfrm>
          <a:prstGeom prst="rect">
            <a:avLst/>
          </a:prstGeom>
        </p:spPr>
        <p:txBody>
          <a:bodyPr wrap="square">
            <a:spAutoFit/>
          </a:bodyPr>
          <a:lstStyle/>
          <a:p>
            <a:pPr marL="814388" lvl="1" indent="-814388"/>
            <a:r>
              <a:rPr lang="fr-FR" sz="1400" dirty="0"/>
              <a:t>intérêts : </a:t>
            </a:r>
            <a:r>
              <a:rPr lang="fr-FR" sz="1400" dirty="0" smtClean="0"/>
              <a:t>- aide </a:t>
            </a:r>
            <a:r>
              <a:rPr lang="fr-FR" sz="1400" dirty="0"/>
              <a:t>à la sélection</a:t>
            </a:r>
          </a:p>
          <a:p>
            <a:pPr marL="814388" lvl="1" indent="-274638"/>
            <a:r>
              <a:rPr lang="fr-FR" sz="1400" dirty="0" smtClean="0"/>
              <a:t> - éliminations </a:t>
            </a:r>
            <a:r>
              <a:rPr lang="fr-FR" sz="1400" dirty="0"/>
              <a:t>de corrélations </a:t>
            </a:r>
            <a:r>
              <a:rPr lang="fr-FR" sz="1400" dirty="0" smtClean="0"/>
              <a:t>inintéressantes (raccourcis de recherche) -&gt; liste de résultats plus courte, mais avec plus de contenu (parfait pour mobiles)</a:t>
            </a:r>
            <a:endParaRPr lang="fr-FR" sz="1400" dirty="0"/>
          </a:p>
          <a:p>
            <a:pPr marL="814388" lvl="1" indent="-274638"/>
            <a:r>
              <a:rPr lang="fr-FR" sz="1400" dirty="0" smtClean="0"/>
              <a:t>- suggestions </a:t>
            </a:r>
            <a:r>
              <a:rPr lang="fr-FR" sz="1400" dirty="0"/>
              <a:t>d’idées et de pistes </a:t>
            </a:r>
            <a:r>
              <a:rPr lang="fr-FR" sz="1400" dirty="0" smtClean="0"/>
              <a:t>nouvelles</a:t>
            </a:r>
          </a:p>
          <a:p>
            <a:pPr marL="814388" lvl="1" indent="-814388">
              <a:tabLst>
                <a:tab pos="1260475" algn="l"/>
              </a:tabLst>
            </a:pPr>
            <a:r>
              <a:rPr lang="fr-FR" sz="1200" dirty="0"/>
              <a:t>	</a:t>
            </a:r>
          </a:p>
        </p:txBody>
      </p:sp>
      <p:pic>
        <p:nvPicPr>
          <p:cNvPr id="3" name="Imag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0241" y="2786576"/>
            <a:ext cx="4047056" cy="2719217"/>
          </a:xfrm>
          <a:prstGeom prst="rect">
            <a:avLst/>
          </a:prstGeom>
          <a:effectLst>
            <a:outerShdw blurRad="292100" dist="139700" dir="2700000" algn="ctr" rotWithShape="0">
              <a:srgbClr val="000000">
                <a:alpha val="65000"/>
              </a:srgbClr>
            </a:outerShdw>
          </a:effectLst>
        </p:spPr>
      </p:pic>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7142" y="1557587"/>
            <a:ext cx="3816422" cy="2457978"/>
          </a:xfrm>
          <a:prstGeom prst="rect">
            <a:avLst/>
          </a:prstGeom>
          <a:effectLst>
            <a:outerShdw blurRad="292100" dist="139700" dir="2700000" algn="ctr" rotWithShape="0">
              <a:srgbClr val="000000">
                <a:alpha val="65000"/>
              </a:srgbClr>
            </a:outerShdw>
          </a:effectLst>
        </p:spPr>
      </p:pic>
      <p:cxnSp>
        <p:nvCxnSpPr>
          <p:cNvPr id="16" name="Connecteur droit avec flèche 15"/>
          <p:cNvCxnSpPr/>
          <p:nvPr/>
        </p:nvCxnSpPr>
        <p:spPr>
          <a:xfrm flipV="1">
            <a:off x="3500798" y="1668067"/>
            <a:ext cx="1253317" cy="2923761"/>
          </a:xfrm>
          <a:prstGeom prst="straightConnector1">
            <a:avLst/>
          </a:prstGeom>
          <a:ln w="38100">
            <a:solidFill>
              <a:srgbClr val="009644"/>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à coins arrondis 11"/>
          <p:cNvSpPr/>
          <p:nvPr/>
        </p:nvSpPr>
        <p:spPr>
          <a:xfrm rot="16200000">
            <a:off x="5112347" y="1178349"/>
            <a:ext cx="219639" cy="936103"/>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a:t>
            </a:r>
            <a:endParaRPr lang="fr-FR" dirty="0"/>
          </a:p>
        </p:txBody>
      </p:sp>
      <p:cxnSp>
        <p:nvCxnSpPr>
          <p:cNvPr id="20" name="Connecteur droit avec flèche 19"/>
          <p:cNvCxnSpPr>
            <a:endCxn id="13" idx="0"/>
          </p:cNvCxnSpPr>
          <p:nvPr/>
        </p:nvCxnSpPr>
        <p:spPr>
          <a:xfrm flipV="1">
            <a:off x="3707904" y="4339439"/>
            <a:ext cx="1090655" cy="816302"/>
          </a:xfrm>
          <a:prstGeom prst="straightConnector1">
            <a:avLst/>
          </a:prstGeom>
          <a:ln w="38100">
            <a:solidFill>
              <a:srgbClr val="009644"/>
            </a:solidFill>
            <a:tailEnd type="arrow"/>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87142" y="4265431"/>
            <a:ext cx="3816422" cy="2326200"/>
          </a:xfrm>
          <a:prstGeom prst="rect">
            <a:avLst/>
          </a:prstGeom>
          <a:effectLst>
            <a:outerShdw blurRad="292100" dist="139700" dir="2700000" algn="ctr" rotWithShape="0">
              <a:srgbClr val="000000">
                <a:alpha val="65000"/>
              </a:srgbClr>
            </a:outerShdw>
          </a:effectLst>
        </p:spPr>
      </p:pic>
      <p:sp>
        <p:nvSpPr>
          <p:cNvPr id="13" name="Rectangle à coins arrondis 12"/>
          <p:cNvSpPr/>
          <p:nvPr/>
        </p:nvSpPr>
        <p:spPr>
          <a:xfrm rot="16200000">
            <a:off x="5167669" y="3871387"/>
            <a:ext cx="197882" cy="936103"/>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275804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bg1"/>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009644"/>
                </a:solidFill>
              </a:rPr>
              <a:t>La recherche sémantique</a:t>
            </a:r>
            <a:endParaRPr lang="fr-FR" dirty="0"/>
          </a:p>
        </p:txBody>
      </p:sp>
      <p:sp>
        <p:nvSpPr>
          <p:cNvPr id="18" name="Rectangle 17"/>
          <p:cNvSpPr/>
          <p:nvPr/>
        </p:nvSpPr>
        <p:spPr>
          <a:xfrm>
            <a:off x="915702" y="1092880"/>
            <a:ext cx="7015472" cy="1077218"/>
          </a:xfrm>
          <a:prstGeom prst="rect">
            <a:avLst/>
          </a:prstGeom>
        </p:spPr>
        <p:txBody>
          <a:bodyPr wrap="square">
            <a:spAutoFit/>
          </a:bodyPr>
          <a:lstStyle/>
          <a:p>
            <a:pPr marL="814388" lvl="1" indent="-814388">
              <a:tabLst>
                <a:tab pos="1260475" algn="l"/>
              </a:tabLst>
            </a:pPr>
            <a:r>
              <a:rPr lang="fr-FR" sz="1600" dirty="0" smtClean="0"/>
              <a:t>limites : - corrélations automatiques, donc potentiellement </a:t>
            </a:r>
            <a:r>
              <a:rPr lang="fr-FR" sz="1600" dirty="0" smtClean="0">
                <a:hlinkClick r:id="rId3"/>
              </a:rPr>
              <a:t>restrictives ou trompeuses</a:t>
            </a:r>
            <a:endParaRPr lang="fr-FR" sz="1600" dirty="0" smtClean="0"/>
          </a:p>
          <a:p>
            <a:pPr marL="814388" lvl="1" indent="-366713">
              <a:tabLst>
                <a:tab pos="1260475" algn="l"/>
              </a:tabLst>
            </a:pPr>
            <a:r>
              <a:rPr lang="fr-FR" sz="1600" dirty="0" smtClean="0"/>
              <a:t>    - basé avant tout sur le </a:t>
            </a:r>
            <a:r>
              <a:rPr lang="fr-FR" sz="1600" i="1" dirty="0" err="1" smtClean="0"/>
              <a:t>crowdsourcing</a:t>
            </a:r>
            <a:r>
              <a:rPr lang="fr-FR" sz="1600" dirty="0" smtClean="0"/>
              <a:t> donc limité en nombre </a:t>
            </a:r>
            <a:r>
              <a:rPr lang="fr-FR" sz="1600" dirty="0" smtClean="0">
                <a:sym typeface="Wingdings" panose="05000000000000000000" pitchFamily="2" charset="2"/>
              </a:rPr>
              <a:t> projet de </a:t>
            </a:r>
            <a:r>
              <a:rPr lang="fr-FR" sz="1600" i="1" dirty="0" err="1" smtClean="0">
                <a:sym typeface="Wingdings" panose="05000000000000000000" pitchFamily="2" charset="2"/>
                <a:hlinkClick r:id="rId4"/>
              </a:rPr>
              <a:t>Knowledge</a:t>
            </a:r>
            <a:r>
              <a:rPr lang="fr-FR" sz="1600" i="1" dirty="0" smtClean="0">
                <a:sym typeface="Wingdings" panose="05000000000000000000" pitchFamily="2" charset="2"/>
                <a:hlinkClick r:id="rId4"/>
              </a:rPr>
              <a:t> </a:t>
            </a:r>
            <a:r>
              <a:rPr lang="fr-FR" sz="1600" i="1" dirty="0" err="1" smtClean="0">
                <a:sym typeface="Wingdings" panose="05000000000000000000" pitchFamily="2" charset="2"/>
                <a:hlinkClick r:id="rId4"/>
              </a:rPr>
              <a:t>vault</a:t>
            </a:r>
            <a:endParaRPr lang="fr-FR" sz="1600" i="1" dirty="0" smtClean="0">
              <a:sym typeface="Wingdings" panose="05000000000000000000" pitchFamily="2" charset="2"/>
            </a:endParaRPr>
          </a:p>
          <a:p>
            <a:pPr marL="814388" lvl="1" indent="-366713">
              <a:tabLst>
                <a:tab pos="1260475" algn="l"/>
              </a:tabLst>
            </a:pPr>
            <a:r>
              <a:rPr lang="fr-FR" sz="1600" dirty="0" smtClean="0">
                <a:sym typeface="Wingdings" panose="05000000000000000000" pitchFamily="2" charset="2"/>
              </a:rPr>
              <a:t>     - origine des données, vérifications et mises à jour ?</a:t>
            </a:r>
            <a:endParaRPr lang="fr-FR" sz="1200" dirty="0"/>
          </a:p>
        </p:txBody>
      </p:sp>
      <p:pic>
        <p:nvPicPr>
          <p:cNvPr id="3" name="Imag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08654" y="2718473"/>
            <a:ext cx="3630562" cy="3861607"/>
          </a:xfrm>
          <a:prstGeom prst="rect">
            <a:avLst/>
          </a:prstGeom>
          <a:effectLst>
            <a:outerShdw blurRad="292100" dist="139700" dir="2700000" algn="ctr" rotWithShape="0">
              <a:srgbClr val="000000">
                <a:alpha val="65000"/>
              </a:srgbClr>
            </a:outerShdw>
          </a:effectLst>
        </p:spPr>
      </p:pic>
      <p:sp>
        <p:nvSpPr>
          <p:cNvPr id="14" name="Rectangle 13"/>
          <p:cNvSpPr/>
          <p:nvPr/>
        </p:nvSpPr>
        <p:spPr>
          <a:xfrm>
            <a:off x="3563888" y="2305786"/>
            <a:ext cx="4139952" cy="276999"/>
          </a:xfrm>
          <a:prstGeom prst="rect">
            <a:avLst/>
          </a:prstGeom>
        </p:spPr>
        <p:txBody>
          <a:bodyPr wrap="square">
            <a:spAutoFit/>
          </a:bodyPr>
          <a:lstStyle/>
          <a:p>
            <a:pPr marL="814388" lvl="1" indent="-814388">
              <a:tabLst>
                <a:tab pos="1260475" algn="l"/>
              </a:tabLst>
            </a:pPr>
            <a:r>
              <a:rPr lang="fr-FR" sz="1200" dirty="0" smtClean="0"/>
              <a:t>exemples 2016 du </a:t>
            </a:r>
            <a:r>
              <a:rPr lang="fr-FR" sz="1200" i="1" dirty="0" err="1" smtClean="0"/>
              <a:t>Knowledge</a:t>
            </a:r>
            <a:r>
              <a:rPr lang="fr-FR" sz="1200" i="1" dirty="0" smtClean="0"/>
              <a:t> Graph</a:t>
            </a:r>
            <a:r>
              <a:rPr lang="fr-FR" sz="1200" dirty="0"/>
              <a:t>	</a:t>
            </a:r>
          </a:p>
        </p:txBody>
      </p:sp>
      <p:pic>
        <p:nvPicPr>
          <p:cNvPr id="4" name="Imag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3616" y="2665058"/>
            <a:ext cx="3645998" cy="3915023"/>
          </a:xfrm>
          <a:prstGeom prst="rect">
            <a:avLst/>
          </a:prstGeom>
          <a:effectLst>
            <a:outerShdw blurRad="292100" dist="139700" dir="2700000" algn="ctr" rotWithShape="0">
              <a:srgbClr val="000000">
                <a:alpha val="65000"/>
              </a:srgbClr>
            </a:outerShdw>
          </a:effectLst>
        </p:spPr>
      </p:pic>
      <p:cxnSp>
        <p:nvCxnSpPr>
          <p:cNvPr id="7" name="Connecteur droit avec flèche 6"/>
          <p:cNvCxnSpPr/>
          <p:nvPr/>
        </p:nvCxnSpPr>
        <p:spPr>
          <a:xfrm flipH="1">
            <a:off x="5724128" y="4243747"/>
            <a:ext cx="216024" cy="358234"/>
          </a:xfrm>
          <a:prstGeom prst="straightConnector1">
            <a:avLst/>
          </a:prstGeom>
          <a:ln>
            <a:solidFill>
              <a:srgbClr val="009644"/>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17" name="Connecteur droit avec flèche 16"/>
          <p:cNvCxnSpPr/>
          <p:nvPr/>
        </p:nvCxnSpPr>
        <p:spPr>
          <a:xfrm>
            <a:off x="1475656" y="4077072"/>
            <a:ext cx="504056" cy="1493825"/>
          </a:xfrm>
          <a:prstGeom prst="straightConnector1">
            <a:avLst/>
          </a:prstGeom>
          <a:ln>
            <a:solidFill>
              <a:srgbClr val="009644"/>
            </a:solidFill>
            <a:headEnd type="triangl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912571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009644"/>
                </a:solidFill>
              </a:rPr>
              <a:t>La recherche sémantique</a:t>
            </a:r>
            <a:endParaRPr lang="fr-FR" dirty="0"/>
          </a:p>
        </p:txBody>
      </p:sp>
      <p:sp>
        <p:nvSpPr>
          <p:cNvPr id="9" name="Rectangle 8"/>
          <p:cNvSpPr/>
          <p:nvPr/>
        </p:nvSpPr>
        <p:spPr>
          <a:xfrm>
            <a:off x="276341" y="5301208"/>
            <a:ext cx="3505903" cy="646331"/>
          </a:xfrm>
          <a:prstGeom prst="rect">
            <a:avLst/>
          </a:prstGeom>
        </p:spPr>
        <p:txBody>
          <a:bodyPr wrap="square">
            <a:spAutoFit/>
          </a:bodyPr>
          <a:lstStyle/>
          <a:p>
            <a:pPr lvl="1"/>
            <a:r>
              <a:rPr lang="fr-FR" sz="1200" dirty="0" smtClean="0"/>
              <a:t>permet de pointer directement sur une réponse et non un document</a:t>
            </a:r>
          </a:p>
          <a:p>
            <a:pPr lvl="1"/>
            <a:r>
              <a:rPr lang="fr-FR" sz="1200" dirty="0" smtClean="0">
                <a:sym typeface="Wingdings" pitchFamily="2" charset="2"/>
              </a:rPr>
              <a:t> moteur de recherche d’entités</a:t>
            </a:r>
            <a:endParaRPr lang="fr-FR" sz="1200" dirty="0"/>
          </a:p>
        </p:txBody>
      </p:sp>
      <p:pic>
        <p:nvPicPr>
          <p:cNvPr id="4" name="Imag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32048" y="2492896"/>
            <a:ext cx="4142055" cy="4019024"/>
          </a:xfrm>
          <a:prstGeom prst="rect">
            <a:avLst/>
          </a:prstGeom>
          <a:effectLst>
            <a:outerShdw blurRad="292100" dist="139700" dir="2700000" algn="ctr" rotWithShape="0">
              <a:srgbClr val="000000">
                <a:alpha val="65000"/>
              </a:srgbClr>
            </a:outerShdw>
          </a:effectLst>
        </p:spPr>
      </p:pic>
      <p:pic>
        <p:nvPicPr>
          <p:cNvPr id="5" name="Imag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3828" y="912665"/>
            <a:ext cx="4266075" cy="3300171"/>
          </a:xfrm>
          <a:prstGeom prst="rect">
            <a:avLst/>
          </a:prstGeom>
          <a:effectLst>
            <a:outerShdw blurRad="292100" dist="139700" dir="2700000" algn="ctr" rotWithShape="0">
              <a:srgbClr val="000000">
                <a:alpha val="65000"/>
              </a:srgbClr>
            </a:outerShdw>
          </a:effectLst>
        </p:spPr>
      </p:pic>
      <p:sp>
        <p:nvSpPr>
          <p:cNvPr id="12" name="Rectangle à coins arrondis 11"/>
          <p:cNvSpPr/>
          <p:nvPr/>
        </p:nvSpPr>
        <p:spPr>
          <a:xfrm rot="16200000">
            <a:off x="5784395" y="2049104"/>
            <a:ext cx="239510" cy="1224137"/>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rot="16200000">
            <a:off x="1340952" y="467360"/>
            <a:ext cx="246980" cy="1129700"/>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881144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009644"/>
                </a:solidFill>
              </a:rPr>
              <a:t>La recherche sémantique</a:t>
            </a:r>
            <a:endParaRPr lang="fr-FR" dirty="0"/>
          </a:p>
        </p:txBody>
      </p:sp>
      <p:sp>
        <p:nvSpPr>
          <p:cNvPr id="3" name="Espace réservé du contenu 2"/>
          <p:cNvSpPr>
            <a:spLocks noGrp="1"/>
          </p:cNvSpPr>
          <p:nvPr>
            <p:ph idx="1"/>
          </p:nvPr>
        </p:nvSpPr>
        <p:spPr/>
        <p:txBody>
          <a:bodyPr>
            <a:normAutofit fontScale="85000" lnSpcReduction="20000"/>
          </a:bodyPr>
          <a:lstStyle/>
          <a:p>
            <a:pPr marL="342900" lvl="1" indent="-342900">
              <a:spcBef>
                <a:spcPts val="0"/>
              </a:spcBef>
            </a:pPr>
            <a:r>
              <a:rPr lang="fr-FR" dirty="0" smtClean="0">
                <a:solidFill>
                  <a:prstClr val="black"/>
                </a:solidFill>
                <a:sym typeface="Wingdings" pitchFamily="2" charset="2"/>
              </a:rPr>
              <a:t>moteurs généralistes</a:t>
            </a:r>
          </a:p>
          <a:p>
            <a:pPr lvl="1" indent="-120650"/>
            <a:r>
              <a:rPr lang="fr-FR" sz="1600" dirty="0">
                <a:sym typeface="Wingdings" pitchFamily="2" charset="2"/>
              </a:rPr>
              <a:t>ex. : </a:t>
            </a:r>
            <a:r>
              <a:rPr lang="fr-FR" sz="1600" dirty="0" err="1" smtClean="0">
                <a:sym typeface="Wingdings" pitchFamily="2" charset="2"/>
              </a:rPr>
              <a:t>Hulbee</a:t>
            </a:r>
            <a:r>
              <a:rPr lang="fr-FR" sz="1600" dirty="0" smtClean="0">
                <a:sym typeface="Wingdings" pitchFamily="2" charset="2"/>
              </a:rPr>
              <a:t> </a:t>
            </a:r>
            <a:r>
              <a:rPr lang="fr-FR" sz="1600" dirty="0">
                <a:sym typeface="Wingdings" pitchFamily="2" charset="2"/>
              </a:rPr>
              <a:t>: </a:t>
            </a:r>
            <a:r>
              <a:rPr lang="fr-FR" sz="1600" dirty="0">
                <a:sym typeface="Wingdings" pitchFamily="2" charset="2"/>
                <a:hlinkClick r:id="rId3"/>
              </a:rPr>
              <a:t>https://hulbee.com</a:t>
            </a:r>
            <a:r>
              <a:rPr lang="fr-FR" sz="1600" dirty="0" smtClean="0">
                <a:sym typeface="Wingdings" pitchFamily="2" charset="2"/>
                <a:hlinkClick r:id="rId3"/>
              </a:rPr>
              <a:t>/</a:t>
            </a:r>
            <a:endParaRPr lang="fr-FR" sz="1600" dirty="0" smtClean="0">
              <a:sym typeface="Wingdings" pitchFamily="2" charset="2"/>
            </a:endParaRPr>
          </a:p>
          <a:p>
            <a:pPr lvl="1"/>
            <a:endParaRPr lang="fr-FR" dirty="0" smtClean="0">
              <a:solidFill>
                <a:prstClr val="black"/>
              </a:solidFill>
              <a:sym typeface="Wingdings" pitchFamily="2" charset="2"/>
            </a:endParaRPr>
          </a:p>
          <a:p>
            <a:pPr marL="342900" lvl="1" indent="-342900">
              <a:spcBef>
                <a:spcPts val="0"/>
              </a:spcBef>
            </a:pPr>
            <a:r>
              <a:rPr lang="fr-FR" dirty="0" smtClean="0">
                <a:solidFill>
                  <a:prstClr val="black"/>
                </a:solidFill>
                <a:sym typeface="Wingdings" pitchFamily="2" charset="2"/>
              </a:rPr>
              <a:t>surtout </a:t>
            </a:r>
            <a:r>
              <a:rPr lang="fr-FR" dirty="0">
                <a:solidFill>
                  <a:prstClr val="black"/>
                </a:solidFill>
                <a:sym typeface="Wingdings" pitchFamily="2" charset="2"/>
              </a:rPr>
              <a:t>des usages commerciaux</a:t>
            </a:r>
          </a:p>
          <a:p>
            <a:pPr lvl="1" indent="-120650"/>
            <a:r>
              <a:rPr lang="fr-FR" sz="1600" dirty="0">
                <a:sym typeface="Wingdings" pitchFamily="2" charset="2"/>
              </a:rPr>
              <a:t>ex. : </a:t>
            </a:r>
            <a:r>
              <a:rPr lang="fr-FR" sz="1600" dirty="0" err="1">
                <a:sym typeface="Wingdings" pitchFamily="2" charset="2"/>
              </a:rPr>
              <a:t>Yummly</a:t>
            </a:r>
            <a:r>
              <a:rPr lang="fr-FR" sz="1600" dirty="0">
                <a:sym typeface="Wingdings" pitchFamily="2" charset="2"/>
              </a:rPr>
              <a:t> : </a:t>
            </a:r>
            <a:r>
              <a:rPr lang="fr-FR" sz="1600" dirty="0">
                <a:sym typeface="Wingdings" pitchFamily="2" charset="2"/>
                <a:hlinkClick r:id="rId4"/>
              </a:rPr>
              <a:t>http://www.yummly.com</a:t>
            </a:r>
            <a:r>
              <a:rPr lang="fr-FR" sz="1600" dirty="0">
                <a:sym typeface="Wingdings" pitchFamily="2" charset="2"/>
              </a:rPr>
              <a:t> </a:t>
            </a:r>
          </a:p>
          <a:p>
            <a:pPr marL="1166813" lvl="2"/>
            <a:r>
              <a:rPr lang="fr-FR" sz="1400" dirty="0" err="1">
                <a:sym typeface="Wingdings" pitchFamily="2" charset="2"/>
              </a:rPr>
              <a:t>métamoteur</a:t>
            </a:r>
            <a:r>
              <a:rPr lang="fr-FR" sz="1400" dirty="0">
                <a:sym typeface="Wingdings" pitchFamily="2" charset="2"/>
              </a:rPr>
              <a:t> de recettes de cuisine</a:t>
            </a:r>
          </a:p>
          <a:p>
            <a:pPr lvl="2"/>
            <a:endParaRPr lang="fr-FR" sz="900" dirty="0">
              <a:sym typeface="Wingdings" pitchFamily="2" charset="2"/>
            </a:endParaRPr>
          </a:p>
          <a:p>
            <a:pPr marL="1079500" lvl="1" indent="0">
              <a:spcBef>
                <a:spcPts val="0"/>
              </a:spcBef>
              <a:buNone/>
            </a:pPr>
            <a:r>
              <a:rPr lang="fr-FR" sz="1600" dirty="0">
                <a:sym typeface="Wingdings" pitchFamily="2" charset="2"/>
              </a:rPr>
              <a:t>Monster : </a:t>
            </a:r>
            <a:r>
              <a:rPr lang="fr-FR" sz="1600" dirty="0">
                <a:sym typeface="Wingdings" pitchFamily="2" charset="2"/>
                <a:hlinkClick r:id="rId5"/>
              </a:rPr>
              <a:t>http://www.monster.com/</a:t>
            </a:r>
            <a:r>
              <a:rPr lang="fr-FR" sz="1600" dirty="0">
                <a:sym typeface="Wingdings" pitchFamily="2" charset="2"/>
              </a:rPr>
              <a:t> </a:t>
            </a:r>
          </a:p>
          <a:p>
            <a:pPr marL="1166813" lvl="2"/>
            <a:r>
              <a:rPr lang="fr-FR" sz="1400" dirty="0">
                <a:sym typeface="Wingdings" pitchFamily="2" charset="2"/>
              </a:rPr>
              <a:t>site de recrutement (</a:t>
            </a:r>
            <a:r>
              <a:rPr lang="fr-FR" sz="1400" dirty="0">
                <a:sym typeface="Wingdings" pitchFamily="2" charset="2"/>
                <a:hlinkClick r:id="rId6"/>
              </a:rPr>
              <a:t>source</a:t>
            </a:r>
            <a:r>
              <a:rPr lang="fr-FR" sz="1400" dirty="0">
                <a:sym typeface="Wingdings" pitchFamily="2" charset="2"/>
              </a:rPr>
              <a:t>)</a:t>
            </a:r>
          </a:p>
          <a:p>
            <a:endParaRPr lang="fr-FR" sz="1800" dirty="0" smtClean="0"/>
          </a:p>
          <a:p>
            <a:r>
              <a:rPr lang="fr-FR" sz="1800" dirty="0" smtClean="0"/>
              <a:t>exemples de moteurs de recherche sémantique spécialisés de niveau recherche</a:t>
            </a:r>
          </a:p>
          <a:p>
            <a:pPr marL="717550" lvl="2" indent="-184150">
              <a:spcBef>
                <a:spcPts val="600"/>
              </a:spcBef>
              <a:buFont typeface="Arial" pitchFamily="34" charset="0"/>
              <a:buChar char="•"/>
            </a:pPr>
            <a:r>
              <a:rPr lang="fr-FR" dirty="0" err="1" smtClean="0"/>
              <a:t>Symbolab</a:t>
            </a:r>
            <a:r>
              <a:rPr lang="fr-FR" dirty="0" smtClean="0"/>
              <a:t> </a:t>
            </a:r>
            <a:r>
              <a:rPr lang="fr-FR" dirty="0"/>
              <a:t>: </a:t>
            </a:r>
            <a:r>
              <a:rPr lang="fr-FR" dirty="0" smtClean="0">
                <a:hlinkClick r:id="rId7"/>
              </a:rPr>
              <a:t>https://</a:t>
            </a:r>
            <a:r>
              <a:rPr lang="fr-FR" dirty="0">
                <a:hlinkClick r:id="rId7"/>
              </a:rPr>
              <a:t>symbolab.com</a:t>
            </a:r>
            <a:r>
              <a:rPr lang="fr-FR" dirty="0" smtClean="0">
                <a:hlinkClick r:id="rId7"/>
              </a:rPr>
              <a:t>/</a:t>
            </a:r>
            <a:r>
              <a:rPr lang="fr-FR" dirty="0" smtClean="0"/>
              <a:t>  </a:t>
            </a:r>
            <a:r>
              <a:rPr lang="fr-FR" dirty="0"/>
              <a:t>	</a:t>
            </a:r>
          </a:p>
          <a:p>
            <a:pPr lvl="2"/>
            <a:r>
              <a:rPr lang="fr-FR" sz="1400" dirty="0" smtClean="0"/>
              <a:t>équations mathématiques : « </a:t>
            </a:r>
            <a:r>
              <a:rPr lang="en-US" sz="1400" dirty="0"/>
              <a:t> </a:t>
            </a:r>
            <a:r>
              <a:rPr lang="en-US" sz="1400" i="1" dirty="0" smtClean="0"/>
              <a:t>The </a:t>
            </a:r>
            <a:r>
              <a:rPr lang="en-US" sz="1400" i="1" dirty="0"/>
              <a:t>stated goal of the site is to provide the most relevant search results that are theoretically and semantically similar, rather than </a:t>
            </a:r>
            <a:r>
              <a:rPr lang="en-US" sz="1400" i="1" dirty="0" smtClean="0"/>
              <a:t>visually</a:t>
            </a:r>
            <a:r>
              <a:rPr lang="fr-FR" sz="1400" i="1" dirty="0" smtClean="0"/>
              <a:t> </a:t>
            </a:r>
            <a:r>
              <a:rPr lang="fr-FR" sz="1400" dirty="0" smtClean="0"/>
              <a:t>»</a:t>
            </a:r>
          </a:p>
          <a:p>
            <a:pPr lvl="2"/>
            <a:r>
              <a:rPr lang="fr-FR" sz="1400" dirty="0" smtClean="0"/>
              <a:t>indexe texte intégral et équations d’encyclopédies, dictionnaires, publications scientifiques, conférences… (ex. : MIT, </a:t>
            </a:r>
            <a:r>
              <a:rPr lang="fr-FR" sz="1400" dirty="0" err="1" smtClean="0"/>
              <a:t>MathWorld</a:t>
            </a:r>
            <a:r>
              <a:rPr lang="fr-FR" sz="1400" dirty="0" smtClean="0"/>
              <a:t>…)</a:t>
            </a:r>
          </a:p>
          <a:p>
            <a:pPr lvl="2"/>
            <a:r>
              <a:rPr lang="fr-FR" sz="1400" dirty="0" smtClean="0"/>
              <a:t>recherche avec symboles mathématiques, chiffres, notations scientifiques, texte</a:t>
            </a:r>
          </a:p>
          <a:p>
            <a:pPr lvl="2"/>
            <a:r>
              <a:rPr lang="fr-FR" sz="1400" b="1" dirty="0">
                <a:solidFill>
                  <a:srgbClr val="009644"/>
                </a:solidFill>
                <a:latin typeface="Arial Black" pitchFamily="34" charset="0"/>
              </a:rPr>
              <a:t>+</a:t>
            </a:r>
            <a:r>
              <a:rPr lang="fr-FR" sz="1400" b="1" dirty="0">
                <a:solidFill>
                  <a:srgbClr val="E6E100"/>
                </a:solidFill>
                <a:latin typeface="Arial Black" pitchFamily="34" charset="0"/>
              </a:rPr>
              <a:t> </a:t>
            </a:r>
            <a:r>
              <a:rPr lang="fr-FR" sz="1400" dirty="0" smtClean="0">
                <a:sym typeface="Wingdings" pitchFamily="2" charset="2"/>
              </a:rPr>
              <a:t>éditeur d’équations</a:t>
            </a:r>
            <a:endParaRPr lang="fr-FR" sz="900" dirty="0" smtClean="0">
              <a:sym typeface="Wingdings" pitchFamily="2" charset="2"/>
            </a:endParaRPr>
          </a:p>
          <a:p>
            <a:pPr marL="717550" lvl="2" indent="-184150">
              <a:spcBef>
                <a:spcPts val="600"/>
              </a:spcBef>
              <a:buFont typeface="Arial" panose="020B0604020202020204" pitchFamily="34" charset="0"/>
              <a:buChar char="•"/>
            </a:pPr>
            <a:r>
              <a:rPr lang="fr-FR" dirty="0" err="1">
                <a:sym typeface="Wingdings" pitchFamily="2" charset="2"/>
              </a:rPr>
              <a:t>Omnity</a:t>
            </a:r>
            <a:r>
              <a:rPr lang="fr-FR" dirty="0">
                <a:sym typeface="Wingdings" pitchFamily="2" charset="2"/>
              </a:rPr>
              <a:t> : </a:t>
            </a:r>
            <a:r>
              <a:rPr lang="fr-FR" dirty="0">
                <a:sym typeface="Wingdings" pitchFamily="2" charset="2"/>
                <a:hlinkClick r:id="rId8"/>
              </a:rPr>
              <a:t>https://</a:t>
            </a:r>
            <a:r>
              <a:rPr lang="fr-FR" dirty="0" smtClean="0">
                <a:sym typeface="Wingdings" pitchFamily="2" charset="2"/>
                <a:hlinkClick r:id="rId8"/>
              </a:rPr>
              <a:t>www.omnity.io/about</a:t>
            </a:r>
            <a:r>
              <a:rPr lang="fr-FR" dirty="0" smtClean="0">
                <a:sym typeface="Wingdings" pitchFamily="2" charset="2"/>
              </a:rPr>
              <a:t> </a:t>
            </a:r>
            <a:r>
              <a:rPr lang="fr-FR" dirty="0">
                <a:sym typeface="Wingdings" pitchFamily="2" charset="2"/>
              </a:rPr>
              <a:t>- </a:t>
            </a:r>
            <a:r>
              <a:rPr lang="fr-FR" dirty="0">
                <a:sym typeface="Wingdings" pitchFamily="2" charset="2"/>
                <a:hlinkClick r:id="rId9"/>
              </a:rPr>
              <a:t>présentation</a:t>
            </a:r>
            <a:endParaRPr lang="fr-FR" dirty="0">
              <a:sym typeface="Wingdings" pitchFamily="2" charset="2"/>
            </a:endParaRPr>
          </a:p>
          <a:p>
            <a:pPr marL="895350" lvl="3" indent="0">
              <a:buNone/>
            </a:pPr>
            <a:r>
              <a:rPr lang="fr-FR" sz="1400" dirty="0">
                <a:sym typeface="Wingdings" pitchFamily="2" charset="2"/>
              </a:rPr>
              <a:t>ressources </a:t>
            </a:r>
            <a:r>
              <a:rPr lang="fr-FR" sz="1400" dirty="0" smtClean="0">
                <a:sym typeface="Wingdings" pitchFamily="2" charset="2"/>
              </a:rPr>
              <a:t>académiques (sciences dures, droit)</a:t>
            </a:r>
            <a:r>
              <a:rPr lang="fr-FR" sz="1400" dirty="0">
                <a:sym typeface="Wingdings" pitchFamily="2" charset="2"/>
              </a:rPr>
              <a:t/>
            </a:r>
            <a:br>
              <a:rPr lang="fr-FR" sz="1400" dirty="0">
                <a:sym typeface="Wingdings" pitchFamily="2" charset="2"/>
              </a:rPr>
            </a:br>
            <a:r>
              <a:rPr lang="fr-FR" sz="1400" dirty="0">
                <a:sym typeface="Wingdings" pitchFamily="2" charset="2"/>
              </a:rPr>
              <a:t>sur </a:t>
            </a:r>
            <a:r>
              <a:rPr lang="fr-FR" sz="1400" dirty="0" smtClean="0">
                <a:sym typeface="Wingdings" pitchFamily="2" charset="2"/>
              </a:rPr>
              <a:t>inscription</a:t>
            </a:r>
          </a:p>
          <a:p>
            <a:pPr marL="717550" lvl="2" indent="-184150">
              <a:spcBef>
                <a:spcPts val="600"/>
              </a:spcBef>
              <a:buFont typeface="Arial" pitchFamily="34" charset="0"/>
              <a:buChar char="•"/>
            </a:pPr>
            <a:r>
              <a:rPr lang="fr-FR" dirty="0" err="1" smtClean="0">
                <a:sym typeface="Wingdings" pitchFamily="2" charset="2"/>
              </a:rPr>
              <a:t>Semantic</a:t>
            </a:r>
            <a:r>
              <a:rPr lang="fr-FR" dirty="0" smtClean="0">
                <a:sym typeface="Wingdings" pitchFamily="2" charset="2"/>
              </a:rPr>
              <a:t> </a:t>
            </a:r>
            <a:r>
              <a:rPr lang="fr-FR" dirty="0" err="1" smtClean="0">
                <a:sym typeface="Wingdings" pitchFamily="2" charset="2"/>
              </a:rPr>
              <a:t>Scholar</a:t>
            </a:r>
            <a:r>
              <a:rPr lang="fr-FR" dirty="0">
                <a:sym typeface="Wingdings" pitchFamily="2" charset="2"/>
              </a:rPr>
              <a:t> : </a:t>
            </a:r>
            <a:r>
              <a:rPr lang="fr-FR" dirty="0">
                <a:sym typeface="Wingdings" pitchFamily="2" charset="2"/>
                <a:hlinkClick r:id="rId10"/>
              </a:rPr>
              <a:t>https://</a:t>
            </a:r>
            <a:r>
              <a:rPr lang="fr-FR" dirty="0" smtClean="0">
                <a:sym typeface="Wingdings" pitchFamily="2" charset="2"/>
                <a:hlinkClick r:id="rId10"/>
              </a:rPr>
              <a:t>www.semanticscholar.org</a:t>
            </a:r>
            <a:r>
              <a:rPr lang="fr-FR" dirty="0" smtClean="0">
                <a:sym typeface="Wingdings" pitchFamily="2" charset="2"/>
              </a:rPr>
              <a:t> - </a:t>
            </a:r>
            <a:r>
              <a:rPr lang="fr-FR" dirty="0" smtClean="0">
                <a:sym typeface="Wingdings" pitchFamily="2" charset="2"/>
                <a:hlinkClick r:id="rId11"/>
              </a:rPr>
              <a:t>présentation</a:t>
            </a:r>
            <a:endParaRPr lang="fr-FR" dirty="0">
              <a:sym typeface="Wingdings" pitchFamily="2" charset="2"/>
            </a:endParaRPr>
          </a:p>
          <a:p>
            <a:pPr marL="895350" lvl="3" indent="0">
              <a:spcBef>
                <a:spcPts val="0"/>
              </a:spcBef>
              <a:buNone/>
            </a:pPr>
            <a:r>
              <a:rPr lang="fr-FR" sz="1400" dirty="0">
                <a:sym typeface="Wingdings" pitchFamily="2" charset="2"/>
              </a:rPr>
              <a:t>ressources académiques (informatique)</a:t>
            </a:r>
          </a:p>
          <a:p>
            <a:pPr marL="895350" lvl="3" indent="0">
              <a:spcBef>
                <a:spcPts val="0"/>
              </a:spcBef>
              <a:buNone/>
            </a:pPr>
            <a:r>
              <a:rPr lang="fr-FR" sz="1400" dirty="0">
                <a:sym typeface="Wingdings" pitchFamily="2" charset="2"/>
              </a:rPr>
              <a:t>version </a:t>
            </a:r>
            <a:r>
              <a:rPr lang="fr-FR" sz="1400" dirty="0" smtClean="0">
                <a:sym typeface="Wingdings" pitchFamily="2" charset="2"/>
              </a:rPr>
              <a:t>bêta</a:t>
            </a:r>
          </a:p>
          <a:p>
            <a:pPr marL="717550" lvl="2" indent="-184150">
              <a:spcBef>
                <a:spcPts val="600"/>
              </a:spcBef>
              <a:buFont typeface="Arial" pitchFamily="34" charset="0"/>
              <a:buChar char="•"/>
            </a:pPr>
            <a:r>
              <a:rPr lang="fr-FR" dirty="0">
                <a:sym typeface="Wingdings" pitchFamily="2" charset="2"/>
              </a:rPr>
              <a:t>Meta : </a:t>
            </a:r>
            <a:r>
              <a:rPr lang="fr-FR" dirty="0">
                <a:sym typeface="Wingdings" pitchFamily="2" charset="2"/>
                <a:hlinkClick r:id="rId12"/>
              </a:rPr>
              <a:t>http://meta.com</a:t>
            </a:r>
            <a:r>
              <a:rPr lang="fr-FR" dirty="0" smtClean="0">
                <a:sym typeface="Wingdings" pitchFamily="2" charset="2"/>
                <a:hlinkClick r:id="rId12"/>
              </a:rPr>
              <a:t>/</a:t>
            </a:r>
            <a:endParaRPr lang="fr-FR" dirty="0" smtClean="0">
              <a:sym typeface="Wingdings" pitchFamily="2" charset="2"/>
            </a:endParaRPr>
          </a:p>
          <a:p>
            <a:pPr marL="895350" lvl="3" indent="0">
              <a:spcBef>
                <a:spcPts val="0"/>
              </a:spcBef>
              <a:buNone/>
            </a:pPr>
            <a:r>
              <a:rPr lang="fr-FR" sz="1400" dirty="0">
                <a:sym typeface="Wingdings" pitchFamily="2" charset="2"/>
              </a:rPr>
              <a:t>ressources académiques </a:t>
            </a:r>
            <a:r>
              <a:rPr lang="fr-FR" sz="1400" dirty="0" smtClean="0">
                <a:sym typeface="Wingdings" pitchFamily="2" charset="2"/>
              </a:rPr>
              <a:t>(médecine)</a:t>
            </a:r>
            <a:r>
              <a:rPr lang="fr-FR" sz="1400" dirty="0">
                <a:sym typeface="Wingdings" pitchFamily="2" charset="2"/>
              </a:rPr>
              <a:t/>
            </a:r>
            <a:br>
              <a:rPr lang="fr-FR" sz="1400" dirty="0">
                <a:sym typeface="Wingdings" pitchFamily="2" charset="2"/>
              </a:rPr>
            </a:br>
            <a:r>
              <a:rPr lang="fr-FR" sz="1400" dirty="0">
                <a:sym typeface="Wingdings" pitchFamily="2" charset="2"/>
              </a:rPr>
              <a:t>sur inscription</a:t>
            </a:r>
          </a:p>
          <a:p>
            <a:pPr marL="717550" lvl="2" indent="-285750">
              <a:spcBef>
                <a:spcPts val="600"/>
              </a:spcBef>
              <a:buFont typeface="Arial" pitchFamily="34" charset="0"/>
              <a:buChar char="•"/>
            </a:pPr>
            <a:endParaRPr lang="fr-FR" dirty="0" smtClean="0">
              <a:sym typeface="Wingdings" pitchFamily="2" charset="2"/>
            </a:endParaRPr>
          </a:p>
          <a:p>
            <a:pPr marL="717550" lvl="2" indent="-285750">
              <a:spcBef>
                <a:spcPts val="600"/>
              </a:spcBef>
              <a:buFont typeface="Arial" pitchFamily="34" charset="0"/>
              <a:buChar char="•"/>
            </a:pPr>
            <a:endParaRPr lang="fr-FR" dirty="0">
              <a:sym typeface="Wingdings" pitchFamily="2" charset="2"/>
            </a:endParaRPr>
          </a:p>
          <a:p>
            <a:pPr marL="895350" lvl="3" indent="0">
              <a:spcBef>
                <a:spcPts val="0"/>
              </a:spcBef>
              <a:buNone/>
            </a:pPr>
            <a:endParaRPr lang="fr-FR" sz="1400" dirty="0">
              <a:sym typeface="Wingdings" pitchFamily="2" charset="2"/>
            </a:endParaRPr>
          </a:p>
        </p:txBody>
      </p:sp>
    </p:spTree>
    <p:extLst>
      <p:ext uri="{BB962C8B-B14F-4D97-AF65-F5344CB8AC3E}">
        <p14:creationId xmlns:p14="http://schemas.microsoft.com/office/powerpoint/2010/main" val="4894414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009644"/>
                </a:solidFill>
              </a:rPr>
              <a:t>Le web sémantique</a:t>
            </a:r>
            <a:endParaRPr lang="fr-FR" dirty="0"/>
          </a:p>
        </p:txBody>
      </p:sp>
      <p:sp>
        <p:nvSpPr>
          <p:cNvPr id="3" name="Espace réservé du contenu 2"/>
          <p:cNvSpPr>
            <a:spLocks noGrp="1"/>
          </p:cNvSpPr>
          <p:nvPr>
            <p:ph idx="1"/>
          </p:nvPr>
        </p:nvSpPr>
        <p:spPr>
          <a:xfrm>
            <a:off x="539552" y="1250078"/>
            <a:ext cx="3826768" cy="5256584"/>
          </a:xfrm>
        </p:spPr>
        <p:txBody>
          <a:bodyPr>
            <a:normAutofit/>
          </a:bodyPr>
          <a:lstStyle/>
          <a:p>
            <a:pPr marL="0" indent="0">
              <a:buNone/>
            </a:pPr>
            <a:r>
              <a:rPr lang="fr-FR" sz="2000" dirty="0" smtClean="0"/>
              <a:t>Que voyez-vous ?</a:t>
            </a:r>
            <a:endParaRPr lang="fr-FR" sz="2000" dirty="0"/>
          </a:p>
        </p:txBody>
      </p:sp>
      <p:sp>
        <p:nvSpPr>
          <p:cNvPr id="5" name="Rectangle 4"/>
          <p:cNvSpPr/>
          <p:nvPr/>
        </p:nvSpPr>
        <p:spPr>
          <a:xfrm>
            <a:off x="7543067" y="6298808"/>
            <a:ext cx="1295547" cy="215444"/>
          </a:xfrm>
          <a:prstGeom prst="rect">
            <a:avLst/>
          </a:prstGeom>
        </p:spPr>
        <p:txBody>
          <a:bodyPr wrap="none">
            <a:spAutoFit/>
          </a:bodyPr>
          <a:lstStyle/>
          <a:p>
            <a:r>
              <a:rPr lang="fr-FR" sz="800" dirty="0" smtClean="0">
                <a:hlinkClick r:id="rId3"/>
              </a:rPr>
              <a:t>Emmanuelle </a:t>
            </a:r>
            <a:r>
              <a:rPr lang="fr-FR" sz="800" dirty="0" err="1" smtClean="0">
                <a:hlinkClick r:id="rId3"/>
              </a:rPr>
              <a:t>Bermès</a:t>
            </a:r>
            <a:r>
              <a:rPr lang="fr-FR" sz="800" dirty="0" smtClean="0"/>
              <a:t>, 2014</a:t>
            </a:r>
            <a:endParaRPr lang="fr-FR" sz="800" dirty="0"/>
          </a:p>
        </p:txBody>
      </p:sp>
      <p:sp>
        <p:nvSpPr>
          <p:cNvPr id="8" name="Espace réservé du contenu 2"/>
          <p:cNvSpPr txBox="1">
            <a:spLocks/>
          </p:cNvSpPr>
          <p:nvPr/>
        </p:nvSpPr>
        <p:spPr>
          <a:xfrm>
            <a:off x="4884718" y="1218878"/>
            <a:ext cx="3826768" cy="5256584"/>
          </a:xfrm>
          <a:prstGeom prst="rect">
            <a:avLst/>
          </a:prstGeom>
        </p:spPr>
        <p:txBody>
          <a:bodyPr vert="horz" lIns="91440" tIns="45720" rIns="91440" bIns="45720" rtlCol="0">
            <a:normAutofit/>
          </a:bodyPr>
          <a:lstStyle>
            <a:lvl1pPr marL="342900" indent="-342900" algn="l" defTabSz="914400" rtl="0" eaLnBrk="1" latinLnBrk="0" hangingPunct="1">
              <a:spcBef>
                <a:spcPts val="0"/>
              </a:spcBef>
              <a:buSzPct val="80000"/>
              <a:buFont typeface="Arial" pitchFamily="34" charset="0"/>
              <a:buChar char="•"/>
              <a:defRPr lang="fr-FR" sz="2600" kern="1200" dirty="0" smtClean="0">
                <a:solidFill>
                  <a:prstClr val="black"/>
                </a:solidFill>
                <a:latin typeface="+mn-lt"/>
                <a:ea typeface="+mn-ea"/>
                <a:cs typeface="+mn-cs"/>
              </a:defRPr>
            </a:lvl1pPr>
            <a:lvl2pPr marL="742950" indent="-285750" algn="l" defTabSz="914400" rtl="0" eaLnBrk="1" latinLnBrk="0" hangingPunct="1">
              <a:spcBef>
                <a:spcPts val="600"/>
              </a:spcBef>
              <a:buSzPct val="80000"/>
              <a:buFont typeface="Arial" pitchFamily="34" charset="0"/>
              <a:buChar char="•"/>
              <a:defRPr lang="fr-FR" sz="1800" kern="1200" dirty="0" smtClean="0">
                <a:solidFill>
                  <a:schemeClr val="tx1"/>
                </a:solidFill>
                <a:latin typeface="+mn-lt"/>
                <a:ea typeface="+mn-ea"/>
                <a:cs typeface="+mn-cs"/>
              </a:defRPr>
            </a:lvl2pPr>
            <a:lvl3pPr marL="914400" indent="0" algn="l" defTabSz="914400" rtl="0" eaLnBrk="1" latinLnBrk="0" hangingPunct="1">
              <a:spcBef>
                <a:spcPts val="0"/>
              </a:spcBef>
              <a:buSzPct val="80000"/>
              <a:buFont typeface="Arial" pitchFamily="34" charset="0"/>
              <a:buNone/>
              <a:defRPr lang="fr-FR" sz="1600" kern="1200" dirty="0" smtClean="0">
                <a:solidFill>
                  <a:schemeClr val="tx1"/>
                </a:solidFill>
                <a:latin typeface="+mn-lt"/>
                <a:ea typeface="+mn-ea"/>
                <a:cs typeface="+mn-cs"/>
              </a:defRPr>
            </a:lvl3pPr>
            <a:lvl4pPr marL="16002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000" dirty="0" smtClean="0"/>
              <a:t>Que voit la machine ?</a:t>
            </a:r>
            <a:endParaRPr lang="fr-FR" sz="2000" dirty="0"/>
          </a:p>
        </p:txBody>
      </p:sp>
      <p:pic>
        <p:nvPicPr>
          <p:cNvPr id="2050" name="Picture 2" descr="http://www.google.fr/url?source=imglanding&amp;ct=img&amp;q=http://www.grandspeintres.com/tableaux/delacroix/grands/autoportrait.jpg&amp;sa=X&amp;ved=0CAkQ8wdqFQoTCOK28YeYlsYCFYEWFAod3i4Adg&amp;usg=AFQjCNEWR24ut3yUYFaKv2azJVsmdYEgO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8269" y="1988840"/>
            <a:ext cx="3111759" cy="405881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36096" y="2564904"/>
            <a:ext cx="2376264" cy="3024336"/>
          </a:xfrm>
          <a:prstGeom prst="rect">
            <a:avLst/>
          </a:prstGeom>
        </p:spPr>
      </p:pic>
    </p:spTree>
    <p:extLst>
      <p:ext uri="{BB962C8B-B14F-4D97-AF65-F5344CB8AC3E}">
        <p14:creationId xmlns:p14="http://schemas.microsoft.com/office/powerpoint/2010/main" val="12218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009644"/>
                </a:solidFill>
              </a:rPr>
              <a:t>Le web sémantique</a:t>
            </a:r>
            <a:endParaRPr lang="fr-FR" dirty="0"/>
          </a:p>
        </p:txBody>
      </p:sp>
      <p:sp>
        <p:nvSpPr>
          <p:cNvPr id="5" name="Rectangle 4"/>
          <p:cNvSpPr/>
          <p:nvPr/>
        </p:nvSpPr>
        <p:spPr>
          <a:xfrm>
            <a:off x="7596336" y="6298808"/>
            <a:ext cx="989373" cy="215444"/>
          </a:xfrm>
          <a:prstGeom prst="rect">
            <a:avLst/>
          </a:prstGeom>
        </p:spPr>
        <p:txBody>
          <a:bodyPr wrap="none">
            <a:spAutoFit/>
          </a:bodyPr>
          <a:lstStyle/>
          <a:p>
            <a:r>
              <a:rPr lang="fr-FR" sz="800" dirty="0" smtClean="0">
                <a:hlinkClick r:id="rId3"/>
              </a:rPr>
              <a:t>Nova </a:t>
            </a:r>
            <a:r>
              <a:rPr lang="fr-FR" sz="800" dirty="0" err="1">
                <a:hlinkClick r:id="rId3"/>
              </a:rPr>
              <a:t>Spivack</a:t>
            </a:r>
            <a:r>
              <a:rPr lang="fr-FR" sz="800" dirty="0"/>
              <a:t>, 2007</a:t>
            </a:r>
          </a:p>
        </p:txBody>
      </p:sp>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1560" y="1268760"/>
            <a:ext cx="7920880" cy="503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à coins arrondis 6"/>
          <p:cNvSpPr/>
          <p:nvPr/>
        </p:nvSpPr>
        <p:spPr>
          <a:xfrm rot="16200000">
            <a:off x="5940153" y="908719"/>
            <a:ext cx="864099" cy="4032443"/>
          </a:xfrm>
          <a:prstGeom prst="roundRect">
            <a:avLst>
              <a:gd name="adj" fmla="val 50000"/>
            </a:avLst>
          </a:prstGeom>
          <a:noFill/>
          <a:ln w="38100">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365190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009644"/>
                </a:solidFill>
              </a:rPr>
              <a:t>Le web sémantique</a:t>
            </a:r>
            <a:endParaRPr lang="fr-FR"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9552" y="1426975"/>
            <a:ext cx="578308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10285" y="4183856"/>
            <a:ext cx="5412767" cy="1330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021566" y="5661247"/>
            <a:ext cx="936104" cy="246221"/>
          </a:xfrm>
          <a:prstGeom prst="rect">
            <a:avLst/>
          </a:prstGeom>
        </p:spPr>
        <p:txBody>
          <a:bodyPr wrap="square">
            <a:spAutoFit/>
          </a:bodyPr>
          <a:lstStyle/>
          <a:p>
            <a:r>
              <a:rPr lang="fr-FR" sz="1000" dirty="0" smtClean="0">
                <a:hlinkClick r:id="rId5"/>
              </a:rPr>
              <a:t>F. </a:t>
            </a:r>
            <a:r>
              <a:rPr lang="fr-FR" sz="1000" dirty="0" err="1" smtClean="0">
                <a:hlinkClick r:id="rId5"/>
              </a:rPr>
              <a:t>Gandon</a:t>
            </a:r>
            <a:endParaRPr lang="fr-FR" sz="1000" dirty="0"/>
          </a:p>
        </p:txBody>
      </p:sp>
    </p:spTree>
    <p:extLst>
      <p:ext uri="{BB962C8B-B14F-4D97-AF65-F5344CB8AC3E}">
        <p14:creationId xmlns:p14="http://schemas.microsoft.com/office/powerpoint/2010/main" val="14793336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009644"/>
                </a:solidFill>
              </a:rPr>
              <a:t>Le web sémantique</a:t>
            </a:r>
            <a:endParaRPr lang="fr-FR"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9632" y="1634911"/>
            <a:ext cx="262890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73170" y="5435932"/>
            <a:ext cx="801823" cy="369332"/>
          </a:xfrm>
          <a:prstGeom prst="rect">
            <a:avLst/>
          </a:prstGeom>
        </p:spPr>
        <p:txBody>
          <a:bodyPr wrap="none">
            <a:spAutoFit/>
          </a:bodyPr>
          <a:lstStyle/>
          <a:p>
            <a:r>
              <a:rPr lang="fr-FR" dirty="0">
                <a:sym typeface="Wingdings" pitchFamily="2" charset="2"/>
              </a:rPr>
              <a:t>graphe</a:t>
            </a:r>
            <a:endParaRPr lang="fr-FR" dirty="0"/>
          </a:p>
        </p:txBody>
      </p:sp>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8983" y="2204864"/>
            <a:ext cx="3881489" cy="2647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636654" y="5435932"/>
            <a:ext cx="636713" cy="369332"/>
          </a:xfrm>
          <a:prstGeom prst="rect">
            <a:avLst/>
          </a:prstGeom>
        </p:spPr>
        <p:txBody>
          <a:bodyPr wrap="none">
            <a:spAutoFit/>
          </a:bodyPr>
          <a:lstStyle/>
          <a:p>
            <a:r>
              <a:rPr lang="fr-FR" dirty="0" smtClean="0">
                <a:sym typeface="Wingdings" pitchFamily="2" charset="2"/>
              </a:rPr>
              <a:t>RDF</a:t>
            </a:r>
            <a:endParaRPr lang="fr-FR" dirty="0"/>
          </a:p>
        </p:txBody>
      </p:sp>
      <p:sp>
        <p:nvSpPr>
          <p:cNvPr id="6" name="Rectangle 5"/>
          <p:cNvSpPr/>
          <p:nvPr/>
        </p:nvSpPr>
        <p:spPr>
          <a:xfrm>
            <a:off x="7884428" y="4736177"/>
            <a:ext cx="936104" cy="246221"/>
          </a:xfrm>
          <a:prstGeom prst="rect">
            <a:avLst/>
          </a:prstGeom>
        </p:spPr>
        <p:txBody>
          <a:bodyPr wrap="square">
            <a:spAutoFit/>
          </a:bodyPr>
          <a:lstStyle/>
          <a:p>
            <a:r>
              <a:rPr lang="fr-FR" sz="1000" dirty="0" smtClean="0">
                <a:hlinkClick r:id="rId5"/>
              </a:rPr>
              <a:t>F. </a:t>
            </a:r>
            <a:r>
              <a:rPr lang="fr-FR" sz="1000" dirty="0" err="1" smtClean="0">
                <a:hlinkClick r:id="rId5"/>
              </a:rPr>
              <a:t>Gandon</a:t>
            </a:r>
            <a:endParaRPr lang="fr-FR" sz="1000" dirty="0"/>
          </a:p>
        </p:txBody>
      </p:sp>
    </p:spTree>
    <p:extLst>
      <p:ext uri="{BB962C8B-B14F-4D97-AF65-F5344CB8AC3E}">
        <p14:creationId xmlns:p14="http://schemas.microsoft.com/office/powerpoint/2010/main" val="33230783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a:solidFill>
                  <a:srgbClr val="009644"/>
                </a:solidFill>
              </a:rPr>
              <a:t>Le web sémantique</a:t>
            </a:r>
            <a:endParaRPr lang="fr-FR" dirty="0"/>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6637" y="1426935"/>
            <a:ext cx="8590726" cy="4823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427984" y="6112365"/>
            <a:ext cx="1762021" cy="276999"/>
          </a:xfrm>
          <a:prstGeom prst="rect">
            <a:avLst/>
          </a:prstGeom>
        </p:spPr>
        <p:txBody>
          <a:bodyPr wrap="none">
            <a:spAutoFit/>
          </a:bodyPr>
          <a:lstStyle/>
          <a:p>
            <a:r>
              <a:rPr lang="fr-FR" sz="1200" dirty="0" smtClean="0"/>
              <a:t>ex. Elvis Presley sur </a:t>
            </a:r>
            <a:r>
              <a:rPr lang="fr-FR" sz="1200" dirty="0" smtClean="0">
                <a:hlinkClick r:id="rId4"/>
              </a:rPr>
              <a:t>Yago</a:t>
            </a:r>
            <a:endParaRPr lang="fr-FR" sz="1200" dirty="0"/>
          </a:p>
        </p:txBody>
      </p:sp>
    </p:spTree>
    <p:extLst>
      <p:ext uri="{BB962C8B-B14F-4D97-AF65-F5344CB8AC3E}">
        <p14:creationId xmlns:p14="http://schemas.microsoft.com/office/powerpoint/2010/main" val="21659486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4" y="116632"/>
            <a:ext cx="8928992" cy="6624736"/>
          </a:xfrm>
          <a:prstGeom prst="rect">
            <a:avLst/>
          </a:prstGeom>
          <a:solidFill>
            <a:schemeClr val="lt1">
              <a:hueOff val="0"/>
              <a:satOff val="0"/>
              <a:lumOff val="0"/>
            </a:schemeClr>
          </a:solidFill>
          <a:ln w="50800" cmpd="dbl">
            <a:solidFill>
              <a:srgbClr val="00964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 name="Titre 1"/>
          <p:cNvSpPr>
            <a:spLocks noGrp="1"/>
          </p:cNvSpPr>
          <p:nvPr>
            <p:ph type="title"/>
          </p:nvPr>
        </p:nvSpPr>
        <p:spPr/>
        <p:txBody>
          <a:bodyPr/>
          <a:lstStyle/>
          <a:p>
            <a:r>
              <a:rPr lang="fr-FR" dirty="0" smtClean="0">
                <a:solidFill>
                  <a:srgbClr val="009644"/>
                </a:solidFill>
              </a:rPr>
              <a:t>Le web sémantique</a:t>
            </a:r>
            <a:endParaRPr lang="fr-FR" dirty="0"/>
          </a:p>
        </p:txBody>
      </p:sp>
      <p:sp>
        <p:nvSpPr>
          <p:cNvPr id="3" name="Espace réservé du contenu 2"/>
          <p:cNvSpPr>
            <a:spLocks noGrp="1"/>
          </p:cNvSpPr>
          <p:nvPr>
            <p:ph idx="1"/>
          </p:nvPr>
        </p:nvSpPr>
        <p:spPr>
          <a:xfrm>
            <a:off x="457200" y="1124744"/>
            <a:ext cx="8229600" cy="5256584"/>
          </a:xfrm>
        </p:spPr>
        <p:txBody>
          <a:bodyPr/>
          <a:lstStyle/>
          <a:p>
            <a:r>
              <a:rPr lang="fr-FR" sz="2000" dirty="0" smtClean="0">
                <a:solidFill>
                  <a:schemeClr val="tx1"/>
                </a:solidFill>
              </a:rPr>
              <a:t>bases de données sémantiques : deux exemples</a:t>
            </a:r>
          </a:p>
          <a:p>
            <a:pPr lvl="1"/>
            <a:r>
              <a:rPr lang="fr-FR" sz="1600" dirty="0" err="1" smtClean="0"/>
              <a:t>Freebase</a:t>
            </a:r>
            <a:r>
              <a:rPr lang="fr-FR" sz="1600" dirty="0" smtClean="0"/>
              <a:t> : </a:t>
            </a:r>
            <a:r>
              <a:rPr lang="fr-FR" sz="1600" dirty="0">
                <a:hlinkClick r:id="rId3"/>
              </a:rPr>
              <a:t>http://</a:t>
            </a:r>
            <a:r>
              <a:rPr lang="fr-FR" sz="1600" dirty="0" smtClean="0">
                <a:hlinkClick r:id="rId3"/>
              </a:rPr>
              <a:t>wiki.freebase.com/wiki/Main_Page</a:t>
            </a:r>
            <a:endParaRPr lang="fr-FR" sz="1600" dirty="0" smtClean="0"/>
          </a:p>
          <a:p>
            <a:pPr lvl="2"/>
            <a:r>
              <a:rPr lang="fr-FR" sz="1400" dirty="0" smtClean="0"/>
              <a:t>acquis par Google en 2010</a:t>
            </a:r>
          </a:p>
          <a:p>
            <a:pPr lvl="2"/>
            <a:r>
              <a:rPr lang="fr-FR" sz="1400" dirty="0" smtClean="0"/>
              <a:t>base </a:t>
            </a:r>
            <a:r>
              <a:rPr lang="fr-FR" sz="1400" dirty="0"/>
              <a:t>communautaire de </a:t>
            </a:r>
            <a:r>
              <a:rPr lang="fr-FR" sz="1400" dirty="0" smtClean="0"/>
              <a:t>données structurées et reliées entre elles (personnalités, lieux et choses) </a:t>
            </a:r>
            <a:br>
              <a:rPr lang="fr-FR" sz="1400" dirty="0" smtClean="0"/>
            </a:br>
            <a:r>
              <a:rPr lang="fr-FR" sz="1400" dirty="0" smtClean="0"/>
              <a:t>45,6 M. de sujets et 2,9 MM. de faits</a:t>
            </a:r>
          </a:p>
          <a:p>
            <a:pPr lvl="2"/>
            <a:r>
              <a:rPr lang="fr-FR" sz="1400" b="1" dirty="0">
                <a:solidFill>
                  <a:srgbClr val="009644"/>
                </a:solidFill>
                <a:latin typeface="Arial Black" pitchFamily="34" charset="0"/>
              </a:rPr>
              <a:t>- </a:t>
            </a:r>
            <a:r>
              <a:rPr lang="fr-FR" sz="1400" dirty="0" smtClean="0"/>
              <a:t>validité et fraîcheur des informations ? </a:t>
            </a:r>
          </a:p>
          <a:p>
            <a:pPr lvl="1"/>
            <a:r>
              <a:rPr lang="fr-FR" sz="1600" dirty="0" err="1" smtClean="0"/>
              <a:t>DBpedia</a:t>
            </a:r>
            <a:r>
              <a:rPr lang="fr-FR" sz="1600" dirty="0" smtClean="0"/>
              <a:t> : </a:t>
            </a:r>
            <a:r>
              <a:rPr lang="fr-FR" sz="1600" dirty="0">
                <a:hlinkClick r:id="rId4"/>
              </a:rPr>
              <a:t>http://wiki.dbpedia.org</a:t>
            </a:r>
            <a:r>
              <a:rPr lang="fr-FR" sz="1600" dirty="0" smtClean="0">
                <a:hlinkClick r:id="rId4"/>
              </a:rPr>
              <a:t>/</a:t>
            </a:r>
            <a:endParaRPr lang="fr-FR" sz="1600" dirty="0" smtClean="0"/>
          </a:p>
          <a:p>
            <a:pPr lvl="2"/>
            <a:r>
              <a:rPr lang="fr-FR" sz="1400" dirty="0" smtClean="0"/>
              <a:t>projet universitaire et communautaire</a:t>
            </a:r>
          </a:p>
          <a:p>
            <a:pPr lvl="2"/>
            <a:r>
              <a:rPr lang="fr-FR" sz="1400" dirty="0" smtClean="0"/>
              <a:t>base de données extraites de Wikipédia (125 langues, 3 MM. d’informations)  et structurées au format du web sémantique (triplets RDF)</a:t>
            </a:r>
          </a:p>
          <a:p>
            <a:pPr lvl="2"/>
            <a:r>
              <a:rPr lang="fr-FR" sz="1400" dirty="0" smtClean="0"/>
              <a:t>pour la France : dans le projet </a:t>
            </a:r>
            <a:r>
              <a:rPr lang="fr-FR" sz="1400" dirty="0" err="1" smtClean="0"/>
              <a:t>Sémanticpédia</a:t>
            </a:r>
            <a:r>
              <a:rPr lang="fr-FR" sz="1400" dirty="0" smtClean="0"/>
              <a:t> </a:t>
            </a:r>
            <a:r>
              <a:rPr lang="fr-FR" sz="1400" dirty="0" smtClean="0">
                <a:hlinkClick r:id="rId5"/>
              </a:rPr>
              <a:t>http://www.semanticpedia.org/</a:t>
            </a:r>
            <a:r>
              <a:rPr lang="fr-FR" sz="1400" dirty="0" smtClean="0"/>
              <a:t> </a:t>
            </a:r>
          </a:p>
          <a:p>
            <a:pPr lvl="2"/>
            <a:r>
              <a:rPr lang="fr-FR" sz="1400" dirty="0" smtClean="0"/>
              <a:t>doit être un des noyaux du web de données</a:t>
            </a:r>
          </a:p>
          <a:p>
            <a:pPr lvl="2"/>
            <a:r>
              <a:rPr lang="fr-FR" sz="1400" b="1" dirty="0" smtClean="0">
                <a:solidFill>
                  <a:srgbClr val="009644"/>
                </a:solidFill>
                <a:latin typeface="Arial Black" pitchFamily="34" charset="0"/>
              </a:rPr>
              <a:t>- </a:t>
            </a:r>
            <a:r>
              <a:rPr lang="fr-FR" sz="1400" dirty="0" smtClean="0"/>
              <a:t>moteur pour informaticiens (interrogation en SPARQL)</a:t>
            </a:r>
          </a:p>
          <a:p>
            <a:pPr lvl="2"/>
            <a:r>
              <a:rPr lang="fr-FR" sz="1400" b="1" dirty="0">
                <a:solidFill>
                  <a:srgbClr val="009644"/>
                </a:solidFill>
                <a:latin typeface="Arial Black" pitchFamily="34" charset="0"/>
              </a:rPr>
              <a:t>- </a:t>
            </a:r>
            <a:r>
              <a:rPr lang="fr-FR" sz="1400" dirty="0"/>
              <a:t>validité et fraîcheur des informations ? </a:t>
            </a:r>
          </a:p>
          <a:p>
            <a:pPr lvl="2"/>
            <a:r>
              <a:rPr lang="fr-FR" sz="1400" dirty="0" smtClean="0"/>
              <a:t>ex. : [</a:t>
            </a:r>
            <a:r>
              <a:rPr lang="fr-FR" sz="1400" dirty="0" smtClean="0">
                <a:hlinkClick r:id="rId6"/>
              </a:rPr>
              <a:t>Nikola Tesla</a:t>
            </a:r>
            <a:r>
              <a:rPr lang="fr-FR" sz="1400" dirty="0" smtClean="0"/>
              <a:t>]</a:t>
            </a:r>
          </a:p>
          <a:p>
            <a:pPr lvl="2"/>
            <a:r>
              <a:rPr lang="fr-FR" sz="1400" dirty="0" smtClean="0"/>
              <a:t>        [</a:t>
            </a:r>
            <a:r>
              <a:rPr lang="en-US" sz="1400" i="1" dirty="0" smtClean="0"/>
              <a:t>Give me all Italian musicians from the 18th century</a:t>
            </a:r>
            <a:r>
              <a:rPr lang="fr-FR" sz="1400" dirty="0" smtClean="0"/>
              <a:t>]</a:t>
            </a:r>
          </a:p>
          <a:p>
            <a:pPr marL="1258888" lvl="2"/>
            <a:r>
              <a:rPr lang="fr-FR" sz="1400" dirty="0" smtClean="0"/>
              <a:t>[</a:t>
            </a:r>
            <a:r>
              <a:rPr lang="en-US" sz="1400" i="1" dirty="0" smtClean="0"/>
              <a:t>Which skyscrapers in China have more than 50 floors and have been constructed before the year 2000 ?</a:t>
            </a:r>
            <a:r>
              <a:rPr lang="en-US" sz="1400" dirty="0" smtClean="0"/>
              <a:t>]</a:t>
            </a:r>
          </a:p>
          <a:p>
            <a:pPr marL="1258888" lvl="2"/>
            <a:endParaRPr lang="en-US" sz="1400" dirty="0"/>
          </a:p>
          <a:p>
            <a:pPr marL="1258888" lvl="2"/>
            <a:endParaRPr lang="fr-FR" sz="1400" dirty="0" smtClean="0"/>
          </a:p>
          <a:p>
            <a:pPr lvl="2"/>
            <a:endParaRPr lang="fr-FR" dirty="0" smtClean="0">
              <a:solidFill>
                <a:srgbClr val="FF0000"/>
              </a:solidFill>
            </a:endParaRPr>
          </a:p>
        </p:txBody>
      </p:sp>
      <p:sp>
        <p:nvSpPr>
          <p:cNvPr id="5" name="Rectangle 4"/>
          <p:cNvSpPr/>
          <p:nvPr/>
        </p:nvSpPr>
        <p:spPr>
          <a:xfrm>
            <a:off x="1376772" y="5661248"/>
            <a:ext cx="6390456" cy="923330"/>
          </a:xfrm>
          <a:prstGeom prst="rect">
            <a:avLst/>
          </a:prstGeom>
        </p:spPr>
        <p:txBody>
          <a:bodyPr wrap="square">
            <a:spAutoFit/>
          </a:bodyPr>
          <a:lstStyle/>
          <a:p>
            <a:pPr marL="631825" indent="-357188">
              <a:buFont typeface="Wingdings"/>
              <a:buChar char="à"/>
            </a:pPr>
            <a:r>
              <a:rPr lang="fr-FR" b="1" u="sng" dirty="0" smtClean="0"/>
              <a:t>ne peuvent généralement pas s’interroger directement </a:t>
            </a:r>
            <a:br>
              <a:rPr lang="fr-FR" b="1" u="sng" dirty="0" smtClean="0"/>
            </a:br>
            <a:r>
              <a:rPr lang="fr-FR" b="1" dirty="0" smtClean="0"/>
              <a:t>(et ne sont pas faits pour cela !)</a:t>
            </a:r>
          </a:p>
          <a:p>
            <a:pPr marL="631825" indent="-357188">
              <a:buFont typeface="Wingdings"/>
              <a:buChar char="à"/>
            </a:pPr>
            <a:r>
              <a:rPr lang="fr-FR" b="1" u="sng" dirty="0" smtClean="0"/>
              <a:t>interrogation du web sémantique ≠ recherche sémantique</a:t>
            </a:r>
            <a:endParaRPr lang="fr-FR" b="1" u="sng" dirty="0"/>
          </a:p>
        </p:txBody>
      </p:sp>
    </p:spTree>
    <p:extLst>
      <p:ext uri="{BB962C8B-B14F-4D97-AF65-F5344CB8AC3E}">
        <p14:creationId xmlns:p14="http://schemas.microsoft.com/office/powerpoint/2010/main" val="1947293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504D"/>
      </a:hlink>
      <a:folHlink>
        <a:srgbClr val="C0504D"/>
      </a:folHlink>
    </a:clrScheme>
    <a:fontScheme name="Baskerville">
      <a:majorFont>
        <a:latin typeface="Baskerville Old Face"/>
        <a:ea typeface=""/>
        <a:cs typeface=""/>
      </a:majorFont>
      <a:minorFont>
        <a:latin typeface="Baskerville Old 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Personnalis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504D"/>
      </a:hlink>
      <a:folHlink>
        <a:srgbClr val="C0504D"/>
      </a:folHlink>
    </a:clrScheme>
    <a:fontScheme name="Baskerville">
      <a:majorFont>
        <a:latin typeface="Baskerville Old Face"/>
        <a:ea typeface=""/>
        <a:cs typeface=""/>
      </a:majorFont>
      <a:minorFont>
        <a:latin typeface="Baskerville Old 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Personnalis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504D"/>
      </a:hlink>
      <a:folHlink>
        <a:srgbClr val="C0504D"/>
      </a:folHlink>
    </a:clrScheme>
    <a:fontScheme name="Baskerville">
      <a:majorFont>
        <a:latin typeface="Baskerville Old Face"/>
        <a:ea typeface=""/>
        <a:cs typeface=""/>
      </a:majorFont>
      <a:minorFont>
        <a:latin typeface="Baskerville Old 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hème Office">
  <a:themeElements>
    <a:clrScheme name="Personnalis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504D"/>
      </a:hlink>
      <a:folHlink>
        <a:srgbClr val="C0504D"/>
      </a:folHlink>
    </a:clrScheme>
    <a:fontScheme name="Baskerville">
      <a:majorFont>
        <a:latin typeface="Baskerville Old Face"/>
        <a:ea typeface=""/>
        <a:cs typeface=""/>
      </a:majorFont>
      <a:minorFont>
        <a:latin typeface="Baskerville Old 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hème Office">
  <a:themeElements>
    <a:clrScheme name="Personnalis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504D"/>
      </a:hlink>
      <a:folHlink>
        <a:srgbClr val="C0504D"/>
      </a:folHlink>
    </a:clrScheme>
    <a:fontScheme name="Baskerville">
      <a:majorFont>
        <a:latin typeface="Baskerville Old Face"/>
        <a:ea typeface=""/>
        <a:cs typeface=""/>
      </a:majorFont>
      <a:minorFont>
        <a:latin typeface="Baskerville Old 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46207</TotalTime>
  <Words>12771</Words>
  <Application>Microsoft Office PowerPoint</Application>
  <PresentationFormat>Affichage à l'écran (4:3)</PresentationFormat>
  <Paragraphs>2914</Paragraphs>
  <Slides>184</Slides>
  <Notes>184</Notes>
  <HiddenSlides>0</HiddenSlides>
  <MMClips>0</MMClips>
  <ScaleCrop>false</ScaleCrop>
  <HeadingPairs>
    <vt:vector size="6" baseType="variant">
      <vt:variant>
        <vt:lpstr>Polices utilisées</vt:lpstr>
      </vt:variant>
      <vt:variant>
        <vt:i4>10</vt:i4>
      </vt:variant>
      <vt:variant>
        <vt:lpstr>Thème</vt:lpstr>
      </vt:variant>
      <vt:variant>
        <vt:i4>5</vt:i4>
      </vt:variant>
      <vt:variant>
        <vt:lpstr>Titres des diapositives</vt:lpstr>
      </vt:variant>
      <vt:variant>
        <vt:i4>184</vt:i4>
      </vt:variant>
    </vt:vector>
  </HeadingPairs>
  <TitlesOfParts>
    <vt:vector size="199" baseType="lpstr">
      <vt:lpstr>Arial Unicode MS</vt:lpstr>
      <vt:lpstr>Arial</vt:lpstr>
      <vt:lpstr>Arial Black</vt:lpstr>
      <vt:lpstr>Baskerville Old Face</vt:lpstr>
      <vt:lpstr>Calibri</vt:lpstr>
      <vt:lpstr>Calibri Light</vt:lpstr>
      <vt:lpstr>Cambria</vt:lpstr>
      <vt:lpstr>Cambria Math</vt:lpstr>
      <vt:lpstr>Times New Roman</vt:lpstr>
      <vt:lpstr>Wingdings</vt:lpstr>
      <vt:lpstr>Thème Office</vt:lpstr>
      <vt:lpstr>1_Thème Office</vt:lpstr>
      <vt:lpstr>2_Thème Office</vt:lpstr>
      <vt:lpstr>3_Thème Office</vt:lpstr>
      <vt:lpstr>4_Thème Office</vt:lpstr>
      <vt:lpstr>Évolutions des moteurs  de recherche sur internet</vt:lpstr>
      <vt:lpstr>Présentation PowerPoint</vt:lpstr>
      <vt:lpstr>Présentation PowerPoint</vt:lpstr>
      <vt:lpstr>Présentation PowerPoint</vt:lpstr>
      <vt:lpstr>Principes et état des lieux</vt:lpstr>
      <vt:lpstr>Internet et web</vt:lpstr>
      <vt:lpstr>1 min sur le web</vt:lpstr>
      <vt:lpstr>Web visible et web invisible</vt:lpstr>
      <vt:lpstr>Usages des moteurs</vt:lpstr>
      <vt:lpstr>Part de marché des moteurs</vt:lpstr>
      <vt:lpstr>Sites les plus visités</vt:lpstr>
      <vt:lpstr>Enjeux technologiques et économiques</vt:lpstr>
      <vt:lpstr>Fonctionnement d’un moteur de recherche</vt:lpstr>
      <vt:lpstr>Limites possibles des moteurs de recherche</vt:lpstr>
      <vt:lpstr>Âges du web et outils de recherche</vt:lpstr>
      <vt:lpstr>The Future of Search</vt:lpstr>
      <vt:lpstr>Pratiques des internautes</vt:lpstr>
      <vt:lpstr>Pratiques des internautes</vt:lpstr>
      <vt:lpstr>Évolution des pratiques</vt:lpstr>
      <vt:lpstr>Évolution des pratiques</vt:lpstr>
      <vt:lpstr>Évolution des pratiques</vt:lpstr>
      <vt:lpstr>Évolution des pratiques</vt:lpstr>
      <vt:lpstr>Évolution des pratiques</vt:lpstr>
      <vt:lpstr>Diversification  des contenus</vt:lpstr>
      <vt:lpstr>La recherche personnalisée </vt:lpstr>
      <vt:lpstr>La recherche personnalisée</vt:lpstr>
      <vt:lpstr>La personnalisation de la recherche</vt:lpstr>
      <vt:lpstr>La personnalisation de la recherche</vt:lpstr>
      <vt:lpstr>La personnalisation de la recherche</vt:lpstr>
      <vt:lpstr>La personnalisation de la recherche</vt:lpstr>
      <vt:lpstr>La personnalisation de la recherche</vt:lpstr>
      <vt:lpstr>La personnalisation de la recherche</vt:lpstr>
      <vt:lpstr>La personnalisation de la recherche</vt:lpstr>
      <vt:lpstr>La personnalisation de la recherche</vt:lpstr>
      <vt:lpstr>La personnalisation de la recherche</vt:lpstr>
      <vt:lpstr>Un outil utile</vt:lpstr>
      <vt:lpstr>Moteurs de recommandation</vt:lpstr>
      <vt:lpstr>Moteurs de recommandation</vt:lpstr>
      <vt:lpstr>Moteurs de recommandation</vt:lpstr>
      <vt:lpstr>Moteurs de recommandation</vt:lpstr>
      <vt:lpstr>Moteurs de recommandation</vt:lpstr>
      <vt:lpstr>L’omniprésence de la personnalisation</vt:lpstr>
      <vt:lpstr>La recherche sociale  «  Pour un bon tuyau, demandez  à vos amis plutôt qu’à Google » [A.-S. Moreau] </vt:lpstr>
      <vt:lpstr>La recherche sociale</vt:lpstr>
      <vt:lpstr>La recherche sociale</vt:lpstr>
      <vt:lpstr>Moteurs de recherche « traditionnels » </vt:lpstr>
      <vt:lpstr>Moteurs de recherche sociale</vt:lpstr>
      <vt:lpstr>Moteurs de sites spécialisés</vt:lpstr>
      <vt:lpstr>Moteurs de sites spécialisés</vt:lpstr>
      <vt:lpstr>Moteurs de sites spécialisés</vt:lpstr>
      <vt:lpstr>Moteurs de sites spécialisés</vt:lpstr>
      <vt:lpstr>Moteurs de sites spécialisés</vt:lpstr>
      <vt:lpstr>Sites spécialisés</vt:lpstr>
      <vt:lpstr>La recherche « friend filtered »</vt:lpstr>
      <vt:lpstr>La recherche collaborative</vt:lpstr>
      <vt:lpstr>La recherche sociale</vt:lpstr>
      <vt:lpstr>Les moteurs collaboratifs</vt:lpstr>
      <vt:lpstr>L’analyse de sentiments</vt:lpstr>
      <vt:lpstr>Présentation PowerPoint</vt:lpstr>
      <vt:lpstr>La recherche temps réel</vt:lpstr>
      <vt:lpstr>Moteurs de recherche « traditionnels » </vt:lpstr>
      <vt:lpstr>Moteurs de recherche sociale  [reprise de supra]</vt:lpstr>
      <vt:lpstr>Moteurs de sites spécialisés</vt:lpstr>
      <vt:lpstr>Type de documents</vt:lpstr>
      <vt:lpstr>Type de documents</vt:lpstr>
      <vt:lpstr>Type de documents</vt:lpstr>
      <vt:lpstr>La recherche inversée   « Avec les années je me suis habitué  à faire des recherches à partir  d’un texte » [Ballajack] </vt:lpstr>
      <vt:lpstr>La recherche inversée</vt:lpstr>
      <vt:lpstr>Images</vt:lpstr>
      <vt:lpstr>Images</vt:lpstr>
      <vt:lpstr>Images</vt:lpstr>
      <vt:lpstr>Images</vt:lpstr>
      <vt:lpstr>Images</vt:lpstr>
      <vt:lpstr>Images</vt:lpstr>
      <vt:lpstr>Images</vt:lpstr>
      <vt:lpstr>Sons</vt:lpstr>
      <vt:lpstr>Sons</vt:lpstr>
      <vt:lpstr>Sons</vt:lpstr>
      <vt:lpstr>Sons</vt:lpstr>
      <vt:lpstr>Vidéos</vt:lpstr>
      <vt:lpstr>Vidéos</vt:lpstr>
      <vt:lpstr>Vers une convergence des techniques</vt:lpstr>
      <vt:lpstr>Pertinence  des réponses</vt:lpstr>
      <vt:lpstr>La recherche sémantique  se faire comprendre de la machine comme par un humain</vt:lpstr>
      <vt:lpstr>La recherche sémantique</vt:lpstr>
      <vt:lpstr>La recherche sémantique</vt:lpstr>
      <vt:lpstr>La recherche sémantique</vt:lpstr>
      <vt:lpstr>La recherche sémantique</vt:lpstr>
      <vt:lpstr>La recherche sémantique</vt:lpstr>
      <vt:lpstr>La recherche sémantique</vt:lpstr>
      <vt:lpstr>La recherche sémantique</vt:lpstr>
      <vt:lpstr>La recherche sémantique</vt:lpstr>
      <vt:lpstr>La recherche sémantique</vt:lpstr>
      <vt:lpstr>Le web sémantique</vt:lpstr>
      <vt:lpstr>Le web sémantique</vt:lpstr>
      <vt:lpstr>Le web sémantique</vt:lpstr>
      <vt:lpstr>Le web sémantique</vt:lpstr>
      <vt:lpstr>Le web sémantique</vt:lpstr>
      <vt:lpstr>Le web sémantique</vt:lpstr>
      <vt:lpstr>Le web sémantique</vt:lpstr>
      <vt:lpstr>Le web sémantique</vt:lpstr>
      <vt:lpstr>Le web sémantique</vt:lpstr>
      <vt:lpstr>Le web sémantique</vt:lpstr>
      <vt:lpstr>Le web sémantique</vt:lpstr>
      <vt:lpstr>Le « giant global graph » (T. Berners-Lee)</vt:lpstr>
      <vt:lpstr>La Graph search de Facebook</vt:lpstr>
      <vt:lpstr>Les moteurs de réponses  « un lien n’est pas du tout une réponse » [O. Etzioni]  </vt:lpstr>
      <vt:lpstr>Les moteurs de réponse</vt:lpstr>
      <vt:lpstr>Les moteurs de réponse</vt:lpstr>
      <vt:lpstr>Les moteurs de réponse</vt:lpstr>
      <vt:lpstr>Les moteurs de réponse</vt:lpstr>
      <vt:lpstr>Les moteurs de réponse</vt:lpstr>
      <vt:lpstr>Les moteurs de réponse</vt:lpstr>
      <vt:lpstr>La recherche anticipatoire</vt:lpstr>
      <vt:lpstr>La recherche anticipatoire</vt:lpstr>
      <vt:lpstr>La recherche anticipatoire</vt:lpstr>
      <vt:lpstr>La recherche anticipatoire</vt:lpstr>
      <vt:lpstr>La recherche conversationnelle</vt:lpstr>
      <vt:lpstr>La recherche conversationnelle</vt:lpstr>
      <vt:lpstr>Présentation PowerPoint</vt:lpstr>
      <vt:lpstr>La recherche conversationnelle</vt:lpstr>
      <vt:lpstr>La recherche conversationnelle</vt:lpstr>
      <vt:lpstr>La recherche conversationnelle</vt:lpstr>
      <vt:lpstr>Visualisation  des résultats</vt:lpstr>
      <vt:lpstr>Visualisation des résultats</vt:lpstr>
      <vt:lpstr>Visualisation des résultats</vt:lpstr>
      <vt:lpstr>Visualisation des résultats</vt:lpstr>
      <vt:lpstr>Visualisation des résultats</vt:lpstr>
      <vt:lpstr>Moteurs linéaires</vt:lpstr>
      <vt:lpstr>Moteurs linéaires</vt:lpstr>
      <vt:lpstr>Moteurs linéaires</vt:lpstr>
      <vt:lpstr>Moteurs graphiques</vt:lpstr>
      <vt:lpstr>Moteurs graphiques</vt:lpstr>
      <vt:lpstr>Moteurs graphiques</vt:lpstr>
      <vt:lpstr>Moteurs graphiques</vt:lpstr>
      <vt:lpstr>Moteurs à clusters</vt:lpstr>
      <vt:lpstr>Moteurs à clusters</vt:lpstr>
      <vt:lpstr>Moteurs à clusters</vt:lpstr>
      <vt:lpstr>Moteurs à clusters</vt:lpstr>
      <vt:lpstr>Moteurs à clusters</vt:lpstr>
      <vt:lpstr>Moteurs visuels</vt:lpstr>
      <vt:lpstr>Moteurs visuels</vt:lpstr>
      <vt:lpstr>Moteurs visuels</vt:lpstr>
      <vt:lpstr>Moteurs visuels</vt:lpstr>
      <vt:lpstr>Moteurs multimédia</vt:lpstr>
      <vt:lpstr>Conclusion</vt:lpstr>
      <vt:lpstr> Conclusion</vt:lpstr>
      <vt:lpstr> Conclusion  contexte</vt:lpstr>
      <vt:lpstr> Conclusion  contexte</vt:lpstr>
      <vt:lpstr> Conclusion contexte</vt:lpstr>
      <vt:lpstr> Conclusion  Google ?</vt:lpstr>
      <vt:lpstr> Conclusion Google ?</vt:lpstr>
      <vt:lpstr> Conclusion les « jardins fermés »</vt:lpstr>
      <vt:lpstr>  Conclusion les « jardins fermés » </vt:lpstr>
      <vt:lpstr>  Conclusion les « jardins fermés » </vt:lpstr>
      <vt:lpstr> Conclusion : quelle fiabilité des résultats ?</vt:lpstr>
      <vt:lpstr>Conclusion</vt:lpstr>
      <vt:lpstr>Et encore d’autres pistes </vt:lpstr>
      <vt:lpstr>Bibliographie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Neko</dc:creator>
  <cp:lastModifiedBy>gobelin</cp:lastModifiedBy>
  <cp:revision>3947</cp:revision>
  <cp:lastPrinted>2015-06-19T14:43:42Z</cp:lastPrinted>
  <dcterms:created xsi:type="dcterms:W3CDTF">2012-01-12T15:30:44Z</dcterms:created>
  <dcterms:modified xsi:type="dcterms:W3CDTF">2016-06-16T08:01:27Z</dcterms:modified>
</cp:coreProperties>
</file>