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984" r:id="rId2"/>
    <p:sldId id="985" r:id="rId3"/>
    <p:sldId id="852" r:id="rId4"/>
    <p:sldId id="895" r:id="rId5"/>
    <p:sldId id="796" r:id="rId6"/>
    <p:sldId id="283" r:id="rId7"/>
    <p:sldId id="837" r:id="rId8"/>
    <p:sldId id="843" r:id="rId9"/>
    <p:sldId id="855" r:id="rId10"/>
    <p:sldId id="851" r:id="rId11"/>
    <p:sldId id="684" r:id="rId12"/>
    <p:sldId id="686" r:id="rId13"/>
    <p:sldId id="337" r:id="rId14"/>
    <p:sldId id="891" r:id="rId15"/>
    <p:sldId id="844" r:id="rId16"/>
    <p:sldId id="687" r:id="rId17"/>
    <p:sldId id="856" r:id="rId18"/>
    <p:sldId id="857" r:id="rId19"/>
    <p:sldId id="893" r:id="rId20"/>
    <p:sldId id="892" r:id="rId21"/>
    <p:sldId id="876" r:id="rId22"/>
    <p:sldId id="846" r:id="rId23"/>
    <p:sldId id="894" r:id="rId24"/>
    <p:sldId id="966" r:id="rId25"/>
    <p:sldId id="967" r:id="rId26"/>
    <p:sldId id="877" r:id="rId27"/>
    <p:sldId id="696" r:id="rId28"/>
    <p:sldId id="878" r:id="rId29"/>
    <p:sldId id="879" r:id="rId30"/>
    <p:sldId id="880" r:id="rId31"/>
    <p:sldId id="881" r:id="rId32"/>
    <p:sldId id="882" r:id="rId33"/>
    <p:sldId id="883" r:id="rId34"/>
    <p:sldId id="853" r:id="rId35"/>
    <p:sldId id="887" r:id="rId36"/>
    <p:sldId id="695" r:id="rId37"/>
    <p:sldId id="888" r:id="rId38"/>
    <p:sldId id="884" r:id="rId39"/>
    <p:sldId id="869" r:id="rId40"/>
    <p:sldId id="885" r:id="rId41"/>
    <p:sldId id="889" r:id="rId42"/>
    <p:sldId id="890" r:id="rId43"/>
    <p:sldId id="600" r:id="rId44"/>
    <p:sldId id="886" r:id="rId45"/>
    <p:sldId id="986" r:id="rId46"/>
    <p:sldId id="834"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8" autoAdjust="0"/>
    <p:restoredTop sz="88489" autoAdjust="0"/>
  </p:normalViewPr>
  <p:slideViewPr>
    <p:cSldViewPr snapToGrid="0">
      <p:cViewPr varScale="1">
        <p:scale>
          <a:sx n="95" d="100"/>
          <a:sy n="95" d="100"/>
        </p:scale>
        <p:origin x="15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FC199-52B9-48A1-89E1-C0985E9DF132}" type="datetimeFigureOut">
              <a:rPr lang="fr-FR" smtClean="0"/>
              <a:t>28/04/2021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C2075-85B7-4827-9572-B6DB2ED6716E}" type="slidenum">
              <a:rPr lang="fr-FR" smtClean="0"/>
              <a:t>‹N°›</a:t>
            </a:fld>
            <a:endParaRPr lang="fr-FR"/>
          </a:p>
        </p:txBody>
      </p:sp>
    </p:spTree>
    <p:extLst>
      <p:ext uri="{BB962C8B-B14F-4D97-AF65-F5344CB8AC3E}">
        <p14:creationId xmlns:p14="http://schemas.microsoft.com/office/powerpoint/2010/main" val="160734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lideshare.net/mfaury/la-science-comme-bien-commun-quels-enjeux-et-quelles-pratiques-de-chercheur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recherche.uqam.ca/upload/files/mobilisation%20des%20connaissances/atelier-editeurs-predateur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uvrirlascience.fr/des-nouvelles-revues-pour-plus-dacces-ouver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ledevoir.com/societe/education/546298/rebellion-contre-une-revue-predatri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cfas.ca/publications/decouvrir/2019/03/ce-que-coutent-logiciels-non-libres-science-non-ouvert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syarxiv.com/2b574/"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theplosblog.plos.org/2021/02/submit-your-lab-and-study-protocols-plos-one/" TargetMode="External"/><Relationship Id="rId5" Type="http://schemas.openxmlformats.org/officeDocument/2006/relationships/hyperlink" Target="https://theplosblog.plos.org/2020/12/show-your-work-peer-reviewed-protocols/" TargetMode="External"/><Relationship Id="rId4" Type="http://schemas.openxmlformats.org/officeDocument/2006/relationships/hyperlink" Target="https://edarxiv.org/wrvt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cienceouverte.couperin.org/tout-savoir-sur-le-modele-auteur-payeu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uperin.org/services-et-prospective/grilles-d-evaluation-ressources/261-a-la-une/1341-de-nouvelles-donnees-apc-pour-la-france-fournies-par-couperin-org"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openapc.github.io/general/openapc/2018/06/22/couperi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holarlykitchen.sspnet.org/2020/02/04/guest-post-a-plea-for-fairer-sharing-of-the-true-costs-of-public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scholarlykitchen.sspnet.org/2018/09/20/plan-t-scrap-apcs-and-fund-open-access-with-submission-fees/" TargetMode="External"/><Relationship Id="rId5" Type="http://schemas.openxmlformats.org/officeDocument/2006/relationships/hyperlink" Target="https://scholarlykitchen.sspnet.org/2020/01/13/let-authors-choose-how-to-pay-for-publication/" TargetMode="External"/><Relationship Id="rId4" Type="http://schemas.openxmlformats.org/officeDocument/2006/relationships/hyperlink" Target="https://scholarlykitchen.sspnet.org/2020/07/15/guest-post-is-it-time-to-finally-get-serious-about-submission-charg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en savoir plus : </a:t>
            </a:r>
            <a:r>
              <a:rPr lang="fr-FR" dirty="0">
                <a:effectLst/>
              </a:rPr>
              <a:t>M. </a:t>
            </a:r>
            <a:r>
              <a:rPr lang="fr-FR" dirty="0" err="1">
                <a:effectLst/>
              </a:rPr>
              <a:t>Faury</a:t>
            </a:r>
            <a:r>
              <a:rPr lang="fr-FR" dirty="0">
                <a:effectLst/>
              </a:rPr>
              <a:t>, « La science comme bien commun : quels enjeux et quelles pratiques de chercheurs ? », 2018 (en ligne </a:t>
            </a:r>
            <a:r>
              <a:rPr lang="fr-FR" dirty="0">
                <a:effectLst/>
                <a:hlinkClick r:id="rId3"/>
              </a:rPr>
              <a:t>https://www.slideshare.net/mfaury/la-science-comme-bien-commun-quels-enjeux-et-quelles-pratiques-de-chercheures</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4</a:t>
            </a:fld>
            <a:endParaRPr lang="fr-FR"/>
          </a:p>
        </p:txBody>
      </p:sp>
    </p:spTree>
    <p:extLst>
      <p:ext uri="{BB962C8B-B14F-4D97-AF65-F5344CB8AC3E}">
        <p14:creationId xmlns:p14="http://schemas.microsoft.com/office/powerpoint/2010/main" val="2004959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en savoir plus : </a:t>
            </a:r>
            <a:r>
              <a:rPr lang="fr-FR" dirty="0">
                <a:effectLst/>
              </a:rPr>
              <a:t>J. Rancourt et J.-J. Rondeau, « Les éditeurs “prédateurs” : mieux les connaître afin de les éviter », 2019 (en ligne </a:t>
            </a:r>
            <a:r>
              <a:rPr lang="fr-FR" dirty="0">
                <a:effectLst/>
                <a:hlinkClick r:id="rId3"/>
              </a:rPr>
              <a:t>http://recherche.uqam.ca/upload/files/mobilisation%20des%20connaissances/atelier-editeurs-predateurs.pdf</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19</a:t>
            </a:fld>
            <a:endParaRPr lang="fr-FR"/>
          </a:p>
        </p:txBody>
      </p:sp>
    </p:spTree>
    <p:extLst>
      <p:ext uri="{BB962C8B-B14F-4D97-AF65-F5344CB8AC3E}">
        <p14:creationId xmlns:p14="http://schemas.microsoft.com/office/powerpoint/2010/main" val="4168430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l’origine du mouvement, le comité éditorial de la revue </a:t>
            </a:r>
            <a:r>
              <a:rPr lang="fr-FR" i="1" dirty="0"/>
              <a:t>Lingua</a:t>
            </a:r>
            <a:r>
              <a:rPr lang="fr-FR" i="0" dirty="0"/>
              <a:t>, publiée chez Elsevier qui imposait des frais de publication jugés trop importants. Les membres du comité de rédaction ont tenté de pousser Elsevier à revoir sa politique, mais la </a:t>
            </a:r>
            <a:r>
              <a:rPr lang="fr-FR" sz="1200" kern="1200" dirty="0">
                <a:solidFill>
                  <a:schemeClr val="tx1"/>
                </a:solidFill>
                <a:effectLst/>
                <a:latin typeface="+mn-lt"/>
                <a:ea typeface="+mn-ea"/>
                <a:cs typeface="+mn-cs"/>
              </a:rPr>
              <a:t>négociation ayant échoué, le comité éditorial de </a:t>
            </a:r>
            <a:r>
              <a:rPr lang="fr-FR" sz="1200" i="1" kern="1200" dirty="0">
                <a:solidFill>
                  <a:schemeClr val="tx1"/>
                </a:solidFill>
                <a:effectLst/>
                <a:latin typeface="+mn-lt"/>
                <a:ea typeface="+mn-ea"/>
                <a:cs typeface="+mn-cs"/>
              </a:rPr>
              <a:t>Lingua</a:t>
            </a:r>
            <a:r>
              <a:rPr lang="fr-FR" sz="1200" kern="1200" dirty="0">
                <a:solidFill>
                  <a:schemeClr val="tx1"/>
                </a:solidFill>
                <a:effectLst/>
                <a:latin typeface="+mn-lt"/>
                <a:ea typeface="+mn-ea"/>
                <a:cs typeface="+mn-cs"/>
              </a:rPr>
              <a:t> a démissionné en bloc en 2015 et a fondé sa propre maison d’édition, </a:t>
            </a:r>
            <a:r>
              <a:rPr lang="fr-FR" sz="1200" kern="1200" dirty="0" err="1">
                <a:solidFill>
                  <a:schemeClr val="tx1"/>
                </a:solidFill>
                <a:effectLst/>
                <a:latin typeface="+mn-lt"/>
                <a:ea typeface="+mn-ea"/>
                <a:cs typeface="+mn-cs"/>
              </a:rPr>
              <a:t>LingOA</a:t>
            </a:r>
            <a:r>
              <a:rPr lang="fr-FR" sz="1200" kern="1200" dirty="0">
                <a:solidFill>
                  <a:schemeClr val="tx1"/>
                </a:solidFill>
                <a:effectLst/>
                <a:latin typeface="+mn-lt"/>
                <a:ea typeface="+mn-ea"/>
                <a:cs typeface="+mn-cs"/>
              </a:rPr>
              <a:t>, et une nouvelle revue, </a:t>
            </a:r>
            <a:r>
              <a:rPr lang="fr-FR" sz="1200" i="1" kern="1200" dirty="0" err="1">
                <a:solidFill>
                  <a:schemeClr val="tx1"/>
                </a:solidFill>
                <a:effectLst/>
                <a:latin typeface="+mn-lt"/>
                <a:ea typeface="+mn-ea"/>
                <a:cs typeface="+mn-cs"/>
              </a:rPr>
              <a:t>Glossa</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D’autres initiatives similaires ont suivi :</a:t>
            </a:r>
          </a:p>
          <a:p>
            <a:r>
              <a:rPr lang="fr-FR" sz="1200" i="1" kern="1200" dirty="0">
                <a:solidFill>
                  <a:schemeClr val="tx1"/>
                </a:solidFill>
                <a:effectLst/>
                <a:latin typeface="+mn-lt"/>
                <a:ea typeface="+mn-ea"/>
                <a:cs typeface="+mn-cs"/>
              </a:rPr>
              <a:t>Journal of </a:t>
            </a:r>
            <a:r>
              <a:rPr lang="fr-FR" sz="1200" i="1" kern="1200" dirty="0" err="1">
                <a:solidFill>
                  <a:schemeClr val="tx1"/>
                </a:solidFill>
                <a:effectLst/>
                <a:latin typeface="+mn-lt"/>
                <a:ea typeface="+mn-ea"/>
                <a:cs typeface="+mn-cs"/>
              </a:rPr>
              <a:t>Algebraic</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Combinatorics</a:t>
            </a:r>
            <a:r>
              <a:rPr lang="fr-FR" sz="1200" kern="1200" dirty="0">
                <a:solidFill>
                  <a:schemeClr val="tx1"/>
                </a:solidFill>
                <a:effectLst/>
                <a:latin typeface="+mn-lt"/>
                <a:ea typeface="+mn-ea"/>
                <a:cs typeface="+mn-cs"/>
              </a:rPr>
              <a:t>, publié par Springer depuis 1992, qui rejoint en 2018 la plateforme </a:t>
            </a:r>
            <a:r>
              <a:rPr lang="fr-FR" sz="1200" kern="1200" dirty="0" err="1">
                <a:solidFill>
                  <a:schemeClr val="tx1"/>
                </a:solidFill>
                <a:effectLst/>
                <a:latin typeface="+mn-lt"/>
                <a:ea typeface="+mn-ea"/>
                <a:cs typeface="+mn-cs"/>
              </a:rPr>
              <a:t>MathOA</a:t>
            </a:r>
            <a:r>
              <a:rPr lang="fr-FR" sz="1200" kern="1200" dirty="0">
                <a:solidFill>
                  <a:schemeClr val="tx1"/>
                </a:solidFill>
                <a:effectLst/>
                <a:latin typeface="+mn-lt"/>
                <a:ea typeface="+mn-ea"/>
                <a:cs typeface="+mn-cs"/>
              </a:rPr>
              <a:t> pour fonder </a:t>
            </a:r>
            <a:r>
              <a:rPr lang="fr-FR" sz="1200" i="1" kern="1200" dirty="0" err="1">
                <a:solidFill>
                  <a:schemeClr val="tx1"/>
                </a:solidFill>
                <a:effectLst/>
                <a:latin typeface="+mn-lt"/>
                <a:ea typeface="+mn-ea"/>
                <a:cs typeface="+mn-cs"/>
              </a:rPr>
              <a:t>Algebraic</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Combinatorics</a:t>
            </a:r>
            <a:r>
              <a:rPr lang="fr-FR" sz="1200" i="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Journal of </a:t>
            </a:r>
            <a:r>
              <a:rPr lang="fr-FR" sz="1200" i="1" kern="1200" dirty="0" err="1">
                <a:solidFill>
                  <a:schemeClr val="tx1"/>
                </a:solidFill>
                <a:effectLst/>
                <a:latin typeface="+mn-lt"/>
                <a:ea typeface="+mn-ea"/>
                <a:cs typeface="+mn-cs"/>
              </a:rPr>
              <a:t>Informetrics</a:t>
            </a:r>
            <a:r>
              <a:rPr lang="fr-FR" sz="1200" kern="1200" dirty="0">
                <a:solidFill>
                  <a:schemeClr val="tx1"/>
                </a:solidFill>
                <a:effectLst/>
                <a:latin typeface="+mn-lt"/>
                <a:ea typeface="+mn-ea"/>
                <a:cs typeface="+mn-cs"/>
              </a:rPr>
              <a:t>, abandonné début 2019 par les membres de l’International Society for </a:t>
            </a:r>
            <a:r>
              <a:rPr lang="fr-FR" sz="1200" kern="1200" dirty="0" err="1">
                <a:solidFill>
                  <a:schemeClr val="tx1"/>
                </a:solidFill>
                <a:effectLst/>
                <a:latin typeface="+mn-lt"/>
                <a:ea typeface="+mn-ea"/>
                <a:cs typeface="+mn-cs"/>
              </a:rPr>
              <a:t>Scientometrics</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Informetrics</a:t>
            </a:r>
            <a:r>
              <a:rPr lang="fr-FR" sz="1200" kern="1200" dirty="0">
                <a:solidFill>
                  <a:schemeClr val="tx1"/>
                </a:solidFill>
                <a:effectLst/>
                <a:latin typeface="+mn-lt"/>
                <a:ea typeface="+mn-ea"/>
                <a:cs typeface="+mn-cs"/>
              </a:rPr>
              <a:t> pour fonder </a:t>
            </a:r>
            <a:r>
              <a:rPr lang="fr-FR" sz="1200" i="1" kern="1200" dirty="0">
                <a:solidFill>
                  <a:schemeClr val="tx1"/>
                </a:solidFill>
                <a:effectLst/>
                <a:latin typeface="+mn-lt"/>
                <a:ea typeface="+mn-ea"/>
                <a:cs typeface="+mn-cs"/>
              </a:rPr>
              <a:t>Quantitative Science </a:t>
            </a:r>
            <a:r>
              <a:rPr lang="fr-FR" sz="1200" i="1" kern="1200" dirty="0" err="1">
                <a:solidFill>
                  <a:schemeClr val="tx1"/>
                </a:solidFill>
                <a:effectLst/>
                <a:latin typeface="+mn-lt"/>
                <a:ea typeface="+mn-ea"/>
                <a:cs typeface="+mn-cs"/>
              </a:rPr>
              <a:t>Studies</a:t>
            </a:r>
            <a:r>
              <a:rPr lang="fr-FR" sz="1200" kern="1200" dirty="0">
                <a:solidFill>
                  <a:schemeClr val="tx1"/>
                </a:solidFill>
                <a:effectLst/>
                <a:latin typeface="+mn-lt"/>
                <a:ea typeface="+mn-ea"/>
                <a:cs typeface="+mn-cs"/>
              </a:rPr>
              <a:t>.</a:t>
            </a:r>
          </a:p>
          <a:p>
            <a:endParaRPr lang="fr-FR" dirty="0"/>
          </a:p>
          <a:p>
            <a:r>
              <a:rPr lang="fr-FR" dirty="0"/>
              <a:t>En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 Des nouvelles revues pour plus d’accès ouvert », </a:t>
            </a:r>
            <a:r>
              <a:rPr lang="fr-FR" i="1" dirty="0">
                <a:effectLst/>
              </a:rPr>
              <a:t>Ouvrir la science</a:t>
            </a:r>
            <a:r>
              <a:rPr lang="fr-FR" dirty="0">
                <a:effectLst/>
              </a:rPr>
              <a:t>, 2019 (en ligne </a:t>
            </a:r>
            <a:r>
              <a:rPr lang="fr-FR" dirty="0">
                <a:effectLst/>
                <a:hlinkClick r:id="rId3"/>
              </a:rPr>
              <a:t>https://www.ouvrirlascience.fr/des-nouvelles-revues-pour-plus-dacces-ouvert</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M. Fortier, « Quand les scientifiques se révoltent contre les géants de l’édition savante », </a:t>
            </a:r>
            <a:r>
              <a:rPr lang="fr-FR" i="1" dirty="0">
                <a:effectLst/>
              </a:rPr>
              <a:t>Le Devoir</a:t>
            </a:r>
            <a:r>
              <a:rPr lang="fr-FR" dirty="0">
                <a:effectLst/>
              </a:rPr>
              <a:t>, 2019 (en ligne </a:t>
            </a:r>
            <a:r>
              <a:rPr lang="fr-FR" dirty="0">
                <a:effectLst/>
                <a:hlinkClick r:id="rId4"/>
              </a:rPr>
              <a:t>https://www.ledevoir.com/societe/education/546298/rebellion-contre-une-revue-predatrice</a:t>
            </a:r>
            <a:r>
              <a:rPr lang="fr-FR" dirty="0">
                <a:effectLst/>
              </a:rPr>
              <a:t>).</a:t>
            </a:r>
          </a:p>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23</a:t>
            </a:fld>
            <a:endParaRPr lang="fr-FR"/>
          </a:p>
        </p:txBody>
      </p:sp>
    </p:spTree>
    <p:extLst>
      <p:ext uri="{BB962C8B-B14F-4D97-AF65-F5344CB8AC3E}">
        <p14:creationId xmlns:p14="http://schemas.microsoft.com/office/powerpoint/2010/main" val="61971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24</a:t>
            </a:fld>
            <a:endParaRPr lang="fr-FR"/>
          </a:p>
        </p:txBody>
      </p:sp>
    </p:spTree>
    <p:extLst>
      <p:ext uri="{BB962C8B-B14F-4D97-AF65-F5344CB8AC3E}">
        <p14:creationId xmlns:p14="http://schemas.microsoft.com/office/powerpoint/2010/main" val="236916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FDF851-69C8-4706-ACB6-784B1226246B}" type="slidenum">
              <a:rPr lang="fr-FR" smtClean="0"/>
              <a:t>36</a:t>
            </a:fld>
            <a:endParaRPr lang="fr-FR"/>
          </a:p>
        </p:txBody>
      </p:sp>
    </p:spTree>
    <p:extLst>
      <p:ext uri="{BB962C8B-B14F-4D97-AF65-F5344CB8AC3E}">
        <p14:creationId xmlns:p14="http://schemas.microsoft.com/office/powerpoint/2010/main" val="4130429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À noter que </a:t>
            </a:r>
            <a:r>
              <a:rPr lang="fr-FR" sz="1200" kern="1200" dirty="0">
                <a:solidFill>
                  <a:schemeClr val="tx1"/>
                </a:solidFill>
                <a:effectLst/>
                <a:latin typeface="+mn-lt"/>
                <a:ea typeface="+mn-ea"/>
                <a:cs typeface="+mn-cs"/>
              </a:rPr>
              <a:t>le </a:t>
            </a:r>
            <a:r>
              <a:rPr lang="fr-FR" sz="1200" i="1" kern="1200" dirty="0">
                <a:solidFill>
                  <a:schemeClr val="tx1"/>
                </a:solidFill>
                <a:effectLst/>
                <a:latin typeface="+mn-lt"/>
                <a:ea typeface="+mn-ea"/>
                <a:cs typeface="+mn-cs"/>
              </a:rPr>
              <a:t>libre </a:t>
            </a:r>
            <a:r>
              <a:rPr lang="fr-FR" sz="1200" kern="1200" dirty="0">
                <a:solidFill>
                  <a:schemeClr val="tx1"/>
                </a:solidFill>
                <a:effectLst/>
                <a:latin typeface="+mn-lt"/>
                <a:ea typeface="+mn-ea"/>
                <a:cs typeface="+mn-cs"/>
              </a:rPr>
              <a:t>demande des changements dans les organisations. Elles doivent changer leurs processus ; et leurs employés, leurs habitudes. Elles doivent aussi étudier ces logiciels avant de les implanter, sans compter qu’elles ont parfois des obligations contractuelles qui les empêchent d’essayer d’autres solutions que les payantes. Toutes ces raisons expliquent que les organismes publics demeurent réfractaires à adopter le </a:t>
            </a:r>
            <a:r>
              <a:rPr lang="fr-FR" sz="1200" i="1" kern="1200" dirty="0">
                <a:solidFill>
                  <a:schemeClr val="tx1"/>
                </a:solidFill>
                <a:effectLst/>
                <a:latin typeface="+mn-lt"/>
                <a:ea typeface="+mn-ea"/>
                <a:cs typeface="+mn-cs"/>
              </a:rPr>
              <a:t>libre</a:t>
            </a:r>
            <a:r>
              <a:rPr lang="fr-FR" sz="1200" kern="1200" dirty="0">
                <a:solidFill>
                  <a:schemeClr val="tx1"/>
                </a:solidFill>
                <a:effectLst/>
                <a:latin typeface="+mn-lt"/>
                <a:ea typeface="+mn-ea"/>
                <a:cs typeface="+mn-cs"/>
              </a:rPr>
              <a:t>. Toutefois, cette pratique est constitutive de la science ouverte au sein des établissements d’ESR, car ces logiciels permettent notamment de produire des données de la recherche.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Source : </a:t>
            </a:r>
            <a:r>
              <a:rPr lang="fr-FR" sz="1200" dirty="0"/>
              <a:t>J.-H. Roy, « Ce que coûtent les logiciels «non libres» et la science «non ouverte» », </a:t>
            </a:r>
            <a:r>
              <a:rPr lang="fr-FR" sz="1200" i="1" dirty="0" err="1"/>
              <a:t>Acfas</a:t>
            </a:r>
            <a:r>
              <a:rPr lang="fr-FR" sz="1200" dirty="0"/>
              <a:t>, 2019 (</a:t>
            </a:r>
            <a:r>
              <a:rPr lang="fr-FR" sz="1200" dirty="0">
                <a:hlinkClick r:id="rId3"/>
              </a:rPr>
              <a:t>en ligne</a:t>
            </a:r>
            <a:r>
              <a:rPr lang="fr-FR" sz="1200" dirty="0"/>
              <a:t>).</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37</a:t>
            </a:fld>
            <a:endParaRPr lang="fr-FR"/>
          </a:p>
        </p:txBody>
      </p:sp>
    </p:spTree>
    <p:extLst>
      <p:ext uri="{BB962C8B-B14F-4D97-AF65-F5344CB8AC3E}">
        <p14:creationId xmlns:p14="http://schemas.microsoft.com/office/powerpoint/2010/main" val="3033609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Toutes ces pratiques visent notamment à lutter contre le « biais de confirmation », qui est le fait que, si l'on réfléchit à sa méthode d'analyse seulement une fois qu'on a récolté les données, on dispose d'informations qui, consciemment ou non, peuvent influencer les stratégies d’analyse de telle sorte que des résultats qui « arrangent » le chercheur sont plus susceptibles d’émerger que des résultats qui ne l’arrangent pas. Elles permettent également d’éviter de récolter de nombreuses mesures pour ensuite ne rapporter que celles qui livrent des résultats significatifs.</a:t>
            </a:r>
          </a:p>
          <a:p>
            <a:r>
              <a:rPr lang="fr-FR" dirty="0"/>
              <a:t>En outre, ce nouveau genre de publication permet aussi aux chercheurs d'obtenir de la reconnaissance pour leurs travaux préparatoires, qui précèdent la collecte des données.</a:t>
            </a:r>
          </a:p>
          <a:p>
            <a:endParaRPr lang="fr-FR" dirty="0"/>
          </a:p>
          <a:p>
            <a:r>
              <a:rPr lang="fr-FR" dirty="0"/>
              <a:t>Si des protocoles d'études sont examinés par les pairs lors d'une phase de recherche de financement, la publication des résultats peut ensuite être accélérée. Format déjà bien établi dans le domaine des sciences de la santé, gagne maintenant les sciences naturelles, la médecine, l'ingénierie, les sciences sociales et certaines sciences humaines.</a:t>
            </a:r>
          </a:p>
          <a:p>
            <a:r>
              <a:rPr lang="fr-FR" dirty="0"/>
              <a:t>Dans le cas des protocoles de laboratoires, la configuration en deux parties offre le meilleur des deux mondes aux auteurs : les conseils détaillés, étape par étape, se trouvent sur la plateforme flexible d'accès libre de protocols.io (qui assure la pérennité et l'interopérabilité), et l'article (en l’occurrence chez </a:t>
            </a:r>
            <a:r>
              <a:rPr lang="fr-FR" dirty="0" err="1"/>
              <a:t>PLoS</a:t>
            </a:r>
            <a:r>
              <a:rPr lang="fr-FR" dirty="0"/>
              <a:t> ONE, pionnier dans le domaine) contribue à accroître la visibilité et la </a:t>
            </a:r>
            <a:r>
              <a:rPr lang="fr-FR" dirty="0" err="1"/>
              <a:t>découvrabilité</a:t>
            </a:r>
            <a:r>
              <a:rPr lang="fr-FR" dirty="0"/>
              <a:t> du protocole en permettant de le faire figurer officiellement dans toute liste de publications revues par les pairs (CV, rapport d'activité...).</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savoir plus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O. Klein, </a:t>
            </a:r>
            <a:r>
              <a:rPr lang="fr-FR" i="1" dirty="0">
                <a:effectLst/>
              </a:rPr>
              <a:t>Le </a:t>
            </a:r>
            <a:r>
              <a:rPr lang="fr-FR" i="1" dirty="0" err="1">
                <a:effectLst/>
              </a:rPr>
              <a:t>pré-enregistrement</a:t>
            </a:r>
            <a:r>
              <a:rPr lang="fr-FR" dirty="0">
                <a:effectLst/>
              </a:rPr>
              <a:t>, </a:t>
            </a:r>
            <a:r>
              <a:rPr lang="fr-FR" dirty="0" err="1">
                <a:effectLst/>
              </a:rPr>
              <a:t>PsyArXiv</a:t>
            </a:r>
            <a:r>
              <a:rPr lang="fr-FR" dirty="0">
                <a:effectLst/>
              </a:rPr>
              <a:t> (en ligne </a:t>
            </a:r>
            <a:r>
              <a:rPr lang="fr-FR" dirty="0">
                <a:effectLst/>
                <a:hlinkClick r:id="rId3"/>
              </a:rPr>
              <a:t>https://psyarxiv.com/2b574/</a:t>
            </a:r>
            <a:r>
              <a:rPr lang="fr-FR" dirty="0">
                <a:effectLs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effectLst/>
              </a:rPr>
              <a:t>J. Reich, « </a:t>
            </a:r>
            <a:r>
              <a:rPr lang="fr-FR" dirty="0" err="1">
                <a:effectLst/>
              </a:rPr>
              <a:t>Preregistration</a:t>
            </a:r>
            <a:r>
              <a:rPr lang="fr-FR" dirty="0">
                <a:effectLst/>
              </a:rPr>
              <a:t> and Registered Reports », 2021 (en ligne </a:t>
            </a:r>
            <a:r>
              <a:rPr lang="fr-FR" dirty="0">
                <a:effectLst/>
                <a:hlinkClick r:id="rId4"/>
              </a:rPr>
              <a:t>https://edarxiv.org/wrvt2/</a:t>
            </a:r>
            <a:r>
              <a:rPr lang="fr-FR" dirty="0">
                <a:effectLst/>
              </a:rPr>
              <a:t>).</a:t>
            </a:r>
          </a:p>
          <a:p>
            <a:pPr marL="171450" indent="-171450">
              <a:buFontTx/>
              <a:buChar char="-"/>
            </a:pPr>
            <a:r>
              <a:rPr lang="en-US" dirty="0">
                <a:effectLst/>
              </a:rPr>
              <a:t>« Show your work. Peer-Reviewed Protocols », </a:t>
            </a:r>
            <a:r>
              <a:rPr lang="en-US" i="1" dirty="0">
                <a:effectLst/>
              </a:rPr>
              <a:t>The Official PLOS Blog</a:t>
            </a:r>
            <a:r>
              <a:rPr lang="en-US" dirty="0">
                <a:effectLst/>
              </a:rPr>
              <a:t>, 2020 (</a:t>
            </a:r>
            <a:r>
              <a:rPr lang="en-US" dirty="0" err="1">
                <a:effectLst/>
              </a:rPr>
              <a:t>en</a:t>
            </a:r>
            <a:r>
              <a:rPr lang="en-US" dirty="0">
                <a:effectLst/>
              </a:rPr>
              <a:t> </a:t>
            </a:r>
            <a:r>
              <a:rPr lang="en-US" dirty="0" err="1">
                <a:effectLst/>
              </a:rPr>
              <a:t>ligne</a:t>
            </a:r>
            <a:r>
              <a:rPr lang="en-US" dirty="0">
                <a:effectLst/>
              </a:rPr>
              <a:t> </a:t>
            </a:r>
            <a:r>
              <a:rPr lang="en-US" dirty="0">
                <a:effectLst/>
                <a:hlinkClick r:id="rId5"/>
              </a:rPr>
              <a:t>https://theplosblog.plos.org/2020/12/show-your-work-peer-reviewed-protocols/</a:t>
            </a:r>
            <a:r>
              <a:rPr lang="en-US" dirty="0">
                <a:effectLst/>
              </a:rPr>
              <a:t>).</a:t>
            </a:r>
          </a:p>
          <a:p>
            <a:pPr marL="171450" indent="-171450">
              <a:buFontTx/>
              <a:buChar char="-"/>
            </a:pPr>
            <a:r>
              <a:rPr lang="en-US" dirty="0">
                <a:effectLst/>
              </a:rPr>
              <a:t>« Submit your Lab and Study Protocols to PLOS ONE! », </a:t>
            </a:r>
            <a:r>
              <a:rPr lang="en-US" i="1" dirty="0">
                <a:effectLst/>
              </a:rPr>
              <a:t>The Official PLOS Blog</a:t>
            </a:r>
            <a:r>
              <a:rPr lang="en-US" dirty="0">
                <a:effectLst/>
              </a:rPr>
              <a:t>, 2021 (</a:t>
            </a:r>
            <a:r>
              <a:rPr lang="en-US" dirty="0" err="1">
                <a:effectLst/>
              </a:rPr>
              <a:t>en</a:t>
            </a:r>
            <a:r>
              <a:rPr lang="en-US" dirty="0">
                <a:effectLst/>
              </a:rPr>
              <a:t> </a:t>
            </a:r>
            <a:r>
              <a:rPr lang="en-US" dirty="0" err="1">
                <a:effectLst/>
              </a:rPr>
              <a:t>ligne</a:t>
            </a:r>
            <a:r>
              <a:rPr lang="en-US" dirty="0">
                <a:effectLst/>
              </a:rPr>
              <a:t> </a:t>
            </a:r>
            <a:r>
              <a:rPr lang="en-US" dirty="0">
                <a:effectLst/>
                <a:hlinkClick r:id="rId6"/>
              </a:rPr>
              <a:t>https://theplosblog.plos.org/2021/02/submit-your-lab-and-study-protocols-plos-one/</a:t>
            </a:r>
            <a:r>
              <a:rPr lang="en-US" dirty="0">
                <a:effectLst/>
              </a:rPr>
              <a:t>).</a:t>
            </a:r>
          </a:p>
        </p:txBody>
      </p:sp>
      <p:sp>
        <p:nvSpPr>
          <p:cNvPr id="4" name="Espace réservé du numéro de diapositive 3"/>
          <p:cNvSpPr>
            <a:spLocks noGrp="1"/>
          </p:cNvSpPr>
          <p:nvPr>
            <p:ph type="sldNum" sz="quarter" idx="5"/>
          </p:nvPr>
        </p:nvSpPr>
        <p:spPr/>
        <p:txBody>
          <a:bodyPr/>
          <a:lstStyle/>
          <a:p>
            <a:fld id="{3DF09FEE-DE00-4880-904D-43CF37E16C7A}" type="slidenum">
              <a:rPr lang="fr-FR" smtClean="0"/>
              <a:t>39</a:t>
            </a:fld>
            <a:endParaRPr lang="fr-FR"/>
          </a:p>
        </p:txBody>
      </p:sp>
    </p:spTree>
    <p:extLst>
      <p:ext uri="{BB962C8B-B14F-4D97-AF65-F5344CB8AC3E}">
        <p14:creationId xmlns:p14="http://schemas.microsoft.com/office/powerpoint/2010/main" val="3879634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savoir plus : </a:t>
            </a:r>
            <a:r>
              <a:rPr lang="en-US" dirty="0">
                <a:effectLst/>
              </a:rPr>
              <a:t>J. </a:t>
            </a:r>
            <a:r>
              <a:rPr lang="en-US" dirty="0" err="1">
                <a:effectLst/>
              </a:rPr>
              <a:t>Lasser</a:t>
            </a:r>
            <a:r>
              <a:rPr lang="en-US" dirty="0">
                <a:effectLst/>
              </a:rPr>
              <a:t>, « Creating an executable paper is a journey through Open Science », </a:t>
            </a:r>
            <a:r>
              <a:rPr lang="en-US" i="1" dirty="0">
                <a:effectLst/>
              </a:rPr>
              <a:t>Communications Physics</a:t>
            </a:r>
            <a:r>
              <a:rPr lang="en-US" dirty="0">
                <a:effectLst/>
              </a:rPr>
              <a:t>, 2020. https://www.nature.com/articles/s42005-020-00403-4</a:t>
            </a:r>
          </a:p>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41</a:t>
            </a:fld>
            <a:endParaRPr lang="fr-FR"/>
          </a:p>
        </p:txBody>
      </p:sp>
    </p:spTree>
    <p:extLst>
      <p:ext uri="{BB962C8B-B14F-4D97-AF65-F5344CB8AC3E}">
        <p14:creationId xmlns:p14="http://schemas.microsoft.com/office/powerpoint/2010/main" val="3162672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exemple d’outil qui analyse le contexte des citations : https://scite.ai/</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43</a:t>
            </a:fld>
            <a:endParaRPr lang="fr-FR"/>
          </a:p>
        </p:txBody>
      </p:sp>
    </p:spTree>
    <p:extLst>
      <p:ext uri="{BB962C8B-B14F-4D97-AF65-F5344CB8AC3E}">
        <p14:creationId xmlns:p14="http://schemas.microsoft.com/office/powerpoint/2010/main" val="3719019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44</a:t>
            </a:fld>
            <a:endParaRPr lang="fr-FR"/>
          </a:p>
        </p:txBody>
      </p:sp>
    </p:spTree>
    <p:extLst>
      <p:ext uri="{BB962C8B-B14F-4D97-AF65-F5344CB8AC3E}">
        <p14:creationId xmlns:p14="http://schemas.microsoft.com/office/powerpoint/2010/main" val="2224531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Le mouvement de la science ouverte participe en quelque sorte de cet open system. Deux arguments principaux :</a:t>
            </a:r>
          </a:p>
          <a:p>
            <a:r>
              <a:rPr lang="fr-FR" b="0" dirty="0"/>
              <a:t>Point de vue sociologique : le savoir scientifique est le produit d'une collaboration sociale, sa propriété appartient à la communauté.</a:t>
            </a:r>
          </a:p>
          <a:p>
            <a:r>
              <a:rPr lang="fr-FR" b="0" dirty="0"/>
              <a:t>Point de vue économique : les productions scientifiques issues de la recherche publique sont un bien public que chacun devrait être en mesure d'utiliser gratuitement.</a:t>
            </a:r>
          </a:p>
          <a:p>
            <a:endParaRPr lang="fr-FR" b="0" dirty="0"/>
          </a:p>
          <a:p>
            <a:r>
              <a:rPr lang="fr-FR" b="0" dirty="0"/>
              <a:t>Sur l'arrière-plan théorique de l'open science. 5 écoles de pensée différentes (angles d'approche) :</a:t>
            </a:r>
          </a:p>
          <a:p>
            <a:r>
              <a:rPr lang="fr-FR" b="0" dirty="0"/>
              <a:t>- École infrastructurelle : idée qu'une recherche efficace dépend des outils et applications disponibles pour la faire. But : créer des plateformes, outils et services et les mettre librement à la disposition des scientifiques.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 École pragmatique : idée que la production des connaissances serait plus efficace si les scientifiques collaboraient. But: faire en sorte que la production des connaissances soit plus efficace, orientée vers un but précis. Importance des réseaux, de l'open data, de l'open code.</a:t>
            </a:r>
          </a:p>
          <a:p>
            <a:r>
              <a:rPr lang="fr-FR" b="0" dirty="0"/>
              <a:t>- École "publique" : idée que la science doit être rendue accessible à tous. Importance de la science citoyenne, des blogs de science, de la vulgarisation.</a:t>
            </a:r>
          </a:p>
          <a:p>
            <a:r>
              <a:rPr lang="fr-FR" b="0" dirty="0"/>
              <a:t>- École démocratique : idée que l'accès au savoir est inégal, y compris au sein des communautés scientifiques. But : rendre la connaissance librement partagée. Importance de l'open </a:t>
            </a:r>
            <a:r>
              <a:rPr lang="fr-FR" b="0" dirty="0" err="1"/>
              <a:t>access</a:t>
            </a:r>
            <a:r>
              <a:rPr lang="fr-FR" b="0" dirty="0"/>
              <a:t>, du respect des droits de propriété intellectuelle, de l'open data, de l'open code.</a:t>
            </a:r>
          </a:p>
          <a:p>
            <a:r>
              <a:rPr lang="fr-FR" b="0" dirty="0"/>
              <a:t>- École évaluative : idée que les contributions scientifiques ont besoin d'être évaluées autrement. But : développer des métriques alternatives pour évaluer l'impact des recherches scientifiques. Importance des </a:t>
            </a:r>
            <a:r>
              <a:rPr lang="fr-FR" b="0" dirty="0" err="1"/>
              <a:t>altmetrics</a:t>
            </a:r>
            <a:r>
              <a:rPr lang="fr-FR" b="0" dirty="0"/>
              <a:t>, du </a:t>
            </a:r>
            <a:r>
              <a:rPr lang="fr-FR" b="0" dirty="0" err="1"/>
              <a:t>peer-review</a:t>
            </a:r>
            <a:r>
              <a:rPr lang="fr-FR" b="0" dirty="0"/>
              <a:t>, des citations, du facteur d'impact.</a:t>
            </a:r>
          </a:p>
          <a:p>
            <a:endParaRPr lang="fr-FR" b="0" dirty="0"/>
          </a:p>
          <a:p>
            <a:r>
              <a:rPr lang="fr-FR" b="0" dirty="0"/>
              <a:t>[VO : 5 </a:t>
            </a:r>
            <a:r>
              <a:rPr lang="fr-FR" b="0" dirty="0" err="1"/>
              <a:t>schools</a:t>
            </a:r>
            <a:r>
              <a:rPr lang="fr-FR" b="0" dirty="0"/>
              <a:t> of </a:t>
            </a:r>
            <a:r>
              <a:rPr lang="fr-FR" b="0" dirty="0" err="1"/>
              <a:t>thought</a:t>
            </a:r>
            <a:r>
              <a:rPr lang="fr-FR" b="0" dirty="0"/>
              <a:t> :</a:t>
            </a:r>
          </a:p>
          <a:p>
            <a:pPr marL="171450" indent="-171450">
              <a:buFontTx/>
              <a:buChar char="-"/>
            </a:pPr>
            <a:r>
              <a:rPr lang="en-US" sz="1200" b="0" i="0" u="none" strike="noStrike" kern="1200" baseline="0" dirty="0">
                <a:solidFill>
                  <a:schemeClr val="tx1"/>
                </a:solidFill>
                <a:latin typeface="+mn-lt"/>
                <a:ea typeface="+mn-ea"/>
                <a:cs typeface="+mn-cs"/>
              </a:rPr>
              <a:t>the infrastructure school (which is concerned with the technological architecture),</a:t>
            </a:r>
          </a:p>
          <a:p>
            <a:pPr marL="171450" indent="-171450">
              <a:buFontTx/>
              <a:buChar char="-"/>
            </a:pPr>
            <a:r>
              <a:rPr lang="en-US" sz="1200" b="0" i="0" u="none" strike="noStrike" kern="1200" baseline="0" dirty="0">
                <a:solidFill>
                  <a:schemeClr val="tx1"/>
                </a:solidFill>
                <a:latin typeface="+mn-lt"/>
                <a:ea typeface="+mn-ea"/>
                <a:cs typeface="+mn-cs"/>
              </a:rPr>
              <a:t>the public school (which is concerned with the accessibility of knowledge creation),</a:t>
            </a:r>
          </a:p>
          <a:p>
            <a:pPr marL="171450" indent="-171450">
              <a:buFontTx/>
              <a:buChar char="-"/>
            </a:pPr>
            <a:r>
              <a:rPr lang="en-US" sz="1200" b="0" i="0" u="none" strike="noStrike" kern="1200" baseline="0" dirty="0">
                <a:solidFill>
                  <a:schemeClr val="tx1"/>
                </a:solidFill>
                <a:latin typeface="+mn-lt"/>
                <a:ea typeface="+mn-ea"/>
                <a:cs typeface="+mn-cs"/>
              </a:rPr>
              <a:t>the measurement school (which is concerned with alternative impact measurement),</a:t>
            </a:r>
          </a:p>
          <a:p>
            <a:pPr marL="171450" indent="-171450">
              <a:buFontTx/>
              <a:buChar char="-"/>
            </a:pPr>
            <a:r>
              <a:rPr lang="en-US" sz="1200" b="0" i="0" u="none" strike="noStrike" kern="1200" baseline="0" dirty="0">
                <a:solidFill>
                  <a:schemeClr val="tx1"/>
                </a:solidFill>
                <a:latin typeface="+mn-lt"/>
                <a:ea typeface="+mn-ea"/>
                <a:cs typeface="+mn-cs"/>
              </a:rPr>
              <a:t>the democratic school (which is concerned with access to knowledge)</a:t>
            </a:r>
          </a:p>
          <a:p>
            <a:pPr marL="171450" indent="-171450">
              <a:buFontTx/>
              <a:buChar char="-"/>
            </a:pPr>
            <a:r>
              <a:rPr lang="en-US" sz="1200" b="0" i="0" u="none" strike="noStrike" kern="1200" baseline="0" dirty="0">
                <a:solidFill>
                  <a:schemeClr val="tx1"/>
                </a:solidFill>
                <a:latin typeface="+mn-lt"/>
                <a:ea typeface="+mn-ea"/>
                <a:cs typeface="+mn-cs"/>
              </a:rPr>
              <a:t>the pragmatic school (which is </a:t>
            </a:r>
            <a:r>
              <a:rPr lang="fr-FR" sz="1200" b="0" i="0" u="none" strike="noStrike" kern="1200" baseline="0" dirty="0" err="1">
                <a:solidFill>
                  <a:schemeClr val="tx1"/>
                </a:solidFill>
                <a:latin typeface="+mn-lt"/>
                <a:ea typeface="+mn-ea"/>
                <a:cs typeface="+mn-cs"/>
              </a:rPr>
              <a:t>concerned</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with</a:t>
            </a:r>
            <a:r>
              <a:rPr lang="fr-FR" sz="1200" b="0" i="0" u="none" strike="noStrike" kern="1200" baseline="0" dirty="0">
                <a:solidFill>
                  <a:schemeClr val="tx1"/>
                </a:solidFill>
                <a:latin typeface="+mn-lt"/>
                <a:ea typeface="+mn-ea"/>
                <a:cs typeface="+mn-cs"/>
              </a:rPr>
              <a:t> collaborative </a:t>
            </a:r>
            <a:r>
              <a:rPr lang="fr-FR" sz="1200" b="0" i="0" u="none" strike="noStrike" kern="1200" baseline="0" dirty="0" err="1">
                <a:solidFill>
                  <a:schemeClr val="tx1"/>
                </a:solidFill>
                <a:latin typeface="+mn-lt"/>
                <a:ea typeface="+mn-ea"/>
                <a:cs typeface="+mn-cs"/>
              </a:rPr>
              <a:t>research</a:t>
            </a:r>
            <a:r>
              <a:rPr lang="fr-FR" sz="1200" b="0" i="0" u="none" strike="noStrike" kern="1200" baseline="0" dirty="0">
                <a:solidFill>
                  <a:schemeClr val="tx1"/>
                </a:solidFill>
                <a:latin typeface="+mn-lt"/>
                <a:ea typeface="+mn-ea"/>
                <a:cs typeface="+mn-cs"/>
              </a:rPr>
              <a:t>).]</a:t>
            </a:r>
          </a:p>
          <a:p>
            <a:pPr marL="171450" indent="-171450">
              <a:buFontTx/>
              <a:buChar char="-"/>
            </a:pPr>
            <a:endParaRPr lang="fr-FR" sz="1200" b="0" i="0" u="none" strike="noStrike" kern="1200" baseline="0" dirty="0">
              <a:solidFill>
                <a:schemeClr val="tx1"/>
              </a:solidFill>
              <a:latin typeface="+mn-lt"/>
              <a:ea typeface="+mn-ea"/>
              <a:cs typeface="+mn-cs"/>
            </a:endParaRPr>
          </a:p>
          <a:p>
            <a:pPr marL="0" indent="0">
              <a:buFontTx/>
              <a:buNone/>
            </a:pPr>
            <a:r>
              <a:rPr lang="fr-FR" sz="1200" b="0" i="0" u="none" strike="noStrike" kern="1200" baseline="0" dirty="0">
                <a:solidFill>
                  <a:schemeClr val="tx1"/>
                </a:solidFill>
                <a:latin typeface="+mn-lt"/>
                <a:ea typeface="+mn-ea"/>
                <a:cs typeface="+mn-cs"/>
              </a:rPr>
              <a:t>Ces approches sont en réalité complémentaires, l’une ne va pas sans l’autre.</a:t>
            </a:r>
            <a:endParaRPr lang="fr-FR" b="0" dirty="0"/>
          </a:p>
        </p:txBody>
      </p:sp>
      <p:sp>
        <p:nvSpPr>
          <p:cNvPr id="4" name="Espace réservé du numéro de diapositive 3"/>
          <p:cNvSpPr>
            <a:spLocks noGrp="1"/>
          </p:cNvSpPr>
          <p:nvPr>
            <p:ph type="sldNum" sz="quarter" idx="5"/>
          </p:nvPr>
        </p:nvSpPr>
        <p:spPr/>
        <p:txBody>
          <a:bodyPr/>
          <a:lstStyle/>
          <a:p>
            <a:fld id="{01E1A0B0-0219-49D1-8E48-92EE223C5F7E}" type="slidenum">
              <a:rPr lang="fr-FR" smtClean="0"/>
              <a:t>5</a:t>
            </a:fld>
            <a:endParaRPr lang="fr-FR"/>
          </a:p>
        </p:txBody>
      </p:sp>
    </p:spTree>
    <p:extLst>
      <p:ext uri="{BB962C8B-B14F-4D97-AF65-F5344CB8AC3E}">
        <p14:creationId xmlns:p14="http://schemas.microsoft.com/office/powerpoint/2010/main" val="2593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terminologie est en perpétuelle évolution. De nouveaux concepts apparaissent régulièrement et rejoignent ce schéma, car si l’on considère que « la science ouverte est avant tout de la science bien faite » (J. </a:t>
            </a:r>
            <a:r>
              <a:rPr lang="fr-FR" dirty="0" err="1"/>
              <a:t>Tennant</a:t>
            </a:r>
            <a:r>
              <a:rPr lang="fr-FR" dirty="0"/>
              <a:t>), n’importe quelle activité scientifique a sa place dans cette carte heuristique.</a:t>
            </a:r>
          </a:p>
        </p:txBody>
      </p:sp>
      <p:sp>
        <p:nvSpPr>
          <p:cNvPr id="4" name="Espace réservé du numéro de diapositive 3"/>
          <p:cNvSpPr>
            <a:spLocks noGrp="1"/>
          </p:cNvSpPr>
          <p:nvPr>
            <p:ph type="sldNum" sz="quarter" idx="10"/>
          </p:nvPr>
        </p:nvSpPr>
        <p:spPr/>
        <p:txBody>
          <a:bodyPr/>
          <a:lstStyle/>
          <a:p>
            <a:fld id="{4B1606BB-32F7-4B2F-BCC3-6477785B76EC}" type="slidenum">
              <a:rPr lang="fr-FR" smtClean="0"/>
              <a:pPr/>
              <a:t>6</a:t>
            </a:fld>
            <a:endParaRPr lang="fr-FR"/>
          </a:p>
        </p:txBody>
      </p:sp>
    </p:spTree>
    <p:extLst>
      <p:ext uri="{BB962C8B-B14F-4D97-AF65-F5344CB8AC3E}">
        <p14:creationId xmlns:p14="http://schemas.microsoft.com/office/powerpoint/2010/main" val="407143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pastilles non cliquables sont les composantes de la science ouverte pour lesquelles n’existe pas (encore !) de contenu de niveau avancé.</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7</a:t>
            </a:fld>
            <a:endParaRPr lang="fr-FR"/>
          </a:p>
        </p:txBody>
      </p:sp>
    </p:spTree>
    <p:extLst>
      <p:ext uri="{BB962C8B-B14F-4D97-AF65-F5344CB8AC3E}">
        <p14:creationId xmlns:p14="http://schemas.microsoft.com/office/powerpoint/2010/main" val="233363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 fait de l’utilisation du protocole OAI-PMH, le choix d’un entrepôt pour ses données ou d’une archive ouverte pour ses publications n’a pas tant d’importance que l’attention portée aux métadonnées qui décrivent ces ressources. Si ces métadonnées sont suffisamment riches et bien formées, elles rendront les ressources faciles à trouver et accessibles, quel que soit leur lieu de conservation.</a:t>
            </a:r>
          </a:p>
          <a:p>
            <a:r>
              <a:rPr lang="fr-FR" dirty="0"/>
              <a:t>NB : ces atouts supposent tout de même que l’entrepôt ou l’archive choisi(e) soit compatible avec le protocole OAI-PMH.</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9</a:t>
            </a:fld>
            <a:endParaRPr lang="fr-FR"/>
          </a:p>
        </p:txBody>
      </p:sp>
    </p:spTree>
    <p:extLst>
      <p:ext uri="{BB962C8B-B14F-4D97-AF65-F5344CB8AC3E}">
        <p14:creationId xmlns:p14="http://schemas.microsoft.com/office/powerpoint/2010/main" val="221427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Même si seul 1/3 des titres de revues recensés par le DOAJ imposent en théorie des APC, quand on examine le ratio articles financés par APC / articles non financés par APC, on est plutôt proche du 50/50 (Suber, 2017).</a:t>
            </a:r>
          </a:p>
          <a:p>
            <a:r>
              <a:rPr lang="fr-FR" sz="1200" kern="1200" dirty="0">
                <a:solidFill>
                  <a:schemeClr val="tx1"/>
                </a:solidFill>
                <a:effectLst/>
                <a:latin typeface="+mn-lt"/>
                <a:ea typeface="+mn-ea"/>
                <a:cs typeface="+mn-cs"/>
              </a:rPr>
              <a:t>Ce modèle auteur-payeur semble bien parti pour devenir le modèle dominant du financement de la publication scientifique : augmentation à deux chiffres tous les ans depuis 2016, même si c’est également dû à la hausse du coût moyen des APC et pas uniquement à l’augmentation du nombre d’APC facturés (</a:t>
            </a:r>
            <a:r>
              <a:rPr lang="fr-FR" sz="1200" kern="1200" dirty="0" err="1">
                <a:solidFill>
                  <a:schemeClr val="tx1"/>
                </a:solidFill>
                <a:effectLst/>
                <a:latin typeface="+mn-lt"/>
                <a:ea typeface="+mn-ea"/>
                <a:cs typeface="+mn-cs"/>
              </a:rPr>
              <a:t>Else</a:t>
            </a:r>
            <a:r>
              <a:rPr lang="fr-FR" sz="1200" kern="1200" dirty="0">
                <a:solidFill>
                  <a:schemeClr val="tx1"/>
                </a:solidFill>
                <a:effectLst/>
                <a:latin typeface="+mn-lt"/>
                <a:ea typeface="+mn-ea"/>
                <a:cs typeface="+mn-cs"/>
              </a:rPr>
              <a:t>, 2018 ; Fowler &amp; </a:t>
            </a:r>
            <a:r>
              <a:rPr lang="fr-FR" sz="1200" kern="1200" dirty="0" err="1">
                <a:solidFill>
                  <a:schemeClr val="tx1"/>
                </a:solidFill>
                <a:effectLst/>
                <a:latin typeface="+mn-lt"/>
                <a:ea typeface="+mn-ea"/>
                <a:cs typeface="+mn-cs"/>
              </a:rPr>
              <a:t>Meijer</a:t>
            </a:r>
            <a:r>
              <a:rPr lang="fr-FR" sz="1200" kern="1200" dirty="0">
                <a:solidFill>
                  <a:schemeClr val="tx1"/>
                </a:solidFill>
                <a:effectLst/>
                <a:latin typeface="+mn-lt"/>
                <a:ea typeface="+mn-ea"/>
                <a:cs typeface="+mn-cs"/>
              </a:rPr>
              <a:t>, 2018 ; Simba Information, 2018)</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Source : </a:t>
            </a:r>
            <a:r>
              <a:rPr lang="en-US" dirty="0">
                <a:effectLst/>
              </a:rPr>
              <a:t>T. Green, « Is open access affordable? Why current models do not work and why we need internet‐era transformation of scholarly communications », </a:t>
            </a:r>
            <a:r>
              <a:rPr lang="en-US" i="1" dirty="0">
                <a:effectLst/>
              </a:rPr>
              <a:t>Learned Publishing</a:t>
            </a:r>
            <a:r>
              <a:rPr lang="en-US" dirty="0">
                <a:effectLst/>
              </a:rPr>
              <a:t>, 2019.</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Voir aussi </a:t>
            </a:r>
            <a:r>
              <a:rPr lang="fr-FR" dirty="0">
                <a:effectLst/>
              </a:rPr>
              <a:t>Couperin, « Tout savoir sur le modèle Auteur-Payeur », 2021 (en ligne </a:t>
            </a:r>
            <a:r>
              <a:rPr lang="fr-FR" dirty="0">
                <a:effectLst/>
                <a:hlinkClick r:id="rId3"/>
              </a:rPr>
              <a:t>https://scienceouverte.couperin.org/tout-savoir-sur-le-modele-auteur-payeur/</a:t>
            </a:r>
            <a:r>
              <a:rPr lang="fr-FR" dirty="0">
                <a:effectLst/>
              </a:rPr>
              <a:t>).</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13</a:t>
            </a:fld>
            <a:endParaRPr lang="fr-FR"/>
          </a:p>
        </p:txBody>
      </p:sp>
    </p:spTree>
    <p:extLst>
      <p:ext uri="{BB962C8B-B14F-4D97-AF65-F5344CB8AC3E}">
        <p14:creationId xmlns:p14="http://schemas.microsoft.com/office/powerpoint/2010/main" val="49334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Sources et données :</a:t>
            </a:r>
          </a:p>
          <a:p>
            <a:r>
              <a:rPr lang="en-US" sz="1200" u="sng" kern="1200" dirty="0">
                <a:solidFill>
                  <a:schemeClr val="tx1"/>
                </a:solidFill>
                <a:effectLst/>
                <a:latin typeface="+mn-lt"/>
                <a:ea typeface="+mn-ea"/>
                <a:cs typeface="+mn-cs"/>
                <a:hlinkClick r:id="rId3"/>
              </a:rPr>
              <a:t>https://www.couperin.org/services-et-prospective/grilles-d-evaluation-ressources/261-a-la-une/1341-de-nouvelles-donnees-apc-pour-la-france-fournies-par-couperin-org</a:t>
            </a:r>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4"/>
              </a:rPr>
              <a:t>https://openapc.github.io/general/openapc/2018/06/22/couperin/</a:t>
            </a: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https://treemaps.intact-project.org/apcdata/openapc/#publisher/</a:t>
            </a:r>
          </a:p>
          <a:p>
            <a:endParaRPr lang="fr-FR" dirty="0"/>
          </a:p>
          <a:p>
            <a:r>
              <a:rPr lang="fr-FR" dirty="0"/>
              <a:t>À noter que l’on </a:t>
            </a:r>
            <a:r>
              <a:rPr lang="fr-FR" sz="1200" kern="1200" dirty="0">
                <a:solidFill>
                  <a:schemeClr val="tx1"/>
                </a:solidFill>
                <a:effectLst/>
                <a:latin typeface="+mn-lt"/>
                <a:ea typeface="+mn-ea"/>
                <a:cs typeface="+mn-cs"/>
              </a:rPr>
              <a:t>peut également ajouter à ces frais engagés ceux qui concernent la couche supplémentaire de gestion administrative liée aux APC, dont les chercheurs peuvent ou non avoir conscience. S’ils n’en ont pas conscience, ces dépenses se déportent sur leurs institutions de rattachement, et il peut arriver que les chercheurs en abusent (de même qu’ils n’avaient pas toujours conscience du fait que leur BU paye des abonnements à des revues scientifiques).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Source : </a:t>
            </a:r>
            <a:r>
              <a:rPr lang="en-US" dirty="0">
                <a:effectLst/>
              </a:rPr>
              <a:t>T. Green, « Is open access affordable? Why current models do not work and why we need internet‐era transformation of scholarly communications », </a:t>
            </a:r>
            <a:r>
              <a:rPr lang="en-US" i="1" dirty="0">
                <a:effectLst/>
              </a:rPr>
              <a:t>Learned Publishing</a:t>
            </a:r>
            <a:r>
              <a:rPr lang="en-US" dirty="0">
                <a:effectLst/>
              </a:rPr>
              <a:t>, 2019.</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14</a:t>
            </a:fld>
            <a:endParaRPr lang="fr-FR"/>
          </a:p>
        </p:txBody>
      </p:sp>
    </p:spTree>
    <p:extLst>
      <p:ext uri="{BB962C8B-B14F-4D97-AF65-F5344CB8AC3E}">
        <p14:creationId xmlns:p14="http://schemas.microsoft.com/office/powerpoint/2010/main" val="348112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Analyse dans </a:t>
            </a:r>
            <a:r>
              <a:rPr lang="en-US" dirty="0">
                <a:effectLst/>
              </a:rPr>
              <a:t>M. </a:t>
            </a:r>
            <a:r>
              <a:rPr lang="en-US" dirty="0" err="1">
                <a:effectLst/>
              </a:rPr>
              <a:t>Prevoo</a:t>
            </a:r>
            <a:r>
              <a:rPr lang="en-US" dirty="0">
                <a:effectLst/>
              </a:rPr>
              <a:t> et al., « A Plea for Fairer Sharing of the True Costs of Publication », </a:t>
            </a:r>
            <a:r>
              <a:rPr lang="en-US" i="1" dirty="0">
                <a:effectLst/>
              </a:rPr>
              <a:t>The Scholarly Kitchen</a:t>
            </a:r>
            <a:r>
              <a:rPr lang="en-US" dirty="0">
                <a:effectLst/>
              </a:rPr>
              <a:t>, 2020 (</a:t>
            </a:r>
            <a:r>
              <a:rPr lang="en-US" dirty="0" err="1">
                <a:effectLst/>
              </a:rPr>
              <a:t>en</a:t>
            </a:r>
            <a:r>
              <a:rPr lang="en-US" dirty="0">
                <a:effectLst/>
              </a:rPr>
              <a:t> </a:t>
            </a:r>
            <a:r>
              <a:rPr lang="en-US" dirty="0" err="1">
                <a:effectLst/>
              </a:rPr>
              <a:t>ligne</a:t>
            </a:r>
            <a:r>
              <a:rPr lang="en-US" dirty="0">
                <a:effectLst/>
              </a:rPr>
              <a:t> </a:t>
            </a:r>
            <a:r>
              <a:rPr lang="en-US" dirty="0">
                <a:effectLst/>
                <a:hlinkClick r:id="rId3"/>
              </a:rPr>
              <a:t>https://scholarlykitchen.sspnet.org/2020/02/04/guest-post-a-plea-for-fairer-sharing-of-the-true-costs-of-publication/</a:t>
            </a:r>
            <a:r>
              <a:rPr lang="en-US" dirty="0">
                <a:effectLst/>
              </a:rPr>
              <a:t>)</a:t>
            </a:r>
            <a:r>
              <a:rPr lang="fr-FR" dirty="0"/>
              <a:t> :</a:t>
            </a:r>
          </a:p>
          <a:p>
            <a:endParaRPr lang="fr-FR" dirty="0"/>
          </a:p>
          <a:p>
            <a:pPr marL="0" indent="0">
              <a:buFontTx/>
              <a:buNone/>
            </a:pPr>
            <a:r>
              <a:rPr lang="fr-FR" dirty="0"/>
              <a:t>Environ 15% des articles seulement sont publiés au bout de leur première soumission, 47% à l'issue d'une deuxième et 20% à l'issue d'une troisième. De nombreux auteurs "profitent" (abusent ?) du système de relecture par les pairs sans rien payer ? Pour l'instant, la plupart des coûts sont assumés par les abonnements, mais cela change avec l'Open </a:t>
            </a:r>
            <a:r>
              <a:rPr lang="fr-FR" dirty="0" err="1"/>
              <a:t>access</a:t>
            </a:r>
            <a:r>
              <a:rPr lang="fr-FR" dirty="0"/>
              <a:t>. Ce système pénalise les auteurs qui choisissent très soigneusement où et quand soumettre leur article (pour présenter une version acceptable et conforme aux exigences de la revue), et favorise ceux qui soumettent n'importe comment. Certains auteurs utiliseraient même la relecture par les pairs au lieu de demander l'avis de leurs collègues… Ces pratiques entraînent des APC démesurés, car concentrés sur les seuls auteurs dont les articles sont acceptés pour publication.</a:t>
            </a:r>
          </a:p>
          <a:p>
            <a:pPr marL="0" indent="0">
              <a:buFontTx/>
              <a:buNone/>
            </a:pPr>
            <a:r>
              <a:rPr lang="fr-FR" dirty="0"/>
              <a:t>Cas concret : une revue publie 100 articles par an, avec 2000€ d’APC. Elle a donc « besoin » d'avoir un revenu par an de 200 000€.</a:t>
            </a:r>
          </a:p>
          <a:p>
            <a:r>
              <a:rPr lang="fr-FR" dirty="0"/>
              <a:t>Si on part du principe qu'1/3 des soumissions est rejeté d'office, puis que 15% des articles sont finalement acceptés après relecture, cela signifie que 1000 articles sont soumis en moyenne pour en publier 100. Pour gagner 200 000€, il suffirait de demander 75€ de frais de soumission, 150€ de frais de relecture, puis 250€ de frais de publication. En tout, un chercheur dont l'article serait accepté ne paierait plus que 475€ au lieu de 2000€. Cela permettrait aussi d'éviter que les auteurs envoient leurs papiers aux revues n'importe comment.</a:t>
            </a:r>
          </a:p>
          <a:p>
            <a:endParaRPr lang="fr-FR" dirty="0"/>
          </a:p>
          <a:p>
            <a:r>
              <a:rPr lang="fr-FR" dirty="0"/>
              <a:t>En savoir plus :</a:t>
            </a:r>
          </a:p>
          <a:p>
            <a:pPr marL="171450" indent="-171450">
              <a:buFontTx/>
              <a:buChar char="-"/>
            </a:pPr>
            <a:r>
              <a:rPr lang="en-US" dirty="0">
                <a:effectLst/>
              </a:rPr>
              <a:t>R. Kaufman, « Is It Time to (Finally) Get Serious about Submission Charges? », </a:t>
            </a:r>
            <a:r>
              <a:rPr lang="en-US" i="1" dirty="0">
                <a:effectLst/>
              </a:rPr>
              <a:t>The Scholarly Kitchen</a:t>
            </a:r>
            <a:r>
              <a:rPr lang="en-US" dirty="0">
                <a:effectLst/>
              </a:rPr>
              <a:t>, 2020 (</a:t>
            </a:r>
            <a:r>
              <a:rPr lang="en-US" dirty="0" err="1">
                <a:effectLst/>
              </a:rPr>
              <a:t>en</a:t>
            </a:r>
            <a:r>
              <a:rPr lang="en-US" dirty="0">
                <a:effectLst/>
              </a:rPr>
              <a:t> </a:t>
            </a:r>
            <a:r>
              <a:rPr lang="en-US" dirty="0" err="1">
                <a:effectLst/>
              </a:rPr>
              <a:t>ligne</a:t>
            </a:r>
            <a:r>
              <a:rPr lang="en-US" dirty="0">
                <a:effectLst/>
              </a:rPr>
              <a:t> </a:t>
            </a:r>
            <a:r>
              <a:rPr lang="en-US" dirty="0">
                <a:effectLst/>
                <a:hlinkClick r:id="rId4"/>
              </a:rPr>
              <a:t>https://scholarlykitchen.sspnet.org/2020/07/15/guest-post-is-it-time-to-finally-get-serious-about-submission-charges/</a:t>
            </a:r>
            <a:r>
              <a:rPr lang="en-US" dirty="0">
                <a:effectLst/>
              </a:rPr>
              <a:t>).</a:t>
            </a:r>
          </a:p>
          <a:p>
            <a:pPr marL="171450" indent="-171450">
              <a:buFontTx/>
              <a:buChar char="-"/>
            </a:pPr>
            <a:r>
              <a:rPr lang="en-US" dirty="0">
                <a:effectLst/>
              </a:rPr>
              <a:t>T. Vines, « Let Authors Choose How to Pay for Peer Review and Publication », </a:t>
            </a:r>
            <a:r>
              <a:rPr lang="en-US" i="1" dirty="0">
                <a:effectLst/>
              </a:rPr>
              <a:t>The Scholarly Kitchen</a:t>
            </a:r>
            <a:r>
              <a:rPr lang="en-US" dirty="0">
                <a:effectLst/>
              </a:rPr>
              <a:t>, 2020 (</a:t>
            </a:r>
            <a:r>
              <a:rPr lang="en-US" dirty="0" err="1">
                <a:effectLst/>
              </a:rPr>
              <a:t>en</a:t>
            </a:r>
            <a:r>
              <a:rPr lang="en-US" dirty="0">
                <a:effectLst/>
              </a:rPr>
              <a:t> </a:t>
            </a:r>
            <a:r>
              <a:rPr lang="en-US" dirty="0" err="1">
                <a:effectLst/>
              </a:rPr>
              <a:t>ligne</a:t>
            </a:r>
            <a:r>
              <a:rPr lang="en-US" dirty="0">
                <a:effectLst/>
              </a:rPr>
              <a:t> </a:t>
            </a:r>
            <a:r>
              <a:rPr lang="en-US" dirty="0">
                <a:effectLst/>
                <a:hlinkClick r:id="rId5"/>
              </a:rPr>
              <a:t>https://scholarlykitchen.sspnet.org/2020/01/13/let-authors-choose-how-to-pay-for-publication/</a:t>
            </a:r>
            <a:r>
              <a:rPr lang="en-US" dirty="0">
                <a:effectLst/>
              </a:rPr>
              <a:t>).</a:t>
            </a:r>
          </a:p>
          <a:p>
            <a:pPr marL="171450" indent="-171450">
              <a:buFontTx/>
              <a:buChar char="-"/>
            </a:pPr>
            <a:r>
              <a:rPr lang="en-US" dirty="0">
                <a:effectLst/>
              </a:rPr>
              <a:t>T. Vines, « Plan T: scrap APCs and switch to submission fees. », </a:t>
            </a:r>
            <a:r>
              <a:rPr lang="en-US" i="1" dirty="0">
                <a:effectLst/>
              </a:rPr>
              <a:t>The Scholarly Kitchen</a:t>
            </a:r>
            <a:r>
              <a:rPr lang="en-US" dirty="0">
                <a:effectLst/>
              </a:rPr>
              <a:t>, 2018 (</a:t>
            </a:r>
            <a:r>
              <a:rPr lang="en-US" dirty="0" err="1">
                <a:effectLst/>
              </a:rPr>
              <a:t>en</a:t>
            </a:r>
            <a:r>
              <a:rPr lang="en-US" dirty="0">
                <a:effectLst/>
              </a:rPr>
              <a:t> </a:t>
            </a:r>
            <a:r>
              <a:rPr lang="en-US" dirty="0" err="1">
                <a:effectLst/>
              </a:rPr>
              <a:t>ligne</a:t>
            </a:r>
            <a:r>
              <a:rPr lang="en-US" dirty="0">
                <a:effectLst/>
              </a:rPr>
              <a:t> </a:t>
            </a:r>
            <a:r>
              <a:rPr lang="en-US" dirty="0">
                <a:effectLst/>
                <a:hlinkClick r:id="rId6"/>
              </a:rPr>
              <a:t>https://scholarlykitchen.sspnet.org/2018/09/20/plan-t-scrap-apcs-and-fund-open-access-with-submission-fees/</a:t>
            </a:r>
            <a:r>
              <a:rPr lang="en-US" dirty="0">
                <a:effectLst/>
              </a:rPr>
              <a:t>).</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15</a:t>
            </a:fld>
            <a:endParaRPr lang="fr-FR"/>
          </a:p>
        </p:txBody>
      </p:sp>
    </p:spTree>
    <p:extLst>
      <p:ext uri="{BB962C8B-B14F-4D97-AF65-F5344CB8AC3E}">
        <p14:creationId xmlns:p14="http://schemas.microsoft.com/office/powerpoint/2010/main" val="285804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noter que les revues sur abonnements qui s’engagent sur la voie de l’accès ouvert commencent souvent par adopter un modèle hybride. Si ce modèle ne perdure pas trop longtemps, c’est une transition acceptable, encouragée par exemple par le Plan S.</a:t>
            </a:r>
          </a:p>
        </p:txBody>
      </p:sp>
      <p:sp>
        <p:nvSpPr>
          <p:cNvPr id="4" name="Espace réservé du numéro de diapositive 3"/>
          <p:cNvSpPr>
            <a:spLocks noGrp="1"/>
          </p:cNvSpPr>
          <p:nvPr>
            <p:ph type="sldNum" sz="quarter" idx="5"/>
          </p:nvPr>
        </p:nvSpPr>
        <p:spPr/>
        <p:txBody>
          <a:bodyPr/>
          <a:lstStyle/>
          <a:p>
            <a:fld id="{47DC2075-85B7-4827-9572-B6DB2ED6716E}" type="slidenum">
              <a:rPr lang="fr-FR" smtClean="0"/>
              <a:t>17</a:t>
            </a:fld>
            <a:endParaRPr lang="fr-FR"/>
          </a:p>
        </p:txBody>
      </p:sp>
    </p:spTree>
    <p:extLst>
      <p:ext uri="{BB962C8B-B14F-4D97-AF65-F5344CB8AC3E}">
        <p14:creationId xmlns:p14="http://schemas.microsoft.com/office/powerpoint/2010/main" val="71901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17659E-CC8C-4CF4-B280-613CA938ED56}"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F75A2E-5A12-4E6D-BA56-9F3B4C31994E}" type="slidenum">
              <a:rPr lang="fr-FR" smtClean="0"/>
              <a:t>‹N°›</a:t>
            </a:fld>
            <a:endParaRPr lang="fr-FR"/>
          </a:p>
        </p:txBody>
      </p:sp>
    </p:spTree>
    <p:extLst>
      <p:ext uri="{BB962C8B-B14F-4D97-AF65-F5344CB8AC3E}">
        <p14:creationId xmlns:p14="http://schemas.microsoft.com/office/powerpoint/2010/main" val="65960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7659E-CC8C-4CF4-B280-613CA938ED56}"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F75A2E-5A12-4E6D-BA56-9F3B4C31994E}" type="slidenum">
              <a:rPr lang="fr-FR" smtClean="0"/>
              <a:t>‹N°›</a:t>
            </a:fld>
            <a:endParaRPr lang="fr-FR"/>
          </a:p>
        </p:txBody>
      </p:sp>
    </p:spTree>
    <p:extLst>
      <p:ext uri="{BB962C8B-B14F-4D97-AF65-F5344CB8AC3E}">
        <p14:creationId xmlns:p14="http://schemas.microsoft.com/office/powerpoint/2010/main" val="273271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7659E-CC8C-4CF4-B280-613CA938ED56}"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F75A2E-5A12-4E6D-BA56-9F3B4C31994E}" type="slidenum">
              <a:rPr lang="fr-FR" smtClean="0"/>
              <a:t>‹N°›</a:t>
            </a:fld>
            <a:endParaRPr lang="fr-FR"/>
          </a:p>
        </p:txBody>
      </p:sp>
    </p:spTree>
    <p:extLst>
      <p:ext uri="{BB962C8B-B14F-4D97-AF65-F5344CB8AC3E}">
        <p14:creationId xmlns:p14="http://schemas.microsoft.com/office/powerpoint/2010/main" val="88162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7659E-CC8C-4CF4-B280-613CA938ED56}"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F75A2E-5A12-4E6D-BA56-9F3B4C31994E}" type="slidenum">
              <a:rPr lang="fr-FR" smtClean="0"/>
              <a:t>‹N°›</a:t>
            </a:fld>
            <a:endParaRPr lang="fr-FR"/>
          </a:p>
        </p:txBody>
      </p:sp>
      <p:pic>
        <p:nvPicPr>
          <p:cNvPr id="7" name="Image 6">
            <a:extLst>
              <a:ext uri="{FF2B5EF4-FFF2-40B4-BE49-F238E27FC236}">
                <a16:creationId xmlns:a16="http://schemas.microsoft.com/office/drawing/2014/main" id="{59E7DD0D-25F6-42FB-8E47-1AEA22F1EC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 y="6492874"/>
            <a:ext cx="1409700" cy="337445"/>
          </a:xfrm>
          <a:prstGeom prst="rect">
            <a:avLst/>
          </a:prstGeom>
        </p:spPr>
      </p:pic>
    </p:spTree>
    <p:extLst>
      <p:ext uri="{BB962C8B-B14F-4D97-AF65-F5344CB8AC3E}">
        <p14:creationId xmlns:p14="http://schemas.microsoft.com/office/powerpoint/2010/main" val="102245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17659E-CC8C-4CF4-B280-613CA938ED56}" type="datetimeFigureOut">
              <a:rPr lang="fr-FR" smtClean="0"/>
              <a:t>28/04/2021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2F75A2E-5A12-4E6D-BA56-9F3B4C31994E}" type="slidenum">
              <a:rPr lang="fr-FR" smtClean="0"/>
              <a:t>‹N°›</a:t>
            </a:fld>
            <a:endParaRPr lang="fr-FR"/>
          </a:p>
        </p:txBody>
      </p:sp>
    </p:spTree>
    <p:extLst>
      <p:ext uri="{BB962C8B-B14F-4D97-AF65-F5344CB8AC3E}">
        <p14:creationId xmlns:p14="http://schemas.microsoft.com/office/powerpoint/2010/main" val="56385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17659E-CC8C-4CF4-B280-613CA938ED56}" type="datetimeFigureOut">
              <a:rPr lang="fr-FR" smtClean="0"/>
              <a:t>28/04/2021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F75A2E-5A12-4E6D-BA56-9F3B4C31994E}" type="slidenum">
              <a:rPr lang="fr-FR" smtClean="0"/>
              <a:t>‹N°›</a:t>
            </a:fld>
            <a:endParaRPr lang="fr-FR"/>
          </a:p>
        </p:txBody>
      </p:sp>
    </p:spTree>
    <p:extLst>
      <p:ext uri="{BB962C8B-B14F-4D97-AF65-F5344CB8AC3E}">
        <p14:creationId xmlns:p14="http://schemas.microsoft.com/office/powerpoint/2010/main" val="38912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17659E-CC8C-4CF4-B280-613CA938ED56}" type="datetimeFigureOut">
              <a:rPr lang="fr-FR" smtClean="0"/>
              <a:t>28/04/2021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2F75A2E-5A12-4E6D-BA56-9F3B4C31994E}" type="slidenum">
              <a:rPr lang="fr-FR" smtClean="0"/>
              <a:t>‹N°›</a:t>
            </a:fld>
            <a:endParaRPr lang="fr-FR"/>
          </a:p>
        </p:txBody>
      </p:sp>
    </p:spTree>
    <p:extLst>
      <p:ext uri="{BB962C8B-B14F-4D97-AF65-F5344CB8AC3E}">
        <p14:creationId xmlns:p14="http://schemas.microsoft.com/office/powerpoint/2010/main" val="136047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17659E-CC8C-4CF4-B280-613CA938ED56}" type="datetimeFigureOut">
              <a:rPr lang="fr-FR" smtClean="0"/>
              <a:t>28/04/2021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2F75A2E-5A12-4E6D-BA56-9F3B4C31994E}" type="slidenum">
              <a:rPr lang="fr-FR" smtClean="0"/>
              <a:t>‹N°›</a:t>
            </a:fld>
            <a:endParaRPr lang="fr-FR"/>
          </a:p>
        </p:txBody>
      </p:sp>
      <p:pic>
        <p:nvPicPr>
          <p:cNvPr id="6" name="Image 5">
            <a:extLst>
              <a:ext uri="{FF2B5EF4-FFF2-40B4-BE49-F238E27FC236}">
                <a16:creationId xmlns:a16="http://schemas.microsoft.com/office/drawing/2014/main" id="{40EAF6F2-06BE-474F-B75F-FA654F98C0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 y="6492874"/>
            <a:ext cx="1409700" cy="337445"/>
          </a:xfrm>
          <a:prstGeom prst="rect">
            <a:avLst/>
          </a:prstGeom>
        </p:spPr>
      </p:pic>
    </p:spTree>
    <p:extLst>
      <p:ext uri="{BB962C8B-B14F-4D97-AF65-F5344CB8AC3E}">
        <p14:creationId xmlns:p14="http://schemas.microsoft.com/office/powerpoint/2010/main" val="110905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7659E-CC8C-4CF4-B280-613CA938ED56}" type="datetimeFigureOut">
              <a:rPr lang="fr-FR" smtClean="0"/>
              <a:t>28/04/2021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2F75A2E-5A12-4E6D-BA56-9F3B4C31994E}" type="slidenum">
              <a:rPr lang="fr-FR" smtClean="0"/>
              <a:t>‹N°›</a:t>
            </a:fld>
            <a:endParaRPr lang="fr-FR"/>
          </a:p>
        </p:txBody>
      </p:sp>
      <p:pic>
        <p:nvPicPr>
          <p:cNvPr id="5" name="Image 4">
            <a:extLst>
              <a:ext uri="{FF2B5EF4-FFF2-40B4-BE49-F238E27FC236}">
                <a16:creationId xmlns:a16="http://schemas.microsoft.com/office/drawing/2014/main" id="{0FB40D8D-DE24-4E8A-803D-43347D544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50" y="6492874"/>
            <a:ext cx="1409700" cy="337445"/>
          </a:xfrm>
          <a:prstGeom prst="rect">
            <a:avLst/>
          </a:prstGeom>
        </p:spPr>
      </p:pic>
    </p:spTree>
    <p:extLst>
      <p:ext uri="{BB962C8B-B14F-4D97-AF65-F5344CB8AC3E}">
        <p14:creationId xmlns:p14="http://schemas.microsoft.com/office/powerpoint/2010/main" val="38362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17659E-CC8C-4CF4-B280-613CA938ED56}" type="datetimeFigureOut">
              <a:rPr lang="fr-FR" smtClean="0"/>
              <a:t>28/04/2021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F75A2E-5A12-4E6D-BA56-9F3B4C31994E}" type="slidenum">
              <a:rPr lang="fr-FR" smtClean="0"/>
              <a:t>‹N°›</a:t>
            </a:fld>
            <a:endParaRPr lang="fr-FR"/>
          </a:p>
        </p:txBody>
      </p:sp>
    </p:spTree>
    <p:extLst>
      <p:ext uri="{BB962C8B-B14F-4D97-AF65-F5344CB8AC3E}">
        <p14:creationId xmlns:p14="http://schemas.microsoft.com/office/powerpoint/2010/main" val="282963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17659E-CC8C-4CF4-B280-613CA938ED56}" type="datetimeFigureOut">
              <a:rPr lang="fr-FR" smtClean="0"/>
              <a:t>28/04/2021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2F75A2E-5A12-4E6D-BA56-9F3B4C31994E}" type="slidenum">
              <a:rPr lang="fr-FR" smtClean="0"/>
              <a:t>‹N°›</a:t>
            </a:fld>
            <a:endParaRPr lang="fr-FR"/>
          </a:p>
        </p:txBody>
      </p:sp>
    </p:spTree>
    <p:extLst>
      <p:ext uri="{BB962C8B-B14F-4D97-AF65-F5344CB8AC3E}">
        <p14:creationId xmlns:p14="http://schemas.microsoft.com/office/powerpoint/2010/main" val="6773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7659E-CC8C-4CF4-B280-613CA938ED56}" type="datetimeFigureOut">
              <a:rPr lang="fr-FR" smtClean="0"/>
              <a:t>28/04/2021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75A2E-5A12-4E6D-BA56-9F3B4C31994E}" type="slidenum">
              <a:rPr lang="fr-FR" smtClean="0"/>
              <a:t>‹N°›</a:t>
            </a:fld>
            <a:endParaRPr lang="fr-FR"/>
          </a:p>
        </p:txBody>
      </p:sp>
    </p:spTree>
    <p:extLst>
      <p:ext uri="{BB962C8B-B14F-4D97-AF65-F5344CB8AC3E}">
        <p14:creationId xmlns:p14="http://schemas.microsoft.com/office/powerpoint/2010/main" val="2671110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rfist.chartes.psl.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ossilsandshit.com/the-term-article-processing-charge-is-misleading/" TargetMode="External"/><Relationship Id="rId2" Type="http://schemas.openxmlformats.org/officeDocument/2006/relationships/hyperlink" Target="https://openscience.com/how-much-do-top-publishers-charge-for-open-access/" TargetMode="Externa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fossilsandshit.com/the-term-article-processing-charge-is-mislead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uperin.org/services-et-prospective/grilles-d-evaluation-ressources/261-a-la-une/1341-de-nouvelles-donnees-apc-pour-la-france-fournies-par-couperin-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fossilsandshit.com/the-term-article-processing-charge-is-mislead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lancet.com/pb-assets/Lancet/authors/tl-info-for-author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hyperlink" Target="https://www.journals.elsevier.com/water-research" TargetMode="External"/><Relationship Id="rId4" Type="http://schemas.openxmlformats.org/officeDocument/2006/relationships/hyperlink" Target="https://www.journals.elsevier.com/water-research-x"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publons.com/blog/hijacked-journals-what-they-are-and-how-to-avoid-the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edatoryjournals.com/journals/" TargetMode="External"/><Relationship Id="rId7"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app.lib.uliege.be/compass-to-publish/" TargetMode="External"/><Relationship Id="rId5" Type="http://schemas.openxmlformats.org/officeDocument/2006/relationships/hyperlink" Target="https://thinkchecksubmit.org/" TargetMode="External"/><Relationship Id="rId4" Type="http://schemas.openxmlformats.org/officeDocument/2006/relationships/hyperlink" Target="https://beallslist.net/" TargetMode="Externa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logs.lse.ac.uk/impactofsocialsciences/2020/01/10/to-address-the-rise-of-predatory-publishing-in-the-social-sciences-journals-need-to-experiment-with-open-peer-review/" TargetMode="External"/><Relationship Id="rId2" Type="http://schemas.openxmlformats.org/officeDocument/2006/relationships/hyperlink" Target="http://www.wame.org/identifying-predatory-or-pseudo-journals" TargetMode="Externa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1.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s://www.ccsd.cnrs.fr/2013/01/episciences-de-quoi-sagit-i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reseau-mirabel.info/public/communique_mirabel_202101_politiques_publication.pdf" TargetMode="External"/><Relationship Id="rId2" Type="http://schemas.openxmlformats.org/officeDocument/2006/relationships/hyperlink" Target="https://v2.sherpa.ac.uk/romeo/" TargetMode="External"/><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6.xml.rels><?xml version="1.0" encoding="UTF-8" standalone="yes"?>
<Relationships xmlns="http://schemas.openxmlformats.org/package/2006/relationships"><Relationship Id="rId8" Type="http://schemas.openxmlformats.org/officeDocument/2006/relationships/hyperlink" Target="https://urfist.chartes.psl.eu/ressources/exploiter-l-open-access-en-recherche-d-informations" TargetMode="External"/><Relationship Id="rId3" Type="http://schemas.openxmlformats.org/officeDocument/2006/relationships/hyperlink" Target="http://core.ac.uk/" TargetMode="External"/><Relationship Id="rId7" Type="http://schemas.openxmlformats.org/officeDocument/2006/relationships/hyperlink" Target="https://tutos.bu.univ-rennes2.fr/c.php?g=679873" TargetMode="External"/><Relationship Id="rId2" Type="http://schemas.openxmlformats.org/officeDocument/2006/relationships/hyperlink" Target="http://www.base-search.net/about/en/" TargetMode="External"/><Relationship Id="rId1" Type="http://schemas.openxmlformats.org/officeDocument/2006/relationships/slideLayout" Target="../slideLayouts/slideLayout2.xml"/><Relationship Id="rId6" Type="http://schemas.openxmlformats.org/officeDocument/2006/relationships/hyperlink" Target="https://1findr.1science.com/home" TargetMode="External"/><Relationship Id="rId5" Type="http://schemas.openxmlformats.org/officeDocument/2006/relationships/hyperlink" Target="https://explore.openaire.eu/" TargetMode="External"/><Relationship Id="rId4" Type="http://schemas.openxmlformats.org/officeDocument/2006/relationships/hyperlink" Target="http://oaister.worldcat.org/" TargetMode="External"/><Relationship Id="rId9" Type="http://schemas.openxmlformats.org/officeDocument/2006/relationships/slide" Target="slide8.xml"/></Relationships>
</file>

<file path=ppt/slides/_rels/slide27.xml.rels><?xml version="1.0" encoding="UTF-8" standalone="yes"?>
<Relationships xmlns="http://schemas.openxmlformats.org/package/2006/relationships"><Relationship Id="rId3" Type="http://schemas.openxmlformats.org/officeDocument/2006/relationships/hyperlink" Target="https://hal.archives-ouvertes.fr/cea-02450324"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hyperlink" Target="https://doranum.fr/enjeux-benefices/principes-fai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hyperlink" Target="https://doranum.fr/enjeux-benefices/principes-fai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ranum.fr/enjeux-benefices/principes-fair/" TargetMode="External"/><Relationship Id="rId2" Type="http://schemas.openxmlformats.org/officeDocument/2006/relationships/hyperlink" Target="https://data.inrae.fr/dataset.xhtml?persistentId=doi:10.15454/1.44525654526207E12" TargetMode="Externa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33.xml.rels><?xml version="1.0" encoding="UTF-8" standalone="yes"?>
<Relationships xmlns="http://schemas.openxmlformats.org/package/2006/relationships"><Relationship Id="rId3" Type="http://schemas.openxmlformats.org/officeDocument/2006/relationships/hyperlink" Target="https://www.etalab.gouv.fr/licence-ouverte-open-licence" TargetMode="External"/><Relationship Id="rId2" Type="http://schemas.openxmlformats.org/officeDocument/2006/relationships/hyperlink" Target="https://creativecommons.org/choose/" TargetMode="External"/><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hyperlink" Target="https://doranum.fr/enjeux-benefices/principes-fair/" TargetMode="External"/><Relationship Id="rId4" Type="http://schemas.openxmlformats.org/officeDocument/2006/relationships/hyperlink" Target="https://opendatacommons.org/licenses/odbl/1-0/" TargetMode="External"/></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hyperlink" Target="https://5stardata.info/e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slide" Target="slide35.xml"/><Relationship Id="rId4" Type="http://schemas.openxmlformats.org/officeDocument/2006/relationships/hyperlink" Target="Par%20Ren&#233;%20M&#233;rou%20%5bh(at)es.gnu.org%5d%20and%20this%20list%20of%20authors%20related%20to%20the%20icons%20in%20http:/es.gnu.org/~reneme/fsmap/fsmap-contents.svg%20:%20Rub&#233;n%20Rodr&#237;guez%20P&#233;rez,%20Sun%20Microsystems,%20Hitflip%20team,%20Ricardo%20Fernandez%20Fuentes,%20David%20Vignoni,%20User:%20Aurelio%20A.%20Heckert,%20(Larry%20Ewing,%20Simon%20Budig%20and%20Anja%20Gerwinski),%20Agnieszka%20%22pixelgirl%22%20Czajkowska,%20Fr&#233;d&#233;ric%20Bellaiche,%20Sven%20(Wikipedia),%20Everaldo%20Coelho,%20Ruud%20Kuin,%20Nicolas%20P.%20Rougier,%20The%20Oxygen%20Team,%20The%20GIMP%20art/developer%20team,%20David%20&#352;eb&#237;k,%20Gryn%20Fr&#248;iland%20and%20H&#229;vard%20Fr&#248;iland,%20Scribus%20team,%20Yug,%20Tango-artists,%20GNUX%20Art,%20'Cathbard%20Druid',%20Joshua%20%22Jag%22%20Ginsberg%20and%20the%20Apache%20Software%20Fundation.%20For%20this%20and%20the%20Gnome%20theme%20extras%20follow%20that%20link%20for%20more%20details.%20&#8212;%20http:/es.gnu.org/~reneme/fsmap/fr/fsmap-fr-w.svg,%20CC%20BY-SA%203.0,%20https:/commons.wikimedia.org/w/index.php?curid=11404067"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cfas.ca/publications/decouvrir/2019/03/ce-que-coutent-logiciels-non-libres-science-non-ouvert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viedesidees.fr/Elinor-Ostrom-par-dela-la-tragedie-des-commun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https://fr.wikipedia.org/wiki/Innovation_ouverte" TargetMode="External"/></Relationships>
</file>

<file path=ppt/slides/_rels/slide4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openscience.pasteur.fr/2020/09/17/larticle-executable-un-nouveau-format-pour-rendre-la-recherche-plus-reproductibl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3" Type="http://schemas.openxmlformats.org/officeDocument/2006/relationships/hyperlink" Target="https://elifesciences.org/articles/30274"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44.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hyperlink" Target="https://i4oc.org/" TargetMode="External"/><Relationship Id="rId7" Type="http://schemas.openxmlformats.org/officeDocument/2006/relationships/hyperlink" Target="https://www.eprist.fr/wp-content/uploads/2018/09/I_IST_28-CitationsOuverte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wikidata.org/wiki/Wikidata:Main_Page" TargetMode="External"/><Relationship Id="rId5" Type="http://schemas.openxmlformats.org/officeDocument/2006/relationships/hyperlink" Target="http://opencitations.net/" TargetMode="External"/><Relationship Id="rId4" Type="http://schemas.openxmlformats.org/officeDocument/2006/relationships/hyperlink" Target="https://www.crossref.org/" TargetMode="Externa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publication/236607487_Open_Science_One_Term_Five_Schools_of_Though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hyperlink" Target="https://www.fosteropenscience.eu/foster-taxonomy/open-science-definition"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image" Target="../media/image3.png"/><Relationship Id="rId7" Type="http://schemas.openxmlformats.org/officeDocument/2006/relationships/slide" Target="slide38.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8.xml"/><Relationship Id="rId5" Type="http://schemas.openxmlformats.org/officeDocument/2006/relationships/slide" Target="slide8.xml"/><Relationship Id="rId4" Type="http://schemas.openxmlformats.org/officeDocument/2006/relationships/hyperlink" Target="https://en.unesco.org/sites/default/files/open_science_brochure_fr.pdf" TargetMode="External"/><Relationship Id="rId9" Type="http://schemas.openxmlformats.org/officeDocument/2006/relationships/slide" Target="slide40.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openarchive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hyperlink" Target="https://www.bnf.fr/fr/protocole-oai-pm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74EF90-2DE8-47C5-B958-072568A09898}"/>
              </a:ext>
            </a:extLst>
          </p:cNvPr>
          <p:cNvSpPr>
            <a:spLocks noGrp="1"/>
          </p:cNvSpPr>
          <p:nvPr>
            <p:ph type="ctrTitle"/>
          </p:nvPr>
        </p:nvSpPr>
        <p:spPr>
          <a:xfrm>
            <a:off x="1143000" y="1731963"/>
            <a:ext cx="6858000" cy="2387600"/>
          </a:xfrm>
        </p:spPr>
        <p:txBody>
          <a:bodyPr>
            <a:normAutofit fontScale="90000"/>
          </a:bodyPr>
          <a:lstStyle/>
          <a:p>
            <a:r>
              <a:rPr lang="fr-FR" dirty="0"/>
              <a:t>Initiation à la science ouverte</a:t>
            </a:r>
            <a:br>
              <a:rPr lang="fr-FR" dirty="0"/>
            </a:br>
            <a:br>
              <a:rPr lang="fr-FR" dirty="0"/>
            </a:br>
            <a:r>
              <a:rPr lang="fr-FR" sz="2800" dirty="0"/>
              <a:t>Niveau avancé</a:t>
            </a:r>
            <a:endParaRPr lang="fr-FR" dirty="0"/>
          </a:p>
        </p:txBody>
      </p:sp>
      <p:sp>
        <p:nvSpPr>
          <p:cNvPr id="3" name="Sous-titre 2">
            <a:extLst>
              <a:ext uri="{FF2B5EF4-FFF2-40B4-BE49-F238E27FC236}">
                <a16:creationId xmlns:a16="http://schemas.microsoft.com/office/drawing/2014/main" id="{9DBCBB54-341C-4E57-AF87-31DFE9C1F9BC}"/>
              </a:ext>
            </a:extLst>
          </p:cNvPr>
          <p:cNvSpPr>
            <a:spLocks noGrp="1"/>
          </p:cNvSpPr>
          <p:nvPr>
            <p:ph type="subTitle" idx="1"/>
          </p:nvPr>
        </p:nvSpPr>
        <p:spPr>
          <a:xfrm>
            <a:off x="1143000" y="4649661"/>
            <a:ext cx="6858000" cy="1449387"/>
          </a:xfrm>
        </p:spPr>
        <p:txBody>
          <a:bodyPr>
            <a:normAutofit/>
          </a:bodyPr>
          <a:lstStyle/>
          <a:p>
            <a:r>
              <a:rPr lang="fr-FR" dirty="0"/>
              <a:t>Justine Ancelin-Fabre, </a:t>
            </a:r>
            <a:r>
              <a:rPr lang="fr-FR" dirty="0">
                <a:hlinkClick r:id="rId2"/>
              </a:rPr>
              <a:t>URFIST de Paris</a:t>
            </a:r>
            <a:endParaRPr lang="fr-FR" dirty="0"/>
          </a:p>
          <a:p>
            <a:r>
              <a:rPr lang="fr-FR" dirty="0"/>
              <a:t>Dernière mise à jour : 28 avril 2021</a:t>
            </a:r>
          </a:p>
        </p:txBody>
      </p:sp>
      <p:sp>
        <p:nvSpPr>
          <p:cNvPr id="4" name="Ellipse 3">
            <a:extLst>
              <a:ext uri="{FF2B5EF4-FFF2-40B4-BE49-F238E27FC236}">
                <a16:creationId xmlns:a16="http://schemas.microsoft.com/office/drawing/2014/main" id="{02D58503-DFF5-4291-8128-996E88F7E078}"/>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Tree>
    <p:extLst>
      <p:ext uri="{BB962C8B-B14F-4D97-AF65-F5344CB8AC3E}">
        <p14:creationId xmlns:p14="http://schemas.microsoft.com/office/powerpoint/2010/main" val="411282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125129-766C-494B-B41D-96960A2BF015}"/>
              </a:ext>
            </a:extLst>
          </p:cNvPr>
          <p:cNvSpPr>
            <a:spLocks noGrp="1"/>
          </p:cNvSpPr>
          <p:nvPr>
            <p:ph type="title"/>
          </p:nvPr>
        </p:nvSpPr>
        <p:spPr/>
        <p:txBody>
          <a:bodyPr/>
          <a:lstStyle/>
          <a:p>
            <a:r>
              <a:rPr lang="fr-FR" dirty="0"/>
              <a:t>Voie dorée : les APC</a:t>
            </a:r>
          </a:p>
        </p:txBody>
      </p:sp>
      <p:sp>
        <p:nvSpPr>
          <p:cNvPr id="3" name="Espace réservé du contenu 2">
            <a:extLst>
              <a:ext uri="{FF2B5EF4-FFF2-40B4-BE49-F238E27FC236}">
                <a16:creationId xmlns:a16="http://schemas.microsoft.com/office/drawing/2014/main" id="{10493FE7-6229-4BCA-B17D-3B0389CD4B85}"/>
              </a:ext>
            </a:extLst>
          </p:cNvPr>
          <p:cNvSpPr>
            <a:spLocks noGrp="1"/>
          </p:cNvSpPr>
          <p:nvPr>
            <p:ph idx="1"/>
          </p:nvPr>
        </p:nvSpPr>
        <p:spPr/>
        <p:txBody>
          <a:bodyPr>
            <a:normAutofit fontScale="77500" lnSpcReduction="20000"/>
          </a:bodyPr>
          <a:lstStyle/>
          <a:p>
            <a:r>
              <a:rPr lang="fr-FR" dirty="0"/>
              <a:t>Les APC ou </a:t>
            </a:r>
            <a:r>
              <a:rPr lang="fr-FR" i="1" dirty="0"/>
              <a:t>Article-</a:t>
            </a:r>
            <a:r>
              <a:rPr lang="fr-FR" i="1" dirty="0" err="1"/>
              <a:t>Processing</a:t>
            </a:r>
            <a:r>
              <a:rPr lang="fr-FR" i="1" dirty="0"/>
              <a:t> Charges</a:t>
            </a:r>
            <a:r>
              <a:rPr lang="fr-FR" dirty="0"/>
              <a:t> (« frais de publication ») sont la somme réclamée par de nombreux éditeurs pour faire en sorte qu’un article scientifique soit librement accessible sur leur site internet</a:t>
            </a:r>
          </a:p>
          <a:p>
            <a:r>
              <a:rPr lang="fr-FR" dirty="0"/>
              <a:t>La fourchette de prix s’étend d’une moyenne de 600$ pour des revues intégralement en accès ouvert à une moyenne de 2000$ pour des revues hybrides (</a:t>
            </a:r>
            <a:r>
              <a:rPr lang="fr-FR" dirty="0">
                <a:hlinkClick r:id="rId2"/>
              </a:rPr>
              <a:t>source</a:t>
            </a:r>
            <a:r>
              <a:rPr lang="fr-FR" dirty="0"/>
              <a:t>), avec des tarifs parfois supérieurs à 5000$.</a:t>
            </a:r>
          </a:p>
          <a:p>
            <a:r>
              <a:rPr lang="fr-FR" dirty="0"/>
              <a:t>Cette tarification pose problème (</a:t>
            </a:r>
            <a:r>
              <a:rPr lang="fr-FR" dirty="0" err="1">
                <a:hlinkClick r:id="rId3"/>
              </a:rPr>
              <a:t>Tennant</a:t>
            </a:r>
            <a:r>
              <a:rPr lang="fr-FR" dirty="0"/>
              <a:t>) :</a:t>
            </a:r>
          </a:p>
          <a:p>
            <a:pPr lvl="0"/>
            <a:r>
              <a:rPr lang="fr-FR" dirty="0"/>
              <a:t>Les APC sont les mêmes pour tous les articles, indépendamment de leurs coûts de production directs et indirects réels (ex. : même prix pour faire réparer sa voiture, quelle que soit le modèle) ;</a:t>
            </a:r>
          </a:p>
          <a:p>
            <a:r>
              <a:rPr lang="fr-FR" dirty="0"/>
              <a:t>Le prix est fixé avant même que l'article soit soumis, indépendamment du travail à effectuer dessus.</a:t>
            </a:r>
          </a:p>
          <a:p>
            <a:endParaRPr lang="fr-FR" dirty="0"/>
          </a:p>
        </p:txBody>
      </p:sp>
      <p:sp>
        <p:nvSpPr>
          <p:cNvPr id="4" name="Ellipse 3">
            <a:extLst>
              <a:ext uri="{FF2B5EF4-FFF2-40B4-BE49-F238E27FC236}">
                <a16:creationId xmlns:a16="http://schemas.microsoft.com/office/drawing/2014/main" id="{364440D0-44A6-4FBB-B49E-4B89E972ED19}"/>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31449D38-5485-4052-B02D-0A1F34376130}"/>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76733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Voie dorée : argent trop cher</a:t>
            </a:r>
          </a:p>
        </p:txBody>
      </p:sp>
      <p:sp>
        <p:nvSpPr>
          <p:cNvPr id="3" name="Espace réservé du contenu 2"/>
          <p:cNvSpPr>
            <a:spLocks noGrp="1"/>
          </p:cNvSpPr>
          <p:nvPr>
            <p:ph idx="1"/>
          </p:nvPr>
        </p:nvSpPr>
        <p:spPr>
          <a:xfrm>
            <a:off x="628650" y="1569002"/>
            <a:ext cx="7886700" cy="4351338"/>
          </a:xfrm>
        </p:spPr>
        <p:txBody>
          <a:bodyPr>
            <a:normAutofit fontScale="85000" lnSpcReduction="20000"/>
          </a:bodyPr>
          <a:lstStyle/>
          <a:p>
            <a:pPr lvl="0"/>
            <a:r>
              <a:rPr lang="fr-FR" dirty="0"/>
              <a:t>Les coûts réels pour publier un article en OA pourraient être beaucoup plus bas:</a:t>
            </a:r>
          </a:p>
          <a:p>
            <a:pPr lvl="1"/>
            <a:r>
              <a:rPr lang="fr-FR" i="1" dirty="0"/>
              <a:t>Journal of Machine Learning </a:t>
            </a:r>
            <a:r>
              <a:rPr lang="fr-FR" i="1" dirty="0" err="1"/>
              <a:t>Research</a:t>
            </a:r>
            <a:r>
              <a:rPr lang="fr-FR" dirty="0"/>
              <a:t>: 6,5$ d’APC en moyenne</a:t>
            </a:r>
          </a:p>
          <a:p>
            <a:pPr lvl="1"/>
            <a:r>
              <a:rPr lang="fr-FR" dirty="0" err="1"/>
              <a:t>arXiv</a:t>
            </a:r>
            <a:r>
              <a:rPr lang="fr-FR" dirty="0"/>
              <a:t>: environ 10$ de coût de maintenance par article</a:t>
            </a:r>
          </a:p>
          <a:p>
            <a:pPr lvl="1">
              <a:buFont typeface="Wingdings" panose="05000000000000000000" pitchFamily="2" charset="2"/>
              <a:buChar char="Ø"/>
            </a:pPr>
            <a:r>
              <a:rPr lang="fr-FR" dirty="0"/>
              <a:t>Pour la plupart des revues en Gold OA, les APC ne sont pas indexés sur les coûts de production/publication mais sur le revenu moyen généré par les articles</a:t>
            </a:r>
          </a:p>
          <a:p>
            <a:r>
              <a:rPr lang="fr-FR" dirty="0"/>
              <a:t>Estimations cabinet </a:t>
            </a:r>
            <a:r>
              <a:rPr lang="fr-FR" dirty="0" err="1"/>
              <a:t>Outsell</a:t>
            </a:r>
            <a:r>
              <a:rPr lang="fr-FR" dirty="0"/>
              <a:t> (</a:t>
            </a:r>
            <a:r>
              <a:rPr lang="fr-FR" dirty="0" err="1"/>
              <a:t>Burlingame</a:t>
            </a:r>
            <a:r>
              <a:rPr lang="fr-FR" dirty="0"/>
              <a:t>, Californie) :</a:t>
            </a:r>
          </a:p>
          <a:p>
            <a:pPr lvl="1"/>
            <a:r>
              <a:rPr lang="fr-FR" dirty="0"/>
              <a:t>9,4 Md $ de revenus en 2011 pour l’édition scientifique, pour environ 1,8 M d’articles publiés : un article rapporte en moyenne 5000$</a:t>
            </a:r>
          </a:p>
          <a:p>
            <a:pPr lvl="1"/>
            <a:r>
              <a:rPr lang="fr-FR" dirty="0"/>
              <a:t>Si on part du principe que le coût réel d’un article est d’environ 10$, même en voulant en publier davantage (2M), cela ne coûterait que 20M $, soit 9,38 Md $ d’économie…</a:t>
            </a:r>
          </a:p>
          <a:p>
            <a:pPr lvl="1"/>
            <a:r>
              <a:rPr lang="fr-FR" dirty="0"/>
              <a:t>Si le coût réel de l’article était plutôt estimé à 100$, on n’en viendrait qu’à un total de 200M $ </a:t>
            </a:r>
            <a:r>
              <a:rPr lang="fr-FR" dirty="0">
                <a:sym typeface="Wingdings" panose="05000000000000000000" pitchFamily="2" charset="2"/>
              </a:rPr>
              <a:t> soit 9,2 Md $ d’économie !</a:t>
            </a:r>
          </a:p>
          <a:p>
            <a:pPr marL="342900" lvl="1" indent="0">
              <a:buNone/>
            </a:pPr>
            <a:endParaRPr lang="fr-FR" dirty="0">
              <a:sym typeface="Wingdings" panose="05000000000000000000" pitchFamily="2" charset="2"/>
            </a:endParaRPr>
          </a:p>
          <a:p>
            <a:endParaRPr lang="fr-FR" dirty="0"/>
          </a:p>
        </p:txBody>
      </p:sp>
      <p:sp>
        <p:nvSpPr>
          <p:cNvPr id="5" name="Rectangle 4">
            <a:extLst>
              <a:ext uri="{FF2B5EF4-FFF2-40B4-BE49-F238E27FC236}">
                <a16:creationId xmlns:a16="http://schemas.microsoft.com/office/drawing/2014/main" id="{639CA896-39BC-4D85-82E5-AE174CE45BDE}"/>
              </a:ext>
            </a:extLst>
          </p:cNvPr>
          <p:cNvSpPr/>
          <p:nvPr/>
        </p:nvSpPr>
        <p:spPr>
          <a:xfrm>
            <a:off x="3071674" y="6065677"/>
            <a:ext cx="4714042" cy="492443"/>
          </a:xfrm>
          <a:prstGeom prst="rect">
            <a:avLst/>
          </a:prstGeom>
        </p:spPr>
        <p:txBody>
          <a:bodyPr wrap="square">
            <a:spAutoFit/>
          </a:bodyPr>
          <a:lstStyle/>
          <a:p>
            <a:pPr marL="628650" lvl="1" indent="-285750" algn="r">
              <a:buFont typeface="Wingdings" panose="05000000000000000000" pitchFamily="2" charset="2"/>
              <a:buChar char="Ø"/>
            </a:pPr>
            <a:r>
              <a:rPr lang="fr-FR" sz="1200" dirty="0">
                <a:sym typeface="Wingdings" panose="05000000000000000000" pitchFamily="2" charset="2"/>
              </a:rPr>
              <a:t>Jon </a:t>
            </a:r>
            <a:r>
              <a:rPr lang="fr-FR" sz="1200" dirty="0" err="1">
                <a:sym typeface="Wingdings" panose="05000000000000000000" pitchFamily="2" charset="2"/>
              </a:rPr>
              <a:t>Tennant</a:t>
            </a:r>
            <a:r>
              <a:rPr lang="fr-FR" sz="1200" dirty="0">
                <a:sym typeface="Wingdings" panose="05000000000000000000" pitchFamily="2" charset="2"/>
              </a:rPr>
              <a:t>, “</a:t>
            </a:r>
            <a:r>
              <a:rPr lang="en-US" sz="1200" dirty="0">
                <a:sym typeface="Wingdings" panose="05000000000000000000" pitchFamily="2" charset="2"/>
              </a:rPr>
              <a:t>Why the term 'Article Processing Charge' (APC) is misleading”, billet de blog du 23 </a:t>
            </a:r>
            <a:r>
              <a:rPr lang="en-US" sz="1200" dirty="0" err="1">
                <a:sym typeface="Wingdings" panose="05000000000000000000" pitchFamily="2" charset="2"/>
              </a:rPr>
              <a:t>avril</a:t>
            </a:r>
            <a:r>
              <a:rPr lang="en-US" sz="1200" dirty="0">
                <a:sym typeface="Wingdings" panose="05000000000000000000" pitchFamily="2" charset="2"/>
              </a:rPr>
              <a:t> 2018 [</a:t>
            </a:r>
            <a:r>
              <a:rPr lang="en-US" sz="1200" dirty="0" err="1">
                <a:sym typeface="Wingdings" panose="05000000000000000000" pitchFamily="2" charset="2"/>
                <a:hlinkClick r:id="rId2"/>
              </a:rPr>
              <a:t>en</a:t>
            </a:r>
            <a:r>
              <a:rPr lang="en-US" sz="1200" dirty="0">
                <a:sym typeface="Wingdings" panose="05000000000000000000" pitchFamily="2" charset="2"/>
                <a:hlinkClick r:id="rId2"/>
              </a:rPr>
              <a:t> </a:t>
            </a:r>
            <a:r>
              <a:rPr lang="en-US" sz="1200" dirty="0" err="1">
                <a:sym typeface="Wingdings" panose="05000000000000000000" pitchFamily="2" charset="2"/>
                <a:hlinkClick r:id="rId2"/>
              </a:rPr>
              <a:t>ligne</a:t>
            </a:r>
            <a:r>
              <a:rPr lang="en-US" sz="1400" dirty="0">
                <a:sym typeface="Wingdings" panose="05000000000000000000" pitchFamily="2" charset="2"/>
              </a:rPr>
              <a:t>]</a:t>
            </a:r>
            <a:endParaRPr lang="fr-FR" sz="1400" dirty="0"/>
          </a:p>
        </p:txBody>
      </p:sp>
      <p:sp>
        <p:nvSpPr>
          <p:cNvPr id="6" name="Ellipse 5">
            <a:extLst>
              <a:ext uri="{FF2B5EF4-FFF2-40B4-BE49-F238E27FC236}">
                <a16:creationId xmlns:a16="http://schemas.microsoft.com/office/drawing/2014/main" id="{08FDA572-EB6C-4C86-AEDF-40B0BB5E9B3B}"/>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7" name="Ellipse 6">
            <a:hlinkClick r:id="rId3" action="ppaction://hlinksldjump"/>
            <a:extLst>
              <a:ext uri="{FF2B5EF4-FFF2-40B4-BE49-F238E27FC236}">
                <a16:creationId xmlns:a16="http://schemas.microsoft.com/office/drawing/2014/main" id="{8B68ABB2-BB44-4BB9-B607-5A50F008E0FA}"/>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13959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395504-A881-425E-8790-225B8EB8916A}"/>
              </a:ext>
            </a:extLst>
          </p:cNvPr>
          <p:cNvSpPr>
            <a:spLocks noGrp="1"/>
          </p:cNvSpPr>
          <p:nvPr>
            <p:ph type="title"/>
          </p:nvPr>
        </p:nvSpPr>
        <p:spPr>
          <a:xfrm>
            <a:off x="628650" y="365126"/>
            <a:ext cx="7886700" cy="1140903"/>
          </a:xfrm>
        </p:spPr>
        <p:txBody>
          <a:bodyPr/>
          <a:lstStyle/>
          <a:p>
            <a:r>
              <a:rPr lang="fr-FR" dirty="0"/>
              <a:t>Voie dorée : qui doit payer ?</a:t>
            </a:r>
          </a:p>
        </p:txBody>
      </p:sp>
      <p:sp>
        <p:nvSpPr>
          <p:cNvPr id="3" name="Espace réservé du contenu 2">
            <a:extLst>
              <a:ext uri="{FF2B5EF4-FFF2-40B4-BE49-F238E27FC236}">
                <a16:creationId xmlns:a16="http://schemas.microsoft.com/office/drawing/2014/main" id="{151AEE43-E498-48DC-8FB3-AC25F6397B2C}"/>
              </a:ext>
            </a:extLst>
          </p:cNvPr>
          <p:cNvSpPr>
            <a:spLocks noGrp="1"/>
          </p:cNvSpPr>
          <p:nvPr>
            <p:ph idx="1"/>
          </p:nvPr>
        </p:nvSpPr>
        <p:spPr>
          <a:xfrm>
            <a:off x="628650" y="1506028"/>
            <a:ext cx="7886700" cy="4986846"/>
          </a:xfrm>
        </p:spPr>
        <p:txBody>
          <a:bodyPr>
            <a:normAutofit fontScale="77500" lnSpcReduction="20000"/>
          </a:bodyPr>
          <a:lstStyle/>
          <a:p>
            <a:r>
              <a:rPr lang="fr-FR" dirty="0"/>
              <a:t>Inconvénients du paiement article par article des APC par leurs auteurs :</a:t>
            </a:r>
          </a:p>
          <a:p>
            <a:pPr lvl="1"/>
            <a:r>
              <a:rPr lang="fr-FR" dirty="0"/>
              <a:t>Tarifs exorbitants</a:t>
            </a:r>
          </a:p>
          <a:p>
            <a:pPr lvl="1"/>
            <a:r>
              <a:rPr lang="fr-FR" dirty="0"/>
              <a:t>Handicap pour les chercheurs d’institutions sans grands moyens</a:t>
            </a:r>
          </a:p>
          <a:p>
            <a:pPr lvl="1"/>
            <a:r>
              <a:rPr lang="fr-FR" dirty="0"/>
              <a:t>Difficile d’avoir une vue d’ensemble de tous les APC payés par une institution</a:t>
            </a:r>
          </a:p>
          <a:p>
            <a:pPr lvl="1"/>
            <a:r>
              <a:rPr lang="fr-FR" dirty="0"/>
              <a:t>Facturation double pour les articles publiés dans les revues hybrides</a:t>
            </a:r>
          </a:p>
          <a:p>
            <a:r>
              <a:rPr lang="fr-FR" dirty="0"/>
              <a:t>Pour essayer de faire des économies d’échelle, consortiums et gouvernements se sont dit qu’il faudrait tenter des négociations groupées auprès des éditeurs. Or, remplacer les coûts d’abonnements par des coûts de publication, y compris par le biais de négociations à grande échelle (appelées « accords transformants »), qui prennent la suite des </a:t>
            </a:r>
            <a:r>
              <a:rPr lang="fr-FR" i="1" dirty="0"/>
              <a:t>big deals</a:t>
            </a:r>
            <a:r>
              <a:rPr lang="fr-FR" dirty="0"/>
              <a:t> des années 2000-2010, ne fait que déplacer la fracture de l’accès aux contenus à la production des contenus, alors que ce sont toujours les mêmes qui tirent profit du système, à savoir les éditeurs. On passe du </a:t>
            </a:r>
            <a:r>
              <a:rPr lang="fr-FR" i="1" dirty="0"/>
              <a:t>paywall</a:t>
            </a:r>
            <a:r>
              <a:rPr lang="fr-FR" dirty="0"/>
              <a:t> au </a:t>
            </a:r>
            <a:r>
              <a:rPr lang="fr-FR" i="1" dirty="0" err="1"/>
              <a:t>playwall</a:t>
            </a:r>
            <a:r>
              <a:rPr lang="fr-FR" dirty="0"/>
              <a:t>.</a:t>
            </a:r>
          </a:p>
          <a:p>
            <a:r>
              <a:rPr lang="fr-FR" dirty="0"/>
              <a:t>Au moins, quand il faut payer les APC article par article, on a conscience des sommes concernées et de leur énormité ?</a:t>
            </a:r>
          </a:p>
          <a:p>
            <a:pPr lvl="1"/>
            <a:endParaRPr lang="fr-FR" dirty="0"/>
          </a:p>
        </p:txBody>
      </p:sp>
      <p:sp>
        <p:nvSpPr>
          <p:cNvPr id="4" name="Ellipse 3">
            <a:extLst>
              <a:ext uri="{FF2B5EF4-FFF2-40B4-BE49-F238E27FC236}">
                <a16:creationId xmlns:a16="http://schemas.microsoft.com/office/drawing/2014/main" id="{11ED5EB8-5C9B-428E-9DBB-158174297B71}"/>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AA7AE07B-9359-45FE-A66D-E85380BC3B66}"/>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76280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a:t>Voie dorée : jusqu’à quand pourra-t-on payer ?</a:t>
            </a:r>
          </a:p>
        </p:txBody>
      </p:sp>
      <p:sp>
        <p:nvSpPr>
          <p:cNvPr id="7" name="Espace réservé du contenu 6">
            <a:extLst>
              <a:ext uri="{FF2B5EF4-FFF2-40B4-BE49-F238E27FC236}">
                <a16:creationId xmlns:a16="http://schemas.microsoft.com/office/drawing/2014/main" id="{BAB83950-92DD-49D7-B9BA-3D9F5B744C1B}"/>
              </a:ext>
            </a:extLst>
          </p:cNvPr>
          <p:cNvSpPr>
            <a:spLocks noGrp="1"/>
          </p:cNvSpPr>
          <p:nvPr>
            <p:ph idx="1"/>
          </p:nvPr>
        </p:nvSpPr>
        <p:spPr>
          <a:xfrm>
            <a:off x="628650" y="1825624"/>
            <a:ext cx="7886700" cy="4667249"/>
          </a:xfrm>
        </p:spPr>
        <p:txBody>
          <a:bodyPr>
            <a:normAutofit fontScale="77500" lnSpcReduction="20000"/>
          </a:bodyPr>
          <a:lstStyle/>
          <a:p>
            <a:r>
              <a:rPr lang="fr-FR" dirty="0"/>
              <a:t>Le modèle auteur-payeur tend à devenir le modèle dominant de l’accès ouvert, et le coût global des APC ne fait qu’augmenter</a:t>
            </a:r>
          </a:p>
          <a:p>
            <a:r>
              <a:rPr lang="fr-FR" dirty="0"/>
              <a:t>Un chercheur peut se permettre de ne pas lire une publication. Mais il ne peut pas se permettre de ne plus publier…</a:t>
            </a:r>
          </a:p>
          <a:p>
            <a:r>
              <a:rPr lang="fr-FR" dirty="0"/>
              <a:t>Le secteur privé s’abonne volontiers aux revues scientifiques, mais publie très peu : les coûts qu’il assumait jusqu’à maintenant risquent d’être répercutés sur les établissements </a:t>
            </a:r>
            <a:r>
              <a:rPr lang="fr-FR" dirty="0" err="1"/>
              <a:t>publiants</a:t>
            </a:r>
            <a:r>
              <a:rPr lang="fr-FR" dirty="0"/>
              <a:t>, notamment dans le secteur public</a:t>
            </a:r>
          </a:p>
          <a:p>
            <a:r>
              <a:rPr lang="fr-FR" dirty="0"/>
              <a:t>Si on veut limiter la hausse des coûts pour l’ESR public, il faudrait réduire drastiquement soit le nombre d’articles publiés, soit le montant des APC ; ou se réapproprier le système de publication</a:t>
            </a:r>
          </a:p>
          <a:p>
            <a:r>
              <a:rPr lang="fr-FR" dirty="0"/>
              <a:t>Mais cette réappropriation par les établissements de recherche </a:t>
            </a:r>
            <a:r>
              <a:rPr lang="fr-FR" dirty="0">
                <a:sym typeface="Wingdings" panose="05000000000000000000" pitchFamily="2" charset="2"/>
              </a:rPr>
              <a:t>entraînerait une</a:t>
            </a:r>
            <a:r>
              <a:rPr lang="fr-FR" dirty="0"/>
              <a:t> augmentation des coûts du fait des diminutions d’échelles…</a:t>
            </a:r>
          </a:p>
          <a:p>
            <a:endParaRPr lang="fr-FR" dirty="0"/>
          </a:p>
        </p:txBody>
      </p:sp>
      <p:sp>
        <p:nvSpPr>
          <p:cNvPr id="8" name="Ellipse 7">
            <a:extLst>
              <a:ext uri="{FF2B5EF4-FFF2-40B4-BE49-F238E27FC236}">
                <a16:creationId xmlns:a16="http://schemas.microsoft.com/office/drawing/2014/main" id="{1DF0096B-120E-4C46-B024-DA1EC1462F4F}"/>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D472ADD1-8A6A-4EC6-8C1B-5A0536ED74EB}"/>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15154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828A4-5B56-4654-9111-771396902F40}"/>
              </a:ext>
            </a:extLst>
          </p:cNvPr>
          <p:cNvSpPr>
            <a:spLocks noGrp="1"/>
          </p:cNvSpPr>
          <p:nvPr>
            <p:ph type="title"/>
          </p:nvPr>
        </p:nvSpPr>
        <p:spPr/>
        <p:txBody>
          <a:bodyPr/>
          <a:lstStyle/>
          <a:p>
            <a:r>
              <a:rPr lang="fr-FR" dirty="0"/>
              <a:t>Voie dorée : le projet </a:t>
            </a:r>
            <a:r>
              <a:rPr lang="fr-FR" dirty="0" err="1"/>
              <a:t>OpenAPC</a:t>
            </a:r>
            <a:endParaRPr lang="fr-FR" dirty="0"/>
          </a:p>
        </p:txBody>
      </p:sp>
      <p:sp>
        <p:nvSpPr>
          <p:cNvPr id="3" name="Espace réservé du contenu 2">
            <a:extLst>
              <a:ext uri="{FF2B5EF4-FFF2-40B4-BE49-F238E27FC236}">
                <a16:creationId xmlns:a16="http://schemas.microsoft.com/office/drawing/2014/main" id="{9305E0C3-01E4-4E30-87F9-8159EB7011C1}"/>
              </a:ext>
            </a:extLst>
          </p:cNvPr>
          <p:cNvSpPr>
            <a:spLocks noGrp="1"/>
          </p:cNvSpPr>
          <p:nvPr>
            <p:ph idx="1"/>
          </p:nvPr>
        </p:nvSpPr>
        <p:spPr/>
        <p:txBody>
          <a:bodyPr>
            <a:normAutofit fontScale="70000" lnSpcReduction="20000"/>
          </a:bodyPr>
          <a:lstStyle/>
          <a:p>
            <a:r>
              <a:rPr lang="fr-FR" dirty="0"/>
              <a:t>Enquête nationale coordonnée par Couperin en 2016-2017 (données de 2015) et en 2018-2019 (données de 2017), afin de récolter des données concrètes sur la réalité des dépenses d’APC.</a:t>
            </a:r>
          </a:p>
          <a:p>
            <a:r>
              <a:rPr lang="fr-FR" dirty="0"/>
              <a:t>En 2015, le nombre d’articles avec APC est de 2 089 pour une dépense totale de 3 262 869 euros, avec un APC médian de 1 297 euros ;</a:t>
            </a:r>
          </a:p>
          <a:p>
            <a:r>
              <a:rPr lang="fr-FR" dirty="0"/>
              <a:t>En 2017, le nombre d’articles avec APC est de 3 196 pour une dépense totale de 5 595 087 euros, avec un APC médian de 1 500 euros ;</a:t>
            </a:r>
          </a:p>
          <a:p>
            <a:r>
              <a:rPr lang="fr-FR" dirty="0"/>
              <a:t>Si on prend en compte les 28 établissements répondants en 2015 et 2017, on constate : </a:t>
            </a:r>
          </a:p>
          <a:p>
            <a:pPr lvl="1"/>
            <a:r>
              <a:rPr lang="fr-FR" dirty="0"/>
              <a:t>une progression de 31 % du nombre d’articles, de 47 % de la dépense totale et de 15 % de l’APC médian ;</a:t>
            </a:r>
          </a:p>
          <a:p>
            <a:pPr lvl="1"/>
            <a:r>
              <a:rPr lang="fr-FR" dirty="0"/>
              <a:t>une augmentation du nombre d’articles, quel que soit le type d’éditeur, mais plus nette pour les éditeurs commerciaux traditionnels (93 %) ;</a:t>
            </a:r>
          </a:p>
          <a:p>
            <a:pPr lvl="1"/>
            <a:r>
              <a:rPr lang="fr-FR" dirty="0"/>
              <a:t>une hausse de l’APC médian de 19 % chez les éditeurs full OA et de 3 % pour les sociétés savantes, une stabilité pour les presses universitaires et une baisse de 12 % chez les éditeurs commerciaux traditionnels.</a:t>
            </a:r>
          </a:p>
        </p:txBody>
      </p:sp>
      <p:sp>
        <p:nvSpPr>
          <p:cNvPr id="4" name="Ellipse 3">
            <a:extLst>
              <a:ext uri="{FF2B5EF4-FFF2-40B4-BE49-F238E27FC236}">
                <a16:creationId xmlns:a16="http://schemas.microsoft.com/office/drawing/2014/main" id="{99E29E6C-047E-4D54-B47B-DE6628D139F7}"/>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ZoneTexte 4">
            <a:extLst>
              <a:ext uri="{FF2B5EF4-FFF2-40B4-BE49-F238E27FC236}">
                <a16:creationId xmlns:a16="http://schemas.microsoft.com/office/drawing/2014/main" id="{08D56E96-4312-477A-AC5E-C48D3295D17F}"/>
              </a:ext>
            </a:extLst>
          </p:cNvPr>
          <p:cNvSpPr txBox="1"/>
          <p:nvPr/>
        </p:nvSpPr>
        <p:spPr>
          <a:xfrm>
            <a:off x="3181350" y="6141005"/>
            <a:ext cx="2781300" cy="369332"/>
          </a:xfrm>
          <a:prstGeom prst="rect">
            <a:avLst/>
          </a:prstGeom>
          <a:noFill/>
        </p:spPr>
        <p:txBody>
          <a:bodyPr wrap="square" rtlCol="0">
            <a:spAutoFit/>
          </a:bodyPr>
          <a:lstStyle/>
          <a:p>
            <a:pPr algn="ctr"/>
            <a:r>
              <a:rPr lang="fr-FR" dirty="0"/>
              <a:t>Source : </a:t>
            </a:r>
            <a:r>
              <a:rPr lang="fr-FR" dirty="0">
                <a:hlinkClick r:id="rId3"/>
              </a:rPr>
              <a:t>site Couperin</a:t>
            </a:r>
            <a:endParaRPr lang="fr-FR" dirty="0"/>
          </a:p>
        </p:txBody>
      </p:sp>
      <p:sp>
        <p:nvSpPr>
          <p:cNvPr id="6" name="Ellipse 5">
            <a:hlinkClick r:id="rId4" action="ppaction://hlinksldjump"/>
            <a:extLst>
              <a:ext uri="{FF2B5EF4-FFF2-40B4-BE49-F238E27FC236}">
                <a16:creationId xmlns:a16="http://schemas.microsoft.com/office/drawing/2014/main" id="{92A60825-3136-4E43-AA80-593489B9D01A}"/>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05026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866A5F-E0F9-42E4-BA76-E44B8CEB2412}"/>
              </a:ext>
            </a:extLst>
          </p:cNvPr>
          <p:cNvSpPr>
            <a:spLocks noGrp="1"/>
          </p:cNvSpPr>
          <p:nvPr>
            <p:ph type="title"/>
          </p:nvPr>
        </p:nvSpPr>
        <p:spPr/>
        <p:txBody>
          <a:bodyPr/>
          <a:lstStyle/>
          <a:p>
            <a:r>
              <a:rPr lang="fr-FR" dirty="0"/>
              <a:t>Voie dorée : frais de publication ou frais de soumission ?</a:t>
            </a:r>
          </a:p>
        </p:txBody>
      </p:sp>
      <p:sp>
        <p:nvSpPr>
          <p:cNvPr id="3" name="Espace réservé du contenu 2">
            <a:extLst>
              <a:ext uri="{FF2B5EF4-FFF2-40B4-BE49-F238E27FC236}">
                <a16:creationId xmlns:a16="http://schemas.microsoft.com/office/drawing/2014/main" id="{8800ABFA-F113-42A0-8E0A-11EB93780142}"/>
              </a:ext>
            </a:extLst>
          </p:cNvPr>
          <p:cNvSpPr>
            <a:spLocks noGrp="1"/>
          </p:cNvSpPr>
          <p:nvPr>
            <p:ph idx="1"/>
          </p:nvPr>
        </p:nvSpPr>
        <p:spPr/>
        <p:txBody>
          <a:bodyPr>
            <a:normAutofit lnSpcReduction="10000"/>
          </a:bodyPr>
          <a:lstStyle/>
          <a:p>
            <a:r>
              <a:rPr lang="fr-FR" dirty="0"/>
              <a:t>Un des arguments avancés par les éditeurs pour justifier le montant élevé de leurs APC est la charge de travail que représente l’évaluation des nombreux articles qui leurs sont soumis.</a:t>
            </a:r>
          </a:p>
          <a:p>
            <a:r>
              <a:rPr lang="fr-FR" dirty="0"/>
              <a:t>Mais est-il juste que quelques </a:t>
            </a:r>
            <a:r>
              <a:rPr lang="fr-FR" dirty="0" err="1"/>
              <a:t>publiants</a:t>
            </a:r>
            <a:r>
              <a:rPr lang="fr-FR" dirty="0"/>
              <a:t> financent un système avec un très fort taux de rejet ?</a:t>
            </a:r>
          </a:p>
          <a:p>
            <a:r>
              <a:rPr lang="fr-FR" dirty="0"/>
              <a:t>Certains éditeurs commencent à se poser la question de distinguer plusieurs types de frais :</a:t>
            </a:r>
          </a:p>
          <a:p>
            <a:pPr marL="914400" lvl="1" indent="-457200">
              <a:buFont typeface="+mj-lt"/>
              <a:buAutoNum type="arabicPeriod"/>
            </a:pPr>
            <a:r>
              <a:rPr lang="fr-FR" dirty="0"/>
              <a:t>Des coûts de soumission</a:t>
            </a:r>
          </a:p>
          <a:p>
            <a:pPr marL="914400" lvl="1" indent="-457200">
              <a:buFont typeface="+mj-lt"/>
              <a:buAutoNum type="arabicPeriod"/>
            </a:pPr>
            <a:r>
              <a:rPr lang="fr-FR" dirty="0"/>
              <a:t>Des coûts de relecture</a:t>
            </a:r>
          </a:p>
          <a:p>
            <a:pPr marL="914400" lvl="1" indent="-457200">
              <a:buFont typeface="+mj-lt"/>
              <a:buAutoNum type="arabicPeriod"/>
            </a:pPr>
            <a:r>
              <a:rPr lang="fr-FR" dirty="0"/>
              <a:t>Des coûts de publication</a:t>
            </a:r>
          </a:p>
        </p:txBody>
      </p:sp>
      <p:sp>
        <p:nvSpPr>
          <p:cNvPr id="4" name="Ellipse 3">
            <a:extLst>
              <a:ext uri="{FF2B5EF4-FFF2-40B4-BE49-F238E27FC236}">
                <a16:creationId xmlns:a16="http://schemas.microsoft.com/office/drawing/2014/main" id="{22FB894F-556B-4932-998D-4A175C8D01AA}"/>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AC1CAB14-BB07-4369-AA00-1C72573E7B59}"/>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16133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4CCF1-B5D3-4DF1-A70F-42BE01F452D5}"/>
              </a:ext>
            </a:extLst>
          </p:cNvPr>
          <p:cNvSpPr>
            <a:spLocks noGrp="1"/>
          </p:cNvSpPr>
          <p:nvPr>
            <p:ph type="title"/>
          </p:nvPr>
        </p:nvSpPr>
        <p:spPr/>
        <p:txBody>
          <a:bodyPr/>
          <a:lstStyle/>
          <a:p>
            <a:r>
              <a:rPr lang="fr-FR" dirty="0"/>
              <a:t>Voie dorée : des APC au </a:t>
            </a:r>
            <a:r>
              <a:rPr lang="fr-FR" i="1" dirty="0" err="1"/>
              <a:t>Sustaining</a:t>
            </a:r>
            <a:r>
              <a:rPr lang="fr-FR" i="1" dirty="0"/>
              <a:t> </a:t>
            </a:r>
            <a:r>
              <a:rPr lang="fr-FR" i="1" dirty="0" err="1"/>
              <a:t>Publishing</a:t>
            </a:r>
            <a:r>
              <a:rPr lang="fr-FR" i="1" dirty="0"/>
              <a:t> Factor</a:t>
            </a:r>
            <a:r>
              <a:rPr lang="fr-FR" dirty="0"/>
              <a:t> (SPF)</a:t>
            </a:r>
          </a:p>
        </p:txBody>
      </p:sp>
      <p:sp>
        <p:nvSpPr>
          <p:cNvPr id="3" name="Espace réservé du contenu 2">
            <a:extLst>
              <a:ext uri="{FF2B5EF4-FFF2-40B4-BE49-F238E27FC236}">
                <a16:creationId xmlns:a16="http://schemas.microsoft.com/office/drawing/2014/main" id="{834C4452-EFF5-425A-9EBD-51CB82F90534}"/>
              </a:ext>
            </a:extLst>
          </p:cNvPr>
          <p:cNvSpPr>
            <a:spLocks noGrp="1"/>
          </p:cNvSpPr>
          <p:nvPr>
            <p:ph idx="1"/>
          </p:nvPr>
        </p:nvSpPr>
        <p:spPr/>
        <p:txBody>
          <a:bodyPr>
            <a:normAutofit lnSpcReduction="10000"/>
          </a:bodyPr>
          <a:lstStyle/>
          <a:p>
            <a:pPr marL="0" indent="0">
              <a:buNone/>
            </a:pPr>
            <a:r>
              <a:rPr lang="fr-FR" dirty="0"/>
              <a:t>Ce qu'il faudrait faire selon Jon </a:t>
            </a:r>
            <a:r>
              <a:rPr lang="fr-FR" dirty="0" err="1"/>
              <a:t>Tennant</a:t>
            </a:r>
            <a:r>
              <a:rPr lang="fr-FR" dirty="0"/>
              <a:t> :</a:t>
            </a:r>
          </a:p>
          <a:p>
            <a:pPr lvl="1"/>
            <a:r>
              <a:rPr lang="fr-FR" dirty="0"/>
              <a:t>Refuser de payer des APC tant qu'un éditeur n'est pas totalement transparent sur l'emploi de l'argent</a:t>
            </a:r>
          </a:p>
          <a:p>
            <a:pPr lvl="1"/>
            <a:r>
              <a:rPr lang="fr-FR" dirty="0"/>
              <a:t>Déterminer un APC maximum</a:t>
            </a:r>
          </a:p>
          <a:p>
            <a:pPr lvl="1"/>
            <a:r>
              <a:rPr lang="fr-FR" dirty="0"/>
              <a:t>Trouver des modèles plus efficaces</a:t>
            </a:r>
          </a:p>
          <a:p>
            <a:pPr lvl="1"/>
            <a:r>
              <a:rPr lang="fr-FR" dirty="0"/>
              <a:t>Faire en sorte que les chercheurs se rendent davantage compte de l'énormité des APC, car encore beaucoup ne les paient pas eux-mêmes</a:t>
            </a:r>
          </a:p>
          <a:p>
            <a:pPr lvl="1"/>
            <a:r>
              <a:rPr lang="fr-FR" dirty="0"/>
              <a:t>Restreindre l'appellation APC aux VRAIS coûts de production d'un article, et le remplacer dans son acception actuelle par "</a:t>
            </a:r>
            <a:r>
              <a:rPr lang="fr-FR" i="1" dirty="0" err="1"/>
              <a:t>Sustaining</a:t>
            </a:r>
            <a:r>
              <a:rPr lang="fr-FR" i="1" dirty="0"/>
              <a:t> </a:t>
            </a:r>
            <a:r>
              <a:rPr lang="fr-FR" i="1" dirty="0" err="1"/>
              <a:t>Publishing</a:t>
            </a:r>
            <a:r>
              <a:rPr lang="fr-FR" i="1" dirty="0"/>
              <a:t> Factor</a:t>
            </a:r>
            <a:r>
              <a:rPr lang="fr-FR" dirty="0"/>
              <a:t>" (SPF) : APC actuels divisés par le coût réel estimé de production.</a:t>
            </a:r>
          </a:p>
          <a:p>
            <a:endParaRPr lang="fr-FR" dirty="0"/>
          </a:p>
        </p:txBody>
      </p:sp>
      <p:sp>
        <p:nvSpPr>
          <p:cNvPr id="4" name="Rectangle 3">
            <a:extLst>
              <a:ext uri="{FF2B5EF4-FFF2-40B4-BE49-F238E27FC236}">
                <a16:creationId xmlns:a16="http://schemas.microsoft.com/office/drawing/2014/main" id="{C46A257B-3E99-49E5-AEB3-491B9279C217}"/>
              </a:ext>
            </a:extLst>
          </p:cNvPr>
          <p:cNvSpPr/>
          <p:nvPr/>
        </p:nvSpPr>
        <p:spPr>
          <a:xfrm>
            <a:off x="3071674" y="6065677"/>
            <a:ext cx="4714042" cy="492443"/>
          </a:xfrm>
          <a:prstGeom prst="rect">
            <a:avLst/>
          </a:prstGeom>
        </p:spPr>
        <p:txBody>
          <a:bodyPr wrap="square">
            <a:spAutoFit/>
          </a:bodyPr>
          <a:lstStyle/>
          <a:p>
            <a:pPr marL="628650" lvl="1" indent="-285750" algn="r">
              <a:buFont typeface="Wingdings" panose="05000000000000000000" pitchFamily="2" charset="2"/>
              <a:buChar char="Ø"/>
            </a:pPr>
            <a:r>
              <a:rPr lang="fr-FR" sz="1200" dirty="0">
                <a:sym typeface="Wingdings" panose="05000000000000000000" pitchFamily="2" charset="2"/>
              </a:rPr>
              <a:t>Jon </a:t>
            </a:r>
            <a:r>
              <a:rPr lang="fr-FR" sz="1200" dirty="0" err="1">
                <a:sym typeface="Wingdings" panose="05000000000000000000" pitchFamily="2" charset="2"/>
              </a:rPr>
              <a:t>Tennant</a:t>
            </a:r>
            <a:r>
              <a:rPr lang="fr-FR" sz="1200" dirty="0">
                <a:sym typeface="Wingdings" panose="05000000000000000000" pitchFamily="2" charset="2"/>
              </a:rPr>
              <a:t>, “</a:t>
            </a:r>
            <a:r>
              <a:rPr lang="en-US" sz="1200" dirty="0">
                <a:sym typeface="Wingdings" panose="05000000000000000000" pitchFamily="2" charset="2"/>
              </a:rPr>
              <a:t>Why the term 'Article Processing Charge' (APC) is misleading”, billet de blog du 23 </a:t>
            </a:r>
            <a:r>
              <a:rPr lang="en-US" sz="1200" dirty="0" err="1">
                <a:sym typeface="Wingdings" panose="05000000000000000000" pitchFamily="2" charset="2"/>
              </a:rPr>
              <a:t>avril</a:t>
            </a:r>
            <a:r>
              <a:rPr lang="en-US" sz="1200" dirty="0">
                <a:sym typeface="Wingdings" panose="05000000000000000000" pitchFamily="2" charset="2"/>
              </a:rPr>
              <a:t> 2018 [</a:t>
            </a:r>
            <a:r>
              <a:rPr lang="en-US" sz="1200" dirty="0" err="1">
                <a:sym typeface="Wingdings" panose="05000000000000000000" pitchFamily="2" charset="2"/>
                <a:hlinkClick r:id="rId2"/>
              </a:rPr>
              <a:t>en</a:t>
            </a:r>
            <a:r>
              <a:rPr lang="en-US" sz="1200" dirty="0">
                <a:sym typeface="Wingdings" panose="05000000000000000000" pitchFamily="2" charset="2"/>
                <a:hlinkClick r:id="rId2"/>
              </a:rPr>
              <a:t> </a:t>
            </a:r>
            <a:r>
              <a:rPr lang="en-US" sz="1200" dirty="0" err="1">
                <a:sym typeface="Wingdings" panose="05000000000000000000" pitchFamily="2" charset="2"/>
                <a:hlinkClick r:id="rId2"/>
              </a:rPr>
              <a:t>ligne</a:t>
            </a:r>
            <a:r>
              <a:rPr lang="en-US" sz="1400" dirty="0">
                <a:sym typeface="Wingdings" panose="05000000000000000000" pitchFamily="2" charset="2"/>
              </a:rPr>
              <a:t>]</a:t>
            </a:r>
            <a:endParaRPr lang="fr-FR" sz="1400" dirty="0"/>
          </a:p>
        </p:txBody>
      </p:sp>
      <p:sp>
        <p:nvSpPr>
          <p:cNvPr id="5" name="Ellipse 4">
            <a:extLst>
              <a:ext uri="{FF2B5EF4-FFF2-40B4-BE49-F238E27FC236}">
                <a16:creationId xmlns:a16="http://schemas.microsoft.com/office/drawing/2014/main" id="{19A59C2C-03FC-4AFF-85AD-2F604FABC038}"/>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3" action="ppaction://hlinksldjump"/>
            <a:extLst>
              <a:ext uri="{FF2B5EF4-FFF2-40B4-BE49-F238E27FC236}">
                <a16:creationId xmlns:a16="http://schemas.microsoft.com/office/drawing/2014/main" id="{3D900B36-423E-41FA-8548-FFB770BC0245}"/>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75866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E6C64-7611-4729-A437-9EA6BBB22E08}"/>
              </a:ext>
            </a:extLst>
          </p:cNvPr>
          <p:cNvSpPr>
            <a:spLocks noGrp="1"/>
          </p:cNvSpPr>
          <p:nvPr>
            <p:ph type="title"/>
          </p:nvPr>
        </p:nvSpPr>
        <p:spPr/>
        <p:txBody>
          <a:bodyPr/>
          <a:lstStyle/>
          <a:p>
            <a:r>
              <a:rPr lang="fr-FR" dirty="0"/>
              <a:t>Voie dorée : revues hybrides et revues miroirs</a:t>
            </a:r>
          </a:p>
        </p:txBody>
      </p:sp>
      <p:sp>
        <p:nvSpPr>
          <p:cNvPr id="3" name="Espace réservé du contenu 2">
            <a:extLst>
              <a:ext uri="{FF2B5EF4-FFF2-40B4-BE49-F238E27FC236}">
                <a16:creationId xmlns:a16="http://schemas.microsoft.com/office/drawing/2014/main" id="{86E5E11F-3565-4314-9F8A-9EAFED3F4A98}"/>
              </a:ext>
            </a:extLst>
          </p:cNvPr>
          <p:cNvSpPr>
            <a:spLocks noGrp="1"/>
          </p:cNvSpPr>
          <p:nvPr>
            <p:ph idx="1"/>
          </p:nvPr>
        </p:nvSpPr>
        <p:spPr>
          <a:xfrm>
            <a:off x="628650" y="1825624"/>
            <a:ext cx="7886700" cy="4667249"/>
          </a:xfrm>
        </p:spPr>
        <p:txBody>
          <a:bodyPr>
            <a:normAutofit fontScale="70000" lnSpcReduction="20000"/>
          </a:bodyPr>
          <a:lstStyle/>
          <a:p>
            <a:r>
              <a:rPr lang="fr-FR" dirty="0"/>
              <a:t>Une revue hybride est une revue disponible sur abonnement, mais pour laquelle il est possible à l’auteur de payer des frais supplémentaires (aussi appelés frais de publications, </a:t>
            </a:r>
            <a:r>
              <a:rPr lang="fr-FR" i="1" dirty="0"/>
              <a:t>article </a:t>
            </a:r>
            <a:r>
              <a:rPr lang="fr-FR" i="1" dirty="0" err="1"/>
              <a:t>processing</a:t>
            </a:r>
            <a:r>
              <a:rPr lang="fr-FR" i="1" dirty="0"/>
              <a:t> charges</a:t>
            </a:r>
            <a:r>
              <a:rPr lang="fr-FR" dirty="0"/>
              <a:t>) s’il souhaite rendre son article immédiatement disponible en libre accès.</a:t>
            </a:r>
          </a:p>
          <a:p>
            <a:pPr lvl="1"/>
            <a:r>
              <a:rPr lang="fr-FR" dirty="0"/>
              <a:t>Exemple : 5000$ de frais pour </a:t>
            </a:r>
            <a:r>
              <a:rPr lang="fr-FR" i="1" dirty="0">
                <a:hlinkClick r:id="rId3"/>
              </a:rPr>
              <a:t>The Lancet</a:t>
            </a:r>
            <a:r>
              <a:rPr lang="fr-FR" i="1" dirty="0"/>
              <a:t> </a:t>
            </a:r>
            <a:r>
              <a:rPr lang="fr-FR" dirty="0"/>
              <a:t>(Elsevier)</a:t>
            </a:r>
          </a:p>
          <a:p>
            <a:pPr lvl="1">
              <a:buFont typeface="Wingdings" panose="05000000000000000000" pitchFamily="2" charset="2"/>
              <a:buChar char="Ø"/>
            </a:pPr>
            <a:r>
              <a:rPr lang="fr-FR" dirty="0"/>
              <a:t> Les citoyens paient une addition triple :</a:t>
            </a:r>
          </a:p>
          <a:p>
            <a:pPr lvl="2"/>
            <a:r>
              <a:rPr lang="fr-FR" dirty="0"/>
              <a:t>Le salaire du chercheur auteur de l’article</a:t>
            </a:r>
          </a:p>
          <a:p>
            <a:pPr lvl="2"/>
            <a:r>
              <a:rPr lang="fr-FR" dirty="0"/>
              <a:t>Les frais exigés par l’éditeur pour mettre l’article en libre accès immédiat</a:t>
            </a:r>
          </a:p>
          <a:p>
            <a:pPr lvl="2"/>
            <a:r>
              <a:rPr lang="fr-FR" dirty="0"/>
              <a:t>L’abonnement de l’université à la revue, pour accéder aux autres articles qui ne sont pas en libre accès immédiat</a:t>
            </a:r>
          </a:p>
          <a:p>
            <a:r>
              <a:rPr lang="fr-FR" dirty="0"/>
              <a:t>Une revue miroir est une revue en libre accès selon la voie dorée (modèle auteur-payeur), qui duplique le titre et le comité éditorial d’une revue existante disponible sur abonnement. Elle est lancée par le même éditeur que la revue originale, et vise à montrer la bonne volonté des éditeurs qui disent ainsi soutenir l’accès ouvert.</a:t>
            </a:r>
          </a:p>
          <a:p>
            <a:pPr lvl="1"/>
            <a:r>
              <a:rPr lang="fr-FR" dirty="0"/>
              <a:t>Exemple : </a:t>
            </a:r>
            <a:r>
              <a:rPr lang="fr-FR" i="1" dirty="0">
                <a:hlinkClick r:id="rId4"/>
              </a:rPr>
              <a:t>Water </a:t>
            </a:r>
            <a:r>
              <a:rPr lang="fr-FR" i="1" dirty="0" err="1">
                <a:hlinkClick r:id="rId4"/>
              </a:rPr>
              <a:t>Research</a:t>
            </a:r>
            <a:r>
              <a:rPr lang="fr-FR" i="1" dirty="0">
                <a:hlinkClick r:id="rId4"/>
              </a:rPr>
              <a:t> X</a:t>
            </a:r>
            <a:r>
              <a:rPr lang="fr-FR" dirty="0"/>
              <a:t>, lancée par Elsevier pour dupliquer </a:t>
            </a:r>
            <a:r>
              <a:rPr lang="fr-FR" i="1" dirty="0">
                <a:hlinkClick r:id="rId5"/>
              </a:rPr>
              <a:t>Water </a:t>
            </a:r>
            <a:r>
              <a:rPr lang="fr-FR" i="1" dirty="0" err="1">
                <a:hlinkClick r:id="rId5"/>
              </a:rPr>
              <a:t>Research</a:t>
            </a:r>
            <a:r>
              <a:rPr lang="fr-FR" dirty="0"/>
              <a:t>.</a:t>
            </a:r>
          </a:p>
          <a:p>
            <a:pPr lvl="1">
              <a:buFont typeface="Wingdings" panose="05000000000000000000" pitchFamily="2" charset="2"/>
              <a:buChar char="Ø"/>
            </a:pPr>
            <a:r>
              <a:rPr lang="fr-FR" dirty="0"/>
              <a:t> Suppose de revoir sa politique d’abonnement pour ne pas payer une facture double (abonnement à la revue traditionnelle, qui continue à paraître, + frais de publication dans la nouvelle revue en libre accès)</a:t>
            </a:r>
          </a:p>
          <a:p>
            <a:endParaRPr lang="fr-FR" dirty="0"/>
          </a:p>
        </p:txBody>
      </p:sp>
      <p:sp>
        <p:nvSpPr>
          <p:cNvPr id="4" name="Ellipse 3">
            <a:extLst>
              <a:ext uri="{FF2B5EF4-FFF2-40B4-BE49-F238E27FC236}">
                <a16:creationId xmlns:a16="http://schemas.microsoft.com/office/drawing/2014/main" id="{D7F59663-1524-44EB-9BD5-E23A544B3BE6}"/>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6" action="ppaction://hlinksldjump"/>
            <a:extLst>
              <a:ext uri="{FF2B5EF4-FFF2-40B4-BE49-F238E27FC236}">
                <a16:creationId xmlns:a16="http://schemas.microsoft.com/office/drawing/2014/main" id="{AF84FB09-24B1-453A-8A17-62CDC077147D}"/>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8588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04529F-CD15-47D6-BFEB-F5B6F570C9D3}"/>
              </a:ext>
            </a:extLst>
          </p:cNvPr>
          <p:cNvSpPr>
            <a:spLocks noGrp="1"/>
          </p:cNvSpPr>
          <p:nvPr>
            <p:ph type="title"/>
          </p:nvPr>
        </p:nvSpPr>
        <p:spPr/>
        <p:txBody>
          <a:bodyPr/>
          <a:lstStyle/>
          <a:p>
            <a:r>
              <a:rPr lang="fr-FR" dirty="0"/>
              <a:t>Voie dorée : les prédateurs</a:t>
            </a:r>
          </a:p>
        </p:txBody>
      </p:sp>
      <p:sp>
        <p:nvSpPr>
          <p:cNvPr id="3" name="Espace réservé du contenu 2">
            <a:extLst>
              <a:ext uri="{FF2B5EF4-FFF2-40B4-BE49-F238E27FC236}">
                <a16:creationId xmlns:a16="http://schemas.microsoft.com/office/drawing/2014/main" id="{93B9F9EA-82B2-4880-AF7D-C604328D564C}"/>
              </a:ext>
            </a:extLst>
          </p:cNvPr>
          <p:cNvSpPr>
            <a:spLocks noGrp="1"/>
          </p:cNvSpPr>
          <p:nvPr>
            <p:ph idx="1"/>
          </p:nvPr>
        </p:nvSpPr>
        <p:spPr/>
        <p:txBody>
          <a:bodyPr>
            <a:normAutofit fontScale="70000" lnSpcReduction="20000"/>
          </a:bodyPr>
          <a:lstStyle/>
          <a:p>
            <a:r>
              <a:rPr lang="fr-FR" dirty="0"/>
              <a:t>Le système des APC a fait naître depuis une dizaine d’année un nouveau type de revues et éditeurs, qualifiés de « prédateurs » du fait qu’ils considèrent les chercheurs comme des proies faciles pour gagner de l’argent.</a:t>
            </a:r>
          </a:p>
          <a:p>
            <a:r>
              <a:rPr lang="fr-FR" dirty="0"/>
              <a:t>Ces revues ont toutes les apparences de la qualité (site internet « sérieux » doté de métriques, comité éditorial comprenant parfois des pointures de la recherche…), mais en réalité, leurs services de relecture par les pairs, de gestion des conflits d’intérêts, de suivi post-publication, de référencement des articles ou d’archivage pérenne sont déplorables. Il arrive aussi que certains éditeurs empochent les APC et ne publient jamais les articles.</a:t>
            </a:r>
          </a:p>
          <a:p>
            <a:r>
              <a:rPr lang="fr-FR" dirty="0"/>
              <a:t>Pour encourager les chercheurs à publier chez elles, ces revues les démarchent de façon parfois très agressive, et promettent une publication rapide et des frais souvent inférieurs à ce qu'ils seraient dans des revues plus sérieuses (souvent autour de 200$).</a:t>
            </a:r>
          </a:p>
          <a:p>
            <a:r>
              <a:rPr lang="fr-FR" dirty="0"/>
              <a:t>Certains éditeurs « </a:t>
            </a:r>
            <a:r>
              <a:rPr lang="fr-FR" dirty="0">
                <a:hlinkClick r:id="rId2"/>
              </a:rPr>
              <a:t>piratent</a:t>
            </a:r>
            <a:r>
              <a:rPr lang="fr-FR" dirty="0"/>
              <a:t> » même certaines revues de qualité, et recréent de faux sites internet très ressemblants pour se faire passer pour elles</a:t>
            </a:r>
          </a:p>
        </p:txBody>
      </p:sp>
      <p:sp>
        <p:nvSpPr>
          <p:cNvPr id="4" name="Ellipse 3">
            <a:extLst>
              <a:ext uri="{FF2B5EF4-FFF2-40B4-BE49-F238E27FC236}">
                <a16:creationId xmlns:a16="http://schemas.microsoft.com/office/drawing/2014/main" id="{39191D68-D006-4A5E-B447-78F047BC70C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6C9F91F5-E53C-4D90-949F-C033299178C5}"/>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89340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1E15D3-6AA7-4D7C-9415-69BCA1EEF569}"/>
              </a:ext>
            </a:extLst>
          </p:cNvPr>
          <p:cNvSpPr>
            <a:spLocks noGrp="1"/>
          </p:cNvSpPr>
          <p:nvPr>
            <p:ph type="title"/>
          </p:nvPr>
        </p:nvSpPr>
        <p:spPr/>
        <p:txBody>
          <a:bodyPr/>
          <a:lstStyle/>
          <a:p>
            <a:r>
              <a:rPr lang="fr-FR" dirty="0"/>
              <a:t>Voie dorée : identifier les prédateurs</a:t>
            </a:r>
          </a:p>
        </p:txBody>
      </p:sp>
      <p:sp>
        <p:nvSpPr>
          <p:cNvPr id="3" name="Espace réservé du contenu 2">
            <a:extLst>
              <a:ext uri="{FF2B5EF4-FFF2-40B4-BE49-F238E27FC236}">
                <a16:creationId xmlns:a16="http://schemas.microsoft.com/office/drawing/2014/main" id="{7B7ABAAB-8B48-4A51-A721-970EA1B92017}"/>
              </a:ext>
            </a:extLst>
          </p:cNvPr>
          <p:cNvSpPr>
            <a:spLocks noGrp="1"/>
          </p:cNvSpPr>
          <p:nvPr>
            <p:ph idx="1"/>
          </p:nvPr>
        </p:nvSpPr>
        <p:spPr/>
        <p:txBody>
          <a:bodyPr>
            <a:normAutofit fontScale="92500" lnSpcReduction="10000"/>
          </a:bodyPr>
          <a:lstStyle/>
          <a:p>
            <a:r>
              <a:rPr lang="fr-FR" dirty="0"/>
              <a:t>Plusieurs listes de revues et éditeurs soupçonnés d’être des prédateurs existent :</a:t>
            </a:r>
          </a:p>
          <a:p>
            <a:pPr lvl="1"/>
            <a:r>
              <a:rPr lang="fr-FR" dirty="0">
                <a:hlinkClick r:id="rId3"/>
              </a:rPr>
              <a:t>Stop </a:t>
            </a:r>
            <a:r>
              <a:rPr lang="fr-FR" dirty="0" err="1">
                <a:hlinkClick r:id="rId3"/>
              </a:rPr>
              <a:t>Predatory</a:t>
            </a:r>
            <a:r>
              <a:rPr lang="fr-FR" dirty="0">
                <a:hlinkClick r:id="rId3"/>
              </a:rPr>
              <a:t> </a:t>
            </a:r>
            <a:r>
              <a:rPr lang="fr-FR" dirty="0" err="1">
                <a:hlinkClick r:id="rId3"/>
              </a:rPr>
              <a:t>Journals</a:t>
            </a:r>
            <a:endParaRPr lang="fr-FR" dirty="0"/>
          </a:p>
          <a:p>
            <a:pPr lvl="1"/>
            <a:r>
              <a:rPr lang="fr-FR" dirty="0">
                <a:hlinkClick r:id="rId4"/>
              </a:rPr>
              <a:t>Liste noire de </a:t>
            </a:r>
            <a:r>
              <a:rPr lang="fr-FR" dirty="0" err="1">
                <a:hlinkClick r:id="rId4"/>
              </a:rPr>
              <a:t>Cabbell</a:t>
            </a:r>
            <a:r>
              <a:rPr lang="fr-FR" dirty="0">
                <a:hlinkClick r:id="rId4"/>
              </a:rPr>
              <a:t> (accès payant)</a:t>
            </a:r>
          </a:p>
          <a:p>
            <a:pPr lvl="1"/>
            <a:r>
              <a:rPr lang="fr-FR" dirty="0" err="1">
                <a:hlinkClick r:id="rId4"/>
              </a:rPr>
              <a:t>Beall’s</a:t>
            </a:r>
            <a:r>
              <a:rPr lang="fr-FR" dirty="0">
                <a:hlinkClick r:id="rId4"/>
              </a:rPr>
              <a:t> List</a:t>
            </a:r>
            <a:r>
              <a:rPr lang="fr-FR" dirty="0"/>
              <a:t> (arrêtée)</a:t>
            </a:r>
          </a:p>
          <a:p>
            <a:r>
              <a:rPr lang="fr-FR" dirty="0"/>
              <a:t>Les critères utilisés par ces listes font parfois débat au sein de la communauté scientifique (biais négatif envers les revues des pays du Sud)</a:t>
            </a:r>
          </a:p>
          <a:p>
            <a:r>
              <a:rPr lang="fr-FR" dirty="0"/>
              <a:t>D’autres outils visant à donner aux chercheurs les moyens de se faire leur propre idée ont vu le jour :</a:t>
            </a:r>
          </a:p>
          <a:p>
            <a:pPr lvl="1"/>
            <a:r>
              <a:rPr lang="fr-FR" dirty="0" err="1">
                <a:hlinkClick r:id="rId5"/>
              </a:rPr>
              <a:t>Think</a:t>
            </a:r>
            <a:r>
              <a:rPr lang="fr-FR" dirty="0">
                <a:hlinkClick r:id="rId5"/>
              </a:rPr>
              <a:t>. Check. </a:t>
            </a:r>
            <a:r>
              <a:rPr lang="fr-FR" dirty="0" err="1">
                <a:hlinkClick r:id="rId5"/>
              </a:rPr>
              <a:t>Submit</a:t>
            </a:r>
            <a:r>
              <a:rPr lang="fr-FR" dirty="0">
                <a:hlinkClick r:id="rId5"/>
              </a:rPr>
              <a:t>.</a:t>
            </a:r>
            <a:endParaRPr lang="fr-FR" dirty="0"/>
          </a:p>
          <a:p>
            <a:pPr lvl="1"/>
            <a:r>
              <a:rPr lang="fr-FR" dirty="0">
                <a:hlinkClick r:id="rId6"/>
              </a:rPr>
              <a:t>Compass to </a:t>
            </a:r>
            <a:r>
              <a:rPr lang="fr-FR" dirty="0" err="1">
                <a:hlinkClick r:id="rId6"/>
              </a:rPr>
              <a:t>publish</a:t>
            </a:r>
            <a:endParaRPr lang="fr-FR" dirty="0"/>
          </a:p>
        </p:txBody>
      </p:sp>
      <p:sp>
        <p:nvSpPr>
          <p:cNvPr id="4" name="Ellipse 3">
            <a:extLst>
              <a:ext uri="{FF2B5EF4-FFF2-40B4-BE49-F238E27FC236}">
                <a16:creationId xmlns:a16="http://schemas.microsoft.com/office/drawing/2014/main" id="{D53A4C66-ED18-47FF-8D53-126B3FB840A4}"/>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7" action="ppaction://hlinksldjump"/>
            <a:extLst>
              <a:ext uri="{FF2B5EF4-FFF2-40B4-BE49-F238E27FC236}">
                <a16:creationId xmlns:a16="http://schemas.microsoft.com/office/drawing/2014/main" id="{B6A36664-1F46-4B33-A1B7-9E2C0E6E2BD6}"/>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57788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CC8B9-BCEE-41A7-8F72-F822F945A32E}"/>
              </a:ext>
            </a:extLst>
          </p:cNvPr>
          <p:cNvSpPr>
            <a:spLocks noGrp="1"/>
          </p:cNvSpPr>
          <p:nvPr>
            <p:ph type="title"/>
          </p:nvPr>
        </p:nvSpPr>
        <p:spPr/>
        <p:txBody>
          <a:bodyPr/>
          <a:lstStyle/>
          <a:p>
            <a:r>
              <a:rPr lang="fr-FR" dirty="0"/>
              <a:t>Mode d’emploi indicatif</a:t>
            </a:r>
          </a:p>
        </p:txBody>
      </p:sp>
      <p:sp>
        <p:nvSpPr>
          <p:cNvPr id="3" name="Espace réservé du contenu 2">
            <a:extLst>
              <a:ext uri="{FF2B5EF4-FFF2-40B4-BE49-F238E27FC236}">
                <a16:creationId xmlns:a16="http://schemas.microsoft.com/office/drawing/2014/main" id="{467DFCA0-6EC9-4E44-AE7F-7E7E73BAC4D8}"/>
              </a:ext>
            </a:extLst>
          </p:cNvPr>
          <p:cNvSpPr>
            <a:spLocks noGrp="1"/>
          </p:cNvSpPr>
          <p:nvPr>
            <p:ph idx="1"/>
          </p:nvPr>
        </p:nvSpPr>
        <p:spPr/>
        <p:txBody>
          <a:bodyPr>
            <a:normAutofit fontScale="85000" lnSpcReduction="10000"/>
          </a:bodyPr>
          <a:lstStyle/>
          <a:p>
            <a:r>
              <a:rPr lang="fr-FR" dirty="0"/>
              <a:t>Ce diaporama est associé à la formation « Science ouverte en bibliothèque » de l’URFIST de Paris.</a:t>
            </a:r>
          </a:p>
          <a:p>
            <a:r>
              <a:rPr lang="fr-FR" dirty="0"/>
              <a:t>Il doit être consulté en amont de la formation à titre d’introduction, et constitue également une ressource autonome, à titre d’aide-mémoire.</a:t>
            </a:r>
          </a:p>
          <a:p>
            <a:r>
              <a:rPr lang="fr-FR" dirty="0"/>
              <a:t>Certaines diapositives comportent des notes, qui fournissent des commentaires, des références bibliographiques ou des pistes d’approfondissement.</a:t>
            </a:r>
          </a:p>
          <a:p>
            <a:r>
              <a:rPr lang="fr-FR" dirty="0"/>
              <a:t>Le diaporama comporte des éléments </a:t>
            </a:r>
            <a:r>
              <a:rPr lang="fr-FR" dirty="0">
                <a:hlinkClick r:id="rId2" action="ppaction://hlinksldjump"/>
              </a:rPr>
              <a:t>cliquables</a:t>
            </a:r>
            <a:r>
              <a:rPr lang="fr-FR" dirty="0"/>
              <a:t> (appuyer sur Ctrl en même temps) permettant de naviguer entre ses différentes sections et niveaux de contenus :</a:t>
            </a:r>
          </a:p>
          <a:p>
            <a:pPr lvl="1"/>
            <a:r>
              <a:rPr lang="fr-FR" dirty="0"/>
              <a:t>Retour au début de la section</a:t>
            </a:r>
          </a:p>
          <a:p>
            <a:pPr lvl="1"/>
            <a:r>
              <a:rPr lang="fr-FR" dirty="0"/>
              <a:t>Retour aux composantes de la science ouverte</a:t>
            </a:r>
          </a:p>
        </p:txBody>
      </p:sp>
      <p:sp>
        <p:nvSpPr>
          <p:cNvPr id="4" name="Ellipse 3">
            <a:extLst>
              <a:ext uri="{FF2B5EF4-FFF2-40B4-BE49-F238E27FC236}">
                <a16:creationId xmlns:a16="http://schemas.microsoft.com/office/drawing/2014/main" id="{C4B1E348-2DC9-4825-8C9D-5F703C19B282}"/>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5" name="Ellipse 4">
            <a:extLst>
              <a:ext uri="{FF2B5EF4-FFF2-40B4-BE49-F238E27FC236}">
                <a16:creationId xmlns:a16="http://schemas.microsoft.com/office/drawing/2014/main" id="{F7B6B9CF-9182-4873-B2A5-FA530AD58A1B}"/>
              </a:ext>
            </a:extLst>
          </p:cNvPr>
          <p:cNvSpPr/>
          <p:nvPr/>
        </p:nvSpPr>
        <p:spPr>
          <a:xfrm>
            <a:off x="4547405" y="5450825"/>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
        <p:nvSpPr>
          <p:cNvPr id="6" name="Ellipse 5">
            <a:extLst>
              <a:ext uri="{FF2B5EF4-FFF2-40B4-BE49-F238E27FC236}">
                <a16:creationId xmlns:a16="http://schemas.microsoft.com/office/drawing/2014/main" id="{764CFEED-204D-491D-9A9D-3BD62AC2B791}"/>
              </a:ext>
            </a:extLst>
          </p:cNvPr>
          <p:cNvSpPr/>
          <p:nvPr/>
        </p:nvSpPr>
        <p:spPr>
          <a:xfrm>
            <a:off x="6375190" y="5723331"/>
            <a:ext cx="360000" cy="360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19385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7AFE76-ADA6-43A0-8027-DC56570E3FEA}"/>
              </a:ext>
            </a:extLst>
          </p:cNvPr>
          <p:cNvSpPr>
            <a:spLocks noGrp="1"/>
          </p:cNvSpPr>
          <p:nvPr>
            <p:ph type="title"/>
          </p:nvPr>
        </p:nvSpPr>
        <p:spPr/>
        <p:txBody>
          <a:bodyPr/>
          <a:lstStyle/>
          <a:p>
            <a:r>
              <a:rPr lang="fr-FR" dirty="0"/>
              <a:t>Voie dorée : revues prédatrices ou pseudo-revues ?</a:t>
            </a:r>
          </a:p>
        </p:txBody>
      </p:sp>
      <p:sp>
        <p:nvSpPr>
          <p:cNvPr id="3" name="Espace réservé du contenu 2">
            <a:extLst>
              <a:ext uri="{FF2B5EF4-FFF2-40B4-BE49-F238E27FC236}">
                <a16:creationId xmlns:a16="http://schemas.microsoft.com/office/drawing/2014/main" id="{F9B9FC65-63C0-4653-99AE-F9BDB187E456}"/>
              </a:ext>
            </a:extLst>
          </p:cNvPr>
          <p:cNvSpPr>
            <a:spLocks noGrp="1"/>
          </p:cNvSpPr>
          <p:nvPr>
            <p:ph idx="1"/>
          </p:nvPr>
        </p:nvSpPr>
        <p:spPr/>
        <p:txBody>
          <a:bodyPr>
            <a:normAutofit fontScale="85000" lnSpcReduction="20000"/>
          </a:bodyPr>
          <a:lstStyle/>
          <a:p>
            <a:r>
              <a:rPr lang="fr-FR" dirty="0"/>
              <a:t>Certains chercheurs sont parfaitement conscients que la revue qui les sollicite n’opère pas un travail éditorial de qualité, mais quand la pression à publier est trop forte, c’est parfois leur unique recours pour allonger leur CV, surtout dans les établissements où les moyens manquent pour financer les APC de revues plus exigeantes.</a:t>
            </a:r>
          </a:p>
          <a:p>
            <a:r>
              <a:rPr lang="fr-FR" dirty="0"/>
              <a:t>On peut ainsi plutôt parler de pseudo-revues ou de pseudo-éditeurs que de prédateurs (</a:t>
            </a:r>
            <a:r>
              <a:rPr lang="fr-FR" dirty="0">
                <a:hlinkClick r:id="rId2"/>
              </a:rPr>
              <a:t>Laine &amp; </a:t>
            </a:r>
            <a:r>
              <a:rPr lang="fr-FR" dirty="0" err="1">
                <a:hlinkClick r:id="rId2"/>
              </a:rPr>
              <a:t>Winker</a:t>
            </a:r>
            <a:r>
              <a:rPr lang="fr-FR" dirty="0"/>
              <a:t>).</a:t>
            </a:r>
          </a:p>
          <a:p>
            <a:r>
              <a:rPr lang="fr-FR" dirty="0"/>
              <a:t>Ces revues participent malheureusement à un mouvement de « science-</a:t>
            </a:r>
            <a:r>
              <a:rPr lang="fr-FR" dirty="0" err="1"/>
              <a:t>washing</a:t>
            </a:r>
            <a:r>
              <a:rPr lang="fr-FR" dirty="0"/>
              <a:t> », qui fait passer pour robustes des théories qui n’ont en fait de scientifiques que l’aspect. C’est particulièrement grave en sciences de la santé, sciences de gestion (pratiques managériales douteuses voire délétères), etc. (</a:t>
            </a:r>
            <a:r>
              <a:rPr lang="fr-FR" dirty="0" err="1">
                <a:hlinkClick r:id="rId3"/>
              </a:rPr>
              <a:t>Heimstädt</a:t>
            </a:r>
            <a:r>
              <a:rPr lang="fr-FR" dirty="0">
                <a:hlinkClick r:id="rId3"/>
              </a:rPr>
              <a:t> &amp; </a:t>
            </a:r>
            <a:r>
              <a:rPr lang="fr-FR" dirty="0" err="1">
                <a:hlinkClick r:id="rId3"/>
              </a:rPr>
              <a:t>Dobusch</a:t>
            </a:r>
            <a:r>
              <a:rPr lang="fr-FR" dirty="0"/>
              <a:t>).</a:t>
            </a:r>
          </a:p>
        </p:txBody>
      </p:sp>
      <p:sp>
        <p:nvSpPr>
          <p:cNvPr id="4" name="Ellipse 3">
            <a:extLst>
              <a:ext uri="{FF2B5EF4-FFF2-40B4-BE49-F238E27FC236}">
                <a16:creationId xmlns:a16="http://schemas.microsoft.com/office/drawing/2014/main" id="{71805F28-AD72-4FB6-9CC9-65BE1AC087E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AC06AB85-3B05-436B-B98E-344EE67BEE50}"/>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83593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1D9AC-459A-42FC-AF23-B34F1E5183FC}"/>
              </a:ext>
            </a:extLst>
          </p:cNvPr>
          <p:cNvSpPr>
            <a:spLocks noGrp="1"/>
          </p:cNvSpPr>
          <p:nvPr>
            <p:ph type="title"/>
          </p:nvPr>
        </p:nvSpPr>
        <p:spPr/>
        <p:txBody>
          <a:bodyPr/>
          <a:lstStyle/>
          <a:p>
            <a:r>
              <a:rPr lang="fr-FR" dirty="0"/>
              <a:t>Acteurs de la voie dorée</a:t>
            </a:r>
          </a:p>
        </p:txBody>
      </p:sp>
      <p:sp>
        <p:nvSpPr>
          <p:cNvPr id="3" name="Espace réservé du contenu 2">
            <a:extLst>
              <a:ext uri="{FF2B5EF4-FFF2-40B4-BE49-F238E27FC236}">
                <a16:creationId xmlns:a16="http://schemas.microsoft.com/office/drawing/2014/main" id="{75B5E469-C8AF-497F-93B8-7BA660E4BF90}"/>
              </a:ext>
            </a:extLst>
          </p:cNvPr>
          <p:cNvSpPr>
            <a:spLocks noGrp="1"/>
          </p:cNvSpPr>
          <p:nvPr>
            <p:ph idx="1"/>
          </p:nvPr>
        </p:nvSpPr>
        <p:spPr/>
        <p:txBody>
          <a:bodyPr>
            <a:normAutofit lnSpcReduction="10000"/>
          </a:bodyPr>
          <a:lstStyle/>
          <a:p>
            <a:r>
              <a:rPr lang="fr-FR" dirty="0"/>
              <a:t>Le portail coopératif </a:t>
            </a:r>
            <a:r>
              <a:rPr lang="fr-FR" dirty="0" err="1"/>
              <a:t>SciELO</a:t>
            </a:r>
            <a:r>
              <a:rPr lang="fr-FR" dirty="0"/>
              <a:t> (</a:t>
            </a:r>
            <a:r>
              <a:rPr lang="fr-FR" i="1" dirty="0"/>
              <a:t>Scientific </a:t>
            </a:r>
            <a:r>
              <a:rPr lang="fr-FR" i="1" dirty="0" err="1"/>
              <a:t>Electronic</a:t>
            </a:r>
            <a:r>
              <a:rPr lang="fr-FR" i="1" dirty="0"/>
              <a:t> Library Online</a:t>
            </a:r>
            <a:r>
              <a:rPr lang="fr-FR" dirty="0"/>
              <a:t>) héberge près de 1800 revues à comité de lecture en libre accès total issues d’Amérique latine et Caraïbes, Espagne, Portugal, Afrique du Sud.</a:t>
            </a:r>
          </a:p>
          <a:p>
            <a:r>
              <a:rPr lang="fr-FR" dirty="0"/>
              <a:t>La plateforme Érudit héberge de nombreuses ressources SHS publiées en français en Amérique du Nord (revues, ouvrages, actes, mémoires…).</a:t>
            </a:r>
          </a:p>
          <a:p>
            <a:r>
              <a:rPr lang="fr-FR" dirty="0"/>
              <a:t>L’infrastructure publique française </a:t>
            </a:r>
            <a:r>
              <a:rPr lang="fr-FR" dirty="0" err="1"/>
              <a:t>OpenEdition</a:t>
            </a:r>
            <a:r>
              <a:rPr lang="fr-FR" dirty="0"/>
              <a:t> diffuse de nombreuses ressources en libre accès, la plupart selon un modèle platine / freemium</a:t>
            </a:r>
          </a:p>
        </p:txBody>
      </p:sp>
      <p:sp>
        <p:nvSpPr>
          <p:cNvPr id="4" name="Ellipse 3">
            <a:extLst>
              <a:ext uri="{FF2B5EF4-FFF2-40B4-BE49-F238E27FC236}">
                <a16:creationId xmlns:a16="http://schemas.microsoft.com/office/drawing/2014/main" id="{A01587CC-291D-449F-BA4D-310DAA6A27F9}"/>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AEDCF4AA-7CDB-4603-B9C9-F21BFC92245F}"/>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85581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3F7616-A737-4EAC-A19F-EA19630CE319}"/>
              </a:ext>
            </a:extLst>
          </p:cNvPr>
          <p:cNvSpPr>
            <a:spLocks noGrp="1"/>
          </p:cNvSpPr>
          <p:nvPr>
            <p:ph type="title"/>
          </p:nvPr>
        </p:nvSpPr>
        <p:spPr>
          <a:xfrm>
            <a:off x="628650" y="365126"/>
            <a:ext cx="7886700" cy="1666874"/>
          </a:xfrm>
        </p:spPr>
        <p:txBody>
          <a:bodyPr>
            <a:normAutofit/>
          </a:bodyPr>
          <a:lstStyle/>
          <a:p>
            <a:r>
              <a:rPr lang="fr-FR" sz="4000" dirty="0"/>
              <a:t>Nouvelles formes de publication scientifique</a:t>
            </a:r>
          </a:p>
        </p:txBody>
      </p:sp>
      <p:sp>
        <p:nvSpPr>
          <p:cNvPr id="3" name="Espace réservé du contenu 2">
            <a:extLst>
              <a:ext uri="{FF2B5EF4-FFF2-40B4-BE49-F238E27FC236}">
                <a16:creationId xmlns:a16="http://schemas.microsoft.com/office/drawing/2014/main" id="{30DCFCD8-CD3C-4554-9FDD-8833D8E97D92}"/>
              </a:ext>
            </a:extLst>
          </p:cNvPr>
          <p:cNvSpPr>
            <a:spLocks noGrp="1"/>
          </p:cNvSpPr>
          <p:nvPr>
            <p:ph idx="1"/>
          </p:nvPr>
        </p:nvSpPr>
        <p:spPr>
          <a:xfrm>
            <a:off x="628650" y="2032000"/>
            <a:ext cx="7886700" cy="4368800"/>
          </a:xfrm>
        </p:spPr>
        <p:txBody>
          <a:bodyPr>
            <a:normAutofit fontScale="70000" lnSpcReduction="20000"/>
          </a:bodyPr>
          <a:lstStyle/>
          <a:p>
            <a:r>
              <a:rPr lang="fr-FR" dirty="0"/>
              <a:t>Plateformes de </a:t>
            </a:r>
            <a:r>
              <a:rPr lang="fr-FR" dirty="0" err="1"/>
              <a:t>preprints</a:t>
            </a:r>
            <a:r>
              <a:rPr lang="fr-FR" dirty="0"/>
              <a:t> : certaines communautés scientifiques se réapproprient le processus de publication, en tirant profit des nouvelles technologies :</a:t>
            </a:r>
          </a:p>
          <a:p>
            <a:pPr lvl="1"/>
            <a:r>
              <a:rPr lang="fr-FR" dirty="0"/>
              <a:t>Les auteurs diffusent leurs textes en libre accès sur des serveurs de </a:t>
            </a:r>
            <a:r>
              <a:rPr lang="fr-FR" dirty="0" err="1"/>
              <a:t>preprints</a:t>
            </a:r>
            <a:r>
              <a:rPr lang="fr-FR" dirty="0"/>
              <a:t> ou dans des archives ouvertes ;</a:t>
            </a:r>
          </a:p>
          <a:p>
            <a:pPr lvl="1"/>
            <a:r>
              <a:rPr lang="fr-FR" dirty="0"/>
              <a:t>Puis la communauté scientifique échange librement et ouvertement autour des textes soumis, en vue de les améliorer ou de les signaler comme étant de bonne qualité ;</a:t>
            </a:r>
          </a:p>
          <a:p>
            <a:pPr lvl="1"/>
            <a:r>
              <a:rPr lang="fr-FR" dirty="0"/>
              <a:t>Il peut arriver que les articles ainsi commentés soient ensuite soumis à des revues traditionnelles ou épi-revues.</a:t>
            </a:r>
          </a:p>
          <a:p>
            <a:r>
              <a:rPr lang="fr-FR" dirty="0"/>
              <a:t>Les épi-revues ou </a:t>
            </a:r>
            <a:r>
              <a:rPr lang="fr-FR" i="1" dirty="0"/>
              <a:t>overlay </a:t>
            </a:r>
            <a:r>
              <a:rPr lang="fr-FR" i="1" dirty="0" err="1"/>
              <a:t>journals</a:t>
            </a:r>
            <a:r>
              <a:rPr lang="fr-FR" dirty="0"/>
              <a:t> : ce sont des revues qui combinent les deux voies verte et dorée :</a:t>
            </a:r>
          </a:p>
          <a:p>
            <a:pPr lvl="1"/>
            <a:r>
              <a:rPr lang="fr-FR" dirty="0"/>
              <a:t>Les auteurs diffusent leurs textes en libre accès sur des serveurs de </a:t>
            </a:r>
            <a:r>
              <a:rPr lang="fr-FR" dirty="0" err="1"/>
              <a:t>preprints</a:t>
            </a:r>
            <a:r>
              <a:rPr lang="fr-FR" dirty="0"/>
              <a:t> ou dans des archives ouvertes ;</a:t>
            </a:r>
          </a:p>
          <a:p>
            <a:pPr lvl="1"/>
            <a:r>
              <a:rPr lang="fr-FR" dirty="0"/>
              <a:t>Puis les comités éditoriaux des épi-revues organisent l’activité d’évaluation et de discussion scientifique des prépublications soumises ou sélectionnées. Les épi-revues apportent aux archives ouvertes une « surcouche » de valeur ajoutée en apposant la caution scientifique d’un comité éditorial à chaque article retenu ;</a:t>
            </a:r>
          </a:p>
          <a:p>
            <a:pPr lvl="1"/>
            <a:r>
              <a:rPr lang="fr-FR" dirty="0"/>
              <a:t>La plateforme </a:t>
            </a:r>
            <a:r>
              <a:rPr lang="fr-FR" dirty="0" err="1">
                <a:hlinkClick r:id="rId2"/>
              </a:rPr>
              <a:t>Épisciences</a:t>
            </a:r>
            <a:r>
              <a:rPr lang="fr-FR" dirty="0"/>
              <a:t> du CCSD héberge la plupart des épi-revues françaises.</a:t>
            </a:r>
          </a:p>
        </p:txBody>
      </p:sp>
      <p:sp>
        <p:nvSpPr>
          <p:cNvPr id="4" name="Ellipse 3">
            <a:extLst>
              <a:ext uri="{FF2B5EF4-FFF2-40B4-BE49-F238E27FC236}">
                <a16:creationId xmlns:a16="http://schemas.microsoft.com/office/drawing/2014/main" id="{88CE6A9D-A9BE-4CA2-8BC3-553FC073709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200FECC7-DA65-4832-9226-F5A9E3888984}"/>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777452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DF0E2-028A-4667-8E67-9FAB68144D6E}"/>
              </a:ext>
            </a:extLst>
          </p:cNvPr>
          <p:cNvSpPr>
            <a:spLocks noGrp="1"/>
          </p:cNvSpPr>
          <p:nvPr>
            <p:ph type="title"/>
          </p:nvPr>
        </p:nvSpPr>
        <p:spPr/>
        <p:txBody>
          <a:bodyPr/>
          <a:lstStyle/>
          <a:p>
            <a:r>
              <a:rPr lang="fr-FR" dirty="0"/>
              <a:t>Voies dorée et diamant : </a:t>
            </a:r>
            <a:r>
              <a:rPr lang="fr-FR" i="1" dirty="0"/>
              <a:t>journal </a:t>
            </a:r>
            <a:r>
              <a:rPr lang="fr-FR" i="1" dirty="0" err="1"/>
              <a:t>flipping</a:t>
            </a:r>
            <a:r>
              <a:rPr lang="fr-FR" dirty="0"/>
              <a:t> et FAIR OA</a:t>
            </a:r>
          </a:p>
        </p:txBody>
      </p:sp>
      <p:sp>
        <p:nvSpPr>
          <p:cNvPr id="3" name="Espace réservé du contenu 2">
            <a:extLst>
              <a:ext uri="{FF2B5EF4-FFF2-40B4-BE49-F238E27FC236}">
                <a16:creationId xmlns:a16="http://schemas.microsoft.com/office/drawing/2014/main" id="{CCC895C3-F072-4788-A163-79A2F4F87FCC}"/>
              </a:ext>
            </a:extLst>
          </p:cNvPr>
          <p:cNvSpPr>
            <a:spLocks noGrp="1"/>
          </p:cNvSpPr>
          <p:nvPr>
            <p:ph idx="1"/>
          </p:nvPr>
        </p:nvSpPr>
        <p:spPr>
          <a:xfrm>
            <a:off x="628650" y="1825624"/>
            <a:ext cx="7886700" cy="4562475"/>
          </a:xfrm>
        </p:spPr>
        <p:txBody>
          <a:bodyPr>
            <a:normAutofit fontScale="85000" lnSpcReduction="10000"/>
          </a:bodyPr>
          <a:lstStyle/>
          <a:p>
            <a:r>
              <a:rPr lang="fr-FR" dirty="0"/>
              <a:t>Le </a:t>
            </a:r>
            <a:r>
              <a:rPr lang="fr-FR" dirty="0" err="1"/>
              <a:t>Fair</a:t>
            </a:r>
            <a:r>
              <a:rPr lang="fr-FR" dirty="0"/>
              <a:t> Open Access (FOA) est une forme d’OA dans lequel la revue est contrôlée par sa communauté scientifique et non par l’éditeur. Principes :</a:t>
            </a:r>
          </a:p>
          <a:p>
            <a:pPr lvl="1"/>
            <a:r>
              <a:rPr lang="fr-FR" dirty="0"/>
              <a:t>La propriété du titre de la revue doit appartenir à son comité éditorial ou à une société savante</a:t>
            </a:r>
          </a:p>
          <a:p>
            <a:pPr lvl="1"/>
            <a:r>
              <a:rPr lang="fr-FR" dirty="0"/>
              <a:t>Les auteurs doivent conserver leurs droits</a:t>
            </a:r>
          </a:p>
          <a:p>
            <a:pPr lvl="1"/>
            <a:r>
              <a:rPr lang="fr-FR" dirty="0"/>
              <a:t>La revue doit être en libre accès</a:t>
            </a:r>
          </a:p>
          <a:p>
            <a:pPr lvl="1"/>
            <a:r>
              <a:rPr lang="fr-FR" dirty="0"/>
              <a:t>Les APC doivent être payés par une agence gouvernementale ou un consortium de bibliothèque, mais pas par les auteurs</a:t>
            </a:r>
          </a:p>
          <a:p>
            <a:pPr lvl="1"/>
            <a:r>
              <a:rPr lang="fr-FR" dirty="0"/>
              <a:t>Les APC doivent être transparents, d’un niveau raisonnable et proportionnels au travail réel de l’éditeur = condition centrale, pour ne pas favoriser les dérives possibles du modèle auteur-payeur.</a:t>
            </a:r>
          </a:p>
          <a:p>
            <a:r>
              <a:rPr lang="fr-FR" dirty="0"/>
              <a:t>La plupart des revues aujourd’hui en FOA ont en fait « échappé » à leur éditeur original, pour changer de modèle économique, d’où l’expression « journal </a:t>
            </a:r>
            <a:r>
              <a:rPr lang="fr-FR" dirty="0" err="1"/>
              <a:t>flipping</a:t>
            </a:r>
            <a:r>
              <a:rPr lang="fr-FR" dirty="0"/>
              <a:t> ».</a:t>
            </a:r>
          </a:p>
        </p:txBody>
      </p:sp>
      <p:sp>
        <p:nvSpPr>
          <p:cNvPr id="4" name="Ellipse 3">
            <a:extLst>
              <a:ext uri="{FF2B5EF4-FFF2-40B4-BE49-F238E27FC236}">
                <a16:creationId xmlns:a16="http://schemas.microsoft.com/office/drawing/2014/main" id="{553644F4-19D1-43FF-A7E8-7FBC017F1ED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749FA90F-EE57-44B4-BB61-00C9534721AA}"/>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615557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C4FEF-DF5E-4C0D-BD8B-DF4094A6440C}"/>
              </a:ext>
            </a:extLst>
          </p:cNvPr>
          <p:cNvSpPr>
            <a:spLocks noGrp="1"/>
          </p:cNvSpPr>
          <p:nvPr>
            <p:ph type="title"/>
          </p:nvPr>
        </p:nvSpPr>
        <p:spPr/>
        <p:txBody>
          <a:bodyPr/>
          <a:lstStyle/>
          <a:p>
            <a:r>
              <a:rPr lang="fr-FR" dirty="0"/>
              <a:t>Voie verte : le statut de publication</a:t>
            </a:r>
          </a:p>
        </p:txBody>
      </p:sp>
      <p:sp>
        <p:nvSpPr>
          <p:cNvPr id="3" name="Espace réservé du contenu 2">
            <a:extLst>
              <a:ext uri="{FF2B5EF4-FFF2-40B4-BE49-F238E27FC236}">
                <a16:creationId xmlns:a16="http://schemas.microsoft.com/office/drawing/2014/main" id="{55E6659C-7263-4DCA-BE5A-57981997AF7A}"/>
              </a:ext>
            </a:extLst>
          </p:cNvPr>
          <p:cNvSpPr>
            <a:spLocks noGrp="1"/>
          </p:cNvSpPr>
          <p:nvPr>
            <p:ph idx="1"/>
          </p:nvPr>
        </p:nvSpPr>
        <p:spPr>
          <a:xfrm>
            <a:off x="561975" y="1906689"/>
            <a:ext cx="8020050" cy="4537075"/>
          </a:xfrm>
        </p:spPr>
        <p:txBody>
          <a:bodyPr>
            <a:normAutofit/>
          </a:bodyPr>
          <a:lstStyle/>
          <a:p>
            <a:r>
              <a:rPr lang="fr-FR" sz="2400" dirty="0"/>
              <a:t>On distingue plusieurs versions dans la vie d’une publication scientifique :</a:t>
            </a:r>
          </a:p>
          <a:p>
            <a:pPr lvl="1"/>
            <a:r>
              <a:rPr lang="fr-FR" sz="1800" dirty="0"/>
              <a:t>Quand elle n’a pas encore fait l’objet d’une évaluation par les pairs ou qu’elle est en cours d’évaluation, on parle d’un </a:t>
            </a:r>
            <a:r>
              <a:rPr lang="fr-FR" sz="1800" i="1" dirty="0" err="1"/>
              <a:t>preprint</a:t>
            </a:r>
            <a:r>
              <a:rPr lang="fr-FR" sz="1800" dirty="0"/>
              <a:t> (ou manuscrit auteur). Ce texte ne contient que des éléments qui relèvent du droit des auteurs eux-mêmes.</a:t>
            </a:r>
          </a:p>
          <a:p>
            <a:pPr lvl="1"/>
            <a:r>
              <a:rPr lang="fr-FR" sz="1800" dirty="0"/>
              <a:t>Quand le processus d’évaluation par les pairs, et donc de correction et d’amélioration de la publication, est terminée et acceptée pour publication, on parle d’un </a:t>
            </a:r>
            <a:r>
              <a:rPr lang="fr-FR" sz="1800" i="1" dirty="0" err="1"/>
              <a:t>postprint</a:t>
            </a:r>
            <a:r>
              <a:rPr lang="fr-FR" sz="1800" dirty="0"/>
              <a:t> (ou </a:t>
            </a:r>
            <a:r>
              <a:rPr lang="fr-FR" sz="1800" i="1" dirty="0"/>
              <a:t>AAM, </a:t>
            </a:r>
            <a:r>
              <a:rPr lang="fr-FR" sz="1800" i="1" dirty="0" err="1"/>
              <a:t>Author-accepted</a:t>
            </a:r>
            <a:r>
              <a:rPr lang="fr-FR" sz="1800" i="1" dirty="0"/>
              <a:t> </a:t>
            </a:r>
            <a:r>
              <a:rPr lang="fr-FR" sz="1800" i="1" dirty="0" err="1"/>
              <a:t>manscript</a:t>
            </a:r>
            <a:r>
              <a:rPr lang="fr-FR" sz="1800" dirty="0"/>
              <a:t>). Ce texte ne contient que des éléments qui relèvent du droit des auteurs eux-mêmes.</a:t>
            </a:r>
          </a:p>
          <a:p>
            <a:pPr lvl="1"/>
            <a:r>
              <a:rPr lang="fr-FR" sz="1800" dirty="0"/>
              <a:t>Quand la publication est enrichie par un éditeur commercial (mise en page, liens, ajout de métadonnées…), on parle de version éditeur ou PDF éditeur (</a:t>
            </a:r>
            <a:r>
              <a:rPr lang="fr-FR" sz="1800" i="1" dirty="0" err="1"/>
              <a:t>VoR</a:t>
            </a:r>
            <a:r>
              <a:rPr lang="fr-FR" sz="1800" i="1" dirty="0"/>
              <a:t>, Version of Reference</a:t>
            </a:r>
            <a:r>
              <a:rPr lang="fr-FR" sz="1800" dirty="0"/>
              <a:t>). Ce texte contient des éléments sous droits qui échappent aux auteurs.</a:t>
            </a:r>
          </a:p>
        </p:txBody>
      </p:sp>
      <p:sp>
        <p:nvSpPr>
          <p:cNvPr id="4" name="Ellipse 3">
            <a:extLst>
              <a:ext uri="{FF2B5EF4-FFF2-40B4-BE49-F238E27FC236}">
                <a16:creationId xmlns:a16="http://schemas.microsoft.com/office/drawing/2014/main" id="{65AC278E-7757-4F97-B2C9-2FE00298FFBA}"/>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3" action="ppaction://hlinksldjump"/>
            <a:extLst>
              <a:ext uri="{FF2B5EF4-FFF2-40B4-BE49-F238E27FC236}">
                <a16:creationId xmlns:a16="http://schemas.microsoft.com/office/drawing/2014/main" id="{18FDA8F4-7694-4E53-9229-C29564219461}"/>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786783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58D8AA-C2BF-4829-A288-E4DE442EAA8A}"/>
              </a:ext>
            </a:extLst>
          </p:cNvPr>
          <p:cNvSpPr>
            <a:spLocks noGrp="1"/>
          </p:cNvSpPr>
          <p:nvPr>
            <p:ph type="title"/>
          </p:nvPr>
        </p:nvSpPr>
        <p:spPr/>
        <p:txBody>
          <a:bodyPr/>
          <a:lstStyle/>
          <a:p>
            <a:r>
              <a:rPr lang="fr-FR" dirty="0"/>
              <a:t>Voie verte : la position des éditeurs</a:t>
            </a:r>
          </a:p>
        </p:txBody>
      </p:sp>
      <p:sp>
        <p:nvSpPr>
          <p:cNvPr id="3" name="Espace réservé du contenu 2">
            <a:extLst>
              <a:ext uri="{FF2B5EF4-FFF2-40B4-BE49-F238E27FC236}">
                <a16:creationId xmlns:a16="http://schemas.microsoft.com/office/drawing/2014/main" id="{C80A44CC-B751-4088-8EC7-1ACBDDAC48CF}"/>
              </a:ext>
            </a:extLst>
          </p:cNvPr>
          <p:cNvSpPr>
            <a:spLocks noGrp="1"/>
          </p:cNvSpPr>
          <p:nvPr>
            <p:ph idx="1"/>
          </p:nvPr>
        </p:nvSpPr>
        <p:spPr/>
        <p:txBody>
          <a:bodyPr>
            <a:normAutofit fontScale="85000" lnSpcReduction="20000"/>
          </a:bodyPr>
          <a:lstStyle/>
          <a:p>
            <a:r>
              <a:rPr lang="fr-FR" sz="2400" dirty="0"/>
              <a:t>Les éditeurs commerciaux ont chacun une position différente sur l’</a:t>
            </a:r>
            <a:r>
              <a:rPr lang="fr-FR" sz="2400" dirty="0" err="1"/>
              <a:t>auto-archivage</a:t>
            </a:r>
            <a:r>
              <a:rPr lang="fr-FR" sz="2400" dirty="0"/>
              <a:t> des textes qu’ils publient. Ces politiques éditeurs concernent :</a:t>
            </a:r>
          </a:p>
          <a:p>
            <a:pPr lvl="1"/>
            <a:r>
              <a:rPr lang="fr-FR" dirty="0"/>
              <a:t>La version qu’il est possible de partager</a:t>
            </a:r>
          </a:p>
          <a:p>
            <a:pPr lvl="1"/>
            <a:r>
              <a:rPr lang="fr-FR" dirty="0"/>
              <a:t>Le délai au bout duquel il est possible de partager cette version</a:t>
            </a:r>
          </a:p>
          <a:p>
            <a:pPr lvl="1"/>
            <a:r>
              <a:rPr lang="fr-FR" dirty="0"/>
              <a:t>Les types de sites au sein desquels il est possible de partager cette version</a:t>
            </a:r>
          </a:p>
          <a:p>
            <a:r>
              <a:rPr lang="fr-FR" dirty="0"/>
              <a:t>Pour connaître la politique d’un éditeur sur l’</a:t>
            </a:r>
            <a:r>
              <a:rPr lang="fr-FR" dirty="0" err="1"/>
              <a:t>auto-archivage</a:t>
            </a:r>
            <a:r>
              <a:rPr lang="fr-FR" dirty="0"/>
              <a:t>, plusieurs sites existent :</a:t>
            </a:r>
          </a:p>
          <a:p>
            <a:pPr lvl="1"/>
            <a:r>
              <a:rPr lang="fr-FR" dirty="0">
                <a:hlinkClick r:id="rId2"/>
              </a:rPr>
              <a:t>Sherpa/</a:t>
            </a:r>
            <a:r>
              <a:rPr lang="fr-FR" dirty="0" err="1">
                <a:hlinkClick r:id="rId2"/>
              </a:rPr>
              <a:t>RoMEO</a:t>
            </a:r>
            <a:endParaRPr lang="fr-FR" dirty="0"/>
          </a:p>
          <a:p>
            <a:pPr lvl="1"/>
            <a:r>
              <a:rPr lang="fr-FR" dirty="0" err="1">
                <a:hlinkClick r:id="rId3"/>
              </a:rPr>
              <a:t>Mir@bel</a:t>
            </a:r>
            <a:endParaRPr lang="fr-FR" dirty="0"/>
          </a:p>
          <a:p>
            <a:r>
              <a:rPr lang="fr-FR" dirty="0"/>
              <a:t>Il est également possible de passer outre les politiques des éditeurs commerciaux et les contrats d’édition conclus avec eux, en s’appuyant sur ce qu’autorise la loi pour une République numérique (2016).</a:t>
            </a:r>
          </a:p>
        </p:txBody>
      </p:sp>
      <p:sp>
        <p:nvSpPr>
          <p:cNvPr id="4" name="Ellipse 3">
            <a:extLst>
              <a:ext uri="{FF2B5EF4-FFF2-40B4-BE49-F238E27FC236}">
                <a16:creationId xmlns:a16="http://schemas.microsoft.com/office/drawing/2014/main" id="{48B507E4-13EB-49ED-9F30-E14B42297BB0}"/>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A350FE41-8E89-4A48-96D6-D01CFE0FEDBF}"/>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78793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1C357-DECE-4D50-ABE3-B5787BEEA09B}"/>
              </a:ext>
            </a:extLst>
          </p:cNvPr>
          <p:cNvSpPr>
            <a:spLocks noGrp="1"/>
          </p:cNvSpPr>
          <p:nvPr>
            <p:ph type="title"/>
          </p:nvPr>
        </p:nvSpPr>
        <p:spPr/>
        <p:txBody>
          <a:bodyPr/>
          <a:lstStyle/>
          <a:p>
            <a:r>
              <a:rPr lang="fr-FR" dirty="0"/>
              <a:t>Trouver des ressources en libre accès</a:t>
            </a:r>
          </a:p>
        </p:txBody>
      </p:sp>
      <p:sp>
        <p:nvSpPr>
          <p:cNvPr id="3" name="Espace réservé du contenu 2">
            <a:extLst>
              <a:ext uri="{FF2B5EF4-FFF2-40B4-BE49-F238E27FC236}">
                <a16:creationId xmlns:a16="http://schemas.microsoft.com/office/drawing/2014/main" id="{7C12FBEB-9C9C-4A3C-8F43-BE9E2D685016}"/>
              </a:ext>
            </a:extLst>
          </p:cNvPr>
          <p:cNvSpPr>
            <a:spLocks noGrp="1"/>
          </p:cNvSpPr>
          <p:nvPr>
            <p:ph idx="1"/>
          </p:nvPr>
        </p:nvSpPr>
        <p:spPr/>
        <p:txBody>
          <a:bodyPr>
            <a:normAutofit fontScale="62500" lnSpcReduction="20000"/>
          </a:bodyPr>
          <a:lstStyle/>
          <a:p>
            <a:r>
              <a:rPr lang="fr-FR" dirty="0"/>
              <a:t>Grâce au protocole OAI-PMH, et quand les métadonnées qui décrivent les ressources en libre accès sont d’assez bonne qualité pour rendre ces ressources </a:t>
            </a:r>
            <a:r>
              <a:rPr lang="fr-FR" u="sng" dirty="0"/>
              <a:t>F</a:t>
            </a:r>
            <a:r>
              <a:rPr lang="fr-FR" dirty="0"/>
              <a:t>aciles à trouver et </a:t>
            </a:r>
            <a:r>
              <a:rPr lang="fr-FR" u="sng" dirty="0"/>
              <a:t>A</a:t>
            </a:r>
            <a:r>
              <a:rPr lang="fr-FR" dirty="0"/>
              <a:t>ccessibles, il est possible d’interroger aisément les produits de recherche à disposition.</a:t>
            </a:r>
          </a:p>
          <a:p>
            <a:r>
              <a:rPr lang="fr-FR" dirty="0"/>
              <a:t>Moteurs de recherche spécialisés :</a:t>
            </a:r>
          </a:p>
          <a:p>
            <a:pPr lvl="1"/>
            <a:r>
              <a:rPr lang="fr-FR" dirty="0">
                <a:hlinkClick r:id="rId2"/>
              </a:rPr>
              <a:t>Bielefeld Academic </a:t>
            </a:r>
            <a:r>
              <a:rPr lang="fr-FR" dirty="0" err="1">
                <a:hlinkClick r:id="rId2"/>
              </a:rPr>
              <a:t>Search</a:t>
            </a:r>
            <a:r>
              <a:rPr lang="fr-FR" dirty="0">
                <a:hlinkClick r:id="rId2"/>
              </a:rPr>
              <a:t> Engine (BASE) </a:t>
            </a:r>
            <a:r>
              <a:rPr lang="fr-FR" dirty="0"/>
              <a:t>: moteur de recherche avancée sophistiqué, basé sur des ressources sélectionnées manuellement, mais seulement 60% des références indexées sont en texte intégral</a:t>
            </a:r>
          </a:p>
          <a:p>
            <a:pPr lvl="1"/>
            <a:r>
              <a:rPr lang="fr-FR" dirty="0" err="1">
                <a:hlinkClick r:id="rId3"/>
              </a:rPr>
              <a:t>COnnecting</a:t>
            </a:r>
            <a:r>
              <a:rPr lang="fr-FR" dirty="0">
                <a:hlinkClick r:id="rId3"/>
              </a:rPr>
              <a:t> </a:t>
            </a:r>
            <a:r>
              <a:rPr lang="fr-FR" dirty="0" err="1">
                <a:hlinkClick r:id="rId3"/>
              </a:rPr>
              <a:t>REpositories</a:t>
            </a:r>
            <a:r>
              <a:rPr lang="fr-FR" dirty="0">
                <a:hlinkClick r:id="rId3"/>
              </a:rPr>
              <a:t> </a:t>
            </a:r>
            <a:r>
              <a:rPr lang="fr-FR" dirty="0"/>
              <a:t>(CORE) : propose des suggestions d’articles</a:t>
            </a:r>
          </a:p>
          <a:p>
            <a:pPr lvl="1"/>
            <a:r>
              <a:rPr lang="fr-FR" dirty="0">
                <a:hlinkClick r:id="rId4"/>
              </a:rPr>
              <a:t>OAISTER</a:t>
            </a:r>
            <a:r>
              <a:rPr lang="fr-FR" dirty="0"/>
              <a:t> : moissonneur historique</a:t>
            </a:r>
          </a:p>
          <a:p>
            <a:pPr lvl="1"/>
            <a:r>
              <a:rPr lang="fr-FR" dirty="0" err="1">
                <a:hlinkClick r:id="rId5"/>
              </a:rPr>
              <a:t>OpenAIRE</a:t>
            </a:r>
            <a:r>
              <a:rPr lang="fr-FR" dirty="0"/>
              <a:t> : interroge les résultats de recherche financés par la Commission européenne</a:t>
            </a:r>
          </a:p>
          <a:p>
            <a:pPr lvl="1"/>
            <a:r>
              <a:rPr lang="fr-FR" dirty="0">
                <a:hlinkClick r:id="rId6"/>
              </a:rPr>
              <a:t>1findr</a:t>
            </a:r>
            <a:r>
              <a:rPr lang="fr-FR" dirty="0"/>
              <a:t> : méga-index recensant des articles publiés en libre accès or, hybride ou vert, du monde entier, résultant du moissonnage de milliers de sites et de dépôts d’organismes</a:t>
            </a:r>
          </a:p>
          <a:p>
            <a:r>
              <a:rPr lang="fr-FR" dirty="0">
                <a:hlinkClick r:id="rId7"/>
              </a:rPr>
              <a:t>Extensions de navigateurs</a:t>
            </a:r>
            <a:r>
              <a:rPr lang="fr-FR" dirty="0"/>
              <a:t> permettant de savoir si une ressource disponible sur abonnement existe quelque part dans une version en libre accès :</a:t>
            </a:r>
          </a:p>
          <a:p>
            <a:pPr lvl="1"/>
            <a:r>
              <a:rPr lang="fr-FR" dirty="0" err="1"/>
              <a:t>Unpaywall</a:t>
            </a:r>
            <a:endParaRPr lang="fr-FR" dirty="0"/>
          </a:p>
          <a:p>
            <a:pPr lvl="1"/>
            <a:r>
              <a:rPr lang="fr-FR" dirty="0" err="1"/>
              <a:t>OpenAccess</a:t>
            </a:r>
            <a:r>
              <a:rPr lang="fr-FR" dirty="0"/>
              <a:t> Button</a:t>
            </a:r>
          </a:p>
          <a:p>
            <a:pPr lvl="1"/>
            <a:r>
              <a:rPr lang="fr-FR" dirty="0"/>
              <a:t>Etc.</a:t>
            </a:r>
          </a:p>
        </p:txBody>
      </p:sp>
      <p:sp>
        <p:nvSpPr>
          <p:cNvPr id="4" name="Ellipse 3">
            <a:extLst>
              <a:ext uri="{FF2B5EF4-FFF2-40B4-BE49-F238E27FC236}">
                <a16:creationId xmlns:a16="http://schemas.microsoft.com/office/drawing/2014/main" id="{9B89A209-1519-4350-B901-8276051B9477}"/>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Rectangle 4">
            <a:extLst>
              <a:ext uri="{FF2B5EF4-FFF2-40B4-BE49-F238E27FC236}">
                <a16:creationId xmlns:a16="http://schemas.microsoft.com/office/drawing/2014/main" id="{D31A3B22-5DEA-46E4-B6A8-476210A979DD}"/>
              </a:ext>
            </a:extLst>
          </p:cNvPr>
          <p:cNvSpPr/>
          <p:nvPr/>
        </p:nvSpPr>
        <p:spPr>
          <a:xfrm>
            <a:off x="1543050" y="6311899"/>
            <a:ext cx="6057900" cy="276999"/>
          </a:xfrm>
          <a:prstGeom prst="rect">
            <a:avLst/>
          </a:prstGeom>
        </p:spPr>
        <p:txBody>
          <a:bodyPr wrap="square">
            <a:spAutoFit/>
          </a:bodyPr>
          <a:lstStyle/>
          <a:p>
            <a:pPr algn="ctr"/>
            <a:r>
              <a:rPr lang="fr-FR" sz="1200" dirty="0"/>
              <a:t>Source : A. Bouchard, « Exploiter l’open </a:t>
            </a:r>
            <a:r>
              <a:rPr lang="fr-FR" sz="1200" dirty="0" err="1"/>
              <a:t>access</a:t>
            </a:r>
            <a:r>
              <a:rPr lang="fr-FR" sz="1200" dirty="0"/>
              <a:t> en recherche d’informations », 2020 (</a:t>
            </a:r>
            <a:r>
              <a:rPr lang="fr-FR" sz="1200" dirty="0">
                <a:hlinkClick r:id="rId8"/>
              </a:rPr>
              <a:t>en ligne</a:t>
            </a:r>
            <a:r>
              <a:rPr lang="fr-FR" sz="1200" dirty="0"/>
              <a:t>).</a:t>
            </a:r>
            <a:endParaRPr lang="fr-FR" sz="1200" dirty="0">
              <a:effectLst/>
            </a:endParaRPr>
          </a:p>
        </p:txBody>
      </p:sp>
      <p:sp>
        <p:nvSpPr>
          <p:cNvPr id="6" name="Ellipse 5">
            <a:hlinkClick r:id="rId9" action="ppaction://hlinksldjump"/>
            <a:extLst>
              <a:ext uri="{FF2B5EF4-FFF2-40B4-BE49-F238E27FC236}">
                <a16:creationId xmlns:a16="http://schemas.microsoft.com/office/drawing/2014/main" id="{397A81D8-F9B8-4A08-B275-7AB5C0831F64}"/>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710462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D1C6456-831F-4E85-880F-B344A5A2D2C5}"/>
              </a:ext>
            </a:extLst>
          </p:cNvPr>
          <p:cNvSpPr>
            <a:spLocks noGrp="1"/>
          </p:cNvSpPr>
          <p:nvPr>
            <p:ph type="title"/>
          </p:nvPr>
        </p:nvSpPr>
        <p:spPr>
          <a:xfrm>
            <a:off x="628650" y="365126"/>
            <a:ext cx="4032127" cy="1325563"/>
          </a:xfrm>
        </p:spPr>
        <p:txBody>
          <a:bodyPr>
            <a:normAutofit fontScale="90000"/>
          </a:bodyPr>
          <a:lstStyle/>
          <a:p>
            <a:r>
              <a:rPr lang="fr-FR" dirty="0"/>
              <a:t>La position des chercheurs (2019)</a:t>
            </a:r>
          </a:p>
        </p:txBody>
      </p:sp>
      <p:sp>
        <p:nvSpPr>
          <p:cNvPr id="4" name="Espace réservé du contenu 3">
            <a:extLst>
              <a:ext uri="{FF2B5EF4-FFF2-40B4-BE49-F238E27FC236}">
                <a16:creationId xmlns:a16="http://schemas.microsoft.com/office/drawing/2014/main" id="{C32D39D3-4706-44FF-B63C-90409D2045AB}"/>
              </a:ext>
            </a:extLst>
          </p:cNvPr>
          <p:cNvSpPr>
            <a:spLocks noGrp="1"/>
          </p:cNvSpPr>
          <p:nvPr>
            <p:ph idx="1"/>
          </p:nvPr>
        </p:nvSpPr>
        <p:spPr>
          <a:xfrm>
            <a:off x="628650" y="2036033"/>
            <a:ext cx="5023320" cy="2543906"/>
          </a:xfrm>
        </p:spPr>
        <p:txBody>
          <a:bodyPr>
            <a:normAutofit fontScale="92500" lnSpcReduction="10000"/>
          </a:bodyPr>
          <a:lstStyle/>
          <a:p>
            <a:r>
              <a:rPr lang="fr-FR" sz="2000" dirty="0"/>
              <a:t>Globalement favorables à l’accès ouvert, en comprennent les enjeux</a:t>
            </a:r>
          </a:p>
          <a:p>
            <a:r>
              <a:rPr lang="fr-FR" sz="2000" dirty="0"/>
              <a:t>Critiquent les « gros » éditeurs, mais restent attachés aux « petits » et aux sociétés savantes</a:t>
            </a:r>
          </a:p>
          <a:p>
            <a:r>
              <a:rPr lang="fr-FR" sz="2000" dirty="0"/>
              <a:t>Pensent que le financement de l’OA ne devrait pas être associé au fait de publier (APC)</a:t>
            </a:r>
          </a:p>
          <a:p>
            <a:r>
              <a:rPr lang="fr-FR" sz="2000" dirty="0"/>
              <a:t>Reconnaissent la nécessité de faire évoluer le modèle éditorial, mais pas trop radicalement</a:t>
            </a:r>
          </a:p>
          <a:p>
            <a:endParaRPr lang="fr-FR" sz="2000" dirty="0"/>
          </a:p>
        </p:txBody>
      </p:sp>
      <p:pic>
        <p:nvPicPr>
          <p:cNvPr id="5" name="Image 4">
            <a:extLst>
              <a:ext uri="{FF2B5EF4-FFF2-40B4-BE49-F238E27FC236}">
                <a16:creationId xmlns:a16="http://schemas.microsoft.com/office/drawing/2014/main" id="{A04A4BCF-9120-45D1-931D-62C9156D3FF9}"/>
              </a:ext>
            </a:extLst>
          </p:cNvPr>
          <p:cNvPicPr>
            <a:picLocks noChangeAspect="1"/>
          </p:cNvPicPr>
          <p:nvPr/>
        </p:nvPicPr>
        <p:blipFill>
          <a:blip r:embed="rId2"/>
          <a:stretch>
            <a:fillRect/>
          </a:stretch>
        </p:blipFill>
        <p:spPr>
          <a:xfrm>
            <a:off x="5881187" y="177553"/>
            <a:ext cx="2776144" cy="3933640"/>
          </a:xfrm>
          <a:prstGeom prst="rect">
            <a:avLst/>
          </a:prstGeom>
        </p:spPr>
      </p:pic>
      <p:sp>
        <p:nvSpPr>
          <p:cNvPr id="6" name="ZoneTexte 5">
            <a:extLst>
              <a:ext uri="{FF2B5EF4-FFF2-40B4-BE49-F238E27FC236}">
                <a16:creationId xmlns:a16="http://schemas.microsoft.com/office/drawing/2014/main" id="{DF8F6A1F-9CBD-435A-B415-A6796E53F013}"/>
              </a:ext>
            </a:extLst>
          </p:cNvPr>
          <p:cNvSpPr txBox="1"/>
          <p:nvPr/>
        </p:nvSpPr>
        <p:spPr>
          <a:xfrm>
            <a:off x="6238358" y="4000199"/>
            <a:ext cx="2061801" cy="369332"/>
          </a:xfrm>
          <a:prstGeom prst="rect">
            <a:avLst/>
          </a:prstGeom>
          <a:noFill/>
        </p:spPr>
        <p:txBody>
          <a:bodyPr wrap="square" rtlCol="0">
            <a:spAutoFit/>
          </a:bodyPr>
          <a:lstStyle/>
          <a:p>
            <a:pPr algn="ctr"/>
            <a:r>
              <a:rPr lang="fr-FR" dirty="0">
                <a:hlinkClick r:id="rId3"/>
              </a:rPr>
              <a:t>L’étude</a:t>
            </a:r>
            <a:endParaRPr lang="fr-FR" dirty="0"/>
          </a:p>
        </p:txBody>
      </p:sp>
      <p:sp>
        <p:nvSpPr>
          <p:cNvPr id="7" name="Espace réservé du contenu 3">
            <a:extLst>
              <a:ext uri="{FF2B5EF4-FFF2-40B4-BE49-F238E27FC236}">
                <a16:creationId xmlns:a16="http://schemas.microsoft.com/office/drawing/2014/main" id="{31603C5A-7C17-46A0-861A-E08D30645CD5}"/>
              </a:ext>
            </a:extLst>
          </p:cNvPr>
          <p:cNvSpPr txBox="1">
            <a:spLocks/>
          </p:cNvSpPr>
          <p:nvPr/>
        </p:nvSpPr>
        <p:spPr>
          <a:xfrm>
            <a:off x="628650" y="4579939"/>
            <a:ext cx="8028681" cy="1382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900" dirty="0"/>
              <a:t>Pratiques extrêmement disparates d’une discipline à l’autre, voie dorée comme voie verte</a:t>
            </a:r>
          </a:p>
          <a:p>
            <a:r>
              <a:rPr lang="fr-FR" sz="1900" dirty="0"/>
              <a:t>Utilité des archives ouvertes comprise, mais encore des incertitudes sur leur articulation avec les exigences des financeurs et les droits des auteurs</a:t>
            </a:r>
          </a:p>
        </p:txBody>
      </p:sp>
      <p:sp>
        <p:nvSpPr>
          <p:cNvPr id="8" name="Ellipse 7">
            <a:extLst>
              <a:ext uri="{FF2B5EF4-FFF2-40B4-BE49-F238E27FC236}">
                <a16:creationId xmlns:a16="http://schemas.microsoft.com/office/drawing/2014/main" id="{FDCEEB05-3537-4379-B105-4D20B1FBB587}"/>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9" name="Ellipse 8">
            <a:hlinkClick r:id="rId4" action="ppaction://hlinksldjump"/>
            <a:extLst>
              <a:ext uri="{FF2B5EF4-FFF2-40B4-BE49-F238E27FC236}">
                <a16:creationId xmlns:a16="http://schemas.microsoft.com/office/drawing/2014/main" id="{E9DE0522-2722-4B68-A486-B1AD4BE523BA}"/>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36251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D3950-69D7-4625-8AFA-756D10DCEC10}"/>
              </a:ext>
            </a:extLst>
          </p:cNvPr>
          <p:cNvSpPr>
            <a:spLocks noGrp="1"/>
          </p:cNvSpPr>
          <p:nvPr>
            <p:ph type="title"/>
          </p:nvPr>
        </p:nvSpPr>
        <p:spPr/>
        <p:txBody>
          <a:bodyPr/>
          <a:lstStyle/>
          <a:p>
            <a:r>
              <a:rPr lang="fr-FR" dirty="0"/>
              <a:t>Les données de la recherche</a:t>
            </a:r>
          </a:p>
        </p:txBody>
      </p:sp>
      <p:sp>
        <p:nvSpPr>
          <p:cNvPr id="3" name="Espace réservé du texte 2">
            <a:extLst>
              <a:ext uri="{FF2B5EF4-FFF2-40B4-BE49-F238E27FC236}">
                <a16:creationId xmlns:a16="http://schemas.microsoft.com/office/drawing/2014/main" id="{9CC428C2-A08B-4A8A-AA2D-169EADF673EE}"/>
              </a:ext>
            </a:extLst>
          </p:cNvPr>
          <p:cNvSpPr>
            <a:spLocks noGrp="1"/>
          </p:cNvSpPr>
          <p:nvPr>
            <p:ph type="body" idx="1"/>
          </p:nvPr>
        </p:nvSpPr>
        <p:spPr/>
        <p:txBody>
          <a:bodyPr/>
          <a:lstStyle/>
          <a:p>
            <a:r>
              <a:rPr lang="fr-FR" dirty="0"/>
              <a:t>Niveau avancé</a:t>
            </a:r>
          </a:p>
        </p:txBody>
      </p:sp>
      <p:sp>
        <p:nvSpPr>
          <p:cNvPr id="4" name="Ellipse 3">
            <a:extLst>
              <a:ext uri="{FF2B5EF4-FFF2-40B4-BE49-F238E27FC236}">
                <a16:creationId xmlns:a16="http://schemas.microsoft.com/office/drawing/2014/main" id="{EC54DFEB-0B6E-48EC-9CEB-7833497161F0}"/>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6C822B4E-CD82-4828-B58B-F7333BC06783}"/>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56789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57591-22D7-4E71-B3D6-B0F9E6E87DF4}"/>
              </a:ext>
            </a:extLst>
          </p:cNvPr>
          <p:cNvSpPr>
            <a:spLocks noGrp="1"/>
          </p:cNvSpPr>
          <p:nvPr>
            <p:ph type="title"/>
          </p:nvPr>
        </p:nvSpPr>
        <p:spPr/>
        <p:txBody>
          <a:bodyPr/>
          <a:lstStyle/>
          <a:p>
            <a:r>
              <a:rPr lang="fr-FR" dirty="0"/>
              <a:t>Le plan de gestion des données</a:t>
            </a:r>
          </a:p>
        </p:txBody>
      </p:sp>
      <p:sp>
        <p:nvSpPr>
          <p:cNvPr id="3" name="Espace réservé du contenu 2">
            <a:extLst>
              <a:ext uri="{FF2B5EF4-FFF2-40B4-BE49-F238E27FC236}">
                <a16:creationId xmlns:a16="http://schemas.microsoft.com/office/drawing/2014/main" id="{B5666C5B-FA5F-442F-BEDB-324A277ADD36}"/>
              </a:ext>
            </a:extLst>
          </p:cNvPr>
          <p:cNvSpPr>
            <a:spLocks noGrp="1"/>
          </p:cNvSpPr>
          <p:nvPr>
            <p:ph idx="1"/>
          </p:nvPr>
        </p:nvSpPr>
        <p:spPr/>
        <p:txBody>
          <a:bodyPr>
            <a:normAutofit fontScale="77500" lnSpcReduction="20000"/>
          </a:bodyPr>
          <a:lstStyle/>
          <a:p>
            <a:r>
              <a:rPr lang="fr-FR" dirty="0"/>
              <a:t>Pour bien ouvrir ses données de recherche, il importe que toutes les étapes de leur cycle de vie aient été convenablement menées</a:t>
            </a:r>
          </a:p>
          <a:p>
            <a:r>
              <a:rPr lang="fr-FR" dirty="0"/>
              <a:t>Le plan de gestion des données (PGD, ou </a:t>
            </a:r>
            <a:r>
              <a:rPr lang="fr-FR" i="1" dirty="0"/>
              <a:t>DMP </a:t>
            </a:r>
            <a:r>
              <a:rPr lang="fr-FR" dirty="0"/>
              <a:t>pour </a:t>
            </a:r>
            <a:r>
              <a:rPr lang="fr-FR" i="1" dirty="0"/>
              <a:t>Data Management Plan</a:t>
            </a:r>
            <a:r>
              <a:rPr lang="fr-FR" dirty="0"/>
              <a:t>) est un outil utile pour rassembler toutes les informations nécessaires à la bonne gestion des données tout au long du projet, en vue de leur future ouverture</a:t>
            </a:r>
          </a:p>
          <a:p>
            <a:r>
              <a:rPr lang="fr-FR" dirty="0"/>
              <a:t>Il s’agit d’un document rédigé, qui décrit la façon dont les données seront obtenues, traitées, organisées, stockées, sécurisées, préservées, partagées, etc. au cours et à l’issue d’un projet. </a:t>
            </a:r>
          </a:p>
          <a:p>
            <a:r>
              <a:rPr lang="fr-FR" dirty="0"/>
              <a:t>Certains bailleurs de fonds qui exigent l’ouverture des données des projets qu’ils financent réclament également des chercheurs qu’ils fournissent un PGD au début et à la fin de leurs travaux. C’est par exemple le cas de l’ANR ou de la Commission européenne.</a:t>
            </a:r>
          </a:p>
          <a:p>
            <a:endParaRPr lang="fr-FR" dirty="0"/>
          </a:p>
        </p:txBody>
      </p:sp>
      <p:sp>
        <p:nvSpPr>
          <p:cNvPr id="4" name="Ellipse 3">
            <a:extLst>
              <a:ext uri="{FF2B5EF4-FFF2-40B4-BE49-F238E27FC236}">
                <a16:creationId xmlns:a16="http://schemas.microsoft.com/office/drawing/2014/main" id="{EE6010EB-3362-4F63-8F44-E48BCCEA71CF}"/>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EDDF78BF-96A5-426F-8E5C-17D0D2E3BEBE}"/>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59873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85A2B-F6A7-4F4C-B4CE-37AC3FF815BB}"/>
              </a:ext>
            </a:extLst>
          </p:cNvPr>
          <p:cNvSpPr>
            <a:spLocks noGrp="1"/>
          </p:cNvSpPr>
          <p:nvPr>
            <p:ph type="title"/>
          </p:nvPr>
        </p:nvSpPr>
        <p:spPr/>
        <p:txBody>
          <a:bodyPr/>
          <a:lstStyle/>
          <a:p>
            <a:r>
              <a:rPr lang="fr-FR" dirty="0"/>
              <a:t>Les principes de la science ouverte</a:t>
            </a:r>
          </a:p>
        </p:txBody>
      </p:sp>
      <p:sp>
        <p:nvSpPr>
          <p:cNvPr id="3" name="Espace réservé du texte 2">
            <a:extLst>
              <a:ext uri="{FF2B5EF4-FFF2-40B4-BE49-F238E27FC236}">
                <a16:creationId xmlns:a16="http://schemas.microsoft.com/office/drawing/2014/main" id="{DADEF79B-5AC1-4E31-9741-5EB712581EE8}"/>
              </a:ext>
            </a:extLst>
          </p:cNvPr>
          <p:cNvSpPr>
            <a:spLocks noGrp="1"/>
          </p:cNvSpPr>
          <p:nvPr>
            <p:ph type="body" idx="1"/>
          </p:nvPr>
        </p:nvSpPr>
        <p:spPr/>
        <p:txBody>
          <a:bodyPr/>
          <a:lstStyle/>
          <a:p>
            <a:r>
              <a:rPr lang="fr-FR" dirty="0"/>
              <a:t>Niveau : avancé</a:t>
            </a:r>
          </a:p>
          <a:p>
            <a:endParaRPr lang="fr-FR" dirty="0"/>
          </a:p>
        </p:txBody>
      </p:sp>
      <p:sp>
        <p:nvSpPr>
          <p:cNvPr id="4" name="Ellipse 3">
            <a:extLst>
              <a:ext uri="{FF2B5EF4-FFF2-40B4-BE49-F238E27FC236}">
                <a16:creationId xmlns:a16="http://schemas.microsoft.com/office/drawing/2014/main" id="{56E93AE6-AD9B-4148-8AB2-7173A0BFD384}"/>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2B1D744F-A593-4135-834E-C92687284D0D}"/>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51797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A613E-607A-4D94-B4AF-B37D29A8312C}"/>
              </a:ext>
            </a:extLst>
          </p:cNvPr>
          <p:cNvSpPr>
            <a:spLocks noGrp="1"/>
          </p:cNvSpPr>
          <p:nvPr>
            <p:ph type="title"/>
          </p:nvPr>
        </p:nvSpPr>
        <p:spPr>
          <a:xfrm>
            <a:off x="628650" y="371558"/>
            <a:ext cx="7886700" cy="768349"/>
          </a:xfrm>
        </p:spPr>
        <p:txBody>
          <a:bodyPr>
            <a:normAutofit/>
          </a:bodyPr>
          <a:lstStyle/>
          <a:p>
            <a:r>
              <a:rPr lang="fr-FR" sz="3600" dirty="0"/>
              <a:t>Le principe F (données Faciles à trouver)</a:t>
            </a:r>
          </a:p>
        </p:txBody>
      </p:sp>
      <p:sp>
        <p:nvSpPr>
          <p:cNvPr id="3" name="Espace réservé du contenu 2">
            <a:extLst>
              <a:ext uri="{FF2B5EF4-FFF2-40B4-BE49-F238E27FC236}">
                <a16:creationId xmlns:a16="http://schemas.microsoft.com/office/drawing/2014/main" id="{97C71905-ED0F-44E5-87A8-DC5C1778AD56}"/>
              </a:ext>
            </a:extLst>
          </p:cNvPr>
          <p:cNvSpPr>
            <a:spLocks noGrp="1"/>
          </p:cNvSpPr>
          <p:nvPr>
            <p:ph idx="1"/>
          </p:nvPr>
        </p:nvSpPr>
        <p:spPr>
          <a:xfrm>
            <a:off x="628650" y="1287377"/>
            <a:ext cx="7886700" cy="5199065"/>
          </a:xfrm>
        </p:spPr>
        <p:txBody>
          <a:bodyPr>
            <a:normAutofit fontScale="92500" lnSpcReduction="10000"/>
          </a:bodyPr>
          <a:lstStyle/>
          <a:p>
            <a:r>
              <a:rPr lang="fr-FR" sz="1400" dirty="0"/>
              <a:t>Attribuer un identifiant pérenne aux données :</a:t>
            </a:r>
          </a:p>
          <a:p>
            <a:pPr lvl="1"/>
            <a:r>
              <a:rPr lang="fr-FR" sz="1200" dirty="0"/>
              <a:t>Un PID (Persistant </a:t>
            </a:r>
            <a:r>
              <a:rPr lang="fr-FR" sz="1200" dirty="0" err="1"/>
              <a:t>IDentifier</a:t>
            </a:r>
            <a:r>
              <a:rPr lang="fr-FR" sz="1200" dirty="0"/>
              <a:t>) est un mécanisme permettant d'identifier de façon stable et unique des ressources sur le Web. À l'image d'un code barre, un PID se présente sous la forme d'une suite de caractères qui est générée spécifiquement pour une ressource. Ainsi, deux jeux de données ne peuvent avoir le même PID ;</a:t>
            </a:r>
          </a:p>
          <a:p>
            <a:pPr lvl="1"/>
            <a:r>
              <a:rPr lang="fr-FR" sz="1200" dirty="0"/>
              <a:t>Il existe plusieurs types de PID . Le plus connu pour identifier un jeu de données est le DOI (Digital Object Identifier). Mais il en existe d'autres (</a:t>
            </a:r>
            <a:r>
              <a:rPr lang="fr-FR" sz="1200" dirty="0" err="1"/>
              <a:t>Handle</a:t>
            </a:r>
            <a:r>
              <a:rPr lang="fr-FR" sz="1200" dirty="0"/>
              <a:t>, ARK...) ;</a:t>
            </a:r>
          </a:p>
          <a:p>
            <a:pPr lvl="1"/>
            <a:r>
              <a:rPr lang="fr-FR" sz="1200" dirty="0"/>
              <a:t>Un PID permet de créer un lien hypertexte unique et pérenne à un jeu de données spécifique.  Le PID permettra toujours de retrouver le jeu de données  même si l'adresse URL a été modifiée (évite les erreurs 404) ;</a:t>
            </a:r>
          </a:p>
          <a:p>
            <a:pPr lvl="1"/>
            <a:r>
              <a:rPr lang="fr-FR" sz="1200" dirty="0"/>
              <a:t>L'identifiant pérenne peut être un élément d’une référence bibliographique. Ainsi, lorsqu'un jeu de données est réutilisé, il sera  facilement retrouvé depuis la citation ;</a:t>
            </a:r>
          </a:p>
          <a:p>
            <a:r>
              <a:rPr lang="fr-FR" sz="1400" dirty="0"/>
              <a:t>Décrire finement les données à l’aide de métadonnées :</a:t>
            </a:r>
          </a:p>
          <a:p>
            <a:pPr lvl="1"/>
            <a:r>
              <a:rPr lang="fr-FR" sz="1200" dirty="0"/>
              <a:t>Une métadonnée est un  élément servant à décrire une ressource (une donnée). Ex.: titre, créateur, date de production, etc.</a:t>
            </a:r>
          </a:p>
          <a:p>
            <a:pPr lvl="1"/>
            <a:r>
              <a:rPr lang="fr-FR" sz="1200" dirty="0"/>
              <a:t>Les métadonnées servent à  faciliter la recherche  d'une donnée : lorsqu’on tape des mots clés dans une barre de recherche ou lorsqu’on sélectionne des filtres.</a:t>
            </a:r>
          </a:p>
          <a:p>
            <a:pPr lvl="1"/>
            <a:r>
              <a:rPr lang="fr-FR" sz="1200" dirty="0"/>
              <a:t>Plus il peut y avoir de métadonnées, mieux c’est (à construire à partir de référentiels, ou de schémas de métadonnées). Cela facilite la recherche du jeu de données et sa compréhension.</a:t>
            </a:r>
          </a:p>
          <a:p>
            <a:r>
              <a:rPr lang="fr-FR" sz="1400" dirty="0"/>
              <a:t>Indiquer le PID dans les métadonnées :</a:t>
            </a:r>
          </a:p>
          <a:p>
            <a:pPr lvl="1"/>
            <a:r>
              <a:rPr lang="fr-FR" sz="1200" dirty="0"/>
              <a:t>Les métadonnées qui décrivent un jeu de données sont souvent dans des  fichiers séparés . Pour  expliciter le lien  qu'il y a entre eux, les métadonnées doivent intégrer l'identifiant pérenne et unique des données.  </a:t>
            </a:r>
          </a:p>
          <a:p>
            <a:r>
              <a:rPr lang="fr-FR" sz="1400" dirty="0"/>
              <a:t>Déposer ses données dans un entrepôt :</a:t>
            </a:r>
          </a:p>
          <a:p>
            <a:pPr lvl="1"/>
            <a:r>
              <a:rPr lang="fr-FR" sz="1200" dirty="0"/>
              <a:t>Les entrepôts de données sont les endroits où on peut déposer des données, en rechercher d'autres et y accéder, en vue d'une réutilisation. Autrement dit, ce sont des services Web permettant l'hébergement, la recherche et le téléchargement des données. </a:t>
            </a:r>
          </a:p>
          <a:p>
            <a:pPr lvl="1"/>
            <a:r>
              <a:rPr lang="fr-FR" sz="1200" dirty="0"/>
              <a:t>Pour trouver une information sur le Web, on utilise souvent un moteur de recherche qui indexe les sites Web et les affiche ensuite sur leurs pages de résultats. Il est donc possible de publier des données sur un site quelconque pour qu'elles soient retrouvables. Mais une  indexation plus fine et contrôlée  est nécessaire en matière de recherche scientifique. Les entrepôts de données répondent à cet objectif. Ils proposent en outre d'autres services (</a:t>
            </a:r>
            <a:r>
              <a:rPr lang="fr-FR" sz="1200" dirty="0" err="1"/>
              <a:t>PIDs</a:t>
            </a:r>
            <a:r>
              <a:rPr lang="fr-FR" sz="1200" dirty="0"/>
              <a:t>, licences de réutilisation, stockage sécurisé et pérenne des données).</a:t>
            </a:r>
          </a:p>
          <a:p>
            <a:pPr lvl="1"/>
            <a:endParaRPr lang="fr-FR" sz="1200" dirty="0"/>
          </a:p>
        </p:txBody>
      </p:sp>
      <p:sp>
        <p:nvSpPr>
          <p:cNvPr id="6" name="ZoneTexte 5">
            <a:extLst>
              <a:ext uri="{FF2B5EF4-FFF2-40B4-BE49-F238E27FC236}">
                <a16:creationId xmlns:a16="http://schemas.microsoft.com/office/drawing/2014/main" id="{87763971-1A36-454F-9785-FC2C4860988E}"/>
              </a:ext>
            </a:extLst>
          </p:cNvPr>
          <p:cNvSpPr txBox="1"/>
          <p:nvPr/>
        </p:nvSpPr>
        <p:spPr>
          <a:xfrm>
            <a:off x="1756610" y="6506954"/>
            <a:ext cx="5630779" cy="253916"/>
          </a:xfrm>
          <a:prstGeom prst="rect">
            <a:avLst/>
          </a:prstGeom>
          <a:noFill/>
        </p:spPr>
        <p:txBody>
          <a:bodyPr wrap="square" rtlCol="0">
            <a:spAutoFit/>
          </a:bodyPr>
          <a:lstStyle/>
          <a:p>
            <a:r>
              <a:rPr lang="fr-FR" sz="1050" dirty="0"/>
              <a:t>Version animée et illustrée de ce principe sur </a:t>
            </a:r>
            <a:r>
              <a:rPr lang="fr-FR" sz="1050" dirty="0">
                <a:hlinkClick r:id="rId2"/>
              </a:rPr>
              <a:t>https://doranum.fr/enjeux-benefices/principes-fair/</a:t>
            </a:r>
            <a:endParaRPr lang="fr-FR" sz="1050" dirty="0"/>
          </a:p>
        </p:txBody>
      </p:sp>
      <p:sp>
        <p:nvSpPr>
          <p:cNvPr id="13" name="Ellipse 12">
            <a:extLst>
              <a:ext uri="{FF2B5EF4-FFF2-40B4-BE49-F238E27FC236}">
                <a16:creationId xmlns:a16="http://schemas.microsoft.com/office/drawing/2014/main" id="{DD7A21D6-B19F-454A-9679-992013387117}"/>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12" name="Ellipse 11">
            <a:hlinkClick r:id="rId3" action="ppaction://hlinksldjump"/>
            <a:extLst>
              <a:ext uri="{FF2B5EF4-FFF2-40B4-BE49-F238E27FC236}">
                <a16:creationId xmlns:a16="http://schemas.microsoft.com/office/drawing/2014/main" id="{C23027AA-4CF6-4716-92B8-64F6EFB46DE8}"/>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665132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9A1AE9-89B1-4A0A-A5F6-EF8637AC9218}"/>
              </a:ext>
            </a:extLst>
          </p:cNvPr>
          <p:cNvSpPr>
            <a:spLocks noGrp="1"/>
          </p:cNvSpPr>
          <p:nvPr>
            <p:ph type="title"/>
          </p:nvPr>
        </p:nvSpPr>
        <p:spPr>
          <a:xfrm>
            <a:off x="628650" y="365127"/>
            <a:ext cx="7886700" cy="762338"/>
          </a:xfrm>
        </p:spPr>
        <p:txBody>
          <a:bodyPr>
            <a:normAutofit/>
          </a:bodyPr>
          <a:lstStyle/>
          <a:p>
            <a:r>
              <a:rPr lang="fr-FR" sz="3600" dirty="0"/>
              <a:t>Le principe A (données Accessibles)</a:t>
            </a:r>
          </a:p>
        </p:txBody>
      </p:sp>
      <p:sp>
        <p:nvSpPr>
          <p:cNvPr id="3" name="Espace réservé du contenu 2">
            <a:extLst>
              <a:ext uri="{FF2B5EF4-FFF2-40B4-BE49-F238E27FC236}">
                <a16:creationId xmlns:a16="http://schemas.microsoft.com/office/drawing/2014/main" id="{A7709AB7-20C0-48DF-BCE6-247A1186B929}"/>
              </a:ext>
            </a:extLst>
          </p:cNvPr>
          <p:cNvSpPr>
            <a:spLocks noGrp="1"/>
          </p:cNvSpPr>
          <p:nvPr>
            <p:ph idx="1"/>
          </p:nvPr>
        </p:nvSpPr>
        <p:spPr>
          <a:xfrm>
            <a:off x="628650" y="1336848"/>
            <a:ext cx="7886700" cy="4960722"/>
          </a:xfrm>
        </p:spPr>
        <p:txBody>
          <a:bodyPr>
            <a:normAutofit fontScale="47500" lnSpcReduction="20000"/>
          </a:bodyPr>
          <a:lstStyle/>
          <a:p>
            <a:r>
              <a:rPr lang="fr-FR" dirty="0"/>
              <a:t>Utiliser un protocole de communication standardisé :</a:t>
            </a:r>
          </a:p>
          <a:p>
            <a:pPr lvl="1"/>
            <a:r>
              <a:rPr lang="fr-FR" dirty="0"/>
              <a:t>Un protocole de communication est un ensemble de procédures que suivent les machines pour communiquer correctement entre elles. Il existe plusieurs protocoles selon le type de communication visée  : afficher la page d'un site Web, consulter ses mails, échanger des fichiers, etc. Certains de ces protocoles, très largement utilisés, sont considérés comme des standards ;</a:t>
            </a:r>
          </a:p>
          <a:p>
            <a:pPr lvl="1"/>
            <a:r>
              <a:rPr lang="fr-FR" dirty="0"/>
              <a:t>Ex.: le HTTP (</a:t>
            </a:r>
            <a:r>
              <a:rPr lang="fr-FR" i="1" dirty="0"/>
              <a:t>HyperText Transfer Protocol</a:t>
            </a:r>
            <a:r>
              <a:rPr lang="fr-FR" dirty="0"/>
              <a:t>)</a:t>
            </a:r>
            <a:r>
              <a:rPr lang="fr-FR" i="1" dirty="0"/>
              <a:t> </a:t>
            </a:r>
            <a:r>
              <a:rPr lang="fr-FR" dirty="0"/>
              <a:t>est un standard notamment utilisé pour consulter des sites web, et dont il existe une variante sécurisée : le HTTPS. Autre standard : FTP (</a:t>
            </a:r>
            <a:r>
              <a:rPr lang="fr-FR" i="1" dirty="0"/>
              <a:t>File Transfer Protocol</a:t>
            </a:r>
            <a:r>
              <a:rPr lang="fr-FR" dirty="0"/>
              <a:t>), utilisé pour échanger des fichiers.</a:t>
            </a:r>
          </a:p>
          <a:p>
            <a:pPr lvl="1"/>
            <a:r>
              <a:rPr lang="fr-FR" dirty="0"/>
              <a:t>Les entrepôts à privilégier pour déposer ses données sont ceux qui utilisent des protocoles standards tels que HTTP ou FTP.</a:t>
            </a:r>
          </a:p>
          <a:p>
            <a:r>
              <a:rPr lang="fr-FR" dirty="0"/>
              <a:t>Utiliser un protocole de communication libre et ouvert :</a:t>
            </a:r>
          </a:p>
          <a:p>
            <a:pPr lvl="1"/>
            <a:r>
              <a:rPr lang="fr-FR" dirty="0"/>
              <a:t>Les protocoles de communication libres et ouverts sont librement utilisables et interopérables. Ils peuvent fonctionner avec plusieurs logiciels, contrairement aux protocoles propriétaires. Ils facilitent ainsi le libre accès aux données. Leur documentation technique étant accessible publiquement, les nouveaux outils qui verront le jour pourront s'appliquer avec ces protocoles.</a:t>
            </a:r>
          </a:p>
          <a:p>
            <a:pPr lvl="1"/>
            <a:r>
              <a:rPr lang="fr-FR" dirty="0"/>
              <a:t>De nombreux protocoles standards sont libres et ouverts (ex.: HTTP, FTP, SMTP…). Protocoles à éviter : Protocole Skype, Microsoft Exchange Server…</a:t>
            </a:r>
          </a:p>
          <a:p>
            <a:r>
              <a:rPr lang="fr-FR" dirty="0"/>
              <a:t>Utiliser un protocole de communication permettant une authentification si nécessaire :</a:t>
            </a:r>
          </a:p>
          <a:p>
            <a:pPr lvl="1"/>
            <a:r>
              <a:rPr lang="fr-FR" dirty="0"/>
              <a:t>Bien que produites sur fonds publics, certaines données ne peuvent pas être accessibles publiquement pour des raisons légitimes. Ex. : données à caractère personnel, données relevant de la sécurité nationale, données sujettes à un dépôt de brevet… Si des données doivent rester privées, il faut spécifier les conditions exactes dans lesquelles elles peuvent être accessibles : qui a le droit d'y accéder et comment.</a:t>
            </a:r>
          </a:p>
          <a:p>
            <a:pPr lvl="1"/>
            <a:r>
              <a:rPr lang="fr-FR" dirty="0"/>
              <a:t>Les protocoles de communication utilisés doivent pouvoir restreindre l'accès aux données par authentification et/ou autorisation. Un site ayant un protocole sécurisé (comme HTTPS ou FTPS) peut utiliser un  certificat pour identifier ses visiteurs . Ces protocoles sont notamment utilisés sur les sites de messagerie électronique ou sur les sites commerciaux effectuant des transactions financières. Le  choix de l'entrepôt  de données peut donc dépendre du protocole de communication qu'il utilise.</a:t>
            </a:r>
          </a:p>
          <a:p>
            <a:r>
              <a:rPr lang="fr-FR" dirty="0"/>
              <a:t>Préserver l'accès aux métadonnées :</a:t>
            </a:r>
          </a:p>
          <a:p>
            <a:pPr lvl="1"/>
            <a:r>
              <a:rPr lang="fr-FR" dirty="0"/>
              <a:t>Maintenir des jeux de données en ligne a un coût. Avec le temps, il y a des risques de dégradation. Dans ce cas, les jeux de données peuvent ne plus être disponibles. De même, des restrictions d'accès peuvent exister (voir "authentification").</a:t>
            </a:r>
          </a:p>
          <a:p>
            <a:pPr lvl="1"/>
            <a:r>
              <a:rPr lang="fr-FR" dirty="0"/>
              <a:t>Si les données disparaissent ou sont inaccessibles, les métadonnées continueront à fournir de précieuses informations pour que d'autres chercheurs puissent connaître l'existence des données, contacter les personnes ressources ou encore retrouver les articles associés aux données.</a:t>
            </a:r>
          </a:p>
          <a:p>
            <a:endParaRPr lang="fr-FR" dirty="0"/>
          </a:p>
          <a:p>
            <a:pPr lvl="1"/>
            <a:endParaRPr lang="fr-FR" dirty="0"/>
          </a:p>
          <a:p>
            <a:endParaRPr lang="fr-FR" dirty="0"/>
          </a:p>
          <a:p>
            <a:pPr lvl="1"/>
            <a:endParaRPr lang="fr-FR" dirty="0"/>
          </a:p>
        </p:txBody>
      </p:sp>
      <p:sp>
        <p:nvSpPr>
          <p:cNvPr id="11" name="ZoneTexte 10">
            <a:extLst>
              <a:ext uri="{FF2B5EF4-FFF2-40B4-BE49-F238E27FC236}">
                <a16:creationId xmlns:a16="http://schemas.microsoft.com/office/drawing/2014/main" id="{B2689D80-5E64-4199-82AE-605A4A46BFC7}"/>
              </a:ext>
            </a:extLst>
          </p:cNvPr>
          <p:cNvSpPr txBox="1"/>
          <p:nvPr/>
        </p:nvSpPr>
        <p:spPr>
          <a:xfrm>
            <a:off x="1756610" y="6506954"/>
            <a:ext cx="5630779" cy="253916"/>
          </a:xfrm>
          <a:prstGeom prst="rect">
            <a:avLst/>
          </a:prstGeom>
          <a:noFill/>
        </p:spPr>
        <p:txBody>
          <a:bodyPr wrap="square" rtlCol="0">
            <a:spAutoFit/>
          </a:bodyPr>
          <a:lstStyle/>
          <a:p>
            <a:r>
              <a:rPr lang="fr-FR" sz="1050" dirty="0"/>
              <a:t>Version animée et illustrée de ce principe sur </a:t>
            </a:r>
            <a:r>
              <a:rPr lang="fr-FR" sz="1050" dirty="0">
                <a:hlinkClick r:id="rId2"/>
              </a:rPr>
              <a:t>https://doranum.fr/enjeux-benefices/principes-fair/</a:t>
            </a:r>
            <a:endParaRPr lang="fr-FR" sz="1050" dirty="0"/>
          </a:p>
        </p:txBody>
      </p:sp>
      <p:sp>
        <p:nvSpPr>
          <p:cNvPr id="12" name="Ellipse 11">
            <a:extLst>
              <a:ext uri="{FF2B5EF4-FFF2-40B4-BE49-F238E27FC236}">
                <a16:creationId xmlns:a16="http://schemas.microsoft.com/office/drawing/2014/main" id="{75C797A8-0C78-44A8-93EE-74AF2D8DED19}"/>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13" name="Ellipse 12">
            <a:hlinkClick r:id="rId3" action="ppaction://hlinksldjump"/>
            <a:extLst>
              <a:ext uri="{FF2B5EF4-FFF2-40B4-BE49-F238E27FC236}">
                <a16:creationId xmlns:a16="http://schemas.microsoft.com/office/drawing/2014/main" id="{CBEBD09C-7EA6-4A80-BA81-7CE1DF406E59}"/>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324290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F2ADB1-1204-4BB3-9688-C974263A3143}"/>
              </a:ext>
            </a:extLst>
          </p:cNvPr>
          <p:cNvSpPr>
            <a:spLocks noGrp="1"/>
          </p:cNvSpPr>
          <p:nvPr>
            <p:ph type="title"/>
          </p:nvPr>
        </p:nvSpPr>
        <p:spPr>
          <a:xfrm>
            <a:off x="628650" y="365127"/>
            <a:ext cx="7886700" cy="762338"/>
          </a:xfrm>
        </p:spPr>
        <p:txBody>
          <a:bodyPr>
            <a:normAutofit/>
          </a:bodyPr>
          <a:lstStyle/>
          <a:p>
            <a:r>
              <a:rPr lang="fr-FR" sz="3600" dirty="0"/>
              <a:t>Le principe I (données interopérables)</a:t>
            </a:r>
          </a:p>
        </p:txBody>
      </p:sp>
      <p:sp>
        <p:nvSpPr>
          <p:cNvPr id="3" name="Espace réservé du contenu 2">
            <a:extLst>
              <a:ext uri="{FF2B5EF4-FFF2-40B4-BE49-F238E27FC236}">
                <a16:creationId xmlns:a16="http://schemas.microsoft.com/office/drawing/2014/main" id="{AE9FE8FB-65C0-40D4-93B2-DAF5158D5D91}"/>
              </a:ext>
            </a:extLst>
          </p:cNvPr>
          <p:cNvSpPr>
            <a:spLocks noGrp="1"/>
          </p:cNvSpPr>
          <p:nvPr>
            <p:ph idx="1"/>
          </p:nvPr>
        </p:nvSpPr>
        <p:spPr>
          <a:xfrm>
            <a:off x="628650" y="1349406"/>
            <a:ext cx="7886700" cy="4827557"/>
          </a:xfrm>
        </p:spPr>
        <p:txBody>
          <a:bodyPr>
            <a:normAutofit fontScale="92500" lnSpcReduction="10000"/>
          </a:bodyPr>
          <a:lstStyle/>
          <a:p>
            <a:r>
              <a:rPr lang="fr-FR" sz="1600" dirty="0"/>
              <a:t>Utiliser un lexique prédéfini pour indexer et retrouver les connaissances :</a:t>
            </a:r>
          </a:p>
          <a:p>
            <a:pPr lvl="1"/>
            <a:r>
              <a:rPr lang="fr-FR" sz="1400" dirty="0"/>
              <a:t>Un vocabulaire contrôlé est une  liste de termes prédéfinis  servant à organiser des informations afin d'en faciliter la recherche et l'accès. Cette liste suit une  structure  bien définie afin de hiérarchiser le contenu. Un vocabulaire contrôlé permet de réduire les ambiguïtés du langage naturel (ex.: parler d’une </a:t>
            </a:r>
            <a:r>
              <a:rPr lang="fr-FR" sz="1400" i="1" dirty="0" err="1"/>
              <a:t>Tettigonia</a:t>
            </a:r>
            <a:r>
              <a:rPr lang="fr-FR" sz="1400" i="1" dirty="0"/>
              <a:t> </a:t>
            </a:r>
            <a:r>
              <a:rPr lang="fr-FR" sz="1400" i="1" dirty="0" err="1"/>
              <a:t>viridissima</a:t>
            </a:r>
            <a:r>
              <a:rPr lang="fr-FR" sz="1400" dirty="0"/>
              <a:t> et non d’une « sauterelle »).</a:t>
            </a:r>
          </a:p>
          <a:p>
            <a:pPr lvl="1"/>
            <a:r>
              <a:rPr lang="fr-FR" sz="1400" dirty="0"/>
              <a:t>Utiliser des termes prédéfinis permet aux machines d'avoir un langage commun et de se comprendre. Les vocabulaires contrôlés jouent donc un rôle dans  l'interopérabilité, c'est à dire que les systèmes informatiques partagent un  même format d'échange de données. Afin que les données restent automatiquement accessibles et compréhensibles, leur description doit suivre un vocabulaire contrôlé et un modèle de représentation servant à le structurer.</a:t>
            </a:r>
          </a:p>
          <a:p>
            <a:r>
              <a:rPr lang="fr-FR" sz="1600" dirty="0"/>
              <a:t>Utiliser des vocabulaires qui respectent les principes FAIR :</a:t>
            </a:r>
          </a:p>
          <a:p>
            <a:pPr lvl="1"/>
            <a:r>
              <a:rPr lang="fr-FR" sz="1400" dirty="0"/>
              <a:t>Un vocabulaire FAIR est un vocabulaire contrôlé que l’on peut facilement retrouver à l’aide d’un PID. Il doit être documenté (décrit par des métadonnées) et lisible par des machines.</a:t>
            </a:r>
          </a:p>
          <a:p>
            <a:pPr lvl="1"/>
            <a:r>
              <a:rPr lang="fr-FR" sz="1400" dirty="0"/>
              <a:t>Ex. : le vocabulaire </a:t>
            </a:r>
            <a:r>
              <a:rPr lang="fr-FR" sz="1400" i="1" dirty="0">
                <a:hlinkClick r:id="rId2"/>
              </a:rPr>
              <a:t>Animal </a:t>
            </a:r>
            <a:r>
              <a:rPr lang="fr-FR" sz="1400" i="1" dirty="0" err="1">
                <a:hlinkClick r:id="rId2"/>
              </a:rPr>
              <a:t>Diseases</a:t>
            </a:r>
            <a:r>
              <a:rPr lang="fr-FR" sz="1400" i="1" dirty="0">
                <a:hlinkClick r:id="rId2"/>
              </a:rPr>
              <a:t> </a:t>
            </a:r>
            <a:r>
              <a:rPr lang="fr-FR" sz="1400" i="1" dirty="0" err="1">
                <a:hlinkClick r:id="rId2"/>
              </a:rPr>
              <a:t>Ontology</a:t>
            </a:r>
            <a:r>
              <a:rPr lang="fr-FR" sz="1400" i="1" dirty="0">
                <a:hlinkClick r:id="rId2"/>
              </a:rPr>
              <a:t>,</a:t>
            </a:r>
            <a:r>
              <a:rPr lang="fr-FR" sz="1400" i="1" dirty="0"/>
              <a:t> </a:t>
            </a:r>
            <a:r>
              <a:rPr lang="fr-FR" sz="1400" dirty="0"/>
              <a:t>accessible sur l’entrepôt </a:t>
            </a:r>
            <a:r>
              <a:rPr lang="fr-FR" sz="1400" dirty="0" err="1"/>
              <a:t>Dataverse</a:t>
            </a:r>
            <a:r>
              <a:rPr lang="fr-FR" sz="1400" dirty="0"/>
              <a:t>.</a:t>
            </a:r>
          </a:p>
          <a:p>
            <a:r>
              <a:rPr lang="fr-FR" sz="1600" dirty="0"/>
              <a:t>Contextualiser avec des liens vers d’autres données :</a:t>
            </a:r>
          </a:p>
          <a:p>
            <a:pPr lvl="1"/>
            <a:r>
              <a:rPr lang="fr-FR" sz="1400" dirty="0"/>
              <a:t>Les principes FAIR s'appuient sur les technologies liées au  Web de données. En ce sens, il est fortement recommandé de s'en servir afin de  constituer un réseau global d'informations scientifiques. Créer des liens significatifs entre les données permet de mettre en avant d'autres données en lien avec la recherche initiale. Les machines peuvent alors lire automatiquement les liens existant entre les données et optimiser les recherches d'informations des utilisateurs.</a:t>
            </a:r>
          </a:p>
          <a:p>
            <a:pPr lvl="1"/>
            <a:r>
              <a:rPr lang="fr-FR" sz="1400" dirty="0"/>
              <a:t>Pour cela, il importe de déposer ses données dans un entrepôt adapté au web de données : entrepôts construits sur la technologie RDF (</a:t>
            </a:r>
            <a:r>
              <a:rPr lang="fr-FR" sz="1400" i="1" dirty="0"/>
              <a:t>Resource Description Framework</a:t>
            </a:r>
            <a:r>
              <a:rPr lang="fr-FR" sz="1400" dirty="0"/>
              <a:t>, un modèle servant  déclarer des ressources sur le web), ou sur ses dérivés </a:t>
            </a:r>
            <a:r>
              <a:rPr lang="en-US" sz="1400" dirty="0"/>
              <a:t>OWL (</a:t>
            </a:r>
            <a:r>
              <a:rPr lang="en-US" sz="1400" i="1" dirty="0"/>
              <a:t>Web Ontology Language</a:t>
            </a:r>
            <a:r>
              <a:rPr lang="en-US" sz="1400" dirty="0"/>
              <a:t>) </a:t>
            </a:r>
            <a:r>
              <a:rPr lang="en-US" sz="1400" dirty="0" err="1"/>
              <a:t>ou</a:t>
            </a:r>
            <a:r>
              <a:rPr lang="en-US" sz="1400" dirty="0"/>
              <a:t> SKOS (</a:t>
            </a:r>
            <a:r>
              <a:rPr lang="en-US" sz="1400" i="1" dirty="0"/>
              <a:t>Simple Knowledge Organization System</a:t>
            </a:r>
            <a:r>
              <a:rPr lang="en-US" sz="1400" dirty="0"/>
              <a:t>). Ex.: </a:t>
            </a:r>
            <a:r>
              <a:rPr lang="en-US" sz="1400" dirty="0" err="1"/>
              <a:t>Nakala</a:t>
            </a:r>
            <a:r>
              <a:rPr lang="en-US" sz="1400" dirty="0"/>
              <a:t>, </a:t>
            </a:r>
            <a:r>
              <a:rPr lang="en-US" sz="1400" dirty="0" err="1"/>
              <a:t>construit</a:t>
            </a:r>
            <a:r>
              <a:rPr lang="en-US" sz="1400" dirty="0"/>
              <a:t> sur le </a:t>
            </a:r>
            <a:r>
              <a:rPr lang="en-US" sz="1400" dirty="0" err="1"/>
              <a:t>protocole</a:t>
            </a:r>
            <a:r>
              <a:rPr lang="en-US" sz="1400" dirty="0"/>
              <a:t> RDF.</a:t>
            </a:r>
          </a:p>
          <a:p>
            <a:endParaRPr lang="fr-FR" sz="1600" dirty="0"/>
          </a:p>
        </p:txBody>
      </p:sp>
      <p:sp>
        <p:nvSpPr>
          <p:cNvPr id="14" name="ZoneTexte 13">
            <a:extLst>
              <a:ext uri="{FF2B5EF4-FFF2-40B4-BE49-F238E27FC236}">
                <a16:creationId xmlns:a16="http://schemas.microsoft.com/office/drawing/2014/main" id="{3443BD8D-47D3-41F4-8233-A5BADC05C77A}"/>
              </a:ext>
            </a:extLst>
          </p:cNvPr>
          <p:cNvSpPr txBox="1"/>
          <p:nvPr/>
        </p:nvSpPr>
        <p:spPr>
          <a:xfrm>
            <a:off x="1756610" y="6506954"/>
            <a:ext cx="5630779" cy="253916"/>
          </a:xfrm>
          <a:prstGeom prst="rect">
            <a:avLst/>
          </a:prstGeom>
          <a:noFill/>
        </p:spPr>
        <p:txBody>
          <a:bodyPr wrap="square" rtlCol="0">
            <a:spAutoFit/>
          </a:bodyPr>
          <a:lstStyle/>
          <a:p>
            <a:r>
              <a:rPr lang="fr-FR" sz="1050" dirty="0"/>
              <a:t>Version animée et illustrée de ce principe sur </a:t>
            </a:r>
            <a:r>
              <a:rPr lang="fr-FR" sz="1050" dirty="0">
                <a:hlinkClick r:id="rId3"/>
              </a:rPr>
              <a:t>https://doranum.fr/enjeux-benefices/principes-fair/</a:t>
            </a:r>
            <a:endParaRPr lang="fr-FR" sz="1050" dirty="0"/>
          </a:p>
        </p:txBody>
      </p:sp>
      <p:sp>
        <p:nvSpPr>
          <p:cNvPr id="15" name="Ellipse 14">
            <a:extLst>
              <a:ext uri="{FF2B5EF4-FFF2-40B4-BE49-F238E27FC236}">
                <a16:creationId xmlns:a16="http://schemas.microsoft.com/office/drawing/2014/main" id="{F5DB90CD-876C-4300-9CE3-2FF9883756E0}"/>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5DE409B0-D54D-4AD7-B32C-368088C014FC}"/>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48523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F8643-E239-44FF-9D0B-A42B45A05507}"/>
              </a:ext>
            </a:extLst>
          </p:cNvPr>
          <p:cNvSpPr>
            <a:spLocks noGrp="1"/>
          </p:cNvSpPr>
          <p:nvPr>
            <p:ph type="title"/>
          </p:nvPr>
        </p:nvSpPr>
        <p:spPr>
          <a:xfrm>
            <a:off x="628649" y="97130"/>
            <a:ext cx="7886700" cy="676274"/>
          </a:xfrm>
        </p:spPr>
        <p:txBody>
          <a:bodyPr>
            <a:normAutofit/>
          </a:bodyPr>
          <a:lstStyle/>
          <a:p>
            <a:r>
              <a:rPr lang="fr-FR" sz="3600" dirty="0"/>
              <a:t>Le principe R (données réutilisables)</a:t>
            </a:r>
          </a:p>
        </p:txBody>
      </p:sp>
      <p:sp>
        <p:nvSpPr>
          <p:cNvPr id="3" name="Espace réservé du contenu 2">
            <a:extLst>
              <a:ext uri="{FF2B5EF4-FFF2-40B4-BE49-F238E27FC236}">
                <a16:creationId xmlns:a16="http://schemas.microsoft.com/office/drawing/2014/main" id="{DA4F432B-B7CB-483A-A43C-A2C7FC3BB006}"/>
              </a:ext>
            </a:extLst>
          </p:cNvPr>
          <p:cNvSpPr>
            <a:spLocks noGrp="1"/>
          </p:cNvSpPr>
          <p:nvPr>
            <p:ph idx="1"/>
          </p:nvPr>
        </p:nvSpPr>
        <p:spPr>
          <a:xfrm>
            <a:off x="419100" y="939801"/>
            <a:ext cx="8318500" cy="5567154"/>
          </a:xfrm>
        </p:spPr>
        <p:txBody>
          <a:bodyPr>
            <a:normAutofit fontScale="92500" lnSpcReduction="10000"/>
          </a:bodyPr>
          <a:lstStyle/>
          <a:p>
            <a:r>
              <a:rPr lang="fr-FR" sz="1400" dirty="0"/>
              <a:t>Donner toutes les informations pouvant être utiles :</a:t>
            </a:r>
          </a:p>
          <a:p>
            <a:pPr lvl="1"/>
            <a:r>
              <a:rPr lang="fr-FR" sz="1200" dirty="0"/>
              <a:t>Toutes les métadonnées sont utiles a priori (quel est le protocole expérimental, comment on été réglés les paramètres, qui a traité les données…). Partir dans l'optique que toute sorte d'information peut être utile, car chaque utilisateur aura potentiellement besoin d'un élément précis suivant son contexte.</a:t>
            </a:r>
          </a:p>
          <a:p>
            <a:pPr lvl="1"/>
            <a:r>
              <a:rPr lang="fr-FR" sz="1200" dirty="0"/>
              <a:t>En suivant les champs proposés par le schéma de métadonnées, donner le plus d'informations possible sur le contexte dans lequel les données ont été produites / collectées / générées. </a:t>
            </a:r>
          </a:p>
          <a:p>
            <a:r>
              <a:rPr lang="fr-FR" sz="1400" dirty="0"/>
              <a:t>Attribuer une licence de réutilisation :</a:t>
            </a:r>
          </a:p>
          <a:p>
            <a:pPr lvl="1"/>
            <a:r>
              <a:rPr lang="fr-FR" sz="1200" dirty="0"/>
              <a:t>En France, les données issues de recherche financée sur  fonds publics  doivent être  ouvertement partagées et librement réutilisables, sauf exceptions légales (données sensibles par exemple). Mais même si des données peuvent être librement réutilisables, il est préférable  d'attribuer une licence pour  expliciter les conditions. Par exemple, une licence CC-BY exigera au </a:t>
            </a:r>
            <a:r>
              <a:rPr lang="fr-FR" sz="1200" dirty="0" err="1"/>
              <a:t>réutilisateur</a:t>
            </a:r>
            <a:r>
              <a:rPr lang="fr-FR" sz="1200" dirty="0"/>
              <a:t> de reconnaître la paternité du créateur.</a:t>
            </a:r>
          </a:p>
          <a:p>
            <a:pPr lvl="1"/>
            <a:r>
              <a:rPr lang="fr-FR" sz="1200" dirty="0"/>
              <a:t>Certaines licences gratuites sont particulièrement adaptées pour l'ouverture des données de recherche :</a:t>
            </a:r>
          </a:p>
          <a:p>
            <a:pPr lvl="2"/>
            <a:r>
              <a:rPr lang="fr-FR" sz="1100" dirty="0"/>
              <a:t>Les licences CC (</a:t>
            </a:r>
            <a:r>
              <a:rPr lang="fr-FR" sz="1100" i="1" dirty="0">
                <a:hlinkClick r:id="rId2"/>
              </a:rPr>
              <a:t>Creative Commons</a:t>
            </a:r>
            <a:r>
              <a:rPr lang="fr-FR" sz="1100" dirty="0"/>
              <a:t>) permettent de définir plusieurs restrictions, comme l'interdiction d'usage commercial ou de modification.</a:t>
            </a:r>
          </a:p>
          <a:p>
            <a:pPr lvl="2"/>
            <a:r>
              <a:rPr lang="fr-FR" sz="1100" dirty="0"/>
              <a:t>La Licence </a:t>
            </a:r>
            <a:r>
              <a:rPr lang="fr-FR" sz="1100" dirty="0">
                <a:hlinkClick r:id="rId3"/>
              </a:rPr>
              <a:t>Etalab</a:t>
            </a:r>
            <a:r>
              <a:rPr lang="fr-FR" sz="1100" dirty="0"/>
              <a:t> a été conçue par le Gouvernement français pour faciliter la mise en place de l'Open Data. Elle équivaut à la licence CC-BY.</a:t>
            </a:r>
          </a:p>
          <a:p>
            <a:pPr lvl="2"/>
            <a:r>
              <a:rPr lang="fr-FR" sz="1100" dirty="0"/>
              <a:t>L'Open </a:t>
            </a:r>
            <a:r>
              <a:rPr lang="fr-FR" sz="1100" dirty="0" err="1"/>
              <a:t>Database</a:t>
            </a:r>
            <a:r>
              <a:rPr lang="fr-FR" sz="1100" dirty="0"/>
              <a:t> Licence (</a:t>
            </a:r>
            <a:r>
              <a:rPr lang="fr-FR" sz="1100" dirty="0" err="1">
                <a:hlinkClick r:id="rId4"/>
              </a:rPr>
              <a:t>ODbL</a:t>
            </a:r>
            <a:r>
              <a:rPr lang="fr-FR" sz="1100" dirty="0"/>
              <a:t>) est une licence spécifique permettant d'exploiter publiquement des bases de données.</a:t>
            </a:r>
          </a:p>
          <a:p>
            <a:r>
              <a:rPr lang="fr-FR" sz="1400" dirty="0"/>
              <a:t>Indiquer l'historique des données :</a:t>
            </a:r>
          </a:p>
          <a:p>
            <a:pPr lvl="1"/>
            <a:r>
              <a:rPr lang="fr-FR" sz="1200" dirty="0"/>
              <a:t>Parmi les informations à fournir avec les données, celles concernant leur provenance est essentielle pour prouver leur crédibilité et leur fiabilité. Les informations apportées doivent aider à déterminer la qualité des données, permettre de reproduire l'expérience et de réutiliser les données.</a:t>
            </a:r>
          </a:p>
          <a:p>
            <a:pPr lvl="1"/>
            <a:r>
              <a:rPr lang="fr-FR" sz="1200" dirty="0"/>
              <a:t>Pour saisir la provenance des données, on peut indiquer des détails sur les auteurs (pour savoir qui citer et comment), préciser si les données s'appuient sur des données déjà publiées, comment elles ont été générées, quels outils ont été utilisés, avec quel paramétrage... Ces informations devraient être indiquées dans les  métadonnées  pour être automatiquement interprétées par les machines. Si besoin, il est possible de fournir un fichier texte simple appelé "Read me", qui précise la procédure d'acquisition des données.</a:t>
            </a:r>
          </a:p>
          <a:p>
            <a:r>
              <a:rPr lang="fr-FR" sz="1400" dirty="0"/>
              <a:t>Utiliser des standards pour partager les données :</a:t>
            </a:r>
          </a:p>
          <a:p>
            <a:pPr lvl="1"/>
            <a:r>
              <a:rPr lang="fr-FR" sz="1200" dirty="0"/>
              <a:t>Il est bien plus aisé de réutiliser des données qui sont organisées de la même façon, ont les mêmes formats, sont décrites avec le même schéma... en somme, des données qui suivent un  modèle commun pour leur partage.</a:t>
            </a:r>
          </a:p>
          <a:p>
            <a:pPr lvl="1"/>
            <a:r>
              <a:rPr lang="fr-FR" sz="1200" dirty="0"/>
              <a:t>S'il en existe un, il convient de suivre le modèle de sa communauté scientifique afin de faciliter la  réutilisation des données par ses pairs. S'il n'existe pas de standard disciplinaire, il faut trouver les moyens les plus adaptés pour partager ses données avec au minimum sa communauté. Par exemple, utiliser un format de fichier ouvert pour mettre ses données à disposition de ses pairs.</a:t>
            </a:r>
            <a:endParaRPr lang="fr-FR" sz="1400" dirty="0"/>
          </a:p>
        </p:txBody>
      </p:sp>
      <p:sp>
        <p:nvSpPr>
          <p:cNvPr id="4" name="ZoneTexte 3">
            <a:extLst>
              <a:ext uri="{FF2B5EF4-FFF2-40B4-BE49-F238E27FC236}">
                <a16:creationId xmlns:a16="http://schemas.microsoft.com/office/drawing/2014/main" id="{6486B448-10BF-49CB-9755-0F489E970912}"/>
              </a:ext>
            </a:extLst>
          </p:cNvPr>
          <p:cNvSpPr txBox="1"/>
          <p:nvPr/>
        </p:nvSpPr>
        <p:spPr>
          <a:xfrm>
            <a:off x="1756610" y="6506954"/>
            <a:ext cx="5630779" cy="253916"/>
          </a:xfrm>
          <a:prstGeom prst="rect">
            <a:avLst/>
          </a:prstGeom>
          <a:noFill/>
        </p:spPr>
        <p:txBody>
          <a:bodyPr wrap="square" rtlCol="0">
            <a:spAutoFit/>
          </a:bodyPr>
          <a:lstStyle/>
          <a:p>
            <a:r>
              <a:rPr lang="fr-FR" sz="1050" dirty="0"/>
              <a:t>Version animée et illustrée de ce principe sur </a:t>
            </a:r>
            <a:r>
              <a:rPr lang="fr-FR" sz="1050" dirty="0">
                <a:hlinkClick r:id="rId5"/>
              </a:rPr>
              <a:t>https://doranum.fr/enjeux-benefices/principes-fair/</a:t>
            </a:r>
            <a:endParaRPr lang="fr-FR" sz="1050" dirty="0"/>
          </a:p>
        </p:txBody>
      </p:sp>
      <p:sp>
        <p:nvSpPr>
          <p:cNvPr id="5" name="Ellipse 4">
            <a:extLst>
              <a:ext uri="{FF2B5EF4-FFF2-40B4-BE49-F238E27FC236}">
                <a16:creationId xmlns:a16="http://schemas.microsoft.com/office/drawing/2014/main" id="{4ED7E8D8-14AC-4076-B2CB-3234C29A380D}"/>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6" action="ppaction://hlinksldjump"/>
            <a:extLst>
              <a:ext uri="{FF2B5EF4-FFF2-40B4-BE49-F238E27FC236}">
                <a16:creationId xmlns:a16="http://schemas.microsoft.com/office/drawing/2014/main" id="{45983E87-8AF3-4ABC-90FF-D75279250F40}"/>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2559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86A66-6A62-4CBB-94C4-ED7D90ED05FE}"/>
              </a:ext>
            </a:extLst>
          </p:cNvPr>
          <p:cNvSpPr>
            <a:spLocks noGrp="1"/>
          </p:cNvSpPr>
          <p:nvPr>
            <p:ph type="title"/>
          </p:nvPr>
        </p:nvSpPr>
        <p:spPr/>
        <p:txBody>
          <a:bodyPr/>
          <a:lstStyle/>
          <a:p>
            <a:r>
              <a:rPr lang="fr-FR" dirty="0"/>
              <a:t>Le système 5-stars Open Data</a:t>
            </a:r>
          </a:p>
        </p:txBody>
      </p:sp>
      <p:sp>
        <p:nvSpPr>
          <p:cNvPr id="3" name="Espace réservé du contenu 2">
            <a:extLst>
              <a:ext uri="{FF2B5EF4-FFF2-40B4-BE49-F238E27FC236}">
                <a16:creationId xmlns:a16="http://schemas.microsoft.com/office/drawing/2014/main" id="{0F51F2EE-DBF9-4F27-984F-998DB6EE2305}"/>
              </a:ext>
            </a:extLst>
          </p:cNvPr>
          <p:cNvSpPr>
            <a:spLocks noGrp="1"/>
          </p:cNvSpPr>
          <p:nvPr>
            <p:ph idx="1"/>
          </p:nvPr>
        </p:nvSpPr>
        <p:spPr/>
        <p:txBody>
          <a:bodyPr>
            <a:normAutofit fontScale="77500" lnSpcReduction="20000"/>
          </a:bodyPr>
          <a:lstStyle/>
          <a:p>
            <a:pPr marL="0" indent="0">
              <a:buNone/>
            </a:pPr>
            <a:r>
              <a:rPr lang="fr-FR" dirty="0"/>
              <a:t>Tim Berners-Lee, inventeur du web et pionnier des données liées, est à l’origine d’une échelle d’ouverture des données ouvertes :</a:t>
            </a:r>
          </a:p>
          <a:p>
            <a:pPr marL="514350" indent="-514350">
              <a:buFont typeface="+mj-lt"/>
              <a:buAutoNum type="arabicPeriod"/>
            </a:pPr>
            <a:r>
              <a:rPr lang="fr-FR" dirty="0"/>
              <a:t>Rendre ses données disponibles sur internet, sous une licence ouverte</a:t>
            </a:r>
          </a:p>
          <a:p>
            <a:pPr marL="514350" indent="-514350">
              <a:buFont typeface="+mj-lt"/>
              <a:buAutoNum type="arabicPeriod"/>
            </a:pPr>
            <a:r>
              <a:rPr lang="fr-FR" dirty="0"/>
              <a:t>Rendre ses données disponibles dans un format structuré (ex.: un tableur Excel plutôt que la capture d’écran d’un tableau)</a:t>
            </a:r>
          </a:p>
          <a:p>
            <a:pPr marL="514350" indent="-514350">
              <a:buFont typeface="+mj-lt"/>
              <a:buAutoNum type="arabicPeriod"/>
            </a:pPr>
            <a:r>
              <a:rPr lang="fr-FR" dirty="0"/>
              <a:t>Rendre ses données disponibles dans un format ouvert non propriétaire (ex.: CSV plutôt qu’Excel)</a:t>
            </a:r>
          </a:p>
          <a:p>
            <a:pPr marL="514350" indent="-514350">
              <a:buFont typeface="+mj-lt"/>
              <a:buAutoNum type="arabicPeriod"/>
            </a:pPr>
            <a:r>
              <a:rPr lang="fr-FR" dirty="0"/>
              <a:t>Utiliser des URI et identifiants pérennes pour décrire ses données, de façon à ce que d’autres puissent les citer et faire des liens vers ces ressources</a:t>
            </a:r>
          </a:p>
          <a:p>
            <a:pPr marL="514350" indent="-514350">
              <a:buFont typeface="+mj-lt"/>
              <a:buAutoNum type="arabicPeriod"/>
            </a:pPr>
            <a:r>
              <a:rPr lang="fr-FR" dirty="0"/>
              <a:t>Lier ses données à d’autres données et produits de recherche, afin de les mettre en contexte.</a:t>
            </a:r>
          </a:p>
          <a:p>
            <a:pPr>
              <a:buFont typeface="Wingdings" panose="05000000000000000000" pitchFamily="2" charset="2"/>
              <a:buChar char="Ø"/>
            </a:pPr>
            <a:r>
              <a:rPr lang="fr-FR" dirty="0"/>
              <a:t> Des données 5 étoiles sont des données FAIR !</a:t>
            </a:r>
          </a:p>
        </p:txBody>
      </p:sp>
      <p:sp>
        <p:nvSpPr>
          <p:cNvPr id="4" name="Ellipse 3">
            <a:extLst>
              <a:ext uri="{FF2B5EF4-FFF2-40B4-BE49-F238E27FC236}">
                <a16:creationId xmlns:a16="http://schemas.microsoft.com/office/drawing/2014/main" id="{753B45E2-E663-49E5-B989-41F49B060390}"/>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ZoneTexte 4">
            <a:extLst>
              <a:ext uri="{FF2B5EF4-FFF2-40B4-BE49-F238E27FC236}">
                <a16:creationId xmlns:a16="http://schemas.microsoft.com/office/drawing/2014/main" id="{42086D67-D755-4E1A-85A6-E374156223D7}"/>
              </a:ext>
            </a:extLst>
          </p:cNvPr>
          <p:cNvSpPr txBox="1"/>
          <p:nvPr/>
        </p:nvSpPr>
        <p:spPr>
          <a:xfrm>
            <a:off x="1066800" y="6128305"/>
            <a:ext cx="7010400" cy="369332"/>
          </a:xfrm>
          <a:prstGeom prst="rect">
            <a:avLst/>
          </a:prstGeom>
          <a:noFill/>
        </p:spPr>
        <p:txBody>
          <a:bodyPr wrap="square" rtlCol="0">
            <a:spAutoFit/>
          </a:bodyPr>
          <a:lstStyle/>
          <a:p>
            <a:pPr algn="ctr"/>
            <a:r>
              <a:rPr lang="fr-FR" dirty="0"/>
              <a:t>Détails et exemples sur : </a:t>
            </a:r>
            <a:r>
              <a:rPr lang="fr-FR" dirty="0">
                <a:hlinkClick r:id="rId2"/>
              </a:rPr>
              <a:t>https://5stardata.info/en/</a:t>
            </a:r>
            <a:r>
              <a:rPr lang="fr-FR" dirty="0"/>
              <a:t> </a:t>
            </a:r>
          </a:p>
        </p:txBody>
      </p:sp>
      <p:sp>
        <p:nvSpPr>
          <p:cNvPr id="6" name="Ellipse 5">
            <a:hlinkClick r:id="rId3" action="ppaction://hlinksldjump"/>
            <a:extLst>
              <a:ext uri="{FF2B5EF4-FFF2-40B4-BE49-F238E27FC236}">
                <a16:creationId xmlns:a16="http://schemas.microsoft.com/office/drawing/2014/main" id="{B7D2874F-C775-41C9-8868-0C09D9E975E0}"/>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869296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A6F813-45B4-4C56-80B9-469C5766B8E8}"/>
              </a:ext>
            </a:extLst>
          </p:cNvPr>
          <p:cNvSpPr>
            <a:spLocks noGrp="1"/>
          </p:cNvSpPr>
          <p:nvPr>
            <p:ph type="title"/>
          </p:nvPr>
        </p:nvSpPr>
        <p:spPr/>
        <p:txBody>
          <a:bodyPr/>
          <a:lstStyle/>
          <a:p>
            <a:r>
              <a:rPr lang="fr-FR" dirty="0"/>
              <a:t>L’ouverture des logiciels</a:t>
            </a:r>
          </a:p>
        </p:txBody>
      </p:sp>
      <p:sp>
        <p:nvSpPr>
          <p:cNvPr id="3" name="Espace réservé du texte 2">
            <a:extLst>
              <a:ext uri="{FF2B5EF4-FFF2-40B4-BE49-F238E27FC236}">
                <a16:creationId xmlns:a16="http://schemas.microsoft.com/office/drawing/2014/main" id="{7ED59899-2394-4D56-B0FC-532357CB144B}"/>
              </a:ext>
            </a:extLst>
          </p:cNvPr>
          <p:cNvSpPr>
            <a:spLocks noGrp="1"/>
          </p:cNvSpPr>
          <p:nvPr>
            <p:ph type="body" idx="1"/>
          </p:nvPr>
        </p:nvSpPr>
        <p:spPr/>
        <p:txBody>
          <a:bodyPr/>
          <a:lstStyle/>
          <a:p>
            <a:r>
              <a:rPr lang="fr-FR" dirty="0"/>
              <a:t>Niveau : avancé</a:t>
            </a:r>
          </a:p>
        </p:txBody>
      </p:sp>
      <p:sp>
        <p:nvSpPr>
          <p:cNvPr id="4" name="Ellipse 3">
            <a:extLst>
              <a:ext uri="{FF2B5EF4-FFF2-40B4-BE49-F238E27FC236}">
                <a16:creationId xmlns:a16="http://schemas.microsoft.com/office/drawing/2014/main" id="{3F95E8FE-A59B-41DB-8296-E3BC96BA8305}"/>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19119A92-E0D9-41F1-9D31-E07B11C72455}"/>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659045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F6E7F03-AED4-4F77-BDAE-0782542D9330}"/>
              </a:ext>
            </a:extLst>
          </p:cNvPr>
          <p:cNvPicPr>
            <a:picLocks noChangeAspect="1"/>
          </p:cNvPicPr>
          <p:nvPr/>
        </p:nvPicPr>
        <p:blipFill>
          <a:blip r:embed="rId3"/>
          <a:stretch>
            <a:fillRect/>
          </a:stretch>
        </p:blipFill>
        <p:spPr>
          <a:xfrm>
            <a:off x="0" y="0"/>
            <a:ext cx="9144000" cy="6469298"/>
          </a:xfrm>
          <a:prstGeom prst="rect">
            <a:avLst/>
          </a:prstGeom>
        </p:spPr>
      </p:pic>
      <p:sp>
        <p:nvSpPr>
          <p:cNvPr id="3" name="ZoneTexte 2">
            <a:extLst>
              <a:ext uri="{FF2B5EF4-FFF2-40B4-BE49-F238E27FC236}">
                <a16:creationId xmlns:a16="http://schemas.microsoft.com/office/drawing/2014/main" id="{140B9C62-2852-4F70-B27D-0C5F82BD1882}"/>
              </a:ext>
            </a:extLst>
          </p:cNvPr>
          <p:cNvSpPr txBox="1"/>
          <p:nvPr/>
        </p:nvSpPr>
        <p:spPr>
          <a:xfrm>
            <a:off x="1247313" y="6375932"/>
            <a:ext cx="6649374" cy="369332"/>
          </a:xfrm>
          <a:prstGeom prst="rect">
            <a:avLst/>
          </a:prstGeom>
          <a:noFill/>
        </p:spPr>
        <p:txBody>
          <a:bodyPr wrap="square" rtlCol="0">
            <a:spAutoFit/>
          </a:bodyPr>
          <a:lstStyle/>
          <a:p>
            <a:pPr algn="ctr"/>
            <a:r>
              <a:rPr lang="fr-FR" dirty="0"/>
              <a:t>Carte conceptuelle du logiciel libre (</a:t>
            </a:r>
            <a:r>
              <a:rPr lang="fr-FR" dirty="0">
                <a:hlinkClick r:id="rId4"/>
              </a:rPr>
              <a:t>source</a:t>
            </a:r>
            <a:r>
              <a:rPr lang="fr-FR" dirty="0"/>
              <a:t>)</a:t>
            </a:r>
          </a:p>
        </p:txBody>
      </p:sp>
      <p:sp>
        <p:nvSpPr>
          <p:cNvPr id="5" name="Ellipse 4">
            <a:extLst>
              <a:ext uri="{FF2B5EF4-FFF2-40B4-BE49-F238E27FC236}">
                <a16:creationId xmlns:a16="http://schemas.microsoft.com/office/drawing/2014/main" id="{2BD43AF0-E31B-4874-A484-62DF48657FCD}"/>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5" action="ppaction://hlinksldjump"/>
            <a:extLst>
              <a:ext uri="{FF2B5EF4-FFF2-40B4-BE49-F238E27FC236}">
                <a16:creationId xmlns:a16="http://schemas.microsoft.com/office/drawing/2014/main" id="{C8F0DEC0-EFB8-456A-909F-63BF3177DE8E}"/>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34604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C0CC4-A73B-4307-89F4-27A181691642}"/>
              </a:ext>
            </a:extLst>
          </p:cNvPr>
          <p:cNvSpPr>
            <a:spLocks noGrp="1"/>
          </p:cNvSpPr>
          <p:nvPr>
            <p:ph type="title"/>
          </p:nvPr>
        </p:nvSpPr>
        <p:spPr>
          <a:xfrm>
            <a:off x="628649" y="365127"/>
            <a:ext cx="8197849" cy="1044574"/>
          </a:xfrm>
        </p:spPr>
        <p:txBody>
          <a:bodyPr>
            <a:normAutofit/>
          </a:bodyPr>
          <a:lstStyle/>
          <a:p>
            <a:r>
              <a:rPr lang="fr-FR" sz="3200" dirty="0"/>
              <a:t>Logiciels libres et accès ouvert, même combat ?</a:t>
            </a:r>
          </a:p>
        </p:txBody>
      </p:sp>
      <p:sp>
        <p:nvSpPr>
          <p:cNvPr id="3" name="Espace réservé du contenu 2">
            <a:extLst>
              <a:ext uri="{FF2B5EF4-FFF2-40B4-BE49-F238E27FC236}">
                <a16:creationId xmlns:a16="http://schemas.microsoft.com/office/drawing/2014/main" id="{BEE0DCEC-09EE-4105-91E4-70C3AB49A092}"/>
              </a:ext>
            </a:extLst>
          </p:cNvPr>
          <p:cNvSpPr>
            <a:spLocks noGrp="1"/>
          </p:cNvSpPr>
          <p:nvPr>
            <p:ph idx="1"/>
          </p:nvPr>
        </p:nvSpPr>
        <p:spPr>
          <a:xfrm>
            <a:off x="628649" y="1409701"/>
            <a:ext cx="7886700" cy="4576763"/>
          </a:xfrm>
        </p:spPr>
        <p:txBody>
          <a:bodyPr>
            <a:normAutofit fontScale="70000" lnSpcReduction="20000"/>
          </a:bodyPr>
          <a:lstStyle/>
          <a:p>
            <a:r>
              <a:rPr lang="fr-FR" dirty="0"/>
              <a:t>Parallèle possible entre les coûts des logiciels propriétaires utilisés par les établissements d’ESR publics et leurs abonnements aux revues savantes ?</a:t>
            </a:r>
          </a:p>
          <a:p>
            <a:r>
              <a:rPr lang="fr-FR" dirty="0"/>
              <a:t>Même si les logiciels libres ne sont pas toujours gratuits, et que les grandes organisations doivent souvent payer des licences pour utiliser des logiciels à code source libre et bénéficier de soutien technique (ou payer leurs propres développeurs pour adapter les logiciels libres à leurs besoins), il y aurait une réelle marge de manœuvre pour réduire les coûts en adoptant massivement le libre à la place des logiciels propriétaires.</a:t>
            </a:r>
          </a:p>
          <a:p>
            <a:r>
              <a:rPr lang="fr-FR" dirty="0"/>
              <a:t>Les alternatives libres n’existent pas toujours (même situation de marché non-concurrentiel que ce qui peut exister pour les revues).</a:t>
            </a:r>
          </a:p>
          <a:p>
            <a:r>
              <a:rPr lang="fr-FR" dirty="0"/>
              <a:t>Le modèle économique du monde des logiciels n’est pas non plus exactement comparable à celui des publications scientifiques : bien plus éclaté, notamment entre revendeurs et distributeurs de licences.</a:t>
            </a:r>
          </a:p>
          <a:p>
            <a:pPr>
              <a:buFont typeface="Wingdings" panose="05000000000000000000" pitchFamily="2" charset="2"/>
              <a:buChar char="Ø"/>
            </a:pPr>
            <a:r>
              <a:rPr lang="fr-FR" dirty="0"/>
              <a:t> Ne peut qu’encourager le passage au libre de tous les services publics, comme recommandé par l’article 16 de la loi pour une République numérique ?</a:t>
            </a:r>
          </a:p>
          <a:p>
            <a:endParaRPr lang="fr-FR" dirty="0"/>
          </a:p>
        </p:txBody>
      </p:sp>
      <p:sp>
        <p:nvSpPr>
          <p:cNvPr id="4" name="Rectangle 3">
            <a:extLst>
              <a:ext uri="{FF2B5EF4-FFF2-40B4-BE49-F238E27FC236}">
                <a16:creationId xmlns:a16="http://schemas.microsoft.com/office/drawing/2014/main" id="{DBE6BD28-D513-45BC-B1A8-175BD7202B22}"/>
              </a:ext>
            </a:extLst>
          </p:cNvPr>
          <p:cNvSpPr/>
          <p:nvPr/>
        </p:nvSpPr>
        <p:spPr>
          <a:xfrm>
            <a:off x="473075" y="6176963"/>
            <a:ext cx="8197850" cy="523220"/>
          </a:xfrm>
          <a:prstGeom prst="rect">
            <a:avLst/>
          </a:prstGeom>
        </p:spPr>
        <p:txBody>
          <a:bodyPr wrap="square">
            <a:spAutoFit/>
          </a:bodyPr>
          <a:lstStyle/>
          <a:p>
            <a:pPr algn="ctr"/>
            <a:r>
              <a:rPr lang="fr-FR" sz="1400" dirty="0"/>
              <a:t>Réflexions synthétisées à partir de J.-H. Roy, « Ce que coûtent les logiciels «non libres» et la science «non ouverte» », </a:t>
            </a:r>
            <a:r>
              <a:rPr lang="fr-FR" sz="1400" i="1" dirty="0" err="1"/>
              <a:t>Acfas</a:t>
            </a:r>
            <a:r>
              <a:rPr lang="fr-FR" sz="1400" dirty="0"/>
              <a:t>, 2019 (</a:t>
            </a:r>
            <a:r>
              <a:rPr lang="fr-FR" sz="1400" dirty="0">
                <a:hlinkClick r:id="rId3"/>
              </a:rPr>
              <a:t>en ligne</a:t>
            </a:r>
            <a:r>
              <a:rPr lang="fr-FR" sz="1400" dirty="0"/>
              <a:t>).</a:t>
            </a:r>
            <a:endParaRPr lang="fr-FR" sz="1400" dirty="0">
              <a:effectLst/>
            </a:endParaRPr>
          </a:p>
        </p:txBody>
      </p:sp>
      <p:sp>
        <p:nvSpPr>
          <p:cNvPr id="5" name="Ellipse 4">
            <a:extLst>
              <a:ext uri="{FF2B5EF4-FFF2-40B4-BE49-F238E27FC236}">
                <a16:creationId xmlns:a16="http://schemas.microsoft.com/office/drawing/2014/main" id="{17D214CF-F83F-4136-ACB6-D80CA00EF64C}"/>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DC153AB1-25A2-4515-83C7-5A3506E267AB}"/>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07237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CB0BF-F5BF-404D-B685-BE8F5A39E452}"/>
              </a:ext>
            </a:extLst>
          </p:cNvPr>
          <p:cNvSpPr>
            <a:spLocks noGrp="1"/>
          </p:cNvSpPr>
          <p:nvPr>
            <p:ph type="title"/>
          </p:nvPr>
        </p:nvSpPr>
        <p:spPr/>
        <p:txBody>
          <a:bodyPr/>
          <a:lstStyle/>
          <a:p>
            <a:r>
              <a:rPr lang="fr-FR" dirty="0"/>
              <a:t>Ouvrir la recherche en train de se faire</a:t>
            </a:r>
          </a:p>
        </p:txBody>
      </p:sp>
      <p:sp>
        <p:nvSpPr>
          <p:cNvPr id="3" name="Espace réservé du texte 2">
            <a:extLst>
              <a:ext uri="{FF2B5EF4-FFF2-40B4-BE49-F238E27FC236}">
                <a16:creationId xmlns:a16="http://schemas.microsoft.com/office/drawing/2014/main" id="{F8099EB5-ED69-475E-8230-85AFCD7B4B3B}"/>
              </a:ext>
            </a:extLst>
          </p:cNvPr>
          <p:cNvSpPr>
            <a:spLocks noGrp="1"/>
          </p:cNvSpPr>
          <p:nvPr>
            <p:ph type="body" idx="1"/>
          </p:nvPr>
        </p:nvSpPr>
        <p:spPr/>
        <p:txBody>
          <a:bodyPr/>
          <a:lstStyle/>
          <a:p>
            <a:r>
              <a:rPr lang="fr-FR" dirty="0"/>
              <a:t>Niveau : avancé</a:t>
            </a:r>
          </a:p>
        </p:txBody>
      </p:sp>
      <p:sp>
        <p:nvSpPr>
          <p:cNvPr id="4" name="Ellipse 3">
            <a:extLst>
              <a:ext uri="{FF2B5EF4-FFF2-40B4-BE49-F238E27FC236}">
                <a16:creationId xmlns:a16="http://schemas.microsoft.com/office/drawing/2014/main" id="{3A59B0E8-89E3-4D69-AA2E-5818FD275003}"/>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4971F68F-429A-4A24-9374-C7698324C355}"/>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521644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E0501-EEA4-402B-824C-EA8AE0EB303D}"/>
              </a:ext>
            </a:extLst>
          </p:cNvPr>
          <p:cNvSpPr>
            <a:spLocks noGrp="1"/>
          </p:cNvSpPr>
          <p:nvPr>
            <p:ph type="title"/>
          </p:nvPr>
        </p:nvSpPr>
        <p:spPr>
          <a:xfrm>
            <a:off x="628650" y="365126"/>
            <a:ext cx="7886700" cy="1235074"/>
          </a:xfrm>
        </p:spPr>
        <p:txBody>
          <a:bodyPr>
            <a:noAutofit/>
          </a:bodyPr>
          <a:lstStyle/>
          <a:p>
            <a:r>
              <a:rPr lang="fr-FR" sz="3600" dirty="0"/>
              <a:t>De nouveaux types de publication pour partager la science en train de se faire</a:t>
            </a:r>
          </a:p>
        </p:txBody>
      </p:sp>
      <p:sp>
        <p:nvSpPr>
          <p:cNvPr id="3" name="Espace réservé du contenu 2">
            <a:extLst>
              <a:ext uri="{FF2B5EF4-FFF2-40B4-BE49-F238E27FC236}">
                <a16:creationId xmlns:a16="http://schemas.microsoft.com/office/drawing/2014/main" id="{E1828B3A-27F0-482E-98E3-5EACEFDE6BBA}"/>
              </a:ext>
            </a:extLst>
          </p:cNvPr>
          <p:cNvSpPr>
            <a:spLocks noGrp="1"/>
          </p:cNvSpPr>
          <p:nvPr>
            <p:ph idx="1"/>
          </p:nvPr>
        </p:nvSpPr>
        <p:spPr>
          <a:xfrm>
            <a:off x="628650" y="1777901"/>
            <a:ext cx="7886700" cy="4714973"/>
          </a:xfrm>
        </p:spPr>
        <p:txBody>
          <a:bodyPr>
            <a:normAutofit fontScale="70000" lnSpcReduction="20000"/>
          </a:bodyPr>
          <a:lstStyle/>
          <a:p>
            <a:r>
              <a:rPr lang="fr-FR" dirty="0" err="1"/>
              <a:t>Pré-enregistrement</a:t>
            </a:r>
            <a:r>
              <a:rPr lang="fr-FR" dirty="0"/>
              <a:t> : publication d’un enregistrement horodaté de la conception d’une étude, avant la collecte ou l’analyse des données, pour ne pas se laisser influencer ensuite par des biais de confirmation</a:t>
            </a:r>
          </a:p>
          <a:p>
            <a:r>
              <a:rPr lang="fr-FR" dirty="0"/>
              <a:t>Rapports enregistrés (</a:t>
            </a:r>
            <a:r>
              <a:rPr lang="fr-FR" i="1" dirty="0" err="1"/>
              <a:t>registered</a:t>
            </a:r>
            <a:r>
              <a:rPr lang="fr-FR" i="1" dirty="0"/>
              <a:t> reports</a:t>
            </a:r>
            <a:r>
              <a:rPr lang="fr-FR" dirty="0"/>
              <a:t>) : publication décrivant les hypothèses de travail et méthodologies adoptées dans une étude, soumise à l’évaluation des pairs sans qu’on tienne compte des résultats de l’étude (seule la méthode est évaluée, dans sa pertinence et sa robustesse)</a:t>
            </a:r>
          </a:p>
          <a:p>
            <a:r>
              <a:rPr lang="fr-FR" dirty="0"/>
              <a:t>Protocole d'étude : article décrivant le plan et les propositions d'analyse détaillées d'un projet de recherche qui n'a pas encore produit de résultats.</a:t>
            </a:r>
          </a:p>
          <a:p>
            <a:r>
              <a:rPr lang="fr-FR" dirty="0"/>
              <a:t>Protocole de laboratoire : nouveau type de publication en deux parties, qui décrivent ensemble des méthodes vérifiées et réutilisables :</a:t>
            </a:r>
          </a:p>
          <a:p>
            <a:pPr lvl="1"/>
            <a:r>
              <a:rPr lang="fr-FR" dirty="0"/>
              <a:t>Un protocole pas à pas déposé sur </a:t>
            </a:r>
            <a:r>
              <a:rPr lang="fr-FR" i="1" dirty="0"/>
              <a:t>protocols.io</a:t>
            </a:r>
            <a:r>
              <a:rPr lang="fr-FR" dirty="0"/>
              <a:t>, donnant accès à des outils spécialisés pour communiquer des détails méthodologiques (y compris réactifs, mesures, formules, clips vidéo, organigrammes dynamiques...) et faciliter la réutilisation du protocole ;</a:t>
            </a:r>
          </a:p>
          <a:p>
            <a:pPr lvl="1"/>
            <a:r>
              <a:rPr lang="fr-FR" dirty="0"/>
              <a:t>Un article relu par les pairs, contextualisant le protocole, avec des échantillons de données et une section discutant des applications, des limites et des résultats attendus. </a:t>
            </a:r>
          </a:p>
          <a:p>
            <a:endParaRPr lang="fr-FR" dirty="0"/>
          </a:p>
        </p:txBody>
      </p:sp>
      <p:sp>
        <p:nvSpPr>
          <p:cNvPr id="4" name="Ellipse 3">
            <a:extLst>
              <a:ext uri="{FF2B5EF4-FFF2-40B4-BE49-F238E27FC236}">
                <a16:creationId xmlns:a16="http://schemas.microsoft.com/office/drawing/2014/main" id="{BFD1ECE9-655C-426A-A24E-B71548ADE5BB}"/>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3" action="ppaction://hlinksldjump"/>
            <a:extLst>
              <a:ext uri="{FF2B5EF4-FFF2-40B4-BE49-F238E27FC236}">
                <a16:creationId xmlns:a16="http://schemas.microsoft.com/office/drawing/2014/main" id="{155F10DE-4D82-4862-B5F8-EA3EAD40FA9E}"/>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217259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9C691C-3FBF-468F-9483-6EAF9AE98C3C}"/>
              </a:ext>
            </a:extLst>
          </p:cNvPr>
          <p:cNvSpPr>
            <a:spLocks noGrp="1"/>
          </p:cNvSpPr>
          <p:nvPr>
            <p:ph type="title"/>
          </p:nvPr>
        </p:nvSpPr>
        <p:spPr/>
        <p:txBody>
          <a:bodyPr/>
          <a:lstStyle/>
          <a:p>
            <a:r>
              <a:rPr lang="fr-FR" dirty="0"/>
              <a:t>Un </a:t>
            </a:r>
            <a:r>
              <a:rPr lang="fr-FR" dirty="0" err="1"/>
              <a:t>éc</a:t>
            </a:r>
            <a:r>
              <a:rPr lang="fr-FR" b="1" u="sng" dirty="0" err="1"/>
              <a:t>open</a:t>
            </a:r>
            <a:r>
              <a:rPr lang="fr-FR" dirty="0" err="1"/>
              <a:t>système</a:t>
            </a:r>
            <a:endParaRPr lang="fr-FR" dirty="0"/>
          </a:p>
        </p:txBody>
      </p:sp>
      <p:sp>
        <p:nvSpPr>
          <p:cNvPr id="3" name="Espace réservé du contenu 2">
            <a:extLst>
              <a:ext uri="{FF2B5EF4-FFF2-40B4-BE49-F238E27FC236}">
                <a16:creationId xmlns:a16="http://schemas.microsoft.com/office/drawing/2014/main" id="{4AC2A520-AFC1-4769-9F68-E1A44777FE2E}"/>
              </a:ext>
            </a:extLst>
          </p:cNvPr>
          <p:cNvSpPr>
            <a:spLocks noGrp="1"/>
          </p:cNvSpPr>
          <p:nvPr>
            <p:ph idx="1"/>
          </p:nvPr>
        </p:nvSpPr>
        <p:spPr/>
        <p:txBody>
          <a:bodyPr>
            <a:normAutofit fontScale="70000" lnSpcReduction="20000"/>
          </a:bodyPr>
          <a:lstStyle/>
          <a:p>
            <a:r>
              <a:rPr lang="fr-FR" dirty="0"/>
              <a:t>Depuis quelques décennies, on assiste à l’essor d’un mouvement qui considère toute l’information publique (y compris non scientifique) comme un bien commun (</a:t>
            </a:r>
            <a:r>
              <a:rPr lang="fr-FR" dirty="0">
                <a:hlinkClick r:id="rId3"/>
              </a:rPr>
              <a:t>E. </a:t>
            </a:r>
            <a:r>
              <a:rPr lang="fr-FR" dirty="0" err="1">
                <a:hlinkClick r:id="rId3"/>
              </a:rPr>
              <a:t>Ostrom</a:t>
            </a:r>
            <a:r>
              <a:rPr lang="fr-FR" dirty="0"/>
              <a:t>) dont la diffusion est d’intérêt public et général, et milite pour la mise à disposition en priorité des données produites par le secteur public (administration, établissements publics…), mais aussi des données d’origine privée (notamment organisations à but non lucratif comme Wikipédia).</a:t>
            </a:r>
          </a:p>
          <a:p>
            <a:r>
              <a:rPr lang="fr-FR" dirty="0"/>
              <a:t>Ce mouvement s’inscrit dans une démarche plus vaste de transparence et de participation des citoyens initié par de nombreux gouvernements dont le gouvernement français, et qui se manifeste parfois par l’acronyme ODOSOS (de l'anglais « open data, open source et open standards, littéralement données ouvertes, logiciel libre et format ouvert), démarche elle-même comprise dans le mouvement plus général de </a:t>
            </a:r>
            <a:r>
              <a:rPr lang="fr-FR" dirty="0">
                <a:hlinkClick r:id="rId4"/>
              </a:rPr>
              <a:t>l’innovation ouverte</a:t>
            </a:r>
            <a:r>
              <a:rPr lang="fr-FR" dirty="0"/>
              <a:t>.</a:t>
            </a:r>
          </a:p>
          <a:p>
            <a:r>
              <a:rPr lang="fr-FR" dirty="0"/>
              <a:t>Cet « open system » peut concerner des productions intellectuelles qui ne relèvent pas de la recherche scientifique, comme des œuvres d’art ou littéraires.</a:t>
            </a:r>
          </a:p>
        </p:txBody>
      </p:sp>
      <p:sp>
        <p:nvSpPr>
          <p:cNvPr id="4" name="Ellipse 3">
            <a:extLst>
              <a:ext uri="{FF2B5EF4-FFF2-40B4-BE49-F238E27FC236}">
                <a16:creationId xmlns:a16="http://schemas.microsoft.com/office/drawing/2014/main" id="{0C3FC57F-DE28-4E44-91D7-5F4A9E64F483}"/>
              </a:ext>
            </a:extLst>
          </p:cNvPr>
          <p:cNvSpPr/>
          <p:nvPr/>
        </p:nvSpPr>
        <p:spPr>
          <a:xfrm>
            <a:off x="8515350" y="249037"/>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5" action="ppaction://hlinksldjump"/>
            <a:extLst>
              <a:ext uri="{FF2B5EF4-FFF2-40B4-BE49-F238E27FC236}">
                <a16:creationId xmlns:a16="http://schemas.microsoft.com/office/drawing/2014/main" id="{0FF6A4A4-6240-48E2-A841-7ADA7A1E1ABA}"/>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490888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9A113-F730-447D-811C-0B914B23DF79}"/>
              </a:ext>
            </a:extLst>
          </p:cNvPr>
          <p:cNvSpPr>
            <a:spLocks noGrp="1"/>
          </p:cNvSpPr>
          <p:nvPr>
            <p:ph type="title"/>
          </p:nvPr>
        </p:nvSpPr>
        <p:spPr/>
        <p:txBody>
          <a:bodyPr/>
          <a:lstStyle/>
          <a:p>
            <a:r>
              <a:rPr lang="fr-FR" dirty="0"/>
              <a:t>Évaluation de la recherche</a:t>
            </a:r>
          </a:p>
        </p:txBody>
      </p:sp>
      <p:sp>
        <p:nvSpPr>
          <p:cNvPr id="3" name="Espace réservé du texte 2">
            <a:extLst>
              <a:ext uri="{FF2B5EF4-FFF2-40B4-BE49-F238E27FC236}">
                <a16:creationId xmlns:a16="http://schemas.microsoft.com/office/drawing/2014/main" id="{8049062C-169A-41CF-89C5-7AFAEBF22FB3}"/>
              </a:ext>
            </a:extLst>
          </p:cNvPr>
          <p:cNvSpPr>
            <a:spLocks noGrp="1"/>
          </p:cNvSpPr>
          <p:nvPr>
            <p:ph type="body" idx="1"/>
          </p:nvPr>
        </p:nvSpPr>
        <p:spPr/>
        <p:txBody>
          <a:bodyPr/>
          <a:lstStyle/>
          <a:p>
            <a:r>
              <a:rPr lang="fr-FR" dirty="0"/>
              <a:t>Niveau : avancé</a:t>
            </a:r>
          </a:p>
        </p:txBody>
      </p:sp>
      <p:sp>
        <p:nvSpPr>
          <p:cNvPr id="4" name="Ellipse 3">
            <a:extLst>
              <a:ext uri="{FF2B5EF4-FFF2-40B4-BE49-F238E27FC236}">
                <a16:creationId xmlns:a16="http://schemas.microsoft.com/office/drawing/2014/main" id="{005026E6-2AB9-40C3-B601-4F97EADA923A}"/>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2" action="ppaction://hlinksldjump"/>
            <a:extLst>
              <a:ext uri="{FF2B5EF4-FFF2-40B4-BE49-F238E27FC236}">
                <a16:creationId xmlns:a16="http://schemas.microsoft.com/office/drawing/2014/main" id="{19EACC57-7429-4D1B-9FD5-01A3F3E83EFC}"/>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762695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92EC6-F0AA-4D3D-B30B-6009F954B4DF}"/>
              </a:ext>
            </a:extLst>
          </p:cNvPr>
          <p:cNvSpPr>
            <a:spLocks noGrp="1"/>
          </p:cNvSpPr>
          <p:nvPr>
            <p:ph type="title"/>
          </p:nvPr>
        </p:nvSpPr>
        <p:spPr/>
        <p:txBody>
          <a:bodyPr/>
          <a:lstStyle/>
          <a:p>
            <a:r>
              <a:rPr lang="fr-FR" dirty="0"/>
              <a:t>Les articles exécutables</a:t>
            </a:r>
          </a:p>
        </p:txBody>
      </p:sp>
      <p:sp>
        <p:nvSpPr>
          <p:cNvPr id="3" name="Espace réservé du contenu 2">
            <a:extLst>
              <a:ext uri="{FF2B5EF4-FFF2-40B4-BE49-F238E27FC236}">
                <a16:creationId xmlns:a16="http://schemas.microsoft.com/office/drawing/2014/main" id="{3244CEC3-14C2-403D-9F03-C82A597DB8D7}"/>
              </a:ext>
            </a:extLst>
          </p:cNvPr>
          <p:cNvSpPr>
            <a:spLocks noGrp="1"/>
          </p:cNvSpPr>
          <p:nvPr>
            <p:ph idx="1"/>
          </p:nvPr>
        </p:nvSpPr>
        <p:spPr>
          <a:xfrm>
            <a:off x="628650" y="1690689"/>
            <a:ext cx="7886700" cy="4486274"/>
          </a:xfrm>
        </p:spPr>
        <p:txBody>
          <a:bodyPr>
            <a:normAutofit lnSpcReduction="10000"/>
          </a:bodyPr>
          <a:lstStyle/>
          <a:p>
            <a:r>
              <a:rPr lang="fr-FR" dirty="0"/>
              <a:t> Un article exécutable (</a:t>
            </a:r>
            <a:r>
              <a:rPr lang="fr-FR" i="1" dirty="0" err="1"/>
              <a:t>Executable</a:t>
            </a:r>
            <a:r>
              <a:rPr lang="fr-FR" i="1" dirty="0"/>
              <a:t> </a:t>
            </a:r>
            <a:r>
              <a:rPr lang="fr-FR" i="1" dirty="0" err="1"/>
              <a:t>Research</a:t>
            </a:r>
            <a:r>
              <a:rPr lang="fr-FR" i="1" dirty="0"/>
              <a:t> Article</a:t>
            </a:r>
            <a:r>
              <a:rPr lang="fr-FR" dirty="0"/>
              <a:t> ou </a:t>
            </a:r>
            <a:r>
              <a:rPr lang="fr-FR" i="1" dirty="0" err="1"/>
              <a:t>Executable</a:t>
            </a:r>
            <a:r>
              <a:rPr lang="fr-FR" i="1" dirty="0"/>
              <a:t> </a:t>
            </a:r>
            <a:r>
              <a:rPr lang="fr-FR" i="1" dirty="0" err="1"/>
              <a:t>paper</a:t>
            </a:r>
            <a:r>
              <a:rPr lang="fr-FR" dirty="0"/>
              <a:t>) est un nouveau format de publication, dans lequel le texte est formaté sous forme d’un logiciel dynamique qui combine du texte, des données brutes et le code utilisé pour l’analyse, et avec lequel le lecteur peut interagir. L’idée est de permettre au lecteur de reproduire chaque étape franchie pour évaluer la qualité d’un article et arriver aux conclusions d’une publication (</a:t>
            </a:r>
            <a:r>
              <a:rPr lang="fr-FR" dirty="0">
                <a:hlinkClick r:id="rId3"/>
              </a:rPr>
              <a:t>source</a:t>
            </a:r>
            <a:r>
              <a:rPr lang="fr-FR" dirty="0"/>
              <a:t>).</a:t>
            </a:r>
          </a:p>
          <a:p>
            <a:r>
              <a:rPr lang="fr-FR" dirty="0"/>
              <a:t>L’éditeur </a:t>
            </a:r>
            <a:r>
              <a:rPr lang="fr-FR" dirty="0" err="1"/>
              <a:t>eLife</a:t>
            </a:r>
            <a:r>
              <a:rPr lang="fr-FR" dirty="0"/>
              <a:t> figure parmi les premiers à avoir proposé ce genre d’articles, encore peu répandus.</a:t>
            </a:r>
          </a:p>
        </p:txBody>
      </p:sp>
      <p:sp>
        <p:nvSpPr>
          <p:cNvPr id="4" name="Ellipse 3">
            <a:extLst>
              <a:ext uri="{FF2B5EF4-FFF2-40B4-BE49-F238E27FC236}">
                <a16:creationId xmlns:a16="http://schemas.microsoft.com/office/drawing/2014/main" id="{AD522E22-D921-4283-90B0-2194B29F8169}"/>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Ellipse 4">
            <a:hlinkClick r:id="rId4" action="ppaction://hlinksldjump"/>
            <a:extLst>
              <a:ext uri="{FF2B5EF4-FFF2-40B4-BE49-F238E27FC236}">
                <a16:creationId xmlns:a16="http://schemas.microsoft.com/office/drawing/2014/main" id="{04B2EFCA-E512-40F7-BB5D-6A4518663CAD}"/>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806455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2789A8-4123-488D-B135-D94568CDD41A}"/>
              </a:ext>
            </a:extLst>
          </p:cNvPr>
          <p:cNvPicPr>
            <a:picLocks noChangeAspect="1"/>
          </p:cNvPicPr>
          <p:nvPr/>
        </p:nvPicPr>
        <p:blipFill>
          <a:blip r:embed="rId2"/>
          <a:stretch>
            <a:fillRect/>
          </a:stretch>
        </p:blipFill>
        <p:spPr>
          <a:xfrm>
            <a:off x="0" y="69809"/>
            <a:ext cx="9144000" cy="6718381"/>
          </a:xfrm>
          <a:prstGeom prst="rect">
            <a:avLst/>
          </a:prstGeom>
        </p:spPr>
      </p:pic>
      <p:sp>
        <p:nvSpPr>
          <p:cNvPr id="5" name="Rectangle 4">
            <a:extLst>
              <a:ext uri="{FF2B5EF4-FFF2-40B4-BE49-F238E27FC236}">
                <a16:creationId xmlns:a16="http://schemas.microsoft.com/office/drawing/2014/main" id="{A1F6E6BD-C27A-4DF4-A5D5-BF9995EB17D0}"/>
              </a:ext>
            </a:extLst>
          </p:cNvPr>
          <p:cNvSpPr/>
          <p:nvPr/>
        </p:nvSpPr>
        <p:spPr>
          <a:xfrm>
            <a:off x="4914900" y="5267236"/>
            <a:ext cx="3898900" cy="1200329"/>
          </a:xfrm>
          <a:prstGeom prst="rect">
            <a:avLst/>
          </a:prstGeom>
        </p:spPr>
        <p:txBody>
          <a:bodyPr wrap="square">
            <a:spAutoFit/>
          </a:bodyPr>
          <a:lstStyle/>
          <a:p>
            <a:pPr algn="r"/>
            <a:r>
              <a:rPr lang="en-US" dirty="0"/>
              <a:t>Un article executable : L.M. Lewis et al., « Replication Study: Transcriptional amplification in tumor cells with elevated c-</a:t>
            </a:r>
            <a:r>
              <a:rPr lang="en-US" dirty="0" err="1"/>
              <a:t>Myc</a:t>
            </a:r>
            <a:r>
              <a:rPr lang="en-US" dirty="0"/>
              <a:t> », </a:t>
            </a:r>
            <a:r>
              <a:rPr lang="en-US" i="1" dirty="0" err="1"/>
              <a:t>eLife</a:t>
            </a:r>
            <a:r>
              <a:rPr lang="en-US" dirty="0"/>
              <a:t>, 2018 (</a:t>
            </a:r>
            <a:r>
              <a:rPr lang="en-US" dirty="0" err="1">
                <a:hlinkClick r:id="rId3"/>
              </a:rPr>
              <a:t>en</a:t>
            </a:r>
            <a:r>
              <a:rPr lang="en-US" dirty="0">
                <a:hlinkClick r:id="rId3"/>
              </a:rPr>
              <a:t> </a:t>
            </a:r>
            <a:r>
              <a:rPr lang="en-US" dirty="0" err="1">
                <a:hlinkClick r:id="rId3"/>
              </a:rPr>
              <a:t>ligne</a:t>
            </a:r>
            <a:r>
              <a:rPr lang="en-US" dirty="0"/>
              <a:t>).</a:t>
            </a:r>
            <a:endParaRPr lang="en-US" dirty="0">
              <a:effectLst/>
            </a:endParaRPr>
          </a:p>
        </p:txBody>
      </p:sp>
      <p:sp>
        <p:nvSpPr>
          <p:cNvPr id="6" name="Ellipse 5">
            <a:extLst>
              <a:ext uri="{FF2B5EF4-FFF2-40B4-BE49-F238E27FC236}">
                <a16:creationId xmlns:a16="http://schemas.microsoft.com/office/drawing/2014/main" id="{A28DD7F4-7179-47EC-B2EC-96932F97FBD8}"/>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7" name="Ellipse 6">
            <a:hlinkClick r:id="rId4" action="ppaction://hlinksldjump"/>
            <a:extLst>
              <a:ext uri="{FF2B5EF4-FFF2-40B4-BE49-F238E27FC236}">
                <a16:creationId xmlns:a16="http://schemas.microsoft.com/office/drawing/2014/main" id="{D04740AB-C17F-4572-A839-64D476023CE7}"/>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248849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29208"/>
            <a:ext cx="7886700" cy="1081258"/>
          </a:xfrm>
        </p:spPr>
        <p:txBody>
          <a:bodyPr>
            <a:normAutofit fontScale="90000"/>
          </a:bodyPr>
          <a:lstStyle/>
          <a:p>
            <a:r>
              <a:rPr lang="fr-FR" dirty="0"/>
              <a:t>Évaluation quantitative et citations ouvertes</a:t>
            </a:r>
          </a:p>
        </p:txBody>
      </p:sp>
      <p:sp>
        <p:nvSpPr>
          <p:cNvPr id="14" name="ZoneTexte 13"/>
          <p:cNvSpPr txBox="1"/>
          <p:nvPr/>
        </p:nvSpPr>
        <p:spPr>
          <a:xfrm>
            <a:off x="745986" y="1693029"/>
            <a:ext cx="7652028" cy="3139321"/>
          </a:xfrm>
          <a:prstGeom prst="rect">
            <a:avLst/>
          </a:prstGeom>
          <a:noFill/>
        </p:spPr>
        <p:txBody>
          <a:bodyPr wrap="square" rtlCol="0">
            <a:spAutoFit/>
          </a:bodyPr>
          <a:lstStyle/>
          <a:p>
            <a:pPr marL="214313" indent="-214313">
              <a:buFont typeface="Arial" panose="020B0604020202020204" pitchFamily="34" charset="0"/>
              <a:buChar char="•"/>
            </a:pPr>
            <a:r>
              <a:rPr lang="fr-FR" dirty="0"/>
              <a:t>L’évaluation de la recherche, notamment de son impact supposé, a besoin de transparence quant aux liens de citation qui unissent réellement les publications</a:t>
            </a:r>
          </a:p>
          <a:p>
            <a:pPr marL="214313" indent="-214313">
              <a:buFont typeface="Arial" panose="020B0604020202020204" pitchFamily="34" charset="0"/>
              <a:buChar char="•"/>
            </a:pPr>
            <a:r>
              <a:rPr lang="fr-FR" dirty="0"/>
              <a:t>La connaissance de ces liens n’est possible que si les métadonnées descriptives des documents sont de qualité, afin de savoir précisément à quel document cité un document citant fait référence, et vice-versa</a:t>
            </a:r>
          </a:p>
          <a:p>
            <a:pPr marL="342900" indent="-342900">
              <a:buFont typeface="Wingdings" panose="05000000000000000000" pitchFamily="2" charset="2"/>
              <a:buChar char="Ø"/>
            </a:pPr>
            <a:r>
              <a:rPr lang="fr-FR" dirty="0">
                <a:sym typeface="Wingdings" panose="05000000000000000000" pitchFamily="2" charset="2"/>
              </a:rPr>
              <a:t>Il est indispensable d’indexer convenablement TOUTE la production scientifique</a:t>
            </a:r>
          </a:p>
          <a:p>
            <a:pPr marL="342900" indent="-342900">
              <a:buFont typeface="Wingdings" panose="05000000000000000000" pitchFamily="2" charset="2"/>
              <a:buChar char="Ø"/>
            </a:pPr>
            <a:r>
              <a:rPr lang="fr-FR" dirty="0">
                <a:sym typeface="Wingdings" panose="05000000000000000000" pitchFamily="2" charset="2"/>
              </a:rPr>
              <a:t>Quand les publications sont disponibles en libre accès, les techniques de fouille de texte et de données permettent de mieux compter les citations, mais aussi d’en donner le contexte et de les caractériser.</a:t>
            </a:r>
            <a:endParaRPr lang="fr-FR" dirty="0"/>
          </a:p>
        </p:txBody>
      </p:sp>
      <p:pic>
        <p:nvPicPr>
          <p:cNvPr id="6" name="Image 5">
            <a:extLst>
              <a:ext uri="{FF2B5EF4-FFF2-40B4-BE49-F238E27FC236}">
                <a16:creationId xmlns:a16="http://schemas.microsoft.com/office/drawing/2014/main" id="{5D59EB5E-EB25-46F4-BF6E-B0F1152CA836}"/>
              </a:ext>
            </a:extLst>
          </p:cNvPr>
          <p:cNvPicPr>
            <a:picLocks noChangeAspect="1"/>
          </p:cNvPicPr>
          <p:nvPr/>
        </p:nvPicPr>
        <p:blipFill>
          <a:blip r:embed="rId3"/>
          <a:stretch>
            <a:fillRect/>
          </a:stretch>
        </p:blipFill>
        <p:spPr>
          <a:xfrm>
            <a:off x="2447925" y="5014913"/>
            <a:ext cx="4248150" cy="1524000"/>
          </a:xfrm>
          <a:prstGeom prst="rect">
            <a:avLst/>
          </a:prstGeom>
        </p:spPr>
      </p:pic>
      <p:sp>
        <p:nvSpPr>
          <p:cNvPr id="15" name="Ellipse 14">
            <a:extLst>
              <a:ext uri="{FF2B5EF4-FFF2-40B4-BE49-F238E27FC236}">
                <a16:creationId xmlns:a16="http://schemas.microsoft.com/office/drawing/2014/main" id="{3970D827-116C-4D6B-A647-D36A1AD9889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7" name="Ellipse 6">
            <a:hlinkClick r:id="rId4" action="ppaction://hlinksldjump"/>
            <a:extLst>
              <a:ext uri="{FF2B5EF4-FFF2-40B4-BE49-F238E27FC236}">
                <a16:creationId xmlns:a16="http://schemas.microsoft.com/office/drawing/2014/main" id="{6A6EFA12-BB00-42CE-9155-B640BD887868}"/>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59036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A920A-1E98-40C0-B5EA-816D0DD5AB74}"/>
              </a:ext>
            </a:extLst>
          </p:cNvPr>
          <p:cNvSpPr>
            <a:spLocks noGrp="1"/>
          </p:cNvSpPr>
          <p:nvPr>
            <p:ph type="title"/>
          </p:nvPr>
        </p:nvSpPr>
        <p:spPr/>
        <p:txBody>
          <a:bodyPr/>
          <a:lstStyle/>
          <a:p>
            <a:r>
              <a:rPr lang="fr-FR" dirty="0"/>
              <a:t>L’écosystème Citations ouvertes</a:t>
            </a:r>
          </a:p>
        </p:txBody>
      </p:sp>
      <p:sp>
        <p:nvSpPr>
          <p:cNvPr id="7" name="Espace réservé du contenu 6">
            <a:extLst>
              <a:ext uri="{FF2B5EF4-FFF2-40B4-BE49-F238E27FC236}">
                <a16:creationId xmlns:a16="http://schemas.microsoft.com/office/drawing/2014/main" id="{1903AF6A-A135-4B3C-9187-BC23C7C1E934}"/>
              </a:ext>
            </a:extLst>
          </p:cNvPr>
          <p:cNvSpPr>
            <a:spLocks noGrp="1"/>
          </p:cNvSpPr>
          <p:nvPr>
            <p:ph idx="1"/>
          </p:nvPr>
        </p:nvSpPr>
        <p:spPr/>
        <p:txBody>
          <a:bodyPr/>
          <a:lstStyle/>
          <a:p>
            <a:r>
              <a:rPr lang="fr-FR" dirty="0"/>
              <a:t>L’Initiative for Open Citations (</a:t>
            </a:r>
            <a:r>
              <a:rPr lang="fr-FR" dirty="0">
                <a:hlinkClick r:id="rId3"/>
              </a:rPr>
              <a:t>I4OC</a:t>
            </a:r>
            <a:r>
              <a:rPr lang="fr-FR" dirty="0"/>
              <a:t>) milite pour l’ouverture des données</a:t>
            </a:r>
          </a:p>
          <a:p>
            <a:r>
              <a:rPr lang="fr-FR" dirty="0"/>
              <a:t>L’agence </a:t>
            </a:r>
            <a:r>
              <a:rPr lang="fr-FR" dirty="0" err="1">
                <a:hlinkClick r:id="rId4"/>
              </a:rPr>
              <a:t>CrossRef</a:t>
            </a:r>
            <a:r>
              <a:rPr lang="fr-FR" dirty="0"/>
              <a:t> manipule les données de citations fournies par les éditeurs</a:t>
            </a:r>
          </a:p>
          <a:p>
            <a:r>
              <a:rPr lang="fr-FR" dirty="0"/>
              <a:t>Le projet </a:t>
            </a:r>
            <a:r>
              <a:rPr lang="fr-FR" dirty="0" err="1">
                <a:hlinkClick r:id="rId5"/>
              </a:rPr>
              <a:t>OpenCitations</a:t>
            </a:r>
            <a:r>
              <a:rPr lang="fr-FR" dirty="0"/>
              <a:t> met à disposition les données de citation recueillies par </a:t>
            </a:r>
            <a:r>
              <a:rPr lang="fr-FR" dirty="0" err="1"/>
              <a:t>CrossRef</a:t>
            </a:r>
            <a:r>
              <a:rPr lang="fr-FR" dirty="0"/>
              <a:t> sous licence CC-0</a:t>
            </a:r>
          </a:p>
          <a:p>
            <a:r>
              <a:rPr lang="fr-FR" dirty="0">
                <a:hlinkClick r:id="rId6"/>
              </a:rPr>
              <a:t>Wikidata</a:t>
            </a:r>
            <a:r>
              <a:rPr lang="fr-FR" dirty="0"/>
              <a:t> réutilise les données de citations pour enrichir ses notices de références</a:t>
            </a:r>
          </a:p>
        </p:txBody>
      </p:sp>
      <p:sp>
        <p:nvSpPr>
          <p:cNvPr id="4" name="Rectangle 3">
            <a:extLst>
              <a:ext uri="{FF2B5EF4-FFF2-40B4-BE49-F238E27FC236}">
                <a16:creationId xmlns:a16="http://schemas.microsoft.com/office/drawing/2014/main" id="{D9D30C22-0AD1-4E9B-929F-0FE43A1F3E30}"/>
              </a:ext>
            </a:extLst>
          </p:cNvPr>
          <p:cNvSpPr/>
          <p:nvPr/>
        </p:nvSpPr>
        <p:spPr>
          <a:xfrm>
            <a:off x="997721" y="6277320"/>
            <a:ext cx="7148557" cy="307777"/>
          </a:xfrm>
          <a:prstGeom prst="rect">
            <a:avLst/>
          </a:prstGeom>
        </p:spPr>
        <p:txBody>
          <a:bodyPr wrap="square">
            <a:spAutoFit/>
          </a:bodyPr>
          <a:lstStyle/>
          <a:p>
            <a:pPr algn="ctr"/>
            <a:r>
              <a:rPr lang="fr-FR" sz="1400" dirty="0"/>
              <a:t>D’après P.-C. Langlais, « Citations ouvertes : note de synthèse », </a:t>
            </a:r>
            <a:r>
              <a:rPr lang="fr-FR" sz="1400" i="1" dirty="0"/>
              <a:t>Intelligence IST</a:t>
            </a:r>
            <a:r>
              <a:rPr lang="fr-FR" sz="1400" dirty="0"/>
              <a:t>, 2018 (</a:t>
            </a:r>
            <a:r>
              <a:rPr lang="fr-FR" sz="1400" dirty="0">
                <a:hlinkClick r:id="rId7"/>
              </a:rPr>
              <a:t>en ligne</a:t>
            </a:r>
            <a:r>
              <a:rPr lang="fr-FR" sz="1400" dirty="0"/>
              <a:t>).</a:t>
            </a:r>
            <a:endParaRPr lang="fr-FR" sz="1400" dirty="0">
              <a:effectLst/>
            </a:endParaRPr>
          </a:p>
        </p:txBody>
      </p:sp>
      <p:sp>
        <p:nvSpPr>
          <p:cNvPr id="8" name="Ellipse 7">
            <a:extLst>
              <a:ext uri="{FF2B5EF4-FFF2-40B4-BE49-F238E27FC236}">
                <a16:creationId xmlns:a16="http://schemas.microsoft.com/office/drawing/2014/main" id="{8ED0D842-FC8E-43ED-88BA-170EDD170354}"/>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8" action="ppaction://hlinksldjump"/>
            <a:extLst>
              <a:ext uri="{FF2B5EF4-FFF2-40B4-BE49-F238E27FC236}">
                <a16:creationId xmlns:a16="http://schemas.microsoft.com/office/drawing/2014/main" id="{BC8A9BA6-3038-4B18-8B35-279C143E75B0}"/>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1678092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07D92E-306A-4B9B-9A64-E36B027499B3}"/>
              </a:ext>
            </a:extLst>
          </p:cNvPr>
          <p:cNvSpPr>
            <a:spLocks noGrp="1"/>
          </p:cNvSpPr>
          <p:nvPr>
            <p:ph type="title"/>
          </p:nvPr>
        </p:nvSpPr>
        <p:spPr/>
        <p:txBody>
          <a:bodyPr/>
          <a:lstStyle/>
          <a:p>
            <a:r>
              <a:rPr lang="fr-FR" dirty="0"/>
              <a:t>Merci pour votre lecture attentive !</a:t>
            </a:r>
          </a:p>
        </p:txBody>
      </p:sp>
      <p:sp>
        <p:nvSpPr>
          <p:cNvPr id="3" name="Espace réservé du texte 2">
            <a:extLst>
              <a:ext uri="{FF2B5EF4-FFF2-40B4-BE49-F238E27FC236}">
                <a16:creationId xmlns:a16="http://schemas.microsoft.com/office/drawing/2014/main" id="{535AA652-5B1C-4A19-AB88-58E2DE40C56A}"/>
              </a:ext>
            </a:extLst>
          </p:cNvPr>
          <p:cNvSpPr>
            <a:spLocks noGrp="1"/>
          </p:cNvSpPr>
          <p:nvPr>
            <p:ph type="body" idx="1"/>
          </p:nvPr>
        </p:nvSpPr>
        <p:spPr/>
        <p:txBody>
          <a:bodyPr/>
          <a:lstStyle/>
          <a:p>
            <a:r>
              <a:rPr lang="fr-FR" dirty="0"/>
              <a:t>À bientôt en formation pour approfondir le sujet !</a:t>
            </a:r>
          </a:p>
        </p:txBody>
      </p:sp>
      <p:sp>
        <p:nvSpPr>
          <p:cNvPr id="4" name="ZoneTexte 3">
            <a:extLst>
              <a:ext uri="{FF2B5EF4-FFF2-40B4-BE49-F238E27FC236}">
                <a16:creationId xmlns:a16="http://schemas.microsoft.com/office/drawing/2014/main" id="{727FCB2A-86C9-4EB6-B3FD-619C24A01BD5}"/>
              </a:ext>
            </a:extLst>
          </p:cNvPr>
          <p:cNvSpPr txBox="1"/>
          <p:nvPr/>
        </p:nvSpPr>
        <p:spPr>
          <a:xfrm>
            <a:off x="633412" y="5339557"/>
            <a:ext cx="6919912" cy="369332"/>
          </a:xfrm>
          <a:prstGeom prst="rect">
            <a:avLst/>
          </a:prstGeom>
          <a:noFill/>
        </p:spPr>
        <p:txBody>
          <a:bodyPr wrap="square" rtlCol="0">
            <a:spAutoFit/>
          </a:bodyPr>
          <a:lstStyle/>
          <a:p>
            <a:r>
              <a:rPr lang="fr-FR" dirty="0"/>
              <a:t>Pour toute question : justine.ancelin-fabre@chartes.psl.eu</a:t>
            </a:r>
          </a:p>
        </p:txBody>
      </p:sp>
      <p:sp>
        <p:nvSpPr>
          <p:cNvPr id="5" name="Ellipse 4">
            <a:hlinkClick r:id="rId2" action="ppaction://hlinksldjump"/>
            <a:extLst>
              <a:ext uri="{FF2B5EF4-FFF2-40B4-BE49-F238E27FC236}">
                <a16:creationId xmlns:a16="http://schemas.microsoft.com/office/drawing/2014/main" id="{20AB6282-3E06-4490-873E-25E22636AB4F}"/>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92176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9CC8B9-BCEE-41A7-8F72-F822F945A32E}"/>
              </a:ext>
            </a:extLst>
          </p:cNvPr>
          <p:cNvSpPr>
            <a:spLocks noGrp="1"/>
          </p:cNvSpPr>
          <p:nvPr>
            <p:ph type="title"/>
          </p:nvPr>
        </p:nvSpPr>
        <p:spPr/>
        <p:txBody>
          <a:bodyPr/>
          <a:lstStyle/>
          <a:p>
            <a:r>
              <a:rPr lang="fr-FR" dirty="0"/>
              <a:t>Droits d’auteur et réutilisation</a:t>
            </a:r>
          </a:p>
        </p:txBody>
      </p:sp>
      <p:sp>
        <p:nvSpPr>
          <p:cNvPr id="3" name="Espace réservé du contenu 2">
            <a:extLst>
              <a:ext uri="{FF2B5EF4-FFF2-40B4-BE49-F238E27FC236}">
                <a16:creationId xmlns:a16="http://schemas.microsoft.com/office/drawing/2014/main" id="{467DFCA0-6EC9-4E44-AE7F-7E7E73BAC4D8}"/>
              </a:ext>
            </a:extLst>
          </p:cNvPr>
          <p:cNvSpPr>
            <a:spLocks noGrp="1"/>
          </p:cNvSpPr>
          <p:nvPr>
            <p:ph idx="1"/>
          </p:nvPr>
        </p:nvSpPr>
        <p:spPr/>
        <p:txBody>
          <a:bodyPr>
            <a:normAutofit fontScale="92500" lnSpcReduction="10000"/>
          </a:bodyPr>
          <a:lstStyle/>
          <a:p>
            <a:r>
              <a:rPr lang="fr-FR" dirty="0"/>
              <a:t>Ce diaporama inclut des éléments sous droit d’auteur, dont les références sont indiquées dans les diapositives ou dans les notes les accompagnant. Si vous souhaitez réutiliser ces éléments, merci d’en respecter les conditions de citation et/ou les licences d’utilisation.</a:t>
            </a:r>
          </a:p>
          <a:p>
            <a:r>
              <a:rPr lang="fr-FR" dirty="0"/>
              <a:t>Ce diaporama est placé sous licence CC-BY. Il peut être librement réutilisé, entièrement ou en partie, à condition d’en citer l’auteur.</a:t>
            </a:r>
          </a:p>
          <a:p>
            <a:r>
              <a:rPr lang="fr-FR" dirty="0"/>
              <a:t>Ce diaporama est avant tout un outil de découverte autonome et/ou un aide-mémoire : il n’est pas recommandé de l’utiliser tel quel comme support de formation…</a:t>
            </a:r>
          </a:p>
          <a:p>
            <a:endParaRPr lang="fr-FR" dirty="0"/>
          </a:p>
          <a:p>
            <a:endParaRPr lang="fr-FR" dirty="0"/>
          </a:p>
          <a:p>
            <a:endParaRPr lang="fr-FR" dirty="0"/>
          </a:p>
        </p:txBody>
      </p:sp>
      <p:sp>
        <p:nvSpPr>
          <p:cNvPr id="4" name="Ellipse 3">
            <a:hlinkClick r:id="rId2" action="ppaction://hlinksldjump"/>
            <a:extLst>
              <a:ext uri="{FF2B5EF4-FFF2-40B4-BE49-F238E27FC236}">
                <a16:creationId xmlns:a16="http://schemas.microsoft.com/office/drawing/2014/main" id="{D24B1111-9A9B-43FD-8168-6BC9343AF11F}"/>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133344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E04D3B-62A1-4DF8-9064-7C0380C1D708}"/>
              </a:ext>
            </a:extLst>
          </p:cNvPr>
          <p:cNvSpPr>
            <a:spLocks noGrp="1"/>
          </p:cNvSpPr>
          <p:nvPr>
            <p:ph type="title"/>
          </p:nvPr>
        </p:nvSpPr>
        <p:spPr/>
        <p:txBody>
          <a:bodyPr/>
          <a:lstStyle/>
          <a:p>
            <a:r>
              <a:rPr lang="fr-FR" dirty="0"/>
              <a:t>1 science ouverte, 5 angles d’approche</a:t>
            </a:r>
          </a:p>
        </p:txBody>
      </p:sp>
      <p:sp>
        <p:nvSpPr>
          <p:cNvPr id="3" name="Espace réservé du contenu 2">
            <a:extLst>
              <a:ext uri="{FF2B5EF4-FFF2-40B4-BE49-F238E27FC236}">
                <a16:creationId xmlns:a16="http://schemas.microsoft.com/office/drawing/2014/main" id="{B66CA72D-C908-4EB1-9F40-202F8A6BDFBB}"/>
              </a:ext>
            </a:extLst>
          </p:cNvPr>
          <p:cNvSpPr>
            <a:spLocks noGrp="1"/>
          </p:cNvSpPr>
          <p:nvPr>
            <p:ph idx="1"/>
          </p:nvPr>
        </p:nvSpPr>
        <p:spPr/>
        <p:txBody>
          <a:bodyPr>
            <a:normAutofit lnSpcReduction="10000"/>
          </a:bodyPr>
          <a:lstStyle/>
          <a:p>
            <a:r>
              <a:rPr lang="fr-FR" dirty="0"/>
              <a:t>Infrastructures : une recherche efficace a besoin d’outils et d’applications ;</a:t>
            </a:r>
          </a:p>
          <a:p>
            <a:r>
              <a:rPr lang="fr-FR" dirty="0"/>
              <a:t>Pragmatisme : la science ne sera efficace que si la recherche est collaborative et mutualisée ;</a:t>
            </a:r>
          </a:p>
          <a:p>
            <a:r>
              <a:rPr lang="fr-FR" dirty="0"/>
              <a:t>Publics : les productions scientifiques doit être rendue accessible à tous ;</a:t>
            </a:r>
          </a:p>
          <a:p>
            <a:r>
              <a:rPr lang="fr-FR" dirty="0"/>
              <a:t>Démocratisation : la connaissance scientifique doit être rendue accessible à tous ;</a:t>
            </a:r>
          </a:p>
          <a:p>
            <a:r>
              <a:rPr lang="fr-FR" dirty="0"/>
              <a:t>Évaluation : les productions scientifiques doivent être évaluées autrement.</a:t>
            </a:r>
          </a:p>
        </p:txBody>
      </p:sp>
      <p:sp>
        <p:nvSpPr>
          <p:cNvPr id="4" name="Rectangle 3">
            <a:extLst>
              <a:ext uri="{FF2B5EF4-FFF2-40B4-BE49-F238E27FC236}">
                <a16:creationId xmlns:a16="http://schemas.microsoft.com/office/drawing/2014/main" id="{EF359414-303F-4797-842B-F0C9FE061471}"/>
              </a:ext>
            </a:extLst>
          </p:cNvPr>
          <p:cNvSpPr/>
          <p:nvPr/>
        </p:nvSpPr>
        <p:spPr>
          <a:xfrm>
            <a:off x="4491612" y="6105796"/>
            <a:ext cx="4023737" cy="523220"/>
          </a:xfrm>
          <a:prstGeom prst="rect">
            <a:avLst/>
          </a:prstGeom>
        </p:spPr>
        <p:txBody>
          <a:bodyPr wrap="square">
            <a:spAutoFit/>
          </a:bodyPr>
          <a:lstStyle/>
          <a:p>
            <a:pPr marL="285750" indent="-285750">
              <a:buFont typeface="Wingdings" panose="05000000000000000000" pitchFamily="2" charset="2"/>
              <a:buChar char="Ø"/>
            </a:pPr>
            <a:r>
              <a:rPr lang="en-US" sz="1400" dirty="0"/>
              <a:t>B. </a:t>
            </a:r>
            <a:r>
              <a:rPr lang="en-US" sz="1400" dirty="0" err="1"/>
              <a:t>Fecher</a:t>
            </a:r>
            <a:r>
              <a:rPr lang="en-US" sz="1400" dirty="0"/>
              <a:t> et S. </a:t>
            </a:r>
            <a:r>
              <a:rPr lang="en-US" sz="1400" dirty="0" err="1"/>
              <a:t>Friesike</a:t>
            </a:r>
            <a:r>
              <a:rPr lang="en-US" sz="1400" dirty="0"/>
              <a:t>, « Open Science: One Term, Five Schools of Thought », 2013 (</a:t>
            </a:r>
            <a:r>
              <a:rPr lang="en-US" sz="1400" dirty="0" err="1">
                <a:hlinkClick r:id="rId3"/>
              </a:rPr>
              <a:t>en</a:t>
            </a:r>
            <a:r>
              <a:rPr lang="en-US" sz="1400" dirty="0">
                <a:hlinkClick r:id="rId3"/>
              </a:rPr>
              <a:t> </a:t>
            </a:r>
            <a:r>
              <a:rPr lang="en-US" sz="1400" dirty="0" err="1">
                <a:hlinkClick r:id="rId3"/>
              </a:rPr>
              <a:t>ligne</a:t>
            </a:r>
            <a:r>
              <a:rPr lang="en-US" sz="1400" dirty="0"/>
              <a:t>).</a:t>
            </a:r>
            <a:endParaRPr lang="en-US" sz="1400" dirty="0">
              <a:effectLst/>
            </a:endParaRPr>
          </a:p>
        </p:txBody>
      </p:sp>
      <p:sp>
        <p:nvSpPr>
          <p:cNvPr id="5" name="Ellipse 4">
            <a:extLst>
              <a:ext uri="{FF2B5EF4-FFF2-40B4-BE49-F238E27FC236}">
                <a16:creationId xmlns:a16="http://schemas.microsoft.com/office/drawing/2014/main" id="{076F15B4-92ED-4DE3-9A6A-2910AE7A6454}"/>
              </a:ext>
            </a:extLst>
          </p:cNvPr>
          <p:cNvSpPr/>
          <p:nvPr/>
        </p:nvSpPr>
        <p:spPr>
          <a:xfrm>
            <a:off x="8515350" y="249037"/>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4" action="ppaction://hlinksldjump"/>
            <a:extLst>
              <a:ext uri="{FF2B5EF4-FFF2-40B4-BE49-F238E27FC236}">
                <a16:creationId xmlns:a16="http://schemas.microsoft.com/office/drawing/2014/main" id="{AD1D4746-7172-4A7C-82F8-4B02D46ED743}"/>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69386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30" y="1617520"/>
            <a:ext cx="8046220" cy="4436008"/>
          </a:xfrm>
          <a:prstGeom prst="rect">
            <a:avLst/>
          </a:prstGeom>
        </p:spPr>
      </p:pic>
      <p:sp>
        <p:nvSpPr>
          <p:cNvPr id="4" name="ZoneTexte 3"/>
          <p:cNvSpPr txBox="1"/>
          <p:nvPr/>
        </p:nvSpPr>
        <p:spPr>
          <a:xfrm>
            <a:off x="1618732" y="6206310"/>
            <a:ext cx="6652260" cy="300082"/>
          </a:xfrm>
          <a:prstGeom prst="rect">
            <a:avLst/>
          </a:prstGeom>
          <a:noFill/>
        </p:spPr>
        <p:txBody>
          <a:bodyPr wrap="square" rtlCol="0">
            <a:spAutoFit/>
          </a:bodyPr>
          <a:lstStyle/>
          <a:p>
            <a:r>
              <a:rPr lang="fr-FR" sz="1350" dirty="0"/>
              <a:t>Source : </a:t>
            </a:r>
            <a:r>
              <a:rPr lang="fr-FR" sz="1350" dirty="0">
                <a:hlinkClick r:id="rId4"/>
              </a:rPr>
              <a:t>https://www.fosteropenscience.eu/foster-taxonomy/open-science-definition</a:t>
            </a:r>
            <a:r>
              <a:rPr lang="fr-FR" sz="1350" dirty="0"/>
              <a:t> </a:t>
            </a:r>
          </a:p>
        </p:txBody>
      </p:sp>
      <p:sp>
        <p:nvSpPr>
          <p:cNvPr id="2" name="Titre 1"/>
          <p:cNvSpPr>
            <a:spLocks noGrp="1"/>
          </p:cNvSpPr>
          <p:nvPr>
            <p:ph type="title"/>
          </p:nvPr>
        </p:nvSpPr>
        <p:spPr>
          <a:xfrm>
            <a:off x="628650" y="291957"/>
            <a:ext cx="7886700" cy="1325563"/>
          </a:xfrm>
        </p:spPr>
        <p:txBody>
          <a:bodyPr/>
          <a:lstStyle/>
          <a:p>
            <a:r>
              <a:rPr lang="fr-FR" dirty="0"/>
              <a:t>La terminologie de la science ouverte</a:t>
            </a:r>
          </a:p>
        </p:txBody>
      </p:sp>
      <p:sp>
        <p:nvSpPr>
          <p:cNvPr id="6" name="Ellipse 5">
            <a:extLst>
              <a:ext uri="{FF2B5EF4-FFF2-40B4-BE49-F238E27FC236}">
                <a16:creationId xmlns:a16="http://schemas.microsoft.com/office/drawing/2014/main" id="{7AD10D80-32D9-4F46-8910-362AB1D5CCD4}"/>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7" name="Ellipse 6">
            <a:hlinkClick r:id="rId5" action="ppaction://hlinksldjump"/>
            <a:extLst>
              <a:ext uri="{FF2B5EF4-FFF2-40B4-BE49-F238E27FC236}">
                <a16:creationId xmlns:a16="http://schemas.microsoft.com/office/drawing/2014/main" id="{0A18E016-1F53-4722-8F3F-CF8CF8E2EE64}"/>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205620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C7B3F-A2B0-4E83-B433-FF75478A16D9}"/>
              </a:ext>
            </a:extLst>
          </p:cNvPr>
          <p:cNvPicPr>
            <a:picLocks noChangeAspect="1"/>
          </p:cNvPicPr>
          <p:nvPr/>
        </p:nvPicPr>
        <p:blipFill>
          <a:blip r:embed="rId3"/>
          <a:stretch>
            <a:fillRect/>
          </a:stretch>
        </p:blipFill>
        <p:spPr>
          <a:xfrm>
            <a:off x="2787136" y="340518"/>
            <a:ext cx="6236214" cy="6176963"/>
          </a:xfrm>
          <a:prstGeom prst="rect">
            <a:avLst/>
          </a:prstGeom>
        </p:spPr>
      </p:pic>
      <p:sp>
        <p:nvSpPr>
          <p:cNvPr id="2" name="Titre 1">
            <a:extLst>
              <a:ext uri="{FF2B5EF4-FFF2-40B4-BE49-F238E27FC236}">
                <a16:creationId xmlns:a16="http://schemas.microsoft.com/office/drawing/2014/main" id="{450BA31F-CCDE-498E-A9D8-95824B06EA05}"/>
              </a:ext>
            </a:extLst>
          </p:cNvPr>
          <p:cNvSpPr>
            <a:spLocks noGrp="1"/>
          </p:cNvSpPr>
          <p:nvPr>
            <p:ph type="title"/>
          </p:nvPr>
        </p:nvSpPr>
        <p:spPr>
          <a:xfrm>
            <a:off x="156113" y="2562651"/>
            <a:ext cx="3098799" cy="2304248"/>
          </a:xfrm>
        </p:spPr>
        <p:txBody>
          <a:bodyPr>
            <a:normAutofit fontScale="90000"/>
          </a:bodyPr>
          <a:lstStyle/>
          <a:p>
            <a:r>
              <a:rPr lang="fr-FR" sz="3700" dirty="0"/>
              <a:t>Les composantes de la science ouverte</a:t>
            </a:r>
            <a:br>
              <a:rPr lang="fr-FR" sz="3200" dirty="0"/>
            </a:br>
            <a:r>
              <a:rPr lang="fr-FR" sz="1800" dirty="0"/>
              <a:t> </a:t>
            </a:r>
            <a:r>
              <a:rPr lang="fr-FR" sz="1000" dirty="0"/>
              <a:t> </a:t>
            </a:r>
            <a:br>
              <a:rPr lang="fr-FR" sz="3200" dirty="0"/>
            </a:br>
            <a:r>
              <a:rPr lang="fr-FR" sz="2200" dirty="0"/>
              <a:t>(pastilles cliquables)</a:t>
            </a:r>
            <a:endParaRPr lang="fr-FR" sz="3200" dirty="0"/>
          </a:p>
        </p:txBody>
      </p:sp>
      <p:sp>
        <p:nvSpPr>
          <p:cNvPr id="3" name="Espace réservé du texte 2">
            <a:extLst>
              <a:ext uri="{FF2B5EF4-FFF2-40B4-BE49-F238E27FC236}">
                <a16:creationId xmlns:a16="http://schemas.microsoft.com/office/drawing/2014/main" id="{8CA6E36E-B8E3-4AC2-8FAC-EEF50250F2A1}"/>
              </a:ext>
            </a:extLst>
          </p:cNvPr>
          <p:cNvSpPr>
            <a:spLocks noGrp="1"/>
          </p:cNvSpPr>
          <p:nvPr>
            <p:ph type="body" idx="1"/>
          </p:nvPr>
        </p:nvSpPr>
        <p:spPr>
          <a:xfrm>
            <a:off x="156113" y="5171699"/>
            <a:ext cx="2526505" cy="676652"/>
          </a:xfrm>
        </p:spPr>
        <p:txBody>
          <a:bodyPr>
            <a:normAutofit/>
          </a:bodyPr>
          <a:lstStyle/>
          <a:p>
            <a:r>
              <a:rPr lang="fr-FR" sz="1800" dirty="0"/>
              <a:t>Niveau : avancé</a:t>
            </a:r>
          </a:p>
        </p:txBody>
      </p:sp>
      <p:sp>
        <p:nvSpPr>
          <p:cNvPr id="4" name="Ellipse 3">
            <a:extLst>
              <a:ext uri="{FF2B5EF4-FFF2-40B4-BE49-F238E27FC236}">
                <a16:creationId xmlns:a16="http://schemas.microsoft.com/office/drawing/2014/main" id="{FD522D42-A2FF-4B65-A396-934922CBB7C5}"/>
              </a:ext>
            </a:extLst>
          </p:cNvPr>
          <p:cNvSpPr/>
          <p:nvPr/>
        </p:nvSpPr>
        <p:spPr>
          <a:xfrm>
            <a:off x="8558482" y="102328"/>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2800" b="1" dirty="0"/>
          </a:p>
        </p:txBody>
      </p:sp>
      <p:sp>
        <p:nvSpPr>
          <p:cNvPr id="6" name="ZoneTexte 5">
            <a:extLst>
              <a:ext uri="{FF2B5EF4-FFF2-40B4-BE49-F238E27FC236}">
                <a16:creationId xmlns:a16="http://schemas.microsoft.com/office/drawing/2014/main" id="{985916DD-B7D0-4F9E-9F27-F937CDE637B8}"/>
              </a:ext>
            </a:extLst>
          </p:cNvPr>
          <p:cNvSpPr txBox="1"/>
          <p:nvPr/>
        </p:nvSpPr>
        <p:spPr>
          <a:xfrm>
            <a:off x="2682618" y="6507182"/>
            <a:ext cx="2051050" cy="276999"/>
          </a:xfrm>
          <a:prstGeom prst="rect">
            <a:avLst/>
          </a:prstGeom>
          <a:noFill/>
        </p:spPr>
        <p:txBody>
          <a:bodyPr wrap="square" rtlCol="0">
            <a:spAutoFit/>
          </a:bodyPr>
          <a:lstStyle/>
          <a:p>
            <a:r>
              <a:rPr lang="fr-FR" sz="1200" dirty="0"/>
              <a:t>Source de l’image : </a:t>
            </a:r>
            <a:r>
              <a:rPr lang="fr-FR" sz="1200" dirty="0">
                <a:hlinkClick r:id="rId4"/>
              </a:rPr>
              <a:t>Unesco</a:t>
            </a:r>
            <a:endParaRPr lang="fr-FR" sz="1200" dirty="0"/>
          </a:p>
        </p:txBody>
      </p:sp>
      <p:sp>
        <p:nvSpPr>
          <p:cNvPr id="7" name="Ellipse 6">
            <a:hlinkClick r:id="rId5" action="ppaction://hlinksldjump"/>
            <a:extLst>
              <a:ext uri="{FF2B5EF4-FFF2-40B4-BE49-F238E27FC236}">
                <a16:creationId xmlns:a16="http://schemas.microsoft.com/office/drawing/2014/main" id="{EFB873D8-BFAC-468B-845C-5FBE3E38E9A8}"/>
              </a:ext>
            </a:extLst>
          </p:cNvPr>
          <p:cNvSpPr/>
          <p:nvPr/>
        </p:nvSpPr>
        <p:spPr>
          <a:xfrm>
            <a:off x="5436830" y="957799"/>
            <a:ext cx="824248" cy="8242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hlinkClick r:id="rId6" action="ppaction://hlinksldjump"/>
            <a:extLst>
              <a:ext uri="{FF2B5EF4-FFF2-40B4-BE49-F238E27FC236}">
                <a16:creationId xmlns:a16="http://schemas.microsoft.com/office/drawing/2014/main" id="{163C26D0-DE17-4D6E-A04D-19FF209D9370}"/>
              </a:ext>
            </a:extLst>
          </p:cNvPr>
          <p:cNvSpPr/>
          <p:nvPr/>
        </p:nvSpPr>
        <p:spPr>
          <a:xfrm>
            <a:off x="7164030" y="2890527"/>
            <a:ext cx="824248" cy="8242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hlinkClick r:id="rId7" action="ppaction://hlinksldjump"/>
            <a:extLst>
              <a:ext uri="{FF2B5EF4-FFF2-40B4-BE49-F238E27FC236}">
                <a16:creationId xmlns:a16="http://schemas.microsoft.com/office/drawing/2014/main" id="{5A3B6667-8290-4A9F-9449-E6A3B4092D8E}"/>
              </a:ext>
            </a:extLst>
          </p:cNvPr>
          <p:cNvSpPr/>
          <p:nvPr/>
        </p:nvSpPr>
        <p:spPr>
          <a:xfrm>
            <a:off x="7950234" y="4291880"/>
            <a:ext cx="824248" cy="8242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hlinkClick r:id="rId8" action="ppaction://hlinksldjump"/>
            <a:extLst>
              <a:ext uri="{FF2B5EF4-FFF2-40B4-BE49-F238E27FC236}">
                <a16:creationId xmlns:a16="http://schemas.microsoft.com/office/drawing/2014/main" id="{689B24E0-EA63-49E1-9951-9A82D790DCC6}"/>
              </a:ext>
            </a:extLst>
          </p:cNvPr>
          <p:cNvSpPr/>
          <p:nvPr/>
        </p:nvSpPr>
        <p:spPr>
          <a:xfrm>
            <a:off x="4096980" y="443449"/>
            <a:ext cx="824248" cy="8242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hlinkClick r:id="rId9" action="ppaction://hlinksldjump"/>
            <a:extLst>
              <a:ext uri="{FF2B5EF4-FFF2-40B4-BE49-F238E27FC236}">
                <a16:creationId xmlns:a16="http://schemas.microsoft.com/office/drawing/2014/main" id="{2564E333-E462-4C90-87CA-F9647703261F}"/>
              </a:ext>
            </a:extLst>
          </p:cNvPr>
          <p:cNvSpPr/>
          <p:nvPr/>
        </p:nvSpPr>
        <p:spPr>
          <a:xfrm>
            <a:off x="3708143" y="2900579"/>
            <a:ext cx="824248" cy="8242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780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F057C-8B54-4016-9A09-94D0F32EA55D}"/>
              </a:ext>
            </a:extLst>
          </p:cNvPr>
          <p:cNvSpPr>
            <a:spLocks noGrp="1"/>
          </p:cNvSpPr>
          <p:nvPr>
            <p:ph type="title"/>
          </p:nvPr>
        </p:nvSpPr>
        <p:spPr/>
        <p:txBody>
          <a:bodyPr/>
          <a:lstStyle/>
          <a:p>
            <a:r>
              <a:rPr lang="fr-FR" dirty="0"/>
              <a:t>L’accès ouvert</a:t>
            </a:r>
          </a:p>
        </p:txBody>
      </p:sp>
      <p:sp>
        <p:nvSpPr>
          <p:cNvPr id="3" name="Espace réservé du texte 2">
            <a:extLst>
              <a:ext uri="{FF2B5EF4-FFF2-40B4-BE49-F238E27FC236}">
                <a16:creationId xmlns:a16="http://schemas.microsoft.com/office/drawing/2014/main" id="{10537CFA-D609-4340-BB69-3BF45B02F069}"/>
              </a:ext>
            </a:extLst>
          </p:cNvPr>
          <p:cNvSpPr>
            <a:spLocks noGrp="1"/>
          </p:cNvSpPr>
          <p:nvPr>
            <p:ph type="body" idx="1"/>
          </p:nvPr>
        </p:nvSpPr>
        <p:spPr/>
        <p:txBody>
          <a:bodyPr/>
          <a:lstStyle/>
          <a:p>
            <a:r>
              <a:rPr lang="fr-FR" dirty="0"/>
              <a:t>Niveau : avancé</a:t>
            </a:r>
          </a:p>
        </p:txBody>
      </p:sp>
      <p:sp>
        <p:nvSpPr>
          <p:cNvPr id="4" name="Ellipse 3">
            <a:extLst>
              <a:ext uri="{FF2B5EF4-FFF2-40B4-BE49-F238E27FC236}">
                <a16:creationId xmlns:a16="http://schemas.microsoft.com/office/drawing/2014/main" id="{0F7D6C93-4940-4DAB-8656-DDF28BC2A039}"/>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6" name="Ellipse 5">
            <a:hlinkClick r:id="rId2" action="ppaction://hlinksldjump"/>
            <a:extLst>
              <a:ext uri="{FF2B5EF4-FFF2-40B4-BE49-F238E27FC236}">
                <a16:creationId xmlns:a16="http://schemas.microsoft.com/office/drawing/2014/main" id="{7BF080C4-563A-4968-B824-98BF7A84BE74}"/>
              </a:ext>
            </a:extLst>
          </p:cNvPr>
          <p:cNvSpPr/>
          <p:nvPr/>
        </p:nvSpPr>
        <p:spPr>
          <a:xfrm>
            <a:off x="8558482" y="6323672"/>
            <a:ext cx="432000" cy="432000"/>
          </a:xfrm>
          <a:prstGeom prst="ellipse">
            <a:avLst/>
          </a:prstGeom>
          <a:solidFill>
            <a:srgbClr val="7030A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85300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A8F56-15AC-44E4-B1D2-623664E0514D}"/>
              </a:ext>
            </a:extLst>
          </p:cNvPr>
          <p:cNvSpPr>
            <a:spLocks noGrp="1"/>
          </p:cNvSpPr>
          <p:nvPr>
            <p:ph type="title"/>
          </p:nvPr>
        </p:nvSpPr>
        <p:spPr/>
        <p:txBody>
          <a:bodyPr/>
          <a:lstStyle/>
          <a:p>
            <a:r>
              <a:rPr lang="fr-FR" dirty="0"/>
              <a:t>Fondement technique : OAI-PMH</a:t>
            </a:r>
          </a:p>
        </p:txBody>
      </p:sp>
      <p:sp>
        <p:nvSpPr>
          <p:cNvPr id="3" name="Espace réservé du contenu 2">
            <a:extLst>
              <a:ext uri="{FF2B5EF4-FFF2-40B4-BE49-F238E27FC236}">
                <a16:creationId xmlns:a16="http://schemas.microsoft.com/office/drawing/2014/main" id="{2F141D40-8B17-4EB4-A208-DA358E40F1C3}"/>
              </a:ext>
            </a:extLst>
          </p:cNvPr>
          <p:cNvSpPr>
            <a:spLocks noGrp="1"/>
          </p:cNvSpPr>
          <p:nvPr>
            <p:ph idx="1"/>
          </p:nvPr>
        </p:nvSpPr>
        <p:spPr>
          <a:xfrm>
            <a:off x="628650" y="1562100"/>
            <a:ext cx="7886700" cy="4614863"/>
          </a:xfrm>
        </p:spPr>
        <p:txBody>
          <a:bodyPr>
            <a:normAutofit fontScale="62500" lnSpcReduction="20000"/>
          </a:bodyPr>
          <a:lstStyle/>
          <a:p>
            <a:r>
              <a:rPr lang="fr-FR" dirty="0"/>
              <a:t>Le protocole OAI-PMH (</a:t>
            </a:r>
            <a:r>
              <a:rPr lang="fr-FR" i="1" dirty="0"/>
              <a:t>Open Archives Initiative – Protocol for </a:t>
            </a:r>
            <a:r>
              <a:rPr lang="fr-FR" i="1" dirty="0" err="1"/>
              <a:t>Metadata</a:t>
            </a:r>
            <a:r>
              <a:rPr lang="fr-FR" i="1" dirty="0"/>
              <a:t> </a:t>
            </a:r>
            <a:r>
              <a:rPr lang="fr-FR" i="1" dirty="0" err="1"/>
              <a:t>Harvesting</a:t>
            </a:r>
            <a:r>
              <a:rPr lang="fr-FR" dirty="0"/>
              <a:t>) est indispensable à la science ouverte.</a:t>
            </a:r>
          </a:p>
          <a:p>
            <a:r>
              <a:rPr lang="fr-FR" dirty="0"/>
              <a:t>Il est un moyen d’échanger sur Internet des métadonnées entre plusieurs institutions, afin de multiplier les accès aux documents numériques. Il permet :</a:t>
            </a:r>
          </a:p>
          <a:p>
            <a:pPr lvl="1"/>
            <a:r>
              <a:rPr lang="fr-FR" dirty="0"/>
              <a:t>d’accroître la visibilité des collections numériques sur Internet,</a:t>
            </a:r>
          </a:p>
          <a:p>
            <a:pPr lvl="1"/>
            <a:r>
              <a:rPr lang="fr-FR" dirty="0"/>
              <a:t>de reconstituer virtuellement des corpus à partir de ressources accessibles sur différents sites,</a:t>
            </a:r>
          </a:p>
          <a:p>
            <a:pPr lvl="1"/>
            <a:r>
              <a:rPr lang="fr-FR" dirty="0"/>
              <a:t>d’alimenter des portails thématiques.</a:t>
            </a:r>
          </a:p>
          <a:p>
            <a:r>
              <a:rPr lang="fr-FR" dirty="0"/>
              <a:t>Son utilisation est libre, tout comme ses spécifications, disponibles sur le site </a:t>
            </a:r>
            <a:r>
              <a:rPr lang="fr-FR" dirty="0">
                <a:hlinkClick r:id="rId3"/>
              </a:rPr>
              <a:t>Open Archives Initiative</a:t>
            </a:r>
            <a:r>
              <a:rPr lang="fr-FR" dirty="0"/>
              <a:t>.</a:t>
            </a:r>
          </a:p>
          <a:p>
            <a:r>
              <a:rPr lang="fr-FR" dirty="0"/>
              <a:t>Il implique deux types d’acteurs :</a:t>
            </a:r>
          </a:p>
          <a:p>
            <a:pPr lvl="1"/>
            <a:r>
              <a:rPr lang="fr-FR" dirty="0"/>
              <a:t>les fournisseurs de données, qui déposent leurs métadonnées sur un serveur web appelé «entrepôt»,</a:t>
            </a:r>
          </a:p>
          <a:p>
            <a:pPr lvl="1"/>
            <a:r>
              <a:rPr lang="fr-FR" dirty="0"/>
              <a:t>et les fournisseurs de service qui collectent (on dit aussi «moissonnent») ces données pour les intégrer à l’index de leurs propres bibliothèques numériques.</a:t>
            </a:r>
          </a:p>
          <a:p>
            <a:pPr lvl="1"/>
            <a:r>
              <a:rPr lang="fr-FR" dirty="0"/>
              <a:t>Un même établissement peut jouer les deux rôles : diffuser ses métadonnées et collecter celles des autres.</a:t>
            </a:r>
          </a:p>
          <a:p>
            <a:r>
              <a:rPr lang="fr-FR" dirty="0"/>
              <a:t>Le fonctionnement de base du protocole OAI-PMH repose sur une communication de client à serveur. Le client envoie des requêtes au serveur en http, le serveur répond par un flux de données en XML.</a:t>
            </a:r>
          </a:p>
          <a:p>
            <a:endParaRPr lang="fr-FR" dirty="0"/>
          </a:p>
        </p:txBody>
      </p:sp>
      <p:sp>
        <p:nvSpPr>
          <p:cNvPr id="4" name="Ellipse 3">
            <a:extLst>
              <a:ext uri="{FF2B5EF4-FFF2-40B4-BE49-F238E27FC236}">
                <a16:creationId xmlns:a16="http://schemas.microsoft.com/office/drawing/2014/main" id="{D396ED0D-F836-49F2-B81B-65AA4F28A712}"/>
              </a:ext>
            </a:extLst>
          </p:cNvPr>
          <p:cNvSpPr/>
          <p:nvPr/>
        </p:nvSpPr>
        <p:spPr>
          <a:xfrm>
            <a:off x="8455290" y="149126"/>
            <a:ext cx="432000" cy="43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2800" b="1" dirty="0"/>
          </a:p>
        </p:txBody>
      </p:sp>
      <p:sp>
        <p:nvSpPr>
          <p:cNvPr id="5" name="ZoneTexte 4">
            <a:extLst>
              <a:ext uri="{FF2B5EF4-FFF2-40B4-BE49-F238E27FC236}">
                <a16:creationId xmlns:a16="http://schemas.microsoft.com/office/drawing/2014/main" id="{61EF3A94-03F0-4D35-9742-BD362C8F7E71}"/>
              </a:ext>
            </a:extLst>
          </p:cNvPr>
          <p:cNvSpPr txBox="1"/>
          <p:nvPr/>
        </p:nvSpPr>
        <p:spPr>
          <a:xfrm>
            <a:off x="2343150" y="6308208"/>
            <a:ext cx="4457700" cy="338554"/>
          </a:xfrm>
          <a:prstGeom prst="rect">
            <a:avLst/>
          </a:prstGeom>
          <a:noFill/>
        </p:spPr>
        <p:txBody>
          <a:bodyPr wrap="square" rtlCol="0">
            <a:spAutoFit/>
          </a:bodyPr>
          <a:lstStyle/>
          <a:p>
            <a:pPr algn="ctr"/>
            <a:r>
              <a:rPr lang="fr-FR" sz="1600" dirty="0"/>
              <a:t>Informations tirées du site de la </a:t>
            </a:r>
            <a:r>
              <a:rPr lang="fr-FR" sz="1600" dirty="0">
                <a:hlinkClick r:id="rId4"/>
              </a:rPr>
              <a:t>BnF</a:t>
            </a:r>
            <a:endParaRPr lang="fr-FR" sz="1600" dirty="0"/>
          </a:p>
        </p:txBody>
      </p:sp>
      <p:sp>
        <p:nvSpPr>
          <p:cNvPr id="6" name="Ellipse 5">
            <a:hlinkClick r:id="rId5" action="ppaction://hlinksldjump"/>
            <a:extLst>
              <a:ext uri="{FF2B5EF4-FFF2-40B4-BE49-F238E27FC236}">
                <a16:creationId xmlns:a16="http://schemas.microsoft.com/office/drawing/2014/main" id="{4E17D4E2-6A22-4EFB-B6F8-6FB7D41A136A}"/>
              </a:ext>
            </a:extLst>
          </p:cNvPr>
          <p:cNvSpPr/>
          <p:nvPr/>
        </p:nvSpPr>
        <p:spPr>
          <a:xfrm>
            <a:off x="8731350" y="6428963"/>
            <a:ext cx="360000" cy="360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t>R</a:t>
            </a:r>
          </a:p>
        </p:txBody>
      </p:sp>
    </p:spTree>
    <p:extLst>
      <p:ext uri="{BB962C8B-B14F-4D97-AF65-F5344CB8AC3E}">
        <p14:creationId xmlns:p14="http://schemas.microsoft.com/office/powerpoint/2010/main" val="373597421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960</TotalTime>
  <Words>8911</Words>
  <Application>Microsoft Office PowerPoint</Application>
  <PresentationFormat>Affichage à l'écran (4:3)</PresentationFormat>
  <Paragraphs>437</Paragraphs>
  <Slides>46</Slides>
  <Notes>18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Arial</vt:lpstr>
      <vt:lpstr>Calibri</vt:lpstr>
      <vt:lpstr>Calibri Light</vt:lpstr>
      <vt:lpstr>Wingdings</vt:lpstr>
      <vt:lpstr>Thème Office</vt:lpstr>
      <vt:lpstr>Initiation à la science ouverte  Niveau avancé</vt:lpstr>
      <vt:lpstr>Mode d’emploi indicatif</vt:lpstr>
      <vt:lpstr>Les principes de la science ouverte</vt:lpstr>
      <vt:lpstr>Un écopensystème</vt:lpstr>
      <vt:lpstr>1 science ouverte, 5 angles d’approche</vt:lpstr>
      <vt:lpstr>La terminologie de la science ouverte</vt:lpstr>
      <vt:lpstr>Les composantes de la science ouverte    (pastilles cliquables)</vt:lpstr>
      <vt:lpstr>L’accès ouvert</vt:lpstr>
      <vt:lpstr>Fondement technique : OAI-PMH</vt:lpstr>
      <vt:lpstr>Voie dorée : les APC</vt:lpstr>
      <vt:lpstr>Voie dorée : argent trop cher</vt:lpstr>
      <vt:lpstr>Voie dorée : qui doit payer ?</vt:lpstr>
      <vt:lpstr>Voie dorée : jusqu’à quand pourra-t-on payer ?</vt:lpstr>
      <vt:lpstr>Voie dorée : le projet OpenAPC</vt:lpstr>
      <vt:lpstr>Voie dorée : frais de publication ou frais de soumission ?</vt:lpstr>
      <vt:lpstr>Voie dorée : des APC au Sustaining Publishing Factor (SPF)</vt:lpstr>
      <vt:lpstr>Voie dorée : revues hybrides et revues miroirs</vt:lpstr>
      <vt:lpstr>Voie dorée : les prédateurs</vt:lpstr>
      <vt:lpstr>Voie dorée : identifier les prédateurs</vt:lpstr>
      <vt:lpstr>Voie dorée : revues prédatrices ou pseudo-revues ?</vt:lpstr>
      <vt:lpstr>Acteurs de la voie dorée</vt:lpstr>
      <vt:lpstr>Nouvelles formes de publication scientifique</vt:lpstr>
      <vt:lpstr>Voies dorée et diamant : journal flipping et FAIR OA</vt:lpstr>
      <vt:lpstr>Voie verte : le statut de publication</vt:lpstr>
      <vt:lpstr>Voie verte : la position des éditeurs</vt:lpstr>
      <vt:lpstr>Trouver des ressources en libre accès</vt:lpstr>
      <vt:lpstr>La position des chercheurs (2019)</vt:lpstr>
      <vt:lpstr>Les données de la recherche</vt:lpstr>
      <vt:lpstr>Le plan de gestion des données</vt:lpstr>
      <vt:lpstr>Le principe F (données Faciles à trouver)</vt:lpstr>
      <vt:lpstr>Le principe A (données Accessibles)</vt:lpstr>
      <vt:lpstr>Le principe I (données interopérables)</vt:lpstr>
      <vt:lpstr>Le principe R (données réutilisables)</vt:lpstr>
      <vt:lpstr>Le système 5-stars Open Data</vt:lpstr>
      <vt:lpstr>L’ouverture des logiciels</vt:lpstr>
      <vt:lpstr>Présentation PowerPoint</vt:lpstr>
      <vt:lpstr>Logiciels libres et accès ouvert, même combat ?</vt:lpstr>
      <vt:lpstr>Ouvrir la recherche en train de se faire</vt:lpstr>
      <vt:lpstr>De nouveaux types de publication pour partager la science en train de se faire</vt:lpstr>
      <vt:lpstr>Évaluation de la recherche</vt:lpstr>
      <vt:lpstr>Les articles exécutables</vt:lpstr>
      <vt:lpstr>Présentation PowerPoint</vt:lpstr>
      <vt:lpstr>Évaluation quantitative et citations ouvertes</vt:lpstr>
      <vt:lpstr>L’écosystème Citations ouvertes</vt:lpstr>
      <vt:lpstr>Merci pour votre lecture attentive !</vt:lpstr>
      <vt:lpstr>Droits d’auteur et réutilisation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science ouverte</dc:title>
  <dc:creator>Justine Fabre</dc:creator>
  <cp:lastModifiedBy>Justine Fabre</cp:lastModifiedBy>
  <cp:revision>51</cp:revision>
  <dcterms:created xsi:type="dcterms:W3CDTF">2021-04-23T15:24:31Z</dcterms:created>
  <dcterms:modified xsi:type="dcterms:W3CDTF">2021-04-28T10:13:40Z</dcterms:modified>
</cp:coreProperties>
</file>