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368" r:id="rId3"/>
    <p:sldId id="364" r:id="rId4"/>
    <p:sldId id="353" r:id="rId5"/>
    <p:sldId id="354" r:id="rId6"/>
    <p:sldId id="355" r:id="rId7"/>
    <p:sldId id="358" r:id="rId8"/>
    <p:sldId id="356" r:id="rId9"/>
    <p:sldId id="357" r:id="rId10"/>
    <p:sldId id="359" r:id="rId11"/>
    <p:sldId id="360" r:id="rId12"/>
    <p:sldId id="361" r:id="rId13"/>
    <p:sldId id="29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e Fabre" initials="JF" lastIdx="0" clrIdx="0">
    <p:extLst>
      <p:ext uri="{19B8F6BF-5375-455C-9EA6-DF929625EA0E}">
        <p15:presenceInfo xmlns:p15="http://schemas.microsoft.com/office/powerpoint/2012/main" userId="1b52ec6a251906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1F"/>
    <a:srgbClr val="EED0CA"/>
    <a:srgbClr val="E1ABA0"/>
    <a:srgbClr val="000000"/>
    <a:srgbClr val="C82020"/>
    <a:srgbClr val="B0BCDE"/>
    <a:srgbClr val="FE5E5E"/>
    <a:srgbClr val="0000FF"/>
    <a:srgbClr val="EB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740" autoAdjust="0"/>
  </p:normalViewPr>
  <p:slideViewPr>
    <p:cSldViewPr snapToGrid="0">
      <p:cViewPr varScale="1">
        <p:scale>
          <a:sx n="71" d="100"/>
          <a:sy n="71" d="100"/>
        </p:scale>
        <p:origin x="20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76306A-6962-4A0A-B973-0C8AF8476D71}" type="doc">
      <dgm:prSet loTypeId="urn:microsoft.com/office/officeart/2005/8/layout/venn1" loCatId="relationship" qsTypeId="urn:microsoft.com/office/officeart/2005/8/quickstyle/simple1" qsCatId="simple" csTypeId="urn:microsoft.com/office/officeart/2005/8/colors/accent1_2" csCatId="accent1" phldr="1"/>
      <dgm:spPr/>
    </dgm:pt>
    <dgm:pt modelId="{2EF0ABEF-7901-4053-B173-4F9FB26B48F6}">
      <dgm:prSet phldrT="[Texte]"/>
      <dgm:spPr/>
      <dgm:t>
        <a:bodyPr/>
        <a:lstStyle/>
        <a:p>
          <a:r>
            <a:rPr lang="fr-FR" dirty="0"/>
            <a:t>Innovation ouverte</a:t>
          </a:r>
        </a:p>
      </dgm:t>
    </dgm:pt>
    <dgm:pt modelId="{28950345-DD1C-4DB8-81B8-0C03DA125726}" type="parTrans" cxnId="{0550D38E-5849-4ACB-B4D1-DFAA02632667}">
      <dgm:prSet/>
      <dgm:spPr/>
      <dgm:t>
        <a:bodyPr/>
        <a:lstStyle/>
        <a:p>
          <a:endParaRPr lang="fr-FR"/>
        </a:p>
      </dgm:t>
    </dgm:pt>
    <dgm:pt modelId="{33CB4B9B-61EE-4DF3-B68A-BF50ECC6C91C}" type="sibTrans" cxnId="{0550D38E-5849-4ACB-B4D1-DFAA02632667}">
      <dgm:prSet/>
      <dgm:spPr/>
      <dgm:t>
        <a:bodyPr/>
        <a:lstStyle/>
        <a:p>
          <a:endParaRPr lang="fr-FR"/>
        </a:p>
      </dgm:t>
    </dgm:pt>
    <dgm:pt modelId="{97464F35-D185-4CB5-BD4C-0D3DA2A41174}">
      <dgm:prSet phldrT="[Texte]"/>
      <dgm:spPr/>
      <dgm:t>
        <a:bodyPr/>
        <a:lstStyle/>
        <a:p>
          <a:r>
            <a:rPr lang="fr-FR" dirty="0"/>
            <a:t>Science participative</a:t>
          </a:r>
        </a:p>
      </dgm:t>
    </dgm:pt>
    <dgm:pt modelId="{71151E39-FD0A-46A2-97C0-64E080F7A2C6}" type="parTrans" cxnId="{7FC712AF-D113-40CF-B5EB-D200FAB07C96}">
      <dgm:prSet/>
      <dgm:spPr/>
      <dgm:t>
        <a:bodyPr/>
        <a:lstStyle/>
        <a:p>
          <a:endParaRPr lang="fr-FR"/>
        </a:p>
      </dgm:t>
    </dgm:pt>
    <dgm:pt modelId="{8E23006A-04D1-48A7-8E85-9C7CCD571F87}" type="sibTrans" cxnId="{7FC712AF-D113-40CF-B5EB-D200FAB07C96}">
      <dgm:prSet/>
      <dgm:spPr/>
      <dgm:t>
        <a:bodyPr/>
        <a:lstStyle/>
        <a:p>
          <a:endParaRPr lang="fr-FR"/>
        </a:p>
      </dgm:t>
    </dgm:pt>
    <dgm:pt modelId="{9C98226C-2BB6-4A0E-AAE9-77D433F3504E}">
      <dgm:prSet phldrT="[Texte]"/>
      <dgm:spPr/>
      <dgm:t>
        <a:bodyPr/>
        <a:lstStyle/>
        <a:p>
          <a:r>
            <a:rPr lang="fr-FR" dirty="0"/>
            <a:t>Innovation frugale</a:t>
          </a:r>
        </a:p>
      </dgm:t>
    </dgm:pt>
    <dgm:pt modelId="{96689C7C-8076-408B-BF48-4B247F988154}" type="parTrans" cxnId="{00ED20F4-DBCD-4E43-ABA2-0EF3ABC98428}">
      <dgm:prSet/>
      <dgm:spPr/>
      <dgm:t>
        <a:bodyPr/>
        <a:lstStyle/>
        <a:p>
          <a:endParaRPr lang="fr-FR"/>
        </a:p>
      </dgm:t>
    </dgm:pt>
    <dgm:pt modelId="{82826DB3-DE42-4252-BAC9-7CAE8C03E943}" type="sibTrans" cxnId="{00ED20F4-DBCD-4E43-ABA2-0EF3ABC98428}">
      <dgm:prSet/>
      <dgm:spPr/>
      <dgm:t>
        <a:bodyPr/>
        <a:lstStyle/>
        <a:p>
          <a:endParaRPr lang="fr-FR"/>
        </a:p>
      </dgm:t>
    </dgm:pt>
    <dgm:pt modelId="{DA5C6E8C-F543-404B-9E82-1B645AF9F08C}" type="pres">
      <dgm:prSet presAssocID="{6C76306A-6962-4A0A-B973-0C8AF8476D71}" presName="compositeShape" presStyleCnt="0">
        <dgm:presLayoutVars>
          <dgm:chMax val="7"/>
          <dgm:dir/>
          <dgm:resizeHandles val="exact"/>
        </dgm:presLayoutVars>
      </dgm:prSet>
      <dgm:spPr/>
    </dgm:pt>
    <dgm:pt modelId="{B1894412-2515-430C-88B9-475B698F9992}" type="pres">
      <dgm:prSet presAssocID="{2EF0ABEF-7901-4053-B173-4F9FB26B48F6}" presName="circ1" presStyleLbl="vennNode1" presStyleIdx="0" presStyleCnt="3"/>
      <dgm:spPr/>
      <dgm:t>
        <a:bodyPr/>
        <a:lstStyle/>
        <a:p>
          <a:endParaRPr lang="en-US"/>
        </a:p>
      </dgm:t>
    </dgm:pt>
    <dgm:pt modelId="{8ED2C9BB-363F-4BAC-A32A-A84897578A1B}" type="pres">
      <dgm:prSet presAssocID="{2EF0ABEF-7901-4053-B173-4F9FB26B48F6}" presName="circ1Tx" presStyleLbl="revTx" presStyleIdx="0" presStyleCnt="0">
        <dgm:presLayoutVars>
          <dgm:chMax val="0"/>
          <dgm:chPref val="0"/>
          <dgm:bulletEnabled val="1"/>
        </dgm:presLayoutVars>
      </dgm:prSet>
      <dgm:spPr/>
      <dgm:t>
        <a:bodyPr/>
        <a:lstStyle/>
        <a:p>
          <a:endParaRPr lang="en-US"/>
        </a:p>
      </dgm:t>
    </dgm:pt>
    <dgm:pt modelId="{1342929A-46EB-4662-A34B-396AC800D4C6}" type="pres">
      <dgm:prSet presAssocID="{97464F35-D185-4CB5-BD4C-0D3DA2A41174}" presName="circ2" presStyleLbl="vennNode1" presStyleIdx="1" presStyleCnt="3"/>
      <dgm:spPr/>
      <dgm:t>
        <a:bodyPr/>
        <a:lstStyle/>
        <a:p>
          <a:endParaRPr lang="en-US"/>
        </a:p>
      </dgm:t>
    </dgm:pt>
    <dgm:pt modelId="{BC541E5F-F33C-43DA-85FF-A963383E7F9C}" type="pres">
      <dgm:prSet presAssocID="{97464F35-D185-4CB5-BD4C-0D3DA2A41174}" presName="circ2Tx" presStyleLbl="revTx" presStyleIdx="0" presStyleCnt="0">
        <dgm:presLayoutVars>
          <dgm:chMax val="0"/>
          <dgm:chPref val="0"/>
          <dgm:bulletEnabled val="1"/>
        </dgm:presLayoutVars>
      </dgm:prSet>
      <dgm:spPr/>
      <dgm:t>
        <a:bodyPr/>
        <a:lstStyle/>
        <a:p>
          <a:endParaRPr lang="en-US"/>
        </a:p>
      </dgm:t>
    </dgm:pt>
    <dgm:pt modelId="{0F916D3B-9C5B-44B5-BCDA-8118D8E8B2B9}" type="pres">
      <dgm:prSet presAssocID="{9C98226C-2BB6-4A0E-AAE9-77D433F3504E}" presName="circ3" presStyleLbl="vennNode1" presStyleIdx="2" presStyleCnt="3"/>
      <dgm:spPr/>
      <dgm:t>
        <a:bodyPr/>
        <a:lstStyle/>
        <a:p>
          <a:endParaRPr lang="en-US"/>
        </a:p>
      </dgm:t>
    </dgm:pt>
    <dgm:pt modelId="{7EFCDE66-61CA-48AB-B9A1-0DBB9DD37E37}" type="pres">
      <dgm:prSet presAssocID="{9C98226C-2BB6-4A0E-AAE9-77D433F3504E}" presName="circ3Tx" presStyleLbl="revTx" presStyleIdx="0" presStyleCnt="0">
        <dgm:presLayoutVars>
          <dgm:chMax val="0"/>
          <dgm:chPref val="0"/>
          <dgm:bulletEnabled val="1"/>
        </dgm:presLayoutVars>
      </dgm:prSet>
      <dgm:spPr/>
      <dgm:t>
        <a:bodyPr/>
        <a:lstStyle/>
        <a:p>
          <a:endParaRPr lang="en-US"/>
        </a:p>
      </dgm:t>
    </dgm:pt>
  </dgm:ptLst>
  <dgm:cxnLst>
    <dgm:cxn modelId="{7FC712AF-D113-40CF-B5EB-D200FAB07C96}" srcId="{6C76306A-6962-4A0A-B973-0C8AF8476D71}" destId="{97464F35-D185-4CB5-BD4C-0D3DA2A41174}" srcOrd="1" destOrd="0" parTransId="{71151E39-FD0A-46A2-97C0-64E080F7A2C6}" sibTransId="{8E23006A-04D1-48A7-8E85-9C7CCD571F87}"/>
    <dgm:cxn modelId="{217894F3-8575-4F07-865D-097D07308958}" type="presOf" srcId="{6C76306A-6962-4A0A-B973-0C8AF8476D71}" destId="{DA5C6E8C-F543-404B-9E82-1B645AF9F08C}" srcOrd="0" destOrd="0" presId="urn:microsoft.com/office/officeart/2005/8/layout/venn1"/>
    <dgm:cxn modelId="{00ED20F4-DBCD-4E43-ABA2-0EF3ABC98428}" srcId="{6C76306A-6962-4A0A-B973-0C8AF8476D71}" destId="{9C98226C-2BB6-4A0E-AAE9-77D433F3504E}" srcOrd="2" destOrd="0" parTransId="{96689C7C-8076-408B-BF48-4B247F988154}" sibTransId="{82826DB3-DE42-4252-BAC9-7CAE8C03E943}"/>
    <dgm:cxn modelId="{C65653E5-3287-4349-AF12-3192A9002F35}" type="presOf" srcId="{97464F35-D185-4CB5-BD4C-0D3DA2A41174}" destId="{BC541E5F-F33C-43DA-85FF-A963383E7F9C}" srcOrd="1" destOrd="0" presId="urn:microsoft.com/office/officeart/2005/8/layout/venn1"/>
    <dgm:cxn modelId="{CF9D54A5-C345-476D-B6A1-992BFE27B9E2}" type="presOf" srcId="{9C98226C-2BB6-4A0E-AAE9-77D433F3504E}" destId="{7EFCDE66-61CA-48AB-B9A1-0DBB9DD37E37}" srcOrd="1" destOrd="0" presId="urn:microsoft.com/office/officeart/2005/8/layout/venn1"/>
    <dgm:cxn modelId="{2BD9D62F-8FAC-4AF4-9201-BC5F6682CBC9}" type="presOf" srcId="{9C98226C-2BB6-4A0E-AAE9-77D433F3504E}" destId="{0F916D3B-9C5B-44B5-BCDA-8118D8E8B2B9}" srcOrd="0" destOrd="0" presId="urn:microsoft.com/office/officeart/2005/8/layout/venn1"/>
    <dgm:cxn modelId="{E1E933F0-8302-4FC6-ABBD-A477059FE1AF}" type="presOf" srcId="{2EF0ABEF-7901-4053-B173-4F9FB26B48F6}" destId="{8ED2C9BB-363F-4BAC-A32A-A84897578A1B}" srcOrd="1" destOrd="0" presId="urn:microsoft.com/office/officeart/2005/8/layout/venn1"/>
    <dgm:cxn modelId="{48E2D0C9-911D-49BB-8B1C-75EA0A41BFB9}" type="presOf" srcId="{97464F35-D185-4CB5-BD4C-0D3DA2A41174}" destId="{1342929A-46EB-4662-A34B-396AC800D4C6}" srcOrd="0" destOrd="0" presId="urn:microsoft.com/office/officeart/2005/8/layout/venn1"/>
    <dgm:cxn modelId="{ABA16F3A-F5BA-4DA5-95E3-2F8FECD9A535}" type="presOf" srcId="{2EF0ABEF-7901-4053-B173-4F9FB26B48F6}" destId="{B1894412-2515-430C-88B9-475B698F9992}" srcOrd="0" destOrd="0" presId="urn:microsoft.com/office/officeart/2005/8/layout/venn1"/>
    <dgm:cxn modelId="{0550D38E-5849-4ACB-B4D1-DFAA02632667}" srcId="{6C76306A-6962-4A0A-B973-0C8AF8476D71}" destId="{2EF0ABEF-7901-4053-B173-4F9FB26B48F6}" srcOrd="0" destOrd="0" parTransId="{28950345-DD1C-4DB8-81B8-0C03DA125726}" sibTransId="{33CB4B9B-61EE-4DF3-B68A-BF50ECC6C91C}"/>
    <dgm:cxn modelId="{6B817211-3E2D-47F3-B848-B539BD17BB67}" type="presParOf" srcId="{DA5C6E8C-F543-404B-9E82-1B645AF9F08C}" destId="{B1894412-2515-430C-88B9-475B698F9992}" srcOrd="0" destOrd="0" presId="urn:microsoft.com/office/officeart/2005/8/layout/venn1"/>
    <dgm:cxn modelId="{1F73483C-C885-46AA-B317-2918E52AA7CD}" type="presParOf" srcId="{DA5C6E8C-F543-404B-9E82-1B645AF9F08C}" destId="{8ED2C9BB-363F-4BAC-A32A-A84897578A1B}" srcOrd="1" destOrd="0" presId="urn:microsoft.com/office/officeart/2005/8/layout/venn1"/>
    <dgm:cxn modelId="{26D7FB89-D839-4798-A44A-00BD33B7D8BE}" type="presParOf" srcId="{DA5C6E8C-F543-404B-9E82-1B645AF9F08C}" destId="{1342929A-46EB-4662-A34B-396AC800D4C6}" srcOrd="2" destOrd="0" presId="urn:microsoft.com/office/officeart/2005/8/layout/venn1"/>
    <dgm:cxn modelId="{DEC07B48-139C-4F5D-8325-9C64884A8E5D}" type="presParOf" srcId="{DA5C6E8C-F543-404B-9E82-1B645AF9F08C}" destId="{BC541E5F-F33C-43DA-85FF-A963383E7F9C}" srcOrd="3" destOrd="0" presId="urn:microsoft.com/office/officeart/2005/8/layout/venn1"/>
    <dgm:cxn modelId="{55594962-AE29-42FA-8F63-B2D3382666AF}" type="presParOf" srcId="{DA5C6E8C-F543-404B-9E82-1B645AF9F08C}" destId="{0F916D3B-9C5B-44B5-BCDA-8118D8E8B2B9}" srcOrd="4" destOrd="0" presId="urn:microsoft.com/office/officeart/2005/8/layout/venn1"/>
    <dgm:cxn modelId="{82463472-A115-4B00-8360-AFBEE43390FF}" type="presParOf" srcId="{DA5C6E8C-F543-404B-9E82-1B645AF9F08C}" destId="{7EFCDE66-61CA-48AB-B9A1-0DBB9DD37E37}"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94412-2515-430C-88B9-475B698F9992}">
      <dsp:nvSpPr>
        <dsp:cNvPr id="0" name=""/>
        <dsp:cNvSpPr/>
      </dsp:nvSpPr>
      <dsp:spPr>
        <a:xfrm>
          <a:off x="3952398" y="54391"/>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fr-FR" sz="2400" kern="1200" dirty="0"/>
            <a:t>Innovation ouverte</a:t>
          </a:r>
        </a:p>
      </dsp:txBody>
      <dsp:txXfrm>
        <a:off x="4300505" y="511282"/>
        <a:ext cx="1914588" cy="1174861"/>
      </dsp:txXfrm>
    </dsp:sp>
    <dsp:sp modelId="{1342929A-46EB-4662-A34B-396AC800D4C6}">
      <dsp:nvSpPr>
        <dsp:cNvPr id="0" name=""/>
        <dsp:cNvSpPr/>
      </dsp:nvSpPr>
      <dsp:spPr>
        <a:xfrm>
          <a:off x="4894463" y="1686143"/>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fr-FR" sz="2400" kern="1200" dirty="0"/>
            <a:t>Science participative</a:t>
          </a:r>
        </a:p>
      </dsp:txBody>
      <dsp:txXfrm>
        <a:off x="5692933" y="2360600"/>
        <a:ext cx="1566481" cy="1435941"/>
      </dsp:txXfrm>
    </dsp:sp>
    <dsp:sp modelId="{0F916D3B-9C5B-44B5-BCDA-8118D8E8B2B9}">
      <dsp:nvSpPr>
        <dsp:cNvPr id="0" name=""/>
        <dsp:cNvSpPr/>
      </dsp:nvSpPr>
      <dsp:spPr>
        <a:xfrm>
          <a:off x="3010333" y="1686143"/>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fr-FR" sz="2400" kern="1200" dirty="0"/>
            <a:t>Innovation frugale</a:t>
          </a:r>
        </a:p>
      </dsp:txBody>
      <dsp:txXfrm>
        <a:off x="3256184" y="2360600"/>
        <a:ext cx="1566481" cy="143594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FC579-8848-47AB-B712-D736AC41E043}" type="datetimeFigureOut">
              <a:rPr lang="fr-FR" smtClean="0"/>
              <a:t>18/10/2024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EFFCC-34E5-4AD2-8F9F-B492EC33DBDD}" type="slidenum">
              <a:rPr lang="fr-FR" smtClean="0"/>
              <a:t>‹#›</a:t>
            </a:fld>
            <a:endParaRPr lang="fr-FR"/>
          </a:p>
        </p:txBody>
      </p:sp>
    </p:spTree>
    <p:extLst>
      <p:ext uri="{BB962C8B-B14F-4D97-AF65-F5344CB8AC3E}">
        <p14:creationId xmlns:p14="http://schemas.microsoft.com/office/powerpoint/2010/main" val="7107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sla.com/blog/all-our-patent-are-belong-yo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ho.int/gpsc/pops/e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blog.tcrouzet.com/2014/04/14/le-commonisme-implique-un-double-flu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a:t>
            </a:fld>
            <a:endParaRPr lang="fr-FR"/>
          </a:p>
        </p:txBody>
      </p:sp>
    </p:spTree>
    <p:extLst>
      <p:ext uri="{BB962C8B-B14F-4D97-AF65-F5344CB8AC3E}">
        <p14:creationId xmlns:p14="http://schemas.microsoft.com/office/powerpoint/2010/main" val="271219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On voit donc qu’il existe un double mouvement, en apparence assez contradictoire, entre la mise à disposition de la connaissance scientifique sous toutes ses formes, et le souhait de valoriser ces connaissances dans le cadre d’une possible application industrielle, qui s’exprime parfois sous forme de brevets.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 le relève le juriste et bibliothécaire Lionel Maurel dans un de ses articles, le livre blanc publié par le CNRS en 2016 et intitulé Une science ouverte dans une république numérique précise que « la science ouverte ne doit pas faire obstacle aux enjeux économiques de la recherche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que « la mise à disposition des données scientifiques sur des plateformes open science ne doit pas aller à l’encontre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De la valorisation des données, notamment par brevet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Du respect des secrets et des dispositions spécifiques telles que les Zones à régime restrictif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Et du respect des règles contractuelles de confidentialité. »</a:t>
            </a:r>
          </a:p>
          <a:p>
            <a:endParaRPr lang="fr-FR" dirty="0"/>
          </a:p>
          <a:p>
            <a:r>
              <a:rPr lang="fr-FR" dirty="0"/>
              <a:t>Les établissements publics sont encouragés à exercer leurs droits de propriété industrielle sur les inventions de leurs personnels, notamment parce que les titres de PI et les revenus qui en sont tirés servent à l’évaluation des structures de recherche et des chercheurs en France.</a:t>
            </a:r>
          </a:p>
          <a:p>
            <a:r>
              <a:rPr lang="fr-FR" dirty="0"/>
              <a:t>D’autres pays, comme le Danemark dont Lionel Maurel développe l’exemple, ont fait le choix de demander à leur secteur public à mettre les résultats innovants de leurs recherches librement à la disposition de tous.</a:t>
            </a:r>
          </a:p>
          <a:p>
            <a:r>
              <a:rPr lang="fr-FR" dirty="0"/>
              <a:t>Mais en France, les chercheurs se trouvent bien souvent tiraillés entre d’un côté le besoin de protéger jalousement leurs inventions et les matériaux scientifiques qui les sous-tendent, du fait d’une coopération avec un financeur privé ou simplement parce que leur institution de rattachement souhaite protéger l’invention,</a:t>
            </a:r>
          </a:p>
          <a:p>
            <a:r>
              <a:rPr lang="fr-FR" dirty="0"/>
              <a:t>Et d’un autre côté, l’incitation à publier en libre accès et à ouvrir les données, cette incitation devenant même une obligation quand les recherches ayant permis de mener à bien ces travaux sont financées par des organismes publics ou par certains bailleurs de fonds qui soutiennent la science ouverte.</a:t>
            </a:r>
          </a:p>
          <a:p>
            <a:r>
              <a:rPr lang="fr-FR" dirty="0"/>
              <a:t>Je vous laisse imaginer la schizophrénie possible pour le chercheur qui se trouverait pris entre ces deux injonctions contradictoires, quand bien même la position des financeurs de la recherche penche actuellement en faveur d’une science « aussi ouverte que possible MAIS aussi fermée que nécessaire ».</a:t>
            </a:r>
          </a:p>
          <a:p>
            <a:endParaRPr lang="fr-FR" dirty="0"/>
          </a:p>
          <a:p>
            <a:r>
              <a:rPr lang="fr-FR" dirty="0"/>
              <a:t>Quand on se penche sur le cadre juridique des données de la recherche, il est bien précisé en droit français que</a:t>
            </a:r>
          </a:p>
          <a:p>
            <a:pPr marL="171450" indent="-171450">
              <a:buFontTx/>
              <a:buChar char="-"/>
            </a:pPr>
            <a:r>
              <a:rPr lang="fr-FR" dirty="0"/>
              <a:t>les informations contenues dans des documents sur lesquels les tiers détiennent des droits de propriété intellectuelle</a:t>
            </a:r>
          </a:p>
          <a:p>
            <a:pPr marL="171450" indent="-171450">
              <a:buFontTx/>
              <a:buChar char="-"/>
            </a:pPr>
            <a:r>
              <a:rPr lang="fr-FR" dirty="0"/>
              <a:t>et les informations en lien avec le secret industriel et commercial</a:t>
            </a:r>
          </a:p>
          <a:p>
            <a:pPr marL="0" indent="0">
              <a:buFontTx/>
              <a:buNone/>
            </a:pPr>
            <a:r>
              <a:rPr lang="fr-FR" dirty="0"/>
              <a:t>n’ont pas à être publiées.</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10</a:t>
            </a:fld>
            <a:endParaRPr lang="fr-FR"/>
          </a:p>
        </p:txBody>
      </p:sp>
    </p:spTree>
    <p:extLst>
      <p:ext uri="{BB962C8B-B14F-4D97-AF65-F5344CB8AC3E}">
        <p14:creationId xmlns:p14="http://schemas.microsoft.com/office/powerpoint/2010/main" val="1859313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Attention : si une thèse de doctorat contient des éléments susceptibles de faire l’objet d’une demande de brevet, le fait de communiquer la thèse à des rapporteurs en vue de la soutenance, ainsi que la soutenance de la thèse en public, sont considérés comme des divulgations de l’invention décrite, et pourront donc empêcher la délivrance du brevet.</a:t>
            </a:r>
          </a:p>
          <a:p>
            <a:r>
              <a:rPr lang="fr-FR" sz="1200" kern="1200" dirty="0">
                <a:solidFill>
                  <a:schemeClr val="tx1"/>
                </a:solidFill>
                <a:effectLst/>
                <a:latin typeface="+mn-lt"/>
                <a:ea typeface="+mn-ea"/>
                <a:cs typeface="+mn-cs"/>
              </a:rPr>
              <a:t>En tant que bibliothécaire, si vous recevez des doctorants qui viennent vous déposer leur thèse avant soutenance, pensez bien à leur recommander de</a:t>
            </a:r>
          </a:p>
          <a:p>
            <a:pPr marL="171450" indent="-171450">
              <a:buFontTx/>
              <a:buChar char="-"/>
            </a:pPr>
            <a:r>
              <a:rPr lang="fr-FR" dirty="0"/>
              <a:t>Faire signer des accords de confidentialité aux membres du jury de soutenance ;</a:t>
            </a:r>
          </a:p>
          <a:p>
            <a:pPr marL="171450" indent="-171450">
              <a:buFontTx/>
              <a:buChar char="-"/>
            </a:pPr>
            <a:r>
              <a:rPr lang="fr-FR" dirty="0"/>
              <a:t>Demander une soutenance à huis clos ;</a:t>
            </a:r>
          </a:p>
          <a:p>
            <a:pPr marL="171450" indent="-171450">
              <a:buFontTx/>
              <a:buChar char="-"/>
            </a:pPr>
            <a:r>
              <a:rPr lang="fr-FR" dirty="0"/>
              <a:t>Demander la confidentialité de la thèse, tout en leur rappelant bien que le délai de confidentialité doit être raisonnable.</a:t>
            </a:r>
          </a:p>
          <a:p>
            <a:pPr marL="0" indent="0">
              <a:buFontTx/>
              <a:buNone/>
            </a:pPr>
            <a:r>
              <a:rPr lang="fr-FR" dirty="0"/>
              <a:t>Les textes juridiques ne sont pas clairs sur ce que peut être un « délai raisonnable » de confidentialité de thèse pour des raisons de propriété industrielle, mais on peut penser qu’au-delà de 3 ans, une personne qui souhaiterait prendre connaissance du contenu de la thèse pourrait déposer un recours devant la Commission d’accès aux documents administratifs.</a:t>
            </a:r>
          </a:p>
          <a:p>
            <a:pPr marL="0" indent="0">
              <a:buFontTx/>
              <a:buNone/>
            </a:pPr>
            <a:r>
              <a:rPr lang="fr-FR" dirty="0"/>
              <a:t>C’est également l’occasion de rappeler que la période de confidentialité peut déboucher sur une diffusion de la thèse sur internet, et pas seulement sur une diffusion restreinte au sein de la communauté universitaire.</a:t>
            </a:r>
          </a:p>
          <a:p>
            <a:pPr marL="0" indent="0">
              <a:buFontTx/>
              <a:buNone/>
            </a:pPr>
            <a:r>
              <a:rPr lang="fr-FR" dirty="0"/>
              <a:t>D’une manière générale, plus vite la thèse sera diffusée en ligne, plus le doctorant va œuvrer en faveur de l’ouverture de la science, tout en ayant préservé ses droits de propriété industrielle à l’aide de la confidentialité.</a:t>
            </a:r>
          </a:p>
          <a:p>
            <a:pPr marL="0" indent="0">
              <a:buFontTx/>
              <a:buNone/>
            </a:pPr>
            <a:endParaRPr lang="fr-FR" dirty="0"/>
          </a:p>
          <a:p>
            <a:pPr marL="0" indent="0">
              <a:buFontTx/>
              <a:buNone/>
            </a:pPr>
            <a:r>
              <a:rPr lang="fr-FR" dirty="0"/>
              <a:t>De même, si vous en avez l’occasion, n’hésitez pas à alerter des chercheurs qui seraient sur le point d’intervenir lors d’un colloque, en leur conseillant de se tourner vers la cellule valorisation de leur université pour préparer leur discours de façon à ne rien divulguer de leur invention.</a:t>
            </a:r>
          </a:p>
          <a:p>
            <a:pPr marL="0" indent="0">
              <a:buFontTx/>
              <a:buNone/>
            </a:pPr>
            <a:endParaRPr lang="fr-FR" dirty="0"/>
          </a:p>
          <a:p>
            <a:pPr marL="0" indent="0">
              <a:buFontTx/>
              <a:buNone/>
            </a:pPr>
            <a:r>
              <a:rPr lang="fr-FR" dirty="0"/>
              <a:t>En revanche, sachez que le fait de soumettre un manuscrit d’article à une revue pour publication n’est pas considéré comme une divulgation, car les éditeurs de la revue sont soumis au secret professionnel.</a:t>
            </a:r>
          </a:p>
          <a:p>
            <a:pPr marL="171450" indent="-171450">
              <a:buFontTx/>
              <a:buChar char="-"/>
            </a:pP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fois que la demande de brevet a été déposée et enregistrée, aucun problème pour parler de l’invention, publier à son sujet, et mettre le texte de la publication en question à libre disposition.</a:t>
            </a:r>
          </a:p>
          <a:p>
            <a:r>
              <a:rPr lang="fr-FR" sz="1200" kern="1200" dirty="0">
                <a:solidFill>
                  <a:schemeClr val="tx1"/>
                </a:solidFill>
                <a:effectLst/>
                <a:latin typeface="+mn-lt"/>
                <a:ea typeface="+mn-ea"/>
                <a:cs typeface="+mn-cs"/>
              </a:rPr>
              <a:t>Toutefois, dans les faits, les spécialistes de propriété industrielle recommandent souvent d’attendre la publication officielle de la demande de brevet, qui intervient environ 18 mois après le dépôt de la demande, car il peut arriver que la demande de brevet soit retirée au cours de cette période, pour des raisons stratégiques </a:t>
            </a:r>
          </a:p>
          <a:p>
            <a:r>
              <a:rPr lang="fr-FR" sz="1200" kern="1200" dirty="0">
                <a:solidFill>
                  <a:schemeClr val="tx1"/>
                </a:solidFill>
                <a:effectLst/>
                <a:latin typeface="+mn-lt"/>
                <a:ea typeface="+mn-ea"/>
                <a:cs typeface="+mn-cs"/>
              </a:rPr>
              <a:t>[notamment pour soumettre à nouveau la demande après quelques mois, en ayant intégré des modifications dans la description de l’invention.]</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Vous pouvez également rappeler aux chercheurs avec qui vous discutez que ce n’est pas parce que le </a:t>
            </a:r>
            <a:r>
              <a:rPr lang="fr-FR" sz="1200" i="1" kern="1200" dirty="0">
                <a:solidFill>
                  <a:schemeClr val="tx1"/>
                </a:solidFill>
                <a:effectLst/>
                <a:latin typeface="+mn-lt"/>
                <a:ea typeface="+mn-ea"/>
                <a:cs typeface="+mn-cs"/>
              </a:rPr>
              <a:t>texte</a:t>
            </a:r>
            <a:r>
              <a:rPr lang="fr-FR" sz="1200" kern="1200" dirty="0">
                <a:solidFill>
                  <a:schemeClr val="tx1"/>
                </a:solidFill>
                <a:effectLst/>
                <a:latin typeface="+mn-lt"/>
                <a:ea typeface="+mn-ea"/>
                <a:cs typeface="+mn-cs"/>
              </a:rPr>
              <a:t> d’une publication décrivant une invention aura été diffusé en libre accès dans des conditions qui autorisent sa libre réutilisation (y compris commerciale) que l’</a:t>
            </a:r>
            <a:r>
              <a:rPr lang="fr-FR" sz="1200" i="1" kern="1200" dirty="0">
                <a:solidFill>
                  <a:schemeClr val="tx1"/>
                </a:solidFill>
                <a:effectLst/>
                <a:latin typeface="+mn-lt"/>
                <a:ea typeface="+mn-ea"/>
                <a:cs typeface="+mn-cs"/>
              </a:rPr>
              <a:t>invention</a:t>
            </a:r>
            <a:r>
              <a:rPr lang="fr-FR" sz="120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décrite </a:t>
            </a:r>
            <a:r>
              <a:rPr lang="fr-FR" sz="1200" kern="1200" dirty="0">
                <a:solidFill>
                  <a:schemeClr val="tx1"/>
                </a:solidFill>
                <a:effectLst/>
                <a:latin typeface="+mn-lt"/>
                <a:ea typeface="+mn-ea"/>
                <a:cs typeface="+mn-cs"/>
              </a:rPr>
              <a:t>le sera. Le libre accès est compatible avec la propriété industrielle.</a:t>
            </a:r>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12</a:t>
            </a:fld>
            <a:endParaRPr lang="fr-FR"/>
          </a:p>
        </p:txBody>
      </p:sp>
    </p:spTree>
    <p:extLst>
      <p:ext uri="{BB962C8B-B14F-4D97-AF65-F5344CB8AC3E}">
        <p14:creationId xmlns:p14="http://schemas.microsoft.com/office/powerpoint/2010/main" val="278759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thèses de doctorat sont des documents dans la diffusion desquels les bibliothécaires jouent un rôle prépondérant, et qui peuvent parfois s’avérer fondamentaux pour la valorisation et l’exploitation d’une invention ou d’une nouvelle technologie. Cela implique de prêter attention à certains points concernant leur traitement.</a:t>
            </a:r>
          </a:p>
          <a:p>
            <a:endParaRPr lang="fr-FR" dirty="0"/>
          </a:p>
          <a:p>
            <a:r>
              <a:rPr lang="fr-FR" dirty="0"/>
              <a:t>Parce qu’ils assurent des missions de service public, les bibliothécaires sont par nature soumis à un devoir de réserve et de discrétion professionnelle, qui s’étend à tous les documents qu’ils manipulent.</a:t>
            </a:r>
          </a:p>
          <a:p>
            <a:r>
              <a:rPr lang="fr-FR" dirty="0"/>
              <a:t>Ils peuvent donc traiter des thèses confidentielles sans avoir à signer d’accords de confidentialité supplémentaires.</a:t>
            </a:r>
          </a:p>
          <a:p>
            <a:r>
              <a:rPr lang="fr-FR" dirty="0"/>
              <a:t>En retour, il est exigé d’eux qu’ils mettent tout en œuvre pour faire en sorte que le public ne puisse pas avoir accès à ces thèses confidentielles.</a:t>
            </a:r>
          </a:p>
          <a:p>
            <a:r>
              <a:rPr lang="fr-FR" dirty="0"/>
              <a:t>Il est donc recommandé aux établissements qui traitent des thèses confidentielles d’avoir un protocole interne clair pour le traitement de ce type de document, aussi bien en amont qu’en aval de la soutenance.</a:t>
            </a:r>
          </a:p>
          <a:p>
            <a:r>
              <a:rPr lang="fr-FR" dirty="0"/>
              <a:t>Il peut arriver que ce protocole soit réclamé par un juge à l’établissement, dans le cadre d’une action en justice pour contestation de brevet, par exemple.</a:t>
            </a:r>
          </a:p>
          <a:p>
            <a:endParaRPr lang="fr-FR" dirty="0"/>
          </a:p>
          <a:p>
            <a:r>
              <a:rPr lang="fr-FR" dirty="0"/>
              <a:t>Si la soutenance a lieu à huis clos et que la thèse est déclarée confidentielle, il est certain que l’invention décrite dans la thèse ne pourra pas être considérée comme divulguée avant la date de fin de confidentialité.</a:t>
            </a:r>
          </a:p>
          <a:p>
            <a:r>
              <a:rPr lang="fr-FR" dirty="0"/>
              <a:t>En revanche, la situation peut se compliquer pour une thèse qui n’aurait pas été déclarée confidentielle.</a:t>
            </a:r>
          </a:p>
          <a:p>
            <a:r>
              <a:rPr lang="fr-FR" dirty="0"/>
              <a:t>Il peut en effet arriver que la thèse ne soit pas identifiée comme pouvant contenir des informations en lien avec une invention brevetable.</a:t>
            </a:r>
          </a:p>
          <a:p>
            <a:r>
              <a:rPr lang="fr-FR" dirty="0"/>
              <a:t>Auquel cas, si une demande de brevet est tout de même déposée sur l’invention décrite dans la thèse, on va se poser la question de savoir à quelle date la thèse aura été mise à la disposition du public, que ce soit sur internet, sur intranet, ou au format papier pour les thèses plus anciennes.</a:t>
            </a:r>
          </a:p>
          <a:p>
            <a:r>
              <a:rPr lang="fr-FR" dirty="0"/>
              <a:t>Là encore, il est recommandé aux établissements de se doter d’un protocole interne décrivant les délais selon lesquels les thèses non confidentielles sont traitées par les services concernés.</a:t>
            </a:r>
          </a:p>
          <a:p>
            <a:endParaRPr lang="fr-FR" dirty="0"/>
          </a:p>
          <a:p>
            <a:r>
              <a:rPr lang="fr-FR" dirty="0"/>
              <a:t>Enfin, toujours dans le cadre d’une recherche d’antériorité à propos d’une demande de brevet, il est possible qu’un établissement de soutenance soit sollicité par un juge pour fournir une preuve de la date effective d’une soutenance, des conditions de la soutenance en question, ou des conditions de consultation d’une thèse.</a:t>
            </a:r>
          </a:p>
          <a:p>
            <a:r>
              <a:rPr lang="fr-FR" dirty="0"/>
              <a:t>Il s’agit de données publiques, que des tiers seraient légitimes à demander au titre du droit d’accès aux documents administratifs.</a:t>
            </a:r>
          </a:p>
          <a:p>
            <a:r>
              <a:rPr lang="fr-FR" dirty="0"/>
              <a:t>Il faudra s’assurer néanmoins que ces données ne sont pas protégées par d’autres droits, comme celui du respect de la vie privée par exemple.</a:t>
            </a:r>
          </a:p>
          <a:p>
            <a:endParaRPr lang="fr-FR" dirty="0"/>
          </a:p>
          <a:p>
            <a:r>
              <a:rPr lang="fr-FR" dirty="0"/>
              <a:t>Dans tous les cas, faites-vous assister par la cellule juridique et par le délégué général à la protection des données de votre établissement. </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13</a:t>
            </a:fld>
            <a:endParaRPr lang="fr-FR"/>
          </a:p>
        </p:txBody>
      </p:sp>
    </p:spTree>
    <p:extLst>
      <p:ext uri="{BB962C8B-B14F-4D97-AF65-F5344CB8AC3E}">
        <p14:creationId xmlns:p14="http://schemas.microsoft.com/office/powerpoint/2010/main" val="224137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2</a:t>
            </a:fld>
            <a:endParaRPr lang="fr-FR"/>
          </a:p>
        </p:txBody>
      </p:sp>
    </p:spTree>
    <p:extLst>
      <p:ext uri="{BB962C8B-B14F-4D97-AF65-F5344CB8AC3E}">
        <p14:creationId xmlns:p14="http://schemas.microsoft.com/office/powerpoint/2010/main" val="406872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1155 sec. En tout = 19 min. et 15 sec.</a:t>
            </a:r>
          </a:p>
          <a:p>
            <a:r>
              <a:rPr lang="fr-FR" dirty="0"/>
              <a:t>825 sec. Sans parties </a:t>
            </a:r>
            <a:r>
              <a:rPr lang="fr-FR" dirty="0" err="1"/>
              <a:t>bbcaires</a:t>
            </a:r>
            <a:r>
              <a:rPr lang="fr-FR" dirty="0"/>
              <a:t> (13 min. 45 sec.)</a:t>
            </a:r>
          </a:p>
          <a:p>
            <a:endParaRPr lang="fr-FR" dirty="0"/>
          </a:p>
          <a:p>
            <a:r>
              <a:rPr lang="fr-FR" dirty="0"/>
              <a:t>Commencer par une brève présentation d’une branche de la science ouverte qui est encore assez méconnue mais qui concerne les brevets au premier chef : l’innovation ouverte.</a:t>
            </a:r>
          </a:p>
          <a:p>
            <a:r>
              <a:rPr lang="fr-FR" dirty="0"/>
              <a:t>Permet d’avoir des éléments sur lesquels échanger avec les chercheurs qui pourraient venir vous solliciter sur les enjeux de propriété industrielle, ou que vous souhaiteriez justement sensibiliser à la science ouverte.</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3</a:t>
            </a:fld>
            <a:endParaRPr lang="fr-FR"/>
          </a:p>
        </p:txBody>
      </p:sp>
    </p:spTree>
    <p:extLst>
      <p:ext uri="{BB962C8B-B14F-4D97-AF65-F5344CB8AC3E}">
        <p14:creationId xmlns:p14="http://schemas.microsoft.com/office/powerpoint/2010/main" val="371252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Si vous fréquentez le monde de l’enseignement supérieur et de la recherche, il ne vous aura probablement pas échappé que les efforts de la communauté scientifique se déploient depuis plusieurs années voire décennies autour d’une notion centrale qui est celle de l’ouverture de la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science ouverte, dont on dit aussi qu’il s’agit juste de « science bien faite », vise à partager avec le public le plus large possible la science dans toutes ses dimensions et à toutes les étapes de sa réalisation, de la conception du projet de recherche aux publications qui en résultent, en passant par les protocoles appliquées, les logiciels utilisés ou encore les données produites.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taxonomie de la science ouverte proposée par la plateforme FOSTER Open Science présente les différentes branches de la science ouverte, mais sans qu’il y soit question d’une dimension spécifique de la recherche scientifique, à savoir l’innovation technologique, qui nous préoccupe ici comme pouvant faire l’objet de brevets d’inventions.</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4</a:t>
            </a:fld>
            <a:endParaRPr lang="fr-FR"/>
          </a:p>
        </p:txBody>
      </p:sp>
    </p:spTree>
    <p:extLst>
      <p:ext uri="{BB962C8B-B14F-4D97-AF65-F5344CB8AC3E}">
        <p14:creationId xmlns:p14="http://schemas.microsoft.com/office/powerpoint/2010/main" val="316587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que l’on appelle couramment innovation ouverte, ou </a:t>
            </a:r>
            <a:r>
              <a:rPr lang="fr-FR" i="1" dirty="0"/>
              <a:t>open innovation </a:t>
            </a:r>
            <a:r>
              <a:rPr lang="fr-FR" i="0" dirty="0"/>
              <a:t>en anglais, c’est le fait de penser que pour être plus efficaces et faire mieux progresser les connaissances scientifiques et technologiques, il vaut mieux travailler en collaboration qu’en compétition, et que cette collaboration gagne à être la plus large possible.</a:t>
            </a:r>
          </a:p>
          <a:p>
            <a:endParaRPr lang="fr-FR" i="0" dirty="0"/>
          </a:p>
          <a:p>
            <a:r>
              <a:rPr lang="fr-FR" i="0" dirty="0"/>
              <a:t>Dans la dimension qui nous occupe, cela signifie qu’au lieu de se mener une guerre des brevets pour mieux se disputer des parts de marché, et d’accompagner leurs brevets d’une politique du secret des savoir-faire pour maintenir leur avantage compétitif, les entreprises ont intérêt à mettre en commun les connaissances qu’elles produisent, et à travailler ensemble au développement de certaines technologies.</a:t>
            </a:r>
          </a:p>
          <a:p>
            <a:endParaRPr lang="fr-FR" i="0" dirty="0"/>
          </a:p>
          <a:p>
            <a:r>
              <a:rPr lang="fr-FR" i="0" dirty="0"/>
              <a:t>Cette mise en commun des savoirs n’est pas non plus synonyme de développement anarchique tous azimuts, cette collaboration peut tout de même être encadrée, parfois de manière assez précise. Je vous renvoie pour en savoir plus à un document de synthèse rédigé par Nicolas Jullien et Julien </a:t>
            </a:r>
            <a:r>
              <a:rPr lang="fr-FR" i="0" dirty="0" err="1"/>
              <a:t>Pénin</a:t>
            </a:r>
            <a:r>
              <a:rPr lang="fr-FR" i="0" dirty="0"/>
              <a:t>, qui entre plus en détails dans les formes que peut prendre l’innovation ouverte selon qu’elle consiste plus à attirer des connaissances extérieures vers une entreprise ou à faire développer par d’autres des connaissances nées au sein de l’entreprise.</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5</a:t>
            </a:fld>
            <a:endParaRPr lang="fr-FR"/>
          </a:p>
        </p:txBody>
      </p:sp>
    </p:spTree>
    <p:extLst>
      <p:ext uri="{BB962C8B-B14F-4D97-AF65-F5344CB8AC3E}">
        <p14:creationId xmlns:p14="http://schemas.microsoft.com/office/powerpoint/2010/main" val="4258364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0" dirty="0"/>
              <a:t>On voit donc que la notion d’innovation ouverte est finalement très liée à la dimension économique et financière de l’innovation, bien plus qu’à sa dimension scientifique.</a:t>
            </a:r>
          </a:p>
          <a:p>
            <a:r>
              <a:rPr lang="fr-FR" i="0" dirty="0"/>
              <a:t>Pour aller plus loin que cette idée d’encourager un maximum de chercheurs et d’entreprises à collaborer entre eux pour faire progresser la connaissance, on trouve aussi l’idée qu’il est important d’associer à ces réflexions un public qui soit le plus large possible, pour bénéficier de tous les talents.</a:t>
            </a:r>
          </a:p>
          <a:p>
            <a:r>
              <a:rPr lang="fr-FR" i="0" dirty="0"/>
              <a:t>Cette tendance très liée au mouvement des </a:t>
            </a:r>
            <a:r>
              <a:rPr lang="fr-FR" i="1" dirty="0" err="1"/>
              <a:t>makers</a:t>
            </a:r>
            <a:r>
              <a:rPr lang="fr-FR" i="0" dirty="0"/>
              <a:t>, des bidouilleurs, s’illustre par exemple au sein d’espaces comme les </a:t>
            </a:r>
            <a:r>
              <a:rPr lang="fr-FR" i="1" dirty="0"/>
              <a:t>fablabs</a:t>
            </a:r>
            <a:r>
              <a:rPr lang="fr-FR" i="0" dirty="0"/>
              <a:t>, où toute personne intéressée et passionnée peut participer à un projet technique ou en lancer un.</a:t>
            </a:r>
          </a:p>
          <a:p>
            <a:endParaRPr lang="fr-FR" i="0" dirty="0"/>
          </a:p>
          <a:p>
            <a:r>
              <a:rPr lang="fr-FR" i="0" dirty="0"/>
              <a:t>De parfaits exemples de projets collaboratifs en innovation ouverte sont arrivés sur le devant de la scène ces dernières semaines, du fait de la crise sanitaire liée à l’épidémie de coronavirus.</a:t>
            </a:r>
          </a:p>
          <a:p>
            <a:r>
              <a:rPr lang="fr-FR" i="0" dirty="0"/>
              <a:t>À cette occasion, l’entreprise Decathlon a en effet mis à disposition les plans et méthodes de fabrication précises d’un de ses masques de plongée, qui ont été repris par d’autres entreprises pour développer du matériel permettant de connecter ce masque à des respirateurs artificiels, de façon à pallier la pénurie de matériel de réanimation classique.</a:t>
            </a:r>
          </a:p>
          <a:p>
            <a:r>
              <a:rPr lang="fr-FR" i="0" dirty="0"/>
              <a:t>Dans la même lignée, tout un ensemble parfois assez hétéroclite de </a:t>
            </a:r>
            <a:r>
              <a:rPr lang="fr-FR" i="0" dirty="0" err="1"/>
              <a:t>makers</a:t>
            </a:r>
            <a:r>
              <a:rPr lang="fr-FR" i="0" dirty="0"/>
              <a:t> indépendants ou de petites entreprises ont travaillé ensemble à proposer des équipements de protection contre le virus, notamment des visières fabriquées à l’aide de techniques comme l’impression 3D, et qui ont pu bénéficier de multiples améliorations mises en commun par leurs inventeurs pour ensuite venir protéger les soignants.</a:t>
            </a:r>
          </a:p>
          <a:p>
            <a:endParaRPr lang="fr-FR" i="0" dirty="0"/>
          </a:p>
          <a:p>
            <a:r>
              <a:rPr lang="fr-FR" i="0" dirty="0"/>
              <a:t>On parle aussi, dans ce type de projet, d’innovation frugale, qui désigne des inventions réalisées avec très peu de moyens financiers ou matériels, ou qui détournent certains produits ou certains procédés de leurs applications initiales.</a:t>
            </a:r>
          </a:p>
          <a:p>
            <a:endParaRPr lang="fr-FR" i="0" dirty="0"/>
          </a:p>
          <a:p>
            <a:r>
              <a:rPr lang="fr-FR" i="0" dirty="0"/>
              <a:t>Plein d’autres exemples d’innovation ouverte et collaborative ont été lancés au cours de cette période, qui a vraiment donné un coup d’accélérateur et de projecteur à ce mouvement d’innovation ouverte, qui est donc étroitement lié aussi à celui de science participative.</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6</a:t>
            </a:fld>
            <a:endParaRPr lang="fr-FR"/>
          </a:p>
        </p:txBody>
      </p:sp>
    </p:spTree>
    <p:extLst>
      <p:ext uri="{BB962C8B-B14F-4D97-AF65-F5344CB8AC3E}">
        <p14:creationId xmlns:p14="http://schemas.microsoft.com/office/powerpoint/2010/main" val="3758320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0" dirty="0"/>
              <a:t>Pour favoriser la collaboration et l’avancée dans un domaine technologique, il est essentiel de disséminer très largement les connaissances.</a:t>
            </a:r>
          </a:p>
          <a:p>
            <a:r>
              <a:rPr lang="fr-FR" i="0" dirty="0"/>
              <a:t>Or, les brevets sont un outil idéal pour cela, puisqu’on a vu que la contrepartie indispensable à la protection accordée par le brevet, c’est la divulgation pleine et entière de l’invention que l’on souhaite protéger.</a:t>
            </a:r>
          </a:p>
          <a:p>
            <a:endParaRPr lang="fr-FR" i="0" dirty="0"/>
          </a:p>
          <a:p>
            <a:r>
              <a:rPr lang="fr-FR" i="0" dirty="0"/>
              <a:t>L’innovation ouverte n’est donc pas forcément antinomique avec le fait de breveter des inventions.</a:t>
            </a:r>
          </a:p>
          <a:p>
            <a:r>
              <a:rPr lang="fr-FR" i="0" dirty="0"/>
              <a:t>La différence est qu’une entreprise ou un laboratoire de recherche qui va faire le choix de l’innovation ouverte tout en étant titulaire de brevets va s’abstenir d’exercer le droit d’interdire que lui procure le brevet.</a:t>
            </a:r>
          </a:p>
          <a:p>
            <a:r>
              <a:rPr lang="fr-FR" i="0" dirty="0"/>
              <a:t>Concrètement, cela signifie que le titulaire des brevets va faire savoir qu’il renonce en principe à poursuivre les personnes qui vont utiliser les inventions décrites dans ses brevets, tout en conservant la possibilité de le faire si certaines conditions ne sont pas respectées, par exemple si les </a:t>
            </a:r>
            <a:r>
              <a:rPr lang="fr-FR" i="0" dirty="0" err="1"/>
              <a:t>réutilisateurs</a:t>
            </a:r>
            <a:r>
              <a:rPr lang="fr-FR" i="0" dirty="0"/>
              <a:t> de l’invention brevetée la vendent à un prix exorbitant, ou la détournent à des fins contraires aux valeurs de l’entreprise.</a:t>
            </a:r>
          </a:p>
          <a:p>
            <a:r>
              <a:rPr lang="fr-FR" i="0" dirty="0"/>
              <a:t>Un exemple de cela, c’est l’entreprise Tesla, qui a annoncé en 2014 qu’elle renonçait à lancer des plaintes en violation de brevets contre les personnes qui, de bonne foi, souhaiterait utiliser ses technologies, notamment celles qui concernent les voitures électriques.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Musk, E. (2014, </a:t>
            </a:r>
            <a:r>
              <a:rPr lang="en-US" dirty="0" err="1">
                <a:effectLst/>
              </a:rPr>
              <a:t>juin</a:t>
            </a:r>
            <a:r>
              <a:rPr lang="en-US" dirty="0">
                <a:effectLst/>
              </a:rPr>
              <a:t> 12). All Our Patent Are Belong To You. </a:t>
            </a:r>
            <a:r>
              <a:rPr lang="en-US" i="1" dirty="0">
                <a:effectLst/>
              </a:rPr>
              <a:t>Tesla Motors</a:t>
            </a:r>
            <a:r>
              <a:rPr lang="en-US" dirty="0">
                <a:effectLst/>
              </a:rPr>
              <a:t>. </a:t>
            </a:r>
            <a:r>
              <a:rPr lang="en-US" dirty="0">
                <a:effectLst/>
                <a:hlinkClick r:id="rId3"/>
              </a:rPr>
              <a:t>https://www.tesla.com/blog/all-our-patent-are-belong-you</a:t>
            </a:r>
            <a:endParaRPr lang="en-US" dirty="0">
              <a:effectLst/>
            </a:endParaRPr>
          </a:p>
          <a:p>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L’intérêt de ce genre de prise de position pour les entreprises détentrices de brevets, surtout dans certains domaines technologiques de niche ou émergents comme les voitures électriques de Tesla, c’est de pouvoir partager avec d’autres les coûts de recherche et développement, pour améliorer plus vite les technologies concernées et pour ensuite faire croître les marchés potentiels.</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7</a:t>
            </a:fld>
            <a:endParaRPr lang="fr-FR"/>
          </a:p>
        </p:txBody>
      </p:sp>
    </p:spTree>
    <p:extLst>
      <p:ext uri="{BB962C8B-B14F-4D97-AF65-F5344CB8AC3E}">
        <p14:creationId xmlns:p14="http://schemas.microsoft.com/office/powerpoint/2010/main" val="425862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0" dirty="0"/>
              <a:t>Le fait de suspendre son droit à interdire se rencontre aussi parfois en situation de crise, comme celle que nous traversons actuellement en lien avec la pandémie de coronavirus.</a:t>
            </a:r>
          </a:p>
          <a:p>
            <a:r>
              <a:rPr lang="fr-FR" i="0" dirty="0"/>
              <a:t>Compte-tenu des circonstances exceptionnelles et de l’urgence sanitaire, certaines entreprises ont fait le choix de ne pas s’opposer à l’utilisation de leurs produits ou procédés brevetés, non pas cette fois-ci dans le but de gagner des parts de marché (ou en tout cas, pas dans un premier temps), mais en vue du bien commun.</a:t>
            </a:r>
          </a:p>
          <a:p>
            <a:endParaRPr lang="fr-FR" i="0" dirty="0"/>
          </a:p>
          <a:p>
            <a:r>
              <a:rPr lang="fr-FR" i="0" dirty="0"/>
              <a:t>C’est par exemple le cas de l’entreprise italienne </a:t>
            </a:r>
            <a:r>
              <a:rPr lang="fr-FR" i="0" dirty="0" err="1"/>
              <a:t>Isinnova</a:t>
            </a:r>
            <a:r>
              <a:rPr lang="fr-FR" i="0" dirty="0"/>
              <a:t>, qui a développé une valve (appelée Valve Charlotte) pour relier le masque de plongée Decathlon dont on a déjà parlé à un dispositif d’assistance respiratoire.</a:t>
            </a:r>
          </a:p>
          <a:p>
            <a:r>
              <a:rPr lang="fr-FR" dirty="0"/>
              <a:t>Sur le site internet de l’entreprise </a:t>
            </a:r>
            <a:r>
              <a:rPr lang="fr-FR" dirty="0" err="1"/>
              <a:t>Isinnova</a:t>
            </a:r>
            <a:r>
              <a:rPr lang="fr-FR" dirty="0"/>
              <a:t>, celle-ci explique que le brevet protégeant la valve « restera libre d’usage, </a:t>
            </a:r>
            <a:r>
              <a:rPr lang="fr-FR" b="0" dirty="0"/>
              <a:t>car il est dans [son] intention que tous les hôpitaux qui en ont besoin puissent l’utiliser si nécessaire. »</a:t>
            </a:r>
          </a:p>
          <a:p>
            <a:r>
              <a:rPr lang="fr-FR" b="0" dirty="0"/>
              <a:t>Elle déclare également </a:t>
            </a:r>
            <a:r>
              <a:rPr lang="fr-FR" b="0" dirty="0">
                <a:effectLst/>
              </a:rPr>
              <a:t>qu’elle libère les dessins, concepts, processus et tout autre droit à la propriété intellectuelle relatifs au dispositif “Charlotte valve” à titre gracieux à la condition expresse qu’ils ne soient PAS utilisé à des fins commerciales, ce que l’on peut rapprocher de la condition NC (pour « non commercial ») que l’on trouve parfois dans certaines licences Creative Commons à propos de la réutilisation possible d’un article de recherche ou de données de recherche, par exemple.</a:t>
            </a:r>
          </a:p>
          <a:p>
            <a:endParaRPr lang="fr-FR" b="0" dirty="0">
              <a:effectLst/>
            </a:endParaRPr>
          </a:p>
          <a:p>
            <a:r>
              <a:rPr lang="fr-FR" b="0" dirty="0">
                <a:effectLst/>
              </a:rPr>
              <a:t>À noter en passant que, d’une manière générale, cette exclusion de toute fin commerciale n’est pas facilement acceptée par certains tenants de la science ouverte, selon qui toute utilisation devrait être possible et facilitée par la mise à disposition des connaissances.</a:t>
            </a:r>
            <a:endParaRPr lang="fr-FR" b="0"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8</a:t>
            </a:fld>
            <a:endParaRPr lang="fr-FR"/>
          </a:p>
        </p:txBody>
      </p:sp>
    </p:spTree>
    <p:extLst>
      <p:ext uri="{BB962C8B-B14F-4D97-AF65-F5344CB8AC3E}">
        <p14:creationId xmlns:p14="http://schemas.microsoft.com/office/powerpoint/2010/main" val="105544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légitimement se demander à quoi sert de déposer un brevet si on prévoit de ne pas exploiter le monopole exclusif qu’il confère sur l’invention brevetée.</a:t>
            </a:r>
          </a:p>
          <a:p>
            <a:r>
              <a:rPr lang="fr-FR" dirty="0"/>
              <a:t>L’entreprise </a:t>
            </a:r>
            <a:r>
              <a:rPr lang="fr-FR" dirty="0" err="1"/>
              <a:t>Isinnova</a:t>
            </a:r>
            <a:r>
              <a:rPr lang="fr-FR" dirty="0"/>
              <a:t> répond à cette question en expliquant qu’elle a pris la décision de breveter en urgence la valve Charlotte dans le but d’« éviter toute spéculation sur le prix du composant. »</a:t>
            </a:r>
          </a:p>
          <a:p>
            <a:r>
              <a:rPr lang="fr-FR" dirty="0"/>
              <a:t>Et en effet, il est tout à fait possible de déposer des brevets de manière défensive, c’est-à-dire pas tant pour se donner les moyens d’exploiter soi-même son invention dans les meilleures conditions possibles, mais pour empêcher les autres d’en tirer profit.</a:t>
            </a:r>
          </a:p>
          <a:p>
            <a:r>
              <a:rPr lang="fr-FR" dirty="0"/>
              <a:t>Le fait que la valve Charlotte soit brevetée engage ses </a:t>
            </a:r>
            <a:r>
              <a:rPr lang="fr-FR" dirty="0" err="1"/>
              <a:t>réutilisateurs</a:t>
            </a:r>
            <a:r>
              <a:rPr lang="fr-FR" dirty="0"/>
              <a:t> à une sorte de contrat moral passé avec </a:t>
            </a:r>
            <a:r>
              <a:rPr lang="fr-FR" dirty="0" err="1"/>
              <a:t>Isinnova</a:t>
            </a:r>
            <a:r>
              <a:rPr lang="fr-FR" dirty="0"/>
              <a:t>, en permettant à l’entreprise de garder la main sur son invention.</a:t>
            </a:r>
          </a:p>
          <a:p>
            <a:r>
              <a:rPr lang="fr-FR" dirty="0"/>
              <a:t>Et si le brevet continue à être maintenu en vigueur par un paiement d’annuités, rien n’empêcherait </a:t>
            </a:r>
            <a:r>
              <a:rPr lang="fr-FR" dirty="0" err="1"/>
              <a:t>Isinnova</a:t>
            </a:r>
            <a:r>
              <a:rPr lang="fr-FR" dirty="0"/>
              <a:t> de modifier les conditions dans lesquelles sa valve peut être exploitée.</a:t>
            </a:r>
          </a:p>
          <a:p>
            <a:endParaRPr lang="fr-FR" dirty="0"/>
          </a:p>
          <a:p>
            <a:r>
              <a:rPr lang="fr-FR" dirty="0"/>
              <a:t>Mais on peut se demander si les dérives spéculatives auxquelles l’entreprise fait allusion n’auraient pas pu être tout simplement évitées par une divulgation classique de l’invention, qui empêcherait donc quiconque de breveter la valve à son tour, et donc d’en tirer un profit maximum.</a:t>
            </a:r>
          </a:p>
          <a:p>
            <a:r>
              <a:rPr lang="fr-FR" dirty="0"/>
              <a:t>D’autres inventeurs au cours de l’histoire ont préféré jouer cette carte, en renonçant aux brevets qu’ils auraient pu déposer.</a:t>
            </a:r>
          </a:p>
          <a:p>
            <a:r>
              <a:rPr lang="fr-FR" dirty="0"/>
              <a:t>C’est par exemple le cas du médecin suisse Didier </a:t>
            </a:r>
            <a:r>
              <a:rPr lang="fr-FR" dirty="0" err="1"/>
              <a:t>Pittet</a:t>
            </a:r>
            <a:r>
              <a:rPr lang="fr-FR" dirty="0"/>
              <a:t>, qui a choisi de ne pas déposer de brevet sur la formule du gel </a:t>
            </a:r>
            <a:r>
              <a:rPr lang="fr-FR" dirty="0" err="1"/>
              <a:t>hydro-alcoolique</a:t>
            </a:r>
            <a:r>
              <a:rPr lang="fr-FR" dirty="0"/>
              <a:t>,</a:t>
            </a:r>
          </a:p>
          <a:p>
            <a:r>
              <a:rPr lang="fr-FR" dirty="0"/>
              <a:t>Pierre et Marie Curie, qui ont renoncé à déposer un brevet sur la méthode d’extraction du radium, </a:t>
            </a:r>
          </a:p>
          <a:p>
            <a:r>
              <a:rPr lang="fr-FR" dirty="0"/>
              <a:t>Ou encore le chercheur américain Jonas </a:t>
            </a:r>
            <a:r>
              <a:rPr lang="fr-FR" dirty="0" err="1"/>
              <a:t>Salk</a:t>
            </a:r>
            <a:r>
              <a:rPr lang="fr-FR" dirty="0"/>
              <a:t>, qui a choisi en 1955 de ne pas breveter le vaccin contre la poliomyélite, renonçant par là à l’équivalent estimé de 7 milliards de dollars.</a:t>
            </a:r>
          </a:p>
          <a:p>
            <a:endParaRPr lang="fr-FR" dirty="0"/>
          </a:p>
          <a:p>
            <a:r>
              <a:rPr lang="fr-FR" dirty="0"/>
              <a:t>[L. Maurel citant Th. Crouzet : Les laboratoires pharmaceutiques qui fabriquent aujourd’hui la solution </a:t>
            </a:r>
            <a:r>
              <a:rPr lang="fr-FR" dirty="0" err="1"/>
              <a:t>hydro-alcoolique</a:t>
            </a:r>
            <a:r>
              <a:rPr lang="fr-FR" dirty="0"/>
              <a:t> inventée par Didier </a:t>
            </a:r>
            <a:r>
              <a:rPr lang="fr-FR" dirty="0" err="1"/>
              <a:t>Pittet</a:t>
            </a:r>
            <a:r>
              <a:rPr lang="fr-FR" dirty="0"/>
              <a:t> ont une activité économique liée à la vente du produit, mais </a:t>
            </a:r>
            <a:r>
              <a:rPr lang="fr-FR" dirty="0">
                <a:hlinkClick r:id="rId3"/>
              </a:rPr>
              <a:t>ils se sont également rassemblés en un consortium</a:t>
            </a:r>
            <a:r>
              <a:rPr lang="fr-FR" dirty="0"/>
              <a:t> destiné à promouvoir l’hygiène des mains pour sauver des vies. La mise en partage de la ressource </a:t>
            </a:r>
            <a:r>
              <a:rPr lang="fr-FR" dirty="0">
                <a:hlinkClick r:id="rId4"/>
              </a:rPr>
              <a:t>alimente donc un cercle vertueux</a:t>
            </a:r>
            <a:r>
              <a:rPr lang="fr-FR" dirty="0"/>
              <a:t>.]</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9</a:t>
            </a:fld>
            <a:endParaRPr lang="fr-FR"/>
          </a:p>
        </p:txBody>
      </p:sp>
    </p:spTree>
    <p:extLst>
      <p:ext uri="{BB962C8B-B14F-4D97-AF65-F5344CB8AC3E}">
        <p14:creationId xmlns:p14="http://schemas.microsoft.com/office/powerpoint/2010/main" val="192855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43198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4260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092588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36804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66285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0E69A95-B34C-4392-A3B6-AA935B908BFC}" type="datetimeFigureOut">
              <a:rPr lang="fr-FR" smtClean="0"/>
              <a:t>18/10/2024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00164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0E69A95-B34C-4392-A3B6-AA935B908BFC}" type="datetimeFigureOut">
              <a:rPr lang="fr-FR" smtClean="0"/>
              <a:t>18/10/2024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82151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0E69A95-B34C-4392-A3B6-AA935B908BFC}" type="datetimeFigureOut">
              <a:rPr lang="fr-FR" smtClean="0"/>
              <a:t>18/10/2024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166021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69A95-B34C-4392-A3B6-AA935B908BFC}" type="datetimeFigureOut">
              <a:rPr lang="fr-FR" smtClean="0"/>
              <a:t>18/10/2024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63972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0E69A95-B34C-4392-A3B6-AA935B908BFC}" type="datetimeFigureOut">
              <a:rPr lang="fr-FR" smtClean="0"/>
              <a:t>18/10/2024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386654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0E69A95-B34C-4392-A3B6-AA935B908BFC}" type="datetimeFigureOut">
              <a:rPr lang="fr-FR" smtClean="0"/>
              <a:t>18/10/2024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4192889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69A95-B34C-4392-A3B6-AA935B908BFC}" type="datetimeFigureOut">
              <a:rPr lang="fr-FR" smtClean="0"/>
              <a:t>18/10/2024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85322-C21B-4D93-AF31-D13682F4E7C6}" type="slidenum">
              <a:rPr lang="fr-FR" smtClean="0"/>
              <a:t>‹#›</a:t>
            </a:fld>
            <a:endParaRPr lang="fr-FR"/>
          </a:p>
        </p:txBody>
      </p:sp>
    </p:spTree>
    <p:extLst>
      <p:ext uri="{BB962C8B-B14F-4D97-AF65-F5344CB8AC3E}">
        <p14:creationId xmlns:p14="http://schemas.microsoft.com/office/powerpoint/2010/main" val="19786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urfist.chartes.psl.e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books.openedition.org/oep/1581" TargetMode="External"/><Relationship Id="rId5" Type="http://schemas.openxmlformats.org/officeDocument/2006/relationships/hyperlink" Target="https://scinfolex.com/2017/08/13/louverture-des-brevets-de-la-recherche-un-tabou-pour-lopen-science"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6.png"/><Relationship Id="rId4" Type="http://schemas.openxmlformats.org/officeDocument/2006/relationships/hyperlink" Target="https://doranum.fr/wp-content/uploads/ITW_LM/index.html#/lessons/O94inX6z_whQAgmClQv2yaXD44mS67p9"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notesSlide" Target="../notesSlides/notesSlide12.xml"/><Relationship Id="rId9"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orldwide.espacenet.com/beta/search?q=pn%3DFR333814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fosteropenscience.eu/taxonomy/term/7"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papers.ssrn.com/abstract=2270609"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hyperlink" Target="http://theconversation.com/sauver-des-vies-avec-des-masques-decathlon-le-pouvoir-de-linnovation-frugale-134799" TargetMode="External"/><Relationship Id="rId17" Type="http://schemas.openxmlformats.org/officeDocument/2006/relationships/image" Target="../media/image4.png"/><Relationship Id="rId2" Type="http://schemas.openxmlformats.org/officeDocument/2006/relationships/audio" Target="../media/media4.m4a"/><Relationship Id="rId16" Type="http://schemas.openxmlformats.org/officeDocument/2006/relationships/hyperlink" Target="https://usbeketrica.com/article/covid-19-la-mobilisation-des-makers-est-sans-precedent-l-etat-et-les-pouvoirs-publics-doivent-s-en-rendre-compte" TargetMode="External"/><Relationship Id="rId1" Type="http://schemas.microsoft.com/office/2007/relationships/media" Target="../media/media4.m4a"/><Relationship Id="rId6" Type="http://schemas.openxmlformats.org/officeDocument/2006/relationships/diagramLayout" Target="../diagrams/layout1.xml"/><Relationship Id="rId11" Type="http://schemas.openxmlformats.org/officeDocument/2006/relationships/hyperlink" Target="Par%20Lukas%20Boxberger%20&#8212;%20send%20by%20the%20author,%20CC%20BY%204.0,%20https:/commons.wikimedia.org/w/index.php?curid=52509187" TargetMode="External"/><Relationship Id="rId5" Type="http://schemas.openxmlformats.org/officeDocument/2006/relationships/diagramData" Target="../diagrams/data1.xml"/><Relationship Id="rId15" Type="http://schemas.openxmlformats.org/officeDocument/2006/relationships/hyperlink" Target="https://www.ac-orleans-tours.fr/pedagogie/technologie/ressources/visiere_en_impression_3d/" TargetMode="External"/><Relationship Id="rId10" Type="http://schemas.openxmlformats.org/officeDocument/2006/relationships/image" Target="../media/image9.jpg"/><Relationship Id="rId4" Type="http://schemas.openxmlformats.org/officeDocument/2006/relationships/notesSlide" Target="../notesSlides/notesSlide6.xml"/><Relationship Id="rId9" Type="http://schemas.microsoft.com/office/2007/relationships/diagramDrawing" Target="../diagrams/drawing1.xml"/><Relationship Id="rId14" Type="http://schemas.openxmlformats.org/officeDocument/2006/relationships/hyperlink" Target="https://worldwide.espacenet.com/patent/search?q=pn%3DFR3020620B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numerama.com/magazine/29681-elon-musk-tesla-motors-voitures-electriques-brevets.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hyperlink" Target="https://www.tesla.com/blog/all-our-patent-are-belong-you"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isinnova.it/easy-covid-19-fr/" TargetMode="External"/><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boingboing.net/2014/05/30/marie-curie-open-source-pione.html"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hyperlink" Target="https://scinfolex.com/2014/06/14/du-brevet-comme-arme-de-guerre-au-don-comme-acte-de-pai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F254F31-386A-4229-94A4-DDD97BBC69BA}"/>
              </a:ext>
            </a:extLst>
          </p:cNvPr>
          <p:cNvPicPr>
            <a:picLocks noChangeAspect="1"/>
          </p:cNvPicPr>
          <p:nvPr/>
        </p:nvPicPr>
        <p:blipFill>
          <a:blip r:embed="rId3"/>
          <a:stretch>
            <a:fillRect/>
          </a:stretch>
        </p:blipFill>
        <p:spPr>
          <a:xfrm>
            <a:off x="3895472" y="636481"/>
            <a:ext cx="8188116" cy="5386525"/>
          </a:xfrm>
          <a:prstGeom prst="rect">
            <a:avLst/>
          </a:prstGeom>
        </p:spPr>
      </p:pic>
      <p:sp>
        <p:nvSpPr>
          <p:cNvPr id="2" name="Titre 1">
            <a:extLst>
              <a:ext uri="{FF2B5EF4-FFF2-40B4-BE49-F238E27FC236}">
                <a16:creationId xmlns:a16="http://schemas.microsoft.com/office/drawing/2014/main" id="{22E591B0-DAD3-453F-AE94-E20DA7B822BC}"/>
              </a:ext>
            </a:extLst>
          </p:cNvPr>
          <p:cNvSpPr>
            <a:spLocks noGrp="1"/>
          </p:cNvSpPr>
          <p:nvPr>
            <p:ph type="ctrTitle"/>
          </p:nvPr>
        </p:nvSpPr>
        <p:spPr>
          <a:xfrm>
            <a:off x="108412" y="514904"/>
            <a:ext cx="3399010" cy="2379214"/>
          </a:xfrm>
          <a:solidFill>
            <a:schemeClr val="bg1"/>
          </a:solidFill>
        </p:spPr>
        <p:txBody>
          <a:bodyPr>
            <a:normAutofit fontScale="90000"/>
          </a:bodyPr>
          <a:lstStyle/>
          <a:p>
            <a:pPr algn="l"/>
            <a:r>
              <a:rPr lang="fr-FR" dirty="0"/>
              <a:t>Découvrir les brevets d’invention</a:t>
            </a:r>
          </a:p>
        </p:txBody>
      </p:sp>
      <p:sp>
        <p:nvSpPr>
          <p:cNvPr id="3" name="Sous-titre 2">
            <a:extLst>
              <a:ext uri="{FF2B5EF4-FFF2-40B4-BE49-F238E27FC236}">
                <a16:creationId xmlns:a16="http://schemas.microsoft.com/office/drawing/2014/main" id="{47BDD4E8-0935-4502-86ED-2CC1D71CE114}"/>
              </a:ext>
            </a:extLst>
          </p:cNvPr>
          <p:cNvSpPr>
            <a:spLocks noGrp="1"/>
          </p:cNvSpPr>
          <p:nvPr>
            <p:ph type="subTitle" idx="1"/>
          </p:nvPr>
        </p:nvSpPr>
        <p:spPr>
          <a:xfrm>
            <a:off x="205422" y="2894118"/>
            <a:ext cx="3399010" cy="621438"/>
          </a:xfrm>
        </p:spPr>
        <p:txBody>
          <a:bodyPr>
            <a:normAutofit fontScale="70000" lnSpcReduction="20000"/>
          </a:bodyPr>
          <a:lstStyle/>
          <a:p>
            <a:pPr algn="l"/>
            <a:r>
              <a:rPr lang="fr-FR" dirty="0"/>
              <a:t>Et les intégrer à son environnement de travail en bibliothèque</a:t>
            </a:r>
          </a:p>
        </p:txBody>
      </p:sp>
      <p:pic>
        <p:nvPicPr>
          <p:cNvPr id="6" name="Image 5">
            <a:extLst>
              <a:ext uri="{FF2B5EF4-FFF2-40B4-BE49-F238E27FC236}">
                <a16:creationId xmlns:a16="http://schemas.microsoft.com/office/drawing/2014/main" id="{F873C9F5-C5FB-4635-876A-5E36EFD0FDD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4538" y="5813613"/>
            <a:ext cx="3302000" cy="790412"/>
          </a:xfrm>
          <a:prstGeom prst="rect">
            <a:avLst/>
          </a:prstGeom>
        </p:spPr>
      </p:pic>
      <p:sp>
        <p:nvSpPr>
          <p:cNvPr id="7" name="ZoneTexte 6">
            <a:extLst>
              <a:ext uri="{FF2B5EF4-FFF2-40B4-BE49-F238E27FC236}">
                <a16:creationId xmlns:a16="http://schemas.microsoft.com/office/drawing/2014/main" id="{EF916D37-1003-4E6B-BCC2-A4ADDEB22202}"/>
              </a:ext>
            </a:extLst>
          </p:cNvPr>
          <p:cNvSpPr txBox="1"/>
          <p:nvPr/>
        </p:nvSpPr>
        <p:spPr>
          <a:xfrm>
            <a:off x="253927" y="5068083"/>
            <a:ext cx="3302000" cy="646331"/>
          </a:xfrm>
          <a:prstGeom prst="rect">
            <a:avLst/>
          </a:prstGeom>
          <a:noFill/>
        </p:spPr>
        <p:txBody>
          <a:bodyPr wrap="square" rtlCol="0">
            <a:spAutoFit/>
          </a:bodyPr>
          <a:lstStyle/>
          <a:p>
            <a:r>
              <a:rPr lang="fr-FR" dirty="0"/>
              <a:t>Justine Ancelin-Fabre</a:t>
            </a:r>
          </a:p>
          <a:p>
            <a:r>
              <a:rPr lang="fr-FR" dirty="0">
                <a:hlinkClick r:id="rId5"/>
              </a:rPr>
              <a:t>URFIST de Paris</a:t>
            </a:r>
            <a:endParaRPr lang="fr-FR" dirty="0"/>
          </a:p>
        </p:txBody>
      </p:sp>
      <p:sp>
        <p:nvSpPr>
          <p:cNvPr id="8" name="ZoneTexte 7">
            <a:extLst>
              <a:ext uri="{FF2B5EF4-FFF2-40B4-BE49-F238E27FC236}">
                <a16:creationId xmlns:a16="http://schemas.microsoft.com/office/drawing/2014/main" id="{5F8045A7-C164-46B1-8E93-A62B6A8C42C5}"/>
              </a:ext>
            </a:extLst>
          </p:cNvPr>
          <p:cNvSpPr txBox="1"/>
          <p:nvPr/>
        </p:nvSpPr>
        <p:spPr>
          <a:xfrm>
            <a:off x="7581900" y="6035706"/>
            <a:ext cx="4432300" cy="646331"/>
          </a:xfrm>
          <a:prstGeom prst="rect">
            <a:avLst/>
          </a:prstGeom>
          <a:noFill/>
        </p:spPr>
        <p:txBody>
          <a:bodyPr wrap="square" rtlCol="0">
            <a:spAutoFit/>
          </a:bodyPr>
          <a:lstStyle/>
          <a:p>
            <a:pPr algn="r"/>
            <a:r>
              <a:rPr lang="fr-FR" dirty="0"/>
              <a:t>Formation à distance – juin 2020</a:t>
            </a:r>
          </a:p>
          <a:p>
            <a:pPr algn="r"/>
            <a:r>
              <a:rPr lang="fr-FR" dirty="0"/>
              <a:t>justine.ancelin-fabre@chartes.psl.eu</a:t>
            </a:r>
          </a:p>
        </p:txBody>
      </p:sp>
    </p:spTree>
    <p:extLst>
      <p:ext uri="{BB962C8B-B14F-4D97-AF65-F5344CB8AC3E}">
        <p14:creationId xmlns:p14="http://schemas.microsoft.com/office/powerpoint/2010/main" val="3893929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 coins arrondis 15">
            <a:extLst>
              <a:ext uri="{FF2B5EF4-FFF2-40B4-BE49-F238E27FC236}">
                <a16:creationId xmlns:a16="http://schemas.microsoft.com/office/drawing/2014/main" id="{412C6268-851A-4C21-907B-4A3E84C5A866}"/>
              </a:ext>
            </a:extLst>
          </p:cNvPr>
          <p:cNvSpPr/>
          <p:nvPr/>
        </p:nvSpPr>
        <p:spPr>
          <a:xfrm>
            <a:off x="444500" y="4729164"/>
            <a:ext cx="4470400" cy="1765904"/>
          </a:xfrm>
          <a:prstGeom prst="roundRect">
            <a:avLst/>
          </a:prstGeom>
          <a:noFill/>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Arial" panose="020B0604020202020204" pitchFamily="34" charset="0"/>
              <a:buChar char="•"/>
            </a:pPr>
            <a:r>
              <a:rPr lang="fr-FR" sz="2000" dirty="0"/>
              <a:t>Ouverture des données</a:t>
            </a:r>
          </a:p>
          <a:p>
            <a:pPr marL="285750" indent="-285750" algn="ctr">
              <a:buFont typeface="Arial" panose="020B0604020202020204" pitchFamily="34" charset="0"/>
              <a:buChar char="•"/>
            </a:pPr>
            <a:r>
              <a:rPr lang="fr-FR" sz="2000" dirty="0"/>
              <a:t>Publications en libre accès</a:t>
            </a:r>
          </a:p>
          <a:p>
            <a:pPr marL="285750" indent="-285750" algn="ctr">
              <a:buFont typeface="Arial" panose="020B0604020202020204" pitchFamily="34" charset="0"/>
              <a:buChar char="•"/>
            </a:pPr>
            <a:r>
              <a:rPr lang="fr-FR" sz="2000" i="1" dirty="0"/>
              <a:t>Open notebooks</a:t>
            </a:r>
            <a:r>
              <a:rPr lang="fr-FR" sz="2000" dirty="0"/>
              <a:t> et cahiers de laboratoire ouverts</a:t>
            </a:r>
            <a:endParaRPr lang="fr-FR" sz="2000" i="1" dirty="0"/>
          </a:p>
        </p:txBody>
      </p:sp>
      <p:sp>
        <p:nvSpPr>
          <p:cNvPr id="15" name="Rectangle : coins arrondis 14">
            <a:extLst>
              <a:ext uri="{FF2B5EF4-FFF2-40B4-BE49-F238E27FC236}">
                <a16:creationId xmlns:a16="http://schemas.microsoft.com/office/drawing/2014/main" id="{1627F80C-734C-41C2-8BB4-189094543A1E}"/>
              </a:ext>
            </a:extLst>
          </p:cNvPr>
          <p:cNvSpPr/>
          <p:nvPr/>
        </p:nvSpPr>
        <p:spPr>
          <a:xfrm>
            <a:off x="4432300" y="1817688"/>
            <a:ext cx="4470400" cy="1765904"/>
          </a:xfrm>
          <a:prstGeom prst="roundRect">
            <a:avLst/>
          </a:prstGeom>
          <a:ln w="2857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Arial" panose="020B0604020202020204" pitchFamily="34" charset="0"/>
              <a:buChar char="•"/>
            </a:pPr>
            <a:r>
              <a:rPr lang="fr-FR" sz="2000" dirty="0"/>
              <a:t>Brevets</a:t>
            </a:r>
          </a:p>
          <a:p>
            <a:pPr marL="285750" indent="-285750" algn="ctr">
              <a:buFont typeface="Arial" panose="020B0604020202020204" pitchFamily="34" charset="0"/>
              <a:buChar char="•"/>
            </a:pPr>
            <a:r>
              <a:rPr lang="fr-FR" sz="2000" dirty="0"/>
              <a:t>Secrets et dispositions spécifiques (ex.: ZRR, protection du PSTN)</a:t>
            </a:r>
          </a:p>
          <a:p>
            <a:pPr marL="285750" indent="-285750" algn="ctr">
              <a:buFont typeface="Arial" panose="020B0604020202020204" pitchFamily="34" charset="0"/>
              <a:buChar char="•"/>
            </a:pPr>
            <a:r>
              <a:rPr lang="fr-FR" sz="2000" dirty="0"/>
              <a:t>Règles contractuelles de confidentialité</a:t>
            </a:r>
          </a:p>
        </p:txBody>
      </p:sp>
      <p:sp>
        <p:nvSpPr>
          <p:cNvPr id="2" name="Titre 1">
            <a:extLst>
              <a:ext uri="{FF2B5EF4-FFF2-40B4-BE49-F238E27FC236}">
                <a16:creationId xmlns:a16="http://schemas.microsoft.com/office/drawing/2014/main" id="{A599BCF7-FB91-401A-898F-FDD96CFDB809}"/>
              </a:ext>
            </a:extLst>
          </p:cNvPr>
          <p:cNvSpPr>
            <a:spLocks noGrp="1"/>
          </p:cNvSpPr>
          <p:nvPr>
            <p:ph type="title"/>
          </p:nvPr>
        </p:nvSpPr>
        <p:spPr>
          <a:xfrm>
            <a:off x="838200" y="203805"/>
            <a:ext cx="10515600" cy="1325563"/>
          </a:xfrm>
        </p:spPr>
        <p:txBody>
          <a:bodyPr/>
          <a:lstStyle/>
          <a:p>
            <a:r>
              <a:rPr lang="fr-FR" dirty="0"/>
              <a:t>Ouvrir ou valoriser ?</a:t>
            </a:r>
          </a:p>
        </p:txBody>
      </p:sp>
      <p:cxnSp>
        <p:nvCxnSpPr>
          <p:cNvPr id="7" name="Connecteur droit 6">
            <a:extLst>
              <a:ext uri="{FF2B5EF4-FFF2-40B4-BE49-F238E27FC236}">
                <a16:creationId xmlns:a16="http://schemas.microsoft.com/office/drawing/2014/main" id="{CCC8A49F-9D25-40E7-86C6-AA88F6CC40F3}"/>
              </a:ext>
            </a:extLst>
          </p:cNvPr>
          <p:cNvCxnSpPr>
            <a:cxnSpLocks/>
          </p:cNvCxnSpPr>
          <p:nvPr/>
        </p:nvCxnSpPr>
        <p:spPr>
          <a:xfrm flipV="1">
            <a:off x="444500" y="3771900"/>
            <a:ext cx="8610600" cy="762000"/>
          </a:xfrm>
          <a:prstGeom prst="line">
            <a:avLst/>
          </a:prstGeom>
          <a:ln w="254000">
            <a:solidFill>
              <a:srgbClr val="B0BCDE"/>
            </a:solidFill>
          </a:ln>
        </p:spPr>
        <p:style>
          <a:lnRef idx="1">
            <a:schemeClr val="accent1"/>
          </a:lnRef>
          <a:fillRef idx="0">
            <a:schemeClr val="accent1"/>
          </a:fillRef>
          <a:effectRef idx="0">
            <a:schemeClr val="accent1"/>
          </a:effectRef>
          <a:fontRef idx="minor">
            <a:schemeClr val="tx1"/>
          </a:fontRef>
        </p:style>
      </p:cxnSp>
      <p:sp>
        <p:nvSpPr>
          <p:cNvPr id="11" name="Flèche : bas 10">
            <a:extLst>
              <a:ext uri="{FF2B5EF4-FFF2-40B4-BE49-F238E27FC236}">
                <a16:creationId xmlns:a16="http://schemas.microsoft.com/office/drawing/2014/main" id="{CF5BF7B8-6DE5-49C5-AE6D-8F8B62AAE83F}"/>
              </a:ext>
            </a:extLst>
          </p:cNvPr>
          <p:cNvSpPr/>
          <p:nvPr/>
        </p:nvSpPr>
        <p:spPr>
          <a:xfrm>
            <a:off x="307974" y="1817688"/>
            <a:ext cx="4860926" cy="2233612"/>
          </a:xfrm>
          <a:prstGeom prst="downArrow">
            <a:avLst/>
          </a:prstGeom>
          <a:solidFill>
            <a:srgbClr val="C8202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3D37470D-6C3B-41E7-9294-E15734492186}"/>
              </a:ext>
            </a:extLst>
          </p:cNvPr>
          <p:cNvSpPr/>
          <p:nvPr/>
        </p:nvSpPr>
        <p:spPr>
          <a:xfrm rot="10800000">
            <a:off x="4432300" y="4246564"/>
            <a:ext cx="4759326" cy="223361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C2C1A365-B556-4508-A089-98ECAEF2A71E}"/>
              </a:ext>
            </a:extLst>
          </p:cNvPr>
          <p:cNvSpPr txBox="1"/>
          <p:nvPr/>
        </p:nvSpPr>
        <p:spPr>
          <a:xfrm>
            <a:off x="1627187" y="1918456"/>
            <a:ext cx="2222500" cy="1569660"/>
          </a:xfrm>
          <a:prstGeom prst="rect">
            <a:avLst/>
          </a:prstGeom>
          <a:noFill/>
        </p:spPr>
        <p:txBody>
          <a:bodyPr wrap="square" rtlCol="0">
            <a:spAutoFit/>
          </a:bodyPr>
          <a:lstStyle/>
          <a:p>
            <a:pPr algn="ctr"/>
            <a:r>
              <a:rPr lang="fr-FR" sz="3200" dirty="0">
                <a:solidFill>
                  <a:schemeClr val="bg1"/>
                </a:solidFill>
              </a:rPr>
              <a:t>Valorisation des résultats</a:t>
            </a:r>
          </a:p>
        </p:txBody>
      </p:sp>
      <p:sp>
        <p:nvSpPr>
          <p:cNvPr id="14" name="ZoneTexte 13">
            <a:extLst>
              <a:ext uri="{FF2B5EF4-FFF2-40B4-BE49-F238E27FC236}">
                <a16:creationId xmlns:a16="http://schemas.microsoft.com/office/drawing/2014/main" id="{985328FD-2C02-4795-B4F1-616CA18A2E1F}"/>
              </a:ext>
            </a:extLst>
          </p:cNvPr>
          <p:cNvSpPr txBox="1"/>
          <p:nvPr/>
        </p:nvSpPr>
        <p:spPr>
          <a:xfrm>
            <a:off x="5700713" y="4722208"/>
            <a:ext cx="2222500" cy="1569660"/>
          </a:xfrm>
          <a:prstGeom prst="rect">
            <a:avLst/>
          </a:prstGeom>
          <a:noFill/>
        </p:spPr>
        <p:txBody>
          <a:bodyPr wrap="square" rtlCol="0">
            <a:spAutoFit/>
          </a:bodyPr>
          <a:lstStyle/>
          <a:p>
            <a:pPr algn="ctr"/>
            <a:r>
              <a:rPr lang="fr-FR" sz="3200" dirty="0">
                <a:solidFill>
                  <a:schemeClr val="bg1"/>
                </a:solidFill>
              </a:rPr>
              <a:t>Libre diffusion des savoirs</a:t>
            </a:r>
          </a:p>
        </p:txBody>
      </p:sp>
      <p:sp>
        <p:nvSpPr>
          <p:cNvPr id="17" name="Rectangle 16">
            <a:extLst>
              <a:ext uri="{FF2B5EF4-FFF2-40B4-BE49-F238E27FC236}">
                <a16:creationId xmlns:a16="http://schemas.microsoft.com/office/drawing/2014/main" id="{7FDEE11C-0948-4E92-BF27-B70900C932B8}"/>
              </a:ext>
            </a:extLst>
          </p:cNvPr>
          <p:cNvSpPr/>
          <p:nvPr/>
        </p:nvSpPr>
        <p:spPr>
          <a:xfrm>
            <a:off x="6667500" y="323206"/>
            <a:ext cx="4165600" cy="1200329"/>
          </a:xfrm>
          <a:prstGeom prst="rect">
            <a:avLst/>
          </a:prstGeom>
          <a:ln w="28575">
            <a:solidFill>
              <a:schemeClr val="accent1"/>
            </a:solidFill>
          </a:ln>
        </p:spPr>
        <p:txBody>
          <a:bodyPr wrap="square">
            <a:spAutoFit/>
          </a:bodyPr>
          <a:lstStyle/>
          <a:p>
            <a:pPr algn="ctr"/>
            <a:r>
              <a:rPr lang="fr-FR" dirty="0"/>
              <a:t>Voir L. Maurel, « L’ouverture des brevets de la recherche, un tabou pour l’Open Science ? », </a:t>
            </a:r>
            <a:r>
              <a:rPr lang="fr-FR" i="1" dirty="0"/>
              <a:t>- </a:t>
            </a:r>
            <a:r>
              <a:rPr lang="fr-FR" i="1" dirty="0" err="1"/>
              <a:t>S.I.Lex</a:t>
            </a:r>
            <a:r>
              <a:rPr lang="fr-FR" i="1" dirty="0"/>
              <a:t> -</a:t>
            </a:r>
            <a:r>
              <a:rPr lang="fr-FR" dirty="0"/>
              <a:t>, 2017 (</a:t>
            </a:r>
            <a:r>
              <a:rPr lang="fr-FR" dirty="0">
                <a:hlinkClick r:id="rId5"/>
              </a:rPr>
              <a:t>en ligne</a:t>
            </a:r>
            <a:r>
              <a:rPr lang="fr-FR" dirty="0"/>
              <a:t>) et le </a:t>
            </a:r>
            <a:r>
              <a:rPr lang="fr-FR" i="1" dirty="0"/>
              <a:t>Livre blanc </a:t>
            </a:r>
            <a:r>
              <a:rPr lang="fr-FR" dirty="0"/>
              <a:t>du CNRS, 2016 (</a:t>
            </a:r>
            <a:r>
              <a:rPr lang="fr-FR" dirty="0">
                <a:hlinkClick r:id="rId6"/>
              </a:rPr>
              <a:t>en ligne</a:t>
            </a:r>
            <a:r>
              <a:rPr lang="fr-FR" dirty="0"/>
              <a:t>)</a:t>
            </a:r>
            <a:endParaRPr lang="fr-FR" dirty="0">
              <a:effectLst/>
            </a:endParaRPr>
          </a:p>
        </p:txBody>
      </p:sp>
      <p:sp>
        <p:nvSpPr>
          <p:cNvPr id="18" name="ZoneTexte 17">
            <a:extLst>
              <a:ext uri="{FF2B5EF4-FFF2-40B4-BE49-F238E27FC236}">
                <a16:creationId xmlns:a16="http://schemas.microsoft.com/office/drawing/2014/main" id="{8007FB52-6F3B-4DF8-8595-06ABF64D6D69}"/>
              </a:ext>
            </a:extLst>
          </p:cNvPr>
          <p:cNvSpPr txBox="1"/>
          <p:nvPr/>
        </p:nvSpPr>
        <p:spPr>
          <a:xfrm>
            <a:off x="9423400" y="2723070"/>
            <a:ext cx="2536826" cy="3046988"/>
          </a:xfrm>
          <a:prstGeom prst="rect">
            <a:avLst/>
          </a:prstGeom>
          <a:noFill/>
        </p:spPr>
        <p:txBody>
          <a:bodyPr wrap="square" rtlCol="0">
            <a:spAutoFit/>
          </a:bodyPr>
          <a:lstStyle/>
          <a:p>
            <a:pPr algn="ctr"/>
            <a:r>
              <a:rPr lang="fr-FR" sz="3200" dirty="0"/>
              <a:t>Aussi </a:t>
            </a:r>
            <a:r>
              <a:rPr lang="fr-FR" sz="3200" dirty="0">
                <a:solidFill>
                  <a:schemeClr val="accent6">
                    <a:lumMod val="75000"/>
                  </a:schemeClr>
                </a:solidFill>
              </a:rPr>
              <a:t>ouvert</a:t>
            </a:r>
          </a:p>
          <a:p>
            <a:pPr algn="ctr"/>
            <a:r>
              <a:rPr lang="fr-FR" sz="3200" dirty="0"/>
              <a:t>que possible</a:t>
            </a:r>
          </a:p>
          <a:p>
            <a:pPr algn="ctr"/>
            <a:r>
              <a:rPr lang="fr-FR" sz="3200" dirty="0"/>
              <a:t>MAIS</a:t>
            </a:r>
          </a:p>
          <a:p>
            <a:pPr algn="ctr"/>
            <a:r>
              <a:rPr lang="fr-FR" sz="3200" dirty="0"/>
              <a:t>aussi </a:t>
            </a:r>
            <a:r>
              <a:rPr lang="fr-FR" sz="3200" dirty="0">
                <a:solidFill>
                  <a:srgbClr val="FF0000"/>
                </a:solidFill>
              </a:rPr>
              <a:t>fermé</a:t>
            </a:r>
          </a:p>
          <a:p>
            <a:pPr algn="ctr"/>
            <a:r>
              <a:rPr lang="fr-FR" sz="3200" dirty="0"/>
              <a:t>que nécessaire…</a:t>
            </a:r>
          </a:p>
        </p:txBody>
      </p:sp>
      <p:pic>
        <p:nvPicPr>
          <p:cNvPr id="3" name="7-Ouvrir_valoriser">
            <a:hlinkClick r:id="" action="ppaction://media"/>
            <a:extLst>
              <a:ext uri="{FF2B5EF4-FFF2-40B4-BE49-F238E27FC236}">
                <a16:creationId xmlns:a16="http://schemas.microsoft.com/office/drawing/2014/main" id="{2413CACD-AB24-4D80-853D-5A55AC6ABA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6551" y="189564"/>
            <a:ext cx="487363" cy="487363"/>
          </a:xfrm>
          <a:prstGeom prst="rect">
            <a:avLst/>
          </a:prstGeom>
        </p:spPr>
      </p:pic>
    </p:spTree>
    <p:extLst>
      <p:ext uri="{BB962C8B-B14F-4D97-AF65-F5344CB8AC3E}">
        <p14:creationId xmlns:p14="http://schemas.microsoft.com/office/powerpoint/2010/main" val="331310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1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33F6A3-EB8A-496E-BA49-D5C22CECDF70}"/>
              </a:ext>
            </a:extLst>
          </p:cNvPr>
          <p:cNvSpPr>
            <a:spLocks noGrp="1"/>
          </p:cNvSpPr>
          <p:nvPr>
            <p:ph type="title"/>
          </p:nvPr>
        </p:nvSpPr>
        <p:spPr>
          <a:xfrm>
            <a:off x="876300" y="156368"/>
            <a:ext cx="11023600" cy="1325563"/>
          </a:xfrm>
        </p:spPr>
        <p:txBody>
          <a:bodyPr/>
          <a:lstStyle/>
          <a:p>
            <a:r>
              <a:rPr lang="fr-FR" dirty="0"/>
              <a:t>Peut-on breveter des données de la recherche ?</a:t>
            </a:r>
          </a:p>
        </p:txBody>
      </p:sp>
      <p:sp>
        <p:nvSpPr>
          <p:cNvPr id="3" name="Espace réservé du contenu 2">
            <a:extLst>
              <a:ext uri="{FF2B5EF4-FFF2-40B4-BE49-F238E27FC236}">
                <a16:creationId xmlns:a16="http://schemas.microsoft.com/office/drawing/2014/main" id="{49001493-79FE-4488-A0B4-E14EEB59455C}"/>
              </a:ext>
            </a:extLst>
          </p:cNvPr>
          <p:cNvSpPr>
            <a:spLocks noGrp="1"/>
          </p:cNvSpPr>
          <p:nvPr>
            <p:ph idx="1"/>
          </p:nvPr>
        </p:nvSpPr>
        <p:spPr>
          <a:xfrm>
            <a:off x="10960100" y="5270500"/>
            <a:ext cx="1066800" cy="1431132"/>
          </a:xfrm>
        </p:spPr>
        <p:txBody>
          <a:bodyPr>
            <a:normAutofit/>
          </a:bodyPr>
          <a:lstStyle/>
          <a:p>
            <a:pPr marL="0" indent="0">
              <a:buNone/>
            </a:pPr>
            <a:r>
              <a:rPr lang="fr-FR" sz="1200" dirty="0"/>
              <a:t>Interview de Lionel Maurel réalisée le 2 juillet 2019, disponible sur </a:t>
            </a:r>
            <a:r>
              <a:rPr lang="fr-FR" sz="1200" dirty="0" err="1">
                <a:hlinkClick r:id="rId4"/>
              </a:rPr>
              <a:t>DoRANum</a:t>
            </a:r>
            <a:endParaRPr lang="fr-FR" sz="1200" dirty="0"/>
          </a:p>
          <a:p>
            <a:pPr marL="0" indent="0">
              <a:buNone/>
            </a:pPr>
            <a:r>
              <a:rPr lang="fr-FR" sz="1200" dirty="0"/>
              <a:t>CC-BY-NC-SA</a:t>
            </a:r>
          </a:p>
        </p:txBody>
      </p:sp>
      <p:pic>
        <p:nvPicPr>
          <p:cNvPr id="4" name="2019_DoRANum_Maurel_breveter_donnees">
            <a:hlinkClick r:id="" action="ppaction://media"/>
            <a:extLst>
              <a:ext uri="{FF2B5EF4-FFF2-40B4-BE49-F238E27FC236}">
                <a16:creationId xmlns:a16="http://schemas.microsoft.com/office/drawing/2014/main" id="{26A4C067-B12D-44D9-98D7-491C24CC10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3500" y="1343819"/>
            <a:ext cx="9525000" cy="5357813"/>
          </a:xfrm>
          <a:prstGeom prst="rect">
            <a:avLst/>
          </a:prstGeom>
        </p:spPr>
      </p:pic>
    </p:spTree>
    <p:extLst>
      <p:ext uri="{BB962C8B-B14F-4D97-AF65-F5344CB8AC3E}">
        <p14:creationId xmlns:p14="http://schemas.microsoft.com/office/powerpoint/2010/main" val="181490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2076A-6F75-4485-831A-85C3C18F5EC0}"/>
              </a:ext>
            </a:extLst>
          </p:cNvPr>
          <p:cNvSpPr>
            <a:spLocks noGrp="1"/>
          </p:cNvSpPr>
          <p:nvPr>
            <p:ph type="title"/>
          </p:nvPr>
        </p:nvSpPr>
        <p:spPr/>
        <p:txBody>
          <a:bodyPr/>
          <a:lstStyle/>
          <a:p>
            <a:r>
              <a:rPr lang="fr-FR" dirty="0"/>
              <a:t>Science ouverte et propriété industrielle : orienter les chercheurs</a:t>
            </a:r>
          </a:p>
        </p:txBody>
      </p:sp>
      <p:sp>
        <p:nvSpPr>
          <p:cNvPr id="3" name="Espace réservé du contenu 2">
            <a:extLst>
              <a:ext uri="{FF2B5EF4-FFF2-40B4-BE49-F238E27FC236}">
                <a16:creationId xmlns:a16="http://schemas.microsoft.com/office/drawing/2014/main" id="{ECB93B11-A219-4CD3-8982-0A3F890DB3F3}"/>
              </a:ext>
            </a:extLst>
          </p:cNvPr>
          <p:cNvSpPr>
            <a:spLocks noGrp="1"/>
          </p:cNvSpPr>
          <p:nvPr>
            <p:ph idx="1"/>
          </p:nvPr>
        </p:nvSpPr>
        <p:spPr>
          <a:xfrm>
            <a:off x="838200" y="5770777"/>
            <a:ext cx="10515600" cy="885822"/>
          </a:xfrm>
        </p:spPr>
        <p:txBody>
          <a:bodyPr>
            <a:normAutofit/>
          </a:bodyPr>
          <a:lstStyle/>
          <a:p>
            <a:pPr algn="ctr">
              <a:buFont typeface="Wingdings" panose="05000000000000000000" pitchFamily="2" charset="2"/>
              <a:buChar char="Ø"/>
            </a:pPr>
            <a:r>
              <a:rPr lang="fr-FR" dirty="0"/>
              <a:t>Date qui fait foi pour établir la nouveauté d’une invention : date de dépôt </a:t>
            </a:r>
            <a:r>
              <a:rPr lang="fr-FR" b="1" dirty="0"/>
              <a:t>de la demande de brevet</a:t>
            </a:r>
            <a:r>
              <a:rPr lang="fr-FR" dirty="0"/>
              <a:t>.</a:t>
            </a:r>
          </a:p>
          <a:p>
            <a:pPr algn="ctr">
              <a:buFont typeface="Wingdings" panose="05000000000000000000" pitchFamily="2" charset="2"/>
              <a:buChar char="Ø"/>
            </a:pPr>
            <a:endParaRPr lang="fr-FR" dirty="0"/>
          </a:p>
        </p:txBody>
      </p:sp>
      <p:sp>
        <p:nvSpPr>
          <p:cNvPr id="5" name="ZoneTexte 4">
            <a:extLst>
              <a:ext uri="{FF2B5EF4-FFF2-40B4-BE49-F238E27FC236}">
                <a16:creationId xmlns:a16="http://schemas.microsoft.com/office/drawing/2014/main" id="{81E831FC-8BA8-4B42-9287-16FC24191492}"/>
              </a:ext>
            </a:extLst>
          </p:cNvPr>
          <p:cNvSpPr txBox="1"/>
          <p:nvPr/>
        </p:nvSpPr>
        <p:spPr>
          <a:xfrm>
            <a:off x="838200" y="4965700"/>
            <a:ext cx="4406900" cy="707886"/>
          </a:xfrm>
          <a:prstGeom prst="rect">
            <a:avLst/>
          </a:prstGeom>
          <a:noFill/>
        </p:spPr>
        <p:txBody>
          <a:bodyPr wrap="square" rtlCol="0">
            <a:spAutoFit/>
          </a:bodyPr>
          <a:lstStyle/>
          <a:p>
            <a:pPr algn="ctr"/>
            <a:r>
              <a:rPr lang="fr-FR" sz="2000" dirty="0"/>
              <a:t>Soutenance de thèse et intervention en colloque : prendre des précautions</a:t>
            </a:r>
          </a:p>
        </p:txBody>
      </p:sp>
      <p:grpSp>
        <p:nvGrpSpPr>
          <p:cNvPr id="7" name="Groupe 6">
            <a:extLst>
              <a:ext uri="{FF2B5EF4-FFF2-40B4-BE49-F238E27FC236}">
                <a16:creationId xmlns:a16="http://schemas.microsoft.com/office/drawing/2014/main" id="{E4389B1C-46C4-4EE5-A89E-FE3C4A30719A}"/>
              </a:ext>
            </a:extLst>
          </p:cNvPr>
          <p:cNvGrpSpPr/>
          <p:nvPr/>
        </p:nvGrpSpPr>
        <p:grpSpPr>
          <a:xfrm>
            <a:off x="607369" y="1825625"/>
            <a:ext cx="4659957" cy="2952751"/>
            <a:chOff x="607369" y="1825625"/>
            <a:chExt cx="4659957" cy="2952751"/>
          </a:xfrm>
        </p:grpSpPr>
        <p:pic>
          <p:nvPicPr>
            <p:cNvPr id="4" name="Image 3">
              <a:extLst>
                <a:ext uri="{FF2B5EF4-FFF2-40B4-BE49-F238E27FC236}">
                  <a16:creationId xmlns:a16="http://schemas.microsoft.com/office/drawing/2014/main" id="{843A7815-08E8-413B-8F84-C96C531FBEBA}"/>
                </a:ext>
              </a:extLst>
            </p:cNvPr>
            <p:cNvPicPr>
              <a:picLocks noChangeAspect="1"/>
            </p:cNvPicPr>
            <p:nvPr/>
          </p:nvPicPr>
          <p:blipFill>
            <a:blip r:embed="rId5"/>
            <a:stretch>
              <a:fillRect/>
            </a:stretch>
          </p:blipFill>
          <p:spPr>
            <a:xfrm>
              <a:off x="838200" y="1825625"/>
              <a:ext cx="4429126" cy="2952751"/>
            </a:xfrm>
            <a:prstGeom prst="rect">
              <a:avLst/>
            </a:prstGeom>
          </p:spPr>
        </p:pic>
        <p:sp>
          <p:nvSpPr>
            <p:cNvPr id="6" name="ZoneTexte 5">
              <a:extLst>
                <a:ext uri="{FF2B5EF4-FFF2-40B4-BE49-F238E27FC236}">
                  <a16:creationId xmlns:a16="http://schemas.microsoft.com/office/drawing/2014/main" id="{4009D742-4187-4249-80CC-C8217E3947BE}"/>
                </a:ext>
              </a:extLst>
            </p:cNvPr>
            <p:cNvSpPr txBox="1"/>
            <p:nvPr/>
          </p:nvSpPr>
          <p:spPr>
            <a:xfrm rot="16200000">
              <a:off x="-438729" y="3501446"/>
              <a:ext cx="2323027" cy="230832"/>
            </a:xfrm>
            <a:prstGeom prst="rect">
              <a:avLst/>
            </a:prstGeom>
            <a:noFill/>
          </p:spPr>
          <p:txBody>
            <a:bodyPr wrap="square" rtlCol="0">
              <a:spAutoFit/>
            </a:bodyPr>
            <a:lstStyle/>
            <a:p>
              <a:r>
                <a:rPr lang="fr-FR" sz="900" dirty="0"/>
                <a:t>Source de l’image : </a:t>
              </a:r>
              <a:r>
                <a:rPr lang="fr-FR" sz="900" dirty="0" err="1"/>
                <a:t>Shutterstock</a:t>
              </a:r>
              <a:r>
                <a:rPr lang="fr-FR" sz="900" dirty="0"/>
                <a:t> n°66897769</a:t>
              </a:r>
            </a:p>
          </p:txBody>
        </p:sp>
      </p:grpSp>
      <p:pic>
        <p:nvPicPr>
          <p:cNvPr id="10" name="Image 9">
            <a:extLst>
              <a:ext uri="{FF2B5EF4-FFF2-40B4-BE49-F238E27FC236}">
                <a16:creationId xmlns:a16="http://schemas.microsoft.com/office/drawing/2014/main" id="{C32A37E8-D334-489E-8FA5-A9C1E17B366C}"/>
              </a:ext>
            </a:extLst>
          </p:cNvPr>
          <p:cNvPicPr>
            <a:picLocks noChangeAspect="1"/>
          </p:cNvPicPr>
          <p:nvPr/>
        </p:nvPicPr>
        <p:blipFill>
          <a:blip r:embed="rId6"/>
          <a:stretch>
            <a:fillRect/>
          </a:stretch>
        </p:blipFill>
        <p:spPr>
          <a:xfrm>
            <a:off x="6924676" y="1937380"/>
            <a:ext cx="4254500" cy="2869572"/>
          </a:xfrm>
          <a:prstGeom prst="rect">
            <a:avLst/>
          </a:prstGeom>
        </p:spPr>
      </p:pic>
      <p:sp>
        <p:nvSpPr>
          <p:cNvPr id="11" name="ZoneTexte 10">
            <a:extLst>
              <a:ext uri="{FF2B5EF4-FFF2-40B4-BE49-F238E27FC236}">
                <a16:creationId xmlns:a16="http://schemas.microsoft.com/office/drawing/2014/main" id="{5C27ED96-0131-4386-9CA1-07F185D24437}"/>
              </a:ext>
            </a:extLst>
          </p:cNvPr>
          <p:cNvSpPr txBox="1"/>
          <p:nvPr/>
        </p:nvSpPr>
        <p:spPr>
          <a:xfrm>
            <a:off x="6772276" y="4965699"/>
            <a:ext cx="4406900" cy="707886"/>
          </a:xfrm>
          <a:prstGeom prst="rect">
            <a:avLst/>
          </a:prstGeom>
          <a:noFill/>
        </p:spPr>
        <p:txBody>
          <a:bodyPr wrap="square" rtlCol="0">
            <a:spAutoFit/>
          </a:bodyPr>
          <a:lstStyle/>
          <a:p>
            <a:pPr algn="ctr"/>
            <a:r>
              <a:rPr lang="fr-FR" sz="2000" dirty="0"/>
              <a:t>Soumission d’un manuscrit : pas de divulgation</a:t>
            </a:r>
          </a:p>
        </p:txBody>
      </p:sp>
      <p:sp>
        <p:nvSpPr>
          <p:cNvPr id="12" name="ZoneTexte 11">
            <a:extLst>
              <a:ext uri="{FF2B5EF4-FFF2-40B4-BE49-F238E27FC236}">
                <a16:creationId xmlns:a16="http://schemas.microsoft.com/office/drawing/2014/main" id="{D982E50B-F305-4E9C-967A-FA31FF710454}"/>
              </a:ext>
            </a:extLst>
          </p:cNvPr>
          <p:cNvSpPr txBox="1"/>
          <p:nvPr/>
        </p:nvSpPr>
        <p:spPr>
          <a:xfrm rot="16200000">
            <a:off x="5304715" y="3311119"/>
            <a:ext cx="2978313" cy="230832"/>
          </a:xfrm>
          <a:prstGeom prst="rect">
            <a:avLst/>
          </a:prstGeom>
          <a:noFill/>
        </p:spPr>
        <p:txBody>
          <a:bodyPr wrap="square" rtlCol="0">
            <a:spAutoFit/>
          </a:bodyPr>
          <a:lstStyle/>
          <a:p>
            <a:r>
              <a:rPr lang="fr-FR" sz="900" dirty="0"/>
              <a:t>Source de l’image : </a:t>
            </a:r>
            <a:r>
              <a:rPr lang="fr-FR" sz="900" dirty="0" err="1"/>
              <a:t>Shutterstock</a:t>
            </a:r>
            <a:r>
              <a:rPr lang="fr-FR" sz="900" dirty="0"/>
              <a:t> n°636281315</a:t>
            </a:r>
          </a:p>
        </p:txBody>
      </p:sp>
      <p:pic>
        <p:nvPicPr>
          <p:cNvPr id="8" name="8-Orienter_chercheurs">
            <a:hlinkClick r:id="" action="ppaction://media"/>
            <a:extLst>
              <a:ext uri="{FF2B5EF4-FFF2-40B4-BE49-F238E27FC236}">
                <a16:creationId xmlns:a16="http://schemas.microsoft.com/office/drawing/2014/main" id="{569AF0BF-4848-4FDD-8B55-116C369B41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1376" y="268636"/>
            <a:ext cx="487363" cy="487363"/>
          </a:xfrm>
          <a:prstGeom prst="rect">
            <a:avLst/>
          </a:prstGeom>
        </p:spPr>
      </p:pic>
    </p:spTree>
    <p:extLst>
      <p:ext uri="{BB962C8B-B14F-4D97-AF65-F5344CB8AC3E}">
        <p14:creationId xmlns:p14="http://schemas.microsoft.com/office/powerpoint/2010/main" val="35778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7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CE0E14-DC1C-449A-9E87-EF585CE9117D}"/>
              </a:ext>
            </a:extLst>
          </p:cNvPr>
          <p:cNvSpPr>
            <a:spLocks noGrp="1"/>
          </p:cNvSpPr>
          <p:nvPr>
            <p:ph type="title"/>
          </p:nvPr>
        </p:nvSpPr>
        <p:spPr>
          <a:xfrm>
            <a:off x="838200" y="365125"/>
            <a:ext cx="9932894" cy="1325563"/>
          </a:xfrm>
        </p:spPr>
        <p:txBody>
          <a:bodyPr/>
          <a:lstStyle/>
          <a:p>
            <a:r>
              <a:rPr lang="fr-FR" dirty="0"/>
              <a:t>Gérer des thèses susceptibles d’impliquer des enjeux de PI : le rôle du bibliothécaire</a:t>
            </a:r>
          </a:p>
        </p:txBody>
      </p:sp>
      <p:pic>
        <p:nvPicPr>
          <p:cNvPr id="5" name="Espace réservé du contenu 4">
            <a:extLst>
              <a:ext uri="{FF2B5EF4-FFF2-40B4-BE49-F238E27FC236}">
                <a16:creationId xmlns:a16="http://schemas.microsoft.com/office/drawing/2014/main" id="{546C82F7-98C0-4400-8435-9F72D3114CA3}"/>
              </a:ext>
            </a:extLst>
          </p:cNvPr>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480042" y="1850564"/>
            <a:ext cx="2752480" cy="3526703"/>
          </a:xfrm>
        </p:spPr>
      </p:pic>
      <p:grpSp>
        <p:nvGrpSpPr>
          <p:cNvPr id="15" name="Groupe 14">
            <a:extLst>
              <a:ext uri="{FF2B5EF4-FFF2-40B4-BE49-F238E27FC236}">
                <a16:creationId xmlns:a16="http://schemas.microsoft.com/office/drawing/2014/main" id="{D48B5B73-B256-4B8B-8271-9BED917A573C}"/>
              </a:ext>
            </a:extLst>
          </p:cNvPr>
          <p:cNvGrpSpPr/>
          <p:nvPr/>
        </p:nvGrpSpPr>
        <p:grpSpPr>
          <a:xfrm>
            <a:off x="4719760" y="1850564"/>
            <a:ext cx="2752480" cy="3526703"/>
            <a:chOff x="5261220" y="2178410"/>
            <a:chExt cx="2752480" cy="3526703"/>
          </a:xfrm>
        </p:grpSpPr>
        <p:pic>
          <p:nvPicPr>
            <p:cNvPr id="6" name="Espace réservé du contenu 4">
              <a:extLst>
                <a:ext uri="{FF2B5EF4-FFF2-40B4-BE49-F238E27FC236}">
                  <a16:creationId xmlns:a16="http://schemas.microsoft.com/office/drawing/2014/main" id="{4BA9C231-6389-4F4E-B4BB-CB2E9B5EAC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61220" y="2178410"/>
              <a:ext cx="2752480" cy="3526703"/>
            </a:xfrm>
            <a:prstGeom prst="rect">
              <a:avLst/>
            </a:prstGeom>
          </p:spPr>
        </p:pic>
        <p:pic>
          <p:nvPicPr>
            <p:cNvPr id="8" name="Graphique 7" descr="Déverrouiller">
              <a:extLst>
                <a:ext uri="{FF2B5EF4-FFF2-40B4-BE49-F238E27FC236}">
                  <a16:creationId xmlns:a16="http://schemas.microsoft.com/office/drawing/2014/main" id="{E8AC67C8-4E82-4618-8F22-0FECCABAE3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852380" y="3128960"/>
              <a:ext cx="1570160" cy="1570160"/>
            </a:xfrm>
            <a:prstGeom prst="rect">
              <a:avLst/>
            </a:prstGeom>
          </p:spPr>
        </p:pic>
      </p:grpSp>
      <p:pic>
        <p:nvPicPr>
          <p:cNvPr id="10" name="Graphique 9" descr="Cadenas">
            <a:extLst>
              <a:ext uri="{FF2B5EF4-FFF2-40B4-BE49-F238E27FC236}">
                <a16:creationId xmlns:a16="http://schemas.microsoft.com/office/drawing/2014/main" id="{F3930DDB-D5AD-4278-81A3-3160EE8054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73522" y="2801113"/>
            <a:ext cx="1570160" cy="1570160"/>
          </a:xfrm>
          <a:prstGeom prst="rect">
            <a:avLst/>
          </a:prstGeom>
        </p:spPr>
      </p:pic>
      <p:sp>
        <p:nvSpPr>
          <p:cNvPr id="11" name="ZoneTexte 10">
            <a:extLst>
              <a:ext uri="{FF2B5EF4-FFF2-40B4-BE49-F238E27FC236}">
                <a16:creationId xmlns:a16="http://schemas.microsoft.com/office/drawing/2014/main" id="{5E4B0F2B-CFA7-402B-B303-9491131F1C45}"/>
              </a:ext>
            </a:extLst>
          </p:cNvPr>
          <p:cNvSpPr txBox="1"/>
          <p:nvPr/>
        </p:nvSpPr>
        <p:spPr>
          <a:xfrm>
            <a:off x="340766" y="5280100"/>
            <a:ext cx="3031032" cy="1200329"/>
          </a:xfrm>
          <a:prstGeom prst="rect">
            <a:avLst/>
          </a:prstGeom>
          <a:noFill/>
        </p:spPr>
        <p:txBody>
          <a:bodyPr wrap="square" rtlCol="0">
            <a:spAutoFit/>
          </a:bodyPr>
          <a:lstStyle/>
          <a:p>
            <a:pPr algn="ctr"/>
            <a:r>
              <a:rPr lang="fr-FR" dirty="0"/>
              <a:t>Thèses confidentielles</a:t>
            </a:r>
          </a:p>
          <a:p>
            <a:pPr algn="ctr"/>
            <a:r>
              <a:rPr lang="fr-FR" dirty="0"/>
              <a:t>Dans quelles conditions sont-elles conservées par la BU ? Qui y a accès ?</a:t>
            </a:r>
          </a:p>
        </p:txBody>
      </p:sp>
      <p:sp>
        <p:nvSpPr>
          <p:cNvPr id="12" name="ZoneTexte 11">
            <a:extLst>
              <a:ext uri="{FF2B5EF4-FFF2-40B4-BE49-F238E27FC236}">
                <a16:creationId xmlns:a16="http://schemas.microsoft.com/office/drawing/2014/main" id="{F086BBC7-A54B-4D06-8838-2BF3891366A4}"/>
              </a:ext>
            </a:extLst>
          </p:cNvPr>
          <p:cNvSpPr txBox="1"/>
          <p:nvPr/>
        </p:nvSpPr>
        <p:spPr>
          <a:xfrm>
            <a:off x="4624822" y="5280099"/>
            <a:ext cx="2752480" cy="1200329"/>
          </a:xfrm>
          <a:prstGeom prst="rect">
            <a:avLst/>
          </a:prstGeom>
          <a:noFill/>
        </p:spPr>
        <p:txBody>
          <a:bodyPr wrap="square" rtlCol="0">
            <a:spAutoFit/>
          </a:bodyPr>
          <a:lstStyle/>
          <a:p>
            <a:pPr algn="ctr"/>
            <a:r>
              <a:rPr lang="fr-FR" dirty="0"/>
              <a:t>Thèses non confidentielles</a:t>
            </a:r>
          </a:p>
          <a:p>
            <a:pPr algn="ctr"/>
            <a:r>
              <a:rPr lang="fr-FR" dirty="0"/>
              <a:t>Dans quels délais sont-elles mises à la disposition du public ?</a:t>
            </a:r>
          </a:p>
        </p:txBody>
      </p:sp>
      <p:pic>
        <p:nvPicPr>
          <p:cNvPr id="14" name="Image 13">
            <a:extLst>
              <a:ext uri="{FF2B5EF4-FFF2-40B4-BE49-F238E27FC236}">
                <a16:creationId xmlns:a16="http://schemas.microsoft.com/office/drawing/2014/main" id="{272A8A05-F031-40FC-A435-BFD24AC2483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632609" y="2402658"/>
            <a:ext cx="3079349" cy="2776226"/>
          </a:xfrm>
          <a:prstGeom prst="rect">
            <a:avLst/>
          </a:prstGeom>
        </p:spPr>
      </p:pic>
      <p:sp>
        <p:nvSpPr>
          <p:cNvPr id="16" name="ZoneTexte 15">
            <a:extLst>
              <a:ext uri="{FF2B5EF4-FFF2-40B4-BE49-F238E27FC236}">
                <a16:creationId xmlns:a16="http://schemas.microsoft.com/office/drawing/2014/main" id="{A80E8BA4-35D5-4087-815F-4BFD81FC7DAF}"/>
              </a:ext>
            </a:extLst>
          </p:cNvPr>
          <p:cNvSpPr txBox="1"/>
          <p:nvPr/>
        </p:nvSpPr>
        <p:spPr>
          <a:xfrm>
            <a:off x="8223926" y="5280098"/>
            <a:ext cx="3488032" cy="1200329"/>
          </a:xfrm>
          <a:prstGeom prst="rect">
            <a:avLst/>
          </a:prstGeom>
          <a:noFill/>
        </p:spPr>
        <p:txBody>
          <a:bodyPr wrap="square" rtlCol="0">
            <a:spAutoFit/>
          </a:bodyPr>
          <a:lstStyle/>
          <a:p>
            <a:pPr algn="ctr"/>
            <a:r>
              <a:rPr lang="fr-FR" dirty="0"/>
              <a:t>Dossiers administratifs et données de consultation des thèses</a:t>
            </a:r>
          </a:p>
          <a:p>
            <a:pPr algn="ctr"/>
            <a:r>
              <a:rPr lang="fr-FR" dirty="0"/>
              <a:t>Qui les conserve ? Comment les mettre à disposition sur demande ?</a:t>
            </a:r>
          </a:p>
        </p:txBody>
      </p:sp>
      <p:pic>
        <p:nvPicPr>
          <p:cNvPr id="3" name="9-Role_bbcaire">
            <a:hlinkClick r:id="" action="ppaction://media"/>
            <a:extLst>
              <a:ext uri="{FF2B5EF4-FFF2-40B4-BE49-F238E27FC236}">
                <a16:creationId xmlns:a16="http://schemas.microsoft.com/office/drawing/2014/main" id="{E41AC5AC-D33B-4790-8634-FC267D97F49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68276" y="298092"/>
            <a:ext cx="487363" cy="487363"/>
          </a:xfrm>
          <a:prstGeom prst="rect">
            <a:avLst/>
          </a:prstGeom>
        </p:spPr>
      </p:pic>
    </p:spTree>
    <p:extLst>
      <p:ext uri="{BB962C8B-B14F-4D97-AF65-F5344CB8AC3E}">
        <p14:creationId xmlns:p14="http://schemas.microsoft.com/office/powerpoint/2010/main" val="262272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F2670-6CBC-42E9-8486-67C236C5D843}"/>
              </a:ext>
            </a:extLst>
          </p:cNvPr>
          <p:cNvSpPr>
            <a:spLocks noGrp="1"/>
          </p:cNvSpPr>
          <p:nvPr>
            <p:ph type="title"/>
          </p:nvPr>
        </p:nvSpPr>
        <p:spPr>
          <a:xfrm>
            <a:off x="5097780" y="365125"/>
            <a:ext cx="6571356" cy="1325563"/>
          </a:xfrm>
        </p:spPr>
        <p:txBody>
          <a:bodyPr/>
          <a:lstStyle/>
          <a:p>
            <a:r>
              <a:rPr lang="fr-FR" dirty="0"/>
              <a:t>Programme du cours</a:t>
            </a:r>
          </a:p>
        </p:txBody>
      </p:sp>
      <p:sp>
        <p:nvSpPr>
          <p:cNvPr id="3" name="Espace réservé du contenu 2">
            <a:extLst>
              <a:ext uri="{FF2B5EF4-FFF2-40B4-BE49-F238E27FC236}">
                <a16:creationId xmlns:a16="http://schemas.microsoft.com/office/drawing/2014/main" id="{36E57EC9-014C-43D9-9C24-474EF77DCFE2}"/>
              </a:ext>
            </a:extLst>
          </p:cNvPr>
          <p:cNvSpPr>
            <a:spLocks noGrp="1"/>
          </p:cNvSpPr>
          <p:nvPr>
            <p:ph idx="1"/>
          </p:nvPr>
        </p:nvSpPr>
        <p:spPr>
          <a:xfrm>
            <a:off x="5097780" y="1825625"/>
            <a:ext cx="6571356" cy="4351338"/>
          </a:xfrm>
        </p:spPr>
        <p:txBody>
          <a:bodyPr/>
          <a:lstStyle/>
          <a:p>
            <a:r>
              <a:rPr lang="fr-FR" dirty="0"/>
              <a:t>Module 1 : Les brevets dans l’environnement de la propriété intellectuelle</a:t>
            </a:r>
          </a:p>
          <a:p>
            <a:r>
              <a:rPr lang="fr-FR" dirty="0"/>
              <a:t>Module 2 : Exploiter l’information brevet</a:t>
            </a:r>
          </a:p>
          <a:p>
            <a:r>
              <a:rPr lang="fr-FR" b="1" dirty="0"/>
              <a:t>Module 3 : Brevets et services aux chercheurs en bibliothèque</a:t>
            </a:r>
          </a:p>
        </p:txBody>
      </p:sp>
      <p:pic>
        <p:nvPicPr>
          <p:cNvPr id="4" name="Image 3">
            <a:extLst>
              <a:ext uri="{FF2B5EF4-FFF2-40B4-BE49-F238E27FC236}">
                <a16:creationId xmlns:a16="http://schemas.microsoft.com/office/drawing/2014/main" id="{AD5DB649-CAB6-42D6-A98D-86CB3D0E9CA5}"/>
              </a:ext>
            </a:extLst>
          </p:cNvPr>
          <p:cNvPicPr>
            <a:picLocks noChangeAspect="1"/>
          </p:cNvPicPr>
          <p:nvPr/>
        </p:nvPicPr>
        <p:blipFill>
          <a:blip r:embed="rId3"/>
          <a:stretch>
            <a:fillRect/>
          </a:stretch>
        </p:blipFill>
        <p:spPr>
          <a:xfrm>
            <a:off x="522864" y="234320"/>
            <a:ext cx="4043261" cy="6623680"/>
          </a:xfrm>
          <a:prstGeom prst="rect">
            <a:avLst/>
          </a:prstGeom>
        </p:spPr>
      </p:pic>
      <p:sp>
        <p:nvSpPr>
          <p:cNvPr id="5" name="Rectangle 4">
            <a:extLst>
              <a:ext uri="{FF2B5EF4-FFF2-40B4-BE49-F238E27FC236}">
                <a16:creationId xmlns:a16="http://schemas.microsoft.com/office/drawing/2014/main" id="{C2AE01D9-EBC2-473D-A71D-0C428310B254}"/>
              </a:ext>
            </a:extLst>
          </p:cNvPr>
          <p:cNvSpPr/>
          <p:nvPr/>
        </p:nvSpPr>
        <p:spPr>
          <a:xfrm>
            <a:off x="3931920" y="6362070"/>
            <a:ext cx="6195060"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Demande de brevet français n°</a:t>
            </a:r>
            <a:r>
              <a:rPr lang="fr-FR" sz="1400" dirty="0">
                <a:hlinkClick r:id="rId4"/>
              </a:rPr>
              <a:t>FR333814A</a:t>
            </a:r>
            <a:r>
              <a:rPr lang="fr-FR" sz="1400" dirty="0"/>
              <a:t>, </a:t>
            </a:r>
            <a:r>
              <a:rPr lang="fr-FR" sz="1400" i="1" dirty="0"/>
              <a:t>Menu du jour</a:t>
            </a:r>
            <a:r>
              <a:rPr lang="fr-FR" sz="1400" dirty="0"/>
              <a:t>, 4 décembre 1903</a:t>
            </a:r>
          </a:p>
        </p:txBody>
      </p:sp>
    </p:spTree>
    <p:extLst>
      <p:ext uri="{BB962C8B-B14F-4D97-AF65-F5344CB8AC3E}">
        <p14:creationId xmlns:p14="http://schemas.microsoft.com/office/powerpoint/2010/main" val="293927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F997F-10B7-4CDE-A064-D6929A93BAEF}"/>
              </a:ext>
            </a:extLst>
          </p:cNvPr>
          <p:cNvSpPr>
            <a:spLocks noGrp="1"/>
          </p:cNvSpPr>
          <p:nvPr>
            <p:ph type="title"/>
          </p:nvPr>
        </p:nvSpPr>
        <p:spPr>
          <a:xfrm>
            <a:off x="634903" y="1617784"/>
            <a:ext cx="3093036" cy="2492401"/>
          </a:xfrm>
          <a:solidFill>
            <a:srgbClr val="000000"/>
          </a:solidFill>
        </p:spPr>
        <p:txBody>
          <a:bodyPr>
            <a:noAutofit/>
          </a:bodyPr>
          <a:lstStyle/>
          <a:p>
            <a:r>
              <a:rPr lang="fr-FR" sz="4000" dirty="0">
                <a:solidFill>
                  <a:schemeClr val="bg1"/>
                </a:solidFill>
              </a:rPr>
              <a:t>Brevets et services aux chercheurs en bibliothèque</a:t>
            </a:r>
          </a:p>
        </p:txBody>
      </p:sp>
      <p:sp>
        <p:nvSpPr>
          <p:cNvPr id="3" name="Espace réservé du texte 2">
            <a:extLst>
              <a:ext uri="{FF2B5EF4-FFF2-40B4-BE49-F238E27FC236}">
                <a16:creationId xmlns:a16="http://schemas.microsoft.com/office/drawing/2014/main" id="{CE27DAA4-B3EC-45BB-84F7-2414DE139FDA}"/>
              </a:ext>
            </a:extLst>
          </p:cNvPr>
          <p:cNvSpPr>
            <a:spLocks noGrp="1"/>
          </p:cNvSpPr>
          <p:nvPr>
            <p:ph type="body" idx="1"/>
          </p:nvPr>
        </p:nvSpPr>
        <p:spPr>
          <a:xfrm>
            <a:off x="734305" y="4238505"/>
            <a:ext cx="1447116" cy="439831"/>
          </a:xfrm>
          <a:solidFill>
            <a:srgbClr val="000000"/>
          </a:solidFill>
        </p:spPr>
        <p:txBody>
          <a:bodyPr>
            <a:normAutofit/>
          </a:bodyPr>
          <a:lstStyle/>
          <a:p>
            <a:r>
              <a:rPr lang="fr-FR" dirty="0"/>
              <a:t>Module 3</a:t>
            </a:r>
          </a:p>
        </p:txBody>
      </p:sp>
      <p:pic>
        <p:nvPicPr>
          <p:cNvPr id="4" name="0-Intro">
            <a:hlinkClick r:id="" action="ppaction://media"/>
            <a:extLst>
              <a:ext uri="{FF2B5EF4-FFF2-40B4-BE49-F238E27FC236}">
                <a16:creationId xmlns:a16="http://schemas.microsoft.com/office/drawing/2014/main" id="{1766C2DA-6F01-47D7-9145-4A188F4D3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2233" y="209925"/>
            <a:ext cx="487363" cy="487363"/>
          </a:xfrm>
          <a:prstGeom prst="rect">
            <a:avLst/>
          </a:prstGeom>
        </p:spPr>
      </p:pic>
      <p:sp>
        <p:nvSpPr>
          <p:cNvPr id="7" name="ZoneTexte 6">
            <a:extLst>
              <a:ext uri="{FF2B5EF4-FFF2-40B4-BE49-F238E27FC236}">
                <a16:creationId xmlns:a16="http://schemas.microsoft.com/office/drawing/2014/main" id="{00203B5C-8693-4556-BB11-99348C6F8AF6}"/>
              </a:ext>
            </a:extLst>
          </p:cNvPr>
          <p:cNvSpPr txBox="1"/>
          <p:nvPr/>
        </p:nvSpPr>
        <p:spPr>
          <a:xfrm>
            <a:off x="734305" y="5783388"/>
            <a:ext cx="1740086" cy="738664"/>
          </a:xfrm>
          <a:prstGeom prst="rect">
            <a:avLst/>
          </a:prstGeom>
          <a:noFill/>
        </p:spPr>
        <p:txBody>
          <a:bodyPr wrap="square" rtlCol="0">
            <a:spAutoFit/>
          </a:bodyPr>
          <a:lstStyle/>
          <a:p>
            <a:r>
              <a:rPr lang="fr-FR" sz="1400" dirty="0">
                <a:solidFill>
                  <a:schemeClr val="bg1"/>
                </a:solidFill>
              </a:rPr>
              <a:t>Justine Ancelin-Fabre</a:t>
            </a:r>
          </a:p>
          <a:p>
            <a:r>
              <a:rPr lang="fr-FR" sz="1400" dirty="0">
                <a:solidFill>
                  <a:schemeClr val="bg1"/>
                </a:solidFill>
              </a:rPr>
              <a:t>URFIST de Paris</a:t>
            </a:r>
          </a:p>
          <a:p>
            <a:r>
              <a:rPr lang="fr-FR" sz="1400" dirty="0">
                <a:solidFill>
                  <a:schemeClr val="bg1"/>
                </a:solidFill>
              </a:rPr>
              <a:t>Mai 2020</a:t>
            </a:r>
          </a:p>
        </p:txBody>
      </p:sp>
      <p:sp>
        <p:nvSpPr>
          <p:cNvPr id="8" name="ZoneTexte 7">
            <a:extLst>
              <a:ext uri="{FF2B5EF4-FFF2-40B4-BE49-F238E27FC236}">
                <a16:creationId xmlns:a16="http://schemas.microsoft.com/office/drawing/2014/main" id="{31B9AE0F-D3AD-4D40-968A-B64E53F52247}"/>
              </a:ext>
            </a:extLst>
          </p:cNvPr>
          <p:cNvSpPr txBox="1"/>
          <p:nvPr/>
        </p:nvSpPr>
        <p:spPr>
          <a:xfrm>
            <a:off x="9474761" y="268941"/>
            <a:ext cx="2632074" cy="369332"/>
          </a:xfrm>
          <a:prstGeom prst="rect">
            <a:avLst/>
          </a:prstGeom>
          <a:noFill/>
        </p:spPr>
        <p:txBody>
          <a:bodyPr wrap="square" rtlCol="0">
            <a:spAutoFit/>
          </a:bodyPr>
          <a:lstStyle/>
          <a:p>
            <a:r>
              <a:rPr lang="fr-FR" dirty="0">
                <a:solidFill>
                  <a:schemeClr val="bg1"/>
                </a:solidFill>
              </a:rPr>
              <a:t>! Ce diaporama s’écoute !</a:t>
            </a:r>
          </a:p>
        </p:txBody>
      </p:sp>
      <p:pic>
        <p:nvPicPr>
          <p:cNvPr id="10" name="Image 9">
            <a:extLst>
              <a:ext uri="{FF2B5EF4-FFF2-40B4-BE49-F238E27FC236}">
                <a16:creationId xmlns:a16="http://schemas.microsoft.com/office/drawing/2014/main" id="{F6BA6275-1A11-41CD-AB67-5B40758CD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360" y="1010197"/>
            <a:ext cx="7924800" cy="5283200"/>
          </a:xfrm>
          <a:prstGeom prst="rect">
            <a:avLst/>
          </a:prstGeom>
        </p:spPr>
      </p:pic>
    </p:spTree>
    <p:extLst>
      <p:ext uri="{BB962C8B-B14F-4D97-AF65-F5344CB8AC3E}">
        <p14:creationId xmlns:p14="http://schemas.microsoft.com/office/powerpoint/2010/main" val="371585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32646-F02C-41C3-AB06-C769DA249A3A}"/>
              </a:ext>
            </a:extLst>
          </p:cNvPr>
          <p:cNvSpPr>
            <a:spLocks noGrp="1"/>
          </p:cNvSpPr>
          <p:nvPr>
            <p:ph type="title"/>
          </p:nvPr>
        </p:nvSpPr>
        <p:spPr>
          <a:xfrm>
            <a:off x="838200" y="365125"/>
            <a:ext cx="10515600" cy="993775"/>
          </a:xfrm>
        </p:spPr>
        <p:txBody>
          <a:bodyPr/>
          <a:lstStyle/>
          <a:p>
            <a:r>
              <a:rPr lang="fr-FR" dirty="0"/>
              <a:t>Science ouverte et innovation ouverte</a:t>
            </a:r>
          </a:p>
        </p:txBody>
      </p:sp>
      <p:pic>
        <p:nvPicPr>
          <p:cNvPr id="3" name="Image 2">
            <a:extLst>
              <a:ext uri="{FF2B5EF4-FFF2-40B4-BE49-F238E27FC236}">
                <a16:creationId xmlns:a16="http://schemas.microsoft.com/office/drawing/2014/main" id="{35D4858E-8C24-4EB8-B194-82DBD5B6FDFB}"/>
              </a:ext>
            </a:extLst>
          </p:cNvPr>
          <p:cNvPicPr>
            <a:picLocks noChangeAspect="1"/>
          </p:cNvPicPr>
          <p:nvPr/>
        </p:nvPicPr>
        <p:blipFill>
          <a:blip r:embed="rId5"/>
          <a:stretch>
            <a:fillRect/>
          </a:stretch>
        </p:blipFill>
        <p:spPr>
          <a:xfrm>
            <a:off x="347662" y="1358900"/>
            <a:ext cx="11496675" cy="4762500"/>
          </a:xfrm>
          <a:prstGeom prst="rect">
            <a:avLst/>
          </a:prstGeom>
        </p:spPr>
      </p:pic>
      <p:sp>
        <p:nvSpPr>
          <p:cNvPr id="4" name="ZoneTexte 3">
            <a:extLst>
              <a:ext uri="{FF2B5EF4-FFF2-40B4-BE49-F238E27FC236}">
                <a16:creationId xmlns:a16="http://schemas.microsoft.com/office/drawing/2014/main" id="{BED59C5C-A2DE-42F2-BC58-0EDC812F2EC9}"/>
              </a:ext>
            </a:extLst>
          </p:cNvPr>
          <p:cNvSpPr txBox="1"/>
          <p:nvPr/>
        </p:nvSpPr>
        <p:spPr>
          <a:xfrm>
            <a:off x="347662" y="4914900"/>
            <a:ext cx="2070100" cy="1384995"/>
          </a:xfrm>
          <a:prstGeom prst="rect">
            <a:avLst/>
          </a:prstGeom>
          <a:noFill/>
        </p:spPr>
        <p:txBody>
          <a:bodyPr wrap="square" rtlCol="0">
            <a:spAutoFit/>
          </a:bodyPr>
          <a:lstStyle/>
          <a:p>
            <a:pPr algn="ctr"/>
            <a:r>
              <a:rPr lang="fr-FR" sz="2800" dirty="0"/>
              <a:t>Où est l’innovation ouverte ?</a:t>
            </a:r>
          </a:p>
        </p:txBody>
      </p:sp>
      <p:sp>
        <p:nvSpPr>
          <p:cNvPr id="5" name="ZoneTexte 4">
            <a:extLst>
              <a:ext uri="{FF2B5EF4-FFF2-40B4-BE49-F238E27FC236}">
                <a16:creationId xmlns:a16="http://schemas.microsoft.com/office/drawing/2014/main" id="{5F5DF95E-253A-41FC-B06C-5997962D4D4B}"/>
              </a:ext>
            </a:extLst>
          </p:cNvPr>
          <p:cNvSpPr txBox="1"/>
          <p:nvPr/>
        </p:nvSpPr>
        <p:spPr>
          <a:xfrm>
            <a:off x="8699500" y="6311900"/>
            <a:ext cx="2933700" cy="369332"/>
          </a:xfrm>
          <a:prstGeom prst="rect">
            <a:avLst/>
          </a:prstGeom>
          <a:noFill/>
        </p:spPr>
        <p:txBody>
          <a:bodyPr wrap="square" rtlCol="0">
            <a:spAutoFit/>
          </a:bodyPr>
          <a:lstStyle/>
          <a:p>
            <a:r>
              <a:rPr lang="fr-FR" dirty="0"/>
              <a:t>Taxonomie FOSTER (</a:t>
            </a:r>
            <a:r>
              <a:rPr lang="fr-FR" dirty="0">
                <a:hlinkClick r:id="rId6"/>
              </a:rPr>
              <a:t>source</a:t>
            </a:r>
            <a:r>
              <a:rPr lang="fr-FR" dirty="0"/>
              <a:t>)</a:t>
            </a:r>
          </a:p>
        </p:txBody>
      </p:sp>
      <p:pic>
        <p:nvPicPr>
          <p:cNvPr id="6" name="1-SO_innov_ouverte">
            <a:hlinkClick r:id="" action="ppaction://media"/>
            <a:extLst>
              <a:ext uri="{FF2B5EF4-FFF2-40B4-BE49-F238E27FC236}">
                <a16:creationId xmlns:a16="http://schemas.microsoft.com/office/drawing/2014/main" id="{6472DD03-9BB8-47D6-B7A6-D1393082B3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5245" y="208896"/>
            <a:ext cx="487363" cy="487363"/>
          </a:xfrm>
          <a:prstGeom prst="rect">
            <a:avLst/>
          </a:prstGeom>
        </p:spPr>
      </p:pic>
    </p:spTree>
    <p:extLst>
      <p:ext uri="{BB962C8B-B14F-4D97-AF65-F5344CB8AC3E}">
        <p14:creationId xmlns:p14="http://schemas.microsoft.com/office/powerpoint/2010/main" val="242714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8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DE245-B49F-4E53-8560-87287D482805}"/>
              </a:ext>
            </a:extLst>
          </p:cNvPr>
          <p:cNvSpPr>
            <a:spLocks noGrp="1"/>
          </p:cNvSpPr>
          <p:nvPr>
            <p:ph type="title"/>
          </p:nvPr>
        </p:nvSpPr>
        <p:spPr>
          <a:xfrm>
            <a:off x="838200" y="365125"/>
            <a:ext cx="5461000" cy="1325563"/>
          </a:xfrm>
        </p:spPr>
        <p:txBody>
          <a:bodyPr/>
          <a:lstStyle/>
          <a:p>
            <a:r>
              <a:rPr lang="fr-FR" dirty="0"/>
              <a:t>Qu’est-ce que l’innovation ouverte ?</a:t>
            </a:r>
          </a:p>
        </p:txBody>
      </p:sp>
      <p:pic>
        <p:nvPicPr>
          <p:cNvPr id="5" name="Espace réservé du contenu 4">
            <a:extLst>
              <a:ext uri="{FF2B5EF4-FFF2-40B4-BE49-F238E27FC236}">
                <a16:creationId xmlns:a16="http://schemas.microsoft.com/office/drawing/2014/main" id="{D61DC33E-83FC-4A0F-BCAF-22CFBCADAF7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78378" y="1966658"/>
            <a:ext cx="4056857" cy="4056857"/>
          </a:xfrm>
        </p:spPr>
      </p:pic>
      <p:pic>
        <p:nvPicPr>
          <p:cNvPr id="9" name="Image 8">
            <a:extLst>
              <a:ext uri="{FF2B5EF4-FFF2-40B4-BE49-F238E27FC236}">
                <a16:creationId xmlns:a16="http://schemas.microsoft.com/office/drawing/2014/main" id="{7AC114C6-CF9F-4D65-9356-67BF45D47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690077"/>
            <a:ext cx="5691478" cy="5691478"/>
          </a:xfrm>
          <a:prstGeom prst="rect">
            <a:avLst/>
          </a:prstGeom>
        </p:spPr>
      </p:pic>
      <p:sp>
        <p:nvSpPr>
          <p:cNvPr id="12" name="ZoneTexte 11">
            <a:extLst>
              <a:ext uri="{FF2B5EF4-FFF2-40B4-BE49-F238E27FC236}">
                <a16:creationId xmlns:a16="http://schemas.microsoft.com/office/drawing/2014/main" id="{2FCDD067-F6F5-4A73-A69F-D05333C73B10}"/>
              </a:ext>
            </a:extLst>
          </p:cNvPr>
          <p:cNvSpPr txBox="1"/>
          <p:nvPr/>
        </p:nvSpPr>
        <p:spPr>
          <a:xfrm>
            <a:off x="838200" y="6068652"/>
            <a:ext cx="4056857" cy="461665"/>
          </a:xfrm>
          <a:prstGeom prst="rect">
            <a:avLst/>
          </a:prstGeom>
          <a:noFill/>
        </p:spPr>
        <p:txBody>
          <a:bodyPr wrap="square" rtlCol="0">
            <a:spAutoFit/>
          </a:bodyPr>
          <a:lstStyle/>
          <a:p>
            <a:pPr algn="ctr"/>
            <a:r>
              <a:rPr lang="fr-FR" sz="2400" dirty="0"/>
              <a:t>Compétition</a:t>
            </a:r>
          </a:p>
        </p:txBody>
      </p:sp>
      <p:sp>
        <p:nvSpPr>
          <p:cNvPr id="13" name="ZoneTexte 12">
            <a:extLst>
              <a:ext uri="{FF2B5EF4-FFF2-40B4-BE49-F238E27FC236}">
                <a16:creationId xmlns:a16="http://schemas.microsoft.com/office/drawing/2014/main" id="{84C7EC42-D7CA-4F8A-B49E-4507E767061E}"/>
              </a:ext>
            </a:extLst>
          </p:cNvPr>
          <p:cNvSpPr txBox="1"/>
          <p:nvPr/>
        </p:nvSpPr>
        <p:spPr>
          <a:xfrm>
            <a:off x="7741589" y="6068652"/>
            <a:ext cx="2806700" cy="461665"/>
          </a:xfrm>
          <a:prstGeom prst="rect">
            <a:avLst/>
          </a:prstGeom>
          <a:noFill/>
        </p:spPr>
        <p:txBody>
          <a:bodyPr wrap="square" rtlCol="0">
            <a:spAutoFit/>
          </a:bodyPr>
          <a:lstStyle/>
          <a:p>
            <a:pPr algn="ctr"/>
            <a:r>
              <a:rPr lang="fr-FR" sz="2400" dirty="0"/>
              <a:t>Collaboration</a:t>
            </a:r>
          </a:p>
        </p:txBody>
      </p:sp>
      <p:sp>
        <p:nvSpPr>
          <p:cNvPr id="16" name="Rectangle 15">
            <a:extLst>
              <a:ext uri="{FF2B5EF4-FFF2-40B4-BE49-F238E27FC236}">
                <a16:creationId xmlns:a16="http://schemas.microsoft.com/office/drawing/2014/main" id="{FCE4DDD6-026C-4996-8BBE-84A8C8AC10F5}"/>
              </a:ext>
            </a:extLst>
          </p:cNvPr>
          <p:cNvSpPr/>
          <p:nvPr/>
        </p:nvSpPr>
        <p:spPr>
          <a:xfrm>
            <a:off x="6500981" y="517046"/>
            <a:ext cx="4586326" cy="1015663"/>
          </a:xfrm>
          <a:prstGeom prst="rect">
            <a:avLst/>
          </a:prstGeom>
          <a:ln w="38100">
            <a:solidFill>
              <a:schemeClr val="accent1"/>
            </a:solidFill>
          </a:ln>
        </p:spPr>
        <p:txBody>
          <a:bodyPr wrap="square">
            <a:spAutoFit/>
          </a:bodyPr>
          <a:lstStyle/>
          <a:p>
            <a:pPr algn="ctr"/>
            <a:r>
              <a:rPr lang="fr-FR" sz="2000" dirty="0"/>
              <a:t>Un excellent document de synthèse :</a:t>
            </a:r>
          </a:p>
          <a:p>
            <a:pPr algn="ctr"/>
            <a:r>
              <a:rPr lang="fr-FR" sz="2000" dirty="0"/>
              <a:t>N. Jullien et J. </a:t>
            </a:r>
            <a:r>
              <a:rPr lang="fr-FR" sz="2000" dirty="0" err="1"/>
              <a:t>Pénin</a:t>
            </a:r>
            <a:r>
              <a:rPr lang="fr-FR" sz="2000" dirty="0"/>
              <a:t>, </a:t>
            </a:r>
            <a:r>
              <a:rPr lang="fr-FR" sz="2000" i="1" dirty="0"/>
              <a:t>Innovation Ouverte: Vers La Génération 2.0 </a:t>
            </a:r>
            <a:r>
              <a:rPr lang="fr-FR" sz="2000" dirty="0"/>
              <a:t>(</a:t>
            </a:r>
            <a:r>
              <a:rPr lang="fr-FR" sz="2000" dirty="0">
                <a:hlinkClick r:id="rId7"/>
              </a:rPr>
              <a:t>en ligne</a:t>
            </a:r>
            <a:r>
              <a:rPr lang="fr-FR" sz="2000" dirty="0"/>
              <a:t>).</a:t>
            </a:r>
            <a:endParaRPr lang="fr-FR" sz="2000" dirty="0">
              <a:effectLst/>
            </a:endParaRPr>
          </a:p>
        </p:txBody>
      </p:sp>
      <p:sp>
        <p:nvSpPr>
          <p:cNvPr id="17" name="Flèche : droite 16">
            <a:extLst>
              <a:ext uri="{FF2B5EF4-FFF2-40B4-BE49-F238E27FC236}">
                <a16:creationId xmlns:a16="http://schemas.microsoft.com/office/drawing/2014/main" id="{54D3AD51-69EF-4912-99F1-6081FDFCB78C}"/>
              </a:ext>
            </a:extLst>
          </p:cNvPr>
          <p:cNvSpPr/>
          <p:nvPr/>
        </p:nvSpPr>
        <p:spPr>
          <a:xfrm>
            <a:off x="4895057" y="2917951"/>
            <a:ext cx="1721643" cy="1968500"/>
          </a:xfrm>
          <a:prstGeom prst="rightArrow">
            <a:avLst/>
          </a:prstGeom>
          <a:solidFill>
            <a:srgbClr val="FE5E5E"/>
          </a:solidFill>
          <a:ln>
            <a:solidFill>
              <a:srgbClr val="C8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2-Def_innov_ouverte">
            <a:hlinkClick r:id="" action="ppaction://media"/>
            <a:extLst>
              <a:ext uri="{FF2B5EF4-FFF2-40B4-BE49-F238E27FC236}">
                <a16:creationId xmlns:a16="http://schemas.microsoft.com/office/drawing/2014/main" id="{CCA2ECF0-DC2F-4E6E-B499-8D7C1344D6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52516" y="202714"/>
            <a:ext cx="487363" cy="487363"/>
          </a:xfrm>
          <a:prstGeom prst="rect">
            <a:avLst/>
          </a:prstGeom>
        </p:spPr>
      </p:pic>
    </p:spTree>
    <p:extLst>
      <p:ext uri="{BB962C8B-B14F-4D97-AF65-F5344CB8AC3E}">
        <p14:creationId xmlns:p14="http://schemas.microsoft.com/office/powerpoint/2010/main" val="191065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9E9D9C3F-0BAB-4230-9DA7-7119AD56CA6A}"/>
              </a:ext>
            </a:extLst>
          </p:cNvPr>
          <p:cNvGraphicFramePr>
            <a:graphicFrameLocks noGrp="1"/>
          </p:cNvGraphicFramePr>
          <p:nvPr>
            <p:ph idx="1"/>
            <p:extLst>
              <p:ext uri="{D42A27DB-BD31-4B8C-83A1-F6EECF244321}">
                <p14:modId xmlns:p14="http://schemas.microsoft.com/office/powerpoint/2010/main" val="2700675399"/>
              </p:ext>
            </p:extLst>
          </p:nvPr>
        </p:nvGraphicFramePr>
        <p:xfrm>
          <a:off x="736600" y="1671342"/>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2" name="Groupe 11">
            <a:extLst>
              <a:ext uri="{FF2B5EF4-FFF2-40B4-BE49-F238E27FC236}">
                <a16:creationId xmlns:a16="http://schemas.microsoft.com/office/drawing/2014/main" id="{07F61007-F3B6-4EF7-AA4F-940CD73BD44B}"/>
              </a:ext>
            </a:extLst>
          </p:cNvPr>
          <p:cNvGrpSpPr/>
          <p:nvPr/>
        </p:nvGrpSpPr>
        <p:grpSpPr>
          <a:xfrm>
            <a:off x="8470903" y="3324933"/>
            <a:ext cx="3371702" cy="2230010"/>
            <a:chOff x="11404480" y="570214"/>
            <a:chExt cx="3371702" cy="2230010"/>
          </a:xfrm>
        </p:grpSpPr>
        <p:pic>
          <p:nvPicPr>
            <p:cNvPr id="6" name="Image 5">
              <a:extLst>
                <a:ext uri="{FF2B5EF4-FFF2-40B4-BE49-F238E27FC236}">
                  <a16:creationId xmlns:a16="http://schemas.microsoft.com/office/drawing/2014/main" id="{3C9C074D-8B58-452D-B157-3728C632930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701379" y="624894"/>
              <a:ext cx="3074803" cy="2044263"/>
            </a:xfrm>
            <a:prstGeom prst="rect">
              <a:avLst/>
            </a:prstGeom>
          </p:spPr>
        </p:pic>
        <p:sp>
          <p:nvSpPr>
            <p:cNvPr id="8" name="ZoneTexte 7">
              <a:extLst>
                <a:ext uri="{FF2B5EF4-FFF2-40B4-BE49-F238E27FC236}">
                  <a16:creationId xmlns:a16="http://schemas.microsoft.com/office/drawing/2014/main" id="{EACDE350-558C-4521-8376-2038649BE2FD}"/>
                </a:ext>
              </a:extLst>
            </p:cNvPr>
            <p:cNvSpPr txBox="1"/>
            <p:nvPr/>
          </p:nvSpPr>
          <p:spPr>
            <a:xfrm rot="16200000">
              <a:off x="10412586" y="1562108"/>
              <a:ext cx="2230010" cy="246221"/>
            </a:xfrm>
            <a:prstGeom prst="rect">
              <a:avLst/>
            </a:prstGeom>
            <a:noFill/>
          </p:spPr>
          <p:txBody>
            <a:bodyPr wrap="square" rtlCol="0">
              <a:spAutoFit/>
            </a:bodyPr>
            <a:lstStyle/>
            <a:p>
              <a:pPr algn="ctr"/>
              <a:r>
                <a:rPr lang="fr-FR" sz="1000" dirty="0"/>
                <a:t>Photo par </a:t>
              </a:r>
              <a:r>
                <a:rPr lang="fr-FR" sz="1000" dirty="0">
                  <a:hlinkClick r:id="rId11"/>
                </a:rPr>
                <a:t>Lukas </a:t>
              </a:r>
              <a:r>
                <a:rPr lang="fr-FR" sz="1000" dirty="0" err="1">
                  <a:hlinkClick r:id="rId11"/>
                </a:rPr>
                <a:t>Boxberger</a:t>
              </a:r>
              <a:r>
                <a:rPr lang="fr-FR" sz="1000" dirty="0"/>
                <a:t> – CC-BY 4.0</a:t>
              </a:r>
            </a:p>
          </p:txBody>
        </p:sp>
      </p:grpSp>
      <p:sp>
        <p:nvSpPr>
          <p:cNvPr id="9" name="Rectangle 8">
            <a:extLst>
              <a:ext uri="{FF2B5EF4-FFF2-40B4-BE49-F238E27FC236}">
                <a16:creationId xmlns:a16="http://schemas.microsoft.com/office/drawing/2014/main" id="{F00C9925-EA11-4452-A91C-60A5E4FC5EAA}"/>
              </a:ext>
            </a:extLst>
          </p:cNvPr>
          <p:cNvSpPr/>
          <p:nvPr/>
        </p:nvSpPr>
        <p:spPr>
          <a:xfrm>
            <a:off x="349395" y="5562309"/>
            <a:ext cx="3048000" cy="954107"/>
          </a:xfrm>
          <a:prstGeom prst="rect">
            <a:avLst/>
          </a:prstGeom>
        </p:spPr>
        <p:txBody>
          <a:bodyPr wrap="square">
            <a:spAutoFit/>
          </a:bodyPr>
          <a:lstStyle/>
          <a:p>
            <a:pPr marL="171450" indent="-171450">
              <a:buFont typeface="Wingdings" panose="05000000000000000000" pitchFamily="2" charset="2"/>
              <a:buChar char="Ø"/>
            </a:pPr>
            <a:r>
              <a:rPr lang="fr-FR" sz="1400" dirty="0"/>
              <a:t>L. </a:t>
            </a:r>
            <a:r>
              <a:rPr lang="fr-FR" sz="1400" dirty="0" err="1"/>
              <a:t>Plé</a:t>
            </a:r>
            <a:r>
              <a:rPr lang="fr-FR" sz="1400" dirty="0"/>
              <a:t>, « Sauver des vies avec des masques Decathlon : le pouvoir de l’innovation frugale », </a:t>
            </a:r>
            <a:r>
              <a:rPr lang="fr-FR" sz="1400" i="1" dirty="0"/>
              <a:t>The Conversation</a:t>
            </a:r>
            <a:r>
              <a:rPr lang="fr-FR" sz="1400" dirty="0"/>
              <a:t>, 2020 (</a:t>
            </a:r>
            <a:r>
              <a:rPr lang="fr-FR" sz="1400" dirty="0">
                <a:hlinkClick r:id="rId12"/>
              </a:rPr>
              <a:t>en ligne</a:t>
            </a:r>
            <a:r>
              <a:rPr lang="fr-FR" sz="1400" dirty="0"/>
              <a:t>).</a:t>
            </a:r>
            <a:endParaRPr lang="fr-FR" sz="1400" dirty="0">
              <a:effectLst/>
            </a:endParaRPr>
          </a:p>
        </p:txBody>
      </p:sp>
      <p:pic>
        <p:nvPicPr>
          <p:cNvPr id="11" name="Image 10">
            <a:extLst>
              <a:ext uri="{FF2B5EF4-FFF2-40B4-BE49-F238E27FC236}">
                <a16:creationId xmlns:a16="http://schemas.microsoft.com/office/drawing/2014/main" id="{6E0CAC4A-B098-4C97-9C4B-BFD6B7D2A8DC}"/>
              </a:ext>
            </a:extLst>
          </p:cNvPr>
          <p:cNvPicPr>
            <a:picLocks noChangeAspect="1"/>
          </p:cNvPicPr>
          <p:nvPr/>
        </p:nvPicPr>
        <p:blipFill>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1307" y="1001194"/>
            <a:ext cx="3223192" cy="4553749"/>
          </a:xfrm>
          <a:prstGeom prst="rect">
            <a:avLst/>
          </a:prstGeom>
        </p:spPr>
      </p:pic>
      <p:sp>
        <p:nvSpPr>
          <p:cNvPr id="2" name="Titre 1">
            <a:extLst>
              <a:ext uri="{FF2B5EF4-FFF2-40B4-BE49-F238E27FC236}">
                <a16:creationId xmlns:a16="http://schemas.microsoft.com/office/drawing/2014/main" id="{965897CD-6A13-453E-8B4B-D77098B66BBF}"/>
              </a:ext>
            </a:extLst>
          </p:cNvPr>
          <p:cNvSpPr>
            <a:spLocks noGrp="1"/>
          </p:cNvSpPr>
          <p:nvPr>
            <p:ph type="title"/>
          </p:nvPr>
        </p:nvSpPr>
        <p:spPr>
          <a:xfrm>
            <a:off x="838200" y="338413"/>
            <a:ext cx="10515600" cy="1325563"/>
          </a:xfrm>
          <a:solidFill>
            <a:schemeClr val="bg1"/>
          </a:solidFill>
        </p:spPr>
        <p:txBody>
          <a:bodyPr/>
          <a:lstStyle/>
          <a:p>
            <a:r>
              <a:rPr lang="fr-FR" dirty="0"/>
              <a:t>Innovation ouverte et science participative</a:t>
            </a:r>
          </a:p>
        </p:txBody>
      </p:sp>
      <p:sp>
        <p:nvSpPr>
          <p:cNvPr id="14" name="ZoneTexte 13">
            <a:extLst>
              <a:ext uri="{FF2B5EF4-FFF2-40B4-BE49-F238E27FC236}">
                <a16:creationId xmlns:a16="http://schemas.microsoft.com/office/drawing/2014/main" id="{E6D4525D-4A9F-4AB6-B8FA-CC3FECEC8AB9}"/>
              </a:ext>
            </a:extLst>
          </p:cNvPr>
          <p:cNvSpPr txBox="1"/>
          <p:nvPr/>
        </p:nvSpPr>
        <p:spPr>
          <a:xfrm>
            <a:off x="148293" y="4111627"/>
            <a:ext cx="2223263" cy="1169551"/>
          </a:xfrm>
          <a:prstGeom prst="rect">
            <a:avLst/>
          </a:prstGeom>
          <a:noFill/>
        </p:spPr>
        <p:txBody>
          <a:bodyPr wrap="square" rtlCol="0">
            <a:spAutoFit/>
          </a:bodyPr>
          <a:lstStyle/>
          <a:p>
            <a:pPr algn="r"/>
            <a:r>
              <a:rPr lang="fr-FR" sz="1400" dirty="0"/>
              <a:t>Source de l’image : brevet français n°</a:t>
            </a:r>
            <a:r>
              <a:rPr lang="fr-FR" sz="1400" dirty="0">
                <a:hlinkClick r:id="rId14"/>
              </a:rPr>
              <a:t>FR3020620B1</a:t>
            </a:r>
            <a:r>
              <a:rPr lang="fr-FR" sz="1400" dirty="0"/>
              <a:t>, Decathlon, masque de plongée muni d’un tuba intégré, 6 novembre 2015</a:t>
            </a:r>
          </a:p>
        </p:txBody>
      </p:sp>
      <p:sp>
        <p:nvSpPr>
          <p:cNvPr id="15" name="ZoneTexte 14">
            <a:extLst>
              <a:ext uri="{FF2B5EF4-FFF2-40B4-BE49-F238E27FC236}">
                <a16:creationId xmlns:a16="http://schemas.microsoft.com/office/drawing/2014/main" id="{45ACCA03-AEB3-466B-8D90-B61D40B96EB3}"/>
              </a:ext>
            </a:extLst>
          </p:cNvPr>
          <p:cNvSpPr txBox="1"/>
          <p:nvPr/>
        </p:nvSpPr>
        <p:spPr>
          <a:xfrm>
            <a:off x="7649507" y="5771273"/>
            <a:ext cx="4394200" cy="923330"/>
          </a:xfrm>
          <a:prstGeom prst="rect">
            <a:avLst/>
          </a:prstGeom>
          <a:noFill/>
        </p:spPr>
        <p:txBody>
          <a:bodyPr wrap="square" rtlCol="0">
            <a:spAutoFit/>
          </a:bodyPr>
          <a:lstStyle/>
          <a:p>
            <a:pPr marL="285750" indent="-285750" algn="r">
              <a:buFont typeface="Wingdings" panose="05000000000000000000" pitchFamily="2" charset="2"/>
              <a:buChar char="Ø"/>
            </a:pPr>
            <a:r>
              <a:rPr lang="fr-FR" dirty="0"/>
              <a:t>Exemple de documentation pour </a:t>
            </a:r>
            <a:r>
              <a:rPr lang="fr-FR" dirty="0">
                <a:hlinkClick r:id="rId15"/>
              </a:rPr>
              <a:t>réaliser une visière</a:t>
            </a:r>
            <a:r>
              <a:rPr lang="fr-FR" dirty="0"/>
              <a:t> à l’aide d’une imprimante 3D (fablabs Le Labo-Motive et Berrylab36)</a:t>
            </a:r>
          </a:p>
        </p:txBody>
      </p:sp>
      <p:sp>
        <p:nvSpPr>
          <p:cNvPr id="7" name="Rectangle 6">
            <a:extLst>
              <a:ext uri="{FF2B5EF4-FFF2-40B4-BE49-F238E27FC236}">
                <a16:creationId xmlns:a16="http://schemas.microsoft.com/office/drawing/2014/main" id="{CCEB421A-58D5-4D0E-B774-80514B80CF05}"/>
              </a:ext>
            </a:extLst>
          </p:cNvPr>
          <p:cNvSpPr/>
          <p:nvPr/>
        </p:nvSpPr>
        <p:spPr>
          <a:xfrm>
            <a:off x="7697964" y="1532067"/>
            <a:ext cx="4085943" cy="1631216"/>
          </a:xfrm>
          <a:prstGeom prst="rect">
            <a:avLst/>
          </a:prstGeom>
        </p:spPr>
        <p:txBody>
          <a:bodyPr wrap="square">
            <a:spAutoFit/>
          </a:bodyPr>
          <a:lstStyle/>
          <a:p>
            <a:pPr marL="285750" indent="-285750">
              <a:buFont typeface="Wingdings" panose="05000000000000000000" pitchFamily="2" charset="2"/>
              <a:buChar char="Ø"/>
            </a:pPr>
            <a:r>
              <a:rPr lang="fr-FR" sz="2000" dirty="0"/>
              <a:t>« Covid-19 : la mobilisation des </a:t>
            </a:r>
            <a:r>
              <a:rPr lang="fr-FR" sz="2000" dirty="0" err="1"/>
              <a:t>makers</a:t>
            </a:r>
            <a:r>
              <a:rPr lang="fr-FR" sz="2000" dirty="0"/>
              <a:t> est sans précédent, l’État et les pouvoirs publics doivent s’en rendre compte », </a:t>
            </a:r>
            <a:r>
              <a:rPr lang="fr-FR" sz="2000" i="1" dirty="0"/>
              <a:t>Usbek &amp; Rica</a:t>
            </a:r>
            <a:r>
              <a:rPr lang="fr-FR" sz="2000" dirty="0"/>
              <a:t>, 2020 (</a:t>
            </a:r>
            <a:r>
              <a:rPr lang="fr-FR" sz="2000" dirty="0">
                <a:hlinkClick r:id="rId16"/>
              </a:rPr>
              <a:t>en ligne</a:t>
            </a:r>
            <a:r>
              <a:rPr lang="fr-FR" sz="2000" dirty="0"/>
              <a:t>).</a:t>
            </a:r>
            <a:endParaRPr lang="fr-FR" sz="2000" dirty="0">
              <a:effectLst/>
            </a:endParaRPr>
          </a:p>
        </p:txBody>
      </p:sp>
      <p:pic>
        <p:nvPicPr>
          <p:cNvPr id="3" name="3-Science_participative">
            <a:hlinkClick r:id="" action="ppaction://media"/>
            <a:extLst>
              <a:ext uri="{FF2B5EF4-FFF2-40B4-BE49-F238E27FC236}">
                <a16:creationId xmlns:a16="http://schemas.microsoft.com/office/drawing/2014/main" id="{8776CB28-7792-403D-99A7-80F6D3F802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399867" y="204196"/>
            <a:ext cx="487363" cy="487363"/>
          </a:xfrm>
          <a:prstGeom prst="rect">
            <a:avLst/>
          </a:prstGeom>
        </p:spPr>
      </p:pic>
    </p:spTree>
    <p:extLst>
      <p:ext uri="{BB962C8B-B14F-4D97-AF65-F5344CB8AC3E}">
        <p14:creationId xmlns:p14="http://schemas.microsoft.com/office/powerpoint/2010/main" val="33430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DE245-B49F-4E53-8560-87287D482805}"/>
              </a:ext>
            </a:extLst>
          </p:cNvPr>
          <p:cNvSpPr>
            <a:spLocks noGrp="1"/>
          </p:cNvSpPr>
          <p:nvPr>
            <p:ph type="title"/>
          </p:nvPr>
        </p:nvSpPr>
        <p:spPr/>
        <p:txBody>
          <a:bodyPr/>
          <a:lstStyle/>
          <a:p>
            <a:r>
              <a:rPr lang="fr-FR" dirty="0"/>
              <a:t>Ouvrir des brevets ?</a:t>
            </a:r>
          </a:p>
        </p:txBody>
      </p:sp>
      <p:sp>
        <p:nvSpPr>
          <p:cNvPr id="6" name="Espace réservé du contenu 5">
            <a:extLst>
              <a:ext uri="{FF2B5EF4-FFF2-40B4-BE49-F238E27FC236}">
                <a16:creationId xmlns:a16="http://schemas.microsoft.com/office/drawing/2014/main" id="{03F0D3A2-CD1D-454D-B2D6-66E74784E521}"/>
              </a:ext>
            </a:extLst>
          </p:cNvPr>
          <p:cNvSpPr>
            <a:spLocks noGrp="1"/>
          </p:cNvSpPr>
          <p:nvPr>
            <p:ph idx="1"/>
          </p:nvPr>
        </p:nvSpPr>
        <p:spPr>
          <a:xfrm>
            <a:off x="6959600" y="2501899"/>
            <a:ext cx="4394200" cy="3675063"/>
          </a:xfrm>
        </p:spPr>
        <p:txBody>
          <a:bodyPr/>
          <a:lstStyle/>
          <a:p>
            <a:pPr marL="0" indent="0" algn="ctr">
              <a:buNone/>
            </a:pPr>
            <a:r>
              <a:rPr lang="fr-FR" dirty="0"/>
              <a:t>L’exemple de Tesla : « </a:t>
            </a:r>
            <a:r>
              <a:rPr lang="fr-FR" dirty="0">
                <a:hlinkClick r:id="rId5"/>
              </a:rPr>
              <a:t>All Our Patent Are </a:t>
            </a:r>
            <a:r>
              <a:rPr lang="fr-FR" dirty="0" err="1">
                <a:hlinkClick r:id="rId5"/>
              </a:rPr>
              <a:t>Belong</a:t>
            </a:r>
            <a:r>
              <a:rPr lang="fr-FR" dirty="0">
                <a:hlinkClick r:id="rId5"/>
              </a:rPr>
              <a:t> To You</a:t>
            </a:r>
            <a:r>
              <a:rPr lang="fr-FR" dirty="0"/>
              <a:t> » (2014)</a:t>
            </a:r>
          </a:p>
        </p:txBody>
      </p:sp>
      <p:pic>
        <p:nvPicPr>
          <p:cNvPr id="11" name="Image 10">
            <a:extLst>
              <a:ext uri="{FF2B5EF4-FFF2-40B4-BE49-F238E27FC236}">
                <a16:creationId xmlns:a16="http://schemas.microsoft.com/office/drawing/2014/main" id="{855155C9-CE60-47C2-9346-EB5F56546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157" y="1917701"/>
            <a:ext cx="6532543" cy="4351626"/>
          </a:xfrm>
          <a:prstGeom prst="rect">
            <a:avLst/>
          </a:prstGeom>
        </p:spPr>
      </p:pic>
      <p:sp>
        <p:nvSpPr>
          <p:cNvPr id="15" name="Rectangle 14">
            <a:extLst>
              <a:ext uri="{FF2B5EF4-FFF2-40B4-BE49-F238E27FC236}">
                <a16:creationId xmlns:a16="http://schemas.microsoft.com/office/drawing/2014/main" id="{E13397EB-604A-46AC-B586-37AE070A90D0}"/>
              </a:ext>
            </a:extLst>
          </p:cNvPr>
          <p:cNvSpPr/>
          <p:nvPr/>
        </p:nvSpPr>
        <p:spPr>
          <a:xfrm>
            <a:off x="7130237" y="5530662"/>
            <a:ext cx="4052926" cy="830997"/>
          </a:xfrm>
          <a:prstGeom prst="rect">
            <a:avLst/>
          </a:prstGeom>
        </p:spPr>
        <p:txBody>
          <a:bodyPr wrap="square">
            <a:spAutoFit/>
          </a:bodyPr>
          <a:lstStyle/>
          <a:p>
            <a:pPr marL="285750" indent="-285750" algn="ctr">
              <a:buFont typeface="Wingdings" panose="05000000000000000000" pitchFamily="2" charset="2"/>
              <a:buChar char="Ø"/>
            </a:pPr>
            <a:r>
              <a:rPr lang="fr-FR" sz="1600" dirty="0"/>
              <a:t>Voir aussi G. Champeau, « Pourquoi les voitures Tesla passent à l’open-source », </a:t>
            </a:r>
            <a:r>
              <a:rPr lang="fr-FR" sz="1600" i="1" dirty="0" err="1"/>
              <a:t>Numerama</a:t>
            </a:r>
            <a:r>
              <a:rPr lang="fr-FR" sz="1600" dirty="0"/>
              <a:t>, 2014 (</a:t>
            </a:r>
            <a:r>
              <a:rPr lang="fr-FR" sz="1600" dirty="0">
                <a:hlinkClick r:id="rId7"/>
              </a:rPr>
              <a:t>en ligne</a:t>
            </a:r>
            <a:r>
              <a:rPr lang="fr-FR" sz="1600" dirty="0"/>
              <a:t>).</a:t>
            </a:r>
            <a:endParaRPr lang="fr-FR" sz="1600" dirty="0">
              <a:effectLst/>
            </a:endParaRPr>
          </a:p>
        </p:txBody>
      </p:sp>
      <p:pic>
        <p:nvPicPr>
          <p:cNvPr id="3" name="4-Ouvrir_brevets">
            <a:hlinkClick r:id="" action="ppaction://media"/>
            <a:extLst>
              <a:ext uri="{FF2B5EF4-FFF2-40B4-BE49-F238E27FC236}">
                <a16:creationId xmlns:a16="http://schemas.microsoft.com/office/drawing/2014/main" id="{71910187-4CBF-451F-87B4-1A336EC710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58948" y="215573"/>
            <a:ext cx="487363" cy="487363"/>
          </a:xfrm>
          <a:prstGeom prst="rect">
            <a:avLst/>
          </a:prstGeom>
        </p:spPr>
      </p:pic>
    </p:spTree>
    <p:extLst>
      <p:ext uri="{BB962C8B-B14F-4D97-AF65-F5344CB8AC3E}">
        <p14:creationId xmlns:p14="http://schemas.microsoft.com/office/powerpoint/2010/main" val="9304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3A6599-A632-41B8-A888-9B2EA1517819}"/>
              </a:ext>
            </a:extLst>
          </p:cNvPr>
          <p:cNvSpPr>
            <a:spLocks noGrp="1"/>
          </p:cNvSpPr>
          <p:nvPr>
            <p:ph type="title"/>
          </p:nvPr>
        </p:nvSpPr>
        <p:spPr/>
        <p:txBody>
          <a:bodyPr/>
          <a:lstStyle/>
          <a:p>
            <a:r>
              <a:rPr lang="fr-FR" dirty="0"/>
              <a:t>Interdire ou ne pas interdire ?</a:t>
            </a:r>
          </a:p>
        </p:txBody>
      </p:sp>
      <p:pic>
        <p:nvPicPr>
          <p:cNvPr id="4" name="Image 3">
            <a:extLst>
              <a:ext uri="{FF2B5EF4-FFF2-40B4-BE49-F238E27FC236}">
                <a16:creationId xmlns:a16="http://schemas.microsoft.com/office/drawing/2014/main" id="{7F35241A-ACC1-48AC-8EAE-7333C4DB80D0}"/>
              </a:ext>
            </a:extLst>
          </p:cNvPr>
          <p:cNvPicPr>
            <a:picLocks noChangeAspect="1"/>
          </p:cNvPicPr>
          <p:nvPr/>
        </p:nvPicPr>
        <p:blipFill>
          <a:blip r:embed="rId5"/>
          <a:stretch>
            <a:fillRect/>
          </a:stretch>
        </p:blipFill>
        <p:spPr>
          <a:xfrm>
            <a:off x="501650" y="1597368"/>
            <a:ext cx="5441950" cy="5031237"/>
          </a:xfrm>
          <a:prstGeom prst="rect">
            <a:avLst/>
          </a:prstGeom>
        </p:spPr>
      </p:pic>
      <p:sp>
        <p:nvSpPr>
          <p:cNvPr id="5" name="Espace réservé du contenu 4">
            <a:extLst>
              <a:ext uri="{FF2B5EF4-FFF2-40B4-BE49-F238E27FC236}">
                <a16:creationId xmlns:a16="http://schemas.microsoft.com/office/drawing/2014/main" id="{9B1BED62-2B25-4ADB-AB62-984736718588}"/>
              </a:ext>
            </a:extLst>
          </p:cNvPr>
          <p:cNvSpPr txBox="1">
            <a:spLocks noGrp="1"/>
          </p:cNvSpPr>
          <p:nvPr>
            <p:ph idx="1"/>
          </p:nvPr>
        </p:nvSpPr>
        <p:spPr>
          <a:xfrm>
            <a:off x="6267450" y="5508625"/>
            <a:ext cx="5257800" cy="940770"/>
          </a:xfrm>
          <a:prstGeom prst="rect">
            <a:avLst/>
          </a:prstGeom>
          <a:noFill/>
        </p:spPr>
        <p:txBody>
          <a:bodyPr wrap="square" rtlCol="0">
            <a:spAutoFit/>
          </a:bodyPr>
          <a:lstStyle/>
          <a:p>
            <a:pPr marL="285750" indent="-285750" algn="ctr">
              <a:buFont typeface="Wingdings" panose="05000000000000000000" pitchFamily="2" charset="2"/>
              <a:buChar char="Ø"/>
            </a:pPr>
            <a:r>
              <a:rPr lang="fr-FR" sz="2000" dirty="0" err="1">
                <a:hlinkClick r:id="rId6"/>
              </a:rPr>
              <a:t>Easy</a:t>
            </a:r>
            <a:r>
              <a:rPr lang="fr-FR" sz="2000" dirty="0">
                <a:hlinkClick r:id="rId6"/>
              </a:rPr>
              <a:t> </a:t>
            </a:r>
            <a:r>
              <a:rPr lang="fr-FR" sz="2000" dirty="0" err="1">
                <a:hlinkClick r:id="rId6"/>
              </a:rPr>
              <a:t>Covid</a:t>
            </a:r>
            <a:r>
              <a:rPr lang="fr-FR" sz="2000" dirty="0">
                <a:hlinkClick r:id="rId6"/>
              </a:rPr>
              <a:t> 19</a:t>
            </a:r>
            <a:r>
              <a:rPr lang="fr-FR" sz="2000" dirty="0"/>
              <a:t>, site internet de l’entreprise </a:t>
            </a:r>
            <a:r>
              <a:rPr lang="fr-FR" sz="2000" dirty="0" err="1"/>
              <a:t>Isinnova</a:t>
            </a:r>
            <a:r>
              <a:rPr lang="fr-FR" sz="2000" dirty="0"/>
              <a:t>, inventrice de la « valve Charlotte »</a:t>
            </a:r>
          </a:p>
          <a:p>
            <a:pPr marL="0" indent="0" algn="ctr">
              <a:buNone/>
            </a:pPr>
            <a:r>
              <a:rPr lang="fr-FR" sz="1050" dirty="0"/>
              <a:t>(source de l’image)</a:t>
            </a:r>
          </a:p>
        </p:txBody>
      </p:sp>
      <p:sp>
        <p:nvSpPr>
          <p:cNvPr id="6" name="ZoneTexte 5">
            <a:extLst>
              <a:ext uri="{FF2B5EF4-FFF2-40B4-BE49-F238E27FC236}">
                <a16:creationId xmlns:a16="http://schemas.microsoft.com/office/drawing/2014/main" id="{2BDE9121-E3ED-43F4-906F-479671EB81FA}"/>
              </a:ext>
            </a:extLst>
          </p:cNvPr>
          <p:cNvSpPr txBox="1"/>
          <p:nvPr/>
        </p:nvSpPr>
        <p:spPr>
          <a:xfrm>
            <a:off x="6438900" y="2305615"/>
            <a:ext cx="4914900" cy="2246769"/>
          </a:xfrm>
          <a:prstGeom prst="rect">
            <a:avLst/>
          </a:prstGeom>
          <a:noFill/>
        </p:spPr>
        <p:txBody>
          <a:bodyPr wrap="square" rtlCol="0">
            <a:spAutoFit/>
          </a:bodyPr>
          <a:lstStyle/>
          <a:p>
            <a:pPr algn="ctr"/>
            <a:r>
              <a:rPr lang="fr-FR" sz="2800" b="1" dirty="0"/>
              <a:t>Pas d’exercice du droit d’interdire</a:t>
            </a:r>
          </a:p>
          <a:p>
            <a:pPr algn="ctr"/>
            <a:r>
              <a:rPr lang="fr-FR" sz="2800" b="1" dirty="0"/>
              <a:t>à l’exclusion de toute (ré-) utilisation à des fins commerciales</a:t>
            </a:r>
          </a:p>
        </p:txBody>
      </p:sp>
      <p:pic>
        <p:nvPicPr>
          <p:cNvPr id="3" name="5-Interdire">
            <a:hlinkClick r:id="" action="ppaction://media"/>
            <a:extLst>
              <a:ext uri="{FF2B5EF4-FFF2-40B4-BE49-F238E27FC236}">
                <a16:creationId xmlns:a16="http://schemas.microsoft.com/office/drawing/2014/main" id="{D1F70D94-A745-4A6A-B688-306BDBB42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5250" y="164923"/>
            <a:ext cx="487363" cy="487363"/>
          </a:xfrm>
          <a:prstGeom prst="rect">
            <a:avLst/>
          </a:prstGeom>
        </p:spPr>
      </p:pic>
    </p:spTree>
    <p:extLst>
      <p:ext uri="{BB962C8B-B14F-4D97-AF65-F5344CB8AC3E}">
        <p14:creationId xmlns:p14="http://schemas.microsoft.com/office/powerpoint/2010/main" val="264138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F3B3D7-8A69-41B9-9872-5870C8696652}"/>
              </a:ext>
            </a:extLst>
          </p:cNvPr>
          <p:cNvSpPr>
            <a:spLocks noGrp="1"/>
          </p:cNvSpPr>
          <p:nvPr>
            <p:ph type="title"/>
          </p:nvPr>
        </p:nvSpPr>
        <p:spPr>
          <a:xfrm>
            <a:off x="838200" y="365126"/>
            <a:ext cx="10515600" cy="1054100"/>
          </a:xfrm>
        </p:spPr>
        <p:txBody>
          <a:bodyPr/>
          <a:lstStyle/>
          <a:p>
            <a:r>
              <a:rPr lang="fr-FR" dirty="0"/>
              <a:t>Breveter ou ne pas breveter ?</a:t>
            </a:r>
          </a:p>
        </p:txBody>
      </p:sp>
      <p:sp>
        <p:nvSpPr>
          <p:cNvPr id="3" name="Espace réservé du contenu 2">
            <a:extLst>
              <a:ext uri="{FF2B5EF4-FFF2-40B4-BE49-F238E27FC236}">
                <a16:creationId xmlns:a16="http://schemas.microsoft.com/office/drawing/2014/main" id="{3F228FF6-E652-4960-8A6F-2A2215B0FEBF}"/>
              </a:ext>
            </a:extLst>
          </p:cNvPr>
          <p:cNvSpPr>
            <a:spLocks noGrp="1"/>
          </p:cNvSpPr>
          <p:nvPr>
            <p:ph idx="1"/>
          </p:nvPr>
        </p:nvSpPr>
        <p:spPr>
          <a:xfrm>
            <a:off x="944022" y="1419226"/>
            <a:ext cx="5990900" cy="4351338"/>
          </a:xfrm>
        </p:spPr>
        <p:txBody>
          <a:bodyPr/>
          <a:lstStyle/>
          <a:p>
            <a:pPr marL="0" indent="0">
              <a:buNone/>
            </a:pPr>
            <a:r>
              <a:rPr lang="fr-FR" dirty="0"/>
              <a:t>Inventions non brevetées « en vue du bien commun »</a:t>
            </a:r>
          </a:p>
        </p:txBody>
      </p:sp>
      <p:pic>
        <p:nvPicPr>
          <p:cNvPr id="4" name="Image 3">
            <a:extLst>
              <a:ext uri="{FF2B5EF4-FFF2-40B4-BE49-F238E27FC236}">
                <a16:creationId xmlns:a16="http://schemas.microsoft.com/office/drawing/2014/main" id="{6C201893-8A16-4F69-B913-D2B66ED13488}"/>
              </a:ext>
            </a:extLst>
          </p:cNvPr>
          <p:cNvPicPr>
            <a:picLocks noChangeAspect="1"/>
          </p:cNvPicPr>
          <p:nvPr/>
        </p:nvPicPr>
        <p:blipFill>
          <a:blip r:embed="rId5"/>
          <a:stretch>
            <a:fillRect/>
          </a:stretch>
        </p:blipFill>
        <p:spPr>
          <a:xfrm>
            <a:off x="320847" y="2515781"/>
            <a:ext cx="3686175" cy="2457450"/>
          </a:xfrm>
          <a:prstGeom prst="rect">
            <a:avLst/>
          </a:prstGeom>
        </p:spPr>
      </p:pic>
      <p:sp>
        <p:nvSpPr>
          <p:cNvPr id="5" name="ZoneTexte 4">
            <a:extLst>
              <a:ext uri="{FF2B5EF4-FFF2-40B4-BE49-F238E27FC236}">
                <a16:creationId xmlns:a16="http://schemas.microsoft.com/office/drawing/2014/main" id="{0B6C6DFD-4436-4EA0-B48A-B1EB9A81B5E9}"/>
              </a:ext>
            </a:extLst>
          </p:cNvPr>
          <p:cNvSpPr txBox="1"/>
          <p:nvPr/>
        </p:nvSpPr>
        <p:spPr>
          <a:xfrm>
            <a:off x="944022" y="6088361"/>
            <a:ext cx="2457450" cy="230832"/>
          </a:xfrm>
          <a:prstGeom prst="rect">
            <a:avLst/>
          </a:prstGeom>
          <a:noFill/>
        </p:spPr>
        <p:txBody>
          <a:bodyPr wrap="square" rtlCol="0">
            <a:spAutoFit/>
          </a:bodyPr>
          <a:lstStyle/>
          <a:p>
            <a:pPr algn="ctr"/>
            <a:r>
              <a:rPr lang="fr-FR" sz="900" dirty="0"/>
              <a:t>Source image : </a:t>
            </a:r>
            <a:r>
              <a:rPr lang="fr-FR" sz="900" dirty="0" err="1"/>
              <a:t>Shutterstock</a:t>
            </a:r>
            <a:r>
              <a:rPr lang="fr-FR" sz="900" dirty="0"/>
              <a:t> n° 1661207908</a:t>
            </a:r>
          </a:p>
        </p:txBody>
      </p:sp>
      <p:pic>
        <p:nvPicPr>
          <p:cNvPr id="9" name="Image 8">
            <a:extLst>
              <a:ext uri="{FF2B5EF4-FFF2-40B4-BE49-F238E27FC236}">
                <a16:creationId xmlns:a16="http://schemas.microsoft.com/office/drawing/2014/main" id="{CB325EF3-E33D-45F2-AC4F-7FD5E8DD979F}"/>
              </a:ext>
            </a:extLst>
          </p:cNvPr>
          <p:cNvPicPr>
            <a:picLocks noChangeAspect="1"/>
          </p:cNvPicPr>
          <p:nvPr/>
        </p:nvPicPr>
        <p:blipFill>
          <a:blip r:embed="rId6"/>
          <a:stretch>
            <a:fillRect/>
          </a:stretch>
        </p:blipFill>
        <p:spPr>
          <a:xfrm>
            <a:off x="4335325" y="2510133"/>
            <a:ext cx="3270249" cy="2534992"/>
          </a:xfrm>
          <a:prstGeom prst="rect">
            <a:avLst/>
          </a:prstGeom>
        </p:spPr>
      </p:pic>
      <p:sp>
        <p:nvSpPr>
          <p:cNvPr id="10" name="Rectangle 9">
            <a:extLst>
              <a:ext uri="{FF2B5EF4-FFF2-40B4-BE49-F238E27FC236}">
                <a16:creationId xmlns:a16="http://schemas.microsoft.com/office/drawing/2014/main" id="{BA23CAB6-C227-488E-B764-891882F2E8E7}"/>
              </a:ext>
            </a:extLst>
          </p:cNvPr>
          <p:cNvSpPr/>
          <p:nvPr/>
        </p:nvSpPr>
        <p:spPr>
          <a:xfrm>
            <a:off x="4335324" y="5132535"/>
            <a:ext cx="3270249" cy="1461939"/>
          </a:xfrm>
          <a:prstGeom prst="rect">
            <a:avLst/>
          </a:prstGeom>
        </p:spPr>
        <p:txBody>
          <a:bodyPr wrap="square">
            <a:spAutoFit/>
          </a:bodyPr>
          <a:lstStyle/>
          <a:p>
            <a:pPr algn="ctr"/>
            <a:r>
              <a:rPr lang="fr-FR" dirty="0"/>
              <a:t>Méthode d’extraction du radium, par Marie Curie</a:t>
            </a:r>
          </a:p>
          <a:p>
            <a:pPr marL="285750" indent="-285750" algn="ctr">
              <a:buFont typeface="Wingdings" panose="05000000000000000000" pitchFamily="2" charset="2"/>
              <a:buChar char="Ø"/>
            </a:pPr>
            <a:r>
              <a:rPr lang="fr-FR" sz="1400" dirty="0"/>
              <a:t>Voir M. </a:t>
            </a:r>
            <a:r>
              <a:rPr lang="fr-FR" sz="1400" dirty="0" err="1"/>
              <a:t>Koerth</a:t>
            </a:r>
            <a:r>
              <a:rPr lang="fr-FR" sz="1400" dirty="0"/>
              <a:t>, « Marie Curie: Open source </a:t>
            </a:r>
            <a:r>
              <a:rPr lang="fr-FR" sz="1400" dirty="0" err="1"/>
              <a:t>pioneer</a:t>
            </a:r>
            <a:r>
              <a:rPr lang="fr-FR" sz="1400" dirty="0"/>
              <a:t> », </a:t>
            </a:r>
            <a:r>
              <a:rPr lang="fr-FR" sz="1400" i="1" dirty="0" err="1"/>
              <a:t>Boing</a:t>
            </a:r>
            <a:r>
              <a:rPr lang="fr-FR" sz="1400" i="1" dirty="0"/>
              <a:t> </a:t>
            </a:r>
            <a:r>
              <a:rPr lang="fr-FR" sz="1400" i="1" dirty="0" err="1"/>
              <a:t>Boing</a:t>
            </a:r>
            <a:r>
              <a:rPr lang="fr-FR" sz="1400" dirty="0"/>
              <a:t>, 2014 (</a:t>
            </a:r>
            <a:r>
              <a:rPr lang="fr-FR" sz="1400" dirty="0">
                <a:hlinkClick r:id="rId7"/>
              </a:rPr>
              <a:t>en ligne</a:t>
            </a:r>
            <a:r>
              <a:rPr lang="fr-FR" sz="1400" dirty="0"/>
              <a:t>).</a:t>
            </a:r>
          </a:p>
          <a:p>
            <a:pPr algn="ctr"/>
            <a:r>
              <a:rPr lang="fr-FR" sz="1100" dirty="0">
                <a:effectLst/>
              </a:rPr>
              <a:t>(source d</a:t>
            </a:r>
            <a:r>
              <a:rPr lang="fr-FR" sz="1100" dirty="0"/>
              <a:t>e l’image)</a:t>
            </a:r>
            <a:endParaRPr lang="fr-FR" sz="1100" dirty="0">
              <a:effectLst/>
            </a:endParaRPr>
          </a:p>
        </p:txBody>
      </p:sp>
      <p:sp>
        <p:nvSpPr>
          <p:cNvPr id="11" name="ZoneTexte 10">
            <a:extLst>
              <a:ext uri="{FF2B5EF4-FFF2-40B4-BE49-F238E27FC236}">
                <a16:creationId xmlns:a16="http://schemas.microsoft.com/office/drawing/2014/main" id="{00BE646E-48EA-4747-95BC-8C0338198421}"/>
              </a:ext>
            </a:extLst>
          </p:cNvPr>
          <p:cNvSpPr txBox="1"/>
          <p:nvPr/>
        </p:nvSpPr>
        <p:spPr>
          <a:xfrm>
            <a:off x="320846" y="5091255"/>
            <a:ext cx="3686175" cy="646331"/>
          </a:xfrm>
          <a:prstGeom prst="rect">
            <a:avLst/>
          </a:prstGeom>
          <a:noFill/>
        </p:spPr>
        <p:txBody>
          <a:bodyPr wrap="square" rtlCol="0">
            <a:spAutoFit/>
          </a:bodyPr>
          <a:lstStyle/>
          <a:p>
            <a:pPr algn="ctr"/>
            <a:r>
              <a:rPr lang="fr-FR" dirty="0"/>
              <a:t>Formule du gel hydroalcoolique, par Didier </a:t>
            </a:r>
            <a:r>
              <a:rPr lang="fr-FR" dirty="0" err="1"/>
              <a:t>Pittet</a:t>
            </a:r>
            <a:endParaRPr lang="fr-FR" dirty="0"/>
          </a:p>
        </p:txBody>
      </p:sp>
      <p:pic>
        <p:nvPicPr>
          <p:cNvPr id="14" name="Image 13">
            <a:extLst>
              <a:ext uri="{FF2B5EF4-FFF2-40B4-BE49-F238E27FC236}">
                <a16:creationId xmlns:a16="http://schemas.microsoft.com/office/drawing/2014/main" id="{866E949D-261B-447A-BED2-24C7E5EBF0FC}"/>
              </a:ext>
            </a:extLst>
          </p:cNvPr>
          <p:cNvPicPr>
            <a:picLocks noChangeAspect="1"/>
          </p:cNvPicPr>
          <p:nvPr/>
        </p:nvPicPr>
        <p:blipFill>
          <a:blip r:embed="rId8"/>
          <a:stretch>
            <a:fillRect/>
          </a:stretch>
        </p:blipFill>
        <p:spPr>
          <a:xfrm>
            <a:off x="8127542" y="2510133"/>
            <a:ext cx="3492957" cy="2518337"/>
          </a:xfrm>
          <a:prstGeom prst="rect">
            <a:avLst/>
          </a:prstGeom>
        </p:spPr>
      </p:pic>
      <p:sp>
        <p:nvSpPr>
          <p:cNvPr id="15" name="ZoneTexte 14">
            <a:extLst>
              <a:ext uri="{FF2B5EF4-FFF2-40B4-BE49-F238E27FC236}">
                <a16:creationId xmlns:a16="http://schemas.microsoft.com/office/drawing/2014/main" id="{F785B75B-2A37-452F-8CDC-B5EC948484EC}"/>
              </a:ext>
            </a:extLst>
          </p:cNvPr>
          <p:cNvSpPr txBox="1"/>
          <p:nvPr/>
        </p:nvSpPr>
        <p:spPr>
          <a:xfrm>
            <a:off x="8030932" y="5127151"/>
            <a:ext cx="3686175" cy="369332"/>
          </a:xfrm>
          <a:prstGeom prst="rect">
            <a:avLst/>
          </a:prstGeom>
          <a:noFill/>
        </p:spPr>
        <p:txBody>
          <a:bodyPr wrap="square" rtlCol="0">
            <a:spAutoFit/>
          </a:bodyPr>
          <a:lstStyle/>
          <a:p>
            <a:pPr algn="ctr"/>
            <a:r>
              <a:rPr lang="fr-FR" dirty="0"/>
              <a:t>Vaccin </a:t>
            </a:r>
            <a:r>
              <a:rPr lang="fr-FR" dirty="0" err="1"/>
              <a:t>anti-polio</a:t>
            </a:r>
            <a:r>
              <a:rPr lang="fr-FR" dirty="0"/>
              <a:t>, par Jonas </a:t>
            </a:r>
            <a:r>
              <a:rPr lang="fr-FR" dirty="0" err="1"/>
              <a:t>Salk</a:t>
            </a:r>
            <a:endParaRPr lang="fr-FR" dirty="0"/>
          </a:p>
        </p:txBody>
      </p:sp>
      <p:sp>
        <p:nvSpPr>
          <p:cNvPr id="16" name="Rectangle 15">
            <a:extLst>
              <a:ext uri="{FF2B5EF4-FFF2-40B4-BE49-F238E27FC236}">
                <a16:creationId xmlns:a16="http://schemas.microsoft.com/office/drawing/2014/main" id="{8DFAEDE9-4FE7-4AA1-91F9-80AECC5EC900}"/>
              </a:ext>
            </a:extLst>
          </p:cNvPr>
          <p:cNvSpPr/>
          <p:nvPr/>
        </p:nvSpPr>
        <p:spPr>
          <a:xfrm>
            <a:off x="7940952" y="856187"/>
            <a:ext cx="3844600" cy="1323439"/>
          </a:xfrm>
          <a:prstGeom prst="rect">
            <a:avLst/>
          </a:prstGeom>
          <a:ln w="38100">
            <a:solidFill>
              <a:schemeClr val="accent1"/>
            </a:solidFill>
          </a:ln>
        </p:spPr>
        <p:txBody>
          <a:bodyPr wrap="square">
            <a:spAutoFit/>
          </a:bodyPr>
          <a:lstStyle/>
          <a:p>
            <a:pPr algn="ctr"/>
            <a:r>
              <a:rPr lang="fr-FR" sz="2000" dirty="0"/>
              <a:t>Voir aussi L. Maurel, « Du brevet comme arme de guerre au don comme acte de paix », </a:t>
            </a:r>
            <a:r>
              <a:rPr lang="fr-FR" sz="2000" i="1" dirty="0"/>
              <a:t>- </a:t>
            </a:r>
            <a:r>
              <a:rPr lang="fr-FR" sz="2000" i="1" dirty="0" err="1"/>
              <a:t>S.I.Lex</a:t>
            </a:r>
            <a:r>
              <a:rPr lang="fr-FR" sz="2000" i="1" dirty="0"/>
              <a:t> -</a:t>
            </a:r>
            <a:r>
              <a:rPr lang="fr-FR" sz="2000" dirty="0"/>
              <a:t>, 2014 (</a:t>
            </a:r>
            <a:r>
              <a:rPr lang="fr-FR" sz="2000" dirty="0">
                <a:hlinkClick r:id="rId9"/>
              </a:rPr>
              <a:t>en ligne</a:t>
            </a:r>
            <a:r>
              <a:rPr lang="fr-FR" sz="2000" dirty="0"/>
              <a:t>)</a:t>
            </a:r>
            <a:endParaRPr lang="fr-FR" sz="2000" dirty="0">
              <a:effectLst/>
            </a:endParaRPr>
          </a:p>
        </p:txBody>
      </p:sp>
      <p:pic>
        <p:nvPicPr>
          <p:cNvPr id="6" name="6-Breveter">
            <a:hlinkClick r:id="" action="ppaction://media"/>
            <a:extLst>
              <a:ext uri="{FF2B5EF4-FFF2-40B4-BE49-F238E27FC236}">
                <a16:creationId xmlns:a16="http://schemas.microsoft.com/office/drawing/2014/main" id="{280435DB-7529-4038-BCAA-1F24AFF49D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41871" y="149574"/>
            <a:ext cx="487363" cy="487363"/>
          </a:xfrm>
          <a:prstGeom prst="rect">
            <a:avLst/>
          </a:prstGeom>
        </p:spPr>
      </p:pic>
    </p:spTree>
    <p:extLst>
      <p:ext uri="{BB962C8B-B14F-4D97-AF65-F5344CB8AC3E}">
        <p14:creationId xmlns:p14="http://schemas.microsoft.com/office/powerpoint/2010/main" val="142672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6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1840</TotalTime>
  <Words>4021</Words>
  <Application>Microsoft Office PowerPoint</Application>
  <PresentationFormat>Widescreen</PresentationFormat>
  <Paragraphs>204</Paragraphs>
  <Slides>13</Slides>
  <Notes>12</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Thème Office</vt:lpstr>
      <vt:lpstr>Découvrir les brevets d’invention</vt:lpstr>
      <vt:lpstr>Programme du cours</vt:lpstr>
      <vt:lpstr>Brevets et services aux chercheurs en bibliothèque</vt:lpstr>
      <vt:lpstr>Science ouverte et innovation ouverte</vt:lpstr>
      <vt:lpstr>Qu’est-ce que l’innovation ouverte ?</vt:lpstr>
      <vt:lpstr>Innovation ouverte et science participative</vt:lpstr>
      <vt:lpstr>Ouvrir des brevets ?</vt:lpstr>
      <vt:lpstr>Interdire ou ne pas interdire ?</vt:lpstr>
      <vt:lpstr>Breveter ou ne pas breveter ?</vt:lpstr>
      <vt:lpstr>Ouvrir ou valoriser ?</vt:lpstr>
      <vt:lpstr>Peut-on breveter des données de la recherche ?</vt:lpstr>
      <vt:lpstr>Science ouverte et propriété industrielle : orienter les chercheurs</vt:lpstr>
      <vt:lpstr>Gérer des thèses susceptibles d’impliquer des enjeux de PI : le rôle du bibliothécaire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Découvrir les brevets d’invention</dc:title>
  <dc:creator>Justine Fabre</dc:creator>
  <cp:lastModifiedBy>word2</cp:lastModifiedBy>
  <cp:revision>142</cp:revision>
  <dcterms:created xsi:type="dcterms:W3CDTF">2020-05-12T09:16:47Z</dcterms:created>
  <dcterms:modified xsi:type="dcterms:W3CDTF">2024-10-18T11:35:27Z</dcterms:modified>
</cp:coreProperties>
</file>