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09"/>
  </p:notesMasterIdLst>
  <p:sldIdLst>
    <p:sldId id="256" r:id="rId2"/>
    <p:sldId id="257" r:id="rId3"/>
    <p:sldId id="835" r:id="rId4"/>
    <p:sldId id="885" r:id="rId5"/>
    <p:sldId id="261" r:id="rId6"/>
    <p:sldId id="259" r:id="rId7"/>
    <p:sldId id="933" r:id="rId8"/>
    <p:sldId id="929" r:id="rId9"/>
    <p:sldId id="934" r:id="rId10"/>
    <p:sldId id="262" r:id="rId11"/>
    <p:sldId id="935" r:id="rId12"/>
    <p:sldId id="936" r:id="rId13"/>
    <p:sldId id="856" r:id="rId14"/>
    <p:sldId id="937" r:id="rId15"/>
    <p:sldId id="938" r:id="rId16"/>
    <p:sldId id="930" r:id="rId17"/>
    <p:sldId id="939" r:id="rId18"/>
    <p:sldId id="597" r:id="rId19"/>
    <p:sldId id="940" r:id="rId20"/>
    <p:sldId id="941" r:id="rId21"/>
    <p:sldId id="942" r:id="rId22"/>
    <p:sldId id="943" r:id="rId23"/>
    <p:sldId id="837" r:id="rId24"/>
    <p:sldId id="931" r:id="rId25"/>
    <p:sldId id="839" r:id="rId26"/>
    <p:sldId id="694" r:id="rId27"/>
    <p:sldId id="951" r:id="rId28"/>
    <p:sldId id="853" r:id="rId29"/>
    <p:sldId id="840" r:id="rId30"/>
    <p:sldId id="944" r:id="rId31"/>
    <p:sldId id="945" r:id="rId32"/>
    <p:sldId id="946" r:id="rId33"/>
    <p:sldId id="952" r:id="rId34"/>
    <p:sldId id="953" r:id="rId35"/>
    <p:sldId id="954" r:id="rId36"/>
    <p:sldId id="955" r:id="rId37"/>
    <p:sldId id="956" r:id="rId38"/>
    <p:sldId id="957" r:id="rId39"/>
    <p:sldId id="958" r:id="rId40"/>
    <p:sldId id="959" r:id="rId41"/>
    <p:sldId id="960" r:id="rId42"/>
    <p:sldId id="961" r:id="rId43"/>
    <p:sldId id="962" r:id="rId44"/>
    <p:sldId id="963" r:id="rId45"/>
    <p:sldId id="964" r:id="rId46"/>
    <p:sldId id="965" r:id="rId47"/>
    <p:sldId id="947" r:id="rId48"/>
    <p:sldId id="948" r:id="rId49"/>
    <p:sldId id="949" r:id="rId50"/>
    <p:sldId id="966" r:id="rId51"/>
    <p:sldId id="967" r:id="rId52"/>
    <p:sldId id="968" r:id="rId53"/>
    <p:sldId id="950" r:id="rId54"/>
    <p:sldId id="861" r:id="rId55"/>
    <p:sldId id="862" r:id="rId56"/>
    <p:sldId id="970" r:id="rId57"/>
    <p:sldId id="971" r:id="rId58"/>
    <p:sldId id="969" r:id="rId59"/>
    <p:sldId id="854" r:id="rId60"/>
    <p:sldId id="855" r:id="rId61"/>
    <p:sldId id="972" r:id="rId62"/>
    <p:sldId id="973" r:id="rId63"/>
    <p:sldId id="974" r:id="rId64"/>
    <p:sldId id="599" r:id="rId65"/>
    <p:sldId id="858" r:id="rId66"/>
    <p:sldId id="975" r:id="rId67"/>
    <p:sldId id="977" r:id="rId68"/>
    <p:sldId id="978" r:id="rId69"/>
    <p:sldId id="979" r:id="rId70"/>
    <p:sldId id="980" r:id="rId71"/>
    <p:sldId id="976" r:id="rId72"/>
    <p:sldId id="859" r:id="rId73"/>
    <p:sldId id="870" r:id="rId74"/>
    <p:sldId id="863" r:id="rId75"/>
    <p:sldId id="865" r:id="rId76"/>
    <p:sldId id="866" r:id="rId77"/>
    <p:sldId id="983" r:id="rId78"/>
    <p:sldId id="864" r:id="rId79"/>
    <p:sldId id="981" r:id="rId80"/>
    <p:sldId id="982" r:id="rId81"/>
    <p:sldId id="984" r:id="rId82"/>
    <p:sldId id="867" r:id="rId83"/>
    <p:sldId id="868" r:id="rId84"/>
    <p:sldId id="985" r:id="rId85"/>
    <p:sldId id="986" r:id="rId86"/>
    <p:sldId id="987" r:id="rId87"/>
    <p:sldId id="869" r:id="rId88"/>
    <p:sldId id="988" r:id="rId89"/>
    <p:sldId id="876" r:id="rId90"/>
    <p:sldId id="877" r:id="rId91"/>
    <p:sldId id="878" r:id="rId92"/>
    <p:sldId id="879" r:id="rId93"/>
    <p:sldId id="880" r:id="rId94"/>
    <p:sldId id="881" r:id="rId95"/>
    <p:sldId id="882" r:id="rId96"/>
    <p:sldId id="989" r:id="rId97"/>
    <p:sldId id="990" r:id="rId98"/>
    <p:sldId id="883" r:id="rId99"/>
    <p:sldId id="991" r:id="rId100"/>
    <p:sldId id="992" r:id="rId101"/>
    <p:sldId id="871" r:id="rId102"/>
    <p:sldId id="874" r:id="rId103"/>
    <p:sldId id="872" r:id="rId104"/>
    <p:sldId id="873" r:id="rId105"/>
    <p:sldId id="875" r:id="rId106"/>
    <p:sldId id="884" r:id="rId107"/>
    <p:sldId id="834" r:id="rId10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BB46FC-5002-4306-A356-4734E431F644}">
          <p14:sldIdLst>
            <p14:sldId id="256"/>
            <p14:sldId id="257"/>
            <p14:sldId id="835"/>
          </p14:sldIdLst>
        </p14:section>
        <p14:section name="Définir la SO" id="{1A7FEDC7-D4B1-4AF5-BA43-DA2DEE33F64A}">
          <p14:sldIdLst>
            <p14:sldId id="885"/>
            <p14:sldId id="261"/>
            <p14:sldId id="259"/>
            <p14:sldId id="933"/>
            <p14:sldId id="929"/>
            <p14:sldId id="934"/>
            <p14:sldId id="262"/>
            <p14:sldId id="935"/>
            <p14:sldId id="936"/>
            <p14:sldId id="856"/>
            <p14:sldId id="937"/>
            <p14:sldId id="938"/>
            <p14:sldId id="930"/>
            <p14:sldId id="939"/>
            <p14:sldId id="597"/>
            <p14:sldId id="940"/>
            <p14:sldId id="941"/>
            <p14:sldId id="942"/>
            <p14:sldId id="943"/>
          </p14:sldIdLst>
        </p14:section>
        <p14:section name="Composantes SO" id="{8F0612C7-F385-47ED-A1DD-34203CBEB9E5}">
          <p14:sldIdLst>
            <p14:sldId id="837"/>
            <p14:sldId id="931"/>
          </p14:sldIdLst>
        </p14:section>
        <p14:section name="L'accès ouvert" id="{A4561F0D-B97A-452F-8467-7C8B4D96756E}">
          <p14:sldIdLst>
            <p14:sldId id="839"/>
            <p14:sldId id="694"/>
            <p14:sldId id="951"/>
            <p14:sldId id="853"/>
            <p14:sldId id="840"/>
            <p14:sldId id="944"/>
            <p14:sldId id="945"/>
            <p14:sldId id="946"/>
            <p14:sldId id="952"/>
            <p14:sldId id="953"/>
            <p14:sldId id="954"/>
            <p14:sldId id="955"/>
            <p14:sldId id="956"/>
            <p14:sldId id="957"/>
            <p14:sldId id="958"/>
            <p14:sldId id="959"/>
            <p14:sldId id="960"/>
            <p14:sldId id="961"/>
            <p14:sldId id="962"/>
            <p14:sldId id="963"/>
            <p14:sldId id="964"/>
            <p14:sldId id="965"/>
            <p14:sldId id="947"/>
            <p14:sldId id="948"/>
            <p14:sldId id="949"/>
            <p14:sldId id="966"/>
            <p14:sldId id="967"/>
            <p14:sldId id="968"/>
            <p14:sldId id="950"/>
            <p14:sldId id="861"/>
            <p14:sldId id="862"/>
            <p14:sldId id="970"/>
            <p14:sldId id="971"/>
            <p14:sldId id="969"/>
          </p14:sldIdLst>
        </p14:section>
        <p14:section name="Ouverture des données et matériaux" id="{B42DDD0A-8678-40ED-828D-94C75D57FA2F}">
          <p14:sldIdLst>
            <p14:sldId id="854"/>
            <p14:sldId id="855"/>
            <p14:sldId id="972"/>
            <p14:sldId id="973"/>
            <p14:sldId id="974"/>
            <p14:sldId id="599"/>
            <p14:sldId id="858"/>
            <p14:sldId id="975"/>
            <p14:sldId id="977"/>
            <p14:sldId id="978"/>
            <p14:sldId id="979"/>
            <p14:sldId id="980"/>
            <p14:sldId id="976"/>
            <p14:sldId id="859"/>
            <p14:sldId id="870"/>
          </p14:sldIdLst>
        </p14:section>
        <p14:section name="Logiciels libres" id="{D27E22F8-0645-4A3D-B72D-498D059151F8}">
          <p14:sldIdLst>
            <p14:sldId id="863"/>
            <p14:sldId id="865"/>
            <p14:sldId id="866"/>
            <p14:sldId id="983"/>
            <p14:sldId id="864"/>
            <p14:sldId id="981"/>
            <p14:sldId id="982"/>
            <p14:sldId id="984"/>
          </p14:sldIdLst>
        </p14:section>
        <p14:section name="Ouvrir la recherche en train de se faire" id="{9B4F56C3-0CF9-4D61-81F9-6B65556B3607}">
          <p14:sldIdLst>
            <p14:sldId id="867"/>
            <p14:sldId id="868"/>
            <p14:sldId id="985"/>
            <p14:sldId id="986"/>
            <p14:sldId id="987"/>
            <p14:sldId id="869"/>
            <p14:sldId id="988"/>
          </p14:sldIdLst>
        </p14:section>
        <p14:section name="Infrastructures ouvertes" id="{DA890A4E-C526-4085-BF51-8F4621AB1CFF}">
          <p14:sldIdLst>
            <p14:sldId id="876"/>
            <p14:sldId id="877"/>
            <p14:sldId id="878"/>
          </p14:sldIdLst>
        </p14:section>
        <p14:section name="Évaluation ouverte" id="{12FB4968-87E6-4E67-8B12-CC50F3E2CA71}">
          <p14:sldIdLst>
            <p14:sldId id="879"/>
            <p14:sldId id="880"/>
            <p14:sldId id="881"/>
            <p14:sldId id="882"/>
            <p14:sldId id="989"/>
            <p14:sldId id="990"/>
            <p14:sldId id="883"/>
            <p14:sldId id="991"/>
            <p14:sldId id="992"/>
          </p14:sldIdLst>
        </p14:section>
        <p14:section name="SO et société" id="{4470BE36-CB2E-41BC-8D13-77B002449583}">
          <p14:sldIdLst>
            <p14:sldId id="871"/>
            <p14:sldId id="874"/>
            <p14:sldId id="872"/>
            <p14:sldId id="873"/>
            <p14:sldId id="875"/>
            <p14:sldId id="884"/>
            <p14:sldId id="8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5132" autoAdjust="0"/>
  </p:normalViewPr>
  <p:slideViewPr>
    <p:cSldViewPr snapToGrid="0">
      <p:cViewPr varScale="1">
        <p:scale>
          <a:sx n="91" d="100"/>
          <a:sy n="91" d="100"/>
        </p:scale>
        <p:origin x="20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6012C-30FC-4BF0-A435-90906CDB02FE}" type="doc">
      <dgm:prSet loTypeId="urn:microsoft.com/office/officeart/2005/8/layout/arrow2" loCatId="process" qsTypeId="urn:microsoft.com/office/officeart/2005/8/quickstyle/simple1" qsCatId="simple" csTypeId="urn:microsoft.com/office/officeart/2005/8/colors/colorful3" csCatId="colorful" phldr="1"/>
      <dgm:spPr/>
    </dgm:pt>
    <dgm:pt modelId="{A6ACAA6D-8FB7-42F0-BE7E-D655041A2418}">
      <dgm:prSet phldrT="[Texte]"/>
      <dgm:spPr>
        <a:solidFill>
          <a:srgbClr val="A1A1A1"/>
        </a:solidFill>
      </dgm:spPr>
      <dgm:t>
        <a:bodyPr/>
        <a:lstStyle/>
        <a:p>
          <a:r>
            <a:rPr lang="fr-FR" dirty="0">
              <a:solidFill>
                <a:schemeClr val="bg1"/>
              </a:solidFill>
            </a:rPr>
            <a:t>Années 1990 : une naissance pleine de promesses</a:t>
          </a:r>
        </a:p>
      </dgm:t>
    </dgm:pt>
    <dgm:pt modelId="{4335F9DB-8F9A-4541-AB5F-894A24FC8203}" type="parTrans" cxnId="{3A659780-B869-4443-A6AF-72835345EC62}">
      <dgm:prSet/>
      <dgm:spPr/>
      <dgm:t>
        <a:bodyPr/>
        <a:lstStyle/>
        <a:p>
          <a:endParaRPr lang="fr-FR"/>
        </a:p>
      </dgm:t>
    </dgm:pt>
    <dgm:pt modelId="{C1F1D564-998D-44C5-A233-C1747BC4D597}" type="sibTrans" cxnId="{3A659780-B869-4443-A6AF-72835345EC62}">
      <dgm:prSet/>
      <dgm:spPr/>
      <dgm:t>
        <a:bodyPr/>
        <a:lstStyle/>
        <a:p>
          <a:endParaRPr lang="fr-FR"/>
        </a:p>
      </dgm:t>
    </dgm:pt>
    <dgm:pt modelId="{B67E6AE8-7471-4AF5-AEED-E5ABB6A2DB8F}">
      <dgm:prSet phldrT="[Texte]"/>
      <dgm:spPr>
        <a:solidFill>
          <a:srgbClr val="AC770D"/>
        </a:solidFill>
      </dgm:spPr>
      <dgm:t>
        <a:bodyPr/>
        <a:lstStyle/>
        <a:p>
          <a:r>
            <a:rPr lang="fr-FR" dirty="0">
              <a:solidFill>
                <a:schemeClr val="bg1"/>
              </a:solidFill>
            </a:rPr>
            <a:t>Années 2000 : la fougue de la jeunesse</a:t>
          </a:r>
        </a:p>
      </dgm:t>
    </dgm:pt>
    <dgm:pt modelId="{50935B68-4E4B-4F48-86C9-7F95DCEDB0C5}" type="parTrans" cxnId="{C7618949-5371-4C7D-8B35-DFD6D2405197}">
      <dgm:prSet/>
      <dgm:spPr/>
      <dgm:t>
        <a:bodyPr/>
        <a:lstStyle/>
        <a:p>
          <a:endParaRPr lang="fr-FR"/>
        </a:p>
      </dgm:t>
    </dgm:pt>
    <dgm:pt modelId="{BBE84001-2DD6-4611-85FD-8488CB2EB050}" type="sibTrans" cxnId="{C7618949-5371-4C7D-8B35-DFD6D2405197}">
      <dgm:prSet/>
      <dgm:spPr/>
      <dgm:t>
        <a:bodyPr/>
        <a:lstStyle/>
        <a:p>
          <a:endParaRPr lang="fr-FR"/>
        </a:p>
      </dgm:t>
    </dgm:pt>
    <dgm:pt modelId="{B6F9BAF5-3F54-4B6A-B5FD-490525A14BE1}">
      <dgm:prSet phldrT="[Texte]"/>
      <dgm:spPr>
        <a:solidFill>
          <a:srgbClr val="B43500"/>
        </a:solidFill>
      </dgm:spPr>
      <dgm:t>
        <a:bodyPr/>
        <a:lstStyle/>
        <a:p>
          <a:r>
            <a:rPr lang="fr-FR" dirty="0">
              <a:solidFill>
                <a:schemeClr val="bg1"/>
              </a:solidFill>
            </a:rPr>
            <a:t>Années 2020 : la maturité ?</a:t>
          </a:r>
        </a:p>
      </dgm:t>
    </dgm:pt>
    <dgm:pt modelId="{297FBD75-09AF-49DB-96C9-B866F8A94248}" type="parTrans" cxnId="{4B786158-7D2F-47CA-AA7E-F0F750D1EECA}">
      <dgm:prSet/>
      <dgm:spPr/>
      <dgm:t>
        <a:bodyPr/>
        <a:lstStyle/>
        <a:p>
          <a:endParaRPr lang="fr-FR"/>
        </a:p>
      </dgm:t>
    </dgm:pt>
    <dgm:pt modelId="{C4BE2F37-9875-4A2F-B816-52DD10AAEB04}" type="sibTrans" cxnId="{4B786158-7D2F-47CA-AA7E-F0F750D1EECA}">
      <dgm:prSet/>
      <dgm:spPr/>
      <dgm:t>
        <a:bodyPr/>
        <a:lstStyle/>
        <a:p>
          <a:endParaRPr lang="fr-FR"/>
        </a:p>
      </dgm:t>
    </dgm:pt>
    <dgm:pt modelId="{BE06E939-9E6B-473E-91EA-A906C1C2FC0F}">
      <dgm:prSet phldrT="[Texte]"/>
      <dgm:spPr>
        <a:solidFill>
          <a:srgbClr val="AF5200"/>
        </a:solidFill>
      </dgm:spPr>
      <dgm:t>
        <a:bodyPr/>
        <a:lstStyle/>
        <a:p>
          <a:r>
            <a:rPr lang="fr-FR" dirty="0">
              <a:solidFill>
                <a:schemeClr val="bg1"/>
              </a:solidFill>
            </a:rPr>
            <a:t>Années 2010 : l’entrée dans l’âge adulte</a:t>
          </a:r>
        </a:p>
      </dgm:t>
    </dgm:pt>
    <dgm:pt modelId="{192FF474-0FF8-4DF8-98A7-D4B6310208A7}" type="parTrans" cxnId="{D73DCCB5-3625-4ED1-9C0E-C7ACCA4CBCE5}">
      <dgm:prSet/>
      <dgm:spPr/>
      <dgm:t>
        <a:bodyPr/>
        <a:lstStyle/>
        <a:p>
          <a:endParaRPr lang="fr-FR"/>
        </a:p>
      </dgm:t>
    </dgm:pt>
    <dgm:pt modelId="{6569D285-C9EE-43C4-B288-2CC90538ADDD}" type="sibTrans" cxnId="{D73DCCB5-3625-4ED1-9C0E-C7ACCA4CBCE5}">
      <dgm:prSet/>
      <dgm:spPr/>
      <dgm:t>
        <a:bodyPr/>
        <a:lstStyle/>
        <a:p>
          <a:endParaRPr lang="fr-FR"/>
        </a:p>
      </dgm:t>
    </dgm:pt>
    <dgm:pt modelId="{E05BB63E-600F-4140-84D5-3177DDA08E5A}" type="pres">
      <dgm:prSet presAssocID="{FC16012C-30FC-4BF0-A435-90906CDB02FE}" presName="arrowDiagram" presStyleCnt="0">
        <dgm:presLayoutVars>
          <dgm:chMax val="5"/>
          <dgm:dir/>
          <dgm:resizeHandles val="exact"/>
        </dgm:presLayoutVars>
      </dgm:prSet>
      <dgm:spPr/>
    </dgm:pt>
    <dgm:pt modelId="{F02AE125-631C-4BAC-A713-C583E0289825}" type="pres">
      <dgm:prSet presAssocID="{FC16012C-30FC-4BF0-A435-90906CDB02FE}" presName="arrow" presStyleLbl="bgShp" presStyleIdx="0" presStyleCnt="1" custScaleY="114540"/>
      <dgm:spPr/>
    </dgm:pt>
    <dgm:pt modelId="{2BA4FB9C-535B-4EF4-9E88-88AB239C5FEA}" type="pres">
      <dgm:prSet presAssocID="{FC16012C-30FC-4BF0-A435-90906CDB02FE}" presName="arrowDiagram4" presStyleCnt="0"/>
      <dgm:spPr/>
    </dgm:pt>
    <dgm:pt modelId="{1CEBCBA3-0460-4FC1-8121-92146B4B57C2}" type="pres">
      <dgm:prSet presAssocID="{A6ACAA6D-8FB7-42F0-BE7E-D655041A2418}" presName="bullet4a" presStyleLbl="node1" presStyleIdx="0" presStyleCnt="4" custLinFactX="45075" custLinFactNeighborX="100000" custLinFactNeighborY="-60566"/>
      <dgm:spPr/>
    </dgm:pt>
    <dgm:pt modelId="{5B5B287D-5761-4D59-9A09-0BF394221242}" type="pres">
      <dgm:prSet presAssocID="{A6ACAA6D-8FB7-42F0-BE7E-D655041A2418}" presName="textBox4a" presStyleLbl="revTx" presStyleIdx="0" presStyleCnt="4" custScaleY="84961" custLinFactNeighborX="7686" custLinFactNeighborY="-2719">
        <dgm:presLayoutVars>
          <dgm:bulletEnabled val="1"/>
        </dgm:presLayoutVars>
      </dgm:prSet>
      <dgm:spPr>
        <a:prstGeom prst="roundRect">
          <a:avLst/>
        </a:prstGeom>
      </dgm:spPr>
    </dgm:pt>
    <dgm:pt modelId="{79143033-F1DD-4554-A42A-ABDB361465C1}" type="pres">
      <dgm:prSet presAssocID="{B67E6AE8-7471-4AF5-AEED-E5ABB6A2DB8F}" presName="bullet4b" presStyleLbl="node1" presStyleIdx="1" presStyleCnt="4"/>
      <dgm:spPr/>
    </dgm:pt>
    <dgm:pt modelId="{1A8C770E-6C7B-48A4-9D92-111263F65822}" type="pres">
      <dgm:prSet presAssocID="{B67E6AE8-7471-4AF5-AEED-E5ABB6A2DB8F}" presName="textBox4b" presStyleLbl="revTx" presStyleIdx="1" presStyleCnt="4" custScaleX="82090" custScaleY="31987" custLinFactNeighborX="-14448" custLinFactNeighborY="-25427">
        <dgm:presLayoutVars>
          <dgm:bulletEnabled val="1"/>
        </dgm:presLayoutVars>
      </dgm:prSet>
      <dgm:spPr>
        <a:prstGeom prst="roundRect">
          <a:avLst/>
        </a:prstGeom>
      </dgm:spPr>
    </dgm:pt>
    <dgm:pt modelId="{3737B70B-F0C7-4FA0-8C80-D3FEB7027B2E}" type="pres">
      <dgm:prSet presAssocID="{BE06E939-9E6B-473E-91EA-A906C1C2FC0F}" presName="bullet4c" presStyleLbl="node1" presStyleIdx="2" presStyleCnt="4" custLinFactNeighborX="-4874" custLinFactNeighborY="-22332"/>
      <dgm:spPr/>
    </dgm:pt>
    <dgm:pt modelId="{7015A96D-A39E-4919-8CD6-0785C1AA6D38}" type="pres">
      <dgm:prSet presAssocID="{BE06E939-9E6B-473E-91EA-A906C1C2FC0F}" presName="textBox4c" presStyleLbl="revTx" presStyleIdx="2" presStyleCnt="4" custScaleX="86283" custScaleY="23005" custLinFactNeighborX="883" custLinFactNeighborY="-36129">
        <dgm:presLayoutVars>
          <dgm:bulletEnabled val="1"/>
        </dgm:presLayoutVars>
      </dgm:prSet>
      <dgm:spPr>
        <a:prstGeom prst="roundRect">
          <a:avLst/>
        </a:prstGeom>
      </dgm:spPr>
    </dgm:pt>
    <dgm:pt modelId="{946CBDE9-4E28-4605-A794-026E529483A0}" type="pres">
      <dgm:prSet presAssocID="{B6F9BAF5-3F54-4B6A-B5FD-490525A14BE1}" presName="bullet4d" presStyleLbl="node1" presStyleIdx="3" presStyleCnt="4" custScaleX="185136" custScaleY="190418" custLinFactX="18244" custLinFactNeighborX="100000" custLinFactNeighborY="-59830"/>
      <dgm:spPr/>
    </dgm:pt>
    <dgm:pt modelId="{07F9CCC7-BD2B-474D-AD25-1191A933C291}" type="pres">
      <dgm:prSet presAssocID="{B6F9BAF5-3F54-4B6A-B5FD-490525A14BE1}" presName="textBox4d" presStyleLbl="revTx" presStyleIdx="3" presStyleCnt="4" custScaleX="89378" custScaleY="14683" custLinFactNeighborX="-10022" custLinFactNeighborY="-83155">
        <dgm:presLayoutVars>
          <dgm:bulletEnabled val="1"/>
        </dgm:presLayoutVars>
      </dgm:prSet>
      <dgm:spPr>
        <a:prstGeom prst="roundRect">
          <a:avLst/>
        </a:prstGeom>
      </dgm:spPr>
    </dgm:pt>
  </dgm:ptLst>
  <dgm:cxnLst>
    <dgm:cxn modelId="{1004182D-C631-4B61-A86E-DF11A5F1DF84}" type="presOf" srcId="{B6F9BAF5-3F54-4B6A-B5FD-490525A14BE1}" destId="{07F9CCC7-BD2B-474D-AD25-1191A933C291}" srcOrd="0" destOrd="0" presId="urn:microsoft.com/office/officeart/2005/8/layout/arrow2"/>
    <dgm:cxn modelId="{B423ED67-1FC6-4942-A626-D05E0EC49C82}" type="presOf" srcId="{FC16012C-30FC-4BF0-A435-90906CDB02FE}" destId="{E05BB63E-600F-4140-84D5-3177DDA08E5A}" srcOrd="0" destOrd="0" presId="urn:microsoft.com/office/officeart/2005/8/layout/arrow2"/>
    <dgm:cxn modelId="{C7618949-5371-4C7D-8B35-DFD6D2405197}" srcId="{FC16012C-30FC-4BF0-A435-90906CDB02FE}" destId="{B67E6AE8-7471-4AF5-AEED-E5ABB6A2DB8F}" srcOrd="1" destOrd="0" parTransId="{50935B68-4E4B-4F48-86C9-7F95DCEDB0C5}" sibTransId="{BBE84001-2DD6-4611-85FD-8488CB2EB050}"/>
    <dgm:cxn modelId="{4B786158-7D2F-47CA-AA7E-F0F750D1EECA}" srcId="{FC16012C-30FC-4BF0-A435-90906CDB02FE}" destId="{B6F9BAF5-3F54-4B6A-B5FD-490525A14BE1}" srcOrd="3" destOrd="0" parTransId="{297FBD75-09AF-49DB-96C9-B866F8A94248}" sibTransId="{C4BE2F37-9875-4A2F-B816-52DD10AAEB04}"/>
    <dgm:cxn modelId="{3A659780-B869-4443-A6AF-72835345EC62}" srcId="{FC16012C-30FC-4BF0-A435-90906CDB02FE}" destId="{A6ACAA6D-8FB7-42F0-BE7E-D655041A2418}" srcOrd="0" destOrd="0" parTransId="{4335F9DB-8F9A-4541-AB5F-894A24FC8203}" sibTransId="{C1F1D564-998D-44C5-A233-C1747BC4D597}"/>
    <dgm:cxn modelId="{8438B487-991A-4580-8B39-CBBF89D37BFA}" type="presOf" srcId="{BE06E939-9E6B-473E-91EA-A906C1C2FC0F}" destId="{7015A96D-A39E-4919-8CD6-0785C1AA6D38}" srcOrd="0" destOrd="0" presId="urn:microsoft.com/office/officeart/2005/8/layout/arrow2"/>
    <dgm:cxn modelId="{AF39A4A0-F42A-46FD-8718-87FAB8BA57C3}" type="presOf" srcId="{A6ACAA6D-8FB7-42F0-BE7E-D655041A2418}" destId="{5B5B287D-5761-4D59-9A09-0BF394221242}" srcOrd="0" destOrd="0" presId="urn:microsoft.com/office/officeart/2005/8/layout/arrow2"/>
    <dgm:cxn modelId="{D73DCCB5-3625-4ED1-9C0E-C7ACCA4CBCE5}" srcId="{FC16012C-30FC-4BF0-A435-90906CDB02FE}" destId="{BE06E939-9E6B-473E-91EA-A906C1C2FC0F}" srcOrd="2" destOrd="0" parTransId="{192FF474-0FF8-4DF8-98A7-D4B6310208A7}" sibTransId="{6569D285-C9EE-43C4-B288-2CC90538ADDD}"/>
    <dgm:cxn modelId="{8A7BE5DE-8172-4F1C-BE31-34FF1C62933B}" type="presOf" srcId="{B67E6AE8-7471-4AF5-AEED-E5ABB6A2DB8F}" destId="{1A8C770E-6C7B-48A4-9D92-111263F65822}" srcOrd="0" destOrd="0" presId="urn:microsoft.com/office/officeart/2005/8/layout/arrow2"/>
    <dgm:cxn modelId="{298E11F0-77D7-4B08-A045-E32B6BDFD8AC}" type="presParOf" srcId="{E05BB63E-600F-4140-84D5-3177DDA08E5A}" destId="{F02AE125-631C-4BAC-A713-C583E0289825}" srcOrd="0" destOrd="0" presId="urn:microsoft.com/office/officeart/2005/8/layout/arrow2"/>
    <dgm:cxn modelId="{648F7EE5-6253-4826-8DE3-E452D863627A}" type="presParOf" srcId="{E05BB63E-600F-4140-84D5-3177DDA08E5A}" destId="{2BA4FB9C-535B-4EF4-9E88-88AB239C5FEA}" srcOrd="1" destOrd="0" presId="urn:microsoft.com/office/officeart/2005/8/layout/arrow2"/>
    <dgm:cxn modelId="{632A7CBA-53AE-464E-9705-0E1CBD6755DB}" type="presParOf" srcId="{2BA4FB9C-535B-4EF4-9E88-88AB239C5FEA}" destId="{1CEBCBA3-0460-4FC1-8121-92146B4B57C2}" srcOrd="0" destOrd="0" presId="urn:microsoft.com/office/officeart/2005/8/layout/arrow2"/>
    <dgm:cxn modelId="{FC6FE7B7-D22B-4BC6-A735-834EBDB781B2}" type="presParOf" srcId="{2BA4FB9C-535B-4EF4-9E88-88AB239C5FEA}" destId="{5B5B287D-5761-4D59-9A09-0BF394221242}" srcOrd="1" destOrd="0" presId="urn:microsoft.com/office/officeart/2005/8/layout/arrow2"/>
    <dgm:cxn modelId="{6AC4A322-B2E2-4163-BBF4-E13F4372D729}" type="presParOf" srcId="{2BA4FB9C-535B-4EF4-9E88-88AB239C5FEA}" destId="{79143033-F1DD-4554-A42A-ABDB361465C1}" srcOrd="2" destOrd="0" presId="urn:microsoft.com/office/officeart/2005/8/layout/arrow2"/>
    <dgm:cxn modelId="{6E526496-14F7-425E-8A35-B4BA324A9DB7}" type="presParOf" srcId="{2BA4FB9C-535B-4EF4-9E88-88AB239C5FEA}" destId="{1A8C770E-6C7B-48A4-9D92-111263F65822}" srcOrd="3" destOrd="0" presId="urn:microsoft.com/office/officeart/2005/8/layout/arrow2"/>
    <dgm:cxn modelId="{26AB4798-A46D-4EF8-BE60-688FB6530115}" type="presParOf" srcId="{2BA4FB9C-535B-4EF4-9E88-88AB239C5FEA}" destId="{3737B70B-F0C7-4FA0-8C80-D3FEB7027B2E}" srcOrd="4" destOrd="0" presId="urn:microsoft.com/office/officeart/2005/8/layout/arrow2"/>
    <dgm:cxn modelId="{0BB2070C-0519-4094-9FE5-50453A1C1849}" type="presParOf" srcId="{2BA4FB9C-535B-4EF4-9E88-88AB239C5FEA}" destId="{7015A96D-A39E-4919-8CD6-0785C1AA6D38}" srcOrd="5" destOrd="0" presId="urn:microsoft.com/office/officeart/2005/8/layout/arrow2"/>
    <dgm:cxn modelId="{A903FED9-9F25-4579-8723-C3D4B8E2EFFD}" type="presParOf" srcId="{2BA4FB9C-535B-4EF4-9E88-88AB239C5FEA}" destId="{946CBDE9-4E28-4605-A794-026E529483A0}" srcOrd="6" destOrd="0" presId="urn:microsoft.com/office/officeart/2005/8/layout/arrow2"/>
    <dgm:cxn modelId="{F67B8552-145A-4A18-A15F-E7468BA88748}" type="presParOf" srcId="{2BA4FB9C-535B-4EF4-9E88-88AB239C5FEA}" destId="{07F9CCC7-BD2B-474D-AD25-1191A933C291}"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AE125-631C-4BAC-A713-C583E0289825}">
      <dsp:nvSpPr>
        <dsp:cNvPr id="0" name=""/>
        <dsp:cNvSpPr/>
      </dsp:nvSpPr>
      <dsp:spPr>
        <a:xfrm>
          <a:off x="0" y="-1"/>
          <a:ext cx="8780015" cy="6285393"/>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BCBA3-0460-4FC1-8121-92146B4B57C2}">
      <dsp:nvSpPr>
        <dsp:cNvPr id="0" name=""/>
        <dsp:cNvSpPr/>
      </dsp:nvSpPr>
      <dsp:spPr>
        <a:xfrm>
          <a:off x="1157796" y="4357145"/>
          <a:ext cx="201940" cy="2019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B287D-5761-4D59-9A09-0BF394221242}">
      <dsp:nvSpPr>
        <dsp:cNvPr id="0" name=""/>
        <dsp:cNvSpPr/>
      </dsp:nvSpPr>
      <dsp:spPr>
        <a:xfrm>
          <a:off x="1081197" y="4643118"/>
          <a:ext cx="1501382" cy="1109613"/>
        </a:xfrm>
        <a:prstGeom prst="roundRect">
          <a:avLst/>
        </a:prstGeom>
        <a:solidFill>
          <a:srgbClr val="A1A1A1"/>
        </a:solidFill>
        <a:ln>
          <a:noFill/>
        </a:ln>
        <a:effectLst/>
      </dsp:spPr>
      <dsp:style>
        <a:lnRef idx="0">
          <a:scrgbClr r="0" g="0" b="0"/>
        </a:lnRef>
        <a:fillRef idx="0">
          <a:scrgbClr r="0" g="0" b="0"/>
        </a:fillRef>
        <a:effectRef idx="0">
          <a:scrgbClr r="0" g="0" b="0"/>
        </a:effectRef>
        <a:fontRef idx="minor"/>
      </dsp:style>
      <dsp:txBody>
        <a:bodyPr spcFirstLastPara="0" vert="horz" wrap="square" lIns="107004"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solidFill>
                <a:schemeClr val="bg1"/>
              </a:solidFill>
            </a:rPr>
            <a:t>Années 1990 : une naissance pleine de promesses</a:t>
          </a:r>
        </a:p>
      </dsp:txBody>
      <dsp:txXfrm>
        <a:off x="1135364" y="4697285"/>
        <a:ext cx="1393048" cy="1001279"/>
      </dsp:txXfrm>
    </dsp:sp>
    <dsp:sp modelId="{79143033-F1DD-4554-A42A-ABDB361465C1}">
      <dsp:nvSpPr>
        <dsp:cNvPr id="0" name=""/>
        <dsp:cNvSpPr/>
      </dsp:nvSpPr>
      <dsp:spPr>
        <a:xfrm>
          <a:off x="2291583" y="3203057"/>
          <a:ext cx="351200" cy="351200"/>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C770E-6C7B-48A4-9D92-111263F65822}">
      <dsp:nvSpPr>
        <dsp:cNvPr id="0" name=""/>
        <dsp:cNvSpPr/>
      </dsp:nvSpPr>
      <dsp:spPr>
        <a:xfrm>
          <a:off x="2365904" y="3593813"/>
          <a:ext cx="1513578" cy="802167"/>
        </a:xfrm>
        <a:prstGeom prst="roundRect">
          <a:avLst/>
        </a:prstGeom>
        <a:solidFill>
          <a:srgbClr val="AC770D"/>
        </a:solidFill>
        <a:ln>
          <a:noFill/>
        </a:ln>
        <a:effectLst/>
      </dsp:spPr>
      <dsp:style>
        <a:lnRef idx="0">
          <a:scrgbClr r="0" g="0" b="0"/>
        </a:lnRef>
        <a:fillRef idx="0">
          <a:scrgbClr r="0" g="0" b="0"/>
        </a:fillRef>
        <a:effectRef idx="0">
          <a:scrgbClr r="0" g="0" b="0"/>
        </a:effectRef>
        <a:fontRef idx="minor"/>
      </dsp:style>
      <dsp:txBody>
        <a:bodyPr spcFirstLastPara="0" vert="horz" wrap="square" lIns="186094"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solidFill>
                <a:schemeClr val="bg1"/>
              </a:solidFill>
            </a:rPr>
            <a:t>Années 2000 : la fougue de la jeunesse</a:t>
          </a:r>
        </a:p>
      </dsp:txBody>
      <dsp:txXfrm>
        <a:off x="2405063" y="3632972"/>
        <a:ext cx="1435260" cy="723849"/>
      </dsp:txXfrm>
    </dsp:sp>
    <dsp:sp modelId="{3737B70B-F0C7-4FA0-8C80-D3FEB7027B2E}">
      <dsp:nvSpPr>
        <dsp:cNvPr id="0" name=""/>
        <dsp:cNvSpPr/>
      </dsp:nvSpPr>
      <dsp:spPr>
        <a:xfrm>
          <a:off x="4090756" y="2158578"/>
          <a:ext cx="465340" cy="465340"/>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5A96D-A39E-4919-8CD6-0785C1AA6D38}">
      <dsp:nvSpPr>
        <dsp:cNvPr id="0" name=""/>
        <dsp:cNvSpPr/>
      </dsp:nvSpPr>
      <dsp:spPr>
        <a:xfrm>
          <a:off x="4488845" y="2575491"/>
          <a:ext cx="1590888" cy="780164"/>
        </a:xfrm>
        <a:prstGeom prst="roundRect">
          <a:avLst/>
        </a:prstGeom>
        <a:solidFill>
          <a:srgbClr val="AF5200"/>
        </a:solidFill>
        <a:ln>
          <a:noFill/>
        </a:ln>
        <a:effectLst/>
      </dsp:spPr>
      <dsp:style>
        <a:lnRef idx="0">
          <a:scrgbClr r="0" g="0" b="0"/>
        </a:lnRef>
        <a:fillRef idx="0">
          <a:scrgbClr r="0" g="0" b="0"/>
        </a:fillRef>
        <a:effectRef idx="0">
          <a:scrgbClr r="0" g="0" b="0"/>
        </a:effectRef>
        <a:fontRef idx="minor"/>
      </dsp:style>
      <dsp:txBody>
        <a:bodyPr spcFirstLastPara="0" vert="horz" wrap="square" lIns="246574"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solidFill>
                <a:schemeClr val="bg1"/>
              </a:solidFill>
            </a:rPr>
            <a:t>Années 2010 : l’entrée dans l’âge adulte</a:t>
          </a:r>
        </a:p>
      </dsp:txBody>
      <dsp:txXfrm>
        <a:off x="4526929" y="2613575"/>
        <a:ext cx="1514720" cy="703996"/>
      </dsp:txXfrm>
    </dsp:sp>
    <dsp:sp modelId="{946CBDE9-4E28-4605-A794-026E529483A0}">
      <dsp:nvSpPr>
        <dsp:cNvPr id="0" name=""/>
        <dsp:cNvSpPr/>
      </dsp:nvSpPr>
      <dsp:spPr>
        <a:xfrm>
          <a:off x="6569470" y="985421"/>
          <a:ext cx="1154102" cy="1187029"/>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9CCC7-BD2B-474D-AD25-1191A933C291}">
      <dsp:nvSpPr>
        <dsp:cNvPr id="0" name=""/>
        <dsp:cNvSpPr/>
      </dsp:nvSpPr>
      <dsp:spPr>
        <a:xfrm>
          <a:off x="6322549" y="358552"/>
          <a:ext cx="1647954" cy="577709"/>
        </a:xfrm>
        <a:prstGeom prst="roundRect">
          <a:avLst/>
        </a:prstGeom>
        <a:solidFill>
          <a:srgbClr val="B43500"/>
        </a:solidFill>
        <a:ln>
          <a:noFill/>
        </a:ln>
        <a:effectLst/>
      </dsp:spPr>
      <dsp:style>
        <a:lnRef idx="0">
          <a:scrgbClr r="0" g="0" b="0"/>
        </a:lnRef>
        <a:fillRef idx="0">
          <a:scrgbClr r="0" g="0" b="0"/>
        </a:fillRef>
        <a:effectRef idx="0">
          <a:scrgbClr r="0" g="0" b="0"/>
        </a:effectRef>
        <a:fontRef idx="minor"/>
      </dsp:style>
      <dsp:txBody>
        <a:bodyPr spcFirstLastPara="0" vert="horz" wrap="square" lIns="330317"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solidFill>
                <a:schemeClr val="bg1"/>
              </a:solidFill>
            </a:rPr>
            <a:t>Années 2020 : la maturité ?</a:t>
          </a:r>
        </a:p>
      </dsp:txBody>
      <dsp:txXfrm>
        <a:off x="6350750" y="386753"/>
        <a:ext cx="1591552" cy="52130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D3675-9478-454F-B492-9764C0046B42}" type="datetimeFigureOut">
              <a:rPr lang="fr-FR" smtClean="0"/>
              <a:t>28/04/2021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09FEE-DE00-4880-904D-43CF37E16C7A}" type="slidenum">
              <a:rPr lang="fr-FR" smtClean="0"/>
              <a:t>‹N°›</a:t>
            </a:fld>
            <a:endParaRPr lang="fr-FR"/>
          </a:p>
        </p:txBody>
      </p:sp>
    </p:spTree>
    <p:extLst>
      <p:ext uri="{BB962C8B-B14F-4D97-AF65-F5344CB8AC3E}">
        <p14:creationId xmlns:p14="http://schemas.microsoft.com/office/powerpoint/2010/main" val="302981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uvrirlascience.fr/un-historique-du-libre-acces-aux-publications-scientifiques-et-aux-donne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8167/coopist/003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cienceouverte.couperin.org/tout-savoir-sur-le-modele-auteur-payeu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ouperin.org/services-et-prospective/grilles-d-evaluation-ressources/261-a-la-une/1341-de-nouvelles-donnees-apc-pour-la-france-fournies-par-couperin-org"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openapc.github.io/general/openapc/2018/06/22/couperi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cholarlykitchen.sspnet.org/2020/02/04/guest-post-a-plea-for-fairer-sharing-of-the-true-costs-of-publication/"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scholarlykitchen.sspnet.org/2018/09/20/plan-t-scrap-apcs-and-fund-open-access-with-submission-fees/" TargetMode="External"/><Relationship Id="rId5" Type="http://schemas.openxmlformats.org/officeDocument/2006/relationships/hyperlink" Target="https://scholarlykitchen.sspnet.org/2020/01/13/let-authors-choose-how-to-pay-for-publication/" TargetMode="External"/><Relationship Id="rId4" Type="http://schemas.openxmlformats.org/officeDocument/2006/relationships/hyperlink" Target="https://scholarlykitchen.sspnet.org/2020/07/15/guest-post-is-it-time-to-finally-get-serious-about-submission-charge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recherche.uqam.ca/upload/files/mobilisation%20des%20connaissances/atelier-editeurs-predateurs.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uvrirlascience.fr/des-nouvelles-revues-pour-plus-dacces-ouvert"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ledevoir.com/societe/education/546298/rebellion-contre-une-revue-predatric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8167/coopist/0037"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uvrirlascience.fr/acces-a-la-litterature-scientifique-des-inegalites-encore-inacceptable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unesco.org/sites/default/files/open_science_brochure_f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uvrirlascience.fr/ouverture-des-donnees-de-recherche-guide-danalyse-du-cadre-juridique-en-france-v2/"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rfistinfo.hypotheses.org/2581"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hal.univ-lille3.fr/hal-01530937/document"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arxiv.org/abs/1710.03675" TargetMode="External"/><Relationship Id="rId13" Type="http://schemas.openxmlformats.org/officeDocument/2006/relationships/hyperlink" Target="https://osf.io/" TargetMode="External"/><Relationship Id="rId3" Type="http://schemas.openxmlformats.org/officeDocument/2006/relationships/hyperlink" Target="https://www.addgene.org/" TargetMode="External"/><Relationship Id="rId7" Type="http://schemas.openxmlformats.org/officeDocument/2006/relationships/hyperlink" Target="http://mybinder.org/" TargetMode="External"/><Relationship Id="rId12" Type="http://schemas.openxmlformats.org/officeDocument/2006/relationships/hyperlink" Target="https://www.socialscienceregistry.org/" TargetMode="External"/><Relationship Id="rId2" Type="http://schemas.openxmlformats.org/officeDocument/2006/relationships/slide" Target="../slides/slide73.xml"/><Relationship Id="rId16" Type="http://schemas.openxmlformats.org/officeDocument/2006/relationships/hyperlink" Target="https://bio-protocol.org/" TargetMode="External"/><Relationship Id="rId1" Type="http://schemas.openxmlformats.org/officeDocument/2006/relationships/notesMaster" Target="../notesMasters/notesMaster1.xml"/><Relationship Id="rId6" Type="http://schemas.openxmlformats.org/officeDocument/2006/relationships/hyperlink" Target="https://www.protocols.io/" TargetMode="External"/><Relationship Id="rId11" Type="http://schemas.openxmlformats.org/officeDocument/2006/relationships/hyperlink" Target="https://clinicaltrials.gov/" TargetMode="External"/><Relationship Id="rId5" Type="http://schemas.openxmlformats.org/officeDocument/2006/relationships/hyperlink" Target="https://www.atcc.org/" TargetMode="External"/><Relationship Id="rId15" Type="http://schemas.openxmlformats.org/officeDocument/2006/relationships/hyperlink" Target="https://www.researchprotocols.org/" TargetMode="External"/><Relationship Id="rId10" Type="http://schemas.openxmlformats.org/officeDocument/2006/relationships/hyperlink" Target="https://github.com/Open-Science-Training-Handbook/Open-Science-Training-Handbook_FR/blob/master/02OpenScienceBasics/03OpenResearchSoftwareAndOpenSource.md" TargetMode="External"/><Relationship Id="rId4" Type="http://schemas.openxmlformats.org/officeDocument/2006/relationships/hyperlink" Target="https://bdsc.indiana.edu/" TargetMode="External"/><Relationship Id="rId9" Type="http://schemas.openxmlformats.org/officeDocument/2006/relationships/hyperlink" Target="https://codeocean.com/" TargetMode="External"/><Relationship Id="rId14" Type="http://schemas.openxmlformats.org/officeDocument/2006/relationships/hyperlink" Target="https://trialsjournal.biomedcentral.com/"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ouvrirlascience.fr/note-dopportunite-sur-la-valorisation-des-logiciels-issus-de-la-recherche/"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uvrirlascience.fr/note-dopportunite-sur-la-valorisation-des-logiciels-issus-de-la-recherche/"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acfas.ca/publications/decouvrir/2019/03/ce-que-coutent-logiciels-non-libres-science-non-ouverte"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psyarxiv.com/2b574/" TargetMode="External"/><Relationship Id="rId2" Type="http://schemas.openxmlformats.org/officeDocument/2006/relationships/slide" Target="../slides/slide83.xml"/><Relationship Id="rId1" Type="http://schemas.openxmlformats.org/officeDocument/2006/relationships/notesMaster" Target="../notesMasters/notesMaster1.xml"/><Relationship Id="rId5" Type="http://schemas.openxmlformats.org/officeDocument/2006/relationships/hyperlink" Target="https://edarxiv.org/wrvt2/" TargetMode="External"/><Relationship Id="rId4" Type="http://schemas.openxmlformats.org/officeDocument/2006/relationships/hyperlink" Target="https://www.slideshare.net/petermurrayrust/open-notebook-science"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datacc.org/bonnes-pratiques/utiliser-un-cahier-de-laboratoire-numerique/utiliser-un-cahier-de-laboratoire-electronique/"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journals.plos.org/plosbiology/article?id=10.1371/journal.pbio.3000120" TargetMode="External"/><Relationship Id="rId4" Type="http://schemas.openxmlformats.org/officeDocument/2006/relationships/hyperlink" Target="https://conp.ca/fr/ouvrez-votre-cahier-de-laboratoire/"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lideshare.net/mfaury/la-science-comme-bien-commun-quels-enjeux-et-quelles-pratiques-de-chercheur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theplosblog.plos.org/2020/12/show-your-work-peer-reviewed-protocols/"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s://theplosblog.plos.org/2021/02/submit-your-lab-and-study-protocols-plos-one/"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psyarxiv.com/2b574/" TargetMode="External"/><Relationship Id="rId2" Type="http://schemas.openxmlformats.org/officeDocument/2006/relationships/slide" Target="../slides/slide88.xml"/><Relationship Id="rId1" Type="http://schemas.openxmlformats.org/officeDocument/2006/relationships/notesMaster" Target="../notesMasters/notesMaster1.xml"/><Relationship Id="rId6" Type="http://schemas.openxmlformats.org/officeDocument/2006/relationships/hyperlink" Target="https://theplosblog.plos.org/2021/02/submit-your-lab-and-study-protocols-plos-one/" TargetMode="External"/><Relationship Id="rId5" Type="http://schemas.openxmlformats.org/officeDocument/2006/relationships/hyperlink" Target="https://theplosblog.plos.org/2020/12/show-your-work-peer-reviewed-protocols/" TargetMode="External"/><Relationship Id="rId4" Type="http://schemas.openxmlformats.org/officeDocument/2006/relationships/hyperlink" Target="https://edarxiv.org/wrvt2/"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clora.eu/images/document_utile/cr-jt-andquot-analyse-et-perspectives-des-infrastructures-de-rechercheandquot-19-avril-2018-2019-03-28.pdf"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opensciencemooc.eu/infrastructure/2019/10/17/infrastructure/"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public.weconext.eu/academie-sciences/2019-04-02/video_id_002/index.html" TargetMode="External"/><Relationship Id="rId2" Type="http://schemas.openxmlformats.org/officeDocument/2006/relationships/slide" Target="../slides/slide94.xml"/><Relationship Id="rId1" Type="http://schemas.openxmlformats.org/officeDocument/2006/relationships/notesMaster" Target="../notesMasters/notesMaster1.xml"/><Relationship Id="rId6" Type="http://schemas.openxmlformats.org/officeDocument/2006/relationships/hyperlink" Target="https://pum.umontreal.ca/catalogue/mesurer-la-science/" TargetMode="External"/><Relationship Id="rId5" Type="http://schemas.openxmlformats.org/officeDocument/2006/relationships/hyperlink" Target="https://depot.erudit.org/id/003011dd" TargetMode="External"/><Relationship Id="rId4" Type="http://schemas.openxmlformats.org/officeDocument/2006/relationships/hyperlink" Target="https://publicationethics.org/news/when-peer-review-process-goes-sideways"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theconversation.com/vers-une-evaluation-par-les-pairs-accessible-a-tous-158646" TargetMode="External"/><Relationship Id="rId7" Type="http://schemas.openxmlformats.org/officeDocument/2006/relationships/hyperlink" Target="https://www.lemonde.fr/sciences/article/2018/10/23/pubpeer-le-site-par-qui-le-scandale-arrive_5373342_1650684.html"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hyperlink" Target="https://www.grandlabo.com/peer-community-in-le-peer-reviewing-en-quete-dun-nouveau-modele/" TargetMode="External"/><Relationship Id="rId5" Type="http://schemas.openxmlformats.org/officeDocument/2006/relationships/hyperlink" Target="https://wiki.teluq.ca/sci1014/index.php/Les_nouveaux_modes_d%27%C3%A9valuation_de_la_recherche" TargetMode="External"/><Relationship Id="rId4" Type="http://schemas.openxmlformats.org/officeDocument/2006/relationships/hyperlink" Target="https://www.pourlascience.fr/sr/tribune/il-faut-partager-les-donnees-sur-l-evaluation-par-les-pairs-18938.php"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eprist.fr/wp-content/uploads/2018/09/I_IST_28-CitationsOuvertes.pdf"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s://www.archimag.com/bibliotheque-edition/2021/03/18/bibliometrie-science-ouverte-nouveaux-horiz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youtube.com/watch?v=78XFGjGmSBg" TargetMode="External"/><Relationship Id="rId2" Type="http://schemas.openxmlformats.org/officeDocument/2006/relationships/slide" Target="../slides/slide102.xml"/><Relationship Id="rId1" Type="http://schemas.openxmlformats.org/officeDocument/2006/relationships/notesMaster" Target="../notesMasters/notesMaster1.xml"/><Relationship Id="rId5" Type="http://schemas.openxmlformats.org/officeDocument/2006/relationships/hyperlink" Target="https://unesdoc.unesco.org/ark:/48223/pf0000373755/PDF/373755eng.pdf.multi.page=11" TargetMode="External"/><Relationship Id="rId4" Type="http://schemas.openxmlformats.org/officeDocument/2006/relationships/hyperlink" Target="https://www.youtube.com/watch?v=ISAObjn-TKo"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papers.ssrn.com/abstract=2270609" TargetMode="External"/><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https://www.ieepi.org/paroles-dexperts-julien-penin/"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hal.inrae.fr/hal-02801940" TargetMode="External"/><Relationship Id="rId2" Type="http://schemas.openxmlformats.org/officeDocument/2006/relationships/slide" Target="../slides/slide104.xml"/><Relationship Id="rId1" Type="http://schemas.openxmlformats.org/officeDocument/2006/relationships/notesMaster" Target="../notesMasters/notesMaster1.xml"/><Relationship Id="rId5" Type="http://schemas.openxmlformats.org/officeDocument/2006/relationships/hyperlink" Target="http://blog.bnf.fr/lecteurs/index.php/2013/10/de-lopen-access-a-la-science-participative-un-enjeu-democratique/" TargetMode="External"/><Relationship Id="rId4" Type="http://schemas.openxmlformats.org/officeDocument/2006/relationships/hyperlink" Target="https://usbeketrica.com/article/covid-19-science-participative-troisieme-voie-recherche"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acfas.ca/publications/magazine/2019/03/production-participative-materiel-recherche"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zenodo.org/record/156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La lecture des contenus de niveau débutant est un préalable indispensable à la formation « Science ouverte en bibliothèque » dispensée à l’URFIST de Paris.</a:t>
            </a:r>
          </a:p>
          <a:p>
            <a:r>
              <a:rPr lang="fr-FR" dirty="0"/>
              <a:t>Si le temps manque vraiment, on se concentrera sur les chapitres suivants (niveau débutant) :</a:t>
            </a:r>
          </a:p>
          <a:p>
            <a:pPr marL="171450" indent="-171450">
              <a:buFontTx/>
              <a:buChar char="-"/>
            </a:pPr>
            <a:r>
              <a:rPr lang="fr-FR" dirty="0"/>
              <a:t>Définir la science ouverte</a:t>
            </a:r>
          </a:p>
          <a:p>
            <a:pPr marL="171450" indent="-171450">
              <a:buFontTx/>
              <a:buChar char="-"/>
            </a:pPr>
            <a:r>
              <a:rPr lang="fr-FR" dirty="0"/>
              <a:t>Principes de la science ouverte</a:t>
            </a:r>
          </a:p>
          <a:p>
            <a:pPr marL="171450" indent="-171450">
              <a:buFontTx/>
              <a:buChar char="-"/>
            </a:pPr>
            <a:r>
              <a:rPr lang="fr-FR" dirty="0"/>
              <a:t>Accès ouvert</a:t>
            </a:r>
          </a:p>
          <a:p>
            <a:pPr marL="171450" indent="-171450">
              <a:buFontTx/>
              <a:buChar char="-"/>
            </a:pPr>
            <a:r>
              <a:rPr lang="fr-FR" dirty="0"/>
              <a:t>Ouverture des données et matériaux</a:t>
            </a:r>
          </a:p>
          <a:p>
            <a:pPr marL="171450" indent="-171450">
              <a:buFontTx/>
              <a:buChar char="-"/>
            </a:pPr>
            <a:r>
              <a:rPr lang="fr-FR" dirty="0"/>
              <a:t>Logiciels libres</a:t>
            </a: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3</a:t>
            </a:fld>
            <a:endParaRPr lang="fr-FR"/>
          </a:p>
        </p:txBody>
      </p:sp>
    </p:spTree>
    <p:extLst>
      <p:ext uri="{BB962C8B-B14F-4D97-AF65-F5344CB8AC3E}">
        <p14:creationId xmlns:p14="http://schemas.microsoft.com/office/powerpoint/2010/main" val="41355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14</a:t>
            </a:fld>
            <a:endParaRPr lang="fr-FR"/>
          </a:p>
        </p:txBody>
      </p:sp>
    </p:spTree>
    <p:extLst>
      <p:ext uri="{BB962C8B-B14F-4D97-AF65-F5344CB8AC3E}">
        <p14:creationId xmlns:p14="http://schemas.microsoft.com/office/powerpoint/2010/main" val="182747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Le mouvement de la science ouverte participe en quelque sorte de cet open system. Deux arguments principaux :</a:t>
            </a:r>
          </a:p>
          <a:p>
            <a:r>
              <a:rPr lang="fr-FR" b="0" dirty="0"/>
              <a:t>Point de vue sociologique : le savoir scientifique est le produit d'une collaboration sociale, sa propriété appartient à la communauté.</a:t>
            </a:r>
          </a:p>
          <a:p>
            <a:r>
              <a:rPr lang="fr-FR" b="0" dirty="0"/>
              <a:t>Point de vue économique : les productions scientifiques issues de la recherche publique sont un bien public que chacun devrait être en mesure d'utiliser gratuitement.</a:t>
            </a:r>
          </a:p>
          <a:p>
            <a:endParaRPr lang="fr-FR" b="0" dirty="0"/>
          </a:p>
          <a:p>
            <a:r>
              <a:rPr lang="fr-FR" b="0" dirty="0"/>
              <a:t>Sur l'arrière-plan théorique de l'open science. 5 écoles de pensée différentes (angles d'approche) :</a:t>
            </a:r>
          </a:p>
          <a:p>
            <a:r>
              <a:rPr lang="fr-FR" b="0" dirty="0"/>
              <a:t>- École infrastructurelle : idée qu'une recherche efficace dépend des outils et applications disponibles pour la faire. But : créer des plateformes, outils et services et les mettre librement à la disposition des scientifiques.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 École pragmatique : idée que la production des connaissances serait plus efficace si les scientifiques collaboraient. But: faire en sorte que la production des connaissances soit plus efficace, orientée vers un but précis. Importance des réseaux, de l'open data, de l'open code.</a:t>
            </a:r>
          </a:p>
          <a:p>
            <a:r>
              <a:rPr lang="fr-FR" b="0" dirty="0"/>
              <a:t>- École "publique" : idée que la science doit être rendue accessible à tous. Importance de la science citoyenne, des blogs de science, de la vulgarisation.</a:t>
            </a:r>
          </a:p>
          <a:p>
            <a:r>
              <a:rPr lang="fr-FR" b="0" dirty="0"/>
              <a:t>- École démocratique : idée que l'accès au savoir est inégal, y compris au sein des communautés scientifiques. But : rendre la connaissance librement partagée. Importance de l'open </a:t>
            </a:r>
            <a:r>
              <a:rPr lang="fr-FR" b="0" dirty="0" err="1"/>
              <a:t>access</a:t>
            </a:r>
            <a:r>
              <a:rPr lang="fr-FR" b="0" dirty="0"/>
              <a:t>, du respect des droits de propriété intellectuelle, de l'open data, de l'open code.</a:t>
            </a:r>
          </a:p>
          <a:p>
            <a:r>
              <a:rPr lang="fr-FR" b="0" dirty="0"/>
              <a:t>- École évaluative : idée que les contributions scientifiques ont besoin d'être évaluées autrement. But : développer des métriques alternatives pour évaluer l'impact des recherches scientifiques. Importance des </a:t>
            </a:r>
            <a:r>
              <a:rPr lang="fr-FR" b="0" dirty="0" err="1"/>
              <a:t>altmetrics</a:t>
            </a:r>
            <a:r>
              <a:rPr lang="fr-FR" b="0" dirty="0"/>
              <a:t>, du </a:t>
            </a:r>
            <a:r>
              <a:rPr lang="fr-FR" b="0" dirty="0" err="1"/>
              <a:t>peer-review</a:t>
            </a:r>
            <a:r>
              <a:rPr lang="fr-FR" b="0" dirty="0"/>
              <a:t>, des citations, du facteur d'impact.</a:t>
            </a:r>
          </a:p>
          <a:p>
            <a:endParaRPr lang="fr-FR" b="0" dirty="0"/>
          </a:p>
          <a:p>
            <a:r>
              <a:rPr lang="fr-FR" b="0" dirty="0"/>
              <a:t>[VO : 5 </a:t>
            </a:r>
            <a:r>
              <a:rPr lang="fr-FR" b="0" dirty="0" err="1"/>
              <a:t>schools</a:t>
            </a:r>
            <a:r>
              <a:rPr lang="fr-FR" b="0" dirty="0"/>
              <a:t> of </a:t>
            </a:r>
            <a:r>
              <a:rPr lang="fr-FR" b="0" dirty="0" err="1"/>
              <a:t>thought</a:t>
            </a:r>
            <a:r>
              <a:rPr lang="fr-FR" b="0" dirty="0"/>
              <a:t> :</a:t>
            </a:r>
          </a:p>
          <a:p>
            <a:pPr marL="171450" indent="-171450">
              <a:buFontTx/>
              <a:buChar char="-"/>
            </a:pPr>
            <a:r>
              <a:rPr lang="en-US" sz="1200" b="0" i="0" u="none" strike="noStrike" kern="1200" baseline="0" dirty="0">
                <a:solidFill>
                  <a:schemeClr val="tx1"/>
                </a:solidFill>
                <a:latin typeface="+mn-lt"/>
                <a:ea typeface="+mn-ea"/>
                <a:cs typeface="+mn-cs"/>
              </a:rPr>
              <a:t>the infrastructure school (which is concerned with the technological architecture),</a:t>
            </a:r>
          </a:p>
          <a:p>
            <a:pPr marL="171450" indent="-171450">
              <a:buFontTx/>
              <a:buChar char="-"/>
            </a:pPr>
            <a:r>
              <a:rPr lang="en-US" sz="1200" b="0" i="0" u="none" strike="noStrike" kern="1200" baseline="0" dirty="0">
                <a:solidFill>
                  <a:schemeClr val="tx1"/>
                </a:solidFill>
                <a:latin typeface="+mn-lt"/>
                <a:ea typeface="+mn-ea"/>
                <a:cs typeface="+mn-cs"/>
              </a:rPr>
              <a:t>the public school (which is concerned with the accessibility of knowledge creation),</a:t>
            </a:r>
          </a:p>
          <a:p>
            <a:pPr marL="171450" indent="-171450">
              <a:buFontTx/>
              <a:buChar char="-"/>
            </a:pPr>
            <a:r>
              <a:rPr lang="en-US" sz="1200" b="0" i="0" u="none" strike="noStrike" kern="1200" baseline="0" dirty="0">
                <a:solidFill>
                  <a:schemeClr val="tx1"/>
                </a:solidFill>
                <a:latin typeface="+mn-lt"/>
                <a:ea typeface="+mn-ea"/>
                <a:cs typeface="+mn-cs"/>
              </a:rPr>
              <a:t>the measurement school (which is concerned with alternative impact measurement),</a:t>
            </a:r>
          </a:p>
          <a:p>
            <a:pPr marL="171450" indent="-171450">
              <a:buFontTx/>
              <a:buChar char="-"/>
            </a:pPr>
            <a:r>
              <a:rPr lang="en-US" sz="1200" b="0" i="0" u="none" strike="noStrike" kern="1200" baseline="0" dirty="0">
                <a:solidFill>
                  <a:schemeClr val="tx1"/>
                </a:solidFill>
                <a:latin typeface="+mn-lt"/>
                <a:ea typeface="+mn-ea"/>
                <a:cs typeface="+mn-cs"/>
              </a:rPr>
              <a:t>the democratic school (which is concerned with access to knowledge)</a:t>
            </a:r>
          </a:p>
          <a:p>
            <a:pPr marL="171450" indent="-171450">
              <a:buFontTx/>
              <a:buChar char="-"/>
            </a:pPr>
            <a:r>
              <a:rPr lang="en-US" sz="1200" b="0" i="0" u="none" strike="noStrike" kern="1200" baseline="0" dirty="0">
                <a:solidFill>
                  <a:schemeClr val="tx1"/>
                </a:solidFill>
                <a:latin typeface="+mn-lt"/>
                <a:ea typeface="+mn-ea"/>
                <a:cs typeface="+mn-cs"/>
              </a:rPr>
              <a:t>the pragmatic school (which is </a:t>
            </a:r>
            <a:r>
              <a:rPr lang="fr-FR" sz="1200" b="0" i="0" u="none" strike="noStrike" kern="1200" baseline="0" dirty="0" err="1">
                <a:solidFill>
                  <a:schemeClr val="tx1"/>
                </a:solidFill>
                <a:latin typeface="+mn-lt"/>
                <a:ea typeface="+mn-ea"/>
                <a:cs typeface="+mn-cs"/>
              </a:rPr>
              <a:t>concerned</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with</a:t>
            </a:r>
            <a:r>
              <a:rPr lang="fr-FR" sz="1200" b="0" i="0" u="none" strike="noStrike" kern="1200" baseline="0" dirty="0">
                <a:solidFill>
                  <a:schemeClr val="tx1"/>
                </a:solidFill>
                <a:latin typeface="+mn-lt"/>
                <a:ea typeface="+mn-ea"/>
                <a:cs typeface="+mn-cs"/>
              </a:rPr>
              <a:t> collaborative </a:t>
            </a:r>
            <a:r>
              <a:rPr lang="fr-FR" sz="1200" b="0" i="0" u="none" strike="noStrike" kern="1200" baseline="0" dirty="0" err="1">
                <a:solidFill>
                  <a:schemeClr val="tx1"/>
                </a:solidFill>
                <a:latin typeface="+mn-lt"/>
                <a:ea typeface="+mn-ea"/>
                <a:cs typeface="+mn-cs"/>
              </a:rPr>
              <a:t>research</a:t>
            </a:r>
            <a:r>
              <a:rPr lang="fr-FR" sz="1200" b="0" i="0" u="none" strike="noStrike" kern="1200" baseline="0" dirty="0">
                <a:solidFill>
                  <a:schemeClr val="tx1"/>
                </a:solidFill>
                <a:latin typeface="+mn-lt"/>
                <a:ea typeface="+mn-ea"/>
                <a:cs typeface="+mn-cs"/>
              </a:rPr>
              <a:t>).]</a:t>
            </a:r>
          </a:p>
          <a:p>
            <a:pPr marL="171450" indent="-171450">
              <a:buFontTx/>
              <a:buChar char="-"/>
            </a:pPr>
            <a:endParaRPr lang="fr-FR" sz="1200" b="0" i="0" u="none" strike="noStrike" kern="1200" baseline="0" dirty="0">
              <a:solidFill>
                <a:schemeClr val="tx1"/>
              </a:solidFill>
              <a:latin typeface="+mn-lt"/>
              <a:ea typeface="+mn-ea"/>
              <a:cs typeface="+mn-cs"/>
            </a:endParaRPr>
          </a:p>
          <a:p>
            <a:pPr marL="0" indent="0">
              <a:buFontTx/>
              <a:buNone/>
            </a:pPr>
            <a:r>
              <a:rPr lang="fr-FR" sz="1200" b="0" i="0" u="none" strike="noStrike" kern="1200" baseline="0" dirty="0">
                <a:solidFill>
                  <a:schemeClr val="tx1"/>
                </a:solidFill>
                <a:latin typeface="+mn-lt"/>
                <a:ea typeface="+mn-ea"/>
                <a:cs typeface="+mn-cs"/>
              </a:rPr>
              <a:t>Ces approches sont en réalité complémentaires, l’une ne va pas sans l’autre.</a:t>
            </a:r>
            <a:endParaRPr lang="fr-FR" b="0" dirty="0"/>
          </a:p>
        </p:txBody>
      </p:sp>
      <p:sp>
        <p:nvSpPr>
          <p:cNvPr id="4" name="Espace réservé du numéro de diapositive 3"/>
          <p:cNvSpPr>
            <a:spLocks noGrp="1"/>
          </p:cNvSpPr>
          <p:nvPr>
            <p:ph type="sldNum" sz="quarter" idx="5"/>
          </p:nvPr>
        </p:nvSpPr>
        <p:spPr/>
        <p:txBody>
          <a:bodyPr/>
          <a:lstStyle/>
          <a:p>
            <a:fld id="{01E1A0B0-0219-49D1-8E48-92EE223C5F7E}" type="slidenum">
              <a:rPr lang="fr-FR" smtClean="0"/>
              <a:t>16</a:t>
            </a:fld>
            <a:endParaRPr lang="fr-FR"/>
          </a:p>
        </p:txBody>
      </p:sp>
    </p:spTree>
    <p:extLst>
      <p:ext uri="{BB962C8B-B14F-4D97-AF65-F5344CB8AC3E}">
        <p14:creationId xmlns:p14="http://schemas.microsoft.com/office/powerpoint/2010/main" val="2593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Retrouvez les dates-clés de la science ouverte sous la forme d’une animation ici : https://www.science-ouverte.cnrs.fr/dates-cles-science-ouverte/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Voir aussi </a:t>
            </a:r>
            <a:r>
              <a:rPr lang="fr-FR" dirty="0">
                <a:effectLst/>
              </a:rPr>
              <a:t>« Un historique du libre accès aux publications et aux données », </a:t>
            </a:r>
            <a:r>
              <a:rPr lang="fr-FR" i="1" dirty="0">
                <a:effectLst/>
              </a:rPr>
              <a:t>Ouvrir la Science</a:t>
            </a:r>
            <a:r>
              <a:rPr lang="fr-FR" dirty="0">
                <a:effectLst/>
              </a:rPr>
              <a:t>, 2019 (en ligne </a:t>
            </a:r>
            <a:r>
              <a:rPr lang="fr-FR" dirty="0">
                <a:effectLst/>
                <a:hlinkClick r:id="rId3"/>
              </a:rPr>
              <a:t>https://www.ouvrirlascience.fr/un-historique-du-libre-acces-aux-publications-scientifiques-et-aux-donnees</a:t>
            </a:r>
            <a:r>
              <a:rPr lang="fr-FR"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17</a:t>
            </a:fld>
            <a:endParaRPr lang="fr-FR"/>
          </a:p>
        </p:txBody>
      </p:sp>
    </p:spTree>
    <p:extLst>
      <p:ext uri="{BB962C8B-B14F-4D97-AF65-F5344CB8AC3E}">
        <p14:creationId xmlns:p14="http://schemas.microsoft.com/office/powerpoint/2010/main" val="1161092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terminologie est en perpétuelle évolution. De nouveaux concepts apparaissent régulièrement et rejoignent ce schéma, car si l’on considère que « la science ouverte est avant tout de la science bien faite » (J. </a:t>
            </a:r>
            <a:r>
              <a:rPr lang="fr-FR" dirty="0" err="1"/>
              <a:t>Tennant</a:t>
            </a:r>
            <a:r>
              <a:rPr lang="fr-FR" dirty="0"/>
              <a:t>), n’importe quelle activité scientifique a sa place dans cette carte heuristique.</a:t>
            </a:r>
          </a:p>
        </p:txBody>
      </p:sp>
      <p:sp>
        <p:nvSpPr>
          <p:cNvPr id="4" name="Espace réservé du numéro de diapositive 3"/>
          <p:cNvSpPr>
            <a:spLocks noGrp="1"/>
          </p:cNvSpPr>
          <p:nvPr>
            <p:ph type="sldNum" sz="quarter" idx="10"/>
          </p:nvPr>
        </p:nvSpPr>
        <p:spPr/>
        <p:txBody>
          <a:bodyPr/>
          <a:lstStyle/>
          <a:p>
            <a:fld id="{4B1606BB-32F7-4B2F-BCC3-6477785B76EC}" type="slidenum">
              <a:rPr lang="fr-FR" smtClean="0"/>
              <a:pPr/>
              <a:t>24</a:t>
            </a:fld>
            <a:endParaRPr lang="fr-FR"/>
          </a:p>
        </p:txBody>
      </p:sp>
    </p:spTree>
    <p:extLst>
      <p:ext uri="{BB962C8B-B14F-4D97-AF65-F5344CB8AC3E}">
        <p14:creationId xmlns:p14="http://schemas.microsoft.com/office/powerpoint/2010/main" val="407143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L’initiative de Budapest est un texte militant, produit fin 2001-début 2002, visant à encourager la communauté scientifique à diffuser ses productions en accès ouvert. Elle est issue des réflexions de chercheurs et chargés d’appui à la recherche,</a:t>
            </a:r>
          </a:p>
          <a:p>
            <a:r>
              <a:rPr lang="fr-FR" dirty="0"/>
              <a:t>rassemblés à Budapest en décembre 2001. Il s’agit d’un des textes fondateurs de la science ouverte.</a:t>
            </a:r>
          </a:p>
          <a:p>
            <a:r>
              <a:rPr lang="fr-FR" dirty="0"/>
              <a:t>Pour 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H. Bosc, « La Budapest Open Access Initiative (BOAI) pour un libre accès aux résultats de la recherche », 2003 (https://archivesic.ccsd.cnrs.fr/sic_00493625)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Texte de l’initiative disponible sur le site du </a:t>
            </a:r>
            <a:r>
              <a:rPr lang="fr-FR" dirty="0" err="1">
                <a:effectLst/>
              </a:rPr>
              <a:t>CoSO</a:t>
            </a:r>
            <a:r>
              <a:rPr lang="fr-FR" dirty="0">
                <a:effectLst/>
              </a:rPr>
              <a:t> : https://www.ouvrirlascience.fr/initiative-de-budapest-pour-lacces-ouvert/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 </a:t>
            </a:r>
          </a:p>
          <a:p>
            <a:endParaRPr lang="fr-FR" dirty="0"/>
          </a:p>
        </p:txBody>
      </p:sp>
      <p:sp>
        <p:nvSpPr>
          <p:cNvPr id="4" name="Espace réservé du numéro de diapositive 3"/>
          <p:cNvSpPr>
            <a:spLocks noGrp="1"/>
          </p:cNvSpPr>
          <p:nvPr>
            <p:ph type="sldNum" sz="quarter" idx="5"/>
          </p:nvPr>
        </p:nvSpPr>
        <p:spPr/>
        <p:txBody>
          <a:bodyPr/>
          <a:lstStyle/>
          <a:p>
            <a:fld id="{01E1A0B0-0219-49D1-8E48-92EE223C5F7E}" type="slidenum">
              <a:rPr lang="fr-FR" smtClean="0"/>
              <a:t>26</a:t>
            </a:fld>
            <a:endParaRPr lang="fr-FR"/>
          </a:p>
        </p:txBody>
      </p:sp>
    </p:spTree>
    <p:extLst>
      <p:ext uri="{BB962C8B-B14F-4D97-AF65-F5344CB8AC3E}">
        <p14:creationId xmlns:p14="http://schemas.microsoft.com/office/powerpoint/2010/main" val="289623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 fait de l’utilisation du protocole OAI-PMH, le choix d’un entrepôt pour ses données ou d’une archive ouverte pour ses publications n’a pas tant d’importance que l’attention portée aux métadonnées qui décrivent ces ressources. Si ces métadonnées sont suffisamment riches et bien formées, elles rendront les ressources faciles à trouver et accessibles, quel que soit leur lieu de conservation.</a:t>
            </a:r>
          </a:p>
          <a:p>
            <a:r>
              <a:rPr lang="fr-FR" dirty="0"/>
              <a:t>NB : ces atouts supposent tout de même que l’entrepôt ou l’archive choisi(e) soit compatible avec le protocole OAI-PMH.</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27</a:t>
            </a:fld>
            <a:endParaRPr lang="fr-FR"/>
          </a:p>
        </p:txBody>
      </p:sp>
    </p:spTree>
    <p:extLst>
      <p:ext uri="{BB962C8B-B14F-4D97-AF65-F5344CB8AC3E}">
        <p14:creationId xmlns:p14="http://schemas.microsoft.com/office/powerpoint/2010/main" val="221427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situation est évidemment schématique. Tous les éditeurs ne pratiquent pas des tarifs disproportionnés, c’est surtout le fait de grosses multinationales de l’édition.</a:t>
            </a:r>
          </a:p>
          <a:p>
            <a:r>
              <a:rPr lang="fr-FR" dirty="0"/>
              <a:t>Ainsi, quatre maisons (RELX Group, Springer, Taylor &amp; Francis et </a:t>
            </a:r>
            <a:r>
              <a:rPr lang="fr-FR" dirty="0" err="1"/>
              <a:t>Wiley</a:t>
            </a:r>
            <a:r>
              <a:rPr lang="fr-FR" dirty="0"/>
              <a:t>-Blackwell) représentent à eux seuls 40 % du marché de l’édition scientifique.</a:t>
            </a:r>
          </a:p>
          <a:p>
            <a:endParaRPr lang="fr-FR" dirty="0"/>
          </a:p>
          <a:p>
            <a:r>
              <a:rPr lang="fr-FR" dirty="0"/>
              <a:t>/!\ Le terme français « éditeur » est parfois trompeur. Il peut désigner :</a:t>
            </a:r>
          </a:p>
          <a:p>
            <a:pPr marL="171450" indent="-171450">
              <a:buFontTx/>
              <a:buChar char="-"/>
            </a:pPr>
            <a:r>
              <a:rPr lang="fr-FR" i="0" dirty="0"/>
              <a:t>Un </a:t>
            </a:r>
            <a:r>
              <a:rPr lang="fr-FR" i="1" dirty="0"/>
              <a:t>editor</a:t>
            </a:r>
            <a:r>
              <a:rPr lang="fr-FR" i="0" dirty="0"/>
              <a:t> anglais : un chercheur qui donne la ligne éditoriale d’une revue ou d’une collection, qui pilote la rédaction d’un numéro de revue ou d’un ouvrage collectif (c’est l’« éditeur scientifique » français) ;</a:t>
            </a:r>
            <a:endParaRPr lang="fr-FR" dirty="0"/>
          </a:p>
          <a:p>
            <a:pPr marL="171450" indent="-171450">
              <a:buFontTx/>
              <a:buChar char="-"/>
            </a:pPr>
            <a:r>
              <a:rPr lang="fr-FR" i="0" dirty="0"/>
              <a:t>Un </a:t>
            </a:r>
            <a:r>
              <a:rPr lang="fr-FR" i="1" dirty="0" err="1"/>
              <a:t>publisher</a:t>
            </a:r>
            <a:r>
              <a:rPr lang="fr-FR" i="1" dirty="0"/>
              <a:t> </a:t>
            </a:r>
            <a:r>
              <a:rPr lang="fr-FR" i="0" dirty="0"/>
              <a:t>anglais : une entreprise privée ou publique, à but lucratif ou non, qui s’occupe des aspects matériels, administratifs et financiers de la publication de ressources scientifiques (c’est l’« éditeur commercial » français).</a:t>
            </a:r>
          </a:p>
          <a:p>
            <a:pPr marL="0" indent="0">
              <a:buFontTx/>
              <a:buNone/>
            </a:pPr>
            <a:r>
              <a:rPr lang="fr-FR" i="0" dirty="0"/>
              <a:t>Les dérives présentées ici sont le fait de certains </a:t>
            </a:r>
            <a:r>
              <a:rPr lang="fr-FR" i="1" dirty="0" err="1"/>
              <a:t>publishers</a:t>
            </a:r>
            <a:r>
              <a:rPr lang="fr-FR" i="0" dirty="0"/>
              <a:t> et non des </a:t>
            </a:r>
            <a:r>
              <a:rPr lang="fr-FR" i="1" dirty="0"/>
              <a:t>editors</a:t>
            </a:r>
            <a:r>
              <a:rPr lang="fr-FR" i="0" dirty="0"/>
              <a:t>.</a:t>
            </a:r>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28</a:t>
            </a:fld>
            <a:endParaRPr lang="fr-FR"/>
          </a:p>
        </p:txBody>
      </p:sp>
    </p:spTree>
    <p:extLst>
      <p:ext uri="{BB962C8B-B14F-4D97-AF65-F5344CB8AC3E}">
        <p14:creationId xmlns:p14="http://schemas.microsoft.com/office/powerpoint/2010/main" val="593607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possible de combiner ces deux voies de l’accès ouvert :</a:t>
            </a:r>
          </a:p>
          <a:p>
            <a:pPr marL="171450" indent="-171450">
              <a:buFontTx/>
              <a:buChar char="-"/>
            </a:pPr>
            <a:r>
              <a:rPr lang="fr-FR" dirty="0"/>
              <a:t>Publier un article dans une revue immédiatement disponible en libre accès ;</a:t>
            </a:r>
          </a:p>
          <a:p>
            <a:pPr marL="171450" indent="-171450">
              <a:buFontTx/>
              <a:buChar char="-"/>
            </a:pPr>
            <a:r>
              <a:rPr lang="fr-FR" dirty="0"/>
              <a:t>Auto-archiver l’article en question sur une plateforme dédiée.</a:t>
            </a:r>
          </a:p>
          <a:p>
            <a:pPr marL="0" indent="0">
              <a:buFontTx/>
              <a:buNone/>
            </a:pPr>
            <a:endParaRPr lang="fr-FR" dirty="0"/>
          </a:p>
          <a:p>
            <a:pPr marL="0" indent="0">
              <a:buFontTx/>
              <a:buNone/>
            </a:pPr>
            <a:r>
              <a:rPr lang="fr-FR" dirty="0"/>
              <a:t>Cela permet de gagner en visibilité, et d’anticiper un éventuel changement de modèle économique de la revue ou une disparition de l’éditeur.</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29</a:t>
            </a:fld>
            <a:endParaRPr lang="fr-FR"/>
          </a:p>
        </p:txBody>
      </p:sp>
    </p:spTree>
    <p:extLst>
      <p:ext uri="{BB962C8B-B14F-4D97-AF65-F5344CB8AC3E}">
        <p14:creationId xmlns:p14="http://schemas.microsoft.com/office/powerpoint/2010/main" val="232902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noter que plus de 11 000 revues indexées dans le DOAJ n’exigent pas d’APC, même si la plupart des articles publiés le sont plutôt dans des revues avec APC…</a:t>
            </a:r>
          </a:p>
          <a:p>
            <a:endParaRPr lang="fr-FR" dirty="0"/>
          </a:p>
          <a:p>
            <a:r>
              <a:rPr lang="fr-FR" dirty="0"/>
              <a:t>Source : </a:t>
            </a:r>
            <a:r>
              <a:rPr lang="fr-FR" dirty="0" err="1"/>
              <a:t>Fovet</a:t>
            </a:r>
            <a:r>
              <a:rPr lang="fr-FR" dirty="0"/>
              <a:t>-Rabot, C.  2021. Publier dans une revue en libre accès, en 6 points. Montpellier, France : CIRAD, 5 p. </a:t>
            </a:r>
            <a:r>
              <a:rPr lang="fr-FR" dirty="0">
                <a:hlinkClick r:id="rId3" tooltip="Lien vers https://doi.org/10.18167/coopist/0033"/>
              </a:rPr>
              <a:t>https://doi.org/10.18167/coopist/0033</a:t>
            </a: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32</a:t>
            </a:fld>
            <a:endParaRPr lang="fr-FR"/>
          </a:p>
        </p:txBody>
      </p:sp>
    </p:spTree>
    <p:extLst>
      <p:ext uri="{BB962C8B-B14F-4D97-AF65-F5344CB8AC3E}">
        <p14:creationId xmlns:p14="http://schemas.microsoft.com/office/powerpoint/2010/main" val="46002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Même si seul 1/3 des titres de revues recensés par le DOAJ imposent en théorie des APC, quand on examine le ratio articles financés par APC / articles non financés par APC, on est plutôt proche du 50/50 (Suber, 2017).</a:t>
            </a:r>
          </a:p>
          <a:p>
            <a:r>
              <a:rPr lang="fr-FR" sz="1200" kern="1200" dirty="0">
                <a:solidFill>
                  <a:schemeClr val="tx1"/>
                </a:solidFill>
                <a:effectLst/>
                <a:latin typeface="+mn-lt"/>
                <a:ea typeface="+mn-ea"/>
                <a:cs typeface="+mn-cs"/>
              </a:rPr>
              <a:t>Ce modèle auteur-payeur semble bien parti pour devenir le modèle dominant du financement de la publication scientifique : augmentation à deux chiffres tous les ans depuis 2016, même si c’est également dû à la hausse du coût moyen des APC et pas uniquement à l’augmentation du nombre d’APC facturés (</a:t>
            </a:r>
            <a:r>
              <a:rPr lang="fr-FR" sz="1200" kern="1200" dirty="0" err="1">
                <a:solidFill>
                  <a:schemeClr val="tx1"/>
                </a:solidFill>
                <a:effectLst/>
                <a:latin typeface="+mn-lt"/>
                <a:ea typeface="+mn-ea"/>
                <a:cs typeface="+mn-cs"/>
              </a:rPr>
              <a:t>Else</a:t>
            </a:r>
            <a:r>
              <a:rPr lang="fr-FR" sz="1200" kern="1200" dirty="0">
                <a:solidFill>
                  <a:schemeClr val="tx1"/>
                </a:solidFill>
                <a:effectLst/>
                <a:latin typeface="+mn-lt"/>
                <a:ea typeface="+mn-ea"/>
                <a:cs typeface="+mn-cs"/>
              </a:rPr>
              <a:t>, 2018 ; Fowler &amp; </a:t>
            </a:r>
            <a:r>
              <a:rPr lang="fr-FR" sz="1200" kern="1200" dirty="0" err="1">
                <a:solidFill>
                  <a:schemeClr val="tx1"/>
                </a:solidFill>
                <a:effectLst/>
                <a:latin typeface="+mn-lt"/>
                <a:ea typeface="+mn-ea"/>
                <a:cs typeface="+mn-cs"/>
              </a:rPr>
              <a:t>Meijer</a:t>
            </a:r>
            <a:r>
              <a:rPr lang="fr-FR" sz="1200" kern="1200" dirty="0">
                <a:solidFill>
                  <a:schemeClr val="tx1"/>
                </a:solidFill>
                <a:effectLst/>
                <a:latin typeface="+mn-lt"/>
                <a:ea typeface="+mn-ea"/>
                <a:cs typeface="+mn-cs"/>
              </a:rPr>
              <a:t>, 2018 ; Simba Information, 2018)</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Source : </a:t>
            </a:r>
            <a:r>
              <a:rPr lang="en-US" dirty="0">
                <a:effectLst/>
              </a:rPr>
              <a:t>T. Green, « Is open access affordable? Why current models do not work and why we need internet‐era transformation of scholarly communications », </a:t>
            </a:r>
            <a:r>
              <a:rPr lang="en-US" i="1" dirty="0">
                <a:effectLst/>
              </a:rPr>
              <a:t>Learned Publishing</a:t>
            </a:r>
            <a:r>
              <a:rPr lang="en-US" dirty="0">
                <a:effectLst/>
              </a:rPr>
              <a:t>, 2019.</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Voir aussi </a:t>
            </a:r>
            <a:r>
              <a:rPr lang="fr-FR" dirty="0">
                <a:effectLst/>
              </a:rPr>
              <a:t>Couperin, « Tout savoir sur le modèle Auteur-Payeur », 2021 (en ligne </a:t>
            </a:r>
            <a:r>
              <a:rPr lang="fr-FR" dirty="0">
                <a:effectLst/>
                <a:hlinkClick r:id="rId3"/>
              </a:rPr>
              <a:t>https://scienceouverte.couperin.org/tout-savoir-sur-le-modele-auteur-payeur/</a:t>
            </a:r>
            <a:r>
              <a:rPr lang="fr-FR" dirty="0">
                <a:effectLst/>
              </a:rPr>
              <a:t>).</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36</a:t>
            </a:fld>
            <a:endParaRPr lang="fr-FR"/>
          </a:p>
        </p:txBody>
      </p:sp>
    </p:spTree>
    <p:extLst>
      <p:ext uri="{BB962C8B-B14F-4D97-AF65-F5344CB8AC3E}">
        <p14:creationId xmlns:p14="http://schemas.microsoft.com/office/powerpoint/2010/main" val="49334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0" dirty="0"/>
              <a:t>La définition proposée sur cette diapositive est une traduction d’une définition en anglais, disponible sur le portail FOSTER Open Science (https://www.fosteropenscience.eu/foster-taxonomy/open-science-definition) : </a:t>
            </a:r>
            <a:r>
              <a:rPr lang="en-US" sz="1200" i="1" dirty="0"/>
              <a:t>“</a:t>
            </a:r>
            <a:r>
              <a:rPr lang="en-US" sz="1200" b="0" dirty="0">
                <a:solidFill>
                  <a:schemeClr val="bg1"/>
                </a:solidFill>
              </a:rPr>
              <a:t>Open Science is the movement to make scientific research, data and dissemination accessible to all levels of an inquiring society. It is the practice of science in such a way that others can collaborate and contribute, where research data, lab notes and other research processes are freely available, under terms that enable reuse, redistribution and reproduction of the research and its underlying data and methods.”</a:t>
            </a:r>
          </a:p>
          <a:p>
            <a:pPr marL="0" indent="0">
              <a:buFontTx/>
              <a:buNone/>
            </a:pPr>
            <a:endParaRPr lang="en-US" b="0" dirty="0"/>
          </a:p>
          <a:p>
            <a:pPr marL="0" indent="0">
              <a:buFontTx/>
              <a:buNone/>
            </a:pPr>
            <a:r>
              <a:rPr lang="en-US" b="0" dirty="0"/>
              <a:t>FOSTER Plus (Fostering the practical implementation of Open Science in Horizon 2020 and beyond) </a:t>
            </a:r>
            <a:r>
              <a:rPr lang="en-US" b="0" dirty="0" err="1"/>
              <a:t>est</a:t>
            </a:r>
            <a:r>
              <a:rPr lang="en-US" b="0" dirty="0"/>
              <a:t> un </a:t>
            </a:r>
            <a:r>
              <a:rPr lang="en-US" b="0" dirty="0" err="1"/>
              <a:t>projet</a:t>
            </a:r>
            <a:r>
              <a:rPr lang="en-US" b="0" dirty="0"/>
              <a:t> </a:t>
            </a:r>
            <a:r>
              <a:rPr lang="en-US" b="0" dirty="0" err="1"/>
              <a:t>européen</a:t>
            </a:r>
            <a:r>
              <a:rPr lang="en-US" b="0" dirty="0"/>
              <a:t> </a:t>
            </a:r>
            <a:r>
              <a:rPr lang="en-US" b="0" dirty="0" err="1"/>
              <a:t>financé</a:t>
            </a:r>
            <a:r>
              <a:rPr lang="en-US" b="0" dirty="0"/>
              <a:t> par </a:t>
            </a:r>
            <a:r>
              <a:rPr lang="en-US" b="0" dirty="0" err="1"/>
              <a:t>l’Union</a:t>
            </a:r>
            <a:r>
              <a:rPr lang="en-US" b="0" dirty="0"/>
              <a:t> </a:t>
            </a:r>
            <a:r>
              <a:rPr lang="en-US" b="0" dirty="0" err="1"/>
              <a:t>européenne</a:t>
            </a:r>
            <a:r>
              <a:rPr lang="en-US" b="0" dirty="0"/>
              <a:t>, et </a:t>
            </a:r>
            <a:r>
              <a:rPr lang="en-US" b="0" dirty="0" err="1"/>
              <a:t>porté</a:t>
            </a:r>
            <a:r>
              <a:rPr lang="en-US" b="0" dirty="0"/>
              <a:t> par 11 </a:t>
            </a:r>
            <a:r>
              <a:rPr lang="en-US" b="0" dirty="0" err="1"/>
              <a:t>partenaires</a:t>
            </a:r>
            <a:r>
              <a:rPr lang="en-US" b="0" dirty="0"/>
              <a:t> au sein de 6 pays. Il vise à faire de la science ouverte la </a:t>
            </a:r>
            <a:r>
              <a:rPr lang="en-US" b="0" dirty="0" err="1"/>
              <a:t>norme</a:t>
            </a:r>
            <a:r>
              <a:rPr lang="en-US" b="0" dirty="0"/>
              <a:t> dans les </a:t>
            </a:r>
            <a:r>
              <a:rPr lang="en-US" b="0" dirty="0" err="1"/>
              <a:t>pratiques</a:t>
            </a:r>
            <a:r>
              <a:rPr lang="en-US" b="0" dirty="0"/>
              <a:t> des </a:t>
            </a:r>
            <a:r>
              <a:rPr lang="en-US" b="0" dirty="0" err="1"/>
              <a:t>chercheurs</a:t>
            </a:r>
            <a:r>
              <a:rPr lang="en-US" b="0" dirty="0"/>
              <a:t>.</a:t>
            </a:r>
            <a:endParaRPr lang="fr-FR" b="0"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5</a:t>
            </a:fld>
            <a:endParaRPr lang="fr-FR"/>
          </a:p>
        </p:txBody>
      </p:sp>
    </p:spTree>
    <p:extLst>
      <p:ext uri="{BB962C8B-B14F-4D97-AF65-F5344CB8AC3E}">
        <p14:creationId xmlns:p14="http://schemas.microsoft.com/office/powerpoint/2010/main" val="3936757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Sources et données :</a:t>
            </a:r>
          </a:p>
          <a:p>
            <a:r>
              <a:rPr lang="en-US" sz="1200" u="sng" kern="1200" dirty="0">
                <a:solidFill>
                  <a:schemeClr val="tx1"/>
                </a:solidFill>
                <a:effectLst/>
                <a:latin typeface="+mn-lt"/>
                <a:ea typeface="+mn-ea"/>
                <a:cs typeface="+mn-cs"/>
                <a:hlinkClick r:id="rId3"/>
              </a:rPr>
              <a:t>https://www.couperin.org/services-et-prospective/grilles-d-evaluation-ressources/261-a-la-une/1341-de-nouvelles-donnees-apc-pour-la-france-fournies-par-couperin-org</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https://openapc.github.io/general/openapc/2018/06/22/couperin/</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https://treemaps.intact-project.org/apcdata/openapc/#publisher/</a:t>
            </a:r>
          </a:p>
          <a:p>
            <a:endParaRPr lang="fr-FR" dirty="0"/>
          </a:p>
          <a:p>
            <a:r>
              <a:rPr lang="fr-FR" dirty="0"/>
              <a:t>À noter que l’on </a:t>
            </a:r>
            <a:r>
              <a:rPr lang="fr-FR" sz="1200" kern="1200" dirty="0">
                <a:solidFill>
                  <a:schemeClr val="tx1"/>
                </a:solidFill>
                <a:effectLst/>
                <a:latin typeface="+mn-lt"/>
                <a:ea typeface="+mn-ea"/>
                <a:cs typeface="+mn-cs"/>
              </a:rPr>
              <a:t>peut également ajouter à ces frais engagés ceux qui concernent la couche supplémentaire de gestion administrative liée aux APC, dont les chercheurs peuvent ou non avoir conscience. S’ils n’en ont pas conscience, ces dépenses se déportent sur leurs institutions de rattachement, et il peut arriver que les chercheurs en abusent (de même qu’ils n’avaient pas toujours conscience du fait que leur BU paye des abonnements à des revues scientifiques).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Source : </a:t>
            </a:r>
            <a:r>
              <a:rPr lang="en-US" dirty="0">
                <a:effectLst/>
              </a:rPr>
              <a:t>T. Green, « Is open access affordable? Why current models do not work and why we need internet‐era transformation of scholarly communications », </a:t>
            </a:r>
            <a:r>
              <a:rPr lang="en-US" i="1" dirty="0">
                <a:effectLst/>
              </a:rPr>
              <a:t>Learned Publishing</a:t>
            </a:r>
            <a:r>
              <a:rPr lang="en-US" dirty="0">
                <a:effectLst/>
              </a:rPr>
              <a:t>, 2019.</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37</a:t>
            </a:fld>
            <a:endParaRPr lang="fr-FR"/>
          </a:p>
        </p:txBody>
      </p:sp>
    </p:spTree>
    <p:extLst>
      <p:ext uri="{BB962C8B-B14F-4D97-AF65-F5344CB8AC3E}">
        <p14:creationId xmlns:p14="http://schemas.microsoft.com/office/powerpoint/2010/main" val="348112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Analyse dans </a:t>
            </a:r>
            <a:r>
              <a:rPr lang="en-US" dirty="0">
                <a:effectLst/>
              </a:rPr>
              <a:t>M. </a:t>
            </a:r>
            <a:r>
              <a:rPr lang="en-US" dirty="0" err="1">
                <a:effectLst/>
              </a:rPr>
              <a:t>Prevoo</a:t>
            </a:r>
            <a:r>
              <a:rPr lang="en-US" dirty="0">
                <a:effectLst/>
              </a:rPr>
              <a:t> et al., « A Plea for Fairer Sharing of the True Costs of Publication », </a:t>
            </a:r>
            <a:r>
              <a:rPr lang="en-US" i="1" dirty="0">
                <a:effectLst/>
              </a:rPr>
              <a:t>The Scholarly Kitchen</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3"/>
              </a:rPr>
              <a:t>https://scholarlykitchen.sspnet.org/2020/02/04/guest-post-a-plea-for-fairer-sharing-of-the-true-costs-of-publication/</a:t>
            </a:r>
            <a:r>
              <a:rPr lang="en-US" dirty="0">
                <a:effectLst/>
              </a:rPr>
              <a:t>)</a:t>
            </a:r>
            <a:r>
              <a:rPr lang="fr-FR" dirty="0"/>
              <a:t> :</a:t>
            </a:r>
          </a:p>
          <a:p>
            <a:endParaRPr lang="fr-FR" dirty="0"/>
          </a:p>
          <a:p>
            <a:pPr marL="0" indent="0">
              <a:buFontTx/>
              <a:buNone/>
            </a:pPr>
            <a:r>
              <a:rPr lang="fr-FR" dirty="0"/>
              <a:t>Environ 15% des articles seulement sont publiés au bout de leur première soumission, 47% à l'issue d'une deuxième et 20% à l'issue d'une troisième. De nombreux auteurs "profitent" (abusent ?) du système de relecture par les pairs sans rien payer ? Pour l'instant, la plupart des coûts sont assumés par les abonnements, mais cela change avec l'Open </a:t>
            </a:r>
            <a:r>
              <a:rPr lang="fr-FR" dirty="0" err="1"/>
              <a:t>access</a:t>
            </a:r>
            <a:r>
              <a:rPr lang="fr-FR" dirty="0"/>
              <a:t>. Ce système pénalise les auteurs qui choisissent très soigneusement où et quand soumettre leur article (pour présenter une version acceptable et conforme aux exigences de la revue), et favorise ceux qui soumettent n'importe comment. Certains auteurs utiliseraient même la relecture par les pairs au lieu de demander l'avis de leurs collègues… Ces pratiques entraînent des APC démesurés, car concentrés sur les seuls auteurs dont les articles sont acceptés pour publication.</a:t>
            </a:r>
          </a:p>
          <a:p>
            <a:pPr marL="0" indent="0">
              <a:buFontTx/>
              <a:buNone/>
            </a:pPr>
            <a:r>
              <a:rPr lang="fr-FR" dirty="0"/>
              <a:t>Cas concret : une revue publie 100 articles par an, avec 2000€ d’APC. Elle a donc « besoin » d'avoir un revenu par an de 200 000€.</a:t>
            </a:r>
          </a:p>
          <a:p>
            <a:r>
              <a:rPr lang="fr-FR" dirty="0"/>
              <a:t>Si on part du principe qu'1/3 des soumissions est rejeté d'office, puis que 15% des articles sont finalement acceptés après relecture, cela signifie que 1000 articles sont soumis en moyenne pour en publier 100. Pour gagner 200 000€, il suffirait de demander 75€ de frais de soumission, 150€ de frais de relecture, puis 250€ de frais de publication. En tout, un chercheur dont l'article serait accepté ne paierait plus que 475€ au lieu de 2000€. Cela permettrait aussi d'éviter que les auteurs envoient leurs papiers aux revues n'importe comment.</a:t>
            </a:r>
          </a:p>
          <a:p>
            <a:endParaRPr lang="fr-FR" dirty="0"/>
          </a:p>
          <a:p>
            <a:r>
              <a:rPr lang="fr-FR" dirty="0"/>
              <a:t>En savoir plus :</a:t>
            </a:r>
          </a:p>
          <a:p>
            <a:pPr marL="171450" indent="-171450">
              <a:buFontTx/>
              <a:buChar char="-"/>
            </a:pPr>
            <a:r>
              <a:rPr lang="en-US" dirty="0">
                <a:effectLst/>
              </a:rPr>
              <a:t>R. Kaufman, « Is It Time to (Finally) Get Serious about Submission Charges? », </a:t>
            </a:r>
            <a:r>
              <a:rPr lang="en-US" i="1" dirty="0">
                <a:effectLst/>
              </a:rPr>
              <a:t>The Scholarly Kitchen</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4"/>
              </a:rPr>
              <a:t>https://scholarlykitchen.sspnet.org/2020/07/15/guest-post-is-it-time-to-finally-get-serious-about-submission-charges/</a:t>
            </a:r>
            <a:r>
              <a:rPr lang="en-US" dirty="0">
                <a:effectLst/>
              </a:rPr>
              <a:t>).</a:t>
            </a:r>
          </a:p>
          <a:p>
            <a:pPr marL="171450" indent="-171450">
              <a:buFontTx/>
              <a:buChar char="-"/>
            </a:pPr>
            <a:r>
              <a:rPr lang="en-US" dirty="0">
                <a:effectLst/>
              </a:rPr>
              <a:t>T. Vines, « Let Authors Choose How to Pay for Peer Review and Publication », </a:t>
            </a:r>
            <a:r>
              <a:rPr lang="en-US" i="1" dirty="0">
                <a:effectLst/>
              </a:rPr>
              <a:t>The Scholarly Kitchen</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5"/>
              </a:rPr>
              <a:t>https://scholarlykitchen.sspnet.org/2020/01/13/let-authors-choose-how-to-pay-for-publication/</a:t>
            </a:r>
            <a:r>
              <a:rPr lang="en-US" dirty="0">
                <a:effectLst/>
              </a:rPr>
              <a:t>).</a:t>
            </a:r>
          </a:p>
          <a:p>
            <a:pPr marL="171450" indent="-171450">
              <a:buFontTx/>
              <a:buChar char="-"/>
            </a:pPr>
            <a:r>
              <a:rPr lang="en-US" dirty="0">
                <a:effectLst/>
              </a:rPr>
              <a:t>T. Vines, « Plan T: scrap APCs and switch to submission fees. », </a:t>
            </a:r>
            <a:r>
              <a:rPr lang="en-US" i="1" dirty="0">
                <a:effectLst/>
              </a:rPr>
              <a:t>The Scholarly Kitchen</a:t>
            </a:r>
            <a:r>
              <a:rPr lang="en-US" dirty="0">
                <a:effectLst/>
              </a:rPr>
              <a:t>, 2018 (</a:t>
            </a:r>
            <a:r>
              <a:rPr lang="en-US" dirty="0" err="1">
                <a:effectLst/>
              </a:rPr>
              <a:t>en</a:t>
            </a:r>
            <a:r>
              <a:rPr lang="en-US" dirty="0">
                <a:effectLst/>
              </a:rPr>
              <a:t> </a:t>
            </a:r>
            <a:r>
              <a:rPr lang="en-US" dirty="0" err="1">
                <a:effectLst/>
              </a:rPr>
              <a:t>ligne</a:t>
            </a:r>
            <a:r>
              <a:rPr lang="en-US" dirty="0">
                <a:effectLst/>
              </a:rPr>
              <a:t> </a:t>
            </a:r>
            <a:r>
              <a:rPr lang="en-US" dirty="0">
                <a:effectLst/>
                <a:hlinkClick r:id="rId6"/>
              </a:rPr>
              <a:t>https://scholarlykitchen.sspnet.org/2018/09/20/plan-t-scrap-apcs-and-fund-open-access-with-submission-fees/</a:t>
            </a:r>
            <a:r>
              <a:rPr lang="en-US" dirty="0">
                <a:effectLst/>
              </a:rPr>
              <a:t>).</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38</a:t>
            </a:fld>
            <a:endParaRPr lang="fr-FR"/>
          </a:p>
        </p:txBody>
      </p:sp>
    </p:spTree>
    <p:extLst>
      <p:ext uri="{BB962C8B-B14F-4D97-AF65-F5344CB8AC3E}">
        <p14:creationId xmlns:p14="http://schemas.microsoft.com/office/powerpoint/2010/main" val="2858045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noter que les revues sur abonnements qui s’engagent sur la voie de l’accès ouvert commencent souvent par adopter un modèle hybride. Si ce modèle ne perdure pas trop longtemps, c’est une transition acceptable, encouragée par exemple par le Plan S.</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40</a:t>
            </a:fld>
            <a:endParaRPr lang="fr-FR"/>
          </a:p>
        </p:txBody>
      </p:sp>
    </p:spTree>
    <p:extLst>
      <p:ext uri="{BB962C8B-B14F-4D97-AF65-F5344CB8AC3E}">
        <p14:creationId xmlns:p14="http://schemas.microsoft.com/office/powerpoint/2010/main" val="719017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en savoir plus : </a:t>
            </a:r>
            <a:r>
              <a:rPr lang="fr-FR" dirty="0">
                <a:effectLst/>
              </a:rPr>
              <a:t>J. Rancourt et J.-J. Rondeau, « Les éditeurs “prédateurs” : mieux les connaître afin de les éviter », 2019 (en ligne </a:t>
            </a:r>
            <a:r>
              <a:rPr lang="fr-FR" dirty="0">
                <a:effectLst/>
                <a:hlinkClick r:id="rId3"/>
              </a:rPr>
              <a:t>http://recherche.uqam.ca/upload/files/mobilisation%20des%20connaissances/atelier-editeurs-predateurs.pdf</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42</a:t>
            </a:fld>
            <a:endParaRPr lang="fr-FR"/>
          </a:p>
        </p:txBody>
      </p:sp>
    </p:spTree>
    <p:extLst>
      <p:ext uri="{BB962C8B-B14F-4D97-AF65-F5344CB8AC3E}">
        <p14:creationId xmlns:p14="http://schemas.microsoft.com/office/powerpoint/2010/main" val="416843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l’origine du mouvement, le comité éditorial de la revue </a:t>
            </a:r>
            <a:r>
              <a:rPr lang="fr-FR" i="1" dirty="0"/>
              <a:t>Lingua</a:t>
            </a:r>
            <a:r>
              <a:rPr lang="fr-FR" i="0" dirty="0"/>
              <a:t>, publiée chez Elsevier qui imposait des frais de publication jugés trop importants. Les membres du comité de rédaction ont tenté de pousser Elsevier à revoir sa politique, mais la </a:t>
            </a:r>
            <a:r>
              <a:rPr lang="fr-FR" sz="1200" kern="1200" dirty="0">
                <a:solidFill>
                  <a:schemeClr val="tx1"/>
                </a:solidFill>
                <a:effectLst/>
                <a:latin typeface="+mn-lt"/>
                <a:ea typeface="+mn-ea"/>
                <a:cs typeface="+mn-cs"/>
              </a:rPr>
              <a:t>négociation ayant échoué, le comité éditorial de </a:t>
            </a:r>
            <a:r>
              <a:rPr lang="fr-FR" sz="1200" i="1" kern="1200" dirty="0">
                <a:solidFill>
                  <a:schemeClr val="tx1"/>
                </a:solidFill>
                <a:effectLst/>
                <a:latin typeface="+mn-lt"/>
                <a:ea typeface="+mn-ea"/>
                <a:cs typeface="+mn-cs"/>
              </a:rPr>
              <a:t>Lingua</a:t>
            </a:r>
            <a:r>
              <a:rPr lang="fr-FR" sz="1200" kern="1200" dirty="0">
                <a:solidFill>
                  <a:schemeClr val="tx1"/>
                </a:solidFill>
                <a:effectLst/>
                <a:latin typeface="+mn-lt"/>
                <a:ea typeface="+mn-ea"/>
                <a:cs typeface="+mn-cs"/>
              </a:rPr>
              <a:t> a démissionné en bloc en 2015 et a fondé sa propre maison d’édition, </a:t>
            </a:r>
            <a:r>
              <a:rPr lang="fr-FR" sz="1200" kern="1200" dirty="0" err="1">
                <a:solidFill>
                  <a:schemeClr val="tx1"/>
                </a:solidFill>
                <a:effectLst/>
                <a:latin typeface="+mn-lt"/>
                <a:ea typeface="+mn-ea"/>
                <a:cs typeface="+mn-cs"/>
              </a:rPr>
              <a:t>LingOA</a:t>
            </a:r>
            <a:r>
              <a:rPr lang="fr-FR" sz="1200" kern="1200" dirty="0">
                <a:solidFill>
                  <a:schemeClr val="tx1"/>
                </a:solidFill>
                <a:effectLst/>
                <a:latin typeface="+mn-lt"/>
                <a:ea typeface="+mn-ea"/>
                <a:cs typeface="+mn-cs"/>
              </a:rPr>
              <a:t>, et une nouvelle revue, </a:t>
            </a:r>
            <a:r>
              <a:rPr lang="fr-FR" sz="1200" i="1" kern="1200" dirty="0" err="1">
                <a:solidFill>
                  <a:schemeClr val="tx1"/>
                </a:solidFill>
                <a:effectLst/>
                <a:latin typeface="+mn-lt"/>
                <a:ea typeface="+mn-ea"/>
                <a:cs typeface="+mn-cs"/>
              </a:rPr>
              <a:t>Glossa</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D’autres initiatives similaires ont suivi :</a:t>
            </a:r>
          </a:p>
          <a:p>
            <a:r>
              <a:rPr lang="fr-FR" sz="1200" i="1" kern="1200" dirty="0">
                <a:solidFill>
                  <a:schemeClr val="tx1"/>
                </a:solidFill>
                <a:effectLst/>
                <a:latin typeface="+mn-lt"/>
                <a:ea typeface="+mn-ea"/>
                <a:cs typeface="+mn-cs"/>
              </a:rPr>
              <a:t>Journal of </a:t>
            </a:r>
            <a:r>
              <a:rPr lang="fr-FR" sz="1200" i="1" kern="1200" dirty="0" err="1">
                <a:solidFill>
                  <a:schemeClr val="tx1"/>
                </a:solidFill>
                <a:effectLst/>
                <a:latin typeface="+mn-lt"/>
                <a:ea typeface="+mn-ea"/>
                <a:cs typeface="+mn-cs"/>
              </a:rPr>
              <a:t>Algebraic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Combinatorics</a:t>
            </a:r>
            <a:r>
              <a:rPr lang="fr-FR" sz="1200" kern="1200" dirty="0">
                <a:solidFill>
                  <a:schemeClr val="tx1"/>
                </a:solidFill>
                <a:effectLst/>
                <a:latin typeface="+mn-lt"/>
                <a:ea typeface="+mn-ea"/>
                <a:cs typeface="+mn-cs"/>
              </a:rPr>
              <a:t>, publié par Springer depuis 1992, qui rejoint en 2018 la plateforme </a:t>
            </a:r>
            <a:r>
              <a:rPr lang="fr-FR" sz="1200" kern="1200" dirty="0" err="1">
                <a:solidFill>
                  <a:schemeClr val="tx1"/>
                </a:solidFill>
                <a:effectLst/>
                <a:latin typeface="+mn-lt"/>
                <a:ea typeface="+mn-ea"/>
                <a:cs typeface="+mn-cs"/>
              </a:rPr>
              <a:t>MathOA</a:t>
            </a:r>
            <a:r>
              <a:rPr lang="fr-FR" sz="1200" kern="1200" dirty="0">
                <a:solidFill>
                  <a:schemeClr val="tx1"/>
                </a:solidFill>
                <a:effectLst/>
                <a:latin typeface="+mn-lt"/>
                <a:ea typeface="+mn-ea"/>
                <a:cs typeface="+mn-cs"/>
              </a:rPr>
              <a:t> pour fonder </a:t>
            </a:r>
            <a:r>
              <a:rPr lang="fr-FR" sz="1200" i="1" kern="1200" dirty="0" err="1">
                <a:solidFill>
                  <a:schemeClr val="tx1"/>
                </a:solidFill>
                <a:effectLst/>
                <a:latin typeface="+mn-lt"/>
                <a:ea typeface="+mn-ea"/>
                <a:cs typeface="+mn-cs"/>
              </a:rPr>
              <a:t>Algebraic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Combinatorics</a:t>
            </a:r>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Journal of </a:t>
            </a:r>
            <a:r>
              <a:rPr lang="fr-FR" sz="1200" i="1" kern="1200" dirty="0" err="1">
                <a:solidFill>
                  <a:schemeClr val="tx1"/>
                </a:solidFill>
                <a:effectLst/>
                <a:latin typeface="+mn-lt"/>
                <a:ea typeface="+mn-ea"/>
                <a:cs typeface="+mn-cs"/>
              </a:rPr>
              <a:t>Informetrics</a:t>
            </a:r>
            <a:r>
              <a:rPr lang="fr-FR" sz="1200" kern="1200" dirty="0">
                <a:solidFill>
                  <a:schemeClr val="tx1"/>
                </a:solidFill>
                <a:effectLst/>
                <a:latin typeface="+mn-lt"/>
                <a:ea typeface="+mn-ea"/>
                <a:cs typeface="+mn-cs"/>
              </a:rPr>
              <a:t>, abandonné début 2019 par les membres de l’International Society for </a:t>
            </a:r>
            <a:r>
              <a:rPr lang="fr-FR" sz="1200" kern="1200" dirty="0" err="1">
                <a:solidFill>
                  <a:schemeClr val="tx1"/>
                </a:solidFill>
                <a:effectLst/>
                <a:latin typeface="+mn-lt"/>
                <a:ea typeface="+mn-ea"/>
                <a:cs typeface="+mn-cs"/>
              </a:rPr>
              <a:t>Scientometrics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Informetrics</a:t>
            </a:r>
            <a:r>
              <a:rPr lang="fr-FR" sz="1200" kern="1200" dirty="0">
                <a:solidFill>
                  <a:schemeClr val="tx1"/>
                </a:solidFill>
                <a:effectLst/>
                <a:latin typeface="+mn-lt"/>
                <a:ea typeface="+mn-ea"/>
                <a:cs typeface="+mn-cs"/>
              </a:rPr>
              <a:t> pour fonder </a:t>
            </a:r>
            <a:r>
              <a:rPr lang="fr-FR" sz="1200" i="1" kern="1200" dirty="0">
                <a:solidFill>
                  <a:schemeClr val="tx1"/>
                </a:solidFill>
                <a:effectLst/>
                <a:latin typeface="+mn-lt"/>
                <a:ea typeface="+mn-ea"/>
                <a:cs typeface="+mn-cs"/>
              </a:rPr>
              <a:t>Quantitative Science </a:t>
            </a:r>
            <a:r>
              <a:rPr lang="fr-FR" sz="1200" i="1" kern="1200" dirty="0" err="1">
                <a:solidFill>
                  <a:schemeClr val="tx1"/>
                </a:solidFill>
                <a:effectLst/>
                <a:latin typeface="+mn-lt"/>
                <a:ea typeface="+mn-ea"/>
                <a:cs typeface="+mn-cs"/>
              </a:rPr>
              <a:t>Studies</a:t>
            </a:r>
            <a:r>
              <a:rPr lang="fr-FR" sz="1200" kern="1200" dirty="0">
                <a:solidFill>
                  <a:schemeClr val="tx1"/>
                </a:solidFill>
                <a:effectLst/>
                <a:latin typeface="+mn-lt"/>
                <a:ea typeface="+mn-ea"/>
                <a:cs typeface="+mn-cs"/>
              </a:rPr>
              <a:t>.</a:t>
            </a:r>
          </a:p>
          <a:p>
            <a:endParaRPr lang="fr-FR" dirty="0"/>
          </a:p>
          <a:p>
            <a:r>
              <a:rPr lang="fr-FR" dirty="0"/>
              <a:t>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 Des nouvelles revues pour plus d’accès ouvert », </a:t>
            </a:r>
            <a:r>
              <a:rPr lang="fr-FR" i="1" dirty="0">
                <a:effectLst/>
              </a:rPr>
              <a:t>Ouvrir la science</a:t>
            </a:r>
            <a:r>
              <a:rPr lang="fr-FR" dirty="0">
                <a:effectLst/>
              </a:rPr>
              <a:t>, 2019 (en ligne </a:t>
            </a:r>
            <a:r>
              <a:rPr lang="fr-FR" dirty="0">
                <a:effectLst/>
                <a:hlinkClick r:id="rId3"/>
              </a:rPr>
              <a:t>https://www.ouvrirlascience.fr/des-nouvelles-revues-pour-plus-dacces-ouvert</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M. Fortier, « Quand les scientifiques se révoltent contre les géants de l’édition savante », </a:t>
            </a:r>
            <a:r>
              <a:rPr lang="fr-FR" i="1" dirty="0">
                <a:effectLst/>
              </a:rPr>
              <a:t>Le Devoir</a:t>
            </a:r>
            <a:r>
              <a:rPr lang="fr-FR" dirty="0">
                <a:effectLst/>
              </a:rPr>
              <a:t>, 2019 (en ligne </a:t>
            </a:r>
            <a:r>
              <a:rPr lang="fr-FR" dirty="0">
                <a:effectLst/>
                <a:hlinkClick r:id="rId4"/>
              </a:rPr>
              <a:t>https://www.ledevoir.com/societe/education/546298/rebellion-contre-une-revue-predatrice</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46</a:t>
            </a:fld>
            <a:endParaRPr lang="fr-FR"/>
          </a:p>
        </p:txBody>
      </p:sp>
    </p:spTree>
    <p:extLst>
      <p:ext uri="{BB962C8B-B14F-4D97-AF65-F5344CB8AC3E}">
        <p14:creationId xmlns:p14="http://schemas.microsoft.com/office/powerpoint/2010/main" val="61971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Complément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également possible de diffuser des publications par d’autres biais (pages personnelles, sites de laboratoires…) à tout stade de publication et d’évaluation par les pairs, mais ces solutions ne participent pas autant au libre accès à la connaissance. En effet, les publications partagées ainsi ne bénéficient pas des fonctionnalités techniques habituellement associées aux serveurs de </a:t>
            </a:r>
            <a:r>
              <a:rPr lang="fr-FR" dirty="0" err="1"/>
              <a:t>preprints</a:t>
            </a:r>
            <a:r>
              <a:rPr lang="fr-FR" dirty="0"/>
              <a:t> et archives ouvertes, qui sont indispensables pour que les connaissances puissent être faciles à trouver, accessibles, interopérables et réutilisables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Indexation par les moteurs de recherche (les sites personnels ne « remontent » pas autant dans les recherches Google, par exemple, que les archives ouvertes)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Description complète et riche de chaque ressource (auteurs, date de publication, revue…)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Conservation à long terme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Etc.</a:t>
            </a: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47</a:t>
            </a:fld>
            <a:endParaRPr lang="fr-FR"/>
          </a:p>
        </p:txBody>
      </p:sp>
    </p:spTree>
    <p:extLst>
      <p:ext uri="{BB962C8B-B14F-4D97-AF65-F5344CB8AC3E}">
        <p14:creationId xmlns:p14="http://schemas.microsoft.com/office/powerpoint/2010/main" val="3912328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Approfondissements :</a:t>
            </a:r>
          </a:p>
          <a:p>
            <a:r>
              <a:rPr lang="fr-FR" b="0" dirty="0"/>
              <a:t>Une archive ouverte est une base de données documentaire accessible librement et gratuitement sur internet.</a:t>
            </a:r>
          </a:p>
          <a:p>
            <a:r>
              <a:rPr lang="fr-FR" dirty="0"/>
              <a:t>Les chercheurs peuvent y déposer un document scientifique ou technique dont ils sont l’auteur et dont ils détiennent les droits de diffusion pour rendre ce document librement accessible.</a:t>
            </a:r>
          </a:p>
          <a:p>
            <a:r>
              <a:rPr lang="fr-FR" dirty="0"/>
              <a:t>Les lecteurs peuvent rechercher, consulter et télécharger librement et gratuitement un document scientifique qui a été déposé dans l’archive ouverte.</a:t>
            </a:r>
          </a:p>
          <a:p>
            <a:endParaRPr lang="fr-FR" dirty="0"/>
          </a:p>
          <a:p>
            <a:r>
              <a:rPr lang="fr-FR" dirty="0"/>
              <a:t>On distingue deux types d’archives ouvertes :</a:t>
            </a:r>
          </a:p>
          <a:p>
            <a:pPr marL="171450" indent="-171450">
              <a:buFontTx/>
              <a:buChar char="-"/>
            </a:pPr>
            <a:r>
              <a:rPr lang="fr-FR" dirty="0"/>
              <a:t>les archives ouvertes institutionnelles, créées et administrées par une institution ; elles permettent aux chercheurs de l’institution de déposer et de diffuser librement les publications dont ils sont l’auteur ;</a:t>
            </a:r>
          </a:p>
          <a:p>
            <a:pPr marL="171450" indent="-171450">
              <a:buFontTx/>
              <a:buChar char="-"/>
            </a:pPr>
            <a:r>
              <a:rPr lang="fr-FR" dirty="0"/>
              <a:t>les archives ouvertes thématiques ou disciplinaires, créées dans le cadre d’un projet scientifique, ou d’une initiative nationale ou internationale ; elles permettent à tout chercheur de déposer ses publications de la ou des thématiques de l’archive ouverte. </a:t>
            </a:r>
          </a:p>
          <a:p>
            <a:r>
              <a:rPr lang="fr-FR" dirty="0"/>
              <a:t>Le dépôt dans une archive ouverte institutionnelle est généralement réservé, c’est-à-dire restreint aux chercheurs de l’institution. Le dépôt dans une archive ouverte thématique ou internationale est ouverte à tout auteur quelle que soit son appartenance institutionnelle.</a:t>
            </a:r>
          </a:p>
          <a:p>
            <a:r>
              <a:rPr lang="fr-FR" dirty="0"/>
              <a:t>La frontière entre les deux types d’archives ouvertes n’est pas toujours nette : certaines archives institutionnelles peuvent ainsi s’ouvrir aux auteurs d’institutions partenaires, et certaines archives ouvertes thématiques peuvent imposer aux auteurs-déposants que leur institution se déclare auprès de l’archive ouverte.</a:t>
            </a:r>
          </a:p>
          <a:p>
            <a:r>
              <a:rPr lang="fr-FR" dirty="0"/>
              <a:t>En déposant son document dans plusieurs archives, par exemple dans l’archive ouverte de son institution, dans une archive ouverte thématique, et dans une archive pluridisciplinaire, l’auteur accroît les chances de faire connaître son document.</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Source : </a:t>
            </a:r>
            <a:r>
              <a:rPr lang="fr-FR" dirty="0" err="1"/>
              <a:t>Deboin</a:t>
            </a:r>
            <a:r>
              <a:rPr lang="fr-FR" dirty="0"/>
              <a:t> M. C. 2015. Déposer ses publications dans une archive ouverte, en 8 points. Montpellier (FRA) : CIRAD, 10 p. </a:t>
            </a:r>
            <a:r>
              <a:rPr lang="fr-FR" dirty="0">
                <a:hlinkClick r:id="rId3" tooltip="Lien vers https://doi.org/10.18167/coopist/0037"/>
              </a:rPr>
              <a:t>https://doi.org/10.18167/coopist/0037</a:t>
            </a:r>
            <a:endParaRPr lang="fr-FR" dirty="0"/>
          </a:p>
          <a:p>
            <a:endParaRPr lang="fr-FR" b="0"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48</a:t>
            </a:fld>
            <a:endParaRPr lang="fr-FR"/>
          </a:p>
        </p:txBody>
      </p:sp>
    </p:spTree>
    <p:extLst>
      <p:ext uri="{BB962C8B-B14F-4D97-AF65-F5344CB8AC3E}">
        <p14:creationId xmlns:p14="http://schemas.microsoft.com/office/powerpoint/2010/main" val="2889087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50</a:t>
            </a:fld>
            <a:endParaRPr lang="fr-FR"/>
          </a:p>
        </p:txBody>
      </p:sp>
    </p:spTree>
    <p:extLst>
      <p:ext uri="{BB962C8B-B14F-4D97-AF65-F5344CB8AC3E}">
        <p14:creationId xmlns:p14="http://schemas.microsoft.com/office/powerpoint/2010/main" val="236916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51</a:t>
            </a:fld>
            <a:endParaRPr lang="fr-FR"/>
          </a:p>
        </p:txBody>
      </p:sp>
    </p:spTree>
    <p:extLst>
      <p:ext uri="{BB962C8B-B14F-4D97-AF65-F5344CB8AC3E}">
        <p14:creationId xmlns:p14="http://schemas.microsoft.com/office/powerpoint/2010/main" val="334759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Compléments et ressources bibliographiques</a:t>
            </a:r>
          </a:p>
          <a:p>
            <a:r>
              <a:rPr lang="fr-FR" b="0" i="1" dirty="0"/>
              <a:t>Échange de fichiers</a:t>
            </a:r>
          </a:p>
          <a:p>
            <a:r>
              <a:rPr lang="fr-FR" b="0" dirty="0"/>
              <a:t>Certains chercheurs utilisent Twitter pour demander l’aide de leurs collègues d’autres établissements. Ils envoient un tweet contenant le mot-dièse #</a:t>
            </a:r>
            <a:r>
              <a:rPr lang="fr-FR" b="0" dirty="0" err="1"/>
              <a:t>ICanHazPDF</a:t>
            </a:r>
            <a:r>
              <a:rPr lang="fr-FR" b="0" dirty="0"/>
              <a:t>, le DOI de la ressource recherchée, et leur adresse mail. Puis une fois le PDF de la ressource envoyé par une bonne âme, ils suppriment leur tweet.</a:t>
            </a:r>
          </a:p>
          <a:p>
            <a:r>
              <a:rPr lang="fr-FR" b="0" dirty="0"/>
              <a:t>Attention, cette pratique n’est illégale que quand elle concerne une ressource dont le chercheur qui envoie le fichier n’est pas lui-même l’auteur. Tout auteur de publication scientifique conserve normalement le droit de disposer de copies personnelles de son œuvre (équivalent des « tirés à part » imprimés) et de les communiquer à qui lui en fait la demande.</a:t>
            </a:r>
          </a:p>
          <a:p>
            <a:endParaRPr lang="fr-FR" b="0" dirty="0"/>
          </a:p>
          <a:p>
            <a:r>
              <a:rPr lang="fr-FR" b="0" i="1" dirty="0" err="1"/>
              <a:t>Sci</a:t>
            </a:r>
            <a:r>
              <a:rPr lang="fr-FR" b="0" i="1" dirty="0"/>
              <a:t>-Hub</a:t>
            </a:r>
          </a:p>
          <a:p>
            <a:r>
              <a:rPr lang="fr-FR" b="0" dirty="0"/>
              <a:t>Plusieurs études ont conclu que l’utilisation de </a:t>
            </a:r>
            <a:r>
              <a:rPr lang="fr-FR" b="0" dirty="0" err="1"/>
              <a:t>Sci</a:t>
            </a:r>
            <a:r>
              <a:rPr lang="fr-FR" b="0" dirty="0"/>
              <a:t>-Hub permet aux chercheurs, surtout ceux qui travaillent dans des institutions ou des pays aux budgets contraints, d’avoir accès à des connaissances fondamentales pour leur travail.</a:t>
            </a:r>
          </a:p>
          <a:p>
            <a:r>
              <a:rPr lang="fr-FR" b="0" dirty="0"/>
              <a:t>D’autres études, comme celle de C. Boudry et al. (2019), ont par ailleurs montré que ces pratiques totalement illégales pourraient encourager les éditeurs commerciaux à modifier leurs pratiques, et ce dans des directions qui porteraient préjudice aux chercheurs :</a:t>
            </a:r>
          </a:p>
          <a:p>
            <a:pPr marL="171450" indent="-171450">
              <a:buFontTx/>
              <a:buChar char="-"/>
            </a:pPr>
            <a:r>
              <a:rPr lang="fr-FR" b="0" dirty="0"/>
              <a:t>Augmentation du prix des abonnements, pour compenser les pertes de profit engendrées par </a:t>
            </a:r>
            <a:r>
              <a:rPr lang="fr-FR" b="0" dirty="0" err="1"/>
              <a:t>Sci</a:t>
            </a:r>
            <a:r>
              <a:rPr lang="fr-FR" b="0" dirty="0"/>
              <a:t>-Hub ;</a:t>
            </a:r>
          </a:p>
          <a:p>
            <a:pPr marL="171450" indent="-171450">
              <a:buFontTx/>
              <a:buChar char="-"/>
            </a:pPr>
            <a:r>
              <a:rPr lang="fr-FR" b="0" dirty="0"/>
              <a:t>Généralisation de la voie </a:t>
            </a:r>
            <a:r>
              <a:rPr lang="fr-FR" b="0" i="1" dirty="0"/>
              <a:t>Gold APC</a:t>
            </a:r>
            <a:r>
              <a:rPr lang="fr-FR" b="0" i="0" dirty="0"/>
              <a:t> (modèle auteur-payeur) et augmentation du prix des frais de publication exigés pour publier en libre accès.</a:t>
            </a:r>
          </a:p>
          <a:p>
            <a:pPr marL="0" indent="0">
              <a:buFontTx/>
              <a:buNone/>
            </a:pPr>
            <a:r>
              <a:rPr lang="fr-FR" b="0" i="0" dirty="0"/>
              <a:t>Ces deux tendances ne feraient que reproduire à terme les inégalités d’accès à la littérature scientifique, voire les aggraveraient.</a:t>
            </a:r>
          </a:p>
          <a:p>
            <a:pPr marL="0" indent="0">
              <a:buFontTx/>
              <a:buNone/>
            </a:pPr>
            <a:endParaRPr lang="fr-FR"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Plus d’informations dans </a:t>
            </a:r>
            <a:r>
              <a:rPr lang="fr-FR" dirty="0">
                <a:effectLst/>
              </a:rPr>
              <a:t>C. Boudry, « Accès à la littérature scientifique : des inégalités encore inacceptables », </a:t>
            </a:r>
            <a:r>
              <a:rPr lang="fr-FR" i="1" dirty="0">
                <a:effectLst/>
              </a:rPr>
              <a:t>Ouvrir la Science</a:t>
            </a:r>
            <a:r>
              <a:rPr lang="fr-FR" dirty="0">
                <a:effectLst/>
              </a:rPr>
              <a:t>, 2020 (en ligne </a:t>
            </a:r>
            <a:r>
              <a:rPr lang="fr-FR" dirty="0">
                <a:effectLst/>
                <a:hlinkClick r:id="rId3"/>
              </a:rPr>
              <a:t>https://www.ouvrirlascience.fr/acces-a-la-litterature-scientifique-des-inegalites-encore-inacceptables</a:t>
            </a:r>
            <a:r>
              <a:rPr lang="fr-FR" dirty="0">
                <a:effectLst/>
              </a:rPr>
              <a:t>), et dans l’article initial </a:t>
            </a:r>
            <a:r>
              <a:rPr lang="en-US" dirty="0">
                <a:effectLst/>
              </a:rPr>
              <a:t>C. </a:t>
            </a:r>
            <a:r>
              <a:rPr lang="en-US" dirty="0" err="1">
                <a:effectLst/>
              </a:rPr>
              <a:t>Boudry</a:t>
            </a:r>
            <a:r>
              <a:rPr lang="en-US" dirty="0">
                <a:effectLst/>
              </a:rPr>
              <a:t> et al., « Worldwide inequality in access to full text scientific articles: the example of ophthalmology », </a:t>
            </a:r>
            <a:r>
              <a:rPr lang="en-US" i="1" dirty="0" err="1">
                <a:effectLst/>
              </a:rPr>
              <a:t>PeerJ</a:t>
            </a:r>
            <a:r>
              <a:rPr lang="en-US" dirty="0">
                <a:effectLst/>
              </a:rPr>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indent="0">
              <a:buFontTx/>
              <a:buNone/>
            </a:pPr>
            <a:r>
              <a:rPr lang="fr-FR" b="0" i="1" dirty="0"/>
              <a:t>Réseaux sociaux académiques</a:t>
            </a:r>
          </a:p>
          <a:p>
            <a:pPr marL="0" indent="0">
              <a:buFontTx/>
              <a:buNone/>
            </a:pPr>
            <a:r>
              <a:rPr lang="fr-FR" b="0" i="0" dirty="0"/>
              <a:t>Un réseau social académique est un réseau social destiné à faciliter et favoriser la communication entre chercheurs : avertir de nouvelles publications, identifier des collaborateurs potentiels, relayer des annonces professionnelles, etc. Les plus connus sont </a:t>
            </a:r>
            <a:r>
              <a:rPr lang="fr-FR" b="0" i="0" dirty="0" err="1"/>
              <a:t>ResearchGate</a:t>
            </a:r>
            <a:r>
              <a:rPr lang="fr-FR" b="0" i="0" dirty="0"/>
              <a:t> et Academia, tous deux initiés par des entreprises à but lucratif. Tout chercheur peut s’y créer un profil, et alimenter ledit profil à l’aide de </a:t>
            </a:r>
            <a:r>
              <a:rPr lang="fr-FR" b="0" i="1" dirty="0" err="1"/>
              <a:t>posts</a:t>
            </a:r>
            <a:r>
              <a:rPr lang="fr-FR" b="0" i="0" dirty="0"/>
              <a:t>, mais aussi en partageant des documents.</a:t>
            </a:r>
          </a:p>
          <a:p>
            <a:pPr marL="0" indent="0">
              <a:buFontTx/>
              <a:buNone/>
            </a:pPr>
            <a:r>
              <a:rPr lang="fr-FR" b="0" i="0" dirty="0"/>
              <a:t>Pour savoir s’il est autorisé de partager une publication scientifique, plusieurs questions à se poser :</a:t>
            </a:r>
          </a:p>
          <a:p>
            <a:pPr marL="171450" indent="-171450">
              <a:buFontTx/>
              <a:buChar char="-"/>
            </a:pPr>
            <a:r>
              <a:rPr lang="fr-FR" b="0" i="0" dirty="0"/>
              <a:t>Quel est le statut du document que je souhaite partager ? S’agit-il d’un </a:t>
            </a:r>
            <a:r>
              <a:rPr lang="fr-FR" b="0" i="1" dirty="0" err="1"/>
              <a:t>preprint</a:t>
            </a:r>
            <a:r>
              <a:rPr lang="fr-FR" b="0" i="0" dirty="0"/>
              <a:t> ou document de travail (premier jet, ou éventuellement version en cours de discussion avec des évaluateurs extérieurs) ? D’un </a:t>
            </a:r>
            <a:r>
              <a:rPr lang="fr-FR" b="0" i="1" dirty="0"/>
              <a:t>post-</a:t>
            </a:r>
            <a:r>
              <a:rPr lang="fr-FR" b="0" i="1" dirty="0" err="1"/>
              <a:t>print</a:t>
            </a:r>
            <a:r>
              <a:rPr lang="fr-FR" b="0" i="1" dirty="0"/>
              <a:t> </a:t>
            </a:r>
            <a:r>
              <a:rPr lang="fr-FR" b="0" i="0" dirty="0"/>
              <a:t>ou document non mis en forme, mais dont le contenu a été validé lors d’un examen par les pairs ? D’un PDF éditeur, document préparé, maquetté et mis en page, et contenant donc des éléments sous droits ?</a:t>
            </a:r>
          </a:p>
          <a:p>
            <a:pPr marL="171450" indent="-171450">
              <a:buFontTx/>
              <a:buChar char="-"/>
            </a:pPr>
            <a:r>
              <a:rPr lang="fr-FR" b="0" i="0" dirty="0"/>
              <a:t>Quelle est la date de parution du document que je souhaite partager ?</a:t>
            </a:r>
          </a:p>
          <a:p>
            <a:pPr marL="171450" indent="-171450">
              <a:buFontTx/>
              <a:buChar char="-"/>
            </a:pPr>
            <a:r>
              <a:rPr lang="fr-FR" b="0" i="0" dirty="0"/>
              <a:t>Quelle est la politique de mon éditeur vis-à-vis de la mise à disposition de ses publications ?</a:t>
            </a:r>
          </a:p>
          <a:p>
            <a:pPr marL="171450" indent="-171450">
              <a:buFontTx/>
              <a:buChar char="-"/>
            </a:pPr>
            <a:endParaRPr lang="fr-FR" b="0" i="0" dirty="0"/>
          </a:p>
          <a:p>
            <a:pPr marL="0" indent="0">
              <a:buFontTx/>
              <a:buNone/>
            </a:pPr>
            <a:r>
              <a:rPr lang="fr-FR" b="0" i="0" dirty="0"/>
              <a:t>Pour plus d’informations sur la différence entre archives ouvertes et réseaux sociaux académiques : https://formadoct.doctorat-bretagneloire.fr/c.php?g=491583&amp;p=3362346</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53</a:t>
            </a:fld>
            <a:endParaRPr lang="fr-FR"/>
          </a:p>
        </p:txBody>
      </p:sp>
    </p:spTree>
    <p:extLst>
      <p:ext uri="{BB962C8B-B14F-4D97-AF65-F5344CB8AC3E}">
        <p14:creationId xmlns:p14="http://schemas.microsoft.com/office/powerpoint/2010/main" val="150226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En savoir plus : Unesco, « Vers une recommandation de l’Unesco sur la science ouverte : établir un consensus mondial sur la science ouverte », 2020, p. 2 (en ligne </a:t>
            </a:r>
            <a:r>
              <a:rPr lang="fr-FR" dirty="0">
                <a:effectLst/>
                <a:hlinkClick r:id="rId3"/>
              </a:rPr>
              <a:t>https://en.unesco.org/sites/default/files/open_science_brochure_fr.pdf</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6</a:t>
            </a:fld>
            <a:endParaRPr lang="fr-FR"/>
          </a:p>
        </p:txBody>
      </p:sp>
    </p:spTree>
    <p:extLst>
      <p:ext uri="{BB962C8B-B14F-4D97-AF65-F5344CB8AC3E}">
        <p14:creationId xmlns:p14="http://schemas.microsoft.com/office/powerpoint/2010/main" val="4008536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Texte de l’article 30 de la LRN :</a:t>
            </a:r>
          </a:p>
          <a:p>
            <a:r>
              <a:rPr lang="fr-FR" dirty="0"/>
              <a:t>« </a:t>
            </a:r>
            <a:r>
              <a:rPr lang="fr-FR" dirty="0" err="1"/>
              <a:t>I.-Lorsqu'un</a:t>
            </a:r>
            <a:r>
              <a:rPr lang="fr-FR" dirty="0"/>
              <a:t> écrit scientifique issu d'une activité de recherche </a:t>
            </a:r>
            <a:r>
              <a:rPr lang="fr-FR" b="1" dirty="0"/>
              <a:t>financée au moins pour moitié</a:t>
            </a:r>
            <a:r>
              <a:rPr lang="fr-FR" dirty="0"/>
              <a:t> par des dotations de l'</a:t>
            </a:r>
            <a:r>
              <a:rPr lang="fr-FR" dirty="0" err="1"/>
              <a:t>Etat</a:t>
            </a:r>
            <a:r>
              <a:rPr lang="fr-FR" dirty="0"/>
              <a:t>, des collectivités territoriales ou des établissements publics, par des subventions d'agences de financement nationales ou par des fonds de l'Union européenne est </a:t>
            </a:r>
            <a:r>
              <a:rPr lang="fr-FR" b="1" dirty="0"/>
              <a:t>publié dans un périodique paraissant au moins une fois par an</a:t>
            </a:r>
            <a:r>
              <a:rPr lang="fr-FR" dirty="0"/>
              <a:t>, son auteur </a:t>
            </a:r>
            <a:r>
              <a:rPr lang="fr-FR" b="1" u="sng" dirty="0"/>
              <a:t>dispose</a:t>
            </a:r>
            <a:r>
              <a:rPr lang="fr-FR" dirty="0"/>
              <a:t>, même après avoir accordé des droits exclusifs à un éditeur, du droit de </a:t>
            </a:r>
            <a:r>
              <a:rPr lang="fr-FR" b="1" dirty="0"/>
              <a:t>mettre à disposition gratuitement</a:t>
            </a:r>
            <a:r>
              <a:rPr lang="fr-FR" dirty="0"/>
              <a:t> dans un format ouvert, par voie numérique, sous réserve de l'accord des éventuels coauteurs, la </a:t>
            </a:r>
            <a:r>
              <a:rPr lang="fr-FR" b="1" dirty="0"/>
              <a:t>version finale de son manuscrit acceptée pour publication</a:t>
            </a:r>
            <a:r>
              <a:rPr lang="fr-FR" dirty="0"/>
              <a:t>, dès lors que l'éditeur met lui-même celle-ci gratuitement à disposition par voie numérique ou, à défaut, à l'expiration d'un délai courant à compter de la date de la première publication. Ce délai est au maximum de six mois pour une publication dans le domaine des sciences, de la technique et de la médecine et de douze mois dans celui des sciences humaines et sociales. </a:t>
            </a:r>
            <a:br>
              <a:rPr lang="fr-FR" dirty="0"/>
            </a:br>
            <a:r>
              <a:rPr lang="fr-FR" dirty="0"/>
              <a:t>La version mise à disposition en application du premier alinéa ne peut faire l'objet d'une exploitation dans le cadre d'une activité d'édition à caractère commercial. </a:t>
            </a:r>
            <a:br>
              <a:rPr lang="fr-FR" dirty="0"/>
            </a:br>
            <a:r>
              <a:rPr lang="fr-FR" dirty="0"/>
              <a:t>[Les points II et III concernent les données de la recherche]</a:t>
            </a:r>
            <a:br>
              <a:rPr lang="fr-FR" dirty="0"/>
            </a:br>
            <a:r>
              <a:rPr lang="fr-FR" dirty="0" err="1"/>
              <a:t>IV.-Les</a:t>
            </a:r>
            <a:r>
              <a:rPr lang="fr-FR" dirty="0"/>
              <a:t> dispositions du présent article sont d'ordre public et toute clause contraire à celles-ci est réputée non écrite. »</a:t>
            </a:r>
          </a:p>
          <a:p>
            <a:endParaRPr lang="fr-FR" dirty="0"/>
          </a:p>
          <a:p>
            <a:r>
              <a:rPr lang="fr-FR" dirty="0"/>
              <a:t>Débats en cours :</a:t>
            </a:r>
          </a:p>
          <a:p>
            <a:pPr marL="171450" indent="-171450">
              <a:buFontTx/>
              <a:buChar char="-"/>
            </a:pPr>
            <a:r>
              <a:rPr lang="fr-FR" dirty="0"/>
              <a:t>De quels « fonds publics » est-il question ? Le salaire habituel des chercheurs peut-il entrer dans ce périmètre ?</a:t>
            </a:r>
          </a:p>
          <a:p>
            <a:pPr marL="171450" indent="-171450">
              <a:buFontTx/>
              <a:buChar char="-"/>
            </a:pPr>
            <a:r>
              <a:rPr lang="fr-FR" dirty="0"/>
              <a:t>La LRN concerne explicitement les articles de revues, journaux ou magazines, mais peut-elle aussi concerner certains types particuliers de publications périodiques comme les actes de colloques récurrents au sein d’une collection identifiée ?</a:t>
            </a:r>
          </a:p>
          <a:p>
            <a:pPr marL="171450" indent="-171450">
              <a:buFontTx/>
              <a:buChar char="-"/>
            </a:pPr>
            <a:r>
              <a:rPr lang="fr-FR" dirty="0"/>
              <a:t>Quel domaine disciplinaire fait foi : celui de la revue « contenante », ou de l’article « contenu » ? Car certaines revues sont complètement pluridisciplinaires, et il arrive que des articles plutôt SHS soient publiés dans des revues plutôt STM (ex.: mise au point juridique dans une revue de biologie).</a:t>
            </a:r>
          </a:p>
          <a:p>
            <a:pPr marL="171450" indent="-171450">
              <a:buFontTx/>
              <a:buChar char="-"/>
            </a:pPr>
            <a:r>
              <a:rPr lang="fr-FR" dirty="0"/>
              <a:t>Cet article de loi a-t-il un effet rétroactif ? A priori oui, car seules les lois pénales sont concernées par la non-rétroactivité. Mais il faudra attendre une jurisprudence officielle sur ce point.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éditeurs étrangers sont-ils concernés par cet article ? Les juristes des grands établissements d’enseignement supérieur et recherche qui ont examiné ce texte semblent s’accorder en faveur de cette interprétation (cf. </a:t>
            </a:r>
            <a:r>
              <a:rPr lang="fr-FR" dirty="0">
                <a:effectLst/>
              </a:rPr>
              <a:t>N. </a:t>
            </a:r>
            <a:r>
              <a:rPr lang="fr-FR" dirty="0" err="1">
                <a:effectLst/>
              </a:rPr>
              <a:t>Becard</a:t>
            </a:r>
            <a:r>
              <a:rPr lang="fr-FR" dirty="0">
                <a:effectLst/>
              </a:rPr>
              <a:t> et al., </a:t>
            </a:r>
            <a:r>
              <a:rPr lang="fr-FR" i="1" dirty="0">
                <a:effectLst/>
              </a:rPr>
              <a:t>Ouverture des données de recherche. Guide d’analyse du cadre juridique en France</a:t>
            </a:r>
            <a:r>
              <a:rPr lang="fr-FR" dirty="0">
                <a:effectLst/>
              </a:rPr>
              <a:t>, INRA (en ligne </a:t>
            </a:r>
            <a:r>
              <a:rPr lang="fr-FR" dirty="0">
                <a:effectLst/>
                <a:hlinkClick r:id="rId3"/>
              </a:rPr>
              <a:t>https://www.ouvrirlascience.fr/ouverture-des-donnees-de-recherche-guide-danalyse-du-cadre-juridique-en-france-v2/</a:t>
            </a:r>
            <a:r>
              <a:rPr lang="fr-FR" dirty="0">
                <a:effectLst/>
              </a:rPr>
              <a:t>)</a:t>
            </a:r>
            <a:r>
              <a:rPr lang="fr-FR" dirty="0"/>
              <a:t>), mais d’autres avis divergents existent. Là encore, il faudra attendre une jurisprudence officielle sur ce point.</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54</a:t>
            </a:fld>
            <a:endParaRPr lang="fr-FR"/>
          </a:p>
        </p:txBody>
      </p:sp>
    </p:spTree>
    <p:extLst>
      <p:ext uri="{BB962C8B-B14F-4D97-AF65-F5344CB8AC3E}">
        <p14:creationId xmlns:p14="http://schemas.microsoft.com/office/powerpoint/2010/main" val="3469173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Plan S est un exemple de prise de position d’un groupe de financeurs de la recherche (qui forment la </a:t>
            </a:r>
            <a:r>
              <a:rPr lang="fr-FR" dirty="0" err="1"/>
              <a:t>cOAlition</a:t>
            </a:r>
            <a:r>
              <a:rPr lang="fr-FR" dirty="0"/>
              <a:t> S) en faveur de la science ouverte.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Objectif du Plan S : </a:t>
            </a:r>
            <a:r>
              <a:rPr lang="fr-FR" sz="1200" kern="1200" dirty="0">
                <a:solidFill>
                  <a:schemeClr val="tx1"/>
                </a:solidFill>
                <a:effectLst/>
                <a:latin typeface="+mn-lt"/>
                <a:ea typeface="+mn-ea"/>
                <a:cs typeface="+mn-cs"/>
              </a:rPr>
              <a:t>« Après le 1er janvier 2021, les publications scientifiques sur les résultats de la recherche financée sur fonds publics accordés par des agences de recherche ou des organismes de financement nationaux ou européens, doivent être publiées dans des revues ou sur des plateformes en accès libre. »</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55</a:t>
            </a:fld>
            <a:endParaRPr lang="fr-FR"/>
          </a:p>
        </p:txBody>
      </p:sp>
    </p:spTree>
    <p:extLst>
      <p:ext uri="{BB962C8B-B14F-4D97-AF65-F5344CB8AC3E}">
        <p14:creationId xmlns:p14="http://schemas.microsoft.com/office/powerpoint/2010/main" val="383516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06BB-32F7-4B2F-BCC3-6477785B76EC}" type="slidenum">
              <a:rPr lang="fr-FR" smtClean="0"/>
              <a:pPr/>
              <a:t>56</a:t>
            </a:fld>
            <a:endParaRPr lang="fr-FR"/>
          </a:p>
        </p:txBody>
      </p:sp>
    </p:spTree>
    <p:extLst>
      <p:ext uri="{BB962C8B-B14F-4D97-AF65-F5344CB8AC3E}">
        <p14:creationId xmlns:p14="http://schemas.microsoft.com/office/powerpoint/2010/main" val="964174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À noter que le Plan S </a:t>
            </a:r>
            <a:r>
              <a:rPr lang="fr-FR" sz="1200" kern="1200" dirty="0">
                <a:solidFill>
                  <a:schemeClr val="tx1"/>
                </a:solidFill>
                <a:effectLst/>
                <a:latin typeface="+mn-lt"/>
                <a:ea typeface="+mn-ea"/>
                <a:cs typeface="+mn-cs"/>
              </a:rPr>
              <a:t>propose depuis quelques mois un nouvel outil, le Journal Checker Tool, qui donne des informations claires et rapides aux chercheurs pour savoir si la revue dans laquelle ils veulent publier est conforme à la politique d’accès ouvert de l’organisme qui finance leurs recherches, lorsque celle-ci est alignée sur le plan S.</a:t>
            </a:r>
          </a:p>
          <a:p>
            <a:r>
              <a:rPr lang="fr-FR" sz="1200" kern="1200" dirty="0">
                <a:solidFill>
                  <a:schemeClr val="tx1"/>
                </a:solidFill>
                <a:effectLst/>
                <a:latin typeface="+mn-lt"/>
                <a:ea typeface="+mn-ea"/>
                <a:cs typeface="+mn-cs"/>
              </a:rPr>
              <a:t>Il leur suffit de renseigner le nom de la revue, de sélectionner l’organisme de financement et l’institution à laquelle ils sont affiliés.</a:t>
            </a:r>
          </a:p>
          <a:p>
            <a:r>
              <a:rPr lang="fr-FR" sz="1200" kern="1200" dirty="0">
                <a:solidFill>
                  <a:schemeClr val="tx1"/>
                </a:solidFill>
                <a:effectLst/>
                <a:latin typeface="+mn-lt"/>
                <a:ea typeface="+mn-ea"/>
                <a:cs typeface="+mn-cs"/>
              </a:rPr>
              <a:t>Dans cette première version, l’outil fournit des indications sur un ensemble d’exigences de base du Plan S : si une revue donnée offre une voie vers l’accès ouvert en conformité avec une licence CC BY (ou équivalente) et sans embargo, et la possibilité de conserver suffisamment de droits d’auteur pour permettre l’accès ouvert.</a:t>
            </a:r>
          </a:p>
          <a:p>
            <a:endParaRPr lang="fr-FR" sz="1200" kern="1200" dirty="0">
              <a:solidFill>
                <a:schemeClr val="tx1"/>
              </a:solidFill>
              <a:effectLst/>
              <a:latin typeface="+mn-lt"/>
              <a:ea typeface="+mn-ea"/>
              <a:cs typeface="+mn-cs"/>
            </a:endParaRPr>
          </a:p>
          <a:p>
            <a:r>
              <a:rPr lang="fr-FR" sz="1200" kern="1200">
                <a:solidFill>
                  <a:schemeClr val="tx1"/>
                </a:solidFill>
                <a:effectLst/>
                <a:latin typeface="+mn-lt"/>
                <a:ea typeface="+mn-ea"/>
                <a:cs typeface="+mn-cs"/>
              </a:rPr>
              <a:t>Source </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COAlition</a:t>
            </a:r>
            <a:r>
              <a:rPr lang="fr-FR" sz="1200" kern="1200" dirty="0">
                <a:solidFill>
                  <a:schemeClr val="tx1"/>
                </a:solidFill>
                <a:effectLst/>
                <a:latin typeface="+mn-lt"/>
                <a:ea typeface="+mn-ea"/>
                <a:cs typeface="+mn-cs"/>
              </a:rPr>
              <a:t> S releases the Journal Checker Tool, a </a:t>
            </a:r>
            <a:r>
              <a:rPr lang="fr-FR" sz="1200" kern="1200" dirty="0" err="1">
                <a:solidFill>
                  <a:schemeClr val="tx1"/>
                </a:solidFill>
                <a:effectLst/>
                <a:latin typeface="+mn-lt"/>
                <a:ea typeface="+mn-ea"/>
                <a:cs typeface="+mn-cs"/>
              </a:rPr>
              <a:t>search</a:t>
            </a:r>
            <a:r>
              <a:rPr lang="fr-FR" sz="1200" kern="1200" dirty="0">
                <a:solidFill>
                  <a:schemeClr val="tx1"/>
                </a:solidFill>
                <a:effectLst/>
                <a:latin typeface="+mn-lt"/>
                <a:ea typeface="+mn-ea"/>
                <a:cs typeface="+mn-cs"/>
              </a:rPr>
              <a:t> engine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checks Plan S compliance », 18 novembre 2020 (https://www.coalition-s.org/coalition-s-releases-the-journal-checker-tool/).</a:t>
            </a:r>
            <a:endParaRPr lang="fr-FR" dirty="0"/>
          </a:p>
        </p:txBody>
      </p:sp>
      <p:sp>
        <p:nvSpPr>
          <p:cNvPr id="4" name="Espace réservé du numéro de diapositive 3"/>
          <p:cNvSpPr>
            <a:spLocks noGrp="1"/>
          </p:cNvSpPr>
          <p:nvPr>
            <p:ph type="sldNum" sz="quarter" idx="10"/>
          </p:nvPr>
        </p:nvSpPr>
        <p:spPr/>
        <p:txBody>
          <a:bodyPr/>
          <a:lstStyle/>
          <a:p>
            <a:fld id="{4B1606BB-32F7-4B2F-BCC3-6477785B76EC}" type="slidenum">
              <a:rPr lang="fr-FR" smtClean="0"/>
              <a:pPr/>
              <a:t>57</a:t>
            </a:fld>
            <a:endParaRPr lang="fr-FR"/>
          </a:p>
        </p:txBody>
      </p:sp>
    </p:spTree>
    <p:extLst>
      <p:ext uri="{BB962C8B-B14F-4D97-AF65-F5344CB8AC3E}">
        <p14:creationId xmlns:p14="http://schemas.microsoft.com/office/powerpoint/2010/main" val="885573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n’existe pas de définition unique (que ce soit au niveau international ou même national) des données de la recherche.</a:t>
            </a:r>
          </a:p>
          <a:p>
            <a:r>
              <a:rPr lang="fr-FR" dirty="0"/>
              <a:t>Leur périmètre gagne à être le plus large possible, tout en gardant à l’esprit que la définition pragmatique des données de recherche (= tous les matériaux analysés, interprétés ou utilisés lors d’une recherche, quelle que soit leur origine et la méthode utilisée (M. </a:t>
            </a:r>
            <a:r>
              <a:rPr lang="fr-FR" dirty="0" err="1"/>
              <a:t>Saby</a:t>
            </a:r>
            <a:r>
              <a:rPr lang="fr-FR" dirty="0"/>
              <a:t> - https://osf.io/de98n/)) cohabite avec une définition juridique plus restreinte, dans laquelle les données sont en principe assimilées à des documents administratifs et à des archives publiques.</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60</a:t>
            </a:fld>
            <a:endParaRPr lang="fr-FR"/>
          </a:p>
        </p:txBody>
      </p:sp>
    </p:spTree>
    <p:extLst>
      <p:ext uri="{BB962C8B-B14F-4D97-AF65-F5344CB8AC3E}">
        <p14:creationId xmlns:p14="http://schemas.microsoft.com/office/powerpoint/2010/main" val="3611306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sur la définition des données de recherche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S. Fayet, « « Données » de la recherche, les </a:t>
            </a:r>
            <a:r>
              <a:rPr lang="fr-FR" dirty="0" err="1">
                <a:effectLst/>
              </a:rPr>
              <a:t>mal-nommées</a:t>
            </a:r>
            <a:r>
              <a:rPr lang="fr-FR" dirty="0">
                <a:effectLst/>
              </a:rPr>
              <a:t> », </a:t>
            </a:r>
            <a:r>
              <a:rPr lang="fr-FR" i="1" dirty="0" err="1">
                <a:effectLst/>
              </a:rPr>
              <a:t>UrfistInfo</a:t>
            </a:r>
            <a:r>
              <a:rPr lang="fr-FR" dirty="0">
                <a:effectLst/>
              </a:rPr>
              <a:t>, 2013 (en ligne </a:t>
            </a:r>
            <a:r>
              <a:rPr lang="fr-FR" dirty="0">
                <a:effectLst/>
                <a:hlinkClick r:id="rId3"/>
              </a:rPr>
              <a:t>https://urfistinfo.hypotheses.org/2581</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J. </a:t>
            </a:r>
            <a:r>
              <a:rPr lang="fr-FR" dirty="0" err="1">
                <a:effectLst/>
              </a:rPr>
              <a:t>Schöpfel</a:t>
            </a:r>
            <a:r>
              <a:rPr lang="fr-FR" dirty="0">
                <a:effectLst/>
              </a:rPr>
              <a:t> et al., « « Pour commencer, pourriez-vous définir ’données de la recherche’ ? » Une tentative de réponse », 2017 (en ligne </a:t>
            </a:r>
            <a:r>
              <a:rPr lang="fr-FR" dirty="0">
                <a:effectLst/>
                <a:hlinkClick r:id="rId4"/>
              </a:rPr>
              <a:t>https://hal.univ-lille3.fr/hal-01530937/document</a:t>
            </a:r>
            <a:r>
              <a:rPr lang="fr-FR"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À noter que c’est surtout parce que la définition de l’OCDE est un préalable à une réflexion sur les conditions </a:t>
            </a:r>
            <a:r>
              <a:rPr lang="fr-FR" b="1" dirty="0">
                <a:effectLst/>
              </a:rPr>
              <a:t>d’accès</a:t>
            </a:r>
            <a:r>
              <a:rPr lang="fr-FR" dirty="0">
                <a:effectLst/>
              </a:rPr>
              <a:t> aux données que les carnets de laboratoire et autres matériaux en sont exclus.</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61</a:t>
            </a:fld>
            <a:endParaRPr lang="fr-FR"/>
          </a:p>
        </p:txBody>
      </p:sp>
    </p:spTree>
    <p:extLst>
      <p:ext uri="{BB962C8B-B14F-4D97-AF65-F5344CB8AC3E}">
        <p14:creationId xmlns:p14="http://schemas.microsoft.com/office/powerpoint/2010/main" val="3458277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rPr>
              <a:t>Algorithmes : étapes et règles computationnelles devant être suivies dans les calculs ou autres opérations de résolution de problèmes, en particulier par un ordinateur.</a:t>
            </a:r>
          </a:p>
          <a:p>
            <a:pPr lvl="0"/>
            <a:r>
              <a:rPr lang="fr-FR" sz="1200" kern="1200" dirty="0">
                <a:solidFill>
                  <a:schemeClr val="tx1"/>
                </a:solidFill>
                <a:effectLst/>
                <a:latin typeface="+mn-lt"/>
                <a:ea typeface="+mn-ea"/>
                <a:cs typeface="+mn-cs"/>
              </a:rPr>
              <a:t>Code : code source, c’est-à-dire ensemble d’instructions de programme informatique lisibles par l’homme, qui énonce un algorithme de sorte qu’il puisse être exécuté par un ordinateur.</a:t>
            </a:r>
          </a:p>
          <a:p>
            <a:pPr lvl="0"/>
            <a:r>
              <a:rPr lang="fr-FR" sz="1200" kern="1200" dirty="0">
                <a:solidFill>
                  <a:schemeClr val="tx1"/>
                </a:solidFill>
                <a:effectLst/>
                <a:latin typeface="+mn-lt"/>
                <a:ea typeface="+mn-ea"/>
                <a:cs typeface="+mn-cs"/>
              </a:rPr>
              <a:t>Logiciel : désigne à la fois le code et les fichiers exécutables et bibliothèques générés à partir du code source.</a:t>
            </a:r>
          </a:p>
          <a:p>
            <a:r>
              <a:rPr lang="fr-FR" sz="1200" kern="1200" dirty="0">
                <a:solidFill>
                  <a:schemeClr val="tx1"/>
                </a:solidFill>
                <a:effectLst/>
                <a:latin typeface="+mn-lt"/>
                <a:ea typeface="+mn-ea"/>
                <a:cs typeface="+mn-cs"/>
              </a:rPr>
              <a:t>Flux de travail : description précise des étapes d’une méthode utilisée pour générer des résultats de recherche à l’aide de ressources analogiques (protocoles cliniques ou entretiens anthropologiques, par exemple) et numériques (de type données et code, y compris les valeurs de paramètres, graines de nombre aléatoire, dépendances de données et logiciels, et séquences d’appel de code). Les descriptions de flux de travail scientifiques sont souvent interprétées et exécutées par un logiciel spécialisé gérant l’accès au code et son exécution, l’accès aux données et leur circulation, la consignation et le traitement des erreurs.</a:t>
            </a: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62</a:t>
            </a:fld>
            <a:endParaRPr lang="fr-FR"/>
          </a:p>
        </p:txBody>
      </p:sp>
    </p:spTree>
    <p:extLst>
      <p:ext uri="{BB962C8B-B14F-4D97-AF65-F5344CB8AC3E}">
        <p14:creationId xmlns:p14="http://schemas.microsoft.com/office/powerpoint/2010/main" val="2607450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savoir plus sur les différentes façons de partager des données : https://doranum.fr/data-paper-data-journal/comment-publier-donnees-recherche/</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65</a:t>
            </a:fld>
            <a:endParaRPr lang="fr-FR"/>
          </a:p>
        </p:txBody>
      </p:sp>
    </p:spTree>
    <p:extLst>
      <p:ext uri="{BB962C8B-B14F-4D97-AF65-F5344CB8AC3E}">
        <p14:creationId xmlns:p14="http://schemas.microsoft.com/office/powerpoint/2010/main" val="2894646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principe F (Facile à trouver) a pour objectif de faciliter la découverte des données. Pour cela :</a:t>
            </a:r>
          </a:p>
          <a:p>
            <a:pPr marL="171450" indent="-171450">
              <a:buFontTx/>
              <a:buChar char="-"/>
            </a:pPr>
            <a:r>
              <a:rPr lang="fr-FR" dirty="0"/>
              <a:t>Les données doivent être munies d’un identifiant pérenne (ou </a:t>
            </a:r>
            <a:r>
              <a:rPr lang="fr-FR" i="1" dirty="0"/>
              <a:t>PID</a:t>
            </a:r>
            <a:r>
              <a:rPr lang="fr-FR" i="0" dirty="0"/>
              <a:t>, </a:t>
            </a:r>
            <a:r>
              <a:rPr lang="fr-FR" i="1" dirty="0"/>
              <a:t>Persistent Identifier</a:t>
            </a:r>
            <a:r>
              <a:rPr lang="fr-FR" i="0" dirty="0"/>
              <a:t>)</a:t>
            </a:r>
          </a:p>
          <a:p>
            <a:pPr marL="171450" indent="-171450">
              <a:buFontTx/>
              <a:buChar char="-"/>
            </a:pPr>
            <a:r>
              <a:rPr lang="fr-FR" i="0" dirty="0"/>
              <a:t>Les données doivent être décrites par des métadonnées</a:t>
            </a:r>
          </a:p>
          <a:p>
            <a:pPr marL="171450" indent="-171450">
              <a:buFontTx/>
              <a:buChar char="-"/>
            </a:pPr>
            <a:r>
              <a:rPr lang="fr-FR" i="0" dirty="0"/>
              <a:t>Ces métadonnées doivent inclure le PID</a:t>
            </a:r>
          </a:p>
          <a:p>
            <a:pPr marL="171450" indent="-171450">
              <a:buFontTx/>
              <a:buChar char="-"/>
            </a:pPr>
            <a:r>
              <a:rPr lang="fr-FR" i="0" dirty="0"/>
              <a:t>Les données doivent être déposées dans un entrepôt de données</a:t>
            </a:r>
          </a:p>
          <a:p>
            <a:pPr marL="171450" indent="-171450">
              <a:buFontTx/>
              <a:buChar char="-"/>
            </a:pPr>
            <a:endParaRPr lang="fr-FR" i="0" dirty="0"/>
          </a:p>
          <a:p>
            <a:pPr marL="0" indent="0">
              <a:buFontTx/>
              <a:buNone/>
            </a:pPr>
            <a:r>
              <a:rPr lang="fr-FR" i="0" dirty="0"/>
              <a:t>Le principe A (Accessible) a pour objectif de permettre d’accéder aux données et de les rendre téléchargeables. Pour cela :</a:t>
            </a:r>
          </a:p>
          <a:p>
            <a:pPr marL="171450" indent="-171450">
              <a:buFontTx/>
              <a:buChar char="-"/>
            </a:pPr>
            <a:r>
              <a:rPr lang="fr-FR" i="0" dirty="0"/>
              <a:t>Les données doivent être accessibles à travers un protocole de communication standard ;</a:t>
            </a:r>
          </a:p>
          <a:p>
            <a:pPr marL="171450" indent="-171450">
              <a:buFontTx/>
              <a:buChar char="-"/>
            </a:pPr>
            <a:r>
              <a:rPr lang="fr-FR" i="0" dirty="0"/>
              <a:t>Ce protocole doit être libre et ouvert ;</a:t>
            </a:r>
          </a:p>
          <a:p>
            <a:pPr marL="171450" indent="-171450">
              <a:buFontTx/>
              <a:buChar char="-"/>
            </a:pPr>
            <a:r>
              <a:rPr lang="fr-FR" i="0" dirty="0"/>
              <a:t>Ce protocole permet un accès par authentification si besoin ;</a:t>
            </a:r>
          </a:p>
          <a:p>
            <a:pPr marL="171450" indent="-171450">
              <a:buFontTx/>
              <a:buChar char="-"/>
            </a:pPr>
            <a:r>
              <a:rPr lang="fr-FR" i="0" dirty="0"/>
              <a:t>Les métadonnées restent accessibles même si les données ne le sont pas ou plus.</a:t>
            </a:r>
          </a:p>
          <a:p>
            <a:pPr marL="171450" indent="-171450">
              <a:buFontTx/>
              <a:buChar char="-"/>
            </a:pPr>
            <a:endParaRPr lang="fr-FR" i="0" dirty="0"/>
          </a:p>
          <a:p>
            <a:pPr marL="0" indent="0">
              <a:buFontTx/>
              <a:buNone/>
            </a:pPr>
            <a:r>
              <a:rPr lang="fr-FR" i="0" dirty="0"/>
              <a:t>Le principe I (Interopérable) a pour objectif de rendre les données exploitables quel que soit l’environnement informatique utilisé. Pour cela :</a:t>
            </a:r>
          </a:p>
          <a:p>
            <a:pPr marL="171450" indent="-171450">
              <a:buFontTx/>
              <a:buChar char="-"/>
            </a:pPr>
            <a:r>
              <a:rPr lang="fr-FR" i="0" dirty="0"/>
              <a:t>Les données sont décrites (par le biais des métadonnées) avec un vocabulaire contrôlé ;</a:t>
            </a:r>
          </a:p>
          <a:p>
            <a:pPr marL="171450" indent="-171450">
              <a:buFontTx/>
              <a:buChar char="-"/>
            </a:pPr>
            <a:r>
              <a:rPr lang="fr-FR" i="0" dirty="0"/>
              <a:t>Les vocabulaires utilisés respectent les principes FAIR ;</a:t>
            </a:r>
          </a:p>
          <a:p>
            <a:pPr marL="171450" indent="-171450">
              <a:buFontTx/>
              <a:buChar char="-"/>
            </a:pPr>
            <a:r>
              <a:rPr lang="fr-FR" i="0" dirty="0"/>
              <a:t>Les métadonnées sont reliées à d’autres données.</a:t>
            </a:r>
          </a:p>
          <a:p>
            <a:pPr marL="0" indent="0">
              <a:buFontTx/>
              <a:buNone/>
            </a:pPr>
            <a:endParaRPr lang="fr-FR" i="0" dirty="0"/>
          </a:p>
          <a:p>
            <a:pPr marL="0" indent="0">
              <a:buFontTx/>
              <a:buNone/>
            </a:pPr>
            <a:r>
              <a:rPr lang="fr-FR" i="0" dirty="0"/>
              <a:t>Le principe R (Réutilisable) a pour objectif de permettre la réutilisation des données pour de futures recherches. Pour cela :</a:t>
            </a:r>
          </a:p>
          <a:p>
            <a:pPr marL="171450" indent="-171450">
              <a:buFontTx/>
              <a:buChar char="-"/>
            </a:pPr>
            <a:r>
              <a:rPr lang="fr-FR" i="0" dirty="0"/>
              <a:t>Les métadonnées doivent donner le plus d’informations possible ;</a:t>
            </a:r>
          </a:p>
          <a:p>
            <a:pPr marL="171450" indent="-171450">
              <a:buFontTx/>
              <a:buChar char="-"/>
            </a:pPr>
            <a:r>
              <a:rPr lang="fr-FR" i="0" dirty="0"/>
              <a:t>Une licence d’utilisation est attribuée aux données ;</a:t>
            </a:r>
          </a:p>
          <a:p>
            <a:pPr marL="171450" indent="-171450">
              <a:buFontTx/>
              <a:buChar char="-"/>
            </a:pPr>
            <a:r>
              <a:rPr lang="fr-FR" i="0" dirty="0"/>
              <a:t>La description des données indique leur provenance (créateur, date…) ;</a:t>
            </a:r>
          </a:p>
          <a:p>
            <a:pPr marL="171450" indent="-171450">
              <a:buFontTx/>
              <a:buChar char="-"/>
            </a:pPr>
            <a:r>
              <a:rPr lang="fr-FR" i="0" dirty="0"/>
              <a:t>Le partage des données suit les standards de la communauté scientifique.</a:t>
            </a: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66</a:t>
            </a:fld>
            <a:endParaRPr lang="fr-FR"/>
          </a:p>
        </p:txBody>
      </p:sp>
    </p:spTree>
    <p:extLst>
      <p:ext uri="{BB962C8B-B14F-4D97-AF65-F5344CB8AC3E}">
        <p14:creationId xmlns:p14="http://schemas.microsoft.com/office/powerpoint/2010/main" val="1065670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textes de loi qui encadrent le principe d’open data (intégrés au Code des relations entre le public et l’administration, Livre III, titre 2</a:t>
            </a:r>
            <a:r>
              <a:rPr lang="fr-FR" baseline="30000" dirty="0"/>
              <a:t>e</a:t>
            </a:r>
            <a:r>
              <a:rPr lang="fr-FR" dirty="0"/>
              <a:t>) :</a:t>
            </a:r>
          </a:p>
          <a:p>
            <a:pPr marL="171450" indent="-171450">
              <a:buFontTx/>
              <a:buChar char="-"/>
            </a:pPr>
            <a:r>
              <a:rPr lang="fr-FR" dirty="0"/>
              <a:t>Loi « CADA » (Commission d’accès aux documents administratifs) de 1978 : droit d’accès individuel libre et gratuit aux documents administratifs ;</a:t>
            </a:r>
          </a:p>
          <a:p>
            <a:pPr marL="171450" indent="-171450">
              <a:buFontTx/>
              <a:buChar char="-"/>
            </a:pPr>
            <a:r>
              <a:rPr lang="fr-FR" dirty="0"/>
              <a:t>Loi pour une République numérique de 2016 : les administrations doivent passer d’une logique de réponse aux demandes individuelles à une logique de diffusion volontaire et globale.</a:t>
            </a:r>
          </a:p>
          <a:p>
            <a:pPr marL="0" indent="0">
              <a:buFontTx/>
              <a:buNone/>
            </a:pPr>
            <a:endParaRPr lang="fr-FR" dirty="0"/>
          </a:p>
          <a:p>
            <a:pPr marL="0" indent="0">
              <a:buFontTx/>
              <a:buNone/>
            </a:pPr>
            <a:r>
              <a:rPr lang="fr-FR" dirty="0"/>
              <a:t>Les textes de loi qui encadrent le principe de libre réutilisation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Loi </a:t>
            </a:r>
            <a:r>
              <a:rPr lang="fr-FR" dirty="0" err="1"/>
              <a:t>Valter</a:t>
            </a:r>
            <a:r>
              <a:rPr lang="fr-FR" dirty="0"/>
              <a:t> de 2015 : droit de réutilisation libre et gratuite pour tous des informations contenues dans les documents administratifs (sous réserve d’exceptions)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Loi pour une République numérique : la réutilisation des données de la recherche rendues publiques est entièrement libre.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Texte original de l’art. 30 de la Loi pour une République numérique (https://www.legifrance.gouv.fr/jorf/article_jo/JORFARTI000033202841?r=CSKF7dU4Qj)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dirty="0" err="1"/>
              <a:t>II.-Dès</a:t>
            </a:r>
            <a:r>
              <a:rPr lang="fr-FR" dirty="0"/>
              <a:t> lors que les données issues d'une activité de recherche financée au moins pour moitié par des dotations de l'</a:t>
            </a:r>
            <a:r>
              <a:rPr lang="fr-FR" dirty="0" err="1"/>
              <a:t>Etat</a:t>
            </a:r>
            <a:r>
              <a:rPr lang="fr-FR" dirty="0"/>
              <a:t>, des collectivités territoriales, des établissements publics, des subventions d'agences de financement nationales ou par des fonds de l'Union européenne ne sont pas protégées par un droit spécifique ou une réglementation particulière et qu'elles ont été rendues publiques par le chercheur, l'établissement ou l'organisme de recherche, leur réutilisation est libre. </a:t>
            </a:r>
            <a:br>
              <a:rPr lang="fr-FR" dirty="0"/>
            </a:br>
            <a:r>
              <a:rPr lang="fr-FR" dirty="0" err="1"/>
              <a:t>III.-L'éditeur</a:t>
            </a:r>
            <a:r>
              <a:rPr lang="fr-FR" dirty="0"/>
              <a:t> d'un écrit scientifique mentionné au I ne peut limiter la réutilisation des données de la recherche rendues publiques dans le cadre de sa publication. </a:t>
            </a:r>
            <a:br>
              <a:rPr lang="fr-FR" dirty="0"/>
            </a:br>
            <a:r>
              <a:rPr lang="fr-FR" dirty="0" err="1"/>
              <a:t>IV.-Les</a:t>
            </a:r>
            <a:r>
              <a:rPr lang="fr-FR" dirty="0"/>
              <a:t> dispositions du présent article sont d'ordre public et toute clause contraire à celles-ci est réputée non écrite. »</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72</a:t>
            </a:fld>
            <a:endParaRPr lang="fr-FR"/>
          </a:p>
        </p:txBody>
      </p:sp>
    </p:spTree>
    <p:extLst>
      <p:ext uri="{BB962C8B-B14F-4D97-AF65-F5344CB8AC3E}">
        <p14:creationId xmlns:p14="http://schemas.microsoft.com/office/powerpoint/2010/main" val="30659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Axe n°1 : L’ouverture des publications scientifiques doit devenir la pratique par </a:t>
            </a:r>
            <a:r>
              <a:rPr lang="fr-FR" dirty="0" err="1"/>
              <a:t>défaut</a:t>
            </a:r>
            <a:r>
              <a:rPr lang="fr-FR" dirty="0"/>
              <a:t> aussi vite que possible. Pour engager cette dynamique, les publications issues de recherches </a:t>
            </a:r>
            <a:r>
              <a:rPr lang="fr-FR" dirty="0" err="1"/>
              <a:t>financées</a:t>
            </a:r>
            <a:r>
              <a:rPr lang="fr-FR" dirty="0"/>
              <a:t> au moyen d’appels à projets sur fonds publics seront obligatoirement mises à disposition en </a:t>
            </a:r>
            <a:r>
              <a:rPr lang="fr-FR" dirty="0" err="1"/>
              <a:t>accès</a:t>
            </a:r>
            <a:r>
              <a:rPr lang="fr-FR" dirty="0"/>
              <a:t> ouvert, que ce soit par la publication dans des revues ou ouvrages nativement en </a:t>
            </a:r>
            <a:r>
              <a:rPr lang="fr-FR" dirty="0" err="1"/>
              <a:t>accès</a:t>
            </a:r>
            <a:r>
              <a:rPr lang="fr-FR" dirty="0"/>
              <a:t> ouvert, soit par </a:t>
            </a:r>
            <a:r>
              <a:rPr lang="fr-FR" dirty="0" err="1"/>
              <a:t>dépôt</a:t>
            </a:r>
            <a:r>
              <a:rPr lang="fr-FR" dirty="0"/>
              <a:t> dans une archive ouverte publique comme HAL.</a:t>
            </a:r>
          </a:p>
          <a:p>
            <a:r>
              <a:rPr lang="fr-FR" dirty="0"/>
              <a:t>Mesures concrètes :</a:t>
            </a:r>
          </a:p>
          <a:p>
            <a:pPr marL="171450" indent="-171450">
              <a:buFontTx/>
              <a:buChar char="-"/>
            </a:pPr>
            <a:r>
              <a:rPr lang="fr-FR" dirty="0"/>
              <a:t>Rendre obligatoire la publication en </a:t>
            </a:r>
            <a:r>
              <a:rPr lang="fr-FR" dirty="0" err="1"/>
              <a:t>accès</a:t>
            </a:r>
            <a:r>
              <a:rPr lang="fr-FR" dirty="0"/>
              <a:t> ouvert des articles et livres issus de recherches </a:t>
            </a:r>
            <a:r>
              <a:rPr lang="fr-FR" dirty="0" err="1"/>
              <a:t>financées</a:t>
            </a:r>
            <a:r>
              <a:rPr lang="fr-FR" dirty="0"/>
              <a:t> par appel d’offres sur fonds publics ;</a:t>
            </a:r>
          </a:p>
          <a:p>
            <a:pPr marL="171450" indent="-171450">
              <a:buFontTx/>
              <a:buChar char="-"/>
            </a:pPr>
            <a:r>
              <a:rPr lang="fr-FR" dirty="0"/>
              <a:t>Créer un fonds pour la science ouverte ;</a:t>
            </a:r>
          </a:p>
          <a:p>
            <a:pPr marL="171450" indent="-171450">
              <a:buFontTx/>
              <a:buChar char="-"/>
            </a:pPr>
            <a:r>
              <a:rPr lang="fr-FR" dirty="0"/>
              <a:t>Soutenir l’archive ouverte nationale HAL et simplifier le dépôt par les chercheurs qui publient en accès ouvert sur d’autres plateformes dans le monde.</a:t>
            </a:r>
          </a:p>
          <a:p>
            <a:pPr marL="171450" indent="-171450">
              <a:buFontTx/>
              <a:buChar char="-"/>
            </a:pPr>
            <a:endParaRPr lang="fr-FR" dirty="0"/>
          </a:p>
          <a:p>
            <a:r>
              <a:rPr lang="fr-FR" dirty="0"/>
              <a:t>Axe n°2 : Notre ambition est de faire en sorte que les </a:t>
            </a:r>
            <a:r>
              <a:rPr lang="fr-FR" dirty="0" err="1"/>
              <a:t>données</a:t>
            </a:r>
            <a:r>
              <a:rPr lang="fr-FR" dirty="0"/>
              <a:t> produites par la recherche publique </a:t>
            </a:r>
            <a:r>
              <a:rPr lang="fr-FR" dirty="0" err="1"/>
              <a:t>française</a:t>
            </a:r>
            <a:r>
              <a:rPr lang="fr-FR" dirty="0"/>
              <a:t> soient progressivement </a:t>
            </a:r>
            <a:r>
              <a:rPr lang="fr-FR" dirty="0" err="1"/>
              <a:t>structurées</a:t>
            </a:r>
            <a:r>
              <a:rPr lang="fr-FR" dirty="0"/>
              <a:t> en </a:t>
            </a:r>
            <a:r>
              <a:rPr lang="fr-FR" dirty="0" err="1"/>
              <a:t>conformite</a:t>
            </a:r>
            <a:r>
              <a:rPr lang="fr-FR" dirty="0"/>
              <a:t>́ avec les principes FAIR (Facile à trouver, Accessible, </a:t>
            </a:r>
            <a:r>
              <a:rPr lang="fr-FR" dirty="0" err="1"/>
              <a:t>Interopérable</a:t>
            </a:r>
            <a:r>
              <a:rPr lang="fr-FR" dirty="0"/>
              <a:t>, </a:t>
            </a:r>
            <a:r>
              <a:rPr lang="fr-FR" dirty="0" err="1"/>
              <a:t>Réutilisable</a:t>
            </a:r>
            <a:r>
              <a:rPr lang="fr-FR" dirty="0"/>
              <a:t>), </a:t>
            </a:r>
            <a:r>
              <a:rPr lang="fr-FR" dirty="0" err="1"/>
              <a:t>préservées</a:t>
            </a:r>
            <a:r>
              <a:rPr lang="fr-FR" dirty="0"/>
              <a:t> et, quand cela est possible, ouvertes.</a:t>
            </a:r>
          </a:p>
          <a:p>
            <a:r>
              <a:rPr lang="fr-FR" dirty="0"/>
              <a:t>Mesures concrètes :</a:t>
            </a:r>
          </a:p>
          <a:p>
            <a:pPr marL="171450" indent="-171450">
              <a:buFontTx/>
              <a:buChar char="-"/>
            </a:pPr>
            <a:r>
              <a:rPr lang="fr-FR" dirty="0"/>
              <a:t>Rendre obligatoire la diffusion ouverte des </a:t>
            </a:r>
            <a:r>
              <a:rPr lang="fr-FR" dirty="0" err="1"/>
              <a:t>données</a:t>
            </a:r>
            <a:r>
              <a:rPr lang="fr-FR" dirty="0"/>
              <a:t> de recherche issues de programmes </a:t>
            </a:r>
            <a:r>
              <a:rPr lang="fr-FR" dirty="0" err="1"/>
              <a:t>financés</a:t>
            </a:r>
            <a:r>
              <a:rPr lang="fr-FR" dirty="0"/>
              <a:t> par appels à projets sur fonds publics ;</a:t>
            </a:r>
          </a:p>
          <a:p>
            <a:pPr marL="171450" indent="-171450">
              <a:buFontTx/>
              <a:buChar char="-"/>
            </a:pPr>
            <a:r>
              <a:rPr lang="fr-FR" dirty="0" err="1"/>
              <a:t>Créer</a:t>
            </a:r>
            <a:r>
              <a:rPr lang="fr-FR" dirty="0"/>
              <a:t> la fonction d’administrateur des </a:t>
            </a:r>
            <a:r>
              <a:rPr lang="fr-FR" dirty="0" err="1"/>
              <a:t>données</a:t>
            </a:r>
            <a:r>
              <a:rPr lang="fr-FR" dirty="0"/>
              <a:t> et le </a:t>
            </a:r>
            <a:r>
              <a:rPr lang="fr-FR" dirty="0" err="1"/>
              <a:t>réseau</a:t>
            </a:r>
            <a:r>
              <a:rPr lang="fr-FR" dirty="0"/>
              <a:t> associé au sein des </a:t>
            </a:r>
            <a:r>
              <a:rPr lang="fr-FR" dirty="0" err="1"/>
              <a:t>établissements</a:t>
            </a:r>
            <a:r>
              <a:rPr lang="fr-FR" dirty="0"/>
              <a:t> ;</a:t>
            </a:r>
          </a:p>
          <a:p>
            <a:pPr marL="171450" indent="-171450">
              <a:buFontTx/>
              <a:buChar char="-"/>
            </a:pPr>
            <a:r>
              <a:rPr lang="fr-FR" dirty="0" err="1"/>
              <a:t>Créer</a:t>
            </a:r>
            <a:r>
              <a:rPr lang="fr-FR" dirty="0"/>
              <a:t> les conditions et promouvoir l'adoption d'une politique de données ouvertes associées aux articles par les chercheurs.</a:t>
            </a:r>
          </a:p>
          <a:p>
            <a:pPr marL="171450" indent="-171450">
              <a:buFontTx/>
              <a:buChar char="-"/>
            </a:pPr>
            <a:endParaRPr lang="fr-FR" dirty="0"/>
          </a:p>
          <a:p>
            <a:pPr marL="0" indent="0">
              <a:buFontTx/>
              <a:buNone/>
            </a:pPr>
            <a:r>
              <a:rPr lang="fr-FR" dirty="0"/>
              <a:t>Axe n°3 : Le </a:t>
            </a:r>
            <a:r>
              <a:rPr lang="fr-FR" dirty="0" err="1"/>
              <a:t>succès</a:t>
            </a:r>
            <a:r>
              <a:rPr lang="fr-FR" dirty="0"/>
              <a:t> de la science ouverte implique le </a:t>
            </a:r>
            <a:r>
              <a:rPr lang="fr-FR" dirty="0" err="1"/>
              <a:t>développement</a:t>
            </a:r>
            <a:r>
              <a:rPr lang="fr-FR" dirty="0"/>
              <a:t> de nouvelles pratiques quotidiennes pour les chercheurs. Cela </a:t>
            </a:r>
            <a:r>
              <a:rPr lang="fr-FR" dirty="0" err="1"/>
              <a:t>nécessite</a:t>
            </a:r>
            <a:r>
              <a:rPr lang="fr-FR" dirty="0"/>
              <a:t> la </a:t>
            </a:r>
            <a:r>
              <a:rPr lang="fr-FR" dirty="0" err="1"/>
              <a:t>définition</a:t>
            </a:r>
            <a:r>
              <a:rPr lang="fr-FR" dirty="0"/>
              <a:t> de nouvelles </a:t>
            </a:r>
            <a:r>
              <a:rPr lang="fr-FR" dirty="0" err="1"/>
              <a:t>compétences</a:t>
            </a:r>
            <a:r>
              <a:rPr lang="fr-FR" dirty="0"/>
              <a:t>, le </a:t>
            </a:r>
            <a:r>
              <a:rPr lang="fr-FR" dirty="0" err="1"/>
              <a:t>développement</a:t>
            </a:r>
            <a:r>
              <a:rPr lang="fr-FR" dirty="0"/>
              <a:t> de nouvelles formations et l’adoption de nouveaux services.</a:t>
            </a:r>
          </a:p>
          <a:p>
            <a:pPr marL="0" indent="0">
              <a:buFontTx/>
              <a:buNone/>
            </a:pPr>
            <a:r>
              <a:rPr lang="fr-FR" dirty="0"/>
              <a:t>Mesures concrètes :</a:t>
            </a:r>
          </a:p>
          <a:p>
            <a:pPr marL="171450" indent="-171450">
              <a:buFontTx/>
              <a:buChar char="-"/>
            </a:pPr>
            <a:r>
              <a:rPr lang="fr-FR" dirty="0" err="1"/>
              <a:t>Développer</a:t>
            </a:r>
            <a:r>
              <a:rPr lang="fr-FR" dirty="0"/>
              <a:t> les </a:t>
            </a:r>
            <a:r>
              <a:rPr lang="fr-FR" dirty="0" err="1"/>
              <a:t>compétences</a:t>
            </a:r>
            <a:r>
              <a:rPr lang="fr-FR" dirty="0"/>
              <a:t> en </a:t>
            </a:r>
            <a:r>
              <a:rPr lang="fr-FR" dirty="0" err="1"/>
              <a:t>matière</a:t>
            </a:r>
            <a:r>
              <a:rPr lang="fr-FR" dirty="0"/>
              <a:t> de science ouverte notamment au sein des </a:t>
            </a:r>
            <a:r>
              <a:rPr lang="fr-FR" dirty="0" err="1"/>
              <a:t>écoles</a:t>
            </a:r>
            <a:r>
              <a:rPr lang="fr-FR" dirty="0"/>
              <a:t> doctorales ;</a:t>
            </a:r>
          </a:p>
          <a:p>
            <a:pPr marL="171450" indent="-171450">
              <a:buFontTx/>
              <a:buChar char="-"/>
            </a:pPr>
            <a:r>
              <a:rPr lang="fr-FR" dirty="0"/>
              <a:t>Engager les </a:t>
            </a:r>
            <a:r>
              <a:rPr lang="fr-FR" dirty="0" err="1"/>
              <a:t>opérateurs</a:t>
            </a:r>
            <a:r>
              <a:rPr lang="fr-FR" dirty="0"/>
              <a:t> de la recherche à se doter d’une politique de science ouverte ;</a:t>
            </a:r>
          </a:p>
          <a:p>
            <a:pPr marL="171450" indent="-171450">
              <a:buFontTx/>
              <a:buChar char="-"/>
            </a:pPr>
            <a:r>
              <a:rPr lang="fr-FR" dirty="0"/>
              <a:t>Contribuer activement à la structuration </a:t>
            </a:r>
            <a:r>
              <a:rPr lang="fr-FR" dirty="0" err="1"/>
              <a:t>européenne</a:t>
            </a:r>
            <a:r>
              <a:rPr lang="fr-FR" dirty="0"/>
              <a:t> au sein du </a:t>
            </a:r>
            <a:r>
              <a:rPr lang="fr-FR" dirty="0" err="1"/>
              <a:t>European</a:t>
            </a:r>
            <a:r>
              <a:rPr lang="fr-FR" dirty="0"/>
              <a:t> Open Science Cloud et par la participation à GO FAIR.</a:t>
            </a:r>
          </a:p>
          <a:p>
            <a:pPr marL="171450" indent="-171450">
              <a:buFontTx/>
              <a:buChar char="-"/>
            </a:pPr>
            <a:endParaRPr lang="fr-FR" dirty="0"/>
          </a:p>
          <a:p>
            <a:pPr marL="0" indent="0">
              <a:buFontTx/>
              <a:buNone/>
            </a:pPr>
            <a:r>
              <a:rPr lang="fr-FR" dirty="0"/>
              <a:t>Texte intégral du Plan sur https://www.ouvrirlascience.fr/plan-national-pour-la-science-ouverte/</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7</a:t>
            </a:fld>
            <a:endParaRPr lang="fr-FR"/>
          </a:p>
        </p:txBody>
      </p:sp>
    </p:spTree>
    <p:extLst>
      <p:ext uri="{BB962C8B-B14F-4D97-AF65-F5344CB8AC3E}">
        <p14:creationId xmlns:p14="http://schemas.microsoft.com/office/powerpoint/2010/main" val="226418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Outre le partage des données, l'ouverture de la recherche repose sur le partage des matériels. Les matériels utilisés par les chercheurs sont propres à une discipline et parfois spécifiques à un laboratoire. Vous trouverez ci-dessous des exemples de matériels que vous pouvez partager, bien que vous puissiez toujours vous entretenir avec les pairs de votre discipline pour déterminer quels entrepôts y sont utilisés. Lorsque vous avez des matériels, des données et des publications d'un même projet de recherche partagés dans différents entrepôts, référencez-les avec un lien et un identifiant unique pour qu'ils puissent être facilement localisés.</a:t>
            </a:r>
          </a:p>
          <a:p>
            <a:endParaRPr lang="fr-FR" b="1" dirty="0"/>
          </a:p>
          <a:p>
            <a:r>
              <a:rPr lang="fr-FR" b="0" i="1" dirty="0"/>
              <a:t>Les réactifs</a:t>
            </a:r>
          </a:p>
          <a:p>
            <a:r>
              <a:rPr lang="fr-FR" dirty="0"/>
              <a:t>Un réactif est une substance, un composé ou un mélange qui peut être ajouté à un système afin de créer une réaction chimique ou une réaction d'un autre type. Les réactifs peuvent être déposés dans des entrepôts tels que </a:t>
            </a:r>
            <a:r>
              <a:rPr lang="fr-FR" dirty="0" err="1">
                <a:hlinkClick r:id="rId3"/>
              </a:rPr>
              <a:t>Addgene</a:t>
            </a:r>
            <a:r>
              <a:rPr lang="fr-FR" dirty="0"/>
              <a:t>, </a:t>
            </a:r>
            <a:r>
              <a:rPr lang="fr-FR" dirty="0">
                <a:hlinkClick r:id="rId4"/>
              </a:rPr>
              <a:t>The Bloomington Drosophila Stock Center</a:t>
            </a:r>
            <a:r>
              <a:rPr lang="fr-FR" dirty="0"/>
              <a:t>, et </a:t>
            </a:r>
            <a:r>
              <a:rPr lang="fr-FR" dirty="0">
                <a:hlinkClick r:id="rId5"/>
              </a:rPr>
              <a:t>ATCC</a:t>
            </a:r>
            <a:r>
              <a:rPr lang="fr-FR" dirty="0"/>
              <a:t> pour les rendre facilement accessibles aux autres chercheurs. Obtenez une licence pour vos supports afin qu'ils puissent être réutilisés par d'autres chercheurs.</a:t>
            </a:r>
          </a:p>
          <a:p>
            <a:endParaRPr lang="fr-FR" b="1" dirty="0"/>
          </a:p>
          <a:p>
            <a:r>
              <a:rPr lang="fr-FR" b="0" i="1" dirty="0"/>
              <a:t>Les protocoles</a:t>
            </a:r>
          </a:p>
          <a:p>
            <a:r>
              <a:rPr lang="fr-FR" dirty="0"/>
              <a:t>Un protocole décrit un enregistrement formel ou officiel des observations expérimentales scientifiques sous un format structurée. Déposez des protocoles virtuels pour la citation, l'adaptation et la réutilisation à l'aide de </a:t>
            </a:r>
            <a:r>
              <a:rPr lang="fr-FR" dirty="0">
                <a:hlinkClick r:id="rId6"/>
              </a:rPr>
              <a:t>Protocols.io</a:t>
            </a:r>
            <a:r>
              <a:rPr lang="fr-FR" dirty="0"/>
              <a:t>.</a:t>
            </a:r>
          </a:p>
          <a:p>
            <a:endParaRPr lang="fr-FR" b="1" dirty="0"/>
          </a:p>
          <a:p>
            <a:r>
              <a:rPr lang="fr-FR" b="0" i="1" dirty="0"/>
              <a:t>Carnets de recherche, conteneurs, logiciels et matériel informatique</a:t>
            </a:r>
          </a:p>
          <a:p>
            <a:r>
              <a:rPr lang="fr-FR" dirty="0"/>
              <a:t>L'analyse reproductible est facilitée par l'utilisation de la programmation lettrée, de la technologie des conteneurs et de la virtualisation. En plus de partager votre code et vos données, partagez également vos carnets de recherche </a:t>
            </a:r>
            <a:r>
              <a:rPr lang="fr-FR" dirty="0" err="1"/>
              <a:t>Jupyter</a:t>
            </a:r>
            <a:r>
              <a:rPr lang="fr-FR" dirty="0"/>
              <a:t>, vos images Docker ou tout autre matériel d'analyse ou dépendances logicielles. Partagez vos carnets de recherche avec des services ouverts tels que </a:t>
            </a:r>
            <a:r>
              <a:rPr lang="fr-FR" dirty="0" err="1">
                <a:hlinkClick r:id="rId7"/>
              </a:rPr>
              <a:t>mybinder</a:t>
            </a:r>
            <a:r>
              <a:rPr lang="fr-FR" dirty="0"/>
              <a:t> qui permettent au public de visualiser et d'exécuter l'intégralité du carnet de recherche sur des ressources partagées. Les conteneurs et les notebooks peuvent être partagés avec </a:t>
            </a:r>
            <a:r>
              <a:rPr lang="fr-FR" dirty="0">
                <a:hlinkClick r:id="rId8"/>
              </a:rPr>
              <a:t>Rocker</a:t>
            </a:r>
            <a:r>
              <a:rPr lang="fr-FR" dirty="0"/>
              <a:t> ou </a:t>
            </a:r>
            <a:r>
              <a:rPr lang="fr-FR" dirty="0">
                <a:hlinkClick r:id="rId9"/>
              </a:rPr>
              <a:t>Code </a:t>
            </a:r>
            <a:r>
              <a:rPr lang="fr-FR" dirty="0" err="1">
                <a:hlinkClick r:id="rId9"/>
              </a:rPr>
              <a:t>Ocean</a:t>
            </a:r>
            <a:r>
              <a:rPr lang="fr-FR" dirty="0"/>
              <a:t>. Les logiciels et le matériel utilisés dans le cadre de votre recherche doivent être partagés conformément aux pratiques exemplaires en matière de documentation décrites dans la </a:t>
            </a:r>
            <a:r>
              <a:rPr lang="fr-FR" dirty="0">
                <a:hlinkClick r:id="rId10"/>
              </a:rPr>
              <a:t>Section 3</a:t>
            </a:r>
            <a:r>
              <a:rPr lang="fr-FR" dirty="0"/>
              <a:t>. Les protocoles en lecture seule doivent être déposés dans le registre de votre discipline comme </a:t>
            </a:r>
            <a:r>
              <a:rPr lang="fr-FR" dirty="0">
                <a:hlinkClick r:id="rId11"/>
              </a:rPr>
              <a:t>ClinicalTrials.gov</a:t>
            </a:r>
            <a:r>
              <a:rPr lang="fr-FR" dirty="0"/>
              <a:t> et </a:t>
            </a:r>
            <a:r>
              <a:rPr lang="fr-FR" dirty="0" err="1">
                <a:hlinkClick r:id="rId12"/>
              </a:rPr>
              <a:t>SocialScienceRegistry</a:t>
            </a:r>
            <a:r>
              <a:rPr lang="fr-FR" dirty="0" err="1"/>
              <a:t>,ou</a:t>
            </a:r>
            <a:r>
              <a:rPr lang="fr-FR" dirty="0"/>
              <a:t> un registre général comme </a:t>
            </a:r>
            <a:r>
              <a:rPr lang="fr-FR" dirty="0">
                <a:hlinkClick r:id="rId13"/>
              </a:rPr>
              <a:t>Open Science Framework</a:t>
            </a:r>
            <a:r>
              <a:rPr lang="fr-FR" dirty="0"/>
              <a:t>. De nombreuses revues, telles que </a:t>
            </a:r>
            <a:r>
              <a:rPr lang="fr-FR" i="1" dirty="0"/>
              <a:t>[Trials]</a:t>
            </a:r>
            <a:r>
              <a:rPr lang="fr-FR" dirty="0"/>
              <a:t>(</a:t>
            </a:r>
            <a:r>
              <a:rPr lang="fr-FR" dirty="0">
                <a:hlinkClick r:id="rId14"/>
              </a:rPr>
              <a:t>https://trialsjournal.biomedcentral.com/</a:t>
            </a:r>
            <a:r>
              <a:rPr lang="fr-FR" dirty="0"/>
              <a:t>), </a:t>
            </a:r>
            <a:r>
              <a:rPr lang="fr-FR" i="1" dirty="0"/>
              <a:t>[JMIR </a:t>
            </a:r>
            <a:r>
              <a:rPr lang="fr-FR" i="1" dirty="0" err="1"/>
              <a:t>Research</a:t>
            </a:r>
            <a:r>
              <a:rPr lang="fr-FR" i="1" dirty="0"/>
              <a:t> </a:t>
            </a:r>
            <a:r>
              <a:rPr lang="fr-FR" i="1" dirty="0" err="1"/>
              <a:t>Protocols</a:t>
            </a:r>
            <a:r>
              <a:rPr lang="fr-FR" i="1" dirty="0"/>
              <a:t>]</a:t>
            </a:r>
            <a:r>
              <a:rPr lang="fr-FR" dirty="0"/>
              <a:t>(</a:t>
            </a:r>
            <a:r>
              <a:rPr lang="fr-FR" dirty="0">
                <a:hlinkClick r:id="rId15"/>
              </a:rPr>
              <a:t>https://www.researchprotocols.org/</a:t>
            </a:r>
            <a:r>
              <a:rPr lang="fr-FR" dirty="0"/>
              <a:t>), ou </a:t>
            </a:r>
            <a:r>
              <a:rPr lang="fr-FR" i="1" dirty="0"/>
              <a:t>[Bio-Protocol]</a:t>
            </a:r>
            <a:r>
              <a:rPr lang="fr-FR" dirty="0"/>
              <a:t>(</a:t>
            </a:r>
            <a:r>
              <a:rPr lang="fr-FR" dirty="0">
                <a:hlinkClick r:id="rId16"/>
              </a:rPr>
              <a:t>https://bio-protocol.org/</a:t>
            </a:r>
            <a:r>
              <a:rPr lang="fr-FR" dirty="0"/>
              <a:t>), publieront votre protocole. Les meilleures pratiques pour la publication de votre protocole en accès libre sont les mêmes que pour la publication de votre rapport en accès libre.</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 </a:t>
            </a:r>
            <a:r>
              <a:rPr lang="fr-FR" b="0" dirty="0"/>
              <a:t>extrait du manuel Open Science FOSTER </a:t>
            </a:r>
            <a:r>
              <a:rPr lang="fr-FR" b="1" dirty="0"/>
              <a:t>(</a:t>
            </a:r>
            <a:r>
              <a:rPr lang="fr-FR" b="0" dirty="0"/>
              <a:t>https://github.com/Open-Science-Training-Handbook/Open-Science-TrainingHandbook_FR/blob/master/02OpenScienceBasics/02OpenResearchDataAndMaterials.md)</a:t>
            </a:r>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73</a:t>
            </a:fld>
            <a:endParaRPr lang="fr-FR"/>
          </a:p>
        </p:txBody>
      </p:sp>
    </p:spTree>
    <p:extLst>
      <p:ext uri="{BB962C8B-B14F-4D97-AF65-F5344CB8AC3E}">
        <p14:creationId xmlns:p14="http://schemas.microsoft.com/office/powerpoint/2010/main" val="2542990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Plus d’informations sur la place du logiciel dans la recherche et les enjeux suscités par le caractère spécifique de la production logicielle en recherche : </a:t>
            </a:r>
            <a:r>
              <a:rPr lang="fr-FR" dirty="0">
                <a:hlinkClick r:id="rId3"/>
              </a:rPr>
              <a:t>https://www.ouvrirlascience.fr/note-dopportunite-sur-la-valorisation-des-logiciels-issus-de-la-recherche/</a:t>
            </a:r>
            <a:endParaRPr lang="fr-FR" b="0"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75</a:t>
            </a:fld>
            <a:endParaRPr lang="fr-FR"/>
          </a:p>
        </p:txBody>
      </p:sp>
    </p:spTree>
    <p:extLst>
      <p:ext uri="{BB962C8B-B14F-4D97-AF65-F5344CB8AC3E}">
        <p14:creationId xmlns:p14="http://schemas.microsoft.com/office/powerpoint/2010/main" val="92901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Recommandations proposées pour répondre à ces enjeux :</a:t>
            </a:r>
          </a:p>
          <a:p>
            <a:pPr marL="228600" indent="-228600">
              <a:buFont typeface="+mj-lt"/>
              <a:buAutoNum type="arabicPeriod"/>
            </a:pPr>
            <a:r>
              <a:rPr lang="fr-FR" b="0" dirty="0">
                <a:effectLst/>
              </a:rPr>
              <a:t>Entrer dans la conversation internationale et susciter des collaborations sur le sujet.</a:t>
            </a:r>
          </a:p>
          <a:p>
            <a:pPr marL="228600" indent="-228600">
              <a:buFont typeface="+mj-lt"/>
              <a:buAutoNum type="arabicPeriod"/>
            </a:pPr>
            <a:r>
              <a:rPr lang="fr-FR" b="0" dirty="0">
                <a:effectLst/>
              </a:rPr>
              <a:t>Faire reconnaître la spécificité du logiciel, qui n’est pas « juste une donnée », en particulier dans la discussion sur la notion de FAIR data.</a:t>
            </a:r>
          </a:p>
          <a:p>
            <a:pPr marL="228600" indent="-228600">
              <a:buFont typeface="+mj-lt"/>
              <a:buAutoNum type="arabicPeriod"/>
            </a:pPr>
            <a:r>
              <a:rPr lang="fr-FR" b="0" dirty="0">
                <a:effectLst/>
              </a:rPr>
              <a:t>Promouvoir les bonnes pratiques pour l’archivage et le référencement des logiciels de recherche.</a:t>
            </a:r>
          </a:p>
          <a:p>
            <a:pPr marL="228600" indent="-228600">
              <a:buFont typeface="+mj-lt"/>
              <a:buAutoNum type="arabicPeriod"/>
            </a:pPr>
            <a:r>
              <a:rPr lang="fr-FR" b="0" dirty="0">
                <a:effectLst/>
              </a:rPr>
              <a:t>Construire une notion consensuelle de ce qu’est une « contribution » à un logiciel de recherche.</a:t>
            </a:r>
          </a:p>
          <a:p>
            <a:pPr marL="228600" indent="-228600">
              <a:buFont typeface="+mj-lt"/>
              <a:buAutoNum type="arabicPeriod"/>
            </a:pPr>
            <a:r>
              <a:rPr lang="fr-FR" b="0" dirty="0">
                <a:effectLst/>
              </a:rPr>
              <a:t>Construire des outils mettant en œuvre cette notion de contribution dans le but de pouvoir créditer effectivement des auteurs/concepteurs pour leurs contributions logicielles.</a:t>
            </a:r>
          </a:p>
          <a:p>
            <a:pPr marL="228600" indent="-228600">
              <a:buFont typeface="+mj-lt"/>
              <a:buAutoNum type="arabicPeriod"/>
            </a:pPr>
            <a:r>
              <a:rPr lang="fr-FR" b="0" dirty="0">
                <a:effectLst/>
              </a:rPr>
              <a:t>Promouvoir un schéma normalisé de métadonnées partageables relatives aux logiciels, en vue d’une ouverture des métadonnées de logiciels issus de la recherche.</a:t>
            </a:r>
          </a:p>
          <a:p>
            <a:pPr marL="228600" indent="-228600">
              <a:buFont typeface="+mj-lt"/>
              <a:buAutoNum type="arabicPeriod"/>
            </a:pPr>
            <a:r>
              <a:rPr lang="fr-FR" b="0" dirty="0">
                <a:effectLst/>
              </a:rPr>
              <a:t>Encourager les établissements académiques à partager les métadonnées des logiciels de recherche.</a:t>
            </a:r>
          </a:p>
          <a:p>
            <a:pPr marL="228600" indent="-228600">
              <a:buFont typeface="+mj-lt"/>
              <a:buAutoNum type="arabicPeriod"/>
            </a:pPr>
            <a:r>
              <a:rPr lang="fr-FR" b="0" dirty="0">
                <a:effectLst/>
              </a:rPr>
              <a:t>Définir une stratégie et des procédures communes d’évaluation, de pérennisation et de valorisation des logiciels sous licences libres.</a:t>
            </a:r>
          </a:p>
          <a:p>
            <a:pPr marL="228600" indent="-228600">
              <a:buFont typeface="+mj-lt"/>
              <a:buAutoNum type="arabicPeriod"/>
            </a:pPr>
            <a:r>
              <a:rPr lang="fr-FR" b="0" dirty="0">
                <a:effectLst/>
              </a:rPr>
              <a:t>Favoriser la création de « boîtes à outils juridiques » permettant de pérenniser les logiciels libres issus de la recherche.</a:t>
            </a:r>
          </a:p>
          <a:p>
            <a:pPr marL="0" indent="0">
              <a:buFont typeface="+mj-lt"/>
              <a:buNone/>
            </a:pPr>
            <a:endParaRPr lang="fr-FR" b="0" dirty="0">
              <a:effectLst/>
            </a:endParaRPr>
          </a:p>
          <a:p>
            <a:pPr marL="0" indent="0">
              <a:buFont typeface="+mj-lt"/>
              <a:buNone/>
            </a:pPr>
            <a:r>
              <a:rPr lang="fr-FR" b="0" dirty="0">
                <a:effectLst/>
              </a:rPr>
              <a:t>Source : </a:t>
            </a:r>
            <a:r>
              <a:rPr lang="fr-FR" dirty="0">
                <a:hlinkClick r:id="rId3"/>
              </a:rPr>
              <a:t>https://www.ouvrirlascience.fr/note-dopportunite-sur-la-valorisation-des-logiciels-issus-de-la-recherche/</a:t>
            </a:r>
            <a:endParaRPr lang="fr-FR" b="0"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76</a:t>
            </a:fld>
            <a:endParaRPr lang="fr-FR"/>
          </a:p>
        </p:txBody>
      </p:sp>
    </p:spTree>
    <p:extLst>
      <p:ext uri="{BB962C8B-B14F-4D97-AF65-F5344CB8AC3E}">
        <p14:creationId xmlns:p14="http://schemas.microsoft.com/office/powerpoint/2010/main" val="2131579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Programme de travail du groupe Logiciels libres et open source du </a:t>
            </a:r>
            <a:r>
              <a:rPr lang="fr-FR" dirty="0" err="1"/>
              <a:t>CoSO</a:t>
            </a:r>
            <a:r>
              <a:rPr lang="fr-FR" dirty="0"/>
              <a:t> : https://www.ouvrirlascience.fr/logiciels-libres-et-open-source/</a:t>
            </a:r>
          </a:p>
          <a:p>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77</a:t>
            </a:fld>
            <a:endParaRPr lang="fr-FR"/>
          </a:p>
        </p:txBody>
      </p:sp>
    </p:spTree>
    <p:extLst>
      <p:ext uri="{BB962C8B-B14F-4D97-AF65-F5344CB8AC3E}">
        <p14:creationId xmlns:p14="http://schemas.microsoft.com/office/powerpoint/2010/main" val="237955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Suite à la note d’opportunité présentée en 2019, un groupe de travail a été spécifiquement monté au sein du Comité pour la Science Ouverte pour réfléchir aux rapprochements possibles entre les logiciels de la recherche et les modes de développement libres et ouverts : https://www.ouvrirlascience.fr/logiciels-libres-et-open-source/</a:t>
            </a:r>
          </a:p>
          <a:p>
            <a:r>
              <a:rPr lang="fr-FR" dirty="0"/>
              <a:t>Il propose des axes de travail et des recommandations notamment sur l’archivage et le référencement, la citation, la contribution, la pérennisation et les métadonnées.</a:t>
            </a:r>
          </a:p>
          <a:p>
            <a:endParaRPr lang="fr-FR" b="1"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78</a:t>
            </a:fld>
            <a:endParaRPr lang="fr-FR"/>
          </a:p>
        </p:txBody>
      </p:sp>
    </p:spTree>
    <p:extLst>
      <p:ext uri="{BB962C8B-B14F-4D97-AF65-F5344CB8AC3E}">
        <p14:creationId xmlns:p14="http://schemas.microsoft.com/office/powerpoint/2010/main" val="2215415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80</a:t>
            </a:fld>
            <a:endParaRPr lang="fr-FR"/>
          </a:p>
        </p:txBody>
      </p:sp>
    </p:spTree>
    <p:extLst>
      <p:ext uri="{BB962C8B-B14F-4D97-AF65-F5344CB8AC3E}">
        <p14:creationId xmlns:p14="http://schemas.microsoft.com/office/powerpoint/2010/main" val="1738721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À noter que </a:t>
            </a:r>
            <a:r>
              <a:rPr lang="fr-FR" sz="1200" kern="1200" dirty="0">
                <a:solidFill>
                  <a:schemeClr val="tx1"/>
                </a:solidFill>
                <a:effectLst/>
                <a:latin typeface="+mn-lt"/>
                <a:ea typeface="+mn-ea"/>
                <a:cs typeface="+mn-cs"/>
              </a:rPr>
              <a:t>le </a:t>
            </a:r>
            <a:r>
              <a:rPr lang="fr-FR" sz="1200" i="1" kern="1200" dirty="0">
                <a:solidFill>
                  <a:schemeClr val="tx1"/>
                </a:solidFill>
                <a:effectLst/>
                <a:latin typeface="+mn-lt"/>
                <a:ea typeface="+mn-ea"/>
                <a:cs typeface="+mn-cs"/>
              </a:rPr>
              <a:t>libre </a:t>
            </a:r>
            <a:r>
              <a:rPr lang="fr-FR" sz="1200" kern="1200" dirty="0">
                <a:solidFill>
                  <a:schemeClr val="tx1"/>
                </a:solidFill>
                <a:effectLst/>
                <a:latin typeface="+mn-lt"/>
                <a:ea typeface="+mn-ea"/>
                <a:cs typeface="+mn-cs"/>
              </a:rPr>
              <a:t>demande des changements dans les organisations. Elles doivent changer leurs processus ; et leurs employés, leurs habitudes. Elles doivent aussi étudier ces logiciels avant de les implanter, sans compter qu’elles ont parfois des obligations contractuelles qui les empêchent d’essayer d’autres solutions que les payantes. Toutes ces raisons expliquent que les organismes publics demeurent réfractaires à adopter le </a:t>
            </a:r>
            <a:r>
              <a:rPr lang="fr-FR" sz="1200" i="1" kern="1200" dirty="0">
                <a:solidFill>
                  <a:schemeClr val="tx1"/>
                </a:solidFill>
                <a:effectLst/>
                <a:latin typeface="+mn-lt"/>
                <a:ea typeface="+mn-ea"/>
                <a:cs typeface="+mn-cs"/>
              </a:rPr>
              <a:t>libre</a:t>
            </a:r>
            <a:r>
              <a:rPr lang="fr-FR" sz="1200" kern="1200" dirty="0">
                <a:solidFill>
                  <a:schemeClr val="tx1"/>
                </a:solidFill>
                <a:effectLst/>
                <a:latin typeface="+mn-lt"/>
                <a:ea typeface="+mn-ea"/>
                <a:cs typeface="+mn-cs"/>
              </a:rPr>
              <a:t>. Toutefois, cette pratique est constitutive de la science ouverte au sein des établissements d’ESR, car ces logiciels permettent notamment de produire des données de la recherche.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Source : </a:t>
            </a:r>
            <a:r>
              <a:rPr lang="fr-FR" sz="1200" dirty="0"/>
              <a:t>J.-H. Roy, « Ce que coûtent les logiciels «non libres» et la science «non ouverte» », </a:t>
            </a:r>
            <a:r>
              <a:rPr lang="fr-FR" sz="1200" i="1" dirty="0" err="1"/>
              <a:t>Acfas</a:t>
            </a:r>
            <a:r>
              <a:rPr lang="fr-FR" sz="1200" dirty="0"/>
              <a:t>, 2019 (</a:t>
            </a:r>
            <a:r>
              <a:rPr lang="fr-FR" sz="1200" dirty="0">
                <a:hlinkClick r:id="rId3"/>
              </a:rPr>
              <a:t>en ligne</a:t>
            </a:r>
            <a:r>
              <a:rPr lang="fr-FR" sz="1200" dirty="0"/>
              <a: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81</a:t>
            </a:fld>
            <a:endParaRPr lang="fr-FR"/>
          </a:p>
        </p:txBody>
      </p:sp>
    </p:spTree>
    <p:extLst>
      <p:ext uri="{BB962C8B-B14F-4D97-AF65-F5344CB8AC3E}">
        <p14:creationId xmlns:p14="http://schemas.microsoft.com/office/powerpoint/2010/main" val="3033609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pratiques visent notamment à lutter contre le « biais de confirmation », qui est le fait que, si l'on réfléchit à sa méthode d'analyse seulement une fois qu'on a récolté les données, on dispose d'informations qui, consciemment ou non, peuvent influencer les stratégies d’analyse de telle sorte que des résultats qui « arrangent » le chercheur sont plus susceptibles d’émerger que des résultats qui ne l’arrangent pas. Le </a:t>
            </a:r>
            <a:r>
              <a:rPr lang="fr-FR" dirty="0" err="1"/>
              <a:t>pré-enregistrement</a:t>
            </a:r>
            <a:r>
              <a:rPr lang="fr-FR" dirty="0"/>
              <a:t> permet également d’éviter de récolter de nombreuses mesures pour ensuite ne rapporter que celles qui livrent des résultats significatifs.</a:t>
            </a:r>
          </a:p>
          <a:p>
            <a:endParaRPr lang="fr-FR" dirty="0"/>
          </a:p>
          <a:p>
            <a:r>
              <a:rPr lang="fr-FR" b="0" dirty="0"/>
              <a:t>En savoir plus : </a:t>
            </a:r>
          </a:p>
          <a:p>
            <a:pPr marL="171450" indent="-171450">
              <a:buFontTx/>
              <a:buChar char="-"/>
            </a:pPr>
            <a:r>
              <a:rPr lang="fr-FR" dirty="0">
                <a:effectLst/>
              </a:rPr>
              <a:t>O. Klein, </a:t>
            </a:r>
            <a:r>
              <a:rPr lang="fr-FR" i="1" dirty="0">
                <a:effectLst/>
              </a:rPr>
              <a:t>Le </a:t>
            </a:r>
            <a:r>
              <a:rPr lang="fr-FR" i="1" dirty="0" err="1">
                <a:effectLst/>
              </a:rPr>
              <a:t>pré-enregistrement</a:t>
            </a:r>
            <a:r>
              <a:rPr lang="fr-FR" dirty="0">
                <a:effectLst/>
              </a:rPr>
              <a:t>, </a:t>
            </a:r>
            <a:r>
              <a:rPr lang="fr-FR" dirty="0" err="1">
                <a:effectLst/>
              </a:rPr>
              <a:t>PsyArXiv</a:t>
            </a:r>
            <a:r>
              <a:rPr lang="fr-FR" dirty="0">
                <a:effectLst/>
              </a:rPr>
              <a:t> (en ligne </a:t>
            </a:r>
            <a:r>
              <a:rPr lang="fr-FR" dirty="0">
                <a:effectLst/>
                <a:hlinkClick r:id="rId3"/>
              </a:rPr>
              <a:t>https://psyarxiv.com/2b574/</a:t>
            </a:r>
            <a:r>
              <a:rPr lang="fr-FR" dirty="0">
                <a:effectLst/>
              </a:rPr>
              <a:t>).</a:t>
            </a:r>
          </a:p>
          <a:p>
            <a:pPr marL="171450" indent="-171450">
              <a:buFontTx/>
              <a:buChar char="-"/>
            </a:pPr>
            <a:r>
              <a:rPr lang="en-US" dirty="0">
                <a:effectLst/>
              </a:rPr>
              <a:t>P. Murray-Rust et M. Brook, « Open Notebook Science », 2014 (</a:t>
            </a:r>
            <a:r>
              <a:rPr lang="en-US" dirty="0" err="1">
                <a:effectLst/>
              </a:rPr>
              <a:t>en</a:t>
            </a:r>
            <a:r>
              <a:rPr lang="en-US" dirty="0">
                <a:effectLst/>
              </a:rPr>
              <a:t> </a:t>
            </a:r>
            <a:r>
              <a:rPr lang="en-US" dirty="0" err="1">
                <a:effectLst/>
              </a:rPr>
              <a:t>ligne</a:t>
            </a:r>
            <a:r>
              <a:rPr lang="en-US" dirty="0">
                <a:effectLst/>
              </a:rPr>
              <a:t> </a:t>
            </a:r>
            <a:r>
              <a:rPr lang="en-US" dirty="0">
                <a:effectLst/>
                <a:hlinkClick r:id="rId4"/>
              </a:rPr>
              <a:t>https://www.slideshare.net/petermurrayrust/open-notebook-science</a:t>
            </a:r>
            <a:r>
              <a:rPr lang="en-US" dirty="0">
                <a:effectLst/>
              </a:rPr>
              <a:t>).</a:t>
            </a:r>
            <a:endParaRPr lang="fr-FR" dirty="0">
              <a:effectLst/>
            </a:endParaRPr>
          </a:p>
          <a:p>
            <a:pPr marL="171450" indent="-171450">
              <a:buFontTx/>
              <a:buChar char="-"/>
            </a:pPr>
            <a:r>
              <a:rPr lang="fr-FR" dirty="0">
                <a:effectLst/>
              </a:rPr>
              <a:t>J. Reich, « </a:t>
            </a:r>
            <a:r>
              <a:rPr lang="fr-FR" dirty="0" err="1">
                <a:effectLst/>
              </a:rPr>
              <a:t>Preregistration</a:t>
            </a:r>
            <a:r>
              <a:rPr lang="fr-FR" dirty="0">
                <a:effectLst/>
              </a:rPr>
              <a:t> and Registered Reports », 2021 (en ligne </a:t>
            </a:r>
            <a:r>
              <a:rPr lang="fr-FR" dirty="0">
                <a:effectLst/>
                <a:hlinkClick r:id="rId5"/>
              </a:rPr>
              <a:t>https://edarxiv.org/wrvt2/</a:t>
            </a:r>
            <a:r>
              <a:rPr lang="fr-FR" dirty="0">
                <a:effectLst/>
              </a:rPr>
              <a:t>).</a:t>
            </a:r>
          </a:p>
          <a:p>
            <a:pPr marL="171450" indent="-171450">
              <a:buFontTx/>
              <a:buChar char="-"/>
            </a:pPr>
            <a:r>
              <a:rPr lang="en-US" dirty="0">
                <a:effectLst/>
              </a:rPr>
              <a:t>M. </a:t>
            </a:r>
            <a:r>
              <a:rPr lang="en-US" dirty="0" err="1">
                <a:effectLst/>
              </a:rPr>
              <a:t>Schapira</a:t>
            </a:r>
            <a:r>
              <a:rPr lang="en-US" dirty="0">
                <a:effectLst/>
              </a:rPr>
              <a:t> et al., « Open laboratory notebooks: good for science, good for society, good for scientists », </a:t>
            </a:r>
            <a:r>
              <a:rPr lang="en-US" i="1" dirty="0">
                <a:effectLst/>
              </a:rPr>
              <a:t>F1000Research</a:t>
            </a:r>
            <a:r>
              <a:rPr lang="en-US" dirty="0">
                <a:effectLst/>
              </a:rPr>
              <a:t>, 2019.</a:t>
            </a:r>
          </a:p>
          <a:p>
            <a:pPr marL="171450" indent="-171450">
              <a:buFontTx/>
              <a:buChar char="-"/>
            </a:pPr>
            <a:endParaRPr lang="fr-FR" dirty="0">
              <a:effectLst/>
            </a:endParaRP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83</a:t>
            </a:fld>
            <a:endParaRPr lang="fr-FR"/>
          </a:p>
        </p:txBody>
      </p:sp>
    </p:spTree>
    <p:extLst>
      <p:ext uri="{BB962C8B-B14F-4D97-AF65-F5344CB8AC3E}">
        <p14:creationId xmlns:p14="http://schemas.microsoft.com/office/powerpoint/2010/main" val="2612614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effectLst/>
              </a:rPr>
              <a:t>En</a:t>
            </a:r>
            <a:r>
              <a:rPr lang="en-US" dirty="0">
                <a:effectLst/>
              </a:rPr>
              <a:t>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 Cahiers de laboratoire : entre l’héritage du papier et l’horizon du numérique », </a:t>
            </a:r>
            <a:r>
              <a:rPr lang="fr-FR" i="1" dirty="0">
                <a:effectLst/>
              </a:rPr>
              <a:t>DATACC</a:t>
            </a:r>
            <a:r>
              <a:rPr lang="fr-FR" dirty="0">
                <a:effectLst/>
              </a:rPr>
              <a:t>, 2020 (en ligne </a:t>
            </a:r>
            <a:r>
              <a:rPr lang="fr-FR" dirty="0">
                <a:effectLst/>
                <a:hlinkClick r:id="rId3"/>
              </a:rPr>
              <a:t>https://www.datacc.org/bonnes-pratiques/utiliser-un-cahier-de-laboratoire-numerique/utiliser-un-cahier-de-laboratoire-electronique/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M. Mann et R.J. Harding, « Ouvrez votre cahier de laboratoire », 2019 (en ligne </a:t>
            </a:r>
            <a:r>
              <a:rPr lang="fr-FR" dirty="0">
                <a:effectLst/>
                <a:hlinkClick r:id="rId4"/>
              </a:rPr>
              <a:t>https://conp.ca/fr/ouvrez-votre-cahier-de-laboratoire/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R.J. Harding, « Open notebook science can maximize impact for rare disease projects », </a:t>
            </a:r>
            <a:r>
              <a:rPr lang="en-US" sz="1200" i="1" dirty="0"/>
              <a:t>PLOS Biology</a:t>
            </a:r>
            <a:r>
              <a:rPr lang="en-US" sz="1200" dirty="0"/>
              <a:t>, 2019 (</a:t>
            </a:r>
            <a:r>
              <a:rPr lang="en-US" sz="1200" dirty="0" err="1">
                <a:hlinkClick r:id="rId5"/>
              </a:rPr>
              <a:t>en</a:t>
            </a:r>
            <a:r>
              <a:rPr lang="en-US" sz="1200" dirty="0">
                <a:hlinkClick r:id="rId5"/>
              </a:rPr>
              <a:t> </a:t>
            </a:r>
            <a:r>
              <a:rPr lang="en-US" sz="1200" dirty="0" err="1">
                <a:hlinkClick r:id="rId5"/>
              </a:rPr>
              <a:t>ligne</a:t>
            </a:r>
            <a:r>
              <a:rPr lang="en-US" sz="1200" dirty="0"/>
              <a:t>)</a:t>
            </a:r>
            <a:endParaRPr lang="fr-FR" dirty="0">
              <a:effectLst/>
            </a:endParaRPr>
          </a:p>
          <a:p>
            <a:endParaRPr lang="en-US" dirty="0">
              <a:effectLst/>
            </a:endParaRP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84</a:t>
            </a:fld>
            <a:endParaRPr lang="fr-FR"/>
          </a:p>
        </p:txBody>
      </p:sp>
    </p:spTree>
    <p:extLst>
      <p:ext uri="{BB962C8B-B14F-4D97-AF65-F5344CB8AC3E}">
        <p14:creationId xmlns:p14="http://schemas.microsoft.com/office/powerpoint/2010/main" val="3879634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points soulevés par D. Petermann (https://enthese.hypotheses.org/1519) :</a:t>
            </a:r>
          </a:p>
          <a:p>
            <a:r>
              <a:rPr lang="fr-FR" dirty="0">
                <a:effectLst/>
              </a:rPr>
              <a:t>Il n’existe pas un seul modèle de blog scientifique. Les carnets de recherche se caractérisent par une grande diversité :</a:t>
            </a:r>
          </a:p>
          <a:p>
            <a:pPr marL="171450" indent="-171450">
              <a:buFontTx/>
              <a:buChar char="-"/>
            </a:pPr>
            <a:r>
              <a:rPr lang="fr-FR" u="none" dirty="0">
                <a:effectLst/>
              </a:rPr>
              <a:t>Objectifs : écrire pour soi-même, communiquer ses recherches, avoir une meilleure visibilité…</a:t>
            </a:r>
          </a:p>
          <a:p>
            <a:pPr marL="171450" indent="-171450">
              <a:buFontTx/>
              <a:buChar char="-"/>
            </a:pPr>
            <a:r>
              <a:rPr lang="fr-FR" u="none" dirty="0">
                <a:effectLst/>
              </a:rPr>
              <a:t>Contenu : journal de bord de la recherche, veille scientifique, compte rendu d’ouvrage, annonce, compte rendu d’événement scientifique…</a:t>
            </a:r>
          </a:p>
          <a:p>
            <a:pPr marL="171450" indent="-171450">
              <a:buFontTx/>
              <a:buChar char="-"/>
            </a:pPr>
            <a:r>
              <a:rPr lang="fr-FR" u="none" dirty="0">
                <a:effectLst/>
              </a:rPr>
              <a:t>Forme : billet court, synthèse, billet long et détaillé, contenu multimédia…</a:t>
            </a:r>
          </a:p>
          <a:p>
            <a:pPr marL="171450" indent="-171450">
              <a:buFontTx/>
              <a:buChar char="-"/>
            </a:pPr>
            <a:r>
              <a:rPr lang="fr-FR" u="none" dirty="0">
                <a:effectLst/>
              </a:rPr>
              <a:t>Rédacteur : chercheur, journaliste, étudiant, ingénieur d’étude ou de recherche, professionnel de bibliothèque, passionné de science…</a:t>
            </a:r>
          </a:p>
          <a:p>
            <a:pPr marL="171450" indent="-171450">
              <a:buFontTx/>
              <a:buChar char="-"/>
            </a:pPr>
            <a:r>
              <a:rPr lang="fr-FR" u="none" dirty="0">
                <a:effectLst/>
              </a:rPr>
              <a:t>Public visé, lectorat : communauté scientifique, étudiants, grand public…</a:t>
            </a:r>
          </a:p>
          <a:p>
            <a:endParaRPr lang="fr-FR" u="none" dirty="0">
              <a:effectLst/>
            </a:endParaRPr>
          </a:p>
          <a:p>
            <a:r>
              <a:rPr lang="fr-FR" u="none" dirty="0">
                <a:effectLst/>
              </a:rPr>
              <a:t>Chaque blog scientifique a sa particularité. Selon la manière dont le chercheur se l’approprie, le carnet peut remplir différentes fonctions.</a:t>
            </a:r>
          </a:p>
          <a:p>
            <a:r>
              <a:rPr lang="fr-FR" u="none" dirty="0">
                <a:effectLst/>
              </a:rPr>
              <a:t>D’ailleurs, le carnet de recherche n’est pas forcément individuel. Il est possible de participer à des blogs scientifiques collaboratifs, par exemple dans le cadre d’un séminaire, d’un laboratoire junior ou d’une association de jeunes chercheurs (c’est le cas du blog </a:t>
            </a:r>
            <a:r>
              <a:rPr lang="fr-FR" u="none" dirty="0" err="1">
                <a:effectLst/>
              </a:rPr>
              <a:t>d’ENthèSe</a:t>
            </a:r>
            <a:r>
              <a:rPr lang="fr-FR" u="none" dirty="0">
                <a:effectLst/>
              </a:rPr>
              <a:t>).</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86</a:t>
            </a:fld>
            <a:endParaRPr lang="fr-FR"/>
          </a:p>
        </p:txBody>
      </p:sp>
    </p:spTree>
    <p:extLst>
      <p:ext uri="{BB962C8B-B14F-4D97-AF65-F5344CB8AC3E}">
        <p14:creationId xmlns:p14="http://schemas.microsoft.com/office/powerpoint/2010/main" val="281310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en savoir plus : </a:t>
            </a:r>
            <a:r>
              <a:rPr lang="fr-FR" dirty="0">
                <a:effectLst/>
              </a:rPr>
              <a:t>M. </a:t>
            </a:r>
            <a:r>
              <a:rPr lang="fr-FR" dirty="0" err="1">
                <a:effectLst/>
              </a:rPr>
              <a:t>Faury</a:t>
            </a:r>
            <a:r>
              <a:rPr lang="fr-FR" dirty="0">
                <a:effectLst/>
              </a:rPr>
              <a:t>, « La science comme bien commun : quels enjeux et quelles pratiques de chercheurs ? », 2018 (en ligne </a:t>
            </a:r>
            <a:r>
              <a:rPr lang="fr-FR" dirty="0">
                <a:effectLst/>
                <a:hlinkClick r:id="rId3"/>
              </a:rPr>
              <a:t>https://www.slideshare.net/mfaury/la-science-comme-bien-commun-quels-enjeux-et-quelles-pratiques-de-chercheures</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8</a:t>
            </a:fld>
            <a:endParaRPr lang="fr-FR"/>
          </a:p>
        </p:txBody>
      </p:sp>
    </p:spTree>
    <p:extLst>
      <p:ext uri="{BB962C8B-B14F-4D97-AF65-F5344CB8AC3E}">
        <p14:creationId xmlns:p14="http://schemas.microsoft.com/office/powerpoint/2010/main" val="2004959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Certains éditeurs s’efforcent de favoriser l’« ouverture des laboratoires » en publiant de nouveaux types d’articles ou contributions scientifiques, qui visent à rendre public l’ensemble du processus de recherche.</a:t>
            </a:r>
          </a:p>
          <a:p>
            <a:r>
              <a:rPr lang="fr-FR" dirty="0"/>
              <a:t>C’est par exemple le cas de </a:t>
            </a:r>
            <a:r>
              <a:rPr lang="fr-FR" dirty="0" err="1"/>
              <a:t>PLoS</a:t>
            </a:r>
            <a:r>
              <a:rPr lang="fr-FR" dirty="0"/>
              <a:t> :</a:t>
            </a:r>
          </a:p>
          <a:p>
            <a:pPr marL="171450" indent="-171450">
              <a:buFontTx/>
              <a:buChar char="-"/>
            </a:pPr>
            <a:r>
              <a:rPr lang="en-US" dirty="0">
                <a:effectLst/>
              </a:rPr>
              <a:t>« Show your work. Peer-Reviewed Protocols », </a:t>
            </a:r>
            <a:r>
              <a:rPr lang="en-US" i="1" dirty="0">
                <a:effectLst/>
              </a:rPr>
              <a:t>The Official PLOS Blog</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3"/>
              </a:rPr>
              <a:t>https://theplosblog.plos.org/2020/12/show-your-work-peer-reviewed-protocols/</a:t>
            </a:r>
            <a:r>
              <a:rPr lang="en-US" dirty="0">
                <a:effectLst/>
              </a:rPr>
              <a:t>).</a:t>
            </a:r>
          </a:p>
          <a:p>
            <a:pPr marL="171450" indent="-171450">
              <a:buFontTx/>
              <a:buChar char="-"/>
            </a:pPr>
            <a:r>
              <a:rPr lang="en-US" dirty="0">
                <a:effectLst/>
              </a:rPr>
              <a:t>« Submit your Lab and Study Protocols to PLOS ONE! », </a:t>
            </a:r>
            <a:r>
              <a:rPr lang="en-US" i="1" dirty="0">
                <a:effectLst/>
              </a:rPr>
              <a:t>The Official PLOS Blog</a:t>
            </a:r>
            <a:r>
              <a:rPr lang="en-US" dirty="0">
                <a:effectLst/>
              </a:rPr>
              <a:t>, 2021 (</a:t>
            </a:r>
            <a:r>
              <a:rPr lang="en-US" dirty="0" err="1">
                <a:effectLst/>
              </a:rPr>
              <a:t>en</a:t>
            </a:r>
            <a:r>
              <a:rPr lang="en-US" dirty="0">
                <a:effectLst/>
              </a:rPr>
              <a:t> </a:t>
            </a:r>
            <a:r>
              <a:rPr lang="en-US" dirty="0" err="1">
                <a:effectLst/>
              </a:rPr>
              <a:t>ligne</a:t>
            </a:r>
            <a:r>
              <a:rPr lang="en-US" dirty="0">
                <a:effectLst/>
              </a:rPr>
              <a:t> </a:t>
            </a:r>
            <a:r>
              <a:rPr lang="en-US" dirty="0">
                <a:effectLst/>
                <a:hlinkClick r:id="rId4"/>
              </a:rPr>
              <a:t>https://theplosblog.plos.org/2021/02/submit-your-lab-and-study-protocols-plos-one/</a:t>
            </a:r>
            <a:r>
              <a:rPr lang="en-US" dirty="0">
                <a:effectLst/>
              </a:rPr>
              <a:t>).</a:t>
            </a: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87</a:t>
            </a:fld>
            <a:endParaRPr lang="fr-FR"/>
          </a:p>
        </p:txBody>
      </p:sp>
    </p:spTree>
    <p:extLst>
      <p:ext uri="{BB962C8B-B14F-4D97-AF65-F5344CB8AC3E}">
        <p14:creationId xmlns:p14="http://schemas.microsoft.com/office/powerpoint/2010/main" val="3011643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Toutes ces pratiques visent notamment à lutter contre le « biais de confirmation », qui est le fait que, si l'on réfléchit à sa méthode d'analyse seulement une fois qu'on a récolté les données, on dispose d'informations qui, consciemment ou non, peuvent influencer les stratégies d’analyse de telle sorte que des résultats qui « arrangent » le chercheur sont plus susceptibles d’émerger que des résultats qui ne l’arrangent pas. Elles permettent également d’éviter de récolter de nombreuses mesures pour ensuite ne rapporter que celles qui livrent des résultats significatifs.</a:t>
            </a:r>
          </a:p>
          <a:p>
            <a:r>
              <a:rPr lang="fr-FR" dirty="0"/>
              <a:t>En outre, ce nouveau genre de publication permet aussi aux chercheurs d'obtenir de la reconnaissance pour leurs travaux préparatoires, qui précèdent la collecte des données.</a:t>
            </a:r>
          </a:p>
          <a:p>
            <a:endParaRPr lang="fr-FR" dirty="0"/>
          </a:p>
          <a:p>
            <a:r>
              <a:rPr lang="fr-FR" dirty="0"/>
              <a:t>Si des protocoles d'études sont examinés par les pairs lors d'une phase de recherche de financement, la publication des résultats peut ensuite être accélérée. Format déjà bien établi dans le domaine des sciences de la santé, gagne maintenant les sciences naturelles, la médecine, l'ingénierie, les sciences sociales et certaines sciences humaines.</a:t>
            </a:r>
          </a:p>
          <a:p>
            <a:r>
              <a:rPr lang="fr-FR" dirty="0"/>
              <a:t>Dans le cas des protocoles de laboratoires, la configuration en deux parties offre le meilleur des deux mondes aux auteurs : les conseils détaillés, étape par étape, se trouvent sur la plateforme flexible d'accès libre de protocols.io (qui assure la pérennité et l'interopérabilité), et l'article (en l’occurrence chez </a:t>
            </a:r>
            <a:r>
              <a:rPr lang="fr-FR" dirty="0" err="1"/>
              <a:t>PLoS</a:t>
            </a:r>
            <a:r>
              <a:rPr lang="fr-FR" dirty="0"/>
              <a:t> ONE, pionnier dans le domaine) contribue à accroître la visibilité et la </a:t>
            </a:r>
            <a:r>
              <a:rPr lang="fr-FR" dirty="0" err="1"/>
              <a:t>découvrabilité</a:t>
            </a:r>
            <a:r>
              <a:rPr lang="fr-FR" dirty="0"/>
              <a:t> du protocole en permettant de le faire figurer officiellement dans toute liste de publications revues par les pairs (CV, rapport d'activité...).</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O. Klein, </a:t>
            </a:r>
            <a:r>
              <a:rPr lang="fr-FR" i="1" dirty="0">
                <a:effectLst/>
              </a:rPr>
              <a:t>Le </a:t>
            </a:r>
            <a:r>
              <a:rPr lang="fr-FR" i="1" dirty="0" err="1">
                <a:effectLst/>
              </a:rPr>
              <a:t>pré-enregistrement</a:t>
            </a:r>
            <a:r>
              <a:rPr lang="fr-FR" dirty="0">
                <a:effectLst/>
              </a:rPr>
              <a:t>, </a:t>
            </a:r>
            <a:r>
              <a:rPr lang="fr-FR" dirty="0" err="1">
                <a:effectLst/>
              </a:rPr>
              <a:t>PsyArXiv</a:t>
            </a:r>
            <a:r>
              <a:rPr lang="fr-FR" dirty="0">
                <a:effectLst/>
              </a:rPr>
              <a:t> (en ligne </a:t>
            </a:r>
            <a:r>
              <a:rPr lang="fr-FR" dirty="0">
                <a:effectLst/>
                <a:hlinkClick r:id="rId3"/>
              </a:rPr>
              <a:t>https://psyarxiv.com/2b574/</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J. Reich, « </a:t>
            </a:r>
            <a:r>
              <a:rPr lang="fr-FR" dirty="0" err="1">
                <a:effectLst/>
              </a:rPr>
              <a:t>Preregistration</a:t>
            </a:r>
            <a:r>
              <a:rPr lang="fr-FR" dirty="0">
                <a:effectLst/>
              </a:rPr>
              <a:t> and Registered Reports », 2021 (en ligne </a:t>
            </a:r>
            <a:r>
              <a:rPr lang="fr-FR" dirty="0">
                <a:effectLst/>
                <a:hlinkClick r:id="rId4"/>
              </a:rPr>
              <a:t>https://edarxiv.org/wrvt2/</a:t>
            </a:r>
            <a:r>
              <a:rPr lang="fr-FR" dirty="0">
                <a:effectLst/>
              </a:rPr>
              <a:t>).</a:t>
            </a:r>
          </a:p>
          <a:p>
            <a:pPr marL="171450" indent="-171450">
              <a:buFontTx/>
              <a:buChar char="-"/>
            </a:pPr>
            <a:r>
              <a:rPr lang="en-US" dirty="0">
                <a:effectLst/>
              </a:rPr>
              <a:t>« Show your work. Peer-Reviewed Protocols », </a:t>
            </a:r>
            <a:r>
              <a:rPr lang="en-US" i="1" dirty="0">
                <a:effectLst/>
              </a:rPr>
              <a:t>The Official PLOS Blog</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5"/>
              </a:rPr>
              <a:t>https://theplosblog.plos.org/2020/12/show-your-work-peer-reviewed-protocols/</a:t>
            </a:r>
            <a:r>
              <a:rPr lang="en-US" dirty="0">
                <a:effectLst/>
              </a:rPr>
              <a:t>).</a:t>
            </a:r>
          </a:p>
          <a:p>
            <a:pPr marL="171450" indent="-171450">
              <a:buFontTx/>
              <a:buChar char="-"/>
            </a:pPr>
            <a:r>
              <a:rPr lang="en-US" dirty="0">
                <a:effectLst/>
              </a:rPr>
              <a:t>« Submit your Lab and Study Protocols to PLOS ONE! », </a:t>
            </a:r>
            <a:r>
              <a:rPr lang="en-US" i="1" dirty="0">
                <a:effectLst/>
              </a:rPr>
              <a:t>The Official PLOS Blog</a:t>
            </a:r>
            <a:r>
              <a:rPr lang="en-US" dirty="0">
                <a:effectLst/>
              </a:rPr>
              <a:t>, 2021 (</a:t>
            </a:r>
            <a:r>
              <a:rPr lang="en-US" dirty="0" err="1">
                <a:effectLst/>
              </a:rPr>
              <a:t>en</a:t>
            </a:r>
            <a:r>
              <a:rPr lang="en-US" dirty="0">
                <a:effectLst/>
              </a:rPr>
              <a:t> </a:t>
            </a:r>
            <a:r>
              <a:rPr lang="en-US" dirty="0" err="1">
                <a:effectLst/>
              </a:rPr>
              <a:t>ligne</a:t>
            </a:r>
            <a:r>
              <a:rPr lang="en-US" dirty="0">
                <a:effectLst/>
              </a:rPr>
              <a:t> </a:t>
            </a:r>
            <a:r>
              <a:rPr lang="en-US" dirty="0">
                <a:effectLst/>
                <a:hlinkClick r:id="rId6"/>
              </a:rPr>
              <a:t>https://theplosblog.plos.org/2021/02/submit-your-lab-and-study-protocols-plos-one/</a:t>
            </a:r>
            <a:r>
              <a:rPr lang="en-US" dirty="0">
                <a:effectLst/>
              </a:rPr>
              <a:t>).</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88</a:t>
            </a:fld>
            <a:endParaRPr lang="fr-FR"/>
          </a:p>
        </p:txBody>
      </p:sp>
    </p:spTree>
    <p:extLst>
      <p:ext uri="{BB962C8B-B14F-4D97-AF65-F5344CB8AC3E}">
        <p14:creationId xmlns:p14="http://schemas.microsoft.com/office/powerpoint/2010/main" val="3879634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simplement défiler les diapositives de manière classique pour prendre connaissance de ce chapitre.</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89</a:t>
            </a:fld>
            <a:endParaRPr lang="fr-FR"/>
          </a:p>
        </p:txBody>
      </p:sp>
    </p:spTree>
    <p:extLst>
      <p:ext uri="{BB962C8B-B14F-4D97-AF65-F5344CB8AC3E}">
        <p14:creationId xmlns:p14="http://schemas.microsoft.com/office/powerpoint/2010/main" val="2677824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En savoir plus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G. </a:t>
            </a:r>
            <a:r>
              <a:rPr lang="fr-FR" dirty="0" err="1">
                <a:effectLst/>
              </a:rPr>
              <a:t>Brosseaud</a:t>
            </a:r>
            <a:r>
              <a:rPr lang="fr-FR" dirty="0">
                <a:effectLst/>
              </a:rPr>
              <a:t> et al., « Compte-rendu de la conférence du 19 avril 2018 : Analyse et perspectives des infrastructures de recherche », 2018 (en ligne </a:t>
            </a:r>
            <a:r>
              <a:rPr lang="fr-FR" dirty="0">
                <a:effectLst/>
                <a:hlinkClick r:id="rId3"/>
              </a:rPr>
              <a:t>http://www.clora.eu/images/document_utile/cr-jt-andquot-analyse-et-perspectives-des-infrastructures-de-rechercheandquot-19-avril-2018-2019-03-28.pdf</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https://www.cnrs.fr/fr/infrastructures-de-recherche</a:t>
            </a:r>
          </a:p>
          <a:p>
            <a:endParaRPr lang="fr-FR" b="1"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90</a:t>
            </a:fld>
            <a:endParaRPr lang="fr-FR"/>
          </a:p>
        </p:txBody>
      </p:sp>
    </p:spTree>
    <p:extLst>
      <p:ext uri="{BB962C8B-B14F-4D97-AF65-F5344CB8AC3E}">
        <p14:creationId xmlns:p14="http://schemas.microsoft.com/office/powerpoint/2010/main" val="3335545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a:t>
            </a:r>
            <a:r>
              <a:rPr lang="fr-FR" b="1" dirty="0"/>
              <a:t> </a:t>
            </a:r>
            <a:r>
              <a:rPr lang="fr-FR" dirty="0"/>
              <a:t>Tout comme la dépendance historique des institutions à l'égard de quelques grands éditeurs pour l'accès à la littérature a permis à ces éditeurs de dicter le rythme de la transition vers le libre accès, la dépendance croissante à l'égard d'infrastructures numériques fermées pour la recherche peut conduire à un nouveau type de verrouillage, qui porterait sur tous les éléments du flux de recherche, en limitant la fonctionnalité, la réutilisation et l'interopérabilité des données et plateformes, et donc de la recherche qu’elles permettent.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Source : J. Tennant et al., « Should digital research infrastructure for Open Science be open itself? », </a:t>
            </a:r>
            <a:r>
              <a:rPr lang="en-US" i="1" dirty="0">
                <a:effectLst/>
              </a:rPr>
              <a:t>Open Science MOOC</a:t>
            </a:r>
            <a:r>
              <a:rPr lang="en-US" dirty="0">
                <a:effectLst/>
              </a:rPr>
              <a:t>, 2019 (</a:t>
            </a:r>
            <a:r>
              <a:rPr lang="en-US" dirty="0" err="1">
                <a:effectLst/>
              </a:rPr>
              <a:t>en</a:t>
            </a:r>
            <a:r>
              <a:rPr lang="en-US" dirty="0">
                <a:effectLst/>
              </a:rPr>
              <a:t> </a:t>
            </a:r>
            <a:r>
              <a:rPr lang="en-US" dirty="0" err="1">
                <a:effectLst/>
              </a:rPr>
              <a:t>ligne</a:t>
            </a:r>
            <a:r>
              <a:rPr lang="en-US" dirty="0">
                <a:effectLst/>
              </a:rPr>
              <a:t> </a:t>
            </a:r>
            <a:r>
              <a:rPr lang="en-US" dirty="0">
                <a:effectLst/>
                <a:hlinkClick r:id="rId3"/>
              </a:rPr>
              <a:t>https://opensciencemooc.eu/infrastructure/2019/10/17/infrastructure/</a:t>
            </a:r>
            <a:r>
              <a:rPr lang="en-US"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Modèle économique le plus évident : organisation à but non lucratif, gérée par un conseil d’administration.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Infrastructures qui fonctionnent bien et desquelles il serait possible de s’inspirer : ORCID, fondation Wikimédia, CERN.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Source : G. </a:t>
            </a:r>
            <a:r>
              <a:rPr lang="fr-FR" dirty="0" err="1">
                <a:effectLst/>
              </a:rPr>
              <a:t>Bilder</a:t>
            </a:r>
            <a:r>
              <a:rPr lang="fr-FR" dirty="0">
                <a:effectLst/>
              </a:rPr>
              <a:t> et al., « Principles for Open </a:t>
            </a:r>
            <a:r>
              <a:rPr lang="fr-FR" dirty="0" err="1">
                <a:effectLst/>
              </a:rPr>
              <a:t>Scholarly</a:t>
            </a:r>
            <a:r>
              <a:rPr lang="fr-FR" dirty="0">
                <a:effectLst/>
              </a:rPr>
              <a:t> Infrastructures-v1 », 2015 (en ligne https://figshare.com/articles/journal_contribution/Principles_for_Open_Scholarly_Infrastructures_v1/1314859).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fr-FR" b="1"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91</a:t>
            </a:fld>
            <a:endParaRPr lang="fr-FR"/>
          </a:p>
        </p:txBody>
      </p:sp>
    </p:spTree>
    <p:extLst>
      <p:ext uri="{BB962C8B-B14F-4D97-AF65-F5344CB8AC3E}">
        <p14:creationId xmlns:p14="http://schemas.microsoft.com/office/powerpoint/2010/main" val="1572009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a:t>
            </a:r>
          </a:p>
          <a:p>
            <a:r>
              <a:rPr lang="fr-FR" dirty="0"/>
              <a:t>Le Rudulier, Isabelle, </a:t>
            </a:r>
            <a:r>
              <a:rPr lang="fr-FR" dirty="0" err="1"/>
              <a:t>Belghit</a:t>
            </a:r>
            <a:r>
              <a:rPr lang="fr-FR" dirty="0"/>
              <a:t>, Karim. "Enjeux et acteurs de l'évaluation des publications scientifiques". </a:t>
            </a:r>
            <a:r>
              <a:rPr lang="fr-FR" i="1" dirty="0"/>
              <a:t>In</a:t>
            </a:r>
            <a:r>
              <a:rPr lang="fr-FR" dirty="0"/>
              <a:t> UBL (Université Européenne de Bretagne). </a:t>
            </a:r>
            <a:r>
              <a:rPr lang="fr-FR" i="1" dirty="0" err="1"/>
              <a:t>Formadoct</a:t>
            </a:r>
            <a:r>
              <a:rPr lang="fr-FR" dirty="0"/>
              <a:t>. Rennes : UBL, 2010 (dernière maj le 7 mai 2014). </a:t>
            </a:r>
            <a:r>
              <a:rPr lang="fr-FR" dirty="0" err="1"/>
              <a:t>Disp</a:t>
            </a:r>
            <a:r>
              <a:rPr lang="fr-FR" dirty="0"/>
              <a:t>. sur http://guides.formadoct.ueb.eu/evaluation_publications</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93</a:t>
            </a:fld>
            <a:endParaRPr lang="fr-FR"/>
          </a:p>
        </p:txBody>
      </p:sp>
    </p:spTree>
    <p:extLst>
      <p:ext uri="{BB962C8B-B14F-4D97-AF65-F5344CB8AC3E}">
        <p14:creationId xmlns:p14="http://schemas.microsoft.com/office/powerpoint/2010/main" val="1521626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savoir plus sur les limites de l’évaluation qualitative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J.-F. Bach, </a:t>
            </a:r>
            <a:r>
              <a:rPr lang="fr-FR" i="1" dirty="0">
                <a:effectLst/>
              </a:rPr>
              <a:t>Évaluation par les pairs : une nécessité et des problèmes</a:t>
            </a:r>
            <a:r>
              <a:rPr lang="fr-FR" dirty="0">
                <a:effectLst/>
              </a:rPr>
              <a:t> (en ligne </a:t>
            </a:r>
            <a:r>
              <a:rPr lang="fr-FR" dirty="0">
                <a:effectLst/>
                <a:hlinkClick r:id="rId3"/>
              </a:rPr>
              <a:t>https://public.weconext.eu/academie-sciences/2019-04-02/video_id_002/index.html</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rPr>
              <a:t>COPE Council, </a:t>
            </a:r>
            <a:r>
              <a:rPr lang="en-US" i="1" dirty="0">
                <a:effectLst/>
              </a:rPr>
              <a:t>When the peer review process goes sideways</a:t>
            </a:r>
            <a:r>
              <a:rPr lang="en-US" dirty="0">
                <a:effectLst/>
              </a:rPr>
              <a:t>, </a:t>
            </a:r>
            <a:r>
              <a:rPr lang="en-US" u="sng" dirty="0">
                <a:effectLst/>
                <a:hlinkClick r:id="rId4"/>
              </a:rPr>
              <a:t>https://publicationethics.org/news/when-peer-review-process-goes-sideways</a:t>
            </a:r>
            <a:r>
              <a:rPr lang="en-US" dirty="0">
                <a:effectLst/>
              </a:rPr>
              <a:t> (</a:t>
            </a:r>
            <a:r>
              <a:rPr lang="en-US" dirty="0" err="1">
                <a:effectLst/>
              </a:rPr>
              <a:t>en</a:t>
            </a:r>
            <a:r>
              <a:rPr lang="en-US" dirty="0">
                <a:effectLst/>
              </a:rPr>
              <a:t> </a:t>
            </a:r>
            <a:r>
              <a:rPr lang="en-US" dirty="0" err="1">
                <a:effectLst/>
              </a:rPr>
              <a:t>ligne</a:t>
            </a:r>
            <a:r>
              <a:rPr lang="en-US" dirty="0">
                <a:effectLst/>
              </a:rPr>
              <a:t> </a:t>
            </a:r>
            <a:r>
              <a:rPr lang="en-US" dirty="0">
                <a:effectLst/>
                <a:hlinkClick r:id="rId4"/>
              </a:rPr>
              <a:t>https://publicationethics.org/news/when-peer-review-process-goes-sideways</a:t>
            </a:r>
            <a:r>
              <a:rPr lang="en-US" dirty="0">
                <a:effectLst/>
              </a:rPr>
              <a:t>).</a:t>
            </a:r>
          </a:p>
          <a:p>
            <a:endParaRPr lang="fr-FR" dirty="0"/>
          </a:p>
          <a:p>
            <a:r>
              <a:rPr lang="fr-FR" dirty="0"/>
              <a:t>En savoir plus sur les limites de l’évaluation quantitative (les dérives de la bibliométrie)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Y. Gingras, </a:t>
            </a:r>
            <a:r>
              <a:rPr lang="fr-FR" i="1" dirty="0">
                <a:effectLst/>
              </a:rPr>
              <a:t>La fièvre de l’évaluation de la recherche – Du mauvais usage de faux indicateurs</a:t>
            </a:r>
            <a:r>
              <a:rPr lang="fr-FR" dirty="0">
                <a:effectLst/>
              </a:rPr>
              <a:t>, Centre interuniversitaire de recherche sur la science et la technologie (en ligne </a:t>
            </a:r>
            <a:r>
              <a:rPr lang="fr-FR" dirty="0">
                <a:effectLst/>
                <a:hlinkClick r:id="rId5"/>
              </a:rPr>
              <a:t>https://depot.erudit.org/id/003011dd</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V. </a:t>
            </a:r>
            <a:r>
              <a:rPr lang="fr-FR" dirty="0" err="1">
                <a:effectLst/>
              </a:rPr>
              <a:t>Larivière</a:t>
            </a:r>
            <a:r>
              <a:rPr lang="fr-FR" dirty="0">
                <a:effectLst/>
              </a:rPr>
              <a:t> et C. </a:t>
            </a:r>
            <a:r>
              <a:rPr lang="fr-FR" dirty="0" err="1">
                <a:effectLst/>
              </a:rPr>
              <a:t>Sugimoto</a:t>
            </a:r>
            <a:r>
              <a:rPr lang="fr-FR" dirty="0">
                <a:effectLst/>
              </a:rPr>
              <a:t>, </a:t>
            </a:r>
            <a:r>
              <a:rPr lang="fr-FR" i="1" dirty="0">
                <a:effectLst/>
              </a:rPr>
              <a:t>Mesurer la science</a:t>
            </a:r>
            <a:r>
              <a:rPr lang="fr-FR" dirty="0">
                <a:effectLst/>
              </a:rPr>
              <a:t>, 2018, Presses universitaires de Montréal (en ligne </a:t>
            </a:r>
            <a:r>
              <a:rPr lang="fr-FR" dirty="0">
                <a:effectLst/>
                <a:hlinkClick r:id="rId6"/>
              </a:rPr>
              <a:t>https://pum.umontreal.ca/catalogue/mesurer-la-science/</a:t>
            </a:r>
            <a:r>
              <a:rPr lang="fr-FR" dirty="0">
                <a:effectLst/>
              </a:rPr>
              <a:t>), notamment p. 55 à 61.</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effectLst/>
            </a:endParaRP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94</a:t>
            </a:fld>
            <a:endParaRPr lang="fr-FR"/>
          </a:p>
        </p:txBody>
      </p:sp>
    </p:spTree>
    <p:extLst>
      <p:ext uri="{BB962C8B-B14F-4D97-AF65-F5344CB8AC3E}">
        <p14:creationId xmlns:p14="http://schemas.microsoft.com/office/powerpoint/2010/main" val="1890980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A.O. </a:t>
            </a:r>
            <a:r>
              <a:rPr lang="fr-FR" dirty="0" err="1">
                <a:effectLst/>
              </a:rPr>
              <a:t>Holcombe</a:t>
            </a:r>
            <a:r>
              <a:rPr lang="fr-FR" dirty="0">
                <a:effectLst/>
              </a:rPr>
              <a:t>, « Vers une « évaluation par les pairs » accessible à tous », </a:t>
            </a:r>
            <a:r>
              <a:rPr lang="fr-FR" i="1" dirty="0">
                <a:effectLst/>
              </a:rPr>
              <a:t>The Conversation</a:t>
            </a:r>
            <a:r>
              <a:rPr lang="fr-FR" dirty="0">
                <a:effectLst/>
              </a:rPr>
              <a:t>, 2021 (en ligne </a:t>
            </a:r>
            <a:r>
              <a:rPr lang="fr-FR" dirty="0">
                <a:effectLst/>
                <a:hlinkClick r:id="rId3"/>
              </a:rPr>
              <a:t>http://theconversation.com/vers-une-evaluation-par-les-pairs-accessible-a-tous-158646</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F. </a:t>
            </a:r>
            <a:r>
              <a:rPr lang="fr-FR" dirty="0" err="1">
                <a:effectLst/>
              </a:rPr>
              <a:t>Squazzoni</a:t>
            </a:r>
            <a:r>
              <a:rPr lang="fr-FR" dirty="0">
                <a:effectLst/>
              </a:rPr>
              <a:t> et al., « Il faut partager les données sur l’évaluation par les pairs », </a:t>
            </a:r>
            <a:r>
              <a:rPr lang="fr-FR" i="1" dirty="0">
                <a:effectLst/>
              </a:rPr>
              <a:t>Pourlascience.fr</a:t>
            </a:r>
            <a:r>
              <a:rPr lang="fr-FR" dirty="0">
                <a:effectLst/>
              </a:rPr>
              <a:t>, 2020 (en ligne </a:t>
            </a:r>
            <a:r>
              <a:rPr lang="fr-FR" dirty="0">
                <a:effectLst/>
                <a:hlinkClick r:id="rId4"/>
              </a:rPr>
              <a:t>https://www.pourlascience.fr/sr/tribune/il-faut-partager-les-donnees-sur-l-evaluation-par-les-pairs-18938.php</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M. Couture, « Les nouveaux modes d’évaluation de la recherche », 2017 (en ligne </a:t>
            </a:r>
            <a:r>
              <a:rPr lang="fr-FR" dirty="0">
                <a:effectLst/>
                <a:hlinkClick r:id="rId5"/>
              </a:rPr>
              <a:t>https://wiki.teluq.ca/sci1014/index.php/Les_nouveaux_modes_d%27%C3%A9valuation_de_la_recherche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D. </a:t>
            </a:r>
            <a:r>
              <a:rPr lang="fr-FR" dirty="0" err="1">
                <a:effectLst/>
              </a:rPr>
              <a:t>Bourguet</a:t>
            </a:r>
            <a:r>
              <a:rPr lang="fr-FR" dirty="0">
                <a:effectLst/>
              </a:rPr>
              <a:t>, « Le </a:t>
            </a:r>
            <a:r>
              <a:rPr lang="fr-FR" dirty="0" err="1">
                <a:effectLst/>
              </a:rPr>
              <a:t>peer-reviewing</a:t>
            </a:r>
            <a:r>
              <a:rPr lang="fr-FR" dirty="0">
                <a:effectLst/>
              </a:rPr>
              <a:t> en quête d’un nouveau modèle [1/5] : Peer Community In », 2020 (en ligne </a:t>
            </a:r>
            <a:r>
              <a:rPr lang="fr-FR" dirty="0">
                <a:effectLst/>
                <a:hlinkClick r:id="rId6"/>
              </a:rPr>
              <a:t>https://www.grandlabo.com/peer-community-in-le-peer-reviewing-en-quete-dun-nouveau-modele/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D. Larousserie, « </a:t>
            </a:r>
            <a:r>
              <a:rPr lang="fr-FR" dirty="0" err="1">
                <a:effectLst/>
              </a:rPr>
              <a:t>PubPeer</a:t>
            </a:r>
            <a:r>
              <a:rPr lang="fr-FR" dirty="0">
                <a:effectLst/>
              </a:rPr>
              <a:t>, le site par qui le scandale de « l’inconduite scientifique » arrive », </a:t>
            </a:r>
            <a:r>
              <a:rPr lang="fr-FR" i="1" dirty="0">
                <a:effectLst/>
              </a:rPr>
              <a:t>Le Monde.fr</a:t>
            </a:r>
            <a:r>
              <a:rPr lang="fr-FR" dirty="0">
                <a:effectLst/>
              </a:rPr>
              <a:t>, 2018 (en ligne </a:t>
            </a:r>
            <a:r>
              <a:rPr lang="fr-FR" dirty="0">
                <a:effectLst/>
                <a:hlinkClick r:id="rId7"/>
              </a:rPr>
              <a:t>https://www.lemonde.fr/sciences/article/2018/10/23/pubpeer-le-site-par-qui-le-scandale-arrive_5373342_1650684.html</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effectLst/>
            </a:endParaRP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95</a:t>
            </a:fld>
            <a:endParaRPr lang="fr-FR"/>
          </a:p>
        </p:txBody>
      </p:sp>
    </p:spTree>
    <p:extLst>
      <p:ext uri="{BB962C8B-B14F-4D97-AF65-F5344CB8AC3E}">
        <p14:creationId xmlns:p14="http://schemas.microsoft.com/office/powerpoint/2010/main" val="3362802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savoir plus : </a:t>
            </a:r>
            <a:r>
              <a:rPr lang="en-US" dirty="0">
                <a:effectLst/>
              </a:rPr>
              <a:t>J. </a:t>
            </a:r>
            <a:r>
              <a:rPr lang="en-US" dirty="0" err="1">
                <a:effectLst/>
              </a:rPr>
              <a:t>Lasser</a:t>
            </a:r>
            <a:r>
              <a:rPr lang="en-US" dirty="0">
                <a:effectLst/>
              </a:rPr>
              <a:t>, « Creating an executable paper is a journey through Open Science », </a:t>
            </a:r>
            <a:r>
              <a:rPr lang="en-US" i="1" dirty="0">
                <a:effectLst/>
              </a:rPr>
              <a:t>Communications Physics</a:t>
            </a:r>
            <a:r>
              <a:rPr lang="en-US" dirty="0">
                <a:effectLst/>
              </a:rPr>
              <a:t>, 2020. https://www.nature.com/articles/s42005-020-00403-4</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96</a:t>
            </a:fld>
            <a:endParaRPr lang="fr-FR"/>
          </a:p>
        </p:txBody>
      </p:sp>
    </p:spTree>
    <p:extLst>
      <p:ext uri="{BB962C8B-B14F-4D97-AF65-F5344CB8AC3E}">
        <p14:creationId xmlns:p14="http://schemas.microsoft.com/office/powerpoint/2010/main" val="3162672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P.-C. Langlais, « Citations ouvertes : note de synthèse », </a:t>
            </a:r>
            <a:r>
              <a:rPr lang="fr-FR" i="1" dirty="0">
                <a:effectLst/>
              </a:rPr>
              <a:t>Intelligence IST</a:t>
            </a:r>
            <a:r>
              <a:rPr lang="fr-FR" dirty="0">
                <a:effectLst/>
              </a:rPr>
              <a:t>, 2018 (en ligne </a:t>
            </a:r>
            <a:r>
              <a:rPr lang="fr-FR" dirty="0">
                <a:effectLst/>
                <a:hlinkClick r:id="rId3"/>
              </a:rPr>
              <a:t>https://www.eprist.fr/wp-content/uploads/2018/09/I_IST_28-CitationsOuvertes.pdf</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P. Devos et al., « Bibliométrie et science ouverte : de nouveaux horizons », </a:t>
            </a:r>
            <a:r>
              <a:rPr lang="fr-FR" i="1" dirty="0" err="1">
                <a:effectLst/>
              </a:rPr>
              <a:t>Archimag</a:t>
            </a:r>
            <a:r>
              <a:rPr lang="fr-FR" dirty="0">
                <a:effectLst/>
              </a:rPr>
              <a:t>, 2021 (en ligne </a:t>
            </a:r>
            <a:r>
              <a:rPr lang="fr-FR" dirty="0">
                <a:effectLst/>
                <a:hlinkClick r:id="rId4"/>
              </a:rPr>
              <a:t>https://www.archimag.com/bibliotheque-edition/2021/03/18/bibliometrie-science-ouverte-nouveaux-horizons</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effectLst/>
            </a:endParaRP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98</a:t>
            </a:fld>
            <a:endParaRPr lang="fr-FR"/>
          </a:p>
        </p:txBody>
      </p:sp>
    </p:spTree>
    <p:extLst>
      <p:ext uri="{BB962C8B-B14F-4D97-AF65-F5344CB8AC3E}">
        <p14:creationId xmlns:p14="http://schemas.microsoft.com/office/powerpoint/2010/main" val="370195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On pense souvent que la science ouverte est avant tout une histoire d’argent, mais il s’agit en réalité davantage d’intégrité scientifique.</a:t>
            </a:r>
          </a:p>
          <a:p>
            <a:endParaRPr lang="fr-FR" b="0" dirty="0"/>
          </a:p>
          <a:p>
            <a:r>
              <a:rPr lang="fr-FR" dirty="0"/>
              <a:t>En anglais, l’expression « open </a:t>
            </a:r>
            <a:r>
              <a:rPr lang="fr-FR" dirty="0" err="1"/>
              <a:t>access</a:t>
            </a:r>
            <a:r>
              <a:rPr lang="fr-FR" dirty="0"/>
              <a:t> » est trompeuse.</a:t>
            </a:r>
          </a:p>
          <a:p>
            <a:r>
              <a:rPr lang="fr-FR" dirty="0"/>
              <a:t>Le français distingue mieux l’accès ouvert (= tout le monde peut consulter des contenus ou des données) et l’accès libre (= tout le monde peut réutiliser les contenus et les données, quoique parfois sous certaines conditions, par exemple sans but commercial).</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10</a:t>
            </a:fld>
            <a:endParaRPr lang="fr-FR"/>
          </a:p>
        </p:txBody>
      </p:sp>
    </p:spTree>
    <p:extLst>
      <p:ext uri="{BB962C8B-B14F-4D97-AF65-F5344CB8AC3E}">
        <p14:creationId xmlns:p14="http://schemas.microsoft.com/office/powerpoint/2010/main" val="12091685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exemple d’outil qui analyse le contexte des citations : https://scite.ai/</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99</a:t>
            </a:fld>
            <a:endParaRPr lang="fr-FR"/>
          </a:p>
        </p:txBody>
      </p:sp>
    </p:spTree>
    <p:extLst>
      <p:ext uri="{BB962C8B-B14F-4D97-AF65-F5344CB8AC3E}">
        <p14:creationId xmlns:p14="http://schemas.microsoft.com/office/powerpoint/2010/main" val="3719019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100</a:t>
            </a:fld>
            <a:endParaRPr lang="fr-FR"/>
          </a:p>
        </p:txBody>
      </p:sp>
    </p:spTree>
    <p:extLst>
      <p:ext uri="{BB962C8B-B14F-4D97-AF65-F5344CB8AC3E}">
        <p14:creationId xmlns:p14="http://schemas.microsoft.com/office/powerpoint/2010/main" val="2224531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a:t>
            </a:r>
          </a:p>
          <a:p>
            <a:pPr marL="171450" indent="-171450">
              <a:buFontTx/>
              <a:buChar char="-"/>
            </a:pPr>
            <a:r>
              <a:rPr lang="fr-FR" dirty="0">
                <a:effectLst/>
              </a:rPr>
              <a:t>P. de Coëtlogon et L. </a:t>
            </a:r>
            <a:r>
              <a:rPr lang="fr-FR" dirty="0" err="1">
                <a:effectLst/>
              </a:rPr>
              <a:t>Delrue</a:t>
            </a:r>
            <a:r>
              <a:rPr lang="fr-FR" dirty="0">
                <a:effectLst/>
              </a:rPr>
              <a:t>, </a:t>
            </a:r>
            <a:r>
              <a:rPr lang="fr-FR" i="1" dirty="0">
                <a:effectLst/>
              </a:rPr>
              <a:t>Stratégie de l’Université de Lille : REL et bibliothèques</a:t>
            </a:r>
            <a:r>
              <a:rPr lang="fr-FR" dirty="0">
                <a:effectLst/>
              </a:rPr>
              <a:t> (en ligne </a:t>
            </a:r>
            <a:r>
              <a:rPr lang="fr-FR" dirty="0">
                <a:effectLst/>
                <a:hlinkClick r:id="rId3"/>
              </a:rPr>
              <a:t>https://www.youtube.com/watch?v=78XFGjGmSBg</a:t>
            </a:r>
            <a:r>
              <a:rPr lang="fr-FR" dirty="0">
                <a:effectLst/>
              </a:rPr>
              <a:t>).</a:t>
            </a:r>
          </a:p>
          <a:p>
            <a:pPr marL="171450" indent="-171450">
              <a:buFontTx/>
              <a:buChar char="-"/>
            </a:pPr>
            <a:r>
              <a:rPr lang="fr-FR" dirty="0">
                <a:effectLst/>
              </a:rPr>
              <a:t>Y. Marchand, « Place et rôle des bibliothèques universitaires dans la stratégie </a:t>
            </a:r>
            <a:r>
              <a:rPr lang="fr-FR" dirty="0" err="1">
                <a:effectLst/>
              </a:rPr>
              <a:t>OPeN</a:t>
            </a:r>
            <a:r>
              <a:rPr lang="fr-FR" dirty="0">
                <a:effectLst/>
              </a:rPr>
              <a:t> de l’université de Nantes : un </a:t>
            </a:r>
            <a:r>
              <a:rPr lang="fr-FR" dirty="0" err="1">
                <a:effectLst/>
              </a:rPr>
              <a:t>work</a:t>
            </a:r>
            <a:r>
              <a:rPr lang="fr-FR" dirty="0">
                <a:effectLst/>
              </a:rPr>
              <a:t> in </a:t>
            </a:r>
            <a:r>
              <a:rPr lang="fr-FR" dirty="0" err="1">
                <a:effectLst/>
              </a:rPr>
              <a:t>progress</a:t>
            </a:r>
            <a:r>
              <a:rPr lang="fr-FR" dirty="0">
                <a:effectLst/>
              </a:rPr>
              <a:t>... », 2021.</a:t>
            </a:r>
          </a:p>
          <a:p>
            <a:pPr marL="171450" indent="-171450">
              <a:buFontTx/>
              <a:buChar char="-"/>
            </a:pPr>
            <a:r>
              <a:rPr lang="fr-FR" dirty="0">
                <a:effectLst/>
              </a:rPr>
              <a:t>C. </a:t>
            </a:r>
            <a:r>
              <a:rPr lang="fr-FR" dirty="0" err="1">
                <a:effectLst/>
              </a:rPr>
              <a:t>Swiatek</a:t>
            </a:r>
            <a:r>
              <a:rPr lang="fr-FR" dirty="0">
                <a:effectLst/>
              </a:rPr>
              <a:t>, </a:t>
            </a:r>
            <a:r>
              <a:rPr lang="fr-FR" i="1" dirty="0">
                <a:effectLst/>
              </a:rPr>
              <a:t>Réseaux nationaux et européens de bibliothèques universitaires sur l’éducation ouverte et les REL</a:t>
            </a:r>
            <a:r>
              <a:rPr lang="fr-FR" dirty="0">
                <a:effectLst/>
              </a:rPr>
              <a:t> (en ligne </a:t>
            </a:r>
            <a:r>
              <a:rPr lang="fr-FR" dirty="0">
                <a:effectLst/>
                <a:hlinkClick r:id="rId4"/>
              </a:rPr>
              <a:t>https://www.youtube.com/watch?v=ISAObjn-TKo</a:t>
            </a:r>
            <a:r>
              <a:rPr lang="fr-FR" dirty="0">
                <a:effectLst/>
              </a:rPr>
              <a:t>).</a:t>
            </a:r>
          </a:p>
          <a:p>
            <a:pPr marL="171450" indent="-171450">
              <a:buFontTx/>
              <a:buChar char="-"/>
            </a:pPr>
            <a:r>
              <a:rPr lang="fr-FR" dirty="0">
                <a:effectLst/>
              </a:rPr>
              <a:t>Unesco, </a:t>
            </a:r>
            <a:r>
              <a:rPr lang="fr-FR" i="1" dirty="0">
                <a:effectLst/>
              </a:rPr>
              <a:t>Recommandation sur les Ressources éducatives libres (REL)</a:t>
            </a:r>
            <a:r>
              <a:rPr lang="fr-FR" dirty="0">
                <a:effectLst/>
              </a:rPr>
              <a:t> (en ligne </a:t>
            </a:r>
            <a:r>
              <a:rPr lang="fr-FR" dirty="0">
                <a:effectLst/>
                <a:hlinkClick r:id="rId5"/>
              </a:rPr>
              <a:t>https://unesdoc.unesco.org/ark:/48223/pf0000373755/PDF/373755eng.pdf.multi.page=11</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102</a:t>
            </a:fld>
            <a:endParaRPr lang="fr-FR"/>
          </a:p>
        </p:txBody>
      </p:sp>
    </p:spTree>
    <p:extLst>
      <p:ext uri="{BB962C8B-B14F-4D97-AF65-F5344CB8AC3E}">
        <p14:creationId xmlns:p14="http://schemas.microsoft.com/office/powerpoint/2010/main" val="15364016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a:t>
            </a:r>
          </a:p>
          <a:p>
            <a:pPr marL="171450" indent="-171450">
              <a:buFontTx/>
              <a:buChar char="-"/>
            </a:pPr>
            <a:r>
              <a:rPr lang="fr-FR" dirty="0">
                <a:effectLst/>
              </a:rPr>
              <a:t>N. Jullien et J. </a:t>
            </a:r>
            <a:r>
              <a:rPr lang="fr-FR" dirty="0" err="1">
                <a:effectLst/>
              </a:rPr>
              <a:t>Pénin</a:t>
            </a:r>
            <a:r>
              <a:rPr lang="fr-FR" dirty="0">
                <a:effectLst/>
              </a:rPr>
              <a:t>, </a:t>
            </a:r>
            <a:r>
              <a:rPr lang="fr-FR" i="1" dirty="0">
                <a:effectLst/>
              </a:rPr>
              <a:t>Innovation Ouverte: Vers La Génération 2.0 (Open Innovation: </a:t>
            </a:r>
            <a:r>
              <a:rPr lang="fr-FR" i="1" dirty="0" err="1">
                <a:effectLst/>
              </a:rPr>
              <a:t>Toward</a:t>
            </a:r>
            <a:r>
              <a:rPr lang="fr-FR" i="1" dirty="0">
                <a:effectLst/>
              </a:rPr>
              <a:t> the 2.0 </a:t>
            </a:r>
            <a:r>
              <a:rPr lang="fr-FR" i="1" dirty="0" err="1">
                <a:effectLst/>
              </a:rPr>
              <a:t>Generation</a:t>
            </a:r>
            <a:r>
              <a:rPr lang="fr-FR" i="1" dirty="0">
                <a:effectLst/>
              </a:rPr>
              <a:t>)</a:t>
            </a:r>
            <a:r>
              <a:rPr lang="fr-FR" dirty="0">
                <a:effectLst/>
              </a:rPr>
              <a:t>, Rochester, NY, Social Science </a:t>
            </a:r>
            <a:r>
              <a:rPr lang="fr-FR" dirty="0" err="1">
                <a:effectLst/>
              </a:rPr>
              <a:t>Research</a:t>
            </a:r>
            <a:r>
              <a:rPr lang="fr-FR" dirty="0">
                <a:effectLst/>
              </a:rPr>
              <a:t> Network (en ligne </a:t>
            </a:r>
            <a:r>
              <a:rPr lang="fr-FR" dirty="0">
                <a:effectLst/>
                <a:hlinkClick r:id="rId3"/>
              </a:rPr>
              <a:t>https://papers.ssrn.com/abstract=2270609</a:t>
            </a:r>
            <a:r>
              <a:rPr lang="fr-FR" dirty="0">
                <a:effectLst/>
              </a:rPr>
              <a:t>).</a:t>
            </a:r>
          </a:p>
          <a:p>
            <a:pPr marL="171450" indent="-171450">
              <a:buFontTx/>
              <a:buChar char="-"/>
            </a:pPr>
            <a:r>
              <a:rPr lang="fr-FR" dirty="0">
                <a:effectLst/>
              </a:rPr>
              <a:t>J. </a:t>
            </a:r>
            <a:r>
              <a:rPr lang="fr-FR" dirty="0" err="1">
                <a:effectLst/>
              </a:rPr>
              <a:t>Pénin</a:t>
            </a:r>
            <a:r>
              <a:rPr lang="fr-FR" dirty="0">
                <a:effectLst/>
              </a:rPr>
              <a:t>, « Idées reçues sur l’Innovation ouverte (Open innovation) », </a:t>
            </a:r>
            <a:r>
              <a:rPr lang="fr-FR" i="1" dirty="0">
                <a:effectLst/>
              </a:rPr>
              <a:t>IEEPI</a:t>
            </a:r>
            <a:r>
              <a:rPr lang="fr-FR" dirty="0">
                <a:effectLst/>
              </a:rPr>
              <a:t>, 2015 (en ligne </a:t>
            </a:r>
            <a:r>
              <a:rPr lang="fr-FR" dirty="0">
                <a:effectLst/>
                <a:hlinkClick r:id="rId4"/>
              </a:rPr>
              <a:t>https://www.ieepi.org/paroles-dexperts-julien-penin/</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103</a:t>
            </a:fld>
            <a:endParaRPr lang="fr-FR"/>
          </a:p>
        </p:txBody>
      </p:sp>
    </p:spTree>
    <p:extLst>
      <p:ext uri="{BB962C8B-B14F-4D97-AF65-F5344CB8AC3E}">
        <p14:creationId xmlns:p14="http://schemas.microsoft.com/office/powerpoint/2010/main" val="3421741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F. </a:t>
            </a:r>
            <a:r>
              <a:rPr lang="fr-FR" dirty="0" err="1">
                <a:effectLst/>
              </a:rPr>
              <a:t>Houllier</a:t>
            </a:r>
            <a:r>
              <a:rPr lang="fr-FR" dirty="0">
                <a:effectLst/>
              </a:rPr>
              <a:t> et J.-B. </a:t>
            </a:r>
            <a:r>
              <a:rPr lang="fr-FR" dirty="0" err="1">
                <a:effectLst/>
              </a:rPr>
              <a:t>Merilhou-Goudard</a:t>
            </a:r>
            <a:r>
              <a:rPr lang="fr-FR" dirty="0">
                <a:effectLst/>
              </a:rPr>
              <a:t>, </a:t>
            </a:r>
            <a:r>
              <a:rPr lang="fr-FR" i="1" dirty="0">
                <a:effectLst/>
              </a:rPr>
              <a:t>Les sciences participatives en France</a:t>
            </a:r>
            <a:r>
              <a:rPr lang="fr-FR" dirty="0">
                <a:effectLst/>
              </a:rPr>
              <a:t> (en ligne </a:t>
            </a:r>
            <a:r>
              <a:rPr lang="fr-FR" dirty="0">
                <a:effectLst/>
                <a:hlinkClick r:id="rId3"/>
              </a:rPr>
              <a:t>https://hal.inrae.fr/hal-02801940</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L. </a:t>
            </a:r>
            <a:r>
              <a:rPr lang="fr-FR" dirty="0" err="1">
                <a:effectLst/>
              </a:rPr>
              <a:t>Meghraoua</a:t>
            </a:r>
            <a:r>
              <a:rPr lang="fr-FR" dirty="0">
                <a:effectLst/>
              </a:rPr>
              <a:t>, « Covid-19 : la science participative, une troisième voie pour la recherche scientifique ? », 2020 (en ligne </a:t>
            </a:r>
            <a:r>
              <a:rPr lang="fr-FR" dirty="0">
                <a:effectLst/>
                <a:hlinkClick r:id="rId4"/>
              </a:rPr>
              <a:t>https://usbeketrica.com/article/covid-19-science-participative-troisieme-voie-recherche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R.F. </a:t>
            </a:r>
            <a:r>
              <a:rPr lang="fr-FR" dirty="0" err="1">
                <a:effectLst/>
              </a:rPr>
              <a:t>Stauder</a:t>
            </a:r>
            <a:r>
              <a:rPr lang="fr-FR" dirty="0">
                <a:effectLst/>
              </a:rPr>
              <a:t>, « De l’Open </a:t>
            </a:r>
            <a:r>
              <a:rPr lang="fr-FR" dirty="0" err="1">
                <a:effectLst/>
              </a:rPr>
              <a:t>access</a:t>
            </a:r>
            <a:r>
              <a:rPr lang="fr-FR" dirty="0">
                <a:effectLst/>
              </a:rPr>
              <a:t> à la science participative : un enjeu démocratique », </a:t>
            </a:r>
            <a:r>
              <a:rPr lang="fr-FR" i="1" dirty="0">
                <a:effectLst/>
              </a:rPr>
              <a:t>Blog Lecteurs de la Bibliothèque nationale de France</a:t>
            </a:r>
            <a:r>
              <a:rPr lang="fr-FR" dirty="0">
                <a:effectLst/>
              </a:rPr>
              <a:t>, 2013 (en ligne </a:t>
            </a:r>
            <a:r>
              <a:rPr lang="fr-FR" dirty="0">
                <a:effectLst/>
                <a:hlinkClick r:id="rId5"/>
              </a:rPr>
              <a:t>http://blog.bnf.fr/lecteurs/index.php/2013/10/de-lopen-access-a-la-science-participative-un-enjeu-democratique/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104</a:t>
            </a:fld>
            <a:endParaRPr lang="fr-FR"/>
          </a:p>
        </p:txBody>
      </p:sp>
    </p:spTree>
    <p:extLst>
      <p:ext uri="{BB962C8B-B14F-4D97-AF65-F5344CB8AC3E}">
        <p14:creationId xmlns:p14="http://schemas.microsoft.com/office/powerpoint/2010/main" val="2165600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en savoir plus : </a:t>
            </a:r>
            <a:r>
              <a:rPr lang="fr-FR" dirty="0">
                <a:effectLst/>
              </a:rPr>
              <a:t>T. </a:t>
            </a:r>
            <a:r>
              <a:rPr lang="fr-FR" dirty="0" err="1">
                <a:effectLst/>
              </a:rPr>
              <a:t>Brastaviceanu</a:t>
            </a:r>
            <a:r>
              <a:rPr lang="fr-FR" dirty="0">
                <a:effectLst/>
              </a:rPr>
              <a:t> et al., « Production participative de matériel de recherche », </a:t>
            </a:r>
            <a:r>
              <a:rPr lang="fr-FR" i="1" dirty="0" err="1">
                <a:effectLst/>
              </a:rPr>
              <a:t>Acfas</a:t>
            </a:r>
            <a:r>
              <a:rPr lang="fr-FR" dirty="0">
                <a:effectLst/>
              </a:rPr>
              <a:t>, 2019 (en ligne </a:t>
            </a:r>
            <a:r>
              <a:rPr lang="fr-FR" dirty="0">
                <a:effectLst/>
                <a:hlinkClick r:id="rId3"/>
              </a:rPr>
              <a:t>https://www.acfas.ca/publications/magazine/2019/03/production-participative-materiel-recherche</a:t>
            </a:r>
            <a:r>
              <a:rPr lang="fr-FR" dirty="0">
                <a:effectLst/>
              </a:rPr>
              <a:t>).</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105</a:t>
            </a:fld>
            <a:endParaRPr lang="fr-FR"/>
          </a:p>
        </p:txBody>
      </p:sp>
    </p:spTree>
    <p:extLst>
      <p:ext uri="{BB962C8B-B14F-4D97-AF65-F5344CB8AC3E}">
        <p14:creationId xmlns:p14="http://schemas.microsoft.com/office/powerpoint/2010/main" val="26617833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107</a:t>
            </a:fld>
            <a:endParaRPr lang="fr-FR"/>
          </a:p>
        </p:txBody>
      </p:sp>
    </p:spTree>
    <p:extLst>
      <p:ext uri="{BB962C8B-B14F-4D97-AF65-F5344CB8AC3E}">
        <p14:creationId xmlns:p14="http://schemas.microsoft.com/office/powerpoint/2010/main" val="160216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Pour que la science profite réellement aux populations et à la planète et ne laisse personne de côté, il est nécessaire de transformer l’ensemble du processus scientifique. La science ouverte est un mouvement qui vise à rendre la science plus ouverte, plus accessible, plus efficace, plus démocratique et plus transparente. Portée par les progrès sans précédent de notre monde numérique, la transition vers la science ouverte permet aux informations, aux données et aux résultats scientifiques d’être plus largement accessibles (accès ouvert), d’être exploités de manière plus fiable (données ouvertes), avec la participation active de toutes les parties prenantes concernées (ouverture vers la société). En encourageant la science à être plus en phase avec les besoins de la société et en favorisant l’égalité des chances pour tous (scientifiques, innovateurs, responsables de l’élaboration des politiques et citoyens), la science ouverte peut être un véritable changement de cap vers la réalisation du droit à la science et la réduction des écarts entre les pays et au sein de ceux-ci en matière de science, de technologie et d’innovation. »</a:t>
            </a:r>
            <a:endParaRPr lang="fr-FR" dirty="0"/>
          </a:p>
        </p:txBody>
      </p:sp>
      <p:sp>
        <p:nvSpPr>
          <p:cNvPr id="4" name="Espace réservé du numéro de diapositive 3"/>
          <p:cNvSpPr>
            <a:spLocks noGrp="1"/>
          </p:cNvSpPr>
          <p:nvPr>
            <p:ph type="sldNum" sz="quarter" idx="5"/>
          </p:nvPr>
        </p:nvSpPr>
        <p:spPr/>
        <p:txBody>
          <a:bodyPr/>
          <a:lstStyle/>
          <a:p>
            <a:fld id="{01E1A0B0-0219-49D1-8E48-92EE223C5F7E}" type="slidenum">
              <a:rPr lang="fr-FR" smtClean="0"/>
              <a:t>11</a:t>
            </a:fld>
            <a:endParaRPr lang="fr-FR"/>
          </a:p>
        </p:txBody>
      </p:sp>
    </p:spTree>
    <p:extLst>
      <p:ext uri="{BB962C8B-B14F-4D97-AF65-F5344CB8AC3E}">
        <p14:creationId xmlns:p14="http://schemas.microsoft.com/office/powerpoint/2010/main" val="361946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savoir plus : </a:t>
            </a:r>
            <a:r>
              <a:rPr lang="fr-FR" dirty="0">
                <a:effectLst/>
              </a:rPr>
              <a:t>I. </a:t>
            </a:r>
            <a:r>
              <a:rPr lang="fr-FR" dirty="0" err="1">
                <a:effectLst/>
              </a:rPr>
              <a:t>Grigorov</a:t>
            </a:r>
            <a:r>
              <a:rPr lang="fr-FR" dirty="0">
                <a:effectLst/>
              </a:rPr>
              <a:t> et al., </a:t>
            </a:r>
            <a:r>
              <a:rPr lang="fr-FR" i="1" dirty="0">
                <a:effectLst/>
              </a:rPr>
              <a:t>FOSTER Open Science Learning Objectives</a:t>
            </a:r>
            <a:r>
              <a:rPr lang="fr-FR" dirty="0">
                <a:effectLst/>
              </a:rPr>
              <a:t>, </a:t>
            </a:r>
            <a:r>
              <a:rPr lang="fr-FR" dirty="0" err="1">
                <a:effectLst/>
              </a:rPr>
              <a:t>Zenodo</a:t>
            </a:r>
            <a:r>
              <a:rPr lang="fr-FR" dirty="0">
                <a:effectLst/>
              </a:rPr>
              <a:t> (en ligne </a:t>
            </a:r>
            <a:r>
              <a:rPr lang="fr-FR" dirty="0">
                <a:effectLst/>
                <a:hlinkClick r:id="rId3"/>
              </a:rPr>
              <a:t>https://zenodo.org/record/15603</a:t>
            </a:r>
            <a:r>
              <a:rPr lang="fr-FR" dirty="0">
                <a:effectLst/>
              </a:rPr>
              <a:t>).</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12</a:t>
            </a:fld>
            <a:endParaRPr lang="fr-FR"/>
          </a:p>
        </p:txBody>
      </p:sp>
    </p:spTree>
    <p:extLst>
      <p:ext uri="{BB962C8B-B14F-4D97-AF65-F5344CB8AC3E}">
        <p14:creationId xmlns:p14="http://schemas.microsoft.com/office/powerpoint/2010/main" val="77396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L’acronyme FAIR est à l’origine un acronyme anglais :</a:t>
            </a:r>
          </a:p>
          <a:p>
            <a:pPr marL="171450" indent="-171450">
              <a:buFontTx/>
              <a:buChar char="-"/>
            </a:pPr>
            <a:r>
              <a:rPr lang="fr-FR" i="1" dirty="0" err="1"/>
              <a:t>Findable</a:t>
            </a:r>
            <a:endParaRPr lang="fr-FR" i="1" dirty="0"/>
          </a:p>
          <a:p>
            <a:pPr marL="171450" indent="-171450">
              <a:buFontTx/>
              <a:buChar char="-"/>
            </a:pPr>
            <a:r>
              <a:rPr lang="fr-FR" i="1" dirty="0"/>
              <a:t>Accessible</a:t>
            </a:r>
          </a:p>
          <a:p>
            <a:pPr marL="171450" indent="-171450">
              <a:buFontTx/>
              <a:buChar char="-"/>
            </a:pPr>
            <a:r>
              <a:rPr lang="fr-FR" i="1" dirty="0" err="1"/>
              <a:t>Interoperable</a:t>
            </a:r>
            <a:endParaRPr lang="fr-FR" i="1" dirty="0"/>
          </a:p>
          <a:p>
            <a:pPr marL="171450" indent="-171450">
              <a:buFontTx/>
              <a:buChar char="-"/>
            </a:pPr>
            <a:r>
              <a:rPr lang="fr-FR" i="1" dirty="0" err="1"/>
              <a:t>Reusable</a:t>
            </a:r>
            <a:r>
              <a:rPr lang="fr-FR" i="0" dirty="0"/>
              <a:t>.</a:t>
            </a:r>
          </a:p>
          <a:p>
            <a:pPr marL="0" indent="0">
              <a:buFontTx/>
              <a:buNone/>
            </a:pPr>
            <a:endParaRPr lang="fr-FR" i="0" dirty="0"/>
          </a:p>
          <a:p>
            <a:pPr marL="0" indent="0">
              <a:buFontTx/>
              <a:buNone/>
            </a:pPr>
            <a:r>
              <a:rPr lang="fr-FR" i="0" dirty="0"/>
              <a:t>Les principes FAIR sont souvent associés aux données de la recherche, mais en réalité, ils concernent toutes les productions scientifiques. </a:t>
            </a:r>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13</a:t>
            </a:fld>
            <a:endParaRPr lang="fr-FR"/>
          </a:p>
        </p:txBody>
      </p:sp>
    </p:spTree>
    <p:extLst>
      <p:ext uri="{BB962C8B-B14F-4D97-AF65-F5344CB8AC3E}">
        <p14:creationId xmlns:p14="http://schemas.microsoft.com/office/powerpoint/2010/main" val="41036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90D52-3B2F-4A6C-9FAC-09ABB8977F2A}"/>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521A114C-1682-46D6-9ED9-1B442EC327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99C6E43-1E51-4861-90CB-03A449156DA9}"/>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5" name="Espace réservé du pied de page 4">
            <a:extLst>
              <a:ext uri="{FF2B5EF4-FFF2-40B4-BE49-F238E27FC236}">
                <a16:creationId xmlns:a16="http://schemas.microsoft.com/office/drawing/2014/main" id="{7B2ACF52-2924-4860-9A2D-D65F2DD137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EBFE7D-8864-4404-B516-EFD4AAAF175D}"/>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37426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FB424-736C-46CE-96CB-04414CCB899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695F0B5-7AA0-4BCD-9E38-F7A04F1FAD3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1EB17D-9A9F-45AF-A75F-A241ACB7D5EA}"/>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5" name="Espace réservé du pied de page 4">
            <a:extLst>
              <a:ext uri="{FF2B5EF4-FFF2-40B4-BE49-F238E27FC236}">
                <a16:creationId xmlns:a16="http://schemas.microsoft.com/office/drawing/2014/main" id="{FB9190F9-356E-4043-A06F-84B014E493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F54F62-EC57-4F27-9D28-222888B9F268}"/>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242428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23B216-7F12-4F32-AF29-8C9C5AD6C9D6}"/>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43FC3A1-E899-4DF9-8C0F-2794852DE735}"/>
              </a:ext>
            </a:extLst>
          </p:cNvPr>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B7EA54-EF80-495A-BA4A-C0E3C8546E47}"/>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5" name="Espace réservé du pied de page 4">
            <a:extLst>
              <a:ext uri="{FF2B5EF4-FFF2-40B4-BE49-F238E27FC236}">
                <a16:creationId xmlns:a16="http://schemas.microsoft.com/office/drawing/2014/main" id="{25B53BE0-76BB-4B69-AA6F-CB03297FC1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5178B6-9E5F-4628-8B04-34124688E369}"/>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151757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C55F6-CB52-449E-8296-41FBE77E4A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A6E0594-D746-49E5-971D-B1F3CD57E203}"/>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4" name="Espace réservé du pied de page 3">
            <a:extLst>
              <a:ext uri="{FF2B5EF4-FFF2-40B4-BE49-F238E27FC236}">
                <a16:creationId xmlns:a16="http://schemas.microsoft.com/office/drawing/2014/main" id="{8392560B-0241-4CD1-A5AE-65B81C9E73C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8DF39A0-DB0B-463B-A087-D98814282D6E}"/>
              </a:ext>
            </a:extLst>
          </p:cNvPr>
          <p:cNvSpPr>
            <a:spLocks noGrp="1"/>
          </p:cNvSpPr>
          <p:nvPr>
            <p:ph type="sldNum" sz="quarter" idx="12"/>
          </p:nvPr>
        </p:nvSpPr>
        <p:spPr/>
        <p:txBody>
          <a:bodyPr/>
          <a:lstStyle/>
          <a:p>
            <a:fld id="{E5381659-BF12-4A77-96A4-95F4BCAC2F68}" type="slidenum">
              <a:rPr lang="fr-FR" smtClean="0"/>
              <a:t>‹N°›</a:t>
            </a:fld>
            <a:endParaRPr lang="fr-FR"/>
          </a:p>
        </p:txBody>
      </p:sp>
      <p:pic>
        <p:nvPicPr>
          <p:cNvPr id="6" name="Image 5">
            <a:extLst>
              <a:ext uri="{FF2B5EF4-FFF2-40B4-BE49-F238E27FC236}">
                <a16:creationId xmlns:a16="http://schemas.microsoft.com/office/drawing/2014/main" id="{C24A64B0-289A-40CA-BDF7-AC1D0D646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010" y="6371169"/>
            <a:ext cx="1525340" cy="365126"/>
          </a:xfrm>
          <a:prstGeom prst="rect">
            <a:avLst/>
          </a:prstGeom>
        </p:spPr>
      </p:pic>
    </p:spTree>
    <p:extLst>
      <p:ext uri="{BB962C8B-B14F-4D97-AF65-F5344CB8AC3E}">
        <p14:creationId xmlns:p14="http://schemas.microsoft.com/office/powerpoint/2010/main" val="241053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AD669-DE51-4215-95F0-F532B97844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516364-9A56-4125-945B-E4A97C2926D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63BDDC-04FC-4E3B-9D8E-D558B5C4332F}"/>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5" name="Espace réservé du pied de page 4">
            <a:extLst>
              <a:ext uri="{FF2B5EF4-FFF2-40B4-BE49-F238E27FC236}">
                <a16:creationId xmlns:a16="http://schemas.microsoft.com/office/drawing/2014/main" id="{AC0CE995-F7CC-41B3-8132-7588128FFD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DC99CA-2A94-4E6C-B92C-F732B74A6A95}"/>
              </a:ext>
            </a:extLst>
          </p:cNvPr>
          <p:cNvSpPr>
            <a:spLocks noGrp="1"/>
          </p:cNvSpPr>
          <p:nvPr>
            <p:ph type="sldNum" sz="quarter" idx="12"/>
          </p:nvPr>
        </p:nvSpPr>
        <p:spPr/>
        <p:txBody>
          <a:bodyPr/>
          <a:lstStyle/>
          <a:p>
            <a:fld id="{E5381659-BF12-4A77-96A4-95F4BCAC2F68}" type="slidenum">
              <a:rPr lang="fr-FR" smtClean="0"/>
              <a:t>‹N°›</a:t>
            </a:fld>
            <a:endParaRPr lang="fr-FR"/>
          </a:p>
        </p:txBody>
      </p:sp>
      <p:pic>
        <p:nvPicPr>
          <p:cNvPr id="8" name="Image 7">
            <a:extLst>
              <a:ext uri="{FF2B5EF4-FFF2-40B4-BE49-F238E27FC236}">
                <a16:creationId xmlns:a16="http://schemas.microsoft.com/office/drawing/2014/main" id="{4E6F2A44-E4AD-4163-914F-878473A7CF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26775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220C2-9484-4A1C-B4CE-5B388492D77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B5AF3A4-18D2-4ED2-8E15-810EA01D16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1E88436-1203-41AB-996A-87DB6FAF3EFA}"/>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5" name="Espace réservé du pied de page 4">
            <a:extLst>
              <a:ext uri="{FF2B5EF4-FFF2-40B4-BE49-F238E27FC236}">
                <a16:creationId xmlns:a16="http://schemas.microsoft.com/office/drawing/2014/main" id="{F132C37C-7E91-44E2-9584-531E8623E0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AE126B-B564-4EEF-98BB-88C8BBCACEFB}"/>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317393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E7C37-28D2-4BA2-8158-458B9EDF30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5D5D12-B84F-42A3-A4EB-5BF2E4ADBE8F}"/>
              </a:ext>
            </a:extLst>
          </p:cNvPr>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6F0CFCA-E539-4A2C-B798-0A6F738F8377}"/>
              </a:ext>
            </a:extLst>
          </p:cNvPr>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06B43B-2079-457D-A903-1B625E1E4452}"/>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6" name="Espace réservé du pied de page 5">
            <a:extLst>
              <a:ext uri="{FF2B5EF4-FFF2-40B4-BE49-F238E27FC236}">
                <a16:creationId xmlns:a16="http://schemas.microsoft.com/office/drawing/2014/main" id="{38E13366-E647-497F-ABE2-233D74C90C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73C96B-F48A-40D2-97E9-A08B8DFB5CBC}"/>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383548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0B06B-44FE-41C2-87EB-D768561E5E5F}"/>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F7C339-EFFB-4754-9178-18FF242219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6EAC683-FB5A-413D-A1EF-CFB078094BDF}"/>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5259AD9-9587-404F-B6F5-0ED0CF8F2C2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CDD5477-02EE-478A-A1C5-2CCF074EB67B}"/>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7AB1E2-60C2-4D19-A8AC-82F0DF20DA07}"/>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8" name="Espace réservé du pied de page 7">
            <a:extLst>
              <a:ext uri="{FF2B5EF4-FFF2-40B4-BE49-F238E27FC236}">
                <a16:creationId xmlns:a16="http://schemas.microsoft.com/office/drawing/2014/main" id="{61D35C08-4486-434F-AC0D-78DB581DDAB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30ABDE-E86E-4E88-89A5-920FAEA074F4}"/>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110707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DAE41A-9276-45D1-B102-AC89A8A40B1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2E0DDF-E3DB-4708-A8C8-E8AF1600D53D}"/>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4" name="Espace réservé du pied de page 3">
            <a:extLst>
              <a:ext uri="{FF2B5EF4-FFF2-40B4-BE49-F238E27FC236}">
                <a16:creationId xmlns:a16="http://schemas.microsoft.com/office/drawing/2014/main" id="{797AE831-5AE0-4889-8E15-E5362E83F9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B776F9B-2D30-4028-A6D2-05984D262971}"/>
              </a:ext>
            </a:extLst>
          </p:cNvPr>
          <p:cNvSpPr>
            <a:spLocks noGrp="1"/>
          </p:cNvSpPr>
          <p:nvPr>
            <p:ph type="sldNum" sz="quarter" idx="12"/>
          </p:nvPr>
        </p:nvSpPr>
        <p:spPr/>
        <p:txBody>
          <a:bodyPr/>
          <a:lstStyle/>
          <a:p>
            <a:fld id="{E5381659-BF12-4A77-96A4-95F4BCAC2F68}" type="slidenum">
              <a:rPr lang="fr-FR" smtClean="0"/>
              <a:t>‹N°›</a:t>
            </a:fld>
            <a:endParaRPr lang="fr-FR"/>
          </a:p>
        </p:txBody>
      </p:sp>
      <p:pic>
        <p:nvPicPr>
          <p:cNvPr id="6" name="Image 5">
            <a:extLst>
              <a:ext uri="{FF2B5EF4-FFF2-40B4-BE49-F238E27FC236}">
                <a16:creationId xmlns:a16="http://schemas.microsoft.com/office/drawing/2014/main" id="{AD5B614C-0223-4ED0-9982-1117B18E9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010" y="6371169"/>
            <a:ext cx="1525340" cy="365126"/>
          </a:xfrm>
          <a:prstGeom prst="rect">
            <a:avLst/>
          </a:prstGeom>
        </p:spPr>
      </p:pic>
    </p:spTree>
    <p:extLst>
      <p:ext uri="{BB962C8B-B14F-4D97-AF65-F5344CB8AC3E}">
        <p14:creationId xmlns:p14="http://schemas.microsoft.com/office/powerpoint/2010/main" val="70468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152FB0-D102-45AA-9395-34CE6BA7FB53}"/>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3" name="Espace réservé du pied de page 2">
            <a:extLst>
              <a:ext uri="{FF2B5EF4-FFF2-40B4-BE49-F238E27FC236}">
                <a16:creationId xmlns:a16="http://schemas.microsoft.com/office/drawing/2014/main" id="{00067F2F-A0D3-4C36-967B-EA54F6A2B5B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770734-86B3-49A9-8CCC-F554276B7993}"/>
              </a:ext>
            </a:extLst>
          </p:cNvPr>
          <p:cNvSpPr>
            <a:spLocks noGrp="1"/>
          </p:cNvSpPr>
          <p:nvPr>
            <p:ph type="sldNum" sz="quarter" idx="12"/>
          </p:nvPr>
        </p:nvSpPr>
        <p:spPr/>
        <p:txBody>
          <a:bodyPr/>
          <a:lstStyle/>
          <a:p>
            <a:fld id="{E5381659-BF12-4A77-96A4-95F4BCAC2F68}" type="slidenum">
              <a:rPr lang="fr-FR" smtClean="0"/>
              <a:t>‹N°›</a:t>
            </a:fld>
            <a:endParaRPr lang="fr-FR"/>
          </a:p>
        </p:txBody>
      </p:sp>
      <p:pic>
        <p:nvPicPr>
          <p:cNvPr id="5" name="Image 4">
            <a:extLst>
              <a:ext uri="{FF2B5EF4-FFF2-40B4-BE49-F238E27FC236}">
                <a16:creationId xmlns:a16="http://schemas.microsoft.com/office/drawing/2014/main" id="{2CD7E100-8DA3-4DC4-8AC9-9AA6E7AA89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010" y="6371169"/>
            <a:ext cx="1525340" cy="365126"/>
          </a:xfrm>
          <a:prstGeom prst="rect">
            <a:avLst/>
          </a:prstGeom>
        </p:spPr>
      </p:pic>
    </p:spTree>
    <p:extLst>
      <p:ext uri="{BB962C8B-B14F-4D97-AF65-F5344CB8AC3E}">
        <p14:creationId xmlns:p14="http://schemas.microsoft.com/office/powerpoint/2010/main" val="118980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5E38-616D-4F89-8033-F04B8EA4B74D}"/>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6AC6279-FC5D-4E42-8DF0-76E1DE0294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F66B1EB-7C3D-4FC6-AA34-F7ED02B25B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D9C90C6-1D13-4F1B-A914-650788A4D81C}"/>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6" name="Espace réservé du pied de page 5">
            <a:extLst>
              <a:ext uri="{FF2B5EF4-FFF2-40B4-BE49-F238E27FC236}">
                <a16:creationId xmlns:a16="http://schemas.microsoft.com/office/drawing/2014/main" id="{04C83B70-80EA-4A3D-9B0D-33EBBC0731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DE900A-E989-4110-9655-AC445BC0D275}"/>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121839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0CF16-068F-4C8F-8991-F9723BD51697}"/>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B9859A39-BD9F-4F94-837E-E68993767B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8DB06FA3-5B5B-421E-806E-91140ACBD4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D6B46EE-6BE6-4005-86BF-48D9E747A573}"/>
              </a:ext>
            </a:extLst>
          </p:cNvPr>
          <p:cNvSpPr>
            <a:spLocks noGrp="1"/>
          </p:cNvSpPr>
          <p:nvPr>
            <p:ph type="dt" sz="half" idx="10"/>
          </p:nvPr>
        </p:nvSpPr>
        <p:spPr/>
        <p:txBody>
          <a:bodyPr/>
          <a:lstStyle/>
          <a:p>
            <a:fld id="{3FC37F63-8BDB-46B3-A91F-96300CA3088C}" type="datetimeFigureOut">
              <a:rPr lang="fr-FR" smtClean="0"/>
              <a:t>28/04/2021</a:t>
            </a:fld>
            <a:endParaRPr lang="fr-FR"/>
          </a:p>
        </p:txBody>
      </p:sp>
      <p:sp>
        <p:nvSpPr>
          <p:cNvPr id="6" name="Espace réservé du pied de page 5">
            <a:extLst>
              <a:ext uri="{FF2B5EF4-FFF2-40B4-BE49-F238E27FC236}">
                <a16:creationId xmlns:a16="http://schemas.microsoft.com/office/drawing/2014/main" id="{240F545B-B7F6-40FA-99E6-967587BE707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21A9E8FF-67A1-441E-B185-0D35A962CF15}"/>
              </a:ext>
            </a:extLst>
          </p:cNvPr>
          <p:cNvSpPr>
            <a:spLocks noGrp="1"/>
          </p:cNvSpPr>
          <p:nvPr>
            <p:ph type="sldNum" sz="quarter" idx="12"/>
          </p:nvPr>
        </p:nvSpPr>
        <p:spPr/>
        <p:txBody>
          <a:bodyPr/>
          <a:lstStyle/>
          <a:p>
            <a:fld id="{E5381659-BF12-4A77-96A4-95F4BCAC2F68}" type="slidenum">
              <a:rPr lang="fr-FR" smtClean="0"/>
              <a:t>‹N°›</a:t>
            </a:fld>
            <a:endParaRPr lang="fr-FR"/>
          </a:p>
        </p:txBody>
      </p:sp>
    </p:spTree>
    <p:extLst>
      <p:ext uri="{BB962C8B-B14F-4D97-AF65-F5344CB8AC3E}">
        <p14:creationId xmlns:p14="http://schemas.microsoft.com/office/powerpoint/2010/main" val="409927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033219-074E-4E95-822C-639812A1BE5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192B4F-822F-40EF-858C-2B6ADCE4A3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547324-282C-4F1C-8289-1D944EF1DE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C37F63-8BDB-46B3-A91F-96300CA3088C}" type="datetimeFigureOut">
              <a:rPr lang="fr-FR" smtClean="0"/>
              <a:t>28/04/2021</a:t>
            </a:fld>
            <a:endParaRPr lang="fr-FR"/>
          </a:p>
        </p:txBody>
      </p:sp>
      <p:sp>
        <p:nvSpPr>
          <p:cNvPr id="5" name="Espace réservé du pied de page 4">
            <a:extLst>
              <a:ext uri="{FF2B5EF4-FFF2-40B4-BE49-F238E27FC236}">
                <a16:creationId xmlns:a16="http://schemas.microsoft.com/office/drawing/2014/main" id="{EA75077C-8FF4-407D-B70D-9756FD9CF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D0F73EF-B694-4731-8673-F6F4B98831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381659-BF12-4A77-96A4-95F4BCAC2F68}" type="slidenum">
              <a:rPr lang="fr-FR" smtClean="0"/>
              <a:t>‹N°›</a:t>
            </a:fld>
            <a:endParaRPr lang="fr-FR"/>
          </a:p>
        </p:txBody>
      </p:sp>
    </p:spTree>
    <p:extLst>
      <p:ext uri="{BB962C8B-B14F-4D97-AF65-F5344CB8AC3E}">
        <p14:creationId xmlns:p14="http://schemas.microsoft.com/office/powerpoint/2010/main" val="260821899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65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urfist.chartes.psl.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00.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hyperlink" Target="https://i4oc.org/" TargetMode="External"/><Relationship Id="rId7" Type="http://schemas.openxmlformats.org/officeDocument/2006/relationships/hyperlink" Target="https://www.eprist.fr/wp-content/uploads/2018/09/I_IST_28-CitationsOuvertes.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wikidata.org/wiki/Wikidata:Main_Page" TargetMode="External"/><Relationship Id="rId5" Type="http://schemas.openxmlformats.org/officeDocument/2006/relationships/hyperlink" Target="http://opencitations.net/" TargetMode="External"/><Relationship Id="rId4" Type="http://schemas.openxmlformats.org/officeDocument/2006/relationships/hyperlink" Target="https://www.crossref.org/" TargetMode="External"/><Relationship Id="rId9" Type="http://schemas.openxmlformats.org/officeDocument/2006/relationships/slide" Target="slide92.xml"/></Relationships>
</file>

<file path=ppt/slides/_rels/slide10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hyperlink" Target="https://fr.unesco.org/themes/tic-education/re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slide" Target="slide101.xml"/><Relationship Id="rId5" Type="http://schemas.openxmlformats.org/officeDocument/2006/relationships/slide" Target="slide103.xml"/><Relationship Id="rId4" Type="http://schemas.openxmlformats.org/officeDocument/2006/relationships/hyperlink" Target="https://guides.bib.umontreal.ca/ckfinder/ckeditor_assets/attachments/Schema-des-5R-11x17-ep4.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courrierinternational.com/article/coronavirus-une-entreprise-italienne-transforme-des-masques-de-plongee-en-respirateur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slide" Target="slide101.xml"/><Relationship Id="rId5" Type="http://schemas.openxmlformats.org/officeDocument/2006/relationships/slide" Target="slide104.xml"/><Relationship Id="rId4" Type="http://schemas.openxmlformats.org/officeDocument/2006/relationships/hyperlink" Target="https://usbeketrica.com/fr/article/covid-19-la-mobilisation-des-makers-est-sans-precedent-l-etat-et-les-pouvoirs-publics-doivent-s-en-rendre-compte"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hal.inrae.fr/hal-02801940"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slide" Target="slide101.xml"/><Relationship Id="rId4" Type="http://schemas.openxmlformats.org/officeDocument/2006/relationships/slide" Target="slide105.xml"/></Relationships>
</file>

<file path=ppt/slides/_rels/slide105.xml.rels><?xml version="1.0" encoding="UTF-8" standalone="yes"?>
<Relationships xmlns="http://schemas.openxmlformats.org/package/2006/relationships"><Relationship Id="rId3" Type="http://schemas.openxmlformats.org/officeDocument/2006/relationships/hyperlink" Target="https://www.acfas.ca/publications/magazine/2019/03/production-participative-materiel-recherch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slide" Target="slide101.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hyperlink" Target="https://en.unesco.org/sites/default/files/open_science_brochure_fr.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zenodo.org/record/156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research/openscience/index.cfm?pg=home&amp;section=moni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hyperlink" Target="https://view.genial.ly/5fb7ecfd182eec0cf60d2431/presentation-gdrseminaire-mmsh03122020"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slide" Target="slide9.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ate.net/publication/236607487_Open_Science_One_Term_Five_Schools_of_Though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slide" Target="slide1.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8" Type="http://schemas.openxmlformats.org/officeDocument/2006/relationships/slide" Target="slide89.xml"/><Relationship Id="rId13" Type="http://schemas.openxmlformats.org/officeDocument/2006/relationships/slide" Target="slide83.xml"/><Relationship Id="rId3" Type="http://schemas.openxmlformats.org/officeDocument/2006/relationships/hyperlink" Target="https://en.unesco.org/sites/default/files/open_science_brochure_fr.pdf" TargetMode="External"/><Relationship Id="rId7" Type="http://schemas.openxmlformats.org/officeDocument/2006/relationships/slide" Target="slide74.xml"/><Relationship Id="rId12" Type="http://schemas.openxmlformats.org/officeDocument/2006/relationships/slide" Target="slide105.xml"/><Relationship Id="rId2" Type="http://schemas.openxmlformats.org/officeDocument/2006/relationships/image" Target="../media/image6.png"/><Relationship Id="rId16"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73.xml"/><Relationship Id="rId11" Type="http://schemas.openxmlformats.org/officeDocument/2006/relationships/slide" Target="slide87.xml"/><Relationship Id="rId5" Type="http://schemas.openxmlformats.org/officeDocument/2006/relationships/slide" Target="slide92.xml"/><Relationship Id="rId15" Type="http://schemas.openxmlformats.org/officeDocument/2006/relationships/slide" Target="slide104.xml"/><Relationship Id="rId10" Type="http://schemas.openxmlformats.org/officeDocument/2006/relationships/slide" Target="slide59.xml"/><Relationship Id="rId4" Type="http://schemas.openxmlformats.org/officeDocument/2006/relationships/slide" Target="slide25.xml"/><Relationship Id="rId9" Type="http://schemas.openxmlformats.org/officeDocument/2006/relationships/slide" Target="slide102.xml"/><Relationship Id="rId14" Type="http://schemas.openxmlformats.org/officeDocument/2006/relationships/slide" Target="slide10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slide" Target="slide23.xml"/><Relationship Id="rId4" Type="http://schemas.openxmlformats.org/officeDocument/2006/relationships/hyperlink" Target="https://www.fosteropenscience.eu/foster-taxonomy/open-science-definition"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6.xml"/><Relationship Id="rId1" Type="http://schemas.openxmlformats.org/officeDocument/2006/relationships/slideLayout" Target="../slideLayouts/slideLayout3.xml"/><Relationship Id="rId5" Type="http://schemas.openxmlformats.org/officeDocument/2006/relationships/slide" Target="slide27.xml"/><Relationship Id="rId4" Type="http://schemas.openxmlformats.org/officeDocument/2006/relationships/slide" Target="slide3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hyperlink" Target="https://www.ouvrirlascience.fr/initiative-de-budapest-pour-lacces-ouvert/" TargetMode="Externa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hyperlink" Target="http://www.openarchive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3.xml"/><Relationship Id="rId4" Type="http://schemas.openxmlformats.org/officeDocument/2006/relationships/hyperlink" Target="https://www.bnf.fr/fr/protocole-oai-pmh"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mptes-rendus.academie-sciences.fr/" TargetMode="External"/><Relationship Id="rId2" Type="http://schemas.openxmlformats.org/officeDocument/2006/relationships/hyperlink" Target="https://www.springer.com/journal/40744" TargetMode="Externa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2.xml"/><Relationship Id="rId4" Type="http://schemas.openxmlformats.org/officeDocument/2006/relationships/hyperlink" Target="https://books-openedition-org.proxy.chartes.psl.eu/oep/160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47.xml"/><Relationship Id="rId4" Type="http://schemas.openxmlformats.org/officeDocument/2006/relationships/hyperlink" Target="https://www.doabooks.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fossilsandshit.com/the-term-article-processing-charge-is-misleading/" TargetMode="External"/><Relationship Id="rId2" Type="http://schemas.openxmlformats.org/officeDocument/2006/relationships/hyperlink" Target="https://openscience.com/how-much-do-top-publishers-charge-for-open-access/" TargetMode="Externa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hyperlink" Target="http://fossilsandshit.com/the-term-article-processing-charge-is-misleading/"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hyperlink" Target="https://www.couperin.org/services-et-prospective/grilles-d-evaluation-ressources/261-a-la-une/1341-de-nouvelles-donnees-apc-pour-la-france-fournies-par-couperi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hyperlink" Target="http://fossilsandshit.com/the-term-article-processing-charge-is-misleading/"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3.xml"/><Relationship Id="rId5" Type="http://schemas.openxmlformats.org/officeDocument/2006/relationships/slide" Target="slide1.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elancet.com/pb-assets/Lancet/authors/tl-info-for-authors.pdf" TargetMode="External"/><Relationship Id="rId7"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hyperlink" Target="https://www.journals.elsevier.com/water-research" TargetMode="External"/><Relationship Id="rId4" Type="http://schemas.openxmlformats.org/officeDocument/2006/relationships/hyperlink" Target="https://www.journals.elsevier.com/water-research-x"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hyperlink" Target="https://publons.com/blog/hijacked-journals-what-they-are-and-how-to-avoid-them/"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hyperlink" Target="https://predatoryjournals.com/journals/" TargetMode="External"/><Relationship Id="rId7" Type="http://schemas.openxmlformats.org/officeDocument/2006/relationships/slide" Target="slide4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app.lib.uliege.be/compass-to-publish/" TargetMode="External"/><Relationship Id="rId5" Type="http://schemas.openxmlformats.org/officeDocument/2006/relationships/hyperlink" Target="https://thinkchecksubmit.org/" TargetMode="External"/><Relationship Id="rId4" Type="http://schemas.openxmlformats.org/officeDocument/2006/relationships/hyperlink" Target="https://beallslist.ne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blogs.lse.ac.uk/impactofsocialsciences/2020/01/10/to-address-the-rise-of-predatory-publishing-in-the-social-sciences-journals-need-to-experiment-with-open-peer-review/" TargetMode="External"/><Relationship Id="rId2" Type="http://schemas.openxmlformats.org/officeDocument/2006/relationships/hyperlink" Target="http://www.wame.org/identifying-predatory-or-pseudo-journals" TargetMode="Externa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hyperlink" Target="https://www.ccsd.cnrs.fr/2013/01/episciences-de-quoi-sagit-il/"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8.xml.rels><?xml version="1.0" encoding="UTF-8" standalone="yes"?>
<Relationships xmlns="http://schemas.openxmlformats.org/package/2006/relationships"><Relationship Id="rId8" Type="http://schemas.openxmlformats.org/officeDocument/2006/relationships/hyperlink" Target="https://hal.archives-ouvertes.fr/" TargetMode="External"/><Relationship Id="rId3" Type="http://schemas.openxmlformats.org/officeDocument/2006/relationships/hyperlink" Target="https://arxiv.org/" TargetMode="External"/><Relationship Id="rId7" Type="http://schemas.openxmlformats.org/officeDocument/2006/relationships/hyperlink" Target="https://www.ssrn.com/index.cfm/en/" TargetMode="External"/><Relationship Id="rId12"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hemrxiv.org/" TargetMode="External"/><Relationship Id="rId11" Type="http://schemas.openxmlformats.org/officeDocument/2006/relationships/slide" Target="slide49.xml"/><Relationship Id="rId5" Type="http://schemas.openxmlformats.org/officeDocument/2006/relationships/hyperlink" Target="https://osf.io/preprints/socarxiv" TargetMode="External"/><Relationship Id="rId10" Type="http://schemas.openxmlformats.org/officeDocument/2006/relationships/hyperlink" Target="https://sam.ensam.eu/" TargetMode="External"/><Relationship Id="rId4" Type="http://schemas.openxmlformats.org/officeDocument/2006/relationships/hyperlink" Target="https://www.biorxiv.org/" TargetMode="External"/><Relationship Id="rId9" Type="http://schemas.openxmlformats.org/officeDocument/2006/relationships/hyperlink" Target="https://spire.sciencespo.f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roar.eprints.org/" TargetMode="External"/><Relationship Id="rId2" Type="http://schemas.openxmlformats.org/officeDocument/2006/relationships/hyperlink" Target="https://v2.sherpa.ac.uk/opendoar/" TargetMode="Externa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53.xml"/><Relationship Id="rId4" Type="http://schemas.openxmlformats.org/officeDocument/2006/relationships/hyperlink" Target="https://hal.archives-ouvertes.fr/browse/porta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osteropenscience.eu/foster-taxonomy/open-science-defini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51.xml.rels><?xml version="1.0" encoding="UTF-8" standalone="yes"?>
<Relationships xmlns="http://schemas.openxmlformats.org/package/2006/relationships"><Relationship Id="rId3" Type="http://schemas.openxmlformats.org/officeDocument/2006/relationships/hyperlink" Target="https://v2.sherpa.ac.uk/romeo/"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52.xml"/><Relationship Id="rId4" Type="http://schemas.openxmlformats.org/officeDocument/2006/relationships/hyperlink" Target="https://reseau-mirabel.info/public/communique_mirabel_202101_politiques_publication.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urfist.chartes.psl.eu/ressources/exploiter-l-open-access-en-recherche-d-informations" TargetMode="External"/><Relationship Id="rId3" Type="http://schemas.openxmlformats.org/officeDocument/2006/relationships/hyperlink" Target="http://core.ac.uk/" TargetMode="External"/><Relationship Id="rId7" Type="http://schemas.openxmlformats.org/officeDocument/2006/relationships/hyperlink" Target="https://tutos.bu.univ-rennes2.fr/c.php?g=679873" TargetMode="External"/><Relationship Id="rId2" Type="http://schemas.openxmlformats.org/officeDocument/2006/relationships/hyperlink" Target="http://www.base-search.net/about/en/" TargetMode="External"/><Relationship Id="rId1" Type="http://schemas.openxmlformats.org/officeDocument/2006/relationships/slideLayout" Target="../slideLayouts/slideLayout2.xml"/><Relationship Id="rId6" Type="http://schemas.openxmlformats.org/officeDocument/2006/relationships/hyperlink" Target="https://1findr.1science.com/home" TargetMode="External"/><Relationship Id="rId5" Type="http://schemas.openxmlformats.org/officeDocument/2006/relationships/hyperlink" Target="https://explore.openaire.eu/" TargetMode="External"/><Relationship Id="rId10" Type="http://schemas.openxmlformats.org/officeDocument/2006/relationships/slide" Target="slide26.xml"/><Relationship Id="rId4" Type="http://schemas.openxmlformats.org/officeDocument/2006/relationships/hyperlink" Target="http://oaister.worldcat.org/" TargetMode="External"/><Relationship Id="rId9" Type="http://schemas.openxmlformats.org/officeDocument/2006/relationships/slide" Target="slide58.xml"/></Relationships>
</file>

<file path=ppt/slides/_rels/slide53.xml.rels><?xml version="1.0" encoding="UTF-8" standalone="yes"?>
<Relationships xmlns="http://schemas.openxmlformats.org/package/2006/relationships"><Relationship Id="rId3" Type="http://schemas.openxmlformats.org/officeDocument/2006/relationships/hyperlink" Target="https://www.researchgate.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56.xml"/><Relationship Id="rId4" Type="http://schemas.openxmlformats.org/officeDocument/2006/relationships/hyperlink" Target="https://www.academia.ed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legifrance.gouv.fr/jorf/article_jo/JORFARTI000033202841?r=CSKF7dU4Qj"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57.xml.rels><?xml version="1.0" encoding="UTF-8" standalone="yes"?>
<Relationships xmlns="http://schemas.openxmlformats.org/package/2006/relationships"><Relationship Id="rId3" Type="http://schemas.openxmlformats.org/officeDocument/2006/relationships/hyperlink" Target="https://www.coalition-s.org/addendum-to-the-coalition-s-guidance-on-the-implementation-of-plan-s/principles-and-implement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59.xml"/></Relationships>
</file>

<file path=ppt/slides/_rels/slide58.xml.rels><?xml version="1.0" encoding="UTF-8" standalone="yes"?>
<Relationships xmlns="http://schemas.openxmlformats.org/package/2006/relationships"><Relationship Id="rId3" Type="http://schemas.openxmlformats.org/officeDocument/2006/relationships/hyperlink" Target="https://hal.archives-ouvertes.fr/cea-02450324"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3.xml"/><Relationship Id="rId1" Type="http://schemas.openxmlformats.org/officeDocument/2006/relationships/slideLayout" Target="../slideLayouts/slideLayout3.xml"/><Relationship Id="rId5" Type="http://schemas.openxmlformats.org/officeDocument/2006/relationships/slide" Target="slide67.xml"/><Relationship Id="rId4" Type="http://schemas.openxmlformats.org/officeDocument/2006/relationships/slide" Target="slide61.xml"/></Relationships>
</file>

<file path=ppt/slides/_rels/slide6.xml.rels><?xml version="1.0" encoding="UTF-8" standalone="yes"?>
<Relationships xmlns="http://schemas.openxmlformats.org/package/2006/relationships"><Relationship Id="rId3" Type="http://schemas.openxmlformats.org/officeDocument/2006/relationships/hyperlink" Target="https://en.unesco.org/sites/default/files/open_science_brochure_fr.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hyperlink" Target="https://legalinstruments.oecd.org/fr/instruments/OECD-LEGAL-0347" TargetMode="External"/><Relationship Id="rId7" Type="http://schemas.openxmlformats.org/officeDocument/2006/relationships/slide" Target="slide6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archivistes.org/Definition-des-donnees-de-la-recherche" TargetMode="External"/><Relationship Id="rId5" Type="http://schemas.openxmlformats.org/officeDocument/2006/relationships/hyperlink" Target="http://books.openedition.org/oep/14692" TargetMode="External"/><Relationship Id="rId4" Type="http://schemas.openxmlformats.org/officeDocument/2006/relationships/hyperlink" Target="https://www.sydney.edu.au/policies/showdoc.aspx?recnum=PDOC2013/337&amp;RendNum=0"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legalinstruments.oecd.org/fr/instruments/OECD-LEGAL-0347"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3" Type="http://schemas.openxmlformats.org/officeDocument/2006/relationships/hyperlink" Target="https://data.ird.fr/plan-de-gestion-de-donnees/"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66.xml"/></Relationships>
</file>

<file path=ppt/slides/_rels/slide6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74.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hyperlink" Target="https://doranum.fr/enjeux-benefices/principes-fair/" TargetMode="Externa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hyperlink" Target="https://doranum.fr/enjeux-benefices/principes-fair/" TargetMode="Externa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69.xml.rels><?xml version="1.0" encoding="UTF-8" standalone="yes"?>
<Relationships xmlns="http://schemas.openxmlformats.org/package/2006/relationships"><Relationship Id="rId3" Type="http://schemas.openxmlformats.org/officeDocument/2006/relationships/hyperlink" Target="https://doranum.fr/enjeux-benefices/principes-fair/" TargetMode="External"/><Relationship Id="rId2" Type="http://schemas.openxmlformats.org/officeDocument/2006/relationships/hyperlink" Target="https://data.inrae.fr/dataset.xhtml?persistentId=doi:10.15454/1.44525654526207E12" TargetMode="External"/><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hyperlink" Target="https://www.etalab.gouv.fr/licence-ouverte-open-licence" TargetMode="External"/><Relationship Id="rId7" Type="http://schemas.openxmlformats.org/officeDocument/2006/relationships/slide" Target="slide59.xml"/><Relationship Id="rId2" Type="http://schemas.openxmlformats.org/officeDocument/2006/relationships/hyperlink" Target="https://creativecommons.org/choose/" TargetMode="Externa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hyperlink" Target="https://doranum.fr/enjeux-benefices/principes-fair/" TargetMode="External"/><Relationship Id="rId4" Type="http://schemas.openxmlformats.org/officeDocument/2006/relationships/hyperlink" Target="https://opendatacommons.org/licenses/odbl/1-0/" TargetMode="External"/></Relationships>
</file>

<file path=ppt/slides/_rels/slide7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hyperlink" Target="https://5stardata.info/en/" TargetMode="Externa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23.xml"/><Relationship Id="rId1" Type="http://schemas.openxmlformats.org/officeDocument/2006/relationships/slideLayout" Target="../slideLayouts/slideLayout3.xml"/><Relationship Id="rId5" Type="http://schemas.openxmlformats.org/officeDocument/2006/relationships/slide" Target="slide80.xml"/><Relationship Id="rId4" Type="http://schemas.openxmlformats.org/officeDocument/2006/relationships/slide" Target="slide77.xml"/></Relationships>
</file>

<file path=ppt/slides/_rels/slide75.xml.rels><?xml version="1.0" encoding="UTF-8" standalone="yes"?>
<Relationships xmlns="http://schemas.openxmlformats.org/package/2006/relationships"><Relationship Id="rId3" Type="http://schemas.openxmlformats.org/officeDocument/2006/relationships/hyperlink" Target="https://www.ouvrirlascience.fr/note-dopportunite-sur-la-valorisation-des-logiciels-issus-de-la-recherch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78.xml.rels><?xml version="1.0" encoding="UTF-8" standalone="yes"?>
<Relationships xmlns="http://schemas.openxmlformats.org/package/2006/relationships"><Relationship Id="rId3" Type="http://schemas.openxmlformats.org/officeDocument/2006/relationships/hyperlink" Target="https://www.gnu.org/philosophy/free-sw.fr.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82.xml"/><Relationship Id="rId4" Type="http://schemas.openxmlformats.org/officeDocument/2006/relationships/hyperlink" Target="https://www.ouvrirlascience.fr/logiciels-libres-et-open-source/"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fr.wikipedia.org/wiki/Projet_GNU" TargetMode="External"/><Relationship Id="rId2" Type="http://schemas.openxmlformats.org/officeDocument/2006/relationships/hyperlink" Target="https://fr.wikipedia.org/wiki/Richard_Stallman" TargetMode="Externa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82.xml"/></Relationships>
</file>

<file path=ppt/slides/_rels/slide8.xml.rels><?xml version="1.0" encoding="UTF-8" standalone="yes"?>
<Relationships xmlns="http://schemas.openxmlformats.org/package/2006/relationships"><Relationship Id="rId3" Type="http://schemas.openxmlformats.org/officeDocument/2006/relationships/hyperlink" Target="https://laviedesidees.fr/Elinor-Ostrom-par-dela-la-tragedie-des-commu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9.xml"/><Relationship Id="rId4" Type="http://schemas.openxmlformats.org/officeDocument/2006/relationships/hyperlink" Target="https://fr.wikipedia.org/wiki/Innovation_ouverte"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slide" Target="slide74.xml"/><Relationship Id="rId5" Type="http://schemas.openxmlformats.org/officeDocument/2006/relationships/slide" Target="slide81.xml"/><Relationship Id="rId4" Type="http://schemas.openxmlformats.org/officeDocument/2006/relationships/hyperlink" Target="Par%20Ren&#233;%20M&#233;rou%20%5bh(at)es.gnu.org%5d%20and%20this%20list%20of%20authors%20related%20to%20the%20icons%20in%20http:/es.gnu.org/~reneme/fsmap/fsmap-contents.svg%20:%20Rub&#233;n%20Rodr&#237;guez%20P&#233;rez,%20Sun%20Microsystems,%20Hitflip%20team,%20Ricardo%20Fernandez%20Fuentes,%20David%20Vignoni,%20User:%20Aurelio%20A.%20Heckert,%20(Larry%20Ewing,%20Simon%20Budig%20and%20Anja%20Gerwinski),%20Agnieszka%20%22pixelgirl%22%20Czajkowska,%20Fr&#233;d&#233;ric%20Bellaiche,%20Sven%20(Wikipedia),%20Everaldo%20Coelho,%20Ruud%20Kuin,%20Nicolas%20P.%20Rougier,%20The%20Oxygen%20Team,%20The%20GIMP%20art/developer%20team,%20David%20&#352;eb&#237;k,%20Gryn%20Fr&#248;iland%20and%20H&#229;vard%20Fr&#248;iland,%20Scribus%20team,%20Yug,%20Tango-artists,%20GNUX%20Art,%20'Cathbard%20Druid',%20Joshua%20%22Jag%22%20Ginsberg%20and%20the%20Apache%20Software%20Fundation.%20For%20this%20and%20the%20Gnome%20theme%20extras%20follow%20that%20link%20for%20more%20details.%20&#8212;%20http:/es.gnu.org/~reneme/fsmap/fr/fsmap-fr-w.svg,%20CC%20BY-SA%203.0,%20https:/commons.wikimedia.org/w/index.php?curid=11404067"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acfas.ca/publications/decouvrir/2019/03/ce-que-coutent-logiciels-non-libres-science-non-ouvert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82.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23.xml"/><Relationship Id="rId1" Type="http://schemas.openxmlformats.org/officeDocument/2006/relationships/slideLayout" Target="../slideLayouts/slideLayout3.xml"/><Relationship Id="rId5" Type="http://schemas.openxmlformats.org/officeDocument/2006/relationships/slide" Target="slide88.xml"/><Relationship Id="rId4" Type="http://schemas.openxmlformats.org/officeDocument/2006/relationships/slide" Target="slide84.xml"/></Relationships>
</file>

<file path=ppt/slides/_rels/slide8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82.xml"/></Relationships>
</file>

<file path=ppt/slides/_rels/slide84.xml.rels><?xml version="1.0" encoding="UTF-8" standalone="yes"?>
<Relationships xmlns="http://schemas.openxmlformats.org/package/2006/relationships"><Relationship Id="rId3" Type="http://schemas.openxmlformats.org/officeDocument/2006/relationships/hyperlink" Target="https://www.cahierdelaboratoire.fr/cahiers-de-laboratoir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slide" Target="slide82.xml"/><Relationship Id="rId5" Type="http://schemas.openxmlformats.org/officeDocument/2006/relationships/slide" Target="slide85.xml"/><Relationship Id="rId4" Type="http://schemas.openxmlformats.org/officeDocument/2006/relationships/hyperlink" Target="https://www.datacc.org/bonnes-pratiques/utiliser-un-cahier-de-laboratoire-numerique/utiliser-un-cahier-de-laboratoire-electronique"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eprints.gla.ac.uk/209196/"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slide" Target="slide82.xml"/><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3" Type="http://schemas.openxmlformats.org/officeDocument/2006/relationships/hyperlink" Target="https://infusoir.hypotheses.org/1984"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82.xml"/><Relationship Id="rId5" Type="http://schemas.openxmlformats.org/officeDocument/2006/relationships/slide" Target="slide106.xml"/><Relationship Id="rId4" Type="http://schemas.openxmlformats.org/officeDocument/2006/relationships/hyperlink" Target="https://enthese.hypotheses.org/1519" TargetMode="Externa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slide" Target="slide82.xml"/></Relationships>
</file>

<file path=ppt/slides/_rels/slide88.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82.xml"/></Relationships>
</file>

<file path=ppt/slides/_rels/slide8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3.xml"/><Relationship Id="rId5" Type="http://schemas.openxmlformats.org/officeDocument/2006/relationships/slide" Target="slide1.xml"/><Relationship Id="rId4" Type="http://schemas.openxmlformats.org/officeDocument/2006/relationships/slide" Target="slide16.xml"/></Relationships>
</file>

<file path=ppt/slides/_rels/slide90.xml.rels><?xml version="1.0" encoding="UTF-8" standalone="yes"?>
<Relationships xmlns="http://schemas.openxmlformats.org/package/2006/relationships"><Relationship Id="rId3" Type="http://schemas.openxmlformats.org/officeDocument/2006/relationships/hyperlink" Target="http://www.clora.eu/images/document_utile/cr-jt-andquot-analyse-et-perspectives-des-infrastructures-de-rechercheandquot-19-avril-2018-2019-03-28.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89.xml"/><Relationship Id="rId5" Type="http://schemas.openxmlformats.org/officeDocument/2006/relationships/slide" Target="slide91.xml"/><Relationship Id="rId4" Type="http://schemas.openxmlformats.org/officeDocument/2006/relationships/hyperlink" Target="https://www.cnrs.fr/fr/infrastructures-de-recherche" TargetMode="External"/></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89.xml"/></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23.xml"/><Relationship Id="rId1" Type="http://schemas.openxmlformats.org/officeDocument/2006/relationships/slideLayout" Target="../slideLayouts/slideLayout3.xml"/><Relationship Id="rId4" Type="http://schemas.openxmlformats.org/officeDocument/2006/relationships/slide" Target="slide96.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95.xml.rels><?xml version="1.0" encoding="UTF-8" standalone="yes"?>
<Relationships xmlns="http://schemas.openxmlformats.org/package/2006/relationships"><Relationship Id="rId3" Type="http://schemas.openxmlformats.org/officeDocument/2006/relationships/hyperlink" Target="https://peercommunityin.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98.xml"/><Relationship Id="rId4" Type="http://schemas.openxmlformats.org/officeDocument/2006/relationships/hyperlink" Target="https://pubpeer.com/"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openscience.pasteur.fr/2020/09/17/larticle-executable-un-nouveau-format-pour-rendre-la-recherche-plus-reproductibl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slide" Target="slide92.xml"/><Relationship Id="rId4" Type="http://schemas.openxmlformats.org/officeDocument/2006/relationships/slide" Target="slide97.xml"/></Relationships>
</file>

<file path=ppt/slides/_rels/slide97.xml.rels><?xml version="1.0" encoding="UTF-8" standalone="yes"?>
<Relationships xmlns="http://schemas.openxmlformats.org/package/2006/relationships"><Relationship Id="rId3" Type="http://schemas.openxmlformats.org/officeDocument/2006/relationships/hyperlink" Target="https://elifesciences.org/articles/30274"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slide" Target="slide92.xml"/><Relationship Id="rId4" Type="http://schemas.openxmlformats.org/officeDocument/2006/relationships/slide" Target="slide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4EF90-2DE8-47C5-B958-072568A09898}"/>
              </a:ext>
            </a:extLst>
          </p:cNvPr>
          <p:cNvSpPr>
            <a:spLocks noGrp="1"/>
          </p:cNvSpPr>
          <p:nvPr>
            <p:ph type="ctrTitle"/>
          </p:nvPr>
        </p:nvSpPr>
        <p:spPr/>
        <p:txBody>
          <a:bodyPr/>
          <a:lstStyle/>
          <a:p>
            <a:r>
              <a:rPr lang="fr-FR" dirty="0"/>
              <a:t>Initiation à la science ouverte</a:t>
            </a:r>
          </a:p>
        </p:txBody>
      </p:sp>
      <p:sp>
        <p:nvSpPr>
          <p:cNvPr id="3" name="Sous-titre 2">
            <a:extLst>
              <a:ext uri="{FF2B5EF4-FFF2-40B4-BE49-F238E27FC236}">
                <a16:creationId xmlns:a16="http://schemas.microsoft.com/office/drawing/2014/main" id="{9DBCBB54-341C-4E57-AF87-31DFE9C1F9BC}"/>
              </a:ext>
            </a:extLst>
          </p:cNvPr>
          <p:cNvSpPr>
            <a:spLocks noGrp="1"/>
          </p:cNvSpPr>
          <p:nvPr>
            <p:ph type="subTitle" idx="1"/>
          </p:nvPr>
        </p:nvSpPr>
        <p:spPr>
          <a:xfrm>
            <a:off x="1143000" y="4649661"/>
            <a:ext cx="6858000" cy="1449387"/>
          </a:xfrm>
        </p:spPr>
        <p:txBody>
          <a:bodyPr>
            <a:normAutofit/>
          </a:bodyPr>
          <a:lstStyle/>
          <a:p>
            <a:r>
              <a:rPr lang="fr-FR" dirty="0"/>
              <a:t>Justine Ancelin-Fabre, </a:t>
            </a:r>
            <a:r>
              <a:rPr lang="fr-FR" dirty="0">
                <a:hlinkClick r:id="rId2"/>
              </a:rPr>
              <a:t>URFIST de Paris</a:t>
            </a:r>
            <a:endParaRPr lang="fr-FR" dirty="0"/>
          </a:p>
          <a:p>
            <a:r>
              <a:rPr lang="fr-FR" dirty="0"/>
              <a:t>Dernière mise à jour : 28 avril 2021</a:t>
            </a:r>
          </a:p>
        </p:txBody>
      </p:sp>
      <p:sp>
        <p:nvSpPr>
          <p:cNvPr id="4" name="Ellipse 3">
            <a:extLst>
              <a:ext uri="{FF2B5EF4-FFF2-40B4-BE49-F238E27FC236}">
                <a16:creationId xmlns:a16="http://schemas.microsoft.com/office/drawing/2014/main" id="{EBDC20D8-C433-445D-ACD3-37E9D3BBCD21}"/>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Tree>
    <p:extLst>
      <p:ext uri="{BB962C8B-B14F-4D97-AF65-F5344CB8AC3E}">
        <p14:creationId xmlns:p14="http://schemas.microsoft.com/office/powerpoint/2010/main" val="411282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FD35C-3E7F-400E-8EA1-7EDB6089AF16}"/>
              </a:ext>
            </a:extLst>
          </p:cNvPr>
          <p:cNvSpPr>
            <a:spLocks noGrp="1"/>
          </p:cNvSpPr>
          <p:nvPr>
            <p:ph type="title"/>
          </p:nvPr>
        </p:nvSpPr>
        <p:spPr/>
        <p:txBody>
          <a:bodyPr/>
          <a:lstStyle/>
          <a:p>
            <a:r>
              <a:rPr lang="fr-FR" dirty="0"/>
              <a:t>Les principaux concepts de la science ouverte</a:t>
            </a:r>
          </a:p>
        </p:txBody>
      </p:sp>
      <p:sp>
        <p:nvSpPr>
          <p:cNvPr id="3" name="Espace réservé du contenu 2">
            <a:extLst>
              <a:ext uri="{FF2B5EF4-FFF2-40B4-BE49-F238E27FC236}">
                <a16:creationId xmlns:a16="http://schemas.microsoft.com/office/drawing/2014/main" id="{E2208F8E-C9F0-42FC-827E-3E4598946BCA}"/>
              </a:ext>
            </a:extLst>
          </p:cNvPr>
          <p:cNvSpPr>
            <a:spLocks noGrp="1"/>
          </p:cNvSpPr>
          <p:nvPr>
            <p:ph idx="1"/>
          </p:nvPr>
        </p:nvSpPr>
        <p:spPr/>
        <p:txBody>
          <a:bodyPr>
            <a:normAutofit lnSpcReduction="10000"/>
          </a:bodyPr>
          <a:lstStyle/>
          <a:p>
            <a:r>
              <a:rPr lang="fr-FR" dirty="0"/>
              <a:t>Transparence : mieux comprendre comment la recherche avance, réduire les marges d’erreur en permettant à d’autres chercheurs de reproduire des expériences ou des raisonnements</a:t>
            </a:r>
          </a:p>
          <a:p>
            <a:r>
              <a:rPr lang="fr-FR" dirty="0"/>
              <a:t>Intégrité scientifique : lutter contre le plagiat, la fabrication de données ou la falsification de données</a:t>
            </a:r>
          </a:p>
          <a:p>
            <a:r>
              <a:rPr lang="fr-FR" dirty="0"/>
              <a:t>Démocratisation : permettre à la société (décideurs, praticiens, citoyens éclairés…), mais d’abord et avant tout aux scientifiques eux-mêmes (quel que soit leur institution ou leur pays d’appartenance), d’avoir accès à la connaissance scientifique et d’en réutiliser les outils et résultats</a:t>
            </a:r>
          </a:p>
          <a:p>
            <a:pPr>
              <a:buFont typeface="Wingdings" panose="05000000000000000000" pitchFamily="2" charset="2"/>
              <a:buChar char="Ø"/>
            </a:pPr>
            <a:r>
              <a:rPr lang="fr-FR" dirty="0"/>
              <a:t> La gratuité n’est pas une fin en soi mais un moyen</a:t>
            </a:r>
          </a:p>
          <a:p>
            <a:pPr>
              <a:buFont typeface="Wingdings" panose="05000000000000000000" pitchFamily="2" charset="2"/>
              <a:buChar char="Ø"/>
            </a:pPr>
            <a:r>
              <a:rPr lang="fr-FR" dirty="0"/>
              <a:t> L’accès ouvert et gratuit aux résultats scientifiques n’est pas suffisant, c’est la réutilisation sans entrave qui est au cœur de la science ouverte</a:t>
            </a:r>
          </a:p>
        </p:txBody>
      </p:sp>
      <p:sp>
        <p:nvSpPr>
          <p:cNvPr id="7" name="Ellipse 6">
            <a:extLst>
              <a:ext uri="{FF2B5EF4-FFF2-40B4-BE49-F238E27FC236}">
                <a16:creationId xmlns:a16="http://schemas.microsoft.com/office/drawing/2014/main" id="{DF0AE042-68E4-4414-AED8-C9119DFB91AD}"/>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8" name="Ellipse 7">
            <a:hlinkClick r:id="rId3" action="ppaction://hlinksldjump"/>
            <a:extLst>
              <a:ext uri="{FF2B5EF4-FFF2-40B4-BE49-F238E27FC236}">
                <a16:creationId xmlns:a16="http://schemas.microsoft.com/office/drawing/2014/main" id="{5C34EFD3-5630-477A-AE96-53BC7FA63605}"/>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9" name="Ellipse 8">
            <a:hlinkClick r:id="rId4" action="ppaction://hlinksldjump"/>
            <a:extLst>
              <a:ext uri="{FF2B5EF4-FFF2-40B4-BE49-F238E27FC236}">
                <a16:creationId xmlns:a16="http://schemas.microsoft.com/office/drawing/2014/main" id="{4DBAC41A-C4DF-4DAB-B212-0581B4BF35A4}"/>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792748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A920A-1E98-40C0-B5EA-816D0DD5AB74}"/>
              </a:ext>
            </a:extLst>
          </p:cNvPr>
          <p:cNvSpPr>
            <a:spLocks noGrp="1"/>
          </p:cNvSpPr>
          <p:nvPr>
            <p:ph type="title"/>
          </p:nvPr>
        </p:nvSpPr>
        <p:spPr/>
        <p:txBody>
          <a:bodyPr/>
          <a:lstStyle/>
          <a:p>
            <a:r>
              <a:rPr lang="fr-FR" dirty="0"/>
              <a:t>L’écosystème Citations ouvertes</a:t>
            </a:r>
          </a:p>
        </p:txBody>
      </p:sp>
      <p:sp>
        <p:nvSpPr>
          <p:cNvPr id="7" name="Espace réservé du contenu 6">
            <a:extLst>
              <a:ext uri="{FF2B5EF4-FFF2-40B4-BE49-F238E27FC236}">
                <a16:creationId xmlns:a16="http://schemas.microsoft.com/office/drawing/2014/main" id="{1903AF6A-A135-4B3C-9187-BC23C7C1E934}"/>
              </a:ext>
            </a:extLst>
          </p:cNvPr>
          <p:cNvSpPr>
            <a:spLocks noGrp="1"/>
          </p:cNvSpPr>
          <p:nvPr>
            <p:ph idx="1"/>
          </p:nvPr>
        </p:nvSpPr>
        <p:spPr/>
        <p:txBody>
          <a:bodyPr/>
          <a:lstStyle/>
          <a:p>
            <a:r>
              <a:rPr lang="fr-FR" dirty="0"/>
              <a:t>L’Initiative for Open Citations (</a:t>
            </a:r>
            <a:r>
              <a:rPr lang="fr-FR" dirty="0">
                <a:hlinkClick r:id="rId3"/>
              </a:rPr>
              <a:t>I4OC</a:t>
            </a:r>
            <a:r>
              <a:rPr lang="fr-FR" dirty="0"/>
              <a:t>) milite pour l’ouverture des données</a:t>
            </a:r>
          </a:p>
          <a:p>
            <a:r>
              <a:rPr lang="fr-FR" dirty="0"/>
              <a:t>L’agence </a:t>
            </a:r>
            <a:r>
              <a:rPr lang="fr-FR" dirty="0" err="1">
                <a:hlinkClick r:id="rId4"/>
              </a:rPr>
              <a:t>CrossRef</a:t>
            </a:r>
            <a:r>
              <a:rPr lang="fr-FR" dirty="0"/>
              <a:t> manipule les données de citations fournies par les éditeurs</a:t>
            </a:r>
          </a:p>
          <a:p>
            <a:r>
              <a:rPr lang="fr-FR" dirty="0"/>
              <a:t>Le projet </a:t>
            </a:r>
            <a:r>
              <a:rPr lang="fr-FR" dirty="0" err="1">
                <a:hlinkClick r:id="rId5"/>
              </a:rPr>
              <a:t>OpenCitations</a:t>
            </a:r>
            <a:r>
              <a:rPr lang="fr-FR" dirty="0"/>
              <a:t> met à disposition les données de citation recueillies par </a:t>
            </a:r>
            <a:r>
              <a:rPr lang="fr-FR" dirty="0" err="1"/>
              <a:t>CrossRef</a:t>
            </a:r>
            <a:r>
              <a:rPr lang="fr-FR" dirty="0"/>
              <a:t> sous licence CC-0</a:t>
            </a:r>
          </a:p>
          <a:p>
            <a:r>
              <a:rPr lang="fr-FR" dirty="0">
                <a:hlinkClick r:id="rId6"/>
              </a:rPr>
              <a:t>Wikidata</a:t>
            </a:r>
            <a:r>
              <a:rPr lang="fr-FR" dirty="0"/>
              <a:t> réutilise les données de citations pour enrichir ses notices de références</a:t>
            </a:r>
          </a:p>
        </p:txBody>
      </p:sp>
      <p:sp>
        <p:nvSpPr>
          <p:cNvPr id="4" name="Rectangle 3">
            <a:extLst>
              <a:ext uri="{FF2B5EF4-FFF2-40B4-BE49-F238E27FC236}">
                <a16:creationId xmlns:a16="http://schemas.microsoft.com/office/drawing/2014/main" id="{D9D30C22-0AD1-4E9B-929F-0FE43A1F3E30}"/>
              </a:ext>
            </a:extLst>
          </p:cNvPr>
          <p:cNvSpPr/>
          <p:nvPr/>
        </p:nvSpPr>
        <p:spPr>
          <a:xfrm>
            <a:off x="934793" y="5573127"/>
            <a:ext cx="7148557" cy="307777"/>
          </a:xfrm>
          <a:prstGeom prst="rect">
            <a:avLst/>
          </a:prstGeom>
        </p:spPr>
        <p:txBody>
          <a:bodyPr wrap="square">
            <a:spAutoFit/>
          </a:bodyPr>
          <a:lstStyle/>
          <a:p>
            <a:pPr algn="ctr"/>
            <a:r>
              <a:rPr lang="fr-FR" sz="1400" dirty="0"/>
              <a:t>D’après P.-C. Langlais, « Citations ouvertes : note de synthèse », </a:t>
            </a:r>
            <a:r>
              <a:rPr lang="fr-FR" sz="1400" i="1" dirty="0"/>
              <a:t>Intelligence IST</a:t>
            </a:r>
            <a:r>
              <a:rPr lang="fr-FR" sz="1400" dirty="0"/>
              <a:t>, 2018 (</a:t>
            </a:r>
            <a:r>
              <a:rPr lang="fr-FR" sz="1400" dirty="0">
                <a:hlinkClick r:id="rId7"/>
              </a:rPr>
              <a:t>en ligne</a:t>
            </a:r>
            <a:r>
              <a:rPr lang="fr-FR" sz="1400" dirty="0"/>
              <a:t>).</a:t>
            </a:r>
            <a:endParaRPr lang="fr-FR" sz="1400" dirty="0">
              <a:effectLst/>
            </a:endParaRPr>
          </a:p>
        </p:txBody>
      </p:sp>
      <p:sp>
        <p:nvSpPr>
          <p:cNvPr id="8" name="Ellipse 7">
            <a:extLst>
              <a:ext uri="{FF2B5EF4-FFF2-40B4-BE49-F238E27FC236}">
                <a16:creationId xmlns:a16="http://schemas.microsoft.com/office/drawing/2014/main" id="{8ED0D842-FC8E-43ED-88BA-170EDD17035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8" action="ppaction://hlinksldjump"/>
            <a:extLst>
              <a:ext uri="{FF2B5EF4-FFF2-40B4-BE49-F238E27FC236}">
                <a16:creationId xmlns:a16="http://schemas.microsoft.com/office/drawing/2014/main" id="{48F00ACA-02E7-4934-9748-860BE74D088E}"/>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9" name="Ellipse 8">
            <a:hlinkClick r:id="rId9" action="ppaction://hlinksldjump"/>
            <a:extLst>
              <a:ext uri="{FF2B5EF4-FFF2-40B4-BE49-F238E27FC236}">
                <a16:creationId xmlns:a16="http://schemas.microsoft.com/office/drawing/2014/main" id="{56B8CABC-55E9-4153-8B17-57BA0051AFD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083420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60116-8E7F-4331-AA8F-0B19A576F9DC}"/>
              </a:ext>
            </a:extLst>
          </p:cNvPr>
          <p:cNvSpPr>
            <a:spLocks noGrp="1"/>
          </p:cNvSpPr>
          <p:nvPr>
            <p:ph type="title"/>
          </p:nvPr>
        </p:nvSpPr>
        <p:spPr/>
        <p:txBody>
          <a:bodyPr/>
          <a:lstStyle/>
          <a:p>
            <a:r>
              <a:rPr lang="fr-FR" dirty="0"/>
              <a:t>Ouvrir la science avec et pour la société</a:t>
            </a:r>
          </a:p>
        </p:txBody>
      </p:sp>
      <p:sp>
        <p:nvSpPr>
          <p:cNvPr id="3" name="Espace réservé du texte 2">
            <a:extLst>
              <a:ext uri="{FF2B5EF4-FFF2-40B4-BE49-F238E27FC236}">
                <a16:creationId xmlns:a16="http://schemas.microsoft.com/office/drawing/2014/main" id="{EF8733DD-AF41-4DBB-A2AF-F3F736BECCD4}"/>
              </a:ext>
            </a:extLst>
          </p:cNvPr>
          <p:cNvSpPr>
            <a:spLocks noGrp="1"/>
          </p:cNvSpPr>
          <p:nvPr>
            <p:ph type="body" idx="1"/>
          </p:nvPr>
        </p:nvSpPr>
        <p:spPr/>
        <p:txBody>
          <a:bodyPr>
            <a:normAutofit/>
          </a:bodyPr>
          <a:lstStyle/>
          <a:p>
            <a:r>
              <a:rPr lang="fr-FR" dirty="0"/>
              <a:t>Niveau : débutant</a:t>
            </a:r>
          </a:p>
          <a:p>
            <a:r>
              <a:rPr lang="fr-FR" dirty="0"/>
              <a:t>Les bibliothèques de l’enseignement supérieur et recherche commencent à s’emparer de ces sujets : pas de supports de niveaux intermédiaire et avancé pour l’instant.</a:t>
            </a:r>
          </a:p>
        </p:txBody>
      </p:sp>
      <p:sp>
        <p:nvSpPr>
          <p:cNvPr id="4" name="Ellipse 3">
            <a:extLst>
              <a:ext uri="{FF2B5EF4-FFF2-40B4-BE49-F238E27FC236}">
                <a16:creationId xmlns:a16="http://schemas.microsoft.com/office/drawing/2014/main" id="{75BFDC15-1B6A-4052-B3C5-19E30A45CBF7}"/>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A82B3FA5-C08B-4579-A5EE-4A474FD27F82}"/>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6" name="Ellipse 5">
            <a:hlinkClick r:id="rId3" action="ppaction://hlinksldjump"/>
            <a:extLst>
              <a:ext uri="{FF2B5EF4-FFF2-40B4-BE49-F238E27FC236}">
                <a16:creationId xmlns:a16="http://schemas.microsoft.com/office/drawing/2014/main" id="{789250D4-7443-4696-B034-CFA9745A1AEF}"/>
              </a:ext>
            </a:extLst>
          </p:cNvPr>
          <p:cNvSpPr/>
          <p:nvPr/>
        </p:nvSpPr>
        <p:spPr>
          <a:xfrm>
            <a:off x="2548621" y="4468919"/>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4227220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44EBAC-0FBB-482E-9256-5A68373995F3}"/>
              </a:ext>
            </a:extLst>
          </p:cNvPr>
          <p:cNvSpPr>
            <a:spLocks noGrp="1"/>
          </p:cNvSpPr>
          <p:nvPr>
            <p:ph type="title"/>
          </p:nvPr>
        </p:nvSpPr>
        <p:spPr/>
        <p:txBody>
          <a:bodyPr/>
          <a:lstStyle/>
          <a:p>
            <a:r>
              <a:rPr lang="fr-FR" dirty="0"/>
              <a:t>Accès libre aux ressources éducatives</a:t>
            </a:r>
          </a:p>
        </p:txBody>
      </p:sp>
      <p:sp>
        <p:nvSpPr>
          <p:cNvPr id="3" name="Espace réservé du contenu 2">
            <a:extLst>
              <a:ext uri="{FF2B5EF4-FFF2-40B4-BE49-F238E27FC236}">
                <a16:creationId xmlns:a16="http://schemas.microsoft.com/office/drawing/2014/main" id="{9F19D818-963E-41A0-A4ED-1DF11B0817B1}"/>
              </a:ext>
            </a:extLst>
          </p:cNvPr>
          <p:cNvSpPr>
            <a:spLocks noGrp="1"/>
          </p:cNvSpPr>
          <p:nvPr>
            <p:ph idx="1"/>
          </p:nvPr>
        </p:nvSpPr>
        <p:spPr>
          <a:xfrm>
            <a:off x="628650" y="1447800"/>
            <a:ext cx="7886700" cy="4729163"/>
          </a:xfrm>
        </p:spPr>
        <p:txBody>
          <a:bodyPr>
            <a:normAutofit lnSpcReduction="10000"/>
          </a:bodyPr>
          <a:lstStyle/>
          <a:p>
            <a:r>
              <a:rPr lang="fr-FR" dirty="0"/>
              <a:t>Les ressources éducatives libres (REL) sont des matériaux d'enseignement, d'apprentissage ou de recherche appartenant au domaine public ou publiés avec une licence de propriété intellectuelle permettant leur utilisation, adaptation et distribution à titre gratuit (</a:t>
            </a:r>
            <a:r>
              <a:rPr lang="fr-FR" dirty="0">
                <a:hlinkClick r:id="rId3"/>
              </a:rPr>
              <a:t>Unesco</a:t>
            </a:r>
            <a:r>
              <a:rPr lang="fr-FR" dirty="0"/>
              <a:t>).</a:t>
            </a:r>
          </a:p>
          <a:p>
            <a:r>
              <a:rPr lang="fr-FR" dirty="0"/>
              <a:t>Exemples (proposés par la </a:t>
            </a:r>
            <a:r>
              <a:rPr lang="fr-FR" dirty="0">
                <a:hlinkClick r:id="rId4"/>
              </a:rPr>
              <a:t>BU de Montréal</a:t>
            </a:r>
            <a:r>
              <a:rPr lang="fr-FR" dirty="0"/>
              <a:t>) :</a:t>
            </a:r>
          </a:p>
          <a:p>
            <a:pPr lvl="1"/>
            <a:r>
              <a:rPr lang="fr-FR" dirty="0"/>
              <a:t>Vidéos, images, musiques</a:t>
            </a:r>
          </a:p>
          <a:p>
            <a:pPr lvl="1"/>
            <a:r>
              <a:rPr lang="fr-FR" dirty="0"/>
              <a:t>Manuels et autres textes</a:t>
            </a:r>
          </a:p>
          <a:p>
            <a:pPr lvl="1"/>
            <a:r>
              <a:rPr lang="fr-FR" dirty="0"/>
              <a:t>Outils d’évaluation</a:t>
            </a:r>
          </a:p>
          <a:p>
            <a:pPr lvl="1"/>
            <a:r>
              <a:rPr lang="fr-FR" dirty="0"/>
              <a:t>Scénarios d’activités d’apprentissage</a:t>
            </a:r>
          </a:p>
          <a:p>
            <a:pPr lvl="1"/>
            <a:r>
              <a:rPr lang="fr-FR" dirty="0"/>
              <a:t>Applications ou codes</a:t>
            </a:r>
          </a:p>
          <a:p>
            <a:r>
              <a:rPr lang="fr-FR" dirty="0"/>
              <a:t>Concrètement, les REL peuvent prendre la forme de :</a:t>
            </a:r>
          </a:p>
          <a:p>
            <a:pPr lvl="1"/>
            <a:r>
              <a:rPr lang="fr-FR" dirty="0"/>
              <a:t>Supports de cours mis à disposition en libre accès (selon les mêmes modalités qu’une publication classique)</a:t>
            </a:r>
          </a:p>
          <a:p>
            <a:pPr lvl="1"/>
            <a:r>
              <a:rPr lang="fr-FR" dirty="0" err="1"/>
              <a:t>MOOCs</a:t>
            </a:r>
            <a:r>
              <a:rPr lang="fr-FR" dirty="0"/>
              <a:t> (</a:t>
            </a:r>
            <a:r>
              <a:rPr lang="fr-FR" i="1" dirty="0"/>
              <a:t>Massive Open Online Courses</a:t>
            </a:r>
            <a:r>
              <a:rPr lang="fr-FR" dirty="0"/>
              <a:t>, formations en ligne ouvertes à tous)</a:t>
            </a:r>
          </a:p>
          <a:p>
            <a:pPr lvl="1"/>
            <a:r>
              <a:rPr lang="fr-FR" dirty="0"/>
              <a:t>Etc.</a:t>
            </a:r>
          </a:p>
        </p:txBody>
      </p:sp>
      <p:sp>
        <p:nvSpPr>
          <p:cNvPr id="4" name="Ellipse 3">
            <a:extLst>
              <a:ext uri="{FF2B5EF4-FFF2-40B4-BE49-F238E27FC236}">
                <a16:creationId xmlns:a16="http://schemas.microsoft.com/office/drawing/2014/main" id="{B116BD73-54FE-4EFE-BF10-95765C41029F}"/>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639FAF53-DA9F-4513-A1DA-A0096691B0C6}"/>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76EBB0DF-5752-4984-A401-52305F90FF60}"/>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7979935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7FDD2-8780-41EB-81AA-1ABD34114D03}"/>
              </a:ext>
            </a:extLst>
          </p:cNvPr>
          <p:cNvSpPr>
            <a:spLocks noGrp="1"/>
          </p:cNvSpPr>
          <p:nvPr>
            <p:ph type="title"/>
          </p:nvPr>
        </p:nvSpPr>
        <p:spPr/>
        <p:txBody>
          <a:bodyPr/>
          <a:lstStyle/>
          <a:p>
            <a:r>
              <a:rPr lang="fr-FR" dirty="0"/>
              <a:t>Innovation ouverte</a:t>
            </a:r>
          </a:p>
        </p:txBody>
      </p:sp>
      <p:sp>
        <p:nvSpPr>
          <p:cNvPr id="3" name="Espace réservé du contenu 2">
            <a:extLst>
              <a:ext uri="{FF2B5EF4-FFF2-40B4-BE49-F238E27FC236}">
                <a16:creationId xmlns:a16="http://schemas.microsoft.com/office/drawing/2014/main" id="{8455527B-CE81-4E68-B225-C358FC5F75DA}"/>
              </a:ext>
            </a:extLst>
          </p:cNvPr>
          <p:cNvSpPr>
            <a:spLocks noGrp="1"/>
          </p:cNvSpPr>
          <p:nvPr>
            <p:ph idx="1"/>
          </p:nvPr>
        </p:nvSpPr>
        <p:spPr>
          <a:xfrm>
            <a:off x="628650" y="1482725"/>
            <a:ext cx="7886700" cy="4351338"/>
          </a:xfrm>
        </p:spPr>
        <p:txBody>
          <a:bodyPr>
            <a:normAutofit/>
          </a:bodyPr>
          <a:lstStyle/>
          <a:p>
            <a:r>
              <a:rPr lang="fr-FR" dirty="0"/>
              <a:t>L’innovation ouverte est le fait de penser que pour être plus efficaces et faire mieux progresser les connaissances scientifiques et technologiques, il vaut mieux travailler en collaboration qu’en compétition, et que cette collaboration gagne à être la plus large possible.</a:t>
            </a:r>
          </a:p>
          <a:p>
            <a:pPr lvl="1">
              <a:buFont typeface="Wingdings" panose="05000000000000000000" pitchFamily="2" charset="2"/>
              <a:buChar char="Ø"/>
            </a:pPr>
            <a:r>
              <a:rPr lang="fr-FR" dirty="0"/>
              <a:t> Au lieu de s’entre-attaquer sur des questions de contrefaçon, les entreprises auraient intérêt à mettre en commun les connaissances qu’elles produisent, et à travailler ensemble au développement de certaines technologies.</a:t>
            </a:r>
          </a:p>
          <a:p>
            <a:r>
              <a:rPr lang="fr-FR" dirty="0"/>
              <a:t>En plus d’associer chercheurs, laboratoires et entreprises, il est souvent intéressant d’associer à ces réflexions un public qui soit le plus large possible, pour bénéficier de tous les talents.</a:t>
            </a:r>
          </a:p>
          <a:p>
            <a:r>
              <a:rPr lang="fr-FR" dirty="0"/>
              <a:t>Exemples en temps de Covid-19 :</a:t>
            </a:r>
          </a:p>
          <a:p>
            <a:pPr lvl="1"/>
            <a:r>
              <a:rPr lang="fr-FR" dirty="0"/>
              <a:t>Co-fabrication de respirateurs par des entreprises (</a:t>
            </a:r>
            <a:r>
              <a:rPr lang="fr-FR" dirty="0">
                <a:hlinkClick r:id="rId3"/>
              </a:rPr>
              <a:t>Décathlon et </a:t>
            </a:r>
            <a:r>
              <a:rPr lang="fr-FR" dirty="0" err="1">
                <a:hlinkClick r:id="rId3"/>
              </a:rPr>
              <a:t>Isinnova</a:t>
            </a:r>
            <a:r>
              <a:rPr lang="fr-FR" dirty="0"/>
              <a:t>)</a:t>
            </a:r>
          </a:p>
          <a:p>
            <a:pPr lvl="1"/>
            <a:r>
              <a:rPr lang="fr-FR" dirty="0"/>
              <a:t>Co-fabrication de visières et masques par des </a:t>
            </a:r>
            <a:r>
              <a:rPr lang="fr-FR" i="1" dirty="0" err="1">
                <a:hlinkClick r:id="rId4"/>
              </a:rPr>
              <a:t>makers</a:t>
            </a:r>
            <a:endParaRPr lang="fr-FR" dirty="0"/>
          </a:p>
          <a:p>
            <a:pPr lvl="1"/>
            <a:endParaRPr lang="fr-FR" dirty="0"/>
          </a:p>
          <a:p>
            <a:endParaRPr lang="fr-FR" dirty="0"/>
          </a:p>
          <a:p>
            <a:endParaRPr lang="fr-FR" dirty="0"/>
          </a:p>
          <a:p>
            <a:endParaRPr lang="fr-FR" dirty="0"/>
          </a:p>
        </p:txBody>
      </p:sp>
      <p:sp>
        <p:nvSpPr>
          <p:cNvPr id="4" name="Ellipse 3">
            <a:extLst>
              <a:ext uri="{FF2B5EF4-FFF2-40B4-BE49-F238E27FC236}">
                <a16:creationId xmlns:a16="http://schemas.microsoft.com/office/drawing/2014/main" id="{02A15EE1-D572-4E0C-B43D-A0AB1A28F035}"/>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6B59E7DC-E032-4A38-8517-B9E27E39775C}"/>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49135676-6C6D-4598-BF75-61AEEA3A489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822001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066D4-6DE3-43DF-8143-DAA809C9BB34}"/>
              </a:ext>
            </a:extLst>
          </p:cNvPr>
          <p:cNvSpPr>
            <a:spLocks noGrp="1"/>
          </p:cNvSpPr>
          <p:nvPr>
            <p:ph type="title"/>
          </p:nvPr>
        </p:nvSpPr>
        <p:spPr/>
        <p:txBody>
          <a:bodyPr/>
          <a:lstStyle/>
          <a:p>
            <a:r>
              <a:rPr lang="fr-FR" dirty="0"/>
              <a:t>Sciences citoyennes</a:t>
            </a:r>
          </a:p>
        </p:txBody>
      </p:sp>
      <p:sp>
        <p:nvSpPr>
          <p:cNvPr id="3" name="Espace réservé du contenu 2">
            <a:extLst>
              <a:ext uri="{FF2B5EF4-FFF2-40B4-BE49-F238E27FC236}">
                <a16:creationId xmlns:a16="http://schemas.microsoft.com/office/drawing/2014/main" id="{ABC6C69D-CF30-4519-925B-5B1D67B937B8}"/>
              </a:ext>
            </a:extLst>
          </p:cNvPr>
          <p:cNvSpPr>
            <a:spLocks noGrp="1"/>
          </p:cNvSpPr>
          <p:nvPr>
            <p:ph idx="1"/>
          </p:nvPr>
        </p:nvSpPr>
        <p:spPr>
          <a:xfrm>
            <a:off x="628650" y="1690689"/>
            <a:ext cx="7886700" cy="4486274"/>
          </a:xfrm>
        </p:spPr>
        <p:txBody>
          <a:bodyPr>
            <a:normAutofit fontScale="92500" lnSpcReduction="10000"/>
          </a:bodyPr>
          <a:lstStyle/>
          <a:p>
            <a:r>
              <a:rPr lang="fr-FR" dirty="0"/>
              <a:t>Les sciences citoyennes (ou recherche participative, sciences avec et pour la société…) sont des formes de production de connaissances scientifiques auxquelles des acteurs non-scientifiques-professionnels, qu’il s’agisse d’individus ou de groupes, participent de façon active et délibérée (</a:t>
            </a:r>
            <a:r>
              <a:rPr lang="fr-FR" dirty="0">
                <a:hlinkClick r:id="rId3"/>
              </a:rPr>
              <a:t>rapport </a:t>
            </a:r>
            <a:r>
              <a:rPr lang="fr-FR" dirty="0" err="1">
                <a:hlinkClick r:id="rId3"/>
              </a:rPr>
              <a:t>Houllier</a:t>
            </a:r>
            <a:r>
              <a:rPr lang="fr-FR" dirty="0"/>
              <a:t>, 2016).</a:t>
            </a:r>
          </a:p>
          <a:p>
            <a:r>
              <a:rPr lang="fr-FR" dirty="0"/>
              <a:t>Plusieurs étapes de la recherche scientifique, souvent en lien avec les données, peuvent être ouvertes à la collaboration des citoyens :</a:t>
            </a:r>
          </a:p>
          <a:p>
            <a:pPr lvl="1"/>
            <a:r>
              <a:rPr lang="fr-FR" dirty="0"/>
              <a:t>Collecte de données (ex.: comptage d’oiseaux sur une période donnée)</a:t>
            </a:r>
          </a:p>
          <a:p>
            <a:pPr lvl="1"/>
            <a:r>
              <a:rPr lang="fr-FR" dirty="0"/>
              <a:t>Analyse de données (ex.: identification de structures de galaxies à partir de l’examen de photographies astronomiques)</a:t>
            </a:r>
          </a:p>
          <a:p>
            <a:pPr lvl="1"/>
            <a:r>
              <a:rPr lang="fr-FR" dirty="0"/>
              <a:t>Traitement de données (ex.: pliage de protéines)</a:t>
            </a:r>
          </a:p>
          <a:p>
            <a:pPr lvl="1"/>
            <a:r>
              <a:rPr lang="fr-FR" dirty="0"/>
              <a:t>Etc.</a:t>
            </a:r>
          </a:p>
          <a:p>
            <a:r>
              <a:rPr lang="fr-FR" dirty="0"/>
              <a:t>Favorise l’ouverture de nombreux aspects des programmes de recherche :</a:t>
            </a:r>
          </a:p>
          <a:p>
            <a:pPr lvl="1"/>
            <a:r>
              <a:rPr lang="fr-FR" dirty="0"/>
              <a:t>Protocoles suivis</a:t>
            </a:r>
          </a:p>
          <a:p>
            <a:pPr lvl="1"/>
            <a:r>
              <a:rPr lang="fr-FR" dirty="0"/>
              <a:t>Logiciels utilisés</a:t>
            </a:r>
          </a:p>
          <a:p>
            <a:pPr lvl="1"/>
            <a:r>
              <a:rPr lang="fr-FR" dirty="0"/>
              <a:t>Données collectées ou produites</a:t>
            </a:r>
          </a:p>
          <a:p>
            <a:pPr lvl="1"/>
            <a:r>
              <a:rPr lang="fr-FR" dirty="0"/>
              <a:t>Etc.</a:t>
            </a:r>
          </a:p>
        </p:txBody>
      </p:sp>
      <p:sp>
        <p:nvSpPr>
          <p:cNvPr id="4" name="Ellipse 3">
            <a:extLst>
              <a:ext uri="{FF2B5EF4-FFF2-40B4-BE49-F238E27FC236}">
                <a16:creationId xmlns:a16="http://schemas.microsoft.com/office/drawing/2014/main" id="{17CE4997-D0BC-4B83-AF04-7E70117193AC}"/>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6B9A17E8-AE79-4FCE-BF22-7834BE064EF2}"/>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A35CFAAC-00CE-4160-9FFD-A0C7AC2A9AE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921268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7DEAD-A79E-4180-8D92-4DE106070651}"/>
              </a:ext>
            </a:extLst>
          </p:cNvPr>
          <p:cNvSpPr>
            <a:spLocks noGrp="1"/>
          </p:cNvSpPr>
          <p:nvPr>
            <p:ph type="title"/>
          </p:nvPr>
        </p:nvSpPr>
        <p:spPr/>
        <p:txBody>
          <a:bodyPr/>
          <a:lstStyle/>
          <a:p>
            <a:r>
              <a:rPr lang="fr-FR" dirty="0"/>
              <a:t>Production participative</a:t>
            </a:r>
          </a:p>
        </p:txBody>
      </p:sp>
      <p:sp>
        <p:nvSpPr>
          <p:cNvPr id="3" name="Espace réservé du contenu 2">
            <a:extLst>
              <a:ext uri="{FF2B5EF4-FFF2-40B4-BE49-F238E27FC236}">
                <a16:creationId xmlns:a16="http://schemas.microsoft.com/office/drawing/2014/main" id="{F14ECE45-2C60-48B2-93D8-974D7F78B65E}"/>
              </a:ext>
            </a:extLst>
          </p:cNvPr>
          <p:cNvSpPr>
            <a:spLocks noGrp="1"/>
          </p:cNvSpPr>
          <p:nvPr>
            <p:ph idx="1"/>
          </p:nvPr>
        </p:nvSpPr>
        <p:spPr/>
        <p:txBody>
          <a:bodyPr>
            <a:normAutofit/>
          </a:bodyPr>
          <a:lstStyle/>
          <a:p>
            <a:r>
              <a:rPr lang="fr-FR" dirty="0"/>
              <a:t>La production participative (on parle aussi d’externalisation ouverte ou de </a:t>
            </a:r>
            <a:r>
              <a:rPr lang="fr-FR" dirty="0" err="1"/>
              <a:t>myriadisation</a:t>
            </a:r>
            <a:r>
              <a:rPr lang="fr-FR" dirty="0"/>
              <a:t>, </a:t>
            </a:r>
            <a:r>
              <a:rPr lang="fr-FR" i="1" dirty="0"/>
              <a:t>crowdsourcing</a:t>
            </a:r>
            <a:r>
              <a:rPr lang="fr-FR" dirty="0"/>
              <a:t>), est l'utilisation du travail, de la créativité, de l'intelligence et du savoir-faire d'un grand nombre de personnes, en sous-traitance, pour réaliser certaines tâches traditionnellement effectuées par un employé ou un entrepreneur.</a:t>
            </a:r>
          </a:p>
          <a:p>
            <a:r>
              <a:rPr lang="fr-FR" dirty="0"/>
              <a:t>Prolongation des sciences participatives, elle peut permettre à des structures de recherche de disposer de matériel de recherche ouvert ou d’instruments développés en mode ouvert.</a:t>
            </a:r>
          </a:p>
          <a:p>
            <a:r>
              <a:rPr lang="fr-FR" dirty="0"/>
              <a:t>Avantages :</a:t>
            </a:r>
          </a:p>
          <a:p>
            <a:pPr lvl="1"/>
            <a:r>
              <a:rPr lang="fr-FR" dirty="0"/>
              <a:t>Pour les structures de recherche : accélérer des processus, réduire des coûts</a:t>
            </a:r>
          </a:p>
          <a:p>
            <a:pPr lvl="1"/>
            <a:r>
              <a:rPr lang="fr-FR" dirty="0"/>
              <a:t>Pour les citoyens : acquisition de compétences, création de lien avec la communauté scientifique, rémunération </a:t>
            </a:r>
          </a:p>
          <a:p>
            <a:pPr lvl="1"/>
            <a:r>
              <a:rPr lang="fr-FR" dirty="0"/>
              <a:t>Pour tous : produire des ressources ouvertes</a:t>
            </a:r>
          </a:p>
        </p:txBody>
      </p:sp>
      <p:sp>
        <p:nvSpPr>
          <p:cNvPr id="4" name="Rectangle 3">
            <a:extLst>
              <a:ext uri="{FF2B5EF4-FFF2-40B4-BE49-F238E27FC236}">
                <a16:creationId xmlns:a16="http://schemas.microsoft.com/office/drawing/2014/main" id="{E7CCB836-D642-4BD7-ABE2-8484A6284816}"/>
              </a:ext>
            </a:extLst>
          </p:cNvPr>
          <p:cNvSpPr/>
          <p:nvPr/>
        </p:nvSpPr>
        <p:spPr>
          <a:xfrm>
            <a:off x="3511350" y="5915353"/>
            <a:ext cx="4572000" cy="523220"/>
          </a:xfrm>
          <a:prstGeom prst="rect">
            <a:avLst/>
          </a:prstGeom>
        </p:spPr>
        <p:txBody>
          <a:bodyPr>
            <a:spAutoFit/>
          </a:bodyPr>
          <a:lstStyle/>
          <a:p>
            <a:pPr algn="r"/>
            <a:r>
              <a:rPr lang="fr-FR" sz="1400" dirty="0"/>
              <a:t>Voir T. </a:t>
            </a:r>
            <a:r>
              <a:rPr lang="fr-FR" sz="1400" dirty="0" err="1"/>
              <a:t>Brastaviceanu</a:t>
            </a:r>
            <a:r>
              <a:rPr lang="fr-FR" sz="1400" dirty="0"/>
              <a:t> et al., « Production participative de matériel de recherche », </a:t>
            </a:r>
            <a:r>
              <a:rPr lang="fr-FR" sz="1400" i="1" dirty="0" err="1"/>
              <a:t>Acfas</a:t>
            </a:r>
            <a:r>
              <a:rPr lang="fr-FR" sz="1400" dirty="0"/>
              <a:t>, 2019 (</a:t>
            </a:r>
            <a:r>
              <a:rPr lang="fr-FR" sz="1400" dirty="0">
                <a:hlinkClick r:id="rId3"/>
              </a:rPr>
              <a:t>en ligne</a:t>
            </a:r>
            <a:r>
              <a:rPr lang="fr-FR" sz="1400" dirty="0"/>
              <a:t>).</a:t>
            </a:r>
            <a:endParaRPr lang="fr-FR" sz="1400" dirty="0">
              <a:effectLst/>
            </a:endParaRPr>
          </a:p>
        </p:txBody>
      </p:sp>
      <p:sp>
        <p:nvSpPr>
          <p:cNvPr id="5" name="Ellipse 4">
            <a:extLst>
              <a:ext uri="{FF2B5EF4-FFF2-40B4-BE49-F238E27FC236}">
                <a16:creationId xmlns:a16="http://schemas.microsoft.com/office/drawing/2014/main" id="{F8ED8CB9-5FFD-437F-A92B-634FFC976F24}"/>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0D08676D-E2E7-4179-94A2-D0F2689EBB94}"/>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F1EC60A7-3A94-4557-A0EE-7894EE8139E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4831917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7D92E-306A-4B9B-9A64-E36B027499B3}"/>
              </a:ext>
            </a:extLst>
          </p:cNvPr>
          <p:cNvSpPr>
            <a:spLocks noGrp="1"/>
          </p:cNvSpPr>
          <p:nvPr>
            <p:ph type="title"/>
          </p:nvPr>
        </p:nvSpPr>
        <p:spPr/>
        <p:txBody>
          <a:bodyPr/>
          <a:lstStyle/>
          <a:p>
            <a:r>
              <a:rPr lang="fr-FR" dirty="0"/>
              <a:t>Merci pour votre lecture attentive !</a:t>
            </a:r>
          </a:p>
        </p:txBody>
      </p:sp>
      <p:sp>
        <p:nvSpPr>
          <p:cNvPr id="3" name="Espace réservé du texte 2">
            <a:extLst>
              <a:ext uri="{FF2B5EF4-FFF2-40B4-BE49-F238E27FC236}">
                <a16:creationId xmlns:a16="http://schemas.microsoft.com/office/drawing/2014/main" id="{535AA652-5B1C-4A19-AB88-58E2DE40C56A}"/>
              </a:ext>
            </a:extLst>
          </p:cNvPr>
          <p:cNvSpPr>
            <a:spLocks noGrp="1"/>
          </p:cNvSpPr>
          <p:nvPr>
            <p:ph type="body" idx="1"/>
          </p:nvPr>
        </p:nvSpPr>
        <p:spPr/>
        <p:txBody>
          <a:bodyPr/>
          <a:lstStyle/>
          <a:p>
            <a:r>
              <a:rPr lang="fr-FR" dirty="0"/>
              <a:t>À bientôt en formation pour approfondir le sujet !</a:t>
            </a:r>
          </a:p>
        </p:txBody>
      </p:sp>
      <p:sp>
        <p:nvSpPr>
          <p:cNvPr id="4" name="ZoneTexte 3">
            <a:extLst>
              <a:ext uri="{FF2B5EF4-FFF2-40B4-BE49-F238E27FC236}">
                <a16:creationId xmlns:a16="http://schemas.microsoft.com/office/drawing/2014/main" id="{727FCB2A-86C9-4EB6-B3FD-619C24A01BD5}"/>
              </a:ext>
            </a:extLst>
          </p:cNvPr>
          <p:cNvSpPr txBox="1"/>
          <p:nvPr/>
        </p:nvSpPr>
        <p:spPr>
          <a:xfrm>
            <a:off x="633412" y="5339557"/>
            <a:ext cx="6919912" cy="369332"/>
          </a:xfrm>
          <a:prstGeom prst="rect">
            <a:avLst/>
          </a:prstGeom>
          <a:noFill/>
        </p:spPr>
        <p:txBody>
          <a:bodyPr wrap="square" rtlCol="0">
            <a:spAutoFit/>
          </a:bodyPr>
          <a:lstStyle/>
          <a:p>
            <a:r>
              <a:rPr lang="fr-FR" dirty="0"/>
              <a:t>Pour toute question : justine.ancelin-fabre@chartes.psl.eu</a:t>
            </a:r>
          </a:p>
        </p:txBody>
      </p:sp>
      <p:sp>
        <p:nvSpPr>
          <p:cNvPr id="5" name="Ellipse 4">
            <a:hlinkClick r:id="rId2" action="ppaction://hlinksldjump"/>
            <a:extLst>
              <a:ext uri="{FF2B5EF4-FFF2-40B4-BE49-F238E27FC236}">
                <a16:creationId xmlns:a16="http://schemas.microsoft.com/office/drawing/2014/main" id="{20AB6282-3E06-4490-873E-25E22636AB4F}"/>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92176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CC8B9-BCEE-41A7-8F72-F822F945A32E}"/>
              </a:ext>
            </a:extLst>
          </p:cNvPr>
          <p:cNvSpPr>
            <a:spLocks noGrp="1"/>
          </p:cNvSpPr>
          <p:nvPr>
            <p:ph type="title"/>
          </p:nvPr>
        </p:nvSpPr>
        <p:spPr/>
        <p:txBody>
          <a:bodyPr/>
          <a:lstStyle/>
          <a:p>
            <a:r>
              <a:rPr lang="fr-FR" dirty="0"/>
              <a:t>Droits d’auteur et réutilisation</a:t>
            </a:r>
          </a:p>
        </p:txBody>
      </p:sp>
      <p:sp>
        <p:nvSpPr>
          <p:cNvPr id="3" name="Espace réservé du contenu 2">
            <a:extLst>
              <a:ext uri="{FF2B5EF4-FFF2-40B4-BE49-F238E27FC236}">
                <a16:creationId xmlns:a16="http://schemas.microsoft.com/office/drawing/2014/main" id="{467DFCA0-6EC9-4E44-AE7F-7E7E73BAC4D8}"/>
              </a:ext>
            </a:extLst>
          </p:cNvPr>
          <p:cNvSpPr>
            <a:spLocks noGrp="1"/>
          </p:cNvSpPr>
          <p:nvPr>
            <p:ph idx="1"/>
          </p:nvPr>
        </p:nvSpPr>
        <p:spPr/>
        <p:txBody>
          <a:bodyPr>
            <a:normAutofit/>
          </a:bodyPr>
          <a:lstStyle/>
          <a:p>
            <a:r>
              <a:rPr lang="fr-FR" dirty="0"/>
              <a:t>Ce diaporama inclut des éléments sous droit d’auteur, dont les références sont indiquées dans les diapositives ou dans les notes les accompagnant. Si vous souhaitez réutiliser ces éléments, merci d’en respecter les conditions de citation et les éventuelles licences d’utilisation.</a:t>
            </a:r>
          </a:p>
          <a:p>
            <a:r>
              <a:rPr lang="fr-FR" dirty="0"/>
              <a:t>Ce diaporama est placé sous licence CC-BY. Il peut être librement réutilisé, entièrement ou en partie, à condition d’en citer l’auteur.</a:t>
            </a:r>
          </a:p>
          <a:p>
            <a:r>
              <a:rPr lang="fr-FR" dirty="0"/>
              <a:t>Ce diaporama est avant tout un outil de découverte autonome et/ou un aide-mémoire : il n’est pas recommandé de l’utiliser tel quel comme support de formation…</a:t>
            </a:r>
          </a:p>
          <a:p>
            <a:endParaRPr lang="fr-FR" dirty="0"/>
          </a:p>
          <a:p>
            <a:endParaRPr lang="fr-FR" dirty="0"/>
          </a:p>
          <a:p>
            <a:endParaRPr lang="fr-FR" dirty="0"/>
          </a:p>
        </p:txBody>
      </p:sp>
      <p:sp>
        <p:nvSpPr>
          <p:cNvPr id="4" name="Ellipse 3">
            <a:hlinkClick r:id="rId3" action="ppaction://hlinksldjump"/>
            <a:extLst>
              <a:ext uri="{FF2B5EF4-FFF2-40B4-BE49-F238E27FC236}">
                <a16:creationId xmlns:a16="http://schemas.microsoft.com/office/drawing/2014/main" id="{AF3FBF16-EECA-4E9C-9606-BB2AD4C14564}"/>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3334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926C46-7571-42C1-AF4F-70980FA52DFD}"/>
              </a:ext>
            </a:extLst>
          </p:cNvPr>
          <p:cNvPicPr>
            <a:picLocks noChangeAspect="1"/>
          </p:cNvPicPr>
          <p:nvPr/>
        </p:nvPicPr>
        <p:blipFill>
          <a:blip r:embed="rId3"/>
          <a:stretch>
            <a:fillRect/>
          </a:stretch>
        </p:blipFill>
        <p:spPr>
          <a:xfrm>
            <a:off x="3948382" y="1057275"/>
            <a:ext cx="4610100" cy="4743450"/>
          </a:xfrm>
          <a:prstGeom prst="rect">
            <a:avLst/>
          </a:prstGeom>
        </p:spPr>
      </p:pic>
      <p:sp>
        <p:nvSpPr>
          <p:cNvPr id="3" name="Rectangle 2">
            <a:extLst>
              <a:ext uri="{FF2B5EF4-FFF2-40B4-BE49-F238E27FC236}">
                <a16:creationId xmlns:a16="http://schemas.microsoft.com/office/drawing/2014/main" id="{B9101AC2-325E-4971-A892-BB1107F7E0B1}"/>
              </a:ext>
            </a:extLst>
          </p:cNvPr>
          <p:cNvSpPr/>
          <p:nvPr/>
        </p:nvSpPr>
        <p:spPr>
          <a:xfrm>
            <a:off x="369518" y="534328"/>
            <a:ext cx="3463446" cy="6093976"/>
          </a:xfrm>
          <a:prstGeom prst="rect">
            <a:avLst/>
          </a:prstGeom>
        </p:spPr>
        <p:txBody>
          <a:bodyPr wrap="square">
            <a:spAutoFit/>
          </a:bodyPr>
          <a:lstStyle/>
          <a:p>
            <a:r>
              <a:rPr lang="fr-FR" sz="1600" dirty="0">
                <a:latin typeface="Arial" panose="020B0604020202020204" pitchFamily="34" charset="0"/>
              </a:rPr>
              <a:t>« La science ouverte est un mouvement qui vise à rendre la science plus ouverte, plus accessible, plus efficace, plus démocratique et plus transparente. […] En encourageant la science à être plus en phase avec les besoins de la société et en favorisant l’égalité des chances pour tous (scientifiques, innovateurs, responsables de l’élaboration des politiques et citoyens), la science ouverte peut être un véritable changement de cap vers la réalisation du droit à la science et la réduction des écarts entre les pays et au sein de ceux-ci en matière de science, de technologie et d’innovation.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Unesco, « Vers une recommandation de l’Unesco sur la science ouverte : établir un consensus mondial sur la science ouverte » (</a:t>
            </a:r>
            <a:r>
              <a:rPr lang="fr-FR" sz="1400" dirty="0">
                <a:latin typeface="Arial" panose="020B0604020202020204" pitchFamily="34" charset="0"/>
                <a:cs typeface="Arial" panose="020B0604020202020204" pitchFamily="34" charset="0"/>
                <a:hlinkClick r:id="rId4"/>
              </a:rPr>
              <a:t>en ligne</a:t>
            </a:r>
            <a:r>
              <a:rPr lang="fr-FR" sz="1400" dirty="0">
                <a:latin typeface="Arial" panose="020B0604020202020204" pitchFamily="34" charset="0"/>
                <a:cs typeface="Arial" panose="020B0604020202020204" pitchFamily="34" charset="0"/>
              </a:rPr>
              <a:t>).</a:t>
            </a:r>
          </a:p>
          <a:p>
            <a:endParaRPr lang="fr-FR" sz="1600" dirty="0"/>
          </a:p>
        </p:txBody>
      </p:sp>
      <p:sp>
        <p:nvSpPr>
          <p:cNvPr id="4" name="Ellipse 3">
            <a:extLst>
              <a:ext uri="{FF2B5EF4-FFF2-40B4-BE49-F238E27FC236}">
                <a16:creationId xmlns:a16="http://schemas.microsoft.com/office/drawing/2014/main" id="{0EDEB5E1-A061-4CE3-BD8B-33E72EE2EF74}"/>
              </a:ext>
            </a:extLst>
          </p:cNvPr>
          <p:cNvSpPr/>
          <p:nvPr/>
        </p:nvSpPr>
        <p:spPr>
          <a:xfrm>
            <a:off x="8558482" y="102328"/>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7" name="Ellipse 6">
            <a:hlinkClick r:id="rId5" action="ppaction://hlinksldjump"/>
            <a:extLst>
              <a:ext uri="{FF2B5EF4-FFF2-40B4-BE49-F238E27FC236}">
                <a16:creationId xmlns:a16="http://schemas.microsoft.com/office/drawing/2014/main" id="{552D9833-C479-4B3A-933E-8A8322DD60D6}"/>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8" name="Ellipse 7">
            <a:hlinkClick r:id="rId6" action="ppaction://hlinksldjump"/>
            <a:extLst>
              <a:ext uri="{FF2B5EF4-FFF2-40B4-BE49-F238E27FC236}">
                <a16:creationId xmlns:a16="http://schemas.microsoft.com/office/drawing/2014/main" id="{4E018C8B-9049-4EA9-82E9-1CF58253470D}"/>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5642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&amp; pratiques de la science ouverte</a:t>
            </a:r>
          </a:p>
        </p:txBody>
      </p:sp>
      <p:sp>
        <p:nvSpPr>
          <p:cNvPr id="3" name="Espace réservé du contenu 2"/>
          <p:cNvSpPr>
            <a:spLocks noGrp="1"/>
          </p:cNvSpPr>
          <p:nvPr>
            <p:ph idx="1"/>
          </p:nvPr>
        </p:nvSpPr>
        <p:spPr>
          <a:xfrm>
            <a:off x="628650" y="1928175"/>
            <a:ext cx="7886700" cy="4351338"/>
          </a:xfrm>
        </p:spPr>
        <p:txBody>
          <a:bodyPr>
            <a:normAutofit/>
          </a:bodyPr>
          <a:lstStyle/>
          <a:p>
            <a:r>
              <a:rPr lang="fr-FR" dirty="0"/>
              <a:t>Principes :</a:t>
            </a:r>
          </a:p>
          <a:p>
            <a:pPr lvl="1"/>
            <a:r>
              <a:rPr lang="fr-FR" dirty="0"/>
              <a:t>transparence, réutilisation, participation, coopération, responsabilité, reproductibilité</a:t>
            </a:r>
          </a:p>
          <a:p>
            <a:pPr lvl="1"/>
            <a:r>
              <a:rPr lang="fr-FR" dirty="0"/>
              <a:t>impartialité, équité, partage</a:t>
            </a:r>
          </a:p>
          <a:p>
            <a:r>
              <a:rPr lang="fr-FR" dirty="0"/>
              <a:t>Pratiques :</a:t>
            </a:r>
          </a:p>
          <a:p>
            <a:pPr lvl="1"/>
            <a:r>
              <a:rPr lang="fr-FR" dirty="0"/>
              <a:t>accès ouvert aux travaux de recherche</a:t>
            </a:r>
          </a:p>
          <a:p>
            <a:pPr lvl="1"/>
            <a:r>
              <a:rPr lang="fr-FR" dirty="0"/>
              <a:t>partage des données de recherche</a:t>
            </a:r>
          </a:p>
          <a:p>
            <a:pPr lvl="1"/>
            <a:r>
              <a:rPr lang="fr-FR" dirty="0"/>
              <a:t>transparence de l’évaluation de la recherche</a:t>
            </a:r>
          </a:p>
          <a:p>
            <a:pPr lvl="1"/>
            <a:r>
              <a:rPr lang="fr-FR" dirty="0"/>
              <a:t>transparence des méthodes de recherche</a:t>
            </a:r>
          </a:p>
          <a:p>
            <a:pPr lvl="1"/>
            <a:r>
              <a:rPr lang="fr-FR" dirty="0"/>
              <a:t>ouverture des codes-sources</a:t>
            </a:r>
          </a:p>
          <a:p>
            <a:pPr lvl="1"/>
            <a:r>
              <a:rPr lang="fr-FR" dirty="0"/>
              <a:t>science citoyenne</a:t>
            </a:r>
          </a:p>
          <a:p>
            <a:pPr lvl="1"/>
            <a:r>
              <a:rPr lang="fr-FR" dirty="0"/>
              <a:t>ressources éducatives ouvertes</a:t>
            </a:r>
          </a:p>
        </p:txBody>
      </p:sp>
      <p:sp>
        <p:nvSpPr>
          <p:cNvPr id="5" name="Ellipse 4">
            <a:extLst>
              <a:ext uri="{FF2B5EF4-FFF2-40B4-BE49-F238E27FC236}">
                <a16:creationId xmlns:a16="http://schemas.microsoft.com/office/drawing/2014/main" id="{CDF41AEB-4D4E-4CAA-998B-786BE71D6D48}"/>
              </a:ext>
            </a:extLst>
          </p:cNvPr>
          <p:cNvSpPr/>
          <p:nvPr/>
        </p:nvSpPr>
        <p:spPr>
          <a:xfrm>
            <a:off x="6759722" y="3373433"/>
            <a:ext cx="2273182" cy="878354"/>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err="1"/>
              <a:t>Reproducibility</a:t>
            </a:r>
            <a:endParaRPr lang="fr-FR" dirty="0"/>
          </a:p>
        </p:txBody>
      </p:sp>
      <p:sp>
        <p:nvSpPr>
          <p:cNvPr id="6" name="Ellipse 5">
            <a:extLst>
              <a:ext uri="{FF2B5EF4-FFF2-40B4-BE49-F238E27FC236}">
                <a16:creationId xmlns:a16="http://schemas.microsoft.com/office/drawing/2014/main" id="{C0CCAE57-0AD9-4F67-A751-0D20E43B72AC}"/>
              </a:ext>
            </a:extLst>
          </p:cNvPr>
          <p:cNvSpPr/>
          <p:nvPr/>
        </p:nvSpPr>
        <p:spPr>
          <a:xfrm>
            <a:off x="6917819" y="4489273"/>
            <a:ext cx="1956987" cy="109214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Reducing</a:t>
            </a:r>
            <a:r>
              <a:rPr lang="fr-FR" dirty="0"/>
              <a:t> the </a:t>
            </a:r>
            <a:r>
              <a:rPr lang="fr-FR" dirty="0" err="1"/>
              <a:t>ubiquity</a:t>
            </a:r>
            <a:r>
              <a:rPr lang="fr-FR" dirty="0"/>
              <a:t> of </a:t>
            </a:r>
            <a:r>
              <a:rPr lang="fr-FR" dirty="0" err="1"/>
              <a:t>error</a:t>
            </a:r>
            <a:endParaRPr lang="fr-FR" dirty="0"/>
          </a:p>
        </p:txBody>
      </p:sp>
      <p:sp>
        <p:nvSpPr>
          <p:cNvPr id="7" name="ZoneTexte 6">
            <a:extLst>
              <a:ext uri="{FF2B5EF4-FFF2-40B4-BE49-F238E27FC236}">
                <a16:creationId xmlns:a16="http://schemas.microsoft.com/office/drawing/2014/main" id="{ED5E02BF-DA7B-4D42-9EEB-3DD2C4517C49}"/>
              </a:ext>
            </a:extLst>
          </p:cNvPr>
          <p:cNvSpPr txBox="1"/>
          <p:nvPr/>
        </p:nvSpPr>
        <p:spPr>
          <a:xfrm>
            <a:off x="7191284" y="5606115"/>
            <a:ext cx="1410056" cy="276999"/>
          </a:xfrm>
          <a:prstGeom prst="rect">
            <a:avLst/>
          </a:prstGeom>
          <a:noFill/>
        </p:spPr>
        <p:txBody>
          <a:bodyPr wrap="square" rtlCol="0">
            <a:spAutoFit/>
          </a:bodyPr>
          <a:lstStyle/>
          <a:p>
            <a:pPr algn="ctr"/>
            <a:r>
              <a:rPr lang="fr-FR" sz="1200" dirty="0">
                <a:hlinkClick r:id="rId3"/>
              </a:rPr>
              <a:t>Source</a:t>
            </a:r>
            <a:endParaRPr lang="fr-FR" sz="1200" dirty="0"/>
          </a:p>
        </p:txBody>
      </p:sp>
      <p:sp>
        <p:nvSpPr>
          <p:cNvPr id="8" name="Ellipse 7">
            <a:extLst>
              <a:ext uri="{FF2B5EF4-FFF2-40B4-BE49-F238E27FC236}">
                <a16:creationId xmlns:a16="http://schemas.microsoft.com/office/drawing/2014/main" id="{0CABF10B-6B9C-4433-AA55-99DD2A4D852D}"/>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9" name="Ellipse 8">
            <a:hlinkClick r:id="rId4" action="ppaction://hlinksldjump"/>
            <a:extLst>
              <a:ext uri="{FF2B5EF4-FFF2-40B4-BE49-F238E27FC236}">
                <a16:creationId xmlns:a16="http://schemas.microsoft.com/office/drawing/2014/main" id="{D3D53E5F-721B-44BB-8B5C-FBF56D62A17C}"/>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0" name="Ellipse 9">
            <a:hlinkClick r:id="rId5" action="ppaction://hlinksldjump"/>
            <a:extLst>
              <a:ext uri="{FF2B5EF4-FFF2-40B4-BE49-F238E27FC236}">
                <a16:creationId xmlns:a16="http://schemas.microsoft.com/office/drawing/2014/main" id="{6CB7E34D-BBE7-4C66-8548-BA402CA18FFA}"/>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52181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1E2FD-D2B4-4119-A9A7-69D604A0F20F}"/>
              </a:ext>
            </a:extLst>
          </p:cNvPr>
          <p:cNvSpPr>
            <a:spLocks noGrp="1"/>
          </p:cNvSpPr>
          <p:nvPr>
            <p:ph type="title"/>
          </p:nvPr>
        </p:nvSpPr>
        <p:spPr/>
        <p:txBody>
          <a:bodyPr/>
          <a:lstStyle/>
          <a:p>
            <a:r>
              <a:rPr lang="fr-FR" dirty="0"/>
              <a:t>Ouvrir, c’est bien, diffuser, c’est mieux</a:t>
            </a:r>
          </a:p>
        </p:txBody>
      </p:sp>
      <p:sp>
        <p:nvSpPr>
          <p:cNvPr id="3" name="Espace réservé du contenu 2">
            <a:extLst>
              <a:ext uri="{FF2B5EF4-FFF2-40B4-BE49-F238E27FC236}">
                <a16:creationId xmlns:a16="http://schemas.microsoft.com/office/drawing/2014/main" id="{424A7358-F66F-47FA-83B1-0DF669249AA0}"/>
              </a:ext>
            </a:extLst>
          </p:cNvPr>
          <p:cNvSpPr>
            <a:spLocks noGrp="1"/>
          </p:cNvSpPr>
          <p:nvPr>
            <p:ph idx="1"/>
          </p:nvPr>
        </p:nvSpPr>
        <p:spPr>
          <a:xfrm>
            <a:off x="628650" y="1533524"/>
            <a:ext cx="7886700" cy="4714875"/>
          </a:xfrm>
        </p:spPr>
        <p:txBody>
          <a:bodyPr>
            <a:normAutofit fontScale="92500" lnSpcReduction="10000"/>
          </a:bodyPr>
          <a:lstStyle/>
          <a:p>
            <a:pPr marL="0" indent="0">
              <a:buNone/>
            </a:pPr>
            <a:r>
              <a:rPr lang="fr-FR" dirty="0"/>
              <a:t>Pour respecter les principes fondateurs de la science ouverte, il ne suffit pas d’autoriser tout le monde à consulter des résultats scientifiques. Il faut faire en sorte que ces résultats soient :</a:t>
            </a:r>
          </a:p>
          <a:p>
            <a:r>
              <a:rPr lang="fr-FR" b="1" u="sng" dirty="0"/>
              <a:t>F</a:t>
            </a:r>
            <a:r>
              <a:rPr lang="fr-FR" dirty="0"/>
              <a:t>aciles à trouver, c’est-à-dire repérables par des moteurs de recherche ;</a:t>
            </a:r>
          </a:p>
          <a:p>
            <a:r>
              <a:rPr lang="fr-FR" b="1" u="sng" dirty="0"/>
              <a:t>A</a:t>
            </a:r>
            <a:r>
              <a:rPr lang="fr-FR" dirty="0"/>
              <a:t>ccessibles, c’est-à-dire atteignables au moyen d’outils et processus couramment répandus (ex.: interrogeables par les protocoles standards d’internet) et selon des politiques claires (ex. : appartenance à un établissement…) ;</a:t>
            </a:r>
          </a:p>
          <a:p>
            <a:r>
              <a:rPr lang="fr-FR" b="1" u="sng" dirty="0"/>
              <a:t>I</a:t>
            </a:r>
            <a:r>
              <a:rPr lang="fr-FR" dirty="0"/>
              <a:t>nteropérables, c’est-à-dire consultables et réutilisables par un maximum de monde sans barrière technique ou linguistique (ex.: traduction automatisée, conversion de fichiers, traitement simultané de données…) ;</a:t>
            </a:r>
          </a:p>
          <a:p>
            <a:r>
              <a:rPr lang="fr-FR" b="1" u="sng" dirty="0"/>
              <a:t>R</a:t>
            </a:r>
            <a:r>
              <a:rPr lang="fr-FR" dirty="0"/>
              <a:t>éutilisables, c’est-à-dire dont les conditions de collecte, d’analyse, de traitement et de rediffusion soient clairement définies.</a:t>
            </a:r>
          </a:p>
          <a:p>
            <a:pPr>
              <a:buFont typeface="Wingdings" panose="05000000000000000000" pitchFamily="2" charset="2"/>
              <a:buChar char="Ø"/>
            </a:pPr>
            <a:r>
              <a:rPr lang="fr-FR" dirty="0"/>
              <a:t>Les ressources scientifiques doivent être exploitables par des humains, mais surtout, par des machines / robots informatiques. </a:t>
            </a:r>
          </a:p>
          <a:p>
            <a:pPr>
              <a:buFont typeface="Wingdings" panose="05000000000000000000" pitchFamily="2" charset="2"/>
              <a:buChar char="Ø"/>
            </a:pPr>
            <a:r>
              <a:rPr lang="fr-FR" dirty="0"/>
              <a:t>On dit que les ressources scientifiques ouvertes doivent respecter les principes FAIR.</a:t>
            </a:r>
          </a:p>
        </p:txBody>
      </p:sp>
      <p:sp>
        <p:nvSpPr>
          <p:cNvPr id="5" name="Ellipse 4">
            <a:extLst>
              <a:ext uri="{FF2B5EF4-FFF2-40B4-BE49-F238E27FC236}">
                <a16:creationId xmlns:a16="http://schemas.microsoft.com/office/drawing/2014/main" id="{FE3C1A63-D83C-4314-B1FB-10FCF7B6A7B7}"/>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D1283045-96F1-4CF9-8C5C-F736C23D803D}"/>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D75B4E91-E546-44F3-8D85-8FF32CE4B770}"/>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56621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actions de la science ouverte</a:t>
            </a:r>
          </a:p>
        </p:txBody>
      </p:sp>
      <p:graphicFrame>
        <p:nvGraphicFramePr>
          <p:cNvPr id="4" name="Espace réservé du contenu 3"/>
          <p:cNvGraphicFramePr>
            <a:graphicFrameLocks noGrp="1"/>
          </p:cNvGraphicFramePr>
          <p:nvPr>
            <p:ph idx="1"/>
            <p:extLst/>
          </p:nvPr>
        </p:nvGraphicFramePr>
        <p:xfrm>
          <a:off x="628650" y="1690688"/>
          <a:ext cx="7886700" cy="343190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740535">
                <a:tc>
                  <a:txBody>
                    <a:bodyPr/>
                    <a:lstStyle/>
                    <a:p>
                      <a:pPr algn="ctr"/>
                      <a:r>
                        <a:rPr lang="fr-FR" sz="1800" dirty="0"/>
                        <a:t>Libre accès aux publications</a:t>
                      </a:r>
                    </a:p>
                  </a:txBody>
                  <a:tcPr marL="68580" marR="68580" marT="34290" marB="34290"/>
                </a:tc>
                <a:tc>
                  <a:txBody>
                    <a:bodyPr/>
                    <a:lstStyle/>
                    <a:p>
                      <a:pPr algn="ctr"/>
                      <a:r>
                        <a:rPr lang="fr-FR" sz="1800" dirty="0"/>
                        <a:t>Données scientifiques ouvertes</a:t>
                      </a:r>
                    </a:p>
                  </a:txBody>
                  <a:tcPr marL="68580" marR="68580" marT="34290" marB="34290"/>
                </a:tc>
                <a:tc>
                  <a:txBody>
                    <a:bodyPr/>
                    <a:lstStyle/>
                    <a:p>
                      <a:pPr algn="ctr"/>
                      <a:r>
                        <a:rPr lang="fr-FR" sz="1800" dirty="0"/>
                        <a:t>Communication scientifique ouverte</a:t>
                      </a:r>
                    </a:p>
                  </a:txBody>
                  <a:tcPr marL="68580" marR="68580" marT="34290" marB="34290"/>
                </a:tc>
                <a:extLst>
                  <a:ext uri="{0D108BD9-81ED-4DB2-BD59-A6C34878D82A}">
                    <a16:rowId xmlns:a16="http://schemas.microsoft.com/office/drawing/2014/main" val="10000"/>
                  </a:ext>
                </a:extLst>
              </a:tr>
              <a:tr h="2691374">
                <a:tc>
                  <a:txBody>
                    <a:bodyPr/>
                    <a:lstStyle/>
                    <a:p>
                      <a:pPr marL="285750" indent="-285750">
                        <a:buFont typeface="Arial" panose="020B0604020202020204" pitchFamily="34" charset="0"/>
                        <a:buChar char="•"/>
                      </a:pPr>
                      <a:r>
                        <a:rPr lang="fr-FR" sz="1800" dirty="0"/>
                        <a:t>Revues en libre</a:t>
                      </a:r>
                      <a:r>
                        <a:rPr lang="fr-FR" sz="1800" baseline="0" dirty="0"/>
                        <a:t> accès</a:t>
                      </a:r>
                    </a:p>
                    <a:p>
                      <a:pPr marL="285750" indent="-285750">
                        <a:buFont typeface="Arial" panose="020B0604020202020204" pitchFamily="34" charset="0"/>
                        <a:buChar char="•"/>
                      </a:pPr>
                      <a:r>
                        <a:rPr lang="fr-FR" sz="1800" baseline="0" dirty="0"/>
                        <a:t>Archives ouvertes</a:t>
                      </a:r>
                    </a:p>
                    <a:p>
                      <a:pPr marL="285750" indent="-285750">
                        <a:buFont typeface="Arial" panose="020B0604020202020204" pitchFamily="34" charset="0"/>
                        <a:buChar char="•"/>
                      </a:pPr>
                      <a:r>
                        <a:rPr lang="fr-FR" sz="1800" baseline="0" dirty="0"/>
                        <a:t>Licences libres</a:t>
                      </a:r>
                    </a:p>
                    <a:p>
                      <a:pPr marL="285750" indent="-285750">
                        <a:buFont typeface="Arial" panose="020B0604020202020204" pitchFamily="34" charset="0"/>
                        <a:buChar char="•"/>
                      </a:pPr>
                      <a:r>
                        <a:rPr lang="fr-FR" sz="1800" baseline="0" dirty="0"/>
                        <a:t>Politiques de dépôt des publications</a:t>
                      </a:r>
                    </a:p>
                    <a:p>
                      <a:pPr marL="285750" indent="-285750">
                        <a:buFont typeface="Arial" panose="020B0604020202020204" pitchFamily="34" charset="0"/>
                        <a:buChar char="•"/>
                      </a:pPr>
                      <a:r>
                        <a:rPr lang="fr-FR" sz="1800" baseline="0" dirty="0"/>
                        <a:t>Loi(s) en faveur du libre accès</a:t>
                      </a:r>
                    </a:p>
                    <a:p>
                      <a:pPr marL="285750" indent="-285750">
                        <a:buFont typeface="Arial" panose="020B0604020202020204" pitchFamily="34" charset="0"/>
                        <a:buChar char="•"/>
                      </a:pPr>
                      <a:r>
                        <a:rPr lang="fr-FR" sz="1800" baseline="0" dirty="0"/>
                        <a:t>Gouvernance des communs scientifiques</a:t>
                      </a:r>
                      <a:endParaRPr lang="fr-FR" sz="1800" dirty="0"/>
                    </a:p>
                  </a:txBody>
                  <a:tcPr marL="68580" marR="68580" marT="34290" marB="34290"/>
                </a:tc>
                <a:tc>
                  <a:txBody>
                    <a:bodyPr/>
                    <a:lstStyle/>
                    <a:p>
                      <a:pPr marL="285750" indent="-285750">
                        <a:buFont typeface="Arial" panose="020B0604020202020204" pitchFamily="34" charset="0"/>
                        <a:buChar char="•"/>
                      </a:pPr>
                      <a:r>
                        <a:rPr lang="fr-FR" sz="1800" dirty="0"/>
                        <a:t>Infrastructures de recherche</a:t>
                      </a:r>
                    </a:p>
                    <a:p>
                      <a:pPr marL="285750" indent="-285750">
                        <a:buFont typeface="Arial" panose="020B0604020202020204" pitchFamily="34" charset="0"/>
                        <a:buChar char="•"/>
                      </a:pPr>
                      <a:r>
                        <a:rPr lang="fr-FR" sz="1800" dirty="0"/>
                        <a:t>Web sémantique</a:t>
                      </a:r>
                    </a:p>
                    <a:p>
                      <a:pPr marL="285750" indent="-285750">
                        <a:buFont typeface="Arial" panose="020B0604020202020204" pitchFamily="34" charset="0"/>
                        <a:buChar char="•"/>
                      </a:pPr>
                      <a:r>
                        <a:rPr lang="fr-FR" sz="1800" dirty="0"/>
                        <a:t>Extraction automatisée de textes et de données</a:t>
                      </a:r>
                    </a:p>
                    <a:p>
                      <a:pPr marL="285750" indent="-285750">
                        <a:buFont typeface="Arial" panose="020B0604020202020204" pitchFamily="34" charset="0"/>
                        <a:buChar char="•"/>
                      </a:pPr>
                      <a:r>
                        <a:rPr lang="fr-FR" sz="1800" dirty="0"/>
                        <a:t>Dépôt de données</a:t>
                      </a:r>
                    </a:p>
                    <a:p>
                      <a:pPr marL="285750" indent="-285750">
                        <a:buFont typeface="Arial" panose="020B0604020202020204" pitchFamily="34" charset="0"/>
                        <a:buChar char="•"/>
                      </a:pPr>
                      <a:r>
                        <a:rPr lang="fr-FR" sz="1800" dirty="0"/>
                        <a:t>Dépôt de</a:t>
                      </a:r>
                      <a:r>
                        <a:rPr lang="fr-FR" sz="1800" baseline="0" dirty="0"/>
                        <a:t> code</a:t>
                      </a:r>
                    </a:p>
                  </a:txBody>
                  <a:tcPr marL="68580" marR="68580" marT="34290" marB="34290"/>
                </a:tc>
                <a:tc>
                  <a:txBody>
                    <a:bodyPr/>
                    <a:lstStyle/>
                    <a:p>
                      <a:pPr marL="285750" indent="-285750">
                        <a:buFont typeface="Arial" panose="020B0604020202020204" pitchFamily="34" charset="0"/>
                        <a:buChar char="•"/>
                      </a:pPr>
                      <a:r>
                        <a:rPr lang="fr-FR" sz="1800" dirty="0"/>
                        <a:t>Évaluation ouverte</a:t>
                      </a:r>
                    </a:p>
                    <a:p>
                      <a:pPr marL="285750" indent="-285750">
                        <a:buFont typeface="Arial" panose="020B0604020202020204" pitchFamily="34" charset="0"/>
                        <a:buChar char="•"/>
                      </a:pPr>
                      <a:r>
                        <a:rPr lang="fr-FR" sz="1800" dirty="0"/>
                        <a:t>Plateformes collaboratives</a:t>
                      </a:r>
                    </a:p>
                    <a:p>
                      <a:pPr marL="285750" indent="-285750">
                        <a:buFont typeface="Arial" panose="020B0604020202020204" pitchFamily="34" charset="0"/>
                        <a:buChar char="•"/>
                      </a:pPr>
                      <a:r>
                        <a:rPr lang="fr-FR" sz="1800" dirty="0"/>
                        <a:t>Blogs scientifiques</a:t>
                      </a:r>
                    </a:p>
                    <a:p>
                      <a:pPr marL="285750" indent="-285750">
                        <a:buFont typeface="Arial" panose="020B0604020202020204" pitchFamily="34" charset="0"/>
                        <a:buChar char="•"/>
                      </a:pPr>
                      <a:r>
                        <a:rPr lang="fr-FR" sz="1800" dirty="0"/>
                        <a:t>Science citoyenne</a:t>
                      </a:r>
                    </a:p>
                    <a:p>
                      <a:pPr marL="285750" indent="-285750">
                        <a:buFont typeface="Arial" panose="020B0604020202020204" pitchFamily="34" charset="0"/>
                        <a:buChar char="•"/>
                      </a:pPr>
                      <a:r>
                        <a:rPr lang="fr-FR" sz="1800" dirty="0"/>
                        <a:t>Évaluation</a:t>
                      </a:r>
                      <a:r>
                        <a:rPr lang="fr-FR" sz="1800" baseline="0" dirty="0"/>
                        <a:t> transparente</a:t>
                      </a:r>
                      <a:endParaRPr lang="fr-FR" sz="1800" dirty="0"/>
                    </a:p>
                  </a:txBody>
                  <a:tcPr marL="68580" marR="68580" marT="34290" marB="34290"/>
                </a:tc>
                <a:extLst>
                  <a:ext uri="{0D108BD9-81ED-4DB2-BD59-A6C34878D82A}">
                    <a16:rowId xmlns:a16="http://schemas.microsoft.com/office/drawing/2014/main" val="10001"/>
                  </a:ext>
                </a:extLst>
              </a:tr>
            </a:tbl>
          </a:graphicData>
        </a:graphic>
      </p:graphicFrame>
      <p:sp>
        <p:nvSpPr>
          <p:cNvPr id="5" name="ZoneTexte 4"/>
          <p:cNvSpPr txBox="1"/>
          <p:nvPr/>
        </p:nvSpPr>
        <p:spPr>
          <a:xfrm>
            <a:off x="3783725" y="5531725"/>
            <a:ext cx="4903076" cy="415498"/>
          </a:xfrm>
          <a:prstGeom prst="rect">
            <a:avLst/>
          </a:prstGeom>
          <a:noFill/>
        </p:spPr>
        <p:txBody>
          <a:bodyPr wrap="square" rtlCol="0">
            <a:spAutoFit/>
          </a:bodyPr>
          <a:lstStyle/>
          <a:p>
            <a:pPr algn="r"/>
            <a:r>
              <a:rPr lang="fr-FR" sz="1050" dirty="0"/>
              <a:t>D’après une infographie de Pierre-Carl Langlais sur </a:t>
            </a:r>
            <a:r>
              <a:rPr lang="fr-FR" sz="1050" dirty="0">
                <a:hlinkClick r:id="rId3"/>
              </a:rPr>
              <a:t>http://ec.europa.eu/research/openscience/index.cfm?pg=home&amp;section=monitor</a:t>
            </a:r>
            <a:r>
              <a:rPr lang="fr-FR" sz="1050" dirty="0"/>
              <a:t> </a:t>
            </a:r>
          </a:p>
        </p:txBody>
      </p:sp>
      <p:sp>
        <p:nvSpPr>
          <p:cNvPr id="6" name="Ellipse 5">
            <a:extLst>
              <a:ext uri="{FF2B5EF4-FFF2-40B4-BE49-F238E27FC236}">
                <a16:creationId xmlns:a16="http://schemas.microsoft.com/office/drawing/2014/main" id="{31428F01-BD90-467B-AB22-2B5D5B0FB01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7" name="Ellipse 6">
            <a:hlinkClick r:id="rId4" action="ppaction://hlinksldjump"/>
            <a:extLst>
              <a:ext uri="{FF2B5EF4-FFF2-40B4-BE49-F238E27FC236}">
                <a16:creationId xmlns:a16="http://schemas.microsoft.com/office/drawing/2014/main" id="{F8B9A3C5-3801-4818-823C-519DCE05CAA6}"/>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8" name="Ellipse 7">
            <a:hlinkClick r:id="rId5" action="ppaction://hlinksldjump"/>
            <a:extLst>
              <a:ext uri="{FF2B5EF4-FFF2-40B4-BE49-F238E27FC236}">
                <a16:creationId xmlns:a16="http://schemas.microsoft.com/office/drawing/2014/main" id="{7938FB93-DD5F-4548-BCA8-2E8A4BFC70CD}"/>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5107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43C155-1F25-44E0-B77B-BDA36E0FA6EF}"/>
              </a:ext>
            </a:extLst>
          </p:cNvPr>
          <p:cNvPicPr>
            <a:picLocks noChangeAspect="1"/>
          </p:cNvPicPr>
          <p:nvPr/>
        </p:nvPicPr>
        <p:blipFill>
          <a:blip r:embed="rId2"/>
          <a:stretch>
            <a:fillRect/>
          </a:stretch>
        </p:blipFill>
        <p:spPr>
          <a:xfrm>
            <a:off x="495656" y="1202286"/>
            <a:ext cx="8152688" cy="5109099"/>
          </a:xfrm>
          <a:prstGeom prst="rect">
            <a:avLst/>
          </a:prstGeom>
        </p:spPr>
      </p:pic>
      <p:sp>
        <p:nvSpPr>
          <p:cNvPr id="3" name="Rectangle 2">
            <a:extLst>
              <a:ext uri="{FF2B5EF4-FFF2-40B4-BE49-F238E27FC236}">
                <a16:creationId xmlns:a16="http://schemas.microsoft.com/office/drawing/2014/main" id="{9F53976F-FB98-4D6B-B612-B0DC8B0E7314}"/>
              </a:ext>
            </a:extLst>
          </p:cNvPr>
          <p:cNvSpPr/>
          <p:nvPr/>
        </p:nvSpPr>
        <p:spPr>
          <a:xfrm>
            <a:off x="991312" y="6449481"/>
            <a:ext cx="7161376" cy="307777"/>
          </a:xfrm>
          <a:prstGeom prst="rect">
            <a:avLst/>
          </a:prstGeom>
        </p:spPr>
        <p:txBody>
          <a:bodyPr wrap="square">
            <a:spAutoFit/>
          </a:bodyPr>
          <a:lstStyle/>
          <a:p>
            <a:pPr algn="ctr"/>
            <a:r>
              <a:rPr lang="fr-FR" sz="1400" dirty="0"/>
              <a:t>Source : C.S. </a:t>
            </a:r>
            <a:r>
              <a:rPr lang="fr-FR" sz="1400" dirty="0" err="1"/>
              <a:t>Donati</a:t>
            </a:r>
            <a:r>
              <a:rPr lang="fr-FR" sz="1400" dirty="0"/>
              <a:t>, « Ma thèse, mes données », 2020 (</a:t>
            </a:r>
            <a:r>
              <a:rPr lang="fr-FR" sz="1400" dirty="0">
                <a:hlinkClick r:id="rId3"/>
              </a:rPr>
              <a:t>en ligne</a:t>
            </a:r>
            <a:r>
              <a:rPr lang="fr-FR" sz="1400" dirty="0"/>
              <a:t>).</a:t>
            </a:r>
            <a:endParaRPr lang="fr-FR" sz="1400" dirty="0">
              <a:effectLst/>
            </a:endParaRPr>
          </a:p>
        </p:txBody>
      </p:sp>
      <p:sp>
        <p:nvSpPr>
          <p:cNvPr id="4" name="Ellipse 3">
            <a:extLst>
              <a:ext uri="{FF2B5EF4-FFF2-40B4-BE49-F238E27FC236}">
                <a16:creationId xmlns:a16="http://schemas.microsoft.com/office/drawing/2014/main" id="{52622115-1553-4E8B-AD2B-ADE8EB78D26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Titre 4">
            <a:extLst>
              <a:ext uri="{FF2B5EF4-FFF2-40B4-BE49-F238E27FC236}">
                <a16:creationId xmlns:a16="http://schemas.microsoft.com/office/drawing/2014/main" id="{1E275802-3AF2-463C-B414-E7A7BD1CB675}"/>
              </a:ext>
            </a:extLst>
          </p:cNvPr>
          <p:cNvSpPr>
            <a:spLocks noGrp="1"/>
          </p:cNvSpPr>
          <p:nvPr>
            <p:ph type="title"/>
          </p:nvPr>
        </p:nvSpPr>
        <p:spPr>
          <a:xfrm>
            <a:off x="628650" y="365126"/>
            <a:ext cx="7886700" cy="718607"/>
          </a:xfrm>
        </p:spPr>
        <p:txBody>
          <a:bodyPr>
            <a:normAutofit/>
          </a:bodyPr>
          <a:lstStyle/>
          <a:p>
            <a:r>
              <a:rPr lang="fr-FR" sz="3600" dirty="0"/>
              <a:t>La science ouverte pour le chercheur</a:t>
            </a:r>
          </a:p>
        </p:txBody>
      </p:sp>
      <p:sp>
        <p:nvSpPr>
          <p:cNvPr id="6" name="Ellipse 5">
            <a:hlinkClick r:id="rId4" action="ppaction://hlinksldjump"/>
            <a:extLst>
              <a:ext uri="{FF2B5EF4-FFF2-40B4-BE49-F238E27FC236}">
                <a16:creationId xmlns:a16="http://schemas.microsoft.com/office/drawing/2014/main" id="{F1B21E3E-FF41-45DE-9A83-054405BE2F34}"/>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DCDA84A7-023B-47DF-B5D3-5D1BE5F6F8E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2990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04D3B-62A1-4DF8-9064-7C0380C1D708}"/>
              </a:ext>
            </a:extLst>
          </p:cNvPr>
          <p:cNvSpPr>
            <a:spLocks noGrp="1"/>
          </p:cNvSpPr>
          <p:nvPr>
            <p:ph type="title"/>
          </p:nvPr>
        </p:nvSpPr>
        <p:spPr/>
        <p:txBody>
          <a:bodyPr/>
          <a:lstStyle/>
          <a:p>
            <a:r>
              <a:rPr lang="fr-FR" dirty="0"/>
              <a:t>1 science ouverte, 5 angles d’approche</a:t>
            </a:r>
          </a:p>
        </p:txBody>
      </p:sp>
      <p:sp>
        <p:nvSpPr>
          <p:cNvPr id="3" name="Espace réservé du contenu 2">
            <a:extLst>
              <a:ext uri="{FF2B5EF4-FFF2-40B4-BE49-F238E27FC236}">
                <a16:creationId xmlns:a16="http://schemas.microsoft.com/office/drawing/2014/main" id="{B66CA72D-C908-4EB1-9F40-202F8A6BDFBB}"/>
              </a:ext>
            </a:extLst>
          </p:cNvPr>
          <p:cNvSpPr>
            <a:spLocks noGrp="1"/>
          </p:cNvSpPr>
          <p:nvPr>
            <p:ph idx="1"/>
          </p:nvPr>
        </p:nvSpPr>
        <p:spPr/>
        <p:txBody>
          <a:bodyPr>
            <a:normAutofit/>
          </a:bodyPr>
          <a:lstStyle/>
          <a:p>
            <a:r>
              <a:rPr lang="fr-FR" dirty="0"/>
              <a:t>Infrastructures : une recherche efficace a besoin d’outils et d’applications ;</a:t>
            </a:r>
          </a:p>
          <a:p>
            <a:r>
              <a:rPr lang="fr-FR" dirty="0"/>
              <a:t>Pragmatisme : la science ne sera efficace que si la recherche est collaborative et mutualisée ;</a:t>
            </a:r>
          </a:p>
          <a:p>
            <a:r>
              <a:rPr lang="fr-FR" dirty="0"/>
              <a:t>Publics : les productions scientifiques doit être rendue accessible à tous ;</a:t>
            </a:r>
          </a:p>
          <a:p>
            <a:r>
              <a:rPr lang="fr-FR" dirty="0"/>
              <a:t>Démocratisation : la connaissance scientifique doit être rendue accessible à tous ;</a:t>
            </a:r>
          </a:p>
          <a:p>
            <a:r>
              <a:rPr lang="fr-FR" dirty="0"/>
              <a:t>Évaluation : les productions scientifiques doivent être évaluées autrement.</a:t>
            </a:r>
          </a:p>
        </p:txBody>
      </p:sp>
      <p:sp>
        <p:nvSpPr>
          <p:cNvPr id="4" name="Rectangle 3">
            <a:extLst>
              <a:ext uri="{FF2B5EF4-FFF2-40B4-BE49-F238E27FC236}">
                <a16:creationId xmlns:a16="http://schemas.microsoft.com/office/drawing/2014/main" id="{EF359414-303F-4797-842B-F0C9FE061471}"/>
              </a:ext>
            </a:extLst>
          </p:cNvPr>
          <p:cNvSpPr/>
          <p:nvPr/>
        </p:nvSpPr>
        <p:spPr>
          <a:xfrm>
            <a:off x="4267199" y="6000506"/>
            <a:ext cx="4128269" cy="523220"/>
          </a:xfrm>
          <a:prstGeom prst="rect">
            <a:avLst/>
          </a:prstGeom>
        </p:spPr>
        <p:txBody>
          <a:bodyPr wrap="square">
            <a:spAutoFit/>
          </a:bodyPr>
          <a:lstStyle/>
          <a:p>
            <a:pPr marL="285750" indent="-285750">
              <a:buFont typeface="Wingdings" panose="05000000000000000000" pitchFamily="2" charset="2"/>
              <a:buChar char="Ø"/>
            </a:pPr>
            <a:r>
              <a:rPr lang="en-US" sz="1400" dirty="0"/>
              <a:t>B. </a:t>
            </a:r>
            <a:r>
              <a:rPr lang="en-US" sz="1400" dirty="0" err="1"/>
              <a:t>Fecher</a:t>
            </a:r>
            <a:r>
              <a:rPr lang="en-US" sz="1400" dirty="0"/>
              <a:t> et S. </a:t>
            </a:r>
            <a:r>
              <a:rPr lang="en-US" sz="1400" dirty="0" err="1"/>
              <a:t>Friesike</a:t>
            </a:r>
            <a:r>
              <a:rPr lang="en-US" sz="1400" dirty="0"/>
              <a:t>, « Open Science: One Term, Five Schools of Thought », 2013 (</a:t>
            </a:r>
            <a:r>
              <a:rPr lang="en-US" sz="1400" dirty="0" err="1">
                <a:hlinkClick r:id="rId3"/>
              </a:rPr>
              <a:t>en</a:t>
            </a:r>
            <a:r>
              <a:rPr lang="en-US" sz="1400" dirty="0">
                <a:hlinkClick r:id="rId3"/>
              </a:rPr>
              <a:t> </a:t>
            </a:r>
            <a:r>
              <a:rPr lang="en-US" sz="1400" dirty="0" err="1">
                <a:hlinkClick r:id="rId3"/>
              </a:rPr>
              <a:t>ligne</a:t>
            </a:r>
            <a:r>
              <a:rPr lang="en-US" sz="1400" dirty="0"/>
              <a:t>).</a:t>
            </a:r>
            <a:endParaRPr lang="en-US" sz="1400" dirty="0">
              <a:effectLst/>
            </a:endParaRPr>
          </a:p>
        </p:txBody>
      </p:sp>
      <p:sp>
        <p:nvSpPr>
          <p:cNvPr id="5" name="Ellipse 4">
            <a:extLst>
              <a:ext uri="{FF2B5EF4-FFF2-40B4-BE49-F238E27FC236}">
                <a16:creationId xmlns:a16="http://schemas.microsoft.com/office/drawing/2014/main" id="{076F15B4-92ED-4DE3-9A6A-2910AE7A6454}"/>
              </a:ext>
            </a:extLst>
          </p:cNvPr>
          <p:cNvSpPr/>
          <p:nvPr/>
        </p:nvSpPr>
        <p:spPr>
          <a:xfrm>
            <a:off x="8515350" y="249037"/>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5E4D8152-C23D-45C2-BBA8-2EFD503D007D}"/>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C8944EE8-3738-4A3B-B1CD-4E88AFA39C25}"/>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7747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85A2B-F6A7-4F4C-B4CE-37AC3FF815BB}"/>
              </a:ext>
            </a:extLst>
          </p:cNvPr>
          <p:cNvSpPr>
            <a:spLocks noGrp="1"/>
          </p:cNvSpPr>
          <p:nvPr>
            <p:ph type="title"/>
          </p:nvPr>
        </p:nvSpPr>
        <p:spPr>
          <a:xfrm>
            <a:off x="623888" y="1709740"/>
            <a:ext cx="7886700" cy="2053878"/>
          </a:xfrm>
        </p:spPr>
        <p:txBody>
          <a:bodyPr/>
          <a:lstStyle/>
          <a:p>
            <a:r>
              <a:rPr lang="fr-FR" dirty="0"/>
              <a:t>Les grandes dates de la science ouverte</a:t>
            </a:r>
          </a:p>
        </p:txBody>
      </p:sp>
      <p:sp>
        <p:nvSpPr>
          <p:cNvPr id="7" name="Espace réservé du texte 2">
            <a:extLst>
              <a:ext uri="{FF2B5EF4-FFF2-40B4-BE49-F238E27FC236}">
                <a16:creationId xmlns:a16="http://schemas.microsoft.com/office/drawing/2014/main" id="{B489D5D5-375B-4F79-941E-180763096B91}"/>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p:txBody>
      </p:sp>
      <p:sp>
        <p:nvSpPr>
          <p:cNvPr id="8" name="Ellipse 7">
            <a:hlinkClick r:id="rId3" action="ppaction://hlinksldjump"/>
            <a:extLst>
              <a:ext uri="{FF2B5EF4-FFF2-40B4-BE49-F238E27FC236}">
                <a16:creationId xmlns:a16="http://schemas.microsoft.com/office/drawing/2014/main" id="{85409C6E-ED60-420B-BABC-69814A8726A6}"/>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9" name="Ellipse 8">
            <a:hlinkClick r:id="rId4" action="ppaction://hlinksldjump"/>
            <a:extLst>
              <a:ext uri="{FF2B5EF4-FFF2-40B4-BE49-F238E27FC236}">
                <a16:creationId xmlns:a16="http://schemas.microsoft.com/office/drawing/2014/main" id="{FACDF38A-BF75-464D-9EAD-DF1DD2B784D3}"/>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0" name="Ellipse 9">
            <a:hlinkClick r:id="rId5" action="ppaction://hlinksldjump"/>
            <a:extLst>
              <a:ext uri="{FF2B5EF4-FFF2-40B4-BE49-F238E27FC236}">
                <a16:creationId xmlns:a16="http://schemas.microsoft.com/office/drawing/2014/main" id="{CBCFEC02-1FEE-461C-9CBC-4E03250AF2D3}"/>
              </a:ext>
            </a:extLst>
          </p:cNvPr>
          <p:cNvSpPr/>
          <p:nvPr/>
        </p:nvSpPr>
        <p:spPr>
          <a:xfrm>
            <a:off x="852011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88564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B66DB156-9D60-4248-91B3-DA5E7DA80A44}"/>
              </a:ext>
            </a:extLst>
          </p:cNvPr>
          <p:cNvGraphicFramePr/>
          <p:nvPr>
            <p:extLst/>
          </p:nvPr>
        </p:nvGraphicFramePr>
        <p:xfrm>
          <a:off x="248575" y="150921"/>
          <a:ext cx="8780015" cy="6285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 coins arrondis 3">
            <a:extLst>
              <a:ext uri="{FF2B5EF4-FFF2-40B4-BE49-F238E27FC236}">
                <a16:creationId xmlns:a16="http://schemas.microsoft.com/office/drawing/2014/main" id="{AE613772-8ACB-447D-B921-14D37EED0C57}"/>
              </a:ext>
            </a:extLst>
          </p:cNvPr>
          <p:cNvSpPr/>
          <p:nvPr/>
        </p:nvSpPr>
        <p:spPr>
          <a:xfrm>
            <a:off x="3768570" y="4412200"/>
            <a:ext cx="2417686" cy="1012055"/>
          </a:xfrm>
          <a:prstGeom prst="roundRect">
            <a:avLst/>
          </a:prstGeom>
          <a:solidFill>
            <a:schemeClr val="bg1"/>
          </a:solidFill>
          <a:ln w="57150">
            <a:solidFill>
              <a:srgbClr val="AC7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Licences de réutilisation</a:t>
            </a:r>
          </a:p>
          <a:p>
            <a:pPr algn="ctr"/>
            <a:r>
              <a:rPr lang="fr-FR" sz="1400" dirty="0">
                <a:solidFill>
                  <a:schemeClr val="tx1"/>
                </a:solidFill>
              </a:rPr>
              <a:t>Engagement politique</a:t>
            </a:r>
          </a:p>
          <a:p>
            <a:pPr algn="ctr"/>
            <a:r>
              <a:rPr lang="fr-FR" sz="1400" dirty="0">
                <a:solidFill>
                  <a:schemeClr val="tx1"/>
                </a:solidFill>
              </a:rPr>
              <a:t>Répertoires d’outils</a:t>
            </a:r>
          </a:p>
          <a:p>
            <a:pPr algn="ctr"/>
            <a:r>
              <a:rPr lang="fr-FR" sz="1400" dirty="0">
                <a:solidFill>
                  <a:schemeClr val="tx1"/>
                </a:solidFill>
              </a:rPr>
              <a:t>Participation des financeurs</a:t>
            </a:r>
          </a:p>
        </p:txBody>
      </p:sp>
      <p:sp>
        <p:nvSpPr>
          <p:cNvPr id="3" name="Rectangle : coins arrondis 2">
            <a:extLst>
              <a:ext uri="{FF2B5EF4-FFF2-40B4-BE49-F238E27FC236}">
                <a16:creationId xmlns:a16="http://schemas.microsoft.com/office/drawing/2014/main" id="{5E7EDE32-36AD-46D0-B4DF-92A65774F7B8}"/>
              </a:ext>
            </a:extLst>
          </p:cNvPr>
          <p:cNvSpPr/>
          <p:nvPr/>
        </p:nvSpPr>
        <p:spPr>
          <a:xfrm>
            <a:off x="2614473" y="5701472"/>
            <a:ext cx="2024109" cy="1012055"/>
          </a:xfrm>
          <a:prstGeom prst="roundRect">
            <a:avLst/>
          </a:prstGeom>
          <a:noFill/>
          <a:ln w="57150">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Prises de position (ex.: Proposition subversive)</a:t>
            </a:r>
          </a:p>
          <a:p>
            <a:pPr algn="ctr"/>
            <a:r>
              <a:rPr lang="fr-FR" sz="1400" dirty="0">
                <a:solidFill>
                  <a:schemeClr val="tx1"/>
                </a:solidFill>
              </a:rPr>
              <a:t>Premières plateformes</a:t>
            </a:r>
          </a:p>
          <a:p>
            <a:pPr algn="ctr"/>
            <a:r>
              <a:rPr lang="fr-FR" sz="1400" dirty="0">
                <a:solidFill>
                  <a:schemeClr val="tx1"/>
                </a:solidFill>
              </a:rPr>
              <a:t>Protocole OAI-PMH</a:t>
            </a:r>
          </a:p>
        </p:txBody>
      </p:sp>
      <p:sp>
        <p:nvSpPr>
          <p:cNvPr id="5" name="Bulle ronde 1">
            <a:extLst>
              <a:ext uri="{FF2B5EF4-FFF2-40B4-BE49-F238E27FC236}">
                <a16:creationId xmlns:a16="http://schemas.microsoft.com/office/drawing/2014/main" id="{8A8A0234-48FD-4AB1-ACF0-9865E970202A}"/>
              </a:ext>
            </a:extLst>
          </p:cNvPr>
          <p:cNvSpPr/>
          <p:nvPr/>
        </p:nvSpPr>
        <p:spPr>
          <a:xfrm>
            <a:off x="115410" y="287227"/>
            <a:ext cx="3506678" cy="2638970"/>
          </a:xfrm>
          <a:prstGeom prst="wedgeEllipseCallout">
            <a:avLst>
              <a:gd name="adj1" fmla="val 20939"/>
              <a:gd name="adj2" fmla="val 59136"/>
            </a:avLst>
          </a:prstGeom>
          <a:solidFill>
            <a:srgbClr val="AC770D"/>
          </a:solidFill>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fr-FR" sz="1100" dirty="0"/>
              <a:t>« Par “accès libre” à cette littérature,</a:t>
            </a:r>
          </a:p>
          <a:p>
            <a:pPr algn="ctr"/>
            <a:r>
              <a:rPr lang="fr-FR" sz="1100" dirty="0"/>
              <a:t>nous entendons sa mise à disposition gratuite sur l’Internet public , permettant à tout un chacun de lire, télécharger, copier, transmettre, imprimer, chercher ou faire un lien vers le texte intégral de ces articles, les disséquer pour les indexer, s’en servir de données pour un logiciel, ou s’en servir à toute autre fin légale, sans barrière financière, légale ou technique autre que celles indissociables de l’accès et l’utilisation d’Internet. » (BOAI)</a:t>
            </a:r>
          </a:p>
        </p:txBody>
      </p:sp>
      <p:sp>
        <p:nvSpPr>
          <p:cNvPr id="6" name="Rectangle : coins arrondis 5">
            <a:extLst>
              <a:ext uri="{FF2B5EF4-FFF2-40B4-BE49-F238E27FC236}">
                <a16:creationId xmlns:a16="http://schemas.microsoft.com/office/drawing/2014/main" id="{FFB05E54-855C-49C3-93F5-43B3CA140149}"/>
              </a:ext>
            </a:extLst>
          </p:cNvPr>
          <p:cNvSpPr/>
          <p:nvPr/>
        </p:nvSpPr>
        <p:spPr>
          <a:xfrm>
            <a:off x="6207710" y="4559791"/>
            <a:ext cx="2577485" cy="716872"/>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fr-FR" sz="1400" dirty="0">
                <a:solidFill>
                  <a:srgbClr val="8B600B"/>
                </a:solidFill>
              </a:rPr>
              <a:t>Budapest Open Access Initiative (2002)</a:t>
            </a:r>
          </a:p>
          <a:p>
            <a:pPr marL="285750" indent="-285750" algn="ctr">
              <a:buFont typeface="Wingdings" panose="05000000000000000000" pitchFamily="2" charset="2"/>
              <a:buChar char="Ø"/>
            </a:pPr>
            <a:r>
              <a:rPr lang="fr-FR" sz="1400" dirty="0">
                <a:solidFill>
                  <a:srgbClr val="8B600B"/>
                </a:solidFill>
              </a:rPr>
              <a:t>Déclaration de Berlin (2003)</a:t>
            </a:r>
          </a:p>
        </p:txBody>
      </p:sp>
      <p:pic>
        <p:nvPicPr>
          <p:cNvPr id="7" name="Image 6">
            <a:extLst>
              <a:ext uri="{FF2B5EF4-FFF2-40B4-BE49-F238E27FC236}">
                <a16:creationId xmlns:a16="http://schemas.microsoft.com/office/drawing/2014/main" id="{0FD3B2DC-9D5F-4FE5-BA11-D17838375A2E}"/>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1246" y="5273653"/>
            <a:ext cx="3434179" cy="1717090"/>
          </a:xfrm>
          <a:prstGeom prst="rect">
            <a:avLst/>
          </a:prstGeom>
        </p:spPr>
      </p:pic>
      <p:sp>
        <p:nvSpPr>
          <p:cNvPr id="8" name="Rectangle : coins arrondis 7">
            <a:extLst>
              <a:ext uri="{FF2B5EF4-FFF2-40B4-BE49-F238E27FC236}">
                <a16:creationId xmlns:a16="http://schemas.microsoft.com/office/drawing/2014/main" id="{CD97E2AC-8CFA-4F9E-AA70-3D559B4216C2}"/>
              </a:ext>
            </a:extLst>
          </p:cNvPr>
          <p:cNvSpPr/>
          <p:nvPr/>
        </p:nvSpPr>
        <p:spPr>
          <a:xfrm>
            <a:off x="6196982" y="3190806"/>
            <a:ext cx="2598939" cy="1012054"/>
          </a:xfrm>
          <a:prstGeom prst="roundRect">
            <a:avLst/>
          </a:prstGeom>
          <a:solidFill>
            <a:schemeClr val="bg1"/>
          </a:solidFill>
          <a:ln w="57150">
            <a:solidFill>
              <a:srgbClr val="A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De plus en plus de soutien institutionnel et (inter)national</a:t>
            </a:r>
          </a:p>
          <a:p>
            <a:pPr algn="ctr"/>
            <a:r>
              <a:rPr lang="fr-FR" sz="1400" dirty="0">
                <a:solidFill>
                  <a:schemeClr val="tx1"/>
                </a:solidFill>
              </a:rPr>
              <a:t>Premières contestations</a:t>
            </a:r>
          </a:p>
          <a:p>
            <a:pPr algn="ctr"/>
            <a:r>
              <a:rPr lang="fr-FR" sz="1400" dirty="0">
                <a:solidFill>
                  <a:schemeClr val="tx1"/>
                </a:solidFill>
              </a:rPr>
              <a:t>Crainte de dérives possibles</a:t>
            </a:r>
          </a:p>
        </p:txBody>
      </p:sp>
      <p:sp>
        <p:nvSpPr>
          <p:cNvPr id="9" name="Rectangle : coins arrondis 8">
            <a:extLst>
              <a:ext uri="{FF2B5EF4-FFF2-40B4-BE49-F238E27FC236}">
                <a16:creationId xmlns:a16="http://schemas.microsoft.com/office/drawing/2014/main" id="{77932DA8-1E77-42C0-BCAC-70089BD2896E}"/>
              </a:ext>
            </a:extLst>
          </p:cNvPr>
          <p:cNvSpPr/>
          <p:nvPr/>
        </p:nvSpPr>
        <p:spPr>
          <a:xfrm>
            <a:off x="4700726" y="910882"/>
            <a:ext cx="1999696" cy="759982"/>
          </a:xfrm>
          <a:prstGeom prst="roundRect">
            <a:avLst/>
          </a:prstGeom>
          <a:solidFill>
            <a:schemeClr val="bg1"/>
          </a:solidFill>
          <a:ln w="57150">
            <a:solidFill>
              <a:srgbClr val="B43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Vers un </a:t>
            </a:r>
            <a:r>
              <a:rPr lang="fr-FR" sz="1400" dirty="0" err="1">
                <a:solidFill>
                  <a:schemeClr val="tx1"/>
                </a:solidFill>
              </a:rPr>
              <a:t>éc</a:t>
            </a:r>
            <a:r>
              <a:rPr lang="fr-FR" sz="1400" b="1" dirty="0" err="1">
                <a:solidFill>
                  <a:schemeClr val="tx1"/>
                </a:solidFill>
              </a:rPr>
              <a:t>open</a:t>
            </a:r>
            <a:r>
              <a:rPr lang="fr-FR" sz="1400" dirty="0" err="1">
                <a:solidFill>
                  <a:schemeClr val="tx1"/>
                </a:solidFill>
              </a:rPr>
              <a:t>système</a:t>
            </a:r>
            <a:r>
              <a:rPr lang="fr-FR" sz="1400" dirty="0">
                <a:solidFill>
                  <a:schemeClr val="tx1"/>
                </a:solidFill>
              </a:rPr>
              <a:t> global ?</a:t>
            </a:r>
          </a:p>
          <a:p>
            <a:pPr algn="ctr"/>
            <a:r>
              <a:rPr lang="fr-FR" sz="1400" dirty="0">
                <a:solidFill>
                  <a:schemeClr val="tx1"/>
                </a:solidFill>
              </a:rPr>
              <a:t>Législation </a:t>
            </a:r>
            <a:r>
              <a:rPr lang="fr-FR" sz="1400" i="1" dirty="0">
                <a:solidFill>
                  <a:schemeClr val="tx1"/>
                </a:solidFill>
              </a:rPr>
              <a:t>open data</a:t>
            </a:r>
            <a:endParaRPr lang="fr-FR" sz="1400" dirty="0">
              <a:solidFill>
                <a:schemeClr val="tx1"/>
              </a:solidFill>
            </a:endParaRPr>
          </a:p>
        </p:txBody>
      </p:sp>
      <p:sp>
        <p:nvSpPr>
          <p:cNvPr id="10" name="Ellipse 9">
            <a:extLst>
              <a:ext uri="{FF2B5EF4-FFF2-40B4-BE49-F238E27FC236}">
                <a16:creationId xmlns:a16="http://schemas.microsoft.com/office/drawing/2014/main" id="{BF0B40A4-E85A-4B26-90B0-1515FEB72055}"/>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11" name="Ellipse 10">
            <a:hlinkClick r:id="rId8" action="ppaction://hlinksldjump"/>
            <a:extLst>
              <a:ext uri="{FF2B5EF4-FFF2-40B4-BE49-F238E27FC236}">
                <a16:creationId xmlns:a16="http://schemas.microsoft.com/office/drawing/2014/main" id="{C7A85812-C215-46F7-96DC-BC76CEB48722}"/>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4" name="Ellipse 13">
            <a:hlinkClick r:id="rId9" action="ppaction://hlinksldjump"/>
            <a:extLst>
              <a:ext uri="{FF2B5EF4-FFF2-40B4-BE49-F238E27FC236}">
                <a16:creationId xmlns:a16="http://schemas.microsoft.com/office/drawing/2014/main" id="{799694B1-6038-4515-9D57-EF0D75C01C4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20904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années 1990: une naissance pleine de promesses</a:t>
            </a:r>
          </a:p>
        </p:txBody>
      </p:sp>
      <p:sp>
        <p:nvSpPr>
          <p:cNvPr id="3" name="Espace réservé du contenu 2"/>
          <p:cNvSpPr>
            <a:spLocks noGrp="1"/>
          </p:cNvSpPr>
          <p:nvPr>
            <p:ph idx="1"/>
          </p:nvPr>
        </p:nvSpPr>
        <p:spPr/>
        <p:txBody>
          <a:bodyPr>
            <a:normAutofit/>
          </a:bodyPr>
          <a:lstStyle/>
          <a:p>
            <a:pPr marL="0" indent="0">
              <a:buNone/>
            </a:pPr>
            <a:r>
              <a:rPr lang="fr-FR" dirty="0"/>
              <a:t>Essor d’internet + volonté de donner un accès en ligne et gratuit aux publications scientifiques :</a:t>
            </a:r>
          </a:p>
          <a:p>
            <a:r>
              <a:rPr lang="fr-FR" dirty="0"/>
              <a:t>1991: création d’</a:t>
            </a:r>
            <a:r>
              <a:rPr lang="fr-FR" dirty="0" err="1"/>
              <a:t>arXiv</a:t>
            </a:r>
            <a:r>
              <a:rPr lang="fr-FR" dirty="0"/>
              <a:t> par Paul </a:t>
            </a:r>
            <a:r>
              <a:rPr lang="fr-FR" dirty="0" err="1"/>
              <a:t>Ginsparg</a:t>
            </a:r>
            <a:r>
              <a:rPr lang="fr-FR" dirty="0"/>
              <a:t>: entrepôt centralisé pour les échanges de papiers entre physiciens</a:t>
            </a:r>
          </a:p>
          <a:p>
            <a:r>
              <a:rPr lang="fr-FR" dirty="0"/>
              <a:t>1994: “</a:t>
            </a:r>
            <a:r>
              <a:rPr lang="fr-FR" i="1" dirty="0"/>
              <a:t>Subversive </a:t>
            </a:r>
            <a:r>
              <a:rPr lang="fr-FR" i="1" dirty="0" err="1"/>
              <a:t>Proposal</a:t>
            </a:r>
            <a:r>
              <a:rPr lang="fr-FR" i="1" dirty="0"/>
              <a:t>”</a:t>
            </a:r>
            <a:r>
              <a:rPr lang="fr-FR" dirty="0"/>
              <a:t> de </a:t>
            </a:r>
            <a:r>
              <a:rPr lang="fr-FR" dirty="0" err="1"/>
              <a:t>Stevan</a:t>
            </a:r>
            <a:r>
              <a:rPr lang="fr-FR" dirty="0"/>
              <a:t> </a:t>
            </a:r>
            <a:r>
              <a:rPr lang="fr-FR" dirty="0" err="1"/>
              <a:t>Harnad</a:t>
            </a:r>
            <a:r>
              <a:rPr lang="fr-FR" dirty="0"/>
              <a:t> : les articles devraient être gratuitement accessibles en ligne dès leur publication</a:t>
            </a:r>
          </a:p>
          <a:p>
            <a:r>
              <a:rPr lang="fr-FR" dirty="0"/>
              <a:t>1997: naissance de </a:t>
            </a:r>
            <a:r>
              <a:rPr lang="fr-FR" dirty="0" err="1"/>
              <a:t>SciELO</a:t>
            </a:r>
            <a:r>
              <a:rPr lang="fr-FR" dirty="0"/>
              <a:t>, archive ouverte d’Amérique latine</a:t>
            </a:r>
          </a:p>
          <a:p>
            <a:r>
              <a:rPr lang="fr-FR" dirty="0"/>
              <a:t>1999: réunion de Santa </a:t>
            </a:r>
            <a:r>
              <a:rPr lang="fr-FR" dirty="0" err="1"/>
              <a:t>Fé</a:t>
            </a:r>
            <a:r>
              <a:rPr lang="fr-FR" dirty="0"/>
              <a:t>:</a:t>
            </a:r>
          </a:p>
          <a:p>
            <a:pPr lvl="1"/>
            <a:r>
              <a:rPr lang="fr-FR" dirty="0"/>
              <a:t>mise au point de l’OAI-PMH (</a:t>
            </a:r>
            <a:r>
              <a:rPr lang="fr-FR" i="1" dirty="0"/>
              <a:t>Open Archive Initiative Protocole for </a:t>
            </a:r>
            <a:r>
              <a:rPr lang="fr-FR" i="1" dirty="0" err="1"/>
              <a:t>Metadata</a:t>
            </a:r>
            <a:r>
              <a:rPr lang="fr-FR" i="1" dirty="0"/>
              <a:t> </a:t>
            </a:r>
            <a:r>
              <a:rPr lang="fr-FR" i="1" dirty="0" err="1"/>
              <a:t>Harvesting</a:t>
            </a:r>
            <a:r>
              <a:rPr lang="fr-FR" dirty="0"/>
              <a:t>)</a:t>
            </a:r>
          </a:p>
          <a:p>
            <a:pPr lvl="1"/>
            <a:r>
              <a:rPr lang="fr-FR" dirty="0"/>
              <a:t>création du premier logiciel d’auto-archivage gratuit, </a:t>
            </a:r>
            <a:r>
              <a:rPr lang="fr-FR" dirty="0" err="1"/>
              <a:t>Eprint</a:t>
            </a:r>
            <a:endParaRPr lang="fr-FR" dirty="0"/>
          </a:p>
        </p:txBody>
      </p:sp>
      <p:sp>
        <p:nvSpPr>
          <p:cNvPr id="5" name="Ellipse 4">
            <a:extLst>
              <a:ext uri="{FF2B5EF4-FFF2-40B4-BE49-F238E27FC236}">
                <a16:creationId xmlns:a16="http://schemas.microsoft.com/office/drawing/2014/main" id="{E773335B-1F62-40A6-B4BD-EFEF177F689F}"/>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7C1C0B47-8DCB-47D7-A5D5-D77945D5835D}"/>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3" action="ppaction://hlinksldjump"/>
            <a:extLst>
              <a:ext uri="{FF2B5EF4-FFF2-40B4-BE49-F238E27FC236}">
                <a16:creationId xmlns:a16="http://schemas.microsoft.com/office/drawing/2014/main" id="{931490E2-561F-4ADD-B1DB-D2FCBB8A0EA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51220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CC8B9-BCEE-41A7-8F72-F822F945A32E}"/>
              </a:ext>
            </a:extLst>
          </p:cNvPr>
          <p:cNvSpPr>
            <a:spLocks noGrp="1"/>
          </p:cNvSpPr>
          <p:nvPr>
            <p:ph type="title"/>
          </p:nvPr>
        </p:nvSpPr>
        <p:spPr/>
        <p:txBody>
          <a:bodyPr/>
          <a:lstStyle/>
          <a:p>
            <a:r>
              <a:rPr lang="fr-FR" dirty="0"/>
              <a:t>Mode d’emploi indicatif</a:t>
            </a:r>
          </a:p>
        </p:txBody>
      </p:sp>
      <p:sp>
        <p:nvSpPr>
          <p:cNvPr id="3" name="Espace réservé du contenu 2">
            <a:extLst>
              <a:ext uri="{FF2B5EF4-FFF2-40B4-BE49-F238E27FC236}">
                <a16:creationId xmlns:a16="http://schemas.microsoft.com/office/drawing/2014/main" id="{467DFCA0-6EC9-4E44-AE7F-7E7E73BAC4D8}"/>
              </a:ext>
            </a:extLst>
          </p:cNvPr>
          <p:cNvSpPr>
            <a:spLocks noGrp="1"/>
          </p:cNvSpPr>
          <p:nvPr>
            <p:ph idx="1"/>
          </p:nvPr>
        </p:nvSpPr>
        <p:spPr/>
        <p:txBody>
          <a:bodyPr>
            <a:normAutofit fontScale="92500" lnSpcReduction="10000"/>
          </a:bodyPr>
          <a:lstStyle/>
          <a:p>
            <a:r>
              <a:rPr lang="fr-FR" dirty="0"/>
              <a:t>Ce diaporama est associé à la formation « Science ouverte en bibliothèque » de l’URFIST de Paris.</a:t>
            </a:r>
          </a:p>
          <a:p>
            <a:r>
              <a:rPr lang="fr-FR" dirty="0"/>
              <a:t>Il peut être consulté en amont de la formation à titre d’introduction, et constitue également une ressource autonome, à titre d’aide-mémoire.</a:t>
            </a:r>
          </a:p>
          <a:p>
            <a:r>
              <a:rPr lang="fr-FR" dirty="0"/>
              <a:t>Certaines diapositives comportent des notes, qui fournissent des commentaires, des références bibliographiques ou des pistes d’approfondissement.</a:t>
            </a:r>
          </a:p>
          <a:p>
            <a:r>
              <a:rPr lang="fr-FR" dirty="0"/>
              <a:t>Le diaporama comporte des éléments </a:t>
            </a:r>
            <a:r>
              <a:rPr lang="fr-FR" dirty="0">
                <a:hlinkClick r:id="rId2" action="ppaction://hlinksldjump"/>
              </a:rPr>
              <a:t>cliquables</a:t>
            </a:r>
            <a:r>
              <a:rPr lang="fr-FR" dirty="0"/>
              <a:t> (appuyer sur Ctrl en même temps) permettant de naviguer entre ses différentes sections et niveaux de contenus.</a:t>
            </a:r>
          </a:p>
          <a:p>
            <a:r>
              <a:rPr lang="fr-FR" dirty="0"/>
              <a:t>Parcours possibles :</a:t>
            </a:r>
          </a:p>
          <a:p>
            <a:pPr lvl="1"/>
            <a:r>
              <a:rPr lang="fr-FR" dirty="0"/>
              <a:t>Lecture linéaire de l’ensemble des diapositives associées à un même niveau de contenu ;</a:t>
            </a:r>
          </a:p>
          <a:p>
            <a:pPr lvl="1"/>
            <a:r>
              <a:rPr lang="fr-FR" dirty="0"/>
              <a:t>Lecture linéaire de l’ensemble du diaporama, avec un approfondissement progressif des notions abordées (3 niveaux) ;</a:t>
            </a:r>
          </a:p>
          <a:p>
            <a:pPr lvl="1"/>
            <a:r>
              <a:rPr lang="fr-FR" dirty="0"/>
              <a:t>Parcours « à la carte » au gré des </a:t>
            </a:r>
            <a:r>
              <a:rPr lang="fr-FR" dirty="0">
                <a:hlinkClick r:id="rId3" action="ppaction://hlinksldjump"/>
              </a:rPr>
              <a:t>notions</a:t>
            </a:r>
            <a:r>
              <a:rPr lang="fr-FR" dirty="0"/>
              <a:t>.</a:t>
            </a:r>
          </a:p>
          <a:p>
            <a:endParaRPr lang="fr-FR" dirty="0"/>
          </a:p>
        </p:txBody>
      </p:sp>
      <p:sp>
        <p:nvSpPr>
          <p:cNvPr id="4" name="Ellipse 3">
            <a:extLst>
              <a:ext uri="{FF2B5EF4-FFF2-40B4-BE49-F238E27FC236}">
                <a16:creationId xmlns:a16="http://schemas.microsoft.com/office/drawing/2014/main" id="{C4B1E348-2DC9-4825-8C9D-5F703C19B282}"/>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Tree>
    <p:extLst>
      <p:ext uri="{BB962C8B-B14F-4D97-AF65-F5344CB8AC3E}">
        <p14:creationId xmlns:p14="http://schemas.microsoft.com/office/powerpoint/2010/main" val="336013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années 2000: la fougue de la jeunesse</a:t>
            </a:r>
          </a:p>
        </p:txBody>
      </p:sp>
      <p:sp>
        <p:nvSpPr>
          <p:cNvPr id="3" name="Espace réservé du contenu 2"/>
          <p:cNvSpPr>
            <a:spLocks noGrp="1"/>
          </p:cNvSpPr>
          <p:nvPr>
            <p:ph idx="1"/>
          </p:nvPr>
        </p:nvSpPr>
        <p:spPr>
          <a:xfrm>
            <a:off x="628650" y="1825625"/>
            <a:ext cx="7886700" cy="4530726"/>
          </a:xfrm>
        </p:spPr>
        <p:txBody>
          <a:bodyPr>
            <a:normAutofit lnSpcReduction="10000"/>
          </a:bodyPr>
          <a:lstStyle/>
          <a:p>
            <a:r>
              <a:rPr lang="fr-FR" dirty="0"/>
              <a:t>2000: naissance de </a:t>
            </a:r>
            <a:r>
              <a:rPr lang="fr-FR" dirty="0" err="1"/>
              <a:t>PubMed</a:t>
            </a:r>
            <a:r>
              <a:rPr lang="fr-FR" dirty="0"/>
              <a:t> Central</a:t>
            </a:r>
          </a:p>
          <a:p>
            <a:r>
              <a:rPr lang="fr-FR" dirty="0"/>
              <a:t>2001: naissance de HAL, </a:t>
            </a:r>
            <a:r>
              <a:rPr lang="fr-FR" dirty="0" err="1"/>
              <a:t>Creative</a:t>
            </a:r>
            <a:r>
              <a:rPr lang="fr-FR" dirty="0"/>
              <a:t> Commons et PLOS</a:t>
            </a:r>
          </a:p>
          <a:p>
            <a:r>
              <a:rPr lang="fr-FR" dirty="0"/>
              <a:t>2002: Budapest Open Access Initiative (BOAI)</a:t>
            </a:r>
          </a:p>
          <a:p>
            <a:r>
              <a:rPr lang="fr-FR" dirty="0"/>
              <a:t>2003: Déclaration de Berlin sur le libre accès à la connaissance, et Déclaration de </a:t>
            </a:r>
            <a:r>
              <a:rPr lang="fr-FR" dirty="0" err="1"/>
              <a:t>Béthesda</a:t>
            </a:r>
            <a:r>
              <a:rPr lang="fr-FR" dirty="0"/>
              <a:t> pour l’édition scientifique en libre accès</a:t>
            </a:r>
          </a:p>
          <a:p>
            <a:r>
              <a:rPr lang="fr-FR" dirty="0"/>
              <a:t>2004: déclaration OCDE sur le libre accès aux données de la recherche</a:t>
            </a:r>
          </a:p>
          <a:p>
            <a:r>
              <a:rPr lang="fr-FR" dirty="0"/>
              <a:t>2005: les bailleurs de fonds rejoignent la bataille (</a:t>
            </a:r>
            <a:r>
              <a:rPr lang="fr-FR" dirty="0" err="1"/>
              <a:t>Wellcome</a:t>
            </a:r>
            <a:r>
              <a:rPr lang="fr-FR" dirty="0"/>
              <a:t> Trust)</a:t>
            </a:r>
          </a:p>
          <a:p>
            <a:r>
              <a:rPr lang="fr-FR" dirty="0"/>
              <a:t>2006: Lyon-1 en faveur de l’open </a:t>
            </a:r>
            <a:r>
              <a:rPr lang="fr-FR" dirty="0" err="1"/>
              <a:t>access</a:t>
            </a:r>
            <a:r>
              <a:rPr lang="fr-FR" dirty="0"/>
              <a:t>. Recommandations de la Commission européenne et projet DRIVER/</a:t>
            </a:r>
            <a:r>
              <a:rPr lang="fr-FR" dirty="0" err="1"/>
              <a:t>OpenAIRE</a:t>
            </a:r>
            <a:endParaRPr lang="fr-FR" dirty="0"/>
          </a:p>
          <a:p>
            <a:r>
              <a:rPr lang="fr-FR" dirty="0"/>
              <a:t>2007: L’ANR se prononce en faveur de l’OA et invite au dépôt dans HAL</a:t>
            </a:r>
          </a:p>
          <a:p>
            <a:r>
              <a:rPr lang="fr-FR" dirty="0"/>
              <a:t>2008: premier « mandat de dépôt » européen, à l’université de Liège</a:t>
            </a:r>
          </a:p>
        </p:txBody>
      </p:sp>
      <p:sp>
        <p:nvSpPr>
          <p:cNvPr id="5" name="Ellipse 4">
            <a:extLst>
              <a:ext uri="{FF2B5EF4-FFF2-40B4-BE49-F238E27FC236}">
                <a16:creationId xmlns:a16="http://schemas.microsoft.com/office/drawing/2014/main" id="{0B09888D-BE5F-4758-A806-4610B4CA39B3}"/>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35927688-9A77-4C72-A405-A5026498CD75}"/>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3" action="ppaction://hlinksldjump"/>
            <a:extLst>
              <a:ext uri="{FF2B5EF4-FFF2-40B4-BE49-F238E27FC236}">
                <a16:creationId xmlns:a16="http://schemas.microsoft.com/office/drawing/2014/main" id="{9FD5AE66-D248-4F31-A605-0F396244D448}"/>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4923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années 2010: l’entrée dans l’âge adulte</a:t>
            </a:r>
          </a:p>
        </p:txBody>
      </p:sp>
      <p:sp>
        <p:nvSpPr>
          <p:cNvPr id="3" name="Espace réservé du contenu 2"/>
          <p:cNvSpPr>
            <a:spLocks noGrp="1"/>
          </p:cNvSpPr>
          <p:nvPr>
            <p:ph idx="1"/>
          </p:nvPr>
        </p:nvSpPr>
        <p:spPr/>
        <p:txBody>
          <a:bodyPr>
            <a:normAutofit/>
          </a:bodyPr>
          <a:lstStyle/>
          <a:p>
            <a:r>
              <a:rPr lang="fr-FR" dirty="0"/>
              <a:t>2010: premier « mandat de dépôt » français, à l’IFREMER</a:t>
            </a:r>
          </a:p>
          <a:p>
            <a:r>
              <a:rPr lang="fr-FR" dirty="0"/>
              <a:t>2011: </a:t>
            </a:r>
            <a:r>
              <a:rPr lang="fr-FR" i="1" dirty="0" err="1"/>
              <a:t>Research</a:t>
            </a:r>
            <a:r>
              <a:rPr lang="fr-FR" i="1" dirty="0"/>
              <a:t> Works </a:t>
            </a:r>
            <a:r>
              <a:rPr lang="fr-FR" i="1" dirty="0" err="1"/>
              <a:t>Act</a:t>
            </a:r>
            <a:r>
              <a:rPr lang="fr-FR" dirty="0"/>
              <a:t> (USA)</a:t>
            </a:r>
          </a:p>
          <a:p>
            <a:r>
              <a:rPr lang="fr-FR" dirty="0"/>
              <a:t>2013: archive ouverte avec « mandat de dépôt » à l’université d’Angers</a:t>
            </a:r>
          </a:p>
          <a:p>
            <a:r>
              <a:rPr lang="fr-FR" dirty="0"/>
              <a:t>2013: </a:t>
            </a:r>
            <a:r>
              <a:rPr lang="fr-FR" i="1" dirty="0"/>
              <a:t>Free Access to </a:t>
            </a:r>
            <a:r>
              <a:rPr lang="fr-FR" i="1" dirty="0" err="1"/>
              <a:t>Research</a:t>
            </a:r>
            <a:r>
              <a:rPr lang="fr-FR" i="1" dirty="0"/>
              <a:t> </a:t>
            </a:r>
            <a:r>
              <a:rPr lang="fr-FR" i="1" dirty="0" err="1"/>
              <a:t>Act</a:t>
            </a:r>
            <a:r>
              <a:rPr lang="fr-FR" dirty="0"/>
              <a:t> (USA)</a:t>
            </a:r>
          </a:p>
          <a:p>
            <a:r>
              <a:rPr lang="fr-FR" dirty="0"/>
              <a:t>2013: Réitération des demandes de la Commission européenne (modèle général de convention de subvention)</a:t>
            </a:r>
          </a:p>
          <a:p>
            <a:r>
              <a:rPr lang="fr-FR" dirty="0"/>
              <a:t>2016: Loi pour une République numérique (France)</a:t>
            </a:r>
          </a:p>
          <a:p>
            <a:r>
              <a:rPr lang="fr-FR" dirty="0"/>
              <a:t>2017: Appel de Jussieu pour la </a:t>
            </a:r>
            <a:r>
              <a:rPr lang="fr-FR" dirty="0" err="1"/>
              <a:t>bibliodiversité</a:t>
            </a:r>
            <a:endParaRPr lang="fr-FR" dirty="0"/>
          </a:p>
          <a:p>
            <a:r>
              <a:rPr lang="fr-FR" dirty="0"/>
              <a:t>2018: Plan national pour la science ouverte (France)</a:t>
            </a:r>
          </a:p>
          <a:p>
            <a:r>
              <a:rPr lang="fr-FR" dirty="0"/>
              <a:t>2018: Plan S</a:t>
            </a:r>
          </a:p>
        </p:txBody>
      </p:sp>
      <p:sp>
        <p:nvSpPr>
          <p:cNvPr id="5" name="Ellipse 4">
            <a:extLst>
              <a:ext uri="{FF2B5EF4-FFF2-40B4-BE49-F238E27FC236}">
                <a16:creationId xmlns:a16="http://schemas.microsoft.com/office/drawing/2014/main" id="{8D509CE5-A0FB-4C3C-A513-CF04FD4F28A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E2AF71DD-4674-4002-BC80-09CC3D8CF706}"/>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3" action="ppaction://hlinksldjump"/>
            <a:extLst>
              <a:ext uri="{FF2B5EF4-FFF2-40B4-BE49-F238E27FC236}">
                <a16:creationId xmlns:a16="http://schemas.microsoft.com/office/drawing/2014/main" id="{F4DEE37B-77D6-42F1-9C3F-520CAE86F753}"/>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65989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4022" y="342877"/>
            <a:ext cx="8035956" cy="891119"/>
          </a:xfrm>
        </p:spPr>
        <p:txBody>
          <a:bodyPr/>
          <a:lstStyle/>
          <a:p>
            <a:r>
              <a:rPr lang="fr-FR" dirty="0"/>
              <a:t>Les années 2020: la maturité ?</a:t>
            </a:r>
          </a:p>
        </p:txBody>
      </p:sp>
      <p:sp>
        <p:nvSpPr>
          <p:cNvPr id="3" name="Espace réservé du contenu 2"/>
          <p:cNvSpPr>
            <a:spLocks noGrp="1"/>
          </p:cNvSpPr>
          <p:nvPr>
            <p:ph idx="1"/>
          </p:nvPr>
        </p:nvSpPr>
        <p:spPr>
          <a:xfrm>
            <a:off x="628650" y="5635486"/>
            <a:ext cx="7886700" cy="732347"/>
          </a:xfrm>
        </p:spPr>
        <p:txBody>
          <a:bodyPr>
            <a:normAutofit/>
          </a:bodyPr>
          <a:lstStyle/>
          <a:p>
            <a:pPr marL="0" indent="0" algn="ctr">
              <a:buNone/>
            </a:pPr>
            <a:r>
              <a:rPr lang="fr-FR" sz="2000" dirty="0"/>
              <a:t>L’open science au cœur des préoccupations scientifiques actuelles : « Open science </a:t>
            </a:r>
            <a:r>
              <a:rPr lang="fr-FR" sz="2000" dirty="0" err="1"/>
              <a:t>is</a:t>
            </a:r>
            <a:r>
              <a:rPr lang="fr-FR" sz="2000" dirty="0"/>
              <a:t> </a:t>
            </a:r>
            <a:r>
              <a:rPr lang="fr-FR" sz="2000" dirty="0" err="1"/>
              <a:t>just</a:t>
            </a:r>
            <a:r>
              <a:rPr lang="fr-FR" sz="2000" dirty="0"/>
              <a:t> science </a:t>
            </a:r>
            <a:r>
              <a:rPr lang="fr-FR" sz="2000" dirty="0" err="1"/>
              <a:t>done</a:t>
            </a:r>
            <a:r>
              <a:rPr lang="fr-FR" sz="2000" dirty="0"/>
              <a:t> right » (Jonathan </a:t>
            </a:r>
            <a:r>
              <a:rPr lang="fr-FR" sz="2000" dirty="0" err="1"/>
              <a:t>Tennant</a:t>
            </a:r>
            <a:r>
              <a:rPr lang="fr-FR" sz="2000" dirty="0"/>
              <a:t>)</a:t>
            </a:r>
          </a:p>
          <a:p>
            <a:pPr lvl="1" algn="ctr"/>
            <a:endParaRPr lang="fr-FR" sz="18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396" y="1436172"/>
            <a:ext cx="4847208" cy="3997138"/>
          </a:xfrm>
          <a:prstGeom prst="rect">
            <a:avLst/>
          </a:prstGeom>
        </p:spPr>
      </p:pic>
      <p:sp>
        <p:nvSpPr>
          <p:cNvPr id="6" name="Ellipse 5">
            <a:extLst>
              <a:ext uri="{FF2B5EF4-FFF2-40B4-BE49-F238E27FC236}">
                <a16:creationId xmlns:a16="http://schemas.microsoft.com/office/drawing/2014/main" id="{2C112E24-E6FC-47E7-A71D-F0D856357727}"/>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7" name="Ellipse 6">
            <a:hlinkClick r:id="rId3" action="ppaction://hlinksldjump"/>
            <a:extLst>
              <a:ext uri="{FF2B5EF4-FFF2-40B4-BE49-F238E27FC236}">
                <a16:creationId xmlns:a16="http://schemas.microsoft.com/office/drawing/2014/main" id="{BFF35E16-B08D-4DF1-815C-AA75759C65E4}"/>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8" name="Ellipse 7">
            <a:hlinkClick r:id="rId4" action="ppaction://hlinksldjump"/>
            <a:extLst>
              <a:ext uri="{FF2B5EF4-FFF2-40B4-BE49-F238E27FC236}">
                <a16:creationId xmlns:a16="http://schemas.microsoft.com/office/drawing/2014/main" id="{CF4489A8-EED1-4C8D-8612-1724BDFA7045}"/>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5007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C7B3F-A2B0-4E83-B433-FF75478A16D9}"/>
              </a:ext>
            </a:extLst>
          </p:cNvPr>
          <p:cNvPicPr>
            <a:picLocks noChangeAspect="1"/>
          </p:cNvPicPr>
          <p:nvPr/>
        </p:nvPicPr>
        <p:blipFill>
          <a:blip r:embed="rId2"/>
          <a:stretch>
            <a:fillRect/>
          </a:stretch>
        </p:blipFill>
        <p:spPr>
          <a:xfrm>
            <a:off x="2787136" y="340518"/>
            <a:ext cx="6236214" cy="6176963"/>
          </a:xfrm>
          <a:prstGeom prst="rect">
            <a:avLst/>
          </a:prstGeom>
        </p:spPr>
      </p:pic>
      <p:sp>
        <p:nvSpPr>
          <p:cNvPr id="2" name="Titre 1">
            <a:extLst>
              <a:ext uri="{FF2B5EF4-FFF2-40B4-BE49-F238E27FC236}">
                <a16:creationId xmlns:a16="http://schemas.microsoft.com/office/drawing/2014/main" id="{450BA31F-CCDE-498E-A9D8-95824B06EA05}"/>
              </a:ext>
            </a:extLst>
          </p:cNvPr>
          <p:cNvSpPr>
            <a:spLocks noGrp="1"/>
          </p:cNvSpPr>
          <p:nvPr>
            <p:ph type="title"/>
          </p:nvPr>
        </p:nvSpPr>
        <p:spPr>
          <a:xfrm>
            <a:off x="156113" y="2562651"/>
            <a:ext cx="3098799" cy="2304248"/>
          </a:xfrm>
        </p:spPr>
        <p:txBody>
          <a:bodyPr>
            <a:normAutofit fontScale="90000"/>
          </a:bodyPr>
          <a:lstStyle/>
          <a:p>
            <a:r>
              <a:rPr lang="fr-FR" sz="3700" dirty="0"/>
              <a:t>Les composantes de la science ouverte</a:t>
            </a:r>
            <a:br>
              <a:rPr lang="fr-FR" sz="3200" dirty="0"/>
            </a:br>
            <a:r>
              <a:rPr lang="fr-FR" sz="1800" dirty="0"/>
              <a:t> </a:t>
            </a:r>
            <a:r>
              <a:rPr lang="fr-FR" sz="1000" dirty="0"/>
              <a:t> </a:t>
            </a:r>
            <a:br>
              <a:rPr lang="fr-FR" sz="3200" dirty="0"/>
            </a:br>
            <a:r>
              <a:rPr lang="fr-FR" sz="2200" dirty="0"/>
              <a:t>(pastilles cliquables)</a:t>
            </a:r>
            <a:endParaRPr lang="fr-FR" sz="3200" dirty="0"/>
          </a:p>
        </p:txBody>
      </p:sp>
      <p:sp>
        <p:nvSpPr>
          <p:cNvPr id="4" name="Ellipse 3">
            <a:extLst>
              <a:ext uri="{FF2B5EF4-FFF2-40B4-BE49-F238E27FC236}">
                <a16:creationId xmlns:a16="http://schemas.microsoft.com/office/drawing/2014/main" id="{FD522D42-A2FF-4B65-A396-934922CBB7C5}"/>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ZoneTexte 5">
            <a:extLst>
              <a:ext uri="{FF2B5EF4-FFF2-40B4-BE49-F238E27FC236}">
                <a16:creationId xmlns:a16="http://schemas.microsoft.com/office/drawing/2014/main" id="{985916DD-B7D0-4F9E-9F27-F937CDE637B8}"/>
              </a:ext>
            </a:extLst>
          </p:cNvPr>
          <p:cNvSpPr txBox="1"/>
          <p:nvPr/>
        </p:nvSpPr>
        <p:spPr>
          <a:xfrm>
            <a:off x="2682618" y="6507182"/>
            <a:ext cx="2051050" cy="276999"/>
          </a:xfrm>
          <a:prstGeom prst="rect">
            <a:avLst/>
          </a:prstGeom>
          <a:noFill/>
        </p:spPr>
        <p:txBody>
          <a:bodyPr wrap="square" rtlCol="0">
            <a:spAutoFit/>
          </a:bodyPr>
          <a:lstStyle/>
          <a:p>
            <a:r>
              <a:rPr lang="fr-FR" sz="1200" dirty="0"/>
              <a:t>Source de l’image : </a:t>
            </a:r>
            <a:r>
              <a:rPr lang="fr-FR" sz="1200" dirty="0">
                <a:hlinkClick r:id="rId3"/>
              </a:rPr>
              <a:t>Unesco</a:t>
            </a:r>
            <a:endParaRPr lang="fr-FR" sz="1200" dirty="0"/>
          </a:p>
        </p:txBody>
      </p:sp>
      <p:sp>
        <p:nvSpPr>
          <p:cNvPr id="9" name="Ellipse 8">
            <a:hlinkClick r:id="rId4" action="ppaction://hlinksldjump"/>
            <a:extLst>
              <a:ext uri="{FF2B5EF4-FFF2-40B4-BE49-F238E27FC236}">
                <a16:creationId xmlns:a16="http://schemas.microsoft.com/office/drawing/2014/main" id="{CD13467C-053D-4D3F-87EC-F8FFC0B0EAD6}"/>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0" name="Ellipse 9">
            <a:hlinkClick r:id="rId5" action="ppaction://hlinksldjump"/>
            <a:extLst>
              <a:ext uri="{FF2B5EF4-FFF2-40B4-BE49-F238E27FC236}">
                <a16:creationId xmlns:a16="http://schemas.microsoft.com/office/drawing/2014/main" id="{1A11114A-76BE-44E7-8EB8-D015957BB94D}"/>
              </a:ext>
            </a:extLst>
          </p:cNvPr>
          <p:cNvSpPr/>
          <p:nvPr/>
        </p:nvSpPr>
        <p:spPr>
          <a:xfrm>
            <a:off x="3750365" y="2888974"/>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hlinkClick r:id="rId6" action="ppaction://hlinksldjump"/>
            <a:extLst>
              <a:ext uri="{FF2B5EF4-FFF2-40B4-BE49-F238E27FC236}">
                <a16:creationId xmlns:a16="http://schemas.microsoft.com/office/drawing/2014/main" id="{B6EE0D75-F192-47BC-91C8-21A532C201E1}"/>
              </a:ext>
            </a:extLst>
          </p:cNvPr>
          <p:cNvSpPr/>
          <p:nvPr/>
        </p:nvSpPr>
        <p:spPr>
          <a:xfrm>
            <a:off x="2928730" y="1474316"/>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hlinkClick r:id="rId7" action="ppaction://hlinksldjump"/>
            <a:extLst>
              <a:ext uri="{FF2B5EF4-FFF2-40B4-BE49-F238E27FC236}">
                <a16:creationId xmlns:a16="http://schemas.microsoft.com/office/drawing/2014/main" id="{2F50B3D8-0BAE-47A3-9072-6666E931B6F5}"/>
              </a:ext>
            </a:extLst>
          </p:cNvPr>
          <p:cNvSpPr/>
          <p:nvPr/>
        </p:nvSpPr>
        <p:spPr>
          <a:xfrm>
            <a:off x="4099891" y="447355"/>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hlinkClick r:id="rId4" action="ppaction://hlinksldjump"/>
            <a:extLst>
              <a:ext uri="{FF2B5EF4-FFF2-40B4-BE49-F238E27FC236}">
                <a16:creationId xmlns:a16="http://schemas.microsoft.com/office/drawing/2014/main" id="{768ACAD4-1E4D-4009-B87C-AC2A8B555707}"/>
              </a:ext>
            </a:extLst>
          </p:cNvPr>
          <p:cNvSpPr/>
          <p:nvPr/>
        </p:nvSpPr>
        <p:spPr>
          <a:xfrm>
            <a:off x="5434652" y="970815"/>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hlinkClick r:id="rId8" action="ppaction://hlinksldjump"/>
            <a:extLst>
              <a:ext uri="{FF2B5EF4-FFF2-40B4-BE49-F238E27FC236}">
                <a16:creationId xmlns:a16="http://schemas.microsoft.com/office/drawing/2014/main" id="{0D32814E-FE2D-4937-BBE1-73365BF95D70}"/>
              </a:ext>
            </a:extLst>
          </p:cNvPr>
          <p:cNvSpPr/>
          <p:nvPr/>
        </p:nvSpPr>
        <p:spPr>
          <a:xfrm>
            <a:off x="6882452" y="447354"/>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hlinkClick r:id="rId9" action="ppaction://hlinksldjump"/>
            <a:extLst>
              <a:ext uri="{FF2B5EF4-FFF2-40B4-BE49-F238E27FC236}">
                <a16:creationId xmlns:a16="http://schemas.microsoft.com/office/drawing/2014/main" id="{0311C98A-5AA2-4B59-BDBE-2D089A0EF672}"/>
              </a:ext>
            </a:extLst>
          </p:cNvPr>
          <p:cNvSpPr/>
          <p:nvPr/>
        </p:nvSpPr>
        <p:spPr>
          <a:xfrm>
            <a:off x="8000052" y="1526854"/>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hlinkClick r:id="rId10" action="ppaction://hlinksldjump"/>
            <a:extLst>
              <a:ext uri="{FF2B5EF4-FFF2-40B4-BE49-F238E27FC236}">
                <a16:creationId xmlns:a16="http://schemas.microsoft.com/office/drawing/2014/main" id="{F3936255-B40B-4DBF-BA71-BD6D2A5D73AC}"/>
              </a:ext>
            </a:extLst>
          </p:cNvPr>
          <p:cNvSpPr/>
          <p:nvPr/>
        </p:nvSpPr>
        <p:spPr>
          <a:xfrm>
            <a:off x="7178417" y="2888973"/>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hlinkClick r:id="rId11" action="ppaction://hlinksldjump"/>
            <a:extLst>
              <a:ext uri="{FF2B5EF4-FFF2-40B4-BE49-F238E27FC236}">
                <a16:creationId xmlns:a16="http://schemas.microsoft.com/office/drawing/2014/main" id="{123FD3C8-063C-4233-B5EC-24EEBA3E29B4}"/>
              </a:ext>
            </a:extLst>
          </p:cNvPr>
          <p:cNvSpPr/>
          <p:nvPr/>
        </p:nvSpPr>
        <p:spPr>
          <a:xfrm>
            <a:off x="7952847" y="4292409"/>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hlinkClick r:id="rId12" action="ppaction://hlinksldjump"/>
            <a:extLst>
              <a:ext uri="{FF2B5EF4-FFF2-40B4-BE49-F238E27FC236}">
                <a16:creationId xmlns:a16="http://schemas.microsoft.com/office/drawing/2014/main" id="{B5226C7A-26CF-454B-8CC2-E6CF1F2990F6}"/>
              </a:ext>
            </a:extLst>
          </p:cNvPr>
          <p:cNvSpPr/>
          <p:nvPr/>
        </p:nvSpPr>
        <p:spPr>
          <a:xfrm>
            <a:off x="6851225" y="5181409"/>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hlinkClick r:id="rId13" action="ppaction://hlinksldjump"/>
            <a:extLst>
              <a:ext uri="{FF2B5EF4-FFF2-40B4-BE49-F238E27FC236}">
                <a16:creationId xmlns:a16="http://schemas.microsoft.com/office/drawing/2014/main" id="{56CE7BA5-1014-473A-AF6D-2796C876FD53}"/>
              </a:ext>
            </a:extLst>
          </p:cNvPr>
          <p:cNvSpPr/>
          <p:nvPr/>
        </p:nvSpPr>
        <p:spPr>
          <a:xfrm>
            <a:off x="5434651" y="4654733"/>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hlinkClick r:id="rId14" action="ppaction://hlinksldjump"/>
            <a:extLst>
              <a:ext uri="{FF2B5EF4-FFF2-40B4-BE49-F238E27FC236}">
                <a16:creationId xmlns:a16="http://schemas.microsoft.com/office/drawing/2014/main" id="{CD7E6CB6-0B7B-4389-94CA-FDD17DF2EE65}"/>
              </a:ext>
            </a:extLst>
          </p:cNvPr>
          <p:cNvSpPr/>
          <p:nvPr/>
        </p:nvSpPr>
        <p:spPr>
          <a:xfrm>
            <a:off x="4100794" y="5181409"/>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hlinkClick r:id="rId15" action="ppaction://hlinksldjump"/>
            <a:extLst>
              <a:ext uri="{FF2B5EF4-FFF2-40B4-BE49-F238E27FC236}">
                <a16:creationId xmlns:a16="http://schemas.microsoft.com/office/drawing/2014/main" id="{BA5B9E2E-1F8C-497C-8874-20EB94F725C0}"/>
              </a:ext>
            </a:extLst>
          </p:cNvPr>
          <p:cNvSpPr/>
          <p:nvPr/>
        </p:nvSpPr>
        <p:spPr>
          <a:xfrm>
            <a:off x="2989543" y="4270889"/>
            <a:ext cx="821635" cy="8216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hlinkClick r:id="rId16" action="ppaction://hlinksldjump"/>
            <a:extLst>
              <a:ext uri="{FF2B5EF4-FFF2-40B4-BE49-F238E27FC236}">
                <a16:creationId xmlns:a16="http://schemas.microsoft.com/office/drawing/2014/main" id="{A92B1132-8D13-42F8-BBCB-AEC9B98BF01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93780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30" y="1617520"/>
            <a:ext cx="8046220" cy="4436008"/>
          </a:xfrm>
          <a:prstGeom prst="rect">
            <a:avLst/>
          </a:prstGeom>
        </p:spPr>
      </p:pic>
      <p:sp>
        <p:nvSpPr>
          <p:cNvPr id="4" name="ZoneTexte 3"/>
          <p:cNvSpPr txBox="1"/>
          <p:nvPr/>
        </p:nvSpPr>
        <p:spPr>
          <a:xfrm>
            <a:off x="1618732" y="6206310"/>
            <a:ext cx="6652260" cy="300082"/>
          </a:xfrm>
          <a:prstGeom prst="rect">
            <a:avLst/>
          </a:prstGeom>
          <a:noFill/>
        </p:spPr>
        <p:txBody>
          <a:bodyPr wrap="square" rtlCol="0">
            <a:spAutoFit/>
          </a:bodyPr>
          <a:lstStyle/>
          <a:p>
            <a:r>
              <a:rPr lang="fr-FR" sz="1350" dirty="0"/>
              <a:t>Source : </a:t>
            </a:r>
            <a:r>
              <a:rPr lang="fr-FR" sz="1350" dirty="0">
                <a:hlinkClick r:id="rId4"/>
              </a:rPr>
              <a:t>https://www.fosteropenscience.eu/foster-taxonomy/open-science-definition</a:t>
            </a:r>
            <a:r>
              <a:rPr lang="fr-FR" sz="1350" dirty="0"/>
              <a:t> </a:t>
            </a:r>
          </a:p>
        </p:txBody>
      </p:sp>
      <p:sp>
        <p:nvSpPr>
          <p:cNvPr id="2" name="Titre 1"/>
          <p:cNvSpPr>
            <a:spLocks noGrp="1"/>
          </p:cNvSpPr>
          <p:nvPr>
            <p:ph type="title"/>
          </p:nvPr>
        </p:nvSpPr>
        <p:spPr>
          <a:xfrm>
            <a:off x="628650" y="291957"/>
            <a:ext cx="7886700" cy="1325563"/>
          </a:xfrm>
        </p:spPr>
        <p:txBody>
          <a:bodyPr/>
          <a:lstStyle/>
          <a:p>
            <a:r>
              <a:rPr lang="fr-FR" dirty="0"/>
              <a:t>La terminologie de la science ouverte</a:t>
            </a:r>
          </a:p>
        </p:txBody>
      </p:sp>
      <p:sp>
        <p:nvSpPr>
          <p:cNvPr id="6" name="Ellipse 5">
            <a:extLst>
              <a:ext uri="{FF2B5EF4-FFF2-40B4-BE49-F238E27FC236}">
                <a16:creationId xmlns:a16="http://schemas.microsoft.com/office/drawing/2014/main" id="{7AD10D80-32D9-4F46-8910-362AB1D5CCD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8" name="Ellipse 7">
            <a:hlinkClick r:id="rId5" action="ppaction://hlinksldjump"/>
            <a:extLst>
              <a:ext uri="{FF2B5EF4-FFF2-40B4-BE49-F238E27FC236}">
                <a16:creationId xmlns:a16="http://schemas.microsoft.com/office/drawing/2014/main" id="{171C431B-FC94-4DAE-B46B-2923CBEE9705}"/>
              </a:ext>
            </a:extLst>
          </p:cNvPr>
          <p:cNvSpPr/>
          <p:nvPr/>
        </p:nvSpPr>
        <p:spPr>
          <a:xfrm>
            <a:off x="8662750" y="6356351"/>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05620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F0978-EE95-403A-83CA-DECD905303E5}"/>
              </a:ext>
            </a:extLst>
          </p:cNvPr>
          <p:cNvSpPr>
            <a:spLocks noGrp="1"/>
          </p:cNvSpPr>
          <p:nvPr>
            <p:ph type="title"/>
          </p:nvPr>
        </p:nvSpPr>
        <p:spPr>
          <a:xfrm>
            <a:off x="623888" y="2435092"/>
            <a:ext cx="7886700" cy="1205739"/>
          </a:xfrm>
        </p:spPr>
        <p:txBody>
          <a:bodyPr/>
          <a:lstStyle/>
          <a:p>
            <a:r>
              <a:rPr lang="fr-FR" dirty="0"/>
              <a:t>L’accès ouvert</a:t>
            </a:r>
          </a:p>
        </p:txBody>
      </p:sp>
      <p:sp>
        <p:nvSpPr>
          <p:cNvPr id="3" name="Espace réservé du texte 2">
            <a:extLst>
              <a:ext uri="{FF2B5EF4-FFF2-40B4-BE49-F238E27FC236}">
                <a16:creationId xmlns:a16="http://schemas.microsoft.com/office/drawing/2014/main" id="{A8A82265-4E58-4B39-8FC2-FF261A417550}"/>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a:p>
            <a:pPr marL="285750" indent="-285750">
              <a:lnSpc>
                <a:spcPct val="150000"/>
              </a:lnSpc>
              <a:buFont typeface="Arial" panose="020B0604020202020204" pitchFamily="34" charset="0"/>
              <a:buChar char="•"/>
            </a:pPr>
            <a:r>
              <a:rPr lang="fr-FR" dirty="0"/>
              <a:t>Avancé</a:t>
            </a:r>
          </a:p>
        </p:txBody>
      </p:sp>
      <p:sp>
        <p:nvSpPr>
          <p:cNvPr id="4" name="Ellipse 3">
            <a:hlinkClick r:id="rId2" action="ppaction://hlinksldjump"/>
            <a:extLst>
              <a:ext uri="{FF2B5EF4-FFF2-40B4-BE49-F238E27FC236}">
                <a16:creationId xmlns:a16="http://schemas.microsoft.com/office/drawing/2014/main" id="{573245B2-9A29-4509-8B1D-41BDC3C44D2F}"/>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5" name="Ellipse 4">
            <a:hlinkClick r:id="rId3" action="ppaction://hlinksldjump"/>
            <a:extLst>
              <a:ext uri="{FF2B5EF4-FFF2-40B4-BE49-F238E27FC236}">
                <a16:creationId xmlns:a16="http://schemas.microsoft.com/office/drawing/2014/main" id="{08BA5A94-D3F9-4A18-82A3-4FE0367452AB}"/>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6" name="Ellipse 5">
            <a:hlinkClick r:id="rId4" action="ppaction://hlinksldjump"/>
            <a:extLst>
              <a:ext uri="{FF2B5EF4-FFF2-40B4-BE49-F238E27FC236}">
                <a16:creationId xmlns:a16="http://schemas.microsoft.com/office/drawing/2014/main" id="{1E908324-FD9B-4084-A53D-58F936554AD2}"/>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BABF3611-22FC-41A0-92B2-49254BC9D9EF}"/>
              </a:ext>
            </a:extLst>
          </p:cNvPr>
          <p:cNvSpPr/>
          <p:nvPr/>
        </p:nvSpPr>
        <p:spPr>
          <a:xfrm>
            <a:off x="2581753" y="538228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152508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E7278-A2CF-4FFC-9E92-66C54ED0D579}"/>
              </a:ext>
            </a:extLst>
          </p:cNvPr>
          <p:cNvSpPr>
            <a:spLocks noGrp="1"/>
          </p:cNvSpPr>
          <p:nvPr>
            <p:ph type="title"/>
          </p:nvPr>
        </p:nvSpPr>
        <p:spPr>
          <a:xfrm>
            <a:off x="628650" y="365127"/>
            <a:ext cx="7886700" cy="1081934"/>
          </a:xfrm>
        </p:spPr>
        <p:txBody>
          <a:bodyPr/>
          <a:lstStyle/>
          <a:p>
            <a:r>
              <a:rPr lang="fr-FR" dirty="0"/>
              <a:t>Qu’est-ce que l’accès ouvert ?</a:t>
            </a:r>
          </a:p>
        </p:txBody>
      </p:sp>
      <p:pic>
        <p:nvPicPr>
          <p:cNvPr id="6" name="Graphique 5" descr="Déverrouiller">
            <a:extLst>
              <a:ext uri="{FF2B5EF4-FFF2-40B4-BE49-F238E27FC236}">
                <a16:creationId xmlns:a16="http://schemas.microsoft.com/office/drawing/2014/main" id="{D64CEAA3-2AAE-4372-B8AC-C6B2BAF5ED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851" y="3693111"/>
            <a:ext cx="1686757" cy="1686757"/>
          </a:xfrm>
          <a:prstGeom prst="rect">
            <a:avLst/>
          </a:prstGeom>
        </p:spPr>
      </p:pic>
      <p:sp>
        <p:nvSpPr>
          <p:cNvPr id="9" name="ZoneTexte 8">
            <a:extLst>
              <a:ext uri="{FF2B5EF4-FFF2-40B4-BE49-F238E27FC236}">
                <a16:creationId xmlns:a16="http://schemas.microsoft.com/office/drawing/2014/main" id="{BC18B972-5C64-46AC-A315-BFC692F86BAD}"/>
              </a:ext>
            </a:extLst>
          </p:cNvPr>
          <p:cNvSpPr txBox="1"/>
          <p:nvPr/>
        </p:nvSpPr>
        <p:spPr>
          <a:xfrm>
            <a:off x="193642" y="5291091"/>
            <a:ext cx="2237173" cy="923330"/>
          </a:xfrm>
          <a:prstGeom prst="rect">
            <a:avLst/>
          </a:prstGeom>
          <a:noFill/>
        </p:spPr>
        <p:txBody>
          <a:bodyPr wrap="square" rtlCol="0">
            <a:spAutoFit/>
          </a:bodyPr>
          <a:lstStyle/>
          <a:p>
            <a:pPr algn="ctr"/>
            <a:r>
              <a:rPr lang="fr-FR" dirty="0"/>
              <a:t>Initiative de Budapest pour l’accès ouvert (2002)</a:t>
            </a:r>
          </a:p>
        </p:txBody>
      </p:sp>
      <p:sp>
        <p:nvSpPr>
          <p:cNvPr id="12" name="Bulle narrative : ronde 11">
            <a:extLst>
              <a:ext uri="{FF2B5EF4-FFF2-40B4-BE49-F238E27FC236}">
                <a16:creationId xmlns:a16="http://schemas.microsoft.com/office/drawing/2014/main" id="{572B5FD6-661D-42BE-9DC7-AF568D9B5835}"/>
              </a:ext>
            </a:extLst>
          </p:cNvPr>
          <p:cNvSpPr/>
          <p:nvPr/>
        </p:nvSpPr>
        <p:spPr>
          <a:xfrm>
            <a:off x="2300288" y="1410545"/>
            <a:ext cx="6650070" cy="4565132"/>
          </a:xfrm>
          <a:prstGeom prst="wedgeEllipseCallout">
            <a:avLst>
              <a:gd name="adj1" fmla="val -53942"/>
              <a:gd name="adj2" fmla="val 21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3" name="ZoneTexte 12">
            <a:extLst>
              <a:ext uri="{FF2B5EF4-FFF2-40B4-BE49-F238E27FC236}">
                <a16:creationId xmlns:a16="http://schemas.microsoft.com/office/drawing/2014/main" id="{E2CD59EE-70EA-458F-93D8-CF7A219E6680}"/>
              </a:ext>
            </a:extLst>
          </p:cNvPr>
          <p:cNvSpPr txBox="1"/>
          <p:nvPr/>
        </p:nvSpPr>
        <p:spPr>
          <a:xfrm>
            <a:off x="4448197" y="6123541"/>
            <a:ext cx="2354251" cy="369332"/>
          </a:xfrm>
          <a:prstGeom prst="rect">
            <a:avLst/>
          </a:prstGeom>
          <a:noFill/>
        </p:spPr>
        <p:txBody>
          <a:bodyPr wrap="square" rtlCol="0">
            <a:spAutoFit/>
          </a:bodyPr>
          <a:lstStyle/>
          <a:p>
            <a:pPr algn="ctr"/>
            <a:r>
              <a:rPr lang="fr-FR" dirty="0">
                <a:hlinkClick r:id="rId5"/>
              </a:rPr>
              <a:t>Source</a:t>
            </a:r>
            <a:endParaRPr lang="fr-FR" dirty="0"/>
          </a:p>
        </p:txBody>
      </p:sp>
      <p:sp>
        <p:nvSpPr>
          <p:cNvPr id="14" name="ZoneTexte 13">
            <a:extLst>
              <a:ext uri="{FF2B5EF4-FFF2-40B4-BE49-F238E27FC236}">
                <a16:creationId xmlns:a16="http://schemas.microsoft.com/office/drawing/2014/main" id="{E47577CB-2A77-40E4-B5DC-FD34C3D60233}"/>
              </a:ext>
            </a:extLst>
          </p:cNvPr>
          <p:cNvSpPr txBox="1"/>
          <p:nvPr/>
        </p:nvSpPr>
        <p:spPr>
          <a:xfrm>
            <a:off x="2443162" y="1821412"/>
            <a:ext cx="6364320" cy="3816429"/>
          </a:xfrm>
          <a:prstGeom prst="rect">
            <a:avLst/>
          </a:prstGeom>
          <a:noFill/>
        </p:spPr>
        <p:txBody>
          <a:bodyPr wrap="square" rtlCol="0">
            <a:spAutoFit/>
          </a:bodyPr>
          <a:lstStyle/>
          <a:p>
            <a:pPr algn="ctr"/>
            <a:r>
              <a:rPr lang="fr-FR" sz="2200" dirty="0">
                <a:solidFill>
                  <a:schemeClr val="bg1"/>
                </a:solidFill>
              </a:rPr>
              <a:t>« Le libre accès à la littérature</a:t>
            </a:r>
          </a:p>
          <a:p>
            <a:pPr algn="ctr"/>
            <a:r>
              <a:rPr lang="fr-FR" sz="2200" dirty="0">
                <a:solidFill>
                  <a:schemeClr val="bg1"/>
                </a:solidFill>
              </a:rPr>
              <a:t>scientifique est sa mise à disposition</a:t>
            </a:r>
          </a:p>
          <a:p>
            <a:pPr algn="ctr"/>
            <a:r>
              <a:rPr lang="fr-FR" sz="2200" dirty="0">
                <a:solidFill>
                  <a:schemeClr val="bg1"/>
                </a:solidFill>
              </a:rPr>
              <a:t>gratuite sur l’Internet public, permettant à</a:t>
            </a:r>
          </a:p>
          <a:p>
            <a:pPr algn="ctr"/>
            <a:r>
              <a:rPr lang="fr-FR" sz="2200" dirty="0">
                <a:solidFill>
                  <a:schemeClr val="bg1"/>
                </a:solidFill>
              </a:rPr>
              <a:t>tout un chacun de lire, télécharger, copier, transmettre, imprimer chercher ou faire un lien vers</a:t>
            </a:r>
          </a:p>
          <a:p>
            <a:pPr algn="ctr"/>
            <a:r>
              <a:rPr lang="fr-FR" sz="2200" dirty="0">
                <a:solidFill>
                  <a:schemeClr val="bg1"/>
                </a:solidFill>
              </a:rPr>
              <a:t>le texte intégral de ces articles, les disséquer pour les indexer, s’en servir de données pour un logiciel, ou s’en servir à toute autre fin légale, sans barrière financière, légale ou technique autre que celles indissociables de l’accès et l’utilisation</a:t>
            </a:r>
          </a:p>
          <a:p>
            <a:pPr algn="ctr"/>
            <a:r>
              <a:rPr lang="fr-FR" sz="2200" dirty="0">
                <a:solidFill>
                  <a:schemeClr val="bg1"/>
                </a:solidFill>
              </a:rPr>
              <a:t>d’Internet. »</a:t>
            </a:r>
          </a:p>
        </p:txBody>
      </p:sp>
      <p:sp>
        <p:nvSpPr>
          <p:cNvPr id="8" name="Ellipse 7">
            <a:extLst>
              <a:ext uri="{FF2B5EF4-FFF2-40B4-BE49-F238E27FC236}">
                <a16:creationId xmlns:a16="http://schemas.microsoft.com/office/drawing/2014/main" id="{5009933A-C7A9-42FC-A656-AA8AF35A3049}"/>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10" name="Ellipse 9">
            <a:hlinkClick r:id="rId6" action="ppaction://hlinksldjump"/>
            <a:extLst>
              <a:ext uri="{FF2B5EF4-FFF2-40B4-BE49-F238E27FC236}">
                <a16:creationId xmlns:a16="http://schemas.microsoft.com/office/drawing/2014/main" id="{A5BC2483-F0C6-4910-8515-494679BCCAE2}"/>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1" name="Ellipse 10">
            <a:hlinkClick r:id="rId7" action="ppaction://hlinksldjump"/>
            <a:extLst>
              <a:ext uri="{FF2B5EF4-FFF2-40B4-BE49-F238E27FC236}">
                <a16:creationId xmlns:a16="http://schemas.microsoft.com/office/drawing/2014/main" id="{21A82DEF-8B25-452E-8C69-529CA8E47815}"/>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73538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A8F56-15AC-44E4-B1D2-623664E0514D}"/>
              </a:ext>
            </a:extLst>
          </p:cNvPr>
          <p:cNvSpPr>
            <a:spLocks noGrp="1"/>
          </p:cNvSpPr>
          <p:nvPr>
            <p:ph type="title"/>
          </p:nvPr>
        </p:nvSpPr>
        <p:spPr/>
        <p:txBody>
          <a:bodyPr/>
          <a:lstStyle/>
          <a:p>
            <a:r>
              <a:rPr lang="fr-FR" dirty="0"/>
              <a:t>Fondement technique : OAI-PMH</a:t>
            </a:r>
          </a:p>
        </p:txBody>
      </p:sp>
      <p:sp>
        <p:nvSpPr>
          <p:cNvPr id="3" name="Espace réservé du contenu 2">
            <a:extLst>
              <a:ext uri="{FF2B5EF4-FFF2-40B4-BE49-F238E27FC236}">
                <a16:creationId xmlns:a16="http://schemas.microsoft.com/office/drawing/2014/main" id="{2F141D40-8B17-4EB4-A208-DA358E40F1C3}"/>
              </a:ext>
            </a:extLst>
          </p:cNvPr>
          <p:cNvSpPr>
            <a:spLocks noGrp="1"/>
          </p:cNvSpPr>
          <p:nvPr>
            <p:ph idx="1"/>
          </p:nvPr>
        </p:nvSpPr>
        <p:spPr>
          <a:xfrm>
            <a:off x="628650" y="1562100"/>
            <a:ext cx="7886700" cy="4614863"/>
          </a:xfrm>
        </p:spPr>
        <p:txBody>
          <a:bodyPr>
            <a:normAutofit fontScale="85000" lnSpcReduction="20000"/>
          </a:bodyPr>
          <a:lstStyle/>
          <a:p>
            <a:r>
              <a:rPr lang="fr-FR" dirty="0"/>
              <a:t>Le protocole OAI-PMH (</a:t>
            </a:r>
            <a:r>
              <a:rPr lang="fr-FR" i="1" dirty="0"/>
              <a:t>Open Archives Initiative – Protocol for </a:t>
            </a:r>
            <a:r>
              <a:rPr lang="fr-FR" i="1" dirty="0" err="1"/>
              <a:t>Metadata</a:t>
            </a:r>
            <a:r>
              <a:rPr lang="fr-FR" i="1" dirty="0"/>
              <a:t> </a:t>
            </a:r>
            <a:r>
              <a:rPr lang="fr-FR" i="1" dirty="0" err="1"/>
              <a:t>Harvesting</a:t>
            </a:r>
            <a:r>
              <a:rPr lang="fr-FR" dirty="0"/>
              <a:t>) est indispensable à la science ouverte.</a:t>
            </a:r>
          </a:p>
          <a:p>
            <a:r>
              <a:rPr lang="fr-FR" dirty="0"/>
              <a:t>Il est un moyen d’échanger sur Internet des métadonnées entre plusieurs institutions, afin de multiplier les accès aux documents numériques. Il permet :</a:t>
            </a:r>
          </a:p>
          <a:p>
            <a:pPr lvl="1"/>
            <a:r>
              <a:rPr lang="fr-FR" dirty="0"/>
              <a:t>d’accroître la visibilité des collections numériques sur Internet,</a:t>
            </a:r>
          </a:p>
          <a:p>
            <a:pPr lvl="1"/>
            <a:r>
              <a:rPr lang="fr-FR" dirty="0"/>
              <a:t>de reconstituer virtuellement des corpus à partir de ressources accessibles sur différents sites,</a:t>
            </a:r>
          </a:p>
          <a:p>
            <a:pPr lvl="1"/>
            <a:r>
              <a:rPr lang="fr-FR" dirty="0"/>
              <a:t>d’alimenter des portails thématiques.</a:t>
            </a:r>
          </a:p>
          <a:p>
            <a:r>
              <a:rPr lang="fr-FR" dirty="0"/>
              <a:t>Son utilisation est libre, tout comme ses spécifications, disponibles sur le site </a:t>
            </a:r>
            <a:r>
              <a:rPr lang="fr-FR" dirty="0">
                <a:hlinkClick r:id="rId3"/>
              </a:rPr>
              <a:t>Open Archives Initiative</a:t>
            </a:r>
            <a:r>
              <a:rPr lang="fr-FR" dirty="0"/>
              <a:t>.</a:t>
            </a:r>
          </a:p>
          <a:p>
            <a:r>
              <a:rPr lang="fr-FR" dirty="0"/>
              <a:t>Il implique deux types d’acteurs :</a:t>
            </a:r>
          </a:p>
          <a:p>
            <a:pPr lvl="1"/>
            <a:r>
              <a:rPr lang="fr-FR" dirty="0"/>
              <a:t>les fournisseurs de données, qui déposent leurs métadonnées sur un serveur web appelé «entrepôt»,</a:t>
            </a:r>
          </a:p>
          <a:p>
            <a:pPr lvl="1"/>
            <a:r>
              <a:rPr lang="fr-FR" dirty="0"/>
              <a:t>et les fournisseurs de service qui collectent (on dit aussi «moissonnent») ces données pour les intégrer à l’index de leurs propres bibliothèques numériques.</a:t>
            </a:r>
          </a:p>
          <a:p>
            <a:pPr lvl="1"/>
            <a:r>
              <a:rPr lang="fr-FR" dirty="0"/>
              <a:t>Un même établissement peut jouer les deux rôles : diffuser ses métadonnées et collecter celles des autres.</a:t>
            </a:r>
          </a:p>
          <a:p>
            <a:r>
              <a:rPr lang="fr-FR" dirty="0"/>
              <a:t>Le fonctionnement de base du protocole OAI-PMH repose sur une communication de client à serveur. Le client envoie des requêtes au serveur en http, le serveur répond par un flux de données en XML.</a:t>
            </a:r>
          </a:p>
          <a:p>
            <a:endParaRPr lang="fr-FR" dirty="0"/>
          </a:p>
        </p:txBody>
      </p:sp>
      <p:sp>
        <p:nvSpPr>
          <p:cNvPr id="4" name="Ellipse 3">
            <a:extLst>
              <a:ext uri="{FF2B5EF4-FFF2-40B4-BE49-F238E27FC236}">
                <a16:creationId xmlns:a16="http://schemas.microsoft.com/office/drawing/2014/main" id="{D396ED0D-F836-49F2-B81B-65AA4F28A71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ZoneTexte 4">
            <a:extLst>
              <a:ext uri="{FF2B5EF4-FFF2-40B4-BE49-F238E27FC236}">
                <a16:creationId xmlns:a16="http://schemas.microsoft.com/office/drawing/2014/main" id="{61EF3A94-03F0-4D35-9742-BD362C8F7E71}"/>
              </a:ext>
            </a:extLst>
          </p:cNvPr>
          <p:cNvSpPr txBox="1"/>
          <p:nvPr/>
        </p:nvSpPr>
        <p:spPr>
          <a:xfrm>
            <a:off x="2343150" y="6308208"/>
            <a:ext cx="4457700" cy="338554"/>
          </a:xfrm>
          <a:prstGeom prst="rect">
            <a:avLst/>
          </a:prstGeom>
          <a:noFill/>
        </p:spPr>
        <p:txBody>
          <a:bodyPr wrap="square" rtlCol="0">
            <a:spAutoFit/>
          </a:bodyPr>
          <a:lstStyle/>
          <a:p>
            <a:pPr algn="ctr"/>
            <a:r>
              <a:rPr lang="fr-FR" sz="1600" dirty="0"/>
              <a:t>Informations tirées du site de la </a:t>
            </a:r>
            <a:r>
              <a:rPr lang="fr-FR" sz="1600" dirty="0">
                <a:hlinkClick r:id="rId4"/>
              </a:rPr>
              <a:t>BnF</a:t>
            </a:r>
            <a:endParaRPr lang="fr-FR" sz="1600" dirty="0"/>
          </a:p>
        </p:txBody>
      </p:sp>
      <p:sp>
        <p:nvSpPr>
          <p:cNvPr id="6" name="Ellipse 5">
            <a:hlinkClick r:id="rId5" action="ppaction://hlinksldjump"/>
            <a:extLst>
              <a:ext uri="{FF2B5EF4-FFF2-40B4-BE49-F238E27FC236}">
                <a16:creationId xmlns:a16="http://schemas.microsoft.com/office/drawing/2014/main" id="{38F88B45-EE32-4BE2-BEBD-C67739EFA0A5}"/>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6" action="ppaction://hlinksldjump"/>
            <a:extLst>
              <a:ext uri="{FF2B5EF4-FFF2-40B4-BE49-F238E27FC236}">
                <a16:creationId xmlns:a16="http://schemas.microsoft.com/office/drawing/2014/main" id="{7C56AAB5-6FBD-4CD3-95C6-4122C9BB59A5}"/>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18421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89680-4BD0-4FCD-A4C5-B430A4B3B117}"/>
              </a:ext>
            </a:extLst>
          </p:cNvPr>
          <p:cNvSpPr>
            <a:spLocks noGrp="1"/>
          </p:cNvSpPr>
          <p:nvPr>
            <p:ph type="title"/>
          </p:nvPr>
        </p:nvSpPr>
        <p:spPr/>
        <p:txBody>
          <a:bodyPr>
            <a:normAutofit fontScale="90000"/>
          </a:bodyPr>
          <a:lstStyle/>
          <a:p>
            <a:r>
              <a:rPr lang="fr-FR" dirty="0"/>
              <a:t>Un des déclencheurs de l’accès ouvert : le problème de la double addition (</a:t>
            </a:r>
            <a:r>
              <a:rPr lang="fr-FR" i="1" dirty="0"/>
              <a:t>double </a:t>
            </a:r>
            <a:r>
              <a:rPr lang="fr-FR" i="1" dirty="0" err="1"/>
              <a:t>dipping</a:t>
            </a:r>
            <a:r>
              <a:rPr lang="fr-FR" dirty="0"/>
              <a:t>)</a:t>
            </a:r>
          </a:p>
        </p:txBody>
      </p:sp>
      <p:sp>
        <p:nvSpPr>
          <p:cNvPr id="3" name="Espace réservé du contenu 2">
            <a:extLst>
              <a:ext uri="{FF2B5EF4-FFF2-40B4-BE49-F238E27FC236}">
                <a16:creationId xmlns:a16="http://schemas.microsoft.com/office/drawing/2014/main" id="{74BA99BE-D381-4FB2-958C-B4A80770C627}"/>
              </a:ext>
            </a:extLst>
          </p:cNvPr>
          <p:cNvSpPr>
            <a:spLocks noGrp="1"/>
          </p:cNvSpPr>
          <p:nvPr>
            <p:ph idx="1"/>
          </p:nvPr>
        </p:nvSpPr>
        <p:spPr/>
        <p:txBody>
          <a:bodyPr>
            <a:normAutofit/>
          </a:bodyPr>
          <a:lstStyle/>
          <a:p>
            <a:r>
              <a:rPr lang="fr-FR" dirty="0"/>
              <a:t>La recherche scientifique coûte très cher. Dans le cas de la recherche publique, ce sont les citoyens qui la financent (salaires des chercheurs fonctionnaires, budget des établissements publics d’enseignement supérieur et recherche, dotations accordées à des organismes de financement publics…) </a:t>
            </a:r>
            <a:r>
              <a:rPr lang="fr-FR" i="1" dirty="0"/>
              <a:t>via</a:t>
            </a:r>
            <a:r>
              <a:rPr lang="fr-FR" dirty="0"/>
              <a:t> leurs impôts.</a:t>
            </a:r>
          </a:p>
          <a:p>
            <a:r>
              <a:rPr lang="fr-FR" dirty="0"/>
              <a:t>Problème : les résultats produits par cette recherche scientifique coûtent eux aussi très cher. Les éditeurs commerciaux (</a:t>
            </a:r>
            <a:r>
              <a:rPr lang="fr-FR" i="1" dirty="0" err="1"/>
              <a:t>publishers</a:t>
            </a:r>
            <a:r>
              <a:rPr lang="fr-FR" dirty="0"/>
              <a:t>) à but lucratif augmentent sans cesse le prix des abonnements aux revues, surtout depuis les années 2000. Tous les établissements n’ont plus les moyens d’avoir accès aux résultats pourtant produits par leurs propres chercheurs…</a:t>
            </a:r>
          </a:p>
          <a:p>
            <a:pPr>
              <a:buFont typeface="Wingdings" panose="05000000000000000000" pitchFamily="2" charset="2"/>
              <a:buChar char="Ø"/>
            </a:pPr>
            <a:r>
              <a:rPr lang="fr-FR" dirty="0"/>
              <a:t> Il n’est pas normal que les citoyens payent deux fois :</a:t>
            </a:r>
          </a:p>
          <a:p>
            <a:pPr lvl="1">
              <a:buFont typeface="Wingdings" panose="05000000000000000000" pitchFamily="2" charset="2"/>
              <a:buChar char="Ø"/>
            </a:pPr>
            <a:r>
              <a:rPr lang="fr-FR" dirty="0"/>
              <a:t> Pour subventionner la recherche en train de se faire</a:t>
            </a:r>
          </a:p>
          <a:p>
            <a:pPr lvl="1">
              <a:buFont typeface="Wingdings" panose="05000000000000000000" pitchFamily="2" charset="2"/>
              <a:buChar char="Ø"/>
            </a:pPr>
            <a:r>
              <a:rPr lang="fr-FR" dirty="0"/>
              <a:t> Pour avoir accès à la recherche une fois faite</a:t>
            </a:r>
          </a:p>
        </p:txBody>
      </p:sp>
      <p:sp>
        <p:nvSpPr>
          <p:cNvPr id="4" name="Ellipse 3">
            <a:extLst>
              <a:ext uri="{FF2B5EF4-FFF2-40B4-BE49-F238E27FC236}">
                <a16:creationId xmlns:a16="http://schemas.microsoft.com/office/drawing/2014/main" id="{C2DA8DC8-317D-4D6A-9120-368CBC461B54}"/>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85F7C895-F046-49AC-9E7A-CBC7E9409351}"/>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A3AF4402-A2AA-4130-8A9C-3691CC01479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36710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44687-712D-424E-86BA-8358D5614D80}"/>
              </a:ext>
            </a:extLst>
          </p:cNvPr>
          <p:cNvSpPr>
            <a:spLocks noGrp="1"/>
          </p:cNvSpPr>
          <p:nvPr>
            <p:ph type="title"/>
          </p:nvPr>
        </p:nvSpPr>
        <p:spPr/>
        <p:txBody>
          <a:bodyPr/>
          <a:lstStyle/>
          <a:p>
            <a:r>
              <a:rPr lang="fr-FR" dirty="0"/>
              <a:t>Les principales voies de l’accès ouvert</a:t>
            </a:r>
          </a:p>
        </p:txBody>
      </p:sp>
      <p:sp>
        <p:nvSpPr>
          <p:cNvPr id="3" name="Espace réservé du contenu 2">
            <a:extLst>
              <a:ext uri="{FF2B5EF4-FFF2-40B4-BE49-F238E27FC236}">
                <a16:creationId xmlns:a16="http://schemas.microsoft.com/office/drawing/2014/main" id="{99D7D4D7-A138-4423-88E7-19F194F2D641}"/>
              </a:ext>
            </a:extLst>
          </p:cNvPr>
          <p:cNvSpPr>
            <a:spLocks noGrp="1"/>
          </p:cNvSpPr>
          <p:nvPr>
            <p:ph idx="1"/>
          </p:nvPr>
        </p:nvSpPr>
        <p:spPr/>
        <p:txBody>
          <a:bodyPr>
            <a:normAutofit/>
          </a:bodyPr>
          <a:lstStyle/>
          <a:p>
            <a:r>
              <a:rPr lang="fr-FR" dirty="0"/>
              <a:t>Il existe plusieurs façons de rendre un travail scientifique librement accessible sur internet. On parle de « voies » de l’accès ouvert.</a:t>
            </a:r>
          </a:p>
          <a:p>
            <a:r>
              <a:rPr lang="fr-FR" dirty="0">
                <a:hlinkClick r:id="rId3" action="ppaction://hlinksldjump"/>
              </a:rPr>
              <a:t>Voie dorée</a:t>
            </a:r>
            <a:r>
              <a:rPr lang="fr-FR" dirty="0"/>
              <a:t> (</a:t>
            </a:r>
            <a:r>
              <a:rPr lang="fr-FR" i="1" dirty="0"/>
              <a:t>Gold Open Access</a:t>
            </a:r>
            <a:r>
              <a:rPr lang="fr-FR" dirty="0"/>
              <a:t>) : c’est le fait de publier des travaux scientifiques qui sont immédiatement rendus disponibles en libre accès. C’est l’éditeur commercial (le </a:t>
            </a:r>
            <a:r>
              <a:rPr lang="fr-FR" i="1" dirty="0" err="1"/>
              <a:t>publisher</a:t>
            </a:r>
            <a:r>
              <a:rPr lang="fr-FR" dirty="0"/>
              <a:t>) qui se charge de cette dissémination.</a:t>
            </a:r>
          </a:p>
          <a:p>
            <a:r>
              <a:rPr lang="fr-FR" dirty="0">
                <a:hlinkClick r:id="rId4" action="ppaction://hlinksldjump"/>
              </a:rPr>
              <a:t>Voie verte</a:t>
            </a:r>
            <a:r>
              <a:rPr lang="fr-FR" dirty="0"/>
              <a:t> (</a:t>
            </a:r>
            <a:r>
              <a:rPr lang="fr-FR" i="1" dirty="0"/>
              <a:t>Green Open Access</a:t>
            </a:r>
            <a:r>
              <a:rPr lang="fr-FR" dirty="0"/>
              <a:t>) : c’est le fait de rendre des travaux scientifiques disponibles par une voie parallèle à l’édition scientifique traditionnelle. C’est le chercheur lui-même (ou son institution) qui se charge de cette dissémination : on parle aussi d’</a:t>
            </a:r>
            <a:r>
              <a:rPr lang="fr-FR" dirty="0" err="1"/>
              <a:t>auto-archivage</a:t>
            </a:r>
            <a:r>
              <a:rPr lang="fr-FR" dirty="0"/>
              <a:t>.</a:t>
            </a:r>
          </a:p>
          <a:p>
            <a:pPr>
              <a:buFont typeface="Wingdings" panose="05000000000000000000" pitchFamily="2" charset="2"/>
              <a:buChar char="Ø"/>
            </a:pPr>
            <a:r>
              <a:rPr lang="fr-FR" dirty="0"/>
              <a:t> Ces deux voies sont décrites dès l’Initiative de Budapest pour l’accès ouvert.</a:t>
            </a:r>
          </a:p>
        </p:txBody>
      </p:sp>
      <p:sp>
        <p:nvSpPr>
          <p:cNvPr id="5" name="Ellipse 4">
            <a:extLst>
              <a:ext uri="{FF2B5EF4-FFF2-40B4-BE49-F238E27FC236}">
                <a16:creationId xmlns:a16="http://schemas.microsoft.com/office/drawing/2014/main" id="{6CE020AA-E91E-4D9B-BE01-353E378B4AF4}"/>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5" action="ppaction://hlinksldjump"/>
            <a:extLst>
              <a:ext uri="{FF2B5EF4-FFF2-40B4-BE49-F238E27FC236}">
                <a16:creationId xmlns:a16="http://schemas.microsoft.com/office/drawing/2014/main" id="{5FFEFF47-5513-4DBB-954A-1303796F6E27}"/>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6" action="ppaction://hlinksldjump"/>
            <a:extLst>
              <a:ext uri="{FF2B5EF4-FFF2-40B4-BE49-F238E27FC236}">
                <a16:creationId xmlns:a16="http://schemas.microsoft.com/office/drawing/2014/main" id="{694D4373-ACEB-4BD1-A8D9-5B4B2C980D1B}"/>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2535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7A563-5F44-49DD-BED6-D9C56882799B}"/>
              </a:ext>
            </a:extLst>
          </p:cNvPr>
          <p:cNvSpPr>
            <a:spLocks noGrp="1"/>
          </p:cNvSpPr>
          <p:nvPr>
            <p:ph type="title"/>
          </p:nvPr>
        </p:nvSpPr>
        <p:spPr/>
        <p:txBody>
          <a:bodyPr/>
          <a:lstStyle/>
          <a:p>
            <a:r>
              <a:rPr lang="fr-FR" dirty="0"/>
              <a:t>Navigation et niveaux de contenus</a:t>
            </a:r>
          </a:p>
        </p:txBody>
      </p:sp>
      <p:sp>
        <p:nvSpPr>
          <p:cNvPr id="3" name="Espace réservé du contenu 2">
            <a:extLst>
              <a:ext uri="{FF2B5EF4-FFF2-40B4-BE49-F238E27FC236}">
                <a16:creationId xmlns:a16="http://schemas.microsoft.com/office/drawing/2014/main" id="{F4A9B6CE-5015-4555-8898-47C257B7EF3B}"/>
              </a:ext>
            </a:extLst>
          </p:cNvPr>
          <p:cNvSpPr>
            <a:spLocks noGrp="1"/>
          </p:cNvSpPr>
          <p:nvPr>
            <p:ph idx="1"/>
          </p:nvPr>
        </p:nvSpPr>
        <p:spPr/>
        <p:txBody>
          <a:bodyPr>
            <a:normAutofit/>
          </a:bodyPr>
          <a:lstStyle/>
          <a:p>
            <a:pPr>
              <a:lnSpc>
                <a:spcPct val="200000"/>
              </a:lnSpc>
            </a:pPr>
            <a:r>
              <a:rPr lang="fr-FR" dirty="0"/>
              <a:t>Contenu de niveau débutant :                ou             (diapo suivante)</a:t>
            </a:r>
          </a:p>
          <a:p>
            <a:pPr>
              <a:lnSpc>
                <a:spcPct val="200000"/>
              </a:lnSpc>
            </a:pPr>
            <a:r>
              <a:rPr lang="fr-FR" dirty="0"/>
              <a:t>Contenu de niveau intermédiaire :                ou             (diapo suivante)</a:t>
            </a:r>
          </a:p>
          <a:p>
            <a:pPr>
              <a:lnSpc>
                <a:spcPct val="200000"/>
              </a:lnSpc>
            </a:pPr>
            <a:r>
              <a:rPr lang="fr-FR" dirty="0"/>
              <a:t>Contenu de niveau avancé :                ou             (diapo suivante)</a:t>
            </a:r>
          </a:p>
          <a:p>
            <a:pPr>
              <a:lnSpc>
                <a:spcPct val="200000"/>
              </a:lnSpc>
            </a:pPr>
            <a:r>
              <a:rPr lang="fr-FR" dirty="0"/>
              <a:t>Retour au début de la section ou du diaporama :		</a:t>
            </a:r>
          </a:p>
        </p:txBody>
      </p:sp>
      <p:sp>
        <p:nvSpPr>
          <p:cNvPr id="4" name="Ellipse 3">
            <a:extLst>
              <a:ext uri="{FF2B5EF4-FFF2-40B4-BE49-F238E27FC236}">
                <a16:creationId xmlns:a16="http://schemas.microsoft.com/office/drawing/2014/main" id="{609DD6E2-9258-4013-9092-DB4231EBAFAB}"/>
              </a:ext>
            </a:extLst>
          </p:cNvPr>
          <p:cNvSpPr/>
          <p:nvPr/>
        </p:nvSpPr>
        <p:spPr>
          <a:xfrm>
            <a:off x="5312175" y="3569294"/>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5" name="Ellipse 4">
            <a:extLst>
              <a:ext uri="{FF2B5EF4-FFF2-40B4-BE49-F238E27FC236}">
                <a16:creationId xmlns:a16="http://schemas.microsoft.com/office/drawing/2014/main" id="{3962CFE6-EA76-4C57-9350-48F16FF1C5ED}"/>
              </a:ext>
            </a:extLst>
          </p:cNvPr>
          <p:cNvSpPr/>
          <p:nvPr/>
        </p:nvSpPr>
        <p:spPr>
          <a:xfrm>
            <a:off x="6045800" y="2797735"/>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extLst>
              <a:ext uri="{FF2B5EF4-FFF2-40B4-BE49-F238E27FC236}">
                <a16:creationId xmlns:a16="http://schemas.microsoft.com/office/drawing/2014/main" id="{59CD2319-D711-4224-BFDA-A04BE4603A3D}"/>
              </a:ext>
            </a:extLst>
          </p:cNvPr>
          <p:cNvSpPr/>
          <p:nvPr/>
        </p:nvSpPr>
        <p:spPr>
          <a:xfrm>
            <a:off x="4775500" y="276939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7" name="Ellipse 6">
            <a:extLst>
              <a:ext uri="{FF2B5EF4-FFF2-40B4-BE49-F238E27FC236}">
                <a16:creationId xmlns:a16="http://schemas.microsoft.com/office/drawing/2014/main" id="{D27A051A-A6CB-46BA-96B5-569EE6FB3E02}"/>
              </a:ext>
            </a:extLst>
          </p:cNvPr>
          <p:cNvSpPr/>
          <p:nvPr/>
        </p:nvSpPr>
        <p:spPr>
          <a:xfrm>
            <a:off x="4140000" y="354171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8" name="Ellipse 7">
            <a:extLst>
              <a:ext uri="{FF2B5EF4-FFF2-40B4-BE49-F238E27FC236}">
                <a16:creationId xmlns:a16="http://schemas.microsoft.com/office/drawing/2014/main" id="{1FC80E1D-D59C-41C0-80AC-A0B80CE02DED}"/>
              </a:ext>
            </a:extLst>
          </p:cNvPr>
          <p:cNvSpPr/>
          <p:nvPr/>
        </p:nvSpPr>
        <p:spPr>
          <a:xfrm>
            <a:off x="5528175" y="2040830"/>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9" name="Ellipse 8">
            <a:extLst>
              <a:ext uri="{FF2B5EF4-FFF2-40B4-BE49-F238E27FC236}">
                <a16:creationId xmlns:a16="http://schemas.microsoft.com/office/drawing/2014/main" id="{E8CA7040-8F75-4AA5-B873-6580FC58244E}"/>
              </a:ext>
            </a:extLst>
          </p:cNvPr>
          <p:cNvSpPr/>
          <p:nvPr/>
        </p:nvSpPr>
        <p:spPr>
          <a:xfrm>
            <a:off x="4356000" y="2020790"/>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14" name="Ellipse 13">
            <a:extLst>
              <a:ext uri="{FF2B5EF4-FFF2-40B4-BE49-F238E27FC236}">
                <a16:creationId xmlns:a16="http://schemas.microsoft.com/office/drawing/2014/main" id="{F3C8758F-2CAA-4171-9CA5-2B6F4C850929}"/>
              </a:ext>
            </a:extLst>
          </p:cNvPr>
          <p:cNvSpPr/>
          <p:nvPr/>
        </p:nvSpPr>
        <p:spPr>
          <a:xfrm>
            <a:off x="6509722" y="422627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15" name="Ellipse 14">
            <a:extLst>
              <a:ext uri="{FF2B5EF4-FFF2-40B4-BE49-F238E27FC236}">
                <a16:creationId xmlns:a16="http://schemas.microsoft.com/office/drawing/2014/main" id="{2BDE4496-2089-45F9-BA58-EA55B65AC098}"/>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10" name="Rectangle 9">
            <a:extLst>
              <a:ext uri="{FF2B5EF4-FFF2-40B4-BE49-F238E27FC236}">
                <a16:creationId xmlns:a16="http://schemas.microsoft.com/office/drawing/2014/main" id="{F813DBBC-1A76-4C1A-89B6-56D4408F17CA}"/>
              </a:ext>
            </a:extLst>
          </p:cNvPr>
          <p:cNvSpPr/>
          <p:nvPr/>
        </p:nvSpPr>
        <p:spPr>
          <a:xfrm>
            <a:off x="628650" y="5630388"/>
            <a:ext cx="7766050" cy="584775"/>
          </a:xfrm>
          <a:prstGeom prst="rect">
            <a:avLst/>
          </a:prstGeom>
        </p:spPr>
        <p:txBody>
          <a:bodyPr wrap="square">
            <a:spAutoFit/>
          </a:bodyPr>
          <a:lstStyle/>
          <a:p>
            <a:pPr marL="285750" indent="-285750">
              <a:buFont typeface="Wingdings" panose="05000000000000000000" pitchFamily="2" charset="2"/>
              <a:buChar char="Ø"/>
            </a:pPr>
            <a:r>
              <a:rPr lang="fr-FR" sz="1600" i="1" dirty="0"/>
              <a:t>Si vous repérez des problèmes techniques dans la navigation au sein de ce diaporama, merci de me les signaler (justine.ancelin@chartes.psl.eu)</a:t>
            </a:r>
          </a:p>
        </p:txBody>
      </p:sp>
    </p:spTree>
    <p:extLst>
      <p:ext uri="{BB962C8B-B14F-4D97-AF65-F5344CB8AC3E}">
        <p14:creationId xmlns:p14="http://schemas.microsoft.com/office/powerpoint/2010/main" val="291668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C40B7-F04A-4308-95AD-FD5F6EA5EA84}"/>
              </a:ext>
            </a:extLst>
          </p:cNvPr>
          <p:cNvSpPr>
            <a:spLocks noGrp="1"/>
          </p:cNvSpPr>
          <p:nvPr>
            <p:ph type="title"/>
          </p:nvPr>
        </p:nvSpPr>
        <p:spPr/>
        <p:txBody>
          <a:bodyPr/>
          <a:lstStyle/>
          <a:p>
            <a:r>
              <a:rPr lang="fr-FR" dirty="0"/>
              <a:t>Les déclinaisons de la voie dorée</a:t>
            </a:r>
          </a:p>
        </p:txBody>
      </p:sp>
      <p:sp>
        <p:nvSpPr>
          <p:cNvPr id="3" name="Espace réservé du contenu 2">
            <a:extLst>
              <a:ext uri="{FF2B5EF4-FFF2-40B4-BE49-F238E27FC236}">
                <a16:creationId xmlns:a16="http://schemas.microsoft.com/office/drawing/2014/main" id="{2451D3F5-CC41-43A5-A35E-AFDA2555F7C0}"/>
              </a:ext>
            </a:extLst>
          </p:cNvPr>
          <p:cNvSpPr>
            <a:spLocks noGrp="1"/>
          </p:cNvSpPr>
          <p:nvPr>
            <p:ph idx="1"/>
          </p:nvPr>
        </p:nvSpPr>
        <p:spPr>
          <a:xfrm>
            <a:off x="628650" y="1558925"/>
            <a:ext cx="7886700" cy="4351338"/>
          </a:xfrm>
        </p:spPr>
        <p:txBody>
          <a:bodyPr>
            <a:normAutofit fontScale="85000" lnSpcReduction="20000"/>
          </a:bodyPr>
          <a:lstStyle/>
          <a:p>
            <a:pPr marL="0" indent="0">
              <a:buNone/>
            </a:pPr>
            <a:r>
              <a:rPr lang="fr-FR" dirty="0"/>
              <a:t>Rappel : la voie dorée correspond en théorie au fait de rendre des travaux scientifiques disponibles en libre accès dès leur publication. On parle plus précisément de :</a:t>
            </a:r>
          </a:p>
          <a:p>
            <a:r>
              <a:rPr lang="fr-FR" dirty="0"/>
              <a:t>Modèle auteur-payeur (c’est ce qu’on entend le plus souvent quand on parle de « voie dorée ») : les auteurs doivent payer des frais de publication (</a:t>
            </a:r>
            <a:r>
              <a:rPr lang="fr-FR" i="1" dirty="0"/>
              <a:t>APC : article </a:t>
            </a:r>
            <a:r>
              <a:rPr lang="fr-FR" i="1" dirty="0" err="1"/>
              <a:t>processing</a:t>
            </a:r>
            <a:r>
              <a:rPr lang="fr-FR" i="1" dirty="0"/>
              <a:t> charges</a:t>
            </a:r>
            <a:r>
              <a:rPr lang="fr-FR" dirty="0"/>
              <a:t>) en amont de la diffusion de leurs travaux. Ces frais sont parfois très élevés, et visent à « compenser » la perte de revenus des éditeurs qui renoncent à vendre leurs productions (abonnements aux revues notamment).</a:t>
            </a:r>
          </a:p>
          <a:p>
            <a:r>
              <a:rPr lang="fr-FR" dirty="0"/>
              <a:t>Voie diamant : aucun frais n’est exigé pour rendre les publications disponibles en libre accès, ni des auteurs, ni des lecteurs. Ce modèle suppose que les travaux soient financés par d’autres biais (subventions, dons…)</a:t>
            </a:r>
          </a:p>
          <a:p>
            <a:r>
              <a:rPr lang="fr-FR" dirty="0"/>
              <a:t>Voie platine ou modèle </a:t>
            </a:r>
            <a:r>
              <a:rPr lang="fr-FR" i="1" dirty="0"/>
              <a:t>freemium</a:t>
            </a:r>
            <a:r>
              <a:rPr lang="fr-FR" dirty="0"/>
              <a:t> : l’accès au texte des publications est libre, mais les services complémentaires fournis par les éditeurs (texte mis en page ou enrichi de liens, statistiques de consultation…) sont payants.</a:t>
            </a:r>
          </a:p>
          <a:p>
            <a:r>
              <a:rPr lang="fr-FR" dirty="0"/>
              <a:t>Voie bronze : les publications sont librement accessibles, mais on ignore sous quelles conditions elles peuvent être réutilisées. Il s’agit d’accès </a:t>
            </a:r>
            <a:r>
              <a:rPr lang="fr-FR" i="1" u="sng" dirty="0"/>
              <a:t>ouvert</a:t>
            </a:r>
            <a:r>
              <a:rPr lang="fr-FR" dirty="0"/>
              <a:t>, mais pas d’accès </a:t>
            </a:r>
            <a:r>
              <a:rPr lang="fr-FR" i="1" u="sng" dirty="0"/>
              <a:t>libre</a:t>
            </a:r>
            <a:r>
              <a:rPr lang="fr-FR" dirty="0"/>
              <a:t>.</a:t>
            </a:r>
          </a:p>
          <a:p>
            <a:endParaRPr lang="fr-FR" dirty="0"/>
          </a:p>
        </p:txBody>
      </p:sp>
      <p:sp>
        <p:nvSpPr>
          <p:cNvPr id="4" name="Ellipse 3">
            <a:extLst>
              <a:ext uri="{FF2B5EF4-FFF2-40B4-BE49-F238E27FC236}">
                <a16:creationId xmlns:a16="http://schemas.microsoft.com/office/drawing/2014/main" id="{FD38294B-8BE2-466E-8F2B-813C94E4A1C1}"/>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8B48296C-31B7-4186-A9CF-168703862D5C}"/>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3" action="ppaction://hlinksldjump"/>
            <a:extLst>
              <a:ext uri="{FF2B5EF4-FFF2-40B4-BE49-F238E27FC236}">
                <a16:creationId xmlns:a16="http://schemas.microsoft.com/office/drawing/2014/main" id="{46E932DC-3542-4A0D-868F-93C6BCA95018}"/>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8816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C145F-81E7-4E1E-824A-9321EEFFBA85}"/>
              </a:ext>
            </a:extLst>
          </p:cNvPr>
          <p:cNvSpPr>
            <a:spLocks noGrp="1"/>
          </p:cNvSpPr>
          <p:nvPr>
            <p:ph type="title"/>
          </p:nvPr>
        </p:nvSpPr>
        <p:spPr/>
        <p:txBody>
          <a:bodyPr/>
          <a:lstStyle/>
          <a:p>
            <a:r>
              <a:rPr lang="fr-FR" dirty="0"/>
              <a:t>Des exemples de déclinaisons de la voie dorée</a:t>
            </a:r>
          </a:p>
        </p:txBody>
      </p:sp>
      <p:sp>
        <p:nvSpPr>
          <p:cNvPr id="3" name="Espace réservé du contenu 2">
            <a:extLst>
              <a:ext uri="{FF2B5EF4-FFF2-40B4-BE49-F238E27FC236}">
                <a16:creationId xmlns:a16="http://schemas.microsoft.com/office/drawing/2014/main" id="{95B151CF-3B37-4FA7-873C-53B5E52D3687}"/>
              </a:ext>
            </a:extLst>
          </p:cNvPr>
          <p:cNvSpPr>
            <a:spLocks noGrp="1"/>
          </p:cNvSpPr>
          <p:nvPr>
            <p:ph idx="1"/>
          </p:nvPr>
        </p:nvSpPr>
        <p:spPr/>
        <p:txBody>
          <a:bodyPr>
            <a:normAutofit/>
          </a:bodyPr>
          <a:lstStyle/>
          <a:p>
            <a:r>
              <a:rPr lang="fr-FR" dirty="0"/>
              <a:t>Une revue disponible en libre accès, pour laquelle un auteur doit payer des frais de publication de 6000$ si son article est accepté : </a:t>
            </a:r>
            <a:r>
              <a:rPr lang="fr-FR" dirty="0" err="1">
                <a:hlinkClick r:id="rId2"/>
              </a:rPr>
              <a:t>Rheumatology</a:t>
            </a:r>
            <a:r>
              <a:rPr lang="fr-FR" dirty="0">
                <a:hlinkClick r:id="rId2"/>
              </a:rPr>
              <a:t> and </a:t>
            </a:r>
            <a:r>
              <a:rPr lang="fr-FR" dirty="0" err="1">
                <a:hlinkClick r:id="rId2"/>
              </a:rPr>
              <a:t>Therapy</a:t>
            </a:r>
            <a:r>
              <a:rPr lang="fr-FR" dirty="0"/>
              <a:t> (Springer)</a:t>
            </a:r>
          </a:p>
          <a:p>
            <a:r>
              <a:rPr lang="fr-FR" dirty="0"/>
              <a:t>Des revues consultables en libre accès et pour laquelle aucun frais n’est exigé : les </a:t>
            </a:r>
            <a:r>
              <a:rPr lang="fr-FR" i="1" dirty="0">
                <a:hlinkClick r:id="rId3"/>
              </a:rPr>
              <a:t>Comptes Rendus de l’Académie des sciences</a:t>
            </a:r>
            <a:r>
              <a:rPr lang="fr-FR" dirty="0"/>
              <a:t> (Académie des sciences – Centre Mersenne – MNHN)</a:t>
            </a:r>
          </a:p>
          <a:p>
            <a:r>
              <a:rPr lang="fr-FR" dirty="0"/>
              <a:t>Un ouvrage dont le texte est disponible en libre accès, mais pour lequel des services supplémentaires associés sont payants (mode lecture, formats alternatifs…) : P. Suber, </a:t>
            </a:r>
            <a:r>
              <a:rPr lang="fr-FR" i="1" dirty="0">
                <a:hlinkClick r:id="rId4"/>
              </a:rPr>
              <a:t>Qu’est-ce que l’accès ouvert ?</a:t>
            </a:r>
            <a:r>
              <a:rPr lang="fr-FR" dirty="0"/>
              <a:t>, 2016</a:t>
            </a:r>
          </a:p>
          <a:p>
            <a:endParaRPr lang="fr-FR" dirty="0"/>
          </a:p>
        </p:txBody>
      </p:sp>
      <p:sp>
        <p:nvSpPr>
          <p:cNvPr id="4" name="Ellipse 3">
            <a:extLst>
              <a:ext uri="{FF2B5EF4-FFF2-40B4-BE49-F238E27FC236}">
                <a16:creationId xmlns:a16="http://schemas.microsoft.com/office/drawing/2014/main" id="{EA5522A0-9133-479B-B9CF-314CE5CB59DE}"/>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B09BAD2E-5870-4FA4-BAB2-7B87CC07A242}"/>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42DE2CD2-AA96-4DC6-A816-0CBDE7FF50F5}"/>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0827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2EF3B-0FEB-4A7C-AF5D-4422642DFA9E}"/>
              </a:ext>
            </a:extLst>
          </p:cNvPr>
          <p:cNvSpPr>
            <a:spLocks noGrp="1"/>
          </p:cNvSpPr>
          <p:nvPr>
            <p:ph type="title"/>
          </p:nvPr>
        </p:nvSpPr>
        <p:spPr/>
        <p:txBody>
          <a:bodyPr/>
          <a:lstStyle/>
          <a:p>
            <a:r>
              <a:rPr lang="fr-FR" dirty="0"/>
              <a:t>Identifier des ressources qui suivent la voie dorée</a:t>
            </a:r>
          </a:p>
        </p:txBody>
      </p:sp>
      <p:sp>
        <p:nvSpPr>
          <p:cNvPr id="3" name="Espace réservé du contenu 2">
            <a:extLst>
              <a:ext uri="{FF2B5EF4-FFF2-40B4-BE49-F238E27FC236}">
                <a16:creationId xmlns:a16="http://schemas.microsoft.com/office/drawing/2014/main" id="{AE3FC352-44DF-4195-A33E-E240E8085EFB}"/>
              </a:ext>
            </a:extLst>
          </p:cNvPr>
          <p:cNvSpPr>
            <a:spLocks noGrp="1"/>
          </p:cNvSpPr>
          <p:nvPr>
            <p:ph idx="1"/>
          </p:nvPr>
        </p:nvSpPr>
        <p:spPr/>
        <p:txBody>
          <a:bodyPr>
            <a:normAutofit/>
          </a:bodyPr>
          <a:lstStyle/>
          <a:p>
            <a:r>
              <a:rPr lang="fr-FR" dirty="0"/>
              <a:t>Le répertoire </a:t>
            </a:r>
            <a:r>
              <a:rPr lang="fr-FR" dirty="0">
                <a:hlinkClick r:id="rId3"/>
              </a:rPr>
              <a:t>DOAJ</a:t>
            </a:r>
            <a:r>
              <a:rPr lang="fr-FR" dirty="0"/>
              <a:t> (</a:t>
            </a:r>
            <a:r>
              <a:rPr lang="fr-FR" i="1" dirty="0"/>
              <a:t>Directory of Open Access </a:t>
            </a:r>
            <a:r>
              <a:rPr lang="fr-FR" i="1" dirty="0" err="1"/>
              <a:t>Journals</a:t>
            </a:r>
            <a:r>
              <a:rPr lang="fr-FR" dirty="0"/>
              <a:t>) recense et donne des indications (présence d’un comité de lecture, montant des APC, droits des auteurs…) sur plus de 16 000 revues en libre accès</a:t>
            </a:r>
          </a:p>
          <a:p>
            <a:r>
              <a:rPr lang="fr-FR" dirty="0"/>
              <a:t>Le répertoire </a:t>
            </a:r>
            <a:r>
              <a:rPr lang="fr-FR" dirty="0">
                <a:hlinkClick r:id="rId4"/>
              </a:rPr>
              <a:t>DOAB</a:t>
            </a:r>
            <a:r>
              <a:rPr lang="fr-FR" dirty="0"/>
              <a:t> (</a:t>
            </a:r>
            <a:r>
              <a:rPr lang="fr-FR" i="1" dirty="0"/>
              <a:t>Directory of Open Access Books</a:t>
            </a:r>
            <a:r>
              <a:rPr lang="fr-FR" dirty="0"/>
              <a:t>) fait de même pour plus de 40 000 ouvrages académiques relus par les pairs</a:t>
            </a:r>
          </a:p>
          <a:p>
            <a:r>
              <a:rPr lang="fr-FR" dirty="0"/>
              <a:t>Les bases de données bibliométriques traditionnelles (Web of Science, Scopus…) se sont récemment munies d’un filtre </a:t>
            </a:r>
            <a:r>
              <a:rPr lang="fr-FR" i="1" dirty="0"/>
              <a:t>Open Access</a:t>
            </a:r>
            <a:r>
              <a:rPr lang="fr-FR" dirty="0"/>
              <a:t> permettant d’identifier les revues concernées</a:t>
            </a:r>
          </a:p>
          <a:p>
            <a:endParaRPr lang="fr-FR" dirty="0"/>
          </a:p>
        </p:txBody>
      </p:sp>
      <p:sp>
        <p:nvSpPr>
          <p:cNvPr id="4" name="Ellipse 3">
            <a:extLst>
              <a:ext uri="{FF2B5EF4-FFF2-40B4-BE49-F238E27FC236}">
                <a16:creationId xmlns:a16="http://schemas.microsoft.com/office/drawing/2014/main" id="{F4B4AF84-8B0E-43B0-AFED-7E5F6AFC7F3C}"/>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72969FD9-8BDE-4554-AA66-077341955018}"/>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6C5E8AFE-E9C2-4F71-8489-6238DC9C7F0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364060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25129-766C-494B-B41D-96960A2BF015}"/>
              </a:ext>
            </a:extLst>
          </p:cNvPr>
          <p:cNvSpPr>
            <a:spLocks noGrp="1"/>
          </p:cNvSpPr>
          <p:nvPr>
            <p:ph type="title"/>
          </p:nvPr>
        </p:nvSpPr>
        <p:spPr/>
        <p:txBody>
          <a:bodyPr/>
          <a:lstStyle/>
          <a:p>
            <a:r>
              <a:rPr lang="fr-FR" dirty="0"/>
              <a:t>Voie dorée : les APC</a:t>
            </a:r>
          </a:p>
        </p:txBody>
      </p:sp>
      <p:sp>
        <p:nvSpPr>
          <p:cNvPr id="3" name="Espace réservé du contenu 2">
            <a:extLst>
              <a:ext uri="{FF2B5EF4-FFF2-40B4-BE49-F238E27FC236}">
                <a16:creationId xmlns:a16="http://schemas.microsoft.com/office/drawing/2014/main" id="{10493FE7-6229-4BCA-B17D-3B0389CD4B85}"/>
              </a:ext>
            </a:extLst>
          </p:cNvPr>
          <p:cNvSpPr>
            <a:spLocks noGrp="1"/>
          </p:cNvSpPr>
          <p:nvPr>
            <p:ph idx="1"/>
          </p:nvPr>
        </p:nvSpPr>
        <p:spPr/>
        <p:txBody>
          <a:bodyPr>
            <a:normAutofit lnSpcReduction="10000"/>
          </a:bodyPr>
          <a:lstStyle/>
          <a:p>
            <a:r>
              <a:rPr lang="fr-FR" dirty="0"/>
              <a:t>Les APC ou </a:t>
            </a:r>
            <a:r>
              <a:rPr lang="fr-FR" i="1" dirty="0"/>
              <a:t>Article-</a:t>
            </a:r>
            <a:r>
              <a:rPr lang="fr-FR" i="1" dirty="0" err="1"/>
              <a:t>Processing</a:t>
            </a:r>
            <a:r>
              <a:rPr lang="fr-FR" i="1" dirty="0"/>
              <a:t> Charges</a:t>
            </a:r>
            <a:r>
              <a:rPr lang="fr-FR" dirty="0"/>
              <a:t> (« frais de publication ») sont la somme réclamée par de nombreux éditeurs pour faire en sorte qu’un article scientifique soit librement accessible sur leur site internet</a:t>
            </a:r>
          </a:p>
          <a:p>
            <a:r>
              <a:rPr lang="fr-FR" dirty="0"/>
              <a:t>La fourchette de prix s’étend d’une moyenne de 600$ pour des revues intégralement en accès ouvert à une moyenne de 2000$ pour des revues hybrides (</a:t>
            </a:r>
            <a:r>
              <a:rPr lang="fr-FR" dirty="0">
                <a:hlinkClick r:id="rId2"/>
              </a:rPr>
              <a:t>source</a:t>
            </a:r>
            <a:r>
              <a:rPr lang="fr-FR" dirty="0"/>
              <a:t>), avec des tarifs parfois supérieurs à 5000$.</a:t>
            </a:r>
          </a:p>
          <a:p>
            <a:r>
              <a:rPr lang="fr-FR" dirty="0"/>
              <a:t>Cette tarification pose problème (</a:t>
            </a:r>
            <a:r>
              <a:rPr lang="fr-FR" dirty="0" err="1">
                <a:hlinkClick r:id="rId3"/>
              </a:rPr>
              <a:t>Tennant</a:t>
            </a:r>
            <a:r>
              <a:rPr lang="fr-FR" dirty="0"/>
              <a:t>) :</a:t>
            </a:r>
          </a:p>
          <a:p>
            <a:pPr lvl="0"/>
            <a:r>
              <a:rPr lang="fr-FR" dirty="0"/>
              <a:t>Les APC sont les mêmes pour tous les articles, indépendamment de leurs coûts de production directs et indirects réels (ex. : même prix pour faire réparer sa voiture, quelle que soit le modèle) ;</a:t>
            </a:r>
          </a:p>
          <a:p>
            <a:r>
              <a:rPr lang="fr-FR" dirty="0"/>
              <a:t>Le prix est fixé avant même que l'article soit soumis, indépendamment du travail à effectuer dessus.</a:t>
            </a:r>
          </a:p>
          <a:p>
            <a:endParaRPr lang="fr-FR" dirty="0"/>
          </a:p>
        </p:txBody>
      </p:sp>
      <p:sp>
        <p:nvSpPr>
          <p:cNvPr id="4" name="Ellipse 3">
            <a:extLst>
              <a:ext uri="{FF2B5EF4-FFF2-40B4-BE49-F238E27FC236}">
                <a16:creationId xmlns:a16="http://schemas.microsoft.com/office/drawing/2014/main" id="{364440D0-44A6-4FBB-B49E-4B89E972ED1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368080F8-5A2A-4258-BF01-D0FD431C88C5}"/>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F82532FA-8D8F-4D7E-98FC-79E0E14C2F9B}"/>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056137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Voie dorée : argent trop cher</a:t>
            </a:r>
          </a:p>
        </p:txBody>
      </p:sp>
      <p:sp>
        <p:nvSpPr>
          <p:cNvPr id="3" name="Espace réservé du contenu 2"/>
          <p:cNvSpPr>
            <a:spLocks noGrp="1"/>
          </p:cNvSpPr>
          <p:nvPr>
            <p:ph idx="1"/>
          </p:nvPr>
        </p:nvSpPr>
        <p:spPr>
          <a:xfrm>
            <a:off x="628650" y="1569002"/>
            <a:ext cx="7886700" cy="4351338"/>
          </a:xfrm>
        </p:spPr>
        <p:txBody>
          <a:bodyPr>
            <a:normAutofit/>
          </a:bodyPr>
          <a:lstStyle/>
          <a:p>
            <a:pPr lvl="0"/>
            <a:r>
              <a:rPr lang="fr-FR" dirty="0"/>
              <a:t>Les coûts réels pour publier un article en OA pourraient être beaucoup plus bas:</a:t>
            </a:r>
          </a:p>
          <a:p>
            <a:pPr lvl="1"/>
            <a:r>
              <a:rPr lang="fr-FR" i="1" dirty="0"/>
              <a:t>Journal of Machine Learning </a:t>
            </a:r>
            <a:r>
              <a:rPr lang="fr-FR" i="1" dirty="0" err="1"/>
              <a:t>Research</a:t>
            </a:r>
            <a:r>
              <a:rPr lang="fr-FR" dirty="0"/>
              <a:t>: 6,5$ d’APC en moyenne</a:t>
            </a:r>
          </a:p>
          <a:p>
            <a:pPr lvl="1"/>
            <a:r>
              <a:rPr lang="fr-FR" dirty="0" err="1"/>
              <a:t>arXiv</a:t>
            </a:r>
            <a:r>
              <a:rPr lang="fr-FR" dirty="0"/>
              <a:t>: environ 10$ de coût de maintenance par article</a:t>
            </a:r>
          </a:p>
          <a:p>
            <a:pPr lvl="1">
              <a:buFont typeface="Wingdings" panose="05000000000000000000" pitchFamily="2" charset="2"/>
              <a:buChar char="Ø"/>
            </a:pPr>
            <a:r>
              <a:rPr lang="fr-FR" dirty="0"/>
              <a:t>Pour la plupart des revues en Gold OA, les APC ne sont pas indexés sur les coûts de production/publication mais sur le revenu moyen généré par les articles</a:t>
            </a:r>
          </a:p>
          <a:p>
            <a:r>
              <a:rPr lang="fr-FR" dirty="0"/>
              <a:t>Estimations cabinet </a:t>
            </a:r>
            <a:r>
              <a:rPr lang="fr-FR" dirty="0" err="1"/>
              <a:t>Outsell</a:t>
            </a:r>
            <a:r>
              <a:rPr lang="fr-FR" dirty="0"/>
              <a:t> (</a:t>
            </a:r>
            <a:r>
              <a:rPr lang="fr-FR" dirty="0" err="1"/>
              <a:t>Burlingame</a:t>
            </a:r>
            <a:r>
              <a:rPr lang="fr-FR" dirty="0"/>
              <a:t>, Californie) :</a:t>
            </a:r>
          </a:p>
          <a:p>
            <a:pPr lvl="1"/>
            <a:r>
              <a:rPr lang="fr-FR" dirty="0"/>
              <a:t>9,4 Md $ de revenus en 2011 pour l’édition scientifique, pour environ 1,8 M d’articles publiés : un article rapporte en moyenne 5000$</a:t>
            </a:r>
          </a:p>
          <a:p>
            <a:pPr lvl="1"/>
            <a:r>
              <a:rPr lang="fr-FR" dirty="0"/>
              <a:t>Si on part du principe que le coût réel d’un article est d’environ 10$, même en voulant en publier davantage (2M), cela ne coûterait que 20M $, soit 9,38 Md $ d’économie…</a:t>
            </a:r>
          </a:p>
          <a:p>
            <a:pPr lvl="1"/>
            <a:r>
              <a:rPr lang="fr-FR" dirty="0"/>
              <a:t>Si le coût réel de l’article était plutôt estimé à 100$, on n’en viendrait qu’à un total de 200M $ </a:t>
            </a:r>
            <a:r>
              <a:rPr lang="fr-FR" dirty="0">
                <a:sym typeface="Wingdings" panose="05000000000000000000" pitchFamily="2" charset="2"/>
              </a:rPr>
              <a:t> soit 9,2 Md $ d’économie !</a:t>
            </a:r>
          </a:p>
          <a:p>
            <a:pPr marL="342900" lvl="1" indent="0">
              <a:buNone/>
            </a:pPr>
            <a:endParaRPr lang="fr-FR" dirty="0">
              <a:sym typeface="Wingdings" panose="05000000000000000000" pitchFamily="2" charset="2"/>
            </a:endParaRPr>
          </a:p>
          <a:p>
            <a:endParaRPr lang="fr-FR" dirty="0"/>
          </a:p>
        </p:txBody>
      </p:sp>
      <p:sp>
        <p:nvSpPr>
          <p:cNvPr id="5" name="Rectangle 4">
            <a:extLst>
              <a:ext uri="{FF2B5EF4-FFF2-40B4-BE49-F238E27FC236}">
                <a16:creationId xmlns:a16="http://schemas.microsoft.com/office/drawing/2014/main" id="{639CA896-39BC-4D85-82E5-AE174CE45BDE}"/>
              </a:ext>
            </a:extLst>
          </p:cNvPr>
          <p:cNvSpPr/>
          <p:nvPr/>
        </p:nvSpPr>
        <p:spPr>
          <a:xfrm>
            <a:off x="3071674" y="6065677"/>
            <a:ext cx="4714042" cy="492443"/>
          </a:xfrm>
          <a:prstGeom prst="rect">
            <a:avLst/>
          </a:prstGeom>
        </p:spPr>
        <p:txBody>
          <a:bodyPr wrap="square">
            <a:spAutoFit/>
          </a:bodyPr>
          <a:lstStyle/>
          <a:p>
            <a:pPr marL="628650" lvl="1" indent="-285750" algn="r">
              <a:buFont typeface="Wingdings" panose="05000000000000000000" pitchFamily="2" charset="2"/>
              <a:buChar char="Ø"/>
            </a:pPr>
            <a:r>
              <a:rPr lang="fr-FR" sz="1200" dirty="0">
                <a:sym typeface="Wingdings" panose="05000000000000000000" pitchFamily="2" charset="2"/>
              </a:rPr>
              <a:t>Jon </a:t>
            </a:r>
            <a:r>
              <a:rPr lang="fr-FR" sz="1200" dirty="0" err="1">
                <a:sym typeface="Wingdings" panose="05000000000000000000" pitchFamily="2" charset="2"/>
              </a:rPr>
              <a:t>Tennant</a:t>
            </a:r>
            <a:r>
              <a:rPr lang="fr-FR" sz="1200" dirty="0">
                <a:sym typeface="Wingdings" panose="05000000000000000000" pitchFamily="2" charset="2"/>
              </a:rPr>
              <a:t>, “</a:t>
            </a:r>
            <a:r>
              <a:rPr lang="en-US" sz="1200" dirty="0">
                <a:sym typeface="Wingdings" panose="05000000000000000000" pitchFamily="2" charset="2"/>
              </a:rPr>
              <a:t>Why the term 'Article Processing Charge' (APC) is misleading”, billet de blog du 23 </a:t>
            </a:r>
            <a:r>
              <a:rPr lang="en-US" sz="1200" dirty="0" err="1">
                <a:sym typeface="Wingdings" panose="05000000000000000000" pitchFamily="2" charset="2"/>
              </a:rPr>
              <a:t>avril</a:t>
            </a:r>
            <a:r>
              <a:rPr lang="en-US" sz="1200" dirty="0">
                <a:sym typeface="Wingdings" panose="05000000000000000000" pitchFamily="2" charset="2"/>
              </a:rPr>
              <a:t> 2018 [</a:t>
            </a:r>
            <a:r>
              <a:rPr lang="en-US" sz="1200" dirty="0" err="1">
                <a:sym typeface="Wingdings" panose="05000000000000000000" pitchFamily="2" charset="2"/>
                <a:hlinkClick r:id="rId2"/>
              </a:rPr>
              <a:t>en</a:t>
            </a:r>
            <a:r>
              <a:rPr lang="en-US" sz="1200" dirty="0">
                <a:sym typeface="Wingdings" panose="05000000000000000000" pitchFamily="2" charset="2"/>
                <a:hlinkClick r:id="rId2"/>
              </a:rPr>
              <a:t> </a:t>
            </a:r>
            <a:r>
              <a:rPr lang="en-US" sz="1200" dirty="0" err="1">
                <a:sym typeface="Wingdings" panose="05000000000000000000" pitchFamily="2" charset="2"/>
                <a:hlinkClick r:id="rId2"/>
              </a:rPr>
              <a:t>ligne</a:t>
            </a:r>
            <a:r>
              <a:rPr lang="en-US" sz="1400" dirty="0">
                <a:sym typeface="Wingdings" panose="05000000000000000000" pitchFamily="2" charset="2"/>
              </a:rPr>
              <a:t>]</a:t>
            </a:r>
            <a:endParaRPr lang="fr-FR" sz="1400" dirty="0"/>
          </a:p>
        </p:txBody>
      </p:sp>
      <p:sp>
        <p:nvSpPr>
          <p:cNvPr id="6" name="Ellipse 5">
            <a:extLst>
              <a:ext uri="{FF2B5EF4-FFF2-40B4-BE49-F238E27FC236}">
                <a16:creationId xmlns:a16="http://schemas.microsoft.com/office/drawing/2014/main" id="{08FDA572-EB6C-4C86-AEDF-40B0BB5E9B3B}"/>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3" action="ppaction://hlinksldjump"/>
            <a:extLst>
              <a:ext uri="{FF2B5EF4-FFF2-40B4-BE49-F238E27FC236}">
                <a16:creationId xmlns:a16="http://schemas.microsoft.com/office/drawing/2014/main" id="{7AFBE9F5-9168-4C9C-95E1-1DEF7374D323}"/>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8" name="Ellipse 7">
            <a:hlinkClick r:id="rId4" action="ppaction://hlinksldjump"/>
            <a:extLst>
              <a:ext uri="{FF2B5EF4-FFF2-40B4-BE49-F238E27FC236}">
                <a16:creationId xmlns:a16="http://schemas.microsoft.com/office/drawing/2014/main" id="{8B11FE1C-F172-4D32-B774-0B2FA6C583A4}"/>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9656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95504-A881-425E-8790-225B8EB8916A}"/>
              </a:ext>
            </a:extLst>
          </p:cNvPr>
          <p:cNvSpPr>
            <a:spLocks noGrp="1"/>
          </p:cNvSpPr>
          <p:nvPr>
            <p:ph type="title"/>
          </p:nvPr>
        </p:nvSpPr>
        <p:spPr>
          <a:xfrm>
            <a:off x="628650" y="365126"/>
            <a:ext cx="7886700" cy="1140903"/>
          </a:xfrm>
        </p:spPr>
        <p:txBody>
          <a:bodyPr/>
          <a:lstStyle/>
          <a:p>
            <a:r>
              <a:rPr lang="fr-FR" dirty="0"/>
              <a:t>Voie dorée : qui doit payer ?</a:t>
            </a:r>
          </a:p>
        </p:txBody>
      </p:sp>
      <p:sp>
        <p:nvSpPr>
          <p:cNvPr id="3" name="Espace réservé du contenu 2">
            <a:extLst>
              <a:ext uri="{FF2B5EF4-FFF2-40B4-BE49-F238E27FC236}">
                <a16:creationId xmlns:a16="http://schemas.microsoft.com/office/drawing/2014/main" id="{151AEE43-E498-48DC-8FB3-AC25F6397B2C}"/>
              </a:ext>
            </a:extLst>
          </p:cNvPr>
          <p:cNvSpPr>
            <a:spLocks noGrp="1"/>
          </p:cNvSpPr>
          <p:nvPr>
            <p:ph idx="1"/>
          </p:nvPr>
        </p:nvSpPr>
        <p:spPr>
          <a:xfrm>
            <a:off x="628650" y="1506028"/>
            <a:ext cx="7886700" cy="4986846"/>
          </a:xfrm>
        </p:spPr>
        <p:txBody>
          <a:bodyPr>
            <a:normAutofit lnSpcReduction="10000"/>
          </a:bodyPr>
          <a:lstStyle/>
          <a:p>
            <a:r>
              <a:rPr lang="fr-FR" dirty="0"/>
              <a:t>Inconvénients du paiement article par article des APC par leurs auteurs :</a:t>
            </a:r>
          </a:p>
          <a:p>
            <a:pPr lvl="1"/>
            <a:r>
              <a:rPr lang="fr-FR" dirty="0"/>
              <a:t>Tarifs exorbitants</a:t>
            </a:r>
          </a:p>
          <a:p>
            <a:pPr lvl="1"/>
            <a:r>
              <a:rPr lang="fr-FR" dirty="0"/>
              <a:t>Handicap pour les chercheurs d’institutions sans grands moyens</a:t>
            </a:r>
          </a:p>
          <a:p>
            <a:pPr lvl="1"/>
            <a:r>
              <a:rPr lang="fr-FR" dirty="0"/>
              <a:t>Difficile d’avoir une vue d’ensemble de tous les APC payés par une institution</a:t>
            </a:r>
          </a:p>
          <a:p>
            <a:pPr lvl="1"/>
            <a:r>
              <a:rPr lang="fr-FR" dirty="0"/>
              <a:t>Facturation double pour les articles publiés dans les revues hybrides</a:t>
            </a:r>
          </a:p>
          <a:p>
            <a:r>
              <a:rPr lang="fr-FR" dirty="0"/>
              <a:t>Pour essayer de faire des économies d’échelle, consortiums et gouvernements se sont dit qu’il faudrait tenter des négociations groupées auprès des éditeurs. Or, remplacer les coûts d’abonnements par des coûts de publication, y compris par le biais de négociations à grande échelle (appelées « accords transformants »), qui prennent la suite des </a:t>
            </a:r>
            <a:r>
              <a:rPr lang="fr-FR" i="1" dirty="0"/>
              <a:t>big deals</a:t>
            </a:r>
            <a:r>
              <a:rPr lang="fr-FR" dirty="0"/>
              <a:t> des années 2000-2010, ne fait que déplacer la fracture de l’accès aux contenus à la production des contenus, alors que ce sont toujours les mêmes qui tirent profit du système, à savoir les éditeurs. On passe du </a:t>
            </a:r>
            <a:r>
              <a:rPr lang="fr-FR" i="1" dirty="0"/>
              <a:t>paywall</a:t>
            </a:r>
            <a:r>
              <a:rPr lang="fr-FR" dirty="0"/>
              <a:t> au </a:t>
            </a:r>
            <a:r>
              <a:rPr lang="fr-FR" i="1" dirty="0" err="1"/>
              <a:t>playwall</a:t>
            </a:r>
            <a:r>
              <a:rPr lang="fr-FR" dirty="0"/>
              <a:t>.</a:t>
            </a:r>
          </a:p>
          <a:p>
            <a:r>
              <a:rPr lang="fr-FR" dirty="0"/>
              <a:t>Au moins, quand il faut payer les APC article par article, on a conscience des sommes concernées et de leur énormité ?</a:t>
            </a:r>
          </a:p>
          <a:p>
            <a:pPr lvl="1"/>
            <a:endParaRPr lang="fr-FR" dirty="0"/>
          </a:p>
        </p:txBody>
      </p:sp>
      <p:sp>
        <p:nvSpPr>
          <p:cNvPr id="4" name="Ellipse 3">
            <a:extLst>
              <a:ext uri="{FF2B5EF4-FFF2-40B4-BE49-F238E27FC236}">
                <a16:creationId xmlns:a16="http://schemas.microsoft.com/office/drawing/2014/main" id="{11ED5EB8-5C9B-428E-9DBB-158174297B71}"/>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2" action="ppaction://hlinksldjump"/>
            <a:extLst>
              <a:ext uri="{FF2B5EF4-FFF2-40B4-BE49-F238E27FC236}">
                <a16:creationId xmlns:a16="http://schemas.microsoft.com/office/drawing/2014/main" id="{E200DCB6-0283-4152-9A83-9DEE8030E944}"/>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8" name="Ellipse 7">
            <a:hlinkClick r:id="rId3" action="ppaction://hlinksldjump"/>
            <a:extLst>
              <a:ext uri="{FF2B5EF4-FFF2-40B4-BE49-F238E27FC236}">
                <a16:creationId xmlns:a16="http://schemas.microsoft.com/office/drawing/2014/main" id="{F12C5B70-4D2D-4431-87B8-E551B186C9E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928229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Voie dorée : jusqu’à quand pourra-t-on payer ?</a:t>
            </a:r>
          </a:p>
        </p:txBody>
      </p:sp>
      <p:sp>
        <p:nvSpPr>
          <p:cNvPr id="7" name="Espace réservé du contenu 6">
            <a:extLst>
              <a:ext uri="{FF2B5EF4-FFF2-40B4-BE49-F238E27FC236}">
                <a16:creationId xmlns:a16="http://schemas.microsoft.com/office/drawing/2014/main" id="{BAB83950-92DD-49D7-B9BA-3D9F5B744C1B}"/>
              </a:ext>
            </a:extLst>
          </p:cNvPr>
          <p:cNvSpPr>
            <a:spLocks noGrp="1"/>
          </p:cNvSpPr>
          <p:nvPr>
            <p:ph idx="1"/>
          </p:nvPr>
        </p:nvSpPr>
        <p:spPr>
          <a:xfrm>
            <a:off x="628650" y="1825624"/>
            <a:ext cx="7886700" cy="4667249"/>
          </a:xfrm>
        </p:spPr>
        <p:txBody>
          <a:bodyPr>
            <a:normAutofit/>
          </a:bodyPr>
          <a:lstStyle/>
          <a:p>
            <a:r>
              <a:rPr lang="fr-FR" dirty="0"/>
              <a:t>Le modèle auteur-payeur tend à devenir le modèle dominant de l’accès ouvert, et le coût global des APC ne fait qu’augmenter</a:t>
            </a:r>
          </a:p>
          <a:p>
            <a:r>
              <a:rPr lang="fr-FR" dirty="0"/>
              <a:t>Un chercheur peut se permettre de ne pas lire une publication. Mais il ne peut pas se permettre de ne plus publier…</a:t>
            </a:r>
          </a:p>
          <a:p>
            <a:r>
              <a:rPr lang="fr-FR" dirty="0"/>
              <a:t>Le secteur privé s’abonne volontiers aux revues scientifiques, mais publie très peu : les coûts qu’il assumait jusqu’à maintenant risquent d’être répercutés sur les établissements </a:t>
            </a:r>
            <a:r>
              <a:rPr lang="fr-FR" dirty="0" err="1"/>
              <a:t>publiants</a:t>
            </a:r>
            <a:r>
              <a:rPr lang="fr-FR" dirty="0"/>
              <a:t>, notamment dans le secteur public</a:t>
            </a:r>
          </a:p>
          <a:p>
            <a:r>
              <a:rPr lang="fr-FR" dirty="0"/>
              <a:t>Si on veut limiter la hausse des coûts pour l’ESR public, il faudrait réduire drastiquement soit le nombre d’articles publiés, soit le montant des APC ; ou se réapproprier le système de publication</a:t>
            </a:r>
          </a:p>
          <a:p>
            <a:r>
              <a:rPr lang="fr-FR" dirty="0"/>
              <a:t>Mais cette réappropriation par les établissements de recherche </a:t>
            </a:r>
            <a:r>
              <a:rPr lang="fr-FR" dirty="0">
                <a:sym typeface="Wingdings" panose="05000000000000000000" pitchFamily="2" charset="2"/>
              </a:rPr>
              <a:t>entraînerait une</a:t>
            </a:r>
            <a:r>
              <a:rPr lang="fr-FR" dirty="0"/>
              <a:t> augmentation des coûts du fait des diminutions d’échelles…</a:t>
            </a:r>
          </a:p>
          <a:p>
            <a:endParaRPr lang="fr-FR" dirty="0"/>
          </a:p>
        </p:txBody>
      </p:sp>
      <p:sp>
        <p:nvSpPr>
          <p:cNvPr id="8" name="Ellipse 7">
            <a:extLst>
              <a:ext uri="{FF2B5EF4-FFF2-40B4-BE49-F238E27FC236}">
                <a16:creationId xmlns:a16="http://schemas.microsoft.com/office/drawing/2014/main" id="{1DF0096B-120E-4C46-B024-DA1EC1462F4F}"/>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949E6BBC-F3D5-4372-BA6A-BE050E0250D4}"/>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B50DD57A-3F19-477C-8C54-7176EB914FFA}"/>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10418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828A4-5B56-4654-9111-771396902F40}"/>
              </a:ext>
            </a:extLst>
          </p:cNvPr>
          <p:cNvSpPr>
            <a:spLocks noGrp="1"/>
          </p:cNvSpPr>
          <p:nvPr>
            <p:ph type="title"/>
          </p:nvPr>
        </p:nvSpPr>
        <p:spPr/>
        <p:txBody>
          <a:bodyPr/>
          <a:lstStyle/>
          <a:p>
            <a:r>
              <a:rPr lang="fr-FR" dirty="0"/>
              <a:t>Voie dorée : le projet </a:t>
            </a:r>
            <a:r>
              <a:rPr lang="fr-FR" dirty="0" err="1"/>
              <a:t>OpenAPC</a:t>
            </a:r>
            <a:endParaRPr lang="fr-FR" dirty="0"/>
          </a:p>
        </p:txBody>
      </p:sp>
      <p:sp>
        <p:nvSpPr>
          <p:cNvPr id="3" name="Espace réservé du contenu 2">
            <a:extLst>
              <a:ext uri="{FF2B5EF4-FFF2-40B4-BE49-F238E27FC236}">
                <a16:creationId xmlns:a16="http://schemas.microsoft.com/office/drawing/2014/main" id="{9305E0C3-01E4-4E30-87F9-8159EB7011C1}"/>
              </a:ext>
            </a:extLst>
          </p:cNvPr>
          <p:cNvSpPr>
            <a:spLocks noGrp="1"/>
          </p:cNvSpPr>
          <p:nvPr>
            <p:ph idx="1"/>
          </p:nvPr>
        </p:nvSpPr>
        <p:spPr/>
        <p:txBody>
          <a:bodyPr>
            <a:normAutofit fontScale="92500" lnSpcReduction="10000"/>
          </a:bodyPr>
          <a:lstStyle/>
          <a:p>
            <a:r>
              <a:rPr lang="fr-FR" dirty="0"/>
              <a:t>Enquête nationale coordonnée par Couperin en 2016-2017 (données de 2015) et en 2018-2019 (données de 2017), afin de récolter des données concrètes sur la réalité des dépenses d’APC.</a:t>
            </a:r>
          </a:p>
          <a:p>
            <a:r>
              <a:rPr lang="fr-FR" dirty="0"/>
              <a:t>En 2015, le nombre d’articles avec APC est de 2 089 pour une dépense totale de 3 262 869 euros, avec un APC médian de 1 297 euros ;</a:t>
            </a:r>
          </a:p>
          <a:p>
            <a:r>
              <a:rPr lang="fr-FR" dirty="0"/>
              <a:t>En 2017, le nombre d’articles avec APC est de 3 196 pour une dépense totale de 5 595 087 euros, avec un APC médian de 1 500 euros ;</a:t>
            </a:r>
          </a:p>
          <a:p>
            <a:r>
              <a:rPr lang="fr-FR" dirty="0"/>
              <a:t>Si on prend en compte les 28 établissements répondants en 2015 et 2017, on constate : </a:t>
            </a:r>
          </a:p>
          <a:p>
            <a:pPr lvl="1"/>
            <a:r>
              <a:rPr lang="fr-FR" dirty="0"/>
              <a:t>une progression de 31 % du nombre d’articles, de 47 % de la dépense totale et de 15 % de l’APC médian ;</a:t>
            </a:r>
          </a:p>
          <a:p>
            <a:pPr lvl="1"/>
            <a:r>
              <a:rPr lang="fr-FR" dirty="0"/>
              <a:t>une augmentation du nombre d’articles, quel que soit le type d’éditeur, mais plus nette pour les éditeurs commerciaux traditionnels (93 %) ;</a:t>
            </a:r>
          </a:p>
          <a:p>
            <a:pPr lvl="1"/>
            <a:r>
              <a:rPr lang="fr-FR" dirty="0"/>
              <a:t>une hausse de l’APC médian de 19 % chez les éditeurs full OA et de 3 % pour les sociétés savantes, une stabilité pour les presses universitaires et une baisse de 12 % chez les éditeurs commerciaux traditionnels.</a:t>
            </a:r>
          </a:p>
        </p:txBody>
      </p:sp>
      <p:sp>
        <p:nvSpPr>
          <p:cNvPr id="4" name="Ellipse 3">
            <a:extLst>
              <a:ext uri="{FF2B5EF4-FFF2-40B4-BE49-F238E27FC236}">
                <a16:creationId xmlns:a16="http://schemas.microsoft.com/office/drawing/2014/main" id="{99E29E6C-047E-4D54-B47B-DE6628D139F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ZoneTexte 4">
            <a:extLst>
              <a:ext uri="{FF2B5EF4-FFF2-40B4-BE49-F238E27FC236}">
                <a16:creationId xmlns:a16="http://schemas.microsoft.com/office/drawing/2014/main" id="{08D56E96-4312-477A-AC5E-C48D3295D17F}"/>
              </a:ext>
            </a:extLst>
          </p:cNvPr>
          <p:cNvSpPr txBox="1"/>
          <p:nvPr/>
        </p:nvSpPr>
        <p:spPr>
          <a:xfrm>
            <a:off x="3181350" y="6141005"/>
            <a:ext cx="2781300" cy="369332"/>
          </a:xfrm>
          <a:prstGeom prst="rect">
            <a:avLst/>
          </a:prstGeom>
          <a:noFill/>
        </p:spPr>
        <p:txBody>
          <a:bodyPr wrap="square" rtlCol="0">
            <a:spAutoFit/>
          </a:bodyPr>
          <a:lstStyle/>
          <a:p>
            <a:pPr algn="ctr"/>
            <a:r>
              <a:rPr lang="fr-FR" dirty="0"/>
              <a:t>Source : </a:t>
            </a:r>
            <a:r>
              <a:rPr lang="fr-FR" dirty="0">
                <a:hlinkClick r:id="rId3"/>
              </a:rPr>
              <a:t>site Couperin</a:t>
            </a:r>
            <a:endParaRPr lang="fr-FR" dirty="0"/>
          </a:p>
        </p:txBody>
      </p:sp>
      <p:sp>
        <p:nvSpPr>
          <p:cNvPr id="6" name="Ellipse 5">
            <a:hlinkClick r:id="rId4" action="ppaction://hlinksldjump"/>
            <a:extLst>
              <a:ext uri="{FF2B5EF4-FFF2-40B4-BE49-F238E27FC236}">
                <a16:creationId xmlns:a16="http://schemas.microsoft.com/office/drawing/2014/main" id="{FEF65C63-7FD2-49D3-8BDB-5F333109EE88}"/>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1D27164E-1D98-41E2-A480-1C79F6BC29F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61038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66A5F-E0F9-42E4-BA76-E44B8CEB2412}"/>
              </a:ext>
            </a:extLst>
          </p:cNvPr>
          <p:cNvSpPr>
            <a:spLocks noGrp="1"/>
          </p:cNvSpPr>
          <p:nvPr>
            <p:ph type="title"/>
          </p:nvPr>
        </p:nvSpPr>
        <p:spPr/>
        <p:txBody>
          <a:bodyPr/>
          <a:lstStyle/>
          <a:p>
            <a:r>
              <a:rPr lang="fr-FR" dirty="0"/>
              <a:t>Voie dorée : frais de publication ou frais de soumission ?</a:t>
            </a:r>
          </a:p>
        </p:txBody>
      </p:sp>
      <p:sp>
        <p:nvSpPr>
          <p:cNvPr id="3" name="Espace réservé du contenu 2">
            <a:extLst>
              <a:ext uri="{FF2B5EF4-FFF2-40B4-BE49-F238E27FC236}">
                <a16:creationId xmlns:a16="http://schemas.microsoft.com/office/drawing/2014/main" id="{8800ABFA-F113-42A0-8E0A-11EB93780142}"/>
              </a:ext>
            </a:extLst>
          </p:cNvPr>
          <p:cNvSpPr>
            <a:spLocks noGrp="1"/>
          </p:cNvSpPr>
          <p:nvPr>
            <p:ph idx="1"/>
          </p:nvPr>
        </p:nvSpPr>
        <p:spPr/>
        <p:txBody>
          <a:bodyPr>
            <a:normAutofit/>
          </a:bodyPr>
          <a:lstStyle/>
          <a:p>
            <a:r>
              <a:rPr lang="fr-FR" dirty="0"/>
              <a:t>Un des arguments avancés par les éditeurs pour justifier le montant élevé de leurs APC est la charge de travail que représente l’évaluation des nombreux articles qui leurs sont soumis.</a:t>
            </a:r>
          </a:p>
          <a:p>
            <a:r>
              <a:rPr lang="fr-FR" dirty="0"/>
              <a:t>Mais est-il juste que quelques </a:t>
            </a:r>
            <a:r>
              <a:rPr lang="fr-FR" dirty="0" err="1"/>
              <a:t>publiants</a:t>
            </a:r>
            <a:r>
              <a:rPr lang="fr-FR" dirty="0"/>
              <a:t> financent un système avec un très fort taux de rejet ?</a:t>
            </a:r>
          </a:p>
          <a:p>
            <a:r>
              <a:rPr lang="fr-FR" dirty="0"/>
              <a:t>Certains éditeurs commencent à se poser la question de distinguer plusieurs types de frais :</a:t>
            </a:r>
          </a:p>
          <a:p>
            <a:pPr marL="914400" lvl="1" indent="-457200">
              <a:buFont typeface="+mj-lt"/>
              <a:buAutoNum type="arabicPeriod"/>
            </a:pPr>
            <a:r>
              <a:rPr lang="fr-FR" dirty="0"/>
              <a:t>Des coûts de soumission</a:t>
            </a:r>
          </a:p>
          <a:p>
            <a:pPr marL="914400" lvl="1" indent="-457200">
              <a:buFont typeface="+mj-lt"/>
              <a:buAutoNum type="arabicPeriod"/>
            </a:pPr>
            <a:r>
              <a:rPr lang="fr-FR" dirty="0"/>
              <a:t>Des coûts de relecture</a:t>
            </a:r>
          </a:p>
          <a:p>
            <a:pPr marL="914400" lvl="1" indent="-457200">
              <a:buFont typeface="+mj-lt"/>
              <a:buAutoNum type="arabicPeriod"/>
            </a:pPr>
            <a:r>
              <a:rPr lang="fr-FR" dirty="0"/>
              <a:t>Des coûts de publication</a:t>
            </a:r>
          </a:p>
        </p:txBody>
      </p:sp>
      <p:sp>
        <p:nvSpPr>
          <p:cNvPr id="4" name="Ellipse 3">
            <a:extLst>
              <a:ext uri="{FF2B5EF4-FFF2-40B4-BE49-F238E27FC236}">
                <a16:creationId xmlns:a16="http://schemas.microsoft.com/office/drawing/2014/main" id="{22FB894F-556B-4932-998D-4A175C8D01AA}"/>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D7090552-3BCD-45C2-8CAE-32C17E55EE79}"/>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51629291-9B6E-422B-A10B-4EC58A3BE06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04155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4CCF1-B5D3-4DF1-A70F-42BE01F452D5}"/>
              </a:ext>
            </a:extLst>
          </p:cNvPr>
          <p:cNvSpPr>
            <a:spLocks noGrp="1"/>
          </p:cNvSpPr>
          <p:nvPr>
            <p:ph type="title"/>
          </p:nvPr>
        </p:nvSpPr>
        <p:spPr/>
        <p:txBody>
          <a:bodyPr/>
          <a:lstStyle/>
          <a:p>
            <a:r>
              <a:rPr lang="fr-FR" dirty="0"/>
              <a:t>Voie dorée : des APC au </a:t>
            </a:r>
            <a:r>
              <a:rPr lang="fr-FR" i="1" dirty="0" err="1"/>
              <a:t>Sustaining</a:t>
            </a:r>
            <a:r>
              <a:rPr lang="fr-FR" i="1" dirty="0"/>
              <a:t> </a:t>
            </a:r>
            <a:r>
              <a:rPr lang="fr-FR" i="1" dirty="0" err="1"/>
              <a:t>Publishing</a:t>
            </a:r>
            <a:r>
              <a:rPr lang="fr-FR" i="1" dirty="0"/>
              <a:t> Factor</a:t>
            </a:r>
            <a:r>
              <a:rPr lang="fr-FR" dirty="0"/>
              <a:t> (SPF)</a:t>
            </a:r>
          </a:p>
        </p:txBody>
      </p:sp>
      <p:sp>
        <p:nvSpPr>
          <p:cNvPr id="3" name="Espace réservé du contenu 2">
            <a:extLst>
              <a:ext uri="{FF2B5EF4-FFF2-40B4-BE49-F238E27FC236}">
                <a16:creationId xmlns:a16="http://schemas.microsoft.com/office/drawing/2014/main" id="{834C4452-EFF5-425A-9EBD-51CB82F90534}"/>
              </a:ext>
            </a:extLst>
          </p:cNvPr>
          <p:cNvSpPr>
            <a:spLocks noGrp="1"/>
          </p:cNvSpPr>
          <p:nvPr>
            <p:ph idx="1"/>
          </p:nvPr>
        </p:nvSpPr>
        <p:spPr/>
        <p:txBody>
          <a:bodyPr>
            <a:normAutofit/>
          </a:bodyPr>
          <a:lstStyle/>
          <a:p>
            <a:pPr marL="0" indent="0">
              <a:buNone/>
            </a:pPr>
            <a:r>
              <a:rPr lang="fr-FR" dirty="0"/>
              <a:t>Ce qu'il faudrait faire selon Jon </a:t>
            </a:r>
            <a:r>
              <a:rPr lang="fr-FR" dirty="0" err="1"/>
              <a:t>Tennant</a:t>
            </a:r>
            <a:r>
              <a:rPr lang="fr-FR" dirty="0"/>
              <a:t> :</a:t>
            </a:r>
          </a:p>
          <a:p>
            <a:pPr lvl="1"/>
            <a:r>
              <a:rPr lang="fr-FR" dirty="0"/>
              <a:t>Refuser de payer des APC tant qu'un éditeur n'est pas totalement transparent sur l'emploi de l'argent</a:t>
            </a:r>
          </a:p>
          <a:p>
            <a:pPr lvl="1"/>
            <a:r>
              <a:rPr lang="fr-FR" dirty="0"/>
              <a:t>Déterminer un APC maximum</a:t>
            </a:r>
          </a:p>
          <a:p>
            <a:pPr lvl="1"/>
            <a:r>
              <a:rPr lang="fr-FR" dirty="0"/>
              <a:t>Trouver des modèles plus efficaces</a:t>
            </a:r>
          </a:p>
          <a:p>
            <a:pPr lvl="1"/>
            <a:r>
              <a:rPr lang="fr-FR" dirty="0"/>
              <a:t>Faire en sorte que les chercheurs se rendent davantage compte de l'énormité des APC, car encore beaucoup ne les paient pas eux-mêmes</a:t>
            </a:r>
          </a:p>
          <a:p>
            <a:pPr lvl="1"/>
            <a:r>
              <a:rPr lang="fr-FR" dirty="0"/>
              <a:t>Restreindre l'appellation APC aux VRAIS coûts de production d'un article, et le remplacer dans son acception actuelle par "</a:t>
            </a:r>
            <a:r>
              <a:rPr lang="fr-FR" i="1" dirty="0" err="1"/>
              <a:t>Sustaining</a:t>
            </a:r>
            <a:r>
              <a:rPr lang="fr-FR" i="1" dirty="0"/>
              <a:t> </a:t>
            </a:r>
            <a:r>
              <a:rPr lang="fr-FR" i="1" dirty="0" err="1"/>
              <a:t>Publishing</a:t>
            </a:r>
            <a:r>
              <a:rPr lang="fr-FR" i="1" dirty="0"/>
              <a:t> Factor</a:t>
            </a:r>
            <a:r>
              <a:rPr lang="fr-FR" dirty="0"/>
              <a:t>" (SPF) : APC actuels divisés par le coût réel estimé de production.</a:t>
            </a:r>
          </a:p>
          <a:p>
            <a:endParaRPr lang="fr-FR" dirty="0"/>
          </a:p>
        </p:txBody>
      </p:sp>
      <p:sp>
        <p:nvSpPr>
          <p:cNvPr id="4" name="Rectangle 3">
            <a:extLst>
              <a:ext uri="{FF2B5EF4-FFF2-40B4-BE49-F238E27FC236}">
                <a16:creationId xmlns:a16="http://schemas.microsoft.com/office/drawing/2014/main" id="{C46A257B-3E99-49E5-AEB3-491B9279C217}"/>
              </a:ext>
            </a:extLst>
          </p:cNvPr>
          <p:cNvSpPr/>
          <p:nvPr/>
        </p:nvSpPr>
        <p:spPr>
          <a:xfrm>
            <a:off x="3071674" y="6065677"/>
            <a:ext cx="4714042" cy="492443"/>
          </a:xfrm>
          <a:prstGeom prst="rect">
            <a:avLst/>
          </a:prstGeom>
        </p:spPr>
        <p:txBody>
          <a:bodyPr wrap="square">
            <a:spAutoFit/>
          </a:bodyPr>
          <a:lstStyle/>
          <a:p>
            <a:pPr marL="628650" lvl="1" indent="-285750" algn="r">
              <a:buFont typeface="Wingdings" panose="05000000000000000000" pitchFamily="2" charset="2"/>
              <a:buChar char="Ø"/>
            </a:pPr>
            <a:r>
              <a:rPr lang="fr-FR" sz="1200" dirty="0">
                <a:sym typeface="Wingdings" panose="05000000000000000000" pitchFamily="2" charset="2"/>
              </a:rPr>
              <a:t>Jon </a:t>
            </a:r>
            <a:r>
              <a:rPr lang="fr-FR" sz="1200" dirty="0" err="1">
                <a:sym typeface="Wingdings" panose="05000000000000000000" pitchFamily="2" charset="2"/>
              </a:rPr>
              <a:t>Tennant</a:t>
            </a:r>
            <a:r>
              <a:rPr lang="fr-FR" sz="1200" dirty="0">
                <a:sym typeface="Wingdings" panose="05000000000000000000" pitchFamily="2" charset="2"/>
              </a:rPr>
              <a:t>, “</a:t>
            </a:r>
            <a:r>
              <a:rPr lang="en-US" sz="1200" dirty="0">
                <a:sym typeface="Wingdings" panose="05000000000000000000" pitchFamily="2" charset="2"/>
              </a:rPr>
              <a:t>Why the term 'Article Processing Charge' (APC) is misleading”, billet de blog du 23 </a:t>
            </a:r>
            <a:r>
              <a:rPr lang="en-US" sz="1200" dirty="0" err="1">
                <a:sym typeface="Wingdings" panose="05000000000000000000" pitchFamily="2" charset="2"/>
              </a:rPr>
              <a:t>avril</a:t>
            </a:r>
            <a:r>
              <a:rPr lang="en-US" sz="1200" dirty="0">
                <a:sym typeface="Wingdings" panose="05000000000000000000" pitchFamily="2" charset="2"/>
              </a:rPr>
              <a:t> 2018 [</a:t>
            </a:r>
            <a:r>
              <a:rPr lang="en-US" sz="1200" dirty="0" err="1">
                <a:sym typeface="Wingdings" panose="05000000000000000000" pitchFamily="2" charset="2"/>
                <a:hlinkClick r:id="rId2"/>
              </a:rPr>
              <a:t>en</a:t>
            </a:r>
            <a:r>
              <a:rPr lang="en-US" sz="1200" dirty="0">
                <a:sym typeface="Wingdings" panose="05000000000000000000" pitchFamily="2" charset="2"/>
                <a:hlinkClick r:id="rId2"/>
              </a:rPr>
              <a:t> </a:t>
            </a:r>
            <a:r>
              <a:rPr lang="en-US" sz="1200" dirty="0" err="1">
                <a:sym typeface="Wingdings" panose="05000000000000000000" pitchFamily="2" charset="2"/>
                <a:hlinkClick r:id="rId2"/>
              </a:rPr>
              <a:t>ligne</a:t>
            </a:r>
            <a:r>
              <a:rPr lang="en-US" sz="1400" dirty="0">
                <a:sym typeface="Wingdings" panose="05000000000000000000" pitchFamily="2" charset="2"/>
              </a:rPr>
              <a:t>]</a:t>
            </a:r>
            <a:endParaRPr lang="fr-FR" sz="1400" dirty="0"/>
          </a:p>
        </p:txBody>
      </p:sp>
      <p:sp>
        <p:nvSpPr>
          <p:cNvPr id="5" name="Ellipse 4">
            <a:extLst>
              <a:ext uri="{FF2B5EF4-FFF2-40B4-BE49-F238E27FC236}">
                <a16:creationId xmlns:a16="http://schemas.microsoft.com/office/drawing/2014/main" id="{19A59C2C-03FC-4AFF-85AD-2F604FABC038}"/>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59639709-C7FC-4442-B4AE-EF8F1A40F195}"/>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3251380E-E6E0-4A8A-B110-AF1C732F743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4141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62369-3036-4FE8-B905-90245E1E3F9A}"/>
              </a:ext>
            </a:extLst>
          </p:cNvPr>
          <p:cNvSpPr>
            <a:spLocks noGrp="1"/>
          </p:cNvSpPr>
          <p:nvPr>
            <p:ph type="title"/>
          </p:nvPr>
        </p:nvSpPr>
        <p:spPr>
          <a:xfrm>
            <a:off x="623888" y="1709740"/>
            <a:ext cx="7886700" cy="1855096"/>
          </a:xfrm>
        </p:spPr>
        <p:txBody>
          <a:bodyPr/>
          <a:lstStyle/>
          <a:p>
            <a:r>
              <a:rPr lang="fr-FR" dirty="0"/>
              <a:t>Définir la science ouverte</a:t>
            </a:r>
          </a:p>
        </p:txBody>
      </p:sp>
      <p:sp>
        <p:nvSpPr>
          <p:cNvPr id="7" name="Espace réservé du texte 2">
            <a:extLst>
              <a:ext uri="{FF2B5EF4-FFF2-40B4-BE49-F238E27FC236}">
                <a16:creationId xmlns:a16="http://schemas.microsoft.com/office/drawing/2014/main" id="{AA126827-860A-498B-9C76-FCCDC2C5D98B}"/>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a:p>
            <a:pPr marL="285750" indent="-285750">
              <a:lnSpc>
                <a:spcPct val="150000"/>
              </a:lnSpc>
              <a:buFont typeface="Arial" panose="020B0604020202020204" pitchFamily="34" charset="0"/>
              <a:buChar char="•"/>
            </a:pPr>
            <a:r>
              <a:rPr lang="fr-FR" dirty="0"/>
              <a:t>Avancé</a:t>
            </a:r>
          </a:p>
        </p:txBody>
      </p:sp>
      <p:sp>
        <p:nvSpPr>
          <p:cNvPr id="8" name="Ellipse 7">
            <a:hlinkClick r:id="rId2" action="ppaction://hlinksldjump"/>
            <a:extLst>
              <a:ext uri="{FF2B5EF4-FFF2-40B4-BE49-F238E27FC236}">
                <a16:creationId xmlns:a16="http://schemas.microsoft.com/office/drawing/2014/main" id="{45B82164-8664-4D5D-9B37-AE3B0DCFB122}"/>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9" name="Ellipse 8">
            <a:hlinkClick r:id="rId3" action="ppaction://hlinksldjump"/>
            <a:extLst>
              <a:ext uri="{FF2B5EF4-FFF2-40B4-BE49-F238E27FC236}">
                <a16:creationId xmlns:a16="http://schemas.microsoft.com/office/drawing/2014/main" id="{FE5F5BF4-6C47-4497-A0F0-44C21209B757}"/>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0" name="Ellipse 9">
            <a:hlinkClick r:id="rId4" action="ppaction://hlinksldjump"/>
            <a:extLst>
              <a:ext uri="{FF2B5EF4-FFF2-40B4-BE49-F238E27FC236}">
                <a16:creationId xmlns:a16="http://schemas.microsoft.com/office/drawing/2014/main" id="{DA62118A-FA72-4F2D-AA8F-A89CDC021FD9}"/>
              </a:ext>
            </a:extLst>
          </p:cNvPr>
          <p:cNvSpPr/>
          <p:nvPr/>
        </p:nvSpPr>
        <p:spPr>
          <a:xfrm>
            <a:off x="2581753" y="538228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11" name="Ellipse 10">
            <a:hlinkClick r:id="rId5" action="ppaction://hlinksldjump"/>
            <a:extLst>
              <a:ext uri="{FF2B5EF4-FFF2-40B4-BE49-F238E27FC236}">
                <a16:creationId xmlns:a16="http://schemas.microsoft.com/office/drawing/2014/main" id="{E5813245-6635-4176-B126-3650279CF1E4}"/>
              </a:ext>
            </a:extLst>
          </p:cNvPr>
          <p:cNvSpPr/>
          <p:nvPr/>
        </p:nvSpPr>
        <p:spPr>
          <a:xfrm>
            <a:off x="852011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93393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E6C64-7611-4729-A437-9EA6BBB22E08}"/>
              </a:ext>
            </a:extLst>
          </p:cNvPr>
          <p:cNvSpPr>
            <a:spLocks noGrp="1"/>
          </p:cNvSpPr>
          <p:nvPr>
            <p:ph type="title"/>
          </p:nvPr>
        </p:nvSpPr>
        <p:spPr/>
        <p:txBody>
          <a:bodyPr/>
          <a:lstStyle/>
          <a:p>
            <a:r>
              <a:rPr lang="fr-FR" dirty="0"/>
              <a:t>Voie dorée : revues hybrides et revues miroirs</a:t>
            </a:r>
          </a:p>
        </p:txBody>
      </p:sp>
      <p:sp>
        <p:nvSpPr>
          <p:cNvPr id="3" name="Espace réservé du contenu 2">
            <a:extLst>
              <a:ext uri="{FF2B5EF4-FFF2-40B4-BE49-F238E27FC236}">
                <a16:creationId xmlns:a16="http://schemas.microsoft.com/office/drawing/2014/main" id="{86E5E11F-3565-4314-9F8A-9EAFED3F4A98}"/>
              </a:ext>
            </a:extLst>
          </p:cNvPr>
          <p:cNvSpPr>
            <a:spLocks noGrp="1"/>
          </p:cNvSpPr>
          <p:nvPr>
            <p:ph idx="1"/>
          </p:nvPr>
        </p:nvSpPr>
        <p:spPr>
          <a:xfrm>
            <a:off x="628650" y="1825624"/>
            <a:ext cx="7886700" cy="4667249"/>
          </a:xfrm>
        </p:spPr>
        <p:txBody>
          <a:bodyPr>
            <a:normAutofit fontScale="92500" lnSpcReduction="10000"/>
          </a:bodyPr>
          <a:lstStyle/>
          <a:p>
            <a:r>
              <a:rPr lang="fr-FR" dirty="0"/>
              <a:t>Une revue hybride est une revue disponible sur abonnement, mais pour laquelle il est possible à l’auteur de payer des frais supplémentaires (aussi appelés frais de publications, </a:t>
            </a:r>
            <a:r>
              <a:rPr lang="fr-FR" i="1" dirty="0"/>
              <a:t>article </a:t>
            </a:r>
            <a:r>
              <a:rPr lang="fr-FR" i="1" dirty="0" err="1"/>
              <a:t>processing</a:t>
            </a:r>
            <a:r>
              <a:rPr lang="fr-FR" i="1" dirty="0"/>
              <a:t> charges</a:t>
            </a:r>
            <a:r>
              <a:rPr lang="fr-FR" dirty="0"/>
              <a:t>) s’il souhaite rendre son article immédiatement disponible en libre accès.</a:t>
            </a:r>
          </a:p>
          <a:p>
            <a:pPr lvl="1"/>
            <a:r>
              <a:rPr lang="fr-FR" dirty="0"/>
              <a:t>Exemple : 5000$ de frais pour </a:t>
            </a:r>
            <a:r>
              <a:rPr lang="fr-FR" i="1" dirty="0">
                <a:hlinkClick r:id="rId3"/>
              </a:rPr>
              <a:t>The Lancet</a:t>
            </a:r>
            <a:r>
              <a:rPr lang="fr-FR" i="1" dirty="0"/>
              <a:t> </a:t>
            </a:r>
            <a:r>
              <a:rPr lang="fr-FR" dirty="0"/>
              <a:t>(Elsevier)</a:t>
            </a:r>
          </a:p>
          <a:p>
            <a:pPr lvl="1">
              <a:buFont typeface="Wingdings" panose="05000000000000000000" pitchFamily="2" charset="2"/>
              <a:buChar char="Ø"/>
            </a:pPr>
            <a:r>
              <a:rPr lang="fr-FR" dirty="0"/>
              <a:t> Les citoyens paient une addition triple :</a:t>
            </a:r>
          </a:p>
          <a:p>
            <a:pPr lvl="2"/>
            <a:r>
              <a:rPr lang="fr-FR" dirty="0"/>
              <a:t>Le salaire du chercheur auteur de l’article</a:t>
            </a:r>
          </a:p>
          <a:p>
            <a:pPr lvl="2"/>
            <a:r>
              <a:rPr lang="fr-FR" dirty="0"/>
              <a:t>Les frais exigés par l’éditeur pour mettre l’article en libre accès immédiat</a:t>
            </a:r>
          </a:p>
          <a:p>
            <a:pPr lvl="2"/>
            <a:r>
              <a:rPr lang="fr-FR" dirty="0"/>
              <a:t>L’abonnement de l’université à la revue, pour accéder aux autres articles qui ne sont pas en libre accès immédiat</a:t>
            </a:r>
          </a:p>
          <a:p>
            <a:r>
              <a:rPr lang="fr-FR" dirty="0"/>
              <a:t>Une revue miroir est une revue en libre accès selon la voie dorée (modèle auteur-payeur), qui duplique le titre et le comité éditorial d’une revue existante disponible sur abonnement. Elle est lancée par le même éditeur que la revue originale, et vise à montrer la bonne volonté des éditeurs qui disent ainsi soutenir l’accès ouvert.</a:t>
            </a:r>
          </a:p>
          <a:p>
            <a:pPr lvl="1"/>
            <a:r>
              <a:rPr lang="fr-FR" dirty="0"/>
              <a:t>Exemple : </a:t>
            </a:r>
            <a:r>
              <a:rPr lang="fr-FR" i="1" dirty="0">
                <a:hlinkClick r:id="rId4"/>
              </a:rPr>
              <a:t>Water </a:t>
            </a:r>
            <a:r>
              <a:rPr lang="fr-FR" i="1" dirty="0" err="1">
                <a:hlinkClick r:id="rId4"/>
              </a:rPr>
              <a:t>Research</a:t>
            </a:r>
            <a:r>
              <a:rPr lang="fr-FR" i="1" dirty="0">
                <a:hlinkClick r:id="rId4"/>
              </a:rPr>
              <a:t> X</a:t>
            </a:r>
            <a:r>
              <a:rPr lang="fr-FR" dirty="0"/>
              <a:t>, lancée par Elsevier pour dupliquer </a:t>
            </a:r>
            <a:r>
              <a:rPr lang="fr-FR" i="1" dirty="0">
                <a:hlinkClick r:id="rId5"/>
              </a:rPr>
              <a:t>Water </a:t>
            </a:r>
            <a:r>
              <a:rPr lang="fr-FR" i="1" dirty="0" err="1">
                <a:hlinkClick r:id="rId5"/>
              </a:rPr>
              <a:t>Research</a:t>
            </a:r>
            <a:r>
              <a:rPr lang="fr-FR" dirty="0"/>
              <a:t>.</a:t>
            </a:r>
          </a:p>
          <a:p>
            <a:pPr lvl="1">
              <a:buFont typeface="Wingdings" panose="05000000000000000000" pitchFamily="2" charset="2"/>
              <a:buChar char="Ø"/>
            </a:pPr>
            <a:r>
              <a:rPr lang="fr-FR" dirty="0"/>
              <a:t> Suppose de revoir sa politique d’abonnement pour ne pas payer une facture double (abonnement à la revue traditionnelle, qui continue à paraître, + frais de publication dans la nouvelle revue en libre accès)</a:t>
            </a:r>
          </a:p>
          <a:p>
            <a:endParaRPr lang="fr-FR" dirty="0"/>
          </a:p>
        </p:txBody>
      </p:sp>
      <p:sp>
        <p:nvSpPr>
          <p:cNvPr id="4" name="Ellipse 3">
            <a:extLst>
              <a:ext uri="{FF2B5EF4-FFF2-40B4-BE49-F238E27FC236}">
                <a16:creationId xmlns:a16="http://schemas.microsoft.com/office/drawing/2014/main" id="{D7F59663-1524-44EB-9BD5-E23A544B3BE6}"/>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6" action="ppaction://hlinksldjump"/>
            <a:extLst>
              <a:ext uri="{FF2B5EF4-FFF2-40B4-BE49-F238E27FC236}">
                <a16:creationId xmlns:a16="http://schemas.microsoft.com/office/drawing/2014/main" id="{A6A7C4A0-6BDC-475D-BEEA-B0DCDD2B58E0}"/>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7" action="ppaction://hlinksldjump"/>
            <a:extLst>
              <a:ext uri="{FF2B5EF4-FFF2-40B4-BE49-F238E27FC236}">
                <a16:creationId xmlns:a16="http://schemas.microsoft.com/office/drawing/2014/main" id="{1AD5416A-4E5C-482E-8F24-3E8D08388C2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59195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4529F-CD15-47D6-BFEB-F5B6F570C9D3}"/>
              </a:ext>
            </a:extLst>
          </p:cNvPr>
          <p:cNvSpPr>
            <a:spLocks noGrp="1"/>
          </p:cNvSpPr>
          <p:nvPr>
            <p:ph type="title"/>
          </p:nvPr>
        </p:nvSpPr>
        <p:spPr/>
        <p:txBody>
          <a:bodyPr/>
          <a:lstStyle/>
          <a:p>
            <a:r>
              <a:rPr lang="fr-FR" dirty="0"/>
              <a:t>Voie dorée : les prédateurs</a:t>
            </a:r>
          </a:p>
        </p:txBody>
      </p:sp>
      <p:sp>
        <p:nvSpPr>
          <p:cNvPr id="3" name="Espace réservé du contenu 2">
            <a:extLst>
              <a:ext uri="{FF2B5EF4-FFF2-40B4-BE49-F238E27FC236}">
                <a16:creationId xmlns:a16="http://schemas.microsoft.com/office/drawing/2014/main" id="{93B9F9EA-82B2-4880-AF7D-C604328D564C}"/>
              </a:ext>
            </a:extLst>
          </p:cNvPr>
          <p:cNvSpPr>
            <a:spLocks noGrp="1"/>
          </p:cNvSpPr>
          <p:nvPr>
            <p:ph idx="1"/>
          </p:nvPr>
        </p:nvSpPr>
        <p:spPr/>
        <p:txBody>
          <a:bodyPr>
            <a:normAutofit fontScale="92500"/>
          </a:bodyPr>
          <a:lstStyle/>
          <a:p>
            <a:r>
              <a:rPr lang="fr-FR" dirty="0"/>
              <a:t>Le système des APC a fait naître depuis une dizaine d’année un nouveau type de revues et éditeurs, qualifiés de « prédateurs » du fait qu’ils considèrent les chercheurs comme des proies faciles pour gagner de l’argent.</a:t>
            </a:r>
          </a:p>
          <a:p>
            <a:r>
              <a:rPr lang="fr-FR" dirty="0"/>
              <a:t>Ces revues ont toutes les apparences de la qualité (site internet « sérieux » doté de métriques, comité éditorial comprenant parfois des pointures de la recherche…), mais en réalité, leurs services de relecture par les pairs, de gestion des conflits d’intérêts, de suivi post-publication, de référencement des articles ou d’archivage pérenne sont déplorables. Il arrive aussi que certains éditeurs empochent les APC et ne publient jamais les articles.</a:t>
            </a:r>
          </a:p>
          <a:p>
            <a:r>
              <a:rPr lang="fr-FR" dirty="0"/>
              <a:t>Pour encourager les chercheurs à publier chez elles, ces revues les démarchent de façon parfois très agressive, et promettent une publication rapide et des frais souvent inférieurs à ce qu'ils seraient dans des revues plus sérieuses (souvent autour de 200$).</a:t>
            </a:r>
          </a:p>
          <a:p>
            <a:r>
              <a:rPr lang="fr-FR" dirty="0"/>
              <a:t>Certains éditeurs « </a:t>
            </a:r>
            <a:r>
              <a:rPr lang="fr-FR" dirty="0">
                <a:hlinkClick r:id="rId2"/>
              </a:rPr>
              <a:t>piratent</a:t>
            </a:r>
            <a:r>
              <a:rPr lang="fr-FR" dirty="0"/>
              <a:t> » même certaines revues de qualité, et recréent de faux sites internet très ressemblants pour se faire passer pour elles</a:t>
            </a:r>
          </a:p>
        </p:txBody>
      </p:sp>
      <p:sp>
        <p:nvSpPr>
          <p:cNvPr id="4" name="Ellipse 3">
            <a:extLst>
              <a:ext uri="{FF2B5EF4-FFF2-40B4-BE49-F238E27FC236}">
                <a16:creationId xmlns:a16="http://schemas.microsoft.com/office/drawing/2014/main" id="{39191D68-D006-4A5E-B447-78F047BC70C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10FEF91C-3044-4B47-BD47-869C04628E3A}"/>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ED395BFC-BEE5-48DB-99B5-035E33A3014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10149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1E15D3-6AA7-4D7C-9415-69BCA1EEF569}"/>
              </a:ext>
            </a:extLst>
          </p:cNvPr>
          <p:cNvSpPr>
            <a:spLocks noGrp="1"/>
          </p:cNvSpPr>
          <p:nvPr>
            <p:ph type="title"/>
          </p:nvPr>
        </p:nvSpPr>
        <p:spPr/>
        <p:txBody>
          <a:bodyPr/>
          <a:lstStyle/>
          <a:p>
            <a:r>
              <a:rPr lang="fr-FR" dirty="0"/>
              <a:t>Voie dorée : identifier les prédateurs</a:t>
            </a:r>
          </a:p>
        </p:txBody>
      </p:sp>
      <p:sp>
        <p:nvSpPr>
          <p:cNvPr id="3" name="Espace réservé du contenu 2">
            <a:extLst>
              <a:ext uri="{FF2B5EF4-FFF2-40B4-BE49-F238E27FC236}">
                <a16:creationId xmlns:a16="http://schemas.microsoft.com/office/drawing/2014/main" id="{7B7ABAAB-8B48-4A51-A721-970EA1B92017}"/>
              </a:ext>
            </a:extLst>
          </p:cNvPr>
          <p:cNvSpPr>
            <a:spLocks noGrp="1"/>
          </p:cNvSpPr>
          <p:nvPr>
            <p:ph idx="1"/>
          </p:nvPr>
        </p:nvSpPr>
        <p:spPr/>
        <p:txBody>
          <a:bodyPr>
            <a:normAutofit/>
          </a:bodyPr>
          <a:lstStyle/>
          <a:p>
            <a:r>
              <a:rPr lang="fr-FR" dirty="0"/>
              <a:t>Plusieurs listes de revues et éditeurs soupçonnés d’être des prédateurs existent :</a:t>
            </a:r>
          </a:p>
          <a:p>
            <a:pPr lvl="1"/>
            <a:r>
              <a:rPr lang="fr-FR" dirty="0">
                <a:hlinkClick r:id="rId3"/>
              </a:rPr>
              <a:t>Stop </a:t>
            </a:r>
            <a:r>
              <a:rPr lang="fr-FR" dirty="0" err="1">
                <a:hlinkClick r:id="rId3"/>
              </a:rPr>
              <a:t>Predatory</a:t>
            </a:r>
            <a:r>
              <a:rPr lang="fr-FR" dirty="0">
                <a:hlinkClick r:id="rId3"/>
              </a:rPr>
              <a:t> </a:t>
            </a:r>
            <a:r>
              <a:rPr lang="fr-FR" dirty="0" err="1">
                <a:hlinkClick r:id="rId3"/>
              </a:rPr>
              <a:t>Journals</a:t>
            </a:r>
            <a:endParaRPr lang="fr-FR" dirty="0"/>
          </a:p>
          <a:p>
            <a:pPr lvl="1"/>
            <a:r>
              <a:rPr lang="fr-FR" dirty="0">
                <a:hlinkClick r:id="rId4"/>
              </a:rPr>
              <a:t>Liste noire de </a:t>
            </a:r>
            <a:r>
              <a:rPr lang="fr-FR" dirty="0" err="1">
                <a:hlinkClick r:id="rId4"/>
              </a:rPr>
              <a:t>Cabbell</a:t>
            </a:r>
            <a:r>
              <a:rPr lang="fr-FR" dirty="0">
                <a:hlinkClick r:id="rId4"/>
              </a:rPr>
              <a:t> (accès payant)</a:t>
            </a:r>
          </a:p>
          <a:p>
            <a:pPr lvl="1"/>
            <a:r>
              <a:rPr lang="fr-FR" dirty="0" err="1">
                <a:hlinkClick r:id="rId4"/>
              </a:rPr>
              <a:t>Beall’s</a:t>
            </a:r>
            <a:r>
              <a:rPr lang="fr-FR" dirty="0">
                <a:hlinkClick r:id="rId4"/>
              </a:rPr>
              <a:t> List</a:t>
            </a:r>
            <a:r>
              <a:rPr lang="fr-FR" dirty="0"/>
              <a:t> (arrêtée)</a:t>
            </a:r>
          </a:p>
          <a:p>
            <a:r>
              <a:rPr lang="fr-FR" dirty="0"/>
              <a:t>Les critères utilisés par ces listes font parfois débat au sein de la communauté scientifique (biais négatif envers les revues des pays du Sud)</a:t>
            </a:r>
          </a:p>
          <a:p>
            <a:r>
              <a:rPr lang="fr-FR" dirty="0"/>
              <a:t>D’autres outils visant à donner aux chercheurs les moyens de se faire leur propre idée ont vu le jour :</a:t>
            </a:r>
          </a:p>
          <a:p>
            <a:pPr lvl="1"/>
            <a:r>
              <a:rPr lang="fr-FR" dirty="0" err="1">
                <a:hlinkClick r:id="rId5"/>
              </a:rPr>
              <a:t>Think</a:t>
            </a:r>
            <a:r>
              <a:rPr lang="fr-FR" dirty="0">
                <a:hlinkClick r:id="rId5"/>
              </a:rPr>
              <a:t>. Check. </a:t>
            </a:r>
            <a:r>
              <a:rPr lang="fr-FR" dirty="0" err="1">
                <a:hlinkClick r:id="rId5"/>
              </a:rPr>
              <a:t>Submit</a:t>
            </a:r>
            <a:r>
              <a:rPr lang="fr-FR" dirty="0">
                <a:hlinkClick r:id="rId5"/>
              </a:rPr>
              <a:t>.</a:t>
            </a:r>
            <a:endParaRPr lang="fr-FR" dirty="0"/>
          </a:p>
          <a:p>
            <a:pPr lvl="1"/>
            <a:r>
              <a:rPr lang="fr-FR" dirty="0">
                <a:hlinkClick r:id="rId6"/>
              </a:rPr>
              <a:t>Compass to </a:t>
            </a:r>
            <a:r>
              <a:rPr lang="fr-FR" dirty="0" err="1">
                <a:hlinkClick r:id="rId6"/>
              </a:rPr>
              <a:t>publish</a:t>
            </a:r>
            <a:endParaRPr lang="fr-FR" dirty="0"/>
          </a:p>
        </p:txBody>
      </p:sp>
      <p:sp>
        <p:nvSpPr>
          <p:cNvPr id="4" name="Ellipse 3">
            <a:extLst>
              <a:ext uri="{FF2B5EF4-FFF2-40B4-BE49-F238E27FC236}">
                <a16:creationId xmlns:a16="http://schemas.microsoft.com/office/drawing/2014/main" id="{D53A4C66-ED18-47FF-8D53-126B3FB840A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7" action="ppaction://hlinksldjump"/>
            <a:extLst>
              <a:ext uri="{FF2B5EF4-FFF2-40B4-BE49-F238E27FC236}">
                <a16:creationId xmlns:a16="http://schemas.microsoft.com/office/drawing/2014/main" id="{3B74C697-B13D-4E25-B74F-9083FA7C4BEF}"/>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8" action="ppaction://hlinksldjump"/>
            <a:extLst>
              <a:ext uri="{FF2B5EF4-FFF2-40B4-BE49-F238E27FC236}">
                <a16:creationId xmlns:a16="http://schemas.microsoft.com/office/drawing/2014/main" id="{B51C4A4F-8CF6-4372-99C5-B165EA257BA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887583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AFE76-ADA6-43A0-8027-DC56570E3FEA}"/>
              </a:ext>
            </a:extLst>
          </p:cNvPr>
          <p:cNvSpPr>
            <a:spLocks noGrp="1"/>
          </p:cNvSpPr>
          <p:nvPr>
            <p:ph type="title"/>
          </p:nvPr>
        </p:nvSpPr>
        <p:spPr/>
        <p:txBody>
          <a:bodyPr/>
          <a:lstStyle/>
          <a:p>
            <a:r>
              <a:rPr lang="fr-FR" dirty="0"/>
              <a:t>Voie dorée : revues prédatrices ou pseudo-revues ?</a:t>
            </a:r>
          </a:p>
        </p:txBody>
      </p:sp>
      <p:sp>
        <p:nvSpPr>
          <p:cNvPr id="3" name="Espace réservé du contenu 2">
            <a:extLst>
              <a:ext uri="{FF2B5EF4-FFF2-40B4-BE49-F238E27FC236}">
                <a16:creationId xmlns:a16="http://schemas.microsoft.com/office/drawing/2014/main" id="{F9B9FC65-63C0-4653-99AE-F9BDB187E456}"/>
              </a:ext>
            </a:extLst>
          </p:cNvPr>
          <p:cNvSpPr>
            <a:spLocks noGrp="1"/>
          </p:cNvSpPr>
          <p:nvPr>
            <p:ph idx="1"/>
          </p:nvPr>
        </p:nvSpPr>
        <p:spPr/>
        <p:txBody>
          <a:bodyPr>
            <a:normAutofit/>
          </a:bodyPr>
          <a:lstStyle/>
          <a:p>
            <a:r>
              <a:rPr lang="fr-FR" dirty="0"/>
              <a:t>Certains chercheurs sont parfaitement conscients que la revue qui les sollicite n’opère pas un travail éditorial de qualité, mais quand la pression à publier est trop forte, c’est parfois leur unique recours pour allonger leur CV, surtout dans les établissements où les moyens manquent pour financer les APC de revues plus exigeantes.</a:t>
            </a:r>
          </a:p>
          <a:p>
            <a:r>
              <a:rPr lang="fr-FR" dirty="0"/>
              <a:t>On peut ainsi plutôt parler de pseudo-revues ou de pseudo-éditeurs que de prédateurs (</a:t>
            </a:r>
            <a:r>
              <a:rPr lang="fr-FR" dirty="0">
                <a:hlinkClick r:id="rId2"/>
              </a:rPr>
              <a:t>Laine &amp; </a:t>
            </a:r>
            <a:r>
              <a:rPr lang="fr-FR" dirty="0" err="1">
                <a:hlinkClick r:id="rId2"/>
              </a:rPr>
              <a:t>Winker</a:t>
            </a:r>
            <a:r>
              <a:rPr lang="fr-FR" dirty="0"/>
              <a:t>).</a:t>
            </a:r>
          </a:p>
          <a:p>
            <a:r>
              <a:rPr lang="fr-FR" dirty="0"/>
              <a:t>Ces revues participent malheureusement à un mouvement de « science-</a:t>
            </a:r>
            <a:r>
              <a:rPr lang="fr-FR" dirty="0" err="1"/>
              <a:t>washing</a:t>
            </a:r>
            <a:r>
              <a:rPr lang="fr-FR" dirty="0"/>
              <a:t> », qui fait passer pour robustes des théories qui n’ont en fait de scientifiques que l’aspect. C’est particulièrement grave en sciences de la santé, sciences de gestion (pratiques managériales douteuses voire délétères), etc. (</a:t>
            </a:r>
            <a:r>
              <a:rPr lang="fr-FR" dirty="0" err="1">
                <a:hlinkClick r:id="rId3"/>
              </a:rPr>
              <a:t>Heimstädt</a:t>
            </a:r>
            <a:r>
              <a:rPr lang="fr-FR" dirty="0">
                <a:hlinkClick r:id="rId3"/>
              </a:rPr>
              <a:t> &amp; </a:t>
            </a:r>
            <a:r>
              <a:rPr lang="fr-FR" dirty="0" err="1">
                <a:hlinkClick r:id="rId3"/>
              </a:rPr>
              <a:t>Dobusch</a:t>
            </a:r>
            <a:r>
              <a:rPr lang="fr-FR" dirty="0"/>
              <a:t>).</a:t>
            </a:r>
          </a:p>
        </p:txBody>
      </p:sp>
      <p:sp>
        <p:nvSpPr>
          <p:cNvPr id="4" name="Ellipse 3">
            <a:extLst>
              <a:ext uri="{FF2B5EF4-FFF2-40B4-BE49-F238E27FC236}">
                <a16:creationId xmlns:a16="http://schemas.microsoft.com/office/drawing/2014/main" id="{71805F28-AD72-4FB6-9CC9-65BE1AC087E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EEF11570-9354-4EDB-AAA7-F70F402F9382}"/>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E72441AC-9466-4B42-B5EA-2EEB3F0EC0A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498009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1D9AC-459A-42FC-AF23-B34F1E5183FC}"/>
              </a:ext>
            </a:extLst>
          </p:cNvPr>
          <p:cNvSpPr>
            <a:spLocks noGrp="1"/>
          </p:cNvSpPr>
          <p:nvPr>
            <p:ph type="title"/>
          </p:nvPr>
        </p:nvSpPr>
        <p:spPr/>
        <p:txBody>
          <a:bodyPr/>
          <a:lstStyle/>
          <a:p>
            <a:r>
              <a:rPr lang="fr-FR" dirty="0"/>
              <a:t>Acteurs de la voie dorée</a:t>
            </a:r>
          </a:p>
        </p:txBody>
      </p:sp>
      <p:sp>
        <p:nvSpPr>
          <p:cNvPr id="3" name="Espace réservé du contenu 2">
            <a:extLst>
              <a:ext uri="{FF2B5EF4-FFF2-40B4-BE49-F238E27FC236}">
                <a16:creationId xmlns:a16="http://schemas.microsoft.com/office/drawing/2014/main" id="{75B5E469-C8AF-497F-93B8-7BA660E4BF90}"/>
              </a:ext>
            </a:extLst>
          </p:cNvPr>
          <p:cNvSpPr>
            <a:spLocks noGrp="1"/>
          </p:cNvSpPr>
          <p:nvPr>
            <p:ph idx="1"/>
          </p:nvPr>
        </p:nvSpPr>
        <p:spPr/>
        <p:txBody>
          <a:bodyPr>
            <a:normAutofit/>
          </a:bodyPr>
          <a:lstStyle/>
          <a:p>
            <a:r>
              <a:rPr lang="fr-FR" dirty="0"/>
              <a:t>Le portail coopératif </a:t>
            </a:r>
            <a:r>
              <a:rPr lang="fr-FR" dirty="0" err="1"/>
              <a:t>SciELO</a:t>
            </a:r>
            <a:r>
              <a:rPr lang="fr-FR" dirty="0"/>
              <a:t> (</a:t>
            </a:r>
            <a:r>
              <a:rPr lang="fr-FR" i="1" dirty="0"/>
              <a:t>Scientific </a:t>
            </a:r>
            <a:r>
              <a:rPr lang="fr-FR" i="1" dirty="0" err="1"/>
              <a:t>Electronic</a:t>
            </a:r>
            <a:r>
              <a:rPr lang="fr-FR" i="1" dirty="0"/>
              <a:t> Library Online</a:t>
            </a:r>
            <a:r>
              <a:rPr lang="fr-FR" dirty="0"/>
              <a:t>) héberge près de 1800 revues à comité de lecture en libre accès total issues d’Amérique latine et Caraïbes, Espagne, Portugal, Afrique du Sud.</a:t>
            </a:r>
          </a:p>
          <a:p>
            <a:r>
              <a:rPr lang="fr-FR" dirty="0"/>
              <a:t>La plateforme Érudit héberge de nombreuses ressources SHS publiées en français en Amérique du Nord (revues, ouvrages, actes, mémoires…).</a:t>
            </a:r>
          </a:p>
          <a:p>
            <a:r>
              <a:rPr lang="fr-FR" dirty="0"/>
              <a:t>L’infrastructure publique française </a:t>
            </a:r>
            <a:r>
              <a:rPr lang="fr-FR" dirty="0" err="1"/>
              <a:t>OpenEdition</a:t>
            </a:r>
            <a:r>
              <a:rPr lang="fr-FR" dirty="0"/>
              <a:t> diffuse de nombreuses ressources en libre accès, la plupart selon un modèle platine / freemium</a:t>
            </a:r>
          </a:p>
        </p:txBody>
      </p:sp>
      <p:sp>
        <p:nvSpPr>
          <p:cNvPr id="4" name="Ellipse 3">
            <a:extLst>
              <a:ext uri="{FF2B5EF4-FFF2-40B4-BE49-F238E27FC236}">
                <a16:creationId xmlns:a16="http://schemas.microsoft.com/office/drawing/2014/main" id="{A01587CC-291D-449F-BA4D-310DAA6A27F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8F2D5477-9265-4B0B-8397-1DBBBE2D2331}"/>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3" action="ppaction://hlinksldjump"/>
            <a:extLst>
              <a:ext uri="{FF2B5EF4-FFF2-40B4-BE49-F238E27FC236}">
                <a16:creationId xmlns:a16="http://schemas.microsoft.com/office/drawing/2014/main" id="{84E59416-031A-409B-A67B-665A020F86E4}"/>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057104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F7616-A737-4EAC-A19F-EA19630CE319}"/>
              </a:ext>
            </a:extLst>
          </p:cNvPr>
          <p:cNvSpPr>
            <a:spLocks noGrp="1"/>
          </p:cNvSpPr>
          <p:nvPr>
            <p:ph type="title"/>
          </p:nvPr>
        </p:nvSpPr>
        <p:spPr>
          <a:xfrm>
            <a:off x="628650" y="365126"/>
            <a:ext cx="7886700" cy="1666874"/>
          </a:xfrm>
        </p:spPr>
        <p:txBody>
          <a:bodyPr>
            <a:normAutofit/>
          </a:bodyPr>
          <a:lstStyle/>
          <a:p>
            <a:r>
              <a:rPr lang="fr-FR" sz="4000" dirty="0"/>
              <a:t>Nouvelles formes de publication scientifique</a:t>
            </a:r>
          </a:p>
        </p:txBody>
      </p:sp>
      <p:sp>
        <p:nvSpPr>
          <p:cNvPr id="3" name="Espace réservé du contenu 2">
            <a:extLst>
              <a:ext uri="{FF2B5EF4-FFF2-40B4-BE49-F238E27FC236}">
                <a16:creationId xmlns:a16="http://schemas.microsoft.com/office/drawing/2014/main" id="{30DCFCD8-CD3C-4554-9FDD-8833D8E97D92}"/>
              </a:ext>
            </a:extLst>
          </p:cNvPr>
          <p:cNvSpPr>
            <a:spLocks noGrp="1"/>
          </p:cNvSpPr>
          <p:nvPr>
            <p:ph idx="1"/>
          </p:nvPr>
        </p:nvSpPr>
        <p:spPr>
          <a:xfrm>
            <a:off x="628650" y="2032000"/>
            <a:ext cx="7886700" cy="4368800"/>
          </a:xfrm>
        </p:spPr>
        <p:txBody>
          <a:bodyPr>
            <a:normAutofit fontScale="92500" lnSpcReduction="20000"/>
          </a:bodyPr>
          <a:lstStyle/>
          <a:p>
            <a:r>
              <a:rPr lang="fr-FR" dirty="0"/>
              <a:t>Plateformes de </a:t>
            </a:r>
            <a:r>
              <a:rPr lang="fr-FR" dirty="0" err="1"/>
              <a:t>preprints</a:t>
            </a:r>
            <a:r>
              <a:rPr lang="fr-FR" dirty="0"/>
              <a:t> : certaines communautés scientifiques se réapproprient le processus de publication, en tirant profit des nouvelles technologies :</a:t>
            </a:r>
          </a:p>
          <a:p>
            <a:pPr lvl="1"/>
            <a:r>
              <a:rPr lang="fr-FR" dirty="0"/>
              <a:t>Les auteurs diffusent leurs textes en libre accès sur des serveurs de </a:t>
            </a:r>
            <a:r>
              <a:rPr lang="fr-FR" dirty="0" err="1"/>
              <a:t>preprints</a:t>
            </a:r>
            <a:r>
              <a:rPr lang="fr-FR" dirty="0"/>
              <a:t> ou dans des archives ouvertes ;</a:t>
            </a:r>
          </a:p>
          <a:p>
            <a:pPr lvl="1"/>
            <a:r>
              <a:rPr lang="fr-FR" dirty="0"/>
              <a:t>Puis la communauté scientifique échange librement et ouvertement autour des textes soumis, en vue de les améliorer ou de les signaler comme étant de bonne qualité ;</a:t>
            </a:r>
          </a:p>
          <a:p>
            <a:pPr lvl="1"/>
            <a:r>
              <a:rPr lang="fr-FR" dirty="0"/>
              <a:t>Il peut arriver que les articles ainsi commentés soient ensuite soumis à des revues traditionnelles ou épi-revues.</a:t>
            </a:r>
          </a:p>
          <a:p>
            <a:r>
              <a:rPr lang="fr-FR" dirty="0"/>
              <a:t>Les épi-revues ou </a:t>
            </a:r>
            <a:r>
              <a:rPr lang="fr-FR" i="1" dirty="0"/>
              <a:t>overlay </a:t>
            </a:r>
            <a:r>
              <a:rPr lang="fr-FR" i="1" dirty="0" err="1"/>
              <a:t>journals</a:t>
            </a:r>
            <a:r>
              <a:rPr lang="fr-FR" dirty="0"/>
              <a:t> : ce sont des revues qui combinent les deux voies verte et dorée :</a:t>
            </a:r>
          </a:p>
          <a:p>
            <a:pPr lvl="1"/>
            <a:r>
              <a:rPr lang="fr-FR" dirty="0"/>
              <a:t>Les auteurs diffusent leurs textes en libre accès sur des serveurs de </a:t>
            </a:r>
            <a:r>
              <a:rPr lang="fr-FR" dirty="0" err="1"/>
              <a:t>preprints</a:t>
            </a:r>
            <a:r>
              <a:rPr lang="fr-FR" dirty="0"/>
              <a:t> ou dans des archives ouvertes ;</a:t>
            </a:r>
          </a:p>
          <a:p>
            <a:pPr lvl="1"/>
            <a:r>
              <a:rPr lang="fr-FR" dirty="0"/>
              <a:t>Puis les comités éditoriaux des épi-revues organisent l’activité d’évaluation et de discussion scientifique des prépublications soumises ou sélectionnées. Les épi-revues apportent aux archives ouvertes une « surcouche » de valeur ajoutée en apposant la caution scientifique d’un comité éditorial à chaque article retenu ;</a:t>
            </a:r>
          </a:p>
          <a:p>
            <a:pPr lvl="1"/>
            <a:r>
              <a:rPr lang="fr-FR" dirty="0"/>
              <a:t>La plateforme </a:t>
            </a:r>
            <a:r>
              <a:rPr lang="fr-FR" dirty="0" err="1">
                <a:hlinkClick r:id="rId2"/>
              </a:rPr>
              <a:t>Épisciences</a:t>
            </a:r>
            <a:r>
              <a:rPr lang="fr-FR" dirty="0"/>
              <a:t> du CCSD héberge la plupart des épi-revues françaises.</a:t>
            </a:r>
          </a:p>
        </p:txBody>
      </p:sp>
      <p:sp>
        <p:nvSpPr>
          <p:cNvPr id="4" name="Ellipse 3">
            <a:extLst>
              <a:ext uri="{FF2B5EF4-FFF2-40B4-BE49-F238E27FC236}">
                <a16:creationId xmlns:a16="http://schemas.microsoft.com/office/drawing/2014/main" id="{88CE6A9D-A9BE-4CA2-8BC3-553FC073709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65D4EF5B-C498-4426-990C-9E8932464467}"/>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E3D00F8A-F965-4126-9EA9-3EED2C8C26F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602498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DF0E2-028A-4667-8E67-9FAB68144D6E}"/>
              </a:ext>
            </a:extLst>
          </p:cNvPr>
          <p:cNvSpPr>
            <a:spLocks noGrp="1"/>
          </p:cNvSpPr>
          <p:nvPr>
            <p:ph type="title"/>
          </p:nvPr>
        </p:nvSpPr>
        <p:spPr/>
        <p:txBody>
          <a:bodyPr/>
          <a:lstStyle/>
          <a:p>
            <a:r>
              <a:rPr lang="fr-FR" dirty="0"/>
              <a:t>Voies dorée et diamant : </a:t>
            </a:r>
            <a:r>
              <a:rPr lang="fr-FR" i="1" dirty="0"/>
              <a:t>journal </a:t>
            </a:r>
            <a:r>
              <a:rPr lang="fr-FR" i="1" dirty="0" err="1"/>
              <a:t>flipping</a:t>
            </a:r>
            <a:r>
              <a:rPr lang="fr-FR" dirty="0"/>
              <a:t> et FAIR OA</a:t>
            </a:r>
          </a:p>
        </p:txBody>
      </p:sp>
      <p:sp>
        <p:nvSpPr>
          <p:cNvPr id="3" name="Espace réservé du contenu 2">
            <a:extLst>
              <a:ext uri="{FF2B5EF4-FFF2-40B4-BE49-F238E27FC236}">
                <a16:creationId xmlns:a16="http://schemas.microsoft.com/office/drawing/2014/main" id="{CCC895C3-F072-4788-A163-79A2F4F87FCC}"/>
              </a:ext>
            </a:extLst>
          </p:cNvPr>
          <p:cNvSpPr>
            <a:spLocks noGrp="1"/>
          </p:cNvSpPr>
          <p:nvPr>
            <p:ph idx="1"/>
          </p:nvPr>
        </p:nvSpPr>
        <p:spPr>
          <a:xfrm>
            <a:off x="628650" y="1825624"/>
            <a:ext cx="7886700" cy="4562475"/>
          </a:xfrm>
        </p:spPr>
        <p:txBody>
          <a:bodyPr>
            <a:normAutofit/>
          </a:bodyPr>
          <a:lstStyle/>
          <a:p>
            <a:r>
              <a:rPr lang="fr-FR" dirty="0"/>
              <a:t>Le </a:t>
            </a:r>
            <a:r>
              <a:rPr lang="fr-FR" dirty="0" err="1"/>
              <a:t>Fair</a:t>
            </a:r>
            <a:r>
              <a:rPr lang="fr-FR" dirty="0"/>
              <a:t> Open Access (FOA) est une forme d’OA dans lequel la revue est contrôlée par sa communauté scientifique et non par l’éditeur. Principes :</a:t>
            </a:r>
          </a:p>
          <a:p>
            <a:pPr lvl="1"/>
            <a:r>
              <a:rPr lang="fr-FR" dirty="0"/>
              <a:t>La propriété du titre de la revue doit appartenir à son comité éditorial ou à une société savante</a:t>
            </a:r>
          </a:p>
          <a:p>
            <a:pPr lvl="1"/>
            <a:r>
              <a:rPr lang="fr-FR" dirty="0"/>
              <a:t>Les auteurs doivent conserver leurs droits</a:t>
            </a:r>
          </a:p>
          <a:p>
            <a:pPr lvl="1"/>
            <a:r>
              <a:rPr lang="fr-FR" dirty="0"/>
              <a:t>La revue doit être en libre accès</a:t>
            </a:r>
          </a:p>
          <a:p>
            <a:pPr lvl="1"/>
            <a:r>
              <a:rPr lang="fr-FR" dirty="0"/>
              <a:t>Les APC doivent être payés par une agence gouvernementale ou un consortium de bibliothèque, mais pas par les auteurs</a:t>
            </a:r>
          </a:p>
          <a:p>
            <a:pPr lvl="1"/>
            <a:r>
              <a:rPr lang="fr-FR" dirty="0"/>
              <a:t>Les APC doivent être transparents, d’un niveau raisonnable et proportionnels au travail réel de l’éditeur = condition centrale, pour ne pas favoriser les dérives possibles du modèle auteur-payeur.</a:t>
            </a:r>
          </a:p>
          <a:p>
            <a:r>
              <a:rPr lang="fr-FR" dirty="0"/>
              <a:t>La plupart des revues aujourd’hui en FOA ont en fait « échappé » à leur éditeur original, pour changer de modèle économique, d’où l’expression « journal </a:t>
            </a:r>
            <a:r>
              <a:rPr lang="fr-FR" dirty="0" err="1"/>
              <a:t>flipping</a:t>
            </a:r>
            <a:r>
              <a:rPr lang="fr-FR" dirty="0"/>
              <a:t> ».</a:t>
            </a:r>
          </a:p>
        </p:txBody>
      </p:sp>
      <p:sp>
        <p:nvSpPr>
          <p:cNvPr id="4" name="Ellipse 3">
            <a:extLst>
              <a:ext uri="{FF2B5EF4-FFF2-40B4-BE49-F238E27FC236}">
                <a16:creationId xmlns:a16="http://schemas.microsoft.com/office/drawing/2014/main" id="{553644F4-19D1-43FF-A7E8-7FBC017F1ED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E4AB9230-A37A-4676-88FE-EB7FF559F6F8}"/>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F167717D-BDDC-4024-B7F8-3B3BF03699F0}"/>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37951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E1317-2558-41A0-9407-E8A737AD0D69}"/>
              </a:ext>
            </a:extLst>
          </p:cNvPr>
          <p:cNvSpPr>
            <a:spLocks noGrp="1"/>
          </p:cNvSpPr>
          <p:nvPr>
            <p:ph type="title"/>
          </p:nvPr>
        </p:nvSpPr>
        <p:spPr/>
        <p:txBody>
          <a:bodyPr/>
          <a:lstStyle/>
          <a:p>
            <a:r>
              <a:rPr lang="fr-FR" dirty="0"/>
              <a:t>Les déclinaisons de la voie verte</a:t>
            </a:r>
          </a:p>
        </p:txBody>
      </p:sp>
      <p:sp>
        <p:nvSpPr>
          <p:cNvPr id="3" name="Espace réservé du contenu 2">
            <a:extLst>
              <a:ext uri="{FF2B5EF4-FFF2-40B4-BE49-F238E27FC236}">
                <a16:creationId xmlns:a16="http://schemas.microsoft.com/office/drawing/2014/main" id="{44FAA086-2E67-41E5-9549-7194B9699D0F}"/>
              </a:ext>
            </a:extLst>
          </p:cNvPr>
          <p:cNvSpPr>
            <a:spLocks noGrp="1"/>
          </p:cNvSpPr>
          <p:nvPr>
            <p:ph idx="1"/>
          </p:nvPr>
        </p:nvSpPr>
        <p:spPr/>
        <p:txBody>
          <a:bodyPr>
            <a:normAutofit/>
          </a:bodyPr>
          <a:lstStyle/>
          <a:p>
            <a:pPr marL="0" indent="0">
              <a:buNone/>
            </a:pPr>
            <a:r>
              <a:rPr lang="fr-FR" dirty="0"/>
              <a:t>Rappel : la voie verte correspond au fait de rendre des travaux scientifiques disponibles par une voie parallèle à l’édition scientifique traditionnelle.</a:t>
            </a:r>
          </a:p>
          <a:p>
            <a:r>
              <a:rPr lang="fr-FR" dirty="0"/>
              <a:t>Avant examen par les pairs et avant la publication par un éditeur, des travaux scientifiques peuvent être rendus disponible </a:t>
            </a:r>
            <a:r>
              <a:rPr lang="fr-FR" i="1" dirty="0"/>
              <a:t>via</a:t>
            </a:r>
            <a:r>
              <a:rPr lang="fr-FR" dirty="0"/>
              <a:t> des serveurs de </a:t>
            </a:r>
            <a:r>
              <a:rPr lang="fr-FR" i="1" dirty="0" err="1"/>
              <a:t>preprints</a:t>
            </a:r>
            <a:r>
              <a:rPr lang="fr-FR" dirty="0"/>
              <a:t>.</a:t>
            </a:r>
          </a:p>
          <a:p>
            <a:r>
              <a:rPr lang="fr-FR" dirty="0"/>
              <a:t>Après examen par les pairs et après la publication par un éditeur, des travaux scientifiques peuvent être rendus disponibles </a:t>
            </a:r>
            <a:r>
              <a:rPr lang="fr-FR" i="1" dirty="0"/>
              <a:t>via</a:t>
            </a:r>
            <a:r>
              <a:rPr lang="fr-FR" dirty="0"/>
              <a:t> des archives ouvertes. </a:t>
            </a:r>
          </a:p>
        </p:txBody>
      </p:sp>
      <p:sp>
        <p:nvSpPr>
          <p:cNvPr id="4" name="Ellipse 3">
            <a:extLst>
              <a:ext uri="{FF2B5EF4-FFF2-40B4-BE49-F238E27FC236}">
                <a16:creationId xmlns:a16="http://schemas.microsoft.com/office/drawing/2014/main" id="{2BE382F9-B3F3-4E16-B0AA-9B53415E902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B0EB9D91-649D-4023-9534-FB42C7D354F5}"/>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687CAB29-6ACB-4435-A00C-4CF3C1A6F6D8}"/>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59542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C0795-16EB-4AB9-A549-E247496ECC67}"/>
              </a:ext>
            </a:extLst>
          </p:cNvPr>
          <p:cNvSpPr>
            <a:spLocks noGrp="1"/>
          </p:cNvSpPr>
          <p:nvPr>
            <p:ph type="title"/>
          </p:nvPr>
        </p:nvSpPr>
        <p:spPr/>
        <p:txBody>
          <a:bodyPr/>
          <a:lstStyle/>
          <a:p>
            <a:r>
              <a:rPr lang="fr-FR" dirty="0"/>
              <a:t>Des exemples de déclinaison de la voie verte</a:t>
            </a:r>
          </a:p>
        </p:txBody>
      </p:sp>
      <p:sp>
        <p:nvSpPr>
          <p:cNvPr id="3" name="Espace réservé du contenu 2">
            <a:extLst>
              <a:ext uri="{FF2B5EF4-FFF2-40B4-BE49-F238E27FC236}">
                <a16:creationId xmlns:a16="http://schemas.microsoft.com/office/drawing/2014/main" id="{AD8039CE-50FA-4616-91EF-5B00B09D635F}"/>
              </a:ext>
            </a:extLst>
          </p:cNvPr>
          <p:cNvSpPr>
            <a:spLocks noGrp="1"/>
          </p:cNvSpPr>
          <p:nvPr>
            <p:ph idx="1"/>
          </p:nvPr>
        </p:nvSpPr>
        <p:spPr/>
        <p:txBody>
          <a:bodyPr>
            <a:normAutofit fontScale="92500" lnSpcReduction="10000"/>
          </a:bodyPr>
          <a:lstStyle/>
          <a:p>
            <a:r>
              <a:rPr lang="fr-FR" dirty="0"/>
              <a:t>Des serveurs de </a:t>
            </a:r>
            <a:r>
              <a:rPr lang="fr-FR" dirty="0" err="1"/>
              <a:t>preprints</a:t>
            </a:r>
            <a:r>
              <a:rPr lang="fr-FR" dirty="0"/>
              <a:t>, qui hébergent des travaux scientifiques non encore évalués par les pairs :</a:t>
            </a:r>
          </a:p>
          <a:p>
            <a:pPr lvl="1"/>
            <a:r>
              <a:rPr lang="fr-FR" dirty="0"/>
              <a:t>Serveurs gérés par la communauté académique :</a:t>
            </a:r>
          </a:p>
          <a:p>
            <a:pPr lvl="2"/>
            <a:r>
              <a:rPr lang="fr-FR" dirty="0" err="1">
                <a:hlinkClick r:id="rId3"/>
              </a:rPr>
              <a:t>arXiv</a:t>
            </a:r>
            <a:r>
              <a:rPr lang="fr-FR" dirty="0"/>
              <a:t> : pour les mathématiques et la physique</a:t>
            </a:r>
          </a:p>
          <a:p>
            <a:pPr lvl="2"/>
            <a:r>
              <a:rPr lang="fr-FR" dirty="0" err="1">
                <a:hlinkClick r:id="rId4"/>
              </a:rPr>
              <a:t>bioRxiv</a:t>
            </a:r>
            <a:r>
              <a:rPr lang="fr-FR" dirty="0"/>
              <a:t> : pour la biologie</a:t>
            </a:r>
          </a:p>
          <a:p>
            <a:pPr lvl="2"/>
            <a:r>
              <a:rPr lang="fr-FR" dirty="0" err="1">
                <a:hlinkClick r:id="rId5"/>
              </a:rPr>
              <a:t>socRxiv</a:t>
            </a:r>
            <a:r>
              <a:rPr lang="fr-FR" dirty="0"/>
              <a:t> : pour les sciences sociales (inclus dans l’infrastructure globale </a:t>
            </a:r>
            <a:r>
              <a:rPr lang="fr-FR" i="1" dirty="0"/>
              <a:t>Open Science Framework</a:t>
            </a:r>
            <a:r>
              <a:rPr lang="fr-FR" dirty="0"/>
              <a:t>)</a:t>
            </a:r>
          </a:p>
          <a:p>
            <a:pPr lvl="1"/>
            <a:r>
              <a:rPr lang="fr-FR" dirty="0"/>
              <a:t>Serveurs gérés par des éditeurs commerciaux :</a:t>
            </a:r>
          </a:p>
          <a:p>
            <a:pPr lvl="2"/>
            <a:r>
              <a:rPr lang="fr-FR" dirty="0" err="1">
                <a:hlinkClick r:id="rId6"/>
              </a:rPr>
              <a:t>ChemRxiv</a:t>
            </a:r>
            <a:r>
              <a:rPr lang="fr-FR" dirty="0"/>
              <a:t> : pour la chimie</a:t>
            </a:r>
          </a:p>
          <a:p>
            <a:pPr lvl="2"/>
            <a:r>
              <a:rPr lang="fr-FR" dirty="0">
                <a:hlinkClick r:id="rId7"/>
              </a:rPr>
              <a:t>SSRN</a:t>
            </a:r>
            <a:r>
              <a:rPr lang="fr-FR" dirty="0"/>
              <a:t> : pour les sciences sociales</a:t>
            </a:r>
          </a:p>
          <a:p>
            <a:r>
              <a:rPr lang="fr-FR" dirty="0"/>
              <a:t>Des archives ouvertes, qui hébergent des travaux scientifiques de tous types dont des travaux évalués par les pairs (statut de publication évolutif, doit être précisé au moment du dépôt pour éviter toute confusion) :</a:t>
            </a:r>
          </a:p>
          <a:p>
            <a:pPr lvl="1"/>
            <a:r>
              <a:rPr lang="fr-FR" dirty="0">
                <a:hlinkClick r:id="rId8"/>
              </a:rPr>
              <a:t>HAL</a:t>
            </a:r>
            <a:r>
              <a:rPr lang="fr-FR" dirty="0"/>
              <a:t> : archive ouverte pluridisciplinaire, jouant une place centrale dans le paysage français</a:t>
            </a:r>
          </a:p>
          <a:p>
            <a:pPr lvl="1"/>
            <a:r>
              <a:rPr lang="fr-FR" dirty="0">
                <a:hlinkClick r:id="rId9"/>
              </a:rPr>
              <a:t>SPIRE</a:t>
            </a:r>
            <a:r>
              <a:rPr lang="fr-FR" dirty="0"/>
              <a:t> : archive ouverte institutionnelle de Sciences Po</a:t>
            </a:r>
          </a:p>
          <a:p>
            <a:pPr lvl="1"/>
            <a:r>
              <a:rPr lang="fr-FR" dirty="0">
                <a:hlinkClick r:id="rId10"/>
              </a:rPr>
              <a:t>SAM</a:t>
            </a:r>
            <a:r>
              <a:rPr lang="fr-FR" dirty="0"/>
              <a:t> : archive ouverte institutionnelle des Arts &amp; Métiers</a:t>
            </a:r>
          </a:p>
          <a:p>
            <a:pPr lvl="1"/>
            <a:endParaRPr lang="fr-FR" dirty="0"/>
          </a:p>
          <a:p>
            <a:pPr lvl="1"/>
            <a:endParaRPr lang="fr-FR" dirty="0"/>
          </a:p>
        </p:txBody>
      </p:sp>
      <p:sp>
        <p:nvSpPr>
          <p:cNvPr id="4" name="Ellipse 3">
            <a:extLst>
              <a:ext uri="{FF2B5EF4-FFF2-40B4-BE49-F238E27FC236}">
                <a16:creationId xmlns:a16="http://schemas.microsoft.com/office/drawing/2014/main" id="{F9DEDA3C-DD8B-4A44-950D-6AD426F6111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11" action="ppaction://hlinksldjump"/>
            <a:extLst>
              <a:ext uri="{FF2B5EF4-FFF2-40B4-BE49-F238E27FC236}">
                <a16:creationId xmlns:a16="http://schemas.microsoft.com/office/drawing/2014/main" id="{285ED2E6-C2A4-415F-9DF7-749A98566840}"/>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12" action="ppaction://hlinksldjump"/>
            <a:extLst>
              <a:ext uri="{FF2B5EF4-FFF2-40B4-BE49-F238E27FC236}">
                <a16:creationId xmlns:a16="http://schemas.microsoft.com/office/drawing/2014/main" id="{F180235F-36E8-4BA6-B016-4D22DB7E004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28911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30EA2-CB93-4ED8-9B89-0E0D8295B544}"/>
              </a:ext>
            </a:extLst>
          </p:cNvPr>
          <p:cNvSpPr>
            <a:spLocks noGrp="1"/>
          </p:cNvSpPr>
          <p:nvPr>
            <p:ph type="title"/>
          </p:nvPr>
        </p:nvSpPr>
        <p:spPr/>
        <p:txBody>
          <a:bodyPr/>
          <a:lstStyle/>
          <a:p>
            <a:r>
              <a:rPr lang="fr-FR" dirty="0"/>
              <a:t>Trouver une plateforme d’</a:t>
            </a:r>
            <a:r>
              <a:rPr lang="fr-FR" dirty="0" err="1"/>
              <a:t>auto-archivage</a:t>
            </a:r>
            <a:endParaRPr lang="fr-FR" dirty="0"/>
          </a:p>
        </p:txBody>
      </p:sp>
      <p:sp>
        <p:nvSpPr>
          <p:cNvPr id="3" name="Espace réservé du contenu 2">
            <a:extLst>
              <a:ext uri="{FF2B5EF4-FFF2-40B4-BE49-F238E27FC236}">
                <a16:creationId xmlns:a16="http://schemas.microsoft.com/office/drawing/2014/main" id="{93352AC4-57E5-497E-89D0-71727BC48D2E}"/>
              </a:ext>
            </a:extLst>
          </p:cNvPr>
          <p:cNvSpPr>
            <a:spLocks noGrp="1"/>
          </p:cNvSpPr>
          <p:nvPr>
            <p:ph idx="1"/>
          </p:nvPr>
        </p:nvSpPr>
        <p:spPr/>
        <p:txBody>
          <a:bodyPr/>
          <a:lstStyle/>
          <a:p>
            <a:r>
              <a:rPr lang="fr-FR" dirty="0"/>
              <a:t>Deux outils principaux permettent d’identifier les plateformes d’</a:t>
            </a:r>
            <a:r>
              <a:rPr lang="fr-FR" dirty="0" err="1"/>
              <a:t>auto-archivage</a:t>
            </a:r>
            <a:r>
              <a:rPr lang="fr-FR" dirty="0"/>
              <a:t> et de prendre connaissance de leur fonctionnement :</a:t>
            </a:r>
          </a:p>
          <a:p>
            <a:pPr lvl="1"/>
            <a:r>
              <a:rPr lang="fr-FR" dirty="0" err="1">
                <a:hlinkClick r:id="rId2"/>
              </a:rPr>
              <a:t>OpenDOAR</a:t>
            </a:r>
            <a:r>
              <a:rPr lang="fr-FR" dirty="0"/>
              <a:t> (Directory of Open Access Repositories)</a:t>
            </a:r>
          </a:p>
          <a:p>
            <a:pPr lvl="1"/>
            <a:r>
              <a:rPr lang="fr-FR" dirty="0">
                <a:hlinkClick r:id="rId3"/>
              </a:rPr>
              <a:t>ROAR</a:t>
            </a:r>
            <a:r>
              <a:rPr lang="fr-FR" dirty="0"/>
              <a:t> (</a:t>
            </a:r>
            <a:r>
              <a:rPr lang="fr-FR" dirty="0" err="1"/>
              <a:t>Registry</a:t>
            </a:r>
            <a:r>
              <a:rPr lang="fr-FR" dirty="0"/>
              <a:t> of Open Access Repositories)</a:t>
            </a:r>
          </a:p>
          <a:p>
            <a:r>
              <a:rPr lang="fr-FR" dirty="0"/>
              <a:t>Vous trouverez également sur HAL une </a:t>
            </a:r>
            <a:r>
              <a:rPr lang="fr-FR" dirty="0">
                <a:hlinkClick r:id="rId4"/>
              </a:rPr>
              <a:t>liste des portails</a:t>
            </a:r>
            <a:r>
              <a:rPr lang="fr-FR" dirty="0"/>
              <a:t> institutionnels ou disciplinaires qui composent cette archive ouverte</a:t>
            </a:r>
          </a:p>
        </p:txBody>
      </p:sp>
      <p:sp>
        <p:nvSpPr>
          <p:cNvPr id="4" name="Ellipse 3">
            <a:extLst>
              <a:ext uri="{FF2B5EF4-FFF2-40B4-BE49-F238E27FC236}">
                <a16:creationId xmlns:a16="http://schemas.microsoft.com/office/drawing/2014/main" id="{992A8B98-77A8-4EFA-B2C6-72761697D9B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EC0AD81F-40D8-4BEC-9527-9C2C84EC9D75}"/>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ECA69319-28AF-4233-961B-F127CEE6BE0A}"/>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9015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E560D-F12D-4D77-A4C3-F88860CFCB3C}"/>
              </a:ext>
            </a:extLst>
          </p:cNvPr>
          <p:cNvSpPr>
            <a:spLocks noGrp="1"/>
          </p:cNvSpPr>
          <p:nvPr>
            <p:ph type="title"/>
          </p:nvPr>
        </p:nvSpPr>
        <p:spPr/>
        <p:txBody>
          <a:bodyPr/>
          <a:lstStyle/>
          <a:p>
            <a:r>
              <a:rPr lang="fr-FR" dirty="0"/>
              <a:t>Qu’appelle-t-on science ouverte ?</a:t>
            </a:r>
          </a:p>
        </p:txBody>
      </p:sp>
      <p:sp>
        <p:nvSpPr>
          <p:cNvPr id="3" name="Espace réservé du contenu 2">
            <a:extLst>
              <a:ext uri="{FF2B5EF4-FFF2-40B4-BE49-F238E27FC236}">
                <a16:creationId xmlns:a16="http://schemas.microsoft.com/office/drawing/2014/main" id="{27EEF85B-9EE5-423E-A5AF-F2AC9888ABCC}"/>
              </a:ext>
            </a:extLst>
          </p:cNvPr>
          <p:cNvSpPr>
            <a:spLocks noGrp="1"/>
          </p:cNvSpPr>
          <p:nvPr>
            <p:ph idx="1"/>
          </p:nvPr>
        </p:nvSpPr>
        <p:spPr/>
        <p:txBody>
          <a:bodyPr>
            <a:normAutofit lnSpcReduction="10000"/>
          </a:bodyPr>
          <a:lstStyle/>
          <a:p>
            <a:r>
              <a:rPr lang="fr-FR" dirty="0"/>
              <a:t>« La science ouverte est un mouvement visant à rendre la recherche, ses outils et ses productions accessibles à tous les niveaux de la société.</a:t>
            </a:r>
          </a:p>
          <a:p>
            <a:r>
              <a:rPr lang="fr-FR" dirty="0"/>
              <a:t>C’est pratiquer la science de manière à ce que d’autres puissent collaborer et contribuer, où les données de recherche, les notes de laboratoire et autres processus de recherche sont librement disponibles, selon des conditions qui permettent la réutilisation, la redistribution et la reproduction de la recherche et de ses données et méthodes sous-jacentes. »</a:t>
            </a:r>
          </a:p>
          <a:p>
            <a:pPr marL="0" indent="0" algn="r">
              <a:buNone/>
            </a:pPr>
            <a:r>
              <a:rPr lang="en-US" sz="2000" dirty="0"/>
              <a:t>Source: </a:t>
            </a:r>
            <a:r>
              <a:rPr lang="en-US" sz="2000" dirty="0">
                <a:solidFill>
                  <a:schemeClr val="bg1"/>
                </a:solidFill>
                <a:hlinkClick r:id="rId3"/>
              </a:rPr>
              <a:t>FOSTER</a:t>
            </a:r>
            <a:endParaRPr lang="en-US" sz="2000" dirty="0">
              <a:solidFill>
                <a:schemeClr val="bg1"/>
              </a:solidFill>
            </a:endParaRPr>
          </a:p>
          <a:p>
            <a:endParaRPr lang="en-US" sz="2000" dirty="0"/>
          </a:p>
          <a:p>
            <a:r>
              <a:rPr lang="en-US" sz="2000" dirty="0" err="1"/>
              <a:t>Cette</a:t>
            </a:r>
            <a:r>
              <a:rPr lang="en-US" sz="2000" dirty="0"/>
              <a:t> </a:t>
            </a:r>
            <a:r>
              <a:rPr lang="en-US" sz="2000" dirty="0" err="1"/>
              <a:t>définition</a:t>
            </a:r>
            <a:r>
              <a:rPr lang="en-US" sz="2000" dirty="0"/>
              <a:t> a </a:t>
            </a:r>
            <a:r>
              <a:rPr lang="en-US" sz="2000" dirty="0" err="1"/>
              <a:t>amené</a:t>
            </a:r>
            <a:r>
              <a:rPr lang="en-US" sz="2000" dirty="0"/>
              <a:t> </a:t>
            </a:r>
            <a:r>
              <a:rPr lang="en-US" sz="2000" dirty="0" err="1"/>
              <a:t>certains</a:t>
            </a:r>
            <a:r>
              <a:rPr lang="en-US" sz="2000" dirty="0"/>
              <a:t> partisans de la science ouverte à dire que </a:t>
            </a:r>
            <a:r>
              <a:rPr lang="fr-FR" sz="2000" dirty="0"/>
              <a:t>« </a:t>
            </a:r>
            <a:r>
              <a:rPr lang="en-US" sz="2000" dirty="0"/>
              <a:t>la science ouverte </a:t>
            </a:r>
            <a:r>
              <a:rPr lang="en-US" sz="2000" dirty="0" err="1"/>
              <a:t>n’est</a:t>
            </a:r>
            <a:r>
              <a:rPr lang="en-US" sz="2000" dirty="0"/>
              <a:t> </a:t>
            </a:r>
            <a:r>
              <a:rPr lang="en-US" sz="2000" dirty="0" err="1"/>
              <a:t>rien</a:t>
            </a:r>
            <a:r>
              <a:rPr lang="en-US" sz="2000" dirty="0"/>
              <a:t> </a:t>
            </a:r>
            <a:r>
              <a:rPr lang="en-US" sz="2000" dirty="0" err="1"/>
              <a:t>d’autre</a:t>
            </a:r>
            <a:r>
              <a:rPr lang="en-US" sz="2000" dirty="0"/>
              <a:t> que de la science bien </a:t>
            </a:r>
            <a:r>
              <a:rPr lang="en-US" sz="2000" dirty="0" err="1"/>
              <a:t>faite</a:t>
            </a:r>
            <a:r>
              <a:rPr lang="fr-FR" sz="2000" dirty="0"/>
              <a:t> »</a:t>
            </a:r>
            <a:r>
              <a:rPr lang="en-US" sz="2000" dirty="0"/>
              <a:t> (</a:t>
            </a:r>
            <a:r>
              <a:rPr lang="en-US" sz="2000" i="1" dirty="0"/>
              <a:t>“Open science is just science done right</a:t>
            </a:r>
            <a:r>
              <a:rPr lang="en-US" sz="2000" dirty="0"/>
              <a:t>”)</a:t>
            </a:r>
          </a:p>
          <a:p>
            <a:pPr marL="0" indent="0">
              <a:buNone/>
            </a:pPr>
            <a:endParaRPr lang="fr-FR" dirty="0"/>
          </a:p>
        </p:txBody>
      </p:sp>
      <p:sp>
        <p:nvSpPr>
          <p:cNvPr id="4" name="Ellipse 3">
            <a:extLst>
              <a:ext uri="{FF2B5EF4-FFF2-40B4-BE49-F238E27FC236}">
                <a16:creationId xmlns:a16="http://schemas.microsoft.com/office/drawing/2014/main" id="{2B34E888-861F-4287-A037-137D6DC392B3}"/>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E884739B-2B76-4818-8652-2E5A9E976D27}"/>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E32499D4-C2A7-451B-974E-B8A9B6C50FE3}"/>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005906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C4FEF-DF5E-4C0D-BD8B-DF4094A6440C}"/>
              </a:ext>
            </a:extLst>
          </p:cNvPr>
          <p:cNvSpPr>
            <a:spLocks noGrp="1"/>
          </p:cNvSpPr>
          <p:nvPr>
            <p:ph type="title"/>
          </p:nvPr>
        </p:nvSpPr>
        <p:spPr/>
        <p:txBody>
          <a:bodyPr/>
          <a:lstStyle/>
          <a:p>
            <a:r>
              <a:rPr lang="fr-FR" dirty="0"/>
              <a:t>Voie verte : le statut de publication</a:t>
            </a:r>
          </a:p>
        </p:txBody>
      </p:sp>
      <p:sp>
        <p:nvSpPr>
          <p:cNvPr id="3" name="Espace réservé du contenu 2">
            <a:extLst>
              <a:ext uri="{FF2B5EF4-FFF2-40B4-BE49-F238E27FC236}">
                <a16:creationId xmlns:a16="http://schemas.microsoft.com/office/drawing/2014/main" id="{55E6659C-7263-4DCA-BE5A-57981997AF7A}"/>
              </a:ext>
            </a:extLst>
          </p:cNvPr>
          <p:cNvSpPr>
            <a:spLocks noGrp="1"/>
          </p:cNvSpPr>
          <p:nvPr>
            <p:ph idx="1"/>
          </p:nvPr>
        </p:nvSpPr>
        <p:spPr>
          <a:xfrm>
            <a:off x="561975" y="1906689"/>
            <a:ext cx="8020050" cy="4537075"/>
          </a:xfrm>
        </p:spPr>
        <p:txBody>
          <a:bodyPr>
            <a:normAutofit/>
          </a:bodyPr>
          <a:lstStyle/>
          <a:p>
            <a:r>
              <a:rPr lang="fr-FR" sz="2400" dirty="0"/>
              <a:t>On distingue plusieurs versions dans la vie d’une publication scientifique :</a:t>
            </a:r>
          </a:p>
          <a:p>
            <a:pPr lvl="1"/>
            <a:r>
              <a:rPr lang="fr-FR" sz="1800" dirty="0"/>
              <a:t>Quand elle n’a pas encore fait l’objet d’une évaluation par les pairs ou qu’elle est en cours d’évaluation, on parle d’un </a:t>
            </a:r>
            <a:r>
              <a:rPr lang="fr-FR" sz="1800" i="1" dirty="0" err="1"/>
              <a:t>preprint</a:t>
            </a:r>
            <a:r>
              <a:rPr lang="fr-FR" sz="1800" dirty="0"/>
              <a:t> (ou manuscrit auteur). Ce texte ne contient que des éléments qui relèvent du droit des auteurs eux-mêmes.</a:t>
            </a:r>
          </a:p>
          <a:p>
            <a:pPr lvl="1"/>
            <a:r>
              <a:rPr lang="fr-FR" sz="1800" dirty="0"/>
              <a:t>Quand le processus d’évaluation par les pairs, et donc de correction et d’amélioration de la publication, est terminée et acceptée pour publication, on parle d’un </a:t>
            </a:r>
            <a:r>
              <a:rPr lang="fr-FR" sz="1800" i="1" dirty="0" err="1"/>
              <a:t>postprint</a:t>
            </a:r>
            <a:r>
              <a:rPr lang="fr-FR" sz="1800" dirty="0"/>
              <a:t> (ou </a:t>
            </a:r>
            <a:r>
              <a:rPr lang="fr-FR" sz="1800" i="1" dirty="0"/>
              <a:t>AAM, </a:t>
            </a:r>
            <a:r>
              <a:rPr lang="fr-FR" sz="1800" i="1" dirty="0" err="1"/>
              <a:t>Author-accepted</a:t>
            </a:r>
            <a:r>
              <a:rPr lang="fr-FR" sz="1800" i="1" dirty="0"/>
              <a:t> </a:t>
            </a:r>
            <a:r>
              <a:rPr lang="fr-FR" sz="1800" i="1" dirty="0" err="1"/>
              <a:t>manscript</a:t>
            </a:r>
            <a:r>
              <a:rPr lang="fr-FR" sz="1800" dirty="0"/>
              <a:t>). Ce texte ne contient que des éléments qui relèvent du droit des auteurs eux-mêmes.</a:t>
            </a:r>
          </a:p>
          <a:p>
            <a:pPr lvl="1"/>
            <a:r>
              <a:rPr lang="fr-FR" sz="1800" dirty="0"/>
              <a:t>Quand la publication est enrichie par un éditeur commercial (mise en page, liens, ajout de métadonnées…), on parle de version éditeur ou PDF éditeur (</a:t>
            </a:r>
            <a:r>
              <a:rPr lang="fr-FR" sz="1800" i="1" dirty="0" err="1"/>
              <a:t>VoR</a:t>
            </a:r>
            <a:r>
              <a:rPr lang="fr-FR" sz="1800" i="1" dirty="0"/>
              <a:t>, Version of Reference</a:t>
            </a:r>
            <a:r>
              <a:rPr lang="fr-FR" sz="1800" dirty="0"/>
              <a:t>). Ce texte contient des éléments sous droits qui échappent aux auteurs.</a:t>
            </a:r>
          </a:p>
        </p:txBody>
      </p:sp>
      <p:sp>
        <p:nvSpPr>
          <p:cNvPr id="4" name="Ellipse 3">
            <a:extLst>
              <a:ext uri="{FF2B5EF4-FFF2-40B4-BE49-F238E27FC236}">
                <a16:creationId xmlns:a16="http://schemas.microsoft.com/office/drawing/2014/main" id="{65AC278E-7757-4F97-B2C9-2FE00298FFBA}"/>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CD6C584E-2516-4A4E-995B-7044959E9453}"/>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EC0F86D9-DC1B-46BE-9EBD-E4B71BD485BC}"/>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786783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8D8AA-C2BF-4829-A288-E4DE442EAA8A}"/>
              </a:ext>
            </a:extLst>
          </p:cNvPr>
          <p:cNvSpPr>
            <a:spLocks noGrp="1"/>
          </p:cNvSpPr>
          <p:nvPr>
            <p:ph type="title"/>
          </p:nvPr>
        </p:nvSpPr>
        <p:spPr/>
        <p:txBody>
          <a:bodyPr/>
          <a:lstStyle/>
          <a:p>
            <a:r>
              <a:rPr lang="fr-FR" dirty="0"/>
              <a:t>Voie verte : la position des éditeurs</a:t>
            </a:r>
          </a:p>
        </p:txBody>
      </p:sp>
      <p:sp>
        <p:nvSpPr>
          <p:cNvPr id="3" name="Espace réservé du contenu 2">
            <a:extLst>
              <a:ext uri="{FF2B5EF4-FFF2-40B4-BE49-F238E27FC236}">
                <a16:creationId xmlns:a16="http://schemas.microsoft.com/office/drawing/2014/main" id="{C80A44CC-B751-4088-8EC7-1ACBDDAC48CF}"/>
              </a:ext>
            </a:extLst>
          </p:cNvPr>
          <p:cNvSpPr>
            <a:spLocks noGrp="1"/>
          </p:cNvSpPr>
          <p:nvPr>
            <p:ph idx="1"/>
          </p:nvPr>
        </p:nvSpPr>
        <p:spPr/>
        <p:txBody>
          <a:bodyPr>
            <a:normAutofit lnSpcReduction="10000"/>
          </a:bodyPr>
          <a:lstStyle/>
          <a:p>
            <a:r>
              <a:rPr lang="fr-FR" sz="2400" dirty="0"/>
              <a:t>Les éditeurs commerciaux ont chacun une position différente sur l’</a:t>
            </a:r>
            <a:r>
              <a:rPr lang="fr-FR" sz="2400" dirty="0" err="1"/>
              <a:t>auto-archivage</a:t>
            </a:r>
            <a:r>
              <a:rPr lang="fr-FR" sz="2400" dirty="0"/>
              <a:t> des textes qu’ils publient. Ces politiques éditeurs concernent :</a:t>
            </a:r>
          </a:p>
          <a:p>
            <a:pPr lvl="1"/>
            <a:r>
              <a:rPr lang="fr-FR" dirty="0"/>
              <a:t>La version qu’il est possible de partager</a:t>
            </a:r>
          </a:p>
          <a:p>
            <a:pPr lvl="1"/>
            <a:r>
              <a:rPr lang="fr-FR" dirty="0"/>
              <a:t>Le délai au bout duquel il est possible de partager cette version</a:t>
            </a:r>
          </a:p>
          <a:p>
            <a:pPr lvl="1"/>
            <a:r>
              <a:rPr lang="fr-FR" dirty="0"/>
              <a:t>Les types de sites au sein desquels il est possible de partager cette version</a:t>
            </a:r>
          </a:p>
          <a:p>
            <a:r>
              <a:rPr lang="fr-FR" dirty="0"/>
              <a:t>Pour connaître la politique d’un éditeur sur l’</a:t>
            </a:r>
            <a:r>
              <a:rPr lang="fr-FR" dirty="0" err="1"/>
              <a:t>auto-archivage</a:t>
            </a:r>
            <a:r>
              <a:rPr lang="fr-FR" dirty="0"/>
              <a:t>, plusieurs sites existent :</a:t>
            </a:r>
          </a:p>
          <a:p>
            <a:pPr lvl="1"/>
            <a:r>
              <a:rPr lang="fr-FR" dirty="0">
                <a:hlinkClick r:id="rId3"/>
              </a:rPr>
              <a:t>Sherpa/</a:t>
            </a:r>
            <a:r>
              <a:rPr lang="fr-FR" dirty="0" err="1">
                <a:hlinkClick r:id="rId3"/>
              </a:rPr>
              <a:t>RoMEO</a:t>
            </a:r>
            <a:endParaRPr lang="fr-FR" dirty="0"/>
          </a:p>
          <a:p>
            <a:pPr lvl="1"/>
            <a:r>
              <a:rPr lang="fr-FR" dirty="0" err="1">
                <a:hlinkClick r:id="rId4"/>
              </a:rPr>
              <a:t>Mir@bel</a:t>
            </a:r>
            <a:endParaRPr lang="fr-FR" dirty="0"/>
          </a:p>
          <a:p>
            <a:r>
              <a:rPr lang="fr-FR" dirty="0"/>
              <a:t>Il est également possible de passer outre les politiques des éditeurs commerciaux et les contrats d’édition conclus avec eux, en s’appuyant sur ce qu’autorise la loi pour une République numérique (2016).</a:t>
            </a:r>
          </a:p>
        </p:txBody>
      </p:sp>
      <p:sp>
        <p:nvSpPr>
          <p:cNvPr id="4" name="Ellipse 3">
            <a:extLst>
              <a:ext uri="{FF2B5EF4-FFF2-40B4-BE49-F238E27FC236}">
                <a16:creationId xmlns:a16="http://schemas.microsoft.com/office/drawing/2014/main" id="{48B507E4-13EB-49ED-9F30-E14B42297BB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CA37269C-06C3-4278-8151-26E074C3489F}"/>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039EAC05-D770-4A3A-9B75-8C73DB1E6CB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8793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1C357-DECE-4D50-ABE3-B5787BEEA09B}"/>
              </a:ext>
            </a:extLst>
          </p:cNvPr>
          <p:cNvSpPr>
            <a:spLocks noGrp="1"/>
          </p:cNvSpPr>
          <p:nvPr>
            <p:ph type="title"/>
          </p:nvPr>
        </p:nvSpPr>
        <p:spPr/>
        <p:txBody>
          <a:bodyPr/>
          <a:lstStyle/>
          <a:p>
            <a:r>
              <a:rPr lang="fr-FR" dirty="0"/>
              <a:t>Trouver des ressources en libre accès</a:t>
            </a:r>
          </a:p>
        </p:txBody>
      </p:sp>
      <p:sp>
        <p:nvSpPr>
          <p:cNvPr id="3" name="Espace réservé du contenu 2">
            <a:extLst>
              <a:ext uri="{FF2B5EF4-FFF2-40B4-BE49-F238E27FC236}">
                <a16:creationId xmlns:a16="http://schemas.microsoft.com/office/drawing/2014/main" id="{7C12FBEB-9C9C-4A3C-8F43-BE9E2D685016}"/>
              </a:ext>
            </a:extLst>
          </p:cNvPr>
          <p:cNvSpPr>
            <a:spLocks noGrp="1"/>
          </p:cNvSpPr>
          <p:nvPr>
            <p:ph idx="1"/>
          </p:nvPr>
        </p:nvSpPr>
        <p:spPr/>
        <p:txBody>
          <a:bodyPr>
            <a:normAutofit fontScale="85000" lnSpcReduction="10000"/>
          </a:bodyPr>
          <a:lstStyle/>
          <a:p>
            <a:r>
              <a:rPr lang="fr-FR" dirty="0"/>
              <a:t>Grâce au protocole OAI-PMH, et quand les métadonnées qui décrivent les ressources en libre accès sont d’assez bonne qualité pour rendre ces ressources </a:t>
            </a:r>
            <a:r>
              <a:rPr lang="fr-FR" u="sng" dirty="0"/>
              <a:t>F</a:t>
            </a:r>
            <a:r>
              <a:rPr lang="fr-FR" dirty="0"/>
              <a:t>aciles à trouver et </a:t>
            </a:r>
            <a:r>
              <a:rPr lang="fr-FR" u="sng" dirty="0"/>
              <a:t>A</a:t>
            </a:r>
            <a:r>
              <a:rPr lang="fr-FR" dirty="0"/>
              <a:t>ccessibles, il est possible d’interroger aisément les produits de recherche à disposition.</a:t>
            </a:r>
          </a:p>
          <a:p>
            <a:r>
              <a:rPr lang="fr-FR" dirty="0"/>
              <a:t>Moteurs de recherche spécialisés :</a:t>
            </a:r>
          </a:p>
          <a:p>
            <a:pPr lvl="1"/>
            <a:r>
              <a:rPr lang="fr-FR" dirty="0">
                <a:hlinkClick r:id="rId2"/>
              </a:rPr>
              <a:t>Bielefeld Academic </a:t>
            </a:r>
            <a:r>
              <a:rPr lang="fr-FR" dirty="0" err="1">
                <a:hlinkClick r:id="rId2"/>
              </a:rPr>
              <a:t>Search</a:t>
            </a:r>
            <a:r>
              <a:rPr lang="fr-FR" dirty="0">
                <a:hlinkClick r:id="rId2"/>
              </a:rPr>
              <a:t> Engine (BASE) </a:t>
            </a:r>
            <a:r>
              <a:rPr lang="fr-FR" dirty="0"/>
              <a:t>: moteur de recherche avancée sophistiqué, basé sur des ressources sélectionnées manuellement, mais seulement 60% des références indexées sont en texte intégral</a:t>
            </a:r>
          </a:p>
          <a:p>
            <a:pPr lvl="1"/>
            <a:r>
              <a:rPr lang="fr-FR" dirty="0" err="1">
                <a:hlinkClick r:id="rId3"/>
              </a:rPr>
              <a:t>COnnecting</a:t>
            </a:r>
            <a:r>
              <a:rPr lang="fr-FR" dirty="0">
                <a:hlinkClick r:id="rId3"/>
              </a:rPr>
              <a:t> </a:t>
            </a:r>
            <a:r>
              <a:rPr lang="fr-FR" dirty="0" err="1">
                <a:hlinkClick r:id="rId3"/>
              </a:rPr>
              <a:t>REpositories</a:t>
            </a:r>
            <a:r>
              <a:rPr lang="fr-FR" dirty="0">
                <a:hlinkClick r:id="rId3"/>
              </a:rPr>
              <a:t> </a:t>
            </a:r>
            <a:r>
              <a:rPr lang="fr-FR" dirty="0"/>
              <a:t>(CORE) : propose des suggestions d’articles</a:t>
            </a:r>
          </a:p>
          <a:p>
            <a:pPr lvl="1"/>
            <a:r>
              <a:rPr lang="fr-FR" dirty="0">
                <a:hlinkClick r:id="rId4"/>
              </a:rPr>
              <a:t>OAISTER</a:t>
            </a:r>
            <a:r>
              <a:rPr lang="fr-FR" dirty="0"/>
              <a:t> : moissonneur historique</a:t>
            </a:r>
          </a:p>
          <a:p>
            <a:pPr lvl="1"/>
            <a:r>
              <a:rPr lang="fr-FR" dirty="0" err="1">
                <a:hlinkClick r:id="rId5"/>
              </a:rPr>
              <a:t>OpenAIRE</a:t>
            </a:r>
            <a:r>
              <a:rPr lang="fr-FR" dirty="0"/>
              <a:t> : interroge les résultats de recherche financés par la Commission européenne</a:t>
            </a:r>
          </a:p>
          <a:p>
            <a:pPr lvl="1"/>
            <a:r>
              <a:rPr lang="fr-FR" dirty="0">
                <a:hlinkClick r:id="rId6"/>
              </a:rPr>
              <a:t>1findr</a:t>
            </a:r>
            <a:r>
              <a:rPr lang="fr-FR" dirty="0"/>
              <a:t> : méga-index recensant des articles publiés en libre accès or, hybride ou vert, du monde entier, résultant du moissonnage de milliers de sites et de dépôts d’organismes</a:t>
            </a:r>
          </a:p>
          <a:p>
            <a:r>
              <a:rPr lang="fr-FR" dirty="0">
                <a:hlinkClick r:id="rId7"/>
              </a:rPr>
              <a:t>Extensions de navigateurs</a:t>
            </a:r>
            <a:r>
              <a:rPr lang="fr-FR" dirty="0"/>
              <a:t> permettant de savoir si une ressource disponible sur abonnement existe quelque part dans une version en libre accès :</a:t>
            </a:r>
          </a:p>
          <a:p>
            <a:pPr lvl="1"/>
            <a:r>
              <a:rPr lang="fr-FR" dirty="0" err="1"/>
              <a:t>Unpaywall</a:t>
            </a:r>
            <a:endParaRPr lang="fr-FR" dirty="0"/>
          </a:p>
          <a:p>
            <a:pPr lvl="1"/>
            <a:r>
              <a:rPr lang="fr-FR" dirty="0" err="1"/>
              <a:t>OpenAccess</a:t>
            </a:r>
            <a:r>
              <a:rPr lang="fr-FR" dirty="0"/>
              <a:t> Button</a:t>
            </a:r>
          </a:p>
          <a:p>
            <a:pPr lvl="1"/>
            <a:r>
              <a:rPr lang="fr-FR" dirty="0"/>
              <a:t>Etc.</a:t>
            </a:r>
          </a:p>
        </p:txBody>
      </p:sp>
      <p:sp>
        <p:nvSpPr>
          <p:cNvPr id="4" name="Ellipse 3">
            <a:extLst>
              <a:ext uri="{FF2B5EF4-FFF2-40B4-BE49-F238E27FC236}">
                <a16:creationId xmlns:a16="http://schemas.microsoft.com/office/drawing/2014/main" id="{9B89A209-1519-4350-B901-8276051B947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Rectangle 4">
            <a:extLst>
              <a:ext uri="{FF2B5EF4-FFF2-40B4-BE49-F238E27FC236}">
                <a16:creationId xmlns:a16="http://schemas.microsoft.com/office/drawing/2014/main" id="{D31A3B22-5DEA-46E4-B6A8-476210A979DD}"/>
              </a:ext>
            </a:extLst>
          </p:cNvPr>
          <p:cNvSpPr/>
          <p:nvPr/>
        </p:nvSpPr>
        <p:spPr>
          <a:xfrm>
            <a:off x="1543050" y="6311899"/>
            <a:ext cx="6057900" cy="276999"/>
          </a:xfrm>
          <a:prstGeom prst="rect">
            <a:avLst/>
          </a:prstGeom>
        </p:spPr>
        <p:txBody>
          <a:bodyPr wrap="square">
            <a:spAutoFit/>
          </a:bodyPr>
          <a:lstStyle/>
          <a:p>
            <a:pPr algn="ctr"/>
            <a:r>
              <a:rPr lang="fr-FR" sz="1200" dirty="0"/>
              <a:t>Source : A. Bouchard, « Exploiter l’open </a:t>
            </a:r>
            <a:r>
              <a:rPr lang="fr-FR" sz="1200" dirty="0" err="1"/>
              <a:t>access</a:t>
            </a:r>
            <a:r>
              <a:rPr lang="fr-FR" sz="1200" dirty="0"/>
              <a:t> en recherche d’informations », 2020 (</a:t>
            </a:r>
            <a:r>
              <a:rPr lang="fr-FR" sz="1200" dirty="0">
                <a:hlinkClick r:id="rId8"/>
              </a:rPr>
              <a:t>en ligne</a:t>
            </a:r>
            <a:r>
              <a:rPr lang="fr-FR" sz="1200" dirty="0"/>
              <a:t>).</a:t>
            </a:r>
            <a:endParaRPr lang="fr-FR" sz="1200" dirty="0">
              <a:effectLst/>
            </a:endParaRPr>
          </a:p>
        </p:txBody>
      </p:sp>
      <p:sp>
        <p:nvSpPr>
          <p:cNvPr id="6" name="Ellipse 5">
            <a:hlinkClick r:id="rId9" action="ppaction://hlinksldjump"/>
            <a:extLst>
              <a:ext uri="{FF2B5EF4-FFF2-40B4-BE49-F238E27FC236}">
                <a16:creationId xmlns:a16="http://schemas.microsoft.com/office/drawing/2014/main" id="{803A23D1-4BC6-406D-B60F-8688F6176C39}"/>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10" action="ppaction://hlinksldjump"/>
            <a:extLst>
              <a:ext uri="{FF2B5EF4-FFF2-40B4-BE49-F238E27FC236}">
                <a16:creationId xmlns:a16="http://schemas.microsoft.com/office/drawing/2014/main" id="{1A7266DD-D05C-4379-879D-220AB7E17B9A}"/>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509421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59A50-6BC6-4539-8B5C-1EF22AC9AB52}"/>
              </a:ext>
            </a:extLst>
          </p:cNvPr>
          <p:cNvSpPr>
            <a:spLocks noGrp="1"/>
          </p:cNvSpPr>
          <p:nvPr>
            <p:ph type="title"/>
          </p:nvPr>
        </p:nvSpPr>
        <p:spPr/>
        <p:txBody>
          <a:bodyPr/>
          <a:lstStyle/>
          <a:p>
            <a:r>
              <a:rPr lang="fr-FR" dirty="0"/>
              <a:t>Les voies « pirates » de l’accès ouvert</a:t>
            </a:r>
          </a:p>
        </p:txBody>
      </p:sp>
      <p:sp>
        <p:nvSpPr>
          <p:cNvPr id="3" name="Espace réservé du contenu 2">
            <a:extLst>
              <a:ext uri="{FF2B5EF4-FFF2-40B4-BE49-F238E27FC236}">
                <a16:creationId xmlns:a16="http://schemas.microsoft.com/office/drawing/2014/main" id="{04C09102-7B5A-4D5A-B548-A4785B8B427E}"/>
              </a:ext>
            </a:extLst>
          </p:cNvPr>
          <p:cNvSpPr>
            <a:spLocks noGrp="1"/>
          </p:cNvSpPr>
          <p:nvPr>
            <p:ph idx="1"/>
          </p:nvPr>
        </p:nvSpPr>
        <p:spPr/>
        <p:txBody>
          <a:bodyPr>
            <a:normAutofit fontScale="92500" lnSpcReduction="10000"/>
          </a:bodyPr>
          <a:lstStyle/>
          <a:p>
            <a:pPr marL="0" indent="0">
              <a:buNone/>
            </a:pPr>
            <a:r>
              <a:rPr lang="fr-FR" dirty="0"/>
              <a:t>Certains partisans du libre accès à la connaissance sont prêts à tout pour mettre des publications (pas forcément les leurs, d’ailleurs) à la disposition de tous. Les solutions trouvées pour ce faire sont illégales :</a:t>
            </a:r>
          </a:p>
          <a:p>
            <a:r>
              <a:rPr lang="fr-FR" dirty="0"/>
              <a:t>Échange de fichiers : certains chercheurs empruntent les identifiants de collègues pour accéder à des ressources sur abonnements, ou partagent plus ou moins publiquement sur internet leur besoin d’accéder à telle ou telle ressource payante en espérant que des collègues leur envoient le fichier PDF souhaité.</a:t>
            </a:r>
          </a:p>
          <a:p>
            <a:r>
              <a:rPr lang="fr-FR" dirty="0" err="1"/>
              <a:t>Sci</a:t>
            </a:r>
            <a:r>
              <a:rPr lang="fr-FR" dirty="0"/>
              <a:t>-Hub : cette plateforme propose un grand nombre de ressources scientifiques ordinairement en accès payant, mais qui ont été piratées sur les serveurs des éditeurs à l’aide d’identifiants légalement obtenus par des établissements d’enseignement supérieur et de recherche.</a:t>
            </a:r>
          </a:p>
          <a:p>
            <a:r>
              <a:rPr lang="fr-FR" dirty="0"/>
              <a:t>Partage via des réseaux sociaux académiques : certains chercheurs font le choix de mettre leurs propres publications en accès ouvert à partir de leur profil utilisateur sur certains réseaux sociaux académiques (</a:t>
            </a:r>
            <a:r>
              <a:rPr lang="fr-FR" dirty="0" err="1">
                <a:hlinkClick r:id="rId3"/>
              </a:rPr>
              <a:t>ResearchGate</a:t>
            </a:r>
            <a:r>
              <a:rPr lang="fr-FR" dirty="0"/>
              <a:t> ou </a:t>
            </a:r>
            <a:r>
              <a:rPr lang="fr-FR" dirty="0">
                <a:hlinkClick r:id="rId4"/>
              </a:rPr>
              <a:t>Academia</a:t>
            </a:r>
            <a:r>
              <a:rPr lang="fr-FR" dirty="0"/>
              <a:t> notamment). Ces pratiques ne sont pas toujours autorisées par les éditeurs.</a:t>
            </a:r>
          </a:p>
        </p:txBody>
      </p:sp>
      <p:sp>
        <p:nvSpPr>
          <p:cNvPr id="4" name="Ellipse 3">
            <a:extLst>
              <a:ext uri="{FF2B5EF4-FFF2-40B4-BE49-F238E27FC236}">
                <a16:creationId xmlns:a16="http://schemas.microsoft.com/office/drawing/2014/main" id="{E721D7B6-34F8-4EFA-A28E-6B5F0C4F48F2}"/>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C5FAB232-D3A0-4F18-856D-AA5A291B3B36}"/>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6D73D6D4-E4C3-46AC-A331-B6C6286F7F7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991755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D7BCA-2064-492F-A0D8-FA0D13A5F17A}"/>
              </a:ext>
            </a:extLst>
          </p:cNvPr>
          <p:cNvSpPr>
            <a:spLocks noGrp="1"/>
          </p:cNvSpPr>
          <p:nvPr>
            <p:ph type="title"/>
          </p:nvPr>
        </p:nvSpPr>
        <p:spPr/>
        <p:txBody>
          <a:bodyPr>
            <a:normAutofit/>
          </a:bodyPr>
          <a:lstStyle/>
          <a:p>
            <a:r>
              <a:rPr lang="fr-FR" dirty="0"/>
              <a:t>Cadre juridique de l’ouverture des publications en France</a:t>
            </a:r>
          </a:p>
        </p:txBody>
      </p:sp>
      <p:sp>
        <p:nvSpPr>
          <p:cNvPr id="3" name="Espace réservé du contenu 2">
            <a:extLst>
              <a:ext uri="{FF2B5EF4-FFF2-40B4-BE49-F238E27FC236}">
                <a16:creationId xmlns:a16="http://schemas.microsoft.com/office/drawing/2014/main" id="{C0080BE3-5432-42C7-9FDA-ADED02226696}"/>
              </a:ext>
            </a:extLst>
          </p:cNvPr>
          <p:cNvSpPr>
            <a:spLocks noGrp="1"/>
          </p:cNvSpPr>
          <p:nvPr>
            <p:ph idx="1"/>
          </p:nvPr>
        </p:nvSpPr>
        <p:spPr/>
        <p:txBody>
          <a:bodyPr>
            <a:normAutofit/>
          </a:bodyPr>
          <a:lstStyle/>
          <a:p>
            <a:r>
              <a:rPr lang="fr-FR" dirty="0"/>
              <a:t>Depuis la loi pour une République numérique de 2016 (</a:t>
            </a:r>
            <a:r>
              <a:rPr lang="fr-FR" dirty="0">
                <a:hlinkClick r:id="rId3"/>
              </a:rPr>
              <a:t>article 30</a:t>
            </a:r>
            <a:r>
              <a:rPr lang="fr-FR" dirty="0"/>
              <a:t>), tous les chercheurs ont le droit (mais pas l’obligation) de mettre leurs publications en libre accès si :</a:t>
            </a:r>
          </a:p>
          <a:p>
            <a:pPr lvl="1"/>
            <a:r>
              <a:rPr lang="fr-FR" dirty="0"/>
              <a:t>Ces publications sont issues d’une activité de recherche financée au moins pour moitié par des fonds publics ;</a:t>
            </a:r>
          </a:p>
          <a:p>
            <a:pPr lvl="1"/>
            <a:r>
              <a:rPr lang="fr-FR" dirty="0"/>
              <a:t>Les écrits concernés ont été publiés dans un périodique paraissant au moins une fois par an ;</a:t>
            </a:r>
          </a:p>
          <a:p>
            <a:pPr lvl="1"/>
            <a:r>
              <a:rPr lang="fr-FR" dirty="0"/>
              <a:t>Un délai minimal entre la publication de ces écrits et la diffusion en libre accès est respecté (délai de 6 mois pour les sciences, techniques et médecine, et délai de 12 mois pour les sciences humaines et sociales).</a:t>
            </a:r>
          </a:p>
          <a:p>
            <a:r>
              <a:rPr lang="fr-FR" dirty="0"/>
              <a:t>Les publications concernées ne peuvent pas faire l’objet d’une exploitation commerciale</a:t>
            </a:r>
          </a:p>
          <a:p>
            <a:r>
              <a:rPr lang="fr-FR" dirty="0"/>
              <a:t>Les éditeurs ne peuvent pas s’opposer à ce « droit d’exploitation secondaire »</a:t>
            </a:r>
          </a:p>
        </p:txBody>
      </p:sp>
      <p:sp>
        <p:nvSpPr>
          <p:cNvPr id="4" name="Ellipse 3">
            <a:extLst>
              <a:ext uri="{FF2B5EF4-FFF2-40B4-BE49-F238E27FC236}">
                <a16:creationId xmlns:a16="http://schemas.microsoft.com/office/drawing/2014/main" id="{348A36F0-63BC-4E77-8321-F7817249DB61}"/>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681E40C6-93D5-43B8-AF5D-03268829ED35}"/>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5552C79E-5198-4423-8CCB-99D5F7C360F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739977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1B8DE-D57F-44ED-AF02-CD4FE9F79F73}"/>
              </a:ext>
            </a:extLst>
          </p:cNvPr>
          <p:cNvSpPr>
            <a:spLocks noGrp="1"/>
          </p:cNvSpPr>
          <p:nvPr>
            <p:ph type="title"/>
          </p:nvPr>
        </p:nvSpPr>
        <p:spPr/>
        <p:txBody>
          <a:bodyPr>
            <a:normAutofit/>
          </a:bodyPr>
          <a:lstStyle/>
          <a:p>
            <a:r>
              <a:rPr lang="fr-FR" dirty="0"/>
              <a:t>Les financeurs de la recherche et l’accès aux publications</a:t>
            </a:r>
          </a:p>
        </p:txBody>
      </p:sp>
      <p:sp>
        <p:nvSpPr>
          <p:cNvPr id="3" name="Espace réservé du contenu 2">
            <a:extLst>
              <a:ext uri="{FF2B5EF4-FFF2-40B4-BE49-F238E27FC236}">
                <a16:creationId xmlns:a16="http://schemas.microsoft.com/office/drawing/2014/main" id="{D8795773-C73C-4B48-AF05-1AACB56B9A75}"/>
              </a:ext>
            </a:extLst>
          </p:cNvPr>
          <p:cNvSpPr>
            <a:spLocks noGrp="1"/>
          </p:cNvSpPr>
          <p:nvPr>
            <p:ph idx="1"/>
          </p:nvPr>
        </p:nvSpPr>
        <p:spPr/>
        <p:txBody>
          <a:bodyPr>
            <a:normAutofit/>
          </a:bodyPr>
          <a:lstStyle/>
          <a:p>
            <a:r>
              <a:rPr lang="fr-FR" dirty="0"/>
              <a:t>Certains financeurs de la recherche (des financeurs publics comme la Commission européenne ou l’Agence nationale de la recherche, mais aussi certains financeurs privés comme le </a:t>
            </a:r>
            <a:r>
              <a:rPr lang="fr-FR" dirty="0" err="1"/>
              <a:t>Wellcome</a:t>
            </a:r>
            <a:r>
              <a:rPr lang="fr-FR" dirty="0"/>
              <a:t> Trust) imposent aux chercheurs à qui ils attribuent des fonds de diffuser leurs publications en libre accès à l’issue de leur projet.</a:t>
            </a:r>
          </a:p>
          <a:p>
            <a:r>
              <a:rPr lang="fr-FR" dirty="0"/>
              <a:t>Cette obligation peut être accompagnée de consignes précises (types de publications concernés, délais avant ouverture, plateforme de diffusion, conditions de réutilisation…)</a:t>
            </a:r>
          </a:p>
          <a:p>
            <a:r>
              <a:rPr lang="fr-FR" dirty="0"/>
              <a:t>La quasi-totalité du temps, des exceptions sont possibles :</a:t>
            </a:r>
          </a:p>
          <a:p>
            <a:pPr lvl="1">
              <a:buFont typeface="Wingdings" panose="05000000000000000000" pitchFamily="2" charset="2"/>
              <a:buChar char="Ø"/>
            </a:pPr>
            <a:r>
              <a:rPr lang="fr-FR" dirty="0"/>
              <a:t> Des publications « aussi ouvertes que possible, aussi fermées que nécessaire »</a:t>
            </a:r>
          </a:p>
          <a:p>
            <a:r>
              <a:rPr lang="fr-FR" dirty="0"/>
              <a:t>Ces obligations imposées aux chercheurs prennent la forme de documents contractuels (conventions de financement)</a:t>
            </a:r>
          </a:p>
        </p:txBody>
      </p:sp>
      <p:sp>
        <p:nvSpPr>
          <p:cNvPr id="4" name="Ellipse 3">
            <a:extLst>
              <a:ext uri="{FF2B5EF4-FFF2-40B4-BE49-F238E27FC236}">
                <a16:creationId xmlns:a16="http://schemas.microsoft.com/office/drawing/2014/main" id="{3C3CAF41-0572-483E-9C32-5263CD8B78A7}"/>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14C8C442-E7B9-4B87-AA86-423524D3E1AF}"/>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50F562D3-CB2E-4A78-97FD-AC8E93F2D40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990475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Financeurs et science ouverte : Les 10 principes du Plan S</a:t>
            </a:r>
          </a:p>
        </p:txBody>
      </p:sp>
      <p:sp>
        <p:nvSpPr>
          <p:cNvPr id="3" name="Espace réservé du contenu 2"/>
          <p:cNvSpPr>
            <a:spLocks noGrp="1"/>
          </p:cNvSpPr>
          <p:nvPr>
            <p:ph idx="1"/>
          </p:nvPr>
        </p:nvSpPr>
        <p:spPr>
          <a:xfrm>
            <a:off x="628650" y="1896136"/>
            <a:ext cx="7886700" cy="4596738"/>
          </a:xfrm>
        </p:spPr>
        <p:txBody>
          <a:bodyPr>
            <a:normAutofit lnSpcReduction="10000"/>
          </a:bodyPr>
          <a:lstStyle/>
          <a:p>
            <a:pPr marL="385763" indent="-385763">
              <a:buFont typeface="+mj-lt"/>
              <a:buAutoNum type="arabicPeriod"/>
            </a:pPr>
            <a:r>
              <a:rPr lang="fr-FR" sz="2000" dirty="0"/>
              <a:t>Les auteurs conservent le droit d'auteur sur leurs publications, qui doivent être publiés sous une licence libre de droits telle que Creative Commons (de préférence CC-BY) ;</a:t>
            </a:r>
          </a:p>
          <a:p>
            <a:pPr marL="385763" indent="-385763">
              <a:buFont typeface="+mj-lt"/>
              <a:buAutoNum type="arabicPeriod"/>
            </a:pPr>
            <a:r>
              <a:rPr lang="fr-FR" sz="2000" dirty="0"/>
              <a:t>Les membres de la </a:t>
            </a:r>
            <a:r>
              <a:rPr lang="fr-FR" sz="2000" dirty="0" err="1"/>
              <a:t>cOAlition</a:t>
            </a:r>
            <a:r>
              <a:rPr lang="fr-FR" sz="2000" dirty="0"/>
              <a:t> établissent des critères et prérequis solides pour déterminer la conformité du libre accès des revues et des plateformes ;</a:t>
            </a:r>
          </a:p>
          <a:p>
            <a:pPr marL="385763" indent="-385763">
              <a:buFont typeface="+mj-lt"/>
              <a:buAutoNum type="arabicPeriod"/>
            </a:pPr>
            <a:r>
              <a:rPr lang="fr-FR" sz="2000" dirty="0"/>
              <a:t>Ils doivent également inciter à la création de revues et plateformes en libre accès conformes, si elles n'existent pas encore, et les soutenir financièrement ;</a:t>
            </a:r>
          </a:p>
          <a:p>
            <a:pPr marL="385763" indent="-385763">
              <a:buFont typeface="+mj-lt"/>
              <a:buAutoNum type="arabicPeriod"/>
            </a:pPr>
            <a:r>
              <a:rPr lang="fr-FR" sz="2000" dirty="0"/>
              <a:t>Les frais de publication doivent être payés par les bailleurs de fonds ou les universités, et non par les chercheurs ;</a:t>
            </a:r>
          </a:p>
          <a:p>
            <a:pPr marL="385763" indent="-385763">
              <a:buFont typeface="+mj-lt"/>
              <a:buAutoNum type="arabicPeriod"/>
            </a:pPr>
            <a:r>
              <a:rPr lang="fr-FR" sz="2000" dirty="0"/>
              <a:t>Les membres de la </a:t>
            </a:r>
            <a:r>
              <a:rPr lang="fr-FR" sz="2000" dirty="0" err="1"/>
              <a:t>cOAlition</a:t>
            </a:r>
            <a:r>
              <a:rPr lang="fr-FR" sz="2000" dirty="0"/>
              <a:t> soutiennent toutes les formes d’accès ouvert, y compris les archives et dépôts ouverts ; en cas de paiement de frais de publication, ceux-ci doivent être normalisés et plafonnés, proportionnels au service offert et transparents ;</a:t>
            </a:r>
          </a:p>
        </p:txBody>
      </p:sp>
      <p:sp>
        <p:nvSpPr>
          <p:cNvPr id="5" name="Ellipse 4">
            <a:extLst>
              <a:ext uri="{FF2B5EF4-FFF2-40B4-BE49-F238E27FC236}">
                <a16:creationId xmlns:a16="http://schemas.microsoft.com/office/drawing/2014/main" id="{00B8532C-6AFD-462C-BF1E-312DE4727C18}"/>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EBEB4F95-6EC8-47BF-AFC1-EAB1E764E0D9}"/>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A30D1811-D01B-434E-BB96-D0E13CDF62EC}"/>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619827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812930"/>
            <a:ext cx="7886700" cy="4573581"/>
          </a:xfrm>
        </p:spPr>
        <p:txBody>
          <a:bodyPr>
            <a:normAutofit lnSpcReduction="10000"/>
          </a:bodyPr>
          <a:lstStyle/>
          <a:p>
            <a:pPr marL="385763" indent="-385763">
              <a:buFont typeface="+mj-lt"/>
              <a:buAutoNum type="arabicPeriod" startAt="6"/>
            </a:pPr>
            <a:r>
              <a:rPr lang="fr-FR" sz="2000" dirty="0"/>
              <a:t>Les universités, les organismes de recherche et les bibliothèques doivent aligner leurs politiques et stratégies en vue d’une plus grande transparence ;</a:t>
            </a:r>
          </a:p>
          <a:p>
            <a:pPr marL="385763" indent="-385763">
              <a:buFont typeface="+mj-lt"/>
              <a:buAutoNum type="arabicPeriod" startAt="6"/>
            </a:pPr>
            <a:r>
              <a:rPr lang="fr-FR" sz="2000" dirty="0"/>
              <a:t>Les livres et chapitres de livres sont traités à part, avec un calendrier distinct ;</a:t>
            </a:r>
          </a:p>
          <a:p>
            <a:pPr marL="385763" indent="-385763">
              <a:buFont typeface="+mj-lt"/>
              <a:buAutoNum type="arabicPeriod" startAt="6"/>
            </a:pPr>
            <a:r>
              <a:rPr lang="fr-FR" sz="2000" dirty="0"/>
              <a:t>Les revues en libre accès "hybrides" ne doivent être qu’une solution transitoire, dans le cadre d’accords de transformation ;</a:t>
            </a:r>
          </a:p>
          <a:p>
            <a:pPr marL="385763" indent="-385763">
              <a:buFont typeface="+mj-lt"/>
              <a:buAutoNum type="arabicPeriod" startAt="6"/>
            </a:pPr>
            <a:r>
              <a:rPr lang="fr-FR" sz="2000" dirty="0"/>
              <a:t>Les membres de la coalition doivent surveiller et sanctionner la conformité avec le plan</a:t>
            </a:r>
          </a:p>
          <a:p>
            <a:pPr marL="385763" indent="-385763">
              <a:buFont typeface="+mj-lt"/>
              <a:buAutoNum type="arabicPeriod" startAt="6"/>
            </a:pPr>
            <a:r>
              <a:rPr lang="fr-FR" sz="2000" dirty="0"/>
              <a:t>Les organismes de financement s’engagent à évaluer les résultats de recherche en fonction de la valeur intrinsèque du travail et non du canal de publication</a:t>
            </a:r>
          </a:p>
          <a:p>
            <a:pPr marL="385763" indent="-385763">
              <a:buFont typeface="+mj-lt"/>
              <a:buAutoNum type="arabicPeriod" startAt="6"/>
            </a:pPr>
            <a:endParaRPr lang="fr-FR" sz="1050" dirty="0"/>
          </a:p>
          <a:p>
            <a:pPr>
              <a:buFont typeface="Wingdings" panose="05000000000000000000" pitchFamily="2" charset="2"/>
              <a:buChar char="Ø"/>
            </a:pPr>
            <a:r>
              <a:rPr lang="fr-FR" sz="2000" dirty="0"/>
              <a:t>À partir de 2021, tous les articles de revue financés par les membres de la </a:t>
            </a:r>
            <a:r>
              <a:rPr lang="fr-FR" sz="2000" dirty="0" err="1"/>
              <a:t>cOAlition</a:t>
            </a:r>
            <a:r>
              <a:rPr lang="fr-FR" sz="2000" dirty="0"/>
              <a:t> devront être en accès libre.</a:t>
            </a:r>
          </a:p>
        </p:txBody>
      </p:sp>
      <p:sp>
        <p:nvSpPr>
          <p:cNvPr id="5" name="ZoneTexte 4">
            <a:extLst>
              <a:ext uri="{FF2B5EF4-FFF2-40B4-BE49-F238E27FC236}">
                <a16:creationId xmlns:a16="http://schemas.microsoft.com/office/drawing/2014/main" id="{92F719A7-BE44-4FED-B104-0A03E8C6CD4F}"/>
              </a:ext>
            </a:extLst>
          </p:cNvPr>
          <p:cNvSpPr txBox="1"/>
          <p:nvPr/>
        </p:nvSpPr>
        <p:spPr>
          <a:xfrm>
            <a:off x="1673441" y="6227512"/>
            <a:ext cx="5797118"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hlinkClick r:id="rId3"/>
              </a:rPr>
              <a:t>Principes révisés et guide d’implémentation du Plan S</a:t>
            </a:r>
            <a:endParaRPr lang="fr-FR" dirty="0"/>
          </a:p>
        </p:txBody>
      </p:sp>
      <p:sp>
        <p:nvSpPr>
          <p:cNvPr id="6" name="Ellipse 5">
            <a:extLst>
              <a:ext uri="{FF2B5EF4-FFF2-40B4-BE49-F238E27FC236}">
                <a16:creationId xmlns:a16="http://schemas.microsoft.com/office/drawing/2014/main" id="{F5158BDC-E194-4136-84EC-D33A8D2C4D4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8" name="Titre 7">
            <a:extLst>
              <a:ext uri="{FF2B5EF4-FFF2-40B4-BE49-F238E27FC236}">
                <a16:creationId xmlns:a16="http://schemas.microsoft.com/office/drawing/2014/main" id="{EACCB21E-70D4-4C44-8906-AE90BAEFF89F}"/>
              </a:ext>
            </a:extLst>
          </p:cNvPr>
          <p:cNvSpPr>
            <a:spLocks noGrp="1"/>
          </p:cNvSpPr>
          <p:nvPr>
            <p:ph type="title"/>
          </p:nvPr>
        </p:nvSpPr>
        <p:spPr/>
        <p:txBody>
          <a:bodyPr>
            <a:normAutofit/>
          </a:bodyPr>
          <a:lstStyle/>
          <a:p>
            <a:r>
              <a:rPr lang="fr-FR" dirty="0"/>
              <a:t>Financeurs et science ouverte : Les 10 principes du Plan S</a:t>
            </a:r>
          </a:p>
        </p:txBody>
      </p:sp>
      <p:sp>
        <p:nvSpPr>
          <p:cNvPr id="9" name="Titre 1">
            <a:extLst>
              <a:ext uri="{FF2B5EF4-FFF2-40B4-BE49-F238E27FC236}">
                <a16:creationId xmlns:a16="http://schemas.microsoft.com/office/drawing/2014/main" id="{C74F7686-CDAB-4376-A1A9-733369DAA6B6}"/>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sp>
        <p:nvSpPr>
          <p:cNvPr id="10" name="Ellipse 9">
            <a:hlinkClick r:id="rId4" action="ppaction://hlinksldjump"/>
            <a:extLst>
              <a:ext uri="{FF2B5EF4-FFF2-40B4-BE49-F238E27FC236}">
                <a16:creationId xmlns:a16="http://schemas.microsoft.com/office/drawing/2014/main" id="{A6572496-89BB-4172-8D7B-42AA7C605FCC}"/>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1" name="Ellipse 10">
            <a:hlinkClick r:id="rId5" action="ppaction://hlinksldjump"/>
            <a:extLst>
              <a:ext uri="{FF2B5EF4-FFF2-40B4-BE49-F238E27FC236}">
                <a16:creationId xmlns:a16="http://schemas.microsoft.com/office/drawing/2014/main" id="{6139F832-C0F3-4263-B99B-59A9AFD1BB5D}"/>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38257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D1C6456-831F-4E85-880F-B344A5A2D2C5}"/>
              </a:ext>
            </a:extLst>
          </p:cNvPr>
          <p:cNvSpPr>
            <a:spLocks noGrp="1"/>
          </p:cNvSpPr>
          <p:nvPr>
            <p:ph type="title"/>
          </p:nvPr>
        </p:nvSpPr>
        <p:spPr>
          <a:xfrm>
            <a:off x="628650" y="365126"/>
            <a:ext cx="4032127" cy="1325563"/>
          </a:xfrm>
        </p:spPr>
        <p:txBody>
          <a:bodyPr>
            <a:normAutofit/>
          </a:bodyPr>
          <a:lstStyle/>
          <a:p>
            <a:r>
              <a:rPr lang="fr-FR" dirty="0"/>
              <a:t>La position des chercheurs (2019)</a:t>
            </a:r>
          </a:p>
        </p:txBody>
      </p:sp>
      <p:sp>
        <p:nvSpPr>
          <p:cNvPr id="4" name="Espace réservé du contenu 3">
            <a:extLst>
              <a:ext uri="{FF2B5EF4-FFF2-40B4-BE49-F238E27FC236}">
                <a16:creationId xmlns:a16="http://schemas.microsoft.com/office/drawing/2014/main" id="{C32D39D3-4706-44FF-B63C-90409D2045AB}"/>
              </a:ext>
            </a:extLst>
          </p:cNvPr>
          <p:cNvSpPr>
            <a:spLocks noGrp="1"/>
          </p:cNvSpPr>
          <p:nvPr>
            <p:ph idx="1"/>
          </p:nvPr>
        </p:nvSpPr>
        <p:spPr>
          <a:xfrm>
            <a:off x="628650" y="2036033"/>
            <a:ext cx="5023320" cy="2543906"/>
          </a:xfrm>
        </p:spPr>
        <p:txBody>
          <a:bodyPr>
            <a:normAutofit fontScale="92500"/>
          </a:bodyPr>
          <a:lstStyle/>
          <a:p>
            <a:r>
              <a:rPr lang="fr-FR" sz="2000" dirty="0"/>
              <a:t>Globalement favorables à l’accès ouvert, en comprennent les enjeux</a:t>
            </a:r>
          </a:p>
          <a:p>
            <a:r>
              <a:rPr lang="fr-FR" sz="2000" dirty="0"/>
              <a:t>Critiquent les « gros » éditeurs, mais restent attachés aux « petits » et aux sociétés savantes</a:t>
            </a:r>
          </a:p>
          <a:p>
            <a:r>
              <a:rPr lang="fr-FR" sz="2000" dirty="0"/>
              <a:t>Pensent que le financement de l’OA ne devrait pas être associé au fait de publier (APC)</a:t>
            </a:r>
          </a:p>
          <a:p>
            <a:r>
              <a:rPr lang="fr-FR" sz="2000" dirty="0"/>
              <a:t>Reconnaissent la nécessité de faire évoluer le modèle éditorial, mais pas trop radicalement</a:t>
            </a:r>
          </a:p>
          <a:p>
            <a:endParaRPr lang="fr-FR" sz="2000" dirty="0"/>
          </a:p>
        </p:txBody>
      </p:sp>
      <p:pic>
        <p:nvPicPr>
          <p:cNvPr id="5" name="Image 4">
            <a:extLst>
              <a:ext uri="{FF2B5EF4-FFF2-40B4-BE49-F238E27FC236}">
                <a16:creationId xmlns:a16="http://schemas.microsoft.com/office/drawing/2014/main" id="{A04A4BCF-9120-45D1-931D-62C9156D3FF9}"/>
              </a:ext>
            </a:extLst>
          </p:cNvPr>
          <p:cNvPicPr>
            <a:picLocks noChangeAspect="1"/>
          </p:cNvPicPr>
          <p:nvPr/>
        </p:nvPicPr>
        <p:blipFill>
          <a:blip r:embed="rId2"/>
          <a:stretch>
            <a:fillRect/>
          </a:stretch>
        </p:blipFill>
        <p:spPr>
          <a:xfrm>
            <a:off x="5881187" y="177553"/>
            <a:ext cx="2776144" cy="3933640"/>
          </a:xfrm>
          <a:prstGeom prst="rect">
            <a:avLst/>
          </a:prstGeom>
        </p:spPr>
      </p:pic>
      <p:sp>
        <p:nvSpPr>
          <p:cNvPr id="6" name="ZoneTexte 5">
            <a:extLst>
              <a:ext uri="{FF2B5EF4-FFF2-40B4-BE49-F238E27FC236}">
                <a16:creationId xmlns:a16="http://schemas.microsoft.com/office/drawing/2014/main" id="{DF8F6A1F-9CBD-435A-B415-A6796E53F013}"/>
              </a:ext>
            </a:extLst>
          </p:cNvPr>
          <p:cNvSpPr txBox="1"/>
          <p:nvPr/>
        </p:nvSpPr>
        <p:spPr>
          <a:xfrm>
            <a:off x="6238358" y="4000199"/>
            <a:ext cx="2061801" cy="369332"/>
          </a:xfrm>
          <a:prstGeom prst="rect">
            <a:avLst/>
          </a:prstGeom>
          <a:noFill/>
        </p:spPr>
        <p:txBody>
          <a:bodyPr wrap="square" rtlCol="0">
            <a:spAutoFit/>
          </a:bodyPr>
          <a:lstStyle/>
          <a:p>
            <a:pPr algn="ctr"/>
            <a:r>
              <a:rPr lang="fr-FR" dirty="0">
                <a:hlinkClick r:id="rId3"/>
              </a:rPr>
              <a:t>L’étude</a:t>
            </a:r>
            <a:endParaRPr lang="fr-FR" dirty="0"/>
          </a:p>
        </p:txBody>
      </p:sp>
      <p:sp>
        <p:nvSpPr>
          <p:cNvPr id="7" name="Espace réservé du contenu 3">
            <a:extLst>
              <a:ext uri="{FF2B5EF4-FFF2-40B4-BE49-F238E27FC236}">
                <a16:creationId xmlns:a16="http://schemas.microsoft.com/office/drawing/2014/main" id="{31603C5A-7C17-46A0-861A-E08D30645CD5}"/>
              </a:ext>
            </a:extLst>
          </p:cNvPr>
          <p:cNvSpPr txBox="1">
            <a:spLocks/>
          </p:cNvSpPr>
          <p:nvPr/>
        </p:nvSpPr>
        <p:spPr>
          <a:xfrm>
            <a:off x="628650" y="4579939"/>
            <a:ext cx="8028681" cy="1382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900" dirty="0"/>
              <a:t>Pratiques extrêmement disparates d’une discipline à l’autre, voie dorée comme voie verte</a:t>
            </a:r>
          </a:p>
          <a:p>
            <a:r>
              <a:rPr lang="fr-FR" sz="1900" dirty="0"/>
              <a:t>Utilité des archives ouvertes comprise, mais encore des incertitudes sur leur articulation avec les exigences des financeurs et les droits des auteurs</a:t>
            </a:r>
          </a:p>
        </p:txBody>
      </p:sp>
      <p:sp>
        <p:nvSpPr>
          <p:cNvPr id="8" name="Ellipse 7">
            <a:extLst>
              <a:ext uri="{FF2B5EF4-FFF2-40B4-BE49-F238E27FC236}">
                <a16:creationId xmlns:a16="http://schemas.microsoft.com/office/drawing/2014/main" id="{FDCEEB05-3537-4379-B105-4D20B1FBB58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9" name="Ellipse 8">
            <a:hlinkClick r:id="rId4" action="ppaction://hlinksldjump"/>
            <a:extLst>
              <a:ext uri="{FF2B5EF4-FFF2-40B4-BE49-F238E27FC236}">
                <a16:creationId xmlns:a16="http://schemas.microsoft.com/office/drawing/2014/main" id="{CFCF590E-4599-4E5C-96F8-6D64BC129728}"/>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10" name="Ellipse 9">
            <a:hlinkClick r:id="rId5" action="ppaction://hlinksldjump"/>
            <a:extLst>
              <a:ext uri="{FF2B5EF4-FFF2-40B4-BE49-F238E27FC236}">
                <a16:creationId xmlns:a16="http://schemas.microsoft.com/office/drawing/2014/main" id="{2C62EBD3-9EF4-4282-AA96-9D938984CE5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949728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689A7-385A-4109-A99F-C6A25E365A2E}"/>
              </a:ext>
            </a:extLst>
          </p:cNvPr>
          <p:cNvSpPr>
            <a:spLocks noGrp="1"/>
          </p:cNvSpPr>
          <p:nvPr>
            <p:ph type="title"/>
          </p:nvPr>
        </p:nvSpPr>
        <p:spPr>
          <a:xfrm>
            <a:off x="623888" y="1709739"/>
            <a:ext cx="7886700" cy="2110299"/>
          </a:xfrm>
        </p:spPr>
        <p:txBody>
          <a:bodyPr>
            <a:normAutofit/>
          </a:bodyPr>
          <a:lstStyle/>
          <a:p>
            <a:r>
              <a:rPr lang="fr-FR" dirty="0"/>
              <a:t>L’ouverture des données et matériaux de recherche</a:t>
            </a:r>
          </a:p>
        </p:txBody>
      </p:sp>
      <p:sp>
        <p:nvSpPr>
          <p:cNvPr id="5" name="Ellipse 4">
            <a:hlinkClick r:id="rId2" action="ppaction://hlinksldjump"/>
            <a:extLst>
              <a:ext uri="{FF2B5EF4-FFF2-40B4-BE49-F238E27FC236}">
                <a16:creationId xmlns:a16="http://schemas.microsoft.com/office/drawing/2014/main" id="{7B4AB488-262C-43BA-8564-C4F87961670F}"/>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12" name="Espace réservé du texte 2">
            <a:extLst>
              <a:ext uri="{FF2B5EF4-FFF2-40B4-BE49-F238E27FC236}">
                <a16:creationId xmlns:a16="http://schemas.microsoft.com/office/drawing/2014/main" id="{6D1830A6-E9E2-4149-BC08-ED98D7D2A0EC}"/>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a:p>
            <a:pPr marL="285750" indent="-285750">
              <a:lnSpc>
                <a:spcPct val="150000"/>
              </a:lnSpc>
              <a:buFont typeface="Arial" panose="020B0604020202020204" pitchFamily="34" charset="0"/>
              <a:buChar char="•"/>
            </a:pPr>
            <a:r>
              <a:rPr lang="fr-FR" dirty="0"/>
              <a:t>Avancé</a:t>
            </a:r>
          </a:p>
        </p:txBody>
      </p:sp>
      <p:sp>
        <p:nvSpPr>
          <p:cNvPr id="13" name="Ellipse 12">
            <a:hlinkClick r:id="rId3" action="ppaction://hlinksldjump"/>
            <a:extLst>
              <a:ext uri="{FF2B5EF4-FFF2-40B4-BE49-F238E27FC236}">
                <a16:creationId xmlns:a16="http://schemas.microsoft.com/office/drawing/2014/main" id="{1F57D88E-BC2D-4089-A098-C25F5107A040}"/>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4" name="Ellipse 13">
            <a:hlinkClick r:id="rId4" action="ppaction://hlinksldjump"/>
            <a:extLst>
              <a:ext uri="{FF2B5EF4-FFF2-40B4-BE49-F238E27FC236}">
                <a16:creationId xmlns:a16="http://schemas.microsoft.com/office/drawing/2014/main" id="{89563B54-1AAC-483D-AABB-423441895EF0}"/>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5" name="Ellipse 14">
            <a:hlinkClick r:id="rId5" action="ppaction://hlinksldjump"/>
            <a:extLst>
              <a:ext uri="{FF2B5EF4-FFF2-40B4-BE49-F238E27FC236}">
                <a16:creationId xmlns:a16="http://schemas.microsoft.com/office/drawing/2014/main" id="{5E36BCDB-22E4-469C-A84B-2E14A041EDA5}"/>
              </a:ext>
            </a:extLst>
          </p:cNvPr>
          <p:cNvSpPr/>
          <p:nvPr/>
        </p:nvSpPr>
        <p:spPr>
          <a:xfrm>
            <a:off x="2581753" y="538228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352074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8CC4C-DE71-45DE-B846-6EB4F5BCA493}"/>
              </a:ext>
            </a:extLst>
          </p:cNvPr>
          <p:cNvSpPr>
            <a:spLocks noGrp="1"/>
          </p:cNvSpPr>
          <p:nvPr>
            <p:ph type="title"/>
          </p:nvPr>
        </p:nvSpPr>
        <p:spPr/>
        <p:txBody>
          <a:bodyPr/>
          <a:lstStyle/>
          <a:p>
            <a:r>
              <a:rPr lang="fr-FR" dirty="0"/>
              <a:t>Définir la science ouverte ?</a:t>
            </a:r>
          </a:p>
        </p:txBody>
      </p:sp>
      <p:sp>
        <p:nvSpPr>
          <p:cNvPr id="3" name="Espace réservé du contenu 2">
            <a:extLst>
              <a:ext uri="{FF2B5EF4-FFF2-40B4-BE49-F238E27FC236}">
                <a16:creationId xmlns:a16="http://schemas.microsoft.com/office/drawing/2014/main" id="{3F85C814-616C-42A2-8222-82C41D47C289}"/>
              </a:ext>
            </a:extLst>
          </p:cNvPr>
          <p:cNvSpPr>
            <a:spLocks noGrp="1"/>
          </p:cNvSpPr>
          <p:nvPr>
            <p:ph idx="1"/>
          </p:nvPr>
        </p:nvSpPr>
        <p:spPr/>
        <p:txBody>
          <a:bodyPr/>
          <a:lstStyle/>
          <a:p>
            <a:pPr marL="0" indent="0">
              <a:buNone/>
            </a:pPr>
            <a:r>
              <a:rPr lang="fr-FR" dirty="0"/>
              <a:t>Plusieurs définitions de la science ouverte cohabitent avec de légères différences d’un établissement ou d’un État à l’autre, au point qu’en 2020, l’Organisation des Nations Unies pour l’éducation, la science et la culture (Unesco) s’est emparée du sujet afin « d’établir un consensus mondial sur la science ouverte, comportant une définition commune, un ensemble de valeurs partagées et des propositions d’action » (</a:t>
            </a:r>
            <a:r>
              <a:rPr lang="fr-FR" dirty="0">
                <a:hlinkClick r:id="rId3"/>
              </a:rPr>
              <a:t>source</a:t>
            </a:r>
            <a:r>
              <a:rPr lang="fr-FR" dirty="0"/>
              <a:t>).</a:t>
            </a:r>
          </a:p>
          <a:p>
            <a:endParaRPr lang="fr-FR" dirty="0"/>
          </a:p>
        </p:txBody>
      </p:sp>
      <p:sp>
        <p:nvSpPr>
          <p:cNvPr id="4" name="Ellipse 3">
            <a:extLst>
              <a:ext uri="{FF2B5EF4-FFF2-40B4-BE49-F238E27FC236}">
                <a16:creationId xmlns:a16="http://schemas.microsoft.com/office/drawing/2014/main" id="{70990C61-FE9B-4357-8E48-F5C18E5C6636}"/>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3DFBA73E-89B3-48D0-816D-962DD37C6697}"/>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CA42D8DF-866B-4ACA-A32E-BCED97D7EF4B}"/>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58859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CA002-402E-4773-A2CD-386E709212B2}"/>
              </a:ext>
            </a:extLst>
          </p:cNvPr>
          <p:cNvSpPr>
            <a:spLocks noGrp="1"/>
          </p:cNvSpPr>
          <p:nvPr>
            <p:ph type="title"/>
          </p:nvPr>
        </p:nvSpPr>
        <p:spPr/>
        <p:txBody>
          <a:bodyPr/>
          <a:lstStyle/>
          <a:p>
            <a:r>
              <a:rPr lang="fr-FR" dirty="0"/>
              <a:t>Qu’est-ce qu’une donnée de la recherche ?</a:t>
            </a:r>
          </a:p>
        </p:txBody>
      </p:sp>
      <p:sp>
        <p:nvSpPr>
          <p:cNvPr id="3" name="Espace réservé du contenu 2">
            <a:extLst>
              <a:ext uri="{FF2B5EF4-FFF2-40B4-BE49-F238E27FC236}">
                <a16:creationId xmlns:a16="http://schemas.microsoft.com/office/drawing/2014/main" id="{39242208-A598-4F7A-9C3D-73815EF81191}"/>
              </a:ext>
            </a:extLst>
          </p:cNvPr>
          <p:cNvSpPr>
            <a:spLocks noGrp="1"/>
          </p:cNvSpPr>
          <p:nvPr>
            <p:ph idx="1"/>
          </p:nvPr>
        </p:nvSpPr>
        <p:spPr/>
        <p:txBody>
          <a:bodyPr>
            <a:normAutofit/>
          </a:bodyPr>
          <a:lstStyle/>
          <a:p>
            <a:r>
              <a:rPr lang="fr-FR" dirty="0"/>
              <a:t>Périmètre très large :</a:t>
            </a:r>
          </a:p>
          <a:p>
            <a:pPr lvl="1"/>
            <a:r>
              <a:rPr lang="fr-FR" dirty="0"/>
              <a:t>Tout ce dont un chercheur aurait besoin pour vérifier un résultat scientifique, refaire un cheminement de pensée, reproduire une expérience</a:t>
            </a:r>
          </a:p>
          <a:p>
            <a:pPr lvl="1"/>
            <a:r>
              <a:rPr lang="fr-FR" dirty="0"/>
              <a:t>Tout ce qu’un chercheur manipule au cours de ses recherches, et dont la perte ou le vol aurait une incidence grave sur son travail</a:t>
            </a:r>
          </a:p>
          <a:p>
            <a:r>
              <a:rPr lang="fr-FR" dirty="0"/>
              <a:t>Il peut s’agir de :</a:t>
            </a:r>
          </a:p>
          <a:p>
            <a:pPr lvl="1"/>
            <a:r>
              <a:rPr lang="fr-FR" dirty="0"/>
              <a:t>Fichiers nativement numériques (textes, tableurs, images, vidéos, sons, programmes informatiques, objets 3D…)</a:t>
            </a:r>
          </a:p>
          <a:p>
            <a:pPr lvl="1"/>
            <a:r>
              <a:rPr lang="fr-FR" dirty="0"/>
              <a:t>Documents numérisés (archives, ouvrages, documents iconographiques, cartes…)</a:t>
            </a:r>
          </a:p>
          <a:p>
            <a:pPr lvl="1"/>
            <a:r>
              <a:rPr lang="fr-FR" dirty="0"/>
              <a:t>Supports analogiques de tout type (manuscrits, échantillons, prélèvements, réactifs, matériaux, œuvres d’art...)</a:t>
            </a:r>
          </a:p>
        </p:txBody>
      </p:sp>
      <p:sp>
        <p:nvSpPr>
          <p:cNvPr id="4" name="Ellipse 3">
            <a:extLst>
              <a:ext uri="{FF2B5EF4-FFF2-40B4-BE49-F238E27FC236}">
                <a16:creationId xmlns:a16="http://schemas.microsoft.com/office/drawing/2014/main" id="{F0AB0D10-A822-453B-83A7-F75839A03505}"/>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EC7AA2FC-1BE8-47DD-BB5D-861EDF1985F0}"/>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3" action="ppaction://hlinksldjump"/>
            <a:extLst>
              <a:ext uri="{FF2B5EF4-FFF2-40B4-BE49-F238E27FC236}">
                <a16:creationId xmlns:a16="http://schemas.microsoft.com/office/drawing/2014/main" id="{405E00D5-0A96-4C96-AC37-1AFF7DD5BCF4}"/>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72558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EE984-FB84-4883-AF46-5646DD63CAFF}"/>
              </a:ext>
            </a:extLst>
          </p:cNvPr>
          <p:cNvSpPr>
            <a:spLocks noGrp="1"/>
          </p:cNvSpPr>
          <p:nvPr>
            <p:ph type="title"/>
          </p:nvPr>
        </p:nvSpPr>
        <p:spPr/>
        <p:txBody>
          <a:bodyPr/>
          <a:lstStyle/>
          <a:p>
            <a:r>
              <a:rPr lang="fr-FR" dirty="0"/>
              <a:t>Quelques définitions concurrentes</a:t>
            </a:r>
          </a:p>
        </p:txBody>
      </p:sp>
      <p:sp>
        <p:nvSpPr>
          <p:cNvPr id="3" name="Espace réservé du contenu 2">
            <a:extLst>
              <a:ext uri="{FF2B5EF4-FFF2-40B4-BE49-F238E27FC236}">
                <a16:creationId xmlns:a16="http://schemas.microsoft.com/office/drawing/2014/main" id="{05389B5A-00A6-4A7A-8981-447CA35FF81D}"/>
              </a:ext>
            </a:extLst>
          </p:cNvPr>
          <p:cNvSpPr>
            <a:spLocks noGrp="1"/>
          </p:cNvSpPr>
          <p:nvPr>
            <p:ph idx="1"/>
          </p:nvPr>
        </p:nvSpPr>
        <p:spPr>
          <a:xfrm>
            <a:off x="628650" y="1825624"/>
            <a:ext cx="7886700" cy="4667249"/>
          </a:xfrm>
        </p:spPr>
        <p:txBody>
          <a:bodyPr>
            <a:normAutofit fontScale="85000" lnSpcReduction="20000"/>
          </a:bodyPr>
          <a:lstStyle/>
          <a:p>
            <a:r>
              <a:rPr lang="fr-FR" dirty="0"/>
              <a:t>« Des enregistrements factuels (chiffres, textes, images et sons), qui sont utilisés comme sources principales pour la recherche scientifique et sont généralement reconnus par la communauté scientifique comme nécessaires pour valider les résultats de la recherche. […] Ce terme ne s’applique pas aux éléments suivants : carnets de laboratoire, analyses préliminaires et projets de documents scientifiques, programmes de travaux futurs, examens par les pairs, communications personnelles avec des collègues et objets matériels (par exemple, les échantillons de laboratoire, les souches bactériennes et les animaux de laboratoire tels que les souris). » (</a:t>
            </a:r>
            <a:r>
              <a:rPr lang="fr-FR" dirty="0">
                <a:hlinkClick r:id="rId3"/>
              </a:rPr>
              <a:t>OCDE</a:t>
            </a:r>
            <a:r>
              <a:rPr lang="fr-FR" dirty="0"/>
              <a:t>, 2021)</a:t>
            </a:r>
          </a:p>
          <a:p>
            <a:r>
              <a:rPr lang="fr-FR" dirty="0"/>
              <a:t>« Les données de la recherche incluent […] les cahiers de laboratoire et carnets de terrain, […] les collections physiques de diapositives, artefacts, manuscrits, spécimens, échantillons… » (</a:t>
            </a:r>
            <a:r>
              <a:rPr lang="fr-FR" dirty="0">
                <a:hlinkClick r:id="rId4"/>
              </a:rPr>
              <a:t>Université de Sidney</a:t>
            </a:r>
            <a:r>
              <a:rPr lang="fr-FR" dirty="0"/>
              <a:t>, 2014)</a:t>
            </a:r>
          </a:p>
          <a:p>
            <a:r>
              <a:rPr lang="fr-FR" dirty="0"/>
              <a:t>« Une observation, un objet, un document ou toute autre entité devient une donnée de recherche, dès lors qu’elle est utilisée comme preuve d’un phénomène, c’est-à-dire qu’elle est collectée, analysée et interprétée » (</a:t>
            </a:r>
            <a:r>
              <a:rPr lang="fr-FR" dirty="0" err="1">
                <a:hlinkClick r:id="rId5"/>
              </a:rPr>
              <a:t>Borgman</a:t>
            </a:r>
            <a:r>
              <a:rPr lang="fr-FR" dirty="0"/>
              <a:t>, 2020)</a:t>
            </a:r>
          </a:p>
          <a:p>
            <a:r>
              <a:rPr lang="fr-FR" dirty="0">
                <a:latin typeface="Calibri" panose="020F0502020204030204" pitchFamily="34" charset="0"/>
              </a:rPr>
              <a:t>« Les données de la recherche sont l’ensemble des informations et matériaux produits et reçus par des équipes de recherche et des chercheurs. Elles sont collectées et documentées à des fins de recherche scientifique. A ce titre, elles constituent une partie des archives de la recherche » (</a:t>
            </a:r>
            <a:r>
              <a:rPr lang="fr-FR" dirty="0">
                <a:latin typeface="Calibri" panose="020F0502020204030204" pitchFamily="34" charset="0"/>
                <a:hlinkClick r:id="rId6"/>
              </a:rPr>
              <a:t>Association des archivistes français</a:t>
            </a:r>
            <a:r>
              <a:rPr lang="fr-FR" dirty="0">
                <a:latin typeface="Calibri" panose="020F0502020204030204" pitchFamily="34" charset="0"/>
              </a:rPr>
              <a:t>)</a:t>
            </a:r>
            <a:endParaRPr lang="fr-FR" dirty="0"/>
          </a:p>
        </p:txBody>
      </p:sp>
      <p:sp>
        <p:nvSpPr>
          <p:cNvPr id="4" name="Ellipse 3">
            <a:extLst>
              <a:ext uri="{FF2B5EF4-FFF2-40B4-BE49-F238E27FC236}">
                <a16:creationId xmlns:a16="http://schemas.microsoft.com/office/drawing/2014/main" id="{E7A32728-CDAE-4752-AF67-9F93F2A45032}"/>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7" action="ppaction://hlinksldjump"/>
            <a:extLst>
              <a:ext uri="{FF2B5EF4-FFF2-40B4-BE49-F238E27FC236}">
                <a16:creationId xmlns:a16="http://schemas.microsoft.com/office/drawing/2014/main" id="{6F69C86B-D2E1-4B75-8C53-4A67A84233E9}"/>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8" action="ppaction://hlinksldjump"/>
            <a:extLst>
              <a:ext uri="{FF2B5EF4-FFF2-40B4-BE49-F238E27FC236}">
                <a16:creationId xmlns:a16="http://schemas.microsoft.com/office/drawing/2014/main" id="{CAF315F3-74EC-41F0-B8D6-02A9F49EFCDB}"/>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331842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ACCB41-5017-41CB-A02B-9DDA59765427}"/>
              </a:ext>
            </a:extLst>
          </p:cNvPr>
          <p:cNvSpPr>
            <a:spLocks noGrp="1"/>
          </p:cNvSpPr>
          <p:nvPr>
            <p:ph type="title"/>
          </p:nvPr>
        </p:nvSpPr>
        <p:spPr>
          <a:xfrm>
            <a:off x="628650" y="396657"/>
            <a:ext cx="7886700" cy="1369081"/>
          </a:xfrm>
        </p:spPr>
        <p:txBody>
          <a:bodyPr>
            <a:normAutofit/>
          </a:bodyPr>
          <a:lstStyle/>
          <a:p>
            <a:r>
              <a:rPr lang="fr-FR" sz="3600" dirty="0"/>
              <a:t>Les données ne sont rien sans les outils et méthodes qui les accompagnent</a:t>
            </a:r>
          </a:p>
        </p:txBody>
      </p:sp>
      <p:sp>
        <p:nvSpPr>
          <p:cNvPr id="3" name="Espace réservé du contenu 2">
            <a:extLst>
              <a:ext uri="{FF2B5EF4-FFF2-40B4-BE49-F238E27FC236}">
                <a16:creationId xmlns:a16="http://schemas.microsoft.com/office/drawing/2014/main" id="{B12B1C9B-322A-42C8-95F5-A60D4B9A8B4C}"/>
              </a:ext>
            </a:extLst>
          </p:cNvPr>
          <p:cNvSpPr>
            <a:spLocks noGrp="1"/>
          </p:cNvSpPr>
          <p:nvPr>
            <p:ph idx="1"/>
          </p:nvPr>
        </p:nvSpPr>
        <p:spPr>
          <a:xfrm>
            <a:off x="628650" y="1765739"/>
            <a:ext cx="7886700" cy="4695604"/>
          </a:xfrm>
        </p:spPr>
        <p:txBody>
          <a:bodyPr>
            <a:normAutofit/>
          </a:bodyPr>
          <a:lstStyle/>
          <a:p>
            <a:pPr marL="0" indent="0">
              <a:buNone/>
            </a:pPr>
            <a:r>
              <a:rPr lang="fr-FR" dirty="0"/>
              <a:t>« La réutilisation et la valeur des données peuvent dépendre de la disponibilité des métadonnées, des algorithmes, du code et des logiciels connexes, financés sur fonds publics, ainsi que d’informations sur les flux de travail et l’environnement informatique utilisé pour générer les conclusions publiées, et qu’il peut être essentiel de donner accès, non seulement aux données elles-mêmes, mais aussi à ces autres objets numériques pertinents au regard de la recherche financés sur fonds publics. »</a:t>
            </a:r>
          </a:p>
        </p:txBody>
      </p:sp>
      <p:sp>
        <p:nvSpPr>
          <p:cNvPr id="6" name="Rectangle 5">
            <a:extLst>
              <a:ext uri="{FF2B5EF4-FFF2-40B4-BE49-F238E27FC236}">
                <a16:creationId xmlns:a16="http://schemas.microsoft.com/office/drawing/2014/main" id="{7816D2A3-AF2B-481C-9ADB-205AA969ECDA}"/>
              </a:ext>
            </a:extLst>
          </p:cNvPr>
          <p:cNvSpPr/>
          <p:nvPr/>
        </p:nvSpPr>
        <p:spPr>
          <a:xfrm>
            <a:off x="3408354" y="5533662"/>
            <a:ext cx="5046936" cy="526673"/>
          </a:xfrm>
          <a:prstGeom prst="rect">
            <a:avLst/>
          </a:prstGeom>
        </p:spPr>
        <p:txBody>
          <a:bodyPr wrap="square">
            <a:spAutoFit/>
          </a:bodyPr>
          <a:lstStyle/>
          <a:p>
            <a:pPr algn="r"/>
            <a:r>
              <a:rPr lang="fr-FR" sz="1400" dirty="0"/>
              <a:t>OCDE, </a:t>
            </a:r>
            <a:r>
              <a:rPr lang="fr-FR" sz="1400" i="1" dirty="0"/>
              <a:t>Recommandation du Conseil concernant l’accès aux données de la recherche financée sur fonds publics</a:t>
            </a:r>
            <a:r>
              <a:rPr lang="fr-FR" sz="1400" dirty="0"/>
              <a:t>, 2021 (</a:t>
            </a:r>
            <a:r>
              <a:rPr lang="fr-FR" sz="1400" dirty="0">
                <a:hlinkClick r:id="rId3">
                  <a:extLst>
                    <a:ext uri="{A12FA001-AC4F-418D-AE19-62706E023703}">
                      <ahyp:hlinkClr xmlns:ahyp="http://schemas.microsoft.com/office/drawing/2018/hyperlinkcolor" val="tx"/>
                    </a:ext>
                  </a:extLst>
                </a:hlinkClick>
              </a:rPr>
              <a:t>en ligne</a:t>
            </a:r>
            <a:r>
              <a:rPr lang="fr-FR" sz="1400" dirty="0"/>
              <a:t>).</a:t>
            </a:r>
          </a:p>
        </p:txBody>
      </p:sp>
      <p:sp>
        <p:nvSpPr>
          <p:cNvPr id="7" name="Ellipse 6">
            <a:extLst>
              <a:ext uri="{FF2B5EF4-FFF2-40B4-BE49-F238E27FC236}">
                <a16:creationId xmlns:a16="http://schemas.microsoft.com/office/drawing/2014/main" id="{92163B67-059A-4E06-8E87-F1EBE4B850AE}"/>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8" name="Ellipse 7">
            <a:hlinkClick r:id="rId4" action="ppaction://hlinksldjump"/>
            <a:extLst>
              <a:ext uri="{FF2B5EF4-FFF2-40B4-BE49-F238E27FC236}">
                <a16:creationId xmlns:a16="http://schemas.microsoft.com/office/drawing/2014/main" id="{D66BF318-1C5C-4604-8340-B174EA87E727}"/>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9" name="Ellipse 8">
            <a:hlinkClick r:id="rId5" action="ppaction://hlinksldjump"/>
            <a:extLst>
              <a:ext uri="{FF2B5EF4-FFF2-40B4-BE49-F238E27FC236}">
                <a16:creationId xmlns:a16="http://schemas.microsoft.com/office/drawing/2014/main" id="{C5257643-E777-4A0A-AF66-EC5F3F3436A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36524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372C3-1E8F-4CF5-B7E9-94E7C856ED52}"/>
              </a:ext>
            </a:extLst>
          </p:cNvPr>
          <p:cNvSpPr>
            <a:spLocks noGrp="1"/>
          </p:cNvSpPr>
          <p:nvPr>
            <p:ph type="title"/>
          </p:nvPr>
        </p:nvSpPr>
        <p:spPr>
          <a:xfrm>
            <a:off x="628650" y="365127"/>
            <a:ext cx="7886700" cy="947352"/>
          </a:xfrm>
        </p:spPr>
        <p:txBody>
          <a:bodyPr>
            <a:normAutofit fontScale="90000"/>
          </a:bodyPr>
          <a:lstStyle/>
          <a:p>
            <a:r>
              <a:rPr lang="fr-FR" sz="3600" dirty="0"/>
              <a:t>Le cycle de vie des données de la recherche</a:t>
            </a:r>
          </a:p>
        </p:txBody>
      </p:sp>
      <p:sp>
        <p:nvSpPr>
          <p:cNvPr id="3" name="Espace réservé du contenu 2">
            <a:extLst>
              <a:ext uri="{FF2B5EF4-FFF2-40B4-BE49-F238E27FC236}">
                <a16:creationId xmlns:a16="http://schemas.microsoft.com/office/drawing/2014/main" id="{399FEE8C-06CE-4163-842B-5770EE306B29}"/>
              </a:ext>
            </a:extLst>
          </p:cNvPr>
          <p:cNvSpPr>
            <a:spLocks noGrp="1"/>
          </p:cNvSpPr>
          <p:nvPr>
            <p:ph idx="1"/>
          </p:nvPr>
        </p:nvSpPr>
        <p:spPr>
          <a:xfrm>
            <a:off x="628650" y="2169438"/>
            <a:ext cx="5087846" cy="4351338"/>
          </a:xfrm>
        </p:spPr>
        <p:txBody>
          <a:bodyPr>
            <a:normAutofit/>
          </a:bodyPr>
          <a:lstStyle/>
          <a:p>
            <a:pPr lvl="1"/>
            <a:r>
              <a:rPr lang="fr-FR" dirty="0"/>
              <a:t>En amont : réfléchir à la façon dont elles seront collectées ou produites</a:t>
            </a:r>
          </a:p>
          <a:p>
            <a:pPr lvl="1"/>
            <a:r>
              <a:rPr lang="fr-FR" dirty="0"/>
              <a:t>Pendant : réfléchir à la façon dont elles seront manipulées, traitées, analysées, partagées, stockées, sauvegardées, restaurées, sécurisées…</a:t>
            </a:r>
          </a:p>
          <a:p>
            <a:pPr lvl="1"/>
            <a:r>
              <a:rPr lang="fr-FR" dirty="0"/>
              <a:t>Après : réfléchir à la façon dont elles seront conservées (à plus ou moins long terme), détruites, réutilisées (par les chercheurs du projet ou par d’autres), valorisées…</a:t>
            </a:r>
          </a:p>
          <a:p>
            <a:pPr>
              <a:buFont typeface="Wingdings" panose="05000000000000000000" pitchFamily="2" charset="2"/>
              <a:buChar char="Ø"/>
            </a:pPr>
            <a:r>
              <a:rPr lang="fr-FR" dirty="0"/>
              <a:t> On parle de cycle de vie des données de recherche, car elles sont censées pouvoir servir à plusieurs projets, ou dans un but de reproductibilité.</a:t>
            </a:r>
          </a:p>
          <a:p>
            <a:pPr>
              <a:buFont typeface="Wingdings" panose="05000000000000000000" pitchFamily="2" charset="2"/>
              <a:buChar char="Ø"/>
            </a:pPr>
            <a:endParaRPr lang="fr-FR" dirty="0"/>
          </a:p>
        </p:txBody>
      </p:sp>
      <p:pic>
        <p:nvPicPr>
          <p:cNvPr id="5" name="Image 4">
            <a:extLst>
              <a:ext uri="{FF2B5EF4-FFF2-40B4-BE49-F238E27FC236}">
                <a16:creationId xmlns:a16="http://schemas.microsoft.com/office/drawing/2014/main" id="{577A7E5B-94E0-41EC-904A-BBDE4B82A728}"/>
              </a:ext>
            </a:extLst>
          </p:cNvPr>
          <p:cNvPicPr>
            <a:picLocks noChangeAspect="1"/>
          </p:cNvPicPr>
          <p:nvPr/>
        </p:nvPicPr>
        <p:blipFill>
          <a:blip r:embed="rId2"/>
          <a:stretch>
            <a:fillRect/>
          </a:stretch>
        </p:blipFill>
        <p:spPr>
          <a:xfrm>
            <a:off x="5881475" y="2663686"/>
            <a:ext cx="3003279" cy="2925608"/>
          </a:xfrm>
          <a:prstGeom prst="rect">
            <a:avLst/>
          </a:prstGeom>
        </p:spPr>
      </p:pic>
      <p:sp>
        <p:nvSpPr>
          <p:cNvPr id="6" name="Espace réservé du contenu 2">
            <a:extLst>
              <a:ext uri="{FF2B5EF4-FFF2-40B4-BE49-F238E27FC236}">
                <a16:creationId xmlns:a16="http://schemas.microsoft.com/office/drawing/2014/main" id="{C7A57153-8FCE-490A-8836-CB2FC085A208}"/>
              </a:ext>
            </a:extLst>
          </p:cNvPr>
          <p:cNvSpPr txBox="1">
            <a:spLocks/>
          </p:cNvSpPr>
          <p:nvPr/>
        </p:nvSpPr>
        <p:spPr>
          <a:xfrm>
            <a:off x="628650" y="1478654"/>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Les données doivent être convenablement gérées à tout stade du projet de recherche qu’elles sous-tendent :</a:t>
            </a:r>
          </a:p>
        </p:txBody>
      </p:sp>
      <p:sp>
        <p:nvSpPr>
          <p:cNvPr id="7" name="ZoneTexte 6">
            <a:extLst>
              <a:ext uri="{FF2B5EF4-FFF2-40B4-BE49-F238E27FC236}">
                <a16:creationId xmlns:a16="http://schemas.microsoft.com/office/drawing/2014/main" id="{4672FE01-225F-4BC6-81A8-5B0D50D16C8B}"/>
              </a:ext>
            </a:extLst>
          </p:cNvPr>
          <p:cNvSpPr txBox="1"/>
          <p:nvPr/>
        </p:nvSpPr>
        <p:spPr>
          <a:xfrm>
            <a:off x="6587983" y="5688391"/>
            <a:ext cx="1590261" cy="307777"/>
          </a:xfrm>
          <a:prstGeom prst="rect">
            <a:avLst/>
          </a:prstGeom>
          <a:noFill/>
        </p:spPr>
        <p:txBody>
          <a:bodyPr wrap="square" rtlCol="0">
            <a:spAutoFit/>
          </a:bodyPr>
          <a:lstStyle/>
          <a:p>
            <a:pPr algn="ctr"/>
            <a:r>
              <a:rPr lang="fr-FR" sz="1400" dirty="0"/>
              <a:t>Source : </a:t>
            </a:r>
            <a:r>
              <a:rPr lang="fr-FR" sz="1400" dirty="0">
                <a:hlinkClick r:id="rId3"/>
              </a:rPr>
              <a:t>IRD Data</a:t>
            </a:r>
            <a:endParaRPr lang="fr-FR" sz="1400" dirty="0"/>
          </a:p>
        </p:txBody>
      </p:sp>
      <p:sp>
        <p:nvSpPr>
          <p:cNvPr id="8" name="Ellipse 7">
            <a:extLst>
              <a:ext uri="{FF2B5EF4-FFF2-40B4-BE49-F238E27FC236}">
                <a16:creationId xmlns:a16="http://schemas.microsoft.com/office/drawing/2014/main" id="{2ECC44DE-A636-4A6F-AA00-969A9C35C601}"/>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9" name="Ellipse 8">
            <a:hlinkClick r:id="rId4" action="ppaction://hlinksldjump"/>
            <a:extLst>
              <a:ext uri="{FF2B5EF4-FFF2-40B4-BE49-F238E27FC236}">
                <a16:creationId xmlns:a16="http://schemas.microsoft.com/office/drawing/2014/main" id="{E0975744-D87E-40BF-BA97-7A3BC3E92142}"/>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0" name="Ellipse 9">
            <a:hlinkClick r:id="rId5" action="ppaction://hlinksldjump"/>
            <a:extLst>
              <a:ext uri="{FF2B5EF4-FFF2-40B4-BE49-F238E27FC236}">
                <a16:creationId xmlns:a16="http://schemas.microsoft.com/office/drawing/2014/main" id="{1BB6DD8E-98D6-45D1-927F-373A9A37449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702922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ouvrir les données de la recherche ?</a:t>
            </a:r>
          </a:p>
        </p:txBody>
      </p:sp>
      <p:sp>
        <p:nvSpPr>
          <p:cNvPr id="3" name="Espace réservé du contenu 2"/>
          <p:cNvSpPr>
            <a:spLocks noGrp="1"/>
          </p:cNvSpPr>
          <p:nvPr>
            <p:ph idx="1"/>
          </p:nvPr>
        </p:nvSpPr>
        <p:spPr>
          <a:xfrm>
            <a:off x="628650" y="1825625"/>
            <a:ext cx="7886700" cy="3163544"/>
          </a:xfrm>
        </p:spPr>
        <p:txBody>
          <a:bodyPr>
            <a:normAutofit/>
          </a:bodyPr>
          <a:lstStyle/>
          <a:p>
            <a:r>
              <a:rPr lang="fr-FR" dirty="0"/>
              <a:t>Permettre leur réutilisation par autrui, développer de nouvelles hypothèses de travail ou des travaux de grande envergure</a:t>
            </a:r>
          </a:p>
          <a:p>
            <a:r>
              <a:rPr lang="fr-FR" dirty="0"/>
              <a:t>Permettre une évaluation plus fine des travaux scientifiques, en reproduisant des expériences ou un raisonnement : renforce l’intégrité scientifique en mettant en évidence d’éventuelles fraudes</a:t>
            </a:r>
          </a:p>
          <a:p>
            <a:r>
              <a:rPr lang="fr-FR" dirty="0"/>
              <a:t>Mettre en valeur le travail des chercheurs, qui ont souvent consacré beaucoup de temps à l’élaboration de leurs jeux de données</a:t>
            </a:r>
          </a:p>
          <a:p>
            <a:pPr>
              <a:buFont typeface="Wingdings" panose="05000000000000000000" pitchFamily="2" charset="2"/>
              <a:buChar char="Ø"/>
            </a:pPr>
            <a:r>
              <a:rPr lang="fr-FR" dirty="0"/>
              <a:t> Tout n’est pas partageable. Principe de base : les données doivent être « aussi ouvertes que possible, aussi fermées que nécessaire ».</a:t>
            </a:r>
          </a:p>
        </p:txBody>
      </p:sp>
      <p:sp>
        <p:nvSpPr>
          <p:cNvPr id="8" name="Ellipse 7">
            <a:extLst>
              <a:ext uri="{FF2B5EF4-FFF2-40B4-BE49-F238E27FC236}">
                <a16:creationId xmlns:a16="http://schemas.microsoft.com/office/drawing/2014/main" id="{370268EE-3002-4384-84BC-FF9D7643F1AD}"/>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9" name="Ellipse 8">
            <a:hlinkClick r:id="rId2" action="ppaction://hlinksldjump"/>
            <a:extLst>
              <a:ext uri="{FF2B5EF4-FFF2-40B4-BE49-F238E27FC236}">
                <a16:creationId xmlns:a16="http://schemas.microsoft.com/office/drawing/2014/main" id="{672E4C6C-B614-4851-8EB9-9CBFC1B879E0}"/>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3" action="ppaction://hlinksldjump"/>
            <a:extLst>
              <a:ext uri="{FF2B5EF4-FFF2-40B4-BE49-F238E27FC236}">
                <a16:creationId xmlns:a16="http://schemas.microsoft.com/office/drawing/2014/main" id="{1C536FA2-9616-4996-A6B9-B4A6ECBBD976}"/>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07336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821C5-5B21-4950-8351-C92CC2D17A92}"/>
              </a:ext>
            </a:extLst>
          </p:cNvPr>
          <p:cNvSpPr>
            <a:spLocks noGrp="1"/>
          </p:cNvSpPr>
          <p:nvPr>
            <p:ph type="title"/>
          </p:nvPr>
        </p:nvSpPr>
        <p:spPr/>
        <p:txBody>
          <a:bodyPr/>
          <a:lstStyle/>
          <a:p>
            <a:r>
              <a:rPr lang="fr-FR" dirty="0"/>
              <a:t>Comment partager des données de recherche ?</a:t>
            </a:r>
          </a:p>
        </p:txBody>
      </p:sp>
      <p:sp>
        <p:nvSpPr>
          <p:cNvPr id="3" name="Espace réservé du contenu 2">
            <a:extLst>
              <a:ext uri="{FF2B5EF4-FFF2-40B4-BE49-F238E27FC236}">
                <a16:creationId xmlns:a16="http://schemas.microsoft.com/office/drawing/2014/main" id="{A282FACE-65E7-45E7-AE5B-0376D6DA9057}"/>
              </a:ext>
            </a:extLst>
          </p:cNvPr>
          <p:cNvSpPr>
            <a:spLocks noGrp="1"/>
          </p:cNvSpPr>
          <p:nvPr>
            <p:ph idx="1"/>
          </p:nvPr>
        </p:nvSpPr>
        <p:spPr/>
        <p:txBody>
          <a:bodyPr>
            <a:normAutofit lnSpcReduction="10000"/>
          </a:bodyPr>
          <a:lstStyle/>
          <a:p>
            <a:r>
              <a:rPr lang="fr-FR" dirty="0"/>
              <a:t>Des données peuvent être partagées :</a:t>
            </a:r>
          </a:p>
          <a:p>
            <a:pPr lvl="1"/>
            <a:r>
              <a:rPr lang="fr-FR" dirty="0"/>
              <a:t>En étant incluses dans des publications scientifiques (figures, tableaux…)</a:t>
            </a:r>
          </a:p>
          <a:p>
            <a:pPr lvl="1"/>
            <a:r>
              <a:rPr lang="fr-FR" dirty="0"/>
              <a:t>En étant jointes en annexes à des publications scientifiques – on parle de </a:t>
            </a:r>
            <a:r>
              <a:rPr lang="fr-FR" i="1" dirty="0" err="1"/>
              <a:t>supplementary</a:t>
            </a:r>
            <a:r>
              <a:rPr lang="fr-FR" i="1" dirty="0"/>
              <a:t> </a:t>
            </a:r>
            <a:r>
              <a:rPr lang="fr-FR" i="1" dirty="0" err="1"/>
              <a:t>materials</a:t>
            </a:r>
            <a:r>
              <a:rPr lang="fr-FR" dirty="0"/>
              <a:t>)</a:t>
            </a:r>
          </a:p>
          <a:p>
            <a:pPr lvl="1"/>
            <a:r>
              <a:rPr lang="fr-FR" dirty="0"/>
              <a:t>En étant déposées dans des plateformes dédiées, qui vont s’occuper de la conservation et de la valorisation des données qui leurs sont confiées : des entrepôts de données</a:t>
            </a:r>
          </a:p>
          <a:p>
            <a:r>
              <a:rPr lang="fr-FR" dirty="0"/>
              <a:t>Il est possible de rendre ses données accessibles et/ou réutilisables :</a:t>
            </a:r>
          </a:p>
          <a:p>
            <a:pPr lvl="1"/>
            <a:r>
              <a:rPr lang="fr-FR" dirty="0"/>
              <a:t>Par tous</a:t>
            </a:r>
          </a:p>
          <a:p>
            <a:pPr lvl="1"/>
            <a:r>
              <a:rPr lang="fr-FR" dirty="0"/>
              <a:t>Sous certaines conditions (ex.: adresser une demande écrite au producteur des données, prouver qu’on appartient à tel ou tel établissement…)</a:t>
            </a:r>
          </a:p>
          <a:p>
            <a:pPr lvl="1"/>
            <a:r>
              <a:rPr lang="fr-FR" dirty="0"/>
              <a:t>Uniquement par une ou plusieurs personnes (ex.: données relevant du secret industriel et commercial)</a:t>
            </a:r>
          </a:p>
          <a:p>
            <a:pPr lvl="1">
              <a:buFont typeface="Wingdings" panose="05000000000000000000" pitchFamily="2" charset="2"/>
              <a:buChar char="Ø"/>
            </a:pPr>
            <a:r>
              <a:rPr lang="fr-FR" dirty="0"/>
              <a:t> Ces options sont à préciser au moyen de licences de diffusion (outils juridiques), et à paramétrer au moyen d’outils techniques précis (fournis par les entrepôts)</a:t>
            </a:r>
          </a:p>
        </p:txBody>
      </p:sp>
      <p:sp>
        <p:nvSpPr>
          <p:cNvPr id="4" name="Ellipse 3">
            <a:extLst>
              <a:ext uri="{FF2B5EF4-FFF2-40B4-BE49-F238E27FC236}">
                <a16:creationId xmlns:a16="http://schemas.microsoft.com/office/drawing/2014/main" id="{D555E88B-D2B7-4F07-8952-403112F7CA00}"/>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34673203-B4EC-4732-AFAD-9FFAAFC55803}"/>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BC289C90-62F1-48A0-8355-411B2922188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51657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BE040-512C-4909-B14F-DB6E68D52965}"/>
              </a:ext>
            </a:extLst>
          </p:cNvPr>
          <p:cNvSpPr>
            <a:spLocks noGrp="1"/>
          </p:cNvSpPr>
          <p:nvPr>
            <p:ph type="title"/>
          </p:nvPr>
        </p:nvSpPr>
        <p:spPr/>
        <p:txBody>
          <a:bodyPr/>
          <a:lstStyle/>
          <a:p>
            <a:r>
              <a:rPr lang="fr-FR" dirty="0"/>
              <a:t>Les principes FAIR</a:t>
            </a:r>
          </a:p>
        </p:txBody>
      </p:sp>
      <p:sp>
        <p:nvSpPr>
          <p:cNvPr id="4" name="Ellipse 3">
            <a:extLst>
              <a:ext uri="{FF2B5EF4-FFF2-40B4-BE49-F238E27FC236}">
                <a16:creationId xmlns:a16="http://schemas.microsoft.com/office/drawing/2014/main" id="{E0CBB01B-54AB-42D5-BE86-31307ECC489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pic>
        <p:nvPicPr>
          <p:cNvPr id="8" name="Espace réservé du contenu 7">
            <a:extLst>
              <a:ext uri="{FF2B5EF4-FFF2-40B4-BE49-F238E27FC236}">
                <a16:creationId xmlns:a16="http://schemas.microsoft.com/office/drawing/2014/main" id="{F6E05248-8B3A-4B8D-A941-C11699E632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996" y="1525390"/>
            <a:ext cx="6412008" cy="4811230"/>
          </a:xfrm>
        </p:spPr>
      </p:pic>
      <p:sp>
        <p:nvSpPr>
          <p:cNvPr id="5" name="Ellipse 4">
            <a:hlinkClick r:id="rId4" action="ppaction://hlinksldjump"/>
            <a:extLst>
              <a:ext uri="{FF2B5EF4-FFF2-40B4-BE49-F238E27FC236}">
                <a16:creationId xmlns:a16="http://schemas.microsoft.com/office/drawing/2014/main" id="{B86AF283-7835-4989-813E-DBB42CF8F632}"/>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C963A857-0A8A-484F-AC5F-8CFA32D9CFC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780834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A613E-607A-4D94-B4AF-B37D29A8312C}"/>
              </a:ext>
            </a:extLst>
          </p:cNvPr>
          <p:cNvSpPr>
            <a:spLocks noGrp="1"/>
          </p:cNvSpPr>
          <p:nvPr>
            <p:ph type="title"/>
          </p:nvPr>
        </p:nvSpPr>
        <p:spPr>
          <a:xfrm>
            <a:off x="628650" y="371558"/>
            <a:ext cx="7886700" cy="768349"/>
          </a:xfrm>
        </p:spPr>
        <p:txBody>
          <a:bodyPr>
            <a:normAutofit/>
          </a:bodyPr>
          <a:lstStyle/>
          <a:p>
            <a:r>
              <a:rPr lang="fr-FR" sz="3600" dirty="0"/>
              <a:t>Le principe F (données Faciles à trouver)</a:t>
            </a:r>
          </a:p>
        </p:txBody>
      </p:sp>
      <p:sp>
        <p:nvSpPr>
          <p:cNvPr id="3" name="Espace réservé du contenu 2">
            <a:extLst>
              <a:ext uri="{FF2B5EF4-FFF2-40B4-BE49-F238E27FC236}">
                <a16:creationId xmlns:a16="http://schemas.microsoft.com/office/drawing/2014/main" id="{97C71905-ED0F-44E5-87A8-DC5C1778AD56}"/>
              </a:ext>
            </a:extLst>
          </p:cNvPr>
          <p:cNvSpPr>
            <a:spLocks noGrp="1"/>
          </p:cNvSpPr>
          <p:nvPr>
            <p:ph idx="1"/>
          </p:nvPr>
        </p:nvSpPr>
        <p:spPr>
          <a:xfrm>
            <a:off x="628650" y="1287377"/>
            <a:ext cx="7886700" cy="5199065"/>
          </a:xfrm>
        </p:spPr>
        <p:txBody>
          <a:bodyPr>
            <a:normAutofit fontScale="92500" lnSpcReduction="10000"/>
          </a:bodyPr>
          <a:lstStyle/>
          <a:p>
            <a:r>
              <a:rPr lang="fr-FR" sz="1400" dirty="0"/>
              <a:t>Attribuer un identifiant pérenne aux données :</a:t>
            </a:r>
          </a:p>
          <a:p>
            <a:pPr lvl="1"/>
            <a:r>
              <a:rPr lang="fr-FR" sz="1200" dirty="0"/>
              <a:t>Un PID (Persistant </a:t>
            </a:r>
            <a:r>
              <a:rPr lang="fr-FR" sz="1200" dirty="0" err="1"/>
              <a:t>IDentifier</a:t>
            </a:r>
            <a:r>
              <a:rPr lang="fr-FR" sz="1200" dirty="0"/>
              <a:t>) est un mécanisme permettant d'identifier de façon stable et unique des ressources sur le Web. À l'image d'un code barre, un PID se présente sous la forme d'une suite de caractères qui est générée spécifiquement pour une ressource. Ainsi, deux jeux de données ne peuvent avoir le même PID ;</a:t>
            </a:r>
          </a:p>
          <a:p>
            <a:pPr lvl="1"/>
            <a:r>
              <a:rPr lang="fr-FR" sz="1200" dirty="0"/>
              <a:t>Il existe plusieurs types de PID . Le plus connu pour identifier un jeu de données est le DOI (Digital Object Identifier). Mais il en existe d'autres (</a:t>
            </a:r>
            <a:r>
              <a:rPr lang="fr-FR" sz="1200" dirty="0" err="1"/>
              <a:t>Handle</a:t>
            </a:r>
            <a:r>
              <a:rPr lang="fr-FR" sz="1200" dirty="0"/>
              <a:t>, ARK...) ;</a:t>
            </a:r>
          </a:p>
          <a:p>
            <a:pPr lvl="1"/>
            <a:r>
              <a:rPr lang="fr-FR" sz="1200" dirty="0"/>
              <a:t>Un PID permet de créer un lien hypertexte unique et pérenne à un jeu de données spécifique.  Le PID permettra toujours de retrouver le jeu de données  même si l'adresse URL a été modifiée (évite les erreurs 404) ;</a:t>
            </a:r>
          </a:p>
          <a:p>
            <a:pPr lvl="1"/>
            <a:r>
              <a:rPr lang="fr-FR" sz="1200" dirty="0"/>
              <a:t>L'identifiant pérenne peut être un élément d’une référence bibliographique. Ainsi, lorsqu'un jeu de données est réutilisé, il sera  facilement retrouvé depuis la citation ;</a:t>
            </a:r>
          </a:p>
          <a:p>
            <a:r>
              <a:rPr lang="fr-FR" sz="1400" dirty="0"/>
              <a:t>Décrire finement les données à l’aide de métadonnées :</a:t>
            </a:r>
          </a:p>
          <a:p>
            <a:pPr lvl="1"/>
            <a:r>
              <a:rPr lang="fr-FR" sz="1200" dirty="0"/>
              <a:t>Une métadonnée est un  élément servant à décrire une ressource (une donnée). Ex.: titre, créateur, date de production, etc.</a:t>
            </a:r>
          </a:p>
          <a:p>
            <a:pPr lvl="1"/>
            <a:r>
              <a:rPr lang="fr-FR" sz="1200" dirty="0"/>
              <a:t>Les métadonnées servent à  faciliter la recherche  d'une donnée : lorsqu’on tape des mots clés dans une barre de recherche ou lorsqu’on sélectionne des filtres.</a:t>
            </a:r>
          </a:p>
          <a:p>
            <a:pPr lvl="1"/>
            <a:r>
              <a:rPr lang="fr-FR" sz="1200" dirty="0"/>
              <a:t>Plus il peut y avoir de métadonnées, mieux c’est (à construire à partir de référentiels, ou de schémas de métadonnées). Cela facilite la recherche du jeu de données et sa compréhension.</a:t>
            </a:r>
          </a:p>
          <a:p>
            <a:r>
              <a:rPr lang="fr-FR" sz="1400" dirty="0"/>
              <a:t>Indiquer le PID dans les métadonnées :</a:t>
            </a:r>
          </a:p>
          <a:p>
            <a:pPr lvl="1"/>
            <a:r>
              <a:rPr lang="fr-FR" sz="1200" dirty="0"/>
              <a:t>Les métadonnées qui décrivent un jeu de données sont souvent dans des  fichiers séparés . Pour  expliciter le lien  qu'il y a entre eux, les métadonnées doivent intégrer l'identifiant pérenne et unique des données.  </a:t>
            </a:r>
          </a:p>
          <a:p>
            <a:r>
              <a:rPr lang="fr-FR" sz="1400" dirty="0"/>
              <a:t>Déposer ses données dans un entrepôt :</a:t>
            </a:r>
          </a:p>
          <a:p>
            <a:pPr lvl="1"/>
            <a:r>
              <a:rPr lang="fr-FR" sz="1200" dirty="0"/>
              <a:t>Les entrepôts de données sont les endroits où on peut déposer des données, en rechercher d'autres et y accéder, en vue d'une réutilisation. Autrement dit, ce sont des services Web permettant l'hébergement, la recherche et le téléchargement des données. </a:t>
            </a:r>
          </a:p>
          <a:p>
            <a:pPr lvl="1"/>
            <a:r>
              <a:rPr lang="fr-FR" sz="1200" dirty="0"/>
              <a:t>Pour trouver une information sur le Web, on utilise souvent un moteur de recherche qui indexe les sites Web et les affiche ensuite sur leurs pages de résultats. Il est donc possible de publier des données sur un site quelconque pour qu'elles soient retrouvables. Mais une  indexation plus fine et contrôlée  est nécessaire en matière de recherche scientifique. Les entrepôts de données répondent à cet objectif. Ils proposent en outre d'autres services (</a:t>
            </a:r>
            <a:r>
              <a:rPr lang="fr-FR" sz="1200" dirty="0" err="1"/>
              <a:t>PIDs</a:t>
            </a:r>
            <a:r>
              <a:rPr lang="fr-FR" sz="1200" dirty="0"/>
              <a:t>, licences de réutilisation, stockage sécurisé et pérenne des données).</a:t>
            </a:r>
          </a:p>
          <a:p>
            <a:pPr lvl="1"/>
            <a:endParaRPr lang="fr-FR" sz="1200" dirty="0"/>
          </a:p>
        </p:txBody>
      </p:sp>
      <p:sp>
        <p:nvSpPr>
          <p:cNvPr id="6" name="ZoneTexte 5">
            <a:extLst>
              <a:ext uri="{FF2B5EF4-FFF2-40B4-BE49-F238E27FC236}">
                <a16:creationId xmlns:a16="http://schemas.microsoft.com/office/drawing/2014/main" id="{87763971-1A36-454F-9785-FC2C4860988E}"/>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2"/>
              </a:rPr>
              <a:t>https://doranum.fr/enjeux-benefices/principes-fair/</a:t>
            </a:r>
            <a:endParaRPr lang="fr-FR" sz="1050" dirty="0"/>
          </a:p>
        </p:txBody>
      </p:sp>
      <p:sp>
        <p:nvSpPr>
          <p:cNvPr id="13" name="Ellipse 12">
            <a:extLst>
              <a:ext uri="{FF2B5EF4-FFF2-40B4-BE49-F238E27FC236}">
                <a16:creationId xmlns:a16="http://schemas.microsoft.com/office/drawing/2014/main" id="{DD7A21D6-B19F-454A-9679-99201338711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3" action="ppaction://hlinksldjump"/>
            <a:extLst>
              <a:ext uri="{FF2B5EF4-FFF2-40B4-BE49-F238E27FC236}">
                <a16:creationId xmlns:a16="http://schemas.microsoft.com/office/drawing/2014/main" id="{A4EE4E13-A4D4-48DE-9DDF-F9200D5BF11B}"/>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8" name="Ellipse 7">
            <a:hlinkClick r:id="rId4" action="ppaction://hlinksldjump"/>
            <a:extLst>
              <a:ext uri="{FF2B5EF4-FFF2-40B4-BE49-F238E27FC236}">
                <a16:creationId xmlns:a16="http://schemas.microsoft.com/office/drawing/2014/main" id="{30C399F5-9FBA-40B4-9552-A3A9E7190B0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16515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9A1AE9-89B1-4A0A-A5F6-EF8637AC9218}"/>
              </a:ext>
            </a:extLst>
          </p:cNvPr>
          <p:cNvSpPr>
            <a:spLocks noGrp="1"/>
          </p:cNvSpPr>
          <p:nvPr>
            <p:ph type="title"/>
          </p:nvPr>
        </p:nvSpPr>
        <p:spPr>
          <a:xfrm>
            <a:off x="628650" y="365127"/>
            <a:ext cx="7886700" cy="762338"/>
          </a:xfrm>
        </p:spPr>
        <p:txBody>
          <a:bodyPr>
            <a:normAutofit/>
          </a:bodyPr>
          <a:lstStyle/>
          <a:p>
            <a:r>
              <a:rPr lang="fr-FR" sz="3600" dirty="0"/>
              <a:t>Le principe A (données Accessibles)</a:t>
            </a:r>
          </a:p>
        </p:txBody>
      </p:sp>
      <p:sp>
        <p:nvSpPr>
          <p:cNvPr id="3" name="Espace réservé du contenu 2">
            <a:extLst>
              <a:ext uri="{FF2B5EF4-FFF2-40B4-BE49-F238E27FC236}">
                <a16:creationId xmlns:a16="http://schemas.microsoft.com/office/drawing/2014/main" id="{A7709AB7-20C0-48DF-BCE6-247A1186B929}"/>
              </a:ext>
            </a:extLst>
          </p:cNvPr>
          <p:cNvSpPr>
            <a:spLocks noGrp="1"/>
          </p:cNvSpPr>
          <p:nvPr>
            <p:ph idx="1"/>
          </p:nvPr>
        </p:nvSpPr>
        <p:spPr>
          <a:xfrm>
            <a:off x="628650" y="1336848"/>
            <a:ext cx="7886700" cy="4960722"/>
          </a:xfrm>
        </p:spPr>
        <p:txBody>
          <a:bodyPr>
            <a:normAutofit fontScale="62500" lnSpcReduction="20000"/>
          </a:bodyPr>
          <a:lstStyle/>
          <a:p>
            <a:r>
              <a:rPr lang="fr-FR" dirty="0"/>
              <a:t>Utiliser un protocole de communication standardisé :</a:t>
            </a:r>
          </a:p>
          <a:p>
            <a:pPr lvl="1"/>
            <a:r>
              <a:rPr lang="fr-FR" dirty="0"/>
              <a:t>Un protocole de communication est un ensemble de procédures que suivent les machines pour communiquer correctement entre elles. Il existe plusieurs protocoles selon le type de communication visée  : afficher la page d'un site Web, consulter ses mails, échanger des fichiers, etc. Certains de ces protocoles, très largement utilisés, sont considérés comme des standards ;</a:t>
            </a:r>
          </a:p>
          <a:p>
            <a:pPr lvl="1"/>
            <a:r>
              <a:rPr lang="fr-FR" dirty="0"/>
              <a:t>Ex.: le HTTP (</a:t>
            </a:r>
            <a:r>
              <a:rPr lang="fr-FR" i="1" dirty="0"/>
              <a:t>HyperText Transfer Protocol</a:t>
            </a:r>
            <a:r>
              <a:rPr lang="fr-FR" dirty="0"/>
              <a:t>)</a:t>
            </a:r>
            <a:r>
              <a:rPr lang="fr-FR" i="1" dirty="0"/>
              <a:t> </a:t>
            </a:r>
            <a:r>
              <a:rPr lang="fr-FR" dirty="0"/>
              <a:t>est un standard notamment utilisé pour consulter des sites web, et dont il existe une variante sécurisée : le HTTPS. Autre standard : FTP (</a:t>
            </a:r>
            <a:r>
              <a:rPr lang="fr-FR" i="1" dirty="0"/>
              <a:t>File Transfer Protocol</a:t>
            </a:r>
            <a:r>
              <a:rPr lang="fr-FR" dirty="0"/>
              <a:t>), utilisé pour échanger des fichiers.</a:t>
            </a:r>
          </a:p>
          <a:p>
            <a:pPr lvl="1"/>
            <a:r>
              <a:rPr lang="fr-FR" dirty="0"/>
              <a:t>Les entrepôts à privilégier pour déposer ses données sont ceux qui utilisent des protocoles standards tels que HTTP ou FTP.</a:t>
            </a:r>
          </a:p>
          <a:p>
            <a:r>
              <a:rPr lang="fr-FR" dirty="0"/>
              <a:t>Utiliser un protocole de communication libre et ouvert :</a:t>
            </a:r>
          </a:p>
          <a:p>
            <a:pPr lvl="1"/>
            <a:r>
              <a:rPr lang="fr-FR" dirty="0"/>
              <a:t>Les protocoles de communication libres et ouverts sont librement utilisables et interopérables. Ils peuvent fonctionner avec plusieurs logiciels, contrairement aux protocoles propriétaires. Ils facilitent ainsi le libre accès aux données. Leur documentation technique étant accessible publiquement, les nouveaux outils qui verront le jour pourront s'appliquer avec ces protocoles.</a:t>
            </a:r>
          </a:p>
          <a:p>
            <a:pPr lvl="1"/>
            <a:r>
              <a:rPr lang="fr-FR" dirty="0"/>
              <a:t>De nombreux protocoles standards sont libres et ouverts (ex.: HTTP, FTP, SMTP…). Protocoles à éviter : Protocole Skype, Microsoft Exchange Server…</a:t>
            </a:r>
          </a:p>
          <a:p>
            <a:r>
              <a:rPr lang="fr-FR" dirty="0"/>
              <a:t>Utiliser un protocole de communication permettant une authentification si nécessaire :</a:t>
            </a:r>
          </a:p>
          <a:p>
            <a:pPr lvl="1"/>
            <a:r>
              <a:rPr lang="fr-FR" dirty="0"/>
              <a:t>Bien que produites sur fonds publics, certaines données ne peuvent pas être accessibles publiquement pour des raisons légitimes. Ex. : données à caractère personnel, données relevant de la sécurité nationale, données sujettes à un dépôt de brevet… Si des données doivent rester privées, il faut spécifier les conditions exactes dans lesquelles elles peuvent être accessibles : qui a le droit d'y accéder et comment.</a:t>
            </a:r>
          </a:p>
          <a:p>
            <a:pPr lvl="1"/>
            <a:r>
              <a:rPr lang="fr-FR" dirty="0"/>
              <a:t>Les protocoles de communication utilisés doivent pouvoir restreindre l'accès aux données par authentification et/ou autorisation. Un site ayant un protocole sécurisé (comme HTTPS ou FTPS) peut utiliser un  certificat pour identifier ses visiteurs . Ces protocoles sont notamment utilisés sur les sites de messagerie électronique ou sur les sites commerciaux effectuant des transactions financières. Le  choix de l'entrepôt  de données peut donc dépendre du protocole de communication qu'il utilise.</a:t>
            </a:r>
          </a:p>
          <a:p>
            <a:r>
              <a:rPr lang="fr-FR" dirty="0"/>
              <a:t>Préserver l'accès aux métadonnées :</a:t>
            </a:r>
          </a:p>
          <a:p>
            <a:pPr lvl="1"/>
            <a:r>
              <a:rPr lang="fr-FR" dirty="0"/>
              <a:t>Maintenir des jeux de données en ligne a un coût. Avec le temps, il y a des risques de dégradation. Dans ce cas, les jeux de données peuvent ne plus être disponibles. De même, des restrictions d'accès peuvent exister (voir "authentification").</a:t>
            </a:r>
          </a:p>
          <a:p>
            <a:pPr lvl="1"/>
            <a:r>
              <a:rPr lang="fr-FR" dirty="0"/>
              <a:t>Si les données disparaissent ou sont inaccessibles, les métadonnées continueront à fournir de précieuses informations pour que d'autres chercheurs puissent connaître l'existence des données, contacter les personnes ressources ou encore retrouver les articles associés aux données.</a:t>
            </a:r>
          </a:p>
          <a:p>
            <a:endParaRPr lang="fr-FR" dirty="0"/>
          </a:p>
          <a:p>
            <a:pPr lvl="1"/>
            <a:endParaRPr lang="fr-FR" dirty="0"/>
          </a:p>
          <a:p>
            <a:endParaRPr lang="fr-FR" dirty="0"/>
          </a:p>
          <a:p>
            <a:pPr lvl="1"/>
            <a:endParaRPr lang="fr-FR" dirty="0"/>
          </a:p>
        </p:txBody>
      </p:sp>
      <p:sp>
        <p:nvSpPr>
          <p:cNvPr id="11" name="ZoneTexte 10">
            <a:extLst>
              <a:ext uri="{FF2B5EF4-FFF2-40B4-BE49-F238E27FC236}">
                <a16:creationId xmlns:a16="http://schemas.microsoft.com/office/drawing/2014/main" id="{B2689D80-5E64-4199-82AE-605A4A46BFC7}"/>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2"/>
              </a:rPr>
              <a:t>https://doranum.fr/enjeux-benefices/principes-fair/</a:t>
            </a:r>
            <a:endParaRPr lang="fr-FR" sz="1050" dirty="0"/>
          </a:p>
        </p:txBody>
      </p:sp>
      <p:sp>
        <p:nvSpPr>
          <p:cNvPr id="12" name="Ellipse 11">
            <a:extLst>
              <a:ext uri="{FF2B5EF4-FFF2-40B4-BE49-F238E27FC236}">
                <a16:creationId xmlns:a16="http://schemas.microsoft.com/office/drawing/2014/main" id="{75C797A8-0C78-44A8-93EE-74AF2D8DED1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057812B2-9A16-4D10-9738-96845C174885}"/>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41B8B484-1FAF-4F99-85A8-AABFF94195A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787435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2ADB1-1204-4BB3-9688-C974263A3143}"/>
              </a:ext>
            </a:extLst>
          </p:cNvPr>
          <p:cNvSpPr>
            <a:spLocks noGrp="1"/>
          </p:cNvSpPr>
          <p:nvPr>
            <p:ph type="title"/>
          </p:nvPr>
        </p:nvSpPr>
        <p:spPr>
          <a:xfrm>
            <a:off x="628650" y="365127"/>
            <a:ext cx="7886700" cy="762338"/>
          </a:xfrm>
        </p:spPr>
        <p:txBody>
          <a:bodyPr>
            <a:normAutofit/>
          </a:bodyPr>
          <a:lstStyle/>
          <a:p>
            <a:r>
              <a:rPr lang="fr-FR" sz="3600" dirty="0"/>
              <a:t>Le principe I (données interopérables)</a:t>
            </a:r>
          </a:p>
        </p:txBody>
      </p:sp>
      <p:sp>
        <p:nvSpPr>
          <p:cNvPr id="3" name="Espace réservé du contenu 2">
            <a:extLst>
              <a:ext uri="{FF2B5EF4-FFF2-40B4-BE49-F238E27FC236}">
                <a16:creationId xmlns:a16="http://schemas.microsoft.com/office/drawing/2014/main" id="{AE9FE8FB-65C0-40D4-93B2-DAF5158D5D91}"/>
              </a:ext>
            </a:extLst>
          </p:cNvPr>
          <p:cNvSpPr>
            <a:spLocks noGrp="1"/>
          </p:cNvSpPr>
          <p:nvPr>
            <p:ph idx="1"/>
          </p:nvPr>
        </p:nvSpPr>
        <p:spPr>
          <a:xfrm>
            <a:off x="628650" y="1349406"/>
            <a:ext cx="7886700" cy="4827557"/>
          </a:xfrm>
        </p:spPr>
        <p:txBody>
          <a:bodyPr>
            <a:normAutofit fontScale="92500" lnSpcReduction="10000"/>
          </a:bodyPr>
          <a:lstStyle/>
          <a:p>
            <a:r>
              <a:rPr lang="fr-FR" sz="1600" dirty="0"/>
              <a:t>Utiliser un lexique prédéfini pour indexer et retrouver les connaissances :</a:t>
            </a:r>
          </a:p>
          <a:p>
            <a:pPr lvl="1"/>
            <a:r>
              <a:rPr lang="fr-FR" sz="1400" dirty="0"/>
              <a:t>Un vocabulaire contrôlé est une  liste de termes prédéfinis  servant à organiser des informations afin d'en faciliter la recherche et l'accès. Cette liste suit une  structure  bien définie afin de hiérarchiser le contenu. Un vocabulaire contrôlé permet de réduire les ambiguïtés du langage naturel (ex.: parler d’une </a:t>
            </a:r>
            <a:r>
              <a:rPr lang="fr-FR" sz="1400" i="1" dirty="0" err="1"/>
              <a:t>Tettigonia</a:t>
            </a:r>
            <a:r>
              <a:rPr lang="fr-FR" sz="1400" i="1" dirty="0"/>
              <a:t> </a:t>
            </a:r>
            <a:r>
              <a:rPr lang="fr-FR" sz="1400" i="1" dirty="0" err="1"/>
              <a:t>viridissima</a:t>
            </a:r>
            <a:r>
              <a:rPr lang="fr-FR" sz="1400" dirty="0"/>
              <a:t> et non d’une « sauterelle »).</a:t>
            </a:r>
          </a:p>
          <a:p>
            <a:pPr lvl="1"/>
            <a:r>
              <a:rPr lang="fr-FR" sz="1400" dirty="0"/>
              <a:t>Utiliser des termes prédéfinis permet aux machines d'avoir un langage commun et de se comprendre. Les vocabulaires contrôlés jouent donc un rôle dans  l'interopérabilité, c'est à dire que les systèmes informatiques partagent un  même format d'échange de données. Afin que les données restent automatiquement accessibles et compréhensibles, leur description doit suivre un vocabulaire contrôlé et un modèle de représentation servant à le structurer.</a:t>
            </a:r>
          </a:p>
          <a:p>
            <a:r>
              <a:rPr lang="fr-FR" sz="1600" dirty="0"/>
              <a:t>Utiliser des vocabulaires qui respectent les principes FAIR :</a:t>
            </a:r>
          </a:p>
          <a:p>
            <a:pPr lvl="1"/>
            <a:r>
              <a:rPr lang="fr-FR" sz="1400" dirty="0"/>
              <a:t>Un vocabulaire FAIR est un vocabulaire contrôlé que l’on peut facilement retrouver à l’aide d’un PID. Il doit être documenté (décrit par des métadonnées) et lisible par des machines.</a:t>
            </a:r>
          </a:p>
          <a:p>
            <a:pPr lvl="1"/>
            <a:r>
              <a:rPr lang="fr-FR" sz="1400" dirty="0"/>
              <a:t>Ex. : le vocabulaire </a:t>
            </a:r>
            <a:r>
              <a:rPr lang="fr-FR" sz="1400" i="1" dirty="0">
                <a:hlinkClick r:id="rId2"/>
              </a:rPr>
              <a:t>Animal </a:t>
            </a:r>
            <a:r>
              <a:rPr lang="fr-FR" sz="1400" i="1" dirty="0" err="1">
                <a:hlinkClick r:id="rId2"/>
              </a:rPr>
              <a:t>Diseases</a:t>
            </a:r>
            <a:r>
              <a:rPr lang="fr-FR" sz="1400" i="1" dirty="0">
                <a:hlinkClick r:id="rId2"/>
              </a:rPr>
              <a:t> </a:t>
            </a:r>
            <a:r>
              <a:rPr lang="fr-FR" sz="1400" i="1" dirty="0" err="1">
                <a:hlinkClick r:id="rId2"/>
              </a:rPr>
              <a:t>Ontology</a:t>
            </a:r>
            <a:r>
              <a:rPr lang="fr-FR" sz="1400" i="1" dirty="0">
                <a:hlinkClick r:id="rId2"/>
              </a:rPr>
              <a:t>,</a:t>
            </a:r>
            <a:r>
              <a:rPr lang="fr-FR" sz="1400" i="1" dirty="0"/>
              <a:t> </a:t>
            </a:r>
            <a:r>
              <a:rPr lang="fr-FR" sz="1400" dirty="0"/>
              <a:t>accessible sur l’entrepôt </a:t>
            </a:r>
            <a:r>
              <a:rPr lang="fr-FR" sz="1400" dirty="0" err="1"/>
              <a:t>Dataverse</a:t>
            </a:r>
            <a:r>
              <a:rPr lang="fr-FR" sz="1400" dirty="0"/>
              <a:t>.</a:t>
            </a:r>
          </a:p>
          <a:p>
            <a:r>
              <a:rPr lang="fr-FR" sz="1600" dirty="0"/>
              <a:t>Contextualiser avec des liens vers d’autres données :</a:t>
            </a:r>
          </a:p>
          <a:p>
            <a:pPr lvl="1"/>
            <a:r>
              <a:rPr lang="fr-FR" sz="1400" dirty="0"/>
              <a:t>Les principes FAIR s'appuient sur les technologies liées au  Web de données. En ce sens, il est fortement recommandé de s'en servir afin de  constituer un réseau global d'informations scientifiques. Créer des liens significatifs entre les données permet de mettre en avant d'autres données en lien avec la recherche initiale. Les machines peuvent alors lire automatiquement les liens existant entre les données et optimiser les recherches d'informations des utilisateurs.</a:t>
            </a:r>
          </a:p>
          <a:p>
            <a:pPr lvl="1"/>
            <a:r>
              <a:rPr lang="fr-FR" sz="1400" dirty="0"/>
              <a:t>Pour cela, il importe de déposer ses données dans un entrepôt adapté au web de données : entrepôts construits sur la technologie RDF (</a:t>
            </a:r>
            <a:r>
              <a:rPr lang="fr-FR" sz="1400" i="1" dirty="0"/>
              <a:t>Resource Description Framework</a:t>
            </a:r>
            <a:r>
              <a:rPr lang="fr-FR" sz="1400" dirty="0"/>
              <a:t>, un modèle servant  déclarer des ressources sur le web), ou sur ses dérivés </a:t>
            </a:r>
            <a:r>
              <a:rPr lang="en-US" sz="1400" dirty="0"/>
              <a:t>OWL (</a:t>
            </a:r>
            <a:r>
              <a:rPr lang="en-US" sz="1400" i="1" dirty="0"/>
              <a:t>Web Ontology Language</a:t>
            </a:r>
            <a:r>
              <a:rPr lang="en-US" sz="1400" dirty="0"/>
              <a:t>) </a:t>
            </a:r>
            <a:r>
              <a:rPr lang="en-US" sz="1400" dirty="0" err="1"/>
              <a:t>ou</a:t>
            </a:r>
            <a:r>
              <a:rPr lang="en-US" sz="1400" dirty="0"/>
              <a:t> SKOS (</a:t>
            </a:r>
            <a:r>
              <a:rPr lang="en-US" sz="1400" i="1" dirty="0"/>
              <a:t>Simple Knowledge Organization System</a:t>
            </a:r>
            <a:r>
              <a:rPr lang="en-US" sz="1400" dirty="0"/>
              <a:t>). Ex.: </a:t>
            </a:r>
            <a:r>
              <a:rPr lang="en-US" sz="1400" dirty="0" err="1"/>
              <a:t>Nakala</a:t>
            </a:r>
            <a:r>
              <a:rPr lang="en-US" sz="1400" dirty="0"/>
              <a:t>, </a:t>
            </a:r>
            <a:r>
              <a:rPr lang="en-US" sz="1400" dirty="0" err="1"/>
              <a:t>construit</a:t>
            </a:r>
            <a:r>
              <a:rPr lang="en-US" sz="1400" dirty="0"/>
              <a:t> sur le </a:t>
            </a:r>
            <a:r>
              <a:rPr lang="en-US" sz="1400" dirty="0" err="1"/>
              <a:t>protocole</a:t>
            </a:r>
            <a:r>
              <a:rPr lang="en-US" sz="1400" dirty="0"/>
              <a:t> RDF.</a:t>
            </a:r>
          </a:p>
          <a:p>
            <a:endParaRPr lang="fr-FR" sz="1600" dirty="0"/>
          </a:p>
        </p:txBody>
      </p:sp>
      <p:sp>
        <p:nvSpPr>
          <p:cNvPr id="14" name="ZoneTexte 13">
            <a:extLst>
              <a:ext uri="{FF2B5EF4-FFF2-40B4-BE49-F238E27FC236}">
                <a16:creationId xmlns:a16="http://schemas.microsoft.com/office/drawing/2014/main" id="{3443BD8D-47D3-41F4-8233-A5BADC05C77A}"/>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3"/>
              </a:rPr>
              <a:t>https://doranum.fr/enjeux-benefices/principes-fair/</a:t>
            </a:r>
            <a:endParaRPr lang="fr-FR" sz="1050" dirty="0"/>
          </a:p>
        </p:txBody>
      </p:sp>
      <p:sp>
        <p:nvSpPr>
          <p:cNvPr id="15" name="Ellipse 14">
            <a:extLst>
              <a:ext uri="{FF2B5EF4-FFF2-40B4-BE49-F238E27FC236}">
                <a16:creationId xmlns:a16="http://schemas.microsoft.com/office/drawing/2014/main" id="{F5DB90CD-876C-4300-9CE3-2FF9883756E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E2267975-9DA1-45C1-AF3A-EDA64D78E9CE}"/>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BC41F0C9-E669-40CC-81BF-4B6EEA864583}"/>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867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2D54A-26A6-44D6-95B4-2D0D635624AA}"/>
              </a:ext>
            </a:extLst>
          </p:cNvPr>
          <p:cNvSpPr>
            <a:spLocks noGrp="1"/>
          </p:cNvSpPr>
          <p:nvPr>
            <p:ph type="title"/>
          </p:nvPr>
        </p:nvSpPr>
        <p:spPr/>
        <p:txBody>
          <a:bodyPr/>
          <a:lstStyle/>
          <a:p>
            <a:r>
              <a:rPr lang="fr-FR" dirty="0"/>
              <a:t>La science ouverte en France</a:t>
            </a:r>
          </a:p>
        </p:txBody>
      </p:sp>
      <p:sp>
        <p:nvSpPr>
          <p:cNvPr id="3" name="Espace réservé du contenu 2">
            <a:extLst>
              <a:ext uri="{FF2B5EF4-FFF2-40B4-BE49-F238E27FC236}">
                <a16:creationId xmlns:a16="http://schemas.microsoft.com/office/drawing/2014/main" id="{755D6987-ED04-4B49-9D39-0BC2B519992C}"/>
              </a:ext>
            </a:extLst>
          </p:cNvPr>
          <p:cNvSpPr>
            <a:spLocks noGrp="1"/>
          </p:cNvSpPr>
          <p:nvPr>
            <p:ph idx="1"/>
          </p:nvPr>
        </p:nvSpPr>
        <p:spPr/>
        <p:txBody>
          <a:bodyPr>
            <a:normAutofit lnSpcReduction="10000"/>
          </a:bodyPr>
          <a:lstStyle/>
          <a:p>
            <a:r>
              <a:rPr lang="fr-FR" dirty="0"/>
              <a:t>Le Plan national pour la science ouverte (PNSO), projet gouvernemental annoncé en juillet 2018, affirme que « la science ouverte est la diffusion sans entrave des publications et des données de la recherche. Elle s’appuie sur l’opportunité que représente la mutation numérique pour développer l’accès ouvert aux publications et -autant que possible- aux données de la recherche. [Ainsi], la France s'engage pour que les résultats de la recherche scientifique soient ouverts à tous, chercheurs, entreprises et citoyens, sans entrave, sans délai, sans payement. »</a:t>
            </a:r>
          </a:p>
          <a:p>
            <a:r>
              <a:rPr lang="fr-FR" dirty="0"/>
              <a:t>3 axes de travail privilégiés pour ce PNSO :</a:t>
            </a:r>
          </a:p>
          <a:p>
            <a:pPr lvl="1"/>
            <a:r>
              <a:rPr lang="fr-FR" dirty="0"/>
              <a:t>Généraliser l’accès ouvert aux publications scientifiques</a:t>
            </a:r>
          </a:p>
          <a:p>
            <a:pPr lvl="1"/>
            <a:r>
              <a:rPr lang="fr-FR" dirty="0"/>
              <a:t>Structurer et ouvrir les données de recherche</a:t>
            </a:r>
          </a:p>
          <a:p>
            <a:pPr lvl="1"/>
            <a:r>
              <a:rPr lang="fr-FR" dirty="0"/>
              <a:t>S’inscrire dans une dynamique durable, européenne et internationale</a:t>
            </a:r>
          </a:p>
          <a:p>
            <a:r>
              <a:rPr lang="fr-FR" dirty="0"/>
              <a:t>Le PNSO n’est qu’une première étape, qui ne couvre pas encore toutes les dimensions de la science ouverte.</a:t>
            </a:r>
          </a:p>
        </p:txBody>
      </p:sp>
      <p:sp>
        <p:nvSpPr>
          <p:cNvPr id="4" name="Ellipse 3">
            <a:extLst>
              <a:ext uri="{FF2B5EF4-FFF2-40B4-BE49-F238E27FC236}">
                <a16:creationId xmlns:a16="http://schemas.microsoft.com/office/drawing/2014/main" id="{DFF66BCB-2F06-47CE-A1AE-8169DD052BB3}"/>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EFC5A22B-0AFE-4966-8D64-C82F5539E59F}"/>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335C0F16-F559-460F-8C28-5CB72460A98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818072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F8643-E239-44FF-9D0B-A42B45A05507}"/>
              </a:ext>
            </a:extLst>
          </p:cNvPr>
          <p:cNvSpPr>
            <a:spLocks noGrp="1"/>
          </p:cNvSpPr>
          <p:nvPr>
            <p:ph type="title"/>
          </p:nvPr>
        </p:nvSpPr>
        <p:spPr>
          <a:xfrm>
            <a:off x="628649" y="97130"/>
            <a:ext cx="7886700" cy="676274"/>
          </a:xfrm>
        </p:spPr>
        <p:txBody>
          <a:bodyPr>
            <a:normAutofit/>
          </a:bodyPr>
          <a:lstStyle/>
          <a:p>
            <a:r>
              <a:rPr lang="fr-FR" sz="3600" dirty="0"/>
              <a:t>Le principe R (données réutilisables)</a:t>
            </a:r>
          </a:p>
        </p:txBody>
      </p:sp>
      <p:sp>
        <p:nvSpPr>
          <p:cNvPr id="3" name="Espace réservé du contenu 2">
            <a:extLst>
              <a:ext uri="{FF2B5EF4-FFF2-40B4-BE49-F238E27FC236}">
                <a16:creationId xmlns:a16="http://schemas.microsoft.com/office/drawing/2014/main" id="{DA4F432B-B7CB-483A-A43C-A2C7FC3BB006}"/>
              </a:ext>
            </a:extLst>
          </p:cNvPr>
          <p:cNvSpPr>
            <a:spLocks noGrp="1"/>
          </p:cNvSpPr>
          <p:nvPr>
            <p:ph idx="1"/>
          </p:nvPr>
        </p:nvSpPr>
        <p:spPr>
          <a:xfrm>
            <a:off x="419100" y="939801"/>
            <a:ext cx="8318500" cy="5567154"/>
          </a:xfrm>
        </p:spPr>
        <p:txBody>
          <a:bodyPr>
            <a:normAutofit fontScale="92500" lnSpcReduction="10000"/>
          </a:bodyPr>
          <a:lstStyle/>
          <a:p>
            <a:r>
              <a:rPr lang="fr-FR" sz="1400" dirty="0"/>
              <a:t>Donner toutes les informations pouvant être utiles :</a:t>
            </a:r>
          </a:p>
          <a:p>
            <a:pPr lvl="1"/>
            <a:r>
              <a:rPr lang="fr-FR" sz="1200" dirty="0"/>
              <a:t>Toutes les métadonnées sont utiles a priori (quel est le protocole expérimental, comment on été réglés les paramètres, qui a traité les données…). Partir dans l'optique que toute sorte d'information peut être utile, car chaque utilisateur aura potentiellement besoin d'un élément précis suivant son contexte.</a:t>
            </a:r>
          </a:p>
          <a:p>
            <a:pPr lvl="1"/>
            <a:r>
              <a:rPr lang="fr-FR" sz="1200" dirty="0"/>
              <a:t>En suivant les champs proposés par le schéma de métadonnées, donner le plus d'informations possible sur le contexte dans lequel les données ont été produites / collectées / générées. </a:t>
            </a:r>
          </a:p>
          <a:p>
            <a:r>
              <a:rPr lang="fr-FR" sz="1400" dirty="0"/>
              <a:t>Attribuer une licence de réutilisation :</a:t>
            </a:r>
          </a:p>
          <a:p>
            <a:pPr lvl="1"/>
            <a:r>
              <a:rPr lang="fr-FR" sz="1200" dirty="0"/>
              <a:t>En France, les données issues de recherche financée sur  fonds publics  doivent être  ouvertement partagées et librement réutilisables, sauf exceptions légales (données sensibles par exemple). Mais même si des données peuvent être librement réutilisables, il est préférable  d'attribuer une licence pour  expliciter les conditions. Par exemple, une licence CC-BY exigera au </a:t>
            </a:r>
            <a:r>
              <a:rPr lang="fr-FR" sz="1200" dirty="0" err="1"/>
              <a:t>réutilisateur</a:t>
            </a:r>
            <a:r>
              <a:rPr lang="fr-FR" sz="1200" dirty="0"/>
              <a:t> de reconnaître la paternité du créateur.</a:t>
            </a:r>
          </a:p>
          <a:p>
            <a:pPr lvl="1"/>
            <a:r>
              <a:rPr lang="fr-FR" sz="1200" dirty="0"/>
              <a:t>Certaines licences gratuites sont particulièrement adaptées pour l'ouverture des données de recherche :</a:t>
            </a:r>
          </a:p>
          <a:p>
            <a:pPr lvl="2"/>
            <a:r>
              <a:rPr lang="fr-FR" sz="1100" dirty="0"/>
              <a:t>Les licences CC (</a:t>
            </a:r>
            <a:r>
              <a:rPr lang="fr-FR" sz="1100" i="1" dirty="0">
                <a:hlinkClick r:id="rId2"/>
              </a:rPr>
              <a:t>Creative Commons</a:t>
            </a:r>
            <a:r>
              <a:rPr lang="fr-FR" sz="1100" dirty="0"/>
              <a:t>) permettent de définir plusieurs restrictions, comme l'interdiction d'usage commercial ou de modification.</a:t>
            </a:r>
          </a:p>
          <a:p>
            <a:pPr lvl="2"/>
            <a:r>
              <a:rPr lang="fr-FR" sz="1100" dirty="0"/>
              <a:t>La Licence </a:t>
            </a:r>
            <a:r>
              <a:rPr lang="fr-FR" sz="1100" dirty="0">
                <a:hlinkClick r:id="rId3"/>
              </a:rPr>
              <a:t>Etalab</a:t>
            </a:r>
            <a:r>
              <a:rPr lang="fr-FR" sz="1100" dirty="0"/>
              <a:t> a été conçue par le Gouvernement français pour faciliter la mise en place de l'Open Data. Elle équivaut à la licence CC-BY.</a:t>
            </a:r>
          </a:p>
          <a:p>
            <a:pPr lvl="2"/>
            <a:r>
              <a:rPr lang="fr-FR" sz="1100" dirty="0"/>
              <a:t>L'Open </a:t>
            </a:r>
            <a:r>
              <a:rPr lang="fr-FR" sz="1100" dirty="0" err="1"/>
              <a:t>Database</a:t>
            </a:r>
            <a:r>
              <a:rPr lang="fr-FR" sz="1100" dirty="0"/>
              <a:t> Licence (</a:t>
            </a:r>
            <a:r>
              <a:rPr lang="fr-FR" sz="1100" dirty="0" err="1">
                <a:hlinkClick r:id="rId4"/>
              </a:rPr>
              <a:t>ODbL</a:t>
            </a:r>
            <a:r>
              <a:rPr lang="fr-FR" sz="1100" dirty="0"/>
              <a:t>) est une licence spécifique permettant d'exploiter publiquement des bases de données.</a:t>
            </a:r>
          </a:p>
          <a:p>
            <a:r>
              <a:rPr lang="fr-FR" sz="1400" dirty="0"/>
              <a:t>Indiquer l'historique des données :</a:t>
            </a:r>
          </a:p>
          <a:p>
            <a:pPr lvl="1"/>
            <a:r>
              <a:rPr lang="fr-FR" sz="1200" dirty="0"/>
              <a:t>Parmi les informations à fournir avec les données, celles concernant leur provenance est essentielle pour prouver leur crédibilité et leur fiabilité. Les informations apportées doivent aider à déterminer la qualité des données, permettre de reproduire l'expérience et de réutiliser les données.</a:t>
            </a:r>
          </a:p>
          <a:p>
            <a:pPr lvl="1"/>
            <a:r>
              <a:rPr lang="fr-FR" sz="1200" dirty="0"/>
              <a:t>Pour saisir la provenance des données, on peut indiquer des détails sur les auteurs (pour savoir qui citer et comment), préciser si les données s'appuient sur des données déjà publiées, comment elles ont été générées, quels outils ont été utilisés, avec quel paramétrage... Ces informations devraient être indiquées dans les  métadonnées  pour être automatiquement interprétées par les machines. Si besoin, il est possible de fournir un fichier texte simple appelé "Read me", qui précise la procédure d'acquisition des données.</a:t>
            </a:r>
          </a:p>
          <a:p>
            <a:r>
              <a:rPr lang="fr-FR" sz="1400" dirty="0"/>
              <a:t>Utiliser des standards pour partager les données :</a:t>
            </a:r>
          </a:p>
          <a:p>
            <a:pPr lvl="1"/>
            <a:r>
              <a:rPr lang="fr-FR" sz="1200" dirty="0"/>
              <a:t>Il est bien plus aisé de réutiliser des données qui sont organisées de la même façon, ont les mêmes formats, sont décrites avec le même schéma... en somme, des données qui suivent un  modèle commun pour leur partage.</a:t>
            </a:r>
          </a:p>
          <a:p>
            <a:pPr lvl="1"/>
            <a:r>
              <a:rPr lang="fr-FR" sz="1200" dirty="0"/>
              <a:t>S'il en existe un, il convient de suivre le modèle de sa communauté scientifique afin de faciliter la  réutilisation des données par ses pairs. S'il n'existe pas de standard disciplinaire, il faut trouver les moyens les plus adaptés pour partager ses données avec au minimum sa communauté. Par exemple, utiliser un format de fichier ouvert pour mettre ses données à disposition de ses pairs.</a:t>
            </a:r>
            <a:endParaRPr lang="fr-FR" sz="1400" dirty="0"/>
          </a:p>
        </p:txBody>
      </p:sp>
      <p:sp>
        <p:nvSpPr>
          <p:cNvPr id="4" name="ZoneTexte 3">
            <a:extLst>
              <a:ext uri="{FF2B5EF4-FFF2-40B4-BE49-F238E27FC236}">
                <a16:creationId xmlns:a16="http://schemas.microsoft.com/office/drawing/2014/main" id="{6486B448-10BF-49CB-9755-0F489E970912}"/>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5"/>
              </a:rPr>
              <a:t>https://doranum.fr/enjeux-benefices/principes-fair/</a:t>
            </a:r>
            <a:endParaRPr lang="fr-FR" sz="1050" dirty="0"/>
          </a:p>
        </p:txBody>
      </p:sp>
      <p:sp>
        <p:nvSpPr>
          <p:cNvPr id="5" name="Ellipse 4">
            <a:extLst>
              <a:ext uri="{FF2B5EF4-FFF2-40B4-BE49-F238E27FC236}">
                <a16:creationId xmlns:a16="http://schemas.microsoft.com/office/drawing/2014/main" id="{4ED7E8D8-14AC-4076-B2CB-3234C29A380D}"/>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6" action="ppaction://hlinksldjump"/>
            <a:extLst>
              <a:ext uri="{FF2B5EF4-FFF2-40B4-BE49-F238E27FC236}">
                <a16:creationId xmlns:a16="http://schemas.microsoft.com/office/drawing/2014/main" id="{98F22187-DE90-4711-998A-742BC261BE56}"/>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7" action="ppaction://hlinksldjump"/>
            <a:extLst>
              <a:ext uri="{FF2B5EF4-FFF2-40B4-BE49-F238E27FC236}">
                <a16:creationId xmlns:a16="http://schemas.microsoft.com/office/drawing/2014/main" id="{189E6464-849B-436A-8F06-5C071A75858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934282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86A66-6A62-4CBB-94C4-ED7D90ED05FE}"/>
              </a:ext>
            </a:extLst>
          </p:cNvPr>
          <p:cNvSpPr>
            <a:spLocks noGrp="1"/>
          </p:cNvSpPr>
          <p:nvPr>
            <p:ph type="title"/>
          </p:nvPr>
        </p:nvSpPr>
        <p:spPr/>
        <p:txBody>
          <a:bodyPr/>
          <a:lstStyle/>
          <a:p>
            <a:r>
              <a:rPr lang="fr-FR" dirty="0"/>
              <a:t>Le système 5-stars Open Data</a:t>
            </a:r>
          </a:p>
        </p:txBody>
      </p:sp>
      <p:sp>
        <p:nvSpPr>
          <p:cNvPr id="3" name="Espace réservé du contenu 2">
            <a:extLst>
              <a:ext uri="{FF2B5EF4-FFF2-40B4-BE49-F238E27FC236}">
                <a16:creationId xmlns:a16="http://schemas.microsoft.com/office/drawing/2014/main" id="{0F51F2EE-DBF9-4F27-984F-998DB6EE2305}"/>
              </a:ext>
            </a:extLst>
          </p:cNvPr>
          <p:cNvSpPr>
            <a:spLocks noGrp="1"/>
          </p:cNvSpPr>
          <p:nvPr>
            <p:ph idx="1"/>
          </p:nvPr>
        </p:nvSpPr>
        <p:spPr/>
        <p:txBody>
          <a:bodyPr>
            <a:normAutofit lnSpcReduction="10000"/>
          </a:bodyPr>
          <a:lstStyle/>
          <a:p>
            <a:pPr marL="0" indent="0">
              <a:buNone/>
            </a:pPr>
            <a:r>
              <a:rPr lang="fr-FR" dirty="0"/>
              <a:t>Tim Berners-Lee, inventeur du web et pionnier des données liées, est à l’origine d’une échelle d’ouverture des données ouvertes :</a:t>
            </a:r>
          </a:p>
          <a:p>
            <a:pPr marL="514350" indent="-514350">
              <a:buFont typeface="+mj-lt"/>
              <a:buAutoNum type="arabicPeriod"/>
            </a:pPr>
            <a:r>
              <a:rPr lang="fr-FR" dirty="0"/>
              <a:t>Rendre ses données disponibles sur internet, sous une licence ouverte</a:t>
            </a:r>
          </a:p>
          <a:p>
            <a:pPr marL="514350" indent="-514350">
              <a:buFont typeface="+mj-lt"/>
              <a:buAutoNum type="arabicPeriod"/>
            </a:pPr>
            <a:r>
              <a:rPr lang="fr-FR" dirty="0"/>
              <a:t>Rendre ses données disponibles dans un format structuré (ex.: un tableur Excel plutôt que la capture d’écran d’un tableau)</a:t>
            </a:r>
          </a:p>
          <a:p>
            <a:pPr marL="514350" indent="-514350">
              <a:buFont typeface="+mj-lt"/>
              <a:buAutoNum type="arabicPeriod"/>
            </a:pPr>
            <a:r>
              <a:rPr lang="fr-FR" dirty="0"/>
              <a:t>Rendre ses données disponibles dans un format ouvert non propriétaire (ex.: CSV plutôt qu’Excel)</a:t>
            </a:r>
          </a:p>
          <a:p>
            <a:pPr marL="514350" indent="-514350">
              <a:buFont typeface="+mj-lt"/>
              <a:buAutoNum type="arabicPeriod"/>
            </a:pPr>
            <a:r>
              <a:rPr lang="fr-FR" dirty="0"/>
              <a:t>Utiliser des URI et identifiants pérennes pour décrire ses données, de façon à ce que d’autres puissent les citer et faire des liens vers ces ressources</a:t>
            </a:r>
          </a:p>
          <a:p>
            <a:pPr marL="514350" indent="-514350">
              <a:buFont typeface="+mj-lt"/>
              <a:buAutoNum type="arabicPeriod"/>
            </a:pPr>
            <a:r>
              <a:rPr lang="fr-FR" dirty="0"/>
              <a:t>Lier ses données à d’autres données et produits de recherche, afin de les mettre en contexte.</a:t>
            </a:r>
          </a:p>
          <a:p>
            <a:pPr>
              <a:buFont typeface="Wingdings" panose="05000000000000000000" pitchFamily="2" charset="2"/>
              <a:buChar char="Ø"/>
            </a:pPr>
            <a:r>
              <a:rPr lang="fr-FR" dirty="0"/>
              <a:t> Des données 5 étoiles sont des données FAIR !</a:t>
            </a:r>
          </a:p>
        </p:txBody>
      </p:sp>
      <p:sp>
        <p:nvSpPr>
          <p:cNvPr id="4" name="Ellipse 3">
            <a:extLst>
              <a:ext uri="{FF2B5EF4-FFF2-40B4-BE49-F238E27FC236}">
                <a16:creationId xmlns:a16="http://schemas.microsoft.com/office/drawing/2014/main" id="{753B45E2-E663-49E5-B989-41F49B06039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ZoneTexte 4">
            <a:extLst>
              <a:ext uri="{FF2B5EF4-FFF2-40B4-BE49-F238E27FC236}">
                <a16:creationId xmlns:a16="http://schemas.microsoft.com/office/drawing/2014/main" id="{42086D67-D755-4E1A-85A6-E374156223D7}"/>
              </a:ext>
            </a:extLst>
          </p:cNvPr>
          <p:cNvSpPr txBox="1"/>
          <p:nvPr/>
        </p:nvSpPr>
        <p:spPr>
          <a:xfrm>
            <a:off x="1066800" y="6128305"/>
            <a:ext cx="7010400" cy="369332"/>
          </a:xfrm>
          <a:prstGeom prst="rect">
            <a:avLst/>
          </a:prstGeom>
          <a:noFill/>
        </p:spPr>
        <p:txBody>
          <a:bodyPr wrap="square" rtlCol="0">
            <a:spAutoFit/>
          </a:bodyPr>
          <a:lstStyle/>
          <a:p>
            <a:pPr algn="ctr"/>
            <a:r>
              <a:rPr lang="fr-FR" dirty="0"/>
              <a:t>Détails et exemples sur : </a:t>
            </a:r>
            <a:r>
              <a:rPr lang="fr-FR" dirty="0">
                <a:hlinkClick r:id="rId2"/>
              </a:rPr>
              <a:t>https://5stardata.info/en/</a:t>
            </a:r>
            <a:r>
              <a:rPr lang="fr-FR" dirty="0"/>
              <a:t> </a:t>
            </a:r>
          </a:p>
        </p:txBody>
      </p:sp>
      <p:sp>
        <p:nvSpPr>
          <p:cNvPr id="6" name="Ellipse 5">
            <a:hlinkClick r:id="rId3" action="ppaction://hlinksldjump"/>
            <a:extLst>
              <a:ext uri="{FF2B5EF4-FFF2-40B4-BE49-F238E27FC236}">
                <a16:creationId xmlns:a16="http://schemas.microsoft.com/office/drawing/2014/main" id="{609DFD1A-B14E-467D-8871-7A1DD059F4E3}"/>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36153D3A-9CC8-450E-B96A-1DC75D6AAAA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930771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13212-FB8C-47F2-BBE8-497FFE98820B}"/>
              </a:ext>
            </a:extLst>
          </p:cNvPr>
          <p:cNvSpPr>
            <a:spLocks noGrp="1"/>
          </p:cNvSpPr>
          <p:nvPr>
            <p:ph type="title"/>
          </p:nvPr>
        </p:nvSpPr>
        <p:spPr/>
        <p:txBody>
          <a:bodyPr>
            <a:normAutofit/>
          </a:bodyPr>
          <a:lstStyle/>
          <a:p>
            <a:r>
              <a:rPr lang="fr-FR" dirty="0"/>
              <a:t>Cadre juridique de l’ouverture des données de recherche en France</a:t>
            </a:r>
          </a:p>
        </p:txBody>
      </p:sp>
      <p:sp>
        <p:nvSpPr>
          <p:cNvPr id="3" name="Espace réservé du contenu 2">
            <a:extLst>
              <a:ext uri="{FF2B5EF4-FFF2-40B4-BE49-F238E27FC236}">
                <a16:creationId xmlns:a16="http://schemas.microsoft.com/office/drawing/2014/main" id="{79578488-61AD-4A91-979D-30A87410F8D5}"/>
              </a:ext>
            </a:extLst>
          </p:cNvPr>
          <p:cNvSpPr>
            <a:spLocks noGrp="1"/>
          </p:cNvSpPr>
          <p:nvPr>
            <p:ph idx="1"/>
          </p:nvPr>
        </p:nvSpPr>
        <p:spPr/>
        <p:txBody>
          <a:bodyPr>
            <a:normAutofit/>
          </a:bodyPr>
          <a:lstStyle/>
          <a:p>
            <a:r>
              <a:rPr lang="fr-FR" dirty="0"/>
              <a:t>La diffusion des données publiques (dont font partie les données de recherche) est structurée autour de deux principes, encadrés par la loi française :</a:t>
            </a:r>
          </a:p>
          <a:p>
            <a:pPr lvl="1"/>
            <a:r>
              <a:rPr lang="fr-FR" dirty="0"/>
              <a:t>Open data : les données doivent obligatoirement être rendues publiques, ou du moins communiquées à tout citoyen qui en ferait la demande ;</a:t>
            </a:r>
          </a:p>
          <a:p>
            <a:pPr lvl="1"/>
            <a:r>
              <a:rPr lang="fr-FR" dirty="0"/>
              <a:t>Libre réutilisation : les données rendues publiques peuvent être réutilisées sans aucune condition.</a:t>
            </a:r>
          </a:p>
          <a:p>
            <a:r>
              <a:rPr lang="fr-FR" dirty="0"/>
              <a:t>Les contrats signés par les chercheurs avec des éditeurs à propos de leurs données ne peuvent pas aller à l’encontre de ces deux principes</a:t>
            </a:r>
          </a:p>
          <a:p>
            <a:r>
              <a:rPr lang="fr-FR" dirty="0"/>
              <a:t>Des exceptions existent pour certains types de données (données personnelles, données sous droit d’auteur, données concernées par le secret industriel et commercial, etc.).</a:t>
            </a:r>
          </a:p>
        </p:txBody>
      </p:sp>
      <p:sp>
        <p:nvSpPr>
          <p:cNvPr id="4" name="Ellipse 3">
            <a:extLst>
              <a:ext uri="{FF2B5EF4-FFF2-40B4-BE49-F238E27FC236}">
                <a16:creationId xmlns:a16="http://schemas.microsoft.com/office/drawing/2014/main" id="{B1C9A370-72CA-45EB-BBD1-D8F5C20DDE06}"/>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C44DDE74-41E4-43AE-BED9-F12FF5FA2D96}"/>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D3BBC9D9-32B5-41CA-B4B8-57A7A3F51D56}"/>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74931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8EA18-BC9C-47CC-96FC-111BB571BE8C}"/>
              </a:ext>
            </a:extLst>
          </p:cNvPr>
          <p:cNvSpPr>
            <a:spLocks noGrp="1"/>
          </p:cNvSpPr>
          <p:nvPr>
            <p:ph type="title"/>
          </p:nvPr>
        </p:nvSpPr>
        <p:spPr/>
        <p:txBody>
          <a:bodyPr/>
          <a:lstStyle/>
          <a:p>
            <a:r>
              <a:rPr lang="fr-FR" dirty="0"/>
              <a:t>Les matériels ouverts</a:t>
            </a:r>
          </a:p>
        </p:txBody>
      </p:sp>
      <p:sp>
        <p:nvSpPr>
          <p:cNvPr id="3" name="Espace réservé du contenu 2">
            <a:extLst>
              <a:ext uri="{FF2B5EF4-FFF2-40B4-BE49-F238E27FC236}">
                <a16:creationId xmlns:a16="http://schemas.microsoft.com/office/drawing/2014/main" id="{6596E1BA-7611-4E8C-9408-1D5C637FEEE1}"/>
              </a:ext>
            </a:extLst>
          </p:cNvPr>
          <p:cNvSpPr>
            <a:spLocks noGrp="1"/>
          </p:cNvSpPr>
          <p:nvPr>
            <p:ph idx="1"/>
          </p:nvPr>
        </p:nvSpPr>
        <p:spPr/>
        <p:txBody>
          <a:bodyPr>
            <a:normAutofit/>
          </a:bodyPr>
          <a:lstStyle/>
          <a:p>
            <a:r>
              <a:rPr lang="fr-FR" dirty="0"/>
              <a:t>Les matériels utilisés par les chercheurs sont propres à une discipline, et parfois même spécifiques à un laboratoire.</a:t>
            </a:r>
          </a:p>
          <a:p>
            <a:r>
              <a:rPr lang="fr-FR" dirty="0"/>
              <a:t>Qu’ils soient ou non expressément inclus dans les définitions des données de recherche, leur bonne gestion, et si possible leur ouverture, est indispensable à toute science bien faite.</a:t>
            </a:r>
          </a:p>
          <a:p>
            <a:r>
              <a:rPr lang="fr-FR" dirty="0"/>
              <a:t>Exemples de matériels scientifiques, à ouvrir si possible :</a:t>
            </a:r>
          </a:p>
          <a:p>
            <a:pPr lvl="1"/>
            <a:r>
              <a:rPr lang="fr-FR" dirty="0"/>
              <a:t>Réactifs</a:t>
            </a:r>
          </a:p>
          <a:p>
            <a:pPr lvl="1"/>
            <a:r>
              <a:rPr lang="fr-FR" dirty="0"/>
              <a:t>Protocoles de recherche</a:t>
            </a:r>
          </a:p>
          <a:p>
            <a:pPr lvl="1"/>
            <a:r>
              <a:rPr lang="fr-FR" dirty="0"/>
              <a:t>Carnets de recherche</a:t>
            </a:r>
          </a:p>
          <a:p>
            <a:pPr lvl="1"/>
            <a:r>
              <a:rPr lang="fr-FR" dirty="0"/>
              <a:t>Logiciels et matériel informatique</a:t>
            </a:r>
          </a:p>
          <a:p>
            <a:r>
              <a:rPr lang="fr-FR" dirty="0"/>
              <a:t>Pour une mise à disposition efficace, il est important de bien référencer ces matériels ouverts, et de les associer aux autres matériels, données et publications d’un même projet.</a:t>
            </a:r>
          </a:p>
        </p:txBody>
      </p:sp>
      <p:sp>
        <p:nvSpPr>
          <p:cNvPr id="4" name="Ellipse 3">
            <a:extLst>
              <a:ext uri="{FF2B5EF4-FFF2-40B4-BE49-F238E27FC236}">
                <a16:creationId xmlns:a16="http://schemas.microsoft.com/office/drawing/2014/main" id="{F0C06F8A-F7A6-4FB1-8548-76DB10D2E270}"/>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16ADC2EC-30E5-48D0-894E-15E8C3A14BBC}"/>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9FD99B70-C36C-4422-B663-D2621A2BC3ED}"/>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430777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D9415-A3EF-424C-AAA2-B42F1F2089FF}"/>
              </a:ext>
            </a:extLst>
          </p:cNvPr>
          <p:cNvSpPr>
            <a:spLocks noGrp="1"/>
          </p:cNvSpPr>
          <p:nvPr>
            <p:ph type="title"/>
          </p:nvPr>
        </p:nvSpPr>
        <p:spPr>
          <a:xfrm>
            <a:off x="623888" y="1709740"/>
            <a:ext cx="7886700" cy="1868348"/>
          </a:xfrm>
        </p:spPr>
        <p:txBody>
          <a:bodyPr/>
          <a:lstStyle/>
          <a:p>
            <a:r>
              <a:rPr lang="fr-FR" dirty="0"/>
              <a:t>Les logiciels libres</a:t>
            </a:r>
          </a:p>
        </p:txBody>
      </p:sp>
      <p:sp>
        <p:nvSpPr>
          <p:cNvPr id="4" name="Ellipse 3">
            <a:extLst>
              <a:ext uri="{FF2B5EF4-FFF2-40B4-BE49-F238E27FC236}">
                <a16:creationId xmlns:a16="http://schemas.microsoft.com/office/drawing/2014/main" id="{B49B0825-DC24-408F-A713-F6B7DEA013F7}"/>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690E75C8-CB81-4950-A334-B393E090FB84}"/>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8" name="Espace réservé du texte 2">
            <a:extLst>
              <a:ext uri="{FF2B5EF4-FFF2-40B4-BE49-F238E27FC236}">
                <a16:creationId xmlns:a16="http://schemas.microsoft.com/office/drawing/2014/main" id="{3D3B3243-3C13-448E-835B-68FA26AD0CAE}"/>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a:p>
            <a:pPr marL="285750" indent="-285750">
              <a:lnSpc>
                <a:spcPct val="150000"/>
              </a:lnSpc>
              <a:buFont typeface="Arial" panose="020B0604020202020204" pitchFamily="34" charset="0"/>
              <a:buChar char="•"/>
            </a:pPr>
            <a:r>
              <a:rPr lang="fr-FR" dirty="0"/>
              <a:t>Avancé</a:t>
            </a:r>
          </a:p>
        </p:txBody>
      </p:sp>
      <p:sp>
        <p:nvSpPr>
          <p:cNvPr id="9" name="Ellipse 8">
            <a:hlinkClick r:id="rId3" action="ppaction://hlinksldjump"/>
            <a:extLst>
              <a:ext uri="{FF2B5EF4-FFF2-40B4-BE49-F238E27FC236}">
                <a16:creationId xmlns:a16="http://schemas.microsoft.com/office/drawing/2014/main" id="{13996332-FE1C-4A3D-916D-D94494B4C94A}"/>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0" name="Ellipse 9">
            <a:hlinkClick r:id="rId4" action="ppaction://hlinksldjump"/>
            <a:extLst>
              <a:ext uri="{FF2B5EF4-FFF2-40B4-BE49-F238E27FC236}">
                <a16:creationId xmlns:a16="http://schemas.microsoft.com/office/drawing/2014/main" id="{6BA895A5-367C-4115-8F5B-3D9B0EEF29E1}"/>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1" name="Ellipse 10">
            <a:hlinkClick r:id="rId5" action="ppaction://hlinksldjump"/>
            <a:extLst>
              <a:ext uri="{FF2B5EF4-FFF2-40B4-BE49-F238E27FC236}">
                <a16:creationId xmlns:a16="http://schemas.microsoft.com/office/drawing/2014/main" id="{A0DCCB86-ECBB-407C-AF89-880AAF2C86AB}"/>
              </a:ext>
            </a:extLst>
          </p:cNvPr>
          <p:cNvSpPr/>
          <p:nvPr/>
        </p:nvSpPr>
        <p:spPr>
          <a:xfrm>
            <a:off x="2581753" y="538228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1219754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3DF267-9F98-409A-AC89-BE7240C45C44}"/>
              </a:ext>
            </a:extLst>
          </p:cNvPr>
          <p:cNvSpPr>
            <a:spLocks noGrp="1"/>
          </p:cNvSpPr>
          <p:nvPr>
            <p:ph type="title"/>
          </p:nvPr>
        </p:nvSpPr>
        <p:spPr/>
        <p:txBody>
          <a:bodyPr/>
          <a:lstStyle/>
          <a:p>
            <a:r>
              <a:rPr lang="fr-FR" dirty="0"/>
              <a:t>Logiciels et recherche scientifique</a:t>
            </a:r>
          </a:p>
        </p:txBody>
      </p:sp>
      <p:sp>
        <p:nvSpPr>
          <p:cNvPr id="3" name="Espace réservé du contenu 2">
            <a:extLst>
              <a:ext uri="{FF2B5EF4-FFF2-40B4-BE49-F238E27FC236}">
                <a16:creationId xmlns:a16="http://schemas.microsoft.com/office/drawing/2014/main" id="{54ABABB2-1311-49E2-ADD5-D26804B737B0}"/>
              </a:ext>
            </a:extLst>
          </p:cNvPr>
          <p:cNvSpPr>
            <a:spLocks noGrp="1"/>
          </p:cNvSpPr>
          <p:nvPr>
            <p:ph idx="1"/>
          </p:nvPr>
        </p:nvSpPr>
        <p:spPr/>
        <p:txBody>
          <a:bodyPr>
            <a:normAutofit/>
          </a:bodyPr>
          <a:lstStyle/>
          <a:p>
            <a:r>
              <a:rPr lang="fr-FR" dirty="0"/>
              <a:t>Le logiciel peut être à la fois :</a:t>
            </a:r>
          </a:p>
          <a:p>
            <a:pPr lvl="1"/>
            <a:r>
              <a:rPr lang="fr-FR" dirty="0"/>
              <a:t>Moteur de la recherche : sert d’outil dans de nombreux domaines, simule des conditions expérimentales qui peuvent conduire à l’obtention de résultats scientifiques ;</a:t>
            </a:r>
          </a:p>
          <a:p>
            <a:pPr lvl="1"/>
            <a:r>
              <a:rPr lang="fr-FR" dirty="0"/>
              <a:t>Résultat de la recherche : preuve d’existence d’une solution algorithmique efficace à un problème donné ;</a:t>
            </a:r>
          </a:p>
          <a:p>
            <a:pPr lvl="1"/>
            <a:r>
              <a:rPr lang="fr-FR" dirty="0"/>
              <a:t>Objet de recherche : dans des disciplines qui étudient les logiciels ;</a:t>
            </a:r>
          </a:p>
          <a:p>
            <a:pPr lvl="1"/>
            <a:r>
              <a:rPr lang="fr-FR" dirty="0"/>
              <a:t>Production de recherche : les scientifiques produisent de plus en plus souvent des logiciels venant en appui ou en démonstration de leurs publications.</a:t>
            </a:r>
          </a:p>
          <a:p>
            <a:r>
              <a:rPr lang="fr-FR" dirty="0"/>
              <a:t>La production logicielle moderne rassemble souvent des personnes aux compétences multiples, et dont les contributions peuvent être de natures variées.</a:t>
            </a:r>
          </a:p>
        </p:txBody>
      </p:sp>
      <p:sp>
        <p:nvSpPr>
          <p:cNvPr id="4" name="Rectangle 3">
            <a:extLst>
              <a:ext uri="{FF2B5EF4-FFF2-40B4-BE49-F238E27FC236}">
                <a16:creationId xmlns:a16="http://schemas.microsoft.com/office/drawing/2014/main" id="{DAF54E6A-3D11-43FE-9463-437AEB2F3C21}"/>
              </a:ext>
            </a:extLst>
          </p:cNvPr>
          <p:cNvSpPr/>
          <p:nvPr/>
        </p:nvSpPr>
        <p:spPr>
          <a:xfrm>
            <a:off x="3351482" y="5715298"/>
            <a:ext cx="5207000" cy="461665"/>
          </a:xfrm>
          <a:prstGeom prst="rect">
            <a:avLst/>
          </a:prstGeom>
        </p:spPr>
        <p:txBody>
          <a:bodyPr wrap="square">
            <a:spAutoFit/>
          </a:bodyPr>
          <a:lstStyle/>
          <a:p>
            <a:pPr algn="r"/>
            <a:r>
              <a:rPr lang="fr-FR" sz="1200" dirty="0"/>
              <a:t>Source : Groupe projet logiciels libres et ouverts du </a:t>
            </a:r>
            <a:r>
              <a:rPr lang="fr-FR" sz="1200" dirty="0" err="1"/>
              <a:t>CoSO</a:t>
            </a:r>
            <a:r>
              <a:rPr lang="fr-FR" sz="1200" dirty="0"/>
              <a:t>, « Note d’opportunité sur la valorisation des logiciels issus de la recherche », 2019 (</a:t>
            </a:r>
            <a:r>
              <a:rPr lang="fr-FR" sz="1200" dirty="0">
                <a:hlinkClick r:id="rId3"/>
              </a:rPr>
              <a:t>en ligne</a:t>
            </a:r>
            <a:r>
              <a:rPr lang="fr-FR" sz="1200" dirty="0"/>
              <a:t>).</a:t>
            </a:r>
            <a:endParaRPr lang="fr-FR" sz="1200" dirty="0">
              <a:effectLst/>
            </a:endParaRPr>
          </a:p>
        </p:txBody>
      </p:sp>
      <p:sp>
        <p:nvSpPr>
          <p:cNvPr id="5" name="Ellipse 4">
            <a:extLst>
              <a:ext uri="{FF2B5EF4-FFF2-40B4-BE49-F238E27FC236}">
                <a16:creationId xmlns:a16="http://schemas.microsoft.com/office/drawing/2014/main" id="{41D307FD-C539-4AA2-9914-4B461BB3FDFC}"/>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70D3E250-9A9B-40CE-AF64-5294ADF26D54}"/>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6FD487C5-8D65-45A2-B84D-FA8B8BB15FE0}"/>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27573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24BAE-F973-488B-8EA5-D26B807BAB09}"/>
              </a:ext>
            </a:extLst>
          </p:cNvPr>
          <p:cNvSpPr>
            <a:spLocks noGrp="1"/>
          </p:cNvSpPr>
          <p:nvPr>
            <p:ph type="title"/>
          </p:nvPr>
        </p:nvSpPr>
        <p:spPr/>
        <p:txBody>
          <a:bodyPr>
            <a:normAutofit/>
          </a:bodyPr>
          <a:lstStyle/>
          <a:p>
            <a:r>
              <a:rPr lang="fr-FR" dirty="0"/>
              <a:t>Enjeux de la conservation et de la mise à disposition des logiciels</a:t>
            </a:r>
          </a:p>
        </p:txBody>
      </p:sp>
      <p:sp>
        <p:nvSpPr>
          <p:cNvPr id="3" name="Espace réservé du contenu 2">
            <a:extLst>
              <a:ext uri="{FF2B5EF4-FFF2-40B4-BE49-F238E27FC236}">
                <a16:creationId xmlns:a16="http://schemas.microsoft.com/office/drawing/2014/main" id="{2FD173DD-CDA7-45A5-9746-B722EFC5FA89}"/>
              </a:ext>
            </a:extLst>
          </p:cNvPr>
          <p:cNvSpPr>
            <a:spLocks noGrp="1"/>
          </p:cNvSpPr>
          <p:nvPr>
            <p:ph idx="1"/>
          </p:nvPr>
        </p:nvSpPr>
        <p:spPr/>
        <p:txBody>
          <a:bodyPr>
            <a:normAutofit/>
          </a:bodyPr>
          <a:lstStyle/>
          <a:p>
            <a:r>
              <a:rPr lang="fr-FR" dirty="0"/>
              <a:t>Droit d’auteur : comment reconnaître les contributions apportées par chaque personne (chercheuse ou non) dans l’élaboration d’un logiciel, afin qu’elle en tire la reconnaissance méritée ? Quels mécanismes d’attribution ? D’</a:t>
            </a:r>
            <a:r>
              <a:rPr lang="fr-FR" dirty="0" err="1"/>
              <a:t>autorat</a:t>
            </a:r>
            <a:r>
              <a:rPr lang="fr-FR" dirty="0"/>
              <a:t>/ propriété intellectuelle ? De citation ?</a:t>
            </a:r>
          </a:p>
          <a:p>
            <a:r>
              <a:rPr lang="fr-FR" dirty="0"/>
              <a:t>Reproductibilité : comment s’assurer qu’il sera possible de </a:t>
            </a:r>
            <a:r>
              <a:rPr lang="fr-FR" dirty="0" err="1"/>
              <a:t>re-créer</a:t>
            </a:r>
            <a:r>
              <a:rPr lang="fr-FR" dirty="0"/>
              <a:t> exactement les conditions d’obtention d’un résultat scientifique ? De quelles informations aura-t-on besoin pour exécuter le logiciel ?</a:t>
            </a:r>
          </a:p>
          <a:p>
            <a:r>
              <a:rPr lang="fr-FR" dirty="0"/>
              <a:t>Patrimoine : comment conserver et valoriser les productions scientifiques à part entière que sont les logiciels ? Quel contrôle qualité ? Quelles métadonnées descriptives ?</a:t>
            </a:r>
          </a:p>
          <a:p>
            <a:r>
              <a:rPr lang="fr-FR" dirty="0"/>
              <a:t>Mutualisation des ressources : comment créer une infrastructure unique, pérenne et publique pour répondre aux enjeux </a:t>
            </a:r>
            <a:r>
              <a:rPr lang="fr-FR" dirty="0" err="1"/>
              <a:t>sus-cités</a:t>
            </a:r>
            <a:r>
              <a:rPr lang="fr-FR" dirty="0"/>
              <a:t> ?</a:t>
            </a:r>
          </a:p>
        </p:txBody>
      </p:sp>
      <p:sp>
        <p:nvSpPr>
          <p:cNvPr id="4" name="Ellipse 3">
            <a:extLst>
              <a:ext uri="{FF2B5EF4-FFF2-40B4-BE49-F238E27FC236}">
                <a16:creationId xmlns:a16="http://schemas.microsoft.com/office/drawing/2014/main" id="{E69256F3-95EC-4AD8-B3D3-A64DA83DA237}"/>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ED73D9D4-D2E4-4F1D-B783-C0986CB553DA}"/>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81C42046-944F-4C66-AA65-F8A8F340604C}"/>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19220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3DA2-81F0-4FB4-8CBB-C0899686B164}"/>
              </a:ext>
            </a:extLst>
          </p:cNvPr>
          <p:cNvSpPr>
            <a:spLocks noGrp="1"/>
          </p:cNvSpPr>
          <p:nvPr>
            <p:ph type="title"/>
          </p:nvPr>
        </p:nvSpPr>
        <p:spPr>
          <a:xfrm>
            <a:off x="628650" y="365125"/>
            <a:ext cx="7886700" cy="1834735"/>
          </a:xfrm>
        </p:spPr>
        <p:txBody>
          <a:bodyPr>
            <a:normAutofit/>
          </a:bodyPr>
          <a:lstStyle/>
          <a:p>
            <a:r>
              <a:rPr lang="fr-FR" dirty="0"/>
              <a:t>Les missions du groupe Logiciels libres et open source du Comité pour la science ouverte</a:t>
            </a:r>
          </a:p>
        </p:txBody>
      </p:sp>
      <p:sp>
        <p:nvSpPr>
          <p:cNvPr id="3" name="Espace réservé du contenu 2">
            <a:extLst>
              <a:ext uri="{FF2B5EF4-FFF2-40B4-BE49-F238E27FC236}">
                <a16:creationId xmlns:a16="http://schemas.microsoft.com/office/drawing/2014/main" id="{466195EC-D3EC-4BBD-B9C4-E6DDDCA8FB4C}"/>
              </a:ext>
            </a:extLst>
          </p:cNvPr>
          <p:cNvSpPr>
            <a:spLocks noGrp="1"/>
          </p:cNvSpPr>
          <p:nvPr>
            <p:ph idx="1"/>
          </p:nvPr>
        </p:nvSpPr>
        <p:spPr>
          <a:xfrm>
            <a:off x="628650" y="2372139"/>
            <a:ext cx="7886700" cy="4008024"/>
          </a:xfrm>
        </p:spPr>
        <p:txBody>
          <a:bodyPr>
            <a:normAutofit/>
          </a:bodyPr>
          <a:lstStyle/>
          <a:p>
            <a:r>
              <a:rPr lang="fr-FR" dirty="0"/>
              <a:t>Inciter la communauté scientifique :</a:t>
            </a:r>
          </a:p>
          <a:p>
            <a:pPr lvl="1"/>
            <a:r>
              <a:rPr lang="fr-FR" dirty="0"/>
              <a:t>Former aux bonnes pratiques tout au long de la production de logiciels (y compris lors des phases de capitalisation), et les encourager ;</a:t>
            </a:r>
          </a:p>
          <a:p>
            <a:pPr lvl="1"/>
            <a:r>
              <a:rPr lang="fr-FR" dirty="0"/>
              <a:t>Promouvoir le développement libre et ouvert dans les actions de soutien à la recherche (appels à projets, etc.);</a:t>
            </a:r>
          </a:p>
          <a:p>
            <a:r>
              <a:rPr lang="fr-FR" dirty="0"/>
              <a:t>Reconnaître l’implication des chercheurs :</a:t>
            </a:r>
          </a:p>
          <a:p>
            <a:pPr lvl="1"/>
            <a:r>
              <a:rPr lang="fr-FR" dirty="0"/>
              <a:t>Améliorer le référencement des logiciels libres ;</a:t>
            </a:r>
          </a:p>
          <a:p>
            <a:pPr lvl="1"/>
            <a:r>
              <a:rPr lang="fr-FR" dirty="0"/>
              <a:t>Produire de nouveaux indicateurs pour mesurer l’impact de ces logiciels.</a:t>
            </a:r>
          </a:p>
        </p:txBody>
      </p:sp>
      <p:sp>
        <p:nvSpPr>
          <p:cNvPr id="4" name="Ellipse 3">
            <a:extLst>
              <a:ext uri="{FF2B5EF4-FFF2-40B4-BE49-F238E27FC236}">
                <a16:creationId xmlns:a16="http://schemas.microsoft.com/office/drawing/2014/main" id="{0A49A181-C9E8-4A48-90A1-CE4545E3BF67}"/>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277A6D5A-FD46-40AC-A21C-6ED8D1564973}"/>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F1FAAE97-14FE-4238-9BEC-B7AF0F70F7AA}"/>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544087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29D6D-C2A5-476D-9B64-B70910F7D743}"/>
              </a:ext>
            </a:extLst>
          </p:cNvPr>
          <p:cNvSpPr>
            <a:spLocks noGrp="1"/>
          </p:cNvSpPr>
          <p:nvPr>
            <p:ph type="title"/>
          </p:nvPr>
        </p:nvSpPr>
        <p:spPr/>
        <p:txBody>
          <a:bodyPr/>
          <a:lstStyle/>
          <a:p>
            <a:r>
              <a:rPr lang="fr-FR" dirty="0"/>
              <a:t>Les logiciels libres</a:t>
            </a:r>
          </a:p>
        </p:txBody>
      </p:sp>
      <p:sp>
        <p:nvSpPr>
          <p:cNvPr id="3" name="Espace réservé du contenu 2">
            <a:extLst>
              <a:ext uri="{FF2B5EF4-FFF2-40B4-BE49-F238E27FC236}">
                <a16:creationId xmlns:a16="http://schemas.microsoft.com/office/drawing/2014/main" id="{F6D2D2B8-069D-49E4-8F61-617E57001A7B}"/>
              </a:ext>
            </a:extLst>
          </p:cNvPr>
          <p:cNvSpPr>
            <a:spLocks noGrp="1"/>
          </p:cNvSpPr>
          <p:nvPr>
            <p:ph idx="1"/>
          </p:nvPr>
        </p:nvSpPr>
        <p:spPr>
          <a:xfrm>
            <a:off x="628650" y="1587500"/>
            <a:ext cx="7886700" cy="4589463"/>
          </a:xfrm>
        </p:spPr>
        <p:txBody>
          <a:bodyPr>
            <a:normAutofit fontScale="92500" lnSpcReduction="10000"/>
          </a:bodyPr>
          <a:lstStyle/>
          <a:p>
            <a:r>
              <a:rPr lang="fr-FR" dirty="0"/>
              <a:t>Définitions issues du </a:t>
            </a:r>
            <a:r>
              <a:rPr lang="fr-FR" dirty="0">
                <a:hlinkClick r:id="rId3"/>
              </a:rPr>
              <a:t>projet GNU</a:t>
            </a:r>
            <a:r>
              <a:rPr lang="fr-FR" dirty="0"/>
              <a:t> : un logiciel libre (</a:t>
            </a:r>
            <a:r>
              <a:rPr lang="fr-FR" i="1" dirty="0"/>
              <a:t>free software</a:t>
            </a:r>
            <a:r>
              <a:rPr lang="fr-FR" dirty="0"/>
              <a:t>) est un logiciel que les utilisateurs ont la liberté d’exécuter, copier, distribuer, étudier, modifier et améliorer. La notion importante est celle de « liberté » (comme dans « liberté d’expression »), et non de « gratuité » (comme dans « entrée libre »). </a:t>
            </a:r>
          </a:p>
          <a:p>
            <a:r>
              <a:rPr lang="fr-FR" dirty="0"/>
              <a:t>Enjeux tels qu’exposés par le </a:t>
            </a:r>
            <a:r>
              <a:rPr lang="fr-FR" dirty="0" err="1">
                <a:hlinkClick r:id="rId4"/>
              </a:rPr>
              <a:t>CoSO</a:t>
            </a:r>
            <a:r>
              <a:rPr lang="fr-FR" dirty="0"/>
              <a:t> :</a:t>
            </a:r>
          </a:p>
          <a:p>
            <a:pPr lvl="1"/>
            <a:r>
              <a:rPr lang="fr-FR" dirty="0"/>
              <a:t>Ouverture des résultats au plus grand nombre</a:t>
            </a:r>
          </a:p>
          <a:p>
            <a:pPr lvl="1"/>
            <a:r>
              <a:rPr lang="fr-FR" dirty="0"/>
              <a:t>Facilitation de la reproductibilité des résultats</a:t>
            </a:r>
          </a:p>
          <a:p>
            <a:pPr lvl="1"/>
            <a:r>
              <a:rPr lang="fr-FR" dirty="0"/>
              <a:t>Capitalisation du travail réalisé</a:t>
            </a:r>
          </a:p>
          <a:p>
            <a:pPr lvl="1"/>
            <a:r>
              <a:rPr lang="fr-FR" dirty="0"/>
              <a:t>Possibilité d’améliorer sans refaire</a:t>
            </a:r>
          </a:p>
          <a:p>
            <a:pPr lvl="1">
              <a:buFont typeface="Wingdings" panose="05000000000000000000" pitchFamily="2" charset="2"/>
              <a:buChar char="Ø"/>
            </a:pPr>
            <a:r>
              <a:rPr lang="fr-FR" dirty="0"/>
              <a:t> Mêmes méthodologies et principes que ceux de la science ouverte</a:t>
            </a:r>
          </a:p>
          <a:p>
            <a:r>
              <a:rPr lang="fr-FR" dirty="0"/>
              <a:t>Recherche scientifique et logiciel libre :</a:t>
            </a:r>
          </a:p>
          <a:p>
            <a:pPr lvl="1"/>
            <a:r>
              <a:rPr lang="fr-FR" dirty="0"/>
              <a:t>Tous les logiciels moteurs / résultats / produits de la recherche scientifique ne sont pas forcément libres, ce sont des éléments protégés par le droit d’auteur</a:t>
            </a:r>
          </a:p>
          <a:p>
            <a:pPr lvl="1"/>
            <a:r>
              <a:rPr lang="fr-FR" dirty="0"/>
              <a:t>Mais accompagner l’essor des modes de développement logiciel et </a:t>
            </a:r>
            <a:r>
              <a:rPr lang="fr-FR" dirty="0" err="1"/>
              <a:t>matriels</a:t>
            </a:r>
            <a:r>
              <a:rPr lang="fr-FR" dirty="0"/>
              <a:t> libres et ouverts dans les différentes communautés scientifiques et de support est une bonne pratique à encourager, accompagner et favoriser</a:t>
            </a:r>
          </a:p>
        </p:txBody>
      </p:sp>
      <p:sp>
        <p:nvSpPr>
          <p:cNvPr id="4" name="Ellipse 3">
            <a:extLst>
              <a:ext uri="{FF2B5EF4-FFF2-40B4-BE49-F238E27FC236}">
                <a16:creationId xmlns:a16="http://schemas.microsoft.com/office/drawing/2014/main" id="{7AB3164A-D6A1-42E3-AAB2-3382AB35118B}"/>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C901242E-E763-4C8E-BDAD-8CC3337C29DA}"/>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743196A2-B61E-4715-99F4-A7206A7CEAD5}"/>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9048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D001-929B-4809-8EAF-B675566276FA}"/>
              </a:ext>
            </a:extLst>
          </p:cNvPr>
          <p:cNvSpPr>
            <a:spLocks noGrp="1"/>
          </p:cNvSpPr>
          <p:nvPr>
            <p:ph type="title"/>
          </p:nvPr>
        </p:nvSpPr>
        <p:spPr>
          <a:xfrm>
            <a:off x="628650" y="365126"/>
            <a:ext cx="7886700" cy="1019791"/>
          </a:xfrm>
        </p:spPr>
        <p:txBody>
          <a:bodyPr/>
          <a:lstStyle/>
          <a:p>
            <a:r>
              <a:rPr lang="fr-FR" dirty="0"/>
              <a:t>Quelques définitions</a:t>
            </a:r>
          </a:p>
        </p:txBody>
      </p:sp>
      <p:sp>
        <p:nvSpPr>
          <p:cNvPr id="3" name="Espace réservé du contenu 2">
            <a:extLst>
              <a:ext uri="{FF2B5EF4-FFF2-40B4-BE49-F238E27FC236}">
                <a16:creationId xmlns:a16="http://schemas.microsoft.com/office/drawing/2014/main" id="{B41CF1AA-92E0-4906-A7A6-DC99226E3D9B}"/>
              </a:ext>
            </a:extLst>
          </p:cNvPr>
          <p:cNvSpPr>
            <a:spLocks noGrp="1"/>
          </p:cNvSpPr>
          <p:nvPr>
            <p:ph idx="1"/>
          </p:nvPr>
        </p:nvSpPr>
        <p:spPr>
          <a:xfrm>
            <a:off x="628650" y="1447320"/>
            <a:ext cx="7886700" cy="4765759"/>
          </a:xfrm>
        </p:spPr>
        <p:txBody>
          <a:bodyPr>
            <a:normAutofit fontScale="92500" lnSpcReduction="10000"/>
          </a:bodyPr>
          <a:lstStyle/>
          <a:p>
            <a:r>
              <a:rPr lang="fr-FR" dirty="0"/>
              <a:t>« L’open source est une méthodologie de développement, le logiciel libre est un mouvement social » (</a:t>
            </a:r>
            <a:r>
              <a:rPr lang="fr-FR" dirty="0">
                <a:hlinkClick r:id="rId2"/>
              </a:rPr>
              <a:t>Richard </a:t>
            </a:r>
            <a:r>
              <a:rPr lang="fr-FR" dirty="0" err="1">
                <a:hlinkClick r:id="rId2"/>
              </a:rPr>
              <a:t>Stallman</a:t>
            </a:r>
            <a:r>
              <a:rPr lang="fr-FR" dirty="0"/>
              <a:t>, initiateur du </a:t>
            </a:r>
            <a:r>
              <a:rPr lang="fr-FR" dirty="0">
                <a:hlinkClick r:id="rId3"/>
              </a:rPr>
              <a:t>projet GNU</a:t>
            </a:r>
            <a:r>
              <a:rPr lang="fr-FR" dirty="0"/>
              <a:t>)</a:t>
            </a:r>
          </a:p>
          <a:p>
            <a:r>
              <a:rPr lang="fr-FR" dirty="0"/>
              <a:t>Principe de l’open source : mise à disposition du code source d’un logiciel pour en permettre l’étude (et éventuellement la réutilisation et/ou modification)</a:t>
            </a:r>
          </a:p>
          <a:p>
            <a:pPr lvl="1">
              <a:buFont typeface="Wingdings" panose="05000000000000000000" pitchFamily="2" charset="2"/>
              <a:buChar char="Ø"/>
            </a:pPr>
            <a:r>
              <a:rPr lang="fr-FR" dirty="0"/>
              <a:t> Code source : texte qui représente les instructions d'un programme telles qu'elles ont été écrites dans un langage de programmation exécutable par un ordinateur, mais aussi sous une forme humainement lisible par un programmeur. Se matérialise souvent sous la forme d'un ensemble de fichiers textes.</a:t>
            </a:r>
          </a:p>
          <a:p>
            <a:r>
              <a:rPr lang="fr-FR" dirty="0"/>
              <a:t>Logiciel libre :</a:t>
            </a:r>
          </a:p>
          <a:p>
            <a:pPr lvl="1"/>
            <a:r>
              <a:rPr lang="fr-FR" dirty="0"/>
              <a:t>S’oppose à la notion de logiciel propriétaire</a:t>
            </a:r>
          </a:p>
          <a:p>
            <a:pPr lvl="1"/>
            <a:r>
              <a:rPr lang="fr-FR" dirty="0"/>
              <a:t>4 critères à respecter pour qualifier un logiciel de « libre » :</a:t>
            </a:r>
          </a:p>
          <a:p>
            <a:pPr lvl="2"/>
            <a:r>
              <a:rPr lang="fr-FR" dirty="0"/>
              <a:t>Liberté d’exécuter le programme sans restriction</a:t>
            </a:r>
          </a:p>
          <a:p>
            <a:pPr lvl="2"/>
            <a:r>
              <a:rPr lang="fr-FR" dirty="0"/>
              <a:t>Liberté d’étudier le fonctionnement du programme et de le modifier (suppose donc que le programme soit open source)</a:t>
            </a:r>
          </a:p>
          <a:p>
            <a:pPr lvl="2"/>
            <a:r>
              <a:rPr lang="fr-FR" dirty="0"/>
              <a:t>Liberté de redistribuer le logiciel original</a:t>
            </a:r>
          </a:p>
          <a:p>
            <a:pPr lvl="2"/>
            <a:r>
              <a:rPr lang="fr-FR" dirty="0"/>
              <a:t>Liberté de distribuer le logiciel modifié</a:t>
            </a:r>
          </a:p>
          <a:p>
            <a:pPr lvl="1"/>
            <a:r>
              <a:rPr lang="fr-FR" dirty="0"/>
              <a:t>Il existe des logiciels libres payants, des logiciels libres gratuits, des logiciels propriétaires gratuits (gratuiciels ou </a:t>
            </a:r>
            <a:r>
              <a:rPr lang="fr-FR" i="1" dirty="0"/>
              <a:t>freeware</a:t>
            </a:r>
            <a:r>
              <a:rPr lang="fr-FR" dirty="0"/>
              <a:t>, par ex. Adobe Acrobat)</a:t>
            </a:r>
          </a:p>
        </p:txBody>
      </p:sp>
      <p:sp>
        <p:nvSpPr>
          <p:cNvPr id="4" name="Ellipse 3">
            <a:extLst>
              <a:ext uri="{FF2B5EF4-FFF2-40B4-BE49-F238E27FC236}">
                <a16:creationId xmlns:a16="http://schemas.microsoft.com/office/drawing/2014/main" id="{C9640A3C-8EFA-49E1-835E-3775E68D747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16CA981A-D593-40A5-96BB-C14BE3884297}"/>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0869D1A6-7EEE-458E-A40E-8A355B0A7E9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18302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C691C-3FBF-468F-9483-6EAF9AE98C3C}"/>
              </a:ext>
            </a:extLst>
          </p:cNvPr>
          <p:cNvSpPr>
            <a:spLocks noGrp="1"/>
          </p:cNvSpPr>
          <p:nvPr>
            <p:ph type="title"/>
          </p:nvPr>
        </p:nvSpPr>
        <p:spPr/>
        <p:txBody>
          <a:bodyPr/>
          <a:lstStyle/>
          <a:p>
            <a:r>
              <a:rPr lang="fr-FR" dirty="0"/>
              <a:t>Un </a:t>
            </a:r>
            <a:r>
              <a:rPr lang="fr-FR" dirty="0" err="1"/>
              <a:t>éc</a:t>
            </a:r>
            <a:r>
              <a:rPr lang="fr-FR" b="1" u="sng" dirty="0" err="1"/>
              <a:t>open</a:t>
            </a:r>
            <a:r>
              <a:rPr lang="fr-FR" dirty="0" err="1"/>
              <a:t>système</a:t>
            </a:r>
            <a:endParaRPr lang="fr-FR" dirty="0"/>
          </a:p>
        </p:txBody>
      </p:sp>
      <p:sp>
        <p:nvSpPr>
          <p:cNvPr id="3" name="Espace réservé du contenu 2">
            <a:extLst>
              <a:ext uri="{FF2B5EF4-FFF2-40B4-BE49-F238E27FC236}">
                <a16:creationId xmlns:a16="http://schemas.microsoft.com/office/drawing/2014/main" id="{4AC2A520-AFC1-4769-9F68-E1A44777FE2E}"/>
              </a:ext>
            </a:extLst>
          </p:cNvPr>
          <p:cNvSpPr>
            <a:spLocks noGrp="1"/>
          </p:cNvSpPr>
          <p:nvPr>
            <p:ph idx="1"/>
          </p:nvPr>
        </p:nvSpPr>
        <p:spPr/>
        <p:txBody>
          <a:bodyPr>
            <a:normAutofit fontScale="92500" lnSpcReduction="10000"/>
          </a:bodyPr>
          <a:lstStyle/>
          <a:p>
            <a:r>
              <a:rPr lang="fr-FR" dirty="0"/>
              <a:t>Depuis quelques décennies, on assiste à l’essor d’un mouvement qui considère toute l’information publique (y compris non scientifique) comme un bien commun (</a:t>
            </a:r>
            <a:r>
              <a:rPr lang="fr-FR" dirty="0">
                <a:hlinkClick r:id="rId3"/>
              </a:rPr>
              <a:t>E. </a:t>
            </a:r>
            <a:r>
              <a:rPr lang="fr-FR" dirty="0" err="1">
                <a:hlinkClick r:id="rId3"/>
              </a:rPr>
              <a:t>Ostrom</a:t>
            </a:r>
            <a:r>
              <a:rPr lang="fr-FR" dirty="0"/>
              <a:t>) dont la diffusion est d’intérêt public et général, et milite pour la mise à disposition en priorité des données produites par le secteur public (administration, établissements publics…), mais aussi des données d’origine privée (notamment organisations à but non lucratif comme Wikipédia).</a:t>
            </a:r>
          </a:p>
          <a:p>
            <a:r>
              <a:rPr lang="fr-FR" dirty="0"/>
              <a:t>Ce mouvement s’inscrit dans une démarche plus vaste de transparence et de participation des citoyens initié par de nombreux gouvernements dont le gouvernement français, et qui se manifeste parfois par l’acronyme ODOSOS (de l'anglais « open data, open source et open standards, littéralement données ouvertes, logiciel libre et format ouvert), démarche elle-même comprise dans le mouvement plus général de </a:t>
            </a:r>
            <a:r>
              <a:rPr lang="fr-FR" dirty="0">
                <a:hlinkClick r:id="rId4"/>
              </a:rPr>
              <a:t>l’innovation ouverte</a:t>
            </a:r>
            <a:r>
              <a:rPr lang="fr-FR" dirty="0"/>
              <a:t>.</a:t>
            </a:r>
          </a:p>
          <a:p>
            <a:r>
              <a:rPr lang="fr-FR" dirty="0"/>
              <a:t>Cet « open system » peut concerner des productions intellectuelles qui ne relèvent pas de la recherche scientifique, comme des œuvres d’art ou littéraires.</a:t>
            </a:r>
          </a:p>
        </p:txBody>
      </p:sp>
      <p:sp>
        <p:nvSpPr>
          <p:cNvPr id="4" name="Ellipse 3">
            <a:extLst>
              <a:ext uri="{FF2B5EF4-FFF2-40B4-BE49-F238E27FC236}">
                <a16:creationId xmlns:a16="http://schemas.microsoft.com/office/drawing/2014/main" id="{0C3FC57F-DE28-4E44-91D7-5F4A9E64F483}"/>
              </a:ext>
            </a:extLst>
          </p:cNvPr>
          <p:cNvSpPr/>
          <p:nvPr/>
        </p:nvSpPr>
        <p:spPr>
          <a:xfrm>
            <a:off x="8515350" y="249037"/>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683286A8-7C60-445A-87A8-FE25C4AAE05A}"/>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F92FEE1C-A03F-4E53-A9FC-B69E2CE679A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888096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F6E7F03-AED4-4F77-BDAE-0782542D9330}"/>
              </a:ext>
            </a:extLst>
          </p:cNvPr>
          <p:cNvPicPr>
            <a:picLocks noChangeAspect="1"/>
          </p:cNvPicPr>
          <p:nvPr/>
        </p:nvPicPr>
        <p:blipFill>
          <a:blip r:embed="rId3"/>
          <a:stretch>
            <a:fillRect/>
          </a:stretch>
        </p:blipFill>
        <p:spPr>
          <a:xfrm>
            <a:off x="0" y="0"/>
            <a:ext cx="9144000" cy="6469298"/>
          </a:xfrm>
          <a:prstGeom prst="rect">
            <a:avLst/>
          </a:prstGeom>
        </p:spPr>
      </p:pic>
      <p:sp>
        <p:nvSpPr>
          <p:cNvPr id="3" name="ZoneTexte 2">
            <a:extLst>
              <a:ext uri="{FF2B5EF4-FFF2-40B4-BE49-F238E27FC236}">
                <a16:creationId xmlns:a16="http://schemas.microsoft.com/office/drawing/2014/main" id="{140B9C62-2852-4F70-B27D-0C5F82BD1882}"/>
              </a:ext>
            </a:extLst>
          </p:cNvPr>
          <p:cNvSpPr txBox="1"/>
          <p:nvPr/>
        </p:nvSpPr>
        <p:spPr>
          <a:xfrm>
            <a:off x="1247313" y="6375932"/>
            <a:ext cx="6649374" cy="369332"/>
          </a:xfrm>
          <a:prstGeom prst="rect">
            <a:avLst/>
          </a:prstGeom>
          <a:noFill/>
        </p:spPr>
        <p:txBody>
          <a:bodyPr wrap="square" rtlCol="0">
            <a:spAutoFit/>
          </a:bodyPr>
          <a:lstStyle/>
          <a:p>
            <a:pPr algn="ctr"/>
            <a:r>
              <a:rPr lang="fr-FR" dirty="0"/>
              <a:t>Carte conceptuelle du logiciel libre (</a:t>
            </a:r>
            <a:r>
              <a:rPr lang="fr-FR" dirty="0">
                <a:hlinkClick r:id="rId4"/>
              </a:rPr>
              <a:t>source</a:t>
            </a:r>
            <a:r>
              <a:rPr lang="fr-FR" dirty="0"/>
              <a:t>)</a:t>
            </a:r>
          </a:p>
        </p:txBody>
      </p:sp>
      <p:sp>
        <p:nvSpPr>
          <p:cNvPr id="5" name="Ellipse 4">
            <a:extLst>
              <a:ext uri="{FF2B5EF4-FFF2-40B4-BE49-F238E27FC236}">
                <a16:creationId xmlns:a16="http://schemas.microsoft.com/office/drawing/2014/main" id="{2BD43AF0-E31B-4874-A484-62DF48657FCD}"/>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5" action="ppaction://hlinksldjump"/>
            <a:extLst>
              <a:ext uri="{FF2B5EF4-FFF2-40B4-BE49-F238E27FC236}">
                <a16:creationId xmlns:a16="http://schemas.microsoft.com/office/drawing/2014/main" id="{458E5607-00ED-4DD7-A201-27B30E5C5783}"/>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6" action="ppaction://hlinksldjump"/>
            <a:extLst>
              <a:ext uri="{FF2B5EF4-FFF2-40B4-BE49-F238E27FC236}">
                <a16:creationId xmlns:a16="http://schemas.microsoft.com/office/drawing/2014/main" id="{FE3B6213-54D8-400D-81B6-96906C7C33D7}"/>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420648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C0CC4-A73B-4307-89F4-27A181691642}"/>
              </a:ext>
            </a:extLst>
          </p:cNvPr>
          <p:cNvSpPr>
            <a:spLocks noGrp="1"/>
          </p:cNvSpPr>
          <p:nvPr>
            <p:ph type="title"/>
          </p:nvPr>
        </p:nvSpPr>
        <p:spPr>
          <a:xfrm>
            <a:off x="628649" y="365127"/>
            <a:ext cx="8197849" cy="1044574"/>
          </a:xfrm>
        </p:spPr>
        <p:txBody>
          <a:bodyPr>
            <a:normAutofit/>
          </a:bodyPr>
          <a:lstStyle/>
          <a:p>
            <a:r>
              <a:rPr lang="fr-FR" sz="3200" dirty="0"/>
              <a:t>Logiciels libres et accès ouvert, même combat ?</a:t>
            </a:r>
          </a:p>
        </p:txBody>
      </p:sp>
      <p:sp>
        <p:nvSpPr>
          <p:cNvPr id="3" name="Espace réservé du contenu 2">
            <a:extLst>
              <a:ext uri="{FF2B5EF4-FFF2-40B4-BE49-F238E27FC236}">
                <a16:creationId xmlns:a16="http://schemas.microsoft.com/office/drawing/2014/main" id="{BEE0DCEC-09EE-4105-91E4-70C3AB49A092}"/>
              </a:ext>
            </a:extLst>
          </p:cNvPr>
          <p:cNvSpPr>
            <a:spLocks noGrp="1"/>
          </p:cNvSpPr>
          <p:nvPr>
            <p:ph idx="1"/>
          </p:nvPr>
        </p:nvSpPr>
        <p:spPr>
          <a:xfrm>
            <a:off x="628649" y="1409701"/>
            <a:ext cx="7886700" cy="4576763"/>
          </a:xfrm>
        </p:spPr>
        <p:txBody>
          <a:bodyPr>
            <a:normAutofit fontScale="92500" lnSpcReduction="10000"/>
          </a:bodyPr>
          <a:lstStyle/>
          <a:p>
            <a:r>
              <a:rPr lang="fr-FR" dirty="0"/>
              <a:t>Parallèle possible entre les coûts des logiciels propriétaires utilisés par les établissements d’ESR publics et leurs abonnements aux revues savantes ?</a:t>
            </a:r>
          </a:p>
          <a:p>
            <a:r>
              <a:rPr lang="fr-FR" dirty="0"/>
              <a:t>Même si les logiciels libres ne sont pas toujours gratuits, et que les grandes organisations doivent souvent payer des licences pour utiliser des logiciels à code source libre et bénéficier de soutien technique (ou payer leurs propres développeurs pour adapter les logiciels libres à leurs besoins), il y aurait une réelle marge de manœuvre pour réduire les coûts en adoptant massivement le libre à la place des logiciels propriétaires.</a:t>
            </a:r>
          </a:p>
          <a:p>
            <a:r>
              <a:rPr lang="fr-FR" dirty="0"/>
              <a:t>Les alternatives libres n’existent pas toujours (même situation de marché non-concurrentiel que ce qui peut exister pour les revues).</a:t>
            </a:r>
          </a:p>
          <a:p>
            <a:r>
              <a:rPr lang="fr-FR" dirty="0"/>
              <a:t>Le modèle économique du monde des logiciels n’est pas non plus exactement comparable à celui des publications scientifiques : bien plus éclaté, notamment entre revendeurs et distributeurs de licences.</a:t>
            </a:r>
          </a:p>
          <a:p>
            <a:pPr>
              <a:buFont typeface="Wingdings" panose="05000000000000000000" pitchFamily="2" charset="2"/>
              <a:buChar char="Ø"/>
            </a:pPr>
            <a:r>
              <a:rPr lang="fr-FR" dirty="0"/>
              <a:t> Ne peut qu’encourager le passage au libre de tous les services publics, comme recommandé par l’article 16 de la loi pour une République numérique ?</a:t>
            </a:r>
          </a:p>
          <a:p>
            <a:endParaRPr lang="fr-FR" dirty="0"/>
          </a:p>
        </p:txBody>
      </p:sp>
      <p:sp>
        <p:nvSpPr>
          <p:cNvPr id="4" name="Rectangle 3">
            <a:extLst>
              <a:ext uri="{FF2B5EF4-FFF2-40B4-BE49-F238E27FC236}">
                <a16:creationId xmlns:a16="http://schemas.microsoft.com/office/drawing/2014/main" id="{DBE6BD28-D513-45BC-B1A8-175BD7202B22}"/>
              </a:ext>
            </a:extLst>
          </p:cNvPr>
          <p:cNvSpPr/>
          <p:nvPr/>
        </p:nvSpPr>
        <p:spPr>
          <a:xfrm>
            <a:off x="1250785" y="6062062"/>
            <a:ext cx="6642428" cy="523220"/>
          </a:xfrm>
          <a:prstGeom prst="rect">
            <a:avLst/>
          </a:prstGeom>
        </p:spPr>
        <p:txBody>
          <a:bodyPr wrap="square">
            <a:spAutoFit/>
          </a:bodyPr>
          <a:lstStyle/>
          <a:p>
            <a:pPr algn="ctr"/>
            <a:r>
              <a:rPr lang="fr-FR" sz="1400" dirty="0"/>
              <a:t>Réflexions synthétisées à partir de J.-H. Roy, « Ce que coûtent les logiciels «non libres» et la science «non ouverte» », </a:t>
            </a:r>
            <a:r>
              <a:rPr lang="fr-FR" sz="1400" i="1" dirty="0" err="1"/>
              <a:t>Acfas</a:t>
            </a:r>
            <a:r>
              <a:rPr lang="fr-FR" sz="1400" dirty="0"/>
              <a:t>, 2019 (</a:t>
            </a:r>
            <a:r>
              <a:rPr lang="fr-FR" sz="1400" dirty="0">
                <a:hlinkClick r:id="rId3"/>
              </a:rPr>
              <a:t>en ligne</a:t>
            </a:r>
            <a:r>
              <a:rPr lang="fr-FR" sz="1400" dirty="0"/>
              <a:t>).</a:t>
            </a:r>
            <a:endParaRPr lang="fr-FR" sz="1400" dirty="0">
              <a:effectLst/>
            </a:endParaRPr>
          </a:p>
        </p:txBody>
      </p:sp>
      <p:sp>
        <p:nvSpPr>
          <p:cNvPr id="5" name="Ellipse 4">
            <a:extLst>
              <a:ext uri="{FF2B5EF4-FFF2-40B4-BE49-F238E27FC236}">
                <a16:creationId xmlns:a16="http://schemas.microsoft.com/office/drawing/2014/main" id="{17D214CF-F83F-4136-ACB6-D80CA00EF64C}"/>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41867164-F794-4430-9964-4360E48D053E}"/>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07FC3283-8B46-4527-BD63-B9BC475DF551}"/>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9535837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71150-70BA-4088-8080-B6557B07660A}"/>
              </a:ext>
            </a:extLst>
          </p:cNvPr>
          <p:cNvSpPr>
            <a:spLocks noGrp="1"/>
          </p:cNvSpPr>
          <p:nvPr>
            <p:ph type="title"/>
          </p:nvPr>
        </p:nvSpPr>
        <p:spPr>
          <a:xfrm>
            <a:off x="623888" y="1709740"/>
            <a:ext cx="7886700" cy="1881600"/>
          </a:xfrm>
        </p:spPr>
        <p:txBody>
          <a:bodyPr/>
          <a:lstStyle/>
          <a:p>
            <a:r>
              <a:rPr lang="fr-FR" dirty="0"/>
              <a:t>Ouvrir la recherche en train de se faire</a:t>
            </a:r>
          </a:p>
        </p:txBody>
      </p:sp>
      <p:sp>
        <p:nvSpPr>
          <p:cNvPr id="4" name="Ellipse 3">
            <a:extLst>
              <a:ext uri="{FF2B5EF4-FFF2-40B4-BE49-F238E27FC236}">
                <a16:creationId xmlns:a16="http://schemas.microsoft.com/office/drawing/2014/main" id="{8DC56F1E-9245-4D68-A8FC-A2942A981B73}"/>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8E9DC208-2DE4-477B-A0B4-36172A5698F5}"/>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8" name="Espace réservé du texte 2">
            <a:extLst>
              <a:ext uri="{FF2B5EF4-FFF2-40B4-BE49-F238E27FC236}">
                <a16:creationId xmlns:a16="http://schemas.microsoft.com/office/drawing/2014/main" id="{D9A154F7-0F68-4714-9CEC-AC0729AB2CA7}"/>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a:p>
            <a:pPr marL="285750" indent="-285750">
              <a:lnSpc>
                <a:spcPct val="150000"/>
              </a:lnSpc>
              <a:buFont typeface="Arial" panose="020B0604020202020204" pitchFamily="34" charset="0"/>
              <a:buChar char="•"/>
            </a:pPr>
            <a:r>
              <a:rPr lang="fr-FR" dirty="0"/>
              <a:t>Avancé</a:t>
            </a:r>
          </a:p>
        </p:txBody>
      </p:sp>
      <p:sp>
        <p:nvSpPr>
          <p:cNvPr id="9" name="Ellipse 8">
            <a:hlinkClick r:id="rId3" action="ppaction://hlinksldjump"/>
            <a:extLst>
              <a:ext uri="{FF2B5EF4-FFF2-40B4-BE49-F238E27FC236}">
                <a16:creationId xmlns:a16="http://schemas.microsoft.com/office/drawing/2014/main" id="{86BFCA9B-B2BD-4182-879B-FD3D4376F9E5}"/>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0" name="Ellipse 9">
            <a:hlinkClick r:id="rId4" action="ppaction://hlinksldjump"/>
            <a:extLst>
              <a:ext uri="{FF2B5EF4-FFF2-40B4-BE49-F238E27FC236}">
                <a16:creationId xmlns:a16="http://schemas.microsoft.com/office/drawing/2014/main" id="{0DC8DED8-528D-489A-83E7-D75ECFD92189}"/>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1" name="Ellipse 10">
            <a:hlinkClick r:id="rId5" action="ppaction://hlinksldjump"/>
            <a:extLst>
              <a:ext uri="{FF2B5EF4-FFF2-40B4-BE49-F238E27FC236}">
                <a16:creationId xmlns:a16="http://schemas.microsoft.com/office/drawing/2014/main" id="{F1A46B2D-3EE9-4686-AFF0-7ABE0A735338}"/>
              </a:ext>
            </a:extLst>
          </p:cNvPr>
          <p:cNvSpPr/>
          <p:nvPr/>
        </p:nvSpPr>
        <p:spPr>
          <a:xfrm>
            <a:off x="2581753" y="538228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3628443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17CAC-DAA6-49E2-94F8-D93C0C320304}"/>
              </a:ext>
            </a:extLst>
          </p:cNvPr>
          <p:cNvSpPr>
            <a:spLocks noGrp="1"/>
          </p:cNvSpPr>
          <p:nvPr>
            <p:ph type="title"/>
          </p:nvPr>
        </p:nvSpPr>
        <p:spPr/>
        <p:txBody>
          <a:bodyPr/>
          <a:lstStyle/>
          <a:p>
            <a:r>
              <a:rPr lang="fr-FR" dirty="0"/>
              <a:t>« Carnets de notes » ouverts</a:t>
            </a:r>
          </a:p>
        </p:txBody>
      </p:sp>
      <p:sp>
        <p:nvSpPr>
          <p:cNvPr id="3" name="Espace réservé du contenu 2">
            <a:extLst>
              <a:ext uri="{FF2B5EF4-FFF2-40B4-BE49-F238E27FC236}">
                <a16:creationId xmlns:a16="http://schemas.microsoft.com/office/drawing/2014/main" id="{5A7832F0-8F7E-4734-9E1C-89629C8CFECA}"/>
              </a:ext>
            </a:extLst>
          </p:cNvPr>
          <p:cNvSpPr>
            <a:spLocks noGrp="1"/>
          </p:cNvSpPr>
          <p:nvPr>
            <p:ph idx="1"/>
          </p:nvPr>
        </p:nvSpPr>
        <p:spPr/>
        <p:txBody>
          <a:bodyPr>
            <a:normAutofit/>
          </a:bodyPr>
          <a:lstStyle/>
          <a:p>
            <a:r>
              <a:rPr lang="fr-FR" dirty="0"/>
              <a:t>L’ouverture des carnets de notes (ou </a:t>
            </a:r>
            <a:r>
              <a:rPr lang="fr-FR" i="1" dirty="0"/>
              <a:t>open-notebook science</a:t>
            </a:r>
            <a:r>
              <a:rPr lang="fr-FR" dirty="0"/>
              <a:t>) consiste à rendre accessible l’intégralité du processus de recherche en train de se faire, et non à la fin du projet.</a:t>
            </a:r>
          </a:p>
          <a:p>
            <a:r>
              <a:rPr lang="fr-FR" dirty="0"/>
              <a:t>Cela implique de rendre publics au fur et à mesure de la recherche des éléments tels que :</a:t>
            </a:r>
          </a:p>
          <a:p>
            <a:pPr lvl="1"/>
            <a:r>
              <a:rPr lang="fr-FR" dirty="0"/>
              <a:t>Les protocoles de recherche que l’on se propose de suivre</a:t>
            </a:r>
          </a:p>
          <a:p>
            <a:pPr lvl="1"/>
            <a:r>
              <a:rPr lang="fr-FR" dirty="0"/>
              <a:t>Les carnets de notes personnels ou collectifs (laboratoires) des chercheurs</a:t>
            </a:r>
          </a:p>
          <a:p>
            <a:pPr lvl="1"/>
            <a:r>
              <a:rPr lang="fr-FR" dirty="0"/>
              <a:t>Les données brutes puis traitées</a:t>
            </a:r>
          </a:p>
          <a:p>
            <a:pPr lvl="1"/>
            <a:r>
              <a:rPr lang="fr-FR" dirty="0"/>
              <a:t>Les matériels annexes générés (codes, supports physiques…)</a:t>
            </a:r>
          </a:p>
          <a:p>
            <a:pPr lvl="1"/>
            <a:r>
              <a:rPr lang="fr-FR" dirty="0"/>
              <a:t>Etc.</a:t>
            </a:r>
          </a:p>
          <a:p>
            <a:r>
              <a:rPr lang="fr-FR" dirty="0"/>
              <a:t>Objectifs :</a:t>
            </a:r>
          </a:p>
          <a:p>
            <a:pPr lvl="1"/>
            <a:r>
              <a:rPr lang="fr-FR" dirty="0"/>
              <a:t>Transparence (rien à cacher)</a:t>
            </a:r>
          </a:p>
          <a:p>
            <a:pPr lvl="1"/>
            <a:r>
              <a:rPr lang="fr-FR" dirty="0"/>
              <a:t>Reproductibilité (partager ses « secrets de cuisine »)</a:t>
            </a:r>
          </a:p>
        </p:txBody>
      </p:sp>
      <p:sp>
        <p:nvSpPr>
          <p:cNvPr id="4" name="Ellipse 3">
            <a:extLst>
              <a:ext uri="{FF2B5EF4-FFF2-40B4-BE49-F238E27FC236}">
                <a16:creationId xmlns:a16="http://schemas.microsoft.com/office/drawing/2014/main" id="{979FA83F-5D33-401A-A935-ACBD18772D58}"/>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B41D5E71-1A94-46E9-A2A0-706C55D225E5}"/>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2F381862-A101-402A-A4C2-0D00B46D1CBC}"/>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815497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E0501-EEA4-402B-824C-EA8AE0EB303D}"/>
              </a:ext>
            </a:extLst>
          </p:cNvPr>
          <p:cNvSpPr>
            <a:spLocks noGrp="1"/>
          </p:cNvSpPr>
          <p:nvPr>
            <p:ph type="title"/>
          </p:nvPr>
        </p:nvSpPr>
        <p:spPr/>
        <p:txBody>
          <a:bodyPr/>
          <a:lstStyle/>
          <a:p>
            <a:r>
              <a:rPr lang="fr-FR" dirty="0"/>
              <a:t>Les cahiers de laboratoire ouverts</a:t>
            </a:r>
          </a:p>
        </p:txBody>
      </p:sp>
      <p:sp>
        <p:nvSpPr>
          <p:cNvPr id="3" name="Espace réservé du contenu 2">
            <a:extLst>
              <a:ext uri="{FF2B5EF4-FFF2-40B4-BE49-F238E27FC236}">
                <a16:creationId xmlns:a16="http://schemas.microsoft.com/office/drawing/2014/main" id="{E1828B3A-27F0-482E-98E3-5EACEFDE6BBA}"/>
              </a:ext>
            </a:extLst>
          </p:cNvPr>
          <p:cNvSpPr>
            <a:spLocks noGrp="1"/>
          </p:cNvSpPr>
          <p:nvPr>
            <p:ph idx="1"/>
          </p:nvPr>
        </p:nvSpPr>
        <p:spPr>
          <a:xfrm>
            <a:off x="628650" y="1825624"/>
            <a:ext cx="7886700" cy="4560661"/>
          </a:xfrm>
        </p:spPr>
        <p:txBody>
          <a:bodyPr>
            <a:normAutofit fontScale="92500" lnSpcReduction="20000"/>
          </a:bodyPr>
          <a:lstStyle/>
          <a:p>
            <a:r>
              <a:rPr lang="fr-FR" dirty="0"/>
              <a:t>Le cahier de laboratoire est un outil de traçabilité des travaux de recherche, utilisé par les unités de recherche comme par les entreprises. Véritable journal de bord quotidien, il permet d’enregistrer le détail précis du mode opératoire des expériences réalisées au sein d’un labo, de l’idée de départ au résultat de recherche (date, objectifs, contributions individuelles, paramètres…) (</a:t>
            </a:r>
            <a:r>
              <a:rPr lang="fr-FR" dirty="0">
                <a:hlinkClick r:id="rId3"/>
              </a:rPr>
              <a:t>source</a:t>
            </a:r>
            <a:r>
              <a:rPr lang="fr-FR" dirty="0"/>
              <a:t> : réseau CURIE).</a:t>
            </a:r>
          </a:p>
          <a:p>
            <a:r>
              <a:rPr lang="fr-FR" dirty="0"/>
              <a:t>C’est un outil documentaire au service de la reproduction scientifique, mais aussi de la protection juridique, puisqu’il peut servir de preuve dans la revendication d’une invention (source : </a:t>
            </a:r>
            <a:r>
              <a:rPr lang="fr-FR" dirty="0">
                <a:hlinkClick r:id="rId4"/>
              </a:rPr>
              <a:t>DATACC</a:t>
            </a:r>
            <a:r>
              <a:rPr lang="fr-FR" dirty="0"/>
              <a:t>).</a:t>
            </a:r>
          </a:p>
          <a:p>
            <a:r>
              <a:rPr lang="fr-FR" dirty="0"/>
              <a:t>Au départ rédigés sur des supports papiers, les cahiers de laboratoire passent petit à petit au format électronique, ce qui en améliore la complétude, mais aussi l’interopérabilité (avec des bases de données, des serveurs de fichiers, etc.).</a:t>
            </a:r>
          </a:p>
          <a:p>
            <a:r>
              <a:rPr lang="fr-FR" dirty="0"/>
              <a:t>L’ouverture des cahiers de laboratoire permet :</a:t>
            </a:r>
          </a:p>
          <a:p>
            <a:pPr lvl="1"/>
            <a:r>
              <a:rPr lang="fr-FR" dirty="0"/>
              <a:t>Un accès à la connaissance scientifique bien plus rapide que la publication, et qui favorise la collaboration quasi-instantanée entre chercheurs</a:t>
            </a:r>
          </a:p>
          <a:p>
            <a:pPr lvl="1"/>
            <a:r>
              <a:rPr lang="fr-FR" dirty="0"/>
              <a:t>Un partage plus poussé des détails expérimentaux, afin de favoriser la reproductibilité</a:t>
            </a:r>
          </a:p>
          <a:p>
            <a:pPr lvl="1"/>
            <a:r>
              <a:rPr lang="fr-FR" dirty="0"/>
              <a:t>Le partage de résultats négatifs ou de protocoles non-aboutis, qui font progresser la science</a:t>
            </a:r>
          </a:p>
        </p:txBody>
      </p:sp>
      <p:sp>
        <p:nvSpPr>
          <p:cNvPr id="4" name="Ellipse 3">
            <a:extLst>
              <a:ext uri="{FF2B5EF4-FFF2-40B4-BE49-F238E27FC236}">
                <a16:creationId xmlns:a16="http://schemas.microsoft.com/office/drawing/2014/main" id="{BFD1ECE9-655C-426A-A24E-B71548ADE5B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57DD8FDD-8E93-447C-89AF-52D24400704C}"/>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67E56148-30D0-49B2-869D-F90B9B0F6C8D}"/>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5317596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3287B2-E553-4F42-86D4-BA0C6AB27177}"/>
              </a:ext>
            </a:extLst>
          </p:cNvPr>
          <p:cNvSpPr/>
          <p:nvPr/>
        </p:nvSpPr>
        <p:spPr>
          <a:xfrm>
            <a:off x="0" y="5964964"/>
            <a:ext cx="1239140" cy="893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516EED92-FC45-4C64-83D3-03EB44C7402A}"/>
              </a:ext>
            </a:extLst>
          </p:cNvPr>
          <p:cNvPicPr>
            <a:picLocks noChangeAspect="1"/>
          </p:cNvPicPr>
          <p:nvPr/>
        </p:nvPicPr>
        <p:blipFill>
          <a:blip r:embed="rId2"/>
          <a:stretch>
            <a:fillRect/>
          </a:stretch>
        </p:blipFill>
        <p:spPr>
          <a:xfrm>
            <a:off x="705420" y="0"/>
            <a:ext cx="7733159" cy="6465675"/>
          </a:xfrm>
          <a:prstGeom prst="rect">
            <a:avLst/>
          </a:prstGeom>
        </p:spPr>
      </p:pic>
      <p:sp>
        <p:nvSpPr>
          <p:cNvPr id="3" name="ZoneTexte 2">
            <a:extLst>
              <a:ext uri="{FF2B5EF4-FFF2-40B4-BE49-F238E27FC236}">
                <a16:creationId xmlns:a16="http://schemas.microsoft.com/office/drawing/2014/main" id="{5C6722E0-32CB-478B-A6F9-82E705979E3C}"/>
              </a:ext>
            </a:extLst>
          </p:cNvPr>
          <p:cNvSpPr txBox="1"/>
          <p:nvPr/>
        </p:nvSpPr>
        <p:spPr>
          <a:xfrm>
            <a:off x="1123771" y="6513458"/>
            <a:ext cx="6896456" cy="261610"/>
          </a:xfrm>
          <a:prstGeom prst="rect">
            <a:avLst/>
          </a:prstGeom>
          <a:noFill/>
        </p:spPr>
        <p:txBody>
          <a:bodyPr wrap="square" rtlCol="0">
            <a:spAutoFit/>
          </a:bodyPr>
          <a:lstStyle/>
          <a:p>
            <a:pPr algn="ctr"/>
            <a:r>
              <a:rPr lang="fr-FR" sz="1100" dirty="0"/>
              <a:t>Figures extraites de </a:t>
            </a:r>
            <a:r>
              <a:rPr lang="en-US" sz="1100" dirty="0"/>
              <a:t>R. </a:t>
            </a:r>
            <a:r>
              <a:rPr lang="en-US" sz="1100" dirty="0" err="1"/>
              <a:t>Ghannam</a:t>
            </a:r>
            <a:r>
              <a:rPr lang="en-US" sz="1100" dirty="0"/>
              <a:t>, « Do you call that a lab notebook? », </a:t>
            </a:r>
            <a:r>
              <a:rPr lang="en-US" sz="1100" i="1" dirty="0"/>
              <a:t>IEEE Potentials</a:t>
            </a:r>
            <a:r>
              <a:rPr lang="en-US" sz="1100" dirty="0"/>
              <a:t>, 2020 (</a:t>
            </a:r>
            <a:r>
              <a:rPr lang="en-US" sz="1100" dirty="0" err="1">
                <a:hlinkClick r:id="rId3"/>
              </a:rPr>
              <a:t>en</a:t>
            </a:r>
            <a:r>
              <a:rPr lang="en-US" sz="1100" dirty="0">
                <a:hlinkClick r:id="rId3"/>
              </a:rPr>
              <a:t> </a:t>
            </a:r>
            <a:r>
              <a:rPr lang="en-US" sz="1100" dirty="0" err="1">
                <a:hlinkClick r:id="rId3"/>
              </a:rPr>
              <a:t>ligne</a:t>
            </a:r>
            <a:r>
              <a:rPr lang="en-US" sz="1100" dirty="0"/>
              <a:t>).</a:t>
            </a:r>
          </a:p>
        </p:txBody>
      </p:sp>
      <p:sp>
        <p:nvSpPr>
          <p:cNvPr id="5" name="Ellipse 4">
            <a:extLst>
              <a:ext uri="{FF2B5EF4-FFF2-40B4-BE49-F238E27FC236}">
                <a16:creationId xmlns:a16="http://schemas.microsoft.com/office/drawing/2014/main" id="{A7A10071-2DD3-43C3-80E7-0448BA8AE447}"/>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3DFB3B83-20AF-44BA-ADE1-376FD10F4721}"/>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7" name="Ellipse 6">
            <a:hlinkClick r:id="rId5" action="ppaction://hlinksldjump"/>
            <a:extLst>
              <a:ext uri="{FF2B5EF4-FFF2-40B4-BE49-F238E27FC236}">
                <a16:creationId xmlns:a16="http://schemas.microsoft.com/office/drawing/2014/main" id="{AD824B68-0966-4150-ACC6-ACD3D1826206}"/>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3324310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9033C-4A86-4ECE-97B0-2775D7E00F89}"/>
              </a:ext>
            </a:extLst>
          </p:cNvPr>
          <p:cNvSpPr>
            <a:spLocks noGrp="1"/>
          </p:cNvSpPr>
          <p:nvPr>
            <p:ph type="title"/>
          </p:nvPr>
        </p:nvSpPr>
        <p:spPr/>
        <p:txBody>
          <a:bodyPr/>
          <a:lstStyle/>
          <a:p>
            <a:r>
              <a:rPr lang="fr-FR" dirty="0"/>
              <a:t>Les carnets de recherche ouverts</a:t>
            </a:r>
          </a:p>
        </p:txBody>
      </p:sp>
      <p:sp>
        <p:nvSpPr>
          <p:cNvPr id="3" name="Espace réservé du contenu 2">
            <a:extLst>
              <a:ext uri="{FF2B5EF4-FFF2-40B4-BE49-F238E27FC236}">
                <a16:creationId xmlns:a16="http://schemas.microsoft.com/office/drawing/2014/main" id="{ACC45E91-4322-4D10-AF42-80C2599C5364}"/>
              </a:ext>
            </a:extLst>
          </p:cNvPr>
          <p:cNvSpPr>
            <a:spLocks noGrp="1"/>
          </p:cNvSpPr>
          <p:nvPr>
            <p:ph idx="1"/>
          </p:nvPr>
        </p:nvSpPr>
        <p:spPr>
          <a:xfrm>
            <a:off x="628650" y="1690689"/>
            <a:ext cx="7886700" cy="4652963"/>
          </a:xfrm>
        </p:spPr>
        <p:txBody>
          <a:bodyPr>
            <a:normAutofit fontScale="92500" lnSpcReduction="20000"/>
          </a:bodyPr>
          <a:lstStyle/>
          <a:p>
            <a:r>
              <a:rPr lang="fr-FR" dirty="0"/>
              <a:t>Un carnet de recherche est un « mode de communication qui s’apparente au blog, mais dans un contexte professionnel de recherche et qui est complètement intégré aux pratiques de communication liées à la recherche » (</a:t>
            </a:r>
            <a:r>
              <a:rPr lang="fr-FR" dirty="0">
                <a:hlinkClick r:id="rId3"/>
              </a:rPr>
              <a:t>P. Mounier, cité par M. </a:t>
            </a:r>
            <a:r>
              <a:rPr lang="fr-FR" dirty="0" err="1">
                <a:hlinkClick r:id="rId3"/>
              </a:rPr>
              <a:t>Faury</a:t>
            </a:r>
            <a:r>
              <a:rPr lang="fr-FR" dirty="0"/>
              <a:t>)</a:t>
            </a:r>
          </a:p>
          <a:p>
            <a:r>
              <a:rPr lang="fr-FR" dirty="0"/>
              <a:t>D. Petermann, « Les carnets de recherche, présentation », </a:t>
            </a:r>
            <a:r>
              <a:rPr lang="fr-FR" i="1" dirty="0" err="1"/>
              <a:t>ENthèSe</a:t>
            </a:r>
            <a:r>
              <a:rPr lang="fr-FR" i="1" dirty="0"/>
              <a:t> - Ressources pour la thèse</a:t>
            </a:r>
            <a:r>
              <a:rPr lang="fr-FR" dirty="0"/>
              <a:t>, 2015 (</a:t>
            </a:r>
            <a:r>
              <a:rPr lang="fr-FR" dirty="0">
                <a:hlinkClick r:id="rId4"/>
              </a:rPr>
              <a:t>en ligne</a:t>
            </a:r>
            <a:r>
              <a:rPr lang="fr-FR" dirty="0"/>
              <a:t>) :</a:t>
            </a:r>
          </a:p>
          <a:p>
            <a:pPr lvl="1"/>
            <a:r>
              <a:rPr lang="fr-FR" dirty="0"/>
              <a:t>Le carnet de recherche permet de rendre publics les non-dits de la recherche, des éléments qui généralement restent privés : collecte des données, difficultés rencontrées, questionnements…</a:t>
            </a:r>
          </a:p>
          <a:p>
            <a:pPr lvl="1"/>
            <a:r>
              <a:rPr lang="fr-FR" dirty="0"/>
              <a:t>Il est également un outil d’information scientifique : il donne à voir la recherche en train de se faire, sorte de </a:t>
            </a:r>
            <a:r>
              <a:rPr lang="fr-FR" i="1" dirty="0" err="1"/>
              <a:t>work</a:t>
            </a:r>
            <a:r>
              <a:rPr lang="fr-FR" i="1" dirty="0"/>
              <a:t> in </a:t>
            </a:r>
            <a:r>
              <a:rPr lang="fr-FR" i="1" dirty="0" err="1"/>
              <a:t>progress</a:t>
            </a:r>
            <a:r>
              <a:rPr lang="fr-FR" i="1" dirty="0"/>
              <a:t>.</a:t>
            </a:r>
            <a:r>
              <a:rPr lang="fr-FR" dirty="0"/>
              <a:t> Il permet de suivre le parcours intellectuel du chercheur, et constitue le journal de bord d’une recherche en construction.</a:t>
            </a:r>
          </a:p>
          <a:p>
            <a:pPr lvl="1"/>
            <a:r>
              <a:rPr lang="fr-FR" dirty="0"/>
              <a:t>C’est aussi le témoignage d’ « une pratique scientifique ouverte », qui montre que le chercheur n’est pas renfermé sur lui-même mais ouvert sur le monde. Espace de partage,  le carnet de recherche participe au dialogue entre science et société.</a:t>
            </a:r>
          </a:p>
          <a:p>
            <a:pPr lvl="1"/>
            <a:r>
              <a:rPr lang="fr-FR" dirty="0"/>
              <a:t>Un autre intérêt du blog scientifique concerne la transparence et la reproductibilité des travaux de recherche. En plus des références bibliographiques, le chercheur peut créer des hyperliens permettant l’accès à certaines données et sources primaires, afin que le lecteur puisse les consulter.</a:t>
            </a:r>
          </a:p>
          <a:p>
            <a:endParaRPr lang="fr-FR" dirty="0"/>
          </a:p>
        </p:txBody>
      </p:sp>
      <p:sp>
        <p:nvSpPr>
          <p:cNvPr id="4" name="Ellipse 3">
            <a:extLst>
              <a:ext uri="{FF2B5EF4-FFF2-40B4-BE49-F238E27FC236}">
                <a16:creationId xmlns:a16="http://schemas.microsoft.com/office/drawing/2014/main" id="{0FD28AFE-FA7D-4FAB-91DB-06482D591EC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90ABBBD8-E6EE-49EF-BBB2-0CB1F05CDA9F}"/>
              </a:ext>
            </a:extLst>
          </p:cNvPr>
          <p:cNvSpPr/>
          <p:nvPr/>
        </p:nvSpPr>
        <p:spPr>
          <a:xfrm>
            <a:off x="8558482" y="632367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312C7873-0B38-46B5-8D98-B419EF0953B9}"/>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99555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C4276-B6A3-472C-9500-832AD5FE3926}"/>
              </a:ext>
            </a:extLst>
          </p:cNvPr>
          <p:cNvSpPr>
            <a:spLocks noGrp="1"/>
          </p:cNvSpPr>
          <p:nvPr>
            <p:ph type="title"/>
          </p:nvPr>
        </p:nvSpPr>
        <p:spPr/>
        <p:txBody>
          <a:bodyPr/>
          <a:lstStyle/>
          <a:p>
            <a:r>
              <a:rPr lang="fr-FR" dirty="0"/>
              <a:t>Laboratoires ouverts</a:t>
            </a:r>
          </a:p>
        </p:txBody>
      </p:sp>
      <p:sp>
        <p:nvSpPr>
          <p:cNvPr id="3" name="Espace réservé du contenu 2">
            <a:extLst>
              <a:ext uri="{FF2B5EF4-FFF2-40B4-BE49-F238E27FC236}">
                <a16:creationId xmlns:a16="http://schemas.microsoft.com/office/drawing/2014/main" id="{6AF31908-9694-46AD-947B-AFDF7CABB3D9}"/>
              </a:ext>
            </a:extLst>
          </p:cNvPr>
          <p:cNvSpPr>
            <a:spLocks noGrp="1"/>
          </p:cNvSpPr>
          <p:nvPr>
            <p:ph idx="1"/>
          </p:nvPr>
        </p:nvSpPr>
        <p:spPr>
          <a:xfrm>
            <a:off x="628650" y="1690689"/>
            <a:ext cx="7886700" cy="4729163"/>
          </a:xfrm>
        </p:spPr>
        <p:txBody>
          <a:bodyPr>
            <a:normAutofit fontScale="92500" lnSpcReduction="10000"/>
          </a:bodyPr>
          <a:lstStyle/>
          <a:p>
            <a:r>
              <a:rPr lang="fr-FR" dirty="0"/>
              <a:t>On peut inclure dans l’expression « laboratoire ouvert » le fait de rendre public l’ensemble des documents, matériels et informations produits ou collectés par les chercheurs d’un laboratoire au cours de leurs recherches :</a:t>
            </a:r>
          </a:p>
          <a:p>
            <a:pPr lvl="1"/>
            <a:r>
              <a:rPr lang="fr-FR" dirty="0"/>
              <a:t>Projets possibles ou envisagés (des idées de base aux ébauches de projets détaillées)</a:t>
            </a:r>
          </a:p>
          <a:p>
            <a:pPr lvl="1"/>
            <a:r>
              <a:rPr lang="fr-FR" dirty="0"/>
              <a:t>Listes de références issues de recherches documentaires effectuées pour soutenir la rédaction des demandes de financement, la planification des travaux ou l’interprétation des résultats ;</a:t>
            </a:r>
          </a:p>
          <a:p>
            <a:pPr lvl="1"/>
            <a:r>
              <a:rPr lang="fr-FR" dirty="0"/>
              <a:t>Protocoles expérimentaux ou « trucs du métier » mis au point au sein d’une équipe ou d’un laboratoire ;</a:t>
            </a:r>
          </a:p>
          <a:p>
            <a:pPr lvl="1"/>
            <a:r>
              <a:rPr lang="fr-FR" dirty="0"/>
              <a:t>Données brutes, traitées ou analysées ;</a:t>
            </a:r>
          </a:p>
          <a:p>
            <a:pPr lvl="1"/>
            <a:r>
              <a:rPr lang="fr-FR" dirty="0"/>
              <a:t>Etc.</a:t>
            </a:r>
          </a:p>
          <a:p>
            <a:r>
              <a:rPr lang="fr-FR" dirty="0"/>
              <a:t>Une autre forme d’ouverture de la démarche de recherche touche la communication au public d’informations, dans un langage accessible, au sujet des activités menées dans les projets, des résultats qui en découlent et des enjeux socio-économiques qui y sont reliés :</a:t>
            </a:r>
          </a:p>
          <a:p>
            <a:pPr lvl="1"/>
            <a:r>
              <a:rPr lang="fr-FR" dirty="0"/>
              <a:t>Vulgarisation scientifique (revues ou sites)</a:t>
            </a:r>
          </a:p>
          <a:p>
            <a:pPr lvl="1"/>
            <a:r>
              <a:rPr lang="fr-FR" dirty="0"/>
              <a:t>Blogs scientifiques et carnets de recherches </a:t>
            </a:r>
          </a:p>
          <a:p>
            <a:endParaRPr lang="fr-FR" dirty="0"/>
          </a:p>
        </p:txBody>
      </p:sp>
      <p:sp>
        <p:nvSpPr>
          <p:cNvPr id="4" name="Ellipse 3">
            <a:extLst>
              <a:ext uri="{FF2B5EF4-FFF2-40B4-BE49-F238E27FC236}">
                <a16:creationId xmlns:a16="http://schemas.microsoft.com/office/drawing/2014/main" id="{DF75BB2F-B47D-4EDB-B25D-4C7613FD355B}"/>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BF23F672-A4E5-4E24-99A3-299714D15892}"/>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E8789D4D-6904-40ED-AE87-EAA78AA1324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5226507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E0501-EEA4-402B-824C-EA8AE0EB303D}"/>
              </a:ext>
            </a:extLst>
          </p:cNvPr>
          <p:cNvSpPr>
            <a:spLocks noGrp="1"/>
          </p:cNvSpPr>
          <p:nvPr>
            <p:ph type="title"/>
          </p:nvPr>
        </p:nvSpPr>
        <p:spPr>
          <a:xfrm>
            <a:off x="628650" y="365126"/>
            <a:ext cx="7886700" cy="1235074"/>
          </a:xfrm>
        </p:spPr>
        <p:txBody>
          <a:bodyPr>
            <a:noAutofit/>
          </a:bodyPr>
          <a:lstStyle/>
          <a:p>
            <a:r>
              <a:rPr lang="fr-FR" sz="3600" dirty="0"/>
              <a:t>De nouveaux types de publication pour partager la science en train de se faire</a:t>
            </a:r>
          </a:p>
        </p:txBody>
      </p:sp>
      <p:sp>
        <p:nvSpPr>
          <p:cNvPr id="3" name="Espace réservé du contenu 2">
            <a:extLst>
              <a:ext uri="{FF2B5EF4-FFF2-40B4-BE49-F238E27FC236}">
                <a16:creationId xmlns:a16="http://schemas.microsoft.com/office/drawing/2014/main" id="{E1828B3A-27F0-482E-98E3-5EACEFDE6BBA}"/>
              </a:ext>
            </a:extLst>
          </p:cNvPr>
          <p:cNvSpPr>
            <a:spLocks noGrp="1"/>
          </p:cNvSpPr>
          <p:nvPr>
            <p:ph idx="1"/>
          </p:nvPr>
        </p:nvSpPr>
        <p:spPr>
          <a:xfrm>
            <a:off x="628650" y="1777901"/>
            <a:ext cx="7886700" cy="4714973"/>
          </a:xfrm>
        </p:spPr>
        <p:txBody>
          <a:bodyPr>
            <a:normAutofit fontScale="92500" lnSpcReduction="10000"/>
          </a:bodyPr>
          <a:lstStyle/>
          <a:p>
            <a:r>
              <a:rPr lang="fr-FR" dirty="0" err="1"/>
              <a:t>Pré-enregistrement</a:t>
            </a:r>
            <a:r>
              <a:rPr lang="fr-FR" dirty="0"/>
              <a:t> : publication d’un enregistrement horodaté de la conception d’une étude, avant la collecte ou l’analyse des données, pour ne pas se laisser influencer ensuite par des biais de confirmation</a:t>
            </a:r>
          </a:p>
          <a:p>
            <a:r>
              <a:rPr lang="fr-FR" dirty="0"/>
              <a:t>Rapports enregistrés (</a:t>
            </a:r>
            <a:r>
              <a:rPr lang="fr-FR" i="1" dirty="0" err="1"/>
              <a:t>registered</a:t>
            </a:r>
            <a:r>
              <a:rPr lang="fr-FR" i="1" dirty="0"/>
              <a:t> reports</a:t>
            </a:r>
            <a:r>
              <a:rPr lang="fr-FR" dirty="0"/>
              <a:t>) : publication décrivant les hypothèses de travail et méthodologies adoptées dans une étude, soumise à l’évaluation des pairs sans qu’on tienne compte des résultats de l’étude (seule la méthode est évaluée, dans sa pertinence et sa robustesse)</a:t>
            </a:r>
          </a:p>
          <a:p>
            <a:r>
              <a:rPr lang="fr-FR" dirty="0"/>
              <a:t>Protocole d'étude : article décrivant le plan et les propositions d'analyse détaillées d'un projet de recherche qui n'a pas encore produit de résultats.</a:t>
            </a:r>
          </a:p>
          <a:p>
            <a:r>
              <a:rPr lang="fr-FR" dirty="0"/>
              <a:t>Protocole de laboratoire : nouveau type de publication en deux parties, qui décrivent ensemble des méthodes vérifiées et réutilisables :</a:t>
            </a:r>
          </a:p>
          <a:p>
            <a:pPr lvl="1"/>
            <a:r>
              <a:rPr lang="fr-FR" dirty="0"/>
              <a:t>Un protocole pas à pas déposé sur </a:t>
            </a:r>
            <a:r>
              <a:rPr lang="fr-FR" i="1" dirty="0"/>
              <a:t>protocols.io</a:t>
            </a:r>
            <a:r>
              <a:rPr lang="fr-FR" dirty="0"/>
              <a:t>, donnant accès à des outils spécialisés pour communiquer des détails méthodologiques (y compris réactifs, mesures, formules, clips vidéo, organigrammes dynamiques...) et faciliter la réutilisation du protocole ;</a:t>
            </a:r>
          </a:p>
          <a:p>
            <a:pPr lvl="1"/>
            <a:r>
              <a:rPr lang="fr-FR" dirty="0"/>
              <a:t>Un article relu par les pairs, contextualisant le protocole, avec des échantillons de données et une section discutant des applications, des limites et des résultats attendus. </a:t>
            </a:r>
          </a:p>
          <a:p>
            <a:endParaRPr lang="fr-FR" dirty="0"/>
          </a:p>
        </p:txBody>
      </p:sp>
      <p:sp>
        <p:nvSpPr>
          <p:cNvPr id="4" name="Ellipse 3">
            <a:extLst>
              <a:ext uri="{FF2B5EF4-FFF2-40B4-BE49-F238E27FC236}">
                <a16:creationId xmlns:a16="http://schemas.microsoft.com/office/drawing/2014/main" id="{BFD1ECE9-655C-426A-A24E-B71548ADE5BB}"/>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6C4AEF9A-7530-470A-B562-55392CEA1687}"/>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A30669EB-5A63-4BDB-8643-76A379D1E2A6}"/>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856960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9C5F8-7312-466F-8997-6B1AC649E86C}"/>
              </a:ext>
            </a:extLst>
          </p:cNvPr>
          <p:cNvSpPr>
            <a:spLocks noGrp="1"/>
          </p:cNvSpPr>
          <p:nvPr>
            <p:ph type="title"/>
          </p:nvPr>
        </p:nvSpPr>
        <p:spPr/>
        <p:txBody>
          <a:bodyPr/>
          <a:lstStyle/>
          <a:p>
            <a:r>
              <a:rPr lang="fr-FR" dirty="0"/>
              <a:t>Infrastructures ouvertes</a:t>
            </a:r>
          </a:p>
        </p:txBody>
      </p:sp>
      <p:sp>
        <p:nvSpPr>
          <p:cNvPr id="3" name="Espace réservé du texte 2">
            <a:extLst>
              <a:ext uri="{FF2B5EF4-FFF2-40B4-BE49-F238E27FC236}">
                <a16:creationId xmlns:a16="http://schemas.microsoft.com/office/drawing/2014/main" id="{86E001BA-C9BC-4913-AAE7-60D3FFCB8ADA}"/>
              </a:ext>
            </a:extLst>
          </p:cNvPr>
          <p:cNvSpPr>
            <a:spLocks noGrp="1"/>
          </p:cNvSpPr>
          <p:nvPr>
            <p:ph type="body" idx="1"/>
          </p:nvPr>
        </p:nvSpPr>
        <p:spPr/>
        <p:txBody>
          <a:bodyPr>
            <a:normAutofit/>
          </a:bodyPr>
          <a:lstStyle/>
          <a:p>
            <a:r>
              <a:rPr lang="fr-FR" dirty="0"/>
              <a:t>Niveau : débutant</a:t>
            </a:r>
          </a:p>
          <a:p>
            <a:r>
              <a:rPr lang="fr-FR" dirty="0"/>
              <a:t>Les bibliothèques s’intéressent de plus en plus au sujet mais ne se sentent pas toujours légitimes pour s’en emparer, car les décisions se prennent surtout à des échelons plus élevés (financements, recrutements…) : pas de supports de niveaux intermédiaire et avancé pour l’instant.</a:t>
            </a:r>
          </a:p>
        </p:txBody>
      </p:sp>
      <p:sp>
        <p:nvSpPr>
          <p:cNvPr id="4" name="Ellipse 3">
            <a:extLst>
              <a:ext uri="{FF2B5EF4-FFF2-40B4-BE49-F238E27FC236}">
                <a16:creationId xmlns:a16="http://schemas.microsoft.com/office/drawing/2014/main" id="{74EE3621-CED5-42DA-A071-7FF45193E913}"/>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7F73304E-487E-45C0-88E4-F5A8A5AA8683}"/>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7" name="Ellipse 6">
            <a:hlinkClick r:id="rId4" action="ppaction://hlinksldjump"/>
            <a:extLst>
              <a:ext uri="{FF2B5EF4-FFF2-40B4-BE49-F238E27FC236}">
                <a16:creationId xmlns:a16="http://schemas.microsoft.com/office/drawing/2014/main" id="{A62835B9-4372-499F-B754-2CD2295B7A42}"/>
              </a:ext>
            </a:extLst>
          </p:cNvPr>
          <p:cNvSpPr/>
          <p:nvPr/>
        </p:nvSpPr>
        <p:spPr>
          <a:xfrm>
            <a:off x="2586990" y="4499153"/>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244833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85A2B-F6A7-4F4C-B4CE-37AC3FF815BB}"/>
              </a:ext>
            </a:extLst>
          </p:cNvPr>
          <p:cNvSpPr>
            <a:spLocks noGrp="1"/>
          </p:cNvSpPr>
          <p:nvPr>
            <p:ph type="title"/>
          </p:nvPr>
        </p:nvSpPr>
        <p:spPr>
          <a:xfrm>
            <a:off x="623888" y="1709740"/>
            <a:ext cx="7886700" cy="2028346"/>
          </a:xfrm>
        </p:spPr>
        <p:txBody>
          <a:bodyPr/>
          <a:lstStyle/>
          <a:p>
            <a:r>
              <a:rPr lang="fr-FR" dirty="0"/>
              <a:t>Les principes de la science ouverte</a:t>
            </a:r>
          </a:p>
        </p:txBody>
      </p:sp>
      <p:sp>
        <p:nvSpPr>
          <p:cNvPr id="11" name="Espace réservé du texte 2">
            <a:extLst>
              <a:ext uri="{FF2B5EF4-FFF2-40B4-BE49-F238E27FC236}">
                <a16:creationId xmlns:a16="http://schemas.microsoft.com/office/drawing/2014/main" id="{7C0424E9-3526-4051-A662-748E1678C900}"/>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Intermédiaire</a:t>
            </a:r>
          </a:p>
          <a:p>
            <a:pPr marL="285750" indent="-285750">
              <a:lnSpc>
                <a:spcPct val="150000"/>
              </a:lnSpc>
              <a:buFont typeface="Arial" panose="020B0604020202020204" pitchFamily="34" charset="0"/>
              <a:buChar char="•"/>
            </a:pPr>
            <a:r>
              <a:rPr lang="fr-FR" dirty="0"/>
              <a:t>Avancé</a:t>
            </a:r>
          </a:p>
        </p:txBody>
      </p:sp>
      <p:sp>
        <p:nvSpPr>
          <p:cNvPr id="12" name="Ellipse 11">
            <a:hlinkClick r:id="rId2" action="ppaction://hlinksldjump"/>
            <a:extLst>
              <a:ext uri="{FF2B5EF4-FFF2-40B4-BE49-F238E27FC236}">
                <a16:creationId xmlns:a16="http://schemas.microsoft.com/office/drawing/2014/main" id="{EA3706FF-CDA7-4515-8238-87ADA2527FCA}"/>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3" name="Ellipse 12">
            <a:hlinkClick r:id="rId3" action="ppaction://hlinksldjump"/>
            <a:extLst>
              <a:ext uri="{FF2B5EF4-FFF2-40B4-BE49-F238E27FC236}">
                <a16:creationId xmlns:a16="http://schemas.microsoft.com/office/drawing/2014/main" id="{1C353969-5810-4965-9A45-5FF48130671A}"/>
              </a:ext>
            </a:extLst>
          </p:cNvPr>
          <p:cNvSpPr/>
          <p:nvPr/>
        </p:nvSpPr>
        <p:spPr>
          <a:xfrm>
            <a:off x="2581753" y="486832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&gt;</a:t>
            </a:r>
          </a:p>
        </p:txBody>
      </p:sp>
      <p:sp>
        <p:nvSpPr>
          <p:cNvPr id="14" name="Ellipse 13">
            <a:hlinkClick r:id="rId4" action="ppaction://hlinksldjump"/>
            <a:extLst>
              <a:ext uri="{FF2B5EF4-FFF2-40B4-BE49-F238E27FC236}">
                <a16:creationId xmlns:a16="http://schemas.microsoft.com/office/drawing/2014/main" id="{0852521E-AF0E-4821-AF24-B05588E4A563}"/>
              </a:ext>
            </a:extLst>
          </p:cNvPr>
          <p:cNvSpPr/>
          <p:nvPr/>
        </p:nvSpPr>
        <p:spPr>
          <a:xfrm>
            <a:off x="2581753" y="5382281"/>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15" name="Ellipse 14">
            <a:hlinkClick r:id="rId5" action="ppaction://hlinksldjump"/>
            <a:extLst>
              <a:ext uri="{FF2B5EF4-FFF2-40B4-BE49-F238E27FC236}">
                <a16:creationId xmlns:a16="http://schemas.microsoft.com/office/drawing/2014/main" id="{59D09DFE-4BA2-4835-A405-379A509E7655}"/>
              </a:ext>
            </a:extLst>
          </p:cNvPr>
          <p:cNvSpPr/>
          <p:nvPr/>
        </p:nvSpPr>
        <p:spPr>
          <a:xfrm>
            <a:off x="852011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526054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ADD78-CDC6-497B-A7BF-B2D6E243CB6B}"/>
              </a:ext>
            </a:extLst>
          </p:cNvPr>
          <p:cNvSpPr>
            <a:spLocks noGrp="1"/>
          </p:cNvSpPr>
          <p:nvPr>
            <p:ph type="title"/>
          </p:nvPr>
        </p:nvSpPr>
        <p:spPr/>
        <p:txBody>
          <a:bodyPr/>
          <a:lstStyle/>
          <a:p>
            <a:r>
              <a:rPr lang="fr-FR" dirty="0"/>
              <a:t>Que sont les infrastructures de recherche ?</a:t>
            </a:r>
          </a:p>
        </p:txBody>
      </p:sp>
      <p:sp>
        <p:nvSpPr>
          <p:cNvPr id="3" name="Espace réservé du contenu 2">
            <a:extLst>
              <a:ext uri="{FF2B5EF4-FFF2-40B4-BE49-F238E27FC236}">
                <a16:creationId xmlns:a16="http://schemas.microsoft.com/office/drawing/2014/main" id="{7C66674F-66B7-4F4D-81E1-4C7EFCB59AB3}"/>
              </a:ext>
            </a:extLst>
          </p:cNvPr>
          <p:cNvSpPr>
            <a:spLocks noGrp="1"/>
          </p:cNvSpPr>
          <p:nvPr>
            <p:ph idx="1"/>
          </p:nvPr>
        </p:nvSpPr>
        <p:spPr/>
        <p:txBody>
          <a:bodyPr>
            <a:normAutofit fontScale="92500"/>
          </a:bodyPr>
          <a:lstStyle/>
          <a:p>
            <a:r>
              <a:rPr lang="fr-FR" dirty="0"/>
              <a:t>Une infrastructure de recherche est un outil de recherche mutualisé mis au service d’une communauté scientifique large, avec une gouvernance identifiée, dont l’accès doit être basé sur l’excellence des projets scientifiques. Elle peut conduire une recherche propre, et/ou fournir des services à une (ou plusieurs) communauté(s) d’utilisateurs intégrant les acteurs du secteur économique (</a:t>
            </a:r>
            <a:r>
              <a:rPr lang="fr-FR" dirty="0">
                <a:hlinkClick r:id="rId3"/>
              </a:rPr>
              <a:t>E. </a:t>
            </a:r>
            <a:r>
              <a:rPr lang="fr-FR" dirty="0" err="1">
                <a:hlinkClick r:id="rId3"/>
              </a:rPr>
              <a:t>Hoffert</a:t>
            </a:r>
            <a:r>
              <a:rPr lang="fr-FR" dirty="0"/>
              <a:t>, 2018).</a:t>
            </a:r>
          </a:p>
          <a:p>
            <a:r>
              <a:rPr lang="fr-FR" dirty="0"/>
              <a:t>Les instruments remarquables, comme les télescopes, les accélérateurs, les synchrotrons, etc., répartis sur un ou plusieurs sites, sont des infrastructures emblématiques. Mais des ressources scientifiques de premier ordre (collections, archives ou bibliothèques) peuvent également constituer d’importantes infrastructures de recherche. Certaines plateformes (bases de données, systèmes informatiques et réseaux de communication) adoptent une forme virtuelle, alors que d’autres sont constituées de réseaux d’observation ou de réseaux humains (cohortes, experts) (</a:t>
            </a:r>
            <a:r>
              <a:rPr lang="fr-FR" dirty="0">
                <a:hlinkClick r:id="rId4"/>
              </a:rPr>
              <a:t>CNRS</a:t>
            </a:r>
            <a:r>
              <a:rPr lang="fr-FR" dirty="0"/>
              <a:t>).</a:t>
            </a:r>
          </a:p>
        </p:txBody>
      </p:sp>
      <p:sp>
        <p:nvSpPr>
          <p:cNvPr id="4" name="Ellipse 3">
            <a:extLst>
              <a:ext uri="{FF2B5EF4-FFF2-40B4-BE49-F238E27FC236}">
                <a16:creationId xmlns:a16="http://schemas.microsoft.com/office/drawing/2014/main" id="{DFB62509-20F6-428F-8D3A-1B0A14B333CE}"/>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5" action="ppaction://hlinksldjump"/>
            <a:extLst>
              <a:ext uri="{FF2B5EF4-FFF2-40B4-BE49-F238E27FC236}">
                <a16:creationId xmlns:a16="http://schemas.microsoft.com/office/drawing/2014/main" id="{1000B480-00FB-4182-9CB2-6DA8818575CC}"/>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6" action="ppaction://hlinksldjump"/>
            <a:extLst>
              <a:ext uri="{FF2B5EF4-FFF2-40B4-BE49-F238E27FC236}">
                <a16:creationId xmlns:a16="http://schemas.microsoft.com/office/drawing/2014/main" id="{593FA659-0AD5-4AFB-8663-DA16E88D995E}"/>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75570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9A018-ECCB-4310-9CF4-3E8742FCF591}"/>
              </a:ext>
            </a:extLst>
          </p:cNvPr>
          <p:cNvSpPr>
            <a:spLocks noGrp="1"/>
          </p:cNvSpPr>
          <p:nvPr>
            <p:ph type="title"/>
          </p:nvPr>
        </p:nvSpPr>
        <p:spPr/>
        <p:txBody>
          <a:bodyPr/>
          <a:lstStyle/>
          <a:p>
            <a:r>
              <a:rPr lang="fr-FR" dirty="0"/>
              <a:t>Ouvrir les infrastructures</a:t>
            </a:r>
          </a:p>
        </p:txBody>
      </p:sp>
      <p:sp>
        <p:nvSpPr>
          <p:cNvPr id="3" name="Espace réservé du contenu 2">
            <a:extLst>
              <a:ext uri="{FF2B5EF4-FFF2-40B4-BE49-F238E27FC236}">
                <a16:creationId xmlns:a16="http://schemas.microsoft.com/office/drawing/2014/main" id="{AF244B25-0D93-4817-80FA-BAAF9F9D7B83}"/>
              </a:ext>
            </a:extLst>
          </p:cNvPr>
          <p:cNvSpPr>
            <a:spLocks noGrp="1"/>
          </p:cNvSpPr>
          <p:nvPr>
            <p:ph idx="1"/>
          </p:nvPr>
        </p:nvSpPr>
        <p:spPr/>
        <p:txBody>
          <a:bodyPr>
            <a:normAutofit/>
          </a:bodyPr>
          <a:lstStyle/>
          <a:p>
            <a:r>
              <a:rPr lang="fr-FR" dirty="0"/>
              <a:t>Comment exiger que la science soit ouverte, si les infrastructures qui la permettent ne le sont pas ?</a:t>
            </a:r>
          </a:p>
          <a:p>
            <a:r>
              <a:rPr lang="fr-FR" dirty="0"/>
              <a:t>Idée qu’une infrastructure de recherche doit :</a:t>
            </a:r>
          </a:p>
          <a:p>
            <a:pPr lvl="1"/>
            <a:r>
              <a:rPr lang="fr-FR" dirty="0"/>
              <a:t>Avoir une gouvernance explicite, transparente, inclusive et entièrement subordonnée aux besoins de la communauté scientifique ;</a:t>
            </a:r>
          </a:p>
          <a:p>
            <a:pPr lvl="1"/>
            <a:r>
              <a:rPr lang="fr-FR" dirty="0"/>
              <a:t>Avoir des financements transparents et durables, et d’éventuelles sources de revenus cohérents avec les missions de l’infrastructure &amp; basés sur des services plutôt que sur des données ;</a:t>
            </a:r>
          </a:p>
          <a:p>
            <a:pPr lvl="1"/>
            <a:r>
              <a:rPr lang="fr-FR" dirty="0"/>
              <a:t>Préserver la connaissance scientifique comme un bien commun :</a:t>
            </a:r>
          </a:p>
          <a:p>
            <a:pPr lvl="2"/>
            <a:r>
              <a:rPr lang="fr-FR" dirty="0"/>
              <a:t>Ouverture des logiciels nécessaires au fonctionnement de l’infrastructure</a:t>
            </a:r>
          </a:p>
          <a:p>
            <a:pPr lvl="2"/>
            <a:r>
              <a:rPr lang="fr-FR" dirty="0"/>
              <a:t>Ouverture des données manipulées par l’infrastructure (sauf exceptions)</a:t>
            </a:r>
          </a:p>
          <a:p>
            <a:pPr lvl="2"/>
            <a:r>
              <a:rPr lang="fr-FR" dirty="0" err="1"/>
              <a:t>FAIRisation</a:t>
            </a:r>
            <a:r>
              <a:rPr lang="fr-FR" dirty="0"/>
              <a:t> des données manipulées par l’infrastructure (sauf exceptions)</a:t>
            </a:r>
          </a:p>
          <a:p>
            <a:pPr lvl="2"/>
            <a:r>
              <a:rPr lang="fr-FR" dirty="0"/>
              <a:t>Refus d’empêcher la communauté scientifique de répliquer l’infrastructure pour des besoins de recherche</a:t>
            </a:r>
          </a:p>
          <a:p>
            <a:endParaRPr lang="fr-FR" dirty="0"/>
          </a:p>
        </p:txBody>
      </p:sp>
      <p:sp>
        <p:nvSpPr>
          <p:cNvPr id="4" name="Ellipse 3">
            <a:extLst>
              <a:ext uri="{FF2B5EF4-FFF2-40B4-BE49-F238E27FC236}">
                <a16:creationId xmlns:a16="http://schemas.microsoft.com/office/drawing/2014/main" id="{83CE95CB-3767-4477-80FF-E45E9C18456A}"/>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BEE741C4-B9AC-4620-A8FE-334AF77DCA76}"/>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7" name="Ellipse 6">
            <a:hlinkClick r:id="rId4" action="ppaction://hlinksldjump"/>
            <a:extLst>
              <a:ext uri="{FF2B5EF4-FFF2-40B4-BE49-F238E27FC236}">
                <a16:creationId xmlns:a16="http://schemas.microsoft.com/office/drawing/2014/main" id="{6E42A9F5-3AB0-465B-8890-069553A78F24}"/>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7119357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B45AC-B1BD-43D4-83C6-593A35A3D8D3}"/>
              </a:ext>
            </a:extLst>
          </p:cNvPr>
          <p:cNvSpPr>
            <a:spLocks noGrp="1"/>
          </p:cNvSpPr>
          <p:nvPr>
            <p:ph type="title"/>
          </p:nvPr>
        </p:nvSpPr>
        <p:spPr>
          <a:xfrm>
            <a:off x="623888" y="1709739"/>
            <a:ext cx="7886700" cy="2120139"/>
          </a:xfrm>
        </p:spPr>
        <p:txBody>
          <a:bodyPr/>
          <a:lstStyle/>
          <a:p>
            <a:r>
              <a:rPr lang="fr-FR" dirty="0"/>
              <a:t>Évaluation ouverte</a:t>
            </a:r>
          </a:p>
        </p:txBody>
      </p:sp>
      <p:sp>
        <p:nvSpPr>
          <p:cNvPr id="4" name="Ellipse 3">
            <a:extLst>
              <a:ext uri="{FF2B5EF4-FFF2-40B4-BE49-F238E27FC236}">
                <a16:creationId xmlns:a16="http://schemas.microsoft.com/office/drawing/2014/main" id="{E9128E14-8896-45F5-8E8E-7CA94AA3D796}"/>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E9C9C24D-3BC9-44EF-82EC-6CE0D7C86B0A}"/>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
        <p:nvSpPr>
          <p:cNvPr id="8" name="Espace réservé du texte 2">
            <a:extLst>
              <a:ext uri="{FF2B5EF4-FFF2-40B4-BE49-F238E27FC236}">
                <a16:creationId xmlns:a16="http://schemas.microsoft.com/office/drawing/2014/main" id="{B9416143-85F7-47C3-B5D5-9234299451FA}"/>
              </a:ext>
            </a:extLst>
          </p:cNvPr>
          <p:cNvSpPr>
            <a:spLocks noGrp="1"/>
          </p:cNvSpPr>
          <p:nvPr>
            <p:ph type="body" idx="1"/>
          </p:nvPr>
        </p:nvSpPr>
        <p:spPr>
          <a:xfrm>
            <a:off x="623888" y="3820038"/>
            <a:ext cx="7886700" cy="2935634"/>
          </a:xfrm>
        </p:spPr>
        <p:txBody>
          <a:bodyPr>
            <a:normAutofit/>
          </a:bodyPr>
          <a:lstStyle/>
          <a:p>
            <a:pPr>
              <a:lnSpc>
                <a:spcPct val="150000"/>
              </a:lnSpc>
            </a:pPr>
            <a:r>
              <a:rPr lang="fr-FR" dirty="0"/>
              <a:t>Niveaux : </a:t>
            </a:r>
          </a:p>
          <a:p>
            <a:pPr marL="285750" indent="-285750">
              <a:lnSpc>
                <a:spcPct val="150000"/>
              </a:lnSpc>
              <a:buFont typeface="Arial" panose="020B0604020202020204" pitchFamily="34" charset="0"/>
              <a:buChar char="•"/>
            </a:pPr>
            <a:r>
              <a:rPr lang="fr-FR" dirty="0"/>
              <a:t>Débutant</a:t>
            </a:r>
          </a:p>
          <a:p>
            <a:pPr marL="285750" indent="-285750">
              <a:lnSpc>
                <a:spcPct val="150000"/>
              </a:lnSpc>
              <a:buFont typeface="Arial" panose="020B0604020202020204" pitchFamily="34" charset="0"/>
              <a:buChar char="•"/>
            </a:pPr>
            <a:r>
              <a:rPr lang="fr-FR" dirty="0"/>
              <a:t>Avancé</a:t>
            </a:r>
          </a:p>
        </p:txBody>
      </p:sp>
      <p:sp>
        <p:nvSpPr>
          <p:cNvPr id="9" name="Ellipse 8">
            <a:hlinkClick r:id="rId3" action="ppaction://hlinksldjump"/>
            <a:extLst>
              <a:ext uri="{FF2B5EF4-FFF2-40B4-BE49-F238E27FC236}">
                <a16:creationId xmlns:a16="http://schemas.microsoft.com/office/drawing/2014/main" id="{973CFC0A-29D2-4C55-B678-F2448D350580}"/>
              </a:ext>
            </a:extLst>
          </p:cNvPr>
          <p:cNvSpPr/>
          <p:nvPr/>
        </p:nvSpPr>
        <p:spPr>
          <a:xfrm>
            <a:off x="2581753" y="435437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10" name="Ellipse 9">
            <a:hlinkClick r:id="rId4" action="ppaction://hlinksldjump"/>
            <a:extLst>
              <a:ext uri="{FF2B5EF4-FFF2-40B4-BE49-F238E27FC236}">
                <a16:creationId xmlns:a16="http://schemas.microsoft.com/office/drawing/2014/main" id="{7D9F0C72-A81D-4BF5-8220-677AC1940BB9}"/>
              </a:ext>
            </a:extLst>
          </p:cNvPr>
          <p:cNvSpPr/>
          <p:nvPr/>
        </p:nvSpPr>
        <p:spPr>
          <a:xfrm>
            <a:off x="2581753" y="4868329"/>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Tree>
    <p:extLst>
      <p:ext uri="{BB962C8B-B14F-4D97-AF65-F5344CB8AC3E}">
        <p14:creationId xmlns:p14="http://schemas.microsoft.com/office/powerpoint/2010/main" val="39275274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6D650-A2AA-443E-8784-A1FDC7D93C3C}"/>
              </a:ext>
            </a:extLst>
          </p:cNvPr>
          <p:cNvSpPr>
            <a:spLocks noGrp="1"/>
          </p:cNvSpPr>
          <p:nvPr>
            <p:ph type="title"/>
          </p:nvPr>
        </p:nvSpPr>
        <p:spPr/>
        <p:txBody>
          <a:bodyPr/>
          <a:lstStyle/>
          <a:p>
            <a:r>
              <a:rPr lang="fr-FR" dirty="0"/>
              <a:t>Comment la science est-elle évaluée ?</a:t>
            </a:r>
          </a:p>
        </p:txBody>
      </p:sp>
      <p:sp>
        <p:nvSpPr>
          <p:cNvPr id="3" name="Espace réservé du contenu 2">
            <a:extLst>
              <a:ext uri="{FF2B5EF4-FFF2-40B4-BE49-F238E27FC236}">
                <a16:creationId xmlns:a16="http://schemas.microsoft.com/office/drawing/2014/main" id="{593A2FC6-81E5-440E-9128-4C8F9D2CF2F4}"/>
              </a:ext>
            </a:extLst>
          </p:cNvPr>
          <p:cNvSpPr>
            <a:spLocks noGrp="1"/>
          </p:cNvSpPr>
          <p:nvPr>
            <p:ph idx="1"/>
          </p:nvPr>
        </p:nvSpPr>
        <p:spPr/>
        <p:txBody>
          <a:bodyPr>
            <a:normAutofit fontScale="92500" lnSpcReduction="10000"/>
          </a:bodyPr>
          <a:lstStyle/>
          <a:p>
            <a:r>
              <a:rPr lang="fr-FR" dirty="0"/>
              <a:t>Évaluation qualitative : lecture attentive de travaux scientifique. Système le plus fréquent : évaluation par les pairs (</a:t>
            </a:r>
            <a:r>
              <a:rPr lang="fr-FR" i="1" dirty="0" err="1"/>
              <a:t>peer</a:t>
            </a:r>
            <a:r>
              <a:rPr lang="fr-FR" i="1" dirty="0"/>
              <a:t> </a:t>
            </a:r>
            <a:r>
              <a:rPr lang="fr-FR" i="1" dirty="0" err="1"/>
              <a:t>review</a:t>
            </a:r>
            <a:r>
              <a:rPr lang="fr-FR" dirty="0"/>
              <a:t>)</a:t>
            </a:r>
          </a:p>
          <a:p>
            <a:pPr lvl="1"/>
            <a:r>
              <a:rPr lang="fr-FR" dirty="0"/>
              <a:t>Avant publication dans une revue ou au sein d’une collection d’ouvrages, afin de vérifier que les travaux sont originaux, intéressants et bien menés</a:t>
            </a:r>
          </a:p>
          <a:p>
            <a:pPr lvl="1"/>
            <a:r>
              <a:rPr lang="fr-FR" dirty="0"/>
              <a:t>Suppose de recueillir l’avis d’au moins deux chercheurs spécialistes du domaine</a:t>
            </a:r>
          </a:p>
          <a:p>
            <a:r>
              <a:rPr lang="fr-FR" dirty="0"/>
              <a:t>Évaluation quantitative : comme il y a de plus en plus de publications, personne n’a le temps de tout lire. À la place, on va étudier des productions scientifiques de tous types (ex.: tous les articles publiés par les chercheurs d’un laboratoire, toutes les collaborations internationales menées au sein d’un pays…) sous l’angle mathématique et statistique.</a:t>
            </a:r>
          </a:p>
          <a:p>
            <a:pPr lvl="1"/>
            <a:r>
              <a:rPr lang="fr-FR" dirty="0"/>
              <a:t>Surtout intéressant pour étudier de (très) grands ensembles, n’a pas vraiment de sens à l’échelle individuelle (ex.: pour un chercheur).</a:t>
            </a:r>
          </a:p>
          <a:p>
            <a:pPr lvl="1"/>
            <a:r>
              <a:rPr lang="fr-FR" dirty="0"/>
              <a:t>A recours à beaucoup de raccourcis, de généralisations, qui ne sont pas toujours pertinentes (ex.: le « nombre moyen de citations » reçu par les articles d’une revue n’est pas un bon aperçu des citations reçues par chacun des articles</a:t>
            </a:r>
          </a:p>
          <a:p>
            <a:pPr lvl="1"/>
            <a:r>
              <a:rPr lang="fr-FR" dirty="0"/>
              <a:t>Exemples de métriques calculées : dénombrement des productions scientifiques, des citations reçues…</a:t>
            </a:r>
          </a:p>
          <a:p>
            <a:pPr lvl="1"/>
            <a:endParaRPr lang="fr-FR" dirty="0"/>
          </a:p>
        </p:txBody>
      </p:sp>
      <p:sp>
        <p:nvSpPr>
          <p:cNvPr id="4" name="Ellipse 3">
            <a:extLst>
              <a:ext uri="{FF2B5EF4-FFF2-40B4-BE49-F238E27FC236}">
                <a16:creationId xmlns:a16="http://schemas.microsoft.com/office/drawing/2014/main" id="{9CA154B5-1B62-4CEF-B711-7F7E510EF541}"/>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DD9AF099-A1D8-48EC-8F14-9D4613B090E9}"/>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D8C20D29-40F4-483A-8F35-029EEB4E496B}"/>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948181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DD2EE-3270-4D13-9FCD-BFE1D9BEFAC2}"/>
              </a:ext>
            </a:extLst>
          </p:cNvPr>
          <p:cNvSpPr>
            <a:spLocks noGrp="1"/>
          </p:cNvSpPr>
          <p:nvPr>
            <p:ph type="title"/>
          </p:nvPr>
        </p:nvSpPr>
        <p:spPr/>
        <p:txBody>
          <a:bodyPr/>
          <a:lstStyle/>
          <a:p>
            <a:r>
              <a:rPr lang="fr-FR" dirty="0"/>
              <a:t>Une évaluation opaque</a:t>
            </a:r>
          </a:p>
        </p:txBody>
      </p:sp>
      <p:sp>
        <p:nvSpPr>
          <p:cNvPr id="3" name="Espace réservé du contenu 2">
            <a:extLst>
              <a:ext uri="{FF2B5EF4-FFF2-40B4-BE49-F238E27FC236}">
                <a16:creationId xmlns:a16="http://schemas.microsoft.com/office/drawing/2014/main" id="{C2C6105B-37EE-4DE1-B3A5-98CFC6190E5B}"/>
              </a:ext>
            </a:extLst>
          </p:cNvPr>
          <p:cNvSpPr>
            <a:spLocks noGrp="1"/>
          </p:cNvSpPr>
          <p:nvPr>
            <p:ph idx="1"/>
          </p:nvPr>
        </p:nvSpPr>
        <p:spPr/>
        <p:txBody>
          <a:bodyPr>
            <a:normAutofit/>
          </a:bodyPr>
          <a:lstStyle/>
          <a:p>
            <a:r>
              <a:rPr lang="fr-FR" dirty="0"/>
              <a:t>Évaluation qualitative : la plupart du temps, le processus d’examen d’une publication par d’autres chercheurs experts du domaine se fait en secret :</a:t>
            </a:r>
          </a:p>
          <a:p>
            <a:pPr lvl="1"/>
            <a:r>
              <a:rPr lang="fr-FR" dirty="0"/>
              <a:t>Les noms des relecteurs sont inconnus</a:t>
            </a:r>
          </a:p>
          <a:p>
            <a:pPr lvl="1"/>
            <a:r>
              <a:rPr lang="fr-FR" dirty="0"/>
              <a:t>Les remarques qu’ils font sur le texte qui leur est soumis ne sont pas publiques</a:t>
            </a:r>
          </a:p>
          <a:p>
            <a:pPr lvl="1"/>
            <a:r>
              <a:rPr lang="fr-FR" dirty="0"/>
              <a:t>Peut entraîner pas mal d’abus (conflits d’intérêts non déclarés, vol d’idées…)</a:t>
            </a:r>
          </a:p>
          <a:p>
            <a:r>
              <a:rPr lang="fr-FR" dirty="0"/>
              <a:t>Évaluation quantitative : les données sur lesquelles sont calculés les indicateurs nécessaires à cette évaluation sont souvent produites par des acteurs privés (éditeurs, sociétés commerciales qui fournissent des outils de suivi…). Il est très difficile de contrôler la qualité de ces données, et de reproduire les calculs parfois très complexes qui aboutissent aux métriques employées pour évaluer la recherche.</a:t>
            </a:r>
          </a:p>
        </p:txBody>
      </p:sp>
      <p:sp>
        <p:nvSpPr>
          <p:cNvPr id="4" name="Ellipse 3">
            <a:extLst>
              <a:ext uri="{FF2B5EF4-FFF2-40B4-BE49-F238E27FC236}">
                <a16:creationId xmlns:a16="http://schemas.microsoft.com/office/drawing/2014/main" id="{AB368B3A-11D5-48C9-B446-65E88AB923B8}"/>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69A37688-AC1C-44F2-A20F-83BEBD9DCF86}"/>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08F2B3EE-DAA1-4435-BDF6-7BECD907A15C}"/>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24954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03390-F960-424A-A8DA-0A93BFDD279B}"/>
              </a:ext>
            </a:extLst>
          </p:cNvPr>
          <p:cNvSpPr>
            <a:spLocks noGrp="1"/>
          </p:cNvSpPr>
          <p:nvPr>
            <p:ph type="title"/>
          </p:nvPr>
        </p:nvSpPr>
        <p:spPr/>
        <p:txBody>
          <a:bodyPr/>
          <a:lstStyle/>
          <a:p>
            <a:r>
              <a:rPr lang="fr-FR" dirty="0"/>
              <a:t>Ouvrir l’évaluation qualitative</a:t>
            </a:r>
          </a:p>
        </p:txBody>
      </p:sp>
      <p:sp>
        <p:nvSpPr>
          <p:cNvPr id="3" name="Espace réservé du contenu 2">
            <a:extLst>
              <a:ext uri="{FF2B5EF4-FFF2-40B4-BE49-F238E27FC236}">
                <a16:creationId xmlns:a16="http://schemas.microsoft.com/office/drawing/2014/main" id="{3E2B8059-CC0D-41FC-AB08-67BBF2496978}"/>
              </a:ext>
            </a:extLst>
          </p:cNvPr>
          <p:cNvSpPr>
            <a:spLocks noGrp="1"/>
          </p:cNvSpPr>
          <p:nvPr>
            <p:ph idx="1"/>
          </p:nvPr>
        </p:nvSpPr>
        <p:spPr/>
        <p:txBody>
          <a:bodyPr>
            <a:normAutofit/>
          </a:bodyPr>
          <a:lstStyle/>
          <a:p>
            <a:r>
              <a:rPr lang="fr-FR" dirty="0"/>
              <a:t>Certains éditeurs et certaines revues proposent dorénavant de :</a:t>
            </a:r>
          </a:p>
          <a:p>
            <a:pPr lvl="1"/>
            <a:r>
              <a:rPr lang="fr-FR" dirty="0"/>
              <a:t>Rendre publics les noms des évaluateurs des publications (</a:t>
            </a:r>
            <a:r>
              <a:rPr lang="fr-FR" i="1" dirty="0"/>
              <a:t>open </a:t>
            </a:r>
            <a:r>
              <a:rPr lang="fr-FR" i="1" dirty="0" err="1"/>
              <a:t>identities</a:t>
            </a:r>
            <a:r>
              <a:rPr lang="fr-FR" dirty="0"/>
              <a:t>)</a:t>
            </a:r>
          </a:p>
          <a:p>
            <a:pPr lvl="1"/>
            <a:r>
              <a:rPr lang="fr-FR" dirty="0"/>
              <a:t>Rendre publics les rapports d’évaluation et les échanges avec les auteurs (</a:t>
            </a:r>
            <a:r>
              <a:rPr lang="fr-FR" i="1" dirty="0"/>
              <a:t>open reports</a:t>
            </a:r>
            <a:r>
              <a:rPr lang="fr-FR" dirty="0"/>
              <a:t>)</a:t>
            </a:r>
          </a:p>
          <a:p>
            <a:pPr lvl="1"/>
            <a:r>
              <a:rPr lang="fr-FR" dirty="0"/>
              <a:t>Permettre à tous ceux qui le souhaitent d’évaluer un manuscrit (</a:t>
            </a:r>
            <a:r>
              <a:rPr lang="fr-FR" i="1" dirty="0"/>
              <a:t>open participation</a:t>
            </a:r>
            <a:r>
              <a:rPr lang="fr-FR" dirty="0"/>
              <a:t>)</a:t>
            </a:r>
          </a:p>
          <a:p>
            <a:pPr lvl="1"/>
            <a:r>
              <a:rPr lang="fr-FR" dirty="0"/>
              <a:t>Déléguer le processus d’évaluation à un service tiers, entièrement indépendant (</a:t>
            </a:r>
            <a:r>
              <a:rPr lang="fr-FR" i="1" dirty="0"/>
              <a:t>open platforms</a:t>
            </a:r>
            <a:r>
              <a:rPr lang="fr-FR" dirty="0"/>
              <a:t>)</a:t>
            </a:r>
          </a:p>
          <a:p>
            <a:r>
              <a:rPr lang="fr-FR" dirty="0"/>
              <a:t>Des plateformes parallèles aux éditeurs et aux revues se créent pour débattre publiquement de la teneur de travaux scientifiques :</a:t>
            </a:r>
          </a:p>
          <a:p>
            <a:pPr lvl="1"/>
            <a:r>
              <a:rPr lang="fr-FR" dirty="0"/>
              <a:t>Avant publication : discuter de documents « de travail » sur des plateformes comme </a:t>
            </a:r>
            <a:r>
              <a:rPr lang="fr-FR" i="1" dirty="0" err="1">
                <a:hlinkClick r:id="rId3"/>
              </a:rPr>
              <a:t>PeerCommunityIn</a:t>
            </a:r>
            <a:endParaRPr lang="fr-FR" i="1" dirty="0"/>
          </a:p>
          <a:p>
            <a:pPr lvl="1"/>
            <a:r>
              <a:rPr lang="fr-FR" dirty="0"/>
              <a:t>Après publication : pour poursuivre la discussion après l’examen par les pairs, pour élargir le débat, sur des plateformes comme </a:t>
            </a:r>
            <a:r>
              <a:rPr lang="fr-FR" i="1" dirty="0" err="1">
                <a:hlinkClick r:id="rId4"/>
              </a:rPr>
              <a:t>PubPeer</a:t>
            </a:r>
            <a:endParaRPr lang="fr-FR" dirty="0"/>
          </a:p>
        </p:txBody>
      </p:sp>
      <p:sp>
        <p:nvSpPr>
          <p:cNvPr id="4" name="Ellipse 3">
            <a:extLst>
              <a:ext uri="{FF2B5EF4-FFF2-40B4-BE49-F238E27FC236}">
                <a16:creationId xmlns:a16="http://schemas.microsoft.com/office/drawing/2014/main" id="{A63492EA-39CD-418B-9540-812CCEC39945}"/>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B70E6DAE-A810-488B-8705-AED8B1444D9D}"/>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6" action="ppaction://hlinksldjump"/>
            <a:extLst>
              <a:ext uri="{FF2B5EF4-FFF2-40B4-BE49-F238E27FC236}">
                <a16:creationId xmlns:a16="http://schemas.microsoft.com/office/drawing/2014/main" id="{047090C4-E84A-48E2-9207-21E9A9746232}"/>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476526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92EC6-F0AA-4D3D-B30B-6009F954B4DF}"/>
              </a:ext>
            </a:extLst>
          </p:cNvPr>
          <p:cNvSpPr>
            <a:spLocks noGrp="1"/>
          </p:cNvSpPr>
          <p:nvPr>
            <p:ph type="title"/>
          </p:nvPr>
        </p:nvSpPr>
        <p:spPr/>
        <p:txBody>
          <a:bodyPr/>
          <a:lstStyle/>
          <a:p>
            <a:r>
              <a:rPr lang="fr-FR" dirty="0"/>
              <a:t>Les articles exécutables</a:t>
            </a:r>
          </a:p>
        </p:txBody>
      </p:sp>
      <p:sp>
        <p:nvSpPr>
          <p:cNvPr id="3" name="Espace réservé du contenu 2">
            <a:extLst>
              <a:ext uri="{FF2B5EF4-FFF2-40B4-BE49-F238E27FC236}">
                <a16:creationId xmlns:a16="http://schemas.microsoft.com/office/drawing/2014/main" id="{3244CEC3-14C2-403D-9F03-C82A597DB8D7}"/>
              </a:ext>
            </a:extLst>
          </p:cNvPr>
          <p:cNvSpPr>
            <a:spLocks noGrp="1"/>
          </p:cNvSpPr>
          <p:nvPr>
            <p:ph idx="1"/>
          </p:nvPr>
        </p:nvSpPr>
        <p:spPr>
          <a:xfrm>
            <a:off x="628650" y="1690689"/>
            <a:ext cx="7886700" cy="4486274"/>
          </a:xfrm>
        </p:spPr>
        <p:txBody>
          <a:bodyPr>
            <a:normAutofit/>
          </a:bodyPr>
          <a:lstStyle/>
          <a:p>
            <a:r>
              <a:rPr lang="fr-FR" dirty="0"/>
              <a:t> Un article exécutable (</a:t>
            </a:r>
            <a:r>
              <a:rPr lang="fr-FR" i="1" dirty="0" err="1"/>
              <a:t>Executable</a:t>
            </a:r>
            <a:r>
              <a:rPr lang="fr-FR" i="1" dirty="0"/>
              <a:t> </a:t>
            </a:r>
            <a:r>
              <a:rPr lang="fr-FR" i="1" dirty="0" err="1"/>
              <a:t>Research</a:t>
            </a:r>
            <a:r>
              <a:rPr lang="fr-FR" i="1" dirty="0"/>
              <a:t> Article</a:t>
            </a:r>
            <a:r>
              <a:rPr lang="fr-FR" dirty="0"/>
              <a:t> ou </a:t>
            </a:r>
            <a:r>
              <a:rPr lang="fr-FR" i="1" dirty="0" err="1"/>
              <a:t>Executable</a:t>
            </a:r>
            <a:r>
              <a:rPr lang="fr-FR" i="1" dirty="0"/>
              <a:t> </a:t>
            </a:r>
            <a:r>
              <a:rPr lang="fr-FR" i="1" dirty="0" err="1"/>
              <a:t>paper</a:t>
            </a:r>
            <a:r>
              <a:rPr lang="fr-FR" dirty="0"/>
              <a:t>) est un nouveau format de publication, dans lequel le texte est formaté sous forme d’un logiciel dynamique qui combine du texte, des données brutes et le code utilisé pour l’analyse, et avec lequel le lecteur peut interagir. L’idée est de permettre au lecteur de reproduire chaque étape franchie pour évaluer la qualité d’un article et arriver aux conclusions d’une publication (</a:t>
            </a:r>
            <a:r>
              <a:rPr lang="fr-FR" dirty="0">
                <a:hlinkClick r:id="rId3"/>
              </a:rPr>
              <a:t>source</a:t>
            </a:r>
            <a:r>
              <a:rPr lang="fr-FR" dirty="0"/>
              <a:t>).</a:t>
            </a:r>
          </a:p>
          <a:p>
            <a:r>
              <a:rPr lang="fr-FR" dirty="0"/>
              <a:t>L’éditeur </a:t>
            </a:r>
            <a:r>
              <a:rPr lang="fr-FR" dirty="0" err="1"/>
              <a:t>eLife</a:t>
            </a:r>
            <a:r>
              <a:rPr lang="fr-FR" dirty="0"/>
              <a:t> figure parmi les premiers à avoir proposé ce genre d’articles, encore peu répandus.</a:t>
            </a:r>
          </a:p>
        </p:txBody>
      </p:sp>
      <p:sp>
        <p:nvSpPr>
          <p:cNvPr id="4" name="Ellipse 3">
            <a:extLst>
              <a:ext uri="{FF2B5EF4-FFF2-40B4-BE49-F238E27FC236}">
                <a16:creationId xmlns:a16="http://schemas.microsoft.com/office/drawing/2014/main" id="{AD522E22-D921-4283-90B0-2194B29F816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A3191998-C1E2-400B-84F9-52DA69685342}"/>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6" name="Ellipse 5">
            <a:hlinkClick r:id="rId5" action="ppaction://hlinksldjump"/>
            <a:extLst>
              <a:ext uri="{FF2B5EF4-FFF2-40B4-BE49-F238E27FC236}">
                <a16:creationId xmlns:a16="http://schemas.microsoft.com/office/drawing/2014/main" id="{9B675519-9178-4D0C-85C7-DCF3B5DBADF8}"/>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91359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2789A8-4123-488D-B135-D94568CDD41A}"/>
              </a:ext>
            </a:extLst>
          </p:cNvPr>
          <p:cNvPicPr>
            <a:picLocks noChangeAspect="1"/>
          </p:cNvPicPr>
          <p:nvPr/>
        </p:nvPicPr>
        <p:blipFill>
          <a:blip r:embed="rId2"/>
          <a:stretch>
            <a:fillRect/>
          </a:stretch>
        </p:blipFill>
        <p:spPr>
          <a:xfrm>
            <a:off x="0" y="69809"/>
            <a:ext cx="9144000" cy="6718381"/>
          </a:xfrm>
          <a:prstGeom prst="rect">
            <a:avLst/>
          </a:prstGeom>
        </p:spPr>
      </p:pic>
      <p:sp>
        <p:nvSpPr>
          <p:cNvPr id="5" name="Rectangle 4">
            <a:extLst>
              <a:ext uri="{FF2B5EF4-FFF2-40B4-BE49-F238E27FC236}">
                <a16:creationId xmlns:a16="http://schemas.microsoft.com/office/drawing/2014/main" id="{A1F6E6BD-C27A-4DF4-A5D5-BF9995EB17D0}"/>
              </a:ext>
            </a:extLst>
          </p:cNvPr>
          <p:cNvSpPr/>
          <p:nvPr/>
        </p:nvSpPr>
        <p:spPr>
          <a:xfrm>
            <a:off x="4772390" y="4971438"/>
            <a:ext cx="3898900" cy="1200329"/>
          </a:xfrm>
          <a:prstGeom prst="rect">
            <a:avLst/>
          </a:prstGeom>
        </p:spPr>
        <p:txBody>
          <a:bodyPr wrap="square">
            <a:spAutoFit/>
          </a:bodyPr>
          <a:lstStyle/>
          <a:p>
            <a:pPr algn="r"/>
            <a:r>
              <a:rPr lang="en-US" dirty="0"/>
              <a:t>Un article executable : L.M. Lewis et al., « Replication Study: Transcriptional amplification in tumor cells with elevated c-</a:t>
            </a:r>
            <a:r>
              <a:rPr lang="en-US" dirty="0" err="1"/>
              <a:t>Myc</a:t>
            </a:r>
            <a:r>
              <a:rPr lang="en-US" dirty="0"/>
              <a:t> », </a:t>
            </a:r>
            <a:r>
              <a:rPr lang="en-US" i="1" dirty="0" err="1"/>
              <a:t>eLife</a:t>
            </a:r>
            <a:r>
              <a:rPr lang="en-US" dirty="0"/>
              <a:t>, 2018 (</a:t>
            </a:r>
            <a:r>
              <a:rPr lang="en-US" dirty="0" err="1">
                <a:hlinkClick r:id="rId3"/>
              </a:rPr>
              <a:t>en</a:t>
            </a:r>
            <a:r>
              <a:rPr lang="en-US" dirty="0">
                <a:hlinkClick r:id="rId3"/>
              </a:rPr>
              <a:t> </a:t>
            </a:r>
            <a:r>
              <a:rPr lang="en-US" dirty="0" err="1">
                <a:hlinkClick r:id="rId3"/>
              </a:rPr>
              <a:t>ligne</a:t>
            </a:r>
            <a:r>
              <a:rPr lang="en-US" dirty="0"/>
              <a:t>).</a:t>
            </a:r>
            <a:endParaRPr lang="en-US" dirty="0">
              <a:effectLst/>
            </a:endParaRPr>
          </a:p>
        </p:txBody>
      </p:sp>
      <p:sp>
        <p:nvSpPr>
          <p:cNvPr id="6" name="Ellipse 5">
            <a:extLst>
              <a:ext uri="{FF2B5EF4-FFF2-40B4-BE49-F238E27FC236}">
                <a16:creationId xmlns:a16="http://schemas.microsoft.com/office/drawing/2014/main" id="{A28DD7F4-7179-47EC-B2EC-96932F97FBD8}"/>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4" action="ppaction://hlinksldjump"/>
            <a:extLst>
              <a:ext uri="{FF2B5EF4-FFF2-40B4-BE49-F238E27FC236}">
                <a16:creationId xmlns:a16="http://schemas.microsoft.com/office/drawing/2014/main" id="{88212B43-DF72-4836-A387-0FF249D43C45}"/>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8" name="Ellipse 7">
            <a:hlinkClick r:id="rId5" action="ppaction://hlinksldjump"/>
            <a:extLst>
              <a:ext uri="{FF2B5EF4-FFF2-40B4-BE49-F238E27FC236}">
                <a16:creationId xmlns:a16="http://schemas.microsoft.com/office/drawing/2014/main" id="{FDF1A004-A7E0-42A5-AD2B-251C4DF599B0}"/>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8862292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5231E-65AB-48E8-A4F1-5104134B6A01}"/>
              </a:ext>
            </a:extLst>
          </p:cNvPr>
          <p:cNvSpPr>
            <a:spLocks noGrp="1"/>
          </p:cNvSpPr>
          <p:nvPr>
            <p:ph type="title"/>
          </p:nvPr>
        </p:nvSpPr>
        <p:spPr/>
        <p:txBody>
          <a:bodyPr/>
          <a:lstStyle/>
          <a:p>
            <a:r>
              <a:rPr lang="fr-FR" dirty="0"/>
              <a:t>Ouvrir l’évaluation quantitative</a:t>
            </a:r>
          </a:p>
        </p:txBody>
      </p:sp>
      <p:sp>
        <p:nvSpPr>
          <p:cNvPr id="3" name="Espace réservé du contenu 2">
            <a:extLst>
              <a:ext uri="{FF2B5EF4-FFF2-40B4-BE49-F238E27FC236}">
                <a16:creationId xmlns:a16="http://schemas.microsoft.com/office/drawing/2014/main" id="{6EF1F221-3721-4298-908A-F709DC3C9AD6}"/>
              </a:ext>
            </a:extLst>
          </p:cNvPr>
          <p:cNvSpPr>
            <a:spLocks noGrp="1"/>
          </p:cNvSpPr>
          <p:nvPr>
            <p:ph idx="1"/>
          </p:nvPr>
        </p:nvSpPr>
        <p:spPr>
          <a:xfrm>
            <a:off x="628650" y="1690689"/>
            <a:ext cx="7886700" cy="4351338"/>
          </a:xfrm>
        </p:spPr>
        <p:txBody>
          <a:bodyPr>
            <a:normAutofit lnSpcReduction="10000"/>
          </a:bodyPr>
          <a:lstStyle/>
          <a:p>
            <a:r>
              <a:rPr lang="fr-FR" dirty="0"/>
              <a:t>Encourager les éditeurs et sociétés de bibliométrie à diffuser librement les algorithmes et logiciels utilisés pour créer leurs indicateurs</a:t>
            </a:r>
          </a:p>
          <a:p>
            <a:r>
              <a:rPr lang="fr-FR" dirty="0"/>
              <a:t>Encourager les éditeurs à diffuser librement les données sur lesquelles travaillent les évaluateurs de la science :</a:t>
            </a:r>
          </a:p>
          <a:p>
            <a:pPr lvl="1"/>
            <a:r>
              <a:rPr lang="fr-FR" dirty="0"/>
              <a:t>Qui a publié quoi ? (ouverture des données bibliographiques)</a:t>
            </a:r>
          </a:p>
          <a:p>
            <a:pPr lvl="1"/>
            <a:r>
              <a:rPr lang="fr-FR" dirty="0"/>
              <a:t>Qui cite qui ? (ouverture des données de citation)</a:t>
            </a:r>
          </a:p>
          <a:p>
            <a:pPr lvl="1"/>
            <a:r>
              <a:rPr lang="fr-FR" dirty="0"/>
              <a:t>Etc.</a:t>
            </a:r>
          </a:p>
          <a:p>
            <a:r>
              <a:rPr lang="fr-FR" dirty="0"/>
              <a:t>Concevoir de nouveaux indicateurs quantitatifs qui soient :</a:t>
            </a:r>
          </a:p>
          <a:p>
            <a:pPr lvl="1"/>
            <a:r>
              <a:rPr lang="fr-FR" dirty="0"/>
              <a:t>Pertinents</a:t>
            </a:r>
          </a:p>
          <a:p>
            <a:pPr lvl="1"/>
            <a:r>
              <a:rPr lang="fr-FR" dirty="0"/>
              <a:t>Transparents</a:t>
            </a:r>
          </a:p>
          <a:p>
            <a:pPr lvl="1"/>
            <a:r>
              <a:rPr lang="fr-FR" dirty="0"/>
              <a:t>Reproductibles</a:t>
            </a:r>
          </a:p>
          <a:p>
            <a:pPr lvl="1"/>
            <a:r>
              <a:rPr lang="fr-FR" dirty="0"/>
              <a:t>Basés sur des données faciles à trouver, accessibles, interopérables et réutilisables (FAIR)</a:t>
            </a:r>
          </a:p>
        </p:txBody>
      </p:sp>
      <p:sp>
        <p:nvSpPr>
          <p:cNvPr id="4" name="Ellipse 3">
            <a:extLst>
              <a:ext uri="{FF2B5EF4-FFF2-40B4-BE49-F238E27FC236}">
                <a16:creationId xmlns:a16="http://schemas.microsoft.com/office/drawing/2014/main" id="{10F7DF55-341B-49B4-B105-39D959C13F6A}"/>
              </a:ext>
            </a:extLst>
          </p:cNvPr>
          <p:cNvSpPr/>
          <p:nvPr/>
        </p:nvSpPr>
        <p:spPr>
          <a:xfrm>
            <a:off x="8558482" y="102328"/>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A26D1680-B73B-47B4-8664-A3672FA9A24C}"/>
              </a:ext>
            </a:extLst>
          </p:cNvPr>
          <p:cNvSpPr/>
          <p:nvPr/>
        </p:nvSpPr>
        <p:spPr>
          <a:xfrm>
            <a:off x="8558482" y="6323672"/>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&gt;</a:t>
            </a:r>
          </a:p>
        </p:txBody>
      </p:sp>
      <p:sp>
        <p:nvSpPr>
          <p:cNvPr id="6" name="Ellipse 5">
            <a:hlinkClick r:id="rId4" action="ppaction://hlinksldjump"/>
            <a:extLst>
              <a:ext uri="{FF2B5EF4-FFF2-40B4-BE49-F238E27FC236}">
                <a16:creationId xmlns:a16="http://schemas.microsoft.com/office/drawing/2014/main" id="{3BEB2092-7657-412B-A3C9-BE5E0F7DB961}"/>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061757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29208"/>
            <a:ext cx="7886700" cy="1081258"/>
          </a:xfrm>
        </p:spPr>
        <p:txBody>
          <a:bodyPr>
            <a:normAutofit/>
          </a:bodyPr>
          <a:lstStyle/>
          <a:p>
            <a:r>
              <a:rPr lang="fr-FR" dirty="0"/>
              <a:t>Évaluation quantitative et citations ouvertes</a:t>
            </a:r>
          </a:p>
        </p:txBody>
      </p:sp>
      <p:sp>
        <p:nvSpPr>
          <p:cNvPr id="14" name="ZoneTexte 13"/>
          <p:cNvSpPr txBox="1"/>
          <p:nvPr/>
        </p:nvSpPr>
        <p:spPr>
          <a:xfrm>
            <a:off x="745986" y="1693029"/>
            <a:ext cx="7652028" cy="3139321"/>
          </a:xfrm>
          <a:prstGeom prst="rect">
            <a:avLst/>
          </a:prstGeom>
          <a:noFill/>
        </p:spPr>
        <p:txBody>
          <a:bodyPr wrap="square" rtlCol="0">
            <a:spAutoFit/>
          </a:bodyPr>
          <a:lstStyle/>
          <a:p>
            <a:pPr marL="214313" indent="-214313">
              <a:buFont typeface="Arial" panose="020B0604020202020204" pitchFamily="34" charset="0"/>
              <a:buChar char="•"/>
            </a:pPr>
            <a:r>
              <a:rPr lang="fr-FR" dirty="0"/>
              <a:t>L’évaluation de la recherche, notamment de son impact supposé, a besoin de transparence quant aux liens de citation qui unissent réellement les publications</a:t>
            </a:r>
          </a:p>
          <a:p>
            <a:pPr marL="214313" indent="-214313">
              <a:buFont typeface="Arial" panose="020B0604020202020204" pitchFamily="34" charset="0"/>
              <a:buChar char="•"/>
            </a:pPr>
            <a:r>
              <a:rPr lang="fr-FR" dirty="0"/>
              <a:t>La connaissance de ces liens n’est possible que si les métadonnées descriptives des documents sont de qualité, afin de savoir précisément à quel document cité un document citant fait référence, et vice-versa</a:t>
            </a:r>
          </a:p>
          <a:p>
            <a:pPr marL="342900" indent="-342900">
              <a:buFont typeface="Wingdings" panose="05000000000000000000" pitchFamily="2" charset="2"/>
              <a:buChar char="Ø"/>
            </a:pPr>
            <a:r>
              <a:rPr lang="fr-FR" dirty="0">
                <a:sym typeface="Wingdings" panose="05000000000000000000" pitchFamily="2" charset="2"/>
              </a:rPr>
              <a:t>Il est indispensable d’indexer convenablement TOUTE la production scientifique</a:t>
            </a:r>
          </a:p>
          <a:p>
            <a:pPr marL="342900" indent="-342900">
              <a:buFont typeface="Wingdings" panose="05000000000000000000" pitchFamily="2" charset="2"/>
              <a:buChar char="Ø"/>
            </a:pPr>
            <a:r>
              <a:rPr lang="fr-FR" dirty="0">
                <a:sym typeface="Wingdings" panose="05000000000000000000" pitchFamily="2" charset="2"/>
              </a:rPr>
              <a:t>Quand les publications sont disponibles en libre accès, les techniques de fouille de texte et de données permettent de mieux compter les citations, mais aussi d’en donner le contexte et de les caractériser.</a:t>
            </a:r>
            <a:endParaRPr lang="fr-FR" dirty="0"/>
          </a:p>
        </p:txBody>
      </p:sp>
      <p:pic>
        <p:nvPicPr>
          <p:cNvPr id="6" name="Image 5">
            <a:extLst>
              <a:ext uri="{FF2B5EF4-FFF2-40B4-BE49-F238E27FC236}">
                <a16:creationId xmlns:a16="http://schemas.microsoft.com/office/drawing/2014/main" id="{5D59EB5E-EB25-46F4-BF6E-B0F1152CA836}"/>
              </a:ext>
            </a:extLst>
          </p:cNvPr>
          <p:cNvPicPr>
            <a:picLocks noChangeAspect="1"/>
          </p:cNvPicPr>
          <p:nvPr/>
        </p:nvPicPr>
        <p:blipFill>
          <a:blip r:embed="rId3"/>
          <a:stretch>
            <a:fillRect/>
          </a:stretch>
        </p:blipFill>
        <p:spPr>
          <a:xfrm>
            <a:off x="2447925" y="5014913"/>
            <a:ext cx="4248150" cy="1524000"/>
          </a:xfrm>
          <a:prstGeom prst="rect">
            <a:avLst/>
          </a:prstGeom>
        </p:spPr>
      </p:pic>
      <p:sp>
        <p:nvSpPr>
          <p:cNvPr id="15" name="Ellipse 14">
            <a:extLst>
              <a:ext uri="{FF2B5EF4-FFF2-40B4-BE49-F238E27FC236}">
                <a16:creationId xmlns:a16="http://schemas.microsoft.com/office/drawing/2014/main" id="{3970D827-116C-4D6B-A647-D36A1AD9889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4" action="ppaction://hlinksldjump"/>
            <a:extLst>
              <a:ext uri="{FF2B5EF4-FFF2-40B4-BE49-F238E27FC236}">
                <a16:creationId xmlns:a16="http://schemas.microsoft.com/office/drawing/2014/main" id="{6F736A8C-A506-461B-94E9-74B151E4B77C}"/>
              </a:ext>
            </a:extLst>
          </p:cNvPr>
          <p:cNvSpPr/>
          <p:nvPr/>
        </p:nvSpPr>
        <p:spPr>
          <a:xfrm>
            <a:off x="8558482" y="6323672"/>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&gt;</a:t>
            </a:r>
          </a:p>
        </p:txBody>
      </p:sp>
      <p:sp>
        <p:nvSpPr>
          <p:cNvPr id="8" name="Ellipse 7">
            <a:hlinkClick r:id="rId5" action="ppaction://hlinksldjump"/>
            <a:extLst>
              <a:ext uri="{FF2B5EF4-FFF2-40B4-BE49-F238E27FC236}">
                <a16:creationId xmlns:a16="http://schemas.microsoft.com/office/drawing/2014/main" id="{94A5CEDC-AF6B-47E9-95F3-147D57C00DCF}"/>
              </a:ext>
            </a:extLst>
          </p:cNvPr>
          <p:cNvSpPr/>
          <p:nvPr/>
        </p:nvSpPr>
        <p:spPr>
          <a:xfrm>
            <a:off x="8083350"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8316697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TotalTime>
  <Words>23546</Words>
  <Application>Microsoft Office PowerPoint</Application>
  <PresentationFormat>Affichage à l'écran (4:3)</PresentationFormat>
  <Paragraphs>1390</Paragraphs>
  <Slides>107</Slides>
  <Notes>66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107</vt:i4>
      </vt:variant>
    </vt:vector>
  </HeadingPairs>
  <TitlesOfParts>
    <vt:vector size="112" baseType="lpstr">
      <vt:lpstr>Arial</vt:lpstr>
      <vt:lpstr>Calibri</vt:lpstr>
      <vt:lpstr>Calibri Light</vt:lpstr>
      <vt:lpstr>Wingdings</vt:lpstr>
      <vt:lpstr>Thème Office</vt:lpstr>
      <vt:lpstr>Initiation à la science ouverte</vt:lpstr>
      <vt:lpstr>Mode d’emploi indicatif</vt:lpstr>
      <vt:lpstr>Navigation et niveaux de contenus</vt:lpstr>
      <vt:lpstr>Définir la science ouverte</vt:lpstr>
      <vt:lpstr>Qu’appelle-t-on science ouverte ?</vt:lpstr>
      <vt:lpstr>Définir la science ouverte ?</vt:lpstr>
      <vt:lpstr>La science ouverte en France</vt:lpstr>
      <vt:lpstr>Un écopensystème</vt:lpstr>
      <vt:lpstr>Les principes de la science ouverte</vt:lpstr>
      <vt:lpstr>Les principaux concepts de la science ouverte</vt:lpstr>
      <vt:lpstr>Présentation PowerPoint</vt:lpstr>
      <vt:lpstr>Principes &amp; pratiques de la science ouverte</vt:lpstr>
      <vt:lpstr>Ouvrir, c’est bien, diffuser, c’est mieux</vt:lpstr>
      <vt:lpstr>Les actions de la science ouverte</vt:lpstr>
      <vt:lpstr>La science ouverte pour le chercheur</vt:lpstr>
      <vt:lpstr>1 science ouverte, 5 angles d’approche</vt:lpstr>
      <vt:lpstr>Les grandes dates de la science ouverte</vt:lpstr>
      <vt:lpstr>Présentation PowerPoint</vt:lpstr>
      <vt:lpstr>Les années 1990: une naissance pleine de promesses</vt:lpstr>
      <vt:lpstr>Les années 2000: la fougue de la jeunesse</vt:lpstr>
      <vt:lpstr>Les années 2010: l’entrée dans l’âge adulte</vt:lpstr>
      <vt:lpstr>Les années 2020: la maturité ?</vt:lpstr>
      <vt:lpstr>Les composantes de la science ouverte    (pastilles cliquables)</vt:lpstr>
      <vt:lpstr>La terminologie de la science ouverte</vt:lpstr>
      <vt:lpstr>L’accès ouvert</vt:lpstr>
      <vt:lpstr>Qu’est-ce que l’accès ouvert ?</vt:lpstr>
      <vt:lpstr>Fondement technique : OAI-PMH</vt:lpstr>
      <vt:lpstr>Un des déclencheurs de l’accès ouvert : le problème de la double addition (double dipping)</vt:lpstr>
      <vt:lpstr>Les principales voies de l’accès ouvert</vt:lpstr>
      <vt:lpstr>Les déclinaisons de la voie dorée</vt:lpstr>
      <vt:lpstr>Des exemples de déclinaisons de la voie dorée</vt:lpstr>
      <vt:lpstr>Identifier des ressources qui suivent la voie dorée</vt:lpstr>
      <vt:lpstr>Voie dorée : les APC</vt:lpstr>
      <vt:lpstr>Voie dorée : argent trop cher</vt:lpstr>
      <vt:lpstr>Voie dorée : qui doit payer ?</vt:lpstr>
      <vt:lpstr>Voie dorée : jusqu’à quand pourra-t-on payer ?</vt:lpstr>
      <vt:lpstr>Voie dorée : le projet OpenAPC</vt:lpstr>
      <vt:lpstr>Voie dorée : frais de publication ou frais de soumission ?</vt:lpstr>
      <vt:lpstr>Voie dorée : des APC au Sustaining Publishing Factor (SPF)</vt:lpstr>
      <vt:lpstr>Voie dorée : revues hybrides et revues miroirs</vt:lpstr>
      <vt:lpstr>Voie dorée : les prédateurs</vt:lpstr>
      <vt:lpstr>Voie dorée : identifier les prédateurs</vt:lpstr>
      <vt:lpstr>Voie dorée : revues prédatrices ou pseudo-revues ?</vt:lpstr>
      <vt:lpstr>Acteurs de la voie dorée</vt:lpstr>
      <vt:lpstr>Nouvelles formes de publication scientifique</vt:lpstr>
      <vt:lpstr>Voies dorée et diamant : journal flipping et FAIR OA</vt:lpstr>
      <vt:lpstr>Les déclinaisons de la voie verte</vt:lpstr>
      <vt:lpstr>Des exemples de déclinaison de la voie verte</vt:lpstr>
      <vt:lpstr>Trouver une plateforme d’auto-archivage</vt:lpstr>
      <vt:lpstr>Voie verte : le statut de publication</vt:lpstr>
      <vt:lpstr>Voie verte : la position des éditeurs</vt:lpstr>
      <vt:lpstr>Trouver des ressources en libre accès</vt:lpstr>
      <vt:lpstr>Les voies « pirates » de l’accès ouvert</vt:lpstr>
      <vt:lpstr>Cadre juridique de l’ouverture des publications en France</vt:lpstr>
      <vt:lpstr>Les financeurs de la recherche et l’accès aux publications</vt:lpstr>
      <vt:lpstr>Financeurs et science ouverte : Les 10 principes du Plan S</vt:lpstr>
      <vt:lpstr>Financeurs et science ouverte : Les 10 principes du Plan S</vt:lpstr>
      <vt:lpstr>La position des chercheurs (2019)</vt:lpstr>
      <vt:lpstr>L’ouverture des données et matériaux de recherche</vt:lpstr>
      <vt:lpstr>Qu’est-ce qu’une donnée de la recherche ?</vt:lpstr>
      <vt:lpstr>Quelques définitions concurrentes</vt:lpstr>
      <vt:lpstr>Les données ne sont rien sans les outils et méthodes qui les accompagnent</vt:lpstr>
      <vt:lpstr>Le cycle de vie des données de la recherche</vt:lpstr>
      <vt:lpstr>Pourquoi ouvrir les données de la recherche ?</vt:lpstr>
      <vt:lpstr>Comment partager des données de recherche ?</vt:lpstr>
      <vt:lpstr>Les principes FAIR</vt:lpstr>
      <vt:lpstr>Le principe F (données Faciles à trouver)</vt:lpstr>
      <vt:lpstr>Le principe A (données Accessibles)</vt:lpstr>
      <vt:lpstr>Le principe I (données interopérables)</vt:lpstr>
      <vt:lpstr>Le principe R (données réutilisables)</vt:lpstr>
      <vt:lpstr>Le système 5-stars Open Data</vt:lpstr>
      <vt:lpstr>Cadre juridique de l’ouverture des données de recherche en France</vt:lpstr>
      <vt:lpstr>Les matériels ouverts</vt:lpstr>
      <vt:lpstr>Les logiciels libres</vt:lpstr>
      <vt:lpstr>Logiciels et recherche scientifique</vt:lpstr>
      <vt:lpstr>Enjeux de la conservation et de la mise à disposition des logiciels</vt:lpstr>
      <vt:lpstr>Les missions du groupe Logiciels libres et open source du Comité pour la science ouverte</vt:lpstr>
      <vt:lpstr>Les logiciels libres</vt:lpstr>
      <vt:lpstr>Quelques définitions</vt:lpstr>
      <vt:lpstr>Présentation PowerPoint</vt:lpstr>
      <vt:lpstr>Logiciels libres et accès ouvert, même combat ?</vt:lpstr>
      <vt:lpstr>Ouvrir la recherche en train de se faire</vt:lpstr>
      <vt:lpstr>« Carnets de notes » ouverts</vt:lpstr>
      <vt:lpstr>Les cahiers de laboratoire ouverts</vt:lpstr>
      <vt:lpstr>Présentation PowerPoint</vt:lpstr>
      <vt:lpstr>Les carnets de recherche ouverts</vt:lpstr>
      <vt:lpstr>Laboratoires ouverts</vt:lpstr>
      <vt:lpstr>De nouveaux types de publication pour partager la science en train de se faire</vt:lpstr>
      <vt:lpstr>Infrastructures ouvertes</vt:lpstr>
      <vt:lpstr>Que sont les infrastructures de recherche ?</vt:lpstr>
      <vt:lpstr>Ouvrir les infrastructures</vt:lpstr>
      <vt:lpstr>Évaluation ouverte</vt:lpstr>
      <vt:lpstr>Comment la science est-elle évaluée ?</vt:lpstr>
      <vt:lpstr>Une évaluation opaque</vt:lpstr>
      <vt:lpstr>Ouvrir l’évaluation qualitative</vt:lpstr>
      <vt:lpstr>Les articles exécutables</vt:lpstr>
      <vt:lpstr>Présentation PowerPoint</vt:lpstr>
      <vt:lpstr>Ouvrir l’évaluation quantitative</vt:lpstr>
      <vt:lpstr>Évaluation quantitative et citations ouvertes</vt:lpstr>
      <vt:lpstr>L’écosystème Citations ouvertes</vt:lpstr>
      <vt:lpstr>Ouvrir la science avec et pour la société</vt:lpstr>
      <vt:lpstr>Accès libre aux ressources éducatives</vt:lpstr>
      <vt:lpstr>Innovation ouverte</vt:lpstr>
      <vt:lpstr>Sciences citoyennes</vt:lpstr>
      <vt:lpstr>Production participative</vt:lpstr>
      <vt:lpstr>Merci pour votre lecture attentive !</vt:lpstr>
      <vt:lpstr>Droits d’auteur et réutilisation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à la science ouverte</dc:title>
  <dc:creator>Justine Fabre</dc:creator>
  <cp:lastModifiedBy>Justine Fabre</cp:lastModifiedBy>
  <cp:revision>91</cp:revision>
  <dcterms:created xsi:type="dcterms:W3CDTF">2021-04-23T07:10:31Z</dcterms:created>
  <dcterms:modified xsi:type="dcterms:W3CDTF">2021-04-28T10:13:44Z</dcterms:modified>
</cp:coreProperties>
</file>