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984" r:id="rId2"/>
    <p:sldId id="886" r:id="rId3"/>
    <p:sldId id="260" r:id="rId4"/>
    <p:sldId id="259" r:id="rId5"/>
    <p:sldId id="874" r:id="rId6"/>
    <p:sldId id="833" r:id="rId7"/>
    <p:sldId id="831" r:id="rId8"/>
    <p:sldId id="832" r:id="rId9"/>
    <p:sldId id="284" r:id="rId10"/>
    <p:sldId id="828" r:id="rId11"/>
    <p:sldId id="875" r:id="rId12"/>
    <p:sldId id="274" r:id="rId13"/>
    <p:sldId id="275" r:id="rId14"/>
    <p:sldId id="277" r:id="rId15"/>
    <p:sldId id="278" r:id="rId16"/>
    <p:sldId id="837" r:id="rId17"/>
    <p:sldId id="841" r:id="rId18"/>
    <p:sldId id="842" r:id="rId19"/>
    <p:sldId id="845" r:id="rId20"/>
    <p:sldId id="872" r:id="rId21"/>
    <p:sldId id="848" r:id="rId22"/>
    <p:sldId id="870" r:id="rId23"/>
    <p:sldId id="871" r:id="rId24"/>
    <p:sldId id="847" r:id="rId25"/>
    <p:sldId id="328" r:id="rId26"/>
    <p:sldId id="680" r:id="rId27"/>
    <p:sldId id="849" r:id="rId28"/>
    <p:sldId id="850" r:id="rId29"/>
    <p:sldId id="851" r:id="rId30"/>
    <p:sldId id="873" r:id="rId31"/>
    <p:sldId id="852" r:id="rId32"/>
    <p:sldId id="858" r:id="rId33"/>
    <p:sldId id="864" r:id="rId34"/>
    <p:sldId id="983" r:id="rId35"/>
    <p:sldId id="866" r:id="rId36"/>
    <p:sldId id="869" r:id="rId37"/>
    <p:sldId id="829" r:id="rId38"/>
    <p:sldId id="876" r:id="rId39"/>
    <p:sldId id="884" r:id="rId40"/>
    <p:sldId id="834"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07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4" autoAdjust="0"/>
    <p:restoredTop sz="90767" autoAdjust="0"/>
  </p:normalViewPr>
  <p:slideViewPr>
    <p:cSldViewPr snapToGrid="0">
      <p:cViewPr>
        <p:scale>
          <a:sx n="75" d="100"/>
          <a:sy n="75" d="100"/>
        </p:scale>
        <p:origin x="2376" y="5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837F1A-D246-429F-BC1E-14D08EB04DE0}" type="datetimeFigureOut">
              <a:rPr lang="fr-FR" smtClean="0"/>
              <a:t>28/04/2021</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FDF851-69C8-4706-ACB6-784B1226246B}" type="slidenum">
              <a:rPr lang="fr-FR" smtClean="0"/>
              <a:t>‹N°›</a:t>
            </a:fld>
            <a:endParaRPr lang="fr-FR"/>
          </a:p>
        </p:txBody>
      </p:sp>
    </p:spTree>
    <p:extLst>
      <p:ext uri="{BB962C8B-B14F-4D97-AF65-F5344CB8AC3E}">
        <p14:creationId xmlns:p14="http://schemas.microsoft.com/office/powerpoint/2010/main" val="2652932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unesco.org/sites/default/files/open_science_brochure_fr.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i.org/10.18167/coopist/0037"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ouvrirlascience.fr/acces-a-la-litterature-scientifique-des-inegalites-encore-inacceptable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urfistinfo.hypotheses.org/2581"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hal.univ-lille3.fr/hal-01530937/document"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datacc.org/bonnes-pratiques/utiliser-un-cahier-de-laboratoire-numerique/utiliser-un-cahier-de-laboratoire-electronique/" TargetMode="External"/><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hyperlink" Target="https://journals.plos.org/plosbiology/article?id=10.1371/journal.pbio.3000120" TargetMode="External"/><Relationship Id="rId4" Type="http://schemas.openxmlformats.org/officeDocument/2006/relationships/hyperlink" Target="https://conp.ca/fr/ouvrez-votre-cahier-de-laboratoir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zenodo.org/record/1560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uvrirlascience.fr/un-historique-du-libre-acces-aux-publications-scientifiques-et-aux-donne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10.18167/coopist/0033"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rPr>
              <a:t>En savoir plus : Unesco, « Vers une recommandation de l’Unesco sur la science ouverte : établir un consensus mondial sur la science ouverte », 2020, p. 2 (en ligne </a:t>
            </a:r>
            <a:r>
              <a:rPr lang="fr-FR" dirty="0">
                <a:effectLst/>
                <a:hlinkClick r:id="rId3"/>
              </a:rPr>
              <a:t>https://en.unesco.org/sites/default/files/open_science_brochure_fr.pdf</a:t>
            </a:r>
            <a:r>
              <a:rPr lang="fr-FR" dirty="0">
                <a:effectLst/>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dirty="0">
              <a:effectLst/>
            </a:endParaRPr>
          </a:p>
          <a:p>
            <a:endParaRPr lang="fr-FR" dirty="0"/>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4</a:t>
            </a:fld>
            <a:endParaRPr lang="fr-FR"/>
          </a:p>
        </p:txBody>
      </p:sp>
    </p:spTree>
    <p:extLst>
      <p:ext uri="{BB962C8B-B14F-4D97-AF65-F5344CB8AC3E}">
        <p14:creationId xmlns:p14="http://schemas.microsoft.com/office/powerpoint/2010/main" val="2706837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Approfondissements :</a:t>
            </a:r>
          </a:p>
          <a:p>
            <a:r>
              <a:rPr lang="fr-FR" b="0" dirty="0"/>
              <a:t>Une archive ouverte est une base de données documentaire accessible librement et gratuitement sur internet.</a:t>
            </a:r>
          </a:p>
          <a:p>
            <a:r>
              <a:rPr lang="fr-FR" dirty="0"/>
              <a:t>Les chercheurs peuvent y déposer un document scientifique ou technique dont ils sont l’auteur et dont ils détiennent les droits de diffusion pour rendre ce document librement accessible.</a:t>
            </a:r>
          </a:p>
          <a:p>
            <a:r>
              <a:rPr lang="fr-FR" dirty="0"/>
              <a:t>Les lecteurs peuvent rechercher, consulter et télécharger librement et gratuitement un document scientifique qui a été déposé dans l’archive ouverte.</a:t>
            </a:r>
          </a:p>
          <a:p>
            <a:endParaRPr lang="fr-FR" dirty="0"/>
          </a:p>
          <a:p>
            <a:r>
              <a:rPr lang="fr-FR" dirty="0"/>
              <a:t>On distingue deux types d’archives ouvertes :</a:t>
            </a:r>
          </a:p>
          <a:p>
            <a:pPr marL="171450" indent="-171450">
              <a:buFontTx/>
              <a:buChar char="-"/>
            </a:pPr>
            <a:r>
              <a:rPr lang="fr-FR" dirty="0"/>
              <a:t>les archives ouvertes institutionnelles, créées et administrées par une institution ; elles permettent aux chercheurs de l’institution de déposer et de diffuser librement les publications dont ils sont l’auteur ;</a:t>
            </a:r>
          </a:p>
          <a:p>
            <a:pPr marL="171450" indent="-171450">
              <a:buFontTx/>
              <a:buChar char="-"/>
            </a:pPr>
            <a:r>
              <a:rPr lang="fr-FR" dirty="0"/>
              <a:t>les archives ouvertes thématiques ou disciplinaires, créées dans le cadre d’un projet scientifique, ou d’une initiative nationale ou internationale ; elles permettent à tout chercheur de déposer ses publications de la ou des thématiques de l’archive ouverte. </a:t>
            </a:r>
          </a:p>
          <a:p>
            <a:r>
              <a:rPr lang="fr-FR" dirty="0"/>
              <a:t>Le dépôt dans une archive ouverte institutionnelle est généralement réservé, c’est-à-dire restreint aux chercheurs de l’institution. Le dépôt dans une archive ouverte thématique ou internationale est ouverte à tout auteur quelle que soit son appartenance institutionnelle.</a:t>
            </a:r>
          </a:p>
          <a:p>
            <a:r>
              <a:rPr lang="fr-FR" dirty="0"/>
              <a:t>La frontière entre les deux types d’archives ouvertes n’est pas toujours nette : certaines archives institutionnelles peuvent ainsi s’ouvrir aux auteurs d’institutions partenaires, et certaines archives ouvertes thématiques peuvent imposer aux auteurs-déposants que leur institution se déclare auprès de l’archive ouverte.</a:t>
            </a:r>
          </a:p>
          <a:p>
            <a:r>
              <a:rPr lang="fr-FR" dirty="0"/>
              <a:t>En déposant son document dans plusieurs archives, par exemple dans l’archive ouverte de son institution, dans une archive ouverte thématique, et dans une archive pluridisciplinaire, l’auteur accroît les chances de faire connaître son document.</a:t>
            </a:r>
          </a:p>
          <a:p>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Source : </a:t>
            </a:r>
            <a:r>
              <a:rPr lang="fr-FR" dirty="0" err="1"/>
              <a:t>Deboin</a:t>
            </a:r>
            <a:r>
              <a:rPr lang="fr-FR" dirty="0"/>
              <a:t> M. C. 2015. Déposer ses publications dans une archive ouverte, en 8 points. Montpellier (FRA) : CIRAD, 10 p. </a:t>
            </a:r>
            <a:r>
              <a:rPr lang="fr-FR" dirty="0">
                <a:hlinkClick r:id="rId3" tooltip="Lien vers https://doi.org/10.18167/coopist/0037"/>
              </a:rPr>
              <a:t>https://doi.org/10.18167/coopist/0037</a:t>
            </a:r>
            <a:endParaRPr lang="fr-FR" dirty="0"/>
          </a:p>
          <a:p>
            <a:endParaRPr lang="fr-FR" b="0" dirty="0"/>
          </a:p>
        </p:txBody>
      </p:sp>
      <p:sp>
        <p:nvSpPr>
          <p:cNvPr id="4" name="Espace réservé du numéro de diapositive 3"/>
          <p:cNvSpPr>
            <a:spLocks noGrp="1"/>
          </p:cNvSpPr>
          <p:nvPr>
            <p:ph type="sldNum" sz="quarter" idx="5"/>
          </p:nvPr>
        </p:nvSpPr>
        <p:spPr/>
        <p:txBody>
          <a:bodyPr/>
          <a:lstStyle/>
          <a:p>
            <a:fld id="{B0FDF851-69C8-4706-ACB6-784B1226246B}" type="slidenum">
              <a:rPr lang="fr-FR" smtClean="0"/>
              <a:t>22</a:t>
            </a:fld>
            <a:endParaRPr lang="fr-FR"/>
          </a:p>
        </p:txBody>
      </p:sp>
    </p:spTree>
    <p:extLst>
      <p:ext uri="{BB962C8B-B14F-4D97-AF65-F5344CB8AC3E}">
        <p14:creationId xmlns:p14="http://schemas.microsoft.com/office/powerpoint/2010/main" val="2889087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Compléments et ressources bibliographiques</a:t>
            </a:r>
          </a:p>
          <a:p>
            <a:r>
              <a:rPr lang="fr-FR" b="0" i="1" dirty="0"/>
              <a:t>Échange de fichiers</a:t>
            </a:r>
          </a:p>
          <a:p>
            <a:r>
              <a:rPr lang="fr-FR" b="0" dirty="0"/>
              <a:t>Certains chercheurs utilisent Twitter pour demander l’aide de leurs collègues d’autres établissements. Ils envoient un tweet contenant le mot-dièse #</a:t>
            </a:r>
            <a:r>
              <a:rPr lang="fr-FR" b="0" dirty="0" err="1"/>
              <a:t>ICanHazPDF</a:t>
            </a:r>
            <a:r>
              <a:rPr lang="fr-FR" b="0" dirty="0"/>
              <a:t>, le DOI de la ressource recherchée, et leur adresse mail. Puis une fois le PDF de la ressource envoyé par une bonne âme, ils suppriment leur tweet.</a:t>
            </a:r>
          </a:p>
          <a:p>
            <a:r>
              <a:rPr lang="fr-FR" b="0" dirty="0"/>
              <a:t>Attention, cette pratique n’est illégale que quand elle concerne une ressource dont le chercheur qui envoie le fichier n’est pas lui-même l’auteur. Tout auteur de publication scientifique conserve normalement le droit de disposer de copies personnelles de son œuvre (équivalent des « tirés à part » imprimés) et de les communiquer à qui lui en fait la demande.</a:t>
            </a:r>
          </a:p>
          <a:p>
            <a:endParaRPr lang="fr-FR" b="0" dirty="0"/>
          </a:p>
          <a:p>
            <a:r>
              <a:rPr lang="fr-FR" b="0" i="1" dirty="0" err="1"/>
              <a:t>Sci</a:t>
            </a:r>
            <a:r>
              <a:rPr lang="fr-FR" b="0" i="1" dirty="0"/>
              <a:t>-Hub</a:t>
            </a:r>
          </a:p>
          <a:p>
            <a:r>
              <a:rPr lang="fr-FR" b="0" dirty="0"/>
              <a:t>Plusieurs études ont conclu que l’utilisation de </a:t>
            </a:r>
            <a:r>
              <a:rPr lang="fr-FR" b="0" dirty="0" err="1"/>
              <a:t>Sci</a:t>
            </a:r>
            <a:r>
              <a:rPr lang="fr-FR" b="0" dirty="0"/>
              <a:t>-Hub permet aux chercheurs, surtout ceux qui travaillent dans des institutions ou des pays aux budgets contraints, d’avoir accès à des connaissances fondamentales pour leur travail.</a:t>
            </a:r>
          </a:p>
          <a:p>
            <a:r>
              <a:rPr lang="fr-FR" b="0" dirty="0"/>
              <a:t>D’autres études, comme celle de C. Boudry et al. (2019), ont par ailleurs montré que ces pratiques totalement illégales pourraient encourager les éditeurs commerciaux à modifier leurs pratiques, et ce dans des directions qui porteraient préjudice aux chercheurs :</a:t>
            </a:r>
          </a:p>
          <a:p>
            <a:pPr marL="171450" indent="-171450">
              <a:buFontTx/>
              <a:buChar char="-"/>
            </a:pPr>
            <a:r>
              <a:rPr lang="fr-FR" b="0" dirty="0"/>
              <a:t>Augmentation du prix des abonnements, pour compenser les pertes de profit engendrées par </a:t>
            </a:r>
            <a:r>
              <a:rPr lang="fr-FR" b="0" dirty="0" err="1"/>
              <a:t>Sci</a:t>
            </a:r>
            <a:r>
              <a:rPr lang="fr-FR" b="0" dirty="0"/>
              <a:t>-Hub ;</a:t>
            </a:r>
          </a:p>
          <a:p>
            <a:pPr marL="171450" indent="-171450">
              <a:buFontTx/>
              <a:buChar char="-"/>
            </a:pPr>
            <a:r>
              <a:rPr lang="fr-FR" b="0" dirty="0"/>
              <a:t>Généralisation de la voie </a:t>
            </a:r>
            <a:r>
              <a:rPr lang="fr-FR" b="0" i="1" dirty="0"/>
              <a:t>Gold APC</a:t>
            </a:r>
            <a:r>
              <a:rPr lang="fr-FR" b="0" i="0" dirty="0"/>
              <a:t> (modèle auteur-payeur) et augmentation du prix des frais de publication exigés pour publier en libre accès.</a:t>
            </a:r>
          </a:p>
          <a:p>
            <a:pPr marL="0" indent="0">
              <a:buFontTx/>
              <a:buNone/>
            </a:pPr>
            <a:r>
              <a:rPr lang="fr-FR" b="0" i="0" dirty="0"/>
              <a:t>Ces deux tendances ne feraient que reproduire à terme les inégalités d’accès à la littérature scientifique, voire les aggraveraient.</a:t>
            </a:r>
          </a:p>
          <a:p>
            <a:pPr marL="0" indent="0">
              <a:buFontTx/>
              <a:buNone/>
            </a:pPr>
            <a:endParaRPr lang="fr-FR"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t>Plus d’informations dans </a:t>
            </a:r>
            <a:r>
              <a:rPr lang="fr-FR" dirty="0">
                <a:effectLst/>
              </a:rPr>
              <a:t>C. Boudry, « Accès à la littérature scientifique : des inégalités encore inacceptables », </a:t>
            </a:r>
            <a:r>
              <a:rPr lang="fr-FR" i="1" dirty="0">
                <a:effectLst/>
              </a:rPr>
              <a:t>Ouvrir la Science</a:t>
            </a:r>
            <a:r>
              <a:rPr lang="fr-FR" dirty="0">
                <a:effectLst/>
              </a:rPr>
              <a:t>, 2020 (en ligne </a:t>
            </a:r>
            <a:r>
              <a:rPr lang="fr-FR" dirty="0">
                <a:effectLst/>
                <a:hlinkClick r:id="rId3"/>
              </a:rPr>
              <a:t>https://www.ouvrirlascience.fr/acces-a-la-litterature-scientifique-des-inegalites-encore-inacceptables</a:t>
            </a:r>
            <a:r>
              <a:rPr lang="fr-FR" dirty="0">
                <a:effectLst/>
              </a:rPr>
              <a:t>), et dans l’article initial </a:t>
            </a:r>
            <a:r>
              <a:rPr lang="en-US" dirty="0">
                <a:effectLst/>
              </a:rPr>
              <a:t>C. </a:t>
            </a:r>
            <a:r>
              <a:rPr lang="en-US" dirty="0" err="1">
                <a:effectLst/>
              </a:rPr>
              <a:t>Boudry</a:t>
            </a:r>
            <a:r>
              <a:rPr lang="en-US" dirty="0">
                <a:effectLst/>
              </a:rPr>
              <a:t> et al., « Worldwide inequality in access to full text scientific articles: the example of ophthalmology », </a:t>
            </a:r>
            <a:r>
              <a:rPr lang="en-US" i="1" dirty="0" err="1">
                <a:effectLst/>
              </a:rPr>
              <a:t>PeerJ</a:t>
            </a:r>
            <a:r>
              <a:rPr lang="en-US" dirty="0">
                <a:effectLst/>
              </a:rPr>
              <a:t>,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effectLst/>
            </a:endParaRPr>
          </a:p>
          <a:p>
            <a:pPr marL="0" indent="0">
              <a:buFontTx/>
              <a:buNone/>
            </a:pPr>
            <a:r>
              <a:rPr lang="fr-FR" b="0" i="1" dirty="0"/>
              <a:t>Réseaux sociaux académiques</a:t>
            </a:r>
          </a:p>
          <a:p>
            <a:pPr marL="0" indent="0">
              <a:buFontTx/>
              <a:buNone/>
            </a:pPr>
            <a:r>
              <a:rPr lang="fr-FR" b="0" i="0" dirty="0"/>
              <a:t>Un réseau social académique est un réseau social destiné à faciliter et favoriser la communication entre chercheurs : avertir de nouvelles publications, identifier des collaborateurs potentiels, relayer des annonces professionnelles, etc. Les plus connus sont </a:t>
            </a:r>
            <a:r>
              <a:rPr lang="fr-FR" b="0" i="0" dirty="0" err="1"/>
              <a:t>ResearchGate</a:t>
            </a:r>
            <a:r>
              <a:rPr lang="fr-FR" b="0" i="0" dirty="0"/>
              <a:t> et Academia, tous deux initiés par des entreprises à but lucratif. Tout chercheur peut s’y créer un profil, et alimenter ledit profil à l’aide de </a:t>
            </a:r>
            <a:r>
              <a:rPr lang="fr-FR" b="0" i="1" dirty="0" err="1"/>
              <a:t>posts</a:t>
            </a:r>
            <a:r>
              <a:rPr lang="fr-FR" b="0" i="0" dirty="0"/>
              <a:t>, mais aussi en partageant des documents.</a:t>
            </a:r>
          </a:p>
          <a:p>
            <a:pPr marL="0" indent="0">
              <a:buFontTx/>
              <a:buNone/>
            </a:pPr>
            <a:r>
              <a:rPr lang="fr-FR" b="0" i="0" dirty="0"/>
              <a:t>Pour savoir s’il est autorisé de partager une publication scientifique, plusieurs questions à se poser :</a:t>
            </a:r>
          </a:p>
          <a:p>
            <a:pPr marL="171450" indent="-171450">
              <a:buFontTx/>
              <a:buChar char="-"/>
            </a:pPr>
            <a:r>
              <a:rPr lang="fr-FR" b="0" i="0" dirty="0"/>
              <a:t>Quel est le statut du document que je souhaite partager ? S’agit-il d’un </a:t>
            </a:r>
            <a:r>
              <a:rPr lang="fr-FR" b="0" i="1" dirty="0" err="1"/>
              <a:t>preprint</a:t>
            </a:r>
            <a:r>
              <a:rPr lang="fr-FR" b="0" i="0" dirty="0"/>
              <a:t> ou document de travail (premier jet, ou éventuellement version en cours de discussion avec des évaluateurs extérieurs) ? D’un </a:t>
            </a:r>
            <a:r>
              <a:rPr lang="fr-FR" b="0" i="1" dirty="0"/>
              <a:t>post-</a:t>
            </a:r>
            <a:r>
              <a:rPr lang="fr-FR" b="0" i="1" dirty="0" err="1"/>
              <a:t>print</a:t>
            </a:r>
            <a:r>
              <a:rPr lang="fr-FR" b="0" i="1" dirty="0"/>
              <a:t> </a:t>
            </a:r>
            <a:r>
              <a:rPr lang="fr-FR" b="0" i="0" dirty="0"/>
              <a:t>ou document non mis en forme, mais dont le contenu a été validé lors d’un examen par les pairs ? D’un PDF éditeur, document préparé, maquetté et mis en page, et contenant donc des éléments sous droits ?</a:t>
            </a:r>
          </a:p>
          <a:p>
            <a:pPr marL="171450" indent="-171450">
              <a:buFontTx/>
              <a:buChar char="-"/>
            </a:pPr>
            <a:r>
              <a:rPr lang="fr-FR" b="0" i="0" dirty="0"/>
              <a:t>Quelle est la date de parution du document que je souhaite partager ?</a:t>
            </a:r>
          </a:p>
          <a:p>
            <a:pPr marL="171450" indent="-171450">
              <a:buFontTx/>
              <a:buChar char="-"/>
            </a:pPr>
            <a:r>
              <a:rPr lang="fr-FR" b="0" i="0" dirty="0"/>
              <a:t>Quelle est la politique de mon éditeur vis-à-vis de la mise à disposition de ses publications ?</a:t>
            </a:r>
          </a:p>
          <a:p>
            <a:pPr marL="171450" indent="-171450">
              <a:buFontTx/>
              <a:buChar char="-"/>
            </a:pPr>
            <a:endParaRPr lang="fr-FR" b="0" i="0" dirty="0"/>
          </a:p>
          <a:p>
            <a:pPr marL="0" indent="0">
              <a:buFontTx/>
              <a:buNone/>
            </a:pPr>
            <a:r>
              <a:rPr lang="fr-FR" b="0" i="0" dirty="0"/>
              <a:t>Pour plus d’informations sur la différence entre archives ouvertes et réseaux sociaux académiques : https://formadoct.doctorat-bretagneloire.fr/c.php?g=491583&amp;p=3362346</a:t>
            </a:r>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24</a:t>
            </a:fld>
            <a:endParaRPr lang="fr-FR"/>
          </a:p>
        </p:txBody>
      </p:sp>
    </p:spTree>
    <p:extLst>
      <p:ext uri="{BB962C8B-B14F-4D97-AF65-F5344CB8AC3E}">
        <p14:creationId xmlns:p14="http://schemas.microsoft.com/office/powerpoint/2010/main" val="1502269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1606BB-32F7-4B2F-BCC3-6477785B76EC}" type="slidenum">
              <a:rPr lang="fr-FR" smtClean="0"/>
              <a:pPr/>
              <a:t>25</a:t>
            </a:fld>
            <a:endParaRPr lang="fr-FR"/>
          </a:p>
        </p:txBody>
      </p:sp>
    </p:spTree>
    <p:extLst>
      <p:ext uri="{BB962C8B-B14F-4D97-AF65-F5344CB8AC3E}">
        <p14:creationId xmlns:p14="http://schemas.microsoft.com/office/powerpoint/2010/main" val="964174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À noter que le Plan S </a:t>
            </a:r>
            <a:r>
              <a:rPr lang="fr-FR" sz="1200" kern="1200" dirty="0">
                <a:solidFill>
                  <a:schemeClr val="tx1"/>
                </a:solidFill>
                <a:effectLst/>
                <a:latin typeface="+mn-lt"/>
                <a:ea typeface="+mn-ea"/>
                <a:cs typeface="+mn-cs"/>
              </a:rPr>
              <a:t>propose depuis quelques mois un nouvel outil, le Journal Checker Tool, qui donne des informations claires et rapides aux chercheurs pour savoir si la revue dans laquelle ils veulent publier est conforme à la politique d’accès ouvert de l’organisme qui finance leurs recherches, lorsque celle-ci est alignée sur le plan S.</a:t>
            </a:r>
          </a:p>
          <a:p>
            <a:r>
              <a:rPr lang="fr-FR" sz="1200" kern="1200" dirty="0">
                <a:solidFill>
                  <a:schemeClr val="tx1"/>
                </a:solidFill>
                <a:effectLst/>
                <a:latin typeface="+mn-lt"/>
                <a:ea typeface="+mn-ea"/>
                <a:cs typeface="+mn-cs"/>
              </a:rPr>
              <a:t>Il leur suffit de renseigner le nom de la revue, de sélectionner l’organisme de financement et l’institution à laquelle ils sont affiliés.</a:t>
            </a:r>
          </a:p>
          <a:p>
            <a:r>
              <a:rPr lang="fr-FR" sz="1200" kern="1200" dirty="0">
                <a:solidFill>
                  <a:schemeClr val="tx1"/>
                </a:solidFill>
                <a:effectLst/>
                <a:latin typeface="+mn-lt"/>
                <a:ea typeface="+mn-ea"/>
                <a:cs typeface="+mn-cs"/>
              </a:rPr>
              <a:t>Dans cette première version, l’outil fournit des indications sur un ensemble d’exigences de base du Plan S : si une revue donnée offre une voie vers l’accès ouvert en conformité avec une licence CC BY (ou équivalente) et sans embargo, et la possibilité de conserver suffisamment de droits d’auteur pour permettre l’accès ouvert.</a:t>
            </a:r>
          </a:p>
          <a:p>
            <a:endParaRPr lang="fr-FR" sz="1200" kern="1200" dirty="0">
              <a:solidFill>
                <a:schemeClr val="tx1"/>
              </a:solidFill>
              <a:effectLst/>
              <a:latin typeface="+mn-lt"/>
              <a:ea typeface="+mn-ea"/>
              <a:cs typeface="+mn-cs"/>
            </a:endParaRPr>
          </a:p>
          <a:p>
            <a:r>
              <a:rPr lang="fr-FR" sz="1200" kern="1200">
                <a:solidFill>
                  <a:schemeClr val="tx1"/>
                </a:solidFill>
                <a:effectLst/>
                <a:latin typeface="+mn-lt"/>
                <a:ea typeface="+mn-ea"/>
                <a:cs typeface="+mn-cs"/>
              </a:rPr>
              <a:t>Source </a:t>
            </a:r>
            <a:r>
              <a:rPr lang="fr-FR" sz="1200" kern="1200" dirty="0">
                <a:solidFill>
                  <a:schemeClr val="tx1"/>
                </a:solidFill>
                <a:effectLst/>
                <a:latin typeface="+mn-lt"/>
                <a:ea typeface="+mn-ea"/>
                <a:cs typeface="+mn-cs"/>
              </a:rPr>
              <a:t>: « </a:t>
            </a:r>
            <a:r>
              <a:rPr lang="fr-FR" sz="1200" kern="1200" dirty="0" err="1">
                <a:solidFill>
                  <a:schemeClr val="tx1"/>
                </a:solidFill>
                <a:effectLst/>
                <a:latin typeface="+mn-lt"/>
                <a:ea typeface="+mn-ea"/>
                <a:cs typeface="+mn-cs"/>
              </a:rPr>
              <a:t>COAlition</a:t>
            </a:r>
            <a:r>
              <a:rPr lang="fr-FR" sz="1200" kern="1200" dirty="0">
                <a:solidFill>
                  <a:schemeClr val="tx1"/>
                </a:solidFill>
                <a:effectLst/>
                <a:latin typeface="+mn-lt"/>
                <a:ea typeface="+mn-ea"/>
                <a:cs typeface="+mn-cs"/>
              </a:rPr>
              <a:t> S releases the Journal Checker Tool, a </a:t>
            </a:r>
            <a:r>
              <a:rPr lang="fr-FR" sz="1200" kern="1200" dirty="0" err="1">
                <a:solidFill>
                  <a:schemeClr val="tx1"/>
                </a:solidFill>
                <a:effectLst/>
                <a:latin typeface="+mn-lt"/>
                <a:ea typeface="+mn-ea"/>
                <a:cs typeface="+mn-cs"/>
              </a:rPr>
              <a:t>search</a:t>
            </a:r>
            <a:r>
              <a:rPr lang="fr-FR" sz="1200" kern="1200" dirty="0">
                <a:solidFill>
                  <a:schemeClr val="tx1"/>
                </a:solidFill>
                <a:effectLst/>
                <a:latin typeface="+mn-lt"/>
                <a:ea typeface="+mn-ea"/>
                <a:cs typeface="+mn-cs"/>
              </a:rPr>
              <a:t> engine </a:t>
            </a:r>
            <a:r>
              <a:rPr lang="fr-FR" sz="1200" kern="1200" dirty="0" err="1">
                <a:solidFill>
                  <a:schemeClr val="tx1"/>
                </a:solidFill>
                <a:effectLst/>
                <a:latin typeface="+mn-lt"/>
                <a:ea typeface="+mn-ea"/>
                <a:cs typeface="+mn-cs"/>
              </a:rPr>
              <a:t>that</a:t>
            </a:r>
            <a:r>
              <a:rPr lang="fr-FR" sz="1200" kern="1200" dirty="0">
                <a:solidFill>
                  <a:schemeClr val="tx1"/>
                </a:solidFill>
                <a:effectLst/>
                <a:latin typeface="+mn-lt"/>
                <a:ea typeface="+mn-ea"/>
                <a:cs typeface="+mn-cs"/>
              </a:rPr>
              <a:t> checks Plan S compliance », 18 novembre 2020 (https://www.coalition-s.org/coalition-s-releases-the-journal-checker-tool/).</a:t>
            </a:r>
            <a:endParaRPr lang="fr-FR" dirty="0"/>
          </a:p>
        </p:txBody>
      </p:sp>
      <p:sp>
        <p:nvSpPr>
          <p:cNvPr id="4" name="Espace réservé du numéro de diapositive 3"/>
          <p:cNvSpPr>
            <a:spLocks noGrp="1"/>
          </p:cNvSpPr>
          <p:nvPr>
            <p:ph type="sldNum" sz="quarter" idx="10"/>
          </p:nvPr>
        </p:nvSpPr>
        <p:spPr/>
        <p:txBody>
          <a:bodyPr/>
          <a:lstStyle/>
          <a:p>
            <a:fld id="{4B1606BB-32F7-4B2F-BCC3-6477785B76EC}" type="slidenum">
              <a:rPr lang="fr-FR" smtClean="0"/>
              <a:pPr/>
              <a:t>26</a:t>
            </a:fld>
            <a:endParaRPr lang="fr-FR"/>
          </a:p>
        </p:txBody>
      </p:sp>
    </p:spTree>
    <p:extLst>
      <p:ext uri="{BB962C8B-B14F-4D97-AF65-F5344CB8AC3E}">
        <p14:creationId xmlns:p14="http://schemas.microsoft.com/office/powerpoint/2010/main" val="885573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en savoir plus sur la définition des données de recherche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effectLst/>
              </a:rPr>
              <a:t>S. Fayet, « « Données » de la recherche, les </a:t>
            </a:r>
            <a:r>
              <a:rPr lang="fr-FR" dirty="0" err="1">
                <a:effectLst/>
              </a:rPr>
              <a:t>mal-nommées</a:t>
            </a:r>
            <a:r>
              <a:rPr lang="fr-FR" dirty="0">
                <a:effectLst/>
              </a:rPr>
              <a:t> », </a:t>
            </a:r>
            <a:r>
              <a:rPr lang="fr-FR" i="1" dirty="0" err="1">
                <a:effectLst/>
              </a:rPr>
              <a:t>UrfistInfo</a:t>
            </a:r>
            <a:r>
              <a:rPr lang="fr-FR" dirty="0">
                <a:effectLst/>
              </a:rPr>
              <a:t>, 2013 (en ligne </a:t>
            </a:r>
            <a:r>
              <a:rPr lang="fr-FR" dirty="0">
                <a:effectLst/>
                <a:hlinkClick r:id="rId3"/>
              </a:rPr>
              <a:t>https://urfistinfo.hypotheses.org/2581</a:t>
            </a:r>
            <a:r>
              <a:rPr lang="fr-FR" dirty="0">
                <a:effectLst/>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effectLst/>
              </a:rPr>
              <a:t>J. </a:t>
            </a:r>
            <a:r>
              <a:rPr lang="fr-FR" dirty="0" err="1">
                <a:effectLst/>
              </a:rPr>
              <a:t>Schöpfel</a:t>
            </a:r>
            <a:r>
              <a:rPr lang="fr-FR" dirty="0">
                <a:effectLst/>
              </a:rPr>
              <a:t> et al., « « Pour commencer, pourriez-vous définir ’données de la recherche’ ? » Une tentative de réponse », 2017 (en ligne </a:t>
            </a:r>
            <a:r>
              <a:rPr lang="fr-FR" dirty="0">
                <a:effectLst/>
                <a:hlinkClick r:id="rId4"/>
              </a:rPr>
              <a:t>https://hal.univ-lille3.fr/hal-01530937/document</a:t>
            </a:r>
            <a:r>
              <a:rPr lang="fr-FR" dirty="0">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rPr>
              <a:t>À noter que c’est surtout parce que la définition de l’OCDE est un préalable à une réflexion sur les conditions </a:t>
            </a:r>
            <a:r>
              <a:rPr lang="fr-FR" b="1" dirty="0">
                <a:effectLst/>
              </a:rPr>
              <a:t>d’accès</a:t>
            </a:r>
            <a:r>
              <a:rPr lang="fr-FR" dirty="0">
                <a:effectLst/>
              </a:rPr>
              <a:t> aux données que les carnets de laboratoire et autres matériaux en sont exclus.</a:t>
            </a:r>
          </a:p>
        </p:txBody>
      </p:sp>
      <p:sp>
        <p:nvSpPr>
          <p:cNvPr id="4" name="Espace réservé du numéro de diapositive 3"/>
          <p:cNvSpPr>
            <a:spLocks noGrp="1"/>
          </p:cNvSpPr>
          <p:nvPr>
            <p:ph type="sldNum" sz="quarter" idx="5"/>
          </p:nvPr>
        </p:nvSpPr>
        <p:spPr/>
        <p:txBody>
          <a:bodyPr/>
          <a:lstStyle/>
          <a:p>
            <a:fld id="{B0FDF851-69C8-4706-ACB6-784B1226246B}" type="slidenum">
              <a:rPr lang="fr-FR" smtClean="0"/>
              <a:t>28</a:t>
            </a:fld>
            <a:endParaRPr lang="fr-FR"/>
          </a:p>
        </p:txBody>
      </p:sp>
    </p:spTree>
    <p:extLst>
      <p:ext uri="{BB962C8B-B14F-4D97-AF65-F5344CB8AC3E}">
        <p14:creationId xmlns:p14="http://schemas.microsoft.com/office/powerpoint/2010/main" val="3458277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kern="1200" dirty="0">
                <a:solidFill>
                  <a:schemeClr val="tx1"/>
                </a:solidFill>
                <a:effectLst/>
                <a:latin typeface="+mn-lt"/>
                <a:ea typeface="+mn-ea"/>
                <a:cs typeface="+mn-cs"/>
              </a:rPr>
              <a:t>Algorithmes : étapes et règles computationnelles devant être suivies dans les calculs ou autres opérations de résolution de problèmes, en particulier par un ordinateur.</a:t>
            </a:r>
          </a:p>
          <a:p>
            <a:pPr lvl="0"/>
            <a:r>
              <a:rPr lang="fr-FR" sz="1200" kern="1200" dirty="0">
                <a:solidFill>
                  <a:schemeClr val="tx1"/>
                </a:solidFill>
                <a:effectLst/>
                <a:latin typeface="+mn-lt"/>
                <a:ea typeface="+mn-ea"/>
                <a:cs typeface="+mn-cs"/>
              </a:rPr>
              <a:t>Code : code source, c’est-à-dire ensemble d’instructions de programme informatique lisibles par l’homme, qui énonce un algorithme de sorte qu’il puisse être exécuté par un ordinateur.</a:t>
            </a:r>
          </a:p>
          <a:p>
            <a:pPr lvl="0"/>
            <a:r>
              <a:rPr lang="fr-FR" sz="1200" kern="1200" dirty="0">
                <a:solidFill>
                  <a:schemeClr val="tx1"/>
                </a:solidFill>
                <a:effectLst/>
                <a:latin typeface="+mn-lt"/>
                <a:ea typeface="+mn-ea"/>
                <a:cs typeface="+mn-cs"/>
              </a:rPr>
              <a:t>Logiciel : désigne à la fois le code et les fichiers exécutables et bibliothèques générés à partir du code source.</a:t>
            </a:r>
          </a:p>
          <a:p>
            <a:r>
              <a:rPr lang="fr-FR" sz="1200" kern="1200" dirty="0">
                <a:solidFill>
                  <a:schemeClr val="tx1"/>
                </a:solidFill>
                <a:effectLst/>
                <a:latin typeface="+mn-lt"/>
                <a:ea typeface="+mn-ea"/>
                <a:cs typeface="+mn-cs"/>
              </a:rPr>
              <a:t>Flux de travail : description précise des étapes d’une méthode utilisée pour générer des résultats de recherche à l’aide de ressources analogiques (protocoles cliniques ou entretiens anthropologiques, par exemple) et numériques (de type données et code, y compris les valeurs de paramètres, graines de nombre aléatoire, dépendances de données et logiciels, et séquences d’appel de code). Les descriptions de flux de travail scientifiques sont souvent interprétées et exécutées par un logiciel spécialisé gérant l’accès au code et son exécution, l’accès aux données et leur circulation, la consignation et le traitement des erreurs.</a:t>
            </a:r>
            <a:endParaRPr lang="fr-FR" dirty="0"/>
          </a:p>
        </p:txBody>
      </p:sp>
      <p:sp>
        <p:nvSpPr>
          <p:cNvPr id="4" name="Espace réservé du numéro de diapositive 3"/>
          <p:cNvSpPr>
            <a:spLocks noGrp="1"/>
          </p:cNvSpPr>
          <p:nvPr>
            <p:ph type="sldNum" sz="quarter" idx="5"/>
          </p:nvPr>
        </p:nvSpPr>
        <p:spPr/>
        <p:txBody>
          <a:bodyPr/>
          <a:lstStyle/>
          <a:p>
            <a:fld id="{B0FDF851-69C8-4706-ACB6-784B1226246B}" type="slidenum">
              <a:rPr lang="fr-FR" smtClean="0"/>
              <a:t>29</a:t>
            </a:fld>
            <a:endParaRPr lang="fr-FR"/>
          </a:p>
        </p:txBody>
      </p:sp>
    </p:spTree>
    <p:extLst>
      <p:ext uri="{BB962C8B-B14F-4D97-AF65-F5344CB8AC3E}">
        <p14:creationId xmlns:p14="http://schemas.microsoft.com/office/powerpoint/2010/main" val="2607450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principe F (Facile à trouver) a pour objectif de faciliter la découverte des données. Pour cela :</a:t>
            </a:r>
          </a:p>
          <a:p>
            <a:pPr marL="171450" indent="-171450">
              <a:buFontTx/>
              <a:buChar char="-"/>
            </a:pPr>
            <a:r>
              <a:rPr lang="fr-FR" dirty="0"/>
              <a:t>Les données doivent être munies d’un identifiant pérenne (ou </a:t>
            </a:r>
            <a:r>
              <a:rPr lang="fr-FR" i="1" dirty="0"/>
              <a:t>PID</a:t>
            </a:r>
            <a:r>
              <a:rPr lang="fr-FR" i="0" dirty="0"/>
              <a:t>, </a:t>
            </a:r>
            <a:r>
              <a:rPr lang="fr-FR" i="1" dirty="0"/>
              <a:t>Persistent Identifier</a:t>
            </a:r>
            <a:r>
              <a:rPr lang="fr-FR" i="0" dirty="0"/>
              <a:t>)</a:t>
            </a:r>
          </a:p>
          <a:p>
            <a:pPr marL="171450" indent="-171450">
              <a:buFontTx/>
              <a:buChar char="-"/>
            </a:pPr>
            <a:r>
              <a:rPr lang="fr-FR" i="0" dirty="0"/>
              <a:t>Les données doivent être décrites par des métadonnées</a:t>
            </a:r>
          </a:p>
          <a:p>
            <a:pPr marL="171450" indent="-171450">
              <a:buFontTx/>
              <a:buChar char="-"/>
            </a:pPr>
            <a:r>
              <a:rPr lang="fr-FR" i="0" dirty="0"/>
              <a:t>Ces métadonnées doivent inclure le PID</a:t>
            </a:r>
          </a:p>
          <a:p>
            <a:pPr marL="171450" indent="-171450">
              <a:buFontTx/>
              <a:buChar char="-"/>
            </a:pPr>
            <a:r>
              <a:rPr lang="fr-FR" i="0" dirty="0"/>
              <a:t>Les données doivent être déposées dans un entrepôt de données</a:t>
            </a:r>
          </a:p>
          <a:p>
            <a:pPr marL="171450" indent="-171450">
              <a:buFontTx/>
              <a:buChar char="-"/>
            </a:pPr>
            <a:endParaRPr lang="fr-FR" i="0" dirty="0"/>
          </a:p>
          <a:p>
            <a:pPr marL="0" indent="0">
              <a:buFontTx/>
              <a:buNone/>
            </a:pPr>
            <a:r>
              <a:rPr lang="fr-FR" i="0" dirty="0"/>
              <a:t>Le principe A (Accessible) a pour objectif de permettre d’accéder aux données et de les rendre téléchargeables. Pour cela :</a:t>
            </a:r>
          </a:p>
          <a:p>
            <a:pPr marL="171450" indent="-171450">
              <a:buFontTx/>
              <a:buChar char="-"/>
            </a:pPr>
            <a:r>
              <a:rPr lang="fr-FR" i="0" dirty="0"/>
              <a:t>Les données doivent être accessibles à travers un protocole de communication standard ;</a:t>
            </a:r>
          </a:p>
          <a:p>
            <a:pPr marL="171450" indent="-171450">
              <a:buFontTx/>
              <a:buChar char="-"/>
            </a:pPr>
            <a:r>
              <a:rPr lang="fr-FR" i="0" dirty="0"/>
              <a:t>Ce protocole doit être libre et ouvert ;</a:t>
            </a:r>
          </a:p>
          <a:p>
            <a:pPr marL="171450" indent="-171450">
              <a:buFontTx/>
              <a:buChar char="-"/>
            </a:pPr>
            <a:r>
              <a:rPr lang="fr-FR" i="0" dirty="0"/>
              <a:t>Ce protocole permet un accès par authentification si besoin ;</a:t>
            </a:r>
          </a:p>
          <a:p>
            <a:pPr marL="171450" indent="-171450">
              <a:buFontTx/>
              <a:buChar char="-"/>
            </a:pPr>
            <a:r>
              <a:rPr lang="fr-FR" i="0" dirty="0"/>
              <a:t>Les métadonnées restent accessibles même si les données ne le sont pas ou plus.</a:t>
            </a:r>
          </a:p>
          <a:p>
            <a:pPr marL="171450" indent="-171450">
              <a:buFontTx/>
              <a:buChar char="-"/>
            </a:pPr>
            <a:endParaRPr lang="fr-FR" i="0" dirty="0"/>
          </a:p>
          <a:p>
            <a:pPr marL="0" indent="0">
              <a:buFontTx/>
              <a:buNone/>
            </a:pPr>
            <a:r>
              <a:rPr lang="fr-FR" i="0" dirty="0"/>
              <a:t>Le principe I (Interopérable) a pour objectif de rendre les données exploitables quel que soit l’environnement informatique utilisé. Pour cela :</a:t>
            </a:r>
          </a:p>
          <a:p>
            <a:pPr marL="171450" indent="-171450">
              <a:buFontTx/>
              <a:buChar char="-"/>
            </a:pPr>
            <a:r>
              <a:rPr lang="fr-FR" i="0" dirty="0"/>
              <a:t>Les données sont décrites (par le biais des métadonnées) avec un vocabulaire contrôlé ;</a:t>
            </a:r>
          </a:p>
          <a:p>
            <a:pPr marL="171450" indent="-171450">
              <a:buFontTx/>
              <a:buChar char="-"/>
            </a:pPr>
            <a:r>
              <a:rPr lang="fr-FR" i="0" dirty="0"/>
              <a:t>Les vocabulaires utilisés respectent les principes FAIR ;</a:t>
            </a:r>
          </a:p>
          <a:p>
            <a:pPr marL="171450" indent="-171450">
              <a:buFontTx/>
              <a:buChar char="-"/>
            </a:pPr>
            <a:r>
              <a:rPr lang="fr-FR" i="0" dirty="0"/>
              <a:t>Les métadonnées sont reliées à d’autres données.</a:t>
            </a:r>
          </a:p>
          <a:p>
            <a:pPr marL="0" indent="0">
              <a:buFontTx/>
              <a:buNone/>
            </a:pPr>
            <a:endParaRPr lang="fr-FR" i="0" dirty="0"/>
          </a:p>
          <a:p>
            <a:pPr marL="0" indent="0">
              <a:buFontTx/>
              <a:buNone/>
            </a:pPr>
            <a:r>
              <a:rPr lang="fr-FR" i="0" dirty="0"/>
              <a:t>Le principe R (Réutilisable) a pour objectif de permettre la réutilisation des données pour de futures recherches. Pour cela :</a:t>
            </a:r>
          </a:p>
          <a:p>
            <a:pPr marL="171450" indent="-171450">
              <a:buFontTx/>
              <a:buChar char="-"/>
            </a:pPr>
            <a:r>
              <a:rPr lang="fr-FR" i="0" dirty="0"/>
              <a:t>Les métadonnées doivent donner le plus d’informations possible ;</a:t>
            </a:r>
          </a:p>
          <a:p>
            <a:pPr marL="171450" indent="-171450">
              <a:buFontTx/>
              <a:buChar char="-"/>
            </a:pPr>
            <a:r>
              <a:rPr lang="fr-FR" i="0" dirty="0"/>
              <a:t>Une licence d’utilisation est attribuée aux données ;</a:t>
            </a:r>
          </a:p>
          <a:p>
            <a:pPr marL="171450" indent="-171450">
              <a:buFontTx/>
              <a:buChar char="-"/>
            </a:pPr>
            <a:r>
              <a:rPr lang="fr-FR" i="0" dirty="0"/>
              <a:t>La description des données indique leur provenance (créateur, date…) ;</a:t>
            </a:r>
          </a:p>
          <a:p>
            <a:pPr marL="171450" indent="-171450">
              <a:buFontTx/>
              <a:buChar char="-"/>
            </a:pPr>
            <a:r>
              <a:rPr lang="fr-FR" i="0" dirty="0"/>
              <a:t>Le partage des données suit les standards de la communauté scientifique.</a:t>
            </a:r>
            <a:endParaRPr lang="fr-FR" dirty="0"/>
          </a:p>
        </p:txBody>
      </p:sp>
      <p:sp>
        <p:nvSpPr>
          <p:cNvPr id="4" name="Espace réservé du numéro de diapositive 3"/>
          <p:cNvSpPr>
            <a:spLocks noGrp="1"/>
          </p:cNvSpPr>
          <p:nvPr>
            <p:ph type="sldNum" sz="quarter" idx="5"/>
          </p:nvPr>
        </p:nvSpPr>
        <p:spPr/>
        <p:txBody>
          <a:bodyPr/>
          <a:lstStyle/>
          <a:p>
            <a:fld id="{B0FDF851-69C8-4706-ACB6-784B1226246B}" type="slidenum">
              <a:rPr lang="fr-FR" smtClean="0"/>
              <a:t>31</a:t>
            </a:fld>
            <a:endParaRPr lang="fr-FR"/>
          </a:p>
        </p:txBody>
      </p:sp>
    </p:spTree>
    <p:extLst>
      <p:ext uri="{BB962C8B-B14F-4D97-AF65-F5344CB8AC3E}">
        <p14:creationId xmlns:p14="http://schemas.microsoft.com/office/powerpoint/2010/main" val="1065670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Programme de travail du groupe Logiciels libres et open source du </a:t>
            </a:r>
            <a:r>
              <a:rPr lang="fr-FR" dirty="0" err="1"/>
              <a:t>CoSO</a:t>
            </a:r>
            <a:r>
              <a:rPr lang="fr-FR" dirty="0"/>
              <a:t> : https://www.ouvrirlascience.fr/logiciels-libres-et-open-source/</a:t>
            </a:r>
          </a:p>
          <a:p>
            <a:endParaRPr lang="fr-FR" dirty="0"/>
          </a:p>
        </p:txBody>
      </p:sp>
      <p:sp>
        <p:nvSpPr>
          <p:cNvPr id="4" name="Espace réservé du numéro de diapositive 3"/>
          <p:cNvSpPr>
            <a:spLocks noGrp="1"/>
          </p:cNvSpPr>
          <p:nvPr>
            <p:ph type="sldNum" sz="quarter" idx="5"/>
          </p:nvPr>
        </p:nvSpPr>
        <p:spPr/>
        <p:txBody>
          <a:bodyPr/>
          <a:lstStyle/>
          <a:p>
            <a:fld id="{B0FDF851-69C8-4706-ACB6-784B1226246B}" type="slidenum">
              <a:rPr lang="fr-FR" smtClean="0"/>
              <a:t>34</a:t>
            </a:fld>
            <a:endParaRPr lang="fr-FR"/>
          </a:p>
        </p:txBody>
      </p:sp>
    </p:spTree>
    <p:extLst>
      <p:ext uri="{BB962C8B-B14F-4D97-AF65-F5344CB8AC3E}">
        <p14:creationId xmlns:p14="http://schemas.microsoft.com/office/powerpoint/2010/main" val="2379559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À noter qu’un autre type de « carnet de notes » gagnerait à être ouvert, pour les mêmes raisons qui motivent l’ouverture des cahiers de laboratoire et carnets de recherche ci-après évoqués : les carnets de terrain, rédigés par des chercheurs de diverses disciplines (archéologie, sociologie, sciences de la terre…) quand ils sont en mission à l’extérieur de leur laboratoire, notamment dans la phase de collecte des données de recherche.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 genre de pratique n’est pas encore très répandu.</a:t>
            </a:r>
          </a:p>
        </p:txBody>
      </p:sp>
      <p:sp>
        <p:nvSpPr>
          <p:cNvPr id="4" name="Espace réservé du numéro de diapositive 3"/>
          <p:cNvSpPr>
            <a:spLocks noGrp="1"/>
          </p:cNvSpPr>
          <p:nvPr>
            <p:ph type="sldNum" sz="quarter" idx="5"/>
          </p:nvPr>
        </p:nvSpPr>
        <p:spPr/>
        <p:txBody>
          <a:bodyPr/>
          <a:lstStyle/>
          <a:p>
            <a:fld id="{B0FDF851-69C8-4706-ACB6-784B1226246B}" type="slidenum">
              <a:rPr lang="fr-FR" smtClean="0"/>
              <a:t>35</a:t>
            </a:fld>
            <a:endParaRPr lang="fr-FR"/>
          </a:p>
        </p:txBody>
      </p:sp>
    </p:spTree>
    <p:extLst>
      <p:ext uri="{BB962C8B-B14F-4D97-AF65-F5344CB8AC3E}">
        <p14:creationId xmlns:p14="http://schemas.microsoft.com/office/powerpoint/2010/main" val="2207888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err="1">
                <a:effectLst/>
              </a:rPr>
              <a:t>En</a:t>
            </a:r>
            <a:r>
              <a:rPr lang="en-US" dirty="0">
                <a:effectLst/>
              </a:rPr>
              <a:t> savoir plus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effectLst/>
              </a:rPr>
              <a:t>« Cahiers de laboratoire : entre l’héritage du papier et l’horizon du numérique », </a:t>
            </a:r>
            <a:r>
              <a:rPr lang="fr-FR" i="1" dirty="0">
                <a:effectLst/>
              </a:rPr>
              <a:t>DATACC</a:t>
            </a:r>
            <a:r>
              <a:rPr lang="fr-FR" dirty="0">
                <a:effectLst/>
              </a:rPr>
              <a:t>, 2020 (en ligne </a:t>
            </a:r>
            <a:r>
              <a:rPr lang="fr-FR" dirty="0">
                <a:effectLst/>
                <a:hlinkClick r:id="rId3"/>
              </a:rPr>
              <a:t>https://www.datacc.org/bonnes-pratiques/utiliser-un-cahier-de-laboratoire-numerique/utiliser-un-cahier-de-laboratoire-electronique/</a:t>
            </a:r>
            <a:r>
              <a:rPr lang="fr-FR" dirty="0">
                <a:effectLst/>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effectLst/>
              </a:rPr>
              <a:t>M. Mann et R.J. Harding, « Ouvrez votre cahier de laboratoire », 2019 (en ligne </a:t>
            </a:r>
            <a:r>
              <a:rPr lang="fr-FR" dirty="0">
                <a:effectLst/>
                <a:hlinkClick r:id="rId4"/>
              </a:rPr>
              <a:t>https://conp.ca/fr/ouvrez-votre-cahier-de-laboratoire/</a:t>
            </a:r>
            <a:r>
              <a:rPr lang="fr-FR" dirty="0">
                <a:effectLst/>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R.J. Harding, « Open notebook science can maximize impact for rare disease projects », </a:t>
            </a:r>
            <a:r>
              <a:rPr lang="en-US" sz="1200" i="1" dirty="0"/>
              <a:t>PLOS Biology</a:t>
            </a:r>
            <a:r>
              <a:rPr lang="en-US" sz="1200" dirty="0"/>
              <a:t>, 2019 (</a:t>
            </a:r>
            <a:r>
              <a:rPr lang="en-US" sz="1200" dirty="0" err="1">
                <a:hlinkClick r:id="rId5"/>
              </a:rPr>
              <a:t>en</a:t>
            </a:r>
            <a:r>
              <a:rPr lang="en-US" sz="1200" dirty="0">
                <a:hlinkClick r:id="rId5"/>
              </a:rPr>
              <a:t> </a:t>
            </a:r>
            <a:r>
              <a:rPr lang="en-US" sz="1200" dirty="0" err="1">
                <a:hlinkClick r:id="rId5"/>
              </a:rPr>
              <a:t>ligne</a:t>
            </a:r>
            <a:r>
              <a:rPr lang="en-US" sz="1200" dirty="0"/>
              <a:t>)</a:t>
            </a:r>
            <a:endParaRPr lang="fr-FR" dirty="0">
              <a:effectLst/>
            </a:endParaRPr>
          </a:p>
          <a:p>
            <a:endParaRPr lang="en-US" dirty="0">
              <a:effectLst/>
            </a:endParaRPr>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36</a:t>
            </a:fld>
            <a:endParaRPr lang="fr-FR"/>
          </a:p>
        </p:txBody>
      </p:sp>
    </p:spTree>
    <p:extLst>
      <p:ext uri="{BB962C8B-B14F-4D97-AF65-F5344CB8AC3E}">
        <p14:creationId xmlns:p14="http://schemas.microsoft.com/office/powerpoint/2010/main" val="3879634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Axe n°1 : L’ouverture des publications scientifiques doit devenir la pratique par </a:t>
            </a:r>
            <a:r>
              <a:rPr lang="fr-FR" dirty="0" err="1"/>
              <a:t>défaut</a:t>
            </a:r>
            <a:r>
              <a:rPr lang="fr-FR" dirty="0"/>
              <a:t> aussi vite que possible. Pour engager cette dynamique, les publications issues de recherches </a:t>
            </a:r>
            <a:r>
              <a:rPr lang="fr-FR" dirty="0" err="1"/>
              <a:t>financées</a:t>
            </a:r>
            <a:r>
              <a:rPr lang="fr-FR" dirty="0"/>
              <a:t> au moyen d’appels à projets sur fonds publics seront obligatoirement mises à disposition en </a:t>
            </a:r>
            <a:r>
              <a:rPr lang="fr-FR" dirty="0" err="1"/>
              <a:t>accès</a:t>
            </a:r>
            <a:r>
              <a:rPr lang="fr-FR" dirty="0"/>
              <a:t> ouvert, que ce soit par la publication dans des revues ou ouvrages nativement en </a:t>
            </a:r>
            <a:r>
              <a:rPr lang="fr-FR" dirty="0" err="1"/>
              <a:t>accès</a:t>
            </a:r>
            <a:r>
              <a:rPr lang="fr-FR" dirty="0"/>
              <a:t> ouvert, soit par </a:t>
            </a:r>
            <a:r>
              <a:rPr lang="fr-FR" dirty="0" err="1"/>
              <a:t>dépôt</a:t>
            </a:r>
            <a:r>
              <a:rPr lang="fr-FR" dirty="0"/>
              <a:t> dans une archive ouverte publique comme HAL.</a:t>
            </a:r>
          </a:p>
          <a:p>
            <a:r>
              <a:rPr lang="fr-FR" dirty="0"/>
              <a:t>Mesures concrètes :</a:t>
            </a:r>
          </a:p>
          <a:p>
            <a:pPr marL="171450" indent="-171450">
              <a:buFontTx/>
              <a:buChar char="-"/>
            </a:pPr>
            <a:r>
              <a:rPr lang="fr-FR" dirty="0"/>
              <a:t>Rendre obligatoire la publication en </a:t>
            </a:r>
            <a:r>
              <a:rPr lang="fr-FR" dirty="0" err="1"/>
              <a:t>accès</a:t>
            </a:r>
            <a:r>
              <a:rPr lang="fr-FR" dirty="0"/>
              <a:t> ouvert des articles et livres issus de recherches </a:t>
            </a:r>
            <a:r>
              <a:rPr lang="fr-FR" dirty="0" err="1"/>
              <a:t>financées</a:t>
            </a:r>
            <a:r>
              <a:rPr lang="fr-FR" dirty="0"/>
              <a:t> par appel d’offres sur fonds publics ;</a:t>
            </a:r>
          </a:p>
          <a:p>
            <a:pPr marL="171450" indent="-171450">
              <a:buFontTx/>
              <a:buChar char="-"/>
            </a:pPr>
            <a:r>
              <a:rPr lang="fr-FR" dirty="0"/>
              <a:t>Créer un fonds pour la science ouverte ;</a:t>
            </a:r>
          </a:p>
          <a:p>
            <a:pPr marL="171450" indent="-171450">
              <a:buFontTx/>
              <a:buChar char="-"/>
            </a:pPr>
            <a:r>
              <a:rPr lang="fr-FR" dirty="0"/>
              <a:t>Soutenir l’archive ouverte nationale HAL et simplifier le dépôt par les chercheurs qui publient en accès ouvert sur d’autres plateformes dans le monde.</a:t>
            </a:r>
          </a:p>
          <a:p>
            <a:pPr marL="171450" indent="-171450">
              <a:buFontTx/>
              <a:buChar char="-"/>
            </a:pPr>
            <a:endParaRPr lang="fr-FR" dirty="0"/>
          </a:p>
          <a:p>
            <a:r>
              <a:rPr lang="fr-FR" dirty="0"/>
              <a:t>Axe n°2 : Notre ambition est de faire en sorte que les </a:t>
            </a:r>
            <a:r>
              <a:rPr lang="fr-FR" dirty="0" err="1"/>
              <a:t>données</a:t>
            </a:r>
            <a:r>
              <a:rPr lang="fr-FR" dirty="0"/>
              <a:t> produites par la recherche publique </a:t>
            </a:r>
            <a:r>
              <a:rPr lang="fr-FR" dirty="0" err="1"/>
              <a:t>française</a:t>
            </a:r>
            <a:r>
              <a:rPr lang="fr-FR" dirty="0"/>
              <a:t> soient progressivement </a:t>
            </a:r>
            <a:r>
              <a:rPr lang="fr-FR" dirty="0" err="1"/>
              <a:t>structurées</a:t>
            </a:r>
            <a:r>
              <a:rPr lang="fr-FR" dirty="0"/>
              <a:t> en </a:t>
            </a:r>
            <a:r>
              <a:rPr lang="fr-FR" dirty="0" err="1"/>
              <a:t>conformite</a:t>
            </a:r>
            <a:r>
              <a:rPr lang="fr-FR" dirty="0"/>
              <a:t>́ avec les principes FAIR (Facile à trouver, Accessible, </a:t>
            </a:r>
            <a:r>
              <a:rPr lang="fr-FR" dirty="0" err="1"/>
              <a:t>Interopérable</a:t>
            </a:r>
            <a:r>
              <a:rPr lang="fr-FR" dirty="0"/>
              <a:t>, </a:t>
            </a:r>
            <a:r>
              <a:rPr lang="fr-FR" dirty="0" err="1"/>
              <a:t>Réutilisable</a:t>
            </a:r>
            <a:r>
              <a:rPr lang="fr-FR" dirty="0"/>
              <a:t>), </a:t>
            </a:r>
            <a:r>
              <a:rPr lang="fr-FR" dirty="0" err="1"/>
              <a:t>préservées</a:t>
            </a:r>
            <a:r>
              <a:rPr lang="fr-FR" dirty="0"/>
              <a:t> et, quand cela est possible, ouvertes.</a:t>
            </a:r>
          </a:p>
          <a:p>
            <a:r>
              <a:rPr lang="fr-FR" dirty="0"/>
              <a:t>Mesures concrètes :</a:t>
            </a:r>
          </a:p>
          <a:p>
            <a:pPr marL="171450" indent="-171450">
              <a:buFontTx/>
              <a:buChar char="-"/>
            </a:pPr>
            <a:r>
              <a:rPr lang="fr-FR" dirty="0"/>
              <a:t>Rendre obligatoire la diffusion ouverte des </a:t>
            </a:r>
            <a:r>
              <a:rPr lang="fr-FR" dirty="0" err="1"/>
              <a:t>données</a:t>
            </a:r>
            <a:r>
              <a:rPr lang="fr-FR" dirty="0"/>
              <a:t> de recherche issues de programmes </a:t>
            </a:r>
            <a:r>
              <a:rPr lang="fr-FR" dirty="0" err="1"/>
              <a:t>financés</a:t>
            </a:r>
            <a:r>
              <a:rPr lang="fr-FR" dirty="0"/>
              <a:t> par appels à projets sur fonds publics ;</a:t>
            </a:r>
          </a:p>
          <a:p>
            <a:pPr marL="171450" indent="-171450">
              <a:buFontTx/>
              <a:buChar char="-"/>
            </a:pPr>
            <a:r>
              <a:rPr lang="fr-FR" dirty="0" err="1"/>
              <a:t>Créer</a:t>
            </a:r>
            <a:r>
              <a:rPr lang="fr-FR" dirty="0"/>
              <a:t> la fonction d’administrateur des </a:t>
            </a:r>
            <a:r>
              <a:rPr lang="fr-FR" dirty="0" err="1"/>
              <a:t>données</a:t>
            </a:r>
            <a:r>
              <a:rPr lang="fr-FR" dirty="0"/>
              <a:t> et le </a:t>
            </a:r>
            <a:r>
              <a:rPr lang="fr-FR" dirty="0" err="1"/>
              <a:t>réseau</a:t>
            </a:r>
            <a:r>
              <a:rPr lang="fr-FR" dirty="0"/>
              <a:t> associé au sein des </a:t>
            </a:r>
            <a:r>
              <a:rPr lang="fr-FR" dirty="0" err="1"/>
              <a:t>établissements</a:t>
            </a:r>
            <a:r>
              <a:rPr lang="fr-FR" dirty="0"/>
              <a:t> ;</a:t>
            </a:r>
          </a:p>
          <a:p>
            <a:pPr marL="171450" indent="-171450">
              <a:buFontTx/>
              <a:buChar char="-"/>
            </a:pPr>
            <a:r>
              <a:rPr lang="fr-FR" dirty="0" err="1"/>
              <a:t>Créer</a:t>
            </a:r>
            <a:r>
              <a:rPr lang="fr-FR" dirty="0"/>
              <a:t> les conditions et promouvoir l'adoption d'une politique de données ouvertes associées aux articles par les chercheurs.</a:t>
            </a:r>
          </a:p>
          <a:p>
            <a:pPr marL="171450" indent="-171450">
              <a:buFontTx/>
              <a:buChar char="-"/>
            </a:pPr>
            <a:endParaRPr lang="fr-FR" dirty="0"/>
          </a:p>
          <a:p>
            <a:pPr marL="0" indent="0">
              <a:buFontTx/>
              <a:buNone/>
            </a:pPr>
            <a:r>
              <a:rPr lang="fr-FR" dirty="0"/>
              <a:t>Axe n°3 : Le </a:t>
            </a:r>
            <a:r>
              <a:rPr lang="fr-FR" dirty="0" err="1"/>
              <a:t>succès</a:t>
            </a:r>
            <a:r>
              <a:rPr lang="fr-FR" dirty="0"/>
              <a:t> de la science ouverte implique le </a:t>
            </a:r>
            <a:r>
              <a:rPr lang="fr-FR" dirty="0" err="1"/>
              <a:t>développement</a:t>
            </a:r>
            <a:r>
              <a:rPr lang="fr-FR" dirty="0"/>
              <a:t> de nouvelles pratiques quotidiennes pour les chercheurs. Cela </a:t>
            </a:r>
            <a:r>
              <a:rPr lang="fr-FR" dirty="0" err="1"/>
              <a:t>nécessite</a:t>
            </a:r>
            <a:r>
              <a:rPr lang="fr-FR" dirty="0"/>
              <a:t> la </a:t>
            </a:r>
            <a:r>
              <a:rPr lang="fr-FR" dirty="0" err="1"/>
              <a:t>définition</a:t>
            </a:r>
            <a:r>
              <a:rPr lang="fr-FR" dirty="0"/>
              <a:t> de nouvelles </a:t>
            </a:r>
            <a:r>
              <a:rPr lang="fr-FR" dirty="0" err="1"/>
              <a:t>compétences</a:t>
            </a:r>
            <a:r>
              <a:rPr lang="fr-FR" dirty="0"/>
              <a:t>, le </a:t>
            </a:r>
            <a:r>
              <a:rPr lang="fr-FR" dirty="0" err="1"/>
              <a:t>développement</a:t>
            </a:r>
            <a:r>
              <a:rPr lang="fr-FR" dirty="0"/>
              <a:t> de nouvelles formations et l’adoption de nouveaux services.</a:t>
            </a:r>
          </a:p>
          <a:p>
            <a:pPr marL="0" indent="0">
              <a:buFontTx/>
              <a:buNone/>
            </a:pPr>
            <a:r>
              <a:rPr lang="fr-FR" dirty="0"/>
              <a:t>Mesures concrètes :</a:t>
            </a:r>
          </a:p>
          <a:p>
            <a:pPr marL="171450" indent="-171450">
              <a:buFontTx/>
              <a:buChar char="-"/>
            </a:pPr>
            <a:r>
              <a:rPr lang="fr-FR" dirty="0" err="1"/>
              <a:t>Développer</a:t>
            </a:r>
            <a:r>
              <a:rPr lang="fr-FR" dirty="0"/>
              <a:t> les </a:t>
            </a:r>
            <a:r>
              <a:rPr lang="fr-FR" dirty="0" err="1"/>
              <a:t>compétences</a:t>
            </a:r>
            <a:r>
              <a:rPr lang="fr-FR" dirty="0"/>
              <a:t> en </a:t>
            </a:r>
            <a:r>
              <a:rPr lang="fr-FR" dirty="0" err="1"/>
              <a:t>matière</a:t>
            </a:r>
            <a:r>
              <a:rPr lang="fr-FR" dirty="0"/>
              <a:t> de science ouverte notamment au sein des </a:t>
            </a:r>
            <a:r>
              <a:rPr lang="fr-FR" dirty="0" err="1"/>
              <a:t>écoles</a:t>
            </a:r>
            <a:r>
              <a:rPr lang="fr-FR" dirty="0"/>
              <a:t> doctorales ;</a:t>
            </a:r>
          </a:p>
          <a:p>
            <a:pPr marL="171450" indent="-171450">
              <a:buFontTx/>
              <a:buChar char="-"/>
            </a:pPr>
            <a:r>
              <a:rPr lang="fr-FR" dirty="0"/>
              <a:t>Engager les </a:t>
            </a:r>
            <a:r>
              <a:rPr lang="fr-FR" dirty="0" err="1"/>
              <a:t>opérateurs</a:t>
            </a:r>
            <a:r>
              <a:rPr lang="fr-FR" dirty="0"/>
              <a:t> de la recherche à se doter d’une politique de science ouverte ;</a:t>
            </a:r>
          </a:p>
          <a:p>
            <a:pPr marL="171450" indent="-171450">
              <a:buFontTx/>
              <a:buChar char="-"/>
            </a:pPr>
            <a:r>
              <a:rPr lang="fr-FR" dirty="0"/>
              <a:t>Contribuer activement à la structuration </a:t>
            </a:r>
            <a:r>
              <a:rPr lang="fr-FR" dirty="0" err="1"/>
              <a:t>européenne</a:t>
            </a:r>
            <a:r>
              <a:rPr lang="fr-FR" dirty="0"/>
              <a:t> au sein du </a:t>
            </a:r>
            <a:r>
              <a:rPr lang="fr-FR" dirty="0" err="1"/>
              <a:t>European</a:t>
            </a:r>
            <a:r>
              <a:rPr lang="fr-FR" dirty="0"/>
              <a:t> Open Science Cloud et par la participation à GO FAIR.</a:t>
            </a:r>
          </a:p>
          <a:p>
            <a:pPr marL="171450" indent="-171450">
              <a:buFontTx/>
              <a:buChar char="-"/>
            </a:pPr>
            <a:endParaRPr lang="fr-FR" dirty="0"/>
          </a:p>
          <a:p>
            <a:pPr marL="0" indent="0">
              <a:buFontTx/>
              <a:buNone/>
            </a:pPr>
            <a:r>
              <a:rPr lang="fr-FR" dirty="0"/>
              <a:t>Texte intégral du Plan sur https://www.ouvrirlascience.fr/plan-national-pour-la-science-ouverte/</a:t>
            </a:r>
          </a:p>
        </p:txBody>
      </p:sp>
      <p:sp>
        <p:nvSpPr>
          <p:cNvPr id="4" name="Espace réservé du numéro de diapositive 3"/>
          <p:cNvSpPr>
            <a:spLocks noGrp="1"/>
          </p:cNvSpPr>
          <p:nvPr>
            <p:ph type="sldNum" sz="quarter" idx="5"/>
          </p:nvPr>
        </p:nvSpPr>
        <p:spPr/>
        <p:txBody>
          <a:bodyPr/>
          <a:lstStyle/>
          <a:p>
            <a:fld id="{B0FDF851-69C8-4706-ACB6-784B1226246B}" type="slidenum">
              <a:rPr lang="fr-FR" smtClean="0"/>
              <a:t>5</a:t>
            </a:fld>
            <a:endParaRPr lang="fr-FR"/>
          </a:p>
        </p:txBody>
      </p:sp>
    </p:spTree>
    <p:extLst>
      <p:ext uri="{BB962C8B-B14F-4D97-AF65-F5344CB8AC3E}">
        <p14:creationId xmlns:p14="http://schemas.microsoft.com/office/powerpoint/2010/main" val="2264181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Autres points soulevés par D. Petermann (https://enthese.hypotheses.org/1519) :</a:t>
            </a:r>
          </a:p>
          <a:p>
            <a:r>
              <a:rPr lang="fr-FR" dirty="0">
                <a:effectLst/>
              </a:rPr>
              <a:t>Il n’existe pas un seul modèle de blog scientifique. Les carnets de recherche se caractérisent par une grande diversité :</a:t>
            </a:r>
          </a:p>
          <a:p>
            <a:pPr marL="171450" indent="-171450">
              <a:buFontTx/>
              <a:buChar char="-"/>
            </a:pPr>
            <a:r>
              <a:rPr lang="fr-FR" u="none" dirty="0">
                <a:effectLst/>
              </a:rPr>
              <a:t>Objectifs : écrire pour soi-même, communiquer ses recherches, avoir une meilleure visibilité…</a:t>
            </a:r>
          </a:p>
          <a:p>
            <a:pPr marL="171450" indent="-171450">
              <a:buFontTx/>
              <a:buChar char="-"/>
            </a:pPr>
            <a:r>
              <a:rPr lang="fr-FR" u="none" dirty="0">
                <a:effectLst/>
              </a:rPr>
              <a:t>Contenu : journal de bord de la recherche, veille scientifique, compte rendu d’ouvrage, annonce, compte rendu d’événement scientifique…</a:t>
            </a:r>
          </a:p>
          <a:p>
            <a:pPr marL="171450" indent="-171450">
              <a:buFontTx/>
              <a:buChar char="-"/>
            </a:pPr>
            <a:r>
              <a:rPr lang="fr-FR" u="none" dirty="0">
                <a:effectLst/>
              </a:rPr>
              <a:t>Forme : billet court, synthèse, billet long et détaillé, contenu multimédia…</a:t>
            </a:r>
          </a:p>
          <a:p>
            <a:pPr marL="171450" indent="-171450">
              <a:buFontTx/>
              <a:buChar char="-"/>
            </a:pPr>
            <a:r>
              <a:rPr lang="fr-FR" u="none" dirty="0">
                <a:effectLst/>
              </a:rPr>
              <a:t>Rédacteur : chercheur, journaliste, étudiant, ingénieur d’étude ou de recherche, professionnel de bibliothèque, passionné de science…</a:t>
            </a:r>
          </a:p>
          <a:p>
            <a:pPr marL="171450" indent="-171450">
              <a:buFontTx/>
              <a:buChar char="-"/>
            </a:pPr>
            <a:r>
              <a:rPr lang="fr-FR" u="none" dirty="0">
                <a:effectLst/>
              </a:rPr>
              <a:t>Public visé, lectorat : communauté scientifique, étudiants, grand public…</a:t>
            </a:r>
          </a:p>
          <a:p>
            <a:endParaRPr lang="fr-FR" u="none" dirty="0">
              <a:effectLst/>
            </a:endParaRPr>
          </a:p>
          <a:p>
            <a:r>
              <a:rPr lang="fr-FR" u="none" dirty="0">
                <a:effectLst/>
              </a:rPr>
              <a:t>Chaque blog scientifique a sa particularité. Selon la manière dont le chercheur se l’approprie, le carnet peut remplir différentes fonctions.</a:t>
            </a:r>
          </a:p>
          <a:p>
            <a:r>
              <a:rPr lang="fr-FR" u="none" dirty="0">
                <a:effectLst/>
              </a:rPr>
              <a:t>D’ailleurs, le carnet de recherche n’est pas forcément individuel. Il est possible de participer à des blogs scientifiques collaboratifs, par exemple dans le cadre d’un séminaire, d’un laboratoire junior ou d’une association de jeunes chercheurs (c’est le cas du blog </a:t>
            </a:r>
            <a:r>
              <a:rPr lang="fr-FR" u="none" dirty="0" err="1">
                <a:effectLst/>
              </a:rPr>
              <a:t>d’ENthèSe</a:t>
            </a:r>
            <a:r>
              <a:rPr lang="fr-FR" u="none" dirty="0">
                <a:effectLst/>
              </a:rPr>
              <a:t>).</a:t>
            </a:r>
          </a:p>
        </p:txBody>
      </p:sp>
      <p:sp>
        <p:nvSpPr>
          <p:cNvPr id="4" name="Espace réservé du numéro de diapositive 3"/>
          <p:cNvSpPr>
            <a:spLocks noGrp="1"/>
          </p:cNvSpPr>
          <p:nvPr>
            <p:ph type="sldNum" sz="quarter" idx="5"/>
          </p:nvPr>
        </p:nvSpPr>
        <p:spPr/>
        <p:txBody>
          <a:bodyPr/>
          <a:lstStyle/>
          <a:p>
            <a:fld id="{B0FDF851-69C8-4706-ACB6-784B1226246B}" type="slidenum">
              <a:rPr lang="fr-FR" smtClean="0"/>
              <a:t>38</a:t>
            </a:fld>
            <a:endParaRPr lang="fr-FR"/>
          </a:p>
        </p:txBody>
      </p:sp>
    </p:spTree>
    <p:extLst>
      <p:ext uri="{BB962C8B-B14F-4D97-AF65-F5344CB8AC3E}">
        <p14:creationId xmlns:p14="http://schemas.microsoft.com/office/powerpoint/2010/main" val="2813108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 Pour que la science profite réellement aux populations et à la planète et ne laisse personne de côté, il est nécessaire de transformer l’ensemble du processus scientifique. La science ouverte est un mouvement qui vise à rendre la science plus ouverte, plus accessible, plus efficace, plus démocratique et plus transparente. Portée par les progrès sans précédent de notre monde numérique, la transition vers la science ouverte permet aux informations, aux données et aux résultats scientifiques d’être plus largement accessibles (accès ouvert), d’être exploités de manière plus fiable (données ouvertes), avec la participation active de toutes les parties prenantes concernées (ouverture vers la société). En encourageant la science à être plus en phase avec les besoins de la société et en favorisant l’égalité des chances pour tous (scientifiques, innovateurs, responsables de l’élaboration des politiques et citoyens), la science ouverte peut être un véritable changement de cap vers la réalisation du droit à la science et la réduction des écarts entre les pays et au sein de ceux-ci en matière de science, de technologie et d’innovation. »</a:t>
            </a:r>
            <a:endParaRPr lang="fr-FR" dirty="0"/>
          </a:p>
        </p:txBody>
      </p:sp>
      <p:sp>
        <p:nvSpPr>
          <p:cNvPr id="4" name="Espace réservé du numéro de diapositive 3"/>
          <p:cNvSpPr>
            <a:spLocks noGrp="1"/>
          </p:cNvSpPr>
          <p:nvPr>
            <p:ph type="sldNum" sz="quarter" idx="5"/>
          </p:nvPr>
        </p:nvSpPr>
        <p:spPr/>
        <p:txBody>
          <a:bodyPr/>
          <a:lstStyle/>
          <a:p>
            <a:fld id="{01E1A0B0-0219-49D1-8E48-92EE223C5F7E}" type="slidenum">
              <a:rPr lang="fr-FR" smtClean="0"/>
              <a:t>7</a:t>
            </a:fld>
            <a:endParaRPr lang="fr-FR"/>
          </a:p>
        </p:txBody>
      </p:sp>
    </p:spTree>
    <p:extLst>
      <p:ext uri="{BB962C8B-B14F-4D97-AF65-F5344CB8AC3E}">
        <p14:creationId xmlns:p14="http://schemas.microsoft.com/office/powerpoint/2010/main" val="3619464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En savoir plus : </a:t>
            </a:r>
            <a:r>
              <a:rPr lang="fr-FR" dirty="0">
                <a:effectLst/>
              </a:rPr>
              <a:t>I. </a:t>
            </a:r>
            <a:r>
              <a:rPr lang="fr-FR" dirty="0" err="1">
                <a:effectLst/>
              </a:rPr>
              <a:t>Grigorov</a:t>
            </a:r>
            <a:r>
              <a:rPr lang="fr-FR" dirty="0">
                <a:effectLst/>
              </a:rPr>
              <a:t> et al., </a:t>
            </a:r>
            <a:r>
              <a:rPr lang="fr-FR" i="1" dirty="0">
                <a:effectLst/>
              </a:rPr>
              <a:t>FOSTER Open Science Learning Objectives</a:t>
            </a:r>
            <a:r>
              <a:rPr lang="fr-FR" dirty="0">
                <a:effectLst/>
              </a:rPr>
              <a:t>, </a:t>
            </a:r>
            <a:r>
              <a:rPr lang="fr-FR" dirty="0" err="1">
                <a:effectLst/>
              </a:rPr>
              <a:t>Zenodo</a:t>
            </a:r>
            <a:r>
              <a:rPr lang="fr-FR" dirty="0">
                <a:effectLst/>
              </a:rPr>
              <a:t> (en ligne </a:t>
            </a:r>
            <a:r>
              <a:rPr lang="fr-FR" dirty="0">
                <a:effectLst/>
                <a:hlinkClick r:id="rId3"/>
              </a:rPr>
              <a:t>https://zenodo.org/record/15603</a:t>
            </a:r>
            <a:r>
              <a:rPr lang="fr-FR" dirty="0">
                <a:effectLst/>
              </a:rPr>
              <a:t>).</a:t>
            </a:r>
          </a:p>
        </p:txBody>
      </p:sp>
      <p:sp>
        <p:nvSpPr>
          <p:cNvPr id="4" name="Espace réservé du numéro de diapositive 3"/>
          <p:cNvSpPr>
            <a:spLocks noGrp="1"/>
          </p:cNvSpPr>
          <p:nvPr>
            <p:ph type="sldNum" sz="quarter" idx="5"/>
          </p:nvPr>
        </p:nvSpPr>
        <p:spPr/>
        <p:txBody>
          <a:bodyPr/>
          <a:lstStyle/>
          <a:p>
            <a:fld id="{B0FDF851-69C8-4706-ACB6-784B1226246B}" type="slidenum">
              <a:rPr lang="fr-FR" smtClean="0"/>
              <a:t>8</a:t>
            </a:fld>
            <a:endParaRPr lang="fr-FR"/>
          </a:p>
        </p:txBody>
      </p:sp>
    </p:spTree>
    <p:extLst>
      <p:ext uri="{BB962C8B-B14F-4D97-AF65-F5344CB8AC3E}">
        <p14:creationId xmlns:p14="http://schemas.microsoft.com/office/powerpoint/2010/main" val="773961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0FDF851-69C8-4706-ACB6-784B1226246B}" type="slidenum">
              <a:rPr lang="fr-FR" smtClean="0"/>
              <a:t>9</a:t>
            </a:fld>
            <a:endParaRPr lang="fr-FR"/>
          </a:p>
        </p:txBody>
      </p:sp>
    </p:spTree>
    <p:extLst>
      <p:ext uri="{BB962C8B-B14F-4D97-AF65-F5344CB8AC3E}">
        <p14:creationId xmlns:p14="http://schemas.microsoft.com/office/powerpoint/2010/main" val="1827477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Retrouvez les dates-clés de la science ouverte sous la forme d’une animation ici : https://www.science-ouverte.cnrs.fr/dates-cles-science-ouverte/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Voir aussi </a:t>
            </a:r>
            <a:r>
              <a:rPr lang="fr-FR" dirty="0">
                <a:effectLst/>
              </a:rPr>
              <a:t>« Un historique du libre accès aux publications et aux données », </a:t>
            </a:r>
            <a:r>
              <a:rPr lang="fr-FR" i="1" dirty="0">
                <a:effectLst/>
              </a:rPr>
              <a:t>Ouvrir la Science</a:t>
            </a:r>
            <a:r>
              <a:rPr lang="fr-FR" dirty="0">
                <a:effectLst/>
              </a:rPr>
              <a:t>, 2019 (en ligne </a:t>
            </a:r>
            <a:r>
              <a:rPr lang="fr-FR" dirty="0">
                <a:effectLst/>
                <a:hlinkClick r:id="rId3"/>
              </a:rPr>
              <a:t>https://www.ouvrirlascience.fr/un-historique-du-libre-acces-aux-publications-scientifiques-et-aux-donnees</a:t>
            </a:r>
            <a:r>
              <a:rPr lang="fr-FR" dirty="0">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B0FDF851-69C8-4706-ACB6-784B1226246B}" type="slidenum">
              <a:rPr lang="fr-FR" smtClean="0"/>
              <a:t>11</a:t>
            </a:fld>
            <a:endParaRPr lang="fr-FR"/>
          </a:p>
        </p:txBody>
      </p:sp>
    </p:spTree>
    <p:extLst>
      <p:ext uri="{BB962C8B-B14F-4D97-AF65-F5344CB8AC3E}">
        <p14:creationId xmlns:p14="http://schemas.microsoft.com/office/powerpoint/2010/main" val="1161092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pastilles non cliquables sont les composantes de la science ouverte pour lesquelles n’existe pas (encore !) de contenu de niveau intermédiaire.</a:t>
            </a:r>
          </a:p>
        </p:txBody>
      </p:sp>
      <p:sp>
        <p:nvSpPr>
          <p:cNvPr id="4" name="Espace réservé du numéro de diapositive 3"/>
          <p:cNvSpPr>
            <a:spLocks noGrp="1"/>
          </p:cNvSpPr>
          <p:nvPr>
            <p:ph type="sldNum" sz="quarter" idx="5"/>
          </p:nvPr>
        </p:nvSpPr>
        <p:spPr/>
        <p:txBody>
          <a:bodyPr/>
          <a:lstStyle/>
          <a:p>
            <a:fld id="{B0FDF851-69C8-4706-ACB6-784B1226246B}" type="slidenum">
              <a:rPr lang="fr-FR" smtClean="0"/>
              <a:t>16</a:t>
            </a:fld>
            <a:endParaRPr lang="fr-FR"/>
          </a:p>
        </p:txBody>
      </p:sp>
    </p:spTree>
    <p:extLst>
      <p:ext uri="{BB962C8B-B14F-4D97-AF65-F5344CB8AC3E}">
        <p14:creationId xmlns:p14="http://schemas.microsoft.com/office/powerpoint/2010/main" val="112164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À noter que plus de 11 000 revues indexées dans le DOAJ n’exigent pas d’APC, même si la plupart des articles publiés le sont plutôt dans des revues avec APC…</a:t>
            </a:r>
          </a:p>
          <a:p>
            <a:endParaRPr lang="fr-FR" dirty="0"/>
          </a:p>
          <a:p>
            <a:r>
              <a:rPr lang="fr-FR" dirty="0"/>
              <a:t>Source : </a:t>
            </a:r>
            <a:r>
              <a:rPr lang="fr-FR" dirty="0" err="1"/>
              <a:t>Fovet</a:t>
            </a:r>
            <a:r>
              <a:rPr lang="fr-FR" dirty="0"/>
              <a:t>-Rabot, C.  2021. Publier dans une revue en libre accès, en 6 points. Montpellier, France : CIRAD, 5 p. </a:t>
            </a:r>
            <a:r>
              <a:rPr lang="fr-FR" dirty="0">
                <a:hlinkClick r:id="rId3" tooltip="Lien vers https://doi.org/10.18167/coopist/0033"/>
              </a:rPr>
              <a:t>https://doi.org/10.18167/coopist/0033</a:t>
            </a:r>
            <a:endParaRPr lang="fr-FR" dirty="0"/>
          </a:p>
        </p:txBody>
      </p:sp>
      <p:sp>
        <p:nvSpPr>
          <p:cNvPr id="4" name="Espace réservé du numéro de diapositive 3"/>
          <p:cNvSpPr>
            <a:spLocks noGrp="1"/>
          </p:cNvSpPr>
          <p:nvPr>
            <p:ph type="sldNum" sz="quarter" idx="5"/>
          </p:nvPr>
        </p:nvSpPr>
        <p:spPr/>
        <p:txBody>
          <a:bodyPr/>
          <a:lstStyle/>
          <a:p>
            <a:fld id="{B0FDF851-69C8-4706-ACB6-784B1226246B}" type="slidenum">
              <a:rPr lang="fr-FR" smtClean="0"/>
              <a:t>20</a:t>
            </a:fld>
            <a:endParaRPr lang="fr-FR"/>
          </a:p>
        </p:txBody>
      </p:sp>
    </p:spTree>
    <p:extLst>
      <p:ext uri="{BB962C8B-B14F-4D97-AF65-F5344CB8AC3E}">
        <p14:creationId xmlns:p14="http://schemas.microsoft.com/office/powerpoint/2010/main" val="460029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Complément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est également possible de diffuser des publications par d’autres biais (pages personnelles, sites de laboratoires…) à tout stade de publication et d’évaluation par les pairs, mais ces solutions ne participent pas autant au libre accès à la connaissance. En effet, les publications partagées ainsi ne bénéficient pas des fonctionnalités techniques habituellement associées aux serveurs de </a:t>
            </a:r>
            <a:r>
              <a:rPr lang="fr-FR" dirty="0" err="1"/>
              <a:t>preprints</a:t>
            </a:r>
            <a:r>
              <a:rPr lang="fr-FR" dirty="0"/>
              <a:t> et archives ouvertes, qui sont indispensables pour que les connaissances puissent être faciles à trouver, accessibles, interopérables et réutilisables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Indexation par les moteurs de recherche (les sites personnels ne « remontent » pas autant dans les recherches Google, par exemple, que les archives ouvertes)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Description complète et riche de chaque ressource (auteurs, date de publication, revue…)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Conservation à long terme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Etc.</a:t>
            </a:r>
          </a:p>
          <a:p>
            <a:endParaRPr lang="fr-FR" dirty="0"/>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21</a:t>
            </a:fld>
            <a:endParaRPr lang="fr-FR"/>
          </a:p>
        </p:txBody>
      </p:sp>
    </p:spTree>
    <p:extLst>
      <p:ext uri="{BB962C8B-B14F-4D97-AF65-F5344CB8AC3E}">
        <p14:creationId xmlns:p14="http://schemas.microsoft.com/office/powerpoint/2010/main" val="3912328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DE05EFC-6BA7-4E0C-B6C3-8CA670F302FD}" type="datetimeFigureOut">
              <a:rPr lang="fr-FR" smtClean="0"/>
              <a:t>28/04/2021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A3B672-A070-44B9-BDA3-9DFD558E5B36}" type="slidenum">
              <a:rPr lang="fr-FR" smtClean="0"/>
              <a:t>‹N°›</a:t>
            </a:fld>
            <a:endParaRPr lang="fr-FR"/>
          </a:p>
        </p:txBody>
      </p:sp>
    </p:spTree>
    <p:extLst>
      <p:ext uri="{BB962C8B-B14F-4D97-AF65-F5344CB8AC3E}">
        <p14:creationId xmlns:p14="http://schemas.microsoft.com/office/powerpoint/2010/main" val="1610057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DE05EFC-6BA7-4E0C-B6C3-8CA670F302FD}" type="datetimeFigureOut">
              <a:rPr lang="fr-FR" smtClean="0"/>
              <a:t>28/04/2021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A3B672-A070-44B9-BDA3-9DFD558E5B36}" type="slidenum">
              <a:rPr lang="fr-FR" smtClean="0"/>
              <a:t>‹N°›</a:t>
            </a:fld>
            <a:endParaRPr lang="fr-FR"/>
          </a:p>
        </p:txBody>
      </p:sp>
    </p:spTree>
    <p:extLst>
      <p:ext uri="{BB962C8B-B14F-4D97-AF65-F5344CB8AC3E}">
        <p14:creationId xmlns:p14="http://schemas.microsoft.com/office/powerpoint/2010/main" val="3775801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DE05EFC-6BA7-4E0C-B6C3-8CA670F302FD}" type="datetimeFigureOut">
              <a:rPr lang="fr-FR" smtClean="0"/>
              <a:t>28/04/2021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A3B672-A070-44B9-BDA3-9DFD558E5B36}" type="slidenum">
              <a:rPr lang="fr-FR" smtClean="0"/>
              <a:t>‹N°›</a:t>
            </a:fld>
            <a:endParaRPr lang="fr-FR"/>
          </a:p>
        </p:txBody>
      </p:sp>
    </p:spTree>
    <p:extLst>
      <p:ext uri="{BB962C8B-B14F-4D97-AF65-F5344CB8AC3E}">
        <p14:creationId xmlns:p14="http://schemas.microsoft.com/office/powerpoint/2010/main" val="3101947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DE05EFC-6BA7-4E0C-B6C3-8CA670F302FD}" type="datetimeFigureOut">
              <a:rPr lang="fr-FR" smtClean="0"/>
              <a:t>28/04/2021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A3B672-A070-44B9-BDA3-9DFD558E5B36}" type="slidenum">
              <a:rPr lang="fr-FR" smtClean="0"/>
              <a:t>‹N°›</a:t>
            </a:fld>
            <a:endParaRPr lang="fr-FR"/>
          </a:p>
        </p:txBody>
      </p:sp>
      <p:pic>
        <p:nvPicPr>
          <p:cNvPr id="7" name="Image 6">
            <a:extLst>
              <a:ext uri="{FF2B5EF4-FFF2-40B4-BE49-F238E27FC236}">
                <a16:creationId xmlns:a16="http://schemas.microsoft.com/office/drawing/2014/main" id="{7C9F72CC-12A8-40C5-8E26-477144D56E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50" y="6492874"/>
            <a:ext cx="1409700" cy="337445"/>
          </a:xfrm>
          <a:prstGeom prst="rect">
            <a:avLst/>
          </a:prstGeom>
        </p:spPr>
      </p:pic>
    </p:spTree>
    <p:extLst>
      <p:ext uri="{BB962C8B-B14F-4D97-AF65-F5344CB8AC3E}">
        <p14:creationId xmlns:p14="http://schemas.microsoft.com/office/powerpoint/2010/main" val="2291198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DE05EFC-6BA7-4E0C-B6C3-8CA670F302FD}" type="datetimeFigureOut">
              <a:rPr lang="fr-FR" smtClean="0"/>
              <a:t>28/04/2021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A3B672-A070-44B9-BDA3-9DFD558E5B36}" type="slidenum">
              <a:rPr lang="fr-FR" smtClean="0"/>
              <a:t>‹N°›</a:t>
            </a:fld>
            <a:endParaRPr lang="fr-FR"/>
          </a:p>
        </p:txBody>
      </p:sp>
    </p:spTree>
    <p:extLst>
      <p:ext uri="{BB962C8B-B14F-4D97-AF65-F5344CB8AC3E}">
        <p14:creationId xmlns:p14="http://schemas.microsoft.com/office/powerpoint/2010/main" val="479172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DE05EFC-6BA7-4E0C-B6C3-8CA670F302FD}" type="datetimeFigureOut">
              <a:rPr lang="fr-FR" smtClean="0"/>
              <a:t>28/04/2021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2A3B672-A070-44B9-BDA3-9DFD558E5B36}" type="slidenum">
              <a:rPr lang="fr-FR" smtClean="0"/>
              <a:t>‹N°›</a:t>
            </a:fld>
            <a:endParaRPr lang="fr-FR"/>
          </a:p>
        </p:txBody>
      </p:sp>
    </p:spTree>
    <p:extLst>
      <p:ext uri="{BB962C8B-B14F-4D97-AF65-F5344CB8AC3E}">
        <p14:creationId xmlns:p14="http://schemas.microsoft.com/office/powerpoint/2010/main" val="29047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DE05EFC-6BA7-4E0C-B6C3-8CA670F302FD}" type="datetimeFigureOut">
              <a:rPr lang="fr-FR" smtClean="0"/>
              <a:t>28/04/2021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2A3B672-A070-44B9-BDA3-9DFD558E5B36}" type="slidenum">
              <a:rPr lang="fr-FR" smtClean="0"/>
              <a:t>‹N°›</a:t>
            </a:fld>
            <a:endParaRPr lang="fr-FR"/>
          </a:p>
        </p:txBody>
      </p:sp>
    </p:spTree>
    <p:extLst>
      <p:ext uri="{BB962C8B-B14F-4D97-AF65-F5344CB8AC3E}">
        <p14:creationId xmlns:p14="http://schemas.microsoft.com/office/powerpoint/2010/main" val="416903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DE05EFC-6BA7-4E0C-B6C3-8CA670F302FD}" type="datetimeFigureOut">
              <a:rPr lang="fr-FR" smtClean="0"/>
              <a:t>28/04/2021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2A3B672-A070-44B9-BDA3-9DFD558E5B36}" type="slidenum">
              <a:rPr lang="fr-FR" smtClean="0"/>
              <a:t>‹N°›</a:t>
            </a:fld>
            <a:endParaRPr lang="fr-FR"/>
          </a:p>
        </p:txBody>
      </p:sp>
      <p:pic>
        <p:nvPicPr>
          <p:cNvPr id="6" name="Image 5">
            <a:extLst>
              <a:ext uri="{FF2B5EF4-FFF2-40B4-BE49-F238E27FC236}">
                <a16:creationId xmlns:a16="http://schemas.microsoft.com/office/drawing/2014/main" id="{17AF0DEA-5700-4A37-ABD0-431F9E8BC8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50" y="6492874"/>
            <a:ext cx="1409700" cy="337445"/>
          </a:xfrm>
          <a:prstGeom prst="rect">
            <a:avLst/>
          </a:prstGeom>
        </p:spPr>
      </p:pic>
    </p:spTree>
    <p:extLst>
      <p:ext uri="{BB962C8B-B14F-4D97-AF65-F5344CB8AC3E}">
        <p14:creationId xmlns:p14="http://schemas.microsoft.com/office/powerpoint/2010/main" val="1049395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E05EFC-6BA7-4E0C-B6C3-8CA670F302FD}" type="datetimeFigureOut">
              <a:rPr lang="fr-FR" smtClean="0"/>
              <a:t>28/04/2021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2A3B672-A070-44B9-BDA3-9DFD558E5B36}" type="slidenum">
              <a:rPr lang="fr-FR" smtClean="0"/>
              <a:t>‹N°›</a:t>
            </a:fld>
            <a:endParaRPr lang="fr-FR"/>
          </a:p>
        </p:txBody>
      </p:sp>
      <p:pic>
        <p:nvPicPr>
          <p:cNvPr id="5" name="Image 4">
            <a:extLst>
              <a:ext uri="{FF2B5EF4-FFF2-40B4-BE49-F238E27FC236}">
                <a16:creationId xmlns:a16="http://schemas.microsoft.com/office/drawing/2014/main" id="{4B44DB12-61EC-4021-A484-78387252E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50" y="6492874"/>
            <a:ext cx="1409700" cy="337445"/>
          </a:xfrm>
          <a:prstGeom prst="rect">
            <a:avLst/>
          </a:prstGeom>
        </p:spPr>
      </p:pic>
    </p:spTree>
    <p:extLst>
      <p:ext uri="{BB962C8B-B14F-4D97-AF65-F5344CB8AC3E}">
        <p14:creationId xmlns:p14="http://schemas.microsoft.com/office/powerpoint/2010/main" val="2933795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5DE05EFC-6BA7-4E0C-B6C3-8CA670F302FD}" type="datetimeFigureOut">
              <a:rPr lang="fr-FR" smtClean="0"/>
              <a:t>28/04/2021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2A3B672-A070-44B9-BDA3-9DFD558E5B36}" type="slidenum">
              <a:rPr lang="fr-FR" smtClean="0"/>
              <a:t>‹N°›</a:t>
            </a:fld>
            <a:endParaRPr lang="fr-FR"/>
          </a:p>
        </p:txBody>
      </p:sp>
    </p:spTree>
    <p:extLst>
      <p:ext uri="{BB962C8B-B14F-4D97-AF65-F5344CB8AC3E}">
        <p14:creationId xmlns:p14="http://schemas.microsoft.com/office/powerpoint/2010/main" val="2539263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5DE05EFC-6BA7-4E0C-B6C3-8CA670F302FD}" type="datetimeFigureOut">
              <a:rPr lang="fr-FR" smtClean="0"/>
              <a:t>28/04/2021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2A3B672-A070-44B9-BDA3-9DFD558E5B36}" type="slidenum">
              <a:rPr lang="fr-FR" smtClean="0"/>
              <a:t>‹N°›</a:t>
            </a:fld>
            <a:endParaRPr lang="fr-FR"/>
          </a:p>
        </p:txBody>
      </p:sp>
    </p:spTree>
    <p:extLst>
      <p:ext uri="{BB962C8B-B14F-4D97-AF65-F5344CB8AC3E}">
        <p14:creationId xmlns:p14="http://schemas.microsoft.com/office/powerpoint/2010/main" val="959925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05EFC-6BA7-4E0C-B6C3-8CA670F302FD}" type="datetimeFigureOut">
              <a:rPr lang="fr-FR" smtClean="0"/>
              <a:t>28/04/2021</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3B672-A070-44B9-BDA3-9DFD558E5B36}" type="slidenum">
              <a:rPr lang="fr-FR" smtClean="0"/>
              <a:t>‹N°›</a:t>
            </a:fld>
            <a:endParaRPr lang="fr-FR"/>
          </a:p>
        </p:txBody>
      </p:sp>
    </p:spTree>
    <p:extLst>
      <p:ext uri="{BB962C8B-B14F-4D97-AF65-F5344CB8AC3E}">
        <p14:creationId xmlns:p14="http://schemas.microsoft.com/office/powerpoint/2010/main" val="353684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urfist.chartes.psl.e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iew.genial.ly/5fb7ecfd182eec0cf60d2431/presentation-gdrseminaire-mmsh03122020" TargetMode="Externa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5.png"/><Relationship Id="rId7" Type="http://schemas.openxmlformats.org/officeDocument/2006/relationships/slide" Target="slide3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slide" Target="slide27.xml"/><Relationship Id="rId5" Type="http://schemas.openxmlformats.org/officeDocument/2006/relationships/slide" Target="slide17.xml"/><Relationship Id="rId4" Type="http://schemas.openxmlformats.org/officeDocument/2006/relationships/hyperlink" Target="https://en.unesco.org/sites/default/files/open_science_brochure_fr.pdf" TargetMode="Externa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omptes-rendus.academie-sciences.fr/" TargetMode="External"/><Relationship Id="rId2" Type="http://schemas.openxmlformats.org/officeDocument/2006/relationships/hyperlink" Target="https://www.springer.com/journal/40744" TargetMode="External"/><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hyperlink" Target="https://books-openedition-org.proxy.chartes.psl.eu/oep/1600" TargetMode="Externa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aj.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hyperlink" Target="https://www.doabooks.org/" TargetMode="External"/></Relationships>
</file>

<file path=ppt/slides/_rels/slide2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hal.archives-ouvertes.fr/" TargetMode="External"/><Relationship Id="rId3" Type="http://schemas.openxmlformats.org/officeDocument/2006/relationships/hyperlink" Target="https://arxiv.org/" TargetMode="External"/><Relationship Id="rId7" Type="http://schemas.openxmlformats.org/officeDocument/2006/relationships/hyperlink" Target="https://www.ssrn.com/index.cfm/e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chemrxiv.org/" TargetMode="External"/><Relationship Id="rId11" Type="http://schemas.openxmlformats.org/officeDocument/2006/relationships/slide" Target="slide17.xml"/><Relationship Id="rId5" Type="http://schemas.openxmlformats.org/officeDocument/2006/relationships/hyperlink" Target="https://osf.io/preprints/socarxiv" TargetMode="External"/><Relationship Id="rId10" Type="http://schemas.openxmlformats.org/officeDocument/2006/relationships/hyperlink" Target="https://sam.ensam.eu/" TargetMode="External"/><Relationship Id="rId4" Type="http://schemas.openxmlformats.org/officeDocument/2006/relationships/hyperlink" Target="https://www.biorxiv.org/" TargetMode="External"/><Relationship Id="rId9" Type="http://schemas.openxmlformats.org/officeDocument/2006/relationships/hyperlink" Target="https://spire.sciencespo.fr/"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roar.eprints.org/" TargetMode="External"/><Relationship Id="rId2" Type="http://schemas.openxmlformats.org/officeDocument/2006/relationships/hyperlink" Target="https://v2.sherpa.ac.uk/opendoar/" TargetMode="External"/><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hyperlink" Target="https://hal.archives-ouvertes.fr/browse/porta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researchgate.ne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hyperlink" Target="https://www.academia.edu/" TargetMode="External"/></Relationships>
</file>

<file path=ppt/slides/_rels/slide2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oalition-s.org/addendum-to-the-coalition-s-guidance-on-the-implementation-of-plan-s/principles-and-implementat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legalinstruments.oecd.org/fr/instruments/OECD-LEGAL-0347" TargetMode="External"/><Relationship Id="rId7" Type="http://schemas.openxmlformats.org/officeDocument/2006/relationships/slide" Target="slide2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archivistes.org/Definition-des-donnees-de-la-recherche" TargetMode="External"/><Relationship Id="rId5" Type="http://schemas.openxmlformats.org/officeDocument/2006/relationships/hyperlink" Target="http://books.openedition.org/oep/14692" TargetMode="External"/><Relationship Id="rId4" Type="http://schemas.openxmlformats.org/officeDocument/2006/relationships/hyperlink" Target="https://www.sydney.edu.au/policies/showdoc.aspx?recnum=PDOC2013/337&amp;RendNum=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legalinstruments.oecd.org/fr/instruments/OECD-LEGAL-0347"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slide" Target="slide27.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data.ird.fr/plan-de-gestion-de-donnees/"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slide" Target="slide2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slide" Target="slide27.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fr.wikipedia.org/wiki/Projet_GNU" TargetMode="External"/><Relationship Id="rId2" Type="http://schemas.openxmlformats.org/officeDocument/2006/relationships/hyperlink" Target="https://fr.wikipedia.org/wiki/Richard_Stallman" TargetMode="External"/><Relationship Id="rId1" Type="http://schemas.openxmlformats.org/officeDocument/2006/relationships/slideLayout" Target="../slideLayouts/slideLayout2.xml"/><Relationship Id="rId4" Type="http://schemas.openxmlformats.org/officeDocument/2006/relationships/slide" Target="slide32.xml"/></Relationships>
</file>

<file path=ppt/slides/_rels/slide3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cahierdelaboratoire.fr/cahiers-de-laboratoir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slide" Target="slide35.xml"/><Relationship Id="rId4" Type="http://schemas.openxmlformats.org/officeDocument/2006/relationships/hyperlink" Target="https://www.datacc.org/bonnes-pratiques/utiliser-un-cahier-de-laboratoire-numerique/utiliser-un-cahier-de-laboratoire-electronique"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eprints.gla.ac.uk/209196/"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slide" Target="slide35.xml"/></Relationships>
</file>

<file path=ppt/slides/_rels/slide38.xml.rels><?xml version="1.0" encoding="UTF-8" standalone="yes"?>
<Relationships xmlns="http://schemas.openxmlformats.org/package/2006/relationships"><Relationship Id="rId3" Type="http://schemas.openxmlformats.org/officeDocument/2006/relationships/hyperlink" Target="https://infusoir.hypotheses.org/1984"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slide" Target="slide35.xml"/><Relationship Id="rId4" Type="http://schemas.openxmlformats.org/officeDocument/2006/relationships/hyperlink" Target="https://enthese.hypotheses.org/1519" TargetMode="Externa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en.unesco.org/sites/default/files/open_science_brochure_fr.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slide" Target="slide6.xml"/><Relationship Id="rId4" Type="http://schemas.openxmlformats.org/officeDocument/2006/relationships/hyperlink" Target="https://en.unesco.org/sites/default/files/open_science_brochure_fr.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zenodo.org/record/1560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9.xml.rels><?xml version="1.0" encoding="UTF-8" standalone="yes"?>
<Relationships xmlns="http://schemas.openxmlformats.org/package/2006/relationships"><Relationship Id="rId3" Type="http://schemas.openxmlformats.org/officeDocument/2006/relationships/hyperlink" Target="http://ec.europa.eu/research/openscience/index.cfm?pg=home&amp;section=monito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74EF90-2DE8-47C5-B958-072568A09898}"/>
              </a:ext>
            </a:extLst>
          </p:cNvPr>
          <p:cNvSpPr>
            <a:spLocks noGrp="1"/>
          </p:cNvSpPr>
          <p:nvPr>
            <p:ph type="ctrTitle"/>
          </p:nvPr>
        </p:nvSpPr>
        <p:spPr>
          <a:xfrm>
            <a:off x="1143000" y="1731963"/>
            <a:ext cx="6858000" cy="2387600"/>
          </a:xfrm>
        </p:spPr>
        <p:txBody>
          <a:bodyPr>
            <a:normAutofit fontScale="90000"/>
          </a:bodyPr>
          <a:lstStyle/>
          <a:p>
            <a:r>
              <a:rPr lang="fr-FR" dirty="0"/>
              <a:t>Initiation à la science ouverte</a:t>
            </a:r>
            <a:br>
              <a:rPr lang="fr-FR" dirty="0"/>
            </a:br>
            <a:br>
              <a:rPr lang="fr-FR" dirty="0"/>
            </a:br>
            <a:r>
              <a:rPr lang="fr-FR" sz="2800" dirty="0"/>
              <a:t>Niveau intermédiaire</a:t>
            </a:r>
            <a:endParaRPr lang="fr-FR" dirty="0"/>
          </a:p>
        </p:txBody>
      </p:sp>
      <p:sp>
        <p:nvSpPr>
          <p:cNvPr id="3" name="Sous-titre 2">
            <a:extLst>
              <a:ext uri="{FF2B5EF4-FFF2-40B4-BE49-F238E27FC236}">
                <a16:creationId xmlns:a16="http://schemas.microsoft.com/office/drawing/2014/main" id="{9DBCBB54-341C-4E57-AF87-31DFE9C1F9BC}"/>
              </a:ext>
            </a:extLst>
          </p:cNvPr>
          <p:cNvSpPr>
            <a:spLocks noGrp="1"/>
          </p:cNvSpPr>
          <p:nvPr>
            <p:ph type="subTitle" idx="1"/>
          </p:nvPr>
        </p:nvSpPr>
        <p:spPr>
          <a:xfrm>
            <a:off x="1143000" y="4649661"/>
            <a:ext cx="6858000" cy="1449387"/>
          </a:xfrm>
        </p:spPr>
        <p:txBody>
          <a:bodyPr>
            <a:normAutofit/>
          </a:bodyPr>
          <a:lstStyle/>
          <a:p>
            <a:r>
              <a:rPr lang="fr-FR" dirty="0"/>
              <a:t>Justine Ancelin-Fabre, </a:t>
            </a:r>
            <a:r>
              <a:rPr lang="fr-FR" dirty="0">
                <a:hlinkClick r:id="rId2"/>
              </a:rPr>
              <a:t>URFIST de Paris</a:t>
            </a:r>
            <a:endParaRPr lang="fr-FR" dirty="0"/>
          </a:p>
          <a:p>
            <a:r>
              <a:rPr lang="fr-FR" dirty="0"/>
              <a:t>Dernière mise à jour : 28 avril 2021</a:t>
            </a:r>
          </a:p>
        </p:txBody>
      </p:sp>
      <p:sp>
        <p:nvSpPr>
          <p:cNvPr id="4" name="Ellipse 3">
            <a:extLst>
              <a:ext uri="{FF2B5EF4-FFF2-40B4-BE49-F238E27FC236}">
                <a16:creationId xmlns:a16="http://schemas.microsoft.com/office/drawing/2014/main" id="{02D58503-DFF5-4291-8128-996E88F7E078}"/>
              </a:ext>
            </a:extLst>
          </p:cNvPr>
          <p:cNvSpPr/>
          <p:nvPr/>
        </p:nvSpPr>
        <p:spPr>
          <a:xfrm>
            <a:off x="8558482" y="102328"/>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Tree>
    <p:extLst>
      <p:ext uri="{BB962C8B-B14F-4D97-AF65-F5344CB8AC3E}">
        <p14:creationId xmlns:p14="http://schemas.microsoft.com/office/powerpoint/2010/main" val="4112823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F43C155-1F25-44E0-B77B-BDA36E0FA6EF}"/>
              </a:ext>
            </a:extLst>
          </p:cNvPr>
          <p:cNvPicPr>
            <a:picLocks noChangeAspect="1"/>
          </p:cNvPicPr>
          <p:nvPr/>
        </p:nvPicPr>
        <p:blipFill>
          <a:blip r:embed="rId2"/>
          <a:stretch>
            <a:fillRect/>
          </a:stretch>
        </p:blipFill>
        <p:spPr>
          <a:xfrm>
            <a:off x="495656" y="1202286"/>
            <a:ext cx="8152688" cy="5109099"/>
          </a:xfrm>
          <a:prstGeom prst="rect">
            <a:avLst/>
          </a:prstGeom>
        </p:spPr>
      </p:pic>
      <p:sp>
        <p:nvSpPr>
          <p:cNvPr id="3" name="Rectangle 2">
            <a:extLst>
              <a:ext uri="{FF2B5EF4-FFF2-40B4-BE49-F238E27FC236}">
                <a16:creationId xmlns:a16="http://schemas.microsoft.com/office/drawing/2014/main" id="{9F53976F-FB98-4D6B-B612-B0DC8B0E7314}"/>
              </a:ext>
            </a:extLst>
          </p:cNvPr>
          <p:cNvSpPr/>
          <p:nvPr/>
        </p:nvSpPr>
        <p:spPr>
          <a:xfrm>
            <a:off x="991312" y="6449481"/>
            <a:ext cx="7161376" cy="307777"/>
          </a:xfrm>
          <a:prstGeom prst="rect">
            <a:avLst/>
          </a:prstGeom>
        </p:spPr>
        <p:txBody>
          <a:bodyPr wrap="square">
            <a:spAutoFit/>
          </a:bodyPr>
          <a:lstStyle/>
          <a:p>
            <a:pPr algn="ctr"/>
            <a:r>
              <a:rPr lang="fr-FR" sz="1400" dirty="0"/>
              <a:t>Source : C.S. </a:t>
            </a:r>
            <a:r>
              <a:rPr lang="fr-FR" sz="1400" dirty="0" err="1"/>
              <a:t>Donati</a:t>
            </a:r>
            <a:r>
              <a:rPr lang="fr-FR" sz="1400" dirty="0"/>
              <a:t>, « Ma thèse, mes données », 2020 (</a:t>
            </a:r>
            <a:r>
              <a:rPr lang="fr-FR" sz="1400" dirty="0">
                <a:hlinkClick r:id="rId3"/>
              </a:rPr>
              <a:t>en ligne</a:t>
            </a:r>
            <a:r>
              <a:rPr lang="fr-FR" sz="1400" dirty="0"/>
              <a:t>).</a:t>
            </a:r>
            <a:endParaRPr lang="fr-FR" sz="1400" dirty="0">
              <a:effectLst/>
            </a:endParaRPr>
          </a:p>
        </p:txBody>
      </p:sp>
      <p:sp>
        <p:nvSpPr>
          <p:cNvPr id="4" name="Ellipse 3">
            <a:extLst>
              <a:ext uri="{FF2B5EF4-FFF2-40B4-BE49-F238E27FC236}">
                <a16:creationId xmlns:a16="http://schemas.microsoft.com/office/drawing/2014/main" id="{52622115-1553-4E8B-AD2B-ADE8EB78D26B}"/>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Titre 4">
            <a:extLst>
              <a:ext uri="{FF2B5EF4-FFF2-40B4-BE49-F238E27FC236}">
                <a16:creationId xmlns:a16="http://schemas.microsoft.com/office/drawing/2014/main" id="{1E275802-3AF2-463C-B414-E7A7BD1CB675}"/>
              </a:ext>
            </a:extLst>
          </p:cNvPr>
          <p:cNvSpPr>
            <a:spLocks noGrp="1"/>
          </p:cNvSpPr>
          <p:nvPr>
            <p:ph type="title"/>
          </p:nvPr>
        </p:nvSpPr>
        <p:spPr>
          <a:xfrm>
            <a:off x="628650" y="365126"/>
            <a:ext cx="7886700" cy="718607"/>
          </a:xfrm>
        </p:spPr>
        <p:txBody>
          <a:bodyPr>
            <a:normAutofit/>
          </a:bodyPr>
          <a:lstStyle/>
          <a:p>
            <a:r>
              <a:rPr lang="fr-FR" sz="3600" dirty="0"/>
              <a:t>La science ouverte pour le chercheur</a:t>
            </a:r>
          </a:p>
        </p:txBody>
      </p:sp>
      <p:sp>
        <p:nvSpPr>
          <p:cNvPr id="6" name="Ellipse 5">
            <a:hlinkClick r:id="rId4" action="ppaction://hlinksldjump"/>
            <a:extLst>
              <a:ext uri="{FF2B5EF4-FFF2-40B4-BE49-F238E27FC236}">
                <a16:creationId xmlns:a16="http://schemas.microsoft.com/office/drawing/2014/main" id="{E4C8A55A-61FC-4531-B085-CBE9BFD3F7FC}"/>
              </a:ext>
            </a:extLst>
          </p:cNvPr>
          <p:cNvSpPr/>
          <p:nvPr/>
        </p:nvSpPr>
        <p:spPr>
          <a:xfrm>
            <a:off x="8519897" y="6276874"/>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229900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A85A2B-F6A7-4F4C-B4CE-37AC3FF815BB}"/>
              </a:ext>
            </a:extLst>
          </p:cNvPr>
          <p:cNvSpPr>
            <a:spLocks noGrp="1"/>
          </p:cNvSpPr>
          <p:nvPr>
            <p:ph type="title"/>
          </p:nvPr>
        </p:nvSpPr>
        <p:spPr/>
        <p:txBody>
          <a:bodyPr/>
          <a:lstStyle/>
          <a:p>
            <a:r>
              <a:rPr lang="fr-FR" dirty="0"/>
              <a:t>Les grandes dates de la science ouverte</a:t>
            </a:r>
          </a:p>
        </p:txBody>
      </p:sp>
      <p:sp>
        <p:nvSpPr>
          <p:cNvPr id="3" name="Espace réservé du texte 2">
            <a:extLst>
              <a:ext uri="{FF2B5EF4-FFF2-40B4-BE49-F238E27FC236}">
                <a16:creationId xmlns:a16="http://schemas.microsoft.com/office/drawing/2014/main" id="{DADEF79B-5AC1-4E31-9741-5EB712581EE8}"/>
              </a:ext>
            </a:extLst>
          </p:cNvPr>
          <p:cNvSpPr>
            <a:spLocks noGrp="1"/>
          </p:cNvSpPr>
          <p:nvPr>
            <p:ph type="body" idx="1"/>
          </p:nvPr>
        </p:nvSpPr>
        <p:spPr/>
        <p:txBody>
          <a:bodyPr/>
          <a:lstStyle/>
          <a:p>
            <a:r>
              <a:rPr lang="fr-FR" dirty="0"/>
              <a:t>Niveau : intermédiaire</a:t>
            </a:r>
          </a:p>
        </p:txBody>
      </p:sp>
      <p:sp>
        <p:nvSpPr>
          <p:cNvPr id="4" name="Ellipse 3">
            <a:extLst>
              <a:ext uri="{FF2B5EF4-FFF2-40B4-BE49-F238E27FC236}">
                <a16:creationId xmlns:a16="http://schemas.microsoft.com/office/drawing/2014/main" id="{619D0BAC-7C67-4590-883E-75FDD6CF2370}"/>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Ellipse 4">
            <a:hlinkClick r:id="rId3" action="ppaction://hlinksldjump"/>
            <a:extLst>
              <a:ext uri="{FF2B5EF4-FFF2-40B4-BE49-F238E27FC236}">
                <a16:creationId xmlns:a16="http://schemas.microsoft.com/office/drawing/2014/main" id="{C001DBE8-BFC9-4FDB-9E03-E954E5B66D0F}"/>
              </a:ext>
            </a:extLst>
          </p:cNvPr>
          <p:cNvSpPr/>
          <p:nvPr/>
        </p:nvSpPr>
        <p:spPr>
          <a:xfrm>
            <a:off x="8558482"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65327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années 1990: une naissance pleine de promesses</a:t>
            </a:r>
          </a:p>
        </p:txBody>
      </p:sp>
      <p:sp>
        <p:nvSpPr>
          <p:cNvPr id="3" name="Espace réservé du contenu 2"/>
          <p:cNvSpPr>
            <a:spLocks noGrp="1"/>
          </p:cNvSpPr>
          <p:nvPr>
            <p:ph idx="1"/>
          </p:nvPr>
        </p:nvSpPr>
        <p:spPr/>
        <p:txBody>
          <a:bodyPr>
            <a:normAutofit fontScale="85000" lnSpcReduction="20000"/>
          </a:bodyPr>
          <a:lstStyle/>
          <a:p>
            <a:pPr marL="0" indent="0">
              <a:buNone/>
            </a:pPr>
            <a:r>
              <a:rPr lang="fr-FR" dirty="0"/>
              <a:t>Essor d’internet + volonté de donner un accès en ligne et gratuit aux publications scientifiques :</a:t>
            </a:r>
          </a:p>
          <a:p>
            <a:r>
              <a:rPr lang="fr-FR" dirty="0"/>
              <a:t>1991: création d’</a:t>
            </a:r>
            <a:r>
              <a:rPr lang="fr-FR" dirty="0" err="1"/>
              <a:t>arXiv</a:t>
            </a:r>
            <a:r>
              <a:rPr lang="fr-FR" dirty="0"/>
              <a:t> par Paul </a:t>
            </a:r>
            <a:r>
              <a:rPr lang="fr-FR" dirty="0" err="1"/>
              <a:t>Ginsparg</a:t>
            </a:r>
            <a:r>
              <a:rPr lang="fr-FR" dirty="0"/>
              <a:t>: entrepôt centralisé pour les échanges de papiers entre physiciens</a:t>
            </a:r>
          </a:p>
          <a:p>
            <a:r>
              <a:rPr lang="fr-FR" dirty="0"/>
              <a:t>1994: “</a:t>
            </a:r>
            <a:r>
              <a:rPr lang="fr-FR" i="1" dirty="0"/>
              <a:t>Subversive </a:t>
            </a:r>
            <a:r>
              <a:rPr lang="fr-FR" i="1" dirty="0" err="1"/>
              <a:t>Proposal</a:t>
            </a:r>
            <a:r>
              <a:rPr lang="fr-FR" i="1" dirty="0"/>
              <a:t>”</a:t>
            </a:r>
            <a:r>
              <a:rPr lang="fr-FR" dirty="0"/>
              <a:t> de </a:t>
            </a:r>
            <a:r>
              <a:rPr lang="fr-FR" dirty="0" err="1"/>
              <a:t>Stevan</a:t>
            </a:r>
            <a:r>
              <a:rPr lang="fr-FR" dirty="0"/>
              <a:t> </a:t>
            </a:r>
            <a:r>
              <a:rPr lang="fr-FR" dirty="0" err="1"/>
              <a:t>Harnad</a:t>
            </a:r>
            <a:r>
              <a:rPr lang="fr-FR" dirty="0"/>
              <a:t> : les articles devraient être gratuitement accessibles en ligne dès leur publication</a:t>
            </a:r>
          </a:p>
          <a:p>
            <a:r>
              <a:rPr lang="fr-FR" dirty="0"/>
              <a:t>1997: naissance de </a:t>
            </a:r>
            <a:r>
              <a:rPr lang="fr-FR" dirty="0" err="1"/>
              <a:t>SciELO</a:t>
            </a:r>
            <a:r>
              <a:rPr lang="fr-FR" dirty="0"/>
              <a:t>, archive ouverte d’Amérique latine</a:t>
            </a:r>
          </a:p>
          <a:p>
            <a:r>
              <a:rPr lang="fr-FR" dirty="0"/>
              <a:t>1999: réunion de Santa </a:t>
            </a:r>
            <a:r>
              <a:rPr lang="fr-FR" dirty="0" err="1"/>
              <a:t>Fé</a:t>
            </a:r>
            <a:r>
              <a:rPr lang="fr-FR" dirty="0"/>
              <a:t>:</a:t>
            </a:r>
          </a:p>
          <a:p>
            <a:pPr lvl="1"/>
            <a:r>
              <a:rPr lang="fr-FR" dirty="0"/>
              <a:t>mise au point de l’OAI-PMH (</a:t>
            </a:r>
            <a:r>
              <a:rPr lang="fr-FR" i="1" dirty="0"/>
              <a:t>Open Archive Initiative Protocole for </a:t>
            </a:r>
            <a:r>
              <a:rPr lang="fr-FR" i="1" dirty="0" err="1"/>
              <a:t>Metadata</a:t>
            </a:r>
            <a:r>
              <a:rPr lang="fr-FR" i="1" dirty="0"/>
              <a:t> </a:t>
            </a:r>
            <a:r>
              <a:rPr lang="fr-FR" i="1" dirty="0" err="1"/>
              <a:t>Harvesting</a:t>
            </a:r>
            <a:r>
              <a:rPr lang="fr-FR" dirty="0"/>
              <a:t>)</a:t>
            </a:r>
          </a:p>
          <a:p>
            <a:pPr lvl="1"/>
            <a:r>
              <a:rPr lang="fr-FR" dirty="0"/>
              <a:t>création du premier logiciel d’auto-archivage gratuit, </a:t>
            </a:r>
            <a:r>
              <a:rPr lang="fr-FR" dirty="0" err="1"/>
              <a:t>Eprint</a:t>
            </a:r>
            <a:endParaRPr lang="fr-FR" dirty="0"/>
          </a:p>
        </p:txBody>
      </p:sp>
      <p:sp>
        <p:nvSpPr>
          <p:cNvPr id="5" name="Ellipse 4">
            <a:extLst>
              <a:ext uri="{FF2B5EF4-FFF2-40B4-BE49-F238E27FC236}">
                <a16:creationId xmlns:a16="http://schemas.microsoft.com/office/drawing/2014/main" id="{E773335B-1F62-40A6-B4BD-EFEF177F689F}"/>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6" name="Ellipse 5">
            <a:hlinkClick r:id="rId2" action="ppaction://hlinksldjump"/>
            <a:extLst>
              <a:ext uri="{FF2B5EF4-FFF2-40B4-BE49-F238E27FC236}">
                <a16:creationId xmlns:a16="http://schemas.microsoft.com/office/drawing/2014/main" id="{3716CC15-0267-47F2-A1B8-0E18EE2ACDD7}"/>
              </a:ext>
            </a:extLst>
          </p:cNvPr>
          <p:cNvSpPr/>
          <p:nvPr/>
        </p:nvSpPr>
        <p:spPr>
          <a:xfrm>
            <a:off x="8519897" y="6276874"/>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102841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années 2000: la fougue de la jeunesse</a:t>
            </a:r>
          </a:p>
        </p:txBody>
      </p:sp>
      <p:sp>
        <p:nvSpPr>
          <p:cNvPr id="3" name="Espace réservé du contenu 2"/>
          <p:cNvSpPr>
            <a:spLocks noGrp="1"/>
          </p:cNvSpPr>
          <p:nvPr>
            <p:ph idx="1"/>
          </p:nvPr>
        </p:nvSpPr>
        <p:spPr>
          <a:xfrm>
            <a:off x="628650" y="1825625"/>
            <a:ext cx="7886700" cy="4530726"/>
          </a:xfrm>
        </p:spPr>
        <p:txBody>
          <a:bodyPr>
            <a:normAutofit fontScale="77500" lnSpcReduction="20000"/>
          </a:bodyPr>
          <a:lstStyle/>
          <a:p>
            <a:r>
              <a:rPr lang="fr-FR" dirty="0"/>
              <a:t>2000: naissance de </a:t>
            </a:r>
            <a:r>
              <a:rPr lang="fr-FR" dirty="0" err="1"/>
              <a:t>PubMed</a:t>
            </a:r>
            <a:r>
              <a:rPr lang="fr-FR" dirty="0"/>
              <a:t> Central</a:t>
            </a:r>
          </a:p>
          <a:p>
            <a:r>
              <a:rPr lang="fr-FR" dirty="0"/>
              <a:t>2001: naissance de HAL, </a:t>
            </a:r>
            <a:r>
              <a:rPr lang="fr-FR" dirty="0" err="1"/>
              <a:t>Creative</a:t>
            </a:r>
            <a:r>
              <a:rPr lang="fr-FR" dirty="0"/>
              <a:t> Commons et PLOS</a:t>
            </a:r>
          </a:p>
          <a:p>
            <a:r>
              <a:rPr lang="fr-FR" dirty="0"/>
              <a:t>2002: Budapest Open Access Initiative (BOAI)</a:t>
            </a:r>
          </a:p>
          <a:p>
            <a:r>
              <a:rPr lang="fr-FR" dirty="0"/>
              <a:t>2003: Déclaration de Berlin sur le libre accès à la connaissance, et Déclaration de </a:t>
            </a:r>
            <a:r>
              <a:rPr lang="fr-FR" dirty="0" err="1"/>
              <a:t>Béthesda</a:t>
            </a:r>
            <a:r>
              <a:rPr lang="fr-FR" dirty="0"/>
              <a:t> pour l’édition scientifique en libre accès</a:t>
            </a:r>
          </a:p>
          <a:p>
            <a:r>
              <a:rPr lang="fr-FR" dirty="0"/>
              <a:t>2004: déclaration OCDE sur le libre accès aux données de la recherche</a:t>
            </a:r>
          </a:p>
          <a:p>
            <a:r>
              <a:rPr lang="fr-FR" dirty="0"/>
              <a:t>2005: les bailleurs de fonds rejoignent la bataille (</a:t>
            </a:r>
            <a:r>
              <a:rPr lang="fr-FR" dirty="0" err="1"/>
              <a:t>Wellcome</a:t>
            </a:r>
            <a:r>
              <a:rPr lang="fr-FR" dirty="0"/>
              <a:t> Trust)</a:t>
            </a:r>
          </a:p>
          <a:p>
            <a:r>
              <a:rPr lang="fr-FR" dirty="0"/>
              <a:t>2006: Lyon-1 en faveur de l’open </a:t>
            </a:r>
            <a:r>
              <a:rPr lang="fr-FR" dirty="0" err="1"/>
              <a:t>access</a:t>
            </a:r>
            <a:r>
              <a:rPr lang="fr-FR" dirty="0"/>
              <a:t>. Recommandations de la Commission européenne et projet DRIVER/</a:t>
            </a:r>
            <a:r>
              <a:rPr lang="fr-FR" dirty="0" err="1"/>
              <a:t>OpenAIRE</a:t>
            </a:r>
            <a:endParaRPr lang="fr-FR" dirty="0"/>
          </a:p>
          <a:p>
            <a:r>
              <a:rPr lang="fr-FR" dirty="0"/>
              <a:t>2007: L’ANR se prononce en faveur de l’OA et invite au dépôt dans HAL</a:t>
            </a:r>
          </a:p>
          <a:p>
            <a:r>
              <a:rPr lang="fr-FR" dirty="0"/>
              <a:t>2008: premier « mandat de dépôt » européen, à l’université de Liège</a:t>
            </a:r>
          </a:p>
        </p:txBody>
      </p:sp>
      <p:sp>
        <p:nvSpPr>
          <p:cNvPr id="5" name="Ellipse 4">
            <a:extLst>
              <a:ext uri="{FF2B5EF4-FFF2-40B4-BE49-F238E27FC236}">
                <a16:creationId xmlns:a16="http://schemas.microsoft.com/office/drawing/2014/main" id="{0B09888D-BE5F-4758-A806-4610B4CA39B3}"/>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6" name="Ellipse 5">
            <a:hlinkClick r:id="rId2" action="ppaction://hlinksldjump"/>
            <a:extLst>
              <a:ext uri="{FF2B5EF4-FFF2-40B4-BE49-F238E27FC236}">
                <a16:creationId xmlns:a16="http://schemas.microsoft.com/office/drawing/2014/main" id="{127FA0BC-440F-4ADA-997D-FC5715F927E9}"/>
              </a:ext>
            </a:extLst>
          </p:cNvPr>
          <p:cNvSpPr/>
          <p:nvPr/>
        </p:nvSpPr>
        <p:spPr>
          <a:xfrm>
            <a:off x="8519897" y="6276874"/>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739438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années 2010: l’entrée dans l’âge adulte</a:t>
            </a:r>
          </a:p>
        </p:txBody>
      </p:sp>
      <p:sp>
        <p:nvSpPr>
          <p:cNvPr id="3" name="Espace réservé du contenu 2"/>
          <p:cNvSpPr>
            <a:spLocks noGrp="1"/>
          </p:cNvSpPr>
          <p:nvPr>
            <p:ph idx="1"/>
          </p:nvPr>
        </p:nvSpPr>
        <p:spPr/>
        <p:txBody>
          <a:bodyPr>
            <a:normAutofit fontScale="85000" lnSpcReduction="10000"/>
          </a:bodyPr>
          <a:lstStyle/>
          <a:p>
            <a:r>
              <a:rPr lang="fr-FR" dirty="0"/>
              <a:t>2010: premier « mandat de dépôt » français, à l’IFREMER</a:t>
            </a:r>
          </a:p>
          <a:p>
            <a:r>
              <a:rPr lang="fr-FR" dirty="0"/>
              <a:t>2011: </a:t>
            </a:r>
            <a:r>
              <a:rPr lang="fr-FR" i="1" dirty="0" err="1"/>
              <a:t>Research</a:t>
            </a:r>
            <a:r>
              <a:rPr lang="fr-FR" i="1" dirty="0"/>
              <a:t> Works </a:t>
            </a:r>
            <a:r>
              <a:rPr lang="fr-FR" i="1" dirty="0" err="1"/>
              <a:t>Act</a:t>
            </a:r>
            <a:r>
              <a:rPr lang="fr-FR" dirty="0"/>
              <a:t> (USA)</a:t>
            </a:r>
          </a:p>
          <a:p>
            <a:r>
              <a:rPr lang="fr-FR" dirty="0"/>
              <a:t>2013: archive ouverte avec « mandat de dépôt » à l’université d’Angers</a:t>
            </a:r>
          </a:p>
          <a:p>
            <a:r>
              <a:rPr lang="fr-FR" dirty="0"/>
              <a:t>2013: </a:t>
            </a:r>
            <a:r>
              <a:rPr lang="fr-FR" i="1" dirty="0"/>
              <a:t>Free Access to </a:t>
            </a:r>
            <a:r>
              <a:rPr lang="fr-FR" i="1" dirty="0" err="1"/>
              <a:t>Research</a:t>
            </a:r>
            <a:r>
              <a:rPr lang="fr-FR" i="1" dirty="0"/>
              <a:t> </a:t>
            </a:r>
            <a:r>
              <a:rPr lang="fr-FR" i="1" dirty="0" err="1"/>
              <a:t>Act</a:t>
            </a:r>
            <a:r>
              <a:rPr lang="fr-FR" dirty="0"/>
              <a:t> (USA)</a:t>
            </a:r>
          </a:p>
          <a:p>
            <a:r>
              <a:rPr lang="fr-FR" dirty="0"/>
              <a:t>2013: Réitération des demandes de la Commission européenne (modèle général de convention de subvention)</a:t>
            </a:r>
          </a:p>
          <a:p>
            <a:r>
              <a:rPr lang="fr-FR" dirty="0"/>
              <a:t>2016: Loi pour une République numérique (France)</a:t>
            </a:r>
          </a:p>
          <a:p>
            <a:r>
              <a:rPr lang="fr-FR" dirty="0"/>
              <a:t>2017: Appel de Jussieu pour la </a:t>
            </a:r>
            <a:r>
              <a:rPr lang="fr-FR" dirty="0" err="1"/>
              <a:t>bibliodiversité</a:t>
            </a:r>
            <a:endParaRPr lang="fr-FR" dirty="0"/>
          </a:p>
          <a:p>
            <a:r>
              <a:rPr lang="fr-FR" dirty="0"/>
              <a:t>2018: Plan national pour la science ouverte (France)</a:t>
            </a:r>
          </a:p>
          <a:p>
            <a:r>
              <a:rPr lang="fr-FR" dirty="0"/>
              <a:t>2018: Plan S</a:t>
            </a:r>
          </a:p>
        </p:txBody>
      </p:sp>
      <p:sp>
        <p:nvSpPr>
          <p:cNvPr id="5" name="Ellipse 4">
            <a:extLst>
              <a:ext uri="{FF2B5EF4-FFF2-40B4-BE49-F238E27FC236}">
                <a16:creationId xmlns:a16="http://schemas.microsoft.com/office/drawing/2014/main" id="{8D509CE5-A0FB-4C3C-A513-CF04FD4F28AB}"/>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6" name="Ellipse 5">
            <a:hlinkClick r:id="rId2" action="ppaction://hlinksldjump"/>
            <a:extLst>
              <a:ext uri="{FF2B5EF4-FFF2-40B4-BE49-F238E27FC236}">
                <a16:creationId xmlns:a16="http://schemas.microsoft.com/office/drawing/2014/main" id="{F831D892-FE27-4F56-A61B-37FBF8438A11}"/>
              </a:ext>
            </a:extLst>
          </p:cNvPr>
          <p:cNvSpPr/>
          <p:nvPr/>
        </p:nvSpPr>
        <p:spPr>
          <a:xfrm>
            <a:off x="8519897" y="6276874"/>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326677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54022" y="342877"/>
            <a:ext cx="8035956" cy="891119"/>
          </a:xfrm>
        </p:spPr>
        <p:txBody>
          <a:bodyPr/>
          <a:lstStyle/>
          <a:p>
            <a:r>
              <a:rPr lang="fr-FR" dirty="0"/>
              <a:t>Les années 2020: la maturité ?</a:t>
            </a:r>
          </a:p>
        </p:txBody>
      </p:sp>
      <p:sp>
        <p:nvSpPr>
          <p:cNvPr id="3" name="Espace réservé du contenu 2"/>
          <p:cNvSpPr>
            <a:spLocks noGrp="1"/>
          </p:cNvSpPr>
          <p:nvPr>
            <p:ph idx="1"/>
          </p:nvPr>
        </p:nvSpPr>
        <p:spPr>
          <a:xfrm>
            <a:off x="628650" y="5635486"/>
            <a:ext cx="7886700" cy="732347"/>
          </a:xfrm>
        </p:spPr>
        <p:txBody>
          <a:bodyPr>
            <a:normAutofit/>
          </a:bodyPr>
          <a:lstStyle/>
          <a:p>
            <a:pPr marL="0" indent="0" algn="ctr">
              <a:buNone/>
            </a:pPr>
            <a:r>
              <a:rPr lang="fr-FR" sz="2000" dirty="0"/>
              <a:t>L’open science au cœur des préoccupations scientifiques actuelles : « Open science </a:t>
            </a:r>
            <a:r>
              <a:rPr lang="fr-FR" sz="2000" dirty="0" err="1"/>
              <a:t>is</a:t>
            </a:r>
            <a:r>
              <a:rPr lang="fr-FR" sz="2000" dirty="0"/>
              <a:t> </a:t>
            </a:r>
            <a:r>
              <a:rPr lang="fr-FR" sz="2000" dirty="0" err="1"/>
              <a:t>just</a:t>
            </a:r>
            <a:r>
              <a:rPr lang="fr-FR" sz="2000" dirty="0"/>
              <a:t> science </a:t>
            </a:r>
            <a:r>
              <a:rPr lang="fr-FR" sz="2000" dirty="0" err="1"/>
              <a:t>done</a:t>
            </a:r>
            <a:r>
              <a:rPr lang="fr-FR" sz="2000" dirty="0"/>
              <a:t> right » (Jonathan </a:t>
            </a:r>
            <a:r>
              <a:rPr lang="fr-FR" sz="2000" dirty="0" err="1"/>
              <a:t>Tennant</a:t>
            </a:r>
            <a:r>
              <a:rPr lang="fr-FR" sz="2000" dirty="0"/>
              <a:t>)</a:t>
            </a:r>
          </a:p>
          <a:p>
            <a:pPr lvl="1" algn="ctr"/>
            <a:endParaRPr lang="fr-FR" sz="1800"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8396" y="1436172"/>
            <a:ext cx="4847208" cy="3997138"/>
          </a:xfrm>
          <a:prstGeom prst="rect">
            <a:avLst/>
          </a:prstGeom>
        </p:spPr>
      </p:pic>
      <p:sp>
        <p:nvSpPr>
          <p:cNvPr id="6" name="Ellipse 5">
            <a:extLst>
              <a:ext uri="{FF2B5EF4-FFF2-40B4-BE49-F238E27FC236}">
                <a16:creationId xmlns:a16="http://schemas.microsoft.com/office/drawing/2014/main" id="{2C112E24-E6FC-47E7-A71D-F0D856357727}"/>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7" name="Ellipse 6">
            <a:hlinkClick r:id="rId3" action="ppaction://hlinksldjump"/>
            <a:extLst>
              <a:ext uri="{FF2B5EF4-FFF2-40B4-BE49-F238E27FC236}">
                <a16:creationId xmlns:a16="http://schemas.microsoft.com/office/drawing/2014/main" id="{A5C499B6-5C75-4402-9368-46B421216778}"/>
              </a:ext>
            </a:extLst>
          </p:cNvPr>
          <p:cNvSpPr/>
          <p:nvPr/>
        </p:nvSpPr>
        <p:spPr>
          <a:xfrm>
            <a:off x="8519897" y="6276874"/>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312932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ABC7B3F-A2B0-4E83-B433-FF75478A16D9}"/>
              </a:ext>
            </a:extLst>
          </p:cNvPr>
          <p:cNvPicPr>
            <a:picLocks noChangeAspect="1"/>
          </p:cNvPicPr>
          <p:nvPr/>
        </p:nvPicPr>
        <p:blipFill>
          <a:blip r:embed="rId3"/>
          <a:stretch>
            <a:fillRect/>
          </a:stretch>
        </p:blipFill>
        <p:spPr>
          <a:xfrm>
            <a:off x="2787136" y="340518"/>
            <a:ext cx="6236214" cy="6176963"/>
          </a:xfrm>
          <a:prstGeom prst="rect">
            <a:avLst/>
          </a:prstGeom>
        </p:spPr>
      </p:pic>
      <p:sp>
        <p:nvSpPr>
          <p:cNvPr id="2" name="Titre 1">
            <a:extLst>
              <a:ext uri="{FF2B5EF4-FFF2-40B4-BE49-F238E27FC236}">
                <a16:creationId xmlns:a16="http://schemas.microsoft.com/office/drawing/2014/main" id="{450BA31F-CCDE-498E-A9D8-95824B06EA05}"/>
              </a:ext>
            </a:extLst>
          </p:cNvPr>
          <p:cNvSpPr>
            <a:spLocks noGrp="1"/>
          </p:cNvSpPr>
          <p:nvPr>
            <p:ph type="title"/>
          </p:nvPr>
        </p:nvSpPr>
        <p:spPr>
          <a:xfrm>
            <a:off x="156113" y="2562651"/>
            <a:ext cx="3098799" cy="2304248"/>
          </a:xfrm>
        </p:spPr>
        <p:txBody>
          <a:bodyPr>
            <a:normAutofit fontScale="90000"/>
          </a:bodyPr>
          <a:lstStyle/>
          <a:p>
            <a:r>
              <a:rPr lang="fr-FR" sz="3700" dirty="0"/>
              <a:t>Les composantes de la science ouverte</a:t>
            </a:r>
            <a:br>
              <a:rPr lang="fr-FR" sz="3200" dirty="0"/>
            </a:br>
            <a:r>
              <a:rPr lang="fr-FR" sz="1800" dirty="0"/>
              <a:t> </a:t>
            </a:r>
            <a:r>
              <a:rPr lang="fr-FR" sz="1000" dirty="0"/>
              <a:t> </a:t>
            </a:r>
            <a:br>
              <a:rPr lang="fr-FR" sz="3200" dirty="0"/>
            </a:br>
            <a:r>
              <a:rPr lang="fr-FR" sz="2200" dirty="0"/>
              <a:t>(pastilles cliquables)</a:t>
            </a:r>
            <a:endParaRPr lang="fr-FR" sz="3200" dirty="0"/>
          </a:p>
        </p:txBody>
      </p:sp>
      <p:sp>
        <p:nvSpPr>
          <p:cNvPr id="3" name="Espace réservé du texte 2">
            <a:extLst>
              <a:ext uri="{FF2B5EF4-FFF2-40B4-BE49-F238E27FC236}">
                <a16:creationId xmlns:a16="http://schemas.microsoft.com/office/drawing/2014/main" id="{8CA6E36E-B8E3-4AC2-8FAC-EEF50250F2A1}"/>
              </a:ext>
            </a:extLst>
          </p:cNvPr>
          <p:cNvSpPr>
            <a:spLocks noGrp="1"/>
          </p:cNvSpPr>
          <p:nvPr>
            <p:ph type="body" idx="1"/>
          </p:nvPr>
        </p:nvSpPr>
        <p:spPr>
          <a:xfrm>
            <a:off x="156113" y="5171699"/>
            <a:ext cx="2526505" cy="676652"/>
          </a:xfrm>
        </p:spPr>
        <p:txBody>
          <a:bodyPr>
            <a:normAutofit/>
          </a:bodyPr>
          <a:lstStyle/>
          <a:p>
            <a:r>
              <a:rPr lang="fr-FR" sz="2000" dirty="0"/>
              <a:t>Niveau : intermédiaire</a:t>
            </a:r>
          </a:p>
        </p:txBody>
      </p:sp>
      <p:sp>
        <p:nvSpPr>
          <p:cNvPr id="4" name="Ellipse 3">
            <a:extLst>
              <a:ext uri="{FF2B5EF4-FFF2-40B4-BE49-F238E27FC236}">
                <a16:creationId xmlns:a16="http://schemas.microsoft.com/office/drawing/2014/main" id="{FD522D42-A2FF-4B65-A396-934922CBB7C5}"/>
              </a:ext>
            </a:extLst>
          </p:cNvPr>
          <p:cNvSpPr/>
          <p:nvPr/>
        </p:nvSpPr>
        <p:spPr>
          <a:xfrm>
            <a:off x="8558482" y="102328"/>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6" name="ZoneTexte 5">
            <a:extLst>
              <a:ext uri="{FF2B5EF4-FFF2-40B4-BE49-F238E27FC236}">
                <a16:creationId xmlns:a16="http://schemas.microsoft.com/office/drawing/2014/main" id="{985916DD-B7D0-4F9E-9F27-F937CDE637B8}"/>
              </a:ext>
            </a:extLst>
          </p:cNvPr>
          <p:cNvSpPr txBox="1"/>
          <p:nvPr/>
        </p:nvSpPr>
        <p:spPr>
          <a:xfrm>
            <a:off x="2682618" y="6507182"/>
            <a:ext cx="2051050" cy="276999"/>
          </a:xfrm>
          <a:prstGeom prst="rect">
            <a:avLst/>
          </a:prstGeom>
          <a:noFill/>
        </p:spPr>
        <p:txBody>
          <a:bodyPr wrap="square" rtlCol="0">
            <a:spAutoFit/>
          </a:bodyPr>
          <a:lstStyle/>
          <a:p>
            <a:r>
              <a:rPr lang="fr-FR" sz="1200" dirty="0"/>
              <a:t>Source de l’image : </a:t>
            </a:r>
            <a:r>
              <a:rPr lang="fr-FR" sz="1200" dirty="0">
                <a:hlinkClick r:id="rId4"/>
              </a:rPr>
              <a:t>Unesco</a:t>
            </a:r>
            <a:endParaRPr lang="fr-FR" sz="1200" dirty="0"/>
          </a:p>
        </p:txBody>
      </p:sp>
      <p:sp>
        <p:nvSpPr>
          <p:cNvPr id="7" name="Ellipse 6">
            <a:hlinkClick r:id="rId5" action="ppaction://hlinksldjump"/>
            <a:extLst>
              <a:ext uri="{FF2B5EF4-FFF2-40B4-BE49-F238E27FC236}">
                <a16:creationId xmlns:a16="http://schemas.microsoft.com/office/drawing/2014/main" id="{0189F420-EAE3-404D-8838-2BD383809DA5}"/>
              </a:ext>
            </a:extLst>
          </p:cNvPr>
          <p:cNvSpPr/>
          <p:nvPr/>
        </p:nvSpPr>
        <p:spPr>
          <a:xfrm>
            <a:off x="5414735" y="947964"/>
            <a:ext cx="856343" cy="85634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hlinkClick r:id="rId6" action="ppaction://hlinksldjump"/>
            <a:extLst>
              <a:ext uri="{FF2B5EF4-FFF2-40B4-BE49-F238E27FC236}">
                <a16:creationId xmlns:a16="http://schemas.microsoft.com/office/drawing/2014/main" id="{463815C9-C431-41A5-8AE6-845651E7670D}"/>
              </a:ext>
            </a:extLst>
          </p:cNvPr>
          <p:cNvSpPr/>
          <p:nvPr/>
        </p:nvSpPr>
        <p:spPr>
          <a:xfrm>
            <a:off x="7180035" y="2843918"/>
            <a:ext cx="856343" cy="85634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hlinkClick r:id="rId7" action="ppaction://hlinksldjump"/>
            <a:extLst>
              <a:ext uri="{FF2B5EF4-FFF2-40B4-BE49-F238E27FC236}">
                <a16:creationId xmlns:a16="http://schemas.microsoft.com/office/drawing/2014/main" id="{373149BB-68C3-433C-86BF-E0C1866E3416}"/>
              </a:ext>
            </a:extLst>
          </p:cNvPr>
          <p:cNvSpPr/>
          <p:nvPr/>
        </p:nvSpPr>
        <p:spPr>
          <a:xfrm>
            <a:off x="4077962" y="443591"/>
            <a:ext cx="856343" cy="85634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hlinkClick r:id="rId8" action="ppaction://hlinksldjump"/>
            <a:extLst>
              <a:ext uri="{FF2B5EF4-FFF2-40B4-BE49-F238E27FC236}">
                <a16:creationId xmlns:a16="http://schemas.microsoft.com/office/drawing/2014/main" id="{4645A08F-8341-4444-BCE5-AA6563FEAAD7}"/>
              </a:ext>
            </a:extLst>
          </p:cNvPr>
          <p:cNvSpPr/>
          <p:nvPr/>
        </p:nvSpPr>
        <p:spPr>
          <a:xfrm>
            <a:off x="5411284" y="4653682"/>
            <a:ext cx="856343" cy="85634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37808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FE9541-F504-45FD-B0C9-7AFCA10CAA61}"/>
              </a:ext>
            </a:extLst>
          </p:cNvPr>
          <p:cNvSpPr>
            <a:spLocks noGrp="1"/>
          </p:cNvSpPr>
          <p:nvPr>
            <p:ph type="title"/>
          </p:nvPr>
        </p:nvSpPr>
        <p:spPr/>
        <p:txBody>
          <a:bodyPr/>
          <a:lstStyle/>
          <a:p>
            <a:r>
              <a:rPr lang="fr-FR" dirty="0"/>
              <a:t>L’accès ouvert</a:t>
            </a:r>
          </a:p>
        </p:txBody>
      </p:sp>
      <p:sp>
        <p:nvSpPr>
          <p:cNvPr id="3" name="Espace réservé du texte 2">
            <a:extLst>
              <a:ext uri="{FF2B5EF4-FFF2-40B4-BE49-F238E27FC236}">
                <a16:creationId xmlns:a16="http://schemas.microsoft.com/office/drawing/2014/main" id="{2308A1D5-34D7-403F-86F4-7763065B86DF}"/>
              </a:ext>
            </a:extLst>
          </p:cNvPr>
          <p:cNvSpPr>
            <a:spLocks noGrp="1"/>
          </p:cNvSpPr>
          <p:nvPr>
            <p:ph type="body" idx="1"/>
          </p:nvPr>
        </p:nvSpPr>
        <p:spPr/>
        <p:txBody>
          <a:bodyPr/>
          <a:lstStyle/>
          <a:p>
            <a:r>
              <a:rPr lang="fr-FR" dirty="0"/>
              <a:t>Niveau : intermédiaire</a:t>
            </a:r>
          </a:p>
        </p:txBody>
      </p:sp>
      <p:sp>
        <p:nvSpPr>
          <p:cNvPr id="4" name="Ellipse 3">
            <a:extLst>
              <a:ext uri="{FF2B5EF4-FFF2-40B4-BE49-F238E27FC236}">
                <a16:creationId xmlns:a16="http://schemas.microsoft.com/office/drawing/2014/main" id="{AF49D1F2-C2D7-4601-89A4-606D2353CD5C}"/>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Ellipse 4">
            <a:hlinkClick r:id="rId2" action="ppaction://hlinksldjump"/>
            <a:extLst>
              <a:ext uri="{FF2B5EF4-FFF2-40B4-BE49-F238E27FC236}">
                <a16:creationId xmlns:a16="http://schemas.microsoft.com/office/drawing/2014/main" id="{D652623D-F429-41E8-A6FA-529F08F9F136}"/>
              </a:ext>
            </a:extLst>
          </p:cNvPr>
          <p:cNvSpPr/>
          <p:nvPr/>
        </p:nvSpPr>
        <p:spPr>
          <a:xfrm>
            <a:off x="8558482"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963586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2C40B7-F04A-4308-95AD-FD5F6EA5EA84}"/>
              </a:ext>
            </a:extLst>
          </p:cNvPr>
          <p:cNvSpPr>
            <a:spLocks noGrp="1"/>
          </p:cNvSpPr>
          <p:nvPr>
            <p:ph type="title"/>
          </p:nvPr>
        </p:nvSpPr>
        <p:spPr/>
        <p:txBody>
          <a:bodyPr/>
          <a:lstStyle/>
          <a:p>
            <a:r>
              <a:rPr lang="fr-FR" dirty="0"/>
              <a:t>Les déclinaisons de la voie dorée</a:t>
            </a:r>
          </a:p>
        </p:txBody>
      </p:sp>
      <p:sp>
        <p:nvSpPr>
          <p:cNvPr id="3" name="Espace réservé du contenu 2">
            <a:extLst>
              <a:ext uri="{FF2B5EF4-FFF2-40B4-BE49-F238E27FC236}">
                <a16:creationId xmlns:a16="http://schemas.microsoft.com/office/drawing/2014/main" id="{2451D3F5-CC41-43A5-A35E-AFDA2555F7C0}"/>
              </a:ext>
            </a:extLst>
          </p:cNvPr>
          <p:cNvSpPr>
            <a:spLocks noGrp="1"/>
          </p:cNvSpPr>
          <p:nvPr>
            <p:ph idx="1"/>
          </p:nvPr>
        </p:nvSpPr>
        <p:spPr>
          <a:xfrm>
            <a:off x="628650" y="1558925"/>
            <a:ext cx="7886700" cy="4351338"/>
          </a:xfrm>
        </p:spPr>
        <p:txBody>
          <a:bodyPr>
            <a:normAutofit fontScale="62500" lnSpcReduction="20000"/>
          </a:bodyPr>
          <a:lstStyle/>
          <a:p>
            <a:pPr marL="0" indent="0">
              <a:buNone/>
            </a:pPr>
            <a:r>
              <a:rPr lang="fr-FR" dirty="0"/>
              <a:t>Rappel : la voie dorée correspond en théorie au fait de rendre des travaux scientifiques disponibles en libre accès dès leur publication. On parle plus précisément de :</a:t>
            </a:r>
          </a:p>
          <a:p>
            <a:r>
              <a:rPr lang="fr-FR" dirty="0"/>
              <a:t>Modèle auteur-payeur (c’est ce qu’on entend le plus souvent quand on parle de « voie dorée ») : les auteurs doivent payer des frais de publication (</a:t>
            </a:r>
            <a:r>
              <a:rPr lang="fr-FR" i="1" dirty="0"/>
              <a:t>APC : article </a:t>
            </a:r>
            <a:r>
              <a:rPr lang="fr-FR" i="1" dirty="0" err="1"/>
              <a:t>processing</a:t>
            </a:r>
            <a:r>
              <a:rPr lang="fr-FR" i="1" dirty="0"/>
              <a:t> charges</a:t>
            </a:r>
            <a:r>
              <a:rPr lang="fr-FR" dirty="0"/>
              <a:t>) en amont de la diffusion de leurs travaux. Ces frais sont parfois très élevés, et visent à « compenser » la perte de revenus des éditeurs qui renoncent à vendre leurs productions (abonnements aux revues notamment).</a:t>
            </a:r>
          </a:p>
          <a:p>
            <a:r>
              <a:rPr lang="fr-FR" dirty="0"/>
              <a:t>Voie diamant : aucun frais n’est exigé pour rendre les publications disponibles en libre accès, ni des auteurs, ni des lecteurs. Ce modèle suppose que les travaux soient financés par d’autres biais (subventions, dons…)</a:t>
            </a:r>
          </a:p>
          <a:p>
            <a:r>
              <a:rPr lang="fr-FR" dirty="0"/>
              <a:t>Voie platine ou modèle </a:t>
            </a:r>
            <a:r>
              <a:rPr lang="fr-FR" i="1" dirty="0"/>
              <a:t>freemium</a:t>
            </a:r>
            <a:r>
              <a:rPr lang="fr-FR" dirty="0"/>
              <a:t> : l’accès au texte des publications est libre, mais les services complémentaires fournis par les éditeurs (texte mis en page ou enrichi de liens, statistiques de consultation…) sont payants.</a:t>
            </a:r>
          </a:p>
          <a:p>
            <a:r>
              <a:rPr lang="fr-FR" dirty="0"/>
              <a:t>Voie bronze : les publications sont librement accessibles, mais on ignore sous quelles conditions elles peuvent être réutilisées. Il s’agit d’accès </a:t>
            </a:r>
            <a:r>
              <a:rPr lang="fr-FR" i="1" u="sng" dirty="0"/>
              <a:t>ouvert</a:t>
            </a:r>
            <a:r>
              <a:rPr lang="fr-FR" dirty="0"/>
              <a:t>, mais pas d’accès </a:t>
            </a:r>
            <a:r>
              <a:rPr lang="fr-FR" i="1" u="sng" dirty="0"/>
              <a:t>libre</a:t>
            </a:r>
            <a:r>
              <a:rPr lang="fr-FR" dirty="0"/>
              <a:t>.</a:t>
            </a:r>
          </a:p>
          <a:p>
            <a:endParaRPr lang="fr-FR" dirty="0"/>
          </a:p>
        </p:txBody>
      </p:sp>
      <p:sp>
        <p:nvSpPr>
          <p:cNvPr id="4" name="Ellipse 3">
            <a:extLst>
              <a:ext uri="{FF2B5EF4-FFF2-40B4-BE49-F238E27FC236}">
                <a16:creationId xmlns:a16="http://schemas.microsoft.com/office/drawing/2014/main" id="{FD38294B-8BE2-466E-8F2B-813C94E4A1C1}"/>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Ellipse 4">
            <a:hlinkClick r:id="rId2" action="ppaction://hlinksldjump"/>
            <a:extLst>
              <a:ext uri="{FF2B5EF4-FFF2-40B4-BE49-F238E27FC236}">
                <a16:creationId xmlns:a16="http://schemas.microsoft.com/office/drawing/2014/main" id="{57F96689-E92E-4220-AE2D-E8196ACEE3FA}"/>
              </a:ext>
            </a:extLst>
          </p:cNvPr>
          <p:cNvSpPr/>
          <p:nvPr/>
        </p:nvSpPr>
        <p:spPr>
          <a:xfrm>
            <a:off x="8519897" y="6276874"/>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952126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1C145F-81E7-4E1E-824A-9321EEFFBA85}"/>
              </a:ext>
            </a:extLst>
          </p:cNvPr>
          <p:cNvSpPr>
            <a:spLocks noGrp="1"/>
          </p:cNvSpPr>
          <p:nvPr>
            <p:ph type="title"/>
          </p:nvPr>
        </p:nvSpPr>
        <p:spPr/>
        <p:txBody>
          <a:bodyPr/>
          <a:lstStyle/>
          <a:p>
            <a:r>
              <a:rPr lang="fr-FR" dirty="0"/>
              <a:t>Des exemples de déclinaisons de la voie dorée</a:t>
            </a:r>
          </a:p>
        </p:txBody>
      </p:sp>
      <p:sp>
        <p:nvSpPr>
          <p:cNvPr id="3" name="Espace réservé du contenu 2">
            <a:extLst>
              <a:ext uri="{FF2B5EF4-FFF2-40B4-BE49-F238E27FC236}">
                <a16:creationId xmlns:a16="http://schemas.microsoft.com/office/drawing/2014/main" id="{95B151CF-3B37-4FA7-873C-53B5E52D3687}"/>
              </a:ext>
            </a:extLst>
          </p:cNvPr>
          <p:cNvSpPr>
            <a:spLocks noGrp="1"/>
          </p:cNvSpPr>
          <p:nvPr>
            <p:ph idx="1"/>
          </p:nvPr>
        </p:nvSpPr>
        <p:spPr/>
        <p:txBody>
          <a:bodyPr>
            <a:normAutofit fontScale="92500" lnSpcReduction="10000"/>
          </a:bodyPr>
          <a:lstStyle/>
          <a:p>
            <a:r>
              <a:rPr lang="fr-FR" dirty="0"/>
              <a:t>Une revue disponible en libre accès, pour laquelle un auteur doit payer des frais de publication de 6000$ si son article est accepté : </a:t>
            </a:r>
            <a:r>
              <a:rPr lang="fr-FR" dirty="0" err="1">
                <a:hlinkClick r:id="rId2"/>
              </a:rPr>
              <a:t>Rheumatology</a:t>
            </a:r>
            <a:r>
              <a:rPr lang="fr-FR" dirty="0">
                <a:hlinkClick r:id="rId2"/>
              </a:rPr>
              <a:t> and </a:t>
            </a:r>
            <a:r>
              <a:rPr lang="fr-FR" dirty="0" err="1">
                <a:hlinkClick r:id="rId2"/>
              </a:rPr>
              <a:t>Therapy</a:t>
            </a:r>
            <a:r>
              <a:rPr lang="fr-FR" dirty="0"/>
              <a:t> (Springer)</a:t>
            </a:r>
          </a:p>
          <a:p>
            <a:r>
              <a:rPr lang="fr-FR" dirty="0"/>
              <a:t>Des revues consultables en libre accès et pour laquelle aucun frais n’est exigé : les </a:t>
            </a:r>
            <a:r>
              <a:rPr lang="fr-FR" i="1" dirty="0">
                <a:hlinkClick r:id="rId3"/>
              </a:rPr>
              <a:t>Comptes Rendus de l’Académie des sciences</a:t>
            </a:r>
            <a:r>
              <a:rPr lang="fr-FR" dirty="0"/>
              <a:t> (Académie des sciences – Centre Mersenne – MNHN)</a:t>
            </a:r>
          </a:p>
          <a:p>
            <a:r>
              <a:rPr lang="fr-FR" dirty="0"/>
              <a:t>Un ouvrage dont le texte est disponible en libre accès, mais pour lequel des services supplémentaires associés sont payants (mode lecture, formats alternatifs…) : P. Suber, </a:t>
            </a:r>
            <a:r>
              <a:rPr lang="fr-FR" i="1" dirty="0">
                <a:hlinkClick r:id="rId4"/>
              </a:rPr>
              <a:t>Qu’est-ce que l’accès ouvert ?</a:t>
            </a:r>
            <a:r>
              <a:rPr lang="fr-FR" dirty="0"/>
              <a:t>, 2016</a:t>
            </a:r>
          </a:p>
          <a:p>
            <a:endParaRPr lang="fr-FR" dirty="0"/>
          </a:p>
        </p:txBody>
      </p:sp>
      <p:sp>
        <p:nvSpPr>
          <p:cNvPr id="4" name="Ellipse 3">
            <a:extLst>
              <a:ext uri="{FF2B5EF4-FFF2-40B4-BE49-F238E27FC236}">
                <a16:creationId xmlns:a16="http://schemas.microsoft.com/office/drawing/2014/main" id="{EA5522A0-9133-479B-B9CF-314CE5CB59DE}"/>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Ellipse 4">
            <a:hlinkClick r:id="rId5" action="ppaction://hlinksldjump"/>
            <a:extLst>
              <a:ext uri="{FF2B5EF4-FFF2-40B4-BE49-F238E27FC236}">
                <a16:creationId xmlns:a16="http://schemas.microsoft.com/office/drawing/2014/main" id="{0A4BBF5D-439E-49BF-8F22-6D02A97EF34D}"/>
              </a:ext>
            </a:extLst>
          </p:cNvPr>
          <p:cNvSpPr/>
          <p:nvPr/>
        </p:nvSpPr>
        <p:spPr>
          <a:xfrm>
            <a:off x="8519897" y="6276874"/>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718076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9CC8B9-BCEE-41A7-8F72-F822F945A32E}"/>
              </a:ext>
            </a:extLst>
          </p:cNvPr>
          <p:cNvSpPr>
            <a:spLocks noGrp="1"/>
          </p:cNvSpPr>
          <p:nvPr>
            <p:ph type="title"/>
          </p:nvPr>
        </p:nvSpPr>
        <p:spPr/>
        <p:txBody>
          <a:bodyPr/>
          <a:lstStyle/>
          <a:p>
            <a:r>
              <a:rPr lang="fr-FR" dirty="0"/>
              <a:t>Mode d’emploi indicatif</a:t>
            </a:r>
          </a:p>
        </p:txBody>
      </p:sp>
      <p:sp>
        <p:nvSpPr>
          <p:cNvPr id="3" name="Espace réservé du contenu 2">
            <a:extLst>
              <a:ext uri="{FF2B5EF4-FFF2-40B4-BE49-F238E27FC236}">
                <a16:creationId xmlns:a16="http://schemas.microsoft.com/office/drawing/2014/main" id="{467DFCA0-6EC9-4E44-AE7F-7E7E73BAC4D8}"/>
              </a:ext>
            </a:extLst>
          </p:cNvPr>
          <p:cNvSpPr>
            <a:spLocks noGrp="1"/>
          </p:cNvSpPr>
          <p:nvPr>
            <p:ph idx="1"/>
          </p:nvPr>
        </p:nvSpPr>
        <p:spPr/>
        <p:txBody>
          <a:bodyPr>
            <a:normAutofit fontScale="85000" lnSpcReduction="10000"/>
          </a:bodyPr>
          <a:lstStyle/>
          <a:p>
            <a:r>
              <a:rPr lang="fr-FR" dirty="0"/>
              <a:t>Ce diaporama est associé à la formation « Science ouverte en bibliothèque » de l’URFIST de Paris.</a:t>
            </a:r>
          </a:p>
          <a:p>
            <a:r>
              <a:rPr lang="fr-FR" dirty="0"/>
              <a:t>Il doit être consulté en amont de la formation à titre d’introduction, et constitue également une ressource autonome, à titre d’aide-mémoire.</a:t>
            </a:r>
          </a:p>
          <a:p>
            <a:r>
              <a:rPr lang="fr-FR" dirty="0"/>
              <a:t>Certaines diapositives comportent des notes, qui fournissent des commentaires, des références bibliographiques ou des pistes d’approfondissement.</a:t>
            </a:r>
          </a:p>
          <a:p>
            <a:r>
              <a:rPr lang="fr-FR" dirty="0"/>
              <a:t>Le diaporama comporte des éléments </a:t>
            </a:r>
            <a:r>
              <a:rPr lang="fr-FR" dirty="0">
                <a:hlinkClick r:id="rId2" action="ppaction://hlinksldjump"/>
              </a:rPr>
              <a:t>cliquables</a:t>
            </a:r>
            <a:r>
              <a:rPr lang="fr-FR" dirty="0"/>
              <a:t> (appuyer sur Ctrl en même temps) permettant de naviguer entre ses différentes sections et niveaux de contenus :</a:t>
            </a:r>
          </a:p>
          <a:p>
            <a:pPr lvl="1"/>
            <a:r>
              <a:rPr lang="fr-FR" dirty="0"/>
              <a:t>Retour au début de la section</a:t>
            </a:r>
          </a:p>
          <a:p>
            <a:pPr lvl="1"/>
            <a:r>
              <a:rPr lang="fr-FR" dirty="0"/>
              <a:t>Retour aux composantes de la science ouverte</a:t>
            </a:r>
          </a:p>
        </p:txBody>
      </p:sp>
      <p:sp>
        <p:nvSpPr>
          <p:cNvPr id="4" name="Ellipse 3">
            <a:extLst>
              <a:ext uri="{FF2B5EF4-FFF2-40B4-BE49-F238E27FC236}">
                <a16:creationId xmlns:a16="http://schemas.microsoft.com/office/drawing/2014/main" id="{C4B1E348-2DC9-4825-8C9D-5F703C19B282}"/>
              </a:ext>
            </a:extLst>
          </p:cNvPr>
          <p:cNvSpPr/>
          <p:nvPr/>
        </p:nvSpPr>
        <p:spPr>
          <a:xfrm>
            <a:off x="8558482" y="102328"/>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5" name="Ellipse 4">
            <a:extLst>
              <a:ext uri="{FF2B5EF4-FFF2-40B4-BE49-F238E27FC236}">
                <a16:creationId xmlns:a16="http://schemas.microsoft.com/office/drawing/2014/main" id="{F7B6B9CF-9182-4873-B2A5-FA530AD58A1B}"/>
              </a:ext>
            </a:extLst>
          </p:cNvPr>
          <p:cNvSpPr/>
          <p:nvPr/>
        </p:nvSpPr>
        <p:spPr>
          <a:xfrm>
            <a:off x="4547405" y="5450825"/>
            <a:ext cx="360000" cy="36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R</a:t>
            </a:r>
          </a:p>
        </p:txBody>
      </p:sp>
      <p:sp>
        <p:nvSpPr>
          <p:cNvPr id="6" name="Ellipse 5">
            <a:extLst>
              <a:ext uri="{FF2B5EF4-FFF2-40B4-BE49-F238E27FC236}">
                <a16:creationId xmlns:a16="http://schemas.microsoft.com/office/drawing/2014/main" id="{764CFEED-204D-491D-9A9D-3BD62AC2B791}"/>
              </a:ext>
            </a:extLst>
          </p:cNvPr>
          <p:cNvSpPr/>
          <p:nvPr/>
        </p:nvSpPr>
        <p:spPr>
          <a:xfrm>
            <a:off x="6375190" y="5723331"/>
            <a:ext cx="360000" cy="360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193854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12EF3B-0FEB-4A7C-AF5D-4422642DFA9E}"/>
              </a:ext>
            </a:extLst>
          </p:cNvPr>
          <p:cNvSpPr>
            <a:spLocks noGrp="1"/>
          </p:cNvSpPr>
          <p:nvPr>
            <p:ph type="title"/>
          </p:nvPr>
        </p:nvSpPr>
        <p:spPr/>
        <p:txBody>
          <a:bodyPr/>
          <a:lstStyle/>
          <a:p>
            <a:r>
              <a:rPr lang="fr-FR" dirty="0"/>
              <a:t>Identifier des ressources qui suivent la voie dorée</a:t>
            </a:r>
          </a:p>
        </p:txBody>
      </p:sp>
      <p:sp>
        <p:nvSpPr>
          <p:cNvPr id="3" name="Espace réservé du contenu 2">
            <a:extLst>
              <a:ext uri="{FF2B5EF4-FFF2-40B4-BE49-F238E27FC236}">
                <a16:creationId xmlns:a16="http://schemas.microsoft.com/office/drawing/2014/main" id="{AE3FC352-44DF-4195-A33E-E240E8085EFB}"/>
              </a:ext>
            </a:extLst>
          </p:cNvPr>
          <p:cNvSpPr>
            <a:spLocks noGrp="1"/>
          </p:cNvSpPr>
          <p:nvPr>
            <p:ph idx="1"/>
          </p:nvPr>
        </p:nvSpPr>
        <p:spPr/>
        <p:txBody>
          <a:bodyPr>
            <a:normAutofit fontScale="92500"/>
          </a:bodyPr>
          <a:lstStyle/>
          <a:p>
            <a:r>
              <a:rPr lang="fr-FR" dirty="0"/>
              <a:t>Le répertoire </a:t>
            </a:r>
            <a:r>
              <a:rPr lang="fr-FR" dirty="0">
                <a:hlinkClick r:id="rId3"/>
              </a:rPr>
              <a:t>DOAJ</a:t>
            </a:r>
            <a:r>
              <a:rPr lang="fr-FR" dirty="0"/>
              <a:t> (</a:t>
            </a:r>
            <a:r>
              <a:rPr lang="fr-FR" i="1" dirty="0"/>
              <a:t>Directory of Open Access </a:t>
            </a:r>
            <a:r>
              <a:rPr lang="fr-FR" i="1" dirty="0" err="1"/>
              <a:t>Journals</a:t>
            </a:r>
            <a:r>
              <a:rPr lang="fr-FR" dirty="0"/>
              <a:t>) recense et donne des indications (présence d’un comité de lecture, montant des APC, droits des auteurs…) sur plus de 16 000 revues en libre accès</a:t>
            </a:r>
          </a:p>
          <a:p>
            <a:r>
              <a:rPr lang="fr-FR" dirty="0"/>
              <a:t>Le répertoire </a:t>
            </a:r>
            <a:r>
              <a:rPr lang="fr-FR" dirty="0">
                <a:hlinkClick r:id="rId4"/>
              </a:rPr>
              <a:t>DOAB</a:t>
            </a:r>
            <a:r>
              <a:rPr lang="fr-FR" dirty="0"/>
              <a:t> (</a:t>
            </a:r>
            <a:r>
              <a:rPr lang="fr-FR" i="1" dirty="0"/>
              <a:t>Directory of Open Access Books</a:t>
            </a:r>
            <a:r>
              <a:rPr lang="fr-FR" dirty="0"/>
              <a:t>) fait de même pour plus de 40 000 ouvrages académiques relus par les pairs</a:t>
            </a:r>
          </a:p>
          <a:p>
            <a:r>
              <a:rPr lang="fr-FR" dirty="0"/>
              <a:t>Les bases de données bibliométriques traditionnelles (Web of Science, Scopus…) se sont récemment munies d’un filtre </a:t>
            </a:r>
            <a:r>
              <a:rPr lang="fr-FR" i="1" dirty="0"/>
              <a:t>Open Access</a:t>
            </a:r>
            <a:r>
              <a:rPr lang="fr-FR" dirty="0"/>
              <a:t> permettant d’identifier les revues concernées</a:t>
            </a:r>
          </a:p>
          <a:p>
            <a:endParaRPr lang="fr-FR" dirty="0"/>
          </a:p>
        </p:txBody>
      </p:sp>
      <p:sp>
        <p:nvSpPr>
          <p:cNvPr id="4" name="Ellipse 3">
            <a:extLst>
              <a:ext uri="{FF2B5EF4-FFF2-40B4-BE49-F238E27FC236}">
                <a16:creationId xmlns:a16="http://schemas.microsoft.com/office/drawing/2014/main" id="{F4B4AF84-8B0E-43B0-AFED-7E5F6AFC7F3C}"/>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Ellipse 4">
            <a:hlinkClick r:id="rId5" action="ppaction://hlinksldjump"/>
            <a:extLst>
              <a:ext uri="{FF2B5EF4-FFF2-40B4-BE49-F238E27FC236}">
                <a16:creationId xmlns:a16="http://schemas.microsoft.com/office/drawing/2014/main" id="{F3A26515-E33F-496F-9B68-DC7AFE53DBFE}"/>
              </a:ext>
            </a:extLst>
          </p:cNvPr>
          <p:cNvSpPr/>
          <p:nvPr/>
        </p:nvSpPr>
        <p:spPr>
          <a:xfrm>
            <a:off x="8519897" y="6276874"/>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93878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EE1317-2558-41A0-9407-E8A737AD0D69}"/>
              </a:ext>
            </a:extLst>
          </p:cNvPr>
          <p:cNvSpPr>
            <a:spLocks noGrp="1"/>
          </p:cNvSpPr>
          <p:nvPr>
            <p:ph type="title"/>
          </p:nvPr>
        </p:nvSpPr>
        <p:spPr/>
        <p:txBody>
          <a:bodyPr/>
          <a:lstStyle/>
          <a:p>
            <a:r>
              <a:rPr lang="fr-FR" dirty="0"/>
              <a:t>Les déclinaisons de la voie verte</a:t>
            </a:r>
          </a:p>
        </p:txBody>
      </p:sp>
      <p:sp>
        <p:nvSpPr>
          <p:cNvPr id="3" name="Espace réservé du contenu 2">
            <a:extLst>
              <a:ext uri="{FF2B5EF4-FFF2-40B4-BE49-F238E27FC236}">
                <a16:creationId xmlns:a16="http://schemas.microsoft.com/office/drawing/2014/main" id="{44FAA086-2E67-41E5-9549-7194B9699D0F}"/>
              </a:ext>
            </a:extLst>
          </p:cNvPr>
          <p:cNvSpPr>
            <a:spLocks noGrp="1"/>
          </p:cNvSpPr>
          <p:nvPr>
            <p:ph idx="1"/>
          </p:nvPr>
        </p:nvSpPr>
        <p:spPr/>
        <p:txBody>
          <a:bodyPr>
            <a:normAutofit/>
          </a:bodyPr>
          <a:lstStyle/>
          <a:p>
            <a:pPr marL="0" indent="0">
              <a:buNone/>
            </a:pPr>
            <a:r>
              <a:rPr lang="fr-FR" dirty="0"/>
              <a:t>Rappel : la voie verte correspond au fait de rendre des travaux scientifiques disponibles par une voie parallèle à l’édition scientifique traditionnelle.</a:t>
            </a:r>
          </a:p>
          <a:p>
            <a:r>
              <a:rPr lang="fr-FR" dirty="0"/>
              <a:t>Avant examen par les pairs et avant la publication par un éditeur, des travaux scientifiques peuvent être rendus disponible </a:t>
            </a:r>
            <a:r>
              <a:rPr lang="fr-FR" i="1" dirty="0"/>
              <a:t>via</a:t>
            </a:r>
            <a:r>
              <a:rPr lang="fr-FR" dirty="0"/>
              <a:t> des serveurs de </a:t>
            </a:r>
            <a:r>
              <a:rPr lang="fr-FR" i="1" dirty="0" err="1"/>
              <a:t>preprints</a:t>
            </a:r>
            <a:r>
              <a:rPr lang="fr-FR" dirty="0"/>
              <a:t>.</a:t>
            </a:r>
          </a:p>
          <a:p>
            <a:r>
              <a:rPr lang="fr-FR" dirty="0"/>
              <a:t>Après examen par les pairs et après la publication par un éditeur, des travaux scientifiques peuvent être rendus disponibles </a:t>
            </a:r>
            <a:r>
              <a:rPr lang="fr-FR" i="1" dirty="0"/>
              <a:t>via</a:t>
            </a:r>
            <a:r>
              <a:rPr lang="fr-FR" dirty="0"/>
              <a:t> des archives ouvertes. </a:t>
            </a:r>
          </a:p>
        </p:txBody>
      </p:sp>
      <p:sp>
        <p:nvSpPr>
          <p:cNvPr id="4" name="Ellipse 3">
            <a:extLst>
              <a:ext uri="{FF2B5EF4-FFF2-40B4-BE49-F238E27FC236}">
                <a16:creationId xmlns:a16="http://schemas.microsoft.com/office/drawing/2014/main" id="{2BE382F9-B3F3-4E16-B0AA-9B53415E9020}"/>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Ellipse 4">
            <a:hlinkClick r:id="rId3" action="ppaction://hlinksldjump"/>
            <a:extLst>
              <a:ext uri="{FF2B5EF4-FFF2-40B4-BE49-F238E27FC236}">
                <a16:creationId xmlns:a16="http://schemas.microsoft.com/office/drawing/2014/main" id="{178BBF6A-E017-45C0-AAB1-BE04C7EA3262}"/>
              </a:ext>
            </a:extLst>
          </p:cNvPr>
          <p:cNvSpPr/>
          <p:nvPr/>
        </p:nvSpPr>
        <p:spPr>
          <a:xfrm>
            <a:off x="8519897" y="6276874"/>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467225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1C0795-16EB-4AB9-A549-E247496ECC67}"/>
              </a:ext>
            </a:extLst>
          </p:cNvPr>
          <p:cNvSpPr>
            <a:spLocks noGrp="1"/>
          </p:cNvSpPr>
          <p:nvPr>
            <p:ph type="title"/>
          </p:nvPr>
        </p:nvSpPr>
        <p:spPr/>
        <p:txBody>
          <a:bodyPr/>
          <a:lstStyle/>
          <a:p>
            <a:r>
              <a:rPr lang="fr-FR" dirty="0"/>
              <a:t>Des exemples de déclinaison de la voie verte</a:t>
            </a:r>
          </a:p>
        </p:txBody>
      </p:sp>
      <p:sp>
        <p:nvSpPr>
          <p:cNvPr id="3" name="Espace réservé du contenu 2">
            <a:extLst>
              <a:ext uri="{FF2B5EF4-FFF2-40B4-BE49-F238E27FC236}">
                <a16:creationId xmlns:a16="http://schemas.microsoft.com/office/drawing/2014/main" id="{AD8039CE-50FA-4616-91EF-5B00B09D635F}"/>
              </a:ext>
            </a:extLst>
          </p:cNvPr>
          <p:cNvSpPr>
            <a:spLocks noGrp="1"/>
          </p:cNvSpPr>
          <p:nvPr>
            <p:ph idx="1"/>
          </p:nvPr>
        </p:nvSpPr>
        <p:spPr/>
        <p:txBody>
          <a:bodyPr>
            <a:normAutofit fontScale="70000" lnSpcReduction="20000"/>
          </a:bodyPr>
          <a:lstStyle/>
          <a:p>
            <a:r>
              <a:rPr lang="fr-FR" dirty="0"/>
              <a:t>Des serveurs de </a:t>
            </a:r>
            <a:r>
              <a:rPr lang="fr-FR" dirty="0" err="1"/>
              <a:t>preprints</a:t>
            </a:r>
            <a:r>
              <a:rPr lang="fr-FR" dirty="0"/>
              <a:t>, qui hébergent des travaux scientifiques non encore évalués par les pairs :</a:t>
            </a:r>
          </a:p>
          <a:p>
            <a:pPr lvl="1"/>
            <a:r>
              <a:rPr lang="fr-FR" dirty="0"/>
              <a:t>Serveurs gérés par la communauté académique :</a:t>
            </a:r>
          </a:p>
          <a:p>
            <a:pPr lvl="2"/>
            <a:r>
              <a:rPr lang="fr-FR" dirty="0" err="1">
                <a:hlinkClick r:id="rId3"/>
              </a:rPr>
              <a:t>arXiv</a:t>
            </a:r>
            <a:r>
              <a:rPr lang="fr-FR" dirty="0"/>
              <a:t> : pour les mathématiques et la physique</a:t>
            </a:r>
          </a:p>
          <a:p>
            <a:pPr lvl="2"/>
            <a:r>
              <a:rPr lang="fr-FR" dirty="0" err="1">
                <a:hlinkClick r:id="rId4"/>
              </a:rPr>
              <a:t>bioRxiv</a:t>
            </a:r>
            <a:r>
              <a:rPr lang="fr-FR" dirty="0"/>
              <a:t> : pour la biologie</a:t>
            </a:r>
          </a:p>
          <a:p>
            <a:pPr lvl="2"/>
            <a:r>
              <a:rPr lang="fr-FR" dirty="0" err="1">
                <a:hlinkClick r:id="rId5"/>
              </a:rPr>
              <a:t>socRxiv</a:t>
            </a:r>
            <a:r>
              <a:rPr lang="fr-FR" dirty="0"/>
              <a:t> : pour les sciences sociales (inclus dans l’infrastructure globale </a:t>
            </a:r>
            <a:r>
              <a:rPr lang="fr-FR" i="1" dirty="0"/>
              <a:t>Open Science Framework</a:t>
            </a:r>
            <a:r>
              <a:rPr lang="fr-FR" dirty="0"/>
              <a:t>)</a:t>
            </a:r>
          </a:p>
          <a:p>
            <a:pPr lvl="1"/>
            <a:r>
              <a:rPr lang="fr-FR" dirty="0"/>
              <a:t>Serveurs gérés par des éditeurs commerciaux :</a:t>
            </a:r>
          </a:p>
          <a:p>
            <a:pPr lvl="2"/>
            <a:r>
              <a:rPr lang="fr-FR" dirty="0" err="1">
                <a:hlinkClick r:id="rId6"/>
              </a:rPr>
              <a:t>ChemRxiv</a:t>
            </a:r>
            <a:r>
              <a:rPr lang="fr-FR" dirty="0"/>
              <a:t> : pour la chimie</a:t>
            </a:r>
          </a:p>
          <a:p>
            <a:pPr lvl="2"/>
            <a:r>
              <a:rPr lang="fr-FR" dirty="0">
                <a:hlinkClick r:id="rId7"/>
              </a:rPr>
              <a:t>SSRN</a:t>
            </a:r>
            <a:r>
              <a:rPr lang="fr-FR" dirty="0"/>
              <a:t> : pour les sciences sociales</a:t>
            </a:r>
          </a:p>
          <a:p>
            <a:r>
              <a:rPr lang="fr-FR" dirty="0"/>
              <a:t>Des archives ouvertes, qui hébergent des travaux scientifiques de tous types dont des travaux évalués par les pairs (statut de publication évolutif, doit être précisé au moment du dépôt pour éviter toute confusion) :</a:t>
            </a:r>
          </a:p>
          <a:p>
            <a:pPr lvl="1"/>
            <a:r>
              <a:rPr lang="fr-FR" dirty="0">
                <a:hlinkClick r:id="rId8"/>
              </a:rPr>
              <a:t>HAL</a:t>
            </a:r>
            <a:r>
              <a:rPr lang="fr-FR" dirty="0"/>
              <a:t> : archive ouverte pluridisciplinaire, jouant une place centrale dans le paysage français</a:t>
            </a:r>
          </a:p>
          <a:p>
            <a:pPr lvl="1"/>
            <a:r>
              <a:rPr lang="fr-FR" dirty="0">
                <a:hlinkClick r:id="rId9"/>
              </a:rPr>
              <a:t>SPIRE</a:t>
            </a:r>
            <a:r>
              <a:rPr lang="fr-FR" dirty="0"/>
              <a:t> : archive ouverte institutionnelle de Sciences Po</a:t>
            </a:r>
          </a:p>
          <a:p>
            <a:pPr lvl="1"/>
            <a:r>
              <a:rPr lang="fr-FR" dirty="0">
                <a:hlinkClick r:id="rId10"/>
              </a:rPr>
              <a:t>SAM</a:t>
            </a:r>
            <a:r>
              <a:rPr lang="fr-FR" dirty="0"/>
              <a:t> : archive ouverte institutionnelle des Arts &amp; Métiers</a:t>
            </a:r>
          </a:p>
          <a:p>
            <a:pPr lvl="1"/>
            <a:endParaRPr lang="fr-FR" dirty="0"/>
          </a:p>
          <a:p>
            <a:pPr lvl="1"/>
            <a:endParaRPr lang="fr-FR" dirty="0"/>
          </a:p>
        </p:txBody>
      </p:sp>
      <p:sp>
        <p:nvSpPr>
          <p:cNvPr id="4" name="Ellipse 3">
            <a:extLst>
              <a:ext uri="{FF2B5EF4-FFF2-40B4-BE49-F238E27FC236}">
                <a16:creationId xmlns:a16="http://schemas.microsoft.com/office/drawing/2014/main" id="{F9DEDA3C-DD8B-4A44-950D-6AD426F61110}"/>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Ellipse 4">
            <a:hlinkClick r:id="rId11" action="ppaction://hlinksldjump"/>
            <a:extLst>
              <a:ext uri="{FF2B5EF4-FFF2-40B4-BE49-F238E27FC236}">
                <a16:creationId xmlns:a16="http://schemas.microsoft.com/office/drawing/2014/main" id="{E72BA49E-DEEE-4EBE-9723-E45103648661}"/>
              </a:ext>
            </a:extLst>
          </p:cNvPr>
          <p:cNvSpPr/>
          <p:nvPr/>
        </p:nvSpPr>
        <p:spPr>
          <a:xfrm>
            <a:off x="8519897" y="6276874"/>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2379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C30EA2-CB93-4ED8-9B89-0E0D8295B544}"/>
              </a:ext>
            </a:extLst>
          </p:cNvPr>
          <p:cNvSpPr>
            <a:spLocks noGrp="1"/>
          </p:cNvSpPr>
          <p:nvPr>
            <p:ph type="title"/>
          </p:nvPr>
        </p:nvSpPr>
        <p:spPr/>
        <p:txBody>
          <a:bodyPr/>
          <a:lstStyle/>
          <a:p>
            <a:r>
              <a:rPr lang="fr-FR" dirty="0"/>
              <a:t>Trouver une plateforme d’</a:t>
            </a:r>
            <a:r>
              <a:rPr lang="fr-FR" dirty="0" err="1"/>
              <a:t>auto-archivage</a:t>
            </a:r>
            <a:endParaRPr lang="fr-FR" dirty="0"/>
          </a:p>
        </p:txBody>
      </p:sp>
      <p:sp>
        <p:nvSpPr>
          <p:cNvPr id="3" name="Espace réservé du contenu 2">
            <a:extLst>
              <a:ext uri="{FF2B5EF4-FFF2-40B4-BE49-F238E27FC236}">
                <a16:creationId xmlns:a16="http://schemas.microsoft.com/office/drawing/2014/main" id="{93352AC4-57E5-497E-89D0-71727BC48D2E}"/>
              </a:ext>
            </a:extLst>
          </p:cNvPr>
          <p:cNvSpPr>
            <a:spLocks noGrp="1"/>
          </p:cNvSpPr>
          <p:nvPr>
            <p:ph idx="1"/>
          </p:nvPr>
        </p:nvSpPr>
        <p:spPr/>
        <p:txBody>
          <a:bodyPr/>
          <a:lstStyle/>
          <a:p>
            <a:r>
              <a:rPr lang="fr-FR" dirty="0"/>
              <a:t>Deux outils principaux permettent d’identifier les plateformes d’</a:t>
            </a:r>
            <a:r>
              <a:rPr lang="fr-FR" dirty="0" err="1"/>
              <a:t>auto-archivage</a:t>
            </a:r>
            <a:r>
              <a:rPr lang="fr-FR" dirty="0"/>
              <a:t> et de prendre connaissance de leur fonctionnement :</a:t>
            </a:r>
          </a:p>
          <a:p>
            <a:pPr lvl="1"/>
            <a:r>
              <a:rPr lang="fr-FR" dirty="0" err="1">
                <a:hlinkClick r:id="rId2"/>
              </a:rPr>
              <a:t>OpenDOAR</a:t>
            </a:r>
            <a:r>
              <a:rPr lang="fr-FR" dirty="0"/>
              <a:t> (Directory of Open Access Repositories)</a:t>
            </a:r>
          </a:p>
          <a:p>
            <a:pPr lvl="1"/>
            <a:r>
              <a:rPr lang="fr-FR" dirty="0">
                <a:hlinkClick r:id="rId3"/>
              </a:rPr>
              <a:t>ROAR</a:t>
            </a:r>
            <a:r>
              <a:rPr lang="fr-FR" dirty="0"/>
              <a:t> (</a:t>
            </a:r>
            <a:r>
              <a:rPr lang="fr-FR" dirty="0" err="1"/>
              <a:t>Registry</a:t>
            </a:r>
            <a:r>
              <a:rPr lang="fr-FR" dirty="0"/>
              <a:t> of Open Access Repositories)</a:t>
            </a:r>
          </a:p>
          <a:p>
            <a:r>
              <a:rPr lang="fr-FR" dirty="0"/>
              <a:t>Vous trouverez également sur HAL une </a:t>
            </a:r>
            <a:r>
              <a:rPr lang="fr-FR" dirty="0">
                <a:hlinkClick r:id="rId4"/>
              </a:rPr>
              <a:t>liste des portails</a:t>
            </a:r>
            <a:r>
              <a:rPr lang="fr-FR" dirty="0"/>
              <a:t> institutionnels ou disciplinaires qui composent cette archive ouverte</a:t>
            </a:r>
          </a:p>
        </p:txBody>
      </p:sp>
      <p:sp>
        <p:nvSpPr>
          <p:cNvPr id="4" name="Ellipse 3">
            <a:extLst>
              <a:ext uri="{FF2B5EF4-FFF2-40B4-BE49-F238E27FC236}">
                <a16:creationId xmlns:a16="http://schemas.microsoft.com/office/drawing/2014/main" id="{992A8B98-77A8-4EFA-B2C6-72761697D9BB}"/>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Ellipse 4">
            <a:hlinkClick r:id="rId5" action="ppaction://hlinksldjump"/>
            <a:extLst>
              <a:ext uri="{FF2B5EF4-FFF2-40B4-BE49-F238E27FC236}">
                <a16:creationId xmlns:a16="http://schemas.microsoft.com/office/drawing/2014/main" id="{D258BF29-CE48-4B2E-A252-81EF00455806}"/>
              </a:ext>
            </a:extLst>
          </p:cNvPr>
          <p:cNvSpPr/>
          <p:nvPr/>
        </p:nvSpPr>
        <p:spPr>
          <a:xfrm>
            <a:off x="8519897" y="6276874"/>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791383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A59A50-6BC6-4539-8B5C-1EF22AC9AB52}"/>
              </a:ext>
            </a:extLst>
          </p:cNvPr>
          <p:cNvSpPr>
            <a:spLocks noGrp="1"/>
          </p:cNvSpPr>
          <p:nvPr>
            <p:ph type="title"/>
          </p:nvPr>
        </p:nvSpPr>
        <p:spPr/>
        <p:txBody>
          <a:bodyPr/>
          <a:lstStyle/>
          <a:p>
            <a:r>
              <a:rPr lang="fr-FR" dirty="0"/>
              <a:t>Les voies « pirates » de l’accès ouvert</a:t>
            </a:r>
          </a:p>
        </p:txBody>
      </p:sp>
      <p:sp>
        <p:nvSpPr>
          <p:cNvPr id="3" name="Espace réservé du contenu 2">
            <a:extLst>
              <a:ext uri="{FF2B5EF4-FFF2-40B4-BE49-F238E27FC236}">
                <a16:creationId xmlns:a16="http://schemas.microsoft.com/office/drawing/2014/main" id="{04C09102-7B5A-4D5A-B548-A4785B8B427E}"/>
              </a:ext>
            </a:extLst>
          </p:cNvPr>
          <p:cNvSpPr>
            <a:spLocks noGrp="1"/>
          </p:cNvSpPr>
          <p:nvPr>
            <p:ph idx="1"/>
          </p:nvPr>
        </p:nvSpPr>
        <p:spPr/>
        <p:txBody>
          <a:bodyPr>
            <a:normAutofit fontScale="70000" lnSpcReduction="20000"/>
          </a:bodyPr>
          <a:lstStyle/>
          <a:p>
            <a:pPr marL="0" indent="0">
              <a:buNone/>
            </a:pPr>
            <a:r>
              <a:rPr lang="fr-FR" dirty="0"/>
              <a:t>Certains partisans du libre accès à la connaissance sont prêts à tout pour mettre des publications (pas forcément les leurs, d’ailleurs) à la disposition de tous. Les solutions trouvées pour ce faire sont illégales :</a:t>
            </a:r>
          </a:p>
          <a:p>
            <a:r>
              <a:rPr lang="fr-FR" dirty="0"/>
              <a:t>Échange de fichiers : certains chercheurs empruntent les identifiants de collègues pour accéder à des ressources sur abonnements, ou partagent plus ou moins publiquement sur internet leur besoin d’accéder à telle ou telle ressource payante en espérant que des collègues leur envoient le fichier PDF souhaité.</a:t>
            </a:r>
          </a:p>
          <a:p>
            <a:r>
              <a:rPr lang="fr-FR" dirty="0" err="1"/>
              <a:t>Sci</a:t>
            </a:r>
            <a:r>
              <a:rPr lang="fr-FR" dirty="0"/>
              <a:t>-Hub : cette plateforme propose un grand nombre de ressources scientifiques ordinairement en accès payant, mais qui ont été piratées sur les serveurs des éditeurs à l’aide d’identifiants légalement obtenus par des établissements d’enseignement supérieur et de recherche.</a:t>
            </a:r>
          </a:p>
          <a:p>
            <a:r>
              <a:rPr lang="fr-FR" dirty="0"/>
              <a:t>Partage via des réseaux sociaux académiques : certains chercheurs font le choix de mettre leurs propres publications en accès ouvert à partir de leur profil utilisateur sur certains réseaux sociaux académiques (</a:t>
            </a:r>
            <a:r>
              <a:rPr lang="fr-FR" dirty="0" err="1">
                <a:hlinkClick r:id="rId3"/>
              </a:rPr>
              <a:t>ResearchGate</a:t>
            </a:r>
            <a:r>
              <a:rPr lang="fr-FR" dirty="0"/>
              <a:t> ou </a:t>
            </a:r>
            <a:r>
              <a:rPr lang="fr-FR" dirty="0">
                <a:hlinkClick r:id="rId4"/>
              </a:rPr>
              <a:t>Academia</a:t>
            </a:r>
            <a:r>
              <a:rPr lang="fr-FR" dirty="0"/>
              <a:t> notamment). Ces pratiques ne sont pas toujours autorisées par les éditeurs.</a:t>
            </a:r>
          </a:p>
        </p:txBody>
      </p:sp>
      <p:sp>
        <p:nvSpPr>
          <p:cNvPr id="4" name="Ellipse 3">
            <a:extLst>
              <a:ext uri="{FF2B5EF4-FFF2-40B4-BE49-F238E27FC236}">
                <a16:creationId xmlns:a16="http://schemas.microsoft.com/office/drawing/2014/main" id="{E721D7B6-34F8-4EFA-A28E-6B5F0C4F48F2}"/>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Ellipse 4">
            <a:hlinkClick r:id="rId5" action="ppaction://hlinksldjump"/>
            <a:extLst>
              <a:ext uri="{FF2B5EF4-FFF2-40B4-BE49-F238E27FC236}">
                <a16:creationId xmlns:a16="http://schemas.microsoft.com/office/drawing/2014/main" id="{C99F2A7A-365F-4DF3-90C7-FFFF12273F1A}"/>
              </a:ext>
            </a:extLst>
          </p:cNvPr>
          <p:cNvSpPr/>
          <p:nvPr/>
        </p:nvSpPr>
        <p:spPr>
          <a:xfrm>
            <a:off x="8519897" y="6276874"/>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030859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Financeurs et science ouverte : Les 10 principes du Plan S</a:t>
            </a:r>
          </a:p>
        </p:txBody>
      </p:sp>
      <p:sp>
        <p:nvSpPr>
          <p:cNvPr id="3" name="Espace réservé du contenu 2"/>
          <p:cNvSpPr>
            <a:spLocks noGrp="1"/>
          </p:cNvSpPr>
          <p:nvPr>
            <p:ph idx="1"/>
          </p:nvPr>
        </p:nvSpPr>
        <p:spPr>
          <a:xfrm>
            <a:off x="628650" y="1896136"/>
            <a:ext cx="7886700" cy="4596738"/>
          </a:xfrm>
        </p:spPr>
        <p:txBody>
          <a:bodyPr>
            <a:normAutofit lnSpcReduction="10000"/>
          </a:bodyPr>
          <a:lstStyle/>
          <a:p>
            <a:pPr marL="385763" indent="-385763">
              <a:buFont typeface="+mj-lt"/>
              <a:buAutoNum type="arabicPeriod"/>
            </a:pPr>
            <a:r>
              <a:rPr lang="fr-FR" sz="2000" dirty="0"/>
              <a:t>Les auteurs conservent le droit d'auteur sur leurs publications, qui doivent être publiés sous une licence libre de droits telle que Creative Commons (de préférence CC-BY) ;</a:t>
            </a:r>
          </a:p>
          <a:p>
            <a:pPr marL="385763" indent="-385763">
              <a:buFont typeface="+mj-lt"/>
              <a:buAutoNum type="arabicPeriod"/>
            </a:pPr>
            <a:r>
              <a:rPr lang="fr-FR" sz="2000" dirty="0"/>
              <a:t>Les membres de la </a:t>
            </a:r>
            <a:r>
              <a:rPr lang="fr-FR" sz="2000" dirty="0" err="1"/>
              <a:t>cOAlition</a:t>
            </a:r>
            <a:r>
              <a:rPr lang="fr-FR" sz="2000" dirty="0"/>
              <a:t> établissent des critères et prérequis solides pour déterminer la conformité du libre accès des revues et des plateformes ;</a:t>
            </a:r>
          </a:p>
          <a:p>
            <a:pPr marL="385763" indent="-385763">
              <a:buFont typeface="+mj-lt"/>
              <a:buAutoNum type="arabicPeriod"/>
            </a:pPr>
            <a:r>
              <a:rPr lang="fr-FR" sz="2000" dirty="0"/>
              <a:t>Ils doivent également inciter à la création de revues et plateformes en libre accès conformes, si elles n'existent pas encore, et les soutenir financièrement ;</a:t>
            </a:r>
          </a:p>
          <a:p>
            <a:pPr marL="385763" indent="-385763">
              <a:buFont typeface="+mj-lt"/>
              <a:buAutoNum type="arabicPeriod"/>
            </a:pPr>
            <a:r>
              <a:rPr lang="fr-FR" sz="2000" dirty="0"/>
              <a:t>Les frais de publication doivent être payés par les bailleurs de fonds ou les universités, et non par les chercheurs ;</a:t>
            </a:r>
          </a:p>
          <a:p>
            <a:pPr marL="385763" indent="-385763">
              <a:buFont typeface="+mj-lt"/>
              <a:buAutoNum type="arabicPeriod"/>
            </a:pPr>
            <a:r>
              <a:rPr lang="fr-FR" sz="2000" dirty="0"/>
              <a:t>Les membres de la </a:t>
            </a:r>
            <a:r>
              <a:rPr lang="fr-FR" sz="2000" dirty="0" err="1"/>
              <a:t>cOAlition</a:t>
            </a:r>
            <a:r>
              <a:rPr lang="fr-FR" sz="2000" dirty="0"/>
              <a:t> soutiennent toutes les formes d’accès ouvert, y compris les archives et dépôts ouverts ; en cas de paiement de frais de publication, ceux-ci doivent être normalisés et plafonnés, proportionnels au service offert et transparents ;</a:t>
            </a:r>
          </a:p>
        </p:txBody>
      </p:sp>
      <p:sp>
        <p:nvSpPr>
          <p:cNvPr id="5" name="Ellipse 4">
            <a:extLst>
              <a:ext uri="{FF2B5EF4-FFF2-40B4-BE49-F238E27FC236}">
                <a16:creationId xmlns:a16="http://schemas.microsoft.com/office/drawing/2014/main" id="{00B8532C-6AFD-462C-BF1E-312DE4727C18}"/>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6" name="Ellipse 5">
            <a:hlinkClick r:id="rId3" action="ppaction://hlinksldjump"/>
            <a:extLst>
              <a:ext uri="{FF2B5EF4-FFF2-40B4-BE49-F238E27FC236}">
                <a16:creationId xmlns:a16="http://schemas.microsoft.com/office/drawing/2014/main" id="{E392955A-0842-4100-A2DB-08182581F3BA}"/>
              </a:ext>
            </a:extLst>
          </p:cNvPr>
          <p:cNvSpPr/>
          <p:nvPr/>
        </p:nvSpPr>
        <p:spPr>
          <a:xfrm>
            <a:off x="8519897" y="6276874"/>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053280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650" y="1812930"/>
            <a:ext cx="7886700" cy="4573581"/>
          </a:xfrm>
        </p:spPr>
        <p:txBody>
          <a:bodyPr>
            <a:normAutofit lnSpcReduction="10000"/>
          </a:bodyPr>
          <a:lstStyle/>
          <a:p>
            <a:pPr marL="385763" indent="-385763">
              <a:buFont typeface="+mj-lt"/>
              <a:buAutoNum type="arabicPeriod" startAt="6"/>
            </a:pPr>
            <a:r>
              <a:rPr lang="fr-FR" sz="2000" dirty="0"/>
              <a:t>Les universités, les organismes de recherche et les bibliothèques doivent aligner leurs politiques et stratégies en vue d’une plus grande transparence ;</a:t>
            </a:r>
          </a:p>
          <a:p>
            <a:pPr marL="385763" indent="-385763">
              <a:buFont typeface="+mj-lt"/>
              <a:buAutoNum type="arabicPeriod" startAt="6"/>
            </a:pPr>
            <a:r>
              <a:rPr lang="fr-FR" sz="2000" dirty="0"/>
              <a:t>Les livres et chapitres de livres sont traités à part, avec un calendrier distinct ;</a:t>
            </a:r>
          </a:p>
          <a:p>
            <a:pPr marL="385763" indent="-385763">
              <a:buFont typeface="+mj-lt"/>
              <a:buAutoNum type="arabicPeriod" startAt="6"/>
            </a:pPr>
            <a:r>
              <a:rPr lang="fr-FR" sz="2000" dirty="0"/>
              <a:t>Les revues en libre accès "hybrides" ne doivent être qu’une solution transitoire, dans le cadre d’accords de transformation ;</a:t>
            </a:r>
          </a:p>
          <a:p>
            <a:pPr marL="385763" indent="-385763">
              <a:buFont typeface="+mj-lt"/>
              <a:buAutoNum type="arabicPeriod" startAt="6"/>
            </a:pPr>
            <a:r>
              <a:rPr lang="fr-FR" sz="2000" dirty="0"/>
              <a:t>Les membres de la coalition doivent surveiller et sanctionner la conformité avec le plan</a:t>
            </a:r>
          </a:p>
          <a:p>
            <a:pPr marL="385763" indent="-385763">
              <a:buFont typeface="+mj-lt"/>
              <a:buAutoNum type="arabicPeriod" startAt="6"/>
            </a:pPr>
            <a:r>
              <a:rPr lang="fr-FR" sz="2000" dirty="0"/>
              <a:t>Les organismes de financement s’engagent à évaluer les résultats de recherche en fonction de la valeur intrinsèque du travail et non du canal de publication</a:t>
            </a:r>
          </a:p>
          <a:p>
            <a:pPr marL="385763" indent="-385763">
              <a:buFont typeface="+mj-lt"/>
              <a:buAutoNum type="arabicPeriod" startAt="6"/>
            </a:pPr>
            <a:endParaRPr lang="fr-FR" sz="1050" dirty="0"/>
          </a:p>
          <a:p>
            <a:pPr>
              <a:buFont typeface="Wingdings" panose="05000000000000000000" pitchFamily="2" charset="2"/>
              <a:buChar char="Ø"/>
            </a:pPr>
            <a:r>
              <a:rPr lang="fr-FR" sz="2000" dirty="0"/>
              <a:t>À partir de 2021, tous les articles de revue financés par les membres de la </a:t>
            </a:r>
            <a:r>
              <a:rPr lang="fr-FR" sz="2000" dirty="0" err="1"/>
              <a:t>cOAlition</a:t>
            </a:r>
            <a:r>
              <a:rPr lang="fr-FR" sz="2000" dirty="0"/>
              <a:t> devront être en accès libre.</a:t>
            </a:r>
          </a:p>
        </p:txBody>
      </p:sp>
      <p:sp>
        <p:nvSpPr>
          <p:cNvPr id="5" name="ZoneTexte 4">
            <a:extLst>
              <a:ext uri="{FF2B5EF4-FFF2-40B4-BE49-F238E27FC236}">
                <a16:creationId xmlns:a16="http://schemas.microsoft.com/office/drawing/2014/main" id="{92F719A7-BE44-4FED-B104-0A03E8C6CD4F}"/>
              </a:ext>
            </a:extLst>
          </p:cNvPr>
          <p:cNvSpPr txBox="1"/>
          <p:nvPr/>
        </p:nvSpPr>
        <p:spPr>
          <a:xfrm>
            <a:off x="1673441" y="6227512"/>
            <a:ext cx="5797118" cy="369332"/>
          </a:xfrm>
          <a:prstGeom prst="rect">
            <a:avLst/>
          </a:prstGeom>
          <a:noFill/>
        </p:spPr>
        <p:txBody>
          <a:bodyPr wrap="square" rtlCol="0">
            <a:spAutoFit/>
          </a:bodyPr>
          <a:lstStyle/>
          <a:p>
            <a:pPr marL="285750" indent="-285750">
              <a:buFont typeface="Wingdings" panose="05000000000000000000" pitchFamily="2" charset="2"/>
              <a:buChar char="Ø"/>
            </a:pPr>
            <a:r>
              <a:rPr lang="fr-FR" dirty="0">
                <a:hlinkClick r:id="rId3"/>
              </a:rPr>
              <a:t>Principes révisés et guide d’implémentation du Plan S</a:t>
            </a:r>
            <a:endParaRPr lang="fr-FR" dirty="0"/>
          </a:p>
        </p:txBody>
      </p:sp>
      <p:sp>
        <p:nvSpPr>
          <p:cNvPr id="6" name="Ellipse 5">
            <a:extLst>
              <a:ext uri="{FF2B5EF4-FFF2-40B4-BE49-F238E27FC236}">
                <a16:creationId xmlns:a16="http://schemas.microsoft.com/office/drawing/2014/main" id="{F5158BDC-E194-4136-84EC-D33A8D2C4D49}"/>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8" name="Titre 7">
            <a:extLst>
              <a:ext uri="{FF2B5EF4-FFF2-40B4-BE49-F238E27FC236}">
                <a16:creationId xmlns:a16="http://schemas.microsoft.com/office/drawing/2014/main" id="{EACCB21E-70D4-4C44-8906-AE90BAEFF89F}"/>
              </a:ext>
            </a:extLst>
          </p:cNvPr>
          <p:cNvSpPr>
            <a:spLocks noGrp="1"/>
          </p:cNvSpPr>
          <p:nvPr>
            <p:ph type="title"/>
          </p:nvPr>
        </p:nvSpPr>
        <p:spPr/>
        <p:txBody>
          <a:bodyPr>
            <a:normAutofit/>
          </a:bodyPr>
          <a:lstStyle/>
          <a:p>
            <a:r>
              <a:rPr lang="fr-FR" dirty="0"/>
              <a:t>Financeurs et science ouverte : Les 10 principes du Plan S</a:t>
            </a:r>
          </a:p>
        </p:txBody>
      </p:sp>
      <p:sp>
        <p:nvSpPr>
          <p:cNvPr id="9" name="Titre 1">
            <a:extLst>
              <a:ext uri="{FF2B5EF4-FFF2-40B4-BE49-F238E27FC236}">
                <a16:creationId xmlns:a16="http://schemas.microsoft.com/office/drawing/2014/main" id="{C74F7686-CDAB-4376-A1A9-733369DAA6B6}"/>
              </a:ext>
            </a:extLst>
          </p:cNvPr>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dirty="0"/>
          </a:p>
        </p:txBody>
      </p:sp>
      <p:sp>
        <p:nvSpPr>
          <p:cNvPr id="10" name="Ellipse 9">
            <a:hlinkClick r:id="rId4" action="ppaction://hlinksldjump"/>
            <a:extLst>
              <a:ext uri="{FF2B5EF4-FFF2-40B4-BE49-F238E27FC236}">
                <a16:creationId xmlns:a16="http://schemas.microsoft.com/office/drawing/2014/main" id="{F07E74F8-2C76-47B4-B318-52C0C99F7023}"/>
              </a:ext>
            </a:extLst>
          </p:cNvPr>
          <p:cNvSpPr/>
          <p:nvPr/>
        </p:nvSpPr>
        <p:spPr>
          <a:xfrm>
            <a:off x="8519897" y="6276874"/>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976949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FE9541-F504-45FD-B0C9-7AFCA10CAA61}"/>
              </a:ext>
            </a:extLst>
          </p:cNvPr>
          <p:cNvSpPr>
            <a:spLocks noGrp="1"/>
          </p:cNvSpPr>
          <p:nvPr>
            <p:ph type="title"/>
          </p:nvPr>
        </p:nvSpPr>
        <p:spPr/>
        <p:txBody>
          <a:bodyPr/>
          <a:lstStyle/>
          <a:p>
            <a:r>
              <a:rPr lang="fr-FR" dirty="0"/>
              <a:t>L’ouverture des données de recherche</a:t>
            </a:r>
          </a:p>
        </p:txBody>
      </p:sp>
      <p:sp>
        <p:nvSpPr>
          <p:cNvPr id="3" name="Espace réservé du texte 2">
            <a:extLst>
              <a:ext uri="{FF2B5EF4-FFF2-40B4-BE49-F238E27FC236}">
                <a16:creationId xmlns:a16="http://schemas.microsoft.com/office/drawing/2014/main" id="{2308A1D5-34D7-403F-86F4-7763065B86DF}"/>
              </a:ext>
            </a:extLst>
          </p:cNvPr>
          <p:cNvSpPr>
            <a:spLocks noGrp="1"/>
          </p:cNvSpPr>
          <p:nvPr>
            <p:ph type="body" idx="1"/>
          </p:nvPr>
        </p:nvSpPr>
        <p:spPr/>
        <p:txBody>
          <a:bodyPr/>
          <a:lstStyle/>
          <a:p>
            <a:r>
              <a:rPr lang="fr-FR" dirty="0"/>
              <a:t>Niveau : intermédiaire</a:t>
            </a:r>
          </a:p>
        </p:txBody>
      </p:sp>
      <p:sp>
        <p:nvSpPr>
          <p:cNvPr id="4" name="Ellipse 3">
            <a:extLst>
              <a:ext uri="{FF2B5EF4-FFF2-40B4-BE49-F238E27FC236}">
                <a16:creationId xmlns:a16="http://schemas.microsoft.com/office/drawing/2014/main" id="{1A49F3FF-E3A8-43B5-B8A7-ED0C6FEBEDCD}"/>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Ellipse 4">
            <a:hlinkClick r:id="rId2" action="ppaction://hlinksldjump"/>
            <a:extLst>
              <a:ext uri="{FF2B5EF4-FFF2-40B4-BE49-F238E27FC236}">
                <a16:creationId xmlns:a16="http://schemas.microsoft.com/office/drawing/2014/main" id="{95B296E6-424C-4458-9920-5A4DE7A57A37}"/>
              </a:ext>
            </a:extLst>
          </p:cNvPr>
          <p:cNvSpPr/>
          <p:nvPr/>
        </p:nvSpPr>
        <p:spPr>
          <a:xfrm>
            <a:off x="8558482"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408932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7EE984-FB84-4883-AF46-5646DD63CAFF}"/>
              </a:ext>
            </a:extLst>
          </p:cNvPr>
          <p:cNvSpPr>
            <a:spLocks noGrp="1"/>
          </p:cNvSpPr>
          <p:nvPr>
            <p:ph type="title"/>
          </p:nvPr>
        </p:nvSpPr>
        <p:spPr/>
        <p:txBody>
          <a:bodyPr/>
          <a:lstStyle/>
          <a:p>
            <a:r>
              <a:rPr lang="fr-FR" dirty="0"/>
              <a:t>Quelques définitions concurrentes</a:t>
            </a:r>
          </a:p>
        </p:txBody>
      </p:sp>
      <p:sp>
        <p:nvSpPr>
          <p:cNvPr id="3" name="Espace réservé du contenu 2">
            <a:extLst>
              <a:ext uri="{FF2B5EF4-FFF2-40B4-BE49-F238E27FC236}">
                <a16:creationId xmlns:a16="http://schemas.microsoft.com/office/drawing/2014/main" id="{05389B5A-00A6-4A7A-8981-447CA35FF81D}"/>
              </a:ext>
            </a:extLst>
          </p:cNvPr>
          <p:cNvSpPr>
            <a:spLocks noGrp="1"/>
          </p:cNvSpPr>
          <p:nvPr>
            <p:ph idx="1"/>
          </p:nvPr>
        </p:nvSpPr>
        <p:spPr>
          <a:xfrm>
            <a:off x="628650" y="1825624"/>
            <a:ext cx="7886700" cy="4667249"/>
          </a:xfrm>
        </p:spPr>
        <p:txBody>
          <a:bodyPr>
            <a:normAutofit fontScale="62500" lnSpcReduction="20000"/>
          </a:bodyPr>
          <a:lstStyle/>
          <a:p>
            <a:r>
              <a:rPr lang="fr-FR" dirty="0"/>
              <a:t>« Des enregistrements factuels (chiffres, textes, images et sons), qui sont utilisés comme sources principales pour la recherche scientifique et sont généralement reconnus par la communauté scientifique comme nécessaires pour valider les résultats de la recherche. […] Ce terme ne s’applique pas aux éléments suivants : carnets de laboratoire, analyses préliminaires et projets de documents scientifiques, programmes de travaux futurs, examens par les pairs, communications personnelles avec des collègues et objets matériels (par exemple, les échantillons de laboratoire, les souches bactériennes et les animaux de laboratoire tels que les souris). » (</a:t>
            </a:r>
            <a:r>
              <a:rPr lang="fr-FR" dirty="0">
                <a:hlinkClick r:id="rId3"/>
              </a:rPr>
              <a:t>OCDE</a:t>
            </a:r>
            <a:r>
              <a:rPr lang="fr-FR" dirty="0"/>
              <a:t>, 2021)</a:t>
            </a:r>
          </a:p>
          <a:p>
            <a:r>
              <a:rPr lang="fr-FR" dirty="0"/>
              <a:t>« Les données de la recherche incluent […] les cahiers de laboratoire et carnets de terrain, […] les collections physiques de diapositives, artefacts, manuscrits, spécimens, échantillons… » (</a:t>
            </a:r>
            <a:r>
              <a:rPr lang="fr-FR" dirty="0">
                <a:hlinkClick r:id="rId4"/>
              </a:rPr>
              <a:t>Université de Sidney</a:t>
            </a:r>
            <a:r>
              <a:rPr lang="fr-FR" dirty="0"/>
              <a:t>, 2014)</a:t>
            </a:r>
          </a:p>
          <a:p>
            <a:r>
              <a:rPr lang="fr-FR" dirty="0"/>
              <a:t>« Une observation, un objet, un document ou toute autre entité devient une donnée de recherche, dès lors qu’elle est utilisée comme preuve d’un phénomène, c’est-à-dire qu’elle est collectée, analysée et interprétée » (</a:t>
            </a:r>
            <a:r>
              <a:rPr lang="fr-FR" dirty="0" err="1">
                <a:hlinkClick r:id="rId5"/>
              </a:rPr>
              <a:t>Borgman</a:t>
            </a:r>
            <a:r>
              <a:rPr lang="fr-FR" dirty="0"/>
              <a:t>, 2020)</a:t>
            </a:r>
          </a:p>
          <a:p>
            <a:r>
              <a:rPr lang="fr-FR" dirty="0">
                <a:latin typeface="Calibri" panose="020F0502020204030204" pitchFamily="34" charset="0"/>
              </a:rPr>
              <a:t>« Les données de la recherche sont l’ensemble des informations et matériaux produits et reçus par des équipes de recherche et des chercheurs. Elles sont collectées et documentées à des fins de recherche scientifique. A ce titre, elles constituent une partie des archives de la recherche » (</a:t>
            </a:r>
            <a:r>
              <a:rPr lang="fr-FR" dirty="0">
                <a:latin typeface="Calibri" panose="020F0502020204030204" pitchFamily="34" charset="0"/>
                <a:hlinkClick r:id="rId6"/>
              </a:rPr>
              <a:t>Association des archivistes français</a:t>
            </a:r>
            <a:r>
              <a:rPr lang="fr-FR" dirty="0">
                <a:latin typeface="Calibri" panose="020F0502020204030204" pitchFamily="34" charset="0"/>
              </a:rPr>
              <a:t>)</a:t>
            </a:r>
            <a:endParaRPr lang="fr-FR" dirty="0"/>
          </a:p>
        </p:txBody>
      </p:sp>
      <p:sp>
        <p:nvSpPr>
          <p:cNvPr id="4" name="Ellipse 3">
            <a:extLst>
              <a:ext uri="{FF2B5EF4-FFF2-40B4-BE49-F238E27FC236}">
                <a16:creationId xmlns:a16="http://schemas.microsoft.com/office/drawing/2014/main" id="{E7A32728-CDAE-4752-AF67-9F93F2A45032}"/>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Ellipse 4">
            <a:hlinkClick r:id="rId7" action="ppaction://hlinksldjump"/>
            <a:extLst>
              <a:ext uri="{FF2B5EF4-FFF2-40B4-BE49-F238E27FC236}">
                <a16:creationId xmlns:a16="http://schemas.microsoft.com/office/drawing/2014/main" id="{E543CEA0-E683-4CFB-B0DA-A329481E559B}"/>
              </a:ext>
            </a:extLst>
          </p:cNvPr>
          <p:cNvSpPr/>
          <p:nvPr/>
        </p:nvSpPr>
        <p:spPr>
          <a:xfrm>
            <a:off x="8519897" y="6276874"/>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816421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ACCB41-5017-41CB-A02B-9DDA59765427}"/>
              </a:ext>
            </a:extLst>
          </p:cNvPr>
          <p:cNvSpPr>
            <a:spLocks noGrp="1"/>
          </p:cNvSpPr>
          <p:nvPr>
            <p:ph type="title"/>
          </p:nvPr>
        </p:nvSpPr>
        <p:spPr>
          <a:xfrm>
            <a:off x="628650" y="396657"/>
            <a:ext cx="7886700" cy="1369081"/>
          </a:xfrm>
        </p:spPr>
        <p:txBody>
          <a:bodyPr>
            <a:normAutofit/>
          </a:bodyPr>
          <a:lstStyle/>
          <a:p>
            <a:r>
              <a:rPr lang="fr-FR" sz="3600" dirty="0"/>
              <a:t>Les données ne sont rien sans les outils et méthodes qui les accompagnent</a:t>
            </a:r>
          </a:p>
        </p:txBody>
      </p:sp>
      <p:sp>
        <p:nvSpPr>
          <p:cNvPr id="3" name="Espace réservé du contenu 2">
            <a:extLst>
              <a:ext uri="{FF2B5EF4-FFF2-40B4-BE49-F238E27FC236}">
                <a16:creationId xmlns:a16="http://schemas.microsoft.com/office/drawing/2014/main" id="{B12B1C9B-322A-42C8-95F5-A60D4B9A8B4C}"/>
              </a:ext>
            </a:extLst>
          </p:cNvPr>
          <p:cNvSpPr>
            <a:spLocks noGrp="1"/>
          </p:cNvSpPr>
          <p:nvPr>
            <p:ph idx="1"/>
          </p:nvPr>
        </p:nvSpPr>
        <p:spPr>
          <a:xfrm>
            <a:off x="628650" y="1765739"/>
            <a:ext cx="7886700" cy="4695604"/>
          </a:xfrm>
        </p:spPr>
        <p:txBody>
          <a:bodyPr>
            <a:normAutofit/>
          </a:bodyPr>
          <a:lstStyle/>
          <a:p>
            <a:pPr marL="0" indent="0">
              <a:buNone/>
            </a:pPr>
            <a:r>
              <a:rPr lang="fr-FR" dirty="0"/>
              <a:t>« La réutilisation et la valeur des données peuvent dépendre de la disponibilité des métadonnées, des algorithmes, du code et des logiciels connexes, financés sur fonds publics, ainsi que d’informations sur les flux de travail et l’environnement informatique utilisé pour générer les conclusions publiées, et qu’il peut être essentiel de donner accès, non seulement aux données elles-mêmes, mais aussi à ces autres objets numériques pertinents au regard de la recherche financés sur fonds publics. »</a:t>
            </a:r>
          </a:p>
        </p:txBody>
      </p:sp>
      <p:sp>
        <p:nvSpPr>
          <p:cNvPr id="6" name="Rectangle 5">
            <a:extLst>
              <a:ext uri="{FF2B5EF4-FFF2-40B4-BE49-F238E27FC236}">
                <a16:creationId xmlns:a16="http://schemas.microsoft.com/office/drawing/2014/main" id="{7816D2A3-AF2B-481C-9ADB-205AA969ECDA}"/>
              </a:ext>
            </a:extLst>
          </p:cNvPr>
          <p:cNvSpPr/>
          <p:nvPr/>
        </p:nvSpPr>
        <p:spPr>
          <a:xfrm>
            <a:off x="3468414" y="5934669"/>
            <a:ext cx="5046936" cy="526673"/>
          </a:xfrm>
          <a:prstGeom prst="rect">
            <a:avLst/>
          </a:prstGeom>
        </p:spPr>
        <p:txBody>
          <a:bodyPr wrap="square">
            <a:spAutoFit/>
          </a:bodyPr>
          <a:lstStyle/>
          <a:p>
            <a:pPr algn="r"/>
            <a:r>
              <a:rPr lang="fr-FR" sz="1400" dirty="0"/>
              <a:t>OCDE, </a:t>
            </a:r>
            <a:r>
              <a:rPr lang="fr-FR" sz="1400" i="1" dirty="0"/>
              <a:t>Recommandation du Conseil concernant l’accès aux données de la recherche financée sur fonds publics</a:t>
            </a:r>
            <a:r>
              <a:rPr lang="fr-FR" sz="1400" dirty="0"/>
              <a:t>, 2021 (</a:t>
            </a:r>
            <a:r>
              <a:rPr lang="fr-FR" sz="1400" dirty="0">
                <a:hlinkClick r:id="rId3">
                  <a:extLst>
                    <a:ext uri="{A12FA001-AC4F-418D-AE19-62706E023703}">
                      <ahyp:hlinkClr xmlns:ahyp="http://schemas.microsoft.com/office/drawing/2018/hyperlinkcolor" val="tx"/>
                    </a:ext>
                  </a:extLst>
                </a:hlinkClick>
              </a:rPr>
              <a:t>en ligne</a:t>
            </a:r>
            <a:r>
              <a:rPr lang="fr-FR" sz="1400" dirty="0"/>
              <a:t>).</a:t>
            </a:r>
          </a:p>
        </p:txBody>
      </p:sp>
      <p:sp>
        <p:nvSpPr>
          <p:cNvPr id="7" name="Ellipse 6">
            <a:extLst>
              <a:ext uri="{FF2B5EF4-FFF2-40B4-BE49-F238E27FC236}">
                <a16:creationId xmlns:a16="http://schemas.microsoft.com/office/drawing/2014/main" id="{92163B67-059A-4E06-8E87-F1EBE4B850AE}"/>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8" name="Ellipse 7">
            <a:hlinkClick r:id="rId4" action="ppaction://hlinksldjump"/>
            <a:extLst>
              <a:ext uri="{FF2B5EF4-FFF2-40B4-BE49-F238E27FC236}">
                <a16:creationId xmlns:a16="http://schemas.microsoft.com/office/drawing/2014/main" id="{668BF252-B885-4D30-803F-19559CDE6EDC}"/>
              </a:ext>
            </a:extLst>
          </p:cNvPr>
          <p:cNvSpPr/>
          <p:nvPr/>
        </p:nvSpPr>
        <p:spPr>
          <a:xfrm>
            <a:off x="8519897" y="6276874"/>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262171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616219-45D9-4242-8891-4B65E66AABFB}"/>
              </a:ext>
            </a:extLst>
          </p:cNvPr>
          <p:cNvSpPr>
            <a:spLocks noGrp="1"/>
          </p:cNvSpPr>
          <p:nvPr>
            <p:ph type="title"/>
          </p:nvPr>
        </p:nvSpPr>
        <p:spPr/>
        <p:txBody>
          <a:bodyPr/>
          <a:lstStyle/>
          <a:p>
            <a:r>
              <a:rPr lang="fr-FR" dirty="0"/>
              <a:t>Définir la science ouverte</a:t>
            </a:r>
          </a:p>
        </p:txBody>
      </p:sp>
      <p:sp>
        <p:nvSpPr>
          <p:cNvPr id="3" name="Espace réservé du texte 2">
            <a:extLst>
              <a:ext uri="{FF2B5EF4-FFF2-40B4-BE49-F238E27FC236}">
                <a16:creationId xmlns:a16="http://schemas.microsoft.com/office/drawing/2014/main" id="{F74E7C8C-447F-4B71-8533-034648C63B6A}"/>
              </a:ext>
            </a:extLst>
          </p:cNvPr>
          <p:cNvSpPr>
            <a:spLocks noGrp="1"/>
          </p:cNvSpPr>
          <p:nvPr>
            <p:ph type="body" idx="1"/>
          </p:nvPr>
        </p:nvSpPr>
        <p:spPr/>
        <p:txBody>
          <a:bodyPr/>
          <a:lstStyle/>
          <a:p>
            <a:r>
              <a:rPr lang="fr-FR" dirty="0"/>
              <a:t>Niveau : intermédiaire</a:t>
            </a:r>
          </a:p>
        </p:txBody>
      </p:sp>
      <p:sp>
        <p:nvSpPr>
          <p:cNvPr id="4" name="Ellipse 3">
            <a:extLst>
              <a:ext uri="{FF2B5EF4-FFF2-40B4-BE49-F238E27FC236}">
                <a16:creationId xmlns:a16="http://schemas.microsoft.com/office/drawing/2014/main" id="{BB317C57-EAE2-4373-8041-1E81FFDC5720}"/>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Ellipse 4">
            <a:hlinkClick r:id="rId2" action="ppaction://hlinksldjump"/>
            <a:extLst>
              <a:ext uri="{FF2B5EF4-FFF2-40B4-BE49-F238E27FC236}">
                <a16:creationId xmlns:a16="http://schemas.microsoft.com/office/drawing/2014/main" id="{BCD7F8D8-BABF-4086-BF63-D5CD2B77BF9A}"/>
              </a:ext>
            </a:extLst>
          </p:cNvPr>
          <p:cNvSpPr/>
          <p:nvPr/>
        </p:nvSpPr>
        <p:spPr>
          <a:xfrm>
            <a:off x="8558482"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576979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E372C3-1E8F-4CF5-B7E9-94E7C856ED52}"/>
              </a:ext>
            </a:extLst>
          </p:cNvPr>
          <p:cNvSpPr>
            <a:spLocks noGrp="1"/>
          </p:cNvSpPr>
          <p:nvPr>
            <p:ph type="title"/>
          </p:nvPr>
        </p:nvSpPr>
        <p:spPr>
          <a:xfrm>
            <a:off x="628650" y="365127"/>
            <a:ext cx="7886700" cy="947352"/>
          </a:xfrm>
        </p:spPr>
        <p:txBody>
          <a:bodyPr>
            <a:normAutofit fontScale="90000"/>
          </a:bodyPr>
          <a:lstStyle/>
          <a:p>
            <a:r>
              <a:rPr lang="fr-FR" sz="3600" dirty="0"/>
              <a:t>Le cycle de vie des données de la recherche</a:t>
            </a:r>
          </a:p>
        </p:txBody>
      </p:sp>
      <p:sp>
        <p:nvSpPr>
          <p:cNvPr id="3" name="Espace réservé du contenu 2">
            <a:extLst>
              <a:ext uri="{FF2B5EF4-FFF2-40B4-BE49-F238E27FC236}">
                <a16:creationId xmlns:a16="http://schemas.microsoft.com/office/drawing/2014/main" id="{399FEE8C-06CE-4163-842B-5770EE306B29}"/>
              </a:ext>
            </a:extLst>
          </p:cNvPr>
          <p:cNvSpPr>
            <a:spLocks noGrp="1"/>
          </p:cNvSpPr>
          <p:nvPr>
            <p:ph idx="1"/>
          </p:nvPr>
        </p:nvSpPr>
        <p:spPr>
          <a:xfrm>
            <a:off x="628650" y="2169438"/>
            <a:ext cx="5087846" cy="4351338"/>
          </a:xfrm>
        </p:spPr>
        <p:txBody>
          <a:bodyPr>
            <a:normAutofit fontScale="85000" lnSpcReduction="10000"/>
          </a:bodyPr>
          <a:lstStyle/>
          <a:p>
            <a:pPr lvl="1"/>
            <a:r>
              <a:rPr lang="fr-FR" dirty="0"/>
              <a:t>En amont : réfléchir à la façon dont elles seront collectées ou produites</a:t>
            </a:r>
          </a:p>
          <a:p>
            <a:pPr lvl="1"/>
            <a:r>
              <a:rPr lang="fr-FR" dirty="0"/>
              <a:t>Pendant : réfléchir à la façon dont elles seront manipulées, traitées, analysées, partagées, stockées, sauvegardées, restaurées, sécurisées…</a:t>
            </a:r>
          </a:p>
          <a:p>
            <a:pPr lvl="1"/>
            <a:r>
              <a:rPr lang="fr-FR" dirty="0"/>
              <a:t>Après : réfléchir à la façon dont elles seront conservées (à plus ou moins long terme), détruites, réutilisées (par les chercheurs du projet ou par d’autres), valorisées…</a:t>
            </a:r>
          </a:p>
          <a:p>
            <a:pPr>
              <a:buFont typeface="Wingdings" panose="05000000000000000000" pitchFamily="2" charset="2"/>
              <a:buChar char="Ø"/>
            </a:pPr>
            <a:r>
              <a:rPr lang="fr-FR" dirty="0"/>
              <a:t> On parle de cycle de vie des données de recherche, car elles sont censées pouvoir servir à plusieurs projets, ou dans un but de reproductibilité.</a:t>
            </a:r>
          </a:p>
          <a:p>
            <a:pPr>
              <a:buFont typeface="Wingdings" panose="05000000000000000000" pitchFamily="2" charset="2"/>
              <a:buChar char="Ø"/>
            </a:pPr>
            <a:endParaRPr lang="fr-FR" dirty="0"/>
          </a:p>
        </p:txBody>
      </p:sp>
      <p:pic>
        <p:nvPicPr>
          <p:cNvPr id="5" name="Image 4">
            <a:extLst>
              <a:ext uri="{FF2B5EF4-FFF2-40B4-BE49-F238E27FC236}">
                <a16:creationId xmlns:a16="http://schemas.microsoft.com/office/drawing/2014/main" id="{577A7E5B-94E0-41EC-904A-BBDE4B82A728}"/>
              </a:ext>
            </a:extLst>
          </p:cNvPr>
          <p:cNvPicPr>
            <a:picLocks noChangeAspect="1"/>
          </p:cNvPicPr>
          <p:nvPr/>
        </p:nvPicPr>
        <p:blipFill>
          <a:blip r:embed="rId2"/>
          <a:stretch>
            <a:fillRect/>
          </a:stretch>
        </p:blipFill>
        <p:spPr>
          <a:xfrm>
            <a:off x="5881475" y="2663686"/>
            <a:ext cx="3003279" cy="2925608"/>
          </a:xfrm>
          <a:prstGeom prst="rect">
            <a:avLst/>
          </a:prstGeom>
        </p:spPr>
      </p:pic>
      <p:sp>
        <p:nvSpPr>
          <p:cNvPr id="6" name="Espace réservé du contenu 2">
            <a:extLst>
              <a:ext uri="{FF2B5EF4-FFF2-40B4-BE49-F238E27FC236}">
                <a16:creationId xmlns:a16="http://schemas.microsoft.com/office/drawing/2014/main" id="{C7A57153-8FCE-490A-8836-CB2FC085A208}"/>
              </a:ext>
            </a:extLst>
          </p:cNvPr>
          <p:cNvSpPr txBox="1">
            <a:spLocks/>
          </p:cNvSpPr>
          <p:nvPr/>
        </p:nvSpPr>
        <p:spPr>
          <a:xfrm>
            <a:off x="628650" y="1478654"/>
            <a:ext cx="788670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dirty="0"/>
              <a:t>Les données doivent être convenablement gérées à tout stade du projet de recherche qu’elles sous-tendent :</a:t>
            </a:r>
          </a:p>
        </p:txBody>
      </p:sp>
      <p:sp>
        <p:nvSpPr>
          <p:cNvPr id="7" name="ZoneTexte 6">
            <a:extLst>
              <a:ext uri="{FF2B5EF4-FFF2-40B4-BE49-F238E27FC236}">
                <a16:creationId xmlns:a16="http://schemas.microsoft.com/office/drawing/2014/main" id="{4672FE01-225F-4BC6-81A8-5B0D50D16C8B}"/>
              </a:ext>
            </a:extLst>
          </p:cNvPr>
          <p:cNvSpPr txBox="1"/>
          <p:nvPr/>
        </p:nvSpPr>
        <p:spPr>
          <a:xfrm>
            <a:off x="6587983" y="5688391"/>
            <a:ext cx="1590261" cy="307777"/>
          </a:xfrm>
          <a:prstGeom prst="rect">
            <a:avLst/>
          </a:prstGeom>
          <a:noFill/>
        </p:spPr>
        <p:txBody>
          <a:bodyPr wrap="square" rtlCol="0">
            <a:spAutoFit/>
          </a:bodyPr>
          <a:lstStyle/>
          <a:p>
            <a:pPr algn="ctr"/>
            <a:r>
              <a:rPr lang="fr-FR" sz="1400" dirty="0"/>
              <a:t>Source : </a:t>
            </a:r>
            <a:r>
              <a:rPr lang="fr-FR" sz="1400" dirty="0">
                <a:hlinkClick r:id="rId3"/>
              </a:rPr>
              <a:t>IRD Data</a:t>
            </a:r>
            <a:endParaRPr lang="fr-FR" sz="1400" dirty="0"/>
          </a:p>
        </p:txBody>
      </p:sp>
      <p:sp>
        <p:nvSpPr>
          <p:cNvPr id="8" name="Ellipse 7">
            <a:extLst>
              <a:ext uri="{FF2B5EF4-FFF2-40B4-BE49-F238E27FC236}">
                <a16:creationId xmlns:a16="http://schemas.microsoft.com/office/drawing/2014/main" id="{2ECC44DE-A636-4A6F-AA00-969A9C35C601}"/>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9" name="Ellipse 8">
            <a:hlinkClick r:id="rId4" action="ppaction://hlinksldjump"/>
            <a:extLst>
              <a:ext uri="{FF2B5EF4-FFF2-40B4-BE49-F238E27FC236}">
                <a16:creationId xmlns:a16="http://schemas.microsoft.com/office/drawing/2014/main" id="{761BBF77-A3F8-405A-BD65-5882C969C37D}"/>
              </a:ext>
            </a:extLst>
          </p:cNvPr>
          <p:cNvSpPr/>
          <p:nvPr/>
        </p:nvSpPr>
        <p:spPr>
          <a:xfrm>
            <a:off x="8519897" y="6276874"/>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666755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EBE040-512C-4909-B14F-DB6E68D52965}"/>
              </a:ext>
            </a:extLst>
          </p:cNvPr>
          <p:cNvSpPr>
            <a:spLocks noGrp="1"/>
          </p:cNvSpPr>
          <p:nvPr>
            <p:ph type="title"/>
          </p:nvPr>
        </p:nvSpPr>
        <p:spPr/>
        <p:txBody>
          <a:bodyPr/>
          <a:lstStyle/>
          <a:p>
            <a:r>
              <a:rPr lang="fr-FR" dirty="0"/>
              <a:t>Les principes FAIR</a:t>
            </a:r>
          </a:p>
        </p:txBody>
      </p:sp>
      <p:sp>
        <p:nvSpPr>
          <p:cNvPr id="4" name="Ellipse 3">
            <a:extLst>
              <a:ext uri="{FF2B5EF4-FFF2-40B4-BE49-F238E27FC236}">
                <a16:creationId xmlns:a16="http://schemas.microsoft.com/office/drawing/2014/main" id="{E0CBB01B-54AB-42D5-BE86-31307ECC489B}"/>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pic>
        <p:nvPicPr>
          <p:cNvPr id="8" name="Espace réservé du contenu 7">
            <a:extLst>
              <a:ext uri="{FF2B5EF4-FFF2-40B4-BE49-F238E27FC236}">
                <a16:creationId xmlns:a16="http://schemas.microsoft.com/office/drawing/2014/main" id="{F6E05248-8B3A-4B8D-A941-C11699E6321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5996" y="1525390"/>
            <a:ext cx="6412008" cy="4811230"/>
          </a:xfrm>
        </p:spPr>
      </p:pic>
      <p:sp>
        <p:nvSpPr>
          <p:cNvPr id="5" name="Ellipse 4">
            <a:hlinkClick r:id="rId4" action="ppaction://hlinksldjump"/>
            <a:extLst>
              <a:ext uri="{FF2B5EF4-FFF2-40B4-BE49-F238E27FC236}">
                <a16:creationId xmlns:a16="http://schemas.microsoft.com/office/drawing/2014/main" id="{D7F99971-474D-4F59-964E-637C93AB842A}"/>
              </a:ext>
            </a:extLst>
          </p:cNvPr>
          <p:cNvSpPr/>
          <p:nvPr/>
        </p:nvSpPr>
        <p:spPr>
          <a:xfrm>
            <a:off x="8519897" y="6276874"/>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357539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58236F-E414-44EA-BF4A-EBDEDA2F6885}"/>
              </a:ext>
            </a:extLst>
          </p:cNvPr>
          <p:cNvSpPr>
            <a:spLocks noGrp="1"/>
          </p:cNvSpPr>
          <p:nvPr>
            <p:ph type="title"/>
          </p:nvPr>
        </p:nvSpPr>
        <p:spPr/>
        <p:txBody>
          <a:bodyPr/>
          <a:lstStyle/>
          <a:p>
            <a:r>
              <a:rPr lang="fr-FR" dirty="0"/>
              <a:t>L’ouverture des logiciels</a:t>
            </a:r>
          </a:p>
        </p:txBody>
      </p:sp>
      <p:sp>
        <p:nvSpPr>
          <p:cNvPr id="3" name="Espace réservé du texte 2">
            <a:extLst>
              <a:ext uri="{FF2B5EF4-FFF2-40B4-BE49-F238E27FC236}">
                <a16:creationId xmlns:a16="http://schemas.microsoft.com/office/drawing/2014/main" id="{206D03AC-B182-466D-98E9-158570A0894B}"/>
              </a:ext>
            </a:extLst>
          </p:cNvPr>
          <p:cNvSpPr>
            <a:spLocks noGrp="1"/>
          </p:cNvSpPr>
          <p:nvPr>
            <p:ph type="body" idx="1"/>
          </p:nvPr>
        </p:nvSpPr>
        <p:spPr/>
        <p:txBody>
          <a:bodyPr/>
          <a:lstStyle/>
          <a:p>
            <a:r>
              <a:rPr lang="fr-FR" dirty="0"/>
              <a:t>Niveau : intermédiaire</a:t>
            </a:r>
          </a:p>
        </p:txBody>
      </p:sp>
      <p:sp>
        <p:nvSpPr>
          <p:cNvPr id="4" name="Ellipse 3">
            <a:extLst>
              <a:ext uri="{FF2B5EF4-FFF2-40B4-BE49-F238E27FC236}">
                <a16:creationId xmlns:a16="http://schemas.microsoft.com/office/drawing/2014/main" id="{AEA3D58F-2162-4638-9B3B-4A144E8864A5}"/>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Ellipse 4">
            <a:hlinkClick r:id="rId2" action="ppaction://hlinksldjump"/>
            <a:extLst>
              <a:ext uri="{FF2B5EF4-FFF2-40B4-BE49-F238E27FC236}">
                <a16:creationId xmlns:a16="http://schemas.microsoft.com/office/drawing/2014/main" id="{114A7C2B-BFED-4EC7-8CC4-B91E7DC6C84A}"/>
              </a:ext>
            </a:extLst>
          </p:cNvPr>
          <p:cNvSpPr/>
          <p:nvPr/>
        </p:nvSpPr>
        <p:spPr>
          <a:xfrm>
            <a:off x="8558482"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153553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C4D001-929B-4809-8EAF-B675566276FA}"/>
              </a:ext>
            </a:extLst>
          </p:cNvPr>
          <p:cNvSpPr>
            <a:spLocks noGrp="1"/>
          </p:cNvSpPr>
          <p:nvPr>
            <p:ph type="title"/>
          </p:nvPr>
        </p:nvSpPr>
        <p:spPr>
          <a:xfrm>
            <a:off x="628650" y="365126"/>
            <a:ext cx="7886700" cy="1019791"/>
          </a:xfrm>
        </p:spPr>
        <p:txBody>
          <a:bodyPr/>
          <a:lstStyle/>
          <a:p>
            <a:r>
              <a:rPr lang="fr-FR" dirty="0"/>
              <a:t>Quelques définitions</a:t>
            </a:r>
          </a:p>
        </p:txBody>
      </p:sp>
      <p:sp>
        <p:nvSpPr>
          <p:cNvPr id="3" name="Espace réservé du contenu 2">
            <a:extLst>
              <a:ext uri="{FF2B5EF4-FFF2-40B4-BE49-F238E27FC236}">
                <a16:creationId xmlns:a16="http://schemas.microsoft.com/office/drawing/2014/main" id="{B41CF1AA-92E0-4906-A7A6-DC99226E3D9B}"/>
              </a:ext>
            </a:extLst>
          </p:cNvPr>
          <p:cNvSpPr>
            <a:spLocks noGrp="1"/>
          </p:cNvSpPr>
          <p:nvPr>
            <p:ph idx="1"/>
          </p:nvPr>
        </p:nvSpPr>
        <p:spPr>
          <a:xfrm>
            <a:off x="628650" y="1447320"/>
            <a:ext cx="7886700" cy="4765759"/>
          </a:xfrm>
        </p:spPr>
        <p:txBody>
          <a:bodyPr>
            <a:normAutofit fontScale="70000" lnSpcReduction="20000"/>
          </a:bodyPr>
          <a:lstStyle/>
          <a:p>
            <a:r>
              <a:rPr lang="fr-FR" dirty="0"/>
              <a:t>« L’open source est une méthodologie de développement, le logiciel libre est un mouvement social » (</a:t>
            </a:r>
            <a:r>
              <a:rPr lang="fr-FR" dirty="0">
                <a:hlinkClick r:id="rId2"/>
              </a:rPr>
              <a:t>Richard </a:t>
            </a:r>
            <a:r>
              <a:rPr lang="fr-FR" dirty="0" err="1">
                <a:hlinkClick r:id="rId2"/>
              </a:rPr>
              <a:t>Stallman</a:t>
            </a:r>
            <a:r>
              <a:rPr lang="fr-FR" dirty="0"/>
              <a:t>, initiateur du </a:t>
            </a:r>
            <a:r>
              <a:rPr lang="fr-FR" dirty="0">
                <a:hlinkClick r:id="rId3"/>
              </a:rPr>
              <a:t>projet GNU</a:t>
            </a:r>
            <a:r>
              <a:rPr lang="fr-FR" dirty="0"/>
              <a:t>)</a:t>
            </a:r>
          </a:p>
          <a:p>
            <a:r>
              <a:rPr lang="fr-FR" dirty="0"/>
              <a:t>Principe de l’open source : mise à disposition du code source d’un logiciel pour en permettre l’étude (et éventuellement la réutilisation et/ou modification)</a:t>
            </a:r>
          </a:p>
          <a:p>
            <a:pPr lvl="1">
              <a:buFont typeface="Wingdings" panose="05000000000000000000" pitchFamily="2" charset="2"/>
              <a:buChar char="Ø"/>
            </a:pPr>
            <a:r>
              <a:rPr lang="fr-FR" dirty="0"/>
              <a:t> Code source : texte qui représente les instructions d'un programme telles qu'elles ont été écrites dans un langage de programmation exécutable par un ordinateur, mais aussi sous une forme humainement lisible par un programmeur. Se matérialise souvent sous la forme d'un ensemble de fichiers textes.</a:t>
            </a:r>
          </a:p>
          <a:p>
            <a:r>
              <a:rPr lang="fr-FR" dirty="0"/>
              <a:t>Logiciel libre :</a:t>
            </a:r>
          </a:p>
          <a:p>
            <a:pPr lvl="1"/>
            <a:r>
              <a:rPr lang="fr-FR" dirty="0"/>
              <a:t>S’oppose à la notion de logiciel propriétaire</a:t>
            </a:r>
          </a:p>
          <a:p>
            <a:pPr lvl="1"/>
            <a:r>
              <a:rPr lang="fr-FR" dirty="0"/>
              <a:t>4 critères à respecter pour qualifier un logiciel de « libre » :</a:t>
            </a:r>
          </a:p>
          <a:p>
            <a:pPr lvl="2"/>
            <a:r>
              <a:rPr lang="fr-FR" dirty="0"/>
              <a:t>Liberté d’exécuter le programme sans restriction</a:t>
            </a:r>
          </a:p>
          <a:p>
            <a:pPr lvl="2"/>
            <a:r>
              <a:rPr lang="fr-FR" dirty="0"/>
              <a:t>Liberté d’étudier le fonctionnement du programme et de le modifier (suppose donc que le programme soit open source)</a:t>
            </a:r>
          </a:p>
          <a:p>
            <a:pPr lvl="2"/>
            <a:r>
              <a:rPr lang="fr-FR" dirty="0"/>
              <a:t>Liberté de redistribuer le logiciel original</a:t>
            </a:r>
          </a:p>
          <a:p>
            <a:pPr lvl="2"/>
            <a:r>
              <a:rPr lang="fr-FR" dirty="0"/>
              <a:t>Liberté de distribuer le logiciel modifié</a:t>
            </a:r>
          </a:p>
          <a:p>
            <a:pPr lvl="1"/>
            <a:r>
              <a:rPr lang="fr-FR" dirty="0"/>
              <a:t>Il existe des logiciels libres payants, des logiciels libres gratuits, des logiciels propriétaires gratuits (gratuiciels ou </a:t>
            </a:r>
            <a:r>
              <a:rPr lang="fr-FR" i="1" dirty="0"/>
              <a:t>freeware</a:t>
            </a:r>
            <a:r>
              <a:rPr lang="fr-FR" dirty="0"/>
              <a:t>, par ex. Adobe Acrobat)</a:t>
            </a:r>
          </a:p>
        </p:txBody>
      </p:sp>
      <p:sp>
        <p:nvSpPr>
          <p:cNvPr id="4" name="Ellipse 3">
            <a:extLst>
              <a:ext uri="{FF2B5EF4-FFF2-40B4-BE49-F238E27FC236}">
                <a16:creationId xmlns:a16="http://schemas.microsoft.com/office/drawing/2014/main" id="{C9640A3C-8EFA-49E1-835E-3775E68D747B}"/>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Ellipse 4">
            <a:hlinkClick r:id="rId4" action="ppaction://hlinksldjump"/>
            <a:extLst>
              <a:ext uri="{FF2B5EF4-FFF2-40B4-BE49-F238E27FC236}">
                <a16:creationId xmlns:a16="http://schemas.microsoft.com/office/drawing/2014/main" id="{F6100D1B-32C6-4A80-B929-800C62106253}"/>
              </a:ext>
            </a:extLst>
          </p:cNvPr>
          <p:cNvSpPr/>
          <p:nvPr/>
        </p:nvSpPr>
        <p:spPr>
          <a:xfrm>
            <a:off x="8519897" y="6276874"/>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490034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343DA2-81F0-4FB4-8CBB-C0899686B164}"/>
              </a:ext>
            </a:extLst>
          </p:cNvPr>
          <p:cNvSpPr>
            <a:spLocks noGrp="1"/>
          </p:cNvSpPr>
          <p:nvPr>
            <p:ph type="title"/>
          </p:nvPr>
        </p:nvSpPr>
        <p:spPr>
          <a:xfrm>
            <a:off x="628650" y="365125"/>
            <a:ext cx="7886700" cy="1834735"/>
          </a:xfrm>
        </p:spPr>
        <p:txBody>
          <a:bodyPr>
            <a:normAutofit fontScale="90000"/>
          </a:bodyPr>
          <a:lstStyle/>
          <a:p>
            <a:r>
              <a:rPr lang="fr-FR" dirty="0"/>
              <a:t>Les missions du groupe Logiciels libres et open source du Comité pour la science ouverte</a:t>
            </a:r>
          </a:p>
        </p:txBody>
      </p:sp>
      <p:sp>
        <p:nvSpPr>
          <p:cNvPr id="3" name="Espace réservé du contenu 2">
            <a:extLst>
              <a:ext uri="{FF2B5EF4-FFF2-40B4-BE49-F238E27FC236}">
                <a16:creationId xmlns:a16="http://schemas.microsoft.com/office/drawing/2014/main" id="{466195EC-D3EC-4BBD-B9C4-E6DDDCA8FB4C}"/>
              </a:ext>
            </a:extLst>
          </p:cNvPr>
          <p:cNvSpPr>
            <a:spLocks noGrp="1"/>
          </p:cNvSpPr>
          <p:nvPr>
            <p:ph idx="1"/>
          </p:nvPr>
        </p:nvSpPr>
        <p:spPr>
          <a:xfrm>
            <a:off x="628650" y="2372139"/>
            <a:ext cx="7886700" cy="4008024"/>
          </a:xfrm>
        </p:spPr>
        <p:txBody>
          <a:bodyPr>
            <a:normAutofit/>
          </a:bodyPr>
          <a:lstStyle/>
          <a:p>
            <a:r>
              <a:rPr lang="fr-FR" dirty="0"/>
              <a:t>Inciter la communauté scientifique :</a:t>
            </a:r>
          </a:p>
          <a:p>
            <a:pPr lvl="1"/>
            <a:r>
              <a:rPr lang="fr-FR" dirty="0"/>
              <a:t>Former aux bonnes pratiques tout au long de la production de logiciels (y compris lors des phases de capitalisation), et les encourager ;</a:t>
            </a:r>
          </a:p>
          <a:p>
            <a:pPr lvl="1"/>
            <a:r>
              <a:rPr lang="fr-FR" dirty="0"/>
              <a:t>Promouvoir le développement libre et ouvert dans les actions de soutien à la recherche (appels à projets, etc.);</a:t>
            </a:r>
          </a:p>
          <a:p>
            <a:r>
              <a:rPr lang="fr-FR" dirty="0"/>
              <a:t>Reconnaître l’implication des chercheurs :</a:t>
            </a:r>
          </a:p>
          <a:p>
            <a:pPr lvl="1"/>
            <a:r>
              <a:rPr lang="fr-FR" dirty="0"/>
              <a:t>Améliorer le référencement des logiciels libres ;</a:t>
            </a:r>
          </a:p>
          <a:p>
            <a:pPr lvl="1"/>
            <a:r>
              <a:rPr lang="fr-FR" dirty="0"/>
              <a:t>Produire de nouveaux indicateurs pour mesurer l’impact de ces logiciels.</a:t>
            </a:r>
          </a:p>
        </p:txBody>
      </p:sp>
      <p:sp>
        <p:nvSpPr>
          <p:cNvPr id="4" name="Ellipse 3">
            <a:extLst>
              <a:ext uri="{FF2B5EF4-FFF2-40B4-BE49-F238E27FC236}">
                <a16:creationId xmlns:a16="http://schemas.microsoft.com/office/drawing/2014/main" id="{0A49A181-C9E8-4A48-90A1-CE4545E3BF67}"/>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Ellipse 4">
            <a:hlinkClick r:id="rId3" action="ppaction://hlinksldjump"/>
            <a:extLst>
              <a:ext uri="{FF2B5EF4-FFF2-40B4-BE49-F238E27FC236}">
                <a16:creationId xmlns:a16="http://schemas.microsoft.com/office/drawing/2014/main" id="{8A3FBB46-F8F0-480F-AFBF-29CFE423DB7B}"/>
              </a:ext>
            </a:extLst>
          </p:cNvPr>
          <p:cNvSpPr/>
          <p:nvPr/>
        </p:nvSpPr>
        <p:spPr>
          <a:xfrm>
            <a:off x="8519897" y="6276874"/>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544087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437A82-9CA8-4462-9E50-BD8D506F2566}"/>
              </a:ext>
            </a:extLst>
          </p:cNvPr>
          <p:cNvSpPr>
            <a:spLocks noGrp="1"/>
          </p:cNvSpPr>
          <p:nvPr>
            <p:ph type="title"/>
          </p:nvPr>
        </p:nvSpPr>
        <p:spPr/>
        <p:txBody>
          <a:bodyPr/>
          <a:lstStyle/>
          <a:p>
            <a:r>
              <a:rPr lang="fr-FR" dirty="0"/>
              <a:t>Ouvrir la recherche en train de se faire</a:t>
            </a:r>
          </a:p>
        </p:txBody>
      </p:sp>
      <p:sp>
        <p:nvSpPr>
          <p:cNvPr id="3" name="Espace réservé du texte 2">
            <a:extLst>
              <a:ext uri="{FF2B5EF4-FFF2-40B4-BE49-F238E27FC236}">
                <a16:creationId xmlns:a16="http://schemas.microsoft.com/office/drawing/2014/main" id="{22371F42-D5C3-4367-8015-6BD26F275397}"/>
              </a:ext>
            </a:extLst>
          </p:cNvPr>
          <p:cNvSpPr>
            <a:spLocks noGrp="1"/>
          </p:cNvSpPr>
          <p:nvPr>
            <p:ph type="body" idx="1"/>
          </p:nvPr>
        </p:nvSpPr>
        <p:spPr/>
        <p:txBody>
          <a:bodyPr/>
          <a:lstStyle/>
          <a:p>
            <a:r>
              <a:rPr lang="fr-FR" dirty="0"/>
              <a:t>Niveau : intermédiaire</a:t>
            </a:r>
          </a:p>
        </p:txBody>
      </p:sp>
      <p:sp>
        <p:nvSpPr>
          <p:cNvPr id="4" name="Ellipse 3">
            <a:extLst>
              <a:ext uri="{FF2B5EF4-FFF2-40B4-BE49-F238E27FC236}">
                <a16:creationId xmlns:a16="http://schemas.microsoft.com/office/drawing/2014/main" id="{1EB4FAAC-CFE9-4660-92A6-80E69C4300D9}"/>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Ellipse 4">
            <a:hlinkClick r:id="rId3" action="ppaction://hlinksldjump"/>
            <a:extLst>
              <a:ext uri="{FF2B5EF4-FFF2-40B4-BE49-F238E27FC236}">
                <a16:creationId xmlns:a16="http://schemas.microsoft.com/office/drawing/2014/main" id="{A2BC7682-F72D-49DA-8A17-9A457A27E7E0}"/>
              </a:ext>
            </a:extLst>
          </p:cNvPr>
          <p:cNvSpPr/>
          <p:nvPr/>
        </p:nvSpPr>
        <p:spPr>
          <a:xfrm>
            <a:off x="8558482"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909760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AE0501-EEA4-402B-824C-EA8AE0EB303D}"/>
              </a:ext>
            </a:extLst>
          </p:cNvPr>
          <p:cNvSpPr>
            <a:spLocks noGrp="1"/>
          </p:cNvSpPr>
          <p:nvPr>
            <p:ph type="title"/>
          </p:nvPr>
        </p:nvSpPr>
        <p:spPr/>
        <p:txBody>
          <a:bodyPr/>
          <a:lstStyle/>
          <a:p>
            <a:r>
              <a:rPr lang="fr-FR" dirty="0"/>
              <a:t>Les cahiers de laboratoire ouverts</a:t>
            </a:r>
          </a:p>
        </p:txBody>
      </p:sp>
      <p:sp>
        <p:nvSpPr>
          <p:cNvPr id="3" name="Espace réservé du contenu 2">
            <a:extLst>
              <a:ext uri="{FF2B5EF4-FFF2-40B4-BE49-F238E27FC236}">
                <a16:creationId xmlns:a16="http://schemas.microsoft.com/office/drawing/2014/main" id="{E1828B3A-27F0-482E-98E3-5EACEFDE6BBA}"/>
              </a:ext>
            </a:extLst>
          </p:cNvPr>
          <p:cNvSpPr>
            <a:spLocks noGrp="1"/>
          </p:cNvSpPr>
          <p:nvPr>
            <p:ph idx="1"/>
          </p:nvPr>
        </p:nvSpPr>
        <p:spPr>
          <a:xfrm>
            <a:off x="628650" y="1825624"/>
            <a:ext cx="7886700" cy="4560661"/>
          </a:xfrm>
        </p:spPr>
        <p:txBody>
          <a:bodyPr>
            <a:normAutofit fontScale="62500" lnSpcReduction="20000"/>
          </a:bodyPr>
          <a:lstStyle/>
          <a:p>
            <a:r>
              <a:rPr lang="fr-FR" dirty="0"/>
              <a:t>Le cahier de laboratoire est un outil de traçabilité des travaux de recherche, utilisé par les unités de recherche comme par les entreprises. Véritable journal de bord quotidien, il permet d’enregistrer le détail précis du mode opératoire des expériences réalisées au sein d’un labo, de l’idée de départ au résultat de recherche (date, objectifs, contributions individuelles, paramètres…) (</a:t>
            </a:r>
            <a:r>
              <a:rPr lang="fr-FR" dirty="0">
                <a:hlinkClick r:id="rId3"/>
              </a:rPr>
              <a:t>source</a:t>
            </a:r>
            <a:r>
              <a:rPr lang="fr-FR" dirty="0"/>
              <a:t> : réseau CURIE).</a:t>
            </a:r>
          </a:p>
          <a:p>
            <a:r>
              <a:rPr lang="fr-FR" dirty="0"/>
              <a:t>C’est un outil documentaire au service de la reproduction scientifique, mais aussi de la protection juridique, puisqu’il peut servir de preuve dans la revendication d’une invention (source : </a:t>
            </a:r>
            <a:r>
              <a:rPr lang="fr-FR" dirty="0">
                <a:hlinkClick r:id="rId4"/>
              </a:rPr>
              <a:t>DATACC</a:t>
            </a:r>
            <a:r>
              <a:rPr lang="fr-FR" dirty="0"/>
              <a:t>).</a:t>
            </a:r>
          </a:p>
          <a:p>
            <a:r>
              <a:rPr lang="fr-FR" dirty="0"/>
              <a:t>Au départ rédigés sur des supports papiers, les cahiers de laboratoire passent petit à petit au format électronique, ce qui en améliore la complétude, mais aussi l’interopérabilité (avec des bases de données, des serveurs de fichiers, etc.).</a:t>
            </a:r>
          </a:p>
          <a:p>
            <a:r>
              <a:rPr lang="fr-FR" dirty="0"/>
              <a:t>L’ouverture des cahiers de laboratoire permet :</a:t>
            </a:r>
          </a:p>
          <a:p>
            <a:pPr lvl="1"/>
            <a:r>
              <a:rPr lang="fr-FR" dirty="0"/>
              <a:t>Un accès à la connaissance scientifique bien plus rapide que la publication, et qui favorise la collaboration quasi-instantanée entre chercheurs</a:t>
            </a:r>
          </a:p>
          <a:p>
            <a:pPr lvl="1"/>
            <a:r>
              <a:rPr lang="fr-FR" dirty="0"/>
              <a:t>Un partage plus poussé des détails expérimentaux, afin de favoriser la reproductibilité</a:t>
            </a:r>
          </a:p>
          <a:p>
            <a:pPr lvl="1"/>
            <a:r>
              <a:rPr lang="fr-FR" dirty="0"/>
              <a:t>Le partage de résultats négatifs ou de protocoles non-aboutis, qui font progresser la science</a:t>
            </a:r>
          </a:p>
        </p:txBody>
      </p:sp>
      <p:sp>
        <p:nvSpPr>
          <p:cNvPr id="4" name="Ellipse 3">
            <a:extLst>
              <a:ext uri="{FF2B5EF4-FFF2-40B4-BE49-F238E27FC236}">
                <a16:creationId xmlns:a16="http://schemas.microsoft.com/office/drawing/2014/main" id="{BFD1ECE9-655C-426A-A24E-B71548ADE5BB}"/>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Ellipse 4">
            <a:hlinkClick r:id="rId5" action="ppaction://hlinksldjump"/>
            <a:extLst>
              <a:ext uri="{FF2B5EF4-FFF2-40B4-BE49-F238E27FC236}">
                <a16:creationId xmlns:a16="http://schemas.microsoft.com/office/drawing/2014/main" id="{7D8D932A-F3D9-49D0-89AD-31A22B799B82}"/>
              </a:ext>
            </a:extLst>
          </p:cNvPr>
          <p:cNvSpPr/>
          <p:nvPr/>
        </p:nvSpPr>
        <p:spPr>
          <a:xfrm>
            <a:off x="8519897" y="6276874"/>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217259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3287B2-E553-4F42-86D4-BA0C6AB27177}"/>
              </a:ext>
            </a:extLst>
          </p:cNvPr>
          <p:cNvSpPr/>
          <p:nvPr/>
        </p:nvSpPr>
        <p:spPr>
          <a:xfrm>
            <a:off x="0" y="5964964"/>
            <a:ext cx="1239140" cy="893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516EED92-FC45-4C64-83D3-03EB44C7402A}"/>
              </a:ext>
            </a:extLst>
          </p:cNvPr>
          <p:cNvPicPr>
            <a:picLocks noChangeAspect="1"/>
          </p:cNvPicPr>
          <p:nvPr/>
        </p:nvPicPr>
        <p:blipFill>
          <a:blip r:embed="rId2"/>
          <a:stretch>
            <a:fillRect/>
          </a:stretch>
        </p:blipFill>
        <p:spPr>
          <a:xfrm>
            <a:off x="705420" y="0"/>
            <a:ext cx="7733159" cy="6465675"/>
          </a:xfrm>
          <a:prstGeom prst="rect">
            <a:avLst/>
          </a:prstGeom>
        </p:spPr>
      </p:pic>
      <p:sp>
        <p:nvSpPr>
          <p:cNvPr id="3" name="ZoneTexte 2">
            <a:extLst>
              <a:ext uri="{FF2B5EF4-FFF2-40B4-BE49-F238E27FC236}">
                <a16:creationId xmlns:a16="http://schemas.microsoft.com/office/drawing/2014/main" id="{5C6722E0-32CB-478B-A6F9-82E705979E3C}"/>
              </a:ext>
            </a:extLst>
          </p:cNvPr>
          <p:cNvSpPr txBox="1"/>
          <p:nvPr/>
        </p:nvSpPr>
        <p:spPr>
          <a:xfrm>
            <a:off x="1123771" y="6513458"/>
            <a:ext cx="6896456" cy="261610"/>
          </a:xfrm>
          <a:prstGeom prst="rect">
            <a:avLst/>
          </a:prstGeom>
          <a:noFill/>
        </p:spPr>
        <p:txBody>
          <a:bodyPr wrap="square" rtlCol="0">
            <a:spAutoFit/>
          </a:bodyPr>
          <a:lstStyle/>
          <a:p>
            <a:pPr algn="ctr"/>
            <a:r>
              <a:rPr lang="fr-FR" sz="1100" dirty="0"/>
              <a:t>Figures extraites de </a:t>
            </a:r>
            <a:r>
              <a:rPr lang="en-US" sz="1100" dirty="0"/>
              <a:t>R. </a:t>
            </a:r>
            <a:r>
              <a:rPr lang="en-US" sz="1100" dirty="0" err="1"/>
              <a:t>Ghannam</a:t>
            </a:r>
            <a:r>
              <a:rPr lang="en-US" sz="1100" dirty="0"/>
              <a:t>, « Do you call that a lab notebook? », </a:t>
            </a:r>
            <a:r>
              <a:rPr lang="en-US" sz="1100" i="1" dirty="0"/>
              <a:t>IEEE Potentials</a:t>
            </a:r>
            <a:r>
              <a:rPr lang="en-US" sz="1100" dirty="0"/>
              <a:t>, 2020 (</a:t>
            </a:r>
            <a:r>
              <a:rPr lang="en-US" sz="1100" dirty="0" err="1">
                <a:hlinkClick r:id="rId3"/>
              </a:rPr>
              <a:t>en</a:t>
            </a:r>
            <a:r>
              <a:rPr lang="en-US" sz="1100" dirty="0">
                <a:hlinkClick r:id="rId3"/>
              </a:rPr>
              <a:t> </a:t>
            </a:r>
            <a:r>
              <a:rPr lang="en-US" sz="1100" dirty="0" err="1">
                <a:hlinkClick r:id="rId3"/>
              </a:rPr>
              <a:t>ligne</a:t>
            </a:r>
            <a:r>
              <a:rPr lang="en-US" sz="1100" dirty="0"/>
              <a:t>).</a:t>
            </a:r>
          </a:p>
        </p:txBody>
      </p:sp>
      <p:sp>
        <p:nvSpPr>
          <p:cNvPr id="5" name="Ellipse 4">
            <a:extLst>
              <a:ext uri="{FF2B5EF4-FFF2-40B4-BE49-F238E27FC236}">
                <a16:creationId xmlns:a16="http://schemas.microsoft.com/office/drawing/2014/main" id="{A7A10071-2DD3-43C3-80E7-0448BA8AE447}"/>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6" name="Ellipse 5">
            <a:hlinkClick r:id="rId4" action="ppaction://hlinksldjump"/>
            <a:extLst>
              <a:ext uri="{FF2B5EF4-FFF2-40B4-BE49-F238E27FC236}">
                <a16:creationId xmlns:a16="http://schemas.microsoft.com/office/drawing/2014/main" id="{5BA72549-8634-4CA5-8628-BFC33A102BBF}"/>
              </a:ext>
            </a:extLst>
          </p:cNvPr>
          <p:cNvSpPr/>
          <p:nvPr/>
        </p:nvSpPr>
        <p:spPr>
          <a:xfrm>
            <a:off x="8519897" y="6276874"/>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4174184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C9033C-4A86-4ECE-97B0-2775D7E00F89}"/>
              </a:ext>
            </a:extLst>
          </p:cNvPr>
          <p:cNvSpPr>
            <a:spLocks noGrp="1"/>
          </p:cNvSpPr>
          <p:nvPr>
            <p:ph type="title"/>
          </p:nvPr>
        </p:nvSpPr>
        <p:spPr/>
        <p:txBody>
          <a:bodyPr/>
          <a:lstStyle/>
          <a:p>
            <a:r>
              <a:rPr lang="fr-FR" dirty="0"/>
              <a:t>Les carnets de recherche ouverts</a:t>
            </a:r>
          </a:p>
        </p:txBody>
      </p:sp>
      <p:sp>
        <p:nvSpPr>
          <p:cNvPr id="3" name="Espace réservé du contenu 2">
            <a:extLst>
              <a:ext uri="{FF2B5EF4-FFF2-40B4-BE49-F238E27FC236}">
                <a16:creationId xmlns:a16="http://schemas.microsoft.com/office/drawing/2014/main" id="{ACC45E91-4322-4D10-AF42-80C2599C5364}"/>
              </a:ext>
            </a:extLst>
          </p:cNvPr>
          <p:cNvSpPr>
            <a:spLocks noGrp="1"/>
          </p:cNvSpPr>
          <p:nvPr>
            <p:ph idx="1"/>
          </p:nvPr>
        </p:nvSpPr>
        <p:spPr>
          <a:xfrm>
            <a:off x="628650" y="1690689"/>
            <a:ext cx="7886700" cy="4652963"/>
          </a:xfrm>
        </p:spPr>
        <p:txBody>
          <a:bodyPr>
            <a:normAutofit fontScale="70000" lnSpcReduction="20000"/>
          </a:bodyPr>
          <a:lstStyle/>
          <a:p>
            <a:r>
              <a:rPr lang="fr-FR" dirty="0"/>
              <a:t>Un carnet de recherche est un « mode de communication qui s’apparente au blog, mais dans un contexte professionnel de recherche et qui est complètement intégré aux pratiques de communication liées à la recherche » (</a:t>
            </a:r>
            <a:r>
              <a:rPr lang="fr-FR" dirty="0">
                <a:hlinkClick r:id="rId3"/>
              </a:rPr>
              <a:t>P. Mounier, cité par M. </a:t>
            </a:r>
            <a:r>
              <a:rPr lang="fr-FR" dirty="0" err="1">
                <a:hlinkClick r:id="rId3"/>
              </a:rPr>
              <a:t>Faury</a:t>
            </a:r>
            <a:r>
              <a:rPr lang="fr-FR" dirty="0"/>
              <a:t>)</a:t>
            </a:r>
          </a:p>
          <a:p>
            <a:r>
              <a:rPr lang="fr-FR" dirty="0"/>
              <a:t>D. Petermann, « Les carnets de recherche, présentation », </a:t>
            </a:r>
            <a:r>
              <a:rPr lang="fr-FR" i="1" dirty="0" err="1"/>
              <a:t>ENthèSe</a:t>
            </a:r>
            <a:r>
              <a:rPr lang="fr-FR" i="1" dirty="0"/>
              <a:t> - Ressources pour la thèse</a:t>
            </a:r>
            <a:r>
              <a:rPr lang="fr-FR" dirty="0"/>
              <a:t>, 2015 (</a:t>
            </a:r>
            <a:r>
              <a:rPr lang="fr-FR" dirty="0">
                <a:hlinkClick r:id="rId4"/>
              </a:rPr>
              <a:t>en ligne</a:t>
            </a:r>
            <a:r>
              <a:rPr lang="fr-FR" dirty="0"/>
              <a:t>) :</a:t>
            </a:r>
          </a:p>
          <a:p>
            <a:pPr lvl="1"/>
            <a:r>
              <a:rPr lang="fr-FR" dirty="0"/>
              <a:t>Le carnet de recherche permet de rendre publics les non-dits de la recherche, des éléments qui généralement restent privés : collecte des données, difficultés rencontrées, questionnements…</a:t>
            </a:r>
          </a:p>
          <a:p>
            <a:pPr lvl="1"/>
            <a:r>
              <a:rPr lang="fr-FR" dirty="0"/>
              <a:t>Il est également un outil d’information scientifique : il donne à voir la recherche en train de se faire, sorte de </a:t>
            </a:r>
            <a:r>
              <a:rPr lang="fr-FR" i="1" dirty="0" err="1"/>
              <a:t>work</a:t>
            </a:r>
            <a:r>
              <a:rPr lang="fr-FR" i="1" dirty="0"/>
              <a:t> in </a:t>
            </a:r>
            <a:r>
              <a:rPr lang="fr-FR" i="1" dirty="0" err="1"/>
              <a:t>progress</a:t>
            </a:r>
            <a:r>
              <a:rPr lang="fr-FR" i="1" dirty="0"/>
              <a:t>.</a:t>
            </a:r>
            <a:r>
              <a:rPr lang="fr-FR" dirty="0"/>
              <a:t> Il permet de suivre le parcours intellectuel du chercheur, et constitue le journal de bord d’une recherche en construction.</a:t>
            </a:r>
          </a:p>
          <a:p>
            <a:pPr lvl="1"/>
            <a:r>
              <a:rPr lang="fr-FR" dirty="0"/>
              <a:t>C’est aussi le témoignage d’ « une pratique scientifique ouverte », qui montre que le chercheur n’est pas renfermé sur lui-même mais ouvert sur le monde. Espace de partage,  le carnet de recherche participe au dialogue entre science et société.</a:t>
            </a:r>
          </a:p>
          <a:p>
            <a:pPr lvl="1"/>
            <a:r>
              <a:rPr lang="fr-FR" dirty="0"/>
              <a:t>Un autre intérêt du blog scientifique concerne la transparence et la reproductibilité des travaux de recherche. En plus des références bibliographiques, le chercheur peut créer des hyperliens permettant l’accès à certaines données et sources primaires, afin que le lecteur puisse les consulter.</a:t>
            </a:r>
          </a:p>
          <a:p>
            <a:endParaRPr lang="fr-FR" dirty="0"/>
          </a:p>
        </p:txBody>
      </p:sp>
      <p:sp>
        <p:nvSpPr>
          <p:cNvPr id="4" name="Ellipse 3">
            <a:extLst>
              <a:ext uri="{FF2B5EF4-FFF2-40B4-BE49-F238E27FC236}">
                <a16:creationId xmlns:a16="http://schemas.microsoft.com/office/drawing/2014/main" id="{0FD28AFE-FA7D-4FAB-91DB-06482D591EC9}"/>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Ellipse 4">
            <a:hlinkClick r:id="rId5" action="ppaction://hlinksldjump"/>
            <a:extLst>
              <a:ext uri="{FF2B5EF4-FFF2-40B4-BE49-F238E27FC236}">
                <a16:creationId xmlns:a16="http://schemas.microsoft.com/office/drawing/2014/main" id="{D719D26D-6F9C-4179-AADF-A8F35ECAFB62}"/>
              </a:ext>
            </a:extLst>
          </p:cNvPr>
          <p:cNvSpPr/>
          <p:nvPr/>
        </p:nvSpPr>
        <p:spPr>
          <a:xfrm>
            <a:off x="8519897" y="6276874"/>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6879919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07D92E-306A-4B9B-9A64-E36B027499B3}"/>
              </a:ext>
            </a:extLst>
          </p:cNvPr>
          <p:cNvSpPr>
            <a:spLocks noGrp="1"/>
          </p:cNvSpPr>
          <p:nvPr>
            <p:ph type="title"/>
          </p:nvPr>
        </p:nvSpPr>
        <p:spPr/>
        <p:txBody>
          <a:bodyPr/>
          <a:lstStyle/>
          <a:p>
            <a:r>
              <a:rPr lang="fr-FR" dirty="0"/>
              <a:t>Merci pour votre lecture attentive !</a:t>
            </a:r>
          </a:p>
        </p:txBody>
      </p:sp>
      <p:sp>
        <p:nvSpPr>
          <p:cNvPr id="3" name="Espace réservé du texte 2">
            <a:extLst>
              <a:ext uri="{FF2B5EF4-FFF2-40B4-BE49-F238E27FC236}">
                <a16:creationId xmlns:a16="http://schemas.microsoft.com/office/drawing/2014/main" id="{535AA652-5B1C-4A19-AB88-58E2DE40C56A}"/>
              </a:ext>
            </a:extLst>
          </p:cNvPr>
          <p:cNvSpPr>
            <a:spLocks noGrp="1"/>
          </p:cNvSpPr>
          <p:nvPr>
            <p:ph type="body" idx="1"/>
          </p:nvPr>
        </p:nvSpPr>
        <p:spPr/>
        <p:txBody>
          <a:bodyPr/>
          <a:lstStyle/>
          <a:p>
            <a:r>
              <a:rPr lang="fr-FR" dirty="0"/>
              <a:t>À bientôt en formation pour approfondir le sujet !</a:t>
            </a:r>
          </a:p>
        </p:txBody>
      </p:sp>
      <p:sp>
        <p:nvSpPr>
          <p:cNvPr id="4" name="ZoneTexte 3">
            <a:extLst>
              <a:ext uri="{FF2B5EF4-FFF2-40B4-BE49-F238E27FC236}">
                <a16:creationId xmlns:a16="http://schemas.microsoft.com/office/drawing/2014/main" id="{727FCB2A-86C9-4EB6-B3FD-619C24A01BD5}"/>
              </a:ext>
            </a:extLst>
          </p:cNvPr>
          <p:cNvSpPr txBox="1"/>
          <p:nvPr/>
        </p:nvSpPr>
        <p:spPr>
          <a:xfrm>
            <a:off x="633412" y="5339557"/>
            <a:ext cx="6919912" cy="369332"/>
          </a:xfrm>
          <a:prstGeom prst="rect">
            <a:avLst/>
          </a:prstGeom>
          <a:noFill/>
        </p:spPr>
        <p:txBody>
          <a:bodyPr wrap="square" rtlCol="0">
            <a:spAutoFit/>
          </a:bodyPr>
          <a:lstStyle/>
          <a:p>
            <a:r>
              <a:rPr lang="fr-FR" dirty="0"/>
              <a:t>Pour toute question : justine.ancelin-fabre@chartes.psl.eu</a:t>
            </a:r>
          </a:p>
        </p:txBody>
      </p:sp>
      <p:sp>
        <p:nvSpPr>
          <p:cNvPr id="5" name="Ellipse 4">
            <a:hlinkClick r:id="rId2" action="ppaction://hlinksldjump"/>
            <a:extLst>
              <a:ext uri="{FF2B5EF4-FFF2-40B4-BE49-F238E27FC236}">
                <a16:creationId xmlns:a16="http://schemas.microsoft.com/office/drawing/2014/main" id="{20AB6282-3E06-4490-873E-25E22636AB4F}"/>
              </a:ext>
            </a:extLst>
          </p:cNvPr>
          <p:cNvSpPr/>
          <p:nvPr/>
        </p:nvSpPr>
        <p:spPr>
          <a:xfrm>
            <a:off x="8558482"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92176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A8CC4C-DE71-45DE-B846-6EB4F5BCA493}"/>
              </a:ext>
            </a:extLst>
          </p:cNvPr>
          <p:cNvSpPr>
            <a:spLocks noGrp="1"/>
          </p:cNvSpPr>
          <p:nvPr>
            <p:ph type="title"/>
          </p:nvPr>
        </p:nvSpPr>
        <p:spPr/>
        <p:txBody>
          <a:bodyPr/>
          <a:lstStyle/>
          <a:p>
            <a:r>
              <a:rPr lang="fr-FR" dirty="0"/>
              <a:t>Qu’appelle-t-on science ouverte ?</a:t>
            </a:r>
          </a:p>
        </p:txBody>
      </p:sp>
      <p:sp>
        <p:nvSpPr>
          <p:cNvPr id="3" name="Espace réservé du contenu 2">
            <a:extLst>
              <a:ext uri="{FF2B5EF4-FFF2-40B4-BE49-F238E27FC236}">
                <a16:creationId xmlns:a16="http://schemas.microsoft.com/office/drawing/2014/main" id="{3F85C814-616C-42A2-8222-82C41D47C289}"/>
              </a:ext>
            </a:extLst>
          </p:cNvPr>
          <p:cNvSpPr>
            <a:spLocks noGrp="1"/>
          </p:cNvSpPr>
          <p:nvPr>
            <p:ph idx="1"/>
          </p:nvPr>
        </p:nvSpPr>
        <p:spPr/>
        <p:txBody>
          <a:bodyPr/>
          <a:lstStyle/>
          <a:p>
            <a:pPr marL="0" indent="0">
              <a:buNone/>
            </a:pPr>
            <a:r>
              <a:rPr lang="fr-FR" dirty="0"/>
              <a:t>Plusieurs définitions de la science ouverte cohabitent avec de légères différences d’un établissement ou d’un État à l’autre, au point qu’en 2020, l’Organisation des Nations Unies pour l’éducation, la science et la culture (Unesco) s’est emparée du sujet afin « d’établir un consensus mondial sur la science ouverte, comportant une définition commune, un ensemble de valeurs partagées et des propositions d’action » (</a:t>
            </a:r>
            <a:r>
              <a:rPr lang="fr-FR" dirty="0">
                <a:hlinkClick r:id="rId3"/>
              </a:rPr>
              <a:t>source</a:t>
            </a:r>
            <a:r>
              <a:rPr lang="fr-FR" dirty="0"/>
              <a:t>).</a:t>
            </a:r>
          </a:p>
          <a:p>
            <a:endParaRPr lang="fr-FR" dirty="0"/>
          </a:p>
        </p:txBody>
      </p:sp>
      <p:sp>
        <p:nvSpPr>
          <p:cNvPr id="4" name="Ellipse 3">
            <a:extLst>
              <a:ext uri="{FF2B5EF4-FFF2-40B4-BE49-F238E27FC236}">
                <a16:creationId xmlns:a16="http://schemas.microsoft.com/office/drawing/2014/main" id="{70990C61-FE9B-4357-8E48-F5C18E5C6636}"/>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Ellipse 4">
            <a:hlinkClick r:id="rId4" action="ppaction://hlinksldjump"/>
            <a:extLst>
              <a:ext uri="{FF2B5EF4-FFF2-40B4-BE49-F238E27FC236}">
                <a16:creationId xmlns:a16="http://schemas.microsoft.com/office/drawing/2014/main" id="{47BEB072-D298-4B92-8F41-7E96926D5AEE}"/>
              </a:ext>
            </a:extLst>
          </p:cNvPr>
          <p:cNvSpPr/>
          <p:nvPr/>
        </p:nvSpPr>
        <p:spPr>
          <a:xfrm>
            <a:off x="8519897" y="6276874"/>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255234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9CC8B9-BCEE-41A7-8F72-F822F945A32E}"/>
              </a:ext>
            </a:extLst>
          </p:cNvPr>
          <p:cNvSpPr>
            <a:spLocks noGrp="1"/>
          </p:cNvSpPr>
          <p:nvPr>
            <p:ph type="title"/>
          </p:nvPr>
        </p:nvSpPr>
        <p:spPr/>
        <p:txBody>
          <a:bodyPr/>
          <a:lstStyle/>
          <a:p>
            <a:r>
              <a:rPr lang="fr-FR" dirty="0"/>
              <a:t>Droits d’auteur et réutilisation</a:t>
            </a:r>
          </a:p>
        </p:txBody>
      </p:sp>
      <p:sp>
        <p:nvSpPr>
          <p:cNvPr id="3" name="Espace réservé du contenu 2">
            <a:extLst>
              <a:ext uri="{FF2B5EF4-FFF2-40B4-BE49-F238E27FC236}">
                <a16:creationId xmlns:a16="http://schemas.microsoft.com/office/drawing/2014/main" id="{467DFCA0-6EC9-4E44-AE7F-7E7E73BAC4D8}"/>
              </a:ext>
            </a:extLst>
          </p:cNvPr>
          <p:cNvSpPr>
            <a:spLocks noGrp="1"/>
          </p:cNvSpPr>
          <p:nvPr>
            <p:ph idx="1"/>
          </p:nvPr>
        </p:nvSpPr>
        <p:spPr/>
        <p:txBody>
          <a:bodyPr>
            <a:normAutofit fontScale="92500" lnSpcReduction="10000"/>
          </a:bodyPr>
          <a:lstStyle/>
          <a:p>
            <a:r>
              <a:rPr lang="fr-FR" dirty="0"/>
              <a:t>Ce diaporama inclut des éléments sous droit d’auteur, dont les références sont indiquées dans les diapositives ou dans les notes les accompagnant. Si vous souhaitez réutiliser ces éléments, merci d’en respecter les conditions de citation et/ou les licences d’utilisation.</a:t>
            </a:r>
          </a:p>
          <a:p>
            <a:r>
              <a:rPr lang="fr-FR" dirty="0"/>
              <a:t>Ce diaporama est placé sous licence CC-BY. Il peut être librement réutilisé, entièrement ou en partie, à condition d’en citer l’auteur.</a:t>
            </a:r>
          </a:p>
          <a:p>
            <a:r>
              <a:rPr lang="fr-FR" dirty="0"/>
              <a:t>Ce diaporama est avant tout un outil de découverte autonome et/ou un aide-mémoire : il n’est pas recommandé de l’utiliser tel quel comme support de formation…</a:t>
            </a:r>
          </a:p>
          <a:p>
            <a:endParaRPr lang="fr-FR" dirty="0"/>
          </a:p>
          <a:p>
            <a:endParaRPr lang="fr-FR" dirty="0"/>
          </a:p>
          <a:p>
            <a:endParaRPr lang="fr-FR" dirty="0"/>
          </a:p>
        </p:txBody>
      </p:sp>
      <p:sp>
        <p:nvSpPr>
          <p:cNvPr id="4" name="Ellipse 3">
            <a:hlinkClick r:id="rId2" action="ppaction://hlinksldjump"/>
            <a:extLst>
              <a:ext uri="{FF2B5EF4-FFF2-40B4-BE49-F238E27FC236}">
                <a16:creationId xmlns:a16="http://schemas.microsoft.com/office/drawing/2014/main" id="{3C706D34-5FDD-44D3-A007-5B51FE9380B5}"/>
              </a:ext>
            </a:extLst>
          </p:cNvPr>
          <p:cNvSpPr/>
          <p:nvPr/>
        </p:nvSpPr>
        <p:spPr>
          <a:xfrm>
            <a:off x="8558482"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133344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B2D54A-26A6-44D6-95B4-2D0D635624AA}"/>
              </a:ext>
            </a:extLst>
          </p:cNvPr>
          <p:cNvSpPr>
            <a:spLocks noGrp="1"/>
          </p:cNvSpPr>
          <p:nvPr>
            <p:ph type="title"/>
          </p:nvPr>
        </p:nvSpPr>
        <p:spPr/>
        <p:txBody>
          <a:bodyPr/>
          <a:lstStyle/>
          <a:p>
            <a:r>
              <a:rPr lang="fr-FR" dirty="0"/>
              <a:t>La science ouverte en France</a:t>
            </a:r>
          </a:p>
        </p:txBody>
      </p:sp>
      <p:sp>
        <p:nvSpPr>
          <p:cNvPr id="3" name="Espace réservé du contenu 2">
            <a:extLst>
              <a:ext uri="{FF2B5EF4-FFF2-40B4-BE49-F238E27FC236}">
                <a16:creationId xmlns:a16="http://schemas.microsoft.com/office/drawing/2014/main" id="{755D6987-ED04-4B49-9D39-0BC2B519992C}"/>
              </a:ext>
            </a:extLst>
          </p:cNvPr>
          <p:cNvSpPr>
            <a:spLocks noGrp="1"/>
          </p:cNvSpPr>
          <p:nvPr>
            <p:ph idx="1"/>
          </p:nvPr>
        </p:nvSpPr>
        <p:spPr/>
        <p:txBody>
          <a:bodyPr>
            <a:normAutofit fontScale="77500" lnSpcReduction="20000"/>
          </a:bodyPr>
          <a:lstStyle/>
          <a:p>
            <a:r>
              <a:rPr lang="fr-FR" dirty="0"/>
              <a:t>Le Plan national pour la science ouverte (PNSO), projet gouvernemental annoncé en juillet 2018, affirme que « la science ouverte est la diffusion sans entrave des publications et des données de la recherche. Elle s’appuie sur l’opportunité que représente la mutation numérique pour développer l’accès ouvert aux publications et -autant que possible- aux données de la recherche. [Ainsi], la France s'engage pour que les résultats de la recherche scientifique soient ouverts à tous, chercheurs, entreprises et citoyens, sans entrave, sans délai, sans payement. »</a:t>
            </a:r>
          </a:p>
          <a:p>
            <a:r>
              <a:rPr lang="fr-FR" dirty="0"/>
              <a:t>3 axes de travail privilégiés pour ce PNSO :</a:t>
            </a:r>
          </a:p>
          <a:p>
            <a:pPr lvl="1"/>
            <a:r>
              <a:rPr lang="fr-FR" dirty="0"/>
              <a:t>Généraliser l’accès ouvert aux publications scientifiques</a:t>
            </a:r>
          </a:p>
          <a:p>
            <a:pPr lvl="1"/>
            <a:r>
              <a:rPr lang="fr-FR" dirty="0"/>
              <a:t>Structurer et ouvrir les données de recherche</a:t>
            </a:r>
          </a:p>
          <a:p>
            <a:pPr lvl="1"/>
            <a:r>
              <a:rPr lang="fr-FR" dirty="0"/>
              <a:t>S’inscrire dans une dynamique durable, européenne et internationale</a:t>
            </a:r>
          </a:p>
          <a:p>
            <a:r>
              <a:rPr lang="fr-FR" dirty="0"/>
              <a:t>Le PNSO n’est qu’une première étape, qui ne couvre pas encore toutes les dimensions de la science ouverte.</a:t>
            </a:r>
          </a:p>
        </p:txBody>
      </p:sp>
      <p:sp>
        <p:nvSpPr>
          <p:cNvPr id="4" name="Ellipse 3">
            <a:extLst>
              <a:ext uri="{FF2B5EF4-FFF2-40B4-BE49-F238E27FC236}">
                <a16:creationId xmlns:a16="http://schemas.microsoft.com/office/drawing/2014/main" id="{DFF66BCB-2F06-47CE-A1AE-8169DD052BB3}"/>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Ellipse 4">
            <a:hlinkClick r:id="rId3" action="ppaction://hlinksldjump"/>
            <a:extLst>
              <a:ext uri="{FF2B5EF4-FFF2-40B4-BE49-F238E27FC236}">
                <a16:creationId xmlns:a16="http://schemas.microsoft.com/office/drawing/2014/main" id="{8A8B085B-31A8-4E55-8FDB-34A8DD39714D}"/>
              </a:ext>
            </a:extLst>
          </p:cNvPr>
          <p:cNvSpPr/>
          <p:nvPr/>
        </p:nvSpPr>
        <p:spPr>
          <a:xfrm>
            <a:off x="8519897" y="6276874"/>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681807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A85A2B-F6A7-4F4C-B4CE-37AC3FF815BB}"/>
              </a:ext>
            </a:extLst>
          </p:cNvPr>
          <p:cNvSpPr>
            <a:spLocks noGrp="1"/>
          </p:cNvSpPr>
          <p:nvPr>
            <p:ph type="title"/>
          </p:nvPr>
        </p:nvSpPr>
        <p:spPr/>
        <p:txBody>
          <a:bodyPr/>
          <a:lstStyle/>
          <a:p>
            <a:r>
              <a:rPr lang="fr-FR" dirty="0"/>
              <a:t>Les principes de la science ouverte</a:t>
            </a:r>
          </a:p>
        </p:txBody>
      </p:sp>
      <p:sp>
        <p:nvSpPr>
          <p:cNvPr id="3" name="Espace réservé du texte 2">
            <a:extLst>
              <a:ext uri="{FF2B5EF4-FFF2-40B4-BE49-F238E27FC236}">
                <a16:creationId xmlns:a16="http://schemas.microsoft.com/office/drawing/2014/main" id="{DADEF79B-5AC1-4E31-9741-5EB712581EE8}"/>
              </a:ext>
            </a:extLst>
          </p:cNvPr>
          <p:cNvSpPr>
            <a:spLocks noGrp="1"/>
          </p:cNvSpPr>
          <p:nvPr>
            <p:ph type="body" idx="1"/>
          </p:nvPr>
        </p:nvSpPr>
        <p:spPr/>
        <p:txBody>
          <a:bodyPr/>
          <a:lstStyle/>
          <a:p>
            <a:r>
              <a:rPr lang="fr-FR" dirty="0"/>
              <a:t>Niveau : intermédiaire</a:t>
            </a:r>
          </a:p>
        </p:txBody>
      </p:sp>
      <p:sp>
        <p:nvSpPr>
          <p:cNvPr id="4" name="Ellipse 3">
            <a:extLst>
              <a:ext uri="{FF2B5EF4-FFF2-40B4-BE49-F238E27FC236}">
                <a16:creationId xmlns:a16="http://schemas.microsoft.com/office/drawing/2014/main" id="{619D0BAC-7C67-4590-883E-75FDD6CF2370}"/>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Ellipse 4">
            <a:hlinkClick r:id="rId2" action="ppaction://hlinksldjump"/>
            <a:extLst>
              <a:ext uri="{FF2B5EF4-FFF2-40B4-BE49-F238E27FC236}">
                <a16:creationId xmlns:a16="http://schemas.microsoft.com/office/drawing/2014/main" id="{6F7EEAF8-9475-4FFE-94DF-0D996039025A}"/>
              </a:ext>
            </a:extLst>
          </p:cNvPr>
          <p:cNvSpPr/>
          <p:nvPr/>
        </p:nvSpPr>
        <p:spPr>
          <a:xfrm>
            <a:off x="8558482"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252605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6926C46-7571-42C1-AF4F-70980FA52DFD}"/>
              </a:ext>
            </a:extLst>
          </p:cNvPr>
          <p:cNvPicPr>
            <a:picLocks noChangeAspect="1"/>
          </p:cNvPicPr>
          <p:nvPr/>
        </p:nvPicPr>
        <p:blipFill>
          <a:blip r:embed="rId3"/>
          <a:stretch>
            <a:fillRect/>
          </a:stretch>
        </p:blipFill>
        <p:spPr>
          <a:xfrm>
            <a:off x="3970489" y="919489"/>
            <a:ext cx="4610100" cy="4743450"/>
          </a:xfrm>
          <a:prstGeom prst="rect">
            <a:avLst/>
          </a:prstGeom>
        </p:spPr>
      </p:pic>
      <p:sp>
        <p:nvSpPr>
          <p:cNvPr id="3" name="Rectangle 2">
            <a:extLst>
              <a:ext uri="{FF2B5EF4-FFF2-40B4-BE49-F238E27FC236}">
                <a16:creationId xmlns:a16="http://schemas.microsoft.com/office/drawing/2014/main" id="{B9101AC2-325E-4971-A892-BB1107F7E0B1}"/>
              </a:ext>
            </a:extLst>
          </p:cNvPr>
          <p:cNvSpPr/>
          <p:nvPr/>
        </p:nvSpPr>
        <p:spPr>
          <a:xfrm>
            <a:off x="369518" y="534328"/>
            <a:ext cx="3463446" cy="6093976"/>
          </a:xfrm>
          <a:prstGeom prst="rect">
            <a:avLst/>
          </a:prstGeom>
        </p:spPr>
        <p:txBody>
          <a:bodyPr wrap="square">
            <a:spAutoFit/>
          </a:bodyPr>
          <a:lstStyle/>
          <a:p>
            <a:r>
              <a:rPr lang="fr-FR" sz="1600" dirty="0">
                <a:latin typeface="Arial" panose="020B0604020202020204" pitchFamily="34" charset="0"/>
              </a:rPr>
              <a:t>« La science ouverte est un mouvement qui vise à rendre la science plus ouverte, plus accessible, plus efficace, plus démocratique et plus transparente. […] En encourageant la science à être plus en phase avec les besoins de la société et en favorisant l’égalité des chances pour tous (scientifiques, innovateurs, responsables de l’élaboration des politiques et citoyens), la science ouverte peut être un véritable changement de cap vers la réalisation du droit à la science et la réduction des écarts entre les pays et au sein de ceux-ci en matière de science, de technologie et d’innovation. »</a:t>
            </a:r>
          </a:p>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Unesco, « Vers une recommandation de l’Unesco sur la science ouverte : établir un consensus mondial sur la science ouverte » (</a:t>
            </a:r>
            <a:r>
              <a:rPr lang="fr-FR" sz="1400" dirty="0">
                <a:latin typeface="Arial" panose="020B0604020202020204" pitchFamily="34" charset="0"/>
                <a:cs typeface="Arial" panose="020B0604020202020204" pitchFamily="34" charset="0"/>
                <a:hlinkClick r:id="rId4"/>
              </a:rPr>
              <a:t>en ligne</a:t>
            </a:r>
            <a:r>
              <a:rPr lang="fr-FR" sz="1400" dirty="0">
                <a:latin typeface="Arial" panose="020B0604020202020204" pitchFamily="34" charset="0"/>
                <a:cs typeface="Arial" panose="020B0604020202020204" pitchFamily="34" charset="0"/>
              </a:rPr>
              <a:t>).</a:t>
            </a:r>
          </a:p>
          <a:p>
            <a:endParaRPr lang="fr-FR" sz="1600" dirty="0"/>
          </a:p>
        </p:txBody>
      </p:sp>
      <p:sp>
        <p:nvSpPr>
          <p:cNvPr id="4" name="Ellipse 3">
            <a:extLst>
              <a:ext uri="{FF2B5EF4-FFF2-40B4-BE49-F238E27FC236}">
                <a16:creationId xmlns:a16="http://schemas.microsoft.com/office/drawing/2014/main" id="{0EDEB5E1-A061-4CE3-BD8B-33E72EE2EF74}"/>
              </a:ext>
            </a:extLst>
          </p:cNvPr>
          <p:cNvSpPr/>
          <p:nvPr/>
        </p:nvSpPr>
        <p:spPr>
          <a:xfrm>
            <a:off x="8558482" y="102328"/>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5" name="Ellipse 4">
            <a:hlinkClick r:id="rId5" action="ppaction://hlinksldjump"/>
            <a:extLst>
              <a:ext uri="{FF2B5EF4-FFF2-40B4-BE49-F238E27FC236}">
                <a16:creationId xmlns:a16="http://schemas.microsoft.com/office/drawing/2014/main" id="{EB9FA2CE-FB3B-4CE2-A1C1-9D13252531F7}"/>
              </a:ext>
            </a:extLst>
          </p:cNvPr>
          <p:cNvSpPr/>
          <p:nvPr/>
        </p:nvSpPr>
        <p:spPr>
          <a:xfrm>
            <a:off x="8519897" y="6276874"/>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256421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Principes &amp; pratiques de la science ouverte</a:t>
            </a:r>
          </a:p>
        </p:txBody>
      </p:sp>
      <p:sp>
        <p:nvSpPr>
          <p:cNvPr id="3" name="Espace réservé du contenu 2"/>
          <p:cNvSpPr>
            <a:spLocks noGrp="1"/>
          </p:cNvSpPr>
          <p:nvPr>
            <p:ph idx="1"/>
          </p:nvPr>
        </p:nvSpPr>
        <p:spPr>
          <a:xfrm>
            <a:off x="628650" y="1928175"/>
            <a:ext cx="7886700" cy="4351338"/>
          </a:xfrm>
        </p:spPr>
        <p:txBody>
          <a:bodyPr>
            <a:normAutofit fontScale="92500" lnSpcReduction="10000"/>
          </a:bodyPr>
          <a:lstStyle/>
          <a:p>
            <a:r>
              <a:rPr lang="fr-FR" dirty="0"/>
              <a:t>Principes :</a:t>
            </a:r>
          </a:p>
          <a:p>
            <a:pPr lvl="1"/>
            <a:r>
              <a:rPr lang="fr-FR" dirty="0"/>
              <a:t>transparence, réutilisation, participation, coopération, responsabilité, reproductibilité</a:t>
            </a:r>
          </a:p>
          <a:p>
            <a:pPr lvl="1"/>
            <a:r>
              <a:rPr lang="fr-FR" dirty="0"/>
              <a:t>impartialité, équité, partage</a:t>
            </a:r>
          </a:p>
          <a:p>
            <a:r>
              <a:rPr lang="fr-FR" dirty="0"/>
              <a:t>Pratiques :</a:t>
            </a:r>
          </a:p>
          <a:p>
            <a:pPr lvl="1"/>
            <a:r>
              <a:rPr lang="fr-FR" dirty="0"/>
              <a:t>accès ouvert aux travaux de recherche</a:t>
            </a:r>
          </a:p>
          <a:p>
            <a:pPr lvl="1"/>
            <a:r>
              <a:rPr lang="fr-FR" dirty="0"/>
              <a:t>partage des données de recherche</a:t>
            </a:r>
          </a:p>
          <a:p>
            <a:pPr lvl="1"/>
            <a:r>
              <a:rPr lang="fr-FR" dirty="0"/>
              <a:t>transparence de l’évaluation de la recherche</a:t>
            </a:r>
          </a:p>
          <a:p>
            <a:pPr lvl="1"/>
            <a:r>
              <a:rPr lang="fr-FR" dirty="0"/>
              <a:t>transparence des méthodes de recherche</a:t>
            </a:r>
          </a:p>
          <a:p>
            <a:pPr lvl="1"/>
            <a:r>
              <a:rPr lang="fr-FR" dirty="0"/>
              <a:t>ouverture des codes-sources</a:t>
            </a:r>
          </a:p>
          <a:p>
            <a:pPr lvl="1"/>
            <a:r>
              <a:rPr lang="fr-FR" dirty="0"/>
              <a:t>science citoyenne</a:t>
            </a:r>
          </a:p>
          <a:p>
            <a:pPr lvl="1"/>
            <a:r>
              <a:rPr lang="fr-FR" dirty="0"/>
              <a:t>ressources éducatives ouvertes</a:t>
            </a:r>
          </a:p>
        </p:txBody>
      </p:sp>
      <p:sp>
        <p:nvSpPr>
          <p:cNvPr id="5" name="Ellipse 4">
            <a:extLst>
              <a:ext uri="{FF2B5EF4-FFF2-40B4-BE49-F238E27FC236}">
                <a16:creationId xmlns:a16="http://schemas.microsoft.com/office/drawing/2014/main" id="{CDF41AEB-4D4E-4CAA-998B-786BE71D6D48}"/>
              </a:ext>
            </a:extLst>
          </p:cNvPr>
          <p:cNvSpPr/>
          <p:nvPr/>
        </p:nvSpPr>
        <p:spPr>
          <a:xfrm>
            <a:off x="6759722" y="3373433"/>
            <a:ext cx="2273182" cy="878354"/>
          </a:xfrm>
          <a:prstGeom prst="ellipse">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err="1"/>
              <a:t>Reproducibility</a:t>
            </a:r>
            <a:endParaRPr lang="fr-FR" dirty="0"/>
          </a:p>
        </p:txBody>
      </p:sp>
      <p:sp>
        <p:nvSpPr>
          <p:cNvPr id="6" name="Ellipse 5">
            <a:extLst>
              <a:ext uri="{FF2B5EF4-FFF2-40B4-BE49-F238E27FC236}">
                <a16:creationId xmlns:a16="http://schemas.microsoft.com/office/drawing/2014/main" id="{C0CCAE57-0AD9-4F67-A751-0D20E43B72AC}"/>
              </a:ext>
            </a:extLst>
          </p:cNvPr>
          <p:cNvSpPr/>
          <p:nvPr/>
        </p:nvSpPr>
        <p:spPr>
          <a:xfrm>
            <a:off x="6917819" y="4489273"/>
            <a:ext cx="1956987" cy="1092149"/>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Reducing</a:t>
            </a:r>
            <a:r>
              <a:rPr lang="fr-FR" dirty="0"/>
              <a:t> the </a:t>
            </a:r>
            <a:r>
              <a:rPr lang="fr-FR" dirty="0" err="1"/>
              <a:t>ubiquity</a:t>
            </a:r>
            <a:r>
              <a:rPr lang="fr-FR" dirty="0"/>
              <a:t> of </a:t>
            </a:r>
            <a:r>
              <a:rPr lang="fr-FR" dirty="0" err="1"/>
              <a:t>error</a:t>
            </a:r>
            <a:endParaRPr lang="fr-FR" dirty="0"/>
          </a:p>
        </p:txBody>
      </p:sp>
      <p:sp>
        <p:nvSpPr>
          <p:cNvPr id="7" name="ZoneTexte 6">
            <a:extLst>
              <a:ext uri="{FF2B5EF4-FFF2-40B4-BE49-F238E27FC236}">
                <a16:creationId xmlns:a16="http://schemas.microsoft.com/office/drawing/2014/main" id="{ED5E02BF-DA7B-4D42-9EEB-3DD2C4517C49}"/>
              </a:ext>
            </a:extLst>
          </p:cNvPr>
          <p:cNvSpPr txBox="1"/>
          <p:nvPr/>
        </p:nvSpPr>
        <p:spPr>
          <a:xfrm>
            <a:off x="7191284" y="5606115"/>
            <a:ext cx="1410056" cy="276999"/>
          </a:xfrm>
          <a:prstGeom prst="rect">
            <a:avLst/>
          </a:prstGeom>
          <a:noFill/>
        </p:spPr>
        <p:txBody>
          <a:bodyPr wrap="square" rtlCol="0">
            <a:spAutoFit/>
          </a:bodyPr>
          <a:lstStyle/>
          <a:p>
            <a:pPr algn="ctr"/>
            <a:r>
              <a:rPr lang="fr-FR" sz="1200" dirty="0">
                <a:hlinkClick r:id="rId3"/>
              </a:rPr>
              <a:t>Source</a:t>
            </a:r>
            <a:endParaRPr lang="fr-FR" sz="1200" dirty="0"/>
          </a:p>
        </p:txBody>
      </p:sp>
      <p:sp>
        <p:nvSpPr>
          <p:cNvPr id="8" name="Ellipse 7">
            <a:extLst>
              <a:ext uri="{FF2B5EF4-FFF2-40B4-BE49-F238E27FC236}">
                <a16:creationId xmlns:a16="http://schemas.microsoft.com/office/drawing/2014/main" id="{0CABF10B-6B9C-4433-AA55-99DD2A4D852D}"/>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9" name="Ellipse 8">
            <a:hlinkClick r:id="rId4" action="ppaction://hlinksldjump"/>
            <a:extLst>
              <a:ext uri="{FF2B5EF4-FFF2-40B4-BE49-F238E27FC236}">
                <a16:creationId xmlns:a16="http://schemas.microsoft.com/office/drawing/2014/main" id="{7371755A-28FD-45BF-B220-33CBC285A2A7}"/>
              </a:ext>
            </a:extLst>
          </p:cNvPr>
          <p:cNvSpPr/>
          <p:nvPr/>
        </p:nvSpPr>
        <p:spPr>
          <a:xfrm>
            <a:off x="8519897" y="6276874"/>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521810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actions de la science ouverte</a:t>
            </a:r>
          </a:p>
        </p:txBody>
      </p:sp>
      <p:graphicFrame>
        <p:nvGraphicFramePr>
          <p:cNvPr id="4" name="Espace réservé du contenu 3"/>
          <p:cNvGraphicFramePr>
            <a:graphicFrameLocks noGrp="1"/>
          </p:cNvGraphicFramePr>
          <p:nvPr>
            <p:ph idx="1"/>
            <p:extLst/>
          </p:nvPr>
        </p:nvGraphicFramePr>
        <p:xfrm>
          <a:off x="628650" y="1690688"/>
          <a:ext cx="7886700" cy="343190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740535">
                <a:tc>
                  <a:txBody>
                    <a:bodyPr/>
                    <a:lstStyle/>
                    <a:p>
                      <a:pPr algn="ctr"/>
                      <a:r>
                        <a:rPr lang="fr-FR" sz="1800" dirty="0"/>
                        <a:t>Libre accès aux publications</a:t>
                      </a:r>
                    </a:p>
                  </a:txBody>
                  <a:tcPr marL="68580" marR="68580" marT="34290" marB="34290"/>
                </a:tc>
                <a:tc>
                  <a:txBody>
                    <a:bodyPr/>
                    <a:lstStyle/>
                    <a:p>
                      <a:pPr algn="ctr"/>
                      <a:r>
                        <a:rPr lang="fr-FR" sz="1800" dirty="0"/>
                        <a:t>Données scientifiques ouvertes</a:t>
                      </a:r>
                    </a:p>
                  </a:txBody>
                  <a:tcPr marL="68580" marR="68580" marT="34290" marB="34290"/>
                </a:tc>
                <a:tc>
                  <a:txBody>
                    <a:bodyPr/>
                    <a:lstStyle/>
                    <a:p>
                      <a:pPr algn="ctr"/>
                      <a:r>
                        <a:rPr lang="fr-FR" sz="1800" dirty="0"/>
                        <a:t>Communication scientifique ouverte</a:t>
                      </a:r>
                    </a:p>
                  </a:txBody>
                  <a:tcPr marL="68580" marR="68580" marT="34290" marB="34290"/>
                </a:tc>
                <a:extLst>
                  <a:ext uri="{0D108BD9-81ED-4DB2-BD59-A6C34878D82A}">
                    <a16:rowId xmlns:a16="http://schemas.microsoft.com/office/drawing/2014/main" val="10000"/>
                  </a:ext>
                </a:extLst>
              </a:tr>
              <a:tr h="2691374">
                <a:tc>
                  <a:txBody>
                    <a:bodyPr/>
                    <a:lstStyle/>
                    <a:p>
                      <a:pPr marL="285750" indent="-285750">
                        <a:buFont typeface="Arial" panose="020B0604020202020204" pitchFamily="34" charset="0"/>
                        <a:buChar char="•"/>
                      </a:pPr>
                      <a:r>
                        <a:rPr lang="fr-FR" sz="1800" dirty="0"/>
                        <a:t>Revues en libre</a:t>
                      </a:r>
                      <a:r>
                        <a:rPr lang="fr-FR" sz="1800" baseline="0" dirty="0"/>
                        <a:t> accès</a:t>
                      </a:r>
                    </a:p>
                    <a:p>
                      <a:pPr marL="285750" indent="-285750">
                        <a:buFont typeface="Arial" panose="020B0604020202020204" pitchFamily="34" charset="0"/>
                        <a:buChar char="•"/>
                      </a:pPr>
                      <a:r>
                        <a:rPr lang="fr-FR" sz="1800" baseline="0" dirty="0"/>
                        <a:t>Archives ouvertes</a:t>
                      </a:r>
                    </a:p>
                    <a:p>
                      <a:pPr marL="285750" indent="-285750">
                        <a:buFont typeface="Arial" panose="020B0604020202020204" pitchFamily="34" charset="0"/>
                        <a:buChar char="•"/>
                      </a:pPr>
                      <a:r>
                        <a:rPr lang="fr-FR" sz="1800" baseline="0" dirty="0"/>
                        <a:t>Licences libres</a:t>
                      </a:r>
                    </a:p>
                    <a:p>
                      <a:pPr marL="285750" indent="-285750">
                        <a:buFont typeface="Arial" panose="020B0604020202020204" pitchFamily="34" charset="0"/>
                        <a:buChar char="•"/>
                      </a:pPr>
                      <a:r>
                        <a:rPr lang="fr-FR" sz="1800" baseline="0" dirty="0"/>
                        <a:t>Politiques de dépôt des publications</a:t>
                      </a:r>
                    </a:p>
                    <a:p>
                      <a:pPr marL="285750" indent="-285750">
                        <a:buFont typeface="Arial" panose="020B0604020202020204" pitchFamily="34" charset="0"/>
                        <a:buChar char="•"/>
                      </a:pPr>
                      <a:r>
                        <a:rPr lang="fr-FR" sz="1800" baseline="0" dirty="0"/>
                        <a:t>Loi(s) en faveur du libre accès</a:t>
                      </a:r>
                    </a:p>
                    <a:p>
                      <a:pPr marL="285750" indent="-285750">
                        <a:buFont typeface="Arial" panose="020B0604020202020204" pitchFamily="34" charset="0"/>
                        <a:buChar char="•"/>
                      </a:pPr>
                      <a:r>
                        <a:rPr lang="fr-FR" sz="1800" baseline="0" dirty="0"/>
                        <a:t>Gouvernance des communs scientifiques</a:t>
                      </a:r>
                      <a:endParaRPr lang="fr-FR" sz="1800" dirty="0"/>
                    </a:p>
                  </a:txBody>
                  <a:tcPr marL="68580" marR="68580" marT="34290" marB="34290"/>
                </a:tc>
                <a:tc>
                  <a:txBody>
                    <a:bodyPr/>
                    <a:lstStyle/>
                    <a:p>
                      <a:pPr marL="285750" indent="-285750">
                        <a:buFont typeface="Arial" panose="020B0604020202020204" pitchFamily="34" charset="0"/>
                        <a:buChar char="•"/>
                      </a:pPr>
                      <a:r>
                        <a:rPr lang="fr-FR" sz="1800" dirty="0"/>
                        <a:t>Infrastructures de recherche</a:t>
                      </a:r>
                    </a:p>
                    <a:p>
                      <a:pPr marL="285750" indent="-285750">
                        <a:buFont typeface="Arial" panose="020B0604020202020204" pitchFamily="34" charset="0"/>
                        <a:buChar char="•"/>
                      </a:pPr>
                      <a:r>
                        <a:rPr lang="fr-FR" sz="1800" dirty="0"/>
                        <a:t>Web sémantique</a:t>
                      </a:r>
                    </a:p>
                    <a:p>
                      <a:pPr marL="285750" indent="-285750">
                        <a:buFont typeface="Arial" panose="020B0604020202020204" pitchFamily="34" charset="0"/>
                        <a:buChar char="•"/>
                      </a:pPr>
                      <a:r>
                        <a:rPr lang="fr-FR" sz="1800" dirty="0"/>
                        <a:t>Extraction automatisée de textes et de données</a:t>
                      </a:r>
                    </a:p>
                    <a:p>
                      <a:pPr marL="285750" indent="-285750">
                        <a:buFont typeface="Arial" panose="020B0604020202020204" pitchFamily="34" charset="0"/>
                        <a:buChar char="•"/>
                      </a:pPr>
                      <a:r>
                        <a:rPr lang="fr-FR" sz="1800" dirty="0"/>
                        <a:t>Dépôt de données</a:t>
                      </a:r>
                    </a:p>
                    <a:p>
                      <a:pPr marL="285750" indent="-285750">
                        <a:buFont typeface="Arial" panose="020B0604020202020204" pitchFamily="34" charset="0"/>
                        <a:buChar char="•"/>
                      </a:pPr>
                      <a:r>
                        <a:rPr lang="fr-FR" sz="1800" dirty="0"/>
                        <a:t>Dépôt de</a:t>
                      </a:r>
                      <a:r>
                        <a:rPr lang="fr-FR" sz="1800" baseline="0" dirty="0"/>
                        <a:t> code</a:t>
                      </a:r>
                    </a:p>
                  </a:txBody>
                  <a:tcPr marL="68580" marR="68580" marT="34290" marB="34290"/>
                </a:tc>
                <a:tc>
                  <a:txBody>
                    <a:bodyPr/>
                    <a:lstStyle/>
                    <a:p>
                      <a:pPr marL="285750" indent="-285750">
                        <a:buFont typeface="Arial" panose="020B0604020202020204" pitchFamily="34" charset="0"/>
                        <a:buChar char="•"/>
                      </a:pPr>
                      <a:r>
                        <a:rPr lang="fr-FR" sz="1800" dirty="0"/>
                        <a:t>Évaluation ouverte</a:t>
                      </a:r>
                    </a:p>
                    <a:p>
                      <a:pPr marL="285750" indent="-285750">
                        <a:buFont typeface="Arial" panose="020B0604020202020204" pitchFamily="34" charset="0"/>
                        <a:buChar char="•"/>
                      </a:pPr>
                      <a:r>
                        <a:rPr lang="fr-FR" sz="1800" dirty="0"/>
                        <a:t>Plateformes collaboratives</a:t>
                      </a:r>
                    </a:p>
                    <a:p>
                      <a:pPr marL="285750" indent="-285750">
                        <a:buFont typeface="Arial" panose="020B0604020202020204" pitchFamily="34" charset="0"/>
                        <a:buChar char="•"/>
                      </a:pPr>
                      <a:r>
                        <a:rPr lang="fr-FR" sz="1800" dirty="0"/>
                        <a:t>Blogs scientifiques</a:t>
                      </a:r>
                    </a:p>
                    <a:p>
                      <a:pPr marL="285750" indent="-285750">
                        <a:buFont typeface="Arial" panose="020B0604020202020204" pitchFamily="34" charset="0"/>
                        <a:buChar char="•"/>
                      </a:pPr>
                      <a:r>
                        <a:rPr lang="fr-FR" sz="1800" dirty="0"/>
                        <a:t>Science citoyenne</a:t>
                      </a:r>
                    </a:p>
                    <a:p>
                      <a:pPr marL="285750" indent="-285750">
                        <a:buFont typeface="Arial" panose="020B0604020202020204" pitchFamily="34" charset="0"/>
                        <a:buChar char="•"/>
                      </a:pPr>
                      <a:r>
                        <a:rPr lang="fr-FR" sz="1800" dirty="0"/>
                        <a:t>Évaluation</a:t>
                      </a:r>
                      <a:r>
                        <a:rPr lang="fr-FR" sz="1800" baseline="0" dirty="0"/>
                        <a:t> transparente</a:t>
                      </a:r>
                      <a:endParaRPr lang="fr-FR" sz="1800" dirty="0"/>
                    </a:p>
                  </a:txBody>
                  <a:tcPr marL="68580" marR="68580" marT="34290" marB="34290"/>
                </a:tc>
                <a:extLst>
                  <a:ext uri="{0D108BD9-81ED-4DB2-BD59-A6C34878D82A}">
                    <a16:rowId xmlns:a16="http://schemas.microsoft.com/office/drawing/2014/main" val="10001"/>
                  </a:ext>
                </a:extLst>
              </a:tr>
            </a:tbl>
          </a:graphicData>
        </a:graphic>
      </p:graphicFrame>
      <p:sp>
        <p:nvSpPr>
          <p:cNvPr id="5" name="ZoneTexte 4"/>
          <p:cNvSpPr txBox="1"/>
          <p:nvPr/>
        </p:nvSpPr>
        <p:spPr>
          <a:xfrm>
            <a:off x="3783725" y="5531725"/>
            <a:ext cx="4903076" cy="415498"/>
          </a:xfrm>
          <a:prstGeom prst="rect">
            <a:avLst/>
          </a:prstGeom>
          <a:noFill/>
        </p:spPr>
        <p:txBody>
          <a:bodyPr wrap="square" rtlCol="0">
            <a:spAutoFit/>
          </a:bodyPr>
          <a:lstStyle/>
          <a:p>
            <a:pPr algn="r"/>
            <a:r>
              <a:rPr lang="fr-FR" sz="1050" dirty="0"/>
              <a:t>D’après une infographie de Pierre-Carl Langlais sur </a:t>
            </a:r>
            <a:r>
              <a:rPr lang="fr-FR" sz="1050" dirty="0">
                <a:hlinkClick r:id="rId3"/>
              </a:rPr>
              <a:t>http://ec.europa.eu/research/openscience/index.cfm?pg=home&amp;section=monitor</a:t>
            </a:r>
            <a:r>
              <a:rPr lang="fr-FR" sz="1050" dirty="0"/>
              <a:t> </a:t>
            </a:r>
          </a:p>
        </p:txBody>
      </p:sp>
      <p:sp>
        <p:nvSpPr>
          <p:cNvPr id="6" name="Ellipse 5">
            <a:extLst>
              <a:ext uri="{FF2B5EF4-FFF2-40B4-BE49-F238E27FC236}">
                <a16:creationId xmlns:a16="http://schemas.microsoft.com/office/drawing/2014/main" id="{31428F01-BD90-467B-AB22-2B5D5B0FB019}"/>
              </a:ext>
            </a:extLst>
          </p:cNvPr>
          <p:cNvSpPr/>
          <p:nvPr/>
        </p:nvSpPr>
        <p:spPr>
          <a:xfrm>
            <a:off x="8455290" y="14912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800" b="1" dirty="0"/>
          </a:p>
        </p:txBody>
      </p:sp>
      <p:sp>
        <p:nvSpPr>
          <p:cNvPr id="7" name="Ellipse 6">
            <a:hlinkClick r:id="rId4" action="ppaction://hlinksldjump"/>
            <a:extLst>
              <a:ext uri="{FF2B5EF4-FFF2-40B4-BE49-F238E27FC236}">
                <a16:creationId xmlns:a16="http://schemas.microsoft.com/office/drawing/2014/main" id="{67074B20-047B-4E63-899E-C02B296F0D37}"/>
              </a:ext>
            </a:extLst>
          </p:cNvPr>
          <p:cNvSpPr/>
          <p:nvPr/>
        </p:nvSpPr>
        <p:spPr>
          <a:xfrm>
            <a:off x="8519897" y="6276874"/>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45107534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1147</TotalTime>
  <Words>6786</Words>
  <Application>Microsoft Office PowerPoint</Application>
  <PresentationFormat>Affichage à l'écran (4:3)</PresentationFormat>
  <Paragraphs>403</Paragraphs>
  <Slides>40</Slides>
  <Notes>20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40</vt:i4>
      </vt:variant>
    </vt:vector>
  </HeadingPairs>
  <TitlesOfParts>
    <vt:vector size="45" baseType="lpstr">
      <vt:lpstr>Arial</vt:lpstr>
      <vt:lpstr>Calibri</vt:lpstr>
      <vt:lpstr>Calibri Light</vt:lpstr>
      <vt:lpstr>Wingdings</vt:lpstr>
      <vt:lpstr>Thème Office</vt:lpstr>
      <vt:lpstr>Initiation à la science ouverte  Niveau intermédiaire</vt:lpstr>
      <vt:lpstr>Mode d’emploi indicatif</vt:lpstr>
      <vt:lpstr>Définir la science ouverte</vt:lpstr>
      <vt:lpstr>Qu’appelle-t-on science ouverte ?</vt:lpstr>
      <vt:lpstr>La science ouverte en France</vt:lpstr>
      <vt:lpstr>Les principes de la science ouverte</vt:lpstr>
      <vt:lpstr>Présentation PowerPoint</vt:lpstr>
      <vt:lpstr>Principes &amp; pratiques de la science ouverte</vt:lpstr>
      <vt:lpstr>Les actions de la science ouverte</vt:lpstr>
      <vt:lpstr>La science ouverte pour le chercheur</vt:lpstr>
      <vt:lpstr>Les grandes dates de la science ouverte</vt:lpstr>
      <vt:lpstr>Les années 1990: une naissance pleine de promesses</vt:lpstr>
      <vt:lpstr>Les années 2000: la fougue de la jeunesse</vt:lpstr>
      <vt:lpstr>Les années 2010: l’entrée dans l’âge adulte</vt:lpstr>
      <vt:lpstr>Les années 2020: la maturité ?</vt:lpstr>
      <vt:lpstr>Les composantes de la science ouverte    (pastilles cliquables)</vt:lpstr>
      <vt:lpstr>L’accès ouvert</vt:lpstr>
      <vt:lpstr>Les déclinaisons de la voie dorée</vt:lpstr>
      <vt:lpstr>Des exemples de déclinaisons de la voie dorée</vt:lpstr>
      <vt:lpstr>Identifier des ressources qui suivent la voie dorée</vt:lpstr>
      <vt:lpstr>Les déclinaisons de la voie verte</vt:lpstr>
      <vt:lpstr>Des exemples de déclinaison de la voie verte</vt:lpstr>
      <vt:lpstr>Trouver une plateforme d’auto-archivage</vt:lpstr>
      <vt:lpstr>Les voies « pirates » de l’accès ouvert</vt:lpstr>
      <vt:lpstr>Financeurs et science ouverte : Les 10 principes du Plan S</vt:lpstr>
      <vt:lpstr>Financeurs et science ouverte : Les 10 principes du Plan S</vt:lpstr>
      <vt:lpstr>L’ouverture des données de recherche</vt:lpstr>
      <vt:lpstr>Quelques définitions concurrentes</vt:lpstr>
      <vt:lpstr>Les données ne sont rien sans les outils et méthodes qui les accompagnent</vt:lpstr>
      <vt:lpstr>Le cycle de vie des données de la recherche</vt:lpstr>
      <vt:lpstr>Les principes FAIR</vt:lpstr>
      <vt:lpstr>L’ouverture des logiciels</vt:lpstr>
      <vt:lpstr>Quelques définitions</vt:lpstr>
      <vt:lpstr>Les missions du groupe Logiciels libres et open source du Comité pour la science ouverte</vt:lpstr>
      <vt:lpstr>Ouvrir la recherche en train de se faire</vt:lpstr>
      <vt:lpstr>Les cahiers de laboratoire ouverts</vt:lpstr>
      <vt:lpstr>Présentation PowerPoint</vt:lpstr>
      <vt:lpstr>Les carnets de recherche ouverts</vt:lpstr>
      <vt:lpstr>Merci pour votre lecture attentive !</vt:lpstr>
      <vt:lpstr>Droits d’auteur et réutilisation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science ouverte</dc:title>
  <dc:creator>Justine Fabre</dc:creator>
  <cp:lastModifiedBy>Justine Fabre</cp:lastModifiedBy>
  <cp:revision>48</cp:revision>
  <dcterms:created xsi:type="dcterms:W3CDTF">2021-04-23T15:23:04Z</dcterms:created>
  <dcterms:modified xsi:type="dcterms:W3CDTF">2021-04-28T10:13:37Z</dcterms:modified>
</cp:coreProperties>
</file>