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sldIdLst>
    <p:sldId id="369" r:id="rId2"/>
    <p:sldId id="368" r:id="rId3"/>
    <p:sldId id="279" r:id="rId4"/>
    <p:sldId id="370" r:id="rId5"/>
    <p:sldId id="284" r:id="rId6"/>
    <p:sldId id="285" r:id="rId7"/>
    <p:sldId id="286" r:id="rId8"/>
    <p:sldId id="371" r:id="rId9"/>
    <p:sldId id="291" r:id="rId10"/>
    <p:sldId id="294" r:id="rId11"/>
    <p:sldId id="349" r:id="rId12"/>
    <p:sldId id="350" r:id="rId13"/>
    <p:sldId id="363"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54933"/>
    <a:srgbClr val="78271C"/>
    <a:srgbClr val="C82020"/>
    <a:srgbClr val="B0BCDE"/>
    <a:srgbClr val="FE5E5E"/>
    <a:srgbClr val="0000FF"/>
    <a:srgbClr val="EBED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9182" autoAdjust="0"/>
  </p:normalViewPr>
  <p:slideViewPr>
    <p:cSldViewPr snapToGrid="0">
      <p:cViewPr varScale="1">
        <p:scale>
          <a:sx n="76" d="100"/>
          <a:sy n="76" d="100"/>
        </p:scale>
        <p:origin x="187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Feuil1!$B$1</c:f>
              <c:strCache>
                <c:ptCount val="1"/>
                <c:pt idx="0">
                  <c:v>Information technique en matière de recherche appliquée</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3DB-4AC0-9612-9B546E38F13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3DB-4AC0-9612-9B546E38F13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3DB-4AC0-9612-9B546E38F13D}"/>
              </c:ext>
            </c:extLst>
          </c:dPt>
          <c:dLbls>
            <c:spPr>
              <a:noFill/>
              <a:ln>
                <a:noFill/>
              </a:ln>
              <a:effectLst/>
            </c:spPr>
            <c:txPr>
              <a:bodyPr rot="0" spcFirstLastPara="1" vertOverflow="ellipsis" vert="horz" wrap="square" lIns="38100" tIns="19050" rIns="38100" bIns="19050" anchor="ctr" anchorCtr="1">
                <a:spAutoFit/>
              </a:bodyPr>
              <a:lstStyle/>
              <a:p>
                <a:pPr>
                  <a:defRPr sz="36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Feuil1!$A$2:$A$4</c:f>
              <c:strCache>
                <c:ptCount val="3"/>
                <c:pt idx="0">
                  <c:v>Brevets &amp; publications scientifiques</c:v>
                </c:pt>
                <c:pt idx="1">
                  <c:v>Brevets seuls</c:v>
                </c:pt>
                <c:pt idx="2">
                  <c:v>Autres types de documentation</c:v>
                </c:pt>
              </c:strCache>
            </c:strRef>
          </c:cat>
          <c:val>
            <c:numRef>
              <c:f>Feuil1!$B$2:$B$4</c:f>
              <c:numCache>
                <c:formatCode>0%</c:formatCode>
                <c:ptCount val="3"/>
                <c:pt idx="0">
                  <c:v>0.4</c:v>
                </c:pt>
                <c:pt idx="1">
                  <c:v>0.4</c:v>
                </c:pt>
                <c:pt idx="2">
                  <c:v>0.2</c:v>
                </c:pt>
              </c:numCache>
            </c:numRef>
          </c:val>
          <c:extLst>
            <c:ext xmlns:c16="http://schemas.microsoft.com/office/drawing/2014/chart" uri="{C3380CC4-5D6E-409C-BE32-E72D297353CC}">
              <c16:uniqueId val="{00000000-7FF7-40AF-9A0D-D36484D009C9}"/>
            </c:ext>
          </c:extLst>
        </c:ser>
        <c:dLbls>
          <c:showLegendKey val="0"/>
          <c:showVal val="0"/>
          <c:showCatName val="0"/>
          <c:showSerName val="0"/>
          <c:showPercent val="0"/>
          <c:showBubbleSize val="0"/>
          <c:showLeaderLines val="1"/>
        </c:dLbls>
        <c:firstSliceAng val="0"/>
      </c:pieChart>
      <c:spPr>
        <a:noFill/>
        <a:ln>
          <a:noFill/>
        </a:ln>
        <a:effectLst/>
      </c:spPr>
    </c:plotArea>
    <c:legend>
      <c:legendPos val="r"/>
      <c:legendEntry>
        <c:idx val="1"/>
        <c:txPr>
          <a:bodyPr rot="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EFC579-8848-47AB-B712-D736AC41E043}" type="datetimeFigureOut">
              <a:rPr lang="fr-FR" smtClean="0"/>
              <a:t>18/10/2024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BEFFCC-34E5-4AD2-8F9F-B492EC33DBDD}" type="slidenum">
              <a:rPr lang="fr-FR" smtClean="0"/>
              <a:t>‹#›</a:t>
            </a:fld>
            <a:endParaRPr lang="fr-FR"/>
          </a:p>
        </p:txBody>
      </p:sp>
    </p:spTree>
    <p:extLst>
      <p:ext uri="{BB962C8B-B14F-4D97-AF65-F5344CB8AC3E}">
        <p14:creationId xmlns:p14="http://schemas.microsoft.com/office/powerpoint/2010/main" val="7107285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6BEFFCC-34E5-4AD2-8F9F-B492EC33DBDD}" type="slidenum">
              <a:rPr lang="fr-FR" smtClean="0"/>
              <a:t>1</a:t>
            </a:fld>
            <a:endParaRPr lang="fr-FR"/>
          </a:p>
        </p:txBody>
      </p:sp>
    </p:spTree>
    <p:extLst>
      <p:ext uri="{BB962C8B-B14F-4D97-AF65-F5344CB8AC3E}">
        <p14:creationId xmlns:p14="http://schemas.microsoft.com/office/powerpoint/2010/main" val="27121973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Nous allons bientôt voir ensemble comment interroger une base de données brevets très complète disponible en libre accès, mais auparavant, j’attire votre attention sur le fait que même si les brevets sont des documents libres de droits, et qu’il est donc possible d’en réutiliser les informations dès lors qu’elles ont été publiées,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comme toute source scientifique utilisée dans un travail de recherche, le brevet doit être convenablement cité, au même titre qu’un article scientifique ou qu’un ouvrage.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Et puisque les bibliothécaires s’avèrent être des médiateurs importants dans cette culture de la citation, arrêtons-nous un instant sur les points importants à respecter pour citer un brevet.</a:t>
            </a:r>
          </a:p>
          <a:p>
            <a:endParaRPr lang="fr-FR" dirty="0"/>
          </a:p>
          <a:p>
            <a:r>
              <a:rPr lang="fr-FR" dirty="0"/>
              <a:t>Chaque discipline a ses exigences en matière de citation, cependant en France, il est à peu près couramment admis qu’une citation de brevet doit contenir plusieurs éléments, à savoir :</a:t>
            </a:r>
          </a:p>
          <a:p>
            <a:pPr marL="171450" indent="-171450">
              <a:buFontTx/>
              <a:buChar char="-"/>
            </a:pPr>
            <a:r>
              <a:rPr lang="fr-FR" dirty="0"/>
              <a:t>Le type de document brevet (s’agit-il d’une demande, d’un brevet délivré, d’un certificat complémentaire de protection, etc.)</a:t>
            </a:r>
          </a:p>
          <a:p>
            <a:pPr marL="171450" indent="-171450">
              <a:buFontTx/>
              <a:buChar char="-"/>
            </a:pPr>
            <a:r>
              <a:rPr lang="fr-FR" dirty="0"/>
              <a:t>La nationalité du brevet</a:t>
            </a:r>
          </a:p>
          <a:p>
            <a:pPr marL="171450" indent="-171450">
              <a:buFontTx/>
              <a:buChar char="-"/>
            </a:pPr>
            <a:r>
              <a:rPr lang="fr-FR" dirty="0"/>
              <a:t>Son numéro international</a:t>
            </a:r>
          </a:p>
          <a:p>
            <a:pPr marL="171450" indent="-171450">
              <a:buFontTx/>
              <a:buChar char="-"/>
            </a:pPr>
            <a:r>
              <a:rPr lang="fr-FR" dirty="0"/>
              <a:t>Son titre</a:t>
            </a:r>
          </a:p>
          <a:p>
            <a:pPr marL="171450" indent="-171450">
              <a:buFontTx/>
              <a:buChar char="-"/>
            </a:pPr>
            <a:r>
              <a:rPr lang="fr-FR" dirty="0"/>
              <a:t>Et enfin, la date complète de publication du brevet déposé (si vous vous rappelez ce que nous avons vu à propos des codes bibliographiques internationaux indiqués sur les premières pages des brevets : il s’agit de la date portée au n°43).</a:t>
            </a:r>
          </a:p>
          <a:p>
            <a:pPr marL="0" indent="0">
              <a:buFontTx/>
              <a:buNone/>
            </a:pPr>
            <a:r>
              <a:rPr lang="fr-FR" dirty="0"/>
              <a:t>Par exemple : Demande de brevet français n° FR2912888A1, </a:t>
            </a:r>
            <a:r>
              <a:rPr lang="fr-FR" i="1" dirty="0"/>
              <a:t>Dispositif pour manger des aliments juteux, huileux ou gras</a:t>
            </a:r>
            <a:r>
              <a:rPr lang="fr-FR" i="0" dirty="0"/>
              <a:t>, 29 août 2018.</a:t>
            </a:r>
          </a:p>
        </p:txBody>
      </p:sp>
      <p:sp>
        <p:nvSpPr>
          <p:cNvPr id="4" name="Espace réservé du numéro de diapositive 3"/>
          <p:cNvSpPr>
            <a:spLocks noGrp="1"/>
          </p:cNvSpPr>
          <p:nvPr>
            <p:ph type="sldNum" sz="quarter" idx="5"/>
          </p:nvPr>
        </p:nvSpPr>
        <p:spPr/>
        <p:txBody>
          <a:bodyPr/>
          <a:lstStyle/>
          <a:p>
            <a:fld id="{A6BEFFCC-34E5-4AD2-8F9F-B492EC33DBDD}" type="slidenum">
              <a:rPr lang="fr-FR" smtClean="0"/>
              <a:t>10</a:t>
            </a:fld>
            <a:endParaRPr lang="fr-FR"/>
          </a:p>
        </p:txBody>
      </p:sp>
    </p:spTree>
    <p:extLst>
      <p:ext uri="{BB962C8B-B14F-4D97-AF65-F5344CB8AC3E}">
        <p14:creationId xmlns:p14="http://schemas.microsoft.com/office/powerpoint/2010/main" val="28394849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i="0" dirty="0"/>
              <a:t>L’ordre et la façon dont il faut présenter ces éléments, en revanche, peuvent énormément varier d’un style bibliographique à l’autre.</a:t>
            </a:r>
          </a:p>
          <a:p>
            <a:r>
              <a:rPr lang="fr-FR" i="0" dirty="0"/>
              <a:t>Certains styles réclament de mentionner des éléments supplémentaires, comme les noms des inventeurs, ou encore la ville d’origine de l’office émetteur du brevet.</a:t>
            </a:r>
          </a:p>
          <a:p>
            <a:endParaRPr lang="fr-FR" i="0" dirty="0"/>
          </a:p>
          <a:p>
            <a:r>
              <a:rPr lang="fr-FR" i="0" dirty="0"/>
              <a:t>Notez que la plupart des </a:t>
            </a:r>
            <a:r>
              <a:rPr lang="fr-FR" dirty="0"/>
              <a:t>logiciels de gestion bibliographique, comme Zotero par exemple, sont capables de mettre en forme automatiquement les citations de brevets selon le style choisi.</a:t>
            </a:r>
          </a:p>
          <a:p>
            <a:endParaRPr lang="fr-FR" dirty="0"/>
          </a:p>
        </p:txBody>
      </p:sp>
      <p:sp>
        <p:nvSpPr>
          <p:cNvPr id="4" name="Espace réservé du numéro de diapositive 3"/>
          <p:cNvSpPr>
            <a:spLocks noGrp="1"/>
          </p:cNvSpPr>
          <p:nvPr>
            <p:ph type="sldNum" sz="quarter" idx="5"/>
          </p:nvPr>
        </p:nvSpPr>
        <p:spPr/>
        <p:txBody>
          <a:bodyPr/>
          <a:lstStyle/>
          <a:p>
            <a:fld id="{A6BEFFCC-34E5-4AD2-8F9F-B492EC33DBDD}" type="slidenum">
              <a:rPr lang="fr-FR" smtClean="0"/>
              <a:t>11</a:t>
            </a:fld>
            <a:endParaRPr lang="fr-FR"/>
          </a:p>
        </p:txBody>
      </p:sp>
    </p:spTree>
    <p:extLst>
      <p:ext uri="{BB962C8B-B14F-4D97-AF65-F5344CB8AC3E}">
        <p14:creationId xmlns:p14="http://schemas.microsoft.com/office/powerpoint/2010/main" val="23397038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Vous avez ici des exemples de citations qui désignent le même brevet mais ont été générées selon des styles bibliographiques différents, à l’aide du logiciel Zotero.</a:t>
            </a:r>
          </a:p>
          <a:p>
            <a:endParaRPr lang="fr-FR" dirty="0"/>
          </a:p>
          <a:p>
            <a:r>
              <a:rPr lang="fr-FR" dirty="0"/>
              <a:t>Si un chercheur qui utilise beaucoup les brevets s’adresse à vous pour recevoir des conseils sur l’utilisation des styles bibliographiques, pensez donc à faire des tests pour voir avec lui la façon dont des brevets pourront être cités dans sa publication comme dans ses bibliographies.</a:t>
            </a:r>
          </a:p>
          <a:p>
            <a:endParaRPr lang="fr-FR" dirty="0"/>
          </a:p>
          <a:p>
            <a:r>
              <a:rPr lang="fr-FR" dirty="0"/>
              <a:t>Attirez notamment son attention sur le fait que si le style bibliographique qu’il souhaite adopter exige l’inclusion d’informations complémentaires comme le nom de l’office émetteur, qui ne sont pas forcément reconnues par les logiciels de gestion bibliographique et qu’il peut donc être nécessaire de saisir à la main.</a:t>
            </a:r>
          </a:p>
        </p:txBody>
      </p:sp>
      <p:sp>
        <p:nvSpPr>
          <p:cNvPr id="4" name="Espace réservé du numéro de diapositive 3"/>
          <p:cNvSpPr>
            <a:spLocks noGrp="1"/>
          </p:cNvSpPr>
          <p:nvPr>
            <p:ph type="sldNum" sz="quarter" idx="5"/>
          </p:nvPr>
        </p:nvSpPr>
        <p:spPr/>
        <p:txBody>
          <a:bodyPr/>
          <a:lstStyle/>
          <a:p>
            <a:fld id="{A6BEFFCC-34E5-4AD2-8F9F-B492EC33DBDD}" type="slidenum">
              <a:rPr lang="fr-FR" smtClean="0"/>
              <a:t>12</a:t>
            </a:fld>
            <a:endParaRPr lang="fr-FR"/>
          </a:p>
        </p:txBody>
      </p:sp>
    </p:spTree>
    <p:extLst>
      <p:ext uri="{BB962C8B-B14F-4D97-AF65-F5344CB8AC3E}">
        <p14:creationId xmlns:p14="http://schemas.microsoft.com/office/powerpoint/2010/main" val="3779733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Notez enfin que, même si les brevets sont des documents libres de droits dont la rédaction est très stéréotypée, il est possible qu’ils contiennent certains éléments eux-mêmes protégés, par exemple des extraits d’articles scientifiques ou des illustrations protégées à la fois par le droit d’auteur et par le droit des Dessins &amp; modèles.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Pour rappel, on estime qu’une œuvre littéraire ou artistique est protégée par le droit d’auteur dès lors qu’elle porte l’empreinte de la personnalité de son auteur, qui en fait une œuvre originale. Le droit d’auteur s’exerce </a:t>
            </a:r>
            <a:r>
              <a:rPr lang="fr-FR" i="1" dirty="0"/>
              <a:t>de facto</a:t>
            </a:r>
            <a:r>
              <a:rPr lang="fr-FR" i="0" dirty="0"/>
              <a:t> dès la création de l’œuvre.</a:t>
            </a: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Le droit des dessins et modèles, qui peut se superposer au droit d’auteur « classique », nécessite quant à lui le dépôt d’une demande de titre de PI.</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Il porte sur l'apparence esthétique d'un produit manufacturé.</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On ne peut protéger qu’un dessin ou un modèle nouveau et présentant un caractère propre au produit représenté, qui permet notamment qu’il soit reconnu.</a:t>
            </a:r>
            <a:endParaRPr lang="fr-FR" dirty="0"/>
          </a:p>
          <a:p>
            <a:endParaRPr lang="fr-FR" dirty="0"/>
          </a:p>
        </p:txBody>
      </p:sp>
      <p:sp>
        <p:nvSpPr>
          <p:cNvPr id="4" name="Espace réservé du numéro de diapositive 3"/>
          <p:cNvSpPr>
            <a:spLocks noGrp="1"/>
          </p:cNvSpPr>
          <p:nvPr>
            <p:ph type="sldNum" sz="quarter" idx="5"/>
          </p:nvPr>
        </p:nvSpPr>
        <p:spPr/>
        <p:txBody>
          <a:bodyPr/>
          <a:lstStyle/>
          <a:p>
            <a:fld id="{A6BEFFCC-34E5-4AD2-8F9F-B492EC33DBDD}" type="slidenum">
              <a:rPr lang="fr-FR" smtClean="0"/>
              <a:t>13</a:t>
            </a:fld>
            <a:endParaRPr lang="fr-FR"/>
          </a:p>
        </p:txBody>
      </p:sp>
    </p:spTree>
    <p:extLst>
      <p:ext uri="{BB962C8B-B14F-4D97-AF65-F5344CB8AC3E}">
        <p14:creationId xmlns:p14="http://schemas.microsoft.com/office/powerpoint/2010/main" val="31300138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6BEFFCC-34E5-4AD2-8F9F-B492EC33DBDD}" type="slidenum">
              <a:rPr lang="fr-FR" smtClean="0"/>
              <a:t>2</a:t>
            </a:fld>
            <a:endParaRPr lang="fr-FR"/>
          </a:p>
        </p:txBody>
      </p:sp>
    </p:spTree>
    <p:extLst>
      <p:ext uri="{BB962C8B-B14F-4D97-AF65-F5344CB8AC3E}">
        <p14:creationId xmlns:p14="http://schemas.microsoft.com/office/powerpoint/2010/main" val="40687220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21 min et </a:t>
            </a:r>
            <a:r>
              <a:rPr lang="fr-FR"/>
              <a:t>58 secondes</a:t>
            </a:r>
            <a:endParaRPr lang="fr-FR" dirty="0"/>
          </a:p>
        </p:txBody>
      </p:sp>
      <p:sp>
        <p:nvSpPr>
          <p:cNvPr id="4" name="Espace réservé du numéro de diapositive 3"/>
          <p:cNvSpPr>
            <a:spLocks noGrp="1"/>
          </p:cNvSpPr>
          <p:nvPr>
            <p:ph type="sldNum" sz="quarter" idx="5"/>
          </p:nvPr>
        </p:nvSpPr>
        <p:spPr/>
        <p:txBody>
          <a:bodyPr/>
          <a:lstStyle/>
          <a:p>
            <a:fld id="{A6BEFFCC-34E5-4AD2-8F9F-B492EC33DBDD}" type="slidenum">
              <a:rPr lang="fr-FR" smtClean="0"/>
              <a:t>3</a:t>
            </a:fld>
            <a:endParaRPr lang="fr-FR"/>
          </a:p>
        </p:txBody>
      </p:sp>
    </p:spTree>
    <p:extLst>
      <p:ext uri="{BB962C8B-B14F-4D97-AF65-F5344CB8AC3E}">
        <p14:creationId xmlns:p14="http://schemas.microsoft.com/office/powerpoint/2010/main" val="37146778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À « petite » échelle, un document brevet pris isolément fournit des informations indispensables à la compréhension de l’invention qu’il décrit :</a:t>
            </a:r>
          </a:p>
          <a:p>
            <a:pPr marL="171450" indent="-171450">
              <a:buFontTx/>
              <a:buChar char="-"/>
            </a:pPr>
            <a:r>
              <a:rPr lang="fr-FR" dirty="0"/>
              <a:t>Utile à des chercheurs pour faire progresser les connaissances dans le domaine technique concerné (recherche fondamentale et appliquée)</a:t>
            </a:r>
          </a:p>
          <a:p>
            <a:pPr marL="171450" indent="-171450">
              <a:buFontTx/>
              <a:buChar char="-"/>
            </a:pPr>
            <a:r>
              <a:rPr lang="fr-FR" dirty="0"/>
              <a:t>Utile à des industriels (notamment concurrents) :</a:t>
            </a:r>
          </a:p>
          <a:p>
            <a:pPr marL="628650" lvl="1" indent="-171450">
              <a:buFontTx/>
              <a:buChar char="-"/>
            </a:pPr>
            <a:r>
              <a:rPr lang="fr-FR" dirty="0"/>
              <a:t>Pour distinguer ce qui est (encore) protégé par brevet de ce qui ne l’est pas ou plus, afin d’adapter leurs stratégies de R&amp;D en évitant d’être contrefacteurs</a:t>
            </a:r>
          </a:p>
          <a:p>
            <a:pPr marL="628650" lvl="1" indent="-171450">
              <a:buFontTx/>
              <a:buChar char="-"/>
            </a:pPr>
            <a:r>
              <a:rPr lang="fr-FR" dirty="0"/>
              <a:t>Pour capitaliser sur les informations techniques divulguées, et développer sur cette base des inventions encore plus performantes</a:t>
            </a:r>
          </a:p>
          <a:p>
            <a:endParaRPr lang="fr-FR" dirty="0"/>
          </a:p>
          <a:p>
            <a:r>
              <a:rPr lang="fr-FR" dirty="0"/>
              <a:t>À « grande » échelle aussi : tout comme les publications scientifiques, il est possible de réaliser sur les brevets :</a:t>
            </a:r>
          </a:p>
          <a:p>
            <a:pPr marL="171450" indent="-171450">
              <a:buFontTx/>
              <a:buChar char="-"/>
            </a:pPr>
            <a:r>
              <a:rPr lang="fr-FR" dirty="0"/>
              <a:t>Des analyses scientométriques, notamment sur les données bibliographiques des brevets :</a:t>
            </a:r>
          </a:p>
          <a:p>
            <a:pPr marL="628650" lvl="1" indent="-171450">
              <a:buFontTx/>
              <a:buChar char="-"/>
            </a:pPr>
            <a:r>
              <a:rPr lang="fr-FR" dirty="0"/>
              <a:t>quelles sont les entreprises spécialisées dans l’ingénierie du bois de résineux, afin d’accueillir des doctorants CIFRE ?</a:t>
            </a:r>
          </a:p>
          <a:p>
            <a:pPr marL="628650" lvl="1" indent="-171450">
              <a:buFontTx/>
              <a:buChar char="-"/>
            </a:pPr>
            <a:r>
              <a:rPr lang="fr-FR" dirty="0"/>
              <a:t>dans quels pays les chercheurs français déposent-ils des demandes de brevets ?</a:t>
            </a:r>
          </a:p>
          <a:p>
            <a:pPr marL="628650" lvl="1" indent="-171450">
              <a:buFontTx/>
              <a:buChar char="-"/>
            </a:pPr>
            <a:r>
              <a:rPr lang="fr-FR" dirty="0"/>
              <a:t>à partir de quelle année a-t-on commencé à travailler sur l’utilisation de satellites dans le repérage des déchets marins ? Etc.</a:t>
            </a:r>
          </a:p>
          <a:p>
            <a:pPr marL="171450" lvl="0" indent="-171450">
              <a:buFontTx/>
              <a:buChar char="-"/>
            </a:pPr>
            <a:r>
              <a:rPr lang="fr-FR" dirty="0"/>
              <a:t>Des analyses textuelles (</a:t>
            </a:r>
            <a:r>
              <a:rPr lang="fr-FR" dirty="0" err="1"/>
              <a:t>text</a:t>
            </a:r>
            <a:r>
              <a:rPr lang="fr-FR" dirty="0"/>
              <a:t> and data </a:t>
            </a:r>
            <a:r>
              <a:rPr lang="fr-FR" dirty="0" err="1"/>
              <a:t>mining</a:t>
            </a:r>
            <a:r>
              <a:rPr lang="fr-FR" dirty="0"/>
              <a:t>), notamment sur les documents intégraux : quelles sont les tendances actuelles de l’innovation en sciences de la vie ?</a:t>
            </a:r>
          </a:p>
          <a:p>
            <a:endParaRPr lang="fr-FR" dirty="0"/>
          </a:p>
          <a:p>
            <a:r>
              <a:rPr lang="fr-FR" dirty="0"/>
              <a:t>Ex.: Utiliser TDM sur les bases de données de </a:t>
            </a:r>
            <a:r>
              <a:rPr lang="fr-FR" dirty="0" err="1"/>
              <a:t>Clarivate</a:t>
            </a:r>
            <a:r>
              <a:rPr lang="fr-FR" dirty="0"/>
              <a:t> Analytics (</a:t>
            </a:r>
            <a:r>
              <a:rPr lang="fr-FR" dirty="0" err="1"/>
              <a:t>WoS</a:t>
            </a:r>
            <a:r>
              <a:rPr lang="fr-FR" dirty="0"/>
              <a:t>), BDD brevets, articles de presse, sites gouvernementaux, rapports d'analystes financiers et actes de colloques pour connaître les grandes tendances actuelles en matière d'innovation en sciences de la vie.</a:t>
            </a:r>
          </a:p>
        </p:txBody>
      </p:sp>
      <p:sp>
        <p:nvSpPr>
          <p:cNvPr id="4" name="Espace réservé du numéro de diapositive 3"/>
          <p:cNvSpPr>
            <a:spLocks noGrp="1"/>
          </p:cNvSpPr>
          <p:nvPr>
            <p:ph type="sldNum" sz="quarter" idx="5"/>
          </p:nvPr>
        </p:nvSpPr>
        <p:spPr/>
        <p:txBody>
          <a:bodyPr/>
          <a:lstStyle/>
          <a:p>
            <a:fld id="{A6BEFFCC-34E5-4AD2-8F9F-B492EC33DBDD}" type="slidenum">
              <a:rPr lang="fr-FR" smtClean="0"/>
              <a:t>4</a:t>
            </a:fld>
            <a:endParaRPr lang="fr-FR"/>
          </a:p>
        </p:txBody>
      </p:sp>
    </p:spTree>
    <p:extLst>
      <p:ext uri="{BB962C8B-B14F-4D97-AF65-F5344CB8AC3E}">
        <p14:creationId xmlns:p14="http://schemas.microsoft.com/office/powerpoint/2010/main" val="6480952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Importance ici des informations bibliographiques concernant les brevets : qui sont les inventeurs notamment, pour faire le lien avec des labos de rattachement.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Le nombre de brevets déposés est un indicateur de la recherche selon la LOLF, au même titre que le nombre des publications scientifiques.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Compter les brevets et autres titres de PI, mais aussi les revenus qui en sont dégagés par les laboratoires et institutions qui en sont propriétaires.</a:t>
            </a:r>
          </a:p>
          <a:p>
            <a:endParaRPr lang="fr-FR" dirty="0"/>
          </a:p>
        </p:txBody>
      </p:sp>
      <p:sp>
        <p:nvSpPr>
          <p:cNvPr id="4" name="Espace réservé du numéro de diapositive 3"/>
          <p:cNvSpPr>
            <a:spLocks noGrp="1"/>
          </p:cNvSpPr>
          <p:nvPr>
            <p:ph type="sldNum" sz="quarter" idx="5"/>
          </p:nvPr>
        </p:nvSpPr>
        <p:spPr/>
        <p:txBody>
          <a:bodyPr/>
          <a:lstStyle/>
          <a:p>
            <a:fld id="{A6BEFFCC-34E5-4AD2-8F9F-B492EC33DBDD}" type="slidenum">
              <a:rPr lang="fr-FR" smtClean="0"/>
              <a:t>5</a:t>
            </a:fld>
            <a:endParaRPr lang="fr-FR"/>
          </a:p>
        </p:txBody>
      </p:sp>
    </p:spTree>
    <p:extLst>
      <p:ext uri="{BB962C8B-B14F-4D97-AF65-F5344CB8AC3E}">
        <p14:creationId xmlns:p14="http://schemas.microsoft.com/office/powerpoint/2010/main" val="32548401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Pas obligatoire de citer des brevets antérieurs dans une demande de brevet déposée, mais cela peut arriver. Les brevets peuvent être</a:t>
            </a:r>
            <a:r>
              <a:rPr lang="fr-FR" sz="1200" kern="1200" dirty="0">
                <a:solidFill>
                  <a:schemeClr val="tx1"/>
                </a:solidFill>
                <a:effectLst/>
                <a:latin typeface="+mn-lt"/>
                <a:ea typeface="+mn-ea"/>
                <a:cs typeface="+mn-cs"/>
              </a:rPr>
              <a:t> sources de citation.</a:t>
            </a:r>
          </a:p>
          <a:p>
            <a:r>
              <a:rPr lang="fr-FR" sz="1200" kern="1200" dirty="0">
                <a:solidFill>
                  <a:schemeClr val="tx1"/>
                </a:solidFill>
                <a:effectLst/>
                <a:latin typeface="+mn-lt"/>
                <a:ea typeface="+mn-ea"/>
                <a:cs typeface="+mn-cs"/>
              </a:rPr>
              <a:t>Ils peuvent également être cités par des publications scientifiques ou d’autres brevets.</a:t>
            </a:r>
          </a:p>
          <a:p>
            <a:r>
              <a:rPr lang="fr-FR" sz="1200" kern="1200" dirty="0">
                <a:solidFill>
                  <a:schemeClr val="tx1"/>
                </a:solidFill>
                <a:effectLst/>
                <a:latin typeface="+mn-lt"/>
                <a:ea typeface="+mn-ea"/>
                <a:cs typeface="+mn-cs"/>
              </a:rPr>
              <a:t>Ces informations de citation documents cités / documents </a:t>
            </a:r>
            <a:r>
              <a:rPr lang="fr-FR" sz="1200" kern="1200" dirty="0" err="1">
                <a:solidFill>
                  <a:schemeClr val="tx1"/>
                </a:solidFill>
                <a:effectLst/>
                <a:latin typeface="+mn-lt"/>
                <a:ea typeface="+mn-ea"/>
                <a:cs typeface="+mn-cs"/>
              </a:rPr>
              <a:t>citants</a:t>
            </a:r>
            <a:r>
              <a:rPr lang="fr-FR" sz="1200" kern="1200" dirty="0">
                <a:solidFill>
                  <a:schemeClr val="tx1"/>
                </a:solidFill>
                <a:effectLst/>
                <a:latin typeface="+mn-lt"/>
                <a:ea typeface="+mn-ea"/>
                <a:cs typeface="+mn-cs"/>
              </a:rPr>
              <a:t> sont clairement exposées dans les bases de données bibliographiques. Tout comme les informations de citations qui concernent les publications scientifiques (vous avez certainement entendu parler de notions comme le facteur d’impact, l’indice h…), les informations de citation des brevets sont mesurées. </a:t>
            </a:r>
          </a:p>
          <a:p>
            <a:endParaRPr lang="fr-FR" dirty="0"/>
          </a:p>
          <a:p>
            <a:r>
              <a:rPr lang="fr-FR" dirty="0"/>
              <a:t>Et au-delà du simple décompte, étude des relations de citation peut permettre de reconstituer une cartographie des brevets dans un domaine technique particulier pour voir par exemple quelles sont les thématiques précises traitées au sein de ce domaine.</a:t>
            </a:r>
          </a:p>
          <a:p>
            <a:r>
              <a:rPr lang="fr-FR" dirty="0"/>
              <a:t>Permet par exemple de reconstituer la chronologie selon laquelle une innovation s’est développée, les ramifications qu’elle a pu développer, ses domaines d’application par exemple…</a:t>
            </a:r>
          </a:p>
          <a:p>
            <a:endParaRPr lang="fr-FR" dirty="0"/>
          </a:p>
        </p:txBody>
      </p:sp>
      <p:sp>
        <p:nvSpPr>
          <p:cNvPr id="4" name="Espace réservé du numéro de diapositive 3"/>
          <p:cNvSpPr>
            <a:spLocks noGrp="1"/>
          </p:cNvSpPr>
          <p:nvPr>
            <p:ph type="sldNum" sz="quarter" idx="5"/>
          </p:nvPr>
        </p:nvSpPr>
        <p:spPr/>
        <p:txBody>
          <a:bodyPr/>
          <a:lstStyle/>
          <a:p>
            <a:fld id="{A6BEFFCC-34E5-4AD2-8F9F-B492EC33DBDD}" type="slidenum">
              <a:rPr lang="fr-FR" smtClean="0"/>
              <a:t>6</a:t>
            </a:fld>
            <a:endParaRPr lang="fr-FR"/>
          </a:p>
        </p:txBody>
      </p:sp>
    </p:spTree>
    <p:extLst>
      <p:ext uri="{BB962C8B-B14F-4D97-AF65-F5344CB8AC3E}">
        <p14:creationId xmlns:p14="http://schemas.microsoft.com/office/powerpoint/2010/main" val="16842328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Ou étudier qui sont les </a:t>
            </a:r>
            <a:r>
              <a:rPr lang="fr-FR" dirty="0" err="1"/>
              <a:t>co</a:t>
            </a:r>
            <a:r>
              <a:rPr lang="fr-FR" dirty="0"/>
              <a:t>-déposants des brevets, avec quelles entreprises les labos de recherche collaborent sur ces thématiques de sciences appliquées par exemple.</a:t>
            </a:r>
          </a:p>
          <a:p>
            <a:endParaRPr lang="fr-FR" dirty="0"/>
          </a:p>
        </p:txBody>
      </p:sp>
      <p:sp>
        <p:nvSpPr>
          <p:cNvPr id="4" name="Espace réservé du numéro de diapositive 3"/>
          <p:cNvSpPr>
            <a:spLocks noGrp="1"/>
          </p:cNvSpPr>
          <p:nvPr>
            <p:ph type="sldNum" sz="quarter" idx="5"/>
          </p:nvPr>
        </p:nvSpPr>
        <p:spPr/>
        <p:txBody>
          <a:bodyPr/>
          <a:lstStyle/>
          <a:p>
            <a:fld id="{A6BEFFCC-34E5-4AD2-8F9F-B492EC33DBDD}" type="slidenum">
              <a:rPr lang="fr-FR" smtClean="0"/>
              <a:t>7</a:t>
            </a:fld>
            <a:endParaRPr lang="fr-FR"/>
          </a:p>
        </p:txBody>
      </p:sp>
    </p:spTree>
    <p:extLst>
      <p:ext uri="{BB962C8B-B14F-4D97-AF65-F5344CB8AC3E}">
        <p14:creationId xmlns:p14="http://schemas.microsoft.com/office/powerpoint/2010/main" val="41495766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Avantages des documents brevets en tant que sources de renseignements :</a:t>
            </a:r>
          </a:p>
          <a:p>
            <a:r>
              <a:rPr lang="fr-FR" dirty="0"/>
              <a:t>Ils contiennent des renseignements qui, souvent, ne sont pas divulgués dans d'autres types de publications ;</a:t>
            </a:r>
          </a:p>
          <a:p>
            <a:r>
              <a:rPr lang="fr-FR" dirty="0"/>
              <a:t>Ils sont présentés sous une forme relativement normalisée, ce qui facilite leur compréhension, y compris à l’aide de logiciels de traduction automatique ;</a:t>
            </a:r>
          </a:p>
          <a:p>
            <a:r>
              <a:rPr lang="fr-FR" dirty="0"/>
              <a:t>Ils sont classés en fonction du domaine technique concerné ;</a:t>
            </a:r>
          </a:p>
          <a:p>
            <a:r>
              <a:rPr lang="fr-FR" dirty="0"/>
              <a:t>Ils contiennent des exemples d'applications possibles d'une invention dans l'industrie ;</a:t>
            </a:r>
          </a:p>
          <a:p>
            <a:r>
              <a:rPr lang="fr-FR" dirty="0"/>
              <a:t>Ils couvrent presque tous les domaines techniques.</a:t>
            </a:r>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Il s’agit du recueil de documents techniques sur les technologies nouvelles et innovantes </a:t>
            </a:r>
            <a:r>
              <a:rPr lang="fr-FR" b="1" dirty="0"/>
              <a:t>le plus complet, le mieux organisé et le plus actualisé</a:t>
            </a:r>
            <a:r>
              <a:rPr lang="fr-FR" dirty="0"/>
              <a:t>.</a:t>
            </a:r>
          </a:p>
          <a:p>
            <a:endParaRPr lang="fr-FR" dirty="0"/>
          </a:p>
          <a:p>
            <a:r>
              <a:rPr lang="fr-FR" dirty="0"/>
              <a:t>On estime qu’environ </a:t>
            </a:r>
            <a:r>
              <a:rPr lang="fr-FR" b="1" dirty="0"/>
              <a:t>80% de l’information technique en matière de recherche appliquée </a:t>
            </a:r>
            <a:r>
              <a:rPr lang="fr-FR" dirty="0"/>
              <a:t>est contenue dans les brevets à l’international.</a:t>
            </a:r>
          </a:p>
          <a:p>
            <a:r>
              <a:rPr lang="fr-FR" dirty="0"/>
              <a:t>Du fait de la forme très spécifique de ces documents, on estime qu’environ </a:t>
            </a:r>
            <a:r>
              <a:rPr lang="fr-FR" b="1" dirty="0"/>
              <a:t>40% des renseignements techniques </a:t>
            </a:r>
            <a:r>
              <a:rPr lang="fr-FR" dirty="0"/>
              <a:t>qu’ils contiennent n’ont jamais fait l’objet d’une publication scientifique et </a:t>
            </a:r>
            <a:r>
              <a:rPr lang="fr-FR" b="1" dirty="0"/>
              <a:t>ne se trouvent donc nulle part ailleurs que dans les brevets</a:t>
            </a:r>
            <a:r>
              <a:rPr lang="fr-FR" dirty="0"/>
              <a:t>.</a:t>
            </a:r>
          </a:p>
          <a:p>
            <a:endParaRPr lang="fr-FR" dirty="0"/>
          </a:p>
          <a:p>
            <a:r>
              <a:rPr lang="fr-FR" dirty="0"/>
              <a:t>Exemples de questions que peuvent se poser des usagers de bibliothèque à propos de brevets :</a:t>
            </a:r>
          </a:p>
          <a:p>
            <a:pPr marL="171450" indent="-171450">
              <a:buFontTx/>
              <a:buChar char="-"/>
            </a:pPr>
            <a:r>
              <a:rPr lang="fr-FR" dirty="0"/>
              <a:t>Sur quoi portent les brevets déposés dans le domaine technique sur lequel je souhaite travailler ? Quelles sont les techniques émergentes dans ce domaine ?</a:t>
            </a:r>
          </a:p>
          <a:p>
            <a:pPr marL="171450" indent="-171450">
              <a:buFontTx/>
              <a:buChar char="-"/>
            </a:pPr>
            <a:r>
              <a:rPr lang="fr-FR" dirty="0"/>
              <a:t>Quels problèmes rencontre-t-on souvent dans mon domaine, et quelles solutions ont déjà été proposées ? Quelles sont les limites de ces solutions ?</a:t>
            </a:r>
          </a:p>
          <a:p>
            <a:pPr marL="171450" indent="-171450">
              <a:buFontTx/>
              <a:buChar char="-"/>
            </a:pPr>
            <a:r>
              <a:rPr lang="fr-FR" dirty="0"/>
              <a:t>L’invention que je souhaite breveter :</a:t>
            </a:r>
          </a:p>
          <a:p>
            <a:pPr marL="628650" lvl="1" indent="-171450">
              <a:buFontTx/>
              <a:buChar char="-"/>
            </a:pPr>
            <a:r>
              <a:rPr lang="fr-FR" dirty="0"/>
              <a:t>est-elle nouvelle ?</a:t>
            </a:r>
          </a:p>
          <a:p>
            <a:pPr marL="628650" lvl="1" indent="-171450">
              <a:buFontTx/>
              <a:buChar char="-"/>
            </a:pPr>
            <a:r>
              <a:rPr lang="fr-FR" dirty="0"/>
              <a:t>découle-t-elle de manière évidente de l’état des connaissances actuelles ?</a:t>
            </a:r>
          </a:p>
          <a:p>
            <a:pPr marL="628650" lvl="1" indent="-171450">
              <a:buFontTx/>
              <a:buChar char="-"/>
            </a:pPr>
            <a:r>
              <a:rPr lang="fr-FR" dirty="0"/>
              <a:t>s’accompagne-t-elle d’un résultat utile ou d’un progrès technique ?</a:t>
            </a:r>
          </a:p>
          <a:p>
            <a:endParaRPr lang="fr-FR" dirty="0"/>
          </a:p>
        </p:txBody>
      </p:sp>
      <p:sp>
        <p:nvSpPr>
          <p:cNvPr id="4" name="Espace réservé du numéro de diapositive 3"/>
          <p:cNvSpPr>
            <a:spLocks noGrp="1"/>
          </p:cNvSpPr>
          <p:nvPr>
            <p:ph type="sldNum" sz="quarter" idx="5"/>
          </p:nvPr>
        </p:nvSpPr>
        <p:spPr/>
        <p:txBody>
          <a:bodyPr/>
          <a:lstStyle/>
          <a:p>
            <a:fld id="{A6BEFFCC-34E5-4AD2-8F9F-B492EC33DBDD}" type="slidenum">
              <a:rPr lang="fr-FR" smtClean="0"/>
              <a:t>8</a:t>
            </a:fld>
            <a:endParaRPr lang="fr-FR"/>
          </a:p>
        </p:txBody>
      </p:sp>
    </p:spTree>
    <p:extLst>
      <p:ext uri="{BB962C8B-B14F-4D97-AF65-F5344CB8AC3E}">
        <p14:creationId xmlns:p14="http://schemas.microsoft.com/office/powerpoint/2010/main" val="11595452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a:solidFill>
                  <a:schemeClr val="tx1"/>
                </a:solidFill>
                <a:effectLst/>
                <a:latin typeface="+mn-lt"/>
                <a:ea typeface="+mn-ea"/>
                <a:cs typeface="+mn-cs"/>
              </a:rPr>
              <a:t>Les offices nationaux ou régionaux de délivrance des brevets sont les producteurs des données brevets. Le but du brevet étant de faire progresser l’innovation technologique par la divulgation des inventions, très tôt, les offices ont cherché les meilleurs moyens pour mettre à la disposition de tous l’information brevet dont ils disposaient. En outre, avaient besoin de pouvoir consulter ce qui s’est fait partout dans le monde, pour mener des recherches d’antériorité correctes. Mais vous imaginez qu’avant internet, ce n’était pas forcément facile…</a:t>
            </a:r>
          </a:p>
          <a:p>
            <a:r>
              <a:rPr lang="fr-FR" sz="1200" kern="1200" dirty="0">
                <a:solidFill>
                  <a:schemeClr val="tx1"/>
                </a:solidFill>
                <a:effectLst/>
                <a:latin typeface="+mn-lt"/>
                <a:ea typeface="+mn-ea"/>
                <a:cs typeface="+mn-cs"/>
              </a:rPr>
              <a:t>C’est pour cette raison qu’existait à l’origine le BOPI au format papier : il permettait ensuite aux personnes intéressées d’aller consulter le texte intégral des brevets au format papier à l’INPI, qui possède un important fonds historique. INPI a ensuite émis des microfilms avec le texte complet des brevets, puis des </a:t>
            </a:r>
            <a:r>
              <a:rPr lang="fr-FR" sz="1200" kern="1200" dirty="0" err="1">
                <a:solidFill>
                  <a:schemeClr val="tx1"/>
                </a:solidFill>
                <a:effectLst/>
                <a:latin typeface="+mn-lt"/>
                <a:ea typeface="+mn-ea"/>
                <a:cs typeface="+mn-cs"/>
              </a:rPr>
              <a:t>CDrom</a:t>
            </a:r>
            <a:r>
              <a:rPr lang="fr-FR" sz="1200" kern="1200" dirty="0">
                <a:solidFill>
                  <a:schemeClr val="tx1"/>
                </a:solidFill>
                <a:effectLst/>
                <a:latin typeface="+mn-lt"/>
                <a:ea typeface="+mn-ea"/>
                <a:cs typeface="+mn-cs"/>
              </a:rPr>
              <a:t> et DVD. Mais l’essentiel de l’information brevet est aujourd’hui mise à disposition par les offices de brevets dans des bases de données consultables sur internet.</a:t>
            </a:r>
          </a:p>
          <a:p>
            <a:r>
              <a:rPr lang="fr-FR" dirty="0"/>
              <a:t>On trouve des références bibliographiques de brevet, avec lien vers le texte intégral, dans certaines bases de données bibliographiques qui contiennent aussi de la littérature non-brevet. C’est notamment le cas dans les bases de données de chimie, car les chimistes ont été parmi les premiers à s’intéresser au bon référencement des brevets en vue de leur exploitation et à souhaiter intégrer ces sources d’information dans leurs outils. On a aussi le cas de services qui ont commencé à se constituer autour de données brevets puis qui ont intégré des informations relatives à d’autres sources académiques, comme Patent Lens qui est devenu The Lens en intégrant des données bibliographiques plus larges.</a:t>
            </a:r>
          </a:p>
          <a:p>
            <a:r>
              <a:rPr lang="fr-FR" dirty="0"/>
              <a:t>On trouve donc aussi des bases de données spécifiquement consacrées aux brevets. Celles qui sont apparues en premier sont des bases à l’usage des professionnels de la propriété industrielle, au sein des offices mais aussi des cabinets de conseil en propriété industrielle, ou des services de recherche et développement des entreprises. La première d’entre elles, qui existe encore aujourd’hui même si elle a plusieurs fois changé de mains, est la base Derwent.</a:t>
            </a:r>
          </a:p>
          <a:p>
            <a:r>
              <a:rPr lang="fr-FR" dirty="0"/>
              <a:t>Ces outils ont souvent une importante valeur ajoutée puisqu’ils proposent des services parfois très perfectionnés de recherche et d’analyse des brevets, avec par exemple des fonctionnalités de visualisation, des analyses statistiques, des graphiques, mais aussi une réécriture des titres de brevets trop vagues et un enrichissement avec des codes de classification maison. Ex.: « Big data-</a:t>
            </a:r>
            <a:r>
              <a:rPr lang="fr-FR" dirty="0" err="1"/>
              <a:t>based</a:t>
            </a:r>
            <a:r>
              <a:rPr lang="fr-FR" dirty="0"/>
              <a:t> patent value </a:t>
            </a:r>
            <a:r>
              <a:rPr lang="fr-FR" dirty="0" err="1"/>
              <a:t>evaluating</a:t>
            </a:r>
            <a:r>
              <a:rPr lang="fr-FR" dirty="0"/>
              <a:t> system » (système d’évaluation de la valeur d’un brevet, basé sur le big data) remplacé par « Large data-</a:t>
            </a:r>
            <a:r>
              <a:rPr lang="fr-FR" dirty="0" err="1"/>
              <a:t>based</a:t>
            </a:r>
            <a:r>
              <a:rPr lang="fr-FR" dirty="0"/>
              <a:t> patent value </a:t>
            </a:r>
            <a:r>
              <a:rPr lang="fr-FR" dirty="0" err="1"/>
              <a:t>evaluating</a:t>
            </a:r>
            <a:r>
              <a:rPr lang="fr-FR" dirty="0"/>
              <a:t> system for server, has </a:t>
            </a:r>
            <a:r>
              <a:rPr lang="fr-FR" dirty="0" err="1"/>
              <a:t>calculating</a:t>
            </a:r>
            <a:r>
              <a:rPr lang="fr-FR" dirty="0"/>
              <a:t> module for </a:t>
            </a:r>
            <a:r>
              <a:rPr lang="fr-FR" dirty="0" err="1"/>
              <a:t>calculating</a:t>
            </a:r>
            <a:r>
              <a:rPr lang="fr-FR" dirty="0"/>
              <a:t> </a:t>
            </a:r>
            <a:r>
              <a:rPr lang="fr-FR" dirty="0" err="1"/>
              <a:t>evaluation</a:t>
            </a:r>
            <a:r>
              <a:rPr lang="fr-FR" dirty="0"/>
              <a:t> information </a:t>
            </a:r>
            <a:r>
              <a:rPr lang="fr-FR" dirty="0" err="1"/>
              <a:t>based</a:t>
            </a:r>
            <a:r>
              <a:rPr lang="fr-FR" dirty="0"/>
              <a:t> on </a:t>
            </a:r>
            <a:r>
              <a:rPr lang="fr-FR" dirty="0" err="1"/>
              <a:t>calculating</a:t>
            </a:r>
            <a:r>
              <a:rPr lang="fr-FR" dirty="0"/>
              <a:t> value of </a:t>
            </a:r>
            <a:r>
              <a:rPr lang="fr-FR" dirty="0" err="1"/>
              <a:t>target</a:t>
            </a:r>
            <a:r>
              <a:rPr lang="fr-FR" dirty="0"/>
              <a:t> patent, and output module for </a:t>
            </a:r>
            <a:r>
              <a:rPr lang="fr-FR" dirty="0" err="1"/>
              <a:t>outputting</a:t>
            </a:r>
            <a:r>
              <a:rPr lang="fr-FR" dirty="0"/>
              <a:t> </a:t>
            </a:r>
            <a:r>
              <a:rPr lang="fr-FR" dirty="0" err="1"/>
              <a:t>evaluation</a:t>
            </a:r>
            <a:r>
              <a:rPr lang="fr-FR" dirty="0"/>
              <a:t> value of </a:t>
            </a:r>
            <a:r>
              <a:rPr lang="fr-FR" dirty="0" err="1"/>
              <a:t>target</a:t>
            </a:r>
            <a:r>
              <a:rPr lang="fr-FR" dirty="0"/>
              <a:t> patent » (système d’évaluation de la valeur d’un brevet, basé sur le big data et destiné à un serveur, doté d’un module de calcul visant à calculer une évaluation de l’information, basé sur un calcul de la valeur du brevet ciblé, et d’un module de sortie permettant de produite une évaluation de la valeur du brevet ciblé).</a:t>
            </a:r>
          </a:p>
          <a:p>
            <a:r>
              <a:rPr lang="fr-FR" dirty="0"/>
              <a:t>La contrepartie de la valeur ajoutée de ces bases est qu’elles coûtent souvent très cher et ne sont pas très intuitives à interroger, ce qui en réserve vraiment l’usage aux professionnels de l’information brevet. Il est tout à fait possible que des personnes au sein de la cellule Valorisation de la recherche de votre établissement aient accès à une base de données de ce genre : n’hésitez pas à les rencontrer, et à leur demander éventuellement une démonstration.</a:t>
            </a:r>
          </a:p>
          <a:p>
            <a:r>
              <a:rPr lang="fr-FR" dirty="0"/>
              <a:t>D’autres bases ont donc été développées, notamment par des acteurs du secteur public comme les offices régionaux et nationaux, qui souhaitaient s’adresser à un public différent, peu familier des brevets, par exemple les petites entreprises ou le monde de l’enseignement supérieur et de la recherche. Ces bases de données grand public sont vraiment destinées à des interrogations de première intention. Pour développer une stratégie de l’innovation complète et pertinente, il reste important de consulter d’autres types de bases, ou de faire appel à des spécialistes qui ont l’habitude de ces outils. Toutefois, on peut mener des recherches déjà très enrichissantes dans les BDD en accès libre, pour peu que l’on sache comment les utiliser.</a:t>
            </a:r>
          </a:p>
          <a:p>
            <a:endParaRPr lang="fr-FR" dirty="0"/>
          </a:p>
        </p:txBody>
      </p:sp>
      <p:sp>
        <p:nvSpPr>
          <p:cNvPr id="4" name="Espace réservé du numéro de diapositive 3"/>
          <p:cNvSpPr>
            <a:spLocks noGrp="1"/>
          </p:cNvSpPr>
          <p:nvPr>
            <p:ph type="sldNum" sz="quarter" idx="5"/>
          </p:nvPr>
        </p:nvSpPr>
        <p:spPr/>
        <p:txBody>
          <a:bodyPr/>
          <a:lstStyle/>
          <a:p>
            <a:fld id="{A6BEFFCC-34E5-4AD2-8F9F-B492EC33DBDD}" type="slidenum">
              <a:rPr lang="fr-FR" smtClean="0"/>
              <a:t>9</a:t>
            </a:fld>
            <a:endParaRPr lang="fr-FR"/>
          </a:p>
        </p:txBody>
      </p:sp>
    </p:spTree>
    <p:extLst>
      <p:ext uri="{BB962C8B-B14F-4D97-AF65-F5344CB8AC3E}">
        <p14:creationId xmlns:p14="http://schemas.microsoft.com/office/powerpoint/2010/main" val="30922567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70E69A95-B34C-4392-A3B6-AA935B908BFC}" type="datetimeFigureOut">
              <a:rPr lang="fr-FR" smtClean="0"/>
              <a:t>18/10/2024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2385322-C21B-4D93-AF31-D13682F4E7C6}" type="slidenum">
              <a:rPr lang="fr-FR" smtClean="0"/>
              <a:t>‹#›</a:t>
            </a:fld>
            <a:endParaRPr lang="fr-FR"/>
          </a:p>
        </p:txBody>
      </p:sp>
    </p:spTree>
    <p:extLst>
      <p:ext uri="{BB962C8B-B14F-4D97-AF65-F5344CB8AC3E}">
        <p14:creationId xmlns:p14="http://schemas.microsoft.com/office/powerpoint/2010/main" val="4319889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70E69A95-B34C-4392-A3B6-AA935B908BFC}" type="datetimeFigureOut">
              <a:rPr lang="fr-FR" smtClean="0"/>
              <a:t>18/10/2024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2385322-C21B-4D93-AF31-D13682F4E7C6}" type="slidenum">
              <a:rPr lang="fr-FR" smtClean="0"/>
              <a:t>‹#›</a:t>
            </a:fld>
            <a:endParaRPr lang="fr-FR"/>
          </a:p>
        </p:txBody>
      </p:sp>
    </p:spTree>
    <p:extLst>
      <p:ext uri="{BB962C8B-B14F-4D97-AF65-F5344CB8AC3E}">
        <p14:creationId xmlns:p14="http://schemas.microsoft.com/office/powerpoint/2010/main" val="426033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70E69A95-B34C-4392-A3B6-AA935B908BFC}" type="datetimeFigureOut">
              <a:rPr lang="fr-FR" smtClean="0"/>
              <a:t>18/10/2024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2385322-C21B-4D93-AF31-D13682F4E7C6}" type="slidenum">
              <a:rPr lang="fr-FR" smtClean="0"/>
              <a:t>‹#›</a:t>
            </a:fld>
            <a:endParaRPr lang="fr-FR"/>
          </a:p>
        </p:txBody>
      </p:sp>
    </p:spTree>
    <p:extLst>
      <p:ext uri="{BB962C8B-B14F-4D97-AF65-F5344CB8AC3E}">
        <p14:creationId xmlns:p14="http://schemas.microsoft.com/office/powerpoint/2010/main" val="20925885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70E69A95-B34C-4392-A3B6-AA935B908BFC}" type="datetimeFigureOut">
              <a:rPr lang="fr-FR" smtClean="0"/>
              <a:t>18/10/2024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2385322-C21B-4D93-AF31-D13682F4E7C6}" type="slidenum">
              <a:rPr lang="fr-FR" smtClean="0"/>
              <a:t>‹#›</a:t>
            </a:fld>
            <a:endParaRPr lang="fr-FR"/>
          </a:p>
        </p:txBody>
      </p:sp>
    </p:spTree>
    <p:extLst>
      <p:ext uri="{BB962C8B-B14F-4D97-AF65-F5344CB8AC3E}">
        <p14:creationId xmlns:p14="http://schemas.microsoft.com/office/powerpoint/2010/main" val="23680469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70E69A95-B34C-4392-A3B6-AA935B908BFC}" type="datetimeFigureOut">
              <a:rPr lang="fr-FR" smtClean="0"/>
              <a:t>18/10/2024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2385322-C21B-4D93-AF31-D13682F4E7C6}" type="slidenum">
              <a:rPr lang="fr-FR" smtClean="0"/>
              <a:t>‹#›</a:t>
            </a:fld>
            <a:endParaRPr lang="fr-FR"/>
          </a:p>
        </p:txBody>
      </p:sp>
    </p:spTree>
    <p:extLst>
      <p:ext uri="{BB962C8B-B14F-4D97-AF65-F5344CB8AC3E}">
        <p14:creationId xmlns:p14="http://schemas.microsoft.com/office/powerpoint/2010/main" val="6628587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70E69A95-B34C-4392-A3B6-AA935B908BFC}" type="datetimeFigureOut">
              <a:rPr lang="fr-FR" smtClean="0"/>
              <a:t>18/10/2024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22385322-C21B-4D93-AF31-D13682F4E7C6}" type="slidenum">
              <a:rPr lang="fr-FR" smtClean="0"/>
              <a:t>‹#›</a:t>
            </a:fld>
            <a:endParaRPr lang="fr-FR"/>
          </a:p>
        </p:txBody>
      </p:sp>
    </p:spTree>
    <p:extLst>
      <p:ext uri="{BB962C8B-B14F-4D97-AF65-F5344CB8AC3E}">
        <p14:creationId xmlns:p14="http://schemas.microsoft.com/office/powerpoint/2010/main" val="20016403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70E69A95-B34C-4392-A3B6-AA935B908BFC}" type="datetimeFigureOut">
              <a:rPr lang="fr-FR" smtClean="0"/>
              <a:t>18/10/2024</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22385322-C21B-4D93-AF31-D13682F4E7C6}" type="slidenum">
              <a:rPr lang="fr-FR" smtClean="0"/>
              <a:t>‹#›</a:t>
            </a:fld>
            <a:endParaRPr lang="fr-FR"/>
          </a:p>
        </p:txBody>
      </p:sp>
    </p:spTree>
    <p:extLst>
      <p:ext uri="{BB962C8B-B14F-4D97-AF65-F5344CB8AC3E}">
        <p14:creationId xmlns:p14="http://schemas.microsoft.com/office/powerpoint/2010/main" val="28215180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70E69A95-B34C-4392-A3B6-AA935B908BFC}" type="datetimeFigureOut">
              <a:rPr lang="fr-FR" smtClean="0"/>
              <a:t>18/10/2024</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22385322-C21B-4D93-AF31-D13682F4E7C6}" type="slidenum">
              <a:rPr lang="fr-FR" smtClean="0"/>
              <a:t>‹#›</a:t>
            </a:fld>
            <a:endParaRPr lang="fr-FR"/>
          </a:p>
        </p:txBody>
      </p:sp>
    </p:spTree>
    <p:extLst>
      <p:ext uri="{BB962C8B-B14F-4D97-AF65-F5344CB8AC3E}">
        <p14:creationId xmlns:p14="http://schemas.microsoft.com/office/powerpoint/2010/main" val="16602106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E69A95-B34C-4392-A3B6-AA935B908BFC}" type="datetimeFigureOut">
              <a:rPr lang="fr-FR" smtClean="0"/>
              <a:t>18/10/2024</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22385322-C21B-4D93-AF31-D13682F4E7C6}" type="slidenum">
              <a:rPr lang="fr-FR" smtClean="0"/>
              <a:t>‹#›</a:t>
            </a:fld>
            <a:endParaRPr lang="fr-FR"/>
          </a:p>
        </p:txBody>
      </p:sp>
    </p:spTree>
    <p:extLst>
      <p:ext uri="{BB962C8B-B14F-4D97-AF65-F5344CB8AC3E}">
        <p14:creationId xmlns:p14="http://schemas.microsoft.com/office/powerpoint/2010/main" val="6397243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p:txBody>
          <a:bodyPr/>
          <a:lstStyle/>
          <a:p>
            <a:fld id="{70E69A95-B34C-4392-A3B6-AA935B908BFC}" type="datetimeFigureOut">
              <a:rPr lang="fr-FR" smtClean="0"/>
              <a:t>18/10/2024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22385322-C21B-4D93-AF31-D13682F4E7C6}" type="slidenum">
              <a:rPr lang="fr-FR" smtClean="0"/>
              <a:t>‹#›</a:t>
            </a:fld>
            <a:endParaRPr lang="fr-FR"/>
          </a:p>
        </p:txBody>
      </p:sp>
    </p:spTree>
    <p:extLst>
      <p:ext uri="{BB962C8B-B14F-4D97-AF65-F5344CB8AC3E}">
        <p14:creationId xmlns:p14="http://schemas.microsoft.com/office/powerpoint/2010/main" val="23866541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p:txBody>
          <a:bodyPr/>
          <a:lstStyle/>
          <a:p>
            <a:fld id="{70E69A95-B34C-4392-A3B6-AA935B908BFC}" type="datetimeFigureOut">
              <a:rPr lang="fr-FR" smtClean="0"/>
              <a:t>18/10/2024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22385322-C21B-4D93-AF31-D13682F4E7C6}" type="slidenum">
              <a:rPr lang="fr-FR" smtClean="0"/>
              <a:t>‹#›</a:t>
            </a:fld>
            <a:endParaRPr lang="fr-FR"/>
          </a:p>
        </p:txBody>
      </p:sp>
    </p:spTree>
    <p:extLst>
      <p:ext uri="{BB962C8B-B14F-4D97-AF65-F5344CB8AC3E}">
        <p14:creationId xmlns:p14="http://schemas.microsoft.com/office/powerpoint/2010/main" val="41928891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E69A95-B34C-4392-A3B6-AA935B908BFC}" type="datetimeFigureOut">
              <a:rPr lang="fr-FR" smtClean="0"/>
              <a:t>18/10/2024</a:t>
            </a:fld>
            <a:endParaRPr lang="fr-F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385322-C21B-4D93-AF31-D13682F4E7C6}" type="slidenum">
              <a:rPr lang="fr-FR" smtClean="0"/>
              <a:t>‹#›</a:t>
            </a:fld>
            <a:endParaRPr lang="fr-FR"/>
          </a:p>
        </p:txBody>
      </p:sp>
    </p:spTree>
    <p:extLst>
      <p:ext uri="{BB962C8B-B14F-4D97-AF65-F5344CB8AC3E}">
        <p14:creationId xmlns:p14="http://schemas.microsoft.com/office/powerpoint/2010/main" val="19786772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hyperlink" Target="http://urfist.chartes.psl.eu/"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hyperlink" Target="https://www.istockphoto.com/fr/portfolio/alano?mediatype=illustration" TargetMode="Externa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0.png"/><Relationship Id="rId5" Type="http://schemas.openxmlformats.org/officeDocument/2006/relationships/hyperlink" Target="http://weburfist.univ-bordeaux.fr/wp-content/uploads/2017/12/20171208-R%C3%A9dux-Guide-de-r%C3%A9daction-des-r%C3%A9f%C3%A9rences-bibliographiques-version-num%C3%A9rique.pdf" TargetMode="Externa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1.png"/><Relationship Id="rId5" Type="http://schemas.openxmlformats.org/officeDocument/2006/relationships/hyperlink" Target="http://www.patent-search-information.com/how-to-cite-patent.html" TargetMode="External"/><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https://worldwide.espacenet.com/beta/search?q=pn%3DFR333814A" TargetMode="External"/><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hyperlink" Target="https://clarivate.com/blog/life-sciences-connect/life-sciences-innovation-what-is-it-how-do-we-track-it-how-do-we-get-more/" TargetMode="Externa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hyperlink" Target="http://www.hceres.fr/index.php/content/download/28678/439608/file/Referentiel%20UR.pdf" TargetMode="External"/><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8.png"/><Relationship Id="rId5" Type="http://schemas.openxmlformats.org/officeDocument/2006/relationships/hyperlink" Target="http://patent2netv2.vlab4u.info/DATA/3Dprint/GephiFiles/3Dprint_ApplicantsJS.html" TargetMode="Externa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chart" Target="../charts/chart1.xml"/><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4F254F31-386A-4229-94A4-DDD97BBC69BA}"/>
              </a:ext>
            </a:extLst>
          </p:cNvPr>
          <p:cNvPicPr>
            <a:picLocks noChangeAspect="1"/>
          </p:cNvPicPr>
          <p:nvPr/>
        </p:nvPicPr>
        <p:blipFill>
          <a:blip r:embed="rId5"/>
          <a:stretch>
            <a:fillRect/>
          </a:stretch>
        </p:blipFill>
        <p:spPr>
          <a:xfrm>
            <a:off x="3895472" y="636481"/>
            <a:ext cx="8188116" cy="5386525"/>
          </a:xfrm>
          <a:prstGeom prst="rect">
            <a:avLst/>
          </a:prstGeom>
        </p:spPr>
      </p:pic>
      <p:sp>
        <p:nvSpPr>
          <p:cNvPr id="2" name="Titre 1">
            <a:extLst>
              <a:ext uri="{FF2B5EF4-FFF2-40B4-BE49-F238E27FC236}">
                <a16:creationId xmlns:a16="http://schemas.microsoft.com/office/drawing/2014/main" id="{22E591B0-DAD3-453F-AE94-E20DA7B822BC}"/>
              </a:ext>
            </a:extLst>
          </p:cNvPr>
          <p:cNvSpPr>
            <a:spLocks noGrp="1"/>
          </p:cNvSpPr>
          <p:nvPr>
            <p:ph type="ctrTitle"/>
          </p:nvPr>
        </p:nvSpPr>
        <p:spPr>
          <a:xfrm>
            <a:off x="108412" y="514904"/>
            <a:ext cx="3399010" cy="2379214"/>
          </a:xfrm>
          <a:solidFill>
            <a:schemeClr val="bg1"/>
          </a:solidFill>
        </p:spPr>
        <p:txBody>
          <a:bodyPr>
            <a:normAutofit fontScale="90000"/>
          </a:bodyPr>
          <a:lstStyle/>
          <a:p>
            <a:pPr algn="l"/>
            <a:r>
              <a:rPr lang="fr-FR" dirty="0"/>
              <a:t>Découvrir les brevets d’invention</a:t>
            </a:r>
          </a:p>
        </p:txBody>
      </p:sp>
      <p:sp>
        <p:nvSpPr>
          <p:cNvPr id="3" name="Sous-titre 2">
            <a:extLst>
              <a:ext uri="{FF2B5EF4-FFF2-40B4-BE49-F238E27FC236}">
                <a16:creationId xmlns:a16="http://schemas.microsoft.com/office/drawing/2014/main" id="{47BDD4E8-0935-4502-86ED-2CC1D71CE114}"/>
              </a:ext>
            </a:extLst>
          </p:cNvPr>
          <p:cNvSpPr>
            <a:spLocks noGrp="1"/>
          </p:cNvSpPr>
          <p:nvPr>
            <p:ph type="subTitle" idx="1"/>
          </p:nvPr>
        </p:nvSpPr>
        <p:spPr>
          <a:xfrm>
            <a:off x="205422" y="2894118"/>
            <a:ext cx="3399010" cy="621438"/>
          </a:xfrm>
        </p:spPr>
        <p:txBody>
          <a:bodyPr>
            <a:normAutofit fontScale="70000" lnSpcReduction="20000"/>
          </a:bodyPr>
          <a:lstStyle/>
          <a:p>
            <a:pPr algn="l"/>
            <a:r>
              <a:rPr lang="fr-FR" dirty="0"/>
              <a:t>Et les intégrer à son environnement de travail en bibliothèque</a:t>
            </a:r>
          </a:p>
        </p:txBody>
      </p:sp>
      <p:pic>
        <p:nvPicPr>
          <p:cNvPr id="6" name="Image 5">
            <a:extLst>
              <a:ext uri="{FF2B5EF4-FFF2-40B4-BE49-F238E27FC236}">
                <a16:creationId xmlns:a16="http://schemas.microsoft.com/office/drawing/2014/main" id="{F873C9F5-C5FB-4635-876A-5E36EFD0FDD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94538" y="5813613"/>
            <a:ext cx="3302000" cy="790412"/>
          </a:xfrm>
          <a:prstGeom prst="rect">
            <a:avLst/>
          </a:prstGeom>
        </p:spPr>
      </p:pic>
      <p:sp>
        <p:nvSpPr>
          <p:cNvPr id="7" name="ZoneTexte 6">
            <a:extLst>
              <a:ext uri="{FF2B5EF4-FFF2-40B4-BE49-F238E27FC236}">
                <a16:creationId xmlns:a16="http://schemas.microsoft.com/office/drawing/2014/main" id="{EF916D37-1003-4E6B-BCC2-A4ADDEB22202}"/>
              </a:ext>
            </a:extLst>
          </p:cNvPr>
          <p:cNvSpPr txBox="1"/>
          <p:nvPr/>
        </p:nvSpPr>
        <p:spPr>
          <a:xfrm>
            <a:off x="253927" y="5068083"/>
            <a:ext cx="3302000" cy="646331"/>
          </a:xfrm>
          <a:prstGeom prst="rect">
            <a:avLst/>
          </a:prstGeom>
          <a:noFill/>
        </p:spPr>
        <p:txBody>
          <a:bodyPr wrap="square" rtlCol="0">
            <a:spAutoFit/>
          </a:bodyPr>
          <a:lstStyle/>
          <a:p>
            <a:r>
              <a:rPr lang="fr-FR" dirty="0"/>
              <a:t>Justine Ancelin-Fabre</a:t>
            </a:r>
          </a:p>
          <a:p>
            <a:r>
              <a:rPr lang="fr-FR" dirty="0">
                <a:hlinkClick r:id="rId7"/>
              </a:rPr>
              <a:t>URFIST de Paris</a:t>
            </a:r>
            <a:endParaRPr lang="fr-FR" dirty="0"/>
          </a:p>
        </p:txBody>
      </p:sp>
      <p:sp>
        <p:nvSpPr>
          <p:cNvPr id="8" name="ZoneTexte 7">
            <a:extLst>
              <a:ext uri="{FF2B5EF4-FFF2-40B4-BE49-F238E27FC236}">
                <a16:creationId xmlns:a16="http://schemas.microsoft.com/office/drawing/2014/main" id="{5F8045A7-C164-46B1-8E93-A62B6A8C42C5}"/>
              </a:ext>
            </a:extLst>
          </p:cNvPr>
          <p:cNvSpPr txBox="1"/>
          <p:nvPr/>
        </p:nvSpPr>
        <p:spPr>
          <a:xfrm>
            <a:off x="7581900" y="6035706"/>
            <a:ext cx="4432300" cy="646331"/>
          </a:xfrm>
          <a:prstGeom prst="rect">
            <a:avLst/>
          </a:prstGeom>
          <a:noFill/>
        </p:spPr>
        <p:txBody>
          <a:bodyPr wrap="square" rtlCol="0">
            <a:spAutoFit/>
          </a:bodyPr>
          <a:lstStyle/>
          <a:p>
            <a:pPr algn="r"/>
            <a:r>
              <a:rPr lang="fr-FR" dirty="0"/>
              <a:t>Formation à distance – juin 2020</a:t>
            </a:r>
          </a:p>
          <a:p>
            <a:pPr algn="r"/>
            <a:r>
              <a:rPr lang="fr-FR" dirty="0"/>
              <a:t>justine.ancelin-fabre@chartes.psl.eu</a:t>
            </a:r>
          </a:p>
        </p:txBody>
      </p:sp>
      <p:pic>
        <p:nvPicPr>
          <p:cNvPr id="5" name="01-Intro">
            <a:hlinkClick r:id="" action="ppaction://media"/>
            <a:extLst>
              <a:ext uri="{FF2B5EF4-FFF2-40B4-BE49-F238E27FC236}">
                <a16:creationId xmlns:a16="http://schemas.microsoft.com/office/drawing/2014/main" id="{64B9B616-6BB8-4F2B-8EE4-1B11AB84B8E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26837" y="132919"/>
            <a:ext cx="487363" cy="487363"/>
          </a:xfrm>
          <a:prstGeom prst="rect">
            <a:avLst/>
          </a:prstGeom>
        </p:spPr>
      </p:pic>
    </p:spTree>
    <p:extLst>
      <p:ext uri="{BB962C8B-B14F-4D97-AF65-F5344CB8AC3E}">
        <p14:creationId xmlns:p14="http://schemas.microsoft.com/office/powerpoint/2010/main" val="2092856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E0972C-CB2C-47FB-9E88-35249B260137}"/>
              </a:ext>
            </a:extLst>
          </p:cNvPr>
          <p:cNvSpPr>
            <a:spLocks noGrp="1"/>
          </p:cNvSpPr>
          <p:nvPr>
            <p:ph type="title"/>
          </p:nvPr>
        </p:nvSpPr>
        <p:spPr>
          <a:xfrm>
            <a:off x="838200" y="365125"/>
            <a:ext cx="5257800" cy="1325563"/>
          </a:xfrm>
        </p:spPr>
        <p:txBody>
          <a:bodyPr/>
          <a:lstStyle/>
          <a:p>
            <a:r>
              <a:rPr lang="fr-FR" dirty="0"/>
              <a:t>Citer convenablement un brevet</a:t>
            </a:r>
          </a:p>
        </p:txBody>
      </p:sp>
      <p:sp>
        <p:nvSpPr>
          <p:cNvPr id="3" name="Espace réservé du contenu 2">
            <a:extLst>
              <a:ext uri="{FF2B5EF4-FFF2-40B4-BE49-F238E27FC236}">
                <a16:creationId xmlns:a16="http://schemas.microsoft.com/office/drawing/2014/main" id="{9EBC6483-F4B2-400E-9C57-8D023BCC3BB5}"/>
              </a:ext>
            </a:extLst>
          </p:cNvPr>
          <p:cNvSpPr>
            <a:spLocks noGrp="1"/>
          </p:cNvSpPr>
          <p:nvPr>
            <p:ph idx="1"/>
          </p:nvPr>
        </p:nvSpPr>
        <p:spPr/>
        <p:txBody>
          <a:bodyPr>
            <a:normAutofit lnSpcReduction="10000"/>
          </a:bodyPr>
          <a:lstStyle/>
          <a:p>
            <a:r>
              <a:rPr lang="fr-FR" dirty="0"/>
              <a:t>Informations attendues :</a:t>
            </a:r>
          </a:p>
          <a:p>
            <a:pPr lvl="1"/>
            <a:r>
              <a:rPr lang="fr-FR" dirty="0"/>
              <a:t>Type de document brevet</a:t>
            </a:r>
          </a:p>
          <a:p>
            <a:pPr lvl="1"/>
            <a:r>
              <a:rPr lang="fr-FR" dirty="0"/>
              <a:t>Nationalité</a:t>
            </a:r>
          </a:p>
          <a:p>
            <a:pPr lvl="1"/>
            <a:r>
              <a:rPr lang="fr-FR" dirty="0"/>
              <a:t>Numéro international</a:t>
            </a:r>
          </a:p>
          <a:p>
            <a:pPr lvl="1"/>
            <a:r>
              <a:rPr lang="fr-FR" dirty="0"/>
              <a:t>Titre</a:t>
            </a:r>
          </a:p>
          <a:p>
            <a:pPr lvl="1"/>
            <a:r>
              <a:rPr lang="fr-FR" dirty="0"/>
              <a:t>Date de publication</a:t>
            </a:r>
          </a:p>
          <a:p>
            <a:r>
              <a:rPr lang="fr-FR" dirty="0"/>
              <a:t>Exemples :</a:t>
            </a:r>
          </a:p>
          <a:p>
            <a:pPr lvl="1"/>
            <a:r>
              <a:rPr lang="fr-FR" dirty="0"/>
              <a:t>Demande de brevet français n° FR2912888A1, </a:t>
            </a:r>
            <a:r>
              <a:rPr lang="fr-FR" i="1" dirty="0"/>
              <a:t>Dispositif pour manger des aliments juteux, huileux ou gras</a:t>
            </a:r>
            <a:r>
              <a:rPr lang="fr-FR" dirty="0"/>
              <a:t>, 29 août 2018</a:t>
            </a:r>
          </a:p>
          <a:p>
            <a:pPr lvl="1"/>
            <a:r>
              <a:rPr lang="fr-FR" dirty="0"/>
              <a:t>Brevet européen n°EP1684588B1, </a:t>
            </a:r>
            <a:r>
              <a:rPr lang="fr-FR" i="1" dirty="0"/>
              <a:t>Rouleau à pâtisserie en silicone</a:t>
            </a:r>
            <a:r>
              <a:rPr lang="fr-FR" dirty="0"/>
              <a:t>, 2 août 2006</a:t>
            </a:r>
          </a:p>
        </p:txBody>
      </p:sp>
      <p:sp>
        <p:nvSpPr>
          <p:cNvPr id="4" name="Rectangle 3">
            <a:extLst>
              <a:ext uri="{FF2B5EF4-FFF2-40B4-BE49-F238E27FC236}">
                <a16:creationId xmlns:a16="http://schemas.microsoft.com/office/drawing/2014/main" id="{F0B3B83C-E7F8-40DB-84FD-3F3CC91EE387}"/>
              </a:ext>
            </a:extLst>
          </p:cNvPr>
          <p:cNvSpPr/>
          <p:nvPr/>
        </p:nvSpPr>
        <p:spPr>
          <a:xfrm>
            <a:off x="1895605" y="5988734"/>
            <a:ext cx="8400789" cy="646331"/>
          </a:xfrm>
          <a:prstGeom prst="rect">
            <a:avLst/>
          </a:prstGeom>
        </p:spPr>
        <p:txBody>
          <a:bodyPr wrap="square">
            <a:spAutoFit/>
          </a:bodyPr>
          <a:lstStyle/>
          <a:p>
            <a:pPr algn="ctr">
              <a:buFont typeface="Wingdings" panose="05000000000000000000" pitchFamily="2" charset="2"/>
              <a:buChar char="Ø"/>
            </a:pPr>
            <a:r>
              <a:rPr lang="fr-FR" dirty="0"/>
              <a:t> Source : </a:t>
            </a:r>
            <a:r>
              <a:rPr lang="fr-FR" dirty="0" err="1"/>
              <a:t>Urfist</a:t>
            </a:r>
            <a:r>
              <a:rPr lang="fr-FR" dirty="0"/>
              <a:t> de Bordeaux et École doctorale Droit de Bordeaux, Citer des références bibliographiques juridiques [</a:t>
            </a:r>
            <a:r>
              <a:rPr lang="fr-FR" dirty="0">
                <a:hlinkClick r:id="rId5"/>
              </a:rPr>
              <a:t>en ligne</a:t>
            </a:r>
            <a:r>
              <a:rPr lang="fr-FR" dirty="0"/>
              <a:t>], 2017</a:t>
            </a:r>
          </a:p>
        </p:txBody>
      </p:sp>
      <p:pic>
        <p:nvPicPr>
          <p:cNvPr id="5" name="Image 4">
            <a:extLst>
              <a:ext uri="{FF2B5EF4-FFF2-40B4-BE49-F238E27FC236}">
                <a16:creationId xmlns:a16="http://schemas.microsoft.com/office/drawing/2014/main" id="{22D0E0C2-C41D-448D-A428-F1BC892E6670}"/>
              </a:ext>
            </a:extLst>
          </p:cNvPr>
          <p:cNvPicPr>
            <a:picLocks noChangeAspect="1"/>
          </p:cNvPicPr>
          <p:nvPr/>
        </p:nvPicPr>
        <p:blipFill>
          <a:blip r:embed="rId6"/>
          <a:stretch>
            <a:fillRect/>
          </a:stretch>
        </p:blipFill>
        <p:spPr>
          <a:xfrm>
            <a:off x="6785113" y="548514"/>
            <a:ext cx="4717775" cy="3456391"/>
          </a:xfrm>
          <a:prstGeom prst="rect">
            <a:avLst/>
          </a:prstGeom>
        </p:spPr>
      </p:pic>
      <p:sp>
        <p:nvSpPr>
          <p:cNvPr id="6" name="ZoneTexte 5">
            <a:extLst>
              <a:ext uri="{FF2B5EF4-FFF2-40B4-BE49-F238E27FC236}">
                <a16:creationId xmlns:a16="http://schemas.microsoft.com/office/drawing/2014/main" id="{1F227038-2D7B-48B8-B46F-91883D34F694}"/>
              </a:ext>
            </a:extLst>
          </p:cNvPr>
          <p:cNvSpPr txBox="1"/>
          <p:nvPr/>
        </p:nvSpPr>
        <p:spPr>
          <a:xfrm rot="16200000">
            <a:off x="9863606" y="2157683"/>
            <a:ext cx="3456390" cy="230832"/>
          </a:xfrm>
          <a:prstGeom prst="rect">
            <a:avLst/>
          </a:prstGeom>
          <a:noFill/>
        </p:spPr>
        <p:txBody>
          <a:bodyPr wrap="square" rtlCol="0">
            <a:spAutoFit/>
          </a:bodyPr>
          <a:lstStyle/>
          <a:p>
            <a:r>
              <a:rPr lang="fr-FR" sz="900" dirty="0"/>
              <a:t>Source : </a:t>
            </a:r>
            <a:r>
              <a:rPr lang="fr-FR" sz="900" dirty="0" err="1"/>
              <a:t>iStock</a:t>
            </a:r>
            <a:r>
              <a:rPr lang="fr-FR" sz="900" dirty="0"/>
              <a:t> Photo par </a:t>
            </a:r>
            <a:r>
              <a:rPr lang="fr-FR" sz="900" dirty="0">
                <a:hlinkClick r:id="rId7"/>
              </a:rPr>
              <a:t>Alano Design</a:t>
            </a:r>
            <a:endParaRPr lang="fr-FR" sz="900" dirty="0"/>
          </a:p>
        </p:txBody>
      </p:sp>
      <p:pic>
        <p:nvPicPr>
          <p:cNvPr id="7" name="10-Citer">
            <a:hlinkClick r:id="" action="ppaction://media"/>
            <a:extLst>
              <a:ext uri="{FF2B5EF4-FFF2-40B4-BE49-F238E27FC236}">
                <a16:creationId xmlns:a16="http://schemas.microsoft.com/office/drawing/2014/main" id="{447D5000-CAFB-455E-B6E5-5FC4EB97DF8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48119" y="304832"/>
            <a:ext cx="487363" cy="487363"/>
          </a:xfrm>
          <a:prstGeom prst="rect">
            <a:avLst/>
          </a:prstGeom>
        </p:spPr>
      </p:pic>
    </p:spTree>
    <p:extLst>
      <p:ext uri="{BB962C8B-B14F-4D97-AF65-F5344CB8AC3E}">
        <p14:creationId xmlns:p14="http://schemas.microsoft.com/office/powerpoint/2010/main" val="4102593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07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A688B0-EF2B-4169-8FE8-5AB3DB11375F}"/>
              </a:ext>
            </a:extLst>
          </p:cNvPr>
          <p:cNvSpPr/>
          <p:nvPr/>
        </p:nvSpPr>
        <p:spPr>
          <a:xfrm>
            <a:off x="1524001" y="6356352"/>
            <a:ext cx="1686757" cy="5016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p:txBody>
          <a:bodyPr>
            <a:normAutofit/>
          </a:bodyPr>
          <a:lstStyle/>
          <a:p>
            <a:r>
              <a:rPr lang="fr-FR" dirty="0"/>
              <a:t>Styles de citation brevets</a:t>
            </a:r>
          </a:p>
        </p:txBody>
      </p:sp>
      <p:sp>
        <p:nvSpPr>
          <p:cNvPr id="3" name="Espace réservé du contenu 2"/>
          <p:cNvSpPr>
            <a:spLocks noGrp="1"/>
          </p:cNvSpPr>
          <p:nvPr>
            <p:ph idx="1"/>
          </p:nvPr>
        </p:nvSpPr>
        <p:spPr>
          <a:xfrm>
            <a:off x="838199" y="1825625"/>
            <a:ext cx="6988579" cy="2971687"/>
          </a:xfrm>
        </p:spPr>
        <p:txBody>
          <a:bodyPr>
            <a:normAutofit/>
          </a:bodyPr>
          <a:lstStyle/>
          <a:p>
            <a:pPr marL="0" indent="0">
              <a:buNone/>
            </a:pPr>
            <a:r>
              <a:rPr lang="fr-FR" dirty="0"/>
              <a:t>L’ordre et la mise en forme des composantes de la citation peuvent varier en fonction du style bibliographique choisi</a:t>
            </a:r>
          </a:p>
          <a:p>
            <a:pPr>
              <a:buFont typeface="Wingdings" panose="05000000000000000000" pitchFamily="2" charset="2"/>
              <a:buChar char="Ø"/>
            </a:pPr>
            <a:r>
              <a:rPr lang="fr-FR" dirty="0"/>
              <a:t> </a:t>
            </a:r>
            <a:r>
              <a:rPr lang="fr-FR" i="1" dirty="0">
                <a:hlinkClick r:id="rId5"/>
              </a:rPr>
              <a:t>How to Cite a Patent</a:t>
            </a:r>
            <a:r>
              <a:rPr lang="fr-FR" dirty="0"/>
              <a:t>, Patent </a:t>
            </a:r>
            <a:r>
              <a:rPr lang="fr-FR" dirty="0" err="1"/>
              <a:t>Search</a:t>
            </a:r>
            <a:r>
              <a:rPr lang="fr-FR" dirty="0"/>
              <a:t> Information</a:t>
            </a:r>
          </a:p>
        </p:txBody>
      </p:sp>
      <p:pic>
        <p:nvPicPr>
          <p:cNvPr id="4" name="Image 3">
            <a:extLst>
              <a:ext uri="{FF2B5EF4-FFF2-40B4-BE49-F238E27FC236}">
                <a16:creationId xmlns:a16="http://schemas.microsoft.com/office/drawing/2014/main" id="{86C76A92-9789-419E-8CA3-0E39EED4EA17}"/>
              </a:ext>
            </a:extLst>
          </p:cNvPr>
          <p:cNvPicPr>
            <a:picLocks noChangeAspect="1"/>
          </p:cNvPicPr>
          <p:nvPr/>
        </p:nvPicPr>
        <p:blipFill>
          <a:blip r:embed="rId6"/>
          <a:stretch>
            <a:fillRect/>
          </a:stretch>
        </p:blipFill>
        <p:spPr>
          <a:xfrm>
            <a:off x="600203" y="4371584"/>
            <a:ext cx="7306564" cy="1984768"/>
          </a:xfrm>
          <a:prstGeom prst="rect">
            <a:avLst/>
          </a:prstGeom>
        </p:spPr>
      </p:pic>
      <p:pic>
        <p:nvPicPr>
          <p:cNvPr id="9" name="Image 8">
            <a:extLst>
              <a:ext uri="{FF2B5EF4-FFF2-40B4-BE49-F238E27FC236}">
                <a16:creationId xmlns:a16="http://schemas.microsoft.com/office/drawing/2014/main" id="{CEDF8A18-37DD-4751-B3D7-7352200ED256}"/>
              </a:ext>
            </a:extLst>
          </p:cNvPr>
          <p:cNvPicPr>
            <a:picLocks noChangeAspect="1"/>
          </p:cNvPicPr>
          <p:nvPr/>
        </p:nvPicPr>
        <p:blipFill>
          <a:blip r:embed="rId7"/>
          <a:stretch>
            <a:fillRect/>
          </a:stretch>
        </p:blipFill>
        <p:spPr>
          <a:xfrm>
            <a:off x="8341842" y="244832"/>
            <a:ext cx="3249955" cy="6362344"/>
          </a:xfrm>
          <a:prstGeom prst="rect">
            <a:avLst/>
          </a:prstGeom>
        </p:spPr>
      </p:pic>
      <p:pic>
        <p:nvPicPr>
          <p:cNvPr id="5" name="11-Styles">
            <a:hlinkClick r:id="" action="ppaction://media"/>
            <a:extLst>
              <a:ext uri="{FF2B5EF4-FFF2-40B4-BE49-F238E27FC236}">
                <a16:creationId xmlns:a16="http://schemas.microsoft.com/office/drawing/2014/main" id="{7FD2556E-1C98-4321-B94D-8DB0D35B6DB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48608" y="121443"/>
            <a:ext cx="487363" cy="487363"/>
          </a:xfrm>
          <a:prstGeom prst="rect">
            <a:avLst/>
          </a:prstGeom>
        </p:spPr>
      </p:pic>
    </p:spTree>
    <p:extLst>
      <p:ext uri="{BB962C8B-B14F-4D97-AF65-F5344CB8AC3E}">
        <p14:creationId xmlns:p14="http://schemas.microsoft.com/office/powerpoint/2010/main" val="1731473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82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F42D65-590D-4ADB-ABB3-D6041F992885}"/>
              </a:ext>
            </a:extLst>
          </p:cNvPr>
          <p:cNvSpPr>
            <a:spLocks noGrp="1"/>
          </p:cNvSpPr>
          <p:nvPr>
            <p:ph type="title"/>
          </p:nvPr>
        </p:nvSpPr>
        <p:spPr/>
        <p:txBody>
          <a:bodyPr/>
          <a:lstStyle/>
          <a:p>
            <a:r>
              <a:rPr lang="fr-FR" dirty="0"/>
              <a:t>Un même brevet cité selon plusieurs styles</a:t>
            </a:r>
          </a:p>
        </p:txBody>
      </p:sp>
      <p:sp>
        <p:nvSpPr>
          <p:cNvPr id="3" name="Espace réservé du contenu 2">
            <a:extLst>
              <a:ext uri="{FF2B5EF4-FFF2-40B4-BE49-F238E27FC236}">
                <a16:creationId xmlns:a16="http://schemas.microsoft.com/office/drawing/2014/main" id="{D463246F-0D40-461E-A9A5-F9F0D239B303}"/>
              </a:ext>
            </a:extLst>
          </p:cNvPr>
          <p:cNvSpPr>
            <a:spLocks noGrp="1"/>
          </p:cNvSpPr>
          <p:nvPr>
            <p:ph idx="1"/>
          </p:nvPr>
        </p:nvSpPr>
        <p:spPr/>
        <p:txBody>
          <a:bodyPr>
            <a:normAutofit fontScale="92500"/>
          </a:bodyPr>
          <a:lstStyle/>
          <a:p>
            <a:r>
              <a:rPr lang="fr-FR" dirty="0"/>
              <a:t>American Chemical Society : </a:t>
            </a:r>
            <a:r>
              <a:rPr lang="fr-FR" dirty="0">
                <a:solidFill>
                  <a:srgbClr val="FF0000"/>
                </a:solidFill>
              </a:rPr>
              <a:t>Ding, D.; Ding, H.; Jiang, C.; Wu, W.</a:t>
            </a:r>
            <a:r>
              <a:rPr lang="fr-FR" dirty="0"/>
              <a:t> Cellules Électrochimiques Pour La Production d’hydrogène Gazeux et d’électricité, et Structures, Appareils, Systèmes et Procédés Associés. WO2020092203A1, May 7, 2020.</a:t>
            </a:r>
          </a:p>
          <a:p>
            <a:r>
              <a:rPr lang="fr-FR" dirty="0"/>
              <a:t>American </a:t>
            </a:r>
            <a:r>
              <a:rPr lang="fr-FR" dirty="0" err="1"/>
              <a:t>Psychological</a:t>
            </a:r>
            <a:r>
              <a:rPr lang="fr-FR" dirty="0"/>
              <a:t> Association : </a:t>
            </a:r>
            <a:r>
              <a:rPr lang="fr-FR" dirty="0">
                <a:solidFill>
                  <a:srgbClr val="FF0000"/>
                </a:solidFill>
              </a:rPr>
              <a:t>Ding, D., Ding, H., Jiang, C., &amp; Wu, W.</a:t>
            </a:r>
            <a:r>
              <a:rPr lang="fr-FR" dirty="0"/>
              <a:t> (2020). </a:t>
            </a:r>
            <a:r>
              <a:rPr lang="fr-FR" i="1" dirty="0"/>
              <a:t>Cellules électrochimiques pour la production d’hydrogène gazeux et d’électricité, et structures, appareils, systèmes et procédés associés</a:t>
            </a:r>
            <a:r>
              <a:rPr lang="fr-FR" dirty="0"/>
              <a:t> (</a:t>
            </a:r>
            <a:r>
              <a:rPr lang="fr-FR" dirty="0">
                <a:solidFill>
                  <a:srgbClr val="FF0000"/>
                </a:solidFill>
              </a:rPr>
              <a:t>US Patent Office Patent</a:t>
            </a:r>
            <a:r>
              <a:rPr lang="fr-FR" dirty="0"/>
              <a:t> N</a:t>
            </a:r>
            <a:r>
              <a:rPr lang="fr-FR" baseline="30000" dirty="0"/>
              <a:t>o</a:t>
            </a:r>
            <a:r>
              <a:rPr lang="fr-FR" dirty="0"/>
              <a:t> WO2020092203A1).</a:t>
            </a:r>
          </a:p>
          <a:p>
            <a:r>
              <a:rPr lang="fr-FR" dirty="0"/>
              <a:t>IEEE : </a:t>
            </a:r>
            <a:r>
              <a:rPr lang="fr-FR" dirty="0">
                <a:solidFill>
                  <a:srgbClr val="FF0000"/>
                </a:solidFill>
              </a:rPr>
              <a:t>D. Ding, H. Ding, C. Jiang, et W. Wu</a:t>
            </a:r>
            <a:r>
              <a:rPr lang="fr-FR" dirty="0"/>
              <a:t>, </a:t>
            </a:r>
            <a:r>
              <a:rPr lang="fr-FR" dirty="0">
                <a:solidFill>
                  <a:srgbClr val="FF0000"/>
                </a:solidFill>
              </a:rPr>
              <a:t>«</a:t>
            </a:r>
            <a:r>
              <a:rPr lang="fr-FR" dirty="0"/>
              <a:t> Cellules électrochimiques pour la production d’hydrogène gazeux et d’électricité, et structures, appareils, systèmes et procédés associés </a:t>
            </a:r>
            <a:r>
              <a:rPr lang="fr-FR" dirty="0">
                <a:solidFill>
                  <a:srgbClr val="FF0000"/>
                </a:solidFill>
              </a:rPr>
              <a:t>»</a:t>
            </a:r>
            <a:r>
              <a:rPr lang="fr-FR" dirty="0"/>
              <a:t>, WO2020092203A1, mai 07, 2020.</a:t>
            </a:r>
          </a:p>
          <a:p>
            <a:endParaRPr lang="fr-FR" dirty="0"/>
          </a:p>
          <a:p>
            <a:endParaRPr lang="fr-FR" dirty="0"/>
          </a:p>
        </p:txBody>
      </p:sp>
      <p:pic>
        <p:nvPicPr>
          <p:cNvPr id="4" name="12-Exemples">
            <a:hlinkClick r:id="" action="ppaction://media"/>
            <a:extLst>
              <a:ext uri="{FF2B5EF4-FFF2-40B4-BE49-F238E27FC236}">
                <a16:creationId xmlns:a16="http://schemas.microsoft.com/office/drawing/2014/main" id="{33A4F10F-9E35-497D-901E-26261F68CA8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03842" y="263904"/>
            <a:ext cx="487363" cy="487363"/>
          </a:xfrm>
          <a:prstGeom prst="rect">
            <a:avLst/>
          </a:prstGeom>
        </p:spPr>
      </p:pic>
    </p:spTree>
    <p:extLst>
      <p:ext uri="{BB962C8B-B14F-4D97-AF65-F5344CB8AC3E}">
        <p14:creationId xmlns:p14="http://schemas.microsoft.com/office/powerpoint/2010/main" val="4203318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45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1B81096-F1FA-4E2F-A3F2-F7DBEEEBD897}"/>
              </a:ext>
            </a:extLst>
          </p:cNvPr>
          <p:cNvSpPr>
            <a:spLocks noGrp="1"/>
          </p:cNvSpPr>
          <p:nvPr>
            <p:ph type="title"/>
          </p:nvPr>
        </p:nvSpPr>
        <p:spPr/>
        <p:txBody>
          <a:bodyPr/>
          <a:lstStyle/>
          <a:p>
            <a:r>
              <a:rPr lang="fr-FR" dirty="0"/>
              <a:t>Des éléments sous droits dans les brevets ?</a:t>
            </a:r>
          </a:p>
        </p:txBody>
      </p:sp>
      <p:pic>
        <p:nvPicPr>
          <p:cNvPr id="4" name="Image 3">
            <a:extLst>
              <a:ext uri="{FF2B5EF4-FFF2-40B4-BE49-F238E27FC236}">
                <a16:creationId xmlns:a16="http://schemas.microsoft.com/office/drawing/2014/main" id="{001DB7E2-C784-48E7-8B2B-82077DBF5C7F}"/>
              </a:ext>
            </a:extLst>
          </p:cNvPr>
          <p:cNvPicPr>
            <a:picLocks noChangeAspect="1"/>
          </p:cNvPicPr>
          <p:nvPr/>
        </p:nvPicPr>
        <p:blipFill>
          <a:blip r:embed="rId5"/>
          <a:stretch>
            <a:fillRect/>
          </a:stretch>
        </p:blipFill>
        <p:spPr>
          <a:xfrm>
            <a:off x="9187800" y="1676221"/>
            <a:ext cx="2338100" cy="3981450"/>
          </a:xfrm>
          <a:prstGeom prst="rect">
            <a:avLst/>
          </a:prstGeom>
        </p:spPr>
      </p:pic>
      <p:sp>
        <p:nvSpPr>
          <p:cNvPr id="5" name="ZoneTexte 4">
            <a:extLst>
              <a:ext uri="{FF2B5EF4-FFF2-40B4-BE49-F238E27FC236}">
                <a16:creationId xmlns:a16="http://schemas.microsoft.com/office/drawing/2014/main" id="{75357E65-452D-4ADE-B536-C0A9961673C7}"/>
              </a:ext>
            </a:extLst>
          </p:cNvPr>
          <p:cNvSpPr txBox="1"/>
          <p:nvPr/>
        </p:nvSpPr>
        <p:spPr>
          <a:xfrm>
            <a:off x="8553447" y="5657670"/>
            <a:ext cx="3797300" cy="1015663"/>
          </a:xfrm>
          <a:prstGeom prst="rect">
            <a:avLst/>
          </a:prstGeom>
          <a:noFill/>
        </p:spPr>
        <p:txBody>
          <a:bodyPr wrap="square" rtlCol="0">
            <a:spAutoFit/>
          </a:bodyPr>
          <a:lstStyle/>
          <a:p>
            <a:pPr algn="ctr"/>
            <a:r>
              <a:rPr lang="fr-FR" dirty="0"/>
              <a:t>Droit des Dessins &amp; Modèles</a:t>
            </a:r>
          </a:p>
          <a:p>
            <a:pPr algn="ctr"/>
            <a:r>
              <a:rPr lang="fr-FR" sz="1400" dirty="0"/>
              <a:t>Figure extraite du brevet européen n°EP2672385B1, </a:t>
            </a:r>
            <a:r>
              <a:rPr lang="fr-FR" sz="1400" i="1" dirty="0"/>
              <a:t>Languettes de nuage</a:t>
            </a:r>
            <a:r>
              <a:rPr lang="fr-FR" sz="1400" dirty="0"/>
              <a:t>, 11 décembre 2013, Apple Inc.</a:t>
            </a:r>
          </a:p>
        </p:txBody>
      </p:sp>
      <p:pic>
        <p:nvPicPr>
          <p:cNvPr id="6" name="Image 5">
            <a:extLst>
              <a:ext uri="{FF2B5EF4-FFF2-40B4-BE49-F238E27FC236}">
                <a16:creationId xmlns:a16="http://schemas.microsoft.com/office/drawing/2014/main" id="{29DFCF92-4000-4B4F-B454-34BE4D0A0146}"/>
              </a:ext>
            </a:extLst>
          </p:cNvPr>
          <p:cNvPicPr>
            <a:picLocks noChangeAspect="1"/>
          </p:cNvPicPr>
          <p:nvPr/>
        </p:nvPicPr>
        <p:blipFill>
          <a:blip r:embed="rId6"/>
          <a:stretch>
            <a:fillRect/>
          </a:stretch>
        </p:blipFill>
        <p:spPr>
          <a:xfrm>
            <a:off x="4060954" y="1676221"/>
            <a:ext cx="4070091" cy="3981450"/>
          </a:xfrm>
          <a:prstGeom prst="rect">
            <a:avLst/>
          </a:prstGeom>
        </p:spPr>
      </p:pic>
      <p:sp>
        <p:nvSpPr>
          <p:cNvPr id="7" name="ZoneTexte 6">
            <a:extLst>
              <a:ext uri="{FF2B5EF4-FFF2-40B4-BE49-F238E27FC236}">
                <a16:creationId xmlns:a16="http://schemas.microsoft.com/office/drawing/2014/main" id="{18BC5F72-269C-489D-82B0-DAB645A733FB}"/>
              </a:ext>
            </a:extLst>
          </p:cNvPr>
          <p:cNvSpPr txBox="1"/>
          <p:nvPr/>
        </p:nvSpPr>
        <p:spPr>
          <a:xfrm>
            <a:off x="4003803" y="5657671"/>
            <a:ext cx="4184391" cy="800219"/>
          </a:xfrm>
          <a:prstGeom prst="rect">
            <a:avLst/>
          </a:prstGeom>
          <a:noFill/>
        </p:spPr>
        <p:txBody>
          <a:bodyPr wrap="square" rtlCol="0">
            <a:spAutoFit/>
          </a:bodyPr>
          <a:lstStyle/>
          <a:p>
            <a:pPr algn="ctr"/>
            <a:r>
              <a:rPr lang="fr-FR" dirty="0"/>
              <a:t>Droit d’auteur</a:t>
            </a:r>
          </a:p>
          <a:p>
            <a:pPr algn="ctr"/>
            <a:r>
              <a:rPr lang="fr-FR" sz="1400" dirty="0"/>
              <a:t>Figure extraite du brevet canadien n°CA32420A, </a:t>
            </a:r>
            <a:r>
              <a:rPr lang="fr-FR" sz="1400" i="1" dirty="0"/>
              <a:t>Cadran d’horloge ou de montre marine</a:t>
            </a:r>
            <a:r>
              <a:rPr lang="fr-FR" sz="1400" dirty="0"/>
              <a:t>, 2 octobre 1889</a:t>
            </a:r>
          </a:p>
        </p:txBody>
      </p:sp>
      <p:pic>
        <p:nvPicPr>
          <p:cNvPr id="9" name="Image 8">
            <a:extLst>
              <a:ext uri="{FF2B5EF4-FFF2-40B4-BE49-F238E27FC236}">
                <a16:creationId xmlns:a16="http://schemas.microsoft.com/office/drawing/2014/main" id="{E63E61CD-24B4-4EA5-A143-2C5346555B1E}"/>
              </a:ext>
            </a:extLst>
          </p:cNvPr>
          <p:cNvPicPr>
            <a:picLocks noChangeAspect="1"/>
          </p:cNvPicPr>
          <p:nvPr/>
        </p:nvPicPr>
        <p:blipFill>
          <a:blip r:embed="rId7"/>
          <a:stretch>
            <a:fillRect/>
          </a:stretch>
        </p:blipFill>
        <p:spPr>
          <a:xfrm>
            <a:off x="242209" y="2628900"/>
            <a:ext cx="3276600" cy="2743200"/>
          </a:xfrm>
          <a:prstGeom prst="rect">
            <a:avLst/>
          </a:prstGeom>
        </p:spPr>
      </p:pic>
      <p:sp>
        <p:nvSpPr>
          <p:cNvPr id="10" name="ZoneTexte 9">
            <a:extLst>
              <a:ext uri="{FF2B5EF4-FFF2-40B4-BE49-F238E27FC236}">
                <a16:creationId xmlns:a16="http://schemas.microsoft.com/office/drawing/2014/main" id="{987FF52B-1721-4FD5-8C9C-47B89D22F035}"/>
              </a:ext>
            </a:extLst>
          </p:cNvPr>
          <p:cNvSpPr txBox="1"/>
          <p:nvPr/>
        </p:nvSpPr>
        <p:spPr>
          <a:xfrm>
            <a:off x="1" y="5657671"/>
            <a:ext cx="3695700" cy="1015663"/>
          </a:xfrm>
          <a:prstGeom prst="rect">
            <a:avLst/>
          </a:prstGeom>
          <a:noFill/>
        </p:spPr>
        <p:txBody>
          <a:bodyPr wrap="square" rtlCol="0">
            <a:spAutoFit/>
          </a:bodyPr>
          <a:lstStyle/>
          <a:p>
            <a:pPr algn="ctr"/>
            <a:r>
              <a:rPr lang="fr-FR" dirty="0"/>
              <a:t>Droit d’auteur</a:t>
            </a:r>
          </a:p>
          <a:p>
            <a:pPr algn="ctr"/>
            <a:r>
              <a:rPr lang="fr-FR" sz="1400" dirty="0"/>
              <a:t>Extrait du brevet français n°FR3078858B1, </a:t>
            </a:r>
            <a:r>
              <a:rPr lang="fr-FR" sz="1400" i="1" dirty="0"/>
              <a:t>Module de dégradation de l’énergie d’un ouragan, et procédé associé</a:t>
            </a:r>
            <a:r>
              <a:rPr lang="fr-FR" sz="1400" dirty="0"/>
              <a:t>, 20 septembre 2019</a:t>
            </a:r>
          </a:p>
        </p:txBody>
      </p:sp>
      <p:pic>
        <p:nvPicPr>
          <p:cNvPr id="3" name="13-Elements_droits">
            <a:hlinkClick r:id="" action="ppaction://media"/>
            <a:extLst>
              <a:ext uri="{FF2B5EF4-FFF2-40B4-BE49-F238E27FC236}">
                <a16:creationId xmlns:a16="http://schemas.microsoft.com/office/drawing/2014/main" id="{A75B77F8-3A7B-4E79-ACDC-D908AE1AB14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03842" y="258495"/>
            <a:ext cx="487363" cy="487363"/>
          </a:xfrm>
          <a:prstGeom prst="rect">
            <a:avLst/>
          </a:prstGeom>
        </p:spPr>
      </p:pic>
    </p:spTree>
    <p:extLst>
      <p:ext uri="{BB962C8B-B14F-4D97-AF65-F5344CB8AC3E}">
        <p14:creationId xmlns:p14="http://schemas.microsoft.com/office/powerpoint/2010/main" val="1955944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92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5F2670-6CBC-42E9-8486-67C236C5D843}"/>
              </a:ext>
            </a:extLst>
          </p:cNvPr>
          <p:cNvSpPr>
            <a:spLocks noGrp="1"/>
          </p:cNvSpPr>
          <p:nvPr>
            <p:ph type="title"/>
          </p:nvPr>
        </p:nvSpPr>
        <p:spPr>
          <a:xfrm>
            <a:off x="5097780" y="365125"/>
            <a:ext cx="6571356" cy="1325563"/>
          </a:xfrm>
        </p:spPr>
        <p:txBody>
          <a:bodyPr/>
          <a:lstStyle/>
          <a:p>
            <a:r>
              <a:rPr lang="fr-FR" dirty="0"/>
              <a:t>Programme du cours</a:t>
            </a:r>
          </a:p>
        </p:txBody>
      </p:sp>
      <p:sp>
        <p:nvSpPr>
          <p:cNvPr id="3" name="Espace réservé du contenu 2">
            <a:extLst>
              <a:ext uri="{FF2B5EF4-FFF2-40B4-BE49-F238E27FC236}">
                <a16:creationId xmlns:a16="http://schemas.microsoft.com/office/drawing/2014/main" id="{36E57EC9-014C-43D9-9C24-474EF77DCFE2}"/>
              </a:ext>
            </a:extLst>
          </p:cNvPr>
          <p:cNvSpPr>
            <a:spLocks noGrp="1"/>
          </p:cNvSpPr>
          <p:nvPr>
            <p:ph idx="1"/>
          </p:nvPr>
        </p:nvSpPr>
        <p:spPr>
          <a:xfrm>
            <a:off x="5097780" y="1825625"/>
            <a:ext cx="6571356" cy="4351338"/>
          </a:xfrm>
        </p:spPr>
        <p:txBody>
          <a:bodyPr/>
          <a:lstStyle/>
          <a:p>
            <a:r>
              <a:rPr lang="fr-FR" dirty="0"/>
              <a:t>Module 1 : Les brevets dans l’environnement de la propriété intellectuelle</a:t>
            </a:r>
          </a:p>
          <a:p>
            <a:r>
              <a:rPr lang="fr-FR" b="1" dirty="0"/>
              <a:t>Module 2 : Exploiter l’information brevet</a:t>
            </a:r>
          </a:p>
          <a:p>
            <a:r>
              <a:rPr lang="fr-FR" dirty="0"/>
              <a:t>Module 3 : Brevets et services aux chercheurs en bibliothèque</a:t>
            </a:r>
          </a:p>
        </p:txBody>
      </p:sp>
      <p:pic>
        <p:nvPicPr>
          <p:cNvPr id="4" name="Image 3">
            <a:extLst>
              <a:ext uri="{FF2B5EF4-FFF2-40B4-BE49-F238E27FC236}">
                <a16:creationId xmlns:a16="http://schemas.microsoft.com/office/drawing/2014/main" id="{AD5DB649-CAB6-42D6-A98D-86CB3D0E9CA5}"/>
              </a:ext>
            </a:extLst>
          </p:cNvPr>
          <p:cNvPicPr>
            <a:picLocks noChangeAspect="1"/>
          </p:cNvPicPr>
          <p:nvPr/>
        </p:nvPicPr>
        <p:blipFill>
          <a:blip r:embed="rId5"/>
          <a:stretch>
            <a:fillRect/>
          </a:stretch>
        </p:blipFill>
        <p:spPr>
          <a:xfrm>
            <a:off x="522864" y="234320"/>
            <a:ext cx="4043261" cy="6623680"/>
          </a:xfrm>
          <a:prstGeom prst="rect">
            <a:avLst/>
          </a:prstGeom>
        </p:spPr>
      </p:pic>
      <p:sp>
        <p:nvSpPr>
          <p:cNvPr id="5" name="Rectangle 4">
            <a:extLst>
              <a:ext uri="{FF2B5EF4-FFF2-40B4-BE49-F238E27FC236}">
                <a16:creationId xmlns:a16="http://schemas.microsoft.com/office/drawing/2014/main" id="{C2AE01D9-EBC2-473D-A71D-0C428310B254}"/>
              </a:ext>
            </a:extLst>
          </p:cNvPr>
          <p:cNvSpPr/>
          <p:nvPr/>
        </p:nvSpPr>
        <p:spPr>
          <a:xfrm>
            <a:off x="3931920" y="6362070"/>
            <a:ext cx="6195060" cy="307777"/>
          </a:xfrm>
          <a:prstGeom prst="rect">
            <a:avLst/>
          </a:prstGeom>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dirty="0"/>
              <a:t>Demande de brevet français n°</a:t>
            </a:r>
            <a:r>
              <a:rPr lang="fr-FR" sz="1400" dirty="0">
                <a:hlinkClick r:id="rId6"/>
              </a:rPr>
              <a:t>FR333814A</a:t>
            </a:r>
            <a:r>
              <a:rPr lang="fr-FR" sz="1400" dirty="0"/>
              <a:t>, </a:t>
            </a:r>
            <a:r>
              <a:rPr lang="fr-FR" sz="1400" i="1" dirty="0"/>
              <a:t>Menu du jour</a:t>
            </a:r>
            <a:r>
              <a:rPr lang="fr-FR" sz="1400" dirty="0"/>
              <a:t>, 4 décembre 1903</a:t>
            </a:r>
          </a:p>
        </p:txBody>
      </p:sp>
      <p:pic>
        <p:nvPicPr>
          <p:cNvPr id="6" name="02-Programme">
            <a:hlinkClick r:id="" action="ppaction://media"/>
            <a:extLst>
              <a:ext uri="{FF2B5EF4-FFF2-40B4-BE49-F238E27FC236}">
                <a16:creationId xmlns:a16="http://schemas.microsoft.com/office/drawing/2014/main" id="{F18736ED-1780-4D37-B327-0B25A74A937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25454" y="230188"/>
            <a:ext cx="487363" cy="487363"/>
          </a:xfrm>
          <a:prstGeom prst="rect">
            <a:avLst/>
          </a:prstGeom>
        </p:spPr>
      </p:pic>
    </p:spTree>
    <p:extLst>
      <p:ext uri="{BB962C8B-B14F-4D97-AF65-F5344CB8AC3E}">
        <p14:creationId xmlns:p14="http://schemas.microsoft.com/office/powerpoint/2010/main" val="2939272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4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75493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2FDBA3D-CB4F-43A2-9106-4FB322F24100}"/>
              </a:ext>
            </a:extLst>
          </p:cNvPr>
          <p:cNvSpPr>
            <a:spLocks noGrp="1"/>
          </p:cNvSpPr>
          <p:nvPr>
            <p:ph type="title"/>
          </p:nvPr>
        </p:nvSpPr>
        <p:spPr>
          <a:xfrm>
            <a:off x="337185" y="1736726"/>
            <a:ext cx="4494530" cy="2852737"/>
          </a:xfrm>
        </p:spPr>
        <p:txBody>
          <a:bodyPr>
            <a:normAutofit/>
          </a:bodyPr>
          <a:lstStyle/>
          <a:p>
            <a:r>
              <a:rPr lang="fr-FR" dirty="0">
                <a:solidFill>
                  <a:schemeClr val="bg1"/>
                </a:solidFill>
              </a:rPr>
              <a:t>Exploiter l’information brevet</a:t>
            </a:r>
          </a:p>
        </p:txBody>
      </p:sp>
      <p:sp>
        <p:nvSpPr>
          <p:cNvPr id="3" name="Espace réservé du texte 2">
            <a:extLst>
              <a:ext uri="{FF2B5EF4-FFF2-40B4-BE49-F238E27FC236}">
                <a16:creationId xmlns:a16="http://schemas.microsoft.com/office/drawing/2014/main" id="{FD1A033D-6F35-475E-A6A5-687664B092C2}"/>
              </a:ext>
            </a:extLst>
          </p:cNvPr>
          <p:cNvSpPr>
            <a:spLocks noGrp="1"/>
          </p:cNvSpPr>
          <p:nvPr>
            <p:ph type="body" idx="1"/>
          </p:nvPr>
        </p:nvSpPr>
        <p:spPr>
          <a:xfrm>
            <a:off x="337185" y="4589463"/>
            <a:ext cx="10515600" cy="1500187"/>
          </a:xfrm>
        </p:spPr>
        <p:txBody>
          <a:bodyPr/>
          <a:lstStyle/>
          <a:p>
            <a:r>
              <a:rPr lang="fr-FR" dirty="0"/>
              <a:t>Module 2</a:t>
            </a:r>
          </a:p>
        </p:txBody>
      </p:sp>
      <p:pic>
        <p:nvPicPr>
          <p:cNvPr id="5" name="Image 4">
            <a:extLst>
              <a:ext uri="{FF2B5EF4-FFF2-40B4-BE49-F238E27FC236}">
                <a16:creationId xmlns:a16="http://schemas.microsoft.com/office/drawing/2014/main" id="{EC190CF4-899E-46C7-9B66-C95026CCFA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4840" y="955675"/>
            <a:ext cx="7419975" cy="4946650"/>
          </a:xfrm>
          <a:prstGeom prst="rect">
            <a:avLst/>
          </a:prstGeom>
        </p:spPr>
      </p:pic>
    </p:spTree>
    <p:extLst>
      <p:ext uri="{BB962C8B-B14F-4D97-AF65-F5344CB8AC3E}">
        <p14:creationId xmlns:p14="http://schemas.microsoft.com/office/powerpoint/2010/main" val="18905418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389B39F-7213-4A9F-AE44-F61E572DF7B4}"/>
              </a:ext>
            </a:extLst>
          </p:cNvPr>
          <p:cNvSpPr>
            <a:spLocks noGrp="1"/>
          </p:cNvSpPr>
          <p:nvPr>
            <p:ph type="title"/>
          </p:nvPr>
        </p:nvSpPr>
        <p:spPr>
          <a:xfrm>
            <a:off x="6800717" y="481946"/>
            <a:ext cx="5112026" cy="1325563"/>
          </a:xfrm>
        </p:spPr>
        <p:txBody>
          <a:bodyPr>
            <a:normAutofit/>
          </a:bodyPr>
          <a:lstStyle/>
          <a:p>
            <a:r>
              <a:rPr lang="fr-FR" dirty="0"/>
              <a:t>À quoi sert l’information brevet ?</a:t>
            </a:r>
          </a:p>
        </p:txBody>
      </p:sp>
      <p:sp>
        <p:nvSpPr>
          <p:cNvPr id="12" name="Espace réservé du contenu 11">
            <a:extLst>
              <a:ext uri="{FF2B5EF4-FFF2-40B4-BE49-F238E27FC236}">
                <a16:creationId xmlns:a16="http://schemas.microsoft.com/office/drawing/2014/main" id="{38DC7D0B-BF1C-456B-B7E9-681A5163EEDB}"/>
              </a:ext>
            </a:extLst>
          </p:cNvPr>
          <p:cNvSpPr>
            <a:spLocks noGrp="1"/>
          </p:cNvSpPr>
          <p:nvPr>
            <p:ph idx="1"/>
          </p:nvPr>
        </p:nvSpPr>
        <p:spPr>
          <a:xfrm>
            <a:off x="7269660" y="2203557"/>
            <a:ext cx="4438680" cy="3963850"/>
          </a:xfrm>
        </p:spPr>
        <p:txBody>
          <a:bodyPr/>
          <a:lstStyle/>
          <a:p>
            <a:r>
              <a:rPr lang="fr-FR" dirty="0"/>
              <a:t>Informations bibliographiques (métadonnées)</a:t>
            </a:r>
          </a:p>
          <a:p>
            <a:r>
              <a:rPr lang="fr-FR" dirty="0"/>
              <a:t>Texte intégral du document brevet</a:t>
            </a:r>
          </a:p>
          <a:p>
            <a:r>
              <a:rPr lang="fr-FR" dirty="0"/>
              <a:t>Corpus de brevets :</a:t>
            </a:r>
          </a:p>
          <a:p>
            <a:pPr lvl="1"/>
            <a:r>
              <a:rPr lang="fr-FR" dirty="0"/>
              <a:t>Cartographie</a:t>
            </a:r>
          </a:p>
          <a:p>
            <a:pPr lvl="1"/>
            <a:r>
              <a:rPr lang="fr-FR" dirty="0" err="1"/>
              <a:t>Text</a:t>
            </a:r>
            <a:r>
              <a:rPr lang="fr-FR" dirty="0"/>
              <a:t> and Data Mining</a:t>
            </a:r>
          </a:p>
        </p:txBody>
      </p:sp>
      <p:sp>
        <p:nvSpPr>
          <p:cNvPr id="4" name="Ellipse 3">
            <a:extLst>
              <a:ext uri="{FF2B5EF4-FFF2-40B4-BE49-F238E27FC236}">
                <a16:creationId xmlns:a16="http://schemas.microsoft.com/office/drawing/2014/main" id="{239C9FF1-625D-4F0B-9C01-CE38687BF57F}"/>
              </a:ext>
            </a:extLst>
          </p:cNvPr>
          <p:cNvSpPr/>
          <p:nvPr/>
        </p:nvSpPr>
        <p:spPr>
          <a:xfrm>
            <a:off x="483660" y="633179"/>
            <a:ext cx="6120000" cy="6120000"/>
          </a:xfrm>
          <a:prstGeom prst="ellipse">
            <a:avLst/>
          </a:prstGeom>
          <a:solidFill>
            <a:schemeClr val="accent2">
              <a:lumMod val="40000"/>
              <a:lumOff val="60000"/>
            </a:schemeClr>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dirty="0"/>
          </a:p>
        </p:txBody>
      </p:sp>
      <p:sp>
        <p:nvSpPr>
          <p:cNvPr id="10" name="Ellipse 9">
            <a:extLst>
              <a:ext uri="{FF2B5EF4-FFF2-40B4-BE49-F238E27FC236}">
                <a16:creationId xmlns:a16="http://schemas.microsoft.com/office/drawing/2014/main" id="{BF24866C-40D2-4C11-93C2-2A2C163B42E6}"/>
              </a:ext>
            </a:extLst>
          </p:cNvPr>
          <p:cNvSpPr/>
          <p:nvPr/>
        </p:nvSpPr>
        <p:spPr>
          <a:xfrm>
            <a:off x="1077660" y="1807509"/>
            <a:ext cx="4932000" cy="4932000"/>
          </a:xfrm>
          <a:prstGeom prst="ellipse">
            <a:avLst/>
          </a:prstGeom>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dirty="0"/>
          </a:p>
        </p:txBody>
      </p:sp>
      <p:sp>
        <p:nvSpPr>
          <p:cNvPr id="11" name="Ellipse 10">
            <a:extLst>
              <a:ext uri="{FF2B5EF4-FFF2-40B4-BE49-F238E27FC236}">
                <a16:creationId xmlns:a16="http://schemas.microsoft.com/office/drawing/2014/main" id="{6F56B488-46F4-465E-95FF-86B0341370B2}"/>
              </a:ext>
            </a:extLst>
          </p:cNvPr>
          <p:cNvSpPr/>
          <p:nvPr/>
        </p:nvSpPr>
        <p:spPr>
          <a:xfrm>
            <a:off x="1743660" y="3153179"/>
            <a:ext cx="3600000" cy="3600000"/>
          </a:xfrm>
          <a:prstGeom prst="ellipse">
            <a:avLst/>
          </a:prstGeom>
          <a:solidFill>
            <a:srgbClr val="FF0000"/>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dirty="0"/>
          </a:p>
        </p:txBody>
      </p:sp>
      <p:sp>
        <p:nvSpPr>
          <p:cNvPr id="9" name="Ellipse 8">
            <a:extLst>
              <a:ext uri="{FF2B5EF4-FFF2-40B4-BE49-F238E27FC236}">
                <a16:creationId xmlns:a16="http://schemas.microsoft.com/office/drawing/2014/main" id="{76AC0CB7-2ABA-405A-AA4B-1CFDC4189B10}"/>
              </a:ext>
            </a:extLst>
          </p:cNvPr>
          <p:cNvSpPr/>
          <p:nvPr/>
        </p:nvSpPr>
        <p:spPr>
          <a:xfrm>
            <a:off x="2319660" y="4308963"/>
            <a:ext cx="2448000" cy="2448000"/>
          </a:xfrm>
          <a:prstGeom prst="ellipse">
            <a:avLst/>
          </a:prstGeom>
          <a:solidFill>
            <a:srgbClr val="C00000"/>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35350408-AE3F-476B-B9EF-C7366B5D81CE}"/>
              </a:ext>
            </a:extLst>
          </p:cNvPr>
          <p:cNvSpPr/>
          <p:nvPr/>
        </p:nvSpPr>
        <p:spPr>
          <a:xfrm>
            <a:off x="2372406" y="4967078"/>
            <a:ext cx="2342509" cy="1200329"/>
          </a:xfrm>
          <a:prstGeom prst="rect">
            <a:avLst/>
          </a:prstGeom>
        </p:spPr>
        <p:txBody>
          <a:bodyPr wrap="square">
            <a:spAutoFit/>
          </a:bodyPr>
          <a:lstStyle/>
          <a:p>
            <a:pPr algn="ctr"/>
            <a:r>
              <a:rPr lang="fr-FR" sz="2400" dirty="0">
                <a:solidFill>
                  <a:schemeClr val="bg1"/>
                </a:solidFill>
              </a:rPr>
              <a:t>Comprendre l’invention décrite</a:t>
            </a:r>
          </a:p>
        </p:txBody>
      </p:sp>
      <p:sp>
        <p:nvSpPr>
          <p:cNvPr id="6" name="Rectangle 5">
            <a:extLst>
              <a:ext uri="{FF2B5EF4-FFF2-40B4-BE49-F238E27FC236}">
                <a16:creationId xmlns:a16="http://schemas.microsoft.com/office/drawing/2014/main" id="{1DAB4D9E-66C0-4341-B7FF-FB4252516E41}"/>
              </a:ext>
            </a:extLst>
          </p:cNvPr>
          <p:cNvSpPr/>
          <p:nvPr/>
        </p:nvSpPr>
        <p:spPr>
          <a:xfrm>
            <a:off x="2115969" y="3495420"/>
            <a:ext cx="2855382" cy="830997"/>
          </a:xfrm>
          <a:prstGeom prst="rect">
            <a:avLst/>
          </a:prstGeom>
        </p:spPr>
        <p:txBody>
          <a:bodyPr wrap="square">
            <a:spAutoFit/>
          </a:bodyPr>
          <a:lstStyle/>
          <a:p>
            <a:pPr lvl="0" algn="ctr"/>
            <a:r>
              <a:rPr lang="fr-FR" sz="2400" dirty="0">
                <a:solidFill>
                  <a:schemeClr val="bg1"/>
                </a:solidFill>
              </a:rPr>
              <a:t>Mieux connaître un</a:t>
            </a:r>
          </a:p>
          <a:p>
            <a:pPr lvl="0" algn="ctr"/>
            <a:r>
              <a:rPr lang="fr-FR" sz="2400" dirty="0">
                <a:solidFill>
                  <a:schemeClr val="bg1"/>
                </a:solidFill>
              </a:rPr>
              <a:t>domaine technique</a:t>
            </a:r>
          </a:p>
        </p:txBody>
      </p:sp>
      <p:sp>
        <p:nvSpPr>
          <p:cNvPr id="7" name="Rectangle 6">
            <a:extLst>
              <a:ext uri="{FF2B5EF4-FFF2-40B4-BE49-F238E27FC236}">
                <a16:creationId xmlns:a16="http://schemas.microsoft.com/office/drawing/2014/main" id="{3EF2851C-375F-42AD-B197-9DD75519F01E}"/>
              </a:ext>
            </a:extLst>
          </p:cNvPr>
          <p:cNvSpPr/>
          <p:nvPr/>
        </p:nvSpPr>
        <p:spPr>
          <a:xfrm>
            <a:off x="2007336" y="2025423"/>
            <a:ext cx="3072648" cy="1200329"/>
          </a:xfrm>
          <a:prstGeom prst="rect">
            <a:avLst/>
          </a:prstGeom>
        </p:spPr>
        <p:txBody>
          <a:bodyPr wrap="square">
            <a:spAutoFit/>
          </a:bodyPr>
          <a:lstStyle/>
          <a:p>
            <a:pPr lvl="0" algn="ctr"/>
            <a:r>
              <a:rPr lang="fr-FR" sz="2400" dirty="0">
                <a:solidFill>
                  <a:schemeClr val="bg1"/>
                </a:solidFill>
              </a:rPr>
              <a:t>Comprendre les mécanismes de l’innovation</a:t>
            </a:r>
          </a:p>
        </p:txBody>
      </p:sp>
      <p:sp>
        <p:nvSpPr>
          <p:cNvPr id="8" name="Rectangle 7">
            <a:extLst>
              <a:ext uri="{FF2B5EF4-FFF2-40B4-BE49-F238E27FC236}">
                <a16:creationId xmlns:a16="http://schemas.microsoft.com/office/drawing/2014/main" id="{190E63E1-DB2A-4DE6-B168-085515B2CD67}"/>
              </a:ext>
            </a:extLst>
          </p:cNvPr>
          <p:cNvSpPr/>
          <p:nvPr/>
        </p:nvSpPr>
        <p:spPr>
          <a:xfrm>
            <a:off x="1743660" y="882241"/>
            <a:ext cx="3600000" cy="830997"/>
          </a:xfrm>
          <a:prstGeom prst="rect">
            <a:avLst/>
          </a:prstGeom>
        </p:spPr>
        <p:txBody>
          <a:bodyPr wrap="square">
            <a:spAutoFit/>
          </a:bodyPr>
          <a:lstStyle/>
          <a:p>
            <a:pPr lvl="0" algn="ctr"/>
            <a:r>
              <a:rPr lang="fr-FR" sz="2400" dirty="0">
                <a:solidFill>
                  <a:schemeClr val="bg1"/>
                </a:solidFill>
              </a:rPr>
              <a:t>Réaliser des études scientométriques</a:t>
            </a:r>
          </a:p>
        </p:txBody>
      </p:sp>
      <p:sp>
        <p:nvSpPr>
          <p:cNvPr id="13" name="Rectangle 12">
            <a:extLst>
              <a:ext uri="{FF2B5EF4-FFF2-40B4-BE49-F238E27FC236}">
                <a16:creationId xmlns:a16="http://schemas.microsoft.com/office/drawing/2014/main" id="{023274E3-3C09-4A72-BA29-0C904068C3BF}"/>
              </a:ext>
            </a:extLst>
          </p:cNvPr>
          <p:cNvSpPr/>
          <p:nvPr/>
        </p:nvSpPr>
        <p:spPr>
          <a:xfrm>
            <a:off x="6096000" y="5978680"/>
            <a:ext cx="5816743" cy="584775"/>
          </a:xfrm>
          <a:prstGeom prst="rect">
            <a:avLst/>
          </a:prstGeom>
        </p:spPr>
        <p:txBody>
          <a:bodyPr wrap="square">
            <a:spAutoFit/>
          </a:bodyPr>
          <a:lstStyle/>
          <a:p>
            <a:pPr algn="r"/>
            <a:r>
              <a:rPr lang="en-US" sz="1600" dirty="0"/>
              <a:t>Ex.: C. McKenna, « The Life Sciences Innovation Report - A data-driven view of emerging R&amp;D trends », </a:t>
            </a:r>
            <a:r>
              <a:rPr lang="en-US" sz="1600" i="1" dirty="0"/>
              <a:t>Clarivate</a:t>
            </a:r>
            <a:r>
              <a:rPr lang="en-US" sz="1600" dirty="0"/>
              <a:t>, 2019 (</a:t>
            </a:r>
            <a:r>
              <a:rPr lang="en-US" sz="1600" dirty="0" err="1">
                <a:hlinkClick r:id="rId5"/>
              </a:rPr>
              <a:t>en</a:t>
            </a:r>
            <a:r>
              <a:rPr lang="en-US" sz="1600" dirty="0">
                <a:hlinkClick r:id="rId5"/>
              </a:rPr>
              <a:t> </a:t>
            </a:r>
            <a:r>
              <a:rPr lang="en-US" sz="1600" dirty="0" err="1">
                <a:hlinkClick r:id="rId5"/>
              </a:rPr>
              <a:t>ligne</a:t>
            </a:r>
            <a:r>
              <a:rPr lang="en-US" sz="1600" dirty="0"/>
              <a:t>).</a:t>
            </a:r>
            <a:endParaRPr lang="en-US" sz="1600" dirty="0">
              <a:effectLst/>
            </a:endParaRPr>
          </a:p>
        </p:txBody>
      </p:sp>
      <p:pic>
        <p:nvPicPr>
          <p:cNvPr id="3" name="04-USages">
            <a:hlinkClick r:id="" action="ppaction://media"/>
            <a:extLst>
              <a:ext uri="{FF2B5EF4-FFF2-40B4-BE49-F238E27FC236}">
                <a16:creationId xmlns:a16="http://schemas.microsoft.com/office/drawing/2014/main" id="{0FC1653F-7EB9-4B59-8B5E-974FF079D97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64658" y="238264"/>
            <a:ext cx="487363" cy="487363"/>
          </a:xfrm>
          <a:prstGeom prst="rect">
            <a:avLst/>
          </a:prstGeom>
        </p:spPr>
      </p:pic>
    </p:spTree>
    <p:extLst>
      <p:ext uri="{BB962C8B-B14F-4D97-AF65-F5344CB8AC3E}">
        <p14:creationId xmlns:p14="http://schemas.microsoft.com/office/powerpoint/2010/main" val="2068975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635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BA2626-3815-4663-8D8B-57F5AC4ADAB0}"/>
              </a:ext>
            </a:extLst>
          </p:cNvPr>
          <p:cNvSpPr>
            <a:spLocks noGrp="1"/>
          </p:cNvSpPr>
          <p:nvPr>
            <p:ph type="title"/>
          </p:nvPr>
        </p:nvSpPr>
        <p:spPr/>
        <p:txBody>
          <a:bodyPr/>
          <a:lstStyle/>
          <a:p>
            <a:r>
              <a:rPr lang="fr-FR" dirty="0"/>
              <a:t>Exemple : l’information brevet sert à l’évaluation quantitative de la recherche</a:t>
            </a:r>
          </a:p>
        </p:txBody>
      </p:sp>
      <p:pic>
        <p:nvPicPr>
          <p:cNvPr id="4" name="Image 3">
            <a:extLst>
              <a:ext uri="{FF2B5EF4-FFF2-40B4-BE49-F238E27FC236}">
                <a16:creationId xmlns:a16="http://schemas.microsoft.com/office/drawing/2014/main" id="{67E47CE3-4993-489C-87E7-2598456405D0}"/>
              </a:ext>
            </a:extLst>
          </p:cNvPr>
          <p:cNvPicPr>
            <a:picLocks noChangeAspect="1"/>
          </p:cNvPicPr>
          <p:nvPr/>
        </p:nvPicPr>
        <p:blipFill>
          <a:blip r:embed="rId5"/>
          <a:stretch>
            <a:fillRect/>
          </a:stretch>
        </p:blipFill>
        <p:spPr>
          <a:xfrm>
            <a:off x="1524000" y="1874338"/>
            <a:ext cx="9144000" cy="4983662"/>
          </a:xfrm>
          <a:prstGeom prst="rect">
            <a:avLst/>
          </a:prstGeom>
        </p:spPr>
      </p:pic>
      <p:sp>
        <p:nvSpPr>
          <p:cNvPr id="5" name="Rectangle 4">
            <a:extLst>
              <a:ext uri="{FF2B5EF4-FFF2-40B4-BE49-F238E27FC236}">
                <a16:creationId xmlns:a16="http://schemas.microsoft.com/office/drawing/2014/main" id="{99CCBF90-9F63-4386-9C5B-222ACF2CF5FC}"/>
              </a:ext>
            </a:extLst>
          </p:cNvPr>
          <p:cNvSpPr/>
          <p:nvPr/>
        </p:nvSpPr>
        <p:spPr>
          <a:xfrm>
            <a:off x="1524000" y="6138343"/>
            <a:ext cx="3129094" cy="26005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3BE4C1C4-B675-4E17-AC16-0E81B290D6B7}"/>
              </a:ext>
            </a:extLst>
          </p:cNvPr>
          <p:cNvSpPr/>
          <p:nvPr/>
        </p:nvSpPr>
        <p:spPr>
          <a:xfrm>
            <a:off x="7086600" y="5142340"/>
            <a:ext cx="4572000" cy="523220"/>
          </a:xfrm>
          <a:prstGeom prst="rect">
            <a:avLst/>
          </a:prstGeom>
        </p:spPr>
        <p:txBody>
          <a:bodyPr>
            <a:spAutoFit/>
          </a:bodyPr>
          <a:lstStyle/>
          <a:p>
            <a:r>
              <a:rPr lang="fr-FR" sz="1400" dirty="0">
                <a:solidFill>
                  <a:srgbClr val="000000"/>
                </a:solidFill>
                <a:latin typeface="Calibri" panose="020F0502020204030204" pitchFamily="34" charset="0"/>
              </a:rPr>
              <a:t>Référentiel d’évaluation des unités de recherche : Typologie des produits et activités de la recherche (</a:t>
            </a:r>
            <a:r>
              <a:rPr lang="fr-FR" sz="1400" dirty="0">
                <a:solidFill>
                  <a:srgbClr val="000000"/>
                </a:solidFill>
                <a:latin typeface="Calibri" panose="020F0502020204030204" pitchFamily="34" charset="0"/>
                <a:hlinkClick r:id="rId6"/>
              </a:rPr>
              <a:t>en ligne</a:t>
            </a:r>
            <a:r>
              <a:rPr lang="fr-FR" sz="1400" dirty="0">
                <a:solidFill>
                  <a:srgbClr val="000000"/>
                </a:solidFill>
                <a:latin typeface="Calibri" panose="020F0502020204030204" pitchFamily="34" charset="0"/>
              </a:rPr>
              <a:t>)</a:t>
            </a:r>
          </a:p>
        </p:txBody>
      </p:sp>
      <p:pic>
        <p:nvPicPr>
          <p:cNvPr id="3" name="05-Evaluation">
            <a:hlinkClick r:id="" action="ppaction://media"/>
            <a:extLst>
              <a:ext uri="{FF2B5EF4-FFF2-40B4-BE49-F238E27FC236}">
                <a16:creationId xmlns:a16="http://schemas.microsoft.com/office/drawing/2014/main" id="{C19FB090-DC4A-48E1-A216-6CFF5DA6B9A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53800" y="365125"/>
            <a:ext cx="487363" cy="487363"/>
          </a:xfrm>
          <a:prstGeom prst="rect">
            <a:avLst/>
          </a:prstGeom>
        </p:spPr>
      </p:pic>
    </p:spTree>
    <p:extLst>
      <p:ext uri="{BB962C8B-B14F-4D97-AF65-F5344CB8AC3E}">
        <p14:creationId xmlns:p14="http://schemas.microsoft.com/office/powerpoint/2010/main" val="1922726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0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DEDFDA5-00AB-418A-BABE-1DD298E752CA}"/>
              </a:ext>
            </a:extLst>
          </p:cNvPr>
          <p:cNvSpPr>
            <a:spLocks noGrp="1"/>
          </p:cNvSpPr>
          <p:nvPr>
            <p:ph type="title"/>
          </p:nvPr>
        </p:nvSpPr>
        <p:spPr/>
        <p:txBody>
          <a:bodyPr/>
          <a:lstStyle/>
          <a:p>
            <a:r>
              <a:rPr lang="fr-FR" dirty="0"/>
              <a:t>Exemple : exploiter les informations de citation qui existent entre les brevets</a:t>
            </a:r>
          </a:p>
        </p:txBody>
      </p:sp>
      <p:pic>
        <p:nvPicPr>
          <p:cNvPr id="4" name="Image 3">
            <a:extLst>
              <a:ext uri="{FF2B5EF4-FFF2-40B4-BE49-F238E27FC236}">
                <a16:creationId xmlns:a16="http://schemas.microsoft.com/office/drawing/2014/main" id="{544E3182-C39C-485A-B57D-E90BA36786C6}"/>
              </a:ext>
            </a:extLst>
          </p:cNvPr>
          <p:cNvPicPr>
            <a:picLocks noChangeAspect="1"/>
          </p:cNvPicPr>
          <p:nvPr/>
        </p:nvPicPr>
        <p:blipFill>
          <a:blip r:embed="rId5"/>
          <a:stretch>
            <a:fillRect/>
          </a:stretch>
        </p:blipFill>
        <p:spPr>
          <a:xfrm>
            <a:off x="1483877" y="1905183"/>
            <a:ext cx="9224246" cy="4772782"/>
          </a:xfrm>
          <a:prstGeom prst="rect">
            <a:avLst/>
          </a:prstGeom>
        </p:spPr>
      </p:pic>
      <p:sp>
        <p:nvSpPr>
          <p:cNvPr id="5" name="Rectangle 4">
            <a:extLst>
              <a:ext uri="{FF2B5EF4-FFF2-40B4-BE49-F238E27FC236}">
                <a16:creationId xmlns:a16="http://schemas.microsoft.com/office/drawing/2014/main" id="{93A8BA1E-7486-456B-A20D-5C094C42C1C0}"/>
              </a:ext>
            </a:extLst>
          </p:cNvPr>
          <p:cNvSpPr/>
          <p:nvPr/>
        </p:nvSpPr>
        <p:spPr>
          <a:xfrm>
            <a:off x="1553592" y="2991775"/>
            <a:ext cx="3870664" cy="4372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06-Citations">
            <a:hlinkClick r:id="" action="ppaction://media"/>
            <a:extLst>
              <a:ext uri="{FF2B5EF4-FFF2-40B4-BE49-F238E27FC236}">
                <a16:creationId xmlns:a16="http://schemas.microsoft.com/office/drawing/2014/main" id="{F9DBC8BC-38BD-4E6C-A296-13EF66BC678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96472" y="365125"/>
            <a:ext cx="487363" cy="487363"/>
          </a:xfrm>
          <a:prstGeom prst="rect">
            <a:avLst/>
          </a:prstGeom>
        </p:spPr>
      </p:pic>
    </p:spTree>
    <p:extLst>
      <p:ext uri="{BB962C8B-B14F-4D97-AF65-F5344CB8AC3E}">
        <p14:creationId xmlns:p14="http://schemas.microsoft.com/office/powerpoint/2010/main" val="345989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7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A416FDBD-B09E-4866-BFC6-BA376856A6AB}"/>
              </a:ext>
            </a:extLst>
          </p:cNvPr>
          <p:cNvSpPr>
            <a:spLocks noGrp="1"/>
          </p:cNvSpPr>
          <p:nvPr>
            <p:ph idx="1"/>
          </p:nvPr>
        </p:nvSpPr>
        <p:spPr>
          <a:xfrm>
            <a:off x="838200" y="4154749"/>
            <a:ext cx="2890421" cy="2022213"/>
          </a:xfrm>
        </p:spPr>
        <p:txBody>
          <a:bodyPr>
            <a:normAutofit lnSpcReduction="10000"/>
          </a:bodyPr>
          <a:lstStyle/>
          <a:p>
            <a:pPr marL="0" indent="0">
              <a:buNone/>
            </a:pPr>
            <a:r>
              <a:rPr lang="fr-FR" dirty="0"/>
              <a:t>Visualisation réalisée avec l’outil </a:t>
            </a:r>
            <a:r>
              <a:rPr lang="fr-FR" dirty="0" err="1"/>
              <a:t>opensource</a:t>
            </a:r>
            <a:r>
              <a:rPr lang="fr-FR" dirty="0"/>
              <a:t> </a:t>
            </a:r>
            <a:r>
              <a:rPr lang="fr-FR" dirty="0">
                <a:hlinkClick r:id="rId5"/>
              </a:rPr>
              <a:t>Patent2NET</a:t>
            </a:r>
            <a:endParaRPr lang="fr-FR" dirty="0"/>
          </a:p>
          <a:p>
            <a:pPr marL="0" indent="0">
              <a:buNone/>
            </a:pPr>
            <a:r>
              <a:rPr lang="fr-FR" dirty="0"/>
              <a:t>(extrait)</a:t>
            </a:r>
          </a:p>
        </p:txBody>
      </p:sp>
      <p:pic>
        <p:nvPicPr>
          <p:cNvPr id="4" name="Image 3">
            <a:extLst>
              <a:ext uri="{FF2B5EF4-FFF2-40B4-BE49-F238E27FC236}">
                <a16:creationId xmlns:a16="http://schemas.microsoft.com/office/drawing/2014/main" id="{294426B2-F357-43F9-AE75-0F717B416642}"/>
              </a:ext>
            </a:extLst>
          </p:cNvPr>
          <p:cNvPicPr>
            <a:picLocks noChangeAspect="1"/>
          </p:cNvPicPr>
          <p:nvPr/>
        </p:nvPicPr>
        <p:blipFill>
          <a:blip r:embed="rId6"/>
          <a:stretch>
            <a:fillRect/>
          </a:stretch>
        </p:blipFill>
        <p:spPr>
          <a:xfrm>
            <a:off x="4460314" y="1261200"/>
            <a:ext cx="7319614" cy="5129073"/>
          </a:xfrm>
          <a:prstGeom prst="rect">
            <a:avLst/>
          </a:prstGeom>
        </p:spPr>
      </p:pic>
      <p:sp>
        <p:nvSpPr>
          <p:cNvPr id="2" name="Titre 1">
            <a:extLst>
              <a:ext uri="{FF2B5EF4-FFF2-40B4-BE49-F238E27FC236}">
                <a16:creationId xmlns:a16="http://schemas.microsoft.com/office/drawing/2014/main" id="{5F46462F-DF65-4679-B862-6BA5493EF2C6}"/>
              </a:ext>
            </a:extLst>
          </p:cNvPr>
          <p:cNvSpPr>
            <a:spLocks noGrp="1"/>
          </p:cNvSpPr>
          <p:nvPr>
            <p:ph type="title"/>
          </p:nvPr>
        </p:nvSpPr>
        <p:spPr>
          <a:xfrm>
            <a:off x="412072" y="178694"/>
            <a:ext cx="6414856" cy="2302615"/>
          </a:xfrm>
          <a:solidFill>
            <a:schemeClr val="bg1"/>
          </a:solidFill>
        </p:spPr>
        <p:txBody>
          <a:bodyPr>
            <a:normAutofit fontScale="90000"/>
          </a:bodyPr>
          <a:lstStyle/>
          <a:p>
            <a:r>
              <a:rPr lang="fr-FR" dirty="0"/>
              <a:t>Exemple : visualisation des relations qui unissent les demandeurs de brevets dans le domaine de l’impression 3D</a:t>
            </a:r>
          </a:p>
        </p:txBody>
      </p:sp>
      <p:pic>
        <p:nvPicPr>
          <p:cNvPr id="5" name="07-Citations">
            <a:hlinkClick r:id="" action="ppaction://media"/>
            <a:extLst>
              <a:ext uri="{FF2B5EF4-FFF2-40B4-BE49-F238E27FC236}">
                <a16:creationId xmlns:a16="http://schemas.microsoft.com/office/drawing/2014/main" id="{869FB7C9-8365-4982-BEFF-7962C905F6A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04749" y="232584"/>
            <a:ext cx="487363" cy="487363"/>
          </a:xfrm>
          <a:prstGeom prst="rect">
            <a:avLst/>
          </a:prstGeom>
        </p:spPr>
      </p:pic>
    </p:spTree>
    <p:extLst>
      <p:ext uri="{BB962C8B-B14F-4D97-AF65-F5344CB8AC3E}">
        <p14:creationId xmlns:p14="http://schemas.microsoft.com/office/powerpoint/2010/main" val="2273132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0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B97A8D-7687-40EC-9A28-EA97F64AEEA6}"/>
              </a:ext>
            </a:extLst>
          </p:cNvPr>
          <p:cNvSpPr>
            <a:spLocks noGrp="1"/>
          </p:cNvSpPr>
          <p:nvPr>
            <p:ph type="title"/>
          </p:nvPr>
        </p:nvSpPr>
        <p:spPr>
          <a:xfrm>
            <a:off x="838200" y="365125"/>
            <a:ext cx="9521686" cy="1325563"/>
          </a:xfrm>
        </p:spPr>
        <p:txBody>
          <a:bodyPr/>
          <a:lstStyle/>
          <a:p>
            <a:r>
              <a:rPr lang="fr-FR" dirty="0"/>
              <a:t>De l’utilité des renseignements contenus dans le texte intégral des brevets</a:t>
            </a:r>
          </a:p>
        </p:txBody>
      </p:sp>
      <p:graphicFrame>
        <p:nvGraphicFramePr>
          <p:cNvPr id="9" name="Graphique 8">
            <a:extLst>
              <a:ext uri="{FF2B5EF4-FFF2-40B4-BE49-F238E27FC236}">
                <a16:creationId xmlns:a16="http://schemas.microsoft.com/office/drawing/2014/main" id="{69276E9E-F4FD-4079-89ED-4C5651FE8327}"/>
              </a:ext>
            </a:extLst>
          </p:cNvPr>
          <p:cNvGraphicFramePr/>
          <p:nvPr>
            <p:extLst>
              <p:ext uri="{D42A27DB-BD31-4B8C-83A1-F6EECF244321}">
                <p14:modId xmlns:p14="http://schemas.microsoft.com/office/powerpoint/2010/main" val="2788691642"/>
              </p:ext>
            </p:extLst>
          </p:nvPr>
        </p:nvGraphicFramePr>
        <p:xfrm>
          <a:off x="599660" y="1690688"/>
          <a:ext cx="9521686" cy="4924723"/>
        </p:xfrm>
        <a:graphic>
          <a:graphicData uri="http://schemas.openxmlformats.org/drawingml/2006/chart">
            <c:chart xmlns:c="http://schemas.openxmlformats.org/drawingml/2006/chart" xmlns:r="http://schemas.openxmlformats.org/officeDocument/2006/relationships" r:id="rId5"/>
          </a:graphicData>
        </a:graphic>
      </p:graphicFrame>
      <p:sp>
        <p:nvSpPr>
          <p:cNvPr id="12" name="ZoneTexte 11">
            <a:extLst>
              <a:ext uri="{FF2B5EF4-FFF2-40B4-BE49-F238E27FC236}">
                <a16:creationId xmlns:a16="http://schemas.microsoft.com/office/drawing/2014/main" id="{9123C4E6-7CAC-4DE6-B76D-1CE68AD70312}"/>
              </a:ext>
            </a:extLst>
          </p:cNvPr>
          <p:cNvSpPr txBox="1"/>
          <p:nvPr/>
        </p:nvSpPr>
        <p:spPr>
          <a:xfrm>
            <a:off x="6387548" y="2001079"/>
            <a:ext cx="5112027" cy="830997"/>
          </a:xfrm>
          <a:prstGeom prst="rect">
            <a:avLst/>
          </a:prstGeom>
          <a:noFill/>
        </p:spPr>
        <p:txBody>
          <a:bodyPr wrap="square" rtlCol="0">
            <a:spAutoFit/>
          </a:bodyPr>
          <a:lstStyle/>
          <a:p>
            <a:r>
              <a:rPr lang="fr-FR" sz="2400" dirty="0"/>
              <a:t>Localisation de l’information technique en matière de recherche appliquée :</a:t>
            </a:r>
          </a:p>
        </p:txBody>
      </p:sp>
      <p:pic>
        <p:nvPicPr>
          <p:cNvPr id="3" name="08-Utilite">
            <a:hlinkClick r:id="" action="ppaction://media"/>
            <a:extLst>
              <a:ext uri="{FF2B5EF4-FFF2-40B4-BE49-F238E27FC236}">
                <a16:creationId xmlns:a16="http://schemas.microsoft.com/office/drawing/2014/main" id="{6170730A-7BFB-4866-A2BA-152735030A0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10118" y="365125"/>
            <a:ext cx="487363" cy="487363"/>
          </a:xfrm>
          <a:prstGeom prst="rect">
            <a:avLst/>
          </a:prstGeom>
        </p:spPr>
      </p:pic>
    </p:spTree>
    <p:extLst>
      <p:ext uri="{BB962C8B-B14F-4D97-AF65-F5344CB8AC3E}">
        <p14:creationId xmlns:p14="http://schemas.microsoft.com/office/powerpoint/2010/main" val="1253784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93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C169BFF-DAAB-46F1-B617-356E8A71D1F0}"/>
              </a:ext>
            </a:extLst>
          </p:cNvPr>
          <p:cNvSpPr>
            <a:spLocks noGrp="1"/>
          </p:cNvSpPr>
          <p:nvPr>
            <p:ph type="title"/>
          </p:nvPr>
        </p:nvSpPr>
        <p:spPr/>
        <p:txBody>
          <a:bodyPr/>
          <a:lstStyle/>
          <a:p>
            <a:r>
              <a:rPr lang="fr-FR" dirty="0"/>
              <a:t>Où trouver des informations brevet ?</a:t>
            </a:r>
          </a:p>
        </p:txBody>
      </p:sp>
      <p:sp>
        <p:nvSpPr>
          <p:cNvPr id="3" name="Espace réservé du contenu 2">
            <a:extLst>
              <a:ext uri="{FF2B5EF4-FFF2-40B4-BE49-F238E27FC236}">
                <a16:creationId xmlns:a16="http://schemas.microsoft.com/office/drawing/2014/main" id="{A169347B-51C9-461F-B864-71A54A7817F9}"/>
              </a:ext>
            </a:extLst>
          </p:cNvPr>
          <p:cNvSpPr>
            <a:spLocks noGrp="1"/>
          </p:cNvSpPr>
          <p:nvPr>
            <p:ph idx="1"/>
          </p:nvPr>
        </p:nvSpPr>
        <p:spPr>
          <a:xfrm>
            <a:off x="5221356" y="1825625"/>
            <a:ext cx="6331226" cy="4351338"/>
          </a:xfrm>
        </p:spPr>
        <p:txBody>
          <a:bodyPr>
            <a:normAutofit fontScale="92500" lnSpcReduction="20000"/>
          </a:bodyPr>
          <a:lstStyle/>
          <a:p>
            <a:r>
              <a:rPr lang="fr-FR" dirty="0"/>
              <a:t>Dans des publications et outils produits par les offices émetteurs</a:t>
            </a:r>
          </a:p>
          <a:p>
            <a:r>
              <a:rPr lang="fr-FR" dirty="0"/>
              <a:t>Dans certaines bases de données bibliographiques académiques</a:t>
            </a:r>
          </a:p>
          <a:p>
            <a:pPr lvl="1"/>
            <a:r>
              <a:rPr lang="fr-FR" dirty="0"/>
              <a:t>Sur abonnement : </a:t>
            </a:r>
            <a:r>
              <a:rPr lang="fr-FR" dirty="0" err="1"/>
              <a:t>SciFinder</a:t>
            </a:r>
            <a:r>
              <a:rPr lang="fr-FR" dirty="0"/>
              <a:t>, Web of Science (</a:t>
            </a:r>
            <a:r>
              <a:rPr lang="fr-FR" i="1" dirty="0" err="1"/>
              <a:t>Cited</a:t>
            </a:r>
            <a:r>
              <a:rPr lang="fr-FR" i="1" dirty="0"/>
              <a:t> </a:t>
            </a:r>
            <a:r>
              <a:rPr lang="fr-FR" i="1" dirty="0" err="1"/>
              <a:t>references</a:t>
            </a:r>
            <a:r>
              <a:rPr lang="fr-FR" dirty="0"/>
              <a:t>), Dimensions…</a:t>
            </a:r>
          </a:p>
          <a:p>
            <a:pPr lvl="1"/>
            <a:r>
              <a:rPr lang="fr-FR" dirty="0"/>
              <a:t>En accès libre : Microsoft Academic, The Lens (ex-Patent Lens)…</a:t>
            </a:r>
          </a:p>
          <a:p>
            <a:r>
              <a:rPr lang="fr-FR" dirty="0"/>
              <a:t>Dans des bases de données dédiées aux brevets</a:t>
            </a:r>
          </a:p>
          <a:p>
            <a:pPr lvl="1"/>
            <a:r>
              <a:rPr lang="fr-FR" dirty="0"/>
              <a:t>Sur abonnement : </a:t>
            </a:r>
            <a:r>
              <a:rPr lang="fr-FR" dirty="0" err="1"/>
              <a:t>Orbit</a:t>
            </a:r>
            <a:r>
              <a:rPr lang="fr-FR" dirty="0"/>
              <a:t>, Derwent Innovation (ex-Thomson Innovation)…</a:t>
            </a:r>
          </a:p>
          <a:p>
            <a:pPr lvl="1"/>
            <a:r>
              <a:rPr lang="fr-FR" dirty="0"/>
              <a:t>En accès libre : Google Patents, bases fournies par l’OMPI et les offices nationaux et régionaux</a:t>
            </a:r>
          </a:p>
        </p:txBody>
      </p:sp>
      <p:pic>
        <p:nvPicPr>
          <p:cNvPr id="6" name="Image 5">
            <a:extLst>
              <a:ext uri="{FF2B5EF4-FFF2-40B4-BE49-F238E27FC236}">
                <a16:creationId xmlns:a16="http://schemas.microsoft.com/office/drawing/2014/main" id="{1C4339A0-2E4E-4E03-A97E-099A6EA44A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9418" y="2422387"/>
            <a:ext cx="4305316" cy="3531704"/>
          </a:xfrm>
          <a:prstGeom prst="rect">
            <a:avLst/>
          </a:prstGeom>
        </p:spPr>
      </p:pic>
      <p:pic>
        <p:nvPicPr>
          <p:cNvPr id="4" name="09-Ou_trouver">
            <a:hlinkClick r:id="" action="ppaction://media"/>
            <a:extLst>
              <a:ext uri="{FF2B5EF4-FFF2-40B4-BE49-F238E27FC236}">
                <a16:creationId xmlns:a16="http://schemas.microsoft.com/office/drawing/2014/main" id="{766A40E4-7CCF-45C3-AA94-C73447C91FF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280257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52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2085</TotalTime>
  <Words>2864</Words>
  <Application>Microsoft Office PowerPoint</Application>
  <PresentationFormat>Widescreen</PresentationFormat>
  <Paragraphs>161</Paragraphs>
  <Slides>13</Slides>
  <Notes>13</Notes>
  <HiddenSlides>0</HiddenSlides>
  <MMClips>12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Calibri Light</vt:lpstr>
      <vt:lpstr>Wingdings</vt:lpstr>
      <vt:lpstr>Thème Office</vt:lpstr>
      <vt:lpstr>Découvrir les brevets d’invention</vt:lpstr>
      <vt:lpstr>Programme du cours</vt:lpstr>
      <vt:lpstr>Exploiter l’information brevet</vt:lpstr>
      <vt:lpstr>À quoi sert l’information brevet ?</vt:lpstr>
      <vt:lpstr>Exemple : l’information brevet sert à l’évaluation quantitative de la recherche</vt:lpstr>
      <vt:lpstr>Exemple : exploiter les informations de citation qui existent entre les brevets</vt:lpstr>
      <vt:lpstr>Exemple : visualisation des relations qui unissent les demandeurs de brevets dans le domaine de l’impression 3D</vt:lpstr>
      <vt:lpstr>De l’utilité des renseignements contenus dans le texte intégral des brevets</vt:lpstr>
      <vt:lpstr>Où trouver des informations brevet ?</vt:lpstr>
      <vt:lpstr>Citer convenablement un brevet</vt:lpstr>
      <vt:lpstr>Styles de citation brevets</vt:lpstr>
      <vt:lpstr>Un même brevet cité selon plusieurs styles</vt:lpstr>
      <vt:lpstr>Des éléments sous droits dans les brevets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Découvrir les brevets d’invention</dc:title>
  <dc:creator>Justine Fabre</dc:creator>
  <cp:lastModifiedBy>Convertio</cp:lastModifiedBy>
  <cp:revision>149</cp:revision>
  <dcterms:created xsi:type="dcterms:W3CDTF">2020-05-12T09:16:47Z</dcterms:created>
  <dcterms:modified xsi:type="dcterms:W3CDTF">2024-10-18T11:34:06Z</dcterms:modified>
</cp:coreProperties>
</file>