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45"/>
  </p:notesMasterIdLst>
  <p:sldIdLst>
    <p:sldId id="256" r:id="rId2"/>
    <p:sldId id="886" r:id="rId3"/>
    <p:sldId id="885" r:id="rId4"/>
    <p:sldId id="261" r:id="rId5"/>
    <p:sldId id="887" r:id="rId6"/>
    <p:sldId id="262" r:id="rId7"/>
    <p:sldId id="856" r:id="rId8"/>
    <p:sldId id="597" r:id="rId9"/>
    <p:sldId id="837" r:id="rId10"/>
    <p:sldId id="839" r:id="rId11"/>
    <p:sldId id="694" r:id="rId12"/>
    <p:sldId id="853" r:id="rId13"/>
    <p:sldId id="840" r:id="rId14"/>
    <p:sldId id="861" r:id="rId15"/>
    <p:sldId id="862" r:id="rId16"/>
    <p:sldId id="854" r:id="rId17"/>
    <p:sldId id="855" r:id="rId18"/>
    <p:sldId id="599" r:id="rId19"/>
    <p:sldId id="858" r:id="rId20"/>
    <p:sldId id="859" r:id="rId21"/>
    <p:sldId id="870" r:id="rId22"/>
    <p:sldId id="863" r:id="rId23"/>
    <p:sldId id="865" r:id="rId24"/>
    <p:sldId id="866" r:id="rId25"/>
    <p:sldId id="864" r:id="rId26"/>
    <p:sldId id="867" r:id="rId27"/>
    <p:sldId id="868" r:id="rId28"/>
    <p:sldId id="869" r:id="rId29"/>
    <p:sldId id="876" r:id="rId30"/>
    <p:sldId id="877" r:id="rId31"/>
    <p:sldId id="878" r:id="rId32"/>
    <p:sldId id="879" r:id="rId33"/>
    <p:sldId id="880" r:id="rId34"/>
    <p:sldId id="881" r:id="rId35"/>
    <p:sldId id="882" r:id="rId36"/>
    <p:sldId id="883" r:id="rId37"/>
    <p:sldId id="871" r:id="rId38"/>
    <p:sldId id="874" r:id="rId39"/>
    <p:sldId id="872" r:id="rId40"/>
    <p:sldId id="873" r:id="rId41"/>
    <p:sldId id="875" r:id="rId42"/>
    <p:sldId id="884" r:id="rId43"/>
    <p:sldId id="834"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2BB46FC-5002-4306-A356-4734E431F644}">
          <p14:sldIdLst>
            <p14:sldId id="256"/>
            <p14:sldId id="886"/>
          </p14:sldIdLst>
        </p14:section>
        <p14:section name="Définir la SO" id="{1A7FEDC7-D4B1-4AF5-BA43-DA2DEE33F64A}">
          <p14:sldIdLst>
            <p14:sldId id="885"/>
            <p14:sldId id="261"/>
          </p14:sldIdLst>
        </p14:section>
        <p14:section name="Principes SO" id="{D44F8D63-EE90-4C8D-8F39-CE5A2FBBDEA3}">
          <p14:sldIdLst>
            <p14:sldId id="887"/>
            <p14:sldId id="262"/>
            <p14:sldId id="856"/>
            <p14:sldId id="597"/>
          </p14:sldIdLst>
        </p14:section>
        <p14:section name="Composantes SO" id="{8F0612C7-F385-47ED-A1DD-34203CBEB9E5}">
          <p14:sldIdLst>
            <p14:sldId id="837"/>
          </p14:sldIdLst>
        </p14:section>
        <p14:section name="L'accès ouvert" id="{A4561F0D-B97A-452F-8467-7C8B4D96756E}">
          <p14:sldIdLst>
            <p14:sldId id="839"/>
            <p14:sldId id="694"/>
            <p14:sldId id="853"/>
            <p14:sldId id="840"/>
            <p14:sldId id="861"/>
            <p14:sldId id="862"/>
          </p14:sldIdLst>
        </p14:section>
        <p14:section name="Ouverture des données et matériaux" id="{B42DDD0A-8678-40ED-828D-94C75D57FA2F}">
          <p14:sldIdLst>
            <p14:sldId id="854"/>
            <p14:sldId id="855"/>
            <p14:sldId id="599"/>
            <p14:sldId id="858"/>
            <p14:sldId id="859"/>
            <p14:sldId id="870"/>
          </p14:sldIdLst>
        </p14:section>
        <p14:section name="Logiciels libres" id="{D27E22F8-0645-4A3D-B72D-498D059151F8}">
          <p14:sldIdLst>
            <p14:sldId id="863"/>
            <p14:sldId id="865"/>
            <p14:sldId id="866"/>
            <p14:sldId id="864"/>
          </p14:sldIdLst>
        </p14:section>
        <p14:section name="Ouvrir la recherche en train de se faire" id="{9B4F56C3-0CF9-4D61-81F9-6B65556B3607}">
          <p14:sldIdLst>
            <p14:sldId id="867"/>
            <p14:sldId id="868"/>
            <p14:sldId id="869"/>
          </p14:sldIdLst>
        </p14:section>
        <p14:section name="Infrastructures ouvertes" id="{DA890A4E-C526-4085-BF51-8F4621AB1CFF}">
          <p14:sldIdLst>
            <p14:sldId id="876"/>
            <p14:sldId id="877"/>
            <p14:sldId id="878"/>
          </p14:sldIdLst>
        </p14:section>
        <p14:section name="Évaluation ouverte" id="{12FB4968-87E6-4E67-8B12-CC50F3E2CA71}">
          <p14:sldIdLst>
            <p14:sldId id="879"/>
            <p14:sldId id="880"/>
            <p14:sldId id="881"/>
            <p14:sldId id="882"/>
            <p14:sldId id="883"/>
          </p14:sldIdLst>
        </p14:section>
        <p14:section name="SO et société" id="{4470BE36-CB2E-41BC-8D13-77B002449583}">
          <p14:sldIdLst>
            <p14:sldId id="871"/>
            <p14:sldId id="874"/>
            <p14:sldId id="872"/>
            <p14:sldId id="873"/>
            <p14:sldId id="875"/>
            <p14:sldId id="884"/>
            <p14:sldId id="83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67824" autoAdjust="0"/>
  </p:normalViewPr>
  <p:slideViewPr>
    <p:cSldViewPr snapToGrid="0">
      <p:cViewPr>
        <p:scale>
          <a:sx n="75" d="100"/>
          <a:sy n="75" d="100"/>
        </p:scale>
        <p:origin x="2760"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16012C-30FC-4BF0-A435-90906CDB02FE}" type="doc">
      <dgm:prSet loTypeId="urn:microsoft.com/office/officeart/2005/8/layout/arrow2" loCatId="process" qsTypeId="urn:microsoft.com/office/officeart/2005/8/quickstyle/simple1" qsCatId="simple" csTypeId="urn:microsoft.com/office/officeart/2005/8/colors/colorful3" csCatId="colorful" phldr="1"/>
      <dgm:spPr/>
    </dgm:pt>
    <dgm:pt modelId="{A6ACAA6D-8FB7-42F0-BE7E-D655041A2418}">
      <dgm:prSet phldrT="[Texte]"/>
      <dgm:spPr>
        <a:solidFill>
          <a:srgbClr val="A1A1A1"/>
        </a:solidFill>
      </dgm:spPr>
      <dgm:t>
        <a:bodyPr/>
        <a:lstStyle/>
        <a:p>
          <a:r>
            <a:rPr lang="fr-FR" dirty="0">
              <a:solidFill>
                <a:schemeClr val="bg1"/>
              </a:solidFill>
            </a:rPr>
            <a:t>Années 1990 : une naissance pleine de promesses</a:t>
          </a:r>
        </a:p>
      </dgm:t>
    </dgm:pt>
    <dgm:pt modelId="{4335F9DB-8F9A-4541-AB5F-894A24FC8203}" type="parTrans" cxnId="{3A659780-B869-4443-A6AF-72835345EC62}">
      <dgm:prSet/>
      <dgm:spPr/>
      <dgm:t>
        <a:bodyPr/>
        <a:lstStyle/>
        <a:p>
          <a:endParaRPr lang="fr-FR"/>
        </a:p>
      </dgm:t>
    </dgm:pt>
    <dgm:pt modelId="{C1F1D564-998D-44C5-A233-C1747BC4D597}" type="sibTrans" cxnId="{3A659780-B869-4443-A6AF-72835345EC62}">
      <dgm:prSet/>
      <dgm:spPr/>
      <dgm:t>
        <a:bodyPr/>
        <a:lstStyle/>
        <a:p>
          <a:endParaRPr lang="fr-FR"/>
        </a:p>
      </dgm:t>
    </dgm:pt>
    <dgm:pt modelId="{B67E6AE8-7471-4AF5-AEED-E5ABB6A2DB8F}">
      <dgm:prSet phldrT="[Texte]"/>
      <dgm:spPr>
        <a:solidFill>
          <a:srgbClr val="AC770D"/>
        </a:solidFill>
      </dgm:spPr>
      <dgm:t>
        <a:bodyPr/>
        <a:lstStyle/>
        <a:p>
          <a:r>
            <a:rPr lang="fr-FR" dirty="0">
              <a:solidFill>
                <a:schemeClr val="bg1"/>
              </a:solidFill>
            </a:rPr>
            <a:t>Années 2000 : la fougue de la jeunesse</a:t>
          </a:r>
        </a:p>
      </dgm:t>
    </dgm:pt>
    <dgm:pt modelId="{50935B68-4E4B-4F48-86C9-7F95DCEDB0C5}" type="parTrans" cxnId="{C7618949-5371-4C7D-8B35-DFD6D2405197}">
      <dgm:prSet/>
      <dgm:spPr/>
      <dgm:t>
        <a:bodyPr/>
        <a:lstStyle/>
        <a:p>
          <a:endParaRPr lang="fr-FR"/>
        </a:p>
      </dgm:t>
    </dgm:pt>
    <dgm:pt modelId="{BBE84001-2DD6-4611-85FD-8488CB2EB050}" type="sibTrans" cxnId="{C7618949-5371-4C7D-8B35-DFD6D2405197}">
      <dgm:prSet/>
      <dgm:spPr/>
      <dgm:t>
        <a:bodyPr/>
        <a:lstStyle/>
        <a:p>
          <a:endParaRPr lang="fr-FR"/>
        </a:p>
      </dgm:t>
    </dgm:pt>
    <dgm:pt modelId="{B6F9BAF5-3F54-4B6A-B5FD-490525A14BE1}">
      <dgm:prSet phldrT="[Texte]"/>
      <dgm:spPr>
        <a:solidFill>
          <a:srgbClr val="B43500"/>
        </a:solidFill>
      </dgm:spPr>
      <dgm:t>
        <a:bodyPr/>
        <a:lstStyle/>
        <a:p>
          <a:r>
            <a:rPr lang="fr-FR" dirty="0">
              <a:solidFill>
                <a:schemeClr val="bg1"/>
              </a:solidFill>
            </a:rPr>
            <a:t>Années 2020 : la maturité ?</a:t>
          </a:r>
        </a:p>
      </dgm:t>
    </dgm:pt>
    <dgm:pt modelId="{297FBD75-09AF-49DB-96C9-B866F8A94248}" type="parTrans" cxnId="{4B786158-7D2F-47CA-AA7E-F0F750D1EECA}">
      <dgm:prSet/>
      <dgm:spPr/>
      <dgm:t>
        <a:bodyPr/>
        <a:lstStyle/>
        <a:p>
          <a:endParaRPr lang="fr-FR"/>
        </a:p>
      </dgm:t>
    </dgm:pt>
    <dgm:pt modelId="{C4BE2F37-9875-4A2F-B816-52DD10AAEB04}" type="sibTrans" cxnId="{4B786158-7D2F-47CA-AA7E-F0F750D1EECA}">
      <dgm:prSet/>
      <dgm:spPr/>
      <dgm:t>
        <a:bodyPr/>
        <a:lstStyle/>
        <a:p>
          <a:endParaRPr lang="fr-FR"/>
        </a:p>
      </dgm:t>
    </dgm:pt>
    <dgm:pt modelId="{BE06E939-9E6B-473E-91EA-A906C1C2FC0F}">
      <dgm:prSet phldrT="[Texte]"/>
      <dgm:spPr>
        <a:solidFill>
          <a:srgbClr val="AF5200"/>
        </a:solidFill>
      </dgm:spPr>
      <dgm:t>
        <a:bodyPr/>
        <a:lstStyle/>
        <a:p>
          <a:r>
            <a:rPr lang="fr-FR" dirty="0">
              <a:solidFill>
                <a:schemeClr val="bg1"/>
              </a:solidFill>
            </a:rPr>
            <a:t>Années 2010 : l’entrée dans l’âge adulte</a:t>
          </a:r>
        </a:p>
      </dgm:t>
    </dgm:pt>
    <dgm:pt modelId="{192FF474-0FF8-4DF8-98A7-D4B6310208A7}" type="parTrans" cxnId="{D73DCCB5-3625-4ED1-9C0E-C7ACCA4CBCE5}">
      <dgm:prSet/>
      <dgm:spPr/>
      <dgm:t>
        <a:bodyPr/>
        <a:lstStyle/>
        <a:p>
          <a:endParaRPr lang="fr-FR"/>
        </a:p>
      </dgm:t>
    </dgm:pt>
    <dgm:pt modelId="{6569D285-C9EE-43C4-B288-2CC90538ADDD}" type="sibTrans" cxnId="{D73DCCB5-3625-4ED1-9C0E-C7ACCA4CBCE5}">
      <dgm:prSet/>
      <dgm:spPr/>
      <dgm:t>
        <a:bodyPr/>
        <a:lstStyle/>
        <a:p>
          <a:endParaRPr lang="fr-FR"/>
        </a:p>
      </dgm:t>
    </dgm:pt>
    <dgm:pt modelId="{E05BB63E-600F-4140-84D5-3177DDA08E5A}" type="pres">
      <dgm:prSet presAssocID="{FC16012C-30FC-4BF0-A435-90906CDB02FE}" presName="arrowDiagram" presStyleCnt="0">
        <dgm:presLayoutVars>
          <dgm:chMax val="5"/>
          <dgm:dir/>
          <dgm:resizeHandles val="exact"/>
        </dgm:presLayoutVars>
      </dgm:prSet>
      <dgm:spPr/>
    </dgm:pt>
    <dgm:pt modelId="{F02AE125-631C-4BAC-A713-C583E0289825}" type="pres">
      <dgm:prSet presAssocID="{FC16012C-30FC-4BF0-A435-90906CDB02FE}" presName="arrow" presStyleLbl="bgShp" presStyleIdx="0" presStyleCnt="1" custScaleY="114540"/>
      <dgm:spPr/>
    </dgm:pt>
    <dgm:pt modelId="{2BA4FB9C-535B-4EF4-9E88-88AB239C5FEA}" type="pres">
      <dgm:prSet presAssocID="{FC16012C-30FC-4BF0-A435-90906CDB02FE}" presName="arrowDiagram4" presStyleCnt="0"/>
      <dgm:spPr/>
    </dgm:pt>
    <dgm:pt modelId="{1CEBCBA3-0460-4FC1-8121-92146B4B57C2}" type="pres">
      <dgm:prSet presAssocID="{A6ACAA6D-8FB7-42F0-BE7E-D655041A2418}" presName="bullet4a" presStyleLbl="node1" presStyleIdx="0" presStyleCnt="4" custLinFactX="45075" custLinFactNeighborX="100000" custLinFactNeighborY="-60566"/>
      <dgm:spPr/>
    </dgm:pt>
    <dgm:pt modelId="{5B5B287D-5761-4D59-9A09-0BF394221242}" type="pres">
      <dgm:prSet presAssocID="{A6ACAA6D-8FB7-42F0-BE7E-D655041A2418}" presName="textBox4a" presStyleLbl="revTx" presStyleIdx="0" presStyleCnt="4" custScaleY="84961" custLinFactNeighborX="7686" custLinFactNeighborY="-2719">
        <dgm:presLayoutVars>
          <dgm:bulletEnabled val="1"/>
        </dgm:presLayoutVars>
      </dgm:prSet>
      <dgm:spPr>
        <a:prstGeom prst="roundRect">
          <a:avLst/>
        </a:prstGeom>
      </dgm:spPr>
    </dgm:pt>
    <dgm:pt modelId="{79143033-F1DD-4554-A42A-ABDB361465C1}" type="pres">
      <dgm:prSet presAssocID="{B67E6AE8-7471-4AF5-AEED-E5ABB6A2DB8F}" presName="bullet4b" presStyleLbl="node1" presStyleIdx="1" presStyleCnt="4"/>
      <dgm:spPr/>
    </dgm:pt>
    <dgm:pt modelId="{1A8C770E-6C7B-48A4-9D92-111263F65822}" type="pres">
      <dgm:prSet presAssocID="{B67E6AE8-7471-4AF5-AEED-E5ABB6A2DB8F}" presName="textBox4b" presStyleLbl="revTx" presStyleIdx="1" presStyleCnt="4" custScaleX="82090" custScaleY="31987" custLinFactNeighborX="-14448" custLinFactNeighborY="-25427">
        <dgm:presLayoutVars>
          <dgm:bulletEnabled val="1"/>
        </dgm:presLayoutVars>
      </dgm:prSet>
      <dgm:spPr>
        <a:prstGeom prst="roundRect">
          <a:avLst/>
        </a:prstGeom>
      </dgm:spPr>
    </dgm:pt>
    <dgm:pt modelId="{3737B70B-F0C7-4FA0-8C80-D3FEB7027B2E}" type="pres">
      <dgm:prSet presAssocID="{BE06E939-9E6B-473E-91EA-A906C1C2FC0F}" presName="bullet4c" presStyleLbl="node1" presStyleIdx="2" presStyleCnt="4" custLinFactNeighborX="-4874" custLinFactNeighborY="-22332"/>
      <dgm:spPr/>
    </dgm:pt>
    <dgm:pt modelId="{7015A96D-A39E-4919-8CD6-0785C1AA6D38}" type="pres">
      <dgm:prSet presAssocID="{BE06E939-9E6B-473E-91EA-A906C1C2FC0F}" presName="textBox4c" presStyleLbl="revTx" presStyleIdx="2" presStyleCnt="4" custScaleX="86283" custScaleY="23005" custLinFactNeighborX="883" custLinFactNeighborY="-36129">
        <dgm:presLayoutVars>
          <dgm:bulletEnabled val="1"/>
        </dgm:presLayoutVars>
      </dgm:prSet>
      <dgm:spPr>
        <a:prstGeom prst="roundRect">
          <a:avLst/>
        </a:prstGeom>
      </dgm:spPr>
    </dgm:pt>
    <dgm:pt modelId="{946CBDE9-4E28-4605-A794-026E529483A0}" type="pres">
      <dgm:prSet presAssocID="{B6F9BAF5-3F54-4B6A-B5FD-490525A14BE1}" presName="bullet4d" presStyleLbl="node1" presStyleIdx="3" presStyleCnt="4" custScaleX="185136" custScaleY="190418" custLinFactX="18244" custLinFactNeighborX="100000" custLinFactNeighborY="-59830"/>
      <dgm:spPr/>
    </dgm:pt>
    <dgm:pt modelId="{07F9CCC7-BD2B-474D-AD25-1191A933C291}" type="pres">
      <dgm:prSet presAssocID="{B6F9BAF5-3F54-4B6A-B5FD-490525A14BE1}" presName="textBox4d" presStyleLbl="revTx" presStyleIdx="3" presStyleCnt="4" custScaleX="89378" custScaleY="14683" custLinFactNeighborX="-10022" custLinFactNeighborY="-83155">
        <dgm:presLayoutVars>
          <dgm:bulletEnabled val="1"/>
        </dgm:presLayoutVars>
      </dgm:prSet>
      <dgm:spPr>
        <a:prstGeom prst="roundRect">
          <a:avLst/>
        </a:prstGeom>
      </dgm:spPr>
    </dgm:pt>
  </dgm:ptLst>
  <dgm:cxnLst>
    <dgm:cxn modelId="{1004182D-C631-4B61-A86E-DF11A5F1DF84}" type="presOf" srcId="{B6F9BAF5-3F54-4B6A-B5FD-490525A14BE1}" destId="{07F9CCC7-BD2B-474D-AD25-1191A933C291}" srcOrd="0" destOrd="0" presId="urn:microsoft.com/office/officeart/2005/8/layout/arrow2"/>
    <dgm:cxn modelId="{B423ED67-1FC6-4942-A626-D05E0EC49C82}" type="presOf" srcId="{FC16012C-30FC-4BF0-A435-90906CDB02FE}" destId="{E05BB63E-600F-4140-84D5-3177DDA08E5A}" srcOrd="0" destOrd="0" presId="urn:microsoft.com/office/officeart/2005/8/layout/arrow2"/>
    <dgm:cxn modelId="{C7618949-5371-4C7D-8B35-DFD6D2405197}" srcId="{FC16012C-30FC-4BF0-A435-90906CDB02FE}" destId="{B67E6AE8-7471-4AF5-AEED-E5ABB6A2DB8F}" srcOrd="1" destOrd="0" parTransId="{50935B68-4E4B-4F48-86C9-7F95DCEDB0C5}" sibTransId="{BBE84001-2DD6-4611-85FD-8488CB2EB050}"/>
    <dgm:cxn modelId="{4B786158-7D2F-47CA-AA7E-F0F750D1EECA}" srcId="{FC16012C-30FC-4BF0-A435-90906CDB02FE}" destId="{B6F9BAF5-3F54-4B6A-B5FD-490525A14BE1}" srcOrd="3" destOrd="0" parTransId="{297FBD75-09AF-49DB-96C9-B866F8A94248}" sibTransId="{C4BE2F37-9875-4A2F-B816-52DD10AAEB04}"/>
    <dgm:cxn modelId="{3A659780-B869-4443-A6AF-72835345EC62}" srcId="{FC16012C-30FC-4BF0-A435-90906CDB02FE}" destId="{A6ACAA6D-8FB7-42F0-BE7E-D655041A2418}" srcOrd="0" destOrd="0" parTransId="{4335F9DB-8F9A-4541-AB5F-894A24FC8203}" sibTransId="{C1F1D564-998D-44C5-A233-C1747BC4D597}"/>
    <dgm:cxn modelId="{8438B487-991A-4580-8B39-CBBF89D37BFA}" type="presOf" srcId="{BE06E939-9E6B-473E-91EA-A906C1C2FC0F}" destId="{7015A96D-A39E-4919-8CD6-0785C1AA6D38}" srcOrd="0" destOrd="0" presId="urn:microsoft.com/office/officeart/2005/8/layout/arrow2"/>
    <dgm:cxn modelId="{AF39A4A0-F42A-46FD-8718-87FAB8BA57C3}" type="presOf" srcId="{A6ACAA6D-8FB7-42F0-BE7E-D655041A2418}" destId="{5B5B287D-5761-4D59-9A09-0BF394221242}" srcOrd="0" destOrd="0" presId="urn:microsoft.com/office/officeart/2005/8/layout/arrow2"/>
    <dgm:cxn modelId="{D73DCCB5-3625-4ED1-9C0E-C7ACCA4CBCE5}" srcId="{FC16012C-30FC-4BF0-A435-90906CDB02FE}" destId="{BE06E939-9E6B-473E-91EA-A906C1C2FC0F}" srcOrd="2" destOrd="0" parTransId="{192FF474-0FF8-4DF8-98A7-D4B6310208A7}" sibTransId="{6569D285-C9EE-43C4-B288-2CC90538ADDD}"/>
    <dgm:cxn modelId="{8A7BE5DE-8172-4F1C-BE31-34FF1C62933B}" type="presOf" srcId="{B67E6AE8-7471-4AF5-AEED-E5ABB6A2DB8F}" destId="{1A8C770E-6C7B-48A4-9D92-111263F65822}" srcOrd="0" destOrd="0" presId="urn:microsoft.com/office/officeart/2005/8/layout/arrow2"/>
    <dgm:cxn modelId="{298E11F0-77D7-4B08-A045-E32B6BDFD8AC}" type="presParOf" srcId="{E05BB63E-600F-4140-84D5-3177DDA08E5A}" destId="{F02AE125-631C-4BAC-A713-C583E0289825}" srcOrd="0" destOrd="0" presId="urn:microsoft.com/office/officeart/2005/8/layout/arrow2"/>
    <dgm:cxn modelId="{648F7EE5-6253-4826-8DE3-E452D863627A}" type="presParOf" srcId="{E05BB63E-600F-4140-84D5-3177DDA08E5A}" destId="{2BA4FB9C-535B-4EF4-9E88-88AB239C5FEA}" srcOrd="1" destOrd="0" presId="urn:microsoft.com/office/officeart/2005/8/layout/arrow2"/>
    <dgm:cxn modelId="{632A7CBA-53AE-464E-9705-0E1CBD6755DB}" type="presParOf" srcId="{2BA4FB9C-535B-4EF4-9E88-88AB239C5FEA}" destId="{1CEBCBA3-0460-4FC1-8121-92146B4B57C2}" srcOrd="0" destOrd="0" presId="urn:microsoft.com/office/officeart/2005/8/layout/arrow2"/>
    <dgm:cxn modelId="{FC6FE7B7-D22B-4BC6-A735-834EBDB781B2}" type="presParOf" srcId="{2BA4FB9C-535B-4EF4-9E88-88AB239C5FEA}" destId="{5B5B287D-5761-4D59-9A09-0BF394221242}" srcOrd="1" destOrd="0" presId="urn:microsoft.com/office/officeart/2005/8/layout/arrow2"/>
    <dgm:cxn modelId="{6AC4A322-B2E2-4163-BBF4-E13F4372D729}" type="presParOf" srcId="{2BA4FB9C-535B-4EF4-9E88-88AB239C5FEA}" destId="{79143033-F1DD-4554-A42A-ABDB361465C1}" srcOrd="2" destOrd="0" presId="urn:microsoft.com/office/officeart/2005/8/layout/arrow2"/>
    <dgm:cxn modelId="{6E526496-14F7-425E-8A35-B4BA324A9DB7}" type="presParOf" srcId="{2BA4FB9C-535B-4EF4-9E88-88AB239C5FEA}" destId="{1A8C770E-6C7B-48A4-9D92-111263F65822}" srcOrd="3" destOrd="0" presId="urn:microsoft.com/office/officeart/2005/8/layout/arrow2"/>
    <dgm:cxn modelId="{26AB4798-A46D-4EF8-BE60-688FB6530115}" type="presParOf" srcId="{2BA4FB9C-535B-4EF4-9E88-88AB239C5FEA}" destId="{3737B70B-F0C7-4FA0-8C80-D3FEB7027B2E}" srcOrd="4" destOrd="0" presId="urn:microsoft.com/office/officeart/2005/8/layout/arrow2"/>
    <dgm:cxn modelId="{0BB2070C-0519-4094-9FE5-50453A1C1849}" type="presParOf" srcId="{2BA4FB9C-535B-4EF4-9E88-88AB239C5FEA}" destId="{7015A96D-A39E-4919-8CD6-0785C1AA6D38}" srcOrd="5" destOrd="0" presId="urn:microsoft.com/office/officeart/2005/8/layout/arrow2"/>
    <dgm:cxn modelId="{A903FED9-9F25-4579-8723-C3D4B8E2EFFD}" type="presParOf" srcId="{2BA4FB9C-535B-4EF4-9E88-88AB239C5FEA}" destId="{946CBDE9-4E28-4605-A794-026E529483A0}" srcOrd="6" destOrd="0" presId="urn:microsoft.com/office/officeart/2005/8/layout/arrow2"/>
    <dgm:cxn modelId="{F67B8552-145A-4A18-A15F-E7468BA88748}" type="presParOf" srcId="{2BA4FB9C-535B-4EF4-9E88-88AB239C5FEA}" destId="{07F9CCC7-BD2B-474D-AD25-1191A933C291}"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AE125-631C-4BAC-A713-C583E0289825}">
      <dsp:nvSpPr>
        <dsp:cNvPr id="0" name=""/>
        <dsp:cNvSpPr/>
      </dsp:nvSpPr>
      <dsp:spPr>
        <a:xfrm>
          <a:off x="0" y="-1"/>
          <a:ext cx="8780015" cy="6285393"/>
        </a:xfrm>
        <a:prstGeom prst="swooshArrow">
          <a:avLst>
            <a:gd name="adj1" fmla="val 25000"/>
            <a:gd name="adj2" fmla="val 2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EBCBA3-0460-4FC1-8121-92146B4B57C2}">
      <dsp:nvSpPr>
        <dsp:cNvPr id="0" name=""/>
        <dsp:cNvSpPr/>
      </dsp:nvSpPr>
      <dsp:spPr>
        <a:xfrm>
          <a:off x="1157796" y="4357145"/>
          <a:ext cx="201940" cy="20194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5B287D-5761-4D59-9A09-0BF394221242}">
      <dsp:nvSpPr>
        <dsp:cNvPr id="0" name=""/>
        <dsp:cNvSpPr/>
      </dsp:nvSpPr>
      <dsp:spPr>
        <a:xfrm>
          <a:off x="1081197" y="4643118"/>
          <a:ext cx="1501382" cy="1109613"/>
        </a:xfrm>
        <a:prstGeom prst="roundRect">
          <a:avLst/>
        </a:prstGeom>
        <a:solidFill>
          <a:srgbClr val="A1A1A1"/>
        </a:solidFill>
        <a:ln>
          <a:noFill/>
        </a:ln>
        <a:effectLst/>
      </dsp:spPr>
      <dsp:style>
        <a:lnRef idx="0">
          <a:scrgbClr r="0" g="0" b="0"/>
        </a:lnRef>
        <a:fillRef idx="0">
          <a:scrgbClr r="0" g="0" b="0"/>
        </a:fillRef>
        <a:effectRef idx="0">
          <a:scrgbClr r="0" g="0" b="0"/>
        </a:effectRef>
        <a:fontRef idx="minor"/>
      </dsp:style>
      <dsp:txBody>
        <a:bodyPr spcFirstLastPara="0" vert="horz" wrap="square" lIns="107004" tIns="0" rIns="0" bIns="0"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bg1"/>
              </a:solidFill>
            </a:rPr>
            <a:t>Années 1990 : une naissance pleine de promesses</a:t>
          </a:r>
        </a:p>
      </dsp:txBody>
      <dsp:txXfrm>
        <a:off x="1135364" y="4697285"/>
        <a:ext cx="1393048" cy="1001279"/>
      </dsp:txXfrm>
    </dsp:sp>
    <dsp:sp modelId="{79143033-F1DD-4554-A42A-ABDB361465C1}">
      <dsp:nvSpPr>
        <dsp:cNvPr id="0" name=""/>
        <dsp:cNvSpPr/>
      </dsp:nvSpPr>
      <dsp:spPr>
        <a:xfrm>
          <a:off x="2291583" y="3203057"/>
          <a:ext cx="351200" cy="351200"/>
        </a:xfrm>
        <a:prstGeom prst="ellips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8C770E-6C7B-48A4-9D92-111263F65822}">
      <dsp:nvSpPr>
        <dsp:cNvPr id="0" name=""/>
        <dsp:cNvSpPr/>
      </dsp:nvSpPr>
      <dsp:spPr>
        <a:xfrm>
          <a:off x="2365904" y="3593813"/>
          <a:ext cx="1513578" cy="802167"/>
        </a:xfrm>
        <a:prstGeom prst="roundRect">
          <a:avLst/>
        </a:prstGeom>
        <a:solidFill>
          <a:srgbClr val="AC770D"/>
        </a:solidFill>
        <a:ln>
          <a:noFill/>
        </a:ln>
        <a:effectLst/>
      </dsp:spPr>
      <dsp:style>
        <a:lnRef idx="0">
          <a:scrgbClr r="0" g="0" b="0"/>
        </a:lnRef>
        <a:fillRef idx="0">
          <a:scrgbClr r="0" g="0" b="0"/>
        </a:fillRef>
        <a:effectRef idx="0">
          <a:scrgbClr r="0" g="0" b="0"/>
        </a:effectRef>
        <a:fontRef idx="minor"/>
      </dsp:style>
      <dsp:txBody>
        <a:bodyPr spcFirstLastPara="0" vert="horz" wrap="square" lIns="186094" tIns="0" rIns="0" bIns="0"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bg1"/>
              </a:solidFill>
            </a:rPr>
            <a:t>Années 2000 : la fougue de la jeunesse</a:t>
          </a:r>
        </a:p>
      </dsp:txBody>
      <dsp:txXfrm>
        <a:off x="2405063" y="3632972"/>
        <a:ext cx="1435260" cy="723849"/>
      </dsp:txXfrm>
    </dsp:sp>
    <dsp:sp modelId="{3737B70B-F0C7-4FA0-8C80-D3FEB7027B2E}">
      <dsp:nvSpPr>
        <dsp:cNvPr id="0" name=""/>
        <dsp:cNvSpPr/>
      </dsp:nvSpPr>
      <dsp:spPr>
        <a:xfrm>
          <a:off x="4090756" y="2158578"/>
          <a:ext cx="465340" cy="465340"/>
        </a:xfrm>
        <a:prstGeom prst="ellips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15A96D-A39E-4919-8CD6-0785C1AA6D38}">
      <dsp:nvSpPr>
        <dsp:cNvPr id="0" name=""/>
        <dsp:cNvSpPr/>
      </dsp:nvSpPr>
      <dsp:spPr>
        <a:xfrm>
          <a:off x="4488845" y="2575491"/>
          <a:ext cx="1590888" cy="780164"/>
        </a:xfrm>
        <a:prstGeom prst="roundRect">
          <a:avLst/>
        </a:prstGeom>
        <a:solidFill>
          <a:srgbClr val="AF5200"/>
        </a:solidFill>
        <a:ln>
          <a:noFill/>
        </a:ln>
        <a:effectLst/>
      </dsp:spPr>
      <dsp:style>
        <a:lnRef idx="0">
          <a:scrgbClr r="0" g="0" b="0"/>
        </a:lnRef>
        <a:fillRef idx="0">
          <a:scrgbClr r="0" g="0" b="0"/>
        </a:fillRef>
        <a:effectRef idx="0">
          <a:scrgbClr r="0" g="0" b="0"/>
        </a:effectRef>
        <a:fontRef idx="minor"/>
      </dsp:style>
      <dsp:txBody>
        <a:bodyPr spcFirstLastPara="0" vert="horz" wrap="square" lIns="246574" tIns="0" rIns="0" bIns="0"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bg1"/>
              </a:solidFill>
            </a:rPr>
            <a:t>Années 2010 : l’entrée dans l’âge adulte</a:t>
          </a:r>
        </a:p>
      </dsp:txBody>
      <dsp:txXfrm>
        <a:off x="4526929" y="2613575"/>
        <a:ext cx="1514720" cy="703996"/>
      </dsp:txXfrm>
    </dsp:sp>
    <dsp:sp modelId="{946CBDE9-4E28-4605-A794-026E529483A0}">
      <dsp:nvSpPr>
        <dsp:cNvPr id="0" name=""/>
        <dsp:cNvSpPr/>
      </dsp:nvSpPr>
      <dsp:spPr>
        <a:xfrm>
          <a:off x="6569470" y="985421"/>
          <a:ext cx="1154102" cy="1187029"/>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F9CCC7-BD2B-474D-AD25-1191A933C291}">
      <dsp:nvSpPr>
        <dsp:cNvPr id="0" name=""/>
        <dsp:cNvSpPr/>
      </dsp:nvSpPr>
      <dsp:spPr>
        <a:xfrm>
          <a:off x="6322549" y="358552"/>
          <a:ext cx="1647954" cy="577709"/>
        </a:xfrm>
        <a:prstGeom prst="roundRect">
          <a:avLst/>
        </a:prstGeom>
        <a:solidFill>
          <a:srgbClr val="B43500"/>
        </a:solidFill>
        <a:ln>
          <a:noFill/>
        </a:ln>
        <a:effectLst/>
      </dsp:spPr>
      <dsp:style>
        <a:lnRef idx="0">
          <a:scrgbClr r="0" g="0" b="0"/>
        </a:lnRef>
        <a:fillRef idx="0">
          <a:scrgbClr r="0" g="0" b="0"/>
        </a:fillRef>
        <a:effectRef idx="0">
          <a:scrgbClr r="0" g="0" b="0"/>
        </a:effectRef>
        <a:fontRef idx="minor"/>
      </dsp:style>
      <dsp:txBody>
        <a:bodyPr spcFirstLastPara="0" vert="horz" wrap="square" lIns="330317" tIns="0" rIns="0" bIns="0"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bg1"/>
              </a:solidFill>
            </a:rPr>
            <a:t>Années 2020 : la maturité ?</a:t>
          </a:r>
        </a:p>
      </dsp:txBody>
      <dsp:txXfrm>
        <a:off x="6350750" y="386753"/>
        <a:ext cx="1591552" cy="52130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D3675-9478-454F-B492-9764C0046B42}" type="datetimeFigureOut">
              <a:rPr lang="fr-FR" smtClean="0"/>
              <a:t>28/04/2021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09FEE-DE00-4880-904D-43CF37E16C7A}" type="slidenum">
              <a:rPr lang="fr-FR" smtClean="0"/>
              <a:t>‹N°›</a:t>
            </a:fld>
            <a:endParaRPr lang="fr-FR"/>
          </a:p>
        </p:txBody>
      </p:sp>
    </p:spTree>
    <p:extLst>
      <p:ext uri="{BB962C8B-B14F-4D97-AF65-F5344CB8AC3E}">
        <p14:creationId xmlns:p14="http://schemas.microsoft.com/office/powerpoint/2010/main" val="3029817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arxiv.org/abs/1710.03675" TargetMode="External"/><Relationship Id="rId13" Type="http://schemas.openxmlformats.org/officeDocument/2006/relationships/hyperlink" Target="https://osf.io/" TargetMode="External"/><Relationship Id="rId3" Type="http://schemas.openxmlformats.org/officeDocument/2006/relationships/hyperlink" Target="https://www.addgene.org/" TargetMode="External"/><Relationship Id="rId7" Type="http://schemas.openxmlformats.org/officeDocument/2006/relationships/hyperlink" Target="http://mybinder.org/" TargetMode="External"/><Relationship Id="rId12" Type="http://schemas.openxmlformats.org/officeDocument/2006/relationships/hyperlink" Target="https://www.socialscienceregistry.org/" TargetMode="External"/><Relationship Id="rId2" Type="http://schemas.openxmlformats.org/officeDocument/2006/relationships/slide" Target="../slides/slide21.xml"/><Relationship Id="rId16" Type="http://schemas.openxmlformats.org/officeDocument/2006/relationships/hyperlink" Target="https://bio-protocol.org/" TargetMode="External"/><Relationship Id="rId1" Type="http://schemas.openxmlformats.org/officeDocument/2006/relationships/notesMaster" Target="../notesMasters/notesMaster1.xml"/><Relationship Id="rId6" Type="http://schemas.openxmlformats.org/officeDocument/2006/relationships/hyperlink" Target="https://www.protocols.io/" TargetMode="External"/><Relationship Id="rId11" Type="http://schemas.openxmlformats.org/officeDocument/2006/relationships/hyperlink" Target="https://clinicaltrials.gov/" TargetMode="External"/><Relationship Id="rId5" Type="http://schemas.openxmlformats.org/officeDocument/2006/relationships/hyperlink" Target="https://www.atcc.org/" TargetMode="External"/><Relationship Id="rId15" Type="http://schemas.openxmlformats.org/officeDocument/2006/relationships/hyperlink" Target="https://www.researchprotocols.org/" TargetMode="External"/><Relationship Id="rId10" Type="http://schemas.openxmlformats.org/officeDocument/2006/relationships/hyperlink" Target="https://github.com/Open-Science-Training-Handbook/Open-Science-Training-Handbook_FR/blob/master/02OpenScienceBasics/03OpenResearchSoftwareAndOpenSource.md" TargetMode="External"/><Relationship Id="rId4" Type="http://schemas.openxmlformats.org/officeDocument/2006/relationships/hyperlink" Target="https://bdsc.indiana.edu/" TargetMode="External"/><Relationship Id="rId9" Type="http://schemas.openxmlformats.org/officeDocument/2006/relationships/hyperlink" Target="https://codeocean.com/" TargetMode="External"/><Relationship Id="rId14" Type="http://schemas.openxmlformats.org/officeDocument/2006/relationships/hyperlink" Target="https://trialsjournal.biomedcentral.com/"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ouvrirlascience.fr/note-dopportunite-sur-la-valorisation-des-logiciels-issus-de-la-recherche/"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ouvrirlascience.fr/note-dopportunite-sur-la-valorisation-des-logiciels-issus-de-la-recherche/"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psyarxiv.com/2b574/" TargetMode="External"/><Relationship Id="rId2" Type="http://schemas.openxmlformats.org/officeDocument/2006/relationships/slide" Target="../slides/slide27.xml"/><Relationship Id="rId1" Type="http://schemas.openxmlformats.org/officeDocument/2006/relationships/notesMaster" Target="../notesMasters/notesMaster1.xml"/><Relationship Id="rId5" Type="http://schemas.openxmlformats.org/officeDocument/2006/relationships/hyperlink" Target="https://edarxiv.org/wrvt2/" TargetMode="External"/><Relationship Id="rId4" Type="http://schemas.openxmlformats.org/officeDocument/2006/relationships/hyperlink" Target="https://www.slideshare.net/petermurrayrust/open-notebook-science"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theplosblog.plos.org/2020/12/show-your-work-peer-reviewed-protocols/"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s://theplosblog.plos.org/2021/02/submit-your-lab-and-study-protocols-plos-one/"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clora.eu/images/document_utile/cr-jt-andquot-analyse-et-perspectives-des-infrastructures-de-rechercheandquot-19-avril-2018-2019-03-28.pd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opensciencemooc.eu/infrastructure/2019/10/17/infrastructure/"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public.weconext.eu/academie-sciences/2019-04-02/video_id_002/index.html"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pum.umontreal.ca/catalogue/mesurer-la-science/" TargetMode="External"/><Relationship Id="rId5" Type="http://schemas.openxmlformats.org/officeDocument/2006/relationships/hyperlink" Target="https://depot.erudit.org/id/003011dd" TargetMode="External"/><Relationship Id="rId4" Type="http://schemas.openxmlformats.org/officeDocument/2006/relationships/hyperlink" Target="https://publicationethics.org/news/when-peer-review-process-goes-sideways"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theconversation.com/vers-une-evaluation-par-les-pairs-accessible-a-tous-158646" TargetMode="External"/><Relationship Id="rId7" Type="http://schemas.openxmlformats.org/officeDocument/2006/relationships/hyperlink" Target="https://www.lemonde.fr/sciences/article/2018/10/23/pubpeer-le-site-par-qui-le-scandale-arrive_5373342_1650684.html"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https://www.grandlabo.com/peer-community-in-le-peer-reviewing-en-quete-dun-nouveau-modele/" TargetMode="External"/><Relationship Id="rId5" Type="http://schemas.openxmlformats.org/officeDocument/2006/relationships/hyperlink" Target="https://wiki.teluq.ca/sci1014/index.php/Les_nouveaux_modes_d%27%C3%A9valuation_de_la_recherche" TargetMode="External"/><Relationship Id="rId4" Type="http://schemas.openxmlformats.org/officeDocument/2006/relationships/hyperlink" Target="https://www.pourlascience.fr/sr/tribune/il-faut-partager-les-donnees-sur-l-evaluation-par-les-pairs-18938.php"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eprist.fr/wp-content/uploads/2018/09/I_IST_28-CitationsOuvertes.pdf"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s://www.archimag.com/bibliotheque-edition/2021/03/18/bibliometrie-science-ouverte-nouveaux-horizons"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youtube.com/watch?v=78XFGjGmSBg"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s://unesdoc.unesco.org/ark:/48223/pf0000373755/PDF/373755eng.pdf.multi.page=11" TargetMode="External"/><Relationship Id="rId4" Type="http://schemas.openxmlformats.org/officeDocument/2006/relationships/hyperlink" Target="https://www.youtube.com/watch?v=ISAObjn-TKo"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papers.ssrn.com/abstract=2270609"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s://www.ieepi.org/paroles-dexperts-julien-penin/"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hal.inrae.fr/hal-02801940"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blog.bnf.fr/lecteurs/index.php/2013/10/de-lopen-access-a-la-science-participative-un-enjeu-democratique/" TargetMode="External"/><Relationship Id="rId4" Type="http://schemas.openxmlformats.org/officeDocument/2006/relationships/hyperlink" Target="https://usbeketrica.com/article/covid-19-science-participative-troisieme-voie-recherche"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acfas.ca/publications/magazine/2019/03/production-participative-materiel-recherche"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ouvrirlascience.fr/ouverture-des-donnees-de-recherche-guide-danalyse-du-cadre-juridique-en-france-v2/"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La lecture de ce diaporama est un préalable indispensable à la formation « Science ouverte en bibliothèque » dispensée à l’URFIST de Paris.</a:t>
            </a:r>
          </a:p>
          <a:p>
            <a:r>
              <a:rPr lang="fr-FR" dirty="0"/>
              <a:t>Si le temps manque vraiment, on se concentrera sur les chapitres suivants :</a:t>
            </a:r>
          </a:p>
          <a:p>
            <a:pPr marL="171450" indent="-171450">
              <a:buFontTx/>
              <a:buChar char="-"/>
            </a:pPr>
            <a:r>
              <a:rPr lang="fr-FR" dirty="0"/>
              <a:t>Définir la science ouverte (1 diapositive)</a:t>
            </a:r>
          </a:p>
          <a:p>
            <a:pPr marL="171450" indent="-171450">
              <a:buFontTx/>
              <a:buChar char="-"/>
            </a:pPr>
            <a:r>
              <a:rPr lang="fr-FR" dirty="0"/>
              <a:t>Principes de la science ouverte (3 diapositives)</a:t>
            </a:r>
          </a:p>
          <a:p>
            <a:pPr marL="171450" indent="-171450">
              <a:buFontTx/>
              <a:buChar char="-"/>
            </a:pPr>
            <a:r>
              <a:rPr lang="fr-FR" dirty="0"/>
              <a:t>Accès ouvert (5 diapositives)</a:t>
            </a:r>
          </a:p>
          <a:p>
            <a:pPr marL="171450" indent="-171450">
              <a:buFontTx/>
              <a:buChar char="-"/>
            </a:pPr>
            <a:r>
              <a:rPr lang="fr-FR" dirty="0"/>
              <a:t>Ouverture des données et matériaux (5 diapositives)</a:t>
            </a:r>
          </a:p>
          <a:p>
            <a:pPr marL="171450" indent="-171450">
              <a:buFontTx/>
              <a:buChar char="-"/>
            </a:pPr>
            <a:r>
              <a:rPr lang="fr-FR" dirty="0"/>
              <a:t>Logiciels libres (3 diapositives)</a:t>
            </a:r>
          </a:p>
          <a:p>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a:t>
            </a:fld>
            <a:endParaRPr lang="fr-FR"/>
          </a:p>
        </p:txBody>
      </p:sp>
    </p:spTree>
    <p:extLst>
      <p:ext uri="{BB962C8B-B14F-4D97-AF65-F5344CB8AC3E}">
        <p14:creationId xmlns:p14="http://schemas.microsoft.com/office/powerpoint/2010/main" val="2976391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Il n’existe pas de définition unique (que ce soit au niveau international ou même national) des données de la recherche.</a:t>
            </a:r>
          </a:p>
          <a:p>
            <a:r>
              <a:rPr lang="fr-FR" dirty="0"/>
              <a:t>Leur périmètre gagne à être le plus large possible, tout en gardant à l’esprit que la définition pragmatique des données de recherche (= tous les matériaux analysés, interprétés ou utilisés lors d’une recherche, quelle que soit leur origine et la méthode utilisée (M. </a:t>
            </a:r>
            <a:r>
              <a:rPr lang="fr-FR" dirty="0" err="1"/>
              <a:t>Saby</a:t>
            </a:r>
            <a:r>
              <a:rPr lang="fr-FR" dirty="0"/>
              <a:t> - https://osf.io/de98n/)) cohabite avec une définition juridique plus restreinte, dans laquelle les données sont en principe assimilées à des documents administratifs et à des archives publiques.</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17</a:t>
            </a:fld>
            <a:endParaRPr lang="fr-FR"/>
          </a:p>
        </p:txBody>
      </p:sp>
    </p:spTree>
    <p:extLst>
      <p:ext uri="{BB962C8B-B14F-4D97-AF65-F5344CB8AC3E}">
        <p14:creationId xmlns:p14="http://schemas.microsoft.com/office/powerpoint/2010/main" val="3611306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savoir plus sur les différentes façons de partager des données : https://doranum.fr/data-paper-data-journal/comment-publier-donnees-recherche/</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19</a:t>
            </a:fld>
            <a:endParaRPr lang="fr-FR"/>
          </a:p>
        </p:txBody>
      </p:sp>
    </p:spTree>
    <p:extLst>
      <p:ext uri="{BB962C8B-B14F-4D97-AF65-F5344CB8AC3E}">
        <p14:creationId xmlns:p14="http://schemas.microsoft.com/office/powerpoint/2010/main" val="2894646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textes de loi qui encadrent le principe d’open data (intégrés au Code des relations entre le public et l’administration, Livre III, titre 2</a:t>
            </a:r>
            <a:r>
              <a:rPr lang="fr-FR" baseline="30000" dirty="0"/>
              <a:t>e</a:t>
            </a:r>
            <a:r>
              <a:rPr lang="fr-FR" dirty="0"/>
              <a:t>) :</a:t>
            </a:r>
          </a:p>
          <a:p>
            <a:pPr marL="171450" indent="-171450">
              <a:buFontTx/>
              <a:buChar char="-"/>
            </a:pPr>
            <a:r>
              <a:rPr lang="fr-FR" dirty="0"/>
              <a:t>Loi « CADA » (Commission d’accès aux documents administratifs) de 1978 : droit d’accès individuel libre et gratuit aux documents administratifs ;</a:t>
            </a:r>
          </a:p>
          <a:p>
            <a:pPr marL="171450" indent="-171450">
              <a:buFontTx/>
              <a:buChar char="-"/>
            </a:pPr>
            <a:r>
              <a:rPr lang="fr-FR" dirty="0"/>
              <a:t>Loi pour une République numérique de 2016 : les administrations doivent passer d’une logique de réponse aux demandes individuelles à une logique de diffusion volontaire et globale.</a:t>
            </a:r>
          </a:p>
          <a:p>
            <a:pPr marL="0" indent="0">
              <a:buFontTx/>
              <a:buNone/>
            </a:pPr>
            <a:endParaRPr lang="fr-FR" dirty="0"/>
          </a:p>
          <a:p>
            <a:pPr marL="0" indent="0">
              <a:buFontTx/>
              <a:buNone/>
            </a:pPr>
            <a:r>
              <a:rPr lang="fr-FR" dirty="0"/>
              <a:t>Les textes de loi qui encadrent le principe de libre réutilisation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t>Loi </a:t>
            </a:r>
            <a:r>
              <a:rPr lang="fr-FR" dirty="0" err="1"/>
              <a:t>Valter</a:t>
            </a:r>
            <a:r>
              <a:rPr lang="fr-FR" dirty="0"/>
              <a:t> de 2015 : droit de réutilisation libre et gratuite pour tous des informations contenues dans les documents administratifs (sous réserve d’exceptions)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t>Loi pour une République numérique : la réutilisation des données de la recherche rendues publiques est entièrement libre.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Texte original de l’art. 30 de la Loi pour une République numérique (https://www.legifrance.gouv.fr/jorf/article_jo/JORFARTI000033202841?r=CSKF7dU4Qj)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a:t>
            </a:r>
            <a:r>
              <a:rPr lang="fr-FR" dirty="0" err="1"/>
              <a:t>II.-Dès</a:t>
            </a:r>
            <a:r>
              <a:rPr lang="fr-FR" dirty="0"/>
              <a:t> lors que les données issues d'une activité de recherche financée au moins pour moitié par des dotations de l'</a:t>
            </a:r>
            <a:r>
              <a:rPr lang="fr-FR" dirty="0" err="1"/>
              <a:t>Etat</a:t>
            </a:r>
            <a:r>
              <a:rPr lang="fr-FR" dirty="0"/>
              <a:t>, des collectivités territoriales, des établissements publics, des subventions d'agences de financement nationales ou par des fonds de l'Union européenne ne sont pas protégées par un droit spécifique ou une réglementation particulière et qu'elles ont été rendues publiques par le chercheur, l'établissement ou l'organisme de recherche, leur réutilisation est libre. </a:t>
            </a:r>
            <a:br>
              <a:rPr lang="fr-FR" dirty="0"/>
            </a:br>
            <a:r>
              <a:rPr lang="fr-FR" dirty="0" err="1"/>
              <a:t>III.-L'éditeur</a:t>
            </a:r>
            <a:r>
              <a:rPr lang="fr-FR" dirty="0"/>
              <a:t> d'un écrit scientifique mentionné au I ne peut limiter la réutilisation des données de la recherche rendues publiques dans le cadre de sa publication. </a:t>
            </a:r>
            <a:br>
              <a:rPr lang="fr-FR" dirty="0"/>
            </a:br>
            <a:r>
              <a:rPr lang="fr-FR" dirty="0" err="1"/>
              <a:t>IV.-Les</a:t>
            </a:r>
            <a:r>
              <a:rPr lang="fr-FR" dirty="0"/>
              <a:t> dispositions du présent article sont d'ordre public et toute clause contraire à celles-ci est réputée non écrite. »</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20</a:t>
            </a:fld>
            <a:endParaRPr lang="fr-FR"/>
          </a:p>
        </p:txBody>
      </p:sp>
    </p:spTree>
    <p:extLst>
      <p:ext uri="{BB962C8B-B14F-4D97-AF65-F5344CB8AC3E}">
        <p14:creationId xmlns:p14="http://schemas.microsoft.com/office/powerpoint/2010/main" val="306590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Outre le partage des données, l'ouverture de la recherche repose sur le partage des matériels. Les matériels utilisés par les chercheurs sont propres à une discipline et parfois spécifiques à un laboratoire. Vous trouverez ci-dessous des exemples de matériels que vous pouvez partager, bien que vous puissiez toujours vous entretenir avec les pairs de votre discipline pour déterminer quels entrepôts y sont utilisés. Lorsque vous avez des matériels, des données et des publications d'un même projet de recherche partagés dans différents entrepôts, référencez-les avec un lien et un identifiant unique pour qu'ils puissent être facilement localisés.</a:t>
            </a:r>
          </a:p>
          <a:p>
            <a:endParaRPr lang="fr-FR" b="1" dirty="0"/>
          </a:p>
          <a:p>
            <a:r>
              <a:rPr lang="fr-FR" b="0" i="1" dirty="0"/>
              <a:t>Les réactifs</a:t>
            </a:r>
          </a:p>
          <a:p>
            <a:r>
              <a:rPr lang="fr-FR" dirty="0"/>
              <a:t>Un réactif est une substance, un composé ou un mélange qui peut être ajouté à un système afin de créer une réaction chimique ou une réaction d'un autre type. Les réactifs peuvent être déposés dans des entrepôts tels que </a:t>
            </a:r>
            <a:r>
              <a:rPr lang="fr-FR" dirty="0" err="1">
                <a:hlinkClick r:id="rId3"/>
              </a:rPr>
              <a:t>Addgene</a:t>
            </a:r>
            <a:r>
              <a:rPr lang="fr-FR" dirty="0"/>
              <a:t>, </a:t>
            </a:r>
            <a:r>
              <a:rPr lang="fr-FR" dirty="0">
                <a:hlinkClick r:id="rId4"/>
              </a:rPr>
              <a:t>The Bloomington Drosophila Stock Center</a:t>
            </a:r>
            <a:r>
              <a:rPr lang="fr-FR" dirty="0"/>
              <a:t>, et </a:t>
            </a:r>
            <a:r>
              <a:rPr lang="fr-FR" dirty="0">
                <a:hlinkClick r:id="rId5"/>
              </a:rPr>
              <a:t>ATCC</a:t>
            </a:r>
            <a:r>
              <a:rPr lang="fr-FR" dirty="0"/>
              <a:t> pour les rendre facilement accessibles aux autres chercheurs. Obtenez une licence pour vos supports afin qu'ils puissent être réutilisés par d'autres chercheurs.</a:t>
            </a:r>
          </a:p>
          <a:p>
            <a:endParaRPr lang="fr-FR" b="1" dirty="0"/>
          </a:p>
          <a:p>
            <a:r>
              <a:rPr lang="fr-FR" b="0" i="1" dirty="0"/>
              <a:t>Les protocoles</a:t>
            </a:r>
          </a:p>
          <a:p>
            <a:r>
              <a:rPr lang="fr-FR" dirty="0"/>
              <a:t>Un protocole décrit un enregistrement formel ou officiel des observations expérimentales scientifiques sous un format structurée. Déposez des protocoles virtuels pour la citation, l'adaptation et la réutilisation à l'aide de </a:t>
            </a:r>
            <a:r>
              <a:rPr lang="fr-FR" dirty="0">
                <a:hlinkClick r:id="rId6"/>
              </a:rPr>
              <a:t>Protocols.io</a:t>
            </a:r>
            <a:r>
              <a:rPr lang="fr-FR" dirty="0"/>
              <a:t>.</a:t>
            </a:r>
          </a:p>
          <a:p>
            <a:endParaRPr lang="fr-FR" b="1" dirty="0"/>
          </a:p>
          <a:p>
            <a:r>
              <a:rPr lang="fr-FR" b="0" i="1" dirty="0"/>
              <a:t>Carnets de recherche, conteneurs, logiciels et matériel informatique</a:t>
            </a:r>
          </a:p>
          <a:p>
            <a:r>
              <a:rPr lang="fr-FR" dirty="0"/>
              <a:t>L'analyse reproductible est facilitée par l'utilisation de la programmation lettrée, de la technologie des conteneurs et de la virtualisation. En plus de partager votre code et vos données, partagez également vos carnets de recherche </a:t>
            </a:r>
            <a:r>
              <a:rPr lang="fr-FR" dirty="0" err="1"/>
              <a:t>Jupyter</a:t>
            </a:r>
            <a:r>
              <a:rPr lang="fr-FR" dirty="0"/>
              <a:t>, vos images Docker ou tout autre matériel d'analyse ou dépendances logicielles. Partagez vos carnets de recherche avec des services ouverts tels que </a:t>
            </a:r>
            <a:r>
              <a:rPr lang="fr-FR" dirty="0" err="1">
                <a:hlinkClick r:id="rId7"/>
              </a:rPr>
              <a:t>mybinder</a:t>
            </a:r>
            <a:r>
              <a:rPr lang="fr-FR" dirty="0"/>
              <a:t> qui permettent au public de visualiser et d'exécuter l'intégralité du carnet de recherche sur des ressources partagées. Les conteneurs et les notebooks peuvent être partagés avec </a:t>
            </a:r>
            <a:r>
              <a:rPr lang="fr-FR" dirty="0">
                <a:hlinkClick r:id="rId8"/>
              </a:rPr>
              <a:t>Rocker</a:t>
            </a:r>
            <a:r>
              <a:rPr lang="fr-FR" dirty="0"/>
              <a:t> ou </a:t>
            </a:r>
            <a:r>
              <a:rPr lang="fr-FR" dirty="0">
                <a:hlinkClick r:id="rId9"/>
              </a:rPr>
              <a:t>Code </a:t>
            </a:r>
            <a:r>
              <a:rPr lang="fr-FR" dirty="0" err="1">
                <a:hlinkClick r:id="rId9"/>
              </a:rPr>
              <a:t>Ocean</a:t>
            </a:r>
            <a:r>
              <a:rPr lang="fr-FR" dirty="0"/>
              <a:t>. Les logiciels et le matériel utilisés dans le cadre de votre recherche doivent être partagés conformément aux pratiques exemplaires en matière de documentation décrites dans la </a:t>
            </a:r>
            <a:r>
              <a:rPr lang="fr-FR" dirty="0">
                <a:hlinkClick r:id="rId10"/>
              </a:rPr>
              <a:t>Section 3</a:t>
            </a:r>
            <a:r>
              <a:rPr lang="fr-FR" dirty="0"/>
              <a:t>. Les protocoles en lecture seule doivent être déposés dans le registre de votre discipline comme </a:t>
            </a:r>
            <a:r>
              <a:rPr lang="fr-FR" dirty="0">
                <a:hlinkClick r:id="rId11"/>
              </a:rPr>
              <a:t>ClinicalTrials.gov</a:t>
            </a:r>
            <a:r>
              <a:rPr lang="fr-FR" dirty="0"/>
              <a:t> et </a:t>
            </a:r>
            <a:r>
              <a:rPr lang="fr-FR" dirty="0" err="1">
                <a:hlinkClick r:id="rId12"/>
              </a:rPr>
              <a:t>SocialScienceRegistry</a:t>
            </a:r>
            <a:r>
              <a:rPr lang="fr-FR" dirty="0" err="1"/>
              <a:t>,ou</a:t>
            </a:r>
            <a:r>
              <a:rPr lang="fr-FR" dirty="0"/>
              <a:t> un registre général comme </a:t>
            </a:r>
            <a:r>
              <a:rPr lang="fr-FR" dirty="0">
                <a:hlinkClick r:id="rId13"/>
              </a:rPr>
              <a:t>Open Science Framework</a:t>
            </a:r>
            <a:r>
              <a:rPr lang="fr-FR" dirty="0"/>
              <a:t>. De nombreuses revues, telles que </a:t>
            </a:r>
            <a:r>
              <a:rPr lang="fr-FR" i="1" dirty="0"/>
              <a:t>[Trials]</a:t>
            </a:r>
            <a:r>
              <a:rPr lang="fr-FR" dirty="0"/>
              <a:t>(</a:t>
            </a:r>
            <a:r>
              <a:rPr lang="fr-FR" dirty="0">
                <a:hlinkClick r:id="rId14"/>
              </a:rPr>
              <a:t>https://trialsjournal.biomedcentral.com/</a:t>
            </a:r>
            <a:r>
              <a:rPr lang="fr-FR" dirty="0"/>
              <a:t>), </a:t>
            </a:r>
            <a:r>
              <a:rPr lang="fr-FR" i="1" dirty="0"/>
              <a:t>[JMIR </a:t>
            </a:r>
            <a:r>
              <a:rPr lang="fr-FR" i="1" dirty="0" err="1"/>
              <a:t>Research</a:t>
            </a:r>
            <a:r>
              <a:rPr lang="fr-FR" i="1" dirty="0"/>
              <a:t> </a:t>
            </a:r>
            <a:r>
              <a:rPr lang="fr-FR" i="1" dirty="0" err="1"/>
              <a:t>Protocols</a:t>
            </a:r>
            <a:r>
              <a:rPr lang="fr-FR" i="1" dirty="0"/>
              <a:t>]</a:t>
            </a:r>
            <a:r>
              <a:rPr lang="fr-FR" dirty="0"/>
              <a:t>(</a:t>
            </a:r>
            <a:r>
              <a:rPr lang="fr-FR" dirty="0">
                <a:hlinkClick r:id="rId15"/>
              </a:rPr>
              <a:t>https://www.researchprotocols.org/</a:t>
            </a:r>
            <a:r>
              <a:rPr lang="fr-FR" dirty="0"/>
              <a:t>), ou </a:t>
            </a:r>
            <a:r>
              <a:rPr lang="fr-FR" i="1" dirty="0"/>
              <a:t>[Bio-Protocol]</a:t>
            </a:r>
            <a:r>
              <a:rPr lang="fr-FR" dirty="0"/>
              <a:t>(</a:t>
            </a:r>
            <a:r>
              <a:rPr lang="fr-FR" dirty="0">
                <a:hlinkClick r:id="rId16"/>
              </a:rPr>
              <a:t>https://bio-protocol.org/</a:t>
            </a:r>
            <a:r>
              <a:rPr lang="fr-FR" dirty="0"/>
              <a:t>), publieront votre protocole. Les meilleures pratiques pour la publication de votre protocole en accès libre sont les mêmes que pour la publication de votre rapport en accès libre.</a:t>
            </a:r>
          </a:p>
          <a:p>
            <a:endParaRPr lang="fr-FR" dirty="0"/>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Source : </a:t>
            </a:r>
            <a:r>
              <a:rPr lang="fr-FR" b="0" dirty="0"/>
              <a:t>extrait du manuel Open Science FOSTER </a:t>
            </a:r>
            <a:r>
              <a:rPr lang="fr-FR" b="1" dirty="0"/>
              <a:t>(</a:t>
            </a:r>
            <a:r>
              <a:rPr lang="fr-FR" b="0" dirty="0"/>
              <a:t>https://github.com/Open-Science-Training-Handbook/Open-Science-TrainingHandbook_FR/blob/master/02OpenScienceBasics/02OpenResearchDataAndMaterials.md)</a:t>
            </a:r>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21</a:t>
            </a:fld>
            <a:endParaRPr lang="fr-FR"/>
          </a:p>
        </p:txBody>
      </p:sp>
    </p:spTree>
    <p:extLst>
      <p:ext uri="{BB962C8B-B14F-4D97-AF65-F5344CB8AC3E}">
        <p14:creationId xmlns:p14="http://schemas.microsoft.com/office/powerpoint/2010/main" val="2542990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Plus d’informations sur la place du logiciel dans la recherche et les enjeux suscités par le caractère spécifique de la production logicielle en recherche : </a:t>
            </a:r>
            <a:r>
              <a:rPr lang="fr-FR" dirty="0">
                <a:hlinkClick r:id="rId3"/>
              </a:rPr>
              <a:t>https://www.ouvrirlascience.fr/note-dopportunite-sur-la-valorisation-des-logiciels-issus-de-la-recherche/</a:t>
            </a:r>
            <a:endParaRPr lang="fr-FR" b="0"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23</a:t>
            </a:fld>
            <a:endParaRPr lang="fr-FR"/>
          </a:p>
        </p:txBody>
      </p:sp>
    </p:spTree>
    <p:extLst>
      <p:ext uri="{BB962C8B-B14F-4D97-AF65-F5344CB8AC3E}">
        <p14:creationId xmlns:p14="http://schemas.microsoft.com/office/powerpoint/2010/main" val="92901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Recommandations proposées pour répondre à ces enjeux :</a:t>
            </a:r>
          </a:p>
          <a:p>
            <a:pPr marL="228600" indent="-228600">
              <a:buFont typeface="+mj-lt"/>
              <a:buAutoNum type="arabicPeriod"/>
            </a:pPr>
            <a:r>
              <a:rPr lang="fr-FR" b="0" dirty="0">
                <a:effectLst/>
              </a:rPr>
              <a:t>Entrer dans la conversation internationale et susciter des collaborations sur le sujet.</a:t>
            </a:r>
          </a:p>
          <a:p>
            <a:pPr marL="228600" indent="-228600">
              <a:buFont typeface="+mj-lt"/>
              <a:buAutoNum type="arabicPeriod"/>
            </a:pPr>
            <a:r>
              <a:rPr lang="fr-FR" b="0" dirty="0">
                <a:effectLst/>
              </a:rPr>
              <a:t>Faire reconnaître la spécificité du logiciel, qui n’est pas « juste une donnée », en particulier dans la discussion sur la notion de FAIR data.</a:t>
            </a:r>
          </a:p>
          <a:p>
            <a:pPr marL="228600" indent="-228600">
              <a:buFont typeface="+mj-lt"/>
              <a:buAutoNum type="arabicPeriod"/>
            </a:pPr>
            <a:r>
              <a:rPr lang="fr-FR" b="0" dirty="0">
                <a:effectLst/>
              </a:rPr>
              <a:t>Promouvoir les bonnes pratiques pour l’archivage et le référencement des logiciels de recherche.</a:t>
            </a:r>
          </a:p>
          <a:p>
            <a:pPr marL="228600" indent="-228600">
              <a:buFont typeface="+mj-lt"/>
              <a:buAutoNum type="arabicPeriod"/>
            </a:pPr>
            <a:r>
              <a:rPr lang="fr-FR" b="0" dirty="0">
                <a:effectLst/>
              </a:rPr>
              <a:t>Construire une notion consensuelle de ce qu’est une « contribution » à un logiciel de recherche.</a:t>
            </a:r>
          </a:p>
          <a:p>
            <a:pPr marL="228600" indent="-228600">
              <a:buFont typeface="+mj-lt"/>
              <a:buAutoNum type="arabicPeriod"/>
            </a:pPr>
            <a:r>
              <a:rPr lang="fr-FR" b="0" dirty="0">
                <a:effectLst/>
              </a:rPr>
              <a:t>Construire des outils mettant en œuvre cette notion de contribution dans le but de pouvoir créditer effectivement des auteurs/concepteurs pour leurs contributions logicielles.</a:t>
            </a:r>
          </a:p>
          <a:p>
            <a:pPr marL="228600" indent="-228600">
              <a:buFont typeface="+mj-lt"/>
              <a:buAutoNum type="arabicPeriod"/>
            </a:pPr>
            <a:r>
              <a:rPr lang="fr-FR" b="0" dirty="0">
                <a:effectLst/>
              </a:rPr>
              <a:t>Promouvoir un schéma normalisé de métadonnées partageables relatives aux logiciels, en vue d’une ouverture des métadonnées de logiciels issus de la recherche.</a:t>
            </a:r>
          </a:p>
          <a:p>
            <a:pPr marL="228600" indent="-228600">
              <a:buFont typeface="+mj-lt"/>
              <a:buAutoNum type="arabicPeriod"/>
            </a:pPr>
            <a:r>
              <a:rPr lang="fr-FR" b="0" dirty="0">
                <a:effectLst/>
              </a:rPr>
              <a:t>Encourager les établissements académiques à partager les métadonnées des logiciels de recherche.</a:t>
            </a:r>
          </a:p>
          <a:p>
            <a:pPr marL="228600" indent="-228600">
              <a:buFont typeface="+mj-lt"/>
              <a:buAutoNum type="arabicPeriod"/>
            </a:pPr>
            <a:r>
              <a:rPr lang="fr-FR" b="0" dirty="0">
                <a:effectLst/>
              </a:rPr>
              <a:t>Définir une stratégie et des procédures communes d’évaluation, de pérennisation et de valorisation des logiciels sous licences libres.</a:t>
            </a:r>
          </a:p>
          <a:p>
            <a:pPr marL="228600" indent="-228600">
              <a:buFont typeface="+mj-lt"/>
              <a:buAutoNum type="arabicPeriod"/>
            </a:pPr>
            <a:r>
              <a:rPr lang="fr-FR" b="0" dirty="0">
                <a:effectLst/>
              </a:rPr>
              <a:t>Favoriser la création de « boîtes à outils juridiques » permettant de pérenniser les logiciels libres issus de la recherche.</a:t>
            </a:r>
          </a:p>
          <a:p>
            <a:pPr marL="0" indent="0">
              <a:buFont typeface="+mj-lt"/>
              <a:buNone/>
            </a:pPr>
            <a:endParaRPr lang="fr-FR" b="0" dirty="0">
              <a:effectLst/>
            </a:endParaRPr>
          </a:p>
          <a:p>
            <a:pPr marL="0" indent="0">
              <a:buFont typeface="+mj-lt"/>
              <a:buNone/>
            </a:pPr>
            <a:r>
              <a:rPr lang="fr-FR" b="0" dirty="0">
                <a:effectLst/>
              </a:rPr>
              <a:t>Source : </a:t>
            </a:r>
            <a:r>
              <a:rPr lang="fr-FR" dirty="0">
                <a:hlinkClick r:id="rId3"/>
              </a:rPr>
              <a:t>https://www.ouvrirlascience.fr/note-dopportunite-sur-la-valorisation-des-logiciels-issus-de-la-recherche/</a:t>
            </a:r>
            <a:endParaRPr lang="fr-FR" b="0"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24</a:t>
            </a:fld>
            <a:endParaRPr lang="fr-FR"/>
          </a:p>
        </p:txBody>
      </p:sp>
    </p:spTree>
    <p:extLst>
      <p:ext uri="{BB962C8B-B14F-4D97-AF65-F5344CB8AC3E}">
        <p14:creationId xmlns:p14="http://schemas.microsoft.com/office/powerpoint/2010/main" val="2131579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Suite à la note d’opportunité présentée en 2019, un groupe de travail a été spécifiquement monté au sein du Comité pour la Science Ouverte pour réfléchir aux rapprochements possibles entre les logiciels de la recherche et les modes de développement libres et ouverts : https://www.ouvrirlascience.fr/logiciels-libres-et-open-source/</a:t>
            </a:r>
          </a:p>
          <a:p>
            <a:r>
              <a:rPr lang="fr-FR" dirty="0"/>
              <a:t>Il propose des axes de travail et des recommandations notamment sur l’archivage et le référencement, la citation, la contribution, la pérennisation et les métadonnées.</a:t>
            </a:r>
          </a:p>
          <a:p>
            <a:endParaRPr lang="fr-FR" b="1"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25</a:t>
            </a:fld>
            <a:endParaRPr lang="fr-FR"/>
          </a:p>
        </p:txBody>
      </p:sp>
    </p:spTree>
    <p:extLst>
      <p:ext uri="{BB962C8B-B14F-4D97-AF65-F5344CB8AC3E}">
        <p14:creationId xmlns:p14="http://schemas.microsoft.com/office/powerpoint/2010/main" val="2215415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Ces pratiques visent notamment à lutter contre le « biais de confirmation », qui est le fait que, si l'on réfléchit à sa méthode d'analyse seulement une fois qu'on a récolté les données, on dispose d'informations qui, consciemment ou non, peuvent influencer les stratégies d’analyse de telle sorte que des résultats qui « arrangent » le chercheur sont plus susceptibles d’émerger que des résultats qui ne l’arrangent pas. Le </a:t>
            </a:r>
            <a:r>
              <a:rPr lang="fr-FR" dirty="0" err="1"/>
              <a:t>pré-enregistrement</a:t>
            </a:r>
            <a:r>
              <a:rPr lang="fr-FR" dirty="0"/>
              <a:t> permet également d’éviter de récolter de nombreuses mesures pour ensuite ne rapporter que celles qui livrent des résultats significatifs.</a:t>
            </a:r>
          </a:p>
          <a:p>
            <a:endParaRPr lang="fr-FR" dirty="0"/>
          </a:p>
          <a:p>
            <a:r>
              <a:rPr lang="fr-FR" b="0" dirty="0"/>
              <a:t>En savoir plus : </a:t>
            </a:r>
          </a:p>
          <a:p>
            <a:pPr marL="171450" indent="-171450">
              <a:buFontTx/>
              <a:buChar char="-"/>
            </a:pPr>
            <a:r>
              <a:rPr lang="fr-FR" dirty="0">
                <a:effectLst/>
              </a:rPr>
              <a:t>O. Klein, </a:t>
            </a:r>
            <a:r>
              <a:rPr lang="fr-FR" i="1" dirty="0">
                <a:effectLst/>
              </a:rPr>
              <a:t>Le </a:t>
            </a:r>
            <a:r>
              <a:rPr lang="fr-FR" i="1" dirty="0" err="1">
                <a:effectLst/>
              </a:rPr>
              <a:t>pré-enregistrement</a:t>
            </a:r>
            <a:r>
              <a:rPr lang="fr-FR" dirty="0">
                <a:effectLst/>
              </a:rPr>
              <a:t>, </a:t>
            </a:r>
            <a:r>
              <a:rPr lang="fr-FR" dirty="0" err="1">
                <a:effectLst/>
              </a:rPr>
              <a:t>PsyArXiv</a:t>
            </a:r>
            <a:r>
              <a:rPr lang="fr-FR" dirty="0">
                <a:effectLst/>
              </a:rPr>
              <a:t> (en ligne </a:t>
            </a:r>
            <a:r>
              <a:rPr lang="fr-FR" dirty="0">
                <a:effectLst/>
                <a:hlinkClick r:id="rId3"/>
              </a:rPr>
              <a:t>https://psyarxiv.com/2b574/</a:t>
            </a:r>
            <a:r>
              <a:rPr lang="fr-FR" dirty="0">
                <a:effectLst/>
              </a:rPr>
              <a:t>).</a:t>
            </a:r>
          </a:p>
          <a:p>
            <a:pPr marL="171450" indent="-171450">
              <a:buFontTx/>
              <a:buChar char="-"/>
            </a:pPr>
            <a:r>
              <a:rPr lang="en-US" dirty="0">
                <a:effectLst/>
              </a:rPr>
              <a:t>P. Murray-Rust et M. Brook, « Open Notebook Science », 2014 (</a:t>
            </a:r>
            <a:r>
              <a:rPr lang="en-US" dirty="0" err="1">
                <a:effectLst/>
              </a:rPr>
              <a:t>en</a:t>
            </a:r>
            <a:r>
              <a:rPr lang="en-US" dirty="0">
                <a:effectLst/>
              </a:rPr>
              <a:t> </a:t>
            </a:r>
            <a:r>
              <a:rPr lang="en-US" dirty="0" err="1">
                <a:effectLst/>
              </a:rPr>
              <a:t>ligne</a:t>
            </a:r>
            <a:r>
              <a:rPr lang="en-US" dirty="0">
                <a:effectLst/>
              </a:rPr>
              <a:t> </a:t>
            </a:r>
            <a:r>
              <a:rPr lang="en-US" dirty="0">
                <a:effectLst/>
                <a:hlinkClick r:id="rId4"/>
              </a:rPr>
              <a:t>https://www.slideshare.net/petermurrayrust/open-notebook-science</a:t>
            </a:r>
            <a:r>
              <a:rPr lang="en-US" dirty="0">
                <a:effectLst/>
              </a:rPr>
              <a:t>).</a:t>
            </a:r>
            <a:endParaRPr lang="fr-FR" dirty="0">
              <a:effectLst/>
            </a:endParaRPr>
          </a:p>
          <a:p>
            <a:pPr marL="171450" indent="-171450">
              <a:buFontTx/>
              <a:buChar char="-"/>
            </a:pPr>
            <a:r>
              <a:rPr lang="fr-FR" dirty="0">
                <a:effectLst/>
              </a:rPr>
              <a:t>J. Reich, « </a:t>
            </a:r>
            <a:r>
              <a:rPr lang="fr-FR" dirty="0" err="1">
                <a:effectLst/>
              </a:rPr>
              <a:t>Preregistration</a:t>
            </a:r>
            <a:r>
              <a:rPr lang="fr-FR" dirty="0">
                <a:effectLst/>
              </a:rPr>
              <a:t> and Registered Reports », 2021 (en ligne </a:t>
            </a:r>
            <a:r>
              <a:rPr lang="fr-FR" dirty="0">
                <a:effectLst/>
                <a:hlinkClick r:id="rId5"/>
              </a:rPr>
              <a:t>https://edarxiv.org/wrvt2/</a:t>
            </a:r>
            <a:r>
              <a:rPr lang="fr-FR" dirty="0">
                <a:effectLst/>
              </a:rPr>
              <a:t>).</a:t>
            </a:r>
          </a:p>
          <a:p>
            <a:pPr marL="171450" indent="-171450">
              <a:buFontTx/>
              <a:buChar char="-"/>
            </a:pPr>
            <a:r>
              <a:rPr lang="en-US" dirty="0">
                <a:effectLst/>
              </a:rPr>
              <a:t>M. </a:t>
            </a:r>
            <a:r>
              <a:rPr lang="en-US" dirty="0" err="1">
                <a:effectLst/>
              </a:rPr>
              <a:t>Schapira</a:t>
            </a:r>
            <a:r>
              <a:rPr lang="en-US" dirty="0">
                <a:effectLst/>
              </a:rPr>
              <a:t> et al., « Open laboratory notebooks: good for science, good for society, good for scientists », </a:t>
            </a:r>
            <a:r>
              <a:rPr lang="en-US" i="1" dirty="0">
                <a:effectLst/>
              </a:rPr>
              <a:t>F1000Research</a:t>
            </a:r>
            <a:r>
              <a:rPr lang="en-US" dirty="0">
                <a:effectLst/>
              </a:rPr>
              <a:t>, 2019.</a:t>
            </a:r>
          </a:p>
          <a:p>
            <a:pPr marL="171450" indent="-171450">
              <a:buFontTx/>
              <a:buChar char="-"/>
            </a:pPr>
            <a:endParaRPr lang="fr-FR" dirty="0">
              <a:effectLst/>
            </a:endParaRP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27</a:t>
            </a:fld>
            <a:endParaRPr lang="fr-FR"/>
          </a:p>
        </p:txBody>
      </p:sp>
    </p:spTree>
    <p:extLst>
      <p:ext uri="{BB962C8B-B14F-4D97-AF65-F5344CB8AC3E}">
        <p14:creationId xmlns:p14="http://schemas.microsoft.com/office/powerpoint/2010/main" val="2612614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Certains éditeurs s’efforcent de favoriser l’« ouverture des laboratoires » en publiant de nouveaux types d’articles ou contributions scientifiques, qui visent à rendre public l’ensemble du processus de recherche.</a:t>
            </a:r>
          </a:p>
          <a:p>
            <a:r>
              <a:rPr lang="fr-FR" dirty="0"/>
              <a:t>C’est par exemple le cas de </a:t>
            </a:r>
            <a:r>
              <a:rPr lang="fr-FR" dirty="0" err="1"/>
              <a:t>PLoS</a:t>
            </a:r>
            <a:r>
              <a:rPr lang="fr-FR" dirty="0"/>
              <a:t> :</a:t>
            </a:r>
          </a:p>
          <a:p>
            <a:pPr marL="171450" indent="-171450">
              <a:buFontTx/>
              <a:buChar char="-"/>
            </a:pPr>
            <a:r>
              <a:rPr lang="en-US" dirty="0">
                <a:effectLst/>
              </a:rPr>
              <a:t>« Show your work. Peer-Reviewed Protocols », </a:t>
            </a:r>
            <a:r>
              <a:rPr lang="en-US" i="1" dirty="0">
                <a:effectLst/>
              </a:rPr>
              <a:t>The Official PLOS Blog</a:t>
            </a:r>
            <a:r>
              <a:rPr lang="en-US" dirty="0">
                <a:effectLst/>
              </a:rPr>
              <a:t>, 2020 (</a:t>
            </a:r>
            <a:r>
              <a:rPr lang="en-US" dirty="0" err="1">
                <a:effectLst/>
              </a:rPr>
              <a:t>en</a:t>
            </a:r>
            <a:r>
              <a:rPr lang="en-US" dirty="0">
                <a:effectLst/>
              </a:rPr>
              <a:t> </a:t>
            </a:r>
            <a:r>
              <a:rPr lang="en-US" dirty="0" err="1">
                <a:effectLst/>
              </a:rPr>
              <a:t>ligne</a:t>
            </a:r>
            <a:r>
              <a:rPr lang="en-US" dirty="0">
                <a:effectLst/>
              </a:rPr>
              <a:t> </a:t>
            </a:r>
            <a:r>
              <a:rPr lang="en-US" dirty="0">
                <a:effectLst/>
                <a:hlinkClick r:id="rId3"/>
              </a:rPr>
              <a:t>https://theplosblog.plos.org/2020/12/show-your-work-peer-reviewed-protocols/</a:t>
            </a:r>
            <a:r>
              <a:rPr lang="en-US" dirty="0">
                <a:effectLst/>
              </a:rPr>
              <a:t>).</a:t>
            </a:r>
          </a:p>
          <a:p>
            <a:pPr marL="171450" indent="-171450">
              <a:buFontTx/>
              <a:buChar char="-"/>
            </a:pPr>
            <a:r>
              <a:rPr lang="en-US" dirty="0">
                <a:effectLst/>
              </a:rPr>
              <a:t>« Submit your Lab and Study Protocols to PLOS ONE! », </a:t>
            </a:r>
            <a:r>
              <a:rPr lang="en-US" i="1" dirty="0">
                <a:effectLst/>
              </a:rPr>
              <a:t>The Official PLOS Blog</a:t>
            </a:r>
            <a:r>
              <a:rPr lang="en-US" dirty="0">
                <a:effectLst/>
              </a:rPr>
              <a:t>, 2021 (</a:t>
            </a:r>
            <a:r>
              <a:rPr lang="en-US" dirty="0" err="1">
                <a:effectLst/>
              </a:rPr>
              <a:t>en</a:t>
            </a:r>
            <a:r>
              <a:rPr lang="en-US" dirty="0">
                <a:effectLst/>
              </a:rPr>
              <a:t> </a:t>
            </a:r>
            <a:r>
              <a:rPr lang="en-US" dirty="0" err="1">
                <a:effectLst/>
              </a:rPr>
              <a:t>ligne</a:t>
            </a:r>
            <a:r>
              <a:rPr lang="en-US" dirty="0">
                <a:effectLst/>
              </a:rPr>
              <a:t> </a:t>
            </a:r>
            <a:r>
              <a:rPr lang="en-US" dirty="0">
                <a:effectLst/>
                <a:hlinkClick r:id="rId4"/>
              </a:rPr>
              <a:t>https://theplosblog.plos.org/2021/02/submit-your-lab-and-study-protocols-plos-one/</a:t>
            </a:r>
            <a:r>
              <a:rPr lang="en-US" dirty="0">
                <a:effectLst/>
              </a:rPr>
              <a:t>).</a:t>
            </a:r>
          </a:p>
          <a:p>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28</a:t>
            </a:fld>
            <a:endParaRPr lang="fr-FR"/>
          </a:p>
        </p:txBody>
      </p:sp>
    </p:spTree>
    <p:extLst>
      <p:ext uri="{BB962C8B-B14F-4D97-AF65-F5344CB8AC3E}">
        <p14:creationId xmlns:p14="http://schemas.microsoft.com/office/powerpoint/2010/main" val="3011643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En savoir plus :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G. </a:t>
            </a:r>
            <a:r>
              <a:rPr lang="fr-FR" dirty="0" err="1">
                <a:effectLst/>
              </a:rPr>
              <a:t>Brosseaud</a:t>
            </a:r>
            <a:r>
              <a:rPr lang="fr-FR" dirty="0">
                <a:effectLst/>
              </a:rPr>
              <a:t> et al., « Compte-rendu de la conférence du 19 avril 2018 : Analyse et perspectives des infrastructures de recherche », 2018 (en ligne </a:t>
            </a:r>
            <a:r>
              <a:rPr lang="fr-FR" dirty="0">
                <a:effectLst/>
                <a:hlinkClick r:id="rId3"/>
              </a:rPr>
              <a:t>http://www.clora.eu/images/document_utile/cr-jt-andquot-analyse-et-perspectives-des-infrastructures-de-rechercheandquot-19-avril-2018-2019-03-28.pdf</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https://www.cnrs.fr/fr/infrastructures-de-recherche</a:t>
            </a:r>
          </a:p>
          <a:p>
            <a:endParaRPr lang="fr-FR" b="1"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30</a:t>
            </a:fld>
            <a:endParaRPr lang="fr-FR"/>
          </a:p>
        </p:txBody>
      </p:sp>
    </p:spTree>
    <p:extLst>
      <p:ext uri="{BB962C8B-B14F-4D97-AF65-F5344CB8AC3E}">
        <p14:creationId xmlns:p14="http://schemas.microsoft.com/office/powerpoint/2010/main" val="3335545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FontTx/>
              <a:buNone/>
            </a:pPr>
            <a:r>
              <a:rPr lang="fr-FR" b="0" dirty="0"/>
              <a:t>La définition proposée sur cette diapositive est une traduction d’une définition en anglais, disponible sur le portail FOSTER Open Science (https://www.fosteropenscience.eu/foster-taxonomy/open-science-definition) : </a:t>
            </a:r>
            <a:r>
              <a:rPr lang="en-US" sz="1200" i="1" dirty="0"/>
              <a:t>“</a:t>
            </a:r>
            <a:r>
              <a:rPr lang="en-US" sz="1200" b="0" dirty="0">
                <a:solidFill>
                  <a:schemeClr val="bg1"/>
                </a:solidFill>
              </a:rPr>
              <a:t>Open Science is the movement to make scientific research, data and dissemination accessible to all levels of an inquiring society. It is the practice of science in such a way that others can collaborate and contribute, where research data, lab notes and other research processes are freely available, under terms that enable reuse, redistribution and reproduction of the research and its underlying data and methods.”</a:t>
            </a:r>
          </a:p>
          <a:p>
            <a:pPr marL="0" indent="0">
              <a:buFontTx/>
              <a:buNone/>
            </a:pPr>
            <a:endParaRPr lang="en-US" b="0" dirty="0"/>
          </a:p>
          <a:p>
            <a:pPr marL="0" indent="0">
              <a:buFontTx/>
              <a:buNone/>
            </a:pPr>
            <a:r>
              <a:rPr lang="en-US" b="0" dirty="0"/>
              <a:t>FOSTER Plus (Fostering the practical implementation of Open Science in Horizon 2020 and beyond) </a:t>
            </a:r>
            <a:r>
              <a:rPr lang="en-US" b="0" dirty="0" err="1"/>
              <a:t>est</a:t>
            </a:r>
            <a:r>
              <a:rPr lang="en-US" b="0" dirty="0"/>
              <a:t> un </a:t>
            </a:r>
            <a:r>
              <a:rPr lang="en-US" b="0" dirty="0" err="1"/>
              <a:t>projet</a:t>
            </a:r>
            <a:r>
              <a:rPr lang="en-US" b="0" dirty="0"/>
              <a:t> </a:t>
            </a:r>
            <a:r>
              <a:rPr lang="en-US" b="0" dirty="0" err="1"/>
              <a:t>européen</a:t>
            </a:r>
            <a:r>
              <a:rPr lang="en-US" b="0" dirty="0"/>
              <a:t> </a:t>
            </a:r>
            <a:r>
              <a:rPr lang="en-US" b="0" dirty="0" err="1"/>
              <a:t>financé</a:t>
            </a:r>
            <a:r>
              <a:rPr lang="en-US" b="0" dirty="0"/>
              <a:t> par </a:t>
            </a:r>
            <a:r>
              <a:rPr lang="en-US" b="0" dirty="0" err="1"/>
              <a:t>l’Union</a:t>
            </a:r>
            <a:r>
              <a:rPr lang="en-US" b="0" dirty="0"/>
              <a:t> </a:t>
            </a:r>
            <a:r>
              <a:rPr lang="en-US" b="0" dirty="0" err="1"/>
              <a:t>européenne</a:t>
            </a:r>
            <a:r>
              <a:rPr lang="en-US" b="0" dirty="0"/>
              <a:t>, et </a:t>
            </a:r>
            <a:r>
              <a:rPr lang="en-US" b="0" dirty="0" err="1"/>
              <a:t>porté</a:t>
            </a:r>
            <a:r>
              <a:rPr lang="en-US" b="0" dirty="0"/>
              <a:t> par 11 </a:t>
            </a:r>
            <a:r>
              <a:rPr lang="en-US" b="0" dirty="0" err="1"/>
              <a:t>partenaires</a:t>
            </a:r>
            <a:r>
              <a:rPr lang="en-US" b="0" dirty="0"/>
              <a:t> au sein de 6 pays. Il vise à faire de la science ouverte la </a:t>
            </a:r>
            <a:r>
              <a:rPr lang="en-US" b="0" dirty="0" err="1"/>
              <a:t>norme</a:t>
            </a:r>
            <a:r>
              <a:rPr lang="en-US" b="0" dirty="0"/>
              <a:t> dans les </a:t>
            </a:r>
            <a:r>
              <a:rPr lang="en-US" b="0" dirty="0" err="1"/>
              <a:t>pratiques</a:t>
            </a:r>
            <a:r>
              <a:rPr lang="en-US" b="0" dirty="0"/>
              <a:t> des </a:t>
            </a:r>
            <a:r>
              <a:rPr lang="en-US" b="0" dirty="0" err="1"/>
              <a:t>chercheurs</a:t>
            </a:r>
            <a:r>
              <a:rPr lang="en-US" b="0" dirty="0"/>
              <a:t>.</a:t>
            </a:r>
            <a:endParaRPr lang="fr-FR" b="0"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4</a:t>
            </a:fld>
            <a:endParaRPr lang="fr-FR"/>
          </a:p>
        </p:txBody>
      </p:sp>
    </p:spTree>
    <p:extLst>
      <p:ext uri="{BB962C8B-B14F-4D97-AF65-F5344CB8AC3E}">
        <p14:creationId xmlns:p14="http://schemas.microsoft.com/office/powerpoint/2010/main" val="3936757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0" dirty="0"/>
              <a:t>«</a:t>
            </a:r>
            <a:r>
              <a:rPr lang="fr-FR" b="1" dirty="0"/>
              <a:t> </a:t>
            </a:r>
            <a:r>
              <a:rPr lang="fr-FR" dirty="0"/>
              <a:t>Tout comme la dépendance historique des institutions à l'égard de quelques grands éditeurs pour l'accès à la littérature a permis à ces éditeurs de dicter le rythme de la transition vers le libre accès, la dépendance croissante à l'égard d'infrastructures numériques fermées pour la recherche peut conduire à un nouveau type de verrouillage, qui porterait sur tous les éléments du flux de recherche, en limitant la fonctionnalité, la réutilisation et l'interopérabilité des données et plateformes, et donc de la recherche qu’elles permettent.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Source : J. Tennant et al., « Should digital research infrastructure for Open Science be open itself? », </a:t>
            </a:r>
            <a:r>
              <a:rPr lang="en-US" i="1" dirty="0">
                <a:effectLst/>
              </a:rPr>
              <a:t>Open Science MOOC</a:t>
            </a:r>
            <a:r>
              <a:rPr lang="en-US" dirty="0">
                <a:effectLst/>
              </a:rPr>
              <a:t>, 2019 (</a:t>
            </a:r>
            <a:r>
              <a:rPr lang="en-US" dirty="0" err="1">
                <a:effectLst/>
              </a:rPr>
              <a:t>en</a:t>
            </a:r>
            <a:r>
              <a:rPr lang="en-US" dirty="0">
                <a:effectLst/>
              </a:rPr>
              <a:t> </a:t>
            </a:r>
            <a:r>
              <a:rPr lang="en-US" dirty="0" err="1">
                <a:effectLst/>
              </a:rPr>
              <a:t>ligne</a:t>
            </a:r>
            <a:r>
              <a:rPr lang="en-US" dirty="0">
                <a:effectLst/>
              </a:rPr>
              <a:t> </a:t>
            </a:r>
            <a:r>
              <a:rPr lang="en-US" dirty="0">
                <a:effectLst/>
                <a:hlinkClick r:id="rId3"/>
              </a:rPr>
              <a:t>https://opensciencemooc.eu/infrastructure/2019/10/17/infrastructure/</a:t>
            </a:r>
            <a:r>
              <a:rPr lang="en-US"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Modèle économique le plus évident : organisation à but non lucratif, gérée par un conseil d’administration.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Infrastructures qui fonctionnent bien et desquelles il serait possible de s’inspirer : ORCID, fondation Wikimédia, CERN.</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Source : G. </a:t>
            </a:r>
            <a:r>
              <a:rPr lang="fr-FR" dirty="0" err="1">
                <a:effectLst/>
              </a:rPr>
              <a:t>Bilder</a:t>
            </a:r>
            <a:r>
              <a:rPr lang="fr-FR" dirty="0">
                <a:effectLst/>
              </a:rPr>
              <a:t> et al., « Principles for Open </a:t>
            </a:r>
            <a:r>
              <a:rPr lang="fr-FR" dirty="0" err="1">
                <a:effectLst/>
              </a:rPr>
              <a:t>Scholarly</a:t>
            </a:r>
            <a:r>
              <a:rPr lang="fr-FR" dirty="0">
                <a:effectLst/>
              </a:rPr>
              <a:t> Infrastructures-v1 », 2015 (en ligne https://figshare.com/articles/journal_contribution/Principles_for_Open_Scholarly_Infrastructures_v1/1314859).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fr-FR" b="1"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31</a:t>
            </a:fld>
            <a:endParaRPr lang="fr-FR"/>
          </a:p>
        </p:txBody>
      </p:sp>
    </p:spTree>
    <p:extLst>
      <p:ext uri="{BB962C8B-B14F-4D97-AF65-F5344CB8AC3E}">
        <p14:creationId xmlns:p14="http://schemas.microsoft.com/office/powerpoint/2010/main" val="1572009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en savoir plus :</a:t>
            </a:r>
          </a:p>
          <a:p>
            <a:r>
              <a:rPr lang="fr-FR" dirty="0"/>
              <a:t>Le Rudulier, Isabelle, </a:t>
            </a:r>
            <a:r>
              <a:rPr lang="fr-FR" dirty="0" err="1"/>
              <a:t>Belghit</a:t>
            </a:r>
            <a:r>
              <a:rPr lang="fr-FR" dirty="0"/>
              <a:t>, Karim. "Enjeux et acteurs de l'évaluation des publications scientifiques". </a:t>
            </a:r>
            <a:r>
              <a:rPr lang="fr-FR" i="1" dirty="0"/>
              <a:t>In</a:t>
            </a:r>
            <a:r>
              <a:rPr lang="fr-FR" dirty="0"/>
              <a:t> UBL (Université Européenne de Bretagne). </a:t>
            </a:r>
            <a:r>
              <a:rPr lang="fr-FR" i="1" dirty="0" err="1"/>
              <a:t>Formadoct</a:t>
            </a:r>
            <a:r>
              <a:rPr lang="fr-FR" dirty="0"/>
              <a:t>. Rennes : UBL, 2010 (dernière maj le 7 mai 2014). </a:t>
            </a:r>
            <a:r>
              <a:rPr lang="fr-FR" dirty="0" err="1"/>
              <a:t>Disp</a:t>
            </a:r>
            <a:r>
              <a:rPr lang="fr-FR" dirty="0"/>
              <a:t>. sur http://guides.formadoct.ueb.eu/evaluation_publications</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33</a:t>
            </a:fld>
            <a:endParaRPr lang="fr-FR"/>
          </a:p>
        </p:txBody>
      </p:sp>
    </p:spTree>
    <p:extLst>
      <p:ext uri="{BB962C8B-B14F-4D97-AF65-F5344CB8AC3E}">
        <p14:creationId xmlns:p14="http://schemas.microsoft.com/office/powerpoint/2010/main" val="1521626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savoir plus sur les limites de l’évaluation qualitative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J.-F. Bach, </a:t>
            </a:r>
            <a:r>
              <a:rPr lang="fr-FR" i="1" dirty="0">
                <a:effectLst/>
              </a:rPr>
              <a:t>Évaluation par les pairs : une nécessité et des problèmes</a:t>
            </a:r>
            <a:r>
              <a:rPr lang="fr-FR" dirty="0">
                <a:effectLst/>
              </a:rPr>
              <a:t> (en ligne </a:t>
            </a:r>
            <a:r>
              <a:rPr lang="fr-FR" dirty="0">
                <a:effectLst/>
                <a:hlinkClick r:id="rId3"/>
              </a:rPr>
              <a:t>https://public.weconext.eu/academie-sciences/2019-04-02/video_id_002/index.html</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effectLst/>
              </a:rPr>
              <a:t>COPE Council, </a:t>
            </a:r>
            <a:r>
              <a:rPr lang="en-US" i="1" dirty="0">
                <a:effectLst/>
              </a:rPr>
              <a:t>When the peer review process goes sideways</a:t>
            </a:r>
            <a:r>
              <a:rPr lang="en-US" dirty="0">
                <a:effectLst/>
              </a:rPr>
              <a:t>, </a:t>
            </a:r>
            <a:r>
              <a:rPr lang="en-US" u="sng" dirty="0">
                <a:effectLst/>
                <a:hlinkClick r:id="rId4"/>
              </a:rPr>
              <a:t>https://publicationethics.org/news/when-peer-review-process-goes-sideways</a:t>
            </a:r>
            <a:r>
              <a:rPr lang="en-US" dirty="0">
                <a:effectLst/>
              </a:rPr>
              <a:t> (</a:t>
            </a:r>
            <a:r>
              <a:rPr lang="en-US" dirty="0" err="1">
                <a:effectLst/>
              </a:rPr>
              <a:t>en</a:t>
            </a:r>
            <a:r>
              <a:rPr lang="en-US" dirty="0">
                <a:effectLst/>
              </a:rPr>
              <a:t> </a:t>
            </a:r>
            <a:r>
              <a:rPr lang="en-US" dirty="0" err="1">
                <a:effectLst/>
              </a:rPr>
              <a:t>ligne</a:t>
            </a:r>
            <a:r>
              <a:rPr lang="en-US" dirty="0">
                <a:effectLst/>
              </a:rPr>
              <a:t> </a:t>
            </a:r>
            <a:r>
              <a:rPr lang="en-US" dirty="0">
                <a:effectLst/>
                <a:hlinkClick r:id="rId4"/>
              </a:rPr>
              <a:t>https://publicationethics.org/news/when-peer-review-process-goes-sideways</a:t>
            </a:r>
            <a:r>
              <a:rPr lang="en-US" dirty="0">
                <a:effectLst/>
              </a:rPr>
              <a:t>).</a:t>
            </a:r>
          </a:p>
          <a:p>
            <a:endParaRPr lang="fr-FR" dirty="0"/>
          </a:p>
          <a:p>
            <a:r>
              <a:rPr lang="fr-FR" dirty="0"/>
              <a:t>En savoir plus sur les limites de l’évaluation quantitative (les dérives de la bibliométrie)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Y. Gingras, </a:t>
            </a:r>
            <a:r>
              <a:rPr lang="fr-FR" i="1" dirty="0">
                <a:effectLst/>
              </a:rPr>
              <a:t>La fièvre de l’évaluation de la recherche – Du mauvais usage de faux indicateurs</a:t>
            </a:r>
            <a:r>
              <a:rPr lang="fr-FR" dirty="0">
                <a:effectLst/>
              </a:rPr>
              <a:t>, Centre interuniversitaire de recherche sur la science et la technologie (en ligne </a:t>
            </a:r>
            <a:r>
              <a:rPr lang="fr-FR" dirty="0">
                <a:effectLst/>
                <a:hlinkClick r:id="rId5"/>
              </a:rPr>
              <a:t>https://depot.erudit.org/id/003011dd</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V. </a:t>
            </a:r>
            <a:r>
              <a:rPr lang="fr-FR" dirty="0" err="1">
                <a:effectLst/>
              </a:rPr>
              <a:t>Larivière</a:t>
            </a:r>
            <a:r>
              <a:rPr lang="fr-FR" dirty="0">
                <a:effectLst/>
              </a:rPr>
              <a:t> et C. </a:t>
            </a:r>
            <a:r>
              <a:rPr lang="fr-FR" dirty="0" err="1">
                <a:effectLst/>
              </a:rPr>
              <a:t>Sugimoto</a:t>
            </a:r>
            <a:r>
              <a:rPr lang="fr-FR" dirty="0">
                <a:effectLst/>
              </a:rPr>
              <a:t>, </a:t>
            </a:r>
            <a:r>
              <a:rPr lang="fr-FR" i="1" dirty="0">
                <a:effectLst/>
              </a:rPr>
              <a:t>Mesurer la science</a:t>
            </a:r>
            <a:r>
              <a:rPr lang="fr-FR" dirty="0">
                <a:effectLst/>
              </a:rPr>
              <a:t>, 2018, Presses universitaires de Montréal (en ligne </a:t>
            </a:r>
            <a:r>
              <a:rPr lang="fr-FR" dirty="0">
                <a:effectLst/>
                <a:hlinkClick r:id="rId6"/>
              </a:rPr>
              <a:t>https://pum.umontreal.ca/catalogue/mesurer-la-science/</a:t>
            </a:r>
            <a:r>
              <a:rPr lang="fr-FR" dirty="0">
                <a:effectLst/>
              </a:rPr>
              <a:t>), notamment p. 55 à 61.</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dirty="0">
              <a:effectLst/>
            </a:endParaRP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34</a:t>
            </a:fld>
            <a:endParaRPr lang="fr-FR"/>
          </a:p>
        </p:txBody>
      </p:sp>
    </p:spTree>
    <p:extLst>
      <p:ext uri="{BB962C8B-B14F-4D97-AF65-F5344CB8AC3E}">
        <p14:creationId xmlns:p14="http://schemas.microsoft.com/office/powerpoint/2010/main" val="1890980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en savoir plus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A.O. </a:t>
            </a:r>
            <a:r>
              <a:rPr lang="fr-FR" dirty="0" err="1">
                <a:effectLst/>
              </a:rPr>
              <a:t>Holcombe</a:t>
            </a:r>
            <a:r>
              <a:rPr lang="fr-FR" dirty="0">
                <a:effectLst/>
              </a:rPr>
              <a:t>, « Vers une « évaluation par les pairs » accessible à tous », </a:t>
            </a:r>
            <a:r>
              <a:rPr lang="fr-FR" i="1" dirty="0">
                <a:effectLst/>
              </a:rPr>
              <a:t>The Conversation</a:t>
            </a:r>
            <a:r>
              <a:rPr lang="fr-FR" dirty="0">
                <a:effectLst/>
              </a:rPr>
              <a:t>, 2021 (en ligne </a:t>
            </a:r>
            <a:r>
              <a:rPr lang="fr-FR" dirty="0">
                <a:effectLst/>
                <a:hlinkClick r:id="rId3"/>
              </a:rPr>
              <a:t>http://theconversation.com/vers-une-evaluation-par-les-pairs-accessible-a-tous-158646</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F. </a:t>
            </a:r>
            <a:r>
              <a:rPr lang="fr-FR" dirty="0" err="1">
                <a:effectLst/>
              </a:rPr>
              <a:t>Squazzoni</a:t>
            </a:r>
            <a:r>
              <a:rPr lang="fr-FR" dirty="0">
                <a:effectLst/>
              </a:rPr>
              <a:t> et al., « Il faut partager les données sur l’évaluation par les pairs », </a:t>
            </a:r>
            <a:r>
              <a:rPr lang="fr-FR" i="1" dirty="0">
                <a:effectLst/>
              </a:rPr>
              <a:t>Pourlascience.fr</a:t>
            </a:r>
            <a:r>
              <a:rPr lang="fr-FR" dirty="0">
                <a:effectLst/>
              </a:rPr>
              <a:t>, 2020 (en ligne </a:t>
            </a:r>
            <a:r>
              <a:rPr lang="fr-FR" dirty="0">
                <a:effectLst/>
                <a:hlinkClick r:id="rId4"/>
              </a:rPr>
              <a:t>https://www.pourlascience.fr/sr/tribune/il-faut-partager-les-donnees-sur-l-evaluation-par-les-pairs-18938.php</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M. Couture, « Les nouveaux modes d’évaluation de la recherche », 2017 (en ligne </a:t>
            </a:r>
            <a:r>
              <a:rPr lang="fr-FR" dirty="0">
                <a:effectLst/>
                <a:hlinkClick r:id="rId5"/>
              </a:rPr>
              <a:t>https://wiki.teluq.ca/sci1014/index.php/Les_nouveaux_modes_d%27%C3%A9valuation_de_la_recherche</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D. </a:t>
            </a:r>
            <a:r>
              <a:rPr lang="fr-FR" dirty="0" err="1">
                <a:effectLst/>
              </a:rPr>
              <a:t>Bourguet</a:t>
            </a:r>
            <a:r>
              <a:rPr lang="fr-FR" dirty="0">
                <a:effectLst/>
              </a:rPr>
              <a:t>, « Le </a:t>
            </a:r>
            <a:r>
              <a:rPr lang="fr-FR" dirty="0" err="1">
                <a:effectLst/>
              </a:rPr>
              <a:t>peer-reviewing</a:t>
            </a:r>
            <a:r>
              <a:rPr lang="fr-FR" dirty="0">
                <a:effectLst/>
              </a:rPr>
              <a:t> en quête d’un nouveau modèle [1/5] : Peer Community In », 2020 (en ligne </a:t>
            </a:r>
            <a:r>
              <a:rPr lang="fr-FR" dirty="0">
                <a:effectLst/>
                <a:hlinkClick r:id="rId6"/>
              </a:rPr>
              <a:t>https://www.grandlabo.com/peer-community-in-le-peer-reviewing-en-quete-dun-nouveau-modele/</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D. Larousserie, « </a:t>
            </a:r>
            <a:r>
              <a:rPr lang="fr-FR" dirty="0" err="1">
                <a:effectLst/>
              </a:rPr>
              <a:t>PubPeer</a:t>
            </a:r>
            <a:r>
              <a:rPr lang="fr-FR" dirty="0">
                <a:effectLst/>
              </a:rPr>
              <a:t>, le site par qui le scandale de « l’inconduite scientifique » arrive », </a:t>
            </a:r>
            <a:r>
              <a:rPr lang="fr-FR" i="1" dirty="0">
                <a:effectLst/>
              </a:rPr>
              <a:t>Le Monde.fr</a:t>
            </a:r>
            <a:r>
              <a:rPr lang="fr-FR" dirty="0">
                <a:effectLst/>
              </a:rPr>
              <a:t>, 2018 (en ligne </a:t>
            </a:r>
            <a:r>
              <a:rPr lang="fr-FR" dirty="0">
                <a:effectLst/>
                <a:hlinkClick r:id="rId7"/>
              </a:rPr>
              <a:t>https://www.lemonde.fr/sciences/article/2018/10/23/pubpeer-le-site-par-qui-le-scandale-arrive_5373342_1650684.html</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dirty="0">
              <a:effectLst/>
            </a:endParaRP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35</a:t>
            </a:fld>
            <a:endParaRPr lang="fr-FR"/>
          </a:p>
        </p:txBody>
      </p:sp>
    </p:spTree>
    <p:extLst>
      <p:ext uri="{BB962C8B-B14F-4D97-AF65-F5344CB8AC3E}">
        <p14:creationId xmlns:p14="http://schemas.microsoft.com/office/powerpoint/2010/main" val="33628025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savoir plus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P.-C. Langlais, « Citations ouvertes : note de synthèse », </a:t>
            </a:r>
            <a:r>
              <a:rPr lang="fr-FR" i="1" dirty="0">
                <a:effectLst/>
              </a:rPr>
              <a:t>Intelligence IST</a:t>
            </a:r>
            <a:r>
              <a:rPr lang="fr-FR" dirty="0">
                <a:effectLst/>
              </a:rPr>
              <a:t>, 2018 (en ligne </a:t>
            </a:r>
            <a:r>
              <a:rPr lang="fr-FR" dirty="0">
                <a:effectLst/>
                <a:hlinkClick r:id="rId3"/>
              </a:rPr>
              <a:t>https://www.eprist.fr/wp-content/uploads/2018/09/I_IST_28-CitationsOuvertes.pdf</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P. Devos et al., « Bibliométrie et science ouverte : de nouveaux horizons », </a:t>
            </a:r>
            <a:r>
              <a:rPr lang="fr-FR" i="1" dirty="0" err="1">
                <a:effectLst/>
              </a:rPr>
              <a:t>Archimag</a:t>
            </a:r>
            <a:r>
              <a:rPr lang="fr-FR" dirty="0">
                <a:effectLst/>
              </a:rPr>
              <a:t>, 2021 (en ligne </a:t>
            </a:r>
            <a:r>
              <a:rPr lang="fr-FR" dirty="0">
                <a:effectLst/>
                <a:hlinkClick r:id="rId4"/>
              </a:rPr>
              <a:t>https://www.archimag.com/bibliotheque-edition/2021/03/18/bibliometrie-science-ouverte-nouveaux-horizons</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dirty="0">
              <a:effectLst/>
            </a:endParaRP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36</a:t>
            </a:fld>
            <a:endParaRPr lang="fr-FR"/>
          </a:p>
        </p:txBody>
      </p:sp>
    </p:spTree>
    <p:extLst>
      <p:ext uri="{BB962C8B-B14F-4D97-AF65-F5344CB8AC3E}">
        <p14:creationId xmlns:p14="http://schemas.microsoft.com/office/powerpoint/2010/main" val="3701955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en savoir plus :</a:t>
            </a:r>
          </a:p>
          <a:p>
            <a:pPr marL="171450" indent="-171450">
              <a:buFontTx/>
              <a:buChar char="-"/>
            </a:pPr>
            <a:r>
              <a:rPr lang="fr-FR" dirty="0">
                <a:effectLst/>
              </a:rPr>
              <a:t>P. de Coëtlogon et L. </a:t>
            </a:r>
            <a:r>
              <a:rPr lang="fr-FR" dirty="0" err="1">
                <a:effectLst/>
              </a:rPr>
              <a:t>Delrue</a:t>
            </a:r>
            <a:r>
              <a:rPr lang="fr-FR" dirty="0">
                <a:effectLst/>
              </a:rPr>
              <a:t>, </a:t>
            </a:r>
            <a:r>
              <a:rPr lang="fr-FR" i="1" dirty="0">
                <a:effectLst/>
              </a:rPr>
              <a:t>Stratégie de l’Université de Lille : REL et bibliothèques</a:t>
            </a:r>
            <a:r>
              <a:rPr lang="fr-FR" dirty="0">
                <a:effectLst/>
              </a:rPr>
              <a:t> (en ligne </a:t>
            </a:r>
            <a:r>
              <a:rPr lang="fr-FR" dirty="0">
                <a:effectLst/>
                <a:hlinkClick r:id="rId3"/>
              </a:rPr>
              <a:t>https://www.youtube.com/watch?v=78XFGjGmSBg</a:t>
            </a:r>
            <a:r>
              <a:rPr lang="fr-FR" dirty="0">
                <a:effectLst/>
              </a:rPr>
              <a:t>).</a:t>
            </a:r>
          </a:p>
          <a:p>
            <a:pPr marL="171450" indent="-171450">
              <a:buFontTx/>
              <a:buChar char="-"/>
            </a:pPr>
            <a:r>
              <a:rPr lang="fr-FR" dirty="0">
                <a:effectLst/>
              </a:rPr>
              <a:t>Y. Marchand, « Place et rôle des bibliothèques universitaires dans la stratégie </a:t>
            </a:r>
            <a:r>
              <a:rPr lang="fr-FR" dirty="0" err="1">
                <a:effectLst/>
              </a:rPr>
              <a:t>OPeN</a:t>
            </a:r>
            <a:r>
              <a:rPr lang="fr-FR" dirty="0">
                <a:effectLst/>
              </a:rPr>
              <a:t> de l’université de Nantes : un </a:t>
            </a:r>
            <a:r>
              <a:rPr lang="fr-FR" dirty="0" err="1">
                <a:effectLst/>
              </a:rPr>
              <a:t>work</a:t>
            </a:r>
            <a:r>
              <a:rPr lang="fr-FR" dirty="0">
                <a:effectLst/>
              </a:rPr>
              <a:t> in </a:t>
            </a:r>
            <a:r>
              <a:rPr lang="fr-FR" dirty="0" err="1">
                <a:effectLst/>
              </a:rPr>
              <a:t>progress</a:t>
            </a:r>
            <a:r>
              <a:rPr lang="fr-FR" dirty="0">
                <a:effectLst/>
              </a:rPr>
              <a:t>... », 2021.</a:t>
            </a:r>
          </a:p>
          <a:p>
            <a:pPr marL="171450" indent="-171450">
              <a:buFontTx/>
              <a:buChar char="-"/>
            </a:pPr>
            <a:r>
              <a:rPr lang="fr-FR" dirty="0">
                <a:effectLst/>
              </a:rPr>
              <a:t>C. </a:t>
            </a:r>
            <a:r>
              <a:rPr lang="fr-FR" dirty="0" err="1">
                <a:effectLst/>
              </a:rPr>
              <a:t>Swiatek</a:t>
            </a:r>
            <a:r>
              <a:rPr lang="fr-FR" dirty="0">
                <a:effectLst/>
              </a:rPr>
              <a:t>, </a:t>
            </a:r>
            <a:r>
              <a:rPr lang="fr-FR" i="1" dirty="0">
                <a:effectLst/>
              </a:rPr>
              <a:t>Réseaux nationaux et européens de bibliothèques universitaires sur l’éducation ouverte et les REL</a:t>
            </a:r>
            <a:r>
              <a:rPr lang="fr-FR" dirty="0">
                <a:effectLst/>
              </a:rPr>
              <a:t> (en ligne </a:t>
            </a:r>
            <a:r>
              <a:rPr lang="fr-FR" dirty="0">
                <a:effectLst/>
                <a:hlinkClick r:id="rId4"/>
              </a:rPr>
              <a:t>https://www.youtube.com/watch?v=ISAObjn-TKo</a:t>
            </a:r>
            <a:r>
              <a:rPr lang="fr-FR" dirty="0">
                <a:effectLst/>
              </a:rPr>
              <a:t>).</a:t>
            </a:r>
          </a:p>
          <a:p>
            <a:pPr marL="171450" indent="-171450">
              <a:buFontTx/>
              <a:buChar char="-"/>
            </a:pPr>
            <a:r>
              <a:rPr lang="fr-FR" dirty="0">
                <a:effectLst/>
              </a:rPr>
              <a:t>Unesco, </a:t>
            </a:r>
            <a:r>
              <a:rPr lang="fr-FR" i="1" dirty="0">
                <a:effectLst/>
              </a:rPr>
              <a:t>Recommandation sur les Ressources éducatives libres (REL)</a:t>
            </a:r>
            <a:r>
              <a:rPr lang="fr-FR" dirty="0">
                <a:effectLst/>
              </a:rPr>
              <a:t> (en ligne </a:t>
            </a:r>
            <a:r>
              <a:rPr lang="fr-FR" dirty="0">
                <a:effectLst/>
                <a:hlinkClick r:id="rId5"/>
              </a:rPr>
              <a:t>https://unesdoc.unesco.org/ark:/48223/pf0000373755/PDF/373755eng.pdf.multi.page=11</a:t>
            </a:r>
            <a:r>
              <a:rPr lang="fr-FR" dirty="0">
                <a:effectLst/>
              </a:rPr>
              <a:t>).</a:t>
            </a:r>
          </a:p>
          <a:p>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38</a:t>
            </a:fld>
            <a:endParaRPr lang="fr-FR"/>
          </a:p>
        </p:txBody>
      </p:sp>
    </p:spTree>
    <p:extLst>
      <p:ext uri="{BB962C8B-B14F-4D97-AF65-F5344CB8AC3E}">
        <p14:creationId xmlns:p14="http://schemas.microsoft.com/office/powerpoint/2010/main" val="15364016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en savoir plus :</a:t>
            </a:r>
          </a:p>
          <a:p>
            <a:pPr marL="171450" indent="-171450">
              <a:buFontTx/>
              <a:buChar char="-"/>
            </a:pPr>
            <a:r>
              <a:rPr lang="fr-FR" dirty="0">
                <a:effectLst/>
              </a:rPr>
              <a:t>N. Jullien et J. </a:t>
            </a:r>
            <a:r>
              <a:rPr lang="fr-FR" dirty="0" err="1">
                <a:effectLst/>
              </a:rPr>
              <a:t>Pénin</a:t>
            </a:r>
            <a:r>
              <a:rPr lang="fr-FR" dirty="0">
                <a:effectLst/>
              </a:rPr>
              <a:t>, </a:t>
            </a:r>
            <a:r>
              <a:rPr lang="fr-FR" i="1" dirty="0">
                <a:effectLst/>
              </a:rPr>
              <a:t>Innovation Ouverte: Vers La Génération 2.0 (Open Innovation: </a:t>
            </a:r>
            <a:r>
              <a:rPr lang="fr-FR" i="1" dirty="0" err="1">
                <a:effectLst/>
              </a:rPr>
              <a:t>Toward</a:t>
            </a:r>
            <a:r>
              <a:rPr lang="fr-FR" i="1" dirty="0">
                <a:effectLst/>
              </a:rPr>
              <a:t> the 2.0 </a:t>
            </a:r>
            <a:r>
              <a:rPr lang="fr-FR" i="1" dirty="0" err="1">
                <a:effectLst/>
              </a:rPr>
              <a:t>Generation</a:t>
            </a:r>
            <a:r>
              <a:rPr lang="fr-FR" i="1" dirty="0">
                <a:effectLst/>
              </a:rPr>
              <a:t>)</a:t>
            </a:r>
            <a:r>
              <a:rPr lang="fr-FR" dirty="0">
                <a:effectLst/>
              </a:rPr>
              <a:t>, Rochester, NY, Social Science </a:t>
            </a:r>
            <a:r>
              <a:rPr lang="fr-FR" dirty="0" err="1">
                <a:effectLst/>
              </a:rPr>
              <a:t>Research</a:t>
            </a:r>
            <a:r>
              <a:rPr lang="fr-FR" dirty="0">
                <a:effectLst/>
              </a:rPr>
              <a:t> Network (en ligne </a:t>
            </a:r>
            <a:r>
              <a:rPr lang="fr-FR" dirty="0">
                <a:effectLst/>
                <a:hlinkClick r:id="rId3"/>
              </a:rPr>
              <a:t>https://papers.ssrn.com/abstract=2270609</a:t>
            </a:r>
            <a:r>
              <a:rPr lang="fr-FR" dirty="0">
                <a:effectLst/>
              </a:rPr>
              <a:t>).</a:t>
            </a:r>
          </a:p>
          <a:p>
            <a:pPr marL="171450" indent="-171450">
              <a:buFontTx/>
              <a:buChar char="-"/>
            </a:pPr>
            <a:r>
              <a:rPr lang="fr-FR" dirty="0">
                <a:effectLst/>
              </a:rPr>
              <a:t>J. </a:t>
            </a:r>
            <a:r>
              <a:rPr lang="fr-FR" dirty="0" err="1">
                <a:effectLst/>
              </a:rPr>
              <a:t>Pénin</a:t>
            </a:r>
            <a:r>
              <a:rPr lang="fr-FR" dirty="0">
                <a:effectLst/>
              </a:rPr>
              <a:t>, « Idées reçues sur l’Innovation ouverte (Open innovation) », </a:t>
            </a:r>
            <a:r>
              <a:rPr lang="fr-FR" i="1" dirty="0">
                <a:effectLst/>
              </a:rPr>
              <a:t>IEEPI</a:t>
            </a:r>
            <a:r>
              <a:rPr lang="fr-FR" dirty="0">
                <a:effectLst/>
              </a:rPr>
              <a:t>, 2015 (en ligne </a:t>
            </a:r>
            <a:r>
              <a:rPr lang="fr-FR" dirty="0">
                <a:effectLst/>
                <a:hlinkClick r:id="rId4"/>
              </a:rPr>
              <a:t>https://www.ieepi.org/paroles-dexperts-julien-penin/</a:t>
            </a:r>
            <a:r>
              <a:rPr lang="fr-FR" dirty="0">
                <a:effectLst/>
              </a:rPr>
              <a:t>).</a:t>
            </a:r>
          </a:p>
          <a:p>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39</a:t>
            </a:fld>
            <a:endParaRPr lang="fr-FR"/>
          </a:p>
        </p:txBody>
      </p:sp>
    </p:spTree>
    <p:extLst>
      <p:ext uri="{BB962C8B-B14F-4D97-AF65-F5344CB8AC3E}">
        <p14:creationId xmlns:p14="http://schemas.microsoft.com/office/powerpoint/2010/main" val="34217416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en savoir plus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F. </a:t>
            </a:r>
            <a:r>
              <a:rPr lang="fr-FR" dirty="0" err="1">
                <a:effectLst/>
              </a:rPr>
              <a:t>Houllier</a:t>
            </a:r>
            <a:r>
              <a:rPr lang="fr-FR" dirty="0">
                <a:effectLst/>
              </a:rPr>
              <a:t> et J.-B. </a:t>
            </a:r>
            <a:r>
              <a:rPr lang="fr-FR" dirty="0" err="1">
                <a:effectLst/>
              </a:rPr>
              <a:t>Merilhou-Goudard</a:t>
            </a:r>
            <a:r>
              <a:rPr lang="fr-FR" dirty="0">
                <a:effectLst/>
              </a:rPr>
              <a:t>, </a:t>
            </a:r>
            <a:r>
              <a:rPr lang="fr-FR" i="1" dirty="0">
                <a:effectLst/>
              </a:rPr>
              <a:t>Les sciences participatives en France</a:t>
            </a:r>
            <a:r>
              <a:rPr lang="fr-FR" dirty="0">
                <a:effectLst/>
              </a:rPr>
              <a:t> (en ligne </a:t>
            </a:r>
            <a:r>
              <a:rPr lang="fr-FR" dirty="0">
                <a:effectLst/>
                <a:hlinkClick r:id="rId3"/>
              </a:rPr>
              <a:t>https://hal.inrae.fr/hal-02801940</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L. </a:t>
            </a:r>
            <a:r>
              <a:rPr lang="fr-FR" dirty="0" err="1">
                <a:effectLst/>
              </a:rPr>
              <a:t>Meghraoua</a:t>
            </a:r>
            <a:r>
              <a:rPr lang="fr-FR" dirty="0">
                <a:effectLst/>
              </a:rPr>
              <a:t>, « Covid-19 : la science participative, une troisième voie pour la recherche scientifique ? », 2020 (en ligne </a:t>
            </a:r>
            <a:r>
              <a:rPr lang="fr-FR" dirty="0">
                <a:effectLst/>
                <a:hlinkClick r:id="rId4"/>
              </a:rPr>
              <a:t>https://usbeketrica.com/article/covid-19-science-participative-troisieme-voie-recherche</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R.F. </a:t>
            </a:r>
            <a:r>
              <a:rPr lang="fr-FR" dirty="0" err="1">
                <a:effectLst/>
              </a:rPr>
              <a:t>Stauder</a:t>
            </a:r>
            <a:r>
              <a:rPr lang="fr-FR" dirty="0">
                <a:effectLst/>
              </a:rPr>
              <a:t>, « De l’Open </a:t>
            </a:r>
            <a:r>
              <a:rPr lang="fr-FR" dirty="0" err="1">
                <a:effectLst/>
              </a:rPr>
              <a:t>access</a:t>
            </a:r>
            <a:r>
              <a:rPr lang="fr-FR" dirty="0">
                <a:effectLst/>
              </a:rPr>
              <a:t> à la science participative : un enjeu démocratique », </a:t>
            </a:r>
            <a:r>
              <a:rPr lang="fr-FR" i="1" dirty="0">
                <a:effectLst/>
              </a:rPr>
              <a:t>Blog Lecteurs de la Bibliothèque nationale de France</a:t>
            </a:r>
            <a:r>
              <a:rPr lang="fr-FR" dirty="0">
                <a:effectLst/>
              </a:rPr>
              <a:t>, 2013 (en ligne </a:t>
            </a:r>
            <a:r>
              <a:rPr lang="fr-FR" dirty="0">
                <a:effectLst/>
                <a:hlinkClick r:id="rId5"/>
              </a:rPr>
              <a:t>http://blog.bnf.fr/lecteurs/index.php/2013/10/de-lopen-access-a-la-science-participative-un-enjeu-democratique/</a:t>
            </a:r>
            <a:r>
              <a:rPr lang="fr-FR" dirty="0">
                <a:effectLst/>
              </a:rPr>
              <a: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40</a:t>
            </a:fld>
            <a:endParaRPr lang="fr-FR"/>
          </a:p>
        </p:txBody>
      </p:sp>
    </p:spTree>
    <p:extLst>
      <p:ext uri="{BB962C8B-B14F-4D97-AF65-F5344CB8AC3E}">
        <p14:creationId xmlns:p14="http://schemas.microsoft.com/office/powerpoint/2010/main" val="21656002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Pour en savoir plus : </a:t>
            </a:r>
            <a:r>
              <a:rPr lang="fr-FR" dirty="0">
                <a:effectLst/>
              </a:rPr>
              <a:t>T. </a:t>
            </a:r>
            <a:r>
              <a:rPr lang="fr-FR" dirty="0" err="1">
                <a:effectLst/>
              </a:rPr>
              <a:t>Brastaviceanu</a:t>
            </a:r>
            <a:r>
              <a:rPr lang="fr-FR" dirty="0">
                <a:effectLst/>
              </a:rPr>
              <a:t> et al., « Production participative de matériel de recherche », </a:t>
            </a:r>
            <a:r>
              <a:rPr lang="fr-FR" i="1" dirty="0" err="1">
                <a:effectLst/>
              </a:rPr>
              <a:t>Acfas</a:t>
            </a:r>
            <a:r>
              <a:rPr lang="fr-FR" dirty="0">
                <a:effectLst/>
              </a:rPr>
              <a:t>, 2019 (en ligne </a:t>
            </a:r>
            <a:r>
              <a:rPr lang="fr-FR" dirty="0">
                <a:effectLst/>
                <a:hlinkClick r:id="rId3"/>
              </a:rPr>
              <a:t>https://www.acfas.ca/publications/magazine/2019/03/production-participative-materiel-recherche</a:t>
            </a:r>
            <a:r>
              <a:rPr lang="fr-FR" dirty="0">
                <a:effectLst/>
              </a:rPr>
              <a:t>).</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41</a:t>
            </a:fld>
            <a:endParaRPr lang="fr-FR"/>
          </a:p>
        </p:txBody>
      </p:sp>
    </p:spTree>
    <p:extLst>
      <p:ext uri="{BB962C8B-B14F-4D97-AF65-F5344CB8AC3E}">
        <p14:creationId xmlns:p14="http://schemas.microsoft.com/office/powerpoint/2010/main" val="266178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dirty="0"/>
              <a:t>On pense souvent que la science ouverte est avant tout une histoire d’argent, mais il s’agit en réalité davantage d’intégrité scientifique.</a:t>
            </a:r>
          </a:p>
          <a:p>
            <a:endParaRPr lang="fr-FR" b="0" dirty="0"/>
          </a:p>
          <a:p>
            <a:r>
              <a:rPr lang="fr-FR" dirty="0"/>
              <a:t>En anglais, l’expression « open </a:t>
            </a:r>
            <a:r>
              <a:rPr lang="fr-FR" dirty="0" err="1"/>
              <a:t>access</a:t>
            </a:r>
            <a:r>
              <a:rPr lang="fr-FR" dirty="0"/>
              <a:t> » est trompeuse.</a:t>
            </a:r>
          </a:p>
          <a:p>
            <a:r>
              <a:rPr lang="fr-FR" dirty="0"/>
              <a:t>Le français distingue mieux l’accès ouvert (= tout le monde peut consulter des contenus ou des données) et l’accès libre (= tout le monde peut réutiliser les contenus et les données, quoique parfois sous certaines conditions, par exemple sans but commercial).</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6</a:t>
            </a:fld>
            <a:endParaRPr lang="fr-FR"/>
          </a:p>
        </p:txBody>
      </p:sp>
    </p:spTree>
    <p:extLst>
      <p:ext uri="{BB962C8B-B14F-4D97-AF65-F5344CB8AC3E}">
        <p14:creationId xmlns:p14="http://schemas.microsoft.com/office/powerpoint/2010/main" val="1209168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L’acronyme FAIR est à l’origine un acronyme anglais :</a:t>
            </a:r>
          </a:p>
          <a:p>
            <a:pPr marL="171450" indent="-171450">
              <a:buFontTx/>
              <a:buChar char="-"/>
            </a:pPr>
            <a:r>
              <a:rPr lang="fr-FR" i="1" dirty="0" err="1"/>
              <a:t>Findable</a:t>
            </a:r>
            <a:endParaRPr lang="fr-FR" i="1" dirty="0"/>
          </a:p>
          <a:p>
            <a:pPr marL="171450" indent="-171450">
              <a:buFontTx/>
              <a:buChar char="-"/>
            </a:pPr>
            <a:r>
              <a:rPr lang="fr-FR" i="1" dirty="0"/>
              <a:t>Accessible</a:t>
            </a:r>
          </a:p>
          <a:p>
            <a:pPr marL="171450" indent="-171450">
              <a:buFontTx/>
              <a:buChar char="-"/>
            </a:pPr>
            <a:r>
              <a:rPr lang="fr-FR" i="1" dirty="0" err="1"/>
              <a:t>Interoperable</a:t>
            </a:r>
            <a:endParaRPr lang="fr-FR" i="1" dirty="0"/>
          </a:p>
          <a:p>
            <a:pPr marL="171450" indent="-171450">
              <a:buFontTx/>
              <a:buChar char="-"/>
            </a:pPr>
            <a:r>
              <a:rPr lang="fr-FR" i="1" dirty="0" err="1"/>
              <a:t>Reusable</a:t>
            </a:r>
            <a:r>
              <a:rPr lang="fr-FR" i="0" dirty="0"/>
              <a:t>.</a:t>
            </a:r>
          </a:p>
          <a:p>
            <a:pPr marL="0" indent="0">
              <a:buFontTx/>
              <a:buNone/>
            </a:pPr>
            <a:endParaRPr lang="fr-FR" i="0" dirty="0"/>
          </a:p>
          <a:p>
            <a:pPr marL="0" indent="0">
              <a:buFontTx/>
              <a:buNone/>
            </a:pPr>
            <a:r>
              <a:rPr lang="fr-FR" i="0" dirty="0"/>
              <a:t>Les principes FAIR sont souvent associés aux données de la recherche, mais en réalité, ils concernent toutes les productions scientifiques. </a:t>
            </a:r>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7</a:t>
            </a:fld>
            <a:endParaRPr lang="fr-FR"/>
          </a:p>
        </p:txBody>
      </p:sp>
    </p:spTree>
    <p:extLst>
      <p:ext uri="{BB962C8B-B14F-4D97-AF65-F5344CB8AC3E}">
        <p14:creationId xmlns:p14="http://schemas.microsoft.com/office/powerpoint/2010/main" val="410369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L’initiative de Budapest est un texte militant, produit fin 2001-début 2002, visant à encourager la communauté scientifique à diffuser ses productions en accès ouvert. Elle est issue des réflexions de chercheurs et chargés d’appui à la recherche,</a:t>
            </a:r>
          </a:p>
          <a:p>
            <a:r>
              <a:rPr lang="fr-FR" dirty="0"/>
              <a:t>rassemblés à Budapest en décembre 2001. Il s’agit d’un des textes fondateurs de la science ouverte.</a:t>
            </a:r>
          </a:p>
          <a:p>
            <a:r>
              <a:rPr lang="fr-FR" dirty="0"/>
              <a:t>Pour en savoir plus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H. Bosc, « La Budapest Open Access Initiative (BOAI) pour un libre accès aux résultats de la recherche », 2003 (https://archivesic.ccsd.cnrs.fr/sic_00493625)</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effectLst/>
              </a:rPr>
              <a:t>Texte de l’initiative disponible sur le site du </a:t>
            </a:r>
            <a:r>
              <a:rPr lang="fr-FR" dirty="0" err="1">
                <a:effectLst/>
              </a:rPr>
              <a:t>CoSO</a:t>
            </a:r>
            <a:r>
              <a:rPr lang="fr-FR" dirty="0">
                <a:effectLst/>
              </a:rPr>
              <a:t> : https://www.ouvrirlascience.fr/initiative-de-budapest-pour-lacces-ouvert/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rPr>
              <a:t> </a:t>
            </a:r>
          </a:p>
          <a:p>
            <a:endParaRPr lang="fr-FR" dirty="0"/>
          </a:p>
        </p:txBody>
      </p:sp>
      <p:sp>
        <p:nvSpPr>
          <p:cNvPr id="4" name="Espace réservé du numéro de diapositive 3"/>
          <p:cNvSpPr>
            <a:spLocks noGrp="1"/>
          </p:cNvSpPr>
          <p:nvPr>
            <p:ph type="sldNum" sz="quarter" idx="5"/>
          </p:nvPr>
        </p:nvSpPr>
        <p:spPr/>
        <p:txBody>
          <a:bodyPr/>
          <a:lstStyle/>
          <a:p>
            <a:fld id="{01E1A0B0-0219-49D1-8E48-92EE223C5F7E}" type="slidenum">
              <a:rPr lang="fr-FR" smtClean="0"/>
              <a:t>11</a:t>
            </a:fld>
            <a:endParaRPr lang="fr-FR"/>
          </a:p>
        </p:txBody>
      </p:sp>
    </p:spTree>
    <p:extLst>
      <p:ext uri="{BB962C8B-B14F-4D97-AF65-F5344CB8AC3E}">
        <p14:creationId xmlns:p14="http://schemas.microsoft.com/office/powerpoint/2010/main" val="289623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Cette situation est évidemment schématique. Tous les éditeurs ne pratiquent pas des tarifs disproportionnés, c’est surtout le fait de grosses multinationales de l’édition.</a:t>
            </a:r>
          </a:p>
          <a:p>
            <a:r>
              <a:rPr lang="fr-FR" dirty="0"/>
              <a:t>Ainsi, quatre maisons (RELX Group, Springer, Taylor &amp; Francis et </a:t>
            </a:r>
            <a:r>
              <a:rPr lang="fr-FR" dirty="0" err="1"/>
              <a:t>Wiley</a:t>
            </a:r>
            <a:r>
              <a:rPr lang="fr-FR" dirty="0"/>
              <a:t>-Blackwell) représentent à eux seuls 40 % du marché de l’édition scientifique.</a:t>
            </a:r>
          </a:p>
          <a:p>
            <a:endParaRPr lang="fr-FR" dirty="0"/>
          </a:p>
          <a:p>
            <a:r>
              <a:rPr lang="fr-FR" dirty="0"/>
              <a:t>/!\ Le terme français « éditeur » est parfois trompeur. Il peut désigner :</a:t>
            </a:r>
          </a:p>
          <a:p>
            <a:pPr marL="171450" indent="-171450">
              <a:buFontTx/>
              <a:buChar char="-"/>
            </a:pPr>
            <a:r>
              <a:rPr lang="fr-FR" i="0" dirty="0"/>
              <a:t>Un </a:t>
            </a:r>
            <a:r>
              <a:rPr lang="fr-FR" i="1" dirty="0"/>
              <a:t>editor</a:t>
            </a:r>
            <a:r>
              <a:rPr lang="fr-FR" i="0" dirty="0"/>
              <a:t> anglais : un chercheur qui donne la ligne éditoriale d’une revue ou d’une collection, qui pilote la rédaction d’un numéro de revue ou d’un ouvrage collectif (c’est l’« éditeur scientifique » français) ;</a:t>
            </a:r>
            <a:endParaRPr lang="fr-FR" dirty="0"/>
          </a:p>
          <a:p>
            <a:pPr marL="171450" indent="-171450">
              <a:buFontTx/>
              <a:buChar char="-"/>
            </a:pPr>
            <a:r>
              <a:rPr lang="fr-FR" i="0" dirty="0"/>
              <a:t>Un </a:t>
            </a:r>
            <a:r>
              <a:rPr lang="fr-FR" i="1" dirty="0" err="1"/>
              <a:t>publisher</a:t>
            </a:r>
            <a:r>
              <a:rPr lang="fr-FR" i="1" dirty="0"/>
              <a:t> </a:t>
            </a:r>
            <a:r>
              <a:rPr lang="fr-FR" i="0" dirty="0"/>
              <a:t>anglais : une entreprise privée ou publique, à but lucratif ou non, qui s’occupe des aspects matériels, administratifs et financiers de la publication de ressources scientifiques (c’est l’« éditeur commercial » français).</a:t>
            </a:r>
          </a:p>
          <a:p>
            <a:pPr marL="0" indent="0">
              <a:buFontTx/>
              <a:buNone/>
            </a:pPr>
            <a:r>
              <a:rPr lang="fr-FR" i="0" dirty="0"/>
              <a:t>Les dérives présentées ici sont le fait de certains </a:t>
            </a:r>
            <a:r>
              <a:rPr lang="fr-FR" i="1" dirty="0" err="1"/>
              <a:t>publishers</a:t>
            </a:r>
            <a:r>
              <a:rPr lang="fr-FR" i="0" dirty="0"/>
              <a:t> et non des </a:t>
            </a:r>
            <a:r>
              <a:rPr lang="fr-FR" i="1" dirty="0"/>
              <a:t>editors</a:t>
            </a:r>
            <a:r>
              <a:rPr lang="fr-FR" i="0" dirty="0"/>
              <a:t>.</a:t>
            </a:r>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12</a:t>
            </a:fld>
            <a:endParaRPr lang="fr-FR"/>
          </a:p>
        </p:txBody>
      </p:sp>
    </p:spTree>
    <p:extLst>
      <p:ext uri="{BB962C8B-B14F-4D97-AF65-F5344CB8AC3E}">
        <p14:creationId xmlns:p14="http://schemas.microsoft.com/office/powerpoint/2010/main" val="593607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Il est possible de combiner ces deux voies de l’accès ouvert :</a:t>
            </a:r>
          </a:p>
          <a:p>
            <a:pPr marL="171450" indent="-171450">
              <a:buFontTx/>
              <a:buChar char="-"/>
            </a:pPr>
            <a:r>
              <a:rPr lang="fr-FR" dirty="0"/>
              <a:t>Publier un article dans une revue immédiatement disponible en libre accès ;</a:t>
            </a:r>
          </a:p>
          <a:p>
            <a:pPr marL="171450" indent="-171450">
              <a:buFontTx/>
              <a:buChar char="-"/>
            </a:pPr>
            <a:r>
              <a:rPr lang="fr-FR" dirty="0"/>
              <a:t>Auto-archiver l’article en question sur une plateforme dédiée.</a:t>
            </a:r>
          </a:p>
          <a:p>
            <a:pPr marL="0" indent="0">
              <a:buFontTx/>
              <a:buNone/>
            </a:pPr>
            <a:endParaRPr lang="fr-FR" dirty="0"/>
          </a:p>
          <a:p>
            <a:pPr marL="0" indent="0">
              <a:buFontTx/>
              <a:buNone/>
            </a:pPr>
            <a:r>
              <a:rPr lang="fr-FR" dirty="0"/>
              <a:t>Cela permet de gagner en visibilité, et d’anticiper un éventuel changement de modèle économique de la revue ou une disparition de l’éditeur.</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13</a:t>
            </a:fld>
            <a:endParaRPr lang="fr-FR"/>
          </a:p>
        </p:txBody>
      </p:sp>
    </p:spTree>
    <p:extLst>
      <p:ext uri="{BB962C8B-B14F-4D97-AF65-F5344CB8AC3E}">
        <p14:creationId xmlns:p14="http://schemas.microsoft.com/office/powerpoint/2010/main" val="232902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Texte de l’article 30 de la LRN :</a:t>
            </a:r>
          </a:p>
          <a:p>
            <a:r>
              <a:rPr lang="fr-FR" dirty="0"/>
              <a:t>« </a:t>
            </a:r>
            <a:r>
              <a:rPr lang="fr-FR" dirty="0" err="1"/>
              <a:t>I.-Lorsqu'un</a:t>
            </a:r>
            <a:r>
              <a:rPr lang="fr-FR" dirty="0"/>
              <a:t> écrit scientifique issu d'une activité de recherche </a:t>
            </a:r>
            <a:r>
              <a:rPr lang="fr-FR" b="1" dirty="0"/>
              <a:t>financée au moins pour moitié</a:t>
            </a:r>
            <a:r>
              <a:rPr lang="fr-FR" dirty="0"/>
              <a:t> par des dotations de l'</a:t>
            </a:r>
            <a:r>
              <a:rPr lang="fr-FR" dirty="0" err="1"/>
              <a:t>Etat</a:t>
            </a:r>
            <a:r>
              <a:rPr lang="fr-FR" dirty="0"/>
              <a:t>, des collectivités territoriales ou des établissements publics, par des subventions d'agences de financement nationales ou par des fonds de l'Union européenne est </a:t>
            </a:r>
            <a:r>
              <a:rPr lang="fr-FR" b="1" dirty="0"/>
              <a:t>publié dans un périodique paraissant au moins une fois par an</a:t>
            </a:r>
            <a:r>
              <a:rPr lang="fr-FR" dirty="0"/>
              <a:t>, son auteur </a:t>
            </a:r>
            <a:r>
              <a:rPr lang="fr-FR" b="1" u="sng" dirty="0"/>
              <a:t>dispose</a:t>
            </a:r>
            <a:r>
              <a:rPr lang="fr-FR" dirty="0"/>
              <a:t>, même après avoir accordé des droits exclusifs à un éditeur, du droit de </a:t>
            </a:r>
            <a:r>
              <a:rPr lang="fr-FR" b="1" dirty="0"/>
              <a:t>mettre à disposition gratuitement</a:t>
            </a:r>
            <a:r>
              <a:rPr lang="fr-FR" dirty="0"/>
              <a:t> dans un format ouvert, par voie numérique, sous réserve de l'accord des éventuels coauteurs, la </a:t>
            </a:r>
            <a:r>
              <a:rPr lang="fr-FR" b="1" dirty="0"/>
              <a:t>version finale de son manuscrit acceptée pour publication</a:t>
            </a:r>
            <a:r>
              <a:rPr lang="fr-FR" dirty="0"/>
              <a:t>, dès lors que l'éditeur met lui-même celle-ci gratuitement à disposition par voie numérique ou, à défaut, à l'expiration d'un délai courant à compter de la date de la première publication. Ce délai est au maximum de six mois pour une publication dans le domaine des sciences, de la technique et de la médecine et de douze mois dans celui des sciences humaines et sociales. </a:t>
            </a:r>
            <a:br>
              <a:rPr lang="fr-FR" dirty="0"/>
            </a:br>
            <a:r>
              <a:rPr lang="fr-FR" dirty="0"/>
              <a:t>La version mise à disposition en application du premier alinéa ne peut faire l'objet d'une exploitation dans le cadre d'une activité d'édition à caractère commercial. </a:t>
            </a:r>
            <a:br>
              <a:rPr lang="fr-FR" dirty="0"/>
            </a:br>
            <a:r>
              <a:rPr lang="fr-FR" dirty="0"/>
              <a:t>[Les points II et III concernent les données de la recherche]</a:t>
            </a:r>
            <a:br>
              <a:rPr lang="fr-FR" dirty="0"/>
            </a:br>
            <a:r>
              <a:rPr lang="fr-FR" dirty="0" err="1"/>
              <a:t>IV.-Les</a:t>
            </a:r>
            <a:r>
              <a:rPr lang="fr-FR" dirty="0"/>
              <a:t> dispositions du présent article sont d'ordre public et toute clause contraire à celles-ci est réputée non écrite. »</a:t>
            </a:r>
          </a:p>
          <a:p>
            <a:endParaRPr lang="fr-FR" dirty="0"/>
          </a:p>
          <a:p>
            <a:r>
              <a:rPr lang="fr-FR" dirty="0"/>
              <a:t>Débats en cours :</a:t>
            </a:r>
          </a:p>
          <a:p>
            <a:pPr marL="171450" indent="-171450">
              <a:buFontTx/>
              <a:buChar char="-"/>
            </a:pPr>
            <a:r>
              <a:rPr lang="fr-FR" dirty="0"/>
              <a:t>De quels « fonds publics » est-il question ? Le salaire habituel des chercheurs peut-il entrer dans ce périmètre ?</a:t>
            </a:r>
          </a:p>
          <a:p>
            <a:pPr marL="171450" indent="-171450">
              <a:buFontTx/>
              <a:buChar char="-"/>
            </a:pPr>
            <a:r>
              <a:rPr lang="fr-FR" dirty="0"/>
              <a:t>La LRN concerne explicitement les articles de revues, journaux ou magazines, mais peut-elle aussi concerner certains types particuliers de publications périodiques comme les actes de colloques récurrents au sein d’une collection identifiée ?</a:t>
            </a:r>
          </a:p>
          <a:p>
            <a:pPr marL="171450" indent="-171450">
              <a:buFontTx/>
              <a:buChar char="-"/>
            </a:pPr>
            <a:r>
              <a:rPr lang="fr-FR" dirty="0"/>
              <a:t>Quel domaine disciplinaire fait foi : celui de la revue « contenante », ou de l’article « contenu » ? Car certaines revues sont complètement pluridisciplinaires, et il arrive que des articles plutôt SHS soient publiés dans des revues plutôt STM (ex.: mise au point juridique dans une revue de biologie).</a:t>
            </a:r>
          </a:p>
          <a:p>
            <a:pPr marL="171450" indent="-171450">
              <a:buFontTx/>
              <a:buChar char="-"/>
            </a:pPr>
            <a:r>
              <a:rPr lang="fr-FR" dirty="0"/>
              <a:t>Cet article de loi a-t-il un effet rétroactif ? A priori oui, car seules les lois pénales sont concernées par la non-rétroactivité. Mais il faudra attendre une jurisprudence officielle sur ce point.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t>Les éditeurs étrangers sont-ils concernés par cet article ? Les juristes des grands établissements d’enseignement supérieur et recherche qui ont examiné ce texte semblent s’accorder en faveur de cette interprétation (cf. </a:t>
            </a:r>
            <a:r>
              <a:rPr lang="fr-FR" dirty="0">
                <a:effectLst/>
              </a:rPr>
              <a:t>N. </a:t>
            </a:r>
            <a:r>
              <a:rPr lang="fr-FR" dirty="0" err="1">
                <a:effectLst/>
              </a:rPr>
              <a:t>Becard</a:t>
            </a:r>
            <a:r>
              <a:rPr lang="fr-FR" dirty="0">
                <a:effectLst/>
              </a:rPr>
              <a:t> et al., </a:t>
            </a:r>
            <a:r>
              <a:rPr lang="fr-FR" i="1" dirty="0">
                <a:effectLst/>
              </a:rPr>
              <a:t>Ouverture des données de recherche. Guide d’analyse du cadre juridique en France</a:t>
            </a:r>
            <a:r>
              <a:rPr lang="fr-FR" dirty="0">
                <a:effectLst/>
              </a:rPr>
              <a:t>, INRA (en ligne </a:t>
            </a:r>
            <a:r>
              <a:rPr lang="fr-FR" dirty="0">
                <a:effectLst/>
                <a:hlinkClick r:id="rId3"/>
              </a:rPr>
              <a:t>https://www.ouvrirlascience.fr/ouverture-des-donnees-de-recherche-guide-danalyse-du-cadre-juridique-en-france-v2/</a:t>
            </a:r>
            <a:r>
              <a:rPr lang="fr-FR" dirty="0">
                <a:effectLst/>
              </a:rPr>
              <a:t>)</a:t>
            </a:r>
            <a:r>
              <a:rPr lang="fr-FR" dirty="0"/>
              <a:t>), mais d’autres avis divergents existent. Là encore, il faudra attendre une jurisprudence officielle sur ce point.</a:t>
            </a:r>
          </a:p>
          <a:p>
            <a:pPr marL="171450" indent="-171450">
              <a:buFontTx/>
              <a:buChar char="-"/>
            </a:pPr>
            <a:endParaRPr lang="fr-FR" dirty="0"/>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14</a:t>
            </a:fld>
            <a:endParaRPr lang="fr-FR"/>
          </a:p>
        </p:txBody>
      </p:sp>
    </p:spTree>
    <p:extLst>
      <p:ext uri="{BB962C8B-B14F-4D97-AF65-F5344CB8AC3E}">
        <p14:creationId xmlns:p14="http://schemas.microsoft.com/office/powerpoint/2010/main" val="3469173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Plan S est un exemple de prise de position d’un groupe de financeurs de la recherche (qui forment la </a:t>
            </a:r>
            <a:r>
              <a:rPr lang="fr-FR" dirty="0" err="1"/>
              <a:t>cOAlition</a:t>
            </a:r>
            <a:r>
              <a:rPr lang="fr-FR" dirty="0"/>
              <a:t> S) en faveur de la science ouverte.</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Objectif du Plan S : </a:t>
            </a:r>
            <a:r>
              <a:rPr lang="fr-FR" sz="1200" kern="1200" dirty="0">
                <a:solidFill>
                  <a:schemeClr val="tx1"/>
                </a:solidFill>
                <a:effectLst/>
                <a:latin typeface="+mn-lt"/>
                <a:ea typeface="+mn-ea"/>
                <a:cs typeface="+mn-cs"/>
              </a:rPr>
              <a:t>« Après le 1er janvier 2021, les publications scientifiques sur les résultats de la recherche financée sur fonds publics accordés par des agences de recherche ou des organismes de financement nationaux ou européens, doivent être publiées dans des revues ou sur des plateformes en accès libre. »</a:t>
            </a:r>
          </a:p>
        </p:txBody>
      </p:sp>
      <p:sp>
        <p:nvSpPr>
          <p:cNvPr id="4" name="Espace réservé du numéro de diapositive 3"/>
          <p:cNvSpPr>
            <a:spLocks noGrp="1"/>
          </p:cNvSpPr>
          <p:nvPr>
            <p:ph type="sldNum" sz="quarter" idx="5"/>
          </p:nvPr>
        </p:nvSpPr>
        <p:spPr/>
        <p:txBody>
          <a:bodyPr/>
          <a:lstStyle/>
          <a:p>
            <a:fld id="{3DF09FEE-DE00-4880-904D-43CF37E16C7A}" type="slidenum">
              <a:rPr lang="fr-FR" smtClean="0"/>
              <a:t>15</a:t>
            </a:fld>
            <a:endParaRPr lang="fr-FR"/>
          </a:p>
        </p:txBody>
      </p:sp>
    </p:spTree>
    <p:extLst>
      <p:ext uri="{BB962C8B-B14F-4D97-AF65-F5344CB8AC3E}">
        <p14:creationId xmlns:p14="http://schemas.microsoft.com/office/powerpoint/2010/main" val="383516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B90D52-3B2F-4A6C-9FAC-09ABB8977F2A}"/>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521A114C-1682-46D6-9ED9-1B442EC327A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99C6E43-1E51-4861-90CB-03A449156DA9}"/>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7B2ACF52-2924-4860-9A2D-D65F2DD137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EBFE7D-8864-4404-B516-EFD4AAAF175D}"/>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374265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9FB424-736C-46CE-96CB-04414CCB899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695F0B5-7AA0-4BCD-9E38-F7A04F1FAD3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1EB17D-9A9F-45AF-A75F-A241ACB7D5EA}"/>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FB9190F9-356E-4043-A06F-84B014E493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F54F62-EC57-4F27-9D28-222888B9F268}"/>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242428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C23B216-7F12-4F32-AF29-8C9C5AD6C9D6}"/>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43FC3A1-E899-4DF9-8C0F-2794852DE735}"/>
              </a:ext>
            </a:extLst>
          </p:cNvPr>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0B7EA54-EF80-495A-BA4A-C0E3C8546E47}"/>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25B53BE0-76BB-4B69-AA6F-CB03297FC1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5178B6-9E5F-4628-8B04-34124688E369}"/>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1517570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4C55F6-CB52-449E-8296-41FBE77E4A4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A6E0594-D746-49E5-971D-B1F3CD57E203}"/>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4" name="Espace réservé du pied de page 3">
            <a:extLst>
              <a:ext uri="{FF2B5EF4-FFF2-40B4-BE49-F238E27FC236}">
                <a16:creationId xmlns:a16="http://schemas.microsoft.com/office/drawing/2014/main" id="{8392560B-0241-4CD1-A5AE-65B81C9E73C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8DF39A0-DB0B-463B-A087-D98814282D6E}"/>
              </a:ext>
            </a:extLst>
          </p:cNvPr>
          <p:cNvSpPr>
            <a:spLocks noGrp="1"/>
          </p:cNvSpPr>
          <p:nvPr>
            <p:ph type="sldNum" sz="quarter" idx="12"/>
          </p:nvPr>
        </p:nvSpPr>
        <p:spPr/>
        <p:txBody>
          <a:bodyPr/>
          <a:lstStyle/>
          <a:p>
            <a:fld id="{E5381659-BF12-4A77-96A4-95F4BCAC2F68}" type="slidenum">
              <a:rPr lang="fr-FR" smtClean="0"/>
              <a:t>‹N°›</a:t>
            </a:fld>
            <a:endParaRPr lang="fr-FR"/>
          </a:p>
        </p:txBody>
      </p:sp>
      <p:pic>
        <p:nvPicPr>
          <p:cNvPr id="6" name="Image 5">
            <a:extLst>
              <a:ext uri="{FF2B5EF4-FFF2-40B4-BE49-F238E27FC236}">
                <a16:creationId xmlns:a16="http://schemas.microsoft.com/office/drawing/2014/main" id="{C24A64B0-289A-40CA-BDF7-AC1D0D6460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2010" y="6371169"/>
            <a:ext cx="1525340" cy="365126"/>
          </a:xfrm>
          <a:prstGeom prst="rect">
            <a:avLst/>
          </a:prstGeom>
        </p:spPr>
      </p:pic>
    </p:spTree>
    <p:extLst>
      <p:ext uri="{BB962C8B-B14F-4D97-AF65-F5344CB8AC3E}">
        <p14:creationId xmlns:p14="http://schemas.microsoft.com/office/powerpoint/2010/main" val="241053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3AD669-DE51-4215-95F0-F532B978449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C516364-9A56-4125-945B-E4A97C2926D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763BDDC-04FC-4E3B-9D8E-D558B5C4332F}"/>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AC0CE995-F7CC-41B3-8132-7588128FFD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DC99CA-2A94-4E6C-B92C-F732B74A6A95}"/>
              </a:ext>
            </a:extLst>
          </p:cNvPr>
          <p:cNvSpPr>
            <a:spLocks noGrp="1"/>
          </p:cNvSpPr>
          <p:nvPr>
            <p:ph type="sldNum" sz="quarter" idx="12"/>
          </p:nvPr>
        </p:nvSpPr>
        <p:spPr/>
        <p:txBody>
          <a:bodyPr/>
          <a:lstStyle/>
          <a:p>
            <a:fld id="{E5381659-BF12-4A77-96A4-95F4BCAC2F68}" type="slidenum">
              <a:rPr lang="fr-FR" smtClean="0"/>
              <a:t>‹N°›</a:t>
            </a:fld>
            <a:endParaRPr lang="fr-FR"/>
          </a:p>
        </p:txBody>
      </p:sp>
      <p:pic>
        <p:nvPicPr>
          <p:cNvPr id="7" name="Image 6">
            <a:extLst>
              <a:ext uri="{FF2B5EF4-FFF2-40B4-BE49-F238E27FC236}">
                <a16:creationId xmlns:a16="http://schemas.microsoft.com/office/drawing/2014/main" id="{0EBAF36E-1B7E-4A52-BDD7-9A1359726E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50" y="6492874"/>
            <a:ext cx="1409700" cy="337445"/>
          </a:xfrm>
          <a:prstGeom prst="rect">
            <a:avLst/>
          </a:prstGeom>
        </p:spPr>
      </p:pic>
    </p:spTree>
    <p:extLst>
      <p:ext uri="{BB962C8B-B14F-4D97-AF65-F5344CB8AC3E}">
        <p14:creationId xmlns:p14="http://schemas.microsoft.com/office/powerpoint/2010/main" val="26775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1220C2-9484-4A1C-B4CE-5B388492D777}"/>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8B5AF3A4-18D2-4ED2-8E15-810EA01D16A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1E88436-1203-41AB-996A-87DB6FAF3EFA}"/>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F132C37C-7E91-44E2-9584-531E8623E0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AE126B-B564-4EEF-98BB-88C8BBCACEFB}"/>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3173936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DE7C37-28D2-4BA2-8158-458B9EDF305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75D5D12-B84F-42A3-A4EB-5BF2E4ADBE8F}"/>
              </a:ext>
            </a:extLst>
          </p:cNvPr>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6F0CFCA-E539-4A2C-B798-0A6F738F8377}"/>
              </a:ext>
            </a:extLst>
          </p:cNvPr>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E06B43B-2079-457D-A903-1B625E1E4452}"/>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6" name="Espace réservé du pied de page 5">
            <a:extLst>
              <a:ext uri="{FF2B5EF4-FFF2-40B4-BE49-F238E27FC236}">
                <a16:creationId xmlns:a16="http://schemas.microsoft.com/office/drawing/2014/main" id="{38E13366-E647-497F-ABE2-233D74C90C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73C96B-F48A-40D2-97E9-A08B8DFB5CBC}"/>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383548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30B06B-44FE-41C2-87EB-D768561E5E5F}"/>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AF7C339-EFFB-4754-9178-18FF2422199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6EAC683-FB5A-413D-A1EF-CFB078094BDF}"/>
              </a:ext>
            </a:extLst>
          </p:cNvPr>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5259AD9-9587-404F-B6F5-0ED0CF8F2C2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CDD5477-02EE-478A-A1C5-2CCF074EB67B}"/>
              </a:ext>
            </a:extLst>
          </p:cNvPr>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E7AB1E2-60C2-4D19-A8AC-82F0DF20DA07}"/>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8" name="Espace réservé du pied de page 7">
            <a:extLst>
              <a:ext uri="{FF2B5EF4-FFF2-40B4-BE49-F238E27FC236}">
                <a16:creationId xmlns:a16="http://schemas.microsoft.com/office/drawing/2014/main" id="{61D35C08-4486-434F-AC0D-78DB581DDAB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F30ABDE-E86E-4E88-89A5-920FAEA074F4}"/>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1107070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AE41A-9276-45D1-B102-AC89A8A40B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02E0DDF-E3DB-4708-A8C8-E8AF1600D53D}"/>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4" name="Espace réservé du pied de page 3">
            <a:extLst>
              <a:ext uri="{FF2B5EF4-FFF2-40B4-BE49-F238E27FC236}">
                <a16:creationId xmlns:a16="http://schemas.microsoft.com/office/drawing/2014/main" id="{797AE831-5AE0-4889-8E15-E5362E83F9B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B776F9B-2D30-4028-A6D2-05984D262971}"/>
              </a:ext>
            </a:extLst>
          </p:cNvPr>
          <p:cNvSpPr>
            <a:spLocks noGrp="1"/>
          </p:cNvSpPr>
          <p:nvPr>
            <p:ph type="sldNum" sz="quarter" idx="12"/>
          </p:nvPr>
        </p:nvSpPr>
        <p:spPr/>
        <p:txBody>
          <a:bodyPr/>
          <a:lstStyle/>
          <a:p>
            <a:fld id="{E5381659-BF12-4A77-96A4-95F4BCAC2F68}" type="slidenum">
              <a:rPr lang="fr-FR" smtClean="0"/>
              <a:t>‹N°›</a:t>
            </a:fld>
            <a:endParaRPr lang="fr-FR"/>
          </a:p>
        </p:txBody>
      </p:sp>
      <p:pic>
        <p:nvPicPr>
          <p:cNvPr id="6" name="Image 5">
            <a:extLst>
              <a:ext uri="{FF2B5EF4-FFF2-40B4-BE49-F238E27FC236}">
                <a16:creationId xmlns:a16="http://schemas.microsoft.com/office/drawing/2014/main" id="{AD5B614C-0223-4ED0-9982-1117B18E9F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335" y="6441711"/>
            <a:ext cx="1525340" cy="365126"/>
          </a:xfrm>
          <a:prstGeom prst="rect">
            <a:avLst/>
          </a:prstGeom>
        </p:spPr>
      </p:pic>
    </p:spTree>
    <p:extLst>
      <p:ext uri="{BB962C8B-B14F-4D97-AF65-F5344CB8AC3E}">
        <p14:creationId xmlns:p14="http://schemas.microsoft.com/office/powerpoint/2010/main" val="70468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5152FB0-D102-45AA-9395-34CE6BA7FB53}"/>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3" name="Espace réservé du pied de page 2">
            <a:extLst>
              <a:ext uri="{FF2B5EF4-FFF2-40B4-BE49-F238E27FC236}">
                <a16:creationId xmlns:a16="http://schemas.microsoft.com/office/drawing/2014/main" id="{00067F2F-A0D3-4C36-967B-EA54F6A2B5B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B770734-86B3-49A9-8CCC-F554276B7993}"/>
              </a:ext>
            </a:extLst>
          </p:cNvPr>
          <p:cNvSpPr>
            <a:spLocks noGrp="1"/>
          </p:cNvSpPr>
          <p:nvPr>
            <p:ph type="sldNum" sz="quarter" idx="12"/>
          </p:nvPr>
        </p:nvSpPr>
        <p:spPr/>
        <p:txBody>
          <a:bodyPr/>
          <a:lstStyle/>
          <a:p>
            <a:fld id="{E5381659-BF12-4A77-96A4-95F4BCAC2F68}" type="slidenum">
              <a:rPr lang="fr-FR" smtClean="0"/>
              <a:t>‹N°›</a:t>
            </a:fld>
            <a:endParaRPr lang="fr-FR"/>
          </a:p>
        </p:txBody>
      </p:sp>
      <p:pic>
        <p:nvPicPr>
          <p:cNvPr id="5" name="Image 4">
            <a:extLst>
              <a:ext uri="{FF2B5EF4-FFF2-40B4-BE49-F238E27FC236}">
                <a16:creationId xmlns:a16="http://schemas.microsoft.com/office/drawing/2014/main" id="{2CD7E100-8DA3-4DC4-8AC9-9AA6E7AA89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097" y="6442607"/>
            <a:ext cx="1525340" cy="365126"/>
          </a:xfrm>
          <a:prstGeom prst="rect">
            <a:avLst/>
          </a:prstGeom>
        </p:spPr>
      </p:pic>
    </p:spTree>
    <p:extLst>
      <p:ext uri="{BB962C8B-B14F-4D97-AF65-F5344CB8AC3E}">
        <p14:creationId xmlns:p14="http://schemas.microsoft.com/office/powerpoint/2010/main" val="1189808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CD5E38-616D-4F89-8033-F04B8EA4B74D}"/>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56AC6279-FC5D-4E42-8DF0-76E1DE0294D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F66B1EB-7C3D-4FC6-AA34-F7ED02B25B3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D9C90C6-1D13-4F1B-A914-650788A4D81C}"/>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6" name="Espace réservé du pied de page 5">
            <a:extLst>
              <a:ext uri="{FF2B5EF4-FFF2-40B4-BE49-F238E27FC236}">
                <a16:creationId xmlns:a16="http://schemas.microsoft.com/office/drawing/2014/main" id="{04C83B70-80EA-4A3D-9B0D-33EBBC07313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DE900A-E989-4110-9655-AC445BC0D275}"/>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1218399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0CF16-068F-4C8F-8991-F9723BD51697}"/>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B9859A39-BD9F-4F94-837E-E68993767B3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8DB06FA3-5B5B-421E-806E-91140ACBD4D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D6B46EE-6BE6-4005-86BF-48D9E747A573}"/>
              </a:ext>
            </a:extLst>
          </p:cNvPr>
          <p:cNvSpPr>
            <a:spLocks noGrp="1"/>
          </p:cNvSpPr>
          <p:nvPr>
            <p:ph type="dt" sz="half" idx="10"/>
          </p:nvPr>
        </p:nvSpPr>
        <p:spPr/>
        <p:txBody>
          <a:bodyPr/>
          <a:lstStyle/>
          <a:p>
            <a:fld id="{3FC37F63-8BDB-46B3-A91F-96300CA3088C}" type="datetimeFigureOut">
              <a:rPr lang="fr-FR" smtClean="0"/>
              <a:t>28/04/2021</a:t>
            </a:fld>
            <a:endParaRPr lang="fr-FR"/>
          </a:p>
        </p:txBody>
      </p:sp>
      <p:sp>
        <p:nvSpPr>
          <p:cNvPr id="6" name="Espace réservé du pied de page 5">
            <a:extLst>
              <a:ext uri="{FF2B5EF4-FFF2-40B4-BE49-F238E27FC236}">
                <a16:creationId xmlns:a16="http://schemas.microsoft.com/office/drawing/2014/main" id="{240F545B-B7F6-40FA-99E6-967587BE707E}"/>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21A9E8FF-67A1-441E-B185-0D35A962CF15}"/>
              </a:ext>
            </a:extLst>
          </p:cNvPr>
          <p:cNvSpPr>
            <a:spLocks noGrp="1"/>
          </p:cNvSpPr>
          <p:nvPr>
            <p:ph type="sldNum" sz="quarter" idx="12"/>
          </p:nvPr>
        </p:nvSpPr>
        <p:spPr/>
        <p:txBody>
          <a:bodyPr/>
          <a:lstStyle/>
          <a:p>
            <a:fld id="{E5381659-BF12-4A77-96A4-95F4BCAC2F68}" type="slidenum">
              <a:rPr lang="fr-FR" smtClean="0"/>
              <a:t>‹N°›</a:t>
            </a:fld>
            <a:endParaRPr lang="fr-FR"/>
          </a:p>
        </p:txBody>
      </p:sp>
    </p:spTree>
    <p:extLst>
      <p:ext uri="{BB962C8B-B14F-4D97-AF65-F5344CB8AC3E}">
        <p14:creationId xmlns:p14="http://schemas.microsoft.com/office/powerpoint/2010/main" val="409927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033219-074E-4E95-822C-639812A1BE5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B192B4F-822F-40EF-858C-2B6ADCE4A37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3547324-282C-4F1C-8289-1D944EF1DE4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FC37F63-8BDB-46B3-A91F-96300CA3088C}" type="datetimeFigureOut">
              <a:rPr lang="fr-FR" smtClean="0"/>
              <a:t>28/04/2021</a:t>
            </a:fld>
            <a:endParaRPr lang="fr-FR"/>
          </a:p>
        </p:txBody>
      </p:sp>
      <p:sp>
        <p:nvSpPr>
          <p:cNvPr id="5" name="Espace réservé du pied de page 4">
            <a:extLst>
              <a:ext uri="{FF2B5EF4-FFF2-40B4-BE49-F238E27FC236}">
                <a16:creationId xmlns:a16="http://schemas.microsoft.com/office/drawing/2014/main" id="{EA75077C-8FF4-407D-B70D-9756FD9CF0C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D0F73EF-B694-4731-8673-F6F4B98831D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381659-BF12-4A77-96A4-95F4BCAC2F68}" type="slidenum">
              <a:rPr lang="fr-FR" smtClean="0"/>
              <a:t>‹N°›</a:t>
            </a:fld>
            <a:endParaRPr lang="fr-FR"/>
          </a:p>
        </p:txBody>
      </p:sp>
    </p:spTree>
    <p:extLst>
      <p:ext uri="{BB962C8B-B14F-4D97-AF65-F5344CB8AC3E}">
        <p14:creationId xmlns:p14="http://schemas.microsoft.com/office/powerpoint/2010/main" val="2608218997"/>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65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urfist.chartes.psl.e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10.xml"/><Relationship Id="rId5" Type="http://schemas.openxmlformats.org/officeDocument/2006/relationships/hyperlink" Target="https://www.ouvrirlascience.fr/initiative-de-budapest-pour-lacces-ouvert/" TargetMode="Externa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jorf/article_jo/JORFARTI000033202841?r=CSKF7dU4Qj"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15.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ouvrirlascience.fr/note-dopportunite-sur-la-valorisation-des-logiciels-issus-de-la-recherch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22.xml"/></Relationships>
</file>

<file path=ppt/slides/_rels/slide24.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gnu.org/philosophy/free-sw.f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slide" Target="slide22.xml"/><Relationship Id="rId4" Type="http://schemas.openxmlformats.org/officeDocument/2006/relationships/hyperlink" Target="https://www.ouvrirlascience.fr/logiciels-libres-et-open-source/" TargetMode="External"/></Relationships>
</file>

<file path=ppt/slides/_rels/slide2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clora.eu/images/document_utile/cr-jt-andquot-analyse-et-perspectives-des-infrastructures-de-rechercheandquot-19-avril-2018-2019-03-28.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slide" Target="slide29.xml"/><Relationship Id="rId4" Type="http://schemas.openxmlformats.org/officeDocument/2006/relationships/hyperlink" Target="https://www.cnrs.fr/fr/infrastructures-de-recherche" TargetMode="External"/></Relationships>
</file>

<file path=ppt/slides/_rels/slide31.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peercommunityin.or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slide" Target="slide32.xml"/><Relationship Id="rId4" Type="http://schemas.openxmlformats.org/officeDocument/2006/relationships/hyperlink" Target="https://pubpeer.com/" TargetMode="Externa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s://fr.unesco.org/themes/tic-education/re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slide" Target="slide37.xml"/><Relationship Id="rId4" Type="http://schemas.openxmlformats.org/officeDocument/2006/relationships/hyperlink" Target="https://guides.bib.umontreal.ca/ckfinder/ckeditor_assets/attachments/Schema-des-5R-11x17-ep4.pdf"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courrierinternational.com/article/coronavirus-une-entreprise-italienne-transforme-des-masques-de-plongee-en-respirateur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slide" Target="slide37.xml"/><Relationship Id="rId4" Type="http://schemas.openxmlformats.org/officeDocument/2006/relationships/hyperlink" Target="https://usbeketrica.com/fr/article/covid-19-la-mobilisation-des-makers-est-sans-precedent-l-etat-et-les-pouvoirs-publics-doivent-s-en-rendre-compt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fosteropenscience.eu/foster-taxonomy/open-science-defini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40.xml.rels><?xml version="1.0" encoding="UTF-8" standalone="yes"?>
<Relationships xmlns="http://schemas.openxmlformats.org/package/2006/relationships"><Relationship Id="rId3" Type="http://schemas.openxmlformats.org/officeDocument/2006/relationships/hyperlink" Target="https://hal.inrae.fr/hal-02801940"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slide" Target="slide37.xml"/></Relationships>
</file>

<file path=ppt/slides/_rels/slide41.xml.rels><?xml version="1.0" encoding="UTF-8" standalone="yes"?>
<Relationships xmlns="http://schemas.openxmlformats.org/package/2006/relationships"><Relationship Id="rId3" Type="http://schemas.openxmlformats.org/officeDocument/2006/relationships/hyperlink" Target="https://www.acfas.ca/publications/magazine/2019/03/production-participative-materiel-recherch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slide" Target="slide37.xml"/></Relationships>
</file>

<file path=ppt/slides/_rels/slide4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hyperlink" Target="https://en.unesco.org/sites/default/files/open_science_brochure_fr.pdf" TargetMode="External"/><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74EF90-2DE8-47C5-B958-072568A09898}"/>
              </a:ext>
            </a:extLst>
          </p:cNvPr>
          <p:cNvSpPr>
            <a:spLocks noGrp="1"/>
          </p:cNvSpPr>
          <p:nvPr>
            <p:ph type="ctrTitle"/>
          </p:nvPr>
        </p:nvSpPr>
        <p:spPr>
          <a:xfrm>
            <a:off x="1143000" y="1731963"/>
            <a:ext cx="6858000" cy="2387600"/>
          </a:xfrm>
        </p:spPr>
        <p:txBody>
          <a:bodyPr/>
          <a:lstStyle/>
          <a:p>
            <a:r>
              <a:rPr lang="fr-FR" dirty="0"/>
              <a:t>Initiation à la science ouverte</a:t>
            </a:r>
            <a:br>
              <a:rPr lang="fr-FR" dirty="0"/>
            </a:br>
            <a:br>
              <a:rPr lang="fr-FR" dirty="0"/>
            </a:br>
            <a:r>
              <a:rPr lang="fr-FR" sz="2800" dirty="0"/>
              <a:t>Niveau débutant</a:t>
            </a:r>
            <a:endParaRPr lang="fr-FR" dirty="0"/>
          </a:p>
        </p:txBody>
      </p:sp>
      <p:sp>
        <p:nvSpPr>
          <p:cNvPr id="3" name="Sous-titre 2">
            <a:extLst>
              <a:ext uri="{FF2B5EF4-FFF2-40B4-BE49-F238E27FC236}">
                <a16:creationId xmlns:a16="http://schemas.microsoft.com/office/drawing/2014/main" id="{9DBCBB54-341C-4E57-AF87-31DFE9C1F9BC}"/>
              </a:ext>
            </a:extLst>
          </p:cNvPr>
          <p:cNvSpPr>
            <a:spLocks noGrp="1"/>
          </p:cNvSpPr>
          <p:nvPr>
            <p:ph type="subTitle" idx="1"/>
          </p:nvPr>
        </p:nvSpPr>
        <p:spPr>
          <a:xfrm>
            <a:off x="1143000" y="4649661"/>
            <a:ext cx="6858000" cy="1449387"/>
          </a:xfrm>
        </p:spPr>
        <p:txBody>
          <a:bodyPr>
            <a:normAutofit/>
          </a:bodyPr>
          <a:lstStyle/>
          <a:p>
            <a:r>
              <a:rPr lang="fr-FR" dirty="0"/>
              <a:t>Justine Ancelin-Fabre, </a:t>
            </a:r>
            <a:r>
              <a:rPr lang="fr-FR" dirty="0">
                <a:hlinkClick r:id="rId2"/>
              </a:rPr>
              <a:t>URFIST de Paris</a:t>
            </a:r>
            <a:endParaRPr lang="fr-FR" dirty="0"/>
          </a:p>
          <a:p>
            <a:r>
              <a:rPr lang="fr-FR" dirty="0"/>
              <a:t>Dernière mise à jour : 28 avril 2021</a:t>
            </a:r>
          </a:p>
        </p:txBody>
      </p:sp>
      <p:sp>
        <p:nvSpPr>
          <p:cNvPr id="4" name="Ellipse 3">
            <a:extLst>
              <a:ext uri="{FF2B5EF4-FFF2-40B4-BE49-F238E27FC236}">
                <a16:creationId xmlns:a16="http://schemas.microsoft.com/office/drawing/2014/main" id="{02D58503-DFF5-4291-8128-996E88F7E078}"/>
              </a:ext>
            </a:extLst>
          </p:cNvPr>
          <p:cNvSpPr/>
          <p:nvPr/>
        </p:nvSpPr>
        <p:spPr>
          <a:xfrm>
            <a:off x="8558482" y="102328"/>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Tree>
    <p:extLst>
      <p:ext uri="{BB962C8B-B14F-4D97-AF65-F5344CB8AC3E}">
        <p14:creationId xmlns:p14="http://schemas.microsoft.com/office/powerpoint/2010/main" val="411282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CF0978-EE95-403A-83CA-DECD905303E5}"/>
              </a:ext>
            </a:extLst>
          </p:cNvPr>
          <p:cNvSpPr>
            <a:spLocks noGrp="1"/>
          </p:cNvSpPr>
          <p:nvPr>
            <p:ph type="title"/>
          </p:nvPr>
        </p:nvSpPr>
        <p:spPr/>
        <p:txBody>
          <a:bodyPr/>
          <a:lstStyle/>
          <a:p>
            <a:r>
              <a:rPr lang="fr-FR" dirty="0"/>
              <a:t>L’accès ouvert</a:t>
            </a:r>
          </a:p>
        </p:txBody>
      </p:sp>
      <p:sp>
        <p:nvSpPr>
          <p:cNvPr id="3" name="Espace réservé du texte 2">
            <a:extLst>
              <a:ext uri="{FF2B5EF4-FFF2-40B4-BE49-F238E27FC236}">
                <a16:creationId xmlns:a16="http://schemas.microsoft.com/office/drawing/2014/main" id="{A8A82265-4E58-4B39-8FC2-FF261A417550}"/>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573245B2-9A29-4509-8B1D-41BDC3C44D2F}"/>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08BA5A94-D3F9-4A18-82A3-4FE0367452AB}"/>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525082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7E7278-A2CF-4FFC-9E92-66C54ED0D579}"/>
              </a:ext>
            </a:extLst>
          </p:cNvPr>
          <p:cNvSpPr>
            <a:spLocks noGrp="1"/>
          </p:cNvSpPr>
          <p:nvPr>
            <p:ph type="title"/>
          </p:nvPr>
        </p:nvSpPr>
        <p:spPr>
          <a:xfrm>
            <a:off x="628650" y="365127"/>
            <a:ext cx="7886700" cy="1081934"/>
          </a:xfrm>
        </p:spPr>
        <p:txBody>
          <a:bodyPr/>
          <a:lstStyle/>
          <a:p>
            <a:r>
              <a:rPr lang="fr-FR" dirty="0"/>
              <a:t>Qu’est-ce que l’accès ouvert ?</a:t>
            </a:r>
          </a:p>
        </p:txBody>
      </p:sp>
      <p:pic>
        <p:nvPicPr>
          <p:cNvPr id="6" name="Graphique 5" descr="Déverrouiller">
            <a:extLst>
              <a:ext uri="{FF2B5EF4-FFF2-40B4-BE49-F238E27FC236}">
                <a16:creationId xmlns:a16="http://schemas.microsoft.com/office/drawing/2014/main" id="{D64CEAA3-2AAE-4372-B8AC-C6B2BAF5ED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8851" y="3693111"/>
            <a:ext cx="1686757" cy="1686757"/>
          </a:xfrm>
          <a:prstGeom prst="rect">
            <a:avLst/>
          </a:prstGeom>
        </p:spPr>
      </p:pic>
      <p:sp>
        <p:nvSpPr>
          <p:cNvPr id="9" name="ZoneTexte 8">
            <a:extLst>
              <a:ext uri="{FF2B5EF4-FFF2-40B4-BE49-F238E27FC236}">
                <a16:creationId xmlns:a16="http://schemas.microsoft.com/office/drawing/2014/main" id="{BC18B972-5C64-46AC-A315-BFC692F86BAD}"/>
              </a:ext>
            </a:extLst>
          </p:cNvPr>
          <p:cNvSpPr txBox="1"/>
          <p:nvPr/>
        </p:nvSpPr>
        <p:spPr>
          <a:xfrm>
            <a:off x="193642" y="5291091"/>
            <a:ext cx="2237173" cy="923330"/>
          </a:xfrm>
          <a:prstGeom prst="rect">
            <a:avLst/>
          </a:prstGeom>
          <a:noFill/>
        </p:spPr>
        <p:txBody>
          <a:bodyPr wrap="square" rtlCol="0">
            <a:spAutoFit/>
          </a:bodyPr>
          <a:lstStyle/>
          <a:p>
            <a:pPr algn="ctr"/>
            <a:r>
              <a:rPr lang="fr-FR" dirty="0"/>
              <a:t>Initiative de Budapest pour l’accès ouvert (2002)</a:t>
            </a:r>
          </a:p>
        </p:txBody>
      </p:sp>
      <p:sp>
        <p:nvSpPr>
          <p:cNvPr id="12" name="Bulle narrative : ronde 11">
            <a:extLst>
              <a:ext uri="{FF2B5EF4-FFF2-40B4-BE49-F238E27FC236}">
                <a16:creationId xmlns:a16="http://schemas.microsoft.com/office/drawing/2014/main" id="{572B5FD6-661D-42BE-9DC7-AF568D9B5835}"/>
              </a:ext>
            </a:extLst>
          </p:cNvPr>
          <p:cNvSpPr/>
          <p:nvPr/>
        </p:nvSpPr>
        <p:spPr>
          <a:xfrm>
            <a:off x="2300288" y="1410545"/>
            <a:ext cx="6650070" cy="4565132"/>
          </a:xfrm>
          <a:prstGeom prst="wedgeEllipseCallout">
            <a:avLst>
              <a:gd name="adj1" fmla="val -53942"/>
              <a:gd name="adj2" fmla="val 214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dirty="0"/>
          </a:p>
        </p:txBody>
      </p:sp>
      <p:sp>
        <p:nvSpPr>
          <p:cNvPr id="13" name="ZoneTexte 12">
            <a:extLst>
              <a:ext uri="{FF2B5EF4-FFF2-40B4-BE49-F238E27FC236}">
                <a16:creationId xmlns:a16="http://schemas.microsoft.com/office/drawing/2014/main" id="{E2CD59EE-70EA-458F-93D8-CF7A219E6680}"/>
              </a:ext>
            </a:extLst>
          </p:cNvPr>
          <p:cNvSpPr txBox="1"/>
          <p:nvPr/>
        </p:nvSpPr>
        <p:spPr>
          <a:xfrm>
            <a:off x="4448197" y="6123541"/>
            <a:ext cx="2354251" cy="369332"/>
          </a:xfrm>
          <a:prstGeom prst="rect">
            <a:avLst/>
          </a:prstGeom>
          <a:noFill/>
        </p:spPr>
        <p:txBody>
          <a:bodyPr wrap="square" rtlCol="0">
            <a:spAutoFit/>
          </a:bodyPr>
          <a:lstStyle/>
          <a:p>
            <a:pPr algn="ctr"/>
            <a:r>
              <a:rPr lang="fr-FR" dirty="0">
                <a:hlinkClick r:id="rId5"/>
              </a:rPr>
              <a:t>Source</a:t>
            </a:r>
            <a:endParaRPr lang="fr-FR" dirty="0"/>
          </a:p>
        </p:txBody>
      </p:sp>
      <p:sp>
        <p:nvSpPr>
          <p:cNvPr id="14" name="ZoneTexte 13">
            <a:extLst>
              <a:ext uri="{FF2B5EF4-FFF2-40B4-BE49-F238E27FC236}">
                <a16:creationId xmlns:a16="http://schemas.microsoft.com/office/drawing/2014/main" id="{E47577CB-2A77-40E4-B5DC-FD34C3D60233}"/>
              </a:ext>
            </a:extLst>
          </p:cNvPr>
          <p:cNvSpPr txBox="1"/>
          <p:nvPr/>
        </p:nvSpPr>
        <p:spPr>
          <a:xfrm>
            <a:off x="2443162" y="1821412"/>
            <a:ext cx="6364320" cy="3816429"/>
          </a:xfrm>
          <a:prstGeom prst="rect">
            <a:avLst/>
          </a:prstGeom>
          <a:noFill/>
        </p:spPr>
        <p:txBody>
          <a:bodyPr wrap="square" rtlCol="0">
            <a:spAutoFit/>
          </a:bodyPr>
          <a:lstStyle/>
          <a:p>
            <a:pPr algn="ctr"/>
            <a:r>
              <a:rPr lang="fr-FR" sz="2200" dirty="0">
                <a:solidFill>
                  <a:schemeClr val="bg1"/>
                </a:solidFill>
              </a:rPr>
              <a:t>« Le libre accès à la littérature</a:t>
            </a:r>
          </a:p>
          <a:p>
            <a:pPr algn="ctr"/>
            <a:r>
              <a:rPr lang="fr-FR" sz="2200" dirty="0">
                <a:solidFill>
                  <a:schemeClr val="bg1"/>
                </a:solidFill>
              </a:rPr>
              <a:t>scientifique est sa mise à disposition</a:t>
            </a:r>
          </a:p>
          <a:p>
            <a:pPr algn="ctr"/>
            <a:r>
              <a:rPr lang="fr-FR" sz="2200" dirty="0">
                <a:solidFill>
                  <a:schemeClr val="bg1"/>
                </a:solidFill>
              </a:rPr>
              <a:t>gratuite sur l’Internet public, permettant à</a:t>
            </a:r>
          </a:p>
          <a:p>
            <a:pPr algn="ctr"/>
            <a:r>
              <a:rPr lang="fr-FR" sz="2200" dirty="0">
                <a:solidFill>
                  <a:schemeClr val="bg1"/>
                </a:solidFill>
              </a:rPr>
              <a:t>tout un chacun de lire, télécharger, copier, transmettre, imprimer chercher ou faire un lien vers</a:t>
            </a:r>
          </a:p>
          <a:p>
            <a:pPr algn="ctr"/>
            <a:r>
              <a:rPr lang="fr-FR" sz="2200" dirty="0">
                <a:solidFill>
                  <a:schemeClr val="bg1"/>
                </a:solidFill>
              </a:rPr>
              <a:t>le texte intégral de ces articles, les disséquer pour les indexer, s’en servir de données pour un logiciel, ou s’en servir à toute autre fin légale, sans barrière financière, légale ou technique autre que celles indissociables de l’accès et l’utilisation</a:t>
            </a:r>
          </a:p>
          <a:p>
            <a:pPr algn="ctr"/>
            <a:r>
              <a:rPr lang="fr-FR" sz="2200" dirty="0">
                <a:solidFill>
                  <a:schemeClr val="bg1"/>
                </a:solidFill>
              </a:rPr>
              <a:t>d’Internet. »</a:t>
            </a:r>
          </a:p>
        </p:txBody>
      </p:sp>
      <p:sp>
        <p:nvSpPr>
          <p:cNvPr id="8" name="Ellipse 7">
            <a:extLst>
              <a:ext uri="{FF2B5EF4-FFF2-40B4-BE49-F238E27FC236}">
                <a16:creationId xmlns:a16="http://schemas.microsoft.com/office/drawing/2014/main" id="{5009933A-C7A9-42FC-A656-AA8AF35A3049}"/>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10" name="Ellipse 9">
            <a:hlinkClick r:id="rId6" action="ppaction://hlinksldjump"/>
            <a:extLst>
              <a:ext uri="{FF2B5EF4-FFF2-40B4-BE49-F238E27FC236}">
                <a16:creationId xmlns:a16="http://schemas.microsoft.com/office/drawing/2014/main" id="{A5BC2483-F0C6-4910-8515-494679BCCAE2}"/>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73538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C89680-4BD0-4FCD-A4C5-B430A4B3B117}"/>
              </a:ext>
            </a:extLst>
          </p:cNvPr>
          <p:cNvSpPr>
            <a:spLocks noGrp="1"/>
          </p:cNvSpPr>
          <p:nvPr>
            <p:ph type="title"/>
          </p:nvPr>
        </p:nvSpPr>
        <p:spPr/>
        <p:txBody>
          <a:bodyPr>
            <a:normAutofit fontScale="90000"/>
          </a:bodyPr>
          <a:lstStyle/>
          <a:p>
            <a:r>
              <a:rPr lang="fr-FR"/>
              <a:t>Un des déclencheurs de l’accès ouvert : le problème de la double addition (</a:t>
            </a:r>
            <a:r>
              <a:rPr lang="fr-FR" i="1"/>
              <a:t>double dipping</a:t>
            </a:r>
            <a:r>
              <a:rPr lang="fr-FR"/>
              <a:t>)</a:t>
            </a:r>
            <a:endParaRPr lang="fr-FR" dirty="0"/>
          </a:p>
        </p:txBody>
      </p:sp>
      <p:sp>
        <p:nvSpPr>
          <p:cNvPr id="3" name="Espace réservé du contenu 2">
            <a:extLst>
              <a:ext uri="{FF2B5EF4-FFF2-40B4-BE49-F238E27FC236}">
                <a16:creationId xmlns:a16="http://schemas.microsoft.com/office/drawing/2014/main" id="{74BA99BE-D381-4FB2-958C-B4A80770C627}"/>
              </a:ext>
            </a:extLst>
          </p:cNvPr>
          <p:cNvSpPr>
            <a:spLocks noGrp="1"/>
          </p:cNvSpPr>
          <p:nvPr>
            <p:ph idx="1"/>
          </p:nvPr>
        </p:nvSpPr>
        <p:spPr/>
        <p:txBody>
          <a:bodyPr>
            <a:normAutofit/>
          </a:bodyPr>
          <a:lstStyle/>
          <a:p>
            <a:r>
              <a:rPr lang="fr-FR"/>
              <a:t>La recherche scientifique coûte très cher. Dans le cas de la recherche publique, ce sont les citoyens qui la financent (salaires des chercheurs fonctionnaires, budget des établissements publics d’enseignement supérieur et recherche, dotations accordées à des organismes de financement publics…) </a:t>
            </a:r>
            <a:r>
              <a:rPr lang="fr-FR" i="1"/>
              <a:t>via</a:t>
            </a:r>
            <a:r>
              <a:rPr lang="fr-FR"/>
              <a:t> leurs impôts.</a:t>
            </a:r>
          </a:p>
          <a:p>
            <a:r>
              <a:rPr lang="fr-FR"/>
              <a:t>Problème : les résultats produits par cette recherche scientifique coûtent eux aussi très cher. Les éditeurs commerciaux (</a:t>
            </a:r>
            <a:r>
              <a:rPr lang="fr-FR" i="1"/>
              <a:t>publishers</a:t>
            </a:r>
            <a:r>
              <a:rPr lang="fr-FR"/>
              <a:t>) à but lucratif augmentent sans cesse le prix des abonnements aux revues, surtout depuis les années 2000. Tous les établissements n’ont plus les moyens d’avoir accès aux résultats pourtant produits par leurs propres chercheurs…</a:t>
            </a:r>
          </a:p>
          <a:p>
            <a:pPr>
              <a:buFont typeface="Wingdings" panose="05000000000000000000" pitchFamily="2" charset="2"/>
              <a:buChar char="Ø"/>
            </a:pPr>
            <a:r>
              <a:rPr lang="fr-FR"/>
              <a:t> Il n’est pas normal que les citoyens payent deux fois :</a:t>
            </a:r>
          </a:p>
          <a:p>
            <a:pPr lvl="1">
              <a:buFont typeface="Wingdings" panose="05000000000000000000" pitchFamily="2" charset="2"/>
              <a:buChar char="Ø"/>
            </a:pPr>
            <a:r>
              <a:rPr lang="fr-FR"/>
              <a:t> Pour subventionner la recherche en train de se faire</a:t>
            </a:r>
          </a:p>
          <a:p>
            <a:pPr lvl="1">
              <a:buFont typeface="Wingdings" panose="05000000000000000000" pitchFamily="2" charset="2"/>
              <a:buChar char="Ø"/>
            </a:pPr>
            <a:r>
              <a:rPr lang="fr-FR"/>
              <a:t> Pour avoir accès à la recherche une fois faite</a:t>
            </a:r>
            <a:endParaRPr lang="fr-FR" dirty="0"/>
          </a:p>
        </p:txBody>
      </p:sp>
      <p:sp>
        <p:nvSpPr>
          <p:cNvPr id="4" name="Ellipse 3">
            <a:extLst>
              <a:ext uri="{FF2B5EF4-FFF2-40B4-BE49-F238E27FC236}">
                <a16:creationId xmlns:a16="http://schemas.microsoft.com/office/drawing/2014/main" id="{C2DA8DC8-317D-4D6A-9120-368CBC461B54}"/>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85F7C895-F046-49AC-9E7A-CBC7E9409351}"/>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367103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44687-712D-424E-86BA-8358D5614D80}"/>
              </a:ext>
            </a:extLst>
          </p:cNvPr>
          <p:cNvSpPr>
            <a:spLocks noGrp="1"/>
          </p:cNvSpPr>
          <p:nvPr>
            <p:ph type="title"/>
          </p:nvPr>
        </p:nvSpPr>
        <p:spPr/>
        <p:txBody>
          <a:bodyPr/>
          <a:lstStyle/>
          <a:p>
            <a:r>
              <a:rPr lang="fr-FR" dirty="0"/>
              <a:t>Les principales voies de l’accès ouvert</a:t>
            </a:r>
          </a:p>
        </p:txBody>
      </p:sp>
      <p:sp>
        <p:nvSpPr>
          <p:cNvPr id="3" name="Espace réservé du contenu 2">
            <a:extLst>
              <a:ext uri="{FF2B5EF4-FFF2-40B4-BE49-F238E27FC236}">
                <a16:creationId xmlns:a16="http://schemas.microsoft.com/office/drawing/2014/main" id="{99D7D4D7-A138-4423-88E7-19F194F2D641}"/>
              </a:ext>
            </a:extLst>
          </p:cNvPr>
          <p:cNvSpPr>
            <a:spLocks noGrp="1"/>
          </p:cNvSpPr>
          <p:nvPr>
            <p:ph idx="1"/>
          </p:nvPr>
        </p:nvSpPr>
        <p:spPr/>
        <p:txBody>
          <a:bodyPr>
            <a:normAutofit/>
          </a:bodyPr>
          <a:lstStyle/>
          <a:p>
            <a:r>
              <a:rPr lang="fr-FR" dirty="0"/>
              <a:t>Il existe plusieurs façons de rendre un travail scientifique librement accessible sur internet. On parle de « voies » de l’accès ouvert.</a:t>
            </a:r>
          </a:p>
          <a:p>
            <a:r>
              <a:rPr lang="fr-FR" dirty="0"/>
              <a:t>Voie dorée (</a:t>
            </a:r>
            <a:r>
              <a:rPr lang="fr-FR" i="1" dirty="0"/>
              <a:t>Gold Open Access</a:t>
            </a:r>
            <a:r>
              <a:rPr lang="fr-FR" dirty="0"/>
              <a:t>) : c’est le fait de publier des travaux scientifiques qui sont immédiatement rendus disponibles en libre accès. C’est l’éditeur commercial (le </a:t>
            </a:r>
            <a:r>
              <a:rPr lang="fr-FR" i="1" dirty="0" err="1"/>
              <a:t>publisher</a:t>
            </a:r>
            <a:r>
              <a:rPr lang="fr-FR" dirty="0"/>
              <a:t>) qui se charge de cette dissémination.</a:t>
            </a:r>
          </a:p>
          <a:p>
            <a:r>
              <a:rPr lang="fr-FR" dirty="0"/>
              <a:t>Voie verte (</a:t>
            </a:r>
            <a:r>
              <a:rPr lang="fr-FR" i="1" dirty="0"/>
              <a:t>Green Open Access</a:t>
            </a:r>
            <a:r>
              <a:rPr lang="fr-FR" dirty="0"/>
              <a:t>) : c’est le fait de rendre des travaux scientifiques disponibles par une voie parallèle à l’édition scientifique traditionnelle. C’est le chercheur lui-même (ou son institution) qui se charge de cette dissémination : on parle aussi d’</a:t>
            </a:r>
            <a:r>
              <a:rPr lang="fr-FR" dirty="0" err="1"/>
              <a:t>auto-archivage</a:t>
            </a:r>
            <a:r>
              <a:rPr lang="fr-FR" dirty="0"/>
              <a:t>.</a:t>
            </a:r>
          </a:p>
          <a:p>
            <a:pPr>
              <a:buFont typeface="Wingdings" panose="05000000000000000000" pitchFamily="2" charset="2"/>
              <a:buChar char="Ø"/>
            </a:pPr>
            <a:r>
              <a:rPr lang="fr-FR" dirty="0"/>
              <a:t> Ces deux voies sont décrites dès l’Initiative de Budapest pour l’accès ouvert.</a:t>
            </a:r>
          </a:p>
        </p:txBody>
      </p:sp>
      <p:sp>
        <p:nvSpPr>
          <p:cNvPr id="5" name="Ellipse 4">
            <a:extLst>
              <a:ext uri="{FF2B5EF4-FFF2-40B4-BE49-F238E27FC236}">
                <a16:creationId xmlns:a16="http://schemas.microsoft.com/office/drawing/2014/main" id="{6CE020AA-E91E-4D9B-BE01-353E378B4AF4}"/>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3" action="ppaction://hlinksldjump"/>
            <a:extLst>
              <a:ext uri="{FF2B5EF4-FFF2-40B4-BE49-F238E27FC236}">
                <a16:creationId xmlns:a16="http://schemas.microsoft.com/office/drawing/2014/main" id="{5FFEFF47-5513-4DBB-954A-1303796F6E27}"/>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625351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AD7BCA-2064-492F-A0D8-FA0D13A5F17A}"/>
              </a:ext>
            </a:extLst>
          </p:cNvPr>
          <p:cNvSpPr>
            <a:spLocks noGrp="1"/>
          </p:cNvSpPr>
          <p:nvPr>
            <p:ph type="title"/>
          </p:nvPr>
        </p:nvSpPr>
        <p:spPr/>
        <p:txBody>
          <a:bodyPr>
            <a:normAutofit/>
          </a:bodyPr>
          <a:lstStyle/>
          <a:p>
            <a:r>
              <a:rPr lang="fr-FR" dirty="0"/>
              <a:t>Cadre juridique de l’ouverture des publications en France</a:t>
            </a:r>
          </a:p>
        </p:txBody>
      </p:sp>
      <p:sp>
        <p:nvSpPr>
          <p:cNvPr id="3" name="Espace réservé du contenu 2">
            <a:extLst>
              <a:ext uri="{FF2B5EF4-FFF2-40B4-BE49-F238E27FC236}">
                <a16:creationId xmlns:a16="http://schemas.microsoft.com/office/drawing/2014/main" id="{C0080BE3-5432-42C7-9FDA-ADED02226696}"/>
              </a:ext>
            </a:extLst>
          </p:cNvPr>
          <p:cNvSpPr>
            <a:spLocks noGrp="1"/>
          </p:cNvSpPr>
          <p:nvPr>
            <p:ph idx="1"/>
          </p:nvPr>
        </p:nvSpPr>
        <p:spPr/>
        <p:txBody>
          <a:bodyPr>
            <a:normAutofit/>
          </a:bodyPr>
          <a:lstStyle/>
          <a:p>
            <a:r>
              <a:rPr lang="fr-FR" dirty="0"/>
              <a:t>Depuis la loi pour une République numérique de 2016 (</a:t>
            </a:r>
            <a:r>
              <a:rPr lang="fr-FR" dirty="0">
                <a:hlinkClick r:id="rId3"/>
              </a:rPr>
              <a:t>article 30</a:t>
            </a:r>
            <a:r>
              <a:rPr lang="fr-FR" dirty="0"/>
              <a:t>), tous les chercheurs ont le droit (mais pas l’obligation) de mettre leurs publications en libre accès si :</a:t>
            </a:r>
          </a:p>
          <a:p>
            <a:pPr lvl="1"/>
            <a:r>
              <a:rPr lang="fr-FR" dirty="0"/>
              <a:t>Ces publications sont issues d’une activité de recherche financée au moins pour moitié par des fonds publics ;</a:t>
            </a:r>
          </a:p>
          <a:p>
            <a:pPr lvl="1"/>
            <a:r>
              <a:rPr lang="fr-FR" dirty="0"/>
              <a:t>Les écrits concernés ont été publiés dans un périodique paraissant au moins une fois par an ;</a:t>
            </a:r>
          </a:p>
          <a:p>
            <a:pPr lvl="1"/>
            <a:r>
              <a:rPr lang="fr-FR" dirty="0"/>
              <a:t>Un délai minimal entre la publication de ces écrits et la diffusion en libre accès est respecté (délai de 6 mois pour les sciences, techniques et médecine, et délai de 12 mois pour les sciences humaines et sociales).</a:t>
            </a:r>
          </a:p>
          <a:p>
            <a:r>
              <a:rPr lang="fr-FR" dirty="0"/>
              <a:t>Les publications concernées ne peuvent pas faire l’objet d’une exploitation commerciale</a:t>
            </a:r>
          </a:p>
          <a:p>
            <a:r>
              <a:rPr lang="fr-FR" dirty="0"/>
              <a:t>Les éditeurs ne peuvent pas s’opposer à ce « droit d’exploitation secondaire »</a:t>
            </a:r>
          </a:p>
        </p:txBody>
      </p:sp>
      <p:sp>
        <p:nvSpPr>
          <p:cNvPr id="4" name="Ellipse 3">
            <a:extLst>
              <a:ext uri="{FF2B5EF4-FFF2-40B4-BE49-F238E27FC236}">
                <a16:creationId xmlns:a16="http://schemas.microsoft.com/office/drawing/2014/main" id="{348A36F0-63BC-4E77-8321-F7817249DB61}"/>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4" action="ppaction://hlinksldjump"/>
            <a:extLst>
              <a:ext uri="{FF2B5EF4-FFF2-40B4-BE49-F238E27FC236}">
                <a16:creationId xmlns:a16="http://schemas.microsoft.com/office/drawing/2014/main" id="{681E40C6-93D5-43B8-AF5D-03268829ED35}"/>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73997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11B8DE-D57F-44ED-AF02-CD4FE9F79F73}"/>
              </a:ext>
            </a:extLst>
          </p:cNvPr>
          <p:cNvSpPr>
            <a:spLocks noGrp="1"/>
          </p:cNvSpPr>
          <p:nvPr>
            <p:ph type="title"/>
          </p:nvPr>
        </p:nvSpPr>
        <p:spPr/>
        <p:txBody>
          <a:bodyPr>
            <a:normAutofit/>
          </a:bodyPr>
          <a:lstStyle/>
          <a:p>
            <a:r>
              <a:rPr lang="fr-FR" dirty="0"/>
              <a:t>Les financeurs de la recherche et l’accès aux publications</a:t>
            </a:r>
          </a:p>
        </p:txBody>
      </p:sp>
      <p:sp>
        <p:nvSpPr>
          <p:cNvPr id="3" name="Espace réservé du contenu 2">
            <a:extLst>
              <a:ext uri="{FF2B5EF4-FFF2-40B4-BE49-F238E27FC236}">
                <a16:creationId xmlns:a16="http://schemas.microsoft.com/office/drawing/2014/main" id="{D8795773-C73C-4B48-AF05-1AACB56B9A75}"/>
              </a:ext>
            </a:extLst>
          </p:cNvPr>
          <p:cNvSpPr>
            <a:spLocks noGrp="1"/>
          </p:cNvSpPr>
          <p:nvPr>
            <p:ph idx="1"/>
          </p:nvPr>
        </p:nvSpPr>
        <p:spPr/>
        <p:txBody>
          <a:bodyPr>
            <a:normAutofit/>
          </a:bodyPr>
          <a:lstStyle/>
          <a:p>
            <a:r>
              <a:rPr lang="fr-FR" dirty="0"/>
              <a:t>Certains financeurs de la recherche (des financeurs publics comme la Commission européenne ou l’Agence nationale de la recherche, mais aussi certains financeurs privés comme le </a:t>
            </a:r>
            <a:r>
              <a:rPr lang="fr-FR" dirty="0" err="1"/>
              <a:t>Wellcome</a:t>
            </a:r>
            <a:r>
              <a:rPr lang="fr-FR" dirty="0"/>
              <a:t> Trust) imposent aux chercheurs à qui ils attribuent des fonds de diffuser leurs publications en libre accès à l’issue de leur projet.</a:t>
            </a:r>
          </a:p>
          <a:p>
            <a:r>
              <a:rPr lang="fr-FR" dirty="0"/>
              <a:t>Cette obligation peut être accompagnée de consignes précises (types de publications concernés, délais avant ouverture, plateforme de diffusion, conditions de réutilisation…)</a:t>
            </a:r>
          </a:p>
          <a:p>
            <a:r>
              <a:rPr lang="fr-FR" dirty="0"/>
              <a:t>La quasi-totalité du temps, des exceptions sont possibles :</a:t>
            </a:r>
          </a:p>
          <a:p>
            <a:pPr lvl="1">
              <a:buFont typeface="Wingdings" panose="05000000000000000000" pitchFamily="2" charset="2"/>
              <a:buChar char="Ø"/>
            </a:pPr>
            <a:r>
              <a:rPr lang="fr-FR" dirty="0"/>
              <a:t> Des publications « aussi ouvertes que possible, aussi fermées que nécessaire »</a:t>
            </a:r>
          </a:p>
          <a:p>
            <a:r>
              <a:rPr lang="fr-FR" dirty="0"/>
              <a:t>Ces obligations imposées aux chercheurs prennent la forme de documents contractuels (conventions de financement)</a:t>
            </a:r>
          </a:p>
        </p:txBody>
      </p:sp>
      <p:sp>
        <p:nvSpPr>
          <p:cNvPr id="4" name="Ellipse 3">
            <a:extLst>
              <a:ext uri="{FF2B5EF4-FFF2-40B4-BE49-F238E27FC236}">
                <a16:creationId xmlns:a16="http://schemas.microsoft.com/office/drawing/2014/main" id="{3C3CAF41-0572-483E-9C32-5263CD8B78A7}"/>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14C8C442-E7B9-4B87-AA86-423524D3E1AF}"/>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990475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2689A7-385A-4109-A99F-C6A25E365A2E}"/>
              </a:ext>
            </a:extLst>
          </p:cNvPr>
          <p:cNvSpPr>
            <a:spLocks noGrp="1"/>
          </p:cNvSpPr>
          <p:nvPr>
            <p:ph type="title"/>
          </p:nvPr>
        </p:nvSpPr>
        <p:spPr/>
        <p:txBody>
          <a:bodyPr>
            <a:normAutofit/>
          </a:bodyPr>
          <a:lstStyle/>
          <a:p>
            <a:r>
              <a:rPr lang="fr-FR" dirty="0"/>
              <a:t>L’ouverture des données et matériaux de recherche</a:t>
            </a:r>
          </a:p>
        </p:txBody>
      </p:sp>
      <p:sp>
        <p:nvSpPr>
          <p:cNvPr id="3" name="Espace réservé du texte 2">
            <a:extLst>
              <a:ext uri="{FF2B5EF4-FFF2-40B4-BE49-F238E27FC236}">
                <a16:creationId xmlns:a16="http://schemas.microsoft.com/office/drawing/2014/main" id="{EDA74649-4468-4AFF-9033-561EC8B4150D}"/>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D3E03230-C3A6-4214-91CE-3FED5F63751C}"/>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7B4AB488-262C-43BA-8564-C4F87961670F}"/>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520747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0CA002-402E-4773-A2CD-386E709212B2}"/>
              </a:ext>
            </a:extLst>
          </p:cNvPr>
          <p:cNvSpPr>
            <a:spLocks noGrp="1"/>
          </p:cNvSpPr>
          <p:nvPr>
            <p:ph type="title"/>
          </p:nvPr>
        </p:nvSpPr>
        <p:spPr/>
        <p:txBody>
          <a:bodyPr/>
          <a:lstStyle/>
          <a:p>
            <a:r>
              <a:rPr lang="fr-FR" dirty="0"/>
              <a:t>Qu’est-ce qu’une donnée de la recherche ?</a:t>
            </a:r>
          </a:p>
        </p:txBody>
      </p:sp>
      <p:sp>
        <p:nvSpPr>
          <p:cNvPr id="3" name="Espace réservé du contenu 2">
            <a:extLst>
              <a:ext uri="{FF2B5EF4-FFF2-40B4-BE49-F238E27FC236}">
                <a16:creationId xmlns:a16="http://schemas.microsoft.com/office/drawing/2014/main" id="{39242208-A598-4F7A-9C3D-73815EF81191}"/>
              </a:ext>
            </a:extLst>
          </p:cNvPr>
          <p:cNvSpPr>
            <a:spLocks noGrp="1"/>
          </p:cNvSpPr>
          <p:nvPr>
            <p:ph idx="1"/>
          </p:nvPr>
        </p:nvSpPr>
        <p:spPr/>
        <p:txBody>
          <a:bodyPr>
            <a:normAutofit/>
          </a:bodyPr>
          <a:lstStyle/>
          <a:p>
            <a:r>
              <a:rPr lang="fr-FR" dirty="0"/>
              <a:t>Périmètre très large :</a:t>
            </a:r>
          </a:p>
          <a:p>
            <a:pPr lvl="1"/>
            <a:r>
              <a:rPr lang="fr-FR" dirty="0"/>
              <a:t>Tout ce dont un chercheur aurait besoin pour vérifier un résultat scientifique, refaire un cheminement de pensée, reproduire une expérience</a:t>
            </a:r>
          </a:p>
          <a:p>
            <a:pPr lvl="1"/>
            <a:r>
              <a:rPr lang="fr-FR" dirty="0"/>
              <a:t>Tout ce qu’un chercheur manipule au cours de ses recherches, et dont la perte ou le vol aurait une incidence grave sur son travail</a:t>
            </a:r>
          </a:p>
          <a:p>
            <a:r>
              <a:rPr lang="fr-FR" dirty="0"/>
              <a:t>Il peut s’agir de :</a:t>
            </a:r>
          </a:p>
          <a:p>
            <a:pPr lvl="1"/>
            <a:r>
              <a:rPr lang="fr-FR" dirty="0"/>
              <a:t>Fichiers nativement numériques (textes, tableurs, images, vidéos, sons, programmes informatiques, objets 3D…)</a:t>
            </a:r>
          </a:p>
          <a:p>
            <a:pPr lvl="1"/>
            <a:r>
              <a:rPr lang="fr-FR" dirty="0"/>
              <a:t>Documents numérisés (archives, ouvrages, documents iconographiques, cartes…)</a:t>
            </a:r>
          </a:p>
          <a:p>
            <a:pPr lvl="1"/>
            <a:r>
              <a:rPr lang="fr-FR" dirty="0"/>
              <a:t>Supports analogiques de tout type (manuscrits, échantillons, prélèvements, réactifs, matériaux, œuvres d’art...)</a:t>
            </a:r>
          </a:p>
        </p:txBody>
      </p:sp>
      <p:sp>
        <p:nvSpPr>
          <p:cNvPr id="4" name="Ellipse 3">
            <a:extLst>
              <a:ext uri="{FF2B5EF4-FFF2-40B4-BE49-F238E27FC236}">
                <a16:creationId xmlns:a16="http://schemas.microsoft.com/office/drawing/2014/main" id="{F0AB0D10-A822-453B-83A7-F75839A03505}"/>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EC7AA2FC-1BE8-47DD-BB5D-861EDF1985F0}"/>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97255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Pourquoi ouvrir les données de la recherche ?</a:t>
            </a:r>
          </a:p>
        </p:txBody>
      </p:sp>
      <p:sp>
        <p:nvSpPr>
          <p:cNvPr id="3" name="Espace réservé du contenu 2"/>
          <p:cNvSpPr>
            <a:spLocks noGrp="1"/>
          </p:cNvSpPr>
          <p:nvPr>
            <p:ph idx="1"/>
          </p:nvPr>
        </p:nvSpPr>
        <p:spPr>
          <a:xfrm>
            <a:off x="628650" y="1825625"/>
            <a:ext cx="7886700" cy="3163544"/>
          </a:xfrm>
        </p:spPr>
        <p:txBody>
          <a:bodyPr>
            <a:normAutofit/>
          </a:bodyPr>
          <a:lstStyle/>
          <a:p>
            <a:r>
              <a:rPr lang="fr-FR" dirty="0"/>
              <a:t>Permettre leur réutilisation par autrui, développer de nouvelles hypothèses de travail ou des travaux de grande envergure</a:t>
            </a:r>
          </a:p>
          <a:p>
            <a:r>
              <a:rPr lang="fr-FR" dirty="0"/>
              <a:t>Permettre une évaluation plus fine des travaux scientifiques, en reproduisant des expériences ou un raisonnement : renforce l’intégrité scientifique en mettant en évidence d’éventuelles fraudes</a:t>
            </a:r>
          </a:p>
          <a:p>
            <a:r>
              <a:rPr lang="fr-FR" dirty="0"/>
              <a:t>Mettre en valeur le travail des chercheurs, qui ont souvent consacré beaucoup de temps à l’élaboration de leurs jeux de données</a:t>
            </a:r>
          </a:p>
          <a:p>
            <a:pPr>
              <a:buFont typeface="Wingdings" panose="05000000000000000000" pitchFamily="2" charset="2"/>
              <a:buChar char="Ø"/>
            </a:pPr>
            <a:r>
              <a:rPr lang="fr-FR" dirty="0"/>
              <a:t> Tout n’est pas partageable. Principe de base : les données doivent être « aussi ouvertes que possible, aussi fermées que nécessaire ».</a:t>
            </a:r>
          </a:p>
        </p:txBody>
      </p:sp>
      <p:sp>
        <p:nvSpPr>
          <p:cNvPr id="6" name="Espace réservé du numéro de diapositive 5"/>
          <p:cNvSpPr>
            <a:spLocks noGrp="1"/>
          </p:cNvSpPr>
          <p:nvPr>
            <p:ph type="sldNum" sz="quarter" idx="12"/>
          </p:nvPr>
        </p:nvSpPr>
        <p:spPr/>
        <p:txBody>
          <a:bodyPr/>
          <a:lstStyle/>
          <a:p>
            <a:fld id="{DFC03ADB-429C-459D-BEE8-CCD3576032C6}" type="slidenum">
              <a:rPr lang="fr-FR" smtClean="0"/>
              <a:pPr/>
              <a:t>18</a:t>
            </a:fld>
            <a:endParaRPr lang="fr-FR"/>
          </a:p>
        </p:txBody>
      </p:sp>
      <p:sp>
        <p:nvSpPr>
          <p:cNvPr id="8" name="Ellipse 7">
            <a:extLst>
              <a:ext uri="{FF2B5EF4-FFF2-40B4-BE49-F238E27FC236}">
                <a16:creationId xmlns:a16="http://schemas.microsoft.com/office/drawing/2014/main" id="{370268EE-3002-4384-84BC-FF9D7643F1AD}"/>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9" name="Ellipse 8">
            <a:hlinkClick r:id="rId2" action="ppaction://hlinksldjump"/>
            <a:extLst>
              <a:ext uri="{FF2B5EF4-FFF2-40B4-BE49-F238E27FC236}">
                <a16:creationId xmlns:a16="http://schemas.microsoft.com/office/drawing/2014/main" id="{672E4C6C-B614-4851-8EB9-9CBFC1B879E0}"/>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807336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B821C5-5B21-4950-8351-C92CC2D17A92}"/>
              </a:ext>
            </a:extLst>
          </p:cNvPr>
          <p:cNvSpPr>
            <a:spLocks noGrp="1"/>
          </p:cNvSpPr>
          <p:nvPr>
            <p:ph type="title"/>
          </p:nvPr>
        </p:nvSpPr>
        <p:spPr/>
        <p:txBody>
          <a:bodyPr/>
          <a:lstStyle/>
          <a:p>
            <a:r>
              <a:rPr lang="fr-FR" dirty="0"/>
              <a:t>Comment partager des données de recherche ?</a:t>
            </a:r>
          </a:p>
        </p:txBody>
      </p:sp>
      <p:sp>
        <p:nvSpPr>
          <p:cNvPr id="3" name="Espace réservé du contenu 2">
            <a:extLst>
              <a:ext uri="{FF2B5EF4-FFF2-40B4-BE49-F238E27FC236}">
                <a16:creationId xmlns:a16="http://schemas.microsoft.com/office/drawing/2014/main" id="{A282FACE-65E7-45E7-AE5B-0376D6DA9057}"/>
              </a:ext>
            </a:extLst>
          </p:cNvPr>
          <p:cNvSpPr>
            <a:spLocks noGrp="1"/>
          </p:cNvSpPr>
          <p:nvPr>
            <p:ph idx="1"/>
          </p:nvPr>
        </p:nvSpPr>
        <p:spPr/>
        <p:txBody>
          <a:bodyPr>
            <a:normAutofit lnSpcReduction="10000"/>
          </a:bodyPr>
          <a:lstStyle/>
          <a:p>
            <a:r>
              <a:rPr lang="fr-FR" dirty="0"/>
              <a:t>Des données peuvent être partagées :</a:t>
            </a:r>
          </a:p>
          <a:p>
            <a:pPr lvl="1"/>
            <a:r>
              <a:rPr lang="fr-FR" dirty="0"/>
              <a:t>En étant incluses dans des publications scientifiques (figures, tableaux…)</a:t>
            </a:r>
          </a:p>
          <a:p>
            <a:pPr lvl="1"/>
            <a:r>
              <a:rPr lang="fr-FR" dirty="0"/>
              <a:t>En étant jointes en annexes à des publications scientifiques – on parle de </a:t>
            </a:r>
            <a:r>
              <a:rPr lang="fr-FR" i="1" dirty="0" err="1"/>
              <a:t>supplementary</a:t>
            </a:r>
            <a:r>
              <a:rPr lang="fr-FR" i="1" dirty="0"/>
              <a:t> </a:t>
            </a:r>
            <a:r>
              <a:rPr lang="fr-FR" i="1" dirty="0" err="1"/>
              <a:t>materials</a:t>
            </a:r>
            <a:r>
              <a:rPr lang="fr-FR" dirty="0"/>
              <a:t>)</a:t>
            </a:r>
          </a:p>
          <a:p>
            <a:pPr lvl="1"/>
            <a:r>
              <a:rPr lang="fr-FR" dirty="0"/>
              <a:t>En étant déposées dans des plateformes dédiées, qui vont s’occuper de la conservation et de la valorisation des données qui leurs sont confiées : des entrepôts de données</a:t>
            </a:r>
          </a:p>
          <a:p>
            <a:r>
              <a:rPr lang="fr-FR" dirty="0"/>
              <a:t>Il est possible de rendre ses données accessibles et/ou réutilisables :</a:t>
            </a:r>
          </a:p>
          <a:p>
            <a:pPr lvl="1"/>
            <a:r>
              <a:rPr lang="fr-FR" dirty="0"/>
              <a:t>Par tous</a:t>
            </a:r>
          </a:p>
          <a:p>
            <a:pPr lvl="1"/>
            <a:r>
              <a:rPr lang="fr-FR" dirty="0"/>
              <a:t>Sous certaines conditions (ex.: adresser une demande écrite au producteur des données, prouver qu’on appartient à tel ou tel établissement…)</a:t>
            </a:r>
          </a:p>
          <a:p>
            <a:pPr lvl="1"/>
            <a:r>
              <a:rPr lang="fr-FR" dirty="0"/>
              <a:t>Uniquement par une ou plusieurs personnes (ex.: données relevant du secret industriel et commercial)</a:t>
            </a:r>
          </a:p>
          <a:p>
            <a:pPr lvl="1">
              <a:buFont typeface="Wingdings" panose="05000000000000000000" pitchFamily="2" charset="2"/>
              <a:buChar char="Ø"/>
            </a:pPr>
            <a:r>
              <a:rPr lang="fr-FR" dirty="0"/>
              <a:t> Ces options sont à préciser au moyen de licences de diffusion (outils juridiques), et à paramétrer au moyen d’outils techniques précis (fournis par les entrepôts)</a:t>
            </a:r>
          </a:p>
        </p:txBody>
      </p:sp>
      <p:sp>
        <p:nvSpPr>
          <p:cNvPr id="4" name="Ellipse 3">
            <a:extLst>
              <a:ext uri="{FF2B5EF4-FFF2-40B4-BE49-F238E27FC236}">
                <a16:creationId xmlns:a16="http://schemas.microsoft.com/office/drawing/2014/main" id="{D555E88B-D2B7-4F07-8952-403112F7CA00}"/>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34673203-B4EC-4732-AFAD-9FFAAFC55803}"/>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65165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9CC8B9-BCEE-41A7-8F72-F822F945A32E}"/>
              </a:ext>
            </a:extLst>
          </p:cNvPr>
          <p:cNvSpPr>
            <a:spLocks noGrp="1"/>
          </p:cNvSpPr>
          <p:nvPr>
            <p:ph type="title"/>
          </p:nvPr>
        </p:nvSpPr>
        <p:spPr/>
        <p:txBody>
          <a:bodyPr/>
          <a:lstStyle/>
          <a:p>
            <a:r>
              <a:rPr lang="fr-FR" dirty="0"/>
              <a:t>Mode d’emploi indicatif</a:t>
            </a:r>
          </a:p>
        </p:txBody>
      </p:sp>
      <p:sp>
        <p:nvSpPr>
          <p:cNvPr id="3" name="Espace réservé du contenu 2">
            <a:extLst>
              <a:ext uri="{FF2B5EF4-FFF2-40B4-BE49-F238E27FC236}">
                <a16:creationId xmlns:a16="http://schemas.microsoft.com/office/drawing/2014/main" id="{467DFCA0-6EC9-4E44-AE7F-7E7E73BAC4D8}"/>
              </a:ext>
            </a:extLst>
          </p:cNvPr>
          <p:cNvSpPr>
            <a:spLocks noGrp="1"/>
          </p:cNvSpPr>
          <p:nvPr>
            <p:ph idx="1"/>
          </p:nvPr>
        </p:nvSpPr>
        <p:spPr/>
        <p:txBody>
          <a:bodyPr>
            <a:normAutofit/>
          </a:bodyPr>
          <a:lstStyle/>
          <a:p>
            <a:r>
              <a:rPr lang="fr-FR" dirty="0"/>
              <a:t>Ce diaporama est associé à la formation « Science ouverte en bibliothèque » de l’URFIST de Paris.</a:t>
            </a:r>
          </a:p>
          <a:p>
            <a:r>
              <a:rPr lang="fr-FR" dirty="0"/>
              <a:t>Il doit être consulté en amont de la formation à titre d’introduction, et constitue également une ressource autonome, à titre d’aide-mémoire.</a:t>
            </a:r>
          </a:p>
          <a:p>
            <a:r>
              <a:rPr lang="fr-FR" dirty="0"/>
              <a:t>Certaines diapositives comportent des notes, qui fournissent des commentaires, des références bibliographiques ou des pistes d’approfondissement.</a:t>
            </a:r>
          </a:p>
          <a:p>
            <a:r>
              <a:rPr lang="fr-FR" dirty="0"/>
              <a:t>Le diaporama comporte des éléments </a:t>
            </a:r>
            <a:r>
              <a:rPr lang="fr-FR" dirty="0">
                <a:hlinkClick r:id="rId3" action="ppaction://hlinksldjump"/>
              </a:rPr>
              <a:t>cliquables</a:t>
            </a:r>
            <a:r>
              <a:rPr lang="fr-FR" dirty="0"/>
              <a:t> (appuyer sur Ctrl en même temps) permettant de naviguer entre ses différentes sections et niveaux de contenus :</a:t>
            </a:r>
          </a:p>
          <a:p>
            <a:pPr lvl="1"/>
            <a:r>
              <a:rPr lang="fr-FR" dirty="0"/>
              <a:t>Retour au début de la section</a:t>
            </a:r>
          </a:p>
          <a:p>
            <a:pPr lvl="1"/>
            <a:r>
              <a:rPr lang="fr-FR" dirty="0"/>
              <a:t>Retour aux composantes de la science ouverte</a:t>
            </a:r>
          </a:p>
        </p:txBody>
      </p:sp>
      <p:sp>
        <p:nvSpPr>
          <p:cNvPr id="4" name="Ellipse 3">
            <a:extLst>
              <a:ext uri="{FF2B5EF4-FFF2-40B4-BE49-F238E27FC236}">
                <a16:creationId xmlns:a16="http://schemas.microsoft.com/office/drawing/2014/main" id="{C4B1E348-2DC9-4825-8C9D-5F703C19B282}"/>
              </a:ext>
            </a:extLst>
          </p:cNvPr>
          <p:cNvSpPr/>
          <p:nvPr/>
        </p:nvSpPr>
        <p:spPr>
          <a:xfrm>
            <a:off x="8558482" y="102328"/>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extLst>
              <a:ext uri="{FF2B5EF4-FFF2-40B4-BE49-F238E27FC236}">
                <a16:creationId xmlns:a16="http://schemas.microsoft.com/office/drawing/2014/main" id="{F7B6B9CF-9182-4873-B2A5-FA530AD58A1B}"/>
              </a:ext>
            </a:extLst>
          </p:cNvPr>
          <p:cNvSpPr/>
          <p:nvPr/>
        </p:nvSpPr>
        <p:spPr>
          <a:xfrm>
            <a:off x="4113495" y="5232702"/>
            <a:ext cx="360000" cy="360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
        <p:nvSpPr>
          <p:cNvPr id="6" name="Ellipse 5">
            <a:extLst>
              <a:ext uri="{FF2B5EF4-FFF2-40B4-BE49-F238E27FC236}">
                <a16:creationId xmlns:a16="http://schemas.microsoft.com/office/drawing/2014/main" id="{764CFEED-204D-491D-9A9D-3BD62AC2B791}"/>
              </a:ext>
            </a:extLst>
          </p:cNvPr>
          <p:cNvSpPr/>
          <p:nvPr/>
        </p:nvSpPr>
        <p:spPr>
          <a:xfrm>
            <a:off x="5695922" y="5592702"/>
            <a:ext cx="360000" cy="360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193854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313212-FB8C-47F2-BBE8-497FFE98820B}"/>
              </a:ext>
            </a:extLst>
          </p:cNvPr>
          <p:cNvSpPr>
            <a:spLocks noGrp="1"/>
          </p:cNvSpPr>
          <p:nvPr>
            <p:ph type="title"/>
          </p:nvPr>
        </p:nvSpPr>
        <p:spPr/>
        <p:txBody>
          <a:bodyPr>
            <a:normAutofit/>
          </a:bodyPr>
          <a:lstStyle/>
          <a:p>
            <a:r>
              <a:rPr lang="fr-FR" dirty="0"/>
              <a:t>Cadre juridique de l’ouverture des données de recherche en France</a:t>
            </a:r>
          </a:p>
        </p:txBody>
      </p:sp>
      <p:sp>
        <p:nvSpPr>
          <p:cNvPr id="3" name="Espace réservé du contenu 2">
            <a:extLst>
              <a:ext uri="{FF2B5EF4-FFF2-40B4-BE49-F238E27FC236}">
                <a16:creationId xmlns:a16="http://schemas.microsoft.com/office/drawing/2014/main" id="{79578488-61AD-4A91-979D-30A87410F8D5}"/>
              </a:ext>
            </a:extLst>
          </p:cNvPr>
          <p:cNvSpPr>
            <a:spLocks noGrp="1"/>
          </p:cNvSpPr>
          <p:nvPr>
            <p:ph idx="1"/>
          </p:nvPr>
        </p:nvSpPr>
        <p:spPr/>
        <p:txBody>
          <a:bodyPr>
            <a:normAutofit/>
          </a:bodyPr>
          <a:lstStyle/>
          <a:p>
            <a:r>
              <a:rPr lang="fr-FR" dirty="0"/>
              <a:t>La diffusion des données publiques (dont font partie les données de recherche) est structurée autour de deux principes, encadrés par la loi française :</a:t>
            </a:r>
          </a:p>
          <a:p>
            <a:pPr lvl="1"/>
            <a:r>
              <a:rPr lang="fr-FR" dirty="0"/>
              <a:t>Open data : les données doivent obligatoirement être rendues publiques, ou du moins communiquées à tout citoyen qui en ferait la demande ;</a:t>
            </a:r>
          </a:p>
          <a:p>
            <a:pPr lvl="1"/>
            <a:r>
              <a:rPr lang="fr-FR" dirty="0"/>
              <a:t>Libre réutilisation : les données rendues publiques peuvent être réutilisées sans aucune condition.</a:t>
            </a:r>
          </a:p>
          <a:p>
            <a:r>
              <a:rPr lang="fr-FR" dirty="0"/>
              <a:t>Les contrats signés par les chercheurs avec des éditeurs à propos de leurs données ne peuvent pas aller à l’encontre de ces deux principes</a:t>
            </a:r>
          </a:p>
          <a:p>
            <a:r>
              <a:rPr lang="fr-FR" dirty="0"/>
              <a:t>Des exceptions existent pour certains types de données (données personnelles, données sous droit d’auteur, données concernées par le secret industriel et commercial, etc.).</a:t>
            </a:r>
          </a:p>
        </p:txBody>
      </p:sp>
      <p:sp>
        <p:nvSpPr>
          <p:cNvPr id="4" name="Ellipse 3">
            <a:extLst>
              <a:ext uri="{FF2B5EF4-FFF2-40B4-BE49-F238E27FC236}">
                <a16:creationId xmlns:a16="http://schemas.microsoft.com/office/drawing/2014/main" id="{B1C9A370-72CA-45EB-BBD1-D8F5C20DDE06}"/>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C44DDE74-41E4-43AE-BED9-F12FF5FA2D96}"/>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67493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98EA18-BC9C-47CC-96FC-111BB571BE8C}"/>
              </a:ext>
            </a:extLst>
          </p:cNvPr>
          <p:cNvSpPr>
            <a:spLocks noGrp="1"/>
          </p:cNvSpPr>
          <p:nvPr>
            <p:ph type="title"/>
          </p:nvPr>
        </p:nvSpPr>
        <p:spPr/>
        <p:txBody>
          <a:bodyPr/>
          <a:lstStyle/>
          <a:p>
            <a:r>
              <a:rPr lang="fr-FR" dirty="0"/>
              <a:t>Les matériels ouverts</a:t>
            </a:r>
          </a:p>
        </p:txBody>
      </p:sp>
      <p:sp>
        <p:nvSpPr>
          <p:cNvPr id="3" name="Espace réservé du contenu 2">
            <a:extLst>
              <a:ext uri="{FF2B5EF4-FFF2-40B4-BE49-F238E27FC236}">
                <a16:creationId xmlns:a16="http://schemas.microsoft.com/office/drawing/2014/main" id="{6596E1BA-7611-4E8C-9408-1D5C637FEEE1}"/>
              </a:ext>
            </a:extLst>
          </p:cNvPr>
          <p:cNvSpPr>
            <a:spLocks noGrp="1"/>
          </p:cNvSpPr>
          <p:nvPr>
            <p:ph idx="1"/>
          </p:nvPr>
        </p:nvSpPr>
        <p:spPr/>
        <p:txBody>
          <a:bodyPr>
            <a:normAutofit/>
          </a:bodyPr>
          <a:lstStyle/>
          <a:p>
            <a:r>
              <a:rPr lang="fr-FR" dirty="0"/>
              <a:t>Les matériels utilisés par les chercheurs sont propres à une discipline, et parfois même spécifiques à un laboratoire.</a:t>
            </a:r>
          </a:p>
          <a:p>
            <a:r>
              <a:rPr lang="fr-FR" dirty="0"/>
              <a:t>Qu’ils soient ou non expressément inclus dans les définitions des données de recherche, leur bonne gestion, et si possible leur ouverture, est indispensable à toute science bien faite.</a:t>
            </a:r>
          </a:p>
          <a:p>
            <a:r>
              <a:rPr lang="fr-FR" dirty="0"/>
              <a:t>Exemples de matériels scientifiques, à ouvrir si possible :</a:t>
            </a:r>
          </a:p>
          <a:p>
            <a:pPr lvl="1"/>
            <a:r>
              <a:rPr lang="fr-FR" dirty="0"/>
              <a:t>Réactifs</a:t>
            </a:r>
          </a:p>
          <a:p>
            <a:pPr lvl="1"/>
            <a:r>
              <a:rPr lang="fr-FR" dirty="0"/>
              <a:t>Protocoles de recherche</a:t>
            </a:r>
          </a:p>
          <a:p>
            <a:pPr lvl="1"/>
            <a:r>
              <a:rPr lang="fr-FR" dirty="0"/>
              <a:t>Carnets de recherche</a:t>
            </a:r>
          </a:p>
          <a:p>
            <a:pPr lvl="1"/>
            <a:r>
              <a:rPr lang="fr-FR" dirty="0"/>
              <a:t>Logiciels et matériel informatique</a:t>
            </a:r>
          </a:p>
          <a:p>
            <a:r>
              <a:rPr lang="fr-FR" dirty="0"/>
              <a:t>Pour une mise à disposition efficace, il est important de bien référencer ces matériels ouverts, et de les associer aux autres matériels, données et publications d’un même projet.</a:t>
            </a:r>
          </a:p>
        </p:txBody>
      </p:sp>
      <p:sp>
        <p:nvSpPr>
          <p:cNvPr id="4" name="Ellipse 3">
            <a:extLst>
              <a:ext uri="{FF2B5EF4-FFF2-40B4-BE49-F238E27FC236}">
                <a16:creationId xmlns:a16="http://schemas.microsoft.com/office/drawing/2014/main" id="{F0C06F8A-F7A6-4FB1-8548-76DB10D2E270}"/>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16ADC2EC-30E5-48D0-894E-15E8C3A14BBC}"/>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430777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D9415-A3EF-424C-AAA2-B42F1F2089FF}"/>
              </a:ext>
            </a:extLst>
          </p:cNvPr>
          <p:cNvSpPr>
            <a:spLocks noGrp="1"/>
          </p:cNvSpPr>
          <p:nvPr>
            <p:ph type="title"/>
          </p:nvPr>
        </p:nvSpPr>
        <p:spPr/>
        <p:txBody>
          <a:bodyPr/>
          <a:lstStyle/>
          <a:p>
            <a:r>
              <a:rPr lang="fr-FR" dirty="0"/>
              <a:t>Les logiciels libres</a:t>
            </a:r>
          </a:p>
        </p:txBody>
      </p:sp>
      <p:sp>
        <p:nvSpPr>
          <p:cNvPr id="3" name="Espace réservé du texte 2">
            <a:extLst>
              <a:ext uri="{FF2B5EF4-FFF2-40B4-BE49-F238E27FC236}">
                <a16:creationId xmlns:a16="http://schemas.microsoft.com/office/drawing/2014/main" id="{B060C741-468D-4976-B029-B526740CDA5D}"/>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B49B0825-DC24-408F-A713-F6B7DEA013F7}"/>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690E75C8-CB81-4950-A334-B393E090FB84}"/>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219754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DF267-9F98-409A-AC89-BE7240C45C44}"/>
              </a:ext>
            </a:extLst>
          </p:cNvPr>
          <p:cNvSpPr>
            <a:spLocks noGrp="1"/>
          </p:cNvSpPr>
          <p:nvPr>
            <p:ph type="title"/>
          </p:nvPr>
        </p:nvSpPr>
        <p:spPr/>
        <p:txBody>
          <a:bodyPr/>
          <a:lstStyle/>
          <a:p>
            <a:r>
              <a:rPr lang="fr-FR" dirty="0"/>
              <a:t>Logiciels et recherche scientifique</a:t>
            </a:r>
          </a:p>
        </p:txBody>
      </p:sp>
      <p:sp>
        <p:nvSpPr>
          <p:cNvPr id="3" name="Espace réservé du contenu 2">
            <a:extLst>
              <a:ext uri="{FF2B5EF4-FFF2-40B4-BE49-F238E27FC236}">
                <a16:creationId xmlns:a16="http://schemas.microsoft.com/office/drawing/2014/main" id="{54ABABB2-1311-49E2-ADD5-D26804B737B0}"/>
              </a:ext>
            </a:extLst>
          </p:cNvPr>
          <p:cNvSpPr>
            <a:spLocks noGrp="1"/>
          </p:cNvSpPr>
          <p:nvPr>
            <p:ph idx="1"/>
          </p:nvPr>
        </p:nvSpPr>
        <p:spPr/>
        <p:txBody>
          <a:bodyPr>
            <a:normAutofit/>
          </a:bodyPr>
          <a:lstStyle/>
          <a:p>
            <a:r>
              <a:rPr lang="fr-FR" dirty="0"/>
              <a:t>Le logiciel peut être à la fois :</a:t>
            </a:r>
          </a:p>
          <a:p>
            <a:pPr lvl="1"/>
            <a:r>
              <a:rPr lang="fr-FR" dirty="0"/>
              <a:t>Moteur de la recherche : sert d’outil dans de nombreux domaines, simule des conditions expérimentales qui peuvent conduire à l’obtention de résultats scientifiques ;</a:t>
            </a:r>
          </a:p>
          <a:p>
            <a:pPr lvl="1"/>
            <a:r>
              <a:rPr lang="fr-FR" dirty="0"/>
              <a:t>Résultat de la recherche : preuve d’existence d’une solution algorithmique efficace à un problème donné ;</a:t>
            </a:r>
          </a:p>
          <a:p>
            <a:pPr lvl="1"/>
            <a:r>
              <a:rPr lang="fr-FR" dirty="0"/>
              <a:t>Objet de recherche : dans des disciplines qui étudient les logiciels ;</a:t>
            </a:r>
          </a:p>
          <a:p>
            <a:pPr lvl="1"/>
            <a:r>
              <a:rPr lang="fr-FR" dirty="0"/>
              <a:t>Production de recherche : les scientifiques produisent de plus en plus souvent des logiciels venant en appui ou en démonstration de leurs publications.</a:t>
            </a:r>
          </a:p>
          <a:p>
            <a:r>
              <a:rPr lang="fr-FR" dirty="0"/>
              <a:t>La production logicielle moderne rassemble souvent des personnes aux compétences multiples, et dont les contributions peuvent être de natures variées.</a:t>
            </a:r>
          </a:p>
        </p:txBody>
      </p:sp>
      <p:sp>
        <p:nvSpPr>
          <p:cNvPr id="4" name="Rectangle 3">
            <a:extLst>
              <a:ext uri="{FF2B5EF4-FFF2-40B4-BE49-F238E27FC236}">
                <a16:creationId xmlns:a16="http://schemas.microsoft.com/office/drawing/2014/main" id="{DAF54E6A-3D11-43FE-9463-437AEB2F3C21}"/>
              </a:ext>
            </a:extLst>
          </p:cNvPr>
          <p:cNvSpPr/>
          <p:nvPr/>
        </p:nvSpPr>
        <p:spPr>
          <a:xfrm>
            <a:off x="3308350" y="5946130"/>
            <a:ext cx="5207000" cy="461665"/>
          </a:xfrm>
          <a:prstGeom prst="rect">
            <a:avLst/>
          </a:prstGeom>
        </p:spPr>
        <p:txBody>
          <a:bodyPr wrap="square">
            <a:spAutoFit/>
          </a:bodyPr>
          <a:lstStyle/>
          <a:p>
            <a:pPr algn="r"/>
            <a:r>
              <a:rPr lang="fr-FR" sz="1200" dirty="0"/>
              <a:t>Source : Groupe projet logiciels libres et ouverts du </a:t>
            </a:r>
            <a:r>
              <a:rPr lang="fr-FR" sz="1200" dirty="0" err="1"/>
              <a:t>CoSO</a:t>
            </a:r>
            <a:r>
              <a:rPr lang="fr-FR" sz="1200" dirty="0"/>
              <a:t>, « Note d’opportunité sur la valorisation des logiciels issus de la recherche », 2019 (</a:t>
            </a:r>
            <a:r>
              <a:rPr lang="fr-FR" sz="1200" dirty="0">
                <a:hlinkClick r:id="rId3"/>
              </a:rPr>
              <a:t>en ligne</a:t>
            </a:r>
            <a:r>
              <a:rPr lang="fr-FR" sz="1200" dirty="0"/>
              <a:t>).</a:t>
            </a:r>
            <a:endParaRPr lang="fr-FR" sz="1200" dirty="0">
              <a:effectLst/>
            </a:endParaRPr>
          </a:p>
        </p:txBody>
      </p:sp>
      <p:sp>
        <p:nvSpPr>
          <p:cNvPr id="5" name="Ellipse 4">
            <a:extLst>
              <a:ext uri="{FF2B5EF4-FFF2-40B4-BE49-F238E27FC236}">
                <a16:creationId xmlns:a16="http://schemas.microsoft.com/office/drawing/2014/main" id="{41D307FD-C539-4AA2-9914-4B461BB3FDFC}"/>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4" action="ppaction://hlinksldjump"/>
            <a:extLst>
              <a:ext uri="{FF2B5EF4-FFF2-40B4-BE49-F238E27FC236}">
                <a16:creationId xmlns:a16="http://schemas.microsoft.com/office/drawing/2014/main" id="{70D3E250-9A9B-40CE-AF64-5294ADF26D54}"/>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927573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F24BAE-F973-488B-8EA5-D26B807BAB09}"/>
              </a:ext>
            </a:extLst>
          </p:cNvPr>
          <p:cNvSpPr>
            <a:spLocks noGrp="1"/>
          </p:cNvSpPr>
          <p:nvPr>
            <p:ph type="title"/>
          </p:nvPr>
        </p:nvSpPr>
        <p:spPr/>
        <p:txBody>
          <a:bodyPr>
            <a:normAutofit/>
          </a:bodyPr>
          <a:lstStyle/>
          <a:p>
            <a:r>
              <a:rPr lang="fr-FR" dirty="0"/>
              <a:t>Enjeux de la conservation et de la mise à disposition des logiciels</a:t>
            </a:r>
          </a:p>
        </p:txBody>
      </p:sp>
      <p:sp>
        <p:nvSpPr>
          <p:cNvPr id="3" name="Espace réservé du contenu 2">
            <a:extLst>
              <a:ext uri="{FF2B5EF4-FFF2-40B4-BE49-F238E27FC236}">
                <a16:creationId xmlns:a16="http://schemas.microsoft.com/office/drawing/2014/main" id="{2FD173DD-CDA7-45A5-9746-B722EFC5FA89}"/>
              </a:ext>
            </a:extLst>
          </p:cNvPr>
          <p:cNvSpPr>
            <a:spLocks noGrp="1"/>
          </p:cNvSpPr>
          <p:nvPr>
            <p:ph idx="1"/>
          </p:nvPr>
        </p:nvSpPr>
        <p:spPr/>
        <p:txBody>
          <a:bodyPr>
            <a:normAutofit/>
          </a:bodyPr>
          <a:lstStyle/>
          <a:p>
            <a:r>
              <a:rPr lang="fr-FR" dirty="0"/>
              <a:t>Droit d’auteur : comment reconnaître les contributions apportées par chaque personne (chercheuse ou non) dans l’élaboration d’un logiciel, afin qu’elle en tire la reconnaissance méritée ? Quels mécanismes d’attribution ? D’</a:t>
            </a:r>
            <a:r>
              <a:rPr lang="fr-FR" dirty="0" err="1"/>
              <a:t>autorat</a:t>
            </a:r>
            <a:r>
              <a:rPr lang="fr-FR" dirty="0"/>
              <a:t>/ propriété intellectuelle ? De citation ?</a:t>
            </a:r>
          </a:p>
          <a:p>
            <a:r>
              <a:rPr lang="fr-FR" dirty="0"/>
              <a:t>Reproductibilité : comment s’assurer qu’il sera possible de </a:t>
            </a:r>
            <a:r>
              <a:rPr lang="fr-FR" dirty="0" err="1"/>
              <a:t>re-créer</a:t>
            </a:r>
            <a:r>
              <a:rPr lang="fr-FR" dirty="0"/>
              <a:t> exactement les conditions d’obtention d’un résultat scientifique ? De quelles informations aura-t-on besoin pour exécuter le logiciel ?</a:t>
            </a:r>
          </a:p>
          <a:p>
            <a:r>
              <a:rPr lang="fr-FR" dirty="0"/>
              <a:t>Patrimoine : comment conserver et valoriser les productions scientifiques à part entière que sont les logiciels ? Quel contrôle qualité ? Quelles métadonnées descriptives ?</a:t>
            </a:r>
          </a:p>
          <a:p>
            <a:r>
              <a:rPr lang="fr-FR" dirty="0"/>
              <a:t>Mutualisation des ressources : comment créer une infrastructure unique, pérenne et publique pour répondre aux enjeux </a:t>
            </a:r>
            <a:r>
              <a:rPr lang="fr-FR" dirty="0" err="1"/>
              <a:t>sus-cités</a:t>
            </a:r>
            <a:r>
              <a:rPr lang="fr-FR" dirty="0"/>
              <a:t> ?</a:t>
            </a:r>
          </a:p>
        </p:txBody>
      </p:sp>
      <p:sp>
        <p:nvSpPr>
          <p:cNvPr id="4" name="Ellipse 3">
            <a:extLst>
              <a:ext uri="{FF2B5EF4-FFF2-40B4-BE49-F238E27FC236}">
                <a16:creationId xmlns:a16="http://schemas.microsoft.com/office/drawing/2014/main" id="{E69256F3-95EC-4AD8-B3D3-A64DA83DA237}"/>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ED73D9D4-D2E4-4F1D-B783-C0986CB553DA}"/>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419220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C29D6D-C2A5-476D-9B64-B70910F7D743}"/>
              </a:ext>
            </a:extLst>
          </p:cNvPr>
          <p:cNvSpPr>
            <a:spLocks noGrp="1"/>
          </p:cNvSpPr>
          <p:nvPr>
            <p:ph type="title"/>
          </p:nvPr>
        </p:nvSpPr>
        <p:spPr/>
        <p:txBody>
          <a:bodyPr/>
          <a:lstStyle/>
          <a:p>
            <a:r>
              <a:rPr lang="fr-FR" dirty="0"/>
              <a:t>Les logiciels libres</a:t>
            </a:r>
          </a:p>
        </p:txBody>
      </p:sp>
      <p:sp>
        <p:nvSpPr>
          <p:cNvPr id="3" name="Espace réservé du contenu 2">
            <a:extLst>
              <a:ext uri="{FF2B5EF4-FFF2-40B4-BE49-F238E27FC236}">
                <a16:creationId xmlns:a16="http://schemas.microsoft.com/office/drawing/2014/main" id="{F6D2D2B8-069D-49E4-8F61-617E57001A7B}"/>
              </a:ext>
            </a:extLst>
          </p:cNvPr>
          <p:cNvSpPr>
            <a:spLocks noGrp="1"/>
          </p:cNvSpPr>
          <p:nvPr>
            <p:ph idx="1"/>
          </p:nvPr>
        </p:nvSpPr>
        <p:spPr>
          <a:xfrm>
            <a:off x="628650" y="1587500"/>
            <a:ext cx="7886700" cy="4589463"/>
          </a:xfrm>
        </p:spPr>
        <p:txBody>
          <a:bodyPr>
            <a:normAutofit fontScale="92500" lnSpcReduction="10000"/>
          </a:bodyPr>
          <a:lstStyle/>
          <a:p>
            <a:r>
              <a:rPr lang="fr-FR" dirty="0"/>
              <a:t>Définitions issues du </a:t>
            </a:r>
            <a:r>
              <a:rPr lang="fr-FR" dirty="0">
                <a:hlinkClick r:id="rId3"/>
              </a:rPr>
              <a:t>projet GNU</a:t>
            </a:r>
            <a:r>
              <a:rPr lang="fr-FR" dirty="0"/>
              <a:t> : un logiciel libre (</a:t>
            </a:r>
            <a:r>
              <a:rPr lang="fr-FR" i="1" dirty="0"/>
              <a:t>free software</a:t>
            </a:r>
            <a:r>
              <a:rPr lang="fr-FR" dirty="0"/>
              <a:t>) est un logiciel que les utilisateurs ont la liberté d’exécuter, copier, distribuer, étudier, modifier et améliorer. La notion importante est celle de « liberté » (comme dans « liberté d’expression »), et non de « gratuité » (comme dans « entrée libre »). </a:t>
            </a:r>
          </a:p>
          <a:p>
            <a:r>
              <a:rPr lang="fr-FR" dirty="0"/>
              <a:t>Enjeux tels qu’exposés par le </a:t>
            </a:r>
            <a:r>
              <a:rPr lang="fr-FR" dirty="0" err="1">
                <a:hlinkClick r:id="rId4"/>
              </a:rPr>
              <a:t>CoSO</a:t>
            </a:r>
            <a:r>
              <a:rPr lang="fr-FR" dirty="0"/>
              <a:t> :</a:t>
            </a:r>
          </a:p>
          <a:p>
            <a:pPr lvl="1"/>
            <a:r>
              <a:rPr lang="fr-FR" dirty="0"/>
              <a:t>Ouverture des résultats au plus grand nombre</a:t>
            </a:r>
          </a:p>
          <a:p>
            <a:pPr lvl="1"/>
            <a:r>
              <a:rPr lang="fr-FR" dirty="0"/>
              <a:t>Facilitation de la reproductibilité des résultats</a:t>
            </a:r>
          </a:p>
          <a:p>
            <a:pPr lvl="1"/>
            <a:r>
              <a:rPr lang="fr-FR" dirty="0"/>
              <a:t>Capitalisation du travail réalisé</a:t>
            </a:r>
          </a:p>
          <a:p>
            <a:pPr lvl="1"/>
            <a:r>
              <a:rPr lang="fr-FR" dirty="0"/>
              <a:t>Possibilité d’améliorer sans refaire</a:t>
            </a:r>
          </a:p>
          <a:p>
            <a:pPr lvl="1">
              <a:buFont typeface="Wingdings" panose="05000000000000000000" pitchFamily="2" charset="2"/>
              <a:buChar char="Ø"/>
            </a:pPr>
            <a:r>
              <a:rPr lang="fr-FR" dirty="0"/>
              <a:t> Mêmes méthodologies et principes que ceux de la science ouverte</a:t>
            </a:r>
          </a:p>
          <a:p>
            <a:r>
              <a:rPr lang="fr-FR" dirty="0"/>
              <a:t>Recherche scientifique et logiciel libre :</a:t>
            </a:r>
          </a:p>
          <a:p>
            <a:pPr lvl="1"/>
            <a:r>
              <a:rPr lang="fr-FR" dirty="0"/>
              <a:t>Tous les logiciels moteurs / résultats / produits de la recherche scientifique ne sont pas forcément libres, ce sont des éléments protégés par le droit d’auteur</a:t>
            </a:r>
          </a:p>
          <a:p>
            <a:pPr lvl="1"/>
            <a:r>
              <a:rPr lang="fr-FR" dirty="0"/>
              <a:t>Mais accompagner l’essor des modes de développement logiciel et </a:t>
            </a:r>
            <a:r>
              <a:rPr lang="fr-FR" dirty="0" err="1"/>
              <a:t>matriels</a:t>
            </a:r>
            <a:r>
              <a:rPr lang="fr-FR" dirty="0"/>
              <a:t> libres et ouverts dans les différentes communautés scientifiques et de support est une bonne pratique à encourager, accompagner et favoriser</a:t>
            </a:r>
          </a:p>
        </p:txBody>
      </p:sp>
      <p:sp>
        <p:nvSpPr>
          <p:cNvPr id="4" name="Ellipse 3">
            <a:extLst>
              <a:ext uri="{FF2B5EF4-FFF2-40B4-BE49-F238E27FC236}">
                <a16:creationId xmlns:a16="http://schemas.microsoft.com/office/drawing/2014/main" id="{7AB3164A-D6A1-42E3-AAB2-3382AB35118B}"/>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5" action="ppaction://hlinksldjump"/>
            <a:extLst>
              <a:ext uri="{FF2B5EF4-FFF2-40B4-BE49-F238E27FC236}">
                <a16:creationId xmlns:a16="http://schemas.microsoft.com/office/drawing/2014/main" id="{C901242E-E763-4C8E-BDAD-8CC3337C29DA}"/>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99048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71150-70BA-4088-8080-B6557B07660A}"/>
              </a:ext>
            </a:extLst>
          </p:cNvPr>
          <p:cNvSpPr>
            <a:spLocks noGrp="1"/>
          </p:cNvSpPr>
          <p:nvPr>
            <p:ph type="title"/>
          </p:nvPr>
        </p:nvSpPr>
        <p:spPr/>
        <p:txBody>
          <a:bodyPr/>
          <a:lstStyle/>
          <a:p>
            <a:r>
              <a:rPr lang="fr-FR" dirty="0"/>
              <a:t>Ouvrir la recherche en train de se faire</a:t>
            </a:r>
          </a:p>
        </p:txBody>
      </p:sp>
      <p:sp>
        <p:nvSpPr>
          <p:cNvPr id="3" name="Espace réservé du texte 2">
            <a:extLst>
              <a:ext uri="{FF2B5EF4-FFF2-40B4-BE49-F238E27FC236}">
                <a16:creationId xmlns:a16="http://schemas.microsoft.com/office/drawing/2014/main" id="{EEAA4A44-3F16-4169-8C52-C4D70ADA3B2E}"/>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8DC56F1E-9245-4D68-A8FC-A2942A981B73}"/>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8E9DC208-2DE4-477B-A0B4-36172A5698F5}"/>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628443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B17CAC-DAA6-49E2-94F8-D93C0C320304}"/>
              </a:ext>
            </a:extLst>
          </p:cNvPr>
          <p:cNvSpPr>
            <a:spLocks noGrp="1"/>
          </p:cNvSpPr>
          <p:nvPr>
            <p:ph type="title"/>
          </p:nvPr>
        </p:nvSpPr>
        <p:spPr/>
        <p:txBody>
          <a:bodyPr/>
          <a:lstStyle/>
          <a:p>
            <a:r>
              <a:rPr lang="fr-FR" dirty="0"/>
              <a:t>« Carnets de notes » ouverts</a:t>
            </a:r>
          </a:p>
        </p:txBody>
      </p:sp>
      <p:sp>
        <p:nvSpPr>
          <p:cNvPr id="3" name="Espace réservé du contenu 2">
            <a:extLst>
              <a:ext uri="{FF2B5EF4-FFF2-40B4-BE49-F238E27FC236}">
                <a16:creationId xmlns:a16="http://schemas.microsoft.com/office/drawing/2014/main" id="{5A7832F0-8F7E-4734-9E1C-89629C8CFECA}"/>
              </a:ext>
            </a:extLst>
          </p:cNvPr>
          <p:cNvSpPr>
            <a:spLocks noGrp="1"/>
          </p:cNvSpPr>
          <p:nvPr>
            <p:ph idx="1"/>
          </p:nvPr>
        </p:nvSpPr>
        <p:spPr/>
        <p:txBody>
          <a:bodyPr>
            <a:normAutofit/>
          </a:bodyPr>
          <a:lstStyle/>
          <a:p>
            <a:r>
              <a:rPr lang="fr-FR" dirty="0"/>
              <a:t>L’ouverture des carnets de notes (ou </a:t>
            </a:r>
            <a:r>
              <a:rPr lang="fr-FR" i="1" dirty="0"/>
              <a:t>open-notebook science</a:t>
            </a:r>
            <a:r>
              <a:rPr lang="fr-FR" dirty="0"/>
              <a:t>) consiste à rendre accessible l’intégralité du processus de recherche en train de se faire, et non à la fin du projet.</a:t>
            </a:r>
          </a:p>
          <a:p>
            <a:r>
              <a:rPr lang="fr-FR" dirty="0"/>
              <a:t>Cela implique de rendre publics au fur et à mesure de la recherche des éléments tels que :</a:t>
            </a:r>
          </a:p>
          <a:p>
            <a:pPr lvl="1"/>
            <a:r>
              <a:rPr lang="fr-FR" dirty="0"/>
              <a:t>Les protocoles de recherche que l’on se propose de suivre</a:t>
            </a:r>
          </a:p>
          <a:p>
            <a:pPr lvl="1"/>
            <a:r>
              <a:rPr lang="fr-FR" dirty="0"/>
              <a:t>Les carnets de notes personnels ou collectifs (laboratoires) des chercheurs</a:t>
            </a:r>
          </a:p>
          <a:p>
            <a:pPr lvl="1"/>
            <a:r>
              <a:rPr lang="fr-FR" dirty="0"/>
              <a:t>Les données brutes puis traitées</a:t>
            </a:r>
          </a:p>
          <a:p>
            <a:pPr lvl="1"/>
            <a:r>
              <a:rPr lang="fr-FR" dirty="0"/>
              <a:t>Les matériels annexes générés (codes, supports physiques…)</a:t>
            </a:r>
          </a:p>
          <a:p>
            <a:pPr lvl="1"/>
            <a:r>
              <a:rPr lang="fr-FR" dirty="0"/>
              <a:t>Etc.</a:t>
            </a:r>
          </a:p>
          <a:p>
            <a:r>
              <a:rPr lang="fr-FR" dirty="0"/>
              <a:t>Objectifs :</a:t>
            </a:r>
          </a:p>
          <a:p>
            <a:pPr lvl="1"/>
            <a:r>
              <a:rPr lang="fr-FR" dirty="0"/>
              <a:t>Transparence (rien à cacher)</a:t>
            </a:r>
          </a:p>
          <a:p>
            <a:pPr lvl="1"/>
            <a:r>
              <a:rPr lang="fr-FR" dirty="0"/>
              <a:t>Reproductibilité (partager ses « secrets de cuisine »)</a:t>
            </a:r>
          </a:p>
        </p:txBody>
      </p:sp>
      <p:sp>
        <p:nvSpPr>
          <p:cNvPr id="4" name="Ellipse 3">
            <a:extLst>
              <a:ext uri="{FF2B5EF4-FFF2-40B4-BE49-F238E27FC236}">
                <a16:creationId xmlns:a16="http://schemas.microsoft.com/office/drawing/2014/main" id="{979FA83F-5D33-401A-A935-ACBD18772D58}"/>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B41D5E71-1A94-46E9-A2A0-706C55D225E5}"/>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81549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9C4276-B6A3-472C-9500-832AD5FE3926}"/>
              </a:ext>
            </a:extLst>
          </p:cNvPr>
          <p:cNvSpPr>
            <a:spLocks noGrp="1"/>
          </p:cNvSpPr>
          <p:nvPr>
            <p:ph type="title"/>
          </p:nvPr>
        </p:nvSpPr>
        <p:spPr/>
        <p:txBody>
          <a:bodyPr/>
          <a:lstStyle/>
          <a:p>
            <a:r>
              <a:rPr lang="fr-FR" dirty="0"/>
              <a:t>Laboratoires ouverts</a:t>
            </a:r>
          </a:p>
        </p:txBody>
      </p:sp>
      <p:sp>
        <p:nvSpPr>
          <p:cNvPr id="3" name="Espace réservé du contenu 2">
            <a:extLst>
              <a:ext uri="{FF2B5EF4-FFF2-40B4-BE49-F238E27FC236}">
                <a16:creationId xmlns:a16="http://schemas.microsoft.com/office/drawing/2014/main" id="{6AF31908-9694-46AD-947B-AFDF7CABB3D9}"/>
              </a:ext>
            </a:extLst>
          </p:cNvPr>
          <p:cNvSpPr>
            <a:spLocks noGrp="1"/>
          </p:cNvSpPr>
          <p:nvPr>
            <p:ph idx="1"/>
          </p:nvPr>
        </p:nvSpPr>
        <p:spPr>
          <a:xfrm>
            <a:off x="628650" y="1690689"/>
            <a:ext cx="7886700" cy="4729163"/>
          </a:xfrm>
        </p:spPr>
        <p:txBody>
          <a:bodyPr>
            <a:normAutofit fontScale="92500" lnSpcReduction="10000"/>
          </a:bodyPr>
          <a:lstStyle/>
          <a:p>
            <a:r>
              <a:rPr lang="fr-FR" dirty="0"/>
              <a:t>On peut inclure dans l’expression « laboratoire ouvert » le fait de rendre public l’ensemble des documents, matériels et informations produits ou collectés par les chercheurs d’un laboratoire au cours de leurs recherches :</a:t>
            </a:r>
          </a:p>
          <a:p>
            <a:pPr lvl="1"/>
            <a:r>
              <a:rPr lang="fr-FR" dirty="0"/>
              <a:t>Projets possibles ou envisagés (des idées de base aux ébauches de projets détaillées)</a:t>
            </a:r>
          </a:p>
          <a:p>
            <a:pPr lvl="1"/>
            <a:r>
              <a:rPr lang="fr-FR" dirty="0"/>
              <a:t>Listes de références issues de recherches documentaires effectuées pour soutenir la rédaction des demandes de financement, la planification des travaux ou l’interprétation des résultats ;</a:t>
            </a:r>
          </a:p>
          <a:p>
            <a:pPr lvl="1"/>
            <a:r>
              <a:rPr lang="fr-FR" dirty="0"/>
              <a:t>Protocoles expérimentaux ou « trucs du métier » mis au point au sein d’une équipe ou d’un laboratoire ;</a:t>
            </a:r>
          </a:p>
          <a:p>
            <a:pPr lvl="1"/>
            <a:r>
              <a:rPr lang="fr-FR" dirty="0"/>
              <a:t>Données brutes, traitées ou analysées ;</a:t>
            </a:r>
          </a:p>
          <a:p>
            <a:pPr lvl="1"/>
            <a:r>
              <a:rPr lang="fr-FR" dirty="0"/>
              <a:t>Etc.</a:t>
            </a:r>
          </a:p>
          <a:p>
            <a:r>
              <a:rPr lang="fr-FR" dirty="0"/>
              <a:t>Une autre forme d’ouverture de la démarche de recherche touche la communication au public d’informations, dans un langage accessible, au sujet des activités menées dans les projets, des résultats qui en découlent et des enjeux socio-économiques qui y sont reliés :</a:t>
            </a:r>
          </a:p>
          <a:p>
            <a:pPr lvl="1"/>
            <a:r>
              <a:rPr lang="fr-FR" dirty="0"/>
              <a:t>Vulgarisation scientifique (revues ou sites)</a:t>
            </a:r>
          </a:p>
          <a:p>
            <a:pPr lvl="1"/>
            <a:r>
              <a:rPr lang="fr-FR" dirty="0"/>
              <a:t>Blogs scientifiques et carnets de recherches </a:t>
            </a:r>
          </a:p>
          <a:p>
            <a:endParaRPr lang="fr-FR" dirty="0"/>
          </a:p>
        </p:txBody>
      </p:sp>
      <p:sp>
        <p:nvSpPr>
          <p:cNvPr id="4" name="Ellipse 3">
            <a:extLst>
              <a:ext uri="{FF2B5EF4-FFF2-40B4-BE49-F238E27FC236}">
                <a16:creationId xmlns:a16="http://schemas.microsoft.com/office/drawing/2014/main" id="{DF75BB2F-B47D-4EDB-B25D-4C7613FD355B}"/>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BF23F672-A4E5-4E24-99A3-299714D15892}"/>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522650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39C5F8-7312-466F-8997-6B1AC649E86C}"/>
              </a:ext>
            </a:extLst>
          </p:cNvPr>
          <p:cNvSpPr>
            <a:spLocks noGrp="1"/>
          </p:cNvSpPr>
          <p:nvPr>
            <p:ph type="title"/>
          </p:nvPr>
        </p:nvSpPr>
        <p:spPr/>
        <p:txBody>
          <a:bodyPr/>
          <a:lstStyle/>
          <a:p>
            <a:r>
              <a:rPr lang="fr-FR" dirty="0"/>
              <a:t>Infrastructures ouvertes</a:t>
            </a:r>
          </a:p>
        </p:txBody>
      </p:sp>
      <p:sp>
        <p:nvSpPr>
          <p:cNvPr id="3" name="Espace réservé du texte 2">
            <a:extLst>
              <a:ext uri="{FF2B5EF4-FFF2-40B4-BE49-F238E27FC236}">
                <a16:creationId xmlns:a16="http://schemas.microsoft.com/office/drawing/2014/main" id="{86E001BA-C9BC-4913-AAE7-60D3FFCB8ADA}"/>
              </a:ext>
            </a:extLst>
          </p:cNvPr>
          <p:cNvSpPr>
            <a:spLocks noGrp="1"/>
          </p:cNvSpPr>
          <p:nvPr>
            <p:ph type="body" idx="1"/>
          </p:nvPr>
        </p:nvSpPr>
        <p:spPr/>
        <p:txBody>
          <a:bodyPr>
            <a:normAutofit/>
          </a:bodyPr>
          <a:lstStyle/>
          <a:p>
            <a:r>
              <a:rPr lang="fr-FR" dirty="0"/>
              <a:t>Les bibliothèques s’intéressent de plus en plus au sujet mais ne se sentent pas toujours légitimes pour s’en emparer, car les décisions se prennent surtout à des échelons plus élevés (financements, recrutements…) : pas de supports de niveaux intermédiaire et avancé pour l’instant.</a:t>
            </a:r>
          </a:p>
        </p:txBody>
      </p:sp>
      <p:sp>
        <p:nvSpPr>
          <p:cNvPr id="4" name="Ellipse 3">
            <a:extLst>
              <a:ext uri="{FF2B5EF4-FFF2-40B4-BE49-F238E27FC236}">
                <a16:creationId xmlns:a16="http://schemas.microsoft.com/office/drawing/2014/main" id="{74EE3621-CED5-42DA-A071-7FF45193E913}"/>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2" action="ppaction://hlinksldjump"/>
            <a:extLst>
              <a:ext uri="{FF2B5EF4-FFF2-40B4-BE49-F238E27FC236}">
                <a16:creationId xmlns:a16="http://schemas.microsoft.com/office/drawing/2014/main" id="{7F73304E-487E-45C0-88E4-F5A8A5AA8683}"/>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44833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462369-3036-4FE8-B905-90245E1E3F9A}"/>
              </a:ext>
            </a:extLst>
          </p:cNvPr>
          <p:cNvSpPr>
            <a:spLocks noGrp="1"/>
          </p:cNvSpPr>
          <p:nvPr>
            <p:ph type="title"/>
          </p:nvPr>
        </p:nvSpPr>
        <p:spPr/>
        <p:txBody>
          <a:bodyPr/>
          <a:lstStyle/>
          <a:p>
            <a:r>
              <a:rPr lang="fr-FR" dirty="0"/>
              <a:t>Définir la science ouverte</a:t>
            </a:r>
          </a:p>
        </p:txBody>
      </p:sp>
      <p:sp>
        <p:nvSpPr>
          <p:cNvPr id="3" name="Espace réservé du texte 2">
            <a:extLst>
              <a:ext uri="{FF2B5EF4-FFF2-40B4-BE49-F238E27FC236}">
                <a16:creationId xmlns:a16="http://schemas.microsoft.com/office/drawing/2014/main" id="{6B3C9D6D-0C9C-4D36-9413-AE4A9B7B61DB}"/>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C54EBC9B-BEA3-4B89-B381-727F892C54B9}"/>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Tree>
    <p:extLst>
      <p:ext uri="{BB962C8B-B14F-4D97-AF65-F5344CB8AC3E}">
        <p14:creationId xmlns:p14="http://schemas.microsoft.com/office/powerpoint/2010/main" val="38933936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FADD78-CDC6-497B-A7BF-B2D6E243CB6B}"/>
              </a:ext>
            </a:extLst>
          </p:cNvPr>
          <p:cNvSpPr>
            <a:spLocks noGrp="1"/>
          </p:cNvSpPr>
          <p:nvPr>
            <p:ph type="title"/>
          </p:nvPr>
        </p:nvSpPr>
        <p:spPr/>
        <p:txBody>
          <a:bodyPr/>
          <a:lstStyle/>
          <a:p>
            <a:r>
              <a:rPr lang="fr-FR" dirty="0"/>
              <a:t>Que sont les infrastructures de recherche ?</a:t>
            </a:r>
          </a:p>
        </p:txBody>
      </p:sp>
      <p:sp>
        <p:nvSpPr>
          <p:cNvPr id="3" name="Espace réservé du contenu 2">
            <a:extLst>
              <a:ext uri="{FF2B5EF4-FFF2-40B4-BE49-F238E27FC236}">
                <a16:creationId xmlns:a16="http://schemas.microsoft.com/office/drawing/2014/main" id="{7C66674F-66B7-4F4D-81E1-4C7EFCB59AB3}"/>
              </a:ext>
            </a:extLst>
          </p:cNvPr>
          <p:cNvSpPr>
            <a:spLocks noGrp="1"/>
          </p:cNvSpPr>
          <p:nvPr>
            <p:ph idx="1"/>
          </p:nvPr>
        </p:nvSpPr>
        <p:spPr/>
        <p:txBody>
          <a:bodyPr>
            <a:normAutofit fontScale="92500"/>
          </a:bodyPr>
          <a:lstStyle/>
          <a:p>
            <a:r>
              <a:rPr lang="fr-FR" dirty="0"/>
              <a:t>Une infrastructure de recherche est un outil de recherche mutualisé mis au service d’une communauté scientifique large, avec une gouvernance identifiée, dont l’accès doit être basé sur l’excellence des projets scientifiques. Elle peut conduire une recherche propre, et/ou fournir des services à une (ou plusieurs) communauté(s) d’utilisateurs intégrant les acteurs du secteur économique (</a:t>
            </a:r>
            <a:r>
              <a:rPr lang="fr-FR" dirty="0">
                <a:hlinkClick r:id="rId3"/>
              </a:rPr>
              <a:t>E. </a:t>
            </a:r>
            <a:r>
              <a:rPr lang="fr-FR" dirty="0" err="1">
                <a:hlinkClick r:id="rId3"/>
              </a:rPr>
              <a:t>Hoffert</a:t>
            </a:r>
            <a:r>
              <a:rPr lang="fr-FR" dirty="0"/>
              <a:t>, 2018).</a:t>
            </a:r>
          </a:p>
          <a:p>
            <a:r>
              <a:rPr lang="fr-FR" dirty="0"/>
              <a:t>Les instruments remarquables, comme les télescopes, les accélérateurs, les synchrotrons, etc., répartis sur un ou plusieurs sites, sont des infrastructures emblématiques. Mais des ressources scientifiques de premier ordre (collections, archives ou bibliothèques) peuvent également constituer d’importantes infrastructures de recherche. Certaines plateformes (bases de données, systèmes informatiques et réseaux de communication) adoptent une forme virtuelle, alors que d’autres sont constituées de réseaux d’observation ou de réseaux humains (cohortes, experts) (</a:t>
            </a:r>
            <a:r>
              <a:rPr lang="fr-FR" dirty="0">
                <a:hlinkClick r:id="rId4"/>
              </a:rPr>
              <a:t>CNRS</a:t>
            </a:r>
            <a:r>
              <a:rPr lang="fr-FR" dirty="0"/>
              <a:t>).</a:t>
            </a:r>
          </a:p>
        </p:txBody>
      </p:sp>
      <p:sp>
        <p:nvSpPr>
          <p:cNvPr id="4" name="Ellipse 3">
            <a:extLst>
              <a:ext uri="{FF2B5EF4-FFF2-40B4-BE49-F238E27FC236}">
                <a16:creationId xmlns:a16="http://schemas.microsoft.com/office/drawing/2014/main" id="{DFB62509-20F6-428F-8D3A-1B0A14B333CE}"/>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5" action="ppaction://hlinksldjump"/>
            <a:extLst>
              <a:ext uri="{FF2B5EF4-FFF2-40B4-BE49-F238E27FC236}">
                <a16:creationId xmlns:a16="http://schemas.microsoft.com/office/drawing/2014/main" id="{64ED3714-1EE6-42A3-9E24-78FF89E23A5F}"/>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87557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9A018-ECCB-4310-9CF4-3E8742FCF591}"/>
              </a:ext>
            </a:extLst>
          </p:cNvPr>
          <p:cNvSpPr>
            <a:spLocks noGrp="1"/>
          </p:cNvSpPr>
          <p:nvPr>
            <p:ph type="title"/>
          </p:nvPr>
        </p:nvSpPr>
        <p:spPr/>
        <p:txBody>
          <a:bodyPr/>
          <a:lstStyle/>
          <a:p>
            <a:r>
              <a:rPr lang="fr-FR" dirty="0"/>
              <a:t>Ouvrir les infrastructures</a:t>
            </a:r>
          </a:p>
        </p:txBody>
      </p:sp>
      <p:sp>
        <p:nvSpPr>
          <p:cNvPr id="3" name="Espace réservé du contenu 2">
            <a:extLst>
              <a:ext uri="{FF2B5EF4-FFF2-40B4-BE49-F238E27FC236}">
                <a16:creationId xmlns:a16="http://schemas.microsoft.com/office/drawing/2014/main" id="{AF244B25-0D93-4817-80FA-BAAF9F9D7B83}"/>
              </a:ext>
            </a:extLst>
          </p:cNvPr>
          <p:cNvSpPr>
            <a:spLocks noGrp="1"/>
          </p:cNvSpPr>
          <p:nvPr>
            <p:ph idx="1"/>
          </p:nvPr>
        </p:nvSpPr>
        <p:spPr/>
        <p:txBody>
          <a:bodyPr>
            <a:normAutofit/>
          </a:bodyPr>
          <a:lstStyle/>
          <a:p>
            <a:r>
              <a:rPr lang="fr-FR" dirty="0"/>
              <a:t>Comment exiger que la science soit ouverte, si les infrastructures qui la permettent ne le sont pas ?</a:t>
            </a:r>
          </a:p>
          <a:p>
            <a:r>
              <a:rPr lang="fr-FR" dirty="0"/>
              <a:t>Idée qu’une infrastructure de recherche doit :</a:t>
            </a:r>
          </a:p>
          <a:p>
            <a:pPr lvl="1"/>
            <a:r>
              <a:rPr lang="fr-FR" dirty="0"/>
              <a:t>Avoir une gouvernance explicite, transparente, inclusive et entièrement subordonnée aux besoins de la communauté scientifique ;</a:t>
            </a:r>
          </a:p>
          <a:p>
            <a:pPr lvl="1"/>
            <a:r>
              <a:rPr lang="fr-FR" dirty="0"/>
              <a:t>Avoir des financements transparents et durables, et d’éventuelles sources de revenus cohérents avec les missions de l’infrastructure &amp; basés sur des services plutôt que sur des données ;</a:t>
            </a:r>
          </a:p>
          <a:p>
            <a:pPr lvl="1"/>
            <a:r>
              <a:rPr lang="fr-FR" dirty="0"/>
              <a:t>Préserver la connaissance scientifique comme un bien commun :</a:t>
            </a:r>
          </a:p>
          <a:p>
            <a:pPr lvl="2"/>
            <a:r>
              <a:rPr lang="fr-FR" dirty="0"/>
              <a:t>Ouverture des logiciels nécessaires au fonctionnement de l’infrastructure</a:t>
            </a:r>
          </a:p>
          <a:p>
            <a:pPr lvl="2"/>
            <a:r>
              <a:rPr lang="fr-FR" dirty="0"/>
              <a:t>Ouverture des données manipulées par l’infrastructure (sauf exceptions)</a:t>
            </a:r>
          </a:p>
          <a:p>
            <a:pPr lvl="2"/>
            <a:r>
              <a:rPr lang="fr-FR" dirty="0" err="1"/>
              <a:t>FAIRisation</a:t>
            </a:r>
            <a:r>
              <a:rPr lang="fr-FR" dirty="0"/>
              <a:t> des données manipulées par l’infrastructure (sauf exceptions)</a:t>
            </a:r>
          </a:p>
          <a:p>
            <a:pPr lvl="2"/>
            <a:r>
              <a:rPr lang="fr-FR" dirty="0"/>
              <a:t>Refus d’empêcher la communauté scientifique de répliquer l’infrastructure pour des besoins de recherche</a:t>
            </a:r>
          </a:p>
          <a:p>
            <a:endParaRPr lang="fr-FR" dirty="0"/>
          </a:p>
        </p:txBody>
      </p:sp>
      <p:sp>
        <p:nvSpPr>
          <p:cNvPr id="4" name="Ellipse 3">
            <a:extLst>
              <a:ext uri="{FF2B5EF4-FFF2-40B4-BE49-F238E27FC236}">
                <a16:creationId xmlns:a16="http://schemas.microsoft.com/office/drawing/2014/main" id="{83CE95CB-3767-4477-80FF-E45E9C18456A}"/>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F85E22EF-9285-46EA-BDA4-4D89D26AF523}"/>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711935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CB45AC-B1BD-43D4-83C6-593A35A3D8D3}"/>
              </a:ext>
            </a:extLst>
          </p:cNvPr>
          <p:cNvSpPr>
            <a:spLocks noGrp="1"/>
          </p:cNvSpPr>
          <p:nvPr>
            <p:ph type="title"/>
          </p:nvPr>
        </p:nvSpPr>
        <p:spPr/>
        <p:txBody>
          <a:bodyPr/>
          <a:lstStyle/>
          <a:p>
            <a:r>
              <a:rPr lang="fr-FR" dirty="0"/>
              <a:t>Évaluation ouverte</a:t>
            </a:r>
          </a:p>
        </p:txBody>
      </p:sp>
      <p:sp>
        <p:nvSpPr>
          <p:cNvPr id="3" name="Espace réservé du texte 2">
            <a:extLst>
              <a:ext uri="{FF2B5EF4-FFF2-40B4-BE49-F238E27FC236}">
                <a16:creationId xmlns:a16="http://schemas.microsoft.com/office/drawing/2014/main" id="{1077683D-10FD-4D30-A1E7-B630AF542B36}"/>
              </a:ext>
            </a:extLst>
          </p:cNvPr>
          <p:cNvSpPr>
            <a:spLocks noGrp="1"/>
          </p:cNvSpPr>
          <p:nvPr>
            <p:ph type="body" idx="1"/>
          </p:nvPr>
        </p:nvSpPr>
        <p:spPr/>
        <p:txBody>
          <a:bodyPr>
            <a:normAutofit/>
          </a:bodyPr>
          <a:lstStyle/>
          <a:p>
            <a:r>
              <a:rPr lang="fr-FR" dirty="0"/>
              <a:t>Les bibliothèques s’intéressent de plus en plus au sujet mais ne se sentent pas toujours légitimes pour s’en emparer, du fait des enjeux parfois très délicats (intégrité scientifique, pression venue des instances de décision, etc.) qu’il peut impliquer : pas de supports de niveaux intermédiaire et avancé pour l’instant.</a:t>
            </a:r>
          </a:p>
        </p:txBody>
      </p:sp>
      <p:sp>
        <p:nvSpPr>
          <p:cNvPr id="4" name="Ellipse 3">
            <a:extLst>
              <a:ext uri="{FF2B5EF4-FFF2-40B4-BE49-F238E27FC236}">
                <a16:creationId xmlns:a16="http://schemas.microsoft.com/office/drawing/2014/main" id="{E9128E14-8896-45F5-8E8E-7CA94AA3D796}"/>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E9C9C24D-3BC9-44EF-82EC-6CE0D7C86B0A}"/>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9275274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C6D650-A2AA-443E-8784-A1FDC7D93C3C}"/>
              </a:ext>
            </a:extLst>
          </p:cNvPr>
          <p:cNvSpPr>
            <a:spLocks noGrp="1"/>
          </p:cNvSpPr>
          <p:nvPr>
            <p:ph type="title"/>
          </p:nvPr>
        </p:nvSpPr>
        <p:spPr/>
        <p:txBody>
          <a:bodyPr/>
          <a:lstStyle/>
          <a:p>
            <a:r>
              <a:rPr lang="fr-FR" dirty="0"/>
              <a:t>Comment la science est-elle évaluée ?</a:t>
            </a:r>
          </a:p>
        </p:txBody>
      </p:sp>
      <p:sp>
        <p:nvSpPr>
          <p:cNvPr id="3" name="Espace réservé du contenu 2">
            <a:extLst>
              <a:ext uri="{FF2B5EF4-FFF2-40B4-BE49-F238E27FC236}">
                <a16:creationId xmlns:a16="http://schemas.microsoft.com/office/drawing/2014/main" id="{593A2FC6-81E5-440E-9128-4C8F9D2CF2F4}"/>
              </a:ext>
            </a:extLst>
          </p:cNvPr>
          <p:cNvSpPr>
            <a:spLocks noGrp="1"/>
          </p:cNvSpPr>
          <p:nvPr>
            <p:ph idx="1"/>
          </p:nvPr>
        </p:nvSpPr>
        <p:spPr/>
        <p:txBody>
          <a:bodyPr>
            <a:normAutofit fontScale="92500" lnSpcReduction="10000"/>
          </a:bodyPr>
          <a:lstStyle/>
          <a:p>
            <a:r>
              <a:rPr lang="fr-FR" dirty="0"/>
              <a:t>Évaluation qualitative : lecture attentive de travaux scientifique. Système le plus fréquent : évaluation par les pairs (</a:t>
            </a:r>
            <a:r>
              <a:rPr lang="fr-FR" i="1" dirty="0" err="1"/>
              <a:t>peer</a:t>
            </a:r>
            <a:r>
              <a:rPr lang="fr-FR" i="1" dirty="0"/>
              <a:t> </a:t>
            </a:r>
            <a:r>
              <a:rPr lang="fr-FR" i="1" dirty="0" err="1"/>
              <a:t>review</a:t>
            </a:r>
            <a:r>
              <a:rPr lang="fr-FR" dirty="0"/>
              <a:t>)</a:t>
            </a:r>
          </a:p>
          <a:p>
            <a:pPr lvl="1"/>
            <a:r>
              <a:rPr lang="fr-FR" dirty="0"/>
              <a:t>Avant publication dans une revue ou au sein d’une collection d’ouvrages, afin de vérifier que les travaux sont originaux, intéressants et bien menés</a:t>
            </a:r>
          </a:p>
          <a:p>
            <a:pPr lvl="1"/>
            <a:r>
              <a:rPr lang="fr-FR" dirty="0"/>
              <a:t>Suppose de recueillir l’avis d’au moins deux chercheurs spécialistes du domaine</a:t>
            </a:r>
          </a:p>
          <a:p>
            <a:r>
              <a:rPr lang="fr-FR" dirty="0"/>
              <a:t>Évaluation quantitative : comme il y a de plus en plus de publications, personne n’a le temps de tout lire. À la place, on va étudier des productions scientifiques de tous types (ex.: tous les articles publiés par les chercheurs d’un laboratoire, toutes les collaborations internationales menées au sein d’un pays…) sous l’angle mathématique et statistique.</a:t>
            </a:r>
          </a:p>
          <a:p>
            <a:pPr lvl="1"/>
            <a:r>
              <a:rPr lang="fr-FR" dirty="0"/>
              <a:t>Surtout intéressant pour étudier de (très) grands ensembles, n’a pas vraiment de sens à l’échelle individuelle (ex.: pour un chercheur).</a:t>
            </a:r>
          </a:p>
          <a:p>
            <a:pPr lvl="1"/>
            <a:r>
              <a:rPr lang="fr-FR" dirty="0"/>
              <a:t>A recours à beaucoup de raccourcis, de généralisations, qui ne sont pas toujours pertinentes (ex.: le « nombre moyen de citations » reçu par les articles d’une revue n’est pas un bon aperçu des citations reçues par chacun des articles</a:t>
            </a:r>
          </a:p>
          <a:p>
            <a:pPr lvl="1"/>
            <a:r>
              <a:rPr lang="fr-FR" dirty="0"/>
              <a:t>Exemples de métriques calculées : dénombrement des productions scientifiques, des citations reçues…</a:t>
            </a:r>
          </a:p>
          <a:p>
            <a:pPr lvl="1"/>
            <a:endParaRPr lang="fr-FR" dirty="0"/>
          </a:p>
        </p:txBody>
      </p:sp>
      <p:sp>
        <p:nvSpPr>
          <p:cNvPr id="4" name="Ellipse 3">
            <a:extLst>
              <a:ext uri="{FF2B5EF4-FFF2-40B4-BE49-F238E27FC236}">
                <a16:creationId xmlns:a16="http://schemas.microsoft.com/office/drawing/2014/main" id="{9CA154B5-1B62-4CEF-B711-7F7E510EF541}"/>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DD9AF099-A1D8-48EC-8F14-9D4613B090E9}"/>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948181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9DD2EE-3270-4D13-9FCD-BFE1D9BEFAC2}"/>
              </a:ext>
            </a:extLst>
          </p:cNvPr>
          <p:cNvSpPr>
            <a:spLocks noGrp="1"/>
          </p:cNvSpPr>
          <p:nvPr>
            <p:ph type="title"/>
          </p:nvPr>
        </p:nvSpPr>
        <p:spPr/>
        <p:txBody>
          <a:bodyPr/>
          <a:lstStyle/>
          <a:p>
            <a:r>
              <a:rPr lang="fr-FR" dirty="0"/>
              <a:t>Une évaluation opaque</a:t>
            </a:r>
          </a:p>
        </p:txBody>
      </p:sp>
      <p:sp>
        <p:nvSpPr>
          <p:cNvPr id="3" name="Espace réservé du contenu 2">
            <a:extLst>
              <a:ext uri="{FF2B5EF4-FFF2-40B4-BE49-F238E27FC236}">
                <a16:creationId xmlns:a16="http://schemas.microsoft.com/office/drawing/2014/main" id="{C2C6105B-37EE-4DE1-B3A5-98CFC6190E5B}"/>
              </a:ext>
            </a:extLst>
          </p:cNvPr>
          <p:cNvSpPr>
            <a:spLocks noGrp="1"/>
          </p:cNvSpPr>
          <p:nvPr>
            <p:ph idx="1"/>
          </p:nvPr>
        </p:nvSpPr>
        <p:spPr/>
        <p:txBody>
          <a:bodyPr>
            <a:normAutofit/>
          </a:bodyPr>
          <a:lstStyle/>
          <a:p>
            <a:r>
              <a:rPr lang="fr-FR" dirty="0"/>
              <a:t>Évaluation qualitative : la plupart du temps, le processus d’examen d’une publication par d’autres chercheurs experts du domaine se fait en secret :</a:t>
            </a:r>
          </a:p>
          <a:p>
            <a:pPr lvl="1"/>
            <a:r>
              <a:rPr lang="fr-FR" dirty="0"/>
              <a:t>Les noms des relecteurs sont inconnus</a:t>
            </a:r>
          </a:p>
          <a:p>
            <a:pPr lvl="1"/>
            <a:r>
              <a:rPr lang="fr-FR" dirty="0"/>
              <a:t>Les remarques qu’ils font sur le texte qui leur est soumis ne sont pas publiques</a:t>
            </a:r>
          </a:p>
          <a:p>
            <a:pPr lvl="1"/>
            <a:r>
              <a:rPr lang="fr-FR" dirty="0"/>
              <a:t>Peut entraîner pas mal d’abus (conflits d’intérêts non déclarés, vol d’idées…)</a:t>
            </a:r>
          </a:p>
          <a:p>
            <a:r>
              <a:rPr lang="fr-FR" dirty="0"/>
              <a:t>Évaluation quantitative : les données sur lesquelles sont calculés les indicateurs nécessaires à cette évaluation sont souvent produites par des acteurs privés (éditeurs, sociétés commerciales qui fournissent des outils de suivi…). Il est très difficile de contrôler la qualité de ces données, et de reproduire les calculs parfois très complexes qui aboutissent aux métriques employées pour évaluer la recherche.</a:t>
            </a:r>
          </a:p>
        </p:txBody>
      </p:sp>
      <p:sp>
        <p:nvSpPr>
          <p:cNvPr id="4" name="Ellipse 3">
            <a:extLst>
              <a:ext uri="{FF2B5EF4-FFF2-40B4-BE49-F238E27FC236}">
                <a16:creationId xmlns:a16="http://schemas.microsoft.com/office/drawing/2014/main" id="{AB368B3A-11D5-48C9-B446-65E88AB923B8}"/>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69A37688-AC1C-44F2-A20F-83BEBD9DCF86}"/>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424954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803390-F960-424A-A8DA-0A93BFDD279B}"/>
              </a:ext>
            </a:extLst>
          </p:cNvPr>
          <p:cNvSpPr>
            <a:spLocks noGrp="1"/>
          </p:cNvSpPr>
          <p:nvPr>
            <p:ph type="title"/>
          </p:nvPr>
        </p:nvSpPr>
        <p:spPr/>
        <p:txBody>
          <a:bodyPr/>
          <a:lstStyle/>
          <a:p>
            <a:r>
              <a:rPr lang="fr-FR" dirty="0"/>
              <a:t>Ouvrir l’évaluation qualitative</a:t>
            </a:r>
          </a:p>
        </p:txBody>
      </p:sp>
      <p:sp>
        <p:nvSpPr>
          <p:cNvPr id="3" name="Espace réservé du contenu 2">
            <a:extLst>
              <a:ext uri="{FF2B5EF4-FFF2-40B4-BE49-F238E27FC236}">
                <a16:creationId xmlns:a16="http://schemas.microsoft.com/office/drawing/2014/main" id="{3E2B8059-CC0D-41FC-AB08-67BBF2496978}"/>
              </a:ext>
            </a:extLst>
          </p:cNvPr>
          <p:cNvSpPr>
            <a:spLocks noGrp="1"/>
          </p:cNvSpPr>
          <p:nvPr>
            <p:ph idx="1"/>
          </p:nvPr>
        </p:nvSpPr>
        <p:spPr/>
        <p:txBody>
          <a:bodyPr>
            <a:normAutofit/>
          </a:bodyPr>
          <a:lstStyle/>
          <a:p>
            <a:r>
              <a:rPr lang="fr-FR" dirty="0"/>
              <a:t>Certains éditeurs et certaines revues proposent dorénavant de :</a:t>
            </a:r>
          </a:p>
          <a:p>
            <a:pPr lvl="1"/>
            <a:r>
              <a:rPr lang="fr-FR" dirty="0"/>
              <a:t>Rendre publics les noms des évaluateurs des publications (</a:t>
            </a:r>
            <a:r>
              <a:rPr lang="fr-FR" i="1" dirty="0"/>
              <a:t>open </a:t>
            </a:r>
            <a:r>
              <a:rPr lang="fr-FR" i="1" dirty="0" err="1"/>
              <a:t>identities</a:t>
            </a:r>
            <a:r>
              <a:rPr lang="fr-FR" dirty="0"/>
              <a:t>)</a:t>
            </a:r>
          </a:p>
          <a:p>
            <a:pPr lvl="1"/>
            <a:r>
              <a:rPr lang="fr-FR" dirty="0"/>
              <a:t>Rendre publics les rapports d’évaluation et les échanges avec les auteurs (</a:t>
            </a:r>
            <a:r>
              <a:rPr lang="fr-FR" i="1" dirty="0"/>
              <a:t>open reports</a:t>
            </a:r>
            <a:r>
              <a:rPr lang="fr-FR" dirty="0"/>
              <a:t>)</a:t>
            </a:r>
          </a:p>
          <a:p>
            <a:pPr lvl="1"/>
            <a:r>
              <a:rPr lang="fr-FR" dirty="0"/>
              <a:t>Permettre à tous ceux qui le souhaitent d’évaluer un manuscrit (</a:t>
            </a:r>
            <a:r>
              <a:rPr lang="fr-FR" i="1" dirty="0"/>
              <a:t>open participation</a:t>
            </a:r>
            <a:r>
              <a:rPr lang="fr-FR" dirty="0"/>
              <a:t>)</a:t>
            </a:r>
          </a:p>
          <a:p>
            <a:pPr lvl="1"/>
            <a:r>
              <a:rPr lang="fr-FR" dirty="0"/>
              <a:t>Déléguer le processus d’évaluation à un service tiers, entièrement indépendant (</a:t>
            </a:r>
            <a:r>
              <a:rPr lang="fr-FR" i="1" dirty="0"/>
              <a:t>open platforms</a:t>
            </a:r>
            <a:r>
              <a:rPr lang="fr-FR" dirty="0"/>
              <a:t>)</a:t>
            </a:r>
          </a:p>
          <a:p>
            <a:r>
              <a:rPr lang="fr-FR" dirty="0"/>
              <a:t>Des plateformes parallèles aux éditeurs et aux revues se créent pour débattre publiquement de la teneur de travaux scientifiques :</a:t>
            </a:r>
          </a:p>
          <a:p>
            <a:pPr lvl="1"/>
            <a:r>
              <a:rPr lang="fr-FR" dirty="0"/>
              <a:t>Avant publication : discuter de documents « de travail » sur des plateformes comme </a:t>
            </a:r>
            <a:r>
              <a:rPr lang="fr-FR" i="1" dirty="0" err="1">
                <a:hlinkClick r:id="rId3"/>
              </a:rPr>
              <a:t>PeerCommunityIn</a:t>
            </a:r>
            <a:endParaRPr lang="fr-FR" i="1" dirty="0"/>
          </a:p>
          <a:p>
            <a:pPr lvl="1"/>
            <a:r>
              <a:rPr lang="fr-FR" dirty="0"/>
              <a:t>Après publication : pour poursuivre la discussion après l’examen par les pairs, pour élargir le débat, sur des plateformes comme </a:t>
            </a:r>
            <a:r>
              <a:rPr lang="fr-FR" i="1" dirty="0" err="1">
                <a:hlinkClick r:id="rId4"/>
              </a:rPr>
              <a:t>PubPeer</a:t>
            </a:r>
            <a:endParaRPr lang="fr-FR" dirty="0"/>
          </a:p>
        </p:txBody>
      </p:sp>
      <p:sp>
        <p:nvSpPr>
          <p:cNvPr id="4" name="Ellipse 3">
            <a:extLst>
              <a:ext uri="{FF2B5EF4-FFF2-40B4-BE49-F238E27FC236}">
                <a16:creationId xmlns:a16="http://schemas.microsoft.com/office/drawing/2014/main" id="{A63492EA-39CD-418B-9540-812CCEC39945}"/>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5" action="ppaction://hlinksldjump"/>
            <a:extLst>
              <a:ext uri="{FF2B5EF4-FFF2-40B4-BE49-F238E27FC236}">
                <a16:creationId xmlns:a16="http://schemas.microsoft.com/office/drawing/2014/main" id="{B70E6DAE-A810-488B-8705-AED8B1444D9D}"/>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47652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E5231E-65AB-48E8-A4F1-5104134B6A01}"/>
              </a:ext>
            </a:extLst>
          </p:cNvPr>
          <p:cNvSpPr>
            <a:spLocks noGrp="1"/>
          </p:cNvSpPr>
          <p:nvPr>
            <p:ph type="title"/>
          </p:nvPr>
        </p:nvSpPr>
        <p:spPr/>
        <p:txBody>
          <a:bodyPr/>
          <a:lstStyle/>
          <a:p>
            <a:r>
              <a:rPr lang="fr-FR" dirty="0"/>
              <a:t>Ouvrir l’évaluation quantitative</a:t>
            </a:r>
          </a:p>
        </p:txBody>
      </p:sp>
      <p:sp>
        <p:nvSpPr>
          <p:cNvPr id="3" name="Espace réservé du contenu 2">
            <a:extLst>
              <a:ext uri="{FF2B5EF4-FFF2-40B4-BE49-F238E27FC236}">
                <a16:creationId xmlns:a16="http://schemas.microsoft.com/office/drawing/2014/main" id="{6EF1F221-3721-4298-908A-F709DC3C9AD6}"/>
              </a:ext>
            </a:extLst>
          </p:cNvPr>
          <p:cNvSpPr>
            <a:spLocks noGrp="1"/>
          </p:cNvSpPr>
          <p:nvPr>
            <p:ph idx="1"/>
          </p:nvPr>
        </p:nvSpPr>
        <p:spPr>
          <a:xfrm>
            <a:off x="628650" y="1690689"/>
            <a:ext cx="7886700" cy="4351338"/>
          </a:xfrm>
        </p:spPr>
        <p:txBody>
          <a:bodyPr>
            <a:normAutofit lnSpcReduction="10000"/>
          </a:bodyPr>
          <a:lstStyle/>
          <a:p>
            <a:r>
              <a:rPr lang="fr-FR" dirty="0"/>
              <a:t>Encourager les éditeurs et sociétés de bibliométrie à diffuser librement les algorithmes et logiciels utilisés pour créer leurs indicateurs</a:t>
            </a:r>
          </a:p>
          <a:p>
            <a:r>
              <a:rPr lang="fr-FR" dirty="0"/>
              <a:t>Encourager les éditeurs à diffuser librement les données sur lesquelles travaillent les évaluateurs de la science :</a:t>
            </a:r>
          </a:p>
          <a:p>
            <a:pPr lvl="1"/>
            <a:r>
              <a:rPr lang="fr-FR" dirty="0"/>
              <a:t>Qui a publié quoi ? (ouverture des données bibliographiques)</a:t>
            </a:r>
          </a:p>
          <a:p>
            <a:pPr lvl="1"/>
            <a:r>
              <a:rPr lang="fr-FR" dirty="0"/>
              <a:t>Qui cite qui ? (ouverture des données de citation)</a:t>
            </a:r>
          </a:p>
          <a:p>
            <a:pPr lvl="1"/>
            <a:r>
              <a:rPr lang="fr-FR" dirty="0"/>
              <a:t>Etc.</a:t>
            </a:r>
          </a:p>
          <a:p>
            <a:r>
              <a:rPr lang="fr-FR" dirty="0"/>
              <a:t>Concevoir de nouveaux indicateurs quantitatifs qui soient :</a:t>
            </a:r>
          </a:p>
          <a:p>
            <a:pPr lvl="1"/>
            <a:r>
              <a:rPr lang="fr-FR" dirty="0"/>
              <a:t>Pertinents</a:t>
            </a:r>
          </a:p>
          <a:p>
            <a:pPr lvl="1"/>
            <a:r>
              <a:rPr lang="fr-FR" dirty="0"/>
              <a:t>Transparents</a:t>
            </a:r>
          </a:p>
          <a:p>
            <a:pPr lvl="1"/>
            <a:r>
              <a:rPr lang="fr-FR" dirty="0"/>
              <a:t>Reproductibles</a:t>
            </a:r>
          </a:p>
          <a:p>
            <a:pPr lvl="1"/>
            <a:r>
              <a:rPr lang="fr-FR" dirty="0"/>
              <a:t>Basés sur des données faciles à trouver, accessibles, interopérables et réutilisables (FAIR)</a:t>
            </a:r>
          </a:p>
        </p:txBody>
      </p:sp>
      <p:sp>
        <p:nvSpPr>
          <p:cNvPr id="4" name="Ellipse 3">
            <a:extLst>
              <a:ext uri="{FF2B5EF4-FFF2-40B4-BE49-F238E27FC236}">
                <a16:creationId xmlns:a16="http://schemas.microsoft.com/office/drawing/2014/main" id="{10F7DF55-341B-49B4-B105-39D959C13F6A}"/>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3" action="ppaction://hlinksldjump"/>
            <a:extLst>
              <a:ext uri="{FF2B5EF4-FFF2-40B4-BE49-F238E27FC236}">
                <a16:creationId xmlns:a16="http://schemas.microsoft.com/office/drawing/2014/main" id="{A26D1680-B73B-47B4-8664-A3672FA9A24C}"/>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0617571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E60116-8E7F-4331-AA8F-0B19A576F9DC}"/>
              </a:ext>
            </a:extLst>
          </p:cNvPr>
          <p:cNvSpPr>
            <a:spLocks noGrp="1"/>
          </p:cNvSpPr>
          <p:nvPr>
            <p:ph type="title"/>
          </p:nvPr>
        </p:nvSpPr>
        <p:spPr/>
        <p:txBody>
          <a:bodyPr/>
          <a:lstStyle/>
          <a:p>
            <a:r>
              <a:rPr lang="fr-FR" dirty="0"/>
              <a:t>Ouvrir la science avec et pour la société</a:t>
            </a:r>
          </a:p>
        </p:txBody>
      </p:sp>
      <p:sp>
        <p:nvSpPr>
          <p:cNvPr id="3" name="Espace réservé du texte 2">
            <a:extLst>
              <a:ext uri="{FF2B5EF4-FFF2-40B4-BE49-F238E27FC236}">
                <a16:creationId xmlns:a16="http://schemas.microsoft.com/office/drawing/2014/main" id="{EF8733DD-AF41-4DBB-A2AF-F3F736BECCD4}"/>
              </a:ext>
            </a:extLst>
          </p:cNvPr>
          <p:cNvSpPr>
            <a:spLocks noGrp="1"/>
          </p:cNvSpPr>
          <p:nvPr>
            <p:ph type="body" idx="1"/>
          </p:nvPr>
        </p:nvSpPr>
        <p:spPr/>
        <p:txBody>
          <a:bodyPr>
            <a:normAutofit/>
          </a:bodyPr>
          <a:lstStyle/>
          <a:p>
            <a:r>
              <a:rPr lang="fr-FR" dirty="0"/>
              <a:t>Les bibliothèques de l’enseignement supérieur et recherche commencent à s’emparer de ces sujets : pas de supports de niveaux intermédiaire et avancé pour l’instant.</a:t>
            </a:r>
          </a:p>
        </p:txBody>
      </p:sp>
      <p:sp>
        <p:nvSpPr>
          <p:cNvPr id="4" name="Ellipse 3">
            <a:extLst>
              <a:ext uri="{FF2B5EF4-FFF2-40B4-BE49-F238E27FC236}">
                <a16:creationId xmlns:a16="http://schemas.microsoft.com/office/drawing/2014/main" id="{75BFDC15-1B6A-4052-B3C5-19E30A45CBF7}"/>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2" action="ppaction://hlinksldjump"/>
            <a:extLst>
              <a:ext uri="{FF2B5EF4-FFF2-40B4-BE49-F238E27FC236}">
                <a16:creationId xmlns:a16="http://schemas.microsoft.com/office/drawing/2014/main" id="{A82B3FA5-C08B-4579-A5EE-4A474FD27F82}"/>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42272205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44EBAC-0FBB-482E-9256-5A68373995F3}"/>
              </a:ext>
            </a:extLst>
          </p:cNvPr>
          <p:cNvSpPr>
            <a:spLocks noGrp="1"/>
          </p:cNvSpPr>
          <p:nvPr>
            <p:ph type="title"/>
          </p:nvPr>
        </p:nvSpPr>
        <p:spPr/>
        <p:txBody>
          <a:bodyPr/>
          <a:lstStyle/>
          <a:p>
            <a:r>
              <a:rPr lang="fr-FR" dirty="0"/>
              <a:t>Ressources éducatives libres</a:t>
            </a:r>
          </a:p>
        </p:txBody>
      </p:sp>
      <p:sp>
        <p:nvSpPr>
          <p:cNvPr id="3" name="Espace réservé du contenu 2">
            <a:extLst>
              <a:ext uri="{FF2B5EF4-FFF2-40B4-BE49-F238E27FC236}">
                <a16:creationId xmlns:a16="http://schemas.microsoft.com/office/drawing/2014/main" id="{9F19D818-963E-41A0-A4ED-1DF11B0817B1}"/>
              </a:ext>
            </a:extLst>
          </p:cNvPr>
          <p:cNvSpPr>
            <a:spLocks noGrp="1"/>
          </p:cNvSpPr>
          <p:nvPr>
            <p:ph idx="1"/>
          </p:nvPr>
        </p:nvSpPr>
        <p:spPr>
          <a:xfrm>
            <a:off x="628650" y="1447800"/>
            <a:ext cx="7886700" cy="4729163"/>
          </a:xfrm>
        </p:spPr>
        <p:txBody>
          <a:bodyPr>
            <a:normAutofit lnSpcReduction="10000"/>
          </a:bodyPr>
          <a:lstStyle/>
          <a:p>
            <a:r>
              <a:rPr lang="fr-FR" dirty="0"/>
              <a:t>Les ressources éducatives libres (REL) sont des matériaux d'enseignement, d'apprentissage ou de recherche appartenant au domaine public ou publiés avec une licence de propriété intellectuelle permettant leur utilisation, adaptation et distribution à titre gratuit (</a:t>
            </a:r>
            <a:r>
              <a:rPr lang="fr-FR" dirty="0">
                <a:hlinkClick r:id="rId3"/>
              </a:rPr>
              <a:t>Unesco</a:t>
            </a:r>
            <a:r>
              <a:rPr lang="fr-FR" dirty="0"/>
              <a:t>).</a:t>
            </a:r>
          </a:p>
          <a:p>
            <a:r>
              <a:rPr lang="fr-FR" dirty="0"/>
              <a:t>Exemples (proposés par la </a:t>
            </a:r>
            <a:r>
              <a:rPr lang="fr-FR" dirty="0">
                <a:hlinkClick r:id="rId4"/>
              </a:rPr>
              <a:t>BU de Montréal</a:t>
            </a:r>
            <a:r>
              <a:rPr lang="fr-FR" dirty="0"/>
              <a:t>) :</a:t>
            </a:r>
          </a:p>
          <a:p>
            <a:pPr lvl="1"/>
            <a:r>
              <a:rPr lang="fr-FR" dirty="0"/>
              <a:t>Vidéos, images, musiques</a:t>
            </a:r>
          </a:p>
          <a:p>
            <a:pPr lvl="1"/>
            <a:r>
              <a:rPr lang="fr-FR" dirty="0"/>
              <a:t>Manuels et autres textes</a:t>
            </a:r>
          </a:p>
          <a:p>
            <a:pPr lvl="1"/>
            <a:r>
              <a:rPr lang="fr-FR" dirty="0"/>
              <a:t>Outils d’évaluation</a:t>
            </a:r>
          </a:p>
          <a:p>
            <a:pPr lvl="1"/>
            <a:r>
              <a:rPr lang="fr-FR" dirty="0"/>
              <a:t>Scénarios d’activités d’apprentissage</a:t>
            </a:r>
          </a:p>
          <a:p>
            <a:pPr lvl="1"/>
            <a:r>
              <a:rPr lang="fr-FR" dirty="0"/>
              <a:t>Applications ou codes</a:t>
            </a:r>
          </a:p>
          <a:p>
            <a:r>
              <a:rPr lang="fr-FR" dirty="0"/>
              <a:t>Concrètement, les REL peuvent prendre la forme de :</a:t>
            </a:r>
          </a:p>
          <a:p>
            <a:pPr lvl="1"/>
            <a:r>
              <a:rPr lang="fr-FR" dirty="0"/>
              <a:t>Supports de cours mis à disposition en libre accès (selon les mêmes modalités qu’une publication classique)</a:t>
            </a:r>
          </a:p>
          <a:p>
            <a:pPr lvl="1"/>
            <a:r>
              <a:rPr lang="fr-FR" dirty="0" err="1"/>
              <a:t>MOOCs</a:t>
            </a:r>
            <a:r>
              <a:rPr lang="fr-FR" dirty="0"/>
              <a:t> (</a:t>
            </a:r>
            <a:r>
              <a:rPr lang="fr-FR" i="1" dirty="0"/>
              <a:t>Massive Open Online Courses</a:t>
            </a:r>
            <a:r>
              <a:rPr lang="fr-FR" dirty="0"/>
              <a:t>, formations en ligne ouvertes à tous)</a:t>
            </a:r>
          </a:p>
          <a:p>
            <a:pPr lvl="1"/>
            <a:r>
              <a:rPr lang="fr-FR" dirty="0"/>
              <a:t>Etc.</a:t>
            </a:r>
          </a:p>
        </p:txBody>
      </p:sp>
      <p:sp>
        <p:nvSpPr>
          <p:cNvPr id="4" name="Ellipse 3">
            <a:extLst>
              <a:ext uri="{FF2B5EF4-FFF2-40B4-BE49-F238E27FC236}">
                <a16:creationId xmlns:a16="http://schemas.microsoft.com/office/drawing/2014/main" id="{B116BD73-54FE-4EFE-BF10-95765C41029F}"/>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5" action="ppaction://hlinksldjump"/>
            <a:extLst>
              <a:ext uri="{FF2B5EF4-FFF2-40B4-BE49-F238E27FC236}">
                <a16:creationId xmlns:a16="http://schemas.microsoft.com/office/drawing/2014/main" id="{639FAF53-DA9F-4513-A1DA-A0096691B0C6}"/>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79799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B7FDD2-8780-41EB-81AA-1ABD34114D03}"/>
              </a:ext>
            </a:extLst>
          </p:cNvPr>
          <p:cNvSpPr>
            <a:spLocks noGrp="1"/>
          </p:cNvSpPr>
          <p:nvPr>
            <p:ph type="title"/>
          </p:nvPr>
        </p:nvSpPr>
        <p:spPr/>
        <p:txBody>
          <a:bodyPr/>
          <a:lstStyle/>
          <a:p>
            <a:r>
              <a:rPr lang="fr-FR" dirty="0"/>
              <a:t>Innovation ouverte</a:t>
            </a:r>
          </a:p>
        </p:txBody>
      </p:sp>
      <p:sp>
        <p:nvSpPr>
          <p:cNvPr id="3" name="Espace réservé du contenu 2">
            <a:extLst>
              <a:ext uri="{FF2B5EF4-FFF2-40B4-BE49-F238E27FC236}">
                <a16:creationId xmlns:a16="http://schemas.microsoft.com/office/drawing/2014/main" id="{8455527B-CE81-4E68-B225-C358FC5F75DA}"/>
              </a:ext>
            </a:extLst>
          </p:cNvPr>
          <p:cNvSpPr>
            <a:spLocks noGrp="1"/>
          </p:cNvSpPr>
          <p:nvPr>
            <p:ph idx="1"/>
          </p:nvPr>
        </p:nvSpPr>
        <p:spPr>
          <a:xfrm>
            <a:off x="628650" y="1482725"/>
            <a:ext cx="7886700" cy="4351338"/>
          </a:xfrm>
        </p:spPr>
        <p:txBody>
          <a:bodyPr>
            <a:normAutofit/>
          </a:bodyPr>
          <a:lstStyle/>
          <a:p>
            <a:r>
              <a:rPr lang="fr-FR" dirty="0"/>
              <a:t>L’innovation ouverte est le fait de penser que pour être plus efficaces et faire mieux progresser les connaissances scientifiques et technologiques, il vaut mieux travailler en collaboration qu’en compétition, et que cette collaboration gagne à être la plus large possible.</a:t>
            </a:r>
          </a:p>
          <a:p>
            <a:pPr lvl="1">
              <a:buFont typeface="Wingdings" panose="05000000000000000000" pitchFamily="2" charset="2"/>
              <a:buChar char="Ø"/>
            </a:pPr>
            <a:r>
              <a:rPr lang="fr-FR" dirty="0"/>
              <a:t> Au lieu de s’entre-attaquer sur des questions de contrefaçon, les entreprises auraient intérêt à mettre en commun les connaissances qu’elles produisent, et à travailler ensemble au développement de certaines technologies.</a:t>
            </a:r>
          </a:p>
          <a:p>
            <a:r>
              <a:rPr lang="fr-FR" dirty="0"/>
              <a:t>En plus d’associer chercheurs, laboratoires et entreprises, il est souvent intéressant d’associer à ces réflexions un public qui soit le plus large possible, pour bénéficier de tous les talents.</a:t>
            </a:r>
          </a:p>
          <a:p>
            <a:r>
              <a:rPr lang="fr-FR" dirty="0"/>
              <a:t>Exemples en temps de Covid-19 :</a:t>
            </a:r>
          </a:p>
          <a:p>
            <a:pPr lvl="1"/>
            <a:r>
              <a:rPr lang="fr-FR" dirty="0"/>
              <a:t>Co-fabrication de respirateurs par des entreprises (</a:t>
            </a:r>
            <a:r>
              <a:rPr lang="fr-FR" dirty="0">
                <a:hlinkClick r:id="rId3"/>
              </a:rPr>
              <a:t>Décathlon et </a:t>
            </a:r>
            <a:r>
              <a:rPr lang="fr-FR" dirty="0" err="1">
                <a:hlinkClick r:id="rId3"/>
              </a:rPr>
              <a:t>Isinnova</a:t>
            </a:r>
            <a:r>
              <a:rPr lang="fr-FR" dirty="0"/>
              <a:t>)</a:t>
            </a:r>
          </a:p>
          <a:p>
            <a:pPr lvl="1"/>
            <a:r>
              <a:rPr lang="fr-FR" dirty="0"/>
              <a:t>Co-fabrication de visières et masques par des </a:t>
            </a:r>
            <a:r>
              <a:rPr lang="fr-FR" i="1" dirty="0" err="1">
                <a:hlinkClick r:id="rId4"/>
              </a:rPr>
              <a:t>makers</a:t>
            </a:r>
            <a:endParaRPr lang="fr-FR" dirty="0"/>
          </a:p>
          <a:p>
            <a:pPr lvl="1"/>
            <a:endParaRPr lang="fr-FR" dirty="0"/>
          </a:p>
          <a:p>
            <a:endParaRPr lang="fr-FR" dirty="0"/>
          </a:p>
          <a:p>
            <a:endParaRPr lang="fr-FR" dirty="0"/>
          </a:p>
          <a:p>
            <a:endParaRPr lang="fr-FR" dirty="0"/>
          </a:p>
        </p:txBody>
      </p:sp>
      <p:sp>
        <p:nvSpPr>
          <p:cNvPr id="4" name="Ellipse 3">
            <a:extLst>
              <a:ext uri="{FF2B5EF4-FFF2-40B4-BE49-F238E27FC236}">
                <a16:creationId xmlns:a16="http://schemas.microsoft.com/office/drawing/2014/main" id="{02A15EE1-D572-4E0C-B43D-A0AB1A28F035}"/>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5" action="ppaction://hlinksldjump"/>
            <a:extLst>
              <a:ext uri="{FF2B5EF4-FFF2-40B4-BE49-F238E27FC236}">
                <a16:creationId xmlns:a16="http://schemas.microsoft.com/office/drawing/2014/main" id="{6B59E7DC-E032-4A38-8517-B9E27E39775C}"/>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182200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BE560D-F12D-4D77-A4C3-F88860CFCB3C}"/>
              </a:ext>
            </a:extLst>
          </p:cNvPr>
          <p:cNvSpPr>
            <a:spLocks noGrp="1"/>
          </p:cNvSpPr>
          <p:nvPr>
            <p:ph type="title"/>
          </p:nvPr>
        </p:nvSpPr>
        <p:spPr/>
        <p:txBody>
          <a:bodyPr/>
          <a:lstStyle/>
          <a:p>
            <a:r>
              <a:rPr lang="fr-FR" dirty="0"/>
              <a:t>Qu’appelle-t-on science ouverte ?</a:t>
            </a:r>
          </a:p>
        </p:txBody>
      </p:sp>
      <p:sp>
        <p:nvSpPr>
          <p:cNvPr id="3" name="Espace réservé du contenu 2">
            <a:extLst>
              <a:ext uri="{FF2B5EF4-FFF2-40B4-BE49-F238E27FC236}">
                <a16:creationId xmlns:a16="http://schemas.microsoft.com/office/drawing/2014/main" id="{27EEF85B-9EE5-423E-A5AF-F2AC9888ABCC}"/>
              </a:ext>
            </a:extLst>
          </p:cNvPr>
          <p:cNvSpPr>
            <a:spLocks noGrp="1"/>
          </p:cNvSpPr>
          <p:nvPr>
            <p:ph idx="1"/>
          </p:nvPr>
        </p:nvSpPr>
        <p:spPr/>
        <p:txBody>
          <a:bodyPr>
            <a:normAutofit lnSpcReduction="10000"/>
          </a:bodyPr>
          <a:lstStyle/>
          <a:p>
            <a:r>
              <a:rPr lang="fr-FR" dirty="0"/>
              <a:t>« La science ouverte est un mouvement visant à rendre la recherche, ses outils et ses productions accessibles à tous les niveaux de la société.</a:t>
            </a:r>
          </a:p>
          <a:p>
            <a:r>
              <a:rPr lang="fr-FR" dirty="0"/>
              <a:t>C’est pratiquer la science de manière à ce que d’autres puissent collaborer et contribuer, où les données de recherche, les notes de laboratoire et autres processus de recherche sont librement disponibles, selon des conditions qui permettent la réutilisation, la redistribution et la reproduction de la recherche et de ses données et méthodes sous-jacentes. »</a:t>
            </a:r>
          </a:p>
          <a:p>
            <a:pPr marL="0" indent="0" algn="r">
              <a:buNone/>
            </a:pPr>
            <a:r>
              <a:rPr lang="en-US" sz="2000" dirty="0"/>
              <a:t>Source: </a:t>
            </a:r>
            <a:r>
              <a:rPr lang="en-US" sz="2000" dirty="0">
                <a:solidFill>
                  <a:schemeClr val="bg1"/>
                </a:solidFill>
                <a:hlinkClick r:id="rId3"/>
              </a:rPr>
              <a:t>FOSTER</a:t>
            </a:r>
            <a:endParaRPr lang="en-US" sz="2000" dirty="0">
              <a:solidFill>
                <a:schemeClr val="bg1"/>
              </a:solidFill>
            </a:endParaRPr>
          </a:p>
          <a:p>
            <a:endParaRPr lang="en-US" sz="2000" dirty="0"/>
          </a:p>
          <a:p>
            <a:r>
              <a:rPr lang="en-US" sz="2000" dirty="0" err="1"/>
              <a:t>Cette</a:t>
            </a:r>
            <a:r>
              <a:rPr lang="en-US" sz="2000" dirty="0"/>
              <a:t> </a:t>
            </a:r>
            <a:r>
              <a:rPr lang="en-US" sz="2000" dirty="0" err="1"/>
              <a:t>définition</a:t>
            </a:r>
            <a:r>
              <a:rPr lang="en-US" sz="2000" dirty="0"/>
              <a:t> a </a:t>
            </a:r>
            <a:r>
              <a:rPr lang="en-US" sz="2000" dirty="0" err="1"/>
              <a:t>amené</a:t>
            </a:r>
            <a:r>
              <a:rPr lang="en-US" sz="2000" dirty="0"/>
              <a:t> </a:t>
            </a:r>
            <a:r>
              <a:rPr lang="en-US" sz="2000" dirty="0" err="1"/>
              <a:t>certains</a:t>
            </a:r>
            <a:r>
              <a:rPr lang="en-US" sz="2000" dirty="0"/>
              <a:t> partisans de la science ouverte à dire que </a:t>
            </a:r>
            <a:r>
              <a:rPr lang="fr-FR" sz="2000" dirty="0"/>
              <a:t>« </a:t>
            </a:r>
            <a:r>
              <a:rPr lang="en-US" sz="2000" dirty="0"/>
              <a:t>la science ouverte </a:t>
            </a:r>
            <a:r>
              <a:rPr lang="en-US" sz="2000" dirty="0" err="1"/>
              <a:t>n’est</a:t>
            </a:r>
            <a:r>
              <a:rPr lang="en-US" sz="2000" dirty="0"/>
              <a:t> </a:t>
            </a:r>
            <a:r>
              <a:rPr lang="en-US" sz="2000" dirty="0" err="1"/>
              <a:t>rien</a:t>
            </a:r>
            <a:r>
              <a:rPr lang="en-US" sz="2000" dirty="0"/>
              <a:t> </a:t>
            </a:r>
            <a:r>
              <a:rPr lang="en-US" sz="2000" dirty="0" err="1"/>
              <a:t>d’autre</a:t>
            </a:r>
            <a:r>
              <a:rPr lang="en-US" sz="2000" dirty="0"/>
              <a:t> que de la science bien </a:t>
            </a:r>
            <a:r>
              <a:rPr lang="en-US" sz="2000" dirty="0" err="1"/>
              <a:t>faite</a:t>
            </a:r>
            <a:r>
              <a:rPr lang="fr-FR" sz="2000" dirty="0"/>
              <a:t> »</a:t>
            </a:r>
            <a:r>
              <a:rPr lang="en-US" sz="2000" dirty="0"/>
              <a:t> (</a:t>
            </a:r>
            <a:r>
              <a:rPr lang="en-US" sz="2000" i="1" dirty="0"/>
              <a:t>“Open science is just science done right</a:t>
            </a:r>
            <a:r>
              <a:rPr lang="en-US" sz="2000" dirty="0"/>
              <a:t>”)</a:t>
            </a:r>
          </a:p>
          <a:p>
            <a:pPr marL="0" indent="0">
              <a:buNone/>
            </a:pPr>
            <a:endParaRPr lang="fr-FR" dirty="0"/>
          </a:p>
        </p:txBody>
      </p:sp>
      <p:sp>
        <p:nvSpPr>
          <p:cNvPr id="4" name="Ellipse 3">
            <a:extLst>
              <a:ext uri="{FF2B5EF4-FFF2-40B4-BE49-F238E27FC236}">
                <a16:creationId xmlns:a16="http://schemas.microsoft.com/office/drawing/2014/main" id="{2B34E888-861F-4287-A037-137D6DC392B3}"/>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4" action="ppaction://hlinksldjump"/>
            <a:extLst>
              <a:ext uri="{FF2B5EF4-FFF2-40B4-BE49-F238E27FC236}">
                <a16:creationId xmlns:a16="http://schemas.microsoft.com/office/drawing/2014/main" id="{E884739B-2B76-4818-8652-2E5A9E976D27}"/>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0059068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5066D4-6DE3-43DF-8143-DAA809C9BB34}"/>
              </a:ext>
            </a:extLst>
          </p:cNvPr>
          <p:cNvSpPr>
            <a:spLocks noGrp="1"/>
          </p:cNvSpPr>
          <p:nvPr>
            <p:ph type="title"/>
          </p:nvPr>
        </p:nvSpPr>
        <p:spPr/>
        <p:txBody>
          <a:bodyPr/>
          <a:lstStyle/>
          <a:p>
            <a:r>
              <a:rPr lang="fr-FR" dirty="0"/>
              <a:t>Sciences citoyennes</a:t>
            </a:r>
          </a:p>
        </p:txBody>
      </p:sp>
      <p:sp>
        <p:nvSpPr>
          <p:cNvPr id="3" name="Espace réservé du contenu 2">
            <a:extLst>
              <a:ext uri="{FF2B5EF4-FFF2-40B4-BE49-F238E27FC236}">
                <a16:creationId xmlns:a16="http://schemas.microsoft.com/office/drawing/2014/main" id="{ABC6C69D-CF30-4519-925B-5B1D67B937B8}"/>
              </a:ext>
            </a:extLst>
          </p:cNvPr>
          <p:cNvSpPr>
            <a:spLocks noGrp="1"/>
          </p:cNvSpPr>
          <p:nvPr>
            <p:ph idx="1"/>
          </p:nvPr>
        </p:nvSpPr>
        <p:spPr>
          <a:xfrm>
            <a:off x="628650" y="1690689"/>
            <a:ext cx="7886700" cy="4486274"/>
          </a:xfrm>
        </p:spPr>
        <p:txBody>
          <a:bodyPr>
            <a:normAutofit fontScale="92500" lnSpcReduction="10000"/>
          </a:bodyPr>
          <a:lstStyle/>
          <a:p>
            <a:r>
              <a:rPr lang="fr-FR" dirty="0"/>
              <a:t>Les sciences citoyennes (ou recherche participative, sciences avec et pour la société…) sont des formes de production de connaissances scientifiques auxquelles des acteurs non-scientifiques-professionnels, qu’il s’agisse d’individus ou de groupes, participent de façon active et délibérée (</a:t>
            </a:r>
            <a:r>
              <a:rPr lang="fr-FR" dirty="0">
                <a:hlinkClick r:id="rId3"/>
              </a:rPr>
              <a:t>rapport </a:t>
            </a:r>
            <a:r>
              <a:rPr lang="fr-FR" dirty="0" err="1">
                <a:hlinkClick r:id="rId3"/>
              </a:rPr>
              <a:t>Houllier</a:t>
            </a:r>
            <a:r>
              <a:rPr lang="fr-FR" dirty="0"/>
              <a:t>, 2016).</a:t>
            </a:r>
          </a:p>
          <a:p>
            <a:r>
              <a:rPr lang="fr-FR" dirty="0"/>
              <a:t>Plusieurs étapes de la recherche scientifique, souvent en lien avec les données, peuvent être ouvertes à la collaboration des citoyens :</a:t>
            </a:r>
          </a:p>
          <a:p>
            <a:pPr lvl="1"/>
            <a:r>
              <a:rPr lang="fr-FR" dirty="0"/>
              <a:t>Collecte de données (ex.: comptage d’oiseaux sur une période donnée)</a:t>
            </a:r>
          </a:p>
          <a:p>
            <a:pPr lvl="1"/>
            <a:r>
              <a:rPr lang="fr-FR" dirty="0"/>
              <a:t>Analyse de données (ex.: identification de structures de galaxies à partir de l’examen de photographies astronomiques)</a:t>
            </a:r>
          </a:p>
          <a:p>
            <a:pPr lvl="1"/>
            <a:r>
              <a:rPr lang="fr-FR" dirty="0"/>
              <a:t>Traitement de données (ex.: pliage de protéines)</a:t>
            </a:r>
          </a:p>
          <a:p>
            <a:pPr lvl="1"/>
            <a:r>
              <a:rPr lang="fr-FR" dirty="0"/>
              <a:t>Etc.</a:t>
            </a:r>
          </a:p>
          <a:p>
            <a:r>
              <a:rPr lang="fr-FR" dirty="0"/>
              <a:t>Favorise l’ouverture de nombreux aspects des programmes de recherche :</a:t>
            </a:r>
          </a:p>
          <a:p>
            <a:pPr lvl="1"/>
            <a:r>
              <a:rPr lang="fr-FR" dirty="0"/>
              <a:t>Protocoles suivis</a:t>
            </a:r>
          </a:p>
          <a:p>
            <a:pPr lvl="1"/>
            <a:r>
              <a:rPr lang="fr-FR" dirty="0"/>
              <a:t>Logiciels utilisés</a:t>
            </a:r>
          </a:p>
          <a:p>
            <a:pPr lvl="1"/>
            <a:r>
              <a:rPr lang="fr-FR" dirty="0"/>
              <a:t>Données collectées ou produites</a:t>
            </a:r>
          </a:p>
          <a:p>
            <a:pPr lvl="1"/>
            <a:r>
              <a:rPr lang="fr-FR" dirty="0"/>
              <a:t>Etc.</a:t>
            </a:r>
          </a:p>
        </p:txBody>
      </p:sp>
      <p:sp>
        <p:nvSpPr>
          <p:cNvPr id="4" name="Ellipse 3">
            <a:extLst>
              <a:ext uri="{FF2B5EF4-FFF2-40B4-BE49-F238E27FC236}">
                <a16:creationId xmlns:a16="http://schemas.microsoft.com/office/drawing/2014/main" id="{17CE4997-D0BC-4B83-AF04-7E70117193AC}"/>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5" name="Ellipse 4">
            <a:hlinkClick r:id="rId4" action="ppaction://hlinksldjump"/>
            <a:extLst>
              <a:ext uri="{FF2B5EF4-FFF2-40B4-BE49-F238E27FC236}">
                <a16:creationId xmlns:a16="http://schemas.microsoft.com/office/drawing/2014/main" id="{6B9A17E8-AE79-4FCE-BF22-7834BE064EF2}"/>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792126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7DEAD-A79E-4180-8D92-4DE106070651}"/>
              </a:ext>
            </a:extLst>
          </p:cNvPr>
          <p:cNvSpPr>
            <a:spLocks noGrp="1"/>
          </p:cNvSpPr>
          <p:nvPr>
            <p:ph type="title"/>
          </p:nvPr>
        </p:nvSpPr>
        <p:spPr/>
        <p:txBody>
          <a:bodyPr/>
          <a:lstStyle/>
          <a:p>
            <a:r>
              <a:rPr lang="fr-FR" dirty="0"/>
              <a:t>Production participative</a:t>
            </a:r>
          </a:p>
        </p:txBody>
      </p:sp>
      <p:sp>
        <p:nvSpPr>
          <p:cNvPr id="3" name="Espace réservé du contenu 2">
            <a:extLst>
              <a:ext uri="{FF2B5EF4-FFF2-40B4-BE49-F238E27FC236}">
                <a16:creationId xmlns:a16="http://schemas.microsoft.com/office/drawing/2014/main" id="{F14ECE45-2C60-48B2-93D8-974D7F78B65E}"/>
              </a:ext>
            </a:extLst>
          </p:cNvPr>
          <p:cNvSpPr>
            <a:spLocks noGrp="1"/>
          </p:cNvSpPr>
          <p:nvPr>
            <p:ph idx="1"/>
          </p:nvPr>
        </p:nvSpPr>
        <p:spPr/>
        <p:txBody>
          <a:bodyPr>
            <a:normAutofit/>
          </a:bodyPr>
          <a:lstStyle/>
          <a:p>
            <a:r>
              <a:rPr lang="fr-FR" dirty="0"/>
              <a:t>La production participative (on parle aussi d’externalisation ouverte ou de </a:t>
            </a:r>
            <a:r>
              <a:rPr lang="fr-FR" dirty="0" err="1"/>
              <a:t>myriadisation</a:t>
            </a:r>
            <a:r>
              <a:rPr lang="fr-FR" dirty="0"/>
              <a:t>, </a:t>
            </a:r>
            <a:r>
              <a:rPr lang="fr-FR" i="1" dirty="0"/>
              <a:t>crowdsourcing</a:t>
            </a:r>
            <a:r>
              <a:rPr lang="fr-FR" dirty="0"/>
              <a:t>), est l'utilisation du travail, de la créativité, de l'intelligence et du savoir-faire d'un grand nombre de personnes, en sous-traitance, pour réaliser certaines tâches traditionnellement effectuées par un employé ou un entrepreneur.</a:t>
            </a:r>
          </a:p>
          <a:p>
            <a:r>
              <a:rPr lang="fr-FR" dirty="0"/>
              <a:t>Prolongation des sciences participatives, elle peut permettre à des structures de recherche de disposer de matériel de recherche ouvert ou d’instruments développés en mode ouvert.</a:t>
            </a:r>
          </a:p>
          <a:p>
            <a:r>
              <a:rPr lang="fr-FR" dirty="0"/>
              <a:t>Avantages :</a:t>
            </a:r>
          </a:p>
          <a:p>
            <a:pPr lvl="1"/>
            <a:r>
              <a:rPr lang="fr-FR" dirty="0"/>
              <a:t>Pour les structures de recherche : accélérer des processus, réduire des coûts</a:t>
            </a:r>
          </a:p>
          <a:p>
            <a:pPr lvl="1"/>
            <a:r>
              <a:rPr lang="fr-FR" dirty="0"/>
              <a:t>Pour les citoyens : acquisition de compétences, création de lien avec la communauté scientifique, rémunération </a:t>
            </a:r>
          </a:p>
          <a:p>
            <a:pPr lvl="1"/>
            <a:r>
              <a:rPr lang="fr-FR" dirty="0"/>
              <a:t>Pour tous : produire des ressources ouvertes</a:t>
            </a:r>
          </a:p>
        </p:txBody>
      </p:sp>
      <p:sp>
        <p:nvSpPr>
          <p:cNvPr id="4" name="Rectangle 3">
            <a:extLst>
              <a:ext uri="{FF2B5EF4-FFF2-40B4-BE49-F238E27FC236}">
                <a16:creationId xmlns:a16="http://schemas.microsoft.com/office/drawing/2014/main" id="{E7CCB836-D642-4BD7-ABE2-8484A6284816}"/>
              </a:ext>
            </a:extLst>
          </p:cNvPr>
          <p:cNvSpPr/>
          <p:nvPr/>
        </p:nvSpPr>
        <p:spPr>
          <a:xfrm>
            <a:off x="3943350" y="5969654"/>
            <a:ext cx="4572000" cy="523220"/>
          </a:xfrm>
          <a:prstGeom prst="rect">
            <a:avLst/>
          </a:prstGeom>
        </p:spPr>
        <p:txBody>
          <a:bodyPr>
            <a:spAutoFit/>
          </a:bodyPr>
          <a:lstStyle/>
          <a:p>
            <a:pPr algn="r"/>
            <a:r>
              <a:rPr lang="fr-FR" sz="1400" dirty="0"/>
              <a:t>Voir T. </a:t>
            </a:r>
            <a:r>
              <a:rPr lang="fr-FR" sz="1400" dirty="0" err="1"/>
              <a:t>Brastaviceanu</a:t>
            </a:r>
            <a:r>
              <a:rPr lang="fr-FR" sz="1400" dirty="0"/>
              <a:t> et al., « Production participative de matériel de recherche », </a:t>
            </a:r>
            <a:r>
              <a:rPr lang="fr-FR" sz="1400" i="1" dirty="0" err="1"/>
              <a:t>Acfas</a:t>
            </a:r>
            <a:r>
              <a:rPr lang="fr-FR" sz="1400" dirty="0"/>
              <a:t>, 2019 (</a:t>
            </a:r>
            <a:r>
              <a:rPr lang="fr-FR" sz="1400" dirty="0">
                <a:hlinkClick r:id="rId3"/>
              </a:rPr>
              <a:t>en ligne</a:t>
            </a:r>
            <a:r>
              <a:rPr lang="fr-FR" sz="1400" dirty="0"/>
              <a:t>).</a:t>
            </a:r>
            <a:endParaRPr lang="fr-FR" sz="1400" dirty="0">
              <a:effectLst/>
            </a:endParaRPr>
          </a:p>
        </p:txBody>
      </p:sp>
      <p:sp>
        <p:nvSpPr>
          <p:cNvPr id="5" name="Ellipse 4">
            <a:extLst>
              <a:ext uri="{FF2B5EF4-FFF2-40B4-BE49-F238E27FC236}">
                <a16:creationId xmlns:a16="http://schemas.microsoft.com/office/drawing/2014/main" id="{F8ED8CB9-5FFD-437F-A92B-634FFC976F24}"/>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4" action="ppaction://hlinksldjump"/>
            <a:extLst>
              <a:ext uri="{FF2B5EF4-FFF2-40B4-BE49-F238E27FC236}">
                <a16:creationId xmlns:a16="http://schemas.microsoft.com/office/drawing/2014/main" id="{0D08676D-E2E7-4179-94A2-D0F2689EBB94}"/>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4831917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7D92E-306A-4B9B-9A64-E36B027499B3}"/>
              </a:ext>
            </a:extLst>
          </p:cNvPr>
          <p:cNvSpPr>
            <a:spLocks noGrp="1"/>
          </p:cNvSpPr>
          <p:nvPr>
            <p:ph type="title"/>
          </p:nvPr>
        </p:nvSpPr>
        <p:spPr/>
        <p:txBody>
          <a:bodyPr/>
          <a:lstStyle/>
          <a:p>
            <a:r>
              <a:rPr lang="fr-FR" dirty="0"/>
              <a:t>Merci pour votre lecture attentive !</a:t>
            </a:r>
          </a:p>
        </p:txBody>
      </p:sp>
      <p:sp>
        <p:nvSpPr>
          <p:cNvPr id="3" name="Espace réservé du texte 2">
            <a:extLst>
              <a:ext uri="{FF2B5EF4-FFF2-40B4-BE49-F238E27FC236}">
                <a16:creationId xmlns:a16="http://schemas.microsoft.com/office/drawing/2014/main" id="{535AA652-5B1C-4A19-AB88-58E2DE40C56A}"/>
              </a:ext>
            </a:extLst>
          </p:cNvPr>
          <p:cNvSpPr>
            <a:spLocks noGrp="1"/>
          </p:cNvSpPr>
          <p:nvPr>
            <p:ph type="body" idx="1"/>
          </p:nvPr>
        </p:nvSpPr>
        <p:spPr/>
        <p:txBody>
          <a:bodyPr/>
          <a:lstStyle/>
          <a:p>
            <a:r>
              <a:rPr lang="fr-FR" dirty="0"/>
              <a:t>À bientôt en formation pour approfondir le sujet !</a:t>
            </a:r>
          </a:p>
        </p:txBody>
      </p:sp>
      <p:sp>
        <p:nvSpPr>
          <p:cNvPr id="4" name="ZoneTexte 3">
            <a:extLst>
              <a:ext uri="{FF2B5EF4-FFF2-40B4-BE49-F238E27FC236}">
                <a16:creationId xmlns:a16="http://schemas.microsoft.com/office/drawing/2014/main" id="{727FCB2A-86C9-4EB6-B3FD-619C24A01BD5}"/>
              </a:ext>
            </a:extLst>
          </p:cNvPr>
          <p:cNvSpPr txBox="1"/>
          <p:nvPr/>
        </p:nvSpPr>
        <p:spPr>
          <a:xfrm>
            <a:off x="633412" y="5339557"/>
            <a:ext cx="6919912" cy="369332"/>
          </a:xfrm>
          <a:prstGeom prst="rect">
            <a:avLst/>
          </a:prstGeom>
          <a:noFill/>
        </p:spPr>
        <p:txBody>
          <a:bodyPr wrap="square" rtlCol="0">
            <a:spAutoFit/>
          </a:bodyPr>
          <a:lstStyle/>
          <a:p>
            <a:r>
              <a:rPr lang="fr-FR" dirty="0"/>
              <a:t>Pour toute question : justine.ancelin-fabre@chartes.psl.eu</a:t>
            </a:r>
          </a:p>
        </p:txBody>
      </p:sp>
      <p:sp>
        <p:nvSpPr>
          <p:cNvPr id="5" name="Ellipse 4">
            <a:hlinkClick r:id="rId2" action="ppaction://hlinksldjump"/>
            <a:extLst>
              <a:ext uri="{FF2B5EF4-FFF2-40B4-BE49-F238E27FC236}">
                <a16:creationId xmlns:a16="http://schemas.microsoft.com/office/drawing/2014/main" id="{20AB6282-3E06-4490-873E-25E22636AB4F}"/>
              </a:ext>
            </a:extLst>
          </p:cNvPr>
          <p:cNvSpPr/>
          <p:nvPr/>
        </p:nvSpPr>
        <p:spPr>
          <a:xfrm>
            <a:off x="8558482" y="6323672"/>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921766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9CC8B9-BCEE-41A7-8F72-F822F945A32E}"/>
              </a:ext>
            </a:extLst>
          </p:cNvPr>
          <p:cNvSpPr>
            <a:spLocks noGrp="1"/>
          </p:cNvSpPr>
          <p:nvPr>
            <p:ph type="title"/>
          </p:nvPr>
        </p:nvSpPr>
        <p:spPr/>
        <p:txBody>
          <a:bodyPr/>
          <a:lstStyle/>
          <a:p>
            <a:r>
              <a:rPr lang="fr-FR" dirty="0"/>
              <a:t>Droits d’auteur et réutilisation</a:t>
            </a:r>
          </a:p>
        </p:txBody>
      </p:sp>
      <p:sp>
        <p:nvSpPr>
          <p:cNvPr id="3" name="Espace réservé du contenu 2">
            <a:extLst>
              <a:ext uri="{FF2B5EF4-FFF2-40B4-BE49-F238E27FC236}">
                <a16:creationId xmlns:a16="http://schemas.microsoft.com/office/drawing/2014/main" id="{467DFCA0-6EC9-4E44-AE7F-7E7E73BAC4D8}"/>
              </a:ext>
            </a:extLst>
          </p:cNvPr>
          <p:cNvSpPr>
            <a:spLocks noGrp="1"/>
          </p:cNvSpPr>
          <p:nvPr>
            <p:ph idx="1"/>
          </p:nvPr>
        </p:nvSpPr>
        <p:spPr/>
        <p:txBody>
          <a:bodyPr>
            <a:normAutofit/>
          </a:bodyPr>
          <a:lstStyle/>
          <a:p>
            <a:r>
              <a:rPr lang="fr-FR" dirty="0"/>
              <a:t>Ce diaporama inclut des éléments sous droit d’auteur, dont les références sont indiquées dans les diapositives ou dans les notes les accompagnant. Si vous souhaitez réutiliser ces éléments, merci d’en respecter les conditions de citation et/ou les licences d’utilisation.</a:t>
            </a:r>
          </a:p>
          <a:p>
            <a:r>
              <a:rPr lang="fr-FR" dirty="0"/>
              <a:t>Ce diaporama est placé sous licence CC-BY. Il peut être librement réutilisé, entièrement ou en partie, à condition d’en citer l’auteur.</a:t>
            </a:r>
          </a:p>
          <a:p>
            <a:r>
              <a:rPr lang="fr-FR" dirty="0"/>
              <a:t>Ce diaporama est avant tout un outil de découverte autonome et/ou un aide-mémoire : il n’est pas recommandé de l’utiliser tel quel comme support de formation…</a:t>
            </a:r>
          </a:p>
          <a:p>
            <a:endParaRPr lang="fr-FR" dirty="0"/>
          </a:p>
          <a:p>
            <a:endParaRPr lang="fr-FR" dirty="0"/>
          </a:p>
          <a:p>
            <a:endParaRPr lang="fr-FR" dirty="0"/>
          </a:p>
        </p:txBody>
      </p:sp>
    </p:spTree>
    <p:extLst>
      <p:ext uri="{BB962C8B-B14F-4D97-AF65-F5344CB8AC3E}">
        <p14:creationId xmlns:p14="http://schemas.microsoft.com/office/powerpoint/2010/main" val="313334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462369-3036-4FE8-B905-90245E1E3F9A}"/>
              </a:ext>
            </a:extLst>
          </p:cNvPr>
          <p:cNvSpPr>
            <a:spLocks noGrp="1"/>
          </p:cNvSpPr>
          <p:nvPr>
            <p:ph type="title"/>
          </p:nvPr>
        </p:nvSpPr>
        <p:spPr/>
        <p:txBody>
          <a:bodyPr/>
          <a:lstStyle/>
          <a:p>
            <a:r>
              <a:rPr lang="fr-FR" dirty="0"/>
              <a:t>Les principes de la science ouverte</a:t>
            </a:r>
          </a:p>
        </p:txBody>
      </p:sp>
      <p:sp>
        <p:nvSpPr>
          <p:cNvPr id="3" name="Espace réservé du texte 2">
            <a:extLst>
              <a:ext uri="{FF2B5EF4-FFF2-40B4-BE49-F238E27FC236}">
                <a16:creationId xmlns:a16="http://schemas.microsoft.com/office/drawing/2014/main" id="{6B3C9D6D-0C9C-4D36-9413-AE4A9B7B61DB}"/>
              </a:ext>
            </a:extLst>
          </p:cNvPr>
          <p:cNvSpPr>
            <a:spLocks noGrp="1"/>
          </p:cNvSpPr>
          <p:nvPr>
            <p:ph type="body" idx="1"/>
          </p:nvPr>
        </p:nvSpPr>
        <p:spPr/>
        <p:txBody>
          <a:bodyPr/>
          <a:lstStyle/>
          <a:p>
            <a:r>
              <a:rPr lang="fr-FR" dirty="0"/>
              <a:t>Niveau : débutant</a:t>
            </a:r>
          </a:p>
        </p:txBody>
      </p:sp>
      <p:sp>
        <p:nvSpPr>
          <p:cNvPr id="4" name="Ellipse 3">
            <a:extLst>
              <a:ext uri="{FF2B5EF4-FFF2-40B4-BE49-F238E27FC236}">
                <a16:creationId xmlns:a16="http://schemas.microsoft.com/office/drawing/2014/main" id="{C54EBC9B-BEA3-4B89-B381-727F892C54B9}"/>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Tree>
    <p:extLst>
      <p:ext uri="{BB962C8B-B14F-4D97-AF65-F5344CB8AC3E}">
        <p14:creationId xmlns:p14="http://schemas.microsoft.com/office/powerpoint/2010/main" val="2301357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4FD35C-3E7F-400E-8EA1-7EDB6089AF16}"/>
              </a:ext>
            </a:extLst>
          </p:cNvPr>
          <p:cNvSpPr>
            <a:spLocks noGrp="1"/>
          </p:cNvSpPr>
          <p:nvPr>
            <p:ph type="title"/>
          </p:nvPr>
        </p:nvSpPr>
        <p:spPr/>
        <p:txBody>
          <a:bodyPr/>
          <a:lstStyle/>
          <a:p>
            <a:r>
              <a:rPr lang="fr-FR" dirty="0"/>
              <a:t>Les principaux concepts de la science ouverte</a:t>
            </a:r>
          </a:p>
        </p:txBody>
      </p:sp>
      <p:sp>
        <p:nvSpPr>
          <p:cNvPr id="3" name="Espace réservé du contenu 2">
            <a:extLst>
              <a:ext uri="{FF2B5EF4-FFF2-40B4-BE49-F238E27FC236}">
                <a16:creationId xmlns:a16="http://schemas.microsoft.com/office/drawing/2014/main" id="{E2208F8E-C9F0-42FC-827E-3E4598946BCA}"/>
              </a:ext>
            </a:extLst>
          </p:cNvPr>
          <p:cNvSpPr>
            <a:spLocks noGrp="1"/>
          </p:cNvSpPr>
          <p:nvPr>
            <p:ph idx="1"/>
          </p:nvPr>
        </p:nvSpPr>
        <p:spPr/>
        <p:txBody>
          <a:bodyPr>
            <a:normAutofit lnSpcReduction="10000"/>
          </a:bodyPr>
          <a:lstStyle/>
          <a:p>
            <a:r>
              <a:rPr lang="fr-FR" dirty="0"/>
              <a:t>Transparence : mieux comprendre comment la recherche avance, réduire les marges d’erreur en permettant à d’autres chercheurs de reproduire des expériences ou des raisonnements</a:t>
            </a:r>
          </a:p>
          <a:p>
            <a:r>
              <a:rPr lang="fr-FR" dirty="0"/>
              <a:t>Intégrité scientifique : lutter contre le plagiat, la fabrication de données ou la falsification de données</a:t>
            </a:r>
          </a:p>
          <a:p>
            <a:r>
              <a:rPr lang="fr-FR" dirty="0"/>
              <a:t>Démocratisation : permettre à la société (décideurs, praticiens, citoyens éclairés…), mais d’abord et avant tout aux scientifiques eux-mêmes (quel que soit leur institution ou leur pays d’appartenance), d’avoir accès à la connaissance scientifique et d’en réutiliser les outils et résultats</a:t>
            </a:r>
          </a:p>
          <a:p>
            <a:pPr>
              <a:buFont typeface="Wingdings" panose="05000000000000000000" pitchFamily="2" charset="2"/>
              <a:buChar char="Ø"/>
            </a:pPr>
            <a:r>
              <a:rPr lang="fr-FR" dirty="0"/>
              <a:t> La gratuité n’est pas une fin en soi mais un moyen</a:t>
            </a:r>
          </a:p>
          <a:p>
            <a:pPr>
              <a:buFont typeface="Wingdings" panose="05000000000000000000" pitchFamily="2" charset="2"/>
              <a:buChar char="Ø"/>
            </a:pPr>
            <a:r>
              <a:rPr lang="fr-FR" dirty="0"/>
              <a:t> L’accès ouvert et gratuit aux résultats scientifiques n’est pas suffisant, c’est la réutilisation sans entrave qui est au cœur de la science ouverte</a:t>
            </a:r>
          </a:p>
        </p:txBody>
      </p:sp>
      <p:sp>
        <p:nvSpPr>
          <p:cNvPr id="7" name="Ellipse 6">
            <a:extLst>
              <a:ext uri="{FF2B5EF4-FFF2-40B4-BE49-F238E27FC236}">
                <a16:creationId xmlns:a16="http://schemas.microsoft.com/office/drawing/2014/main" id="{DF0AE042-68E4-4414-AED8-C9119DFB91AD}"/>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8" name="Ellipse 7">
            <a:hlinkClick r:id="rId3" action="ppaction://hlinksldjump"/>
            <a:extLst>
              <a:ext uri="{FF2B5EF4-FFF2-40B4-BE49-F238E27FC236}">
                <a16:creationId xmlns:a16="http://schemas.microsoft.com/office/drawing/2014/main" id="{5C34EFD3-5630-477A-AE96-53BC7FA63605}"/>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2379274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71E2FD-D2B4-4119-A9A7-69D604A0F20F}"/>
              </a:ext>
            </a:extLst>
          </p:cNvPr>
          <p:cNvSpPr>
            <a:spLocks noGrp="1"/>
          </p:cNvSpPr>
          <p:nvPr>
            <p:ph type="title"/>
          </p:nvPr>
        </p:nvSpPr>
        <p:spPr/>
        <p:txBody>
          <a:bodyPr/>
          <a:lstStyle/>
          <a:p>
            <a:r>
              <a:rPr lang="fr-FR" dirty="0"/>
              <a:t>Ouvrir, c’est bien, diffuser, c’est mieux</a:t>
            </a:r>
          </a:p>
        </p:txBody>
      </p:sp>
      <p:sp>
        <p:nvSpPr>
          <p:cNvPr id="3" name="Espace réservé du contenu 2">
            <a:extLst>
              <a:ext uri="{FF2B5EF4-FFF2-40B4-BE49-F238E27FC236}">
                <a16:creationId xmlns:a16="http://schemas.microsoft.com/office/drawing/2014/main" id="{424A7358-F66F-47FA-83B1-0DF669249AA0}"/>
              </a:ext>
            </a:extLst>
          </p:cNvPr>
          <p:cNvSpPr>
            <a:spLocks noGrp="1"/>
          </p:cNvSpPr>
          <p:nvPr>
            <p:ph idx="1"/>
          </p:nvPr>
        </p:nvSpPr>
        <p:spPr>
          <a:xfrm>
            <a:off x="628650" y="1533524"/>
            <a:ext cx="7886700" cy="4714875"/>
          </a:xfrm>
        </p:spPr>
        <p:txBody>
          <a:bodyPr>
            <a:normAutofit fontScale="92500" lnSpcReduction="10000"/>
          </a:bodyPr>
          <a:lstStyle/>
          <a:p>
            <a:pPr marL="0" indent="0">
              <a:buNone/>
            </a:pPr>
            <a:r>
              <a:rPr lang="fr-FR" dirty="0"/>
              <a:t>Pour respecter les principes fondateurs de la science ouverte, il ne suffit pas d’autoriser tout le monde à consulter des résultats scientifiques. Il faut faire en sorte que ces résultats soient :</a:t>
            </a:r>
          </a:p>
          <a:p>
            <a:r>
              <a:rPr lang="fr-FR" b="1" u="sng" dirty="0"/>
              <a:t>F</a:t>
            </a:r>
            <a:r>
              <a:rPr lang="fr-FR" dirty="0"/>
              <a:t>aciles à trouver, c’est-à-dire repérables par des moteurs de recherche ;</a:t>
            </a:r>
          </a:p>
          <a:p>
            <a:r>
              <a:rPr lang="fr-FR" b="1" u="sng" dirty="0"/>
              <a:t>A</a:t>
            </a:r>
            <a:r>
              <a:rPr lang="fr-FR" dirty="0"/>
              <a:t>ccessibles, c’est-à-dire atteignables au moyen d’outils et processus couramment répandus (ex.: interrogeables par les protocoles standards d’internet) et selon des politiques claires (ex. : appartenance à un établissement…) ;</a:t>
            </a:r>
          </a:p>
          <a:p>
            <a:r>
              <a:rPr lang="fr-FR" b="1" u="sng" dirty="0"/>
              <a:t>I</a:t>
            </a:r>
            <a:r>
              <a:rPr lang="fr-FR" dirty="0"/>
              <a:t>nteropérables, c’est-à-dire consultables et réutilisables par un maximum de monde sans barrière technique ou linguistique (ex.: traduction automatisée, conversion de fichiers, traitement simultané de données…) ;</a:t>
            </a:r>
          </a:p>
          <a:p>
            <a:r>
              <a:rPr lang="fr-FR" b="1" u="sng" dirty="0"/>
              <a:t>R</a:t>
            </a:r>
            <a:r>
              <a:rPr lang="fr-FR" dirty="0"/>
              <a:t>éutilisables, c’est-à-dire dont les conditions de collecte, d’analyse, de traitement et de rediffusion soient clairement définies.</a:t>
            </a:r>
          </a:p>
          <a:p>
            <a:pPr>
              <a:buFont typeface="Wingdings" panose="05000000000000000000" pitchFamily="2" charset="2"/>
              <a:buChar char="Ø"/>
            </a:pPr>
            <a:r>
              <a:rPr lang="fr-FR" dirty="0"/>
              <a:t>Les ressources scientifiques doivent être exploitables par des humains, mais surtout, par des machines / robots informatiques. </a:t>
            </a:r>
          </a:p>
          <a:p>
            <a:pPr>
              <a:buFont typeface="Wingdings" panose="05000000000000000000" pitchFamily="2" charset="2"/>
              <a:buChar char="Ø"/>
            </a:pPr>
            <a:r>
              <a:rPr lang="fr-FR" dirty="0"/>
              <a:t>On dit que les ressources scientifiques ouvertes doivent respecter les principes FAIR.</a:t>
            </a:r>
          </a:p>
        </p:txBody>
      </p:sp>
      <p:sp>
        <p:nvSpPr>
          <p:cNvPr id="5" name="Ellipse 4">
            <a:extLst>
              <a:ext uri="{FF2B5EF4-FFF2-40B4-BE49-F238E27FC236}">
                <a16:creationId xmlns:a16="http://schemas.microsoft.com/office/drawing/2014/main" id="{FE3C1A63-D83C-4314-B1FB-10FCF7B6A7B7}"/>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Ellipse 5">
            <a:hlinkClick r:id="rId3" action="ppaction://hlinksldjump"/>
            <a:extLst>
              <a:ext uri="{FF2B5EF4-FFF2-40B4-BE49-F238E27FC236}">
                <a16:creationId xmlns:a16="http://schemas.microsoft.com/office/drawing/2014/main" id="{D1283045-96F1-4CF9-8C5C-F736C23D803D}"/>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56621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B66DB156-9D60-4248-91B3-DA5E7DA80A44}"/>
              </a:ext>
            </a:extLst>
          </p:cNvPr>
          <p:cNvGraphicFramePr/>
          <p:nvPr>
            <p:extLst/>
          </p:nvPr>
        </p:nvGraphicFramePr>
        <p:xfrm>
          <a:off x="248575" y="150921"/>
          <a:ext cx="8780015" cy="6285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 coins arrondis 3">
            <a:extLst>
              <a:ext uri="{FF2B5EF4-FFF2-40B4-BE49-F238E27FC236}">
                <a16:creationId xmlns:a16="http://schemas.microsoft.com/office/drawing/2014/main" id="{AE613772-8ACB-447D-B921-14D37EED0C57}"/>
              </a:ext>
            </a:extLst>
          </p:cNvPr>
          <p:cNvSpPr/>
          <p:nvPr/>
        </p:nvSpPr>
        <p:spPr>
          <a:xfrm>
            <a:off x="3768570" y="4412200"/>
            <a:ext cx="2417686" cy="1012055"/>
          </a:xfrm>
          <a:prstGeom prst="roundRect">
            <a:avLst/>
          </a:prstGeom>
          <a:solidFill>
            <a:schemeClr val="bg1"/>
          </a:solidFill>
          <a:ln w="57150">
            <a:solidFill>
              <a:srgbClr val="AC77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Licences de réutilisation</a:t>
            </a:r>
          </a:p>
          <a:p>
            <a:pPr algn="ctr"/>
            <a:r>
              <a:rPr lang="fr-FR" sz="1400" dirty="0">
                <a:solidFill>
                  <a:schemeClr val="tx1"/>
                </a:solidFill>
              </a:rPr>
              <a:t>Engagement politique</a:t>
            </a:r>
          </a:p>
          <a:p>
            <a:pPr algn="ctr"/>
            <a:r>
              <a:rPr lang="fr-FR" sz="1400" dirty="0">
                <a:solidFill>
                  <a:schemeClr val="tx1"/>
                </a:solidFill>
              </a:rPr>
              <a:t>Répertoires d’outils</a:t>
            </a:r>
          </a:p>
          <a:p>
            <a:pPr algn="ctr"/>
            <a:r>
              <a:rPr lang="fr-FR" sz="1400" dirty="0">
                <a:solidFill>
                  <a:schemeClr val="tx1"/>
                </a:solidFill>
              </a:rPr>
              <a:t>Participation des financeurs</a:t>
            </a:r>
          </a:p>
        </p:txBody>
      </p:sp>
      <p:sp>
        <p:nvSpPr>
          <p:cNvPr id="3" name="Rectangle : coins arrondis 2">
            <a:extLst>
              <a:ext uri="{FF2B5EF4-FFF2-40B4-BE49-F238E27FC236}">
                <a16:creationId xmlns:a16="http://schemas.microsoft.com/office/drawing/2014/main" id="{5E7EDE32-36AD-46D0-B4DF-92A65774F7B8}"/>
              </a:ext>
            </a:extLst>
          </p:cNvPr>
          <p:cNvSpPr/>
          <p:nvPr/>
        </p:nvSpPr>
        <p:spPr>
          <a:xfrm>
            <a:off x="2614473" y="5701472"/>
            <a:ext cx="2024109" cy="1012055"/>
          </a:xfrm>
          <a:prstGeom prst="roundRect">
            <a:avLst/>
          </a:prstGeom>
          <a:noFill/>
          <a:ln w="57150">
            <a:solidFill>
              <a:srgbClr val="A1A1A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Prises de position (ex.: Proposition subversive)</a:t>
            </a:r>
          </a:p>
          <a:p>
            <a:pPr algn="ctr"/>
            <a:r>
              <a:rPr lang="fr-FR" sz="1400" dirty="0">
                <a:solidFill>
                  <a:schemeClr val="tx1"/>
                </a:solidFill>
              </a:rPr>
              <a:t>Premières plateformes</a:t>
            </a:r>
          </a:p>
          <a:p>
            <a:pPr algn="ctr"/>
            <a:r>
              <a:rPr lang="fr-FR" sz="1400" dirty="0">
                <a:solidFill>
                  <a:schemeClr val="tx1"/>
                </a:solidFill>
              </a:rPr>
              <a:t>Protocole OAI-PMH</a:t>
            </a:r>
          </a:p>
        </p:txBody>
      </p:sp>
      <p:sp>
        <p:nvSpPr>
          <p:cNvPr id="5" name="Bulle ronde 1">
            <a:extLst>
              <a:ext uri="{FF2B5EF4-FFF2-40B4-BE49-F238E27FC236}">
                <a16:creationId xmlns:a16="http://schemas.microsoft.com/office/drawing/2014/main" id="{8A8A0234-48FD-4AB1-ACF0-9865E970202A}"/>
              </a:ext>
            </a:extLst>
          </p:cNvPr>
          <p:cNvSpPr/>
          <p:nvPr/>
        </p:nvSpPr>
        <p:spPr>
          <a:xfrm>
            <a:off x="115410" y="287227"/>
            <a:ext cx="3506678" cy="2638970"/>
          </a:xfrm>
          <a:prstGeom prst="wedgeEllipseCallout">
            <a:avLst>
              <a:gd name="adj1" fmla="val 20939"/>
              <a:gd name="adj2" fmla="val 59136"/>
            </a:avLst>
          </a:prstGeom>
          <a:solidFill>
            <a:srgbClr val="AC770D"/>
          </a:solidFill>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lang="fr-FR" sz="1100" dirty="0"/>
              <a:t>« Par “accès libre” à cette littérature,</a:t>
            </a:r>
          </a:p>
          <a:p>
            <a:pPr algn="ctr"/>
            <a:r>
              <a:rPr lang="fr-FR" sz="1100" dirty="0"/>
              <a:t>nous entendons sa mise à disposition gratuite sur l’Internet public , permettant à tout un chacun de lire, télécharger, copier, transmettre, imprimer, chercher ou faire un lien vers le texte intégral de ces articles, les disséquer pour les indexer, s’en servir de données pour un logiciel, ou s’en servir à toute autre fin légale, sans barrière financière, légale ou technique autre que celles indissociables de l’accès et l’utilisation d’Internet. » (BOAI)</a:t>
            </a:r>
          </a:p>
        </p:txBody>
      </p:sp>
      <p:sp>
        <p:nvSpPr>
          <p:cNvPr id="6" name="Rectangle : coins arrondis 5">
            <a:extLst>
              <a:ext uri="{FF2B5EF4-FFF2-40B4-BE49-F238E27FC236}">
                <a16:creationId xmlns:a16="http://schemas.microsoft.com/office/drawing/2014/main" id="{FFB05E54-855C-49C3-93F5-43B3CA140149}"/>
              </a:ext>
            </a:extLst>
          </p:cNvPr>
          <p:cNvSpPr/>
          <p:nvPr/>
        </p:nvSpPr>
        <p:spPr>
          <a:xfrm>
            <a:off x="6207710" y="4559791"/>
            <a:ext cx="2577485" cy="716872"/>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r>
              <a:rPr lang="fr-FR" sz="1400" dirty="0">
                <a:solidFill>
                  <a:srgbClr val="8B600B"/>
                </a:solidFill>
              </a:rPr>
              <a:t>Budapest Open Access Initiative (2002)</a:t>
            </a:r>
          </a:p>
          <a:p>
            <a:pPr marL="285750" indent="-285750" algn="ctr">
              <a:buFont typeface="Wingdings" panose="05000000000000000000" pitchFamily="2" charset="2"/>
              <a:buChar char="Ø"/>
            </a:pPr>
            <a:r>
              <a:rPr lang="fr-FR" sz="1400" dirty="0">
                <a:solidFill>
                  <a:srgbClr val="8B600B"/>
                </a:solidFill>
              </a:rPr>
              <a:t>Déclaration de Berlin (2003)</a:t>
            </a:r>
          </a:p>
        </p:txBody>
      </p:sp>
      <p:pic>
        <p:nvPicPr>
          <p:cNvPr id="7" name="Image 6">
            <a:extLst>
              <a:ext uri="{FF2B5EF4-FFF2-40B4-BE49-F238E27FC236}">
                <a16:creationId xmlns:a16="http://schemas.microsoft.com/office/drawing/2014/main" id="{0FD3B2DC-9D5F-4FE5-BA11-D17838375A2E}"/>
              </a:ext>
            </a:extLst>
          </p:cNvPr>
          <p:cNvPicPr>
            <a:picLocks noChangeAspect="1"/>
          </p:cNvPicPr>
          <p:nvPr/>
        </p:nvPicPr>
        <p:blipFill>
          <a:blip r:embed="rId7"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461246" y="5273653"/>
            <a:ext cx="3434179" cy="1717090"/>
          </a:xfrm>
          <a:prstGeom prst="rect">
            <a:avLst/>
          </a:prstGeom>
        </p:spPr>
      </p:pic>
      <p:sp>
        <p:nvSpPr>
          <p:cNvPr id="8" name="Rectangle : coins arrondis 7">
            <a:extLst>
              <a:ext uri="{FF2B5EF4-FFF2-40B4-BE49-F238E27FC236}">
                <a16:creationId xmlns:a16="http://schemas.microsoft.com/office/drawing/2014/main" id="{CD97E2AC-8CFA-4F9E-AA70-3D559B4216C2}"/>
              </a:ext>
            </a:extLst>
          </p:cNvPr>
          <p:cNvSpPr/>
          <p:nvPr/>
        </p:nvSpPr>
        <p:spPr>
          <a:xfrm>
            <a:off x="6196982" y="3190806"/>
            <a:ext cx="2598939" cy="1012054"/>
          </a:xfrm>
          <a:prstGeom prst="roundRect">
            <a:avLst/>
          </a:prstGeom>
          <a:solidFill>
            <a:schemeClr val="bg1"/>
          </a:solidFill>
          <a:ln w="57150">
            <a:solidFill>
              <a:srgbClr val="AF5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De plus en plus de soutien institutionnel et (inter)national</a:t>
            </a:r>
          </a:p>
          <a:p>
            <a:pPr algn="ctr"/>
            <a:r>
              <a:rPr lang="fr-FR" sz="1400" dirty="0">
                <a:solidFill>
                  <a:schemeClr val="tx1"/>
                </a:solidFill>
              </a:rPr>
              <a:t>Premières contestations</a:t>
            </a:r>
          </a:p>
          <a:p>
            <a:pPr algn="ctr"/>
            <a:r>
              <a:rPr lang="fr-FR" sz="1400" dirty="0">
                <a:solidFill>
                  <a:schemeClr val="tx1"/>
                </a:solidFill>
              </a:rPr>
              <a:t>Crainte de dérives possibles</a:t>
            </a:r>
          </a:p>
        </p:txBody>
      </p:sp>
      <p:sp>
        <p:nvSpPr>
          <p:cNvPr id="9" name="Rectangle : coins arrondis 8">
            <a:extLst>
              <a:ext uri="{FF2B5EF4-FFF2-40B4-BE49-F238E27FC236}">
                <a16:creationId xmlns:a16="http://schemas.microsoft.com/office/drawing/2014/main" id="{77932DA8-1E77-42C0-BCAC-70089BD2896E}"/>
              </a:ext>
            </a:extLst>
          </p:cNvPr>
          <p:cNvSpPr/>
          <p:nvPr/>
        </p:nvSpPr>
        <p:spPr>
          <a:xfrm>
            <a:off x="4700726" y="910882"/>
            <a:ext cx="1999696" cy="759982"/>
          </a:xfrm>
          <a:prstGeom prst="roundRect">
            <a:avLst/>
          </a:prstGeom>
          <a:solidFill>
            <a:schemeClr val="bg1"/>
          </a:solidFill>
          <a:ln w="57150">
            <a:solidFill>
              <a:srgbClr val="B43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Vers un </a:t>
            </a:r>
            <a:r>
              <a:rPr lang="fr-FR" sz="1400" dirty="0" err="1">
                <a:solidFill>
                  <a:schemeClr val="tx1"/>
                </a:solidFill>
              </a:rPr>
              <a:t>éc</a:t>
            </a:r>
            <a:r>
              <a:rPr lang="fr-FR" sz="1400" b="1" dirty="0" err="1">
                <a:solidFill>
                  <a:schemeClr val="tx1"/>
                </a:solidFill>
              </a:rPr>
              <a:t>open</a:t>
            </a:r>
            <a:r>
              <a:rPr lang="fr-FR" sz="1400" dirty="0" err="1">
                <a:solidFill>
                  <a:schemeClr val="tx1"/>
                </a:solidFill>
              </a:rPr>
              <a:t>système</a:t>
            </a:r>
            <a:r>
              <a:rPr lang="fr-FR" sz="1400" dirty="0">
                <a:solidFill>
                  <a:schemeClr val="tx1"/>
                </a:solidFill>
              </a:rPr>
              <a:t> global ?</a:t>
            </a:r>
          </a:p>
          <a:p>
            <a:pPr algn="ctr"/>
            <a:r>
              <a:rPr lang="fr-FR" sz="1400" dirty="0">
                <a:solidFill>
                  <a:schemeClr val="tx1"/>
                </a:solidFill>
              </a:rPr>
              <a:t>Législation </a:t>
            </a:r>
            <a:r>
              <a:rPr lang="fr-FR" sz="1400" i="1" dirty="0">
                <a:solidFill>
                  <a:schemeClr val="tx1"/>
                </a:solidFill>
              </a:rPr>
              <a:t>open data</a:t>
            </a:r>
            <a:endParaRPr lang="fr-FR" sz="1400" dirty="0">
              <a:solidFill>
                <a:schemeClr val="tx1"/>
              </a:solidFill>
            </a:endParaRPr>
          </a:p>
        </p:txBody>
      </p:sp>
      <p:sp>
        <p:nvSpPr>
          <p:cNvPr id="10" name="Ellipse 9">
            <a:extLst>
              <a:ext uri="{FF2B5EF4-FFF2-40B4-BE49-F238E27FC236}">
                <a16:creationId xmlns:a16="http://schemas.microsoft.com/office/drawing/2014/main" id="{BF0B40A4-E85A-4B26-90B0-1515FEB72055}"/>
              </a:ext>
            </a:extLst>
          </p:cNvPr>
          <p:cNvSpPr/>
          <p:nvPr/>
        </p:nvSpPr>
        <p:spPr>
          <a:xfrm>
            <a:off x="8558482" y="102328"/>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11" name="Ellipse 10">
            <a:hlinkClick r:id="rId8" action="ppaction://hlinksldjump"/>
            <a:extLst>
              <a:ext uri="{FF2B5EF4-FFF2-40B4-BE49-F238E27FC236}">
                <a16:creationId xmlns:a16="http://schemas.microsoft.com/office/drawing/2014/main" id="{C7A85812-C215-46F7-96DC-BC76CEB48722}"/>
              </a:ext>
            </a:extLst>
          </p:cNvPr>
          <p:cNvSpPr/>
          <p:nvPr/>
        </p:nvSpPr>
        <p:spPr>
          <a:xfrm>
            <a:off x="8558482" y="6323672"/>
            <a:ext cx="432000" cy="432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sz="2800" b="1" dirty="0"/>
              <a:t>R</a:t>
            </a:r>
          </a:p>
        </p:txBody>
      </p:sp>
    </p:spTree>
    <p:extLst>
      <p:ext uri="{BB962C8B-B14F-4D97-AF65-F5344CB8AC3E}">
        <p14:creationId xmlns:p14="http://schemas.microsoft.com/office/powerpoint/2010/main" val="3209043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ABC7B3F-A2B0-4E83-B433-FF75478A16D9}"/>
              </a:ext>
            </a:extLst>
          </p:cNvPr>
          <p:cNvPicPr>
            <a:picLocks noChangeAspect="1"/>
          </p:cNvPicPr>
          <p:nvPr/>
        </p:nvPicPr>
        <p:blipFill>
          <a:blip r:embed="rId2"/>
          <a:stretch>
            <a:fillRect/>
          </a:stretch>
        </p:blipFill>
        <p:spPr>
          <a:xfrm>
            <a:off x="2787136" y="340518"/>
            <a:ext cx="6236214" cy="6176963"/>
          </a:xfrm>
          <a:prstGeom prst="rect">
            <a:avLst/>
          </a:prstGeom>
        </p:spPr>
      </p:pic>
      <p:sp>
        <p:nvSpPr>
          <p:cNvPr id="2" name="Titre 1">
            <a:extLst>
              <a:ext uri="{FF2B5EF4-FFF2-40B4-BE49-F238E27FC236}">
                <a16:creationId xmlns:a16="http://schemas.microsoft.com/office/drawing/2014/main" id="{450BA31F-CCDE-498E-A9D8-95824B06EA05}"/>
              </a:ext>
            </a:extLst>
          </p:cNvPr>
          <p:cNvSpPr>
            <a:spLocks noGrp="1"/>
          </p:cNvSpPr>
          <p:nvPr>
            <p:ph type="title"/>
          </p:nvPr>
        </p:nvSpPr>
        <p:spPr>
          <a:xfrm>
            <a:off x="156113" y="2562651"/>
            <a:ext cx="3098799" cy="2304248"/>
          </a:xfrm>
        </p:spPr>
        <p:txBody>
          <a:bodyPr>
            <a:normAutofit fontScale="90000"/>
          </a:bodyPr>
          <a:lstStyle/>
          <a:p>
            <a:r>
              <a:rPr lang="fr-FR" sz="3700" dirty="0"/>
              <a:t>Les composantes de la science ouverte</a:t>
            </a:r>
            <a:br>
              <a:rPr lang="fr-FR" sz="3200" dirty="0"/>
            </a:br>
            <a:r>
              <a:rPr lang="fr-FR" sz="1800" dirty="0"/>
              <a:t> </a:t>
            </a:r>
            <a:r>
              <a:rPr lang="fr-FR" sz="1000" dirty="0"/>
              <a:t> </a:t>
            </a:r>
            <a:br>
              <a:rPr lang="fr-FR" sz="3200" dirty="0"/>
            </a:br>
            <a:r>
              <a:rPr lang="fr-FR" sz="2200" dirty="0"/>
              <a:t>(pastilles cliquables)</a:t>
            </a:r>
            <a:endParaRPr lang="fr-FR" sz="3200" dirty="0"/>
          </a:p>
        </p:txBody>
      </p:sp>
      <p:sp>
        <p:nvSpPr>
          <p:cNvPr id="3" name="Espace réservé du texte 2">
            <a:extLst>
              <a:ext uri="{FF2B5EF4-FFF2-40B4-BE49-F238E27FC236}">
                <a16:creationId xmlns:a16="http://schemas.microsoft.com/office/drawing/2014/main" id="{8CA6E36E-B8E3-4AC2-8FAC-EEF50250F2A1}"/>
              </a:ext>
            </a:extLst>
          </p:cNvPr>
          <p:cNvSpPr>
            <a:spLocks noGrp="1"/>
          </p:cNvSpPr>
          <p:nvPr>
            <p:ph type="body" idx="1"/>
          </p:nvPr>
        </p:nvSpPr>
        <p:spPr>
          <a:xfrm>
            <a:off x="156113" y="5171699"/>
            <a:ext cx="2526505" cy="676652"/>
          </a:xfrm>
        </p:spPr>
        <p:txBody>
          <a:bodyPr>
            <a:normAutofit/>
          </a:bodyPr>
          <a:lstStyle/>
          <a:p>
            <a:r>
              <a:rPr lang="fr-FR" dirty="0"/>
              <a:t>Niveau : débutant</a:t>
            </a:r>
          </a:p>
        </p:txBody>
      </p:sp>
      <p:sp>
        <p:nvSpPr>
          <p:cNvPr id="4" name="Ellipse 3">
            <a:extLst>
              <a:ext uri="{FF2B5EF4-FFF2-40B4-BE49-F238E27FC236}">
                <a16:creationId xmlns:a16="http://schemas.microsoft.com/office/drawing/2014/main" id="{FD522D42-A2FF-4B65-A396-934922CBB7C5}"/>
              </a:ext>
            </a:extLst>
          </p:cNvPr>
          <p:cNvSpPr/>
          <p:nvPr/>
        </p:nvSpPr>
        <p:spPr>
          <a:xfrm>
            <a:off x="8558482" y="102328"/>
            <a:ext cx="432000" cy="432000"/>
          </a:xfrm>
          <a:prstGeom prst="ellipse">
            <a:avLst/>
          </a:prstGeom>
          <a:solidFill>
            <a:srgbClr val="7030A0"/>
          </a:solidFill>
          <a:ln>
            <a:solidFill>
              <a:srgbClr val="00206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r-FR" sz="2800" b="1" dirty="0"/>
          </a:p>
        </p:txBody>
      </p:sp>
      <p:sp>
        <p:nvSpPr>
          <p:cNvPr id="6" name="ZoneTexte 5">
            <a:extLst>
              <a:ext uri="{FF2B5EF4-FFF2-40B4-BE49-F238E27FC236}">
                <a16:creationId xmlns:a16="http://schemas.microsoft.com/office/drawing/2014/main" id="{985916DD-B7D0-4F9E-9F27-F937CDE637B8}"/>
              </a:ext>
            </a:extLst>
          </p:cNvPr>
          <p:cNvSpPr txBox="1"/>
          <p:nvPr/>
        </p:nvSpPr>
        <p:spPr>
          <a:xfrm>
            <a:off x="2682618" y="6507182"/>
            <a:ext cx="2051050" cy="276999"/>
          </a:xfrm>
          <a:prstGeom prst="rect">
            <a:avLst/>
          </a:prstGeom>
          <a:noFill/>
        </p:spPr>
        <p:txBody>
          <a:bodyPr wrap="square" rtlCol="0">
            <a:spAutoFit/>
          </a:bodyPr>
          <a:lstStyle/>
          <a:p>
            <a:r>
              <a:rPr lang="fr-FR" sz="1200" dirty="0"/>
              <a:t>Source de l’image : </a:t>
            </a:r>
            <a:r>
              <a:rPr lang="fr-FR" sz="1200" dirty="0">
                <a:hlinkClick r:id="rId3"/>
              </a:rPr>
              <a:t>Unesco</a:t>
            </a:r>
            <a:endParaRPr lang="fr-FR" sz="1200" dirty="0"/>
          </a:p>
        </p:txBody>
      </p:sp>
    </p:spTree>
    <p:extLst>
      <p:ext uri="{BB962C8B-B14F-4D97-AF65-F5344CB8AC3E}">
        <p14:creationId xmlns:p14="http://schemas.microsoft.com/office/powerpoint/2010/main" val="393780807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1515</TotalTime>
  <Words>8616</Words>
  <Application>Microsoft Office PowerPoint</Application>
  <PresentationFormat>Affichage à l'écran (4:3)</PresentationFormat>
  <Paragraphs>494</Paragraphs>
  <Slides>43</Slides>
  <Notes>28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43</vt:i4>
      </vt:variant>
    </vt:vector>
  </HeadingPairs>
  <TitlesOfParts>
    <vt:vector size="48" baseType="lpstr">
      <vt:lpstr>Arial</vt:lpstr>
      <vt:lpstr>Calibri</vt:lpstr>
      <vt:lpstr>Calibri Light</vt:lpstr>
      <vt:lpstr>Wingdings</vt:lpstr>
      <vt:lpstr>Thème Office</vt:lpstr>
      <vt:lpstr>Initiation à la science ouverte  Niveau débutant</vt:lpstr>
      <vt:lpstr>Mode d’emploi indicatif</vt:lpstr>
      <vt:lpstr>Définir la science ouverte</vt:lpstr>
      <vt:lpstr>Qu’appelle-t-on science ouverte ?</vt:lpstr>
      <vt:lpstr>Les principes de la science ouverte</vt:lpstr>
      <vt:lpstr>Les principaux concepts de la science ouverte</vt:lpstr>
      <vt:lpstr>Ouvrir, c’est bien, diffuser, c’est mieux</vt:lpstr>
      <vt:lpstr>Présentation PowerPoint</vt:lpstr>
      <vt:lpstr>Les composantes de la science ouverte    (pastilles cliquables)</vt:lpstr>
      <vt:lpstr>L’accès ouvert</vt:lpstr>
      <vt:lpstr>Qu’est-ce que l’accès ouvert ?</vt:lpstr>
      <vt:lpstr>Un des déclencheurs de l’accès ouvert : le problème de la double addition (double dipping)</vt:lpstr>
      <vt:lpstr>Les principales voies de l’accès ouvert</vt:lpstr>
      <vt:lpstr>Cadre juridique de l’ouverture des publications en France</vt:lpstr>
      <vt:lpstr>Les financeurs de la recherche et l’accès aux publications</vt:lpstr>
      <vt:lpstr>L’ouverture des données et matériaux de recherche</vt:lpstr>
      <vt:lpstr>Qu’est-ce qu’une donnée de la recherche ?</vt:lpstr>
      <vt:lpstr>Pourquoi ouvrir les données de la recherche ?</vt:lpstr>
      <vt:lpstr>Comment partager des données de recherche ?</vt:lpstr>
      <vt:lpstr>Cadre juridique de l’ouverture des données de recherche en France</vt:lpstr>
      <vt:lpstr>Les matériels ouverts</vt:lpstr>
      <vt:lpstr>Les logiciels libres</vt:lpstr>
      <vt:lpstr>Logiciels et recherche scientifique</vt:lpstr>
      <vt:lpstr>Enjeux de la conservation et de la mise à disposition des logiciels</vt:lpstr>
      <vt:lpstr>Les logiciels libres</vt:lpstr>
      <vt:lpstr>Ouvrir la recherche en train de se faire</vt:lpstr>
      <vt:lpstr>« Carnets de notes » ouverts</vt:lpstr>
      <vt:lpstr>Laboratoires ouverts</vt:lpstr>
      <vt:lpstr>Infrastructures ouvertes</vt:lpstr>
      <vt:lpstr>Que sont les infrastructures de recherche ?</vt:lpstr>
      <vt:lpstr>Ouvrir les infrastructures</vt:lpstr>
      <vt:lpstr>Évaluation ouverte</vt:lpstr>
      <vt:lpstr>Comment la science est-elle évaluée ?</vt:lpstr>
      <vt:lpstr>Une évaluation opaque</vt:lpstr>
      <vt:lpstr>Ouvrir l’évaluation qualitative</vt:lpstr>
      <vt:lpstr>Ouvrir l’évaluation quantitative</vt:lpstr>
      <vt:lpstr>Ouvrir la science avec et pour la société</vt:lpstr>
      <vt:lpstr>Ressources éducatives libres</vt:lpstr>
      <vt:lpstr>Innovation ouverte</vt:lpstr>
      <vt:lpstr>Sciences citoyennes</vt:lpstr>
      <vt:lpstr>Production participative</vt:lpstr>
      <vt:lpstr>Merci pour votre lecture attentive !</vt:lpstr>
      <vt:lpstr>Droits d’auteur et réutilisation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science ouverte</dc:title>
  <dc:creator>Justine Fabre</dc:creator>
  <cp:lastModifiedBy>Justine Fabre</cp:lastModifiedBy>
  <cp:revision>74</cp:revision>
  <dcterms:created xsi:type="dcterms:W3CDTF">2021-04-23T07:10:31Z</dcterms:created>
  <dcterms:modified xsi:type="dcterms:W3CDTF">2021-04-28T10:13:32Z</dcterms:modified>
</cp:coreProperties>
</file>