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62"/>
  </p:notesMasterIdLst>
  <p:handoutMasterIdLst>
    <p:handoutMasterId r:id="rId163"/>
  </p:handoutMasterIdLst>
  <p:sldIdLst>
    <p:sldId id="256" r:id="rId3"/>
    <p:sldId id="266" r:id="rId4"/>
    <p:sldId id="400" r:id="rId5"/>
    <p:sldId id="351" r:id="rId6"/>
    <p:sldId id="411" r:id="rId7"/>
    <p:sldId id="349" r:id="rId8"/>
    <p:sldId id="352" r:id="rId9"/>
    <p:sldId id="452" r:id="rId10"/>
    <p:sldId id="453" r:id="rId11"/>
    <p:sldId id="454" r:id="rId12"/>
    <p:sldId id="350" r:id="rId13"/>
    <p:sldId id="375" r:id="rId14"/>
    <p:sldId id="374" r:id="rId15"/>
    <p:sldId id="372" r:id="rId16"/>
    <p:sldId id="393" r:id="rId17"/>
    <p:sldId id="380" r:id="rId18"/>
    <p:sldId id="390" r:id="rId19"/>
    <p:sldId id="395" r:id="rId20"/>
    <p:sldId id="376" r:id="rId21"/>
    <p:sldId id="394" r:id="rId22"/>
    <p:sldId id="391" r:id="rId23"/>
    <p:sldId id="382" r:id="rId24"/>
    <p:sldId id="377" r:id="rId25"/>
    <p:sldId id="386" r:id="rId26"/>
    <p:sldId id="383" r:id="rId27"/>
    <p:sldId id="384" r:id="rId28"/>
    <p:sldId id="378" r:id="rId29"/>
    <p:sldId id="389" r:id="rId30"/>
    <p:sldId id="397" r:id="rId31"/>
    <p:sldId id="373" r:id="rId32"/>
    <p:sldId id="296" r:id="rId33"/>
    <p:sldId id="398" r:id="rId34"/>
    <p:sldId id="320" r:id="rId35"/>
    <p:sldId id="405" r:id="rId36"/>
    <p:sldId id="407" r:id="rId37"/>
    <p:sldId id="401" r:id="rId38"/>
    <p:sldId id="415" r:id="rId39"/>
    <p:sldId id="402" r:id="rId40"/>
    <p:sldId id="408" r:id="rId41"/>
    <p:sldId id="409" r:id="rId42"/>
    <p:sldId id="410" r:id="rId43"/>
    <p:sldId id="297" r:id="rId44"/>
    <p:sldId id="318" r:id="rId45"/>
    <p:sldId id="387" r:id="rId46"/>
    <p:sldId id="388" r:id="rId47"/>
    <p:sldId id="399" r:id="rId48"/>
    <p:sldId id="379" r:id="rId49"/>
    <p:sldId id="385" r:id="rId50"/>
    <p:sldId id="281" r:id="rId51"/>
    <p:sldId id="283" r:id="rId52"/>
    <p:sldId id="412" r:id="rId53"/>
    <p:sldId id="316" r:id="rId54"/>
    <p:sldId id="416" r:id="rId55"/>
    <p:sldId id="421" r:id="rId56"/>
    <p:sldId id="427" r:id="rId57"/>
    <p:sldId id="428" r:id="rId58"/>
    <p:sldId id="285" r:id="rId59"/>
    <p:sldId id="292" r:id="rId60"/>
    <p:sldId id="424" r:id="rId61"/>
    <p:sldId id="425" r:id="rId62"/>
    <p:sldId id="298" r:id="rId63"/>
    <p:sldId id="447" r:id="rId64"/>
    <p:sldId id="426" r:id="rId65"/>
    <p:sldId id="294" r:id="rId66"/>
    <p:sldId id="286" r:id="rId67"/>
    <p:sldId id="287" r:id="rId68"/>
    <p:sldId id="299" r:id="rId69"/>
    <p:sldId id="315" r:id="rId70"/>
    <p:sldId id="434" r:id="rId71"/>
    <p:sldId id="433" r:id="rId72"/>
    <p:sldId id="328" r:id="rId73"/>
    <p:sldId id="288" r:id="rId74"/>
    <p:sldId id="329" r:id="rId75"/>
    <p:sldId id="330" r:id="rId76"/>
    <p:sldId id="331" r:id="rId77"/>
    <p:sldId id="289" r:id="rId78"/>
    <p:sldId id="340" r:id="rId79"/>
    <p:sldId id="341" r:id="rId80"/>
    <p:sldId id="295" r:id="rId81"/>
    <p:sldId id="413" r:id="rId82"/>
    <p:sldId id="353" r:id="rId83"/>
    <p:sldId id="354" r:id="rId84"/>
    <p:sldId id="355" r:id="rId85"/>
    <p:sldId id="357" r:id="rId86"/>
    <p:sldId id="358" r:id="rId87"/>
    <p:sldId id="359" r:id="rId88"/>
    <p:sldId id="371" r:id="rId89"/>
    <p:sldId id="360" r:id="rId90"/>
    <p:sldId id="361" r:id="rId91"/>
    <p:sldId id="429" r:id="rId92"/>
    <p:sldId id="430" r:id="rId93"/>
    <p:sldId id="431" r:id="rId94"/>
    <p:sldId id="368" r:id="rId95"/>
    <p:sldId id="369" r:id="rId96"/>
    <p:sldId id="362" r:id="rId97"/>
    <p:sldId id="363" r:id="rId98"/>
    <p:sldId id="364" r:id="rId99"/>
    <p:sldId id="365" r:id="rId100"/>
    <p:sldId id="366" r:id="rId101"/>
    <p:sldId id="370" r:id="rId102"/>
    <p:sldId id="367" r:id="rId103"/>
    <p:sldId id="257" r:id="rId104"/>
    <p:sldId id="262" r:id="rId105"/>
    <p:sldId id="258" r:id="rId106"/>
    <p:sldId id="432" r:id="rId107"/>
    <p:sldId id="259" r:id="rId108"/>
    <p:sldId id="260" r:id="rId109"/>
    <p:sldId id="268" r:id="rId110"/>
    <p:sldId id="261" r:id="rId111"/>
    <p:sldId id="327" r:id="rId112"/>
    <p:sldId id="325" r:id="rId113"/>
    <p:sldId id="312" r:id="rId114"/>
    <p:sldId id="334" r:id="rId115"/>
    <p:sldId id="333" r:id="rId116"/>
    <p:sldId id="344" r:id="rId117"/>
    <p:sldId id="345" r:id="rId118"/>
    <p:sldId id="419" r:id="rId119"/>
    <p:sldId id="418" r:id="rId120"/>
    <p:sldId id="417" r:id="rId121"/>
    <p:sldId id="420" r:id="rId122"/>
    <p:sldId id="264" r:id="rId123"/>
    <p:sldId id="321" r:id="rId124"/>
    <p:sldId id="322" r:id="rId125"/>
    <p:sldId id="323" r:id="rId126"/>
    <p:sldId id="324" r:id="rId127"/>
    <p:sldId id="338" r:id="rId128"/>
    <p:sldId id="435" r:id="rId129"/>
    <p:sldId id="436" r:id="rId130"/>
    <p:sldId id="437" r:id="rId131"/>
    <p:sldId id="438" r:id="rId132"/>
    <p:sldId id="442" r:id="rId133"/>
    <p:sldId id="443" r:id="rId134"/>
    <p:sldId id="445" r:id="rId135"/>
    <p:sldId id="446" r:id="rId136"/>
    <p:sldId id="444" r:id="rId137"/>
    <p:sldId id="332" r:id="rId138"/>
    <p:sldId id="342" r:id="rId139"/>
    <p:sldId id="343" r:id="rId140"/>
    <p:sldId id="347" r:id="rId141"/>
    <p:sldId id="348" r:id="rId142"/>
    <p:sldId id="311" r:id="rId143"/>
    <p:sldId id="307" r:id="rId144"/>
    <p:sldId id="346" r:id="rId145"/>
    <p:sldId id="414" r:id="rId146"/>
    <p:sldId id="449" r:id="rId147"/>
    <p:sldId id="450" r:id="rId148"/>
    <p:sldId id="451" r:id="rId149"/>
    <p:sldId id="314" r:id="rId150"/>
    <p:sldId id="448" r:id="rId151"/>
    <p:sldId id="422" r:id="rId152"/>
    <p:sldId id="317" r:id="rId153"/>
    <p:sldId id="423" r:id="rId154"/>
    <p:sldId id="381" r:id="rId155"/>
    <p:sldId id="396" r:id="rId156"/>
    <p:sldId id="404" r:id="rId157"/>
    <p:sldId id="403" r:id="rId158"/>
    <p:sldId id="406" r:id="rId159"/>
    <p:sldId id="439" r:id="rId160"/>
    <p:sldId id="310" r:id="rId161"/>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barou" initials="c" lastIdx="3" clrIdx="0">
    <p:extLst>
      <p:ext uri="{19B8F6BF-5375-455C-9EA6-DF929625EA0E}">
        <p15:presenceInfo xmlns:p15="http://schemas.microsoft.com/office/powerpoint/2012/main" userId="chabaro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FFFF96"/>
    <a:srgbClr val="FFFF00"/>
    <a:srgbClr val="FF00FF"/>
    <a:srgbClr val="00FFFF"/>
    <a:srgbClr val="0000FF"/>
    <a:srgbClr val="00FF00"/>
    <a:srgbClr val="FF0000"/>
    <a:srgbClr val="6600CC"/>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58" autoAdjust="0"/>
  </p:normalViewPr>
  <p:slideViewPr>
    <p:cSldViewPr snapToGrid="0">
      <p:cViewPr varScale="1">
        <p:scale>
          <a:sx n="60" d="100"/>
          <a:sy n="60" d="100"/>
        </p:scale>
        <p:origin x="840"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1F3CBB88-DB87-46E6-8EE0-0AD583F744EF}" type="datetimeFigureOut">
              <a:rPr lang="fr-FR" smtClean="0"/>
              <a:t>27/11/2019</a:t>
            </a:fld>
            <a:endParaRPr lang="fr-FR"/>
          </a:p>
        </p:txBody>
      </p:sp>
      <p:sp>
        <p:nvSpPr>
          <p:cNvPr id="4" name="Espace réservé du pied de page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362EDC6F-6C3A-41C3-849E-3CD4F1635C51}" type="slidenum">
              <a:rPr lang="fr-FR" smtClean="0"/>
              <a:t>‹N°›</a:t>
            </a:fld>
            <a:endParaRPr lang="fr-FR"/>
          </a:p>
        </p:txBody>
      </p:sp>
    </p:spTree>
    <p:extLst>
      <p:ext uri="{BB962C8B-B14F-4D97-AF65-F5344CB8AC3E}">
        <p14:creationId xmlns:p14="http://schemas.microsoft.com/office/powerpoint/2010/main" val="3831664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2EE10B5-9023-4D54-B36C-04D396B85783}" type="datetimeFigureOut">
              <a:rPr lang="fr-FR" smtClean="0"/>
              <a:t>27/11/2019</a:t>
            </a:fld>
            <a:endParaRPr lang="fr-FR"/>
          </a:p>
        </p:txBody>
      </p:sp>
      <p:sp>
        <p:nvSpPr>
          <p:cNvPr id="4" name="Espace réservé de l'image des diapositives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72FA27A-54BB-4BEA-8E4A-D3869BF0244C}" type="slidenum">
              <a:rPr lang="fr-FR" smtClean="0"/>
              <a:t>‹N°›</a:t>
            </a:fld>
            <a:endParaRPr lang="fr-FR"/>
          </a:p>
        </p:txBody>
      </p:sp>
    </p:spTree>
    <p:extLst>
      <p:ext uri="{BB962C8B-B14F-4D97-AF65-F5344CB8AC3E}">
        <p14:creationId xmlns:p14="http://schemas.microsoft.com/office/powerpoint/2010/main" val="298360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otranscribe.com/"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a:t>
            </a:fld>
            <a:endParaRPr lang="fr-FR"/>
          </a:p>
        </p:txBody>
      </p:sp>
    </p:spTree>
    <p:extLst>
      <p:ext uri="{BB962C8B-B14F-4D97-AF65-F5344CB8AC3E}">
        <p14:creationId xmlns:p14="http://schemas.microsoft.com/office/powerpoint/2010/main" val="2455953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a:t>
            </a:fld>
            <a:endParaRPr lang="fr-FR"/>
          </a:p>
        </p:txBody>
      </p:sp>
    </p:spTree>
    <p:extLst>
      <p:ext uri="{BB962C8B-B14F-4D97-AF65-F5344CB8AC3E}">
        <p14:creationId xmlns:p14="http://schemas.microsoft.com/office/powerpoint/2010/main" val="33863654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105</a:t>
            </a:fld>
            <a:endParaRPr lang="fr-FR"/>
          </a:p>
        </p:txBody>
      </p:sp>
    </p:spTree>
    <p:extLst>
      <p:ext uri="{BB962C8B-B14F-4D97-AF65-F5344CB8AC3E}">
        <p14:creationId xmlns:p14="http://schemas.microsoft.com/office/powerpoint/2010/main" val="18458123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106</a:t>
            </a:fld>
            <a:endParaRPr lang="fr-FR"/>
          </a:p>
        </p:txBody>
      </p:sp>
    </p:spTree>
    <p:extLst>
      <p:ext uri="{BB962C8B-B14F-4D97-AF65-F5344CB8AC3E}">
        <p14:creationId xmlns:p14="http://schemas.microsoft.com/office/powerpoint/2010/main" val="17840015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107</a:t>
            </a:fld>
            <a:endParaRPr lang="fr-FR"/>
          </a:p>
        </p:txBody>
      </p:sp>
    </p:spTree>
    <p:extLst>
      <p:ext uri="{BB962C8B-B14F-4D97-AF65-F5344CB8AC3E}">
        <p14:creationId xmlns:p14="http://schemas.microsoft.com/office/powerpoint/2010/main" val="33668075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108</a:t>
            </a:fld>
            <a:endParaRPr lang="fr-FR"/>
          </a:p>
        </p:txBody>
      </p:sp>
    </p:spTree>
    <p:extLst>
      <p:ext uri="{BB962C8B-B14F-4D97-AF65-F5344CB8AC3E}">
        <p14:creationId xmlns:p14="http://schemas.microsoft.com/office/powerpoint/2010/main" val="39262162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kern="1200" dirty="0">
              <a:solidFill>
                <a:schemeClr val="tx1"/>
              </a:solidFill>
              <a:effectLst/>
              <a:latin typeface="+mn-lt"/>
              <a:ea typeface="+mn-ea"/>
              <a:cs typeface="+mn-cs"/>
              <a:hlinkClick r:id="rId3"/>
            </a:endParaRPr>
          </a:p>
          <a:p>
            <a:r>
              <a:rPr lang="fr-FR" dirty="0"/>
              <a:t/>
            </a:r>
            <a:br>
              <a:rPr lang="fr-FR" dirty="0"/>
            </a:br>
            <a:endParaRPr lang="fr-FR" dirty="0"/>
          </a:p>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109</a:t>
            </a:fld>
            <a:endParaRPr lang="fr-FR"/>
          </a:p>
        </p:txBody>
      </p:sp>
    </p:spTree>
    <p:extLst>
      <p:ext uri="{BB962C8B-B14F-4D97-AF65-F5344CB8AC3E}">
        <p14:creationId xmlns:p14="http://schemas.microsoft.com/office/powerpoint/2010/main" val="4576330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110</a:t>
            </a:fld>
            <a:endParaRPr lang="fr-FR"/>
          </a:p>
        </p:txBody>
      </p:sp>
    </p:spTree>
    <p:extLst>
      <p:ext uri="{BB962C8B-B14F-4D97-AF65-F5344CB8AC3E}">
        <p14:creationId xmlns:p14="http://schemas.microsoft.com/office/powerpoint/2010/main" val="13479784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111</a:t>
            </a:fld>
            <a:endParaRPr lang="fr-FR"/>
          </a:p>
        </p:txBody>
      </p:sp>
    </p:spTree>
    <p:extLst>
      <p:ext uri="{BB962C8B-B14F-4D97-AF65-F5344CB8AC3E}">
        <p14:creationId xmlns:p14="http://schemas.microsoft.com/office/powerpoint/2010/main" val="15033755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112</a:t>
            </a:fld>
            <a:endParaRPr lang="fr-FR"/>
          </a:p>
        </p:txBody>
      </p:sp>
    </p:spTree>
    <p:extLst>
      <p:ext uri="{BB962C8B-B14F-4D97-AF65-F5344CB8AC3E}">
        <p14:creationId xmlns:p14="http://schemas.microsoft.com/office/powerpoint/2010/main" val="35588193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113</a:t>
            </a:fld>
            <a:endParaRPr lang="fr-FR"/>
          </a:p>
        </p:txBody>
      </p:sp>
    </p:spTree>
    <p:extLst>
      <p:ext uri="{BB962C8B-B14F-4D97-AF65-F5344CB8AC3E}">
        <p14:creationId xmlns:p14="http://schemas.microsoft.com/office/powerpoint/2010/main" val="34286631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114</a:t>
            </a:fld>
            <a:endParaRPr lang="fr-FR"/>
          </a:p>
        </p:txBody>
      </p:sp>
    </p:spTree>
    <p:extLst>
      <p:ext uri="{BB962C8B-B14F-4D97-AF65-F5344CB8AC3E}">
        <p14:creationId xmlns:p14="http://schemas.microsoft.com/office/powerpoint/2010/main" val="169431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a:t>
            </a:fld>
            <a:endParaRPr lang="fr-FR"/>
          </a:p>
        </p:txBody>
      </p:sp>
    </p:spTree>
    <p:extLst>
      <p:ext uri="{BB962C8B-B14F-4D97-AF65-F5344CB8AC3E}">
        <p14:creationId xmlns:p14="http://schemas.microsoft.com/office/powerpoint/2010/main" val="2473078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115</a:t>
            </a:fld>
            <a:endParaRPr lang="fr-FR"/>
          </a:p>
        </p:txBody>
      </p:sp>
    </p:spTree>
    <p:extLst>
      <p:ext uri="{BB962C8B-B14F-4D97-AF65-F5344CB8AC3E}">
        <p14:creationId xmlns:p14="http://schemas.microsoft.com/office/powerpoint/2010/main" val="19699997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116</a:t>
            </a:fld>
            <a:endParaRPr lang="fr-FR"/>
          </a:p>
        </p:txBody>
      </p:sp>
    </p:spTree>
    <p:extLst>
      <p:ext uri="{BB962C8B-B14F-4D97-AF65-F5344CB8AC3E}">
        <p14:creationId xmlns:p14="http://schemas.microsoft.com/office/powerpoint/2010/main" val="11799390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117</a:t>
            </a:fld>
            <a:endParaRPr lang="fr-FR"/>
          </a:p>
        </p:txBody>
      </p:sp>
    </p:spTree>
    <p:extLst>
      <p:ext uri="{BB962C8B-B14F-4D97-AF65-F5344CB8AC3E}">
        <p14:creationId xmlns:p14="http://schemas.microsoft.com/office/powerpoint/2010/main" val="21837437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118</a:t>
            </a:fld>
            <a:endParaRPr lang="fr-FR"/>
          </a:p>
        </p:txBody>
      </p:sp>
    </p:spTree>
    <p:extLst>
      <p:ext uri="{BB962C8B-B14F-4D97-AF65-F5344CB8AC3E}">
        <p14:creationId xmlns:p14="http://schemas.microsoft.com/office/powerpoint/2010/main" val="1783272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119</a:t>
            </a:fld>
            <a:endParaRPr lang="fr-FR"/>
          </a:p>
        </p:txBody>
      </p:sp>
    </p:spTree>
    <p:extLst>
      <p:ext uri="{BB962C8B-B14F-4D97-AF65-F5344CB8AC3E}">
        <p14:creationId xmlns:p14="http://schemas.microsoft.com/office/powerpoint/2010/main" val="40398112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120</a:t>
            </a:fld>
            <a:endParaRPr lang="fr-FR"/>
          </a:p>
        </p:txBody>
      </p:sp>
    </p:spTree>
    <p:extLst>
      <p:ext uri="{BB962C8B-B14F-4D97-AF65-F5344CB8AC3E}">
        <p14:creationId xmlns:p14="http://schemas.microsoft.com/office/powerpoint/2010/main" val="11159679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121</a:t>
            </a:fld>
            <a:endParaRPr lang="fr-FR"/>
          </a:p>
        </p:txBody>
      </p:sp>
    </p:spTree>
    <p:extLst>
      <p:ext uri="{BB962C8B-B14F-4D97-AF65-F5344CB8AC3E}">
        <p14:creationId xmlns:p14="http://schemas.microsoft.com/office/powerpoint/2010/main" val="5459988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122</a:t>
            </a:fld>
            <a:endParaRPr lang="fr-FR"/>
          </a:p>
        </p:txBody>
      </p:sp>
    </p:spTree>
    <p:extLst>
      <p:ext uri="{BB962C8B-B14F-4D97-AF65-F5344CB8AC3E}">
        <p14:creationId xmlns:p14="http://schemas.microsoft.com/office/powerpoint/2010/main" val="38909808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123</a:t>
            </a:fld>
            <a:endParaRPr lang="fr-FR"/>
          </a:p>
        </p:txBody>
      </p:sp>
    </p:spTree>
    <p:extLst>
      <p:ext uri="{BB962C8B-B14F-4D97-AF65-F5344CB8AC3E}">
        <p14:creationId xmlns:p14="http://schemas.microsoft.com/office/powerpoint/2010/main" val="25844852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124</a:t>
            </a:fld>
            <a:endParaRPr lang="fr-FR"/>
          </a:p>
        </p:txBody>
      </p:sp>
    </p:spTree>
    <p:extLst>
      <p:ext uri="{BB962C8B-B14F-4D97-AF65-F5344CB8AC3E}">
        <p14:creationId xmlns:p14="http://schemas.microsoft.com/office/powerpoint/2010/main" val="3100387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a:t>
            </a:fld>
            <a:endParaRPr lang="fr-FR"/>
          </a:p>
        </p:txBody>
      </p:sp>
    </p:spTree>
    <p:extLst>
      <p:ext uri="{BB962C8B-B14F-4D97-AF65-F5344CB8AC3E}">
        <p14:creationId xmlns:p14="http://schemas.microsoft.com/office/powerpoint/2010/main" val="97762461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125</a:t>
            </a:fld>
            <a:endParaRPr lang="fr-FR"/>
          </a:p>
        </p:txBody>
      </p:sp>
    </p:spTree>
    <p:extLst>
      <p:ext uri="{BB962C8B-B14F-4D97-AF65-F5344CB8AC3E}">
        <p14:creationId xmlns:p14="http://schemas.microsoft.com/office/powerpoint/2010/main" val="16808677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126</a:t>
            </a:fld>
            <a:endParaRPr lang="fr-FR"/>
          </a:p>
        </p:txBody>
      </p:sp>
    </p:spTree>
    <p:extLst>
      <p:ext uri="{BB962C8B-B14F-4D97-AF65-F5344CB8AC3E}">
        <p14:creationId xmlns:p14="http://schemas.microsoft.com/office/powerpoint/2010/main" val="16915170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 pitch synthétise l'histoire d'une œuvre de fiction (ou d’un projet de</a:t>
            </a:r>
            <a:r>
              <a:rPr lang="fr-FR" baseline="0" dirty="0"/>
              <a:t> vidéo pédagogique)</a:t>
            </a:r>
            <a:r>
              <a:rPr lang="fr-FR" dirty="0"/>
              <a:t> en une phrase, ou un petit paragraphe.</a:t>
            </a:r>
          </a:p>
          <a:p>
            <a:r>
              <a:rPr lang="fr-FR" dirty="0"/>
              <a:t>Un</a:t>
            </a:r>
            <a:r>
              <a:rPr lang="fr-FR" baseline="0" dirty="0"/>
              <a:t> synopsis </a:t>
            </a:r>
            <a:r>
              <a:rPr lang="fr-FR" dirty="0"/>
              <a:t>désigne le résumé condensé d'un scénario. Au contraire d'un résumé complet, le synopsis doit juste se limiter à présenter l'intrigue (l'histoire) sans révélations qui pourraient gâcher le plaisir du spectateur (appelées spoiler en anglais), il doit présenter les personnages et doit être écrit au présent de l'indicatif. </a:t>
            </a:r>
            <a:endParaRPr lang="fr-FR" baseline="0" dirty="0"/>
          </a:p>
          <a:p>
            <a:r>
              <a:rPr lang="fr-FR" baseline="0" dirty="0"/>
              <a:t>Un scénario (global) désigne l'histoire racontée du début à la fin. Il sert de guide au réalisateur.</a:t>
            </a:r>
          </a:p>
          <a:p>
            <a:r>
              <a:rPr lang="fr-FR" baseline="0" dirty="0"/>
              <a:t>Un </a:t>
            </a:r>
            <a:r>
              <a:rPr lang="fr-FR" baseline="0" dirty="0" err="1"/>
              <a:t>séquencier</a:t>
            </a:r>
            <a:endParaRPr lang="fr-FR" dirty="0"/>
          </a:p>
          <a:p>
            <a:r>
              <a:rPr lang="fr-FR" dirty="0"/>
              <a:t>Un </a:t>
            </a:r>
            <a:r>
              <a:rPr lang="fr-FR" dirty="0" err="1"/>
              <a:t>storyboard</a:t>
            </a:r>
            <a:r>
              <a:rPr lang="fr-FR" baseline="0" dirty="0"/>
              <a:t> est la représentation illustrée </a:t>
            </a:r>
            <a:r>
              <a:rPr lang="fr-FR" sz="1200" b="0" i="0" u="none" strike="noStrike" kern="1200" baseline="0" dirty="0">
                <a:solidFill>
                  <a:schemeClr val="tx1"/>
                </a:solidFill>
                <a:latin typeface="+mn-lt"/>
                <a:ea typeface="+mn-ea"/>
                <a:cs typeface="+mn-cs"/>
              </a:rPr>
              <a:t>d'un film (ou ici d’un projet vidéo) avant sa réalisation. Il ressemble souvent à une bande dessinée.</a:t>
            </a: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127</a:t>
            </a:fld>
            <a:endParaRPr lang="fr-FR"/>
          </a:p>
        </p:txBody>
      </p:sp>
    </p:spTree>
    <p:extLst>
      <p:ext uri="{BB962C8B-B14F-4D97-AF65-F5344CB8AC3E}">
        <p14:creationId xmlns:p14="http://schemas.microsoft.com/office/powerpoint/2010/main" val="21122433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128</a:t>
            </a:fld>
            <a:endParaRPr lang="fr-FR"/>
          </a:p>
        </p:txBody>
      </p:sp>
    </p:spTree>
    <p:extLst>
      <p:ext uri="{BB962C8B-B14F-4D97-AF65-F5344CB8AC3E}">
        <p14:creationId xmlns:p14="http://schemas.microsoft.com/office/powerpoint/2010/main" val="25445148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129</a:t>
            </a:fld>
            <a:endParaRPr lang="fr-FR"/>
          </a:p>
        </p:txBody>
      </p:sp>
    </p:spTree>
    <p:extLst>
      <p:ext uri="{BB962C8B-B14F-4D97-AF65-F5344CB8AC3E}">
        <p14:creationId xmlns:p14="http://schemas.microsoft.com/office/powerpoint/2010/main" val="30228197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130</a:t>
            </a:fld>
            <a:endParaRPr lang="fr-FR"/>
          </a:p>
        </p:txBody>
      </p:sp>
    </p:spTree>
    <p:extLst>
      <p:ext uri="{BB962C8B-B14F-4D97-AF65-F5344CB8AC3E}">
        <p14:creationId xmlns:p14="http://schemas.microsoft.com/office/powerpoint/2010/main" val="31347607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131</a:t>
            </a:fld>
            <a:endParaRPr lang="fr-FR"/>
          </a:p>
        </p:txBody>
      </p:sp>
    </p:spTree>
    <p:extLst>
      <p:ext uri="{BB962C8B-B14F-4D97-AF65-F5344CB8AC3E}">
        <p14:creationId xmlns:p14="http://schemas.microsoft.com/office/powerpoint/2010/main" val="9880571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132</a:t>
            </a:fld>
            <a:endParaRPr lang="fr-FR"/>
          </a:p>
        </p:txBody>
      </p:sp>
    </p:spTree>
    <p:extLst>
      <p:ext uri="{BB962C8B-B14F-4D97-AF65-F5344CB8AC3E}">
        <p14:creationId xmlns:p14="http://schemas.microsoft.com/office/powerpoint/2010/main" val="21245483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133</a:t>
            </a:fld>
            <a:endParaRPr lang="fr-FR"/>
          </a:p>
        </p:txBody>
      </p:sp>
    </p:spTree>
    <p:extLst>
      <p:ext uri="{BB962C8B-B14F-4D97-AF65-F5344CB8AC3E}">
        <p14:creationId xmlns:p14="http://schemas.microsoft.com/office/powerpoint/2010/main" val="8344792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134</a:t>
            </a:fld>
            <a:endParaRPr lang="fr-FR"/>
          </a:p>
        </p:txBody>
      </p:sp>
    </p:spTree>
    <p:extLst>
      <p:ext uri="{BB962C8B-B14F-4D97-AF65-F5344CB8AC3E}">
        <p14:creationId xmlns:p14="http://schemas.microsoft.com/office/powerpoint/2010/main" val="322746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a:t>
            </a:fld>
            <a:endParaRPr lang="fr-FR"/>
          </a:p>
        </p:txBody>
      </p:sp>
    </p:spTree>
    <p:extLst>
      <p:ext uri="{BB962C8B-B14F-4D97-AF65-F5344CB8AC3E}">
        <p14:creationId xmlns:p14="http://schemas.microsoft.com/office/powerpoint/2010/main" val="170803443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135</a:t>
            </a:fld>
            <a:endParaRPr lang="fr-FR"/>
          </a:p>
        </p:txBody>
      </p:sp>
    </p:spTree>
    <p:extLst>
      <p:ext uri="{BB962C8B-B14F-4D97-AF65-F5344CB8AC3E}">
        <p14:creationId xmlns:p14="http://schemas.microsoft.com/office/powerpoint/2010/main" val="10169689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136</a:t>
            </a:fld>
            <a:endParaRPr lang="fr-FR"/>
          </a:p>
        </p:txBody>
      </p:sp>
    </p:spTree>
    <p:extLst>
      <p:ext uri="{BB962C8B-B14F-4D97-AF65-F5344CB8AC3E}">
        <p14:creationId xmlns:p14="http://schemas.microsoft.com/office/powerpoint/2010/main" val="16915170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137</a:t>
            </a:fld>
            <a:endParaRPr lang="fr-FR"/>
          </a:p>
        </p:txBody>
      </p:sp>
    </p:spTree>
    <p:extLst>
      <p:ext uri="{BB962C8B-B14F-4D97-AF65-F5344CB8AC3E}">
        <p14:creationId xmlns:p14="http://schemas.microsoft.com/office/powerpoint/2010/main" val="282737155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138</a:t>
            </a:fld>
            <a:endParaRPr lang="fr-FR"/>
          </a:p>
        </p:txBody>
      </p:sp>
    </p:spTree>
    <p:extLst>
      <p:ext uri="{BB962C8B-B14F-4D97-AF65-F5344CB8AC3E}">
        <p14:creationId xmlns:p14="http://schemas.microsoft.com/office/powerpoint/2010/main" val="36423087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139</a:t>
            </a:fld>
            <a:endParaRPr lang="fr-FR"/>
          </a:p>
        </p:txBody>
      </p:sp>
    </p:spTree>
    <p:extLst>
      <p:ext uri="{BB962C8B-B14F-4D97-AF65-F5344CB8AC3E}">
        <p14:creationId xmlns:p14="http://schemas.microsoft.com/office/powerpoint/2010/main" val="28889586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 compléter</a:t>
            </a: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140</a:t>
            </a:fld>
            <a:endParaRPr lang="fr-FR"/>
          </a:p>
        </p:txBody>
      </p:sp>
    </p:spTree>
    <p:extLst>
      <p:ext uri="{BB962C8B-B14F-4D97-AF65-F5344CB8AC3E}">
        <p14:creationId xmlns:p14="http://schemas.microsoft.com/office/powerpoint/2010/main" val="202490284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141</a:t>
            </a:fld>
            <a:endParaRPr lang="fr-FR"/>
          </a:p>
        </p:txBody>
      </p:sp>
    </p:spTree>
    <p:extLst>
      <p:ext uri="{BB962C8B-B14F-4D97-AF65-F5344CB8AC3E}">
        <p14:creationId xmlns:p14="http://schemas.microsoft.com/office/powerpoint/2010/main" val="14812392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142</a:t>
            </a:fld>
            <a:endParaRPr lang="fr-FR"/>
          </a:p>
        </p:txBody>
      </p:sp>
    </p:spTree>
    <p:extLst>
      <p:ext uri="{BB962C8B-B14F-4D97-AF65-F5344CB8AC3E}">
        <p14:creationId xmlns:p14="http://schemas.microsoft.com/office/powerpoint/2010/main" val="13216698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18/09/2018 : STUPEFLIX</a:t>
            </a:r>
            <a:r>
              <a:rPr lang="fr-FR" baseline="0" dirty="0"/>
              <a:t> est fermé depuis le 31/08/2018</a:t>
            </a: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143</a:t>
            </a:fld>
            <a:endParaRPr lang="fr-FR"/>
          </a:p>
        </p:txBody>
      </p:sp>
    </p:spTree>
    <p:extLst>
      <p:ext uri="{BB962C8B-B14F-4D97-AF65-F5344CB8AC3E}">
        <p14:creationId xmlns:p14="http://schemas.microsoft.com/office/powerpoint/2010/main" val="22111459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144</a:t>
            </a:fld>
            <a:endParaRPr lang="fr-FR"/>
          </a:p>
        </p:txBody>
      </p:sp>
    </p:spTree>
    <p:extLst>
      <p:ext uri="{BB962C8B-B14F-4D97-AF65-F5344CB8AC3E}">
        <p14:creationId xmlns:p14="http://schemas.microsoft.com/office/powerpoint/2010/main" val="3495500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fr-FR" dirty="0"/>
          </a:p>
          <a:p>
            <a:r>
              <a:rPr lang="fr-FR" dirty="0"/>
              <a:t> </a:t>
            </a:r>
          </a:p>
          <a:p>
            <a:endParaRPr lang="fr-FR" dirty="0"/>
          </a:p>
          <a:p>
            <a:endParaRPr lang="fr-FR" dirty="0"/>
          </a:p>
          <a:p>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16</a:t>
            </a:fld>
            <a:endParaRPr lang="fr-FR"/>
          </a:p>
        </p:txBody>
      </p:sp>
    </p:spTree>
    <p:extLst>
      <p:ext uri="{BB962C8B-B14F-4D97-AF65-F5344CB8AC3E}">
        <p14:creationId xmlns:p14="http://schemas.microsoft.com/office/powerpoint/2010/main" val="31595939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145</a:t>
            </a:fld>
            <a:endParaRPr lang="fr-FR"/>
          </a:p>
        </p:txBody>
      </p:sp>
    </p:spTree>
    <p:extLst>
      <p:ext uri="{BB962C8B-B14F-4D97-AF65-F5344CB8AC3E}">
        <p14:creationId xmlns:p14="http://schemas.microsoft.com/office/powerpoint/2010/main" val="188214132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146</a:t>
            </a:fld>
            <a:endParaRPr lang="fr-FR"/>
          </a:p>
        </p:txBody>
      </p:sp>
    </p:spTree>
    <p:extLst>
      <p:ext uri="{BB962C8B-B14F-4D97-AF65-F5344CB8AC3E}">
        <p14:creationId xmlns:p14="http://schemas.microsoft.com/office/powerpoint/2010/main" val="36188499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147</a:t>
            </a:fld>
            <a:endParaRPr lang="fr-FR"/>
          </a:p>
        </p:txBody>
      </p:sp>
    </p:spTree>
    <p:extLst>
      <p:ext uri="{BB962C8B-B14F-4D97-AF65-F5344CB8AC3E}">
        <p14:creationId xmlns:p14="http://schemas.microsoft.com/office/powerpoint/2010/main" val="25863231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148</a:t>
            </a:fld>
            <a:endParaRPr lang="fr-FR"/>
          </a:p>
        </p:txBody>
      </p:sp>
    </p:spTree>
    <p:extLst>
      <p:ext uri="{BB962C8B-B14F-4D97-AF65-F5344CB8AC3E}">
        <p14:creationId xmlns:p14="http://schemas.microsoft.com/office/powerpoint/2010/main" val="295694004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149</a:t>
            </a:fld>
            <a:endParaRPr lang="fr-FR"/>
          </a:p>
        </p:txBody>
      </p:sp>
    </p:spTree>
    <p:extLst>
      <p:ext uri="{BB962C8B-B14F-4D97-AF65-F5344CB8AC3E}">
        <p14:creationId xmlns:p14="http://schemas.microsoft.com/office/powerpoint/2010/main" val="21634306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150</a:t>
            </a:fld>
            <a:endParaRPr lang="fr-FR"/>
          </a:p>
        </p:txBody>
      </p:sp>
    </p:spTree>
    <p:extLst>
      <p:ext uri="{BB962C8B-B14F-4D97-AF65-F5344CB8AC3E}">
        <p14:creationId xmlns:p14="http://schemas.microsoft.com/office/powerpoint/2010/main" val="3960809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151</a:t>
            </a:fld>
            <a:endParaRPr lang="fr-FR"/>
          </a:p>
        </p:txBody>
      </p:sp>
    </p:spTree>
    <p:extLst>
      <p:ext uri="{BB962C8B-B14F-4D97-AF65-F5344CB8AC3E}">
        <p14:creationId xmlns:p14="http://schemas.microsoft.com/office/powerpoint/2010/main" val="9955657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152</a:t>
            </a:fld>
            <a:endParaRPr lang="fr-FR"/>
          </a:p>
        </p:txBody>
      </p:sp>
    </p:spTree>
    <p:extLst>
      <p:ext uri="{BB962C8B-B14F-4D97-AF65-F5344CB8AC3E}">
        <p14:creationId xmlns:p14="http://schemas.microsoft.com/office/powerpoint/2010/main" val="20905573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153</a:t>
            </a:fld>
            <a:endParaRPr lang="fr-FR"/>
          </a:p>
        </p:txBody>
      </p:sp>
    </p:spTree>
    <p:extLst>
      <p:ext uri="{BB962C8B-B14F-4D97-AF65-F5344CB8AC3E}">
        <p14:creationId xmlns:p14="http://schemas.microsoft.com/office/powerpoint/2010/main" val="142500050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t>
            </a:r>
            <a:r>
              <a:rPr lang="fr-FR" dirty="0" err="1"/>
              <a:t>Wikipedia</a:t>
            </a:r>
            <a:r>
              <a:rPr lang="fr-FR" dirty="0"/>
              <a:t>, </a:t>
            </a:r>
            <a:r>
              <a:rPr lang="fr-FR" dirty="0" err="1"/>
              <a:t>Futura</a:t>
            </a:r>
            <a:r>
              <a:rPr lang="fr-FR" dirty="0"/>
              <a:t> Science</a:t>
            </a: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154</a:t>
            </a:fld>
            <a:endParaRPr lang="fr-FR"/>
          </a:p>
        </p:txBody>
      </p:sp>
    </p:spTree>
    <p:extLst>
      <p:ext uri="{BB962C8B-B14F-4D97-AF65-F5344CB8AC3E}">
        <p14:creationId xmlns:p14="http://schemas.microsoft.com/office/powerpoint/2010/main" val="1002814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17</a:t>
            </a:fld>
            <a:endParaRPr lang="fr-FR"/>
          </a:p>
        </p:txBody>
      </p:sp>
    </p:spTree>
    <p:extLst>
      <p:ext uri="{BB962C8B-B14F-4D97-AF65-F5344CB8AC3E}">
        <p14:creationId xmlns:p14="http://schemas.microsoft.com/office/powerpoint/2010/main" val="211540695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t>
            </a:r>
            <a:r>
              <a:rPr lang="fr-FR" dirty="0" err="1"/>
              <a:t>Wikipedia</a:t>
            </a:r>
            <a:r>
              <a:rPr lang="fr-FR" dirty="0"/>
              <a:t>, </a:t>
            </a:r>
            <a:r>
              <a:rPr lang="fr-FR" dirty="0" err="1"/>
              <a:t>Futura</a:t>
            </a:r>
            <a:r>
              <a:rPr lang="fr-FR" dirty="0"/>
              <a:t> Science</a:t>
            </a: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155</a:t>
            </a:fld>
            <a:endParaRPr lang="fr-FR"/>
          </a:p>
        </p:txBody>
      </p:sp>
    </p:spTree>
    <p:extLst>
      <p:ext uri="{BB962C8B-B14F-4D97-AF65-F5344CB8AC3E}">
        <p14:creationId xmlns:p14="http://schemas.microsoft.com/office/powerpoint/2010/main" val="128758871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t>
            </a:r>
            <a:r>
              <a:rPr lang="fr-FR" dirty="0" err="1"/>
              <a:t>Wikipedia</a:t>
            </a:r>
            <a:r>
              <a:rPr lang="fr-FR" dirty="0"/>
              <a:t>, </a:t>
            </a:r>
            <a:r>
              <a:rPr lang="fr-FR" dirty="0" err="1"/>
              <a:t>Futura</a:t>
            </a:r>
            <a:r>
              <a:rPr lang="fr-FR" dirty="0"/>
              <a:t> Science</a:t>
            </a: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156</a:t>
            </a:fld>
            <a:endParaRPr lang="fr-FR"/>
          </a:p>
        </p:txBody>
      </p:sp>
    </p:spTree>
    <p:extLst>
      <p:ext uri="{BB962C8B-B14F-4D97-AF65-F5344CB8AC3E}">
        <p14:creationId xmlns:p14="http://schemas.microsoft.com/office/powerpoint/2010/main" val="259366898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t>
            </a:r>
            <a:r>
              <a:rPr lang="fr-FR" dirty="0" err="1"/>
              <a:t>Wikipedia</a:t>
            </a:r>
            <a:r>
              <a:rPr lang="fr-FR" dirty="0"/>
              <a:t>, </a:t>
            </a:r>
            <a:r>
              <a:rPr lang="fr-FR" dirty="0" err="1"/>
              <a:t>Futura</a:t>
            </a:r>
            <a:r>
              <a:rPr lang="fr-FR" dirty="0"/>
              <a:t> Science</a:t>
            </a: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157</a:t>
            </a:fld>
            <a:endParaRPr lang="fr-FR"/>
          </a:p>
        </p:txBody>
      </p:sp>
    </p:spTree>
    <p:extLst>
      <p:ext uri="{BB962C8B-B14F-4D97-AF65-F5344CB8AC3E}">
        <p14:creationId xmlns:p14="http://schemas.microsoft.com/office/powerpoint/2010/main" val="321973273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t>
            </a:r>
            <a:r>
              <a:rPr lang="fr-FR" dirty="0" err="1"/>
              <a:t>Wikipedia</a:t>
            </a:r>
            <a:r>
              <a:rPr lang="fr-FR" dirty="0"/>
              <a:t>, </a:t>
            </a:r>
            <a:r>
              <a:rPr lang="fr-FR" dirty="0" err="1"/>
              <a:t>Futura</a:t>
            </a:r>
            <a:r>
              <a:rPr lang="fr-FR" dirty="0"/>
              <a:t> Science</a:t>
            </a: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158</a:t>
            </a:fld>
            <a:endParaRPr lang="fr-FR"/>
          </a:p>
        </p:txBody>
      </p:sp>
    </p:spTree>
    <p:extLst>
      <p:ext uri="{BB962C8B-B14F-4D97-AF65-F5344CB8AC3E}">
        <p14:creationId xmlns:p14="http://schemas.microsoft.com/office/powerpoint/2010/main" val="294256210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159</a:t>
            </a:fld>
            <a:endParaRPr lang="fr-FR"/>
          </a:p>
        </p:txBody>
      </p:sp>
    </p:spTree>
    <p:extLst>
      <p:ext uri="{BB962C8B-B14F-4D97-AF65-F5344CB8AC3E}">
        <p14:creationId xmlns:p14="http://schemas.microsoft.com/office/powerpoint/2010/main" val="1049625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18</a:t>
            </a:fld>
            <a:endParaRPr lang="fr-FR"/>
          </a:p>
        </p:txBody>
      </p:sp>
    </p:spTree>
    <p:extLst>
      <p:ext uri="{BB962C8B-B14F-4D97-AF65-F5344CB8AC3E}">
        <p14:creationId xmlns:p14="http://schemas.microsoft.com/office/powerpoint/2010/main" val="164704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19</a:t>
            </a:fld>
            <a:endParaRPr lang="fr-FR"/>
          </a:p>
        </p:txBody>
      </p:sp>
    </p:spTree>
    <p:extLst>
      <p:ext uri="{BB962C8B-B14F-4D97-AF65-F5344CB8AC3E}">
        <p14:creationId xmlns:p14="http://schemas.microsoft.com/office/powerpoint/2010/main" val="333483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20</a:t>
            </a:fld>
            <a:endParaRPr lang="fr-FR"/>
          </a:p>
        </p:txBody>
      </p:sp>
    </p:spTree>
    <p:extLst>
      <p:ext uri="{BB962C8B-B14F-4D97-AF65-F5344CB8AC3E}">
        <p14:creationId xmlns:p14="http://schemas.microsoft.com/office/powerpoint/2010/main" val="2859006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107000"/>
              </a:lnSpc>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21</a:t>
            </a:fld>
            <a:endParaRPr lang="fr-FR"/>
          </a:p>
        </p:txBody>
      </p:sp>
    </p:spTree>
    <p:extLst>
      <p:ext uri="{BB962C8B-B14F-4D97-AF65-F5344CB8AC3E}">
        <p14:creationId xmlns:p14="http://schemas.microsoft.com/office/powerpoint/2010/main" val="3688029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a:t>
            </a:fld>
            <a:endParaRPr lang="fr-FR"/>
          </a:p>
        </p:txBody>
      </p:sp>
    </p:spTree>
    <p:extLst>
      <p:ext uri="{BB962C8B-B14F-4D97-AF65-F5344CB8AC3E}">
        <p14:creationId xmlns:p14="http://schemas.microsoft.com/office/powerpoint/2010/main" val="1656809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22</a:t>
            </a:fld>
            <a:endParaRPr lang="fr-FR"/>
          </a:p>
        </p:txBody>
      </p:sp>
    </p:spTree>
    <p:extLst>
      <p:ext uri="{BB962C8B-B14F-4D97-AF65-F5344CB8AC3E}">
        <p14:creationId xmlns:p14="http://schemas.microsoft.com/office/powerpoint/2010/main" val="3159593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23</a:t>
            </a:fld>
            <a:endParaRPr lang="fr-FR"/>
          </a:p>
        </p:txBody>
      </p:sp>
    </p:spTree>
    <p:extLst>
      <p:ext uri="{BB962C8B-B14F-4D97-AF65-F5344CB8AC3E}">
        <p14:creationId xmlns:p14="http://schemas.microsoft.com/office/powerpoint/2010/main" val="1978771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24</a:t>
            </a:fld>
            <a:endParaRPr lang="fr-FR"/>
          </a:p>
        </p:txBody>
      </p:sp>
    </p:spTree>
    <p:extLst>
      <p:ext uri="{BB962C8B-B14F-4D97-AF65-F5344CB8AC3E}">
        <p14:creationId xmlns:p14="http://schemas.microsoft.com/office/powerpoint/2010/main" val="2632554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25</a:t>
            </a:fld>
            <a:endParaRPr lang="fr-FR"/>
          </a:p>
        </p:txBody>
      </p:sp>
    </p:spTree>
    <p:extLst>
      <p:ext uri="{BB962C8B-B14F-4D97-AF65-F5344CB8AC3E}">
        <p14:creationId xmlns:p14="http://schemas.microsoft.com/office/powerpoint/2010/main" val="1978771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26</a:t>
            </a:fld>
            <a:endParaRPr lang="fr-FR"/>
          </a:p>
        </p:txBody>
      </p:sp>
    </p:spTree>
    <p:extLst>
      <p:ext uri="{BB962C8B-B14F-4D97-AF65-F5344CB8AC3E}">
        <p14:creationId xmlns:p14="http://schemas.microsoft.com/office/powerpoint/2010/main" val="3983703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27</a:t>
            </a:fld>
            <a:endParaRPr lang="fr-FR"/>
          </a:p>
        </p:txBody>
      </p:sp>
    </p:spTree>
    <p:extLst>
      <p:ext uri="{BB962C8B-B14F-4D97-AF65-F5344CB8AC3E}">
        <p14:creationId xmlns:p14="http://schemas.microsoft.com/office/powerpoint/2010/main" val="2943585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28</a:t>
            </a:fld>
            <a:endParaRPr lang="fr-FR"/>
          </a:p>
        </p:txBody>
      </p:sp>
    </p:spTree>
    <p:extLst>
      <p:ext uri="{BB962C8B-B14F-4D97-AF65-F5344CB8AC3E}">
        <p14:creationId xmlns:p14="http://schemas.microsoft.com/office/powerpoint/2010/main" val="1460453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29</a:t>
            </a:fld>
            <a:endParaRPr lang="fr-FR"/>
          </a:p>
        </p:txBody>
      </p:sp>
    </p:spTree>
    <p:extLst>
      <p:ext uri="{BB962C8B-B14F-4D97-AF65-F5344CB8AC3E}">
        <p14:creationId xmlns:p14="http://schemas.microsoft.com/office/powerpoint/2010/main" val="1746800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30</a:t>
            </a:fld>
            <a:endParaRPr lang="fr-FR"/>
          </a:p>
        </p:txBody>
      </p:sp>
    </p:spTree>
    <p:extLst>
      <p:ext uri="{BB962C8B-B14F-4D97-AF65-F5344CB8AC3E}">
        <p14:creationId xmlns:p14="http://schemas.microsoft.com/office/powerpoint/2010/main" val="533822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endParaRPr lang="fr-FR" b="0"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31</a:t>
            </a:fld>
            <a:endParaRPr lang="fr-FR"/>
          </a:p>
        </p:txBody>
      </p:sp>
    </p:spTree>
    <p:extLst>
      <p:ext uri="{BB962C8B-B14F-4D97-AF65-F5344CB8AC3E}">
        <p14:creationId xmlns:p14="http://schemas.microsoft.com/office/powerpoint/2010/main" val="1349614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a:t>
            </a:fld>
            <a:endParaRPr lang="fr-FR"/>
          </a:p>
        </p:txBody>
      </p:sp>
    </p:spTree>
    <p:extLst>
      <p:ext uri="{BB962C8B-B14F-4D97-AF65-F5344CB8AC3E}">
        <p14:creationId xmlns:p14="http://schemas.microsoft.com/office/powerpoint/2010/main" val="4253117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32</a:t>
            </a:fld>
            <a:endParaRPr lang="fr-FR"/>
          </a:p>
        </p:txBody>
      </p:sp>
    </p:spTree>
    <p:extLst>
      <p:ext uri="{BB962C8B-B14F-4D97-AF65-F5344CB8AC3E}">
        <p14:creationId xmlns:p14="http://schemas.microsoft.com/office/powerpoint/2010/main" val="406072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33</a:t>
            </a:fld>
            <a:endParaRPr lang="fr-FR"/>
          </a:p>
        </p:txBody>
      </p:sp>
    </p:spTree>
    <p:extLst>
      <p:ext uri="{BB962C8B-B14F-4D97-AF65-F5344CB8AC3E}">
        <p14:creationId xmlns:p14="http://schemas.microsoft.com/office/powerpoint/2010/main" val="2935900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34</a:t>
            </a:fld>
            <a:endParaRPr lang="fr-FR"/>
          </a:p>
        </p:txBody>
      </p:sp>
    </p:spTree>
    <p:extLst>
      <p:ext uri="{BB962C8B-B14F-4D97-AF65-F5344CB8AC3E}">
        <p14:creationId xmlns:p14="http://schemas.microsoft.com/office/powerpoint/2010/main" val="2989728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35</a:t>
            </a:fld>
            <a:endParaRPr lang="fr-FR"/>
          </a:p>
        </p:txBody>
      </p:sp>
    </p:spTree>
    <p:extLst>
      <p:ext uri="{BB962C8B-B14F-4D97-AF65-F5344CB8AC3E}">
        <p14:creationId xmlns:p14="http://schemas.microsoft.com/office/powerpoint/2010/main" val="2814186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36</a:t>
            </a:fld>
            <a:endParaRPr lang="fr-FR"/>
          </a:p>
        </p:txBody>
      </p:sp>
    </p:spTree>
    <p:extLst>
      <p:ext uri="{BB962C8B-B14F-4D97-AF65-F5344CB8AC3E}">
        <p14:creationId xmlns:p14="http://schemas.microsoft.com/office/powerpoint/2010/main" val="2589598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37</a:t>
            </a:fld>
            <a:endParaRPr lang="fr-FR"/>
          </a:p>
        </p:txBody>
      </p:sp>
    </p:spTree>
    <p:extLst>
      <p:ext uri="{BB962C8B-B14F-4D97-AF65-F5344CB8AC3E}">
        <p14:creationId xmlns:p14="http://schemas.microsoft.com/office/powerpoint/2010/main" val="522068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38</a:t>
            </a:fld>
            <a:endParaRPr lang="fr-FR"/>
          </a:p>
        </p:txBody>
      </p:sp>
    </p:spTree>
    <p:extLst>
      <p:ext uri="{BB962C8B-B14F-4D97-AF65-F5344CB8AC3E}">
        <p14:creationId xmlns:p14="http://schemas.microsoft.com/office/powerpoint/2010/main" val="2883295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39</a:t>
            </a:fld>
            <a:endParaRPr lang="fr-FR"/>
          </a:p>
        </p:txBody>
      </p:sp>
    </p:spTree>
    <p:extLst>
      <p:ext uri="{BB962C8B-B14F-4D97-AF65-F5344CB8AC3E}">
        <p14:creationId xmlns:p14="http://schemas.microsoft.com/office/powerpoint/2010/main" val="60249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40</a:t>
            </a:fld>
            <a:endParaRPr lang="fr-FR"/>
          </a:p>
        </p:txBody>
      </p:sp>
    </p:spTree>
    <p:extLst>
      <p:ext uri="{BB962C8B-B14F-4D97-AF65-F5344CB8AC3E}">
        <p14:creationId xmlns:p14="http://schemas.microsoft.com/office/powerpoint/2010/main" val="375007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41</a:t>
            </a:fld>
            <a:endParaRPr lang="fr-FR"/>
          </a:p>
        </p:txBody>
      </p:sp>
    </p:spTree>
    <p:extLst>
      <p:ext uri="{BB962C8B-B14F-4D97-AF65-F5344CB8AC3E}">
        <p14:creationId xmlns:p14="http://schemas.microsoft.com/office/powerpoint/2010/main" val="2296191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a:t>
            </a:fld>
            <a:endParaRPr lang="fr-FR"/>
          </a:p>
        </p:txBody>
      </p:sp>
    </p:spTree>
    <p:extLst>
      <p:ext uri="{BB962C8B-B14F-4D97-AF65-F5344CB8AC3E}">
        <p14:creationId xmlns:p14="http://schemas.microsoft.com/office/powerpoint/2010/main" val="1656809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42</a:t>
            </a:fld>
            <a:endParaRPr lang="fr-FR"/>
          </a:p>
        </p:txBody>
      </p:sp>
    </p:spTree>
    <p:extLst>
      <p:ext uri="{BB962C8B-B14F-4D97-AF65-F5344CB8AC3E}">
        <p14:creationId xmlns:p14="http://schemas.microsoft.com/office/powerpoint/2010/main" val="3606965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43</a:t>
            </a:fld>
            <a:endParaRPr lang="fr-FR"/>
          </a:p>
        </p:txBody>
      </p:sp>
    </p:spTree>
    <p:extLst>
      <p:ext uri="{BB962C8B-B14F-4D97-AF65-F5344CB8AC3E}">
        <p14:creationId xmlns:p14="http://schemas.microsoft.com/office/powerpoint/2010/main" val="2456702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44</a:t>
            </a:fld>
            <a:endParaRPr lang="fr-FR"/>
          </a:p>
        </p:txBody>
      </p:sp>
    </p:spTree>
    <p:extLst>
      <p:ext uri="{BB962C8B-B14F-4D97-AF65-F5344CB8AC3E}">
        <p14:creationId xmlns:p14="http://schemas.microsoft.com/office/powerpoint/2010/main" val="851937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45</a:t>
            </a:fld>
            <a:endParaRPr lang="fr-FR"/>
          </a:p>
        </p:txBody>
      </p:sp>
    </p:spTree>
    <p:extLst>
      <p:ext uri="{BB962C8B-B14F-4D97-AF65-F5344CB8AC3E}">
        <p14:creationId xmlns:p14="http://schemas.microsoft.com/office/powerpoint/2010/main" val="3602628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46</a:t>
            </a:fld>
            <a:endParaRPr lang="fr-FR"/>
          </a:p>
        </p:txBody>
      </p:sp>
    </p:spTree>
    <p:extLst>
      <p:ext uri="{BB962C8B-B14F-4D97-AF65-F5344CB8AC3E}">
        <p14:creationId xmlns:p14="http://schemas.microsoft.com/office/powerpoint/2010/main" val="3579674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47</a:t>
            </a:fld>
            <a:endParaRPr lang="fr-FR"/>
          </a:p>
        </p:txBody>
      </p:sp>
    </p:spTree>
    <p:extLst>
      <p:ext uri="{BB962C8B-B14F-4D97-AF65-F5344CB8AC3E}">
        <p14:creationId xmlns:p14="http://schemas.microsoft.com/office/powerpoint/2010/main" val="9112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48</a:t>
            </a:fld>
            <a:endParaRPr lang="fr-FR"/>
          </a:p>
        </p:txBody>
      </p:sp>
    </p:spTree>
    <p:extLst>
      <p:ext uri="{BB962C8B-B14F-4D97-AF65-F5344CB8AC3E}">
        <p14:creationId xmlns:p14="http://schemas.microsoft.com/office/powerpoint/2010/main" val="3255438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49</a:t>
            </a:fld>
            <a:endParaRPr lang="fr-FR"/>
          </a:p>
        </p:txBody>
      </p:sp>
    </p:spTree>
    <p:extLst>
      <p:ext uri="{BB962C8B-B14F-4D97-AF65-F5344CB8AC3E}">
        <p14:creationId xmlns:p14="http://schemas.microsoft.com/office/powerpoint/2010/main" val="2196598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50</a:t>
            </a:fld>
            <a:endParaRPr lang="fr-FR"/>
          </a:p>
        </p:txBody>
      </p:sp>
    </p:spTree>
    <p:extLst>
      <p:ext uri="{BB962C8B-B14F-4D97-AF65-F5344CB8AC3E}">
        <p14:creationId xmlns:p14="http://schemas.microsoft.com/office/powerpoint/2010/main" val="3558619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51</a:t>
            </a:fld>
            <a:endParaRPr lang="fr-FR"/>
          </a:p>
        </p:txBody>
      </p:sp>
    </p:spTree>
    <p:extLst>
      <p:ext uri="{BB962C8B-B14F-4D97-AF65-F5344CB8AC3E}">
        <p14:creationId xmlns:p14="http://schemas.microsoft.com/office/powerpoint/2010/main" val="449941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a:t>
            </a:fld>
            <a:endParaRPr lang="fr-FR"/>
          </a:p>
        </p:txBody>
      </p:sp>
    </p:spTree>
    <p:extLst>
      <p:ext uri="{BB962C8B-B14F-4D97-AF65-F5344CB8AC3E}">
        <p14:creationId xmlns:p14="http://schemas.microsoft.com/office/powerpoint/2010/main" val="39524355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52</a:t>
            </a:fld>
            <a:endParaRPr lang="fr-FR"/>
          </a:p>
        </p:txBody>
      </p:sp>
    </p:spTree>
    <p:extLst>
      <p:ext uri="{BB962C8B-B14F-4D97-AF65-F5344CB8AC3E}">
        <p14:creationId xmlns:p14="http://schemas.microsoft.com/office/powerpoint/2010/main" val="1586483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53</a:t>
            </a:fld>
            <a:endParaRPr lang="fr-FR"/>
          </a:p>
        </p:txBody>
      </p:sp>
    </p:spTree>
    <p:extLst>
      <p:ext uri="{BB962C8B-B14F-4D97-AF65-F5344CB8AC3E}">
        <p14:creationId xmlns:p14="http://schemas.microsoft.com/office/powerpoint/2010/main" val="2454790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54</a:t>
            </a:fld>
            <a:endParaRPr lang="fr-FR"/>
          </a:p>
        </p:txBody>
      </p:sp>
    </p:spTree>
    <p:extLst>
      <p:ext uri="{BB962C8B-B14F-4D97-AF65-F5344CB8AC3E}">
        <p14:creationId xmlns:p14="http://schemas.microsoft.com/office/powerpoint/2010/main" val="35130107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55</a:t>
            </a:fld>
            <a:endParaRPr lang="fr-FR"/>
          </a:p>
        </p:txBody>
      </p:sp>
    </p:spTree>
    <p:extLst>
      <p:ext uri="{BB962C8B-B14F-4D97-AF65-F5344CB8AC3E}">
        <p14:creationId xmlns:p14="http://schemas.microsoft.com/office/powerpoint/2010/main" val="1548938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56</a:t>
            </a:fld>
            <a:endParaRPr lang="fr-FR"/>
          </a:p>
        </p:txBody>
      </p:sp>
    </p:spTree>
    <p:extLst>
      <p:ext uri="{BB962C8B-B14F-4D97-AF65-F5344CB8AC3E}">
        <p14:creationId xmlns:p14="http://schemas.microsoft.com/office/powerpoint/2010/main" val="544516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57</a:t>
            </a:fld>
            <a:endParaRPr lang="fr-FR"/>
          </a:p>
        </p:txBody>
      </p:sp>
    </p:spTree>
    <p:extLst>
      <p:ext uri="{BB962C8B-B14F-4D97-AF65-F5344CB8AC3E}">
        <p14:creationId xmlns:p14="http://schemas.microsoft.com/office/powerpoint/2010/main" val="2503479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URL de la suite : http://editphotosforfree.com/</a:t>
            </a:r>
          </a:p>
          <a:p>
            <a:r>
              <a:rPr lang="fr-FR" dirty="0"/>
              <a:t>Nouvelle URL (18/09/2018) : http://editphotosforfree.com/photoapps/online-photo-editor-and-collage-maker/</a:t>
            </a: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58</a:t>
            </a:fld>
            <a:endParaRPr lang="fr-FR"/>
          </a:p>
        </p:txBody>
      </p:sp>
    </p:spTree>
    <p:extLst>
      <p:ext uri="{BB962C8B-B14F-4D97-AF65-F5344CB8AC3E}">
        <p14:creationId xmlns:p14="http://schemas.microsoft.com/office/powerpoint/2010/main" val="879915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59</a:t>
            </a:fld>
            <a:endParaRPr lang="fr-FR"/>
          </a:p>
        </p:txBody>
      </p:sp>
    </p:spTree>
    <p:extLst>
      <p:ext uri="{BB962C8B-B14F-4D97-AF65-F5344CB8AC3E}">
        <p14:creationId xmlns:p14="http://schemas.microsoft.com/office/powerpoint/2010/main" val="4196989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60</a:t>
            </a:fld>
            <a:endParaRPr lang="fr-FR"/>
          </a:p>
        </p:txBody>
      </p:sp>
    </p:spTree>
    <p:extLst>
      <p:ext uri="{BB962C8B-B14F-4D97-AF65-F5344CB8AC3E}">
        <p14:creationId xmlns:p14="http://schemas.microsoft.com/office/powerpoint/2010/main" val="2291825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61</a:t>
            </a:fld>
            <a:endParaRPr lang="fr-FR"/>
          </a:p>
        </p:txBody>
      </p:sp>
    </p:spTree>
    <p:extLst>
      <p:ext uri="{BB962C8B-B14F-4D97-AF65-F5344CB8AC3E}">
        <p14:creationId xmlns:p14="http://schemas.microsoft.com/office/powerpoint/2010/main" val="2866139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a:t>
            </a:fld>
            <a:endParaRPr lang="fr-FR"/>
          </a:p>
        </p:txBody>
      </p:sp>
    </p:spTree>
    <p:extLst>
      <p:ext uri="{BB962C8B-B14F-4D97-AF65-F5344CB8AC3E}">
        <p14:creationId xmlns:p14="http://schemas.microsoft.com/office/powerpoint/2010/main" val="20644732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62</a:t>
            </a:fld>
            <a:endParaRPr lang="fr-FR"/>
          </a:p>
        </p:txBody>
      </p:sp>
    </p:spTree>
    <p:extLst>
      <p:ext uri="{BB962C8B-B14F-4D97-AF65-F5344CB8AC3E}">
        <p14:creationId xmlns:p14="http://schemas.microsoft.com/office/powerpoint/2010/main" val="2179551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63</a:t>
            </a:fld>
            <a:endParaRPr lang="fr-FR"/>
          </a:p>
        </p:txBody>
      </p:sp>
    </p:spTree>
    <p:extLst>
      <p:ext uri="{BB962C8B-B14F-4D97-AF65-F5344CB8AC3E}">
        <p14:creationId xmlns:p14="http://schemas.microsoft.com/office/powerpoint/2010/main" val="12351893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64</a:t>
            </a:fld>
            <a:endParaRPr lang="fr-FR"/>
          </a:p>
        </p:txBody>
      </p:sp>
    </p:spTree>
    <p:extLst>
      <p:ext uri="{BB962C8B-B14F-4D97-AF65-F5344CB8AC3E}">
        <p14:creationId xmlns:p14="http://schemas.microsoft.com/office/powerpoint/2010/main" val="15355136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options d’export sont plus</a:t>
            </a:r>
            <a:r>
              <a:rPr lang="fr-FR" baseline="0" dirty="0"/>
              <a:t> nombreuses que d’habitude pour ce type de service.</a:t>
            </a:r>
          </a:p>
          <a:p>
            <a:r>
              <a:rPr lang="fr-FR" baseline="0" dirty="0"/>
              <a:t>CE SERVICE N’EXISTE PLUS A CE JOUR (18/09/2018)</a:t>
            </a: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65</a:t>
            </a:fld>
            <a:endParaRPr lang="fr-FR"/>
          </a:p>
        </p:txBody>
      </p:sp>
    </p:spTree>
    <p:extLst>
      <p:ext uri="{BB962C8B-B14F-4D97-AF65-F5344CB8AC3E}">
        <p14:creationId xmlns:p14="http://schemas.microsoft.com/office/powerpoint/2010/main" val="1096207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Paramétrable mais l’interface est peu intuitive.</a:t>
            </a: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66</a:t>
            </a:fld>
            <a:endParaRPr lang="fr-FR"/>
          </a:p>
        </p:txBody>
      </p:sp>
    </p:spTree>
    <p:extLst>
      <p:ext uri="{BB962C8B-B14F-4D97-AF65-F5344CB8AC3E}">
        <p14:creationId xmlns:p14="http://schemas.microsoft.com/office/powerpoint/2010/main" val="3619313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a:t>
            </a:r>
            <a:r>
              <a:rPr lang="fr-FR" baseline="0" dirty="0"/>
              <a:t> photo de l’utilisateur du service est obligatoirement intégrée à l’image fournie avec l’effet, ce qui n’est pas forcément du meilleur goût … néanmoins il est toujours possible de personnaliser avec un autre outil … en ligne le fichier de sortie,  pour peu que l’on n’enlève pas le nom du site sur l’image finale …</a:t>
            </a: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67</a:t>
            </a:fld>
            <a:endParaRPr lang="fr-FR"/>
          </a:p>
        </p:txBody>
      </p:sp>
    </p:spTree>
    <p:extLst>
      <p:ext uri="{BB962C8B-B14F-4D97-AF65-F5344CB8AC3E}">
        <p14:creationId xmlns:p14="http://schemas.microsoft.com/office/powerpoint/2010/main" val="3431634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L’action « </a:t>
            </a:r>
            <a:r>
              <a:rPr lang="fr-FR" dirty="0" err="1"/>
              <a:t>revert</a:t>
            </a:r>
            <a:r>
              <a:rPr lang="fr-FR" dirty="0"/>
              <a:t> » réinitialise l’image.</a:t>
            </a:r>
          </a:p>
          <a:p>
            <a:r>
              <a:rPr lang="fr-FR" dirty="0"/>
              <a:t>La détection des visages peut être automatique ou</a:t>
            </a:r>
            <a:r>
              <a:rPr lang="fr-FR" baseline="0" dirty="0"/>
              <a:t> bien on sélectionne une ou plusieurs zones de l’image en sélectionnant le bouton radio « </a:t>
            </a:r>
            <a:r>
              <a:rPr lang="fr-FR" baseline="0" dirty="0" err="1"/>
              <a:t>Manual</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68</a:t>
            </a:fld>
            <a:endParaRPr lang="fr-FR"/>
          </a:p>
        </p:txBody>
      </p:sp>
    </p:spTree>
    <p:extLst>
      <p:ext uri="{BB962C8B-B14F-4D97-AF65-F5344CB8AC3E}">
        <p14:creationId xmlns:p14="http://schemas.microsoft.com/office/powerpoint/2010/main" val="9566038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L’action « </a:t>
            </a:r>
            <a:r>
              <a:rPr lang="fr-FR" dirty="0" err="1"/>
              <a:t>revert</a:t>
            </a:r>
            <a:r>
              <a:rPr lang="fr-FR" dirty="0"/>
              <a:t> » réinitialise l’image.</a:t>
            </a:r>
          </a:p>
          <a:p>
            <a:r>
              <a:rPr lang="fr-FR" dirty="0"/>
              <a:t>La détection des visages peut être automatique ou</a:t>
            </a:r>
            <a:r>
              <a:rPr lang="fr-FR" baseline="0" dirty="0"/>
              <a:t> bien on sélectionne une ou plusieurs zones de l’image en sélectionnant le bouton radio « </a:t>
            </a:r>
            <a:r>
              <a:rPr lang="fr-FR" baseline="0" dirty="0" err="1"/>
              <a:t>Manual</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69</a:t>
            </a:fld>
            <a:endParaRPr lang="fr-FR"/>
          </a:p>
        </p:txBody>
      </p:sp>
    </p:spTree>
    <p:extLst>
      <p:ext uri="{BB962C8B-B14F-4D97-AF65-F5344CB8AC3E}">
        <p14:creationId xmlns:p14="http://schemas.microsoft.com/office/powerpoint/2010/main" val="13797823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L’action « </a:t>
            </a:r>
            <a:r>
              <a:rPr lang="fr-FR" dirty="0" err="1"/>
              <a:t>revert</a:t>
            </a:r>
            <a:r>
              <a:rPr lang="fr-FR" dirty="0"/>
              <a:t> » réinitialise l’image.</a:t>
            </a:r>
          </a:p>
          <a:p>
            <a:r>
              <a:rPr lang="fr-FR" dirty="0"/>
              <a:t>La détection des visages peut être automatique ou</a:t>
            </a:r>
            <a:r>
              <a:rPr lang="fr-FR" baseline="0" dirty="0"/>
              <a:t> bien on sélectionne une ou plusieurs zones de l’image en sélectionnant le bouton radio « </a:t>
            </a:r>
            <a:r>
              <a:rPr lang="fr-FR" baseline="0" dirty="0" err="1"/>
              <a:t>Manual</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70</a:t>
            </a:fld>
            <a:endParaRPr lang="fr-FR"/>
          </a:p>
        </p:txBody>
      </p:sp>
    </p:spTree>
    <p:extLst>
      <p:ext uri="{BB962C8B-B14F-4D97-AF65-F5344CB8AC3E}">
        <p14:creationId xmlns:p14="http://schemas.microsoft.com/office/powerpoint/2010/main" val="2028944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principe :</a:t>
            </a:r>
          </a:p>
          <a:p>
            <a:pPr marL="171450" indent="-171450">
              <a:buFontTx/>
              <a:buChar char="-"/>
            </a:pPr>
            <a:r>
              <a:rPr lang="fr-FR" baseline="0" dirty="0" err="1"/>
              <a:t>Upload</a:t>
            </a:r>
            <a:r>
              <a:rPr lang="fr-FR" baseline="0" dirty="0"/>
              <a:t> d’une image ou saisie de son url</a:t>
            </a:r>
          </a:p>
          <a:p>
            <a:pPr marL="171450" indent="-171450">
              <a:buFontTx/>
              <a:buChar char="-"/>
            </a:pPr>
            <a:r>
              <a:rPr lang="fr-FR" baseline="0" dirty="0"/>
              <a:t>Détection assistée des caractères</a:t>
            </a:r>
          </a:p>
          <a:p>
            <a:pPr marL="171450" indent="-171450">
              <a:buFontTx/>
              <a:buChar char="-"/>
            </a:pPr>
            <a:r>
              <a:rPr lang="fr-FR" baseline="0" dirty="0"/>
              <a:t>Affichage de la liste des typographies pouvant correspondre à celle(s) rencontrée(s) dans l’image</a:t>
            </a:r>
          </a:p>
          <a:p>
            <a:pPr marL="171450" indent="-171450">
              <a:buFontTx/>
              <a:buChar char="-"/>
            </a:pPr>
            <a:endParaRPr lang="fr-FR" baseline="0" dirty="0"/>
          </a:p>
          <a:p>
            <a:pPr marL="0" indent="0">
              <a:buFontTx/>
              <a:buNone/>
            </a:pPr>
            <a:r>
              <a:rPr lang="fr-FR" baseline="0" dirty="0"/>
              <a:t>Fonctionnalités complémentaires :</a:t>
            </a:r>
          </a:p>
          <a:p>
            <a:pPr marL="171450" indent="-171450">
              <a:buFontTx/>
              <a:buChar char="-"/>
            </a:pPr>
            <a:r>
              <a:rPr lang="fr-FR" baseline="0" dirty="0"/>
              <a:t>Proposition de « nettoyer » l’image en mettant à disposition une application de retouche d’images</a:t>
            </a:r>
          </a:p>
          <a:p>
            <a:pPr marL="171450" indent="-171450">
              <a:buFontTx/>
              <a:buChar char="-"/>
            </a:pPr>
            <a:r>
              <a:rPr lang="fr-FR" baseline="0" dirty="0"/>
              <a:t>Mise à disposition de la typographie choisie par l’utilisateur du service</a:t>
            </a:r>
          </a:p>
          <a:p>
            <a:pPr marL="171450" indent="-171450">
              <a:buFontTx/>
              <a:buChar char="-"/>
            </a:pPr>
            <a:endParaRPr lang="fr-FR" baseline="0" dirty="0"/>
          </a:p>
          <a:p>
            <a:pPr marL="0" indent="0">
              <a:buFontTx/>
              <a:buNone/>
            </a:pPr>
            <a:r>
              <a:rPr lang="fr-FR" baseline="0" dirty="0"/>
              <a:t>ATTENTION ! Ces outils ne distinguent pas un élément textuel d’une image et ne sont donc pas des applications de reconnaissance de caractères (OCR) =&gt; http://infomars.fr/forum/?showtopic=6270</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71</a:t>
            </a:fld>
            <a:endParaRPr lang="fr-FR"/>
          </a:p>
        </p:txBody>
      </p:sp>
    </p:spTree>
    <p:extLst>
      <p:ext uri="{BB962C8B-B14F-4D97-AF65-F5344CB8AC3E}">
        <p14:creationId xmlns:p14="http://schemas.microsoft.com/office/powerpoint/2010/main" val="2112466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a:t>
            </a:fld>
            <a:endParaRPr lang="fr-FR"/>
          </a:p>
        </p:txBody>
      </p:sp>
    </p:spTree>
    <p:extLst>
      <p:ext uri="{BB962C8B-B14F-4D97-AF65-F5344CB8AC3E}">
        <p14:creationId xmlns:p14="http://schemas.microsoft.com/office/powerpoint/2010/main" val="20644732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72</a:t>
            </a:fld>
            <a:endParaRPr lang="fr-FR"/>
          </a:p>
        </p:txBody>
      </p:sp>
    </p:spTree>
    <p:extLst>
      <p:ext uri="{BB962C8B-B14F-4D97-AF65-F5344CB8AC3E}">
        <p14:creationId xmlns:p14="http://schemas.microsoft.com/office/powerpoint/2010/main" val="26687269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73</a:t>
            </a:fld>
            <a:endParaRPr lang="fr-FR"/>
          </a:p>
        </p:txBody>
      </p:sp>
    </p:spTree>
    <p:extLst>
      <p:ext uri="{BB962C8B-B14F-4D97-AF65-F5344CB8AC3E}">
        <p14:creationId xmlns:p14="http://schemas.microsoft.com/office/powerpoint/2010/main" val="2003810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74</a:t>
            </a:fld>
            <a:endParaRPr lang="fr-FR"/>
          </a:p>
        </p:txBody>
      </p:sp>
    </p:spTree>
    <p:extLst>
      <p:ext uri="{BB962C8B-B14F-4D97-AF65-F5344CB8AC3E}">
        <p14:creationId xmlns:p14="http://schemas.microsoft.com/office/powerpoint/2010/main" val="30760230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75</a:t>
            </a:fld>
            <a:endParaRPr lang="fr-FR"/>
          </a:p>
        </p:txBody>
      </p:sp>
    </p:spTree>
    <p:extLst>
      <p:ext uri="{BB962C8B-B14F-4D97-AF65-F5344CB8AC3E}">
        <p14:creationId xmlns:p14="http://schemas.microsoft.com/office/powerpoint/2010/main" val="30317282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76</a:t>
            </a:fld>
            <a:endParaRPr lang="fr-FR"/>
          </a:p>
        </p:txBody>
      </p:sp>
    </p:spTree>
    <p:extLst>
      <p:ext uri="{BB962C8B-B14F-4D97-AF65-F5344CB8AC3E}">
        <p14:creationId xmlns:p14="http://schemas.microsoft.com/office/powerpoint/2010/main" val="32978902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77</a:t>
            </a:fld>
            <a:endParaRPr lang="fr-FR"/>
          </a:p>
        </p:txBody>
      </p:sp>
    </p:spTree>
    <p:extLst>
      <p:ext uri="{BB962C8B-B14F-4D97-AF65-F5344CB8AC3E}">
        <p14:creationId xmlns:p14="http://schemas.microsoft.com/office/powerpoint/2010/main" val="36698065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78</a:t>
            </a:fld>
            <a:endParaRPr lang="fr-FR"/>
          </a:p>
        </p:txBody>
      </p:sp>
    </p:spTree>
    <p:extLst>
      <p:ext uri="{BB962C8B-B14F-4D97-AF65-F5344CB8AC3E}">
        <p14:creationId xmlns:p14="http://schemas.microsoft.com/office/powerpoint/2010/main" val="36054280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79</a:t>
            </a:fld>
            <a:endParaRPr lang="fr-FR"/>
          </a:p>
        </p:txBody>
      </p:sp>
    </p:spTree>
    <p:extLst>
      <p:ext uri="{BB962C8B-B14F-4D97-AF65-F5344CB8AC3E}">
        <p14:creationId xmlns:p14="http://schemas.microsoft.com/office/powerpoint/2010/main" val="28685579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80</a:t>
            </a:fld>
            <a:endParaRPr lang="fr-FR"/>
          </a:p>
        </p:txBody>
      </p:sp>
    </p:spTree>
    <p:extLst>
      <p:ext uri="{BB962C8B-B14F-4D97-AF65-F5344CB8AC3E}">
        <p14:creationId xmlns:p14="http://schemas.microsoft.com/office/powerpoint/2010/main" val="3199851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84</a:t>
            </a:fld>
            <a:endParaRPr lang="fr-FR"/>
          </a:p>
        </p:txBody>
      </p:sp>
    </p:spTree>
    <p:extLst>
      <p:ext uri="{BB962C8B-B14F-4D97-AF65-F5344CB8AC3E}">
        <p14:creationId xmlns:p14="http://schemas.microsoft.com/office/powerpoint/2010/main" val="408401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8</a:t>
            </a:fld>
            <a:endParaRPr lang="fr-FR"/>
          </a:p>
        </p:txBody>
      </p:sp>
    </p:spTree>
    <p:extLst>
      <p:ext uri="{BB962C8B-B14F-4D97-AF65-F5344CB8AC3E}">
        <p14:creationId xmlns:p14="http://schemas.microsoft.com/office/powerpoint/2010/main" val="34960506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85</a:t>
            </a:fld>
            <a:endParaRPr lang="fr-FR"/>
          </a:p>
        </p:txBody>
      </p:sp>
    </p:spTree>
    <p:extLst>
      <p:ext uri="{BB962C8B-B14F-4D97-AF65-F5344CB8AC3E}">
        <p14:creationId xmlns:p14="http://schemas.microsoft.com/office/powerpoint/2010/main" val="5561550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Plus de détails sur les Principaux Formats Audio</a:t>
            </a:r>
          </a:p>
          <a:p>
            <a:endParaRPr lang="fr-FR" dirty="0"/>
          </a:p>
          <a:p>
            <a:r>
              <a:rPr lang="fr-FR" b="1" dirty="0"/>
              <a:t>WAV</a:t>
            </a:r>
            <a:r>
              <a:rPr lang="fr-FR" dirty="0"/>
              <a:t> est l'un des tout premiers formats audio. Il est principalement utilisé pour stocker des pistes audio non compressées (PCM) comparables aux CD audio en termes de qualité. En moyenne, une minute de son WAV formaté nécessite environ 10 mégaoctets de mémoire. Les CD sont généralement numérisés en format WAV et peuvent être ensuite convertis en MP3 à l'aide d'un convertisseur audio.</a:t>
            </a:r>
          </a:p>
          <a:p>
            <a:endParaRPr lang="fr-FR" dirty="0"/>
          </a:p>
          <a:p>
            <a:r>
              <a:rPr lang="fr-FR" b="1" dirty="0"/>
              <a:t>MP3 </a:t>
            </a:r>
            <a:r>
              <a:rPr lang="fr-FR" dirty="0"/>
              <a:t>(MPEG Layer-3) est le format audio le plus répandu au monde. Le MP3, comme de nombreux autres formats avec perte, compresse la taille du fichier en coupant les sons non perceptibles par l'oreille humaine. À l'heure actuelle, le MP3 ne constitue pas le meilleur format existant en ce qui concerne le rapport taille du fichier et qualité du son. Cependant, étant donné qu'il s'agit du format le plus répandu et le plus compatible avec la majorité des appareils, de nombreuses personnes préfèrent sauvegarder leurs enregistrements sous ce format.</a:t>
            </a:r>
          </a:p>
          <a:p>
            <a:endParaRPr lang="fr-FR" dirty="0"/>
          </a:p>
          <a:p>
            <a:r>
              <a:rPr lang="fr-FR" b="1" dirty="0"/>
              <a:t>WMA</a:t>
            </a:r>
            <a:r>
              <a:rPr lang="fr-FR" dirty="0"/>
              <a:t> (Windows Media Audio) est un format détenu par Microsoft Corporation. Il fut à l'origine présenté pour remplacer le MP3 grâce à ses fonctionnalités de compression plus élevées. Ce fait a toutefois été discrédité par certains tests indépendants. Le format WMA supporte également la protection des données via DRM.</a:t>
            </a:r>
          </a:p>
          <a:p>
            <a:endParaRPr lang="fr-FR" dirty="0"/>
          </a:p>
          <a:p>
            <a:r>
              <a:rPr lang="fr-FR" b="1" dirty="0"/>
              <a:t>OGG</a:t>
            </a:r>
            <a:r>
              <a:rPr lang="fr-FR" dirty="0"/>
              <a:t> est un format ouvert supportant le codage audio par divers codecs. Le Codec </a:t>
            </a:r>
            <a:r>
              <a:rPr lang="fr-FR" dirty="0" err="1"/>
              <a:t>Vorbis</a:t>
            </a:r>
            <a:r>
              <a:rPr lang="fr-FR" dirty="0"/>
              <a:t> est le codec le plus utilisé avec OGG. La qualité de la compression peut être comparée à celle du MP3, mais il n'est pas supporté par un aussi grand nombre de lecteurs et appareils audio. </a:t>
            </a:r>
          </a:p>
          <a:p>
            <a:endParaRPr lang="fr-FR" dirty="0"/>
          </a:p>
          <a:p>
            <a:r>
              <a:rPr lang="fr-FR" b="1" dirty="0"/>
              <a:t>AAC</a:t>
            </a:r>
            <a:r>
              <a:rPr lang="fr-FR" dirty="0"/>
              <a:t> est un format audio breveté possédant des capacités plus élevées (nombre de canaux, fréquences non audibles) que le MP3. Il offre en général une meilleure qualité audio tout en ayant une taille de fichier identique. AAC est actuellement l'un des algorithmes de codage avec perte ayant la meilleure qualité. Un fichier codé avec ce format peut avoir les extensions suivantes: .</a:t>
            </a:r>
            <a:r>
              <a:rPr lang="fr-FR" b="1" dirty="0" err="1"/>
              <a:t>aac</a:t>
            </a:r>
            <a:r>
              <a:rPr lang="fr-FR" b="1" dirty="0"/>
              <a:t>, .mp4, .m4a, .m4b, .m4p, .m4r</a:t>
            </a:r>
            <a:r>
              <a:rPr lang="fr-FR" dirty="0"/>
              <a:t>.</a:t>
            </a:r>
          </a:p>
          <a:p>
            <a:endParaRPr lang="fr-FR" dirty="0"/>
          </a:p>
          <a:p>
            <a:r>
              <a:rPr lang="fr-FR" b="1" dirty="0"/>
              <a:t>FLAC</a:t>
            </a:r>
            <a:r>
              <a:rPr lang="fr-FR" dirty="0"/>
              <a:t> est un format avec perte utilisé couramment. Il ne modifie pas le flux audio et le son codé avec ce format est identique à l'original. Il est le plus souvent utilisé pour la lecture audio sur les systèmes audio de pointe. Sa compatibilité de lecture sur les appareils et lecteurs est limitée. Dès lors, si souhaité, il est généralement converti en un autre format avant de le lire sur un lecteur.</a:t>
            </a:r>
          </a:p>
          <a:p>
            <a:r>
              <a:rPr lang="fr-FR" dirty="0"/>
              <a:t>	</a:t>
            </a:r>
          </a:p>
          <a:p>
            <a:r>
              <a:rPr lang="fr-FR" dirty="0"/>
              <a:t>Source : http://online-audio-converter.com/fr/help/audio_formats</a:t>
            </a:r>
          </a:p>
          <a:p>
            <a:endParaRPr lang="fr-FR" dirty="0"/>
          </a:p>
          <a:p>
            <a:r>
              <a:rPr lang="fr-FR" b="1" dirty="0"/>
              <a:t>Quelle est la différence entre WAV et WMA ? </a:t>
            </a:r>
          </a:p>
          <a:p>
            <a:r>
              <a:rPr lang="fr-FR" sz="1200" kern="1200" dirty="0">
                <a:solidFill>
                  <a:schemeClr val="tx1"/>
                </a:solidFill>
                <a:effectLst/>
                <a:latin typeface="+mn-lt"/>
                <a:ea typeface="+mn-ea"/>
                <a:cs typeface="+mn-cs"/>
              </a:rPr>
              <a:t>WAV et WMA sont des formats audio, tous deux développés par Microsoft (avec IBM pour le WAV). </a:t>
            </a:r>
            <a:r>
              <a:rPr lang="fr-FR" sz="1200" b="1" kern="1200" dirty="0">
                <a:solidFill>
                  <a:schemeClr val="tx1"/>
                </a:solidFill>
                <a:effectLst/>
                <a:latin typeface="+mn-lt"/>
                <a:ea typeface="+mn-ea"/>
                <a:cs typeface="+mn-cs"/>
              </a:rPr>
              <a:t>WAV est un format ouvert et non compressé, alors que WMA est un format propriétaire et compressé.</a:t>
            </a:r>
            <a:r>
              <a:rPr lang="fr-FR" sz="1200" kern="1200" dirty="0">
                <a:solidFill>
                  <a:schemeClr val="tx1"/>
                </a:solidFill>
                <a:effectLst/>
                <a:latin typeface="+mn-lt"/>
                <a:ea typeface="+mn-ea"/>
                <a:cs typeface="+mn-cs"/>
              </a:rPr>
              <a:t> Par conséquent, </a:t>
            </a:r>
            <a:r>
              <a:rPr lang="fr-FR" sz="1200" b="1" kern="1200" dirty="0">
                <a:solidFill>
                  <a:schemeClr val="tx1"/>
                </a:solidFill>
                <a:effectLst/>
                <a:latin typeface="+mn-lt"/>
                <a:ea typeface="+mn-ea"/>
                <a:cs typeface="+mn-cs"/>
              </a:rPr>
              <a:t>les fichiers WAV sont de meilleure qualité mais beaucoup plus lourds</a:t>
            </a:r>
            <a:r>
              <a:rPr lang="fr-FR" sz="1200" kern="1200" dirty="0">
                <a:solidFill>
                  <a:schemeClr val="tx1"/>
                </a:solidFill>
                <a:effectLst/>
                <a:latin typeface="+mn-lt"/>
                <a:ea typeface="+mn-ea"/>
                <a:cs typeface="+mn-cs"/>
              </a:rPr>
              <a:t> (environ cinq fois plus).</a:t>
            </a:r>
            <a:r>
              <a:rPr lang="fr-FR" dirty="0"/>
              <a:t/>
            </a:r>
            <a:br>
              <a:rPr lang="fr-FR" dirty="0"/>
            </a:br>
            <a:r>
              <a:rPr lang="fr-FR" sz="1200" kern="1200" dirty="0">
                <a:solidFill>
                  <a:schemeClr val="tx1"/>
                </a:solidFill>
                <a:effectLst/>
                <a:latin typeface="+mn-lt"/>
                <a:ea typeface="+mn-ea"/>
                <a:cs typeface="+mn-cs"/>
              </a:rPr>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Le sous-format </a:t>
            </a:r>
            <a:r>
              <a:rPr lang="fr-FR" sz="1200" b="1" kern="1200" dirty="0">
                <a:solidFill>
                  <a:schemeClr val="tx1"/>
                </a:solidFill>
                <a:effectLst/>
                <a:latin typeface="+mn-lt"/>
                <a:ea typeface="+mn-ea"/>
                <a:cs typeface="+mn-cs"/>
              </a:rPr>
              <a:t>WMA </a:t>
            </a:r>
            <a:r>
              <a:rPr lang="fr-FR" sz="1200" b="1" kern="1200" dirty="0" err="1">
                <a:solidFill>
                  <a:schemeClr val="tx1"/>
                </a:solidFill>
                <a:effectLst/>
                <a:latin typeface="+mn-lt"/>
                <a:ea typeface="+mn-ea"/>
                <a:cs typeface="+mn-cs"/>
              </a:rPr>
              <a:t>Lossless</a:t>
            </a:r>
            <a:r>
              <a:rPr lang="fr-FR" sz="1200" kern="1200" dirty="0">
                <a:solidFill>
                  <a:schemeClr val="tx1"/>
                </a:solidFill>
                <a:effectLst/>
                <a:latin typeface="+mn-lt"/>
                <a:ea typeface="+mn-ea"/>
                <a:cs typeface="+mn-cs"/>
              </a:rPr>
              <a:t>, moins répandu, déroge à cette règle. Il n'altère pas la qualité sonore des fichiers, mais ceux-ci sont par conséquent plus lourds.</a:t>
            </a:r>
            <a:endParaRPr lang="fr-FR" dirty="0"/>
          </a:p>
          <a:p>
            <a:endParaRPr lang="fr-FR" dirty="0"/>
          </a:p>
          <a:p>
            <a:r>
              <a:rPr lang="fr-FR" dirty="0"/>
              <a:t>Source : http://quelleestladifference.blogspot.fr/2012/03/quelle-est-la-difference-entre-wav-et.html</a:t>
            </a:r>
          </a:p>
          <a:p>
            <a:endParaRPr lang="fr-FR" dirty="0"/>
          </a:p>
          <a:p>
            <a:r>
              <a:rPr lang="fr-FR" dirty="0"/>
              <a:t>Conclusion : En fonction de l’usage il faut</a:t>
            </a:r>
            <a:r>
              <a:rPr lang="fr-FR" baseline="0" dirty="0"/>
              <a:t> souvent faire appel à un convertisseur audio …</a:t>
            </a:r>
          </a:p>
          <a:p>
            <a:r>
              <a:rPr lang="fr-FR" baseline="0" dirty="0"/>
              <a:t>Ex. : convertir un fichier mp3 pour qu’il soit lisible sur une chaîne hifi ou un lecteur CD quelconque : le convertir en WAV puis graver les fichiers sur un CD. Les fichiers sont transformés alors en .</a:t>
            </a:r>
            <a:r>
              <a:rPr lang="fr-FR" baseline="0" dirty="0" err="1"/>
              <a:t>cda</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86</a:t>
            </a:fld>
            <a:endParaRPr lang="fr-FR"/>
          </a:p>
        </p:txBody>
      </p:sp>
    </p:spTree>
    <p:extLst>
      <p:ext uri="{BB962C8B-B14F-4D97-AF65-F5344CB8AC3E}">
        <p14:creationId xmlns:p14="http://schemas.microsoft.com/office/powerpoint/2010/main" val="5078928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Expliquer les notions du son numérique</a:t>
            </a: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87</a:t>
            </a:fld>
            <a:endParaRPr lang="fr-FR"/>
          </a:p>
        </p:txBody>
      </p:sp>
    </p:spTree>
    <p:extLst>
      <p:ext uri="{BB962C8B-B14F-4D97-AF65-F5344CB8AC3E}">
        <p14:creationId xmlns:p14="http://schemas.microsoft.com/office/powerpoint/2010/main" val="32839422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88</a:t>
            </a:fld>
            <a:endParaRPr lang="fr-FR"/>
          </a:p>
        </p:txBody>
      </p:sp>
    </p:spTree>
    <p:extLst>
      <p:ext uri="{BB962C8B-B14F-4D97-AF65-F5344CB8AC3E}">
        <p14:creationId xmlns:p14="http://schemas.microsoft.com/office/powerpoint/2010/main" val="24951961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3600" b="1"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89</a:t>
            </a:fld>
            <a:endParaRPr lang="fr-FR"/>
          </a:p>
        </p:txBody>
      </p:sp>
    </p:spTree>
    <p:extLst>
      <p:ext uri="{BB962C8B-B14F-4D97-AF65-F5344CB8AC3E}">
        <p14:creationId xmlns:p14="http://schemas.microsoft.com/office/powerpoint/2010/main" val="3683953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3600" b="1"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90</a:t>
            </a:fld>
            <a:endParaRPr lang="fr-FR"/>
          </a:p>
        </p:txBody>
      </p:sp>
    </p:spTree>
    <p:extLst>
      <p:ext uri="{BB962C8B-B14F-4D97-AF65-F5344CB8AC3E}">
        <p14:creationId xmlns:p14="http://schemas.microsoft.com/office/powerpoint/2010/main" val="5272671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3600" b="1"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91</a:t>
            </a:fld>
            <a:endParaRPr lang="fr-FR"/>
          </a:p>
        </p:txBody>
      </p:sp>
    </p:spTree>
    <p:extLst>
      <p:ext uri="{BB962C8B-B14F-4D97-AF65-F5344CB8AC3E}">
        <p14:creationId xmlns:p14="http://schemas.microsoft.com/office/powerpoint/2010/main" val="714608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3600" b="1"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92</a:t>
            </a:fld>
            <a:endParaRPr lang="fr-FR"/>
          </a:p>
        </p:txBody>
      </p:sp>
    </p:spTree>
    <p:extLst>
      <p:ext uri="{BB962C8B-B14F-4D97-AF65-F5344CB8AC3E}">
        <p14:creationId xmlns:p14="http://schemas.microsoft.com/office/powerpoint/2010/main" val="13696341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93</a:t>
            </a:fld>
            <a:endParaRPr lang="fr-FR"/>
          </a:p>
        </p:txBody>
      </p:sp>
    </p:spTree>
    <p:extLst>
      <p:ext uri="{BB962C8B-B14F-4D97-AF65-F5344CB8AC3E}">
        <p14:creationId xmlns:p14="http://schemas.microsoft.com/office/powerpoint/2010/main" val="14562838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94</a:t>
            </a:fld>
            <a:endParaRPr lang="fr-FR"/>
          </a:p>
        </p:txBody>
      </p:sp>
    </p:spTree>
    <p:extLst>
      <p:ext uri="{BB962C8B-B14F-4D97-AF65-F5344CB8AC3E}">
        <p14:creationId xmlns:p14="http://schemas.microsoft.com/office/powerpoint/2010/main" val="2108094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a:t>
            </a:fld>
            <a:endParaRPr lang="fr-FR"/>
          </a:p>
        </p:txBody>
      </p:sp>
    </p:spTree>
    <p:extLst>
      <p:ext uri="{BB962C8B-B14F-4D97-AF65-F5344CB8AC3E}">
        <p14:creationId xmlns:p14="http://schemas.microsoft.com/office/powerpoint/2010/main" val="26276262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95</a:t>
            </a:fld>
            <a:endParaRPr lang="fr-FR"/>
          </a:p>
        </p:txBody>
      </p:sp>
    </p:spTree>
    <p:extLst>
      <p:ext uri="{BB962C8B-B14F-4D97-AF65-F5344CB8AC3E}">
        <p14:creationId xmlns:p14="http://schemas.microsoft.com/office/powerpoint/2010/main" val="15089106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96</a:t>
            </a:fld>
            <a:endParaRPr lang="fr-FR"/>
          </a:p>
        </p:txBody>
      </p:sp>
    </p:spTree>
    <p:extLst>
      <p:ext uri="{BB962C8B-B14F-4D97-AF65-F5344CB8AC3E}">
        <p14:creationId xmlns:p14="http://schemas.microsoft.com/office/powerpoint/2010/main" val="27639039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97</a:t>
            </a:fld>
            <a:endParaRPr lang="fr-FR"/>
          </a:p>
        </p:txBody>
      </p:sp>
    </p:spTree>
    <p:extLst>
      <p:ext uri="{BB962C8B-B14F-4D97-AF65-F5344CB8AC3E}">
        <p14:creationId xmlns:p14="http://schemas.microsoft.com/office/powerpoint/2010/main" val="18984660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98</a:t>
            </a:fld>
            <a:endParaRPr lang="fr-FR"/>
          </a:p>
        </p:txBody>
      </p:sp>
    </p:spTree>
    <p:extLst>
      <p:ext uri="{BB962C8B-B14F-4D97-AF65-F5344CB8AC3E}">
        <p14:creationId xmlns:p14="http://schemas.microsoft.com/office/powerpoint/2010/main" val="18871747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Reprendre</a:t>
            </a:r>
            <a:r>
              <a:rPr lang="fr-FR" baseline="0"/>
              <a:t> ici</a:t>
            </a: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99</a:t>
            </a:fld>
            <a:endParaRPr lang="fr-FR"/>
          </a:p>
        </p:txBody>
      </p:sp>
    </p:spTree>
    <p:extLst>
      <p:ext uri="{BB962C8B-B14F-4D97-AF65-F5344CB8AC3E}">
        <p14:creationId xmlns:p14="http://schemas.microsoft.com/office/powerpoint/2010/main" val="11105200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100</a:t>
            </a:fld>
            <a:endParaRPr lang="fr-FR"/>
          </a:p>
        </p:txBody>
      </p:sp>
    </p:spTree>
    <p:extLst>
      <p:ext uri="{BB962C8B-B14F-4D97-AF65-F5344CB8AC3E}">
        <p14:creationId xmlns:p14="http://schemas.microsoft.com/office/powerpoint/2010/main" val="40188780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101</a:t>
            </a:fld>
            <a:endParaRPr lang="fr-FR"/>
          </a:p>
        </p:txBody>
      </p:sp>
    </p:spTree>
    <p:extLst>
      <p:ext uri="{BB962C8B-B14F-4D97-AF65-F5344CB8AC3E}">
        <p14:creationId xmlns:p14="http://schemas.microsoft.com/office/powerpoint/2010/main" val="31449405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102</a:t>
            </a:fld>
            <a:endParaRPr lang="fr-FR"/>
          </a:p>
        </p:txBody>
      </p:sp>
    </p:spTree>
    <p:extLst>
      <p:ext uri="{BB962C8B-B14F-4D97-AF65-F5344CB8AC3E}">
        <p14:creationId xmlns:p14="http://schemas.microsoft.com/office/powerpoint/2010/main" val="8316684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103</a:t>
            </a:fld>
            <a:endParaRPr lang="fr-FR"/>
          </a:p>
        </p:txBody>
      </p:sp>
    </p:spTree>
    <p:extLst>
      <p:ext uri="{BB962C8B-B14F-4D97-AF65-F5344CB8AC3E}">
        <p14:creationId xmlns:p14="http://schemas.microsoft.com/office/powerpoint/2010/main" val="3708201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2FA27A-54BB-4BEA-8E4A-D3869BF0244C}" type="slidenum">
              <a:rPr lang="fr-FR" smtClean="0"/>
              <a:t>104</a:t>
            </a:fld>
            <a:endParaRPr lang="fr-FR"/>
          </a:p>
        </p:txBody>
      </p:sp>
    </p:spTree>
    <p:extLst>
      <p:ext uri="{BB962C8B-B14F-4D97-AF65-F5344CB8AC3E}">
        <p14:creationId xmlns:p14="http://schemas.microsoft.com/office/powerpoint/2010/main" val="3367379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524000" y="1122363"/>
            <a:ext cx="9144000" cy="2387600"/>
          </a:xfrm>
        </p:spPr>
        <p:txBody>
          <a:bodyPr anchor="b">
            <a:normAutofit/>
          </a:bodyPr>
          <a:lstStyle>
            <a:lvl1pPr algn="ctr">
              <a:defRPr sz="4400">
                <a:latin typeface="Hollywood Hills" panose="00000400000000000000" pitchFamily="2" charset="0"/>
              </a:defRPr>
            </a:lvl1pPr>
          </a:lstStyle>
          <a:p>
            <a:r>
              <a:rPr lang="fr-FR" dirty="0"/>
              <a:t>Les services </a:t>
            </a:r>
            <a:r>
              <a:rPr lang="fr-FR" dirty="0" err="1"/>
              <a:t>multimedia</a:t>
            </a:r>
            <a:r>
              <a:rPr lang="fr-FR" dirty="0"/>
              <a:t> en ligne</a:t>
            </a:r>
          </a:p>
        </p:txBody>
      </p:sp>
      <p:sp>
        <p:nvSpPr>
          <p:cNvPr id="3" name="Sous-titre 2"/>
          <p:cNvSpPr>
            <a:spLocks noGrp="1"/>
          </p:cNvSpPr>
          <p:nvPr>
            <p:ph type="subTitle" idx="1" hasCustomPrompt="1"/>
          </p:nvPr>
        </p:nvSpPr>
        <p:spPr>
          <a:xfrm>
            <a:off x="1524000" y="3602038"/>
            <a:ext cx="9144000" cy="1655762"/>
          </a:xfrm>
        </p:spPr>
        <p:txBody>
          <a:bodyPr/>
          <a:lstStyle>
            <a:lvl1pPr marL="0" indent="0" algn="ctr">
              <a:buNone/>
              <a:defRPr sz="2400" b="1" baseline="0">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…Ou comment trouver des alternatives simples à mettre en œuvre pour des besoins ponctuels</a:t>
            </a:r>
          </a:p>
        </p:txBody>
      </p:sp>
      <p:sp>
        <p:nvSpPr>
          <p:cNvPr id="8" name="Espace réservé de l'élément multimédia 7"/>
          <p:cNvSpPr>
            <a:spLocks noGrp="1"/>
          </p:cNvSpPr>
          <p:nvPr>
            <p:ph type="media" sz="quarter" idx="13"/>
          </p:nvPr>
        </p:nvSpPr>
        <p:spPr>
          <a:xfrm>
            <a:off x="0" y="0"/>
            <a:ext cx="12192000" cy="1122363"/>
          </a:xfrm>
        </p:spPr>
        <p:txBody>
          <a:bodyPr/>
          <a:lstStyle/>
          <a:p>
            <a:endParaRPr lang="fr-FR"/>
          </a:p>
        </p:txBody>
      </p:sp>
      <p:sp>
        <p:nvSpPr>
          <p:cNvPr id="9" name="Rectangle 8"/>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22" name="Imag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5" name="Image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sp>
        <p:nvSpPr>
          <p:cNvPr id="7" name="Espace réservé de la date 6"/>
          <p:cNvSpPr>
            <a:spLocks noGrp="1"/>
          </p:cNvSpPr>
          <p:nvPr userDrawn="1">
            <p:ph type="dt" sz="half" idx="14"/>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6D946924-E820-4B01-BE5A-EDDB74933C03}" type="datetime1">
              <a:rPr lang="fr-FR" smtClean="0"/>
              <a:pPr/>
              <a:t>27/11/2019</a:t>
            </a:fld>
            <a:endParaRPr lang="fr-FR" dirty="0"/>
          </a:p>
        </p:txBody>
      </p:sp>
      <p:sp>
        <p:nvSpPr>
          <p:cNvPr id="20" name="Espace réservé du pied de page 19"/>
          <p:cNvSpPr>
            <a:spLocks noGrp="1"/>
          </p:cNvSpPr>
          <p:nvPr userDrawn="1">
            <p:ph type="ftr" sz="quarter" idx="15"/>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dirty="0" err="1"/>
              <a:t>Urfist</a:t>
            </a:r>
            <a:r>
              <a:rPr lang="fr-FR" dirty="0"/>
              <a:t> de Paris 2019</a:t>
            </a:r>
          </a:p>
        </p:txBody>
      </p:sp>
      <p:sp>
        <p:nvSpPr>
          <p:cNvPr id="26" name="Espace réservé du numéro de diapositive 25"/>
          <p:cNvSpPr>
            <a:spLocks noGrp="1"/>
          </p:cNvSpPr>
          <p:nvPr userDrawn="1">
            <p:ph type="sldNum" sz="quarter" idx="16"/>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dirty="0"/>
          </a:p>
        </p:txBody>
      </p:sp>
      <p:sp>
        <p:nvSpPr>
          <p:cNvPr id="28" name="Rectangle 27"/>
          <p:cNvSpPr/>
          <p:nvPr userDrawn="1"/>
        </p:nvSpPr>
        <p:spPr>
          <a:xfrm rot="5400000">
            <a:off x="10910568" y="886738"/>
            <a:ext cx="1074116" cy="148874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9" name="Rectangle 28"/>
          <p:cNvSpPr/>
          <p:nvPr userDrawn="1"/>
        </p:nvSpPr>
        <p:spPr>
          <a:xfrm rot="5400000">
            <a:off x="10812234" y="1080627"/>
            <a:ext cx="904401" cy="987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245895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1102175"/>
            <a:ext cx="10515600" cy="678317"/>
          </a:xfrm>
        </p:spPr>
        <p:txBody>
          <a:bodyPr/>
          <a:lstStyle>
            <a:lvl1pPr>
              <a:defRPr>
                <a:latin typeface="Hollywood Hills" panose="00000400000000000000" pitchFamily="2" charset="0"/>
              </a:defRPr>
            </a:lvl1pPr>
          </a:lstStyle>
          <a:p>
            <a:r>
              <a:rPr lang="fr-FR" dirty="0"/>
              <a:t>Modifiez le style du titre</a:t>
            </a:r>
          </a:p>
        </p:txBody>
      </p:sp>
      <p:sp>
        <p:nvSpPr>
          <p:cNvPr id="3" name="Espace réservé du texte vertical 2"/>
          <p:cNvSpPr>
            <a:spLocks noGrp="1"/>
          </p:cNvSpPr>
          <p:nvPr>
            <p:ph type="body" orient="vert" idx="1"/>
          </p:nvPr>
        </p:nvSpPr>
        <p:spPr/>
        <p:txBody>
          <a:bodyPr vert="eaVert"/>
          <a:lstStyle>
            <a:lvl1pPr>
              <a:defRPr b="1">
                <a:latin typeface="Roboto" panose="02000000000000000000" pitchFamily="2" charset="0"/>
                <a:ea typeface="Roboto" panose="02000000000000000000" pitchFamily="2" charset="0"/>
                <a:cs typeface="Roboto" panose="02000000000000000000" pitchFamily="2" charset="0"/>
              </a:defRPr>
            </a:lvl1pPr>
            <a:lvl2pPr>
              <a:defRPr b="1">
                <a:latin typeface="Roboto" panose="02000000000000000000" pitchFamily="2" charset="0"/>
                <a:ea typeface="Roboto" panose="02000000000000000000" pitchFamily="2" charset="0"/>
                <a:cs typeface="Roboto" panose="02000000000000000000" pitchFamily="2" charset="0"/>
              </a:defRPr>
            </a:lvl2pPr>
            <a:lvl3pPr>
              <a:defRPr b="1">
                <a:latin typeface="Roboto" panose="02000000000000000000" pitchFamily="2" charset="0"/>
                <a:ea typeface="Roboto" panose="02000000000000000000" pitchFamily="2" charset="0"/>
                <a:cs typeface="Roboto" panose="02000000000000000000" pitchFamily="2" charset="0"/>
              </a:defRPr>
            </a:lvl3pPr>
            <a:lvl4pPr>
              <a:defRPr b="1">
                <a:latin typeface="Roboto" panose="02000000000000000000" pitchFamily="2" charset="0"/>
                <a:ea typeface="Roboto" panose="02000000000000000000" pitchFamily="2" charset="0"/>
                <a:cs typeface="Roboto" panose="02000000000000000000" pitchFamily="2" charset="0"/>
              </a:defRPr>
            </a:lvl4pPr>
            <a:lvl5pPr>
              <a:defRPr b="1">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22464E26-C660-47D7-B28E-A88F77695C3B}" type="datetime1">
              <a:rPr lang="fr-FR" smtClean="0"/>
              <a:pPr/>
              <a:t>27/11/2019</a:t>
            </a:fld>
            <a:endParaRPr lang="fr-FR"/>
          </a:p>
        </p:txBody>
      </p:sp>
      <p:sp>
        <p:nvSpPr>
          <p:cNvPr id="5" name="Espace réservé du pied de page 4"/>
          <p:cNvSpPr>
            <a:spLocks noGrp="1"/>
          </p:cNvSpPr>
          <p:nvPr>
            <p:ph type="ftr" sz="quarter" idx="1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a:t>Urfist de Paris 2014/2015</a:t>
            </a:r>
          </a:p>
        </p:txBody>
      </p:sp>
      <p:sp>
        <p:nvSpPr>
          <p:cNvPr id="6" name="Espace réservé du numéro de diapositive 5"/>
          <p:cNvSpPr>
            <a:spLocks noGrp="1"/>
          </p:cNvSpPr>
          <p:nvPr>
            <p:ph type="sldNum" sz="quarter" idx="12"/>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8" name="Rectangle 7"/>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Rectangle 8"/>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2" name="Imag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3" name="Imag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3021961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1204208"/>
            <a:ext cx="2628900" cy="4972754"/>
          </a:xfrm>
        </p:spPr>
        <p:txBody>
          <a:bodyPr vert="eaVert"/>
          <a:lstStyle>
            <a:lvl1pPr>
              <a:defRPr>
                <a:latin typeface="Hollywood Hills" panose="00000400000000000000" pitchFamily="2" charset="0"/>
              </a:defRPr>
            </a:lvl1pPr>
          </a:lstStyle>
          <a:p>
            <a:r>
              <a:rPr lang="fr-FR" dirty="0"/>
              <a:t>Modifiez le style du titre</a:t>
            </a:r>
          </a:p>
        </p:txBody>
      </p:sp>
      <p:sp>
        <p:nvSpPr>
          <p:cNvPr id="3" name="Espace réservé du texte vertical 2"/>
          <p:cNvSpPr>
            <a:spLocks noGrp="1"/>
          </p:cNvSpPr>
          <p:nvPr>
            <p:ph type="body" orient="vert" idx="1"/>
          </p:nvPr>
        </p:nvSpPr>
        <p:spPr>
          <a:xfrm>
            <a:off x="838200" y="1204208"/>
            <a:ext cx="7734300" cy="4972754"/>
          </a:xfrm>
        </p:spPr>
        <p:txBody>
          <a:bodyPr vert="eaVert"/>
          <a:lstStyle>
            <a:lvl1pPr>
              <a:defRPr b="1">
                <a:latin typeface="Roboto" panose="02000000000000000000" pitchFamily="2" charset="0"/>
                <a:ea typeface="Roboto" panose="02000000000000000000" pitchFamily="2" charset="0"/>
                <a:cs typeface="Roboto" panose="02000000000000000000" pitchFamily="2" charset="0"/>
              </a:defRPr>
            </a:lvl1pPr>
            <a:lvl2pPr>
              <a:defRPr b="1">
                <a:latin typeface="Roboto" panose="02000000000000000000" pitchFamily="2" charset="0"/>
                <a:ea typeface="Roboto" panose="02000000000000000000" pitchFamily="2" charset="0"/>
                <a:cs typeface="Roboto" panose="02000000000000000000" pitchFamily="2" charset="0"/>
              </a:defRPr>
            </a:lvl2pPr>
            <a:lvl3pPr>
              <a:defRPr b="1">
                <a:latin typeface="Roboto" panose="02000000000000000000" pitchFamily="2" charset="0"/>
                <a:ea typeface="Roboto" panose="02000000000000000000" pitchFamily="2" charset="0"/>
                <a:cs typeface="Roboto" panose="02000000000000000000" pitchFamily="2" charset="0"/>
              </a:defRPr>
            </a:lvl3pPr>
            <a:lvl4pPr>
              <a:defRPr b="1">
                <a:latin typeface="Roboto" panose="02000000000000000000" pitchFamily="2" charset="0"/>
                <a:ea typeface="Roboto" panose="02000000000000000000" pitchFamily="2" charset="0"/>
                <a:cs typeface="Roboto" panose="02000000000000000000" pitchFamily="2" charset="0"/>
              </a:defRPr>
            </a:lvl4pPr>
            <a:lvl5pPr>
              <a:defRPr b="1">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BADC7A57-BBCE-46C4-9922-9A666AEED8BA}" type="datetime1">
              <a:rPr lang="fr-FR" smtClean="0"/>
              <a:pPr/>
              <a:t>27/11/2019</a:t>
            </a:fld>
            <a:endParaRPr lang="fr-FR"/>
          </a:p>
        </p:txBody>
      </p:sp>
      <p:sp>
        <p:nvSpPr>
          <p:cNvPr id="5" name="Espace réservé du pied de page 4"/>
          <p:cNvSpPr>
            <a:spLocks noGrp="1"/>
          </p:cNvSpPr>
          <p:nvPr>
            <p:ph type="ftr" sz="quarter" idx="1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a:t>Urfist de Paris 2014/2015</a:t>
            </a:r>
          </a:p>
        </p:txBody>
      </p:sp>
      <p:sp>
        <p:nvSpPr>
          <p:cNvPr id="6" name="Espace réservé du numéro de diapositive 5"/>
          <p:cNvSpPr>
            <a:spLocks noGrp="1"/>
          </p:cNvSpPr>
          <p:nvPr>
            <p:ph type="sldNum" sz="quarter" idx="12"/>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8" name="Rectangle 7"/>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Rectangle 8"/>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17058" y="119748"/>
            <a:ext cx="865415" cy="865415"/>
          </a:xfrm>
          <a:prstGeom prst="rect">
            <a:avLst/>
          </a:prstGeom>
        </p:spPr>
      </p:pic>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854609">
            <a:off x="1610352" y="144241"/>
            <a:ext cx="903482" cy="910540"/>
          </a:xfrm>
          <a:prstGeom prst="rect">
            <a:avLst/>
          </a:prstGeom>
        </p:spPr>
      </p:pic>
      <p:pic>
        <p:nvPicPr>
          <p:cNvPr id="22" name="Imag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3" name="Image 22"/>
          <p:cNvPicPr>
            <a:picLocks noChangeAspect="1"/>
          </p:cNvPicPr>
          <p:nvPr userDrawn="1"/>
        </p:nvPicPr>
        <p:blipFill rotWithShape="1">
          <a:blip r:embed="rId5">
            <a:extLst>
              <a:ext uri="{28A0092B-C50C-407E-A947-70E740481C1C}">
                <a14:useLocalDpi xmlns:a14="http://schemas.microsoft.com/office/drawing/2010/main" val="0"/>
              </a:ext>
            </a:extLst>
          </a:blip>
          <a:srcRect b="9029"/>
          <a:stretch/>
        </p:blipFill>
        <p:spPr>
          <a:xfrm>
            <a:off x="10828556" y="170074"/>
            <a:ext cx="781050" cy="1213101"/>
          </a:xfrm>
          <a:prstGeom prst="rect">
            <a:avLst/>
          </a:prstGeom>
        </p:spPr>
      </p:pic>
    </p:spTree>
    <p:extLst>
      <p:ext uri="{BB962C8B-B14F-4D97-AF65-F5344CB8AC3E}">
        <p14:creationId xmlns:p14="http://schemas.microsoft.com/office/powerpoint/2010/main" val="4281756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3F25EBA-9942-4809-9874-C3CF6FC4BF32}" type="datetimeFigureOut">
              <a:rPr lang="fr-FR" smtClean="0"/>
              <a:t>27/11/2019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122373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F25EBA-9942-4809-9874-C3CF6FC4BF32}" type="datetimeFigureOut">
              <a:rPr lang="fr-FR" smtClean="0"/>
              <a:t>27/11/2019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139381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3F25EBA-9942-4809-9874-C3CF6FC4BF32}" type="datetimeFigureOut">
              <a:rPr lang="fr-FR" smtClean="0"/>
              <a:t>27/11/2019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193206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3F25EBA-9942-4809-9874-C3CF6FC4BF32}" type="datetimeFigureOut">
              <a:rPr lang="fr-FR" smtClean="0"/>
              <a:t>27/11/2019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920665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3F25EBA-9942-4809-9874-C3CF6FC4BF32}" type="datetimeFigureOut">
              <a:rPr lang="fr-FR" smtClean="0"/>
              <a:t>27/11/2019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2820759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3F25EBA-9942-4809-9874-C3CF6FC4BF32}" type="datetimeFigureOut">
              <a:rPr lang="fr-FR" smtClean="0"/>
              <a:t>27/11/2019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1540696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F25EBA-9942-4809-9874-C3CF6FC4BF32}" type="datetimeFigureOut">
              <a:rPr lang="fr-FR" smtClean="0"/>
              <a:t>27/11/2019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1357226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3F25EBA-9942-4809-9874-C3CF6FC4BF32}" type="datetimeFigureOut">
              <a:rPr lang="fr-FR" smtClean="0"/>
              <a:t>27/11/2019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3791042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5685" y="979710"/>
            <a:ext cx="11661321" cy="841602"/>
          </a:xfrm>
        </p:spPr>
        <p:txBody>
          <a:bodyPr/>
          <a:lstStyle>
            <a:lvl1pPr>
              <a:defRPr>
                <a:latin typeface="Hollywood Hills" panose="00000400000000000000" pitchFamily="2" charset="0"/>
              </a:defRPr>
            </a:lvl1pPr>
          </a:lstStyle>
          <a:p>
            <a:r>
              <a:rPr lang="fr-FR" dirty="0"/>
              <a:t>Modifiez le style du titre</a:t>
            </a:r>
          </a:p>
        </p:txBody>
      </p:sp>
      <p:sp>
        <p:nvSpPr>
          <p:cNvPr id="3" name="Espace réservé du contenu 2"/>
          <p:cNvSpPr>
            <a:spLocks noGrp="1"/>
          </p:cNvSpPr>
          <p:nvPr>
            <p:ph idx="1"/>
          </p:nvPr>
        </p:nvSpPr>
        <p:spPr>
          <a:xfrm>
            <a:off x="315685" y="1743984"/>
            <a:ext cx="11661321" cy="4509861"/>
          </a:xfrm>
        </p:spPr>
        <p:txBody>
          <a:bodyPr/>
          <a:lstStyle>
            <a:lvl1pPr>
              <a:defRPr b="1">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a:defRPr b="1">
                <a:latin typeface="Roboto" panose="02000000000000000000" pitchFamily="2" charset="0"/>
                <a:ea typeface="Roboto" panose="02000000000000000000" pitchFamily="2" charset="0"/>
                <a:cs typeface="Roboto" panose="02000000000000000000" pitchFamily="2" charset="0"/>
              </a:defRPr>
            </a:lvl2pPr>
            <a:lvl3pPr>
              <a:defRPr b="1">
                <a:latin typeface="Batang" panose="02030600000101010101" pitchFamily="18" charset="-127"/>
                <a:ea typeface="Batang" panose="02030600000101010101" pitchFamily="18" charset="-127"/>
                <a:cs typeface="Roboto" panose="02000000000000000000" pitchFamily="2" charset="0"/>
              </a:defRPr>
            </a:lvl3pPr>
            <a:lvl4pPr>
              <a:defRPr b="0" i="1">
                <a:latin typeface="Segoe UI" panose="020B0502040204020203" pitchFamily="34" charset="0"/>
                <a:ea typeface="Segoe UI" panose="020B0502040204020203" pitchFamily="34" charset="0"/>
                <a:cs typeface="Segoe UI" panose="020B0502040204020203" pitchFamily="34" charset="0"/>
              </a:defRPr>
            </a:lvl4pPr>
            <a:lvl5pPr>
              <a:defRPr b="1">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492967" y="6495138"/>
            <a:ext cx="2743200" cy="365125"/>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5C37193C-EB1F-4CB9-8E07-9A3A1923B4A7}" type="datetime1">
              <a:rPr lang="fr-FR" smtClean="0"/>
              <a:pPr/>
              <a:t>27/11/2019</a:t>
            </a:fld>
            <a:endParaRPr lang="fr-FR"/>
          </a:p>
        </p:txBody>
      </p:sp>
      <p:sp>
        <p:nvSpPr>
          <p:cNvPr id="6" name="Espace réservé du numéro de diapositive 5"/>
          <p:cNvSpPr>
            <a:spLocks noGrp="1"/>
          </p:cNvSpPr>
          <p:nvPr>
            <p:ph type="sldNum" sz="quarter" idx="12"/>
          </p:nvPr>
        </p:nvSpPr>
        <p:spPr>
          <a:xfrm>
            <a:off x="9039808" y="6495138"/>
            <a:ext cx="2743200" cy="365125"/>
          </a:xfrm>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8" name="Rectangle 7"/>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Rectangle 8"/>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615241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2" name="Imag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3" name="Imag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1316105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3F25EBA-9942-4809-9874-C3CF6FC4BF32}" type="datetimeFigureOut">
              <a:rPr lang="fr-FR" smtClean="0"/>
              <a:t>27/11/2019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40035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F25EBA-9942-4809-9874-C3CF6FC4BF32}" type="datetimeFigureOut">
              <a:rPr lang="fr-FR" smtClean="0"/>
              <a:t>27/11/2019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1035817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3F25EBA-9942-4809-9874-C3CF6FC4BF32}" type="datetimeFigureOut">
              <a:rPr lang="fr-FR" smtClean="0"/>
              <a:t>27/11/2019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42FAC80-2A32-42CC-B060-2F08C784EB13}" type="slidenum">
              <a:rPr lang="fr-FR" smtClean="0"/>
              <a:t>‹N°›</a:t>
            </a:fld>
            <a:endParaRPr lang="fr-FR"/>
          </a:p>
        </p:txBody>
      </p:sp>
    </p:spTree>
    <p:extLst>
      <p:ext uri="{BB962C8B-B14F-4D97-AF65-F5344CB8AC3E}">
        <p14:creationId xmlns:p14="http://schemas.microsoft.com/office/powerpoint/2010/main" val="305259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atin typeface="Hollywood Hills" panose="00000400000000000000" pitchFamily="2" charset="0"/>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normAutofit/>
          </a:bodyPr>
          <a:lstStyle>
            <a:lvl1pPr marL="0" indent="0">
              <a:buNone/>
              <a:defRPr sz="2800" b="1">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Modifiez les styles du texte du masque</a:t>
            </a:r>
          </a:p>
        </p:txBody>
      </p:sp>
      <p:sp>
        <p:nvSpPr>
          <p:cNvPr id="4" name="Espace réservé de la date 3"/>
          <p:cNvSpPr>
            <a:spLocks noGrp="1"/>
          </p:cNvSpPr>
          <p:nvPr>
            <p:ph type="dt" sz="half" idx="10"/>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362E96CC-CB3D-48F1-921B-22860C1ED0EF}" type="datetime1">
              <a:rPr lang="fr-FR" smtClean="0"/>
              <a:pPr/>
              <a:t>27/11/2019</a:t>
            </a:fld>
            <a:endParaRPr lang="fr-FR"/>
          </a:p>
        </p:txBody>
      </p:sp>
      <p:sp>
        <p:nvSpPr>
          <p:cNvPr id="5" name="Espace réservé du pied de page 4"/>
          <p:cNvSpPr>
            <a:spLocks noGrp="1"/>
          </p:cNvSpPr>
          <p:nvPr>
            <p:ph type="ftr" sz="quarter" idx="1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a:t>Urfist de Paris 2014/2015</a:t>
            </a:r>
          </a:p>
        </p:txBody>
      </p:sp>
      <p:sp>
        <p:nvSpPr>
          <p:cNvPr id="6" name="Espace réservé du numéro de diapositive 5"/>
          <p:cNvSpPr>
            <a:spLocks noGrp="1"/>
          </p:cNvSpPr>
          <p:nvPr>
            <p:ph type="sldNum" sz="quarter" idx="12"/>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8" name="Rectangle 7"/>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Rectangle 8"/>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2" name="Imag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3" name="Imag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174636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1110339"/>
            <a:ext cx="10515600" cy="686481"/>
          </a:xfrm>
        </p:spPr>
        <p:txBody>
          <a:bodyPr/>
          <a:lstStyle>
            <a:lvl1pPr>
              <a:defRPr>
                <a:latin typeface="Hollywood Hills" panose="00000400000000000000" pitchFamily="2" charset="0"/>
              </a:defRPr>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lvl1pPr>
              <a:defRPr b="1">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a:defRPr b="1">
                <a:latin typeface="Roboto" panose="02000000000000000000" pitchFamily="2" charset="0"/>
                <a:ea typeface="Roboto" panose="02000000000000000000" pitchFamily="2" charset="0"/>
                <a:cs typeface="Roboto" panose="02000000000000000000" pitchFamily="2" charset="0"/>
              </a:defRPr>
            </a:lvl2pPr>
            <a:lvl3pPr>
              <a:defRPr b="1">
                <a:latin typeface="Batang" panose="02030600000101010101" pitchFamily="18" charset="-127"/>
                <a:ea typeface="Batang" panose="02030600000101010101" pitchFamily="18" charset="-127"/>
                <a:cs typeface="Roboto" panose="02000000000000000000" pitchFamily="2" charset="0"/>
              </a:defRPr>
            </a:lvl3pPr>
            <a:lvl4pPr>
              <a:defRPr b="0" i="1">
                <a:latin typeface="Segoe UI" panose="020B0502040204020203" pitchFamily="34" charset="0"/>
                <a:ea typeface="Segoe UI" panose="020B0502040204020203" pitchFamily="34" charset="0"/>
                <a:cs typeface="Segoe UI" panose="020B0502040204020203" pitchFamily="34" charset="0"/>
              </a:defRPr>
            </a:lvl4pPr>
            <a:lvl5pPr>
              <a:defRPr b="1">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1825625"/>
            <a:ext cx="5181600" cy="4351338"/>
          </a:xfrm>
        </p:spPr>
        <p:txBody>
          <a:bodyPr/>
          <a:lstStyle>
            <a:lvl1pPr>
              <a:defRPr b="1">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a:defRPr b="1">
                <a:latin typeface="Roboto" panose="02000000000000000000" pitchFamily="2" charset="0"/>
                <a:ea typeface="Roboto" panose="02000000000000000000" pitchFamily="2" charset="0"/>
                <a:cs typeface="Roboto" panose="02000000000000000000" pitchFamily="2" charset="0"/>
              </a:defRPr>
            </a:lvl2pPr>
            <a:lvl3pPr>
              <a:defRPr b="1">
                <a:latin typeface="Batang" panose="02030600000101010101" pitchFamily="18" charset="-127"/>
                <a:ea typeface="Batang" panose="02030600000101010101" pitchFamily="18" charset="-127"/>
                <a:cs typeface="Roboto" panose="02000000000000000000" pitchFamily="2" charset="0"/>
              </a:defRPr>
            </a:lvl3pPr>
            <a:lvl4pPr>
              <a:defRPr b="0" i="1">
                <a:latin typeface="Segoe UI" panose="020B0502040204020203" pitchFamily="34" charset="0"/>
                <a:ea typeface="Segoe UI" panose="020B0502040204020203" pitchFamily="34" charset="0"/>
                <a:cs typeface="Segoe UI" panose="020B0502040204020203" pitchFamily="34" charset="0"/>
              </a:defRPr>
            </a:lvl4pPr>
            <a:lvl5pPr>
              <a:defRPr b="1">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AADD8C38-E088-4D73-B1A6-C2703CF50FE3}" type="datetime1">
              <a:rPr lang="fr-FR" smtClean="0"/>
              <a:pPr/>
              <a:t>27/11/2019</a:t>
            </a:fld>
            <a:endParaRPr lang="fr-FR"/>
          </a:p>
        </p:txBody>
      </p:sp>
      <p:sp>
        <p:nvSpPr>
          <p:cNvPr id="6" name="Espace réservé du pied de page 5"/>
          <p:cNvSpPr>
            <a:spLocks noGrp="1"/>
          </p:cNvSpPr>
          <p:nvPr>
            <p:ph type="ftr" sz="quarter" idx="1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a:t>Urfist de Paris 2014/2015</a:t>
            </a:r>
          </a:p>
        </p:txBody>
      </p:sp>
      <p:sp>
        <p:nvSpPr>
          <p:cNvPr id="7" name="Espace réservé du numéro de diapositive 6"/>
          <p:cNvSpPr>
            <a:spLocks noGrp="1"/>
          </p:cNvSpPr>
          <p:nvPr>
            <p:ph type="sldNum" sz="quarter" idx="12"/>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9" name="Rectangle 8"/>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21" name="Imag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3" name="Imag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4" name="Imag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1890497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1069520"/>
            <a:ext cx="10515600" cy="670152"/>
          </a:xfrm>
        </p:spPr>
        <p:txBody>
          <a:bodyPr/>
          <a:lstStyle>
            <a:lvl1pPr>
              <a:defRPr>
                <a:latin typeface="Hollywood Hills" panose="00000400000000000000" pitchFamily="2" charset="0"/>
              </a:defRPr>
            </a:lvl1pPr>
          </a:lstStyle>
          <a:p>
            <a:r>
              <a:rPr lang="fr-FR" dirty="0"/>
              <a:t>Modifiez le style du titre</a:t>
            </a:r>
          </a:p>
        </p:txBody>
      </p:sp>
      <p:sp>
        <p:nvSpPr>
          <p:cNvPr id="3" name="Espace réservé du texte 2"/>
          <p:cNvSpPr>
            <a:spLocks noGrp="1"/>
          </p:cNvSpPr>
          <p:nvPr>
            <p:ph type="body" idx="1"/>
          </p:nvPr>
        </p:nvSpPr>
        <p:spPr>
          <a:xfrm>
            <a:off x="839788" y="1762803"/>
            <a:ext cx="5157787" cy="823912"/>
          </a:xfrm>
        </p:spPr>
        <p:txBody>
          <a:bodyPr anchor="b">
            <a:noAutofit/>
          </a:bodyPr>
          <a:lstStyle>
            <a:lvl1pPr marL="0" indent="0">
              <a:buNone/>
              <a:defRPr sz="2800" b="1">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839788" y="2611207"/>
            <a:ext cx="5157787" cy="3684588"/>
          </a:xfrm>
        </p:spPr>
        <p:txBody>
          <a:bodyPr/>
          <a:lstStyle>
            <a:lvl1pPr>
              <a:defRPr b="0">
                <a:latin typeface="Batang" panose="02030600000101010101" pitchFamily="18" charset="-127"/>
                <a:ea typeface="Batang" panose="02030600000101010101" pitchFamily="18" charset="-127"/>
                <a:cs typeface="Roboto" panose="02000000000000000000" pitchFamily="2" charset="0"/>
              </a:defRPr>
            </a:lvl1pPr>
            <a:lvl2pPr>
              <a:defRPr b="1">
                <a:latin typeface="Roboto" panose="02000000000000000000" pitchFamily="2" charset="0"/>
                <a:ea typeface="Roboto" panose="02000000000000000000" pitchFamily="2" charset="0"/>
                <a:cs typeface="Roboto" panose="02000000000000000000" pitchFamily="2" charset="0"/>
              </a:defRPr>
            </a:lvl2pPr>
            <a:lvl3pPr>
              <a:defRPr b="1">
                <a:latin typeface="Batang" panose="02030600000101010101" pitchFamily="18" charset="-127"/>
                <a:ea typeface="Batang" panose="02030600000101010101" pitchFamily="18" charset="-127"/>
                <a:cs typeface="Roboto" panose="02000000000000000000" pitchFamily="2" charset="0"/>
              </a:defRPr>
            </a:lvl3pPr>
            <a:lvl4pPr>
              <a:defRPr b="0" i="1">
                <a:latin typeface="Segoe UI" panose="020B0502040204020203" pitchFamily="34" charset="0"/>
                <a:ea typeface="Segoe UI" panose="020B0502040204020203" pitchFamily="34" charset="0"/>
                <a:cs typeface="Segoe UI" panose="020B0502040204020203" pitchFamily="34" charset="0"/>
              </a:defRPr>
            </a:lvl4pPr>
            <a:lvl5pPr>
              <a:defRPr b="1">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2200" y="1754639"/>
            <a:ext cx="5183188" cy="823912"/>
          </a:xfrm>
        </p:spPr>
        <p:txBody>
          <a:bodyPr anchor="b">
            <a:noAutofit/>
          </a:bodyPr>
          <a:lstStyle>
            <a:lvl1pPr marL="0" indent="0">
              <a:buNone/>
              <a:defRPr sz="2800" b="1">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p:nvPr>
        </p:nvSpPr>
        <p:spPr>
          <a:xfrm>
            <a:off x="6172200" y="2619371"/>
            <a:ext cx="5183188" cy="3684588"/>
          </a:xfrm>
        </p:spPr>
        <p:txBody>
          <a:bodyPr/>
          <a:lstStyle>
            <a:lvl1pPr>
              <a:defRPr b="0">
                <a:latin typeface="Batang" panose="02030600000101010101" pitchFamily="18" charset="-127"/>
                <a:ea typeface="Batang" panose="02030600000101010101" pitchFamily="18" charset="-127"/>
                <a:cs typeface="Roboto" panose="02000000000000000000" pitchFamily="2" charset="0"/>
              </a:defRPr>
            </a:lvl1pPr>
            <a:lvl2pPr>
              <a:defRPr b="1">
                <a:latin typeface="Roboto" panose="02000000000000000000" pitchFamily="2" charset="0"/>
                <a:ea typeface="Roboto" panose="02000000000000000000" pitchFamily="2" charset="0"/>
                <a:cs typeface="Roboto" panose="02000000000000000000" pitchFamily="2" charset="0"/>
              </a:defRPr>
            </a:lvl2pPr>
            <a:lvl3pPr>
              <a:defRPr b="1">
                <a:latin typeface="Batang" panose="02030600000101010101" pitchFamily="18" charset="-127"/>
                <a:ea typeface="Batang" panose="02030600000101010101" pitchFamily="18" charset="-127"/>
                <a:cs typeface="Roboto" panose="02000000000000000000" pitchFamily="2" charset="0"/>
              </a:defRPr>
            </a:lvl3pPr>
            <a:lvl4pPr>
              <a:defRPr b="0" i="1">
                <a:latin typeface="Segoe UI" panose="020B0502040204020203" pitchFamily="34" charset="0"/>
                <a:ea typeface="Segoe UI" panose="020B0502040204020203" pitchFamily="34" charset="0"/>
                <a:cs typeface="Segoe UI" panose="020B0502040204020203" pitchFamily="34" charset="0"/>
              </a:defRPr>
            </a:lvl4pPr>
            <a:lvl5pPr>
              <a:defRPr b="1">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E8648769-32D2-46FC-8888-E70E266B4BD4}" type="datetime1">
              <a:rPr lang="fr-FR" smtClean="0"/>
              <a:pPr/>
              <a:t>27/11/2019</a:t>
            </a:fld>
            <a:endParaRPr lang="fr-FR"/>
          </a:p>
        </p:txBody>
      </p:sp>
      <p:sp>
        <p:nvSpPr>
          <p:cNvPr id="8" name="Espace réservé du pied de page 7"/>
          <p:cNvSpPr>
            <a:spLocks noGrp="1"/>
          </p:cNvSpPr>
          <p:nvPr>
            <p:ph type="ftr" sz="quarter" idx="1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a:t>Urfist de Paris 2014/2015</a:t>
            </a:r>
          </a:p>
        </p:txBody>
      </p:sp>
      <p:sp>
        <p:nvSpPr>
          <p:cNvPr id="9" name="Espace réservé du numéro de diapositive 8"/>
          <p:cNvSpPr>
            <a:spLocks noGrp="1"/>
          </p:cNvSpPr>
          <p:nvPr>
            <p:ph type="sldNum" sz="quarter" idx="12"/>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11" name="Rectangle 10"/>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2" name="Rectangle 11"/>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23" name="Imag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5" name="Image 2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6" name="Image 2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84585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1330779"/>
            <a:ext cx="10515600" cy="849767"/>
          </a:xfrm>
        </p:spPr>
        <p:txBody>
          <a:bodyPr/>
          <a:lstStyle>
            <a:lvl1pPr>
              <a:defRPr>
                <a:latin typeface="Hollywood Hills" panose="00000400000000000000" pitchFamily="2" charset="0"/>
              </a:defRPr>
            </a:lvl1pPr>
          </a:lstStyle>
          <a:p>
            <a:r>
              <a:rPr lang="fr-FR" dirty="0"/>
              <a:t>Modifiez le style du titre</a:t>
            </a:r>
          </a:p>
        </p:txBody>
      </p:sp>
      <p:sp>
        <p:nvSpPr>
          <p:cNvPr id="3" name="Espace réservé de la date 2"/>
          <p:cNvSpPr>
            <a:spLocks noGrp="1"/>
          </p:cNvSpPr>
          <p:nvPr>
            <p:ph type="dt" sz="half" idx="10"/>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1B8C08FF-B6FE-40A1-B90A-EDA29C3F89CA}" type="datetime1">
              <a:rPr lang="fr-FR" smtClean="0"/>
              <a:pPr/>
              <a:t>27/11/2019</a:t>
            </a:fld>
            <a:endParaRPr lang="fr-FR"/>
          </a:p>
        </p:txBody>
      </p:sp>
      <p:sp>
        <p:nvSpPr>
          <p:cNvPr id="4" name="Espace réservé du pied de page 3"/>
          <p:cNvSpPr>
            <a:spLocks noGrp="1"/>
          </p:cNvSpPr>
          <p:nvPr>
            <p:ph type="ftr" sz="quarter" idx="1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a:t>Urfist de Paris 2014/2015</a:t>
            </a:r>
          </a:p>
        </p:txBody>
      </p:sp>
      <p:sp>
        <p:nvSpPr>
          <p:cNvPr id="5" name="Espace réservé du numéro de diapositive 4"/>
          <p:cNvSpPr>
            <a:spLocks noGrp="1"/>
          </p:cNvSpPr>
          <p:nvPr>
            <p:ph type="sldNum" sz="quarter" idx="12"/>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7" name="Rectangle 6"/>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Rectangle 7"/>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19" name="Imag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1" name="Imag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2" name="Imag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357230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E15B9642-501F-493A-AB3E-153734C46575}" type="datetime1">
              <a:rPr lang="fr-FR" smtClean="0"/>
              <a:pPr/>
              <a:t>27/11/2019</a:t>
            </a:fld>
            <a:endParaRPr lang="fr-FR"/>
          </a:p>
        </p:txBody>
      </p:sp>
      <p:sp>
        <p:nvSpPr>
          <p:cNvPr id="3" name="Espace réservé du pied de page 2"/>
          <p:cNvSpPr>
            <a:spLocks noGrp="1"/>
          </p:cNvSpPr>
          <p:nvPr>
            <p:ph type="ftr" sz="quarter" idx="1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a:t>Urfist de Paris 2014/2015</a:t>
            </a:r>
          </a:p>
        </p:txBody>
      </p:sp>
      <p:sp>
        <p:nvSpPr>
          <p:cNvPr id="4" name="Espace réservé du numéro de diapositive 3"/>
          <p:cNvSpPr>
            <a:spLocks noGrp="1"/>
          </p:cNvSpPr>
          <p:nvPr>
            <p:ph type="sldNum" sz="quarter" idx="12"/>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6" name="Rectangle 5"/>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 name="Rectangle 6"/>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18" name="Imag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0" name="Imag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1" name="Imag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356993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1371598"/>
            <a:ext cx="3932237" cy="889907"/>
          </a:xfrm>
        </p:spPr>
        <p:txBody>
          <a:bodyPr anchor="b"/>
          <a:lstStyle>
            <a:lvl1pPr>
              <a:defRPr sz="3200">
                <a:latin typeface="Hollywood Hills" panose="00000400000000000000" pitchFamily="2" charset="0"/>
              </a:defRPr>
            </a:lvl1pPr>
          </a:lstStyle>
          <a:p>
            <a:r>
              <a:rPr lang="fr-FR" dirty="0"/>
              <a:t>Modifiez le style du titre</a:t>
            </a:r>
          </a:p>
        </p:txBody>
      </p:sp>
      <p:sp>
        <p:nvSpPr>
          <p:cNvPr id="3" name="Espace réservé du contenu 2"/>
          <p:cNvSpPr>
            <a:spLocks noGrp="1"/>
          </p:cNvSpPr>
          <p:nvPr>
            <p:ph idx="1"/>
          </p:nvPr>
        </p:nvSpPr>
        <p:spPr>
          <a:xfrm>
            <a:off x="5183188" y="1371149"/>
            <a:ext cx="6172200" cy="4873625"/>
          </a:xfrm>
        </p:spPr>
        <p:txBody>
          <a:bodyPr/>
          <a:lstStyle>
            <a:lvl1pPr>
              <a:defRPr sz="3200" b="1">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a:defRPr sz="2800" b="1">
                <a:latin typeface="Roboto" panose="02000000000000000000" pitchFamily="2" charset="0"/>
                <a:ea typeface="Roboto" panose="02000000000000000000" pitchFamily="2" charset="0"/>
                <a:cs typeface="Roboto" panose="02000000000000000000" pitchFamily="2" charset="0"/>
              </a:defRPr>
            </a:lvl2pPr>
            <a:lvl3pPr>
              <a:defRPr sz="2400" b="1">
                <a:latin typeface="Batang" panose="02030600000101010101" pitchFamily="18" charset="-127"/>
                <a:ea typeface="Batang" panose="02030600000101010101" pitchFamily="18" charset="-127"/>
                <a:cs typeface="Roboto" panose="02000000000000000000" pitchFamily="2" charset="0"/>
              </a:defRPr>
            </a:lvl3pPr>
            <a:lvl4pPr>
              <a:defRPr sz="2000" b="0" i="1">
                <a:latin typeface="Segoe UI" panose="020B0502040204020203" pitchFamily="34" charset="0"/>
                <a:ea typeface="Segoe UI" panose="020B0502040204020203" pitchFamily="34" charset="0"/>
                <a:cs typeface="Segoe UI" panose="020B0502040204020203" pitchFamily="34" charset="0"/>
              </a:defRPr>
            </a:lvl4pPr>
            <a:lvl5pPr>
              <a:defRPr sz="2000" b="1">
                <a:latin typeface="Roboto" panose="02000000000000000000" pitchFamily="2" charset="0"/>
                <a:ea typeface="Roboto" panose="02000000000000000000" pitchFamily="2" charset="0"/>
                <a:cs typeface="Roboto" panose="02000000000000000000" pitchFamily="2" charset="0"/>
              </a:defRPr>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261506"/>
            <a:ext cx="3932237" cy="3811588"/>
          </a:xfrm>
        </p:spPr>
        <p:txBody>
          <a:bodyPr/>
          <a:lstStyle>
            <a:lvl1pPr marL="0" indent="0">
              <a:buNone/>
              <a:defRPr sz="1600" b="1">
                <a:latin typeface="Roboto" panose="02000000000000000000" pitchFamily="2" charset="0"/>
                <a:ea typeface="Roboto" panose="02000000000000000000" pitchFamily="2" charset="0"/>
                <a:cs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Modifiez les styles du texte du masque</a:t>
            </a:r>
          </a:p>
        </p:txBody>
      </p:sp>
      <p:sp>
        <p:nvSpPr>
          <p:cNvPr id="5" name="Espace réservé de la date 4"/>
          <p:cNvSpPr>
            <a:spLocks noGrp="1"/>
          </p:cNvSpPr>
          <p:nvPr>
            <p:ph type="dt" sz="half" idx="10"/>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B44D0B3A-45D3-4A0E-A286-092C8ECA43F0}" type="datetime1">
              <a:rPr lang="fr-FR" smtClean="0"/>
              <a:pPr/>
              <a:t>27/11/2019</a:t>
            </a:fld>
            <a:endParaRPr lang="fr-FR"/>
          </a:p>
        </p:txBody>
      </p:sp>
      <p:sp>
        <p:nvSpPr>
          <p:cNvPr id="6" name="Espace réservé du pied de page 5"/>
          <p:cNvSpPr>
            <a:spLocks noGrp="1"/>
          </p:cNvSpPr>
          <p:nvPr>
            <p:ph type="ftr" sz="quarter" idx="1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a:t>Urfist de Paris 2014/2015</a:t>
            </a:r>
          </a:p>
        </p:txBody>
      </p:sp>
      <p:sp>
        <p:nvSpPr>
          <p:cNvPr id="7" name="Espace réservé du numéro de diapositive 6"/>
          <p:cNvSpPr>
            <a:spLocks noGrp="1"/>
          </p:cNvSpPr>
          <p:nvPr>
            <p:ph type="sldNum" sz="quarter" idx="12"/>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9" name="Rectangle 8"/>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21" name="Imag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3" name="Imag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4" name="Imag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2481018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1200150"/>
            <a:ext cx="3932237" cy="857250"/>
          </a:xfrm>
        </p:spPr>
        <p:txBody>
          <a:bodyPr anchor="b"/>
          <a:lstStyle>
            <a:lvl1pPr>
              <a:defRPr sz="3200">
                <a:latin typeface="Hollywood Hills" panose="00000400000000000000" pitchFamily="2" charset="0"/>
                <a:ea typeface="Batang" panose="02030600000101010101" pitchFamily="18" charset="-127"/>
              </a:defRPr>
            </a:lvl1pPr>
          </a:lstStyle>
          <a:p>
            <a:r>
              <a:rPr lang="fr-FR" dirty="0"/>
              <a:t>Modifiez le style du titre</a:t>
            </a:r>
          </a:p>
        </p:txBody>
      </p:sp>
      <p:sp>
        <p:nvSpPr>
          <p:cNvPr id="3" name="Espace réservé pour une image  2"/>
          <p:cNvSpPr>
            <a:spLocks noGrp="1"/>
          </p:cNvSpPr>
          <p:nvPr>
            <p:ph type="pic" idx="1"/>
          </p:nvPr>
        </p:nvSpPr>
        <p:spPr>
          <a:xfrm>
            <a:off x="5183188" y="1200150"/>
            <a:ext cx="6172200" cy="4660900"/>
          </a:xfrm>
        </p:spPr>
        <p:txBody>
          <a:bodyPr/>
          <a:lstStyle>
            <a:lvl1pPr marL="0" indent="0">
              <a:buNone/>
              <a:defRPr sz="3200" b="1">
                <a:latin typeface="Roboto" panose="02000000000000000000" pitchFamily="2" charset="0"/>
                <a:ea typeface="Roboto" panose="02000000000000000000" pitchFamily="2" charset="0"/>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b="1">
                <a:latin typeface="Roboto" panose="02000000000000000000" pitchFamily="2" charset="0"/>
                <a:ea typeface="Roboto" panose="02000000000000000000" pitchFamily="2" charset="0"/>
                <a:cs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Modifiez les styles du texte du masque</a:t>
            </a:r>
          </a:p>
        </p:txBody>
      </p:sp>
      <p:sp>
        <p:nvSpPr>
          <p:cNvPr id="5" name="Espace réservé de la date 4"/>
          <p:cNvSpPr>
            <a:spLocks noGrp="1"/>
          </p:cNvSpPr>
          <p:nvPr>
            <p:ph type="dt" sz="half" idx="10"/>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4A72FA2-8F24-4536-9E25-41FA7541CD13}" type="datetime1">
              <a:rPr lang="fr-FR" smtClean="0"/>
              <a:pPr/>
              <a:t>27/11/2019</a:t>
            </a:fld>
            <a:endParaRPr lang="fr-FR"/>
          </a:p>
        </p:txBody>
      </p:sp>
      <p:sp>
        <p:nvSpPr>
          <p:cNvPr id="6" name="Espace réservé du pied de page 5"/>
          <p:cNvSpPr>
            <a:spLocks noGrp="1"/>
          </p:cNvSpPr>
          <p:nvPr>
            <p:ph type="ftr" sz="quarter" idx="11"/>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fr-FR"/>
              <a:t>Urfist de Paris 2014/2015</a:t>
            </a:r>
          </a:p>
        </p:txBody>
      </p:sp>
      <p:sp>
        <p:nvSpPr>
          <p:cNvPr id="7" name="Espace réservé du numéro de diapositive 6"/>
          <p:cNvSpPr>
            <a:spLocks noGrp="1"/>
          </p:cNvSpPr>
          <p:nvPr>
            <p:ph type="sldNum" sz="quarter" idx="12"/>
          </p:nvPr>
        </p:nvSpPr>
        <p:spPr/>
        <p:txBody>
          <a:bodyPr/>
          <a:lstStyle>
            <a:lvl1pPr>
              <a:defRPr>
                <a:latin typeface="Roboto Condensed" panose="02000000000000000000" pitchFamily="2" charset="0"/>
                <a:ea typeface="Roboto Condensed" panose="02000000000000000000" pitchFamily="2" charset="0"/>
                <a:cs typeface="Roboto Condensed" panose="02000000000000000000" pitchFamily="2" charset="0"/>
              </a:defRPr>
            </a:lvl1pPr>
          </a:lstStyle>
          <a:p>
            <a:fld id="{49DF2525-C630-4356-9773-D4D627D5D409}" type="slidenum">
              <a:rPr lang="fr-FR" smtClean="0"/>
              <a:pPr/>
              <a:t>‹N°›</a:t>
            </a:fld>
            <a:endParaRPr lang="fr-FR"/>
          </a:p>
        </p:txBody>
      </p:sp>
      <p:sp>
        <p:nvSpPr>
          <p:cNvPr id="9" name="Rectangle 8"/>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21" name="Imag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3" name="Imag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pic>
        <p:nvPicPr>
          <p:cNvPr id="24" name="Imag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368664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1151163"/>
            <a:ext cx="10515600" cy="588509"/>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46924-E820-4B01-BE5A-EDDB74933C03}" type="datetime1">
              <a:rPr lang="fr-FR" smtClean="0"/>
              <a:t>27/11/2019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Urfist de Paris 2014/2015</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F2525-C630-4356-9773-D4D627D5D409}" type="slidenum">
              <a:rPr lang="fr-FR" smtClean="0"/>
              <a:t>‹N°›</a:t>
            </a:fld>
            <a:endParaRPr lang="fr-FR"/>
          </a:p>
        </p:txBody>
      </p:sp>
      <p:sp>
        <p:nvSpPr>
          <p:cNvPr id="8" name="Rectangle 7"/>
          <p:cNvSpPr/>
          <p:nvPr userDrawn="1"/>
        </p:nvSpPr>
        <p:spPr>
          <a:xfrm>
            <a:off x="0" y="0"/>
            <a:ext cx="12192000" cy="1122363"/>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Rectangle 8"/>
          <p:cNvSpPr/>
          <p:nvPr userDrawn="1"/>
        </p:nvSpPr>
        <p:spPr>
          <a:xfrm>
            <a:off x="429262" y="11430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userDrawn="1"/>
        </p:nvSpPr>
        <p:spPr>
          <a:xfrm>
            <a:off x="1577703" y="11974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userDrawn="1"/>
        </p:nvSpPr>
        <p:spPr>
          <a:xfrm>
            <a:off x="2726137" y="12519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3855542" y="111584"/>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userDrawn="1"/>
        </p:nvSpPr>
        <p:spPr>
          <a:xfrm>
            <a:off x="5003983" y="11703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userDrawn="1"/>
        </p:nvSpPr>
        <p:spPr>
          <a:xfrm>
            <a:off x="6152417" y="12248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a:off x="7292712" y="103420"/>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a:off x="8441153" y="108868"/>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9589587" y="114316"/>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10770497" y="106152"/>
            <a:ext cx="987878" cy="88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7058" y="119748"/>
            <a:ext cx="865415" cy="865415"/>
          </a:xfrm>
          <a:prstGeom prst="rect">
            <a:avLst/>
          </a:prstGeom>
        </p:spPr>
      </p:pic>
      <p:pic>
        <p:nvPicPr>
          <p:cNvPr id="20" name="Image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0352" y="119749"/>
            <a:ext cx="903482" cy="910540"/>
          </a:xfrm>
          <a:prstGeom prst="rect">
            <a:avLst/>
          </a:prstGeom>
        </p:spPr>
      </p:pic>
      <p:pic>
        <p:nvPicPr>
          <p:cNvPr id="22" name="Image 2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02376" y="253038"/>
            <a:ext cx="842471" cy="631853"/>
          </a:xfrm>
          <a:prstGeom prst="rect">
            <a:avLst/>
          </a:prstGeom>
        </p:spPr>
      </p:pic>
      <p:sp>
        <p:nvSpPr>
          <p:cNvPr id="23" name="Rectangle 22"/>
          <p:cNvSpPr/>
          <p:nvPr userDrawn="1"/>
        </p:nvSpPr>
        <p:spPr>
          <a:xfrm rot="5400000">
            <a:off x="10910568" y="886738"/>
            <a:ext cx="1074116" cy="148874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5" name="Rectangle 24"/>
          <p:cNvSpPr/>
          <p:nvPr userDrawn="1"/>
        </p:nvSpPr>
        <p:spPr>
          <a:xfrm rot="5400000">
            <a:off x="10812234" y="1080627"/>
            <a:ext cx="904401" cy="987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828556" y="170074"/>
            <a:ext cx="781050" cy="1333500"/>
          </a:xfrm>
          <a:prstGeom prst="rect">
            <a:avLst/>
          </a:prstGeom>
        </p:spPr>
      </p:pic>
    </p:spTree>
    <p:extLst>
      <p:ext uri="{BB962C8B-B14F-4D97-AF65-F5344CB8AC3E}">
        <p14:creationId xmlns:p14="http://schemas.microsoft.com/office/powerpoint/2010/main" val="2805659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Hollywood Hills" panose="000004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fld id="{A3F25EBA-9942-4809-9874-C3CF6FC4BF32}" type="datetimeFigureOut">
              <a:rPr lang="fr-FR" smtClean="0"/>
              <a:pPr/>
              <a:t>27/11/2019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fld id="{842FAC80-2A32-42CC-B060-2F08C784EB13}" type="slidenum">
              <a:rPr lang="fr-FR" smtClean="0"/>
              <a:pPr/>
              <a:t>‹N°›</a:t>
            </a:fld>
            <a:endParaRPr lang="fr-FR"/>
          </a:p>
        </p:txBody>
      </p:sp>
    </p:spTree>
    <p:extLst>
      <p:ext uri="{BB962C8B-B14F-4D97-AF65-F5344CB8AC3E}">
        <p14:creationId xmlns:p14="http://schemas.microsoft.com/office/powerpoint/2010/main" val="3623844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Hollywood Hill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vocaroo.com/"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01.xml.rels><?xml version="1.0" encoding="UTF-8" standalone="yes"?>
<Relationships xmlns="http://schemas.openxmlformats.org/package/2006/relationships"><Relationship Id="rId3" Type="http://schemas.openxmlformats.org/officeDocument/2006/relationships/hyperlink" Target="https://www.onlinevideoconverter.com/fr"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02.xml.rels><?xml version="1.0" encoding="UTF-8" standalone="yes"?>
<Relationships xmlns="http://schemas.openxmlformats.org/package/2006/relationships"><Relationship Id="rId3" Type="http://schemas.openxmlformats.org/officeDocument/2006/relationships/image" Target="../media/image194.gi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speechnotes.co/"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s://www.ticeman.fr/lecoutelas/?p=3573" TargetMode="External"/><Relationship Id="rId4" Type="http://schemas.openxmlformats.org/officeDocument/2006/relationships/image" Target="../media/image195.png"/></Relationships>
</file>

<file path=ppt/slides/_rels/slide105.xml.rels><?xml version="1.0" encoding="UTF-8" standalone="yes"?>
<Relationships xmlns="http://schemas.openxmlformats.org/package/2006/relationships"><Relationship Id="rId3" Type="http://schemas.openxmlformats.org/officeDocument/2006/relationships/hyperlink" Target="https://talktyper.com/fr/index.html"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106.xml.rels><?xml version="1.0" encoding="UTF-8" standalone="yes"?>
<Relationships xmlns="http://schemas.openxmlformats.org/package/2006/relationships"><Relationship Id="rId3" Type="http://schemas.openxmlformats.org/officeDocument/2006/relationships/hyperlink" Target="https://dictation.io/"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image" Target="../media/image198.png"/></Relationships>
</file>

<file path=ppt/slides/_rels/slide10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otranscribe.com/"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1.xml.rels><?xml version="1.0" encoding="UTF-8" standalone="yes"?>
<Relationships xmlns="http://schemas.openxmlformats.org/package/2006/relationships"><Relationship Id="rId3" Type="http://schemas.openxmlformats.org/officeDocument/2006/relationships/hyperlink" Target="https://www.1min30.com/dictionnaire-du-web/saas-software-as-a-service"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cloud.google.com/speech-to-text/"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11.xml.rels><?xml version="1.0" encoding="UTF-8" standalone="yes"?>
<Relationships xmlns="http://schemas.openxmlformats.org/package/2006/relationships"><Relationship Id="rId3" Type="http://schemas.openxmlformats.org/officeDocument/2006/relationships/hyperlink" Target="https://app.auth&#244;t.com/"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1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13.xml.rels><?xml version="1.0" encoding="UTF-8" standalone="yes"?>
<Relationships xmlns="http://schemas.openxmlformats.org/package/2006/relationships"><Relationship Id="rId8" Type="http://schemas.openxmlformats.org/officeDocument/2006/relationships/hyperlink" Target="http://www.acapela-group.com/voices/personal-use/?lang=fr" TargetMode="External"/><Relationship Id="rId3" Type="http://schemas.openxmlformats.org/officeDocument/2006/relationships/hyperlink" Target="https://acapela-box.com/AcaBox/index.php" TargetMode="External"/><Relationship Id="rId7" Type="http://schemas.openxmlformats.org/officeDocument/2006/relationships/hyperlink" Target="http://www.acapela-group.com/?lang=fr"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s://acapela-box.com/wp/?page_id=303" TargetMode="External"/><Relationship Id="rId5" Type="http://schemas.openxmlformats.org/officeDocument/2006/relationships/hyperlink" Target="https://acapela-box.com/wp/?page_id=302" TargetMode="External"/><Relationship Id="rId4" Type="http://schemas.openxmlformats.org/officeDocument/2006/relationships/image" Target="../media/image213.png"/><Relationship Id="rId9" Type="http://schemas.openxmlformats.org/officeDocument/2006/relationships/hyperlink" Target="https://acapela-box.com/AcaBox/acabox-prices.php"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ispeech.org/"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hyperlink" Target="https://www.ispeech.org/developer/purchase/plans" TargetMode="External"/><Relationship Id="rId5" Type="http://schemas.openxmlformats.org/officeDocument/2006/relationships/image" Target="../media/image215.png"/><Relationship Id="rId4" Type="http://schemas.openxmlformats.org/officeDocument/2006/relationships/image" Target="../media/image214.png"/></Relationships>
</file>

<file path=ppt/slides/_rels/slide115.xml.rels><?xml version="1.0" encoding="UTF-8" standalone="yes"?>
<Relationships xmlns="http://schemas.openxmlformats.org/package/2006/relationships"><Relationship Id="rId3" Type="http://schemas.openxmlformats.org/officeDocument/2006/relationships/hyperlink" Target="https://www.tice-education.fr/index.php/tous-les-articles-er-ressources/articles-internet/1071-participez-a-des-visioconferences-en-ligne-avec-jitsi-meet"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sylaps.com/"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17.xml.rels><?xml version="1.0" encoding="UTF-8" standalone="yes"?>
<Relationships xmlns="http://schemas.openxmlformats.org/package/2006/relationships"><Relationship Id="rId3" Type="http://schemas.openxmlformats.org/officeDocument/2006/relationships/hyperlink" Target="https://sylaps.com/" TargetMode="External"/><Relationship Id="rId7" Type="http://schemas.openxmlformats.org/officeDocument/2006/relationships/hyperlink" Target="https://www.blogdumoderateur.com/sylaps-conversation-video-audio-chat/"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18.xml.rels><?xml version="1.0" encoding="UTF-8" standalone="yes"?>
<Relationships xmlns="http://schemas.openxmlformats.org/package/2006/relationships"><Relationship Id="rId3" Type="http://schemas.openxmlformats.org/officeDocument/2006/relationships/hyperlink" Target="https://zoom.us/"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19.xml.rels><?xml version="1.0" encoding="UTF-8" standalone="yes"?>
<Relationships xmlns="http://schemas.openxmlformats.org/package/2006/relationships"><Relationship Id="rId3" Type="http://schemas.openxmlformats.org/officeDocument/2006/relationships/hyperlink" Target="https://meet.jit.si/"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hyperlink" Target="https://www.tice-education.fr/index.php/tous-les-articles-er-ressources/articles-internet/1071-participez-a-des-visioconferences-en-ligne-avec-jitsi-meet" TargetMode="External"/><Relationship Id="rId5" Type="http://schemas.openxmlformats.org/officeDocument/2006/relationships/hyperlink" Target="https://jitsi.org/" TargetMode="External"/><Relationship Id="rId4" Type="http://schemas.openxmlformats.org/officeDocument/2006/relationships/image" Target="../media/image221.png"/></Relationships>
</file>

<file path=ppt/slides/_rels/slide12.xml.rels><?xml version="1.0" encoding="UTF-8" standalone="yes"?>
<Relationships xmlns="http://schemas.openxmlformats.org/package/2006/relationships"><Relationship Id="rId2" Type="http://schemas.openxmlformats.org/officeDocument/2006/relationships/hyperlink" Target="https://www.1min30.com/dictionnaire-du-web/saas-software-as-a-service"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hyperlink" Target="https://whereby.com/" TargetMode="External"/><Relationship Id="rId7" Type="http://schemas.openxmlformats.org/officeDocument/2006/relationships/image" Target="../media/image223.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hyperlink" Target="https://www.join.me/fr" TargetMode="External"/><Relationship Id="rId4" Type="http://schemas.openxmlformats.org/officeDocument/2006/relationships/hyperlink" Target="https://talky.io/"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hyperlink" Target="https://openclassrooms.com/fr/courses/2547361-concevez-vos-screencasts-avec-camtasia-windows/2547406-le-screencast-quest-ce-que-cest"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hyperlink" Target="https://linuxaudiovideo.wordpress.com/2014/03/18/notions-de-base-pour-la-video-definition-frequence-dimage-entrelacement-codecs-et-codage-des-pixels/"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www.lemondequitourne.fr/leblog/export-video-youtube-vimeo/"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hyperlink" Target="https://support.google.com/youtube#topic=9257498" TargetMode="External"/><Relationship Id="rId4" Type="http://schemas.openxmlformats.org/officeDocument/2006/relationships/hyperlink" Target="https://vimeo.com/fr/"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www.lemondequitourne.fr/leblog/export-video-youtube-vimeo/"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hyperlink" Target="https://support.google.com/youtube#topic=9257498" TargetMode="External"/><Relationship Id="rId4" Type="http://schemas.openxmlformats.org/officeDocument/2006/relationships/hyperlink" Target="https://vimeo.com/fr/"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hyperlink" Target="http://oas.ccdmd.qc.ca/app/scenario.php?demande=accueil" TargetMode="External"/><Relationship Id="rId3" Type="http://schemas.openxmlformats.org/officeDocument/2006/relationships/hyperlink" Target="https://fr.wikipedia.org/wiki/Pitch_(fiction)" TargetMode="External"/><Relationship Id="rId7" Type="http://schemas.openxmlformats.org/officeDocument/2006/relationships/hyperlink" Target="https://fr.wikipedia.org/wiki/Sc%C3%A9nario" TargetMode="External"/><Relationship Id="rId12" Type="http://schemas.openxmlformats.org/officeDocument/2006/relationships/hyperlink" Target="https://www.hugochaume.com/blog/elearning/exemples-de-storyboard-de-modules-elearning/"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hyperlink" Target="https://fr.wikipedia.org/wiki/Storyboard" TargetMode="External"/><Relationship Id="rId11" Type="http://schemas.openxmlformats.org/officeDocument/2006/relationships/hyperlink" Target="http://site.ac-martinique.fr/bss/wp-content/uploads/2017/11/D%C3%A9finir-la-notion-dintervention-sociale-V-RENE-CORAIL.pdf" TargetMode="External"/><Relationship Id="rId5" Type="http://schemas.openxmlformats.org/officeDocument/2006/relationships/hyperlink" Target="https://docplayer.fr/19833450-Grille-descriptive-de-scenario-pedagogique.html" TargetMode="External"/><Relationship Id="rId10" Type="http://schemas.openxmlformats.org/officeDocument/2006/relationships/hyperlink" Target="https://canope70.canoprof.fr/eleve/1heure1outil_num%C3%A9rique/02_Creer_un_storyboard/res/storyboard.pdf" TargetMode="External"/><Relationship Id="rId4" Type="http://schemas.openxmlformats.org/officeDocument/2006/relationships/hyperlink" Target="https://fr.wikipedia.org/wiki/Synopsis" TargetMode="External"/><Relationship Id="rId9" Type="http://schemas.openxmlformats.org/officeDocument/2006/relationships/hyperlink" Target="https://www.storyboardthat.com/fr/"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www.lesnumeriques.com/camescope/camescope-a2581.html"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227.jpg"/><Relationship Id="rId5" Type="http://schemas.openxmlformats.org/officeDocument/2006/relationships/image" Target="../media/image226.jpeg"/><Relationship Id="rId4" Type="http://schemas.openxmlformats.org/officeDocument/2006/relationships/image" Target="../media/image225.jpg"/></Relationships>
</file>

<file path=ppt/slides/_rels/slide129.xml.rels><?xml version="1.0" encoding="UTF-8" standalone="yes"?>
<Relationships xmlns="http://schemas.openxmlformats.org/package/2006/relationships"><Relationship Id="rId3" Type="http://schemas.openxmlformats.org/officeDocument/2006/relationships/hyperlink" Target="https://fr.wikipedia.org/wiki/Plan_(cin%C3%A9ma)"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3.xml.rels><?xml version="1.0" encoding="UTF-8" standalone="yes"?>
<Relationships xmlns="http://schemas.openxmlformats.org/package/2006/relationships"><Relationship Id="rId3" Type="http://schemas.openxmlformats.org/officeDocument/2006/relationships/hyperlink" Target="https://www.adobe.com/fr/creativecloud.html" TargetMode="External"/><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1min30.com/dictionnaire-du-web/saas-software-as-a-service" TargetMode="External"/><Relationship Id="rId4" Type="http://schemas.openxmlformats.org/officeDocument/2006/relationships/hyperlink" Target="https://www.mindomo.com/fr/" TargetMode="External"/></Relationships>
</file>

<file path=ppt/slides/_rels/slide130.xml.rels><?xml version="1.0" encoding="UTF-8" standalone="yes"?>
<Relationships xmlns="http://schemas.openxmlformats.org/package/2006/relationships"><Relationship Id="rId8" Type="http://schemas.openxmlformats.org/officeDocument/2006/relationships/hyperlink" Target="https://commons.wikimedia.org/w/index.php?curid=1084823" TargetMode="External"/><Relationship Id="rId3" Type="http://schemas.openxmlformats.org/officeDocument/2006/relationships/slide" Target="slide158.xml"/><Relationship Id="rId7" Type="http://schemas.openxmlformats.org/officeDocument/2006/relationships/image" Target="../media/image230.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hyperlink" Target="https://devenir-realisateur.com/le-cadre/la-regle-des-tiers/" TargetMode="External"/><Relationship Id="rId11" Type="http://schemas.openxmlformats.org/officeDocument/2006/relationships/image" Target="../media/image231.png"/><Relationship Id="rId5" Type="http://schemas.openxmlformats.org/officeDocument/2006/relationships/hyperlink" Target="https://commons.wikimedia.org/w/index.php?curid=1574221" TargetMode="External"/><Relationship Id="rId10" Type="http://schemas.openxmlformats.org/officeDocument/2006/relationships/hyperlink" Target="https://commons.wikimedia.org/w/index.php?curid=25950768" TargetMode="External"/><Relationship Id="rId4" Type="http://schemas.openxmlformats.org/officeDocument/2006/relationships/image" Target="../media/image229.png"/><Relationship Id="rId9" Type="http://schemas.openxmlformats.org/officeDocument/2006/relationships/hyperlink" Target="http://commons.wikimedia.org/wiki/File:Creaci&#243;n_de_Ad&#225;n.jpg" TargetMode="External"/></Relationships>
</file>

<file path=ppt/slides/_rels/slide131.xml.rels><?xml version="1.0" encoding="UTF-8" standalone="yes"?>
<Relationships xmlns="http://schemas.openxmlformats.org/package/2006/relationships"><Relationship Id="rId8" Type="http://schemas.openxmlformats.org/officeDocument/2006/relationships/image" Target="../media/image234.jpg"/><Relationship Id="rId3" Type="http://schemas.openxmlformats.org/officeDocument/2006/relationships/hyperlink" Target="https://commons.wikimedia.org/w/index.php?curid=3537838" TargetMode="External"/><Relationship Id="rId7" Type="http://schemas.openxmlformats.org/officeDocument/2006/relationships/image" Target="../media/image233.jp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232.JPG"/><Relationship Id="rId5" Type="http://schemas.openxmlformats.org/officeDocument/2006/relationships/hyperlink" Target="https://commons.wikimedia.org/w/index.php?curid=5199964" TargetMode="External"/><Relationship Id="rId4" Type="http://schemas.openxmlformats.org/officeDocument/2006/relationships/hyperlink" Target="https://devenir-realisateur.com/notions-essentielles/la-regle-des-180-degres/"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hyperlink" Target="https://fr.wikipedia.org/wiki/Microphone#Choix_de_la_directivit%C3%A9" TargetMode="External"/></Relationships>
</file>

<file path=ppt/slides/_rels/slide133.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hyperlink" Target="https://www.thomann.de/fr/onlineexpert_page_microphone_large_membrane_a_condensateur_les_petites_et_larges_membranes.html" TargetMode="External"/><Relationship Id="rId7" Type="http://schemas.openxmlformats.org/officeDocument/2006/relationships/image" Target="../media/image238.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hyperlink" Target="https://www.bax-shop.fr/guides-d-achat/micros-studio"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www.solfege.org/les-differentes-technologies-de-micro-chant/"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hyperlink" Target="https://www.bax-shop.fr/guides-d-achat/micros-studio"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screencast-o-matic.com/"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hyperlink" Target="https://www.wevideo.com/" TargetMode="External"/><Relationship Id="rId4" Type="http://schemas.openxmlformats.org/officeDocument/2006/relationships/hyperlink" Target="https://www.animaker.fr/"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screencast-o-matic.com/"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38.xml.rels><?xml version="1.0" encoding="UTF-8" standalone="yes"?>
<Relationships xmlns="http://schemas.openxmlformats.org/package/2006/relationships"><Relationship Id="rId3" Type="http://schemas.openxmlformats.org/officeDocument/2006/relationships/hyperlink" Target="https://screencast-o-matic.com/"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242.png"/></Relationships>
</file>

<file path=ppt/slides/_rels/slide139.xml.rels><?xml version="1.0" encoding="UTF-8" standalone="yes"?>
<Relationships xmlns="http://schemas.openxmlformats.org/package/2006/relationships"><Relationship Id="rId3" Type="http://schemas.openxmlformats.org/officeDocument/2006/relationships/hyperlink" Target="https://www.animaker.fr/"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14.xml.rels><?xml version="1.0" encoding="UTF-8" standalone="yes"?>
<Relationships xmlns="http://schemas.openxmlformats.org/package/2006/relationships"><Relationship Id="rId3" Type="http://schemas.openxmlformats.org/officeDocument/2006/relationships/hyperlink" Target="https://www.futura-sciences.com/sciences/dossiers/physique-couleur-tous-eclats-139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www.animaker.fr/"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141.xml.rels><?xml version="1.0" encoding="UTF-8" standalone="yes"?>
<Relationships xmlns="http://schemas.openxmlformats.org/package/2006/relationships"><Relationship Id="rId3" Type="http://schemas.openxmlformats.org/officeDocument/2006/relationships/hyperlink" Target="http://www.wevideo.com/"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142.xml.rels><?xml version="1.0" encoding="UTF-8" standalone="yes"?>
<Relationships xmlns="http://schemas.openxmlformats.org/package/2006/relationships"><Relationship Id="rId3" Type="http://schemas.openxmlformats.org/officeDocument/2006/relationships/hyperlink" Target="http://www.wevideo.com/"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143.xml.rels><?xml version="1.0" encoding="UTF-8" standalone="yes"?>
<Relationships xmlns="http://schemas.openxmlformats.org/package/2006/relationships"><Relationship Id="rId3" Type="http://schemas.openxmlformats.org/officeDocument/2006/relationships/hyperlink" Target="https://www.screencastify.com/"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hyperlink" Target="http://www.videotoolbox.com/" TargetMode="External"/><Relationship Id="rId5" Type="http://schemas.openxmlformats.org/officeDocument/2006/relationships/hyperlink" Target="https://explee.com/fr/" TargetMode="External"/><Relationship Id="rId4" Type="http://schemas.openxmlformats.org/officeDocument/2006/relationships/hyperlink" Target="https://www.moovly.com/" TargetMode="Externa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creativecommons.org/licenses/?lang=fr-FR"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eduscol.education.fr/internet-responsable/fileadmin/user_upload/boite_a_outils/Autorisation-captation-image-Majeur.pdf"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hyperlink" Target="http://www.digne.cci.fr/IMG/pdf/Fiche_20_-_Juridique-Utiliser_legalement_des_images_sur_Internet.pdf" TargetMode="External"/><Relationship Id="rId5" Type="http://schemas.openxmlformats.org/officeDocument/2006/relationships/hyperlink" Target="https://eduscol.education.fr/internet-responsable/fileadmin/user_upload/boite_a_outils/Autorisation-captation-image-mater.pdf" TargetMode="External"/><Relationship Id="rId4" Type="http://schemas.openxmlformats.org/officeDocument/2006/relationships/hyperlink" Target="https://eduscol.education.fr/internet-responsable/fileadmin/user_upload/boite_a_outils/Autorisation-captation-image-Mineur.pdf"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s://www.flickr.com/creativecommons/" TargetMode="External"/><Relationship Id="rId13" Type="http://schemas.openxmlformats.org/officeDocument/2006/relationships/hyperlink" Target="https://videos.pexels.com/" TargetMode="External"/><Relationship Id="rId3" Type="http://schemas.openxmlformats.org/officeDocument/2006/relationships/hyperlink" Target="http://www.universal-soundbank.com/" TargetMode="External"/><Relationship Id="rId7" Type="http://schemas.openxmlformats.org/officeDocument/2006/relationships/hyperlink" Target="http://photopin.com/" TargetMode="External"/><Relationship Id="rId12" Type="http://schemas.openxmlformats.org/officeDocument/2006/relationships/hyperlink" Target="https://typ.io/"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hyperlink" Target="https://pixabay.com/fr/" TargetMode="External"/><Relationship Id="rId11" Type="http://schemas.openxmlformats.org/officeDocument/2006/relationships/hyperlink" Target="http://www.dafont.com/fr/" TargetMode="External"/><Relationship Id="rId5" Type="http://schemas.openxmlformats.org/officeDocument/2006/relationships/hyperlink" Target="http://www.sound-fishing.net/" TargetMode="External"/><Relationship Id="rId15" Type="http://schemas.openxmlformats.org/officeDocument/2006/relationships/hyperlink" Target="http://www.lifeofvids.com/" TargetMode="External"/><Relationship Id="rId10" Type="http://schemas.openxmlformats.org/officeDocument/2006/relationships/hyperlink" Target="https://icones8.fr/" TargetMode="External"/><Relationship Id="rId4" Type="http://schemas.openxmlformats.org/officeDocument/2006/relationships/hyperlink" Target="http://www.musicscreen.be/musiques-libres-de-droits.html" TargetMode="External"/><Relationship Id="rId9" Type="http://schemas.openxmlformats.org/officeDocument/2006/relationships/hyperlink" Target="http://commons.wikimedia.org/wiki/Accueil" TargetMode="External"/><Relationship Id="rId14" Type="http://schemas.openxmlformats.org/officeDocument/2006/relationships/hyperlink" Target="http://mazwai.com/#/"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www.unitjuggler.com/frequency-conversions.html"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hyperlink" Target="http://www.utc.fr/rendezvouscreation/francais/connaissances/outilspedagogiques/cadrezmoi/files/" TargetMode="External"/><Relationship Id="rId5" Type="http://schemas.openxmlformats.org/officeDocument/2006/relationships/hyperlink" Target="https://calculis.net/conversion/memoire" TargetMode="External"/><Relationship Id="rId4" Type="http://schemas.openxmlformats.org/officeDocument/2006/relationships/hyperlink" Target="https://www.ma-calculatrice.fr/calcul-puissance.php"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fr.wikipedia.org/wiki/B%C3%A2tonnet" TargetMode="External"/><Relationship Id="rId3" Type="http://schemas.openxmlformats.org/officeDocument/2006/relationships/image" Target="../media/image10.jpg"/><Relationship Id="rId7" Type="http://schemas.openxmlformats.org/officeDocument/2006/relationships/hyperlink" Target="https://fr.wikipedia.org/wiki/C%C3%B4ne_(photor%C3%A9cepteur)#Les_trois_types_de_c%C3%B4nes" TargetMode="External"/><Relationship Id="rId12" Type="http://schemas.openxmlformats.org/officeDocument/2006/relationships/image" Target="../media/image12.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fr.wikipedia.org/wiki/R%C3%A9tine" TargetMode="External"/><Relationship Id="rId11" Type="http://schemas.openxmlformats.org/officeDocument/2006/relationships/image" Target="../media/image11.png"/><Relationship Id="rId5" Type="http://schemas.openxmlformats.org/officeDocument/2006/relationships/hyperlink" Target="https://fr.wikipedia.org/wiki/%C5%92il_humain" TargetMode="External"/><Relationship Id="rId10" Type="http://schemas.openxmlformats.org/officeDocument/2006/relationships/hyperlink" Target="https://fr.wikipedia.org/wiki/Photor%C3%A9cepteur_(biologie)" TargetMode="External"/><Relationship Id="rId4" Type="http://schemas.openxmlformats.org/officeDocument/2006/relationships/hyperlink" Target="https://fr.wikipedia.org/wiki/Vision_des_couleurs" TargetMode="External"/><Relationship Id="rId9" Type="http://schemas.openxmlformats.org/officeDocument/2006/relationships/hyperlink" Target="https://fr.wikipedia.org/wiki/Photosensibilit%C3%A9" TargetMode="External"/></Relationships>
</file>

<file path=ppt/slides/_rels/slide150.xml.rels><?xml version="1.0" encoding="UTF-8" standalone="yes"?>
<Relationships xmlns="http://schemas.openxmlformats.org/package/2006/relationships"><Relationship Id="rId13" Type="http://schemas.openxmlformats.org/officeDocument/2006/relationships/hyperlink" Target="https://www.larousse.fr/dictionnaires/francais/luminophore/48060" TargetMode="External"/><Relationship Id="rId18" Type="http://schemas.openxmlformats.org/officeDocument/2006/relationships/hyperlink" Target="https://la-webeuse.com/optimiser-images-pour-le-web" TargetMode="External"/><Relationship Id="rId26" Type="http://schemas.openxmlformats.org/officeDocument/2006/relationships/hyperlink" Target="https://www.kizoa.fr/" TargetMode="External"/><Relationship Id="rId39" Type="http://schemas.openxmlformats.org/officeDocument/2006/relationships/hyperlink" Target="https://www.fontspring.com/matcherator" TargetMode="External"/><Relationship Id="rId3" Type="http://schemas.openxmlformats.org/officeDocument/2006/relationships/hyperlink" Target="https://www.1min30.com/dictionnaire-du-web/saas-software-as-a-service" TargetMode="External"/><Relationship Id="rId21" Type="http://schemas.openxmlformats.org/officeDocument/2006/relationships/hyperlink" Target="https://www.guide-gestion-des-couleurs.com/introduction-gestion-des-couleurs.html" TargetMode="External"/><Relationship Id="rId34" Type="http://schemas.openxmlformats.org/officeDocument/2006/relationships/hyperlink" Target="https://picjoke.org/fr/" TargetMode="External"/><Relationship Id="rId42" Type="http://schemas.openxmlformats.org/officeDocument/2006/relationships/hyperlink" Target="http://clipyourphotos.com/framer" TargetMode="External"/><Relationship Id="rId47" Type="http://schemas.openxmlformats.org/officeDocument/2006/relationships/hyperlink" Target="https://www.tice-education.fr/index.php/tous-les-articles-er-ressources/articles-internet/1071-participez-a-des-visioconferences-en-ligne-avec-jitsi-meet" TargetMode="External"/><Relationship Id="rId50" Type="http://schemas.openxmlformats.org/officeDocument/2006/relationships/hyperlink" Target="https://linuxaudiovideo.wordpress.com/2014/03/18/notions-de-base-pour-la-video-definition-frequence-dimage-entrelacement-codecs-et-codage-des-pixels/" TargetMode="External"/><Relationship Id="rId7" Type="http://schemas.openxmlformats.org/officeDocument/2006/relationships/hyperlink" Target="http://www.editions-petiteelisabeth.fr/calculs_couleurs_4.php" TargetMode="External"/><Relationship Id="rId12" Type="http://schemas.openxmlformats.org/officeDocument/2006/relationships/hyperlink" Target="https://www.larousse.fr/dictionnaires/francais/pixel/61248?q=pixel#60847" TargetMode="External"/><Relationship Id="rId17" Type="http://schemas.openxmlformats.org/officeDocument/2006/relationships/hyperlink" Target="http://www.luzphotos.com/logiciels/resolution-image-web" TargetMode="External"/><Relationship Id="rId25" Type="http://schemas.openxmlformats.org/officeDocument/2006/relationships/hyperlink" Target="https://pixlr.com/" TargetMode="External"/><Relationship Id="rId33" Type="http://schemas.openxmlformats.org/officeDocument/2006/relationships/hyperlink" Target="https://tiltshiftmaker.com/" TargetMode="External"/><Relationship Id="rId38" Type="http://schemas.openxmlformats.org/officeDocument/2006/relationships/hyperlink" Target="https://www.myfonts.com/WhatTheFont/" TargetMode="External"/><Relationship Id="rId46" Type="http://schemas.openxmlformats.org/officeDocument/2006/relationships/hyperlink" Target="http://sebastiengagnon.com/creer-trouver-images-web-guide/" TargetMode="External"/><Relationship Id="rId2" Type="http://schemas.openxmlformats.org/officeDocument/2006/relationships/notesSlide" Target="../notesSlides/notesSlide145.xml"/><Relationship Id="rId16" Type="http://schemas.openxmlformats.org/officeDocument/2006/relationships/hyperlink" Target="http://raphael.isdant.free.fr/traitement_numerique/2-traitement_numerique_de_l'image.pdf" TargetMode="External"/><Relationship Id="rId20" Type="http://schemas.openxmlformats.org/officeDocument/2006/relationships/hyperlink" Target="https://fr.wikipedia.org/wiki/L*a*b*_CIE_1976#frb-inline" TargetMode="External"/><Relationship Id="rId29" Type="http://schemas.openxmlformats.org/officeDocument/2006/relationships/hyperlink" Target="http://editphotosforfree.com/photoapps/remove-background-from-image-online/" TargetMode="External"/><Relationship Id="rId41" Type="http://schemas.openxmlformats.org/officeDocument/2006/relationships/hyperlink" Target="http://add0n.com/font-finder.html?version=0.1.4&amp;type=install" TargetMode="External"/><Relationship Id="rId1" Type="http://schemas.openxmlformats.org/officeDocument/2006/relationships/slideLayout" Target="../slideLayouts/slideLayout2.xml"/><Relationship Id="rId6" Type="http://schemas.openxmlformats.org/officeDocument/2006/relationships/hyperlink" Target="http://pccollege.fr/quatrieme-2/la-lumiere-couleurs-et-images/chapitre-i-lumieres-colorees-et-couleurs-des-objets/" TargetMode="External"/><Relationship Id="rId11" Type="http://schemas.openxmlformats.org/officeDocument/2006/relationships/hyperlink" Target="https://www.commentcamarche.net/contents/1217-images-bitmap-et-vectorielles" TargetMode="External"/><Relationship Id="rId24" Type="http://schemas.openxmlformats.org/officeDocument/2006/relationships/hyperlink" Target="https://www.guide-gestion-des-couleurs.com/quelle-gestion-couleurs-sur-internet.html" TargetMode="External"/><Relationship Id="rId32" Type="http://schemas.openxmlformats.org/officeDocument/2006/relationships/hyperlink" Target="http://www.picghost.com/Default.aspx" TargetMode="External"/><Relationship Id="rId37" Type="http://schemas.openxmlformats.org/officeDocument/2006/relationships/hyperlink" Target="http://fontedge.signumart.com/" TargetMode="External"/><Relationship Id="rId40" Type="http://schemas.openxmlformats.org/officeDocument/2006/relationships/hyperlink" Target="https://fontface.ninja/" TargetMode="External"/><Relationship Id="rId45" Type="http://schemas.openxmlformats.org/officeDocument/2006/relationships/hyperlink" Target="https://support.google.com/youtube/#topic=9257498" TargetMode="External"/><Relationship Id="rId5" Type="http://schemas.openxmlformats.org/officeDocument/2006/relationships/hyperlink" Target="https://www.nundesign.fr/fondamentaux-graphiques/couleur-principe-et-syntheses" TargetMode="External"/><Relationship Id="rId15" Type="http://schemas.openxmlformats.org/officeDocument/2006/relationships/hyperlink" Target="http://www.photofiltre-studio.com/doc/modes.htm" TargetMode="External"/><Relationship Id="rId23" Type="http://schemas.openxmlformats.org/officeDocument/2006/relationships/hyperlink" Target="Notions%20de%20base%20de%20l&#8217;impression" TargetMode="External"/><Relationship Id="rId28" Type="http://schemas.openxmlformats.org/officeDocument/2006/relationships/hyperlink" Target="https://www.iloveimg.com/fr" TargetMode="External"/><Relationship Id="rId36" Type="http://schemas.openxmlformats.org/officeDocument/2006/relationships/hyperlink" Target="https://www.whatfontis.com/" TargetMode="External"/><Relationship Id="rId49" Type="http://schemas.openxmlformats.org/officeDocument/2006/relationships/hyperlink" Target="https://openclassrooms.com/fr/courses/2547361-concevez-vos-screencasts-avec-camtasia-windows/2547406-le-screencast-quest-ce-que-cest" TargetMode="External"/><Relationship Id="rId10" Type="http://schemas.openxmlformats.org/officeDocument/2006/relationships/hyperlink" Target="https://www.futura-sciences.com/tech/definitions/informatique-image-vectorielle-13099/" TargetMode="External"/><Relationship Id="rId19" Type="http://schemas.openxmlformats.org/officeDocument/2006/relationships/hyperlink" Target="http://vivre-de-la-photo.fr/preparer-images-limpression/" TargetMode="External"/><Relationship Id="rId31" Type="http://schemas.openxmlformats.org/officeDocument/2006/relationships/hyperlink" Target="http://szoter.com/launch/" TargetMode="External"/><Relationship Id="rId44" Type="http://schemas.openxmlformats.org/officeDocument/2006/relationships/hyperlink" Target="https://image.online-convert.com/fr/convertir-en-jpg" TargetMode="External"/><Relationship Id="rId4" Type="http://schemas.openxmlformats.org/officeDocument/2006/relationships/hyperlink" Target="https://www.futura-sciences.com/sciences/dossiers/physique-couleur-tous-eclats-1396/" TargetMode="External"/><Relationship Id="rId9" Type="http://schemas.openxmlformats.org/officeDocument/2006/relationships/hyperlink" Target="https://www.operaprint.com/conseils-pao-et-impression/guide-pao/couleurs/les-modes-colorimetriques" TargetMode="External"/><Relationship Id="rId14" Type="http://schemas.openxmlformats.org/officeDocument/2006/relationships/hyperlink" Target="https://imagenumerique.pagesperso-orange.fr/codagecouleur" TargetMode="External"/><Relationship Id="rId22" Type="http://schemas.openxmlformats.org/officeDocument/2006/relationships/hyperlink" Target="https://www.kob-one.com/blog/graphiste-print-les-bonnes-raisons-de-convertir-en-mode-cmjn-vos-fichiers-au-format-rvb/" TargetMode="External"/><Relationship Id="rId27" Type="http://schemas.openxmlformats.org/officeDocument/2006/relationships/hyperlink" Target="https://www.canva.com/fr_fr/" TargetMode="External"/><Relationship Id="rId30" Type="http://schemas.openxmlformats.org/officeDocument/2006/relationships/hyperlink" Target="http://redimensionner.free.fr/redimensionner-une-photo-en-ligne.php" TargetMode="External"/><Relationship Id="rId35" Type="http://schemas.openxmlformats.org/officeDocument/2006/relationships/hyperlink" Target="https://www.facepixelizer.com/" TargetMode="External"/><Relationship Id="rId43" Type="http://schemas.openxmlformats.org/officeDocument/2006/relationships/hyperlink" Target="http://www.awesomescreenshot.com/" TargetMode="External"/><Relationship Id="rId48" Type="http://schemas.openxmlformats.org/officeDocument/2006/relationships/hyperlink" Target="https://www.blogdumoderateur.com/sylaps-conversation-video-audio-chat/" TargetMode="External"/><Relationship Id="rId8" Type="http://schemas.openxmlformats.org/officeDocument/2006/relationships/hyperlink" Target="https://www.imagenouvelle.fr/couleurs-chaudes-et-couleurs-froides-comment-faire-la-difference/" TargetMode="External"/></Relationships>
</file>

<file path=ppt/slides/_rels/slide151.xml.rels><?xml version="1.0" encoding="UTF-8" standalone="yes"?>
<Relationships xmlns="http://schemas.openxmlformats.org/package/2006/relationships"><Relationship Id="rId13" Type="http://schemas.openxmlformats.org/officeDocument/2006/relationships/hyperlink" Target="https://sonal.hypotheses.org/977" TargetMode="External"/><Relationship Id="rId18" Type="http://schemas.openxmlformats.org/officeDocument/2006/relationships/hyperlink" Target="https://fr.wikipedia.org/wiki/Synth&#232;se_vocale" TargetMode="External"/><Relationship Id="rId26" Type="http://schemas.openxmlformats.org/officeDocument/2006/relationships/hyperlink" Target="https://www.futura-sciences.com/sciences/definitions/physique-onde-sonore-15526/" TargetMode="External"/><Relationship Id="rId39" Type="http://schemas.openxmlformats.org/officeDocument/2006/relationships/hyperlink" Target="https://cloud.google.com/speech-to-text/" TargetMode="External"/><Relationship Id="rId3" Type="http://schemas.openxmlformats.org/officeDocument/2006/relationships/hyperlink" Target="http://fr.wikipedia.org/wiki/JPEG" TargetMode="External"/><Relationship Id="rId21" Type="http://schemas.openxmlformats.org/officeDocument/2006/relationships/hyperlink" Target="https://fr.wikipedia.org/wiki/Applet_Java" TargetMode="External"/><Relationship Id="rId34" Type="http://schemas.openxmlformats.org/officeDocument/2006/relationships/hyperlink" Target="https://twistedwave.com/online" TargetMode="External"/><Relationship Id="rId42" Type="http://schemas.openxmlformats.org/officeDocument/2006/relationships/hyperlink" Target="https://www.ispeech.org/" TargetMode="External"/><Relationship Id="rId47" Type="http://schemas.openxmlformats.org/officeDocument/2006/relationships/hyperlink" Target="https://talky.io/" TargetMode="External"/><Relationship Id="rId50" Type="http://schemas.openxmlformats.org/officeDocument/2006/relationships/hyperlink" Target="https://www.animaker.fr/" TargetMode="External"/><Relationship Id="rId7" Type="http://schemas.openxmlformats.org/officeDocument/2006/relationships/hyperlink" Target="http://www.photograpix.fr/blog/trucs-et-astuces/resolution-taille-et-dimension-photo-et-comment-changer-ces-parametres-facilement/" TargetMode="External"/><Relationship Id="rId12" Type="http://schemas.openxmlformats.org/officeDocument/2006/relationships/hyperlink" Target="http://www.lemondequitourne.fr/leblog/export-video-youtube-vimeo/" TargetMode="External"/><Relationship Id="rId17" Type="http://schemas.openxmlformats.org/officeDocument/2006/relationships/hyperlink" Target="https://fr.wikipedia.org/wiki/Markdown" TargetMode="External"/><Relationship Id="rId25" Type="http://schemas.openxmlformats.org/officeDocument/2006/relationships/hyperlink" Target="https://vimeo.com/fr/" TargetMode="External"/><Relationship Id="rId33" Type="http://schemas.openxmlformats.org/officeDocument/2006/relationships/hyperlink" Target="https://www.onlinevideoconverter.com/fr" TargetMode="External"/><Relationship Id="rId38" Type="http://schemas.openxmlformats.org/officeDocument/2006/relationships/hyperlink" Target="https://otranscribe.com/" TargetMode="External"/><Relationship Id="rId46" Type="http://schemas.openxmlformats.org/officeDocument/2006/relationships/hyperlink" Target="https://whereby.com/" TargetMode="External"/><Relationship Id="rId2" Type="http://schemas.openxmlformats.org/officeDocument/2006/relationships/notesSlide" Target="../notesSlides/notesSlide146.xml"/><Relationship Id="rId16" Type="http://schemas.openxmlformats.org/officeDocument/2006/relationships/hyperlink" Target="http://c-rnt.apf.asso.fr/2014/03/17/retranscrire-un-fichier-audio-avec-otranscribe/" TargetMode="External"/><Relationship Id="rId20" Type="http://schemas.openxmlformats.org/officeDocument/2006/relationships/hyperlink" Target="http://www.quelleestladifference.fr/2012/03/quelle-est-la-difference-entre-wav-et.html" TargetMode="External"/><Relationship Id="rId29" Type="http://schemas.openxmlformats.org/officeDocument/2006/relationships/hyperlink" Target="https://123apps.com/fr/" TargetMode="External"/><Relationship Id="rId41" Type="http://schemas.openxmlformats.org/officeDocument/2006/relationships/hyperlink" Target="https://acapela-box.com/AcaBox/index.php" TargetMode="External"/><Relationship Id="rId1" Type="http://schemas.openxmlformats.org/officeDocument/2006/relationships/slideLayout" Target="../slideLayouts/slideLayout2.xml"/><Relationship Id="rId6" Type="http://schemas.openxmlformats.org/officeDocument/2006/relationships/hyperlink" Target="http://fr.wikipedia.org/wiki/Image_vectorielle" TargetMode="External"/><Relationship Id="rId11" Type="http://schemas.openxmlformats.org/officeDocument/2006/relationships/hyperlink" Target="http://www.guichetdusavoir.org/viewtopic.php?t=55080&amp;classement=recentes" TargetMode="External"/><Relationship Id="rId24" Type="http://schemas.openxmlformats.org/officeDocument/2006/relationships/hyperlink" Target="https://linuxaudiovideo.wordpress.com/2014/03/18/notions-de-base-pour-la-video-definition-frequence-dimage-entrelacement-codecs-et-codage-des-pixels/" TargetMode="External"/><Relationship Id="rId32" Type="http://schemas.openxmlformats.org/officeDocument/2006/relationships/hyperlink" Target="https://online-voice-recorder.com/fr/" TargetMode="External"/><Relationship Id="rId37" Type="http://schemas.openxmlformats.org/officeDocument/2006/relationships/hyperlink" Target="https://dictation.io/" TargetMode="External"/><Relationship Id="rId40" Type="http://schemas.openxmlformats.org/officeDocument/2006/relationships/hyperlink" Target="https://app.auth&#244;t.com/" TargetMode="External"/><Relationship Id="rId45" Type="http://schemas.openxmlformats.org/officeDocument/2006/relationships/hyperlink" Target="https://meet.jit.si/" TargetMode="External"/><Relationship Id="rId5" Type="http://schemas.openxmlformats.org/officeDocument/2006/relationships/hyperlink" Target="http://fr.wikipedia.org/wiki/Image_num&#233;rique" TargetMode="External"/><Relationship Id="rId15" Type="http://schemas.openxmlformats.org/officeDocument/2006/relationships/hyperlink" Target="https://www.lemonde.fr/technologies/article/2010/09/19/la-reconnaissance-vocale-se-democratise_1412711_651865.html" TargetMode="External"/><Relationship Id="rId23" Type="http://schemas.openxmlformats.org/officeDocument/2006/relationships/hyperlink" Target="https://fr.wikipedia.org/wiki/Vid&#233;o" TargetMode="External"/><Relationship Id="rId28" Type="http://schemas.openxmlformats.org/officeDocument/2006/relationships/hyperlink" Target="https://soundation.com/" TargetMode="External"/><Relationship Id="rId36" Type="http://schemas.openxmlformats.org/officeDocument/2006/relationships/hyperlink" Target="https://talktyper.com/fr/index.html" TargetMode="External"/><Relationship Id="rId49" Type="http://schemas.openxmlformats.org/officeDocument/2006/relationships/hyperlink" Target="https://screencast-o-matic.com/" TargetMode="External"/><Relationship Id="rId10" Type="http://schemas.openxmlformats.org/officeDocument/2006/relationships/hyperlink" Target="http://www.autourduweb.fr/10-sites-gratuits-pour-convertir-une-image-en-ligne/" TargetMode="External"/><Relationship Id="rId19" Type="http://schemas.openxmlformats.org/officeDocument/2006/relationships/hyperlink" Target="https://online-audio-converter.com/fr/help/audio_formats" TargetMode="External"/><Relationship Id="rId31" Type="http://schemas.openxmlformats.org/officeDocument/2006/relationships/hyperlink" Target="https://audio-joiner.com/fr/" TargetMode="External"/><Relationship Id="rId44" Type="http://schemas.openxmlformats.org/officeDocument/2006/relationships/hyperlink" Target="https://zoom.us/" TargetMode="External"/><Relationship Id="rId4" Type="http://schemas.openxmlformats.org/officeDocument/2006/relationships/hyperlink" Target="http://fr.wikipedia.org/wiki/Portable_Network_Graphics" TargetMode="External"/><Relationship Id="rId9" Type="http://schemas.openxmlformats.org/officeDocument/2006/relationships/hyperlink" Target="https://www.photowizi.com/loupe-creer-collages-photos-formes-differentes-originales/" TargetMode="External"/><Relationship Id="rId14" Type="http://schemas.openxmlformats.org/officeDocument/2006/relationships/hyperlink" Target="http://valeriethuillier.wordpress.com/362-2/" TargetMode="External"/><Relationship Id="rId22" Type="http://schemas.openxmlformats.org/officeDocument/2006/relationships/hyperlink" Target="https://fr.wikipedia.org/wiki/Pixel" TargetMode="External"/><Relationship Id="rId27" Type="http://schemas.openxmlformats.org/officeDocument/2006/relationships/hyperlink" Target="http://tpe-musiquesurlorganisme.e-monsite.com/pages/i-le-son/a-naissance-d-un-son.html" TargetMode="External"/><Relationship Id="rId30" Type="http://schemas.openxmlformats.org/officeDocument/2006/relationships/hyperlink" Target="https://online-audio-converter.com/fr/" TargetMode="External"/><Relationship Id="rId35" Type="http://schemas.openxmlformats.org/officeDocument/2006/relationships/hyperlink" Target="https://vocaroo.com/" TargetMode="External"/><Relationship Id="rId43" Type="http://schemas.openxmlformats.org/officeDocument/2006/relationships/hyperlink" Target="https://sylaps.com/" TargetMode="External"/><Relationship Id="rId48" Type="http://schemas.openxmlformats.org/officeDocument/2006/relationships/hyperlink" Target="https://www.join.me/fr" TargetMode="External"/><Relationship Id="rId8" Type="http://schemas.openxmlformats.org/officeDocument/2006/relationships/hyperlink" Target="http://astucesphoto.blogspot.com/2007/01/redimensionner-et-recadrer-quelle.html" TargetMode="External"/><Relationship Id="rId51" Type="http://schemas.openxmlformats.org/officeDocument/2006/relationships/hyperlink" Target="https://www.wevideo.com/" TargetMode="External"/></Relationships>
</file>

<file path=ppt/slides/_rels/slide152.xml.rels><?xml version="1.0" encoding="UTF-8" standalone="yes"?>
<Relationships xmlns="http://schemas.openxmlformats.org/package/2006/relationships"><Relationship Id="rId8" Type="http://schemas.openxmlformats.org/officeDocument/2006/relationships/hyperlink" Target="https://eduscol.education.fr/numerique/tout-le-numerique/veille-education-numerique/archives/2016/octobre-2016/oas-scenarisation-pedagogique" TargetMode="External"/><Relationship Id="rId13" Type="http://schemas.openxmlformats.org/officeDocument/2006/relationships/hyperlink" Target="https://www.projethomestudio.fr/microphones-studio/" TargetMode="External"/><Relationship Id="rId18" Type="http://schemas.openxmlformats.org/officeDocument/2006/relationships/hyperlink" Target="https://www.web-creatif.net/langle-de-prise-de-vue-pour-gerer-lespace-methode-facile-ii/" TargetMode="External"/><Relationship Id="rId3" Type="http://schemas.openxmlformats.org/officeDocument/2006/relationships/hyperlink" Target="https://outilstice.com/2019/10/3-meta-moteurs-de-recherche-pour-trouver-photos-gratuites-et-libres-de-droits/" TargetMode="External"/><Relationship Id="rId7" Type="http://schemas.openxmlformats.org/officeDocument/2006/relationships/hyperlink" Target="https://outilstice.com/2019/04/3-outils-en-ligne-pour-flouter-une-photo/" TargetMode="External"/><Relationship Id="rId12" Type="http://schemas.openxmlformats.org/officeDocument/2006/relationships/hyperlink" Target="https://www.projethomestudio.fr/directivite-microphones/" TargetMode="External"/><Relationship Id="rId17" Type="http://schemas.openxmlformats.org/officeDocument/2006/relationships/hyperlink" Target="https://devenir-realisateur.com/" TargetMode="External"/><Relationship Id="rId2" Type="http://schemas.openxmlformats.org/officeDocument/2006/relationships/notesSlide" Target="../notesSlides/notesSlide147.xml"/><Relationship Id="rId16" Type="http://schemas.openxmlformats.org/officeDocument/2006/relationships/hyperlink" Target="https://mon-micro.com/filtre-anti-pop-le-guide-complet-pour-votre-home-studio/" TargetMode="External"/><Relationship Id="rId20" Type="http://schemas.openxmlformats.org/officeDocument/2006/relationships/image" Target="../media/image247.jpeg"/><Relationship Id="rId1" Type="http://schemas.openxmlformats.org/officeDocument/2006/relationships/slideLayout" Target="../slideLayouts/slideLayout2.xml"/><Relationship Id="rId6" Type="http://schemas.openxmlformats.org/officeDocument/2006/relationships/hyperlink" Target="https://outilstice.com/2019/09/canva-alternative-creation-diaporamas-presentations/" TargetMode="External"/><Relationship Id="rId11" Type="http://schemas.openxmlformats.org/officeDocument/2006/relationships/hyperlink" Target="https://fr.wikipedia.org/wiki/Microphone#Choix_de_la_directivit%C3%A9" TargetMode="External"/><Relationship Id="rId5" Type="http://schemas.openxmlformats.org/officeDocument/2006/relationships/hyperlink" Target="https://outilstice.com/2019/10/5-sites-pour-trouver-dessins-et-illustrations-libres-de-droits/" TargetMode="External"/><Relationship Id="rId15" Type="http://schemas.openxmlformats.org/officeDocument/2006/relationships/hyperlink" Target="https://www.bax-shop.fr/guides-d-achat/micros-studio" TargetMode="External"/><Relationship Id="rId10" Type="http://schemas.openxmlformats.org/officeDocument/2006/relationships/hyperlink" Target="https://canope70.canoprof.fr/eleve/1heure1outil_num%C3%A9rique/02_Creer_un_storyboard/activities/02_Creer_un_storyboard_1.xhtml" TargetMode="External"/><Relationship Id="rId19" Type="http://schemas.openxmlformats.org/officeDocument/2006/relationships/hyperlink" Target="https://www.lesnumeriques.com/photo/photo-plongee-contre-plongee-a4417.html" TargetMode="External"/><Relationship Id="rId4" Type="http://schemas.openxmlformats.org/officeDocument/2006/relationships/hyperlink" Target="https://outilstice.com/2019/10/outils-pour-realiser-des-collages-photo/" TargetMode="External"/><Relationship Id="rId9" Type="http://schemas.openxmlformats.org/officeDocument/2006/relationships/hyperlink" Target="https://www.coollibri.com/blog/quel-logiciel-pour-ecrire-storyboard/" TargetMode="External"/><Relationship Id="rId14" Type="http://schemas.openxmlformats.org/officeDocument/2006/relationships/hyperlink" Target="http://www.blogperformance.com/archives/choisir-le-bon-micro-pour-votre-tournage-video/"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thenounproject.com/search/?q=car&amp;i=1777731" TargetMode="External"/><Relationship Id="rId7" Type="http://schemas.openxmlformats.org/officeDocument/2006/relationships/hyperlink" Target="https://commons.wikimedia.org/wiki/User:Drumex"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hyperlink" Target="https://commons.wikimedia.org/wiki/User:Nilsjohan~commonswiki" TargetMode="External"/><Relationship Id="rId5" Type="http://schemas.openxmlformats.org/officeDocument/2006/relationships/hyperlink" Target="https://commons.wikimedia.org/w/index.php?curid=12476634" TargetMode="External"/><Relationship Id="rId4" Type="http://schemas.openxmlformats.org/officeDocument/2006/relationships/hyperlink" Target="https://thenounproject.com/search/?q=sun&amp;i=2024933"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tuto-photos.com/lexique-photo/"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hyperlink" Target="http://deschamp.free.fr/exinria/divers/jcassard.html" TargetMode="External"/><Relationship Id="rId5" Type="http://schemas.openxmlformats.org/officeDocument/2006/relationships/hyperlink" Target="https://www.photopassion.fr/10-termes-a-connaitre-video" TargetMode="External"/><Relationship Id="rId4" Type="http://schemas.openxmlformats.org/officeDocument/2006/relationships/hyperlink" Target="Lexique%20du%20cin&#233;ma" TargetMode="Externa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hyperlink" Target="https://imagenumerique.pagesperso-orange.fr/codagecouleur"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fr.wikipedia.org/wiki/Plan_(cin%C3%A9ma)#Cadrage_et_%C3%A9chelle_des_plans"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the-converter.net/fr/lengths/nm/mm" TargetMode="External"/><Relationship Id="rId5" Type="http://schemas.openxmlformats.org/officeDocument/2006/relationships/image" Target="../media/image14.png"/><Relationship Id="rId4" Type="http://schemas.openxmlformats.org/officeDocument/2006/relationships/hyperlink" Target="https://www.nundesign.fr/fondamentaux-graphiques/couleur-principe-et-synthes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futura-sciences.com/sciences/dossiers/physique-couleur-tous-eclats-1396/"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futura-sciences.com/sciences/dossiers/physique-couleur-tous-eclats-1396/" TargetMode="External"/><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pccollege.fr/quatrieme-2/la-lumiere-couleurs-et-images/chapitre-i-lumieres-colorees-et-couleurs-des-objets/" TargetMode="External"/><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editions-petiteelisabeth.fr/calculs_couleurs_4.php"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editions-petiteelisabeth.fr/calculs_couleurs_4.php"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imagenouvelle.fr/couleurs-chaudes-et-couleurs-froides-comment-faire-la-difference/" TargetMode="External"/></Relationships>
</file>

<file path=ppt/slides/_rels/slide25.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www.operaprint.com/conseils-pao-et-impression/guide-pao/couleurs/les-modes-colorimetriqu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45.xml"/><Relationship Id="rId5" Type="http://schemas.openxmlformats.org/officeDocument/2006/relationships/hyperlink" Target="https://pixlr.com/editor/" TargetMode="Externa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nundesign.fr/fondamentaux-graphiques/couleur-principe-et-syntheses"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nundesign.fr/fondamentaux-graphiques/couleur-principe-et-syntheses" TargetMode="External"/><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futura-sciences.com/tech/definitions/informatique-image-vectorielle-13099/" TargetMode="External"/><Relationship Id="rId5" Type="http://schemas.openxmlformats.org/officeDocument/2006/relationships/hyperlink" Target="http://creativecommons.org/licenses/by-sa/3.0/" TargetMode="External"/><Relationship Id="rId4" Type="http://schemas.openxmlformats.org/officeDocument/2006/relationships/hyperlink" Target="https://commons.wikimedia.org/wiki/User:Drumex"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www.commentcamarche.net/contents/1217-images-bitmap-et-vectorielles" TargetMode="External"/><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8" Type="http://schemas.openxmlformats.org/officeDocument/2006/relationships/hyperlink" Target="https://www.larousse.fr/dictionnaires/francais/luminophore/48060" TargetMode="External"/><Relationship Id="rId3" Type="http://schemas.openxmlformats.org/officeDocument/2006/relationships/hyperlink" Target="https://fr.wikipedia.org/wiki/Video_Graphics_Array" TargetMode="External"/><Relationship Id="rId7" Type="http://schemas.openxmlformats.org/officeDocument/2006/relationships/hyperlink" Target="https://www.larousse.fr/dictionnaires/francais/pixel/61248?q=pixel#60847"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creativecommons.org/licenses/by-sa/3.0/" TargetMode="External"/><Relationship Id="rId5" Type="http://schemas.openxmlformats.org/officeDocument/2006/relationships/hyperlink" Target="https://commons.wikimedia.org/wiki/User:Drumex" TargetMode="External"/><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imagenumerique.pagesperso-orange.fr/codagecouleur"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imagenumerique.pagesperso-orange.fr/codagecouleur"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157.xml"/></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imagenumerique.pagesperso-orange.fr/codagecouleur" TargetMode="External"/><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calculis.net/conversion/memoire" TargetMode="External"/><Relationship Id="rId5" Type="http://schemas.openxmlformats.org/officeDocument/2006/relationships/image" Target="../media/image63.png"/><Relationship Id="rId4" Type="http://schemas.openxmlformats.org/officeDocument/2006/relationships/hyperlink" Target="http://www.photofiltre-studio.com/doc/modes.ht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fr.wikipedia.org/wiki/Image_num%C3%A9riqu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www.photograpix.fr/blog/trucs-et-astuces/resolution-taille-et-dimension-photo-et-comment-changer-ces-parametres-facilemen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raphael.isdant.free.fr/traitement_numerique/2-traitement_numerique_de_l'image.pdf" TargetMode="External"/><Relationship Id="rId7" Type="http://schemas.openxmlformats.org/officeDocument/2006/relationships/hyperlink" Target="https://calculis.net/conversion/memoir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ma-calculatrice.fr/calcul-puissance.php" TargetMode="External"/><Relationship Id="rId5" Type="http://schemas.openxmlformats.org/officeDocument/2006/relationships/image" Target="../media/image14.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hyperlink" Target="http://www.luzphotos.com/logiciels/resolution-image-web"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www.imedias.pro/cours-en-ligne/graphisme-design/definition-resolution-taille-image/calcul-resolution-image/#resImag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la-webeuse.com/optimiser-images-pour-le-web"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la-webeuse.com/optimiser-images-pour-le-web"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vivre-de-la-photo.fr/preparer-images-limpression/"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hyperlink" Target="https://www.operaprint.com/conseils-pao-et-impression/guide-pao/couleurs/les-modes-colorimetrique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5.xml.rels><?xml version="1.0" encoding="UTF-8" standalone="yes"?>
<Relationships xmlns="http://schemas.openxmlformats.org/package/2006/relationships"><Relationship Id="rId3" Type="http://schemas.openxmlformats.org/officeDocument/2006/relationships/hyperlink" Target="https://fr.wikipedia.org/wiki/L*a*b*_CIE_1976#frb-inline" TargetMode="External"/><Relationship Id="rId7" Type="http://schemas.openxmlformats.org/officeDocument/2006/relationships/hyperlink" Target="https://creativecommons.org/licenses/by-sa/4.0"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commons.wikimedia.org/wiki/User:Nilsjohan~commonswiki" TargetMode="External"/><Relationship Id="rId5" Type="http://schemas.openxmlformats.org/officeDocument/2006/relationships/image" Target="../media/image68.png"/><Relationship Id="rId4" Type="http://schemas.openxmlformats.org/officeDocument/2006/relationships/hyperlink" Target="https://www.guide-gestion-des-couleurs.com/introduction-gestion-des-couleurs.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kob-one.com/blog/graphiste-print-les-bonnes-raisons-de-convertir-en-mode-cmjn-vos-fichiers-au-format-rvb/"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www.guide-gestion-des-couleurs.com/quelle-gestion-couleurs-sur-internet.html" TargetMode="External"/><Relationship Id="rId4" Type="http://schemas.openxmlformats.org/officeDocument/2006/relationships/hyperlink" Target="Notions%20de%20base%20de%20l&#8217;impression" TargetMode="External"/></Relationships>
</file>

<file path=ppt/slides/_rels/slide4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pixlr.com/"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pixlr.com/" TargetMode="External"/><Relationship Id="rId7"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hyperlink" Target="http://www.culturesnumeriquespourtous.fr/index.php/2011/12/tuto-retoucher-vos-photos-avec-pixlr-photo-editor-onlin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kizoa.fr/"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hyperlink" Target="https://www.kizoa.fr/"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iloveimg.com/fr"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openxmlformats.org/officeDocument/2006/relationships/hyperlink" Target="http://editphotosforfree.com/photoapps/online-photo-editor-and-collage-maker/" TargetMode="External"/><Relationship Id="rId3" Type="http://schemas.openxmlformats.org/officeDocument/2006/relationships/hyperlink" Target="http://editphotosforfree.com/photoapps/remove-background-from-image-online/" TargetMode="External"/><Relationship Id="rId7"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editphotosforfree.com/content/privacy-policy" TargetMode="External"/><Relationship Id="rId5" Type="http://schemas.openxmlformats.org/officeDocument/2006/relationships/hyperlink" Target="http://editphotosforfree.com/content/terms-and-conditions" TargetMode="External"/><Relationship Id="rId4" Type="http://schemas.openxmlformats.org/officeDocument/2006/relationships/hyperlink" Target="http://editphotosforfree.com/"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imageresizer.co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imageresizer.co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promo.com/tools/image-resizer/" TargetMode="External"/><Relationship Id="rId7" Type="http://schemas.openxmlformats.org/officeDocument/2006/relationships/hyperlink" Target="https://outilsveille.com/2019/04/recadrer-images-photos-reseaux-sociaux/"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hyperlink" Target="http://socialcrop.co/" TargetMode="External"/><Relationship Id="rId4" Type="http://schemas.openxmlformats.org/officeDocument/2006/relationships/hyperlink" Target="https://sproutsocial.com/landscap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redimensionner.free.fr/redimensionner-une-photo-en-ligne.php" TargetMode="External"/><Relationship Id="rId7" Type="http://schemas.openxmlformats.org/officeDocument/2006/relationships/hyperlink" Target="http://bulkresizephotos.com/"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www.gratuit-en-ligne.com/services-gratuits-en-ligne/redimensionner-image-gratuitement-en-ligne.php" TargetMode="External"/><Relationship Id="rId5" Type="http://schemas.openxmlformats.org/officeDocument/2006/relationships/hyperlink" Target="http://www.xooit.com/fr/redimensionner-image.html" TargetMode="Externa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hyperlink" Target="https://bulkresizephotos.com/fr"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8" Type="http://schemas.openxmlformats.org/officeDocument/2006/relationships/hyperlink" Target="http://szoter.com/tos/" TargetMode="External"/><Relationship Id="rId3" Type="http://schemas.openxmlformats.org/officeDocument/2006/relationships/hyperlink" Target="http://szoter.com/launch/" TargetMode="External"/><Relationship Id="rId7"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hyperlink" Target="http://www.picghost.com/Default.aspx"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hyperlink" Target="https://tiltshiftmaker.co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fr.picjoke.net/" TargetMode="External"/><Relationship Id="rId7"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G"/><Relationship Id="rId4" Type="http://schemas.openxmlformats.org/officeDocument/2006/relationships/image" Target="../media/image104.jpg"/></Relationships>
</file>

<file path=ppt/slides/_rels/slide68.xml.rels><?xml version="1.0" encoding="UTF-8" standalone="yes"?>
<Relationships xmlns="http://schemas.openxmlformats.org/package/2006/relationships"><Relationship Id="rId3" Type="http://schemas.openxmlformats.org/officeDocument/2006/relationships/hyperlink" Target="https://imageblur.io/"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hyperlink" Target="https://marky.space/redacted/"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facepixelizer.com/"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https://www.whatfontis.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fontedge.signumart.com/"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hyperlink" Target="https://www.myfonts.com/WhatTheFont/"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hyperlink" Target="https://www.fontspring.com/matcherator"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fontface.ninja/"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hyperlink" Target="http://add0n.com/font-finder.html?version=0.1.4&amp;type=install" TargetMode="External"/><Relationship Id="rId7" Type="http://schemas.openxmlformats.org/officeDocument/2006/relationships/image" Target="../media/image123.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hyperlink" Target="http://clipyourphotos.com/framer"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clipyourphotos.com/?ref=breadCrumb" TargetMode="External"/><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www.awesomescreenshot.com/" TargetMode="External"/><Relationship Id="rId7" Type="http://schemas.openxmlformats.org/officeDocument/2006/relationships/image" Target="../media/image12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7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3" Type="http://schemas.openxmlformats.org/officeDocument/2006/relationships/hyperlink" Target="http://www.awesomescreenshot.com/" TargetMode="External"/><Relationship Id="rId21" Type="http://schemas.openxmlformats.org/officeDocument/2006/relationships/image" Target="../media/image150.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PNG"/><Relationship Id="rId2" Type="http://schemas.openxmlformats.org/officeDocument/2006/relationships/notesSlide" Target="../notesSlides/notesSlide76.xml"/><Relationship Id="rId16" Type="http://schemas.openxmlformats.org/officeDocument/2006/relationships/image" Target="../media/image145.PNG"/><Relationship Id="rId20"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PNG"/><Relationship Id="rId19" Type="http://schemas.openxmlformats.org/officeDocument/2006/relationships/image" Target="../media/image148.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s>
</file>

<file path=ppt/slides/_rels/slide79.xml.rels><?xml version="1.0" encoding="UTF-8" standalone="yes"?>
<Relationships xmlns="http://schemas.openxmlformats.org/package/2006/relationships"><Relationship Id="rId3" Type="http://schemas.openxmlformats.org/officeDocument/2006/relationships/hyperlink" Target="https://image.online-convert.com/fr/convertir-en-jpg" TargetMode="External"/><Relationship Id="rId7" Type="http://schemas.openxmlformats.org/officeDocument/2006/relationships/hyperlink" Target="http://www.online-convert.com/fr/confidentialite"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www.online-convert.com/fr/termes-et-conditions" TargetMode="External"/><Relationship Id="rId5" Type="http://schemas.openxmlformats.org/officeDocument/2006/relationships/image" Target="../media/image152.png"/><Relationship Id="rId4" Type="http://schemas.openxmlformats.org/officeDocument/2006/relationships/image" Target="../media/image15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photoshop.com/tools?wf=editor" TargetMode="External"/><Relationship Id="rId7" Type="http://schemas.openxmlformats.org/officeDocument/2006/relationships/hyperlink" Target="https://www.fotor.com/"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www.befunky.com/features/photo-editor/" TargetMode="External"/><Relationship Id="rId5" Type="http://schemas.openxmlformats.org/officeDocument/2006/relationships/hyperlink" Target="https://cartoon.pho.to/fr/" TargetMode="External"/><Relationship Id="rId4" Type="http://schemas.openxmlformats.org/officeDocument/2006/relationships/hyperlink" Target="http://www.getloupe.com/creat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futura-sciences.com/sciences/definitions/physique-onde-sonore-15526/"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hyperlink" Target="http://tpe-musiquesurlorganisme.e-monsite.com/pages/i-le-son/a-naissance-d-un-son.html"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hyperlink" Target="http://mp3cut.net/fr/" TargetMode="External"/><Relationship Id="rId13" Type="http://schemas.openxmlformats.org/officeDocument/2006/relationships/hyperlink" Target="https://www.onlinevideoconverter.com/fr" TargetMode="External"/><Relationship Id="rId18" Type="http://schemas.openxmlformats.org/officeDocument/2006/relationships/hyperlink" Target="https://twistedwave.com/online" TargetMode="External"/><Relationship Id="rId3" Type="http://schemas.openxmlformats.org/officeDocument/2006/relationships/hyperlink" Target="https://soundation.com/" TargetMode="External"/><Relationship Id="rId7" Type="http://schemas.openxmlformats.org/officeDocument/2006/relationships/hyperlink" Target="http://123apps.com/fr/" TargetMode="External"/><Relationship Id="rId12" Type="http://schemas.openxmlformats.org/officeDocument/2006/relationships/hyperlink" Target="https://online-voice-recorder.com/fr/" TargetMode="External"/><Relationship Id="rId17" Type="http://schemas.openxmlformats.org/officeDocument/2006/relationships/hyperlink" Target="http://www.onlineocr.net/" TargetMode="External"/><Relationship Id="rId2" Type="http://schemas.openxmlformats.org/officeDocument/2006/relationships/notesSlide" Target="../notesSlides/notesSlide83.xml"/><Relationship Id="rId16" Type="http://schemas.openxmlformats.org/officeDocument/2006/relationships/hyperlink" Target="http://www.videotoolbox.com/list_add_files.php" TargetMode="External"/><Relationship Id="rId20" Type="http://schemas.openxmlformats.org/officeDocument/2006/relationships/hyperlink" Target="https://audioboom.com/" TargetMode="External"/><Relationship Id="rId1" Type="http://schemas.openxmlformats.org/officeDocument/2006/relationships/slideLayout" Target="../slideLayouts/slideLayout2.xml"/><Relationship Id="rId6" Type="http://schemas.openxmlformats.org/officeDocument/2006/relationships/hyperlink" Target="https://www.indabamusic.com/" TargetMode="External"/><Relationship Id="rId11" Type="http://schemas.openxmlformats.org/officeDocument/2006/relationships/hyperlink" Target="http://audio-joiner.com/fr/" TargetMode="External"/><Relationship Id="rId5" Type="http://schemas.openxmlformats.org/officeDocument/2006/relationships/hyperlink" Target="https://sodaphonic.com/" TargetMode="External"/><Relationship Id="rId15" Type="http://schemas.openxmlformats.org/officeDocument/2006/relationships/hyperlink" Target="http://www.convertfiles.com/" TargetMode="External"/><Relationship Id="rId10" Type="http://schemas.openxmlformats.org/officeDocument/2006/relationships/hyperlink" Target="http://online-audio-converter.com/fr/" TargetMode="External"/><Relationship Id="rId19" Type="http://schemas.openxmlformats.org/officeDocument/2006/relationships/hyperlink" Target="http://vocaroo.com/" TargetMode="External"/><Relationship Id="rId4" Type="http://schemas.openxmlformats.org/officeDocument/2006/relationships/hyperlink" Target="https://www.audiotool.com/" TargetMode="External"/><Relationship Id="rId9" Type="http://schemas.openxmlformats.org/officeDocument/2006/relationships/hyperlink" Target="https://audio-cutter.com/fr/" TargetMode="External"/><Relationship Id="rId14" Type="http://schemas.openxmlformats.org/officeDocument/2006/relationships/hyperlink" Target="http://www.audioexpert.com/"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soundation.com/"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67.png"/><Relationship Id="rId4" Type="http://schemas.openxmlformats.org/officeDocument/2006/relationships/image" Target="../media/image16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audiotool.com/"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91.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hyperlink" Target="https://sodaphonic.com/" TargetMode="External"/><Relationship Id="rId7" Type="http://schemas.openxmlformats.org/officeDocument/2006/relationships/image" Target="../media/image17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92.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hyperlink" Target="https://www.indabamusic.com/" TargetMode="External"/><Relationship Id="rId7" Type="http://schemas.openxmlformats.org/officeDocument/2006/relationships/image" Target="../media/image177.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93.xml.rels><?xml version="1.0" encoding="UTF-8" standalone="yes"?>
<Relationships xmlns="http://schemas.openxmlformats.org/package/2006/relationships"><Relationship Id="rId3" Type="http://schemas.openxmlformats.org/officeDocument/2006/relationships/hyperlink" Target="https://twistedwave.com/online"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94.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hyperlink" Target="https://twistedwave.com/online" TargetMode="External"/><Relationship Id="rId7" Type="http://schemas.openxmlformats.org/officeDocument/2006/relationships/image" Target="../media/image183.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95.xml.rels><?xml version="1.0" encoding="UTF-8" standalone="yes"?>
<Relationships xmlns="http://schemas.openxmlformats.org/package/2006/relationships"><Relationship Id="rId3" Type="http://schemas.openxmlformats.org/officeDocument/2006/relationships/hyperlink" Target="https://123apps.com/fr/"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96.xml.rels><?xml version="1.0" encoding="UTF-8" standalone="yes"?>
<Relationships xmlns="http://schemas.openxmlformats.org/package/2006/relationships"><Relationship Id="rId3" Type="http://schemas.openxmlformats.org/officeDocument/2006/relationships/hyperlink" Target="https://mp3cut.net/fr/"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97.xml.rels><?xml version="1.0" encoding="UTF-8" standalone="yes"?>
<Relationships xmlns="http://schemas.openxmlformats.org/package/2006/relationships"><Relationship Id="rId3" Type="http://schemas.openxmlformats.org/officeDocument/2006/relationships/hyperlink" Target="https://online-audio-converter.com/fr/"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98.xml.rels><?xml version="1.0" encoding="UTF-8" standalone="yes"?>
<Relationships xmlns="http://schemas.openxmlformats.org/package/2006/relationships"><Relationship Id="rId3" Type="http://schemas.openxmlformats.org/officeDocument/2006/relationships/hyperlink" Target="https://audio-joiner.com/fr/"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99.xml.rels><?xml version="1.0" encoding="UTF-8" standalone="yes"?>
<Relationships xmlns="http://schemas.openxmlformats.org/package/2006/relationships"><Relationship Id="rId3" Type="http://schemas.openxmlformats.org/officeDocument/2006/relationships/hyperlink" Target="https://online-voice-recorder.com/fr/"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Les services multimédia en ligne</a:t>
            </a:r>
          </a:p>
        </p:txBody>
      </p:sp>
      <p:sp>
        <p:nvSpPr>
          <p:cNvPr id="3" name="Sous-titre 2"/>
          <p:cNvSpPr>
            <a:spLocks noGrp="1"/>
          </p:cNvSpPr>
          <p:nvPr>
            <p:ph type="subTitle" idx="1"/>
          </p:nvPr>
        </p:nvSpPr>
        <p:spPr/>
        <p:txBody>
          <a:bodyPr/>
          <a:lstStyle/>
          <a:p>
            <a:pPr algn="l"/>
            <a:r>
              <a:rPr lang="fr-FR" dirty="0">
                <a:solidFill>
                  <a:schemeClr val="accent1"/>
                </a:solidFill>
                <a:latin typeface="Batang" panose="02030600000101010101" pitchFamily="18" charset="-127"/>
                <a:ea typeface="Batang" panose="02030600000101010101" pitchFamily="18" charset="-127"/>
              </a:rPr>
              <a:t>Ou comment accéder à des fonctionnalités sans avoir à installer un logiciel : idéal pour des besoins ponctuels</a:t>
            </a:r>
          </a:p>
        </p:txBody>
      </p:sp>
      <p:pic>
        <p:nvPicPr>
          <p:cNvPr id="4" name="Image 7" descr="ScreenShot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6873" y="5340350"/>
            <a:ext cx="16097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8" descr="ScreenShot0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64037" y="5420497"/>
            <a:ext cx="454608" cy="48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9595971" y="5949950"/>
            <a:ext cx="2159566" cy="307777"/>
          </a:xfrm>
          <a:prstGeom prst="rect">
            <a:avLst/>
          </a:prstGeom>
          <a:noFill/>
        </p:spPr>
        <p:txBody>
          <a:bodyPr wrap="none" rtlCol="0">
            <a:spAutoFit/>
          </a:bodyPr>
          <a:lstStyle/>
          <a:p>
            <a:r>
              <a:rPr lang="fr-FR" sz="1400" b="1" dirty="0">
                <a:latin typeface="Batang" panose="02030600000101010101" pitchFamily="18" charset="-127"/>
                <a:ea typeface="Batang" panose="02030600000101010101" pitchFamily="18" charset="-127"/>
              </a:rPr>
              <a:t>Corinne </a:t>
            </a:r>
            <a:r>
              <a:rPr lang="fr-FR" sz="1400" b="1" dirty="0" err="1">
                <a:latin typeface="Batang" panose="02030600000101010101" pitchFamily="18" charset="-127"/>
                <a:ea typeface="Batang" panose="02030600000101010101" pitchFamily="18" charset="-127"/>
              </a:rPr>
              <a:t>Habarou</a:t>
            </a:r>
            <a:r>
              <a:rPr lang="fr-FR" sz="1400" b="1" dirty="0">
                <a:latin typeface="Batang" panose="02030600000101010101" pitchFamily="18" charset="-127"/>
                <a:ea typeface="Batang" panose="02030600000101010101" pitchFamily="18" charset="-127"/>
              </a:rPr>
              <a:t> - 2019</a:t>
            </a:r>
          </a:p>
        </p:txBody>
      </p:sp>
    </p:spTree>
    <p:extLst>
      <p:ext uri="{BB962C8B-B14F-4D97-AF65-F5344CB8AC3E}">
        <p14:creationId xmlns:p14="http://schemas.microsoft.com/office/powerpoint/2010/main" val="426423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a:t>
            </a:r>
          </a:p>
        </p:txBody>
      </p:sp>
      <p:sp>
        <p:nvSpPr>
          <p:cNvPr id="3" name="Espace réservé du contenu 2"/>
          <p:cNvSpPr>
            <a:spLocks noGrp="1"/>
          </p:cNvSpPr>
          <p:nvPr>
            <p:ph idx="1"/>
          </p:nvPr>
        </p:nvSpPr>
        <p:spPr>
          <a:xfrm>
            <a:off x="315685" y="1605623"/>
            <a:ext cx="11661321" cy="4765680"/>
          </a:xfrm>
        </p:spPr>
        <p:txBody>
          <a:bodyPr>
            <a:normAutofit fontScale="92500" lnSpcReduction="20000"/>
          </a:bodyPr>
          <a:lstStyle/>
          <a:p>
            <a:r>
              <a:rPr lang="fr-FR" dirty="0"/>
              <a:t>Utiliser des ressources multimédia sur Internet en toute </a:t>
            </a:r>
            <a:br>
              <a:rPr lang="fr-FR" dirty="0"/>
            </a:br>
            <a:r>
              <a:rPr lang="fr-FR" dirty="0"/>
              <a:t>légalité</a:t>
            </a:r>
          </a:p>
          <a:p>
            <a:pPr lvl="1"/>
            <a:r>
              <a:rPr lang="fr-FR" dirty="0"/>
              <a:t>Le contexte</a:t>
            </a:r>
          </a:p>
          <a:p>
            <a:pPr lvl="1"/>
            <a:r>
              <a:rPr lang="fr-FR" dirty="0"/>
              <a:t>Utiliser une ressource multimédia trouvée sur Internet</a:t>
            </a:r>
          </a:p>
          <a:p>
            <a:pPr lvl="1"/>
            <a:r>
              <a:rPr lang="fr-FR" dirty="0"/>
              <a:t>Acheter une image</a:t>
            </a:r>
          </a:p>
          <a:p>
            <a:pPr lvl="1"/>
            <a:r>
              <a:rPr lang="fr-FR" dirty="0"/>
              <a:t>Faire appel à un prestataire pour la création de visuels ou de prises de vue</a:t>
            </a:r>
          </a:p>
          <a:p>
            <a:pPr lvl="1"/>
            <a:r>
              <a:rPr lang="fr-FR" dirty="0"/>
              <a:t>Faire ses propres photos</a:t>
            </a:r>
          </a:p>
          <a:p>
            <a:r>
              <a:rPr lang="fr-FR" dirty="0"/>
              <a:t>Images, sons et vidéos libres de droits et/ou gratuits</a:t>
            </a:r>
          </a:p>
          <a:p>
            <a:r>
              <a:rPr lang="fr-FR" dirty="0"/>
              <a:t>Liens utiles</a:t>
            </a:r>
          </a:p>
          <a:p>
            <a:r>
              <a:rPr lang="fr-FR" dirty="0"/>
              <a:t>Sitographie</a:t>
            </a:r>
          </a:p>
          <a:p>
            <a:r>
              <a:rPr lang="fr-FR" dirty="0"/>
              <a:t>Crédits photos</a:t>
            </a:r>
          </a:p>
          <a:p>
            <a:r>
              <a:rPr lang="fr-FR" dirty="0"/>
              <a:t>Lexique</a:t>
            </a:r>
          </a:p>
          <a:p>
            <a:r>
              <a:rPr lang="fr-FR" dirty="0"/>
              <a:t>Annexes</a:t>
            </a:r>
          </a:p>
          <a:p>
            <a:endParaRPr lang="fr-FR" dirty="0"/>
          </a:p>
          <a:p>
            <a:endParaRPr lang="fr-FR" dirty="0"/>
          </a:p>
          <a:p>
            <a:pPr lvl="1"/>
            <a:endParaRPr lang="fr-FR" dirty="0"/>
          </a:p>
          <a:p>
            <a:pPr lvl="1"/>
            <a:endParaRPr lang="fr-FR" dirty="0"/>
          </a:p>
          <a:p>
            <a:pPr lvl="1"/>
            <a:endParaRPr lang="fr-FR" dirty="0"/>
          </a:p>
          <a:p>
            <a:pPr lvl="1"/>
            <a:endParaRPr lang="fr-FR" dirty="0"/>
          </a:p>
          <a:p>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a:t>
            </a:fld>
            <a:endParaRPr lang="fr-FR"/>
          </a:p>
        </p:txBody>
      </p:sp>
    </p:spTree>
    <p:extLst>
      <p:ext uri="{BB962C8B-B14F-4D97-AF65-F5344CB8AC3E}">
        <p14:creationId xmlns:p14="http://schemas.microsoft.com/office/powerpoint/2010/main" val="27924128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Travailler le son en ligne</a:t>
            </a:r>
          </a:p>
        </p:txBody>
      </p:sp>
      <p:sp>
        <p:nvSpPr>
          <p:cNvPr id="3" name="Espace réservé du contenu 2"/>
          <p:cNvSpPr>
            <a:spLocks noGrp="1"/>
          </p:cNvSpPr>
          <p:nvPr>
            <p:ph idx="1"/>
          </p:nvPr>
        </p:nvSpPr>
        <p:spPr/>
        <p:txBody>
          <a:bodyPr/>
          <a:lstStyle/>
          <a:p>
            <a:r>
              <a:rPr lang="fr-FR" dirty="0"/>
              <a:t>Enregistrement de fichiers audio</a:t>
            </a:r>
          </a:p>
          <a:p>
            <a:pPr lvl="1"/>
            <a:r>
              <a:rPr lang="fr-FR" dirty="0" err="1"/>
              <a:t>Vocaroo</a:t>
            </a:r>
            <a:r>
              <a:rPr lang="fr-FR" dirty="0"/>
              <a:t> - </a:t>
            </a:r>
            <a:r>
              <a:rPr lang="fr-FR" dirty="0">
                <a:hlinkClick r:id="rId3"/>
              </a:rPr>
              <a:t>https://vocaroo.com/</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100</a:t>
            </a:fld>
            <a:endParaRPr lang="fr-F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074" y="2213811"/>
            <a:ext cx="3278282" cy="4207851"/>
          </a:xfrm>
          <a:prstGeom prst="rect">
            <a:avLst/>
          </a:prstGeom>
        </p:spPr>
      </p:pic>
      <p:sp>
        <p:nvSpPr>
          <p:cNvPr id="8" name="ZoneTexte 7"/>
          <p:cNvSpPr txBox="1"/>
          <p:nvPr/>
        </p:nvSpPr>
        <p:spPr>
          <a:xfrm>
            <a:off x="1564204" y="3192709"/>
            <a:ext cx="5793574" cy="2800767"/>
          </a:xfrm>
          <a:prstGeom prst="rect">
            <a:avLst/>
          </a:prstGeom>
          <a:noFill/>
        </p:spPr>
        <p:txBody>
          <a:bodyPr wrap="none" rtlCol="0">
            <a:spAutoFit/>
          </a:bodyPr>
          <a:lstStyle/>
          <a:p>
            <a:pPr>
              <a:buClr>
                <a:schemeClr val="accent5"/>
              </a:buClr>
              <a:buSzPct val="120000"/>
            </a:pPr>
            <a:endParaRPr lang="fr-FR" sz="1600" b="1" dirty="0">
              <a:latin typeface="Batang" panose="02030600000101010101" pitchFamily="18" charset="-127"/>
              <a:ea typeface="Batang" panose="02030600000101010101" pitchFamily="18" charset="-127"/>
            </a:endParaRP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 (pas d’offre premium)</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Aucune installation requise sur le poste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Options de partage et d’</a:t>
            </a:r>
            <a:r>
              <a:rPr lang="fr-FR" sz="1600" b="1" dirty="0" err="1">
                <a:latin typeface="Batang" panose="02030600000101010101" pitchFamily="18" charset="-127"/>
                <a:ea typeface="Batang" panose="02030600000101010101" pitchFamily="18" charset="-127"/>
              </a:rPr>
              <a:t>embed</a:t>
            </a:r>
            <a:r>
              <a:rPr lang="fr-FR" sz="1600" b="1" dirty="0">
                <a:latin typeface="Batang" panose="02030600000101010101" pitchFamily="18" charset="-127"/>
                <a:ea typeface="Batang" panose="02030600000101010101" pitchFamily="18" charset="-127"/>
              </a:rPr>
              <a:t> variées</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Lien de suppression</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Qualité moyenne de l’enregistrement audio</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Service en bêta</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Règles de confidentialité non totalement transparentes</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Pour les deux raisons précédentes, ne pas utiliser pour</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des documents trop importants</a:t>
            </a:r>
          </a:p>
        </p:txBody>
      </p:sp>
    </p:spTree>
    <p:extLst>
      <p:ext uri="{BB962C8B-B14F-4D97-AF65-F5344CB8AC3E}">
        <p14:creationId xmlns:p14="http://schemas.microsoft.com/office/powerpoint/2010/main" val="20648229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Travailler le son en ligne</a:t>
            </a:r>
          </a:p>
        </p:txBody>
      </p:sp>
      <p:sp>
        <p:nvSpPr>
          <p:cNvPr id="3" name="Espace réservé du contenu 2"/>
          <p:cNvSpPr>
            <a:spLocks noGrp="1"/>
          </p:cNvSpPr>
          <p:nvPr>
            <p:ph idx="1"/>
          </p:nvPr>
        </p:nvSpPr>
        <p:spPr>
          <a:xfrm>
            <a:off x="838200" y="1698299"/>
            <a:ext cx="10515600" cy="4509861"/>
          </a:xfrm>
        </p:spPr>
        <p:txBody>
          <a:bodyPr/>
          <a:lstStyle/>
          <a:p>
            <a:r>
              <a:rPr lang="fr-FR" dirty="0"/>
              <a:t>Extraction de la bande son d’une vidéo en ligne et conversion de fichiers vidéo</a:t>
            </a:r>
          </a:p>
          <a:p>
            <a:pPr lvl="1"/>
            <a:r>
              <a:rPr lang="fr-FR" dirty="0"/>
              <a:t>Online </a:t>
            </a:r>
            <a:r>
              <a:rPr lang="fr-FR" dirty="0" err="1"/>
              <a:t>video</a:t>
            </a:r>
            <a:r>
              <a:rPr lang="fr-FR" dirty="0"/>
              <a:t> </a:t>
            </a:r>
            <a:r>
              <a:rPr lang="fr-FR" dirty="0" err="1"/>
              <a:t>converter</a:t>
            </a:r>
            <a:r>
              <a:rPr lang="fr-FR" dirty="0"/>
              <a:t> - </a:t>
            </a:r>
            <a:r>
              <a:rPr lang="fr-FR" dirty="0">
                <a:hlinkClick r:id="rId3"/>
              </a:rPr>
              <a:t>https://www.onlinevideoconverter.com/fr</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101</a:t>
            </a:fld>
            <a:endParaRPr lang="fr-FR"/>
          </a:p>
        </p:txBody>
      </p:sp>
      <p:sp>
        <p:nvSpPr>
          <p:cNvPr id="8" name="ZoneTexte 7"/>
          <p:cNvSpPr txBox="1"/>
          <p:nvPr/>
        </p:nvSpPr>
        <p:spPr>
          <a:xfrm>
            <a:off x="6574414" y="2939963"/>
            <a:ext cx="5544273" cy="2446824"/>
          </a:xfrm>
          <a:prstGeom prst="rect">
            <a:avLst/>
          </a:prstGeom>
          <a:noFill/>
        </p:spPr>
        <p:txBody>
          <a:bodyPr wrap="square" rtlCol="0">
            <a:spAutoFit/>
          </a:bodyPr>
          <a:lstStyle/>
          <a:p>
            <a:r>
              <a:rPr lang="fr-FR" sz="1700" b="1" dirty="0">
                <a:latin typeface="Batang" panose="02030600000101010101" pitchFamily="18" charset="-127"/>
                <a:ea typeface="Batang" panose="02030600000101010101" pitchFamily="18" charset="-127"/>
              </a:rPr>
              <a:t>Cet éditeur propose une plate-forme Web qui permet d’extraire des vidéos en provenance des principaux sites de partage et de les convertir dans de nombreux formats dont le format audio mp3. </a:t>
            </a:r>
          </a:p>
          <a:p>
            <a:pPr marL="285750" indent="-285750">
              <a:buClr>
                <a:schemeClr val="accent5"/>
              </a:buClr>
              <a:buSzPct val="120000"/>
              <a:buFont typeface="Wingdings 2" panose="05020102010507070707" pitchFamily="18" charset="2"/>
              <a:buChar char="&lt;"/>
            </a:pPr>
            <a:r>
              <a:rPr lang="fr-FR" sz="1700" b="1" dirty="0">
                <a:latin typeface="Batang" panose="02030600000101010101" pitchFamily="18" charset="-127"/>
                <a:ea typeface="Batang" panose="02030600000101010101" pitchFamily="18" charset="-127"/>
              </a:rPr>
              <a:t>Service complètement gratuit, </a:t>
            </a:r>
          </a:p>
          <a:p>
            <a:pPr marL="285750" indent="-285750">
              <a:buClr>
                <a:schemeClr val="accent5"/>
              </a:buClr>
              <a:buSzPct val="120000"/>
              <a:buFont typeface="Wingdings 2" panose="05020102010507070707" pitchFamily="18" charset="2"/>
              <a:buChar char="&lt;"/>
            </a:pPr>
            <a:r>
              <a:rPr lang="fr-FR" sz="17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700" b="1" dirty="0">
                <a:latin typeface="Batang" panose="02030600000101010101" pitchFamily="18" charset="-127"/>
                <a:ea typeface="Batang" panose="02030600000101010101" pitchFamily="18" charset="-127"/>
              </a:rPr>
              <a:t>Service entièrement « Web-</a:t>
            </a:r>
            <a:r>
              <a:rPr lang="fr-FR" sz="1700" b="1" dirty="0" err="1">
                <a:latin typeface="Batang" panose="02030600000101010101" pitchFamily="18" charset="-127"/>
                <a:ea typeface="Batang" panose="02030600000101010101" pitchFamily="18" charset="-127"/>
              </a:rPr>
              <a:t>based</a:t>
            </a:r>
            <a:r>
              <a:rPr lang="fr-FR" sz="1700" b="1" dirty="0">
                <a:latin typeface="Batang" panose="02030600000101010101" pitchFamily="18" charset="-127"/>
                <a:ea typeface="Batang" panose="02030600000101010101" pitchFamily="18" charset="-127"/>
              </a:rPr>
              <a:t> » et compatible avec tous les navigateurs modernes,</a:t>
            </a:r>
          </a:p>
          <a:p>
            <a:pPr marL="285750" indent="-285750">
              <a:buClr>
                <a:schemeClr val="accent5"/>
              </a:buClr>
              <a:buSzPct val="120000"/>
              <a:buFont typeface="Wingdings 2" panose="05020102010507070707" pitchFamily="18" charset="2"/>
              <a:buChar char="="/>
            </a:pPr>
            <a:r>
              <a:rPr lang="fr-FR" sz="1700" b="1" dirty="0">
                <a:latin typeface="Batang" panose="02030600000101010101" pitchFamily="18" charset="-127"/>
                <a:ea typeface="Batang" panose="02030600000101010101" pitchFamily="18" charset="-127"/>
              </a:rPr>
              <a:t>Pas de modèle économique clair</a:t>
            </a:r>
          </a:p>
        </p:txBody>
      </p:sp>
      <p:pic>
        <p:nvPicPr>
          <p:cNvPr id="5" name="Image 4"/>
          <p:cNvPicPr>
            <a:picLocks noChangeAspect="1"/>
          </p:cNvPicPr>
          <p:nvPr/>
        </p:nvPicPr>
        <p:blipFill>
          <a:blip r:embed="rId4"/>
          <a:stretch>
            <a:fillRect/>
          </a:stretch>
        </p:blipFill>
        <p:spPr>
          <a:xfrm>
            <a:off x="2489301" y="2939963"/>
            <a:ext cx="3823855" cy="3596199"/>
          </a:xfrm>
          <a:prstGeom prst="rect">
            <a:avLst/>
          </a:prstGeom>
        </p:spPr>
      </p:pic>
    </p:spTree>
    <p:extLst>
      <p:ext uri="{BB962C8B-B14F-4D97-AF65-F5344CB8AC3E}">
        <p14:creationId xmlns:p14="http://schemas.microsoft.com/office/powerpoint/2010/main" val="5009758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Les services de « speech to </a:t>
            </a:r>
            <a:r>
              <a:rPr lang="fr-FR" sz="3200" dirty="0" err="1"/>
              <a:t>text</a:t>
            </a:r>
            <a:r>
              <a:rPr lang="fr-FR" sz="3200" dirty="0"/>
              <a:t> »</a:t>
            </a:r>
          </a:p>
        </p:txBody>
      </p:sp>
      <p:sp>
        <p:nvSpPr>
          <p:cNvPr id="3" name="Espace réservé du contenu 2"/>
          <p:cNvSpPr>
            <a:spLocks noGrp="1"/>
          </p:cNvSpPr>
          <p:nvPr>
            <p:ph idx="1"/>
          </p:nvPr>
        </p:nvSpPr>
        <p:spPr>
          <a:xfrm>
            <a:off x="838200" y="1825624"/>
            <a:ext cx="11083834" cy="4530725"/>
          </a:xfrm>
        </p:spPr>
        <p:txBody>
          <a:bodyPr>
            <a:normAutofit fontScale="85000" lnSpcReduction="20000"/>
          </a:bodyPr>
          <a:lstStyle/>
          <a:p>
            <a:r>
              <a:rPr lang="fr-FR" dirty="0"/>
              <a:t>En quoi cela consiste-t-il ?</a:t>
            </a:r>
            <a:br>
              <a:rPr lang="fr-FR" dirty="0"/>
            </a:br>
            <a:r>
              <a:rPr lang="fr-FR" sz="2100" b="0" dirty="0">
                <a:solidFill>
                  <a:schemeClr val="tx1"/>
                </a:solidFill>
                <a:latin typeface="Roboto" panose="02000000000000000000" pitchFamily="2" charset="0"/>
                <a:ea typeface="Roboto" panose="02000000000000000000" pitchFamily="2" charset="0"/>
              </a:rPr>
              <a:t>« Speech to </a:t>
            </a:r>
            <a:r>
              <a:rPr lang="fr-FR" sz="2100" b="0" dirty="0" err="1">
                <a:solidFill>
                  <a:schemeClr val="tx1"/>
                </a:solidFill>
                <a:latin typeface="Roboto" panose="02000000000000000000" pitchFamily="2" charset="0"/>
                <a:ea typeface="Roboto" panose="02000000000000000000" pitchFamily="2" charset="0"/>
              </a:rPr>
              <a:t>Text</a:t>
            </a:r>
            <a:r>
              <a:rPr lang="fr-FR" sz="2100" b="0" dirty="0">
                <a:solidFill>
                  <a:schemeClr val="tx1"/>
                </a:solidFill>
                <a:latin typeface="Roboto" panose="02000000000000000000" pitchFamily="2" charset="0"/>
                <a:ea typeface="Roboto" panose="02000000000000000000" pitchFamily="2" charset="0"/>
              </a:rPr>
              <a:t> » = Reconnaissance </a:t>
            </a:r>
            <a:br>
              <a:rPr lang="fr-FR" sz="2100" b="0" dirty="0">
                <a:solidFill>
                  <a:schemeClr val="tx1"/>
                </a:solidFill>
                <a:latin typeface="Roboto" panose="02000000000000000000" pitchFamily="2" charset="0"/>
                <a:ea typeface="Roboto" panose="02000000000000000000" pitchFamily="2" charset="0"/>
              </a:rPr>
            </a:br>
            <a:r>
              <a:rPr lang="fr-FR" sz="2100" b="0" dirty="0">
                <a:solidFill>
                  <a:schemeClr val="tx1"/>
                </a:solidFill>
                <a:latin typeface="Roboto" panose="02000000000000000000" pitchFamily="2" charset="0"/>
                <a:ea typeface="Roboto" panose="02000000000000000000" pitchFamily="2" charset="0"/>
              </a:rPr>
              <a:t>Automatique de la Parole</a:t>
            </a:r>
          </a:p>
          <a:p>
            <a:r>
              <a:rPr lang="fr-FR" dirty="0"/>
              <a:t>Principe</a:t>
            </a:r>
            <a:br>
              <a:rPr lang="fr-FR" dirty="0"/>
            </a:br>
            <a:r>
              <a:rPr lang="fr-FR" sz="2100" b="0" dirty="0">
                <a:solidFill>
                  <a:schemeClr val="tx1"/>
                </a:solidFill>
                <a:latin typeface="Roboto" panose="02000000000000000000" pitchFamily="2" charset="0"/>
                <a:ea typeface="Roboto" panose="02000000000000000000" pitchFamily="2" charset="0"/>
              </a:rPr>
              <a:t>Convertir un discours audio en message textuel</a:t>
            </a:r>
            <a:br>
              <a:rPr lang="fr-FR" sz="2100" b="0" dirty="0">
                <a:solidFill>
                  <a:schemeClr val="tx1"/>
                </a:solidFill>
                <a:latin typeface="Roboto" panose="02000000000000000000" pitchFamily="2" charset="0"/>
                <a:ea typeface="Roboto" panose="02000000000000000000" pitchFamily="2" charset="0"/>
              </a:rPr>
            </a:br>
            <a:r>
              <a:rPr lang="fr-FR" sz="2100" b="0" dirty="0">
                <a:solidFill>
                  <a:schemeClr val="tx1"/>
                </a:solidFill>
                <a:latin typeface="Roboto" panose="02000000000000000000" pitchFamily="2" charset="0"/>
                <a:ea typeface="Roboto" panose="02000000000000000000" pitchFamily="2" charset="0"/>
              </a:rPr>
              <a:t>sachant que le programme ne reconnaît pas des </a:t>
            </a:r>
            <a:br>
              <a:rPr lang="fr-FR" sz="2100" b="0" dirty="0">
                <a:solidFill>
                  <a:schemeClr val="tx1"/>
                </a:solidFill>
                <a:latin typeface="Roboto" panose="02000000000000000000" pitchFamily="2" charset="0"/>
                <a:ea typeface="Roboto" panose="02000000000000000000" pitchFamily="2" charset="0"/>
              </a:rPr>
            </a:br>
            <a:r>
              <a:rPr lang="fr-FR" sz="2100" b="0" dirty="0">
                <a:solidFill>
                  <a:schemeClr val="tx1"/>
                </a:solidFill>
                <a:latin typeface="Roboto" panose="02000000000000000000" pitchFamily="2" charset="0"/>
                <a:ea typeface="Roboto" panose="02000000000000000000" pitchFamily="2" charset="0"/>
              </a:rPr>
              <a:t>phrases mais des mots et qu’il cherche en fonction de ce </a:t>
            </a:r>
            <a:br>
              <a:rPr lang="fr-FR" sz="2100" b="0" dirty="0">
                <a:solidFill>
                  <a:schemeClr val="tx1"/>
                </a:solidFill>
                <a:latin typeface="Roboto" panose="02000000000000000000" pitchFamily="2" charset="0"/>
                <a:ea typeface="Roboto" panose="02000000000000000000" pitchFamily="2" charset="0"/>
              </a:rPr>
            </a:br>
            <a:r>
              <a:rPr lang="fr-FR" sz="2100" b="0" dirty="0">
                <a:solidFill>
                  <a:schemeClr val="tx1"/>
                </a:solidFill>
                <a:latin typeface="Roboto" panose="02000000000000000000" pitchFamily="2" charset="0"/>
                <a:ea typeface="Roboto" panose="02000000000000000000" pitchFamily="2" charset="0"/>
              </a:rPr>
              <a:t>qu'il a en mémoire et des autres mots pouvant précéder </a:t>
            </a:r>
            <a:br>
              <a:rPr lang="fr-FR" sz="2100" b="0" dirty="0">
                <a:solidFill>
                  <a:schemeClr val="tx1"/>
                </a:solidFill>
                <a:latin typeface="Roboto" panose="02000000000000000000" pitchFamily="2" charset="0"/>
                <a:ea typeface="Roboto" panose="02000000000000000000" pitchFamily="2" charset="0"/>
              </a:rPr>
            </a:br>
            <a:r>
              <a:rPr lang="fr-FR" sz="2100" b="0" dirty="0">
                <a:solidFill>
                  <a:schemeClr val="tx1"/>
                </a:solidFill>
                <a:latin typeface="Roboto" panose="02000000000000000000" pitchFamily="2" charset="0"/>
                <a:ea typeface="Roboto" panose="02000000000000000000" pitchFamily="2" charset="0"/>
              </a:rPr>
              <a:t>et suivre.</a:t>
            </a:r>
          </a:p>
          <a:p>
            <a:r>
              <a:rPr lang="fr-FR" dirty="0"/>
              <a:t>Supports</a:t>
            </a:r>
            <a:br>
              <a:rPr lang="fr-FR" dirty="0"/>
            </a:br>
            <a:r>
              <a:rPr lang="fr-FR" sz="2100" b="0" dirty="0">
                <a:solidFill>
                  <a:schemeClr val="tx1"/>
                </a:solidFill>
                <a:latin typeface="Roboto" panose="02000000000000000000" pitchFamily="2" charset="0"/>
                <a:ea typeface="Roboto" panose="02000000000000000000" pitchFamily="2" charset="0"/>
              </a:rPr>
              <a:t>Terminaux mobiles et ordinateurs</a:t>
            </a:r>
          </a:p>
          <a:p>
            <a:r>
              <a:rPr lang="fr-FR" dirty="0"/>
              <a:t>Champs d’application</a:t>
            </a:r>
            <a:br>
              <a:rPr lang="fr-FR" dirty="0"/>
            </a:br>
            <a:r>
              <a:rPr lang="fr-FR" sz="2100" b="0" dirty="0">
                <a:solidFill>
                  <a:schemeClr val="tx1"/>
                </a:solidFill>
                <a:latin typeface="Roboto" panose="02000000000000000000" pitchFamily="2" charset="0"/>
                <a:ea typeface="Roboto" panose="02000000000000000000" pitchFamily="2" charset="0"/>
              </a:rPr>
              <a:t>Reconnaissance vocale, dictée numérique et transcription automatique</a:t>
            </a:r>
          </a:p>
          <a:p>
            <a:r>
              <a:rPr lang="fr-FR" dirty="0"/>
              <a:t>Rapport entre la maturité des applications et leur pertinence pour les utilisateurs </a:t>
            </a:r>
            <a:br>
              <a:rPr lang="fr-FR" dirty="0"/>
            </a:br>
            <a:r>
              <a:rPr lang="fr-FR" sz="2400" b="0" dirty="0">
                <a:solidFill>
                  <a:schemeClr val="tx1"/>
                </a:solidFill>
                <a:latin typeface="Roboto" panose="02000000000000000000" pitchFamily="2" charset="0"/>
                <a:ea typeface="Roboto" panose="02000000000000000000" pitchFamily="2" charset="0"/>
              </a:rPr>
              <a:t>Très disparate et plus en faveur de la retranscription à partir de la dictée plutôt qu’à partir de la lecture de fichiers audio déjà enregistrés</a:t>
            </a:r>
          </a:p>
        </p:txBody>
      </p:sp>
      <p:sp>
        <p:nvSpPr>
          <p:cNvPr id="4" name="Espace réservé de la date 3"/>
          <p:cNvSpPr>
            <a:spLocks noGrp="1"/>
          </p:cNvSpPr>
          <p:nvPr>
            <p:ph type="dt" sz="half" idx="10"/>
          </p:nvPr>
        </p:nvSpPr>
        <p:spPr/>
        <p:txBody>
          <a:bodyPr/>
          <a:lstStyle/>
          <a:p>
            <a:fld id="{1E297420-8AB5-4145-B56B-F67F9FD44138}"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102</a:t>
            </a:fld>
            <a:endParaRPr 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189" y="1686835"/>
            <a:ext cx="2988758" cy="2689201"/>
          </a:xfrm>
          <a:prstGeom prst="rect">
            <a:avLst/>
          </a:prstGeom>
        </p:spPr>
      </p:pic>
    </p:spTree>
    <p:extLst>
      <p:ext uri="{BB962C8B-B14F-4D97-AF65-F5344CB8AC3E}">
        <p14:creationId xmlns:p14="http://schemas.microsoft.com/office/powerpoint/2010/main" val="1158086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Les services de « speech to </a:t>
            </a:r>
            <a:r>
              <a:rPr lang="fr-FR" sz="3200" dirty="0" err="1"/>
              <a:t>text</a:t>
            </a:r>
            <a:r>
              <a:rPr lang="fr-FR" sz="3200" dirty="0"/>
              <a:t> »</a:t>
            </a:r>
          </a:p>
        </p:txBody>
      </p:sp>
      <p:sp>
        <p:nvSpPr>
          <p:cNvPr id="3" name="Espace réservé du contenu 2"/>
          <p:cNvSpPr>
            <a:spLocks noGrp="1"/>
          </p:cNvSpPr>
          <p:nvPr>
            <p:ph idx="1"/>
          </p:nvPr>
        </p:nvSpPr>
        <p:spPr/>
        <p:txBody>
          <a:bodyPr/>
          <a:lstStyle/>
          <a:p>
            <a:r>
              <a:rPr lang="fr-FR" dirty="0"/>
              <a:t>Transcription automatique de la parole par la dictée</a:t>
            </a:r>
          </a:p>
          <a:p>
            <a:pPr lvl="1"/>
            <a:r>
              <a:rPr lang="fr-FR" dirty="0"/>
              <a:t>Ces services gratuits fonctionnent sur la base d’une reconnaissance vocale « générique » encore très imparfaite </a:t>
            </a:r>
          </a:p>
          <a:p>
            <a:pPr lvl="1"/>
            <a:r>
              <a:rPr lang="fr-FR" dirty="0"/>
              <a:t>Google est en pointe sur ces questions et en fait bénéficier son navigateur, Google Chrome, seul dans le segment des navigateurs pour PC à utiliser la </a:t>
            </a:r>
            <a:r>
              <a:rPr lang="fr-FR" i="1" dirty="0"/>
              <a:t>recherche vocale</a:t>
            </a:r>
            <a:r>
              <a:rPr lang="fr-FR" dirty="0"/>
              <a:t>.</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103</a:t>
            </a:fld>
            <a:endParaRPr lang="fr-FR"/>
          </a:p>
        </p:txBody>
      </p:sp>
    </p:spTree>
    <p:extLst>
      <p:ext uri="{BB962C8B-B14F-4D97-AF65-F5344CB8AC3E}">
        <p14:creationId xmlns:p14="http://schemas.microsoft.com/office/powerpoint/2010/main" val="9463262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Les services de « speech to </a:t>
            </a:r>
            <a:r>
              <a:rPr lang="fr-FR" sz="3200" dirty="0" err="1"/>
              <a:t>text</a:t>
            </a:r>
            <a:r>
              <a:rPr lang="fr-FR" sz="3200" dirty="0"/>
              <a:t> »</a:t>
            </a:r>
          </a:p>
        </p:txBody>
      </p:sp>
      <p:sp>
        <p:nvSpPr>
          <p:cNvPr id="3" name="Espace réservé du contenu 2"/>
          <p:cNvSpPr>
            <a:spLocks noGrp="1"/>
          </p:cNvSpPr>
          <p:nvPr>
            <p:ph idx="1"/>
          </p:nvPr>
        </p:nvSpPr>
        <p:spPr>
          <a:xfrm>
            <a:off x="838200" y="1642188"/>
            <a:ext cx="10515600" cy="4714162"/>
          </a:xfrm>
        </p:spPr>
        <p:txBody>
          <a:bodyPr/>
          <a:lstStyle/>
          <a:p>
            <a:r>
              <a:rPr lang="fr-FR" dirty="0"/>
              <a:t>Transcription automatique de la parole par la dictée</a:t>
            </a:r>
          </a:p>
          <a:p>
            <a:pPr lvl="1"/>
            <a:r>
              <a:rPr lang="fr-FR" dirty="0" err="1"/>
              <a:t>Speechnotes</a:t>
            </a:r>
            <a:r>
              <a:rPr lang="fr-FR" dirty="0"/>
              <a:t> - </a:t>
            </a:r>
            <a:r>
              <a:rPr lang="fr-FR" dirty="0">
                <a:hlinkClick r:id="rId3"/>
              </a:rPr>
              <a:t>https://speechnotes.co/</a:t>
            </a:r>
            <a:endParaRPr lang="fr-FR" altLang="fr-FR" dirty="0"/>
          </a:p>
          <a:p>
            <a:endParaRPr lang="fr-FR" dirty="0"/>
          </a:p>
        </p:txBody>
      </p:sp>
      <p:sp>
        <p:nvSpPr>
          <p:cNvPr id="4" name="Espace réservé de la date 3"/>
          <p:cNvSpPr>
            <a:spLocks noGrp="1"/>
          </p:cNvSpPr>
          <p:nvPr>
            <p:ph type="dt" sz="half" idx="10"/>
          </p:nvPr>
        </p:nvSpPr>
        <p:spPr/>
        <p:txBody>
          <a:bodyPr/>
          <a:lstStyle/>
          <a:p>
            <a:fld id="{1C71608A-43DD-4496-8466-97372C266D5C}"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104</a:t>
            </a:fld>
            <a:endParaRPr lang="fr-FR"/>
          </a:p>
        </p:txBody>
      </p:sp>
      <p:sp>
        <p:nvSpPr>
          <p:cNvPr id="18" name="ZoneTexte 17"/>
          <p:cNvSpPr txBox="1"/>
          <p:nvPr/>
        </p:nvSpPr>
        <p:spPr>
          <a:xfrm>
            <a:off x="7560082" y="2191826"/>
            <a:ext cx="4401763" cy="3416320"/>
          </a:xfrm>
          <a:prstGeom prst="rect">
            <a:avLst/>
          </a:prstGeom>
          <a:noFill/>
        </p:spPr>
        <p:txBody>
          <a:bodyPr wrap="square" rtlCol="0">
            <a:spAutoFit/>
          </a:bodyPr>
          <a:lstStyle/>
          <a:p>
            <a:pPr marL="342900" indent="-342900" algn="just">
              <a:buFont typeface="+mj-lt"/>
              <a:buAutoNum type="arabicPeriod"/>
            </a:pPr>
            <a:r>
              <a:rPr lang="fr-FR" b="1" i="1" dirty="0">
                <a:latin typeface="Batang" panose="02030600000101010101" pitchFamily="18" charset="-127"/>
                <a:ea typeface="Batang" panose="02030600000101010101" pitchFamily="18" charset="-127"/>
              </a:rPr>
              <a:t>Principe : dicter un texte avec un micro ;</a:t>
            </a:r>
          </a:p>
          <a:p>
            <a:pPr marL="342900" indent="-342900" algn="just">
              <a:buFont typeface="+mj-lt"/>
              <a:buAutoNum type="arabicPeriod"/>
            </a:pPr>
            <a:r>
              <a:rPr lang="fr-FR" b="1" i="1" dirty="0">
                <a:latin typeface="Batang" panose="02030600000101010101" pitchFamily="18" charset="-127"/>
                <a:ea typeface="Batang" panose="02030600000101010101" pitchFamily="18" charset="-127"/>
              </a:rPr>
              <a:t>Utiliser des mots réservés pour indiquer la ponctuation au service ;</a:t>
            </a:r>
          </a:p>
          <a:p>
            <a:pPr marL="342900" indent="-342900" algn="just">
              <a:buFont typeface="+mj-lt"/>
              <a:buAutoNum type="arabicPeriod"/>
            </a:pPr>
            <a:r>
              <a:rPr lang="fr-FR" b="1" i="1" dirty="0">
                <a:latin typeface="Batang" panose="02030600000101010101" pitchFamily="18" charset="-127"/>
                <a:ea typeface="Batang" panose="02030600000101010101" pitchFamily="18" charset="-127"/>
              </a:rPr>
              <a:t>Télécharger le texte qui s’affiche en dessous et au besoin le corriger dans le logiciel avec lequel le fichier est édité.</a:t>
            </a:r>
          </a:p>
          <a:p>
            <a:pPr marL="342900" indent="-342900" algn="just">
              <a:buFont typeface="+mj-lt"/>
              <a:buAutoNum type="arabicPeriod"/>
            </a:pPr>
            <a:r>
              <a:rPr lang="fr-FR" b="1" i="1" dirty="0">
                <a:latin typeface="Batang" panose="02030600000101010101" pitchFamily="18" charset="-127"/>
                <a:ea typeface="Batang" panose="02030600000101010101" pitchFamily="18" charset="-127"/>
              </a:rPr>
              <a:t>Le résultat semble assez efficace, sachant qu’il n’y a pas eu « d’apprentissage » de l’application à la voix qui a dicté.</a:t>
            </a:r>
          </a:p>
        </p:txBody>
      </p:sp>
      <p:sp>
        <p:nvSpPr>
          <p:cNvPr id="10" name="ZoneTexte 9"/>
          <p:cNvSpPr txBox="1"/>
          <p:nvPr/>
        </p:nvSpPr>
        <p:spPr>
          <a:xfrm>
            <a:off x="7650449" y="5607123"/>
            <a:ext cx="4221027" cy="369332"/>
          </a:xfrm>
          <a:prstGeom prst="rect">
            <a:avLst/>
          </a:prstGeom>
          <a:noFill/>
        </p:spPr>
        <p:txBody>
          <a:bodyPr wrap="none" rtlCol="0">
            <a:spAutoFit/>
          </a:bodyPr>
          <a:lstStyle/>
          <a:p>
            <a:r>
              <a:rPr lang="fr-FR" b="1" dirty="0">
                <a:solidFill>
                  <a:schemeClr val="accent5"/>
                </a:solidFill>
                <a:latin typeface="Blackout" panose="02000506000000020004" pitchFamily="2" charset="0"/>
              </a:rPr>
              <a:t>Ne fonctionne qu’avec Google Chrome</a:t>
            </a:r>
          </a:p>
        </p:txBody>
      </p:sp>
      <p:pic>
        <p:nvPicPr>
          <p:cNvPr id="5" name="Image 4">
            <a:extLst>
              <a:ext uri="{FF2B5EF4-FFF2-40B4-BE49-F238E27FC236}">
                <a16:creationId xmlns:a16="http://schemas.microsoft.com/office/drawing/2014/main" xmlns="" id="{663F6BB2-7332-44F0-A12C-4405ECC0F4BA}"/>
              </a:ext>
            </a:extLst>
          </p:cNvPr>
          <p:cNvPicPr>
            <a:picLocks noChangeAspect="1"/>
          </p:cNvPicPr>
          <p:nvPr/>
        </p:nvPicPr>
        <p:blipFill>
          <a:blip r:embed="rId4"/>
          <a:stretch>
            <a:fillRect/>
          </a:stretch>
        </p:blipFill>
        <p:spPr>
          <a:xfrm>
            <a:off x="-7787" y="2522906"/>
            <a:ext cx="6944663" cy="3582472"/>
          </a:xfrm>
          <a:prstGeom prst="rect">
            <a:avLst/>
          </a:prstGeom>
        </p:spPr>
      </p:pic>
      <p:sp>
        <p:nvSpPr>
          <p:cNvPr id="11" name="ZoneTexte 10">
            <a:extLst>
              <a:ext uri="{FF2B5EF4-FFF2-40B4-BE49-F238E27FC236}">
                <a16:creationId xmlns:a16="http://schemas.microsoft.com/office/drawing/2014/main" xmlns="" id="{A3FB2F29-A145-4D02-8ADD-437124D90586}"/>
              </a:ext>
            </a:extLst>
          </p:cNvPr>
          <p:cNvSpPr txBox="1"/>
          <p:nvPr/>
        </p:nvSpPr>
        <p:spPr>
          <a:xfrm>
            <a:off x="1317337" y="4619483"/>
            <a:ext cx="3024807" cy="1815882"/>
          </a:xfrm>
          <a:prstGeom prst="rect">
            <a:avLst/>
          </a:prstGeom>
          <a:noFill/>
        </p:spPr>
        <p:txBody>
          <a:bodyPr wrap="square" rtlCol="0">
            <a:spAutoFit/>
          </a:bodyPr>
          <a:lstStyle/>
          <a:p>
            <a:pPr marL="285750" indent="-285750">
              <a:buClr>
                <a:schemeClr val="accent5"/>
              </a:buClr>
              <a:buFont typeface="Wingdings" panose="05000000000000000000" pitchFamily="2" charset="2"/>
              <a:buChar char=""/>
            </a:pP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Gratuit et sans inscription,</a:t>
            </a:r>
          </a:p>
          <a:p>
            <a:pPr marL="285750" indent="-285750">
              <a:buClr>
                <a:schemeClr val="accent5"/>
              </a:buClr>
              <a:buFont typeface="Wingdings" panose="05000000000000000000" pitchFamily="2" charset="2"/>
              <a:buChar char=""/>
            </a:pP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Évolutif,</a:t>
            </a:r>
          </a:p>
          <a:p>
            <a:pPr marL="285750" indent="-285750">
              <a:buClr>
                <a:schemeClr val="accent5"/>
              </a:buClr>
              <a:buFont typeface="Wingdings" panose="05000000000000000000" pitchFamily="2" charset="2"/>
              <a:buChar char=""/>
            </a:pP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Appli mobiles,</a:t>
            </a:r>
          </a:p>
          <a:p>
            <a:pPr marL="285750" indent="-285750">
              <a:buClr>
                <a:schemeClr val="accent5"/>
              </a:buClr>
              <a:buFont typeface="Wingdings" panose="05000000000000000000" pitchFamily="2" charset="2"/>
              <a:buChar char=""/>
            </a:pP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Propose également un outil « </a:t>
            </a:r>
            <a:r>
              <a:rPr lang="fr-FR" sz="1600" b="1" dirty="0" err="1">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text</a:t>
            </a: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to speech »,</a:t>
            </a:r>
          </a:p>
          <a:p>
            <a:pPr marL="285750" indent="-285750">
              <a:buClr>
                <a:schemeClr val="accent5"/>
              </a:buClr>
              <a:buFont typeface="Wingdings" panose="05000000000000000000" pitchFamily="2" charset="2"/>
              <a:buChar char=""/>
            </a:pP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Plusieurs langues proposées dont le Français.</a:t>
            </a:r>
            <a:endParaRPr lang="fr-FR" sz="16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2" name="ZoneTexte 11">
            <a:extLst>
              <a:ext uri="{FF2B5EF4-FFF2-40B4-BE49-F238E27FC236}">
                <a16:creationId xmlns:a16="http://schemas.microsoft.com/office/drawing/2014/main" xmlns="" id="{3251EC0A-B512-40D7-BBD9-71B8DBB9FE5E}"/>
              </a:ext>
            </a:extLst>
          </p:cNvPr>
          <p:cNvSpPr txBox="1"/>
          <p:nvPr/>
        </p:nvSpPr>
        <p:spPr>
          <a:xfrm>
            <a:off x="1316530" y="6297138"/>
            <a:ext cx="3466485" cy="338554"/>
          </a:xfrm>
          <a:prstGeom prst="rect">
            <a:avLst/>
          </a:prstGeom>
          <a:noFill/>
        </p:spPr>
        <p:txBody>
          <a:bodyPr wrap="square" rtlCol="0">
            <a:spAutoFit/>
          </a:bodyPr>
          <a:lstStyle/>
          <a:p>
            <a:pPr>
              <a:buClr>
                <a:schemeClr val="accent5"/>
              </a:buClr>
            </a:pPr>
            <a:r>
              <a:rPr lang="fr-FR" sz="16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a:t>
            </a: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Présence de publicités sur l’interface.</a:t>
            </a:r>
            <a:endParaRPr lang="fr-FR" sz="16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ZoneTexte 7">
            <a:extLst>
              <a:ext uri="{FF2B5EF4-FFF2-40B4-BE49-F238E27FC236}">
                <a16:creationId xmlns:a16="http://schemas.microsoft.com/office/drawing/2014/main" xmlns="" id="{419806DC-C945-4F69-B7D1-F58D29718B82}"/>
              </a:ext>
            </a:extLst>
          </p:cNvPr>
          <p:cNvSpPr txBox="1"/>
          <p:nvPr/>
        </p:nvSpPr>
        <p:spPr>
          <a:xfrm>
            <a:off x="5188131" y="6131203"/>
            <a:ext cx="5685018" cy="646331"/>
          </a:xfrm>
          <a:prstGeom prst="rect">
            <a:avLst/>
          </a:prstGeom>
          <a:noFill/>
        </p:spPr>
        <p:txBody>
          <a:bodyPr wrap="none" rtlCol="0">
            <a:spAutoFit/>
          </a:bodyPr>
          <a:lstStyle/>
          <a:p>
            <a:r>
              <a:rPr lang="fr-FR"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En savoir + : </a:t>
            </a:r>
            <a:r>
              <a:rPr lang="fr-FR"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5"/>
              </a:rPr>
              <a:t>Speechnotes</a:t>
            </a:r>
            <a:r>
              <a:rPr lang="fr-FR"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5"/>
              </a:rPr>
              <a:t>: un excellent service web et une </a:t>
            </a:r>
            <a:br>
              <a:rPr lang="fr-FR"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5"/>
              </a:rPr>
            </a:br>
            <a:r>
              <a:rPr lang="fr-FR"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5"/>
              </a:rPr>
              <a:t>application </a:t>
            </a:r>
            <a:r>
              <a:rPr lang="fr-FR"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5"/>
              </a:rPr>
              <a:t>android</a:t>
            </a:r>
            <a:r>
              <a:rPr lang="fr-FR"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5"/>
              </a:rPr>
              <a:t> de dictée vocale</a:t>
            </a:r>
            <a:r>
              <a:rPr lang="fr-FR"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article du 18/07/2016</a:t>
            </a:r>
          </a:p>
        </p:txBody>
      </p:sp>
    </p:spTree>
    <p:extLst>
      <p:ext uri="{BB962C8B-B14F-4D97-AF65-F5344CB8AC3E}">
        <p14:creationId xmlns:p14="http://schemas.microsoft.com/office/powerpoint/2010/main" val="12678486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Les services de « speech to </a:t>
            </a:r>
            <a:r>
              <a:rPr lang="fr-FR" sz="3200" dirty="0" err="1"/>
              <a:t>text</a:t>
            </a:r>
            <a:r>
              <a:rPr lang="fr-FR" sz="3200" dirty="0"/>
              <a:t> »</a:t>
            </a:r>
          </a:p>
        </p:txBody>
      </p:sp>
      <p:sp>
        <p:nvSpPr>
          <p:cNvPr id="3" name="Espace réservé du contenu 2"/>
          <p:cNvSpPr>
            <a:spLocks noGrp="1"/>
          </p:cNvSpPr>
          <p:nvPr>
            <p:ph idx="1"/>
          </p:nvPr>
        </p:nvSpPr>
        <p:spPr>
          <a:xfrm>
            <a:off x="838200" y="1642188"/>
            <a:ext cx="10515600" cy="4714162"/>
          </a:xfrm>
        </p:spPr>
        <p:txBody>
          <a:bodyPr/>
          <a:lstStyle/>
          <a:p>
            <a:r>
              <a:rPr lang="fr-FR" dirty="0"/>
              <a:t>Transcription automatique de la parole par la dictée</a:t>
            </a:r>
          </a:p>
          <a:p>
            <a:pPr lvl="1"/>
            <a:r>
              <a:rPr lang="fr-FR" dirty="0" err="1"/>
              <a:t>TalkTyper</a:t>
            </a:r>
            <a:r>
              <a:rPr lang="fr-FR" dirty="0"/>
              <a:t> - </a:t>
            </a:r>
            <a:r>
              <a:rPr lang="fr-FR" altLang="fr-FR" dirty="0">
                <a:hlinkClick r:id="rId3"/>
              </a:rPr>
              <a:t>https://talktyper.com/fr/index.html</a:t>
            </a:r>
            <a:r>
              <a:rPr lang="fr-FR" altLang="fr-FR" dirty="0"/>
              <a:t> </a:t>
            </a:r>
          </a:p>
          <a:p>
            <a:endParaRPr lang="fr-FR" dirty="0"/>
          </a:p>
        </p:txBody>
      </p:sp>
      <p:sp>
        <p:nvSpPr>
          <p:cNvPr id="4" name="Espace réservé de la date 3"/>
          <p:cNvSpPr>
            <a:spLocks noGrp="1"/>
          </p:cNvSpPr>
          <p:nvPr>
            <p:ph type="dt" sz="half" idx="10"/>
          </p:nvPr>
        </p:nvSpPr>
        <p:spPr/>
        <p:txBody>
          <a:bodyPr/>
          <a:lstStyle/>
          <a:p>
            <a:fld id="{1C71608A-43DD-4496-8466-97372C266D5C}"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105</a:t>
            </a:fld>
            <a:endParaRPr lang="fr-FR"/>
          </a:p>
        </p:txBody>
      </p:sp>
      <p:pic>
        <p:nvPicPr>
          <p:cNvPr id="7" name="Image 6"/>
          <p:cNvPicPr>
            <a:picLocks noChangeAspect="1"/>
          </p:cNvPicPr>
          <p:nvPr/>
        </p:nvPicPr>
        <p:blipFill>
          <a:blip r:embed="rId4"/>
          <a:stretch>
            <a:fillRect/>
          </a:stretch>
        </p:blipFill>
        <p:spPr>
          <a:xfrm>
            <a:off x="1091680" y="2696120"/>
            <a:ext cx="5699987" cy="3837728"/>
          </a:xfrm>
          <a:prstGeom prst="rect">
            <a:avLst/>
          </a:prstGeom>
        </p:spPr>
      </p:pic>
      <p:sp>
        <p:nvSpPr>
          <p:cNvPr id="18" name="ZoneTexte 17"/>
          <p:cNvSpPr txBox="1"/>
          <p:nvPr/>
        </p:nvSpPr>
        <p:spPr>
          <a:xfrm>
            <a:off x="7560082" y="2360642"/>
            <a:ext cx="4401763" cy="3139321"/>
          </a:xfrm>
          <a:prstGeom prst="rect">
            <a:avLst/>
          </a:prstGeom>
          <a:noFill/>
        </p:spPr>
        <p:txBody>
          <a:bodyPr wrap="square" rtlCol="0">
            <a:spAutoFit/>
          </a:bodyPr>
          <a:lstStyle/>
          <a:p>
            <a:pPr marL="342900" indent="-342900" algn="just">
              <a:buFont typeface="+mj-lt"/>
              <a:buAutoNum type="arabicPeriod"/>
            </a:pPr>
            <a:r>
              <a:rPr lang="fr-FR" b="1" i="1" dirty="0">
                <a:latin typeface="Batang" panose="02030600000101010101" pitchFamily="18" charset="-127"/>
                <a:ea typeface="Batang" panose="02030600000101010101" pitchFamily="18" charset="-127"/>
              </a:rPr>
              <a:t>Principe : dicter un texte avec un micro </a:t>
            </a:r>
          </a:p>
          <a:p>
            <a:pPr marL="342900" indent="-342900" algn="just">
              <a:buFont typeface="+mj-lt"/>
              <a:buAutoNum type="arabicPeriod"/>
            </a:pPr>
            <a:r>
              <a:rPr lang="fr-FR" b="1" i="1" dirty="0">
                <a:latin typeface="Batang" panose="02030600000101010101" pitchFamily="18" charset="-127"/>
                <a:ea typeface="Batang" panose="02030600000101010101" pitchFamily="18" charset="-127"/>
              </a:rPr>
              <a:t>Vérifier le texte qui s’affiche en dessous et au besoin le corriger</a:t>
            </a:r>
          </a:p>
          <a:p>
            <a:pPr marL="342900" indent="-342900" algn="just">
              <a:buFont typeface="+mj-lt"/>
              <a:buAutoNum type="arabicPeriod"/>
            </a:pPr>
            <a:r>
              <a:rPr lang="fr-FR" b="1" i="1" dirty="0">
                <a:latin typeface="Batang" panose="02030600000101010101" pitchFamily="18" charset="-127"/>
                <a:ea typeface="Batang" panose="02030600000101010101" pitchFamily="18" charset="-127"/>
              </a:rPr>
              <a:t>Le copier/coller dans le Presse-papier pour utilisation dans un logiciel externe, le modifier, ajouter de la ponctuation, effacer, imprimer ou diffuser soit par mèl, soit par tweet, enfin demander la traduction via Google Translate.</a:t>
            </a:r>
          </a:p>
        </p:txBody>
      </p:sp>
      <p:pic>
        <p:nvPicPr>
          <p:cNvPr id="19" name="Image 18"/>
          <p:cNvPicPr>
            <a:picLocks noChangeAspect="1"/>
          </p:cNvPicPr>
          <p:nvPr/>
        </p:nvPicPr>
        <p:blipFill>
          <a:blip r:embed="rId5"/>
          <a:stretch>
            <a:fillRect/>
          </a:stretch>
        </p:blipFill>
        <p:spPr>
          <a:xfrm>
            <a:off x="6952037" y="4031569"/>
            <a:ext cx="447675" cy="2562225"/>
          </a:xfrm>
          <a:prstGeom prst="rect">
            <a:avLst/>
          </a:prstGeom>
        </p:spPr>
      </p:pic>
      <p:sp>
        <p:nvSpPr>
          <p:cNvPr id="10" name="ZoneTexte 9"/>
          <p:cNvSpPr txBox="1"/>
          <p:nvPr/>
        </p:nvSpPr>
        <p:spPr>
          <a:xfrm>
            <a:off x="7650449" y="5635266"/>
            <a:ext cx="4221027" cy="369332"/>
          </a:xfrm>
          <a:prstGeom prst="rect">
            <a:avLst/>
          </a:prstGeom>
          <a:noFill/>
        </p:spPr>
        <p:txBody>
          <a:bodyPr wrap="none" rtlCol="0">
            <a:spAutoFit/>
          </a:bodyPr>
          <a:lstStyle/>
          <a:p>
            <a:r>
              <a:rPr lang="fr-FR" b="1" dirty="0">
                <a:solidFill>
                  <a:schemeClr val="accent5"/>
                </a:solidFill>
                <a:latin typeface="Blackout" panose="02000506000000020004" pitchFamily="2" charset="0"/>
              </a:rPr>
              <a:t>Ne fonctionne qu’avec Google Chrome</a:t>
            </a:r>
          </a:p>
        </p:txBody>
      </p:sp>
    </p:spTree>
    <p:extLst>
      <p:ext uri="{BB962C8B-B14F-4D97-AF65-F5344CB8AC3E}">
        <p14:creationId xmlns:p14="http://schemas.microsoft.com/office/powerpoint/2010/main" val="4510942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Les services de « speech to </a:t>
            </a:r>
            <a:r>
              <a:rPr lang="fr-FR" sz="3200" dirty="0" err="1"/>
              <a:t>text</a:t>
            </a:r>
            <a:r>
              <a:rPr lang="fr-FR" sz="3200" dirty="0"/>
              <a:t> »</a:t>
            </a:r>
          </a:p>
        </p:txBody>
      </p:sp>
      <p:sp>
        <p:nvSpPr>
          <p:cNvPr id="3" name="Espace réservé du contenu 2"/>
          <p:cNvSpPr>
            <a:spLocks noGrp="1"/>
          </p:cNvSpPr>
          <p:nvPr>
            <p:ph idx="1"/>
          </p:nvPr>
        </p:nvSpPr>
        <p:spPr/>
        <p:txBody>
          <a:bodyPr/>
          <a:lstStyle/>
          <a:p>
            <a:r>
              <a:rPr lang="fr-FR" dirty="0"/>
              <a:t>Transcription automatique de la parole par la dictée</a:t>
            </a:r>
          </a:p>
          <a:p>
            <a:pPr lvl="1"/>
            <a:r>
              <a:rPr lang="fr-FR" dirty="0" err="1"/>
              <a:t>Dictation</a:t>
            </a:r>
            <a:r>
              <a:rPr lang="fr-FR" dirty="0"/>
              <a:t> Online Speech Recognition - </a:t>
            </a:r>
            <a:r>
              <a:rPr lang="fr-FR" dirty="0">
                <a:hlinkClick r:id="rId3"/>
              </a:rPr>
              <a:t>https://dictation.io/</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106</a:t>
            </a:fld>
            <a:endParaRPr lang="fr-FR" dirty="0"/>
          </a:p>
        </p:txBody>
      </p:sp>
      <p:sp>
        <p:nvSpPr>
          <p:cNvPr id="7" name="ZoneTexte 6"/>
          <p:cNvSpPr txBox="1"/>
          <p:nvPr/>
        </p:nvSpPr>
        <p:spPr>
          <a:xfrm>
            <a:off x="7560082" y="2685098"/>
            <a:ext cx="4401763" cy="2031325"/>
          </a:xfrm>
          <a:prstGeom prst="rect">
            <a:avLst/>
          </a:prstGeom>
          <a:noFill/>
        </p:spPr>
        <p:txBody>
          <a:bodyPr wrap="square" rtlCol="0">
            <a:spAutoFit/>
          </a:bodyPr>
          <a:lstStyle/>
          <a:p>
            <a:pPr marL="342900" indent="-342900" algn="just">
              <a:buFont typeface="+mj-lt"/>
              <a:buAutoNum type="arabicPeriod"/>
            </a:pPr>
            <a:r>
              <a:rPr lang="fr-FR" b="1" i="1" dirty="0">
                <a:latin typeface="Batang" panose="02030600000101010101" pitchFamily="18" charset="-127"/>
                <a:ea typeface="Batang" panose="02030600000101010101" pitchFamily="18" charset="-127"/>
              </a:rPr>
              <a:t>Principe : dicter un texte avec un micro </a:t>
            </a:r>
          </a:p>
          <a:p>
            <a:pPr marL="342900" indent="-342900" algn="just">
              <a:buFont typeface="+mj-lt"/>
              <a:buAutoNum type="arabicPeriod"/>
            </a:pPr>
            <a:r>
              <a:rPr lang="fr-FR" b="1" i="1" dirty="0">
                <a:latin typeface="Batang" panose="02030600000101010101" pitchFamily="18" charset="-127"/>
                <a:ea typeface="Batang" panose="02030600000101010101" pitchFamily="18" charset="-127"/>
              </a:rPr>
              <a:t>Vérifier le texte qui s’affiche et au besoin le corriger</a:t>
            </a:r>
          </a:p>
          <a:p>
            <a:pPr marL="342900" indent="-342900" algn="just">
              <a:buFont typeface="+mj-lt"/>
              <a:buAutoNum type="arabicPeriod"/>
            </a:pPr>
            <a:r>
              <a:rPr lang="fr-FR" b="1" i="1" dirty="0">
                <a:latin typeface="Batang" panose="02030600000101010101" pitchFamily="18" charset="-127"/>
                <a:ea typeface="Batang" panose="02030600000101010101" pitchFamily="18" charset="-127"/>
              </a:rPr>
              <a:t>Exporter le texte selon les différentes possibilités listées ci-contre.</a:t>
            </a:r>
          </a:p>
        </p:txBody>
      </p:sp>
      <p:pic>
        <p:nvPicPr>
          <p:cNvPr id="8" name="Image 7"/>
          <p:cNvPicPr>
            <a:picLocks noChangeAspect="1"/>
          </p:cNvPicPr>
          <p:nvPr/>
        </p:nvPicPr>
        <p:blipFill>
          <a:blip r:embed="rId4"/>
          <a:stretch>
            <a:fillRect/>
          </a:stretch>
        </p:blipFill>
        <p:spPr>
          <a:xfrm>
            <a:off x="1187710" y="2585586"/>
            <a:ext cx="2634081" cy="3836078"/>
          </a:xfrm>
          <a:prstGeom prst="rect">
            <a:avLst/>
          </a:prstGeom>
        </p:spPr>
      </p:pic>
      <p:pic>
        <p:nvPicPr>
          <p:cNvPr id="9" name="Image 8"/>
          <p:cNvPicPr>
            <a:picLocks noChangeAspect="1"/>
          </p:cNvPicPr>
          <p:nvPr/>
        </p:nvPicPr>
        <p:blipFill>
          <a:blip r:embed="rId5"/>
          <a:stretch>
            <a:fillRect/>
          </a:stretch>
        </p:blipFill>
        <p:spPr>
          <a:xfrm>
            <a:off x="4652477" y="2698955"/>
            <a:ext cx="1686705" cy="3657395"/>
          </a:xfrm>
          <a:prstGeom prst="rect">
            <a:avLst/>
          </a:prstGeom>
        </p:spPr>
      </p:pic>
      <p:sp>
        <p:nvSpPr>
          <p:cNvPr id="10" name="ZoneTexte 9"/>
          <p:cNvSpPr txBox="1"/>
          <p:nvPr/>
        </p:nvSpPr>
        <p:spPr>
          <a:xfrm>
            <a:off x="7315196" y="4907020"/>
            <a:ext cx="4221027" cy="369332"/>
          </a:xfrm>
          <a:prstGeom prst="rect">
            <a:avLst/>
          </a:prstGeom>
          <a:noFill/>
        </p:spPr>
        <p:txBody>
          <a:bodyPr wrap="none" rtlCol="0">
            <a:spAutoFit/>
          </a:bodyPr>
          <a:lstStyle/>
          <a:p>
            <a:r>
              <a:rPr lang="fr-FR" b="1" dirty="0">
                <a:solidFill>
                  <a:schemeClr val="accent5"/>
                </a:solidFill>
                <a:latin typeface="Blackout" panose="02000506000000020004" pitchFamily="2" charset="0"/>
              </a:rPr>
              <a:t>Ne fonctionne qu’avec Google Chrome</a:t>
            </a:r>
          </a:p>
        </p:txBody>
      </p:sp>
    </p:spTree>
    <p:extLst>
      <p:ext uri="{BB962C8B-B14F-4D97-AF65-F5344CB8AC3E}">
        <p14:creationId xmlns:p14="http://schemas.microsoft.com/office/powerpoint/2010/main" val="8877404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Les services de « speech to </a:t>
            </a:r>
            <a:r>
              <a:rPr lang="fr-FR" sz="3200" dirty="0" err="1"/>
              <a:t>text</a:t>
            </a:r>
            <a:r>
              <a:rPr lang="fr-FR" sz="3200"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107</a:t>
            </a:fld>
            <a:endParaRPr lang="fr-FR"/>
          </a:p>
        </p:txBody>
      </p:sp>
      <p:sp>
        <p:nvSpPr>
          <p:cNvPr id="8" name="ZoneTexte 7"/>
          <p:cNvSpPr txBox="1"/>
          <p:nvPr/>
        </p:nvSpPr>
        <p:spPr>
          <a:xfrm>
            <a:off x="7132773" y="5644444"/>
            <a:ext cx="4221027" cy="369332"/>
          </a:xfrm>
          <a:prstGeom prst="rect">
            <a:avLst/>
          </a:prstGeom>
          <a:noFill/>
        </p:spPr>
        <p:txBody>
          <a:bodyPr wrap="none" rtlCol="0">
            <a:spAutoFit/>
          </a:bodyPr>
          <a:lstStyle/>
          <a:p>
            <a:r>
              <a:rPr lang="fr-FR" b="1" dirty="0">
                <a:solidFill>
                  <a:schemeClr val="accent5"/>
                </a:solidFill>
                <a:latin typeface="Blackout" panose="02000506000000020004" pitchFamily="2" charset="0"/>
              </a:rPr>
              <a:t>Ne fonctionne qu’avec Google Chrome</a:t>
            </a:r>
          </a:p>
        </p:txBody>
      </p:sp>
      <p:pic>
        <p:nvPicPr>
          <p:cNvPr id="9" name="Image 8"/>
          <p:cNvPicPr>
            <a:picLocks noChangeAspect="1"/>
          </p:cNvPicPr>
          <p:nvPr/>
        </p:nvPicPr>
        <p:blipFill>
          <a:blip r:embed="rId3"/>
          <a:stretch>
            <a:fillRect/>
          </a:stretch>
        </p:blipFill>
        <p:spPr>
          <a:xfrm>
            <a:off x="5912758" y="3087920"/>
            <a:ext cx="6135917" cy="2191399"/>
          </a:xfrm>
          <a:prstGeom prst="rect">
            <a:avLst/>
          </a:prstGeom>
        </p:spPr>
      </p:pic>
      <p:sp>
        <p:nvSpPr>
          <p:cNvPr id="10" name="Espace réservé du contenu 2">
            <a:extLst>
              <a:ext uri="{FF2B5EF4-FFF2-40B4-BE49-F238E27FC236}">
                <a16:creationId xmlns:a16="http://schemas.microsoft.com/office/drawing/2014/main" xmlns="" id="{C3FAFEFF-1766-46C7-8C09-51A2E524BD3E}"/>
              </a:ext>
            </a:extLst>
          </p:cNvPr>
          <p:cNvSpPr txBox="1">
            <a:spLocks/>
          </p:cNvSpPr>
          <p:nvPr/>
        </p:nvSpPr>
        <p:spPr>
          <a:xfrm>
            <a:off x="315685" y="1743984"/>
            <a:ext cx="11661321" cy="45098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Transcription automatique de la parole par la dictée</a:t>
            </a:r>
          </a:p>
          <a:p>
            <a:pPr lvl="1"/>
            <a:r>
              <a:rPr lang="fr-FR" dirty="0"/>
              <a:t>Web Speech API </a:t>
            </a:r>
            <a:r>
              <a:rPr lang="fr-FR" dirty="0" err="1"/>
              <a:t>Demonstration</a:t>
            </a:r>
            <a:endParaRPr lang="fr-FR" dirty="0"/>
          </a:p>
        </p:txBody>
      </p:sp>
      <p:pic>
        <p:nvPicPr>
          <p:cNvPr id="7" name="Espace réservé du contenu 6"/>
          <p:cNvPicPr>
            <a:picLocks noGrp="1" noChangeAspect="1"/>
          </p:cNvPicPr>
          <p:nvPr>
            <p:ph idx="1"/>
          </p:nvPr>
        </p:nvPicPr>
        <p:blipFill>
          <a:blip r:embed="rId4"/>
          <a:stretch>
            <a:fillRect/>
          </a:stretch>
        </p:blipFill>
        <p:spPr>
          <a:xfrm>
            <a:off x="1162120" y="2585586"/>
            <a:ext cx="5645718" cy="4036866"/>
          </a:xfrm>
          <a:prstGeom prst="rect">
            <a:avLst/>
          </a:prstGeom>
        </p:spPr>
      </p:pic>
    </p:spTree>
    <p:extLst>
      <p:ext uri="{BB962C8B-B14F-4D97-AF65-F5344CB8AC3E}">
        <p14:creationId xmlns:p14="http://schemas.microsoft.com/office/powerpoint/2010/main" val="40221337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1038702"/>
            <a:ext cx="10229412" cy="841602"/>
          </a:xfrm>
        </p:spPr>
        <p:txBody>
          <a:bodyPr>
            <a:noAutofit/>
          </a:bodyPr>
          <a:lstStyle/>
          <a:p>
            <a:r>
              <a:rPr lang="fr-FR" sz="2800" dirty="0"/>
              <a:t>Les services de « speech to </a:t>
            </a:r>
            <a:r>
              <a:rPr lang="fr-FR" sz="2800" dirty="0" err="1"/>
              <a:t>text</a:t>
            </a:r>
            <a:r>
              <a:rPr lang="fr-FR" sz="2800" dirty="0"/>
              <a:t> »</a:t>
            </a:r>
          </a:p>
        </p:txBody>
      </p:sp>
      <p:sp>
        <p:nvSpPr>
          <p:cNvPr id="3" name="Espace réservé du contenu 2"/>
          <p:cNvSpPr>
            <a:spLocks noGrp="1"/>
          </p:cNvSpPr>
          <p:nvPr>
            <p:ph idx="1"/>
          </p:nvPr>
        </p:nvSpPr>
        <p:spPr/>
        <p:txBody>
          <a:bodyPr/>
          <a:lstStyle/>
          <a:p>
            <a:endParaRPr lang="fr-FR" dirty="0"/>
          </a:p>
          <a:p>
            <a:r>
              <a:rPr lang="fr-FR" dirty="0"/>
              <a:t>La retranscription d’entretiens et d’interviews</a:t>
            </a:r>
          </a:p>
          <a:p>
            <a:pPr lvl="1"/>
            <a:r>
              <a:rPr lang="fr-FR" dirty="0"/>
              <a:t>Les étapes de la retranscription</a:t>
            </a:r>
          </a:p>
          <a:p>
            <a:pPr marL="1371600" lvl="2" indent="-457200">
              <a:buFont typeface="+mj-lt"/>
              <a:buAutoNum type="arabicPeriod"/>
            </a:pPr>
            <a:r>
              <a:rPr lang="fr-FR" dirty="0"/>
              <a:t>Écouter le fichier en cliquant sur « Pause » et « </a:t>
            </a:r>
            <a:r>
              <a:rPr lang="fr-FR" dirty="0" err="1"/>
              <a:t>Rewind</a:t>
            </a:r>
            <a:r>
              <a:rPr lang="fr-FR" dirty="0"/>
              <a:t> »</a:t>
            </a:r>
          </a:p>
          <a:p>
            <a:pPr marL="1371600" lvl="2" indent="-457200">
              <a:buFont typeface="+mj-lt"/>
              <a:buAutoNum type="arabicPeriod"/>
            </a:pPr>
            <a:r>
              <a:rPr lang="fr-FR" dirty="0"/>
              <a:t>Ralentir la vitesse de défilement du son</a:t>
            </a:r>
          </a:p>
          <a:p>
            <a:pPr marL="1371600" lvl="2" indent="-457200">
              <a:buFont typeface="+mj-lt"/>
              <a:buAutoNum type="arabicPeriod"/>
            </a:pPr>
            <a:r>
              <a:rPr lang="fr-FR" dirty="0"/>
              <a:t>Ecrire ce qui est lu en obtenant une ergonomie maximale entre l’application contrôlant le son et celle pilotant la saisie au clavier et en pouvant contrôler le fichier audio de la même manière qu’un dictaphone le permet</a:t>
            </a:r>
          </a:p>
          <a:p>
            <a:pPr marL="914400" lvl="1" indent="-457200">
              <a:buFont typeface="+mj-lt"/>
              <a:buAutoNum type="arabicPeriod"/>
            </a:pP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108</a:t>
            </a:fld>
            <a:endParaRPr lang="fr-FR"/>
          </a:p>
        </p:txBody>
      </p:sp>
    </p:spTree>
    <p:extLst>
      <p:ext uri="{BB962C8B-B14F-4D97-AF65-F5344CB8AC3E}">
        <p14:creationId xmlns:p14="http://schemas.microsoft.com/office/powerpoint/2010/main" val="11623306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Les services de « speech to </a:t>
            </a:r>
            <a:r>
              <a:rPr lang="fr-FR" sz="3200" dirty="0" err="1"/>
              <a:t>text</a:t>
            </a:r>
            <a:r>
              <a:rPr lang="fr-FR" sz="3200" dirty="0"/>
              <a:t> »</a:t>
            </a:r>
          </a:p>
        </p:txBody>
      </p:sp>
      <p:sp>
        <p:nvSpPr>
          <p:cNvPr id="3" name="Espace réservé du contenu 2"/>
          <p:cNvSpPr>
            <a:spLocks noGrp="1"/>
          </p:cNvSpPr>
          <p:nvPr>
            <p:ph idx="1"/>
          </p:nvPr>
        </p:nvSpPr>
        <p:spPr>
          <a:xfrm>
            <a:off x="838200" y="1545413"/>
            <a:ext cx="10515600" cy="635353"/>
          </a:xfrm>
        </p:spPr>
        <p:txBody>
          <a:bodyPr>
            <a:normAutofit fontScale="85000" lnSpcReduction="20000"/>
          </a:bodyPr>
          <a:lstStyle/>
          <a:p>
            <a:r>
              <a:rPr lang="fr-FR" dirty="0"/>
              <a:t>La retranscription d’entretiens et d’interviews</a:t>
            </a:r>
          </a:p>
          <a:p>
            <a:pPr lvl="1"/>
            <a:r>
              <a:rPr lang="fr-FR" dirty="0" err="1"/>
              <a:t>oTranscribe</a:t>
            </a:r>
            <a:r>
              <a:rPr lang="fr-FR" dirty="0"/>
              <a:t> - </a:t>
            </a:r>
            <a:r>
              <a:rPr lang="fr-FR" b="0" dirty="0">
                <a:hlinkClick r:id="rId3"/>
              </a:rPr>
              <a:t>https://otranscribe.com/</a:t>
            </a:r>
            <a:r>
              <a:rPr lang="fr-FR" b="0" dirty="0"/>
              <a:t> </a:t>
            </a: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109</a:t>
            </a:fld>
            <a:endParaRPr lang="fr-FR"/>
          </a:p>
        </p:txBody>
      </p:sp>
      <p:pic>
        <p:nvPicPr>
          <p:cNvPr id="7" name="Image 6"/>
          <p:cNvPicPr>
            <a:picLocks noChangeAspect="1"/>
          </p:cNvPicPr>
          <p:nvPr/>
        </p:nvPicPr>
        <p:blipFill>
          <a:blip r:embed="rId4"/>
          <a:stretch>
            <a:fillRect/>
          </a:stretch>
        </p:blipFill>
        <p:spPr>
          <a:xfrm>
            <a:off x="190820" y="2396945"/>
            <a:ext cx="5430869" cy="967141"/>
          </a:xfrm>
          <a:prstGeom prst="rect">
            <a:avLst/>
          </a:prstGeom>
        </p:spPr>
      </p:pic>
      <p:pic>
        <p:nvPicPr>
          <p:cNvPr id="8" name="Image 7"/>
          <p:cNvPicPr>
            <a:picLocks noChangeAspect="1"/>
          </p:cNvPicPr>
          <p:nvPr/>
        </p:nvPicPr>
        <p:blipFill>
          <a:blip r:embed="rId5"/>
          <a:stretch>
            <a:fillRect/>
          </a:stretch>
        </p:blipFill>
        <p:spPr>
          <a:xfrm>
            <a:off x="5576886" y="2396945"/>
            <a:ext cx="5903914" cy="3574874"/>
          </a:xfrm>
          <a:prstGeom prst="rect">
            <a:avLst/>
          </a:prstGeom>
        </p:spPr>
      </p:pic>
      <p:sp>
        <p:nvSpPr>
          <p:cNvPr id="9" name="ZoneTexte 8"/>
          <p:cNvSpPr txBox="1"/>
          <p:nvPr/>
        </p:nvSpPr>
        <p:spPr>
          <a:xfrm>
            <a:off x="270931" y="3601148"/>
            <a:ext cx="5251759" cy="2554545"/>
          </a:xfrm>
          <a:prstGeom prst="rect">
            <a:avLst/>
          </a:prstGeom>
          <a:noFill/>
        </p:spPr>
        <p:txBody>
          <a:bodyPr wrap="non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Ne nécessite pas d’inscription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 (pas d’offre premium)</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Fonctionnement aisé grâce à quelques séquences</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de touches au clavier</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Prise en compte des formats de fichiers audio les</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plus courants et envoi vers un convertisseur si le</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format n’est pas reconnu</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Développé en HTML 5</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Service en bêta</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Un seul développeur</a:t>
            </a:r>
          </a:p>
        </p:txBody>
      </p:sp>
      <p:pic>
        <p:nvPicPr>
          <p:cNvPr id="10" name="Image 9"/>
          <p:cNvPicPr>
            <a:picLocks noChangeAspect="1"/>
          </p:cNvPicPr>
          <p:nvPr/>
        </p:nvPicPr>
        <p:blipFill>
          <a:blip r:embed="rId6"/>
          <a:stretch>
            <a:fillRect/>
          </a:stretch>
        </p:blipFill>
        <p:spPr>
          <a:xfrm>
            <a:off x="7247465" y="3984978"/>
            <a:ext cx="3117186" cy="2846965"/>
          </a:xfrm>
          <a:prstGeom prst="rect">
            <a:avLst/>
          </a:prstGeom>
        </p:spPr>
      </p:pic>
    </p:spTree>
    <p:extLst>
      <p:ext uri="{BB962C8B-B14F-4D97-AF65-F5344CB8AC3E}">
        <p14:creationId xmlns:p14="http://schemas.microsoft.com/office/powerpoint/2010/main" val="922682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077" y="1208318"/>
            <a:ext cx="10599973" cy="841602"/>
          </a:xfrm>
        </p:spPr>
        <p:txBody>
          <a:bodyPr>
            <a:noAutofit/>
          </a:bodyPr>
          <a:lstStyle/>
          <a:p>
            <a:r>
              <a:rPr lang="fr-FR" sz="3200" b="1" dirty="0"/>
              <a:t>Qu’est-ce qu’un service multimédia </a:t>
            </a:r>
            <a:br>
              <a:rPr lang="fr-FR" sz="3200" b="1" dirty="0"/>
            </a:br>
            <a:r>
              <a:rPr lang="fr-FR" sz="3200" b="1" dirty="0"/>
              <a:t>en ligne ?</a:t>
            </a:r>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6188" y="2458718"/>
            <a:ext cx="2975811" cy="1673893"/>
          </a:xfrm>
        </p:spPr>
      </p:pic>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11</a:t>
            </a:fld>
            <a:endParaRPr lang="fr-FR" dirty="0"/>
          </a:p>
        </p:txBody>
      </p:sp>
      <p:sp>
        <p:nvSpPr>
          <p:cNvPr id="7" name="Espace réservé du contenu 2"/>
          <p:cNvSpPr txBox="1">
            <a:spLocks/>
          </p:cNvSpPr>
          <p:nvPr/>
        </p:nvSpPr>
        <p:spPr>
          <a:xfrm>
            <a:off x="315685" y="1684426"/>
            <a:ext cx="8900503" cy="5173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latin typeface="Roboto" panose="02000000000000000000" pitchFamily="2" charset="0"/>
              <a:ea typeface="Roboto" panose="02000000000000000000" pitchFamily="2" charset="0"/>
              <a:cs typeface="Roboto" panose="02000000000000000000" pitchFamily="2" charset="0"/>
            </a:endParaRPr>
          </a:p>
          <a:p>
            <a:r>
              <a:rPr lang="fr-FR" dirty="0">
                <a:solidFill>
                  <a:schemeClr val="accent1"/>
                </a:solidFill>
                <a:cs typeface="Roboto" panose="02000000000000000000" pitchFamily="2" charset="0"/>
              </a:rPr>
              <a:t>Qu’est-ce qu’un logiciel en mode Saas ?</a:t>
            </a:r>
          </a:p>
          <a:p>
            <a:pPr lvl="1"/>
            <a:r>
              <a:rPr lang="fr-FR" dirty="0">
                <a:latin typeface="Roboto" panose="02000000000000000000" pitchFamily="2" charset="0"/>
                <a:ea typeface="Roboto" panose="02000000000000000000" pitchFamily="2" charset="0"/>
                <a:cs typeface="Roboto" panose="02000000000000000000" pitchFamily="2" charset="0"/>
              </a:rPr>
              <a:t>Définition : C’est un service qui fait partie de la famille des </a:t>
            </a:r>
            <a:r>
              <a:rPr lang="fr-FR" i="1" dirty="0">
                <a:latin typeface="Roboto" panose="02000000000000000000" pitchFamily="2" charset="0"/>
                <a:ea typeface="Roboto" panose="02000000000000000000" pitchFamily="2" charset="0"/>
                <a:cs typeface="Roboto" panose="02000000000000000000" pitchFamily="2" charset="0"/>
              </a:rPr>
              <a:t>« logiciels en tant que Service (traduction de </a:t>
            </a:r>
            <a:r>
              <a:rPr lang="fr-FR" i="1" dirty="0" err="1">
                <a:latin typeface="Roboto" panose="02000000000000000000" pitchFamily="2" charset="0"/>
                <a:ea typeface="Roboto" panose="02000000000000000000" pitchFamily="2" charset="0"/>
                <a:cs typeface="Roboto" panose="02000000000000000000" pitchFamily="2" charset="0"/>
              </a:rPr>
              <a:t>SaaS</a:t>
            </a:r>
            <a:r>
              <a:rPr lang="fr-FR" i="1" dirty="0">
                <a:latin typeface="Roboto" panose="02000000000000000000" pitchFamily="2" charset="0"/>
                <a:ea typeface="Roboto" panose="02000000000000000000" pitchFamily="2" charset="0"/>
                <a:cs typeface="Roboto" panose="02000000000000000000" pitchFamily="2" charset="0"/>
              </a:rPr>
              <a:t>, Software as a Service) »</a:t>
            </a:r>
            <a:r>
              <a:rPr lang="fr-FR" dirty="0">
                <a:latin typeface="Roboto" panose="02000000000000000000" pitchFamily="2" charset="0"/>
                <a:ea typeface="Roboto" panose="02000000000000000000" pitchFamily="2" charset="0"/>
                <a:cs typeface="Roboto" panose="02000000000000000000" pitchFamily="2" charset="0"/>
              </a:rPr>
              <a:t> qui </a:t>
            </a:r>
            <a:r>
              <a:rPr lang="fr-FR" i="1" dirty="0">
                <a:latin typeface="Roboto" panose="02000000000000000000" pitchFamily="2" charset="0"/>
                <a:ea typeface="Roboto" panose="02000000000000000000" pitchFamily="2" charset="0"/>
                <a:cs typeface="Roboto" panose="02000000000000000000" pitchFamily="2" charset="0"/>
              </a:rPr>
              <a:t>« désignent des logiciels qui sont hébergés sur le serveur d’un prestataire, accessibles à distance (par exemple au travers d’un navigateur web), et dont la facturation s’effectue sous forme d’abonnement, ou proportionnellement à l’utilisation de certaines ressources. »</a:t>
            </a:r>
          </a:p>
        </p:txBody>
      </p:sp>
      <p:sp>
        <p:nvSpPr>
          <p:cNvPr id="8" name="ZoneTexte 7"/>
          <p:cNvSpPr txBox="1"/>
          <p:nvPr/>
        </p:nvSpPr>
        <p:spPr>
          <a:xfrm>
            <a:off x="1643243" y="6495138"/>
            <a:ext cx="5732115" cy="307777"/>
          </a:xfrm>
          <a:prstGeom prst="rect">
            <a:avLst/>
          </a:prstGeom>
          <a:noFill/>
        </p:spPr>
        <p:txBody>
          <a:bodyPr wrap="squar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err="1">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3"/>
              </a:rPr>
              <a:t>SaaS</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3"/>
              </a:rPr>
              <a:t> (Software as a Service)</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par Gabriel </a:t>
            </a:r>
            <a:r>
              <a:rPr lang="fr-FR" sz="1400" b="1" dirty="0" err="1">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Dabi-Schwebel</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Tree>
    <p:extLst>
      <p:ext uri="{BB962C8B-B14F-4D97-AF65-F5344CB8AC3E}">
        <p14:creationId xmlns:p14="http://schemas.microsoft.com/office/powerpoint/2010/main" val="15785109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979710"/>
            <a:ext cx="10332650" cy="841602"/>
          </a:xfrm>
        </p:spPr>
        <p:txBody>
          <a:bodyPr>
            <a:normAutofit/>
          </a:bodyPr>
          <a:lstStyle/>
          <a:p>
            <a:r>
              <a:rPr lang="fr-FR" sz="3200" dirty="0"/>
              <a:t>Les services de « speech to </a:t>
            </a:r>
            <a:r>
              <a:rPr lang="fr-FR" sz="3200" dirty="0" err="1"/>
              <a:t>text</a:t>
            </a:r>
            <a:r>
              <a:rPr lang="fr-FR" sz="3200" dirty="0"/>
              <a:t> »</a:t>
            </a:r>
          </a:p>
        </p:txBody>
      </p:sp>
      <p:sp>
        <p:nvSpPr>
          <p:cNvPr id="3" name="Espace réservé du contenu 2"/>
          <p:cNvSpPr>
            <a:spLocks noGrp="1"/>
          </p:cNvSpPr>
          <p:nvPr>
            <p:ph idx="1"/>
          </p:nvPr>
        </p:nvSpPr>
        <p:spPr>
          <a:xfrm>
            <a:off x="838200" y="1825625"/>
            <a:ext cx="9545053" cy="993195"/>
          </a:xfrm>
        </p:spPr>
        <p:txBody>
          <a:bodyPr>
            <a:normAutofit fontScale="92500" lnSpcReduction="20000"/>
          </a:bodyPr>
          <a:lstStyle/>
          <a:p>
            <a:r>
              <a:rPr lang="fr-FR" dirty="0"/>
              <a:t>Les services de retranscription automatique multi-locuteurs</a:t>
            </a:r>
          </a:p>
          <a:p>
            <a:pPr lvl="1"/>
            <a:r>
              <a:rPr lang="fr-FR" dirty="0"/>
              <a:t>Google Cloud Platform - </a:t>
            </a:r>
            <a:r>
              <a:rPr lang="fr-FR" b="0" dirty="0">
                <a:hlinkClick r:id="rId3"/>
              </a:rPr>
              <a:t>https://cloud.google.com/speech-to-text/</a:t>
            </a:r>
            <a:r>
              <a:rPr lang="fr-FR" b="0" dirty="0"/>
              <a:t>   </a:t>
            </a: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110</a:t>
            </a:fld>
            <a:endParaRPr lang="fr-FR"/>
          </a:p>
        </p:txBody>
      </p:sp>
      <p:sp>
        <p:nvSpPr>
          <p:cNvPr id="9" name="ZoneTexte 8"/>
          <p:cNvSpPr txBox="1"/>
          <p:nvPr/>
        </p:nvSpPr>
        <p:spPr>
          <a:xfrm>
            <a:off x="270931" y="3119107"/>
            <a:ext cx="4976042" cy="2062103"/>
          </a:xfrm>
          <a:prstGeom prst="rect">
            <a:avLst/>
          </a:prstGeom>
          <a:noFill/>
        </p:spPr>
        <p:txBody>
          <a:bodyPr wrap="none" rtlCol="0">
            <a:spAutoFit/>
          </a:bodyPr>
          <a:lstStyle/>
          <a:p>
            <a:pPr marL="285750" indent="-285750">
              <a:buClr>
                <a:schemeClr val="accent5"/>
              </a:buClr>
              <a:buSzPct val="120000"/>
              <a:buFont typeface="Wingdings 2" panose="05020102010507070707" pitchFamily="18" charset="2"/>
              <a:buChar char="&lt;"/>
            </a:pPr>
            <a:endParaRPr lang="fr-FR" sz="1600" b="1" dirty="0">
              <a:latin typeface="Batang" panose="02030600000101010101" pitchFamily="18" charset="-127"/>
              <a:ea typeface="Batang" panose="02030600000101010101" pitchFamily="18" charset="-127"/>
            </a:endParaRP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Projet initié par un géant du Web</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possédant d’énormes moyens financiers et </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techniques concernant l’intelligence artificielle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Prise en charge actuelle de plus de 80 langues</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Obligation de déclarer un moyen de paiement</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dès le début de la période de test</a:t>
            </a:r>
          </a:p>
          <a:p>
            <a:pPr marL="285750" indent="-285750">
              <a:buClr>
                <a:schemeClr val="accent5"/>
              </a:buClr>
              <a:buSzPct val="120000"/>
              <a:buFont typeface="Wingdings" panose="05000000000000000000" pitchFamily="2" charset="2"/>
              <a:buChar char="D"/>
            </a:pPr>
            <a:endParaRPr lang="fr-FR" sz="1600" b="1" dirty="0">
              <a:latin typeface="Batang" panose="02030600000101010101" pitchFamily="18" charset="-127"/>
              <a:ea typeface="Batang" panose="02030600000101010101" pitchFamily="18" charset="-127"/>
            </a:endParaRPr>
          </a:p>
        </p:txBody>
      </p:sp>
      <p:pic>
        <p:nvPicPr>
          <p:cNvPr id="7" name="Image 6"/>
          <p:cNvPicPr>
            <a:picLocks noChangeAspect="1"/>
          </p:cNvPicPr>
          <p:nvPr/>
        </p:nvPicPr>
        <p:blipFill>
          <a:blip r:embed="rId4"/>
          <a:stretch>
            <a:fillRect/>
          </a:stretch>
        </p:blipFill>
        <p:spPr>
          <a:xfrm>
            <a:off x="5246973" y="3174683"/>
            <a:ext cx="6754097" cy="3329717"/>
          </a:xfrm>
          <a:prstGeom prst="rect">
            <a:avLst/>
          </a:prstGeom>
        </p:spPr>
      </p:pic>
    </p:spTree>
    <p:extLst>
      <p:ext uri="{BB962C8B-B14F-4D97-AF65-F5344CB8AC3E}">
        <p14:creationId xmlns:p14="http://schemas.microsoft.com/office/powerpoint/2010/main" val="17631861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14395"/>
            <a:ext cx="11661321" cy="841602"/>
          </a:xfrm>
        </p:spPr>
        <p:txBody>
          <a:bodyPr>
            <a:noAutofit/>
          </a:bodyPr>
          <a:lstStyle/>
          <a:p>
            <a:r>
              <a:rPr lang="fr-FR" sz="3200" dirty="0"/>
              <a:t>Les services de « speech to </a:t>
            </a:r>
            <a:r>
              <a:rPr lang="fr-FR" sz="3200" dirty="0" err="1"/>
              <a:t>text</a:t>
            </a:r>
            <a:r>
              <a:rPr lang="fr-FR" sz="3200" dirty="0"/>
              <a:t> »</a:t>
            </a:r>
          </a:p>
        </p:txBody>
      </p:sp>
      <p:sp>
        <p:nvSpPr>
          <p:cNvPr id="3" name="Espace réservé du contenu 2"/>
          <p:cNvSpPr>
            <a:spLocks noGrp="1"/>
          </p:cNvSpPr>
          <p:nvPr>
            <p:ph idx="1"/>
          </p:nvPr>
        </p:nvSpPr>
        <p:spPr>
          <a:xfrm>
            <a:off x="838200" y="1571956"/>
            <a:ext cx="10515600" cy="635353"/>
          </a:xfrm>
        </p:spPr>
        <p:txBody>
          <a:bodyPr>
            <a:normAutofit fontScale="85000" lnSpcReduction="20000"/>
          </a:bodyPr>
          <a:lstStyle/>
          <a:p>
            <a:r>
              <a:rPr lang="fr-FR" dirty="0"/>
              <a:t>Les services de retranscription automatique multi-locuteurs</a:t>
            </a:r>
          </a:p>
          <a:p>
            <a:pPr lvl="1"/>
            <a:r>
              <a:rPr lang="fr-FR" dirty="0" err="1"/>
              <a:t>Authôt</a:t>
            </a:r>
            <a:r>
              <a:rPr lang="fr-FR" dirty="0"/>
              <a:t> - </a:t>
            </a:r>
            <a:r>
              <a:rPr lang="fr-FR" b="0" dirty="0">
                <a:hlinkClick r:id="rId3"/>
              </a:rPr>
              <a:t>https://app.authôt.com/</a:t>
            </a:r>
            <a:r>
              <a:rPr lang="fr-FR" b="0" dirty="0"/>
              <a:t> </a:t>
            </a:r>
            <a:endParaRPr lang="fr-FR" dirty="0"/>
          </a:p>
        </p:txBody>
      </p:sp>
      <p:sp>
        <p:nvSpPr>
          <p:cNvPr id="4" name="Espace réservé de la date 3"/>
          <p:cNvSpPr>
            <a:spLocks noGrp="1"/>
          </p:cNvSpPr>
          <p:nvPr>
            <p:ph type="dt" sz="half" idx="10"/>
          </p:nvPr>
        </p:nvSpPr>
        <p:spPr>
          <a:xfrm>
            <a:off x="492967" y="6521264"/>
            <a:ext cx="2743200" cy="365125"/>
          </a:xfrm>
        </p:spPr>
        <p:txBody>
          <a:bodyPr/>
          <a:lstStyle/>
          <a:p>
            <a:fld id="{5C37193C-EB1F-4CB9-8E07-9A3A1923B4A7}" type="datetime1">
              <a:rPr lang="fr-FR" smtClean="0"/>
              <a:t>27/11/2019</a:t>
            </a:fld>
            <a:endParaRPr lang="fr-FR" dirty="0"/>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111</a:t>
            </a:fld>
            <a:endParaRPr lang="fr-FR"/>
          </a:p>
        </p:txBody>
      </p:sp>
      <p:sp>
        <p:nvSpPr>
          <p:cNvPr id="9" name="ZoneTexte 8"/>
          <p:cNvSpPr txBox="1"/>
          <p:nvPr/>
        </p:nvSpPr>
        <p:spPr>
          <a:xfrm>
            <a:off x="214993" y="2166439"/>
            <a:ext cx="4304755" cy="4524315"/>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Version d’essai gratuite sur inscription (2 enregistrements de moins de 5 minutes chacun)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Paiement à l’utilisation (par tranche horaire) et dégressif</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Service français qui se veut évolutif</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Soutenu notamment par FUN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Services associés : relecture, traduction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Possibilité d’envoyer des fichiers audio et vidéo</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Qualité encore perfectible de la retranscription</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Disponible uniquement pour le Français et l’Anglais</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Tarif de base (pour 1 heure d’enregistrement simple) qui reste élevé</a:t>
            </a:r>
          </a:p>
        </p:txBody>
      </p:sp>
      <p:pic>
        <p:nvPicPr>
          <p:cNvPr id="11" name="Image 10"/>
          <p:cNvPicPr>
            <a:picLocks noChangeAspect="1"/>
          </p:cNvPicPr>
          <p:nvPr/>
        </p:nvPicPr>
        <p:blipFill rotWithShape="1">
          <a:blip r:embed="rId4"/>
          <a:srcRect b="49473"/>
          <a:stretch/>
        </p:blipFill>
        <p:spPr>
          <a:xfrm>
            <a:off x="4519749" y="2447359"/>
            <a:ext cx="7537269" cy="3056669"/>
          </a:xfrm>
          <a:prstGeom prst="rect">
            <a:avLst/>
          </a:prstGeom>
        </p:spPr>
      </p:pic>
      <p:pic>
        <p:nvPicPr>
          <p:cNvPr id="13" name="Image 12"/>
          <p:cNvPicPr>
            <a:picLocks noChangeAspect="1"/>
          </p:cNvPicPr>
          <p:nvPr/>
        </p:nvPicPr>
        <p:blipFill>
          <a:blip r:embed="rId5"/>
          <a:stretch>
            <a:fillRect/>
          </a:stretch>
        </p:blipFill>
        <p:spPr>
          <a:xfrm>
            <a:off x="9323071" y="4538040"/>
            <a:ext cx="2324100" cy="1657350"/>
          </a:xfrm>
          <a:prstGeom prst="rect">
            <a:avLst/>
          </a:prstGeom>
        </p:spPr>
      </p:pic>
      <p:pic>
        <p:nvPicPr>
          <p:cNvPr id="14" name="Image 13"/>
          <p:cNvPicPr>
            <a:picLocks noChangeAspect="1"/>
          </p:cNvPicPr>
          <p:nvPr/>
        </p:nvPicPr>
        <p:blipFill>
          <a:blip r:embed="rId6"/>
          <a:stretch>
            <a:fillRect/>
          </a:stretch>
        </p:blipFill>
        <p:spPr>
          <a:xfrm>
            <a:off x="5643154" y="4524969"/>
            <a:ext cx="3396654" cy="2113761"/>
          </a:xfrm>
          <a:prstGeom prst="rect">
            <a:avLst/>
          </a:prstGeom>
        </p:spPr>
      </p:pic>
    </p:spTree>
    <p:extLst>
      <p:ext uri="{BB962C8B-B14F-4D97-AF65-F5344CB8AC3E}">
        <p14:creationId xmlns:p14="http://schemas.microsoft.com/office/powerpoint/2010/main" val="41754269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Les services « </a:t>
            </a:r>
            <a:r>
              <a:rPr lang="fr-FR" sz="3200" dirty="0" err="1"/>
              <a:t>text</a:t>
            </a:r>
            <a:r>
              <a:rPr lang="fr-FR" sz="3200" dirty="0"/>
              <a:t> to speech »</a:t>
            </a:r>
          </a:p>
        </p:txBody>
      </p:sp>
      <p:sp>
        <p:nvSpPr>
          <p:cNvPr id="3" name="Espace réservé du contenu 2"/>
          <p:cNvSpPr>
            <a:spLocks noGrp="1"/>
          </p:cNvSpPr>
          <p:nvPr>
            <p:ph idx="1"/>
          </p:nvPr>
        </p:nvSpPr>
        <p:spPr/>
        <p:txBody>
          <a:bodyPr/>
          <a:lstStyle/>
          <a:p>
            <a:r>
              <a:rPr lang="fr-FR" dirty="0"/>
              <a:t>Caractéristiques</a:t>
            </a:r>
          </a:p>
          <a:p>
            <a:pPr lvl="1"/>
            <a:r>
              <a:rPr lang="fr-FR" dirty="0"/>
              <a:t>Il y en a de nombreux, dédiés aux particuliers ou aux structures</a:t>
            </a:r>
          </a:p>
          <a:p>
            <a:pPr lvl="1"/>
            <a:r>
              <a:rPr lang="fr-FR" dirty="0"/>
              <a:t>Usages multiples =&gt;</a:t>
            </a:r>
          </a:p>
          <a:p>
            <a:pPr lvl="1"/>
            <a:r>
              <a:rPr lang="fr-FR" dirty="0"/>
              <a:t>En plein développement </a:t>
            </a:r>
            <a:br>
              <a:rPr lang="fr-FR" dirty="0"/>
            </a:br>
            <a:r>
              <a:rPr lang="fr-FR" dirty="0"/>
              <a:t>mais le rapport qualité/prix reste élevé</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112</a:t>
            </a:fld>
            <a:endParaRPr lang="fr-FR"/>
          </a:p>
        </p:txBody>
      </p:sp>
      <p:pic>
        <p:nvPicPr>
          <p:cNvPr id="9" name="Image 8"/>
          <p:cNvPicPr>
            <a:picLocks noChangeAspect="1"/>
          </p:cNvPicPr>
          <p:nvPr/>
        </p:nvPicPr>
        <p:blipFill>
          <a:blip r:embed="rId3"/>
          <a:stretch>
            <a:fillRect/>
          </a:stretch>
        </p:blipFill>
        <p:spPr>
          <a:xfrm>
            <a:off x="9111626" y="2814315"/>
            <a:ext cx="2922492" cy="2290104"/>
          </a:xfrm>
          <a:prstGeom prst="rect">
            <a:avLst/>
          </a:prstGeom>
        </p:spPr>
      </p:pic>
      <p:pic>
        <p:nvPicPr>
          <p:cNvPr id="10" name="Image 9"/>
          <p:cNvPicPr>
            <a:picLocks noChangeAspect="1"/>
          </p:cNvPicPr>
          <p:nvPr/>
        </p:nvPicPr>
        <p:blipFill>
          <a:blip r:embed="rId4"/>
          <a:stretch>
            <a:fillRect/>
          </a:stretch>
        </p:blipFill>
        <p:spPr>
          <a:xfrm>
            <a:off x="7589204" y="2814315"/>
            <a:ext cx="1373999" cy="1514024"/>
          </a:xfrm>
          <a:prstGeom prst="rect">
            <a:avLst/>
          </a:prstGeom>
        </p:spPr>
      </p:pic>
      <p:pic>
        <p:nvPicPr>
          <p:cNvPr id="11" name="Image 10"/>
          <p:cNvPicPr>
            <a:picLocks noChangeAspect="1"/>
          </p:cNvPicPr>
          <p:nvPr/>
        </p:nvPicPr>
        <p:blipFill>
          <a:blip r:embed="rId5"/>
          <a:stretch>
            <a:fillRect/>
          </a:stretch>
        </p:blipFill>
        <p:spPr>
          <a:xfrm>
            <a:off x="607202" y="4444002"/>
            <a:ext cx="2514729" cy="1809843"/>
          </a:xfrm>
          <a:prstGeom prst="rect">
            <a:avLst/>
          </a:prstGeom>
        </p:spPr>
      </p:pic>
      <p:pic>
        <p:nvPicPr>
          <p:cNvPr id="12" name="Image 11"/>
          <p:cNvPicPr>
            <a:picLocks noChangeAspect="1"/>
          </p:cNvPicPr>
          <p:nvPr/>
        </p:nvPicPr>
        <p:blipFill rotWithShape="1">
          <a:blip r:embed="rId6"/>
          <a:srcRect l="6214"/>
          <a:stretch/>
        </p:blipFill>
        <p:spPr>
          <a:xfrm>
            <a:off x="3384590" y="4354509"/>
            <a:ext cx="4731929" cy="2140629"/>
          </a:xfrm>
          <a:prstGeom prst="rect">
            <a:avLst/>
          </a:prstGeom>
        </p:spPr>
      </p:pic>
    </p:spTree>
    <p:extLst>
      <p:ext uri="{BB962C8B-B14F-4D97-AF65-F5344CB8AC3E}">
        <p14:creationId xmlns:p14="http://schemas.microsoft.com/office/powerpoint/2010/main" val="10105663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Les services « </a:t>
            </a:r>
            <a:r>
              <a:rPr lang="fr-FR" sz="4000" dirty="0" err="1"/>
              <a:t>text</a:t>
            </a:r>
            <a:r>
              <a:rPr lang="fr-FR" sz="4000" dirty="0"/>
              <a:t> to speech »</a:t>
            </a:r>
          </a:p>
        </p:txBody>
      </p:sp>
      <p:sp>
        <p:nvSpPr>
          <p:cNvPr id="3" name="Espace réservé du contenu 2"/>
          <p:cNvSpPr>
            <a:spLocks noGrp="1"/>
          </p:cNvSpPr>
          <p:nvPr>
            <p:ph idx="1"/>
          </p:nvPr>
        </p:nvSpPr>
        <p:spPr/>
        <p:txBody>
          <a:bodyPr/>
          <a:lstStyle/>
          <a:p>
            <a:r>
              <a:rPr lang="fr-FR" dirty="0" err="1"/>
              <a:t>Acapelabox</a:t>
            </a:r>
            <a:r>
              <a:rPr lang="fr-FR" dirty="0"/>
              <a:t> - </a:t>
            </a:r>
            <a:r>
              <a:rPr lang="fr-FR" dirty="0">
                <a:hlinkClick r:id="rId3"/>
              </a:rPr>
              <a:t>https://acapela-box.com/AcaBox/index.php</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113</a:t>
            </a:fld>
            <a:endParaRPr lang="fr-FR"/>
          </a:p>
        </p:txBody>
      </p:sp>
      <p:pic>
        <p:nvPicPr>
          <p:cNvPr id="6" name="Image 5"/>
          <p:cNvPicPr>
            <a:picLocks noChangeAspect="1"/>
          </p:cNvPicPr>
          <p:nvPr/>
        </p:nvPicPr>
        <p:blipFill>
          <a:blip r:embed="rId4"/>
          <a:stretch>
            <a:fillRect/>
          </a:stretch>
        </p:blipFill>
        <p:spPr>
          <a:xfrm>
            <a:off x="100691" y="3007894"/>
            <a:ext cx="6142779" cy="2943929"/>
          </a:xfrm>
          <a:prstGeom prst="rect">
            <a:avLst/>
          </a:prstGeom>
        </p:spPr>
      </p:pic>
      <p:sp>
        <p:nvSpPr>
          <p:cNvPr id="7" name="ZoneTexte 6"/>
          <p:cNvSpPr txBox="1"/>
          <p:nvPr/>
        </p:nvSpPr>
        <p:spPr>
          <a:xfrm>
            <a:off x="6282899" y="2159822"/>
            <a:ext cx="5909101" cy="3693319"/>
          </a:xfrm>
          <a:prstGeom prst="rect">
            <a:avLst/>
          </a:prstGeom>
          <a:noFill/>
        </p:spPr>
        <p:txBody>
          <a:bodyPr wrap="square" rtlCol="0">
            <a:spAutoFit/>
          </a:bodyPr>
          <a:lstStyle/>
          <a:p>
            <a:pPr>
              <a:buClr>
                <a:schemeClr val="accent5"/>
              </a:buClr>
              <a:buSzPct val="120000"/>
            </a:pPr>
            <a:endParaRPr lang="fr-FR" b="1" dirty="0">
              <a:latin typeface="Batang" panose="02030600000101010101" pitchFamily="18" charset="-127"/>
              <a:ea typeface="Batang" panose="02030600000101010101" pitchFamily="18" charset="-127"/>
            </a:endParaRP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Test du service sans inscription possible,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Bonne qualité sonore,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Nombreuses langues et voix disponibles</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Affichage des </a:t>
            </a:r>
            <a:r>
              <a:rPr lang="fr-FR" b="1" dirty="0">
                <a:latin typeface="Batang" panose="02030600000101010101" pitchFamily="18" charset="-127"/>
                <a:ea typeface="Batang" panose="02030600000101010101" pitchFamily="18" charset="-127"/>
                <a:hlinkClick r:id="rId5"/>
              </a:rPr>
              <a:t>CGU </a:t>
            </a:r>
            <a:r>
              <a:rPr lang="fr-FR" b="1" dirty="0">
                <a:latin typeface="Batang" panose="02030600000101010101" pitchFamily="18" charset="-127"/>
                <a:ea typeface="Batang" panose="02030600000101010101" pitchFamily="18" charset="-127"/>
              </a:rPr>
              <a:t>et de la </a:t>
            </a:r>
            <a:r>
              <a:rPr lang="fr-FR" b="1" dirty="0">
                <a:latin typeface="Batang" panose="02030600000101010101" pitchFamily="18" charset="-127"/>
                <a:ea typeface="Batang" panose="02030600000101010101" pitchFamily="18" charset="-127"/>
                <a:hlinkClick r:id="rId6"/>
              </a:rPr>
              <a:t>politique de confidentialité</a:t>
            </a:r>
            <a:r>
              <a:rPr lang="fr-FR" b="1" dirty="0">
                <a:latin typeface="Batang" panose="02030600000101010101" pitchFamily="18" charset="-127"/>
                <a:ea typeface="Batang" panose="02030600000101010101" pitchFamily="18" charset="-127"/>
              </a:rPr>
              <a:t>, </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Nombreux </a:t>
            </a:r>
            <a:r>
              <a:rPr lang="fr-FR" b="1" dirty="0">
                <a:latin typeface="Batang" panose="02030600000101010101" pitchFamily="18" charset="-127"/>
                <a:ea typeface="Batang" panose="02030600000101010101" pitchFamily="18" charset="-127"/>
                <a:hlinkClick r:id="rId7"/>
              </a:rPr>
              <a:t>services pour les entreprises</a:t>
            </a:r>
            <a:r>
              <a:rPr lang="fr-FR" b="1" dirty="0">
                <a:latin typeface="Batang" panose="02030600000101010101" pitchFamily="18" charset="-127"/>
                <a:ea typeface="Batang" panose="02030600000101010101" pitchFamily="18" charset="-127"/>
              </a:rPr>
              <a:t> et aussi pour les </a:t>
            </a:r>
            <a:r>
              <a:rPr lang="fr-FR" b="1" dirty="0">
                <a:latin typeface="Batang" panose="02030600000101010101" pitchFamily="18" charset="-127"/>
                <a:ea typeface="Batang" panose="02030600000101010101" pitchFamily="18" charset="-127"/>
                <a:hlinkClick r:id="rId8"/>
              </a:rPr>
              <a:t>individuels</a:t>
            </a:r>
            <a:r>
              <a:rPr lang="fr-FR" b="1" dirty="0">
                <a:latin typeface="Batang" panose="02030600000101010101" pitchFamily="18" charset="-127"/>
                <a:ea typeface="Batang" panose="02030600000101010101" pitchFamily="18" charset="-127"/>
              </a:rPr>
              <a:t>,</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hlinkClick r:id="rId9"/>
              </a:rPr>
              <a:t>Tarifs</a:t>
            </a:r>
            <a:r>
              <a:rPr lang="fr-FR" b="1" dirty="0">
                <a:latin typeface="Batang" panose="02030600000101010101" pitchFamily="18" charset="-127"/>
                <a:ea typeface="Batang" panose="02030600000101010101" pitchFamily="18" charset="-127"/>
              </a:rPr>
              <a:t> très élevés,</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Inscription et achat de crédits quasiment obligatoire si l’on souhaite utiliser pleinement le service.</a:t>
            </a:r>
          </a:p>
          <a:p>
            <a:pPr marL="285750" indent="-285750">
              <a:buClr>
                <a:schemeClr val="accent5"/>
              </a:buClr>
              <a:buSzPct val="120000"/>
              <a:buFont typeface="Wingdings" panose="05000000000000000000" pitchFamily="2" charset="2"/>
              <a:buChar char="D"/>
            </a:pPr>
            <a:endParaRPr lang="fr-FR" b="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30626005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Les services « </a:t>
            </a:r>
            <a:r>
              <a:rPr lang="fr-FR" sz="4000" dirty="0" err="1"/>
              <a:t>text</a:t>
            </a:r>
            <a:r>
              <a:rPr lang="fr-FR" sz="4000" dirty="0"/>
              <a:t> to speech »</a:t>
            </a:r>
          </a:p>
        </p:txBody>
      </p:sp>
      <p:sp>
        <p:nvSpPr>
          <p:cNvPr id="3" name="Espace réservé du contenu 2"/>
          <p:cNvSpPr>
            <a:spLocks noGrp="1"/>
          </p:cNvSpPr>
          <p:nvPr>
            <p:ph idx="1"/>
          </p:nvPr>
        </p:nvSpPr>
        <p:spPr/>
        <p:txBody>
          <a:bodyPr/>
          <a:lstStyle/>
          <a:p>
            <a:r>
              <a:rPr lang="fr-FR" dirty="0" err="1"/>
              <a:t>Ispeech</a:t>
            </a:r>
            <a:r>
              <a:rPr lang="fr-FR" dirty="0"/>
              <a:t> - </a:t>
            </a:r>
            <a:r>
              <a:rPr lang="fr-FR" dirty="0">
                <a:hlinkClick r:id="rId3"/>
              </a:rPr>
              <a:t>https://www.ispeech.org/</a:t>
            </a:r>
            <a:r>
              <a:rPr lang="fr-FR" dirty="0"/>
              <a:t> </a:t>
            </a:r>
          </a:p>
          <a:p>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114</a:t>
            </a:fld>
            <a:endParaRPr lang="fr-FR"/>
          </a:p>
        </p:txBody>
      </p:sp>
      <p:pic>
        <p:nvPicPr>
          <p:cNvPr id="6" name="Image 5"/>
          <p:cNvPicPr>
            <a:picLocks noChangeAspect="1"/>
          </p:cNvPicPr>
          <p:nvPr/>
        </p:nvPicPr>
        <p:blipFill>
          <a:blip r:embed="rId4"/>
          <a:stretch>
            <a:fillRect/>
          </a:stretch>
        </p:blipFill>
        <p:spPr>
          <a:xfrm>
            <a:off x="107956" y="2295959"/>
            <a:ext cx="3429328" cy="2306331"/>
          </a:xfrm>
          <a:prstGeom prst="rect">
            <a:avLst/>
          </a:prstGeom>
        </p:spPr>
      </p:pic>
      <p:pic>
        <p:nvPicPr>
          <p:cNvPr id="7" name="Image 6"/>
          <p:cNvPicPr>
            <a:picLocks noChangeAspect="1"/>
          </p:cNvPicPr>
          <p:nvPr/>
        </p:nvPicPr>
        <p:blipFill>
          <a:blip r:embed="rId5"/>
          <a:stretch>
            <a:fillRect/>
          </a:stretch>
        </p:blipFill>
        <p:spPr>
          <a:xfrm>
            <a:off x="0" y="4020903"/>
            <a:ext cx="4352765" cy="2493155"/>
          </a:xfrm>
          <a:prstGeom prst="rect">
            <a:avLst/>
          </a:prstGeom>
        </p:spPr>
      </p:pic>
      <p:sp>
        <p:nvSpPr>
          <p:cNvPr id="8" name="ZoneTexte 7"/>
          <p:cNvSpPr txBox="1"/>
          <p:nvPr/>
        </p:nvSpPr>
        <p:spPr>
          <a:xfrm>
            <a:off x="4845733" y="2159822"/>
            <a:ext cx="7346268" cy="2862322"/>
          </a:xfrm>
          <a:prstGeom prst="rect">
            <a:avLst/>
          </a:prstGeom>
          <a:noFill/>
        </p:spPr>
        <p:txBody>
          <a:bodyPr wrap="square" rtlCol="0">
            <a:spAutoFit/>
          </a:bodyPr>
          <a:lstStyle/>
          <a:p>
            <a:pPr>
              <a:buClr>
                <a:schemeClr val="accent5"/>
              </a:buClr>
              <a:buSzPct val="120000"/>
            </a:pPr>
            <a:endParaRPr lang="fr-FR" b="1" dirty="0">
              <a:latin typeface="Batang" panose="02030600000101010101" pitchFamily="18" charset="-127"/>
              <a:ea typeface="Batang" panose="02030600000101010101" pitchFamily="18" charset="-127"/>
            </a:endParaRP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Gratuit mais inscription obligatoire.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Bonne qualité sonore,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Nombreuses langues disponibles avec voix masculine et féminine,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Import d’un fichier bureautique possible,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Pas d’affichage des CGU ni de la politique de</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confidentialité, </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hlinkClick r:id="rId6"/>
              </a:rPr>
              <a:t>Tarifs</a:t>
            </a:r>
            <a:r>
              <a:rPr lang="fr-FR" b="1" dirty="0">
                <a:latin typeface="Batang" panose="02030600000101010101" pitchFamily="18" charset="-127"/>
                <a:ea typeface="Batang" panose="02030600000101010101" pitchFamily="18" charset="-127"/>
              </a:rPr>
              <a:t> élevés,</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Interface guère intuitive.</a:t>
            </a:r>
          </a:p>
        </p:txBody>
      </p:sp>
    </p:spTree>
    <p:extLst>
      <p:ext uri="{BB962C8B-B14F-4D97-AF65-F5344CB8AC3E}">
        <p14:creationId xmlns:p14="http://schemas.microsoft.com/office/powerpoint/2010/main" val="2021037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Services de Web-conférence</a:t>
            </a:r>
          </a:p>
        </p:txBody>
      </p:sp>
      <p:sp>
        <p:nvSpPr>
          <p:cNvPr id="3" name="Espace réservé du contenu 2"/>
          <p:cNvSpPr>
            <a:spLocks noGrp="1"/>
          </p:cNvSpPr>
          <p:nvPr>
            <p:ph idx="1"/>
          </p:nvPr>
        </p:nvSpPr>
        <p:spPr>
          <a:xfrm>
            <a:off x="315685" y="1587568"/>
            <a:ext cx="11661321" cy="4509861"/>
          </a:xfrm>
        </p:spPr>
        <p:txBody>
          <a:bodyPr>
            <a:normAutofit fontScale="92500" lnSpcReduction="10000"/>
          </a:bodyPr>
          <a:lstStyle/>
          <a:p>
            <a:r>
              <a:rPr lang="fr-FR" sz="3000" dirty="0"/>
              <a:t>Création de webconférences en ligne, gratuite et </a:t>
            </a:r>
            <a:br>
              <a:rPr lang="fr-FR" sz="3000" dirty="0"/>
            </a:br>
            <a:r>
              <a:rPr lang="fr-FR" sz="3000" dirty="0"/>
              <a:t>sans inscription</a:t>
            </a:r>
          </a:p>
          <a:p>
            <a:pPr lvl="1"/>
            <a:r>
              <a:rPr lang="fr-FR" dirty="0"/>
              <a:t>Qu’est-ce que la visioconférence ?</a:t>
            </a:r>
          </a:p>
          <a:p>
            <a:pPr lvl="2"/>
            <a:r>
              <a:rPr lang="fr-FR" dirty="0"/>
              <a:t>« La visioconférence propose à des collaborateurs, amis, professeurs/élèves, d’échanger et partager des documents (ou écrans) en temps réel et à distance. »</a:t>
            </a:r>
          </a:p>
          <a:p>
            <a:pPr lvl="2"/>
            <a:r>
              <a:rPr lang="fr-FR" dirty="0"/>
              <a:t>Il y a deux types de visioconférences, chacune nécessitant des fonctionnalités communes mais aussi distinctes :</a:t>
            </a:r>
          </a:p>
          <a:p>
            <a:pPr lvl="3"/>
            <a:r>
              <a:rPr lang="fr-FR" dirty="0"/>
              <a:t>Réunions à distance (les services cités sur les diapositives suivantes relèvent de cette catégorie) ; </a:t>
            </a:r>
          </a:p>
          <a:p>
            <a:pPr lvl="3"/>
            <a:r>
              <a:rPr lang="fr-FR" dirty="0"/>
              <a:t>Échanges entre enseignants et apprenants.</a:t>
            </a:r>
          </a:p>
          <a:p>
            <a:pPr lvl="2"/>
            <a:r>
              <a:rPr lang="fr-FR" dirty="0"/>
              <a:t>Il y a deux types de terminaux</a:t>
            </a:r>
          </a:p>
          <a:p>
            <a:pPr lvl="3"/>
            <a:r>
              <a:rPr lang="fr-FR" dirty="0"/>
              <a:t>L’écran d’ordinateur (on parle alors de webconférence et les services cités ci-après sont des services de ce type) ;</a:t>
            </a:r>
          </a:p>
          <a:p>
            <a:pPr lvl="3"/>
            <a:r>
              <a:rPr lang="fr-FR" dirty="0"/>
              <a:t>Un moniteur de type TV avec un codec (on parle de visioconférence et de salles équipées pour la visioconférence).</a:t>
            </a:r>
          </a:p>
          <a:p>
            <a:pPr lvl="3"/>
            <a:r>
              <a:rPr lang="fr-FR" dirty="0"/>
              <a:t>Certains services permettent de faire communiquer des participants utilisant indifféremment ces différents terminaux ainsi qu’un téléphone (</a:t>
            </a:r>
            <a:r>
              <a:rPr lang="fr-FR" dirty="0" err="1"/>
              <a:t>Renavisio</a:t>
            </a:r>
            <a:r>
              <a:rPr lang="fr-FR" dirty="0"/>
              <a:t> de </a:t>
            </a:r>
            <a:r>
              <a:rPr lang="fr-FR" dirty="0" err="1"/>
              <a:t>Renater</a:t>
            </a:r>
            <a:r>
              <a:rPr lang="fr-FR" dirty="0"/>
              <a:t> par exemple)</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115</a:t>
            </a:fld>
            <a:endParaRPr lang="fr-FR"/>
          </a:p>
        </p:txBody>
      </p:sp>
      <p:sp>
        <p:nvSpPr>
          <p:cNvPr id="11" name="ZoneTexte 10">
            <a:extLst>
              <a:ext uri="{FF2B5EF4-FFF2-40B4-BE49-F238E27FC236}">
                <a16:creationId xmlns:a16="http://schemas.microsoft.com/office/drawing/2014/main" xmlns="" id="{EC60DD4F-E70A-4F8D-BBCB-E028402D831D}"/>
              </a:ext>
            </a:extLst>
          </p:cNvPr>
          <p:cNvSpPr txBox="1"/>
          <p:nvPr/>
        </p:nvSpPr>
        <p:spPr>
          <a:xfrm>
            <a:off x="1253606" y="6097429"/>
            <a:ext cx="5748753" cy="307777"/>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Participez à des visioconférences en ligne avec JITSI </a:t>
            </a:r>
            <a:r>
              <a:rPr lang="fr-FR" sz="14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Meet</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07/03/2016</a:t>
            </a:r>
          </a:p>
        </p:txBody>
      </p:sp>
    </p:spTree>
    <p:extLst>
      <p:ext uri="{BB962C8B-B14F-4D97-AF65-F5344CB8AC3E}">
        <p14:creationId xmlns:p14="http://schemas.microsoft.com/office/powerpoint/2010/main" val="1312968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Services de Web-conférence</a:t>
            </a:r>
          </a:p>
        </p:txBody>
      </p:sp>
      <p:sp>
        <p:nvSpPr>
          <p:cNvPr id="3" name="Espace réservé du contenu 2"/>
          <p:cNvSpPr>
            <a:spLocks noGrp="1"/>
          </p:cNvSpPr>
          <p:nvPr>
            <p:ph idx="1"/>
          </p:nvPr>
        </p:nvSpPr>
        <p:spPr>
          <a:xfrm>
            <a:off x="315685" y="1587568"/>
            <a:ext cx="11661321" cy="4509861"/>
          </a:xfrm>
        </p:spPr>
        <p:txBody>
          <a:bodyPr/>
          <a:lstStyle/>
          <a:p>
            <a:r>
              <a:rPr lang="fr-FR" dirty="0"/>
              <a:t>Création de webconférences en ligne, gratuite et </a:t>
            </a:r>
            <a:br>
              <a:rPr lang="fr-FR" dirty="0"/>
            </a:br>
            <a:r>
              <a:rPr lang="fr-FR" dirty="0"/>
              <a:t>sans inscription</a:t>
            </a:r>
          </a:p>
          <a:p>
            <a:pPr lvl="1"/>
            <a:r>
              <a:rPr lang="fr-FR" dirty="0" err="1"/>
              <a:t>Sylaps</a:t>
            </a:r>
            <a:r>
              <a:rPr lang="fr-FR" dirty="0"/>
              <a:t> - </a:t>
            </a:r>
            <a:r>
              <a:rPr lang="fr-FR" dirty="0">
                <a:hlinkClick r:id="rId3"/>
              </a:rPr>
              <a:t>https://sylaps.com/</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116</a:t>
            </a:fld>
            <a:endParaRPr lang="fr-FR"/>
          </a:p>
        </p:txBody>
      </p:sp>
      <p:pic>
        <p:nvPicPr>
          <p:cNvPr id="11" name="Image 10"/>
          <p:cNvPicPr>
            <a:picLocks noChangeAspect="1"/>
          </p:cNvPicPr>
          <p:nvPr/>
        </p:nvPicPr>
        <p:blipFill>
          <a:blip r:embed="rId4"/>
          <a:stretch>
            <a:fillRect/>
          </a:stretch>
        </p:blipFill>
        <p:spPr>
          <a:xfrm>
            <a:off x="2027522" y="2920455"/>
            <a:ext cx="8383886" cy="3663583"/>
          </a:xfrm>
          <a:prstGeom prst="rect">
            <a:avLst/>
          </a:prstGeom>
        </p:spPr>
      </p:pic>
    </p:spTree>
    <p:extLst>
      <p:ext uri="{BB962C8B-B14F-4D97-AF65-F5344CB8AC3E}">
        <p14:creationId xmlns:p14="http://schemas.microsoft.com/office/powerpoint/2010/main" val="21279916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Services de Web-conférence</a:t>
            </a:r>
          </a:p>
        </p:txBody>
      </p:sp>
      <p:sp>
        <p:nvSpPr>
          <p:cNvPr id="3" name="Espace réservé du contenu 2"/>
          <p:cNvSpPr>
            <a:spLocks noGrp="1"/>
          </p:cNvSpPr>
          <p:nvPr>
            <p:ph idx="1"/>
          </p:nvPr>
        </p:nvSpPr>
        <p:spPr>
          <a:xfrm>
            <a:off x="315685" y="1587568"/>
            <a:ext cx="11661321" cy="4509861"/>
          </a:xfrm>
        </p:spPr>
        <p:txBody>
          <a:bodyPr/>
          <a:lstStyle/>
          <a:p>
            <a:r>
              <a:rPr lang="fr-FR" dirty="0"/>
              <a:t>Création de webconférences en ligne, gratuite et </a:t>
            </a:r>
            <a:br>
              <a:rPr lang="fr-FR" dirty="0"/>
            </a:br>
            <a:r>
              <a:rPr lang="fr-FR" dirty="0"/>
              <a:t>sans inscription</a:t>
            </a:r>
          </a:p>
          <a:p>
            <a:pPr lvl="1"/>
            <a:r>
              <a:rPr lang="fr-FR" dirty="0" err="1"/>
              <a:t>Sylaps</a:t>
            </a:r>
            <a:r>
              <a:rPr lang="fr-FR" dirty="0"/>
              <a:t> - </a:t>
            </a:r>
            <a:r>
              <a:rPr lang="fr-FR" dirty="0">
                <a:hlinkClick r:id="rId3"/>
              </a:rPr>
              <a:t>https://sylaps.com/</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117</a:t>
            </a:fld>
            <a:endParaRPr lang="fr-FR"/>
          </a:p>
        </p:txBody>
      </p:sp>
      <p:sp>
        <p:nvSpPr>
          <p:cNvPr id="8" name="ZoneTexte 7"/>
          <p:cNvSpPr txBox="1"/>
          <p:nvPr/>
        </p:nvSpPr>
        <p:spPr>
          <a:xfrm>
            <a:off x="1010750" y="2699397"/>
            <a:ext cx="6629303" cy="4031873"/>
          </a:xfrm>
          <a:prstGeom prst="rect">
            <a:avLst/>
          </a:prstGeom>
          <a:noFill/>
        </p:spPr>
        <p:txBody>
          <a:bodyPr wrap="square" rtlCol="0">
            <a:spAutoFit/>
          </a:bodyPr>
          <a:lstStyle/>
          <a:p>
            <a:pPr>
              <a:buClr>
                <a:schemeClr val="accent5"/>
              </a:buClr>
              <a:buSzPct val="120000"/>
            </a:pPr>
            <a:endParaRPr lang="fr-FR" sz="1600" b="1" dirty="0">
              <a:latin typeface="Batang" panose="02030600000101010101" pitchFamily="18" charset="-127"/>
              <a:ea typeface="Batang" panose="02030600000101010101" pitchFamily="18" charset="-127"/>
            </a:endParaRP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Fonctionne gratuitement 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Aucune installation requise sur le poste (sauf si le navigateur est trop ancien)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Qualité revendiquée par l’éditeur jusqu’à 8 participants</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Participation par envoi d’un lien, ou d’un email ou encore d’un SMS</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Possibilité sur inscription d’envoyer automatiquement des invitations à ses contacts Google, Facebook …</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Compatible avec les dernières versions des principaux navigateurs : Firefox, Google Chrome, </a:t>
            </a:r>
            <a:r>
              <a:rPr lang="fr-FR" sz="1600" b="1" dirty="0" err="1">
                <a:latin typeface="Batang" panose="02030600000101010101" pitchFamily="18" charset="-127"/>
                <a:ea typeface="Batang" panose="02030600000101010101" pitchFamily="18" charset="-127"/>
              </a:rPr>
              <a:t>Opera</a:t>
            </a:r>
            <a:r>
              <a:rPr lang="fr-FR" sz="1600" b="1" dirty="0">
                <a:latin typeface="Batang" panose="02030600000101010101" pitchFamily="18" charset="-127"/>
                <a:ea typeface="Batang" panose="02030600000101010101" pitchFamily="18" charset="-127"/>
              </a:rPr>
              <a:t>, Safari</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Appels vidéo et/ou audio, chat, partage d’écran et partage de fichiers</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Société internationale avec des bureaux aux USA et en France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Applications mobiles Android et Ios</a:t>
            </a:r>
          </a:p>
          <a:p>
            <a:pPr>
              <a:buClr>
                <a:schemeClr val="accent5"/>
              </a:buClr>
              <a:buSzPct val="120000"/>
            </a:pPr>
            <a:r>
              <a:rPr lang="fr-FR" sz="1600" b="1" dirty="0">
                <a:solidFill>
                  <a:schemeClr val="accent1"/>
                </a:solidFill>
                <a:latin typeface="Batang" panose="02030600000101010101" pitchFamily="18" charset="-127"/>
                <a:ea typeface="Batang" panose="02030600000101010101" pitchFamily="18" charset="-127"/>
                <a:sym typeface="Wingdings 2" panose="05020102010507070707" pitchFamily="18" charset="2"/>
              </a:rPr>
              <a:t>  </a:t>
            </a:r>
            <a:r>
              <a:rPr lang="fr-FR" sz="1600" b="1" dirty="0">
                <a:latin typeface="Batang" panose="02030600000101010101" pitchFamily="18" charset="-127"/>
                <a:ea typeface="Batang" panose="02030600000101010101" pitchFamily="18" charset="-127"/>
                <a:sym typeface="Wingdings 2" panose="05020102010507070707" pitchFamily="18" charset="2"/>
              </a:rPr>
              <a:t>?</a:t>
            </a:r>
            <a:endParaRPr lang="fr-FR" sz="1600" b="1" dirty="0">
              <a:solidFill>
                <a:schemeClr val="accent1"/>
              </a:solidFill>
              <a:latin typeface="Batang" panose="02030600000101010101" pitchFamily="18" charset="-127"/>
              <a:ea typeface="Batang" panose="02030600000101010101" pitchFamily="18" charset="-127"/>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472" y="4675980"/>
            <a:ext cx="1578017" cy="358641"/>
          </a:xfrm>
          <a:prstGeom prst="rect">
            <a:avLst/>
          </a:prstGeom>
        </p:spPr>
      </p:pic>
      <p:pic>
        <p:nvPicPr>
          <p:cNvPr id="9" name="Image 8"/>
          <p:cNvPicPr>
            <a:picLocks noChangeAspect="1"/>
          </p:cNvPicPr>
          <p:nvPr/>
        </p:nvPicPr>
        <p:blipFill>
          <a:blip r:embed="rId5"/>
          <a:stretch>
            <a:fillRect/>
          </a:stretch>
        </p:blipFill>
        <p:spPr>
          <a:xfrm>
            <a:off x="7421935" y="2110010"/>
            <a:ext cx="3176336" cy="1178773"/>
          </a:xfrm>
          <a:prstGeom prst="rect">
            <a:avLst/>
          </a:prstGeom>
        </p:spPr>
      </p:pic>
      <p:pic>
        <p:nvPicPr>
          <p:cNvPr id="10" name="Image 9"/>
          <p:cNvPicPr>
            <a:picLocks noChangeAspect="1"/>
          </p:cNvPicPr>
          <p:nvPr/>
        </p:nvPicPr>
        <p:blipFill>
          <a:blip r:embed="rId6"/>
          <a:stretch>
            <a:fillRect/>
          </a:stretch>
        </p:blipFill>
        <p:spPr>
          <a:xfrm>
            <a:off x="7473489" y="3362830"/>
            <a:ext cx="2316994" cy="1330275"/>
          </a:xfrm>
          <a:prstGeom prst="rect">
            <a:avLst/>
          </a:prstGeom>
        </p:spPr>
      </p:pic>
      <p:sp>
        <p:nvSpPr>
          <p:cNvPr id="11" name="ZoneTexte 10">
            <a:extLst>
              <a:ext uri="{FF2B5EF4-FFF2-40B4-BE49-F238E27FC236}">
                <a16:creationId xmlns:a16="http://schemas.microsoft.com/office/drawing/2014/main" xmlns="" id="{04335FE4-578E-4303-BB65-22034910E1C1}"/>
              </a:ext>
            </a:extLst>
          </p:cNvPr>
          <p:cNvSpPr txBox="1"/>
          <p:nvPr/>
        </p:nvSpPr>
        <p:spPr>
          <a:xfrm>
            <a:off x="7463291" y="4993186"/>
            <a:ext cx="4654969" cy="738664"/>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En savoir  + : </a:t>
            </a:r>
            <a:r>
              <a:rPr lang="fr-FR" sz="14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7"/>
              </a:rPr>
              <a:t>Sylaps</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7"/>
              </a:rPr>
              <a:t> : un outil pour converser (vidéo, audio, chat) </a:t>
            </a:r>
            <a:b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7"/>
              </a:rPr>
            </a:b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7"/>
              </a:rPr>
              <a:t>et échanger des fichiers facilement</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Thomas </a:t>
            </a:r>
            <a:r>
              <a:rPr lang="fr-FR" sz="14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Coëffé</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mis à jour </a:t>
            </a:r>
            <a:b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le 03/10/2016</a:t>
            </a:r>
          </a:p>
        </p:txBody>
      </p:sp>
    </p:spTree>
    <p:extLst>
      <p:ext uri="{BB962C8B-B14F-4D97-AF65-F5344CB8AC3E}">
        <p14:creationId xmlns:p14="http://schemas.microsoft.com/office/powerpoint/2010/main" val="5028182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Services de Web-conférence</a:t>
            </a:r>
          </a:p>
        </p:txBody>
      </p:sp>
      <p:sp>
        <p:nvSpPr>
          <p:cNvPr id="3" name="Espace réservé du contenu 2"/>
          <p:cNvSpPr>
            <a:spLocks noGrp="1"/>
          </p:cNvSpPr>
          <p:nvPr>
            <p:ph idx="1"/>
          </p:nvPr>
        </p:nvSpPr>
        <p:spPr>
          <a:xfrm>
            <a:off x="315685" y="1499080"/>
            <a:ext cx="11661321" cy="4509861"/>
          </a:xfrm>
        </p:spPr>
        <p:txBody>
          <a:bodyPr/>
          <a:lstStyle/>
          <a:p>
            <a:r>
              <a:rPr lang="fr-FR" dirty="0"/>
              <a:t>Création de webconférences en ligne, gratuite et </a:t>
            </a:r>
            <a:br>
              <a:rPr lang="fr-FR" dirty="0"/>
            </a:br>
            <a:r>
              <a:rPr lang="fr-FR" dirty="0"/>
              <a:t>sans inscription</a:t>
            </a:r>
          </a:p>
          <a:p>
            <a:pPr lvl="1"/>
            <a:r>
              <a:rPr lang="fr-FR" dirty="0"/>
              <a:t>Zoom - </a:t>
            </a:r>
            <a:r>
              <a:rPr lang="fr-FR" dirty="0">
                <a:hlinkClick r:id="rId3"/>
              </a:rPr>
              <a:t>https://zoom.us/</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118</a:t>
            </a:fld>
            <a:endParaRPr lang="fr-FR"/>
          </a:p>
        </p:txBody>
      </p:sp>
      <p:pic>
        <p:nvPicPr>
          <p:cNvPr id="5" name="Image 4">
            <a:extLst>
              <a:ext uri="{FF2B5EF4-FFF2-40B4-BE49-F238E27FC236}">
                <a16:creationId xmlns:a16="http://schemas.microsoft.com/office/drawing/2014/main" xmlns="" id="{00062D72-D011-4DA4-8B5A-D894C4A5AD13}"/>
              </a:ext>
            </a:extLst>
          </p:cNvPr>
          <p:cNvPicPr>
            <a:picLocks noChangeAspect="1"/>
          </p:cNvPicPr>
          <p:nvPr/>
        </p:nvPicPr>
        <p:blipFill>
          <a:blip r:embed="rId4"/>
          <a:stretch>
            <a:fillRect/>
          </a:stretch>
        </p:blipFill>
        <p:spPr>
          <a:xfrm>
            <a:off x="5780413" y="1935223"/>
            <a:ext cx="4685070" cy="2064984"/>
          </a:xfrm>
          <a:prstGeom prst="rect">
            <a:avLst/>
          </a:prstGeom>
        </p:spPr>
      </p:pic>
      <p:sp>
        <p:nvSpPr>
          <p:cNvPr id="8" name="ZoneTexte 7">
            <a:extLst>
              <a:ext uri="{FF2B5EF4-FFF2-40B4-BE49-F238E27FC236}">
                <a16:creationId xmlns:a16="http://schemas.microsoft.com/office/drawing/2014/main" xmlns="" id="{DE545B8E-D58C-4A08-B2AC-16C121F306F3}"/>
              </a:ext>
            </a:extLst>
          </p:cNvPr>
          <p:cNvSpPr txBox="1"/>
          <p:nvPr/>
        </p:nvSpPr>
        <p:spPr>
          <a:xfrm>
            <a:off x="81620" y="2463429"/>
            <a:ext cx="6629303" cy="4616648"/>
          </a:xfrm>
          <a:prstGeom prst="rect">
            <a:avLst/>
          </a:prstGeom>
          <a:noFill/>
        </p:spPr>
        <p:txBody>
          <a:bodyPr wrap="square" rtlCol="0">
            <a:spAutoFit/>
          </a:bodyPr>
          <a:lstStyle/>
          <a:p>
            <a:pPr>
              <a:buClr>
                <a:schemeClr val="accent5"/>
              </a:buClr>
              <a:buSzPct val="120000"/>
            </a:pPr>
            <a:endParaRPr lang="fr-FR" sz="1400" b="1" dirty="0">
              <a:latin typeface="Batang" panose="02030600000101010101" pitchFamily="18" charset="-127"/>
              <a:ea typeface="Batang" panose="02030600000101010101" pitchFamily="18" charset="-127"/>
            </a:endParaRPr>
          </a:p>
          <a:p>
            <a:pPr marL="285750"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Service très vaste allant de la réunion en petits comités aux webinaires ;</a:t>
            </a:r>
          </a:p>
          <a:p>
            <a:pPr marL="285750"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extensions gratuites au navigateur (Firefox, Chrome, Outlook) pour programmer ses réunions ;</a:t>
            </a:r>
          </a:p>
          <a:p>
            <a:pPr marL="285750"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salle de réunion test ;</a:t>
            </a:r>
          </a:p>
          <a:p>
            <a:pPr marL="285750"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accès à des fonctionnalités peu (ou pas) présentes chez les concurrents dès le plan gratuit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jusqu’à 100 participants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nombre illimité de réunions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Assistance en ligne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Affichage automatique de l’intervenant actif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vidéo HD (720 p) et voix HD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affichage galerie des participants jusqu’à 25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possibilité de suivre une réunion Zoom via un téléphone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arrière-plan virtuel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enregistrement local sous format MP4, M4A ou .txt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conversations privées et en groupe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contrôle du son, de l'image et des options de partage d'écran des participants par l’animateur ;</a:t>
            </a:r>
          </a:p>
          <a:p>
            <a:pPr marL="742950" lvl="1" indent="-285750">
              <a:buClr>
                <a:schemeClr val="accent5"/>
              </a:buClr>
              <a:buSzPct val="120000"/>
              <a:buFont typeface="Wingdings 2" panose="05020102010507070707" pitchFamily="18" charset="2"/>
              <a:buChar char="&lt;"/>
            </a:pPr>
            <a:endParaRPr lang="fr-FR" sz="1400" b="1" dirty="0">
              <a:latin typeface="Batang" panose="02030600000101010101" pitchFamily="18" charset="-127"/>
              <a:ea typeface="Batang" panose="02030600000101010101" pitchFamily="18" charset="-127"/>
            </a:endParaRPr>
          </a:p>
          <a:p>
            <a:pPr marL="742950" lvl="1" indent="-285750">
              <a:buClr>
                <a:schemeClr val="accent5"/>
              </a:buClr>
              <a:buSzPct val="120000"/>
              <a:buFont typeface="Wingdings 2" panose="05020102010507070707" pitchFamily="18" charset="2"/>
              <a:buChar char="&lt;"/>
            </a:pPr>
            <a:endParaRPr lang="fr-FR" sz="1400" b="1" dirty="0">
              <a:latin typeface="Batang" panose="02030600000101010101" pitchFamily="18" charset="-127"/>
              <a:ea typeface="Batang" panose="02030600000101010101" pitchFamily="18" charset="-127"/>
            </a:endParaRPr>
          </a:p>
        </p:txBody>
      </p:sp>
      <p:sp>
        <p:nvSpPr>
          <p:cNvPr id="9" name="ZoneTexte 8">
            <a:extLst>
              <a:ext uri="{FF2B5EF4-FFF2-40B4-BE49-F238E27FC236}">
                <a16:creationId xmlns:a16="http://schemas.microsoft.com/office/drawing/2014/main" xmlns="" id="{8CE1CBD3-1414-448B-8E2B-BC089928CC20}"/>
              </a:ext>
            </a:extLst>
          </p:cNvPr>
          <p:cNvSpPr txBox="1"/>
          <p:nvPr/>
        </p:nvSpPr>
        <p:spPr>
          <a:xfrm>
            <a:off x="6430297" y="3829564"/>
            <a:ext cx="5680083" cy="2893100"/>
          </a:xfrm>
          <a:prstGeom prst="rect">
            <a:avLst/>
          </a:prstGeom>
          <a:noFill/>
        </p:spPr>
        <p:txBody>
          <a:bodyPr wrap="square" rtlCol="0">
            <a:spAutoFit/>
          </a:bodyPr>
          <a:lstStyle/>
          <a:p>
            <a:pPr>
              <a:buClr>
                <a:schemeClr val="accent5"/>
              </a:buClr>
              <a:buSzPct val="120000"/>
            </a:pPr>
            <a:endParaRPr lang="fr-FR" sz="1400" b="1" dirty="0">
              <a:latin typeface="Batang" panose="02030600000101010101" pitchFamily="18" charset="-127"/>
              <a:ea typeface="Batang" panose="02030600000101010101" pitchFamily="18" charset="-127"/>
            </a:endParaRP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Fonctionnalité « Lever la main » pour les participants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salles de petits groupes ;</a:t>
            </a:r>
          </a:p>
          <a:p>
            <a:pPr marL="742950" lvl="1" indent="-285750">
              <a:buClr>
                <a:schemeClr val="accent5"/>
              </a:buClr>
              <a:buSzPct val="120000"/>
              <a:buFont typeface="Wingdings 2" panose="05020102010507070707" pitchFamily="18" charset="2"/>
              <a:buChar char="&lt;"/>
            </a:pPr>
            <a:r>
              <a:rPr lang="fr-FR" sz="1400" b="1" dirty="0" err="1">
                <a:latin typeface="Batang" panose="02030600000101010101" pitchFamily="18" charset="-127"/>
                <a:ea typeface="Batang" panose="02030600000101010101" pitchFamily="18" charset="-127"/>
              </a:rPr>
              <a:t>co</a:t>
            </a:r>
            <a:r>
              <a:rPr lang="fr-FR" sz="1400" b="1" dirty="0">
                <a:latin typeface="Batang" panose="02030600000101010101" pitchFamily="18" charset="-127"/>
                <a:ea typeface="Batang" panose="02030600000101010101" pitchFamily="18" charset="-127"/>
              </a:rPr>
              <a:t>-annotation sur écran partagé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tableau blanc ;</a:t>
            </a:r>
          </a:p>
          <a:p>
            <a:pPr marL="742950" lvl="1"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activités entièrement cryptées, etc.</a:t>
            </a:r>
          </a:p>
          <a:p>
            <a:pPr marL="285750"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appels vidéo et/ou audio, chat, partage d’écran et partage de fichiers ;</a:t>
            </a:r>
          </a:p>
          <a:p>
            <a:pPr marL="285750" indent="-285750">
              <a:buClr>
                <a:schemeClr val="accent5"/>
              </a:buClr>
              <a:buSzPct val="120000"/>
              <a:buFont typeface="Wingdings 2" panose="05020102010507070707" pitchFamily="18" charset="2"/>
              <a:buChar char="&lt;"/>
            </a:pPr>
            <a:r>
              <a:rPr lang="fr-FR" sz="1400" b="1" dirty="0">
                <a:latin typeface="Batang" panose="02030600000101010101" pitchFamily="18" charset="-127"/>
                <a:ea typeface="Batang" panose="02030600000101010101" pitchFamily="18" charset="-127"/>
              </a:rPr>
              <a:t>applications mobiles Android et Ios.</a:t>
            </a:r>
          </a:p>
          <a:p>
            <a:pPr marL="285750" indent="-285750">
              <a:buClr>
                <a:schemeClr val="accent5"/>
              </a:buClr>
              <a:buSzPct val="120000"/>
              <a:buFont typeface="Wingdings 2" panose="05020102010507070707" pitchFamily="18" charset="2"/>
              <a:buChar char="="/>
            </a:pPr>
            <a:r>
              <a:rPr lang="fr-FR" sz="1400" b="1" dirty="0">
                <a:latin typeface="Batang" panose="02030600000101010101" pitchFamily="18" charset="-127"/>
                <a:ea typeface="Batang" panose="02030600000101010101" pitchFamily="18" charset="-127"/>
                <a:sym typeface="Wingdings 2" panose="05020102010507070707" pitchFamily="18" charset="2"/>
              </a:rPr>
              <a:t>inscription (gratuite) obligatoire ;</a:t>
            </a:r>
          </a:p>
          <a:p>
            <a:pPr marL="285750" indent="-285750">
              <a:buClr>
                <a:schemeClr val="accent5"/>
              </a:buClr>
              <a:buSzPct val="120000"/>
              <a:buFont typeface="Wingdings 2" panose="05020102010507070707" pitchFamily="18" charset="2"/>
              <a:buChar char="="/>
            </a:pPr>
            <a:r>
              <a:rPr lang="fr-FR" sz="1400" b="1" dirty="0">
                <a:latin typeface="Batang" panose="02030600000101010101" pitchFamily="18" charset="-127"/>
                <a:ea typeface="Batang" panose="02030600000101010101" pitchFamily="18" charset="-127"/>
                <a:sym typeface="Wingdings 2" panose="05020102010507070707" pitchFamily="18" charset="2"/>
              </a:rPr>
              <a:t>durée des réunions limitée à 40 minutes en utilisation gratuite du service ;</a:t>
            </a:r>
          </a:p>
          <a:p>
            <a:pPr marL="285750" indent="-285750">
              <a:buClr>
                <a:schemeClr val="accent5"/>
              </a:buClr>
              <a:buSzPct val="120000"/>
              <a:buFont typeface="Wingdings 2" panose="05020102010507070707" pitchFamily="18" charset="2"/>
              <a:buChar char="="/>
            </a:pPr>
            <a:r>
              <a:rPr lang="fr-FR" sz="1400" b="1" dirty="0">
                <a:latin typeface="Batang" panose="02030600000101010101" pitchFamily="18" charset="-127"/>
                <a:ea typeface="Batang" panose="02030600000101010101" pitchFamily="18" charset="-127"/>
                <a:sym typeface="Wingdings 2" panose="05020102010507070707" pitchFamily="18" charset="2"/>
              </a:rPr>
              <a:t>temps d’apprentissage plus long.</a:t>
            </a:r>
            <a:endParaRPr lang="fr-FR" sz="1400" b="1"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9540860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Services de Web-conférence</a:t>
            </a:r>
          </a:p>
        </p:txBody>
      </p:sp>
      <p:sp>
        <p:nvSpPr>
          <p:cNvPr id="3" name="Espace réservé du contenu 2"/>
          <p:cNvSpPr>
            <a:spLocks noGrp="1"/>
          </p:cNvSpPr>
          <p:nvPr>
            <p:ph idx="1"/>
          </p:nvPr>
        </p:nvSpPr>
        <p:spPr>
          <a:xfrm>
            <a:off x="315685" y="1587568"/>
            <a:ext cx="11661321" cy="4509861"/>
          </a:xfrm>
        </p:spPr>
        <p:txBody>
          <a:bodyPr/>
          <a:lstStyle/>
          <a:p>
            <a:r>
              <a:rPr lang="fr-FR" dirty="0"/>
              <a:t>Création de webconférences en ligne, gratuite et </a:t>
            </a:r>
            <a:br>
              <a:rPr lang="fr-FR" dirty="0"/>
            </a:br>
            <a:r>
              <a:rPr lang="fr-FR" dirty="0"/>
              <a:t>sans inscription</a:t>
            </a:r>
          </a:p>
          <a:p>
            <a:pPr lvl="1"/>
            <a:r>
              <a:rPr lang="fr-FR" dirty="0" err="1"/>
              <a:t>Jitsi</a:t>
            </a:r>
            <a:r>
              <a:rPr lang="fr-FR" dirty="0"/>
              <a:t> - </a:t>
            </a:r>
            <a:r>
              <a:rPr lang="fr-FR" dirty="0">
                <a:hlinkClick r:id="rId3"/>
              </a:rPr>
              <a:t>https://meet.jit.si/</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119</a:t>
            </a:fld>
            <a:endParaRPr lang="fr-FR"/>
          </a:p>
        </p:txBody>
      </p:sp>
      <p:pic>
        <p:nvPicPr>
          <p:cNvPr id="5" name="Image 4">
            <a:extLst>
              <a:ext uri="{FF2B5EF4-FFF2-40B4-BE49-F238E27FC236}">
                <a16:creationId xmlns:a16="http://schemas.microsoft.com/office/drawing/2014/main" xmlns="" id="{C5C9EE2B-E2A2-4362-B907-10B80E25FEC4}"/>
              </a:ext>
            </a:extLst>
          </p:cNvPr>
          <p:cNvPicPr>
            <a:picLocks noChangeAspect="1"/>
          </p:cNvPicPr>
          <p:nvPr/>
        </p:nvPicPr>
        <p:blipFill>
          <a:blip r:embed="rId4"/>
          <a:stretch>
            <a:fillRect/>
          </a:stretch>
        </p:blipFill>
        <p:spPr>
          <a:xfrm>
            <a:off x="629063" y="2907520"/>
            <a:ext cx="5748753" cy="2926526"/>
          </a:xfrm>
          <a:prstGeom prst="rect">
            <a:avLst/>
          </a:prstGeom>
        </p:spPr>
      </p:pic>
      <p:sp>
        <p:nvSpPr>
          <p:cNvPr id="8" name="ZoneTexte 7">
            <a:extLst>
              <a:ext uri="{FF2B5EF4-FFF2-40B4-BE49-F238E27FC236}">
                <a16:creationId xmlns:a16="http://schemas.microsoft.com/office/drawing/2014/main" xmlns="" id="{EFECF282-74CB-46B1-A531-151B7E891AC5}"/>
              </a:ext>
            </a:extLst>
          </p:cNvPr>
          <p:cNvSpPr txBox="1"/>
          <p:nvPr/>
        </p:nvSpPr>
        <p:spPr>
          <a:xfrm>
            <a:off x="6377816" y="2003794"/>
            <a:ext cx="5405192" cy="3539430"/>
          </a:xfrm>
          <a:prstGeom prst="rect">
            <a:avLst/>
          </a:prstGeom>
          <a:noFill/>
        </p:spPr>
        <p:txBody>
          <a:bodyPr wrap="square" rtlCol="0">
            <a:spAutoFit/>
          </a:bodyPr>
          <a:lstStyle/>
          <a:p>
            <a:pPr>
              <a:buClr>
                <a:schemeClr val="accent5"/>
              </a:buClr>
              <a:buSzPct val="120000"/>
            </a:pPr>
            <a:endParaRPr lang="fr-FR" sz="1600" b="1" dirty="0">
              <a:latin typeface="Batang" panose="02030600000101010101" pitchFamily="18" charset="-127"/>
              <a:ea typeface="Batang" panose="02030600000101010101" pitchFamily="18" charset="-127"/>
            </a:endParaRP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Fonctionne gratuitement sans inscription ;</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Aucune installation requise sur le poste ; </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Pas de limitation du nombre d’utilisateurs ;</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Partage d’écrans et de présentations ;</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Sécurisation de l'accès à la salle de visioconférences par mot de passe ;</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Editeur de texte collaboratif ;</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100% open source ;</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Chat intégré ;</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Connexion cryptée par défaut ;</a:t>
            </a:r>
          </a:p>
          <a:p>
            <a:pPr>
              <a:buClr>
                <a:schemeClr val="accent5"/>
              </a:buClr>
              <a:buSzPct val="120000"/>
            </a:pPr>
            <a:r>
              <a:rPr lang="fr-FR" sz="1600" b="1" dirty="0">
                <a:solidFill>
                  <a:schemeClr val="accent1"/>
                </a:solidFill>
                <a:latin typeface="Batang" panose="02030600000101010101" pitchFamily="18" charset="-127"/>
                <a:ea typeface="Batang" panose="02030600000101010101" pitchFamily="18" charset="-127"/>
                <a:sym typeface="Wingdings 2" panose="05020102010507070707" pitchFamily="18" charset="2"/>
              </a:rPr>
              <a:t>  </a:t>
            </a:r>
            <a:r>
              <a:rPr lang="fr-FR" sz="1600" b="1" dirty="0">
                <a:latin typeface="Batang" panose="02030600000101010101" pitchFamily="18" charset="-127"/>
                <a:ea typeface="Batang" panose="02030600000101010101" pitchFamily="18" charset="-127"/>
                <a:sym typeface="Wingdings 2" panose="05020102010507070707" pitchFamily="18" charset="2"/>
              </a:rPr>
              <a:t>Restriction du nombre de participants basé sur la </a:t>
            </a:r>
            <a:r>
              <a:rPr lang="fr-FR" sz="1600" b="1" dirty="0">
                <a:latin typeface="Batang" panose="02030600000101010101" pitchFamily="18" charset="-127"/>
                <a:ea typeface="Batang" panose="02030600000101010101" pitchFamily="18" charset="-127"/>
              </a:rPr>
              <a:t>qualité de la connexion et de la bande passante, notion ne garantissant en fait aucun résultat qualitatif.</a:t>
            </a:r>
          </a:p>
        </p:txBody>
      </p:sp>
      <p:sp>
        <p:nvSpPr>
          <p:cNvPr id="9" name="ZoneTexte 8">
            <a:extLst>
              <a:ext uri="{FF2B5EF4-FFF2-40B4-BE49-F238E27FC236}">
                <a16:creationId xmlns:a16="http://schemas.microsoft.com/office/drawing/2014/main" xmlns="" id="{4458008C-48E4-4B8D-B4DC-D040AE8381A0}"/>
              </a:ext>
            </a:extLst>
          </p:cNvPr>
          <p:cNvSpPr txBox="1"/>
          <p:nvPr/>
        </p:nvSpPr>
        <p:spPr>
          <a:xfrm>
            <a:off x="6691194" y="5522257"/>
            <a:ext cx="5171609" cy="1200329"/>
          </a:xfrm>
          <a:prstGeom prst="rect">
            <a:avLst/>
          </a:prstGeom>
          <a:no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Url salle de test : </a:t>
            </a:r>
            <a:r>
              <a:rPr lang="fr-FR" dirty="0">
                <a:latin typeface="Roboto Condensed" panose="02000000000000000000" pitchFamily="2" charset="0"/>
                <a:ea typeface="Roboto Condensed" panose="02000000000000000000" pitchFamily="2" charset="0"/>
                <a:cs typeface="Roboto Condensed" panose="02000000000000000000" pitchFamily="2" charset="0"/>
                <a:hlinkClick r:id="rId3"/>
              </a:rPr>
              <a:t>https://meet.jit.si/</a:t>
            </a:r>
            <a:endParaRPr lang="fr-FR" dirty="0">
              <a:latin typeface="Roboto Condensed" panose="02000000000000000000" pitchFamily="2" charset="0"/>
              <a:ea typeface="Roboto Condensed" panose="02000000000000000000" pitchFamily="2" charset="0"/>
              <a:cs typeface="Roboto Condensed" panose="02000000000000000000" pitchFamily="2" charset="0"/>
            </a:endParaRPr>
          </a:p>
          <a:p>
            <a:r>
              <a:rPr lang="fr-FR" dirty="0" err="1">
                <a:latin typeface="Roboto Condensed" panose="02000000000000000000" pitchFamily="2" charset="0"/>
                <a:ea typeface="Roboto Condensed" panose="02000000000000000000" pitchFamily="2" charset="0"/>
                <a:cs typeface="Roboto Condensed" panose="02000000000000000000" pitchFamily="2" charset="0"/>
              </a:rPr>
              <a:t>Jitsi</a:t>
            </a:r>
            <a:r>
              <a:rPr lang="fr-FR" dirty="0">
                <a:latin typeface="Roboto Condensed" panose="02000000000000000000" pitchFamily="2" charset="0"/>
                <a:ea typeface="Roboto Condensed" panose="02000000000000000000" pitchFamily="2" charset="0"/>
                <a:cs typeface="Roboto Condensed" panose="02000000000000000000" pitchFamily="2" charset="0"/>
              </a:rPr>
              <a:t> propose également un logiciel libre à télécharger -</a:t>
            </a:r>
            <a:br>
              <a:rPr lang="fr-FR" dirty="0">
                <a:latin typeface="Roboto Condensed" panose="02000000000000000000" pitchFamily="2" charset="0"/>
                <a:ea typeface="Roboto Condensed" panose="02000000000000000000" pitchFamily="2" charset="0"/>
                <a:cs typeface="Roboto Condensed" panose="02000000000000000000" pitchFamily="2" charset="0"/>
              </a:rPr>
            </a:br>
            <a:r>
              <a:rPr lang="fr-FR" dirty="0">
                <a:latin typeface="Roboto Condensed" panose="02000000000000000000" pitchFamily="2" charset="0"/>
                <a:ea typeface="Roboto Condensed" panose="02000000000000000000" pitchFamily="2" charset="0"/>
                <a:cs typeface="Roboto Condensed" panose="02000000000000000000" pitchFamily="2" charset="0"/>
              </a:rPr>
              <a:t>« </a:t>
            </a:r>
            <a:r>
              <a:rPr lang="fr-FR" dirty="0" err="1">
                <a:latin typeface="Roboto Condensed" panose="02000000000000000000" pitchFamily="2" charset="0"/>
                <a:ea typeface="Roboto Condensed" panose="02000000000000000000" pitchFamily="2" charset="0"/>
                <a:cs typeface="Roboto Condensed" panose="02000000000000000000" pitchFamily="2" charset="0"/>
              </a:rPr>
              <a:t>Jitsi</a:t>
            </a:r>
            <a:r>
              <a:rPr lang="fr-FR" dirty="0">
                <a:latin typeface="Roboto Condensed" panose="02000000000000000000" pitchFamily="2" charset="0"/>
                <a:ea typeface="Roboto Condensed" panose="02000000000000000000" pitchFamily="2" charset="0"/>
                <a:cs typeface="Roboto Condensed" panose="02000000000000000000" pitchFamily="2" charset="0"/>
              </a:rPr>
              <a:t> </a:t>
            </a:r>
            <a:r>
              <a:rPr lang="fr-FR" dirty="0" err="1">
                <a:latin typeface="Roboto Condensed" panose="02000000000000000000" pitchFamily="2" charset="0"/>
                <a:ea typeface="Roboto Condensed" panose="02000000000000000000" pitchFamily="2" charset="0"/>
                <a:cs typeface="Roboto Condensed" panose="02000000000000000000" pitchFamily="2" charset="0"/>
              </a:rPr>
              <a:t>Meet</a:t>
            </a:r>
            <a:r>
              <a:rPr lang="fr-FR" dirty="0">
                <a:latin typeface="Roboto Condensed" panose="02000000000000000000" pitchFamily="2" charset="0"/>
                <a:ea typeface="Roboto Condensed" panose="02000000000000000000" pitchFamily="2" charset="0"/>
                <a:cs typeface="Roboto Condensed" panose="02000000000000000000" pitchFamily="2" charset="0"/>
              </a:rPr>
              <a:t> » pour Windows, Mac et Linux : </a:t>
            </a:r>
          </a:p>
          <a:p>
            <a:r>
              <a:rPr lang="fr-FR" dirty="0">
                <a:latin typeface="Roboto Condensed" panose="02000000000000000000" pitchFamily="2" charset="0"/>
                <a:ea typeface="Roboto Condensed" panose="02000000000000000000" pitchFamily="2" charset="0"/>
                <a:cs typeface="Roboto Condensed" panose="02000000000000000000" pitchFamily="2" charset="0"/>
                <a:hlinkClick r:id="rId5"/>
              </a:rPr>
              <a:t>https://jitsi.org/</a:t>
            </a:r>
            <a:endParaRPr lang="fr-FR"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0" name="ZoneTexte 9">
            <a:extLst>
              <a:ext uri="{FF2B5EF4-FFF2-40B4-BE49-F238E27FC236}">
                <a16:creationId xmlns:a16="http://schemas.microsoft.com/office/drawing/2014/main" xmlns="" id="{41D964C6-ADA6-4DFF-9E30-8B9A60CB2FC2}"/>
              </a:ext>
            </a:extLst>
          </p:cNvPr>
          <p:cNvSpPr txBox="1"/>
          <p:nvPr/>
        </p:nvSpPr>
        <p:spPr>
          <a:xfrm>
            <a:off x="707916" y="5905705"/>
            <a:ext cx="5748753" cy="307777"/>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6"/>
              </a:rPr>
              <a:t>Participez à des visioconférences en ligne avec JITSI </a:t>
            </a:r>
            <a:r>
              <a:rPr lang="fr-FR" sz="14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6"/>
              </a:rPr>
              <a:t>Meet</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07/03/2016</a:t>
            </a:r>
          </a:p>
        </p:txBody>
      </p:sp>
    </p:spTree>
    <p:extLst>
      <p:ext uri="{BB962C8B-B14F-4D97-AF65-F5344CB8AC3E}">
        <p14:creationId xmlns:p14="http://schemas.microsoft.com/office/powerpoint/2010/main" val="4038716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078" y="1208318"/>
            <a:ext cx="10571398" cy="841602"/>
          </a:xfrm>
        </p:spPr>
        <p:txBody>
          <a:bodyPr>
            <a:noAutofit/>
          </a:bodyPr>
          <a:lstStyle/>
          <a:p>
            <a:r>
              <a:rPr lang="fr-FR" sz="3200" b="1" dirty="0"/>
              <a:t>Qu’est-ce qu’un service multimédia </a:t>
            </a:r>
            <a:br>
              <a:rPr lang="fr-FR" sz="3200" b="1" dirty="0"/>
            </a:br>
            <a:r>
              <a:rPr lang="fr-FR" sz="3200" b="1" dirty="0"/>
              <a:t>en ligne ? (2)</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12</a:t>
            </a:fld>
            <a:endParaRPr lang="fr-FR" dirty="0"/>
          </a:p>
        </p:txBody>
      </p:sp>
      <p:sp>
        <p:nvSpPr>
          <p:cNvPr id="7" name="Espace réservé du contenu 2"/>
          <p:cNvSpPr txBox="1">
            <a:spLocks/>
          </p:cNvSpPr>
          <p:nvPr/>
        </p:nvSpPr>
        <p:spPr>
          <a:xfrm>
            <a:off x="315685" y="2111935"/>
            <a:ext cx="8900503" cy="37782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latin typeface="Roboto" panose="02000000000000000000" pitchFamily="2" charset="0"/>
              <a:ea typeface="Roboto" panose="02000000000000000000" pitchFamily="2" charset="0"/>
              <a:cs typeface="Roboto" panose="02000000000000000000" pitchFamily="2" charset="0"/>
            </a:endParaRPr>
          </a:p>
          <a:p>
            <a:r>
              <a:rPr lang="fr-FR" dirty="0">
                <a:solidFill>
                  <a:schemeClr val="accent1"/>
                </a:solidFill>
                <a:cs typeface="Roboto" panose="02000000000000000000" pitchFamily="2" charset="0"/>
              </a:rPr>
              <a:t>Qu’est-ce qu’un logiciel en mode Saas ?</a:t>
            </a:r>
          </a:p>
          <a:p>
            <a:pPr lvl="1"/>
            <a:r>
              <a:rPr lang="fr-FR" dirty="0">
                <a:latin typeface="Roboto" panose="02000000000000000000" pitchFamily="2" charset="0"/>
                <a:ea typeface="Roboto" panose="02000000000000000000" pitchFamily="2" charset="0"/>
                <a:cs typeface="Roboto" panose="02000000000000000000" pitchFamily="2" charset="0"/>
              </a:rPr>
              <a:t>Points forts</a:t>
            </a:r>
          </a:p>
          <a:p>
            <a:pPr lvl="2"/>
            <a:r>
              <a:rPr lang="fr-FR" dirty="0">
                <a:cs typeface="Roboto" panose="02000000000000000000" pitchFamily="2" charset="0"/>
              </a:rPr>
              <a:t>Le logiciel est maintenu par le prestataire : plus de mise à jour à effectuer ou d’équipe technique à maintenir.</a:t>
            </a:r>
          </a:p>
          <a:p>
            <a:pPr lvl="2"/>
            <a:r>
              <a:rPr lang="fr-FR" dirty="0">
                <a:cs typeface="Roboto" panose="02000000000000000000" pitchFamily="2" charset="0"/>
              </a:rPr>
              <a:t>Le logiciel est évolutif : de nouvelles fonctions sont ajoutées</a:t>
            </a:r>
            <a:br>
              <a:rPr lang="fr-FR" dirty="0">
                <a:cs typeface="Roboto" panose="02000000000000000000" pitchFamily="2" charset="0"/>
              </a:rPr>
            </a:br>
            <a:r>
              <a:rPr lang="fr-FR" dirty="0">
                <a:cs typeface="Roboto" panose="02000000000000000000" pitchFamily="2" charset="0"/>
              </a:rPr>
              <a:t>régulièrement.</a:t>
            </a:r>
          </a:p>
          <a:p>
            <a:pPr lvl="2"/>
            <a:r>
              <a:rPr lang="fr-FR" dirty="0">
                <a:cs typeface="Roboto" panose="02000000000000000000" pitchFamily="2" charset="0"/>
              </a:rPr>
              <a:t>La flexibilité est importante : on peut décider de changer d’outil avec des conséquences moindres que dans le cas de logiciels achetés sous licence et maintenus en interne.</a:t>
            </a:r>
          </a:p>
          <a:p>
            <a:pPr lvl="2"/>
            <a:r>
              <a:rPr lang="fr-FR" dirty="0">
                <a:cs typeface="Roboto" panose="02000000000000000000" pitchFamily="2" charset="0"/>
              </a:rPr>
              <a:t>La sécurité est théoriquement plus forte que sur des systèmes internes.</a:t>
            </a:r>
          </a:p>
        </p:txBody>
      </p:sp>
      <p:sp>
        <p:nvSpPr>
          <p:cNvPr id="8" name="ZoneTexte 7"/>
          <p:cNvSpPr txBox="1"/>
          <p:nvPr/>
        </p:nvSpPr>
        <p:spPr>
          <a:xfrm>
            <a:off x="1643243" y="6495138"/>
            <a:ext cx="5732115" cy="307777"/>
          </a:xfrm>
          <a:prstGeom prst="rect">
            <a:avLst/>
          </a:prstGeom>
          <a:noFill/>
        </p:spPr>
        <p:txBody>
          <a:bodyPr wrap="squar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err="1">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2"/>
              </a:rPr>
              <a:t>SaaS</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2"/>
              </a:rPr>
              <a:t> (Software as a Service)</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par Gabriel </a:t>
            </a:r>
            <a:r>
              <a:rPr lang="fr-FR" sz="1400" b="1" dirty="0" err="1">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Dabi-Schwebel</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
        <p:nvSpPr>
          <p:cNvPr id="9" name="ZoneTexte 8"/>
          <p:cNvSpPr txBox="1"/>
          <p:nvPr/>
        </p:nvSpPr>
        <p:spPr>
          <a:xfrm>
            <a:off x="9279288" y="3644051"/>
            <a:ext cx="704039" cy="1015663"/>
          </a:xfrm>
          <a:prstGeom prst="rect">
            <a:avLst/>
          </a:prstGeom>
          <a:noFill/>
        </p:spPr>
        <p:txBody>
          <a:bodyPr wrap="none" rtlCol="0">
            <a:spAutoFit/>
          </a:bodyPr>
          <a:lstStyle/>
          <a:p>
            <a:r>
              <a:rPr lang="fr-FR" sz="6000" b="1" dirty="0">
                <a:solidFill>
                  <a:srgbClr val="C00000"/>
                </a:solidFill>
                <a:sym typeface="Wingdings" panose="05000000000000000000" pitchFamily="2" charset="2"/>
              </a:rPr>
              <a:t></a:t>
            </a:r>
            <a:endParaRPr lang="fr-FR" sz="6000" b="1" dirty="0">
              <a:solidFill>
                <a:srgbClr val="C00000"/>
              </a:solidFill>
            </a:endParaRPr>
          </a:p>
        </p:txBody>
      </p:sp>
    </p:spTree>
    <p:extLst>
      <p:ext uri="{BB962C8B-B14F-4D97-AF65-F5344CB8AC3E}">
        <p14:creationId xmlns:p14="http://schemas.microsoft.com/office/powerpoint/2010/main" val="36484437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Services de Web-conférence</a:t>
            </a:r>
          </a:p>
        </p:txBody>
      </p:sp>
      <p:sp>
        <p:nvSpPr>
          <p:cNvPr id="3" name="Espace réservé du contenu 2"/>
          <p:cNvSpPr>
            <a:spLocks noGrp="1"/>
          </p:cNvSpPr>
          <p:nvPr>
            <p:ph idx="1"/>
          </p:nvPr>
        </p:nvSpPr>
        <p:spPr>
          <a:xfrm>
            <a:off x="315685" y="1587568"/>
            <a:ext cx="11661321" cy="4509861"/>
          </a:xfrm>
        </p:spPr>
        <p:txBody>
          <a:bodyPr/>
          <a:lstStyle/>
          <a:p>
            <a:r>
              <a:rPr lang="fr-FR" dirty="0"/>
              <a:t>Création de webconférences en ligne, gratuite</a:t>
            </a:r>
          </a:p>
          <a:p>
            <a:pPr lvl="1"/>
            <a:r>
              <a:rPr lang="fr-FR" dirty="0"/>
              <a:t>Autres services</a:t>
            </a:r>
          </a:p>
          <a:p>
            <a:pPr lvl="2"/>
            <a:r>
              <a:rPr lang="fr-FR" dirty="0" err="1"/>
              <a:t>Whereby</a:t>
            </a:r>
            <a:r>
              <a:rPr lang="fr-FR" dirty="0"/>
              <a:t> - </a:t>
            </a:r>
            <a:r>
              <a:rPr lang="fr-FR" dirty="0">
                <a:hlinkClick r:id="rId3"/>
              </a:rPr>
              <a:t>https://whereby.com/</a:t>
            </a:r>
            <a:r>
              <a:rPr lang="fr-FR" dirty="0"/>
              <a:t> </a:t>
            </a:r>
          </a:p>
          <a:p>
            <a:pPr lvl="2"/>
            <a:r>
              <a:rPr lang="fr-FR" dirty="0"/>
              <a:t>Talky.io - </a:t>
            </a:r>
            <a:r>
              <a:rPr lang="fr-FR" dirty="0">
                <a:hlinkClick r:id="rId4"/>
              </a:rPr>
              <a:t>https://talky.io/</a:t>
            </a:r>
            <a:r>
              <a:rPr lang="fr-FR" dirty="0"/>
              <a:t> </a:t>
            </a:r>
          </a:p>
          <a:p>
            <a:pPr lvl="2"/>
            <a:r>
              <a:rPr lang="fr-FR" dirty="0" err="1"/>
              <a:t>Join</a:t>
            </a:r>
            <a:r>
              <a:rPr lang="fr-FR" dirty="0"/>
              <a:t> Me - </a:t>
            </a:r>
            <a:r>
              <a:rPr lang="fr-FR" dirty="0">
                <a:hlinkClick r:id="rId5"/>
              </a:rPr>
              <a:t>https://www.join.me/fr</a:t>
            </a:r>
            <a:r>
              <a:rPr lang="fr-FR" dirty="0"/>
              <a:t> </a:t>
            </a:r>
          </a:p>
          <a:p>
            <a:pPr lvl="2"/>
            <a:r>
              <a:rPr lang="fr-FR" dirty="0" err="1"/>
              <a:t>Etc</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120</a:t>
            </a:fld>
            <a:endParaRPr lang="fr-FR"/>
          </a:p>
        </p:txBody>
      </p:sp>
      <p:pic>
        <p:nvPicPr>
          <p:cNvPr id="11" name="Image 10">
            <a:extLst>
              <a:ext uri="{FF2B5EF4-FFF2-40B4-BE49-F238E27FC236}">
                <a16:creationId xmlns:a16="http://schemas.microsoft.com/office/drawing/2014/main" xmlns="" id="{F5C049B1-885A-449C-86F4-3ABD12E88341}"/>
              </a:ext>
            </a:extLst>
          </p:cNvPr>
          <p:cNvPicPr>
            <a:picLocks noChangeAspect="1"/>
          </p:cNvPicPr>
          <p:nvPr/>
        </p:nvPicPr>
        <p:blipFill>
          <a:blip r:embed="rId6"/>
          <a:stretch>
            <a:fillRect/>
          </a:stretch>
        </p:blipFill>
        <p:spPr>
          <a:xfrm>
            <a:off x="90222" y="3721926"/>
            <a:ext cx="3662854" cy="2629526"/>
          </a:xfrm>
          <a:prstGeom prst="rect">
            <a:avLst/>
          </a:prstGeom>
        </p:spPr>
      </p:pic>
      <p:pic>
        <p:nvPicPr>
          <p:cNvPr id="7" name="Image 6">
            <a:extLst>
              <a:ext uri="{FF2B5EF4-FFF2-40B4-BE49-F238E27FC236}">
                <a16:creationId xmlns:a16="http://schemas.microsoft.com/office/drawing/2014/main" xmlns="" id="{A660FB52-ABA9-4A04-9EFB-415F3DF30E01}"/>
              </a:ext>
            </a:extLst>
          </p:cNvPr>
          <p:cNvPicPr>
            <a:picLocks noChangeAspect="1"/>
          </p:cNvPicPr>
          <p:nvPr/>
        </p:nvPicPr>
        <p:blipFill>
          <a:blip r:embed="rId7"/>
          <a:stretch>
            <a:fillRect/>
          </a:stretch>
        </p:blipFill>
        <p:spPr>
          <a:xfrm>
            <a:off x="6228565" y="2258739"/>
            <a:ext cx="5873213" cy="2629526"/>
          </a:xfrm>
          <a:prstGeom prst="rect">
            <a:avLst/>
          </a:prstGeom>
        </p:spPr>
      </p:pic>
      <p:pic>
        <p:nvPicPr>
          <p:cNvPr id="12" name="Image 11">
            <a:extLst>
              <a:ext uri="{FF2B5EF4-FFF2-40B4-BE49-F238E27FC236}">
                <a16:creationId xmlns:a16="http://schemas.microsoft.com/office/drawing/2014/main" xmlns="" id="{B273728C-8E6A-4B7B-8255-DCCF762B491D}"/>
              </a:ext>
            </a:extLst>
          </p:cNvPr>
          <p:cNvPicPr>
            <a:picLocks noChangeAspect="1"/>
          </p:cNvPicPr>
          <p:nvPr/>
        </p:nvPicPr>
        <p:blipFill>
          <a:blip r:embed="rId8"/>
          <a:stretch>
            <a:fillRect/>
          </a:stretch>
        </p:blipFill>
        <p:spPr>
          <a:xfrm>
            <a:off x="3978539" y="3979715"/>
            <a:ext cx="5599471" cy="2371737"/>
          </a:xfrm>
          <a:prstGeom prst="rect">
            <a:avLst/>
          </a:prstGeom>
        </p:spPr>
      </p:pic>
    </p:spTree>
    <p:extLst>
      <p:ext uri="{BB962C8B-B14F-4D97-AF65-F5344CB8AC3E}">
        <p14:creationId xmlns:p14="http://schemas.microsoft.com/office/powerpoint/2010/main" val="11262051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err="1"/>
              <a:t>Screencast</a:t>
            </a:r>
            <a:r>
              <a:rPr lang="fr-FR" sz="3200" dirty="0"/>
              <a:t> et montage vidéo</a:t>
            </a:r>
          </a:p>
        </p:txBody>
      </p:sp>
      <p:sp>
        <p:nvSpPr>
          <p:cNvPr id="3" name="Espace réservé du contenu 2"/>
          <p:cNvSpPr>
            <a:spLocks noGrp="1"/>
          </p:cNvSpPr>
          <p:nvPr>
            <p:ph idx="1"/>
          </p:nvPr>
        </p:nvSpPr>
        <p:spPr>
          <a:xfrm>
            <a:off x="652580" y="2322307"/>
            <a:ext cx="6987085" cy="3127327"/>
          </a:xfrm>
        </p:spPr>
        <p:txBody>
          <a:bodyPr>
            <a:normAutofit/>
          </a:bodyPr>
          <a:lstStyle/>
          <a:p>
            <a:pPr marL="0" indent="0">
              <a:buNone/>
            </a:pPr>
            <a:r>
              <a:rPr lang="fr-FR" dirty="0"/>
              <a:t>       Qu’est-ce que le </a:t>
            </a:r>
            <a:r>
              <a:rPr lang="fr-FR" dirty="0" err="1"/>
              <a:t>screencast</a:t>
            </a:r>
            <a:r>
              <a:rPr lang="fr-FR" dirty="0"/>
              <a:t> ?</a:t>
            </a:r>
          </a:p>
          <a:p>
            <a:endParaRPr lang="fr-FR" dirty="0"/>
          </a:p>
          <a:p>
            <a:pPr marL="0" indent="0">
              <a:buNone/>
            </a:pPr>
            <a:r>
              <a:rPr lang="fr-FR" dirty="0">
                <a:sym typeface="Wingdings 3" panose="05040102010807070707" pitchFamily="18" charset="2"/>
              </a:rPr>
              <a:t>	 </a:t>
            </a:r>
            <a:r>
              <a:rPr lang="fr-FR" b="0" i="1" dirty="0">
                <a:latin typeface="Roboto" panose="02000000000000000000" pitchFamily="2" charset="0"/>
                <a:ea typeface="Roboto" panose="02000000000000000000" pitchFamily="2" charset="0"/>
                <a:sym typeface="Wingdings 3" panose="05040102010807070707" pitchFamily="18" charset="2"/>
              </a:rPr>
              <a:t>Le </a:t>
            </a:r>
            <a:r>
              <a:rPr lang="fr-FR" b="0" i="1" dirty="0" err="1">
                <a:latin typeface="Roboto" panose="02000000000000000000" pitchFamily="2" charset="0"/>
                <a:ea typeface="Roboto" panose="02000000000000000000" pitchFamily="2" charset="0"/>
                <a:sym typeface="Wingdings 3" panose="05040102010807070707" pitchFamily="18" charset="2"/>
              </a:rPr>
              <a:t>screencast</a:t>
            </a:r>
            <a:r>
              <a:rPr lang="fr-FR" b="0" i="1" dirty="0">
                <a:latin typeface="Roboto" panose="02000000000000000000" pitchFamily="2" charset="0"/>
                <a:ea typeface="Roboto" panose="02000000000000000000" pitchFamily="2" charset="0"/>
                <a:sym typeface="Wingdings 3" panose="05040102010807070707" pitchFamily="18" charset="2"/>
              </a:rPr>
              <a:t> est un enregistrement vidéo numérique de l'affichage de votre écran, éventuellement conjugué à l'enregistrement de votre microphone. </a:t>
            </a:r>
            <a:r>
              <a:rPr lang="fr-FR" dirty="0">
                <a:sym typeface="Wingdings 3" panose="05040102010807070707" pitchFamily="18" charset="2"/>
              </a:rPr>
              <a:t></a:t>
            </a: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121</a:t>
            </a:fld>
            <a:endParaRPr lang="fr-FR"/>
          </a:p>
        </p:txBody>
      </p:sp>
      <p:pic>
        <p:nvPicPr>
          <p:cNvPr id="7" name="Espace réservé du contenu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95" y="2015945"/>
            <a:ext cx="1219200" cy="1219200"/>
          </a:xfrm>
          <a:prstGeom prst="rect">
            <a:avLst/>
          </a:prstGeom>
        </p:spPr>
      </p:pic>
      <p:sp>
        <p:nvSpPr>
          <p:cNvPr id="8" name="ZoneTexte 7"/>
          <p:cNvSpPr txBox="1"/>
          <p:nvPr/>
        </p:nvSpPr>
        <p:spPr>
          <a:xfrm>
            <a:off x="1025153" y="5810988"/>
            <a:ext cx="9991892" cy="307777"/>
          </a:xfrm>
          <a:prstGeom prst="rect">
            <a:avLst/>
          </a:prstGeom>
          <a:noFill/>
        </p:spPr>
        <p:txBody>
          <a:bodyPr wrap="squar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hlinkClick r:id="rId4"/>
              </a:rPr>
              <a:t>Le </a:t>
            </a:r>
            <a:r>
              <a:rPr lang="fr-FR" sz="1400" b="1" dirty="0" err="1">
                <a:hlinkClick r:id="rId4"/>
              </a:rPr>
              <a:t>Screencast</a:t>
            </a:r>
            <a:r>
              <a:rPr lang="fr-FR" sz="1400" b="1" dirty="0">
                <a:hlinkClick r:id="rId4"/>
              </a:rPr>
              <a:t>, qu'est-ce que c'est ?</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4"/>
              </a:rPr>
              <a:t> </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
        <p:nvSpPr>
          <p:cNvPr id="9" name="Espace réservé du contenu 2">
            <a:extLst>
              <a:ext uri="{FF2B5EF4-FFF2-40B4-BE49-F238E27FC236}">
                <a16:creationId xmlns:a16="http://schemas.microsoft.com/office/drawing/2014/main" xmlns="" id="{073B49DB-8907-4DFE-9A3B-3AB767A9BE1D}"/>
              </a:ext>
            </a:extLst>
          </p:cNvPr>
          <p:cNvSpPr txBox="1">
            <a:spLocks/>
          </p:cNvSpPr>
          <p:nvPr/>
        </p:nvSpPr>
        <p:spPr>
          <a:xfrm>
            <a:off x="838200" y="1571956"/>
            <a:ext cx="8704006" cy="635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Introduction</a:t>
            </a:r>
          </a:p>
          <a:p>
            <a:pPr marL="457200" lvl="1" indent="0">
              <a:buNone/>
            </a:pPr>
            <a:endParaRPr lang="fr-FR" dirty="0"/>
          </a:p>
        </p:txBody>
      </p:sp>
    </p:spTree>
    <p:extLst>
      <p:ext uri="{BB962C8B-B14F-4D97-AF65-F5344CB8AC3E}">
        <p14:creationId xmlns:p14="http://schemas.microsoft.com/office/powerpoint/2010/main" val="34563113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Vidéo numérique : notions de base du montage</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122</a:t>
            </a:fld>
            <a:endParaRPr lang="fr-FR"/>
          </a:p>
        </p:txBody>
      </p:sp>
      <p:pic>
        <p:nvPicPr>
          <p:cNvPr id="7"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2967" y="1482686"/>
            <a:ext cx="1219200" cy="1219200"/>
          </a:xfrm>
          <a:prstGeom prst="rect">
            <a:avLst/>
          </a:prstGeom>
        </p:spPr>
      </p:pic>
      <p:sp>
        <p:nvSpPr>
          <p:cNvPr id="8" name="ZoneTexte 7"/>
          <p:cNvSpPr txBox="1"/>
          <p:nvPr/>
        </p:nvSpPr>
        <p:spPr>
          <a:xfrm>
            <a:off x="1786746" y="1593194"/>
            <a:ext cx="3765774" cy="523220"/>
          </a:xfrm>
          <a:prstGeom prst="rect">
            <a:avLst/>
          </a:prstGeom>
          <a:noFill/>
        </p:spPr>
        <p:txBody>
          <a:bodyPr wrap="none" rtlCol="0">
            <a:spAutoFit/>
          </a:bodyPr>
          <a:lstStyle/>
          <a:p>
            <a:r>
              <a:rPr lang="fr-FR" sz="2800" b="1" dirty="0">
                <a:solidFill>
                  <a:schemeClr val="accent5"/>
                </a:solidFill>
                <a:latin typeface="Batang" panose="02030600000101010101" pitchFamily="18" charset="-127"/>
                <a:ea typeface="Batang" panose="02030600000101010101" pitchFamily="18" charset="-127"/>
              </a:rPr>
              <a:t>Définition du concept</a:t>
            </a:r>
          </a:p>
        </p:txBody>
      </p:sp>
      <p:sp>
        <p:nvSpPr>
          <p:cNvPr id="9" name="ZoneTexte 8"/>
          <p:cNvSpPr txBox="1"/>
          <p:nvPr/>
        </p:nvSpPr>
        <p:spPr>
          <a:xfrm>
            <a:off x="1864566" y="2081832"/>
            <a:ext cx="9724459" cy="523220"/>
          </a:xfrm>
          <a:prstGeom prst="rect">
            <a:avLst/>
          </a:prstGeom>
          <a:noFill/>
        </p:spPr>
        <p:txBody>
          <a:bodyPr wrap="square" rtlCol="0">
            <a:spAutoFit/>
          </a:bodyPr>
          <a:lstStyle/>
          <a:p>
            <a:r>
              <a:rPr lang="fr-FR" sz="1400" dirty="0">
                <a:latin typeface="Roboto" panose="02000000000000000000" pitchFamily="2" charset="0"/>
                <a:ea typeface="Roboto" panose="02000000000000000000" pitchFamily="2" charset="0"/>
                <a:cs typeface="Roboto" panose="02000000000000000000" pitchFamily="2" charset="0"/>
              </a:rPr>
              <a:t>La vidéo regroupe l'ensemble des techniques permettant l'enregistrement ainsi que la restitution d'images animées, accompagnées ou non de son, sur un support électronique et non de type photochimique. (source : Wikipédia). </a:t>
            </a:r>
          </a:p>
        </p:txBody>
      </p:sp>
      <p:pic>
        <p:nvPicPr>
          <p:cNvPr id="10" name="Espace réservé du contenu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19" y="2608707"/>
            <a:ext cx="1219200" cy="1219200"/>
          </a:xfrm>
          <a:prstGeom prst="rect">
            <a:avLst/>
          </a:prstGeom>
        </p:spPr>
      </p:pic>
      <p:sp>
        <p:nvSpPr>
          <p:cNvPr id="12" name="ZoneTexte 11"/>
          <p:cNvSpPr txBox="1"/>
          <p:nvPr/>
        </p:nvSpPr>
        <p:spPr>
          <a:xfrm>
            <a:off x="1861320" y="3211563"/>
            <a:ext cx="9921688" cy="1384995"/>
          </a:xfrm>
          <a:prstGeom prst="rect">
            <a:avLst/>
          </a:prstGeom>
          <a:noFill/>
        </p:spPr>
        <p:txBody>
          <a:bodyPr wrap="square" rtlCol="0">
            <a:spAutoFit/>
          </a:bodyPr>
          <a:lstStyle/>
          <a:p>
            <a:r>
              <a:rPr lang="fr-FR" sz="1400" dirty="0">
                <a:latin typeface="Roboto" panose="02000000000000000000" pitchFamily="2" charset="0"/>
                <a:ea typeface="Roboto" panose="02000000000000000000" pitchFamily="2" charset="0"/>
                <a:cs typeface="Roboto" panose="02000000000000000000" pitchFamily="2" charset="0"/>
              </a:rPr>
              <a:t>Ce sont les dimensions de l’image en pixels, largeur et hauteur.</a:t>
            </a:r>
          </a:p>
          <a:p>
            <a:r>
              <a:rPr lang="fr-FR" sz="1400" dirty="0">
                <a:latin typeface="Roboto" panose="02000000000000000000" pitchFamily="2" charset="0"/>
                <a:ea typeface="Roboto" panose="02000000000000000000" pitchFamily="2" charset="0"/>
                <a:cs typeface="Roboto" panose="02000000000000000000" pitchFamily="2" charset="0"/>
              </a:rPr>
              <a:t>Les différentes normes :</a:t>
            </a:r>
          </a:p>
          <a:p>
            <a:pPr marL="285750" indent="-285750">
              <a:buFont typeface="Wingdings" panose="05000000000000000000" pitchFamily="2" charset="2"/>
              <a:buChar char="Ø"/>
            </a:pPr>
            <a:r>
              <a:rPr lang="fr-FR" sz="1400" b="1" dirty="0" err="1">
                <a:solidFill>
                  <a:schemeClr val="accent5"/>
                </a:solidFill>
                <a:latin typeface="Roboto" panose="02000000000000000000" pitchFamily="2" charset="0"/>
                <a:ea typeface="Roboto" panose="02000000000000000000" pitchFamily="2" charset="0"/>
                <a:cs typeface="Roboto" panose="02000000000000000000" pitchFamily="2" charset="0"/>
              </a:rPr>
              <a:t>Hd</a:t>
            </a:r>
            <a:r>
              <a:rPr lang="fr-FR" sz="1400" dirty="0">
                <a:latin typeface="Roboto" panose="02000000000000000000" pitchFamily="2" charset="0"/>
                <a:ea typeface="Roboto" panose="02000000000000000000" pitchFamily="2" charset="0"/>
                <a:cs typeface="Roboto" panose="02000000000000000000" pitchFamily="2" charset="0"/>
              </a:rPr>
              <a:t> =&gt; 1080 pixels de large x 720 px de hauteur ou 1440 px de large x 1080 px de</a:t>
            </a:r>
            <a:br>
              <a:rPr lang="fr-FR" sz="1400" dirty="0">
                <a:latin typeface="Roboto" panose="02000000000000000000" pitchFamily="2" charset="0"/>
                <a:ea typeface="Roboto" panose="02000000000000000000" pitchFamily="2" charset="0"/>
                <a:cs typeface="Roboto" panose="02000000000000000000" pitchFamily="2" charset="0"/>
              </a:rPr>
            </a:br>
            <a:r>
              <a:rPr lang="fr-FR" sz="1400" dirty="0">
                <a:latin typeface="Roboto" panose="02000000000000000000" pitchFamily="2" charset="0"/>
                <a:ea typeface="Roboto" panose="02000000000000000000" pitchFamily="2" charset="0"/>
                <a:cs typeface="Roboto" panose="02000000000000000000" pitchFamily="2" charset="0"/>
              </a:rPr>
              <a:t>hauteur,</a:t>
            </a:r>
          </a:p>
          <a:p>
            <a:pPr marL="285750" indent="-285750">
              <a:buFont typeface="Wingdings" panose="05000000000000000000" pitchFamily="2" charset="2"/>
              <a:buChar char="Ø"/>
            </a:pPr>
            <a:r>
              <a:rPr lang="fr-FR" sz="1400" dirty="0">
                <a:solidFill>
                  <a:schemeClr val="accent5"/>
                </a:solidFill>
                <a:latin typeface="Roboto" panose="02000000000000000000" pitchFamily="2" charset="0"/>
                <a:ea typeface="Roboto" panose="02000000000000000000" pitchFamily="2" charset="0"/>
                <a:cs typeface="Roboto" panose="02000000000000000000" pitchFamily="2" charset="0"/>
              </a:rPr>
              <a:t>Full HD </a:t>
            </a:r>
            <a:r>
              <a:rPr lang="fr-FR" sz="1400" dirty="0">
                <a:latin typeface="Roboto" panose="02000000000000000000" pitchFamily="2" charset="0"/>
                <a:ea typeface="Roboto" panose="02000000000000000000" pitchFamily="2" charset="0"/>
                <a:cs typeface="Roboto" panose="02000000000000000000" pitchFamily="2" charset="0"/>
              </a:rPr>
              <a:t>=&gt; 1920 px x 1080 px</a:t>
            </a:r>
          </a:p>
          <a:p>
            <a:pPr marL="285750" indent="-285750">
              <a:buFont typeface="Wingdings" panose="05000000000000000000" pitchFamily="2" charset="2"/>
              <a:buChar char="Ø"/>
            </a:pPr>
            <a:r>
              <a:rPr lang="fr-FR" sz="1400" dirty="0">
                <a:solidFill>
                  <a:schemeClr val="accent5"/>
                </a:solidFill>
                <a:latin typeface="Roboto" panose="02000000000000000000" pitchFamily="2" charset="0"/>
                <a:ea typeface="Roboto" panose="02000000000000000000" pitchFamily="2" charset="0"/>
                <a:cs typeface="Roboto" panose="02000000000000000000" pitchFamily="2" charset="0"/>
              </a:rPr>
              <a:t>SD</a:t>
            </a:r>
            <a:r>
              <a:rPr lang="fr-FR" sz="1400" dirty="0">
                <a:latin typeface="Roboto" panose="02000000000000000000" pitchFamily="2" charset="0"/>
                <a:ea typeface="Roboto" panose="02000000000000000000" pitchFamily="2" charset="0"/>
                <a:cs typeface="Roboto" panose="02000000000000000000" pitchFamily="2" charset="0"/>
              </a:rPr>
              <a:t> =&gt; 768 px x 576 px</a:t>
            </a:r>
          </a:p>
        </p:txBody>
      </p:sp>
      <p:pic>
        <p:nvPicPr>
          <p:cNvPr id="13" name="Espace réservé du contenu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82" y="4521379"/>
            <a:ext cx="1219200" cy="1219200"/>
          </a:xfrm>
          <a:prstGeom prst="rect">
            <a:avLst/>
          </a:prstGeom>
        </p:spPr>
      </p:pic>
      <p:sp>
        <p:nvSpPr>
          <p:cNvPr id="14" name="ZoneTexte 13"/>
          <p:cNvSpPr txBox="1"/>
          <p:nvPr/>
        </p:nvSpPr>
        <p:spPr>
          <a:xfrm>
            <a:off x="1790061" y="4631887"/>
            <a:ext cx="8499443" cy="523220"/>
          </a:xfrm>
          <a:prstGeom prst="rect">
            <a:avLst/>
          </a:prstGeom>
          <a:noFill/>
        </p:spPr>
        <p:txBody>
          <a:bodyPr wrap="none" rtlCol="0">
            <a:spAutoFit/>
          </a:bodyPr>
          <a:lstStyle/>
          <a:p>
            <a:r>
              <a:rPr lang="fr-FR" sz="2800" b="1" dirty="0">
                <a:solidFill>
                  <a:schemeClr val="accent5"/>
                </a:solidFill>
                <a:latin typeface="Batang" panose="02030600000101010101" pitchFamily="18" charset="-127"/>
                <a:ea typeface="Batang" panose="02030600000101010101" pitchFamily="18" charset="-127"/>
              </a:rPr>
              <a:t>Fréquence des images (FPS – </a:t>
            </a:r>
            <a:r>
              <a:rPr lang="fr-FR" sz="2800" b="1" i="1" dirty="0">
                <a:solidFill>
                  <a:schemeClr val="accent5"/>
                </a:solidFill>
                <a:latin typeface="Batang" panose="02030600000101010101" pitchFamily="18" charset="-127"/>
                <a:ea typeface="Batang" panose="02030600000101010101" pitchFamily="18" charset="-127"/>
              </a:rPr>
              <a:t>Frame per second</a:t>
            </a:r>
            <a:r>
              <a:rPr lang="fr-FR" sz="2800" b="1" dirty="0">
                <a:solidFill>
                  <a:schemeClr val="accent5"/>
                </a:solidFill>
                <a:latin typeface="Batang" panose="02030600000101010101" pitchFamily="18" charset="-127"/>
                <a:ea typeface="Batang" panose="02030600000101010101" pitchFamily="18" charset="-127"/>
              </a:rPr>
              <a:t>)</a:t>
            </a:r>
          </a:p>
        </p:txBody>
      </p:sp>
      <p:sp>
        <p:nvSpPr>
          <p:cNvPr id="15" name="ZoneTexte 14"/>
          <p:cNvSpPr txBox="1"/>
          <p:nvPr/>
        </p:nvSpPr>
        <p:spPr>
          <a:xfrm>
            <a:off x="1867880" y="5205211"/>
            <a:ext cx="10109125" cy="1169551"/>
          </a:xfrm>
          <a:prstGeom prst="rect">
            <a:avLst/>
          </a:prstGeom>
          <a:noFill/>
        </p:spPr>
        <p:txBody>
          <a:bodyPr wrap="square" rtlCol="0">
            <a:spAutoFit/>
          </a:bodyPr>
          <a:lstStyle/>
          <a:p>
            <a:r>
              <a:rPr lang="fr-FR" sz="1400" dirty="0">
                <a:latin typeface="Roboto" panose="02000000000000000000" pitchFamily="2" charset="0"/>
                <a:ea typeface="Roboto" panose="02000000000000000000" pitchFamily="2" charset="0"/>
                <a:cs typeface="Roboto" panose="02000000000000000000" pitchFamily="2" charset="0"/>
              </a:rPr>
              <a:t>Notion héritée de la télévision à tubes cathodiques, il s’agit du nombre maximal d’images</a:t>
            </a:r>
            <a:br>
              <a:rPr lang="fr-FR" sz="1400" dirty="0">
                <a:latin typeface="Roboto" panose="02000000000000000000" pitchFamily="2" charset="0"/>
                <a:ea typeface="Roboto" panose="02000000000000000000" pitchFamily="2" charset="0"/>
                <a:cs typeface="Roboto" panose="02000000000000000000" pitchFamily="2" charset="0"/>
              </a:rPr>
            </a:br>
            <a:r>
              <a:rPr lang="fr-FR" sz="1400" dirty="0">
                <a:latin typeface="Roboto" panose="02000000000000000000" pitchFamily="2" charset="0"/>
                <a:ea typeface="Roboto" panose="02000000000000000000" pitchFamily="2" charset="0"/>
                <a:cs typeface="Roboto" panose="02000000000000000000" pitchFamily="2" charset="0"/>
              </a:rPr>
              <a:t>affichage par seconde. Souvent située entre 25 et 30 </a:t>
            </a:r>
            <a:r>
              <a:rPr lang="fr-FR" sz="1400" dirty="0" err="1">
                <a:latin typeface="Roboto" panose="02000000000000000000" pitchFamily="2" charset="0"/>
                <a:ea typeface="Roboto" panose="02000000000000000000" pitchFamily="2" charset="0"/>
                <a:cs typeface="Roboto" panose="02000000000000000000" pitchFamily="2" charset="0"/>
              </a:rPr>
              <a:t>img</a:t>
            </a:r>
            <a:r>
              <a:rPr lang="fr-FR" sz="1400" dirty="0">
                <a:latin typeface="Roboto" panose="02000000000000000000" pitchFamily="2" charset="0"/>
                <a:ea typeface="Roboto" panose="02000000000000000000" pitchFamily="2" charset="0"/>
                <a:cs typeface="Roboto" panose="02000000000000000000" pitchFamily="2" charset="0"/>
              </a:rPr>
              <a:t>/secondes. Il est possible d’exporter une vidéo filmée en 30 </a:t>
            </a:r>
            <a:r>
              <a:rPr lang="fr-FR" sz="1400" dirty="0" err="1">
                <a:latin typeface="Roboto" panose="02000000000000000000" pitchFamily="2" charset="0"/>
                <a:ea typeface="Roboto" panose="02000000000000000000" pitchFamily="2" charset="0"/>
                <a:cs typeface="Roboto" panose="02000000000000000000" pitchFamily="2" charset="0"/>
              </a:rPr>
              <a:t>img</a:t>
            </a:r>
            <a:r>
              <a:rPr lang="fr-FR" sz="1400" dirty="0">
                <a:latin typeface="Roboto" panose="02000000000000000000" pitchFamily="2" charset="0"/>
                <a:ea typeface="Roboto" panose="02000000000000000000" pitchFamily="2" charset="0"/>
                <a:cs typeface="Roboto" panose="02000000000000000000" pitchFamily="2" charset="0"/>
              </a:rPr>
              <a:t>/secondes en 25 </a:t>
            </a:r>
            <a:r>
              <a:rPr lang="fr-FR" sz="1400" dirty="0" err="1">
                <a:latin typeface="Roboto" panose="02000000000000000000" pitchFamily="2" charset="0"/>
                <a:ea typeface="Roboto" panose="02000000000000000000" pitchFamily="2" charset="0"/>
                <a:cs typeface="Roboto" panose="02000000000000000000" pitchFamily="2" charset="0"/>
              </a:rPr>
              <a:t>img</a:t>
            </a:r>
            <a:r>
              <a:rPr lang="fr-FR" sz="1400" dirty="0">
                <a:latin typeface="Roboto" panose="02000000000000000000" pitchFamily="2" charset="0"/>
                <a:ea typeface="Roboto" panose="02000000000000000000" pitchFamily="2" charset="0"/>
                <a:cs typeface="Roboto" panose="02000000000000000000" pitchFamily="2" charset="0"/>
              </a:rPr>
              <a:t>/secondes.</a:t>
            </a:r>
          </a:p>
          <a:p>
            <a:r>
              <a:rPr lang="fr-FR" sz="1400" dirty="0">
                <a:latin typeface="Roboto" panose="02000000000000000000" pitchFamily="2" charset="0"/>
                <a:ea typeface="Roboto" panose="02000000000000000000" pitchFamily="2" charset="0"/>
                <a:cs typeface="Roboto" panose="02000000000000000000" pitchFamily="2" charset="0"/>
              </a:rPr>
              <a:t>Certains caméscopes permettent d’atteindre 50 ou 60 </a:t>
            </a:r>
            <a:r>
              <a:rPr lang="fr-FR" sz="1400" dirty="0" err="1">
                <a:latin typeface="Roboto" panose="02000000000000000000" pitchFamily="2" charset="0"/>
                <a:ea typeface="Roboto" panose="02000000000000000000" pitchFamily="2" charset="0"/>
                <a:cs typeface="Roboto" panose="02000000000000000000" pitchFamily="2" charset="0"/>
              </a:rPr>
              <a:t>img</a:t>
            </a:r>
            <a:r>
              <a:rPr lang="fr-FR" sz="1400" dirty="0">
                <a:latin typeface="Roboto" panose="02000000000000000000" pitchFamily="2" charset="0"/>
                <a:ea typeface="Roboto" panose="02000000000000000000" pitchFamily="2" charset="0"/>
                <a:cs typeface="Roboto" panose="02000000000000000000" pitchFamily="2" charset="0"/>
              </a:rPr>
              <a:t>/seconde ce qui permet une</a:t>
            </a:r>
            <a:br>
              <a:rPr lang="fr-FR" sz="1400" dirty="0">
                <a:latin typeface="Roboto" panose="02000000000000000000" pitchFamily="2" charset="0"/>
                <a:ea typeface="Roboto" panose="02000000000000000000" pitchFamily="2" charset="0"/>
                <a:cs typeface="Roboto" panose="02000000000000000000" pitchFamily="2" charset="0"/>
              </a:rPr>
            </a:br>
            <a:r>
              <a:rPr lang="fr-FR" sz="1400" dirty="0">
                <a:latin typeface="Roboto" panose="02000000000000000000" pitchFamily="2" charset="0"/>
                <a:ea typeface="Roboto" panose="02000000000000000000" pitchFamily="2" charset="0"/>
                <a:cs typeface="Roboto" panose="02000000000000000000" pitchFamily="2" charset="0"/>
              </a:rPr>
              <a:t>meilleure fluidité, notamment si l’on fait des ralentis.</a:t>
            </a:r>
          </a:p>
        </p:txBody>
      </p:sp>
      <p:sp>
        <p:nvSpPr>
          <p:cNvPr id="19" name="ZoneTexte 18"/>
          <p:cNvSpPr txBox="1"/>
          <p:nvPr/>
        </p:nvSpPr>
        <p:spPr>
          <a:xfrm>
            <a:off x="1788834" y="2710096"/>
            <a:ext cx="3653564" cy="523220"/>
          </a:xfrm>
          <a:prstGeom prst="rect">
            <a:avLst/>
          </a:prstGeom>
          <a:noFill/>
        </p:spPr>
        <p:txBody>
          <a:bodyPr wrap="none" rtlCol="0">
            <a:spAutoFit/>
          </a:bodyPr>
          <a:lstStyle/>
          <a:p>
            <a:r>
              <a:rPr lang="fr-FR" sz="2800" b="1" dirty="0">
                <a:solidFill>
                  <a:schemeClr val="accent5"/>
                </a:solidFill>
                <a:latin typeface="Batang" panose="02030600000101010101" pitchFamily="18" charset="-127"/>
                <a:ea typeface="Batang" panose="02030600000101010101" pitchFamily="18" charset="-127"/>
              </a:rPr>
              <a:t>Définition de l’image</a:t>
            </a:r>
          </a:p>
        </p:txBody>
      </p:sp>
    </p:spTree>
    <p:extLst>
      <p:ext uri="{BB962C8B-B14F-4D97-AF65-F5344CB8AC3E}">
        <p14:creationId xmlns:p14="http://schemas.microsoft.com/office/powerpoint/2010/main" val="24056137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Vidéo numérique : notions de base du montage</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123</a:t>
            </a:fld>
            <a:endParaRPr lang="fr-FR"/>
          </a:p>
        </p:txBody>
      </p:sp>
      <p:pic>
        <p:nvPicPr>
          <p:cNvPr id="7"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2967" y="1632998"/>
            <a:ext cx="1219200" cy="1219200"/>
          </a:xfrm>
          <a:prstGeom prst="rect">
            <a:avLst/>
          </a:prstGeom>
        </p:spPr>
      </p:pic>
      <p:sp>
        <p:nvSpPr>
          <p:cNvPr id="8" name="ZoneTexte 7"/>
          <p:cNvSpPr txBox="1"/>
          <p:nvPr/>
        </p:nvSpPr>
        <p:spPr>
          <a:xfrm>
            <a:off x="1786746" y="1743506"/>
            <a:ext cx="2627642" cy="523220"/>
          </a:xfrm>
          <a:prstGeom prst="rect">
            <a:avLst/>
          </a:prstGeom>
          <a:noFill/>
        </p:spPr>
        <p:txBody>
          <a:bodyPr wrap="none" rtlCol="0">
            <a:spAutoFit/>
          </a:bodyPr>
          <a:lstStyle/>
          <a:p>
            <a:r>
              <a:rPr lang="fr-FR" sz="2800" b="1" dirty="0">
                <a:solidFill>
                  <a:schemeClr val="accent5"/>
                </a:solidFill>
                <a:latin typeface="Batang" panose="02030600000101010101" pitchFamily="18" charset="-127"/>
                <a:ea typeface="Batang" panose="02030600000101010101" pitchFamily="18" charset="-127"/>
              </a:rPr>
              <a:t>Entrelacement</a:t>
            </a:r>
          </a:p>
        </p:txBody>
      </p:sp>
      <p:sp>
        <p:nvSpPr>
          <p:cNvPr id="9" name="ZoneTexte 8"/>
          <p:cNvSpPr txBox="1"/>
          <p:nvPr/>
        </p:nvSpPr>
        <p:spPr>
          <a:xfrm>
            <a:off x="1864566" y="2232144"/>
            <a:ext cx="9724459" cy="954107"/>
          </a:xfrm>
          <a:prstGeom prst="rect">
            <a:avLst/>
          </a:prstGeom>
          <a:noFill/>
        </p:spPr>
        <p:txBody>
          <a:bodyPr wrap="square" rtlCol="0">
            <a:spAutoFit/>
          </a:bodyPr>
          <a:lstStyle/>
          <a:p>
            <a:r>
              <a:rPr lang="fr-FR" sz="1400" dirty="0">
                <a:latin typeface="Roboto" panose="02000000000000000000" pitchFamily="2" charset="0"/>
                <a:ea typeface="Roboto" panose="02000000000000000000" pitchFamily="2" charset="0"/>
                <a:cs typeface="Roboto" panose="02000000000000000000" pitchFamily="2" charset="0"/>
              </a:rPr>
              <a:t>Les images vidéo peuvent être dans un mode entrelacé ou progressif, qui est généralement noté par un "i" ("</a:t>
            </a:r>
            <a:r>
              <a:rPr lang="fr-FR" sz="1400" dirty="0" err="1">
                <a:latin typeface="Roboto" panose="02000000000000000000" pitchFamily="2" charset="0"/>
                <a:ea typeface="Roboto" panose="02000000000000000000" pitchFamily="2" charset="0"/>
                <a:cs typeface="Roboto" panose="02000000000000000000" pitchFamily="2" charset="0"/>
              </a:rPr>
              <a:t>interlace</a:t>
            </a:r>
            <a:r>
              <a:rPr lang="fr-FR" sz="1400" dirty="0">
                <a:latin typeface="Roboto" panose="02000000000000000000" pitchFamily="2" charset="0"/>
                <a:ea typeface="Roboto" panose="02000000000000000000" pitchFamily="2" charset="0"/>
                <a:cs typeface="Roboto" panose="02000000000000000000" pitchFamily="2" charset="0"/>
              </a:rPr>
              <a:t>", entrelacé) ou un "p" (progressive) comme ceci: 1080×720i ou 1080×720p.</a:t>
            </a:r>
            <a:br>
              <a:rPr lang="fr-FR" sz="1400" dirty="0">
                <a:latin typeface="Roboto" panose="02000000000000000000" pitchFamily="2" charset="0"/>
                <a:ea typeface="Roboto" panose="02000000000000000000" pitchFamily="2" charset="0"/>
                <a:cs typeface="Roboto" panose="02000000000000000000" pitchFamily="2" charset="0"/>
              </a:rPr>
            </a:br>
            <a:r>
              <a:rPr lang="fr-FR" sz="1400" dirty="0">
                <a:latin typeface="Roboto" panose="02000000000000000000" pitchFamily="2" charset="0"/>
                <a:ea typeface="Roboto" panose="02000000000000000000" pitchFamily="2" charset="0"/>
                <a:cs typeface="Roboto" panose="02000000000000000000" pitchFamily="2" charset="0"/>
              </a:rPr>
              <a:t>Cette notion n’a plus beaucoup d’importance sauf en cas d’affichage sur un écran à tube cathodique (ce qui est désormais rare) ou sauf si la plateforme d’export (</a:t>
            </a:r>
            <a:r>
              <a:rPr lang="fr-FR" sz="1400" dirty="0" err="1">
                <a:latin typeface="Roboto" panose="02000000000000000000" pitchFamily="2" charset="0"/>
                <a:ea typeface="Roboto" panose="02000000000000000000" pitchFamily="2" charset="0"/>
                <a:cs typeface="Roboto" panose="02000000000000000000" pitchFamily="2" charset="0"/>
              </a:rPr>
              <a:t>vimeo</a:t>
            </a:r>
            <a:r>
              <a:rPr lang="fr-FR" sz="1400" dirty="0">
                <a:latin typeface="Roboto" panose="02000000000000000000" pitchFamily="2" charset="0"/>
                <a:ea typeface="Roboto" panose="02000000000000000000" pitchFamily="2" charset="0"/>
                <a:cs typeface="Roboto" panose="02000000000000000000" pitchFamily="2" charset="0"/>
              </a:rPr>
              <a:t>, </a:t>
            </a:r>
            <a:r>
              <a:rPr lang="fr-FR" sz="1400" dirty="0" err="1">
                <a:latin typeface="Roboto" panose="02000000000000000000" pitchFamily="2" charset="0"/>
                <a:ea typeface="Roboto" panose="02000000000000000000" pitchFamily="2" charset="0"/>
                <a:cs typeface="Roboto" panose="02000000000000000000" pitchFamily="2" charset="0"/>
              </a:rPr>
              <a:t>you</a:t>
            </a:r>
            <a:r>
              <a:rPr lang="fr-FR" sz="1400" dirty="0">
                <a:latin typeface="Roboto" panose="02000000000000000000" pitchFamily="2" charset="0"/>
                <a:ea typeface="Roboto" panose="02000000000000000000" pitchFamily="2" charset="0"/>
                <a:cs typeface="Roboto" panose="02000000000000000000" pitchFamily="2" charset="0"/>
              </a:rPr>
              <a:t> tube …) fait des recommandations a ce sujet.</a:t>
            </a:r>
          </a:p>
        </p:txBody>
      </p:sp>
      <p:pic>
        <p:nvPicPr>
          <p:cNvPr id="10" name="Espace réservé du contenu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19" y="3635839"/>
            <a:ext cx="1219200" cy="1219200"/>
          </a:xfrm>
          <a:prstGeom prst="rect">
            <a:avLst/>
          </a:prstGeom>
        </p:spPr>
      </p:pic>
      <p:sp>
        <p:nvSpPr>
          <p:cNvPr id="12" name="ZoneTexte 11"/>
          <p:cNvSpPr txBox="1"/>
          <p:nvPr/>
        </p:nvSpPr>
        <p:spPr>
          <a:xfrm>
            <a:off x="1861320" y="4238695"/>
            <a:ext cx="9921688" cy="1384995"/>
          </a:xfrm>
          <a:prstGeom prst="rect">
            <a:avLst/>
          </a:prstGeom>
          <a:noFill/>
        </p:spPr>
        <p:txBody>
          <a:bodyPr wrap="square" rtlCol="0">
            <a:spAutoFit/>
          </a:bodyPr>
          <a:lstStyle/>
          <a:p>
            <a:r>
              <a:rPr lang="fr-FR" sz="1400" dirty="0">
                <a:latin typeface="Roboto" panose="02000000000000000000" pitchFamily="2" charset="0"/>
                <a:ea typeface="Roboto" panose="02000000000000000000" pitchFamily="2" charset="0"/>
                <a:cs typeface="Roboto" panose="02000000000000000000" pitchFamily="2" charset="0"/>
              </a:rPr>
              <a:t>Pour la vidéo aussi, il ne faut pas confondre format de fichiers (conteneurs) et codecs (programme de compression codant le flux vidéo). Ainsi le même format de fichiers peut utiliser des codecs différents.</a:t>
            </a:r>
          </a:p>
          <a:p>
            <a:r>
              <a:rPr lang="fr-FR" sz="1400" dirty="0">
                <a:latin typeface="Roboto" panose="02000000000000000000" pitchFamily="2" charset="0"/>
                <a:ea typeface="Roboto" panose="02000000000000000000" pitchFamily="2" charset="0"/>
                <a:cs typeface="Roboto" panose="02000000000000000000" pitchFamily="2" charset="0"/>
              </a:rPr>
              <a:t>Les codecs sont de qualité différente.</a:t>
            </a:r>
          </a:p>
          <a:p>
            <a:r>
              <a:rPr lang="fr-FR" sz="1400" dirty="0">
                <a:latin typeface="Roboto" panose="02000000000000000000" pitchFamily="2" charset="0"/>
                <a:ea typeface="Roboto" panose="02000000000000000000" pitchFamily="2" charset="0"/>
                <a:cs typeface="Roboto" panose="02000000000000000000" pitchFamily="2" charset="0"/>
              </a:rPr>
              <a:t>Certains sont propriétaires (attention a la compatibilité) et d’autres libres.</a:t>
            </a:r>
          </a:p>
          <a:p>
            <a:r>
              <a:rPr lang="fr-FR" sz="1400" dirty="0">
                <a:latin typeface="Roboto" panose="02000000000000000000" pitchFamily="2" charset="0"/>
                <a:ea typeface="Roboto" panose="02000000000000000000" pitchFamily="2" charset="0"/>
                <a:cs typeface="Roboto" panose="02000000000000000000" pitchFamily="2" charset="0"/>
              </a:rPr>
              <a:t>Certains sont plus répandus que d’autres et donc plus facilement utilisables sur divers supports.</a:t>
            </a:r>
          </a:p>
          <a:p>
            <a:r>
              <a:rPr lang="fr-FR" sz="1400" dirty="0">
                <a:latin typeface="Roboto" panose="02000000000000000000" pitchFamily="2" charset="0"/>
                <a:ea typeface="Roboto" panose="02000000000000000000" pitchFamily="2" charset="0"/>
                <a:cs typeface="Roboto" panose="02000000000000000000" pitchFamily="2" charset="0"/>
              </a:rPr>
              <a:t>Quelques codecs vidéo courants : H264, </a:t>
            </a:r>
            <a:r>
              <a:rPr lang="fr-FR" sz="1400" dirty="0" err="1">
                <a:latin typeface="Roboto" panose="02000000000000000000" pitchFamily="2" charset="0"/>
                <a:ea typeface="Roboto" panose="02000000000000000000" pitchFamily="2" charset="0"/>
                <a:cs typeface="Roboto" panose="02000000000000000000" pitchFamily="2" charset="0"/>
              </a:rPr>
              <a:t>DivX</a:t>
            </a:r>
            <a:r>
              <a:rPr lang="fr-FR" sz="1400" dirty="0">
                <a:latin typeface="Roboto" panose="02000000000000000000" pitchFamily="2" charset="0"/>
                <a:ea typeface="Roboto" panose="02000000000000000000" pitchFamily="2" charset="0"/>
                <a:cs typeface="Roboto" panose="02000000000000000000" pitchFamily="2" charset="0"/>
              </a:rPr>
              <a:t>, </a:t>
            </a:r>
            <a:r>
              <a:rPr lang="fr-FR" sz="1400" dirty="0" err="1">
                <a:latin typeface="Roboto" panose="02000000000000000000" pitchFamily="2" charset="0"/>
                <a:ea typeface="Roboto" panose="02000000000000000000" pitchFamily="2" charset="0"/>
                <a:cs typeface="Roboto" panose="02000000000000000000" pitchFamily="2" charset="0"/>
              </a:rPr>
              <a:t>Xvid</a:t>
            </a:r>
            <a:r>
              <a:rPr lang="fr-FR" sz="1400" dirty="0">
                <a:latin typeface="Roboto" panose="02000000000000000000" pitchFamily="2" charset="0"/>
                <a:ea typeface="Roboto" panose="02000000000000000000" pitchFamily="2" charset="0"/>
                <a:cs typeface="Roboto" panose="02000000000000000000" pitchFamily="2" charset="0"/>
              </a:rPr>
              <a:t>, MPEG-4, MPEG-2, etc.</a:t>
            </a:r>
          </a:p>
        </p:txBody>
      </p:sp>
      <p:sp>
        <p:nvSpPr>
          <p:cNvPr id="19" name="ZoneTexte 18"/>
          <p:cNvSpPr txBox="1"/>
          <p:nvPr/>
        </p:nvSpPr>
        <p:spPr>
          <a:xfrm>
            <a:off x="1788834" y="3737228"/>
            <a:ext cx="1420582" cy="523220"/>
          </a:xfrm>
          <a:prstGeom prst="rect">
            <a:avLst/>
          </a:prstGeom>
          <a:noFill/>
        </p:spPr>
        <p:txBody>
          <a:bodyPr wrap="none" rtlCol="0">
            <a:spAutoFit/>
          </a:bodyPr>
          <a:lstStyle/>
          <a:p>
            <a:r>
              <a:rPr lang="fr-FR" sz="2800" b="1" dirty="0">
                <a:solidFill>
                  <a:schemeClr val="accent5"/>
                </a:solidFill>
                <a:latin typeface="Batang" panose="02030600000101010101" pitchFamily="18" charset="-127"/>
                <a:ea typeface="Batang" panose="02030600000101010101" pitchFamily="18" charset="-127"/>
              </a:rPr>
              <a:t>Codecs</a:t>
            </a:r>
          </a:p>
        </p:txBody>
      </p:sp>
      <p:sp>
        <p:nvSpPr>
          <p:cNvPr id="16" name="ZoneTexte 15"/>
          <p:cNvSpPr txBox="1"/>
          <p:nvPr/>
        </p:nvSpPr>
        <p:spPr>
          <a:xfrm>
            <a:off x="1786746" y="6034522"/>
            <a:ext cx="10144867" cy="307777"/>
          </a:xfrm>
          <a:prstGeom prst="rect">
            <a:avLst/>
          </a:prstGeom>
          <a:noFill/>
        </p:spPr>
        <p:txBody>
          <a:bodyPr wrap="square" rtlCol="0">
            <a:spAutoFit/>
          </a:bodyPr>
          <a:lstStyle/>
          <a:p>
            <a:r>
              <a:rPr lang="fr-FR" sz="1400" b="1" dirty="0">
                <a:solidFill>
                  <a:srgbClr val="FF8000"/>
                </a:solidFill>
                <a:latin typeface="Roboto" panose="02000000000000000000" pitchFamily="2" charset="0"/>
                <a:ea typeface="Roboto" panose="02000000000000000000" pitchFamily="2" charset="0"/>
                <a:cs typeface="Roboto" panose="02000000000000000000" pitchFamily="2" charset="0"/>
              </a:rPr>
              <a:t>Source : </a:t>
            </a:r>
            <a:r>
              <a:rPr lang="fr-FR" sz="1400" b="1" dirty="0">
                <a:solidFill>
                  <a:schemeClr val="accent2"/>
                </a:solidFill>
                <a:latin typeface="Roboto" panose="02000000000000000000" pitchFamily="2" charset="0"/>
                <a:ea typeface="Roboto" panose="02000000000000000000" pitchFamily="2" charset="0"/>
                <a:cs typeface="Roboto" panose="02000000000000000000" pitchFamily="2" charset="0"/>
                <a:hlinkClick r:id="rId4"/>
              </a:rPr>
              <a:t>N</a:t>
            </a:r>
            <a:r>
              <a:rPr lang="fr-FR" sz="1400" b="1" dirty="0">
                <a:solidFill>
                  <a:schemeClr val="accent2"/>
                </a:solidFill>
                <a:hlinkClick r:id="rId4"/>
              </a:rPr>
              <a:t>otions de base pour la vidéo: définition, fréquence d’images, entrelacement, codecs et codage des pixels</a:t>
            </a:r>
            <a:endParaRPr lang="fr-FR" sz="1400" b="1" dirty="0">
              <a:solidFill>
                <a:schemeClr val="accent2"/>
              </a:solidFill>
            </a:endParaRPr>
          </a:p>
        </p:txBody>
      </p:sp>
    </p:spTree>
    <p:extLst>
      <p:ext uri="{BB962C8B-B14F-4D97-AF65-F5344CB8AC3E}">
        <p14:creationId xmlns:p14="http://schemas.microsoft.com/office/powerpoint/2010/main" val="42669958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621" y="979710"/>
            <a:ext cx="11661321" cy="841602"/>
          </a:xfrm>
        </p:spPr>
        <p:txBody>
          <a:bodyPr>
            <a:noAutofit/>
          </a:bodyPr>
          <a:lstStyle/>
          <a:p>
            <a:r>
              <a:rPr lang="fr-FR" sz="2700" dirty="0"/>
              <a:t>Vidéo : exporter son montage pour </a:t>
            </a:r>
            <a:r>
              <a:rPr lang="fr-FR" sz="2700" dirty="0" err="1"/>
              <a:t>youtube</a:t>
            </a:r>
            <a:r>
              <a:rPr lang="fr-FR" sz="2700" dirty="0"/>
              <a:t> et </a:t>
            </a:r>
            <a:r>
              <a:rPr lang="fr-FR" sz="2700" dirty="0" err="1"/>
              <a:t>viméo</a:t>
            </a:r>
            <a:endParaRPr lang="fr-FR" sz="2700" dirty="0"/>
          </a:p>
        </p:txBody>
      </p:sp>
      <p:sp>
        <p:nvSpPr>
          <p:cNvPr id="3" name="Espace réservé du contenu 2"/>
          <p:cNvSpPr>
            <a:spLocks noGrp="1"/>
          </p:cNvSpPr>
          <p:nvPr>
            <p:ph idx="1"/>
          </p:nvPr>
        </p:nvSpPr>
        <p:spPr>
          <a:xfrm>
            <a:off x="52639" y="1597309"/>
            <a:ext cx="5872174" cy="5007545"/>
          </a:xfrm>
        </p:spPr>
        <p:txBody>
          <a:bodyPr>
            <a:normAutofit fontScale="92500" lnSpcReduction="10000"/>
          </a:bodyPr>
          <a:lstStyle/>
          <a:p>
            <a:r>
              <a:rPr lang="fr-FR" sz="2600" dirty="0"/>
              <a:t>Paramètres conseillés pour </a:t>
            </a:r>
            <a:r>
              <a:rPr lang="fr-FR" sz="2600" dirty="0" err="1"/>
              <a:t>Vimeo</a:t>
            </a:r>
            <a:endParaRPr lang="fr-FR" sz="2600" dirty="0"/>
          </a:p>
          <a:p>
            <a:pPr lvl="1">
              <a:buFont typeface="Wingdings" panose="05000000000000000000" pitchFamily="2" charset="2"/>
              <a:buChar char="Ø"/>
            </a:pPr>
            <a:r>
              <a:rPr lang="fr-FR" sz="2000" b="0" dirty="0"/>
              <a:t>Codec = H264</a:t>
            </a:r>
          </a:p>
          <a:p>
            <a:pPr lvl="1">
              <a:buFont typeface="Wingdings" panose="05000000000000000000" pitchFamily="2" charset="2"/>
              <a:buChar char="Ø"/>
            </a:pPr>
            <a:r>
              <a:rPr lang="fr-FR" sz="2000" b="0" dirty="0"/>
              <a:t>Fréquence d’images = 24/25/30 </a:t>
            </a:r>
            <a:r>
              <a:rPr lang="fr-FR" sz="2000" b="0" dirty="0" err="1"/>
              <a:t>img</a:t>
            </a:r>
            <a:r>
              <a:rPr lang="fr-FR" sz="2000" b="0" dirty="0"/>
              <a:t>/secondes (à choisir selon la fréquence d’enregistrement)</a:t>
            </a:r>
          </a:p>
          <a:p>
            <a:pPr lvl="1">
              <a:buFont typeface="Wingdings" panose="05000000000000000000" pitchFamily="2" charset="2"/>
              <a:buChar char="Ø"/>
            </a:pPr>
            <a:r>
              <a:rPr lang="fr-FR" sz="2000" b="0" dirty="0"/>
              <a:t>Débit vidéo = constant plutôt que variable</a:t>
            </a:r>
          </a:p>
          <a:p>
            <a:pPr lvl="1">
              <a:buFont typeface="Wingdings" panose="05000000000000000000" pitchFamily="2" charset="2"/>
              <a:buChar char="Ø"/>
            </a:pPr>
            <a:r>
              <a:rPr lang="fr-FR" sz="2000" b="0" dirty="0"/>
              <a:t>Débit linéaire (qui conditionne le rapport qualité/poids du fichier vidéo :</a:t>
            </a:r>
            <a:br>
              <a:rPr lang="fr-FR" sz="2000" b="0" dirty="0"/>
            </a:br>
            <a:r>
              <a:rPr lang="fr-FR" sz="2000" b="0" dirty="0"/>
              <a:t>SD = entre 2 et 5 Mbits/s</a:t>
            </a:r>
            <a:br>
              <a:rPr lang="fr-FR" sz="2000" b="0" dirty="0"/>
            </a:br>
            <a:r>
              <a:rPr lang="fr-FR" sz="2000" b="0" dirty="0"/>
              <a:t>HD = de 5 minimum à 20 Mbits/s</a:t>
            </a:r>
            <a:br>
              <a:rPr lang="fr-FR" sz="2000" b="0" dirty="0"/>
            </a:br>
            <a:r>
              <a:rPr lang="fr-FR" sz="2000" b="0" dirty="0"/>
              <a:t>HD 720p = de 5 à 10 Mbits/s</a:t>
            </a:r>
            <a:br>
              <a:rPr lang="fr-FR" sz="2000" b="0" dirty="0"/>
            </a:br>
            <a:r>
              <a:rPr lang="fr-FR" sz="2000" b="0" dirty="0"/>
              <a:t>HD 1080p = de 10 à 20 Mbits/s</a:t>
            </a:r>
          </a:p>
          <a:p>
            <a:pPr lvl="1">
              <a:buFont typeface="Wingdings" panose="05000000000000000000" pitchFamily="2" charset="2"/>
              <a:buChar char="Ø"/>
            </a:pPr>
            <a:r>
              <a:rPr lang="fr-FR" sz="2000" b="0" dirty="0"/>
              <a:t>Codecs non acceptés = Go2Meeting, </a:t>
            </a:r>
            <a:r>
              <a:rPr lang="fr-FR" sz="2000" b="0" dirty="0" err="1"/>
              <a:t>Canopus</a:t>
            </a:r>
            <a:r>
              <a:rPr lang="fr-FR" sz="2000" b="0" dirty="0"/>
              <a:t> HQ, Apple </a:t>
            </a:r>
            <a:r>
              <a:rPr lang="fr-FR" sz="2000" b="0" dirty="0" err="1"/>
              <a:t>Intermediate</a:t>
            </a:r>
            <a:r>
              <a:rPr lang="fr-FR" sz="2000" b="0" dirty="0"/>
              <a:t> Codec</a:t>
            </a:r>
          </a:p>
          <a:p>
            <a:pPr lvl="1">
              <a:buFont typeface="Wingdings" panose="05000000000000000000" pitchFamily="2" charset="2"/>
              <a:buChar char="Ø"/>
            </a:pPr>
            <a:r>
              <a:rPr lang="fr-FR" sz="2000" b="0" dirty="0"/>
              <a:t>Préconisations audio</a:t>
            </a:r>
            <a:br>
              <a:rPr lang="fr-FR" sz="2000" b="0" dirty="0"/>
            </a:br>
            <a:r>
              <a:rPr lang="fr-FR" sz="2000" b="0" dirty="0"/>
              <a:t>Codec AAC-LC</a:t>
            </a:r>
            <a:br>
              <a:rPr lang="fr-FR" sz="2000" b="0" dirty="0"/>
            </a:br>
            <a:r>
              <a:rPr lang="fr-FR" sz="2000" b="0" dirty="0"/>
              <a:t>Débit : 320 </a:t>
            </a:r>
            <a:r>
              <a:rPr lang="fr-FR" sz="2000" b="0" dirty="0" err="1"/>
              <a:t>kBits/s</a:t>
            </a:r>
            <a:r>
              <a:rPr lang="fr-FR" sz="2000" b="0" dirty="0"/>
              <a:t> en débit constant</a:t>
            </a:r>
          </a:p>
          <a:p>
            <a:pPr lvl="1">
              <a:buFont typeface="Wingdings" panose="05000000000000000000" pitchFamily="2" charset="2"/>
              <a:buChar char="Ø"/>
            </a:pPr>
            <a:r>
              <a:rPr lang="fr-FR" sz="2000" b="0" dirty="0"/>
              <a:t>Fréquence d’échantillonnage : 48 kHz ou identique à celui de l’enregistrement</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124</a:t>
            </a:fld>
            <a:endParaRPr lang="fr-FR"/>
          </a:p>
        </p:txBody>
      </p:sp>
      <p:sp>
        <p:nvSpPr>
          <p:cNvPr id="6" name="Espace réservé du contenu 2"/>
          <p:cNvSpPr txBox="1">
            <a:spLocks/>
          </p:cNvSpPr>
          <p:nvPr/>
        </p:nvSpPr>
        <p:spPr>
          <a:xfrm>
            <a:off x="5629851" y="2159823"/>
            <a:ext cx="6250486" cy="37024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600" dirty="0">
                <a:solidFill>
                  <a:schemeClr val="accent5"/>
                </a:solidFill>
              </a:rPr>
              <a:t>Paramètres conseillés pour YouTube</a:t>
            </a:r>
          </a:p>
          <a:p>
            <a:pPr lvl="1">
              <a:buFont typeface="Wingdings" panose="05000000000000000000" pitchFamily="2" charset="2"/>
              <a:buChar char="Ø"/>
            </a:pPr>
            <a:r>
              <a:rPr lang="fr-FR" sz="2000" b="0" dirty="0">
                <a:latin typeface="Roboto" panose="02000000000000000000" pitchFamily="2" charset="0"/>
                <a:ea typeface="Roboto" panose="02000000000000000000" pitchFamily="2" charset="0"/>
                <a:cs typeface="Roboto" panose="02000000000000000000" pitchFamily="2" charset="0"/>
              </a:rPr>
              <a:t>Codec = H264</a:t>
            </a:r>
          </a:p>
          <a:p>
            <a:pPr lvl="1">
              <a:buFont typeface="Wingdings" panose="05000000000000000000" pitchFamily="2" charset="2"/>
              <a:buChar char="Ø"/>
            </a:pPr>
            <a:r>
              <a:rPr lang="fr-FR" sz="2000" b="0" dirty="0">
                <a:latin typeface="Roboto" panose="02000000000000000000" pitchFamily="2" charset="0"/>
                <a:ea typeface="Roboto" panose="02000000000000000000" pitchFamily="2" charset="0"/>
                <a:cs typeface="Roboto" panose="02000000000000000000" pitchFamily="2" charset="0"/>
              </a:rPr>
              <a:t>Fréquence d’images = la même que celle de l’enregistrement</a:t>
            </a:r>
          </a:p>
          <a:p>
            <a:pPr lvl="1">
              <a:buFont typeface="Wingdings" panose="05000000000000000000" pitchFamily="2" charset="2"/>
              <a:buChar char="Ø"/>
            </a:pPr>
            <a:r>
              <a:rPr lang="fr-FR" sz="2000" b="0" dirty="0">
                <a:latin typeface="Roboto" panose="02000000000000000000" pitchFamily="2" charset="0"/>
                <a:ea typeface="Roboto" panose="02000000000000000000" pitchFamily="2" charset="0"/>
                <a:cs typeface="Roboto" panose="02000000000000000000" pitchFamily="2" charset="0"/>
              </a:rPr>
              <a:t>Conteneur = mp4</a:t>
            </a:r>
          </a:p>
          <a:p>
            <a:pPr lvl="1">
              <a:buFont typeface="Wingdings" panose="05000000000000000000" pitchFamily="2" charset="2"/>
              <a:buChar char="Ø"/>
            </a:pPr>
            <a:r>
              <a:rPr lang="fr-FR" sz="2000" b="0" dirty="0">
                <a:latin typeface="Roboto" panose="02000000000000000000" pitchFamily="2" charset="0"/>
                <a:ea typeface="Roboto" panose="02000000000000000000" pitchFamily="2" charset="0"/>
                <a:cs typeface="Roboto" panose="02000000000000000000" pitchFamily="2" charset="0"/>
              </a:rPr>
              <a:t>Standard d’affichage vidéo = YouTube toutes ses vidéos pour qu’elles soient lues en 16/9 quitte à mettre des bandes noires verticales</a:t>
            </a:r>
          </a:p>
          <a:p>
            <a:pPr lvl="1">
              <a:buFont typeface="Wingdings" panose="05000000000000000000" pitchFamily="2" charset="2"/>
              <a:buChar char="Ø"/>
            </a:pPr>
            <a:r>
              <a:rPr lang="fr-FR" sz="2000" b="0" dirty="0">
                <a:latin typeface="Roboto" panose="02000000000000000000" pitchFamily="2" charset="0"/>
                <a:ea typeface="Roboto" panose="02000000000000000000" pitchFamily="2" charset="0"/>
                <a:cs typeface="Roboto" panose="02000000000000000000" pitchFamily="2" charset="0"/>
              </a:rPr>
              <a:t>Débit vidéo = variable (cf. tableau ci-après)</a:t>
            </a:r>
          </a:p>
          <a:p>
            <a:pPr lvl="1">
              <a:buFont typeface="Wingdings" panose="05000000000000000000" pitchFamily="2" charset="2"/>
              <a:buChar char="Ø"/>
            </a:pPr>
            <a:r>
              <a:rPr lang="fr-FR" sz="2000" b="0" dirty="0">
                <a:latin typeface="Roboto" panose="02000000000000000000" pitchFamily="2" charset="0"/>
                <a:ea typeface="Roboto" panose="02000000000000000000" pitchFamily="2" charset="0"/>
                <a:cs typeface="Roboto" panose="02000000000000000000" pitchFamily="2" charset="0"/>
              </a:rPr>
              <a:t>Préconisations audio :</a:t>
            </a:r>
            <a:br>
              <a:rPr lang="fr-FR" sz="2000" b="0" dirty="0">
                <a:latin typeface="Roboto" panose="02000000000000000000" pitchFamily="2" charset="0"/>
                <a:ea typeface="Roboto" panose="02000000000000000000" pitchFamily="2" charset="0"/>
                <a:cs typeface="Roboto" panose="02000000000000000000" pitchFamily="2" charset="0"/>
              </a:rPr>
            </a:br>
            <a:r>
              <a:rPr lang="fr-FR" sz="2000" b="0" dirty="0">
                <a:latin typeface="Roboto" panose="02000000000000000000" pitchFamily="2" charset="0"/>
                <a:ea typeface="Roboto" panose="02000000000000000000" pitchFamily="2" charset="0"/>
                <a:cs typeface="Roboto" panose="02000000000000000000" pitchFamily="2" charset="0"/>
              </a:rPr>
              <a:t>Codec AAL-LC</a:t>
            </a:r>
            <a:br>
              <a:rPr lang="fr-FR" sz="2000" b="0" dirty="0">
                <a:latin typeface="Roboto" panose="02000000000000000000" pitchFamily="2" charset="0"/>
                <a:ea typeface="Roboto" panose="02000000000000000000" pitchFamily="2" charset="0"/>
                <a:cs typeface="Roboto" panose="02000000000000000000" pitchFamily="2" charset="0"/>
              </a:rPr>
            </a:br>
            <a:r>
              <a:rPr lang="fr-FR" sz="2000" b="0" dirty="0">
                <a:latin typeface="Roboto" panose="02000000000000000000" pitchFamily="2" charset="0"/>
                <a:ea typeface="Roboto" panose="02000000000000000000" pitchFamily="2" charset="0"/>
                <a:cs typeface="Roboto" panose="02000000000000000000" pitchFamily="2" charset="0"/>
              </a:rPr>
              <a:t>Fréquence d’échantillonnage : 48 ou 96 kHz</a:t>
            </a:r>
          </a:p>
          <a:p>
            <a:pPr marL="457200" lvl="1" indent="0">
              <a:buNone/>
            </a:pPr>
            <a:endParaRPr lang="fr-FR" sz="2200" dirty="0"/>
          </a:p>
        </p:txBody>
      </p:sp>
      <p:sp>
        <p:nvSpPr>
          <p:cNvPr id="7" name="ZoneTexte 6"/>
          <p:cNvSpPr txBox="1"/>
          <p:nvPr/>
        </p:nvSpPr>
        <p:spPr>
          <a:xfrm>
            <a:off x="5472699" y="6038309"/>
            <a:ext cx="6666662" cy="523220"/>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Sources : </a:t>
            </a:r>
          </a:p>
          <a:p>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3"/>
              </a:rPr>
              <a:t>Exporter sa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hlinkClick r:id="rId3"/>
              </a:rPr>
              <a:t>video</a:t>
            </a:r>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3"/>
              </a:rPr>
              <a:t> pour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hlinkClick r:id="rId3"/>
              </a:rPr>
              <a:t>Youtube</a:t>
            </a:r>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3"/>
              </a:rPr>
              <a:t> et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hlinkClick r:id="rId3"/>
              </a:rPr>
              <a:t>Vimeo</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3"/>
              </a:rPr>
              <a:t>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4"/>
              </a:rPr>
              <a:t>Plateforme </a:t>
            </a:r>
            <a:r>
              <a:rPr lang="fr-FR" sz="1400" b="1" dirty="0" err="1">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4"/>
              </a:rPr>
              <a:t>Vimeo</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5"/>
              </a:rPr>
              <a:t>Aide YouTube</a:t>
            </a:r>
            <a:endPar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9913908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461" y="979710"/>
            <a:ext cx="11661321" cy="841602"/>
          </a:xfrm>
        </p:spPr>
        <p:txBody>
          <a:bodyPr>
            <a:noAutofit/>
          </a:bodyPr>
          <a:lstStyle/>
          <a:p>
            <a:r>
              <a:rPr lang="fr-FR" sz="2700" dirty="0"/>
              <a:t>Vidéo : exporter son montage pour </a:t>
            </a:r>
            <a:r>
              <a:rPr lang="fr-FR" sz="2700" dirty="0" err="1"/>
              <a:t>youtube</a:t>
            </a:r>
            <a:r>
              <a:rPr lang="fr-FR" sz="2700" dirty="0"/>
              <a:t> et </a:t>
            </a:r>
            <a:r>
              <a:rPr lang="fr-FR" sz="2700" dirty="0" err="1"/>
              <a:t>vimeo</a:t>
            </a:r>
            <a:endParaRPr lang="fr-FR" sz="2700" dirty="0"/>
          </a:p>
        </p:txBody>
      </p:sp>
      <p:sp>
        <p:nvSpPr>
          <p:cNvPr id="3" name="Espace réservé du contenu 2"/>
          <p:cNvSpPr>
            <a:spLocks noGrp="1"/>
          </p:cNvSpPr>
          <p:nvPr>
            <p:ph idx="1"/>
          </p:nvPr>
        </p:nvSpPr>
        <p:spPr/>
        <p:txBody>
          <a:bodyPr/>
          <a:lstStyle/>
          <a:p>
            <a:r>
              <a:rPr lang="fr-FR" dirty="0"/>
              <a:t>Débit  vidéo recommandé par YouTube</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125</a:t>
            </a:fld>
            <a:endParaRPr lang="fr-FR"/>
          </a:p>
        </p:txBody>
      </p:sp>
      <p:sp>
        <p:nvSpPr>
          <p:cNvPr id="6" name="Rectangle 5"/>
          <p:cNvSpPr/>
          <p:nvPr/>
        </p:nvSpPr>
        <p:spPr>
          <a:xfrm>
            <a:off x="230161" y="2849767"/>
            <a:ext cx="6096000" cy="1384995"/>
          </a:xfrm>
          <a:prstGeom prst="rect">
            <a:avLst/>
          </a:prstGeom>
        </p:spPr>
        <p:txBody>
          <a:bodyPr>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TYPE	DÉBIT VIDÉO	DÉBIT AUDIO MONO	DÉBIT AUDIO STÉRÉO	DÉBIT AUDIO 5.1</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1 080p	8 000 Kbits/s	128 Kbits/s	384 Kbits/s	512 Kbits/s</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720p	5 000 Kbits/s	128 Kbits/s	384 Kbits/s	512 Kbits/s</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480p	2 500 Kbits/s	64 Kbits/s	128 Kbits/s	196 Kbits/s</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360p	1 000 Kbits/s	64 Kbits/s	128 Kbits/s	196 Kbits/s</a:t>
            </a:r>
          </a:p>
        </p:txBody>
      </p:sp>
      <p:sp>
        <p:nvSpPr>
          <p:cNvPr id="7" name="ZoneTexte 6"/>
          <p:cNvSpPr txBox="1"/>
          <p:nvPr/>
        </p:nvSpPr>
        <p:spPr>
          <a:xfrm>
            <a:off x="1135392" y="2350275"/>
            <a:ext cx="2308645" cy="461665"/>
          </a:xfrm>
          <a:prstGeom prst="rect">
            <a:avLst/>
          </a:prstGeom>
          <a:noFill/>
        </p:spPr>
        <p:txBody>
          <a:bodyPr wrap="none" rtlCol="0">
            <a:spAutoFit/>
          </a:bodyPr>
          <a:lstStyle/>
          <a:p>
            <a:r>
              <a:rPr lang="fr-FR" sz="2400" b="1" dirty="0">
                <a:latin typeface="Roboto" panose="02000000000000000000" pitchFamily="2" charset="0"/>
                <a:ea typeface="Roboto" panose="02000000000000000000" pitchFamily="2" charset="0"/>
                <a:cs typeface="Roboto" panose="02000000000000000000" pitchFamily="2" charset="0"/>
              </a:rPr>
              <a:t>Qualité normale</a:t>
            </a:r>
          </a:p>
        </p:txBody>
      </p:sp>
      <p:sp>
        <p:nvSpPr>
          <p:cNvPr id="9" name="Rectangle 8"/>
          <p:cNvSpPr/>
          <p:nvPr/>
        </p:nvSpPr>
        <p:spPr>
          <a:xfrm>
            <a:off x="2714163" y="4845410"/>
            <a:ext cx="8321267" cy="1169551"/>
          </a:xfrm>
          <a:prstGeom prst="rect">
            <a:avLst/>
          </a:prstGeom>
        </p:spPr>
        <p:txBody>
          <a:bodyPr wrap="square">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TYPE	DÉBIT VIDÉO	DÉBIT AUDIO MONO	DÉBIT AUDIO STÉRÉO	DÉBIT AUDIO 5.1</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1 080p	50 000 Kbits/s	128 Kbits/s		384 Kbits/s		512 Kbits/s</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   720p	30 000 Kbits/s	128 Kbits/s		384 Kbits/s		512 Kbits/s</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  480p	15 000 Kbits/s	128 Kbits/s		384 Kbits/s		512 Kbits/s</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  360p	  5 000 Kbits/s	128 Kbits/s		384 Kbits/s		512 Kbits/s</a:t>
            </a:r>
          </a:p>
        </p:txBody>
      </p:sp>
      <p:sp>
        <p:nvSpPr>
          <p:cNvPr id="10" name="ZoneTexte 9"/>
          <p:cNvSpPr txBox="1"/>
          <p:nvPr/>
        </p:nvSpPr>
        <p:spPr>
          <a:xfrm>
            <a:off x="6522125" y="4187095"/>
            <a:ext cx="2624436" cy="461665"/>
          </a:xfrm>
          <a:prstGeom prst="rect">
            <a:avLst/>
          </a:prstGeom>
          <a:noFill/>
        </p:spPr>
        <p:txBody>
          <a:bodyPr wrap="none" rtlCol="0">
            <a:spAutoFit/>
          </a:bodyPr>
          <a:lstStyle/>
          <a:p>
            <a:r>
              <a:rPr lang="fr-FR" sz="2400" b="1" dirty="0">
                <a:latin typeface="Roboto" panose="02000000000000000000" pitchFamily="2" charset="0"/>
                <a:ea typeface="Roboto" panose="02000000000000000000" pitchFamily="2" charset="0"/>
                <a:cs typeface="Roboto" panose="02000000000000000000" pitchFamily="2" charset="0"/>
              </a:rPr>
              <a:t>Qualité supérieure</a:t>
            </a:r>
          </a:p>
        </p:txBody>
      </p:sp>
      <p:sp>
        <p:nvSpPr>
          <p:cNvPr id="12" name="ZoneTexte 11">
            <a:extLst>
              <a:ext uri="{FF2B5EF4-FFF2-40B4-BE49-F238E27FC236}">
                <a16:creationId xmlns:a16="http://schemas.microsoft.com/office/drawing/2014/main" xmlns="" id="{15E7CF10-4F10-44B6-8C15-5F28C15B20C5}"/>
              </a:ext>
            </a:extLst>
          </p:cNvPr>
          <p:cNvSpPr txBox="1"/>
          <p:nvPr/>
        </p:nvSpPr>
        <p:spPr>
          <a:xfrm>
            <a:off x="5472699" y="6038309"/>
            <a:ext cx="6666662" cy="523220"/>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Sources : </a:t>
            </a:r>
          </a:p>
          <a:p>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3"/>
              </a:rPr>
              <a:t>Exporter sa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hlinkClick r:id="rId3"/>
              </a:rPr>
              <a:t>video</a:t>
            </a:r>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3"/>
              </a:rPr>
              <a:t> pour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hlinkClick r:id="rId3"/>
              </a:rPr>
              <a:t>Youtube</a:t>
            </a:r>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3"/>
              </a:rPr>
              <a:t> et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hlinkClick r:id="rId3"/>
              </a:rPr>
              <a:t>Vimeo</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3"/>
              </a:rPr>
              <a:t>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4"/>
              </a:rPr>
              <a:t>Plateforme </a:t>
            </a:r>
            <a:r>
              <a:rPr lang="fr-FR" sz="1400" b="1" dirty="0" err="1">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4"/>
              </a:rPr>
              <a:t>Vimeo</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5"/>
              </a:rPr>
              <a:t>Aide YouTube</a:t>
            </a:r>
            <a:endPar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923366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09370"/>
            <a:ext cx="8724123" cy="841602"/>
          </a:xfrm>
        </p:spPr>
        <p:txBody>
          <a:bodyPr>
            <a:normAutofit fontScale="90000"/>
          </a:bodyPr>
          <a:lstStyle/>
          <a:p>
            <a:r>
              <a:rPr lang="fr-FR" sz="3200" dirty="0" err="1"/>
              <a:t>Screencasts</a:t>
            </a:r>
            <a:r>
              <a:rPr lang="fr-FR" sz="3200" dirty="0"/>
              <a:t>, vidéos animées et montage vidéo</a:t>
            </a:r>
          </a:p>
        </p:txBody>
      </p:sp>
      <p:sp>
        <p:nvSpPr>
          <p:cNvPr id="3" name="Espace réservé du contenu 2"/>
          <p:cNvSpPr>
            <a:spLocks noGrp="1"/>
          </p:cNvSpPr>
          <p:nvPr>
            <p:ph idx="1"/>
          </p:nvPr>
        </p:nvSpPr>
        <p:spPr>
          <a:xfrm>
            <a:off x="266698" y="1533869"/>
            <a:ext cx="11661321" cy="5077945"/>
          </a:xfrm>
        </p:spPr>
        <p:txBody>
          <a:bodyPr>
            <a:normAutofit fontScale="85000" lnSpcReduction="20000"/>
          </a:bodyPr>
          <a:lstStyle/>
          <a:p>
            <a:r>
              <a:rPr lang="fr-FR" sz="2400" dirty="0"/>
              <a:t>Quelques conseils pour préparer un projet vidéo</a:t>
            </a:r>
          </a:p>
          <a:p>
            <a:pPr lvl="1"/>
            <a:r>
              <a:rPr lang="fr-FR" sz="2000" dirty="0"/>
              <a:t>Identifier l’objectif recherché par le projet</a:t>
            </a:r>
          </a:p>
          <a:p>
            <a:pPr lvl="2"/>
            <a:r>
              <a:rPr lang="fr-FR" sz="1600" dirty="0"/>
              <a:t>Définir les objectifs</a:t>
            </a:r>
          </a:p>
          <a:p>
            <a:pPr lvl="3"/>
            <a:r>
              <a:rPr lang="fr-FR" sz="1400" dirty="0"/>
              <a:t>Pourquoi ?</a:t>
            </a:r>
          </a:p>
          <a:p>
            <a:pPr lvl="2"/>
            <a:r>
              <a:rPr lang="fr-FR" sz="1600" dirty="0"/>
              <a:t>Définir les cibles</a:t>
            </a:r>
          </a:p>
          <a:p>
            <a:pPr lvl="3"/>
            <a:r>
              <a:rPr lang="fr-FR" sz="1400" dirty="0"/>
              <a:t>Pour qui ?</a:t>
            </a:r>
          </a:p>
          <a:p>
            <a:pPr lvl="2"/>
            <a:r>
              <a:rPr lang="fr-FR" sz="1600" dirty="0"/>
              <a:t>Définir le concept</a:t>
            </a:r>
          </a:p>
          <a:p>
            <a:pPr lvl="3"/>
            <a:r>
              <a:rPr lang="fr-FR" sz="1400" dirty="0"/>
              <a:t>Comment ?</a:t>
            </a:r>
            <a:endParaRPr lang="fr-FR" sz="1600" dirty="0"/>
          </a:p>
          <a:p>
            <a:pPr lvl="1"/>
            <a:r>
              <a:rPr lang="fr-FR" sz="2000" dirty="0"/>
              <a:t>Définir des messages-clés</a:t>
            </a:r>
          </a:p>
          <a:p>
            <a:pPr lvl="2"/>
            <a:r>
              <a:rPr lang="fr-FR" sz="1600" dirty="0"/>
              <a:t>Quels sont les points clés que le public cible doit retenir ?</a:t>
            </a:r>
          </a:p>
          <a:p>
            <a:pPr lvl="1"/>
            <a:r>
              <a:rPr lang="fr-FR" sz="2000" dirty="0"/>
              <a:t>Construire la structure du projet (scénario global)</a:t>
            </a:r>
          </a:p>
          <a:p>
            <a:pPr lvl="2"/>
            <a:r>
              <a:rPr lang="fr-FR" sz="1600" dirty="0"/>
              <a:t>Identification des scènes (unité de décor et de personnage(s)) la composant ;</a:t>
            </a:r>
          </a:p>
          <a:p>
            <a:pPr lvl="2"/>
            <a:r>
              <a:rPr lang="fr-FR" sz="1600" dirty="0"/>
              <a:t>Définition de l’enchainement de ces scènes ;</a:t>
            </a:r>
          </a:p>
          <a:p>
            <a:pPr lvl="2"/>
            <a:r>
              <a:rPr lang="fr-FR" sz="1600" dirty="0"/>
              <a:t>Suivant les besoins de la structure, le scénario peut être linéaire ou à embranchements.</a:t>
            </a:r>
          </a:p>
          <a:p>
            <a:pPr lvl="1"/>
            <a:r>
              <a:rPr lang="fr-FR" sz="2000" dirty="0"/>
              <a:t>Répartition homogène des messages-clés par scène</a:t>
            </a:r>
          </a:p>
          <a:p>
            <a:pPr lvl="2"/>
            <a:r>
              <a:rPr lang="fr-FR" sz="1600" dirty="0"/>
              <a:t>Astuce : un ou deux messages clés par scène au maximum ;</a:t>
            </a:r>
          </a:p>
          <a:p>
            <a:pPr lvl="2"/>
            <a:r>
              <a:rPr lang="fr-FR" sz="1600" dirty="0"/>
              <a:t>Pour ce faire, ne pas hésiter à découper chaque scène en séquence(s) appelées aussi grain(s) pédagogiques, de manière à ce qu’il y ait un message clé par séquence.</a:t>
            </a:r>
          </a:p>
          <a:p>
            <a:pPr lvl="1"/>
            <a:r>
              <a:rPr lang="fr-FR" sz="2000" dirty="0"/>
              <a:t>Tracer le scénario définitif</a:t>
            </a:r>
          </a:p>
          <a:p>
            <a:pPr lvl="2"/>
            <a:r>
              <a:rPr lang="fr-FR" sz="1600" dirty="0"/>
              <a:t>Il s’agit de placer les scènes (et séquences) par ordre logique par rapport au message global à faire passer par le projet vidéo</a:t>
            </a:r>
          </a:p>
          <a:p>
            <a:pPr lvl="1"/>
            <a:r>
              <a:rPr lang="fr-FR" sz="2000" dirty="0"/>
              <a:t>Suivant la complexité du projet, identifier les alternatives possibles au scénario idéal défini au point précédent</a:t>
            </a:r>
          </a:p>
          <a:p>
            <a:pPr lvl="1"/>
            <a:r>
              <a:rPr lang="fr-FR" sz="2000" dirty="0"/>
              <a:t>Préparer les médias, textes et voix</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126</a:t>
            </a:fld>
            <a:endParaRPr lang="fr-FR"/>
          </a:p>
        </p:txBody>
      </p:sp>
    </p:spTree>
    <p:extLst>
      <p:ext uri="{BB962C8B-B14F-4D97-AF65-F5344CB8AC3E}">
        <p14:creationId xmlns:p14="http://schemas.microsoft.com/office/powerpoint/2010/main" val="34347245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err="1"/>
              <a:t>Screencasts</a:t>
            </a:r>
            <a:r>
              <a:rPr lang="fr-FR" sz="3200" dirty="0"/>
              <a:t>, vidéos animées et montage vidéo</a:t>
            </a:r>
          </a:p>
        </p:txBody>
      </p:sp>
      <p:sp>
        <p:nvSpPr>
          <p:cNvPr id="3" name="Espace réservé du contenu 2"/>
          <p:cNvSpPr>
            <a:spLocks noGrp="1"/>
          </p:cNvSpPr>
          <p:nvPr>
            <p:ph idx="1"/>
          </p:nvPr>
        </p:nvSpPr>
        <p:spPr>
          <a:xfrm>
            <a:off x="266698" y="1618277"/>
            <a:ext cx="11661321" cy="5112131"/>
          </a:xfrm>
        </p:spPr>
        <p:txBody>
          <a:bodyPr>
            <a:normAutofit fontScale="85000" lnSpcReduction="20000"/>
          </a:bodyPr>
          <a:lstStyle/>
          <a:p>
            <a:r>
              <a:rPr lang="fr-FR" sz="2400" dirty="0"/>
              <a:t>Quelques conseils pour préparer un projet vidéo (2)</a:t>
            </a:r>
          </a:p>
          <a:p>
            <a:pPr lvl="1"/>
            <a:r>
              <a:rPr lang="fr-FR" sz="2000" dirty="0"/>
              <a:t>Étapes rédactionnelles de la conception d’un projet vidéo</a:t>
            </a:r>
          </a:p>
          <a:p>
            <a:pPr lvl="2"/>
            <a:r>
              <a:rPr lang="fr-FR" sz="1600" dirty="0">
                <a:hlinkClick r:id="rId3"/>
              </a:rPr>
              <a:t>Pitch </a:t>
            </a:r>
            <a:r>
              <a:rPr lang="fr-FR" sz="1600" dirty="0"/>
              <a:t>;</a:t>
            </a:r>
          </a:p>
          <a:p>
            <a:pPr lvl="2"/>
            <a:r>
              <a:rPr lang="fr-FR" sz="1600" dirty="0">
                <a:hlinkClick r:id="rId4"/>
              </a:rPr>
              <a:t>Synopsis</a:t>
            </a:r>
            <a:r>
              <a:rPr lang="fr-FR" sz="1600" dirty="0"/>
              <a:t> ;</a:t>
            </a:r>
          </a:p>
          <a:p>
            <a:pPr lvl="2"/>
            <a:r>
              <a:rPr lang="fr-FR" sz="1600" dirty="0">
                <a:hlinkClick r:id="rId5"/>
              </a:rPr>
              <a:t>Conception du scénario de chaque grain pédagogique</a:t>
            </a:r>
            <a:r>
              <a:rPr lang="fr-FR" sz="1600" dirty="0"/>
              <a:t> (</a:t>
            </a:r>
            <a:r>
              <a:rPr lang="fr-FR" sz="1600" dirty="0" err="1"/>
              <a:t>séquencier</a:t>
            </a:r>
            <a:r>
              <a:rPr lang="fr-FR" sz="1600" dirty="0"/>
              <a:t>) ;</a:t>
            </a:r>
          </a:p>
          <a:p>
            <a:pPr lvl="2"/>
            <a:r>
              <a:rPr lang="fr-FR" sz="1600" dirty="0">
                <a:hlinkClick r:id="rId6"/>
              </a:rPr>
              <a:t>Si besoin est, réalisation d’un </a:t>
            </a:r>
            <a:r>
              <a:rPr lang="fr-FR" sz="1600" dirty="0" err="1">
                <a:hlinkClick r:id="rId6"/>
              </a:rPr>
              <a:t>storyboard</a:t>
            </a:r>
            <a:r>
              <a:rPr lang="fr-FR" sz="1600" dirty="0">
                <a:hlinkClick r:id="rId6"/>
              </a:rPr>
              <a:t> </a:t>
            </a:r>
            <a:r>
              <a:rPr lang="fr-FR" sz="1600" dirty="0"/>
              <a:t>;</a:t>
            </a:r>
          </a:p>
          <a:p>
            <a:pPr lvl="2"/>
            <a:r>
              <a:rPr lang="fr-FR" sz="1600" dirty="0">
                <a:hlinkClick r:id="rId7"/>
              </a:rPr>
              <a:t>Conception du scénario dans sa globalité </a:t>
            </a:r>
            <a:r>
              <a:rPr lang="fr-FR" sz="1600" dirty="0"/>
              <a:t>;</a:t>
            </a:r>
          </a:p>
          <a:p>
            <a:pPr lvl="2"/>
            <a:r>
              <a:rPr lang="fr-FR" sz="1600" dirty="0"/>
              <a:t>Planning d’interventions</a:t>
            </a:r>
          </a:p>
          <a:p>
            <a:pPr lvl="1"/>
            <a:r>
              <a:rPr lang="fr-FR" sz="2000" dirty="0"/>
              <a:t>Outils d’aide à la scénarisation</a:t>
            </a:r>
          </a:p>
          <a:p>
            <a:pPr lvl="2"/>
            <a:r>
              <a:rPr lang="fr-FR" sz="1600" dirty="0">
                <a:hlinkClick r:id="rId8"/>
              </a:rPr>
              <a:t>Site OAS (Outil d’Aide à la Scénarisation) </a:t>
            </a:r>
            <a:r>
              <a:rPr lang="fr-FR" sz="1600" dirty="0"/>
              <a:t>;</a:t>
            </a:r>
          </a:p>
          <a:p>
            <a:pPr lvl="2"/>
            <a:r>
              <a:rPr lang="fr-FR" sz="1600" dirty="0"/>
              <a:t>Exemple de service en ligne pour faire des </a:t>
            </a:r>
            <a:r>
              <a:rPr lang="fr-FR" sz="1600" dirty="0" err="1"/>
              <a:t>storyboards</a:t>
            </a:r>
            <a:r>
              <a:rPr lang="fr-FR" sz="1600" dirty="0"/>
              <a:t> : </a:t>
            </a:r>
            <a:r>
              <a:rPr lang="fr-FR" sz="1600" dirty="0" err="1">
                <a:hlinkClick r:id="rId9"/>
              </a:rPr>
              <a:t>Storyboard.that</a:t>
            </a:r>
            <a:r>
              <a:rPr lang="fr-FR" sz="1600" dirty="0"/>
              <a:t> (orienté vers les débutants) ;</a:t>
            </a:r>
          </a:p>
          <a:p>
            <a:pPr lvl="2"/>
            <a:r>
              <a:rPr lang="fr-FR" sz="1600" dirty="0"/>
              <a:t>Logiciels ou services en ligne de </a:t>
            </a:r>
            <a:r>
              <a:rPr lang="fr-FR" sz="1600" dirty="0" err="1"/>
              <a:t>Mindmapping</a:t>
            </a:r>
            <a:r>
              <a:rPr lang="fr-FR" sz="1600" dirty="0"/>
              <a:t> ;</a:t>
            </a:r>
          </a:p>
          <a:p>
            <a:pPr lvl="2"/>
            <a:r>
              <a:rPr lang="fr-FR" sz="1600" dirty="0"/>
              <a:t>Réalisation de </a:t>
            </a:r>
            <a:r>
              <a:rPr lang="fr-FR" sz="1600" dirty="0" err="1">
                <a:hlinkClick r:id="rId10"/>
              </a:rPr>
              <a:t>séquenciers</a:t>
            </a:r>
            <a:r>
              <a:rPr lang="fr-FR" sz="1600" dirty="0"/>
              <a:t> sous forme de tableaux ;</a:t>
            </a:r>
          </a:p>
          <a:p>
            <a:pPr lvl="2"/>
            <a:r>
              <a:rPr lang="fr-FR" sz="1600" dirty="0">
                <a:hlinkClick r:id="rId11"/>
              </a:rPr>
              <a:t>Exemple de scénario </a:t>
            </a:r>
            <a:r>
              <a:rPr lang="fr-FR" sz="1600" dirty="0"/>
              <a:t>;</a:t>
            </a:r>
          </a:p>
          <a:p>
            <a:pPr lvl="2"/>
            <a:r>
              <a:rPr lang="fr-FR" sz="1600" dirty="0"/>
              <a:t>Exemples de </a:t>
            </a:r>
            <a:r>
              <a:rPr lang="fr-FR" sz="1600" dirty="0" err="1">
                <a:hlinkClick r:id="rId12"/>
              </a:rPr>
              <a:t>storyboards</a:t>
            </a:r>
            <a:r>
              <a:rPr lang="fr-FR" sz="1600" dirty="0">
                <a:hlinkClick r:id="rId12"/>
              </a:rPr>
              <a:t> (ou scénarimages) visuel ou textuel </a:t>
            </a:r>
            <a:r>
              <a:rPr lang="fr-FR" sz="1600" dirty="0"/>
              <a:t>;</a:t>
            </a:r>
          </a:p>
          <a:p>
            <a:pPr lvl="1"/>
            <a:r>
              <a:rPr lang="fr-FR" sz="2000" dirty="0"/>
              <a:t>Identifier le(s) canal(aux) numériques de diffusion du projet et le contexte d’apprentissage</a:t>
            </a:r>
          </a:p>
          <a:p>
            <a:pPr lvl="2"/>
            <a:r>
              <a:rPr lang="fr-FR" sz="1600" dirty="0"/>
              <a:t>Canaux de diffusion</a:t>
            </a:r>
          </a:p>
          <a:p>
            <a:pPr lvl="3"/>
            <a:r>
              <a:rPr lang="fr-FR" sz="1400" dirty="0"/>
              <a:t>Publication au sein d’une page de site (internet, intranet ou extranet) ;</a:t>
            </a:r>
          </a:p>
          <a:p>
            <a:pPr lvl="3"/>
            <a:r>
              <a:rPr lang="fr-FR" sz="1400" dirty="0"/>
              <a:t>Publication sur une plateforme de diffusion en ligne type YouTube, </a:t>
            </a:r>
            <a:r>
              <a:rPr lang="fr-FR" sz="1400" dirty="0" err="1"/>
              <a:t>Vimeo</a:t>
            </a:r>
            <a:r>
              <a:rPr lang="fr-FR" sz="1400" dirty="0"/>
              <a:t>, Dailymotion, … au sein d’une playlist (ou pas) ;</a:t>
            </a:r>
          </a:p>
          <a:p>
            <a:pPr lvl="3"/>
            <a:r>
              <a:rPr lang="fr-FR" sz="1400" dirty="0"/>
              <a:t>Publication au sein d’une plateforme d’apprentissage en ligne.</a:t>
            </a:r>
          </a:p>
          <a:p>
            <a:pPr lvl="2"/>
            <a:r>
              <a:rPr lang="fr-FR" sz="1600" dirty="0"/>
              <a:t>Contexte d’apprentissage</a:t>
            </a:r>
          </a:p>
          <a:p>
            <a:pPr lvl="3"/>
            <a:r>
              <a:rPr lang="fr-FR" sz="1400" dirty="0"/>
              <a:t>Composant d’un projet multimédia d’apprentissage en ligne ;</a:t>
            </a:r>
          </a:p>
          <a:p>
            <a:pPr lvl="3"/>
            <a:r>
              <a:rPr lang="fr-FR" sz="1400" dirty="0"/>
              <a:t>Contenu autonome.</a:t>
            </a:r>
            <a:endParaRPr lang="fr-FR" sz="2000" dirty="0"/>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127</a:t>
            </a:fld>
            <a:endParaRPr lang="fr-FR"/>
          </a:p>
        </p:txBody>
      </p:sp>
    </p:spTree>
    <p:extLst>
      <p:ext uri="{BB962C8B-B14F-4D97-AF65-F5344CB8AC3E}">
        <p14:creationId xmlns:p14="http://schemas.microsoft.com/office/powerpoint/2010/main" val="42169169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err="1"/>
              <a:t>Screencasts</a:t>
            </a:r>
            <a:r>
              <a:rPr lang="fr-FR" sz="3200" dirty="0"/>
              <a:t>, vidéos animées et montage vidéo</a:t>
            </a:r>
          </a:p>
        </p:txBody>
      </p:sp>
      <p:sp>
        <p:nvSpPr>
          <p:cNvPr id="3" name="Espace réservé du contenu 2"/>
          <p:cNvSpPr>
            <a:spLocks noGrp="1"/>
          </p:cNvSpPr>
          <p:nvPr>
            <p:ph idx="1"/>
          </p:nvPr>
        </p:nvSpPr>
        <p:spPr>
          <a:xfrm>
            <a:off x="266698" y="1618278"/>
            <a:ext cx="11661321" cy="4876860"/>
          </a:xfrm>
        </p:spPr>
        <p:txBody>
          <a:bodyPr>
            <a:normAutofit/>
          </a:bodyPr>
          <a:lstStyle/>
          <a:p>
            <a:r>
              <a:rPr lang="fr-FR" sz="2400" dirty="0"/>
              <a:t>Quelques conseils pour préparer un projet vidéo (3)</a:t>
            </a:r>
          </a:p>
          <a:p>
            <a:pPr lvl="1"/>
            <a:r>
              <a:rPr lang="fr-FR" sz="2000" dirty="0"/>
              <a:t>Identifier les activités pédagogiques</a:t>
            </a:r>
          </a:p>
          <a:p>
            <a:pPr lvl="2"/>
            <a:r>
              <a:rPr lang="fr-FR" sz="1600" dirty="0"/>
              <a:t>Réalisation de tutoriels par des captures d’écran animées (</a:t>
            </a:r>
            <a:r>
              <a:rPr lang="fr-FR" sz="1600" dirty="0" err="1"/>
              <a:t>screencasts</a:t>
            </a:r>
            <a:r>
              <a:rPr lang="fr-FR" sz="1600" dirty="0"/>
              <a:t>) ;</a:t>
            </a:r>
          </a:p>
          <a:p>
            <a:pPr lvl="2"/>
            <a:r>
              <a:rPr lang="fr-FR" sz="1600" dirty="0"/>
              <a:t>Vidéos courtes traitant d’un sujet, un thème ou une notion en le rendant le plus accessible possible (capsules vidéo réalisées souvent sous la forme d’une vidéo animée) ;</a:t>
            </a:r>
          </a:p>
          <a:p>
            <a:pPr lvl="2"/>
            <a:r>
              <a:rPr lang="fr-FR" sz="1600" dirty="0"/>
              <a:t>Vidéos souvent plus longues faisant appel à des techniques provenant de l’audiovisuel et/ou du tournage cinématographique (interviews, mises en situation avec des comédiens …) et destinées à faire passer un message plus complexe et/ou constitué de plusieurs volets.</a:t>
            </a:r>
          </a:p>
          <a:p>
            <a:pPr lvl="2"/>
            <a:r>
              <a:rPr lang="fr-FR" sz="1600" dirty="0"/>
              <a:t>Interactions avec les apprenants (dans le cadre de modules d’apprentissage en ligne par exemple)</a:t>
            </a:r>
          </a:p>
          <a:p>
            <a:pPr lvl="1"/>
            <a:r>
              <a:rPr lang="fr-FR" sz="2000" dirty="0"/>
              <a:t>Dans le cas d’un tournage</a:t>
            </a:r>
          </a:p>
          <a:p>
            <a:pPr lvl="2"/>
            <a:r>
              <a:rPr lang="fr-FR" sz="1600" dirty="0"/>
              <a:t>Le matériel de captation nécessaire</a:t>
            </a:r>
          </a:p>
          <a:p>
            <a:pPr lvl="3"/>
            <a:r>
              <a:rPr lang="fr-FR" sz="1400" dirty="0">
                <a:hlinkClick r:id="rId3"/>
              </a:rPr>
              <a:t>Caméscope</a:t>
            </a:r>
            <a:r>
              <a:rPr lang="fr-FR" sz="1400" dirty="0"/>
              <a:t> ;</a:t>
            </a:r>
          </a:p>
          <a:p>
            <a:pPr lvl="3"/>
            <a:r>
              <a:rPr lang="fr-FR" sz="1400" dirty="0"/>
              <a:t>mais aussi smartphone et tablette ;</a:t>
            </a:r>
          </a:p>
          <a:p>
            <a:pPr lvl="3"/>
            <a:r>
              <a:rPr lang="fr-FR" sz="1400" dirty="0"/>
              <a:t>Un trépied de fixation pour éviter les flous de bougés.</a:t>
            </a:r>
          </a:p>
          <a:p>
            <a:pPr marL="1371600" lvl="3" indent="0">
              <a:buNone/>
            </a:pPr>
            <a:endParaRPr lang="fr-FR" sz="1400" dirty="0"/>
          </a:p>
          <a:p>
            <a:pPr lvl="1"/>
            <a:endParaRPr lang="fr-FR" sz="2000" dirty="0"/>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128</a:t>
            </a:fld>
            <a:endParaRPr lang="fr-F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140" y="4244162"/>
            <a:ext cx="1792915" cy="1792915"/>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69560" y="4245922"/>
            <a:ext cx="940496" cy="2020186"/>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597" y="4131714"/>
            <a:ext cx="2230087" cy="2230087"/>
          </a:xfrm>
          <a:prstGeom prst="rect">
            <a:avLst/>
          </a:prstGeom>
        </p:spPr>
      </p:pic>
    </p:spTree>
    <p:extLst>
      <p:ext uri="{BB962C8B-B14F-4D97-AF65-F5344CB8AC3E}">
        <p14:creationId xmlns:p14="http://schemas.microsoft.com/office/powerpoint/2010/main" val="22406906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err="1"/>
              <a:t>Screencasts</a:t>
            </a:r>
            <a:r>
              <a:rPr lang="fr-FR" sz="3200" dirty="0"/>
              <a:t>, vidéos animées et montage vidéo</a:t>
            </a:r>
          </a:p>
        </p:txBody>
      </p:sp>
      <p:sp>
        <p:nvSpPr>
          <p:cNvPr id="3" name="Espace réservé du contenu 2"/>
          <p:cNvSpPr>
            <a:spLocks noGrp="1"/>
          </p:cNvSpPr>
          <p:nvPr>
            <p:ph idx="1"/>
          </p:nvPr>
        </p:nvSpPr>
        <p:spPr>
          <a:xfrm>
            <a:off x="266698" y="1533214"/>
            <a:ext cx="11661321" cy="4876860"/>
          </a:xfrm>
        </p:spPr>
        <p:txBody>
          <a:bodyPr>
            <a:normAutofit fontScale="85000" lnSpcReduction="20000"/>
          </a:bodyPr>
          <a:lstStyle/>
          <a:p>
            <a:r>
              <a:rPr lang="fr-FR" sz="2400" dirty="0"/>
              <a:t>Quelques conseils pour préparer un projet vidéo (4)</a:t>
            </a:r>
          </a:p>
          <a:p>
            <a:pPr lvl="1"/>
            <a:r>
              <a:rPr lang="fr-FR" sz="2000" dirty="0"/>
              <a:t>Dans le cas d’un tournage</a:t>
            </a:r>
          </a:p>
          <a:p>
            <a:pPr lvl="2"/>
            <a:r>
              <a:rPr lang="fr-FR" sz="1600" dirty="0"/>
              <a:t>Qu’est-ce qu’un plan ?</a:t>
            </a:r>
          </a:p>
          <a:p>
            <a:pPr lvl="3"/>
            <a:r>
              <a:rPr lang="fr-FR" sz="1400" dirty="0"/>
              <a:t>« Un plan est une prise de vues, comprise entre la mise en marche de la caméra </a:t>
            </a:r>
            <a:br>
              <a:rPr lang="fr-FR" sz="1400" dirty="0"/>
            </a:br>
            <a:r>
              <a:rPr lang="fr-FR" sz="1400" dirty="0"/>
              <a:t>et son arrêt. » (Wikipedia.org)</a:t>
            </a:r>
          </a:p>
          <a:p>
            <a:pPr lvl="3"/>
            <a:r>
              <a:rPr lang="fr-FR" sz="1400" dirty="0"/>
              <a:t>Le plan est l’unité de base dans le langage cinématographique et peut durer</a:t>
            </a:r>
            <a:br>
              <a:rPr lang="fr-FR" sz="1400" dirty="0"/>
            </a:br>
            <a:r>
              <a:rPr lang="fr-FR" sz="1400" dirty="0"/>
              <a:t>entre plusieurs secondes et dizaines de secondes.</a:t>
            </a:r>
          </a:p>
          <a:p>
            <a:pPr lvl="3"/>
            <a:r>
              <a:rPr lang="fr-FR" sz="1400" dirty="0"/>
              <a:t>Les autres types de plans pendant un tournage :</a:t>
            </a:r>
          </a:p>
          <a:p>
            <a:pPr lvl="4"/>
            <a:r>
              <a:rPr lang="fr-FR" sz="1400" dirty="0"/>
              <a:t>plan long fixe : peut durer jusqu’à plusieurs minutes ;</a:t>
            </a:r>
          </a:p>
          <a:p>
            <a:pPr lvl="4"/>
            <a:r>
              <a:rPr lang="fr-FR" sz="1400" dirty="0"/>
              <a:t>plan séquence :  plan long constituant une scène en lui-même et composé</a:t>
            </a:r>
            <a:br>
              <a:rPr lang="fr-FR" sz="1400" dirty="0"/>
            </a:br>
            <a:r>
              <a:rPr lang="fr-FR" sz="1400" dirty="0"/>
              <a:t>de divers mouvements de caméra (panoramiques, travelling, zooms) ;</a:t>
            </a:r>
          </a:p>
          <a:p>
            <a:pPr lvl="4"/>
            <a:r>
              <a:rPr lang="fr-FR" sz="1400" dirty="0"/>
              <a:t>plan composite (dans le cas d’effets spéciaux par exemple).</a:t>
            </a:r>
          </a:p>
          <a:p>
            <a:pPr lvl="3"/>
            <a:r>
              <a:rPr lang="fr-FR" sz="1400" dirty="0"/>
              <a:t>Les plans montage : ce sont des plans qui ont subi des coupes pendant le montage </a:t>
            </a:r>
            <a:br>
              <a:rPr lang="fr-FR" sz="1400" dirty="0"/>
            </a:br>
            <a:r>
              <a:rPr lang="fr-FR" sz="1400" dirty="0"/>
              <a:t>et qui sont dispersés au milieu d’autres plans.</a:t>
            </a:r>
          </a:p>
          <a:p>
            <a:pPr lvl="3"/>
            <a:r>
              <a:rPr lang="fr-FR" sz="1400" dirty="0"/>
              <a:t>Les plans de coupe : </a:t>
            </a:r>
          </a:p>
          <a:p>
            <a:pPr lvl="4"/>
            <a:r>
              <a:rPr lang="fr-FR" sz="1400" dirty="0"/>
              <a:t>Définition : plan autonome inséré dans la continuité d’un autre plan ce qui provoque</a:t>
            </a:r>
            <a:br>
              <a:rPr lang="fr-FR" sz="1400" dirty="0"/>
            </a:br>
            <a:r>
              <a:rPr lang="fr-FR" sz="1400" dirty="0"/>
              <a:t>une déconnexion entre le son et l’image.</a:t>
            </a:r>
          </a:p>
          <a:p>
            <a:pPr lvl="4"/>
            <a:r>
              <a:rPr lang="fr-FR" sz="1400" dirty="0"/>
              <a:t>Il permet d’illustrer le propos, de donner plus de dynamisme dans le montage …</a:t>
            </a:r>
            <a:br>
              <a:rPr lang="fr-FR" sz="1400" dirty="0"/>
            </a:br>
            <a:r>
              <a:rPr lang="fr-FR" sz="1400" dirty="0"/>
              <a:t>Dans les interviews, ils permettent notamment de montrer le lieu, l’action et les</a:t>
            </a:r>
            <a:br>
              <a:rPr lang="fr-FR" sz="1400" dirty="0"/>
            </a:br>
            <a:r>
              <a:rPr lang="fr-FR" sz="1400" dirty="0"/>
              <a:t>personnes décrites par l’interviewé(e).</a:t>
            </a:r>
          </a:p>
          <a:p>
            <a:pPr lvl="4"/>
            <a:r>
              <a:rPr lang="fr-FR" sz="1400" dirty="0"/>
              <a:t>Essentiels dans un montage. Doivent être pensés dès l’écriture pour enrichir l’image</a:t>
            </a:r>
            <a:br>
              <a:rPr lang="fr-FR" sz="1400" dirty="0"/>
            </a:br>
            <a:r>
              <a:rPr lang="fr-FR" sz="1400" dirty="0"/>
              <a:t>principale.</a:t>
            </a:r>
          </a:p>
          <a:p>
            <a:pPr lvl="2"/>
            <a:r>
              <a:rPr lang="fr-FR" sz="1600" dirty="0"/>
              <a:t>Différencier plan, séquence et scène</a:t>
            </a:r>
          </a:p>
          <a:p>
            <a:pPr lvl="3"/>
            <a:r>
              <a:rPr lang="fr-FR" sz="1400" dirty="0"/>
              <a:t>« Un ensemble de plans situés dans le même temps et dans le même lieu est une </a:t>
            </a:r>
            <a:br>
              <a:rPr lang="fr-FR" sz="1400" dirty="0"/>
            </a:br>
            <a:r>
              <a:rPr lang="fr-FR" sz="1400" b="1" dirty="0"/>
              <a:t>séquence</a:t>
            </a:r>
            <a:r>
              <a:rPr lang="fr-FR" sz="1400" dirty="0"/>
              <a:t>.</a:t>
            </a:r>
            <a:r>
              <a:rPr lang="fr-FR" sz="1400" b="1" dirty="0"/>
              <a:t> </a:t>
            </a:r>
            <a:r>
              <a:rPr lang="fr-FR" sz="1400" dirty="0"/>
              <a:t>» (Wikipedia.org)</a:t>
            </a:r>
          </a:p>
          <a:p>
            <a:pPr lvl="3"/>
            <a:r>
              <a:rPr lang="fr-FR" sz="1400" dirty="0"/>
              <a:t>Une ou plusieurs séquences se rapportant à une même action, se déroulant en </a:t>
            </a:r>
            <a:br>
              <a:rPr lang="fr-FR" sz="1400" dirty="0"/>
            </a:br>
            <a:r>
              <a:rPr lang="fr-FR" sz="1400" dirty="0"/>
              <a:t>plusieurs lieux et en plusieurs temps, forment ce que l’on appelle génériquement </a:t>
            </a:r>
            <a:br>
              <a:rPr lang="fr-FR" sz="1400" dirty="0"/>
            </a:br>
            <a:r>
              <a:rPr lang="fr-FR" sz="1400" dirty="0"/>
              <a:t>une </a:t>
            </a:r>
            <a:r>
              <a:rPr lang="fr-FR" sz="1400" b="1" dirty="0"/>
              <a:t>scène</a:t>
            </a:r>
            <a:r>
              <a:rPr lang="fr-FR" sz="1400" dirty="0"/>
              <a:t>. » (Wikipedia.org)</a:t>
            </a:r>
          </a:p>
          <a:p>
            <a:pPr marL="1371600" lvl="3" indent="0">
              <a:buNone/>
            </a:pPr>
            <a:endParaRPr lang="fr-FR" sz="1400" dirty="0"/>
          </a:p>
          <a:p>
            <a:pPr marL="1371600" lvl="3" indent="0">
              <a:buNone/>
            </a:pPr>
            <a:endParaRPr lang="fr-FR" sz="1400" dirty="0"/>
          </a:p>
          <a:p>
            <a:pPr marL="1371600" lvl="3" indent="0">
              <a:buNone/>
            </a:pPr>
            <a:endParaRPr lang="fr-FR" sz="1400" dirty="0"/>
          </a:p>
          <a:p>
            <a:pPr lvl="1"/>
            <a:endParaRPr lang="fr-FR" sz="2000" dirty="0"/>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129</a:t>
            </a:fld>
            <a:endParaRPr lang="fr-FR"/>
          </a:p>
        </p:txBody>
      </p:sp>
      <p:sp>
        <p:nvSpPr>
          <p:cNvPr id="9" name="ZoneTexte 8"/>
          <p:cNvSpPr txBox="1"/>
          <p:nvPr/>
        </p:nvSpPr>
        <p:spPr>
          <a:xfrm>
            <a:off x="1573615" y="6397727"/>
            <a:ext cx="1981633" cy="338554"/>
          </a:xfrm>
          <a:prstGeom prst="rect">
            <a:avLst/>
          </a:prstGeom>
          <a:noFill/>
        </p:spPr>
        <p:txBody>
          <a:bodyPr wrap="none" rtlCol="0">
            <a:spAutoFit/>
          </a:bodyPr>
          <a:lstStyle/>
          <a:p>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Plan (cinéma)</a:t>
            </a:r>
            <a:endPar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4027" y="2219222"/>
            <a:ext cx="3261537" cy="3674971"/>
          </a:xfrm>
          <a:prstGeom prst="rect">
            <a:avLst/>
          </a:prstGeom>
        </p:spPr>
      </p:pic>
    </p:spTree>
    <p:extLst>
      <p:ext uri="{BB962C8B-B14F-4D97-AF65-F5344CB8AC3E}">
        <p14:creationId xmlns:p14="http://schemas.microsoft.com/office/powerpoint/2010/main" val="2119316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077" y="1208318"/>
            <a:ext cx="10542823" cy="841602"/>
          </a:xfrm>
        </p:spPr>
        <p:txBody>
          <a:bodyPr>
            <a:noAutofit/>
          </a:bodyPr>
          <a:lstStyle/>
          <a:p>
            <a:r>
              <a:rPr lang="fr-FR" sz="3200" b="1" dirty="0"/>
              <a:t>Qu’est-ce qu’un service multimédia </a:t>
            </a:r>
            <a:br>
              <a:rPr lang="fr-FR" sz="3200" b="1" dirty="0"/>
            </a:br>
            <a:r>
              <a:rPr lang="fr-FR" sz="3200" b="1" dirty="0"/>
              <a:t>en ligne ? (3)</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13</a:t>
            </a:fld>
            <a:endParaRPr lang="fr-FR" dirty="0"/>
          </a:p>
        </p:txBody>
      </p:sp>
      <p:sp>
        <p:nvSpPr>
          <p:cNvPr id="7" name="Espace réservé du contenu 2"/>
          <p:cNvSpPr txBox="1">
            <a:spLocks/>
          </p:cNvSpPr>
          <p:nvPr/>
        </p:nvSpPr>
        <p:spPr>
          <a:xfrm>
            <a:off x="315685" y="1718726"/>
            <a:ext cx="8900503" cy="51735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latin typeface="Roboto" panose="02000000000000000000" pitchFamily="2" charset="0"/>
              <a:ea typeface="Roboto" panose="02000000000000000000" pitchFamily="2" charset="0"/>
              <a:cs typeface="Roboto" panose="02000000000000000000" pitchFamily="2" charset="0"/>
            </a:endParaRPr>
          </a:p>
          <a:p>
            <a:pPr lvl="1"/>
            <a:r>
              <a:rPr lang="fr-FR" dirty="0">
                <a:latin typeface="Roboto" panose="02000000000000000000" pitchFamily="2" charset="0"/>
                <a:ea typeface="Roboto" panose="02000000000000000000" pitchFamily="2" charset="0"/>
                <a:cs typeface="Roboto" panose="02000000000000000000" pitchFamily="2" charset="0"/>
              </a:rPr>
              <a:t>Points faibles</a:t>
            </a:r>
          </a:p>
          <a:p>
            <a:pPr lvl="2"/>
            <a:r>
              <a:rPr lang="fr-FR" sz="2200" dirty="0">
                <a:cs typeface="Roboto" panose="02000000000000000000" pitchFamily="2" charset="0"/>
              </a:rPr>
              <a:t>Ils sont la cible d’attaques massives de hackers visant à récupérer des données utilisateurs.</a:t>
            </a:r>
          </a:p>
          <a:p>
            <a:pPr lvl="2"/>
            <a:r>
              <a:rPr lang="fr-FR" sz="2200" dirty="0">
                <a:cs typeface="Roboto" panose="02000000000000000000" pitchFamily="2" charset="0"/>
              </a:rPr>
              <a:t>Localisation des données et absence de contrôle sur ces données</a:t>
            </a:r>
          </a:p>
          <a:p>
            <a:pPr lvl="2"/>
            <a:r>
              <a:rPr lang="fr-FR" sz="2200" dirty="0">
                <a:cs typeface="Roboto" panose="02000000000000000000" pitchFamily="2" charset="0"/>
              </a:rPr>
              <a:t>Les services émergents sont souvent proposés en mode bêta et des fonctionnalités auparavant accessibles peuvent devenir payantes ou le service fermer s’il n’a pas trouvé son équilibre économique ou s’il a été racheté par un autre opérateur du Web.</a:t>
            </a:r>
          </a:p>
          <a:p>
            <a:pPr lvl="1"/>
            <a:r>
              <a:rPr lang="fr-FR" dirty="0">
                <a:latin typeface="Roboto" panose="02000000000000000000" pitchFamily="2" charset="0"/>
                <a:ea typeface="Roboto" panose="02000000000000000000" pitchFamily="2" charset="0"/>
                <a:cs typeface="Roboto" panose="02000000000000000000" pitchFamily="2" charset="0"/>
              </a:rPr>
              <a:t>Précautions à prendre</a:t>
            </a:r>
          </a:p>
          <a:p>
            <a:pPr lvl="2"/>
            <a:r>
              <a:rPr lang="fr-FR" sz="1600" dirty="0">
                <a:latin typeface="Roboto" panose="02000000000000000000" pitchFamily="2" charset="0"/>
                <a:ea typeface="Roboto" panose="02000000000000000000" pitchFamily="2" charset="0"/>
                <a:cs typeface="Roboto" panose="02000000000000000000" pitchFamily="2" charset="0"/>
              </a:rPr>
              <a:t>Veiller à pouvoir sauvegarder en local les fichiers de sortie, voire les fichiers de travail.</a:t>
            </a:r>
          </a:p>
          <a:p>
            <a:r>
              <a:rPr lang="fr-FR" dirty="0">
                <a:solidFill>
                  <a:schemeClr val="accent1"/>
                </a:solidFill>
                <a:cs typeface="Roboto" panose="02000000000000000000" pitchFamily="2" charset="0"/>
              </a:rPr>
              <a:t>Exemples d’éditeurs de logiciels traditionnels proposant une offre dans le « cloud »</a:t>
            </a:r>
          </a:p>
          <a:p>
            <a:pPr lvl="1"/>
            <a:r>
              <a:rPr lang="fr-FR" dirty="0">
                <a:latin typeface="Roboto" panose="02000000000000000000" pitchFamily="2" charset="0"/>
                <a:ea typeface="Roboto" panose="02000000000000000000" pitchFamily="2" charset="0"/>
                <a:cs typeface="Roboto" panose="02000000000000000000" pitchFamily="2" charset="0"/>
                <a:hlinkClick r:id="rId3"/>
              </a:rPr>
              <a:t>Adobe </a:t>
            </a:r>
            <a:r>
              <a:rPr lang="fr-FR" dirty="0" err="1">
                <a:latin typeface="Roboto" panose="02000000000000000000" pitchFamily="2" charset="0"/>
                <a:ea typeface="Roboto" panose="02000000000000000000" pitchFamily="2" charset="0"/>
                <a:cs typeface="Roboto" panose="02000000000000000000" pitchFamily="2" charset="0"/>
                <a:hlinkClick r:id="rId3"/>
              </a:rPr>
              <a:t>Creative</a:t>
            </a:r>
            <a:r>
              <a:rPr lang="fr-FR" dirty="0">
                <a:latin typeface="Roboto" panose="02000000000000000000" pitchFamily="2" charset="0"/>
                <a:ea typeface="Roboto" panose="02000000000000000000" pitchFamily="2" charset="0"/>
                <a:cs typeface="Roboto" panose="02000000000000000000" pitchFamily="2" charset="0"/>
                <a:hlinkClick r:id="rId3"/>
              </a:rPr>
              <a:t> Cloud</a:t>
            </a:r>
            <a:r>
              <a:rPr lang="fr-FR" dirty="0">
                <a:latin typeface="Roboto" panose="02000000000000000000" pitchFamily="2" charset="0"/>
                <a:ea typeface="Roboto" panose="02000000000000000000" pitchFamily="2" charset="0"/>
                <a:cs typeface="Roboto" panose="02000000000000000000" pitchFamily="2" charset="0"/>
              </a:rPr>
              <a:t>,</a:t>
            </a:r>
          </a:p>
          <a:p>
            <a:pPr lvl="1"/>
            <a:r>
              <a:rPr lang="fr-FR" dirty="0" err="1">
                <a:latin typeface="Roboto" panose="02000000000000000000" pitchFamily="2" charset="0"/>
                <a:ea typeface="Roboto" panose="02000000000000000000" pitchFamily="2" charset="0"/>
                <a:cs typeface="Roboto" panose="02000000000000000000" pitchFamily="2" charset="0"/>
                <a:hlinkClick r:id="rId4"/>
              </a:rPr>
              <a:t>Mindomo</a:t>
            </a:r>
            <a:r>
              <a:rPr lang="fr-FR" dirty="0">
                <a:latin typeface="Roboto" panose="02000000000000000000" pitchFamily="2" charset="0"/>
                <a:ea typeface="Roboto" panose="02000000000000000000" pitchFamily="2" charset="0"/>
                <a:cs typeface="Roboto" panose="02000000000000000000" pitchFamily="2" charset="0"/>
                <a:hlinkClick r:id="rId4"/>
              </a:rPr>
              <a:t> </a:t>
            </a:r>
            <a:r>
              <a:rPr lang="fr-FR" dirty="0">
                <a:latin typeface="Roboto" panose="02000000000000000000" pitchFamily="2" charset="0"/>
                <a:ea typeface="Roboto" panose="02000000000000000000" pitchFamily="2" charset="0"/>
                <a:cs typeface="Roboto" panose="02000000000000000000" pitchFamily="2" charset="0"/>
              </a:rPr>
              <a:t>(éditeur de </a:t>
            </a:r>
            <a:r>
              <a:rPr lang="fr-FR" dirty="0" err="1">
                <a:latin typeface="Roboto" panose="02000000000000000000" pitchFamily="2" charset="0"/>
                <a:ea typeface="Roboto" panose="02000000000000000000" pitchFamily="2" charset="0"/>
                <a:cs typeface="Roboto" panose="02000000000000000000" pitchFamily="2" charset="0"/>
              </a:rPr>
              <a:t>mindmapping</a:t>
            </a:r>
            <a:r>
              <a:rPr lang="fr-FR" dirty="0">
                <a:latin typeface="Roboto" panose="02000000000000000000" pitchFamily="2" charset="0"/>
                <a:ea typeface="Roboto" panose="02000000000000000000" pitchFamily="2" charset="0"/>
                <a:cs typeface="Roboto" panose="02000000000000000000" pitchFamily="2" charset="0"/>
              </a:rPr>
              <a:t>),</a:t>
            </a:r>
          </a:p>
          <a:p>
            <a:pPr lvl="1"/>
            <a:r>
              <a:rPr lang="fr-FR" dirty="0">
                <a:latin typeface="Roboto" panose="02000000000000000000" pitchFamily="2" charset="0"/>
                <a:ea typeface="Roboto" panose="02000000000000000000" pitchFamily="2" charset="0"/>
                <a:cs typeface="Roboto" panose="02000000000000000000" pitchFamily="2" charset="0"/>
              </a:rPr>
              <a:t>…</a:t>
            </a:r>
          </a:p>
          <a:p>
            <a:pPr lvl="1"/>
            <a:endParaRPr lang="fr-FR" dirty="0">
              <a:latin typeface="Roboto" panose="02000000000000000000" pitchFamily="2" charset="0"/>
              <a:ea typeface="Roboto" panose="02000000000000000000" pitchFamily="2" charset="0"/>
              <a:cs typeface="Roboto" panose="02000000000000000000" pitchFamily="2" charset="0"/>
            </a:endParaRPr>
          </a:p>
        </p:txBody>
      </p:sp>
      <p:sp>
        <p:nvSpPr>
          <p:cNvPr id="8" name="ZoneTexte 7"/>
          <p:cNvSpPr txBox="1"/>
          <p:nvPr/>
        </p:nvSpPr>
        <p:spPr>
          <a:xfrm>
            <a:off x="1643243" y="6369018"/>
            <a:ext cx="5732115" cy="307777"/>
          </a:xfrm>
          <a:prstGeom prst="rect">
            <a:avLst/>
          </a:prstGeom>
          <a:noFill/>
        </p:spPr>
        <p:txBody>
          <a:bodyPr wrap="squar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err="1">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5"/>
              </a:rPr>
              <a:t>SaaS</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5"/>
              </a:rPr>
              <a:t> (Software as a Service)</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par Gabriel </a:t>
            </a:r>
            <a:r>
              <a:rPr lang="fr-FR" sz="1400" b="1" dirty="0" err="1">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Dabi-Schwebel</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a:t>
            </a:r>
          </a:p>
        </p:txBody>
      </p:sp>
      <p:pic>
        <p:nvPicPr>
          <p:cNvPr id="9" name="Image 8"/>
          <p:cNvPicPr>
            <a:picLocks noChangeAspect="1"/>
          </p:cNvPicPr>
          <p:nvPr/>
        </p:nvPicPr>
        <p:blipFill>
          <a:blip r:embed="rId6"/>
          <a:stretch>
            <a:fillRect/>
          </a:stretch>
        </p:blipFill>
        <p:spPr>
          <a:xfrm>
            <a:off x="10015887" y="5304664"/>
            <a:ext cx="1612983" cy="476274"/>
          </a:xfrm>
          <a:prstGeom prst="rect">
            <a:avLst/>
          </a:prstGeom>
        </p:spPr>
      </p:pic>
      <p:pic>
        <p:nvPicPr>
          <p:cNvPr id="11" name="Image 10"/>
          <p:cNvPicPr>
            <a:picLocks noChangeAspect="1"/>
          </p:cNvPicPr>
          <p:nvPr/>
        </p:nvPicPr>
        <p:blipFill>
          <a:blip r:embed="rId7"/>
          <a:stretch>
            <a:fillRect/>
          </a:stretch>
        </p:blipFill>
        <p:spPr>
          <a:xfrm>
            <a:off x="9938648" y="3291721"/>
            <a:ext cx="1809750" cy="1771650"/>
          </a:xfrm>
          <a:prstGeom prst="rect">
            <a:avLst/>
          </a:prstGeom>
        </p:spPr>
      </p:pic>
      <p:sp>
        <p:nvSpPr>
          <p:cNvPr id="12" name="ZoneTexte 11"/>
          <p:cNvSpPr txBox="1"/>
          <p:nvPr/>
        </p:nvSpPr>
        <p:spPr>
          <a:xfrm>
            <a:off x="9039808" y="2262509"/>
            <a:ext cx="704039" cy="1015663"/>
          </a:xfrm>
          <a:prstGeom prst="rect">
            <a:avLst/>
          </a:prstGeom>
          <a:noFill/>
        </p:spPr>
        <p:txBody>
          <a:bodyPr wrap="none" rtlCol="0">
            <a:spAutoFit/>
          </a:bodyPr>
          <a:lstStyle/>
          <a:p>
            <a:r>
              <a:rPr lang="fr-FR" sz="6000" b="1" dirty="0">
                <a:solidFill>
                  <a:srgbClr val="C00000"/>
                </a:solidFill>
                <a:sym typeface="Wingdings" panose="05000000000000000000" pitchFamily="2" charset="2"/>
              </a:rPr>
              <a:t></a:t>
            </a:r>
            <a:endParaRPr lang="fr-FR" sz="6000" b="1" dirty="0">
              <a:solidFill>
                <a:srgbClr val="C00000"/>
              </a:solidFill>
            </a:endParaRPr>
          </a:p>
        </p:txBody>
      </p:sp>
    </p:spTree>
    <p:extLst>
      <p:ext uri="{BB962C8B-B14F-4D97-AF65-F5344CB8AC3E}">
        <p14:creationId xmlns:p14="http://schemas.microsoft.com/office/powerpoint/2010/main" val="17203920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err="1"/>
              <a:t>Screencasts</a:t>
            </a:r>
            <a:r>
              <a:rPr lang="fr-FR" sz="3000" dirty="0"/>
              <a:t>, vidéos animées et montage vidéo</a:t>
            </a:r>
          </a:p>
        </p:txBody>
      </p:sp>
      <p:sp>
        <p:nvSpPr>
          <p:cNvPr id="3" name="Espace réservé du contenu 2"/>
          <p:cNvSpPr>
            <a:spLocks noGrp="1"/>
          </p:cNvSpPr>
          <p:nvPr>
            <p:ph idx="1"/>
          </p:nvPr>
        </p:nvSpPr>
        <p:spPr>
          <a:xfrm>
            <a:off x="266699" y="1533214"/>
            <a:ext cx="6489961" cy="4876860"/>
          </a:xfrm>
        </p:spPr>
        <p:txBody>
          <a:bodyPr>
            <a:normAutofit lnSpcReduction="10000"/>
          </a:bodyPr>
          <a:lstStyle/>
          <a:p>
            <a:r>
              <a:rPr lang="fr-FR" sz="2400" dirty="0"/>
              <a:t>Quelques conseils pour préparer un projet vidéo (5)</a:t>
            </a:r>
          </a:p>
          <a:p>
            <a:pPr lvl="1"/>
            <a:r>
              <a:rPr lang="fr-FR" sz="2000" dirty="0"/>
              <a:t>Dans le cas d’un tournage (2)</a:t>
            </a:r>
          </a:p>
          <a:p>
            <a:pPr lvl="2"/>
            <a:r>
              <a:rPr lang="fr-FR" sz="1600" dirty="0"/>
              <a:t>Les différents cadrages</a:t>
            </a:r>
          </a:p>
          <a:p>
            <a:pPr lvl="3">
              <a:lnSpc>
                <a:spcPct val="110000"/>
              </a:lnSpc>
              <a:spcBef>
                <a:spcPts val="0"/>
              </a:spcBef>
            </a:pPr>
            <a:r>
              <a:rPr lang="fr-FR" sz="1400" dirty="0"/>
              <a:t>TGP : Très gros plan</a:t>
            </a:r>
          </a:p>
          <a:p>
            <a:pPr lvl="3">
              <a:lnSpc>
                <a:spcPct val="110000"/>
              </a:lnSpc>
              <a:spcBef>
                <a:spcPts val="0"/>
              </a:spcBef>
            </a:pPr>
            <a:r>
              <a:rPr lang="fr-FR" sz="1400" dirty="0"/>
              <a:t>Gros plan</a:t>
            </a:r>
          </a:p>
          <a:p>
            <a:pPr lvl="3">
              <a:lnSpc>
                <a:spcPct val="110000"/>
              </a:lnSpc>
              <a:spcBef>
                <a:spcPts val="0"/>
              </a:spcBef>
            </a:pPr>
            <a:r>
              <a:rPr lang="fr-FR" sz="1400" dirty="0" err="1"/>
              <a:t>Etc</a:t>
            </a:r>
            <a:r>
              <a:rPr lang="fr-FR" sz="1400" dirty="0"/>
              <a:t> (pour le tableau complet cf. </a:t>
            </a:r>
            <a:r>
              <a:rPr lang="fr-FR" sz="1400" dirty="0">
                <a:hlinkClick r:id="rId3" action="ppaction://hlinksldjump"/>
              </a:rPr>
              <a:t>annexe 3</a:t>
            </a:r>
            <a:r>
              <a:rPr lang="fr-FR" sz="1400" dirty="0"/>
              <a:t>).</a:t>
            </a:r>
          </a:p>
          <a:p>
            <a:pPr lvl="2"/>
            <a:r>
              <a:rPr lang="fr-FR" sz="1600" dirty="0"/>
              <a:t>La règle des tiers</a:t>
            </a:r>
          </a:p>
          <a:p>
            <a:pPr lvl="3"/>
            <a:r>
              <a:rPr lang="fr-FR" sz="1400" dirty="0"/>
              <a:t>Cette règle est commune à l’image fixe (photo, peinture) et à la vidéo.</a:t>
            </a:r>
          </a:p>
          <a:p>
            <a:pPr lvl="3"/>
            <a:r>
              <a:rPr lang="fr-FR" sz="1400" dirty="0"/>
              <a:t>Elle consiste à ne pas centrer le sujet principal sauf exception (… qui souligne la règle générale …)</a:t>
            </a:r>
          </a:p>
          <a:p>
            <a:pPr lvl="3"/>
            <a:r>
              <a:rPr lang="fr-FR" sz="1400" dirty="0"/>
              <a:t>Plus précisément : « La règle des tiers consiste à placer les personnages, objets </a:t>
            </a:r>
            <a:br>
              <a:rPr lang="fr-FR" sz="1400" dirty="0"/>
            </a:br>
            <a:r>
              <a:rPr lang="fr-FR" sz="1400" dirty="0"/>
              <a:t>importants ou tout autre élément clef sur des lignes imaginaires qui divisent </a:t>
            </a:r>
            <a:br>
              <a:rPr lang="fr-FR" sz="1400" dirty="0"/>
            </a:br>
            <a:r>
              <a:rPr lang="fr-FR" sz="1400" dirty="0"/>
              <a:t>l’image en parties égales. Ces lignes doivent être placées aux tiers horizontaux </a:t>
            </a:r>
            <a:br>
              <a:rPr lang="fr-FR" sz="1400" dirty="0"/>
            </a:br>
            <a:r>
              <a:rPr lang="fr-FR" sz="1400" dirty="0"/>
              <a:t>et verticaux. On les appelle les lignes de force et leurs intersections des points </a:t>
            </a:r>
            <a:br>
              <a:rPr lang="fr-FR" sz="1400" dirty="0"/>
            </a:br>
            <a:r>
              <a:rPr lang="fr-FR" sz="1400" dirty="0"/>
              <a:t>forts. » (devenir.realisateur.com)</a:t>
            </a:r>
          </a:p>
          <a:p>
            <a:pPr marL="1371600" lvl="3" indent="0">
              <a:buNone/>
            </a:pPr>
            <a:endParaRPr lang="fr-FR" sz="1400" dirty="0"/>
          </a:p>
          <a:p>
            <a:pPr marL="1371600" lvl="3" indent="0">
              <a:buNone/>
            </a:pPr>
            <a:endParaRPr lang="fr-FR" sz="1400" dirty="0"/>
          </a:p>
          <a:p>
            <a:pPr marL="1371600" lvl="3" indent="0">
              <a:buNone/>
            </a:pPr>
            <a:endParaRPr lang="fr-FR" sz="1400" dirty="0"/>
          </a:p>
          <a:p>
            <a:pPr lvl="1"/>
            <a:endParaRPr lang="fr-FR" sz="2000" dirty="0"/>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130</a:t>
            </a:fld>
            <a:endParaRPr lang="fr-F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7086" y="2366971"/>
            <a:ext cx="2324914" cy="2124057"/>
          </a:xfrm>
          <a:prstGeom prst="rect">
            <a:avLst/>
          </a:prstGeom>
        </p:spPr>
      </p:pic>
      <p:sp>
        <p:nvSpPr>
          <p:cNvPr id="8" name="ZoneTexte 7"/>
          <p:cNvSpPr txBox="1"/>
          <p:nvPr/>
        </p:nvSpPr>
        <p:spPr>
          <a:xfrm>
            <a:off x="9774368" y="4691751"/>
            <a:ext cx="2417632" cy="1384995"/>
          </a:xfrm>
          <a:prstGeom prst="rect">
            <a:avLst/>
          </a:prstGeom>
          <a:noFill/>
        </p:spPr>
        <p:txBody>
          <a:bodyPr wrap="square" rtlCol="0">
            <a:spAutoFit/>
          </a:bodyPr>
          <a:lstStyle/>
          <a:p>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Crédit photo : Par </a:t>
            </a:r>
            <a:r>
              <a:rPr lang="fr-FR" sz="12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IxnayChristian</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Wilhelm Allers (background) — Travail </a:t>
            </a:r>
            <a:r>
              <a:rPr lang="fr-FR" sz="12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personnelImage</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:Allers 1894 </a:t>
            </a:r>
            <a:b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b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Selbstportrait.jpg (background), Domaine public, </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5"/>
              </a:rPr>
              <a:t>https://commons.wikimedia.org/w/index.php?curid=1574221</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
        <p:nvSpPr>
          <p:cNvPr id="9" name="ZoneTexte 8"/>
          <p:cNvSpPr txBox="1"/>
          <p:nvPr/>
        </p:nvSpPr>
        <p:spPr>
          <a:xfrm>
            <a:off x="1837365" y="6279194"/>
            <a:ext cx="3369833" cy="584775"/>
          </a:xfrm>
          <a:prstGeom prst="rect">
            <a:avLst/>
          </a:prstGeom>
          <a:noFill/>
        </p:spPr>
        <p:txBody>
          <a:bodyPr wrap="none" rtlCol="0">
            <a:spAutoFit/>
          </a:bodyPr>
          <a:lstStyle/>
          <a:p>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En savoir +  : </a:t>
            </a:r>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6"/>
              </a:rPr>
              <a:t>Règle des tiers au cinéma</a:t>
            </a:r>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b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br>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article du 06/07/2011</a:t>
            </a:r>
          </a:p>
        </p:txBody>
      </p:sp>
      <p:pic>
        <p:nvPicPr>
          <p:cNvPr id="10" name="Image 9"/>
          <p:cNvPicPr>
            <a:picLocks noChangeAspect="1"/>
          </p:cNvPicPr>
          <p:nvPr/>
        </p:nvPicPr>
        <p:blipFill>
          <a:blip r:embed="rId7"/>
          <a:stretch>
            <a:fillRect/>
          </a:stretch>
        </p:blipFill>
        <p:spPr>
          <a:xfrm>
            <a:off x="5979235" y="1835705"/>
            <a:ext cx="1753046" cy="1783734"/>
          </a:xfrm>
          <a:prstGeom prst="rect">
            <a:avLst/>
          </a:prstGeom>
        </p:spPr>
      </p:pic>
      <p:sp>
        <p:nvSpPr>
          <p:cNvPr id="11" name="ZoneTexte 10"/>
          <p:cNvSpPr txBox="1"/>
          <p:nvPr/>
        </p:nvSpPr>
        <p:spPr>
          <a:xfrm>
            <a:off x="7661786" y="3315197"/>
            <a:ext cx="2136790" cy="1015663"/>
          </a:xfrm>
          <a:prstGeom prst="rect">
            <a:avLst/>
          </a:prstGeom>
          <a:noFill/>
        </p:spPr>
        <p:txBody>
          <a:bodyPr wrap="square" rtlCol="0">
            <a:spAutoFit/>
          </a:bodyPr>
          <a:lstStyle/>
          <a:p>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Crédit photo : Par </a:t>
            </a:r>
            <a:r>
              <a:rPr lang="fr-FR" sz="12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User:Moondigger</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 Travail personnel, CC BY-SA 2.5, </a:t>
            </a:r>
            <a:b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b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8"/>
              </a:rPr>
              <a:t>https://commons.wikimedia.org/w/index.php?curid=1084823</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
        <p:nvSpPr>
          <p:cNvPr id="7" name="Rectangle 6">
            <a:extLst>
              <a:ext uri="{FF2B5EF4-FFF2-40B4-BE49-F238E27FC236}">
                <a16:creationId xmlns:a16="http://schemas.microsoft.com/office/drawing/2014/main" xmlns="" id="{7C18BCB7-197F-4757-B885-991FBBB0F6FB}"/>
              </a:ext>
            </a:extLst>
          </p:cNvPr>
          <p:cNvSpPr/>
          <p:nvPr/>
        </p:nvSpPr>
        <p:spPr>
          <a:xfrm>
            <a:off x="6597142" y="5825000"/>
            <a:ext cx="3255527" cy="1015663"/>
          </a:xfrm>
          <a:prstGeom prst="rect">
            <a:avLst/>
          </a:prstGeom>
        </p:spPr>
        <p:txBody>
          <a:bodyPr wrap="square">
            <a:spAutoFit/>
          </a:bodyPr>
          <a:lstStyle/>
          <a:p>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Crédit photo : Par Michelangelo Buonarroti — </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9"/>
              </a:rPr>
              <a:t>http://commons.wikimedia.org/wiki/</a:t>
            </a:r>
            <a:r>
              <a:rPr lang="fr-FR" sz="12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9"/>
              </a:rPr>
              <a:t>File:Creación_de_Adán.jpg</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 Domaine public, </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10"/>
              </a:rPr>
              <a:t>https://commons.wikimedia.org/w/index.php?curid=25950768</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p>
        </p:txBody>
      </p:sp>
      <p:pic>
        <p:nvPicPr>
          <p:cNvPr id="12" name="Image 11">
            <a:extLst>
              <a:ext uri="{FF2B5EF4-FFF2-40B4-BE49-F238E27FC236}">
                <a16:creationId xmlns:a16="http://schemas.microsoft.com/office/drawing/2014/main" xmlns="" id="{DFCB7BFB-591B-4E95-B97C-DAA9C0281E63}"/>
              </a:ext>
            </a:extLst>
          </p:cNvPr>
          <p:cNvPicPr>
            <a:picLocks noChangeAspect="1"/>
          </p:cNvPicPr>
          <p:nvPr/>
        </p:nvPicPr>
        <p:blipFill>
          <a:blip r:embed="rId11"/>
          <a:stretch>
            <a:fillRect/>
          </a:stretch>
        </p:blipFill>
        <p:spPr>
          <a:xfrm>
            <a:off x="7706030" y="4331356"/>
            <a:ext cx="2044072" cy="1490275"/>
          </a:xfrm>
          <a:prstGeom prst="rect">
            <a:avLst/>
          </a:prstGeom>
        </p:spPr>
      </p:pic>
    </p:spTree>
    <p:extLst>
      <p:ext uri="{BB962C8B-B14F-4D97-AF65-F5344CB8AC3E}">
        <p14:creationId xmlns:p14="http://schemas.microsoft.com/office/powerpoint/2010/main" val="41673677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err="1"/>
              <a:t>Screencasts</a:t>
            </a:r>
            <a:r>
              <a:rPr lang="fr-FR" sz="3000" dirty="0"/>
              <a:t>, vidéos animées et montage vidéo</a:t>
            </a:r>
          </a:p>
        </p:txBody>
      </p:sp>
      <p:sp>
        <p:nvSpPr>
          <p:cNvPr id="3" name="Espace réservé du contenu 2"/>
          <p:cNvSpPr>
            <a:spLocks noGrp="1"/>
          </p:cNvSpPr>
          <p:nvPr>
            <p:ph idx="1"/>
          </p:nvPr>
        </p:nvSpPr>
        <p:spPr>
          <a:xfrm>
            <a:off x="266699" y="1533214"/>
            <a:ext cx="6489961" cy="4876860"/>
          </a:xfrm>
        </p:spPr>
        <p:txBody>
          <a:bodyPr>
            <a:normAutofit/>
          </a:bodyPr>
          <a:lstStyle/>
          <a:p>
            <a:r>
              <a:rPr lang="fr-FR" sz="2400" dirty="0"/>
              <a:t>Quelques conseils pour préparer un projet vidéo (6)</a:t>
            </a:r>
          </a:p>
          <a:p>
            <a:pPr lvl="1"/>
            <a:r>
              <a:rPr lang="fr-FR" sz="2000" dirty="0"/>
              <a:t>Dans le cas d’un tournage (3)</a:t>
            </a:r>
          </a:p>
          <a:p>
            <a:pPr lvl="2"/>
            <a:r>
              <a:rPr lang="fr-FR" sz="1600" dirty="0"/>
              <a:t>Le cadrage hors hauteur d’homme (ou de femme </a:t>
            </a:r>
            <a:r>
              <a:rPr lang="fr-FR" sz="1600" dirty="0">
                <a:sym typeface="Wingdings" panose="05000000000000000000" pitchFamily="2" charset="2"/>
              </a:rPr>
              <a:t>)</a:t>
            </a:r>
            <a:endParaRPr lang="fr-FR" sz="1600" dirty="0"/>
          </a:p>
          <a:p>
            <a:pPr lvl="3"/>
            <a:r>
              <a:rPr lang="fr-FR" sz="1400" dirty="0"/>
              <a:t>La contre plongée,</a:t>
            </a:r>
          </a:p>
          <a:p>
            <a:pPr lvl="3"/>
            <a:r>
              <a:rPr lang="fr-FR" sz="1400" dirty="0"/>
              <a:t>La plongée.</a:t>
            </a:r>
          </a:p>
          <a:p>
            <a:pPr lvl="2"/>
            <a:r>
              <a:rPr lang="fr-FR" sz="1600" dirty="0"/>
              <a:t>Règle des 180 degrés</a:t>
            </a:r>
          </a:p>
          <a:p>
            <a:pPr lvl="3"/>
            <a:r>
              <a:rPr lang="fr-FR" sz="1400" dirty="0"/>
              <a:t>Consiste à filmer une scène toujours à partir du même </a:t>
            </a:r>
            <a:br>
              <a:rPr lang="fr-FR" sz="1400" dirty="0"/>
            </a:br>
            <a:r>
              <a:rPr lang="fr-FR" sz="1400" dirty="0"/>
              <a:t>côté d’une ligne imaginaire traversant le lieu de l’action. Si on a commencé par filmer le profil droit d’une personne, on reste sur un </a:t>
            </a:r>
            <a:r>
              <a:rPr lang="fr-FR" sz="1400" dirty="0" smtClean="0"/>
              <a:t>trois-quarts </a:t>
            </a:r>
            <a:r>
              <a:rPr lang="fr-FR" sz="1400" dirty="0"/>
              <a:t>droit. Dans le cas d’un dialogue, on peut créer un champ, contre-champ en disposant deux caméras mais on ne doit pas rester du même côté de la scène.</a:t>
            </a:r>
            <a:br>
              <a:rPr lang="fr-FR" sz="1400" dirty="0"/>
            </a:br>
            <a:endParaRPr lang="fr-FR" sz="1400" dirty="0"/>
          </a:p>
          <a:p>
            <a:pPr marL="1371600" lvl="3" indent="0">
              <a:buNone/>
            </a:pPr>
            <a:endParaRPr lang="fr-FR" sz="1400" dirty="0"/>
          </a:p>
          <a:p>
            <a:pPr marL="1371600" lvl="3" indent="0">
              <a:buNone/>
            </a:pPr>
            <a:endParaRPr lang="fr-FR" sz="1400" dirty="0"/>
          </a:p>
          <a:p>
            <a:pPr marL="1371600" lvl="3" indent="0">
              <a:buNone/>
            </a:pPr>
            <a:endParaRPr lang="fr-FR" sz="1400" dirty="0"/>
          </a:p>
          <a:p>
            <a:pPr lvl="1"/>
            <a:endParaRPr lang="fr-FR" sz="2000" dirty="0"/>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131</a:t>
            </a:fld>
            <a:endParaRPr lang="fr-FR"/>
          </a:p>
        </p:txBody>
      </p:sp>
      <p:sp>
        <p:nvSpPr>
          <p:cNvPr id="8" name="ZoneTexte 7"/>
          <p:cNvSpPr txBox="1"/>
          <p:nvPr/>
        </p:nvSpPr>
        <p:spPr>
          <a:xfrm>
            <a:off x="9254042" y="5099962"/>
            <a:ext cx="2937958" cy="830997"/>
          </a:xfrm>
          <a:prstGeom prst="rect">
            <a:avLst/>
          </a:prstGeom>
          <a:noFill/>
        </p:spPr>
        <p:txBody>
          <a:bodyPr wrap="square" rtlCol="0">
            <a:spAutoFit/>
          </a:bodyPr>
          <a:lstStyle/>
          <a:p>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Crédit photo : Par SM Eisenstein — [1], Domaine public, </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https://commons.wikimedia.org/w/index.php?curid=3537838</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
        <p:nvSpPr>
          <p:cNvPr id="9" name="ZoneTexte 8"/>
          <p:cNvSpPr txBox="1"/>
          <p:nvPr/>
        </p:nvSpPr>
        <p:spPr>
          <a:xfrm>
            <a:off x="1837365" y="5821998"/>
            <a:ext cx="3658374" cy="830997"/>
          </a:xfrm>
          <a:prstGeom prst="rect">
            <a:avLst/>
          </a:prstGeom>
          <a:noFill/>
        </p:spPr>
        <p:txBody>
          <a:bodyPr wrap="none" rtlCol="0">
            <a:spAutoFit/>
          </a:bodyPr>
          <a:lstStyle/>
          <a:p>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En savoir </a:t>
            </a:r>
            <a:r>
              <a:rPr lang="fr-FR" sz="1600" b="1" dirty="0" smtClean="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4"/>
              </a:rPr>
              <a:t>La règle des 180 degrés</a:t>
            </a:r>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b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br>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article du </a:t>
            </a:r>
            <a:r>
              <a:rPr lang="fr-FR" sz="1600" b="1" dirty="0" smtClean="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28/01/2019</a:t>
            </a:r>
            <a:br>
              <a:rPr lang="fr-FR" sz="1600" b="1" dirty="0" smtClean="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br>
            <a:r>
              <a:rPr lang="fr-FR" sz="1600" b="1" dirty="0" smtClean="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Le schéma ci-contre provient de cette page.</a:t>
            </a:r>
            <a:endPar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ZoneTexte 10"/>
          <p:cNvSpPr txBox="1"/>
          <p:nvPr/>
        </p:nvSpPr>
        <p:spPr>
          <a:xfrm>
            <a:off x="6756660" y="3848979"/>
            <a:ext cx="2497382" cy="830997"/>
          </a:xfrm>
          <a:prstGeom prst="rect">
            <a:avLst/>
          </a:prstGeom>
          <a:noFill/>
        </p:spPr>
        <p:txBody>
          <a:bodyPr wrap="square" rtlCol="0">
            <a:spAutoFit/>
          </a:bodyPr>
          <a:lstStyle/>
          <a:p>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Crédit photo : Par Universal </a:t>
            </a:r>
            <a:r>
              <a:rPr lang="fr-FR" sz="12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Pictures</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 </a:t>
            </a:r>
            <a:r>
              <a:rPr lang="fr-FR" sz="12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Touch</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of </a:t>
            </a:r>
            <a:r>
              <a:rPr lang="fr-FR" sz="12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Evil</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r>
              <a:rPr lang="fr-FR" sz="12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trailer</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Domaine public, </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5"/>
              </a:rPr>
              <a:t>https://commons.wikimedia.org/w/index.php?curid=5199964</a:t>
            </a:r>
            <a:r>
              <a:rPr lang="fr-FR" sz="12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0157" y="1758038"/>
            <a:ext cx="2686676" cy="1984277"/>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7489" y="2945219"/>
            <a:ext cx="2844989" cy="1988618"/>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005" y="4679976"/>
            <a:ext cx="2732079" cy="2049059"/>
          </a:xfrm>
          <a:prstGeom prst="rect">
            <a:avLst/>
          </a:prstGeom>
        </p:spPr>
      </p:pic>
    </p:spTree>
    <p:extLst>
      <p:ext uri="{BB962C8B-B14F-4D97-AF65-F5344CB8AC3E}">
        <p14:creationId xmlns:p14="http://schemas.microsoft.com/office/powerpoint/2010/main" val="23921552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err="1"/>
              <a:t>Screencasts</a:t>
            </a:r>
            <a:r>
              <a:rPr lang="fr-FR" sz="3000" dirty="0"/>
              <a:t>, vidéos animées et montage vidéo</a:t>
            </a:r>
          </a:p>
        </p:txBody>
      </p:sp>
      <p:sp>
        <p:nvSpPr>
          <p:cNvPr id="3" name="Espace réservé du contenu 2"/>
          <p:cNvSpPr>
            <a:spLocks noGrp="1"/>
          </p:cNvSpPr>
          <p:nvPr>
            <p:ph idx="1"/>
          </p:nvPr>
        </p:nvSpPr>
        <p:spPr>
          <a:xfrm>
            <a:off x="266699" y="1533214"/>
            <a:ext cx="8207450" cy="4961924"/>
          </a:xfrm>
        </p:spPr>
        <p:txBody>
          <a:bodyPr>
            <a:normAutofit fontScale="92500" lnSpcReduction="20000"/>
          </a:bodyPr>
          <a:lstStyle/>
          <a:p>
            <a:r>
              <a:rPr lang="fr-FR" sz="3000" dirty="0"/>
              <a:t>Quelques conseils pour préparer un projet vidéo (7)</a:t>
            </a:r>
          </a:p>
          <a:p>
            <a:pPr lvl="1"/>
            <a:r>
              <a:rPr lang="fr-FR" sz="2600" dirty="0"/>
              <a:t>La prise de son</a:t>
            </a:r>
          </a:p>
          <a:p>
            <a:pPr lvl="2"/>
            <a:r>
              <a:rPr lang="fr-FR" sz="1600" dirty="0"/>
              <a:t>Choix d’un microphone</a:t>
            </a:r>
            <a:br>
              <a:rPr lang="fr-FR" sz="1600" dirty="0"/>
            </a:br>
            <a:r>
              <a:rPr lang="fr-FR" sz="1600" dirty="0"/>
              <a:t>Ce choix doit tenir compte de l’environnement sonore dans lequel est faite la prise de son, et notamment en fonction du niveau du bruit de fond. Elle dépend notamment de la directivité du microphone.</a:t>
            </a:r>
          </a:p>
          <a:p>
            <a:pPr lvl="3"/>
            <a:r>
              <a:rPr lang="fr-FR" sz="1900" dirty="0"/>
              <a:t>La directivité</a:t>
            </a:r>
            <a:r>
              <a:rPr lang="fr-FR" sz="1400" dirty="0"/>
              <a:t/>
            </a:r>
            <a:br>
              <a:rPr lang="fr-FR" sz="1400" dirty="0"/>
            </a:br>
            <a:r>
              <a:rPr lang="fr-FR" sz="1400" dirty="0"/>
              <a:t/>
            </a:r>
            <a:br>
              <a:rPr lang="fr-FR" sz="1400" dirty="0"/>
            </a:br>
            <a:r>
              <a:rPr lang="fr-FR" sz="1400" dirty="0"/>
              <a:t/>
            </a:r>
            <a:br>
              <a:rPr lang="fr-FR" sz="1400" dirty="0"/>
            </a:br>
            <a:r>
              <a:rPr lang="fr-FR" sz="1400" dirty="0"/>
              <a:t/>
            </a:r>
            <a:br>
              <a:rPr lang="fr-FR" sz="1400" dirty="0"/>
            </a:br>
            <a:r>
              <a:rPr lang="fr-FR" sz="1400" dirty="0"/>
              <a:t/>
            </a:r>
            <a:br>
              <a:rPr lang="fr-FR" sz="1400" dirty="0"/>
            </a:br>
            <a:r>
              <a:rPr lang="fr-FR" sz="1400" dirty="0"/>
              <a:t/>
            </a:r>
            <a:br>
              <a:rPr lang="fr-FR" sz="1400" dirty="0"/>
            </a:br>
            <a:r>
              <a:rPr lang="fr-FR" sz="1400" dirty="0"/>
              <a:t/>
            </a:r>
            <a:br>
              <a:rPr lang="fr-FR" sz="1400" dirty="0"/>
            </a:br>
            <a:r>
              <a:rPr lang="fr-FR" sz="1400" dirty="0"/>
              <a:t/>
            </a:r>
            <a:br>
              <a:rPr lang="fr-FR" sz="1400" dirty="0"/>
            </a:br>
            <a:r>
              <a:rPr lang="fr-FR" sz="1400" dirty="0"/>
              <a:t/>
            </a:r>
            <a:br>
              <a:rPr lang="fr-FR" sz="1400" dirty="0"/>
            </a:br>
            <a:r>
              <a:rPr lang="fr-FR" sz="1400" dirty="0"/>
              <a:t/>
            </a:r>
            <a:br>
              <a:rPr lang="fr-FR" sz="1400" dirty="0"/>
            </a:br>
            <a:r>
              <a:rPr lang="fr-FR" sz="1400" dirty="0"/>
              <a:t/>
            </a:r>
            <a:br>
              <a:rPr lang="fr-FR" sz="1400" dirty="0"/>
            </a:br>
            <a:r>
              <a:rPr lang="fr-FR" sz="1600" i="0" dirty="0">
                <a:latin typeface="Roboto" panose="02000000000000000000" pitchFamily="2" charset="0"/>
                <a:ea typeface="Roboto" panose="02000000000000000000" pitchFamily="2" charset="0"/>
                <a:cs typeface="Roboto" panose="02000000000000000000" pitchFamily="2" charset="0"/>
              </a:rPr>
              <a:t>La directivité représente sa sensibilité en fonction de la direction d’où provient le son. La directivité des microphones détermine l’utilisation que l’on peut en faire. Pour la représenter, on utilise ce qu’on appelle des diagrammes polaires comme ci-dessus. Le microphone a étudier se trouve au centre de cette représentation.</a:t>
            </a:r>
            <a:br>
              <a:rPr lang="fr-FR" sz="1600" i="0" dirty="0">
                <a:latin typeface="Roboto" panose="02000000000000000000" pitchFamily="2" charset="0"/>
                <a:ea typeface="Roboto" panose="02000000000000000000" pitchFamily="2" charset="0"/>
                <a:cs typeface="Roboto" panose="02000000000000000000" pitchFamily="2" charset="0"/>
              </a:rPr>
            </a:br>
            <a:r>
              <a:rPr lang="fr-FR" sz="1600" i="0" dirty="0">
                <a:latin typeface="Roboto" panose="02000000000000000000" pitchFamily="2" charset="0"/>
                <a:ea typeface="Roboto" panose="02000000000000000000" pitchFamily="2" charset="0"/>
                <a:cs typeface="Roboto" panose="02000000000000000000" pitchFamily="2" charset="0"/>
              </a:rPr>
              <a:t>Les cercles représentent l’espace acoustique qui l’entoure, à 360 degrés :</a:t>
            </a:r>
          </a:p>
          <a:p>
            <a:pPr marL="1371600" lvl="3" indent="0">
              <a:buNone/>
            </a:pPr>
            <a:r>
              <a:rPr lang="fr-FR" sz="1600" i="0" dirty="0">
                <a:latin typeface="Roboto" panose="02000000000000000000" pitchFamily="2" charset="0"/>
                <a:ea typeface="Roboto" panose="02000000000000000000" pitchFamily="2" charset="0"/>
                <a:cs typeface="Roboto" panose="02000000000000000000" pitchFamily="2" charset="0"/>
              </a:rPr>
              <a:t>    	- 0° = devant le microphone</a:t>
            </a:r>
          </a:p>
          <a:p>
            <a:pPr marL="1371600" lvl="3" indent="0">
              <a:buNone/>
            </a:pPr>
            <a:r>
              <a:rPr lang="fr-FR" sz="1600" i="0" dirty="0">
                <a:latin typeface="Roboto" panose="02000000000000000000" pitchFamily="2" charset="0"/>
                <a:ea typeface="Roboto" panose="02000000000000000000" pitchFamily="2" charset="0"/>
                <a:cs typeface="Roboto" panose="02000000000000000000" pitchFamily="2" charset="0"/>
              </a:rPr>
              <a:t>	- 180° = derrière le microphone</a:t>
            </a:r>
          </a:p>
          <a:p>
            <a:pPr marL="1371600" lvl="3" indent="0">
              <a:buNone/>
            </a:pPr>
            <a:endParaRPr lang="fr-FR" sz="1400" dirty="0"/>
          </a:p>
          <a:p>
            <a:pPr marL="1371600" lvl="3" indent="0">
              <a:buNone/>
            </a:pPr>
            <a:endParaRPr lang="fr-FR" sz="1400" dirty="0"/>
          </a:p>
          <a:p>
            <a:pPr marL="1371600" lvl="3" indent="0">
              <a:buNone/>
            </a:pPr>
            <a:endParaRPr lang="fr-FR" sz="1400" dirty="0"/>
          </a:p>
          <a:p>
            <a:pPr lvl="1"/>
            <a:endParaRPr lang="fr-FR" sz="2000" dirty="0"/>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132</a:t>
            </a:fld>
            <a:endParaRPr lang="fr-FR"/>
          </a:p>
        </p:txBody>
      </p:sp>
      <p:pic>
        <p:nvPicPr>
          <p:cNvPr id="5" name="Image 4">
            <a:extLst>
              <a:ext uri="{FF2B5EF4-FFF2-40B4-BE49-F238E27FC236}">
                <a16:creationId xmlns:a16="http://schemas.microsoft.com/office/drawing/2014/main" xmlns="" id="{2AD8538F-CE18-487A-945C-D22341E7A239}"/>
              </a:ext>
            </a:extLst>
          </p:cNvPr>
          <p:cNvPicPr>
            <a:picLocks noChangeAspect="1"/>
          </p:cNvPicPr>
          <p:nvPr/>
        </p:nvPicPr>
        <p:blipFill>
          <a:blip r:embed="rId3"/>
          <a:stretch>
            <a:fillRect/>
          </a:stretch>
        </p:blipFill>
        <p:spPr>
          <a:xfrm>
            <a:off x="1976283" y="3465637"/>
            <a:ext cx="6002599" cy="1318699"/>
          </a:xfrm>
          <a:prstGeom prst="rect">
            <a:avLst/>
          </a:prstGeom>
        </p:spPr>
      </p:pic>
      <p:sp>
        <p:nvSpPr>
          <p:cNvPr id="7" name="ZoneTexte 6">
            <a:extLst>
              <a:ext uri="{FF2B5EF4-FFF2-40B4-BE49-F238E27FC236}">
                <a16:creationId xmlns:a16="http://schemas.microsoft.com/office/drawing/2014/main" xmlns="" id="{96EE5520-500D-4A9B-97BC-46FB2819EC13}"/>
              </a:ext>
            </a:extLst>
          </p:cNvPr>
          <p:cNvSpPr txBox="1"/>
          <p:nvPr/>
        </p:nvSpPr>
        <p:spPr>
          <a:xfrm>
            <a:off x="7978883" y="1124364"/>
            <a:ext cx="4047109" cy="5693866"/>
          </a:xfrm>
          <a:prstGeom prst="rect">
            <a:avLst/>
          </a:prstGeom>
          <a:noFill/>
        </p:spPr>
        <p:txBody>
          <a:bodyPr wrap="square" rtlCol="0">
            <a:spAutoFit/>
          </a:bodyPr>
          <a:lstStyle/>
          <a:p>
            <a:pPr marL="285750" indent="-285750">
              <a:buFont typeface="Arial" panose="020B0604020202020204" pitchFamily="34" charset="0"/>
              <a:buChar char="•"/>
            </a:pPr>
            <a:r>
              <a:rPr lang="fr-FR" i="1" dirty="0">
                <a:latin typeface="Segoe UI" panose="020B0502040204020203" pitchFamily="34" charset="0"/>
                <a:cs typeface="Segoe UI" panose="020B0502040204020203" pitchFamily="34" charset="0"/>
              </a:rPr>
              <a:t>Les différents types de </a:t>
            </a:r>
            <a:br>
              <a:rPr lang="fr-FR" i="1" dirty="0">
                <a:latin typeface="Segoe UI" panose="020B0502040204020203" pitchFamily="34" charset="0"/>
                <a:cs typeface="Segoe UI" panose="020B0502040204020203" pitchFamily="34" charset="0"/>
              </a:rPr>
            </a:br>
            <a:r>
              <a:rPr lang="fr-FR" i="1" dirty="0">
                <a:latin typeface="Segoe UI" panose="020B0502040204020203" pitchFamily="34" charset="0"/>
                <a:cs typeface="Segoe UI" panose="020B0502040204020203" pitchFamily="34" charset="0"/>
              </a:rPr>
              <a:t>directivité</a:t>
            </a:r>
          </a:p>
          <a:p>
            <a:pPr marL="742950" lvl="1" indent="-285750">
              <a:buFont typeface="Arial" panose="020B0604020202020204" pitchFamily="34" charset="0"/>
              <a:buChar char="•"/>
            </a:pPr>
            <a:r>
              <a:rPr lang="fr-FR" sz="1400" b="1" dirty="0"/>
              <a:t>Omnidirectionnel</a:t>
            </a:r>
            <a:r>
              <a:rPr lang="fr-FR" sz="1400" dirty="0"/>
              <a:t> </a:t>
            </a:r>
            <a:br>
              <a:rPr lang="fr-FR" sz="1400" dirty="0"/>
            </a:br>
            <a:r>
              <a:rPr lang="fr-FR" sz="1400" dirty="0"/>
              <a:t>Le micro capte le son de </a:t>
            </a:r>
            <a:br>
              <a:rPr lang="fr-FR" sz="1400" dirty="0"/>
            </a:br>
            <a:r>
              <a:rPr lang="fr-FR" sz="1400" dirty="0"/>
              <a:t>façon uniforme, dans toutes les directions.</a:t>
            </a:r>
            <a:br>
              <a:rPr lang="fr-FR" sz="1400" dirty="0"/>
            </a:br>
            <a:r>
              <a:rPr lang="fr-FR" sz="1400" i="1" dirty="0"/>
              <a:t>Utilisation</a:t>
            </a:r>
            <a:r>
              <a:rPr lang="fr-FR" sz="1400" dirty="0"/>
              <a:t> : Les micros </a:t>
            </a:r>
            <a:r>
              <a:rPr lang="fr-FR" sz="1400" dirty="0" err="1"/>
              <a:t>lavaliers</a:t>
            </a:r>
            <a:r>
              <a:rPr lang="fr-FR" sz="1400" dirty="0"/>
              <a:t> (</a:t>
            </a:r>
            <a:r>
              <a:rPr lang="fr-FR" sz="1400" dirty="0" err="1"/>
              <a:t>micro-cravates</a:t>
            </a:r>
            <a:r>
              <a:rPr lang="fr-FR" sz="1400" dirty="0"/>
              <a:t>) forment leur utilisation la plus courante. La directivité omnidirectionnelle leur permet de capter le son de façon identique, peu importe la façon dont ils sont attachés sur le vêtement.</a:t>
            </a:r>
          </a:p>
          <a:p>
            <a:pPr marL="742950" lvl="1" indent="-285750">
              <a:buFont typeface="Arial" panose="020B0604020202020204" pitchFamily="34" charset="0"/>
              <a:buChar char="•"/>
            </a:pPr>
            <a:r>
              <a:rPr lang="fr-FR" sz="1400" b="1" dirty="0"/>
              <a:t>Cardioïde </a:t>
            </a:r>
            <a:br>
              <a:rPr lang="fr-FR" sz="1400" b="1" dirty="0"/>
            </a:br>
            <a:r>
              <a:rPr lang="fr-FR" sz="1400" dirty="0"/>
              <a:t>Ils sont uniquement sensibles aux sons provenant de l’avant, rejette ceux de l’arrière et atténue ceux en provenance de côté.</a:t>
            </a:r>
            <a:br>
              <a:rPr lang="fr-FR" sz="1400" dirty="0"/>
            </a:br>
            <a:r>
              <a:rPr lang="fr-FR" sz="1400" i="1" dirty="0"/>
              <a:t>Utilisation</a:t>
            </a:r>
            <a:r>
              <a:rPr lang="fr-FR" sz="1400" dirty="0"/>
              <a:t> : pour la sonorisation, pour le chant, pour la prise de son d'instruments.</a:t>
            </a:r>
          </a:p>
          <a:p>
            <a:pPr marL="742950" lvl="1" indent="-285750">
              <a:buFont typeface="Arial" panose="020B0604020202020204" pitchFamily="34" charset="0"/>
              <a:buChar char="•"/>
            </a:pPr>
            <a:r>
              <a:rPr lang="fr-FR" sz="1400" b="1" dirty="0"/>
              <a:t>Microphones « figure en 8 »</a:t>
            </a:r>
            <a:br>
              <a:rPr lang="fr-FR" sz="1400" b="1" dirty="0"/>
            </a:br>
            <a:r>
              <a:rPr lang="fr-FR" sz="1400" b="1" dirty="0"/>
              <a:t> </a:t>
            </a:r>
            <a:r>
              <a:rPr lang="fr-FR" sz="1400" dirty="0"/>
              <a:t>ils sont sensibles aux sources sonores situées devant et derrière le micro, tandis que les sons provenant des côtés se retrouvent dans un angle mort.</a:t>
            </a:r>
            <a:br>
              <a:rPr lang="fr-FR" sz="1400" dirty="0"/>
            </a:br>
            <a:r>
              <a:rPr lang="fr-FR" sz="1400" i="1" dirty="0"/>
              <a:t>Utilisation </a:t>
            </a:r>
            <a:r>
              <a:rPr lang="fr-FR" sz="1400" dirty="0"/>
              <a:t>: pour capter le son d’une pièce tout en restant un minimum directionnels.</a:t>
            </a:r>
            <a:endParaRPr lang="fr-FR" sz="1400" i="1" dirty="0">
              <a:latin typeface="Segoe UI" panose="020B0502040204020203" pitchFamily="34" charset="0"/>
              <a:cs typeface="Segoe UI" panose="020B0502040204020203" pitchFamily="34" charset="0"/>
            </a:endParaRPr>
          </a:p>
        </p:txBody>
      </p:sp>
      <p:sp>
        <p:nvSpPr>
          <p:cNvPr id="8" name="ZoneTexte 7">
            <a:extLst>
              <a:ext uri="{FF2B5EF4-FFF2-40B4-BE49-F238E27FC236}">
                <a16:creationId xmlns:a16="http://schemas.microsoft.com/office/drawing/2014/main" xmlns="" id="{EA14F6D0-E55E-423D-B3D3-335158D1797A}"/>
              </a:ext>
            </a:extLst>
          </p:cNvPr>
          <p:cNvSpPr txBox="1"/>
          <p:nvPr/>
        </p:nvSpPr>
        <p:spPr>
          <a:xfrm>
            <a:off x="1573615" y="6397727"/>
            <a:ext cx="1918217" cy="338554"/>
          </a:xfrm>
          <a:prstGeom prst="rect">
            <a:avLst/>
          </a:prstGeom>
          <a:noFill/>
        </p:spPr>
        <p:txBody>
          <a:bodyPr wrap="none" rtlCol="0">
            <a:spAutoFit/>
          </a:bodyPr>
          <a:lstStyle/>
          <a:p>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600" b="1" dirty="0">
                <a:hlinkClick r:id="rId4"/>
              </a:rPr>
              <a:t>Microphone</a:t>
            </a:r>
            <a:endParaRPr lang="fr-FR" sz="1600" b="1" dirty="0"/>
          </a:p>
        </p:txBody>
      </p:sp>
    </p:spTree>
    <p:extLst>
      <p:ext uri="{BB962C8B-B14F-4D97-AF65-F5344CB8AC3E}">
        <p14:creationId xmlns:p14="http://schemas.microsoft.com/office/powerpoint/2010/main" val="20772667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err="1"/>
              <a:t>Screencasts</a:t>
            </a:r>
            <a:r>
              <a:rPr lang="fr-FR" sz="3000" dirty="0"/>
              <a:t>, vidéos animées et montage vidéo</a:t>
            </a:r>
          </a:p>
        </p:txBody>
      </p:sp>
      <p:sp>
        <p:nvSpPr>
          <p:cNvPr id="3" name="Espace réservé du contenu 2"/>
          <p:cNvSpPr>
            <a:spLocks noGrp="1"/>
          </p:cNvSpPr>
          <p:nvPr>
            <p:ph idx="1"/>
          </p:nvPr>
        </p:nvSpPr>
        <p:spPr>
          <a:xfrm>
            <a:off x="266699" y="1533213"/>
            <a:ext cx="8184127" cy="5118309"/>
          </a:xfrm>
        </p:spPr>
        <p:txBody>
          <a:bodyPr>
            <a:normAutofit fontScale="85000" lnSpcReduction="20000"/>
          </a:bodyPr>
          <a:lstStyle/>
          <a:p>
            <a:r>
              <a:rPr lang="fr-FR" dirty="0"/>
              <a:t>Quelques conseils pour préparer un projet vidéo (8)</a:t>
            </a:r>
          </a:p>
          <a:p>
            <a:pPr lvl="1"/>
            <a:r>
              <a:rPr lang="fr-FR" dirty="0"/>
              <a:t>La prise de son</a:t>
            </a:r>
          </a:p>
          <a:p>
            <a:pPr lvl="2"/>
            <a:r>
              <a:rPr lang="fr-FR" dirty="0"/>
              <a:t>Choix d’un microphone</a:t>
            </a:r>
          </a:p>
          <a:p>
            <a:pPr lvl="3"/>
            <a:r>
              <a:rPr lang="fr-FR" dirty="0"/>
              <a:t>Les différentes technologies</a:t>
            </a:r>
            <a:r>
              <a:rPr lang="fr-FR" sz="1400" dirty="0"/>
              <a:t/>
            </a:r>
            <a:br>
              <a:rPr lang="fr-FR" sz="1400" dirty="0"/>
            </a:br>
            <a:r>
              <a:rPr lang="fr-FR" sz="1400" dirty="0"/>
              <a:t/>
            </a:r>
            <a:br>
              <a:rPr lang="fr-FR" sz="1400" dirty="0"/>
            </a:br>
            <a:r>
              <a:rPr lang="fr-FR" sz="1600" i="0" dirty="0">
                <a:latin typeface="Roboto" panose="02000000000000000000" pitchFamily="2" charset="0"/>
                <a:ea typeface="Roboto" panose="02000000000000000000" pitchFamily="2" charset="0"/>
                <a:cs typeface="Roboto" panose="02000000000000000000" pitchFamily="2" charset="0"/>
              </a:rPr>
              <a:t>Outre la directivité, les technologies des micros entrent en ligne de compte dans les différents types d’utilisation.</a:t>
            </a:r>
          </a:p>
          <a:p>
            <a:pPr lvl="4"/>
            <a:r>
              <a:rPr lang="fr-FR" sz="1600" dirty="0"/>
              <a:t>micros à condensateur (dits aussi micro statiques)</a:t>
            </a:r>
            <a:br>
              <a:rPr lang="fr-FR" sz="1600" dirty="0"/>
            </a:br>
            <a:r>
              <a:rPr lang="fr-FR" sz="1600" b="0" dirty="0"/>
              <a:t>Ils fonctionnent suivant la variation de distance entre un condensateur et deux armatures. L'une de ces armature étant une membrane ultra-mince. La variation de capacité du condensateur produite par une tension crée alors un signal.</a:t>
            </a:r>
            <a:br>
              <a:rPr lang="fr-FR" sz="1600" b="0" dirty="0"/>
            </a:br>
            <a:r>
              <a:rPr lang="fr-FR" sz="1600" b="0" dirty="0"/>
              <a:t>L'avantage majeur du microphone à condensateur est sa qualité sonore particulièrement fine. Ils ont souvent une réponse en fréquence plus large que les micros dynamiques. De plus, la réponse d'impulsion d'un microphone à condensateur est meilleure. Ils offrent un son naturel.</a:t>
            </a:r>
            <a:br>
              <a:rPr lang="fr-FR" sz="1600" b="0" dirty="0"/>
            </a:br>
            <a:r>
              <a:rPr lang="fr-FR" sz="1600" b="0" i="1" dirty="0"/>
              <a:t>Membrane large ou étroite ?</a:t>
            </a:r>
            <a:br>
              <a:rPr lang="fr-FR" sz="1600" b="0" i="1" dirty="0"/>
            </a:br>
            <a:r>
              <a:rPr lang="fr-FR" sz="1600" b="0" dirty="0"/>
              <a:t> Une membrane plus large produit un signal plus fort tandis que le bruit généré par l’amplificateur reste le même. Un signal plus fort par rapport au même niveau de bruit induit automatiquement un meilleur rapport signal/bruit.</a:t>
            </a:r>
            <a:br>
              <a:rPr lang="fr-FR" sz="1600" b="0" dirty="0"/>
            </a:br>
            <a:r>
              <a:rPr lang="fr-FR" sz="1600" b="0" dirty="0"/>
              <a:t>En conclusion, Les micros à petites membranes sont plus performants dans certaines situations, plus précis dans la reproduction des aigus ; les micros larges membranes ont quant à eux l’avantage du rapport signal/bruit qui prévaut dans beaucoup de situations. La directivité du micro large membrane diffère selon les fréquences, c’est ce qui crée un effet « plus vrai que nature » sur les voix. Si le point important est une restitution la plus naturelle possible, il faut choisir un micro petite membrane ; sinon choisir un micro large membrane. </a:t>
            </a:r>
            <a:r>
              <a:rPr lang="fr-FR" sz="1400" b="0" dirty="0"/>
              <a:t/>
            </a:r>
            <a:br>
              <a:rPr lang="fr-FR" sz="1400" b="0" dirty="0"/>
            </a:b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133</a:t>
            </a:fld>
            <a:endParaRPr lang="fr-FR" dirty="0"/>
          </a:p>
        </p:txBody>
      </p:sp>
      <p:sp>
        <p:nvSpPr>
          <p:cNvPr id="7" name="ZoneTexte 6">
            <a:extLst>
              <a:ext uri="{FF2B5EF4-FFF2-40B4-BE49-F238E27FC236}">
                <a16:creationId xmlns:a16="http://schemas.microsoft.com/office/drawing/2014/main" xmlns="" id="{96EE5520-500D-4A9B-97BC-46FB2819EC13}"/>
              </a:ext>
            </a:extLst>
          </p:cNvPr>
          <p:cNvSpPr txBox="1"/>
          <p:nvPr/>
        </p:nvSpPr>
        <p:spPr>
          <a:xfrm>
            <a:off x="7890395" y="1301336"/>
            <a:ext cx="4047109" cy="5047536"/>
          </a:xfrm>
          <a:prstGeom prst="rect">
            <a:avLst/>
          </a:prstGeom>
          <a:noFill/>
        </p:spPr>
        <p:txBody>
          <a:bodyPr wrap="square" rtlCol="0">
            <a:spAutoFit/>
          </a:bodyPr>
          <a:lstStyle/>
          <a:p>
            <a:endParaRPr lang="fr-FR" sz="1400" i="1" dirty="0">
              <a:latin typeface="Roboto" panose="02000000000000000000" pitchFamily="2" charset="0"/>
              <a:ea typeface="Roboto" panose="02000000000000000000" pitchFamily="2" charset="0"/>
              <a:cs typeface="Roboto" panose="02000000000000000000" pitchFamily="2" charset="0"/>
            </a:endParaRPr>
          </a:p>
          <a:p>
            <a:endParaRPr lang="fr-FR" sz="1400" i="1" dirty="0">
              <a:latin typeface="Roboto" panose="02000000000000000000" pitchFamily="2" charset="0"/>
              <a:ea typeface="Roboto" panose="02000000000000000000" pitchFamily="2" charset="0"/>
              <a:cs typeface="Roboto" panose="02000000000000000000" pitchFamily="2" charset="0"/>
            </a:endParaRPr>
          </a:p>
          <a:p>
            <a:pPr marL="742950" lvl="1" indent="-285750">
              <a:buFont typeface="Arial" panose="020B0604020202020204" pitchFamily="34" charset="0"/>
              <a:buChar char="•"/>
            </a:pPr>
            <a:r>
              <a:rPr lang="fr-FR" sz="1400" b="1" dirty="0">
                <a:latin typeface="Roboto" panose="02000000000000000000" pitchFamily="2" charset="0"/>
                <a:ea typeface="Roboto" panose="02000000000000000000" pitchFamily="2" charset="0"/>
                <a:cs typeface="Roboto" panose="02000000000000000000" pitchFamily="2" charset="0"/>
              </a:rPr>
              <a:t>micros dynamiques</a:t>
            </a:r>
            <a:r>
              <a:rPr lang="fr-FR" sz="1400" dirty="0">
                <a:latin typeface="Roboto" panose="02000000000000000000" pitchFamily="2" charset="0"/>
                <a:ea typeface="Roboto" panose="02000000000000000000" pitchFamily="2" charset="0"/>
                <a:cs typeface="Roboto" panose="02000000000000000000" pitchFamily="2" charset="0"/>
              </a:rPr>
              <a:t> </a:t>
            </a:r>
            <a:br>
              <a:rPr lang="fr-FR" sz="1400" dirty="0">
                <a:latin typeface="Roboto" panose="02000000000000000000" pitchFamily="2" charset="0"/>
                <a:ea typeface="Roboto" panose="02000000000000000000" pitchFamily="2" charset="0"/>
                <a:cs typeface="Roboto" panose="02000000000000000000" pitchFamily="2" charset="0"/>
              </a:rPr>
            </a:br>
            <a:r>
              <a:rPr lang="fr-FR" sz="1400" dirty="0">
                <a:latin typeface="Roboto" panose="02000000000000000000" pitchFamily="2" charset="0"/>
                <a:ea typeface="Roboto" panose="02000000000000000000" pitchFamily="2" charset="0"/>
                <a:cs typeface="Roboto" panose="02000000000000000000" pitchFamily="2" charset="0"/>
              </a:rPr>
              <a:t>Robuste, ils restituent un</a:t>
            </a:r>
            <a:br>
              <a:rPr lang="fr-FR" sz="1400" dirty="0">
                <a:latin typeface="Roboto" panose="02000000000000000000" pitchFamily="2" charset="0"/>
                <a:ea typeface="Roboto" panose="02000000000000000000" pitchFamily="2" charset="0"/>
                <a:cs typeface="Roboto" panose="02000000000000000000" pitchFamily="2" charset="0"/>
              </a:rPr>
            </a:br>
            <a:r>
              <a:rPr lang="fr-FR" sz="1400" dirty="0">
                <a:latin typeface="Roboto" panose="02000000000000000000" pitchFamily="2" charset="0"/>
                <a:ea typeface="Roboto" panose="02000000000000000000" pitchFamily="2" charset="0"/>
                <a:cs typeface="Roboto" panose="02000000000000000000" pitchFamily="2" charset="0"/>
              </a:rPr>
              <a:t>son moins naturel que les micros à </a:t>
            </a:r>
            <a:br>
              <a:rPr lang="fr-FR" sz="1400" dirty="0">
                <a:latin typeface="Roboto" panose="02000000000000000000" pitchFamily="2" charset="0"/>
                <a:ea typeface="Roboto" panose="02000000000000000000" pitchFamily="2" charset="0"/>
                <a:cs typeface="Roboto" panose="02000000000000000000" pitchFamily="2" charset="0"/>
              </a:rPr>
            </a:br>
            <a:r>
              <a:rPr lang="fr-FR" sz="1400" dirty="0">
                <a:latin typeface="Roboto" panose="02000000000000000000" pitchFamily="2" charset="0"/>
                <a:ea typeface="Roboto" panose="02000000000000000000" pitchFamily="2" charset="0"/>
                <a:cs typeface="Roboto" panose="02000000000000000000" pitchFamily="2" charset="0"/>
              </a:rPr>
              <a:t>condensateur. Les micros dynamiques sont surtout idéals pour la prise de son proche. Ils ne nécessitent aucune alimentation.</a:t>
            </a:r>
          </a:p>
          <a:p>
            <a:pPr marL="742950" lvl="1" indent="-285750">
              <a:buFont typeface="Arial" panose="020B0604020202020204" pitchFamily="34" charset="0"/>
              <a:buChar char="•"/>
            </a:pPr>
            <a:r>
              <a:rPr lang="fr-FR" sz="1400" b="1" dirty="0">
                <a:latin typeface="Roboto" panose="02000000000000000000" pitchFamily="2" charset="0"/>
                <a:ea typeface="Roboto" panose="02000000000000000000" pitchFamily="2" charset="0"/>
                <a:cs typeface="Roboto" panose="02000000000000000000" pitchFamily="2" charset="0"/>
              </a:rPr>
              <a:t>micros à ruban</a:t>
            </a:r>
            <a:br>
              <a:rPr lang="fr-FR" sz="1400" b="1" dirty="0">
                <a:latin typeface="Roboto" panose="02000000000000000000" pitchFamily="2" charset="0"/>
                <a:ea typeface="Roboto" panose="02000000000000000000" pitchFamily="2" charset="0"/>
                <a:cs typeface="Roboto" panose="02000000000000000000" pitchFamily="2" charset="0"/>
              </a:rPr>
            </a:br>
            <a:r>
              <a:rPr lang="fr-FR" sz="1400" dirty="0">
                <a:latin typeface="Roboto" panose="02000000000000000000" pitchFamily="2" charset="0"/>
                <a:ea typeface="Roboto" panose="02000000000000000000" pitchFamily="2" charset="0"/>
                <a:cs typeface="Roboto" panose="02000000000000000000" pitchFamily="2" charset="0"/>
              </a:rPr>
              <a:t>Ils sont des micros dynamiques offrant un son chaleureux et naturel. Ils sont dotés d'une directivité bidirectionnelle et conviennent parfaitement pour le chant, les batteries et les amplis guitare.</a:t>
            </a:r>
          </a:p>
          <a:p>
            <a:pPr marL="742950" lvl="1" indent="-285750">
              <a:buFont typeface="Arial" panose="020B0604020202020204" pitchFamily="34" charset="0"/>
              <a:buChar char="•"/>
            </a:pPr>
            <a:r>
              <a:rPr lang="fr-FR" sz="1400" b="1" dirty="0">
                <a:latin typeface="Roboto" panose="02000000000000000000" pitchFamily="2" charset="0"/>
                <a:ea typeface="Roboto" panose="02000000000000000000" pitchFamily="2" charset="0"/>
                <a:cs typeface="Roboto" panose="02000000000000000000" pitchFamily="2" charset="0"/>
              </a:rPr>
              <a:t>micros de surface</a:t>
            </a:r>
            <a:br>
              <a:rPr lang="fr-FR" sz="1400" b="1" dirty="0">
                <a:latin typeface="Roboto" panose="02000000000000000000" pitchFamily="2" charset="0"/>
                <a:ea typeface="Roboto" panose="02000000000000000000" pitchFamily="2" charset="0"/>
                <a:cs typeface="Roboto" panose="02000000000000000000" pitchFamily="2" charset="0"/>
              </a:rPr>
            </a:br>
            <a:r>
              <a:rPr lang="fr-FR" sz="1400" dirty="0">
                <a:latin typeface="Roboto" panose="02000000000000000000" pitchFamily="2" charset="0"/>
                <a:ea typeface="Roboto" panose="02000000000000000000" pitchFamily="2" charset="0"/>
                <a:cs typeface="Roboto" panose="02000000000000000000" pitchFamily="2" charset="0"/>
              </a:rPr>
              <a:t>Ce sont des micros à condensateur dotés d'un design plat grâce auquel vous pouvez les poser facilement sur une table ou au sol. Ils sont souvent utilisés lors de représentations théâtrales ou de concerts de piano.</a:t>
            </a:r>
            <a:endParaRPr lang="fr-FR" sz="1400" i="1" dirty="0">
              <a:latin typeface="Roboto" panose="02000000000000000000" pitchFamily="2" charset="0"/>
              <a:ea typeface="Roboto" panose="02000000000000000000" pitchFamily="2" charset="0"/>
              <a:cs typeface="Roboto" panose="02000000000000000000" pitchFamily="2" charset="0"/>
            </a:endParaRPr>
          </a:p>
        </p:txBody>
      </p:sp>
      <p:sp>
        <p:nvSpPr>
          <p:cNvPr id="8" name="ZoneTexte 7">
            <a:extLst>
              <a:ext uri="{FF2B5EF4-FFF2-40B4-BE49-F238E27FC236}">
                <a16:creationId xmlns:a16="http://schemas.microsoft.com/office/drawing/2014/main" xmlns="" id="{078ADAFB-80BA-4BC7-8A4D-A62163CBEE7B}"/>
              </a:ext>
            </a:extLst>
          </p:cNvPr>
          <p:cNvSpPr txBox="1"/>
          <p:nvPr/>
        </p:nvSpPr>
        <p:spPr>
          <a:xfrm>
            <a:off x="2034344" y="6230888"/>
            <a:ext cx="4512454" cy="646331"/>
          </a:xfrm>
          <a:prstGeom prst="rect">
            <a:avLst/>
          </a:prstGeom>
          <a:noFill/>
        </p:spPr>
        <p:txBody>
          <a:bodyPr wrap="none" rtlCol="0">
            <a:spAutoFit/>
          </a:bodyPr>
          <a:lstStyle/>
          <a:p>
            <a:r>
              <a:rPr lang="fr-FR" b="1" dirty="0">
                <a:solidFill>
                  <a:srgbClr val="FF8000"/>
                </a:solidFill>
              </a:rPr>
              <a:t>Sources :</a:t>
            </a:r>
            <a:r>
              <a:rPr lang="fr-FR" b="1" dirty="0">
                <a:solidFill>
                  <a:schemeClr val="accent5"/>
                </a:solidFill>
              </a:rPr>
              <a:t> </a:t>
            </a:r>
            <a:r>
              <a:rPr lang="fr-FR" b="1" dirty="0">
                <a:solidFill>
                  <a:schemeClr val="accent5"/>
                </a:solidFill>
                <a:hlinkClick r:id="rId3">
                  <a:extLst>
                    <a:ext uri="{A12FA001-AC4F-418D-AE19-62706E023703}">
                      <ahyp:hlinkClr xmlns:ahyp="http://schemas.microsoft.com/office/drawing/2018/hyperlinkcolor" xmlns="" val="tx"/>
                    </a:ext>
                  </a:extLst>
                </a:hlinkClick>
              </a:rPr>
              <a:t>Les « petites et larges membranes »</a:t>
            </a:r>
          </a:p>
          <a:p>
            <a:r>
              <a:rPr lang="fr-FR" b="1" dirty="0">
                <a:solidFill>
                  <a:schemeClr val="accent5"/>
                </a:solidFill>
                <a:hlinkClick r:id="rId3">
                  <a:extLst>
                    <a:ext uri="{A12FA001-AC4F-418D-AE19-62706E023703}">
                      <ahyp:hlinkClr xmlns:ahyp="http://schemas.microsoft.com/office/drawing/2018/hyperlinkcolor" xmlns="" val="tx"/>
                    </a:ext>
                  </a:extLst>
                </a:hlinkClick>
              </a:rPr>
              <a:t> </a:t>
            </a:r>
            <a:r>
              <a:rPr lang="fr-FR" b="1" dirty="0">
                <a:solidFill>
                  <a:schemeClr val="accent5"/>
                </a:solidFill>
                <a:hlinkClick r:id="rId4"/>
              </a:rPr>
              <a:t>Quel est le meilleur micro de studio ?</a:t>
            </a:r>
            <a:endParaRPr lang="fr-FR" b="1" dirty="0">
              <a:solidFill>
                <a:schemeClr val="accent5"/>
              </a:solidFill>
            </a:endParaRPr>
          </a:p>
        </p:txBody>
      </p:sp>
      <p:pic>
        <p:nvPicPr>
          <p:cNvPr id="10" name="Image 9">
            <a:extLst>
              <a:ext uri="{FF2B5EF4-FFF2-40B4-BE49-F238E27FC236}">
                <a16:creationId xmlns:a16="http://schemas.microsoft.com/office/drawing/2014/main" xmlns="" id="{750BF87C-18A3-495C-BC74-86FFDEAFB2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82" y="2531928"/>
            <a:ext cx="1950720" cy="1298448"/>
          </a:xfrm>
          <a:prstGeom prst="rect">
            <a:avLst/>
          </a:prstGeom>
        </p:spPr>
      </p:pic>
      <p:pic>
        <p:nvPicPr>
          <p:cNvPr id="12" name="Image 11">
            <a:extLst>
              <a:ext uri="{FF2B5EF4-FFF2-40B4-BE49-F238E27FC236}">
                <a16:creationId xmlns:a16="http://schemas.microsoft.com/office/drawing/2014/main" xmlns="" id="{0B5C62C2-7B4F-4974-9598-69C505EAF1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81" y="3914676"/>
            <a:ext cx="1950720" cy="1298448"/>
          </a:xfrm>
          <a:prstGeom prst="rect">
            <a:avLst/>
          </a:prstGeom>
        </p:spPr>
      </p:pic>
      <p:pic>
        <p:nvPicPr>
          <p:cNvPr id="14" name="Image 13">
            <a:extLst>
              <a:ext uri="{FF2B5EF4-FFF2-40B4-BE49-F238E27FC236}">
                <a16:creationId xmlns:a16="http://schemas.microsoft.com/office/drawing/2014/main" xmlns="" id="{9862AED2-0B16-40E2-B499-11346D89B9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9239" y="1727009"/>
            <a:ext cx="1017296" cy="1323312"/>
          </a:xfrm>
          <a:prstGeom prst="rect">
            <a:avLst/>
          </a:prstGeom>
        </p:spPr>
      </p:pic>
      <p:pic>
        <p:nvPicPr>
          <p:cNvPr id="18" name="Image 17">
            <a:extLst>
              <a:ext uri="{FF2B5EF4-FFF2-40B4-BE49-F238E27FC236}">
                <a16:creationId xmlns:a16="http://schemas.microsoft.com/office/drawing/2014/main" xmlns="" id="{ED75BCCB-3E2D-4B49-BE6F-F93276106D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137726"/>
            <a:ext cx="1950720" cy="1298448"/>
          </a:xfrm>
          <a:prstGeom prst="rect">
            <a:avLst/>
          </a:prstGeom>
        </p:spPr>
      </p:pic>
    </p:spTree>
    <p:extLst>
      <p:ext uri="{BB962C8B-B14F-4D97-AF65-F5344CB8AC3E}">
        <p14:creationId xmlns:p14="http://schemas.microsoft.com/office/powerpoint/2010/main" val="41848920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905970"/>
            <a:ext cx="7659204" cy="841602"/>
          </a:xfrm>
        </p:spPr>
        <p:txBody>
          <a:bodyPr>
            <a:normAutofit fontScale="90000"/>
          </a:bodyPr>
          <a:lstStyle/>
          <a:p>
            <a:r>
              <a:rPr lang="fr-FR" sz="3000" dirty="0" err="1"/>
              <a:t>Screencasts</a:t>
            </a:r>
            <a:r>
              <a:rPr lang="fr-FR" sz="3000" dirty="0"/>
              <a:t>, vidéos animées et montage vidéo</a:t>
            </a:r>
          </a:p>
        </p:txBody>
      </p:sp>
      <p:sp>
        <p:nvSpPr>
          <p:cNvPr id="3" name="Espace réservé du contenu 2"/>
          <p:cNvSpPr>
            <a:spLocks noGrp="1"/>
          </p:cNvSpPr>
          <p:nvPr>
            <p:ph idx="1"/>
          </p:nvPr>
        </p:nvSpPr>
        <p:spPr>
          <a:xfrm>
            <a:off x="266699" y="1429977"/>
            <a:ext cx="11178049" cy="5118309"/>
          </a:xfrm>
        </p:spPr>
        <p:txBody>
          <a:bodyPr>
            <a:normAutofit lnSpcReduction="10000"/>
          </a:bodyPr>
          <a:lstStyle/>
          <a:p>
            <a:r>
              <a:rPr lang="fr-FR" dirty="0"/>
              <a:t>Quelques conseils pour préparer un projet vidéo (9)</a:t>
            </a:r>
          </a:p>
          <a:p>
            <a:pPr lvl="1"/>
            <a:r>
              <a:rPr lang="fr-FR" dirty="0"/>
              <a:t>La prise de son</a:t>
            </a:r>
          </a:p>
          <a:p>
            <a:pPr lvl="2"/>
            <a:r>
              <a:rPr lang="fr-FR" dirty="0"/>
              <a:t>Choix d’un microphone</a:t>
            </a:r>
          </a:p>
          <a:p>
            <a:pPr lvl="3"/>
            <a:r>
              <a:rPr lang="fr-FR" dirty="0"/>
              <a:t>Quelques caractéristiques techniques à connaître</a:t>
            </a:r>
          </a:p>
          <a:p>
            <a:pPr lvl="4"/>
            <a:r>
              <a:rPr lang="fr-FR" sz="1600" dirty="0"/>
              <a:t>La sensibilité</a:t>
            </a:r>
            <a:br>
              <a:rPr lang="fr-FR" sz="1600" dirty="0"/>
            </a:br>
            <a:r>
              <a:rPr lang="fr-FR" sz="1400" b="0" dirty="0"/>
              <a:t>Exprimée en mV / Pa (millivolt par Pascal), la sensibilité d’un micro est le résultat de la tension électrique de sortie en fonction de la pression acoustique ambiante. Une sensibilité élevée entraîne une tension plus forte, autrement dit : plus le chiffre est élevé et plus le micro sera sensible. Les micros les plus sensibles sont employés pour enregistrement des sources sonores relativement faible.</a:t>
            </a:r>
          </a:p>
          <a:p>
            <a:pPr lvl="4"/>
            <a:r>
              <a:rPr lang="fr-FR" sz="1600" dirty="0"/>
              <a:t>La réponse en fréquence</a:t>
            </a:r>
            <a:br>
              <a:rPr lang="fr-FR" sz="1600" dirty="0"/>
            </a:br>
            <a:r>
              <a:rPr lang="fr-FR" sz="1400" b="0" dirty="0"/>
              <a:t>La réponse en fréquence est un critère relativement important pour un chanteur, on le mesure en Hertz. Plus la plage de fréquence sera étendue et plus le son sera capté de manière précise et fidèle. Certains modèles de micro sont plus fidèles dans les basses fréquences (sons graves) alors que d’autres le sont dans les hautes fréquences (sons aigus).</a:t>
            </a:r>
          </a:p>
          <a:p>
            <a:pPr lvl="4"/>
            <a:r>
              <a:rPr lang="fr-FR" sz="1600" dirty="0"/>
              <a:t>Le souffle ou « bruit propre »</a:t>
            </a:r>
            <a:br>
              <a:rPr lang="fr-FR" sz="1600" dirty="0"/>
            </a:br>
            <a:r>
              <a:rPr lang="fr-FR" sz="1400" b="0" dirty="0"/>
              <a:t>Le souffle d’un micro c’est le bruit qu’il produit de lui-même. Cela peut-être un problème pour enregistrer des sources sonores faibles, mais le bas niveau de bruit d’un micro ne représente généralement pas de problème pour le vocal. Les micros statiques ont généralement un bruit propre plus présent que les micros dynamiques à cause de leur condensateur.</a:t>
            </a:r>
          </a:p>
          <a:p>
            <a:pPr lvl="4"/>
            <a:r>
              <a:rPr lang="fr-FR" sz="1600" dirty="0"/>
              <a:t>Le « </a:t>
            </a:r>
            <a:r>
              <a:rPr lang="fr-FR" sz="1600" dirty="0" err="1"/>
              <a:t>sound</a:t>
            </a:r>
            <a:r>
              <a:rPr lang="fr-FR" sz="1600" dirty="0"/>
              <a:t> pressure </a:t>
            </a:r>
            <a:r>
              <a:rPr lang="fr-FR" sz="1600" dirty="0" err="1"/>
              <a:t>level</a:t>
            </a:r>
            <a:r>
              <a:rPr lang="fr-FR" sz="1600" dirty="0"/>
              <a:t> »</a:t>
            </a:r>
            <a:br>
              <a:rPr lang="fr-FR" sz="1600" dirty="0"/>
            </a:br>
            <a:r>
              <a:rPr lang="fr-FR" sz="1500" b="0" dirty="0"/>
              <a:t>Le niveau SPL (</a:t>
            </a:r>
            <a:r>
              <a:rPr lang="fr-FR" sz="1500" b="0" dirty="0" err="1"/>
              <a:t>sound</a:t>
            </a:r>
            <a:r>
              <a:rPr lang="fr-FR" sz="1500" b="0" dirty="0"/>
              <a:t> pressure </a:t>
            </a:r>
            <a:r>
              <a:rPr lang="fr-FR" sz="1500" b="0" dirty="0" err="1"/>
              <a:t>level</a:t>
            </a:r>
            <a:r>
              <a:rPr lang="fr-FR" sz="1500" b="0" dirty="0"/>
              <a:t>) est la pression acoustique maximale admissible, exprimé en décibel (dB). Il représente le niveau sonore qu’un micro est capable de capter avant d’écrêter, c’est-à-dire saturer.</a:t>
            </a:r>
            <a:br>
              <a:rPr lang="fr-FR" sz="1500" b="0" dirty="0"/>
            </a:br>
            <a:r>
              <a:rPr lang="fr-FR" sz="1500" b="0" dirty="0"/>
              <a:t>les micros dynamiques tolèrent des niveaux sonores plus hauts que les micros statiques.</a:t>
            </a:r>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134</a:t>
            </a:fld>
            <a:endParaRPr lang="fr-FR" dirty="0"/>
          </a:p>
        </p:txBody>
      </p:sp>
      <p:sp>
        <p:nvSpPr>
          <p:cNvPr id="8" name="ZoneTexte 7">
            <a:extLst>
              <a:ext uri="{FF2B5EF4-FFF2-40B4-BE49-F238E27FC236}">
                <a16:creationId xmlns:a16="http://schemas.microsoft.com/office/drawing/2014/main" xmlns="" id="{078ADAFB-80BA-4BC7-8A4D-A62163CBEE7B}"/>
              </a:ext>
            </a:extLst>
          </p:cNvPr>
          <p:cNvSpPr txBox="1"/>
          <p:nvPr/>
        </p:nvSpPr>
        <p:spPr>
          <a:xfrm>
            <a:off x="1869613" y="6344402"/>
            <a:ext cx="8390438" cy="369332"/>
          </a:xfrm>
          <a:prstGeom prst="rect">
            <a:avLst/>
          </a:prstGeom>
          <a:noFill/>
        </p:spPr>
        <p:txBody>
          <a:bodyPr wrap="none" rtlCol="0">
            <a:spAutoFit/>
          </a:bodyPr>
          <a:lstStyle/>
          <a:p>
            <a:r>
              <a:rPr lang="fr-FR" b="1" dirty="0">
                <a:solidFill>
                  <a:srgbClr val="FF8000"/>
                </a:solidFill>
              </a:rPr>
              <a:t>Source :</a:t>
            </a:r>
            <a:r>
              <a:rPr lang="fr-FR" b="1" dirty="0">
                <a:solidFill>
                  <a:schemeClr val="accent5"/>
                </a:solidFill>
              </a:rPr>
              <a:t> </a:t>
            </a:r>
            <a:r>
              <a:rPr lang="fr-FR" b="1" dirty="0">
                <a:solidFill>
                  <a:schemeClr val="accent5"/>
                </a:solidFill>
                <a:hlinkClick r:id="rId3"/>
              </a:rPr>
              <a:t>Les différentes technologies de micro chant</a:t>
            </a:r>
            <a:r>
              <a:rPr lang="fr-FR" b="1" dirty="0">
                <a:solidFill>
                  <a:schemeClr val="accent2"/>
                </a:solidFill>
              </a:rPr>
              <a:t>, article publié en septembre 2019</a:t>
            </a:r>
          </a:p>
        </p:txBody>
      </p:sp>
    </p:spTree>
    <p:extLst>
      <p:ext uri="{BB962C8B-B14F-4D97-AF65-F5344CB8AC3E}">
        <p14:creationId xmlns:p14="http://schemas.microsoft.com/office/powerpoint/2010/main" val="24635194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000" dirty="0" err="1"/>
              <a:t>Screencasts</a:t>
            </a:r>
            <a:r>
              <a:rPr lang="fr-FR" sz="3000" dirty="0"/>
              <a:t>, vidéos animées et montage vidéo</a:t>
            </a:r>
          </a:p>
        </p:txBody>
      </p:sp>
      <p:sp>
        <p:nvSpPr>
          <p:cNvPr id="3" name="Espace réservé du contenu 2"/>
          <p:cNvSpPr>
            <a:spLocks noGrp="1"/>
          </p:cNvSpPr>
          <p:nvPr>
            <p:ph idx="1"/>
          </p:nvPr>
        </p:nvSpPr>
        <p:spPr>
          <a:xfrm>
            <a:off x="266698" y="1533213"/>
            <a:ext cx="8773109" cy="5206799"/>
          </a:xfrm>
        </p:spPr>
        <p:txBody>
          <a:bodyPr>
            <a:normAutofit fontScale="77500" lnSpcReduction="20000"/>
          </a:bodyPr>
          <a:lstStyle/>
          <a:p>
            <a:r>
              <a:rPr lang="fr-FR" sz="3300" dirty="0"/>
              <a:t>Quelques conseils pour préparer un projet vidéo (10)</a:t>
            </a:r>
          </a:p>
          <a:p>
            <a:pPr lvl="1"/>
            <a:r>
              <a:rPr lang="fr-FR" sz="3100" dirty="0"/>
              <a:t>La prise de son</a:t>
            </a:r>
          </a:p>
          <a:p>
            <a:pPr lvl="2"/>
            <a:r>
              <a:rPr lang="fr-FR" sz="2600" dirty="0"/>
              <a:t>Choix d’un microphone</a:t>
            </a:r>
          </a:p>
          <a:p>
            <a:pPr lvl="3"/>
            <a:r>
              <a:rPr lang="fr-FR" sz="2300" dirty="0"/>
              <a:t>Choisir le bon micro pour enregistrer sa voix</a:t>
            </a:r>
          </a:p>
          <a:p>
            <a:pPr lvl="4"/>
            <a:r>
              <a:rPr lang="fr-FR" sz="2200" dirty="0">
                <a:latin typeface="Roboto Condensed" panose="02000000000000000000" pitchFamily="2" charset="0"/>
                <a:ea typeface="Roboto Condensed" panose="02000000000000000000" pitchFamily="2" charset="0"/>
                <a:cs typeface="Roboto Condensed" panose="02000000000000000000" pitchFamily="2" charset="0"/>
              </a:rPr>
              <a:t>Le micro de studio</a:t>
            </a:r>
            <a:br>
              <a:rPr lang="fr-FR" sz="220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Exemple de configuration possible pour ce type d’utilisation :</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microphone USB</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type : micro à condensateur large membrane</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compatible Mac &amp; PC</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compatible avec iPad ou iPhone à l'aide d'un kit de connexion pour caméra optionnel</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son de haute qualité</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réponse en fréquence : 20 Hz - 20 kHz</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plage dynamique : 96 dB</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SPL max. : 110 dB</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idéal pour l'enregistrement des voix et des instruments</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également utilisable pour les projets de podcast</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connexion casque avec réglages de balance et de volume</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USB : entrée/sortie stéréo</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dirty="0">
                <a:latin typeface="Roboto Condensed" panose="02000000000000000000" pitchFamily="2" charset="0"/>
                <a:ea typeface="Roboto Condensed" panose="02000000000000000000" pitchFamily="2" charset="0"/>
                <a:cs typeface="Roboto Condensed" panose="02000000000000000000" pitchFamily="2" charset="0"/>
              </a:rPr>
              <a:t>Accessoires utiles</a:t>
            </a: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trépied de table</a:t>
            </a:r>
            <a:br>
              <a:rPr lang="fr-FR" sz="2200" b="0" dirty="0">
                <a:latin typeface="Roboto Condensed" panose="02000000000000000000" pitchFamily="2" charset="0"/>
                <a:ea typeface="Roboto Condensed" panose="02000000000000000000" pitchFamily="2" charset="0"/>
                <a:cs typeface="Roboto Condensed" panose="02000000000000000000" pitchFamily="2" charset="0"/>
              </a:rPr>
            </a:br>
            <a:r>
              <a:rPr lang="fr-FR" sz="2200" b="0" dirty="0">
                <a:latin typeface="Roboto Condensed" panose="02000000000000000000" pitchFamily="2" charset="0"/>
                <a:ea typeface="Roboto Condensed" panose="02000000000000000000" pitchFamily="2" charset="0"/>
                <a:cs typeface="Roboto Condensed" panose="02000000000000000000" pitchFamily="2" charset="0"/>
              </a:rPr>
              <a:t>filtre anti-pop  pour éviter que le courant d'air produit par la bouche à l'émission de consonnes occlusives ou plosives « p », « b », « t » et « d » atteigne la membrane</a:t>
            </a:r>
          </a:p>
          <a:p>
            <a:pPr marL="2286000" lvl="5" indent="0">
              <a:buNone/>
            </a:pPr>
            <a:r>
              <a:rPr lang="fr-FR" sz="2200" dirty="0">
                <a:latin typeface="Roboto Condensed" panose="02000000000000000000" pitchFamily="2" charset="0"/>
                <a:ea typeface="Roboto Condensed" panose="02000000000000000000" pitchFamily="2" charset="0"/>
                <a:cs typeface="Roboto Condensed" panose="02000000000000000000" pitchFamily="2" charset="0"/>
              </a:rPr>
              <a:t>    </a:t>
            </a:r>
            <a:endParaRPr lang="fr-FR" sz="1200" dirty="0"/>
          </a:p>
          <a:p>
            <a:pPr marL="1371600" lvl="3" indent="0">
              <a:buNone/>
            </a:pPr>
            <a:endParaRPr lang="fr-FR" sz="1400" dirty="0"/>
          </a:p>
          <a:p>
            <a:pPr marL="1371600" lvl="3" indent="0">
              <a:buNone/>
            </a:pPr>
            <a:endParaRPr lang="fr-FR" sz="1400" dirty="0"/>
          </a:p>
          <a:p>
            <a:pPr lvl="1"/>
            <a:endParaRPr lang="fr-FR" sz="2000" dirty="0"/>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135</a:t>
            </a:fld>
            <a:endParaRPr lang="fr-FR"/>
          </a:p>
        </p:txBody>
      </p:sp>
      <p:grpSp>
        <p:nvGrpSpPr>
          <p:cNvPr id="21" name="Groupe 20">
            <a:extLst>
              <a:ext uri="{FF2B5EF4-FFF2-40B4-BE49-F238E27FC236}">
                <a16:creationId xmlns:a16="http://schemas.microsoft.com/office/drawing/2014/main" xmlns="" id="{B369C70C-7E43-4E7E-BB85-42783D94771A}"/>
              </a:ext>
            </a:extLst>
          </p:cNvPr>
          <p:cNvGrpSpPr/>
          <p:nvPr/>
        </p:nvGrpSpPr>
        <p:grpSpPr>
          <a:xfrm>
            <a:off x="8774500" y="1819507"/>
            <a:ext cx="3055324" cy="3204271"/>
            <a:chOff x="8480032" y="2005483"/>
            <a:chExt cx="3055324" cy="3204271"/>
          </a:xfrm>
        </p:grpSpPr>
        <p:sp>
          <p:nvSpPr>
            <p:cNvPr id="12" name="ZoneTexte 11">
              <a:extLst>
                <a:ext uri="{FF2B5EF4-FFF2-40B4-BE49-F238E27FC236}">
                  <a16:creationId xmlns:a16="http://schemas.microsoft.com/office/drawing/2014/main" xmlns="" id="{24F5F50A-E8EE-47AE-9D22-E2CC8D953325}"/>
                </a:ext>
              </a:extLst>
            </p:cNvPr>
            <p:cNvSpPr txBox="1"/>
            <p:nvPr/>
          </p:nvSpPr>
          <p:spPr>
            <a:xfrm>
              <a:off x="8480032" y="2005483"/>
              <a:ext cx="1446230" cy="369332"/>
            </a:xfrm>
            <a:prstGeom prst="rect">
              <a:avLst/>
            </a:prstGeom>
            <a:solidFill>
              <a:schemeClr val="bg1">
                <a:lumMod val="7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Filtre anti-pop</a:t>
              </a:r>
            </a:p>
          </p:txBody>
        </p:sp>
        <p:grpSp>
          <p:nvGrpSpPr>
            <p:cNvPr id="19" name="Groupe 18">
              <a:extLst>
                <a:ext uri="{FF2B5EF4-FFF2-40B4-BE49-F238E27FC236}">
                  <a16:creationId xmlns:a16="http://schemas.microsoft.com/office/drawing/2014/main" xmlns="" id="{87CEBA79-E454-4B2A-A0A4-FD685D2B5EEC}"/>
                </a:ext>
              </a:extLst>
            </p:cNvPr>
            <p:cNvGrpSpPr/>
            <p:nvPr/>
          </p:nvGrpSpPr>
          <p:grpSpPr>
            <a:xfrm>
              <a:off x="9435095" y="2352254"/>
              <a:ext cx="1952625" cy="2857500"/>
              <a:chOff x="9435095" y="2352254"/>
              <a:chExt cx="1952625" cy="2857500"/>
            </a:xfrm>
          </p:grpSpPr>
          <p:pic>
            <p:nvPicPr>
              <p:cNvPr id="9" name="Image 8">
                <a:extLst>
                  <a:ext uri="{FF2B5EF4-FFF2-40B4-BE49-F238E27FC236}">
                    <a16:creationId xmlns:a16="http://schemas.microsoft.com/office/drawing/2014/main" xmlns="" id="{0DDCE69B-4E26-44B4-9AED-C177436F8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5095" y="2352254"/>
                <a:ext cx="1952625" cy="2857500"/>
              </a:xfrm>
              <a:prstGeom prst="rect">
                <a:avLst/>
              </a:prstGeom>
            </p:spPr>
          </p:pic>
          <p:sp>
            <p:nvSpPr>
              <p:cNvPr id="16" name="Rectangle 15">
                <a:extLst>
                  <a:ext uri="{FF2B5EF4-FFF2-40B4-BE49-F238E27FC236}">
                    <a16:creationId xmlns:a16="http://schemas.microsoft.com/office/drawing/2014/main" xmlns="" id="{EDE8EBBB-2861-4E36-9E60-8785F99C65FB}"/>
                  </a:ext>
                </a:extLst>
              </p:cNvPr>
              <p:cNvSpPr/>
              <p:nvPr/>
            </p:nvSpPr>
            <p:spPr>
              <a:xfrm>
                <a:off x="9822426" y="2905757"/>
                <a:ext cx="545690" cy="2009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xmlns="" id="{77CC5601-B757-4001-B344-42C22411147A}"/>
                </a:ext>
              </a:extLst>
            </p:cNvPr>
            <p:cNvSpPr txBox="1"/>
            <p:nvPr/>
          </p:nvSpPr>
          <p:spPr>
            <a:xfrm>
              <a:off x="10664605" y="3682337"/>
              <a:ext cx="870751" cy="369332"/>
            </a:xfrm>
            <a:prstGeom prst="rect">
              <a:avLst/>
            </a:prstGeom>
            <a:solidFill>
              <a:schemeClr val="bg1">
                <a:lumMod val="7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Trépied</a:t>
              </a:r>
            </a:p>
          </p:txBody>
        </p:sp>
        <p:cxnSp>
          <p:nvCxnSpPr>
            <p:cNvPr id="13" name="Connecteur droit avec flèche 12">
              <a:extLst>
                <a:ext uri="{FF2B5EF4-FFF2-40B4-BE49-F238E27FC236}">
                  <a16:creationId xmlns:a16="http://schemas.microsoft.com/office/drawing/2014/main" xmlns="" id="{0C520BBE-2F84-48A2-9EA7-54ED58D856FB}"/>
                </a:ext>
              </a:extLst>
            </p:cNvPr>
            <p:cNvCxnSpPr>
              <a:cxnSpLocks/>
            </p:cNvCxnSpPr>
            <p:nvPr/>
          </p:nvCxnSpPr>
          <p:spPr>
            <a:xfrm flipV="1">
              <a:off x="10889227" y="4176719"/>
              <a:ext cx="363792" cy="3996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xmlns="" id="{2B99A186-1FDF-489C-A636-A314BB07472C}"/>
                </a:ext>
              </a:extLst>
            </p:cNvPr>
            <p:cNvCxnSpPr/>
            <p:nvPr/>
          </p:nvCxnSpPr>
          <p:spPr>
            <a:xfrm flipH="1" flipV="1">
              <a:off x="9435095" y="2462981"/>
              <a:ext cx="387331" cy="3982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ZoneTexte 19">
            <a:extLst>
              <a:ext uri="{FF2B5EF4-FFF2-40B4-BE49-F238E27FC236}">
                <a16:creationId xmlns:a16="http://schemas.microsoft.com/office/drawing/2014/main" xmlns="" id="{5E781648-801C-460F-BBD2-3E5DB8FFB517}"/>
              </a:ext>
            </a:extLst>
          </p:cNvPr>
          <p:cNvSpPr txBox="1"/>
          <p:nvPr/>
        </p:nvSpPr>
        <p:spPr>
          <a:xfrm>
            <a:off x="8509819" y="4770463"/>
            <a:ext cx="3682181" cy="2031325"/>
          </a:xfrm>
          <a:prstGeom prst="rect">
            <a:avLst/>
          </a:prstGeom>
          <a:noFill/>
        </p:spPr>
        <p:txBody>
          <a:bodyPr wrap="square" rtlCol="0">
            <a:spAutoFit/>
          </a:bodyPr>
          <a:lstStyle/>
          <a:p>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t>En conclusion :</a:t>
            </a:r>
          </a:p>
          <a:p>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t>Si l’environnement sonore est maîtrisé,  un micro à condensateur, particulièrement à membrane large, convient  parfaitement pour l'enregistrement </a:t>
            </a:r>
            <a:b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t>de la voix humaine. </a:t>
            </a:r>
          </a:p>
          <a:p>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t>Si l’environnement est bruyant, préférer un</a:t>
            </a:r>
            <a:b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t>micro dynamique.</a:t>
            </a:r>
          </a:p>
          <a:p>
            <a:r>
              <a:rPr lang="fr-FR" sz="1400" b="1"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rPr>
              <a:t>Directivité du micro : de préférence cardioïde  ou variantes</a:t>
            </a:r>
          </a:p>
        </p:txBody>
      </p:sp>
      <p:sp>
        <p:nvSpPr>
          <p:cNvPr id="22" name="ZoneTexte 21">
            <a:extLst>
              <a:ext uri="{FF2B5EF4-FFF2-40B4-BE49-F238E27FC236}">
                <a16:creationId xmlns:a16="http://schemas.microsoft.com/office/drawing/2014/main" xmlns="" id="{F24B5F71-1AB2-4121-B266-A10D5E994ADA}"/>
              </a:ext>
            </a:extLst>
          </p:cNvPr>
          <p:cNvSpPr txBox="1"/>
          <p:nvPr/>
        </p:nvSpPr>
        <p:spPr>
          <a:xfrm>
            <a:off x="1573615" y="6397727"/>
            <a:ext cx="3860352" cy="338554"/>
          </a:xfrm>
          <a:prstGeom prst="rect">
            <a:avLst/>
          </a:prstGeom>
          <a:noFill/>
        </p:spPr>
        <p:txBody>
          <a:bodyPr wrap="none" rtlCol="0">
            <a:spAutoFit/>
          </a:bodyPr>
          <a:lstStyle/>
          <a:p>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4"/>
              </a:rPr>
              <a:t>Quel est le meilleur micro de studio ?</a:t>
            </a:r>
            <a:endParaRPr lang="fr-FR" sz="16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4203960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700" dirty="0" err="1"/>
              <a:t>Screencasts</a:t>
            </a:r>
            <a:r>
              <a:rPr lang="fr-FR" sz="2700" dirty="0"/>
              <a:t>, vidéos animées et montage vidéo</a:t>
            </a:r>
          </a:p>
        </p:txBody>
      </p:sp>
      <p:sp>
        <p:nvSpPr>
          <p:cNvPr id="3" name="Espace réservé du contenu 2"/>
          <p:cNvSpPr>
            <a:spLocks noGrp="1"/>
          </p:cNvSpPr>
          <p:nvPr>
            <p:ph idx="1"/>
          </p:nvPr>
        </p:nvSpPr>
        <p:spPr>
          <a:xfrm>
            <a:off x="315685" y="2630482"/>
            <a:ext cx="11661321" cy="2205446"/>
          </a:xfrm>
        </p:spPr>
        <p:txBody>
          <a:bodyPr>
            <a:normAutofit/>
          </a:bodyPr>
          <a:lstStyle/>
          <a:p>
            <a:r>
              <a:rPr lang="fr-FR" dirty="0" err="1"/>
              <a:t>Screen</a:t>
            </a:r>
            <a:r>
              <a:rPr lang="fr-FR" dirty="0"/>
              <a:t> O </a:t>
            </a:r>
            <a:r>
              <a:rPr lang="fr-FR" dirty="0" err="1"/>
              <a:t>Matic</a:t>
            </a:r>
            <a:r>
              <a:rPr lang="fr-FR" dirty="0"/>
              <a:t> - </a:t>
            </a:r>
            <a:r>
              <a:rPr lang="fr-FR" dirty="0">
                <a:hlinkClick r:id="rId3"/>
              </a:rPr>
              <a:t>https://screencast-o-matic.com/</a:t>
            </a:r>
            <a:r>
              <a:rPr lang="fr-FR" dirty="0"/>
              <a:t> (service de </a:t>
            </a:r>
            <a:r>
              <a:rPr lang="fr-FR" dirty="0" err="1"/>
              <a:t>screencast</a:t>
            </a:r>
            <a:r>
              <a:rPr lang="fr-FR" dirty="0"/>
              <a:t>)</a:t>
            </a:r>
          </a:p>
          <a:p>
            <a:r>
              <a:rPr lang="fr-FR" dirty="0" err="1"/>
              <a:t>Animaker</a:t>
            </a:r>
            <a:r>
              <a:rPr lang="fr-FR" dirty="0"/>
              <a:t> - </a:t>
            </a:r>
            <a:r>
              <a:rPr lang="fr-FR" dirty="0">
                <a:hlinkClick r:id="rId4"/>
              </a:rPr>
              <a:t>https://www.animaker.fr/</a:t>
            </a:r>
            <a:r>
              <a:rPr lang="fr-FR" dirty="0"/>
              <a:t> (vidéos animées)</a:t>
            </a:r>
          </a:p>
          <a:p>
            <a:r>
              <a:rPr lang="fr-FR" dirty="0" err="1"/>
              <a:t>WeVideo</a:t>
            </a:r>
            <a:r>
              <a:rPr lang="fr-FR" dirty="0"/>
              <a:t> - </a:t>
            </a:r>
            <a:r>
              <a:rPr lang="fr-FR" dirty="0">
                <a:hlinkClick r:id="rId5"/>
              </a:rPr>
              <a:t>https://www.wevideo.com/</a:t>
            </a:r>
            <a:r>
              <a:rPr lang="fr-FR" dirty="0"/>
              <a:t> (montage vidéo)</a:t>
            </a:r>
          </a:p>
          <a:p>
            <a:pPr marL="0" indent="0">
              <a:buNone/>
            </a:pPr>
            <a:endParaRPr lang="fr-FR" dirty="0"/>
          </a:p>
          <a:p>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136</a:t>
            </a:fld>
            <a:endParaRPr lang="fr-FR"/>
          </a:p>
        </p:txBody>
      </p:sp>
    </p:spTree>
    <p:extLst>
      <p:ext uri="{BB962C8B-B14F-4D97-AF65-F5344CB8AC3E}">
        <p14:creationId xmlns:p14="http://schemas.microsoft.com/office/powerpoint/2010/main" val="9278635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6698" y="1588783"/>
            <a:ext cx="8300527" cy="680890"/>
          </a:xfrm>
        </p:spPr>
        <p:txBody>
          <a:bodyPr>
            <a:normAutofit/>
          </a:bodyPr>
          <a:lstStyle/>
          <a:p>
            <a:r>
              <a:rPr lang="fr-FR" sz="2400" dirty="0" err="1"/>
              <a:t>ScreenOMatic</a:t>
            </a:r>
            <a:r>
              <a:rPr lang="fr-FR" sz="2400" dirty="0"/>
              <a:t> - </a:t>
            </a:r>
            <a:r>
              <a:rPr lang="fr-FR" sz="2400" dirty="0">
                <a:hlinkClick r:id="rId3"/>
              </a:rPr>
              <a:t>https://screencast-o-matic.com/</a:t>
            </a:r>
            <a:r>
              <a:rPr lang="fr-FR" sz="2400" dirty="0"/>
              <a:t> </a:t>
            </a:r>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137</a:t>
            </a:fld>
            <a:endParaRPr lang="fr-FR"/>
          </a:p>
        </p:txBody>
      </p:sp>
      <p:pic>
        <p:nvPicPr>
          <p:cNvPr id="5" name="Image 4"/>
          <p:cNvPicPr>
            <a:picLocks noChangeAspect="1"/>
          </p:cNvPicPr>
          <p:nvPr/>
        </p:nvPicPr>
        <p:blipFill>
          <a:blip r:embed="rId4"/>
          <a:stretch>
            <a:fillRect/>
          </a:stretch>
        </p:blipFill>
        <p:spPr>
          <a:xfrm>
            <a:off x="266698" y="2430385"/>
            <a:ext cx="7744794" cy="3531879"/>
          </a:xfrm>
          <a:prstGeom prst="rect">
            <a:avLst/>
          </a:prstGeom>
        </p:spPr>
      </p:pic>
      <p:sp>
        <p:nvSpPr>
          <p:cNvPr id="9" name="ZoneTexte 8"/>
          <p:cNvSpPr txBox="1"/>
          <p:nvPr/>
        </p:nvSpPr>
        <p:spPr>
          <a:xfrm>
            <a:off x="8244957" y="1997251"/>
            <a:ext cx="3834747" cy="4647426"/>
          </a:xfrm>
          <a:prstGeom prst="rect">
            <a:avLst/>
          </a:prstGeom>
          <a:noFill/>
        </p:spPr>
        <p:txBody>
          <a:bodyPr wrap="square" rtlCol="0">
            <a:spAutoFit/>
          </a:bodyPr>
          <a:lstStyle/>
          <a:p>
            <a:pPr>
              <a:buClr>
                <a:schemeClr val="accent5"/>
              </a:buClr>
              <a:buSzPct val="120000"/>
            </a:pPr>
            <a:endParaRPr lang="fr-FR" sz="1600" b="1" dirty="0">
              <a:latin typeface="Batang" panose="02030600000101010101" pitchFamily="18" charset="-127"/>
              <a:ea typeface="Batang" panose="02030600000101010101" pitchFamily="18" charset="-127"/>
            </a:endParaRPr>
          </a:p>
          <a:p>
            <a:pPr>
              <a:buClr>
                <a:schemeClr val="accent5"/>
              </a:buClr>
              <a:buSzPct val="120000"/>
            </a:pPr>
            <a:r>
              <a:rPr lang="fr-FR" sz="2000" b="1" dirty="0">
                <a:latin typeface="Batang" panose="02030600000101010101" pitchFamily="18" charset="-127"/>
                <a:ea typeface="Batang" panose="02030600000101010101" pitchFamily="18" charset="-127"/>
              </a:rPr>
              <a:t>Conditions d’utilisation de la version gratuite</a:t>
            </a: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Durée maximale d’un enregistrement = 15 mn</a:t>
            </a: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Enregistrement possible de la webcam et du micro mais pas des sons produits par l’ordinateur (réservé aux utilisateurs payants sous Windows)</a:t>
            </a: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Export du fichier vidéo au format mp4 (compatible YouTube notamment)</a:t>
            </a: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Présence du logo </a:t>
            </a:r>
            <a:r>
              <a:rPr lang="fr-FR" sz="1600" b="1" dirty="0" err="1">
                <a:latin typeface="Batang" panose="02030600000101010101" pitchFamily="18" charset="-127"/>
                <a:ea typeface="Batang" panose="02030600000101010101" pitchFamily="18" charset="-127"/>
                <a:sym typeface="Wingdings 3"/>
              </a:rPr>
              <a:t>ScreenOMatic</a:t>
            </a:r>
            <a:endParaRPr lang="fr-FR" sz="1600" b="1" dirty="0">
              <a:latin typeface="Batang" panose="02030600000101010101" pitchFamily="18" charset="-127"/>
              <a:ea typeface="Batang" panose="02030600000101010101" pitchFamily="18" charset="-127"/>
              <a:sym typeface="Wingdings 3"/>
            </a:endParaRP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rPr>
              <a:t>Pas d’outils d’annotations ou pour zoomer</a:t>
            </a: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rPr>
              <a:t>Présence également (en 2019) d’un outil d’édition vidéo</a:t>
            </a:r>
          </a:p>
        </p:txBody>
      </p:sp>
      <p:sp>
        <p:nvSpPr>
          <p:cNvPr id="10" name="Titre 1"/>
          <p:cNvSpPr>
            <a:spLocks noGrp="1"/>
          </p:cNvSpPr>
          <p:nvPr>
            <p:ph type="title"/>
          </p:nvPr>
        </p:nvSpPr>
        <p:spPr>
          <a:xfrm>
            <a:off x="315685" y="979710"/>
            <a:ext cx="11661321" cy="841602"/>
          </a:xfrm>
        </p:spPr>
        <p:txBody>
          <a:bodyPr>
            <a:normAutofit/>
          </a:bodyPr>
          <a:lstStyle/>
          <a:p>
            <a:r>
              <a:rPr lang="fr-FR" sz="2800" dirty="0" err="1"/>
              <a:t>Screencasts</a:t>
            </a:r>
            <a:r>
              <a:rPr lang="fr-FR" sz="2800" dirty="0"/>
              <a:t>, vidéos animées et montage vidéo</a:t>
            </a:r>
            <a:endParaRPr lang="fr-FR" sz="2700" dirty="0"/>
          </a:p>
        </p:txBody>
      </p:sp>
    </p:spTree>
    <p:extLst>
      <p:ext uri="{BB962C8B-B14F-4D97-AF65-F5344CB8AC3E}">
        <p14:creationId xmlns:p14="http://schemas.microsoft.com/office/powerpoint/2010/main" val="6201149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6699" y="1588783"/>
            <a:ext cx="8525610" cy="680890"/>
          </a:xfrm>
        </p:spPr>
        <p:txBody>
          <a:bodyPr>
            <a:normAutofit/>
          </a:bodyPr>
          <a:lstStyle/>
          <a:p>
            <a:r>
              <a:rPr lang="fr-FR" sz="2400" dirty="0" err="1"/>
              <a:t>ScreenOMatic</a:t>
            </a:r>
            <a:r>
              <a:rPr lang="fr-FR" sz="2400" dirty="0"/>
              <a:t> - </a:t>
            </a:r>
            <a:r>
              <a:rPr lang="fr-FR" sz="2400" dirty="0">
                <a:hlinkClick r:id="rId3"/>
              </a:rPr>
              <a:t>https://screencast-o-matic.com/</a:t>
            </a:r>
            <a:r>
              <a:rPr lang="fr-FR" sz="2400" dirty="0"/>
              <a:t> </a:t>
            </a:r>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138</a:t>
            </a:fld>
            <a:endParaRPr lang="fr-FR"/>
          </a:p>
        </p:txBody>
      </p:sp>
      <p:sp>
        <p:nvSpPr>
          <p:cNvPr id="9" name="ZoneTexte 8"/>
          <p:cNvSpPr txBox="1"/>
          <p:nvPr/>
        </p:nvSpPr>
        <p:spPr>
          <a:xfrm>
            <a:off x="5846015" y="2920467"/>
            <a:ext cx="5763125" cy="3170099"/>
          </a:xfrm>
          <a:prstGeom prst="rect">
            <a:avLst/>
          </a:prstGeom>
          <a:noFill/>
        </p:spPr>
        <p:txBody>
          <a:bodyPr wrap="square" rtlCol="0">
            <a:spAutoFit/>
          </a:bodyPr>
          <a:lstStyle/>
          <a:p>
            <a:pPr>
              <a:buClr>
                <a:schemeClr val="accent5"/>
              </a:buClr>
              <a:buSzPct val="120000"/>
            </a:pPr>
            <a:endParaRPr lang="fr-FR" sz="1600" b="1" dirty="0">
              <a:latin typeface="Batang" panose="02030600000101010101" pitchFamily="18" charset="-127"/>
              <a:ea typeface="Batang" panose="02030600000101010101" pitchFamily="18" charset="-127"/>
            </a:endParaRPr>
          </a:p>
          <a:p>
            <a:pPr>
              <a:buClr>
                <a:schemeClr val="accent5"/>
              </a:buClr>
              <a:buSzPct val="120000"/>
            </a:pPr>
            <a:r>
              <a:rPr lang="fr-FR" sz="2000" b="1" dirty="0">
                <a:latin typeface="Batang" panose="02030600000101010101" pitchFamily="18" charset="-127"/>
                <a:ea typeface="Batang" panose="02030600000101010101" pitchFamily="18" charset="-127"/>
              </a:rPr>
              <a:t>Que permet la version payante ?</a:t>
            </a:r>
            <a:br>
              <a:rPr lang="fr-FR" sz="2000" b="1" dirty="0">
                <a:latin typeface="Batang" panose="02030600000101010101" pitchFamily="18" charset="-127"/>
                <a:ea typeface="Batang" panose="02030600000101010101" pitchFamily="18" charset="-127"/>
              </a:rPr>
            </a:br>
            <a:endParaRPr lang="fr-FR" sz="2000" b="1" dirty="0">
              <a:latin typeface="Batang" panose="02030600000101010101" pitchFamily="18" charset="-127"/>
              <a:ea typeface="Batang" panose="02030600000101010101" pitchFamily="18" charset="-127"/>
            </a:endParaRP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Durée illimitée pour les vidéos exportées (mais toujours limitée à 15 mn pour celles stockées sur le cloud Screencast-O-Matic.com</a:t>
            </a: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Enregistrement des sons produits par l’ordinateur (réservé aux utilisateurs sous Windows)</a:t>
            </a: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Suppression du logo </a:t>
            </a:r>
            <a:r>
              <a:rPr lang="fr-FR" sz="1600" b="1" dirty="0" err="1">
                <a:latin typeface="Batang" panose="02030600000101010101" pitchFamily="18" charset="-127"/>
                <a:ea typeface="Batang" panose="02030600000101010101" pitchFamily="18" charset="-127"/>
                <a:sym typeface="Wingdings 3"/>
              </a:rPr>
              <a:t>ScreenOMatic</a:t>
            </a:r>
            <a:endParaRPr lang="fr-FR" sz="1600" b="1" dirty="0">
              <a:latin typeface="Batang" panose="02030600000101010101" pitchFamily="18" charset="-127"/>
              <a:ea typeface="Batang" panose="02030600000101010101" pitchFamily="18" charset="-127"/>
              <a:sym typeface="Wingdings 3"/>
            </a:endParaRP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Publication directe sur Google Drive, </a:t>
            </a:r>
            <a:r>
              <a:rPr lang="fr-FR" sz="1600" b="1" dirty="0" err="1">
                <a:latin typeface="Batang" panose="02030600000101010101" pitchFamily="18" charset="-127"/>
                <a:ea typeface="Batang" panose="02030600000101010101" pitchFamily="18" charset="-127"/>
                <a:sym typeface="Wingdings 3"/>
              </a:rPr>
              <a:t>Vimeo</a:t>
            </a:r>
            <a:r>
              <a:rPr lang="fr-FR" sz="1600" b="1" dirty="0">
                <a:latin typeface="Batang" panose="02030600000101010101" pitchFamily="18" charset="-127"/>
                <a:ea typeface="Batang" panose="02030600000101010101" pitchFamily="18" charset="-127"/>
                <a:sym typeface="Wingdings 3"/>
              </a:rPr>
              <a:t> Pro et Dropbox</a:t>
            </a: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rPr>
              <a:t>Outils d’annotations et de zoom</a:t>
            </a:r>
          </a:p>
        </p:txBody>
      </p:sp>
      <p:sp>
        <p:nvSpPr>
          <p:cNvPr id="10" name="Titre 1"/>
          <p:cNvSpPr>
            <a:spLocks noGrp="1"/>
          </p:cNvSpPr>
          <p:nvPr>
            <p:ph type="title"/>
          </p:nvPr>
        </p:nvSpPr>
        <p:spPr>
          <a:xfrm>
            <a:off x="315685" y="979710"/>
            <a:ext cx="11661321" cy="841602"/>
          </a:xfrm>
        </p:spPr>
        <p:txBody>
          <a:bodyPr>
            <a:normAutofit/>
          </a:bodyPr>
          <a:lstStyle/>
          <a:p>
            <a:r>
              <a:rPr lang="fr-FR" sz="2800" dirty="0" err="1"/>
              <a:t>Screencasts</a:t>
            </a:r>
            <a:r>
              <a:rPr lang="fr-FR" sz="2800" dirty="0"/>
              <a:t>, vidéos animées et montage vidéo</a:t>
            </a:r>
            <a:endParaRPr lang="fr-FR" sz="2700" dirty="0"/>
          </a:p>
        </p:txBody>
      </p:sp>
      <p:pic>
        <p:nvPicPr>
          <p:cNvPr id="2" name="Image 1">
            <a:extLst>
              <a:ext uri="{FF2B5EF4-FFF2-40B4-BE49-F238E27FC236}">
                <a16:creationId xmlns:a16="http://schemas.microsoft.com/office/drawing/2014/main" xmlns="" id="{BEE88694-3AE5-49E9-8340-C8B212E33802}"/>
              </a:ext>
            </a:extLst>
          </p:cNvPr>
          <p:cNvPicPr>
            <a:picLocks noChangeAspect="1"/>
          </p:cNvPicPr>
          <p:nvPr/>
        </p:nvPicPr>
        <p:blipFill>
          <a:blip r:embed="rId4"/>
          <a:stretch>
            <a:fillRect/>
          </a:stretch>
        </p:blipFill>
        <p:spPr>
          <a:xfrm>
            <a:off x="1062191" y="2137767"/>
            <a:ext cx="4675076" cy="4315455"/>
          </a:xfrm>
          <a:prstGeom prst="rect">
            <a:avLst/>
          </a:prstGeom>
        </p:spPr>
      </p:pic>
    </p:spTree>
    <p:extLst>
      <p:ext uri="{BB962C8B-B14F-4D97-AF65-F5344CB8AC3E}">
        <p14:creationId xmlns:p14="http://schemas.microsoft.com/office/powerpoint/2010/main" val="33994004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6698" y="1588783"/>
            <a:ext cx="11661321" cy="680890"/>
          </a:xfrm>
        </p:spPr>
        <p:txBody>
          <a:bodyPr>
            <a:normAutofit/>
          </a:bodyPr>
          <a:lstStyle/>
          <a:p>
            <a:r>
              <a:rPr lang="fr-FR" sz="2400" dirty="0" err="1"/>
              <a:t>Animaker</a:t>
            </a:r>
            <a:r>
              <a:rPr lang="fr-FR" sz="2400" dirty="0"/>
              <a:t> - </a:t>
            </a:r>
            <a:r>
              <a:rPr lang="fr-FR" sz="2400" dirty="0">
                <a:hlinkClick r:id="rId3"/>
              </a:rPr>
              <a:t>https://www.animaker.fr/</a:t>
            </a:r>
            <a:r>
              <a:rPr lang="fr-FR" sz="2400" dirty="0"/>
              <a:t>  (vidéos animées)</a:t>
            </a:r>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139</a:t>
            </a:fld>
            <a:endParaRPr lang="fr-FR"/>
          </a:p>
        </p:txBody>
      </p:sp>
      <p:sp>
        <p:nvSpPr>
          <p:cNvPr id="10" name="Titre 1"/>
          <p:cNvSpPr>
            <a:spLocks noGrp="1"/>
          </p:cNvSpPr>
          <p:nvPr>
            <p:ph type="title"/>
          </p:nvPr>
        </p:nvSpPr>
        <p:spPr>
          <a:xfrm>
            <a:off x="315685" y="979710"/>
            <a:ext cx="11661321" cy="841602"/>
          </a:xfrm>
        </p:spPr>
        <p:txBody>
          <a:bodyPr>
            <a:normAutofit/>
          </a:bodyPr>
          <a:lstStyle/>
          <a:p>
            <a:r>
              <a:rPr lang="fr-FR" sz="2800" dirty="0" err="1"/>
              <a:t>Screencasts</a:t>
            </a:r>
            <a:r>
              <a:rPr lang="fr-FR" sz="2800" dirty="0"/>
              <a:t>, vidéos animées et montage vidéo</a:t>
            </a:r>
            <a:endParaRPr lang="fr-FR" sz="2700" dirty="0"/>
          </a:p>
        </p:txBody>
      </p:sp>
      <p:pic>
        <p:nvPicPr>
          <p:cNvPr id="7" name="Image 6">
            <a:extLst>
              <a:ext uri="{FF2B5EF4-FFF2-40B4-BE49-F238E27FC236}">
                <a16:creationId xmlns:a16="http://schemas.microsoft.com/office/drawing/2014/main" xmlns="" id="{59621BE0-43FE-4E7F-A2BD-24F801CE759F}"/>
              </a:ext>
            </a:extLst>
          </p:cNvPr>
          <p:cNvPicPr>
            <a:picLocks noChangeAspect="1"/>
          </p:cNvPicPr>
          <p:nvPr/>
        </p:nvPicPr>
        <p:blipFill>
          <a:blip r:embed="rId4"/>
          <a:stretch>
            <a:fillRect/>
          </a:stretch>
        </p:blipFill>
        <p:spPr>
          <a:xfrm>
            <a:off x="492967" y="2053291"/>
            <a:ext cx="8091334" cy="4304646"/>
          </a:xfrm>
          <a:prstGeom prst="rect">
            <a:avLst/>
          </a:prstGeom>
        </p:spPr>
      </p:pic>
    </p:spTree>
    <p:extLst>
      <p:ext uri="{BB962C8B-B14F-4D97-AF65-F5344CB8AC3E}">
        <p14:creationId xmlns:p14="http://schemas.microsoft.com/office/powerpoint/2010/main" val="348674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Qu’est-ce qu’une image ?</a:t>
            </a:r>
          </a:p>
        </p:txBody>
      </p:sp>
      <p:sp>
        <p:nvSpPr>
          <p:cNvPr id="3" name="Espace réservé du contenu 2"/>
          <p:cNvSpPr>
            <a:spLocks noGrp="1"/>
          </p:cNvSpPr>
          <p:nvPr>
            <p:ph idx="1"/>
          </p:nvPr>
        </p:nvSpPr>
        <p:spPr>
          <a:xfrm>
            <a:off x="276528" y="2753895"/>
            <a:ext cx="4280720" cy="682469"/>
          </a:xfrm>
        </p:spPr>
        <p:txBody>
          <a:bodyPr>
            <a:normAutofit/>
          </a:bodyPr>
          <a:lstStyle/>
          <a:p>
            <a:pPr lvl="1"/>
            <a:r>
              <a:rPr lang="fr-FR" dirty="0">
                <a:ea typeface="Batang" panose="02030600000101010101"/>
              </a:rPr>
              <a:t>Image = couleurs</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14</a:t>
            </a:fld>
            <a:endParaRPr lang="fr-FR"/>
          </a:p>
        </p:txBody>
      </p:sp>
      <p:sp>
        <p:nvSpPr>
          <p:cNvPr id="9" name="Espace réservé du contenu 2"/>
          <p:cNvSpPr txBox="1">
            <a:spLocks/>
          </p:cNvSpPr>
          <p:nvPr/>
        </p:nvSpPr>
        <p:spPr>
          <a:xfrm>
            <a:off x="281447" y="3363495"/>
            <a:ext cx="10204652" cy="6824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dirty="0"/>
              <a:t>… mais la couleur n’existe pas en tant que telle !</a:t>
            </a:r>
          </a:p>
        </p:txBody>
      </p:sp>
      <p:sp>
        <p:nvSpPr>
          <p:cNvPr id="10" name="Espace réservé du contenu 2"/>
          <p:cNvSpPr txBox="1">
            <a:spLocks/>
          </p:cNvSpPr>
          <p:nvPr/>
        </p:nvSpPr>
        <p:spPr>
          <a:xfrm>
            <a:off x="478091" y="3899342"/>
            <a:ext cx="10066996" cy="15870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1"/>
                </a:solidFill>
                <a:latin typeface="Batang" panose="02030600000101010101" pitchFamily="18" charset="-127"/>
                <a:ea typeface="Batang" panose="02030600000101010101" pitchFamily="18" charset="-127"/>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fr-FR" sz="1800" dirty="0">
                <a:latin typeface="Batang" panose="02030600000101010101" pitchFamily="18" charset="-127"/>
                <a:ea typeface="Batang" panose="02030600000101010101" pitchFamily="18" charset="-127"/>
              </a:rPr>
              <a:t>« En effet, la couleur est une sensation que nous procure le cerveau lorsque de la lumière atteint la rétine de nos yeux.</a:t>
            </a:r>
          </a:p>
          <a:p>
            <a:pPr marL="457200" lvl="1" indent="0">
              <a:buNone/>
            </a:pPr>
            <a:r>
              <a:rPr lang="fr-FR" sz="1800" dirty="0">
                <a:latin typeface="Batang" panose="02030600000101010101" pitchFamily="18" charset="-127"/>
                <a:ea typeface="Batang" panose="02030600000101010101" pitchFamily="18" charset="-127"/>
              </a:rPr>
              <a:t>Les couleurs n'existeraient pas non plus sans la matière : elles résultent de l'interaction des ondes lumineuses avec les objets, quand ce n'est pas la matière elle-même qui se fait source de lumière colorée. »  </a:t>
            </a:r>
          </a:p>
        </p:txBody>
      </p:sp>
      <p:sp>
        <p:nvSpPr>
          <p:cNvPr id="12" name="ZoneTexte 11"/>
          <p:cNvSpPr txBox="1"/>
          <p:nvPr/>
        </p:nvSpPr>
        <p:spPr>
          <a:xfrm>
            <a:off x="1657991" y="6272534"/>
            <a:ext cx="8179183" cy="307777"/>
          </a:xfrm>
          <a:prstGeom prst="rect">
            <a:avLst/>
          </a:prstGeom>
          <a:noFill/>
        </p:spPr>
        <p:txBody>
          <a:bodyPr wrap="squar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3"/>
              </a:rPr>
              <a:t>Dossier "La couleur dans tous ses états" par Futura-sciences.com</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par Bernard Valeur, 08/03/2018 </a:t>
            </a:r>
          </a:p>
        </p:txBody>
      </p:sp>
      <p:sp>
        <p:nvSpPr>
          <p:cNvPr id="5" name="ZoneTexte 4"/>
          <p:cNvSpPr txBox="1"/>
          <p:nvPr/>
        </p:nvSpPr>
        <p:spPr>
          <a:xfrm>
            <a:off x="471959" y="1946795"/>
            <a:ext cx="2509020" cy="523220"/>
          </a:xfrm>
          <a:prstGeom prst="rect">
            <a:avLst/>
          </a:prstGeom>
          <a:noFill/>
        </p:spPr>
        <p:txBody>
          <a:bodyPr wrap="none" rtlCol="0">
            <a:spAutoFit/>
          </a:bodyPr>
          <a:lstStyle/>
          <a:p>
            <a:pPr marL="285750" indent="-285750">
              <a:buFont typeface="Arial" panose="020B0604020202020204" pitchFamily="34" charset="0"/>
              <a:buChar char="•"/>
            </a:pPr>
            <a:r>
              <a:rPr lang="fr-FR" sz="2800" b="1" dirty="0">
                <a:solidFill>
                  <a:schemeClr val="accent1"/>
                </a:solidFill>
                <a:latin typeface="Batang" panose="02030600000101010101" pitchFamily="18" charset="-127"/>
                <a:ea typeface="Batang" panose="02030600000101010101" pitchFamily="18" charset="-127"/>
              </a:rPr>
              <a:t>Introduction</a:t>
            </a:r>
          </a:p>
        </p:txBody>
      </p:sp>
    </p:spTree>
    <p:extLst>
      <p:ext uri="{BB962C8B-B14F-4D97-AF65-F5344CB8AC3E}">
        <p14:creationId xmlns:p14="http://schemas.microsoft.com/office/powerpoint/2010/main" val="18143594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6698" y="1588783"/>
            <a:ext cx="11661321" cy="680890"/>
          </a:xfrm>
        </p:spPr>
        <p:txBody>
          <a:bodyPr>
            <a:normAutofit/>
          </a:bodyPr>
          <a:lstStyle/>
          <a:p>
            <a:r>
              <a:rPr lang="fr-FR" sz="2400" dirty="0" err="1"/>
              <a:t>Animaker</a:t>
            </a:r>
            <a:r>
              <a:rPr lang="fr-FR" sz="2400" dirty="0"/>
              <a:t> - </a:t>
            </a:r>
            <a:r>
              <a:rPr lang="fr-FR" sz="2400" dirty="0">
                <a:hlinkClick r:id="rId3"/>
              </a:rPr>
              <a:t>https://www.animaker.fr/</a:t>
            </a:r>
            <a:r>
              <a:rPr lang="fr-FR" sz="2400" dirty="0"/>
              <a:t> </a:t>
            </a:r>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140</a:t>
            </a:fld>
            <a:endParaRPr lang="fr-FR"/>
          </a:p>
        </p:txBody>
      </p:sp>
      <p:sp>
        <p:nvSpPr>
          <p:cNvPr id="9" name="ZoneTexte 8"/>
          <p:cNvSpPr txBox="1"/>
          <p:nvPr/>
        </p:nvSpPr>
        <p:spPr>
          <a:xfrm>
            <a:off x="266698" y="2127636"/>
            <a:ext cx="5763125" cy="2554545"/>
          </a:xfrm>
          <a:prstGeom prst="rect">
            <a:avLst/>
          </a:prstGeom>
          <a:noFill/>
        </p:spPr>
        <p:txBody>
          <a:bodyPr wrap="square" rtlCol="0">
            <a:spAutoFit/>
          </a:bodyPr>
          <a:lstStyle/>
          <a:p>
            <a:pPr>
              <a:buClr>
                <a:schemeClr val="accent5"/>
              </a:buClr>
              <a:buSzPct val="120000"/>
            </a:pPr>
            <a:endParaRPr lang="fr-FR" sz="1600" b="1" dirty="0">
              <a:latin typeface="Batang" panose="02030600000101010101" pitchFamily="18" charset="-127"/>
              <a:ea typeface="Batang" panose="02030600000101010101" pitchFamily="18" charset="-127"/>
            </a:endParaRPr>
          </a:p>
          <a:p>
            <a:pPr>
              <a:buClr>
                <a:schemeClr val="accent5"/>
              </a:buClr>
              <a:buSzPct val="120000"/>
            </a:pPr>
            <a:r>
              <a:rPr lang="fr-FR" sz="2400" b="1" dirty="0">
                <a:latin typeface="Roboto" panose="02000000000000000000" pitchFamily="2" charset="0"/>
                <a:ea typeface="Roboto" panose="02000000000000000000" pitchFamily="2" charset="0"/>
                <a:cs typeface="Roboto" panose="02000000000000000000" pitchFamily="2" charset="0"/>
              </a:rPr>
              <a:t>Quelle est l’originalité de ce service ?</a:t>
            </a:r>
            <a:br>
              <a:rPr lang="fr-FR" sz="2400" b="1" dirty="0">
                <a:latin typeface="Roboto" panose="02000000000000000000" pitchFamily="2" charset="0"/>
                <a:ea typeface="Roboto" panose="02000000000000000000" pitchFamily="2" charset="0"/>
                <a:cs typeface="Roboto" panose="02000000000000000000" pitchFamily="2" charset="0"/>
              </a:rPr>
            </a:br>
            <a:endParaRPr lang="fr-FR" sz="2400" b="1" dirty="0">
              <a:latin typeface="Roboto" panose="02000000000000000000" pitchFamily="2" charset="0"/>
              <a:ea typeface="Roboto" panose="02000000000000000000" pitchFamily="2" charset="0"/>
              <a:cs typeface="Roboto" panose="02000000000000000000" pitchFamily="2" charset="0"/>
            </a:endParaRP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Proposition d’animations selon plusieurs thèmes </a:t>
            </a:r>
          </a:p>
          <a:p>
            <a:pPr marL="742950" lvl="1"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orientés personnages, </a:t>
            </a:r>
          </a:p>
          <a:p>
            <a:pPr marL="742950" lvl="1"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orientés infographies, </a:t>
            </a:r>
          </a:p>
          <a:p>
            <a:pPr marL="742950" lvl="1"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orientés tutoriels (tableaux blancs/noirs), </a:t>
            </a:r>
          </a:p>
          <a:p>
            <a:pPr marL="742950" lvl="1"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libre (manuel).</a:t>
            </a:r>
          </a:p>
          <a:p>
            <a:pPr marL="285750" indent="-285750">
              <a:buClr>
                <a:schemeClr val="accent5"/>
              </a:buClr>
              <a:buSzPct val="120000"/>
              <a:buFont typeface="Wingdings 3"/>
              <a:buChar char="u"/>
            </a:pPr>
            <a:r>
              <a:rPr lang="fr-FR" sz="1600" b="1" dirty="0">
                <a:latin typeface="Batang" panose="02030600000101010101" pitchFamily="18" charset="-127"/>
                <a:ea typeface="Batang" panose="02030600000101010101" pitchFamily="18" charset="-127"/>
                <a:sym typeface="Wingdings 3"/>
              </a:rPr>
              <a:t>Richesse des animations.</a:t>
            </a:r>
          </a:p>
        </p:txBody>
      </p:sp>
      <p:sp>
        <p:nvSpPr>
          <p:cNvPr id="10" name="Titre 1"/>
          <p:cNvSpPr>
            <a:spLocks noGrp="1"/>
          </p:cNvSpPr>
          <p:nvPr>
            <p:ph type="title"/>
          </p:nvPr>
        </p:nvSpPr>
        <p:spPr>
          <a:xfrm>
            <a:off x="315685" y="979710"/>
            <a:ext cx="11661321" cy="841602"/>
          </a:xfrm>
        </p:spPr>
        <p:txBody>
          <a:bodyPr>
            <a:normAutofit/>
          </a:bodyPr>
          <a:lstStyle/>
          <a:p>
            <a:r>
              <a:rPr lang="fr-FR" sz="2800" dirty="0" err="1"/>
              <a:t>Screencasts</a:t>
            </a:r>
            <a:r>
              <a:rPr lang="fr-FR" sz="2800" dirty="0"/>
              <a:t>, vidéos animées et montage vidéo</a:t>
            </a:r>
            <a:endParaRPr lang="fr-FR" sz="2700" dirty="0"/>
          </a:p>
        </p:txBody>
      </p:sp>
      <p:pic>
        <p:nvPicPr>
          <p:cNvPr id="7" name="Image 6">
            <a:extLst>
              <a:ext uri="{FF2B5EF4-FFF2-40B4-BE49-F238E27FC236}">
                <a16:creationId xmlns:a16="http://schemas.microsoft.com/office/drawing/2014/main" xmlns="" id="{AB1E9AC0-C696-43E3-8691-6F1880A04DF9}"/>
              </a:ext>
            </a:extLst>
          </p:cNvPr>
          <p:cNvPicPr>
            <a:picLocks noChangeAspect="1"/>
          </p:cNvPicPr>
          <p:nvPr/>
        </p:nvPicPr>
        <p:blipFill>
          <a:blip r:embed="rId4"/>
          <a:stretch>
            <a:fillRect/>
          </a:stretch>
        </p:blipFill>
        <p:spPr>
          <a:xfrm>
            <a:off x="6096000" y="1537164"/>
            <a:ext cx="4618289" cy="5084862"/>
          </a:xfrm>
          <a:prstGeom prst="rect">
            <a:avLst/>
          </a:prstGeom>
        </p:spPr>
      </p:pic>
    </p:spTree>
    <p:extLst>
      <p:ext uri="{BB962C8B-B14F-4D97-AF65-F5344CB8AC3E}">
        <p14:creationId xmlns:p14="http://schemas.microsoft.com/office/powerpoint/2010/main" val="8098282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15685" y="1792112"/>
            <a:ext cx="11661321" cy="4509861"/>
          </a:xfrm>
        </p:spPr>
        <p:txBody>
          <a:bodyPr/>
          <a:lstStyle/>
          <a:p>
            <a:r>
              <a:rPr lang="fr-FR" dirty="0" err="1"/>
              <a:t>WeVideo</a:t>
            </a:r>
            <a:r>
              <a:rPr lang="fr-FR" dirty="0"/>
              <a:t> - </a:t>
            </a:r>
            <a:r>
              <a:rPr lang="fr-FR" dirty="0">
                <a:hlinkClick r:id="rId3"/>
              </a:rPr>
              <a:t>www.wevideo.com</a:t>
            </a:r>
            <a:endParaRPr lang="fr-FR" dirty="0"/>
          </a:p>
          <a:p>
            <a:pPr marL="0" indent="0">
              <a:buNone/>
            </a:pP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141</a:t>
            </a:fld>
            <a:endParaRPr lang="fr-FR"/>
          </a:p>
        </p:txBody>
      </p:sp>
      <p:sp>
        <p:nvSpPr>
          <p:cNvPr id="9" name="Titre 1"/>
          <p:cNvSpPr>
            <a:spLocks noGrp="1"/>
          </p:cNvSpPr>
          <p:nvPr>
            <p:ph type="title"/>
          </p:nvPr>
        </p:nvSpPr>
        <p:spPr>
          <a:xfrm>
            <a:off x="578159" y="1120878"/>
            <a:ext cx="8152886" cy="684433"/>
          </a:xfrm>
        </p:spPr>
        <p:txBody>
          <a:bodyPr>
            <a:noAutofit/>
          </a:bodyPr>
          <a:lstStyle/>
          <a:p>
            <a:r>
              <a:rPr lang="fr-FR" sz="2800" dirty="0" err="1"/>
              <a:t>Screencasts</a:t>
            </a:r>
            <a:r>
              <a:rPr lang="fr-FR" sz="2800" dirty="0"/>
              <a:t>, vidéos animées et montage vidéo</a:t>
            </a:r>
          </a:p>
        </p:txBody>
      </p:sp>
      <p:pic>
        <p:nvPicPr>
          <p:cNvPr id="2" name="Image 1">
            <a:extLst>
              <a:ext uri="{FF2B5EF4-FFF2-40B4-BE49-F238E27FC236}">
                <a16:creationId xmlns:a16="http://schemas.microsoft.com/office/drawing/2014/main" xmlns="" id="{09DFD7F8-633A-4733-9417-D978BE1F9C1A}"/>
              </a:ext>
            </a:extLst>
          </p:cNvPr>
          <p:cNvPicPr>
            <a:picLocks noChangeAspect="1"/>
          </p:cNvPicPr>
          <p:nvPr/>
        </p:nvPicPr>
        <p:blipFill>
          <a:blip r:embed="rId4"/>
          <a:stretch>
            <a:fillRect/>
          </a:stretch>
        </p:blipFill>
        <p:spPr>
          <a:xfrm>
            <a:off x="315685" y="2314310"/>
            <a:ext cx="9055509" cy="4084246"/>
          </a:xfrm>
          <a:prstGeom prst="rect">
            <a:avLst/>
          </a:prstGeom>
        </p:spPr>
      </p:pic>
      <p:sp>
        <p:nvSpPr>
          <p:cNvPr id="8" name="ZoneTexte 7"/>
          <p:cNvSpPr txBox="1"/>
          <p:nvPr/>
        </p:nvSpPr>
        <p:spPr>
          <a:xfrm>
            <a:off x="8416413" y="2947814"/>
            <a:ext cx="3775587" cy="3046988"/>
          </a:xfrm>
          <a:prstGeom prst="rect">
            <a:avLst/>
          </a:prstGeom>
          <a:solidFill>
            <a:schemeClr val="bg1">
              <a:alpha val="68000"/>
            </a:schemeClr>
          </a:solid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Outil utilisable en tant qu’utilisateur gratuit, </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Interface en trois parties (éléments, </a:t>
            </a:r>
            <a:r>
              <a:rPr lang="fr-FR" sz="1600" b="1" dirty="0" err="1">
                <a:latin typeface="Batang" panose="02030600000101010101" pitchFamily="18" charset="-127"/>
                <a:ea typeface="Batang" panose="02030600000101010101" pitchFamily="18" charset="-127"/>
              </a:rPr>
              <a:t>timeline</a:t>
            </a:r>
            <a:r>
              <a:rPr lang="fr-FR" sz="1600" b="1" dirty="0">
                <a:latin typeface="Batang" panose="02030600000101010101" pitchFamily="18" charset="-127"/>
                <a:ea typeface="Batang" panose="02030600000101010101" pitchFamily="18" charset="-127"/>
              </a:rPr>
              <a:t> et lecteur vidéo),</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Outil collaboratif.</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Impossibilité de supprimer le son (à faire dans </a:t>
            </a:r>
            <a:r>
              <a:rPr lang="fr-FR" sz="1600" b="1" dirty="0" err="1">
                <a:latin typeface="Batang" panose="02030600000101010101" pitchFamily="18" charset="-127"/>
                <a:ea typeface="Batang" panose="02030600000101010101" pitchFamily="18" charset="-127"/>
              </a:rPr>
              <a:t>Video</a:t>
            </a:r>
            <a:r>
              <a:rPr lang="fr-FR" sz="1600" b="1" dirty="0">
                <a:latin typeface="Batang" panose="02030600000101010101" pitchFamily="18" charset="-127"/>
                <a:ea typeface="Batang" panose="02030600000101010101" pitchFamily="18" charset="-127"/>
              </a:rPr>
              <a:t> </a:t>
            </a:r>
            <a:r>
              <a:rPr lang="fr-FR" sz="1600" b="1" dirty="0" err="1">
                <a:latin typeface="Batang" panose="02030600000101010101" pitchFamily="18" charset="-127"/>
                <a:ea typeface="Batang" panose="02030600000101010101" pitchFamily="18" charset="-127"/>
              </a:rPr>
              <a:t>Toolbox</a:t>
            </a:r>
            <a:r>
              <a:rPr lang="fr-FR" sz="1600" b="1" dirty="0">
                <a:latin typeface="Batang" panose="02030600000101010101" pitchFamily="18" charset="-127"/>
                <a:ea typeface="Batang" panose="02030600000101010101" pitchFamily="18" charset="-127"/>
              </a:rPr>
              <a:t>),</a:t>
            </a:r>
          </a:p>
          <a:p>
            <a:pPr>
              <a:buClr>
                <a:schemeClr val="accent5"/>
              </a:buClr>
              <a:buSzPct val="120000"/>
            </a:pPr>
            <a:endParaRPr lang="fr-FR" sz="1600" b="1" dirty="0">
              <a:latin typeface="Batang" panose="02030600000101010101" pitchFamily="18" charset="-127"/>
              <a:ea typeface="Batang" panose="02030600000101010101" pitchFamily="18" charset="-127"/>
            </a:endParaRPr>
          </a:p>
          <a:p>
            <a:pPr>
              <a:buClr>
                <a:schemeClr val="accent5"/>
              </a:buClr>
              <a:buSzPct val="120000"/>
            </a:pPr>
            <a:r>
              <a:rPr lang="fr-FR" sz="1600" b="1" dirty="0">
                <a:latin typeface="Chinyen" panose="040B0600000000000000" pitchFamily="82" charset="0"/>
                <a:ea typeface="Batang" panose="02030600000101010101" pitchFamily="18" charset="-127"/>
              </a:rPr>
              <a:t>Éditeur vidéo très intéressant car possédant des fonctionnalités pro pour un prix modique voire nul.</a:t>
            </a:r>
            <a:r>
              <a:rPr lang="fr-FR" sz="1600" b="1" dirty="0">
                <a:latin typeface="Batang" panose="02030600000101010101" pitchFamily="18" charset="-127"/>
                <a:ea typeface="Batang" panose="02030600000101010101" pitchFamily="18" charset="-127"/>
              </a:rPr>
              <a:t> </a:t>
            </a:r>
          </a:p>
        </p:txBody>
      </p:sp>
    </p:spTree>
    <p:extLst>
      <p:ext uri="{BB962C8B-B14F-4D97-AF65-F5344CB8AC3E}">
        <p14:creationId xmlns:p14="http://schemas.microsoft.com/office/powerpoint/2010/main" val="10623241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err="1"/>
              <a:t>WeVideo</a:t>
            </a:r>
            <a:r>
              <a:rPr lang="fr-FR" dirty="0"/>
              <a:t> - </a:t>
            </a:r>
            <a:r>
              <a:rPr lang="fr-FR" dirty="0">
                <a:hlinkClick r:id="rId3"/>
              </a:rPr>
              <a:t>www.wevideo.com</a:t>
            </a:r>
            <a:endParaRPr lang="fr-FR" dirty="0"/>
          </a:p>
          <a:p>
            <a:pPr marL="0" indent="0">
              <a:buNone/>
            </a:pP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142</a:t>
            </a:fld>
            <a:endParaRPr lang="fr-FR"/>
          </a:p>
        </p:txBody>
      </p:sp>
      <p:sp>
        <p:nvSpPr>
          <p:cNvPr id="8" name="Titre 1"/>
          <p:cNvSpPr>
            <a:spLocks noGrp="1"/>
          </p:cNvSpPr>
          <p:nvPr>
            <p:ph type="title"/>
          </p:nvPr>
        </p:nvSpPr>
        <p:spPr>
          <a:xfrm>
            <a:off x="315686" y="979710"/>
            <a:ext cx="9550986" cy="841602"/>
          </a:xfrm>
        </p:spPr>
        <p:txBody>
          <a:bodyPr>
            <a:normAutofit/>
          </a:bodyPr>
          <a:lstStyle/>
          <a:p>
            <a:r>
              <a:rPr lang="fr-FR" sz="2800" dirty="0" err="1"/>
              <a:t>Screencasts</a:t>
            </a:r>
            <a:r>
              <a:rPr lang="fr-FR" sz="2800" dirty="0"/>
              <a:t>, vidéos animées et montage vidéo</a:t>
            </a:r>
          </a:p>
        </p:txBody>
      </p:sp>
      <p:pic>
        <p:nvPicPr>
          <p:cNvPr id="2" name="Image 1">
            <a:extLst>
              <a:ext uri="{FF2B5EF4-FFF2-40B4-BE49-F238E27FC236}">
                <a16:creationId xmlns:a16="http://schemas.microsoft.com/office/drawing/2014/main" xmlns="" id="{9592327D-94BD-48A1-8EF8-13F7EFD76639}"/>
              </a:ext>
            </a:extLst>
          </p:cNvPr>
          <p:cNvPicPr>
            <a:picLocks noChangeAspect="1"/>
          </p:cNvPicPr>
          <p:nvPr/>
        </p:nvPicPr>
        <p:blipFill>
          <a:blip r:embed="rId4"/>
          <a:stretch>
            <a:fillRect/>
          </a:stretch>
        </p:blipFill>
        <p:spPr>
          <a:xfrm>
            <a:off x="1651819" y="2304710"/>
            <a:ext cx="6215417" cy="4372990"/>
          </a:xfrm>
          <a:prstGeom prst="rect">
            <a:avLst/>
          </a:prstGeom>
        </p:spPr>
      </p:pic>
    </p:spTree>
    <p:extLst>
      <p:ext uri="{BB962C8B-B14F-4D97-AF65-F5344CB8AC3E}">
        <p14:creationId xmlns:p14="http://schemas.microsoft.com/office/powerpoint/2010/main" val="14470568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244412"/>
            <a:ext cx="11661321" cy="841602"/>
          </a:xfrm>
        </p:spPr>
        <p:txBody>
          <a:bodyPr>
            <a:normAutofit/>
          </a:bodyPr>
          <a:lstStyle/>
          <a:p>
            <a:r>
              <a:rPr lang="fr-FR" sz="3200" dirty="0" err="1"/>
              <a:t>Screencasts</a:t>
            </a:r>
            <a:r>
              <a:rPr lang="fr-FR" sz="3200" dirty="0"/>
              <a:t>, vidéos animées et montage vidéo</a:t>
            </a:r>
          </a:p>
        </p:txBody>
      </p:sp>
      <p:sp>
        <p:nvSpPr>
          <p:cNvPr id="3" name="Espace réservé du contenu 2"/>
          <p:cNvSpPr>
            <a:spLocks noGrp="1"/>
          </p:cNvSpPr>
          <p:nvPr>
            <p:ph idx="1"/>
          </p:nvPr>
        </p:nvSpPr>
        <p:spPr>
          <a:xfrm>
            <a:off x="315685" y="2466480"/>
            <a:ext cx="11661321" cy="3031952"/>
          </a:xfrm>
        </p:spPr>
        <p:txBody>
          <a:bodyPr>
            <a:normAutofit/>
          </a:bodyPr>
          <a:lstStyle/>
          <a:p>
            <a:r>
              <a:rPr lang="en-US" dirty="0" err="1"/>
              <a:t>Quelques</a:t>
            </a:r>
            <a:r>
              <a:rPr lang="en-US" dirty="0"/>
              <a:t> </a:t>
            </a:r>
            <a:r>
              <a:rPr lang="en-US" dirty="0" err="1"/>
              <a:t>autres</a:t>
            </a:r>
            <a:r>
              <a:rPr lang="en-US" dirty="0"/>
              <a:t> services</a:t>
            </a:r>
          </a:p>
          <a:p>
            <a:pPr lvl="1"/>
            <a:r>
              <a:rPr lang="en-US" dirty="0" err="1"/>
              <a:t>Screencastify</a:t>
            </a:r>
            <a:r>
              <a:rPr lang="en-US" dirty="0"/>
              <a:t> - </a:t>
            </a:r>
            <a:r>
              <a:rPr lang="en-US" dirty="0">
                <a:hlinkClick r:id="rId3"/>
              </a:rPr>
              <a:t>https://www.screencastify.com/</a:t>
            </a:r>
            <a:r>
              <a:rPr lang="en-US" dirty="0"/>
              <a:t>  (extension Google Chrome pour </a:t>
            </a:r>
            <a:r>
              <a:rPr lang="en-US" dirty="0" err="1"/>
              <a:t>réaliser</a:t>
            </a:r>
            <a:r>
              <a:rPr lang="en-US" dirty="0"/>
              <a:t> des Screencasts)</a:t>
            </a:r>
          </a:p>
          <a:p>
            <a:pPr lvl="1"/>
            <a:r>
              <a:rPr lang="fr-FR" dirty="0" err="1"/>
              <a:t>Moovly</a:t>
            </a:r>
            <a:r>
              <a:rPr lang="fr-FR" dirty="0"/>
              <a:t> - </a:t>
            </a:r>
            <a:r>
              <a:rPr lang="fr-FR" dirty="0">
                <a:hlinkClick r:id="rId4"/>
              </a:rPr>
              <a:t>https://www.moovly.com/</a:t>
            </a:r>
            <a:r>
              <a:rPr lang="fr-FR" dirty="0"/>
              <a:t> (vidéos animées)</a:t>
            </a:r>
          </a:p>
          <a:p>
            <a:pPr lvl="1"/>
            <a:r>
              <a:rPr lang="fr-FR" dirty="0" err="1"/>
              <a:t>Explee</a:t>
            </a:r>
            <a:r>
              <a:rPr lang="fr-FR" dirty="0"/>
              <a:t> - </a:t>
            </a:r>
            <a:r>
              <a:rPr lang="fr-FR" dirty="0">
                <a:hlinkClick r:id="rId5"/>
              </a:rPr>
              <a:t>https://explee.com/fr/</a:t>
            </a:r>
            <a:r>
              <a:rPr lang="fr-FR" dirty="0"/>
              <a:t>   (vidéos animées)</a:t>
            </a:r>
          </a:p>
          <a:p>
            <a:pPr lvl="1"/>
            <a:r>
              <a:rPr lang="fr-FR" dirty="0" err="1"/>
              <a:t>Video</a:t>
            </a:r>
            <a:r>
              <a:rPr lang="fr-FR" dirty="0"/>
              <a:t> </a:t>
            </a:r>
            <a:r>
              <a:rPr lang="fr-FR" dirty="0" err="1"/>
              <a:t>Toolbox</a:t>
            </a:r>
            <a:r>
              <a:rPr lang="fr-FR" dirty="0"/>
              <a:t>- </a:t>
            </a:r>
            <a:r>
              <a:rPr lang="fr-FR" dirty="0">
                <a:hlinkClick r:id="rId6"/>
              </a:rPr>
              <a:t>www.videotoolbox.com</a:t>
            </a:r>
            <a:r>
              <a:rPr lang="fr-FR" dirty="0"/>
              <a:t> (suite d’outils pour le traitement vidéo)</a:t>
            </a:r>
          </a:p>
          <a:p>
            <a:pPr lvl="1"/>
            <a:r>
              <a:rPr lang="fr-FR" dirty="0"/>
              <a:t>…</a:t>
            </a:r>
            <a:endParaRPr lang="en-US"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143</a:t>
            </a:fld>
            <a:endParaRPr lang="fr-FR"/>
          </a:p>
        </p:txBody>
      </p:sp>
    </p:spTree>
    <p:extLst>
      <p:ext uri="{BB962C8B-B14F-4D97-AF65-F5344CB8AC3E}">
        <p14:creationId xmlns:p14="http://schemas.microsoft.com/office/powerpoint/2010/main" val="31889680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969" y="979710"/>
            <a:ext cx="10745605" cy="841602"/>
          </a:xfrm>
        </p:spPr>
        <p:txBody>
          <a:bodyPr>
            <a:noAutofit/>
          </a:bodyPr>
          <a:lstStyle/>
          <a:p>
            <a:r>
              <a:rPr lang="fr-FR" sz="3200" dirty="0"/>
              <a:t>Utiliser des ressources multimédia sur Internet en toute légalité</a:t>
            </a:r>
          </a:p>
        </p:txBody>
      </p:sp>
      <p:sp>
        <p:nvSpPr>
          <p:cNvPr id="3" name="Espace réservé du contenu 2"/>
          <p:cNvSpPr>
            <a:spLocks noGrp="1"/>
          </p:cNvSpPr>
          <p:nvPr>
            <p:ph idx="1"/>
          </p:nvPr>
        </p:nvSpPr>
        <p:spPr>
          <a:xfrm>
            <a:off x="315685" y="1498135"/>
            <a:ext cx="11661321" cy="5199900"/>
          </a:xfrm>
        </p:spPr>
        <p:txBody>
          <a:bodyPr>
            <a:normAutofit fontScale="92500" lnSpcReduction="10000"/>
          </a:bodyPr>
          <a:lstStyle/>
          <a:p>
            <a:r>
              <a:rPr lang="fr-FR" dirty="0"/>
              <a:t>Le contexte</a:t>
            </a:r>
          </a:p>
          <a:p>
            <a:pPr lvl="1"/>
            <a:r>
              <a:rPr lang="fr-FR" dirty="0"/>
              <a:t>Internet, liberté totale ?</a:t>
            </a:r>
          </a:p>
          <a:p>
            <a:pPr marL="914400" lvl="2" indent="0">
              <a:buNone/>
            </a:pPr>
            <a:r>
              <a:rPr lang="fr-FR" dirty="0"/>
              <a:t>Ce n’est pas parce-que l’auteur n’est pas indiqué que la ressource est utilisable, gratuitement et sans restriction.</a:t>
            </a:r>
          </a:p>
          <a:p>
            <a:pPr lvl="1"/>
            <a:r>
              <a:rPr lang="fr-FR" dirty="0"/>
              <a:t>Le cadre législatif	</a:t>
            </a:r>
          </a:p>
          <a:p>
            <a:pPr marL="914400" lvl="2" indent="0">
              <a:buNone/>
            </a:pPr>
            <a:r>
              <a:rPr lang="fr-FR" dirty="0"/>
              <a:t>Une ressource multimédia (image fixe, œuvre sonore, vidéo) est une œuvre de l’esprit et est soumise à la propriété intellectuelle, plus exactement au droit d’auteur.</a:t>
            </a:r>
          </a:p>
          <a:p>
            <a:pPr lvl="2"/>
            <a:r>
              <a:rPr lang="fr-FR" dirty="0"/>
              <a:t>En France, toutes les œuvres sont de facto protégées par le droit d’auteur et le symbole  © n’y a qu’une valeur informative contrairement aux Etats-Unis.</a:t>
            </a:r>
          </a:p>
          <a:p>
            <a:pPr lvl="2"/>
            <a:r>
              <a:rPr lang="fr-FR" dirty="0"/>
              <a:t>Les différents droits auxquels est soumis une œuvre de l’esprit</a:t>
            </a:r>
          </a:p>
          <a:p>
            <a:pPr lvl="3"/>
            <a:r>
              <a:rPr lang="fr-FR" dirty="0"/>
              <a:t>Le droit moral</a:t>
            </a:r>
            <a:br>
              <a:rPr lang="fr-FR" dirty="0"/>
            </a:br>
            <a:r>
              <a:rPr lang="fr-FR" sz="1600" i="0" dirty="0">
                <a:latin typeface="Roboto" panose="02000000000000000000" pitchFamily="2" charset="0"/>
                <a:ea typeface="Roboto" panose="02000000000000000000" pitchFamily="2" charset="0"/>
                <a:cs typeface="Roboto" panose="02000000000000000000" pitchFamily="2" charset="0"/>
              </a:rPr>
              <a:t>Le droit moral perdure après la mort de l’auteur sans limite de temps. Même lorsque l’œuvre tombe dans le domaine public ou que l’auteur autorise les reproductions de son vivant, le nom de l’œuvre et celui de son auteur doivent être cités. L’intégrité de l’œuvre doit par ailleurs être respectée.</a:t>
            </a:r>
          </a:p>
          <a:p>
            <a:pPr lvl="3"/>
            <a:r>
              <a:rPr lang="fr-FR" dirty="0"/>
              <a:t>Les droits patrimoniaux</a:t>
            </a:r>
            <a:br>
              <a:rPr lang="fr-FR" dirty="0"/>
            </a:br>
            <a:r>
              <a:rPr lang="fr-FR" sz="1600" i="0" dirty="0">
                <a:latin typeface="Roboto" panose="02000000000000000000" pitchFamily="2" charset="0"/>
                <a:ea typeface="Roboto" panose="02000000000000000000" pitchFamily="2" charset="0"/>
                <a:cs typeface="Roboto" panose="02000000000000000000" pitchFamily="2" charset="0"/>
              </a:rPr>
              <a:t>Contrairement au droit moral, les  droits  patrimoniaux, c'est-à-dire  l’exploitation  de  l’œuvre,  peuvent  être cédés. Le code de la propriété intellectuelle distingue le droit de représentation qui autorise la diffusion de l’œuvre (y compris sur Internet) et le droit de reproduction qui autorise la reproduction de l’œuvre.</a:t>
            </a:r>
            <a:br>
              <a:rPr lang="fr-FR" sz="1600" i="0" dirty="0">
                <a:latin typeface="Roboto" panose="02000000000000000000" pitchFamily="2" charset="0"/>
                <a:ea typeface="Roboto" panose="02000000000000000000" pitchFamily="2" charset="0"/>
                <a:cs typeface="Roboto" panose="02000000000000000000" pitchFamily="2" charset="0"/>
              </a:rPr>
            </a:br>
            <a:r>
              <a:rPr lang="fr-FR" sz="1600" i="0" dirty="0">
                <a:latin typeface="Roboto" panose="02000000000000000000" pitchFamily="2" charset="0"/>
                <a:ea typeface="Roboto" panose="02000000000000000000" pitchFamily="2" charset="0"/>
                <a:cs typeface="Roboto" panose="02000000000000000000" pitchFamily="2" charset="0"/>
              </a:rPr>
              <a:t>Les  droits  patrimoniaux  s’exercent  pendant  toute  la  vie  de  l’auteur  et  dure  70  ans  après  l’année  civile  de son décès au bénéfice de ses ayants droit. Au-delà, l’œuvre tombe dans le domaine public et peut donc être diffusée ou reproduite librement dans le respect du droit moral.</a:t>
            </a:r>
          </a:p>
          <a:p>
            <a:pPr lvl="1"/>
            <a:endParaRPr lang="fr-FR" dirty="0"/>
          </a:p>
          <a:p>
            <a:pPr lvl="1"/>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144</a:t>
            </a:fld>
            <a:endParaRPr lang="fr-FR"/>
          </a:p>
        </p:txBody>
      </p:sp>
    </p:spTree>
    <p:extLst>
      <p:ext uri="{BB962C8B-B14F-4D97-AF65-F5344CB8AC3E}">
        <p14:creationId xmlns:p14="http://schemas.microsoft.com/office/powerpoint/2010/main" val="31934959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950214"/>
            <a:ext cx="10751574" cy="841602"/>
          </a:xfrm>
        </p:spPr>
        <p:txBody>
          <a:bodyPr>
            <a:noAutofit/>
          </a:bodyPr>
          <a:lstStyle/>
          <a:p>
            <a:r>
              <a:rPr lang="fr-FR" sz="3200" dirty="0"/>
              <a:t>Utiliser des ressources multimédia sur Internet en toute légalité</a:t>
            </a:r>
          </a:p>
        </p:txBody>
      </p:sp>
      <p:sp>
        <p:nvSpPr>
          <p:cNvPr id="3" name="Espace réservé du contenu 2"/>
          <p:cNvSpPr>
            <a:spLocks noGrp="1"/>
          </p:cNvSpPr>
          <p:nvPr>
            <p:ph idx="1"/>
          </p:nvPr>
        </p:nvSpPr>
        <p:spPr>
          <a:xfrm>
            <a:off x="315685" y="1660363"/>
            <a:ext cx="11661321" cy="5199900"/>
          </a:xfrm>
        </p:spPr>
        <p:txBody>
          <a:bodyPr>
            <a:normAutofit/>
          </a:bodyPr>
          <a:lstStyle/>
          <a:p>
            <a:r>
              <a:rPr lang="fr-FR" dirty="0"/>
              <a:t>Utiliser une ressource multimédia trouvée sur Internet</a:t>
            </a:r>
          </a:p>
          <a:p>
            <a:pPr lvl="1"/>
            <a:r>
              <a:rPr lang="fr-FR" dirty="0"/>
              <a:t>Nécessité de déterminer dans quelles conditions la ressource est diffusable</a:t>
            </a:r>
            <a:br>
              <a:rPr lang="fr-FR" dirty="0"/>
            </a:br>
            <a:r>
              <a:rPr lang="fr-FR" dirty="0"/>
              <a:t>et </a:t>
            </a:r>
            <a:r>
              <a:rPr lang="fr-FR" dirty="0" err="1"/>
              <a:t>reproduisible</a:t>
            </a:r>
            <a:endParaRPr lang="fr-FR" dirty="0"/>
          </a:p>
          <a:p>
            <a:pPr lvl="2"/>
            <a:r>
              <a:rPr lang="fr-FR" dirty="0"/>
              <a:t>Si ces conditions ne sont pas expressément expliquées il faut :</a:t>
            </a:r>
          </a:p>
          <a:p>
            <a:pPr lvl="3"/>
            <a:r>
              <a:rPr lang="fr-FR" dirty="0"/>
              <a:t>Vérifier les Conditions générales d’utilisations (CGU) ou les mentions légales du site sur lequel elle est affichée ;</a:t>
            </a:r>
          </a:p>
          <a:p>
            <a:pPr lvl="3"/>
            <a:r>
              <a:rPr lang="fr-FR" dirty="0"/>
              <a:t>Demander des informations au webmaster du site (via le formulaire de contact par exemple) et un accord si la structure du site possède les droits patrimoniaux.</a:t>
            </a:r>
          </a:p>
          <a:p>
            <a:pPr lvl="2"/>
            <a:r>
              <a:rPr lang="fr-FR" dirty="0"/>
              <a:t>Les </a:t>
            </a:r>
            <a:r>
              <a:rPr lang="fr-FR" dirty="0">
                <a:hlinkClick r:id="rId3"/>
              </a:rPr>
              <a:t>licences Creative Commons (CC)</a:t>
            </a:r>
            <a:endParaRPr lang="fr-FR" dirty="0"/>
          </a:p>
          <a:p>
            <a:pPr lvl="3"/>
            <a:r>
              <a:rPr lang="fr-FR" dirty="0"/>
              <a:t>Qui est derrière ce sigle et quel est l’objectif poursuivi ?</a:t>
            </a:r>
            <a:br>
              <a:rPr lang="fr-FR" dirty="0"/>
            </a:br>
            <a:r>
              <a:rPr lang="fr-FR" sz="1600" i="0" dirty="0">
                <a:latin typeface="Roboto" panose="02000000000000000000" pitchFamily="2" charset="0"/>
                <a:ea typeface="Roboto" panose="02000000000000000000" pitchFamily="2" charset="0"/>
                <a:cs typeface="Roboto" panose="02000000000000000000" pitchFamily="2" charset="0"/>
              </a:rPr>
              <a:t>Cette organisation à but non lucratif permet aux auteurs du monde entier de libérer leurs œuvres du droit de propriété intellectuelle au moyen de six types de licences et d’un statut de domaine public.</a:t>
            </a:r>
          </a:p>
          <a:p>
            <a:pPr lvl="3"/>
            <a:r>
              <a:rPr lang="fr-FR" dirty="0"/>
              <a:t>Comment cela fonctionne-t-il ?</a:t>
            </a:r>
            <a:br>
              <a:rPr lang="fr-FR" dirty="0"/>
            </a:br>
            <a:r>
              <a:rPr lang="fr-FR" sz="1600" i="0" dirty="0">
                <a:latin typeface="Roboto" panose="02000000000000000000" pitchFamily="2" charset="0"/>
                <a:ea typeface="Roboto" panose="02000000000000000000" pitchFamily="2" charset="0"/>
                <a:cs typeface="Roboto" panose="02000000000000000000" pitchFamily="2" charset="0"/>
              </a:rPr>
              <a:t>Les licences sont au nombre de 6 afin de prendre en compte les différentes nuances possibles (diffusion simple autorisant ou pas l’utilisation commerciale, diffusion et reproduction, là aussi avec une utilisation commerciale permise ou pas).</a:t>
            </a:r>
          </a:p>
          <a:p>
            <a:pPr marL="1371600" lvl="3" indent="0">
              <a:buNone/>
            </a:pPr>
            <a:r>
              <a:rPr lang="fr-FR" sz="1600" b="1" dirty="0">
                <a:latin typeface="Roboto" panose="02000000000000000000" pitchFamily="2" charset="0"/>
                <a:ea typeface="Roboto" panose="02000000000000000000" pitchFamily="2" charset="0"/>
                <a:cs typeface="Roboto" panose="02000000000000000000" pitchFamily="2" charset="0"/>
              </a:rPr>
              <a:t>Attention quand même à ne pas oublier de citer le(s) auteur(s) !</a:t>
            </a:r>
          </a:p>
          <a:p>
            <a:pPr lvl="1"/>
            <a:endParaRPr lang="fr-FR" dirty="0"/>
          </a:p>
          <a:p>
            <a:pPr lvl="1"/>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145</a:t>
            </a:fld>
            <a:endParaRPr lang="fr-FR"/>
          </a:p>
        </p:txBody>
      </p:sp>
    </p:spTree>
    <p:extLst>
      <p:ext uri="{BB962C8B-B14F-4D97-AF65-F5344CB8AC3E}">
        <p14:creationId xmlns:p14="http://schemas.microsoft.com/office/powerpoint/2010/main" val="8112677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50214"/>
            <a:ext cx="10692581" cy="841602"/>
          </a:xfrm>
        </p:spPr>
        <p:txBody>
          <a:bodyPr>
            <a:normAutofit fontScale="90000"/>
          </a:bodyPr>
          <a:lstStyle/>
          <a:p>
            <a:r>
              <a:rPr lang="fr-FR" sz="3200" dirty="0"/>
              <a:t>Utiliser des ressources multimédia sur Internet en toute légalité</a:t>
            </a:r>
          </a:p>
        </p:txBody>
      </p:sp>
      <p:sp>
        <p:nvSpPr>
          <p:cNvPr id="3" name="Espace réservé du contenu 2"/>
          <p:cNvSpPr>
            <a:spLocks noGrp="1"/>
          </p:cNvSpPr>
          <p:nvPr>
            <p:ph idx="1"/>
          </p:nvPr>
        </p:nvSpPr>
        <p:spPr>
          <a:xfrm>
            <a:off x="315685" y="1527631"/>
            <a:ext cx="11661321" cy="5199900"/>
          </a:xfrm>
        </p:spPr>
        <p:txBody>
          <a:bodyPr>
            <a:normAutofit fontScale="92500" lnSpcReduction="10000"/>
          </a:bodyPr>
          <a:lstStyle/>
          <a:p>
            <a:r>
              <a:rPr lang="fr-FR" dirty="0"/>
              <a:t>Acheter une image</a:t>
            </a:r>
          </a:p>
          <a:p>
            <a:pPr lvl="1"/>
            <a:r>
              <a:rPr lang="fr-FR" dirty="0"/>
              <a:t>En fait, ce n’est pas l’image qui est achetée mais le droit d’utilisation et </a:t>
            </a:r>
            <a:br>
              <a:rPr lang="fr-FR" dirty="0"/>
            </a:br>
            <a:r>
              <a:rPr lang="fr-FR" dirty="0"/>
              <a:t>de reproduction</a:t>
            </a:r>
          </a:p>
          <a:p>
            <a:pPr lvl="2"/>
            <a:r>
              <a:rPr lang="fr-FR" dirty="0"/>
              <a:t>Il existe des banques d’images payantes comme </a:t>
            </a:r>
            <a:r>
              <a:rPr lang="fr-FR" dirty="0" err="1"/>
              <a:t>stockphoto</a:t>
            </a:r>
            <a:r>
              <a:rPr lang="fr-FR" dirty="0"/>
              <a:t>,  Fotolia,  </a:t>
            </a:r>
            <a:r>
              <a:rPr lang="fr-FR" dirty="0" err="1"/>
              <a:t>Shutterstock</a:t>
            </a:r>
            <a:r>
              <a:rPr lang="fr-FR" dirty="0"/>
              <a:t>... ;</a:t>
            </a:r>
          </a:p>
          <a:p>
            <a:pPr lvl="2"/>
            <a:r>
              <a:rPr lang="fr-FR" dirty="0"/>
              <a:t>Le principe : se procurer des images soit par l’achat de crédits, soit par un abonnement.</a:t>
            </a:r>
          </a:p>
          <a:p>
            <a:r>
              <a:rPr lang="fr-FR" dirty="0"/>
              <a:t>Faire appel à un prestataire pour la création de visuels ou de prises de vue</a:t>
            </a:r>
          </a:p>
          <a:p>
            <a:pPr lvl="1"/>
            <a:r>
              <a:rPr lang="fr-FR" dirty="0"/>
              <a:t>Pour réutiliser la production créée, il faut prévoir une clause explicite l’autorisant dans les contrats avec un prestataire.</a:t>
            </a:r>
          </a:p>
          <a:p>
            <a:pPr lvl="1"/>
            <a:r>
              <a:rPr lang="fr-FR" dirty="0"/>
              <a:t>Si le prestataire a acquis les droits d’une image pour cette prestation,  il faudra lui faire stipuler que ces droits sont cédés au client.</a:t>
            </a:r>
          </a:p>
          <a:p>
            <a:pPr lvl="1"/>
            <a:r>
              <a:rPr lang="fr-FR" dirty="0"/>
              <a:t>Autres clauses à prévoir explicitement :</a:t>
            </a:r>
          </a:p>
          <a:p>
            <a:pPr lvl="2"/>
            <a:r>
              <a:rPr lang="fr-FR" dirty="0"/>
              <a:t>La durée (limitée ou illimitée) ;</a:t>
            </a:r>
          </a:p>
          <a:p>
            <a:pPr lvl="2"/>
            <a:r>
              <a:rPr lang="fr-FR" dirty="0"/>
              <a:t>Le contexte de l’utilisation: pour quels usages, sur quels supports... ;</a:t>
            </a:r>
          </a:p>
          <a:p>
            <a:pPr lvl="2"/>
            <a:r>
              <a:rPr lang="fr-FR" dirty="0"/>
              <a:t>Le périmètre géographique d’utilisation.</a:t>
            </a:r>
          </a:p>
          <a:p>
            <a:pPr lvl="2"/>
            <a:endParaRPr lang="fr-FR" dirty="0"/>
          </a:p>
          <a:p>
            <a:pPr lvl="1"/>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146</a:t>
            </a:fld>
            <a:endParaRPr lang="fr-FR"/>
          </a:p>
        </p:txBody>
      </p:sp>
    </p:spTree>
    <p:extLst>
      <p:ext uri="{BB962C8B-B14F-4D97-AF65-F5344CB8AC3E}">
        <p14:creationId xmlns:p14="http://schemas.microsoft.com/office/powerpoint/2010/main" val="19536246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56544"/>
            <a:ext cx="10766323" cy="841602"/>
          </a:xfrm>
        </p:spPr>
        <p:txBody>
          <a:bodyPr>
            <a:noAutofit/>
          </a:bodyPr>
          <a:lstStyle/>
          <a:p>
            <a:r>
              <a:rPr lang="fr-FR" sz="2600" dirty="0"/>
              <a:t>Utiliser des ressources multimédia sur Internet en toute légalité</a:t>
            </a:r>
          </a:p>
        </p:txBody>
      </p:sp>
      <p:sp>
        <p:nvSpPr>
          <p:cNvPr id="3" name="Espace réservé du contenu 2"/>
          <p:cNvSpPr>
            <a:spLocks noGrp="1"/>
          </p:cNvSpPr>
          <p:nvPr>
            <p:ph idx="1"/>
          </p:nvPr>
        </p:nvSpPr>
        <p:spPr>
          <a:xfrm>
            <a:off x="315685" y="1662436"/>
            <a:ext cx="11661321" cy="5199900"/>
          </a:xfrm>
        </p:spPr>
        <p:txBody>
          <a:bodyPr>
            <a:normAutofit fontScale="92500" lnSpcReduction="10000"/>
          </a:bodyPr>
          <a:lstStyle/>
          <a:p>
            <a:r>
              <a:rPr lang="fr-FR" dirty="0"/>
              <a:t>Faire ses propres photos</a:t>
            </a:r>
          </a:p>
          <a:p>
            <a:pPr lvl="1"/>
            <a:r>
              <a:rPr lang="fr-FR" dirty="0"/>
              <a:t>Les droits à respecter</a:t>
            </a:r>
          </a:p>
          <a:p>
            <a:pPr lvl="2"/>
            <a:r>
              <a:rPr lang="fr-FR" dirty="0"/>
              <a:t>Le droit à l’image des personnes</a:t>
            </a:r>
            <a:br>
              <a:rPr lang="fr-FR" dirty="0"/>
            </a:br>
            <a:r>
              <a:rPr lang="fr-FR" sz="1600" b="0" dirty="0">
                <a:latin typeface="Roboto" panose="02000000000000000000" pitchFamily="2" charset="0"/>
                <a:ea typeface="Roboto" panose="02000000000000000000" pitchFamily="2" charset="0"/>
              </a:rPr>
              <a:t>L’accord donné pour être photographié n’implique pas l’autorisation pour sa diffusion.</a:t>
            </a:r>
            <a:br>
              <a:rPr lang="fr-FR" sz="1600" b="0" dirty="0">
                <a:latin typeface="Roboto" panose="02000000000000000000" pitchFamily="2" charset="0"/>
                <a:ea typeface="Roboto" panose="02000000000000000000" pitchFamily="2" charset="0"/>
              </a:rPr>
            </a:br>
            <a:r>
              <a:rPr lang="fr-FR" sz="1600" b="0" dirty="0">
                <a:latin typeface="Roboto" panose="02000000000000000000" pitchFamily="2" charset="0"/>
                <a:ea typeface="Roboto" panose="02000000000000000000" pitchFamily="2" charset="0"/>
              </a:rPr>
              <a:t>Deux solutions :</a:t>
            </a:r>
            <a:br>
              <a:rPr lang="fr-FR" sz="1600" b="0" dirty="0">
                <a:latin typeface="Roboto" panose="02000000000000000000" pitchFamily="2" charset="0"/>
                <a:ea typeface="Roboto" panose="02000000000000000000" pitchFamily="2" charset="0"/>
              </a:rPr>
            </a:br>
            <a:r>
              <a:rPr lang="fr-FR" sz="1600" b="0" dirty="0">
                <a:latin typeface="Roboto" panose="02000000000000000000" pitchFamily="2" charset="0"/>
                <a:ea typeface="Roboto" panose="02000000000000000000" pitchFamily="2" charset="0"/>
              </a:rPr>
              <a:t>- Faire signer une autorisation </a:t>
            </a:r>
            <a:r>
              <a:rPr lang="fr-FR" sz="1600" b="0" dirty="0">
                <a:latin typeface="Roboto" panose="02000000000000000000" pitchFamily="2" charset="0"/>
                <a:ea typeface="Roboto" panose="02000000000000000000" pitchFamily="2" charset="0"/>
              </a:rPr>
              <a:t>:</a:t>
            </a:r>
            <a:br>
              <a:rPr lang="fr-FR" sz="1600" b="0" dirty="0">
                <a:latin typeface="Roboto" panose="02000000000000000000" pitchFamily="2" charset="0"/>
                <a:ea typeface="Roboto" panose="02000000000000000000" pitchFamily="2" charset="0"/>
              </a:rPr>
            </a:br>
            <a:r>
              <a:rPr lang="fr-FR" sz="1400" b="0" dirty="0">
                <a:latin typeface="Roboto" panose="02000000000000000000" pitchFamily="2" charset="0"/>
                <a:ea typeface="Roboto" panose="02000000000000000000" pitchFamily="2" charset="0"/>
              </a:rPr>
              <a:t>  =&gt; </a:t>
            </a:r>
            <a:r>
              <a:rPr lang="fr-FR" sz="1400" b="0" dirty="0">
                <a:latin typeface="Roboto" panose="02000000000000000000" pitchFamily="2" charset="0"/>
                <a:ea typeface="Roboto" panose="02000000000000000000" pitchFamily="2" charset="0"/>
                <a:hlinkClick r:id="rId3"/>
              </a:rPr>
              <a:t>Personne majeure ou mineure </a:t>
            </a:r>
            <a:r>
              <a:rPr lang="fr-FR" sz="1400" b="0" dirty="0" smtClean="0">
                <a:latin typeface="Roboto" panose="02000000000000000000" pitchFamily="2" charset="0"/>
                <a:ea typeface="Roboto" panose="02000000000000000000" pitchFamily="2" charset="0"/>
                <a:hlinkClick r:id="rId3"/>
              </a:rPr>
              <a:t>émancipée</a:t>
            </a:r>
            <a:r>
              <a:rPr lang="fr-FR" sz="1400" b="0" dirty="0" smtClean="0">
                <a:latin typeface="Roboto" panose="02000000000000000000" pitchFamily="2" charset="0"/>
                <a:ea typeface="Roboto" panose="02000000000000000000" pitchFamily="2" charset="0"/>
              </a:rPr>
              <a:t/>
            </a:r>
            <a:br>
              <a:rPr lang="fr-FR" sz="1400" b="0" dirty="0" smtClean="0">
                <a:latin typeface="Roboto" panose="02000000000000000000" pitchFamily="2" charset="0"/>
                <a:ea typeface="Roboto" panose="02000000000000000000" pitchFamily="2" charset="0"/>
              </a:rPr>
            </a:br>
            <a:r>
              <a:rPr lang="fr-FR" sz="1400" b="0" dirty="0">
                <a:latin typeface="Roboto" panose="02000000000000000000" pitchFamily="2" charset="0"/>
                <a:ea typeface="Roboto" panose="02000000000000000000" pitchFamily="2" charset="0"/>
              </a:rPr>
              <a:t>  </a:t>
            </a:r>
            <a:r>
              <a:rPr lang="fr-FR" sz="1400" b="0" dirty="0" smtClean="0">
                <a:latin typeface="Roboto" panose="02000000000000000000" pitchFamily="2" charset="0"/>
                <a:ea typeface="Roboto" panose="02000000000000000000" pitchFamily="2" charset="0"/>
              </a:rPr>
              <a:t>=&gt; </a:t>
            </a:r>
            <a:r>
              <a:rPr lang="fr-FR" sz="1400" b="0" dirty="0" smtClean="0">
                <a:latin typeface="Roboto" panose="02000000000000000000" pitchFamily="2" charset="0"/>
                <a:ea typeface="Roboto" panose="02000000000000000000" pitchFamily="2" charset="0"/>
                <a:hlinkClick r:id="rId4"/>
              </a:rPr>
              <a:t>Personne mineure</a:t>
            </a:r>
            <a:r>
              <a:rPr lang="fr-FR" sz="1400" b="0" dirty="0">
                <a:latin typeface="Roboto" panose="02000000000000000000" pitchFamily="2" charset="0"/>
                <a:ea typeface="Roboto" panose="02000000000000000000" pitchFamily="2" charset="0"/>
              </a:rPr>
              <a:t/>
            </a:r>
            <a:br>
              <a:rPr lang="fr-FR" sz="1400" b="0" dirty="0">
                <a:latin typeface="Roboto" panose="02000000000000000000" pitchFamily="2" charset="0"/>
                <a:ea typeface="Roboto" panose="02000000000000000000" pitchFamily="2" charset="0"/>
              </a:rPr>
            </a:br>
            <a:r>
              <a:rPr lang="fr-FR" sz="1400" b="0" dirty="0">
                <a:latin typeface="Roboto" panose="02000000000000000000" pitchFamily="2" charset="0"/>
                <a:ea typeface="Roboto" panose="02000000000000000000" pitchFamily="2" charset="0"/>
              </a:rPr>
              <a:t>  =&gt; </a:t>
            </a:r>
            <a:r>
              <a:rPr lang="fr-FR" sz="1400" b="0" dirty="0" smtClean="0">
                <a:latin typeface="Roboto" panose="02000000000000000000" pitchFamily="2" charset="0"/>
                <a:ea typeface="Roboto" panose="02000000000000000000" pitchFamily="2" charset="0"/>
                <a:hlinkClick r:id="rId5"/>
              </a:rPr>
              <a:t>Très </a:t>
            </a:r>
            <a:r>
              <a:rPr lang="fr-FR" sz="1400" b="0" dirty="0">
                <a:latin typeface="Roboto" panose="02000000000000000000" pitchFamily="2" charset="0"/>
                <a:ea typeface="Roboto" panose="02000000000000000000" pitchFamily="2" charset="0"/>
                <a:hlinkClick r:id="rId5"/>
              </a:rPr>
              <a:t>jeune enfant</a:t>
            </a:r>
            <a:r>
              <a:rPr lang="fr-FR" sz="1400" b="0" dirty="0">
                <a:latin typeface="Roboto" panose="02000000000000000000" pitchFamily="2" charset="0"/>
                <a:ea typeface="Roboto" panose="02000000000000000000" pitchFamily="2" charset="0"/>
              </a:rPr>
              <a:t/>
            </a:r>
            <a:br>
              <a:rPr lang="fr-FR" sz="1400" b="0" dirty="0">
                <a:latin typeface="Roboto" panose="02000000000000000000" pitchFamily="2" charset="0"/>
                <a:ea typeface="Roboto" panose="02000000000000000000" pitchFamily="2" charset="0"/>
              </a:rPr>
            </a:br>
            <a:r>
              <a:rPr lang="fr-FR" sz="1600" b="0" dirty="0">
                <a:latin typeface="Roboto" panose="02000000000000000000" pitchFamily="2" charset="0"/>
                <a:ea typeface="Roboto" panose="02000000000000000000" pitchFamily="2" charset="0"/>
              </a:rPr>
              <a:t>- Flouter les visages.</a:t>
            </a:r>
            <a:br>
              <a:rPr lang="fr-FR" sz="1600" b="0" dirty="0">
                <a:latin typeface="Roboto" panose="02000000000000000000" pitchFamily="2" charset="0"/>
                <a:ea typeface="Roboto" panose="02000000000000000000" pitchFamily="2" charset="0"/>
              </a:rPr>
            </a:br>
            <a:r>
              <a:rPr lang="fr-FR" sz="1600" b="0" dirty="0">
                <a:latin typeface="Roboto" panose="02000000000000000000" pitchFamily="2" charset="0"/>
                <a:ea typeface="Roboto" panose="02000000000000000000" pitchFamily="2" charset="0"/>
              </a:rPr>
              <a:t>Exception au droit à l’image : personnes qui exercent leur travail et des individus dans une foule.</a:t>
            </a:r>
          </a:p>
          <a:p>
            <a:pPr lvl="2"/>
            <a:r>
              <a:rPr lang="fr-FR" dirty="0"/>
              <a:t>Taxes sur les prises de vue</a:t>
            </a:r>
            <a:br>
              <a:rPr lang="fr-FR" dirty="0"/>
            </a:br>
            <a:r>
              <a:rPr lang="fr-FR" sz="1600" b="0" dirty="0">
                <a:latin typeface="Roboto" panose="02000000000000000000" pitchFamily="2" charset="0"/>
                <a:ea typeface="Roboto" panose="02000000000000000000" pitchFamily="2" charset="0"/>
              </a:rPr>
              <a:t>Les  photographies  de  patrimoine  comme  les  monuments  (Tour  Eiffel)  ou  les  tableaux  peuvent  être soumises à une taxe. Il convient donc de se renseigner au préalable avant la diffusion d’une image de ce type.</a:t>
            </a:r>
          </a:p>
          <a:p>
            <a:pPr lvl="2"/>
            <a:r>
              <a:rPr lang="fr-FR" dirty="0"/>
              <a:t>Les droits patrimoniaux d’une œuvre</a:t>
            </a:r>
            <a:br>
              <a:rPr lang="fr-FR" dirty="0"/>
            </a:br>
            <a:r>
              <a:rPr lang="fr-FR" sz="1600" b="0" dirty="0">
                <a:latin typeface="Roboto" panose="02000000000000000000" pitchFamily="2" charset="0"/>
                <a:ea typeface="Roboto" panose="02000000000000000000" pitchFamily="2" charset="0"/>
              </a:rPr>
              <a:t>Si une œuvre n’est pas encore tombée dans le domaine public, sa photographie donne lieu au paiement de droits  patrimoniaux  à  l’auteur  ou  à ses  ayants  droit dont le montant dépend du  volume  de  tirage,  de  la zone géographique et de la durée d’exploitation de la photographie.</a:t>
            </a:r>
          </a:p>
          <a:p>
            <a:pPr lvl="2"/>
            <a:r>
              <a:rPr lang="fr-FR" dirty="0"/>
              <a:t>Se protéger contre le vol</a:t>
            </a:r>
            <a:br>
              <a:rPr lang="fr-FR" dirty="0"/>
            </a:br>
            <a:r>
              <a:rPr lang="fr-FR" sz="1600" b="0" dirty="0">
                <a:latin typeface="Roboto" panose="02000000000000000000" pitchFamily="2" charset="0"/>
                <a:ea typeface="Roboto" panose="02000000000000000000" pitchFamily="2" charset="0"/>
              </a:rPr>
              <a:t>- ne pas oublier de mentionner dans les mentions légales d’un site que les ressources multimédia sont protégées et comment ;</a:t>
            </a:r>
            <a:br>
              <a:rPr lang="fr-FR" sz="1600" b="0" dirty="0">
                <a:latin typeface="Roboto" panose="02000000000000000000" pitchFamily="2" charset="0"/>
                <a:ea typeface="Roboto" panose="02000000000000000000" pitchFamily="2" charset="0"/>
              </a:rPr>
            </a:br>
            <a:r>
              <a:rPr lang="fr-FR" sz="1600" b="0" dirty="0">
                <a:latin typeface="Roboto" panose="02000000000000000000" pitchFamily="2" charset="0"/>
                <a:ea typeface="Roboto" panose="02000000000000000000" pitchFamily="2" charset="0"/>
              </a:rPr>
              <a:t>- diffuser des images de petites dimensions afin qu’elles ne soient pas imprimables ;</a:t>
            </a:r>
            <a:br>
              <a:rPr lang="fr-FR" sz="1600" b="0" dirty="0">
                <a:latin typeface="Roboto" panose="02000000000000000000" pitchFamily="2" charset="0"/>
                <a:ea typeface="Roboto" panose="02000000000000000000" pitchFamily="2" charset="0"/>
              </a:rPr>
            </a:br>
            <a:r>
              <a:rPr lang="fr-FR" sz="1600" b="0" dirty="0">
                <a:latin typeface="Roboto" panose="02000000000000000000" pitchFamily="2" charset="0"/>
                <a:ea typeface="Roboto" panose="02000000000000000000" pitchFamily="2" charset="0"/>
              </a:rPr>
              <a:t>- apposer un filigrane.</a:t>
            </a:r>
          </a:p>
          <a:p>
            <a:pPr lvl="2"/>
            <a:endParaRPr lang="fr-FR" sz="1600" b="0" dirty="0">
              <a:latin typeface="Roboto" panose="02000000000000000000" pitchFamily="2" charset="0"/>
              <a:ea typeface="Roboto" panose="02000000000000000000" pitchFamily="2" charset="0"/>
            </a:endParaRPr>
          </a:p>
          <a:p>
            <a:pPr lvl="2"/>
            <a:endParaRPr lang="fr-FR" dirty="0"/>
          </a:p>
          <a:p>
            <a:pPr lvl="1"/>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147</a:t>
            </a:fld>
            <a:endParaRPr lang="fr-FR" dirty="0"/>
          </a:p>
        </p:txBody>
      </p:sp>
      <p:sp>
        <p:nvSpPr>
          <p:cNvPr id="6" name="ZoneTexte 5">
            <a:extLst>
              <a:ext uri="{FF2B5EF4-FFF2-40B4-BE49-F238E27FC236}">
                <a16:creationId xmlns:a16="http://schemas.microsoft.com/office/drawing/2014/main" xmlns="" id="{6CA98D96-6D7D-424A-8441-6DBA1B71EEE4}"/>
              </a:ext>
            </a:extLst>
          </p:cNvPr>
          <p:cNvSpPr txBox="1"/>
          <p:nvPr/>
        </p:nvSpPr>
        <p:spPr>
          <a:xfrm>
            <a:off x="3474632" y="6362575"/>
            <a:ext cx="7026282" cy="523220"/>
          </a:xfrm>
          <a:prstGeom prst="rect">
            <a:avLst/>
          </a:prstGeom>
          <a:noFill/>
        </p:spPr>
        <p:txBody>
          <a:bodyPr wrap="non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Dossier  « Utiliser des ressources multimédia sur Internet en toute légalité » réalisé sur la base des </a:t>
            </a:r>
            <a:r>
              <a:rPr lang="fr-FR" sz="1400" b="1" dirty="0" smtClean="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r>
            <a:br>
              <a:rPr lang="fr-FR" sz="1400" b="1" dirty="0" smtClean="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smtClean="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6"/>
              </a:rPr>
              <a:t>Fiches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6"/>
              </a:rPr>
              <a:t>TIC « Utiliser des images sur Internet en toute légalité »</a:t>
            </a:r>
            <a:endPar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7676880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31" y="979710"/>
            <a:ext cx="11068493" cy="841602"/>
          </a:xfrm>
        </p:spPr>
        <p:txBody>
          <a:bodyPr>
            <a:noAutofit/>
          </a:bodyPr>
          <a:lstStyle/>
          <a:p>
            <a:r>
              <a:rPr lang="fr-FR" sz="2600" dirty="0"/>
              <a:t>Images, sons et vidéos libres de droits et/ou gratuits</a:t>
            </a:r>
          </a:p>
        </p:txBody>
      </p:sp>
      <p:sp>
        <p:nvSpPr>
          <p:cNvPr id="3" name="Espace réservé du contenu 2"/>
          <p:cNvSpPr>
            <a:spLocks noGrp="1"/>
          </p:cNvSpPr>
          <p:nvPr>
            <p:ph idx="1"/>
          </p:nvPr>
        </p:nvSpPr>
        <p:spPr>
          <a:xfrm>
            <a:off x="315685" y="1586623"/>
            <a:ext cx="11661321" cy="5199900"/>
          </a:xfrm>
        </p:spPr>
        <p:txBody>
          <a:bodyPr>
            <a:normAutofit fontScale="85000" lnSpcReduction="20000"/>
          </a:bodyPr>
          <a:lstStyle/>
          <a:p>
            <a:r>
              <a:rPr lang="fr-FR" sz="2600" dirty="0"/>
              <a:t>Banques de son</a:t>
            </a:r>
          </a:p>
          <a:p>
            <a:pPr lvl="1"/>
            <a:r>
              <a:rPr lang="fr-FR" sz="1600" dirty="0"/>
              <a:t>Universal </a:t>
            </a:r>
            <a:r>
              <a:rPr lang="fr-FR" sz="1600" dirty="0" err="1"/>
              <a:t>Soundbank</a:t>
            </a:r>
            <a:r>
              <a:rPr lang="fr-FR" sz="1600" dirty="0"/>
              <a:t> - </a:t>
            </a:r>
            <a:r>
              <a:rPr lang="fr-FR" sz="1600" dirty="0">
                <a:hlinkClick r:id="rId3"/>
              </a:rPr>
              <a:t>http://www.universal-soundbank.com/</a:t>
            </a:r>
            <a:r>
              <a:rPr lang="fr-FR" sz="1600" dirty="0"/>
              <a:t> </a:t>
            </a:r>
          </a:p>
          <a:p>
            <a:pPr lvl="1"/>
            <a:r>
              <a:rPr lang="fr-FR" sz="1600" dirty="0" err="1"/>
              <a:t>MusicScreen</a:t>
            </a:r>
            <a:r>
              <a:rPr lang="fr-FR" sz="1600" dirty="0"/>
              <a:t> - </a:t>
            </a:r>
            <a:r>
              <a:rPr lang="fr-FR" sz="1600" dirty="0">
                <a:hlinkClick r:id="rId4"/>
              </a:rPr>
              <a:t>http://www.musicscreen.be/musiques-libres-de-droits.html</a:t>
            </a:r>
            <a:r>
              <a:rPr lang="fr-FR" sz="1600" dirty="0"/>
              <a:t> </a:t>
            </a:r>
          </a:p>
          <a:p>
            <a:pPr lvl="1"/>
            <a:r>
              <a:rPr lang="fr-FR" sz="1600" dirty="0"/>
              <a:t>Sound </a:t>
            </a:r>
            <a:r>
              <a:rPr lang="fr-FR" sz="1600" dirty="0" err="1"/>
              <a:t>Fishing</a:t>
            </a:r>
            <a:r>
              <a:rPr lang="fr-FR" sz="1600" dirty="0"/>
              <a:t> - </a:t>
            </a:r>
            <a:r>
              <a:rPr lang="fr-FR" sz="1600" dirty="0">
                <a:hlinkClick r:id="rId5"/>
              </a:rPr>
              <a:t>http://www.sound-fishing.net/</a:t>
            </a:r>
            <a:r>
              <a:rPr lang="fr-FR" sz="1600" dirty="0"/>
              <a:t> </a:t>
            </a:r>
          </a:p>
          <a:p>
            <a:pPr lvl="1"/>
            <a:r>
              <a:rPr lang="fr-FR" sz="1600" dirty="0"/>
              <a:t>…</a:t>
            </a:r>
          </a:p>
          <a:p>
            <a:r>
              <a:rPr lang="fr-FR" sz="2600" dirty="0"/>
              <a:t>Images</a:t>
            </a:r>
          </a:p>
          <a:p>
            <a:pPr lvl="1"/>
            <a:r>
              <a:rPr lang="fr-FR" sz="1600" dirty="0" err="1"/>
              <a:t>Pixabay</a:t>
            </a:r>
            <a:r>
              <a:rPr lang="fr-FR" sz="1600" dirty="0"/>
              <a:t> - </a:t>
            </a:r>
            <a:r>
              <a:rPr lang="fr-FR" sz="1600" dirty="0">
                <a:hlinkClick r:id="rId6"/>
              </a:rPr>
              <a:t>https://pixabay.com/fr/</a:t>
            </a:r>
            <a:endParaRPr lang="fr-FR" sz="1600" dirty="0"/>
          </a:p>
          <a:p>
            <a:pPr lvl="1"/>
            <a:r>
              <a:rPr lang="fr-FR" sz="1600" dirty="0" err="1"/>
              <a:t>Photopin</a:t>
            </a:r>
            <a:r>
              <a:rPr lang="fr-FR" sz="1600" dirty="0"/>
              <a:t> - </a:t>
            </a:r>
            <a:r>
              <a:rPr lang="fr-FR" sz="1600" dirty="0">
                <a:hlinkClick r:id="rId7"/>
              </a:rPr>
              <a:t>http://photopin.com</a:t>
            </a:r>
            <a:r>
              <a:rPr lang="fr-FR" sz="1600" dirty="0"/>
              <a:t> </a:t>
            </a:r>
          </a:p>
          <a:p>
            <a:pPr lvl="1"/>
            <a:r>
              <a:rPr lang="fr-FR" sz="1600" dirty="0"/>
              <a:t>Flickr </a:t>
            </a:r>
            <a:r>
              <a:rPr lang="fr-FR" sz="1600" dirty="0" err="1"/>
              <a:t>Creative</a:t>
            </a:r>
            <a:r>
              <a:rPr lang="fr-FR" sz="1600" dirty="0"/>
              <a:t> Commons - </a:t>
            </a:r>
            <a:r>
              <a:rPr lang="fr-FR" sz="1600" dirty="0">
                <a:hlinkClick r:id="rId8"/>
              </a:rPr>
              <a:t>https://www.flickr.com/creativecommons/</a:t>
            </a:r>
            <a:r>
              <a:rPr lang="fr-FR" sz="1600" dirty="0"/>
              <a:t> </a:t>
            </a:r>
          </a:p>
          <a:p>
            <a:pPr lvl="1"/>
            <a:r>
              <a:rPr lang="fr-FR" sz="1600" dirty="0" err="1"/>
              <a:t>Wikimedia</a:t>
            </a:r>
            <a:r>
              <a:rPr lang="fr-FR" sz="1600" dirty="0"/>
              <a:t> Commons - </a:t>
            </a:r>
            <a:r>
              <a:rPr lang="fr-FR" sz="1600" dirty="0">
                <a:hlinkClick r:id="rId9"/>
              </a:rPr>
              <a:t>http://commons.wikimedia.org/wiki/Accueil</a:t>
            </a:r>
            <a:r>
              <a:rPr lang="fr-FR" sz="1600" dirty="0"/>
              <a:t> </a:t>
            </a:r>
          </a:p>
          <a:p>
            <a:pPr lvl="1"/>
            <a:r>
              <a:rPr lang="fr-FR" sz="1600" dirty="0"/>
              <a:t>Icones.8- </a:t>
            </a:r>
            <a:r>
              <a:rPr lang="fr-FR" sz="1600" dirty="0">
                <a:hlinkClick r:id="rId10"/>
              </a:rPr>
              <a:t>https://icones8.fr/</a:t>
            </a:r>
            <a:r>
              <a:rPr lang="fr-FR" sz="1600" dirty="0"/>
              <a:t>  (icônes et pictogrammes)</a:t>
            </a:r>
          </a:p>
          <a:p>
            <a:pPr lvl="1"/>
            <a:r>
              <a:rPr lang="fr-FR" sz="1600" dirty="0"/>
              <a:t>…</a:t>
            </a:r>
          </a:p>
          <a:p>
            <a:r>
              <a:rPr lang="fr-FR" sz="2600" dirty="0"/>
              <a:t>Typographie</a:t>
            </a:r>
          </a:p>
          <a:p>
            <a:pPr lvl="1"/>
            <a:r>
              <a:rPr lang="fr-FR" sz="1600" dirty="0" err="1"/>
              <a:t>Dafont</a:t>
            </a:r>
            <a:r>
              <a:rPr lang="fr-FR" sz="1600" dirty="0"/>
              <a:t> - </a:t>
            </a:r>
            <a:r>
              <a:rPr lang="fr-FR" sz="1600" dirty="0">
                <a:hlinkClick r:id="rId11"/>
              </a:rPr>
              <a:t>http://www.dafont.com/fr/</a:t>
            </a:r>
            <a:endParaRPr lang="fr-FR" sz="1600" dirty="0"/>
          </a:p>
          <a:p>
            <a:pPr lvl="1"/>
            <a:r>
              <a:rPr lang="fr-FR" sz="1600" dirty="0"/>
              <a:t>Typ.io - </a:t>
            </a:r>
            <a:r>
              <a:rPr lang="fr-FR" sz="1600" dirty="0">
                <a:hlinkClick r:id="rId12"/>
              </a:rPr>
              <a:t>https://typ.io/</a:t>
            </a:r>
            <a:r>
              <a:rPr lang="fr-FR" sz="1600" dirty="0"/>
              <a:t> </a:t>
            </a:r>
          </a:p>
          <a:p>
            <a:pPr lvl="1"/>
            <a:r>
              <a:rPr lang="fr-FR" sz="1600" dirty="0"/>
              <a:t>…</a:t>
            </a:r>
          </a:p>
          <a:p>
            <a:r>
              <a:rPr lang="fr-FR" sz="2600" dirty="0"/>
              <a:t>Vidéos</a:t>
            </a:r>
          </a:p>
          <a:p>
            <a:pPr lvl="1"/>
            <a:r>
              <a:rPr lang="fr-FR" sz="1800" dirty="0" err="1"/>
              <a:t>Pexels</a:t>
            </a:r>
            <a:r>
              <a:rPr lang="fr-FR" sz="1800" dirty="0"/>
              <a:t> - </a:t>
            </a:r>
            <a:r>
              <a:rPr lang="fr-FR" sz="1800" dirty="0">
                <a:hlinkClick r:id="rId13"/>
              </a:rPr>
              <a:t>https://videos.pexels.com</a:t>
            </a:r>
            <a:r>
              <a:rPr lang="fr-FR" sz="1800" dirty="0"/>
              <a:t> </a:t>
            </a:r>
          </a:p>
          <a:p>
            <a:pPr lvl="1"/>
            <a:r>
              <a:rPr lang="fr-FR" sz="1800" dirty="0" err="1"/>
              <a:t>Mazwai</a:t>
            </a:r>
            <a:r>
              <a:rPr lang="fr-FR" sz="1800" dirty="0"/>
              <a:t> - </a:t>
            </a:r>
            <a:r>
              <a:rPr lang="fr-FR" sz="1800" dirty="0">
                <a:hlinkClick r:id="rId14"/>
              </a:rPr>
              <a:t>http://mazwai.com/#/</a:t>
            </a:r>
            <a:r>
              <a:rPr lang="fr-FR" sz="1800" dirty="0"/>
              <a:t> </a:t>
            </a:r>
          </a:p>
          <a:p>
            <a:pPr lvl="1"/>
            <a:r>
              <a:rPr lang="fr-FR" sz="1800" dirty="0"/>
              <a:t>Life of </a:t>
            </a:r>
            <a:r>
              <a:rPr lang="fr-FR" sz="1800" dirty="0" err="1"/>
              <a:t>Vids</a:t>
            </a:r>
            <a:r>
              <a:rPr lang="fr-FR" sz="1800" dirty="0"/>
              <a:t> - </a:t>
            </a:r>
            <a:r>
              <a:rPr lang="fr-FR" sz="1800" dirty="0">
                <a:hlinkClick r:id="rId15"/>
              </a:rPr>
              <a:t>http://www.lifeofvids.com</a:t>
            </a:r>
            <a:r>
              <a:rPr lang="fr-FR" sz="1800" dirty="0"/>
              <a:t>  </a:t>
            </a:r>
          </a:p>
          <a:p>
            <a:pPr lvl="1"/>
            <a:r>
              <a:rPr lang="fr-FR" sz="1800" dirty="0"/>
              <a:t> …</a:t>
            </a:r>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148</a:t>
            </a:fld>
            <a:endParaRPr lang="fr-FR"/>
          </a:p>
        </p:txBody>
      </p:sp>
    </p:spTree>
    <p:extLst>
      <p:ext uri="{BB962C8B-B14F-4D97-AF65-F5344CB8AC3E}">
        <p14:creationId xmlns:p14="http://schemas.microsoft.com/office/powerpoint/2010/main" val="1264581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Liens utiles</a:t>
            </a:r>
          </a:p>
        </p:txBody>
      </p:sp>
      <p:sp>
        <p:nvSpPr>
          <p:cNvPr id="3" name="Espace réservé du contenu 2"/>
          <p:cNvSpPr>
            <a:spLocks noGrp="1"/>
          </p:cNvSpPr>
          <p:nvPr>
            <p:ph idx="1"/>
          </p:nvPr>
        </p:nvSpPr>
        <p:spPr>
          <a:xfrm>
            <a:off x="315685" y="1660363"/>
            <a:ext cx="11661321" cy="5199900"/>
          </a:xfrm>
        </p:spPr>
        <p:txBody>
          <a:bodyPr>
            <a:normAutofit/>
          </a:bodyPr>
          <a:lstStyle/>
          <a:p>
            <a:r>
              <a:rPr lang="fr-FR" dirty="0"/>
              <a:t>Convertisseurs de mesures</a:t>
            </a:r>
          </a:p>
          <a:p>
            <a:pPr lvl="1"/>
            <a:r>
              <a:rPr lang="fr-FR" dirty="0" err="1"/>
              <a:t>UnitJuggler</a:t>
            </a:r>
            <a:r>
              <a:rPr lang="fr-FR" dirty="0"/>
              <a:t>- convertisseur de fréquences :  </a:t>
            </a:r>
            <a:r>
              <a:rPr lang="fr-FR" dirty="0">
                <a:hlinkClick r:id="rId3"/>
              </a:rPr>
              <a:t>https://www.unitjuggler.com/frequency-conversions.html</a:t>
            </a:r>
            <a:endParaRPr lang="fr-FR" dirty="0"/>
          </a:p>
          <a:p>
            <a:pPr lvl="1"/>
            <a:r>
              <a:rPr lang="fr-FR" dirty="0"/>
              <a:t>Ma Calculatrice.fr : </a:t>
            </a:r>
            <a:r>
              <a:rPr lang="fr-FR" u="sng" dirty="0">
                <a:hlinkClick r:id="rId4"/>
              </a:rPr>
              <a:t>https://www.ma-calculatrice.fr/calcul-puissance.php</a:t>
            </a:r>
            <a:endParaRPr lang="fr-FR" u="sng" dirty="0"/>
          </a:p>
          <a:p>
            <a:pPr lvl="1"/>
            <a:r>
              <a:rPr lang="fr-FR" dirty="0"/>
              <a:t>Conversion d’unités de mesure informatique : </a:t>
            </a:r>
            <a:r>
              <a:rPr lang="fr-FR" dirty="0">
                <a:hlinkClick r:id="rId5"/>
              </a:rPr>
              <a:t>https://</a:t>
            </a:r>
            <a:r>
              <a:rPr lang="fr-FR" dirty="0" smtClean="0">
                <a:hlinkClick r:id="rId5"/>
              </a:rPr>
              <a:t>calculis.net/conversion/memoire</a:t>
            </a:r>
            <a:endParaRPr lang="fr-FR" dirty="0" smtClean="0"/>
          </a:p>
          <a:p>
            <a:pPr lvl="1"/>
            <a:r>
              <a:rPr lang="fr-FR" dirty="0" smtClean="0"/>
              <a:t>Jeu pédagogique pour ceux qui souhaitent découvrir les principales règles d’esthétique en photographie «</a:t>
            </a:r>
            <a:r>
              <a:rPr lang="fr-FR" dirty="0"/>
              <a:t> Cadrez-moi » : </a:t>
            </a:r>
            <a:r>
              <a:rPr lang="fr-FR" dirty="0">
                <a:hlinkClick r:id="rId6"/>
              </a:rPr>
              <a:t>http://www.utc.fr/rendezvouscreation/francais/connaissances/outilspedagogiques/cadrezmoi/files</a:t>
            </a:r>
            <a:r>
              <a:rPr lang="fr-FR" dirty="0" smtClean="0">
                <a:hlinkClick r:id="rId6"/>
              </a:rPr>
              <a:t>/</a:t>
            </a:r>
            <a:r>
              <a:rPr lang="fr-FR" dirty="0" smtClean="0"/>
              <a:t> </a:t>
            </a:r>
            <a:endParaRPr lang="fr-FR" dirty="0"/>
          </a:p>
          <a:p>
            <a:pPr lvl="1"/>
            <a:endParaRPr lang="fr-FR" dirty="0"/>
          </a:p>
          <a:p>
            <a:pPr lvl="1"/>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149</a:t>
            </a:fld>
            <a:endParaRPr lang="fr-FR"/>
          </a:p>
        </p:txBody>
      </p:sp>
    </p:spTree>
    <p:extLst>
      <p:ext uri="{BB962C8B-B14F-4D97-AF65-F5344CB8AC3E}">
        <p14:creationId xmlns:p14="http://schemas.microsoft.com/office/powerpoint/2010/main" val="1421784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5787"/>
          <a:stretch/>
        </p:blipFill>
        <p:spPr>
          <a:xfrm>
            <a:off x="9866671" y="2172483"/>
            <a:ext cx="1916337" cy="1452888"/>
          </a:xfrm>
          <a:prstGeom prst="rect">
            <a:avLst/>
          </a:prstGeom>
        </p:spPr>
      </p:pic>
      <p:sp>
        <p:nvSpPr>
          <p:cNvPr id="2" name="Titre 1"/>
          <p:cNvSpPr>
            <a:spLocks noGrp="1"/>
          </p:cNvSpPr>
          <p:nvPr>
            <p:ph type="title"/>
          </p:nvPr>
        </p:nvSpPr>
        <p:spPr>
          <a:xfrm>
            <a:off x="315685" y="979710"/>
            <a:ext cx="11661321" cy="841602"/>
          </a:xfrm>
        </p:spPr>
        <p:txBody>
          <a:bodyPr>
            <a:normAutofit/>
          </a:bodyPr>
          <a:lstStyle/>
          <a:p>
            <a:r>
              <a:rPr lang="fr-FR" sz="3200" b="1" dirty="0"/>
              <a:t>Qu’est-ce qu’une image ? (2)</a:t>
            </a:r>
          </a:p>
        </p:txBody>
      </p:sp>
      <p:sp>
        <p:nvSpPr>
          <p:cNvPr id="3" name="Espace réservé du contenu 2"/>
          <p:cNvSpPr>
            <a:spLocks noGrp="1"/>
          </p:cNvSpPr>
          <p:nvPr>
            <p:ph idx="1"/>
          </p:nvPr>
        </p:nvSpPr>
        <p:spPr>
          <a:xfrm>
            <a:off x="114300" y="1588786"/>
            <a:ext cx="8552028" cy="5403714"/>
          </a:xfrm>
        </p:spPr>
        <p:txBody>
          <a:bodyPr>
            <a:normAutofit fontScale="62500" lnSpcReduction="20000"/>
          </a:bodyPr>
          <a:lstStyle/>
          <a:p>
            <a:pPr lvl="1"/>
            <a:r>
              <a:rPr lang="fr-FR" sz="4500" dirty="0">
                <a:solidFill>
                  <a:schemeClr val="accent1"/>
                </a:solidFill>
                <a:latin typeface="Batang" panose="02030600000101010101" pitchFamily="18" charset="-127"/>
                <a:ea typeface="Batang" panose="02030600000101010101" pitchFamily="18" charset="-127"/>
              </a:rPr>
              <a:t>La couleur : interaction entre lumière et matière</a:t>
            </a:r>
          </a:p>
          <a:p>
            <a:pPr lvl="2"/>
            <a:r>
              <a:rPr lang="fr-FR" sz="3400" dirty="0">
                <a:latin typeface="Roboto" panose="02000000000000000000" pitchFamily="2" charset="0"/>
                <a:ea typeface="Roboto" panose="02000000000000000000" pitchFamily="2" charset="0"/>
              </a:rPr>
              <a:t>Principe de la perception de la couleur par l’œil humain</a:t>
            </a:r>
            <a:endParaRPr lang="fr-FR" sz="2800" dirty="0">
              <a:latin typeface="Roboto" panose="02000000000000000000" pitchFamily="2" charset="0"/>
              <a:ea typeface="Roboto" panose="02000000000000000000" pitchFamily="2" charset="0"/>
            </a:endParaRPr>
          </a:p>
          <a:p>
            <a:pPr lvl="3"/>
            <a:r>
              <a:rPr lang="fr-FR" sz="2900" b="1" i="0" dirty="0">
                <a:latin typeface="Batang" panose="02030600000101010101" pitchFamily="18" charset="-127"/>
                <a:ea typeface="Batang" panose="02030600000101010101" pitchFamily="18" charset="-127"/>
              </a:rPr>
              <a:t>Définition selon </a:t>
            </a:r>
            <a:r>
              <a:rPr lang="fr-FR" sz="2900" b="1" i="0" dirty="0">
                <a:latin typeface="Batang" panose="02030600000101010101" pitchFamily="18" charset="-127"/>
                <a:ea typeface="Batang" panose="02030600000101010101" pitchFamily="18" charset="-127"/>
                <a:hlinkClick r:id="rId4"/>
              </a:rPr>
              <a:t>Wikipedia.org </a:t>
            </a:r>
            <a:r>
              <a:rPr lang="fr-FR" sz="2900" b="1" i="0" dirty="0">
                <a:latin typeface="Batang" panose="02030600000101010101" pitchFamily="18" charset="-127"/>
                <a:ea typeface="Batang" panose="02030600000101010101" pitchFamily="18" charset="-127"/>
              </a:rPr>
              <a:t>: « La vision des couleurs est la capacité d'un organisme ou d'une machine de distinguer des objets qui ne diffèrent que par le spectre de la lumière qu'ils réfléchissent. ».</a:t>
            </a:r>
            <a:br>
              <a:rPr lang="fr-FR" sz="2900" b="1" i="0" dirty="0">
                <a:latin typeface="Batang" panose="02030600000101010101" pitchFamily="18" charset="-127"/>
                <a:ea typeface="Batang" panose="02030600000101010101" pitchFamily="18" charset="-127"/>
              </a:rPr>
            </a:br>
            <a:r>
              <a:rPr lang="fr-FR" sz="2900" b="1" i="0" dirty="0">
                <a:latin typeface="Batang" panose="02030600000101010101" pitchFamily="18" charset="-127"/>
                <a:ea typeface="Batang" panose="02030600000101010101" pitchFamily="18" charset="-127"/>
              </a:rPr>
              <a:t>Pour l’être humain, cette capacité passe par l’</a:t>
            </a:r>
            <a:r>
              <a:rPr lang="fr-FR" sz="2900" b="1" i="0" dirty="0">
                <a:latin typeface="Batang" panose="02030600000101010101" pitchFamily="18" charset="-127"/>
                <a:ea typeface="Batang" panose="02030600000101010101" pitchFamily="18" charset="-127"/>
                <a:hlinkClick r:id="rId5"/>
              </a:rPr>
              <a:t>œil</a:t>
            </a:r>
            <a:r>
              <a:rPr lang="fr-FR" sz="2900" b="1" i="0" dirty="0">
                <a:latin typeface="Batang" panose="02030600000101010101" pitchFamily="18" charset="-127"/>
                <a:ea typeface="Batang" panose="02030600000101010101" pitchFamily="18" charset="-127"/>
              </a:rPr>
              <a:t> et plus spécialement par l’organe sensible qu’est la </a:t>
            </a:r>
            <a:r>
              <a:rPr lang="fr-FR" sz="2900" b="1" i="0" dirty="0">
                <a:latin typeface="Batang" panose="02030600000101010101" pitchFamily="18" charset="-127"/>
                <a:ea typeface="Batang" panose="02030600000101010101" pitchFamily="18" charset="-127"/>
                <a:hlinkClick r:id="rId6"/>
              </a:rPr>
              <a:t>rétine</a:t>
            </a:r>
            <a:r>
              <a:rPr lang="fr-FR" sz="2900" b="1" i="0" dirty="0">
                <a:latin typeface="Batang" panose="02030600000101010101" pitchFamily="18" charset="-127"/>
                <a:ea typeface="Batang" panose="02030600000101010101" pitchFamily="18" charset="-127"/>
              </a:rPr>
              <a:t>.</a:t>
            </a:r>
          </a:p>
          <a:p>
            <a:pPr lvl="3"/>
            <a:r>
              <a:rPr lang="fr-FR" sz="2900" b="1" i="0" dirty="0">
                <a:latin typeface="Batang" panose="02030600000101010101" pitchFamily="18" charset="-127"/>
                <a:ea typeface="Batang" panose="02030600000101010101" pitchFamily="18" charset="-127"/>
              </a:rPr>
              <a:t>La rétine est formée de cellules sensorielles au nombre de 130 millions , 5 millions de </a:t>
            </a:r>
            <a:r>
              <a:rPr lang="fr-FR" sz="2900" b="1" i="0" dirty="0">
                <a:latin typeface="Batang" panose="02030600000101010101" pitchFamily="18" charset="-127"/>
                <a:ea typeface="Batang" panose="02030600000101010101" pitchFamily="18" charset="-127"/>
                <a:hlinkClick r:id="rId7"/>
              </a:rPr>
              <a:t>cônes</a:t>
            </a:r>
            <a:r>
              <a:rPr lang="fr-FR" sz="2900" b="1" i="0" dirty="0">
                <a:latin typeface="Batang" panose="02030600000101010101" pitchFamily="18" charset="-127"/>
                <a:ea typeface="Batang" panose="02030600000101010101" pitchFamily="18" charset="-127"/>
              </a:rPr>
              <a:t> (vision diurne=jour) et 125 millions de </a:t>
            </a:r>
            <a:r>
              <a:rPr lang="fr-FR" sz="2900" b="1" i="0" dirty="0">
                <a:latin typeface="Batang" panose="02030600000101010101" pitchFamily="18" charset="-127"/>
                <a:ea typeface="Batang" panose="02030600000101010101" pitchFamily="18" charset="-127"/>
                <a:hlinkClick r:id="rId8"/>
              </a:rPr>
              <a:t>bâtonnets</a:t>
            </a:r>
            <a:r>
              <a:rPr lang="fr-FR" sz="2900" b="1" i="0" dirty="0">
                <a:latin typeface="Batang" panose="02030600000101010101" pitchFamily="18" charset="-127"/>
                <a:ea typeface="Batang" panose="02030600000101010101" pitchFamily="18" charset="-127"/>
              </a:rPr>
              <a:t> (vision nocturne=nuit), et de cellules nerveuses, les neurones.</a:t>
            </a:r>
          </a:p>
          <a:p>
            <a:pPr lvl="4"/>
            <a:r>
              <a:rPr lang="fr-FR" sz="2900" b="0" i="1" dirty="0">
                <a:latin typeface="Segoe UI" panose="020B0502040204020203" pitchFamily="34" charset="0"/>
                <a:ea typeface="Segoe UI" panose="020B0502040204020203" pitchFamily="34" charset="0"/>
                <a:cs typeface="Segoe UI" panose="020B0502040204020203" pitchFamily="34" charset="0"/>
              </a:rPr>
              <a:t>Les cônes sont des cellules </a:t>
            </a:r>
            <a:r>
              <a:rPr lang="fr-FR" sz="2900" b="0" i="1" dirty="0">
                <a:latin typeface="Segoe UI" panose="020B0502040204020203" pitchFamily="34" charset="0"/>
                <a:ea typeface="Segoe UI" panose="020B0502040204020203" pitchFamily="34" charset="0"/>
                <a:cs typeface="Segoe UI" panose="020B0502040204020203" pitchFamily="34" charset="0"/>
                <a:hlinkClick r:id="rId9"/>
              </a:rPr>
              <a:t>photosensibles</a:t>
            </a:r>
            <a:r>
              <a:rPr lang="fr-FR" sz="2900" b="0" i="1" dirty="0">
                <a:latin typeface="Segoe UI" panose="020B0502040204020203" pitchFamily="34" charset="0"/>
                <a:ea typeface="Segoe UI" panose="020B0502040204020203" pitchFamily="34" charset="0"/>
                <a:cs typeface="Segoe UI" panose="020B0502040204020203" pitchFamily="34" charset="0"/>
              </a:rPr>
              <a:t>  transformant le signal électromagnétique de la lumière en signal nerveux permettant la vision colorimétrique diurne,</a:t>
            </a:r>
          </a:p>
          <a:p>
            <a:pPr lvl="5"/>
            <a:r>
              <a:rPr lang="fr-FR" sz="2900" b="1" dirty="0">
                <a:latin typeface="Roboto" panose="02000000000000000000" pitchFamily="2" charset="0"/>
                <a:ea typeface="Roboto" panose="02000000000000000000" pitchFamily="2" charset="0"/>
                <a:cs typeface="Roboto" panose="02000000000000000000" pitchFamily="2" charset="0"/>
              </a:rPr>
              <a:t>Les cônes sont de trois types : à dominante bleue, verte et rouge,</a:t>
            </a:r>
          </a:p>
          <a:p>
            <a:pPr lvl="5"/>
            <a:r>
              <a:rPr lang="fr-FR" sz="2900" b="1" dirty="0">
                <a:latin typeface="Roboto" panose="02000000000000000000" pitchFamily="2" charset="0"/>
                <a:ea typeface="Roboto" panose="02000000000000000000" pitchFamily="2" charset="0"/>
                <a:cs typeface="Roboto" panose="02000000000000000000" pitchFamily="2" charset="0"/>
              </a:rPr>
              <a:t>La lumière blanche est l’addition de ces trois dominantes.</a:t>
            </a:r>
          </a:p>
          <a:p>
            <a:pPr lvl="4"/>
            <a:r>
              <a:rPr lang="fr-FR" sz="2900" b="0" i="1" dirty="0">
                <a:latin typeface="Segoe UI" panose="020B0502040204020203" pitchFamily="34" charset="0"/>
                <a:ea typeface="Segoe UI" panose="020B0502040204020203" pitchFamily="34" charset="0"/>
                <a:cs typeface="Segoe UI" panose="020B0502040204020203" pitchFamily="34" charset="0"/>
              </a:rPr>
              <a:t>Les bâtonnets sont également des </a:t>
            </a:r>
            <a:r>
              <a:rPr lang="fr-FR" sz="2900" b="0" i="1" dirty="0">
                <a:latin typeface="Segoe UI" panose="020B0502040204020203" pitchFamily="34" charset="0"/>
                <a:ea typeface="Segoe UI" panose="020B0502040204020203" pitchFamily="34" charset="0"/>
                <a:cs typeface="Segoe UI" panose="020B0502040204020203" pitchFamily="34" charset="0"/>
                <a:hlinkClick r:id="rId10"/>
              </a:rPr>
              <a:t>photorécepteurs</a:t>
            </a:r>
            <a:r>
              <a:rPr lang="fr-FR" sz="2900" b="0" i="1" dirty="0">
                <a:latin typeface="Segoe UI" panose="020B0502040204020203" pitchFamily="34" charset="0"/>
                <a:ea typeface="Segoe UI" panose="020B0502040204020203" pitchFamily="34" charset="0"/>
                <a:cs typeface="Segoe UI" panose="020B0502040204020203" pitchFamily="34" charset="0"/>
              </a:rPr>
              <a:t> dont le rôle est identique aux cônes mais pour la vision nocturne (distinction des objets par des nuances de gris).</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15</a:t>
            </a:fld>
            <a:endParaRPr lang="fr-FR"/>
          </a:p>
        </p:txBody>
      </p:sp>
      <p:pic>
        <p:nvPicPr>
          <p:cNvPr id="7" name="Image 6"/>
          <p:cNvPicPr>
            <a:picLocks noChangeAspect="1"/>
          </p:cNvPicPr>
          <p:nvPr/>
        </p:nvPicPr>
        <p:blipFill>
          <a:blip r:embed="rId11"/>
          <a:stretch>
            <a:fillRect/>
          </a:stretch>
        </p:blipFill>
        <p:spPr>
          <a:xfrm>
            <a:off x="8594181" y="4957663"/>
            <a:ext cx="3289295" cy="1611265"/>
          </a:xfrm>
          <a:prstGeom prst="rect">
            <a:avLst/>
          </a:prstGeom>
        </p:spPr>
      </p:pic>
      <p:pic>
        <p:nvPicPr>
          <p:cNvPr id="8" name="Imag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66328" y="3625370"/>
            <a:ext cx="3116680" cy="1237653"/>
          </a:xfrm>
          <a:prstGeom prst="rect">
            <a:avLst/>
          </a:prstGeom>
        </p:spPr>
      </p:pic>
    </p:spTree>
    <p:extLst>
      <p:ext uri="{BB962C8B-B14F-4D97-AF65-F5344CB8AC3E}">
        <p14:creationId xmlns:p14="http://schemas.microsoft.com/office/powerpoint/2010/main" val="15900531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07518"/>
            <a:ext cx="11661321" cy="841602"/>
          </a:xfrm>
        </p:spPr>
        <p:txBody>
          <a:bodyPr>
            <a:normAutofit/>
          </a:bodyPr>
          <a:lstStyle/>
          <a:p>
            <a:r>
              <a:rPr lang="fr-FR" sz="2800" dirty="0"/>
              <a:t>Sitographie</a:t>
            </a:r>
          </a:p>
        </p:txBody>
      </p:sp>
      <p:sp>
        <p:nvSpPr>
          <p:cNvPr id="3" name="Espace réservé du contenu 2"/>
          <p:cNvSpPr>
            <a:spLocks noGrp="1"/>
          </p:cNvSpPr>
          <p:nvPr>
            <p:ph idx="1"/>
          </p:nvPr>
        </p:nvSpPr>
        <p:spPr>
          <a:xfrm>
            <a:off x="315686" y="1491916"/>
            <a:ext cx="5399314" cy="5003221"/>
          </a:xfrm>
          <a:ln w="25400">
            <a:solidFill>
              <a:schemeClr val="accent1"/>
            </a:solidFill>
            <a:prstDash val="dashDot"/>
          </a:ln>
        </p:spPr>
        <p:txBody>
          <a:bodyPr>
            <a:noAutofit/>
          </a:bodyPr>
          <a:lstStyle/>
          <a:p>
            <a:pPr marL="0" indent="0">
              <a:buNone/>
            </a:pPr>
            <a:endParaRPr lang="fr-FR" sz="1100" dirty="0"/>
          </a:p>
          <a:p>
            <a:pPr>
              <a:lnSpc>
                <a:spcPct val="100000"/>
              </a:lnSpc>
              <a:spcBef>
                <a:spcPts val="0"/>
              </a:spcBef>
              <a:buClr>
                <a:schemeClr val="accent5"/>
              </a:buClr>
            </a:pPr>
            <a:r>
              <a:rPr lang="fr-FR" sz="1100" dirty="0">
                <a:solidFill>
                  <a:schemeClr val="accent2"/>
                </a:solidFill>
                <a:cs typeface="Roboto Condensed" panose="02000000000000000000" pitchFamily="2" charset="0"/>
                <a:hlinkClick r:id="rId3"/>
              </a:rPr>
              <a:t>SaaS (Software as a Service)</a:t>
            </a:r>
            <a:endParaRPr lang="fr-FR" sz="1100" dirty="0">
              <a:solidFill>
                <a:schemeClr val="accent2"/>
              </a:solidFill>
              <a:cs typeface="Roboto Condensed" panose="02000000000000000000" pitchFamily="2" charset="0"/>
            </a:endParaRPr>
          </a:p>
          <a:p>
            <a:pPr>
              <a:lnSpc>
                <a:spcPct val="100000"/>
              </a:lnSpc>
              <a:spcBef>
                <a:spcPts val="0"/>
              </a:spcBef>
              <a:buClr>
                <a:schemeClr val="accent5"/>
              </a:buClr>
            </a:pPr>
            <a:r>
              <a:rPr lang="fr-FR" sz="1100" dirty="0">
                <a:solidFill>
                  <a:schemeClr val="accent2"/>
                </a:solidFill>
                <a:cs typeface="Roboto Condensed" panose="02000000000000000000" pitchFamily="2" charset="0"/>
                <a:hlinkClick r:id="rId4"/>
              </a:rPr>
              <a:t>Dossier "La couleur dans tous ses états" </a:t>
            </a:r>
            <a:endParaRPr lang="fr-FR" sz="1100" dirty="0">
              <a:solidFill>
                <a:schemeClr val="accent2"/>
              </a:solidFill>
              <a:cs typeface="Roboto Condensed" panose="02000000000000000000" pitchFamily="2" charset="0"/>
            </a:endParaRPr>
          </a:p>
          <a:p>
            <a:pPr>
              <a:lnSpc>
                <a:spcPct val="100000"/>
              </a:lnSpc>
              <a:spcBef>
                <a:spcPts val="0"/>
              </a:spcBef>
              <a:buClr>
                <a:schemeClr val="accent5"/>
              </a:buClr>
            </a:pPr>
            <a:r>
              <a:rPr lang="fr-FR" sz="1100" dirty="0">
                <a:solidFill>
                  <a:schemeClr val="accent2"/>
                </a:solidFill>
                <a:cs typeface="Roboto Condensed" panose="02000000000000000000" pitchFamily="2" charset="0"/>
                <a:hlinkClick r:id="rId5"/>
              </a:rPr>
              <a:t>Couleur : principe et synthèses</a:t>
            </a:r>
            <a:endParaRPr lang="fr-FR" sz="1100" dirty="0">
              <a:solidFill>
                <a:schemeClr val="accent2"/>
              </a:solidFill>
              <a:cs typeface="Roboto Condensed" panose="02000000000000000000" pitchFamily="2" charset="0"/>
            </a:endParaRPr>
          </a:p>
          <a:p>
            <a:pPr>
              <a:lnSpc>
                <a:spcPct val="100000"/>
              </a:lnSpc>
              <a:spcBef>
                <a:spcPts val="0"/>
              </a:spcBef>
              <a:buClr>
                <a:schemeClr val="accent5"/>
              </a:buClr>
            </a:pPr>
            <a:r>
              <a:rPr lang="fr-FR" sz="1100" dirty="0">
                <a:solidFill>
                  <a:schemeClr val="accent2"/>
                </a:solidFill>
                <a:cs typeface="Roboto Condensed" panose="02000000000000000000" pitchFamily="2" charset="0"/>
                <a:hlinkClick r:id="rId6"/>
              </a:rPr>
              <a:t>Physique-Chimie au collège - Chapitre 1 : Lumières colorées et couleurs des objets</a:t>
            </a:r>
            <a:endParaRPr lang="fr-FR" sz="1100" dirty="0">
              <a:solidFill>
                <a:schemeClr val="accent2"/>
              </a:solidFill>
              <a:cs typeface="Roboto Condensed" panose="02000000000000000000" pitchFamily="2" charset="0"/>
            </a:endParaRPr>
          </a:p>
          <a:p>
            <a:pPr>
              <a:lnSpc>
                <a:spcPct val="100000"/>
              </a:lnSpc>
              <a:spcBef>
                <a:spcPts val="0"/>
              </a:spcBef>
              <a:buClr>
                <a:schemeClr val="accent5"/>
              </a:buClr>
            </a:pPr>
            <a:r>
              <a:rPr lang="fr-FR" sz="1100" dirty="0">
                <a:solidFill>
                  <a:schemeClr val="accent2"/>
                </a:solidFill>
                <a:cs typeface="Roboto Condensed" panose="02000000000000000000" pitchFamily="2" charset="0"/>
                <a:hlinkClick r:id="rId7"/>
              </a:rPr>
              <a:t>Synthèse additive - Déterminer une couleur tertiaire à partir du mélange d'une couleur primaire et d'une couleur secondaire à parts égales</a:t>
            </a:r>
            <a:endParaRPr lang="fr-FR" sz="1100" dirty="0">
              <a:solidFill>
                <a:schemeClr val="accent2"/>
              </a:solidFill>
              <a:cs typeface="Roboto Condensed" panose="02000000000000000000" pitchFamily="2" charset="0"/>
            </a:endParaRPr>
          </a:p>
          <a:p>
            <a:pPr>
              <a:lnSpc>
                <a:spcPct val="100000"/>
              </a:lnSpc>
              <a:spcBef>
                <a:spcPts val="0"/>
              </a:spcBef>
              <a:buClr>
                <a:schemeClr val="accent5"/>
              </a:buClr>
            </a:pPr>
            <a:r>
              <a:rPr lang="fr-FR" sz="1100" dirty="0">
                <a:solidFill>
                  <a:schemeClr val="accent2"/>
                </a:solidFill>
                <a:cs typeface="Roboto Condensed" panose="02000000000000000000" pitchFamily="2" charset="0"/>
                <a:hlinkClick r:id="rId8"/>
              </a:rPr>
              <a:t>Couleurs chaudes et couleurs froides, comment faire la différence ?</a:t>
            </a:r>
            <a:endParaRPr lang="fr-FR" sz="1100" dirty="0">
              <a:solidFill>
                <a:schemeClr val="accent2"/>
              </a:solidFill>
              <a:cs typeface="Roboto Condensed" panose="02000000000000000000" pitchFamily="2" charset="0"/>
            </a:endParaRPr>
          </a:p>
          <a:p>
            <a:pPr>
              <a:lnSpc>
                <a:spcPct val="100000"/>
              </a:lnSpc>
              <a:spcBef>
                <a:spcPts val="0"/>
              </a:spcBef>
              <a:buClr>
                <a:schemeClr val="accent5"/>
              </a:buClr>
            </a:pPr>
            <a:r>
              <a:rPr lang="fr-FR" sz="1100" dirty="0">
                <a:cs typeface="Roboto Condensed" panose="02000000000000000000" pitchFamily="2" charset="0"/>
                <a:hlinkClick r:id="rId9"/>
              </a:rPr>
              <a:t>Les modes colorimétriques</a:t>
            </a:r>
            <a:endParaRPr lang="fr-FR" sz="1100" dirty="0">
              <a:cs typeface="Roboto Condensed" panose="02000000000000000000" pitchFamily="2" charset="0"/>
            </a:endParaRPr>
          </a:p>
          <a:p>
            <a:pPr>
              <a:lnSpc>
                <a:spcPct val="100000"/>
              </a:lnSpc>
              <a:spcBef>
                <a:spcPts val="0"/>
              </a:spcBef>
              <a:buClr>
                <a:schemeClr val="accent5"/>
              </a:buClr>
            </a:pPr>
            <a:r>
              <a:rPr lang="fr-FR" sz="1100" dirty="0">
                <a:cs typeface="Roboto Condensed" panose="02000000000000000000" pitchFamily="2" charset="0"/>
                <a:hlinkClick r:id="rId10"/>
              </a:rPr>
              <a:t>Image vectorielle (Futura.com)</a:t>
            </a:r>
            <a:endParaRPr lang="fr-FR" sz="1100" dirty="0">
              <a:cs typeface="Roboto Condensed" panose="02000000000000000000" pitchFamily="2" charset="0"/>
            </a:endParaRPr>
          </a:p>
          <a:p>
            <a:pPr>
              <a:lnSpc>
                <a:spcPct val="100000"/>
              </a:lnSpc>
              <a:spcBef>
                <a:spcPts val="0"/>
              </a:spcBef>
              <a:buClr>
                <a:schemeClr val="accent5"/>
              </a:buClr>
            </a:pPr>
            <a:r>
              <a:rPr lang="fr-FR" sz="1100" dirty="0">
                <a:hlinkClick r:id="rId11"/>
              </a:rPr>
              <a:t>Images bitmap et vectorielles</a:t>
            </a:r>
            <a:endParaRPr lang="fr-FR" sz="1100" dirty="0"/>
          </a:p>
          <a:p>
            <a:pPr>
              <a:lnSpc>
                <a:spcPct val="100000"/>
              </a:lnSpc>
              <a:spcBef>
                <a:spcPts val="0"/>
              </a:spcBef>
              <a:buClr>
                <a:schemeClr val="accent5"/>
              </a:buClr>
            </a:pPr>
            <a:r>
              <a:rPr lang="fr-FR" sz="1100" dirty="0">
                <a:solidFill>
                  <a:schemeClr val="accent2"/>
                </a:solidFill>
                <a:cs typeface="Roboto Condensed" panose="02000000000000000000" pitchFamily="2" charset="0"/>
                <a:hlinkClick r:id="rId12"/>
              </a:rPr>
              <a:t>Le dictionnaire Larousse pour le pixel</a:t>
            </a:r>
            <a:endParaRPr lang="fr-FR" sz="1100" dirty="0">
              <a:solidFill>
                <a:schemeClr val="accent2"/>
              </a:solidFill>
              <a:cs typeface="Roboto Condensed" panose="02000000000000000000" pitchFamily="2" charset="0"/>
            </a:endParaRPr>
          </a:p>
          <a:p>
            <a:pPr>
              <a:lnSpc>
                <a:spcPct val="100000"/>
              </a:lnSpc>
              <a:spcBef>
                <a:spcPts val="0"/>
              </a:spcBef>
              <a:buClr>
                <a:schemeClr val="accent5"/>
              </a:buClr>
            </a:pPr>
            <a:r>
              <a:rPr lang="fr-FR" sz="1100" dirty="0">
                <a:solidFill>
                  <a:schemeClr val="accent2"/>
                </a:solidFill>
                <a:cs typeface="Roboto Condensed" panose="02000000000000000000" pitchFamily="2" charset="0"/>
                <a:hlinkClick r:id="rId13"/>
              </a:rPr>
              <a:t>le dictionnaire Larousse pour le </a:t>
            </a:r>
            <a:r>
              <a:rPr lang="fr-FR" sz="1100" dirty="0" err="1">
                <a:solidFill>
                  <a:schemeClr val="accent2"/>
                </a:solidFill>
                <a:cs typeface="Roboto Condensed" panose="02000000000000000000" pitchFamily="2" charset="0"/>
                <a:hlinkClick r:id="rId13"/>
              </a:rPr>
              <a:t>lumiphore</a:t>
            </a:r>
            <a:endParaRPr lang="fr-FR" sz="1100" dirty="0">
              <a:solidFill>
                <a:schemeClr val="accent2"/>
              </a:solidFill>
              <a:cs typeface="Roboto Condensed" panose="02000000000000000000" pitchFamily="2" charset="0"/>
            </a:endParaRPr>
          </a:p>
          <a:p>
            <a:pPr>
              <a:lnSpc>
                <a:spcPct val="100000"/>
              </a:lnSpc>
              <a:spcBef>
                <a:spcPts val="0"/>
              </a:spcBef>
              <a:buClr>
                <a:schemeClr val="accent5"/>
              </a:buClr>
            </a:pPr>
            <a:r>
              <a:rPr lang="fr-FR" sz="1100" dirty="0">
                <a:hlinkClick r:id="rId14"/>
              </a:rPr>
              <a:t>Propriétés et codage d'une image numérique</a:t>
            </a:r>
            <a:endParaRPr lang="fr-FR" sz="1100" dirty="0"/>
          </a:p>
          <a:p>
            <a:pPr>
              <a:lnSpc>
                <a:spcPct val="100000"/>
              </a:lnSpc>
              <a:spcBef>
                <a:spcPts val="0"/>
              </a:spcBef>
              <a:buClr>
                <a:schemeClr val="accent5"/>
              </a:buClr>
            </a:pPr>
            <a:r>
              <a:rPr lang="fr-FR" sz="1100" dirty="0">
                <a:solidFill>
                  <a:srgbClr val="FF8000"/>
                </a:solidFill>
                <a:hlinkClick r:id="rId15"/>
              </a:rPr>
              <a:t>Les modes de couleurs et la transparence</a:t>
            </a:r>
            <a:endParaRPr lang="fr-FR" sz="1100" dirty="0">
              <a:solidFill>
                <a:srgbClr val="FF8000"/>
              </a:solidFill>
            </a:endParaRPr>
          </a:p>
          <a:p>
            <a:pPr>
              <a:lnSpc>
                <a:spcPct val="100000"/>
              </a:lnSpc>
              <a:spcBef>
                <a:spcPts val="0"/>
              </a:spcBef>
              <a:buClr>
                <a:schemeClr val="accent5"/>
              </a:buClr>
            </a:pPr>
            <a:r>
              <a:rPr lang="fr-FR" sz="1100" dirty="0">
                <a:solidFill>
                  <a:srgbClr val="FF8000"/>
                </a:solidFill>
                <a:cs typeface="Roboto Condensed" panose="02000000000000000000" pitchFamily="2" charset="0"/>
                <a:hlinkClick r:id="rId16"/>
              </a:rPr>
              <a:t>Traitement numérique de l'image</a:t>
            </a:r>
            <a:endParaRPr lang="fr-FR" sz="1100" dirty="0">
              <a:solidFill>
                <a:srgbClr val="FF8000"/>
              </a:solidFill>
              <a:cs typeface="Roboto Condensed" panose="02000000000000000000" pitchFamily="2" charset="0"/>
            </a:endParaRPr>
          </a:p>
          <a:p>
            <a:pPr>
              <a:lnSpc>
                <a:spcPct val="100000"/>
              </a:lnSpc>
              <a:spcBef>
                <a:spcPts val="0"/>
              </a:spcBef>
              <a:buClr>
                <a:schemeClr val="accent5"/>
              </a:buClr>
            </a:pPr>
            <a:r>
              <a:rPr lang="fr-FR" sz="1100" dirty="0">
                <a:solidFill>
                  <a:srgbClr val="FF8000"/>
                </a:solidFill>
                <a:cs typeface="Roboto Condensed" panose="02000000000000000000" pitchFamily="2" charset="0"/>
                <a:hlinkClick r:id="rId17"/>
              </a:rPr>
              <a:t>La résolution d’une image pour le web</a:t>
            </a:r>
            <a:endParaRPr lang="fr-FR" sz="1100" dirty="0">
              <a:solidFill>
                <a:srgbClr val="FF8000"/>
              </a:solidFill>
              <a:cs typeface="Roboto Condensed" panose="02000000000000000000" pitchFamily="2" charset="0"/>
            </a:endParaRPr>
          </a:p>
          <a:p>
            <a:pPr>
              <a:lnSpc>
                <a:spcPct val="100000"/>
              </a:lnSpc>
              <a:spcBef>
                <a:spcPts val="0"/>
              </a:spcBef>
              <a:buClr>
                <a:schemeClr val="accent5"/>
              </a:buClr>
            </a:pPr>
            <a:r>
              <a:rPr lang="fr-FR" sz="1100" dirty="0">
                <a:solidFill>
                  <a:srgbClr val="FF8000"/>
                </a:solidFill>
                <a:cs typeface="Roboto Condensed" panose="02000000000000000000" pitchFamily="2" charset="0"/>
                <a:hlinkClick r:id="rId17"/>
              </a:rPr>
              <a:t>La résolution d’une image pour le web</a:t>
            </a:r>
            <a:endParaRPr lang="fr-FR" sz="1100" dirty="0">
              <a:solidFill>
                <a:srgbClr val="FF8000"/>
              </a:solidFill>
              <a:cs typeface="Roboto Condensed" panose="02000000000000000000" pitchFamily="2" charset="0"/>
            </a:endParaRPr>
          </a:p>
          <a:p>
            <a:pPr>
              <a:lnSpc>
                <a:spcPct val="100000"/>
              </a:lnSpc>
              <a:spcBef>
                <a:spcPts val="0"/>
              </a:spcBef>
              <a:buClr>
                <a:schemeClr val="accent5"/>
              </a:buClr>
            </a:pPr>
            <a:r>
              <a:rPr lang="fr-FR" sz="1100" dirty="0">
                <a:solidFill>
                  <a:srgbClr val="FF8000"/>
                </a:solidFill>
                <a:cs typeface="Roboto Condensed" panose="02000000000000000000" pitchFamily="2" charset="0"/>
                <a:hlinkClick r:id="rId18"/>
              </a:rPr>
              <a:t>Comment optimiser ses images pour le web ?</a:t>
            </a:r>
            <a:endParaRPr lang="fr-FR" sz="1100" dirty="0">
              <a:solidFill>
                <a:srgbClr val="FF8000"/>
              </a:solidFill>
              <a:cs typeface="Roboto Condensed" panose="02000000000000000000" pitchFamily="2" charset="0"/>
            </a:endParaRPr>
          </a:p>
          <a:p>
            <a:pPr>
              <a:lnSpc>
                <a:spcPct val="100000"/>
              </a:lnSpc>
              <a:spcBef>
                <a:spcPts val="0"/>
              </a:spcBef>
              <a:buClr>
                <a:schemeClr val="accent5"/>
              </a:buClr>
            </a:pPr>
            <a:r>
              <a:rPr lang="fr-FR" sz="1100" dirty="0">
                <a:hlinkClick r:id="rId19"/>
              </a:rPr>
              <a:t>Préparer ses photos pour une impression de qualité</a:t>
            </a:r>
            <a:endParaRPr lang="fr-FR" sz="1100" dirty="0"/>
          </a:p>
          <a:p>
            <a:pPr>
              <a:lnSpc>
                <a:spcPct val="100000"/>
              </a:lnSpc>
              <a:spcBef>
                <a:spcPts val="0"/>
              </a:spcBef>
              <a:buClr>
                <a:schemeClr val="accent5"/>
              </a:buClr>
            </a:pPr>
            <a:r>
              <a:rPr lang="fr-FR" sz="1100" dirty="0">
                <a:cs typeface="Roboto Condensed" panose="02000000000000000000" pitchFamily="2" charset="0"/>
                <a:hlinkClick r:id="rId20"/>
              </a:rPr>
              <a:t>modèle L*a*b* (</a:t>
            </a:r>
            <a:r>
              <a:rPr lang="fr-FR" sz="1100" dirty="0" err="1">
                <a:cs typeface="Roboto Condensed" panose="02000000000000000000" pitchFamily="2" charset="0"/>
                <a:hlinkClick r:id="rId20"/>
              </a:rPr>
              <a:t>Wikipedia</a:t>
            </a:r>
            <a:r>
              <a:rPr lang="fr-FR" sz="1100" dirty="0">
                <a:cs typeface="Roboto Condensed" panose="02000000000000000000" pitchFamily="2" charset="0"/>
                <a:hlinkClick r:id="rId20"/>
              </a:rPr>
              <a:t>)</a:t>
            </a:r>
            <a:endParaRPr lang="fr-FR" sz="1100" dirty="0">
              <a:cs typeface="Roboto Condensed" panose="02000000000000000000" pitchFamily="2" charset="0"/>
            </a:endParaRPr>
          </a:p>
          <a:p>
            <a:pPr>
              <a:lnSpc>
                <a:spcPct val="100000"/>
              </a:lnSpc>
              <a:spcBef>
                <a:spcPts val="0"/>
              </a:spcBef>
              <a:buClr>
                <a:schemeClr val="accent5"/>
              </a:buClr>
            </a:pPr>
            <a:r>
              <a:rPr lang="fr-FR" sz="1100" dirty="0">
                <a:cs typeface="Roboto Condensed" panose="02000000000000000000" pitchFamily="2" charset="0"/>
                <a:hlinkClick r:id="rId21"/>
              </a:rPr>
              <a:t>Introduction à la gestion des couleurs</a:t>
            </a:r>
            <a:endParaRPr lang="fr-FR" sz="1100" dirty="0">
              <a:cs typeface="Roboto Condensed" panose="02000000000000000000" pitchFamily="2" charset="0"/>
            </a:endParaRPr>
          </a:p>
          <a:p>
            <a:pPr>
              <a:lnSpc>
                <a:spcPct val="100000"/>
              </a:lnSpc>
              <a:spcBef>
                <a:spcPts val="0"/>
              </a:spcBef>
              <a:buClr>
                <a:schemeClr val="accent5"/>
              </a:buClr>
            </a:pPr>
            <a:r>
              <a:rPr lang="fr-FR" sz="1100" dirty="0">
                <a:cs typeface="Roboto Condensed" panose="02000000000000000000" pitchFamily="2" charset="0"/>
                <a:hlinkClick r:id="rId22"/>
              </a:rPr>
              <a:t>Graphiste </a:t>
            </a:r>
            <a:r>
              <a:rPr lang="fr-FR" sz="1100" dirty="0" err="1">
                <a:cs typeface="Roboto Condensed" panose="02000000000000000000" pitchFamily="2" charset="0"/>
                <a:hlinkClick r:id="rId22"/>
              </a:rPr>
              <a:t>print</a:t>
            </a:r>
            <a:r>
              <a:rPr lang="fr-FR" sz="1100" dirty="0">
                <a:cs typeface="Roboto Condensed" panose="02000000000000000000" pitchFamily="2" charset="0"/>
                <a:hlinkClick r:id="rId22"/>
              </a:rPr>
              <a:t> : les bonnes raisons de convertir en mode CMJN vos fichiers RVB</a:t>
            </a:r>
            <a:endParaRPr lang="fr-FR" sz="1100" dirty="0">
              <a:cs typeface="Roboto Condensed" panose="02000000000000000000" pitchFamily="2" charset="0"/>
            </a:endParaRPr>
          </a:p>
          <a:p>
            <a:pPr>
              <a:lnSpc>
                <a:spcPct val="100000"/>
              </a:lnSpc>
              <a:spcBef>
                <a:spcPts val="0"/>
              </a:spcBef>
              <a:buClr>
                <a:schemeClr val="accent5"/>
              </a:buClr>
            </a:pPr>
            <a:r>
              <a:rPr lang="fr-FR" sz="1100" dirty="0">
                <a:cs typeface="Roboto Condensed" panose="02000000000000000000" pitchFamily="2" charset="0"/>
                <a:hlinkClick r:id="rId23" action="ppaction://hlinkfile"/>
              </a:rPr>
              <a:t>Notions de base de l’impression</a:t>
            </a:r>
            <a:endParaRPr lang="fr-FR" sz="1100" dirty="0">
              <a:cs typeface="Roboto Condensed" panose="02000000000000000000" pitchFamily="2" charset="0"/>
            </a:endParaRPr>
          </a:p>
          <a:p>
            <a:pPr>
              <a:lnSpc>
                <a:spcPct val="100000"/>
              </a:lnSpc>
              <a:spcBef>
                <a:spcPts val="0"/>
              </a:spcBef>
              <a:buClr>
                <a:schemeClr val="accent5"/>
              </a:buClr>
            </a:pPr>
            <a:r>
              <a:rPr lang="fr-FR" sz="1100" dirty="0">
                <a:cs typeface="Roboto Condensed" panose="02000000000000000000" pitchFamily="2" charset="0"/>
                <a:hlinkClick r:id="rId24"/>
              </a:rPr>
              <a:t>Quelle gestion des couleurs sur Internet ?</a:t>
            </a:r>
            <a:endParaRPr lang="fr-FR" sz="1100" dirty="0">
              <a:cs typeface="Roboto Condensed" panose="02000000000000000000" pitchFamily="2" charset="0"/>
            </a:endParaRPr>
          </a:p>
          <a:p>
            <a:pPr>
              <a:lnSpc>
                <a:spcPct val="100000"/>
              </a:lnSpc>
              <a:spcBef>
                <a:spcPts val="0"/>
              </a:spcBef>
              <a:buClr>
                <a:schemeClr val="accent5"/>
              </a:buClr>
            </a:pPr>
            <a:r>
              <a:rPr lang="fr-FR" sz="1100" dirty="0" err="1">
                <a:hlinkClick r:id="rId25"/>
              </a:rPr>
              <a:t>Pixrl</a:t>
            </a:r>
            <a:endParaRPr lang="fr-FR" sz="1100" dirty="0"/>
          </a:p>
          <a:p>
            <a:pPr>
              <a:lnSpc>
                <a:spcPct val="100000"/>
              </a:lnSpc>
              <a:spcBef>
                <a:spcPts val="0"/>
              </a:spcBef>
              <a:buClr>
                <a:schemeClr val="accent5"/>
              </a:buClr>
            </a:pPr>
            <a:r>
              <a:rPr lang="fr-FR" sz="1100" dirty="0" err="1">
                <a:hlinkClick r:id="rId26"/>
              </a:rPr>
              <a:t>Kizoa</a:t>
            </a:r>
            <a:endParaRPr lang="fr-FR" sz="1100" dirty="0"/>
          </a:p>
          <a:p>
            <a:pPr>
              <a:lnSpc>
                <a:spcPct val="100000"/>
              </a:lnSpc>
              <a:spcBef>
                <a:spcPts val="0"/>
              </a:spcBef>
              <a:buClr>
                <a:schemeClr val="accent5"/>
              </a:buClr>
            </a:pPr>
            <a:endParaRPr lang="fr-FR" sz="1100" dirty="0">
              <a:solidFill>
                <a:srgbClr val="FF8000"/>
              </a:solidFill>
              <a:cs typeface="Roboto Condensed" panose="02000000000000000000" pitchFamily="2" charset="0"/>
            </a:endParaRPr>
          </a:p>
          <a:p>
            <a:pPr>
              <a:lnSpc>
                <a:spcPct val="100000"/>
              </a:lnSpc>
              <a:spcBef>
                <a:spcPts val="0"/>
              </a:spcBef>
              <a:buClr>
                <a:schemeClr val="accent5"/>
              </a:buClr>
            </a:pPr>
            <a:endParaRPr lang="fr-FR" sz="1100" dirty="0">
              <a:solidFill>
                <a:schemeClr val="accent2"/>
              </a:solidFill>
              <a:cs typeface="Roboto Condensed" panose="02000000000000000000" pitchFamily="2" charset="0"/>
            </a:endParaRPr>
          </a:p>
          <a:p>
            <a:pPr>
              <a:lnSpc>
                <a:spcPct val="100000"/>
              </a:lnSpc>
              <a:buClr>
                <a:schemeClr val="accent5"/>
              </a:buClr>
            </a:pPr>
            <a:endParaRPr lang="fr-FR" sz="1100" dirty="0">
              <a:cs typeface="Roboto Condensed" panose="02000000000000000000" pitchFamily="2" charset="0"/>
            </a:endParaRPr>
          </a:p>
          <a:p>
            <a:pPr>
              <a:lnSpc>
                <a:spcPct val="100000"/>
              </a:lnSpc>
              <a:buClr>
                <a:schemeClr val="accent5"/>
              </a:buClr>
            </a:pPr>
            <a:endParaRPr lang="fr-FR" sz="1100" dirty="0">
              <a:cs typeface="Roboto Condensed" panose="02000000000000000000" pitchFamily="2" charset="0"/>
            </a:endParaRPr>
          </a:p>
          <a:p>
            <a:pPr>
              <a:lnSpc>
                <a:spcPct val="100000"/>
              </a:lnSpc>
              <a:buClr>
                <a:schemeClr val="accent5"/>
              </a:buClr>
            </a:pPr>
            <a:endParaRPr lang="fr-FR" sz="1100" dirty="0">
              <a:solidFill>
                <a:schemeClr val="accent2"/>
              </a:solidFill>
              <a:cs typeface="Roboto Condensed" panose="02000000000000000000" pitchFamily="2" charset="0"/>
            </a:endParaRPr>
          </a:p>
          <a:p>
            <a:pPr>
              <a:lnSpc>
                <a:spcPct val="100000"/>
              </a:lnSpc>
            </a:pPr>
            <a:endParaRPr lang="fr-FR" sz="1100" dirty="0">
              <a:solidFill>
                <a:schemeClr val="accent2"/>
              </a:solidFill>
              <a:cs typeface="Roboto Condensed" panose="02000000000000000000" pitchFamily="2" charset="0"/>
            </a:endParaRPr>
          </a:p>
          <a:p>
            <a:pPr>
              <a:lnSpc>
                <a:spcPct val="100000"/>
              </a:lnSpc>
              <a:buClr>
                <a:schemeClr val="accent5"/>
              </a:buClr>
            </a:pPr>
            <a:endParaRPr lang="fr-FR" sz="1100" dirty="0">
              <a:solidFill>
                <a:schemeClr val="accent2"/>
              </a:solidFill>
              <a:cs typeface="Roboto Condensed" panose="02000000000000000000" pitchFamily="2" charset="0"/>
            </a:endParaRPr>
          </a:p>
          <a:p>
            <a:pPr>
              <a:lnSpc>
                <a:spcPct val="100000"/>
              </a:lnSpc>
              <a:buClr>
                <a:schemeClr val="accent5"/>
              </a:buClr>
            </a:pPr>
            <a:endParaRPr lang="fr-FR" sz="1100" dirty="0">
              <a:solidFill>
                <a:schemeClr val="accent2"/>
              </a:solidFill>
              <a:cs typeface="Roboto Condensed" panose="02000000000000000000" pitchFamily="2" charset="0"/>
            </a:endParaRPr>
          </a:p>
          <a:p>
            <a:pPr>
              <a:buClr>
                <a:schemeClr val="accent5"/>
              </a:buClr>
            </a:pPr>
            <a:endParaRPr lang="fr-FR" sz="11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150</a:t>
            </a:fld>
            <a:endParaRPr lang="fr-FR"/>
          </a:p>
        </p:txBody>
      </p:sp>
      <p:sp>
        <p:nvSpPr>
          <p:cNvPr id="8" name="Espace réservé du contenu 2">
            <a:extLst>
              <a:ext uri="{FF2B5EF4-FFF2-40B4-BE49-F238E27FC236}">
                <a16:creationId xmlns:a16="http://schemas.microsoft.com/office/drawing/2014/main" xmlns="" id="{22A46824-6B67-4C2F-B34F-AA96E39D72EA}"/>
              </a:ext>
            </a:extLst>
          </p:cNvPr>
          <p:cNvSpPr txBox="1">
            <a:spLocks/>
          </p:cNvSpPr>
          <p:nvPr/>
        </p:nvSpPr>
        <p:spPr>
          <a:xfrm>
            <a:off x="5892281" y="2243470"/>
            <a:ext cx="6084677" cy="4251667"/>
          </a:xfrm>
          <a:prstGeom prst="rect">
            <a:avLst/>
          </a:prstGeom>
          <a:ln w="25400">
            <a:solidFill>
              <a:schemeClr val="accent1"/>
            </a:solidFill>
            <a:prstDash val="dash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5"/>
              </a:buClr>
            </a:pPr>
            <a:r>
              <a:rPr lang="fr-FR" sz="1100" dirty="0" err="1">
                <a:hlinkClick r:id="rId27"/>
              </a:rPr>
              <a:t>Canva</a:t>
            </a:r>
            <a:endParaRPr lang="fr-FR" sz="1100" dirty="0"/>
          </a:p>
          <a:p>
            <a:pPr>
              <a:lnSpc>
                <a:spcPct val="100000"/>
              </a:lnSpc>
              <a:spcBef>
                <a:spcPts val="0"/>
              </a:spcBef>
              <a:buClr>
                <a:schemeClr val="accent5"/>
              </a:buClr>
            </a:pPr>
            <a:r>
              <a:rPr lang="fr-FR" sz="1100" dirty="0" err="1">
                <a:hlinkClick r:id="rId28"/>
              </a:rPr>
              <a:t>Iloveimg</a:t>
            </a:r>
            <a:endParaRPr lang="fr-FR" sz="1100" dirty="0"/>
          </a:p>
          <a:p>
            <a:pPr>
              <a:lnSpc>
                <a:spcPct val="100000"/>
              </a:lnSpc>
              <a:spcBef>
                <a:spcPts val="0"/>
              </a:spcBef>
              <a:buClr>
                <a:schemeClr val="accent5"/>
              </a:buClr>
            </a:pPr>
            <a:r>
              <a:rPr lang="fr-FR" sz="1100" dirty="0">
                <a:hlinkClick r:id="rId29"/>
              </a:rPr>
              <a:t>Photo </a:t>
            </a:r>
            <a:r>
              <a:rPr lang="fr-FR" sz="1100" dirty="0" err="1">
                <a:hlinkClick r:id="rId29"/>
              </a:rPr>
              <a:t>CutOut</a:t>
            </a:r>
            <a:endParaRPr lang="fr-FR" sz="1100" dirty="0"/>
          </a:p>
          <a:p>
            <a:pPr>
              <a:lnSpc>
                <a:spcPct val="100000"/>
              </a:lnSpc>
              <a:spcBef>
                <a:spcPts val="0"/>
              </a:spcBef>
              <a:buClr>
                <a:schemeClr val="accent5"/>
              </a:buClr>
            </a:pPr>
            <a:r>
              <a:rPr lang="fr-FR" sz="1100" dirty="0">
                <a:solidFill>
                  <a:prstClr val="black"/>
                </a:solidFill>
                <a:hlinkClick r:id="rId30"/>
              </a:rPr>
              <a:t>Redimensionner.free.fr</a:t>
            </a:r>
            <a:endParaRPr lang="fr-FR" sz="1100" dirty="0">
              <a:solidFill>
                <a:prstClr val="black"/>
              </a:solidFill>
            </a:endParaRPr>
          </a:p>
          <a:p>
            <a:pPr>
              <a:lnSpc>
                <a:spcPct val="100000"/>
              </a:lnSpc>
              <a:spcBef>
                <a:spcPts val="0"/>
              </a:spcBef>
              <a:buClr>
                <a:schemeClr val="accent5"/>
              </a:buClr>
            </a:pPr>
            <a:r>
              <a:rPr lang="fr-FR" sz="1100" dirty="0" err="1">
                <a:hlinkClick r:id="rId31"/>
              </a:rPr>
              <a:t>Szoter</a:t>
            </a:r>
            <a:endParaRPr lang="fr-FR" sz="1100" dirty="0"/>
          </a:p>
          <a:p>
            <a:pPr>
              <a:lnSpc>
                <a:spcPct val="100000"/>
              </a:lnSpc>
              <a:spcBef>
                <a:spcPts val="0"/>
              </a:spcBef>
              <a:buClr>
                <a:schemeClr val="accent5"/>
              </a:buClr>
            </a:pPr>
            <a:r>
              <a:rPr lang="fr-FR" sz="1100" dirty="0" err="1">
                <a:hlinkClick r:id="rId32"/>
              </a:rPr>
              <a:t>Picghost</a:t>
            </a:r>
            <a:r>
              <a:rPr lang="fr-FR" sz="1100" dirty="0"/>
              <a:t> </a:t>
            </a:r>
          </a:p>
          <a:p>
            <a:pPr>
              <a:lnSpc>
                <a:spcPct val="100000"/>
              </a:lnSpc>
              <a:spcBef>
                <a:spcPts val="0"/>
              </a:spcBef>
              <a:buClr>
                <a:schemeClr val="accent5"/>
              </a:buClr>
            </a:pPr>
            <a:r>
              <a:rPr lang="fr-FR" sz="1100" dirty="0" err="1">
                <a:hlinkClick r:id="rId33"/>
              </a:rPr>
              <a:t>Tiltshiftmaker</a:t>
            </a:r>
            <a:endParaRPr lang="fr-FR" sz="1100" dirty="0"/>
          </a:p>
          <a:p>
            <a:pPr>
              <a:lnSpc>
                <a:spcPct val="100000"/>
              </a:lnSpc>
              <a:spcBef>
                <a:spcPts val="0"/>
              </a:spcBef>
              <a:buClr>
                <a:schemeClr val="accent5"/>
              </a:buClr>
            </a:pPr>
            <a:r>
              <a:rPr lang="fr-FR" sz="1100" dirty="0" err="1">
                <a:hlinkClick r:id="rId34"/>
              </a:rPr>
              <a:t>Picjoke</a:t>
            </a:r>
            <a:endParaRPr lang="fr-FR" sz="1100" dirty="0"/>
          </a:p>
          <a:p>
            <a:pPr>
              <a:lnSpc>
                <a:spcPct val="100000"/>
              </a:lnSpc>
              <a:spcBef>
                <a:spcPts val="0"/>
              </a:spcBef>
              <a:buClr>
                <a:schemeClr val="accent5"/>
              </a:buClr>
            </a:pPr>
            <a:r>
              <a:rPr lang="fr-FR" sz="1100" dirty="0" err="1">
                <a:hlinkClick r:id="rId35"/>
              </a:rPr>
              <a:t>Facepixelizer</a:t>
            </a:r>
            <a:endParaRPr lang="fr-FR" sz="1100" dirty="0"/>
          </a:p>
          <a:p>
            <a:pPr>
              <a:lnSpc>
                <a:spcPct val="100000"/>
              </a:lnSpc>
              <a:spcBef>
                <a:spcPts val="0"/>
              </a:spcBef>
              <a:buClr>
                <a:schemeClr val="accent5"/>
              </a:buClr>
            </a:pPr>
            <a:r>
              <a:rPr lang="fr-FR" sz="1100" dirty="0">
                <a:hlinkClick r:id="rId36"/>
              </a:rPr>
              <a:t>Whatfontis.com</a:t>
            </a:r>
            <a:endParaRPr lang="fr-FR" sz="1100" dirty="0"/>
          </a:p>
          <a:p>
            <a:pPr>
              <a:lnSpc>
                <a:spcPct val="100000"/>
              </a:lnSpc>
              <a:spcBef>
                <a:spcPts val="0"/>
              </a:spcBef>
              <a:buClr>
                <a:schemeClr val="accent5"/>
              </a:buClr>
            </a:pPr>
            <a:r>
              <a:rPr lang="fr-FR" sz="1100" dirty="0">
                <a:hlinkClick r:id="rId37"/>
              </a:rPr>
              <a:t>Fontedge.signumart.com</a:t>
            </a:r>
            <a:endParaRPr lang="fr-FR" sz="1100" dirty="0"/>
          </a:p>
          <a:p>
            <a:pPr>
              <a:lnSpc>
                <a:spcPct val="100000"/>
              </a:lnSpc>
              <a:spcBef>
                <a:spcPts val="0"/>
              </a:spcBef>
              <a:buClr>
                <a:schemeClr val="accent5"/>
              </a:buClr>
            </a:pPr>
            <a:r>
              <a:rPr lang="fr-FR" sz="1100" dirty="0" err="1">
                <a:hlinkClick r:id="rId38"/>
              </a:rPr>
              <a:t>WhatTheFont</a:t>
            </a:r>
            <a:endParaRPr lang="fr-FR" sz="1100" dirty="0"/>
          </a:p>
          <a:p>
            <a:pPr>
              <a:lnSpc>
                <a:spcPct val="100000"/>
              </a:lnSpc>
              <a:spcBef>
                <a:spcPts val="0"/>
              </a:spcBef>
              <a:buClr>
                <a:schemeClr val="accent5"/>
              </a:buClr>
            </a:pPr>
            <a:r>
              <a:rPr lang="fr-FR" sz="1100" dirty="0" err="1">
                <a:hlinkClick r:id="rId39"/>
              </a:rPr>
              <a:t>Matcherator</a:t>
            </a:r>
            <a:endParaRPr lang="fr-FR" sz="1100" dirty="0"/>
          </a:p>
          <a:p>
            <a:pPr>
              <a:lnSpc>
                <a:spcPct val="100000"/>
              </a:lnSpc>
              <a:spcBef>
                <a:spcPts val="0"/>
              </a:spcBef>
              <a:buClr>
                <a:schemeClr val="accent5"/>
              </a:buClr>
            </a:pPr>
            <a:r>
              <a:rPr lang="fr-FR" sz="1100" dirty="0" err="1">
                <a:hlinkClick r:id="rId40"/>
              </a:rPr>
              <a:t>Fontface.ninja</a:t>
            </a:r>
            <a:endParaRPr lang="fr-FR" sz="1100" dirty="0"/>
          </a:p>
          <a:p>
            <a:pPr>
              <a:lnSpc>
                <a:spcPct val="100000"/>
              </a:lnSpc>
              <a:spcBef>
                <a:spcPts val="0"/>
              </a:spcBef>
              <a:buClr>
                <a:schemeClr val="accent5"/>
              </a:buClr>
            </a:pPr>
            <a:r>
              <a:rPr lang="fr-FR" sz="1100" dirty="0">
                <a:hlinkClick r:id="rId41"/>
              </a:rPr>
              <a:t>Font-</a:t>
            </a:r>
            <a:r>
              <a:rPr lang="fr-FR" sz="1100" dirty="0" err="1">
                <a:hlinkClick r:id="rId41"/>
              </a:rPr>
              <a:t>finder</a:t>
            </a:r>
            <a:endParaRPr lang="fr-FR" sz="1100" dirty="0"/>
          </a:p>
          <a:p>
            <a:pPr>
              <a:lnSpc>
                <a:spcPct val="100000"/>
              </a:lnSpc>
              <a:spcBef>
                <a:spcPts val="0"/>
              </a:spcBef>
              <a:buClr>
                <a:schemeClr val="accent5"/>
              </a:buClr>
            </a:pPr>
            <a:r>
              <a:rPr lang="fr-FR" sz="1100" dirty="0">
                <a:hlinkClick r:id="rId42"/>
              </a:rPr>
              <a:t>Clipyourphotos.com/</a:t>
            </a:r>
            <a:r>
              <a:rPr lang="fr-FR" sz="1100" dirty="0" err="1">
                <a:hlinkClick r:id="rId42"/>
              </a:rPr>
              <a:t>framer</a:t>
            </a:r>
            <a:endParaRPr lang="fr-FR" sz="1100" dirty="0"/>
          </a:p>
          <a:p>
            <a:pPr>
              <a:lnSpc>
                <a:spcPct val="100000"/>
              </a:lnSpc>
              <a:spcBef>
                <a:spcPts val="0"/>
              </a:spcBef>
              <a:buClr>
                <a:schemeClr val="accent5"/>
              </a:buClr>
            </a:pPr>
            <a:r>
              <a:rPr lang="fr-FR" sz="1100" dirty="0" err="1">
                <a:hlinkClick r:id="rId43"/>
              </a:rPr>
              <a:t>Awesomescreenshot</a:t>
            </a:r>
            <a:endParaRPr lang="fr-FR" sz="1100" dirty="0"/>
          </a:p>
          <a:p>
            <a:pPr>
              <a:lnSpc>
                <a:spcPct val="100000"/>
              </a:lnSpc>
              <a:spcBef>
                <a:spcPts val="0"/>
              </a:spcBef>
              <a:buClr>
                <a:schemeClr val="accent5"/>
              </a:buClr>
            </a:pPr>
            <a:r>
              <a:rPr lang="fr-FR" sz="1100" dirty="0">
                <a:hlinkClick r:id="rId44"/>
              </a:rPr>
              <a:t>Image.online-convert.com</a:t>
            </a:r>
            <a:endParaRPr lang="fr-FR" sz="1100" dirty="0"/>
          </a:p>
          <a:p>
            <a:pPr>
              <a:lnSpc>
                <a:spcPct val="100000"/>
              </a:lnSpc>
              <a:spcBef>
                <a:spcPts val="0"/>
              </a:spcBef>
            </a:pPr>
            <a:r>
              <a:rPr lang="fr-FR" sz="1100" dirty="0">
                <a:hlinkClick r:id="rId45"/>
              </a:rPr>
              <a:t>Aide YouTube</a:t>
            </a:r>
            <a:endParaRPr lang="fr-FR" sz="1100" dirty="0"/>
          </a:p>
          <a:p>
            <a:pPr>
              <a:lnSpc>
                <a:spcPct val="100000"/>
              </a:lnSpc>
              <a:spcBef>
                <a:spcPts val="0"/>
              </a:spcBef>
            </a:pPr>
            <a:r>
              <a:rPr lang="fr-FR" sz="1100" dirty="0">
                <a:hlinkClick r:id="rId46"/>
              </a:rPr>
              <a:t>Créer des images pour son site Web : Le guide complet</a:t>
            </a:r>
            <a:endParaRPr lang="fr-FR" sz="1100" dirty="0"/>
          </a:p>
          <a:p>
            <a:pPr>
              <a:lnSpc>
                <a:spcPct val="100000"/>
              </a:lnSpc>
              <a:spcBef>
                <a:spcPts val="0"/>
              </a:spcBef>
            </a:pPr>
            <a:r>
              <a:rPr lang="fr-FR" sz="1100"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47"/>
              </a:rPr>
              <a:t>Participez à des visioconférences en ligne avec JITSI </a:t>
            </a:r>
            <a:r>
              <a:rPr lang="fr-FR" sz="1100"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47"/>
              </a:rPr>
              <a:t>Meet</a:t>
            </a:r>
            <a:endParaRPr lang="fr-FR" sz="1100"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a:p>
            <a:pPr>
              <a:lnSpc>
                <a:spcPct val="100000"/>
              </a:lnSpc>
              <a:spcBef>
                <a:spcPts val="0"/>
              </a:spcBef>
            </a:pPr>
            <a:r>
              <a:rPr lang="fr-FR" sz="1100"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48"/>
              </a:rPr>
              <a:t>Sylaps</a:t>
            </a:r>
            <a:r>
              <a:rPr lang="fr-FR" sz="1100"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48"/>
              </a:rPr>
              <a:t> : un outil pour converser (vidéo, audio, chat) et échanger des fichiers facilement</a:t>
            </a:r>
            <a:r>
              <a:rPr lang="fr-FR" sz="1100"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endParaRPr lang="fr-FR" sz="1100" dirty="0"/>
          </a:p>
          <a:p>
            <a:pPr>
              <a:lnSpc>
                <a:spcPct val="100000"/>
              </a:lnSpc>
              <a:spcBef>
                <a:spcPts val="0"/>
              </a:spcBef>
              <a:buClr>
                <a:schemeClr val="accent5"/>
              </a:buClr>
            </a:pPr>
            <a:r>
              <a:rPr lang="fr-FR" sz="1100" dirty="0">
                <a:hlinkClick r:id="rId49"/>
              </a:rPr>
              <a:t>Le </a:t>
            </a:r>
            <a:r>
              <a:rPr lang="fr-FR" sz="1100" dirty="0" err="1">
                <a:hlinkClick r:id="rId49"/>
              </a:rPr>
              <a:t>Screencast</a:t>
            </a:r>
            <a:r>
              <a:rPr lang="fr-FR" sz="1100" dirty="0">
                <a:hlinkClick r:id="rId49"/>
              </a:rPr>
              <a:t>, qu'est-ce que c'est ?</a:t>
            </a:r>
            <a:r>
              <a:rPr lang="fr-FR" sz="1100" dirty="0"/>
              <a:t> </a:t>
            </a:r>
          </a:p>
          <a:p>
            <a:pPr>
              <a:lnSpc>
                <a:spcPct val="100000"/>
              </a:lnSpc>
              <a:spcBef>
                <a:spcPts val="0"/>
              </a:spcBef>
              <a:buClr>
                <a:schemeClr val="accent5"/>
              </a:buClr>
            </a:pPr>
            <a:r>
              <a:rPr lang="fr-FR" sz="1100" dirty="0">
                <a:solidFill>
                  <a:schemeClr val="accent2"/>
                </a:solidFill>
                <a:latin typeface="Roboto" panose="02000000000000000000" pitchFamily="2" charset="0"/>
                <a:ea typeface="Roboto" panose="02000000000000000000" pitchFamily="2" charset="0"/>
                <a:cs typeface="Roboto" panose="02000000000000000000" pitchFamily="2" charset="0"/>
                <a:hlinkClick r:id="rId50"/>
              </a:rPr>
              <a:t>N</a:t>
            </a:r>
            <a:r>
              <a:rPr lang="fr-FR" sz="1100" dirty="0">
                <a:solidFill>
                  <a:schemeClr val="accent2"/>
                </a:solidFill>
                <a:hlinkClick r:id="rId50"/>
              </a:rPr>
              <a:t>otions de base pour la vidéo: définition, fréquence d’images, entrelacement, codecs et codage des pixels</a:t>
            </a:r>
            <a:endParaRPr lang="fr-FR" sz="1100" dirty="0"/>
          </a:p>
          <a:p>
            <a:pPr>
              <a:lnSpc>
                <a:spcPct val="100000"/>
              </a:lnSpc>
              <a:spcBef>
                <a:spcPts val="0"/>
              </a:spcBef>
              <a:buClr>
                <a:schemeClr val="accent5"/>
              </a:buClr>
            </a:pPr>
            <a:endParaRPr lang="fr-FR" sz="1100" dirty="0"/>
          </a:p>
          <a:p>
            <a:pPr>
              <a:lnSpc>
                <a:spcPct val="100000"/>
              </a:lnSpc>
              <a:spcBef>
                <a:spcPts val="0"/>
              </a:spcBef>
              <a:buClr>
                <a:schemeClr val="accent5"/>
              </a:buClr>
            </a:pPr>
            <a:endParaRPr lang="fr-FR" sz="1100" dirty="0"/>
          </a:p>
          <a:p>
            <a:pPr>
              <a:lnSpc>
                <a:spcPct val="100000"/>
              </a:lnSpc>
              <a:spcBef>
                <a:spcPts val="0"/>
              </a:spcBef>
              <a:buClr>
                <a:schemeClr val="accent5"/>
              </a:buClr>
            </a:pPr>
            <a:endParaRPr lang="fr-FR" sz="1100" dirty="0"/>
          </a:p>
          <a:p>
            <a:pPr>
              <a:lnSpc>
                <a:spcPct val="100000"/>
              </a:lnSpc>
              <a:spcBef>
                <a:spcPts val="0"/>
              </a:spcBef>
              <a:buClr>
                <a:schemeClr val="accent5"/>
              </a:buClr>
            </a:pPr>
            <a:endParaRPr lang="fr-FR" sz="1100" dirty="0">
              <a:cs typeface="Roboto Condensed" panose="02000000000000000000" pitchFamily="2" charset="0"/>
            </a:endParaRPr>
          </a:p>
          <a:p>
            <a:pPr>
              <a:lnSpc>
                <a:spcPct val="100000"/>
              </a:lnSpc>
              <a:spcBef>
                <a:spcPts val="0"/>
              </a:spcBef>
              <a:buClr>
                <a:schemeClr val="accent5"/>
              </a:buClr>
            </a:pPr>
            <a:endParaRPr lang="fr-FR" sz="1100" dirty="0">
              <a:cs typeface="Roboto Condensed" panose="02000000000000000000" pitchFamily="2" charset="0"/>
            </a:endParaRPr>
          </a:p>
          <a:p>
            <a:pPr>
              <a:lnSpc>
                <a:spcPct val="100000"/>
              </a:lnSpc>
              <a:spcBef>
                <a:spcPts val="0"/>
              </a:spcBef>
              <a:buClr>
                <a:schemeClr val="accent5"/>
              </a:buClr>
            </a:pPr>
            <a:endParaRPr lang="fr-FR" sz="1100" dirty="0">
              <a:cs typeface="Roboto Condensed" panose="02000000000000000000" pitchFamily="2" charset="0"/>
            </a:endParaRPr>
          </a:p>
          <a:p>
            <a:pPr>
              <a:lnSpc>
                <a:spcPct val="100000"/>
              </a:lnSpc>
              <a:spcBef>
                <a:spcPts val="0"/>
              </a:spcBef>
              <a:buClr>
                <a:schemeClr val="accent5"/>
              </a:buClr>
            </a:pPr>
            <a:endParaRPr lang="fr-FR" sz="1100" dirty="0">
              <a:cs typeface="Roboto Condensed" panose="02000000000000000000" pitchFamily="2" charset="0"/>
            </a:endParaRPr>
          </a:p>
          <a:p>
            <a:pPr>
              <a:lnSpc>
                <a:spcPct val="100000"/>
              </a:lnSpc>
              <a:spcBef>
                <a:spcPts val="0"/>
              </a:spcBef>
              <a:buClr>
                <a:schemeClr val="accent5"/>
              </a:buClr>
            </a:pPr>
            <a:endParaRPr lang="fr-FR" sz="1100" dirty="0"/>
          </a:p>
          <a:p>
            <a:pPr>
              <a:lnSpc>
                <a:spcPct val="100000"/>
              </a:lnSpc>
              <a:spcBef>
                <a:spcPts val="0"/>
              </a:spcBef>
              <a:buClr>
                <a:schemeClr val="accent5"/>
              </a:buClr>
            </a:pPr>
            <a:endParaRPr lang="fr-FR" sz="1100" dirty="0">
              <a:solidFill>
                <a:srgbClr val="FF8000"/>
              </a:solidFill>
              <a:cs typeface="Roboto Condensed" panose="02000000000000000000" pitchFamily="2" charset="0"/>
            </a:endParaRPr>
          </a:p>
          <a:p>
            <a:pPr>
              <a:lnSpc>
                <a:spcPct val="100000"/>
              </a:lnSpc>
              <a:spcBef>
                <a:spcPts val="0"/>
              </a:spcBef>
              <a:buClr>
                <a:schemeClr val="accent5"/>
              </a:buClr>
            </a:pPr>
            <a:endParaRPr lang="fr-FR" sz="1100" dirty="0">
              <a:solidFill>
                <a:srgbClr val="FF8000"/>
              </a:solidFill>
              <a:cs typeface="Roboto Condensed" panose="02000000000000000000" pitchFamily="2" charset="0"/>
            </a:endParaRPr>
          </a:p>
          <a:p>
            <a:pPr>
              <a:buClr>
                <a:schemeClr val="accent5"/>
              </a:buClr>
            </a:pPr>
            <a:endParaRPr lang="fr-FR" sz="1100" dirty="0"/>
          </a:p>
        </p:txBody>
      </p:sp>
    </p:spTree>
    <p:extLst>
      <p:ext uri="{BB962C8B-B14F-4D97-AF65-F5344CB8AC3E}">
        <p14:creationId xmlns:p14="http://schemas.microsoft.com/office/powerpoint/2010/main" val="15733693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07518"/>
            <a:ext cx="11661321" cy="841602"/>
          </a:xfrm>
        </p:spPr>
        <p:txBody>
          <a:bodyPr>
            <a:normAutofit/>
          </a:bodyPr>
          <a:lstStyle/>
          <a:p>
            <a:r>
              <a:rPr lang="fr-FR" sz="2800" dirty="0"/>
              <a:t>Sitographie (2)</a:t>
            </a:r>
          </a:p>
        </p:txBody>
      </p:sp>
      <p:sp>
        <p:nvSpPr>
          <p:cNvPr id="3" name="Espace réservé du contenu 2"/>
          <p:cNvSpPr>
            <a:spLocks noGrp="1"/>
          </p:cNvSpPr>
          <p:nvPr>
            <p:ph idx="1"/>
          </p:nvPr>
        </p:nvSpPr>
        <p:spPr>
          <a:xfrm>
            <a:off x="315686" y="1491916"/>
            <a:ext cx="5399314" cy="5003221"/>
          </a:xfrm>
          <a:ln w="25400">
            <a:solidFill>
              <a:schemeClr val="accent1"/>
            </a:solidFill>
            <a:prstDash val="dashDot"/>
          </a:ln>
        </p:spPr>
        <p:txBody>
          <a:bodyPr>
            <a:noAutofit/>
          </a:bodyPr>
          <a:lstStyle/>
          <a:p>
            <a:pPr>
              <a:lnSpc>
                <a:spcPct val="100000"/>
              </a:lnSpc>
              <a:spcBef>
                <a:spcPts val="0"/>
              </a:spcBef>
            </a:pPr>
            <a:r>
              <a:rPr lang="fr-FR" sz="1100" dirty="0">
                <a:hlinkClick r:id="rId3"/>
              </a:rPr>
              <a:t>JPEG (</a:t>
            </a:r>
            <a:r>
              <a:rPr lang="fr-FR" sz="1100" dirty="0" err="1">
                <a:hlinkClick r:id="rId3"/>
              </a:rPr>
              <a:t>Wikipedia</a:t>
            </a:r>
            <a:r>
              <a:rPr lang="fr-FR" sz="1100" dirty="0">
                <a:hlinkClick r:id="rId3"/>
              </a:rPr>
              <a:t>)</a:t>
            </a:r>
            <a:endParaRPr lang="fr-FR" sz="1100" dirty="0"/>
          </a:p>
          <a:p>
            <a:pPr>
              <a:lnSpc>
                <a:spcPct val="100000"/>
              </a:lnSpc>
              <a:spcBef>
                <a:spcPts val="0"/>
              </a:spcBef>
            </a:pPr>
            <a:r>
              <a:rPr lang="fr-FR" sz="1100" dirty="0">
                <a:hlinkClick r:id="rId4"/>
              </a:rPr>
              <a:t>Portable Network Graphics (</a:t>
            </a:r>
            <a:r>
              <a:rPr lang="fr-FR" sz="1100" dirty="0" err="1">
                <a:hlinkClick r:id="rId4"/>
              </a:rPr>
              <a:t>Wikipedia</a:t>
            </a:r>
            <a:r>
              <a:rPr lang="fr-FR" sz="1100" dirty="0">
                <a:hlinkClick r:id="rId4"/>
              </a:rPr>
              <a:t>)</a:t>
            </a:r>
            <a:r>
              <a:rPr lang="fr-FR" sz="1100" dirty="0"/>
              <a:t> </a:t>
            </a:r>
          </a:p>
          <a:p>
            <a:pPr>
              <a:lnSpc>
                <a:spcPct val="100000"/>
              </a:lnSpc>
              <a:spcBef>
                <a:spcPts val="0"/>
              </a:spcBef>
            </a:pPr>
            <a:r>
              <a:rPr lang="fr-FR" sz="1100" dirty="0">
                <a:hlinkClick r:id="rId5"/>
              </a:rPr>
              <a:t>Image numérique (</a:t>
            </a:r>
            <a:r>
              <a:rPr lang="fr-FR" sz="1100" dirty="0" err="1">
                <a:hlinkClick r:id="rId5"/>
              </a:rPr>
              <a:t>Wikipedia</a:t>
            </a:r>
            <a:r>
              <a:rPr lang="fr-FR" sz="1100" dirty="0">
                <a:hlinkClick r:id="rId5"/>
              </a:rPr>
              <a:t>)</a:t>
            </a:r>
            <a:endParaRPr lang="fr-FR" sz="1100" dirty="0"/>
          </a:p>
          <a:p>
            <a:pPr>
              <a:lnSpc>
                <a:spcPct val="100000"/>
              </a:lnSpc>
              <a:spcBef>
                <a:spcPts val="0"/>
              </a:spcBef>
            </a:pPr>
            <a:r>
              <a:rPr lang="fr-FR" sz="1100" dirty="0">
                <a:hlinkClick r:id="rId6"/>
              </a:rPr>
              <a:t>Image vectorielle (</a:t>
            </a:r>
            <a:r>
              <a:rPr lang="fr-FR" sz="1100" dirty="0" err="1">
                <a:hlinkClick r:id="rId6"/>
              </a:rPr>
              <a:t>Wikipedia</a:t>
            </a:r>
            <a:r>
              <a:rPr lang="fr-FR" sz="1100" dirty="0">
                <a:hlinkClick r:id="rId6"/>
              </a:rPr>
              <a:t>)</a:t>
            </a:r>
            <a:r>
              <a:rPr lang="fr-FR" sz="1100" dirty="0"/>
              <a:t>   </a:t>
            </a:r>
          </a:p>
          <a:p>
            <a:pPr>
              <a:lnSpc>
                <a:spcPct val="100000"/>
              </a:lnSpc>
              <a:spcBef>
                <a:spcPts val="0"/>
              </a:spcBef>
            </a:pPr>
            <a:r>
              <a:rPr lang="fr-FR" sz="1100" dirty="0">
                <a:hlinkClick r:id="rId7"/>
              </a:rPr>
              <a:t>Qu’est ce que la résolution, la taille et la définition d’une photo et comment changer ces 3 paramètres facilement ?</a:t>
            </a:r>
            <a:endParaRPr lang="fr-FR" sz="1100" dirty="0"/>
          </a:p>
          <a:p>
            <a:pPr>
              <a:lnSpc>
                <a:spcPct val="100000"/>
              </a:lnSpc>
              <a:spcBef>
                <a:spcPts val="0"/>
              </a:spcBef>
            </a:pPr>
            <a:r>
              <a:rPr lang="fr-FR" sz="1100" dirty="0">
                <a:hlinkClick r:id="rId8"/>
              </a:rPr>
              <a:t>Redimensionner et recadrer: quelle différence ?</a:t>
            </a:r>
            <a:endParaRPr lang="fr-FR" sz="1100" dirty="0"/>
          </a:p>
          <a:p>
            <a:pPr>
              <a:lnSpc>
                <a:spcPct val="100000"/>
              </a:lnSpc>
              <a:spcBef>
                <a:spcPts val="0"/>
              </a:spcBef>
            </a:pPr>
            <a:r>
              <a:rPr lang="fr-FR" sz="1100" dirty="0">
                <a:hlinkClick r:id="rId9"/>
              </a:rPr>
              <a:t>Loupe : Créer des collages photos dans des formes différentes et originales</a:t>
            </a:r>
            <a:endParaRPr lang="fr-FR" sz="1100" dirty="0"/>
          </a:p>
          <a:p>
            <a:pPr>
              <a:lnSpc>
                <a:spcPct val="100000"/>
              </a:lnSpc>
              <a:spcBef>
                <a:spcPts val="0"/>
              </a:spcBef>
            </a:pPr>
            <a:r>
              <a:rPr lang="fr-FR" sz="1100" dirty="0">
                <a:hlinkClick r:id="rId10"/>
              </a:rPr>
              <a:t>10 sites gratuits pour convertir une image en ligne</a:t>
            </a:r>
            <a:endParaRPr lang="fr-FR" sz="1100" dirty="0"/>
          </a:p>
          <a:p>
            <a:pPr>
              <a:lnSpc>
                <a:spcPct val="100000"/>
              </a:lnSpc>
              <a:spcBef>
                <a:spcPts val="0"/>
              </a:spcBef>
            </a:pPr>
            <a:r>
              <a:rPr lang="fr-FR" sz="1100" dirty="0">
                <a:hlinkClick r:id="rId11"/>
              </a:rPr>
              <a:t>Retranscription d'entretiens ?</a:t>
            </a:r>
            <a:endParaRPr lang="fr-FR" sz="1100" dirty="0"/>
          </a:p>
          <a:p>
            <a:pPr>
              <a:lnSpc>
                <a:spcPct val="100000"/>
              </a:lnSpc>
              <a:spcBef>
                <a:spcPts val="0"/>
              </a:spcBef>
            </a:pPr>
            <a:r>
              <a:rPr lang="fr-FR" sz="1100" dirty="0">
                <a:hlinkClick r:id="rId12"/>
              </a:rPr>
              <a:t>Exporter sa </a:t>
            </a:r>
            <a:r>
              <a:rPr lang="fr-FR" sz="1100" dirty="0" err="1">
                <a:hlinkClick r:id="rId12"/>
              </a:rPr>
              <a:t>video</a:t>
            </a:r>
            <a:r>
              <a:rPr lang="fr-FR" sz="1100" dirty="0">
                <a:hlinkClick r:id="rId12"/>
              </a:rPr>
              <a:t> pour </a:t>
            </a:r>
            <a:r>
              <a:rPr lang="fr-FR" sz="1100" dirty="0" err="1">
                <a:hlinkClick r:id="rId12"/>
              </a:rPr>
              <a:t>Youtube</a:t>
            </a:r>
            <a:r>
              <a:rPr lang="fr-FR" sz="1100" dirty="0">
                <a:hlinkClick r:id="rId12"/>
              </a:rPr>
              <a:t> et </a:t>
            </a:r>
            <a:r>
              <a:rPr lang="fr-FR" sz="1100" dirty="0" err="1">
                <a:hlinkClick r:id="rId12"/>
              </a:rPr>
              <a:t>Vimeo</a:t>
            </a:r>
            <a:endParaRPr lang="fr-FR" sz="1100" dirty="0"/>
          </a:p>
          <a:p>
            <a:pPr>
              <a:lnSpc>
                <a:spcPct val="100000"/>
              </a:lnSpc>
              <a:spcBef>
                <a:spcPts val="0"/>
              </a:spcBef>
            </a:pPr>
            <a:r>
              <a:rPr lang="fr-FR" sz="1100" dirty="0">
                <a:hlinkClick r:id="rId13"/>
              </a:rPr>
              <a:t>Convertir “automatiquement” du son en texte : pour quoi faire?</a:t>
            </a:r>
            <a:endParaRPr lang="fr-FR" sz="1100" dirty="0"/>
          </a:p>
          <a:p>
            <a:pPr>
              <a:lnSpc>
                <a:spcPct val="100000"/>
              </a:lnSpc>
              <a:spcBef>
                <a:spcPts val="0"/>
              </a:spcBef>
            </a:pPr>
            <a:r>
              <a:rPr lang="fr-FR" sz="1100" dirty="0">
                <a:hlinkClick r:id="rId14"/>
              </a:rPr>
              <a:t>La Retranscription Audio : compétences et outils</a:t>
            </a:r>
            <a:endParaRPr lang="fr-FR" sz="1100" dirty="0"/>
          </a:p>
          <a:p>
            <a:pPr>
              <a:lnSpc>
                <a:spcPct val="100000"/>
              </a:lnSpc>
              <a:spcBef>
                <a:spcPts val="0"/>
              </a:spcBef>
            </a:pPr>
            <a:r>
              <a:rPr lang="fr-FR" sz="1100" dirty="0">
                <a:hlinkClick r:id="rId15"/>
              </a:rPr>
              <a:t>La reconnaissance vocale se démocratise</a:t>
            </a:r>
            <a:endParaRPr lang="fr-FR" sz="1100" dirty="0">
              <a:hlinkClick r:id="rId16"/>
            </a:endParaRPr>
          </a:p>
          <a:p>
            <a:pPr>
              <a:lnSpc>
                <a:spcPct val="100000"/>
              </a:lnSpc>
              <a:spcBef>
                <a:spcPts val="0"/>
              </a:spcBef>
            </a:pPr>
            <a:r>
              <a:rPr lang="fr-FR" sz="1100" dirty="0">
                <a:hlinkClick r:id="rId16"/>
              </a:rPr>
              <a:t>Retranscrire un fichier audio avec </a:t>
            </a:r>
            <a:r>
              <a:rPr lang="fr-FR" sz="1100" dirty="0" err="1">
                <a:hlinkClick r:id="rId16"/>
              </a:rPr>
              <a:t>oTranscribe</a:t>
            </a:r>
            <a:r>
              <a:rPr lang="fr-FR" sz="1100" dirty="0"/>
              <a:t> </a:t>
            </a:r>
          </a:p>
          <a:p>
            <a:pPr>
              <a:lnSpc>
                <a:spcPct val="100000"/>
              </a:lnSpc>
              <a:spcBef>
                <a:spcPts val="0"/>
              </a:spcBef>
            </a:pPr>
            <a:r>
              <a:rPr lang="fr-FR" sz="1100" dirty="0" err="1">
                <a:hlinkClick r:id="rId17"/>
              </a:rPr>
              <a:t>Markdown</a:t>
            </a:r>
            <a:r>
              <a:rPr lang="fr-FR" sz="1100" dirty="0"/>
              <a:t> </a:t>
            </a:r>
          </a:p>
          <a:p>
            <a:pPr>
              <a:lnSpc>
                <a:spcPct val="100000"/>
              </a:lnSpc>
              <a:spcBef>
                <a:spcPts val="0"/>
              </a:spcBef>
            </a:pPr>
            <a:r>
              <a:rPr lang="fr-FR" sz="1100" dirty="0">
                <a:hlinkClick r:id="rId18"/>
              </a:rPr>
              <a:t>Synthèse vocale</a:t>
            </a:r>
          </a:p>
          <a:p>
            <a:pPr>
              <a:lnSpc>
                <a:spcPct val="100000"/>
              </a:lnSpc>
              <a:spcBef>
                <a:spcPts val="0"/>
              </a:spcBef>
            </a:pPr>
            <a:r>
              <a:rPr lang="fr-FR" sz="1100" dirty="0">
                <a:hlinkClick r:id="rId19"/>
              </a:rPr>
              <a:t>Plus de détails sur les Formats Audio</a:t>
            </a:r>
            <a:endParaRPr lang="fr-FR" sz="1100" dirty="0"/>
          </a:p>
          <a:p>
            <a:pPr>
              <a:lnSpc>
                <a:spcPct val="100000"/>
              </a:lnSpc>
              <a:spcBef>
                <a:spcPts val="0"/>
              </a:spcBef>
            </a:pPr>
            <a:r>
              <a:rPr lang="fr-FR" sz="1100" dirty="0">
                <a:hlinkClick r:id="rId20"/>
              </a:rPr>
              <a:t>Quelle est la différence entre WAV et WMA ?</a:t>
            </a:r>
            <a:r>
              <a:rPr lang="fr-FR" sz="1100" dirty="0"/>
              <a:t> </a:t>
            </a:r>
          </a:p>
          <a:p>
            <a:pPr>
              <a:lnSpc>
                <a:spcPct val="100000"/>
              </a:lnSpc>
              <a:spcBef>
                <a:spcPts val="0"/>
              </a:spcBef>
            </a:pPr>
            <a:r>
              <a:rPr lang="fr-FR" sz="1100" dirty="0">
                <a:hlinkClick r:id="rId21"/>
              </a:rPr>
              <a:t>Applet Java (</a:t>
            </a:r>
            <a:r>
              <a:rPr lang="fr-FR" sz="1100" dirty="0" err="1">
                <a:hlinkClick r:id="rId21"/>
              </a:rPr>
              <a:t>Wikipedia</a:t>
            </a:r>
            <a:r>
              <a:rPr lang="fr-FR" sz="1100" dirty="0">
                <a:hlinkClick r:id="rId21"/>
              </a:rPr>
              <a:t>)</a:t>
            </a:r>
            <a:endParaRPr lang="fr-FR" sz="1100" dirty="0"/>
          </a:p>
          <a:p>
            <a:pPr>
              <a:lnSpc>
                <a:spcPct val="100000"/>
              </a:lnSpc>
              <a:spcBef>
                <a:spcPts val="0"/>
              </a:spcBef>
            </a:pPr>
            <a:r>
              <a:rPr lang="fr-FR" sz="1100" dirty="0">
                <a:hlinkClick r:id="rId22"/>
              </a:rPr>
              <a:t>Pixel (</a:t>
            </a:r>
            <a:r>
              <a:rPr lang="fr-FR" sz="1100" dirty="0" err="1">
                <a:hlinkClick r:id="rId22"/>
              </a:rPr>
              <a:t>Wikipedia</a:t>
            </a:r>
            <a:r>
              <a:rPr lang="fr-FR" sz="1100" dirty="0">
                <a:hlinkClick r:id="rId22"/>
              </a:rPr>
              <a:t>)</a:t>
            </a:r>
            <a:endParaRPr lang="fr-FR" sz="1100" dirty="0"/>
          </a:p>
          <a:p>
            <a:pPr>
              <a:lnSpc>
                <a:spcPct val="100000"/>
              </a:lnSpc>
              <a:spcBef>
                <a:spcPts val="0"/>
              </a:spcBef>
            </a:pPr>
            <a:r>
              <a:rPr lang="fr-FR" sz="1100" dirty="0">
                <a:hlinkClick r:id="rId23"/>
              </a:rPr>
              <a:t>Vidéo (</a:t>
            </a:r>
            <a:r>
              <a:rPr lang="fr-FR" sz="1100" dirty="0" err="1">
                <a:hlinkClick r:id="rId23"/>
              </a:rPr>
              <a:t>Wikipedia</a:t>
            </a:r>
            <a:r>
              <a:rPr lang="fr-FR" sz="1100" dirty="0">
                <a:hlinkClick r:id="rId23"/>
              </a:rPr>
              <a:t>)</a:t>
            </a:r>
            <a:endParaRPr lang="fr-FR" sz="1100" dirty="0"/>
          </a:p>
          <a:p>
            <a:pPr>
              <a:lnSpc>
                <a:spcPct val="100000"/>
              </a:lnSpc>
              <a:spcBef>
                <a:spcPts val="0"/>
              </a:spcBef>
            </a:pPr>
            <a:r>
              <a:rPr lang="fr-FR" sz="1100" dirty="0">
                <a:hlinkClick r:id="rId24"/>
              </a:rPr>
              <a:t>Notions de base pour la vidéo: définition, fréquence d’images, entrelacement, codecs et codage des pixels</a:t>
            </a:r>
            <a:endParaRPr lang="fr-FR" sz="1100" dirty="0"/>
          </a:p>
          <a:p>
            <a:pPr>
              <a:lnSpc>
                <a:spcPct val="100000"/>
              </a:lnSpc>
              <a:spcBef>
                <a:spcPts val="0"/>
              </a:spcBef>
            </a:pPr>
            <a:r>
              <a:rPr lang="fr-FR" sz="1100" dirty="0">
                <a:hlinkClick r:id="rId25"/>
              </a:rPr>
              <a:t>Plateforme </a:t>
            </a:r>
            <a:r>
              <a:rPr lang="fr-FR" sz="1100" dirty="0" err="1">
                <a:hlinkClick r:id="rId25"/>
              </a:rPr>
              <a:t>Vimeo</a:t>
            </a:r>
            <a:endParaRPr lang="fr-FR" sz="1100" dirty="0"/>
          </a:p>
          <a:p>
            <a:pPr>
              <a:lnSpc>
                <a:spcPct val="100000"/>
              </a:lnSpc>
              <a:spcBef>
                <a:spcPts val="0"/>
              </a:spcBef>
            </a:pPr>
            <a:r>
              <a:rPr lang="fr-FR" sz="1100" dirty="0">
                <a:solidFill>
                  <a:schemeClr val="accent5"/>
                </a:solidFill>
                <a:cs typeface="Roboto Condensed" panose="02000000000000000000" pitchFamily="2" charset="0"/>
                <a:hlinkClick r:id="rId26">
                  <a:extLst>
                    <a:ext uri="{A12FA001-AC4F-418D-AE19-62706E023703}">
                      <ahyp:hlinkClr xmlns:ahyp="http://schemas.microsoft.com/office/drawing/2018/hyperlinkcolor" xmlns="" val="tx"/>
                    </a:ext>
                  </a:extLst>
                </a:hlinkClick>
              </a:rPr>
              <a:t>Onde sonore</a:t>
            </a:r>
            <a:endParaRPr lang="fr-FR" sz="1100" dirty="0">
              <a:solidFill>
                <a:schemeClr val="accent5"/>
              </a:solidFill>
              <a:cs typeface="Roboto Condensed" panose="02000000000000000000" pitchFamily="2" charset="0"/>
            </a:endParaRPr>
          </a:p>
          <a:p>
            <a:pPr>
              <a:lnSpc>
                <a:spcPct val="100000"/>
              </a:lnSpc>
              <a:spcBef>
                <a:spcPts val="0"/>
              </a:spcBef>
            </a:pPr>
            <a:r>
              <a:rPr lang="fr-FR" sz="1100"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hlinkClick r:id="rId27">
                  <a:extLst>
                    <a:ext uri="{A12FA001-AC4F-418D-AE19-62706E023703}">
                      <ahyp:hlinkClr xmlns:ahyp="http://schemas.microsoft.com/office/drawing/2018/hyperlinkcolor" xmlns="" val="tx"/>
                    </a:ext>
                  </a:extLst>
                </a:hlinkClick>
              </a:rPr>
              <a:t>Qu'est-ce qu'un son ?</a:t>
            </a:r>
            <a:endParaRPr lang="fr-FR" sz="1100" dirty="0">
              <a:solidFill>
                <a:schemeClr val="accent5"/>
              </a:solidFill>
              <a:latin typeface="Roboto Condensed" panose="02000000000000000000" pitchFamily="2" charset="0"/>
              <a:ea typeface="Roboto Condensed" panose="02000000000000000000" pitchFamily="2" charset="0"/>
              <a:cs typeface="Roboto Condensed" panose="02000000000000000000" pitchFamily="2" charset="0"/>
            </a:endParaRPr>
          </a:p>
          <a:p>
            <a:pPr>
              <a:lnSpc>
                <a:spcPct val="100000"/>
              </a:lnSpc>
              <a:spcBef>
                <a:spcPts val="0"/>
              </a:spcBef>
            </a:pPr>
            <a:r>
              <a:rPr lang="fr-FR" sz="1100" dirty="0">
                <a:hlinkClick r:id="rId28"/>
              </a:rPr>
              <a:t>Soundation.com</a:t>
            </a:r>
            <a:endParaRPr lang="fr-FR" sz="1100" dirty="0">
              <a:solidFill>
                <a:schemeClr val="accent5"/>
              </a:solidFill>
            </a:endParaRPr>
          </a:p>
          <a:p>
            <a:pPr marL="0" indent="0">
              <a:buNone/>
            </a:pPr>
            <a:endParaRPr lang="fr-FR" sz="1100" dirty="0"/>
          </a:p>
          <a:p>
            <a:pPr marL="0" indent="0">
              <a:buNone/>
            </a:pPr>
            <a:endParaRPr lang="fr-FR" sz="1100" dirty="0"/>
          </a:p>
          <a:p>
            <a:pPr marL="0" indent="0">
              <a:buNone/>
            </a:pPr>
            <a:endParaRPr lang="fr-FR" sz="1100" dirty="0"/>
          </a:p>
          <a:p>
            <a:pPr marL="0" indent="0">
              <a:buNone/>
            </a:pPr>
            <a:endParaRPr lang="fr-FR" sz="11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151</a:t>
            </a:fld>
            <a:endParaRPr lang="fr-FR"/>
          </a:p>
        </p:txBody>
      </p:sp>
      <p:sp>
        <p:nvSpPr>
          <p:cNvPr id="6" name="Espace réservé du contenu 2"/>
          <p:cNvSpPr txBox="1">
            <a:spLocks/>
          </p:cNvSpPr>
          <p:nvPr/>
        </p:nvSpPr>
        <p:spPr>
          <a:xfrm>
            <a:off x="5892281" y="2243470"/>
            <a:ext cx="6084677" cy="4251667"/>
          </a:xfrm>
          <a:prstGeom prst="rect">
            <a:avLst/>
          </a:prstGeom>
          <a:ln w="25400">
            <a:solidFill>
              <a:schemeClr val="accent1"/>
            </a:solidFill>
            <a:prstDash val="dash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100" dirty="0">
                <a:hlinkClick r:id="rId29"/>
              </a:rPr>
              <a:t>123apps.com</a:t>
            </a:r>
          </a:p>
          <a:p>
            <a:pPr>
              <a:lnSpc>
                <a:spcPct val="100000"/>
              </a:lnSpc>
              <a:spcBef>
                <a:spcPts val="0"/>
              </a:spcBef>
            </a:pPr>
            <a:r>
              <a:rPr lang="fr-FR" sz="1100" dirty="0">
                <a:hlinkClick r:id="rId29"/>
              </a:rPr>
              <a:t>Mp3cut.net</a:t>
            </a:r>
            <a:endParaRPr lang="fr-FR" sz="1100" dirty="0"/>
          </a:p>
          <a:p>
            <a:pPr>
              <a:lnSpc>
                <a:spcPct val="100000"/>
              </a:lnSpc>
              <a:spcBef>
                <a:spcPts val="0"/>
              </a:spcBef>
            </a:pPr>
            <a:r>
              <a:rPr lang="fr-FR" sz="1100" dirty="0">
                <a:hlinkClick r:id="rId30"/>
              </a:rPr>
              <a:t>Online-audio-converter.com</a:t>
            </a:r>
            <a:endParaRPr lang="fr-FR" sz="1100" dirty="0"/>
          </a:p>
          <a:p>
            <a:pPr>
              <a:lnSpc>
                <a:spcPct val="100000"/>
              </a:lnSpc>
              <a:spcBef>
                <a:spcPts val="0"/>
              </a:spcBef>
            </a:pPr>
            <a:r>
              <a:rPr lang="fr-FR" sz="1100" dirty="0">
                <a:hlinkClick r:id="rId31"/>
              </a:rPr>
              <a:t>Audio-joiner.com</a:t>
            </a:r>
            <a:endParaRPr lang="fr-FR" sz="1100" dirty="0"/>
          </a:p>
          <a:p>
            <a:pPr>
              <a:lnSpc>
                <a:spcPct val="100000"/>
              </a:lnSpc>
              <a:spcBef>
                <a:spcPts val="0"/>
              </a:spcBef>
            </a:pPr>
            <a:r>
              <a:rPr lang="fr-FR" sz="1100" dirty="0">
                <a:hlinkClick r:id="rId32"/>
              </a:rPr>
              <a:t>Online-voice-recorder.com</a:t>
            </a:r>
            <a:endParaRPr lang="fr-FR" sz="1100" dirty="0"/>
          </a:p>
          <a:p>
            <a:pPr>
              <a:lnSpc>
                <a:spcPct val="100000"/>
              </a:lnSpc>
              <a:spcBef>
                <a:spcPts val="0"/>
              </a:spcBef>
            </a:pPr>
            <a:r>
              <a:rPr lang="fr-FR" sz="1100" dirty="0">
                <a:hlinkClick r:id="rId33"/>
              </a:rPr>
              <a:t>Onlinevideoconverter.com</a:t>
            </a:r>
            <a:endParaRPr lang="fr-FR" sz="1100" dirty="0"/>
          </a:p>
          <a:p>
            <a:pPr>
              <a:lnSpc>
                <a:spcPct val="100000"/>
              </a:lnSpc>
              <a:spcBef>
                <a:spcPts val="0"/>
              </a:spcBef>
            </a:pPr>
            <a:r>
              <a:rPr lang="fr-FR" sz="1100" dirty="0" err="1">
                <a:hlinkClick r:id="rId34"/>
              </a:rPr>
              <a:t>Twistedwave</a:t>
            </a:r>
            <a:endParaRPr lang="fr-FR" sz="1100" dirty="0"/>
          </a:p>
          <a:p>
            <a:pPr>
              <a:lnSpc>
                <a:spcPct val="100000"/>
              </a:lnSpc>
              <a:spcBef>
                <a:spcPts val="0"/>
              </a:spcBef>
            </a:pPr>
            <a:r>
              <a:rPr lang="fr-FR" sz="1100" dirty="0" err="1">
                <a:hlinkClick r:id="rId35"/>
              </a:rPr>
              <a:t>Vocaroo</a:t>
            </a:r>
            <a:endParaRPr lang="fr-FR" sz="1100" dirty="0"/>
          </a:p>
          <a:p>
            <a:pPr>
              <a:lnSpc>
                <a:spcPct val="100000"/>
              </a:lnSpc>
              <a:spcBef>
                <a:spcPts val="0"/>
              </a:spcBef>
            </a:pPr>
            <a:r>
              <a:rPr lang="fr-FR" sz="1100" dirty="0" err="1">
                <a:hlinkClick r:id="rId36"/>
              </a:rPr>
              <a:t>Talktyper</a:t>
            </a:r>
            <a:endParaRPr lang="fr-FR" sz="1100" dirty="0"/>
          </a:p>
          <a:p>
            <a:pPr>
              <a:lnSpc>
                <a:spcPct val="100000"/>
              </a:lnSpc>
              <a:spcBef>
                <a:spcPts val="0"/>
              </a:spcBef>
            </a:pPr>
            <a:r>
              <a:rPr lang="fr-FR" sz="1100" dirty="0">
                <a:hlinkClick r:id="rId37"/>
              </a:rPr>
              <a:t>Dictation.io</a:t>
            </a:r>
            <a:endParaRPr lang="fr-FR" sz="1100" dirty="0"/>
          </a:p>
          <a:p>
            <a:pPr>
              <a:lnSpc>
                <a:spcPct val="100000"/>
              </a:lnSpc>
              <a:spcBef>
                <a:spcPts val="0"/>
              </a:spcBef>
            </a:pPr>
            <a:r>
              <a:rPr lang="fr-FR" sz="1100" dirty="0" err="1">
                <a:hlinkClick r:id="rId38"/>
              </a:rPr>
              <a:t>Otranscribe</a:t>
            </a:r>
            <a:endParaRPr lang="fr-FR" sz="1100" dirty="0"/>
          </a:p>
          <a:p>
            <a:pPr>
              <a:lnSpc>
                <a:spcPct val="100000"/>
              </a:lnSpc>
              <a:spcBef>
                <a:spcPts val="0"/>
              </a:spcBef>
            </a:pPr>
            <a:r>
              <a:rPr lang="fr-FR" sz="1100" dirty="0">
                <a:hlinkClick r:id="rId39"/>
              </a:rPr>
              <a:t>Cloud.google.com/speech-to-</a:t>
            </a:r>
            <a:r>
              <a:rPr lang="fr-FR" sz="1100" dirty="0" err="1">
                <a:hlinkClick r:id="rId39"/>
              </a:rPr>
              <a:t>text</a:t>
            </a:r>
            <a:endParaRPr lang="fr-FR" sz="1100" dirty="0"/>
          </a:p>
          <a:p>
            <a:pPr>
              <a:lnSpc>
                <a:spcPct val="100000"/>
              </a:lnSpc>
              <a:spcBef>
                <a:spcPts val="0"/>
              </a:spcBef>
            </a:pPr>
            <a:r>
              <a:rPr lang="fr-FR" sz="1100" dirty="0" err="1">
                <a:hlinkClick r:id="rId40"/>
              </a:rPr>
              <a:t>Authôt</a:t>
            </a:r>
            <a:endParaRPr lang="fr-FR" sz="1100" dirty="0"/>
          </a:p>
          <a:p>
            <a:pPr>
              <a:lnSpc>
                <a:spcPct val="100000"/>
              </a:lnSpc>
              <a:spcBef>
                <a:spcPts val="0"/>
              </a:spcBef>
            </a:pPr>
            <a:r>
              <a:rPr lang="fr-FR" sz="1100" dirty="0" err="1">
                <a:hlinkClick r:id="rId41"/>
              </a:rPr>
              <a:t>Acapela</a:t>
            </a:r>
            <a:r>
              <a:rPr lang="fr-FR" sz="1100" dirty="0">
                <a:hlinkClick r:id="rId41"/>
              </a:rPr>
              <a:t>-box</a:t>
            </a:r>
            <a:endParaRPr lang="fr-FR" sz="1100" dirty="0"/>
          </a:p>
          <a:p>
            <a:pPr>
              <a:lnSpc>
                <a:spcPct val="100000"/>
              </a:lnSpc>
              <a:spcBef>
                <a:spcPts val="0"/>
              </a:spcBef>
            </a:pPr>
            <a:r>
              <a:rPr lang="fr-FR" sz="1100" dirty="0" err="1">
                <a:hlinkClick r:id="rId42"/>
              </a:rPr>
              <a:t>Ispeech</a:t>
            </a:r>
            <a:endParaRPr lang="fr-FR" sz="1100" dirty="0"/>
          </a:p>
          <a:p>
            <a:pPr>
              <a:lnSpc>
                <a:spcPct val="100000"/>
              </a:lnSpc>
              <a:spcBef>
                <a:spcPts val="0"/>
              </a:spcBef>
            </a:pPr>
            <a:r>
              <a:rPr lang="fr-FR" sz="1100" dirty="0" err="1">
                <a:hlinkClick r:id="rId43"/>
              </a:rPr>
              <a:t>Sylaps</a:t>
            </a:r>
            <a:endParaRPr lang="fr-FR" sz="1100" dirty="0"/>
          </a:p>
          <a:p>
            <a:pPr>
              <a:lnSpc>
                <a:spcPct val="100000"/>
              </a:lnSpc>
              <a:spcBef>
                <a:spcPts val="0"/>
              </a:spcBef>
            </a:pPr>
            <a:r>
              <a:rPr lang="fr-FR" sz="1100" dirty="0">
                <a:hlinkClick r:id="rId44"/>
              </a:rPr>
              <a:t>Zoom.us</a:t>
            </a:r>
            <a:endParaRPr lang="fr-FR" sz="1100" dirty="0"/>
          </a:p>
          <a:p>
            <a:pPr>
              <a:lnSpc>
                <a:spcPct val="100000"/>
              </a:lnSpc>
              <a:spcBef>
                <a:spcPts val="0"/>
              </a:spcBef>
            </a:pPr>
            <a:r>
              <a:rPr lang="fr-FR" sz="1100" dirty="0" err="1">
                <a:hlinkClick r:id="rId45"/>
              </a:rPr>
              <a:t>Jitsi</a:t>
            </a:r>
            <a:endParaRPr lang="fr-FR" sz="1100" dirty="0"/>
          </a:p>
          <a:p>
            <a:pPr>
              <a:lnSpc>
                <a:spcPct val="100000"/>
              </a:lnSpc>
              <a:spcBef>
                <a:spcPts val="0"/>
              </a:spcBef>
            </a:pPr>
            <a:r>
              <a:rPr lang="fr-FR" sz="1100" dirty="0" err="1">
                <a:hlinkClick r:id="rId46"/>
              </a:rPr>
              <a:t>Whereby</a:t>
            </a:r>
            <a:endParaRPr lang="fr-FR" sz="1100" dirty="0"/>
          </a:p>
          <a:p>
            <a:pPr>
              <a:lnSpc>
                <a:spcPct val="100000"/>
              </a:lnSpc>
              <a:spcBef>
                <a:spcPts val="0"/>
              </a:spcBef>
            </a:pPr>
            <a:r>
              <a:rPr lang="fr-FR" sz="1100" dirty="0">
                <a:hlinkClick r:id="rId47"/>
              </a:rPr>
              <a:t>Talky.io</a:t>
            </a:r>
            <a:endParaRPr lang="fr-FR" sz="1100" dirty="0"/>
          </a:p>
          <a:p>
            <a:pPr>
              <a:lnSpc>
                <a:spcPct val="100000"/>
              </a:lnSpc>
              <a:spcBef>
                <a:spcPts val="0"/>
              </a:spcBef>
            </a:pPr>
            <a:r>
              <a:rPr lang="fr-FR" sz="1100" dirty="0">
                <a:hlinkClick r:id="rId48"/>
              </a:rPr>
              <a:t>Join.me</a:t>
            </a:r>
            <a:endParaRPr lang="fr-FR" sz="1100" dirty="0"/>
          </a:p>
          <a:p>
            <a:pPr>
              <a:lnSpc>
                <a:spcPct val="100000"/>
              </a:lnSpc>
              <a:spcBef>
                <a:spcPts val="0"/>
              </a:spcBef>
            </a:pPr>
            <a:r>
              <a:rPr lang="fr-FR" sz="1100" dirty="0" err="1">
                <a:hlinkClick r:id="rId49"/>
              </a:rPr>
              <a:t>Screencast</a:t>
            </a:r>
            <a:r>
              <a:rPr lang="fr-FR" sz="1100" dirty="0">
                <a:hlinkClick r:id="rId49"/>
              </a:rPr>
              <a:t> O Matic</a:t>
            </a:r>
            <a:endParaRPr lang="fr-FR" sz="1100" dirty="0"/>
          </a:p>
          <a:p>
            <a:pPr>
              <a:lnSpc>
                <a:spcPct val="100000"/>
              </a:lnSpc>
              <a:spcBef>
                <a:spcPts val="0"/>
              </a:spcBef>
            </a:pPr>
            <a:r>
              <a:rPr lang="fr-FR" sz="1100" dirty="0" err="1">
                <a:hlinkClick r:id="rId50"/>
              </a:rPr>
              <a:t>Animaker</a:t>
            </a:r>
            <a:endParaRPr lang="fr-FR" sz="1100" dirty="0"/>
          </a:p>
          <a:p>
            <a:pPr>
              <a:lnSpc>
                <a:spcPct val="100000"/>
              </a:lnSpc>
              <a:spcBef>
                <a:spcPts val="0"/>
              </a:spcBef>
            </a:pPr>
            <a:r>
              <a:rPr lang="fr-FR" sz="1100" dirty="0" err="1">
                <a:hlinkClick r:id="rId51"/>
              </a:rPr>
              <a:t>Wevideo</a:t>
            </a:r>
            <a:r>
              <a:rPr lang="fr-FR" sz="1100" dirty="0"/>
              <a:t> </a:t>
            </a:r>
          </a:p>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p:txBody>
      </p:sp>
    </p:spTree>
    <p:extLst>
      <p:ext uri="{BB962C8B-B14F-4D97-AF65-F5344CB8AC3E}">
        <p14:creationId xmlns:p14="http://schemas.microsoft.com/office/powerpoint/2010/main" val="402246915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75758"/>
            <a:ext cx="11661321" cy="584397"/>
          </a:xfrm>
        </p:spPr>
        <p:txBody>
          <a:bodyPr>
            <a:normAutofit/>
          </a:bodyPr>
          <a:lstStyle/>
          <a:p>
            <a:r>
              <a:rPr lang="fr-FR" sz="2800" dirty="0"/>
              <a:t>Sitographie (3)</a:t>
            </a:r>
          </a:p>
        </p:txBody>
      </p:sp>
      <p:sp>
        <p:nvSpPr>
          <p:cNvPr id="3" name="Espace réservé du contenu 2"/>
          <p:cNvSpPr>
            <a:spLocks noGrp="1"/>
          </p:cNvSpPr>
          <p:nvPr>
            <p:ph idx="1"/>
          </p:nvPr>
        </p:nvSpPr>
        <p:spPr>
          <a:xfrm>
            <a:off x="315686" y="1491916"/>
            <a:ext cx="5399314" cy="5003221"/>
          </a:xfrm>
          <a:ln w="25400">
            <a:solidFill>
              <a:schemeClr val="accent1"/>
            </a:solidFill>
            <a:prstDash val="dashDot"/>
          </a:ln>
        </p:spPr>
        <p:txBody>
          <a:bodyPr>
            <a:noAutofit/>
          </a:bodyPr>
          <a:lstStyle/>
          <a:p>
            <a:pPr>
              <a:lnSpc>
                <a:spcPct val="100000"/>
              </a:lnSpc>
              <a:spcBef>
                <a:spcPts val="0"/>
              </a:spcBef>
            </a:pPr>
            <a:r>
              <a:rPr lang="en-US" sz="1100" dirty="0"/>
              <a:t>CC Search. 300 millions </a:t>
            </a:r>
            <a:r>
              <a:rPr lang="en-US" sz="1100" dirty="0" err="1"/>
              <a:t>d’images</a:t>
            </a:r>
            <a:r>
              <a:rPr lang="en-US" sz="1100" dirty="0"/>
              <a:t> </a:t>
            </a:r>
            <a:r>
              <a:rPr lang="en-US" sz="1100" dirty="0" err="1"/>
              <a:t>en</a:t>
            </a:r>
            <a:r>
              <a:rPr lang="en-US" sz="1100" dirty="0"/>
              <a:t> creative commons </a:t>
            </a:r>
          </a:p>
          <a:p>
            <a:pPr>
              <a:lnSpc>
                <a:spcPct val="100000"/>
              </a:lnSpc>
              <a:spcBef>
                <a:spcPts val="0"/>
              </a:spcBef>
            </a:pPr>
            <a:r>
              <a:rPr lang="fr-FR" sz="1100" dirty="0">
                <a:hlinkClick r:id="rId3"/>
              </a:rPr>
              <a:t>Trouver des photos gratuites et libres de droits avec ces 3 </a:t>
            </a:r>
            <a:r>
              <a:rPr lang="fr-FR" sz="1100" dirty="0" err="1">
                <a:hlinkClick r:id="rId3"/>
              </a:rPr>
              <a:t>meta</a:t>
            </a:r>
            <a:r>
              <a:rPr lang="fr-FR" sz="1100" dirty="0">
                <a:hlinkClick r:id="rId3"/>
              </a:rPr>
              <a:t> moteurs de recherche</a:t>
            </a:r>
            <a:endParaRPr lang="fr-FR" sz="1100" dirty="0"/>
          </a:p>
          <a:p>
            <a:pPr>
              <a:lnSpc>
                <a:spcPct val="100000"/>
              </a:lnSpc>
              <a:spcBef>
                <a:spcPts val="0"/>
              </a:spcBef>
            </a:pPr>
            <a:r>
              <a:rPr lang="fr-FR" sz="1100" dirty="0">
                <a:hlinkClick r:id="rId4"/>
              </a:rPr>
              <a:t>7 nouveaux outils pour réaliser des collages photo en ligne</a:t>
            </a:r>
            <a:endParaRPr lang="fr-FR" sz="1100" dirty="0"/>
          </a:p>
          <a:p>
            <a:pPr>
              <a:lnSpc>
                <a:spcPct val="100000"/>
              </a:lnSpc>
              <a:spcBef>
                <a:spcPts val="0"/>
              </a:spcBef>
            </a:pPr>
            <a:r>
              <a:rPr lang="fr-FR" sz="1100" dirty="0">
                <a:hlinkClick r:id="rId5"/>
              </a:rPr>
              <a:t>5 sites pour trouver dessins et illustrations libres de droits</a:t>
            </a:r>
            <a:endParaRPr lang="fr-FR" sz="1100" dirty="0"/>
          </a:p>
          <a:p>
            <a:pPr>
              <a:lnSpc>
                <a:spcPct val="100000"/>
              </a:lnSpc>
              <a:spcBef>
                <a:spcPts val="0"/>
              </a:spcBef>
            </a:pPr>
            <a:r>
              <a:rPr lang="fr-FR" sz="1100" dirty="0" err="1">
                <a:hlinkClick r:id="rId6"/>
              </a:rPr>
              <a:t>Canva</a:t>
            </a:r>
            <a:r>
              <a:rPr lang="fr-FR" sz="1100" dirty="0">
                <a:hlinkClick r:id="rId6"/>
              </a:rPr>
              <a:t>. Une alternative pour la création de vos diaporamas et présentations</a:t>
            </a:r>
            <a:endParaRPr lang="fr-FR" sz="1100" dirty="0"/>
          </a:p>
          <a:p>
            <a:pPr>
              <a:lnSpc>
                <a:spcPct val="100000"/>
              </a:lnSpc>
              <a:spcBef>
                <a:spcPts val="0"/>
              </a:spcBef>
            </a:pPr>
            <a:r>
              <a:rPr lang="fr-FR" sz="1100" dirty="0">
                <a:hlinkClick r:id="rId7"/>
              </a:rPr>
              <a:t>3 outils en ligne pour flouter une photo</a:t>
            </a:r>
            <a:endParaRPr lang="fr-FR" sz="1100" dirty="0"/>
          </a:p>
          <a:p>
            <a:pPr>
              <a:lnSpc>
                <a:spcPct val="100000"/>
              </a:lnSpc>
              <a:spcBef>
                <a:spcPts val="0"/>
              </a:spcBef>
            </a:pPr>
            <a:r>
              <a:rPr lang="fr-FR" sz="1100" dirty="0">
                <a:hlinkClick r:id="rId8"/>
              </a:rPr>
              <a:t>Outil d'aide à la scénarisation pédagogique</a:t>
            </a:r>
            <a:endParaRPr lang="fr-FR" sz="1100" dirty="0"/>
          </a:p>
          <a:p>
            <a:pPr>
              <a:lnSpc>
                <a:spcPct val="100000"/>
              </a:lnSpc>
              <a:spcBef>
                <a:spcPts val="0"/>
              </a:spcBef>
            </a:pPr>
            <a:r>
              <a:rPr lang="fr-FR" sz="1100" dirty="0">
                <a:hlinkClick r:id="rId9"/>
              </a:rPr>
              <a:t>Quel logiciel pour écrire un </a:t>
            </a:r>
            <a:r>
              <a:rPr lang="fr-FR" sz="1100" dirty="0" err="1">
                <a:hlinkClick r:id="rId9"/>
              </a:rPr>
              <a:t>storyboard</a:t>
            </a:r>
            <a:r>
              <a:rPr lang="fr-FR" sz="1100" dirty="0">
                <a:hlinkClick r:id="rId9"/>
              </a:rPr>
              <a:t> est le plus recommandé ?</a:t>
            </a:r>
            <a:endParaRPr lang="fr-FR" sz="1100" dirty="0"/>
          </a:p>
          <a:p>
            <a:pPr>
              <a:lnSpc>
                <a:spcPct val="100000"/>
              </a:lnSpc>
              <a:spcBef>
                <a:spcPts val="0"/>
              </a:spcBef>
            </a:pPr>
            <a:r>
              <a:rPr lang="fr-FR" sz="1100" dirty="0">
                <a:hlinkClick r:id="rId10"/>
              </a:rPr>
              <a:t>Définition et exemples de </a:t>
            </a:r>
            <a:r>
              <a:rPr lang="fr-FR" sz="1100" dirty="0" err="1">
                <a:hlinkClick r:id="rId10"/>
              </a:rPr>
              <a:t>storyboard</a:t>
            </a:r>
            <a:endParaRPr lang="fr-FR" sz="1100" dirty="0"/>
          </a:p>
          <a:p>
            <a:pPr>
              <a:lnSpc>
                <a:spcPct val="100000"/>
              </a:lnSpc>
              <a:spcBef>
                <a:spcPts val="0"/>
              </a:spcBef>
            </a:pPr>
            <a:r>
              <a:rPr lang="fr-FR" sz="1100" dirty="0">
                <a:hlinkClick r:id="rId11"/>
              </a:rPr>
              <a:t>Microphone</a:t>
            </a:r>
            <a:endParaRPr lang="fr-FR" sz="1100" dirty="0"/>
          </a:p>
          <a:p>
            <a:pPr>
              <a:lnSpc>
                <a:spcPct val="100000"/>
              </a:lnSpc>
              <a:spcBef>
                <a:spcPts val="0"/>
              </a:spcBef>
            </a:pPr>
            <a:r>
              <a:rPr lang="fr-FR" sz="1100" dirty="0">
                <a:hlinkClick r:id="rId12"/>
              </a:rPr>
              <a:t>Comprendre les Directivités des Microphones (Cardioïde, Omni…)</a:t>
            </a:r>
            <a:endParaRPr lang="fr-FR" sz="1100" dirty="0"/>
          </a:p>
          <a:p>
            <a:pPr>
              <a:lnSpc>
                <a:spcPct val="100000"/>
              </a:lnSpc>
              <a:spcBef>
                <a:spcPts val="0"/>
              </a:spcBef>
            </a:pPr>
            <a:r>
              <a:rPr lang="fr-FR" sz="1100" dirty="0">
                <a:hlinkClick r:id="rId13"/>
              </a:rPr>
              <a:t>Microphones de Studio : le Guide Complet</a:t>
            </a:r>
            <a:endParaRPr lang="fr-FR" sz="1100" dirty="0"/>
          </a:p>
          <a:p>
            <a:pPr>
              <a:lnSpc>
                <a:spcPct val="100000"/>
              </a:lnSpc>
              <a:spcBef>
                <a:spcPts val="0"/>
              </a:spcBef>
            </a:pPr>
            <a:r>
              <a:rPr lang="fr-FR" sz="1100" dirty="0">
                <a:hlinkClick r:id="rId14" tooltip="Lien permanent : Choisir le bon micro pour votre tournage vidéo"/>
              </a:rPr>
              <a:t>Choisir le bon micro pour votre tournage vidéo </a:t>
            </a:r>
            <a:endParaRPr lang="fr-FR" sz="1100" dirty="0"/>
          </a:p>
          <a:p>
            <a:pPr>
              <a:lnSpc>
                <a:spcPct val="100000"/>
              </a:lnSpc>
              <a:spcBef>
                <a:spcPts val="0"/>
              </a:spcBef>
            </a:pPr>
            <a:r>
              <a:rPr lang="fr-FR" sz="1100" dirty="0">
                <a:hlinkClick r:id="rId15"/>
              </a:rPr>
              <a:t>Quel est le meilleur micro de studio ?</a:t>
            </a:r>
            <a:endParaRPr lang="fr-FR" sz="1100" dirty="0"/>
          </a:p>
          <a:p>
            <a:pPr>
              <a:lnSpc>
                <a:spcPct val="100000"/>
              </a:lnSpc>
              <a:spcBef>
                <a:spcPts val="0"/>
              </a:spcBef>
            </a:pPr>
            <a:r>
              <a:rPr lang="fr-FR" sz="1100" dirty="0">
                <a:hlinkClick r:id="rId16"/>
              </a:rPr>
              <a:t>Filtre anti-pop : Le guide complet pour votre Home-studio</a:t>
            </a:r>
            <a:endParaRPr lang="fr-FR" sz="1100" dirty="0"/>
          </a:p>
          <a:p>
            <a:pPr>
              <a:lnSpc>
                <a:spcPct val="100000"/>
              </a:lnSpc>
              <a:spcBef>
                <a:spcPts val="0"/>
              </a:spcBef>
            </a:pPr>
            <a:r>
              <a:rPr lang="fr-FR" sz="1100" dirty="0" smtClean="0">
                <a:hlinkClick r:id="rId17"/>
              </a:rPr>
              <a:t>Blog de conseils pour devenir réalisateur</a:t>
            </a:r>
            <a:endParaRPr lang="fr-FR" sz="1100" dirty="0" smtClean="0"/>
          </a:p>
          <a:p>
            <a:pPr>
              <a:lnSpc>
                <a:spcPct val="100000"/>
              </a:lnSpc>
              <a:spcBef>
                <a:spcPts val="0"/>
              </a:spcBef>
            </a:pPr>
            <a:r>
              <a:rPr lang="fr-FR" sz="1100" dirty="0">
                <a:hlinkClick r:id="rId18"/>
              </a:rPr>
              <a:t>L’angle de vue photo pour gérer l’espace (méthode FACILE II)</a:t>
            </a:r>
            <a:endParaRPr lang="fr-FR" sz="1100" dirty="0"/>
          </a:p>
          <a:p>
            <a:pPr>
              <a:lnSpc>
                <a:spcPct val="100000"/>
              </a:lnSpc>
              <a:spcBef>
                <a:spcPts val="0"/>
              </a:spcBef>
            </a:pPr>
            <a:r>
              <a:rPr lang="fr-FR" sz="1100" dirty="0">
                <a:hlinkClick r:id="rId19"/>
              </a:rPr>
              <a:t>Photo – Plongée et contre-plongée</a:t>
            </a:r>
            <a:endParaRPr lang="fr-FR" sz="1100" dirty="0"/>
          </a:p>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a:p>
            <a:pPr marL="0" indent="0">
              <a:lnSpc>
                <a:spcPct val="100000"/>
              </a:lnSpc>
              <a:spcBef>
                <a:spcPts val="0"/>
              </a:spcBef>
              <a:buNone/>
            </a:pPr>
            <a:endParaRPr lang="fr-FR" sz="1100" dirty="0"/>
          </a:p>
          <a:p>
            <a:pPr marL="0" indent="0">
              <a:buNone/>
            </a:pPr>
            <a:endParaRPr lang="fr-FR" sz="11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152</a:t>
            </a:fld>
            <a:endParaRPr lang="fr-FR"/>
          </a:p>
        </p:txBody>
      </p:sp>
      <p:sp>
        <p:nvSpPr>
          <p:cNvPr id="6" name="Espace réservé du contenu 2"/>
          <p:cNvSpPr txBox="1">
            <a:spLocks/>
          </p:cNvSpPr>
          <p:nvPr/>
        </p:nvSpPr>
        <p:spPr>
          <a:xfrm>
            <a:off x="5892281" y="2243470"/>
            <a:ext cx="6084677" cy="4251667"/>
          </a:xfrm>
          <a:prstGeom prst="rect">
            <a:avLst/>
          </a:prstGeom>
          <a:ln w="25400">
            <a:solidFill>
              <a:schemeClr val="accent1"/>
            </a:solidFill>
            <a:prstDash val="dashDot"/>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a:p>
            <a:pPr>
              <a:lnSpc>
                <a:spcPct val="100000"/>
              </a:lnSpc>
              <a:spcBef>
                <a:spcPts val="0"/>
              </a:spcBef>
            </a:pPr>
            <a:endParaRPr lang="fr-FR" sz="1100" dirty="0"/>
          </a:p>
        </p:txBody>
      </p:sp>
      <p:pic>
        <p:nvPicPr>
          <p:cNvPr id="7" name="Imag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64649" y="2562445"/>
            <a:ext cx="5107881" cy="3591478"/>
          </a:xfrm>
          <a:prstGeom prst="rect">
            <a:avLst/>
          </a:prstGeom>
        </p:spPr>
      </p:pic>
    </p:spTree>
    <p:extLst>
      <p:ext uri="{BB962C8B-B14F-4D97-AF65-F5344CB8AC3E}">
        <p14:creationId xmlns:p14="http://schemas.microsoft.com/office/powerpoint/2010/main" val="40220366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07518"/>
            <a:ext cx="11661321" cy="841602"/>
          </a:xfrm>
        </p:spPr>
        <p:txBody>
          <a:bodyPr>
            <a:normAutofit/>
          </a:bodyPr>
          <a:lstStyle/>
          <a:p>
            <a:r>
              <a:rPr lang="fr-FR" sz="2800" dirty="0"/>
              <a:t>Crédits </a:t>
            </a:r>
            <a:r>
              <a:rPr lang="fr-FR" sz="2800" dirty="0" smtClean="0"/>
              <a:t>photos </a:t>
            </a:r>
            <a:r>
              <a:rPr lang="fr-FR" sz="1300" dirty="0" smtClean="0"/>
              <a:t>(autres que celles indiquées sur les diapositives concernées)</a:t>
            </a:r>
            <a:endParaRPr lang="fr-FR" sz="1300" dirty="0"/>
          </a:p>
        </p:txBody>
      </p:sp>
      <p:sp>
        <p:nvSpPr>
          <p:cNvPr id="3" name="Espace réservé du contenu 2"/>
          <p:cNvSpPr>
            <a:spLocks noGrp="1"/>
          </p:cNvSpPr>
          <p:nvPr>
            <p:ph idx="1"/>
          </p:nvPr>
        </p:nvSpPr>
        <p:spPr>
          <a:xfrm>
            <a:off x="315686" y="1491916"/>
            <a:ext cx="10248040" cy="5003221"/>
          </a:xfrm>
          <a:ln w="25400">
            <a:solidFill>
              <a:schemeClr val="accent1"/>
            </a:solidFill>
            <a:prstDash val="dashDot"/>
          </a:ln>
        </p:spPr>
        <p:txBody>
          <a:bodyPr>
            <a:noAutofit/>
          </a:bodyPr>
          <a:lstStyle/>
          <a:p>
            <a:endParaRPr lang="fr-FR" sz="1600" dirty="0"/>
          </a:p>
          <a:p>
            <a:r>
              <a:rPr lang="en-US" sz="1600" dirty="0">
                <a:hlinkClick r:id="rId3"/>
              </a:rPr>
              <a:t>Car by </a:t>
            </a:r>
            <a:r>
              <a:rPr lang="en-US" sz="1600" dirty="0" err="1">
                <a:hlinkClick r:id="rId3"/>
              </a:rPr>
              <a:t>Fasobrun</a:t>
            </a:r>
            <a:r>
              <a:rPr lang="en-US" sz="1600" dirty="0">
                <a:hlinkClick r:id="rId3"/>
              </a:rPr>
              <a:t> Jamil from the Noun Project</a:t>
            </a:r>
            <a:r>
              <a:rPr lang="en-US" sz="1600" dirty="0"/>
              <a:t> (</a:t>
            </a:r>
            <a:r>
              <a:rPr lang="en-US" sz="1600" dirty="0" err="1"/>
              <a:t>diapositive</a:t>
            </a:r>
            <a:r>
              <a:rPr lang="en-US" sz="1600" dirty="0"/>
              <a:t> 10) </a:t>
            </a:r>
          </a:p>
          <a:p>
            <a:r>
              <a:rPr lang="en-US" sz="1600" dirty="0">
                <a:hlinkClick r:id="rId4"/>
              </a:rPr>
              <a:t>Sun by </a:t>
            </a:r>
            <a:r>
              <a:rPr lang="en-US" sz="1600" dirty="0" err="1">
                <a:hlinkClick r:id="rId4"/>
              </a:rPr>
              <a:t>SELicon</a:t>
            </a:r>
            <a:r>
              <a:rPr lang="en-US" sz="1600" dirty="0">
                <a:hlinkClick r:id="rId4"/>
              </a:rPr>
              <a:t> from the Noun Project</a:t>
            </a:r>
            <a:r>
              <a:rPr lang="en-US" sz="1600" dirty="0"/>
              <a:t> (</a:t>
            </a:r>
            <a:r>
              <a:rPr lang="en-US" sz="1600" dirty="0" err="1"/>
              <a:t>diapositive</a:t>
            </a:r>
            <a:r>
              <a:rPr lang="en-US" sz="1600" dirty="0"/>
              <a:t> 10)</a:t>
            </a:r>
          </a:p>
          <a:p>
            <a:r>
              <a:rPr lang="fr-FR" sz="1600" dirty="0"/>
              <a:t>Cercle chromatique  : Par </a:t>
            </a:r>
            <a:r>
              <a:rPr lang="fr-FR" sz="1600" dirty="0" err="1"/>
              <a:t>Ryb-colorwheel.svg</a:t>
            </a:r>
            <a:r>
              <a:rPr lang="fr-FR" sz="1600" dirty="0"/>
              <a:t>: </a:t>
            </a:r>
            <a:r>
              <a:rPr lang="fr-FR" sz="1600" dirty="0" err="1"/>
              <a:t>Unknownderivative</a:t>
            </a:r>
            <a:r>
              <a:rPr lang="fr-FR" sz="1600" dirty="0"/>
              <a:t> </a:t>
            </a:r>
            <a:r>
              <a:rPr lang="fr-FR" sz="1600" dirty="0" err="1"/>
              <a:t>work</a:t>
            </a:r>
            <a:r>
              <a:rPr lang="fr-FR" sz="1600" dirty="0"/>
              <a:t>: </a:t>
            </a:r>
            <a:r>
              <a:rPr lang="fr-FR" sz="1600" dirty="0" err="1"/>
              <a:t>Supermerill</a:t>
            </a:r>
            <a:r>
              <a:rPr lang="fr-FR" sz="1600" dirty="0"/>
              <a:t> (talk) — </a:t>
            </a:r>
            <a:r>
              <a:rPr lang="fr-FR" sz="1600" dirty="0" err="1"/>
              <a:t>Ryb-colorwheel.svg</a:t>
            </a:r>
            <a:r>
              <a:rPr lang="fr-FR" sz="1600" dirty="0"/>
              <a:t>, CC BY-SA 3.0, </a:t>
            </a:r>
            <a:r>
              <a:rPr lang="fr-FR" sz="1600" dirty="0">
                <a:hlinkClick r:id="rId5"/>
              </a:rPr>
              <a:t>https://commons.wikimedia.org/w/index.php?curid=12476634</a:t>
            </a:r>
            <a:r>
              <a:rPr lang="fr-FR" sz="1600" dirty="0"/>
              <a:t> (diapositive 12)</a:t>
            </a:r>
          </a:p>
          <a:p>
            <a:r>
              <a:rPr lang="fr-FR" sz="1600" dirty="0"/>
              <a:t>Espace L*a*b* : </a:t>
            </a:r>
            <a:r>
              <a:rPr lang="fr-FR" sz="1600" dirty="0" err="1">
                <a:hlinkClick r:id="rId6"/>
              </a:rPr>
              <a:t>Nilsjohan~commonswiki</a:t>
            </a:r>
            <a:r>
              <a:rPr lang="fr-FR" sz="1600" dirty="0"/>
              <a:t> (diapositive 26)</a:t>
            </a:r>
          </a:p>
          <a:p>
            <a:r>
              <a:rPr lang="fr-FR" sz="1600" dirty="0"/>
              <a:t>Pixel mort : </a:t>
            </a:r>
            <a:r>
              <a:rPr lang="fr-FR" sz="1600" dirty="0" err="1">
                <a:latin typeface="Roboto Condensed" panose="02000000000000000000" pitchFamily="2" charset="0"/>
                <a:ea typeface="Roboto Condensed" panose="02000000000000000000" pitchFamily="2" charset="0"/>
                <a:cs typeface="Roboto Condensed" panose="02000000000000000000" pitchFamily="2" charset="0"/>
              </a:rPr>
              <a:t>Selçuk</a:t>
            </a:r>
            <a:r>
              <a:rPr lang="fr-FR" sz="1600" dirty="0">
                <a:latin typeface="Roboto Condensed" panose="02000000000000000000" pitchFamily="2" charset="0"/>
                <a:ea typeface="Roboto Condensed" panose="02000000000000000000" pitchFamily="2" charset="0"/>
                <a:cs typeface="Roboto Condensed" panose="02000000000000000000" pitchFamily="2" charset="0"/>
              </a:rPr>
              <a:t> Oral (</a:t>
            </a:r>
            <a:r>
              <a:rPr lang="fr-FR" sz="1600" dirty="0" err="1">
                <a:latin typeface="Roboto Condensed" panose="02000000000000000000" pitchFamily="2" charset="0"/>
                <a:ea typeface="Roboto Condensed" panose="02000000000000000000" pitchFamily="2" charset="0"/>
                <a:cs typeface="Roboto Condensed" panose="02000000000000000000" pitchFamily="2" charset="0"/>
                <a:hlinkClick r:id="rId7" tooltip="User:Drumex"/>
              </a:rPr>
              <a:t>drumex</a:t>
            </a:r>
            <a:r>
              <a:rPr lang="fr-FR" sz="1600" dirty="0">
                <a:latin typeface="Roboto Condensed" panose="02000000000000000000" pitchFamily="2" charset="0"/>
                <a:ea typeface="Roboto Condensed" panose="02000000000000000000" pitchFamily="2" charset="0"/>
                <a:cs typeface="Roboto Condensed" panose="02000000000000000000" pitchFamily="2" charset="0"/>
              </a:rPr>
              <a:t>) </a:t>
            </a:r>
            <a:r>
              <a:rPr lang="fr-FR" sz="1600" dirty="0"/>
              <a:t>(diapositive 29</a:t>
            </a:r>
            <a:r>
              <a:rPr lang="fr-FR" sz="1600" dirty="0" smtClean="0"/>
              <a:t>)</a:t>
            </a:r>
          </a:p>
          <a:p>
            <a:pPr marL="0" indent="0">
              <a:buNone/>
            </a:pPr>
            <a:endParaRPr lang="fr-FR" sz="1600" dirty="0"/>
          </a:p>
          <a:p>
            <a:endParaRPr lang="fr-FR" sz="1600" dirty="0"/>
          </a:p>
          <a:p>
            <a:pPr marL="0" indent="0">
              <a:buNone/>
            </a:pPr>
            <a:endParaRPr lang="fr-FR" sz="16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153</a:t>
            </a:fld>
            <a:endParaRPr lang="fr-FR"/>
          </a:p>
        </p:txBody>
      </p:sp>
    </p:spTree>
    <p:extLst>
      <p:ext uri="{BB962C8B-B14F-4D97-AF65-F5344CB8AC3E}">
        <p14:creationId xmlns:p14="http://schemas.microsoft.com/office/powerpoint/2010/main" val="64631945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Lexiques</a:t>
            </a:r>
            <a:endParaRPr lang="fr-FR" sz="4000" dirty="0"/>
          </a:p>
        </p:txBody>
      </p:sp>
      <p:sp>
        <p:nvSpPr>
          <p:cNvPr id="3" name="Espace réservé du contenu 2"/>
          <p:cNvSpPr>
            <a:spLocks noGrp="1"/>
          </p:cNvSpPr>
          <p:nvPr>
            <p:ph idx="1"/>
          </p:nvPr>
        </p:nvSpPr>
        <p:spPr>
          <a:xfrm>
            <a:off x="315685" y="1660362"/>
            <a:ext cx="11661321" cy="4532619"/>
          </a:xfrm>
        </p:spPr>
        <p:txBody>
          <a:bodyPr>
            <a:normAutofit/>
          </a:bodyPr>
          <a:lstStyle/>
          <a:p>
            <a:r>
              <a:rPr lang="fr-FR" dirty="0" smtClean="0">
                <a:hlinkClick r:id="rId3"/>
              </a:rPr>
              <a:t>Lexique photographie</a:t>
            </a:r>
            <a:endParaRPr lang="fr-FR" dirty="0"/>
          </a:p>
          <a:p>
            <a:r>
              <a:rPr lang="fr-FR" dirty="0" smtClean="0">
                <a:hlinkClick r:id="rId4" action="ppaction://hlinkfile"/>
              </a:rPr>
              <a:t>Lexique du cinéma</a:t>
            </a:r>
            <a:endParaRPr lang="fr-FR" dirty="0" smtClean="0"/>
          </a:p>
          <a:p>
            <a:r>
              <a:rPr lang="fr-FR" dirty="0" smtClean="0">
                <a:hlinkClick r:id="rId5"/>
              </a:rPr>
              <a:t>10 termes à connaître en vidéo</a:t>
            </a:r>
            <a:endParaRPr lang="fr-FR" dirty="0" smtClean="0"/>
          </a:p>
          <a:p>
            <a:r>
              <a:rPr lang="fr-FR" dirty="0" smtClean="0">
                <a:hlinkClick r:id="rId6"/>
              </a:rPr>
              <a:t>Lexique son</a:t>
            </a: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154</a:t>
            </a:fld>
            <a:endParaRPr lang="fr-FR"/>
          </a:p>
        </p:txBody>
      </p:sp>
    </p:spTree>
    <p:extLst>
      <p:ext uri="{BB962C8B-B14F-4D97-AF65-F5344CB8AC3E}">
        <p14:creationId xmlns:p14="http://schemas.microsoft.com/office/powerpoint/2010/main" val="38898044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Annexes</a:t>
            </a:r>
          </a:p>
        </p:txBody>
      </p:sp>
      <p:sp>
        <p:nvSpPr>
          <p:cNvPr id="3" name="Espace réservé du contenu 2"/>
          <p:cNvSpPr>
            <a:spLocks noGrp="1"/>
          </p:cNvSpPr>
          <p:nvPr>
            <p:ph idx="1"/>
          </p:nvPr>
        </p:nvSpPr>
        <p:spPr>
          <a:xfrm>
            <a:off x="315685" y="1778350"/>
            <a:ext cx="11661321" cy="3376327"/>
          </a:xfrm>
        </p:spPr>
        <p:txBody>
          <a:bodyPr>
            <a:normAutofit/>
          </a:bodyPr>
          <a:lstStyle/>
          <a:p>
            <a:r>
              <a:rPr lang="fr-FR" dirty="0"/>
              <a:t>Annexe 1 : Résolution en dpi selon la taille d’écran </a:t>
            </a:r>
            <a:br>
              <a:rPr lang="fr-FR" dirty="0"/>
            </a:br>
            <a:r>
              <a:rPr lang="fr-FR" dirty="0"/>
              <a:t>au format 16:9</a:t>
            </a:r>
          </a:p>
          <a:p>
            <a:r>
              <a:rPr lang="fr-FR" dirty="0"/>
              <a:t>Annexe 2 : Ratio bits par pixel // nombre de couleurs</a:t>
            </a:r>
          </a:p>
          <a:p>
            <a:r>
              <a:rPr lang="fr-FR" dirty="0"/>
              <a:t>Annexe 3 : Cadrage et échelle des plans</a:t>
            </a:r>
          </a:p>
          <a:p>
            <a:endParaRPr lang="fr-FR" dirty="0"/>
          </a:p>
          <a:p>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155</a:t>
            </a:fld>
            <a:endParaRPr lang="fr-FR"/>
          </a:p>
        </p:txBody>
      </p:sp>
    </p:spTree>
    <p:extLst>
      <p:ext uri="{BB962C8B-B14F-4D97-AF65-F5344CB8AC3E}">
        <p14:creationId xmlns:p14="http://schemas.microsoft.com/office/powerpoint/2010/main" val="8365228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Annexe 1</a:t>
            </a:r>
          </a:p>
        </p:txBody>
      </p:sp>
      <p:sp>
        <p:nvSpPr>
          <p:cNvPr id="3" name="Espace réservé du contenu 2"/>
          <p:cNvSpPr>
            <a:spLocks noGrp="1"/>
          </p:cNvSpPr>
          <p:nvPr>
            <p:ph idx="1"/>
          </p:nvPr>
        </p:nvSpPr>
        <p:spPr>
          <a:xfrm>
            <a:off x="315685" y="2098248"/>
            <a:ext cx="11661321" cy="4532619"/>
          </a:xfrm>
        </p:spPr>
        <p:txBody>
          <a:bodyPr>
            <a:normAutofit/>
          </a:bodyPr>
          <a:lstStyle/>
          <a:p>
            <a:r>
              <a:rPr lang="fr-FR" dirty="0"/>
              <a:t>Résolution en dpi selon la taille d’écran au format 16:9</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156</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2352092424"/>
              </p:ext>
            </p:extLst>
          </p:nvPr>
        </p:nvGraphicFramePr>
        <p:xfrm>
          <a:off x="315678" y="2600324"/>
          <a:ext cx="11552475" cy="2728461"/>
        </p:xfrm>
        <a:graphic>
          <a:graphicData uri="http://schemas.openxmlformats.org/drawingml/2006/table">
            <a:tbl>
              <a:tblPr>
                <a:tableStyleId>{5C22544A-7EE6-4342-B048-85BDC9FD1C3A}</a:tableStyleId>
              </a:tblPr>
              <a:tblGrid>
                <a:gridCol w="608025">
                  <a:extLst>
                    <a:ext uri="{9D8B030D-6E8A-4147-A177-3AD203B41FA5}">
                      <a16:colId xmlns:a16="http://schemas.microsoft.com/office/drawing/2014/main" xmlns="" val="20000"/>
                    </a:ext>
                  </a:extLst>
                </a:gridCol>
                <a:gridCol w="608025">
                  <a:extLst>
                    <a:ext uri="{9D8B030D-6E8A-4147-A177-3AD203B41FA5}">
                      <a16:colId xmlns:a16="http://schemas.microsoft.com/office/drawing/2014/main" xmlns="" val="20001"/>
                    </a:ext>
                  </a:extLst>
                </a:gridCol>
                <a:gridCol w="608025">
                  <a:extLst>
                    <a:ext uri="{9D8B030D-6E8A-4147-A177-3AD203B41FA5}">
                      <a16:colId xmlns:a16="http://schemas.microsoft.com/office/drawing/2014/main" xmlns="" val="20002"/>
                    </a:ext>
                  </a:extLst>
                </a:gridCol>
                <a:gridCol w="608025">
                  <a:extLst>
                    <a:ext uri="{9D8B030D-6E8A-4147-A177-3AD203B41FA5}">
                      <a16:colId xmlns:a16="http://schemas.microsoft.com/office/drawing/2014/main" xmlns="" val="20003"/>
                    </a:ext>
                  </a:extLst>
                </a:gridCol>
                <a:gridCol w="608025">
                  <a:extLst>
                    <a:ext uri="{9D8B030D-6E8A-4147-A177-3AD203B41FA5}">
                      <a16:colId xmlns:a16="http://schemas.microsoft.com/office/drawing/2014/main" xmlns="" val="20004"/>
                    </a:ext>
                  </a:extLst>
                </a:gridCol>
                <a:gridCol w="608025">
                  <a:extLst>
                    <a:ext uri="{9D8B030D-6E8A-4147-A177-3AD203B41FA5}">
                      <a16:colId xmlns:a16="http://schemas.microsoft.com/office/drawing/2014/main" xmlns="" val="20005"/>
                    </a:ext>
                  </a:extLst>
                </a:gridCol>
                <a:gridCol w="608025">
                  <a:extLst>
                    <a:ext uri="{9D8B030D-6E8A-4147-A177-3AD203B41FA5}">
                      <a16:colId xmlns:a16="http://schemas.microsoft.com/office/drawing/2014/main" xmlns="" val="20006"/>
                    </a:ext>
                  </a:extLst>
                </a:gridCol>
                <a:gridCol w="608025">
                  <a:extLst>
                    <a:ext uri="{9D8B030D-6E8A-4147-A177-3AD203B41FA5}">
                      <a16:colId xmlns:a16="http://schemas.microsoft.com/office/drawing/2014/main" xmlns="" val="20007"/>
                    </a:ext>
                  </a:extLst>
                </a:gridCol>
                <a:gridCol w="608025">
                  <a:extLst>
                    <a:ext uri="{9D8B030D-6E8A-4147-A177-3AD203B41FA5}">
                      <a16:colId xmlns:a16="http://schemas.microsoft.com/office/drawing/2014/main" xmlns="" val="20008"/>
                    </a:ext>
                  </a:extLst>
                </a:gridCol>
                <a:gridCol w="608025">
                  <a:extLst>
                    <a:ext uri="{9D8B030D-6E8A-4147-A177-3AD203B41FA5}">
                      <a16:colId xmlns:a16="http://schemas.microsoft.com/office/drawing/2014/main" xmlns="" val="20009"/>
                    </a:ext>
                  </a:extLst>
                </a:gridCol>
                <a:gridCol w="608025">
                  <a:extLst>
                    <a:ext uri="{9D8B030D-6E8A-4147-A177-3AD203B41FA5}">
                      <a16:colId xmlns:a16="http://schemas.microsoft.com/office/drawing/2014/main" xmlns="" val="20010"/>
                    </a:ext>
                  </a:extLst>
                </a:gridCol>
                <a:gridCol w="608025">
                  <a:extLst>
                    <a:ext uri="{9D8B030D-6E8A-4147-A177-3AD203B41FA5}">
                      <a16:colId xmlns:a16="http://schemas.microsoft.com/office/drawing/2014/main" xmlns="" val="20011"/>
                    </a:ext>
                  </a:extLst>
                </a:gridCol>
                <a:gridCol w="608025">
                  <a:extLst>
                    <a:ext uri="{9D8B030D-6E8A-4147-A177-3AD203B41FA5}">
                      <a16:colId xmlns:a16="http://schemas.microsoft.com/office/drawing/2014/main" xmlns="" val="20012"/>
                    </a:ext>
                  </a:extLst>
                </a:gridCol>
                <a:gridCol w="608025">
                  <a:extLst>
                    <a:ext uri="{9D8B030D-6E8A-4147-A177-3AD203B41FA5}">
                      <a16:colId xmlns:a16="http://schemas.microsoft.com/office/drawing/2014/main" xmlns="" val="20013"/>
                    </a:ext>
                  </a:extLst>
                </a:gridCol>
                <a:gridCol w="608025">
                  <a:extLst>
                    <a:ext uri="{9D8B030D-6E8A-4147-A177-3AD203B41FA5}">
                      <a16:colId xmlns:a16="http://schemas.microsoft.com/office/drawing/2014/main" xmlns="" val="20014"/>
                    </a:ext>
                  </a:extLst>
                </a:gridCol>
                <a:gridCol w="608025">
                  <a:extLst>
                    <a:ext uri="{9D8B030D-6E8A-4147-A177-3AD203B41FA5}">
                      <a16:colId xmlns:a16="http://schemas.microsoft.com/office/drawing/2014/main" xmlns="" val="20015"/>
                    </a:ext>
                  </a:extLst>
                </a:gridCol>
                <a:gridCol w="608025">
                  <a:extLst>
                    <a:ext uri="{9D8B030D-6E8A-4147-A177-3AD203B41FA5}">
                      <a16:colId xmlns:a16="http://schemas.microsoft.com/office/drawing/2014/main" xmlns="" val="20016"/>
                    </a:ext>
                  </a:extLst>
                </a:gridCol>
                <a:gridCol w="608025">
                  <a:extLst>
                    <a:ext uri="{9D8B030D-6E8A-4147-A177-3AD203B41FA5}">
                      <a16:colId xmlns:a16="http://schemas.microsoft.com/office/drawing/2014/main" xmlns="" val="20017"/>
                    </a:ext>
                  </a:extLst>
                </a:gridCol>
                <a:gridCol w="608025">
                  <a:extLst>
                    <a:ext uri="{9D8B030D-6E8A-4147-A177-3AD203B41FA5}">
                      <a16:colId xmlns:a16="http://schemas.microsoft.com/office/drawing/2014/main" xmlns="" val="20018"/>
                    </a:ext>
                  </a:extLst>
                </a:gridCol>
              </a:tblGrid>
              <a:tr h="200025">
                <a:tc rowSpan="2">
                  <a:txBody>
                    <a:bodyPr/>
                    <a:lstStyle/>
                    <a:p>
                      <a:pPr algn="ctr" fontAlgn="ctr"/>
                      <a:r>
                        <a:rPr lang="fr-FR" sz="1000" b="1"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rPr>
                        <a:t>Définition en pixels</a:t>
                      </a:r>
                      <a:endParaRPr lang="fr-FR" sz="1000" b="1" i="0"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gridSpan="18">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Taille de la diagonale en pouces</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0"/>
                  </a:ext>
                </a:extLst>
              </a:tr>
              <a:tr h="200025">
                <a:tc vMerge="1">
                  <a:txBody>
                    <a:bodyPr/>
                    <a:lstStyle/>
                    <a:p>
                      <a:endParaRPr lang="fr-FR"/>
                    </a:p>
                  </a:txBody>
                  <a:tcP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14</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15</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17</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19</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20</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21</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22</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24</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26</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27</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30</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32</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37</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41</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46</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55</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61</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ctr" fontAlgn="ctr"/>
                      <a:r>
                        <a:rPr lang="fr-FR" sz="1000" b="1"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rPr>
                        <a:t>69</a:t>
                      </a:r>
                      <a:endParaRPr lang="fr-FR" sz="1000" b="1" i="0" u="none" strike="noStrike" dirty="0">
                        <a:solidFill>
                          <a:srgbClr val="C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extLst>
                  <a:ext uri="{0D108BD9-81ED-4DB2-BD59-A6C34878D82A}">
                    <a16:rowId xmlns:a16="http://schemas.microsoft.com/office/drawing/2014/main" xmlns="" val="10001"/>
                  </a:ext>
                </a:extLst>
              </a:tr>
              <a:tr h="200025">
                <a:tc>
                  <a:txBody>
                    <a:bodyPr/>
                    <a:lstStyle/>
                    <a:p>
                      <a:pPr algn="ctr" fontAlgn="ctr"/>
                      <a:r>
                        <a:rPr lang="fr-FR" sz="1000" b="1"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rPr>
                        <a:t>640 × 360</a:t>
                      </a:r>
                      <a:endParaRPr lang="fr-FR" sz="1000" b="1" i="0"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52,5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43,2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38,6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36,7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33,4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30,6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28,2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27,2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24,5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22,9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19,8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17,9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13,4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10,6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extLst>
                  <a:ext uri="{0D108BD9-81ED-4DB2-BD59-A6C34878D82A}">
                    <a16:rowId xmlns:a16="http://schemas.microsoft.com/office/drawing/2014/main" xmlns="" val="10002"/>
                  </a:ext>
                </a:extLst>
              </a:tr>
              <a:tr h="200025">
                <a:tc>
                  <a:txBody>
                    <a:bodyPr/>
                    <a:lstStyle/>
                    <a:p>
                      <a:pPr algn="ctr" fontAlgn="ctr"/>
                      <a:r>
                        <a:rPr lang="fr-FR" sz="1000" b="1"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rPr>
                        <a:t>1 024 × 576</a:t>
                      </a:r>
                      <a:endParaRPr lang="fr-FR" sz="1000" b="1" i="0"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83,9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78,3</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69,1</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61,8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58,7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55,9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53,4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45,2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43,5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39,2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36,7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31,8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28,7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25,5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21,4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19,3</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extLst>
                  <a:ext uri="{0D108BD9-81ED-4DB2-BD59-A6C34878D82A}">
                    <a16:rowId xmlns:a16="http://schemas.microsoft.com/office/drawing/2014/main" xmlns="" val="10003"/>
                  </a:ext>
                </a:extLst>
              </a:tr>
              <a:tr h="200025">
                <a:tc>
                  <a:txBody>
                    <a:bodyPr/>
                    <a:lstStyle/>
                    <a:p>
                      <a:pPr algn="ctr" fontAlgn="ctr"/>
                      <a:r>
                        <a:rPr lang="fr-FR" sz="1000" b="1"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rPr>
                        <a:t>1 280 × 720</a:t>
                      </a:r>
                      <a:endParaRPr lang="fr-FR" sz="1000" b="1" i="0"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104,9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97,9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86,4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77,3</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73,4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69,9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66,8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61,2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56,5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54,4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45,9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39,7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35,8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31,9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26,7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24,1</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21,3</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extLst>
                  <a:ext uri="{0D108BD9-81ED-4DB2-BD59-A6C34878D82A}">
                    <a16:rowId xmlns:a16="http://schemas.microsoft.com/office/drawing/2014/main" xmlns="" val="10004"/>
                  </a:ext>
                </a:extLst>
              </a:tr>
              <a:tr h="200025">
                <a:tc>
                  <a:txBody>
                    <a:bodyPr/>
                    <a:lstStyle/>
                    <a:p>
                      <a:pPr algn="ctr" fontAlgn="ctr"/>
                      <a:r>
                        <a:rPr lang="fr-FR" sz="1000" b="1"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rPr>
                        <a:t>1 600 × 900</a:t>
                      </a:r>
                      <a:endParaRPr lang="fr-FR" sz="1000" b="1" i="0"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131,1</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122,4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108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96,6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91,8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87,4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83,4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76,5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70,6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68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61,2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57,4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49,6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44,8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39,9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33,4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30,1</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26,6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extLst>
                  <a:ext uri="{0D108BD9-81ED-4DB2-BD59-A6C34878D82A}">
                    <a16:rowId xmlns:a16="http://schemas.microsoft.com/office/drawing/2014/main" xmlns="" val="10005"/>
                  </a:ext>
                </a:extLst>
              </a:tr>
              <a:tr h="400050">
                <a:tc>
                  <a:txBody>
                    <a:bodyPr/>
                    <a:lstStyle/>
                    <a:p>
                      <a:pPr algn="ctr" fontAlgn="ctr"/>
                      <a:r>
                        <a:rPr lang="fr-FR" sz="1000" b="1"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rPr>
                        <a:t>1 920 × 1 080</a:t>
                      </a:r>
                      <a:endParaRPr lang="fr-FR" sz="1000" b="1" i="0"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157,4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146,9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129,6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115,9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110,1</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104,9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dirty="0">
                          <a:effectLst/>
                          <a:latin typeface="Roboto" panose="02000000000000000000" pitchFamily="2" charset="0"/>
                          <a:ea typeface="Roboto" panose="02000000000000000000" pitchFamily="2" charset="0"/>
                          <a:cs typeface="Roboto" panose="02000000000000000000" pitchFamily="2" charset="0"/>
                        </a:rPr>
                        <a:t>100,1</a:t>
                      </a:r>
                      <a:endParaRPr lang="fr-FR" sz="10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91,8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84,7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81,6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73,4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68,8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59,5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53,7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47,9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40,1</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36,1</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31,9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extLst>
                  <a:ext uri="{0D108BD9-81ED-4DB2-BD59-A6C34878D82A}">
                    <a16:rowId xmlns:a16="http://schemas.microsoft.com/office/drawing/2014/main" xmlns="" val="10006"/>
                  </a:ext>
                </a:extLst>
              </a:tr>
              <a:tr h="400050">
                <a:tc>
                  <a:txBody>
                    <a:bodyPr/>
                    <a:lstStyle/>
                    <a:p>
                      <a:pPr algn="ctr" fontAlgn="ctr"/>
                      <a:r>
                        <a:rPr lang="fr-FR" sz="1000" b="1"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rPr>
                        <a:t>2 560 × 1 440</a:t>
                      </a:r>
                      <a:endParaRPr lang="fr-FR" sz="1000" b="1" i="0"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209,8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195,8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172,8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154,6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146,9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139,9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133,5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122,4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113</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108,8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97,9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91,8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79,4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71,6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63,9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53,4</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48,2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42,6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extLst>
                  <a:ext uri="{0D108BD9-81ED-4DB2-BD59-A6C34878D82A}">
                    <a16:rowId xmlns:a16="http://schemas.microsoft.com/office/drawing/2014/main" xmlns="" val="10007"/>
                  </a:ext>
                </a:extLst>
              </a:tr>
              <a:tr h="400050">
                <a:tc>
                  <a:txBody>
                    <a:bodyPr/>
                    <a:lstStyle/>
                    <a:p>
                      <a:pPr algn="ctr" fontAlgn="ctr"/>
                      <a:r>
                        <a:rPr lang="fr-FR" sz="1000" b="1"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rPr>
                        <a:t>3 840 × 2 160</a:t>
                      </a:r>
                      <a:endParaRPr lang="fr-FR" sz="1000" b="1" i="0" u="none" strike="noStrike" dirty="0">
                        <a:solidFill>
                          <a:srgbClr val="0070C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314,7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293,7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259,2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231,9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220,3</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209,8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200,3</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183,6</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169,5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163,2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146,9</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137,7</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119,1</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107,5</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95,8</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80,1</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a:effectLst/>
                          <a:latin typeface="Roboto" panose="02000000000000000000" pitchFamily="2" charset="0"/>
                          <a:ea typeface="Roboto" panose="02000000000000000000" pitchFamily="2" charset="0"/>
                          <a:cs typeface="Roboto" panose="02000000000000000000" pitchFamily="2" charset="0"/>
                        </a:rPr>
                        <a:t>72,2</a:t>
                      </a:r>
                      <a:endParaRPr lang="fr-FR" sz="10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tc>
                  <a:txBody>
                    <a:bodyPr/>
                    <a:lstStyle/>
                    <a:p>
                      <a:pPr algn="r" fontAlgn="ctr"/>
                      <a:r>
                        <a:rPr lang="fr-FR" sz="1000" u="none" strike="noStrike" dirty="0">
                          <a:effectLst/>
                          <a:latin typeface="Roboto" panose="02000000000000000000" pitchFamily="2" charset="0"/>
                          <a:ea typeface="Roboto" panose="02000000000000000000" pitchFamily="2" charset="0"/>
                          <a:cs typeface="Roboto" panose="02000000000000000000" pitchFamily="2" charset="0"/>
                        </a:rPr>
                        <a:t>63,9</a:t>
                      </a:r>
                      <a:endParaRPr lang="fr-FR" sz="10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4612" marR="4612" marT="4612" marB="0" anchor="ctr"/>
                </a:tc>
                <a:extLst>
                  <a:ext uri="{0D108BD9-81ED-4DB2-BD59-A6C34878D82A}">
                    <a16:rowId xmlns:a16="http://schemas.microsoft.com/office/drawing/2014/main" xmlns="" val="10008"/>
                  </a:ext>
                </a:extLst>
              </a:tr>
            </a:tbl>
          </a:graphicData>
        </a:graphic>
      </p:graphicFrame>
      <p:sp>
        <p:nvSpPr>
          <p:cNvPr id="7" name="ZoneTexte 6"/>
          <p:cNvSpPr txBox="1"/>
          <p:nvPr/>
        </p:nvSpPr>
        <p:spPr>
          <a:xfrm>
            <a:off x="3429000" y="5972175"/>
            <a:ext cx="5326266" cy="369332"/>
          </a:xfrm>
          <a:prstGeom prst="rect">
            <a:avLst/>
          </a:prstGeom>
          <a:noFill/>
        </p:spPr>
        <p:txBody>
          <a:bodyPr wrap="none" rtlCol="0">
            <a:spAutoFit/>
          </a:bodyPr>
          <a:lstStyle/>
          <a:p>
            <a:r>
              <a:rPr lang="fr-FR" dirty="0"/>
              <a:t>Source : https://fr.wikipedia.org/wiki/Point_par_pouce</a:t>
            </a:r>
          </a:p>
        </p:txBody>
      </p:sp>
    </p:spTree>
    <p:extLst>
      <p:ext uri="{BB962C8B-B14F-4D97-AF65-F5344CB8AC3E}">
        <p14:creationId xmlns:p14="http://schemas.microsoft.com/office/powerpoint/2010/main" val="12564812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Annexe 2</a:t>
            </a:r>
          </a:p>
        </p:txBody>
      </p:sp>
      <p:sp>
        <p:nvSpPr>
          <p:cNvPr id="3" name="Espace réservé du contenu 2"/>
          <p:cNvSpPr>
            <a:spLocks noGrp="1"/>
          </p:cNvSpPr>
          <p:nvPr>
            <p:ph idx="1"/>
          </p:nvPr>
        </p:nvSpPr>
        <p:spPr>
          <a:xfrm>
            <a:off x="315685" y="2098248"/>
            <a:ext cx="11661321" cy="4532619"/>
          </a:xfrm>
        </p:spPr>
        <p:txBody>
          <a:bodyPr>
            <a:normAutofit/>
          </a:bodyPr>
          <a:lstStyle/>
          <a:p>
            <a:r>
              <a:rPr lang="fr-FR" dirty="0">
                <a:hlinkClick r:id="rId3" action="ppaction://hlinksldjump"/>
              </a:rPr>
              <a:t>Ratio bits par pixel // nombre de couleurs</a:t>
            </a: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157</a:t>
            </a:fld>
            <a:endParaRPr lang="fr-FR"/>
          </a:p>
        </p:txBody>
      </p:sp>
      <p:graphicFrame>
        <p:nvGraphicFramePr>
          <p:cNvPr id="9" name="Tableau 8"/>
          <p:cNvGraphicFramePr>
            <a:graphicFrameLocks noGrp="1"/>
          </p:cNvGraphicFramePr>
          <p:nvPr/>
        </p:nvGraphicFramePr>
        <p:xfrm>
          <a:off x="901700" y="3644106"/>
          <a:ext cx="10388599" cy="714375"/>
        </p:xfrm>
        <a:graphic>
          <a:graphicData uri="http://schemas.openxmlformats.org/drawingml/2006/table">
            <a:tbl>
              <a:tblPr>
                <a:tableStyleId>{5C22544A-7EE6-4342-B048-85BDC9FD1C3A}</a:tableStyleId>
              </a:tblPr>
              <a:tblGrid>
                <a:gridCol w="1789606">
                  <a:extLst>
                    <a:ext uri="{9D8B030D-6E8A-4147-A177-3AD203B41FA5}">
                      <a16:colId xmlns:a16="http://schemas.microsoft.com/office/drawing/2014/main" xmlns="" val="20000"/>
                    </a:ext>
                  </a:extLst>
                </a:gridCol>
                <a:gridCol w="786919">
                  <a:extLst>
                    <a:ext uri="{9D8B030D-6E8A-4147-A177-3AD203B41FA5}">
                      <a16:colId xmlns:a16="http://schemas.microsoft.com/office/drawing/2014/main" xmlns="" val="20001"/>
                    </a:ext>
                  </a:extLst>
                </a:gridCol>
                <a:gridCol w="786919">
                  <a:extLst>
                    <a:ext uri="{9D8B030D-6E8A-4147-A177-3AD203B41FA5}">
                      <a16:colId xmlns:a16="http://schemas.microsoft.com/office/drawing/2014/main" xmlns="" val="20002"/>
                    </a:ext>
                  </a:extLst>
                </a:gridCol>
                <a:gridCol w="786919">
                  <a:extLst>
                    <a:ext uri="{9D8B030D-6E8A-4147-A177-3AD203B41FA5}">
                      <a16:colId xmlns:a16="http://schemas.microsoft.com/office/drawing/2014/main" xmlns="" val="20003"/>
                    </a:ext>
                  </a:extLst>
                </a:gridCol>
                <a:gridCol w="786919">
                  <a:extLst>
                    <a:ext uri="{9D8B030D-6E8A-4147-A177-3AD203B41FA5}">
                      <a16:colId xmlns:a16="http://schemas.microsoft.com/office/drawing/2014/main" xmlns="" val="20004"/>
                    </a:ext>
                  </a:extLst>
                </a:gridCol>
                <a:gridCol w="786919">
                  <a:extLst>
                    <a:ext uri="{9D8B030D-6E8A-4147-A177-3AD203B41FA5}">
                      <a16:colId xmlns:a16="http://schemas.microsoft.com/office/drawing/2014/main" xmlns="" val="20005"/>
                    </a:ext>
                  </a:extLst>
                </a:gridCol>
                <a:gridCol w="786919">
                  <a:extLst>
                    <a:ext uri="{9D8B030D-6E8A-4147-A177-3AD203B41FA5}">
                      <a16:colId xmlns:a16="http://schemas.microsoft.com/office/drawing/2014/main" xmlns="" val="20006"/>
                    </a:ext>
                  </a:extLst>
                </a:gridCol>
                <a:gridCol w="786919">
                  <a:extLst>
                    <a:ext uri="{9D8B030D-6E8A-4147-A177-3AD203B41FA5}">
                      <a16:colId xmlns:a16="http://schemas.microsoft.com/office/drawing/2014/main" xmlns="" val="20007"/>
                    </a:ext>
                  </a:extLst>
                </a:gridCol>
                <a:gridCol w="786919">
                  <a:extLst>
                    <a:ext uri="{9D8B030D-6E8A-4147-A177-3AD203B41FA5}">
                      <a16:colId xmlns:a16="http://schemas.microsoft.com/office/drawing/2014/main" xmlns="" val="20008"/>
                    </a:ext>
                  </a:extLst>
                </a:gridCol>
                <a:gridCol w="1018552">
                  <a:extLst>
                    <a:ext uri="{9D8B030D-6E8A-4147-A177-3AD203B41FA5}">
                      <a16:colId xmlns:a16="http://schemas.microsoft.com/office/drawing/2014/main" xmlns="" val="20009"/>
                    </a:ext>
                  </a:extLst>
                </a:gridCol>
                <a:gridCol w="1285089">
                  <a:extLst>
                    <a:ext uri="{9D8B030D-6E8A-4147-A177-3AD203B41FA5}">
                      <a16:colId xmlns:a16="http://schemas.microsoft.com/office/drawing/2014/main" xmlns="" val="20010"/>
                    </a:ext>
                  </a:extLst>
                </a:gridCol>
              </a:tblGrid>
              <a:tr h="238125">
                <a:tc>
                  <a:txBody>
                    <a:bodyPr/>
                    <a:lstStyle/>
                    <a:p>
                      <a:pPr algn="just" fontAlgn="ctr"/>
                      <a:r>
                        <a:rPr lang="fr-FR" sz="1400" u="none" strike="noStrike">
                          <a:effectLst/>
                        </a:rPr>
                        <a:t>Bits par pixel</a:t>
                      </a:r>
                      <a:endParaRPr lang="fr-FR" sz="1400" b="1"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1</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2</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3</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4</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5</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6</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7</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8</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24</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32</a:t>
                      </a:r>
                      <a:endParaRPr lang="fr-FR" sz="1400" b="0" i="0" u="none" strike="noStrike">
                        <a:solidFill>
                          <a:srgbClr val="000000"/>
                        </a:solidFill>
                        <a:effectLst/>
                        <a:latin typeface="Roboto" panose="02000000000000000000" pitchFamily="2" charset="0"/>
                      </a:endParaRPr>
                    </a:p>
                  </a:txBody>
                  <a:tcPr marL="9525" marR="9525" marT="9525" marB="9525" anchor="ctr"/>
                </a:tc>
                <a:extLst>
                  <a:ext uri="{0D108BD9-81ED-4DB2-BD59-A6C34878D82A}">
                    <a16:rowId xmlns:a16="http://schemas.microsoft.com/office/drawing/2014/main" xmlns="" val="10000"/>
                  </a:ext>
                </a:extLst>
              </a:tr>
              <a:tr h="476250">
                <a:tc>
                  <a:txBody>
                    <a:bodyPr/>
                    <a:lstStyle/>
                    <a:p>
                      <a:pPr algn="just" fontAlgn="ctr"/>
                      <a:r>
                        <a:rPr lang="fr-FR" sz="1400" u="none" strike="noStrike">
                          <a:effectLst/>
                        </a:rPr>
                        <a:t>Nombre de couleurs</a:t>
                      </a:r>
                      <a:endParaRPr lang="fr-FR" sz="1400" b="1"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2</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4</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8</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16</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32</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64</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128</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256</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a:effectLst/>
                        </a:rPr>
                        <a:t>16 777 216</a:t>
                      </a:r>
                      <a:endParaRPr lang="fr-FR" sz="1400" b="0" i="0" u="none" strike="noStrike">
                        <a:solidFill>
                          <a:srgbClr val="000000"/>
                        </a:solidFill>
                        <a:effectLst/>
                        <a:latin typeface="Roboto" panose="02000000000000000000" pitchFamily="2" charset="0"/>
                      </a:endParaRPr>
                    </a:p>
                  </a:txBody>
                  <a:tcPr marL="9525" marR="9525" marT="9525" marB="9525" anchor="ctr"/>
                </a:tc>
                <a:tc>
                  <a:txBody>
                    <a:bodyPr/>
                    <a:lstStyle/>
                    <a:p>
                      <a:pPr algn="r" fontAlgn="ctr"/>
                      <a:r>
                        <a:rPr lang="fr-FR" sz="1400" u="none" strike="noStrike" dirty="0">
                          <a:effectLst/>
                        </a:rPr>
                        <a:t>4 294 967 296</a:t>
                      </a:r>
                      <a:endParaRPr lang="fr-FR" sz="1400" b="0" i="0" u="none" strike="noStrike" dirty="0">
                        <a:solidFill>
                          <a:srgbClr val="000000"/>
                        </a:solidFill>
                        <a:effectLst/>
                        <a:latin typeface="Roboto" panose="02000000000000000000" pitchFamily="2" charset="0"/>
                      </a:endParaRPr>
                    </a:p>
                  </a:txBody>
                  <a:tcPr marL="9525" marR="9525" marT="9525" marB="9525" anchor="ctr"/>
                </a:tc>
                <a:extLst>
                  <a:ext uri="{0D108BD9-81ED-4DB2-BD59-A6C34878D82A}">
                    <a16:rowId xmlns:a16="http://schemas.microsoft.com/office/drawing/2014/main" xmlns="" val="10001"/>
                  </a:ext>
                </a:extLst>
              </a:tr>
            </a:tbl>
          </a:graphicData>
        </a:graphic>
      </p:graphicFrame>
      <p:sp>
        <p:nvSpPr>
          <p:cNvPr id="10" name="ZoneTexte 9"/>
          <p:cNvSpPr txBox="1"/>
          <p:nvPr/>
        </p:nvSpPr>
        <p:spPr>
          <a:xfrm>
            <a:off x="3462518" y="6430142"/>
            <a:ext cx="5009705" cy="338554"/>
          </a:xfrm>
          <a:prstGeom prst="rect">
            <a:avLst/>
          </a:prstGeom>
          <a:noFill/>
        </p:spPr>
        <p:txBody>
          <a:bodyPr wrap="none" rtlCol="0">
            <a:spAutoFit/>
          </a:bodyPr>
          <a:lstStyle/>
          <a:p>
            <a:r>
              <a:rPr lang="fr-FR" sz="1600" b="1" dirty="0">
                <a:solidFill>
                  <a:schemeClr val="accent2"/>
                </a:solidFill>
                <a:latin typeface="Roboto" panose="02000000000000000000" pitchFamily="2" charset="0"/>
                <a:ea typeface="Roboto" panose="02000000000000000000" pitchFamily="2" charset="0"/>
                <a:cs typeface="Roboto" panose="02000000000000000000" pitchFamily="2" charset="0"/>
              </a:rPr>
              <a:t>Source : </a:t>
            </a:r>
            <a:r>
              <a:rPr lang="fr-FR" sz="1600" dirty="0">
                <a:latin typeface="Roboto" panose="02000000000000000000" pitchFamily="2" charset="0"/>
                <a:ea typeface="Roboto" panose="02000000000000000000" pitchFamily="2" charset="0"/>
                <a:cs typeface="Roboto" panose="02000000000000000000" pitchFamily="2" charset="0"/>
                <a:hlinkClick r:id="rId4"/>
              </a:rPr>
              <a:t>Propriétés et codage d'une image numérique</a:t>
            </a:r>
            <a:endParaRPr lang="fr-FR" sz="1600" b="1"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853867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Annexe 3</a:t>
            </a:r>
          </a:p>
        </p:txBody>
      </p:sp>
      <p:sp>
        <p:nvSpPr>
          <p:cNvPr id="3" name="Espace réservé du contenu 2"/>
          <p:cNvSpPr>
            <a:spLocks noGrp="1"/>
          </p:cNvSpPr>
          <p:nvPr>
            <p:ph idx="1"/>
          </p:nvPr>
        </p:nvSpPr>
        <p:spPr>
          <a:xfrm>
            <a:off x="698460" y="1417754"/>
            <a:ext cx="5606650" cy="623687"/>
          </a:xfrm>
        </p:spPr>
        <p:txBody>
          <a:bodyPr>
            <a:normAutofit/>
          </a:bodyPr>
          <a:lstStyle/>
          <a:p>
            <a:r>
              <a:rPr lang="fr-FR" dirty="0"/>
              <a:t>Cadrage et échelle des plans</a:t>
            </a:r>
          </a:p>
          <a:p>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158</a:t>
            </a:fld>
            <a:endParaRPr lang="fr-FR"/>
          </a:p>
        </p:txBody>
      </p:sp>
      <p:sp>
        <p:nvSpPr>
          <p:cNvPr id="10" name="ZoneTexte 9"/>
          <p:cNvSpPr txBox="1"/>
          <p:nvPr/>
        </p:nvSpPr>
        <p:spPr>
          <a:xfrm>
            <a:off x="3462518" y="6462041"/>
            <a:ext cx="3360151" cy="338554"/>
          </a:xfrm>
          <a:prstGeom prst="rect">
            <a:avLst/>
          </a:prstGeom>
          <a:noFill/>
        </p:spPr>
        <p:txBody>
          <a:bodyPr wrap="none" rtlCol="0">
            <a:spAutoFit/>
          </a:bodyPr>
          <a:lstStyle/>
          <a:p>
            <a:r>
              <a:rPr lang="fr-FR" sz="1600" b="1" dirty="0">
                <a:solidFill>
                  <a:schemeClr val="accent2"/>
                </a:solidFill>
                <a:latin typeface="Roboto" panose="02000000000000000000" pitchFamily="2" charset="0"/>
                <a:ea typeface="Roboto" panose="02000000000000000000" pitchFamily="2" charset="0"/>
                <a:cs typeface="Roboto" panose="02000000000000000000" pitchFamily="2" charset="0"/>
              </a:rPr>
              <a:t>Source : </a:t>
            </a:r>
            <a:r>
              <a:rPr lang="fr-FR" sz="1600" b="1" dirty="0">
                <a:hlinkClick r:id="rId3"/>
              </a:rPr>
              <a:t>Cadrage et échelle des plans</a:t>
            </a:r>
            <a:endParaRPr lang="fr-FR" sz="1600" b="1" dirty="0"/>
          </a:p>
        </p:txBody>
      </p:sp>
      <p:graphicFrame>
        <p:nvGraphicFramePr>
          <p:cNvPr id="6" name="Tableau 5"/>
          <p:cNvGraphicFramePr>
            <a:graphicFrameLocks noGrp="1"/>
          </p:cNvGraphicFramePr>
          <p:nvPr>
            <p:extLst>
              <p:ext uri="{D42A27DB-BD31-4B8C-83A1-F6EECF244321}">
                <p14:modId xmlns:p14="http://schemas.microsoft.com/office/powerpoint/2010/main" val="1242125466"/>
              </p:ext>
            </p:extLst>
          </p:nvPr>
        </p:nvGraphicFramePr>
        <p:xfrm>
          <a:off x="315685" y="1857644"/>
          <a:ext cx="11050519" cy="4616425"/>
        </p:xfrm>
        <a:graphic>
          <a:graphicData uri="http://schemas.openxmlformats.org/drawingml/2006/table">
            <a:tbl>
              <a:tblPr/>
              <a:tblGrid>
                <a:gridCol w="4235050">
                  <a:extLst>
                    <a:ext uri="{9D8B030D-6E8A-4147-A177-3AD203B41FA5}">
                      <a16:colId xmlns:a16="http://schemas.microsoft.com/office/drawing/2014/main" xmlns="" val="20000"/>
                    </a:ext>
                  </a:extLst>
                </a:gridCol>
                <a:gridCol w="6815469">
                  <a:extLst>
                    <a:ext uri="{9D8B030D-6E8A-4147-A177-3AD203B41FA5}">
                      <a16:colId xmlns:a16="http://schemas.microsoft.com/office/drawing/2014/main" xmlns="" val="20001"/>
                    </a:ext>
                  </a:extLst>
                </a:gridCol>
              </a:tblGrid>
              <a:tr h="325100">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Plan général (PG) </a:t>
                      </a:r>
                    </a:p>
                  </a:txBody>
                  <a:tcPr marL="25008" marR="25008" marT="12504" marB="12504" anchor="ctr">
                    <a:lnL>
                      <a:noFill/>
                    </a:lnL>
                    <a:lnR>
                      <a:noFill/>
                    </a:lnR>
                    <a:lnT>
                      <a:noFill/>
                    </a:lnT>
                    <a:lnB>
                      <a:noFill/>
                    </a:lnB>
                  </a:tcPr>
                </a:tc>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Il situe l’action dans son contexte géographique et topologique. Un plan de Manhattan vu du fleuve est un PG caractéristique, idem pour le Champ de Mars et la Tour Eiffel. </a:t>
                      </a:r>
                    </a:p>
                  </a:txBody>
                  <a:tcPr marL="25008" marR="25008" marT="12504" marB="12504" anchor="ctr">
                    <a:lnL>
                      <a:noFill/>
                    </a:lnL>
                    <a:lnR>
                      <a:noFill/>
                    </a:lnR>
                    <a:lnT>
                      <a:noFill/>
                    </a:lnT>
                    <a:lnB>
                      <a:noFill/>
                    </a:lnB>
                  </a:tcPr>
                </a:tc>
                <a:extLst>
                  <a:ext uri="{0D108BD9-81ED-4DB2-BD59-A6C34878D82A}">
                    <a16:rowId xmlns:a16="http://schemas.microsoft.com/office/drawing/2014/main" xmlns="" val="10000"/>
                  </a:ext>
                </a:extLst>
              </a:tr>
              <a:tr h="250077">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Plan d'ensemble (PE) </a:t>
                      </a:r>
                    </a:p>
                  </a:txBody>
                  <a:tcPr marL="25008" marR="25008" marT="12504" marB="12504" anchor="ctr">
                    <a:lnL>
                      <a:noFill/>
                    </a:lnL>
                    <a:lnR>
                      <a:noFill/>
                    </a:lnR>
                    <a:lnT>
                      <a:noFill/>
                    </a:lnT>
                    <a:lnB>
                      <a:noFill/>
                    </a:lnB>
                  </a:tcPr>
                </a:tc>
                <a:tc>
                  <a:txBody>
                    <a:bodyPr/>
                    <a:lstStyle/>
                    <a:p>
                      <a:r>
                        <a:rPr lang="fr-FR" sz="1000">
                          <a:latin typeface="Roboto Condensed" panose="02000000000000000000" pitchFamily="2" charset="0"/>
                          <a:ea typeface="Roboto Condensed" panose="02000000000000000000" pitchFamily="2" charset="0"/>
                          <a:cs typeface="Roboto Condensed" panose="02000000000000000000" pitchFamily="2" charset="0"/>
                        </a:rPr>
                        <a:t>C'est un plan d'exposition par excellence. Un plan du palais de justice est un PE caractéristique, idem pour des tribunes d'un champ de course. </a:t>
                      </a:r>
                    </a:p>
                  </a:txBody>
                  <a:tcPr marL="25008" marR="25008" marT="12504" marB="12504" anchor="ctr">
                    <a:lnL>
                      <a:noFill/>
                    </a:lnL>
                    <a:lnR>
                      <a:noFill/>
                    </a:lnR>
                    <a:lnT>
                      <a:noFill/>
                    </a:lnT>
                    <a:lnB>
                      <a:noFill/>
                    </a:lnB>
                  </a:tcPr>
                </a:tc>
                <a:extLst>
                  <a:ext uri="{0D108BD9-81ED-4DB2-BD59-A6C34878D82A}">
                    <a16:rowId xmlns:a16="http://schemas.microsoft.com/office/drawing/2014/main" xmlns="" val="10001"/>
                  </a:ext>
                </a:extLst>
              </a:tr>
              <a:tr h="325100">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Plan de demi-ensemble (PDE) </a:t>
                      </a:r>
                    </a:p>
                  </a:txBody>
                  <a:tcPr marL="25008" marR="25008" marT="12504" marB="12504" anchor="ctr">
                    <a:lnL>
                      <a:noFill/>
                    </a:lnL>
                    <a:lnR>
                      <a:noFill/>
                    </a:lnR>
                    <a:lnT>
                      <a:noFill/>
                    </a:lnT>
                    <a:lnB>
                      <a:noFill/>
                    </a:lnB>
                  </a:tcPr>
                </a:tc>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Il ne couvre qu'une partie du décor ou de l'action. Il concentre l'attention sur un groupe humain bien particulier. Des avocats descendant les marches du palais de justice est un PDE caractéristique. </a:t>
                      </a:r>
                    </a:p>
                  </a:txBody>
                  <a:tcPr marL="25008" marR="25008" marT="12504" marB="12504" anchor="ctr">
                    <a:lnL>
                      <a:noFill/>
                    </a:lnL>
                    <a:lnR>
                      <a:noFill/>
                    </a:lnR>
                    <a:lnT>
                      <a:noFill/>
                    </a:lnT>
                    <a:lnB>
                      <a:noFill/>
                    </a:lnB>
                  </a:tcPr>
                </a:tc>
                <a:extLst>
                  <a:ext uri="{0D108BD9-81ED-4DB2-BD59-A6C34878D82A}">
                    <a16:rowId xmlns:a16="http://schemas.microsoft.com/office/drawing/2014/main" xmlns="" val="10002"/>
                  </a:ext>
                </a:extLst>
              </a:tr>
              <a:tr h="400123">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Plan moyen (PM) ou plan pied (journalisme) </a:t>
                      </a:r>
                    </a:p>
                  </a:txBody>
                  <a:tcPr marL="25008" marR="25008" marT="12504" marB="12504" anchor="ctr">
                    <a:lnL>
                      <a:noFill/>
                    </a:lnL>
                    <a:lnR>
                      <a:noFill/>
                    </a:lnR>
                    <a:lnT>
                      <a:noFill/>
                    </a:lnT>
                    <a:lnB>
                      <a:noFill/>
                    </a:lnB>
                  </a:tcPr>
                </a:tc>
                <a:tc>
                  <a:txBody>
                    <a:bodyPr/>
                    <a:lstStyle/>
                    <a:p>
                      <a:r>
                        <a:rPr lang="fr-FR" sz="1000">
                          <a:latin typeface="Roboto Condensed" panose="02000000000000000000" pitchFamily="2" charset="0"/>
                          <a:ea typeface="Roboto Condensed" panose="02000000000000000000" pitchFamily="2" charset="0"/>
                          <a:cs typeface="Roboto Condensed" panose="02000000000000000000" pitchFamily="2" charset="0"/>
                        </a:rPr>
                        <a:t>Il cadre un ou plusieurs personnages en entier. Il concentre l'attention sur le ou les personnages, éventuellement dans un espace qui les situe. L'avocat et ses deux clients, vus discutant dans la cour de palais de justice, est un PM caractéristique. </a:t>
                      </a:r>
                    </a:p>
                  </a:txBody>
                  <a:tcPr marL="25008" marR="25008" marT="12504" marB="12504" anchor="ctr">
                    <a:lnL>
                      <a:noFill/>
                    </a:lnL>
                    <a:lnR>
                      <a:noFill/>
                    </a:lnR>
                    <a:lnT>
                      <a:noFill/>
                    </a:lnT>
                    <a:lnB>
                      <a:noFill/>
                    </a:lnB>
                  </a:tcPr>
                </a:tc>
                <a:extLst>
                  <a:ext uri="{0D108BD9-81ED-4DB2-BD59-A6C34878D82A}">
                    <a16:rowId xmlns:a16="http://schemas.microsoft.com/office/drawing/2014/main" xmlns="" val="10003"/>
                  </a:ext>
                </a:extLst>
              </a:tr>
              <a:tr h="175054">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Plan italien </a:t>
                      </a:r>
                    </a:p>
                  </a:txBody>
                  <a:tcPr marL="25008" marR="25008" marT="12504" marB="12504" anchor="ctr">
                    <a:lnL>
                      <a:noFill/>
                    </a:lnL>
                    <a:lnR>
                      <a:noFill/>
                    </a:lnR>
                    <a:lnT>
                      <a:noFill/>
                    </a:lnT>
                    <a:lnB>
                      <a:noFill/>
                    </a:lnB>
                  </a:tcPr>
                </a:tc>
                <a:tc>
                  <a:txBody>
                    <a:bodyPr/>
                    <a:lstStyle/>
                    <a:p>
                      <a:r>
                        <a:rPr lang="fr-FR" sz="1000">
                          <a:latin typeface="Roboto Condensed" panose="02000000000000000000" pitchFamily="2" charset="0"/>
                          <a:ea typeface="Roboto Condensed" panose="02000000000000000000" pitchFamily="2" charset="0"/>
                          <a:cs typeface="Roboto Condensed" panose="02000000000000000000" pitchFamily="2" charset="0"/>
                        </a:rPr>
                        <a:t>Plan montrant un personnage jusqu'aux mollets. Utilisation désuète, remplacée par le plan américain. </a:t>
                      </a:r>
                    </a:p>
                  </a:txBody>
                  <a:tcPr marL="25008" marR="25008" marT="12504" marB="12504" anchor="ctr">
                    <a:lnL>
                      <a:noFill/>
                    </a:lnL>
                    <a:lnR>
                      <a:noFill/>
                    </a:lnR>
                    <a:lnT>
                      <a:noFill/>
                    </a:lnT>
                    <a:lnB>
                      <a:noFill/>
                    </a:lnB>
                  </a:tcPr>
                </a:tc>
                <a:extLst>
                  <a:ext uri="{0D108BD9-81ED-4DB2-BD59-A6C34878D82A}">
                    <a16:rowId xmlns:a16="http://schemas.microsoft.com/office/drawing/2014/main" xmlns="" val="10004"/>
                  </a:ext>
                </a:extLst>
              </a:tr>
              <a:tr h="775238">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Plan américain (PA) </a:t>
                      </a:r>
                    </a:p>
                  </a:txBody>
                  <a:tcPr marL="25008" marR="25008" marT="12504" marB="12504" anchor="ctr">
                    <a:lnL>
                      <a:noFill/>
                    </a:lnL>
                    <a:lnR>
                      <a:noFill/>
                    </a:lnR>
                    <a:lnT>
                      <a:noFill/>
                    </a:lnT>
                    <a:lnB>
                      <a:noFill/>
                    </a:lnB>
                  </a:tcPr>
                </a:tc>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Il cadre les personnages à mi-cuisses. Il rapproche encore davantage le spectateur des personnages. Le plan américain a été ainsi dénommé car c'est le plan typique des films américains des années 1920 et suivantes. Ce type de plan permet également de montrer plusieurs personnages lors d'un dialogue sans nécessiter de modifier la position de la caméra. Dans l'exemple, c'est le conciliabule entre l'avocat et ses clients, ou la dispute à propos du procès perdu. C'est un plan de confrontation qui permet l'action. </a:t>
                      </a:r>
                    </a:p>
                  </a:txBody>
                  <a:tcPr marL="25008" marR="25008" marT="12504" marB="12504" anchor="ctr">
                    <a:lnL>
                      <a:noFill/>
                    </a:lnL>
                    <a:lnR>
                      <a:noFill/>
                    </a:lnR>
                    <a:lnT>
                      <a:noFill/>
                    </a:lnT>
                    <a:lnB>
                      <a:noFill/>
                    </a:lnB>
                  </a:tcPr>
                </a:tc>
                <a:extLst>
                  <a:ext uri="{0D108BD9-81ED-4DB2-BD59-A6C34878D82A}">
                    <a16:rowId xmlns:a16="http://schemas.microsoft.com/office/drawing/2014/main" xmlns="" val="10005"/>
                  </a:ext>
                </a:extLst>
              </a:tr>
              <a:tr h="250077">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Plan mi-moyen (PMM) ou plan rapproché taille (PRT) ou plan taille (journalisme) </a:t>
                      </a:r>
                    </a:p>
                  </a:txBody>
                  <a:tcPr marL="25008" marR="25008" marT="12504" marB="12504" anchor="ctr">
                    <a:lnL>
                      <a:noFill/>
                    </a:lnL>
                    <a:lnR>
                      <a:noFill/>
                    </a:lnR>
                    <a:lnT>
                      <a:noFill/>
                    </a:lnT>
                    <a:lnB>
                      <a:noFill/>
                    </a:lnB>
                  </a:tcPr>
                </a:tc>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Ce plan cadre les personnages à la ceinture et permet d'isoler encore plus un ou deux personnages. C'est un plan de séduction ou de bagarre naissante. </a:t>
                      </a:r>
                    </a:p>
                  </a:txBody>
                  <a:tcPr marL="25008" marR="25008" marT="12504" marB="12504" anchor="ctr">
                    <a:lnL>
                      <a:noFill/>
                    </a:lnL>
                    <a:lnR>
                      <a:noFill/>
                    </a:lnR>
                    <a:lnT>
                      <a:noFill/>
                    </a:lnT>
                    <a:lnB>
                      <a:noFill/>
                    </a:lnB>
                  </a:tcPr>
                </a:tc>
                <a:extLst>
                  <a:ext uri="{0D108BD9-81ED-4DB2-BD59-A6C34878D82A}">
                    <a16:rowId xmlns:a16="http://schemas.microsoft.com/office/drawing/2014/main" xmlns="" val="10006"/>
                  </a:ext>
                </a:extLst>
              </a:tr>
              <a:tr h="400123">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Plan rapproché (PR) ou plan rapproché poitrine (PRP) ou plan poitrine (journalisme) </a:t>
                      </a:r>
                    </a:p>
                  </a:txBody>
                  <a:tcPr marL="25008" marR="25008" marT="12504" marB="12504" anchor="ctr">
                    <a:lnL>
                      <a:noFill/>
                    </a:lnL>
                    <a:lnR>
                      <a:noFill/>
                    </a:lnR>
                    <a:lnT>
                      <a:noFill/>
                    </a:lnT>
                    <a:lnB>
                      <a:noFill/>
                    </a:lnB>
                  </a:tcPr>
                </a:tc>
                <a:tc>
                  <a:txBody>
                    <a:bodyPr/>
                    <a:lstStyle/>
                    <a:p>
                      <a:r>
                        <a:rPr lang="fr-FR" sz="1000">
                          <a:latin typeface="Roboto Condensed" panose="02000000000000000000" pitchFamily="2" charset="0"/>
                          <a:ea typeface="Roboto Condensed" panose="02000000000000000000" pitchFamily="2" charset="0"/>
                          <a:cs typeface="Roboto Condensed" panose="02000000000000000000" pitchFamily="2" charset="0"/>
                        </a:rPr>
                        <a:t>Le personnage est en confidence, le spectateur profite des détails de son visage. Dans notre exemple, c'est l'avocat apprenant à voix basse à son client un élément inattendu et encore secret de leur affaire. C'est un plan intime, et celui du baiser. </a:t>
                      </a:r>
                    </a:p>
                  </a:txBody>
                  <a:tcPr marL="25008" marR="25008" marT="12504" marB="12504" anchor="ctr">
                    <a:lnL>
                      <a:noFill/>
                    </a:lnL>
                    <a:lnR>
                      <a:noFill/>
                    </a:lnR>
                    <a:lnT>
                      <a:noFill/>
                    </a:lnT>
                    <a:lnB>
                      <a:noFill/>
                    </a:lnB>
                  </a:tcPr>
                </a:tc>
                <a:extLst>
                  <a:ext uri="{0D108BD9-81ED-4DB2-BD59-A6C34878D82A}">
                    <a16:rowId xmlns:a16="http://schemas.microsoft.com/office/drawing/2014/main" xmlns="" val="10007"/>
                  </a:ext>
                </a:extLst>
              </a:tr>
              <a:tr h="475146">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Gros plan (GP) </a:t>
                      </a:r>
                    </a:p>
                  </a:txBody>
                  <a:tcPr marL="25008" marR="25008" marT="12504" marB="12504" anchor="ctr">
                    <a:lnL>
                      <a:noFill/>
                    </a:lnL>
                    <a:lnR>
                      <a:noFill/>
                    </a:lnR>
                    <a:lnT>
                      <a:noFill/>
                    </a:lnT>
                    <a:lnB>
                      <a:noFill/>
                    </a:lnB>
                  </a:tcPr>
                </a:tc>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Il permet de lire directement les émotions d'un personnage, ses réactions les plus intimes. Dans notre exemple, ce peut être l'étonnement, réel ou feint, du client à la confidence de son avocat. C'est le plan de l'analyse psychologique, mais aussi celui de la sensualité ou de l'expressivité. </a:t>
                      </a:r>
                    </a:p>
                  </a:txBody>
                  <a:tcPr marL="25008" marR="25008" marT="12504" marB="12504" anchor="ctr">
                    <a:lnL>
                      <a:noFill/>
                    </a:lnL>
                    <a:lnR>
                      <a:noFill/>
                    </a:lnR>
                    <a:lnT>
                      <a:noFill/>
                    </a:lnT>
                    <a:lnB>
                      <a:noFill/>
                    </a:lnB>
                  </a:tcPr>
                </a:tc>
                <a:extLst>
                  <a:ext uri="{0D108BD9-81ED-4DB2-BD59-A6C34878D82A}">
                    <a16:rowId xmlns:a16="http://schemas.microsoft.com/office/drawing/2014/main" xmlns="" val="10008"/>
                  </a:ext>
                </a:extLst>
              </a:tr>
              <a:tr h="550169">
                <a:tc>
                  <a:txBody>
                    <a:bodyPr/>
                    <a:lstStyle/>
                    <a:p>
                      <a:r>
                        <a:rPr lang="fr-FR" sz="1000">
                          <a:latin typeface="Roboto Condensed" panose="02000000000000000000" pitchFamily="2" charset="0"/>
                          <a:ea typeface="Roboto Condensed" panose="02000000000000000000" pitchFamily="2" charset="0"/>
                          <a:cs typeface="Roboto Condensed" panose="02000000000000000000" pitchFamily="2" charset="0"/>
                        </a:rPr>
                        <a:t>Très gros plan (TGP) </a:t>
                      </a:r>
                    </a:p>
                  </a:txBody>
                  <a:tcPr marL="25008" marR="25008" marT="12504" marB="12504" anchor="ctr">
                    <a:lnL>
                      <a:noFill/>
                    </a:lnL>
                    <a:lnR>
                      <a:noFill/>
                    </a:lnR>
                    <a:lnT>
                      <a:noFill/>
                    </a:lnT>
                    <a:lnB>
                      <a:noFill/>
                    </a:lnB>
                  </a:tcPr>
                </a:tc>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Il montre un détail du visage, par exemple, les yeux, la bouche, ou du corps (Ex. : TGP sur son index crispé sur la détente de l'arme). Généralement très bref, il sert la progression du récit ou du suspense, en attirant l'attention sur un détail furtif dramatiquement important. </a:t>
                      </a:r>
                      <a:br>
                        <a:rPr lang="fr-FR" sz="1000" dirty="0">
                          <a:latin typeface="Roboto Condensed" panose="02000000000000000000" pitchFamily="2" charset="0"/>
                          <a:ea typeface="Roboto Condensed" panose="02000000000000000000" pitchFamily="2" charset="0"/>
                          <a:cs typeface="Roboto Condensed" panose="02000000000000000000" pitchFamily="2" charset="0"/>
                        </a:rPr>
                      </a:br>
                      <a:endParaRPr lang="fr-FR" sz="1000" dirty="0">
                        <a:latin typeface="Roboto Condensed" panose="02000000000000000000" pitchFamily="2" charset="0"/>
                        <a:ea typeface="Roboto Condensed" panose="02000000000000000000" pitchFamily="2" charset="0"/>
                        <a:cs typeface="Roboto Condensed" panose="02000000000000000000" pitchFamily="2" charset="0"/>
                      </a:endParaRPr>
                    </a:p>
                  </a:txBody>
                  <a:tcPr marL="25008" marR="25008" marT="12504" marB="12504" anchor="ctr">
                    <a:lnL>
                      <a:noFill/>
                    </a:lnL>
                    <a:lnR>
                      <a:noFill/>
                    </a:lnR>
                    <a:lnT>
                      <a:noFill/>
                    </a:lnT>
                    <a:lnB>
                      <a:noFill/>
                    </a:lnB>
                  </a:tcPr>
                </a:tc>
                <a:extLst>
                  <a:ext uri="{0D108BD9-81ED-4DB2-BD59-A6C34878D82A}">
                    <a16:rowId xmlns:a16="http://schemas.microsoft.com/office/drawing/2014/main" xmlns="" val="10009"/>
                  </a:ext>
                </a:extLst>
              </a:tr>
              <a:tr h="250077">
                <a:tc>
                  <a:txBody>
                    <a:bodyPr/>
                    <a:lstStyle/>
                    <a:p>
                      <a:r>
                        <a:rPr lang="fr-FR" sz="1000">
                          <a:latin typeface="Roboto Condensed" panose="02000000000000000000" pitchFamily="2" charset="0"/>
                          <a:ea typeface="Roboto Condensed" panose="02000000000000000000" pitchFamily="2" charset="0"/>
                          <a:cs typeface="Roboto Condensed" panose="02000000000000000000" pitchFamily="2" charset="0"/>
                        </a:rPr>
                        <a:t>Plan d'objet </a:t>
                      </a:r>
                    </a:p>
                  </a:txBody>
                  <a:tcPr marL="25008" marR="25008" marT="12504" marB="12504" anchor="ctr">
                    <a:lnL>
                      <a:noFill/>
                    </a:lnL>
                    <a:lnR>
                      <a:noFill/>
                    </a:lnR>
                    <a:lnT>
                      <a:noFill/>
                    </a:lnT>
                    <a:lnB>
                      <a:noFill/>
                    </a:lnB>
                  </a:tcPr>
                </a:tc>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C'est un plan explicatif montrant un objet. (Ex. : Plan de la moto neuve qu'elle lui offre). Parfois appelé plan de détail. </a:t>
                      </a:r>
                    </a:p>
                  </a:txBody>
                  <a:tcPr marL="25008" marR="25008" marT="12504" marB="12504" anchor="ctr">
                    <a:lnL>
                      <a:noFill/>
                    </a:lnL>
                    <a:lnR>
                      <a:noFill/>
                    </a:lnR>
                    <a:lnT>
                      <a:noFill/>
                    </a:lnT>
                    <a:lnB>
                      <a:noFill/>
                    </a:lnB>
                  </a:tcPr>
                </a:tc>
                <a:extLst>
                  <a:ext uri="{0D108BD9-81ED-4DB2-BD59-A6C34878D82A}">
                    <a16:rowId xmlns:a16="http://schemas.microsoft.com/office/drawing/2014/main" xmlns="" val="10010"/>
                  </a:ext>
                </a:extLst>
              </a:tr>
              <a:tr h="175054">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Insert </a:t>
                      </a:r>
                    </a:p>
                  </a:txBody>
                  <a:tcPr marL="25008" marR="25008" marT="12504" marB="12504" anchor="ctr">
                    <a:lnL>
                      <a:noFill/>
                    </a:lnL>
                    <a:lnR>
                      <a:noFill/>
                    </a:lnR>
                    <a:lnT>
                      <a:noFill/>
                    </a:lnT>
                    <a:lnB>
                      <a:noFill/>
                    </a:lnB>
                  </a:tcPr>
                </a:tc>
                <a:tc>
                  <a:txBody>
                    <a:bodyPr/>
                    <a:lstStyle/>
                    <a:p>
                      <a:r>
                        <a:rPr lang="fr-FR" sz="1000" dirty="0">
                          <a:latin typeface="Roboto Condensed" panose="02000000000000000000" pitchFamily="2" charset="0"/>
                          <a:ea typeface="Roboto Condensed" panose="02000000000000000000" pitchFamily="2" charset="0"/>
                          <a:cs typeface="Roboto Condensed" panose="02000000000000000000" pitchFamily="2" charset="0"/>
                        </a:rPr>
                        <a:t>Plan d'un objet, désigné ainsi pendant le montage. (Ex. : Insert du décompte temporel de la bombe). </a:t>
                      </a:r>
                    </a:p>
                  </a:txBody>
                  <a:tcPr marL="25008" marR="25008" marT="12504" marB="12504" anchor="ctr">
                    <a:lnL>
                      <a:noFill/>
                    </a:lnL>
                    <a:lnR>
                      <a:noFill/>
                    </a:lnR>
                    <a:lnT>
                      <a:noFill/>
                    </a:lnT>
                    <a:lnB>
                      <a:noFill/>
                    </a:lnB>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0870757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159</a:t>
            </a:fld>
            <a:endParaRPr lang="fr-FR"/>
          </a:p>
        </p:txBody>
      </p:sp>
      <p:sp>
        <p:nvSpPr>
          <p:cNvPr id="6" name="ZoneTexte 5"/>
          <p:cNvSpPr txBox="1"/>
          <p:nvPr/>
        </p:nvSpPr>
        <p:spPr>
          <a:xfrm>
            <a:off x="5386167" y="2288027"/>
            <a:ext cx="1111202" cy="830997"/>
          </a:xfrm>
          <a:prstGeom prst="rect">
            <a:avLst/>
          </a:prstGeom>
          <a:noFill/>
        </p:spPr>
        <p:txBody>
          <a:bodyPr wrap="none" rtlCol="0">
            <a:spAutoFit/>
          </a:bodyPr>
          <a:lstStyle/>
          <a:p>
            <a:r>
              <a:rPr lang="fr-FR" sz="4800" b="1" dirty="0">
                <a:latin typeface="Batang" panose="02030600000101010101" pitchFamily="18" charset="-127"/>
                <a:ea typeface="Batang" panose="02030600000101010101" pitchFamily="18" charset="-127"/>
              </a:rPr>
              <a:t>Fin</a:t>
            </a:r>
          </a:p>
        </p:txBody>
      </p:sp>
      <p:grpSp>
        <p:nvGrpSpPr>
          <p:cNvPr id="13" name="Groupe 12"/>
          <p:cNvGrpSpPr/>
          <p:nvPr/>
        </p:nvGrpSpPr>
        <p:grpSpPr>
          <a:xfrm>
            <a:off x="3505426" y="1752600"/>
            <a:ext cx="802433" cy="4438650"/>
            <a:chOff x="3683842" y="1752600"/>
            <a:chExt cx="802433" cy="4438650"/>
          </a:xfrm>
        </p:grpSpPr>
        <p:sp>
          <p:nvSpPr>
            <p:cNvPr id="2" name="Rectangle 1"/>
            <p:cNvSpPr/>
            <p:nvPr/>
          </p:nvSpPr>
          <p:spPr>
            <a:xfrm>
              <a:off x="3683842" y="1752600"/>
              <a:ext cx="802433" cy="443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810000" y="5467350"/>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817437" y="4749954"/>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817437" y="4047423"/>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3806286" y="3344905"/>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813723" y="2627509"/>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813723" y="1924978"/>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e 13"/>
          <p:cNvGrpSpPr/>
          <p:nvPr/>
        </p:nvGrpSpPr>
        <p:grpSpPr>
          <a:xfrm>
            <a:off x="7884125" y="1748886"/>
            <a:ext cx="802433" cy="4438650"/>
            <a:chOff x="3683842" y="1752600"/>
            <a:chExt cx="802433" cy="4438650"/>
          </a:xfrm>
        </p:grpSpPr>
        <p:sp>
          <p:nvSpPr>
            <p:cNvPr id="15" name="Rectangle 14"/>
            <p:cNvSpPr/>
            <p:nvPr/>
          </p:nvSpPr>
          <p:spPr>
            <a:xfrm>
              <a:off x="3683842" y="1752600"/>
              <a:ext cx="802433" cy="443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3810000" y="5467350"/>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3817437" y="4749954"/>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3817437" y="4047423"/>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3806286" y="3344905"/>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3813723" y="2627509"/>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3813723" y="1924978"/>
              <a:ext cx="542925"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p:cNvSpPr txBox="1"/>
          <p:nvPr/>
        </p:nvSpPr>
        <p:spPr>
          <a:xfrm>
            <a:off x="4393633" y="3310214"/>
            <a:ext cx="2778325" cy="400110"/>
          </a:xfrm>
          <a:prstGeom prst="rect">
            <a:avLst/>
          </a:prstGeom>
          <a:noFill/>
        </p:spPr>
        <p:txBody>
          <a:bodyPr wrap="none" rtlCol="0">
            <a:spAutoFit/>
          </a:bodyPr>
          <a:lstStyle/>
          <a:p>
            <a:r>
              <a:rPr lang="fr-FR" sz="2000" dirty="0">
                <a:latin typeface="Cracked Johnnie" panose="00000400000000000000" pitchFamily="2" charset="0"/>
              </a:rPr>
              <a:t>Me contacter …</a:t>
            </a:r>
          </a:p>
        </p:txBody>
      </p:sp>
      <p:sp>
        <p:nvSpPr>
          <p:cNvPr id="23" name="ZoneTexte 22"/>
          <p:cNvSpPr txBox="1"/>
          <p:nvPr/>
        </p:nvSpPr>
        <p:spPr>
          <a:xfrm>
            <a:off x="4401070" y="3741396"/>
            <a:ext cx="3215945" cy="369332"/>
          </a:xfrm>
          <a:prstGeom prst="rect">
            <a:avLst/>
          </a:prstGeom>
          <a:noFill/>
        </p:spPr>
        <p:txBody>
          <a:bodyPr wrap="none" rtlCol="0">
            <a:spAutoFit/>
          </a:bodyPr>
          <a:lstStyle/>
          <a:p>
            <a:r>
              <a:rPr lang="fr-FR" b="1" dirty="0">
                <a:solidFill>
                  <a:schemeClr val="accent5"/>
                </a:solidFill>
                <a:latin typeface="Bradley Hand ITC" panose="03070402050302030203" pitchFamily="66" charset="0"/>
              </a:rPr>
              <a:t>Corinne.habarou@chartes.psl.eu</a:t>
            </a:r>
          </a:p>
        </p:txBody>
      </p:sp>
    </p:spTree>
    <p:extLst>
      <p:ext uri="{BB962C8B-B14F-4D97-AF65-F5344CB8AC3E}">
        <p14:creationId xmlns:p14="http://schemas.microsoft.com/office/powerpoint/2010/main" val="1499697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979709"/>
            <a:ext cx="10323740" cy="869511"/>
          </a:xfrm>
        </p:spPr>
        <p:txBody>
          <a:bodyPr>
            <a:normAutofit/>
          </a:bodyPr>
          <a:lstStyle/>
          <a:p>
            <a:r>
              <a:rPr lang="fr-FR" sz="3200" b="1" dirty="0">
                <a:latin typeface="Hollywood Hills" panose="00000400000000000000"/>
              </a:rPr>
              <a:t>Qu’est-ce qu’une image ? (3)</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16</a:t>
            </a:fld>
            <a:endParaRPr lang="fr-FR"/>
          </a:p>
        </p:txBody>
      </p:sp>
      <p:pic>
        <p:nvPicPr>
          <p:cNvPr id="1026" name="Picture 2" descr="couleur : spectre de la lumiè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586" y="4741602"/>
            <a:ext cx="6045958" cy="161225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114301" y="1734066"/>
            <a:ext cx="9433896" cy="3233722"/>
          </a:xfrm>
        </p:spPr>
        <p:txBody>
          <a:bodyPr>
            <a:normAutofit fontScale="92500" lnSpcReduction="20000"/>
          </a:bodyPr>
          <a:lstStyle/>
          <a:p>
            <a:pPr marL="228600" lvl="1">
              <a:spcBef>
                <a:spcPts val="1000"/>
              </a:spcBef>
            </a:pPr>
            <a:r>
              <a:rPr lang="fr-FR" sz="3000" dirty="0">
                <a:solidFill>
                  <a:schemeClr val="accent1"/>
                </a:solidFill>
                <a:latin typeface="Batang" panose="02030600000101010101" pitchFamily="18" charset="-127"/>
                <a:ea typeface="Batang" panose="02030600000101010101" pitchFamily="18" charset="-127"/>
              </a:rPr>
              <a:t>La couleur : interaction entre lumière et matière (2)</a:t>
            </a:r>
          </a:p>
          <a:p>
            <a:pPr lvl="1"/>
            <a:r>
              <a:rPr lang="fr-FR" sz="2600" dirty="0"/>
              <a:t>Qu’est-ce que la lumière et son rôle dans le rendu des couleurs ?</a:t>
            </a:r>
          </a:p>
          <a:p>
            <a:pPr marL="914400" lvl="2" indent="0">
              <a:buNone/>
            </a:pPr>
            <a:r>
              <a:rPr lang="fr-FR" i="1" dirty="0"/>
              <a:t>« La lumière est une onde électromagnétique. Les couleurs sont issues de la décomposition de la lumière blanche (soleil ou lampe blanche) en plusieurs ondes électromagnétiques de longueurs d’ondes différentes. La lumière visible est composée d’ondes dont la longueur d’onde dans le vide est comprise entre 400 nanomètres (nm) (le violet) et 700 nm (le rouge). Ensuite, on trouve les ultra-violets et les infra-rouges, lumière non visible par l’homme. »</a:t>
            </a:r>
          </a:p>
          <a:p>
            <a:pPr marL="914400" lvl="2" indent="0">
              <a:buNone/>
            </a:pPr>
            <a:r>
              <a:rPr lang="fr-FR" sz="2200" dirty="0"/>
              <a:t>Lorsque la lumière blanche traverse un prisme, elle se décompose en plusieurs couleurs correspondant à des ondes différentes et dont les principales sont les suivantes : </a:t>
            </a:r>
            <a:r>
              <a:rPr lang="fr-FR" sz="2200" dirty="0">
                <a:solidFill>
                  <a:srgbClr val="6600CC"/>
                </a:solidFill>
              </a:rPr>
              <a:t>violet</a:t>
            </a:r>
            <a:r>
              <a:rPr lang="fr-FR" sz="2200" dirty="0"/>
              <a:t>, </a:t>
            </a:r>
            <a:r>
              <a:rPr lang="fr-FR" sz="2200" dirty="0">
                <a:solidFill>
                  <a:srgbClr val="0000FF"/>
                </a:solidFill>
              </a:rPr>
              <a:t>indigo</a:t>
            </a:r>
            <a:r>
              <a:rPr lang="fr-FR" sz="2200" dirty="0"/>
              <a:t>, </a:t>
            </a:r>
            <a:r>
              <a:rPr lang="fr-FR" sz="2200" dirty="0">
                <a:solidFill>
                  <a:schemeClr val="accent1"/>
                </a:solidFill>
              </a:rPr>
              <a:t>bleu</a:t>
            </a:r>
            <a:r>
              <a:rPr lang="fr-FR" sz="2200" dirty="0"/>
              <a:t>, </a:t>
            </a:r>
            <a:r>
              <a:rPr lang="fr-FR" sz="2200" dirty="0">
                <a:solidFill>
                  <a:srgbClr val="00FF00"/>
                </a:solidFill>
              </a:rPr>
              <a:t>vert</a:t>
            </a:r>
            <a:r>
              <a:rPr lang="fr-FR" sz="2200" dirty="0"/>
              <a:t>, </a:t>
            </a:r>
            <a:r>
              <a:rPr lang="fr-FR" sz="2200" dirty="0">
                <a:solidFill>
                  <a:srgbClr val="FFFF00"/>
                </a:solidFill>
              </a:rPr>
              <a:t>jaune</a:t>
            </a:r>
            <a:r>
              <a:rPr lang="fr-FR" sz="2200" dirty="0"/>
              <a:t>, </a:t>
            </a:r>
            <a:r>
              <a:rPr lang="fr-FR" sz="2200" dirty="0">
                <a:solidFill>
                  <a:srgbClr val="FFC000"/>
                </a:solidFill>
              </a:rPr>
              <a:t>orangé</a:t>
            </a:r>
            <a:r>
              <a:rPr lang="fr-FR" sz="2200" dirty="0"/>
              <a:t>, </a:t>
            </a:r>
            <a:r>
              <a:rPr lang="fr-FR" sz="2200" dirty="0">
                <a:solidFill>
                  <a:srgbClr val="FF0000"/>
                </a:solidFill>
              </a:rPr>
              <a:t>rouge </a:t>
            </a:r>
            <a:r>
              <a:rPr lang="fr-FR" sz="2200" dirty="0"/>
              <a:t>(phénomène de l’arc en ciel).</a:t>
            </a:r>
            <a:endParaRPr lang="fr-FR" sz="2200" dirty="0">
              <a:solidFill>
                <a:srgbClr val="FF0000"/>
              </a:solidFill>
            </a:endParaRPr>
          </a:p>
        </p:txBody>
      </p:sp>
      <p:sp>
        <p:nvSpPr>
          <p:cNvPr id="7" name="ZoneTexte 6"/>
          <p:cNvSpPr txBox="1"/>
          <p:nvPr/>
        </p:nvSpPr>
        <p:spPr>
          <a:xfrm>
            <a:off x="2688299" y="6487970"/>
            <a:ext cx="4589718" cy="307777"/>
          </a:xfrm>
          <a:prstGeom prst="rect">
            <a:avLst/>
          </a:prstGeom>
          <a:noFill/>
        </p:spPr>
        <p:txBody>
          <a:bodyPr wrap="non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4"/>
              </a:rPr>
              <a:t>Couleur : principe et synthèses - article du 11/06/2018</a:t>
            </a:r>
            <a:endPar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0" name="Groupe 9">
            <a:extLst>
              <a:ext uri="{FF2B5EF4-FFF2-40B4-BE49-F238E27FC236}">
                <a16:creationId xmlns:a16="http://schemas.microsoft.com/office/drawing/2014/main" xmlns="" id="{7C1CBD35-1EBE-4227-949A-DEB58F4BAF79}"/>
              </a:ext>
            </a:extLst>
          </p:cNvPr>
          <p:cNvGrpSpPr/>
          <p:nvPr/>
        </p:nvGrpSpPr>
        <p:grpSpPr>
          <a:xfrm>
            <a:off x="9865893" y="2592877"/>
            <a:ext cx="2404011" cy="3275797"/>
            <a:chOff x="9865893" y="2592877"/>
            <a:chExt cx="2404011" cy="3275797"/>
          </a:xfrm>
        </p:grpSpPr>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5893" y="2592877"/>
              <a:ext cx="2404011" cy="3158605"/>
            </a:xfrm>
            <a:prstGeom prst="rect">
              <a:avLst/>
            </a:prstGeom>
          </p:spPr>
        </p:pic>
        <p:sp>
          <p:nvSpPr>
            <p:cNvPr id="8" name="ZoneTexte 7"/>
            <p:cNvSpPr txBox="1"/>
            <p:nvPr/>
          </p:nvSpPr>
          <p:spPr>
            <a:xfrm>
              <a:off x="10001964" y="3170223"/>
              <a:ext cx="1950244" cy="2698451"/>
            </a:xfrm>
            <a:prstGeom prst="rect">
              <a:avLst/>
            </a:prstGeom>
            <a:noFill/>
          </p:spPr>
          <p:txBody>
            <a:bodyPr wrap="square" rtlCol="0">
              <a:spAutoFit/>
            </a:bodyPr>
            <a:lstStyle/>
            <a:p>
              <a:r>
                <a:rPr lang="fr-FR" sz="1400" b="1" dirty="0">
                  <a:solidFill>
                    <a:srgbClr val="C00000"/>
                  </a:solidFill>
                  <a:latin typeface="Roboto Condensed" panose="02000000000000000000" pitchFamily="2" charset="0"/>
                  <a:ea typeface="Roboto Condensed" panose="02000000000000000000" pitchFamily="2" charset="0"/>
                  <a:cs typeface="Roboto Condensed" panose="02000000000000000000" pitchFamily="2" charset="0"/>
                </a:rPr>
                <a:t>Le nanomètre (nm) est une unité de  mesure notamment dédiées aux longueurs d'ondes et qui vaut un milliardième de </a:t>
              </a:r>
              <a:br>
                <a:rPr lang="fr-FR" sz="1400" b="1" dirty="0">
                  <a:solidFill>
                    <a:srgbClr val="C00000"/>
                  </a:solidFill>
                  <a:latin typeface="Roboto Condensed" panose="02000000000000000000" pitchFamily="2" charset="0"/>
                  <a:ea typeface="Roboto Condensed" panose="02000000000000000000" pitchFamily="2" charset="0"/>
                  <a:cs typeface="Roboto Condensed" panose="02000000000000000000" pitchFamily="2" charset="0"/>
                </a:rPr>
              </a:br>
              <a:r>
                <a:rPr lang="fr-FR" sz="1400" b="1" dirty="0">
                  <a:solidFill>
                    <a:srgbClr val="C00000"/>
                  </a:solidFill>
                  <a:latin typeface="Roboto Condensed" panose="02000000000000000000" pitchFamily="2" charset="0"/>
                  <a:ea typeface="Roboto Condensed" panose="02000000000000000000" pitchFamily="2" charset="0"/>
                  <a:cs typeface="Roboto Condensed" panose="02000000000000000000" pitchFamily="2" charset="0"/>
                </a:rPr>
                <a:t>mètre.</a:t>
              </a:r>
            </a:p>
            <a:p>
              <a:r>
                <a:rPr lang="fr-FR" sz="1400" b="1" dirty="0">
                  <a:solidFill>
                    <a:srgbClr val="C00000"/>
                  </a:solidFill>
                  <a:latin typeface="Roboto Condensed" panose="02000000000000000000" pitchFamily="2" charset="0"/>
                  <a:ea typeface="Roboto Condensed" panose="02000000000000000000" pitchFamily="2" charset="0"/>
                  <a:cs typeface="Roboto Condensed" panose="02000000000000000000" pitchFamily="2" charset="0"/>
                  <a:hlinkClick r:id="rId6"/>
                </a:rPr>
                <a:t>Convertir des nanomètres en millimètres - nm en mm</a:t>
              </a:r>
              <a:endParaRPr lang="fr-FR" sz="1400" b="1" dirty="0">
                <a:solidFill>
                  <a:srgbClr val="C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spTree>
    <p:extLst>
      <p:ext uri="{BB962C8B-B14F-4D97-AF65-F5344CB8AC3E}">
        <p14:creationId xmlns:p14="http://schemas.microsoft.com/office/powerpoint/2010/main" val="714598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979710"/>
            <a:ext cx="10391644" cy="841602"/>
          </a:xfrm>
        </p:spPr>
        <p:txBody>
          <a:bodyPr>
            <a:normAutofit/>
          </a:bodyPr>
          <a:lstStyle/>
          <a:p>
            <a:r>
              <a:rPr lang="fr-FR" sz="3200" b="1" dirty="0"/>
              <a:t>Qu’est-ce qu’une image ? (4)</a:t>
            </a:r>
          </a:p>
        </p:txBody>
      </p:sp>
      <p:sp>
        <p:nvSpPr>
          <p:cNvPr id="3" name="Espace réservé du contenu 2"/>
          <p:cNvSpPr>
            <a:spLocks noGrp="1"/>
          </p:cNvSpPr>
          <p:nvPr>
            <p:ph idx="1"/>
          </p:nvPr>
        </p:nvSpPr>
        <p:spPr>
          <a:xfrm>
            <a:off x="66173" y="1715297"/>
            <a:ext cx="10641156" cy="5053263"/>
          </a:xfrm>
        </p:spPr>
        <p:txBody>
          <a:bodyPr>
            <a:normAutofit fontScale="85000" lnSpcReduction="10000"/>
          </a:bodyPr>
          <a:lstStyle/>
          <a:p>
            <a:pPr lvl="1"/>
            <a:r>
              <a:rPr lang="fr-FR" dirty="0"/>
              <a:t> </a:t>
            </a:r>
            <a:r>
              <a:rPr lang="fr-FR" sz="3300" dirty="0">
                <a:solidFill>
                  <a:schemeClr val="accent1"/>
                </a:solidFill>
                <a:latin typeface="Batang" panose="02030600000101010101" pitchFamily="18" charset="-127"/>
                <a:ea typeface="Batang" panose="02030600000101010101" pitchFamily="18" charset="-127"/>
              </a:rPr>
              <a:t>La couleur : interaction entre lumière et matière (3)</a:t>
            </a:r>
          </a:p>
          <a:p>
            <a:pPr lvl="2"/>
            <a:r>
              <a:rPr lang="fr-FR" sz="2800" dirty="0">
                <a:latin typeface="Roboto" panose="02000000000000000000" pitchFamily="2" charset="0"/>
                <a:ea typeface="Roboto" panose="02000000000000000000" pitchFamily="2" charset="0"/>
              </a:rPr>
              <a:t>Qu’est-ce que la lumière et son rôle dans le rendu des couleurs ? (2)</a:t>
            </a:r>
          </a:p>
          <a:p>
            <a:pPr lvl="3"/>
            <a:r>
              <a:rPr lang="fr-FR" sz="2400" b="1" i="0" dirty="0">
                <a:latin typeface="Batang" panose="02030600000101010101" pitchFamily="18" charset="-127"/>
                <a:ea typeface="Batang" panose="02030600000101010101" pitchFamily="18" charset="-127"/>
              </a:rPr>
              <a:t>la couleur est caractérisée par trois paramètres : teinte, clarté, saturation :</a:t>
            </a:r>
          </a:p>
          <a:p>
            <a:pPr lvl="4"/>
            <a:r>
              <a:rPr lang="fr-FR" sz="2300" b="0" i="1" dirty="0">
                <a:latin typeface="Segoe UI" panose="020B0502040204020203" pitchFamily="34" charset="0"/>
                <a:ea typeface="Batang" panose="02030600000101010101" pitchFamily="18" charset="-127"/>
                <a:cs typeface="Segoe UI" panose="020B0502040204020203" pitchFamily="34" charset="0"/>
              </a:rPr>
              <a:t>La teinte</a:t>
            </a:r>
          </a:p>
          <a:p>
            <a:pPr marL="1828800" lvl="4" indent="0">
              <a:buNone/>
            </a:pPr>
            <a:r>
              <a:rPr lang="fr-FR" sz="2000" b="0" i="0" dirty="0">
                <a:latin typeface="Segoe UI" panose="020B0502040204020203" pitchFamily="34" charset="0"/>
                <a:ea typeface="Batang" panose="02030600000101010101" pitchFamily="18" charset="-127"/>
                <a:cs typeface="Segoe UI" panose="020B0502040204020203" pitchFamily="34" charset="0"/>
              </a:rPr>
              <a:t>La teinte distingue les sensations colorées : bleu, vert, jaune, rouge, bleu-vert, etc. Les teintes pures correspondent à une seule longueur d'onde, et sont </a:t>
            </a:r>
            <a:r>
              <a:rPr lang="fr-FR" sz="2000" b="0" dirty="0">
                <a:latin typeface="Segoe UI" panose="020B0502040204020203" pitchFamily="34" charset="0"/>
                <a:ea typeface="Batang" panose="02030600000101010101" pitchFamily="18" charset="-127"/>
                <a:cs typeface="Segoe UI" panose="020B0502040204020203" pitchFamily="34" charset="0"/>
              </a:rPr>
              <a:t>donc dites </a:t>
            </a:r>
            <a:r>
              <a:rPr lang="fr-FR" sz="2000" b="0" i="0" dirty="0">
                <a:latin typeface="Segoe UI" panose="020B0502040204020203" pitchFamily="34" charset="0"/>
                <a:ea typeface="Batang" panose="02030600000101010101" pitchFamily="18" charset="-127"/>
                <a:cs typeface="Segoe UI" panose="020B0502040204020203" pitchFamily="34" charset="0"/>
              </a:rPr>
              <a:t>monochromatiques. On parle </a:t>
            </a:r>
            <a:r>
              <a:rPr lang="fr-FR" sz="2000" b="0" dirty="0">
                <a:latin typeface="Segoe UI" panose="020B0502040204020203" pitchFamily="34" charset="0"/>
                <a:ea typeface="Batang" panose="02030600000101010101" pitchFamily="18" charset="-127"/>
                <a:cs typeface="Segoe UI" panose="020B0502040204020203" pitchFamily="34" charset="0"/>
              </a:rPr>
              <a:t>aussi</a:t>
            </a:r>
            <a:r>
              <a:rPr lang="fr-FR" sz="2000" b="0" i="0" dirty="0">
                <a:latin typeface="Segoe UI" panose="020B0502040204020203" pitchFamily="34" charset="0"/>
                <a:ea typeface="Batang" panose="02030600000101010101" pitchFamily="18" charset="-127"/>
                <a:cs typeface="Segoe UI" panose="020B0502040204020203" pitchFamily="34" charset="0"/>
              </a:rPr>
              <a:t> de couleurs saturées. </a:t>
            </a:r>
          </a:p>
          <a:p>
            <a:pPr lvl="4"/>
            <a:r>
              <a:rPr lang="fr-FR" sz="2300" b="0" i="1" dirty="0">
                <a:latin typeface="Segoe UI" panose="020B0502040204020203" pitchFamily="34" charset="0"/>
                <a:ea typeface="Batang" panose="02030600000101010101" pitchFamily="18" charset="-127"/>
                <a:cs typeface="Segoe UI" panose="020B0502040204020203" pitchFamily="34" charset="0"/>
              </a:rPr>
              <a:t>La clarté</a:t>
            </a:r>
          </a:p>
          <a:p>
            <a:pPr marL="1828800" lvl="4" indent="0">
              <a:buNone/>
            </a:pPr>
            <a:r>
              <a:rPr lang="fr-FR" sz="2000" b="0" i="0" dirty="0">
                <a:latin typeface="Segoe UI" panose="020B0502040204020203" pitchFamily="34" charset="0"/>
                <a:ea typeface="Batang" panose="02030600000101010101" pitchFamily="18" charset="-127"/>
                <a:cs typeface="Segoe UI" panose="020B0502040204020203" pitchFamily="34" charset="0"/>
              </a:rPr>
              <a:t>La clarté caractérise l'intensité lumineuse relative perçue d'une surface. On la porte sur un axe vertical qui va du noir au blanc. Les peintres l'appellent la valeur et les photographes la luminance : elle représente l'intensité lumineuse divisée par la surface apparente. Le terme luminosité doit être évité car il est utilisé à tort.</a:t>
            </a:r>
          </a:p>
          <a:p>
            <a:pPr lvl="4"/>
            <a:r>
              <a:rPr lang="fr-FR" sz="2300" b="0" i="1" dirty="0">
                <a:latin typeface="Segoe UI" panose="020B0502040204020203" pitchFamily="34" charset="0"/>
                <a:ea typeface="Batang" panose="02030600000101010101" pitchFamily="18" charset="-127"/>
                <a:cs typeface="Segoe UI" panose="020B0502040204020203" pitchFamily="34" charset="0"/>
              </a:rPr>
              <a:t>La saturation</a:t>
            </a:r>
          </a:p>
          <a:p>
            <a:pPr marL="1828800" lvl="4" indent="0">
              <a:buNone/>
            </a:pPr>
            <a:r>
              <a:rPr lang="fr-FR" sz="2000" b="0" i="0" dirty="0">
                <a:latin typeface="Segoe UI" panose="020B0502040204020203" pitchFamily="34" charset="0"/>
                <a:ea typeface="Batang" panose="02030600000101010101" pitchFamily="18" charset="-127"/>
                <a:cs typeface="Segoe UI" panose="020B0502040204020203" pitchFamily="34" charset="0"/>
              </a:rPr>
              <a:t>La saturation exprime la pureté d'une couleur. Dans le cas de la synthèse soustractive (peinture, imprimerie), on « dé sature » une couleur en ajoutant du blanc, ou du noir, ou du gris, ou encore sa couleur complémentaire. Une couleur totalement dé saturée est en niveaux de gris. </a:t>
            </a:r>
            <a:r>
              <a:rPr lang="fr-FR" sz="2000" b="0" dirty="0">
                <a:latin typeface="Segoe UI" panose="020B0502040204020203" pitchFamily="34" charset="0"/>
                <a:ea typeface="Batang" panose="02030600000101010101" pitchFamily="18" charset="-127"/>
                <a:cs typeface="Segoe UI" panose="020B0502040204020203" pitchFamily="34" charset="0"/>
              </a:rPr>
              <a:t>A noter </a:t>
            </a:r>
            <a:r>
              <a:rPr lang="fr-FR" sz="2000" b="0" i="0" dirty="0">
                <a:latin typeface="Segoe UI" panose="020B0502040204020203" pitchFamily="34" charset="0"/>
                <a:ea typeface="Batang" panose="02030600000101010101" pitchFamily="18" charset="-127"/>
                <a:cs typeface="Segoe UI" panose="020B0502040204020203" pitchFamily="34" charset="0"/>
              </a:rPr>
              <a:t>également que si la clarté diminue, le degré de saturation aussi.</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17</a:t>
            </a:fld>
            <a:endParaRPr lang="fr-FR"/>
          </a:p>
        </p:txBody>
      </p:sp>
      <p:sp>
        <p:nvSpPr>
          <p:cNvPr id="7" name="ZoneTexte 6"/>
          <p:cNvSpPr txBox="1"/>
          <p:nvPr/>
        </p:nvSpPr>
        <p:spPr>
          <a:xfrm>
            <a:off x="1657991" y="6459144"/>
            <a:ext cx="8179183" cy="307777"/>
          </a:xfrm>
          <a:prstGeom prst="rect">
            <a:avLst/>
          </a:prstGeom>
          <a:noFill/>
        </p:spPr>
        <p:txBody>
          <a:bodyPr wrap="squar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3"/>
              </a:rPr>
              <a:t>Dossier "La couleur dans tous ses états" par Futura-sciences.com</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par Bernard Valeur, 08/03/2018 </a:t>
            </a:r>
          </a:p>
        </p:txBody>
      </p:sp>
    </p:spTree>
    <p:extLst>
      <p:ext uri="{BB962C8B-B14F-4D97-AF65-F5344CB8AC3E}">
        <p14:creationId xmlns:p14="http://schemas.microsoft.com/office/powerpoint/2010/main" val="56564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Qu’est-ce qu’une image ? (5)</a:t>
            </a:r>
          </a:p>
        </p:txBody>
      </p:sp>
      <p:sp>
        <p:nvSpPr>
          <p:cNvPr id="3" name="Espace réservé du contenu 2"/>
          <p:cNvSpPr>
            <a:spLocks noGrp="1"/>
          </p:cNvSpPr>
          <p:nvPr>
            <p:ph idx="1"/>
          </p:nvPr>
        </p:nvSpPr>
        <p:spPr>
          <a:xfrm>
            <a:off x="66173" y="1715298"/>
            <a:ext cx="10641156" cy="1234380"/>
          </a:xfrm>
        </p:spPr>
        <p:txBody>
          <a:bodyPr>
            <a:normAutofit fontScale="85000" lnSpcReduction="10000"/>
          </a:bodyPr>
          <a:lstStyle/>
          <a:p>
            <a:pPr lvl="1"/>
            <a:r>
              <a:rPr lang="fr-FR" dirty="0"/>
              <a:t> </a:t>
            </a:r>
            <a:r>
              <a:rPr lang="fr-FR" sz="3300" dirty="0">
                <a:solidFill>
                  <a:schemeClr val="accent1"/>
                </a:solidFill>
                <a:latin typeface="Batang" panose="02030600000101010101" pitchFamily="18" charset="-127"/>
                <a:ea typeface="Batang" panose="02030600000101010101" pitchFamily="18" charset="-127"/>
              </a:rPr>
              <a:t>La couleur : interaction entre lumière et matière (4)</a:t>
            </a:r>
          </a:p>
          <a:p>
            <a:pPr lvl="2"/>
            <a:r>
              <a:rPr lang="fr-FR" sz="2800" dirty="0">
                <a:latin typeface="Roboto" panose="02000000000000000000" pitchFamily="2" charset="0"/>
                <a:ea typeface="Roboto" panose="02000000000000000000" pitchFamily="2" charset="0"/>
              </a:rPr>
              <a:t>Qu’est-ce que la lumière et son rôle dans le rendu des couleurs ? (3)</a:t>
            </a:r>
          </a:p>
          <a:p>
            <a:pPr lvl="3"/>
            <a:r>
              <a:rPr lang="fr-FR" sz="2400" b="1" i="0" dirty="0">
                <a:latin typeface="Batang" panose="02030600000101010101" pitchFamily="18" charset="-127"/>
                <a:ea typeface="Batang" panose="02030600000101010101" pitchFamily="18" charset="-127"/>
              </a:rPr>
              <a:t>Origine des couleurs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18</a:t>
            </a:fld>
            <a:endParaRPr lang="fr-FR"/>
          </a:p>
        </p:txBody>
      </p:sp>
      <p:sp>
        <p:nvSpPr>
          <p:cNvPr id="7" name="ZoneTexte 6"/>
          <p:cNvSpPr txBox="1"/>
          <p:nvPr/>
        </p:nvSpPr>
        <p:spPr>
          <a:xfrm>
            <a:off x="2380661" y="6493754"/>
            <a:ext cx="8179183" cy="307777"/>
          </a:xfrm>
          <a:prstGeom prst="rect">
            <a:avLst/>
          </a:prstGeom>
          <a:noFill/>
        </p:spPr>
        <p:txBody>
          <a:bodyPr wrap="squar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3"/>
              </a:rPr>
              <a:t>Dossier "La couleur dans tous ses états" par Futura-sciences.com</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par Bernard Valeur, 08/03/2018 </a:t>
            </a:r>
          </a:p>
        </p:txBody>
      </p:sp>
      <p:sp>
        <p:nvSpPr>
          <p:cNvPr id="5" name="ZoneTexte 4"/>
          <p:cNvSpPr txBox="1"/>
          <p:nvPr/>
        </p:nvSpPr>
        <p:spPr>
          <a:xfrm>
            <a:off x="2757931" y="2785621"/>
            <a:ext cx="4498259" cy="2862322"/>
          </a:xfrm>
          <a:prstGeom prst="rect">
            <a:avLst/>
          </a:prstGeom>
          <a:noFill/>
          <a:ln w="25400">
            <a:solidFill>
              <a:schemeClr val="accent1"/>
            </a:solidFill>
          </a:ln>
        </p:spPr>
        <p:txBody>
          <a:bodyPr wrap="square" rtlCol="0">
            <a:spAutoFit/>
          </a:bodyPr>
          <a:lstStyle/>
          <a:p>
            <a:pPr marL="285750" indent="-285750">
              <a:buFont typeface="Arial" panose="020B0604020202020204" pitchFamily="34" charset="0"/>
              <a:buChar char="•"/>
            </a:pPr>
            <a:r>
              <a:rPr lang="fr-FR" i="1" dirty="0">
                <a:latin typeface="Segoe UI" panose="020B0502040204020203" pitchFamily="34" charset="0"/>
                <a:cs typeface="Segoe UI" panose="020B0502040204020203" pitchFamily="34" charset="0"/>
              </a:rPr>
              <a:t>Couleurs provenant d’une émission de lumière colorée</a:t>
            </a:r>
          </a:p>
          <a:p>
            <a:pPr marL="742950" lvl="1" indent="-285750">
              <a:buFont typeface="Arial" panose="020B0604020202020204" pitchFamily="34" charset="0"/>
              <a:buChar char="•"/>
            </a:pPr>
            <a:r>
              <a:rPr lang="fr-FR" b="1" dirty="0">
                <a:latin typeface="Roboto" panose="02000000000000000000" pitchFamily="2" charset="0"/>
                <a:ea typeface="Roboto" panose="02000000000000000000" pitchFamily="2" charset="0"/>
                <a:cs typeface="Roboto" panose="02000000000000000000" pitchFamily="2" charset="0"/>
              </a:rPr>
              <a:t>2 phénomènes à l’œuvre :</a:t>
            </a:r>
          </a:p>
          <a:p>
            <a:pPr marL="1200150" lvl="2" indent="-285750">
              <a:buFont typeface="Arial" panose="020B0604020202020204" pitchFamily="34" charset="0"/>
              <a:buChar char="•"/>
            </a:pPr>
            <a:r>
              <a:rPr lang="fr-FR" dirty="0">
                <a:latin typeface="Segoe UI" panose="020B0502040204020203" pitchFamily="34" charset="0"/>
                <a:ea typeface="Roboto" panose="02000000000000000000" pitchFamily="2" charset="0"/>
                <a:cs typeface="Segoe UI" panose="020B0502040204020203" pitchFamily="34" charset="0"/>
              </a:rPr>
              <a:t>L’incandescence</a:t>
            </a:r>
          </a:p>
          <a:p>
            <a:pPr marL="1200150" lvl="2" indent="-285750">
              <a:buFont typeface="Arial" panose="020B0604020202020204" pitchFamily="34" charset="0"/>
              <a:buChar char="•"/>
            </a:pPr>
            <a:r>
              <a:rPr lang="fr-FR" dirty="0">
                <a:latin typeface="Segoe UI" panose="020B0502040204020203" pitchFamily="34" charset="0"/>
                <a:ea typeface="Roboto" panose="02000000000000000000" pitchFamily="2" charset="0"/>
                <a:cs typeface="Segoe UI" panose="020B0502040204020203" pitchFamily="34" charset="0"/>
              </a:rPr>
              <a:t>Luminescence</a:t>
            </a:r>
          </a:p>
          <a:p>
            <a:pPr marL="1200150" lvl="2" indent="-285750">
              <a:buFont typeface="Arial" panose="020B0604020202020204" pitchFamily="34" charset="0"/>
              <a:buChar char="•"/>
            </a:pPr>
            <a:endParaRPr lang="fr-FR" dirty="0">
              <a:latin typeface="Segoe UI" panose="020B0502040204020203" pitchFamily="34" charset="0"/>
              <a:ea typeface="Roboto" panose="02000000000000000000" pitchFamily="2" charset="0"/>
              <a:cs typeface="Segoe UI" panose="020B0502040204020203" pitchFamily="34" charset="0"/>
            </a:endParaRPr>
          </a:p>
          <a:p>
            <a:pPr marL="1200150" lvl="2" indent="-285750">
              <a:buFont typeface="Arial" panose="020B0604020202020204" pitchFamily="34" charset="0"/>
              <a:buChar char="•"/>
            </a:pPr>
            <a:endParaRPr lang="fr-FR" dirty="0">
              <a:latin typeface="Segoe UI" panose="020B0502040204020203" pitchFamily="34" charset="0"/>
              <a:ea typeface="Roboto" panose="02000000000000000000" pitchFamily="2" charset="0"/>
              <a:cs typeface="Segoe UI" panose="020B0502040204020203" pitchFamily="34" charset="0"/>
            </a:endParaRPr>
          </a:p>
          <a:p>
            <a:pPr marL="1200150" lvl="2" indent="-285750">
              <a:buFont typeface="Arial" panose="020B0604020202020204" pitchFamily="34" charset="0"/>
              <a:buChar char="•"/>
            </a:pPr>
            <a:endParaRPr lang="fr-FR" dirty="0">
              <a:latin typeface="Segoe UI" panose="020B0502040204020203" pitchFamily="34" charset="0"/>
              <a:ea typeface="Roboto" panose="02000000000000000000" pitchFamily="2" charset="0"/>
              <a:cs typeface="Segoe UI" panose="020B0502040204020203" pitchFamily="34" charset="0"/>
            </a:endParaRPr>
          </a:p>
          <a:p>
            <a:pPr lvl="2"/>
            <a:endParaRPr lang="fr-FR" dirty="0">
              <a:latin typeface="Segoe UI" panose="020B0502040204020203" pitchFamily="34" charset="0"/>
              <a:ea typeface="Roboto" panose="02000000000000000000" pitchFamily="2" charset="0"/>
              <a:cs typeface="Segoe UI" panose="020B0502040204020203" pitchFamily="34" charset="0"/>
            </a:endParaRPr>
          </a:p>
          <a:p>
            <a:pPr marL="1200150" lvl="2" indent="-285750">
              <a:buFont typeface="Arial" panose="020B0604020202020204" pitchFamily="34" charset="0"/>
              <a:buChar char="•"/>
            </a:pPr>
            <a:endParaRPr lang="fr-FR" dirty="0">
              <a:latin typeface="Segoe UI" panose="020B0502040204020203" pitchFamily="34" charset="0"/>
              <a:ea typeface="Roboto" panose="02000000000000000000" pitchFamily="2" charset="0"/>
              <a:cs typeface="Segoe UI" panose="020B0502040204020203" pitchFamily="34" charset="0"/>
            </a:endParaRPr>
          </a:p>
        </p:txBody>
      </p:sp>
      <p:sp>
        <p:nvSpPr>
          <p:cNvPr id="8" name="ZoneTexte 7"/>
          <p:cNvSpPr txBox="1"/>
          <p:nvPr/>
        </p:nvSpPr>
        <p:spPr>
          <a:xfrm>
            <a:off x="7629808" y="2790541"/>
            <a:ext cx="4498259" cy="3693319"/>
          </a:xfrm>
          <a:prstGeom prst="rect">
            <a:avLst/>
          </a:prstGeom>
          <a:noFill/>
          <a:ln w="25400">
            <a:solidFill>
              <a:schemeClr val="accent1"/>
            </a:solidFill>
          </a:ln>
        </p:spPr>
        <p:txBody>
          <a:bodyPr wrap="square" rtlCol="0">
            <a:spAutoFit/>
          </a:bodyPr>
          <a:lstStyle/>
          <a:p>
            <a:pPr marL="285750" indent="-285750">
              <a:buFont typeface="Arial" panose="020B0604020202020204" pitchFamily="34" charset="0"/>
              <a:buChar char="•"/>
            </a:pPr>
            <a:r>
              <a:rPr lang="fr-FR" i="1" dirty="0">
                <a:latin typeface="Segoe UI" panose="020B0502040204020203" pitchFamily="34" charset="0"/>
                <a:cs typeface="Segoe UI" panose="020B0502040204020203" pitchFamily="34" charset="0"/>
              </a:rPr>
              <a:t>Couleurs issues d’une interaction entre la lumière et la matière</a:t>
            </a:r>
          </a:p>
          <a:p>
            <a:pPr marL="742950" lvl="1" indent="-285750">
              <a:buFont typeface="Arial" panose="020B0604020202020204" pitchFamily="34" charset="0"/>
              <a:buChar char="•"/>
            </a:pPr>
            <a:r>
              <a:rPr lang="fr-FR" b="1" dirty="0">
                <a:latin typeface="Roboto" panose="02000000000000000000" pitchFamily="2" charset="0"/>
                <a:ea typeface="Roboto" panose="02000000000000000000" pitchFamily="2" charset="0"/>
                <a:cs typeface="Roboto" panose="02000000000000000000" pitchFamily="2" charset="0"/>
              </a:rPr>
              <a:t>Distinction entre couleur physique et couleur chimique</a:t>
            </a:r>
          </a:p>
          <a:p>
            <a:pPr marL="1200150" lvl="2" indent="-285750">
              <a:buFont typeface="Arial" panose="020B0604020202020204" pitchFamily="34" charset="0"/>
              <a:buChar char="•"/>
            </a:pPr>
            <a:r>
              <a:rPr lang="fr-FR" dirty="0">
                <a:latin typeface="Segoe UI" panose="020B0502040204020203" pitchFamily="34" charset="0"/>
                <a:ea typeface="Roboto" panose="02000000000000000000" pitchFamily="2" charset="0"/>
                <a:cs typeface="Segoe UI" panose="020B0502040204020203" pitchFamily="34" charset="0"/>
              </a:rPr>
              <a:t>La couleur physique (ou structurale)</a:t>
            </a:r>
          </a:p>
          <a:p>
            <a:pPr marL="1200150" lvl="2" indent="-285750">
              <a:buFont typeface="Arial" panose="020B0604020202020204" pitchFamily="34" charset="0"/>
              <a:buChar char="•"/>
            </a:pPr>
            <a:endParaRPr lang="fr-FR" dirty="0">
              <a:latin typeface="Segoe UI" panose="020B0502040204020203" pitchFamily="34" charset="0"/>
              <a:ea typeface="Roboto" panose="02000000000000000000" pitchFamily="2" charset="0"/>
              <a:cs typeface="Segoe UI" panose="020B0502040204020203" pitchFamily="34" charset="0"/>
            </a:endParaRPr>
          </a:p>
          <a:p>
            <a:pPr lvl="2"/>
            <a:endParaRPr lang="fr-FR" dirty="0">
              <a:latin typeface="Segoe UI" panose="020B0502040204020203" pitchFamily="34" charset="0"/>
              <a:ea typeface="Roboto" panose="02000000000000000000" pitchFamily="2" charset="0"/>
              <a:cs typeface="Segoe UI" panose="020B0502040204020203" pitchFamily="34" charset="0"/>
            </a:endParaRPr>
          </a:p>
          <a:p>
            <a:pPr lvl="2"/>
            <a:endParaRPr lang="fr-FR" dirty="0">
              <a:latin typeface="Segoe UI" panose="020B0502040204020203" pitchFamily="34" charset="0"/>
              <a:ea typeface="Roboto" panose="02000000000000000000" pitchFamily="2" charset="0"/>
              <a:cs typeface="Segoe UI" panose="020B0502040204020203" pitchFamily="34" charset="0"/>
            </a:endParaRPr>
          </a:p>
          <a:p>
            <a:pPr marL="1200150" lvl="2" indent="-285750">
              <a:buFont typeface="Arial" panose="020B0604020202020204" pitchFamily="34" charset="0"/>
              <a:buChar char="•"/>
            </a:pPr>
            <a:r>
              <a:rPr lang="fr-FR" dirty="0">
                <a:latin typeface="Segoe UI" panose="020B0502040204020203" pitchFamily="34" charset="0"/>
                <a:ea typeface="Roboto" panose="02000000000000000000" pitchFamily="2" charset="0"/>
                <a:cs typeface="Segoe UI" panose="020B0502040204020203" pitchFamily="34" charset="0"/>
              </a:rPr>
              <a:t>La couleur chimique</a:t>
            </a:r>
          </a:p>
          <a:p>
            <a:pPr lvl="2"/>
            <a:endParaRPr lang="fr-FR" dirty="0">
              <a:latin typeface="Segoe UI" panose="020B0502040204020203" pitchFamily="34" charset="0"/>
              <a:ea typeface="Roboto" panose="02000000000000000000" pitchFamily="2" charset="0"/>
              <a:cs typeface="Segoe UI" panose="020B0502040204020203" pitchFamily="34" charset="0"/>
            </a:endParaRPr>
          </a:p>
          <a:p>
            <a:pPr marL="1200150" lvl="2" indent="-285750">
              <a:buFont typeface="Arial" panose="020B0604020202020204" pitchFamily="34" charset="0"/>
              <a:buChar char="•"/>
            </a:pPr>
            <a:endParaRPr lang="fr-FR" dirty="0">
              <a:latin typeface="Segoe UI" panose="020B0502040204020203" pitchFamily="34" charset="0"/>
              <a:ea typeface="Roboto" panose="02000000000000000000" pitchFamily="2" charset="0"/>
              <a:cs typeface="Segoe UI" panose="020B0502040204020203" pitchFamily="34" charset="0"/>
            </a:endParaRPr>
          </a:p>
          <a:p>
            <a:pPr lvl="2"/>
            <a:endParaRPr lang="fr-FR" dirty="0">
              <a:latin typeface="Segoe UI" panose="020B0502040204020203" pitchFamily="34" charset="0"/>
              <a:ea typeface="Roboto" panose="02000000000000000000" pitchFamily="2" charset="0"/>
              <a:cs typeface="Segoe UI" panose="020B0502040204020203" pitchFamily="3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528" y="3172698"/>
            <a:ext cx="961871" cy="1441680"/>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7948" y="4245103"/>
            <a:ext cx="1768258" cy="1326194"/>
          </a:xfrm>
          <a:prstGeom prst="rect">
            <a:avLst/>
          </a:prstGeom>
        </p:spPr>
      </p:pic>
      <p:sp>
        <p:nvSpPr>
          <p:cNvPr id="13" name="ZoneTexte 12"/>
          <p:cNvSpPr txBox="1"/>
          <p:nvPr/>
        </p:nvSpPr>
        <p:spPr>
          <a:xfrm>
            <a:off x="4577047" y="4885951"/>
            <a:ext cx="2618024" cy="738664"/>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Tableau de bord à éclairage </a:t>
            </a:r>
            <a:br>
              <a:rPr lang="fr-FR" sz="1400" dirty="0">
                <a:latin typeface="Roboto Condensed" panose="02000000000000000000" pitchFamily="2" charset="0"/>
                <a:ea typeface="Roboto Condensed" panose="02000000000000000000" pitchFamily="2" charset="0"/>
                <a:cs typeface="Roboto Condensed" panose="02000000000000000000" pitchFamily="2" charset="0"/>
              </a:rPr>
            </a:br>
            <a:r>
              <a:rPr lang="fr-FR" sz="1400" dirty="0">
                <a:latin typeface="Roboto Condensed" panose="02000000000000000000" pitchFamily="2" charset="0"/>
                <a:ea typeface="Roboto Condensed" panose="02000000000000000000" pitchFamily="2" charset="0"/>
                <a:cs typeface="Roboto Condensed" panose="02000000000000000000" pitchFamily="2" charset="0"/>
              </a:rPr>
              <a:t>électroluminescent d'une Chrysler </a:t>
            </a:r>
            <a:br>
              <a:rPr lang="fr-FR" sz="1400" dirty="0">
                <a:latin typeface="Roboto Condensed" panose="02000000000000000000" pitchFamily="2" charset="0"/>
                <a:ea typeface="Roboto Condensed" panose="02000000000000000000" pitchFamily="2" charset="0"/>
                <a:cs typeface="Roboto Condensed" panose="02000000000000000000" pitchFamily="2" charset="0"/>
              </a:rPr>
            </a:br>
            <a:r>
              <a:rPr lang="fr-FR" sz="1400" dirty="0" err="1">
                <a:latin typeface="Roboto Condensed" panose="02000000000000000000" pitchFamily="2" charset="0"/>
                <a:ea typeface="Roboto Condensed" panose="02000000000000000000" pitchFamily="2" charset="0"/>
                <a:cs typeface="Roboto Condensed" panose="02000000000000000000" pitchFamily="2" charset="0"/>
              </a:rPr>
              <a:t>Dodge</a:t>
            </a:r>
            <a:r>
              <a:rPr lang="fr-FR" sz="1400" dirty="0">
                <a:latin typeface="Roboto Condensed" panose="02000000000000000000" pitchFamily="2" charset="0"/>
                <a:ea typeface="Roboto Condensed" panose="02000000000000000000" pitchFamily="2" charset="0"/>
                <a:cs typeface="Roboto Condensed" panose="02000000000000000000" pitchFamily="2" charset="0"/>
              </a:rPr>
              <a:t> Charger de 1966</a:t>
            </a:r>
          </a:p>
        </p:txBody>
      </p:sp>
      <p:sp>
        <p:nvSpPr>
          <p:cNvPr id="14" name="ZoneTexte 13"/>
          <p:cNvSpPr txBox="1"/>
          <p:nvPr/>
        </p:nvSpPr>
        <p:spPr>
          <a:xfrm>
            <a:off x="5040843" y="4569646"/>
            <a:ext cx="2042547"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Ampoule à incandescence</a:t>
            </a:r>
          </a:p>
        </p:txBody>
      </p:sp>
      <p:pic>
        <p:nvPicPr>
          <p:cNvPr id="16" name="Image 15"/>
          <p:cNvPicPr>
            <a:picLocks noChangeAspect="1"/>
          </p:cNvPicPr>
          <p:nvPr/>
        </p:nvPicPr>
        <p:blipFill>
          <a:blip r:embed="rId6"/>
          <a:stretch>
            <a:fillRect/>
          </a:stretch>
        </p:blipFill>
        <p:spPr>
          <a:xfrm>
            <a:off x="-16763" y="2802191"/>
            <a:ext cx="2735802" cy="2511964"/>
          </a:xfrm>
          <a:prstGeom prst="rect">
            <a:avLst/>
          </a:prstGeom>
        </p:spPr>
      </p:pic>
      <p:sp>
        <p:nvSpPr>
          <p:cNvPr id="17" name="ZoneTexte 16"/>
          <p:cNvSpPr txBox="1"/>
          <p:nvPr/>
        </p:nvSpPr>
        <p:spPr>
          <a:xfrm>
            <a:off x="107947" y="5395126"/>
            <a:ext cx="3583032" cy="830997"/>
          </a:xfrm>
          <a:prstGeom prst="rect">
            <a:avLst/>
          </a:prstGeom>
          <a:noFill/>
        </p:spPr>
        <p:txBody>
          <a:bodyPr wrap="none" rtlCol="0">
            <a:spAutoFit/>
          </a:bodyPr>
          <a:lstStyle/>
          <a:p>
            <a:r>
              <a:rPr lang="fr-FR" sz="1600" dirty="0">
                <a:latin typeface="Roboto Condensed" panose="02000000000000000000" pitchFamily="2" charset="0"/>
                <a:ea typeface="Roboto Condensed" panose="02000000000000000000" pitchFamily="2" charset="0"/>
                <a:cs typeface="Roboto Condensed" panose="02000000000000000000" pitchFamily="2" charset="0"/>
              </a:rPr>
              <a:t>Table de conversion :</a:t>
            </a:r>
            <a:br>
              <a:rPr lang="fr-FR" sz="1600" dirty="0">
                <a:latin typeface="Roboto Condensed" panose="02000000000000000000" pitchFamily="2" charset="0"/>
                <a:ea typeface="Roboto Condensed" panose="02000000000000000000" pitchFamily="2" charset="0"/>
                <a:cs typeface="Roboto Condensed" panose="02000000000000000000" pitchFamily="2" charset="0"/>
              </a:rPr>
            </a:br>
            <a:r>
              <a:rPr lang="fr-FR" sz="1600" dirty="0">
                <a:latin typeface="Roboto Condensed" panose="02000000000000000000" pitchFamily="2" charset="0"/>
                <a:ea typeface="Roboto Condensed" panose="02000000000000000000" pitchFamily="2" charset="0"/>
                <a:cs typeface="Roboto Condensed" panose="02000000000000000000" pitchFamily="2" charset="0"/>
              </a:rPr>
              <a:t>kelvins en degrés Celsius : </a:t>
            </a:r>
            <a:r>
              <a:rPr lang="fr-FR" sz="1600" b="1" dirty="0">
                <a:latin typeface="Roboto Condensed" panose="02000000000000000000" pitchFamily="2" charset="0"/>
                <a:ea typeface="Roboto Condensed" panose="02000000000000000000" pitchFamily="2" charset="0"/>
                <a:cs typeface="Roboto Condensed" panose="02000000000000000000" pitchFamily="2" charset="0"/>
              </a:rPr>
              <a:t>°C = K - 273,15</a:t>
            </a:r>
          </a:p>
          <a:p>
            <a:r>
              <a:rPr lang="fr-FR" sz="1600" dirty="0">
                <a:latin typeface="Roboto Condensed" panose="02000000000000000000" pitchFamily="2" charset="0"/>
                <a:ea typeface="Roboto Condensed" panose="02000000000000000000" pitchFamily="2" charset="0"/>
                <a:cs typeface="Roboto Condensed" panose="02000000000000000000" pitchFamily="2" charset="0"/>
              </a:rPr>
              <a:t>degrés Celsius en kelvins : </a:t>
            </a:r>
            <a:r>
              <a:rPr lang="fr-FR" sz="1600" b="1" dirty="0">
                <a:latin typeface="Roboto Condensed" panose="02000000000000000000" pitchFamily="2" charset="0"/>
                <a:ea typeface="Roboto Condensed" panose="02000000000000000000" pitchFamily="2" charset="0"/>
                <a:cs typeface="Roboto Condensed" panose="02000000000000000000" pitchFamily="2" charset="0"/>
              </a:rPr>
              <a:t>K = °C + 273,15</a:t>
            </a:r>
          </a:p>
        </p:txBody>
      </p:sp>
      <p:pic>
        <p:nvPicPr>
          <p:cNvPr id="22" name="Imag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9429" y="4218454"/>
            <a:ext cx="1643598" cy="1086315"/>
          </a:xfrm>
          <a:prstGeom prst="rect">
            <a:avLst/>
          </a:prstGeom>
        </p:spPr>
      </p:pic>
      <p:pic>
        <p:nvPicPr>
          <p:cNvPr id="23" name="Imag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9690" y="5447079"/>
            <a:ext cx="2219969" cy="1109985"/>
          </a:xfrm>
          <a:prstGeom prst="rect">
            <a:avLst/>
          </a:prstGeom>
        </p:spPr>
      </p:pic>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1679" y="5549293"/>
            <a:ext cx="1283610" cy="854403"/>
          </a:xfrm>
          <a:prstGeom prst="rect">
            <a:avLst/>
          </a:prstGeom>
        </p:spPr>
      </p:pic>
    </p:spTree>
    <p:extLst>
      <p:ext uri="{BB962C8B-B14F-4D97-AF65-F5344CB8AC3E}">
        <p14:creationId xmlns:p14="http://schemas.microsoft.com/office/powerpoint/2010/main" val="979918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79710"/>
            <a:ext cx="10390415" cy="841602"/>
          </a:xfrm>
        </p:spPr>
        <p:txBody>
          <a:bodyPr>
            <a:normAutofit/>
          </a:bodyPr>
          <a:lstStyle/>
          <a:p>
            <a:r>
              <a:rPr lang="fr-FR" sz="3200" b="1" dirty="0"/>
              <a:t>Qu’est-ce qu’une image ? (6)</a:t>
            </a:r>
          </a:p>
        </p:txBody>
      </p:sp>
      <p:sp>
        <p:nvSpPr>
          <p:cNvPr id="3" name="Espace réservé du contenu 2"/>
          <p:cNvSpPr>
            <a:spLocks noGrp="1"/>
          </p:cNvSpPr>
          <p:nvPr>
            <p:ph idx="1"/>
          </p:nvPr>
        </p:nvSpPr>
        <p:spPr>
          <a:xfrm>
            <a:off x="66173" y="1538321"/>
            <a:ext cx="7156167" cy="5053263"/>
          </a:xfrm>
        </p:spPr>
        <p:txBody>
          <a:bodyPr>
            <a:normAutofit/>
          </a:bodyPr>
          <a:lstStyle/>
          <a:p>
            <a:pPr lvl="1"/>
            <a:r>
              <a:rPr lang="fr-FR" dirty="0"/>
              <a:t> </a:t>
            </a:r>
            <a:r>
              <a:rPr lang="fr-FR" sz="2800" dirty="0">
                <a:solidFill>
                  <a:schemeClr val="accent1"/>
                </a:solidFill>
                <a:latin typeface="Batang" panose="02030600000101010101" pitchFamily="18" charset="-127"/>
                <a:ea typeface="Batang" panose="02030600000101010101" pitchFamily="18" charset="-127"/>
              </a:rPr>
              <a:t>La couleur : interaction entre lumière et matière (5)</a:t>
            </a:r>
          </a:p>
          <a:p>
            <a:pPr lvl="2"/>
            <a:r>
              <a:rPr lang="fr-FR" sz="2400" dirty="0">
                <a:latin typeface="Roboto" panose="02000000000000000000" pitchFamily="2" charset="0"/>
                <a:ea typeface="Roboto" panose="02000000000000000000" pitchFamily="2" charset="0"/>
              </a:rPr>
              <a:t>Qu’est-ce que la lumière et son rôle dans le rendu des couleurs ? (4)</a:t>
            </a:r>
          </a:p>
          <a:p>
            <a:pPr lvl="3"/>
            <a:r>
              <a:rPr lang="fr-FR" sz="2000" b="1" i="0" dirty="0">
                <a:latin typeface="Batang" panose="02030600000101010101" pitchFamily="18" charset="-127"/>
                <a:ea typeface="Batang" panose="02030600000101010101" pitchFamily="18" charset="-127"/>
              </a:rPr>
              <a:t>Principe général de la couleur chimique</a:t>
            </a:r>
          </a:p>
          <a:p>
            <a:pPr lvl="4"/>
            <a:r>
              <a:rPr lang="fr-FR" b="0" i="1" dirty="0">
                <a:latin typeface="Segoe UI" panose="020B0502040204020203" pitchFamily="34" charset="0"/>
                <a:ea typeface="Segoe UI" panose="020B0502040204020203" pitchFamily="34" charset="0"/>
                <a:cs typeface="Segoe UI" panose="020B0502040204020203" pitchFamily="34" charset="0"/>
              </a:rPr>
              <a:t>Un objet opaque frappé par une source de lumière va renvoyer un rayonnement à une certaine longueur d'onde et apparaître, par conséquent d’une couleur précise, en fonction de trois phénomènes lumineux :</a:t>
            </a:r>
          </a:p>
          <a:p>
            <a:pPr lvl="5"/>
            <a:r>
              <a:rPr lang="fr-FR" b="1" dirty="0">
                <a:latin typeface="Roboto" panose="02000000000000000000" pitchFamily="2" charset="0"/>
                <a:ea typeface="Roboto" panose="02000000000000000000" pitchFamily="2" charset="0"/>
                <a:cs typeface="Roboto" panose="02000000000000000000" pitchFamily="2" charset="0"/>
              </a:rPr>
              <a:t>La transmission de la lumière,</a:t>
            </a:r>
          </a:p>
          <a:p>
            <a:pPr lvl="5"/>
            <a:r>
              <a:rPr lang="fr-FR" b="1" dirty="0">
                <a:latin typeface="Roboto" panose="02000000000000000000" pitchFamily="2" charset="0"/>
                <a:ea typeface="Roboto" panose="02000000000000000000" pitchFamily="2" charset="0"/>
                <a:cs typeface="Roboto" panose="02000000000000000000" pitchFamily="2" charset="0"/>
              </a:rPr>
              <a:t>L’absorption de la lumière,</a:t>
            </a:r>
          </a:p>
          <a:p>
            <a:pPr lvl="5"/>
            <a:r>
              <a:rPr lang="fr-FR" b="1" dirty="0">
                <a:latin typeface="Roboto" panose="02000000000000000000" pitchFamily="2" charset="0"/>
                <a:ea typeface="Roboto" panose="02000000000000000000" pitchFamily="2" charset="0"/>
                <a:cs typeface="Roboto" panose="02000000000000000000" pitchFamily="2" charset="0"/>
              </a:rPr>
              <a:t>La diffusion de la lumière.</a:t>
            </a:r>
          </a:p>
          <a:p>
            <a:pPr lvl="4"/>
            <a:r>
              <a:rPr lang="fr-FR" sz="2000" b="0" i="1" dirty="0">
                <a:latin typeface="Segoe UI" panose="020B0502040204020203" pitchFamily="34" charset="0"/>
                <a:ea typeface="Segoe UI" panose="020B0502040204020203" pitchFamily="34" charset="0"/>
                <a:cs typeface="Segoe UI" panose="020B0502040204020203" pitchFamily="34" charset="0"/>
              </a:rPr>
              <a:t>La couleur de l’objet est celle qu’il renvoie </a:t>
            </a:r>
            <a:r>
              <a:rPr lang="fr-FR" sz="2000" i="1" dirty="0">
                <a:latin typeface="Segoe UI" panose="020B0502040204020203" pitchFamily="34" charset="0"/>
                <a:ea typeface="Segoe UI" panose="020B0502040204020203" pitchFamily="34" charset="0"/>
                <a:cs typeface="Segoe UI" panose="020B0502040204020203" pitchFamily="34" charset="0"/>
              </a:rPr>
              <a:t>pendant </a:t>
            </a:r>
            <a:r>
              <a:rPr lang="fr-FR" i="1" dirty="0">
                <a:latin typeface="Segoe UI" panose="020B0502040204020203" pitchFamily="34" charset="0"/>
                <a:ea typeface="Segoe UI" panose="020B0502040204020203" pitchFamily="34" charset="0"/>
                <a:cs typeface="Segoe UI" panose="020B0502040204020203" pitchFamily="34" charset="0"/>
              </a:rPr>
              <a:t>qu’il absorbe les autres.</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19</a:t>
            </a:fld>
            <a:endParaRPr lang="fr-FR"/>
          </a:p>
        </p:txBody>
      </p:sp>
      <p:grpSp>
        <p:nvGrpSpPr>
          <p:cNvPr id="5" name="Groupe 4"/>
          <p:cNvGrpSpPr/>
          <p:nvPr/>
        </p:nvGrpSpPr>
        <p:grpSpPr>
          <a:xfrm>
            <a:off x="6289570" y="1226732"/>
            <a:ext cx="5827320" cy="5400667"/>
            <a:chOff x="6289570" y="1226732"/>
            <a:chExt cx="5827320" cy="5400667"/>
          </a:xfrm>
        </p:grpSpPr>
        <p:sp>
          <p:nvSpPr>
            <p:cNvPr id="7" name="Chevron 6"/>
            <p:cNvSpPr/>
            <p:nvPr/>
          </p:nvSpPr>
          <p:spPr>
            <a:xfrm rot="1568167">
              <a:off x="9795023" y="1657745"/>
              <a:ext cx="701924" cy="497254"/>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Chevron 8"/>
            <p:cNvSpPr/>
            <p:nvPr/>
          </p:nvSpPr>
          <p:spPr>
            <a:xfrm rot="1637128">
              <a:off x="9641410" y="2327628"/>
              <a:ext cx="701924" cy="497254"/>
            </a:xfrm>
            <a:prstGeom prst="chevron">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Chevron 9"/>
            <p:cNvSpPr/>
            <p:nvPr/>
          </p:nvSpPr>
          <p:spPr>
            <a:xfrm rot="1791323">
              <a:off x="9233829" y="2923357"/>
              <a:ext cx="701924" cy="497254"/>
            </a:xfrm>
            <a:prstGeom prst="chevr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ZoneTexte 10"/>
            <p:cNvSpPr txBox="1"/>
            <p:nvPr/>
          </p:nvSpPr>
          <p:spPr>
            <a:xfrm>
              <a:off x="6289570" y="2099512"/>
              <a:ext cx="1744580"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Lumière blanche</a:t>
              </a:r>
            </a:p>
          </p:txBody>
        </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816" y="1226732"/>
              <a:ext cx="2100625" cy="1806537"/>
            </a:xfrm>
            <a:prstGeom prst="rect">
              <a:avLst/>
            </a:prstGeom>
          </p:spPr>
        </p:pic>
        <p:sp>
          <p:nvSpPr>
            <p:cNvPr id="18" name="Chevron 17"/>
            <p:cNvSpPr/>
            <p:nvPr/>
          </p:nvSpPr>
          <p:spPr>
            <a:xfrm rot="5400000">
              <a:off x="11355721" y="3029669"/>
              <a:ext cx="286103" cy="226233"/>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1770" y="2335832"/>
              <a:ext cx="854004" cy="697437"/>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7844" y="3729792"/>
              <a:ext cx="839753" cy="685799"/>
            </a:xfrm>
            <a:prstGeom prst="rect">
              <a:avLst/>
            </a:prstGeom>
          </p:spPr>
        </p:pic>
        <p:sp>
          <p:nvSpPr>
            <p:cNvPr id="22" name="Chevron 21"/>
            <p:cNvSpPr/>
            <p:nvPr/>
          </p:nvSpPr>
          <p:spPr>
            <a:xfrm rot="5400000">
              <a:off x="11363737" y="4397256"/>
              <a:ext cx="286103" cy="226233"/>
            </a:xfrm>
            <a:prstGeom prst="chevr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7844" y="5112114"/>
              <a:ext cx="839500" cy="685592"/>
            </a:xfrm>
            <a:prstGeom prst="rect">
              <a:avLst/>
            </a:prstGeom>
          </p:spPr>
        </p:pic>
        <p:sp>
          <p:nvSpPr>
            <p:cNvPr id="24" name="Chevron 23"/>
            <p:cNvSpPr/>
            <p:nvPr/>
          </p:nvSpPr>
          <p:spPr>
            <a:xfrm rot="5400000">
              <a:off x="11371753" y="5825009"/>
              <a:ext cx="286103" cy="226233"/>
            </a:xfrm>
            <a:prstGeom prst="chevron">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ZoneTexte 24"/>
            <p:cNvSpPr txBox="1"/>
            <p:nvPr/>
          </p:nvSpPr>
          <p:spPr>
            <a:xfrm>
              <a:off x="10880654" y="3285837"/>
              <a:ext cx="1236236"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Objet rouge</a:t>
              </a:r>
            </a:p>
          </p:txBody>
        </p:sp>
        <p:sp>
          <p:nvSpPr>
            <p:cNvPr id="26" name="ZoneTexte 25"/>
            <p:cNvSpPr txBox="1"/>
            <p:nvPr/>
          </p:nvSpPr>
          <p:spPr>
            <a:xfrm>
              <a:off x="10948830" y="4689532"/>
              <a:ext cx="1103187"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Objet bleu</a:t>
              </a:r>
            </a:p>
          </p:txBody>
        </p:sp>
        <p:sp>
          <p:nvSpPr>
            <p:cNvPr id="27" name="ZoneTexte 26"/>
            <p:cNvSpPr txBox="1"/>
            <p:nvPr/>
          </p:nvSpPr>
          <p:spPr>
            <a:xfrm>
              <a:off x="10968878" y="6117282"/>
              <a:ext cx="1063112"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Objet vert</a:t>
              </a:r>
            </a:p>
          </p:txBody>
        </p:sp>
        <p:pic>
          <p:nvPicPr>
            <p:cNvPr id="28" name="Imag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7532" y="3512317"/>
              <a:ext cx="867710" cy="708630"/>
            </a:xfrm>
            <a:prstGeom prst="rect">
              <a:avLst/>
            </a:prstGeom>
          </p:spPr>
        </p:pic>
        <p:sp>
          <p:nvSpPr>
            <p:cNvPr id="29" name="Chevron 28"/>
            <p:cNvSpPr/>
            <p:nvPr/>
          </p:nvSpPr>
          <p:spPr>
            <a:xfrm rot="5400000">
              <a:off x="9423431" y="4301609"/>
              <a:ext cx="286103" cy="226233"/>
            </a:xfrm>
            <a:prstGeom prst="chevron">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Chevron 29"/>
            <p:cNvSpPr/>
            <p:nvPr/>
          </p:nvSpPr>
          <p:spPr>
            <a:xfrm rot="5400000">
              <a:off x="9756777" y="4301608"/>
              <a:ext cx="286103" cy="226233"/>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ZoneTexte 30"/>
            <p:cNvSpPr txBox="1"/>
            <p:nvPr/>
          </p:nvSpPr>
          <p:spPr>
            <a:xfrm>
              <a:off x="9147085" y="4637767"/>
              <a:ext cx="1210588"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Objet jaune</a:t>
              </a:r>
            </a:p>
          </p:txBody>
        </p:sp>
        <p:pic>
          <p:nvPicPr>
            <p:cNvPr id="32" name="Imag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5548" y="5072412"/>
              <a:ext cx="867710" cy="708630"/>
            </a:xfrm>
            <a:prstGeom prst="rect">
              <a:avLst/>
            </a:prstGeom>
          </p:spPr>
        </p:pic>
        <p:sp>
          <p:nvSpPr>
            <p:cNvPr id="33" name="Chevron 32"/>
            <p:cNvSpPr/>
            <p:nvPr/>
          </p:nvSpPr>
          <p:spPr>
            <a:xfrm rot="5400000">
              <a:off x="9443479" y="5777472"/>
              <a:ext cx="286103" cy="226233"/>
            </a:xfrm>
            <a:prstGeom prst="chevron">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 name="Chevron 33"/>
            <p:cNvSpPr/>
            <p:nvPr/>
          </p:nvSpPr>
          <p:spPr>
            <a:xfrm rot="5400000">
              <a:off x="9759530" y="5776881"/>
              <a:ext cx="286103" cy="226233"/>
            </a:xfrm>
            <a:prstGeom prst="chevr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5" name="ZoneTexte 34"/>
            <p:cNvSpPr txBox="1"/>
            <p:nvPr/>
          </p:nvSpPr>
          <p:spPr>
            <a:xfrm>
              <a:off x="9143069" y="6065526"/>
              <a:ext cx="1143262"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Objet cyan</a:t>
              </a:r>
            </a:p>
          </p:txBody>
        </p:sp>
        <p:pic>
          <p:nvPicPr>
            <p:cNvPr id="36" name="Imag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4805" y="2610239"/>
              <a:ext cx="867710" cy="708630"/>
            </a:xfrm>
            <a:prstGeom prst="rect">
              <a:avLst/>
            </a:prstGeom>
          </p:spPr>
        </p:pic>
        <p:sp>
          <p:nvSpPr>
            <p:cNvPr id="37" name="Chevron 36"/>
            <p:cNvSpPr/>
            <p:nvPr/>
          </p:nvSpPr>
          <p:spPr>
            <a:xfrm rot="5400000">
              <a:off x="7722764" y="3377656"/>
              <a:ext cx="286103" cy="226233"/>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Chevron 37"/>
            <p:cNvSpPr/>
            <p:nvPr/>
          </p:nvSpPr>
          <p:spPr>
            <a:xfrm rot="5400000">
              <a:off x="8067176" y="3371316"/>
              <a:ext cx="286103" cy="226233"/>
            </a:xfrm>
            <a:prstGeom prst="chevr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ZoneTexte 38"/>
            <p:cNvSpPr txBox="1"/>
            <p:nvPr/>
          </p:nvSpPr>
          <p:spPr>
            <a:xfrm>
              <a:off x="7312158" y="3671528"/>
              <a:ext cx="1513556"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Objet magenta</a:t>
              </a:r>
            </a:p>
          </p:txBody>
        </p:sp>
        <p:pic>
          <p:nvPicPr>
            <p:cNvPr id="40" name="Imag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2821" y="4062038"/>
              <a:ext cx="867710" cy="708630"/>
            </a:xfrm>
            <a:prstGeom prst="rect">
              <a:avLst/>
            </a:prstGeom>
          </p:spPr>
        </p:pic>
        <p:sp>
          <p:nvSpPr>
            <p:cNvPr id="41" name="ZoneTexte 40"/>
            <p:cNvSpPr txBox="1"/>
            <p:nvPr/>
          </p:nvSpPr>
          <p:spPr>
            <a:xfrm>
              <a:off x="7475251" y="4830302"/>
              <a:ext cx="1067921"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Objet noir</a:t>
              </a:r>
            </a:p>
          </p:txBody>
        </p:sp>
        <p:pic>
          <p:nvPicPr>
            <p:cNvPr id="42" name="Imag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0837" y="5273230"/>
              <a:ext cx="867710" cy="708630"/>
            </a:xfrm>
            <a:prstGeom prst="rect">
              <a:avLst/>
            </a:prstGeom>
          </p:spPr>
        </p:pic>
        <p:sp>
          <p:nvSpPr>
            <p:cNvPr id="43" name="Chevron 42"/>
            <p:cNvSpPr/>
            <p:nvPr/>
          </p:nvSpPr>
          <p:spPr>
            <a:xfrm rot="5400000">
              <a:off x="7622492" y="5996536"/>
              <a:ext cx="286103" cy="226233"/>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4" name="Chevron 43"/>
            <p:cNvSpPr/>
            <p:nvPr/>
          </p:nvSpPr>
          <p:spPr>
            <a:xfrm rot="5400000">
              <a:off x="7903436" y="5994049"/>
              <a:ext cx="286103" cy="226233"/>
            </a:xfrm>
            <a:prstGeom prst="chevron">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Chevron 44"/>
            <p:cNvSpPr/>
            <p:nvPr/>
          </p:nvSpPr>
          <p:spPr>
            <a:xfrm rot="5400000">
              <a:off x="8183480" y="6002224"/>
              <a:ext cx="286103" cy="226233"/>
            </a:xfrm>
            <a:prstGeom prst="chevron">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ZoneTexte 45"/>
            <p:cNvSpPr txBox="1"/>
            <p:nvPr/>
          </p:nvSpPr>
          <p:spPr>
            <a:xfrm>
              <a:off x="7459199" y="6258067"/>
              <a:ext cx="1213794"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Objet blanc</a:t>
              </a:r>
            </a:p>
          </p:txBody>
        </p:sp>
      </p:grpSp>
      <p:pic>
        <p:nvPicPr>
          <p:cNvPr id="47" name="Image 46"/>
          <p:cNvPicPr>
            <a:picLocks noChangeAspect="1"/>
          </p:cNvPicPr>
          <p:nvPr/>
        </p:nvPicPr>
        <p:blipFill>
          <a:blip r:embed="rId8"/>
          <a:stretch>
            <a:fillRect/>
          </a:stretch>
        </p:blipFill>
        <p:spPr>
          <a:xfrm>
            <a:off x="75029" y="4226423"/>
            <a:ext cx="1906740" cy="380372"/>
          </a:xfrm>
          <a:prstGeom prst="rect">
            <a:avLst/>
          </a:prstGeom>
        </p:spPr>
      </p:pic>
      <p:pic>
        <p:nvPicPr>
          <p:cNvPr id="48" name="Image 47"/>
          <p:cNvPicPr>
            <a:picLocks noChangeAspect="1"/>
          </p:cNvPicPr>
          <p:nvPr/>
        </p:nvPicPr>
        <p:blipFill>
          <a:blip r:embed="rId9"/>
          <a:stretch>
            <a:fillRect/>
          </a:stretch>
        </p:blipFill>
        <p:spPr>
          <a:xfrm>
            <a:off x="75029" y="4607399"/>
            <a:ext cx="1648281" cy="302347"/>
          </a:xfrm>
          <a:prstGeom prst="rect">
            <a:avLst/>
          </a:prstGeom>
        </p:spPr>
      </p:pic>
      <p:pic>
        <p:nvPicPr>
          <p:cNvPr id="49" name="Image 48"/>
          <p:cNvPicPr>
            <a:picLocks noChangeAspect="1"/>
          </p:cNvPicPr>
          <p:nvPr/>
        </p:nvPicPr>
        <p:blipFill>
          <a:blip r:embed="rId10"/>
          <a:stretch>
            <a:fillRect/>
          </a:stretch>
        </p:blipFill>
        <p:spPr>
          <a:xfrm>
            <a:off x="57754" y="5014131"/>
            <a:ext cx="1282538" cy="263335"/>
          </a:xfrm>
          <a:prstGeom prst="rect">
            <a:avLst/>
          </a:prstGeom>
        </p:spPr>
      </p:pic>
      <p:pic>
        <p:nvPicPr>
          <p:cNvPr id="50" name="Image 49"/>
          <p:cNvPicPr>
            <a:picLocks noChangeAspect="1"/>
          </p:cNvPicPr>
          <p:nvPr/>
        </p:nvPicPr>
        <p:blipFill>
          <a:blip r:embed="rId11"/>
          <a:stretch>
            <a:fillRect/>
          </a:stretch>
        </p:blipFill>
        <p:spPr>
          <a:xfrm>
            <a:off x="57754" y="5319650"/>
            <a:ext cx="1511737" cy="234076"/>
          </a:xfrm>
          <a:prstGeom prst="rect">
            <a:avLst/>
          </a:prstGeom>
        </p:spPr>
      </p:pic>
      <p:pic>
        <p:nvPicPr>
          <p:cNvPr id="56" name="Imag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5685" y="2999734"/>
            <a:ext cx="1152645" cy="1073401"/>
          </a:xfrm>
          <a:prstGeom prst="rect">
            <a:avLst/>
          </a:prstGeom>
        </p:spPr>
      </p:pic>
    </p:spTree>
    <p:extLst>
      <p:ext uri="{BB962C8B-B14F-4D97-AF65-F5344CB8AC3E}">
        <p14:creationId xmlns:p14="http://schemas.microsoft.com/office/powerpoint/2010/main" val="1695991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a:t>
            </a:r>
          </a:p>
        </p:txBody>
      </p:sp>
      <p:sp>
        <p:nvSpPr>
          <p:cNvPr id="3" name="Espace réservé du contenu 2"/>
          <p:cNvSpPr>
            <a:spLocks noGrp="1"/>
          </p:cNvSpPr>
          <p:nvPr>
            <p:ph idx="1"/>
          </p:nvPr>
        </p:nvSpPr>
        <p:spPr>
          <a:xfrm>
            <a:off x="114300" y="1794139"/>
            <a:ext cx="11862707" cy="2663561"/>
          </a:xfrm>
        </p:spPr>
        <p:txBody>
          <a:bodyPr>
            <a:normAutofit/>
          </a:bodyPr>
          <a:lstStyle/>
          <a:p>
            <a:r>
              <a:rPr lang="fr-FR" dirty="0">
                <a:solidFill>
                  <a:schemeClr val="accent1"/>
                </a:solidFill>
                <a:latin typeface="Batang" panose="02030600000101010101" pitchFamily="18" charset="-127"/>
                <a:ea typeface="Batang" panose="02030600000101010101" pitchFamily="18" charset="-127"/>
              </a:rPr>
              <a:t>Qu’est-ce qu’un service multimédia en ligne ?</a:t>
            </a:r>
          </a:p>
          <a:p>
            <a:pPr lvl="1"/>
            <a:r>
              <a:rPr lang="fr-FR" dirty="0"/>
              <a:t>Qu’est-ce qu’un logiciel en mode Saas ?</a:t>
            </a:r>
          </a:p>
          <a:p>
            <a:pPr lvl="2"/>
            <a:r>
              <a:rPr lang="fr-FR" dirty="0"/>
              <a:t>Définition</a:t>
            </a:r>
          </a:p>
          <a:p>
            <a:pPr lvl="2"/>
            <a:r>
              <a:rPr lang="fr-FR" dirty="0"/>
              <a:t>Points forts</a:t>
            </a:r>
          </a:p>
          <a:p>
            <a:pPr lvl="2"/>
            <a:r>
              <a:rPr lang="fr-FR" dirty="0"/>
              <a:t>Précautions à prendre</a:t>
            </a:r>
          </a:p>
          <a:p>
            <a:pPr lvl="1"/>
            <a:r>
              <a:rPr lang="fr-FR" dirty="0"/>
              <a:t>Exemples d’éditeurs de logiciels traditionnels proposant une offre dans le « cloud »</a:t>
            </a:r>
          </a:p>
          <a:p>
            <a:pPr lvl="2"/>
            <a:endParaRPr lang="fr-FR" dirty="0"/>
          </a:p>
          <a:p>
            <a:pPr lvl="2"/>
            <a:endParaRPr lang="fr-FR" dirty="0"/>
          </a:p>
          <a:p>
            <a:pPr lvl="2"/>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a:t>
            </a:fld>
            <a:endParaRPr lang="fr-FR"/>
          </a:p>
        </p:txBody>
      </p:sp>
    </p:spTree>
    <p:extLst>
      <p:ext uri="{BB962C8B-B14F-4D97-AF65-F5344CB8AC3E}">
        <p14:creationId xmlns:p14="http://schemas.microsoft.com/office/powerpoint/2010/main" val="1312047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79710"/>
            <a:ext cx="10390415" cy="841602"/>
          </a:xfrm>
        </p:spPr>
        <p:txBody>
          <a:bodyPr>
            <a:normAutofit/>
          </a:bodyPr>
          <a:lstStyle/>
          <a:p>
            <a:r>
              <a:rPr lang="fr-FR" sz="3200" b="1" dirty="0"/>
              <a:t>Qu’est-ce qu’une image ? (7)</a:t>
            </a:r>
          </a:p>
        </p:txBody>
      </p:sp>
      <p:sp>
        <p:nvSpPr>
          <p:cNvPr id="3" name="Espace réservé du contenu 2"/>
          <p:cNvSpPr>
            <a:spLocks noGrp="1"/>
          </p:cNvSpPr>
          <p:nvPr>
            <p:ph idx="1"/>
          </p:nvPr>
        </p:nvSpPr>
        <p:spPr>
          <a:xfrm>
            <a:off x="66173" y="1538321"/>
            <a:ext cx="10508421" cy="5053263"/>
          </a:xfrm>
        </p:spPr>
        <p:txBody>
          <a:bodyPr>
            <a:normAutofit/>
          </a:bodyPr>
          <a:lstStyle/>
          <a:p>
            <a:pPr lvl="1"/>
            <a:r>
              <a:rPr lang="fr-FR" dirty="0"/>
              <a:t> </a:t>
            </a:r>
            <a:r>
              <a:rPr lang="fr-FR" sz="2800" dirty="0">
                <a:solidFill>
                  <a:schemeClr val="accent1"/>
                </a:solidFill>
                <a:latin typeface="Batang" panose="02030600000101010101" pitchFamily="18" charset="-127"/>
                <a:ea typeface="Batang" panose="02030600000101010101" pitchFamily="18" charset="-127"/>
              </a:rPr>
              <a:t>La couleur : interaction entre lumière et matière (6)</a:t>
            </a:r>
          </a:p>
          <a:p>
            <a:pPr lvl="2"/>
            <a:r>
              <a:rPr lang="fr-FR" sz="2400" dirty="0">
                <a:latin typeface="Roboto" panose="02000000000000000000" pitchFamily="2" charset="0"/>
                <a:ea typeface="Roboto" panose="02000000000000000000" pitchFamily="2" charset="0"/>
              </a:rPr>
              <a:t>Qu’est-ce que la lumière et son rôle dans le rendu des couleurs ? (5)</a:t>
            </a:r>
          </a:p>
          <a:p>
            <a:pPr lvl="3"/>
            <a:r>
              <a:rPr lang="fr-FR" sz="2000" b="1" i="0" dirty="0">
                <a:latin typeface="Batang" panose="02030600000101010101" pitchFamily="18" charset="-127"/>
                <a:ea typeface="Batang" panose="02030600000101010101" pitchFamily="18" charset="-127"/>
              </a:rPr>
              <a:t>Les lumières aux couleurs monochromatique ou polychromatique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20</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997" y="3002206"/>
            <a:ext cx="2716540" cy="2272696"/>
          </a:xfrm>
          <a:prstGeom prst="rect">
            <a:avLst/>
          </a:prstGeom>
        </p:spPr>
      </p:pic>
      <p:grpSp>
        <p:nvGrpSpPr>
          <p:cNvPr id="12" name="Groupe 11"/>
          <p:cNvGrpSpPr/>
          <p:nvPr/>
        </p:nvGrpSpPr>
        <p:grpSpPr>
          <a:xfrm>
            <a:off x="18388" y="3494573"/>
            <a:ext cx="1924015" cy="1327303"/>
            <a:chOff x="57754" y="4226423"/>
            <a:chExt cx="1924015" cy="1327303"/>
          </a:xfrm>
        </p:grpSpPr>
        <p:pic>
          <p:nvPicPr>
            <p:cNvPr id="8" name="Image 7"/>
            <p:cNvPicPr>
              <a:picLocks noChangeAspect="1"/>
            </p:cNvPicPr>
            <p:nvPr/>
          </p:nvPicPr>
          <p:blipFill>
            <a:blip r:embed="rId4"/>
            <a:stretch>
              <a:fillRect/>
            </a:stretch>
          </p:blipFill>
          <p:spPr>
            <a:xfrm>
              <a:off x="75029" y="4226423"/>
              <a:ext cx="1906740" cy="380372"/>
            </a:xfrm>
            <a:prstGeom prst="rect">
              <a:avLst/>
            </a:prstGeom>
          </p:spPr>
        </p:pic>
        <p:pic>
          <p:nvPicPr>
            <p:cNvPr id="9" name="Image 8"/>
            <p:cNvPicPr>
              <a:picLocks noChangeAspect="1"/>
            </p:cNvPicPr>
            <p:nvPr/>
          </p:nvPicPr>
          <p:blipFill>
            <a:blip r:embed="rId5"/>
            <a:stretch>
              <a:fillRect/>
            </a:stretch>
          </p:blipFill>
          <p:spPr>
            <a:xfrm>
              <a:off x="75029" y="4607399"/>
              <a:ext cx="1648281" cy="302347"/>
            </a:xfrm>
            <a:prstGeom prst="rect">
              <a:avLst/>
            </a:prstGeom>
          </p:spPr>
        </p:pic>
        <p:pic>
          <p:nvPicPr>
            <p:cNvPr id="10" name="Image 9"/>
            <p:cNvPicPr>
              <a:picLocks noChangeAspect="1"/>
            </p:cNvPicPr>
            <p:nvPr/>
          </p:nvPicPr>
          <p:blipFill>
            <a:blip r:embed="rId6"/>
            <a:stretch>
              <a:fillRect/>
            </a:stretch>
          </p:blipFill>
          <p:spPr>
            <a:xfrm>
              <a:off x="57754" y="5014131"/>
              <a:ext cx="1282538" cy="263335"/>
            </a:xfrm>
            <a:prstGeom prst="rect">
              <a:avLst/>
            </a:prstGeom>
          </p:spPr>
        </p:pic>
        <p:pic>
          <p:nvPicPr>
            <p:cNvPr id="11" name="Image 10"/>
            <p:cNvPicPr>
              <a:picLocks noChangeAspect="1"/>
            </p:cNvPicPr>
            <p:nvPr/>
          </p:nvPicPr>
          <p:blipFill>
            <a:blip r:embed="rId7"/>
            <a:stretch>
              <a:fillRect/>
            </a:stretch>
          </p:blipFill>
          <p:spPr>
            <a:xfrm>
              <a:off x="57754" y="5319650"/>
              <a:ext cx="1511737" cy="234076"/>
            </a:xfrm>
            <a:prstGeom prst="rect">
              <a:avLst/>
            </a:prstGeom>
          </p:spPr>
        </p:pic>
      </p:grpSp>
      <p:sp>
        <p:nvSpPr>
          <p:cNvPr id="14" name="ZoneTexte 13"/>
          <p:cNvSpPr txBox="1"/>
          <p:nvPr/>
        </p:nvSpPr>
        <p:spPr>
          <a:xfrm>
            <a:off x="2380661" y="6493754"/>
            <a:ext cx="8179183" cy="307777"/>
          </a:xfrm>
          <a:prstGeom prst="rect">
            <a:avLst/>
          </a:prstGeom>
          <a:noFill/>
        </p:spPr>
        <p:txBody>
          <a:bodyPr wrap="squar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8"/>
              </a:rPr>
              <a:t>Physique-Chimie au collège - Chapitre 1 : Lumières colorées et couleurs des objets</a:t>
            </a:r>
            <a:endPar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1259" y="3002206"/>
            <a:ext cx="7030431" cy="2152950"/>
          </a:xfrm>
          <a:prstGeom prst="rect">
            <a:avLst/>
          </a:prstGeom>
        </p:spPr>
      </p:pic>
    </p:spTree>
    <p:extLst>
      <p:ext uri="{BB962C8B-B14F-4D97-AF65-F5344CB8AC3E}">
        <p14:creationId xmlns:p14="http://schemas.microsoft.com/office/powerpoint/2010/main" val="2935179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979710"/>
            <a:ext cx="10361840" cy="841602"/>
          </a:xfrm>
        </p:spPr>
        <p:txBody>
          <a:bodyPr>
            <a:normAutofit/>
          </a:bodyPr>
          <a:lstStyle/>
          <a:p>
            <a:r>
              <a:rPr lang="fr-FR" sz="3200" b="1" dirty="0"/>
              <a:t>Qu’est-ce qu’une image ? (8)</a:t>
            </a:r>
          </a:p>
        </p:txBody>
      </p:sp>
      <p:sp>
        <p:nvSpPr>
          <p:cNvPr id="3" name="Espace réservé du contenu 2"/>
          <p:cNvSpPr>
            <a:spLocks noGrp="1"/>
          </p:cNvSpPr>
          <p:nvPr>
            <p:ph idx="1"/>
          </p:nvPr>
        </p:nvSpPr>
        <p:spPr>
          <a:xfrm>
            <a:off x="-76703" y="1538321"/>
            <a:ext cx="10341852" cy="5053263"/>
          </a:xfrm>
        </p:spPr>
        <p:txBody>
          <a:bodyPr>
            <a:normAutofit/>
          </a:bodyPr>
          <a:lstStyle/>
          <a:p>
            <a:pPr lvl="1"/>
            <a:r>
              <a:rPr lang="fr-FR" dirty="0"/>
              <a:t> </a:t>
            </a:r>
            <a:r>
              <a:rPr lang="fr-FR" sz="2800" dirty="0">
                <a:solidFill>
                  <a:schemeClr val="accent1"/>
                </a:solidFill>
                <a:latin typeface="Batang" panose="02030600000101010101" pitchFamily="18" charset="-127"/>
                <a:ea typeface="Batang" panose="02030600000101010101" pitchFamily="18" charset="-127"/>
              </a:rPr>
              <a:t>La couleur : interaction entre lumière et matière (7)</a:t>
            </a:r>
          </a:p>
          <a:p>
            <a:pPr lvl="2"/>
            <a:r>
              <a:rPr lang="fr-FR" sz="2400" dirty="0">
                <a:latin typeface="Roboto" panose="02000000000000000000" pitchFamily="2" charset="0"/>
                <a:ea typeface="Roboto" panose="02000000000000000000" pitchFamily="2" charset="0"/>
              </a:rPr>
              <a:t>Qu’est-ce que la lumière et son rôle dans le rendu des couleurs ? (6)</a:t>
            </a:r>
          </a:p>
          <a:p>
            <a:pPr lvl="3"/>
            <a:r>
              <a:rPr lang="fr-FR" sz="2000" b="1" i="0" dirty="0">
                <a:latin typeface="Batang" panose="02030600000101010101" pitchFamily="18" charset="-127"/>
                <a:ea typeface="Batang" panose="02030600000101010101" pitchFamily="18" charset="-127"/>
              </a:rPr>
              <a:t>La phosphorescence et la fluorescence</a:t>
            </a:r>
          </a:p>
          <a:p>
            <a:pPr lvl="4"/>
            <a:r>
              <a:rPr lang="fr-FR" b="0" i="1" dirty="0">
                <a:latin typeface="Segoe UI" panose="020B0502040204020203" pitchFamily="34" charset="0"/>
                <a:ea typeface="Batang" panose="02030600000101010101" pitchFamily="18" charset="-127"/>
                <a:cs typeface="Segoe UI" panose="020B0502040204020203" pitchFamily="34" charset="0"/>
              </a:rPr>
              <a:t>La phosphorescence</a:t>
            </a:r>
          </a:p>
          <a:p>
            <a:pPr marL="1828800" lvl="4" indent="0">
              <a:buNone/>
            </a:pPr>
            <a:r>
              <a:rPr lang="fr-FR" sz="1700" b="0" dirty="0"/>
              <a:t>Un objet phosphorescent reste visible entre plusieurs minutes et plusieurs heures après qu’il ne soit plus éclairé.</a:t>
            </a:r>
          </a:p>
          <a:p>
            <a:pPr lvl="4"/>
            <a:r>
              <a:rPr lang="fr-FR" b="0" i="1" dirty="0">
                <a:latin typeface="Segoe UI" panose="020B0502040204020203" pitchFamily="34" charset="0"/>
                <a:cs typeface="Segoe UI" panose="020B0502040204020203" pitchFamily="34" charset="0"/>
              </a:rPr>
              <a:t>La fluorescence</a:t>
            </a:r>
          </a:p>
          <a:p>
            <a:pPr marL="1828800" lvl="4" indent="0">
              <a:buNone/>
            </a:pPr>
            <a:r>
              <a:rPr lang="fr-FR" sz="1700" b="0" dirty="0"/>
              <a:t>Un objet fluorescent n’est pas visible dans le noir mais lorsqu’il est éclairé il émet une couleur très vive.</a:t>
            </a:r>
          </a:p>
          <a:p>
            <a:pPr lvl="4"/>
            <a:r>
              <a:rPr lang="fr-FR" b="0" i="1" dirty="0">
                <a:latin typeface="Segoe UI" panose="020B0502040204020203" pitchFamily="34" charset="0"/>
                <a:cs typeface="Segoe UI" panose="020B0502040204020203" pitchFamily="34" charset="0"/>
              </a:rPr>
              <a:t>Les points communs entre les deux phénomènes</a:t>
            </a:r>
          </a:p>
          <a:p>
            <a:pPr marL="1828800" lvl="4" indent="0">
              <a:buNone/>
            </a:pPr>
            <a:r>
              <a:rPr lang="fr-FR" sz="1700" b="0" dirty="0"/>
              <a:t>Ces phénomènes sont dus aux propriétés des matériaux et plus particulièrement de certains atomes qui pour revenir à leur état initial passent par une transition avec émission lumineuse pendant laquelle ils émettent une couleur même dans le noir (phosphorescence) ou très vive (fluorescente).</a:t>
            </a:r>
          </a:p>
          <a:p>
            <a:pPr marL="1828800" lvl="4" indent="0">
              <a:buNone/>
            </a:pPr>
            <a:r>
              <a:rPr lang="fr-FR" sz="1700" b="0" dirty="0"/>
              <a:t>Concrètement, à la couleur habituelle par absorption, se superpose la couleur de la fluorescence pour ces objets.</a:t>
            </a:r>
          </a:p>
          <a:p>
            <a:pPr lvl="4"/>
            <a:endParaRPr lang="fr-FR" b="0" i="1" dirty="0">
              <a:latin typeface="Segoe UI" panose="020B0502040204020203" pitchFamily="34" charset="0"/>
              <a:ea typeface="Batang" panose="02030600000101010101" pitchFamily="18" charset="-127"/>
              <a:cs typeface="Segoe UI" panose="020B0502040204020203" pitchFamily="34" charset="0"/>
            </a:endParaRPr>
          </a:p>
          <a:p>
            <a:pPr lvl="4"/>
            <a:endParaRPr lang="fr-FR" sz="2000" b="1" i="0" dirty="0">
              <a:latin typeface="Batang" panose="02030600000101010101" pitchFamily="18" charset="-127"/>
              <a:ea typeface="Batang" panose="02030600000101010101" pitchFamily="18" charset="-127"/>
            </a:endParaRP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21</a:t>
            </a:fld>
            <a:endParaRPr lang="fr-FR"/>
          </a:p>
        </p:txBody>
      </p:sp>
      <p:pic>
        <p:nvPicPr>
          <p:cNvPr id="1026" name="Picture 2" descr="catadioptre-arriere-pour-porte-bagage-et-remorque-velo_full.jpg"/>
          <p:cNvPicPr>
            <a:picLocks noChangeAspect="1" noChangeArrowheads="1"/>
          </p:cNvPicPr>
          <p:nvPr/>
        </p:nvPicPr>
        <p:blipFill rotWithShape="1">
          <a:blip r:embed="rId3">
            <a:extLst>
              <a:ext uri="{28A0092B-C50C-407E-A947-70E740481C1C}">
                <a14:useLocalDpi xmlns:a14="http://schemas.microsoft.com/office/drawing/2010/main" val="0"/>
              </a:ext>
            </a:extLst>
          </a:blip>
          <a:srcRect t="25477" b="25046"/>
          <a:stretch/>
        </p:blipFill>
        <p:spPr bwMode="auto">
          <a:xfrm>
            <a:off x="10476685" y="2204450"/>
            <a:ext cx="1678699" cy="83056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0822018" y="3007563"/>
            <a:ext cx="1249060"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Catadioptre</a:t>
            </a:r>
          </a:p>
        </p:txBody>
      </p:sp>
      <p:pic>
        <p:nvPicPr>
          <p:cNvPr id="1028" name="Picture 4" descr="https://www.oxwork.com/media/catalog/product/image/1800x/gilet-double-ceinture-portwest-vest-port-OXWORK-gilet-double-ceinture-portwest-vest-port-jau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6775" y="3660265"/>
            <a:ext cx="1046443" cy="104644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9693243" y="3007563"/>
            <a:ext cx="917239" cy="646331"/>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Gilet de</a:t>
            </a:r>
            <a:br>
              <a:rPr lang="fr-FR" dirty="0">
                <a:latin typeface="Roboto Condensed" panose="02000000000000000000" pitchFamily="2" charset="0"/>
                <a:ea typeface="Roboto Condensed" panose="02000000000000000000" pitchFamily="2" charset="0"/>
                <a:cs typeface="Roboto Condensed" panose="02000000000000000000" pitchFamily="2" charset="0"/>
              </a:rPr>
            </a:br>
            <a:r>
              <a:rPr lang="fr-FR" dirty="0">
                <a:latin typeface="Roboto Condensed" panose="02000000000000000000" pitchFamily="2" charset="0"/>
                <a:ea typeface="Roboto Condensed" panose="02000000000000000000" pitchFamily="2" charset="0"/>
                <a:cs typeface="Roboto Condensed" panose="02000000000000000000" pitchFamily="2" charset="0"/>
              </a:rPr>
              <a:t>sécurité</a:t>
            </a:r>
          </a:p>
        </p:txBody>
      </p:sp>
      <p:pic>
        <p:nvPicPr>
          <p:cNvPr id="1030" name="Picture 6" descr="Surligneurs assortis x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4844" y="3486731"/>
            <a:ext cx="1232662" cy="123266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10834129" y="4718016"/>
            <a:ext cx="1215397" cy="369332"/>
          </a:xfrm>
          <a:prstGeom prst="rect">
            <a:avLst/>
          </a:prstGeom>
          <a:solidFill>
            <a:schemeClr val="bg1">
              <a:lumMod val="85000"/>
            </a:schemeClr>
          </a:solid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Surligneurs</a:t>
            </a:r>
          </a:p>
        </p:txBody>
      </p:sp>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6009" y="5166294"/>
            <a:ext cx="1345818" cy="895810"/>
          </a:xfrm>
          <a:prstGeom prst="rect">
            <a:avLst/>
          </a:prstGeom>
        </p:spPr>
      </p:pic>
      <p:sp>
        <p:nvSpPr>
          <p:cNvPr id="13" name="ZoneTexte 12"/>
          <p:cNvSpPr txBox="1"/>
          <p:nvPr/>
        </p:nvSpPr>
        <p:spPr>
          <a:xfrm>
            <a:off x="9788317" y="6114498"/>
            <a:ext cx="1517859" cy="646331"/>
          </a:xfrm>
          <a:prstGeom prst="rect">
            <a:avLst/>
          </a:prstGeom>
          <a:solidFill>
            <a:schemeClr val="bg1">
              <a:lumMod val="85000"/>
            </a:schemeClr>
          </a:solidFill>
        </p:spPr>
        <p:txBody>
          <a:bodyPr wrap="squar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Lampe fluo-compacte</a:t>
            </a:r>
          </a:p>
        </p:txBody>
      </p:sp>
    </p:spTree>
    <p:extLst>
      <p:ext uri="{BB962C8B-B14F-4D97-AF65-F5344CB8AC3E}">
        <p14:creationId xmlns:p14="http://schemas.microsoft.com/office/powerpoint/2010/main" val="2462791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79710"/>
            <a:ext cx="10314215" cy="841602"/>
          </a:xfrm>
        </p:spPr>
        <p:txBody>
          <a:bodyPr>
            <a:normAutofit/>
          </a:bodyPr>
          <a:lstStyle/>
          <a:p>
            <a:r>
              <a:rPr lang="fr-FR" sz="3200" b="1" dirty="0"/>
              <a:t>Qu’est-ce qu’une image ? (9)</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22</a:t>
            </a:fld>
            <a:endParaRPr lang="fr-FR"/>
          </a:p>
        </p:txBody>
      </p:sp>
      <p:pic>
        <p:nvPicPr>
          <p:cNvPr id="2054" name="Picture 6"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628" y="3649012"/>
            <a:ext cx="2683781" cy="23322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8/86/CYM_color_whe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6052" y="2449283"/>
            <a:ext cx="2157452" cy="19920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associationlamano.com/wp-content/uploads/2019/03/le-cercle-des-couleurs-cercle-chromatique-simp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9939" y="1387935"/>
            <a:ext cx="2400299" cy="24003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114301" y="1706769"/>
            <a:ext cx="7725584" cy="5053263"/>
          </a:xfrm>
        </p:spPr>
        <p:txBody>
          <a:bodyPr>
            <a:normAutofit/>
          </a:bodyPr>
          <a:lstStyle/>
          <a:p>
            <a:pPr marL="228600" lvl="1">
              <a:spcBef>
                <a:spcPts val="1000"/>
              </a:spcBef>
            </a:pPr>
            <a:r>
              <a:rPr lang="fr-FR" sz="2800" dirty="0">
                <a:solidFill>
                  <a:schemeClr val="accent1"/>
                </a:solidFill>
                <a:latin typeface="Batang" panose="02030600000101010101" pitchFamily="18" charset="-127"/>
                <a:ea typeface="Batang" panose="02030600000101010101" pitchFamily="18" charset="-127"/>
              </a:rPr>
              <a:t>La couleur : interaction entre lumière et matière (8)</a:t>
            </a:r>
          </a:p>
          <a:p>
            <a:pPr lvl="2"/>
            <a:r>
              <a:rPr lang="fr-FR" sz="2400" dirty="0">
                <a:latin typeface="Roboto" panose="02000000000000000000" pitchFamily="2" charset="0"/>
                <a:ea typeface="Roboto" panose="02000000000000000000" pitchFamily="2" charset="0"/>
              </a:rPr>
              <a:t>Le cercle chromatique</a:t>
            </a:r>
          </a:p>
          <a:p>
            <a:pPr marL="914400" lvl="2" indent="0">
              <a:buNone/>
            </a:pPr>
            <a:r>
              <a:rPr lang="fr-FR" sz="1800" b="0" dirty="0">
                <a:latin typeface="Roboto" panose="02000000000000000000" pitchFamily="2" charset="0"/>
                <a:ea typeface="Roboto" panose="02000000000000000000" pitchFamily="2" charset="0"/>
              </a:rPr>
              <a:t>Le cercle chromatique est une manière d’ordonnancer les couleurs à l’intérieur d’un cercle, ce qui permet de mieux faire comprendre les liens entre les couleurs, de mieux faire apparaître leurs nuances et de les représenter par rapport à leur angle.</a:t>
            </a:r>
            <a:br>
              <a:rPr lang="fr-FR" sz="1800" b="0" dirty="0">
                <a:latin typeface="Roboto" panose="02000000000000000000" pitchFamily="2" charset="0"/>
                <a:ea typeface="Roboto" panose="02000000000000000000" pitchFamily="2" charset="0"/>
              </a:rPr>
            </a:br>
            <a:r>
              <a:rPr lang="fr-FR" sz="1800" b="0" dirty="0">
                <a:latin typeface="Roboto" panose="02000000000000000000" pitchFamily="2" charset="0"/>
                <a:ea typeface="Roboto" panose="02000000000000000000" pitchFamily="2" charset="0"/>
              </a:rPr>
              <a:t>Les couleurs se succèdent généralement dans l’ordre de l’arc-en-ciel : </a:t>
            </a:r>
            <a:r>
              <a:rPr lang="fr-FR" sz="1800" b="0" dirty="0">
                <a:solidFill>
                  <a:srgbClr val="FF0000"/>
                </a:solidFill>
                <a:latin typeface="Roboto" panose="02000000000000000000" pitchFamily="2" charset="0"/>
                <a:ea typeface="Roboto" panose="02000000000000000000" pitchFamily="2" charset="0"/>
              </a:rPr>
              <a:t>rouge</a:t>
            </a:r>
            <a:r>
              <a:rPr lang="fr-FR" sz="1800" b="0" dirty="0">
                <a:latin typeface="Roboto" panose="02000000000000000000" pitchFamily="2" charset="0"/>
                <a:ea typeface="Roboto" panose="02000000000000000000" pitchFamily="2" charset="0"/>
              </a:rPr>
              <a:t>, </a:t>
            </a:r>
            <a:r>
              <a:rPr lang="fr-FR" sz="1800" b="0" dirty="0">
                <a:solidFill>
                  <a:srgbClr val="FF8000"/>
                </a:solidFill>
                <a:latin typeface="Roboto" panose="02000000000000000000" pitchFamily="2" charset="0"/>
                <a:ea typeface="Roboto" panose="02000000000000000000" pitchFamily="2" charset="0"/>
              </a:rPr>
              <a:t>orange</a:t>
            </a:r>
            <a:r>
              <a:rPr lang="fr-FR" sz="1800" b="0" dirty="0">
                <a:latin typeface="Roboto" panose="02000000000000000000" pitchFamily="2" charset="0"/>
                <a:ea typeface="Roboto" panose="02000000000000000000" pitchFamily="2" charset="0"/>
              </a:rPr>
              <a:t>, </a:t>
            </a:r>
            <a:r>
              <a:rPr lang="fr-FR" sz="1800" b="0" dirty="0">
                <a:solidFill>
                  <a:srgbClr val="FFFF00"/>
                </a:solidFill>
                <a:latin typeface="Roboto" panose="02000000000000000000" pitchFamily="2" charset="0"/>
                <a:ea typeface="Roboto" panose="02000000000000000000" pitchFamily="2" charset="0"/>
              </a:rPr>
              <a:t>jaune</a:t>
            </a:r>
            <a:r>
              <a:rPr lang="fr-FR" sz="1800" b="0" dirty="0">
                <a:latin typeface="Roboto" panose="02000000000000000000" pitchFamily="2" charset="0"/>
                <a:ea typeface="Roboto" panose="02000000000000000000" pitchFamily="2" charset="0"/>
              </a:rPr>
              <a:t>, </a:t>
            </a:r>
            <a:r>
              <a:rPr lang="fr-FR" sz="1800" b="0" dirty="0">
                <a:solidFill>
                  <a:srgbClr val="00FF00"/>
                </a:solidFill>
                <a:latin typeface="Roboto" panose="02000000000000000000" pitchFamily="2" charset="0"/>
                <a:ea typeface="Roboto" panose="02000000000000000000" pitchFamily="2" charset="0"/>
              </a:rPr>
              <a:t>vert,</a:t>
            </a:r>
            <a:r>
              <a:rPr lang="fr-FR" sz="1800" b="0" dirty="0">
                <a:latin typeface="Roboto" panose="02000000000000000000" pitchFamily="2" charset="0"/>
                <a:ea typeface="Roboto" panose="02000000000000000000" pitchFamily="2" charset="0"/>
              </a:rPr>
              <a:t> </a:t>
            </a:r>
            <a:r>
              <a:rPr lang="fr-FR" sz="1800" b="0" dirty="0">
                <a:solidFill>
                  <a:srgbClr val="0000FF"/>
                </a:solidFill>
                <a:latin typeface="Roboto" panose="02000000000000000000" pitchFamily="2" charset="0"/>
                <a:ea typeface="Roboto" panose="02000000000000000000" pitchFamily="2" charset="0"/>
              </a:rPr>
              <a:t>bleu</a:t>
            </a:r>
            <a:r>
              <a:rPr lang="fr-FR" sz="1800" b="0" dirty="0">
                <a:latin typeface="Roboto" panose="02000000000000000000" pitchFamily="2" charset="0"/>
                <a:ea typeface="Roboto" panose="02000000000000000000" pitchFamily="2" charset="0"/>
              </a:rPr>
              <a:t>, </a:t>
            </a:r>
            <a:r>
              <a:rPr lang="fr-FR" sz="1800" b="0" dirty="0">
                <a:solidFill>
                  <a:schemeClr val="accent1"/>
                </a:solidFill>
                <a:latin typeface="Roboto" panose="02000000000000000000" pitchFamily="2" charset="0"/>
                <a:ea typeface="Roboto" panose="02000000000000000000" pitchFamily="2" charset="0"/>
              </a:rPr>
              <a:t>indigo</a:t>
            </a:r>
            <a:r>
              <a:rPr lang="fr-FR" sz="1800" b="0" dirty="0">
                <a:latin typeface="Roboto" panose="02000000000000000000" pitchFamily="2" charset="0"/>
                <a:ea typeface="Roboto" panose="02000000000000000000" pitchFamily="2" charset="0"/>
              </a:rPr>
              <a:t>, </a:t>
            </a:r>
            <a:r>
              <a:rPr lang="fr-FR" sz="1800" b="0" dirty="0">
                <a:solidFill>
                  <a:srgbClr val="6600CC"/>
                </a:solidFill>
                <a:latin typeface="Roboto" panose="02000000000000000000" pitchFamily="2" charset="0"/>
                <a:ea typeface="Roboto" panose="02000000000000000000" pitchFamily="2" charset="0"/>
              </a:rPr>
              <a:t>violet</a:t>
            </a:r>
            <a:r>
              <a:rPr lang="fr-FR" sz="1800" b="0" dirty="0">
                <a:latin typeface="Roboto" panose="02000000000000000000" pitchFamily="2" charset="0"/>
                <a:ea typeface="Roboto" panose="02000000000000000000" pitchFamily="2" charset="0"/>
              </a:rPr>
              <a:t>.</a:t>
            </a:r>
          </a:p>
          <a:p>
            <a:pPr marL="914400" lvl="2" indent="0">
              <a:buNone/>
            </a:pPr>
            <a:r>
              <a:rPr lang="fr-FR" sz="1800" b="0" dirty="0">
                <a:latin typeface="Roboto" panose="02000000000000000000" pitchFamily="2" charset="0"/>
                <a:ea typeface="Roboto" panose="02000000000000000000" pitchFamily="2" charset="0"/>
              </a:rPr>
              <a:t>Toutefois, il existe plusieurs représentations différentes </a:t>
            </a:r>
            <a:br>
              <a:rPr lang="fr-FR" sz="1800" b="0" dirty="0">
                <a:latin typeface="Roboto" panose="02000000000000000000" pitchFamily="2" charset="0"/>
                <a:ea typeface="Roboto" panose="02000000000000000000" pitchFamily="2" charset="0"/>
              </a:rPr>
            </a:br>
            <a:r>
              <a:rPr lang="fr-FR" sz="1800" b="0" dirty="0">
                <a:latin typeface="Roboto" panose="02000000000000000000" pitchFamily="2" charset="0"/>
                <a:ea typeface="Roboto" panose="02000000000000000000" pitchFamily="2" charset="0"/>
              </a:rPr>
              <a:t>de cercles chromatiques en fonction des interprétations</a:t>
            </a:r>
            <a:br>
              <a:rPr lang="fr-FR" sz="1800" b="0" dirty="0">
                <a:latin typeface="Roboto" panose="02000000000000000000" pitchFamily="2" charset="0"/>
                <a:ea typeface="Roboto" panose="02000000000000000000" pitchFamily="2" charset="0"/>
              </a:rPr>
            </a:br>
            <a:r>
              <a:rPr lang="fr-FR" sz="1800" b="0" dirty="0">
                <a:latin typeface="Roboto" panose="02000000000000000000" pitchFamily="2" charset="0"/>
                <a:ea typeface="Roboto" panose="02000000000000000000" pitchFamily="2" charset="0"/>
              </a:rPr>
              <a:t>souhaitées.</a:t>
            </a:r>
          </a:p>
          <a:p>
            <a:pPr marL="914400" lvl="2" indent="0">
              <a:buNone/>
            </a:pPr>
            <a:endParaRPr lang="fr-FR" dirty="0"/>
          </a:p>
          <a:p>
            <a:pPr lvl="2"/>
            <a:endParaRPr lang="fr-FR" dirty="0"/>
          </a:p>
          <a:p>
            <a:pPr marL="914400" lvl="2" indent="0">
              <a:buNone/>
            </a:pPr>
            <a:endParaRPr lang="fr-FR" dirty="0"/>
          </a:p>
        </p:txBody>
      </p:sp>
    </p:spTree>
    <p:extLst>
      <p:ext uri="{BB962C8B-B14F-4D97-AF65-F5344CB8AC3E}">
        <p14:creationId xmlns:p14="http://schemas.microsoft.com/office/powerpoint/2010/main" val="1745898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979710"/>
            <a:ext cx="10361840" cy="841602"/>
          </a:xfrm>
        </p:spPr>
        <p:txBody>
          <a:bodyPr>
            <a:normAutofit/>
          </a:bodyPr>
          <a:lstStyle/>
          <a:p>
            <a:r>
              <a:rPr lang="fr-FR" sz="3200" b="1" dirty="0"/>
              <a:t>Qu’est-ce qu’une image ? (10)</a:t>
            </a:r>
          </a:p>
        </p:txBody>
      </p:sp>
      <p:sp>
        <p:nvSpPr>
          <p:cNvPr id="3" name="Espace réservé du contenu 2"/>
          <p:cNvSpPr>
            <a:spLocks noGrp="1"/>
          </p:cNvSpPr>
          <p:nvPr>
            <p:ph idx="1"/>
          </p:nvPr>
        </p:nvSpPr>
        <p:spPr>
          <a:xfrm>
            <a:off x="606681" y="1598285"/>
            <a:ext cx="9359390" cy="5053263"/>
          </a:xfrm>
        </p:spPr>
        <p:txBody>
          <a:bodyPr>
            <a:normAutofit fontScale="77500" lnSpcReduction="20000"/>
          </a:bodyPr>
          <a:lstStyle/>
          <a:p>
            <a:pPr marL="228600" lvl="1">
              <a:spcBef>
                <a:spcPts val="1000"/>
              </a:spcBef>
            </a:pPr>
            <a:r>
              <a:rPr lang="fr-FR" sz="3300" dirty="0">
                <a:solidFill>
                  <a:schemeClr val="accent1"/>
                </a:solidFill>
                <a:latin typeface="Batang" panose="02030600000101010101" pitchFamily="18" charset="-127"/>
                <a:ea typeface="Batang" panose="02030600000101010101" pitchFamily="18" charset="-127"/>
              </a:rPr>
              <a:t>La couleur : interaction entre lumière et matière (9)</a:t>
            </a:r>
          </a:p>
          <a:p>
            <a:pPr lvl="2"/>
            <a:r>
              <a:rPr lang="fr-FR" sz="2800" dirty="0">
                <a:latin typeface="Roboto" panose="02000000000000000000" pitchFamily="2" charset="0"/>
                <a:ea typeface="Roboto" panose="02000000000000000000" pitchFamily="2" charset="0"/>
              </a:rPr>
              <a:t>Les couleurs primaires, secondaires, complémentaires, chaudes et froides</a:t>
            </a:r>
          </a:p>
          <a:p>
            <a:pPr lvl="3"/>
            <a:r>
              <a:rPr lang="fr-FR" sz="2400" b="1" i="0" dirty="0">
                <a:latin typeface="Batang" panose="02030600000101010101" pitchFamily="18" charset="-127"/>
                <a:ea typeface="Batang" panose="02030600000101010101" pitchFamily="18" charset="-127"/>
              </a:rPr>
              <a:t>Les couleurs primaires</a:t>
            </a:r>
          </a:p>
          <a:p>
            <a:pPr marL="1371600" lvl="3" indent="0">
              <a:buNone/>
            </a:pPr>
            <a:r>
              <a:rPr lang="fr-FR" sz="1900" b="0" i="0" dirty="0">
                <a:latin typeface="Roboto" panose="02000000000000000000" pitchFamily="2" charset="0"/>
                <a:ea typeface="Roboto" panose="02000000000000000000" pitchFamily="2" charset="0"/>
                <a:cs typeface="Roboto" panose="02000000000000000000" pitchFamily="2" charset="0"/>
              </a:rPr>
              <a:t>Une couleur primaire n’est pas issue du mélange avec d’autres couleurs. En revanche,  en mélangeant les couleurs primaires entre elles, on obtient toutes les autres couleurs.</a:t>
            </a:r>
          </a:p>
          <a:p>
            <a:pPr lvl="3"/>
            <a:r>
              <a:rPr lang="fr-FR" sz="2400" b="1" i="0" dirty="0">
                <a:latin typeface="Batang" panose="02030600000101010101" pitchFamily="18" charset="-127"/>
                <a:ea typeface="Batang" panose="02030600000101010101" pitchFamily="18" charset="-127"/>
              </a:rPr>
              <a:t>Les couleurs secondaires</a:t>
            </a:r>
          </a:p>
          <a:p>
            <a:pPr marL="1371600" lvl="3" indent="0">
              <a:buNone/>
            </a:pPr>
            <a:r>
              <a:rPr lang="fr-FR" sz="1900" b="0" i="0" dirty="0">
                <a:latin typeface="Roboto" panose="02000000000000000000" pitchFamily="2" charset="0"/>
                <a:ea typeface="Roboto" panose="02000000000000000000" pitchFamily="2" charset="0"/>
                <a:cs typeface="Roboto" panose="02000000000000000000" pitchFamily="2" charset="0"/>
              </a:rPr>
              <a:t>Une couleur secondaire est issue du mélange de deux ou des trois couleurs primaires</a:t>
            </a:r>
          </a:p>
          <a:p>
            <a:pPr lvl="3"/>
            <a:r>
              <a:rPr lang="fr-FR" sz="2400" b="1" i="0" dirty="0">
                <a:latin typeface="Batang" panose="02030600000101010101" pitchFamily="18" charset="-127"/>
                <a:ea typeface="Batang" panose="02030600000101010101" pitchFamily="18" charset="-127"/>
              </a:rPr>
              <a:t>Les couleurs tertiaires</a:t>
            </a:r>
          </a:p>
          <a:p>
            <a:pPr marL="1371600" lvl="3" indent="0">
              <a:buNone/>
            </a:pPr>
            <a:r>
              <a:rPr lang="fr-FR" sz="1900" b="0" i="0" dirty="0">
                <a:latin typeface="Roboto" panose="02000000000000000000" pitchFamily="2" charset="0"/>
                <a:ea typeface="Roboto" panose="02000000000000000000" pitchFamily="2" charset="0"/>
                <a:cs typeface="Roboto" panose="02000000000000000000" pitchFamily="2" charset="0"/>
              </a:rPr>
              <a:t>Une couleur tertiaire est produite à partir du mélange d'une couleur primaire et d'une couleur secondaire.</a:t>
            </a:r>
          </a:p>
          <a:p>
            <a:pPr lvl="3"/>
            <a:r>
              <a:rPr lang="fr-FR" sz="2600" b="1" i="0" dirty="0">
                <a:latin typeface="Batang" panose="02030600000101010101" pitchFamily="18" charset="-127"/>
                <a:ea typeface="Batang" panose="02030600000101010101" pitchFamily="18" charset="-127"/>
                <a:cs typeface="Roboto" panose="02000000000000000000" pitchFamily="2" charset="0"/>
              </a:rPr>
              <a:t>Les couleurs complémentaires</a:t>
            </a:r>
          </a:p>
          <a:p>
            <a:pPr marL="1371600" lvl="3" indent="0">
              <a:buNone/>
            </a:pPr>
            <a:r>
              <a:rPr lang="fr-FR" sz="2100" b="0" i="0" dirty="0">
                <a:latin typeface="Roboto" panose="02000000000000000000" pitchFamily="2" charset="0"/>
                <a:ea typeface="Roboto" panose="02000000000000000000" pitchFamily="2" charset="0"/>
                <a:cs typeface="Roboto" panose="02000000000000000000" pitchFamily="2" charset="0"/>
              </a:rPr>
              <a:t>Une couleur est complémentaire d’une deuxième si en associant leurs deux spectres on retrouve le spectre de la lumière blanche.</a:t>
            </a:r>
          </a:p>
          <a:p>
            <a:pPr lvl="4"/>
            <a:r>
              <a:rPr lang="fr-FR" b="0" dirty="0"/>
              <a:t>    La couleur complémentaire du rouge est donc le cyan,</a:t>
            </a:r>
          </a:p>
          <a:p>
            <a:pPr lvl="4"/>
            <a:r>
              <a:rPr lang="fr-FR" b="0" dirty="0"/>
              <a:t>    La couleur complémentaire du bleu est jaune,</a:t>
            </a:r>
          </a:p>
          <a:p>
            <a:pPr lvl="4"/>
            <a:r>
              <a:rPr lang="fr-FR" b="0" dirty="0"/>
              <a:t>    La couleur complémentaire du vert est le magenta …</a:t>
            </a:r>
          </a:p>
          <a:p>
            <a:pPr marL="1371600" lvl="3" indent="0">
              <a:buNone/>
            </a:pPr>
            <a:r>
              <a:rPr lang="fr-FR" sz="2100" b="0" i="0" dirty="0">
                <a:latin typeface="Roboto" panose="02000000000000000000" pitchFamily="2" charset="0"/>
                <a:ea typeface="Roboto" panose="02000000000000000000" pitchFamily="2" charset="0"/>
                <a:cs typeface="Roboto" panose="02000000000000000000" pitchFamily="2" charset="0"/>
              </a:rPr>
              <a:t>Si l’on réalise une synthèse additive avec une couleur et sa couleur complémentaire on obtient donc une lumière blanche. Pour renforcer une couleur, il faut soustraire sa complémentaire.</a:t>
            </a:r>
          </a:p>
          <a:p>
            <a:pPr marL="1371600" lvl="3" indent="0">
              <a:buNone/>
            </a:pPr>
            <a:r>
              <a:rPr lang="fr-FR" sz="2100" b="0" i="0" dirty="0">
                <a:latin typeface="Roboto" panose="02000000000000000000" pitchFamily="2" charset="0"/>
                <a:ea typeface="Roboto" panose="02000000000000000000" pitchFamily="2" charset="0"/>
                <a:cs typeface="Roboto" panose="02000000000000000000" pitchFamily="2" charset="0"/>
              </a:rPr>
              <a:t>Au niveau d’un cercle chromatique, les couleurs complémentaires sont souvent  représentées à l’opposé l’une de l’autre.</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23</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0100" y="2518119"/>
            <a:ext cx="2239378" cy="3496574"/>
          </a:xfrm>
          <a:prstGeom prst="rect">
            <a:avLst/>
          </a:prstGeom>
        </p:spPr>
      </p:pic>
      <p:sp>
        <p:nvSpPr>
          <p:cNvPr id="15" name="ZoneTexte 14"/>
          <p:cNvSpPr txBox="1"/>
          <p:nvPr/>
        </p:nvSpPr>
        <p:spPr>
          <a:xfrm>
            <a:off x="1284005" y="6517244"/>
            <a:ext cx="10278776" cy="307777"/>
          </a:xfrm>
          <a:prstGeom prst="rect">
            <a:avLst/>
          </a:prstGeom>
          <a:noFill/>
        </p:spPr>
        <p:txBody>
          <a:bodyPr wrap="non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4"/>
              </a:rPr>
              <a:t>Synthèse additive - Déterminer une couleur tertiaire à partir du mélange d'une couleur primaire et d'une couleur secondaire à parts égales.</a:t>
            </a:r>
            <a:endPar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3076" name="Picture 4" descr="01sf01v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28" y="2062408"/>
            <a:ext cx="1517416" cy="1191492"/>
          </a:xfrm>
          <a:prstGeom prst="rect">
            <a:avLst/>
          </a:prstGeom>
          <a:noFill/>
          <a:extLst>
            <a:ext uri="{909E8E84-426E-40DD-AFC4-6F175D3DCCD1}">
              <a14:hiddenFill xmlns:a14="http://schemas.microsoft.com/office/drawing/2010/main">
                <a:solidFill>
                  <a:srgbClr val="FFFFFF"/>
                </a:solidFill>
              </a14:hiddenFill>
            </a:ext>
          </a:extLst>
        </p:spPr>
      </p:pic>
      <p:sp>
        <p:nvSpPr>
          <p:cNvPr id="39" name="AutoShape 6" descr="Couleur Chaude Et Couleur Froide Vert Couleur Chaude Ou Fro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53367"/>
            <a:ext cx="2053882" cy="1705312"/>
          </a:xfrm>
          <a:prstGeom prst="rect">
            <a:avLst/>
          </a:prstGeom>
        </p:spPr>
      </p:pic>
    </p:spTree>
    <p:extLst>
      <p:ext uri="{BB962C8B-B14F-4D97-AF65-F5344CB8AC3E}">
        <p14:creationId xmlns:p14="http://schemas.microsoft.com/office/powerpoint/2010/main" val="3341191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Qu’est-ce qu’une image ? (11)</a:t>
            </a:r>
          </a:p>
        </p:txBody>
      </p:sp>
      <p:sp>
        <p:nvSpPr>
          <p:cNvPr id="3" name="Espace réservé du contenu 2"/>
          <p:cNvSpPr>
            <a:spLocks noGrp="1"/>
          </p:cNvSpPr>
          <p:nvPr>
            <p:ph idx="1"/>
          </p:nvPr>
        </p:nvSpPr>
        <p:spPr>
          <a:xfrm>
            <a:off x="554130" y="1797975"/>
            <a:ext cx="9167941" cy="4494847"/>
          </a:xfrm>
        </p:spPr>
        <p:txBody>
          <a:bodyPr>
            <a:normAutofit lnSpcReduction="10000"/>
          </a:bodyPr>
          <a:lstStyle/>
          <a:p>
            <a:pPr marL="228600" lvl="1">
              <a:spcBef>
                <a:spcPts val="1000"/>
              </a:spcBef>
            </a:pPr>
            <a:r>
              <a:rPr lang="fr-FR" sz="2800" dirty="0">
                <a:solidFill>
                  <a:schemeClr val="accent1"/>
                </a:solidFill>
                <a:latin typeface="Batang" panose="02030600000101010101" pitchFamily="18" charset="-127"/>
                <a:ea typeface="Batang" panose="02030600000101010101" pitchFamily="18" charset="-127"/>
              </a:rPr>
              <a:t>La couleur : interaction entre lumière et matière (10)</a:t>
            </a:r>
          </a:p>
          <a:p>
            <a:pPr lvl="2"/>
            <a:r>
              <a:rPr lang="fr-FR" sz="2400" dirty="0">
                <a:latin typeface="Roboto" panose="02000000000000000000" pitchFamily="2" charset="0"/>
                <a:ea typeface="Roboto" panose="02000000000000000000" pitchFamily="2" charset="0"/>
              </a:rPr>
              <a:t>Les couleurs primaires, secondaires, complémentaires, chaudes et froides (2)</a:t>
            </a:r>
          </a:p>
          <a:p>
            <a:pPr lvl="3"/>
            <a:r>
              <a:rPr lang="fr-FR" sz="2200" b="1" i="0" dirty="0">
                <a:latin typeface="Batang" panose="02030600000101010101" pitchFamily="18" charset="-127"/>
                <a:ea typeface="Batang" panose="02030600000101010101" pitchFamily="18" charset="-127"/>
              </a:rPr>
              <a:t>Les couleurs chaudes</a:t>
            </a:r>
          </a:p>
          <a:p>
            <a:pPr marL="1371600" lvl="3" indent="0">
              <a:buNone/>
            </a:pPr>
            <a:r>
              <a:rPr lang="fr-FR" b="0" i="0" dirty="0">
                <a:latin typeface="Roboto" panose="02000000000000000000" pitchFamily="2" charset="0"/>
                <a:ea typeface="Roboto" panose="02000000000000000000" pitchFamily="2" charset="0"/>
                <a:cs typeface="Roboto" panose="02000000000000000000" pitchFamily="2" charset="0"/>
              </a:rPr>
              <a:t>Couleurs allant du jaune au rouge-violet sur le cercle chromatique, c’est-à-dire : jaune, jaune-orangé, orangé, rouge-orangé, rouge, rouge-violet.</a:t>
            </a:r>
            <a:endParaRPr lang="fr-FR" i="0" dirty="0">
              <a:latin typeface="Roboto" panose="02000000000000000000" pitchFamily="2" charset="0"/>
              <a:ea typeface="Roboto" panose="02000000000000000000" pitchFamily="2" charset="0"/>
              <a:cs typeface="Roboto" panose="02000000000000000000" pitchFamily="2" charset="0"/>
            </a:endParaRPr>
          </a:p>
          <a:p>
            <a:pPr lvl="3"/>
            <a:r>
              <a:rPr lang="fr-FR" sz="2200" b="1" i="0" dirty="0">
                <a:latin typeface="Batang" panose="02030600000101010101" pitchFamily="18" charset="-127"/>
                <a:ea typeface="Batang" panose="02030600000101010101" pitchFamily="18" charset="-127"/>
                <a:cs typeface="Roboto" panose="02000000000000000000" pitchFamily="2" charset="0"/>
              </a:rPr>
              <a:t>Les couleurs froides</a:t>
            </a:r>
          </a:p>
          <a:p>
            <a:pPr marL="1371600" lvl="3" indent="0">
              <a:buNone/>
            </a:pPr>
            <a:r>
              <a:rPr lang="fr-FR" b="0" i="0" dirty="0">
                <a:latin typeface="Roboto" panose="02000000000000000000" pitchFamily="2" charset="0"/>
                <a:ea typeface="Roboto" panose="02000000000000000000" pitchFamily="2" charset="0"/>
                <a:cs typeface="Roboto" panose="02000000000000000000" pitchFamily="2" charset="0"/>
              </a:rPr>
              <a:t>Couleurs allant du bleu-violet au jaune-vert sur le cercle chromatique, c’est-à-dire : bleu-violet, bleu, bleu-vert, vert, jaune-vert.</a:t>
            </a:r>
          </a:p>
          <a:p>
            <a:pPr lvl="3"/>
            <a:r>
              <a:rPr lang="fr-FR" sz="2200" b="1" i="0" dirty="0">
                <a:latin typeface="Batang" panose="02030600000101010101" pitchFamily="18" charset="-127"/>
                <a:ea typeface="Batang" panose="02030600000101010101" pitchFamily="18" charset="-127"/>
                <a:cs typeface="Roboto" panose="02000000000000000000" pitchFamily="2" charset="0"/>
              </a:rPr>
              <a:t>Principe</a:t>
            </a:r>
          </a:p>
          <a:p>
            <a:pPr marL="1371600" lvl="3" indent="0">
              <a:buNone/>
            </a:pPr>
            <a:r>
              <a:rPr lang="fr-FR" sz="1900" i="0" dirty="0">
                <a:latin typeface="Roboto" panose="02000000000000000000" pitchFamily="2" charset="0"/>
                <a:ea typeface="Roboto" panose="02000000000000000000" pitchFamily="2" charset="0"/>
                <a:cs typeface="Roboto" panose="02000000000000000000" pitchFamily="2" charset="0"/>
              </a:rPr>
              <a:t>« Les couleurs dites « chaudes » sont celles qui comportent du jaune dans leur composition. Toutes les autres couleurs sont qualifiées de « froides »… Chaque famille de couleurs peut être « chaude » ou « froide ». »</a:t>
            </a:r>
          </a:p>
          <a:p>
            <a:pPr marL="1371600" lvl="3" indent="0">
              <a:buNone/>
            </a:pPr>
            <a:endParaRPr lang="fr-FR" sz="1900" b="0" i="0" dirty="0">
              <a:latin typeface="Roboto" panose="02000000000000000000" pitchFamily="2" charset="0"/>
              <a:ea typeface="Roboto" panose="02000000000000000000" pitchFamily="2" charset="0"/>
              <a:cs typeface="Roboto" panose="02000000000000000000" pitchFamily="2" charset="0"/>
            </a:endParaRP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24</a:t>
            </a:fld>
            <a:endParaRPr lang="fr-FR"/>
          </a:p>
        </p:txBody>
      </p:sp>
      <p:sp>
        <p:nvSpPr>
          <p:cNvPr id="15" name="ZoneTexte 14"/>
          <p:cNvSpPr txBox="1"/>
          <p:nvPr/>
        </p:nvSpPr>
        <p:spPr>
          <a:xfrm>
            <a:off x="1452165" y="6120169"/>
            <a:ext cx="10358926" cy="523220"/>
          </a:xfrm>
          <a:prstGeom prst="rect">
            <a:avLst/>
          </a:prstGeom>
          <a:noFill/>
        </p:spPr>
        <p:txBody>
          <a:bodyPr wrap="non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Sources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3"/>
              </a:rPr>
              <a:t>Synthèse additive - Déterminer une couleur tertiaire à partir du mélange d'une couleur primaire et d'une couleur secondaire à parts égales.</a:t>
            </a:r>
            <a:endPar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endParaRPr>
          </a:p>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4"/>
              </a:rPr>
              <a:t>Couleurs chaudes et couleurs froides, comment faire la différence ?</a:t>
            </a:r>
            <a:endPar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9" name="AutoShape 6" descr="Couleur Chaude Et Couleur Froide Vert Couleur Chaude Ou Froi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990850"/>
            <a:ext cx="1794171" cy="1749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ouleurs froides et couleurs chaud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4414" y="2490952"/>
            <a:ext cx="2635316" cy="286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843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Qu’est-ce qu’une image ? (12)</a:t>
            </a:r>
          </a:p>
        </p:txBody>
      </p:sp>
      <p:sp>
        <p:nvSpPr>
          <p:cNvPr id="3" name="Espace réservé du contenu 2"/>
          <p:cNvSpPr>
            <a:spLocks noGrp="1"/>
          </p:cNvSpPr>
          <p:nvPr>
            <p:ph idx="1"/>
          </p:nvPr>
        </p:nvSpPr>
        <p:spPr>
          <a:xfrm>
            <a:off x="114301" y="1706769"/>
            <a:ext cx="7808727" cy="5251079"/>
          </a:xfrm>
        </p:spPr>
        <p:txBody>
          <a:bodyPr>
            <a:normAutofit fontScale="77500" lnSpcReduction="20000"/>
          </a:bodyPr>
          <a:lstStyle/>
          <a:p>
            <a:pPr marL="228600" lvl="1">
              <a:spcBef>
                <a:spcPts val="1000"/>
              </a:spcBef>
            </a:pPr>
            <a:r>
              <a:rPr lang="fr-FR" sz="3000" dirty="0">
                <a:solidFill>
                  <a:schemeClr val="accent1"/>
                </a:solidFill>
                <a:latin typeface="Batang" panose="02030600000101010101" pitchFamily="18" charset="-127"/>
                <a:ea typeface="Batang" panose="02030600000101010101" pitchFamily="18" charset="-127"/>
              </a:rPr>
              <a:t>La couleur : interaction entre lumière et matière (11)</a:t>
            </a:r>
          </a:p>
          <a:p>
            <a:pPr lvl="2"/>
            <a:r>
              <a:rPr lang="fr-FR" sz="2800" dirty="0">
                <a:latin typeface="Roboto" panose="02000000000000000000" pitchFamily="2" charset="0"/>
                <a:ea typeface="Roboto" panose="02000000000000000000" pitchFamily="2" charset="0"/>
              </a:rPr>
              <a:t>La perception de la couleur via un écran, l’œil ou à partir d’une feuille de papier : les modes colorimétriques </a:t>
            </a:r>
          </a:p>
          <a:p>
            <a:pPr lvl="3"/>
            <a:r>
              <a:rPr lang="fr-FR" sz="2400" b="1" i="0" dirty="0">
                <a:latin typeface="Batang" panose="02030600000101010101" pitchFamily="18" charset="-127"/>
                <a:ea typeface="Batang" panose="02030600000101010101" pitchFamily="18" charset="-127"/>
                <a:hlinkClick r:id="rId3" action="ppaction://hlinksldjump"/>
              </a:rPr>
              <a:t>La synthèse additive (RVB (Rouge, Vert, bleu) ou RGB (</a:t>
            </a:r>
            <a:r>
              <a:rPr lang="fr-FR" sz="2400" b="1" i="0" dirty="0" err="1">
                <a:latin typeface="Batang" panose="02030600000101010101" pitchFamily="18" charset="-127"/>
                <a:ea typeface="Batang" panose="02030600000101010101" pitchFamily="18" charset="-127"/>
                <a:hlinkClick r:id="rId3" action="ppaction://hlinksldjump"/>
              </a:rPr>
              <a:t>Red</a:t>
            </a:r>
            <a:r>
              <a:rPr lang="fr-FR" sz="2400" b="1" i="0" dirty="0">
                <a:latin typeface="Batang" panose="02030600000101010101" pitchFamily="18" charset="-127"/>
                <a:ea typeface="Batang" panose="02030600000101010101" pitchFamily="18" charset="-127"/>
                <a:hlinkClick r:id="rId3" action="ppaction://hlinksldjump"/>
              </a:rPr>
              <a:t>, Green, Blue en anglais)</a:t>
            </a:r>
            <a:endParaRPr lang="fr-FR" sz="2400" b="1" i="0" dirty="0">
              <a:latin typeface="Batang" panose="02030600000101010101" pitchFamily="18" charset="-127"/>
              <a:ea typeface="Batang" panose="02030600000101010101" pitchFamily="18" charset="-127"/>
            </a:endParaRPr>
          </a:p>
          <a:p>
            <a:pPr marL="1371600" lvl="3" indent="0">
              <a:buNone/>
            </a:pPr>
            <a:r>
              <a:rPr lang="fr-FR" sz="1900" b="0" i="0" dirty="0">
                <a:latin typeface="Roboto" panose="02000000000000000000" pitchFamily="2" charset="0"/>
                <a:ea typeface="Roboto" panose="02000000000000000000" pitchFamily="2" charset="0"/>
                <a:cs typeface="Roboto" panose="02000000000000000000" pitchFamily="2" charset="0"/>
              </a:rPr>
              <a:t>C’est la synthèse  utilisée par les écrans, les capteurs d’appareils photos et l’œil humain et dont les couleurs primaires sont le rouge, le vert et le bleu. Elle consiste à combiner ces trois couleurs. On parle donc de synthèse </a:t>
            </a:r>
            <a:r>
              <a:rPr lang="fr-FR" sz="1900" i="0" dirty="0">
                <a:latin typeface="Roboto" panose="02000000000000000000" pitchFamily="2" charset="0"/>
                <a:ea typeface="Roboto" panose="02000000000000000000" pitchFamily="2" charset="0"/>
                <a:cs typeface="Roboto" panose="02000000000000000000" pitchFamily="2" charset="0"/>
              </a:rPr>
              <a:t>additive</a:t>
            </a:r>
            <a:r>
              <a:rPr lang="fr-FR" sz="1900" b="0" i="0" dirty="0">
                <a:latin typeface="Roboto" panose="02000000000000000000" pitchFamily="2" charset="0"/>
                <a:ea typeface="Roboto" panose="02000000000000000000" pitchFamily="2" charset="0"/>
                <a:cs typeface="Roboto" panose="02000000000000000000" pitchFamily="2" charset="0"/>
              </a:rPr>
              <a:t>.</a:t>
            </a:r>
            <a:br>
              <a:rPr lang="fr-FR" sz="1900" b="0" i="0" dirty="0">
                <a:latin typeface="Roboto" panose="02000000000000000000" pitchFamily="2" charset="0"/>
                <a:ea typeface="Roboto" panose="02000000000000000000" pitchFamily="2" charset="0"/>
                <a:cs typeface="Roboto" panose="02000000000000000000" pitchFamily="2" charset="0"/>
              </a:rPr>
            </a:br>
            <a:r>
              <a:rPr lang="fr-FR" sz="1900" b="0" i="0" dirty="0">
                <a:latin typeface="Roboto" panose="02000000000000000000" pitchFamily="2" charset="0"/>
                <a:ea typeface="Roboto" panose="02000000000000000000" pitchFamily="2" charset="0"/>
                <a:cs typeface="Roboto" panose="02000000000000000000" pitchFamily="2" charset="0"/>
              </a:rPr>
              <a:t>Si on prend le cas de l’écran qui est composé de pixels, si ceux-ci sont éteints, l’écran est noir. Chaque pixel est composé de trois couches. Si ces trois couches sont allumées à leur valeur maximum, on obtient un pixel blanc. La variation d’intensité de ces trois couches permet de composer les autres couleurs.</a:t>
            </a:r>
          </a:p>
          <a:p>
            <a:pPr lvl="3"/>
            <a:r>
              <a:rPr lang="fr-FR" sz="2400" b="1" i="0" dirty="0">
                <a:latin typeface="Batang" panose="02030600000101010101" pitchFamily="18" charset="-127"/>
                <a:ea typeface="Batang" panose="02030600000101010101" pitchFamily="18" charset="-127"/>
                <a:hlinkClick r:id="rId3" action="ppaction://hlinksldjump"/>
              </a:rPr>
              <a:t>La synthèse soustractive (CMJN (Cyan, Magenta, Jaune, Noir) (CMYK en anglais)</a:t>
            </a:r>
            <a:endParaRPr lang="fr-FR" sz="2400" b="1" i="0" dirty="0">
              <a:latin typeface="Batang" panose="02030600000101010101" pitchFamily="18" charset="-127"/>
              <a:ea typeface="Batang" panose="02030600000101010101" pitchFamily="18" charset="-127"/>
            </a:endParaRPr>
          </a:p>
          <a:p>
            <a:pPr marL="1371600" lvl="3" indent="0">
              <a:buNone/>
            </a:pPr>
            <a:r>
              <a:rPr lang="fr-FR" sz="2100" b="0" i="0" dirty="0">
                <a:latin typeface="Roboto" panose="02000000000000000000" pitchFamily="2" charset="0"/>
                <a:ea typeface="Roboto" panose="02000000000000000000" pitchFamily="2" charset="0"/>
                <a:cs typeface="Roboto" panose="02000000000000000000" pitchFamily="2" charset="0"/>
              </a:rPr>
              <a:t>Elle consiste à combiner de la matière Cyan, Magenta et Jaune. En imprimerie, on ajoute une quatrième couleur : le noir. Il permet d’avoir des noirs profonds. On parle alors de CMJN (ou CMYK – K pour Key, la valeur ou luminosité). C’est la quadrichromie. Le papier étant blanc, on doit donc enlever de la lumière pour arriver, en combinant C, M et J à du noir. C’est pourquoi on parle de synthèse «</a:t>
            </a:r>
            <a:r>
              <a:rPr lang="fr-FR" sz="2100" i="0" dirty="0">
                <a:latin typeface="Roboto" panose="02000000000000000000" pitchFamily="2" charset="0"/>
                <a:ea typeface="Roboto" panose="02000000000000000000" pitchFamily="2" charset="0"/>
                <a:cs typeface="Roboto" panose="02000000000000000000" pitchFamily="2" charset="0"/>
              </a:rPr>
              <a:t> soustractive</a:t>
            </a:r>
            <a:r>
              <a:rPr lang="fr-FR" sz="2100" b="0" i="0" dirty="0">
                <a:latin typeface="Roboto" panose="02000000000000000000" pitchFamily="2" charset="0"/>
                <a:ea typeface="Roboto" panose="02000000000000000000" pitchFamily="2" charset="0"/>
                <a:cs typeface="Roboto" panose="02000000000000000000" pitchFamily="2" charset="0"/>
              </a:rPr>
              <a:t> ».</a:t>
            </a:r>
          </a:p>
          <a:p>
            <a:pPr marL="1371600" lvl="3" indent="0">
              <a:buNone/>
            </a:pPr>
            <a:r>
              <a:rPr lang="fr-FR" sz="2100" b="0" i="0" dirty="0">
                <a:latin typeface="Roboto" panose="02000000000000000000" pitchFamily="2" charset="0"/>
                <a:ea typeface="Roboto" panose="02000000000000000000" pitchFamily="2" charset="0"/>
                <a:cs typeface="Roboto" panose="02000000000000000000" pitchFamily="2" charset="0"/>
              </a:rPr>
              <a:t>Cette synthèse est utilisée également en peinture.</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25</a:t>
            </a:fld>
            <a:endParaRPr lang="fr-F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999" y="1737163"/>
            <a:ext cx="2705436" cy="3185070"/>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8502" y="3505200"/>
            <a:ext cx="2113498" cy="2488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445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Qu’est-ce qu’une image ? (13)</a:t>
            </a:r>
          </a:p>
        </p:txBody>
      </p:sp>
      <p:sp>
        <p:nvSpPr>
          <p:cNvPr id="3" name="Espace réservé du contenu 2"/>
          <p:cNvSpPr>
            <a:spLocks noGrp="1"/>
          </p:cNvSpPr>
          <p:nvPr>
            <p:ph idx="1"/>
          </p:nvPr>
        </p:nvSpPr>
        <p:spPr>
          <a:xfrm>
            <a:off x="114300" y="1734905"/>
            <a:ext cx="11862707" cy="5053263"/>
          </a:xfrm>
        </p:spPr>
        <p:txBody>
          <a:bodyPr>
            <a:normAutofit/>
          </a:bodyPr>
          <a:lstStyle/>
          <a:p>
            <a:pPr marL="228600" lvl="1">
              <a:spcBef>
                <a:spcPts val="1000"/>
              </a:spcBef>
            </a:pPr>
            <a:r>
              <a:rPr lang="fr-FR" sz="2800" dirty="0">
                <a:solidFill>
                  <a:schemeClr val="accent1"/>
                </a:solidFill>
                <a:latin typeface="Batang" panose="02030600000101010101" pitchFamily="18" charset="-127"/>
                <a:ea typeface="Batang" panose="02030600000101010101" pitchFamily="18" charset="-127"/>
              </a:rPr>
              <a:t>La couleur : interaction entre lumière et matière (12)</a:t>
            </a:r>
          </a:p>
          <a:p>
            <a:pPr lvl="2"/>
            <a:r>
              <a:rPr lang="fr-FR" sz="2400" dirty="0">
                <a:latin typeface="Roboto" panose="02000000000000000000" pitchFamily="2" charset="0"/>
                <a:ea typeface="Roboto" panose="02000000000000000000" pitchFamily="2" charset="0"/>
              </a:rPr>
              <a:t>La perception de la couleur via un écran, l’œil ou à partir d’une feuille de papier : les modes colorimétriques (2)</a:t>
            </a:r>
          </a:p>
          <a:p>
            <a:pPr lvl="3"/>
            <a:r>
              <a:rPr lang="fr-FR" sz="2000" b="1" i="0" dirty="0">
                <a:latin typeface="Batang" panose="02030600000101010101" pitchFamily="18" charset="-127"/>
                <a:ea typeface="Batang" panose="02030600000101010101" pitchFamily="18" charset="-127"/>
              </a:rPr>
              <a:t>Quelques points pratiques à retenir sur les synthèses additives et soustractives</a:t>
            </a:r>
          </a:p>
          <a:p>
            <a:pPr lvl="4"/>
            <a:r>
              <a:rPr lang="fr-FR" b="0" i="1" dirty="0">
                <a:latin typeface="Segoe UI" panose="020B0502040204020203" pitchFamily="34" charset="0"/>
                <a:ea typeface="Segoe UI" panose="020B0502040204020203" pitchFamily="34" charset="0"/>
                <a:cs typeface="Segoe UI" panose="020B0502040204020203" pitchFamily="34" charset="0"/>
                <a:hlinkClick r:id="rId3" action="ppaction://hlinksldjump"/>
              </a:rPr>
              <a:t>Les couleurs primaires de la synthèse additive (RVB) sont les couleurs secondaires de la synthèse soustractive (CMJN) et vice-versa</a:t>
            </a:r>
            <a:endParaRPr lang="fr-FR" b="0" i="1" dirty="0">
              <a:latin typeface="Segoe UI" panose="020B0502040204020203" pitchFamily="34" charset="0"/>
              <a:ea typeface="Segoe UI" panose="020B0502040204020203" pitchFamily="34" charset="0"/>
              <a:cs typeface="Segoe UI" panose="020B0502040204020203" pitchFamily="34" charset="0"/>
            </a:endParaRPr>
          </a:p>
          <a:p>
            <a:pPr lvl="4"/>
            <a:r>
              <a:rPr lang="fr-FR" b="0" i="1" dirty="0">
                <a:latin typeface="Segoe UI" panose="020B0502040204020203" pitchFamily="34" charset="0"/>
                <a:ea typeface="Segoe UI" panose="020B0502040204020203" pitchFamily="34" charset="0"/>
                <a:cs typeface="Segoe UI" panose="020B0502040204020203" pitchFamily="34" charset="0"/>
              </a:rPr>
              <a:t>Le mode colorimétrique RVB couvre un spectre plus large que le mode CMJN</a:t>
            </a:r>
            <a:br>
              <a:rPr lang="fr-FR" b="0" i="1" dirty="0">
                <a:latin typeface="Segoe UI" panose="020B0502040204020203" pitchFamily="34" charset="0"/>
                <a:ea typeface="Segoe UI" panose="020B0502040204020203" pitchFamily="34" charset="0"/>
                <a:cs typeface="Segoe UI" panose="020B0502040204020203" pitchFamily="34" charset="0"/>
              </a:rPr>
            </a:br>
            <a:r>
              <a:rPr lang="fr-FR" b="0" dirty="0"/>
              <a:t>Il faut donc en tenir compte lors d’une conversion entre le 1</a:t>
            </a:r>
            <a:r>
              <a:rPr lang="fr-FR" b="0" baseline="30000" dirty="0"/>
              <a:t>er</a:t>
            </a:r>
            <a:r>
              <a:rPr lang="fr-FR" b="0" dirty="0"/>
              <a:t> et le second afin de maintenir la justesse des couleurs à l’affichage.</a:t>
            </a:r>
          </a:p>
          <a:p>
            <a:pPr lvl="4"/>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26</a:t>
            </a:fld>
            <a:endParaRPr lang="fr-FR"/>
          </a:p>
        </p:txBody>
      </p:sp>
      <p:sp>
        <p:nvSpPr>
          <p:cNvPr id="8" name="ZoneTexte 7"/>
          <p:cNvSpPr txBox="1"/>
          <p:nvPr/>
        </p:nvSpPr>
        <p:spPr>
          <a:xfrm>
            <a:off x="5675585" y="5722393"/>
            <a:ext cx="3717684"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dirty="0">
                <a:latin typeface="Roboto Condensed" panose="02000000000000000000" pitchFamily="2" charset="0"/>
                <a:ea typeface="Roboto Condensed" panose="02000000000000000000" pitchFamily="2" charset="0"/>
                <a:cs typeface="Roboto Condensed" panose="02000000000000000000" pitchFamily="2" charset="0"/>
                <a:hlinkClick r:id="rId4"/>
              </a:rPr>
              <a:t>Les modes colorimétriques</a:t>
            </a:r>
            <a:r>
              <a:rPr lang="fr-FR" sz="1400" dirty="0">
                <a:latin typeface="Roboto Condensed" panose="02000000000000000000" pitchFamily="2" charset="0"/>
                <a:ea typeface="Roboto Condensed" panose="02000000000000000000" pitchFamily="2" charset="0"/>
                <a:cs typeface="Roboto Condensed" panose="02000000000000000000" pitchFamily="2" charset="0"/>
              </a:rPr>
              <a:t> (25/06/2013)</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824" y="4677609"/>
            <a:ext cx="3276918" cy="1966151"/>
          </a:xfrm>
          <a:prstGeom prst="rect">
            <a:avLst/>
          </a:prstGeom>
        </p:spPr>
      </p:pic>
    </p:spTree>
    <p:extLst>
      <p:ext uri="{BB962C8B-B14F-4D97-AF65-F5344CB8AC3E}">
        <p14:creationId xmlns:p14="http://schemas.microsoft.com/office/powerpoint/2010/main" val="164146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Qu’est-ce qu’une image ? (14)</a:t>
            </a:r>
          </a:p>
        </p:txBody>
      </p:sp>
      <p:sp>
        <p:nvSpPr>
          <p:cNvPr id="3" name="Espace réservé du contenu 2"/>
          <p:cNvSpPr>
            <a:spLocks noGrp="1"/>
          </p:cNvSpPr>
          <p:nvPr>
            <p:ph idx="1"/>
          </p:nvPr>
        </p:nvSpPr>
        <p:spPr>
          <a:xfrm>
            <a:off x="114300" y="1659465"/>
            <a:ext cx="11862707" cy="5053263"/>
          </a:xfrm>
        </p:spPr>
        <p:txBody>
          <a:bodyPr>
            <a:normAutofit/>
          </a:bodyPr>
          <a:lstStyle/>
          <a:p>
            <a:pPr marL="228600" lvl="1">
              <a:spcBef>
                <a:spcPts val="1000"/>
              </a:spcBef>
            </a:pPr>
            <a:r>
              <a:rPr lang="fr-FR" sz="2800" dirty="0">
                <a:solidFill>
                  <a:schemeClr val="accent1"/>
                </a:solidFill>
                <a:latin typeface="Batang" panose="02030600000101010101" pitchFamily="18" charset="-127"/>
                <a:ea typeface="Batang" panose="02030600000101010101" pitchFamily="18" charset="-127"/>
              </a:rPr>
              <a:t>La couleur : interaction entre lumière et matière (13)</a:t>
            </a:r>
          </a:p>
          <a:p>
            <a:pPr lvl="2"/>
            <a:r>
              <a:rPr lang="fr-FR" sz="2400" dirty="0">
                <a:latin typeface="Roboto" panose="02000000000000000000" pitchFamily="2" charset="0"/>
                <a:ea typeface="Roboto" panose="02000000000000000000" pitchFamily="2" charset="0"/>
              </a:rPr>
              <a:t>Les autres principaux modèles colorimétriques</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27</a:t>
            </a:fld>
            <a:endParaRPr lang="fr-FR"/>
          </a:p>
        </p:txBody>
      </p:sp>
      <p:pic>
        <p:nvPicPr>
          <p:cNvPr id="5" name="Image 4"/>
          <p:cNvPicPr>
            <a:picLocks noChangeAspect="1"/>
          </p:cNvPicPr>
          <p:nvPr/>
        </p:nvPicPr>
        <p:blipFill>
          <a:blip r:embed="rId3"/>
          <a:stretch>
            <a:fillRect/>
          </a:stretch>
        </p:blipFill>
        <p:spPr>
          <a:xfrm>
            <a:off x="7487575" y="2562875"/>
            <a:ext cx="3834510" cy="3102242"/>
          </a:xfrm>
          <a:prstGeom prst="rect">
            <a:avLst/>
          </a:prstGeom>
        </p:spPr>
      </p:pic>
      <p:pic>
        <p:nvPicPr>
          <p:cNvPr id="8" name="Image 7"/>
          <p:cNvPicPr>
            <a:picLocks noChangeAspect="1"/>
          </p:cNvPicPr>
          <p:nvPr/>
        </p:nvPicPr>
        <p:blipFill>
          <a:blip r:embed="rId4"/>
          <a:stretch>
            <a:fillRect/>
          </a:stretch>
        </p:blipFill>
        <p:spPr>
          <a:xfrm>
            <a:off x="1310501" y="3460070"/>
            <a:ext cx="4086844" cy="2675270"/>
          </a:xfrm>
          <a:prstGeom prst="rect">
            <a:avLst/>
          </a:prstGeom>
        </p:spPr>
      </p:pic>
      <p:sp>
        <p:nvSpPr>
          <p:cNvPr id="9" name="ZoneTexte 8"/>
          <p:cNvSpPr txBox="1"/>
          <p:nvPr/>
        </p:nvSpPr>
        <p:spPr>
          <a:xfrm>
            <a:off x="1522196" y="6251982"/>
            <a:ext cx="2731838"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Sélecteur de couleurs de Photoshop</a:t>
            </a:r>
          </a:p>
        </p:txBody>
      </p:sp>
      <p:sp>
        <p:nvSpPr>
          <p:cNvPr id="10" name="ZoneTexte 9"/>
          <p:cNvSpPr txBox="1"/>
          <p:nvPr/>
        </p:nvSpPr>
        <p:spPr>
          <a:xfrm>
            <a:off x="7922010" y="5887960"/>
            <a:ext cx="3231975"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Sélecteur de couleurs </a:t>
            </a:r>
            <a:r>
              <a:rPr lang="fr-FR" sz="1400" dirty="0">
                <a:latin typeface="Roboto Condensed" panose="02000000000000000000" pitchFamily="2" charset="0"/>
                <a:ea typeface="Roboto Condensed" panose="02000000000000000000" pitchFamily="2" charset="0"/>
                <a:cs typeface="Roboto Condensed" panose="02000000000000000000" pitchFamily="2" charset="0"/>
                <a:hlinkClick r:id="rId5"/>
              </a:rPr>
              <a:t>de </a:t>
            </a:r>
            <a:r>
              <a:rPr lang="fr-FR" sz="1400" dirty="0" err="1">
                <a:latin typeface="Roboto Condensed" panose="02000000000000000000" pitchFamily="2" charset="0"/>
                <a:ea typeface="Roboto Condensed" panose="02000000000000000000" pitchFamily="2" charset="0"/>
                <a:cs typeface="Roboto Condensed" panose="02000000000000000000" pitchFamily="2" charset="0"/>
                <a:hlinkClick r:id="rId5"/>
              </a:rPr>
              <a:t>Pixrl</a:t>
            </a:r>
            <a:r>
              <a:rPr lang="fr-FR" sz="1400" dirty="0">
                <a:latin typeface="Roboto Condensed" panose="02000000000000000000" pitchFamily="2" charset="0"/>
                <a:ea typeface="Roboto Condensed" panose="02000000000000000000" pitchFamily="2" charset="0"/>
                <a:cs typeface="Roboto Condensed" panose="02000000000000000000" pitchFamily="2" charset="0"/>
                <a:hlinkClick r:id="rId5"/>
              </a:rPr>
              <a:t> Editor Online</a:t>
            </a:r>
            <a:endParaRPr lang="fr-FR" sz="14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ZoneTexte 10"/>
          <p:cNvSpPr txBox="1"/>
          <p:nvPr/>
        </p:nvSpPr>
        <p:spPr>
          <a:xfrm>
            <a:off x="1240224" y="2444407"/>
            <a:ext cx="6681786" cy="1015663"/>
          </a:xfrm>
          <a:prstGeom prst="rect">
            <a:avLst/>
          </a:prstGeom>
          <a:noFill/>
        </p:spPr>
        <p:txBody>
          <a:bodyPr wrap="square" rtlCol="0">
            <a:spAutoFit/>
          </a:bodyPr>
          <a:lstStyle/>
          <a:p>
            <a:pPr marL="285750" indent="-285750">
              <a:buFont typeface="Arial" panose="020B0604020202020204" pitchFamily="34" charset="0"/>
              <a:buChar char="•"/>
            </a:pPr>
            <a:r>
              <a:rPr lang="fr-FR" sz="1500" b="1" dirty="0">
                <a:latin typeface="Roboto" panose="02000000000000000000" pitchFamily="2" charset="0"/>
                <a:ea typeface="Roboto" panose="02000000000000000000" pitchFamily="2" charset="0"/>
                <a:cs typeface="Roboto" panose="02000000000000000000" pitchFamily="2" charset="0"/>
              </a:rPr>
              <a:t>TSL</a:t>
            </a:r>
            <a:r>
              <a:rPr lang="fr-FR" sz="1500" dirty="0">
                <a:latin typeface="Roboto" panose="02000000000000000000" pitchFamily="2" charset="0"/>
                <a:ea typeface="Roboto" panose="02000000000000000000" pitchFamily="2" charset="0"/>
                <a:cs typeface="Roboto" panose="02000000000000000000" pitchFamily="2" charset="0"/>
              </a:rPr>
              <a:t> (Teinte, Saturation, Luminosité ou HSL en anglais pour Hue, Saturation et </a:t>
            </a:r>
            <a:r>
              <a:rPr lang="fr-FR" sz="1500" dirty="0" err="1">
                <a:latin typeface="Roboto" panose="02000000000000000000" pitchFamily="2" charset="0"/>
                <a:ea typeface="Roboto" panose="02000000000000000000" pitchFamily="2" charset="0"/>
                <a:cs typeface="Roboto" panose="02000000000000000000" pitchFamily="2" charset="0"/>
              </a:rPr>
              <a:t>Lightness</a:t>
            </a:r>
            <a:r>
              <a:rPr lang="fr-FR" sz="1500" dirty="0">
                <a:latin typeface="Roboto" panose="02000000000000000000" pitchFamily="2" charset="0"/>
                <a:ea typeface="Roboto" panose="02000000000000000000" pitchFamily="2" charset="0"/>
                <a:cs typeface="Roboto" panose="02000000000000000000" pitchFamily="2" charset="0"/>
              </a:rPr>
              <a:t>)</a:t>
            </a:r>
          </a:p>
          <a:p>
            <a:pPr marL="285750" indent="-285750">
              <a:buFont typeface="Arial" panose="020B0604020202020204" pitchFamily="34" charset="0"/>
              <a:buChar char="•"/>
            </a:pPr>
            <a:r>
              <a:rPr lang="fr-FR" sz="1500" b="1" dirty="0">
                <a:latin typeface="Roboto" panose="02000000000000000000" pitchFamily="2" charset="0"/>
                <a:ea typeface="Roboto" panose="02000000000000000000" pitchFamily="2" charset="0"/>
                <a:cs typeface="Roboto" panose="02000000000000000000" pitchFamily="2" charset="0"/>
              </a:rPr>
              <a:t>Hexadécimal</a:t>
            </a:r>
            <a:r>
              <a:rPr lang="fr-FR" sz="1500" dirty="0">
                <a:latin typeface="Roboto" panose="02000000000000000000" pitchFamily="2" charset="0"/>
                <a:ea typeface="Roboto" panose="02000000000000000000" pitchFamily="2" charset="0"/>
                <a:cs typeface="Roboto" panose="02000000000000000000" pitchFamily="2" charset="0"/>
              </a:rPr>
              <a:t> (6 caractères alphanumériques précédés d’un « # »,</a:t>
            </a:r>
          </a:p>
          <a:p>
            <a:pPr marL="285750" indent="-285750">
              <a:buFont typeface="Arial" panose="020B0604020202020204" pitchFamily="34" charset="0"/>
              <a:buChar char="•"/>
            </a:pPr>
            <a:r>
              <a:rPr lang="fr-FR" sz="1500" dirty="0">
                <a:latin typeface="Roboto" panose="02000000000000000000" pitchFamily="2" charset="0"/>
                <a:ea typeface="Roboto" panose="02000000000000000000" pitchFamily="2" charset="0"/>
                <a:cs typeface="Roboto" panose="02000000000000000000" pitchFamily="2" charset="0"/>
                <a:hlinkClick r:id="rId6" action="ppaction://hlinksldjump"/>
              </a:rPr>
              <a:t>L*a*b* (LAB)</a:t>
            </a:r>
            <a:r>
              <a:rPr lang="fr-FR" sz="1500"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1399301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Qu’est-ce qu’une image ? (15)</a:t>
            </a:r>
          </a:p>
        </p:txBody>
      </p:sp>
      <p:sp>
        <p:nvSpPr>
          <p:cNvPr id="3" name="Espace réservé du contenu 2"/>
          <p:cNvSpPr>
            <a:spLocks noGrp="1"/>
          </p:cNvSpPr>
          <p:nvPr>
            <p:ph idx="1"/>
          </p:nvPr>
        </p:nvSpPr>
        <p:spPr>
          <a:xfrm>
            <a:off x="240428" y="1664727"/>
            <a:ext cx="11862707" cy="5053263"/>
          </a:xfrm>
        </p:spPr>
        <p:txBody>
          <a:bodyPr>
            <a:normAutofit/>
          </a:bodyPr>
          <a:lstStyle/>
          <a:p>
            <a:pPr marL="228600" lvl="1">
              <a:spcBef>
                <a:spcPts val="1000"/>
              </a:spcBef>
            </a:pPr>
            <a:r>
              <a:rPr lang="fr-FR" sz="2800" dirty="0">
                <a:solidFill>
                  <a:srgbClr val="5B9BD5"/>
                </a:solidFill>
                <a:latin typeface="Batang" panose="02030600000101010101" pitchFamily="18" charset="-127"/>
                <a:ea typeface="Batang" panose="02030600000101010101" pitchFamily="18" charset="-127"/>
              </a:rPr>
              <a:t>La couleur : interaction entre lumière et matière (14) </a:t>
            </a:r>
          </a:p>
          <a:p>
            <a:pPr marL="685800" lvl="2">
              <a:spcBef>
                <a:spcPts val="1000"/>
              </a:spcBef>
            </a:pPr>
            <a:r>
              <a:rPr lang="fr-FR" sz="2400" dirty="0">
                <a:latin typeface="Roboto" panose="02000000000000000000" pitchFamily="2" charset="0"/>
                <a:ea typeface="Roboto" panose="02000000000000000000" pitchFamily="2" charset="0"/>
              </a:rPr>
              <a:t>Quelques mots de vocabulaire spécifique à la couleur</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28</a:t>
            </a:fld>
            <a:endParaRPr lang="fr-FR"/>
          </a:p>
        </p:txBody>
      </p:sp>
      <p:sp>
        <p:nvSpPr>
          <p:cNvPr id="9" name="ZoneTexte 8"/>
          <p:cNvSpPr txBox="1"/>
          <p:nvPr/>
        </p:nvSpPr>
        <p:spPr>
          <a:xfrm>
            <a:off x="6171781" y="5101597"/>
            <a:ext cx="2731838"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Sélecteur de couleurs de Photoshop</a:t>
            </a:r>
          </a:p>
        </p:txBody>
      </p:sp>
      <p:sp>
        <p:nvSpPr>
          <p:cNvPr id="11" name="ZoneTexte 10"/>
          <p:cNvSpPr txBox="1"/>
          <p:nvPr/>
        </p:nvSpPr>
        <p:spPr>
          <a:xfrm>
            <a:off x="987004" y="2506329"/>
            <a:ext cx="4842204" cy="4016484"/>
          </a:xfrm>
          <a:prstGeom prst="rect">
            <a:avLst/>
          </a:prstGeom>
          <a:noFill/>
        </p:spPr>
        <p:txBody>
          <a:bodyPr wrap="square" rtlCol="0">
            <a:spAutoFit/>
          </a:bodyPr>
          <a:lstStyle/>
          <a:p>
            <a:pPr marL="285750" indent="-285750">
              <a:buFont typeface="Arial" panose="020B0604020202020204" pitchFamily="34" charset="0"/>
              <a:buChar char="•"/>
            </a:pPr>
            <a:r>
              <a:rPr lang="fr-FR" sz="1500" b="1" dirty="0">
                <a:latin typeface="Roboto" panose="02000000000000000000" pitchFamily="2" charset="0"/>
                <a:ea typeface="Roboto" panose="02000000000000000000" pitchFamily="2" charset="0"/>
                <a:cs typeface="Roboto" panose="02000000000000000000" pitchFamily="2" charset="0"/>
              </a:rPr>
              <a:t>Teinte (ou ton)</a:t>
            </a:r>
          </a:p>
          <a:p>
            <a:r>
              <a:rPr lang="fr-FR" sz="1500" i="1" dirty="0">
                <a:latin typeface="Roboto" panose="02000000000000000000" pitchFamily="2" charset="0"/>
                <a:ea typeface="Roboto" panose="02000000000000000000" pitchFamily="2" charset="0"/>
                <a:cs typeface="Roboto" panose="02000000000000000000" pitchFamily="2" charset="0"/>
              </a:rPr>
              <a:t>« C’est elle qui définit si la couleur est un jaune, un vert, etc. Elle est exprimée en degrés (en référence au cercle chromatique). »</a:t>
            </a:r>
          </a:p>
          <a:p>
            <a:pPr marL="285750" indent="-285750">
              <a:buFont typeface="Arial" panose="020B0604020202020204" pitchFamily="34" charset="0"/>
              <a:buChar char="•"/>
            </a:pPr>
            <a:r>
              <a:rPr lang="fr-FR" sz="1500" b="1" dirty="0">
                <a:latin typeface="Roboto" panose="02000000000000000000" pitchFamily="2" charset="0"/>
                <a:ea typeface="Batang" panose="02030600000101010101"/>
                <a:cs typeface="Roboto" panose="02000000000000000000" pitchFamily="2" charset="0"/>
              </a:rPr>
              <a:t>Saturation (ou vivacité)</a:t>
            </a:r>
          </a:p>
          <a:p>
            <a:r>
              <a:rPr lang="fr-FR" sz="1500" i="1" dirty="0">
                <a:latin typeface="Roboto" panose="02000000000000000000" pitchFamily="2" charset="0"/>
                <a:ea typeface="Batang" panose="02030600000101010101"/>
                <a:cs typeface="Roboto" panose="02000000000000000000" pitchFamily="2" charset="0"/>
              </a:rPr>
              <a:t>« Caractérise la pureté de la couleur soit ce qui l’éloigne ou la rapproche d’un « gris ».</a:t>
            </a:r>
            <a:r>
              <a:rPr lang="fr-FR" sz="1500" b="1" i="1" dirty="0">
                <a:latin typeface="Roboto" panose="02000000000000000000" pitchFamily="2" charset="0"/>
                <a:ea typeface="Batang" panose="02030600000101010101"/>
                <a:cs typeface="Roboto" panose="02000000000000000000" pitchFamily="2" charset="0"/>
              </a:rPr>
              <a:t> </a:t>
            </a:r>
            <a:r>
              <a:rPr lang="fr-FR" sz="1500" i="1" dirty="0">
                <a:latin typeface="Roboto" panose="02000000000000000000" pitchFamily="2" charset="0"/>
                <a:ea typeface="Roboto" panose="02000000000000000000" pitchFamily="2" charset="0"/>
                <a:cs typeface="Roboto" panose="02000000000000000000" pitchFamily="2" charset="0"/>
              </a:rPr>
              <a:t>C’est la pureté de la couleur, ce qui l’éloigne ou la rapproche d’un « gris ». Elle est définie en pourcent. 0% correspond à un gris (quelle que soit la teinte). 100% correspond à la teinte pure, par exemple du jaune vif. »</a:t>
            </a:r>
            <a:endParaRPr lang="fr-FR" sz="1500" b="1" i="1" dirty="0">
              <a:latin typeface="Roboto" panose="02000000000000000000" pitchFamily="2" charset="0"/>
              <a:ea typeface="Batang" panose="02030600000101010101"/>
              <a:cs typeface="Roboto" panose="02000000000000000000" pitchFamily="2" charset="0"/>
            </a:endParaRPr>
          </a:p>
          <a:p>
            <a:pPr marL="285750" indent="-285750">
              <a:buFont typeface="Arial" panose="020B0604020202020204" pitchFamily="34" charset="0"/>
              <a:buChar char="•"/>
            </a:pPr>
            <a:r>
              <a:rPr lang="fr-FR" sz="1500" b="1" dirty="0">
                <a:latin typeface="Roboto" panose="02000000000000000000" pitchFamily="2" charset="0"/>
                <a:ea typeface="Batang" panose="02030600000101010101"/>
                <a:cs typeface="Roboto" panose="02000000000000000000" pitchFamily="2" charset="0"/>
              </a:rPr>
              <a:t>Luminosité (ou valeur)</a:t>
            </a:r>
          </a:p>
          <a:p>
            <a:r>
              <a:rPr lang="fr-FR" sz="1500" i="1" dirty="0">
                <a:latin typeface="Roboto" panose="02000000000000000000" pitchFamily="2" charset="0"/>
                <a:ea typeface="Batang" panose="02030600000101010101"/>
                <a:cs typeface="Roboto" panose="02000000000000000000" pitchFamily="2" charset="0"/>
              </a:rPr>
              <a:t>« C’est la perception de l’aspect lumineux de la couleur, ce qui l’éloigne ou la rapproche du noir. Elle est définit en pourcent. 0 % correspond à du noir, 100 % à du blanc. »</a:t>
            </a:r>
          </a:p>
          <a:p>
            <a:pPr marL="285750" indent="-285750">
              <a:buFont typeface="Arial" panose="020B0604020202020204" pitchFamily="34" charset="0"/>
              <a:buChar char="•"/>
            </a:pPr>
            <a:endParaRPr lang="fr-FR" sz="1500" dirty="0">
              <a:latin typeface="Roboto" panose="02000000000000000000" pitchFamily="2" charset="0"/>
              <a:ea typeface="Roboto" panose="02000000000000000000" pitchFamily="2" charset="0"/>
              <a:cs typeface="Roboto" panose="02000000000000000000" pitchFamily="2" charset="0"/>
            </a:endParaRPr>
          </a:p>
        </p:txBody>
      </p:sp>
      <p:pic>
        <p:nvPicPr>
          <p:cNvPr id="8" name="Picture 4" descr="https://upload.wikimedia.org/wikipedia/commons/8/86/CYM_color_whe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3205" y="2277565"/>
            <a:ext cx="2157452" cy="199208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3282912" y="6183225"/>
            <a:ext cx="4589718" cy="307777"/>
          </a:xfrm>
          <a:prstGeom prst="rect">
            <a:avLst/>
          </a:prstGeom>
          <a:noFill/>
        </p:spPr>
        <p:txBody>
          <a:bodyPr wrap="non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4"/>
              </a:rPr>
              <a:t>Couleur : principe et synthèses - article du 11/06/2018</a:t>
            </a:r>
            <a:endPar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3" name="Image 12"/>
          <p:cNvPicPr>
            <a:picLocks noChangeAspect="1"/>
          </p:cNvPicPr>
          <p:nvPr/>
        </p:nvPicPr>
        <p:blipFill>
          <a:blip r:embed="rId5"/>
          <a:stretch>
            <a:fillRect/>
          </a:stretch>
        </p:blipFill>
        <p:spPr>
          <a:xfrm>
            <a:off x="5829208" y="2595885"/>
            <a:ext cx="2421181" cy="1540017"/>
          </a:xfrm>
          <a:prstGeom prst="rect">
            <a:avLst/>
          </a:prstGeom>
        </p:spPr>
      </p:pic>
      <p:pic>
        <p:nvPicPr>
          <p:cNvPr id="5" name="Image 4"/>
          <p:cNvPicPr>
            <a:picLocks noChangeAspect="1"/>
          </p:cNvPicPr>
          <p:nvPr/>
        </p:nvPicPr>
        <p:blipFill>
          <a:blip r:embed="rId6"/>
          <a:stretch>
            <a:fillRect/>
          </a:stretch>
        </p:blipFill>
        <p:spPr>
          <a:xfrm>
            <a:off x="7536937" y="3309610"/>
            <a:ext cx="2443735" cy="1554362"/>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7656" y="4319035"/>
            <a:ext cx="2759350" cy="1755113"/>
          </a:xfrm>
          <a:prstGeom prst="rect">
            <a:avLst/>
          </a:prstGeom>
        </p:spPr>
      </p:pic>
    </p:spTree>
    <p:extLst>
      <p:ext uri="{BB962C8B-B14F-4D97-AF65-F5344CB8AC3E}">
        <p14:creationId xmlns:p14="http://schemas.microsoft.com/office/powerpoint/2010/main" val="2597419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Qu’est-ce qu’une image ? (16)</a:t>
            </a:r>
          </a:p>
        </p:txBody>
      </p:sp>
      <p:sp>
        <p:nvSpPr>
          <p:cNvPr id="3" name="Espace réservé du contenu 2"/>
          <p:cNvSpPr>
            <a:spLocks noGrp="1"/>
          </p:cNvSpPr>
          <p:nvPr>
            <p:ph idx="1"/>
          </p:nvPr>
        </p:nvSpPr>
        <p:spPr>
          <a:xfrm>
            <a:off x="240428" y="1552183"/>
            <a:ext cx="11862707" cy="5053263"/>
          </a:xfrm>
        </p:spPr>
        <p:txBody>
          <a:bodyPr>
            <a:normAutofit/>
          </a:bodyPr>
          <a:lstStyle/>
          <a:p>
            <a:pPr marL="228600" lvl="1">
              <a:spcBef>
                <a:spcPts val="1000"/>
              </a:spcBef>
            </a:pPr>
            <a:r>
              <a:rPr lang="fr-FR" sz="2800" dirty="0">
                <a:solidFill>
                  <a:srgbClr val="5B9BD5"/>
                </a:solidFill>
                <a:latin typeface="Batang" panose="02030600000101010101" pitchFamily="18" charset="-127"/>
                <a:ea typeface="Batang" panose="02030600000101010101" pitchFamily="18" charset="-127"/>
              </a:rPr>
              <a:t>La couleur : interaction entre lumière et matière (15) </a:t>
            </a:r>
          </a:p>
          <a:p>
            <a:pPr marL="685800" lvl="2">
              <a:spcBef>
                <a:spcPts val="1000"/>
              </a:spcBef>
            </a:pPr>
            <a:r>
              <a:rPr lang="fr-FR" sz="2400" dirty="0">
                <a:latin typeface="Roboto" panose="02000000000000000000" pitchFamily="2" charset="0"/>
                <a:ea typeface="Roboto" panose="02000000000000000000" pitchFamily="2" charset="0"/>
              </a:rPr>
              <a:t>Quelques mots de vocabulaire spécifique à la couleur (2)</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29</a:t>
            </a:fld>
            <a:endParaRPr lang="fr-FR"/>
          </a:p>
        </p:txBody>
      </p:sp>
      <p:sp>
        <p:nvSpPr>
          <p:cNvPr id="9" name="ZoneTexte 8"/>
          <p:cNvSpPr txBox="1"/>
          <p:nvPr/>
        </p:nvSpPr>
        <p:spPr>
          <a:xfrm>
            <a:off x="7377880" y="5425042"/>
            <a:ext cx="1337226"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Couleur en aplat</a:t>
            </a:r>
          </a:p>
        </p:txBody>
      </p:sp>
      <p:sp>
        <p:nvSpPr>
          <p:cNvPr id="11" name="ZoneTexte 10"/>
          <p:cNvSpPr txBox="1"/>
          <p:nvPr/>
        </p:nvSpPr>
        <p:spPr>
          <a:xfrm>
            <a:off x="987004" y="2421921"/>
            <a:ext cx="6681786" cy="4708981"/>
          </a:xfrm>
          <a:prstGeom prst="rect">
            <a:avLst/>
          </a:prstGeom>
          <a:noFill/>
        </p:spPr>
        <p:txBody>
          <a:bodyPr wrap="square" rtlCol="0">
            <a:spAutoFit/>
          </a:bodyPr>
          <a:lstStyle/>
          <a:p>
            <a:pPr marL="285750" indent="-285750">
              <a:buFont typeface="Arial" panose="020B0604020202020204" pitchFamily="34" charset="0"/>
              <a:buChar char="•"/>
            </a:pPr>
            <a:r>
              <a:rPr lang="fr-FR" sz="2000" b="1" dirty="0">
                <a:latin typeface="Roboto" panose="02000000000000000000" pitchFamily="2" charset="0"/>
                <a:ea typeface="Batang" panose="02030600000101010101"/>
                <a:cs typeface="Roboto" panose="02000000000000000000" pitchFamily="2" charset="0"/>
              </a:rPr>
              <a:t>Nuance</a:t>
            </a:r>
          </a:p>
          <a:p>
            <a:r>
              <a:rPr lang="fr-FR" sz="1500" dirty="0">
                <a:latin typeface="Roboto" panose="02000000000000000000" pitchFamily="2" charset="0"/>
                <a:ea typeface="Batang" panose="02030600000101010101"/>
                <a:cs typeface="Roboto" panose="02000000000000000000" pitchFamily="2" charset="0"/>
              </a:rPr>
              <a:t>Ce sont des variations autour d’un ton, le jaune par exemple.</a:t>
            </a:r>
          </a:p>
          <a:p>
            <a:pPr marL="285750" indent="-285750">
              <a:buFont typeface="Arial" panose="020B0604020202020204" pitchFamily="34" charset="0"/>
              <a:buChar char="•"/>
            </a:pPr>
            <a:r>
              <a:rPr lang="fr-FR" sz="2000" b="1" dirty="0">
                <a:latin typeface="Roboto" panose="02000000000000000000" pitchFamily="2" charset="0"/>
                <a:ea typeface="Batang" panose="02030600000101010101"/>
                <a:cs typeface="Roboto" panose="02000000000000000000" pitchFamily="2" charset="0"/>
              </a:rPr>
              <a:t>Couleur primaire</a:t>
            </a:r>
          </a:p>
          <a:p>
            <a:pPr marL="285750" indent="-285750">
              <a:buFont typeface="Arial" panose="020B0604020202020204" pitchFamily="34" charset="0"/>
              <a:buChar char="•"/>
            </a:pPr>
            <a:r>
              <a:rPr lang="fr-FR" sz="1500" dirty="0">
                <a:latin typeface="Roboto" panose="02000000000000000000" pitchFamily="2" charset="0"/>
                <a:ea typeface="Roboto" panose="02000000000000000000" pitchFamily="2" charset="0"/>
                <a:cs typeface="Roboto" panose="02000000000000000000" pitchFamily="2" charset="0"/>
              </a:rPr>
              <a:t>Ce sont les couleurs qui ne peuvent être obtenues par mélange. Ces couleurs sont différentes suivant qu’elles dépendent de la synthèse additive (RVB / RGB) ou la synthèse soustractive (CMJN / CMYK).</a:t>
            </a:r>
            <a:endParaRPr lang="fr-FR" sz="1500" b="1"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fr-FR" sz="2000" b="1" dirty="0">
                <a:latin typeface="Roboto" panose="02000000000000000000" pitchFamily="2" charset="0"/>
                <a:ea typeface="Roboto" panose="02000000000000000000" pitchFamily="2" charset="0"/>
                <a:cs typeface="Roboto" panose="02000000000000000000" pitchFamily="2" charset="0"/>
              </a:rPr>
              <a:t>Application de couleur en graphisme</a:t>
            </a:r>
          </a:p>
          <a:p>
            <a:pPr marL="742950" lvl="1" indent="-285750">
              <a:buFont typeface="Arial" panose="020B0604020202020204" pitchFamily="34" charset="0"/>
              <a:buChar char="•"/>
            </a:pPr>
            <a:r>
              <a:rPr lang="fr-FR" i="1" dirty="0">
                <a:latin typeface="Segoe UI" panose="020B0502040204020203" pitchFamily="34" charset="0"/>
                <a:ea typeface="Roboto" panose="02000000000000000000" pitchFamily="2" charset="0"/>
                <a:cs typeface="Segoe UI" panose="020B0502040204020203" pitchFamily="34" charset="0"/>
              </a:rPr>
              <a:t>Couleur appliquée en aplat</a:t>
            </a:r>
          </a:p>
          <a:p>
            <a:pPr lvl="1"/>
            <a:r>
              <a:rPr lang="fr-FR" sz="1500" dirty="0">
                <a:latin typeface="Roboto" panose="02000000000000000000" pitchFamily="2" charset="0"/>
                <a:ea typeface="Roboto" panose="02000000000000000000" pitchFamily="2" charset="0"/>
                <a:cs typeface="Roboto" panose="02000000000000000000" pitchFamily="2" charset="0"/>
              </a:rPr>
              <a:t>Caractérise une couleur et une opacité identique.</a:t>
            </a:r>
          </a:p>
          <a:p>
            <a:pPr marL="742950" lvl="1" indent="-285750">
              <a:buFont typeface="Arial" panose="020B0604020202020204" pitchFamily="34" charset="0"/>
              <a:buChar char="•"/>
            </a:pPr>
            <a:r>
              <a:rPr lang="fr-FR" i="1" dirty="0">
                <a:latin typeface="Segoe UI" panose="020B0502040204020203" pitchFamily="34" charset="0"/>
                <a:ea typeface="Roboto" panose="02000000000000000000" pitchFamily="2" charset="0"/>
                <a:cs typeface="Segoe UI" panose="020B0502040204020203" pitchFamily="34" charset="0"/>
              </a:rPr>
              <a:t>Couleur appliquée en dégradé</a:t>
            </a:r>
          </a:p>
          <a:p>
            <a:pPr lvl="1"/>
            <a:r>
              <a:rPr lang="fr-FR" sz="1500" dirty="0">
                <a:latin typeface="Roboto" panose="02000000000000000000" pitchFamily="2" charset="0"/>
                <a:ea typeface="Roboto" panose="02000000000000000000" pitchFamily="2" charset="0"/>
                <a:cs typeface="Roboto" panose="02000000000000000000" pitchFamily="2" charset="0"/>
              </a:rPr>
              <a:t>Caractérise une transition progressive, soit par la couleur, soit par l’opacité.</a:t>
            </a:r>
          </a:p>
          <a:p>
            <a:pPr marL="742950" lvl="1" indent="-285750">
              <a:buFont typeface="Arial" panose="020B0604020202020204" pitchFamily="34" charset="0"/>
              <a:buChar char="•"/>
            </a:pPr>
            <a:r>
              <a:rPr lang="fr-FR" i="1" dirty="0">
                <a:latin typeface="Segoe UI" panose="020B0502040204020203" pitchFamily="34" charset="0"/>
                <a:ea typeface="Roboto" panose="02000000000000000000" pitchFamily="2" charset="0"/>
                <a:cs typeface="Segoe UI" panose="020B0502040204020203" pitchFamily="34" charset="0"/>
              </a:rPr>
              <a:t>Couleur appliquée en transparence</a:t>
            </a:r>
          </a:p>
          <a:p>
            <a:pPr lvl="1"/>
            <a:r>
              <a:rPr lang="fr-FR" sz="1500" dirty="0">
                <a:latin typeface="Roboto" panose="02000000000000000000" pitchFamily="2" charset="0"/>
                <a:ea typeface="Roboto" panose="02000000000000000000" pitchFamily="2" charset="0"/>
                <a:cs typeface="Roboto" panose="02000000000000000000" pitchFamily="2" charset="0"/>
              </a:rPr>
              <a:t>L’opacité n’est pas réglée à 100 %</a:t>
            </a:r>
          </a:p>
          <a:p>
            <a:pPr marL="742950" lvl="1" indent="-285750">
              <a:buFont typeface="Arial" panose="020B0604020202020204" pitchFamily="34" charset="0"/>
              <a:buChar char="•"/>
            </a:pPr>
            <a:r>
              <a:rPr lang="fr-FR" i="1" dirty="0">
                <a:latin typeface="Segoe UI" panose="020B0502040204020203" pitchFamily="34" charset="0"/>
                <a:ea typeface="Roboto" panose="02000000000000000000" pitchFamily="2" charset="0"/>
                <a:cs typeface="Segoe UI" panose="020B0502040204020203" pitchFamily="34" charset="0"/>
              </a:rPr>
              <a:t>Couleur appliquée en aplat avec texture</a:t>
            </a:r>
          </a:p>
          <a:p>
            <a:pPr lvl="1"/>
            <a:r>
              <a:rPr lang="fr-FR" sz="1500" dirty="0">
                <a:latin typeface="Roboto" panose="02000000000000000000" pitchFamily="2" charset="0"/>
                <a:ea typeface="Roboto" panose="02000000000000000000" pitchFamily="2" charset="0"/>
                <a:cs typeface="Roboto" panose="02000000000000000000" pitchFamily="2" charset="0"/>
              </a:rPr>
              <a:t>Un dessin répété sur toute l’image est incrusté dans la couleur.</a:t>
            </a:r>
          </a:p>
          <a:p>
            <a:pPr marL="742950" lvl="1" indent="-285750">
              <a:buFont typeface="Arial" panose="020B0604020202020204" pitchFamily="34" charset="0"/>
              <a:buChar char="•"/>
            </a:pPr>
            <a:endParaRPr lang="fr-FR" sz="15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fr-FR" sz="1500" dirty="0">
              <a:latin typeface="Roboto" panose="02000000000000000000" pitchFamily="2" charset="0"/>
              <a:ea typeface="Roboto" panose="02000000000000000000" pitchFamily="2" charset="0"/>
              <a:cs typeface="Roboto" panose="02000000000000000000" pitchFamily="2" charset="0"/>
            </a:endParaRPr>
          </a:p>
        </p:txBody>
      </p:sp>
      <p:sp>
        <p:nvSpPr>
          <p:cNvPr id="10" name="ZoneTexte 9"/>
          <p:cNvSpPr txBox="1"/>
          <p:nvPr/>
        </p:nvSpPr>
        <p:spPr>
          <a:xfrm>
            <a:off x="5712145" y="6481591"/>
            <a:ext cx="4589718" cy="307777"/>
          </a:xfrm>
          <a:prstGeom prst="rect">
            <a:avLst/>
          </a:prstGeom>
          <a:noFill/>
        </p:spPr>
        <p:txBody>
          <a:bodyPr wrap="non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3"/>
              </a:rPr>
              <a:t>Couleur : principe et synthèses - article du 11/06/2018</a:t>
            </a:r>
            <a:endPar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4624" t="27704" r="3655" b="34139"/>
          <a:stretch/>
        </p:blipFill>
        <p:spPr>
          <a:xfrm>
            <a:off x="6462473" y="2764859"/>
            <a:ext cx="4304714" cy="267286"/>
          </a:xfrm>
          <a:prstGeom prst="rect">
            <a:avLst/>
          </a:prstGeom>
        </p:spPr>
      </p:pic>
      <p:sp>
        <p:nvSpPr>
          <p:cNvPr id="17" name="ZoneTexte 16"/>
          <p:cNvSpPr txBox="1"/>
          <p:nvPr/>
        </p:nvSpPr>
        <p:spPr>
          <a:xfrm>
            <a:off x="8018585" y="3108950"/>
            <a:ext cx="1799980" cy="369332"/>
          </a:xfrm>
          <a:prstGeom prst="rect">
            <a:avLst/>
          </a:prstGeom>
          <a:noFill/>
        </p:spPr>
        <p:txBody>
          <a:bodyPr wrap="none" rtlCol="0">
            <a:spAutoFit/>
          </a:bodyPr>
          <a:lstStyle/>
          <a:p>
            <a:r>
              <a:rPr lang="fr-FR" dirty="0">
                <a:solidFill>
                  <a:srgbClr val="FF0000"/>
                </a:solidFill>
              </a:rPr>
              <a:t>Rouge</a:t>
            </a:r>
            <a:r>
              <a:rPr lang="fr-FR" dirty="0"/>
              <a:t>, </a:t>
            </a:r>
            <a:r>
              <a:rPr lang="fr-FR" dirty="0">
                <a:solidFill>
                  <a:srgbClr val="00FF00"/>
                </a:solidFill>
              </a:rPr>
              <a:t>Vert</a:t>
            </a:r>
            <a:r>
              <a:rPr lang="fr-FR" dirty="0"/>
              <a:t>, </a:t>
            </a:r>
            <a:r>
              <a:rPr lang="fr-FR" dirty="0">
                <a:solidFill>
                  <a:srgbClr val="0000FF"/>
                </a:solidFill>
              </a:rPr>
              <a:t>Bleu</a:t>
            </a:r>
          </a:p>
        </p:txBody>
      </p:sp>
      <p:sp>
        <p:nvSpPr>
          <p:cNvPr id="18" name="ZoneTexte 17"/>
          <p:cNvSpPr txBox="1"/>
          <p:nvPr/>
        </p:nvSpPr>
        <p:spPr>
          <a:xfrm>
            <a:off x="8016237" y="3444234"/>
            <a:ext cx="2755178" cy="369332"/>
          </a:xfrm>
          <a:prstGeom prst="rect">
            <a:avLst/>
          </a:prstGeom>
          <a:noFill/>
        </p:spPr>
        <p:txBody>
          <a:bodyPr wrap="none" rtlCol="0">
            <a:spAutoFit/>
          </a:bodyPr>
          <a:lstStyle/>
          <a:p>
            <a:r>
              <a:rPr lang="fr-FR" dirty="0">
                <a:solidFill>
                  <a:srgbClr val="00FFFF"/>
                </a:solidFill>
              </a:rPr>
              <a:t>Cyan</a:t>
            </a:r>
            <a:r>
              <a:rPr lang="fr-FR" dirty="0"/>
              <a:t>, </a:t>
            </a:r>
            <a:r>
              <a:rPr lang="fr-FR" dirty="0">
                <a:solidFill>
                  <a:srgbClr val="FF00FF"/>
                </a:solidFill>
              </a:rPr>
              <a:t>Magenta</a:t>
            </a:r>
            <a:r>
              <a:rPr lang="fr-FR" dirty="0"/>
              <a:t>, </a:t>
            </a:r>
            <a:r>
              <a:rPr lang="fr-FR" dirty="0">
                <a:solidFill>
                  <a:srgbClr val="FFFF00"/>
                </a:solidFill>
              </a:rPr>
              <a:t>Jaune</a:t>
            </a:r>
            <a:r>
              <a:rPr lang="fr-FR" dirty="0"/>
              <a:t>, Noir</a:t>
            </a:r>
          </a:p>
        </p:txBody>
      </p:sp>
      <p:grpSp>
        <p:nvGrpSpPr>
          <p:cNvPr id="22" name="Groupe 21"/>
          <p:cNvGrpSpPr/>
          <p:nvPr/>
        </p:nvGrpSpPr>
        <p:grpSpPr>
          <a:xfrm>
            <a:off x="7387031" y="3868249"/>
            <a:ext cx="1726883" cy="1560722"/>
            <a:chOff x="6979072" y="3982316"/>
            <a:chExt cx="1726883" cy="1560722"/>
          </a:xfrm>
        </p:grpSpPr>
        <p:pic>
          <p:nvPicPr>
            <p:cNvPr id="19" name="Image 18"/>
            <p:cNvPicPr>
              <a:picLocks noChangeAspect="1"/>
            </p:cNvPicPr>
            <p:nvPr/>
          </p:nvPicPr>
          <p:blipFill>
            <a:blip r:embed="rId5"/>
            <a:stretch>
              <a:fillRect/>
            </a:stretch>
          </p:blipFill>
          <p:spPr>
            <a:xfrm>
              <a:off x="6979072" y="3982316"/>
              <a:ext cx="1726883" cy="1560722"/>
            </a:xfrm>
            <a:prstGeom prst="rect">
              <a:avLst/>
            </a:prstGeom>
          </p:spPr>
        </p:pic>
        <p:sp>
          <p:nvSpPr>
            <p:cNvPr id="20" name="Ellipse 19"/>
            <p:cNvSpPr/>
            <p:nvPr/>
          </p:nvSpPr>
          <p:spPr>
            <a:xfrm>
              <a:off x="8016237" y="4951828"/>
              <a:ext cx="598593" cy="16881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8373162" y="4171731"/>
              <a:ext cx="199464" cy="13064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3" name="Image 22"/>
          <p:cNvPicPr>
            <a:picLocks noChangeAspect="1"/>
          </p:cNvPicPr>
          <p:nvPr/>
        </p:nvPicPr>
        <p:blipFill>
          <a:blip r:embed="rId6"/>
          <a:stretch>
            <a:fillRect/>
          </a:stretch>
        </p:blipFill>
        <p:spPr>
          <a:xfrm>
            <a:off x="9228830" y="4106091"/>
            <a:ext cx="2759388" cy="566195"/>
          </a:xfrm>
          <a:prstGeom prst="rect">
            <a:avLst/>
          </a:prstGeom>
        </p:spPr>
      </p:pic>
      <p:sp>
        <p:nvSpPr>
          <p:cNvPr id="24" name="ZoneTexte 23"/>
          <p:cNvSpPr txBox="1"/>
          <p:nvPr/>
        </p:nvSpPr>
        <p:spPr>
          <a:xfrm>
            <a:off x="9483884" y="3868249"/>
            <a:ext cx="1556836"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Couleur en dégradé</a:t>
            </a:r>
          </a:p>
        </p:txBody>
      </p:sp>
      <p:pic>
        <p:nvPicPr>
          <p:cNvPr id="25" name="Image 24"/>
          <p:cNvPicPr>
            <a:picLocks noChangeAspect="1"/>
          </p:cNvPicPr>
          <p:nvPr/>
        </p:nvPicPr>
        <p:blipFill rotWithShape="1">
          <a:blip r:embed="rId7"/>
          <a:srcRect l="6441" r="75320"/>
          <a:stretch/>
        </p:blipFill>
        <p:spPr>
          <a:xfrm>
            <a:off x="9521917" y="5006936"/>
            <a:ext cx="407964" cy="667100"/>
          </a:xfrm>
          <a:prstGeom prst="rect">
            <a:avLst/>
          </a:prstGeom>
        </p:spPr>
      </p:pic>
      <p:sp>
        <p:nvSpPr>
          <p:cNvPr id="26" name="ZoneTexte 25"/>
          <p:cNvSpPr txBox="1"/>
          <p:nvPr/>
        </p:nvSpPr>
        <p:spPr>
          <a:xfrm>
            <a:off x="9481536" y="4752167"/>
            <a:ext cx="1439818"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Type de dégradé :</a:t>
            </a:r>
          </a:p>
        </p:txBody>
      </p:sp>
      <p:pic>
        <p:nvPicPr>
          <p:cNvPr id="27" name="Image 26"/>
          <p:cNvPicPr>
            <a:picLocks noChangeAspect="1"/>
          </p:cNvPicPr>
          <p:nvPr/>
        </p:nvPicPr>
        <p:blipFill rotWithShape="1">
          <a:blip r:embed="rId7"/>
          <a:srcRect l="26415" r="59748"/>
          <a:stretch/>
        </p:blipFill>
        <p:spPr>
          <a:xfrm>
            <a:off x="10734432" y="5002366"/>
            <a:ext cx="309490" cy="667100"/>
          </a:xfrm>
          <a:prstGeom prst="rect">
            <a:avLst/>
          </a:prstGeom>
        </p:spPr>
      </p:pic>
      <p:sp>
        <p:nvSpPr>
          <p:cNvPr id="31" name="ZoneTexte 30"/>
          <p:cNvSpPr txBox="1"/>
          <p:nvPr/>
        </p:nvSpPr>
        <p:spPr>
          <a:xfrm>
            <a:off x="9955562" y="5200788"/>
            <a:ext cx="704039"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linéaire</a:t>
            </a:r>
          </a:p>
        </p:txBody>
      </p:sp>
      <p:sp>
        <p:nvSpPr>
          <p:cNvPr id="32" name="ZoneTexte 31"/>
          <p:cNvSpPr txBox="1"/>
          <p:nvPr/>
        </p:nvSpPr>
        <p:spPr>
          <a:xfrm>
            <a:off x="10994223" y="5198440"/>
            <a:ext cx="585417"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radial</a:t>
            </a:r>
          </a:p>
        </p:txBody>
      </p:sp>
      <p:pic>
        <p:nvPicPr>
          <p:cNvPr id="33" name="Image 32"/>
          <p:cNvPicPr>
            <a:picLocks noChangeAspect="1"/>
          </p:cNvPicPr>
          <p:nvPr/>
        </p:nvPicPr>
        <p:blipFill>
          <a:blip r:embed="rId8"/>
          <a:stretch>
            <a:fillRect/>
          </a:stretch>
        </p:blipFill>
        <p:spPr>
          <a:xfrm>
            <a:off x="8763477" y="5520929"/>
            <a:ext cx="942961" cy="934230"/>
          </a:xfrm>
          <a:prstGeom prst="rect">
            <a:avLst/>
          </a:prstGeom>
        </p:spPr>
      </p:pic>
      <p:sp>
        <p:nvSpPr>
          <p:cNvPr id="34" name="ZoneTexte 33"/>
          <p:cNvSpPr txBox="1"/>
          <p:nvPr/>
        </p:nvSpPr>
        <p:spPr>
          <a:xfrm>
            <a:off x="9784625" y="5886302"/>
            <a:ext cx="2242922"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Couleur en aplat avec texture</a:t>
            </a:r>
          </a:p>
        </p:txBody>
      </p:sp>
    </p:spTree>
    <p:extLst>
      <p:ext uri="{BB962C8B-B14F-4D97-AF65-F5344CB8AC3E}">
        <p14:creationId xmlns:p14="http://schemas.microsoft.com/office/powerpoint/2010/main" val="216490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a:t>
            </a:r>
          </a:p>
        </p:txBody>
      </p:sp>
      <p:sp>
        <p:nvSpPr>
          <p:cNvPr id="3" name="Espace réservé du contenu 2"/>
          <p:cNvSpPr>
            <a:spLocks noGrp="1"/>
          </p:cNvSpPr>
          <p:nvPr>
            <p:ph idx="1"/>
          </p:nvPr>
        </p:nvSpPr>
        <p:spPr>
          <a:xfrm>
            <a:off x="114300" y="1528093"/>
            <a:ext cx="11862707" cy="5053263"/>
          </a:xfrm>
        </p:spPr>
        <p:txBody>
          <a:bodyPr>
            <a:normAutofit fontScale="92500" lnSpcReduction="10000"/>
          </a:bodyPr>
          <a:lstStyle/>
          <a:p>
            <a:r>
              <a:rPr lang="fr-FR" dirty="0">
                <a:solidFill>
                  <a:schemeClr val="accent1"/>
                </a:solidFill>
                <a:latin typeface="Batang" panose="02030600000101010101" pitchFamily="18" charset="-127"/>
                <a:ea typeface="Batang" panose="02030600000101010101" pitchFamily="18" charset="-127"/>
              </a:rPr>
              <a:t>Qu’est-ce qu’une image ?</a:t>
            </a:r>
          </a:p>
          <a:p>
            <a:pPr lvl="1"/>
            <a:r>
              <a:rPr lang="fr-FR" dirty="0"/>
              <a:t>Introduction</a:t>
            </a:r>
          </a:p>
          <a:p>
            <a:pPr lvl="1"/>
            <a:r>
              <a:rPr lang="fr-FR" dirty="0"/>
              <a:t>La couleur : interaction entre lumière et matière</a:t>
            </a:r>
          </a:p>
          <a:p>
            <a:pPr lvl="2"/>
            <a:r>
              <a:rPr lang="fr-FR" dirty="0"/>
              <a:t>Principe de la perception de la couleur par l’œil humain</a:t>
            </a:r>
          </a:p>
          <a:p>
            <a:pPr lvl="2"/>
            <a:r>
              <a:rPr lang="fr-FR" dirty="0"/>
              <a:t>Qu’est-ce que la lumière et son rôle dans le rendu des couleurs ?</a:t>
            </a:r>
          </a:p>
          <a:p>
            <a:pPr lvl="2"/>
            <a:r>
              <a:rPr lang="fr-FR" dirty="0">
                <a:latin typeface="Batang" panose="02030600000101010101" pitchFamily="18" charset="-127"/>
                <a:ea typeface="Batang" panose="02030600000101010101" pitchFamily="18" charset="-127"/>
              </a:rPr>
              <a:t>Le cercle chromatique</a:t>
            </a:r>
          </a:p>
          <a:p>
            <a:pPr lvl="2"/>
            <a:r>
              <a:rPr lang="fr-FR" dirty="0">
                <a:latin typeface="Batang" panose="02030600000101010101" pitchFamily="18" charset="-127"/>
                <a:ea typeface="Batang" panose="02030600000101010101" pitchFamily="18" charset="-127"/>
              </a:rPr>
              <a:t>Les couleurs primaires, secondaires, complémentaires, chaudes et froides</a:t>
            </a:r>
          </a:p>
          <a:p>
            <a:pPr lvl="2"/>
            <a:r>
              <a:rPr lang="fr-FR" dirty="0">
                <a:latin typeface="Batang" panose="02030600000101010101" pitchFamily="18" charset="-127"/>
                <a:ea typeface="Batang" panose="02030600000101010101" pitchFamily="18" charset="-127"/>
              </a:rPr>
              <a:t>La perception de la couleur via un écran, l’œil ou à partir d’une feuille de papier : les modes colorimétriques</a:t>
            </a:r>
          </a:p>
          <a:p>
            <a:pPr lvl="2"/>
            <a:r>
              <a:rPr lang="fr-FR" dirty="0">
                <a:latin typeface="Batang" panose="02030600000101010101" pitchFamily="18" charset="-127"/>
                <a:ea typeface="Batang" panose="02030600000101010101" pitchFamily="18" charset="-127"/>
              </a:rPr>
              <a:t>Les autres principaux modèles colorimétriques</a:t>
            </a:r>
          </a:p>
          <a:p>
            <a:pPr lvl="2"/>
            <a:r>
              <a:rPr lang="fr-FR" dirty="0"/>
              <a:t>Quelques mots de vocabulaire spécifique à la couleur</a:t>
            </a:r>
          </a:p>
          <a:p>
            <a:r>
              <a:rPr lang="fr-FR" dirty="0"/>
              <a:t>Les spécificités de l’image numérique</a:t>
            </a:r>
          </a:p>
          <a:p>
            <a:pPr lvl="1"/>
            <a:r>
              <a:rPr lang="fr-FR" dirty="0"/>
              <a:t>Qu’est-ce qu’une image numérique ?</a:t>
            </a:r>
          </a:p>
          <a:p>
            <a:pPr lvl="2"/>
            <a:r>
              <a:rPr lang="fr-FR" dirty="0"/>
              <a:t>Deux technologies pour produire le rendu visuel</a:t>
            </a:r>
          </a:p>
          <a:p>
            <a:pPr lvl="2"/>
            <a:r>
              <a:rPr lang="fr-FR" dirty="0"/>
              <a:t>En savoir plus sur les deux types d’images</a:t>
            </a:r>
          </a:p>
          <a:p>
            <a:pPr lvl="1"/>
            <a:endParaRPr lang="fr-FR" dirty="0"/>
          </a:p>
          <a:p>
            <a:pPr lvl="1"/>
            <a:endParaRPr lang="fr-FR" dirty="0">
              <a:latin typeface="Batang" panose="02030600000101010101" pitchFamily="18" charset="-127"/>
              <a:ea typeface="Batang" panose="02030600000101010101" pitchFamily="18" charset="-127"/>
            </a:endParaRPr>
          </a:p>
          <a:p>
            <a:pPr lvl="2"/>
            <a:endParaRPr lang="fr-FR" dirty="0"/>
          </a:p>
          <a:p>
            <a:pPr lvl="2"/>
            <a:endParaRPr lang="fr-FR" dirty="0"/>
          </a:p>
          <a:p>
            <a:pPr lvl="2"/>
            <a:endParaRPr lang="fr-FR" dirty="0"/>
          </a:p>
          <a:p>
            <a:pPr lvl="2"/>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3</a:t>
            </a:fld>
            <a:endParaRPr lang="fr-FR"/>
          </a:p>
        </p:txBody>
      </p:sp>
    </p:spTree>
    <p:extLst>
      <p:ext uri="{BB962C8B-B14F-4D97-AF65-F5344CB8AC3E}">
        <p14:creationId xmlns:p14="http://schemas.microsoft.com/office/powerpoint/2010/main" val="22004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100029"/>
            <a:ext cx="10610192" cy="1149879"/>
          </a:xfrm>
        </p:spPr>
        <p:txBody>
          <a:bodyPr>
            <a:normAutofit/>
          </a:bodyPr>
          <a:lstStyle/>
          <a:p>
            <a:r>
              <a:rPr lang="fr-FR" sz="3200" b="1" dirty="0"/>
              <a:t>Les spécificités de l’image numérique</a:t>
            </a:r>
          </a:p>
        </p:txBody>
      </p:sp>
      <p:sp>
        <p:nvSpPr>
          <p:cNvPr id="3" name="Espace réservé du contenu 2"/>
          <p:cNvSpPr>
            <a:spLocks noGrp="1"/>
          </p:cNvSpPr>
          <p:nvPr>
            <p:ph idx="1"/>
          </p:nvPr>
        </p:nvSpPr>
        <p:spPr>
          <a:xfrm>
            <a:off x="114301" y="1437282"/>
            <a:ext cx="8830200" cy="5053263"/>
          </a:xfrm>
        </p:spPr>
        <p:txBody>
          <a:bodyPr>
            <a:normAutofit lnSpcReduction="10000"/>
          </a:bodyPr>
          <a:lstStyle/>
          <a:p>
            <a:pPr marL="0" indent="0">
              <a:buNone/>
            </a:pPr>
            <a:endParaRPr lang="fr-FR" dirty="0"/>
          </a:p>
          <a:p>
            <a:r>
              <a:rPr lang="fr-FR" dirty="0"/>
              <a:t>Qu’est-ce qu’une image numérique ?</a:t>
            </a:r>
          </a:p>
          <a:p>
            <a:pPr lvl="1"/>
            <a:r>
              <a:rPr lang="fr-FR" dirty="0"/>
              <a:t>Deux technologies pour produire le rendu visuel </a:t>
            </a:r>
          </a:p>
          <a:p>
            <a:pPr lvl="2"/>
            <a:r>
              <a:rPr lang="fr-FR" dirty="0"/>
              <a:t>L’image bitmap (ou matricielle)</a:t>
            </a:r>
          </a:p>
          <a:p>
            <a:pPr marL="914400" lvl="2" indent="0">
              <a:buNone/>
            </a:pPr>
            <a:r>
              <a:rPr lang="fr-FR" sz="1600" b="0" dirty="0">
                <a:latin typeface="Roboto" panose="02000000000000000000" pitchFamily="2" charset="0"/>
                <a:ea typeface="Roboto" panose="02000000000000000000" pitchFamily="2" charset="0"/>
              </a:rPr>
              <a:t>L’unité de base est le pixel (Picture </a:t>
            </a:r>
            <a:r>
              <a:rPr lang="fr-FR" sz="1600" b="0" dirty="0" err="1">
                <a:latin typeface="Roboto" panose="02000000000000000000" pitchFamily="2" charset="0"/>
                <a:ea typeface="Roboto" panose="02000000000000000000" pitchFamily="2" charset="0"/>
              </a:rPr>
              <a:t>Element</a:t>
            </a:r>
            <a:r>
              <a:rPr lang="fr-FR" sz="1600" b="0" dirty="0">
                <a:latin typeface="Roboto" panose="02000000000000000000" pitchFamily="2" charset="0"/>
                <a:ea typeface="Roboto" panose="02000000000000000000" pitchFamily="2" charset="0"/>
              </a:rPr>
              <a:t>) éclairé par trois luminophores.</a:t>
            </a:r>
          </a:p>
          <a:p>
            <a:pPr lvl="2"/>
            <a:r>
              <a:rPr lang="fr-FR" dirty="0"/>
              <a:t>L’image vectorielle</a:t>
            </a:r>
          </a:p>
          <a:p>
            <a:pPr marL="914400" lvl="2" indent="0">
              <a:buNone/>
            </a:pPr>
            <a:r>
              <a:rPr lang="fr-FR" sz="1600" b="0" dirty="0">
                <a:latin typeface="Roboto" panose="02000000000000000000" pitchFamily="2" charset="0"/>
                <a:ea typeface="Roboto" panose="02000000000000000000" pitchFamily="2" charset="0"/>
              </a:rPr>
              <a:t>L'image vectorielle est dépourvue de matrice. Elle est créée à partir d'équations mathématiques, </a:t>
            </a:r>
            <a:br>
              <a:rPr lang="fr-FR" sz="1600" b="0" dirty="0">
                <a:latin typeface="Roboto" panose="02000000000000000000" pitchFamily="2" charset="0"/>
                <a:ea typeface="Roboto" panose="02000000000000000000" pitchFamily="2" charset="0"/>
              </a:rPr>
            </a:br>
            <a:r>
              <a:rPr lang="fr-FR" sz="1600" b="0" dirty="0">
                <a:latin typeface="Roboto" panose="02000000000000000000" pitchFamily="2" charset="0"/>
                <a:ea typeface="Roboto" panose="02000000000000000000" pitchFamily="2" charset="0"/>
              </a:rPr>
              <a:t>et chaque forme dépend des paramètres hauteur, largeur et rayon donnés à des vecteurs. </a:t>
            </a:r>
          </a:p>
          <a:p>
            <a:pPr marL="914400" lvl="2" indent="0">
              <a:buNone/>
            </a:pPr>
            <a:r>
              <a:rPr lang="fr-FR" sz="1600" b="0" dirty="0">
                <a:latin typeface="Roboto" panose="02000000000000000000" pitchFamily="2" charset="0"/>
                <a:ea typeface="Roboto" panose="02000000000000000000" pitchFamily="2" charset="0"/>
              </a:rPr>
              <a:t>Contrairement à l'image matricielle composée de pixels, l'image vectorielle peut être </a:t>
            </a:r>
            <a:br>
              <a:rPr lang="fr-FR" sz="1600" b="0" dirty="0">
                <a:latin typeface="Roboto" panose="02000000000000000000" pitchFamily="2" charset="0"/>
                <a:ea typeface="Roboto" panose="02000000000000000000" pitchFamily="2" charset="0"/>
              </a:rPr>
            </a:br>
            <a:r>
              <a:rPr lang="fr-FR" sz="1600" b="0" dirty="0">
                <a:latin typeface="Roboto" panose="02000000000000000000" pitchFamily="2" charset="0"/>
                <a:ea typeface="Roboto" panose="02000000000000000000" pitchFamily="2" charset="0"/>
              </a:rPr>
              <a:t>redimensionnée sans pour autant perdre en qualité.</a:t>
            </a:r>
          </a:p>
          <a:p>
            <a:pPr lvl="2"/>
            <a:r>
              <a:rPr lang="fr-FR" dirty="0"/>
              <a:t>Avantages et inconvénients des deux types d’images</a:t>
            </a:r>
          </a:p>
          <a:p>
            <a:pPr marL="914400" lvl="2" indent="0">
              <a:buNone/>
            </a:pPr>
            <a:r>
              <a:rPr lang="fr-FR" sz="1600" b="0" dirty="0">
                <a:latin typeface="Roboto" panose="02000000000000000000" pitchFamily="2" charset="0"/>
                <a:ea typeface="Roboto" panose="02000000000000000000" pitchFamily="2" charset="0"/>
              </a:rPr>
              <a:t>L'image vectorielle est surtout utilisée pour la création de cartes, cliparts ou encore pour des animations sur le Web. En revanche, elle n’est pas appropriée pour la photo qui nécessite davantage de précision pour exprimer des nuances plus importantes de couleurs.</a:t>
            </a:r>
          </a:p>
          <a:p>
            <a:pPr lvl="3"/>
            <a:endParaRPr lang="fr-FR" dirty="0"/>
          </a:p>
          <a:p>
            <a:pPr lvl="3"/>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30</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828" y="2366721"/>
            <a:ext cx="2399180" cy="2399180"/>
          </a:xfrm>
          <a:prstGeom prst="rect">
            <a:avLst/>
          </a:prstGeom>
        </p:spPr>
      </p:pic>
      <p:sp>
        <p:nvSpPr>
          <p:cNvPr id="7" name="ZoneTexte 6"/>
          <p:cNvSpPr txBox="1"/>
          <p:nvPr/>
        </p:nvSpPr>
        <p:spPr>
          <a:xfrm>
            <a:off x="8944500" y="5107299"/>
            <a:ext cx="2664512" cy="523220"/>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Crédit photo : </a:t>
            </a:r>
            <a:r>
              <a:rPr lang="fr-FR" sz="1400" dirty="0" err="1">
                <a:latin typeface="Roboto Condensed" panose="02000000000000000000" pitchFamily="2" charset="0"/>
                <a:ea typeface="Roboto Condensed" panose="02000000000000000000" pitchFamily="2" charset="0"/>
                <a:cs typeface="Roboto Condensed" panose="02000000000000000000" pitchFamily="2" charset="0"/>
              </a:rPr>
              <a:t>Selçuk</a:t>
            </a:r>
            <a:r>
              <a:rPr lang="fr-FR" sz="1400" dirty="0">
                <a:latin typeface="Roboto Condensed" panose="02000000000000000000" pitchFamily="2" charset="0"/>
                <a:ea typeface="Roboto Condensed" panose="02000000000000000000" pitchFamily="2" charset="0"/>
                <a:cs typeface="Roboto Condensed" panose="02000000000000000000" pitchFamily="2" charset="0"/>
              </a:rPr>
              <a:t> Oral (</a:t>
            </a:r>
            <a:r>
              <a:rPr lang="fr-FR" sz="1400" dirty="0" err="1">
                <a:latin typeface="Roboto Condensed" panose="02000000000000000000" pitchFamily="2" charset="0"/>
                <a:ea typeface="Roboto Condensed" panose="02000000000000000000" pitchFamily="2" charset="0"/>
                <a:cs typeface="Roboto Condensed" panose="02000000000000000000" pitchFamily="2" charset="0"/>
                <a:hlinkClick r:id="rId4" tooltip="User:Drumex"/>
              </a:rPr>
              <a:t>drumex</a:t>
            </a:r>
            <a:r>
              <a:rPr lang="fr-FR" sz="1400" dirty="0">
                <a:latin typeface="Roboto Condensed" panose="02000000000000000000" pitchFamily="2" charset="0"/>
                <a:ea typeface="Roboto Condensed" panose="02000000000000000000" pitchFamily="2" charset="0"/>
                <a:cs typeface="Roboto Condensed" panose="02000000000000000000" pitchFamily="2" charset="0"/>
              </a:rPr>
              <a:t>)</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Licence : </a:t>
            </a:r>
            <a:r>
              <a:rPr lang="fr-FR" sz="1400" dirty="0">
                <a:latin typeface="Roboto Condensed" panose="02000000000000000000" pitchFamily="2" charset="0"/>
                <a:ea typeface="Roboto Condensed" panose="02000000000000000000" pitchFamily="2" charset="0"/>
                <a:cs typeface="Roboto Condensed" panose="02000000000000000000" pitchFamily="2" charset="0"/>
                <a:hlinkClick r:id="rId5"/>
              </a:rPr>
              <a:t>CC BY-SA 3.0</a:t>
            </a:r>
            <a:endParaRPr lang="fr-FR" sz="14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ZoneTexte 7"/>
          <p:cNvSpPr txBox="1"/>
          <p:nvPr/>
        </p:nvSpPr>
        <p:spPr>
          <a:xfrm>
            <a:off x="2060028" y="6305958"/>
            <a:ext cx="2012089" cy="307777"/>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dirty="0">
                <a:latin typeface="Roboto Condensed" panose="02000000000000000000" pitchFamily="2" charset="0"/>
                <a:ea typeface="Roboto Condensed" panose="02000000000000000000" pitchFamily="2" charset="0"/>
                <a:cs typeface="Roboto Condensed" panose="02000000000000000000" pitchFamily="2" charset="0"/>
                <a:hlinkClick r:id="rId6"/>
              </a:rPr>
              <a:t>Image vectorielle</a:t>
            </a:r>
            <a:endParaRPr lang="fr-FR" sz="1400"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93168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15685" y="1444623"/>
            <a:ext cx="11661321" cy="4509861"/>
          </a:xfrm>
        </p:spPr>
        <p:txBody>
          <a:bodyPr/>
          <a:lstStyle/>
          <a:p>
            <a:r>
              <a:rPr lang="fr-FR" dirty="0"/>
              <a:t>Qu’est-ce qu’une image numérique ? (2)</a:t>
            </a:r>
          </a:p>
          <a:p>
            <a:pPr lvl="1"/>
            <a:r>
              <a:rPr lang="fr-FR" dirty="0"/>
              <a:t>En savoir plus sur les deux types d’images</a:t>
            </a:r>
          </a:p>
          <a:p>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31</a:t>
            </a:fld>
            <a:endParaRPr 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2" y="1982713"/>
            <a:ext cx="1219200" cy="1219200"/>
          </a:xfrm>
          <a:prstGeom prst="rect">
            <a:avLst/>
          </a:prstGeom>
        </p:spPr>
      </p:pic>
      <p:sp>
        <p:nvSpPr>
          <p:cNvPr id="8" name="ZoneTexte 7"/>
          <p:cNvSpPr txBox="1"/>
          <p:nvPr/>
        </p:nvSpPr>
        <p:spPr>
          <a:xfrm>
            <a:off x="1167495" y="2238370"/>
            <a:ext cx="1941557" cy="707886"/>
          </a:xfrm>
          <a:prstGeom prst="rect">
            <a:avLst/>
          </a:prstGeom>
          <a:noFill/>
        </p:spPr>
        <p:txBody>
          <a:bodyPr wrap="none" rtlCol="0">
            <a:spAutoFit/>
          </a:bodyPr>
          <a:lstStyle/>
          <a:p>
            <a:r>
              <a:rPr lang="fr-FR" sz="4000" b="1" dirty="0">
                <a:solidFill>
                  <a:schemeClr val="accent5"/>
                </a:solidFill>
                <a:latin typeface="Cracked Johnnie" panose="00000400000000000000" pitchFamily="2" charset="0"/>
              </a:rPr>
              <a:t>bitmap</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314" y="1982713"/>
            <a:ext cx="1219200" cy="1219200"/>
          </a:xfrm>
          <a:prstGeom prst="rect">
            <a:avLst/>
          </a:prstGeom>
        </p:spPr>
      </p:pic>
      <p:sp>
        <p:nvSpPr>
          <p:cNvPr id="10" name="ZoneTexte 9"/>
          <p:cNvSpPr txBox="1"/>
          <p:nvPr/>
        </p:nvSpPr>
        <p:spPr>
          <a:xfrm>
            <a:off x="8055931" y="2238370"/>
            <a:ext cx="4136069" cy="707886"/>
          </a:xfrm>
          <a:prstGeom prst="rect">
            <a:avLst/>
          </a:prstGeom>
          <a:noFill/>
        </p:spPr>
        <p:txBody>
          <a:bodyPr wrap="none" rtlCol="0">
            <a:spAutoFit/>
          </a:bodyPr>
          <a:lstStyle/>
          <a:p>
            <a:r>
              <a:rPr lang="fr-FR" sz="4000" b="1" dirty="0">
                <a:solidFill>
                  <a:schemeClr val="accent5"/>
                </a:solidFill>
                <a:latin typeface="Cracked Johnnie" panose="00000400000000000000" pitchFamily="2" charset="0"/>
              </a:rPr>
              <a:t>Vectorielle</a:t>
            </a:r>
          </a:p>
        </p:txBody>
      </p:sp>
      <p:sp>
        <p:nvSpPr>
          <p:cNvPr id="11" name="ZoneTexte 10"/>
          <p:cNvSpPr txBox="1"/>
          <p:nvPr/>
        </p:nvSpPr>
        <p:spPr>
          <a:xfrm>
            <a:off x="114608" y="3067625"/>
            <a:ext cx="3518912" cy="2308324"/>
          </a:xfrm>
          <a:prstGeom prst="rect">
            <a:avLst/>
          </a:prstGeom>
          <a:noFill/>
        </p:spPr>
        <p:txBody>
          <a:bodyPr wrap="none" rtlCol="0">
            <a:spAutoFit/>
          </a:bodyPr>
          <a:lstStyle/>
          <a:p>
            <a:r>
              <a:rPr lang="fr-FR" sz="1600" dirty="0">
                <a:latin typeface="Roboto" panose="02000000000000000000" pitchFamily="2" charset="0"/>
                <a:ea typeface="Roboto" panose="02000000000000000000" pitchFamily="2" charset="0"/>
                <a:cs typeface="Roboto" panose="02000000000000000000" pitchFamily="2" charset="0"/>
              </a:rPr>
              <a:t>Image décrite informatiquement</a:t>
            </a:r>
            <a:br>
              <a:rPr lang="fr-FR" sz="1600" dirty="0">
                <a:latin typeface="Roboto" panose="02000000000000000000" pitchFamily="2" charset="0"/>
                <a:ea typeface="Roboto" panose="02000000000000000000" pitchFamily="2" charset="0"/>
                <a:cs typeface="Roboto" panose="02000000000000000000" pitchFamily="2" charset="0"/>
              </a:rPr>
            </a:br>
            <a:r>
              <a:rPr lang="fr-FR" sz="1600" dirty="0">
                <a:latin typeface="Roboto" panose="02000000000000000000" pitchFamily="2" charset="0"/>
                <a:ea typeface="Roboto" panose="02000000000000000000" pitchFamily="2" charset="0"/>
                <a:cs typeface="Roboto" panose="02000000000000000000" pitchFamily="2" charset="0"/>
              </a:rPr>
              <a:t> point par point, c’est-à-dire </a:t>
            </a:r>
            <a:br>
              <a:rPr lang="fr-FR" sz="1600" dirty="0">
                <a:latin typeface="Roboto" panose="02000000000000000000" pitchFamily="2" charset="0"/>
                <a:ea typeface="Roboto" panose="02000000000000000000" pitchFamily="2" charset="0"/>
                <a:cs typeface="Roboto" panose="02000000000000000000" pitchFamily="2" charset="0"/>
              </a:rPr>
            </a:br>
            <a:r>
              <a:rPr lang="fr-FR" sz="1600" dirty="0">
                <a:latin typeface="Roboto" panose="02000000000000000000" pitchFamily="2" charset="0"/>
                <a:ea typeface="Roboto" panose="02000000000000000000" pitchFamily="2" charset="0"/>
                <a:cs typeface="Roboto" panose="02000000000000000000" pitchFamily="2" charset="0"/>
              </a:rPr>
              <a:t>acquise, créée, traitée et stockée </a:t>
            </a:r>
            <a:br>
              <a:rPr lang="fr-FR" sz="1600" dirty="0">
                <a:latin typeface="Roboto" panose="02000000000000000000" pitchFamily="2" charset="0"/>
                <a:ea typeface="Roboto" panose="02000000000000000000" pitchFamily="2" charset="0"/>
                <a:cs typeface="Roboto" panose="02000000000000000000" pitchFamily="2" charset="0"/>
              </a:rPr>
            </a:br>
            <a:r>
              <a:rPr lang="fr-FR" sz="1600" dirty="0">
                <a:latin typeface="Roboto" panose="02000000000000000000" pitchFamily="2" charset="0"/>
                <a:ea typeface="Roboto" panose="02000000000000000000" pitchFamily="2" charset="0"/>
                <a:cs typeface="Roboto" panose="02000000000000000000" pitchFamily="2" charset="0"/>
              </a:rPr>
              <a:t>sous forme binaire.</a:t>
            </a:r>
          </a:p>
          <a:p>
            <a:r>
              <a:rPr lang="fr-FR" sz="1600" dirty="0">
                <a:latin typeface="Roboto" panose="02000000000000000000" pitchFamily="2" charset="0"/>
                <a:ea typeface="Roboto" panose="02000000000000000000" pitchFamily="2" charset="0"/>
                <a:cs typeface="Roboto" panose="02000000000000000000" pitchFamily="2" charset="0"/>
              </a:rPr>
              <a:t>Formats de fichier les plus associés</a:t>
            </a:r>
            <a:br>
              <a:rPr lang="fr-FR" sz="1600" dirty="0">
                <a:latin typeface="Roboto" panose="02000000000000000000" pitchFamily="2" charset="0"/>
                <a:ea typeface="Roboto" panose="02000000000000000000" pitchFamily="2" charset="0"/>
                <a:cs typeface="Roboto" panose="02000000000000000000" pitchFamily="2" charset="0"/>
              </a:rPr>
            </a:br>
            <a:r>
              <a:rPr lang="fr-FR" sz="1600" dirty="0">
                <a:latin typeface="Roboto" panose="02000000000000000000" pitchFamily="2" charset="0"/>
                <a:ea typeface="Roboto" panose="02000000000000000000" pitchFamily="2" charset="0"/>
                <a:cs typeface="Roboto" panose="02000000000000000000" pitchFamily="2" charset="0"/>
              </a:rPr>
              <a:t>à ce type d’image = JPG* (autre</a:t>
            </a:r>
            <a:br>
              <a:rPr lang="fr-FR" sz="1600" dirty="0">
                <a:latin typeface="Roboto" panose="02000000000000000000" pitchFamily="2" charset="0"/>
                <a:ea typeface="Roboto" panose="02000000000000000000" pitchFamily="2" charset="0"/>
                <a:cs typeface="Roboto" panose="02000000000000000000" pitchFamily="2" charset="0"/>
              </a:rPr>
            </a:br>
            <a:r>
              <a:rPr lang="fr-FR" sz="1600" dirty="0">
                <a:latin typeface="Roboto" panose="02000000000000000000" pitchFamily="2" charset="0"/>
                <a:ea typeface="Roboto" panose="02000000000000000000" pitchFamily="2" charset="0"/>
                <a:cs typeface="Roboto" panose="02000000000000000000" pitchFamily="2" charset="0"/>
              </a:rPr>
              <a:t>acronyme possible = JPEG), PNG* et</a:t>
            </a:r>
            <a:br>
              <a:rPr lang="fr-FR" sz="1600" dirty="0">
                <a:latin typeface="Roboto" panose="02000000000000000000" pitchFamily="2" charset="0"/>
                <a:ea typeface="Roboto" panose="02000000000000000000" pitchFamily="2" charset="0"/>
                <a:cs typeface="Roboto" panose="02000000000000000000" pitchFamily="2" charset="0"/>
              </a:rPr>
            </a:br>
            <a:r>
              <a:rPr lang="fr-FR" sz="1600" dirty="0">
                <a:latin typeface="Roboto" panose="02000000000000000000" pitchFamily="2" charset="0"/>
                <a:ea typeface="Roboto" panose="02000000000000000000" pitchFamily="2" charset="0"/>
                <a:cs typeface="Roboto" panose="02000000000000000000" pitchFamily="2" charset="0"/>
              </a:rPr>
              <a:t>GIF.</a:t>
            </a:r>
          </a:p>
          <a:p>
            <a:r>
              <a:rPr lang="fr-FR" sz="1600" dirty="0">
                <a:latin typeface="Roboto" panose="02000000000000000000" pitchFamily="2" charset="0"/>
                <a:ea typeface="Roboto" panose="02000000000000000000" pitchFamily="2" charset="0"/>
                <a:cs typeface="Roboto" panose="02000000000000000000" pitchFamily="2" charset="0"/>
              </a:rPr>
              <a:t>* Joint </a:t>
            </a:r>
            <a:r>
              <a:rPr lang="fr-FR" sz="1600" dirty="0" err="1">
                <a:latin typeface="Roboto" panose="02000000000000000000" pitchFamily="2" charset="0"/>
                <a:ea typeface="Roboto" panose="02000000000000000000" pitchFamily="2" charset="0"/>
                <a:cs typeface="Roboto" panose="02000000000000000000" pitchFamily="2" charset="0"/>
              </a:rPr>
              <a:t>Photographic</a:t>
            </a:r>
            <a:r>
              <a:rPr lang="fr-FR" sz="1600" dirty="0">
                <a:latin typeface="Roboto" panose="02000000000000000000" pitchFamily="2" charset="0"/>
                <a:ea typeface="Roboto" panose="02000000000000000000" pitchFamily="2" charset="0"/>
                <a:cs typeface="Roboto" panose="02000000000000000000" pitchFamily="2" charset="0"/>
              </a:rPr>
              <a:t> Experts Group</a:t>
            </a:r>
          </a:p>
        </p:txBody>
      </p:sp>
      <p:cxnSp>
        <p:nvCxnSpPr>
          <p:cNvPr id="13" name="Connecteur droit 12"/>
          <p:cNvCxnSpPr/>
          <p:nvPr/>
        </p:nvCxnSpPr>
        <p:spPr>
          <a:xfrm>
            <a:off x="4093126" y="2478330"/>
            <a:ext cx="41774" cy="3359909"/>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6759277" y="2481645"/>
            <a:ext cx="10783" cy="3356594"/>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066663" y="2996283"/>
            <a:ext cx="4839991" cy="3293209"/>
          </a:xfrm>
          <a:prstGeom prst="rect">
            <a:avLst/>
          </a:prstGeom>
          <a:noFill/>
        </p:spPr>
        <p:txBody>
          <a:bodyPr wrap="square" rtlCol="0">
            <a:spAutoFit/>
          </a:bodyPr>
          <a:lstStyle/>
          <a:p>
            <a:r>
              <a:rPr lang="fr-FR" sz="1600" dirty="0">
                <a:latin typeface="Roboto" panose="02000000000000000000" pitchFamily="2" charset="0"/>
                <a:ea typeface="Roboto" panose="02000000000000000000" pitchFamily="2" charset="0"/>
                <a:cs typeface="Roboto" panose="02000000000000000000" pitchFamily="2" charset="0"/>
              </a:rPr>
              <a:t>Les données de l'image sont représentées par des formules géométriques qui vont pouvoir être décrites d'un point de vue mathématique. L’unité de mesure n’est plus une mosaïque de points élémentaires, mais une succession d'opérations conduisant au tracé. </a:t>
            </a:r>
          </a:p>
          <a:p>
            <a:r>
              <a:rPr lang="fr-FR" sz="1600" dirty="0">
                <a:latin typeface="Roboto" panose="02000000000000000000" pitchFamily="2" charset="0"/>
                <a:ea typeface="Roboto" panose="02000000000000000000" pitchFamily="2" charset="0"/>
                <a:cs typeface="Roboto" panose="02000000000000000000" pitchFamily="2" charset="0"/>
              </a:rPr>
              <a:t>Il est possible d'agrandir indéfiniment ce type d’image sans perdre la qualité initiale, tout en gardant un faible encombrement.</a:t>
            </a:r>
          </a:p>
          <a:p>
            <a:r>
              <a:rPr lang="fr-FR" sz="1600" dirty="0">
                <a:latin typeface="Roboto" panose="02000000000000000000" pitchFamily="2" charset="0"/>
                <a:ea typeface="Roboto" panose="02000000000000000000" pitchFamily="2" charset="0"/>
                <a:cs typeface="Roboto" panose="02000000000000000000" pitchFamily="2" charset="0"/>
              </a:rPr>
              <a:t>Les images vectorielles gèrent la transparence.</a:t>
            </a:r>
          </a:p>
          <a:p>
            <a:r>
              <a:rPr lang="fr-FR" sz="1600" dirty="0">
                <a:latin typeface="Roboto" panose="02000000000000000000" pitchFamily="2" charset="0"/>
                <a:ea typeface="Roboto" panose="02000000000000000000" pitchFamily="2" charset="0"/>
                <a:cs typeface="Roboto" panose="02000000000000000000" pitchFamily="2" charset="0"/>
              </a:rPr>
              <a:t>Principaux formats de fichier associés :  Postscript, PDF, Adobe Flash, Illustrator, SVG et les formats du logiciel de DAO </a:t>
            </a:r>
            <a:r>
              <a:rPr lang="fr-FR" sz="1600" dirty="0" err="1">
                <a:latin typeface="Roboto" panose="02000000000000000000" pitchFamily="2" charset="0"/>
                <a:ea typeface="Roboto" panose="02000000000000000000" pitchFamily="2" charset="0"/>
                <a:cs typeface="Roboto" panose="02000000000000000000" pitchFamily="2" charset="0"/>
              </a:rPr>
              <a:t>Autocad</a:t>
            </a:r>
            <a:r>
              <a:rPr lang="fr-FR" sz="1600" dirty="0">
                <a:latin typeface="Roboto" panose="02000000000000000000" pitchFamily="2" charset="0"/>
                <a:ea typeface="Roboto" panose="02000000000000000000" pitchFamily="2" charset="0"/>
                <a:cs typeface="Roboto" panose="02000000000000000000" pitchFamily="2" charset="0"/>
              </a:rPr>
              <a:t> :  DXF et DWG.</a:t>
            </a: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559" y="5469402"/>
            <a:ext cx="2381250" cy="609600"/>
          </a:xfrm>
          <a:prstGeom prst="rect">
            <a:avLst/>
          </a:prstGeom>
        </p:spPr>
      </p:pic>
      <p:sp>
        <p:nvSpPr>
          <p:cNvPr id="17" name="ZoneTexte 16"/>
          <p:cNvSpPr txBox="1"/>
          <p:nvPr/>
        </p:nvSpPr>
        <p:spPr>
          <a:xfrm>
            <a:off x="1643243" y="6487970"/>
            <a:ext cx="3015441" cy="523220"/>
          </a:xfrm>
          <a:prstGeom prst="rect">
            <a:avLst/>
          </a:prstGeom>
          <a:noFill/>
        </p:spPr>
        <p:txBody>
          <a:bodyPr wrap="non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hlinkClick r:id="rId5"/>
              </a:rPr>
              <a:t>Images bitmap et vectorielles </a:t>
            </a:r>
            <a:endParaRPr lang="fr-FR" sz="1400" b="1" dirty="0"/>
          </a:p>
          <a:p>
            <a:endPar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703" y="5642291"/>
            <a:ext cx="1174467" cy="884765"/>
          </a:xfrm>
          <a:prstGeom prst="rect">
            <a:avLst/>
          </a:prstGeom>
        </p:spPr>
      </p:pic>
      <p:sp>
        <p:nvSpPr>
          <p:cNvPr id="12" name="ZoneTexte 11"/>
          <p:cNvSpPr txBox="1"/>
          <p:nvPr/>
        </p:nvSpPr>
        <p:spPr>
          <a:xfrm>
            <a:off x="2844976" y="5773148"/>
            <a:ext cx="2775119" cy="338554"/>
          </a:xfrm>
          <a:prstGeom prst="rect">
            <a:avLst/>
          </a:prstGeom>
          <a:noFill/>
        </p:spPr>
        <p:txBody>
          <a:bodyPr wrap="none" rtlCol="0">
            <a:spAutoFit/>
          </a:bodyPr>
          <a:lstStyle/>
          <a:p>
            <a:r>
              <a:rPr lang="fr-FR" sz="1600" dirty="0">
                <a:latin typeface="Roboto" panose="02000000000000000000" pitchFamily="2" charset="0"/>
                <a:ea typeface="Roboto" panose="02000000000000000000" pitchFamily="2" charset="0"/>
                <a:cs typeface="Roboto" panose="02000000000000000000" pitchFamily="2" charset="0"/>
              </a:rPr>
              <a:t>* Portable Network Graphics</a:t>
            </a:r>
          </a:p>
        </p:txBody>
      </p:sp>
      <p:pic>
        <p:nvPicPr>
          <p:cNvPr id="23" name="Imag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914" y="2325130"/>
            <a:ext cx="2422511" cy="3230014"/>
          </a:xfrm>
          <a:prstGeom prst="rect">
            <a:avLst/>
          </a:prstGeom>
        </p:spPr>
      </p:pic>
      <p:sp>
        <p:nvSpPr>
          <p:cNvPr id="6" name="Titre 5"/>
          <p:cNvSpPr>
            <a:spLocks noGrp="1"/>
          </p:cNvSpPr>
          <p:nvPr>
            <p:ph type="title"/>
          </p:nvPr>
        </p:nvSpPr>
        <p:spPr>
          <a:xfrm>
            <a:off x="-16122" y="1058255"/>
            <a:ext cx="11481291" cy="618054"/>
          </a:xfrm>
        </p:spPr>
        <p:txBody>
          <a:bodyPr>
            <a:normAutofit/>
          </a:bodyPr>
          <a:lstStyle/>
          <a:p>
            <a:r>
              <a:rPr lang="fr-FR" sz="3200" b="1" dirty="0"/>
              <a:t>Les spécificités de l’image numérique (2)</a:t>
            </a:r>
          </a:p>
        </p:txBody>
      </p:sp>
    </p:spTree>
    <p:extLst>
      <p:ext uri="{BB962C8B-B14F-4D97-AF65-F5344CB8AC3E}">
        <p14:creationId xmlns:p14="http://schemas.microsoft.com/office/powerpoint/2010/main" val="1455073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080979"/>
            <a:ext cx="10610192" cy="804971"/>
          </a:xfrm>
        </p:spPr>
        <p:txBody>
          <a:bodyPr>
            <a:normAutofit/>
          </a:bodyPr>
          <a:lstStyle/>
          <a:p>
            <a:r>
              <a:rPr lang="fr-FR" sz="3200" b="1" dirty="0"/>
              <a:t>Les spécificités de l’image numérique (3)</a:t>
            </a:r>
          </a:p>
        </p:txBody>
      </p:sp>
      <p:sp>
        <p:nvSpPr>
          <p:cNvPr id="3" name="Espace réservé du contenu 2"/>
          <p:cNvSpPr>
            <a:spLocks noGrp="1"/>
          </p:cNvSpPr>
          <p:nvPr>
            <p:ph idx="1"/>
          </p:nvPr>
        </p:nvSpPr>
        <p:spPr>
          <a:xfrm>
            <a:off x="114301" y="1112409"/>
            <a:ext cx="8925508" cy="5311045"/>
          </a:xfrm>
        </p:spPr>
        <p:txBody>
          <a:bodyPr>
            <a:normAutofit fontScale="92500" lnSpcReduction="10000"/>
          </a:bodyPr>
          <a:lstStyle/>
          <a:p>
            <a:pPr marL="0" indent="0">
              <a:buNone/>
            </a:pPr>
            <a:endParaRPr lang="fr-FR" dirty="0"/>
          </a:p>
          <a:p>
            <a:r>
              <a:rPr lang="fr-FR" dirty="0"/>
              <a:t>Focus sur l’image bitmap/matricielle</a:t>
            </a:r>
          </a:p>
          <a:p>
            <a:pPr lvl="1"/>
            <a:r>
              <a:rPr lang="fr-FR" dirty="0"/>
              <a:t>Le pixel, élément fondateur de l’image bitmap/matricielle</a:t>
            </a:r>
          </a:p>
          <a:p>
            <a:pPr lvl="2"/>
            <a:r>
              <a:rPr lang="fr-FR" dirty="0"/>
              <a:t>Le pixel (</a:t>
            </a:r>
            <a:r>
              <a:rPr lang="fr-FR" dirty="0" err="1"/>
              <a:t>picture</a:t>
            </a:r>
            <a:r>
              <a:rPr lang="fr-FR" dirty="0"/>
              <a:t> </a:t>
            </a:r>
            <a:r>
              <a:rPr lang="fr-FR" dirty="0" err="1"/>
              <a:t>element</a:t>
            </a:r>
            <a:r>
              <a:rPr lang="fr-FR" dirty="0"/>
              <a:t> en Anglais)</a:t>
            </a:r>
          </a:p>
          <a:p>
            <a:pPr marL="914400" lvl="2" indent="0">
              <a:buNone/>
            </a:pPr>
            <a:r>
              <a:rPr lang="fr-FR" sz="1800" b="0" dirty="0">
                <a:latin typeface="Roboto" panose="02000000000000000000" pitchFamily="2" charset="0"/>
                <a:ea typeface="Roboto" panose="02000000000000000000" pitchFamily="2" charset="0"/>
              </a:rPr>
              <a:t>C’est le plus petit élément constitutif d'une image produite ou traitée électroniquement, définie par sa couleur et sa luminosité.</a:t>
            </a:r>
          </a:p>
          <a:p>
            <a:pPr lvl="2"/>
            <a:r>
              <a:rPr lang="fr-FR" dirty="0"/>
              <a:t>Le luminophore</a:t>
            </a:r>
          </a:p>
          <a:p>
            <a:pPr lvl="2"/>
            <a:r>
              <a:rPr lang="fr-FR" sz="1800" b="0" dirty="0">
                <a:latin typeface="Roboto" panose="02000000000000000000" pitchFamily="2" charset="0"/>
                <a:ea typeface="Roboto" panose="02000000000000000000" pitchFamily="2" charset="0"/>
              </a:rPr>
              <a:t>Petit grain de matière émettant de la lumière, généralement colorée, sous l'impact d'un faisceau d'électrons. (Les luminophores constituent la couche sensible de l'écran des tubes cathodiques et des tubes-image de télévision.). Ils sont au nombre de trois par pixel, soit un par couleur primaire de la synthèse RVB : rouge, vert, bleu.</a:t>
            </a:r>
            <a:endParaRPr lang="fr-FR" dirty="0"/>
          </a:p>
          <a:p>
            <a:pPr lvl="2"/>
            <a:r>
              <a:rPr lang="fr-FR" dirty="0"/>
              <a:t>Principe d’activation des luminophores</a:t>
            </a:r>
          </a:p>
          <a:p>
            <a:pPr marL="914400" lvl="2" indent="0">
              <a:buNone/>
            </a:pPr>
            <a:r>
              <a:rPr lang="fr-FR" sz="1800" b="0" dirty="0">
                <a:latin typeface="Roboto" panose="02000000000000000000" pitchFamily="2" charset="0"/>
                <a:ea typeface="Roboto" panose="02000000000000000000" pitchFamily="2" charset="0"/>
              </a:rPr>
              <a:t>Les luminophores de chaque pixel sont excités électriquement par un faisceau d’électrons</a:t>
            </a:r>
          </a:p>
          <a:p>
            <a:pPr lvl="2"/>
            <a:r>
              <a:rPr lang="fr-FR" sz="1800" dirty="0"/>
              <a:t>Dimensions d’un pixel</a:t>
            </a:r>
          </a:p>
          <a:p>
            <a:pPr marL="914400" lvl="2" indent="0">
              <a:buNone/>
            </a:pPr>
            <a:r>
              <a:rPr lang="fr-FR" sz="1800" b="0" dirty="0">
                <a:latin typeface="Roboto" panose="02000000000000000000" pitchFamily="2" charset="0"/>
                <a:ea typeface="Roboto" panose="02000000000000000000" pitchFamily="2" charset="0"/>
              </a:rPr>
              <a:t>Le pixel est représenté rectangulaire ou carré. Ses dimensions peuvent être modifiées en réglant l’écran ou la carte graphique. Elles sont liées à la diagonale de l’écran et au standard d’affichage (</a:t>
            </a:r>
            <a:r>
              <a:rPr lang="fr-FR" sz="1800" b="0" dirty="0">
                <a:latin typeface="Roboto" panose="02000000000000000000" pitchFamily="2" charset="0"/>
                <a:ea typeface="Roboto" panose="02000000000000000000" pitchFamily="2" charset="0"/>
                <a:hlinkClick r:id="rId3"/>
              </a:rPr>
              <a:t>VGA / XVGA / SXVGA/UXGA </a:t>
            </a:r>
            <a:r>
              <a:rPr lang="fr-FR" sz="1800" b="0" dirty="0">
                <a:latin typeface="Roboto" panose="02000000000000000000" pitchFamily="2" charset="0"/>
                <a:ea typeface="Roboto" panose="02000000000000000000" pitchFamily="2" charset="0"/>
              </a:rPr>
              <a:t>…).</a:t>
            </a:r>
          </a:p>
          <a:p>
            <a:pPr lvl="2"/>
            <a:endParaRPr lang="fr-FR" sz="1800" dirty="0"/>
          </a:p>
          <a:p>
            <a:pPr lvl="3"/>
            <a:endParaRPr lang="fr-FR" dirty="0"/>
          </a:p>
          <a:p>
            <a:pPr lvl="3"/>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32</a:t>
            </a:fld>
            <a:endParaRPr lang="fr-F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3828" y="2366721"/>
            <a:ext cx="2399180" cy="2399180"/>
          </a:xfrm>
          <a:prstGeom prst="rect">
            <a:avLst/>
          </a:prstGeom>
        </p:spPr>
      </p:pic>
      <p:sp>
        <p:nvSpPr>
          <p:cNvPr id="7" name="ZoneTexte 6"/>
          <p:cNvSpPr txBox="1"/>
          <p:nvPr/>
        </p:nvSpPr>
        <p:spPr>
          <a:xfrm>
            <a:off x="8944500" y="5107299"/>
            <a:ext cx="2664512" cy="523220"/>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Crédit photo : </a:t>
            </a:r>
            <a:r>
              <a:rPr lang="fr-FR" sz="1400" dirty="0" err="1">
                <a:latin typeface="Roboto Condensed" panose="02000000000000000000" pitchFamily="2" charset="0"/>
                <a:ea typeface="Roboto Condensed" panose="02000000000000000000" pitchFamily="2" charset="0"/>
                <a:cs typeface="Roboto Condensed" panose="02000000000000000000" pitchFamily="2" charset="0"/>
              </a:rPr>
              <a:t>Selçuk</a:t>
            </a:r>
            <a:r>
              <a:rPr lang="fr-FR" sz="1400" dirty="0">
                <a:latin typeface="Roboto Condensed" panose="02000000000000000000" pitchFamily="2" charset="0"/>
                <a:ea typeface="Roboto Condensed" panose="02000000000000000000" pitchFamily="2" charset="0"/>
                <a:cs typeface="Roboto Condensed" panose="02000000000000000000" pitchFamily="2" charset="0"/>
              </a:rPr>
              <a:t> Oral (</a:t>
            </a:r>
            <a:r>
              <a:rPr lang="fr-FR" sz="1400" dirty="0" err="1">
                <a:latin typeface="Roboto Condensed" panose="02000000000000000000" pitchFamily="2" charset="0"/>
                <a:ea typeface="Roboto Condensed" panose="02000000000000000000" pitchFamily="2" charset="0"/>
                <a:cs typeface="Roboto Condensed" panose="02000000000000000000" pitchFamily="2" charset="0"/>
                <a:hlinkClick r:id="rId5" tooltip="User:Drumex"/>
              </a:rPr>
              <a:t>drumex</a:t>
            </a:r>
            <a:r>
              <a:rPr lang="fr-FR" sz="1400" dirty="0">
                <a:latin typeface="Roboto Condensed" panose="02000000000000000000" pitchFamily="2" charset="0"/>
                <a:ea typeface="Roboto Condensed" panose="02000000000000000000" pitchFamily="2" charset="0"/>
                <a:cs typeface="Roboto Condensed" panose="02000000000000000000" pitchFamily="2" charset="0"/>
              </a:rPr>
              <a:t>)</a:t>
            </a: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Licence : </a:t>
            </a:r>
            <a:r>
              <a:rPr lang="fr-FR" sz="1400" dirty="0">
                <a:latin typeface="Roboto Condensed" panose="02000000000000000000" pitchFamily="2" charset="0"/>
                <a:ea typeface="Roboto Condensed" panose="02000000000000000000" pitchFamily="2" charset="0"/>
                <a:cs typeface="Roboto Condensed" panose="02000000000000000000" pitchFamily="2" charset="0"/>
                <a:hlinkClick r:id="rId6"/>
              </a:rPr>
              <a:t>CC BY-SA 3.0</a:t>
            </a:r>
            <a:endParaRPr lang="fr-FR" sz="1400"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ZoneTexte 7"/>
          <p:cNvSpPr txBox="1"/>
          <p:nvPr/>
        </p:nvSpPr>
        <p:spPr>
          <a:xfrm>
            <a:off x="1643243" y="6487970"/>
            <a:ext cx="4475905" cy="307777"/>
          </a:xfrm>
          <a:prstGeom prst="rect">
            <a:avLst/>
          </a:prstGeom>
          <a:noFill/>
        </p:spPr>
        <p:txBody>
          <a:bodyPr wrap="none" rtlCol="0">
            <a:spAutoFit/>
          </a:bodyPr>
          <a:lstStyle/>
          <a:p>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7"/>
              </a:rPr>
              <a:t>Le dictionnaire Larousse pour le pixel</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et </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8"/>
              </a:rPr>
              <a:t>le </a:t>
            </a:r>
            <a:r>
              <a:rPr lang="fr-FR" sz="1400" b="1" dirty="0" err="1">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hlinkClick r:id="rId8"/>
              </a:rPr>
              <a:t>lumiphore</a:t>
            </a:r>
            <a:r>
              <a:rPr lang="fr-FR" sz="1400" b="1" dirty="0">
                <a:solidFill>
                  <a:schemeClr val="accent2"/>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Tree>
    <p:extLst>
      <p:ext uri="{BB962C8B-B14F-4D97-AF65-F5344CB8AC3E}">
        <p14:creationId xmlns:p14="http://schemas.microsoft.com/office/powerpoint/2010/main" val="1295647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Les spécificités de l’image numérique (4)</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33</a:t>
            </a:fld>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66" y="2095744"/>
            <a:ext cx="1219200" cy="1219200"/>
          </a:xfrm>
          <a:prstGeom prst="rect">
            <a:avLst/>
          </a:prstGeom>
        </p:spPr>
      </p:pic>
      <p:sp>
        <p:nvSpPr>
          <p:cNvPr id="11" name="ZoneTexte 10"/>
          <p:cNvSpPr txBox="1"/>
          <p:nvPr/>
        </p:nvSpPr>
        <p:spPr>
          <a:xfrm>
            <a:off x="1864566" y="2409381"/>
            <a:ext cx="9980617" cy="830997"/>
          </a:xfrm>
          <a:prstGeom prst="rect">
            <a:avLst/>
          </a:prstGeom>
          <a:noFill/>
        </p:spPr>
        <p:txBody>
          <a:bodyPr wrap="none" rtlCol="0">
            <a:spAutoFit/>
          </a:bodyPr>
          <a:lstStyle/>
          <a:p>
            <a:r>
              <a:rPr lang="fr-FR" sz="2400" b="1" dirty="0">
                <a:latin typeface="Batang" panose="02030600000101010101" pitchFamily="18" charset="-127"/>
                <a:ea typeface="Batang" panose="02030600000101010101" pitchFamily="18" charset="-127"/>
              </a:rPr>
              <a:t>Le pixel : unité de mesure pour la définition d’une image </a:t>
            </a:r>
            <a:br>
              <a:rPr lang="fr-FR" sz="2400" b="1" dirty="0">
                <a:latin typeface="Batang" panose="02030600000101010101" pitchFamily="18" charset="-127"/>
                <a:ea typeface="Batang" panose="02030600000101010101" pitchFamily="18" charset="-127"/>
              </a:rPr>
            </a:br>
            <a:r>
              <a:rPr lang="fr-FR" sz="2400" b="1" dirty="0">
                <a:latin typeface="Batang" panose="02030600000101010101" pitchFamily="18" charset="-127"/>
                <a:ea typeface="Batang" panose="02030600000101010101" pitchFamily="18" charset="-127"/>
              </a:rPr>
              <a:t>bitmap/matricielle et mesure informatique pour gérer la couleur</a:t>
            </a:r>
          </a:p>
        </p:txBody>
      </p:sp>
      <p:sp>
        <p:nvSpPr>
          <p:cNvPr id="13" name="ZoneTexte 12"/>
          <p:cNvSpPr txBox="1"/>
          <p:nvPr/>
        </p:nvSpPr>
        <p:spPr>
          <a:xfrm>
            <a:off x="3462518" y="6491102"/>
            <a:ext cx="5009705" cy="338554"/>
          </a:xfrm>
          <a:prstGeom prst="rect">
            <a:avLst/>
          </a:prstGeom>
          <a:noFill/>
        </p:spPr>
        <p:txBody>
          <a:bodyPr wrap="none" rtlCol="0">
            <a:spAutoFit/>
          </a:bodyPr>
          <a:lstStyle/>
          <a:p>
            <a:r>
              <a:rPr lang="fr-FR" sz="1600" b="1" dirty="0">
                <a:solidFill>
                  <a:schemeClr val="accent2"/>
                </a:solidFill>
                <a:latin typeface="Roboto" panose="02000000000000000000" pitchFamily="2" charset="0"/>
                <a:ea typeface="Roboto" panose="02000000000000000000" pitchFamily="2" charset="0"/>
                <a:cs typeface="Roboto" panose="02000000000000000000" pitchFamily="2" charset="0"/>
              </a:rPr>
              <a:t>Source : </a:t>
            </a:r>
            <a:r>
              <a:rPr lang="fr-FR" sz="1600" dirty="0">
                <a:latin typeface="Roboto" panose="02000000000000000000" pitchFamily="2" charset="0"/>
                <a:ea typeface="Roboto" panose="02000000000000000000" pitchFamily="2" charset="0"/>
                <a:cs typeface="Roboto" panose="02000000000000000000" pitchFamily="2" charset="0"/>
                <a:hlinkClick r:id="rId4"/>
              </a:rPr>
              <a:t>Propriétés et codage d'une image numérique</a:t>
            </a:r>
            <a:endParaRPr lang="fr-FR" sz="1600" b="1"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sp>
        <p:nvSpPr>
          <p:cNvPr id="14" name="Titre 6"/>
          <p:cNvSpPr txBox="1">
            <a:spLocks/>
          </p:cNvSpPr>
          <p:nvPr/>
        </p:nvSpPr>
        <p:spPr>
          <a:xfrm>
            <a:off x="483303" y="1412043"/>
            <a:ext cx="11661321" cy="6730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Hollywood Hills" panose="00000400000000000000" pitchFamily="2" charset="0"/>
                <a:ea typeface="+mj-ea"/>
                <a:cs typeface="+mj-cs"/>
              </a:defRPr>
            </a:lvl1pPr>
          </a:lstStyle>
          <a:p>
            <a:pPr marL="457200" indent="-457200">
              <a:buFont typeface="Arial" panose="020B0604020202020204" pitchFamily="34" charset="0"/>
              <a:buChar char="•"/>
            </a:pPr>
            <a:r>
              <a:rPr lang="fr-FR" sz="2800" b="1" dirty="0">
                <a:solidFill>
                  <a:schemeClr val="accent1"/>
                </a:solidFill>
                <a:latin typeface="Batang" panose="02030600000101010101" pitchFamily="18" charset="-127"/>
                <a:ea typeface="Batang" panose="02030600000101010101" pitchFamily="18" charset="-127"/>
              </a:rPr>
              <a:t>Focus sur l’image bitmap/matricielle (2)</a:t>
            </a:r>
          </a:p>
          <a:p>
            <a:pPr marL="914400" lvl="1" indent="-457200">
              <a:buFont typeface="Arial" panose="020B0604020202020204" pitchFamily="34" charset="0"/>
              <a:buChar char="•"/>
            </a:pPr>
            <a:endParaRPr lang="fr-FR" sz="200" b="1" dirty="0">
              <a:solidFill>
                <a:schemeClr val="accent1"/>
              </a:solidFill>
              <a:latin typeface="Batang" panose="02030600000101010101" pitchFamily="18" charset="-127"/>
              <a:ea typeface="Batang" panose="02030600000101010101" pitchFamily="18" charset="-127"/>
            </a:endParaRPr>
          </a:p>
          <a:p>
            <a:pPr marL="914400" lvl="1" indent="-457200">
              <a:buFont typeface="Arial" panose="020B0604020202020204" pitchFamily="34" charset="0"/>
              <a:buChar char="•"/>
            </a:pPr>
            <a:r>
              <a:rPr lang="fr-FR" sz="200" b="1" dirty="0">
                <a:solidFill>
                  <a:schemeClr val="accent1"/>
                </a:solidFill>
                <a:latin typeface="Batang" panose="02030600000101010101" pitchFamily="18" charset="-127"/>
                <a:ea typeface="Batang" panose="02030600000101010101" pitchFamily="18" charset="-127"/>
                <a:cs typeface="Roboto" panose="02000000000000000000" pitchFamily="2" charset="0"/>
              </a:rPr>
              <a:t/>
            </a:r>
            <a:br>
              <a:rPr lang="fr-FR" sz="200" b="1" dirty="0">
                <a:solidFill>
                  <a:schemeClr val="accent1"/>
                </a:solidFill>
                <a:latin typeface="Batang" panose="02030600000101010101" pitchFamily="18" charset="-127"/>
                <a:ea typeface="Batang" panose="02030600000101010101" pitchFamily="18" charset="-127"/>
                <a:cs typeface="Roboto" panose="02000000000000000000" pitchFamily="2" charset="0"/>
              </a:rPr>
            </a:br>
            <a:endParaRPr lang="fr-FR" sz="200" b="1" dirty="0">
              <a:solidFill>
                <a:schemeClr val="accent1"/>
              </a:solidFill>
              <a:latin typeface="Batang" panose="02030600000101010101" pitchFamily="18" charset="-127"/>
              <a:ea typeface="Batang" panose="02030600000101010101" pitchFamily="18" charset="-127"/>
              <a:cs typeface="Roboto" panose="02000000000000000000" pitchFamily="2" charset="0"/>
            </a:endParaRPr>
          </a:p>
        </p:txBody>
      </p:sp>
      <p:sp>
        <p:nvSpPr>
          <p:cNvPr id="3" name="ZoneTexte 2"/>
          <p:cNvSpPr txBox="1"/>
          <p:nvPr/>
        </p:nvSpPr>
        <p:spPr>
          <a:xfrm>
            <a:off x="981376" y="1919106"/>
            <a:ext cx="3791423" cy="461665"/>
          </a:xfrm>
          <a:prstGeom prst="rect">
            <a:avLst/>
          </a:prstGeom>
          <a:noFill/>
        </p:spPr>
        <p:txBody>
          <a:bodyPr wrap="none" rtlCol="0">
            <a:spAutoFit/>
          </a:bodyPr>
          <a:lstStyle/>
          <a:p>
            <a:pPr marL="285750" indent="-285750">
              <a:buFont typeface="Arial" panose="020B0604020202020204" pitchFamily="34" charset="0"/>
              <a:buChar char="•"/>
            </a:pPr>
            <a:r>
              <a:rPr lang="fr-FR" sz="2400" b="1" dirty="0">
                <a:latin typeface="Roboto" panose="02000000000000000000" pitchFamily="2" charset="0"/>
                <a:ea typeface="Roboto" panose="02000000000000000000" pitchFamily="2" charset="0"/>
              </a:rPr>
              <a:t>Caractéristiques du pixel</a:t>
            </a:r>
            <a:endParaRPr lang="fr-FR" sz="2400" b="1" dirty="0"/>
          </a:p>
        </p:txBody>
      </p:sp>
      <p:sp>
        <p:nvSpPr>
          <p:cNvPr id="7" name="ZoneTexte 6"/>
          <p:cNvSpPr txBox="1"/>
          <p:nvPr/>
        </p:nvSpPr>
        <p:spPr>
          <a:xfrm>
            <a:off x="1811375" y="3300092"/>
            <a:ext cx="9971633" cy="923330"/>
          </a:xfrm>
          <a:prstGeom prst="rect">
            <a:avLst/>
          </a:prstGeom>
          <a:noFill/>
        </p:spPr>
        <p:txBody>
          <a:bodyPr wrap="square" rtlCol="0">
            <a:spAutoFit/>
          </a:bodyPr>
          <a:lstStyle/>
          <a:p>
            <a:r>
              <a:rPr lang="fr-FR" dirty="0">
                <a:latin typeface="Roboto" panose="02000000000000000000" pitchFamily="2" charset="0"/>
                <a:ea typeface="Roboto" panose="02000000000000000000" pitchFamily="2" charset="0"/>
                <a:cs typeface="Roboto" panose="02000000000000000000" pitchFamily="2" charset="0"/>
              </a:rPr>
              <a:t>Le pixel est, à la fois, une unité de mesure servant à la définition d’une image numérique matricielle (soit sa largeur et sa hauteur) et une mesure informatique pour gérer la couleur. De ce fait, il occupe une quantité de mémoire qui varie selon le nombre de couleurs qu’il doit afficher.  </a:t>
            </a:r>
          </a:p>
        </p:txBody>
      </p:sp>
      <p:sp>
        <p:nvSpPr>
          <p:cNvPr id="15" name="ZoneTexte 14"/>
          <p:cNvSpPr txBox="1"/>
          <p:nvPr/>
        </p:nvSpPr>
        <p:spPr>
          <a:xfrm>
            <a:off x="981376" y="4159386"/>
            <a:ext cx="4575291" cy="461665"/>
          </a:xfrm>
          <a:prstGeom prst="rect">
            <a:avLst/>
          </a:prstGeom>
          <a:noFill/>
        </p:spPr>
        <p:txBody>
          <a:bodyPr wrap="none" rtlCol="0">
            <a:spAutoFit/>
          </a:bodyPr>
          <a:lstStyle/>
          <a:p>
            <a:pPr marL="285750" indent="-285750">
              <a:buFont typeface="Arial" panose="020B0604020202020204" pitchFamily="34" charset="0"/>
              <a:buChar char="•"/>
            </a:pPr>
            <a:r>
              <a:rPr lang="fr-FR" sz="2400" b="1" dirty="0">
                <a:latin typeface="Roboto" panose="02000000000000000000" pitchFamily="2" charset="0"/>
                <a:ea typeface="Roboto" panose="02000000000000000000" pitchFamily="2" charset="0"/>
              </a:rPr>
              <a:t>Profondeur de couleur du pixel</a:t>
            </a:r>
            <a:endParaRPr lang="fr-FR" sz="2400" b="1" dirty="0"/>
          </a:p>
        </p:txBody>
      </p:sp>
      <p:sp>
        <p:nvSpPr>
          <p:cNvPr id="16" name="ZoneTexte 15"/>
          <p:cNvSpPr txBox="1"/>
          <p:nvPr/>
        </p:nvSpPr>
        <p:spPr>
          <a:xfrm>
            <a:off x="1811375" y="4580252"/>
            <a:ext cx="9971633" cy="2031325"/>
          </a:xfrm>
          <a:prstGeom prst="rect">
            <a:avLst/>
          </a:prstGeom>
          <a:noFill/>
        </p:spPr>
        <p:txBody>
          <a:bodyPr wrap="square" rtlCol="0">
            <a:spAutoFit/>
          </a:bodyPr>
          <a:lstStyle/>
          <a:p>
            <a:r>
              <a:rPr lang="fr-FR" dirty="0">
                <a:latin typeface="Roboto" panose="02000000000000000000" pitchFamily="2" charset="0"/>
                <a:ea typeface="Roboto" panose="02000000000000000000" pitchFamily="2" charset="0"/>
                <a:cs typeface="Roboto" panose="02000000000000000000" pitchFamily="2" charset="0"/>
              </a:rPr>
              <a:t>Informatiquement, à la base un pixel peut avoir deux états :</a:t>
            </a:r>
          </a:p>
          <a:p>
            <a:pPr marL="285750" indent="-285750">
              <a:buFont typeface="Arial" panose="020B0604020202020204" pitchFamily="34" charset="0"/>
              <a:buChar char="•"/>
            </a:pPr>
            <a:r>
              <a:rPr lang="fr-FR" i="1" dirty="0">
                <a:latin typeface="Segoe UI" panose="020B0502040204020203" pitchFamily="34" charset="0"/>
                <a:ea typeface="Roboto" panose="02000000000000000000" pitchFamily="2" charset="0"/>
                <a:cs typeface="Segoe UI" panose="020B0502040204020203" pitchFamily="34" charset="0"/>
              </a:rPr>
              <a:t>éteint, ce qui caractérise l’absence de lumière qui se traduit en langage binaire par un 0 et une occupation mémoire de 1 bit,</a:t>
            </a:r>
          </a:p>
          <a:p>
            <a:pPr marL="285750" indent="-285750">
              <a:buFont typeface="Arial" panose="020B0604020202020204" pitchFamily="34" charset="0"/>
              <a:buChar char="•"/>
            </a:pPr>
            <a:r>
              <a:rPr lang="fr-FR" i="1" dirty="0">
                <a:latin typeface="Segoe UI" panose="020B0502040204020203" pitchFamily="34" charset="0"/>
                <a:ea typeface="Roboto" panose="02000000000000000000" pitchFamily="2" charset="0"/>
                <a:cs typeface="Segoe UI" panose="020B0502040204020203" pitchFamily="34" charset="0"/>
              </a:rPr>
              <a:t>Allumé, ce qui caractérise la présence de lumière, qui se traduit en langage binaire par un 1 et une occupation mémoire de 1 bit.</a:t>
            </a:r>
          </a:p>
          <a:p>
            <a:r>
              <a:rPr lang="fr-FR" dirty="0">
                <a:latin typeface="Roboto" panose="02000000000000000000" pitchFamily="2" charset="0"/>
                <a:ea typeface="Roboto" panose="02000000000000000000" pitchFamily="2" charset="0"/>
                <a:cs typeface="Roboto" panose="02000000000000000000" pitchFamily="2" charset="0"/>
              </a:rPr>
              <a:t>C’est le </a:t>
            </a:r>
            <a:r>
              <a:rPr lang="fr-FR" b="1" dirty="0">
                <a:latin typeface="Roboto" panose="02000000000000000000" pitchFamily="2" charset="0"/>
                <a:ea typeface="Roboto" panose="02000000000000000000" pitchFamily="2" charset="0"/>
                <a:cs typeface="Roboto" panose="02000000000000000000" pitchFamily="2" charset="0"/>
              </a:rPr>
              <a:t>codage d'une image en noir et blanc </a:t>
            </a:r>
            <a:r>
              <a:rPr lang="fr-FR" dirty="0">
                <a:latin typeface="Roboto" panose="02000000000000000000" pitchFamily="2" charset="0"/>
                <a:ea typeface="Roboto" panose="02000000000000000000" pitchFamily="2" charset="0"/>
                <a:cs typeface="Roboto" panose="02000000000000000000" pitchFamily="2" charset="0"/>
              </a:rPr>
              <a:t>: chaque pixel est soit noir, soit blanc. Il faut donc un bit pour coder un pixel.</a:t>
            </a:r>
          </a:p>
        </p:txBody>
      </p:sp>
    </p:spTree>
    <p:extLst>
      <p:ext uri="{BB962C8B-B14F-4D97-AF65-F5344CB8AC3E}">
        <p14:creationId xmlns:p14="http://schemas.microsoft.com/office/powerpoint/2010/main" val="2702400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Les spécificités de l’image numérique (5)</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34</a:t>
            </a:fld>
            <a:endParaRPr lang="fr-FR"/>
          </a:p>
        </p:txBody>
      </p:sp>
      <p:sp>
        <p:nvSpPr>
          <p:cNvPr id="14" name="Titre 6"/>
          <p:cNvSpPr txBox="1">
            <a:spLocks/>
          </p:cNvSpPr>
          <p:nvPr/>
        </p:nvSpPr>
        <p:spPr>
          <a:xfrm>
            <a:off x="483303" y="1412043"/>
            <a:ext cx="11661321" cy="6730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Hollywood Hills" panose="00000400000000000000" pitchFamily="2" charset="0"/>
                <a:ea typeface="+mj-ea"/>
                <a:cs typeface="+mj-cs"/>
              </a:defRPr>
            </a:lvl1pPr>
          </a:lstStyle>
          <a:p>
            <a:pPr marL="457200" indent="-457200">
              <a:buFont typeface="Arial" panose="020B0604020202020204" pitchFamily="34" charset="0"/>
              <a:buChar char="•"/>
            </a:pPr>
            <a:r>
              <a:rPr lang="fr-FR" sz="2800" b="1" dirty="0">
                <a:solidFill>
                  <a:schemeClr val="accent1"/>
                </a:solidFill>
                <a:latin typeface="Batang" panose="02030600000101010101" pitchFamily="18" charset="-127"/>
                <a:ea typeface="Batang" panose="02030600000101010101" pitchFamily="18" charset="-127"/>
              </a:rPr>
              <a:t>Focus sur l’image bitmap/matricielle (3)</a:t>
            </a:r>
          </a:p>
          <a:p>
            <a:pPr marL="914400" lvl="1" indent="-457200">
              <a:buFont typeface="Arial" panose="020B0604020202020204" pitchFamily="34" charset="0"/>
              <a:buChar char="•"/>
            </a:pPr>
            <a:endParaRPr lang="fr-FR" sz="200" b="1" dirty="0">
              <a:solidFill>
                <a:schemeClr val="accent1"/>
              </a:solidFill>
              <a:latin typeface="Batang" panose="02030600000101010101" pitchFamily="18" charset="-127"/>
              <a:ea typeface="Batang" panose="02030600000101010101" pitchFamily="18" charset="-127"/>
            </a:endParaRPr>
          </a:p>
          <a:p>
            <a:pPr marL="914400" lvl="1" indent="-457200">
              <a:buFont typeface="Arial" panose="020B0604020202020204" pitchFamily="34" charset="0"/>
              <a:buChar char="•"/>
            </a:pPr>
            <a:r>
              <a:rPr lang="fr-FR" sz="200" b="1" dirty="0">
                <a:solidFill>
                  <a:schemeClr val="accent1"/>
                </a:solidFill>
                <a:latin typeface="Batang" panose="02030600000101010101" pitchFamily="18" charset="-127"/>
                <a:ea typeface="Batang" panose="02030600000101010101" pitchFamily="18" charset="-127"/>
                <a:cs typeface="Roboto" panose="02000000000000000000" pitchFamily="2" charset="0"/>
              </a:rPr>
              <a:t/>
            </a:r>
            <a:br>
              <a:rPr lang="fr-FR" sz="200" b="1" dirty="0">
                <a:solidFill>
                  <a:schemeClr val="accent1"/>
                </a:solidFill>
                <a:latin typeface="Batang" panose="02030600000101010101" pitchFamily="18" charset="-127"/>
                <a:ea typeface="Batang" panose="02030600000101010101" pitchFamily="18" charset="-127"/>
                <a:cs typeface="Roboto" panose="02000000000000000000" pitchFamily="2" charset="0"/>
              </a:rPr>
            </a:br>
            <a:endParaRPr lang="fr-FR" sz="200" b="1" dirty="0">
              <a:solidFill>
                <a:schemeClr val="accent1"/>
              </a:solidFill>
              <a:latin typeface="Batang" panose="02030600000101010101" pitchFamily="18" charset="-127"/>
              <a:ea typeface="Batang" panose="02030600000101010101" pitchFamily="18" charset="-127"/>
              <a:cs typeface="Roboto" panose="02000000000000000000" pitchFamily="2" charset="0"/>
            </a:endParaRPr>
          </a:p>
        </p:txBody>
      </p:sp>
      <p:sp>
        <p:nvSpPr>
          <p:cNvPr id="15" name="ZoneTexte 14"/>
          <p:cNvSpPr txBox="1"/>
          <p:nvPr/>
        </p:nvSpPr>
        <p:spPr>
          <a:xfrm>
            <a:off x="981376" y="1873386"/>
            <a:ext cx="5028941" cy="461665"/>
          </a:xfrm>
          <a:prstGeom prst="rect">
            <a:avLst/>
          </a:prstGeom>
          <a:noFill/>
        </p:spPr>
        <p:txBody>
          <a:bodyPr wrap="none" rtlCol="0">
            <a:spAutoFit/>
          </a:bodyPr>
          <a:lstStyle/>
          <a:p>
            <a:pPr marL="285750" indent="-285750">
              <a:buFont typeface="Arial" panose="020B0604020202020204" pitchFamily="34" charset="0"/>
              <a:buChar char="•"/>
            </a:pPr>
            <a:r>
              <a:rPr lang="fr-FR" sz="2400" b="1" dirty="0">
                <a:latin typeface="Roboto" panose="02000000000000000000" pitchFamily="2" charset="0"/>
                <a:ea typeface="Roboto" panose="02000000000000000000" pitchFamily="2" charset="0"/>
              </a:rPr>
              <a:t>Profondeur de couleur du pixel (2)</a:t>
            </a:r>
            <a:endParaRPr lang="fr-FR" sz="2400" b="1" dirty="0"/>
          </a:p>
        </p:txBody>
      </p:sp>
      <p:sp>
        <p:nvSpPr>
          <p:cNvPr id="16" name="ZoneTexte 15"/>
          <p:cNvSpPr txBox="1"/>
          <p:nvPr/>
        </p:nvSpPr>
        <p:spPr>
          <a:xfrm>
            <a:off x="2922575" y="2298550"/>
            <a:ext cx="9222049" cy="3293209"/>
          </a:xfrm>
          <a:prstGeom prst="rect">
            <a:avLst/>
          </a:prstGeom>
          <a:noFill/>
        </p:spPr>
        <p:txBody>
          <a:bodyPr wrap="square" rtlCol="0">
            <a:spAutoFit/>
          </a:bodyPr>
          <a:lstStyle/>
          <a:p>
            <a:r>
              <a:rPr lang="fr-FR" sz="1600" dirty="0">
                <a:latin typeface="Roboto" panose="02000000000000000000" pitchFamily="2" charset="0"/>
                <a:ea typeface="Roboto" panose="02000000000000000000" pitchFamily="2" charset="0"/>
                <a:cs typeface="Roboto" panose="02000000000000000000" pitchFamily="2" charset="0"/>
              </a:rPr>
              <a:t>Les autres codages :</a:t>
            </a:r>
          </a:p>
          <a:p>
            <a:pPr marL="285750"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 </a:t>
            </a:r>
            <a:r>
              <a:rPr lang="fr-FR" sz="1600" i="1" dirty="0">
                <a:latin typeface="Segoe UI" panose="020B0502040204020203" pitchFamily="34" charset="0"/>
                <a:ea typeface="Roboto" panose="02000000000000000000" pitchFamily="2" charset="0"/>
                <a:cs typeface="Segoe UI" panose="020B0502040204020203" pitchFamily="34" charset="0"/>
              </a:rPr>
              <a:t>Codage d'une image en niveaux de gris</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Allumé, ce qui caractérise la présence de lumière, qui se traduit en langage binaire par : </a:t>
            </a:r>
            <a:br>
              <a:rPr lang="fr-FR" sz="1600" dirty="0">
                <a:latin typeface="Roboto" panose="02000000000000000000" pitchFamily="2" charset="0"/>
                <a:ea typeface="Roboto" panose="02000000000000000000" pitchFamily="2" charset="0"/>
                <a:cs typeface="Roboto" panose="02000000000000000000" pitchFamily="2" charset="0"/>
              </a:rPr>
            </a:br>
            <a:r>
              <a:rPr lang="fr-FR" sz="1600" dirty="0">
                <a:latin typeface="Roboto" panose="02000000000000000000" pitchFamily="2" charset="0"/>
                <a:ea typeface="Roboto" panose="02000000000000000000" pitchFamily="2" charset="0"/>
                <a:cs typeface="Roboto" panose="02000000000000000000" pitchFamily="2" charset="0"/>
              </a:rPr>
              <a:t>00 =&gt; pas de lumière (noir)</a:t>
            </a:r>
          </a:p>
          <a:p>
            <a:pPr lvl="1"/>
            <a:r>
              <a:rPr lang="fr-FR" sz="1600" dirty="0">
                <a:latin typeface="Roboto" panose="02000000000000000000" pitchFamily="2" charset="0"/>
                <a:ea typeface="Roboto" panose="02000000000000000000" pitchFamily="2" charset="0"/>
                <a:cs typeface="Roboto" panose="02000000000000000000" pitchFamily="2" charset="0"/>
              </a:rPr>
              <a:t>     01 =&gt; un peu de lumière (gris foncé)</a:t>
            </a:r>
          </a:p>
          <a:p>
            <a:pPr lvl="1"/>
            <a:r>
              <a:rPr lang="fr-FR" sz="1600" dirty="0">
                <a:latin typeface="Roboto" panose="02000000000000000000" pitchFamily="2" charset="0"/>
                <a:ea typeface="Roboto" panose="02000000000000000000" pitchFamily="2" charset="0"/>
                <a:cs typeface="Roboto" panose="02000000000000000000" pitchFamily="2" charset="0"/>
              </a:rPr>
              <a:t>     10 =&gt; lumière forte (gris clair)</a:t>
            </a:r>
          </a:p>
          <a:p>
            <a:pPr lvl="1"/>
            <a:r>
              <a:rPr lang="fr-FR" sz="1600" dirty="0">
                <a:latin typeface="Roboto" panose="02000000000000000000" pitchFamily="2" charset="0"/>
                <a:ea typeface="Roboto" panose="02000000000000000000" pitchFamily="2" charset="0"/>
                <a:cs typeface="Roboto" panose="02000000000000000000" pitchFamily="2" charset="0"/>
              </a:rPr>
              <a:t>     11 =&gt; lumière absolue (blanc)</a:t>
            </a:r>
          </a:p>
          <a:p>
            <a:pPr lvl="1"/>
            <a:r>
              <a:rPr lang="fr-FR" sz="1600" dirty="0">
                <a:latin typeface="Roboto" panose="02000000000000000000" pitchFamily="2" charset="0"/>
                <a:ea typeface="Roboto" panose="02000000000000000000" pitchFamily="2" charset="0"/>
                <a:cs typeface="Roboto" panose="02000000000000000000" pitchFamily="2" charset="0"/>
              </a:rPr>
              <a:t>Soit un codage sur 2 bits par pixel pour couvrir les quatre possibilités et ainsi de suite …</a:t>
            </a:r>
          </a:p>
          <a:p>
            <a:pPr marL="285750" indent="-285750">
              <a:buFont typeface="Arial" panose="020B0604020202020204" pitchFamily="34" charset="0"/>
              <a:buChar char="•"/>
            </a:pPr>
            <a:r>
              <a:rPr lang="fr-FR" sz="1600" i="1" dirty="0">
                <a:latin typeface="Segoe UI" panose="020B0502040204020203" pitchFamily="34" charset="0"/>
                <a:ea typeface="Roboto" panose="02000000000000000000" pitchFamily="2" charset="0"/>
                <a:cs typeface="Segoe UI" panose="020B0502040204020203" pitchFamily="34" charset="0"/>
              </a:rPr>
              <a:t>Codage pour le RVB 8 bits pour 256 couleurs (soit 1 octet)</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Cette profondeur permet de couvrir  2</a:t>
            </a:r>
            <a:r>
              <a:rPr lang="fr-FR" sz="1600" baseline="30000" dirty="0">
                <a:latin typeface="Roboto" panose="02000000000000000000" pitchFamily="2" charset="0"/>
                <a:ea typeface="Roboto" panose="02000000000000000000" pitchFamily="2" charset="0"/>
                <a:cs typeface="Roboto" panose="02000000000000000000" pitchFamily="2" charset="0"/>
              </a:rPr>
              <a:t>8 </a:t>
            </a:r>
            <a:r>
              <a:rPr lang="fr-FR" sz="1600" dirty="0">
                <a:latin typeface="Roboto" panose="02000000000000000000" pitchFamily="2" charset="0"/>
                <a:ea typeface="Roboto" panose="02000000000000000000" pitchFamily="2" charset="0"/>
                <a:cs typeface="Roboto" panose="02000000000000000000" pitchFamily="2" charset="0"/>
              </a:rPr>
              <a:t> nuances soit 256 couleurs ou nuances de gris.</a:t>
            </a:r>
          </a:p>
          <a:p>
            <a:pPr lvl="1"/>
            <a:r>
              <a:rPr lang="fr-FR" sz="1600" i="1" dirty="0">
                <a:latin typeface="Roboto" panose="02000000000000000000" pitchFamily="2" charset="0"/>
                <a:ea typeface="Roboto" panose="02000000000000000000" pitchFamily="2" charset="0"/>
                <a:cs typeface="Roboto" panose="02000000000000000000" pitchFamily="2" charset="0"/>
              </a:rPr>
              <a:t>      En terme de poids (ou volume), un fichier  de 500 px X 500 px soit  250 000 octets soit</a:t>
            </a:r>
            <a:br>
              <a:rPr lang="fr-FR" sz="1600" i="1" dirty="0">
                <a:latin typeface="Roboto" panose="02000000000000000000" pitchFamily="2" charset="0"/>
                <a:ea typeface="Roboto" panose="02000000000000000000" pitchFamily="2" charset="0"/>
                <a:cs typeface="Roboto" panose="02000000000000000000" pitchFamily="2" charset="0"/>
              </a:rPr>
            </a:br>
            <a:r>
              <a:rPr lang="fr-FR" sz="1600" i="1" dirty="0">
                <a:latin typeface="Roboto" panose="02000000000000000000" pitchFamily="2" charset="0"/>
                <a:ea typeface="Roboto" panose="02000000000000000000" pitchFamily="2" charset="0"/>
                <a:cs typeface="Roboto" panose="02000000000000000000" pitchFamily="2" charset="0"/>
              </a:rPr>
              <a:t>      aussi  250 000 octets (environ 250 Ko).</a:t>
            </a:r>
          </a:p>
          <a:p>
            <a:pPr marL="285750" indent="-285750">
              <a:buFont typeface="Arial" panose="020B0604020202020204" pitchFamily="34" charset="0"/>
              <a:buChar char="•"/>
            </a:pPr>
            <a:r>
              <a:rPr lang="fr-FR" sz="1600" i="1" dirty="0">
                <a:latin typeface="Roboto" panose="02000000000000000000" pitchFamily="2" charset="0"/>
                <a:ea typeface="Roboto" panose="02000000000000000000" pitchFamily="2" charset="0"/>
                <a:cs typeface="Roboto" panose="02000000000000000000" pitchFamily="2" charset="0"/>
              </a:rPr>
              <a:t>Codage  </a:t>
            </a:r>
            <a:r>
              <a:rPr lang="fr-FR" sz="1600" i="1" dirty="0">
                <a:latin typeface="Segoe UI" panose="020B0502040204020203" pitchFamily="34" charset="0"/>
                <a:ea typeface="Roboto" panose="02000000000000000000" pitchFamily="2" charset="0"/>
                <a:cs typeface="Segoe UI" panose="020B0502040204020203" pitchFamily="34" charset="0"/>
              </a:rPr>
              <a:t>65536 couleurs (« milliers de couleurs ») = 16 bits</a:t>
            </a:r>
          </a:p>
        </p:txBody>
      </p:sp>
      <p:sp>
        <p:nvSpPr>
          <p:cNvPr id="17" name="ZoneTexte 16"/>
          <p:cNvSpPr txBox="1"/>
          <p:nvPr/>
        </p:nvSpPr>
        <p:spPr>
          <a:xfrm>
            <a:off x="3462518" y="6430142"/>
            <a:ext cx="5009705" cy="338554"/>
          </a:xfrm>
          <a:prstGeom prst="rect">
            <a:avLst/>
          </a:prstGeom>
          <a:noFill/>
        </p:spPr>
        <p:txBody>
          <a:bodyPr wrap="none" rtlCol="0">
            <a:spAutoFit/>
          </a:bodyPr>
          <a:lstStyle/>
          <a:p>
            <a:r>
              <a:rPr lang="fr-FR" sz="1600" b="1" dirty="0">
                <a:solidFill>
                  <a:schemeClr val="accent2"/>
                </a:solidFill>
                <a:latin typeface="Roboto" panose="02000000000000000000" pitchFamily="2" charset="0"/>
                <a:ea typeface="Roboto" panose="02000000000000000000" pitchFamily="2" charset="0"/>
                <a:cs typeface="Roboto" panose="02000000000000000000" pitchFamily="2" charset="0"/>
              </a:rPr>
              <a:t>Source : </a:t>
            </a:r>
            <a:r>
              <a:rPr lang="fr-FR" sz="1600" dirty="0">
                <a:latin typeface="Roboto" panose="02000000000000000000" pitchFamily="2" charset="0"/>
                <a:ea typeface="Roboto" panose="02000000000000000000" pitchFamily="2" charset="0"/>
                <a:cs typeface="Roboto" panose="02000000000000000000" pitchFamily="2" charset="0"/>
                <a:hlinkClick r:id="rId3"/>
              </a:rPr>
              <a:t>Propriétés et codage d'une image numérique</a:t>
            </a:r>
            <a:endParaRPr lang="fr-FR" sz="1600" b="1"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sp>
        <p:nvSpPr>
          <p:cNvPr id="6" name="ZoneTexte 5"/>
          <p:cNvSpPr txBox="1"/>
          <p:nvPr/>
        </p:nvSpPr>
        <p:spPr>
          <a:xfrm>
            <a:off x="1386840" y="6019800"/>
            <a:ext cx="6010813" cy="646331"/>
          </a:xfrm>
          <a:prstGeom prst="rect">
            <a:avLst/>
          </a:prstGeom>
          <a:noFill/>
        </p:spPr>
        <p:txBody>
          <a:bodyPr wrap="none" rtlCol="0">
            <a:spAutoFit/>
          </a:bodyPr>
          <a:lstStyle/>
          <a:p>
            <a:r>
              <a:rPr lang="fr-FR" dirty="0">
                <a:hlinkClick r:id="rId4" action="ppaction://hlinksldjump"/>
              </a:rPr>
              <a:t>Tableau complet des Ratio bits par pixel // nombre de couleurs</a:t>
            </a:r>
            <a:endParaRPr lang="fr-FR" dirty="0"/>
          </a:p>
          <a:p>
            <a:endParaRPr lang="fr-FR" dirty="0"/>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3" y="2764144"/>
            <a:ext cx="3397391" cy="2555481"/>
          </a:xfrm>
          <a:prstGeom prst="rect">
            <a:avLst/>
          </a:prstGeom>
        </p:spPr>
      </p:pic>
      <p:sp>
        <p:nvSpPr>
          <p:cNvPr id="11" name="ZoneTexte 10"/>
          <p:cNvSpPr txBox="1"/>
          <p:nvPr/>
        </p:nvSpPr>
        <p:spPr>
          <a:xfrm>
            <a:off x="40292" y="3206158"/>
            <a:ext cx="2772355" cy="1492716"/>
          </a:xfrm>
          <a:prstGeom prst="rect">
            <a:avLst/>
          </a:prstGeom>
          <a:noFill/>
        </p:spPr>
        <p:txBody>
          <a:bodyPr wrap="square" rtlCol="0">
            <a:spAutoFit/>
          </a:bodyPr>
          <a:lstStyle/>
          <a:p>
            <a:r>
              <a:rPr lang="fr-FR" sz="13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1bit = permet de stocker 2 états; (0 ou 1) = 2</a:t>
            </a:r>
            <a:r>
              <a:rPr lang="fr-FR" sz="1300" baseline="300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1</a:t>
            </a:r>
            <a:endParaRPr lang="fr-FR" sz="13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endParaRPr>
          </a:p>
          <a:p>
            <a:r>
              <a:rPr lang="fr-FR" sz="13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2bits = permet de stocker 4 états, = 2</a:t>
            </a:r>
            <a:r>
              <a:rPr lang="fr-FR" sz="1300" baseline="300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2</a:t>
            </a:r>
            <a:r>
              <a:rPr lang="fr-FR" sz="13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p>
          <a:p>
            <a:r>
              <a:rPr lang="fr-FR" sz="13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4bits = permet de stocker 16 états, = 2</a:t>
            </a:r>
            <a:r>
              <a:rPr lang="fr-FR" sz="1300" baseline="300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4</a:t>
            </a:r>
            <a:r>
              <a:rPr lang="fr-FR" sz="13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p>
          <a:p>
            <a:r>
              <a:rPr lang="fr-FR" sz="13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8bits = permet de stocker 256 états, = 2</a:t>
            </a:r>
            <a:r>
              <a:rPr lang="fr-FR" sz="1300" baseline="300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8</a:t>
            </a:r>
            <a:r>
              <a:rPr lang="fr-FR" sz="13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p>
          <a:p>
            <a:r>
              <a:rPr lang="fr-FR" sz="13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etc...</a:t>
            </a:r>
          </a:p>
        </p:txBody>
      </p:sp>
    </p:spTree>
    <p:extLst>
      <p:ext uri="{BB962C8B-B14F-4D97-AF65-F5344CB8AC3E}">
        <p14:creationId xmlns:p14="http://schemas.microsoft.com/office/powerpoint/2010/main" val="490504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Les spécificités de l’image numérique (6)</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35</a:t>
            </a:fld>
            <a:endParaRPr lang="fr-FR"/>
          </a:p>
        </p:txBody>
      </p:sp>
      <p:sp>
        <p:nvSpPr>
          <p:cNvPr id="14" name="Titre 6"/>
          <p:cNvSpPr txBox="1">
            <a:spLocks/>
          </p:cNvSpPr>
          <p:nvPr/>
        </p:nvSpPr>
        <p:spPr>
          <a:xfrm>
            <a:off x="483303" y="1412043"/>
            <a:ext cx="11661321" cy="6730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Hollywood Hills" panose="00000400000000000000" pitchFamily="2" charset="0"/>
                <a:ea typeface="+mj-ea"/>
                <a:cs typeface="+mj-cs"/>
              </a:defRPr>
            </a:lvl1pPr>
          </a:lstStyle>
          <a:p>
            <a:pPr marL="457200" indent="-457200">
              <a:buFont typeface="Arial" panose="020B0604020202020204" pitchFamily="34" charset="0"/>
              <a:buChar char="•"/>
            </a:pPr>
            <a:r>
              <a:rPr lang="fr-FR" sz="2800" b="1" dirty="0">
                <a:solidFill>
                  <a:schemeClr val="accent1"/>
                </a:solidFill>
                <a:latin typeface="Batang" panose="02030600000101010101" pitchFamily="18" charset="-127"/>
                <a:ea typeface="Batang" panose="02030600000101010101" pitchFamily="18" charset="-127"/>
              </a:rPr>
              <a:t>Focus sur l’image bitmap/matricielle (4)</a:t>
            </a:r>
          </a:p>
          <a:p>
            <a:pPr marL="914400" lvl="1" indent="-457200">
              <a:buFont typeface="Arial" panose="020B0604020202020204" pitchFamily="34" charset="0"/>
              <a:buChar char="•"/>
            </a:pPr>
            <a:endParaRPr lang="fr-FR" sz="200" b="1" dirty="0">
              <a:solidFill>
                <a:schemeClr val="accent1"/>
              </a:solidFill>
              <a:latin typeface="Batang" panose="02030600000101010101" pitchFamily="18" charset="-127"/>
              <a:ea typeface="Batang" panose="02030600000101010101" pitchFamily="18" charset="-127"/>
            </a:endParaRPr>
          </a:p>
          <a:p>
            <a:pPr marL="914400" lvl="1" indent="-457200">
              <a:buFont typeface="Arial" panose="020B0604020202020204" pitchFamily="34" charset="0"/>
              <a:buChar char="•"/>
            </a:pPr>
            <a:r>
              <a:rPr lang="fr-FR" sz="200" b="1" dirty="0">
                <a:solidFill>
                  <a:schemeClr val="accent1"/>
                </a:solidFill>
                <a:latin typeface="Batang" panose="02030600000101010101" pitchFamily="18" charset="-127"/>
                <a:ea typeface="Batang" panose="02030600000101010101" pitchFamily="18" charset="-127"/>
                <a:cs typeface="Roboto" panose="02000000000000000000" pitchFamily="2" charset="0"/>
              </a:rPr>
              <a:t/>
            </a:r>
            <a:br>
              <a:rPr lang="fr-FR" sz="200" b="1" dirty="0">
                <a:solidFill>
                  <a:schemeClr val="accent1"/>
                </a:solidFill>
                <a:latin typeface="Batang" panose="02030600000101010101" pitchFamily="18" charset="-127"/>
                <a:ea typeface="Batang" panose="02030600000101010101" pitchFamily="18" charset="-127"/>
                <a:cs typeface="Roboto" panose="02000000000000000000" pitchFamily="2" charset="0"/>
              </a:rPr>
            </a:br>
            <a:endParaRPr lang="fr-FR" sz="200" b="1" dirty="0">
              <a:solidFill>
                <a:schemeClr val="accent1"/>
              </a:solidFill>
              <a:latin typeface="Batang" panose="02030600000101010101" pitchFamily="18" charset="-127"/>
              <a:ea typeface="Batang" panose="02030600000101010101" pitchFamily="18" charset="-127"/>
              <a:cs typeface="Roboto" panose="02000000000000000000" pitchFamily="2" charset="0"/>
            </a:endParaRPr>
          </a:p>
        </p:txBody>
      </p:sp>
      <p:sp>
        <p:nvSpPr>
          <p:cNvPr id="15" name="ZoneTexte 14"/>
          <p:cNvSpPr txBox="1"/>
          <p:nvPr/>
        </p:nvSpPr>
        <p:spPr>
          <a:xfrm>
            <a:off x="981376" y="1888626"/>
            <a:ext cx="5028941" cy="461665"/>
          </a:xfrm>
          <a:prstGeom prst="rect">
            <a:avLst/>
          </a:prstGeom>
          <a:noFill/>
        </p:spPr>
        <p:txBody>
          <a:bodyPr wrap="none" rtlCol="0">
            <a:spAutoFit/>
          </a:bodyPr>
          <a:lstStyle/>
          <a:p>
            <a:pPr marL="285750" indent="-285750">
              <a:buFont typeface="Arial" panose="020B0604020202020204" pitchFamily="34" charset="0"/>
              <a:buChar char="•"/>
            </a:pPr>
            <a:r>
              <a:rPr lang="fr-FR" sz="2400" b="1" dirty="0">
                <a:latin typeface="Roboto" panose="02000000000000000000" pitchFamily="2" charset="0"/>
                <a:ea typeface="Roboto" panose="02000000000000000000" pitchFamily="2" charset="0"/>
              </a:rPr>
              <a:t>Profondeur de couleur du pixel (3)</a:t>
            </a:r>
            <a:endParaRPr lang="fr-FR" sz="2400" b="1" dirty="0"/>
          </a:p>
        </p:txBody>
      </p:sp>
      <p:sp>
        <p:nvSpPr>
          <p:cNvPr id="16" name="ZoneTexte 15"/>
          <p:cNvSpPr txBox="1"/>
          <p:nvPr/>
        </p:nvSpPr>
        <p:spPr>
          <a:xfrm>
            <a:off x="1310641" y="2298550"/>
            <a:ext cx="10472368" cy="3970318"/>
          </a:xfrm>
          <a:prstGeom prst="rect">
            <a:avLst/>
          </a:prstGeom>
          <a:noFill/>
        </p:spPr>
        <p:txBody>
          <a:bodyPr wrap="square" rtlCol="0">
            <a:spAutoFit/>
          </a:bodyPr>
          <a:lstStyle/>
          <a:p>
            <a:r>
              <a:rPr lang="fr-FR" dirty="0">
                <a:latin typeface="Roboto" panose="02000000000000000000" pitchFamily="2" charset="0"/>
                <a:ea typeface="Roboto" panose="02000000000000000000" pitchFamily="2" charset="0"/>
                <a:cs typeface="Roboto" panose="02000000000000000000" pitchFamily="2" charset="0"/>
              </a:rPr>
              <a:t>Le codage actuel standard </a:t>
            </a:r>
          </a:p>
          <a:p>
            <a:pPr marL="285750" indent="-285750">
              <a:buFont typeface="Arial" panose="020B0604020202020204" pitchFamily="34" charset="0"/>
              <a:buChar char="•"/>
            </a:pPr>
            <a:r>
              <a:rPr lang="fr-FR" i="1" dirty="0">
                <a:latin typeface="Segoe UI" panose="020B0502040204020203" pitchFamily="34" charset="0"/>
                <a:ea typeface="Roboto" panose="02000000000000000000" pitchFamily="2" charset="0"/>
                <a:cs typeface="Segoe UI" panose="020B0502040204020203" pitchFamily="34" charset="0"/>
              </a:rPr>
              <a:t>Codage d’une image en couleurs 24 bits (« </a:t>
            </a:r>
            <a:r>
              <a:rPr lang="fr-FR" i="1" dirty="0" err="1">
                <a:latin typeface="Segoe UI" panose="020B0502040204020203" pitchFamily="34" charset="0"/>
                <a:ea typeface="Roboto" panose="02000000000000000000" pitchFamily="2" charset="0"/>
                <a:cs typeface="Segoe UI" panose="020B0502040204020203" pitchFamily="34" charset="0"/>
              </a:rPr>
              <a:t>True</a:t>
            </a:r>
            <a:r>
              <a:rPr lang="fr-FR" i="1" dirty="0">
                <a:latin typeface="Segoe UI" panose="020B0502040204020203" pitchFamily="34" charset="0"/>
                <a:ea typeface="Roboto" panose="02000000000000000000" pitchFamily="2" charset="0"/>
                <a:cs typeface="Segoe UI" panose="020B0502040204020203" pitchFamily="34" charset="0"/>
              </a:rPr>
              <a:t> </a:t>
            </a:r>
            <a:r>
              <a:rPr lang="fr-FR" i="1" dirty="0" err="1">
                <a:latin typeface="Segoe UI" panose="020B0502040204020203" pitchFamily="34" charset="0"/>
                <a:ea typeface="Roboto" panose="02000000000000000000" pitchFamily="2" charset="0"/>
                <a:cs typeface="Segoe UI" panose="020B0502040204020203" pitchFamily="34" charset="0"/>
              </a:rPr>
              <a:t>colors</a:t>
            </a:r>
            <a:r>
              <a:rPr lang="fr-FR" i="1" dirty="0">
                <a:latin typeface="Segoe UI" panose="020B0502040204020203" pitchFamily="34" charset="0"/>
                <a:ea typeface="Roboto" panose="02000000000000000000" pitchFamily="2" charset="0"/>
                <a:cs typeface="Segoe UI" panose="020B0502040204020203" pitchFamily="34" charset="0"/>
              </a:rPr>
              <a:t> »)</a:t>
            </a:r>
          </a:p>
          <a:p>
            <a:r>
              <a:rPr lang="fr-FR" dirty="0">
                <a:latin typeface="Roboto" panose="02000000000000000000" pitchFamily="2" charset="0"/>
                <a:ea typeface="Roboto" panose="02000000000000000000" pitchFamily="2" charset="0"/>
                <a:cs typeface="Roboto" panose="02000000000000000000" pitchFamily="2" charset="0"/>
              </a:rPr>
              <a:t>      Chaque couche (R/V/B) est codée sur 24 bits soit 24/8 = 3 octets.</a:t>
            </a:r>
          </a:p>
          <a:p>
            <a:pPr lvl="1"/>
            <a:r>
              <a:rPr lang="fr-FR" i="1" dirty="0">
                <a:latin typeface="Roboto" panose="02000000000000000000" pitchFamily="2" charset="0"/>
                <a:ea typeface="Roboto" panose="02000000000000000000" pitchFamily="2" charset="0"/>
                <a:cs typeface="Roboto" panose="02000000000000000000" pitchFamily="2" charset="0"/>
              </a:rPr>
              <a:t>      En terme de poids (ou volume), un fichier  de 500 px X 500 px soit  250 000 pixels  pèse </a:t>
            </a:r>
          </a:p>
          <a:p>
            <a:pPr lvl="1"/>
            <a:r>
              <a:rPr lang="fr-FR" i="1" dirty="0">
                <a:latin typeface="Roboto" panose="02000000000000000000" pitchFamily="2" charset="0"/>
                <a:ea typeface="Roboto" panose="02000000000000000000" pitchFamily="2" charset="0"/>
                <a:cs typeface="Roboto" panose="02000000000000000000" pitchFamily="2" charset="0"/>
              </a:rPr>
              <a:t>      3 octets X 250 000 fois soit  750 000 octets (environ 750 Ko) </a:t>
            </a:r>
            <a:r>
              <a:rPr lang="fr-FR" dirty="0">
                <a:latin typeface="Roboto" panose="02000000000000000000" pitchFamily="2" charset="0"/>
                <a:ea typeface="Roboto" panose="02000000000000000000" pitchFamily="2" charset="0"/>
                <a:cs typeface="Roboto" panose="02000000000000000000" pitchFamily="2" charset="0"/>
              </a:rPr>
              <a:t>Ce codage permet l’affichage des 3 couleurs primaires + les 3 couleurs secondaires + le noir et le blanc, comme suit :</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du noir si aucune couleur n’est présente,</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du rouge si seulement le rouge est présent,</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du vert si seulement le vert est présent,</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du bleu si seulement le bleu est présent,</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du jaune si on additionne le rouge et le vert,</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du cyan si on additionne du bleu et du vert,</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du magenta si on additionne du rouge et du bleu,</a:t>
            </a:r>
          </a:p>
          <a:p>
            <a:pPr marL="742950" lvl="1" indent="-285750">
              <a:buFont typeface="Arial" panose="020B0604020202020204" pitchFamily="34" charset="0"/>
              <a:buChar char="•"/>
            </a:pPr>
            <a:r>
              <a:rPr lang="fr-FR" sz="1600" dirty="0">
                <a:latin typeface="Roboto" panose="02000000000000000000" pitchFamily="2" charset="0"/>
                <a:ea typeface="Roboto" panose="02000000000000000000" pitchFamily="2" charset="0"/>
                <a:cs typeface="Roboto" panose="02000000000000000000" pitchFamily="2" charset="0"/>
              </a:rPr>
              <a:t>du blanc si on additionne du rouge, du vert et du bleu.</a:t>
            </a:r>
          </a:p>
          <a:p>
            <a:pPr lvl="1"/>
            <a:r>
              <a:rPr lang="fr-FR" sz="1600" dirty="0">
                <a:latin typeface="Roboto" panose="02000000000000000000" pitchFamily="2" charset="0"/>
                <a:ea typeface="Roboto" panose="02000000000000000000" pitchFamily="2" charset="0"/>
                <a:cs typeface="Roboto" panose="02000000000000000000" pitchFamily="2" charset="0"/>
              </a:rPr>
              <a:t>La gestion de la translucidité est également possible.</a:t>
            </a:r>
          </a:p>
        </p:txBody>
      </p:sp>
      <p:sp>
        <p:nvSpPr>
          <p:cNvPr id="17" name="ZoneTexte 16"/>
          <p:cNvSpPr txBox="1"/>
          <p:nvPr/>
        </p:nvSpPr>
        <p:spPr>
          <a:xfrm>
            <a:off x="2225147" y="6495138"/>
            <a:ext cx="9284914" cy="338554"/>
          </a:xfrm>
          <a:prstGeom prst="rect">
            <a:avLst/>
          </a:prstGeom>
          <a:noFill/>
        </p:spPr>
        <p:txBody>
          <a:bodyPr wrap="none" rtlCol="0">
            <a:spAutoFit/>
          </a:bodyPr>
          <a:lstStyle/>
          <a:p>
            <a:r>
              <a:rPr lang="fr-FR" sz="1600" b="1" dirty="0">
                <a:solidFill>
                  <a:schemeClr val="accent2"/>
                </a:solidFill>
                <a:latin typeface="Roboto" panose="02000000000000000000" pitchFamily="2" charset="0"/>
                <a:ea typeface="Roboto" panose="02000000000000000000" pitchFamily="2" charset="0"/>
                <a:cs typeface="Roboto" panose="02000000000000000000" pitchFamily="2" charset="0"/>
              </a:rPr>
              <a:t>Sources : </a:t>
            </a:r>
            <a:r>
              <a:rPr lang="fr-FR" sz="1600" dirty="0">
                <a:latin typeface="Roboto" panose="02000000000000000000" pitchFamily="2" charset="0"/>
                <a:ea typeface="Roboto" panose="02000000000000000000" pitchFamily="2" charset="0"/>
                <a:cs typeface="Roboto" panose="02000000000000000000" pitchFamily="2" charset="0"/>
                <a:hlinkClick r:id="rId3"/>
              </a:rPr>
              <a:t>Propriétés et codage d'une image numérique</a:t>
            </a:r>
            <a:r>
              <a:rPr lang="fr-FR" sz="1600" dirty="0">
                <a:latin typeface="Roboto" panose="02000000000000000000" pitchFamily="2" charset="0"/>
                <a:ea typeface="Roboto" panose="02000000000000000000" pitchFamily="2" charset="0"/>
                <a:cs typeface="Roboto" panose="02000000000000000000" pitchFamily="2" charset="0"/>
              </a:rPr>
              <a:t> </a:t>
            </a:r>
            <a:r>
              <a:rPr lang="fr-FR" sz="1600" b="1" dirty="0">
                <a:solidFill>
                  <a:srgbClr val="FF8000"/>
                </a:solidFill>
                <a:latin typeface="Roboto" panose="02000000000000000000" pitchFamily="2" charset="0"/>
                <a:ea typeface="Roboto" panose="02000000000000000000" pitchFamily="2" charset="0"/>
                <a:cs typeface="Roboto" panose="02000000000000000000" pitchFamily="2" charset="0"/>
              </a:rPr>
              <a:t>et </a:t>
            </a:r>
            <a:r>
              <a:rPr lang="fr-FR" sz="1600" b="1" dirty="0">
                <a:solidFill>
                  <a:srgbClr val="FF8000"/>
                </a:solidFill>
                <a:latin typeface="Roboto" panose="02000000000000000000" pitchFamily="2" charset="0"/>
                <a:ea typeface="Roboto" panose="02000000000000000000" pitchFamily="2" charset="0"/>
                <a:cs typeface="Roboto" panose="02000000000000000000" pitchFamily="2" charset="0"/>
                <a:hlinkClick r:id="rId4"/>
              </a:rPr>
              <a:t>Les modes de couleurs et la transparence </a:t>
            </a:r>
            <a:endParaRPr lang="fr-FR" sz="1600" b="1" dirty="0">
              <a:solidFill>
                <a:srgbClr val="FF8000"/>
              </a:solidFill>
              <a:latin typeface="Roboto" panose="02000000000000000000" pitchFamily="2" charset="0"/>
              <a:ea typeface="Roboto" panose="02000000000000000000" pitchFamily="2" charset="0"/>
              <a:cs typeface="Roboto" panose="02000000000000000000" pitchFamily="2" charset="0"/>
            </a:endParaRP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435" y="6073542"/>
            <a:ext cx="476250" cy="476250"/>
          </a:xfrm>
          <a:prstGeom prst="rect">
            <a:avLst/>
          </a:prstGeom>
        </p:spPr>
      </p:pic>
      <p:sp>
        <p:nvSpPr>
          <p:cNvPr id="18" name="ZoneTexte 17"/>
          <p:cNvSpPr txBox="1"/>
          <p:nvPr/>
        </p:nvSpPr>
        <p:spPr>
          <a:xfrm>
            <a:off x="1967928" y="6180460"/>
            <a:ext cx="4347729" cy="369332"/>
          </a:xfrm>
          <a:prstGeom prst="rect">
            <a:avLst/>
          </a:prstGeom>
          <a:noFill/>
        </p:spPr>
        <p:txBody>
          <a:bodyPr wrap="none" rtlCol="0">
            <a:spAutoFit/>
          </a:bodyPr>
          <a:lstStyle/>
          <a:p>
            <a:r>
              <a:rPr lang="fr-FR" i="1" dirty="0">
                <a:latin typeface="Segoe UI" panose="020B0502040204020203" pitchFamily="34" charset="0"/>
                <a:cs typeface="Segoe UI" panose="020B0502040204020203" pitchFamily="34" charset="0"/>
                <a:hlinkClick r:id="rId6"/>
              </a:rPr>
              <a:t>Outil de conversion bits/octets/</a:t>
            </a:r>
            <a:r>
              <a:rPr lang="fr-FR" i="1" dirty="0" err="1">
                <a:latin typeface="Segoe UI" panose="020B0502040204020203" pitchFamily="34" charset="0"/>
                <a:cs typeface="Segoe UI" panose="020B0502040204020203" pitchFamily="34" charset="0"/>
                <a:hlinkClick r:id="rId6"/>
              </a:rPr>
              <a:t>koctets</a:t>
            </a:r>
            <a:r>
              <a:rPr lang="fr-FR" i="1" dirty="0">
                <a:latin typeface="Segoe UI" panose="020B0502040204020203" pitchFamily="34" charset="0"/>
                <a:cs typeface="Segoe UI" panose="020B0502040204020203" pitchFamily="34" charset="0"/>
                <a:hlinkClick r:id="rId6"/>
              </a:rPr>
              <a:t> …</a:t>
            </a:r>
            <a:endParaRPr lang="fr-FR" i="1" dirty="0">
              <a:latin typeface="Segoe UI" panose="020B0502040204020203" pitchFamily="34" charset="0"/>
              <a:cs typeface="Segoe UI" panose="020B0502040204020203" pitchFamily="34" charset="0"/>
            </a:endParaRPr>
          </a:p>
        </p:txBody>
      </p:sp>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6825" y="4342305"/>
            <a:ext cx="457200" cy="457200"/>
          </a:xfrm>
          <a:prstGeom prst="rect">
            <a:avLst/>
          </a:prstGeom>
        </p:spPr>
      </p:pic>
      <p:sp>
        <p:nvSpPr>
          <p:cNvPr id="7" name="ZoneTexte 6"/>
          <p:cNvSpPr txBox="1"/>
          <p:nvPr/>
        </p:nvSpPr>
        <p:spPr>
          <a:xfrm>
            <a:off x="7120231" y="4055109"/>
            <a:ext cx="4317207" cy="923330"/>
          </a:xfrm>
          <a:prstGeom prst="rect">
            <a:avLst/>
          </a:prstGeom>
          <a:solidFill>
            <a:srgbClr val="FFFF96"/>
          </a:solidFill>
        </p:spPr>
        <p:txBody>
          <a:bodyPr wrap="none" rtlCol="0">
            <a:spAutoFit/>
          </a:bodyPr>
          <a:lstStyle/>
          <a:p>
            <a:r>
              <a:rPr lang="fr-FR" dirty="0">
                <a:latin typeface="Roboto" panose="02000000000000000000" pitchFamily="2" charset="0"/>
                <a:ea typeface="Roboto" panose="02000000000000000000" pitchFamily="2" charset="0"/>
                <a:cs typeface="Roboto" panose="02000000000000000000" pitchFamily="2" charset="0"/>
              </a:rPr>
              <a:t>En mode 16 </a:t>
            </a:r>
            <a:r>
              <a:rPr lang="fr-FR" dirty="0" err="1">
                <a:latin typeface="Roboto" panose="02000000000000000000" pitchFamily="2" charset="0"/>
                <a:ea typeface="Roboto" panose="02000000000000000000" pitchFamily="2" charset="0"/>
                <a:cs typeface="Roboto" panose="02000000000000000000" pitchFamily="2" charset="0"/>
              </a:rPr>
              <a:t>Mio</a:t>
            </a:r>
            <a:r>
              <a:rPr lang="fr-FR" dirty="0">
                <a:latin typeface="Roboto" panose="02000000000000000000" pitchFamily="2" charset="0"/>
                <a:ea typeface="Roboto" panose="02000000000000000000" pitchFamily="2" charset="0"/>
                <a:cs typeface="Roboto" panose="02000000000000000000" pitchFamily="2" charset="0"/>
              </a:rPr>
              <a:t> de couleurs, le px peut </a:t>
            </a:r>
            <a:br>
              <a:rPr lang="fr-FR" dirty="0">
                <a:latin typeface="Roboto" panose="02000000000000000000" pitchFamily="2" charset="0"/>
                <a:ea typeface="Roboto" panose="02000000000000000000" pitchFamily="2" charset="0"/>
                <a:cs typeface="Roboto" panose="02000000000000000000" pitchFamily="2" charset="0"/>
              </a:rPr>
            </a:br>
            <a:r>
              <a:rPr lang="fr-FR" dirty="0">
                <a:latin typeface="Roboto" panose="02000000000000000000" pitchFamily="2" charset="0"/>
                <a:ea typeface="Roboto" panose="02000000000000000000" pitchFamily="2" charset="0"/>
                <a:cs typeface="Roboto" panose="02000000000000000000" pitchFamily="2" charset="0"/>
              </a:rPr>
              <a:t>occuper 32 bits, ceci afin de gérer la </a:t>
            </a:r>
            <a:br>
              <a:rPr lang="fr-FR" dirty="0">
                <a:latin typeface="Roboto" panose="02000000000000000000" pitchFamily="2" charset="0"/>
                <a:ea typeface="Roboto" panose="02000000000000000000" pitchFamily="2" charset="0"/>
                <a:cs typeface="Roboto" panose="02000000000000000000" pitchFamily="2" charset="0"/>
              </a:rPr>
            </a:br>
            <a:r>
              <a:rPr lang="fr-FR" dirty="0">
                <a:latin typeface="Roboto" panose="02000000000000000000" pitchFamily="2" charset="0"/>
                <a:ea typeface="Roboto" panose="02000000000000000000" pitchFamily="2" charset="0"/>
                <a:cs typeface="Roboto" panose="02000000000000000000" pitchFamily="2" charset="0"/>
              </a:rPr>
              <a:t>transparence d’une image (translucidité)</a:t>
            </a:r>
          </a:p>
        </p:txBody>
      </p:sp>
      <p:pic>
        <p:nvPicPr>
          <p:cNvPr id="8" name="Image 7"/>
          <p:cNvPicPr>
            <a:picLocks noChangeAspect="1"/>
          </p:cNvPicPr>
          <p:nvPr/>
        </p:nvPicPr>
        <p:blipFill>
          <a:blip r:embed="rId8"/>
          <a:stretch>
            <a:fillRect/>
          </a:stretch>
        </p:blipFill>
        <p:spPr>
          <a:xfrm>
            <a:off x="7833757" y="4977020"/>
            <a:ext cx="2536045" cy="1300722"/>
          </a:xfrm>
          <a:prstGeom prst="rect">
            <a:avLst/>
          </a:prstGeom>
        </p:spPr>
      </p:pic>
    </p:spTree>
    <p:extLst>
      <p:ext uri="{BB962C8B-B14F-4D97-AF65-F5344CB8AC3E}">
        <p14:creationId xmlns:p14="http://schemas.microsoft.com/office/powerpoint/2010/main" val="3764899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Les spécificités de l’image numérique (7)</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36</a:t>
            </a:fld>
            <a:endParaRPr lang="fr-FR"/>
          </a:p>
        </p:txBody>
      </p:sp>
      <p:sp>
        <p:nvSpPr>
          <p:cNvPr id="12" name="ZoneTexte 11"/>
          <p:cNvSpPr txBox="1"/>
          <p:nvPr/>
        </p:nvSpPr>
        <p:spPr>
          <a:xfrm>
            <a:off x="1278343" y="6277177"/>
            <a:ext cx="10913657" cy="692497"/>
          </a:xfrm>
          <a:prstGeom prst="rect">
            <a:avLst/>
          </a:prstGeom>
          <a:noFill/>
        </p:spPr>
        <p:txBody>
          <a:bodyPr wrap="square" rtlCol="0">
            <a:spAutoFit/>
          </a:bodyPr>
          <a:lstStyle/>
          <a:p>
            <a:r>
              <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Image numérique</a:t>
            </a:r>
            <a:r>
              <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Wikipedia.org</a:t>
            </a:r>
          </a:p>
          <a:p>
            <a:r>
              <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4"/>
              </a:rPr>
              <a:t>Qu’est ce que la résolution, la taille et la définition d’une photo et comment changer ces 3 paramètres facilement ?</a:t>
            </a:r>
            <a:r>
              <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mis à jour le 18/03/2019, Loïc Olive </a:t>
            </a:r>
          </a:p>
          <a:p>
            <a:endPar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Espace réservé du contenu 2"/>
          <p:cNvSpPr>
            <a:spLocks noGrp="1"/>
          </p:cNvSpPr>
          <p:nvPr>
            <p:ph idx="1"/>
          </p:nvPr>
        </p:nvSpPr>
        <p:spPr>
          <a:xfrm>
            <a:off x="315685" y="1649036"/>
            <a:ext cx="11661321" cy="4644120"/>
          </a:xfrm>
        </p:spPr>
        <p:txBody>
          <a:bodyPr/>
          <a:lstStyle/>
          <a:p>
            <a:r>
              <a:rPr lang="fr-FR" dirty="0"/>
              <a:t>Focus sur l’image bitmap/matricielle (5)</a:t>
            </a:r>
          </a:p>
          <a:p>
            <a:pPr lvl="1"/>
            <a:r>
              <a:rPr lang="fr-FR" sz="2200" dirty="0"/>
              <a:t>Dimension, définition, résolution, taille : comprendre ces notions et les différencier</a:t>
            </a:r>
          </a:p>
        </p:txBody>
      </p:sp>
      <p:pic>
        <p:nvPicPr>
          <p:cNvPr id="20" name="Espace réservé du contenu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282" y="2326743"/>
            <a:ext cx="703868" cy="703868"/>
          </a:xfrm>
          <a:prstGeom prst="rect">
            <a:avLst/>
          </a:prstGeom>
        </p:spPr>
      </p:pic>
      <p:sp>
        <p:nvSpPr>
          <p:cNvPr id="21" name="ZoneTexte 20"/>
          <p:cNvSpPr txBox="1"/>
          <p:nvPr/>
        </p:nvSpPr>
        <p:spPr>
          <a:xfrm>
            <a:off x="1209675" y="2320272"/>
            <a:ext cx="1691489" cy="461665"/>
          </a:xfrm>
          <a:prstGeom prst="rect">
            <a:avLst/>
          </a:prstGeom>
          <a:noFill/>
        </p:spPr>
        <p:txBody>
          <a:bodyPr wrap="none" rtlCol="0">
            <a:spAutoFit/>
          </a:bodyPr>
          <a:lstStyle/>
          <a:p>
            <a:r>
              <a:rPr lang="fr-FR" sz="2400" b="1" dirty="0">
                <a:latin typeface="Batang" panose="02030600000101010101" pitchFamily="18" charset="-127"/>
                <a:ea typeface="Batang" panose="02030600000101010101" pitchFamily="18" charset="-127"/>
              </a:rPr>
              <a:t>Dimension</a:t>
            </a:r>
          </a:p>
        </p:txBody>
      </p:sp>
      <p:sp>
        <p:nvSpPr>
          <p:cNvPr id="22" name="ZoneTexte 21"/>
          <p:cNvSpPr txBox="1"/>
          <p:nvPr/>
        </p:nvSpPr>
        <p:spPr>
          <a:xfrm>
            <a:off x="1228725" y="2734820"/>
            <a:ext cx="10109125" cy="323165"/>
          </a:xfrm>
          <a:prstGeom prst="rect">
            <a:avLst/>
          </a:prstGeom>
          <a:noFill/>
        </p:spPr>
        <p:txBody>
          <a:bodyPr wrap="square" rtlCol="0">
            <a:spAutoFit/>
          </a:bodyPr>
          <a:lstStyle/>
          <a:p>
            <a:r>
              <a:rPr lang="fr-FR" sz="1500" dirty="0">
                <a:latin typeface="Roboto" panose="02000000000000000000" pitchFamily="2" charset="0"/>
                <a:ea typeface="Roboto" panose="02000000000000000000" pitchFamily="2" charset="0"/>
                <a:cs typeface="Roboto" panose="02000000000000000000" pitchFamily="2" charset="0"/>
              </a:rPr>
              <a:t>Elle correspond à la </a:t>
            </a:r>
            <a:r>
              <a:rPr lang="fr-FR" sz="1500" b="1" dirty="0">
                <a:solidFill>
                  <a:srgbClr val="0070C0"/>
                </a:solidFill>
                <a:latin typeface="Roboto" panose="02000000000000000000" pitchFamily="2" charset="0"/>
                <a:ea typeface="Roboto" panose="02000000000000000000" pitchFamily="2" charset="0"/>
                <a:cs typeface="Roboto" panose="02000000000000000000" pitchFamily="2" charset="0"/>
              </a:rPr>
              <a:t>largeur</a:t>
            </a:r>
            <a:r>
              <a:rPr lang="fr-FR" sz="15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fr-FR" sz="1500" dirty="0">
                <a:latin typeface="Roboto" panose="02000000000000000000" pitchFamily="2" charset="0"/>
                <a:ea typeface="Roboto" panose="02000000000000000000" pitchFamily="2" charset="0"/>
                <a:cs typeface="Roboto" panose="02000000000000000000" pitchFamily="2" charset="0"/>
              </a:rPr>
              <a:t>et à la </a:t>
            </a:r>
            <a:r>
              <a:rPr lang="fr-FR" sz="1500" b="1" dirty="0">
                <a:solidFill>
                  <a:srgbClr val="0070C0"/>
                </a:solidFill>
                <a:latin typeface="Roboto" panose="02000000000000000000" pitchFamily="2" charset="0"/>
                <a:ea typeface="Roboto" panose="02000000000000000000" pitchFamily="2" charset="0"/>
                <a:cs typeface="Roboto" panose="02000000000000000000" pitchFamily="2" charset="0"/>
              </a:rPr>
              <a:t>hauteur</a:t>
            </a:r>
            <a:r>
              <a:rPr lang="fr-FR" sz="15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fr-FR" sz="1500" dirty="0">
                <a:latin typeface="Roboto" panose="02000000000000000000" pitchFamily="2" charset="0"/>
                <a:ea typeface="Roboto" panose="02000000000000000000" pitchFamily="2" charset="0"/>
                <a:cs typeface="Roboto" panose="02000000000000000000" pitchFamily="2" charset="0"/>
              </a:rPr>
              <a:t>qu’une image occupe sur un </a:t>
            </a:r>
            <a:r>
              <a:rPr lang="fr-FR" sz="1500" b="1" dirty="0">
                <a:solidFill>
                  <a:srgbClr val="0070C0"/>
                </a:solidFill>
                <a:latin typeface="Roboto" panose="02000000000000000000" pitchFamily="2" charset="0"/>
                <a:ea typeface="Roboto" panose="02000000000000000000" pitchFamily="2" charset="0"/>
                <a:cs typeface="Roboto" panose="02000000000000000000" pitchFamily="2" charset="0"/>
              </a:rPr>
              <a:t>écran</a:t>
            </a:r>
            <a:r>
              <a:rPr lang="fr-FR" sz="1500" dirty="0">
                <a:latin typeface="Roboto" panose="02000000000000000000" pitchFamily="2" charset="0"/>
                <a:ea typeface="Roboto" panose="02000000000000000000" pitchFamily="2" charset="0"/>
                <a:cs typeface="Roboto" panose="02000000000000000000" pitchFamily="2" charset="0"/>
              </a:rPr>
              <a:t>. </a:t>
            </a:r>
            <a:r>
              <a:rPr lang="fr-FR" sz="1500" b="1" dirty="0">
                <a:solidFill>
                  <a:schemeClr val="accent5"/>
                </a:solidFill>
                <a:latin typeface="Roboto" panose="02000000000000000000" pitchFamily="2" charset="0"/>
                <a:ea typeface="Roboto" panose="02000000000000000000" pitchFamily="2" charset="0"/>
                <a:cs typeface="Roboto" panose="02000000000000000000" pitchFamily="2" charset="0"/>
              </a:rPr>
              <a:t>Elle s’exprime en pixels</a:t>
            </a:r>
            <a:r>
              <a:rPr lang="fr-FR" sz="1500" dirty="0">
                <a:latin typeface="Roboto" panose="02000000000000000000" pitchFamily="2" charset="0"/>
                <a:ea typeface="Roboto" panose="02000000000000000000" pitchFamily="2" charset="0"/>
                <a:cs typeface="Roboto" panose="02000000000000000000" pitchFamily="2" charset="0"/>
              </a:rPr>
              <a:t>.</a:t>
            </a:r>
          </a:p>
        </p:txBody>
      </p:sp>
      <p:pic>
        <p:nvPicPr>
          <p:cNvPr id="23" name="Espace réservé du contenu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7" y="3096615"/>
            <a:ext cx="703868" cy="703868"/>
          </a:xfrm>
          <a:prstGeom prst="rect">
            <a:avLst/>
          </a:prstGeom>
        </p:spPr>
      </p:pic>
      <p:sp>
        <p:nvSpPr>
          <p:cNvPr id="24" name="ZoneTexte 23"/>
          <p:cNvSpPr txBox="1"/>
          <p:nvPr/>
        </p:nvSpPr>
        <p:spPr>
          <a:xfrm>
            <a:off x="1205721" y="3082316"/>
            <a:ext cx="1576072" cy="461665"/>
          </a:xfrm>
          <a:prstGeom prst="rect">
            <a:avLst/>
          </a:prstGeom>
          <a:noFill/>
        </p:spPr>
        <p:txBody>
          <a:bodyPr wrap="none" rtlCol="0">
            <a:spAutoFit/>
          </a:bodyPr>
          <a:lstStyle/>
          <a:p>
            <a:r>
              <a:rPr lang="fr-FR" sz="2400" b="1" dirty="0">
                <a:latin typeface="Batang" panose="02030600000101010101" pitchFamily="18" charset="-127"/>
                <a:ea typeface="Batang" panose="02030600000101010101" pitchFamily="18" charset="-127"/>
              </a:rPr>
              <a:t>Définition</a:t>
            </a:r>
          </a:p>
        </p:txBody>
      </p:sp>
      <p:sp>
        <p:nvSpPr>
          <p:cNvPr id="25" name="ZoneTexte 24"/>
          <p:cNvSpPr txBox="1"/>
          <p:nvPr/>
        </p:nvSpPr>
        <p:spPr>
          <a:xfrm>
            <a:off x="1209675" y="3450652"/>
            <a:ext cx="10379351" cy="784830"/>
          </a:xfrm>
          <a:prstGeom prst="rect">
            <a:avLst/>
          </a:prstGeom>
          <a:noFill/>
        </p:spPr>
        <p:txBody>
          <a:bodyPr wrap="square" rtlCol="0">
            <a:spAutoFit/>
          </a:bodyPr>
          <a:lstStyle/>
          <a:p>
            <a:r>
              <a:rPr lang="fr-FR" sz="1500" dirty="0">
                <a:latin typeface="Roboto" panose="02000000000000000000" pitchFamily="2" charset="0"/>
                <a:ea typeface="Roboto" panose="02000000000000000000" pitchFamily="2" charset="0"/>
                <a:cs typeface="Roboto" panose="02000000000000000000" pitchFamily="2" charset="0"/>
              </a:rPr>
              <a:t>La </a:t>
            </a:r>
            <a:r>
              <a:rPr lang="fr-FR" sz="1500" b="1" dirty="0">
                <a:latin typeface="Roboto" panose="02000000000000000000" pitchFamily="2" charset="0"/>
                <a:ea typeface="Roboto" panose="02000000000000000000" pitchFamily="2" charset="0"/>
                <a:cs typeface="Roboto" panose="02000000000000000000" pitchFamily="2" charset="0"/>
              </a:rPr>
              <a:t>définition</a:t>
            </a:r>
            <a:r>
              <a:rPr lang="fr-FR" sz="1500" dirty="0">
                <a:latin typeface="Roboto" panose="02000000000000000000" pitchFamily="2" charset="0"/>
                <a:ea typeface="Roboto" panose="02000000000000000000" pitchFamily="2" charset="0"/>
                <a:cs typeface="Roboto" panose="02000000000000000000" pitchFamily="2" charset="0"/>
              </a:rPr>
              <a:t> d'une image est définie par le </a:t>
            </a:r>
            <a:r>
              <a:rPr lang="fr-FR" sz="1500" b="1" dirty="0">
                <a:solidFill>
                  <a:schemeClr val="accent5"/>
                </a:solidFill>
                <a:latin typeface="Roboto" panose="02000000000000000000" pitchFamily="2" charset="0"/>
                <a:ea typeface="Roboto" panose="02000000000000000000" pitchFamily="2" charset="0"/>
                <a:cs typeface="Roboto" panose="02000000000000000000" pitchFamily="2" charset="0"/>
              </a:rPr>
              <a:t>nombre de pixels </a:t>
            </a:r>
            <a:r>
              <a:rPr lang="fr-FR" sz="1500" dirty="0">
                <a:latin typeface="Roboto" panose="02000000000000000000" pitchFamily="2" charset="0"/>
                <a:ea typeface="Roboto" panose="02000000000000000000" pitchFamily="2" charset="0"/>
                <a:cs typeface="Roboto" panose="02000000000000000000" pitchFamily="2" charset="0"/>
              </a:rPr>
              <a:t>la composant. En image numérique, cela correspond au nombre de pixels qui composent l'image en hauteur (axe vertical) et en largeur (axe horizontal) : </a:t>
            </a:r>
            <a:r>
              <a:rPr lang="fr-FR" sz="1500" i="1" dirty="0">
                <a:latin typeface="Roboto" panose="02000000000000000000" pitchFamily="2" charset="0"/>
                <a:ea typeface="Roboto" panose="02000000000000000000" pitchFamily="2" charset="0"/>
                <a:cs typeface="Roboto" panose="02000000000000000000" pitchFamily="2" charset="0"/>
              </a:rPr>
              <a:t>200 pixels par 450 pixels</a:t>
            </a:r>
            <a:r>
              <a:rPr lang="fr-FR" sz="1500" dirty="0">
                <a:latin typeface="Roboto" panose="02000000000000000000" pitchFamily="2" charset="0"/>
                <a:ea typeface="Roboto" panose="02000000000000000000" pitchFamily="2" charset="0"/>
                <a:cs typeface="Roboto" panose="02000000000000000000" pitchFamily="2" charset="0"/>
              </a:rPr>
              <a:t> par exemple, abrégé en « 200 × 450 ».</a:t>
            </a:r>
          </a:p>
        </p:txBody>
      </p:sp>
      <p:pic>
        <p:nvPicPr>
          <p:cNvPr id="26" name="Espace réservé du contenu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719" y="4730828"/>
            <a:ext cx="703868" cy="703868"/>
          </a:xfrm>
          <a:prstGeom prst="rect">
            <a:avLst/>
          </a:prstGeom>
        </p:spPr>
      </p:pic>
      <p:sp>
        <p:nvSpPr>
          <p:cNvPr id="27" name="ZoneTexte 26"/>
          <p:cNvSpPr txBox="1"/>
          <p:nvPr/>
        </p:nvSpPr>
        <p:spPr>
          <a:xfrm>
            <a:off x="1221523" y="4746119"/>
            <a:ext cx="1691489" cy="461665"/>
          </a:xfrm>
          <a:prstGeom prst="rect">
            <a:avLst/>
          </a:prstGeom>
          <a:noFill/>
        </p:spPr>
        <p:txBody>
          <a:bodyPr wrap="none" rtlCol="0">
            <a:spAutoFit/>
          </a:bodyPr>
          <a:lstStyle/>
          <a:p>
            <a:r>
              <a:rPr lang="fr-FR" sz="2400" b="1" dirty="0">
                <a:latin typeface="Batang" panose="02030600000101010101" pitchFamily="18" charset="-127"/>
                <a:ea typeface="Batang" panose="02030600000101010101" pitchFamily="18" charset="-127"/>
              </a:rPr>
              <a:t>Résolution</a:t>
            </a:r>
          </a:p>
        </p:txBody>
      </p:sp>
      <p:sp>
        <p:nvSpPr>
          <p:cNvPr id="28" name="ZoneTexte 27"/>
          <p:cNvSpPr txBox="1"/>
          <p:nvPr/>
        </p:nvSpPr>
        <p:spPr>
          <a:xfrm>
            <a:off x="1228725" y="5104102"/>
            <a:ext cx="10554283" cy="1246495"/>
          </a:xfrm>
          <a:prstGeom prst="rect">
            <a:avLst/>
          </a:prstGeom>
          <a:noFill/>
        </p:spPr>
        <p:txBody>
          <a:bodyPr wrap="square" rtlCol="0">
            <a:spAutoFit/>
          </a:bodyPr>
          <a:lstStyle/>
          <a:p>
            <a:r>
              <a:rPr lang="fr-FR" sz="1500" dirty="0">
                <a:latin typeface="Roboto" panose="02000000000000000000" pitchFamily="2" charset="0"/>
                <a:ea typeface="Roboto" panose="02000000000000000000" pitchFamily="2" charset="0"/>
                <a:cs typeface="Roboto" panose="02000000000000000000" pitchFamily="2" charset="0"/>
              </a:rPr>
              <a:t>La résolution d'une image correspond à la quantité de pixels qu’il y a sur une surface donnée. Par convention, cette valeur s’exprime en ppp (pixel par pouce) pour une image à afficher sur un écran et en point par pouce (ppp) pour les images à l’impression,  les deux unités sont identiques et se traduisent en Anglais par dpi (dot per </a:t>
            </a:r>
            <a:r>
              <a:rPr lang="fr-FR" sz="1500" dirty="0" err="1">
                <a:latin typeface="Roboto" panose="02000000000000000000" pitchFamily="2" charset="0"/>
                <a:ea typeface="Roboto" panose="02000000000000000000" pitchFamily="2" charset="0"/>
                <a:cs typeface="Roboto" panose="02000000000000000000" pitchFamily="2" charset="0"/>
              </a:rPr>
              <a:t>inch</a:t>
            </a:r>
            <a:r>
              <a:rPr lang="fr-FR" sz="1500" dirty="0">
                <a:latin typeface="Roboto" panose="02000000000000000000" pitchFamily="2" charset="0"/>
                <a:ea typeface="Roboto" panose="02000000000000000000" pitchFamily="2" charset="0"/>
                <a:cs typeface="Roboto" panose="02000000000000000000" pitchFamily="2" charset="0"/>
              </a:rPr>
              <a:t>), mais c’est pourquoi on distingue parfois la résolution d’image bitmap de la résolution pour une image imprimée.  La résolution lie la définition à la taille d’impression. </a:t>
            </a:r>
            <a:endParaRPr lang="fr-FR" sz="1500" b="1" dirty="0">
              <a:solidFill>
                <a:schemeClr val="accent5"/>
              </a:solidFill>
              <a:latin typeface="Roboto" panose="02000000000000000000" pitchFamily="2" charset="0"/>
              <a:ea typeface="Roboto" panose="02000000000000000000" pitchFamily="2" charset="0"/>
              <a:cs typeface="Roboto" panose="02000000000000000000" pitchFamily="2" charset="0"/>
            </a:endParaRPr>
          </a:p>
        </p:txBody>
      </p:sp>
      <p:pic>
        <p:nvPicPr>
          <p:cNvPr id="29" name="Espace réservé du contenu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97" y="4038298"/>
            <a:ext cx="703868" cy="703868"/>
          </a:xfrm>
          <a:prstGeom prst="rect">
            <a:avLst/>
          </a:prstGeom>
        </p:spPr>
      </p:pic>
      <p:sp>
        <p:nvSpPr>
          <p:cNvPr id="30" name="ZoneTexte 29"/>
          <p:cNvSpPr txBox="1"/>
          <p:nvPr/>
        </p:nvSpPr>
        <p:spPr>
          <a:xfrm>
            <a:off x="1193587" y="4073435"/>
            <a:ext cx="1013419" cy="461665"/>
          </a:xfrm>
          <a:prstGeom prst="rect">
            <a:avLst/>
          </a:prstGeom>
          <a:noFill/>
        </p:spPr>
        <p:txBody>
          <a:bodyPr wrap="none" rtlCol="0">
            <a:spAutoFit/>
          </a:bodyPr>
          <a:lstStyle/>
          <a:p>
            <a:r>
              <a:rPr lang="fr-FR" sz="2400" b="1" dirty="0">
                <a:latin typeface="Batang" panose="02030600000101010101" pitchFamily="18" charset="-127"/>
                <a:ea typeface="Batang" panose="02030600000101010101" pitchFamily="18" charset="-127"/>
              </a:rPr>
              <a:t>Taille</a:t>
            </a:r>
          </a:p>
        </p:txBody>
      </p:sp>
      <p:sp>
        <p:nvSpPr>
          <p:cNvPr id="31" name="ZoneTexte 30"/>
          <p:cNvSpPr txBox="1"/>
          <p:nvPr/>
        </p:nvSpPr>
        <p:spPr>
          <a:xfrm>
            <a:off x="1240573" y="4436795"/>
            <a:ext cx="10109125" cy="323165"/>
          </a:xfrm>
          <a:prstGeom prst="rect">
            <a:avLst/>
          </a:prstGeom>
          <a:noFill/>
        </p:spPr>
        <p:txBody>
          <a:bodyPr wrap="square" rtlCol="0">
            <a:spAutoFit/>
          </a:bodyPr>
          <a:lstStyle/>
          <a:p>
            <a:r>
              <a:rPr lang="fr-FR" sz="1500" dirty="0">
                <a:latin typeface="Roboto" panose="02000000000000000000" pitchFamily="2" charset="0"/>
                <a:ea typeface="Roboto" panose="02000000000000000000" pitchFamily="2" charset="0"/>
                <a:cs typeface="Roboto" panose="02000000000000000000" pitchFamily="2" charset="0"/>
              </a:rPr>
              <a:t>Elle correspond aux </a:t>
            </a:r>
            <a:r>
              <a:rPr lang="fr-FR" sz="1500" b="1" dirty="0">
                <a:solidFill>
                  <a:srgbClr val="0070C0"/>
                </a:solidFill>
                <a:latin typeface="Roboto" panose="02000000000000000000" pitchFamily="2" charset="0"/>
                <a:ea typeface="Roboto" panose="02000000000000000000" pitchFamily="2" charset="0"/>
                <a:cs typeface="Roboto" panose="02000000000000000000" pitchFamily="2" charset="0"/>
              </a:rPr>
              <a:t>dimensions d’une image imprimée</a:t>
            </a:r>
            <a:r>
              <a:rPr lang="fr-FR" sz="1500" b="1" dirty="0">
                <a:latin typeface="Roboto" panose="02000000000000000000" pitchFamily="2" charset="0"/>
                <a:ea typeface="Roboto" panose="02000000000000000000" pitchFamily="2" charset="0"/>
                <a:cs typeface="Roboto" panose="02000000000000000000" pitchFamily="2" charset="0"/>
              </a:rPr>
              <a:t>.</a:t>
            </a:r>
            <a:r>
              <a:rPr lang="fr-FR" sz="1500" b="1" dirty="0">
                <a:solidFill>
                  <a:schemeClr val="accent5"/>
                </a:solidFill>
                <a:latin typeface="Roboto" panose="02000000000000000000" pitchFamily="2" charset="0"/>
                <a:ea typeface="Roboto" panose="02000000000000000000" pitchFamily="2" charset="0"/>
                <a:cs typeface="Roboto" panose="02000000000000000000" pitchFamily="2" charset="0"/>
              </a:rPr>
              <a:t> </a:t>
            </a:r>
            <a:r>
              <a:rPr lang="fr-FR" sz="1500" b="1" dirty="0">
                <a:solidFill>
                  <a:srgbClr val="0070C0"/>
                </a:solidFill>
                <a:latin typeface="Roboto" panose="02000000000000000000" pitchFamily="2" charset="0"/>
                <a:ea typeface="Roboto" panose="02000000000000000000" pitchFamily="2" charset="0"/>
                <a:cs typeface="Roboto" panose="02000000000000000000" pitchFamily="2" charset="0"/>
              </a:rPr>
              <a:t>Elle s’exprime en cm ou en pouces</a:t>
            </a:r>
            <a:r>
              <a:rPr lang="fr-FR" sz="1500" dirty="0">
                <a:latin typeface="Roboto" panose="02000000000000000000" pitchFamily="2"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1334804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44985"/>
            <a:ext cx="11661321" cy="841602"/>
          </a:xfrm>
        </p:spPr>
        <p:txBody>
          <a:bodyPr>
            <a:noAutofit/>
          </a:bodyPr>
          <a:lstStyle/>
          <a:p>
            <a:r>
              <a:rPr lang="fr-FR" sz="3200" dirty="0"/>
              <a:t>Les spécificités de l’image numérique (8)</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37</a:t>
            </a:fld>
            <a:endParaRPr lang="fr-FR"/>
          </a:p>
        </p:txBody>
      </p:sp>
      <p:sp>
        <p:nvSpPr>
          <p:cNvPr id="12" name="ZoneTexte 11"/>
          <p:cNvSpPr txBox="1"/>
          <p:nvPr/>
        </p:nvSpPr>
        <p:spPr>
          <a:xfrm>
            <a:off x="6973088" y="6369777"/>
            <a:ext cx="5018285" cy="492443"/>
          </a:xfrm>
          <a:prstGeom prst="rect">
            <a:avLst/>
          </a:prstGeom>
          <a:noFill/>
        </p:spPr>
        <p:txBody>
          <a:bodyPr wrap="square" rtlCol="0">
            <a:spAutoFit/>
          </a:bodyPr>
          <a:lstStyle/>
          <a:p>
            <a:r>
              <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Traitement numérique de l'image</a:t>
            </a:r>
            <a:r>
              <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Raphaël </a:t>
            </a:r>
            <a:r>
              <a:rPr lang="fr-FR" sz="1300" b="1" dirty="0" err="1">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Isdant</a:t>
            </a:r>
            <a:r>
              <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2009 </a:t>
            </a:r>
          </a:p>
          <a:p>
            <a:endParaRPr lang="fr-FR" sz="13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Espace réservé du contenu 2"/>
          <p:cNvSpPr>
            <a:spLocks noGrp="1"/>
          </p:cNvSpPr>
          <p:nvPr>
            <p:ph idx="1"/>
          </p:nvPr>
        </p:nvSpPr>
        <p:spPr>
          <a:xfrm>
            <a:off x="0" y="1544861"/>
            <a:ext cx="12191999" cy="4644120"/>
          </a:xfrm>
        </p:spPr>
        <p:txBody>
          <a:bodyPr/>
          <a:lstStyle/>
          <a:p>
            <a:r>
              <a:rPr lang="fr-FR" dirty="0"/>
              <a:t>Focus sur l’image bitmap/matricielle (6)</a:t>
            </a:r>
          </a:p>
          <a:p>
            <a:pPr lvl="1"/>
            <a:r>
              <a:rPr lang="fr-FR" sz="2000" dirty="0"/>
              <a:t>Dimension, définition, résolution, taille : comprendre ces notions et les différencier (2)</a:t>
            </a:r>
          </a:p>
        </p:txBody>
      </p:sp>
      <p:sp>
        <p:nvSpPr>
          <p:cNvPr id="21" name="ZoneTexte 20"/>
          <p:cNvSpPr txBox="1"/>
          <p:nvPr/>
        </p:nvSpPr>
        <p:spPr>
          <a:xfrm>
            <a:off x="2303362" y="2273961"/>
            <a:ext cx="9673644" cy="4038221"/>
          </a:xfrm>
          <a:prstGeom prst="rect">
            <a:avLst/>
          </a:prstGeom>
          <a:noFill/>
        </p:spPr>
        <p:txBody>
          <a:bodyPr wrap="square" rtlCol="0">
            <a:spAutoFit/>
          </a:bodyPr>
          <a:lstStyle/>
          <a:p>
            <a:pPr>
              <a:lnSpc>
                <a:spcPct val="106000"/>
              </a:lnSpc>
              <a:spcAft>
                <a:spcPts val="0"/>
              </a:spcAft>
            </a:pP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Une image numérique se définit donc selon trois paramètres :</a:t>
            </a:r>
            <a:endParaRPr lang="fr-FR" dirty="0">
              <a:latin typeface="Batang" panose="02030600000101010101" pitchFamily="18" charset="-127"/>
              <a:ea typeface="Batang" panose="02030600000101010101" pitchFamily="18" charset="-127"/>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Sa </a:t>
            </a:r>
            <a:r>
              <a:rPr lang="fr-FR" b="1" dirty="0">
                <a:solidFill>
                  <a:srgbClr val="4472C4"/>
                </a:solidFill>
                <a:latin typeface="Batang" panose="02030600000101010101" pitchFamily="18" charset="-127"/>
                <a:ea typeface="Batang" panose="02030600000101010101" pitchFamily="18" charset="-127"/>
                <a:cs typeface="Times New Roman" panose="02020603050405020304" pitchFamily="18" charset="0"/>
              </a:rPr>
              <a:t>définition </a:t>
            </a:r>
            <a:r>
              <a:rPr lang="fr-FR" dirty="0">
                <a:latin typeface="Batang" panose="02030600000101010101" pitchFamily="18" charset="-127"/>
                <a:ea typeface="Batang" panose="02030600000101010101" pitchFamily="18" charset="-127"/>
                <a:cs typeface="Times New Roman" panose="02020603050405020304" pitchFamily="18" charset="0"/>
              </a:rPr>
              <a:t>en pixels </a:t>
            </a: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(ex. 1024x768 pixels)</a:t>
            </a:r>
            <a:endParaRPr lang="fr-FR" dirty="0">
              <a:latin typeface="Batang" panose="02030600000101010101" pitchFamily="18" charset="-127"/>
              <a:ea typeface="Batang" panose="02030600000101010101" pitchFamily="18" charset="-127"/>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Sa </a:t>
            </a:r>
            <a:r>
              <a:rPr lang="fr-FR" b="1" dirty="0">
                <a:solidFill>
                  <a:srgbClr val="FF0000"/>
                </a:solidFill>
                <a:latin typeface="Batang" panose="02030600000101010101" pitchFamily="18" charset="-127"/>
                <a:ea typeface="Batang" panose="02030600000101010101" pitchFamily="18" charset="-127"/>
                <a:cs typeface="Times New Roman" panose="02020603050405020304" pitchFamily="18" charset="0"/>
              </a:rPr>
              <a:t>taille</a:t>
            </a:r>
            <a:r>
              <a:rPr lang="fr-FR" dirty="0">
                <a:solidFill>
                  <a:srgbClr val="FF0000"/>
                </a:solidFill>
                <a:latin typeface="Batang" panose="02030600000101010101" pitchFamily="18" charset="-127"/>
                <a:ea typeface="Batang" panose="02030600000101010101" pitchFamily="18" charset="-127"/>
                <a:cs typeface="Times New Roman" panose="02020603050405020304" pitchFamily="18" charset="0"/>
              </a:rPr>
              <a:t> </a:t>
            </a: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en pouces  (ex. 24 ‘’)</a:t>
            </a:r>
            <a:endParaRPr lang="fr-FR" dirty="0">
              <a:latin typeface="Batang" panose="02030600000101010101" pitchFamily="18" charset="-127"/>
              <a:ea typeface="Batang" panose="02030600000101010101" pitchFamily="18" charset="-127"/>
              <a:cs typeface="Times New Roman" panose="02020603050405020304" pitchFamily="18" charset="0"/>
            </a:endParaRPr>
          </a:p>
          <a:p>
            <a:pPr marL="342900" lvl="0" indent="-342900">
              <a:lnSpc>
                <a:spcPct val="106000"/>
              </a:lnSpc>
              <a:spcAft>
                <a:spcPts val="0"/>
              </a:spcAft>
              <a:buFont typeface="Symbol" panose="05050102010706020507" pitchFamily="18" charset="2"/>
              <a:buChar char=""/>
            </a:pP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Sa </a:t>
            </a:r>
            <a:r>
              <a:rPr lang="fr-FR" b="1" dirty="0">
                <a:solidFill>
                  <a:srgbClr val="00B050"/>
                </a:solidFill>
                <a:latin typeface="Batang" panose="02030600000101010101" pitchFamily="18" charset="-127"/>
                <a:ea typeface="Batang" panose="02030600000101010101" pitchFamily="18" charset="-127"/>
                <a:cs typeface="Times New Roman" panose="02020603050405020304" pitchFamily="18" charset="0"/>
              </a:rPr>
              <a:t>résolution</a:t>
            </a:r>
            <a:r>
              <a:rPr lang="fr-FR" dirty="0">
                <a:solidFill>
                  <a:srgbClr val="00B050"/>
                </a:solidFill>
                <a:latin typeface="Batang" panose="02030600000101010101" pitchFamily="18" charset="-127"/>
                <a:ea typeface="Batang" panose="02030600000101010101" pitchFamily="18" charset="-127"/>
                <a:cs typeface="Times New Roman" panose="02020603050405020304" pitchFamily="18" charset="0"/>
              </a:rPr>
              <a:t> </a:t>
            </a: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en dpi ou ppp (ex. 300 dpi)</a:t>
            </a:r>
            <a:endParaRPr lang="fr-FR" dirty="0">
              <a:latin typeface="Batang" panose="02030600000101010101" pitchFamily="18" charset="-127"/>
              <a:ea typeface="Batang" panose="02030600000101010101" pitchFamily="18" charset="-127"/>
              <a:cs typeface="Times New Roman" panose="02020603050405020304" pitchFamily="18" charset="0"/>
            </a:endParaRPr>
          </a:p>
          <a:p>
            <a:pPr>
              <a:lnSpc>
                <a:spcPct val="106000"/>
              </a:lnSpc>
              <a:spcAft>
                <a:spcPts val="0"/>
              </a:spcAft>
            </a:pP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Ces 3 informations sont liées. Si deux sont connues, alors la 3</a:t>
            </a:r>
            <a:r>
              <a:rPr lang="fr-FR" baseline="30000" dirty="0">
                <a:solidFill>
                  <a:srgbClr val="000000"/>
                </a:solidFill>
                <a:latin typeface="Batang" panose="02030600000101010101" pitchFamily="18" charset="-127"/>
                <a:ea typeface="Batang" panose="02030600000101010101" pitchFamily="18" charset="-127"/>
                <a:cs typeface="Times New Roman" panose="02020603050405020304" pitchFamily="18" charset="0"/>
              </a:rPr>
              <a:t>ème</a:t>
            </a: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 peut être calculée :</a:t>
            </a:r>
            <a:endParaRPr lang="fr-FR" dirty="0">
              <a:latin typeface="Batang" panose="02030600000101010101" pitchFamily="18" charset="-127"/>
              <a:ea typeface="Batang" panose="02030600000101010101" pitchFamily="18" charset="-127"/>
              <a:cs typeface="Times New Roman" panose="02020603050405020304" pitchFamily="18" charset="0"/>
            </a:endParaRPr>
          </a:p>
          <a:p>
            <a:pPr>
              <a:lnSpc>
                <a:spcPct val="106000"/>
              </a:lnSpc>
              <a:spcAft>
                <a:spcPts val="0"/>
              </a:spcAft>
            </a:pPr>
            <a:r>
              <a:rPr lang="fr-FR" b="1" dirty="0">
                <a:solidFill>
                  <a:srgbClr val="00B050"/>
                </a:solidFill>
                <a:latin typeface="Batang" panose="02030600000101010101" pitchFamily="18" charset="-127"/>
                <a:ea typeface="Batang" panose="02030600000101010101" pitchFamily="18" charset="-127"/>
                <a:cs typeface="Times New Roman" panose="02020603050405020304" pitchFamily="18" charset="0"/>
              </a:rPr>
              <a:t>Résolution</a:t>
            </a: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 = </a:t>
            </a:r>
            <a:r>
              <a:rPr lang="fr-FR" b="1" dirty="0">
                <a:solidFill>
                  <a:srgbClr val="4472C4"/>
                </a:solidFill>
                <a:latin typeface="Batang" panose="02030600000101010101" pitchFamily="18" charset="-127"/>
                <a:ea typeface="Batang" panose="02030600000101010101" pitchFamily="18" charset="-127"/>
                <a:cs typeface="Times New Roman" panose="02020603050405020304" pitchFamily="18" charset="0"/>
              </a:rPr>
              <a:t>définition</a:t>
            </a:r>
            <a:r>
              <a:rPr lang="fr-FR" dirty="0">
                <a:solidFill>
                  <a:srgbClr val="4472C4"/>
                </a:solidFill>
                <a:latin typeface="Batang" panose="02030600000101010101" pitchFamily="18" charset="-127"/>
                <a:ea typeface="Batang" panose="02030600000101010101" pitchFamily="18" charset="-127"/>
                <a:cs typeface="Times New Roman" panose="02020603050405020304" pitchFamily="18" charset="0"/>
              </a:rPr>
              <a:t> </a:t>
            </a: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 </a:t>
            </a:r>
            <a:r>
              <a:rPr lang="fr-FR" b="1" dirty="0">
                <a:solidFill>
                  <a:srgbClr val="FF0000"/>
                </a:solidFill>
                <a:latin typeface="Batang" panose="02030600000101010101" pitchFamily="18" charset="-127"/>
                <a:ea typeface="Batang" panose="02030600000101010101" pitchFamily="18" charset="-127"/>
                <a:cs typeface="Times New Roman" panose="02020603050405020304" pitchFamily="18" charset="0"/>
              </a:rPr>
              <a:t>taille</a:t>
            </a:r>
            <a:endParaRPr lang="fr-FR" dirty="0">
              <a:latin typeface="Batang" panose="02030600000101010101" pitchFamily="18" charset="-127"/>
              <a:ea typeface="Batang" panose="02030600000101010101" pitchFamily="18" charset="-127"/>
              <a:cs typeface="Times New Roman" panose="02020603050405020304" pitchFamily="18" charset="0"/>
            </a:endParaRPr>
          </a:p>
          <a:p>
            <a:pPr>
              <a:lnSpc>
                <a:spcPct val="106000"/>
              </a:lnSpc>
              <a:spcAft>
                <a:spcPts val="0"/>
              </a:spcAft>
            </a:pPr>
            <a:r>
              <a:rPr lang="fr-FR" b="1" dirty="0">
                <a:solidFill>
                  <a:srgbClr val="4472C4"/>
                </a:solidFill>
                <a:latin typeface="Batang" panose="02030600000101010101" pitchFamily="18" charset="-127"/>
                <a:ea typeface="Batang" panose="02030600000101010101" pitchFamily="18" charset="-127"/>
                <a:cs typeface="Times New Roman" panose="02020603050405020304" pitchFamily="18" charset="0"/>
              </a:rPr>
              <a:t>Définition </a:t>
            </a:r>
            <a:r>
              <a:rPr lang="fr-FR" dirty="0">
                <a:latin typeface="Batang" panose="02030600000101010101" pitchFamily="18" charset="-127"/>
                <a:ea typeface="Batang" panose="02030600000101010101" pitchFamily="18" charset="-127"/>
                <a:cs typeface="Times New Roman" panose="02020603050405020304" pitchFamily="18" charset="0"/>
              </a:rPr>
              <a:t>= </a:t>
            </a:r>
            <a:r>
              <a:rPr lang="fr-FR" b="1" dirty="0">
                <a:solidFill>
                  <a:srgbClr val="00B050"/>
                </a:solidFill>
                <a:latin typeface="Batang" panose="02030600000101010101" pitchFamily="18" charset="-127"/>
                <a:ea typeface="Batang" panose="02030600000101010101" pitchFamily="18" charset="-127"/>
                <a:cs typeface="Times New Roman" panose="02020603050405020304" pitchFamily="18" charset="0"/>
              </a:rPr>
              <a:t>résolution </a:t>
            </a:r>
            <a:r>
              <a:rPr lang="fr-FR" dirty="0">
                <a:latin typeface="Batang" panose="02030600000101010101" pitchFamily="18" charset="-127"/>
                <a:ea typeface="Batang" panose="02030600000101010101" pitchFamily="18" charset="-127"/>
                <a:cs typeface="Times New Roman" panose="02020603050405020304" pitchFamily="18" charset="0"/>
              </a:rPr>
              <a:t>x </a:t>
            </a:r>
            <a:r>
              <a:rPr lang="fr-FR" b="1" dirty="0">
                <a:solidFill>
                  <a:srgbClr val="FF0000"/>
                </a:solidFill>
                <a:latin typeface="Batang" panose="02030600000101010101" pitchFamily="18" charset="-127"/>
                <a:ea typeface="Batang" panose="02030600000101010101" pitchFamily="18" charset="-127"/>
                <a:cs typeface="Times New Roman" panose="02020603050405020304" pitchFamily="18" charset="0"/>
              </a:rPr>
              <a:t>taille</a:t>
            </a:r>
            <a:endParaRPr lang="fr-FR" dirty="0">
              <a:latin typeface="Batang" panose="02030600000101010101" pitchFamily="18" charset="-127"/>
              <a:ea typeface="Batang" panose="02030600000101010101" pitchFamily="18" charset="-127"/>
              <a:cs typeface="Times New Roman" panose="02020603050405020304" pitchFamily="18" charset="0"/>
            </a:endParaRPr>
          </a:p>
          <a:p>
            <a:pPr>
              <a:lnSpc>
                <a:spcPct val="106000"/>
              </a:lnSpc>
              <a:spcAft>
                <a:spcPts val="0"/>
              </a:spcAft>
            </a:pPr>
            <a:r>
              <a:rPr lang="fr-FR" b="1" dirty="0">
                <a:solidFill>
                  <a:srgbClr val="FF0000"/>
                </a:solidFill>
                <a:latin typeface="Batang" panose="02030600000101010101" pitchFamily="18" charset="-127"/>
                <a:ea typeface="Batang" panose="02030600000101010101" pitchFamily="18" charset="-127"/>
                <a:cs typeface="Times New Roman" panose="02020603050405020304" pitchFamily="18" charset="0"/>
              </a:rPr>
              <a:t>Taille</a:t>
            </a:r>
            <a:r>
              <a:rPr lang="fr-FR" dirty="0">
                <a:latin typeface="Batang" panose="02030600000101010101" pitchFamily="18" charset="-127"/>
                <a:ea typeface="Batang" panose="02030600000101010101" pitchFamily="18" charset="-127"/>
                <a:cs typeface="Times New Roman" panose="02020603050405020304" pitchFamily="18" charset="0"/>
              </a:rPr>
              <a:t> = </a:t>
            </a:r>
            <a:r>
              <a:rPr lang="fr-FR" b="1" dirty="0">
                <a:solidFill>
                  <a:srgbClr val="00B050"/>
                </a:solidFill>
                <a:latin typeface="Batang" panose="02030600000101010101" pitchFamily="18" charset="-127"/>
                <a:ea typeface="Batang" panose="02030600000101010101" pitchFamily="18" charset="-127"/>
                <a:cs typeface="Times New Roman" panose="02020603050405020304" pitchFamily="18" charset="0"/>
              </a:rPr>
              <a:t>résolution</a:t>
            </a:r>
            <a:r>
              <a:rPr lang="fr-FR" dirty="0">
                <a:latin typeface="Batang" panose="02030600000101010101" pitchFamily="18" charset="-127"/>
                <a:ea typeface="Batang" panose="02030600000101010101" pitchFamily="18" charset="-127"/>
                <a:cs typeface="Times New Roman" panose="02020603050405020304" pitchFamily="18" charset="0"/>
              </a:rPr>
              <a:t> / </a:t>
            </a:r>
            <a:r>
              <a:rPr lang="fr-FR" b="1" dirty="0">
                <a:solidFill>
                  <a:srgbClr val="4472C4"/>
                </a:solidFill>
                <a:latin typeface="Batang" panose="02030600000101010101" pitchFamily="18" charset="-127"/>
                <a:ea typeface="Batang" panose="02030600000101010101" pitchFamily="18" charset="-127"/>
                <a:cs typeface="Times New Roman" panose="02020603050405020304" pitchFamily="18" charset="0"/>
              </a:rPr>
              <a:t>définition</a:t>
            </a:r>
          </a:p>
          <a:p>
            <a:pPr marL="285750" indent="-285750">
              <a:lnSpc>
                <a:spcPct val="106000"/>
              </a:lnSpc>
              <a:spcAft>
                <a:spcPts val="0"/>
              </a:spcAft>
              <a:buFont typeface="Arial" panose="020B0604020202020204" pitchFamily="34" charset="0"/>
              <a:buChar char="•"/>
            </a:pPr>
            <a:r>
              <a:rPr lang="fr-FR" b="1" dirty="0">
                <a:solidFill>
                  <a:srgbClr val="000000"/>
                </a:solidFill>
                <a:latin typeface="Batang" panose="02030600000101010101" pitchFamily="18" charset="-127"/>
                <a:ea typeface="Batang" panose="02030600000101010101" pitchFamily="18" charset="-127"/>
                <a:cs typeface="Times New Roman" panose="02020603050405020304" pitchFamily="18" charset="0"/>
              </a:rPr>
              <a:t>Formule de calcul pour la résolution =  dimension (largeur) / taille (largeur)</a:t>
            </a:r>
            <a:endParaRPr lang="fr-FR" sz="2800" dirty="0">
              <a:latin typeface="Batang" panose="02030600000101010101" pitchFamily="18" charset="-127"/>
              <a:ea typeface="Batang" panose="02030600000101010101" pitchFamily="18" charset="-127"/>
              <a:cs typeface="Times New Roman" panose="02020603050405020304" pitchFamily="18" charset="0"/>
            </a:endParaRPr>
          </a:p>
          <a:p>
            <a:pPr>
              <a:lnSpc>
                <a:spcPct val="106000"/>
              </a:lnSpc>
              <a:spcAft>
                <a:spcPts val="0"/>
              </a:spcAft>
            </a:pP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Ex. : la résolution d’une image de 600 pixels de large mesurant 4 pouces de côté :</a:t>
            </a:r>
            <a:endParaRPr lang="fr-FR" sz="2800" dirty="0">
              <a:latin typeface="Batang" panose="02030600000101010101" pitchFamily="18" charset="-127"/>
              <a:ea typeface="Batang" panose="02030600000101010101" pitchFamily="18" charset="-127"/>
              <a:cs typeface="Times New Roman" panose="02020603050405020304" pitchFamily="18" charset="0"/>
            </a:endParaRPr>
          </a:p>
          <a:p>
            <a:pPr>
              <a:lnSpc>
                <a:spcPct val="106000"/>
              </a:lnSpc>
              <a:spcAft>
                <a:spcPts val="0"/>
              </a:spcAft>
            </a:pPr>
            <a:r>
              <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rPr>
              <a:t>Résolution = 600 / 4 = 150 dpi</a:t>
            </a:r>
          </a:p>
          <a:p>
            <a:pPr marL="285750" indent="-285750">
              <a:lnSpc>
                <a:spcPct val="106000"/>
              </a:lnSpc>
              <a:spcAft>
                <a:spcPts val="0"/>
              </a:spcAft>
              <a:buFont typeface="Arial" panose="020B0604020202020204" pitchFamily="34" charset="0"/>
              <a:buChar char="•"/>
            </a:pPr>
            <a:r>
              <a:rPr lang="fr-FR" b="1" dirty="0">
                <a:latin typeface="Batang" panose="02030600000101010101" pitchFamily="18" charset="-127"/>
                <a:ea typeface="Batang" panose="02030600000101010101" pitchFamily="18" charset="-127"/>
                <a:cs typeface="Times New Roman" panose="02020603050405020304" pitchFamily="18" charset="0"/>
              </a:rPr>
              <a:t>Formule pour calculer le poids d’une image en octet</a:t>
            </a:r>
            <a:r>
              <a:rPr lang="fr-FR" sz="2800" dirty="0">
                <a:latin typeface="Batang" panose="02030600000101010101" pitchFamily="18" charset="-127"/>
                <a:ea typeface="Batang" panose="02030600000101010101" pitchFamily="18" charset="-127"/>
                <a:cs typeface="Times New Roman" panose="02020603050405020304" pitchFamily="18" charset="0"/>
              </a:rPr>
              <a:t> </a:t>
            </a:r>
            <a:r>
              <a:rPr lang="fr-FR" dirty="0">
                <a:latin typeface="Batang" panose="02030600000101010101" pitchFamily="18" charset="-127"/>
                <a:ea typeface="Batang" panose="02030600000101010101" pitchFamily="18" charset="-127"/>
                <a:cs typeface="Times New Roman" panose="02020603050405020304" pitchFamily="18" charset="0"/>
              </a:rPr>
              <a:t>=</a:t>
            </a:r>
            <a:r>
              <a:rPr lang="fr-FR" sz="2800" dirty="0">
                <a:latin typeface="Batang" panose="02030600000101010101" pitchFamily="18" charset="-127"/>
                <a:ea typeface="Batang" panose="02030600000101010101" pitchFamily="18" charset="-127"/>
                <a:cs typeface="Times New Roman" panose="02020603050405020304" pitchFamily="18" charset="0"/>
              </a:rPr>
              <a:t> </a:t>
            </a:r>
            <a:r>
              <a:rPr lang="fr-FR" b="1" dirty="0">
                <a:latin typeface="Batang" panose="02030600000101010101" pitchFamily="18" charset="-127"/>
                <a:ea typeface="Batang" panose="02030600000101010101" pitchFamily="18" charset="-127"/>
                <a:cs typeface="Times New Roman" panose="02020603050405020304" pitchFamily="18" charset="0"/>
              </a:rPr>
              <a:t>nombre total de pixels (définition)  x codage couleurs (octet)</a:t>
            </a:r>
            <a:endParaRPr lang="fr-FR" dirty="0">
              <a:solidFill>
                <a:srgbClr val="000000"/>
              </a:solidFill>
              <a:latin typeface="Batang" panose="02030600000101010101" pitchFamily="18" charset="-127"/>
              <a:ea typeface="Batang" panose="02030600000101010101" pitchFamily="18" charset="-127"/>
              <a:cs typeface="Times New Roman" panose="02020603050405020304" pitchFamily="18" charset="0"/>
            </a:endParaRP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92" y="2393935"/>
            <a:ext cx="1403068" cy="1489673"/>
          </a:xfrm>
          <a:prstGeom prst="rect">
            <a:avLst/>
          </a:prstGeom>
        </p:spPr>
      </p:pic>
      <p:pic>
        <p:nvPicPr>
          <p:cNvPr id="33" name="Imag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18" y="4060517"/>
            <a:ext cx="2598731" cy="2555481"/>
          </a:xfrm>
          <a:prstGeom prst="rect">
            <a:avLst/>
          </a:prstGeom>
        </p:spPr>
      </p:pic>
      <p:sp>
        <p:nvSpPr>
          <p:cNvPr id="34" name="ZoneTexte 33"/>
          <p:cNvSpPr txBox="1"/>
          <p:nvPr/>
        </p:nvSpPr>
        <p:spPr>
          <a:xfrm>
            <a:off x="202279" y="4490956"/>
            <a:ext cx="2101079" cy="1600438"/>
          </a:xfrm>
          <a:prstGeom prst="rect">
            <a:avLst/>
          </a:prstGeom>
          <a:noFill/>
        </p:spPr>
        <p:txBody>
          <a:bodyPr wrap="square" rtlCol="0">
            <a:spAutoFit/>
          </a:bodyPr>
          <a:lstStyle/>
          <a:p>
            <a:r>
              <a:rPr lang="fr-FR" sz="1400" b="1" dirty="0">
                <a:solidFill>
                  <a:srgbClr val="FF0000"/>
                </a:solidFill>
              </a:rPr>
              <a:t>1 bit = 1/8 d’octet,</a:t>
            </a:r>
          </a:p>
          <a:p>
            <a:r>
              <a:rPr lang="fr-FR" sz="1400" b="1" dirty="0">
                <a:solidFill>
                  <a:srgbClr val="FF0000"/>
                </a:solidFill>
              </a:rPr>
              <a:t>8 bits = 1 Octet,</a:t>
            </a:r>
          </a:p>
          <a:p>
            <a:r>
              <a:rPr lang="fr-FR" sz="1400" b="1" dirty="0">
                <a:solidFill>
                  <a:srgbClr val="FF0000"/>
                </a:solidFill>
              </a:rPr>
              <a:t>1024 Octets = 1 kilo-octet (Ko),</a:t>
            </a:r>
          </a:p>
          <a:p>
            <a:r>
              <a:rPr lang="fr-FR" sz="1400" b="1" dirty="0">
                <a:solidFill>
                  <a:srgbClr val="FF0000"/>
                </a:solidFill>
              </a:rPr>
              <a:t>1024 Kilo-Octets = un </a:t>
            </a:r>
            <a:r>
              <a:rPr lang="fr-FR" sz="1400" b="1" dirty="0" err="1">
                <a:solidFill>
                  <a:srgbClr val="FF0000"/>
                </a:solidFill>
              </a:rPr>
              <a:t>Mega-Octet</a:t>
            </a:r>
            <a:r>
              <a:rPr lang="fr-FR" sz="1400" b="1" dirty="0">
                <a:solidFill>
                  <a:srgbClr val="FF0000"/>
                </a:solidFill>
              </a:rPr>
              <a:t>,</a:t>
            </a:r>
          </a:p>
          <a:p>
            <a:r>
              <a:rPr lang="fr-FR" sz="1400" b="1" dirty="0">
                <a:solidFill>
                  <a:srgbClr val="FF0000"/>
                </a:solidFill>
              </a:rPr>
              <a:t>Etc. </a:t>
            </a:r>
          </a:p>
        </p:txBody>
      </p:sp>
      <p:sp>
        <p:nvSpPr>
          <p:cNvPr id="6" name="ZoneTexte 5"/>
          <p:cNvSpPr txBox="1"/>
          <p:nvPr/>
        </p:nvSpPr>
        <p:spPr>
          <a:xfrm>
            <a:off x="2346183" y="6228913"/>
            <a:ext cx="3490314" cy="523220"/>
          </a:xfrm>
          <a:prstGeom prst="rect">
            <a:avLst/>
          </a:prstGeom>
          <a:noFill/>
        </p:spPr>
        <p:txBody>
          <a:bodyPr wrap="none" rtlCol="0">
            <a:spAutoFit/>
          </a:bodyPr>
          <a:lstStyle/>
          <a:p>
            <a:r>
              <a:rPr lang="fr-FR" sz="1400" b="1" u="sng" dirty="0">
                <a:hlinkClick r:id="rId6"/>
              </a:rPr>
              <a:t>Calculatrice de puissances</a:t>
            </a:r>
            <a:endParaRPr lang="fr-FR" sz="1400" b="1" dirty="0"/>
          </a:p>
          <a:p>
            <a:r>
              <a:rPr lang="fr-FR" sz="1400" b="1" u="sng" dirty="0">
                <a:hlinkClick r:id="rId7"/>
              </a:rPr>
              <a:t>Conversion d’unités de mesure informatique</a:t>
            </a:r>
            <a:endParaRPr lang="fr-FR" sz="1400" b="1" dirty="0"/>
          </a:p>
        </p:txBody>
      </p:sp>
    </p:spTree>
    <p:extLst>
      <p:ext uri="{BB962C8B-B14F-4D97-AF65-F5344CB8AC3E}">
        <p14:creationId xmlns:p14="http://schemas.microsoft.com/office/powerpoint/2010/main" val="405700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Les spécificités de l’image numérique (8)</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38</a:t>
            </a:fld>
            <a:endParaRPr lang="fr-FR"/>
          </a:p>
        </p:txBody>
      </p:sp>
      <p:sp>
        <p:nvSpPr>
          <p:cNvPr id="12" name="ZoneTexte 11"/>
          <p:cNvSpPr txBox="1"/>
          <p:nvPr/>
        </p:nvSpPr>
        <p:spPr>
          <a:xfrm>
            <a:off x="1832138" y="6358310"/>
            <a:ext cx="10144867" cy="307777"/>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La résolution d’une image pour le web</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mis à jour le 03/11/2016, Hervé Drouet </a:t>
            </a:r>
          </a:p>
        </p:txBody>
      </p:sp>
      <p:sp>
        <p:nvSpPr>
          <p:cNvPr id="3" name="Espace réservé du contenu 2"/>
          <p:cNvSpPr>
            <a:spLocks noGrp="1"/>
          </p:cNvSpPr>
          <p:nvPr>
            <p:ph idx="1"/>
          </p:nvPr>
        </p:nvSpPr>
        <p:spPr>
          <a:xfrm>
            <a:off x="315685" y="1660014"/>
            <a:ext cx="11661321" cy="4504120"/>
          </a:xfrm>
        </p:spPr>
        <p:txBody>
          <a:bodyPr>
            <a:normAutofit fontScale="92500"/>
          </a:bodyPr>
          <a:lstStyle/>
          <a:p>
            <a:r>
              <a:rPr lang="fr-FR" dirty="0"/>
              <a:t>Focus sur l’image bitmap/matricielle (6)</a:t>
            </a:r>
          </a:p>
          <a:p>
            <a:pPr lvl="1"/>
            <a:r>
              <a:rPr lang="fr-FR" dirty="0"/>
              <a:t>Distinction entre l’affichage d’une image sur écran et l’impression d’une image sur papier</a:t>
            </a:r>
          </a:p>
          <a:p>
            <a:pPr lvl="2"/>
            <a:r>
              <a:rPr lang="fr-FR" dirty="0"/>
              <a:t>Image destinée à l’affichage sur écran</a:t>
            </a:r>
          </a:p>
          <a:p>
            <a:pPr lvl="3"/>
            <a:r>
              <a:rPr lang="fr-FR" dirty="0"/>
              <a:t>La taille de l’affichage varie en fonction des dimensions de l’image en pixels et de la résolution de l’écran,</a:t>
            </a:r>
          </a:p>
          <a:p>
            <a:pPr lvl="3"/>
            <a:r>
              <a:rPr lang="fr-FR" dirty="0"/>
              <a:t>La résolution de l’image ne compte pas (elle sert uniquement pour l’impression papier), c’est celle de l’écran qui compte,</a:t>
            </a:r>
          </a:p>
          <a:p>
            <a:pPr lvl="3"/>
            <a:r>
              <a:rPr lang="fr-FR" dirty="0"/>
              <a:t>La résolution de l’écran est toujours suffisante pour garantir un affichage net.</a:t>
            </a:r>
          </a:p>
          <a:p>
            <a:pPr lvl="2"/>
            <a:r>
              <a:rPr lang="fr-FR" dirty="0"/>
              <a:t>Image destinée à être imprimée</a:t>
            </a:r>
          </a:p>
          <a:p>
            <a:pPr lvl="3"/>
            <a:r>
              <a:rPr lang="fr-FR" dirty="0"/>
              <a:t>Plus la résolution de l’image est élevée, plus il y aura de pixels par pouce et donc de détails,</a:t>
            </a:r>
          </a:p>
          <a:p>
            <a:pPr lvl="3"/>
            <a:r>
              <a:rPr lang="fr-FR" dirty="0"/>
              <a:t>A dimensions égales en pixels, une même image imprimée selon deux résolutions différentes (300 dpi et 72 dpi par exemple), aura une taille plus petite la 1</a:t>
            </a:r>
            <a:r>
              <a:rPr lang="fr-FR" baseline="30000" dirty="0"/>
              <a:t>ère</a:t>
            </a:r>
            <a:r>
              <a:rPr lang="fr-FR" dirty="0"/>
              <a:t> fois mais sera plus nette alors qu’elle sera plus grande la 2</a:t>
            </a:r>
            <a:r>
              <a:rPr lang="fr-FR" baseline="30000" dirty="0"/>
              <a:t>ème</a:t>
            </a:r>
            <a:r>
              <a:rPr lang="fr-FR" dirty="0"/>
              <a:t> fois mais avec le risque d’être moins nette puisqu’il y aura moins de pixels sur un pouce,</a:t>
            </a:r>
          </a:p>
          <a:p>
            <a:pPr lvl="3"/>
            <a:r>
              <a:rPr lang="fr-FR" dirty="0"/>
              <a:t> Conclusion : il vaut mieux avoir un fichier image de grandes dimensions lorsque l’objectif est de l’imprimer en grande taille.</a:t>
            </a:r>
          </a:p>
          <a:p>
            <a:pPr marL="1371600" lvl="3" indent="0">
              <a:buNone/>
            </a:pPr>
            <a:r>
              <a:rPr lang="fr-FR" dirty="0">
                <a:hlinkClick r:id="rId4"/>
              </a:rPr>
              <a:t>Outil de calcul de la résolution d’image</a:t>
            </a:r>
            <a:endParaRPr lang="fr-FR" dirty="0"/>
          </a:p>
          <a:p>
            <a:pPr lvl="1"/>
            <a:endParaRPr lang="fr-FR" sz="2200" dirty="0"/>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195" y="5712349"/>
            <a:ext cx="476250" cy="476250"/>
          </a:xfrm>
          <a:prstGeom prst="rect">
            <a:avLst/>
          </a:prstGeom>
        </p:spPr>
      </p:pic>
    </p:spTree>
    <p:extLst>
      <p:ext uri="{BB962C8B-B14F-4D97-AF65-F5344CB8AC3E}">
        <p14:creationId xmlns:p14="http://schemas.microsoft.com/office/powerpoint/2010/main" val="1501072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Les spécificités de l’image numérique (9)</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39</a:t>
            </a:fld>
            <a:endParaRPr lang="fr-FR"/>
          </a:p>
        </p:txBody>
      </p:sp>
      <p:sp>
        <p:nvSpPr>
          <p:cNvPr id="12" name="ZoneTexte 11"/>
          <p:cNvSpPr txBox="1"/>
          <p:nvPr/>
        </p:nvSpPr>
        <p:spPr>
          <a:xfrm>
            <a:off x="1832138" y="6396947"/>
            <a:ext cx="10144867" cy="307777"/>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Comment optimiser ses images pour le web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mis à jour le 21/05/2018</a:t>
            </a:r>
          </a:p>
        </p:txBody>
      </p:sp>
      <p:sp>
        <p:nvSpPr>
          <p:cNvPr id="3" name="Espace réservé du contenu 2"/>
          <p:cNvSpPr>
            <a:spLocks noGrp="1"/>
          </p:cNvSpPr>
          <p:nvPr>
            <p:ph idx="1"/>
          </p:nvPr>
        </p:nvSpPr>
        <p:spPr>
          <a:xfrm>
            <a:off x="0" y="1731730"/>
            <a:ext cx="12191999" cy="4763408"/>
          </a:xfrm>
        </p:spPr>
        <p:txBody>
          <a:bodyPr>
            <a:normAutofit fontScale="85000" lnSpcReduction="20000"/>
          </a:bodyPr>
          <a:lstStyle/>
          <a:p>
            <a:r>
              <a:rPr lang="fr-FR" dirty="0"/>
              <a:t>Focus sur l’image bitmap/matricielle (7)</a:t>
            </a:r>
          </a:p>
          <a:p>
            <a:pPr lvl="1"/>
            <a:r>
              <a:rPr lang="fr-FR" dirty="0"/>
              <a:t>Distinction entre l’affichage d’une image sur écran et l’impression d’une image sur </a:t>
            </a:r>
            <a:br>
              <a:rPr lang="fr-FR" dirty="0"/>
            </a:br>
            <a:r>
              <a:rPr lang="fr-FR" dirty="0"/>
              <a:t>papier (2)</a:t>
            </a:r>
          </a:p>
          <a:p>
            <a:pPr lvl="2"/>
            <a:r>
              <a:rPr lang="fr-FR" dirty="0"/>
              <a:t>Optimiser ses images pour le Web</a:t>
            </a:r>
          </a:p>
          <a:p>
            <a:pPr lvl="3"/>
            <a:r>
              <a:rPr lang="fr-FR" dirty="0"/>
              <a:t>Dimensions de l’image : une image de 600 à 1000 px est suffisante (à moduler selon son emplacement sur un site).</a:t>
            </a:r>
          </a:p>
          <a:p>
            <a:pPr lvl="3"/>
            <a:r>
              <a:rPr lang="fr-FR" dirty="0"/>
              <a:t>Poids de l’image : agit sur la vitesse de chargement d’une page et donc sur le référencement dans Google, il faut donc veiller, dans la mesure du possible, à ne pas dépasser 100 Ko par image. Deux méthodes (à combiner ou pas) pour agir sur le poids :</a:t>
            </a:r>
          </a:p>
          <a:p>
            <a:pPr lvl="4"/>
            <a:r>
              <a:rPr lang="fr-FR" dirty="0"/>
              <a:t>Le taux de compression de l’image</a:t>
            </a:r>
          </a:p>
          <a:p>
            <a:pPr lvl="4"/>
            <a:r>
              <a:rPr lang="fr-FR" dirty="0"/>
              <a:t>Les dimensions de l’image (en veillant à respecter le ratio de l’image)</a:t>
            </a:r>
          </a:p>
          <a:p>
            <a:pPr lvl="3"/>
            <a:r>
              <a:rPr lang="fr-FR" dirty="0"/>
              <a:t>Respecter des règles de nommage de ses fichiers afin que les images s’affichent correctement à partir de n’importe quel navigateur, </a:t>
            </a:r>
            <a:r>
              <a:rPr lang="fr-FR" b="1" dirty="0"/>
              <a:t>en évitant particulièrement </a:t>
            </a:r>
            <a:r>
              <a:rPr lang="fr-FR" dirty="0"/>
              <a:t>:</a:t>
            </a:r>
          </a:p>
          <a:p>
            <a:pPr lvl="4"/>
            <a:r>
              <a:rPr lang="fr-FR" dirty="0"/>
              <a:t>Les caractères spéciaux,</a:t>
            </a:r>
          </a:p>
          <a:p>
            <a:pPr lvl="4"/>
            <a:r>
              <a:rPr lang="fr-FR" dirty="0"/>
              <a:t>Les caractères accentués,</a:t>
            </a:r>
          </a:p>
          <a:p>
            <a:pPr lvl="4"/>
            <a:r>
              <a:rPr lang="fr-FR" dirty="0"/>
              <a:t>Les majuscules,</a:t>
            </a:r>
          </a:p>
          <a:p>
            <a:pPr lvl="4"/>
            <a:r>
              <a:rPr lang="fr-FR" dirty="0"/>
              <a:t>Les espaces (à remplacer par des « - » du 6 et non ceux du 8 appelés « </a:t>
            </a:r>
            <a:r>
              <a:rPr lang="fr-FR" dirty="0" err="1"/>
              <a:t>underscores</a:t>
            </a:r>
            <a:r>
              <a:rPr lang="fr-FR" dirty="0"/>
              <a:t> »).</a:t>
            </a:r>
          </a:p>
          <a:p>
            <a:pPr lvl="3"/>
            <a:r>
              <a:rPr lang="fr-FR" dirty="0"/>
              <a:t>Si on est en charge de l’intégration de ses images dans un site Internet :</a:t>
            </a:r>
          </a:p>
          <a:p>
            <a:pPr lvl="4"/>
            <a:r>
              <a:rPr lang="fr-FR" sz="1600" dirty="0"/>
              <a:t>Donner à son image un titre explicite (pour le référencement),</a:t>
            </a:r>
          </a:p>
          <a:p>
            <a:pPr lvl="4"/>
            <a:r>
              <a:rPr lang="fr-FR" sz="1600" dirty="0"/>
              <a:t>Renseigner un titre alternatif notamment avec des mots-clés pour :</a:t>
            </a:r>
          </a:p>
          <a:p>
            <a:pPr lvl="5"/>
            <a:r>
              <a:rPr lang="fr-FR" sz="1600" dirty="0"/>
              <a:t>L’accessibilité des contenus aux personnes malvoyantes,</a:t>
            </a:r>
          </a:p>
          <a:p>
            <a:pPr lvl="5"/>
            <a:r>
              <a:rPr lang="fr-FR" sz="1600" dirty="0"/>
              <a:t>L’optimisation du référencement,</a:t>
            </a:r>
          </a:p>
          <a:p>
            <a:pPr lvl="5"/>
            <a:r>
              <a:rPr lang="fr-FR" sz="1600" dirty="0"/>
              <a:t>L’affichage alternatif en cas de difficultés à afficher les images (mauvais réseau).</a:t>
            </a:r>
          </a:p>
        </p:txBody>
      </p:sp>
    </p:spTree>
    <p:extLst>
      <p:ext uri="{BB962C8B-B14F-4D97-AF65-F5344CB8AC3E}">
        <p14:creationId xmlns:p14="http://schemas.microsoft.com/office/powerpoint/2010/main" val="158611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a:t>
            </a:r>
          </a:p>
        </p:txBody>
      </p:sp>
      <p:sp>
        <p:nvSpPr>
          <p:cNvPr id="3" name="Espace réservé du contenu 2"/>
          <p:cNvSpPr>
            <a:spLocks noGrp="1"/>
          </p:cNvSpPr>
          <p:nvPr>
            <p:ph idx="1"/>
          </p:nvPr>
        </p:nvSpPr>
        <p:spPr>
          <a:xfrm>
            <a:off x="114300" y="1706769"/>
            <a:ext cx="11862707" cy="5053263"/>
          </a:xfrm>
        </p:spPr>
        <p:txBody>
          <a:bodyPr>
            <a:normAutofit/>
          </a:bodyPr>
          <a:lstStyle/>
          <a:p>
            <a:pPr lvl="1"/>
            <a:r>
              <a:rPr lang="fr-FR" sz="2800" dirty="0">
                <a:solidFill>
                  <a:schemeClr val="accent1"/>
                </a:solidFill>
                <a:latin typeface="Batang" panose="02030600000101010101" pitchFamily="18" charset="-127"/>
                <a:ea typeface="Batang" panose="02030600000101010101" pitchFamily="18" charset="-127"/>
              </a:rPr>
              <a:t>Les spécificités de l’image numérique</a:t>
            </a:r>
          </a:p>
          <a:p>
            <a:pPr lvl="2"/>
            <a:r>
              <a:rPr lang="fr-FR" sz="2400" dirty="0">
                <a:latin typeface="Roboto" panose="02000000000000000000" pitchFamily="2" charset="0"/>
                <a:ea typeface="Roboto" panose="02000000000000000000" pitchFamily="2" charset="0"/>
              </a:rPr>
              <a:t>Focus sur l’image bitmap/matricielle</a:t>
            </a:r>
          </a:p>
          <a:p>
            <a:pPr lvl="3"/>
            <a:r>
              <a:rPr lang="fr-FR" sz="2000" b="1" i="0" dirty="0">
                <a:latin typeface="Batang" panose="02030600000101010101" pitchFamily="18" charset="-127"/>
                <a:ea typeface="Batang" panose="02030600000101010101" pitchFamily="18" charset="-127"/>
              </a:rPr>
              <a:t>Le pixel, élément fondateur de l’image bitmap/matricielle</a:t>
            </a:r>
          </a:p>
          <a:p>
            <a:pPr lvl="3"/>
            <a:r>
              <a:rPr lang="fr-FR" sz="2000" b="1" i="0" dirty="0">
                <a:latin typeface="Batang" panose="02030600000101010101" pitchFamily="18" charset="-127"/>
                <a:ea typeface="Batang" panose="02030600000101010101" pitchFamily="18" charset="-127"/>
              </a:rPr>
              <a:t>Caractéristiques du pixel</a:t>
            </a:r>
          </a:p>
          <a:p>
            <a:pPr lvl="3"/>
            <a:r>
              <a:rPr lang="fr-FR" sz="2000" b="1" i="0" dirty="0">
                <a:latin typeface="Batang" panose="02030600000101010101" pitchFamily="18" charset="-127"/>
                <a:ea typeface="Batang" panose="02030600000101010101" pitchFamily="18" charset="-127"/>
              </a:rPr>
              <a:t>Profondeur de couleur du pixel</a:t>
            </a:r>
          </a:p>
          <a:p>
            <a:pPr lvl="3"/>
            <a:r>
              <a:rPr lang="fr-FR" sz="2000" b="1" i="0" dirty="0">
                <a:latin typeface="Batang" panose="02030600000101010101" pitchFamily="18" charset="-127"/>
                <a:ea typeface="Batang" panose="02030600000101010101" pitchFamily="18" charset="-127"/>
              </a:rPr>
              <a:t>Dimension, définition, résolution, taille : comprendre ces notions et les différencier</a:t>
            </a:r>
          </a:p>
          <a:p>
            <a:pPr lvl="3"/>
            <a:r>
              <a:rPr lang="fr-FR" sz="2000" b="1" i="0" dirty="0">
                <a:latin typeface="Batang" panose="02030600000101010101" pitchFamily="18" charset="-127"/>
                <a:ea typeface="Batang" panose="02030600000101010101" pitchFamily="18" charset="-127"/>
              </a:rPr>
              <a:t>Distinction entre l’affichage d’une image sur écran et l’impression d’une image sur papier</a:t>
            </a:r>
          </a:p>
          <a:p>
            <a:pPr lvl="3"/>
            <a:r>
              <a:rPr lang="fr-FR" sz="2000" b="1" i="0" dirty="0">
                <a:latin typeface="Batang" panose="02030600000101010101" pitchFamily="18" charset="-127"/>
                <a:ea typeface="Batang" panose="02030600000101010101" pitchFamily="18" charset="-127"/>
              </a:rPr>
              <a:t>Les unités de mesure utilisées pour déterminer la résolution</a:t>
            </a:r>
          </a:p>
          <a:p>
            <a:pPr lvl="3"/>
            <a:r>
              <a:rPr lang="fr-FR" sz="2000" b="1" i="0" dirty="0">
                <a:latin typeface="Batang" panose="02030600000101010101" pitchFamily="18" charset="-127"/>
                <a:ea typeface="Batang" panose="02030600000101010101" pitchFamily="18" charset="-127"/>
              </a:rPr>
              <a:t>L’image numérique matricielle (bitmap) et ses deux principaux formats pour la publication Web</a:t>
            </a:r>
          </a:p>
          <a:p>
            <a:pPr marL="1371600" lvl="3" indent="0">
              <a:buNone/>
            </a:pPr>
            <a:endParaRPr lang="fr-FR" sz="2000" b="1" i="0" dirty="0">
              <a:latin typeface="Batang" panose="02030600000101010101" pitchFamily="18" charset="-127"/>
              <a:ea typeface="Batang" panose="02030600000101010101" pitchFamily="18" charset="-127"/>
            </a:endParaRPr>
          </a:p>
          <a:p>
            <a:pPr lvl="3"/>
            <a:endParaRPr lang="fr-FR" sz="2000" b="1" i="0" dirty="0">
              <a:latin typeface="Batang" panose="02030600000101010101" pitchFamily="18" charset="-127"/>
              <a:ea typeface="Batang" panose="02030600000101010101" pitchFamily="18" charset="-127"/>
            </a:endParaRPr>
          </a:p>
          <a:p>
            <a:pPr lvl="3"/>
            <a:endParaRPr lang="fr-FR" sz="2000" b="1" i="0" dirty="0">
              <a:latin typeface="Batang" panose="02030600000101010101" pitchFamily="18" charset="-127"/>
              <a:ea typeface="Batang" panose="02030600000101010101" pitchFamily="18" charset="-127"/>
            </a:endParaRPr>
          </a:p>
          <a:p>
            <a:pPr lvl="3"/>
            <a:endParaRPr lang="fr-FR" dirty="0"/>
          </a:p>
          <a:p>
            <a:pPr lvl="3"/>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4</a:t>
            </a:fld>
            <a:endParaRPr lang="fr-FR"/>
          </a:p>
        </p:txBody>
      </p:sp>
    </p:spTree>
    <p:extLst>
      <p:ext uri="{BB962C8B-B14F-4D97-AF65-F5344CB8AC3E}">
        <p14:creationId xmlns:p14="http://schemas.microsoft.com/office/powerpoint/2010/main" val="4030606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Les spécificités de l’image numérique (10)</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40</a:t>
            </a:fld>
            <a:endParaRPr lang="fr-FR"/>
          </a:p>
        </p:txBody>
      </p:sp>
      <p:sp>
        <p:nvSpPr>
          <p:cNvPr id="12" name="ZoneTexte 11"/>
          <p:cNvSpPr txBox="1"/>
          <p:nvPr/>
        </p:nvSpPr>
        <p:spPr>
          <a:xfrm>
            <a:off x="1832138" y="6396947"/>
            <a:ext cx="10144867" cy="307777"/>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Comment optimiser ses images pour le web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mis à jour le 21/05/2018</a:t>
            </a:r>
          </a:p>
        </p:txBody>
      </p:sp>
      <p:sp>
        <p:nvSpPr>
          <p:cNvPr id="3" name="Espace réservé du contenu 2"/>
          <p:cNvSpPr>
            <a:spLocks noGrp="1"/>
          </p:cNvSpPr>
          <p:nvPr>
            <p:ph idx="1"/>
          </p:nvPr>
        </p:nvSpPr>
        <p:spPr>
          <a:xfrm>
            <a:off x="450098" y="1726924"/>
            <a:ext cx="11526908" cy="3901366"/>
          </a:xfrm>
        </p:spPr>
        <p:txBody>
          <a:bodyPr>
            <a:normAutofit/>
          </a:bodyPr>
          <a:lstStyle/>
          <a:p>
            <a:r>
              <a:rPr lang="fr-FR" dirty="0"/>
              <a:t>Focus sur l’image bitmap/matricielle (8)</a:t>
            </a:r>
          </a:p>
          <a:p>
            <a:pPr lvl="1"/>
            <a:r>
              <a:rPr lang="fr-FR" dirty="0"/>
              <a:t>Distinction entre l’affichage d’une image sur écran et l’impression d’une image </a:t>
            </a:r>
            <a:br>
              <a:rPr lang="fr-FR" dirty="0"/>
            </a:br>
            <a:r>
              <a:rPr lang="fr-FR" dirty="0"/>
              <a:t>sur papier (3)</a:t>
            </a:r>
          </a:p>
          <a:p>
            <a:pPr lvl="2"/>
            <a:r>
              <a:rPr lang="fr-FR" dirty="0"/>
              <a:t>Optimiser ses images pour le Web (2)</a:t>
            </a:r>
          </a:p>
          <a:p>
            <a:pPr lvl="3"/>
            <a:r>
              <a:rPr lang="fr-FR" dirty="0"/>
              <a:t>Si on est en charge de l’intégration de ses images dans un site Internet (2) :</a:t>
            </a:r>
          </a:p>
          <a:p>
            <a:pPr lvl="4"/>
            <a:r>
              <a:rPr lang="fr-FR" sz="1600" dirty="0"/>
              <a:t>Permettre le redimensionnement automatique de l’image quelle que soit la taille de l’écran grâce aux feuilles de style CSS :</a:t>
            </a:r>
          </a:p>
          <a:p>
            <a:pPr marL="1828800" lvl="4" indent="0">
              <a:buNone/>
            </a:pPr>
            <a:r>
              <a:rPr lang="en-US" sz="1600" i="1" dirty="0" err="1"/>
              <a:t>img</a:t>
            </a:r>
            <a:r>
              <a:rPr lang="en-US" sz="1600" i="1" dirty="0"/>
              <a:t> {</a:t>
            </a:r>
          </a:p>
          <a:p>
            <a:pPr marL="1828800" lvl="4" indent="0">
              <a:buNone/>
            </a:pPr>
            <a:r>
              <a:rPr lang="en-US" sz="1600" i="1" dirty="0"/>
              <a:t>  max-width: 100%;</a:t>
            </a:r>
          </a:p>
          <a:p>
            <a:pPr marL="1828800" lvl="4" indent="0">
              <a:buNone/>
            </a:pPr>
            <a:r>
              <a:rPr lang="en-US" sz="1600" i="1" dirty="0"/>
              <a:t>  height: auto;</a:t>
            </a:r>
          </a:p>
          <a:p>
            <a:pPr marL="1828800" lvl="4" indent="0">
              <a:buNone/>
            </a:pPr>
            <a:r>
              <a:rPr lang="en-US" sz="1600" i="1" dirty="0"/>
              <a:t>}</a:t>
            </a:r>
            <a:endParaRPr lang="fr-FR" sz="1600" i="1" dirty="0"/>
          </a:p>
        </p:txBody>
      </p:sp>
    </p:spTree>
    <p:extLst>
      <p:ext uri="{BB962C8B-B14F-4D97-AF65-F5344CB8AC3E}">
        <p14:creationId xmlns:p14="http://schemas.microsoft.com/office/powerpoint/2010/main" val="2914250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Les spécificités de l’image numérique (11)</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41</a:t>
            </a:fld>
            <a:endParaRPr lang="fr-FR"/>
          </a:p>
        </p:txBody>
      </p:sp>
      <p:sp>
        <p:nvSpPr>
          <p:cNvPr id="12" name="ZoneTexte 11"/>
          <p:cNvSpPr txBox="1"/>
          <p:nvPr/>
        </p:nvSpPr>
        <p:spPr>
          <a:xfrm>
            <a:off x="1832138" y="6396947"/>
            <a:ext cx="10144867" cy="523220"/>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hlinkClick r:id="rId3"/>
              </a:rPr>
              <a:t>Préparer ses photos pour une impression de qualité</a:t>
            </a:r>
            <a:r>
              <a:rPr lang="fr-FR" sz="1400" b="1" dirty="0">
                <a:solidFill>
                  <a:srgbClr val="FF8000"/>
                </a:solidFill>
              </a:rPr>
              <a:t>, article du 17/02/2017</a:t>
            </a:r>
          </a:p>
          <a:p>
            <a:endPar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Espace réservé du contenu 2"/>
          <p:cNvSpPr>
            <a:spLocks noGrp="1"/>
          </p:cNvSpPr>
          <p:nvPr>
            <p:ph idx="1"/>
          </p:nvPr>
        </p:nvSpPr>
        <p:spPr>
          <a:xfrm>
            <a:off x="339744" y="1695392"/>
            <a:ext cx="11637262" cy="3995957"/>
          </a:xfrm>
        </p:spPr>
        <p:txBody>
          <a:bodyPr>
            <a:normAutofit/>
          </a:bodyPr>
          <a:lstStyle/>
          <a:p>
            <a:r>
              <a:rPr lang="fr-FR" dirty="0"/>
              <a:t>Focus sur l’image bitmap/matricielle (9)</a:t>
            </a:r>
          </a:p>
          <a:p>
            <a:pPr lvl="1"/>
            <a:r>
              <a:rPr lang="fr-FR" dirty="0"/>
              <a:t>Distinction entre l’affichage d’une image sur écran et l’impression d’une image </a:t>
            </a:r>
            <a:br>
              <a:rPr lang="fr-FR" dirty="0"/>
            </a:br>
            <a:r>
              <a:rPr lang="fr-FR" dirty="0"/>
              <a:t>sur papier (4)</a:t>
            </a:r>
          </a:p>
          <a:p>
            <a:pPr lvl="2"/>
            <a:r>
              <a:rPr lang="fr-FR" dirty="0"/>
              <a:t>Optimiser ses images pour une impression papier :</a:t>
            </a:r>
          </a:p>
          <a:p>
            <a:pPr lvl="4"/>
            <a:r>
              <a:rPr lang="fr-FR" sz="1600" dirty="0"/>
              <a:t>S’assurer que la résolution de l’image est a minima de 300 ppp </a:t>
            </a:r>
            <a:r>
              <a:rPr lang="fr-FR" sz="1600" b="0" dirty="0"/>
              <a:t>(240 ppp pour de très grands formats peuvent suffire)</a:t>
            </a:r>
          </a:p>
          <a:p>
            <a:pPr lvl="4"/>
            <a:r>
              <a:rPr lang="fr-FR" sz="1600" dirty="0"/>
              <a:t>Veiller à utiliser un format de fichier d’image adapté à l’impression :</a:t>
            </a:r>
          </a:p>
          <a:p>
            <a:pPr lvl="5"/>
            <a:r>
              <a:rPr lang="en-US" sz="1600" dirty="0"/>
              <a:t>JPEG </a:t>
            </a:r>
            <a:r>
              <a:rPr lang="fr-FR" sz="1600" dirty="0"/>
              <a:t>(ou </a:t>
            </a:r>
            <a:r>
              <a:rPr lang="fr-FR" sz="1600" dirty="0" err="1"/>
              <a:t>Jpg</a:t>
            </a:r>
            <a:r>
              <a:rPr lang="fr-FR" sz="1600" dirty="0"/>
              <a:t>) </a:t>
            </a:r>
            <a:r>
              <a:rPr lang="en-US" sz="1600" dirty="0"/>
              <a:t>pour Join Photographic Expert Group </a:t>
            </a:r>
            <a:r>
              <a:rPr lang="fr-FR" sz="1600" dirty="0"/>
              <a:t> </a:t>
            </a:r>
          </a:p>
          <a:p>
            <a:pPr lvl="5"/>
            <a:r>
              <a:rPr lang="en-US" sz="1600" dirty="0"/>
              <a:t>TIFF (Tagged Image File Format)</a:t>
            </a:r>
          </a:p>
          <a:p>
            <a:pPr lvl="5"/>
            <a:r>
              <a:rPr lang="fr-FR" sz="1600" dirty="0"/>
              <a:t>PDF (Portable Document Format)</a:t>
            </a:r>
          </a:p>
          <a:p>
            <a:pPr lvl="5"/>
            <a:r>
              <a:rPr lang="fr-FR" sz="1600" dirty="0"/>
              <a:t>EPS (</a:t>
            </a:r>
            <a:r>
              <a:rPr lang="fr-FR" sz="1600" dirty="0" err="1"/>
              <a:t>Encapsulated</a:t>
            </a:r>
            <a:r>
              <a:rPr lang="fr-FR" sz="1600" dirty="0"/>
              <a:t> Postscript)</a:t>
            </a:r>
          </a:p>
          <a:p>
            <a:pPr lvl="4"/>
            <a:r>
              <a:rPr lang="fr-FR" sz="1600" dirty="0"/>
              <a:t>Se faire communiquer les profils colorimétriques que l’imprimeur utilise .</a:t>
            </a:r>
          </a:p>
        </p:txBody>
      </p:sp>
    </p:spTree>
    <p:extLst>
      <p:ext uri="{BB962C8B-B14F-4D97-AF65-F5344CB8AC3E}">
        <p14:creationId xmlns:p14="http://schemas.microsoft.com/office/powerpoint/2010/main" val="2627214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094010"/>
            <a:ext cx="11661321" cy="503926"/>
          </a:xfrm>
        </p:spPr>
        <p:txBody>
          <a:bodyPr>
            <a:noAutofit/>
          </a:bodyPr>
          <a:lstStyle/>
          <a:p>
            <a:r>
              <a:rPr lang="fr-FR" sz="3200" dirty="0"/>
              <a:t>Les spécificités de l’image numérique (12)</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42</a:t>
            </a:fld>
            <a:endParaRPr lang="fr-FR"/>
          </a:p>
        </p:txBody>
      </p:sp>
      <p:sp>
        <p:nvSpPr>
          <p:cNvPr id="3" name="Espace réservé du contenu 2"/>
          <p:cNvSpPr>
            <a:spLocks noGrp="1"/>
          </p:cNvSpPr>
          <p:nvPr>
            <p:ph idx="1"/>
          </p:nvPr>
        </p:nvSpPr>
        <p:spPr>
          <a:xfrm>
            <a:off x="315684" y="1529097"/>
            <a:ext cx="11661321" cy="5334000"/>
          </a:xfrm>
        </p:spPr>
        <p:txBody>
          <a:bodyPr>
            <a:normAutofit fontScale="77500" lnSpcReduction="20000"/>
          </a:bodyPr>
          <a:lstStyle/>
          <a:p>
            <a:r>
              <a:rPr lang="fr-FR" dirty="0"/>
              <a:t>Focus sur l’image bitmap/matricielle (10)</a:t>
            </a:r>
            <a:br>
              <a:rPr lang="fr-FR" dirty="0"/>
            </a:br>
            <a:endParaRPr lang="fr-FR" dirty="0"/>
          </a:p>
          <a:p>
            <a:pPr lvl="1"/>
            <a:r>
              <a:rPr lang="fr-FR" dirty="0"/>
              <a:t>Les unités de mesure utilisées pour déterminer la résolution</a:t>
            </a:r>
          </a:p>
          <a:p>
            <a:pPr lvl="2"/>
            <a:r>
              <a:rPr lang="fr-FR" dirty="0"/>
              <a:t>DPI pour  Dot per </a:t>
            </a:r>
            <a:r>
              <a:rPr lang="fr-FR" dirty="0" err="1"/>
              <a:t>Inch</a:t>
            </a:r>
            <a:r>
              <a:rPr lang="fr-FR" dirty="0"/>
              <a:t>  soit en français PPP pour point par pouce</a:t>
            </a:r>
          </a:p>
          <a:p>
            <a:pPr lvl="3"/>
            <a:r>
              <a:rPr lang="fr-FR" sz="2100" dirty="0"/>
              <a:t>Dot = Point = Pixel</a:t>
            </a:r>
          </a:p>
          <a:p>
            <a:pPr lvl="3"/>
            <a:r>
              <a:rPr lang="fr-FR" sz="2100" dirty="0"/>
              <a:t>Le pouce est environ équivalent à 2,54 cm</a:t>
            </a:r>
          </a:p>
          <a:p>
            <a:pPr lvl="2"/>
            <a:r>
              <a:rPr lang="fr-FR" dirty="0"/>
              <a:t>Que désigne exactement cette unité de mesure ?</a:t>
            </a:r>
          </a:p>
          <a:p>
            <a:pPr lvl="3"/>
            <a:r>
              <a:rPr lang="fr-FR" sz="2100" dirty="0"/>
              <a:t>Elle indique la densité de pixels par pouce</a:t>
            </a:r>
          </a:p>
          <a:p>
            <a:pPr marL="1371600" lvl="3" indent="0">
              <a:buNone/>
            </a:pPr>
            <a:r>
              <a:rPr lang="fr-FR" b="0" i="0" dirty="0">
                <a:latin typeface="Roboto" panose="02000000000000000000" pitchFamily="2" charset="0"/>
                <a:ea typeface="Roboto" panose="02000000000000000000" pitchFamily="2" charset="0"/>
                <a:cs typeface="Roboto" panose="02000000000000000000" pitchFamily="2" charset="0"/>
              </a:rPr>
              <a:t>Ainsi si une résolution est indiquée comme étant de 72 dpi (ou ppp), cela signifie qu’un pouce carré sera composé de 72 colonnes et 72 rangées de pixels ce qui donne 72 x 72 soit 5184 pixels.</a:t>
            </a:r>
          </a:p>
          <a:p>
            <a:pPr lvl="2"/>
            <a:r>
              <a:rPr lang="fr-FR" dirty="0"/>
              <a:t>Les réglages habituels de résolution des principaux matériels en 2019</a:t>
            </a:r>
          </a:p>
          <a:p>
            <a:pPr lvl="3"/>
            <a:r>
              <a:rPr lang="fr-FR" sz="2100" dirty="0"/>
              <a:t>Les écrans d’ordinateurs </a:t>
            </a:r>
          </a:p>
          <a:p>
            <a:pPr marL="1371600" lvl="3" indent="0">
              <a:buNone/>
            </a:pPr>
            <a:r>
              <a:rPr lang="fr-FR" i="0" dirty="0">
                <a:latin typeface="Roboto" panose="02000000000000000000" pitchFamily="2" charset="0"/>
                <a:ea typeface="Roboto" panose="02000000000000000000" pitchFamily="2" charset="0"/>
                <a:cs typeface="Roboto" panose="02000000000000000000" pitchFamily="2" charset="0"/>
              </a:rPr>
              <a:t>100 dpi et + (cf. tableau en annexe)</a:t>
            </a:r>
          </a:p>
          <a:p>
            <a:pPr lvl="3"/>
            <a:r>
              <a:rPr lang="fr-FR" sz="2100" dirty="0"/>
              <a:t>Les images sur Internet (visualisées dans le navigateur)</a:t>
            </a:r>
          </a:p>
          <a:p>
            <a:pPr marL="1371600" lvl="3" indent="0">
              <a:buNone/>
            </a:pPr>
            <a:r>
              <a:rPr lang="fr-FR" i="0" dirty="0">
                <a:latin typeface="Roboto" panose="02000000000000000000" pitchFamily="2" charset="0"/>
                <a:ea typeface="Roboto" panose="02000000000000000000" pitchFamily="2" charset="0"/>
                <a:cs typeface="Roboto" panose="02000000000000000000" pitchFamily="2" charset="0"/>
              </a:rPr>
              <a:t>Par convention et en rapport avec des normes révolues d’écran, la résolution est normalisée à 72 dpi mais en fait, cette mesure n’a aucune incidence sur l’affichage d’une image sur le Web. Elle ne devient importante que lorsque l’on souhaite imprimer une image et sera alors à fixer en fonction de la taille d’impression souhaitée et des possibilités de l’appareil d’où provient l’image.</a:t>
            </a:r>
          </a:p>
          <a:p>
            <a:pPr lvl="3"/>
            <a:r>
              <a:rPr lang="fr-FR" sz="2100" dirty="0"/>
              <a:t>Les scanners</a:t>
            </a:r>
          </a:p>
          <a:p>
            <a:pPr marL="1371600" lvl="3" indent="0">
              <a:buNone/>
            </a:pPr>
            <a:r>
              <a:rPr lang="fr-FR" i="0" dirty="0">
                <a:latin typeface="Roboto" panose="02000000000000000000" pitchFamily="2" charset="0"/>
                <a:ea typeface="Roboto" panose="02000000000000000000" pitchFamily="2" charset="0"/>
                <a:cs typeface="Roboto" panose="02000000000000000000" pitchFamily="2" charset="0"/>
              </a:rPr>
              <a:t>Minimum 4000 dpi et jusqu’à 10 000 dpi.</a:t>
            </a:r>
          </a:p>
          <a:p>
            <a:pPr lvl="3"/>
            <a:r>
              <a:rPr lang="fr-FR" sz="2100" dirty="0"/>
              <a:t>Les imprimantes</a:t>
            </a:r>
          </a:p>
          <a:p>
            <a:pPr marL="1371600" lvl="3" indent="0">
              <a:buNone/>
            </a:pPr>
            <a:r>
              <a:rPr lang="fr-FR" i="0" dirty="0">
                <a:latin typeface="Roboto" panose="02000000000000000000" pitchFamily="2" charset="0"/>
                <a:ea typeface="Roboto" panose="02000000000000000000" pitchFamily="2" charset="0"/>
                <a:cs typeface="Roboto" panose="02000000000000000000" pitchFamily="2" charset="0"/>
              </a:rPr>
              <a:t>Une imprimante moderne doit pouvoir produire des documents en 300 dpi de résolution mais souvent cette information n’est pas indiquée par les fabricants. A la place, ils vont donner comme information la définition maximale exprimée en dpi comme par exemple : 600 x 2400 dpi, à mettre en relation avec les dimensions réelles de la photo en pixels.</a:t>
            </a:r>
            <a:r>
              <a:rPr lang="fr-FR" b="0" dirty="0"/>
              <a:t>	</a:t>
            </a:r>
          </a:p>
          <a:p>
            <a:pPr lvl="2"/>
            <a:endParaRPr lang="fr-FR" dirty="0"/>
          </a:p>
          <a:p>
            <a:pPr lvl="2"/>
            <a:endParaRPr lang="fr-FR" dirty="0"/>
          </a:p>
        </p:txBody>
      </p:sp>
    </p:spTree>
    <p:extLst>
      <p:ext uri="{BB962C8B-B14F-4D97-AF65-F5344CB8AC3E}">
        <p14:creationId xmlns:p14="http://schemas.microsoft.com/office/powerpoint/2010/main" val="3366732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077684"/>
            <a:ext cx="11661321" cy="841602"/>
          </a:xfrm>
        </p:spPr>
        <p:txBody>
          <a:bodyPr>
            <a:normAutofit/>
          </a:bodyPr>
          <a:lstStyle/>
          <a:p>
            <a:r>
              <a:rPr lang="fr-FR" sz="3200" dirty="0"/>
              <a:t>Les spécificités de l’image numérique (13)</a:t>
            </a:r>
          </a:p>
        </p:txBody>
      </p:sp>
      <p:sp>
        <p:nvSpPr>
          <p:cNvPr id="3" name="Espace réservé du contenu 2"/>
          <p:cNvSpPr>
            <a:spLocks noGrp="1"/>
          </p:cNvSpPr>
          <p:nvPr>
            <p:ph idx="1"/>
          </p:nvPr>
        </p:nvSpPr>
        <p:spPr>
          <a:xfrm>
            <a:off x="315685" y="1714059"/>
            <a:ext cx="11661321" cy="4509861"/>
          </a:xfrm>
        </p:spPr>
        <p:txBody>
          <a:bodyPr/>
          <a:lstStyle/>
          <a:p>
            <a:r>
              <a:rPr lang="fr-FR" dirty="0"/>
              <a:t>Focus sur l’image bitmap/matricielle (11)</a:t>
            </a:r>
          </a:p>
          <a:p>
            <a:pPr lvl="1"/>
            <a:r>
              <a:rPr lang="fr-FR" dirty="0"/>
              <a:t>L’image numérique matricielle (bitmap) et ses deux principaux formats pour la publication Web</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43</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866" y="3356893"/>
            <a:ext cx="2286000" cy="30480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2" y="2879665"/>
            <a:ext cx="1219200" cy="1219200"/>
          </a:xfrm>
          <a:prstGeom prst="rect">
            <a:avLst/>
          </a:prstGeom>
        </p:spPr>
      </p:pic>
      <p:sp>
        <p:nvSpPr>
          <p:cNvPr id="8" name="ZoneTexte 7"/>
          <p:cNvSpPr txBox="1"/>
          <p:nvPr/>
        </p:nvSpPr>
        <p:spPr>
          <a:xfrm>
            <a:off x="1167495" y="3135322"/>
            <a:ext cx="1415772" cy="707886"/>
          </a:xfrm>
          <a:prstGeom prst="rect">
            <a:avLst/>
          </a:prstGeom>
          <a:noFill/>
        </p:spPr>
        <p:txBody>
          <a:bodyPr wrap="none" rtlCol="0">
            <a:spAutoFit/>
          </a:bodyPr>
          <a:lstStyle/>
          <a:p>
            <a:r>
              <a:rPr lang="fr-FR" sz="4000" b="1" dirty="0">
                <a:solidFill>
                  <a:schemeClr val="accent5"/>
                </a:solidFill>
                <a:latin typeface="Cracked Johnnie" panose="00000400000000000000" pitchFamily="2" charset="0"/>
              </a:rPr>
              <a:t>JPEG</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2314" y="2879665"/>
            <a:ext cx="1219200" cy="1219200"/>
          </a:xfrm>
          <a:prstGeom prst="rect">
            <a:avLst/>
          </a:prstGeom>
        </p:spPr>
      </p:pic>
      <p:sp>
        <p:nvSpPr>
          <p:cNvPr id="10" name="ZoneTexte 9"/>
          <p:cNvSpPr txBox="1"/>
          <p:nvPr/>
        </p:nvSpPr>
        <p:spPr>
          <a:xfrm>
            <a:off x="8055931" y="3135322"/>
            <a:ext cx="1683474" cy="707886"/>
          </a:xfrm>
          <a:prstGeom prst="rect">
            <a:avLst/>
          </a:prstGeom>
          <a:noFill/>
        </p:spPr>
        <p:txBody>
          <a:bodyPr wrap="none" rtlCol="0">
            <a:spAutoFit/>
          </a:bodyPr>
          <a:lstStyle/>
          <a:p>
            <a:r>
              <a:rPr lang="fr-FR" sz="4000" b="1" dirty="0">
                <a:solidFill>
                  <a:schemeClr val="accent5"/>
                </a:solidFill>
                <a:latin typeface="Cracked Johnnie" panose="00000400000000000000" pitchFamily="2" charset="0"/>
              </a:rPr>
              <a:t>PNG</a:t>
            </a:r>
          </a:p>
        </p:txBody>
      </p:sp>
      <p:sp>
        <p:nvSpPr>
          <p:cNvPr id="11" name="ZoneTexte 10"/>
          <p:cNvSpPr txBox="1"/>
          <p:nvPr/>
        </p:nvSpPr>
        <p:spPr>
          <a:xfrm>
            <a:off x="114608" y="3964577"/>
            <a:ext cx="3799438" cy="2308324"/>
          </a:xfrm>
          <a:prstGeom prst="rect">
            <a:avLst/>
          </a:prstGeom>
          <a:noFill/>
        </p:spPr>
        <p:txBody>
          <a:bodyPr wrap="none" rtlCol="0">
            <a:spAutoFit/>
          </a:bodyPr>
          <a:lstStyle/>
          <a:p>
            <a:pPr marL="285750" indent="-285750">
              <a:buFont typeface="Wingdings" panose="05000000000000000000" pitchFamily="2" charset="2"/>
              <a:buChar char="Ø"/>
            </a:pPr>
            <a:r>
              <a:rPr lang="fr-FR" sz="1600" b="1" dirty="0">
                <a:latin typeface="Batang" panose="02030600000101010101" pitchFamily="18" charset="-127"/>
                <a:ea typeface="Batang" panose="02030600000101010101" pitchFamily="18" charset="-127"/>
              </a:rPr>
              <a:t>Représentation numérique </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compressée d'une image fixe,</a:t>
            </a:r>
          </a:p>
          <a:p>
            <a:pPr marL="285750" indent="-285750">
              <a:buFont typeface="Wingdings" panose="05000000000000000000" pitchFamily="2" charset="2"/>
              <a:buChar char="Ø"/>
            </a:pPr>
            <a:r>
              <a:rPr lang="fr-FR" sz="1600" b="1" dirty="0">
                <a:latin typeface="Batang" panose="02030600000101010101" pitchFamily="18" charset="-127"/>
                <a:ea typeface="Batang" panose="02030600000101010101" pitchFamily="18" charset="-127"/>
              </a:rPr>
              <a:t>Compression (et perte de qualité</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associée) sont réglables et très</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élevées (de 1 à 20 pour une</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compression destructrice,</a:t>
            </a:r>
          </a:p>
          <a:p>
            <a:pPr marL="285750" indent="-285750">
              <a:buFont typeface="Wingdings" panose="05000000000000000000" pitchFamily="2" charset="2"/>
              <a:buChar char="Ø"/>
            </a:pPr>
            <a:r>
              <a:rPr lang="fr-FR" sz="1600" b="1" dirty="0">
                <a:latin typeface="Batang" panose="02030600000101010101" pitchFamily="18" charset="-127"/>
                <a:ea typeface="Batang" panose="02030600000101010101" pitchFamily="18" charset="-127"/>
              </a:rPr>
              <a:t>Pas de gestion de la transparence,</a:t>
            </a:r>
          </a:p>
          <a:p>
            <a:pPr marL="285750" indent="-285750">
              <a:buFont typeface="Wingdings" panose="05000000000000000000" pitchFamily="2" charset="2"/>
              <a:buChar char="Ø"/>
            </a:pPr>
            <a:r>
              <a:rPr lang="fr-FR" sz="1600" b="1" dirty="0">
                <a:latin typeface="Batang" panose="02030600000101010101" pitchFamily="18" charset="-127"/>
                <a:ea typeface="Batang" panose="02030600000101010101" pitchFamily="18" charset="-127"/>
              </a:rPr>
              <a:t>Pas de possibilité de créer des</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images animées,</a:t>
            </a:r>
          </a:p>
        </p:txBody>
      </p:sp>
      <p:cxnSp>
        <p:nvCxnSpPr>
          <p:cNvPr id="13" name="Connecteur droit 12"/>
          <p:cNvCxnSpPr/>
          <p:nvPr/>
        </p:nvCxnSpPr>
        <p:spPr>
          <a:xfrm>
            <a:off x="4093126" y="3216060"/>
            <a:ext cx="41774" cy="3359909"/>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6759277" y="3219375"/>
            <a:ext cx="10783" cy="3356594"/>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833972" y="3966665"/>
            <a:ext cx="5168403" cy="2308324"/>
          </a:xfrm>
          <a:prstGeom prst="rect">
            <a:avLst/>
          </a:prstGeom>
          <a:noFill/>
        </p:spPr>
        <p:txBody>
          <a:bodyPr wrap="none" rtlCol="0">
            <a:spAutoFit/>
          </a:bodyPr>
          <a:lstStyle/>
          <a:p>
            <a:pPr marL="285750" indent="-285750">
              <a:buFont typeface="Wingdings" panose="05000000000000000000" pitchFamily="2" charset="2"/>
              <a:buChar char="Ø"/>
            </a:pPr>
            <a:r>
              <a:rPr lang="fr-FR" sz="1600" b="1" dirty="0">
                <a:latin typeface="Batang" panose="02030600000101010101" pitchFamily="18" charset="-127"/>
                <a:ea typeface="Batang" panose="02030600000101010101" pitchFamily="18" charset="-127"/>
              </a:rPr>
              <a:t>Gestion de la translucidité,</a:t>
            </a:r>
          </a:p>
          <a:p>
            <a:pPr marL="285750" indent="-285750">
              <a:buFont typeface="Wingdings" panose="05000000000000000000" pitchFamily="2" charset="2"/>
              <a:buChar char="Ø"/>
            </a:pPr>
            <a:r>
              <a:rPr lang="fr-FR" sz="1600" b="1" dirty="0">
                <a:latin typeface="Batang" panose="02030600000101010101" pitchFamily="18" charset="-127"/>
                <a:ea typeface="Batang" panose="02030600000101010101" pitchFamily="18" charset="-127"/>
              </a:rPr>
              <a:t>Gestion de la transparence,</a:t>
            </a:r>
          </a:p>
          <a:p>
            <a:pPr marL="285750" indent="-285750">
              <a:buFont typeface="Wingdings" panose="05000000000000000000" pitchFamily="2" charset="2"/>
              <a:buChar char="Ø"/>
            </a:pPr>
            <a:r>
              <a:rPr lang="fr-FR" sz="1600" b="1" dirty="0">
                <a:latin typeface="Batang" panose="02030600000101010101" pitchFamily="18" charset="-127"/>
                <a:ea typeface="Batang" panose="02030600000101010101" pitchFamily="18" charset="-127"/>
              </a:rPr>
              <a:t>Gestion de la palette de couleurs (de 0 à + de 4 </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milliards de couleurs (pour la publication Web,</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deux formats sont principalement utilisés : le</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PNG-8 et le PNG-24),</a:t>
            </a:r>
          </a:p>
          <a:p>
            <a:pPr marL="285750" indent="-285750">
              <a:buFont typeface="Wingdings" panose="05000000000000000000" pitchFamily="2" charset="2"/>
              <a:buChar char="Ø"/>
            </a:pPr>
            <a:r>
              <a:rPr lang="fr-FR" sz="1600" b="1" dirty="0">
                <a:latin typeface="Batang" panose="02030600000101010101" pitchFamily="18" charset="-127"/>
                <a:ea typeface="Batang" panose="02030600000101010101" pitchFamily="18" charset="-127"/>
              </a:rPr>
              <a:t>Compression non destructive (sans perte de</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données),</a:t>
            </a:r>
          </a:p>
          <a:p>
            <a:pPr marL="285750" indent="-285750">
              <a:buFont typeface="Wingdings" panose="05000000000000000000" pitchFamily="2" charset="2"/>
              <a:buChar char="Ø"/>
            </a:pPr>
            <a:r>
              <a:rPr lang="fr-FR" sz="1600" b="1" dirty="0">
                <a:latin typeface="Batang" panose="02030600000101010101" pitchFamily="18" charset="-127"/>
                <a:ea typeface="Batang" panose="02030600000101010101" pitchFamily="18" charset="-127"/>
              </a:rPr>
              <a:t>Pas de prise en charge de l’image animée.</a:t>
            </a:r>
          </a:p>
        </p:txBody>
      </p:sp>
    </p:spTree>
    <p:extLst>
      <p:ext uri="{BB962C8B-B14F-4D97-AF65-F5344CB8AC3E}">
        <p14:creationId xmlns:p14="http://schemas.microsoft.com/office/powerpoint/2010/main" val="2240270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4" y="1210930"/>
            <a:ext cx="10458995" cy="841602"/>
          </a:xfrm>
        </p:spPr>
        <p:txBody>
          <a:bodyPr>
            <a:noAutofit/>
          </a:bodyPr>
          <a:lstStyle/>
          <a:p>
            <a:r>
              <a:rPr lang="fr-FR" sz="3200" b="1" dirty="0"/>
              <a:t>Les spécificités de l’image numérique (14)</a:t>
            </a:r>
          </a:p>
        </p:txBody>
      </p:sp>
      <p:sp>
        <p:nvSpPr>
          <p:cNvPr id="3" name="Espace réservé du contenu 2"/>
          <p:cNvSpPr>
            <a:spLocks noGrp="1"/>
          </p:cNvSpPr>
          <p:nvPr>
            <p:ph idx="1"/>
          </p:nvPr>
        </p:nvSpPr>
        <p:spPr>
          <a:xfrm>
            <a:off x="114300" y="1951897"/>
            <a:ext cx="9055974" cy="4725485"/>
          </a:xfrm>
        </p:spPr>
        <p:txBody>
          <a:bodyPr>
            <a:normAutofit fontScale="70000" lnSpcReduction="20000"/>
          </a:bodyPr>
          <a:lstStyle/>
          <a:p>
            <a:pPr lvl="1"/>
            <a:r>
              <a:rPr lang="fr-FR" sz="3600" dirty="0">
                <a:solidFill>
                  <a:srgbClr val="5B9BD5"/>
                </a:solidFill>
                <a:latin typeface="Batang" panose="02030600000101010101" pitchFamily="18" charset="-127"/>
                <a:ea typeface="Batang" panose="02030600000101010101" pitchFamily="18" charset="-127"/>
              </a:rPr>
              <a:t>La gestion des couleurs</a:t>
            </a:r>
          </a:p>
          <a:p>
            <a:pPr lvl="2">
              <a:buClr>
                <a:schemeClr val="tx1"/>
              </a:buClr>
            </a:pPr>
            <a:r>
              <a:rPr lang="fr-FR" sz="3100" dirty="0">
                <a:solidFill>
                  <a:srgbClr val="5B9BD5"/>
                </a:solidFill>
                <a:latin typeface="Roboto" panose="02000000000000000000" pitchFamily="2" charset="0"/>
                <a:ea typeface="Roboto" panose="02000000000000000000" pitchFamily="2" charset="0"/>
              </a:rPr>
              <a:t> </a:t>
            </a:r>
            <a:r>
              <a:rPr lang="fr-FR" sz="3100" dirty="0">
                <a:latin typeface="Roboto" panose="02000000000000000000" pitchFamily="2" charset="0"/>
                <a:ea typeface="Roboto" panose="02000000000000000000" pitchFamily="2" charset="0"/>
              </a:rPr>
              <a:t>Constat</a:t>
            </a:r>
            <a:r>
              <a:rPr lang="fr-FR" sz="1200" b="0" dirty="0"/>
              <a:t/>
            </a:r>
            <a:br>
              <a:rPr lang="fr-FR" sz="1200" b="0" dirty="0"/>
            </a:br>
            <a:r>
              <a:rPr lang="fr-FR" b="0" dirty="0">
                <a:latin typeface="Roboto" panose="02000000000000000000" pitchFamily="2" charset="0"/>
                <a:ea typeface="Roboto" panose="02000000000000000000" pitchFamily="2" charset="0"/>
              </a:rPr>
              <a:t>Chaque périphérique d’entrée/sortie (moniteur vidéo, écran, scanner, appareil photo numérique, imprimante) possède sa propre interprétation des couleurs et de leurs nuances possibles du mode colorimétrique dont il dépend. Cette interprétation est définie dans ce que l’on appelle un espace de travail ou espace couleur, généralement sous forme de </a:t>
            </a:r>
            <a:r>
              <a:rPr lang="fr-FR" dirty="0" err="1">
                <a:solidFill>
                  <a:srgbClr val="C00000"/>
                </a:solidFill>
                <a:latin typeface="Roboto" panose="02000000000000000000" pitchFamily="2" charset="0"/>
                <a:ea typeface="Roboto" panose="02000000000000000000" pitchFamily="2" charset="0"/>
              </a:rPr>
              <a:t>gamut</a:t>
            </a:r>
            <a:r>
              <a:rPr lang="fr-FR" b="0" dirty="0">
                <a:latin typeface="Roboto" panose="02000000000000000000" pitchFamily="2" charset="0"/>
                <a:ea typeface="Roboto" panose="02000000000000000000" pitchFamily="2" charset="0"/>
              </a:rPr>
              <a:t> (triangle donc chaque angle représente une des trois couleurs de la triplette RVB.</a:t>
            </a:r>
          </a:p>
          <a:p>
            <a:pPr lvl="2"/>
            <a:r>
              <a:rPr lang="fr-FR" sz="3100" dirty="0">
                <a:latin typeface="Roboto" panose="02000000000000000000" pitchFamily="2" charset="0"/>
                <a:ea typeface="Roboto" panose="02000000000000000000" pitchFamily="2" charset="0"/>
              </a:rPr>
              <a:t>Objectif</a:t>
            </a:r>
            <a:r>
              <a:rPr lang="fr-FR" sz="3100" b="0" dirty="0">
                <a:latin typeface="Roboto" panose="02000000000000000000" pitchFamily="2" charset="0"/>
                <a:ea typeface="Roboto" panose="02000000000000000000" pitchFamily="2" charset="0"/>
              </a:rPr>
              <a:t> </a:t>
            </a:r>
            <a:r>
              <a:rPr lang="fr-FR" b="0" dirty="0"/>
              <a:t/>
            </a:r>
            <a:br>
              <a:rPr lang="fr-FR" b="0" dirty="0"/>
            </a:br>
            <a:r>
              <a:rPr lang="fr-FR" b="0" dirty="0">
                <a:latin typeface="Roboto" panose="02000000000000000000" pitchFamily="2" charset="0"/>
                <a:ea typeface="Roboto" panose="02000000000000000000" pitchFamily="2" charset="0"/>
              </a:rPr>
              <a:t>La gestion des couleurs cherche à gommer les différences de restitution des couleurs entre le périphérique de capture initial et le périphérique de sortie afin d’assurer la fidélité du rendu (« bonne » couleur Vs. couleur « vraie ») tout au long de la chaîne graphique.</a:t>
            </a:r>
          </a:p>
          <a:p>
            <a:pPr lvl="2"/>
            <a:r>
              <a:rPr lang="fr-FR" sz="3400" dirty="0">
                <a:latin typeface="Roboto" panose="02000000000000000000" pitchFamily="2" charset="0"/>
                <a:ea typeface="Roboto" panose="02000000000000000000" pitchFamily="2" charset="0"/>
              </a:rPr>
              <a:t>Les espaces couleurs</a:t>
            </a:r>
          </a:p>
          <a:p>
            <a:pPr lvl="3"/>
            <a:r>
              <a:rPr lang="fr-FR" sz="2900" dirty="0">
                <a:latin typeface="Batang" panose="02030600000101010101" pitchFamily="18" charset="-127"/>
                <a:ea typeface="Batang" panose="02030600000101010101" pitchFamily="18" charset="-127"/>
              </a:rPr>
              <a:t>Il y a deux sortes d’espace couleurs</a:t>
            </a:r>
          </a:p>
          <a:p>
            <a:pPr lvl="4"/>
            <a:r>
              <a:rPr lang="fr-FR" sz="1900" b="0" i="1" dirty="0">
                <a:latin typeface="Segoe UI" panose="020B0502040204020203" pitchFamily="34" charset="0"/>
                <a:cs typeface="Segoe UI" panose="020B0502040204020203" pitchFamily="34" charset="0"/>
              </a:rPr>
              <a:t>ceux propres à chaque périphérique, identifié dans un </a:t>
            </a:r>
            <a:r>
              <a:rPr lang="fr-FR" sz="1900" i="1" dirty="0">
                <a:solidFill>
                  <a:srgbClr val="C00000"/>
                </a:solidFill>
                <a:latin typeface="Segoe UI" panose="020B0502040204020203" pitchFamily="34" charset="0"/>
                <a:ea typeface="Batang" panose="02030600000101010101" pitchFamily="18" charset="-127"/>
                <a:cs typeface="Segoe UI" panose="020B0502040204020203" pitchFamily="34" charset="0"/>
              </a:rPr>
              <a:t>profil ICC </a:t>
            </a:r>
            <a:r>
              <a:rPr lang="fr-FR" sz="1900" b="0" i="1" dirty="0">
                <a:latin typeface="Segoe UI" panose="020B0502040204020203" pitchFamily="34" charset="0"/>
                <a:cs typeface="Segoe UI" panose="020B0502040204020203" pitchFamily="34" charset="0"/>
              </a:rPr>
              <a:t>– International </a:t>
            </a:r>
            <a:r>
              <a:rPr lang="fr-FR" sz="1900" b="0" i="1" dirty="0" err="1">
                <a:latin typeface="Segoe UI" panose="020B0502040204020203" pitchFamily="34" charset="0"/>
                <a:cs typeface="Segoe UI" panose="020B0502040204020203" pitchFamily="34" charset="0"/>
              </a:rPr>
              <a:t>Color</a:t>
            </a:r>
            <a:r>
              <a:rPr lang="fr-FR" sz="1900" b="0" i="1" dirty="0">
                <a:latin typeface="Segoe UI" panose="020B0502040204020203" pitchFamily="34" charset="0"/>
                <a:cs typeface="Segoe UI" panose="020B0502040204020203" pitchFamily="34" charset="0"/>
              </a:rPr>
              <a:t> Consortium -</a:t>
            </a:r>
            <a:r>
              <a:rPr lang="fr-FR" sz="1900" i="1" dirty="0">
                <a:solidFill>
                  <a:srgbClr val="C00000"/>
                </a:solidFill>
                <a:latin typeface="Segoe UI" panose="020B0502040204020203" pitchFamily="34" charset="0"/>
                <a:ea typeface="Batang" panose="02030600000101010101" pitchFamily="18" charset="-127"/>
                <a:cs typeface="Segoe UI" panose="020B0502040204020203" pitchFamily="34" charset="0"/>
              </a:rPr>
              <a:t> </a:t>
            </a:r>
            <a:r>
              <a:rPr lang="fr-FR" sz="1900" b="0" i="1" dirty="0">
                <a:latin typeface="Segoe UI" panose="020B0502040204020203" pitchFamily="34" charset="0"/>
                <a:cs typeface="Segoe UI" panose="020B0502040204020203" pitchFamily="34" charset="0"/>
              </a:rPr>
              <a:t>(fichier numérique d'un format particulier (extensions .</a:t>
            </a:r>
            <a:r>
              <a:rPr lang="fr-FR" sz="1900" b="0" i="1" dirty="0" err="1">
                <a:latin typeface="Segoe UI" panose="020B0502040204020203" pitchFamily="34" charset="0"/>
                <a:cs typeface="Segoe UI" panose="020B0502040204020203" pitchFamily="34" charset="0"/>
              </a:rPr>
              <a:t>icc</a:t>
            </a:r>
            <a:r>
              <a:rPr lang="fr-FR" sz="1900" b="0" i="1" dirty="0">
                <a:latin typeface="Segoe UI" panose="020B0502040204020203" pitchFamily="34" charset="0"/>
                <a:cs typeface="Segoe UI" panose="020B0502040204020203" pitchFamily="34" charset="0"/>
              </a:rPr>
              <a:t> et .</a:t>
            </a:r>
            <a:r>
              <a:rPr lang="fr-FR" sz="1900" b="0" i="1" dirty="0" err="1">
                <a:latin typeface="Segoe UI" panose="020B0502040204020203" pitchFamily="34" charset="0"/>
                <a:cs typeface="Segoe UI" panose="020B0502040204020203" pitchFamily="34" charset="0"/>
              </a:rPr>
              <a:t>icm</a:t>
            </a:r>
            <a:r>
              <a:rPr lang="fr-FR" sz="1900" b="0" i="1" dirty="0">
                <a:latin typeface="Segoe UI" panose="020B0502040204020203" pitchFamily="34" charset="0"/>
                <a:cs typeface="Segoe UI" panose="020B0502040204020203" pitchFamily="34" charset="0"/>
              </a:rPr>
              <a:t>) décrivant la manière dont un périphérique informatique restitue les couleurs). L’espace couleur est alors intitulé profil ICC + la référence de ce profil,</a:t>
            </a:r>
          </a:p>
          <a:p>
            <a:pPr lvl="4"/>
            <a:r>
              <a:rPr lang="fr-FR" sz="1900" b="0" i="1" dirty="0">
                <a:latin typeface="Segoe UI" panose="020B0502040204020203" pitchFamily="34" charset="0"/>
                <a:cs typeface="Segoe UI" panose="020B0502040204020203" pitchFamily="34" charset="0"/>
              </a:rPr>
              <a:t>ceux indépendants des périphériques inventés par des chercheurs comme le </a:t>
            </a:r>
            <a:r>
              <a:rPr lang="fr-FR" sz="1900" b="0" i="1" dirty="0" err="1">
                <a:latin typeface="Segoe UI" panose="020B0502040204020203" pitchFamily="34" charset="0"/>
                <a:cs typeface="Segoe UI" panose="020B0502040204020203" pitchFamily="34" charset="0"/>
              </a:rPr>
              <a:t>sRVB</a:t>
            </a:r>
            <a:r>
              <a:rPr lang="fr-FR" sz="1900" b="0" i="1" dirty="0">
                <a:latin typeface="Segoe UI" panose="020B0502040204020203" pitchFamily="34" charset="0"/>
                <a:cs typeface="Segoe UI" panose="020B0502040204020203" pitchFamily="34" charset="0"/>
              </a:rPr>
              <a:t>, l’Adobe RVB 98 pour le monde de la photo et DCI-P3 ou </a:t>
            </a:r>
            <a:r>
              <a:rPr lang="fr-FR" sz="1900" b="0" i="1" dirty="0" err="1">
                <a:latin typeface="Segoe UI" panose="020B0502040204020203" pitchFamily="34" charset="0"/>
                <a:cs typeface="Segoe UI" panose="020B0502040204020203" pitchFamily="34" charset="0"/>
              </a:rPr>
              <a:t>Rec</a:t>
            </a:r>
            <a:r>
              <a:rPr lang="fr-FR" sz="1900" b="0" i="1" dirty="0">
                <a:latin typeface="Segoe UI" panose="020B0502040204020203" pitchFamily="34" charset="0"/>
                <a:cs typeface="Segoe UI" panose="020B0502040204020203" pitchFamily="34" charset="0"/>
              </a:rPr>
              <a:t> 709 pour le monde de la vidéo.</a:t>
            </a:r>
          </a:p>
          <a:p>
            <a:pPr lvl="3"/>
            <a:r>
              <a:rPr lang="fr-FR" sz="2900" dirty="0">
                <a:latin typeface="Batang" panose="02030600000101010101" pitchFamily="18" charset="-127"/>
                <a:ea typeface="Batang" panose="02030600000101010101" pitchFamily="18" charset="-127"/>
              </a:rPr>
              <a:t>Le calibrage de l’écran et de l’imprimante</a:t>
            </a:r>
          </a:p>
          <a:p>
            <a:pPr marL="1371600" lvl="3" indent="0">
              <a:buNone/>
            </a:pPr>
            <a:r>
              <a:rPr lang="fr-FR" sz="1900" b="0" i="0" dirty="0"/>
              <a:t>ce processus sert à connaître l’ensemble des couleurs que le périphérique sait reproduire par rapport au </a:t>
            </a:r>
            <a:r>
              <a:rPr lang="fr-FR" sz="1900" b="1" i="0" dirty="0" err="1"/>
              <a:t>gamut</a:t>
            </a:r>
            <a:r>
              <a:rPr lang="fr-FR" sz="1900" b="1" i="0" dirty="0"/>
              <a:t> L*a*b* </a:t>
            </a:r>
            <a:r>
              <a:rPr lang="fr-FR" sz="1900" b="0" i="0" dirty="0"/>
              <a:t>et avec quels défauts et permet de déterminer son </a:t>
            </a:r>
            <a:r>
              <a:rPr lang="fr-FR" sz="1900" b="1" i="0" dirty="0"/>
              <a:t>profil ICC</a:t>
            </a:r>
            <a:r>
              <a:rPr lang="fr-FR" sz="1900" b="0" i="0" dirty="0"/>
              <a:t>. Cela ne concerne pas les appareils photo, quels qu’ils soient, du fait de la présence d’un profil ICC incorporé dans chaque boîtier.</a:t>
            </a:r>
            <a:endParaRPr lang="fr-FR" i="0" dirty="0"/>
          </a:p>
          <a:p>
            <a:pPr lvl="4"/>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44</a:t>
            </a:fld>
            <a:endParaRPr lang="fr-FR" dirty="0"/>
          </a:p>
        </p:txBody>
      </p:sp>
      <p:sp>
        <p:nvSpPr>
          <p:cNvPr id="8" name="ZoneTexte 7"/>
          <p:cNvSpPr txBox="1"/>
          <p:nvPr/>
        </p:nvSpPr>
        <p:spPr>
          <a:xfrm>
            <a:off x="9170274" y="5590767"/>
            <a:ext cx="2763898" cy="523220"/>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dirty="0">
                <a:latin typeface="Roboto Condensed" panose="02000000000000000000" pitchFamily="2" charset="0"/>
                <a:ea typeface="Roboto Condensed" panose="02000000000000000000" pitchFamily="2" charset="0"/>
                <a:cs typeface="Roboto Condensed" panose="02000000000000000000" pitchFamily="2" charset="0"/>
                <a:hlinkClick r:id="rId3"/>
              </a:rPr>
              <a:t>Les modes colorimétriques</a:t>
            </a:r>
            <a:r>
              <a:rPr lang="fr-FR" sz="1400" dirty="0">
                <a:latin typeface="Roboto Condensed" panose="02000000000000000000" pitchFamily="2" charset="0"/>
                <a:ea typeface="Roboto Condensed" panose="02000000000000000000" pitchFamily="2" charset="0"/>
                <a:cs typeface="Roboto Condensed" panose="02000000000000000000" pitchFamily="2" charset="0"/>
              </a:rPr>
              <a:t> </a:t>
            </a:r>
            <a:br>
              <a:rPr lang="fr-FR" sz="1400" dirty="0">
                <a:latin typeface="Roboto Condensed" panose="02000000000000000000" pitchFamily="2" charset="0"/>
                <a:ea typeface="Roboto Condensed" panose="02000000000000000000" pitchFamily="2" charset="0"/>
                <a:cs typeface="Roboto Condensed" panose="02000000000000000000" pitchFamily="2" charset="0"/>
              </a:rPr>
            </a:br>
            <a:r>
              <a:rPr lang="fr-FR" sz="1400" dirty="0">
                <a:latin typeface="Roboto Condensed" panose="02000000000000000000" pitchFamily="2" charset="0"/>
                <a:ea typeface="Roboto Condensed" panose="02000000000000000000" pitchFamily="2" charset="0"/>
                <a:cs typeface="Roboto Condensed" panose="02000000000000000000" pitchFamily="2" charset="0"/>
              </a:rPr>
              <a:t>(25/06/2013)</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1702" y="2375338"/>
            <a:ext cx="2676525" cy="3200400"/>
          </a:xfrm>
          <a:prstGeom prst="rect">
            <a:avLst/>
          </a:prstGeom>
        </p:spPr>
      </p:pic>
    </p:spTree>
    <p:extLst>
      <p:ext uri="{BB962C8B-B14F-4D97-AF65-F5344CB8AC3E}">
        <p14:creationId xmlns:p14="http://schemas.microsoft.com/office/powerpoint/2010/main" val="1009571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 y="1210930"/>
            <a:ext cx="10511659" cy="841602"/>
          </a:xfrm>
        </p:spPr>
        <p:txBody>
          <a:bodyPr>
            <a:normAutofit/>
          </a:bodyPr>
          <a:lstStyle/>
          <a:p>
            <a:r>
              <a:rPr lang="fr-FR" sz="3200" b="1" dirty="0"/>
              <a:t>Les spécificités de l’image numérique (15)</a:t>
            </a:r>
          </a:p>
        </p:txBody>
      </p:sp>
      <p:sp>
        <p:nvSpPr>
          <p:cNvPr id="3" name="Espace réservé du contenu 2"/>
          <p:cNvSpPr>
            <a:spLocks noGrp="1"/>
          </p:cNvSpPr>
          <p:nvPr>
            <p:ph idx="1"/>
          </p:nvPr>
        </p:nvSpPr>
        <p:spPr>
          <a:xfrm>
            <a:off x="114300" y="2229374"/>
            <a:ext cx="8808983" cy="3618908"/>
          </a:xfrm>
        </p:spPr>
        <p:txBody>
          <a:bodyPr>
            <a:normAutofit fontScale="92500" lnSpcReduction="10000"/>
          </a:bodyPr>
          <a:lstStyle/>
          <a:p>
            <a:pPr lvl="1"/>
            <a:r>
              <a:rPr lang="fr-FR" sz="3000" dirty="0">
                <a:solidFill>
                  <a:srgbClr val="5B9BD5"/>
                </a:solidFill>
                <a:latin typeface="Batang" panose="02030600000101010101" pitchFamily="18" charset="-127"/>
                <a:ea typeface="Batang" panose="02030600000101010101" pitchFamily="18" charset="-127"/>
              </a:rPr>
              <a:t>La gestion des couleurs (2)</a:t>
            </a:r>
          </a:p>
          <a:p>
            <a:pPr lvl="2"/>
            <a:r>
              <a:rPr lang="fr-FR" sz="2600" dirty="0">
                <a:latin typeface="Roboto" panose="02000000000000000000" pitchFamily="2" charset="0"/>
                <a:ea typeface="Roboto" panose="02000000000000000000" pitchFamily="2" charset="0"/>
              </a:rPr>
              <a:t>L’espace L*a*b* (LAB) </a:t>
            </a:r>
          </a:p>
          <a:p>
            <a:pPr marL="0" lvl="0" indent="0">
              <a:lnSpc>
                <a:spcPct val="100000"/>
              </a:lnSpc>
              <a:spcBef>
                <a:spcPts val="0"/>
              </a:spcBef>
              <a:buNone/>
            </a:pPr>
            <a:r>
              <a:rPr lang="fr-FR" sz="1500" dirty="0">
                <a:latin typeface="Roboto" panose="02000000000000000000" pitchFamily="2" charset="0"/>
                <a:ea typeface="Roboto" panose="02000000000000000000" pitchFamily="2" charset="0"/>
              </a:rPr>
              <a:t>                        </a:t>
            </a:r>
            <a:r>
              <a:rPr lang="fr-FR" sz="1500" b="0" dirty="0">
                <a:solidFill>
                  <a:prstClr val="black"/>
                </a:solidFill>
                <a:latin typeface="Roboto" panose="02000000000000000000" pitchFamily="2" charset="0"/>
                <a:ea typeface="Roboto" panose="02000000000000000000" pitchFamily="2" charset="0"/>
              </a:rPr>
              <a:t>Modèle de référence pour représenter l’ensemble des couleurs selon la perception </a:t>
            </a:r>
          </a:p>
          <a:p>
            <a:pPr marL="0" lvl="0" indent="0">
              <a:lnSpc>
                <a:spcPct val="100000"/>
              </a:lnSpc>
              <a:spcBef>
                <a:spcPts val="0"/>
              </a:spcBef>
              <a:buNone/>
            </a:pPr>
            <a:r>
              <a:rPr lang="fr-FR" sz="1500" b="0" dirty="0">
                <a:solidFill>
                  <a:prstClr val="black"/>
                </a:solidFill>
                <a:latin typeface="Roboto" panose="02000000000000000000" pitchFamily="2" charset="0"/>
                <a:ea typeface="Roboto" panose="02000000000000000000" pitchFamily="2" charset="0"/>
              </a:rPr>
              <a:t>                         humaine (jusqu’à 8 millions de couleurs soit 200 nuances par canal (</a:t>
            </a:r>
            <a:r>
              <a:rPr lang="fr-FR" sz="1500" b="0" dirty="0">
                <a:solidFill>
                  <a:srgbClr val="FF0000"/>
                </a:solidFill>
                <a:latin typeface="Roboto" panose="02000000000000000000" pitchFamily="2" charset="0"/>
                <a:ea typeface="Roboto" panose="02000000000000000000" pitchFamily="2" charset="0"/>
              </a:rPr>
              <a:t>200</a:t>
            </a:r>
            <a:r>
              <a:rPr lang="fr-FR" sz="1500" b="0" dirty="0">
                <a:solidFill>
                  <a:prstClr val="black"/>
                </a:solidFill>
                <a:latin typeface="Roboto" panose="02000000000000000000" pitchFamily="2" charset="0"/>
                <a:ea typeface="Roboto" panose="02000000000000000000" pitchFamily="2" charset="0"/>
              </a:rPr>
              <a:t>X</a:t>
            </a:r>
            <a:r>
              <a:rPr lang="fr-FR" sz="1500" b="0" dirty="0">
                <a:solidFill>
                  <a:srgbClr val="00FF00"/>
                </a:solidFill>
                <a:latin typeface="Roboto" panose="02000000000000000000" pitchFamily="2" charset="0"/>
                <a:ea typeface="Roboto" panose="02000000000000000000" pitchFamily="2" charset="0"/>
              </a:rPr>
              <a:t>200</a:t>
            </a:r>
            <a:r>
              <a:rPr lang="fr-FR" sz="1500" b="0" dirty="0">
                <a:solidFill>
                  <a:prstClr val="black"/>
                </a:solidFill>
                <a:latin typeface="Roboto" panose="02000000000000000000" pitchFamily="2" charset="0"/>
                <a:ea typeface="Roboto" panose="02000000000000000000" pitchFamily="2" charset="0"/>
              </a:rPr>
              <a:t>X</a:t>
            </a:r>
            <a:r>
              <a:rPr lang="fr-FR" sz="1500" b="0" dirty="0">
                <a:solidFill>
                  <a:srgbClr val="0000FF"/>
                </a:solidFill>
                <a:latin typeface="Roboto" panose="02000000000000000000" pitchFamily="2" charset="0"/>
                <a:ea typeface="Roboto" panose="02000000000000000000" pitchFamily="2" charset="0"/>
              </a:rPr>
              <a:t>200</a:t>
            </a:r>
            <a:r>
              <a:rPr lang="fr-FR" sz="1500" b="0" dirty="0">
                <a:solidFill>
                  <a:prstClr val="black"/>
                </a:solidFill>
                <a:latin typeface="Roboto" panose="02000000000000000000" pitchFamily="2" charset="0"/>
                <a:ea typeface="Roboto" panose="02000000000000000000" pitchFamily="2" charset="0"/>
              </a:rPr>
              <a:t>)).</a:t>
            </a:r>
          </a:p>
          <a:p>
            <a:pPr marL="0" lvl="0" indent="0">
              <a:lnSpc>
                <a:spcPct val="100000"/>
              </a:lnSpc>
              <a:spcBef>
                <a:spcPts val="0"/>
              </a:spcBef>
              <a:buNone/>
            </a:pPr>
            <a:r>
              <a:rPr lang="fr-FR" sz="1500" b="0" dirty="0">
                <a:solidFill>
                  <a:prstClr val="black"/>
                </a:solidFill>
                <a:latin typeface="Roboto" panose="02000000000000000000" pitchFamily="2" charset="0"/>
                <a:ea typeface="Roboto" panose="02000000000000000000" pitchFamily="2" charset="0"/>
              </a:rPr>
              <a:t>                         Ce modèle permet de quantifier les différences entre couleurs selon 3 dimensions :</a:t>
            </a:r>
            <a:br>
              <a:rPr lang="fr-FR" sz="1500" b="0" dirty="0">
                <a:solidFill>
                  <a:prstClr val="black"/>
                </a:solidFill>
                <a:latin typeface="Roboto" panose="02000000000000000000" pitchFamily="2" charset="0"/>
                <a:ea typeface="Roboto" panose="02000000000000000000" pitchFamily="2" charset="0"/>
              </a:rPr>
            </a:br>
            <a:r>
              <a:rPr lang="fr-FR" sz="1500" b="0" dirty="0">
                <a:solidFill>
                  <a:prstClr val="black"/>
                </a:solidFill>
                <a:latin typeface="Roboto" panose="02000000000000000000" pitchFamily="2" charset="0"/>
                <a:ea typeface="Roboto" panose="02000000000000000000" pitchFamily="2" charset="0"/>
              </a:rPr>
              <a:t>                         - une échelle qui va du clair au foncé (L* pour luminosité qui prend des valeurs entre 0   </a:t>
            </a:r>
          </a:p>
          <a:p>
            <a:pPr marL="0" lvl="0" indent="0">
              <a:lnSpc>
                <a:spcPct val="100000"/>
              </a:lnSpc>
              <a:spcBef>
                <a:spcPts val="0"/>
              </a:spcBef>
              <a:buNone/>
            </a:pPr>
            <a:r>
              <a:rPr lang="fr-FR" sz="1500" b="0" dirty="0">
                <a:solidFill>
                  <a:prstClr val="black"/>
                </a:solidFill>
                <a:latin typeface="Roboto" panose="02000000000000000000" pitchFamily="2" charset="0"/>
                <a:ea typeface="Roboto" panose="02000000000000000000" pitchFamily="2" charset="0"/>
              </a:rPr>
              <a:t>                           (noir) à 100 (blanc de référence),</a:t>
            </a:r>
            <a:br>
              <a:rPr lang="fr-FR" sz="1500" b="0" dirty="0">
                <a:solidFill>
                  <a:prstClr val="black"/>
                </a:solidFill>
                <a:latin typeface="Roboto" panose="02000000000000000000" pitchFamily="2" charset="0"/>
                <a:ea typeface="Roboto" panose="02000000000000000000" pitchFamily="2" charset="0"/>
              </a:rPr>
            </a:br>
            <a:r>
              <a:rPr lang="fr-FR" sz="1500" b="0" dirty="0">
                <a:solidFill>
                  <a:prstClr val="black"/>
                </a:solidFill>
                <a:latin typeface="Roboto" panose="02000000000000000000" pitchFamily="2" charset="0"/>
                <a:ea typeface="Roboto" panose="02000000000000000000" pitchFamily="2" charset="0"/>
              </a:rPr>
              <a:t>                         - une qui va du vert au rouge (paramètre a*), </a:t>
            </a:r>
            <a:br>
              <a:rPr lang="fr-FR" sz="1500" b="0" dirty="0">
                <a:solidFill>
                  <a:prstClr val="black"/>
                </a:solidFill>
                <a:latin typeface="Roboto" panose="02000000000000000000" pitchFamily="2" charset="0"/>
                <a:ea typeface="Roboto" panose="02000000000000000000" pitchFamily="2" charset="0"/>
              </a:rPr>
            </a:br>
            <a:r>
              <a:rPr lang="fr-FR" sz="1500" b="0" dirty="0">
                <a:solidFill>
                  <a:prstClr val="black"/>
                </a:solidFill>
                <a:latin typeface="Roboto" panose="02000000000000000000" pitchFamily="2" charset="0"/>
                <a:ea typeface="Roboto" panose="02000000000000000000" pitchFamily="2" charset="0"/>
              </a:rPr>
              <a:t>                         - et une troisième du bleu au jaune (paramètre b*).</a:t>
            </a:r>
          </a:p>
          <a:p>
            <a:pPr marL="0" lvl="0" indent="0">
              <a:lnSpc>
                <a:spcPct val="100000"/>
              </a:lnSpc>
              <a:spcBef>
                <a:spcPts val="0"/>
              </a:spcBef>
              <a:buNone/>
            </a:pPr>
            <a:r>
              <a:rPr lang="fr-FR" sz="1500" b="0" dirty="0">
                <a:solidFill>
                  <a:prstClr val="black"/>
                </a:solidFill>
                <a:latin typeface="Roboto" panose="02000000000000000000" pitchFamily="2" charset="0"/>
                <a:ea typeface="Roboto" panose="02000000000000000000" pitchFamily="2" charset="0"/>
              </a:rPr>
              <a:t>                         Les couleurs sont définies indépendamment de leur nature de création ou de l’appareil </a:t>
            </a:r>
          </a:p>
          <a:p>
            <a:pPr marL="0" lvl="0" indent="0">
              <a:lnSpc>
                <a:spcPct val="100000"/>
              </a:lnSpc>
              <a:spcBef>
                <a:spcPts val="0"/>
              </a:spcBef>
              <a:buNone/>
            </a:pPr>
            <a:r>
              <a:rPr lang="fr-FR" sz="1500" b="0" dirty="0">
                <a:solidFill>
                  <a:prstClr val="black"/>
                </a:solidFill>
                <a:latin typeface="Roboto" panose="02000000000000000000" pitchFamily="2" charset="0"/>
                <a:ea typeface="Roboto" panose="02000000000000000000" pitchFamily="2" charset="0"/>
              </a:rPr>
              <a:t>                         sur lequel elles sont affichées et chaque valeur correspond à une seule et unique </a:t>
            </a:r>
          </a:p>
          <a:p>
            <a:pPr marL="0" lvl="0" indent="0">
              <a:lnSpc>
                <a:spcPct val="100000"/>
              </a:lnSpc>
              <a:spcBef>
                <a:spcPts val="0"/>
              </a:spcBef>
              <a:buNone/>
            </a:pPr>
            <a:r>
              <a:rPr lang="fr-FR" sz="1500" b="0" dirty="0">
                <a:solidFill>
                  <a:prstClr val="black"/>
                </a:solidFill>
                <a:latin typeface="Roboto" panose="02000000000000000000" pitchFamily="2" charset="0"/>
                <a:ea typeface="Roboto" panose="02000000000000000000" pitchFamily="2" charset="0"/>
              </a:rPr>
              <a:t>                         couleur identifiable par l’œil humain « standard » : la couleur « vraie » dans ce </a:t>
            </a:r>
          </a:p>
          <a:p>
            <a:pPr marL="0" lvl="0" indent="0">
              <a:lnSpc>
                <a:spcPct val="100000"/>
              </a:lnSpc>
              <a:spcBef>
                <a:spcPts val="0"/>
              </a:spcBef>
              <a:buNone/>
            </a:pPr>
            <a:r>
              <a:rPr lang="fr-FR" sz="1500" b="0" dirty="0">
                <a:solidFill>
                  <a:prstClr val="black"/>
                </a:solidFill>
                <a:latin typeface="Roboto" panose="02000000000000000000" pitchFamily="2" charset="0"/>
                <a:ea typeface="Roboto" panose="02000000000000000000" pitchFamily="2" charset="0"/>
              </a:rPr>
              <a:t>                         modèle est une couleur universelle contrairement aux modèles RVB et CMJN.</a:t>
            </a:r>
            <a:br>
              <a:rPr lang="fr-FR" sz="1500" b="0" dirty="0">
                <a:solidFill>
                  <a:prstClr val="black"/>
                </a:solidFill>
                <a:latin typeface="Roboto" panose="02000000000000000000" pitchFamily="2" charset="0"/>
                <a:ea typeface="Roboto" panose="02000000000000000000" pitchFamily="2" charset="0"/>
              </a:rPr>
            </a:br>
            <a:r>
              <a:rPr lang="fr-FR" sz="1500" b="0" dirty="0">
                <a:solidFill>
                  <a:prstClr val="black"/>
                </a:solidFill>
                <a:latin typeface="Roboto" panose="02000000000000000000" pitchFamily="2" charset="0"/>
                <a:ea typeface="Roboto" panose="02000000000000000000" pitchFamily="2" charset="0"/>
              </a:rPr>
              <a:t>                         Ce modèle est utilisé pour la  conversion en modèles colorimétriques plus petits et pour </a:t>
            </a:r>
          </a:p>
          <a:p>
            <a:pPr marL="0" lvl="0" indent="0">
              <a:lnSpc>
                <a:spcPct val="100000"/>
              </a:lnSpc>
              <a:spcBef>
                <a:spcPts val="0"/>
              </a:spcBef>
              <a:buNone/>
            </a:pPr>
            <a:r>
              <a:rPr lang="fr-FR" sz="1500" b="0" dirty="0">
                <a:solidFill>
                  <a:prstClr val="black"/>
                </a:solidFill>
                <a:latin typeface="Roboto" panose="02000000000000000000" pitchFamily="2" charset="0"/>
                <a:ea typeface="Roboto" panose="02000000000000000000" pitchFamily="2" charset="0"/>
              </a:rPr>
              <a:t>                         l’étalonnage de la perception des couleurs RVB/CMJN des différents périphériques.</a:t>
            </a:r>
            <a:endParaRPr lang="fr-FR" sz="1500" dirty="0">
              <a:latin typeface="Roboto" panose="02000000000000000000" pitchFamily="2" charset="0"/>
              <a:ea typeface="Roboto" panose="02000000000000000000" pitchFamily="2" charset="0"/>
            </a:endParaRPr>
          </a:p>
          <a:p>
            <a:pPr lvl="4"/>
            <a:endParaRPr lang="fr-FR" dirty="0"/>
          </a:p>
          <a:p>
            <a:pPr lvl="4"/>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45</a:t>
            </a:fld>
            <a:endParaRPr lang="fr-FR"/>
          </a:p>
        </p:txBody>
      </p:sp>
      <p:sp>
        <p:nvSpPr>
          <p:cNvPr id="9" name="ZoneTexte 8"/>
          <p:cNvSpPr txBox="1"/>
          <p:nvPr/>
        </p:nvSpPr>
        <p:spPr>
          <a:xfrm>
            <a:off x="1400619" y="5993086"/>
            <a:ext cx="4153701" cy="523220"/>
          </a:xfrm>
          <a:prstGeom prst="rect">
            <a:avLst/>
          </a:prstGeom>
          <a:noFill/>
        </p:spPr>
        <p:txBody>
          <a:bodyPr wrap="non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Sources : </a:t>
            </a:r>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3"/>
              </a:rPr>
              <a:t>modèle L*a*b*</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a:p>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4"/>
              </a:rPr>
              <a:t>Introduction à la gestion des couleurs</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(Maj 20/04/2019)</a:t>
            </a:r>
          </a:p>
        </p:txBody>
      </p:sp>
      <p:pic>
        <p:nvPicPr>
          <p:cNvPr id="5" name="Image 4"/>
          <p:cNvPicPr>
            <a:picLocks noChangeAspect="1"/>
          </p:cNvPicPr>
          <p:nvPr/>
        </p:nvPicPr>
        <p:blipFill>
          <a:blip r:embed="rId5"/>
          <a:stretch>
            <a:fillRect/>
          </a:stretch>
        </p:blipFill>
        <p:spPr>
          <a:xfrm>
            <a:off x="8444520" y="2712196"/>
            <a:ext cx="3522397" cy="3123277"/>
          </a:xfrm>
          <a:prstGeom prst="rect">
            <a:avLst/>
          </a:prstGeom>
        </p:spPr>
      </p:pic>
      <p:sp>
        <p:nvSpPr>
          <p:cNvPr id="7" name="ZoneTexte 6"/>
          <p:cNvSpPr txBox="1"/>
          <p:nvPr/>
        </p:nvSpPr>
        <p:spPr>
          <a:xfrm>
            <a:off x="8782605" y="5936814"/>
            <a:ext cx="2933816" cy="523220"/>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Crédit photo : </a:t>
            </a:r>
            <a:r>
              <a:rPr lang="fr-FR" sz="1400" dirty="0" err="1">
                <a:latin typeface="Roboto Condensed" panose="02000000000000000000" pitchFamily="2" charset="0"/>
                <a:ea typeface="Roboto Condensed" panose="02000000000000000000" pitchFamily="2" charset="0"/>
                <a:cs typeface="Roboto Condensed" panose="02000000000000000000" pitchFamily="2" charset="0"/>
                <a:hlinkClick r:id="rId6"/>
              </a:rPr>
              <a:t>Nilsjohan~commonswiki</a:t>
            </a:r>
            <a:endParaRPr lang="fr-FR" sz="1400" dirty="0">
              <a:latin typeface="Roboto Condensed" panose="02000000000000000000" pitchFamily="2" charset="0"/>
              <a:ea typeface="Roboto Condensed" panose="02000000000000000000" pitchFamily="2" charset="0"/>
              <a:cs typeface="Roboto Condensed" panose="02000000000000000000" pitchFamily="2" charset="0"/>
            </a:endParaRPr>
          </a:p>
          <a:p>
            <a:r>
              <a:rPr lang="fr-FR" sz="1400" dirty="0">
                <a:latin typeface="Roboto Condensed" panose="02000000000000000000" pitchFamily="2" charset="0"/>
                <a:ea typeface="Roboto Condensed" panose="02000000000000000000" pitchFamily="2" charset="0"/>
                <a:cs typeface="Roboto Condensed" panose="02000000000000000000" pitchFamily="2" charset="0"/>
              </a:rPr>
              <a:t>Licence : </a:t>
            </a:r>
            <a:r>
              <a:rPr lang="fr-FR" sz="1400" dirty="0">
                <a:latin typeface="Roboto Condensed" panose="02000000000000000000" pitchFamily="2" charset="0"/>
                <a:ea typeface="Roboto Condensed" panose="02000000000000000000" pitchFamily="2" charset="0"/>
                <a:cs typeface="Roboto Condensed" panose="02000000000000000000" pitchFamily="2" charset="0"/>
                <a:hlinkClick r:id="rId7"/>
              </a:rPr>
              <a:t>CC BY-SA 4.0</a:t>
            </a:r>
            <a:endParaRPr lang="fr-FR" sz="1400"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409901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025575"/>
            <a:ext cx="10310274" cy="841602"/>
          </a:xfrm>
        </p:spPr>
        <p:txBody>
          <a:bodyPr>
            <a:normAutofit/>
          </a:bodyPr>
          <a:lstStyle/>
          <a:p>
            <a:r>
              <a:rPr lang="fr-FR" sz="3200" b="1" dirty="0"/>
              <a:t>Les spécificités de l’image numérique(16)</a:t>
            </a:r>
          </a:p>
        </p:txBody>
      </p:sp>
      <p:sp>
        <p:nvSpPr>
          <p:cNvPr id="3" name="Espace réservé du contenu 2"/>
          <p:cNvSpPr>
            <a:spLocks noGrp="1"/>
          </p:cNvSpPr>
          <p:nvPr>
            <p:ph idx="1"/>
          </p:nvPr>
        </p:nvSpPr>
        <p:spPr>
          <a:xfrm>
            <a:off x="3086" y="1581663"/>
            <a:ext cx="12032395" cy="4544015"/>
          </a:xfrm>
        </p:spPr>
        <p:txBody>
          <a:bodyPr>
            <a:normAutofit fontScale="92500" lnSpcReduction="20000"/>
          </a:bodyPr>
          <a:lstStyle/>
          <a:p>
            <a:pPr lvl="1"/>
            <a:r>
              <a:rPr lang="fr-FR" sz="2800" dirty="0">
                <a:solidFill>
                  <a:srgbClr val="5B9BD5"/>
                </a:solidFill>
                <a:latin typeface="Batang" panose="02030600000101010101" pitchFamily="18" charset="-127"/>
                <a:ea typeface="Batang" panose="02030600000101010101" pitchFamily="18" charset="-127"/>
              </a:rPr>
              <a:t>La gestion des couleurs (3)</a:t>
            </a:r>
          </a:p>
          <a:p>
            <a:pPr lvl="2"/>
            <a:r>
              <a:rPr lang="fr-FR" sz="2400" dirty="0">
                <a:latin typeface="Roboto" panose="02000000000000000000" pitchFamily="2" charset="0"/>
                <a:ea typeface="Roboto" panose="02000000000000000000" pitchFamily="2" charset="0"/>
              </a:rPr>
              <a:t>La gestion des couleurs sur Internet</a:t>
            </a:r>
            <a:endParaRPr lang="fr-FR" dirty="0"/>
          </a:p>
          <a:p>
            <a:pPr lvl="4"/>
            <a:r>
              <a:rPr lang="fr-FR" b="0" i="1" dirty="0">
                <a:latin typeface="Segoe UI" panose="020B0502040204020203" pitchFamily="34" charset="0"/>
                <a:ea typeface="Segoe UI" panose="020B0502040204020203" pitchFamily="34" charset="0"/>
                <a:cs typeface="Segoe UI" panose="020B0502040204020203" pitchFamily="34" charset="0"/>
              </a:rPr>
              <a:t>Gestion des profil ICC par les navigateurs</a:t>
            </a:r>
          </a:p>
          <a:p>
            <a:pPr marL="1828800" lvl="4" indent="0">
              <a:buNone/>
            </a:pPr>
            <a:r>
              <a:rPr lang="fr-FR" b="0" dirty="0"/>
              <a:t>En 2019, presque tous les navigateurs pour ordinateurs de bureau mais aussi pour tablettes et smartphones gèrent les couleurs et peuvent donc interpréter un profil ICC embarqué dans une image (à l’exception du navigateur Internet par défaut d'Android).</a:t>
            </a:r>
          </a:p>
          <a:p>
            <a:pPr marL="1828800" lvl="4" indent="0">
              <a:buNone/>
            </a:pPr>
            <a:r>
              <a:rPr lang="fr-FR" b="0" dirty="0"/>
              <a:t>incorporer un profil permet que la restitution des images soit la plus fidèle possible.</a:t>
            </a:r>
          </a:p>
          <a:p>
            <a:pPr lvl="2"/>
            <a:r>
              <a:rPr lang="fr-FR" sz="2400" dirty="0">
                <a:latin typeface="Roboto" panose="02000000000000000000" pitchFamily="2" charset="0"/>
                <a:ea typeface="Roboto" panose="02000000000000000000" pitchFamily="2" charset="0"/>
              </a:rPr>
              <a:t>Choix de l’espace colorimétrique</a:t>
            </a:r>
          </a:p>
          <a:p>
            <a:pPr marL="1828800" lvl="4" indent="0">
              <a:buNone/>
            </a:pPr>
            <a:r>
              <a:rPr lang="fr-FR" b="0" dirty="0"/>
              <a:t>En fonction de la destination de l’image :</a:t>
            </a:r>
          </a:p>
          <a:p>
            <a:pPr lvl="4"/>
            <a:r>
              <a:rPr lang="fr-FR" b="0" i="1" dirty="0">
                <a:latin typeface="Segoe UI" panose="020B0502040204020203" pitchFamily="34" charset="0"/>
                <a:cs typeface="Segoe UI" panose="020B0502040204020203" pitchFamily="34" charset="0"/>
              </a:rPr>
              <a:t>Pour le Web : </a:t>
            </a:r>
            <a:r>
              <a:rPr lang="fr-FR" dirty="0">
                <a:latin typeface="Roboto" panose="02000000000000000000" pitchFamily="2" charset="0"/>
                <a:ea typeface="Roboto" panose="02000000000000000000" pitchFamily="2" charset="0"/>
                <a:cs typeface="Roboto" panose="02000000000000000000" pitchFamily="2" charset="0"/>
              </a:rPr>
              <a:t>principalement</a:t>
            </a:r>
            <a:r>
              <a:rPr lang="fr-FR" b="1" dirty="0">
                <a:latin typeface="Roboto" panose="02000000000000000000" pitchFamily="2" charset="0"/>
                <a:ea typeface="Roboto" panose="02000000000000000000" pitchFamily="2" charset="0"/>
                <a:cs typeface="Roboto" panose="02000000000000000000" pitchFamily="2" charset="0"/>
              </a:rPr>
              <a:t> </a:t>
            </a:r>
            <a:r>
              <a:rPr lang="fr-FR" dirty="0" err="1">
                <a:latin typeface="Roboto" panose="02000000000000000000" pitchFamily="2" charset="0"/>
                <a:ea typeface="Roboto" panose="02000000000000000000" pitchFamily="2" charset="0"/>
                <a:cs typeface="Roboto" panose="02000000000000000000" pitchFamily="2" charset="0"/>
              </a:rPr>
              <a:t>sRVB</a:t>
            </a:r>
            <a:r>
              <a:rPr lang="fr-FR" dirty="0">
                <a:latin typeface="Roboto" panose="02000000000000000000" pitchFamily="2" charset="0"/>
                <a:ea typeface="Roboto" panose="02000000000000000000" pitchFamily="2" charset="0"/>
                <a:cs typeface="Roboto" panose="02000000000000000000" pitchFamily="2" charset="0"/>
              </a:rPr>
              <a:t>, ou </a:t>
            </a:r>
            <a:r>
              <a:rPr lang="fr-FR" dirty="0" err="1">
                <a:latin typeface="Roboto" panose="02000000000000000000" pitchFamily="2" charset="0"/>
                <a:ea typeface="Roboto" panose="02000000000000000000" pitchFamily="2" charset="0"/>
                <a:cs typeface="Roboto" panose="02000000000000000000" pitchFamily="2" charset="0"/>
              </a:rPr>
              <a:t>AdobeRVB</a:t>
            </a:r>
            <a:r>
              <a:rPr lang="fr-FR" dirty="0">
                <a:latin typeface="Roboto" panose="02000000000000000000" pitchFamily="2" charset="0"/>
                <a:ea typeface="Roboto" panose="02000000000000000000" pitchFamily="2" charset="0"/>
                <a:cs typeface="Roboto" panose="02000000000000000000" pitchFamily="2" charset="0"/>
              </a:rPr>
              <a:t> (noté 98 ou pas), plus grand que le </a:t>
            </a:r>
            <a:r>
              <a:rPr lang="fr-FR" dirty="0" err="1">
                <a:latin typeface="Roboto" panose="02000000000000000000" pitchFamily="2" charset="0"/>
                <a:ea typeface="Roboto" panose="02000000000000000000" pitchFamily="2" charset="0"/>
                <a:cs typeface="Roboto" panose="02000000000000000000" pitchFamily="2" charset="0"/>
              </a:rPr>
              <a:t>sRVB</a:t>
            </a:r>
            <a:r>
              <a:rPr lang="fr-FR" dirty="0">
                <a:latin typeface="Roboto" panose="02000000000000000000" pitchFamily="2" charset="0"/>
                <a:ea typeface="Roboto" panose="02000000000000000000" pitchFamily="2" charset="0"/>
                <a:cs typeface="Roboto" panose="02000000000000000000" pitchFamily="2" charset="0"/>
              </a:rPr>
              <a:t> et désormais pris en charge par les écrans actuels).</a:t>
            </a:r>
          </a:p>
          <a:p>
            <a:pPr lvl="4"/>
            <a:r>
              <a:rPr lang="fr-FR" b="0" i="1" dirty="0">
                <a:latin typeface="Segoe UI" panose="020B0502040204020203" pitchFamily="34" charset="0"/>
                <a:cs typeface="Segoe UI" panose="020B0502040204020203" pitchFamily="34" charset="0"/>
              </a:rPr>
              <a:t>Pour l’impression : </a:t>
            </a:r>
          </a:p>
          <a:p>
            <a:pPr lvl="5"/>
            <a:r>
              <a:rPr lang="fr-FR" b="1" dirty="0">
                <a:latin typeface="Roboto" panose="02000000000000000000" pitchFamily="2" charset="0"/>
                <a:ea typeface="Roboto" panose="02000000000000000000" pitchFamily="2" charset="0"/>
                <a:cs typeface="Roboto" panose="02000000000000000000" pitchFamily="2" charset="0"/>
              </a:rPr>
              <a:t>Par une imprimante de bureau : </a:t>
            </a:r>
            <a:r>
              <a:rPr lang="fr-FR" dirty="0">
                <a:latin typeface="Roboto" panose="02000000000000000000" pitchFamily="2" charset="0"/>
                <a:ea typeface="Roboto" panose="02000000000000000000" pitchFamily="2" charset="0"/>
                <a:cs typeface="Roboto" panose="02000000000000000000" pitchFamily="2" charset="0"/>
              </a:rPr>
              <a:t>choisir le mode colorimétrique </a:t>
            </a:r>
            <a:r>
              <a:rPr lang="fr-FR" dirty="0" err="1">
                <a:latin typeface="Roboto" panose="02000000000000000000" pitchFamily="2" charset="0"/>
                <a:ea typeface="Roboto" panose="02000000000000000000" pitchFamily="2" charset="0"/>
                <a:cs typeface="Roboto" panose="02000000000000000000" pitchFamily="2" charset="0"/>
              </a:rPr>
              <a:t>sRVB</a:t>
            </a:r>
            <a:r>
              <a:rPr lang="fr-FR" dirty="0">
                <a:latin typeface="Roboto" panose="02000000000000000000" pitchFamily="2" charset="0"/>
                <a:ea typeface="Roboto" panose="02000000000000000000" pitchFamily="2" charset="0"/>
                <a:cs typeface="Roboto" panose="02000000000000000000" pitchFamily="2" charset="0"/>
              </a:rPr>
              <a:t>  (plus proche du spectre CMJN) et ne pas </a:t>
            </a:r>
            <a:r>
              <a:rPr lang="fr-FR" dirty="0" err="1">
                <a:latin typeface="Roboto" panose="02000000000000000000" pitchFamily="2" charset="0"/>
                <a:ea typeface="Roboto" panose="02000000000000000000" pitchFamily="2" charset="0"/>
                <a:cs typeface="Roboto" panose="02000000000000000000" pitchFamily="2" charset="0"/>
              </a:rPr>
              <a:t>pas</a:t>
            </a:r>
            <a:r>
              <a:rPr lang="fr-FR" dirty="0">
                <a:latin typeface="Roboto" panose="02000000000000000000" pitchFamily="2" charset="0"/>
                <a:ea typeface="Roboto" panose="02000000000000000000" pitchFamily="2" charset="0"/>
                <a:cs typeface="Roboto" panose="02000000000000000000" pitchFamily="2" charset="0"/>
              </a:rPr>
              <a:t> convertir en CMJN si l’impression doit être exécutée par une imprimante de bureau, laquelle est normalement pourvue d’un logiciel de conversion.</a:t>
            </a:r>
          </a:p>
          <a:p>
            <a:pPr lvl="5"/>
            <a:r>
              <a:rPr lang="fr-FR" b="1" dirty="0">
                <a:latin typeface="Roboto" panose="02000000000000000000" pitchFamily="2" charset="0"/>
                <a:ea typeface="Roboto" panose="02000000000000000000" pitchFamily="2" charset="0"/>
                <a:cs typeface="Roboto" panose="02000000000000000000" pitchFamily="2" charset="0"/>
              </a:rPr>
              <a:t>Par une imprimerie professionnelle (en ligne ou classique) </a:t>
            </a:r>
            <a:r>
              <a:rPr lang="fr-FR" dirty="0">
                <a:latin typeface="Roboto" panose="02000000000000000000" pitchFamily="2" charset="0"/>
                <a:ea typeface="Roboto" panose="02000000000000000000" pitchFamily="2" charset="0"/>
                <a:cs typeface="Roboto" panose="02000000000000000000" pitchFamily="2" charset="0"/>
              </a:rPr>
              <a:t>: travailler l’image directement en CMJN ou la convertir dans ce mode.</a:t>
            </a:r>
          </a:p>
          <a:p>
            <a:pPr marL="2286000" lvl="5" indent="0">
              <a:buNone/>
            </a:pPr>
            <a:r>
              <a:rPr lang="fr-FR" dirty="0">
                <a:latin typeface="Roboto" panose="02000000000000000000" pitchFamily="2" charset="0"/>
                <a:ea typeface="Roboto" panose="02000000000000000000" pitchFamily="2" charset="0"/>
                <a:cs typeface="Roboto" panose="02000000000000000000" pitchFamily="2" charset="0"/>
              </a:rPr>
              <a:t>A noter que </a:t>
            </a:r>
            <a:r>
              <a:rPr lang="fr-FR" dirty="0" err="1">
                <a:latin typeface="Roboto" panose="02000000000000000000" pitchFamily="2" charset="0"/>
                <a:ea typeface="Roboto" panose="02000000000000000000" pitchFamily="2" charset="0"/>
                <a:cs typeface="Roboto" panose="02000000000000000000" pitchFamily="2" charset="0"/>
              </a:rPr>
              <a:t>Gimp</a:t>
            </a:r>
            <a:r>
              <a:rPr lang="fr-FR" dirty="0">
                <a:latin typeface="Roboto" panose="02000000000000000000" pitchFamily="2" charset="0"/>
                <a:ea typeface="Roboto" panose="02000000000000000000" pitchFamily="2" charset="0"/>
                <a:cs typeface="Roboto" panose="02000000000000000000" pitchFamily="2" charset="0"/>
              </a:rPr>
              <a:t> n’inclut pas la gestion des couleurs en CMJN et qu’il faut posséder un logiciel propriétaire comme Adobe Photoshop.</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46</a:t>
            </a:fld>
            <a:endParaRPr lang="fr-FR"/>
          </a:p>
        </p:txBody>
      </p:sp>
      <p:sp>
        <p:nvSpPr>
          <p:cNvPr id="9" name="ZoneTexte 8"/>
          <p:cNvSpPr txBox="1"/>
          <p:nvPr/>
        </p:nvSpPr>
        <p:spPr>
          <a:xfrm>
            <a:off x="1894894" y="5931301"/>
            <a:ext cx="8237652" cy="738664"/>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Sources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3"/>
              </a:rPr>
              <a:t>: </a:t>
            </a:r>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3"/>
              </a:rPr>
              <a:t> Graphiste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hlinkClick r:id="rId3"/>
              </a:rPr>
              <a:t>print</a:t>
            </a:r>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3"/>
              </a:rPr>
              <a:t> : les bonnes raisons de convertir en mode CMJN vos fichiers RVB</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16/02/2018,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KobOne</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a:t>
            </a:r>
          </a:p>
          <a:p>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4" action="ppaction://hlinkfile"/>
              </a:rPr>
              <a:t>Notions de base de l’impression</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a:t>
            </a:r>
          </a:p>
          <a:p>
            <a:r>
              <a:rPr lang="fr-FR" sz="1400" b="1" dirty="0">
                <a:latin typeface="Roboto Condensed" panose="02000000000000000000" pitchFamily="2" charset="0"/>
                <a:ea typeface="Roboto Condensed" panose="02000000000000000000" pitchFamily="2" charset="0"/>
                <a:cs typeface="Roboto Condensed" panose="02000000000000000000" pitchFamily="2" charset="0"/>
                <a:hlinkClick r:id="rId5"/>
              </a:rPr>
              <a:t>Quelle gestion des couleurs sur Internet ?</a:t>
            </a:r>
            <a:r>
              <a:rPr lang="fr-FR" sz="1400" b="1" dirty="0">
                <a:latin typeface="Roboto Condensed" panose="02000000000000000000" pitchFamily="2" charset="0"/>
                <a:ea typeface="Roboto Condensed" panose="02000000000000000000" pitchFamily="2" charset="0"/>
                <a:cs typeface="Roboto Condensed" panose="02000000000000000000" pitchFamily="2" charset="0"/>
              </a:rPr>
              <a:t>, 23/10/2019, Arnaud </a:t>
            </a:r>
            <a:r>
              <a:rPr lang="fr-FR" sz="1400" b="1" dirty="0" err="1">
                <a:latin typeface="Roboto Condensed" panose="02000000000000000000" pitchFamily="2" charset="0"/>
                <a:ea typeface="Roboto Condensed" panose="02000000000000000000" pitchFamily="2" charset="0"/>
                <a:cs typeface="Roboto Condensed" panose="02000000000000000000" pitchFamily="2" charset="0"/>
              </a:rPr>
              <a:t>Frich</a:t>
            </a:r>
            <a:endParaRPr lang="fr-FR" sz="14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474509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263480"/>
            <a:ext cx="10247539" cy="841602"/>
          </a:xfrm>
        </p:spPr>
        <p:txBody>
          <a:bodyPr>
            <a:noAutofit/>
          </a:bodyPr>
          <a:lstStyle/>
          <a:p>
            <a:r>
              <a:rPr lang="fr-FR" sz="3200" b="1" dirty="0"/>
              <a:t>Les spécificités de l’image numérique(17)</a:t>
            </a:r>
          </a:p>
        </p:txBody>
      </p:sp>
      <p:sp>
        <p:nvSpPr>
          <p:cNvPr id="3" name="Espace réservé du contenu 2"/>
          <p:cNvSpPr>
            <a:spLocks noGrp="1"/>
          </p:cNvSpPr>
          <p:nvPr>
            <p:ph idx="1"/>
          </p:nvPr>
        </p:nvSpPr>
        <p:spPr>
          <a:xfrm>
            <a:off x="114300" y="2263816"/>
            <a:ext cx="11862707" cy="4326169"/>
          </a:xfrm>
        </p:spPr>
        <p:txBody>
          <a:bodyPr>
            <a:normAutofit fontScale="92500" lnSpcReduction="10000"/>
          </a:bodyPr>
          <a:lstStyle/>
          <a:p>
            <a:pPr lvl="1"/>
            <a:r>
              <a:rPr lang="fr-FR" sz="2800" dirty="0">
                <a:solidFill>
                  <a:srgbClr val="5B9BD5"/>
                </a:solidFill>
                <a:latin typeface="Batang" panose="02030600000101010101" pitchFamily="18" charset="-127"/>
                <a:ea typeface="Batang" panose="02030600000101010101" pitchFamily="18" charset="-127"/>
              </a:rPr>
              <a:t>Encodage des couleurs en numérique</a:t>
            </a:r>
          </a:p>
          <a:p>
            <a:pPr lvl="3"/>
            <a:r>
              <a:rPr lang="fr-FR" sz="2400" b="1" i="0" dirty="0">
                <a:latin typeface="Roboto" panose="02000000000000000000" pitchFamily="2" charset="0"/>
                <a:ea typeface="Roboto" panose="02000000000000000000" pitchFamily="2" charset="0"/>
                <a:cs typeface="Roboto" panose="02000000000000000000" pitchFamily="2" charset="0"/>
                <a:hlinkClick r:id="rId3" action="ppaction://hlinksldjump"/>
              </a:rPr>
              <a:t>La synthèse additive (RVB (Rouge, Vert, bleu) ou RGB (</a:t>
            </a:r>
            <a:r>
              <a:rPr lang="fr-FR" sz="2400" b="1" i="0" dirty="0" err="1">
                <a:latin typeface="Roboto" panose="02000000000000000000" pitchFamily="2" charset="0"/>
                <a:ea typeface="Roboto" panose="02000000000000000000" pitchFamily="2" charset="0"/>
                <a:cs typeface="Roboto" panose="02000000000000000000" pitchFamily="2" charset="0"/>
                <a:hlinkClick r:id="rId3" action="ppaction://hlinksldjump"/>
              </a:rPr>
              <a:t>Red</a:t>
            </a:r>
            <a:r>
              <a:rPr lang="fr-FR" sz="2400" b="1" i="0" dirty="0">
                <a:latin typeface="Roboto" panose="02000000000000000000" pitchFamily="2" charset="0"/>
                <a:ea typeface="Roboto" panose="02000000000000000000" pitchFamily="2" charset="0"/>
                <a:cs typeface="Roboto" panose="02000000000000000000" pitchFamily="2" charset="0"/>
                <a:hlinkClick r:id="rId3" action="ppaction://hlinksldjump"/>
              </a:rPr>
              <a:t>, Green, Blue en anglais)</a:t>
            </a:r>
            <a:endParaRPr lang="fr-FR" sz="2400" b="1" i="0" dirty="0">
              <a:latin typeface="Roboto" panose="02000000000000000000" pitchFamily="2" charset="0"/>
              <a:ea typeface="Roboto" panose="02000000000000000000" pitchFamily="2" charset="0"/>
              <a:cs typeface="Roboto" panose="02000000000000000000" pitchFamily="2" charset="0"/>
            </a:endParaRPr>
          </a:p>
          <a:p>
            <a:pPr marL="1371600" lvl="3" indent="0">
              <a:buNone/>
            </a:pPr>
            <a:r>
              <a:rPr lang="fr-FR" sz="1600" b="0" i="0" dirty="0">
                <a:latin typeface="Roboto" panose="02000000000000000000" pitchFamily="2" charset="0"/>
                <a:ea typeface="Roboto" panose="02000000000000000000" pitchFamily="2" charset="0"/>
                <a:cs typeface="Roboto" panose="02000000000000000000" pitchFamily="2" charset="0"/>
              </a:rPr>
              <a:t>la couleur est composée en Rouge, Vert, Bleu avec pour chacune une valeur de 0 à 255 (256 possibilités en 8bits/couche). La valeur 0 étant du noir et 255 du blanc.</a:t>
            </a:r>
          </a:p>
          <a:p>
            <a:pPr lvl="3"/>
            <a:r>
              <a:rPr lang="fr-FR" sz="2600" b="1" i="0" dirty="0">
                <a:latin typeface="Roboto" panose="02000000000000000000" pitchFamily="2" charset="0"/>
                <a:ea typeface="Roboto" panose="02000000000000000000" pitchFamily="2" charset="0"/>
                <a:cs typeface="Roboto" panose="02000000000000000000" pitchFamily="2" charset="0"/>
                <a:hlinkClick r:id="rId3" action="ppaction://hlinksldjump"/>
              </a:rPr>
              <a:t>La synthèse soustractive (CMJN (Cyan, Magenta, Jaune, Noir) (CMYK en anglais)</a:t>
            </a:r>
            <a:endParaRPr lang="fr-FR" sz="2600" b="1" i="0" dirty="0">
              <a:latin typeface="Roboto" panose="02000000000000000000" pitchFamily="2" charset="0"/>
              <a:ea typeface="Roboto" panose="02000000000000000000" pitchFamily="2" charset="0"/>
              <a:cs typeface="Roboto" panose="02000000000000000000" pitchFamily="2" charset="0"/>
            </a:endParaRPr>
          </a:p>
          <a:p>
            <a:pPr marL="1371600" lvl="3" indent="0">
              <a:buNone/>
            </a:pPr>
            <a:r>
              <a:rPr lang="fr-FR" sz="1600" b="0" i="0" dirty="0">
                <a:latin typeface="Roboto" panose="02000000000000000000" pitchFamily="2" charset="0"/>
                <a:ea typeface="Roboto" panose="02000000000000000000" pitchFamily="2" charset="0"/>
                <a:cs typeface="Roboto" panose="02000000000000000000" pitchFamily="2" charset="0"/>
              </a:rPr>
              <a:t>La couleur est composée avec des pourcentages d’encre de 0 à 100% : Cyan, Magenta, Jaune et Noir. </a:t>
            </a:r>
            <a:r>
              <a:rPr lang="fr-FR" sz="1600" i="0" dirty="0">
                <a:latin typeface="Roboto" panose="02000000000000000000" pitchFamily="2" charset="0"/>
                <a:ea typeface="Roboto" panose="02000000000000000000" pitchFamily="2" charset="0"/>
                <a:cs typeface="Roboto" panose="02000000000000000000" pitchFamily="2" charset="0"/>
              </a:rPr>
              <a:t>Elle</a:t>
            </a:r>
            <a:r>
              <a:rPr lang="fr-FR" sz="1600" b="0" i="0" dirty="0">
                <a:latin typeface="Roboto" panose="02000000000000000000" pitchFamily="2" charset="0"/>
                <a:ea typeface="Roboto" panose="02000000000000000000" pitchFamily="2" charset="0"/>
                <a:cs typeface="Roboto" panose="02000000000000000000" pitchFamily="2" charset="0"/>
              </a:rPr>
              <a:t> est utilisés pour travailler sur les supports imprimés.</a:t>
            </a:r>
          </a:p>
          <a:p>
            <a:pPr lvl="3"/>
            <a:r>
              <a:rPr lang="fr-FR" sz="2600" b="1" i="0" dirty="0">
                <a:latin typeface="Roboto" panose="02000000000000000000" pitchFamily="2" charset="0"/>
                <a:ea typeface="Roboto" panose="02000000000000000000" pitchFamily="2" charset="0"/>
                <a:cs typeface="Roboto" panose="02000000000000000000" pitchFamily="2" charset="0"/>
              </a:rPr>
              <a:t>TSL (Teinte, Saturation, Luminosité)</a:t>
            </a:r>
          </a:p>
          <a:p>
            <a:pPr marL="1371600" lvl="3" indent="0">
              <a:buNone/>
            </a:pPr>
            <a:r>
              <a:rPr lang="fr-FR" sz="1600" b="0" i="0" dirty="0">
                <a:latin typeface="Roboto" panose="02000000000000000000" pitchFamily="2" charset="0"/>
                <a:ea typeface="Roboto" panose="02000000000000000000" pitchFamily="2" charset="0"/>
                <a:cs typeface="Roboto" panose="02000000000000000000" pitchFamily="2" charset="0"/>
              </a:rPr>
              <a:t>La couleur est composée en terme de Teinte, Saturation, Lumière. La teinte est définie en degré. Les deux autres composantes en pourcentage.</a:t>
            </a:r>
          </a:p>
          <a:p>
            <a:pPr lvl="4"/>
            <a:r>
              <a:rPr lang="fr-FR" sz="2200" dirty="0">
                <a:latin typeface="Batang" panose="02030600000101010101" pitchFamily="18" charset="-127"/>
                <a:ea typeface="Batang" panose="02030600000101010101" pitchFamily="18" charset="-127"/>
              </a:rPr>
              <a:t>Teinte (ou ton) </a:t>
            </a:r>
            <a:r>
              <a:rPr lang="fr-FR" sz="1600" b="0" dirty="0"/>
              <a:t>: Elle est indiqué en degré en référence au cercle chromatique et définit la couleur.</a:t>
            </a:r>
          </a:p>
          <a:p>
            <a:pPr lvl="4"/>
            <a:r>
              <a:rPr lang="fr-FR" sz="2200" dirty="0">
                <a:latin typeface="Batang" panose="02030600000101010101" pitchFamily="18" charset="-127"/>
                <a:ea typeface="Batang" panose="02030600000101010101" pitchFamily="18" charset="-127"/>
              </a:rPr>
              <a:t>Saturation (ou vivacité) </a:t>
            </a:r>
            <a:r>
              <a:rPr lang="fr-FR" sz="1600" b="0" dirty="0"/>
              <a:t>: Désigne la pureté de la couleur par rapport à un « gris ». S’exprime en % =&gt; 0% correspond à un gris (quelle que soit la teinte). 100% correspond à la teinte pure de la couleur concernée.</a:t>
            </a:r>
          </a:p>
          <a:p>
            <a:pPr lvl="4"/>
            <a:r>
              <a:rPr lang="fr-FR" sz="2200" dirty="0">
                <a:latin typeface="Batang" panose="02030600000101010101" pitchFamily="18" charset="-127"/>
                <a:ea typeface="Batang" panose="02030600000101010101" pitchFamily="18" charset="-127"/>
              </a:rPr>
              <a:t>Luminosité (ou valeur) </a:t>
            </a:r>
            <a:r>
              <a:rPr lang="fr-FR" sz="1600" b="0" dirty="0"/>
              <a:t>: C’est la perception de la luminosité de la couleur, ce qui l’éloigne ou la rapproche du noir. Elle est définie en pourcentage. 0 % correspond à du noir, 100 % à du blanc.</a:t>
            </a:r>
          </a:p>
          <a:p>
            <a:pPr marL="1371600" lvl="3" indent="0">
              <a:buNone/>
            </a:pPr>
            <a:endParaRPr lang="fr-FR" b="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47</a:t>
            </a:fld>
            <a:endParaRPr lang="fr-FR"/>
          </a:p>
        </p:txBody>
      </p:sp>
    </p:spTree>
    <p:extLst>
      <p:ext uri="{BB962C8B-B14F-4D97-AF65-F5344CB8AC3E}">
        <p14:creationId xmlns:p14="http://schemas.microsoft.com/office/powerpoint/2010/main" val="738883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316030"/>
            <a:ext cx="10326039" cy="841602"/>
          </a:xfrm>
        </p:spPr>
        <p:txBody>
          <a:bodyPr>
            <a:normAutofit/>
          </a:bodyPr>
          <a:lstStyle/>
          <a:p>
            <a:r>
              <a:rPr lang="fr-FR" sz="3200" b="1" dirty="0"/>
              <a:t>Les spécificités de l’image numérique(18)</a:t>
            </a:r>
          </a:p>
        </p:txBody>
      </p:sp>
      <p:sp>
        <p:nvSpPr>
          <p:cNvPr id="3" name="Espace réservé du contenu 2"/>
          <p:cNvSpPr>
            <a:spLocks noGrp="1"/>
          </p:cNvSpPr>
          <p:nvPr>
            <p:ph idx="1"/>
          </p:nvPr>
        </p:nvSpPr>
        <p:spPr>
          <a:xfrm>
            <a:off x="114300" y="2368913"/>
            <a:ext cx="11862707" cy="3537894"/>
          </a:xfrm>
        </p:spPr>
        <p:txBody>
          <a:bodyPr>
            <a:normAutofit lnSpcReduction="10000"/>
          </a:bodyPr>
          <a:lstStyle/>
          <a:p>
            <a:pPr lvl="1"/>
            <a:r>
              <a:rPr lang="fr-FR" sz="2800" dirty="0">
                <a:solidFill>
                  <a:srgbClr val="5B9BD5"/>
                </a:solidFill>
                <a:latin typeface="Batang" panose="02030600000101010101" pitchFamily="18" charset="-127"/>
                <a:ea typeface="Batang" panose="02030600000101010101" pitchFamily="18" charset="-127"/>
              </a:rPr>
              <a:t>Encodage des couleurs en numérique (2)</a:t>
            </a:r>
          </a:p>
          <a:p>
            <a:pPr lvl="3"/>
            <a:r>
              <a:rPr lang="fr-FR" sz="2400" b="1" i="0" dirty="0">
                <a:latin typeface="Roboto" panose="02000000000000000000" pitchFamily="2" charset="0"/>
                <a:ea typeface="Roboto" panose="02000000000000000000" pitchFamily="2" charset="0"/>
                <a:cs typeface="Roboto" panose="02000000000000000000" pitchFamily="2" charset="0"/>
              </a:rPr>
              <a:t>Hexadécimal </a:t>
            </a:r>
            <a:endParaRPr lang="fr-FR" b="0" dirty="0"/>
          </a:p>
          <a:p>
            <a:pPr marL="1371600" lvl="3" indent="0">
              <a:buNone/>
            </a:pPr>
            <a:r>
              <a:rPr lang="fr-FR" b="0" i="0" dirty="0">
                <a:latin typeface="Roboto" panose="02000000000000000000" pitchFamily="2" charset="0"/>
                <a:ea typeface="Roboto" panose="02000000000000000000" pitchFamily="2" charset="0"/>
                <a:cs typeface="Roboto" panose="02000000000000000000" pitchFamily="2" charset="0"/>
              </a:rPr>
              <a:t>Dédiée au Web (notamment dans les feuilles de style CSS), c’est un encodage sur une base 16 et non 10, c’est-à-dire que si l’on compte au-delà de 9, on ne passe pas au nombre 10 mais à A puis B pour 11, C pour 12, etc.</a:t>
            </a:r>
          </a:p>
          <a:p>
            <a:pPr marL="1371600" lvl="3" indent="0">
              <a:buNone/>
            </a:pPr>
            <a:r>
              <a:rPr lang="fr-FR" b="0" i="0" dirty="0">
                <a:latin typeface="Roboto" panose="02000000000000000000" pitchFamily="2" charset="0"/>
                <a:ea typeface="Roboto" panose="02000000000000000000" pitchFamily="2" charset="0"/>
                <a:cs typeface="Roboto" panose="02000000000000000000" pitchFamily="2" charset="0"/>
              </a:rPr>
              <a:t>La notification est basée sur 6 caractères alphanumériques de 0 à F précédés d’un « # » </a:t>
            </a:r>
            <a:r>
              <a:rPr lang="fr-FR" i="0" dirty="0">
                <a:latin typeface="Roboto" panose="02000000000000000000" pitchFamily="2" charset="0"/>
                <a:ea typeface="Roboto" panose="02000000000000000000" pitchFamily="2" charset="0"/>
                <a:cs typeface="Roboto" panose="02000000000000000000" pitchFamily="2" charset="0"/>
              </a:rPr>
              <a:t>qui</a:t>
            </a:r>
            <a:r>
              <a:rPr lang="fr-FR" b="0" i="0" dirty="0">
                <a:latin typeface="Roboto" panose="02000000000000000000" pitchFamily="2" charset="0"/>
                <a:ea typeface="Roboto" panose="02000000000000000000" pitchFamily="2" charset="0"/>
                <a:cs typeface="Roboto" panose="02000000000000000000" pitchFamily="2" charset="0"/>
              </a:rPr>
              <a:t> se lisent comme un triplet :</a:t>
            </a:r>
            <a:br>
              <a:rPr lang="fr-FR" b="0" i="0" dirty="0">
                <a:latin typeface="Roboto" panose="02000000000000000000" pitchFamily="2" charset="0"/>
                <a:ea typeface="Roboto" panose="02000000000000000000" pitchFamily="2" charset="0"/>
                <a:cs typeface="Roboto" panose="02000000000000000000" pitchFamily="2" charset="0"/>
              </a:rPr>
            </a:br>
            <a:r>
              <a:rPr lang="fr-FR" b="0" i="0" dirty="0">
                <a:latin typeface="Roboto" panose="02000000000000000000" pitchFamily="2" charset="0"/>
                <a:ea typeface="Roboto" panose="02000000000000000000" pitchFamily="2" charset="0"/>
                <a:cs typeface="Roboto" panose="02000000000000000000" pitchFamily="2" charset="0"/>
              </a:rPr>
              <a:t>ex. pour le jaune vif : #</a:t>
            </a:r>
            <a:r>
              <a:rPr lang="fr-FR" b="0" i="0" dirty="0">
                <a:solidFill>
                  <a:srgbClr val="FF0000"/>
                </a:solidFill>
                <a:latin typeface="Roboto" panose="02000000000000000000" pitchFamily="2" charset="0"/>
                <a:ea typeface="Roboto" panose="02000000000000000000" pitchFamily="2" charset="0"/>
                <a:cs typeface="Roboto" panose="02000000000000000000" pitchFamily="2" charset="0"/>
              </a:rPr>
              <a:t>ff</a:t>
            </a:r>
            <a:r>
              <a:rPr lang="fr-FR" b="0" i="0" dirty="0">
                <a:solidFill>
                  <a:srgbClr val="00FF00"/>
                </a:solidFill>
                <a:latin typeface="Roboto" panose="02000000000000000000" pitchFamily="2" charset="0"/>
                <a:ea typeface="Roboto" panose="02000000000000000000" pitchFamily="2" charset="0"/>
                <a:cs typeface="Roboto" panose="02000000000000000000" pitchFamily="2" charset="0"/>
              </a:rPr>
              <a:t>ff</a:t>
            </a:r>
            <a:r>
              <a:rPr lang="fr-FR" b="0" i="0" dirty="0">
                <a:solidFill>
                  <a:srgbClr val="0000FF"/>
                </a:solidFill>
                <a:latin typeface="Roboto" panose="02000000000000000000" pitchFamily="2" charset="0"/>
                <a:ea typeface="Roboto" panose="02000000000000000000" pitchFamily="2" charset="0"/>
                <a:cs typeface="Roboto" panose="02000000000000000000" pitchFamily="2" charset="0"/>
              </a:rPr>
              <a:t>00</a:t>
            </a:r>
            <a:br>
              <a:rPr lang="fr-FR" b="0" i="0" dirty="0">
                <a:solidFill>
                  <a:srgbClr val="0000FF"/>
                </a:solidFill>
                <a:latin typeface="Roboto" panose="02000000000000000000" pitchFamily="2" charset="0"/>
                <a:ea typeface="Roboto" panose="02000000000000000000" pitchFamily="2" charset="0"/>
                <a:cs typeface="Roboto" panose="02000000000000000000" pitchFamily="2" charset="0"/>
              </a:rPr>
            </a:br>
            <a:r>
              <a:rPr lang="fr-FR" b="0" i="0" dirty="0">
                <a:latin typeface="Roboto" panose="02000000000000000000" pitchFamily="2" charset="0"/>
                <a:ea typeface="Roboto" panose="02000000000000000000" pitchFamily="2" charset="0"/>
                <a:cs typeface="Roboto" panose="02000000000000000000" pitchFamily="2" charset="0"/>
              </a:rPr>
              <a:t>Interprétation : la doublette « 00 » identifie l’absence de la couleur (ici le bleu) et la doublette « </a:t>
            </a:r>
            <a:r>
              <a:rPr lang="fr-FR" b="0" i="0" dirty="0" err="1">
                <a:latin typeface="Roboto" panose="02000000000000000000" pitchFamily="2" charset="0"/>
                <a:ea typeface="Roboto" panose="02000000000000000000" pitchFamily="2" charset="0"/>
                <a:cs typeface="Roboto" panose="02000000000000000000" pitchFamily="2" charset="0"/>
              </a:rPr>
              <a:t>ff</a:t>
            </a:r>
            <a:r>
              <a:rPr lang="fr-FR" b="0" i="0" dirty="0">
                <a:latin typeface="Roboto" panose="02000000000000000000" pitchFamily="2" charset="0"/>
                <a:ea typeface="Roboto" panose="02000000000000000000" pitchFamily="2" charset="0"/>
                <a:cs typeface="Roboto" panose="02000000000000000000" pitchFamily="2" charset="0"/>
              </a:rPr>
              <a:t> » la valeur la plus forte (teinte la plus pure) comme ici pour le rouge et le vert, le mélange donnant bien un jaune vif.</a:t>
            </a:r>
            <a:br>
              <a:rPr lang="fr-FR" b="0" i="0" dirty="0">
                <a:latin typeface="Roboto" panose="02000000000000000000" pitchFamily="2" charset="0"/>
                <a:ea typeface="Roboto" panose="02000000000000000000" pitchFamily="2" charset="0"/>
                <a:cs typeface="Roboto" panose="02000000000000000000" pitchFamily="2" charset="0"/>
              </a:rPr>
            </a:br>
            <a:r>
              <a:rPr lang="fr-FR" b="0" i="0" dirty="0">
                <a:latin typeface="Roboto" panose="02000000000000000000" pitchFamily="2" charset="0"/>
                <a:ea typeface="Roboto" panose="02000000000000000000" pitchFamily="2" charset="0"/>
                <a:cs typeface="Roboto" panose="02000000000000000000" pitchFamily="2" charset="0"/>
              </a:rPr>
              <a:t>L’objectif de cette notation est de gagner de la place puisqu’elle ne nécessite que 6 caractères contre 9 pour une notation dite de « base 10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48</a:t>
            </a:fld>
            <a:endParaRPr lang="fr-FR"/>
          </a:p>
        </p:txBody>
      </p:sp>
    </p:spTree>
    <p:extLst>
      <p:ext uri="{BB962C8B-B14F-4D97-AF65-F5344CB8AC3E}">
        <p14:creationId xmlns:p14="http://schemas.microsoft.com/office/powerpoint/2010/main" val="3675824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Retoucher une image</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49</a:t>
            </a:fld>
            <a:endParaRPr lang="fr-FR"/>
          </a:p>
        </p:txBody>
      </p:sp>
      <p:sp>
        <p:nvSpPr>
          <p:cNvPr id="9" name="Triangle rectangle 8"/>
          <p:cNvSpPr/>
          <p:nvPr/>
        </p:nvSpPr>
        <p:spPr>
          <a:xfrm>
            <a:off x="2837793" y="2073891"/>
            <a:ext cx="7335089" cy="4601121"/>
          </a:xfrm>
          <a:prstGeom prst="rtTriangle">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p>
        </p:txBody>
      </p:sp>
      <p:grpSp>
        <p:nvGrpSpPr>
          <p:cNvPr id="18" name="Groupe 17"/>
          <p:cNvGrpSpPr/>
          <p:nvPr/>
        </p:nvGrpSpPr>
        <p:grpSpPr>
          <a:xfrm>
            <a:off x="2469100" y="1709587"/>
            <a:ext cx="9117492" cy="4972812"/>
            <a:chOff x="2469100" y="1709587"/>
            <a:chExt cx="9117492" cy="4972812"/>
          </a:xfrm>
        </p:grpSpPr>
        <p:sp>
          <p:nvSpPr>
            <p:cNvPr id="11" name="Triangle rectangle 10"/>
            <p:cNvSpPr/>
            <p:nvPr/>
          </p:nvSpPr>
          <p:spPr bwMode="auto">
            <a:xfrm rot="10800000">
              <a:off x="2973569" y="2073892"/>
              <a:ext cx="7221897" cy="4608507"/>
            </a:xfrm>
            <a:prstGeom prst="rtTriangle">
              <a:avLst/>
            </a:prstGeom>
            <a:solidFill>
              <a:schemeClr val="accent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b="1" dirty="0">
                <a:latin typeface="Berlin Sans FB" pitchFamily="34" charset="0"/>
              </a:endParaRPr>
            </a:p>
          </p:txBody>
        </p:sp>
        <p:sp>
          <p:nvSpPr>
            <p:cNvPr id="13" name="ZoneTexte 13"/>
            <p:cNvSpPr txBox="1">
              <a:spLocks noChangeArrowheads="1"/>
            </p:cNvSpPr>
            <p:nvPr/>
          </p:nvSpPr>
          <p:spPr bwMode="auto">
            <a:xfrm>
              <a:off x="4343582" y="2020801"/>
              <a:ext cx="5138737" cy="4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rgbClr val="404040"/>
                </a:buClr>
                <a:buFont typeface="Wingdings 2" panose="05020102010507070707" pitchFamily="18" charset="2"/>
                <a:buChar char=""/>
                <a:defRPr>
                  <a:solidFill>
                    <a:srgbClr val="404040"/>
                  </a:solidFill>
                  <a:latin typeface="Verdana" panose="020B0604030504040204" pitchFamily="34" charset="0"/>
                </a:defRPr>
              </a:lvl1pPr>
              <a:lvl2pPr marL="742950" indent="-285750">
                <a:spcBef>
                  <a:spcPct val="20000"/>
                </a:spcBef>
                <a:spcAft>
                  <a:spcPts val="600"/>
                </a:spcAft>
                <a:buClr>
                  <a:srgbClr val="404040"/>
                </a:buClr>
                <a:buFont typeface="Wingdings 2" panose="05020102010507070707" pitchFamily="18" charset="2"/>
                <a:buChar char=""/>
                <a:defRPr sz="1600">
                  <a:solidFill>
                    <a:srgbClr val="404040"/>
                  </a:solidFill>
                  <a:latin typeface="Verdana" panose="020B0604030504040204" pitchFamily="34" charset="0"/>
                </a:defRPr>
              </a:lvl2pPr>
              <a:lvl3pPr marL="1143000" indent="-228600">
                <a:spcBef>
                  <a:spcPct val="20000"/>
                </a:spcBef>
                <a:spcAft>
                  <a:spcPts val="600"/>
                </a:spcAft>
                <a:buClr>
                  <a:srgbClr val="404040"/>
                </a:buClr>
                <a:buFont typeface="Wingdings 2" panose="05020102010507070707" pitchFamily="18" charset="2"/>
                <a:buChar char=""/>
                <a:defRPr sz="1400">
                  <a:solidFill>
                    <a:srgbClr val="404040"/>
                  </a:solidFill>
                  <a:latin typeface="Verdana" panose="020B0604030504040204" pitchFamily="34" charset="0"/>
                </a:defRPr>
              </a:lvl3pPr>
              <a:lvl4pPr marL="16002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4pPr>
              <a:lvl5pPr marL="20574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9pPr>
            </a:lstStyle>
            <a:p>
              <a:pPr eaLnBrk="1" hangingPunct="1">
                <a:spcBef>
                  <a:spcPct val="0"/>
                </a:spcBef>
                <a:spcAft>
                  <a:spcPct val="0"/>
                </a:spcAft>
                <a:buClrTx/>
                <a:buFontTx/>
                <a:buNone/>
              </a:pPr>
              <a:r>
                <a:rPr lang="fr-FR" altLang="fr-FR" sz="2400" b="1" dirty="0">
                  <a:solidFill>
                    <a:srgbClr val="FFC000"/>
                  </a:solidFill>
                  <a:latin typeface="Roboto" panose="02000000000000000000" pitchFamily="2" charset="0"/>
                  <a:ea typeface="Roboto" panose="02000000000000000000" pitchFamily="2" charset="0"/>
                  <a:cs typeface="Roboto" panose="02000000000000000000" pitchFamily="2" charset="0"/>
                </a:rPr>
                <a:t>Photoshop-</a:t>
              </a:r>
              <a:r>
                <a:rPr lang="fr-FR" altLang="fr-FR" sz="2400" b="1" dirty="0" err="1">
                  <a:solidFill>
                    <a:srgbClr val="FFC000"/>
                  </a:solidFill>
                  <a:latin typeface="Roboto" panose="02000000000000000000" pitchFamily="2" charset="0"/>
                  <a:ea typeface="Roboto" panose="02000000000000000000" pitchFamily="2" charset="0"/>
                  <a:cs typeface="Roboto" panose="02000000000000000000" pitchFamily="2" charset="0"/>
                </a:rPr>
                <a:t>like</a:t>
              </a:r>
              <a:endParaRPr lang="fr-FR" altLang="fr-FR" sz="2400" b="1" dirty="0">
                <a:solidFill>
                  <a:srgbClr val="FFC000"/>
                </a:solidFill>
                <a:latin typeface="Roboto" panose="02000000000000000000" pitchFamily="2" charset="0"/>
                <a:ea typeface="Roboto" panose="02000000000000000000" pitchFamily="2" charset="0"/>
                <a:cs typeface="Roboto" panose="02000000000000000000" pitchFamily="2" charset="0"/>
              </a:endParaRPr>
            </a:p>
          </p:txBody>
        </p:sp>
        <p:sp>
          <p:nvSpPr>
            <p:cNvPr id="14" name="ZoneTexte 14"/>
            <p:cNvSpPr txBox="1">
              <a:spLocks noChangeArrowheads="1"/>
            </p:cNvSpPr>
            <p:nvPr/>
          </p:nvSpPr>
          <p:spPr bwMode="auto">
            <a:xfrm>
              <a:off x="7777580" y="4283305"/>
              <a:ext cx="24867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rgbClr val="404040"/>
                </a:buClr>
                <a:buFont typeface="Wingdings 2" panose="05020102010507070707" pitchFamily="18" charset="2"/>
                <a:buChar char=""/>
                <a:defRPr>
                  <a:solidFill>
                    <a:srgbClr val="404040"/>
                  </a:solidFill>
                  <a:latin typeface="Verdana" panose="020B0604030504040204" pitchFamily="34" charset="0"/>
                </a:defRPr>
              </a:lvl1pPr>
              <a:lvl2pPr marL="742950" indent="-285750">
                <a:spcBef>
                  <a:spcPct val="20000"/>
                </a:spcBef>
                <a:spcAft>
                  <a:spcPts val="600"/>
                </a:spcAft>
                <a:buClr>
                  <a:srgbClr val="404040"/>
                </a:buClr>
                <a:buFont typeface="Wingdings 2" panose="05020102010507070707" pitchFamily="18" charset="2"/>
                <a:buChar char=""/>
                <a:defRPr sz="1600">
                  <a:solidFill>
                    <a:srgbClr val="404040"/>
                  </a:solidFill>
                  <a:latin typeface="Verdana" panose="020B0604030504040204" pitchFamily="34" charset="0"/>
                </a:defRPr>
              </a:lvl2pPr>
              <a:lvl3pPr marL="1143000" indent="-228600">
                <a:spcBef>
                  <a:spcPct val="20000"/>
                </a:spcBef>
                <a:spcAft>
                  <a:spcPts val="600"/>
                </a:spcAft>
                <a:buClr>
                  <a:srgbClr val="404040"/>
                </a:buClr>
                <a:buFont typeface="Wingdings 2" panose="05020102010507070707" pitchFamily="18" charset="2"/>
                <a:buChar char=""/>
                <a:defRPr sz="1400">
                  <a:solidFill>
                    <a:srgbClr val="404040"/>
                  </a:solidFill>
                  <a:latin typeface="Verdana" panose="020B0604030504040204" pitchFamily="34" charset="0"/>
                </a:defRPr>
              </a:lvl3pPr>
              <a:lvl4pPr marL="16002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4pPr>
              <a:lvl5pPr marL="20574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9pPr>
            </a:lstStyle>
            <a:p>
              <a:pPr eaLnBrk="1" hangingPunct="1">
                <a:spcBef>
                  <a:spcPct val="0"/>
                </a:spcBef>
                <a:spcAft>
                  <a:spcPct val="0"/>
                </a:spcAft>
                <a:buClrTx/>
                <a:buFontTx/>
                <a:buNone/>
              </a:pPr>
              <a:r>
                <a:rPr lang="fr-FR" altLang="fr-FR" sz="2200" b="1" dirty="0">
                  <a:solidFill>
                    <a:srgbClr val="C00000"/>
                  </a:solidFill>
                  <a:latin typeface="Roboto" panose="02000000000000000000" pitchFamily="2" charset="0"/>
                  <a:ea typeface="Roboto" panose="02000000000000000000" pitchFamily="2" charset="0"/>
                  <a:cs typeface="Roboto" panose="02000000000000000000" pitchFamily="2" charset="0"/>
                </a:rPr>
                <a:t>Embellissement et</a:t>
              </a:r>
              <a:br>
                <a:rPr lang="fr-FR" altLang="fr-FR" sz="2200" b="1" dirty="0">
                  <a:solidFill>
                    <a:srgbClr val="C00000"/>
                  </a:solidFill>
                  <a:latin typeface="Roboto" panose="02000000000000000000" pitchFamily="2" charset="0"/>
                  <a:ea typeface="Roboto" panose="02000000000000000000" pitchFamily="2" charset="0"/>
                  <a:cs typeface="Roboto" panose="02000000000000000000" pitchFamily="2" charset="0"/>
                </a:rPr>
              </a:br>
              <a:r>
                <a:rPr lang="fr-FR" altLang="fr-FR" sz="2200" b="1" dirty="0">
                  <a:solidFill>
                    <a:srgbClr val="C00000"/>
                  </a:solidFill>
                  <a:latin typeface="Roboto" panose="02000000000000000000" pitchFamily="2" charset="0"/>
                  <a:ea typeface="Roboto" panose="02000000000000000000" pitchFamily="2" charset="0"/>
                  <a:cs typeface="Roboto" panose="02000000000000000000" pitchFamily="2" charset="0"/>
                </a:rPr>
                <a:t>photomontages</a:t>
              </a:r>
            </a:p>
          </p:txBody>
        </p:sp>
        <p:sp>
          <p:nvSpPr>
            <p:cNvPr id="15" name="ZoneTexte 15"/>
            <p:cNvSpPr txBox="1">
              <a:spLocks noChangeArrowheads="1"/>
            </p:cNvSpPr>
            <p:nvPr/>
          </p:nvSpPr>
          <p:spPr bwMode="auto">
            <a:xfrm>
              <a:off x="4364695" y="2519535"/>
              <a:ext cx="7221897" cy="19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rgbClr val="404040"/>
                </a:buClr>
                <a:buFont typeface="Wingdings 2" panose="05020102010507070707" pitchFamily="18" charset="2"/>
                <a:buChar char=""/>
                <a:defRPr>
                  <a:solidFill>
                    <a:srgbClr val="404040"/>
                  </a:solidFill>
                  <a:latin typeface="Verdana" panose="020B0604030504040204" pitchFamily="34" charset="0"/>
                </a:defRPr>
              </a:lvl1pPr>
              <a:lvl2pPr marL="742950" indent="-285750">
                <a:spcBef>
                  <a:spcPct val="20000"/>
                </a:spcBef>
                <a:spcAft>
                  <a:spcPts val="600"/>
                </a:spcAft>
                <a:buClr>
                  <a:srgbClr val="404040"/>
                </a:buClr>
                <a:buFont typeface="Wingdings 2" panose="05020102010507070707" pitchFamily="18" charset="2"/>
                <a:buChar char=""/>
                <a:defRPr sz="1600">
                  <a:solidFill>
                    <a:srgbClr val="404040"/>
                  </a:solidFill>
                  <a:latin typeface="Verdana" panose="020B0604030504040204" pitchFamily="34" charset="0"/>
                </a:defRPr>
              </a:lvl2pPr>
              <a:lvl3pPr marL="1143000" indent="-228600">
                <a:spcBef>
                  <a:spcPct val="20000"/>
                </a:spcBef>
                <a:spcAft>
                  <a:spcPts val="600"/>
                </a:spcAft>
                <a:buClr>
                  <a:srgbClr val="404040"/>
                </a:buClr>
                <a:buFont typeface="Wingdings 2" panose="05020102010507070707" pitchFamily="18" charset="2"/>
                <a:buChar char=""/>
                <a:defRPr sz="1400">
                  <a:solidFill>
                    <a:srgbClr val="404040"/>
                  </a:solidFill>
                  <a:latin typeface="Verdana" panose="020B0604030504040204" pitchFamily="34" charset="0"/>
                </a:defRPr>
              </a:lvl3pPr>
              <a:lvl4pPr marL="16002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4pPr>
              <a:lvl5pPr marL="20574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9pPr>
            </a:lstStyle>
            <a:p>
              <a:pPr eaLnBrk="1" hangingPunct="1">
                <a:spcBef>
                  <a:spcPct val="0"/>
                </a:spcBef>
                <a:spcAft>
                  <a:spcPct val="0"/>
                </a:spcAft>
                <a:buClrTx/>
                <a:buFontTx/>
                <a:buNone/>
              </a:pPr>
              <a:r>
                <a:rPr lang="fr-FR" altLang="fr-FR" sz="2000" b="1" dirty="0">
                  <a:solidFill>
                    <a:schemeClr val="tx1"/>
                  </a:solidFill>
                  <a:latin typeface="Cracked Johnnie" panose="00000400000000000000" pitchFamily="2" charset="0"/>
                  <a:cs typeface="Courier New" panose="02070309020205020404" pitchFamily="49" charset="0"/>
                </a:rPr>
                <a:t>Gestion des calques</a:t>
              </a:r>
            </a:p>
            <a:p>
              <a:pPr eaLnBrk="1" hangingPunct="1">
                <a:spcBef>
                  <a:spcPct val="0"/>
                </a:spcBef>
                <a:spcAft>
                  <a:spcPct val="0"/>
                </a:spcAft>
                <a:buClrTx/>
                <a:buFontTx/>
                <a:buNone/>
              </a:pPr>
              <a:r>
                <a:rPr lang="fr-FR" altLang="fr-FR" sz="2000" b="1" dirty="0">
                  <a:solidFill>
                    <a:schemeClr val="tx1"/>
                  </a:solidFill>
                  <a:latin typeface="Cracked Johnnie" panose="00000400000000000000" pitchFamily="2" charset="0"/>
                  <a:cs typeface="Courier New" panose="02070309020205020404" pitchFamily="49" charset="0"/>
                </a:rPr>
                <a:t>    Gestion des couleurs</a:t>
              </a:r>
            </a:p>
            <a:p>
              <a:pPr eaLnBrk="1" hangingPunct="1">
                <a:spcBef>
                  <a:spcPct val="0"/>
                </a:spcBef>
                <a:spcAft>
                  <a:spcPct val="0"/>
                </a:spcAft>
                <a:buClrTx/>
                <a:buFontTx/>
                <a:buNone/>
              </a:pPr>
              <a:r>
                <a:rPr lang="fr-FR" altLang="fr-FR" sz="2000" b="1" dirty="0">
                  <a:solidFill>
                    <a:schemeClr val="tx1"/>
                  </a:solidFill>
                  <a:latin typeface="Cracked Johnnie" panose="00000400000000000000" pitchFamily="2" charset="0"/>
                  <a:cs typeface="Courier New" panose="02070309020205020404" pitchFamily="49" charset="0"/>
                </a:rPr>
                <a:t>            Réglages automatiques</a:t>
              </a:r>
            </a:p>
            <a:p>
              <a:pPr eaLnBrk="1" hangingPunct="1">
                <a:spcBef>
                  <a:spcPct val="0"/>
                </a:spcBef>
                <a:spcAft>
                  <a:spcPct val="0"/>
                </a:spcAft>
                <a:buClrTx/>
                <a:buFontTx/>
                <a:buNone/>
              </a:pPr>
              <a:r>
                <a:rPr lang="fr-FR" altLang="fr-FR" sz="2000" b="1" dirty="0">
                  <a:solidFill>
                    <a:schemeClr val="tx1"/>
                  </a:solidFill>
                  <a:latin typeface="Cracked Johnnie" panose="00000400000000000000" pitchFamily="2" charset="0"/>
                  <a:cs typeface="Courier New" panose="02070309020205020404" pitchFamily="49" charset="0"/>
                </a:rPr>
                <a:t>                  Masques</a:t>
              </a:r>
            </a:p>
            <a:p>
              <a:pPr eaLnBrk="1" hangingPunct="1">
                <a:spcBef>
                  <a:spcPct val="0"/>
                </a:spcBef>
                <a:spcAft>
                  <a:spcPct val="0"/>
                </a:spcAft>
                <a:buClrTx/>
                <a:buFontTx/>
                <a:buNone/>
              </a:pPr>
              <a:r>
                <a:rPr lang="fr-FR" altLang="fr-FR" sz="2000" b="1" dirty="0">
                  <a:solidFill>
                    <a:schemeClr val="tx1"/>
                  </a:solidFill>
                  <a:latin typeface="Cracked Johnnie" panose="00000400000000000000" pitchFamily="2" charset="0"/>
                  <a:cs typeface="Courier New" panose="02070309020205020404" pitchFamily="49" charset="0"/>
                </a:rPr>
                <a:t>                            …</a:t>
              </a:r>
            </a:p>
            <a:p>
              <a:pPr eaLnBrk="1" hangingPunct="1">
                <a:spcBef>
                  <a:spcPct val="0"/>
                </a:spcBef>
                <a:spcAft>
                  <a:spcPct val="0"/>
                </a:spcAft>
                <a:buClrTx/>
                <a:buFontTx/>
                <a:buNone/>
              </a:pPr>
              <a:r>
                <a:rPr lang="fr-FR" altLang="fr-FR" b="1" dirty="0">
                  <a:solidFill>
                    <a:schemeClr val="tx1"/>
                  </a:solidFill>
                  <a:latin typeface="Cracked Johnnie" panose="00000400000000000000" pitchFamily="2" charset="0"/>
                  <a:cs typeface="Courier New" panose="02070309020205020404" pitchFamily="49" charset="0"/>
                </a:rPr>
                <a:t>           </a:t>
              </a:r>
            </a:p>
          </p:txBody>
        </p:sp>
        <p:sp>
          <p:nvSpPr>
            <p:cNvPr id="17" name="ZoneTexte 13"/>
            <p:cNvSpPr txBox="1">
              <a:spLocks noChangeArrowheads="1"/>
            </p:cNvSpPr>
            <p:nvPr/>
          </p:nvSpPr>
          <p:spPr bwMode="auto">
            <a:xfrm>
              <a:off x="2924231" y="5773279"/>
              <a:ext cx="5620094" cy="430887"/>
            </a:xfrm>
            <a:prstGeom prst="rect">
              <a:avLst/>
            </a:prstGeom>
            <a:solidFill>
              <a:srgbClr val="92D050"/>
            </a:solidFill>
            <a:ln>
              <a:noFill/>
            </a:ln>
          </p:spPr>
          <p:txBody>
            <a:bodyPr wrap="square">
              <a:spAutoFit/>
            </a:bodyPr>
            <a:lstStyle>
              <a:lvl1pPr>
                <a:spcBef>
                  <a:spcPct val="20000"/>
                </a:spcBef>
                <a:spcAft>
                  <a:spcPts val="600"/>
                </a:spcAft>
                <a:buClr>
                  <a:srgbClr val="404040"/>
                </a:buClr>
                <a:buFont typeface="Wingdings 2" panose="05020102010507070707" pitchFamily="18" charset="2"/>
                <a:buChar char=""/>
                <a:defRPr>
                  <a:solidFill>
                    <a:srgbClr val="404040"/>
                  </a:solidFill>
                  <a:latin typeface="Verdana" panose="020B0604030504040204" pitchFamily="34" charset="0"/>
                </a:defRPr>
              </a:lvl1pPr>
              <a:lvl2pPr marL="742950" indent="-285750">
                <a:spcBef>
                  <a:spcPct val="20000"/>
                </a:spcBef>
                <a:spcAft>
                  <a:spcPts val="600"/>
                </a:spcAft>
                <a:buClr>
                  <a:srgbClr val="404040"/>
                </a:buClr>
                <a:buFont typeface="Wingdings 2" panose="05020102010507070707" pitchFamily="18" charset="2"/>
                <a:buChar char=""/>
                <a:defRPr sz="1600">
                  <a:solidFill>
                    <a:srgbClr val="404040"/>
                  </a:solidFill>
                  <a:latin typeface="Verdana" panose="020B0604030504040204" pitchFamily="34" charset="0"/>
                </a:defRPr>
              </a:lvl2pPr>
              <a:lvl3pPr marL="1143000" indent="-228600">
                <a:spcBef>
                  <a:spcPct val="20000"/>
                </a:spcBef>
                <a:spcAft>
                  <a:spcPts val="600"/>
                </a:spcAft>
                <a:buClr>
                  <a:srgbClr val="404040"/>
                </a:buClr>
                <a:buFont typeface="Wingdings 2" panose="05020102010507070707" pitchFamily="18" charset="2"/>
                <a:buChar char=""/>
                <a:defRPr sz="1400">
                  <a:solidFill>
                    <a:srgbClr val="404040"/>
                  </a:solidFill>
                  <a:latin typeface="Verdana" panose="020B0604030504040204" pitchFamily="34" charset="0"/>
                </a:defRPr>
              </a:lvl3pPr>
              <a:lvl4pPr marL="16002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4pPr>
              <a:lvl5pPr marL="20574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9pPr>
            </a:lstStyle>
            <a:p>
              <a:pPr eaLnBrk="1" hangingPunct="1">
                <a:spcBef>
                  <a:spcPct val="0"/>
                </a:spcBef>
                <a:spcAft>
                  <a:spcPct val="0"/>
                </a:spcAft>
                <a:buClrTx/>
                <a:buFontTx/>
                <a:buNone/>
              </a:pPr>
              <a:r>
                <a:rPr lang="fr-FR" altLang="fr-FR" sz="2200" b="1" dirty="0">
                  <a:solidFill>
                    <a:srgbClr val="C00000"/>
                  </a:solidFill>
                  <a:latin typeface="Roboto" panose="02000000000000000000" pitchFamily="2" charset="0"/>
                  <a:ea typeface="Roboto" panose="02000000000000000000" pitchFamily="2" charset="0"/>
                  <a:cs typeface="Roboto" panose="02000000000000000000" pitchFamily="2" charset="0"/>
                </a:rPr>
                <a:t>Embellissement et création d’effets</a:t>
              </a:r>
            </a:p>
          </p:txBody>
        </p:sp>
        <p:sp>
          <p:nvSpPr>
            <p:cNvPr id="5" name="ZoneTexte 4"/>
            <p:cNvSpPr txBox="1"/>
            <p:nvPr/>
          </p:nvSpPr>
          <p:spPr>
            <a:xfrm>
              <a:off x="2973567" y="3515517"/>
              <a:ext cx="5138737" cy="2246769"/>
            </a:xfrm>
            <a:prstGeom prst="rect">
              <a:avLst/>
            </a:prstGeom>
            <a:noFill/>
          </p:spPr>
          <p:txBody>
            <a:bodyPr wrap="square" rtlCol="0">
              <a:spAutoFit/>
            </a:bodyPr>
            <a:lstStyle/>
            <a:p>
              <a:r>
                <a:rPr lang="fr-FR" sz="2000" b="1" dirty="0">
                  <a:latin typeface="Cracked Johnnie" panose="00000400000000000000"/>
                </a:rPr>
                <a:t>         Correction auto</a:t>
              </a:r>
            </a:p>
            <a:p>
              <a:r>
                <a:rPr lang="fr-FR" sz="2000" b="1" dirty="0">
                  <a:latin typeface="Cracked Johnnie" panose="00000400000000000000"/>
                </a:rPr>
                <a:t>               Redimensionner</a:t>
              </a:r>
            </a:p>
            <a:p>
              <a:r>
                <a:rPr lang="fr-FR" sz="2000" b="1" dirty="0">
                  <a:latin typeface="Cracked Johnnie" panose="00000400000000000000"/>
                </a:rPr>
                <a:t>                                      Rogner</a:t>
              </a:r>
            </a:p>
            <a:p>
              <a:r>
                <a:rPr lang="fr-FR" sz="2000" b="1" dirty="0">
                  <a:latin typeface="Cracked Johnnie" panose="00000400000000000000"/>
                </a:rPr>
                <a:t>                   Correction yeux rouges</a:t>
              </a:r>
            </a:p>
            <a:p>
              <a:r>
                <a:rPr lang="fr-FR" sz="2000" b="1" dirty="0">
                  <a:latin typeface="Cracked Johnnie" panose="00000400000000000000"/>
                </a:rPr>
                <a:t>                                                         Pivoter</a:t>
              </a:r>
            </a:p>
            <a:p>
              <a:r>
                <a:rPr lang="fr-FR" sz="2000" b="1" dirty="0">
                  <a:latin typeface="Cracked Johnnie" panose="00000400000000000000"/>
                </a:rPr>
                <a:t>                                       Réglage des couleurs</a:t>
              </a:r>
            </a:p>
            <a:p>
              <a:r>
                <a:rPr lang="fr-FR" sz="2000" b="1" dirty="0">
                  <a:latin typeface="Cracked Johnnie" panose="00000400000000000000"/>
                </a:rPr>
                <a:t>                                                           Effets et filtres  </a:t>
              </a:r>
            </a:p>
          </p:txBody>
        </p:sp>
        <p:pic>
          <p:nvPicPr>
            <p:cNvPr id="7" name="Image 6"/>
            <p:cNvPicPr>
              <a:picLocks noChangeAspect="1"/>
            </p:cNvPicPr>
            <p:nvPr/>
          </p:nvPicPr>
          <p:blipFill>
            <a:blip r:embed="rId3"/>
            <a:stretch>
              <a:fillRect/>
            </a:stretch>
          </p:blipFill>
          <p:spPr>
            <a:xfrm flipH="1">
              <a:off x="2469100" y="2035587"/>
              <a:ext cx="450353" cy="4592128"/>
            </a:xfrm>
            <a:prstGeom prst="rect">
              <a:avLst/>
            </a:prstGeom>
          </p:spPr>
        </p:pic>
        <p:pic>
          <p:nvPicPr>
            <p:cNvPr id="8" name="Image 7"/>
            <p:cNvPicPr>
              <a:picLocks noChangeAspect="1"/>
            </p:cNvPicPr>
            <p:nvPr/>
          </p:nvPicPr>
          <p:blipFill>
            <a:blip r:embed="rId4"/>
            <a:stretch>
              <a:fillRect/>
            </a:stretch>
          </p:blipFill>
          <p:spPr>
            <a:xfrm>
              <a:off x="2926271" y="1709587"/>
              <a:ext cx="7338068" cy="385719"/>
            </a:xfrm>
            <a:prstGeom prst="rect">
              <a:avLst/>
            </a:prstGeom>
          </p:spPr>
        </p:pic>
      </p:grpSp>
    </p:spTree>
    <p:extLst>
      <p:ext uri="{BB962C8B-B14F-4D97-AF65-F5344CB8AC3E}">
        <p14:creationId xmlns:p14="http://schemas.microsoft.com/office/powerpoint/2010/main" val="2543302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a:t>
            </a:r>
          </a:p>
        </p:txBody>
      </p:sp>
      <p:sp>
        <p:nvSpPr>
          <p:cNvPr id="3" name="Espace réservé du contenu 2"/>
          <p:cNvSpPr>
            <a:spLocks noGrp="1"/>
          </p:cNvSpPr>
          <p:nvPr>
            <p:ph idx="1"/>
          </p:nvPr>
        </p:nvSpPr>
        <p:spPr>
          <a:xfrm>
            <a:off x="114300" y="1706769"/>
            <a:ext cx="11862707" cy="5053263"/>
          </a:xfrm>
        </p:spPr>
        <p:txBody>
          <a:bodyPr>
            <a:normAutofit/>
          </a:bodyPr>
          <a:lstStyle/>
          <a:p>
            <a:pPr lvl="1"/>
            <a:r>
              <a:rPr lang="fr-FR" sz="2800" dirty="0">
                <a:solidFill>
                  <a:schemeClr val="accent1"/>
                </a:solidFill>
                <a:latin typeface="Batang" panose="02030600000101010101" pitchFamily="18" charset="-127"/>
                <a:ea typeface="Batang" panose="02030600000101010101" pitchFamily="18" charset="-127"/>
              </a:rPr>
              <a:t>Les spécificités de l’image numérique</a:t>
            </a:r>
          </a:p>
          <a:p>
            <a:pPr lvl="2"/>
            <a:r>
              <a:rPr lang="fr-FR" sz="2400" dirty="0">
                <a:latin typeface="Roboto" panose="02000000000000000000" pitchFamily="2" charset="0"/>
                <a:ea typeface="Roboto" panose="02000000000000000000" pitchFamily="2" charset="0"/>
              </a:rPr>
              <a:t>La gestion des couleurs</a:t>
            </a:r>
          </a:p>
          <a:p>
            <a:pPr lvl="3"/>
            <a:r>
              <a:rPr lang="fr-FR" sz="2000" b="1" i="0" dirty="0">
                <a:latin typeface="Batang" panose="02030600000101010101" pitchFamily="18" charset="-127"/>
                <a:ea typeface="Batang" panose="02030600000101010101" pitchFamily="18" charset="-127"/>
              </a:rPr>
              <a:t>Constat</a:t>
            </a:r>
          </a:p>
          <a:p>
            <a:pPr lvl="3"/>
            <a:r>
              <a:rPr lang="fr-FR" sz="2000" b="1" i="0" dirty="0">
                <a:latin typeface="Batang" panose="02030600000101010101" pitchFamily="18" charset="-127"/>
                <a:ea typeface="Batang" panose="02030600000101010101" pitchFamily="18" charset="-127"/>
              </a:rPr>
              <a:t>Objectif</a:t>
            </a:r>
            <a:r>
              <a:rPr lang="fr-FR" sz="2000" dirty="0">
                <a:solidFill>
                  <a:schemeClr val="accent1"/>
                </a:solidFill>
                <a:latin typeface="Batang" panose="02030600000101010101" pitchFamily="18" charset="-127"/>
                <a:ea typeface="Batang" panose="02030600000101010101" pitchFamily="18" charset="-127"/>
              </a:rPr>
              <a:t> </a:t>
            </a:r>
          </a:p>
          <a:p>
            <a:pPr lvl="3"/>
            <a:r>
              <a:rPr lang="fr-FR" sz="2000" b="1" i="0" dirty="0">
                <a:latin typeface="Batang" panose="02030600000101010101" pitchFamily="18" charset="-127"/>
                <a:ea typeface="Batang" panose="02030600000101010101" pitchFamily="18" charset="-127"/>
              </a:rPr>
              <a:t>Les espaces couleurs</a:t>
            </a:r>
          </a:p>
          <a:p>
            <a:pPr lvl="3"/>
            <a:r>
              <a:rPr lang="fr-FR" sz="2000" b="1" i="0" dirty="0">
                <a:latin typeface="Batang" panose="02030600000101010101" pitchFamily="18" charset="-127"/>
                <a:ea typeface="Batang" panose="02030600000101010101" pitchFamily="18" charset="-127"/>
              </a:rPr>
              <a:t>L’espace L*a*b* (LAB) </a:t>
            </a:r>
          </a:p>
          <a:p>
            <a:pPr lvl="3"/>
            <a:r>
              <a:rPr lang="fr-FR" sz="2000" b="1" i="0" dirty="0">
                <a:latin typeface="Batang" panose="02030600000101010101" pitchFamily="18" charset="-127"/>
                <a:ea typeface="Batang" panose="02030600000101010101" pitchFamily="18" charset="-127"/>
              </a:rPr>
              <a:t>La gestion des couleurs sur Internet</a:t>
            </a:r>
            <a:r>
              <a:rPr lang="fr-FR" sz="2000" dirty="0">
                <a:latin typeface="Batang" panose="02030600000101010101" pitchFamily="18" charset="-127"/>
                <a:ea typeface="Batang" panose="02030600000101010101" pitchFamily="18" charset="-127"/>
              </a:rPr>
              <a:t> </a:t>
            </a:r>
          </a:p>
          <a:p>
            <a:pPr lvl="2"/>
            <a:r>
              <a:rPr lang="fr-FR" sz="2400" b="1" i="0" dirty="0">
                <a:latin typeface="Roboto" panose="02000000000000000000" pitchFamily="2" charset="0"/>
                <a:ea typeface="Roboto" panose="02000000000000000000" pitchFamily="2" charset="0"/>
              </a:rPr>
              <a:t>Encodage des couleurs en numérique</a:t>
            </a:r>
            <a:endParaRPr lang="fr-FR" sz="2400" dirty="0">
              <a:latin typeface="Roboto" panose="02000000000000000000" pitchFamily="2" charset="0"/>
              <a:ea typeface="Roboto" panose="02000000000000000000" pitchFamily="2" charset="0"/>
            </a:endParaRPr>
          </a:p>
          <a:p>
            <a:pPr lvl="3"/>
            <a:r>
              <a:rPr lang="fr-FR" sz="2000" b="1" i="0" dirty="0">
                <a:latin typeface="Batang" panose="02030600000101010101" pitchFamily="18" charset="-127"/>
                <a:ea typeface="Batang" panose="02030600000101010101" pitchFamily="18" charset="-127"/>
              </a:rPr>
              <a:t>La synthèse additive (RVB)</a:t>
            </a:r>
            <a:r>
              <a:rPr lang="fr-FR" sz="2200" dirty="0">
                <a:latin typeface="Roboto" panose="02000000000000000000" pitchFamily="2" charset="0"/>
                <a:ea typeface="Roboto" panose="02000000000000000000" pitchFamily="2" charset="0"/>
              </a:rPr>
              <a:t> </a:t>
            </a:r>
          </a:p>
          <a:p>
            <a:pPr lvl="3"/>
            <a:r>
              <a:rPr lang="fr-FR" sz="2000" b="1" i="0" dirty="0">
                <a:latin typeface="Batang" panose="02030600000101010101" pitchFamily="18" charset="-127"/>
                <a:ea typeface="Batang" panose="02030600000101010101" pitchFamily="18" charset="-127"/>
              </a:rPr>
              <a:t>La synthèse soustractive (CMJN)</a:t>
            </a:r>
            <a:endParaRPr lang="fr-FR" sz="2000" dirty="0">
              <a:latin typeface="Batang" panose="02030600000101010101" pitchFamily="18" charset="-127"/>
              <a:ea typeface="Batang" panose="02030600000101010101" pitchFamily="18" charset="-127"/>
            </a:endParaRPr>
          </a:p>
          <a:p>
            <a:pPr lvl="3"/>
            <a:r>
              <a:rPr lang="fr-FR" sz="2000" b="1" i="0" dirty="0">
                <a:latin typeface="Batang" panose="02030600000101010101" pitchFamily="18" charset="-127"/>
                <a:ea typeface="Batang" panose="02030600000101010101" pitchFamily="18" charset="-127"/>
              </a:rPr>
              <a:t>TSL</a:t>
            </a:r>
            <a:endParaRPr lang="fr-FR" sz="2200" dirty="0">
              <a:latin typeface="Roboto" panose="02000000000000000000" pitchFamily="2" charset="0"/>
              <a:ea typeface="Roboto" panose="02000000000000000000" pitchFamily="2" charset="0"/>
            </a:endParaRPr>
          </a:p>
          <a:p>
            <a:pPr lvl="3"/>
            <a:r>
              <a:rPr lang="fr-FR" sz="2000" b="1" i="0" dirty="0">
                <a:latin typeface="Batang" panose="02030600000101010101" pitchFamily="18" charset="-127"/>
                <a:ea typeface="Batang" panose="02030600000101010101" pitchFamily="18" charset="-127"/>
              </a:rPr>
              <a:t>Hexadécimal</a:t>
            </a:r>
            <a:endParaRPr lang="fr-FR" sz="2200" b="1" i="0" dirty="0">
              <a:latin typeface="Roboto" panose="02000000000000000000" pitchFamily="2" charset="0"/>
              <a:ea typeface="Roboto" panose="02000000000000000000" pitchFamily="2" charset="0"/>
            </a:endParaRPr>
          </a:p>
          <a:p>
            <a:pPr lvl="3"/>
            <a:endParaRPr lang="fr-FR" sz="2000" b="1" i="0" dirty="0">
              <a:latin typeface="Batang" panose="02030600000101010101" pitchFamily="18" charset="-127"/>
              <a:ea typeface="Batang" panose="02030600000101010101" pitchFamily="18" charset="-127"/>
            </a:endParaRPr>
          </a:p>
          <a:p>
            <a:pPr lvl="3"/>
            <a:endParaRPr lang="fr-FR" sz="2000" b="1" i="0" dirty="0">
              <a:latin typeface="Batang" panose="02030600000101010101" pitchFamily="18" charset="-127"/>
              <a:ea typeface="Batang" panose="02030600000101010101" pitchFamily="18" charset="-127"/>
            </a:endParaRPr>
          </a:p>
          <a:p>
            <a:pPr lvl="3"/>
            <a:endParaRPr lang="fr-FR" sz="2000" b="1" i="0" dirty="0">
              <a:latin typeface="Batang" panose="02030600000101010101" pitchFamily="18" charset="-127"/>
              <a:ea typeface="Batang" panose="02030600000101010101" pitchFamily="18" charset="-127"/>
            </a:endParaRPr>
          </a:p>
          <a:p>
            <a:pPr lvl="3"/>
            <a:endParaRPr lang="fr-FR" dirty="0"/>
          </a:p>
          <a:p>
            <a:pPr lvl="3"/>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5</a:t>
            </a:fld>
            <a:endParaRPr lang="fr-FR"/>
          </a:p>
        </p:txBody>
      </p:sp>
    </p:spTree>
    <p:extLst>
      <p:ext uri="{BB962C8B-B14F-4D97-AF65-F5344CB8AC3E}">
        <p14:creationId xmlns:p14="http://schemas.microsoft.com/office/powerpoint/2010/main" val="795064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305656" y="2121639"/>
            <a:ext cx="7635186" cy="3399348"/>
          </a:xfrm>
          <a:prstGeom prst="rect">
            <a:avLst/>
          </a:prstGeom>
        </p:spPr>
      </p:pic>
      <p:sp>
        <p:nvSpPr>
          <p:cNvPr id="2" name="Titre 1"/>
          <p:cNvSpPr>
            <a:spLocks noGrp="1"/>
          </p:cNvSpPr>
          <p:nvPr>
            <p:ph type="title"/>
          </p:nvPr>
        </p:nvSpPr>
        <p:spPr>
          <a:xfrm>
            <a:off x="305656" y="979710"/>
            <a:ext cx="10515600" cy="841602"/>
          </a:xfrm>
        </p:spPr>
        <p:txBody>
          <a:bodyPr>
            <a:normAutofit/>
          </a:bodyPr>
          <a:lstStyle/>
          <a:p>
            <a:r>
              <a:rPr lang="fr-FR" sz="3200" dirty="0"/>
              <a:t>Editeur permettant le photomontage</a:t>
            </a:r>
          </a:p>
        </p:txBody>
      </p:sp>
      <p:sp>
        <p:nvSpPr>
          <p:cNvPr id="3" name="Espace réservé du contenu 2"/>
          <p:cNvSpPr>
            <a:spLocks noGrp="1"/>
          </p:cNvSpPr>
          <p:nvPr>
            <p:ph idx="1"/>
          </p:nvPr>
        </p:nvSpPr>
        <p:spPr>
          <a:xfrm>
            <a:off x="305656" y="1684951"/>
            <a:ext cx="10515600" cy="4509861"/>
          </a:xfrm>
        </p:spPr>
        <p:txBody>
          <a:bodyPr>
            <a:normAutofit/>
          </a:bodyPr>
          <a:lstStyle/>
          <a:p>
            <a:r>
              <a:rPr lang="fr-FR" sz="2400" dirty="0" err="1">
                <a:solidFill>
                  <a:schemeClr val="accent5"/>
                </a:solidFill>
              </a:rPr>
              <a:t>Pixrl</a:t>
            </a:r>
            <a:r>
              <a:rPr lang="fr-FR" sz="2400" dirty="0">
                <a:solidFill>
                  <a:schemeClr val="accent5"/>
                </a:solidFill>
              </a:rPr>
              <a:t> - </a:t>
            </a:r>
            <a:r>
              <a:rPr lang="fr-FR" sz="2400" dirty="0">
                <a:hlinkClick r:id="rId4"/>
              </a:rPr>
              <a:t>https://pixlr.com/</a:t>
            </a:r>
            <a:r>
              <a:rPr lang="fr-FR" sz="2400" dirty="0"/>
              <a:t> </a:t>
            </a:r>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50</a:t>
            </a:fld>
            <a:endParaRPr lang="fr-FR"/>
          </a:p>
        </p:txBody>
      </p:sp>
      <p:sp>
        <p:nvSpPr>
          <p:cNvPr id="8" name="ZoneTexte 12"/>
          <p:cNvSpPr txBox="1">
            <a:spLocks noChangeArrowheads="1"/>
          </p:cNvSpPr>
          <p:nvPr/>
        </p:nvSpPr>
        <p:spPr bwMode="auto">
          <a:xfrm>
            <a:off x="4368292" y="1684951"/>
            <a:ext cx="5012757" cy="3754874"/>
          </a:xfrm>
          <a:prstGeom prst="rect">
            <a:avLst/>
          </a:prstGeom>
          <a:solidFill>
            <a:schemeClr val="accent1">
              <a:alpha val="53000"/>
            </a:schemeClr>
          </a:solidFill>
          <a:ln>
            <a:noFill/>
          </a:ln>
          <a:extLst/>
        </p:spPr>
        <p:txBody>
          <a:bodyPr wrap="square">
            <a:spAutoFit/>
          </a:bodyPr>
          <a:lstStyle>
            <a:lvl1pPr>
              <a:spcBef>
                <a:spcPct val="20000"/>
              </a:spcBef>
              <a:spcAft>
                <a:spcPts val="600"/>
              </a:spcAft>
              <a:buClr>
                <a:srgbClr val="404040"/>
              </a:buClr>
              <a:buFont typeface="Wingdings 2" panose="05020102010507070707" pitchFamily="18" charset="2"/>
              <a:buChar char=""/>
              <a:defRPr>
                <a:solidFill>
                  <a:srgbClr val="404040"/>
                </a:solidFill>
                <a:latin typeface="Verdana" panose="020B0604030504040204" pitchFamily="34" charset="0"/>
              </a:defRPr>
            </a:lvl1pPr>
            <a:lvl2pPr marL="742950" indent="-285750">
              <a:spcBef>
                <a:spcPct val="20000"/>
              </a:spcBef>
              <a:spcAft>
                <a:spcPts val="600"/>
              </a:spcAft>
              <a:buClr>
                <a:srgbClr val="404040"/>
              </a:buClr>
              <a:buFont typeface="Wingdings 2" panose="05020102010507070707" pitchFamily="18" charset="2"/>
              <a:buChar char=""/>
              <a:defRPr sz="1600">
                <a:solidFill>
                  <a:srgbClr val="404040"/>
                </a:solidFill>
                <a:latin typeface="Verdana" panose="020B0604030504040204" pitchFamily="34" charset="0"/>
              </a:defRPr>
            </a:lvl2pPr>
            <a:lvl3pPr marL="1143000" indent="-228600">
              <a:spcBef>
                <a:spcPct val="20000"/>
              </a:spcBef>
              <a:spcAft>
                <a:spcPts val="600"/>
              </a:spcAft>
              <a:buClr>
                <a:srgbClr val="404040"/>
              </a:buClr>
              <a:buFont typeface="Wingdings 2" panose="05020102010507070707" pitchFamily="18" charset="2"/>
              <a:buChar char=""/>
              <a:defRPr sz="1400">
                <a:solidFill>
                  <a:srgbClr val="404040"/>
                </a:solidFill>
                <a:latin typeface="Verdana" panose="020B0604030504040204" pitchFamily="34" charset="0"/>
              </a:defRPr>
            </a:lvl3pPr>
            <a:lvl4pPr marL="16002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4pPr>
            <a:lvl5pPr marL="2057400" indent="-22860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5pPr>
            <a:lvl6pPr marL="25146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6pPr>
            <a:lvl7pPr marL="29718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7pPr>
            <a:lvl8pPr marL="34290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8pPr>
            <a:lvl9pPr marL="3886200" indent="-228600" eaLnBrk="0" fontAlgn="base" hangingPunct="0">
              <a:spcBef>
                <a:spcPct val="20000"/>
              </a:spcBef>
              <a:spcAft>
                <a:spcPts val="600"/>
              </a:spcAft>
              <a:buClr>
                <a:srgbClr val="404040"/>
              </a:buClr>
              <a:buFont typeface="Wingdings 2" panose="05020102010507070707" pitchFamily="18" charset="2"/>
              <a:buChar char=""/>
              <a:defRPr sz="1200">
                <a:solidFill>
                  <a:srgbClr val="404040"/>
                </a:solidFill>
                <a:latin typeface="Verdana" panose="020B0604030504040204" pitchFamily="34" charset="0"/>
              </a:defRPr>
            </a:lvl9pPr>
          </a:lstStyle>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Caractéristiques :</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Inscription = Oui ?</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Gestion des calques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Gestion de la transparence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Photoshop-</a:t>
            </a:r>
            <a:r>
              <a:rPr lang="fr-FR" altLang="fr-FR" sz="1400" b="1" dirty="0" err="1">
                <a:solidFill>
                  <a:schemeClr val="tx1"/>
                </a:solidFill>
                <a:latin typeface="Batang" panose="02030600000101010101" pitchFamily="18" charset="-127"/>
                <a:ea typeface="Batang" panose="02030600000101010101" pitchFamily="18" charset="-127"/>
              </a:rPr>
              <a:t>Like</a:t>
            </a:r>
            <a:r>
              <a:rPr lang="fr-FR" altLang="fr-FR" sz="1400" b="1" dirty="0">
                <a:solidFill>
                  <a:schemeClr val="tx1"/>
                </a:solidFill>
                <a:latin typeface="Batang" panose="02030600000101010101" pitchFamily="18" charset="-127"/>
                <a:ea typeface="Batang" panose="02030600000101010101" pitchFamily="18" charset="-127"/>
              </a:rPr>
              <a:t>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Réglages auto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Recadrage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Pivoter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Redimensionner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Correction yeux rouges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Outils automatisés de création d’effets = Non</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Langue de l’interface = FR</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Restrictions offre </a:t>
            </a:r>
            <a:r>
              <a:rPr lang="fr-FR" altLang="fr-FR" sz="1400" b="1" dirty="0" err="1">
                <a:solidFill>
                  <a:schemeClr val="tx1"/>
                </a:solidFill>
                <a:latin typeface="Batang" panose="02030600000101010101" pitchFamily="18" charset="-127"/>
                <a:ea typeface="Batang" panose="02030600000101010101" pitchFamily="18" charset="-127"/>
              </a:rPr>
              <a:t>Freemium</a:t>
            </a:r>
            <a:r>
              <a:rPr lang="fr-FR" altLang="fr-FR" sz="1400" b="1" dirty="0">
                <a:solidFill>
                  <a:schemeClr val="tx1"/>
                </a:solidFill>
                <a:latin typeface="Batang" panose="02030600000101010101" pitchFamily="18" charset="-127"/>
                <a:ea typeface="Batang" panose="02030600000101010101" pitchFamily="18" charset="-127"/>
              </a:rPr>
              <a:t> = pas de premium</a:t>
            </a:r>
            <a:br>
              <a:rPr lang="fr-FR" altLang="fr-FR" sz="1400" b="1" dirty="0">
                <a:solidFill>
                  <a:schemeClr val="tx1"/>
                </a:solidFill>
                <a:latin typeface="Batang" panose="02030600000101010101" pitchFamily="18" charset="-127"/>
                <a:ea typeface="Batang" panose="02030600000101010101" pitchFamily="18" charset="-127"/>
              </a:rPr>
            </a:br>
            <a:r>
              <a:rPr lang="fr-FR" altLang="fr-FR" sz="1400" b="1" dirty="0">
                <a:solidFill>
                  <a:schemeClr val="tx1"/>
                </a:solidFill>
                <a:latin typeface="Batang" panose="02030600000101010101" pitchFamily="18" charset="-127"/>
                <a:ea typeface="Batang" panose="02030600000101010101" pitchFamily="18" charset="-127"/>
              </a:rPr>
              <a:t>Stockage hors ligne fichier de travail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Stockage hors ligne fichier de sortie = Oui</a:t>
            </a: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Format natif = .</a:t>
            </a:r>
            <a:r>
              <a:rPr lang="fr-FR" altLang="fr-FR" sz="1400" b="1" dirty="0" err="1">
                <a:solidFill>
                  <a:schemeClr val="tx1"/>
                </a:solidFill>
                <a:latin typeface="Batang" panose="02030600000101010101" pitchFamily="18" charset="-127"/>
                <a:ea typeface="Batang" panose="02030600000101010101" pitchFamily="18" charset="-127"/>
              </a:rPr>
              <a:t>pxd</a:t>
            </a:r>
            <a:endParaRPr lang="fr-FR" altLang="fr-FR" sz="1400" b="1" dirty="0">
              <a:solidFill>
                <a:schemeClr val="tx1"/>
              </a:solidFill>
              <a:latin typeface="Batang" panose="02030600000101010101" pitchFamily="18" charset="-127"/>
              <a:ea typeface="Batang" panose="02030600000101010101" pitchFamily="18" charset="-127"/>
            </a:endParaRPr>
          </a:p>
          <a:p>
            <a:pPr>
              <a:spcBef>
                <a:spcPct val="0"/>
              </a:spcBef>
              <a:spcAft>
                <a:spcPct val="0"/>
              </a:spcAft>
              <a:buClrTx/>
              <a:buNone/>
            </a:pPr>
            <a:r>
              <a:rPr lang="fr-FR" altLang="fr-FR" sz="1400" b="1" dirty="0">
                <a:solidFill>
                  <a:schemeClr val="tx1"/>
                </a:solidFill>
                <a:latin typeface="Batang" panose="02030600000101010101" pitchFamily="18" charset="-127"/>
                <a:ea typeface="Batang" panose="02030600000101010101" pitchFamily="18" charset="-127"/>
              </a:rPr>
              <a:t>Formats fichier de sortie = </a:t>
            </a:r>
            <a:r>
              <a:rPr lang="fr-FR" altLang="fr-FR" sz="1400" b="1" dirty="0" err="1">
                <a:solidFill>
                  <a:schemeClr val="tx1"/>
                </a:solidFill>
                <a:latin typeface="Batang" panose="02030600000101010101" pitchFamily="18" charset="-127"/>
                <a:ea typeface="Batang" panose="02030600000101010101" pitchFamily="18" charset="-127"/>
              </a:rPr>
              <a:t>Jpg</a:t>
            </a:r>
            <a:r>
              <a:rPr lang="fr-FR" altLang="fr-FR" sz="1400" b="1" dirty="0">
                <a:solidFill>
                  <a:schemeClr val="tx1"/>
                </a:solidFill>
                <a:latin typeface="Batang" panose="02030600000101010101" pitchFamily="18" charset="-127"/>
                <a:ea typeface="Batang" panose="02030600000101010101" pitchFamily="18" charset="-127"/>
              </a:rPr>
              <a:t>, </a:t>
            </a:r>
            <a:r>
              <a:rPr lang="fr-FR" altLang="fr-FR" sz="1400" b="1" dirty="0" err="1">
                <a:solidFill>
                  <a:schemeClr val="tx1"/>
                </a:solidFill>
                <a:latin typeface="Batang" panose="02030600000101010101" pitchFamily="18" charset="-127"/>
                <a:ea typeface="Batang" panose="02030600000101010101" pitchFamily="18" charset="-127"/>
              </a:rPr>
              <a:t>Png</a:t>
            </a:r>
            <a:r>
              <a:rPr lang="fr-FR" altLang="fr-FR" sz="1400" b="1" dirty="0">
                <a:solidFill>
                  <a:schemeClr val="tx1"/>
                </a:solidFill>
                <a:latin typeface="Batang" panose="02030600000101010101" pitchFamily="18" charset="-127"/>
                <a:ea typeface="Batang" panose="02030600000101010101" pitchFamily="18" charset="-127"/>
              </a:rPr>
              <a:t>, </a:t>
            </a:r>
            <a:r>
              <a:rPr lang="fr-FR" altLang="fr-FR" sz="1400" b="1" dirty="0" err="1">
                <a:solidFill>
                  <a:schemeClr val="tx1"/>
                </a:solidFill>
                <a:latin typeface="Batang" panose="02030600000101010101" pitchFamily="18" charset="-127"/>
                <a:ea typeface="Batang" panose="02030600000101010101" pitchFamily="18" charset="-127"/>
              </a:rPr>
              <a:t>Bmp</a:t>
            </a:r>
            <a:r>
              <a:rPr lang="fr-FR" altLang="fr-FR" sz="1400" b="1" dirty="0">
                <a:solidFill>
                  <a:schemeClr val="tx1"/>
                </a:solidFill>
                <a:latin typeface="Batang" panose="02030600000101010101" pitchFamily="18" charset="-127"/>
                <a:ea typeface="Batang" panose="02030600000101010101" pitchFamily="18" charset="-127"/>
              </a:rPr>
              <a:t>, Tiff</a:t>
            </a:r>
          </a:p>
        </p:txBody>
      </p:sp>
    </p:spTree>
    <p:extLst>
      <p:ext uri="{BB962C8B-B14F-4D97-AF65-F5344CB8AC3E}">
        <p14:creationId xmlns:p14="http://schemas.microsoft.com/office/powerpoint/2010/main" val="3742021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5655" y="979710"/>
            <a:ext cx="10250049" cy="841602"/>
          </a:xfrm>
        </p:spPr>
        <p:txBody>
          <a:bodyPr>
            <a:normAutofit/>
          </a:bodyPr>
          <a:lstStyle/>
          <a:p>
            <a:r>
              <a:rPr lang="fr-FR" sz="3200" dirty="0"/>
              <a:t>Editeur permettant le photomontage</a:t>
            </a:r>
          </a:p>
        </p:txBody>
      </p:sp>
      <p:sp>
        <p:nvSpPr>
          <p:cNvPr id="3" name="Espace réservé du contenu 2"/>
          <p:cNvSpPr>
            <a:spLocks noGrp="1"/>
          </p:cNvSpPr>
          <p:nvPr>
            <p:ph idx="1"/>
          </p:nvPr>
        </p:nvSpPr>
        <p:spPr>
          <a:xfrm>
            <a:off x="305656" y="1588699"/>
            <a:ext cx="10515600" cy="4509861"/>
          </a:xfrm>
        </p:spPr>
        <p:txBody>
          <a:bodyPr>
            <a:normAutofit/>
          </a:bodyPr>
          <a:lstStyle/>
          <a:p>
            <a:r>
              <a:rPr lang="fr-FR" sz="2400" dirty="0" err="1">
                <a:solidFill>
                  <a:schemeClr val="accent5"/>
                </a:solidFill>
              </a:rPr>
              <a:t>Pixrl</a:t>
            </a:r>
            <a:r>
              <a:rPr lang="fr-FR" sz="2400" dirty="0">
                <a:solidFill>
                  <a:schemeClr val="accent5"/>
                </a:solidFill>
              </a:rPr>
              <a:t> - </a:t>
            </a:r>
            <a:r>
              <a:rPr lang="fr-FR" sz="2400" dirty="0">
                <a:hlinkClick r:id="rId3"/>
              </a:rPr>
              <a:t>https://pixlr.com/</a:t>
            </a:r>
            <a:r>
              <a:rPr lang="fr-FR" sz="2400" dirty="0"/>
              <a:t> </a:t>
            </a:r>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51</a:t>
            </a:fld>
            <a:endParaRPr lang="fr-FR"/>
          </a:p>
        </p:txBody>
      </p:sp>
      <p:grpSp>
        <p:nvGrpSpPr>
          <p:cNvPr id="11" name="Groupe 10">
            <a:extLst>
              <a:ext uri="{FF2B5EF4-FFF2-40B4-BE49-F238E27FC236}">
                <a16:creationId xmlns:a16="http://schemas.microsoft.com/office/drawing/2014/main" xmlns="" id="{751E9348-C67C-4C54-92EA-24FD3D7FE9FB}"/>
              </a:ext>
            </a:extLst>
          </p:cNvPr>
          <p:cNvGrpSpPr/>
          <p:nvPr/>
        </p:nvGrpSpPr>
        <p:grpSpPr>
          <a:xfrm>
            <a:off x="6294923" y="2948591"/>
            <a:ext cx="4997483" cy="2969196"/>
            <a:chOff x="4424695" y="2526553"/>
            <a:chExt cx="7358313" cy="3949887"/>
          </a:xfrm>
        </p:grpSpPr>
        <p:pic>
          <p:nvPicPr>
            <p:cNvPr id="7" name="Image 6">
              <a:extLst>
                <a:ext uri="{FF2B5EF4-FFF2-40B4-BE49-F238E27FC236}">
                  <a16:creationId xmlns:a16="http://schemas.microsoft.com/office/drawing/2014/main" xmlns="" id="{E75309CD-AF32-4B4D-A0DE-FDE5CC3E5FB8}"/>
                </a:ext>
              </a:extLst>
            </p:cNvPr>
            <p:cNvPicPr>
              <a:picLocks noChangeAspect="1"/>
            </p:cNvPicPr>
            <p:nvPr/>
          </p:nvPicPr>
          <p:blipFill>
            <a:blip r:embed="rId4"/>
            <a:stretch>
              <a:fillRect/>
            </a:stretch>
          </p:blipFill>
          <p:spPr>
            <a:xfrm>
              <a:off x="4424695" y="2526553"/>
              <a:ext cx="7358313" cy="3949887"/>
            </a:xfrm>
            <a:prstGeom prst="rect">
              <a:avLst/>
            </a:prstGeom>
          </p:spPr>
        </p:pic>
        <p:pic>
          <p:nvPicPr>
            <p:cNvPr id="10" name="Image 9">
              <a:extLst>
                <a:ext uri="{FF2B5EF4-FFF2-40B4-BE49-F238E27FC236}">
                  <a16:creationId xmlns:a16="http://schemas.microsoft.com/office/drawing/2014/main" xmlns="" id="{4E8ACACA-F12A-49C7-B3CD-EB2895941DE3}"/>
                </a:ext>
              </a:extLst>
            </p:cNvPr>
            <p:cNvPicPr>
              <a:picLocks noChangeAspect="1"/>
            </p:cNvPicPr>
            <p:nvPr/>
          </p:nvPicPr>
          <p:blipFill>
            <a:blip r:embed="rId5"/>
            <a:stretch>
              <a:fillRect/>
            </a:stretch>
          </p:blipFill>
          <p:spPr>
            <a:xfrm>
              <a:off x="5582653" y="3243587"/>
              <a:ext cx="4901069" cy="2969923"/>
            </a:xfrm>
            <a:prstGeom prst="rect">
              <a:avLst/>
            </a:prstGeom>
          </p:spPr>
        </p:pic>
      </p:grpSp>
      <p:pic>
        <p:nvPicPr>
          <p:cNvPr id="13" name="Image 12">
            <a:extLst>
              <a:ext uri="{FF2B5EF4-FFF2-40B4-BE49-F238E27FC236}">
                <a16:creationId xmlns:a16="http://schemas.microsoft.com/office/drawing/2014/main" xmlns="" id="{7E071A1E-0BAA-4457-8E9D-B9E02DB6EC79}"/>
              </a:ext>
            </a:extLst>
          </p:cNvPr>
          <p:cNvPicPr>
            <a:picLocks noChangeAspect="1"/>
          </p:cNvPicPr>
          <p:nvPr/>
        </p:nvPicPr>
        <p:blipFill>
          <a:blip r:embed="rId6"/>
          <a:stretch>
            <a:fillRect/>
          </a:stretch>
        </p:blipFill>
        <p:spPr>
          <a:xfrm>
            <a:off x="10025720" y="2255195"/>
            <a:ext cx="2095511" cy="4239943"/>
          </a:xfrm>
          <a:prstGeom prst="rect">
            <a:avLst/>
          </a:prstGeom>
        </p:spPr>
      </p:pic>
      <p:pic>
        <p:nvPicPr>
          <p:cNvPr id="5" name="Image 4">
            <a:extLst>
              <a:ext uri="{FF2B5EF4-FFF2-40B4-BE49-F238E27FC236}">
                <a16:creationId xmlns:a16="http://schemas.microsoft.com/office/drawing/2014/main" xmlns="" id="{A56CF53F-F6CB-4D6E-8A2D-7BB69651ED53}"/>
              </a:ext>
            </a:extLst>
          </p:cNvPr>
          <p:cNvPicPr>
            <a:picLocks noChangeAspect="1"/>
          </p:cNvPicPr>
          <p:nvPr/>
        </p:nvPicPr>
        <p:blipFill>
          <a:blip r:embed="rId7"/>
          <a:stretch>
            <a:fillRect/>
          </a:stretch>
        </p:blipFill>
        <p:spPr>
          <a:xfrm>
            <a:off x="3070639" y="1970763"/>
            <a:ext cx="4171950" cy="4524375"/>
          </a:xfrm>
          <a:prstGeom prst="rect">
            <a:avLst/>
          </a:prstGeom>
        </p:spPr>
      </p:pic>
      <p:pic>
        <p:nvPicPr>
          <p:cNvPr id="12" name="Image 11">
            <a:extLst>
              <a:ext uri="{FF2B5EF4-FFF2-40B4-BE49-F238E27FC236}">
                <a16:creationId xmlns:a16="http://schemas.microsoft.com/office/drawing/2014/main" xmlns="" id="{2C209AF0-4E4A-4AC9-B21D-16EB67B75A5E}"/>
              </a:ext>
            </a:extLst>
          </p:cNvPr>
          <p:cNvPicPr>
            <a:picLocks noChangeAspect="1"/>
          </p:cNvPicPr>
          <p:nvPr/>
        </p:nvPicPr>
        <p:blipFill>
          <a:blip r:embed="rId8"/>
          <a:stretch>
            <a:fillRect/>
          </a:stretch>
        </p:blipFill>
        <p:spPr>
          <a:xfrm>
            <a:off x="452367" y="2578080"/>
            <a:ext cx="3513040" cy="3115011"/>
          </a:xfrm>
          <a:prstGeom prst="rect">
            <a:avLst/>
          </a:prstGeom>
        </p:spPr>
      </p:pic>
      <p:sp>
        <p:nvSpPr>
          <p:cNvPr id="14" name="ZoneTexte 13">
            <a:extLst>
              <a:ext uri="{FF2B5EF4-FFF2-40B4-BE49-F238E27FC236}">
                <a16:creationId xmlns:a16="http://schemas.microsoft.com/office/drawing/2014/main" xmlns="" id="{09F7AC55-F55A-482C-89CE-5CC4615F6822}"/>
              </a:ext>
            </a:extLst>
          </p:cNvPr>
          <p:cNvSpPr txBox="1"/>
          <p:nvPr/>
        </p:nvSpPr>
        <p:spPr>
          <a:xfrm>
            <a:off x="1832138" y="6396947"/>
            <a:ext cx="10144867" cy="307777"/>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9"/>
              </a:rPr>
              <a:t>Tuto : retouchez vos photos avec Pixlr Photo Editor Online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,27/11/2011</a:t>
            </a:r>
          </a:p>
        </p:txBody>
      </p:sp>
    </p:spTree>
    <p:extLst>
      <p:ext uri="{BB962C8B-B14F-4D97-AF65-F5344CB8AC3E}">
        <p14:creationId xmlns:p14="http://schemas.microsoft.com/office/powerpoint/2010/main" val="1993393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Editeurs constitués d’une suite d’application</a:t>
            </a:r>
          </a:p>
        </p:txBody>
      </p:sp>
      <p:sp>
        <p:nvSpPr>
          <p:cNvPr id="3" name="Espace réservé du contenu 2"/>
          <p:cNvSpPr>
            <a:spLocks noGrp="1"/>
          </p:cNvSpPr>
          <p:nvPr>
            <p:ph idx="1"/>
          </p:nvPr>
        </p:nvSpPr>
        <p:spPr>
          <a:xfrm>
            <a:off x="64970" y="1636294"/>
            <a:ext cx="5956778" cy="4985732"/>
          </a:xfrm>
        </p:spPr>
        <p:txBody>
          <a:bodyPr>
            <a:normAutofit fontScale="85000" lnSpcReduction="20000"/>
          </a:bodyPr>
          <a:lstStyle/>
          <a:p>
            <a:r>
              <a:rPr lang="fr-FR" dirty="0" err="1"/>
              <a:t>Kizoa</a:t>
            </a:r>
            <a:r>
              <a:rPr lang="fr-FR" dirty="0"/>
              <a:t> - </a:t>
            </a:r>
            <a:r>
              <a:rPr lang="fr-FR" dirty="0">
                <a:hlinkClick r:id="rId3"/>
              </a:rPr>
              <a:t>https://www.kizoa.fr/</a:t>
            </a:r>
            <a:endParaRPr lang="fr-FR" dirty="0"/>
          </a:p>
          <a:p>
            <a:pPr lvl="1"/>
            <a:r>
              <a:rPr lang="fr-FR" dirty="0"/>
              <a:t>Suite d’outils comprenant un module pour :</a:t>
            </a:r>
          </a:p>
          <a:p>
            <a:pPr lvl="2"/>
            <a:r>
              <a:rPr lang="fr-FR" dirty="0"/>
              <a:t>Films Montages Diaporamas :</a:t>
            </a:r>
          </a:p>
          <a:p>
            <a:pPr lvl="3"/>
            <a:r>
              <a:rPr lang="fr-FR" dirty="0"/>
              <a:t>Créer des films, montages, vidéos ;</a:t>
            </a:r>
          </a:p>
          <a:p>
            <a:pPr lvl="3"/>
            <a:r>
              <a:rPr lang="fr-FR" dirty="0"/>
              <a:t>Monter des vidéos en 4K ;</a:t>
            </a:r>
          </a:p>
          <a:p>
            <a:pPr lvl="3"/>
            <a:r>
              <a:rPr lang="fr-FR" dirty="0"/>
              <a:t>Stocker des fichiers RAW ;</a:t>
            </a:r>
          </a:p>
          <a:p>
            <a:pPr lvl="3"/>
            <a:r>
              <a:rPr lang="fr-FR" dirty="0"/>
              <a:t>Créer des vidéos pour votre business ;</a:t>
            </a:r>
          </a:p>
          <a:p>
            <a:pPr lvl="3"/>
            <a:r>
              <a:rPr lang="fr-FR" dirty="0"/>
              <a:t>Application mobile pour </a:t>
            </a:r>
            <a:r>
              <a:rPr lang="fr-FR" dirty="0" err="1"/>
              <a:t>Iphone</a:t>
            </a:r>
            <a:r>
              <a:rPr lang="fr-FR" dirty="0"/>
              <a:t>.</a:t>
            </a:r>
          </a:p>
          <a:p>
            <a:pPr lvl="2"/>
            <a:r>
              <a:rPr lang="fr-FR" dirty="0"/>
              <a:t>Collage,</a:t>
            </a:r>
          </a:p>
          <a:p>
            <a:pPr lvl="2"/>
            <a:r>
              <a:rPr lang="fr-FR" dirty="0"/>
              <a:t>Autres fonctionnalités :</a:t>
            </a:r>
          </a:p>
          <a:p>
            <a:pPr lvl="3"/>
            <a:r>
              <a:rPr lang="fr-FR" dirty="0"/>
              <a:t>Retouche photos </a:t>
            </a:r>
            <a:br>
              <a:rPr lang="fr-FR" dirty="0"/>
            </a:br>
            <a:r>
              <a:rPr lang="fr-FR" dirty="0"/>
              <a:t>(sans gestion de calques) ;</a:t>
            </a:r>
          </a:p>
          <a:p>
            <a:pPr lvl="3"/>
            <a:r>
              <a:rPr lang="fr-FR" dirty="0"/>
              <a:t>Tirage photos ;</a:t>
            </a:r>
          </a:p>
          <a:p>
            <a:pPr lvl="3"/>
            <a:r>
              <a:rPr lang="fr-FR" dirty="0"/>
              <a:t>Cloud.</a:t>
            </a:r>
          </a:p>
          <a:p>
            <a:pPr lvl="2"/>
            <a:r>
              <a:rPr lang="fr-FR" dirty="0"/>
              <a:t>Modèles et effets :</a:t>
            </a:r>
          </a:p>
          <a:p>
            <a:pPr lvl="3"/>
            <a:r>
              <a:rPr lang="fr-FR" dirty="0"/>
              <a:t>Films et montages ;</a:t>
            </a:r>
          </a:p>
          <a:p>
            <a:pPr lvl="3"/>
            <a:r>
              <a:rPr lang="fr-FR" dirty="0"/>
              <a:t>Collages ;</a:t>
            </a:r>
          </a:p>
          <a:p>
            <a:pPr lvl="3"/>
            <a:r>
              <a:rPr lang="fr-FR" dirty="0"/>
              <a:t>Effets ;</a:t>
            </a:r>
          </a:p>
          <a:p>
            <a:pPr lvl="3"/>
            <a:r>
              <a:rPr lang="fr-FR" dirty="0"/>
              <a:t>Musiques ;</a:t>
            </a:r>
          </a:p>
          <a:p>
            <a:pPr lvl="3"/>
            <a:r>
              <a:rPr lang="fr-FR" dirty="0" err="1"/>
              <a:t>GIFs</a:t>
            </a:r>
            <a:r>
              <a:rPr lang="fr-FR" dirty="0"/>
              <a:t> ;</a:t>
            </a:r>
          </a:p>
          <a:p>
            <a:pPr lvl="3"/>
            <a:r>
              <a:rPr lang="fr-FR" dirty="0"/>
              <a:t>Transitions.</a:t>
            </a:r>
          </a:p>
          <a:p>
            <a:pPr lvl="2"/>
            <a:endParaRPr lang="fr-FR" dirty="0"/>
          </a:p>
          <a:p>
            <a:endParaRPr lang="fr-FR" sz="22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52</a:t>
            </a:fld>
            <a:endParaRPr lang="fr-FR"/>
          </a:p>
        </p:txBody>
      </p:sp>
      <p:pic>
        <p:nvPicPr>
          <p:cNvPr id="6" name="Image 5">
            <a:extLst>
              <a:ext uri="{FF2B5EF4-FFF2-40B4-BE49-F238E27FC236}">
                <a16:creationId xmlns:a16="http://schemas.microsoft.com/office/drawing/2014/main" xmlns="" id="{75C68BCB-9052-46B4-BA64-FBB76796C3DE}"/>
              </a:ext>
            </a:extLst>
          </p:cNvPr>
          <p:cNvPicPr>
            <a:picLocks noChangeAspect="1"/>
          </p:cNvPicPr>
          <p:nvPr/>
        </p:nvPicPr>
        <p:blipFill>
          <a:blip r:embed="rId4"/>
          <a:stretch>
            <a:fillRect/>
          </a:stretch>
        </p:blipFill>
        <p:spPr>
          <a:xfrm>
            <a:off x="6476233" y="1636294"/>
            <a:ext cx="4163911" cy="2453195"/>
          </a:xfrm>
          <a:prstGeom prst="rect">
            <a:avLst/>
          </a:prstGeom>
        </p:spPr>
      </p:pic>
      <p:pic>
        <p:nvPicPr>
          <p:cNvPr id="11" name="Image 10">
            <a:extLst>
              <a:ext uri="{FF2B5EF4-FFF2-40B4-BE49-F238E27FC236}">
                <a16:creationId xmlns:a16="http://schemas.microsoft.com/office/drawing/2014/main" xmlns="" id="{0679DB3D-7B7C-49EA-96C7-0B6F2251EF43}"/>
              </a:ext>
            </a:extLst>
          </p:cNvPr>
          <p:cNvPicPr>
            <a:picLocks noChangeAspect="1"/>
          </p:cNvPicPr>
          <p:nvPr/>
        </p:nvPicPr>
        <p:blipFill>
          <a:blip r:embed="rId5"/>
          <a:stretch>
            <a:fillRect/>
          </a:stretch>
        </p:blipFill>
        <p:spPr>
          <a:xfrm>
            <a:off x="4592492" y="3429000"/>
            <a:ext cx="4961355" cy="3349342"/>
          </a:xfrm>
          <a:prstGeom prst="rect">
            <a:avLst/>
          </a:prstGeom>
        </p:spPr>
      </p:pic>
    </p:spTree>
    <p:extLst>
      <p:ext uri="{BB962C8B-B14F-4D97-AF65-F5344CB8AC3E}">
        <p14:creationId xmlns:p14="http://schemas.microsoft.com/office/powerpoint/2010/main" val="3550459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Editeurs constitués d’une suite d’application</a:t>
            </a:r>
          </a:p>
        </p:txBody>
      </p:sp>
      <p:sp>
        <p:nvSpPr>
          <p:cNvPr id="3" name="Espace réservé du contenu 2"/>
          <p:cNvSpPr>
            <a:spLocks noGrp="1"/>
          </p:cNvSpPr>
          <p:nvPr>
            <p:ph idx="1"/>
          </p:nvPr>
        </p:nvSpPr>
        <p:spPr>
          <a:xfrm>
            <a:off x="64970" y="1636294"/>
            <a:ext cx="5956778" cy="649706"/>
          </a:xfrm>
        </p:spPr>
        <p:txBody>
          <a:bodyPr>
            <a:normAutofit/>
          </a:bodyPr>
          <a:lstStyle/>
          <a:p>
            <a:r>
              <a:rPr lang="fr-FR" dirty="0" err="1"/>
              <a:t>Kizoa</a:t>
            </a:r>
            <a:r>
              <a:rPr lang="fr-FR" dirty="0"/>
              <a:t> - </a:t>
            </a:r>
            <a:r>
              <a:rPr lang="fr-FR" dirty="0">
                <a:hlinkClick r:id="rId3"/>
              </a:rPr>
              <a:t>https://www.kizoa.fr/</a:t>
            </a:r>
            <a:r>
              <a:rPr lang="fr-FR" dirty="0"/>
              <a:t> (2)</a:t>
            </a:r>
          </a:p>
          <a:p>
            <a:pPr lvl="2"/>
            <a:endParaRPr lang="fr-FR" dirty="0"/>
          </a:p>
          <a:p>
            <a:endParaRPr lang="fr-FR" sz="22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53</a:t>
            </a:fld>
            <a:endParaRPr lang="fr-FR"/>
          </a:p>
        </p:txBody>
      </p:sp>
      <p:sp>
        <p:nvSpPr>
          <p:cNvPr id="8" name="ZoneTexte 7"/>
          <p:cNvSpPr txBox="1"/>
          <p:nvPr/>
        </p:nvSpPr>
        <p:spPr>
          <a:xfrm>
            <a:off x="180211" y="2109999"/>
            <a:ext cx="4413636" cy="1815882"/>
          </a:xfrm>
          <a:prstGeom prst="rect">
            <a:avLst/>
          </a:prstGeom>
          <a:solidFill>
            <a:schemeClr val="bg1">
              <a:lumMod val="95000"/>
              <a:alpha val="80000"/>
            </a:schemeClr>
          </a:solidFill>
        </p:spPr>
        <p:txBody>
          <a:bodyPr wrap="square" rtlCol="0">
            <a:spAutoFit/>
          </a:bodyPr>
          <a:lstStyle/>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Langue de l’interface = Français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Photothèque en ligne = Oui</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Accès en ligne fichier de travail = Non</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Accès en ligne fichier de sortie = Non </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Stockage hors ligne fichier de travail = Non</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Stockage hors ligne fichier de sortie = Oui</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Format natif = .jpg et .mp4</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Formats fichier de sortie = Jpg, mp4</a:t>
            </a:r>
          </a:p>
        </p:txBody>
      </p:sp>
      <p:sp>
        <p:nvSpPr>
          <p:cNvPr id="9" name="ZoneTexte 8"/>
          <p:cNvSpPr txBox="1"/>
          <p:nvPr/>
        </p:nvSpPr>
        <p:spPr>
          <a:xfrm>
            <a:off x="180211" y="3852141"/>
            <a:ext cx="4413636" cy="2246769"/>
          </a:xfrm>
          <a:prstGeom prst="rect">
            <a:avLst/>
          </a:prstGeom>
          <a:solidFill>
            <a:schemeClr val="bg1">
              <a:lumMod val="95000"/>
              <a:alpha val="80000"/>
            </a:schemeClr>
          </a:solidFill>
        </p:spPr>
        <p:txBody>
          <a:bodyPr wrap="square" rtlCol="0">
            <a:spAutoFit/>
          </a:bodyPr>
          <a:lstStyle/>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Inscription = Non (il s’agit d’un essai gratuit)</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Gestion des calques = Non</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Gestion de la transparence = Non</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Photoshop-</a:t>
            </a:r>
            <a:r>
              <a:rPr lang="fr-FR" sz="1400" b="1" dirty="0" err="1">
                <a:solidFill>
                  <a:schemeClr val="tx1">
                    <a:lumMod val="50000"/>
                    <a:lumOff val="50000"/>
                  </a:schemeClr>
                </a:solidFill>
                <a:latin typeface="Batang" panose="02030600000101010101" pitchFamily="18" charset="-127"/>
                <a:ea typeface="Batang" panose="02030600000101010101" pitchFamily="18" charset="-127"/>
              </a:rPr>
              <a:t>Like</a:t>
            </a:r>
            <a:r>
              <a:rPr lang="fr-FR" sz="1400" b="1" dirty="0">
                <a:solidFill>
                  <a:schemeClr val="tx1">
                    <a:lumMod val="50000"/>
                    <a:lumOff val="50000"/>
                  </a:schemeClr>
                </a:solidFill>
                <a:latin typeface="Batang" panose="02030600000101010101" pitchFamily="18" charset="-127"/>
                <a:ea typeface="Batang" panose="02030600000101010101" pitchFamily="18" charset="-127"/>
              </a:rPr>
              <a:t> = Non</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Réglages auto = Oui</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Recadrage = Oui</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Pivoter = Oui</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Redimensionner = Oui</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Correction yeux rouges = Non</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Outils automatisés de création d’effets = Oui</a:t>
            </a:r>
          </a:p>
        </p:txBody>
      </p:sp>
      <p:pic>
        <p:nvPicPr>
          <p:cNvPr id="11" name="Image 10">
            <a:extLst>
              <a:ext uri="{FF2B5EF4-FFF2-40B4-BE49-F238E27FC236}">
                <a16:creationId xmlns:a16="http://schemas.microsoft.com/office/drawing/2014/main" xmlns="" id="{AFA8DC7D-CC1E-4BC6-BCAB-ECAC626CF90F}"/>
              </a:ext>
            </a:extLst>
          </p:cNvPr>
          <p:cNvPicPr>
            <a:picLocks noChangeAspect="1"/>
          </p:cNvPicPr>
          <p:nvPr/>
        </p:nvPicPr>
        <p:blipFill>
          <a:blip r:embed="rId4"/>
          <a:stretch>
            <a:fillRect/>
          </a:stretch>
        </p:blipFill>
        <p:spPr>
          <a:xfrm>
            <a:off x="5726049" y="2286000"/>
            <a:ext cx="6321507" cy="4267561"/>
          </a:xfrm>
          <a:prstGeom prst="rect">
            <a:avLst/>
          </a:prstGeom>
        </p:spPr>
      </p:pic>
    </p:spTree>
    <p:extLst>
      <p:ext uri="{BB962C8B-B14F-4D97-AF65-F5344CB8AC3E}">
        <p14:creationId xmlns:p14="http://schemas.microsoft.com/office/powerpoint/2010/main" val="696270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23438"/>
            <a:ext cx="11661321" cy="841602"/>
          </a:xfrm>
        </p:spPr>
        <p:txBody>
          <a:bodyPr>
            <a:normAutofit/>
          </a:bodyPr>
          <a:lstStyle/>
          <a:p>
            <a:r>
              <a:rPr lang="fr-FR" sz="3200" dirty="0"/>
              <a:t>Editeurs constitués d’une suite d’application</a:t>
            </a:r>
          </a:p>
        </p:txBody>
      </p:sp>
      <p:sp>
        <p:nvSpPr>
          <p:cNvPr id="3" name="Espace réservé du contenu 2"/>
          <p:cNvSpPr>
            <a:spLocks noGrp="1"/>
          </p:cNvSpPr>
          <p:nvPr>
            <p:ph idx="1"/>
          </p:nvPr>
        </p:nvSpPr>
        <p:spPr>
          <a:xfrm>
            <a:off x="64970" y="1439342"/>
            <a:ext cx="7692682" cy="649706"/>
          </a:xfrm>
        </p:spPr>
        <p:txBody>
          <a:bodyPr>
            <a:normAutofit/>
          </a:bodyPr>
          <a:lstStyle/>
          <a:p>
            <a:r>
              <a:rPr lang="fr-FR" dirty="0" err="1"/>
              <a:t>Canva</a:t>
            </a:r>
            <a:r>
              <a:rPr lang="fr-FR" dirty="0"/>
              <a:t> - </a:t>
            </a:r>
            <a:r>
              <a:rPr lang="fr-FR" sz="2000" dirty="0"/>
              <a:t>https://www.canva.com/fr_fr/</a:t>
            </a:r>
          </a:p>
          <a:p>
            <a:endParaRPr lang="fr-FR" sz="22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54</a:t>
            </a:fld>
            <a:endParaRPr lang="fr-FR"/>
          </a:p>
        </p:txBody>
      </p:sp>
      <p:pic>
        <p:nvPicPr>
          <p:cNvPr id="6" name="Image 5">
            <a:extLst>
              <a:ext uri="{FF2B5EF4-FFF2-40B4-BE49-F238E27FC236}">
                <a16:creationId xmlns:a16="http://schemas.microsoft.com/office/drawing/2014/main" xmlns="" id="{5EB50382-0BE8-4352-8CE8-2F0CE7912C85}"/>
              </a:ext>
            </a:extLst>
          </p:cNvPr>
          <p:cNvPicPr>
            <a:picLocks noChangeAspect="1"/>
          </p:cNvPicPr>
          <p:nvPr/>
        </p:nvPicPr>
        <p:blipFill>
          <a:blip r:embed="rId3"/>
          <a:stretch>
            <a:fillRect/>
          </a:stretch>
        </p:blipFill>
        <p:spPr>
          <a:xfrm>
            <a:off x="408992" y="2197681"/>
            <a:ext cx="8059759" cy="3627785"/>
          </a:xfrm>
          <a:prstGeom prst="rect">
            <a:avLst/>
          </a:prstGeom>
        </p:spPr>
      </p:pic>
      <p:sp>
        <p:nvSpPr>
          <p:cNvPr id="7" name="ZoneTexte 6">
            <a:extLst>
              <a:ext uri="{FF2B5EF4-FFF2-40B4-BE49-F238E27FC236}">
                <a16:creationId xmlns:a16="http://schemas.microsoft.com/office/drawing/2014/main" xmlns="" id="{E19F9254-C26D-4B9C-981A-3F1D2C2011A6}"/>
              </a:ext>
            </a:extLst>
          </p:cNvPr>
          <p:cNvSpPr txBox="1"/>
          <p:nvPr/>
        </p:nvSpPr>
        <p:spPr>
          <a:xfrm>
            <a:off x="5613010" y="3066764"/>
            <a:ext cx="6169998" cy="3108543"/>
          </a:xfrm>
          <a:prstGeom prst="rect">
            <a:avLst/>
          </a:prstGeom>
          <a:solidFill>
            <a:schemeClr val="bg1">
              <a:lumMod val="95000"/>
              <a:alpha val="80000"/>
            </a:schemeClr>
          </a:solidFill>
        </p:spPr>
        <p:txBody>
          <a:bodyPr wrap="square" rtlCol="0">
            <a:spAutoFit/>
          </a:bodyPr>
          <a:lstStyle/>
          <a:p>
            <a:pPr marL="285750" indent="-285750">
              <a:buClr>
                <a:schemeClr val="accent5"/>
              </a:buClr>
              <a:buSzPct val="120000"/>
              <a:buFont typeface="Wingdings" panose="05000000000000000000" pitchFamily="2" charset="2"/>
              <a:buChar char="C"/>
            </a:pPr>
            <a:r>
              <a:rPr lang="fr-FR" sz="1400" b="1" dirty="0">
                <a:solidFill>
                  <a:schemeClr val="tx1">
                    <a:lumMod val="50000"/>
                    <a:lumOff val="50000"/>
                  </a:schemeClr>
                </a:solidFill>
                <a:latin typeface="Batang" panose="02030600000101010101" pitchFamily="18" charset="-127"/>
                <a:ea typeface="Batang" panose="02030600000101010101" pitchFamily="18" charset="-127"/>
              </a:rPr>
              <a:t>Suite d’outils pour la création graphique PAO et Web</a:t>
            </a:r>
          </a:p>
          <a:p>
            <a:pPr marL="285750" indent="-285750">
              <a:buClr>
                <a:schemeClr val="accent5"/>
              </a:buClr>
              <a:buSzPct val="120000"/>
              <a:buFont typeface="Wingdings" panose="05000000000000000000" pitchFamily="2" charset="2"/>
              <a:buChar char="C"/>
            </a:pPr>
            <a:r>
              <a:rPr lang="fr-FR" sz="1400" b="1" dirty="0">
                <a:solidFill>
                  <a:schemeClr val="tx1">
                    <a:lumMod val="50000"/>
                    <a:lumOff val="50000"/>
                  </a:schemeClr>
                </a:solidFill>
                <a:latin typeface="Batang" panose="02030600000101010101" pitchFamily="18" charset="-127"/>
                <a:ea typeface="Batang" panose="02030600000101010101" pitchFamily="18" charset="-127"/>
              </a:rPr>
              <a:t>Langue de l’interface </a:t>
            </a:r>
            <a:r>
              <a:rPr lang="fr-FR" sz="1400" b="1">
                <a:solidFill>
                  <a:schemeClr val="tx1">
                    <a:lumMod val="50000"/>
                    <a:lumOff val="50000"/>
                  </a:schemeClr>
                </a:solidFill>
                <a:latin typeface="Batang" panose="02030600000101010101" pitchFamily="18" charset="-127"/>
                <a:ea typeface="Batang" panose="02030600000101010101" pitchFamily="18" charset="-127"/>
              </a:rPr>
              <a:t>= Français,</a:t>
            </a:r>
            <a:endParaRPr lang="fr-FR" sz="1400" b="1" dirty="0">
              <a:solidFill>
                <a:schemeClr val="tx1">
                  <a:lumMod val="50000"/>
                  <a:lumOff val="50000"/>
                </a:schemeClr>
              </a:solidFill>
              <a:latin typeface="Batang" panose="02030600000101010101" pitchFamily="18" charset="-127"/>
              <a:ea typeface="Batang" panose="02030600000101010101" pitchFamily="18" charset="-127"/>
            </a:endParaRPr>
          </a:p>
          <a:p>
            <a:pPr marL="285750" indent="-285750">
              <a:buClr>
                <a:schemeClr val="accent5"/>
              </a:buClr>
              <a:buSzPct val="120000"/>
              <a:buFont typeface="Wingdings" panose="05000000000000000000" pitchFamily="2" charset="2"/>
              <a:buChar char="C"/>
            </a:pPr>
            <a:r>
              <a:rPr lang="fr-FR" sz="1400" b="1" dirty="0">
                <a:solidFill>
                  <a:schemeClr val="tx1">
                    <a:lumMod val="50000"/>
                    <a:lumOff val="50000"/>
                  </a:schemeClr>
                </a:solidFill>
                <a:latin typeface="Batang" panose="02030600000101010101" pitchFamily="18" charset="-127"/>
                <a:ea typeface="Batang" panose="02030600000101010101" pitchFamily="18" charset="-127"/>
              </a:rPr>
              <a:t>Photothèque en ligne = Oui,</a:t>
            </a:r>
          </a:p>
          <a:p>
            <a:pPr marL="285750" indent="-285750">
              <a:buClr>
                <a:schemeClr val="accent5"/>
              </a:buClr>
              <a:buSzPct val="120000"/>
              <a:buFont typeface="Wingdings" panose="05000000000000000000" pitchFamily="2" charset="2"/>
              <a:buChar char="C"/>
            </a:pPr>
            <a:r>
              <a:rPr lang="fr-FR" sz="1400" b="1" dirty="0">
                <a:solidFill>
                  <a:schemeClr val="tx1">
                    <a:lumMod val="50000"/>
                    <a:lumOff val="50000"/>
                  </a:schemeClr>
                </a:solidFill>
                <a:latin typeface="Batang" panose="02030600000101010101" pitchFamily="18" charset="-127"/>
                <a:ea typeface="Batang" panose="02030600000101010101" pitchFamily="18" charset="-127"/>
              </a:rPr>
              <a:t>Accès en ligne fichier de travail = Oui,</a:t>
            </a:r>
          </a:p>
          <a:p>
            <a:pPr marL="285750" indent="-285750">
              <a:buClr>
                <a:schemeClr val="accent5"/>
              </a:buClr>
              <a:buSzPct val="120000"/>
              <a:buFont typeface="Wingdings" panose="05000000000000000000" pitchFamily="2" charset="2"/>
              <a:buChar char="C"/>
            </a:pPr>
            <a:r>
              <a:rPr lang="fr-FR" sz="1400" b="1" dirty="0">
                <a:solidFill>
                  <a:schemeClr val="tx1">
                    <a:lumMod val="50000"/>
                    <a:lumOff val="50000"/>
                  </a:schemeClr>
                </a:solidFill>
                <a:latin typeface="Batang" panose="02030600000101010101" pitchFamily="18" charset="-127"/>
                <a:ea typeface="Batang" panose="02030600000101010101" pitchFamily="18" charset="-127"/>
              </a:rPr>
              <a:t>Stockage hors ligne fichier de travail = Non,</a:t>
            </a:r>
          </a:p>
          <a:p>
            <a:pPr marL="285750" indent="-285750">
              <a:buClr>
                <a:schemeClr val="accent5"/>
              </a:buClr>
              <a:buSzPct val="120000"/>
              <a:buFont typeface="Wingdings" panose="05000000000000000000" pitchFamily="2" charset="2"/>
              <a:buChar char="C"/>
            </a:pPr>
            <a:r>
              <a:rPr lang="fr-FR" sz="1400" b="1" dirty="0">
                <a:solidFill>
                  <a:schemeClr val="tx1">
                    <a:lumMod val="50000"/>
                    <a:lumOff val="50000"/>
                  </a:schemeClr>
                </a:solidFill>
                <a:latin typeface="Batang" panose="02030600000101010101" pitchFamily="18" charset="-127"/>
                <a:ea typeface="Batang" panose="02030600000101010101" pitchFamily="18" charset="-127"/>
              </a:rPr>
              <a:t>Stockage hors ligne fichier de sortie = Oui,</a:t>
            </a:r>
          </a:p>
          <a:p>
            <a:pPr marL="285750" indent="-285750">
              <a:buClr>
                <a:schemeClr val="accent5"/>
              </a:buClr>
              <a:buSzPct val="120000"/>
              <a:buFont typeface="Wingdings" panose="05000000000000000000" pitchFamily="2" charset="2"/>
              <a:buChar char="C"/>
            </a:pPr>
            <a:r>
              <a:rPr lang="fr-FR" sz="1400" b="1" dirty="0">
                <a:solidFill>
                  <a:schemeClr val="tx1">
                    <a:lumMod val="50000"/>
                    <a:lumOff val="50000"/>
                  </a:schemeClr>
                </a:solidFill>
                <a:latin typeface="Batang" panose="02030600000101010101" pitchFamily="18" charset="-127"/>
                <a:ea typeface="Batang" panose="02030600000101010101" pitchFamily="18" charset="-127"/>
              </a:rPr>
              <a:t>Formats  de sortie proposés = </a:t>
            </a:r>
            <a:r>
              <a:rPr lang="fr-FR" sz="1400" b="1" dirty="0" err="1">
                <a:solidFill>
                  <a:schemeClr val="tx1">
                    <a:lumMod val="50000"/>
                    <a:lumOff val="50000"/>
                  </a:schemeClr>
                </a:solidFill>
                <a:latin typeface="Batang" panose="02030600000101010101" pitchFamily="18" charset="-127"/>
                <a:ea typeface="Batang" panose="02030600000101010101" pitchFamily="18" charset="-127"/>
              </a:rPr>
              <a:t>pdf</a:t>
            </a:r>
            <a:r>
              <a:rPr lang="fr-FR" sz="1400" b="1" dirty="0">
                <a:solidFill>
                  <a:schemeClr val="tx1">
                    <a:lumMod val="50000"/>
                    <a:lumOff val="50000"/>
                  </a:schemeClr>
                </a:solidFill>
                <a:latin typeface="Batang" panose="02030600000101010101" pitchFamily="18" charset="-127"/>
                <a:ea typeface="Batang" panose="02030600000101010101" pitchFamily="18" charset="-127"/>
              </a:rPr>
              <a:t>, png,  et jpg,</a:t>
            </a:r>
          </a:p>
          <a:p>
            <a:pPr marL="285750" indent="-285750">
              <a:buClr>
                <a:schemeClr val="accent5"/>
              </a:buClr>
              <a:buSzPct val="120000"/>
              <a:buFont typeface="Wingdings" panose="05000000000000000000" pitchFamily="2" charset="2"/>
              <a:buChar char="C"/>
            </a:pPr>
            <a:r>
              <a:rPr lang="fr-FR" sz="1400" b="1" dirty="0">
                <a:solidFill>
                  <a:schemeClr val="tx1">
                    <a:lumMod val="50000"/>
                    <a:lumOff val="50000"/>
                  </a:schemeClr>
                </a:solidFill>
                <a:latin typeface="Batang" panose="02030600000101010101" pitchFamily="18" charset="-127"/>
                <a:ea typeface="Batang" panose="02030600000101010101" pitchFamily="18" charset="-127"/>
              </a:rPr>
              <a:t>Service d’impression en ligne,</a:t>
            </a:r>
          </a:p>
          <a:p>
            <a:pPr marL="285750" indent="-285750">
              <a:buClr>
                <a:schemeClr val="accent5"/>
              </a:buClr>
              <a:buSzPct val="120000"/>
              <a:buFont typeface="Wingdings" panose="05000000000000000000" pitchFamily="2" charset="2"/>
              <a:buChar char="C"/>
            </a:pPr>
            <a:r>
              <a:rPr lang="fr-FR" sz="1400" b="1" dirty="0">
                <a:solidFill>
                  <a:schemeClr val="tx1">
                    <a:lumMod val="50000"/>
                    <a:lumOff val="50000"/>
                  </a:schemeClr>
                </a:solidFill>
                <a:latin typeface="Batang" panose="02030600000101010101" pitchFamily="18" charset="-127"/>
                <a:ea typeface="Batang" panose="02030600000101010101" pitchFamily="18" charset="-127"/>
              </a:rPr>
              <a:t>Autres outils proposés : redresser une photo,</a:t>
            </a:r>
            <a:br>
              <a:rPr lang="fr-FR" sz="1400" b="1" dirty="0">
                <a:solidFill>
                  <a:schemeClr val="tx1">
                    <a:lumMod val="50000"/>
                    <a:lumOff val="50000"/>
                  </a:schemeClr>
                </a:solidFill>
                <a:latin typeface="Batang" panose="02030600000101010101" pitchFamily="18" charset="-127"/>
                <a:ea typeface="Batang" panose="02030600000101010101" pitchFamily="18" charset="-127"/>
              </a:rPr>
            </a:br>
            <a:r>
              <a:rPr lang="fr-FR" sz="1400" b="1" dirty="0">
                <a:solidFill>
                  <a:schemeClr val="tx1">
                    <a:lumMod val="50000"/>
                    <a:lumOff val="50000"/>
                  </a:schemeClr>
                </a:solidFill>
                <a:latin typeface="Batang" panose="02030600000101010101" pitchFamily="18" charset="-127"/>
                <a:ea typeface="Batang" panose="02030600000101010101" pitchFamily="18" charset="-127"/>
              </a:rPr>
              <a:t>recadrer une image, ajouter du texte à une photo, création de bulles sur une photo, application d’une transparence sur une photo, modifier les réglages d’une photo, flouter une photo, appliquer un effet vignette, ajouter un cadre, ajouter un sticker, créer des badges,  ajouter une texture.</a:t>
            </a:r>
          </a:p>
        </p:txBody>
      </p:sp>
    </p:spTree>
    <p:extLst>
      <p:ext uri="{BB962C8B-B14F-4D97-AF65-F5344CB8AC3E}">
        <p14:creationId xmlns:p14="http://schemas.microsoft.com/office/powerpoint/2010/main" val="2147415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23438"/>
            <a:ext cx="11661321" cy="841602"/>
          </a:xfrm>
        </p:spPr>
        <p:txBody>
          <a:bodyPr>
            <a:normAutofit/>
          </a:bodyPr>
          <a:lstStyle/>
          <a:p>
            <a:r>
              <a:rPr lang="fr-FR" sz="3200" dirty="0"/>
              <a:t>Editeurs constitués d’une suite d’application</a:t>
            </a:r>
          </a:p>
        </p:txBody>
      </p:sp>
      <p:sp>
        <p:nvSpPr>
          <p:cNvPr id="3" name="Espace réservé du contenu 2"/>
          <p:cNvSpPr>
            <a:spLocks noGrp="1"/>
          </p:cNvSpPr>
          <p:nvPr>
            <p:ph idx="1"/>
          </p:nvPr>
        </p:nvSpPr>
        <p:spPr>
          <a:xfrm>
            <a:off x="64970" y="1411206"/>
            <a:ext cx="7692682" cy="649706"/>
          </a:xfrm>
        </p:spPr>
        <p:txBody>
          <a:bodyPr>
            <a:normAutofit/>
          </a:bodyPr>
          <a:lstStyle/>
          <a:p>
            <a:r>
              <a:rPr lang="fr-FR" dirty="0" err="1"/>
              <a:t>Canva</a:t>
            </a:r>
            <a:r>
              <a:rPr lang="fr-FR" dirty="0"/>
              <a:t> - https://www.canva.com/fr_fr/</a:t>
            </a:r>
          </a:p>
          <a:p>
            <a:endParaRPr lang="fr-FR" sz="22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55</a:t>
            </a:fld>
            <a:endParaRPr lang="fr-FR"/>
          </a:p>
        </p:txBody>
      </p:sp>
      <p:sp>
        <p:nvSpPr>
          <p:cNvPr id="12" name="ZoneTexte 11">
            <a:extLst>
              <a:ext uri="{FF2B5EF4-FFF2-40B4-BE49-F238E27FC236}">
                <a16:creationId xmlns:a16="http://schemas.microsoft.com/office/drawing/2014/main" xmlns="" id="{6DE25F03-6E51-4CBF-ACDA-60E83E514FA9}"/>
              </a:ext>
            </a:extLst>
          </p:cNvPr>
          <p:cNvSpPr txBox="1"/>
          <p:nvPr/>
        </p:nvSpPr>
        <p:spPr>
          <a:xfrm>
            <a:off x="87974" y="1920463"/>
            <a:ext cx="3553186" cy="4616648"/>
          </a:xfrm>
          <a:prstGeom prst="rect">
            <a:avLst/>
          </a:prstGeom>
          <a:solidFill>
            <a:schemeClr val="bg1">
              <a:lumMod val="95000"/>
              <a:alpha val="80000"/>
            </a:schemeClr>
          </a:solidFill>
        </p:spPr>
        <p:txBody>
          <a:bodyPr wrap="square" rtlCol="0">
            <a:spAutoFit/>
          </a:bodyPr>
          <a:lstStyle/>
          <a:p>
            <a:pPr>
              <a:buClr>
                <a:schemeClr val="accent5"/>
              </a:buClr>
              <a:buSzPct val="120000"/>
            </a:pPr>
            <a:r>
              <a:rPr lang="fr-FR" sz="1400" b="1" dirty="0">
                <a:solidFill>
                  <a:schemeClr val="tx1">
                    <a:lumMod val="50000"/>
                    <a:lumOff val="50000"/>
                  </a:schemeClr>
                </a:solidFill>
                <a:latin typeface="Batang" panose="02030600000101010101" pitchFamily="18" charset="-127"/>
                <a:ea typeface="Batang" panose="02030600000101010101" pitchFamily="18" charset="-127"/>
              </a:rPr>
              <a:t>Modèles proposés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Fonds d’écran d’ordinateurs,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Couvertures de livre,</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Certificats,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Menus,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Papiers à en-tête,</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Pochettes de CD,</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Couvertures de magazine,</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Carte d’identité,</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Newsletters,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Calendriers,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Images pour réseaux sociaux,</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Montages photos,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Cartes postales,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Etiquettes,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Annonces,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Bons cadeaux,</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Programmes,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Billets,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Marque-pages,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Emplois du temps,</a:t>
            </a:r>
          </a:p>
        </p:txBody>
      </p:sp>
      <p:sp>
        <p:nvSpPr>
          <p:cNvPr id="13" name="ZoneTexte 12">
            <a:extLst>
              <a:ext uri="{FF2B5EF4-FFF2-40B4-BE49-F238E27FC236}">
                <a16:creationId xmlns:a16="http://schemas.microsoft.com/office/drawing/2014/main" xmlns="" id="{1A0305D7-8B5F-4CB5-B082-E5D3BA6835C0}"/>
              </a:ext>
            </a:extLst>
          </p:cNvPr>
          <p:cNvSpPr txBox="1"/>
          <p:nvPr/>
        </p:nvSpPr>
        <p:spPr>
          <a:xfrm>
            <a:off x="3612096" y="1921620"/>
            <a:ext cx="2509098" cy="2893100"/>
          </a:xfrm>
          <a:prstGeom prst="rect">
            <a:avLst/>
          </a:prstGeom>
          <a:solidFill>
            <a:schemeClr val="bg1">
              <a:lumMod val="95000"/>
              <a:alpha val="80000"/>
            </a:schemeClr>
          </a:solidFill>
        </p:spPr>
        <p:txBody>
          <a:bodyPr wrap="square" rtlCol="0">
            <a:spAutoFit/>
          </a:bodyPr>
          <a:lstStyle/>
          <a:p>
            <a:pPr>
              <a:buClr>
                <a:schemeClr val="accent5"/>
              </a:buClr>
              <a:buSzPct val="120000"/>
            </a:pPr>
            <a:r>
              <a:rPr lang="fr-FR" sz="1400" b="1" dirty="0">
                <a:solidFill>
                  <a:schemeClr val="tx1">
                    <a:lumMod val="50000"/>
                    <a:lumOff val="50000"/>
                  </a:schemeClr>
                </a:solidFill>
                <a:latin typeface="Batang" panose="02030600000101010101" pitchFamily="18" charset="-127"/>
                <a:ea typeface="Batang" panose="02030600000101010101" pitchFamily="18" charset="-127"/>
              </a:rPr>
              <a:t>Modèles proposés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Affiches,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Logos,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Diaporamas,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Prospectus,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Cartes,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Infographies,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Cartes de visite,</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CV,</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Brochures,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Invitations,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Coupons,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Rapports,</a:t>
            </a:r>
          </a:p>
        </p:txBody>
      </p:sp>
      <p:pic>
        <p:nvPicPr>
          <p:cNvPr id="16" name="Image 15">
            <a:extLst>
              <a:ext uri="{FF2B5EF4-FFF2-40B4-BE49-F238E27FC236}">
                <a16:creationId xmlns:a16="http://schemas.microsoft.com/office/drawing/2014/main" xmlns="" id="{E7530E9B-BAD7-472B-B303-A0DAAD2BFB34}"/>
              </a:ext>
            </a:extLst>
          </p:cNvPr>
          <p:cNvPicPr>
            <a:picLocks noChangeAspect="1"/>
          </p:cNvPicPr>
          <p:nvPr/>
        </p:nvPicPr>
        <p:blipFill>
          <a:blip r:embed="rId3"/>
          <a:stretch>
            <a:fillRect/>
          </a:stretch>
        </p:blipFill>
        <p:spPr>
          <a:xfrm>
            <a:off x="6206730" y="2159791"/>
            <a:ext cx="5897296" cy="3217845"/>
          </a:xfrm>
          <a:prstGeom prst="rect">
            <a:avLst/>
          </a:prstGeom>
        </p:spPr>
      </p:pic>
      <p:sp>
        <p:nvSpPr>
          <p:cNvPr id="14" name="ZoneTexte 13">
            <a:extLst>
              <a:ext uri="{FF2B5EF4-FFF2-40B4-BE49-F238E27FC236}">
                <a16:creationId xmlns:a16="http://schemas.microsoft.com/office/drawing/2014/main" xmlns="" id="{2F82EC76-3482-48C3-8256-A870815CA0A2}"/>
              </a:ext>
            </a:extLst>
          </p:cNvPr>
          <p:cNvSpPr txBox="1"/>
          <p:nvPr/>
        </p:nvSpPr>
        <p:spPr>
          <a:xfrm>
            <a:off x="4866645" y="4228787"/>
            <a:ext cx="3064492" cy="2677656"/>
          </a:xfrm>
          <a:prstGeom prst="rect">
            <a:avLst/>
          </a:prstGeom>
          <a:solidFill>
            <a:schemeClr val="bg1">
              <a:lumMod val="95000"/>
              <a:alpha val="80000"/>
            </a:schemeClr>
          </a:solidFill>
        </p:spPr>
        <p:txBody>
          <a:bodyPr wrap="square" rtlCol="0">
            <a:spAutoFit/>
          </a:bodyPr>
          <a:lstStyle/>
          <a:p>
            <a:pPr>
              <a:buClr>
                <a:schemeClr val="accent5"/>
              </a:buClr>
              <a:buSzPct val="120000"/>
            </a:pPr>
            <a:r>
              <a:rPr lang="fr-FR" sz="1400" b="1" dirty="0">
                <a:solidFill>
                  <a:schemeClr val="tx1">
                    <a:lumMod val="50000"/>
                    <a:lumOff val="50000"/>
                  </a:schemeClr>
                </a:solidFill>
                <a:latin typeface="Batang" panose="02030600000101010101" pitchFamily="18" charset="-127"/>
                <a:ea typeface="Batang" panose="02030600000101010101" pitchFamily="18" charset="-127"/>
              </a:rPr>
              <a:t>Modèles proposés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Propositions, </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Kits media,</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Feuilles de calcul,</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Factures,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Fiches recette,</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Dépliants,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Plannings,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Bulletins de notes,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Lettres,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Plans de cours,</a:t>
            </a:r>
          </a:p>
          <a:p>
            <a:pPr marL="285750" indent="-285750">
              <a:buClr>
                <a:schemeClr val="accent5"/>
              </a:buClr>
              <a:buSzPct val="120000"/>
              <a:buFont typeface="Wingdings" panose="05000000000000000000" pitchFamily="2" charset="2"/>
              <a:buChar char="Ø"/>
            </a:pPr>
            <a:r>
              <a:rPr lang="fr-FR" sz="1400" b="1" dirty="0">
                <a:solidFill>
                  <a:schemeClr val="tx1">
                    <a:lumMod val="50000"/>
                    <a:lumOff val="50000"/>
                  </a:schemeClr>
                </a:solidFill>
                <a:latin typeface="Batang" panose="02030600000101010101" pitchFamily="18" charset="-127"/>
                <a:ea typeface="Batang" panose="02030600000101010101" pitchFamily="18" charset="-127"/>
              </a:rPr>
              <a:t>Bannières  et publicités Web.</a:t>
            </a:r>
          </a:p>
        </p:txBody>
      </p:sp>
    </p:spTree>
    <p:extLst>
      <p:ext uri="{BB962C8B-B14F-4D97-AF65-F5344CB8AC3E}">
        <p14:creationId xmlns:p14="http://schemas.microsoft.com/office/powerpoint/2010/main" val="2556272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Editeurs constitués d’une suite d’application</a:t>
            </a:r>
          </a:p>
        </p:txBody>
      </p:sp>
      <p:sp>
        <p:nvSpPr>
          <p:cNvPr id="3" name="Espace réservé du contenu 2"/>
          <p:cNvSpPr>
            <a:spLocks noGrp="1"/>
          </p:cNvSpPr>
          <p:nvPr>
            <p:ph idx="1"/>
          </p:nvPr>
        </p:nvSpPr>
        <p:spPr>
          <a:xfrm>
            <a:off x="64970" y="1495614"/>
            <a:ext cx="7692682" cy="649706"/>
          </a:xfrm>
        </p:spPr>
        <p:txBody>
          <a:bodyPr>
            <a:normAutofit/>
          </a:bodyPr>
          <a:lstStyle/>
          <a:p>
            <a:r>
              <a:rPr lang="fr-FR" dirty="0" err="1"/>
              <a:t>Canva</a:t>
            </a:r>
            <a:r>
              <a:rPr lang="fr-FR" dirty="0"/>
              <a:t> - https://www.canva.com/fr_fr/</a:t>
            </a:r>
          </a:p>
          <a:p>
            <a:endParaRPr lang="fr-FR" sz="22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56</a:t>
            </a:fld>
            <a:endParaRPr lang="fr-FR"/>
          </a:p>
        </p:txBody>
      </p:sp>
      <p:pic>
        <p:nvPicPr>
          <p:cNvPr id="11" name="Image 10">
            <a:extLst>
              <a:ext uri="{FF2B5EF4-FFF2-40B4-BE49-F238E27FC236}">
                <a16:creationId xmlns:a16="http://schemas.microsoft.com/office/drawing/2014/main" xmlns="" id="{052759EC-F85C-4122-8472-03E5A0C824D9}"/>
              </a:ext>
            </a:extLst>
          </p:cNvPr>
          <p:cNvPicPr>
            <a:picLocks noChangeAspect="1"/>
          </p:cNvPicPr>
          <p:nvPr/>
        </p:nvPicPr>
        <p:blipFill>
          <a:blip r:embed="rId3"/>
          <a:stretch>
            <a:fillRect/>
          </a:stretch>
        </p:blipFill>
        <p:spPr>
          <a:xfrm>
            <a:off x="2419643" y="1919163"/>
            <a:ext cx="5223098" cy="4802133"/>
          </a:xfrm>
          <a:prstGeom prst="rect">
            <a:avLst/>
          </a:prstGeom>
        </p:spPr>
      </p:pic>
    </p:spTree>
    <p:extLst>
      <p:ext uri="{BB962C8B-B14F-4D97-AF65-F5344CB8AC3E}">
        <p14:creationId xmlns:p14="http://schemas.microsoft.com/office/powerpoint/2010/main" val="1826415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5655" y="979710"/>
            <a:ext cx="11712173" cy="841602"/>
          </a:xfrm>
        </p:spPr>
        <p:txBody>
          <a:bodyPr>
            <a:noAutofit/>
          </a:bodyPr>
          <a:lstStyle/>
          <a:p>
            <a:r>
              <a:rPr lang="fr-FR" sz="3200" dirty="0"/>
              <a:t>Editeurs constitués d’une suite d’application</a:t>
            </a:r>
          </a:p>
        </p:txBody>
      </p:sp>
      <p:sp>
        <p:nvSpPr>
          <p:cNvPr id="3" name="Espace réservé du contenu 2"/>
          <p:cNvSpPr>
            <a:spLocks noGrp="1"/>
          </p:cNvSpPr>
          <p:nvPr>
            <p:ph idx="1"/>
          </p:nvPr>
        </p:nvSpPr>
        <p:spPr>
          <a:xfrm>
            <a:off x="305656" y="1684951"/>
            <a:ext cx="10515600" cy="4509861"/>
          </a:xfrm>
        </p:spPr>
        <p:txBody>
          <a:bodyPr>
            <a:normAutofit/>
          </a:bodyPr>
          <a:lstStyle/>
          <a:p>
            <a:r>
              <a:rPr lang="fr-FR" altLang="fr-FR" sz="2400" dirty="0" err="1">
                <a:cs typeface="Trebuchet MS" panose="020B0603020202020204" pitchFamily="34" charset="0"/>
              </a:rPr>
              <a:t>IloveImg</a:t>
            </a:r>
            <a:r>
              <a:rPr lang="fr-FR" altLang="fr-FR" sz="2400" dirty="0">
                <a:cs typeface="Trebuchet MS" panose="020B0603020202020204" pitchFamily="34" charset="0"/>
              </a:rPr>
              <a:t> </a:t>
            </a:r>
            <a:r>
              <a:rPr lang="fr-FR" sz="2400" dirty="0"/>
              <a:t>- </a:t>
            </a:r>
            <a:r>
              <a:rPr lang="fr-FR" sz="2400" dirty="0">
                <a:hlinkClick r:id="rId3"/>
              </a:rPr>
              <a:t>https://www.iloveimg.com/fr</a:t>
            </a:r>
            <a:r>
              <a:rPr lang="fr-FR" sz="2400" dirty="0"/>
              <a:t> </a:t>
            </a:r>
          </a:p>
          <a:p>
            <a:pPr marL="0" indent="0">
              <a:buNone/>
            </a:pPr>
            <a:endParaRPr lang="fr-FR" sz="2400" dirty="0">
              <a:latin typeface="Cracked Johnnie" panose="00000400000000000000" pitchFamily="2" charset="0"/>
            </a:endParaRPr>
          </a:p>
          <a:p>
            <a:pPr marL="0" indent="0">
              <a:buNone/>
            </a:pPr>
            <a:endParaRPr lang="fr-FR" sz="2400" dirty="0"/>
          </a:p>
          <a:p>
            <a:pPr marL="0" indent="0">
              <a:buNone/>
            </a:pPr>
            <a:endParaRPr lang="fr-FR" sz="2400" dirty="0"/>
          </a:p>
          <a:p>
            <a:endParaRPr lang="fr-FR" sz="24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57</a:t>
            </a:fld>
            <a:endParaRPr lang="fr-FR"/>
          </a:p>
        </p:txBody>
      </p:sp>
      <p:pic>
        <p:nvPicPr>
          <p:cNvPr id="5" name="Image 4"/>
          <p:cNvPicPr>
            <a:picLocks noChangeAspect="1"/>
          </p:cNvPicPr>
          <p:nvPr/>
        </p:nvPicPr>
        <p:blipFill>
          <a:blip r:embed="rId4"/>
          <a:stretch>
            <a:fillRect/>
          </a:stretch>
        </p:blipFill>
        <p:spPr>
          <a:xfrm>
            <a:off x="590309" y="2225813"/>
            <a:ext cx="7701741" cy="4095946"/>
          </a:xfrm>
          <a:prstGeom prst="rect">
            <a:avLst/>
          </a:prstGeom>
        </p:spPr>
      </p:pic>
    </p:spTree>
    <p:extLst>
      <p:ext uri="{BB962C8B-B14F-4D97-AF65-F5344CB8AC3E}">
        <p14:creationId xmlns:p14="http://schemas.microsoft.com/office/powerpoint/2010/main" val="2636367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79710"/>
            <a:ext cx="11661321" cy="748719"/>
          </a:xfrm>
        </p:spPr>
        <p:txBody>
          <a:bodyPr>
            <a:normAutofit/>
          </a:bodyPr>
          <a:lstStyle/>
          <a:p>
            <a:r>
              <a:rPr lang="fr-FR" sz="3200" dirty="0"/>
              <a:t>Editeurs constitués d’une suite d’application</a:t>
            </a:r>
          </a:p>
        </p:txBody>
      </p:sp>
      <p:sp>
        <p:nvSpPr>
          <p:cNvPr id="3" name="Espace réservé du contenu 2"/>
          <p:cNvSpPr>
            <a:spLocks noGrp="1"/>
          </p:cNvSpPr>
          <p:nvPr>
            <p:ph idx="1"/>
          </p:nvPr>
        </p:nvSpPr>
        <p:spPr>
          <a:xfrm>
            <a:off x="315685" y="1495988"/>
            <a:ext cx="11661321" cy="4509861"/>
          </a:xfrm>
        </p:spPr>
        <p:txBody>
          <a:bodyPr>
            <a:normAutofit/>
          </a:bodyPr>
          <a:lstStyle/>
          <a:p>
            <a:r>
              <a:rPr lang="fr-FR" sz="2400" dirty="0" err="1"/>
              <a:t>EditPhotoforFree</a:t>
            </a:r>
            <a:r>
              <a:rPr lang="fr-FR" sz="2400" dirty="0"/>
              <a:t> (service spécialisé dans le détourage et le collage</a:t>
            </a:r>
            <a:br>
              <a:rPr lang="fr-FR" sz="2400" dirty="0"/>
            </a:br>
            <a:r>
              <a:rPr lang="fr-FR" sz="2400" dirty="0"/>
              <a:t>de photos)</a:t>
            </a:r>
          </a:p>
          <a:p>
            <a:pPr lvl="1"/>
            <a:r>
              <a:rPr lang="fr-FR" dirty="0"/>
              <a:t>Photo </a:t>
            </a:r>
            <a:r>
              <a:rPr lang="fr-FR" dirty="0" err="1"/>
              <a:t>CutOut</a:t>
            </a:r>
            <a:r>
              <a:rPr lang="fr-FR" dirty="0"/>
              <a:t> -</a:t>
            </a:r>
            <a:r>
              <a:rPr lang="fr-FR" sz="2000" dirty="0"/>
              <a:t> </a:t>
            </a:r>
            <a:r>
              <a:rPr lang="fr-FR" sz="1600" dirty="0">
                <a:hlinkClick r:id="rId3"/>
              </a:rPr>
              <a:t>http://editphotosforfree.com/photoapps/remove-background-from-image-online/#</a:t>
            </a:r>
            <a:r>
              <a:rPr lang="fr-FR" sz="1600"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58</a:t>
            </a:fld>
            <a:endParaRPr lang="fr-FR"/>
          </a:p>
        </p:txBody>
      </p:sp>
      <p:sp>
        <p:nvSpPr>
          <p:cNvPr id="9" name="Rectangle 8"/>
          <p:cNvSpPr/>
          <p:nvPr/>
        </p:nvSpPr>
        <p:spPr>
          <a:xfrm>
            <a:off x="1219200" y="3382297"/>
            <a:ext cx="3303639" cy="2487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75799" y="2677540"/>
            <a:ext cx="3886387" cy="2800767"/>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Fait partie d’une suite très complète (</a:t>
            </a:r>
            <a:r>
              <a:rPr lang="fr-FR" sz="1600" b="1" dirty="0">
                <a:latin typeface="Batang" panose="02030600000101010101" pitchFamily="18" charset="-127"/>
                <a:ea typeface="Batang" panose="02030600000101010101" pitchFamily="18" charset="-127"/>
                <a:hlinkClick r:id="rId4"/>
              </a:rPr>
              <a:t>Edit Photo for Free</a:t>
            </a:r>
            <a:r>
              <a:rPr lang="fr-FR" sz="1600" b="1" dirty="0">
                <a:latin typeface="Batang" panose="02030600000101010101" pitchFamily="18" charset="-127"/>
                <a:ea typeface="Batang" panose="02030600000101010101" pitchFamily="18" charset="-127"/>
              </a:rPr>
              <a:t>),</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Affichage des </a:t>
            </a:r>
            <a:r>
              <a:rPr lang="fr-FR" sz="1600" b="1" dirty="0">
                <a:latin typeface="Batang" panose="02030600000101010101" pitchFamily="18" charset="-127"/>
                <a:ea typeface="Batang" panose="02030600000101010101" pitchFamily="18" charset="-127"/>
                <a:hlinkClick r:id="rId5"/>
              </a:rPr>
              <a:t>CGU</a:t>
            </a:r>
            <a:r>
              <a:rPr lang="fr-FR" sz="1600" b="1" dirty="0">
                <a:latin typeface="Batang" panose="02030600000101010101" pitchFamily="18" charset="-127"/>
                <a:ea typeface="Batang" panose="02030600000101010101" pitchFamily="18" charset="-127"/>
              </a:rPr>
              <a:t> et </a:t>
            </a:r>
            <a:r>
              <a:rPr lang="fr-FR" sz="1600" b="1" dirty="0">
                <a:latin typeface="Batang" panose="02030600000101010101" pitchFamily="18" charset="-127"/>
                <a:ea typeface="Batang" panose="02030600000101010101" pitchFamily="18" charset="-127"/>
                <a:hlinkClick r:id="rId6"/>
              </a:rPr>
              <a:t>politique de confidentialité</a:t>
            </a:r>
            <a:r>
              <a:rPr lang="fr-FR" sz="1600" b="1" dirty="0">
                <a:latin typeface="Batang" panose="02030600000101010101" pitchFamily="18" charset="-127"/>
                <a:ea typeface="Batang" panose="02030600000101010101" pitchFamily="18" charset="-127"/>
              </a:rPr>
              <a:t>,</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Un seul développeur (?),</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Interface en Anglais,</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Absence de modèle économique,</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Connexion non sécurisée pendant les transferts de fichiers.</a:t>
            </a:r>
          </a:p>
        </p:txBody>
      </p:sp>
      <p:pic>
        <p:nvPicPr>
          <p:cNvPr id="12" name="Image 11">
            <a:extLst>
              <a:ext uri="{FF2B5EF4-FFF2-40B4-BE49-F238E27FC236}">
                <a16:creationId xmlns:a16="http://schemas.microsoft.com/office/drawing/2014/main" xmlns="" id="{97457EBE-32B9-480B-A8A1-0608FDDEF9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2186" y="2737501"/>
            <a:ext cx="7720822" cy="2576405"/>
          </a:xfrm>
          <a:prstGeom prst="rect">
            <a:avLst/>
          </a:prstGeom>
        </p:spPr>
      </p:pic>
      <p:sp>
        <p:nvSpPr>
          <p:cNvPr id="13" name="ZoneTexte 12">
            <a:extLst>
              <a:ext uri="{FF2B5EF4-FFF2-40B4-BE49-F238E27FC236}">
                <a16:creationId xmlns:a16="http://schemas.microsoft.com/office/drawing/2014/main" xmlns="" id="{70F18B1A-8245-44C5-B4D1-6A5F2B984A82}"/>
              </a:ext>
            </a:extLst>
          </p:cNvPr>
          <p:cNvSpPr txBox="1"/>
          <p:nvPr/>
        </p:nvSpPr>
        <p:spPr>
          <a:xfrm>
            <a:off x="745588" y="5574430"/>
            <a:ext cx="10927992" cy="923330"/>
          </a:xfrm>
          <a:prstGeom prst="rect">
            <a:avLst/>
          </a:prstGeom>
          <a:noFill/>
        </p:spPr>
        <p:txBody>
          <a:bodyPr wrap="none" rtlCol="0">
            <a:spAutoFit/>
          </a:bodyPr>
          <a:lstStyle/>
          <a:p>
            <a:r>
              <a:rPr lang="fr-FR" dirty="0">
                <a:latin typeface="Roboto Condensed" panose="02000000000000000000" pitchFamily="2" charset="0"/>
                <a:ea typeface="Roboto Condensed" panose="02000000000000000000" pitchFamily="2" charset="0"/>
                <a:cs typeface="Roboto Condensed" panose="02000000000000000000" pitchFamily="2" charset="0"/>
              </a:rPr>
              <a:t>Nouvelle version ((18/09/2018) de la suite disponible au bout de ce lien (n’a pas l’air de bien fonctionner avec FF 70)  :</a:t>
            </a:r>
            <a:br>
              <a:rPr lang="fr-FR" dirty="0">
                <a:latin typeface="Roboto Condensed" panose="02000000000000000000" pitchFamily="2" charset="0"/>
                <a:ea typeface="Roboto Condensed" panose="02000000000000000000" pitchFamily="2" charset="0"/>
                <a:cs typeface="Roboto Condensed" panose="02000000000000000000" pitchFamily="2" charset="0"/>
              </a:rPr>
            </a:br>
            <a:r>
              <a:rPr lang="fr-FR" dirty="0">
                <a:latin typeface="Roboto Condensed" panose="02000000000000000000" pitchFamily="2" charset="0"/>
                <a:ea typeface="Roboto Condensed" panose="02000000000000000000" pitchFamily="2" charset="0"/>
                <a:cs typeface="Roboto Condensed" panose="02000000000000000000" pitchFamily="2" charset="0"/>
              </a:rPr>
              <a:t> </a:t>
            </a:r>
            <a:r>
              <a:rPr lang="fr-FR" dirty="0">
                <a:latin typeface="Roboto Condensed" panose="02000000000000000000" pitchFamily="2" charset="0"/>
                <a:ea typeface="Roboto Condensed" panose="02000000000000000000" pitchFamily="2" charset="0"/>
                <a:cs typeface="Roboto Condensed" panose="02000000000000000000" pitchFamily="2" charset="0"/>
                <a:hlinkClick r:id="rId8"/>
              </a:rPr>
              <a:t>http://editphotosforfree.com/photoapps/online-photo-editor-and-collage-maker/</a:t>
            </a:r>
            <a:r>
              <a:rPr lang="fr-FR" dirty="0">
                <a:latin typeface="Roboto Condensed" panose="02000000000000000000" pitchFamily="2" charset="0"/>
                <a:ea typeface="Roboto Condensed" panose="02000000000000000000" pitchFamily="2" charset="0"/>
                <a:cs typeface="Roboto Condensed" panose="02000000000000000000" pitchFamily="2" charset="0"/>
              </a:rPr>
              <a:t> </a:t>
            </a:r>
          </a:p>
          <a:p>
            <a:r>
              <a:rPr lang="fr-FR" dirty="0">
                <a:latin typeface="Roboto Condensed" panose="02000000000000000000" pitchFamily="2" charset="0"/>
                <a:ea typeface="Roboto Condensed" panose="02000000000000000000" pitchFamily="2" charset="0"/>
                <a:cs typeface="Roboto Condensed" panose="02000000000000000000" pitchFamily="2" charset="0"/>
              </a:rPr>
              <a:t>Ancienne version : </a:t>
            </a:r>
            <a:r>
              <a:rPr lang="fr-FR" dirty="0">
                <a:latin typeface="Roboto Condensed" panose="02000000000000000000" pitchFamily="2" charset="0"/>
                <a:ea typeface="Roboto Condensed" panose="02000000000000000000" pitchFamily="2" charset="0"/>
                <a:cs typeface="Roboto Condensed" panose="02000000000000000000" pitchFamily="2" charset="0"/>
                <a:hlinkClick r:id="rId4"/>
              </a:rPr>
              <a:t>http://editphotosforfree.com/</a:t>
            </a:r>
            <a:r>
              <a:rPr lang="fr-FR" dirty="0">
                <a:latin typeface="Roboto Condensed" panose="02000000000000000000" pitchFamily="2" charset="0"/>
                <a:ea typeface="Roboto Condensed" panose="02000000000000000000" pitchFamily="2" charset="0"/>
                <a:cs typeface="Roboto Condensed" panose="02000000000000000000" pitchFamily="2" charset="0"/>
              </a:rPr>
              <a:t> </a:t>
            </a:r>
          </a:p>
        </p:txBody>
      </p:sp>
    </p:spTree>
    <p:extLst>
      <p:ext uri="{BB962C8B-B14F-4D97-AF65-F5344CB8AC3E}">
        <p14:creationId xmlns:p14="http://schemas.microsoft.com/office/powerpoint/2010/main" val="242529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810" y="979710"/>
            <a:ext cx="11661321" cy="841602"/>
          </a:xfrm>
        </p:spPr>
        <p:txBody>
          <a:bodyPr>
            <a:normAutofit/>
          </a:bodyPr>
          <a:lstStyle/>
          <a:p>
            <a:r>
              <a:rPr lang="fr-FR" sz="3200" dirty="0"/>
              <a:t>Editeurs constitués d’une suite d’application</a:t>
            </a:r>
          </a:p>
        </p:txBody>
      </p:sp>
      <p:sp>
        <p:nvSpPr>
          <p:cNvPr id="3" name="Espace réservé du contenu 2"/>
          <p:cNvSpPr>
            <a:spLocks noGrp="1"/>
          </p:cNvSpPr>
          <p:nvPr>
            <p:ph idx="1"/>
          </p:nvPr>
        </p:nvSpPr>
        <p:spPr>
          <a:xfrm>
            <a:off x="315685" y="1570359"/>
            <a:ext cx="11661321" cy="4509861"/>
          </a:xfrm>
        </p:spPr>
        <p:txBody>
          <a:bodyPr/>
          <a:lstStyle/>
          <a:p>
            <a:r>
              <a:rPr lang="fr-FR" dirty="0" err="1">
                <a:cs typeface="+mn-cs"/>
              </a:rPr>
              <a:t>ImageResizer</a:t>
            </a:r>
            <a:r>
              <a:rPr lang="fr-FR" dirty="0">
                <a:cs typeface="+mn-cs"/>
              </a:rPr>
              <a:t> - </a:t>
            </a:r>
            <a:r>
              <a:rPr lang="fr-FR" sz="2000" dirty="0">
                <a:solidFill>
                  <a:prstClr val="black"/>
                </a:solidFill>
                <a:cs typeface="+mn-cs"/>
                <a:hlinkClick r:id="rId3"/>
              </a:rPr>
              <a:t>https://imageresizer.com/</a:t>
            </a:r>
            <a:r>
              <a:rPr lang="fr-FR" sz="2000" dirty="0">
                <a:solidFill>
                  <a:prstClr val="black"/>
                </a:solidFill>
                <a:cs typeface="+mn-cs"/>
              </a:rPr>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59</a:t>
            </a:fld>
            <a:endParaRPr lang="fr-FR"/>
          </a:p>
        </p:txBody>
      </p:sp>
      <p:sp>
        <p:nvSpPr>
          <p:cNvPr id="7" name="ZoneTexte 6"/>
          <p:cNvSpPr txBox="1"/>
          <p:nvPr/>
        </p:nvSpPr>
        <p:spPr>
          <a:xfrm>
            <a:off x="7203610" y="1525689"/>
            <a:ext cx="5006499" cy="4801314"/>
          </a:xfrm>
          <a:prstGeom prst="rect">
            <a:avLst/>
          </a:prstGeom>
          <a:noFill/>
        </p:spPr>
        <p:txBody>
          <a:bodyPr wrap="none" rtlCol="0">
            <a:spAutoFit/>
          </a:bodyPr>
          <a:lstStyle/>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Ultra facile,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Suite d’outils parfois originaux comme un</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outil pour rendre transparent l’arrière-</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plan d’une image (« </a:t>
            </a:r>
            <a:r>
              <a:rPr lang="fr-FR" b="1" i="1" dirty="0">
                <a:latin typeface="Batang" panose="02030600000101010101" pitchFamily="18" charset="-127"/>
                <a:ea typeface="Batang" panose="02030600000101010101" pitchFamily="18" charset="-127"/>
              </a:rPr>
              <a:t>Transparent </a:t>
            </a:r>
            <a:br>
              <a:rPr lang="fr-FR" b="1" i="1" dirty="0">
                <a:latin typeface="Batang" panose="02030600000101010101" pitchFamily="18" charset="-127"/>
                <a:ea typeface="Batang" panose="02030600000101010101" pitchFamily="18" charset="-127"/>
              </a:rPr>
            </a:br>
            <a:r>
              <a:rPr lang="fr-FR" b="1" i="1" dirty="0">
                <a:latin typeface="Batang" panose="02030600000101010101" pitchFamily="18" charset="-127"/>
                <a:ea typeface="Batang" panose="02030600000101010101" pitchFamily="18" charset="-127"/>
              </a:rPr>
              <a:t>Background</a:t>
            </a:r>
            <a:r>
              <a:rPr lang="fr-FR" b="1" dirty="0">
                <a:latin typeface="Batang" panose="02030600000101010101" pitchFamily="18" charset="-127"/>
                <a:ea typeface="Batang" panose="02030600000101010101" pitchFamily="18" charset="-127"/>
              </a:rPr>
              <a:t> »), l’identification d’une </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couleur (« </a:t>
            </a:r>
            <a:r>
              <a:rPr lang="fr-FR" b="1" i="1" dirty="0" err="1">
                <a:latin typeface="Batang" panose="02030600000101010101" pitchFamily="18" charset="-127"/>
                <a:ea typeface="Batang" panose="02030600000101010101" pitchFamily="18" charset="-127"/>
              </a:rPr>
              <a:t>Color</a:t>
            </a:r>
            <a:r>
              <a:rPr lang="fr-FR" b="1" i="1" dirty="0">
                <a:latin typeface="Batang" panose="02030600000101010101" pitchFamily="18" charset="-127"/>
                <a:ea typeface="Batang" panose="02030600000101010101" pitchFamily="18" charset="-127"/>
              </a:rPr>
              <a:t> </a:t>
            </a:r>
            <a:r>
              <a:rPr lang="fr-FR" b="1" i="1" dirty="0" err="1">
                <a:latin typeface="Batang" panose="02030600000101010101" pitchFamily="18" charset="-127"/>
                <a:ea typeface="Batang" panose="02030600000101010101" pitchFamily="18" charset="-127"/>
              </a:rPr>
              <a:t>Picker</a:t>
            </a:r>
            <a:r>
              <a:rPr lang="fr-FR" b="1" dirty="0">
                <a:latin typeface="Batang" panose="02030600000101010101" pitchFamily="18" charset="-127"/>
                <a:ea typeface="Batang" panose="02030600000101010101" pitchFamily="18" charset="-127"/>
              </a:rPr>
              <a:t> »), compression</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d’images (« </a:t>
            </a:r>
            <a:r>
              <a:rPr lang="fr-FR" b="1" i="1" dirty="0">
                <a:latin typeface="Batang" panose="02030600000101010101" pitchFamily="18" charset="-127"/>
                <a:ea typeface="Batang" panose="02030600000101010101" pitchFamily="18" charset="-127"/>
              </a:rPr>
              <a:t>Image </a:t>
            </a:r>
            <a:r>
              <a:rPr lang="fr-FR" b="1" i="1" dirty="0" err="1">
                <a:latin typeface="Batang" panose="02030600000101010101" pitchFamily="18" charset="-127"/>
                <a:ea typeface="Batang" panose="02030600000101010101" pitchFamily="18" charset="-127"/>
              </a:rPr>
              <a:t>Compressor</a:t>
            </a:r>
            <a:r>
              <a:rPr lang="fr-FR" b="1" dirty="0">
                <a:latin typeface="Batang" panose="02030600000101010101" pitchFamily="18" charset="-127"/>
                <a:ea typeface="Batang" panose="02030600000101010101" pitchFamily="18" charset="-127"/>
              </a:rPr>
              <a:t> ») ou </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encore une suite d’outils de traitement </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des fichiers PDF ou bien </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Les images uploadées et les images</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travaillées sont supprimées des serveurs </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de la plateforme au bout de 24 heures.</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Interface en langue anglaise,</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Financement par la publicité par </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affiliation.</a:t>
            </a:r>
          </a:p>
        </p:txBody>
      </p:sp>
      <p:pic>
        <p:nvPicPr>
          <p:cNvPr id="9" name="Image 8">
            <a:extLst>
              <a:ext uri="{FF2B5EF4-FFF2-40B4-BE49-F238E27FC236}">
                <a16:creationId xmlns:a16="http://schemas.microsoft.com/office/drawing/2014/main" xmlns="" id="{12B0F3A4-3556-4933-B3BB-CE1587A35BB7}"/>
              </a:ext>
            </a:extLst>
          </p:cNvPr>
          <p:cNvPicPr>
            <a:picLocks noChangeAspect="1"/>
          </p:cNvPicPr>
          <p:nvPr/>
        </p:nvPicPr>
        <p:blipFill>
          <a:blip r:embed="rId4"/>
          <a:stretch>
            <a:fillRect/>
          </a:stretch>
        </p:blipFill>
        <p:spPr>
          <a:xfrm>
            <a:off x="160038" y="3126544"/>
            <a:ext cx="7102512" cy="2543396"/>
          </a:xfrm>
          <a:prstGeom prst="rect">
            <a:avLst/>
          </a:prstGeom>
        </p:spPr>
      </p:pic>
    </p:spTree>
    <p:extLst>
      <p:ext uri="{BB962C8B-B14F-4D97-AF65-F5344CB8AC3E}">
        <p14:creationId xmlns:p14="http://schemas.microsoft.com/office/powerpoint/2010/main" val="1562093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Programme</a:t>
            </a:r>
          </a:p>
        </p:txBody>
      </p:sp>
      <p:sp>
        <p:nvSpPr>
          <p:cNvPr id="3" name="Espace réservé du contenu 2"/>
          <p:cNvSpPr>
            <a:spLocks noGrp="1"/>
          </p:cNvSpPr>
          <p:nvPr>
            <p:ph idx="1"/>
          </p:nvPr>
        </p:nvSpPr>
        <p:spPr>
          <a:xfrm>
            <a:off x="214994" y="1708869"/>
            <a:ext cx="11977006" cy="2877876"/>
          </a:xfrm>
        </p:spPr>
        <p:txBody>
          <a:bodyPr>
            <a:normAutofit/>
          </a:bodyPr>
          <a:lstStyle/>
          <a:p>
            <a:r>
              <a:rPr lang="fr-FR" dirty="0"/>
              <a:t>Retoucher une image</a:t>
            </a:r>
          </a:p>
          <a:p>
            <a:pPr lvl="1"/>
            <a:r>
              <a:rPr lang="fr-FR" dirty="0"/>
              <a:t>Editeur permettant le photomontage</a:t>
            </a:r>
          </a:p>
          <a:p>
            <a:pPr lvl="1"/>
            <a:r>
              <a:rPr lang="fr-FR" dirty="0"/>
              <a:t>Editeurs constitués d’une suite d’applications</a:t>
            </a:r>
          </a:p>
          <a:p>
            <a:pPr lvl="1"/>
            <a:r>
              <a:rPr lang="fr-FR" dirty="0"/>
              <a:t>Outils spécialisés</a:t>
            </a:r>
          </a:p>
          <a:p>
            <a:pPr lvl="1"/>
            <a:r>
              <a:rPr lang="fr-FR" dirty="0"/>
              <a:t>Liste complémentaire de services</a:t>
            </a:r>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dirty="0"/>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6</a:t>
            </a:fld>
            <a:endParaRPr lang="fr-FR"/>
          </a:p>
        </p:txBody>
      </p:sp>
    </p:spTree>
    <p:extLst>
      <p:ext uri="{BB962C8B-B14F-4D97-AF65-F5344CB8AC3E}">
        <p14:creationId xmlns:p14="http://schemas.microsoft.com/office/powerpoint/2010/main" val="2680750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A3301D23-D61E-4769-A4AD-971EA45AA8AB}"/>
              </a:ext>
            </a:extLst>
          </p:cNvPr>
          <p:cNvPicPr>
            <a:picLocks noChangeAspect="1"/>
          </p:cNvPicPr>
          <p:nvPr/>
        </p:nvPicPr>
        <p:blipFill>
          <a:blip r:embed="rId3"/>
          <a:stretch>
            <a:fillRect/>
          </a:stretch>
        </p:blipFill>
        <p:spPr>
          <a:xfrm>
            <a:off x="3811172" y="3716468"/>
            <a:ext cx="3825762" cy="3105860"/>
          </a:xfrm>
          <a:prstGeom prst="rect">
            <a:avLst/>
          </a:prstGeom>
        </p:spPr>
      </p:pic>
      <p:sp>
        <p:nvSpPr>
          <p:cNvPr id="3" name="Espace réservé du contenu 2"/>
          <p:cNvSpPr>
            <a:spLocks noGrp="1"/>
          </p:cNvSpPr>
          <p:nvPr>
            <p:ph idx="1"/>
          </p:nvPr>
        </p:nvSpPr>
        <p:spPr>
          <a:xfrm>
            <a:off x="315685" y="1570359"/>
            <a:ext cx="11661321" cy="4509861"/>
          </a:xfrm>
        </p:spPr>
        <p:txBody>
          <a:bodyPr/>
          <a:lstStyle/>
          <a:p>
            <a:r>
              <a:rPr lang="fr-FR" dirty="0" err="1">
                <a:cs typeface="+mn-cs"/>
              </a:rPr>
              <a:t>ImageResizer</a:t>
            </a:r>
            <a:r>
              <a:rPr lang="fr-FR" dirty="0">
                <a:cs typeface="+mn-cs"/>
              </a:rPr>
              <a:t> - </a:t>
            </a:r>
            <a:r>
              <a:rPr lang="fr-FR" sz="2000" dirty="0">
                <a:solidFill>
                  <a:prstClr val="black"/>
                </a:solidFill>
                <a:cs typeface="+mn-cs"/>
                <a:hlinkClick r:id="rId4"/>
              </a:rPr>
              <a:t>https://imageresizer.com/</a:t>
            </a:r>
            <a:r>
              <a:rPr lang="fr-FR" sz="2000" dirty="0">
                <a:solidFill>
                  <a:prstClr val="black"/>
                </a:solidFill>
                <a:cs typeface="+mn-cs"/>
              </a:rPr>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60</a:t>
            </a:fld>
            <a:endParaRPr lang="fr-FR"/>
          </a:p>
        </p:txBody>
      </p:sp>
      <p:pic>
        <p:nvPicPr>
          <p:cNvPr id="10" name="Image 9">
            <a:extLst>
              <a:ext uri="{FF2B5EF4-FFF2-40B4-BE49-F238E27FC236}">
                <a16:creationId xmlns:a16="http://schemas.microsoft.com/office/drawing/2014/main" xmlns="" id="{2557985B-44C2-43F2-B375-E75FFEEBC918}"/>
              </a:ext>
            </a:extLst>
          </p:cNvPr>
          <p:cNvPicPr>
            <a:picLocks noChangeAspect="1"/>
          </p:cNvPicPr>
          <p:nvPr/>
        </p:nvPicPr>
        <p:blipFill>
          <a:blip r:embed="rId5"/>
          <a:stretch>
            <a:fillRect/>
          </a:stretch>
        </p:blipFill>
        <p:spPr>
          <a:xfrm>
            <a:off x="315685" y="2563420"/>
            <a:ext cx="3688637" cy="3105860"/>
          </a:xfrm>
          <a:prstGeom prst="rect">
            <a:avLst/>
          </a:prstGeom>
        </p:spPr>
      </p:pic>
      <p:pic>
        <p:nvPicPr>
          <p:cNvPr id="12" name="Image 11">
            <a:extLst>
              <a:ext uri="{FF2B5EF4-FFF2-40B4-BE49-F238E27FC236}">
                <a16:creationId xmlns:a16="http://schemas.microsoft.com/office/drawing/2014/main" xmlns="" id="{86C3B089-335B-4CB3-A8E4-553C261228B2}"/>
              </a:ext>
            </a:extLst>
          </p:cNvPr>
          <p:cNvPicPr>
            <a:picLocks noChangeAspect="1"/>
          </p:cNvPicPr>
          <p:nvPr/>
        </p:nvPicPr>
        <p:blipFill>
          <a:blip r:embed="rId6"/>
          <a:stretch>
            <a:fillRect/>
          </a:stretch>
        </p:blipFill>
        <p:spPr>
          <a:xfrm>
            <a:off x="8951331" y="2952556"/>
            <a:ext cx="3168238" cy="3583126"/>
          </a:xfrm>
          <a:prstGeom prst="rect">
            <a:avLst/>
          </a:prstGeom>
        </p:spPr>
      </p:pic>
      <p:pic>
        <p:nvPicPr>
          <p:cNvPr id="11" name="Image 10">
            <a:extLst>
              <a:ext uri="{FF2B5EF4-FFF2-40B4-BE49-F238E27FC236}">
                <a16:creationId xmlns:a16="http://schemas.microsoft.com/office/drawing/2014/main" xmlns="" id="{27E11E66-6E99-4480-92A0-BAB82C9BD65A}"/>
              </a:ext>
            </a:extLst>
          </p:cNvPr>
          <p:cNvPicPr>
            <a:picLocks noChangeAspect="1"/>
          </p:cNvPicPr>
          <p:nvPr/>
        </p:nvPicPr>
        <p:blipFill>
          <a:blip r:embed="rId7"/>
          <a:stretch>
            <a:fillRect/>
          </a:stretch>
        </p:blipFill>
        <p:spPr>
          <a:xfrm>
            <a:off x="6846813" y="1259824"/>
            <a:ext cx="3618100" cy="3105860"/>
          </a:xfrm>
          <a:prstGeom prst="rect">
            <a:avLst/>
          </a:prstGeom>
        </p:spPr>
      </p:pic>
      <p:sp>
        <p:nvSpPr>
          <p:cNvPr id="2" name="Titre 1"/>
          <p:cNvSpPr>
            <a:spLocks noGrp="1"/>
          </p:cNvSpPr>
          <p:nvPr>
            <p:ph type="title"/>
          </p:nvPr>
        </p:nvSpPr>
        <p:spPr>
          <a:xfrm>
            <a:off x="257810" y="979710"/>
            <a:ext cx="11661321" cy="841602"/>
          </a:xfrm>
        </p:spPr>
        <p:txBody>
          <a:bodyPr>
            <a:normAutofit/>
          </a:bodyPr>
          <a:lstStyle/>
          <a:p>
            <a:r>
              <a:rPr lang="fr-FR" sz="3200" dirty="0"/>
              <a:t>Editeurs constitués d’une suite d’application</a:t>
            </a:r>
          </a:p>
        </p:txBody>
      </p:sp>
    </p:spTree>
    <p:extLst>
      <p:ext uri="{BB962C8B-B14F-4D97-AF65-F5344CB8AC3E}">
        <p14:creationId xmlns:p14="http://schemas.microsoft.com/office/powerpoint/2010/main" val="2268197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810" y="979710"/>
            <a:ext cx="11661321" cy="841602"/>
          </a:xfrm>
        </p:spPr>
        <p:txBody>
          <a:bodyPr>
            <a:normAutofit/>
          </a:bodyPr>
          <a:lstStyle/>
          <a:p>
            <a:r>
              <a:rPr lang="fr-FR" sz="3200" dirty="0"/>
              <a:t>Outils spécialisés</a:t>
            </a:r>
          </a:p>
        </p:txBody>
      </p:sp>
      <p:sp>
        <p:nvSpPr>
          <p:cNvPr id="3" name="Espace réservé du contenu 2"/>
          <p:cNvSpPr>
            <a:spLocks noGrp="1"/>
          </p:cNvSpPr>
          <p:nvPr>
            <p:ph idx="1"/>
          </p:nvPr>
        </p:nvSpPr>
        <p:spPr>
          <a:xfrm>
            <a:off x="315685" y="1570359"/>
            <a:ext cx="11661321" cy="4509861"/>
          </a:xfrm>
        </p:spPr>
        <p:txBody>
          <a:bodyPr/>
          <a:lstStyle/>
          <a:p>
            <a:pPr lvl="0"/>
            <a:r>
              <a:rPr lang="fr-FR" dirty="0">
                <a:solidFill>
                  <a:schemeClr val="accent5"/>
                </a:solidFill>
                <a:cs typeface="+mn-cs"/>
              </a:rPr>
              <a:t>Redimensionnement d’images pour les réseaux sociaux</a:t>
            </a:r>
          </a:p>
          <a:p>
            <a:pPr lvl="1"/>
            <a:r>
              <a:rPr lang="fr-FR" dirty="0">
                <a:cs typeface="+mn-cs"/>
              </a:rPr>
              <a:t>Promo Image </a:t>
            </a:r>
            <a:r>
              <a:rPr lang="fr-FR" dirty="0" err="1">
                <a:cs typeface="+mn-cs"/>
              </a:rPr>
              <a:t>Resizer</a:t>
            </a:r>
            <a:r>
              <a:rPr lang="fr-FR" dirty="0">
                <a:cs typeface="+mn-cs"/>
              </a:rPr>
              <a:t> - </a:t>
            </a:r>
            <a:r>
              <a:rPr lang="fr-FR" sz="1600" dirty="0">
                <a:solidFill>
                  <a:prstClr val="black"/>
                </a:solidFill>
                <a:cs typeface="+mn-cs"/>
                <a:hlinkClick r:id="rId3"/>
              </a:rPr>
              <a:t>https://promo.com/tools/image-resizer/</a:t>
            </a:r>
            <a:r>
              <a:rPr lang="fr-FR" sz="1600" dirty="0">
                <a:solidFill>
                  <a:prstClr val="black"/>
                </a:solidFill>
                <a:cs typeface="+mn-cs"/>
              </a:rPr>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61</a:t>
            </a:fld>
            <a:endParaRPr lang="fr-FR"/>
          </a:p>
        </p:txBody>
      </p:sp>
      <p:sp>
        <p:nvSpPr>
          <p:cNvPr id="7" name="ZoneTexte 6"/>
          <p:cNvSpPr txBox="1"/>
          <p:nvPr/>
        </p:nvSpPr>
        <p:spPr>
          <a:xfrm>
            <a:off x="6293825" y="2332807"/>
            <a:ext cx="6016345" cy="3493264"/>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700"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sz="17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700" b="1" dirty="0">
                <a:latin typeface="Batang" panose="02030600000101010101" pitchFamily="18" charset="-127"/>
                <a:ea typeface="Batang" panose="02030600000101010101" pitchFamily="18" charset="-127"/>
              </a:rPr>
              <a:t>Ultra facile et ultra rapide (une fois uploadée,</a:t>
            </a:r>
            <a:br>
              <a:rPr lang="fr-FR" sz="1700" b="1" dirty="0">
                <a:latin typeface="Batang" panose="02030600000101010101" pitchFamily="18" charset="-127"/>
                <a:ea typeface="Batang" panose="02030600000101010101" pitchFamily="18" charset="-127"/>
              </a:rPr>
            </a:br>
            <a:r>
              <a:rPr lang="fr-FR" sz="1700" b="1" dirty="0">
                <a:latin typeface="Batang" panose="02030600000101010101" pitchFamily="18" charset="-127"/>
                <a:ea typeface="Batang" panose="02030600000101010101" pitchFamily="18" charset="-127"/>
              </a:rPr>
              <a:t>l’image est redimensionnée pour l’ensemble des </a:t>
            </a:r>
            <a:br>
              <a:rPr lang="fr-FR" sz="1700" b="1" dirty="0">
                <a:latin typeface="Batang" panose="02030600000101010101" pitchFamily="18" charset="-127"/>
                <a:ea typeface="Batang" panose="02030600000101010101" pitchFamily="18" charset="-127"/>
              </a:rPr>
            </a:br>
            <a:r>
              <a:rPr lang="fr-FR" sz="1700" b="1" dirty="0">
                <a:latin typeface="Batang" panose="02030600000101010101" pitchFamily="18" charset="-127"/>
                <a:ea typeface="Batang" panose="02030600000101010101" pitchFamily="18" charset="-127"/>
              </a:rPr>
              <a:t>réseaux sociaux ;</a:t>
            </a:r>
          </a:p>
          <a:p>
            <a:pPr marL="285750" indent="-285750">
              <a:buClr>
                <a:schemeClr val="accent5"/>
              </a:buClr>
              <a:buSzPct val="120000"/>
              <a:buFont typeface="Wingdings 2" panose="05020102010507070707" pitchFamily="18" charset="2"/>
              <a:buChar char="&lt;"/>
            </a:pPr>
            <a:r>
              <a:rPr lang="fr-FR" sz="1700" b="1" dirty="0">
                <a:latin typeface="Batang" panose="02030600000101010101" pitchFamily="18" charset="-127"/>
                <a:ea typeface="Batang" panose="02030600000101010101" pitchFamily="18" charset="-127"/>
              </a:rPr>
              <a:t>Réseaux sociaux pris en compte : Facebook,</a:t>
            </a:r>
            <a:br>
              <a:rPr lang="fr-FR" sz="1700" b="1" dirty="0">
                <a:latin typeface="Batang" panose="02030600000101010101" pitchFamily="18" charset="-127"/>
                <a:ea typeface="Batang" panose="02030600000101010101" pitchFamily="18" charset="-127"/>
              </a:rPr>
            </a:br>
            <a:r>
              <a:rPr lang="fr-FR" sz="1700" b="1" dirty="0">
                <a:latin typeface="Batang" panose="02030600000101010101" pitchFamily="18" charset="-127"/>
                <a:ea typeface="Batang" panose="02030600000101010101" pitchFamily="18" charset="-127"/>
              </a:rPr>
              <a:t>Instagram, Twitter, YouTube, Pinterest, </a:t>
            </a:r>
            <a:r>
              <a:rPr lang="fr-FR" sz="1700" b="1" dirty="0" err="1">
                <a:latin typeface="Batang" panose="02030600000101010101" pitchFamily="18" charset="-127"/>
                <a:ea typeface="Batang" panose="02030600000101010101" pitchFamily="18" charset="-127"/>
              </a:rPr>
              <a:t>Linkedin</a:t>
            </a:r>
            <a:r>
              <a:rPr lang="fr-FR" sz="1700" b="1" dirty="0">
                <a:latin typeface="Batang" panose="02030600000101010101" pitchFamily="18" charset="-127"/>
                <a:ea typeface="Batang" panose="02030600000101010101" pitchFamily="18" charset="-127"/>
              </a:rPr>
              <a:t>,</a:t>
            </a:r>
            <a:br>
              <a:rPr lang="fr-FR" sz="1700" b="1" dirty="0">
                <a:latin typeface="Batang" panose="02030600000101010101" pitchFamily="18" charset="-127"/>
                <a:ea typeface="Batang" panose="02030600000101010101" pitchFamily="18" charset="-127"/>
              </a:rPr>
            </a:br>
            <a:r>
              <a:rPr lang="fr-FR" sz="1700" b="1" dirty="0">
                <a:latin typeface="Batang" panose="02030600000101010101" pitchFamily="18" charset="-127"/>
                <a:ea typeface="Batang" panose="02030600000101010101" pitchFamily="18" charset="-127"/>
              </a:rPr>
              <a:t>Snapchat, email et blog, Google Display Network ;</a:t>
            </a:r>
          </a:p>
          <a:p>
            <a:pPr marL="285750" indent="-285750">
              <a:buClr>
                <a:schemeClr val="accent5"/>
              </a:buClr>
              <a:buSzPct val="120000"/>
              <a:buFont typeface="Wingdings" panose="05000000000000000000" pitchFamily="2" charset="2"/>
              <a:buChar char="D"/>
            </a:pPr>
            <a:r>
              <a:rPr lang="fr-FR" sz="1700" b="1" dirty="0">
                <a:latin typeface="Batang" panose="02030600000101010101" pitchFamily="18" charset="-127"/>
                <a:ea typeface="Batang" panose="02030600000101010101" pitchFamily="18" charset="-127"/>
              </a:rPr>
              <a:t>Absence d’affichage de conditions</a:t>
            </a:r>
            <a:br>
              <a:rPr lang="fr-FR" sz="1700" b="1" dirty="0">
                <a:latin typeface="Batang" panose="02030600000101010101" pitchFamily="18" charset="-127"/>
                <a:ea typeface="Batang" panose="02030600000101010101" pitchFamily="18" charset="-127"/>
              </a:rPr>
            </a:br>
            <a:r>
              <a:rPr lang="fr-FR" sz="1700" b="1" dirty="0">
                <a:latin typeface="Batang" panose="02030600000101010101" pitchFamily="18" charset="-127"/>
                <a:ea typeface="Batang" panose="02030600000101010101" pitchFamily="18" charset="-127"/>
              </a:rPr>
              <a:t>générales d’utilisation et de politique de</a:t>
            </a:r>
            <a:br>
              <a:rPr lang="fr-FR" sz="1700" b="1" dirty="0">
                <a:latin typeface="Batang" panose="02030600000101010101" pitchFamily="18" charset="-127"/>
                <a:ea typeface="Batang" panose="02030600000101010101" pitchFamily="18" charset="-127"/>
              </a:rPr>
            </a:br>
            <a:r>
              <a:rPr lang="fr-FR" sz="1700" b="1" dirty="0">
                <a:latin typeface="Batang" panose="02030600000101010101" pitchFamily="18" charset="-127"/>
                <a:ea typeface="Batang" panose="02030600000101010101" pitchFamily="18" charset="-127"/>
              </a:rPr>
              <a:t>confidentialité,</a:t>
            </a:r>
          </a:p>
          <a:p>
            <a:pPr marL="285750" indent="-285750">
              <a:buClr>
                <a:schemeClr val="accent5"/>
              </a:buClr>
              <a:buSzPct val="120000"/>
              <a:buFont typeface="Wingdings" panose="05000000000000000000" pitchFamily="2" charset="2"/>
              <a:buChar char="D"/>
            </a:pPr>
            <a:r>
              <a:rPr lang="fr-FR" sz="1700" b="1" dirty="0">
                <a:latin typeface="Batang" panose="02030600000101010101" pitchFamily="18" charset="-127"/>
                <a:ea typeface="Batang" panose="02030600000101010101" pitchFamily="18" charset="-127"/>
              </a:rPr>
              <a:t>Absence de modèle économique,</a:t>
            </a:r>
          </a:p>
          <a:p>
            <a:pPr marL="285750" indent="-285750">
              <a:buClr>
                <a:schemeClr val="accent5"/>
              </a:buClr>
              <a:buSzPct val="120000"/>
              <a:buFont typeface="Wingdings" panose="05000000000000000000" pitchFamily="2" charset="2"/>
              <a:buChar char="D"/>
            </a:pPr>
            <a:r>
              <a:rPr lang="fr-FR" sz="1700" b="1" dirty="0">
                <a:latin typeface="Batang" panose="02030600000101010101" pitchFamily="18" charset="-127"/>
                <a:ea typeface="Batang" panose="02030600000101010101" pitchFamily="18" charset="-127"/>
              </a:rPr>
              <a:t>Interface en anglais.</a:t>
            </a:r>
          </a:p>
        </p:txBody>
      </p:sp>
      <p:sp>
        <p:nvSpPr>
          <p:cNvPr id="8" name="ZoneTexte 7"/>
          <p:cNvSpPr txBox="1"/>
          <p:nvPr/>
        </p:nvSpPr>
        <p:spPr>
          <a:xfrm>
            <a:off x="6721528" y="5767784"/>
            <a:ext cx="3130394" cy="830997"/>
          </a:xfrm>
          <a:prstGeom prst="rect">
            <a:avLst/>
          </a:prstGeom>
          <a:noFill/>
        </p:spPr>
        <p:txBody>
          <a:bodyPr wrap="square" rtlCol="0">
            <a:spAutoFit/>
          </a:bodyPr>
          <a:lstStyle/>
          <a:p>
            <a:r>
              <a:rPr lang="fr-FR" sz="1200" dirty="0">
                <a:latin typeface="Chinyen" panose="040B0600000000000000" pitchFamily="82" charset="0"/>
              </a:rPr>
              <a:t>Sites similaires : </a:t>
            </a:r>
          </a:p>
          <a:p>
            <a:r>
              <a:rPr lang="fr-FR" sz="1200" dirty="0">
                <a:latin typeface="Chinyen" panose="040B0600000000000000" pitchFamily="82" charset="0"/>
                <a:hlinkClick r:id="rId4"/>
              </a:rPr>
              <a:t>https://sproutsocial.com/landscape</a:t>
            </a:r>
            <a:endParaRPr lang="fr-FR" sz="1200" dirty="0">
              <a:latin typeface="Chinyen" panose="040B0600000000000000" pitchFamily="82" charset="0"/>
            </a:endParaRPr>
          </a:p>
          <a:p>
            <a:r>
              <a:rPr lang="fr-FR" sz="1200" dirty="0">
                <a:latin typeface="Chinyen" panose="040B0600000000000000" pitchFamily="82" charset="0"/>
                <a:hlinkClick r:id="rId5"/>
              </a:rPr>
              <a:t>http://socialcrop.co/</a:t>
            </a:r>
            <a:r>
              <a:rPr lang="fr-FR" sz="1200" dirty="0">
                <a:latin typeface="Chinyen" panose="040B0600000000000000" pitchFamily="82" charset="0"/>
              </a:rPr>
              <a:t> </a:t>
            </a:r>
          </a:p>
          <a:p>
            <a:r>
              <a:rPr lang="fr-FR" sz="1200" dirty="0">
                <a:latin typeface="Chinyen" panose="040B0600000000000000" pitchFamily="82" charset="0"/>
              </a:rPr>
              <a:t>… </a:t>
            </a:r>
          </a:p>
        </p:txBody>
      </p:sp>
      <p:pic>
        <p:nvPicPr>
          <p:cNvPr id="10" name="Image 9">
            <a:extLst>
              <a:ext uri="{FF2B5EF4-FFF2-40B4-BE49-F238E27FC236}">
                <a16:creationId xmlns:a16="http://schemas.microsoft.com/office/drawing/2014/main" xmlns="" id="{EFEBEDCE-D6E7-4CC9-B544-5F33913BF0C7}"/>
              </a:ext>
            </a:extLst>
          </p:cNvPr>
          <p:cNvPicPr>
            <a:picLocks noChangeAspect="1"/>
          </p:cNvPicPr>
          <p:nvPr/>
        </p:nvPicPr>
        <p:blipFill>
          <a:blip r:embed="rId6"/>
          <a:stretch>
            <a:fillRect/>
          </a:stretch>
        </p:blipFill>
        <p:spPr>
          <a:xfrm>
            <a:off x="0" y="2523084"/>
            <a:ext cx="6277106" cy="2816291"/>
          </a:xfrm>
          <a:prstGeom prst="rect">
            <a:avLst/>
          </a:prstGeom>
        </p:spPr>
      </p:pic>
      <p:sp>
        <p:nvSpPr>
          <p:cNvPr id="11" name="ZoneTexte 10">
            <a:extLst>
              <a:ext uri="{FF2B5EF4-FFF2-40B4-BE49-F238E27FC236}">
                <a16:creationId xmlns:a16="http://schemas.microsoft.com/office/drawing/2014/main" xmlns="" id="{34F6958B-9EB8-45C7-92E8-010037B08A32}"/>
              </a:ext>
            </a:extLst>
          </p:cNvPr>
          <p:cNvSpPr txBox="1"/>
          <p:nvPr/>
        </p:nvSpPr>
        <p:spPr>
          <a:xfrm>
            <a:off x="183253" y="5435844"/>
            <a:ext cx="5793381" cy="1200329"/>
          </a:xfrm>
          <a:prstGeom prst="rect">
            <a:avLst/>
          </a:prstGeom>
          <a:noFill/>
        </p:spPr>
        <p:txBody>
          <a:bodyPr wrap="none" rtlCol="0">
            <a:spAutoFit/>
          </a:bodyPr>
          <a:lstStyle/>
          <a:p>
            <a:r>
              <a:rPr lang="fr-FR" b="1" dirty="0">
                <a:solidFill>
                  <a:srgbClr val="FF8000"/>
                </a:solidFill>
              </a:rPr>
              <a:t>En savoir + : </a:t>
            </a:r>
            <a:r>
              <a:rPr lang="fr-FR" b="1" dirty="0">
                <a:solidFill>
                  <a:schemeClr val="accent5"/>
                </a:solidFill>
                <a:hlinkClick r:id="rId7">
                  <a:extLst>
                    <a:ext uri="{A12FA001-AC4F-418D-AE19-62706E023703}">
                      <ahyp:hlinkClr xmlns:ahyp="http://schemas.microsoft.com/office/drawing/2018/hyperlinkcolor" xmlns="" val="tx"/>
                    </a:ext>
                  </a:extLst>
                </a:hlinkClick>
              </a:rPr>
              <a:t>Promo Image </a:t>
            </a:r>
            <a:r>
              <a:rPr lang="fr-FR" b="1" dirty="0" err="1">
                <a:solidFill>
                  <a:schemeClr val="accent5"/>
                </a:solidFill>
                <a:hlinkClick r:id="rId7">
                  <a:extLst>
                    <a:ext uri="{A12FA001-AC4F-418D-AE19-62706E023703}">
                      <ahyp:hlinkClr xmlns:ahyp="http://schemas.microsoft.com/office/drawing/2018/hyperlinkcolor" xmlns="" val="tx"/>
                    </a:ext>
                  </a:extLst>
                </a:hlinkClick>
              </a:rPr>
              <a:t>Resizer</a:t>
            </a:r>
            <a:r>
              <a:rPr lang="fr-FR" b="1" dirty="0">
                <a:solidFill>
                  <a:schemeClr val="accent5"/>
                </a:solidFill>
                <a:hlinkClick r:id="rId7">
                  <a:extLst>
                    <a:ext uri="{A12FA001-AC4F-418D-AE19-62706E023703}">
                      <ahyp:hlinkClr xmlns:ahyp="http://schemas.microsoft.com/office/drawing/2018/hyperlinkcolor" xmlns="" val="tx"/>
                    </a:ext>
                  </a:extLst>
                </a:hlinkClick>
              </a:rPr>
              <a:t>. </a:t>
            </a:r>
            <a:r>
              <a:rPr lang="fr-FR" b="1" dirty="0">
                <a:solidFill>
                  <a:schemeClr val="accent5"/>
                </a:solidFill>
                <a:hlinkClick r:id="rId7">
                  <a:extLst>
                    <a:ext uri="{A12FA001-AC4F-418D-AE19-62706E023703}">
                      <ahyp:hlinkClr xmlns:ahyp="http://schemas.microsoft.com/office/drawing/2018/hyperlinkcolor" xmlns="" val="tx"/>
                    </a:ext>
                  </a:extLst>
                </a:hlinkClick>
              </a:rPr>
              <a:t/>
            </a:r>
            <a:br>
              <a:rPr lang="fr-FR" b="1" dirty="0">
                <a:solidFill>
                  <a:schemeClr val="accent5"/>
                </a:solidFill>
                <a:hlinkClick r:id="rId7">
                  <a:extLst>
                    <a:ext uri="{A12FA001-AC4F-418D-AE19-62706E023703}">
                      <ahyp:hlinkClr xmlns:ahyp="http://schemas.microsoft.com/office/drawing/2018/hyperlinkcolor" xmlns="" val="tx"/>
                    </a:ext>
                  </a:extLst>
                </a:hlinkClick>
              </a:rPr>
            </a:br>
            <a:r>
              <a:rPr lang="fr-FR" b="1" dirty="0">
                <a:solidFill>
                  <a:schemeClr val="accent5"/>
                </a:solidFill>
                <a:hlinkClick r:id="rId7">
                  <a:extLst>
                    <a:ext uri="{A12FA001-AC4F-418D-AE19-62706E023703}">
                      <ahyp:hlinkClr xmlns:ahyp="http://schemas.microsoft.com/office/drawing/2018/hyperlinkcolor" xmlns="" val="tx"/>
                    </a:ext>
                  </a:extLst>
                </a:hlinkClick>
              </a:rPr>
              <a:t>Recadrer les images et les photos pour les réseaux sociaux</a:t>
            </a:r>
            <a:r>
              <a:rPr lang="fr-FR" b="1" dirty="0">
                <a:solidFill>
                  <a:srgbClr val="FF8000"/>
                </a:solidFill>
              </a:rPr>
              <a:t>,</a:t>
            </a:r>
            <a:br>
              <a:rPr lang="fr-FR" b="1" dirty="0">
                <a:solidFill>
                  <a:srgbClr val="FF8000"/>
                </a:solidFill>
              </a:rPr>
            </a:br>
            <a:r>
              <a:rPr lang="fr-FR" b="1" dirty="0">
                <a:solidFill>
                  <a:srgbClr val="FF8000"/>
                </a:solidFill>
              </a:rPr>
              <a:t>par Fidel </a:t>
            </a:r>
            <a:r>
              <a:rPr lang="fr-FR" b="1" dirty="0" err="1">
                <a:solidFill>
                  <a:srgbClr val="FF8000"/>
                </a:solidFill>
              </a:rPr>
              <a:t>Navamuel</a:t>
            </a:r>
            <a:r>
              <a:rPr lang="fr-FR" b="1" dirty="0">
                <a:solidFill>
                  <a:srgbClr val="FF8000"/>
                </a:solidFill>
              </a:rPr>
              <a:t>, 05/04/2019</a:t>
            </a:r>
          </a:p>
          <a:p>
            <a:endParaRPr lang="fr-FR" b="1" dirty="0">
              <a:solidFill>
                <a:srgbClr val="FF8000"/>
              </a:solidFill>
            </a:endParaRPr>
          </a:p>
        </p:txBody>
      </p:sp>
    </p:spTree>
    <p:extLst>
      <p:ext uri="{BB962C8B-B14F-4D97-AF65-F5344CB8AC3E}">
        <p14:creationId xmlns:p14="http://schemas.microsoft.com/office/powerpoint/2010/main" val="3753636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810" y="979710"/>
            <a:ext cx="11661321" cy="841602"/>
          </a:xfrm>
        </p:spPr>
        <p:txBody>
          <a:bodyPr>
            <a:normAutofit/>
          </a:bodyPr>
          <a:lstStyle/>
          <a:p>
            <a:r>
              <a:rPr lang="fr-FR" sz="3200" dirty="0"/>
              <a:t>Outils spécialisés</a:t>
            </a:r>
          </a:p>
        </p:txBody>
      </p:sp>
      <p:sp>
        <p:nvSpPr>
          <p:cNvPr id="3" name="Espace réservé du contenu 2"/>
          <p:cNvSpPr>
            <a:spLocks noGrp="1"/>
          </p:cNvSpPr>
          <p:nvPr>
            <p:ph idx="1"/>
          </p:nvPr>
        </p:nvSpPr>
        <p:spPr>
          <a:xfrm>
            <a:off x="315685" y="1570359"/>
            <a:ext cx="11661321" cy="4509861"/>
          </a:xfrm>
        </p:spPr>
        <p:txBody>
          <a:bodyPr/>
          <a:lstStyle/>
          <a:p>
            <a:pPr lvl="0"/>
            <a:r>
              <a:rPr lang="fr-FR" dirty="0">
                <a:solidFill>
                  <a:schemeClr val="accent5"/>
                </a:solidFill>
                <a:cs typeface="+mn-cs"/>
              </a:rPr>
              <a:t>Redimensionnement d’images</a:t>
            </a:r>
          </a:p>
          <a:p>
            <a:pPr lvl="1"/>
            <a:r>
              <a:rPr lang="fr-FR" dirty="0">
                <a:cs typeface="+mn-cs"/>
              </a:rPr>
              <a:t>Redimensionner.free.fr - </a:t>
            </a:r>
            <a:r>
              <a:rPr lang="fr-FR" sz="1600" dirty="0">
                <a:solidFill>
                  <a:prstClr val="black"/>
                </a:solidFill>
                <a:cs typeface="+mn-cs"/>
                <a:hlinkClick r:id="rId3"/>
              </a:rPr>
              <a:t>http://redimensionner.free.fr/redimensionner-une-photo-en-ligne.php</a:t>
            </a:r>
            <a:r>
              <a:rPr lang="fr-FR" sz="1600" dirty="0">
                <a:solidFill>
                  <a:prstClr val="black"/>
                </a:solidFill>
                <a:cs typeface="+mn-cs"/>
              </a:rPr>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62</a:t>
            </a:fld>
            <a:endParaRPr lang="fr-FR"/>
          </a:p>
        </p:txBody>
      </p:sp>
      <p:pic>
        <p:nvPicPr>
          <p:cNvPr id="6" name="Image 5"/>
          <p:cNvPicPr>
            <a:picLocks noChangeAspect="1"/>
          </p:cNvPicPr>
          <p:nvPr/>
        </p:nvPicPr>
        <p:blipFill>
          <a:blip r:embed="rId4"/>
          <a:stretch>
            <a:fillRect/>
          </a:stretch>
        </p:blipFill>
        <p:spPr>
          <a:xfrm>
            <a:off x="1770927" y="2581728"/>
            <a:ext cx="4155333" cy="4095971"/>
          </a:xfrm>
          <a:prstGeom prst="rect">
            <a:avLst/>
          </a:prstGeom>
        </p:spPr>
      </p:pic>
      <p:sp>
        <p:nvSpPr>
          <p:cNvPr id="7" name="ZoneTexte 6"/>
          <p:cNvSpPr txBox="1"/>
          <p:nvPr/>
        </p:nvSpPr>
        <p:spPr>
          <a:xfrm>
            <a:off x="6424586" y="2332807"/>
            <a:ext cx="5000087" cy="3416320"/>
          </a:xfrm>
          <a:prstGeom prst="rect">
            <a:avLst/>
          </a:prstGeom>
          <a:noFill/>
        </p:spPr>
        <p:txBody>
          <a:bodyPr wrap="none" rtlCol="0">
            <a:spAutoFit/>
          </a:bodyPr>
          <a:lstStyle/>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Ultra facile,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Interface en Français.</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Absence de possibilité de redimensionner</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une image à partir du Web (URL),</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Absence d’affichage de conditions</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générales d’utilisation et de politique de</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confidentialité,</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Absence de modèle économique,</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Connexion non sécurisée pendant les</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transferts de fichiers.</a:t>
            </a:r>
          </a:p>
        </p:txBody>
      </p:sp>
      <p:sp>
        <p:nvSpPr>
          <p:cNvPr id="8" name="ZoneTexte 7"/>
          <p:cNvSpPr txBox="1"/>
          <p:nvPr/>
        </p:nvSpPr>
        <p:spPr>
          <a:xfrm>
            <a:off x="6146345" y="5649800"/>
            <a:ext cx="5830661" cy="1384995"/>
          </a:xfrm>
          <a:prstGeom prst="rect">
            <a:avLst/>
          </a:prstGeom>
          <a:noFill/>
        </p:spPr>
        <p:txBody>
          <a:bodyPr wrap="square" rtlCol="0">
            <a:spAutoFit/>
          </a:bodyPr>
          <a:lstStyle/>
          <a:p>
            <a:r>
              <a:rPr lang="fr-FR" sz="1200" dirty="0">
                <a:latin typeface="Chinyen" panose="040B0600000000000000" pitchFamily="82" charset="0"/>
              </a:rPr>
              <a:t>Sites similaires : </a:t>
            </a:r>
          </a:p>
          <a:p>
            <a:r>
              <a:rPr lang="fr-FR" sz="1200" dirty="0">
                <a:latin typeface="Chinyen" panose="040B0600000000000000" pitchFamily="82" charset="0"/>
                <a:hlinkClick r:id="rId5"/>
              </a:rPr>
              <a:t>http://www.xooit.com/fr/redimensionner-image.html</a:t>
            </a:r>
            <a:r>
              <a:rPr lang="fr-FR" sz="1200" dirty="0">
                <a:latin typeface="Chinyen" panose="040B0600000000000000" pitchFamily="82" charset="0"/>
              </a:rPr>
              <a:t> </a:t>
            </a:r>
          </a:p>
          <a:p>
            <a:r>
              <a:rPr lang="fr-FR" sz="1200" dirty="0">
                <a:latin typeface="Chinyen" panose="040B0600000000000000" pitchFamily="82" charset="0"/>
                <a:hlinkClick r:id="rId6"/>
              </a:rPr>
              <a:t>http://www.gratuit-en-ligne.com/services-gratuits-en-ligne/redimensionner-image-gratuitement-en-ligne.php</a:t>
            </a:r>
            <a:endParaRPr lang="fr-FR" sz="1200" dirty="0">
              <a:latin typeface="Chinyen" panose="040B0600000000000000" pitchFamily="82" charset="0"/>
            </a:endParaRPr>
          </a:p>
          <a:p>
            <a:r>
              <a:rPr lang="fr-FR" sz="1200" dirty="0">
                <a:latin typeface="Chinyen" panose="040B0600000000000000" pitchFamily="82" charset="0"/>
                <a:hlinkClick r:id="rId7"/>
              </a:rPr>
              <a:t>http://bulkresizephotos.com/</a:t>
            </a:r>
            <a:r>
              <a:rPr lang="fr-FR" sz="1200" dirty="0">
                <a:latin typeface="Chinyen" panose="040B0600000000000000" pitchFamily="82" charset="0"/>
              </a:rPr>
              <a:t> (traitement par lot)</a:t>
            </a:r>
          </a:p>
          <a:p>
            <a:r>
              <a:rPr lang="fr-FR" sz="1200" dirty="0">
                <a:latin typeface="Chinyen" panose="040B0600000000000000" pitchFamily="82" charset="0"/>
              </a:rPr>
              <a:t>… </a:t>
            </a:r>
          </a:p>
          <a:p>
            <a:endParaRPr lang="fr-FR" sz="1200" dirty="0">
              <a:latin typeface="Chinyen" panose="040B0600000000000000" pitchFamily="82" charset="0"/>
            </a:endParaRPr>
          </a:p>
        </p:txBody>
      </p:sp>
    </p:spTree>
    <p:extLst>
      <p:ext uri="{BB962C8B-B14F-4D97-AF65-F5344CB8AC3E}">
        <p14:creationId xmlns:p14="http://schemas.microsoft.com/office/powerpoint/2010/main" val="623660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810" y="979710"/>
            <a:ext cx="11661321" cy="841602"/>
          </a:xfrm>
        </p:spPr>
        <p:txBody>
          <a:bodyPr>
            <a:normAutofit/>
          </a:bodyPr>
          <a:lstStyle/>
          <a:p>
            <a:r>
              <a:rPr lang="fr-FR" sz="3200" dirty="0"/>
              <a:t>Outils spécialisés</a:t>
            </a:r>
          </a:p>
        </p:txBody>
      </p:sp>
      <p:sp>
        <p:nvSpPr>
          <p:cNvPr id="3" name="Espace réservé du contenu 2"/>
          <p:cNvSpPr>
            <a:spLocks noGrp="1"/>
          </p:cNvSpPr>
          <p:nvPr>
            <p:ph idx="1"/>
          </p:nvPr>
        </p:nvSpPr>
        <p:spPr>
          <a:xfrm>
            <a:off x="315685" y="1570359"/>
            <a:ext cx="11661321" cy="4509861"/>
          </a:xfrm>
        </p:spPr>
        <p:txBody>
          <a:bodyPr/>
          <a:lstStyle/>
          <a:p>
            <a:pPr lvl="0"/>
            <a:r>
              <a:rPr lang="fr-FR" dirty="0">
                <a:solidFill>
                  <a:schemeClr val="accent5"/>
                </a:solidFill>
                <a:cs typeface="+mn-cs"/>
              </a:rPr>
              <a:t>Redimensionnement d’images par lot</a:t>
            </a:r>
          </a:p>
          <a:p>
            <a:pPr lvl="1"/>
            <a:r>
              <a:rPr lang="fr-FR" dirty="0" err="1">
                <a:cs typeface="+mn-cs"/>
              </a:rPr>
              <a:t>BulkResize</a:t>
            </a:r>
            <a:r>
              <a:rPr lang="fr-FR" dirty="0">
                <a:cs typeface="+mn-cs"/>
              </a:rPr>
              <a:t> - </a:t>
            </a:r>
            <a:r>
              <a:rPr lang="fr-FR" sz="1600" dirty="0">
                <a:latin typeface="Chinyen" panose="040B0600000000000000" pitchFamily="82" charset="0"/>
                <a:hlinkClick r:id="rId3"/>
              </a:rPr>
              <a:t>https://bulkresizephotos.com/fr</a:t>
            </a:r>
            <a:r>
              <a:rPr lang="fr-FR" sz="1600" dirty="0">
                <a:latin typeface="Chinyen" panose="040B0600000000000000" pitchFamily="82" charset="0"/>
              </a:rPr>
              <a:t> </a:t>
            </a:r>
            <a:endParaRPr lang="fr-FR" sz="1600" dirty="0">
              <a:solidFill>
                <a:prstClr val="black"/>
              </a:solidFill>
              <a:cs typeface="+mn-cs"/>
            </a:endParaRP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63</a:t>
            </a:fld>
            <a:endParaRPr lang="fr-FR"/>
          </a:p>
        </p:txBody>
      </p:sp>
      <p:sp>
        <p:nvSpPr>
          <p:cNvPr id="7" name="ZoneTexte 6"/>
          <p:cNvSpPr txBox="1"/>
          <p:nvPr/>
        </p:nvSpPr>
        <p:spPr>
          <a:xfrm>
            <a:off x="6976919" y="1140459"/>
            <a:ext cx="5237331" cy="2862322"/>
          </a:xfrm>
          <a:prstGeom prst="rect">
            <a:avLst/>
          </a:prstGeom>
          <a:noFill/>
        </p:spPr>
        <p:txBody>
          <a:bodyPr wrap="none" rtlCol="0">
            <a:spAutoFit/>
          </a:bodyPr>
          <a:lstStyle/>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Ultra facile,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Interface en Français,</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Les images ne sont pas téléchargées mais</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travaillées sur l’ordinateur de l’utilisateur.</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Absence de possibilité de redimensionner</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une image à partir du Web (URL),</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Utilisation gratuite du service mais soumise</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à publicités.</a:t>
            </a:r>
          </a:p>
        </p:txBody>
      </p:sp>
      <p:pic>
        <p:nvPicPr>
          <p:cNvPr id="9" name="Image 8">
            <a:extLst>
              <a:ext uri="{FF2B5EF4-FFF2-40B4-BE49-F238E27FC236}">
                <a16:creationId xmlns:a16="http://schemas.microsoft.com/office/drawing/2014/main" xmlns="" id="{5E2C8595-17BA-4553-8927-EA3F09FB851C}"/>
              </a:ext>
            </a:extLst>
          </p:cNvPr>
          <p:cNvPicPr>
            <a:picLocks noChangeAspect="1"/>
          </p:cNvPicPr>
          <p:nvPr/>
        </p:nvPicPr>
        <p:blipFill>
          <a:blip r:embed="rId4"/>
          <a:stretch>
            <a:fillRect/>
          </a:stretch>
        </p:blipFill>
        <p:spPr>
          <a:xfrm>
            <a:off x="567307" y="2440797"/>
            <a:ext cx="5623370" cy="3639424"/>
          </a:xfrm>
          <a:prstGeom prst="rect">
            <a:avLst/>
          </a:prstGeom>
        </p:spPr>
      </p:pic>
      <p:grpSp>
        <p:nvGrpSpPr>
          <p:cNvPr id="12" name="Groupe 11">
            <a:extLst>
              <a:ext uri="{FF2B5EF4-FFF2-40B4-BE49-F238E27FC236}">
                <a16:creationId xmlns:a16="http://schemas.microsoft.com/office/drawing/2014/main" xmlns="" id="{8B399FDF-ED60-4351-9FEE-E3C8C919F54B}"/>
              </a:ext>
            </a:extLst>
          </p:cNvPr>
          <p:cNvGrpSpPr/>
          <p:nvPr/>
        </p:nvGrpSpPr>
        <p:grpSpPr>
          <a:xfrm>
            <a:off x="6088470" y="3956900"/>
            <a:ext cx="4725718" cy="2713969"/>
            <a:chOff x="3152193" y="4064571"/>
            <a:chExt cx="4590787" cy="2652179"/>
          </a:xfrm>
        </p:grpSpPr>
        <p:pic>
          <p:nvPicPr>
            <p:cNvPr id="10" name="Image 9">
              <a:extLst>
                <a:ext uri="{FF2B5EF4-FFF2-40B4-BE49-F238E27FC236}">
                  <a16:creationId xmlns:a16="http://schemas.microsoft.com/office/drawing/2014/main" xmlns="" id="{20CF11AC-4FDE-4BDC-AF71-4FA7B242F9F9}"/>
                </a:ext>
              </a:extLst>
            </p:cNvPr>
            <p:cNvPicPr>
              <a:picLocks noChangeAspect="1"/>
            </p:cNvPicPr>
            <p:nvPr/>
          </p:nvPicPr>
          <p:blipFill>
            <a:blip r:embed="rId5"/>
            <a:stretch>
              <a:fillRect/>
            </a:stretch>
          </p:blipFill>
          <p:spPr>
            <a:xfrm>
              <a:off x="3152193" y="4064571"/>
              <a:ext cx="4535611" cy="2652179"/>
            </a:xfrm>
            <a:prstGeom prst="rect">
              <a:avLst/>
            </a:prstGeom>
          </p:spPr>
        </p:pic>
        <p:pic>
          <p:nvPicPr>
            <p:cNvPr id="11" name="Image 10">
              <a:extLst>
                <a:ext uri="{FF2B5EF4-FFF2-40B4-BE49-F238E27FC236}">
                  <a16:creationId xmlns:a16="http://schemas.microsoft.com/office/drawing/2014/main" xmlns="" id="{E678106B-DAD1-47ED-A131-2D54922AF5F3}"/>
                </a:ext>
              </a:extLst>
            </p:cNvPr>
            <p:cNvPicPr>
              <a:picLocks noChangeAspect="1"/>
            </p:cNvPicPr>
            <p:nvPr/>
          </p:nvPicPr>
          <p:blipFill>
            <a:blip r:embed="rId6"/>
            <a:stretch>
              <a:fillRect/>
            </a:stretch>
          </p:blipFill>
          <p:spPr>
            <a:xfrm rot="20585094">
              <a:off x="5990380" y="5823044"/>
              <a:ext cx="1752600" cy="514350"/>
            </a:xfrm>
            <a:prstGeom prst="rect">
              <a:avLst/>
            </a:prstGeom>
          </p:spPr>
        </p:pic>
      </p:grpSp>
    </p:spTree>
    <p:extLst>
      <p:ext uri="{BB962C8B-B14F-4D97-AF65-F5344CB8AC3E}">
        <p14:creationId xmlns:p14="http://schemas.microsoft.com/office/powerpoint/2010/main" val="3236367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79710"/>
            <a:ext cx="11661321" cy="707195"/>
          </a:xfrm>
        </p:spPr>
        <p:txBody>
          <a:bodyPr>
            <a:normAutofit/>
          </a:bodyPr>
          <a:lstStyle/>
          <a:p>
            <a:r>
              <a:rPr lang="fr-FR" sz="3200" dirty="0"/>
              <a:t>Outils spécialisés</a:t>
            </a:r>
          </a:p>
        </p:txBody>
      </p:sp>
      <p:sp>
        <p:nvSpPr>
          <p:cNvPr id="3" name="Espace réservé du contenu 2"/>
          <p:cNvSpPr>
            <a:spLocks noGrp="1"/>
          </p:cNvSpPr>
          <p:nvPr>
            <p:ph idx="1"/>
          </p:nvPr>
        </p:nvSpPr>
        <p:spPr>
          <a:xfrm>
            <a:off x="315685" y="1508016"/>
            <a:ext cx="11661321" cy="4509861"/>
          </a:xfrm>
        </p:spPr>
        <p:txBody>
          <a:bodyPr/>
          <a:lstStyle/>
          <a:p>
            <a:r>
              <a:rPr lang="fr-FR" dirty="0"/>
              <a:t>Annotation d’images</a:t>
            </a:r>
          </a:p>
          <a:p>
            <a:pPr lvl="1"/>
            <a:r>
              <a:rPr lang="fr-FR" dirty="0" err="1"/>
              <a:t>Szoter</a:t>
            </a:r>
            <a:r>
              <a:rPr lang="fr-FR" dirty="0"/>
              <a:t> - </a:t>
            </a:r>
            <a:r>
              <a:rPr lang="fr-FR" dirty="0">
                <a:hlinkClick r:id="rId3"/>
              </a:rPr>
              <a:t>http://szoter.com/launch/</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64</a:t>
            </a:fld>
            <a:endParaRPr lang="fr-FR"/>
          </a:p>
        </p:txBody>
      </p:sp>
      <p:pic>
        <p:nvPicPr>
          <p:cNvPr id="6" name="Image 5"/>
          <p:cNvPicPr>
            <a:picLocks noChangeAspect="1"/>
          </p:cNvPicPr>
          <p:nvPr/>
        </p:nvPicPr>
        <p:blipFill>
          <a:blip r:embed="rId4"/>
          <a:stretch>
            <a:fillRect/>
          </a:stretch>
        </p:blipFill>
        <p:spPr>
          <a:xfrm>
            <a:off x="646044" y="2435087"/>
            <a:ext cx="10311574" cy="3713458"/>
          </a:xfrm>
          <a:prstGeom prst="rect">
            <a:avLst/>
          </a:prstGeom>
        </p:spPr>
      </p:pic>
      <p:pic>
        <p:nvPicPr>
          <p:cNvPr id="7" name="Image 6"/>
          <p:cNvPicPr>
            <a:picLocks noChangeAspect="1"/>
          </p:cNvPicPr>
          <p:nvPr/>
        </p:nvPicPr>
        <p:blipFill>
          <a:blip r:embed="rId5"/>
          <a:stretch>
            <a:fillRect/>
          </a:stretch>
        </p:blipFill>
        <p:spPr>
          <a:xfrm flipH="1">
            <a:off x="492967" y="2303898"/>
            <a:ext cx="389520" cy="4191240"/>
          </a:xfrm>
          <a:prstGeom prst="rect">
            <a:avLst/>
          </a:prstGeom>
        </p:spPr>
      </p:pic>
      <p:pic>
        <p:nvPicPr>
          <p:cNvPr id="8" name="Image 7"/>
          <p:cNvPicPr>
            <a:picLocks noChangeAspect="1"/>
          </p:cNvPicPr>
          <p:nvPr/>
        </p:nvPicPr>
        <p:blipFill>
          <a:blip r:embed="rId6"/>
          <a:stretch>
            <a:fillRect/>
          </a:stretch>
        </p:blipFill>
        <p:spPr>
          <a:xfrm>
            <a:off x="7934527" y="2356986"/>
            <a:ext cx="2743200" cy="457200"/>
          </a:xfrm>
          <a:prstGeom prst="rect">
            <a:avLst/>
          </a:prstGeom>
        </p:spPr>
      </p:pic>
      <p:pic>
        <p:nvPicPr>
          <p:cNvPr id="9" name="Image 8"/>
          <p:cNvPicPr>
            <a:picLocks noChangeAspect="1"/>
          </p:cNvPicPr>
          <p:nvPr/>
        </p:nvPicPr>
        <p:blipFill>
          <a:blip r:embed="rId7"/>
          <a:stretch>
            <a:fillRect/>
          </a:stretch>
        </p:blipFill>
        <p:spPr>
          <a:xfrm>
            <a:off x="10677727" y="2585586"/>
            <a:ext cx="466725" cy="3095625"/>
          </a:xfrm>
          <a:prstGeom prst="rect">
            <a:avLst/>
          </a:prstGeom>
        </p:spPr>
      </p:pic>
      <p:cxnSp>
        <p:nvCxnSpPr>
          <p:cNvPr id="11" name="Connecteur droit avec flèche 10"/>
          <p:cNvCxnSpPr/>
          <p:nvPr/>
        </p:nvCxnSpPr>
        <p:spPr>
          <a:xfrm flipV="1">
            <a:off x="8200417" y="2003898"/>
            <a:ext cx="839391" cy="3000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7511554" y="1586346"/>
            <a:ext cx="3111749" cy="369332"/>
          </a:xfrm>
          <a:prstGeom prst="rect">
            <a:avLst/>
          </a:prstGeom>
          <a:noFill/>
        </p:spPr>
        <p:txBody>
          <a:bodyPr wrap="none" rtlCol="0">
            <a:spAutoFit/>
          </a:bodyPr>
          <a:lstStyle/>
          <a:p>
            <a:r>
              <a:rPr lang="fr-FR" b="1" dirty="0">
                <a:latin typeface="Batang" panose="02030600000101010101" pitchFamily="18" charset="-127"/>
                <a:ea typeface="Batang" panose="02030600000101010101" pitchFamily="18" charset="-127"/>
              </a:rPr>
              <a:t>Outils d’import et d’export</a:t>
            </a:r>
          </a:p>
        </p:txBody>
      </p:sp>
      <p:cxnSp>
        <p:nvCxnSpPr>
          <p:cNvPr id="13" name="Connecteur droit avec flèche 12"/>
          <p:cNvCxnSpPr/>
          <p:nvPr/>
        </p:nvCxnSpPr>
        <p:spPr>
          <a:xfrm>
            <a:off x="9658339" y="3887578"/>
            <a:ext cx="832554" cy="2858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7511554" y="3087728"/>
            <a:ext cx="3038011" cy="646331"/>
          </a:xfrm>
          <a:prstGeom prst="rect">
            <a:avLst/>
          </a:prstGeom>
          <a:noFill/>
        </p:spPr>
        <p:txBody>
          <a:bodyPr wrap="none" rtlCol="0">
            <a:spAutoFit/>
          </a:bodyPr>
          <a:lstStyle/>
          <a:p>
            <a:r>
              <a:rPr lang="fr-FR" b="1" dirty="0">
                <a:latin typeface="Batang" panose="02030600000101010101" pitchFamily="18" charset="-127"/>
                <a:ea typeface="Batang" panose="02030600000101010101" pitchFamily="18" charset="-127"/>
              </a:rPr>
              <a:t>Couleur et positionnement</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des objets</a:t>
            </a:r>
          </a:p>
        </p:txBody>
      </p:sp>
      <p:cxnSp>
        <p:nvCxnSpPr>
          <p:cNvPr id="15" name="Connecteur droit avec flèche 14"/>
          <p:cNvCxnSpPr/>
          <p:nvPr/>
        </p:nvCxnSpPr>
        <p:spPr>
          <a:xfrm flipH="1" flipV="1">
            <a:off x="1149622" y="3578268"/>
            <a:ext cx="683874" cy="4206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864567" y="3603925"/>
            <a:ext cx="1794081" cy="369332"/>
          </a:xfrm>
          <a:prstGeom prst="rect">
            <a:avLst/>
          </a:prstGeom>
          <a:noFill/>
        </p:spPr>
        <p:txBody>
          <a:bodyPr wrap="none" rtlCol="0">
            <a:spAutoFit/>
          </a:bodyPr>
          <a:lstStyle/>
          <a:p>
            <a:r>
              <a:rPr lang="fr-FR" b="1" dirty="0">
                <a:latin typeface="Batang" panose="02030600000101010101" pitchFamily="18" charset="-127"/>
                <a:ea typeface="Batang" panose="02030600000101010101" pitchFamily="18" charset="-127"/>
              </a:rPr>
              <a:t>Types d’objets</a:t>
            </a:r>
          </a:p>
        </p:txBody>
      </p:sp>
      <p:sp>
        <p:nvSpPr>
          <p:cNvPr id="18" name="ZoneTexte 17"/>
          <p:cNvSpPr txBox="1"/>
          <p:nvPr/>
        </p:nvSpPr>
        <p:spPr>
          <a:xfrm>
            <a:off x="7472642" y="3791138"/>
            <a:ext cx="3886387" cy="2169825"/>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500"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sz="15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500" b="1" dirty="0">
                <a:latin typeface="Batang" panose="02030600000101010101" pitchFamily="18" charset="-127"/>
                <a:ea typeface="Batang" panose="02030600000101010101" pitchFamily="18" charset="-127"/>
              </a:rPr>
              <a:t>Capture d’écran et webcam</a:t>
            </a:r>
            <a:br>
              <a:rPr lang="fr-FR" sz="1500" b="1" dirty="0">
                <a:latin typeface="Batang" panose="02030600000101010101" pitchFamily="18" charset="-127"/>
                <a:ea typeface="Batang" panose="02030600000101010101" pitchFamily="18" charset="-127"/>
              </a:rPr>
            </a:br>
            <a:r>
              <a:rPr lang="fr-FR" sz="1500" b="1" dirty="0">
                <a:latin typeface="Batang" panose="02030600000101010101" pitchFamily="18" charset="-127"/>
                <a:ea typeface="Batang" panose="02030600000101010101" pitchFamily="18" charset="-127"/>
              </a:rPr>
              <a:t>possibles,</a:t>
            </a:r>
          </a:p>
          <a:p>
            <a:pPr marL="285750" indent="-285750">
              <a:buClr>
                <a:schemeClr val="accent5"/>
              </a:buClr>
              <a:buSzPct val="120000"/>
              <a:buFont typeface="Wingdings 2" panose="05020102010507070707" pitchFamily="18" charset="2"/>
              <a:buChar char="&lt;"/>
            </a:pPr>
            <a:r>
              <a:rPr lang="fr-FR" sz="1500" b="1" dirty="0">
                <a:latin typeface="Batang" panose="02030600000101010101" pitchFamily="18" charset="-127"/>
                <a:ea typeface="Batang" panose="02030600000101010101" pitchFamily="18" charset="-127"/>
              </a:rPr>
              <a:t>Affichage des </a:t>
            </a:r>
            <a:r>
              <a:rPr lang="fr-FR" sz="1500" b="1" dirty="0">
                <a:latin typeface="Batang" panose="02030600000101010101" pitchFamily="18" charset="-127"/>
                <a:ea typeface="Batang" panose="02030600000101010101" pitchFamily="18" charset="-127"/>
                <a:hlinkClick r:id="rId8"/>
              </a:rPr>
              <a:t>CGU</a:t>
            </a:r>
            <a:r>
              <a:rPr lang="fr-FR" sz="1500" b="1" dirty="0">
                <a:latin typeface="Batang" panose="02030600000101010101" pitchFamily="18" charset="-127"/>
                <a:ea typeface="Batang" panose="02030600000101010101" pitchFamily="18" charset="-127"/>
              </a:rPr>
              <a:t>),</a:t>
            </a:r>
          </a:p>
          <a:p>
            <a:pPr marL="285750" indent="-285750">
              <a:buClr>
                <a:schemeClr val="accent5"/>
              </a:buClr>
              <a:buSzPct val="120000"/>
              <a:buFont typeface="Wingdings" panose="05000000000000000000" pitchFamily="2" charset="2"/>
              <a:buChar char="D"/>
            </a:pPr>
            <a:r>
              <a:rPr lang="fr-FR" sz="1500" b="1" dirty="0">
                <a:latin typeface="Batang" panose="02030600000101010101" pitchFamily="18" charset="-127"/>
                <a:ea typeface="Batang" panose="02030600000101010101" pitchFamily="18" charset="-127"/>
              </a:rPr>
              <a:t>Interface en Anglais,</a:t>
            </a:r>
          </a:p>
          <a:p>
            <a:pPr marL="285750" indent="-285750">
              <a:buClr>
                <a:schemeClr val="accent5"/>
              </a:buClr>
              <a:buSzPct val="120000"/>
              <a:buFont typeface="Wingdings" panose="05000000000000000000" pitchFamily="2" charset="2"/>
              <a:buChar char="D"/>
            </a:pPr>
            <a:r>
              <a:rPr lang="fr-FR" sz="1500" b="1" dirty="0">
                <a:latin typeface="Batang" panose="02030600000101010101" pitchFamily="18" charset="-127"/>
                <a:ea typeface="Batang" panose="02030600000101010101" pitchFamily="18" charset="-127"/>
              </a:rPr>
              <a:t>Absence de modèle économique,</a:t>
            </a:r>
          </a:p>
          <a:p>
            <a:pPr marL="285750" indent="-285750">
              <a:buClr>
                <a:schemeClr val="accent5"/>
              </a:buClr>
              <a:buSzPct val="120000"/>
              <a:buFont typeface="Wingdings" panose="05000000000000000000" pitchFamily="2" charset="2"/>
              <a:buChar char="D"/>
            </a:pPr>
            <a:r>
              <a:rPr lang="fr-FR" sz="1500" b="1" dirty="0">
                <a:latin typeface="Batang" panose="02030600000101010101" pitchFamily="18" charset="-127"/>
                <a:ea typeface="Batang" panose="02030600000101010101" pitchFamily="18" charset="-127"/>
              </a:rPr>
              <a:t>Connexion non sécurisée pendant les transferts de fichiers.</a:t>
            </a:r>
          </a:p>
        </p:txBody>
      </p:sp>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871" y="4240207"/>
            <a:ext cx="3165701" cy="2256017"/>
          </a:xfrm>
          <a:prstGeom prst="rect">
            <a:avLst/>
          </a:prstGeom>
        </p:spPr>
      </p:pic>
    </p:spTree>
    <p:extLst>
      <p:ext uri="{BB962C8B-B14F-4D97-AF65-F5344CB8AC3E}">
        <p14:creationId xmlns:p14="http://schemas.microsoft.com/office/powerpoint/2010/main" val="35987691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a:xfrm>
            <a:off x="315685" y="1575168"/>
            <a:ext cx="11661321" cy="4509861"/>
          </a:xfrm>
        </p:spPr>
        <p:txBody>
          <a:bodyPr/>
          <a:lstStyle/>
          <a:p>
            <a:r>
              <a:rPr lang="fr-FR" dirty="0"/>
              <a:t>Tatouer une image (</a:t>
            </a:r>
            <a:r>
              <a:rPr lang="fr-FR" dirty="0" err="1"/>
              <a:t>watermarking</a:t>
            </a:r>
            <a:r>
              <a:rPr lang="fr-FR" dirty="0"/>
              <a:t> ou filigrane)</a:t>
            </a:r>
          </a:p>
          <a:p>
            <a:pPr lvl="1"/>
            <a:r>
              <a:rPr lang="fr-FR" dirty="0" err="1"/>
              <a:t>PicGhost</a:t>
            </a:r>
            <a:r>
              <a:rPr lang="fr-FR" dirty="0"/>
              <a:t>- </a:t>
            </a:r>
            <a:r>
              <a:rPr lang="fr-FR" dirty="0">
                <a:hlinkClick r:id="rId3"/>
              </a:rPr>
              <a:t>http://www.picghost.com/Default.aspx</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65</a:t>
            </a:fld>
            <a:endParaRPr lang="fr-FR"/>
          </a:p>
        </p:txBody>
      </p:sp>
      <p:pic>
        <p:nvPicPr>
          <p:cNvPr id="6" name="Image 5"/>
          <p:cNvPicPr>
            <a:picLocks noChangeAspect="1"/>
          </p:cNvPicPr>
          <p:nvPr/>
        </p:nvPicPr>
        <p:blipFill>
          <a:blip r:embed="rId4"/>
          <a:stretch>
            <a:fillRect/>
          </a:stretch>
        </p:blipFill>
        <p:spPr>
          <a:xfrm>
            <a:off x="1307534" y="2584703"/>
            <a:ext cx="3857265" cy="4093606"/>
          </a:xfrm>
          <a:prstGeom prst="rect">
            <a:avLst/>
          </a:prstGeom>
        </p:spPr>
      </p:pic>
      <p:sp>
        <p:nvSpPr>
          <p:cNvPr id="7" name="ZoneTexte 6"/>
          <p:cNvSpPr txBox="1"/>
          <p:nvPr/>
        </p:nvSpPr>
        <p:spPr>
          <a:xfrm>
            <a:off x="5979366" y="2584703"/>
            <a:ext cx="5677835" cy="3970318"/>
          </a:xfrm>
          <a:prstGeom prst="rect">
            <a:avLst/>
          </a:prstGeom>
          <a:noFill/>
        </p:spPr>
        <p:txBody>
          <a:bodyPr wrap="square" rtlCol="0">
            <a:spAutoFit/>
          </a:bodyPr>
          <a:lstStyle/>
          <a:p>
            <a:r>
              <a:rPr lang="fr-FR" b="1" dirty="0">
                <a:solidFill>
                  <a:schemeClr val="accent5"/>
                </a:solidFill>
                <a:latin typeface="Cracked Johnnie" panose="00000400000000000000" pitchFamily="2" charset="0"/>
                <a:ea typeface="Batang" panose="02030600000101010101" pitchFamily="18" charset="-127"/>
              </a:rPr>
              <a:t>Redimensionner et tatouer en une seule action jusqu’à </a:t>
            </a:r>
            <a:r>
              <a:rPr lang="fr-FR" b="1" dirty="0">
                <a:solidFill>
                  <a:schemeClr val="accent5"/>
                </a:solidFill>
                <a:latin typeface="Chinyen" panose="040B0600000000000000" pitchFamily="82" charset="0"/>
                <a:ea typeface="Batang" panose="02030600000101010101" pitchFamily="18" charset="-127"/>
              </a:rPr>
              <a:t>40</a:t>
            </a:r>
            <a:r>
              <a:rPr lang="fr-FR" b="1" dirty="0">
                <a:solidFill>
                  <a:schemeClr val="accent5"/>
                </a:solidFill>
                <a:latin typeface="Cracked Johnnie" panose="00000400000000000000" pitchFamily="2" charset="0"/>
                <a:ea typeface="Batang" panose="02030600000101010101" pitchFamily="18" charset="-127"/>
              </a:rPr>
              <a:t> photos</a:t>
            </a:r>
            <a:r>
              <a:rPr lang="fr-FR" b="1" dirty="0">
                <a:latin typeface="Cracked Johnnie" panose="00000400000000000000" pitchFamily="2" charset="0"/>
                <a:ea typeface="Batang" panose="02030600000101010101" pitchFamily="18" charset="-127"/>
              </a:rPr>
              <a:t/>
            </a:r>
            <a:br>
              <a:rPr lang="fr-FR" b="1" dirty="0">
                <a:latin typeface="Cracked Johnnie" panose="00000400000000000000" pitchFamily="2" charset="0"/>
                <a:ea typeface="Batang" panose="02030600000101010101" pitchFamily="18" charset="-127"/>
              </a:rPr>
            </a:br>
            <a:endParaRPr lang="fr-FR" b="1" dirty="0">
              <a:latin typeface="Cracked Johnnie" panose="00000400000000000000" pitchFamily="2" charset="0"/>
              <a:ea typeface="Batang" panose="02030600000101010101" pitchFamily="18" charset="-127"/>
            </a:endParaRPr>
          </a:p>
          <a:p>
            <a:pPr marL="285750" indent="-285750">
              <a:buFont typeface="Wingdings" panose="05000000000000000000" pitchFamily="2" charset="2"/>
              <a:buChar char="Ø"/>
            </a:pPr>
            <a:r>
              <a:rPr lang="fr-FR" b="1" dirty="0">
                <a:latin typeface="Batang" panose="02030600000101010101" pitchFamily="18" charset="-127"/>
                <a:ea typeface="Batang" panose="02030600000101010101" pitchFamily="18" charset="-127"/>
              </a:rPr>
              <a:t>Pas d’inscription,</a:t>
            </a:r>
          </a:p>
          <a:p>
            <a:pPr marL="285750" indent="-285750">
              <a:buFont typeface="Wingdings" panose="05000000000000000000" pitchFamily="2" charset="2"/>
              <a:buChar char="Ø"/>
            </a:pPr>
            <a:r>
              <a:rPr lang="fr-FR" b="1" dirty="0">
                <a:latin typeface="Batang" panose="02030600000101010101" pitchFamily="18" charset="-127"/>
                <a:ea typeface="Batang" panose="02030600000101010101" pitchFamily="18" charset="-127"/>
              </a:rPr>
              <a:t>Gratuit,</a:t>
            </a:r>
          </a:p>
          <a:p>
            <a:pPr marL="285750" indent="-285750">
              <a:buFont typeface="Wingdings" panose="05000000000000000000" pitchFamily="2" charset="2"/>
              <a:buChar char="Ø"/>
            </a:pPr>
            <a:r>
              <a:rPr lang="fr-FR" b="1" dirty="0">
                <a:latin typeface="Batang" panose="02030600000101010101" pitchFamily="18" charset="-127"/>
                <a:ea typeface="Batang" panose="02030600000101010101" pitchFamily="18" charset="-127"/>
              </a:rPr>
              <a:t>Affichage des conditions générales d’utilisation et de la politique de confidentialité,</a:t>
            </a:r>
          </a:p>
          <a:p>
            <a:pPr marL="285750" indent="-285750">
              <a:buFont typeface="Wingdings" panose="05000000000000000000" pitchFamily="2" charset="2"/>
              <a:buChar char="Ø"/>
            </a:pPr>
            <a:r>
              <a:rPr lang="fr-FR" b="1" dirty="0">
                <a:latin typeface="Batang" panose="02030600000101010101" pitchFamily="18" charset="-127"/>
                <a:ea typeface="Batang" panose="02030600000101010101" pitchFamily="18" charset="-127"/>
              </a:rPr>
              <a:t>Import à partir d’</a:t>
            </a:r>
            <a:r>
              <a:rPr lang="fr-FR" b="1" dirty="0" err="1">
                <a:latin typeface="Batang" panose="02030600000101010101" pitchFamily="18" charset="-127"/>
                <a:ea typeface="Batang" panose="02030600000101010101" pitchFamily="18" charset="-127"/>
              </a:rPr>
              <a:t>uploads</a:t>
            </a:r>
            <a:r>
              <a:rPr lang="fr-FR" b="1" dirty="0">
                <a:latin typeface="Batang" panose="02030600000101010101" pitchFamily="18" charset="-127"/>
                <a:ea typeface="Batang" panose="02030600000101010101" pitchFamily="18" charset="-127"/>
              </a:rPr>
              <a:t> du PC, de Facebook, Picasa et Flickr</a:t>
            </a:r>
          </a:p>
          <a:p>
            <a:pPr marL="285750" indent="-285750">
              <a:buFont typeface="Wingdings" panose="05000000000000000000" pitchFamily="2" charset="2"/>
              <a:buChar char="Ø"/>
            </a:pPr>
            <a:r>
              <a:rPr lang="fr-FR" b="1" dirty="0">
                <a:latin typeface="Batang" panose="02030600000101010101" pitchFamily="18" charset="-127"/>
                <a:ea typeface="Batang" panose="02030600000101010101" pitchFamily="18" charset="-127"/>
              </a:rPr>
              <a:t>Import et export par lots,</a:t>
            </a:r>
          </a:p>
          <a:p>
            <a:pPr marL="285750" indent="-285750">
              <a:buFont typeface="Wingdings" panose="05000000000000000000" pitchFamily="2" charset="2"/>
              <a:buChar char="Ø"/>
            </a:pPr>
            <a:r>
              <a:rPr lang="fr-FR" b="1" dirty="0">
                <a:latin typeface="Batang" panose="02030600000101010101" pitchFamily="18" charset="-127"/>
                <a:ea typeface="Batang" panose="02030600000101010101" pitchFamily="18" charset="-127"/>
              </a:rPr>
              <a:t>Export par téléchargement sur le PC, par transfert FTP ou sur Facebook, Picasa et Flickr.</a:t>
            </a:r>
          </a:p>
          <a:p>
            <a:pPr marL="285750" indent="-285750">
              <a:buFont typeface="Wingdings" panose="05000000000000000000" pitchFamily="2" charset="2"/>
              <a:buChar char="Ø"/>
            </a:pPr>
            <a:r>
              <a:rPr lang="fr-FR" b="1" dirty="0">
                <a:latin typeface="Batang" panose="02030600000101010101" pitchFamily="18" charset="-127"/>
                <a:ea typeface="Batang" panose="02030600000101010101" pitchFamily="18" charset="-127"/>
              </a:rPr>
              <a:t>Interface en Anglais.</a:t>
            </a:r>
          </a:p>
        </p:txBody>
      </p:sp>
    </p:spTree>
    <p:extLst>
      <p:ext uri="{BB962C8B-B14F-4D97-AF65-F5344CB8AC3E}">
        <p14:creationId xmlns:p14="http://schemas.microsoft.com/office/powerpoint/2010/main" val="2364270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790346" y="2454962"/>
            <a:ext cx="4723693" cy="4123020"/>
          </a:xfrm>
          <a:prstGeom prst="rect">
            <a:avLst/>
          </a:prstGeom>
        </p:spPr>
      </p:pic>
      <p:sp>
        <p:nvSpPr>
          <p:cNvPr id="2" name="Titre 1"/>
          <p:cNvSpPr>
            <a:spLocks noGrp="1"/>
          </p:cNvSpPr>
          <p:nvPr>
            <p:ph type="title"/>
          </p:nvPr>
        </p:nvSpPr>
        <p:spPr/>
        <p:txBody>
          <a:bodyPr>
            <a:noAutofit/>
          </a:bodyPr>
          <a:lstStyle/>
          <a:p>
            <a:r>
              <a:rPr lang="fr-FR" sz="2800" dirty="0"/>
              <a:t>Outils spécialisés</a:t>
            </a:r>
          </a:p>
        </p:txBody>
      </p:sp>
      <p:sp>
        <p:nvSpPr>
          <p:cNvPr id="3" name="Espace réservé du contenu 2"/>
          <p:cNvSpPr>
            <a:spLocks noGrp="1"/>
          </p:cNvSpPr>
          <p:nvPr>
            <p:ph idx="1"/>
          </p:nvPr>
        </p:nvSpPr>
        <p:spPr>
          <a:xfrm>
            <a:off x="315685" y="1613360"/>
            <a:ext cx="11661321" cy="4509861"/>
          </a:xfrm>
        </p:spPr>
        <p:txBody>
          <a:bodyPr/>
          <a:lstStyle/>
          <a:p>
            <a:r>
              <a:rPr lang="fr-FR" dirty="0"/>
              <a:t>Mettre en avant une zone spécifique d’une image</a:t>
            </a:r>
          </a:p>
          <a:p>
            <a:pPr lvl="1"/>
            <a:r>
              <a:rPr lang="fr-FR" dirty="0" err="1"/>
              <a:t>Tiltshiftmaker</a:t>
            </a:r>
            <a:r>
              <a:rPr lang="fr-FR" dirty="0"/>
              <a:t> - </a:t>
            </a:r>
            <a:r>
              <a:rPr lang="fr-FR" dirty="0">
                <a:hlinkClick r:id="rId4"/>
              </a:rPr>
              <a:t>https://tiltshiftmaker.com/</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66</a:t>
            </a:fld>
            <a:endParaRPr lang="fr-FR"/>
          </a:p>
        </p:txBody>
      </p:sp>
      <p:pic>
        <p:nvPicPr>
          <p:cNvPr id="7"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33487" y="2853186"/>
            <a:ext cx="92075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2770" y="2853186"/>
            <a:ext cx="925513"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7968735" y="2422567"/>
            <a:ext cx="4145897" cy="3970318"/>
          </a:xfrm>
          <a:prstGeom prst="rect">
            <a:avLst/>
          </a:prstGeom>
          <a:noFill/>
        </p:spPr>
        <p:txBody>
          <a:bodyPr wrap="square" rtlCol="0">
            <a:spAutoFit/>
          </a:bodyPr>
          <a:lstStyle/>
          <a:p>
            <a:r>
              <a:rPr lang="fr-FR" dirty="0">
                <a:solidFill>
                  <a:schemeClr val="accent5"/>
                </a:solidFill>
                <a:latin typeface="Cracked Johnnie" panose="00000400000000000000" pitchFamily="2" charset="0"/>
                <a:ea typeface="Batang" panose="02030600000101010101" pitchFamily="18" charset="-127"/>
              </a:rPr>
              <a:t>… en rendant floues les autres zones </a:t>
            </a:r>
          </a:p>
          <a:p>
            <a:pPr marL="285750" indent="-285750">
              <a:buClr>
                <a:schemeClr val="accent5"/>
              </a:buClr>
              <a:buSzPct val="120000"/>
              <a:buFont typeface="Wingdings 2" panose="05020102010507070707" pitchFamily="18" charset="2"/>
              <a:buChar char="&lt;"/>
            </a:pPr>
            <a:r>
              <a:rPr lang="fr-FR" dirty="0">
                <a:latin typeface="Batang" panose="02030600000101010101" pitchFamily="18" charset="-127"/>
                <a:ea typeface="Batang" panose="02030600000101010101" pitchFamily="18" charset="-127"/>
              </a:rPr>
              <a:t>Paramétrable,</a:t>
            </a:r>
          </a:p>
          <a:p>
            <a:pPr marL="285750" indent="-285750">
              <a:buClr>
                <a:schemeClr val="accent5"/>
              </a:buClr>
              <a:buSzPct val="120000"/>
              <a:buFont typeface="Wingdings 2" panose="05020102010507070707" pitchFamily="18" charset="2"/>
              <a:buChar char="&lt;"/>
            </a:pPr>
            <a:r>
              <a:rPr lang="fr-FR" dirty="0">
                <a:latin typeface="Batang" panose="02030600000101010101" pitchFamily="18" charset="-127"/>
                <a:ea typeface="Batang" panose="02030600000101010101" pitchFamily="18" charset="-127"/>
              </a:rPr>
              <a:t>Ne nécessite pas d’être identifié,</a:t>
            </a:r>
          </a:p>
          <a:p>
            <a:pPr marL="285750" indent="-285750">
              <a:buClr>
                <a:schemeClr val="accent5"/>
              </a:buClr>
              <a:buSzPct val="120000"/>
              <a:buFont typeface="Wingdings 2" panose="05020102010507070707" pitchFamily="18" charset="2"/>
              <a:buChar char="&lt;"/>
            </a:pPr>
            <a:r>
              <a:rPr lang="fr-FR" dirty="0">
                <a:latin typeface="Batang" panose="02030600000101010101" pitchFamily="18" charset="-127"/>
                <a:ea typeface="Batang" panose="02030600000101010101" pitchFamily="18" charset="-127"/>
              </a:rPr>
              <a:t>Affichage des conditions d’utilisation et de la politique de confidentialité,</a:t>
            </a:r>
          </a:p>
          <a:p>
            <a:pPr marL="285750" indent="-285750">
              <a:buClr>
                <a:schemeClr val="accent5"/>
              </a:buClr>
              <a:buSzPct val="120000"/>
              <a:buFont typeface="Wingdings 2" panose="05020102010507070707" pitchFamily="18" charset="2"/>
              <a:buChar char="&lt;"/>
            </a:pPr>
            <a:r>
              <a:rPr lang="fr-FR" dirty="0">
                <a:latin typeface="Batang" panose="02030600000101010101" pitchFamily="18" charset="-127"/>
                <a:ea typeface="Batang" panose="02030600000101010101" pitchFamily="18" charset="-127"/>
              </a:rPr>
              <a:t>Offres </a:t>
            </a:r>
            <a:r>
              <a:rPr lang="fr-FR" dirty="0" err="1">
                <a:latin typeface="Batang" panose="02030600000101010101" pitchFamily="18" charset="-127"/>
                <a:ea typeface="Batang" panose="02030600000101010101" pitchFamily="18" charset="-127"/>
              </a:rPr>
              <a:t>fremium</a:t>
            </a:r>
            <a:r>
              <a:rPr lang="fr-FR" dirty="0">
                <a:latin typeface="Batang" panose="02030600000101010101" pitchFamily="18" charset="-127"/>
                <a:ea typeface="Batang" panose="02030600000101010101" pitchFamily="18" charset="-127"/>
              </a:rPr>
              <a:t> et premium,</a:t>
            </a:r>
          </a:p>
          <a:p>
            <a:pPr marL="285750" indent="-285750">
              <a:buClr>
                <a:schemeClr val="accent5"/>
              </a:buClr>
              <a:buSzPct val="120000"/>
              <a:buFont typeface="Wingdings" panose="05000000000000000000" pitchFamily="2" charset="2"/>
              <a:buChar char="D"/>
            </a:pPr>
            <a:r>
              <a:rPr lang="fr-FR" dirty="0">
                <a:latin typeface="Batang" panose="02030600000101010101" pitchFamily="18" charset="-127"/>
                <a:ea typeface="Batang" panose="02030600000101010101" pitchFamily="18" charset="-127"/>
              </a:rPr>
              <a:t>Interface en Anglais,</a:t>
            </a:r>
          </a:p>
          <a:p>
            <a:pPr marL="285750" indent="-285750">
              <a:buClr>
                <a:schemeClr val="accent5"/>
              </a:buClr>
              <a:buSzPct val="120000"/>
              <a:buFont typeface="Wingdings" panose="05000000000000000000" pitchFamily="2" charset="2"/>
              <a:buChar char="D"/>
            </a:pPr>
            <a:r>
              <a:rPr lang="fr-FR" dirty="0">
                <a:latin typeface="Batang" panose="02030600000101010101" pitchFamily="18" charset="-127"/>
                <a:ea typeface="Batang" panose="02030600000101010101" pitchFamily="18" charset="-127"/>
              </a:rPr>
              <a:t>Outil inadapté à certaines images,</a:t>
            </a:r>
          </a:p>
          <a:p>
            <a:pPr marL="285750" indent="-285750">
              <a:buClr>
                <a:schemeClr val="accent5"/>
              </a:buClr>
              <a:buSzPct val="120000"/>
              <a:buFont typeface="Wingdings" panose="05000000000000000000" pitchFamily="2" charset="2"/>
              <a:buChar char="D"/>
            </a:pPr>
            <a:r>
              <a:rPr lang="fr-FR" dirty="0">
                <a:latin typeface="Batang" panose="02030600000101010101" pitchFamily="18" charset="-127"/>
                <a:ea typeface="Batang" panose="02030600000101010101" pitchFamily="18" charset="-127"/>
              </a:rPr>
              <a:t>Attention, l’authentification suppose l’adoption d’une formule payante !</a:t>
            </a:r>
          </a:p>
        </p:txBody>
      </p:sp>
    </p:spTree>
    <p:extLst>
      <p:ext uri="{BB962C8B-B14F-4D97-AF65-F5344CB8AC3E}">
        <p14:creationId xmlns:p14="http://schemas.microsoft.com/office/powerpoint/2010/main" val="1994316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a:xfrm>
            <a:off x="315685" y="1631440"/>
            <a:ext cx="11661321" cy="4509861"/>
          </a:xfrm>
        </p:spPr>
        <p:txBody>
          <a:bodyPr/>
          <a:lstStyle/>
          <a:p>
            <a:r>
              <a:rPr lang="fr-FR" dirty="0"/>
              <a:t>Transformer une photo en dessin</a:t>
            </a:r>
          </a:p>
          <a:p>
            <a:pPr lvl="1"/>
            <a:r>
              <a:rPr lang="fr-FR" dirty="0" err="1"/>
              <a:t>Frpicjoke</a:t>
            </a:r>
            <a:r>
              <a:rPr lang="fr-FR" dirty="0"/>
              <a:t> - </a:t>
            </a:r>
            <a:r>
              <a:rPr lang="fr-FR" dirty="0">
                <a:hlinkClick r:id="rId3"/>
              </a:rPr>
              <a:t>http://fr.picjoke.net/</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67</a:t>
            </a:fld>
            <a:endParaRPr lang="fr-F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0985" y="2216157"/>
            <a:ext cx="2928046" cy="427898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567" y="2216157"/>
            <a:ext cx="2753231" cy="1630717"/>
          </a:xfrm>
          <a:prstGeom prst="rect">
            <a:avLst/>
          </a:prstGeom>
        </p:spPr>
      </p:pic>
      <p:pic>
        <p:nvPicPr>
          <p:cNvPr id="8" name="Image 7"/>
          <p:cNvPicPr>
            <a:picLocks noChangeAspect="1"/>
          </p:cNvPicPr>
          <p:nvPr/>
        </p:nvPicPr>
        <p:blipFill>
          <a:blip r:embed="rId6"/>
          <a:stretch>
            <a:fillRect/>
          </a:stretch>
        </p:blipFill>
        <p:spPr>
          <a:xfrm>
            <a:off x="415789" y="2713300"/>
            <a:ext cx="4566382" cy="3846090"/>
          </a:xfrm>
          <a:prstGeom prst="rect">
            <a:avLst/>
          </a:prstGeom>
        </p:spPr>
      </p:pic>
      <p:sp>
        <p:nvSpPr>
          <p:cNvPr id="9" name="ZoneTexte 8"/>
          <p:cNvSpPr txBox="1"/>
          <p:nvPr/>
        </p:nvSpPr>
        <p:spPr>
          <a:xfrm>
            <a:off x="5295756" y="3817946"/>
            <a:ext cx="3254142" cy="3046988"/>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Interface en Français,</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Affichage de la politique de confidentialité,</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Nombreuses possibilités</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d’exports.</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Absence de modèle économique,</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Connexion non sécurisée pendant les</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transferts de fichiers.</a:t>
            </a:r>
          </a:p>
        </p:txBody>
      </p:sp>
      <p:pic>
        <p:nvPicPr>
          <p:cNvPr id="10" name="Image 9"/>
          <p:cNvPicPr>
            <a:picLocks noChangeAspect="1"/>
          </p:cNvPicPr>
          <p:nvPr/>
        </p:nvPicPr>
        <p:blipFill>
          <a:blip r:embed="rId7"/>
          <a:stretch>
            <a:fillRect/>
          </a:stretch>
        </p:blipFill>
        <p:spPr>
          <a:xfrm>
            <a:off x="7352" y="4422988"/>
            <a:ext cx="5383255" cy="1642349"/>
          </a:xfrm>
          <a:prstGeom prst="rect">
            <a:avLst/>
          </a:prstGeom>
          <a:ln w="38100">
            <a:solidFill>
              <a:schemeClr val="accent1"/>
            </a:solidFill>
          </a:ln>
        </p:spPr>
      </p:pic>
      <p:sp>
        <p:nvSpPr>
          <p:cNvPr id="11" name="Flèche gauche 10"/>
          <p:cNvSpPr/>
          <p:nvPr/>
        </p:nvSpPr>
        <p:spPr>
          <a:xfrm>
            <a:off x="4982171" y="5146886"/>
            <a:ext cx="363833" cy="1945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7469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a:xfrm>
            <a:off x="315685" y="1561100"/>
            <a:ext cx="11661321" cy="4509861"/>
          </a:xfrm>
        </p:spPr>
        <p:txBody>
          <a:bodyPr/>
          <a:lstStyle/>
          <a:p>
            <a:r>
              <a:rPr lang="fr-FR" dirty="0"/>
              <a:t>Flouter une partie d’une image</a:t>
            </a:r>
          </a:p>
          <a:p>
            <a:pPr lvl="1"/>
            <a:r>
              <a:rPr lang="fr-FR" dirty="0"/>
              <a:t>Imageblur.io - </a:t>
            </a:r>
            <a:r>
              <a:rPr lang="fr-FR" dirty="0">
                <a:hlinkClick r:id="rId3"/>
              </a:rPr>
              <a:t>https://imageblur.io/</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68</a:t>
            </a:fld>
            <a:endParaRPr lang="fr-FR"/>
          </a:p>
        </p:txBody>
      </p:sp>
      <p:sp>
        <p:nvSpPr>
          <p:cNvPr id="7" name="ZoneTexte 6"/>
          <p:cNvSpPr txBox="1"/>
          <p:nvPr/>
        </p:nvSpPr>
        <p:spPr>
          <a:xfrm>
            <a:off x="8342639" y="2251003"/>
            <a:ext cx="3254142" cy="3046988"/>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Ultra simple,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Les images travaillées ne sont pas sur les serveurs du service.</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Un seul type de floutage possible,</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Absence de modèle économique,</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CGU et politique de confidentialité non affichées.</a:t>
            </a:r>
          </a:p>
        </p:txBody>
      </p:sp>
      <p:pic>
        <p:nvPicPr>
          <p:cNvPr id="8" name="Image 7">
            <a:extLst>
              <a:ext uri="{FF2B5EF4-FFF2-40B4-BE49-F238E27FC236}">
                <a16:creationId xmlns:a16="http://schemas.microsoft.com/office/drawing/2014/main" xmlns="" id="{5680BE63-9EDA-429B-B4A2-0234323FDF37}"/>
              </a:ext>
            </a:extLst>
          </p:cNvPr>
          <p:cNvPicPr>
            <a:picLocks noChangeAspect="1"/>
          </p:cNvPicPr>
          <p:nvPr/>
        </p:nvPicPr>
        <p:blipFill>
          <a:blip r:embed="rId4"/>
          <a:stretch>
            <a:fillRect/>
          </a:stretch>
        </p:blipFill>
        <p:spPr>
          <a:xfrm>
            <a:off x="801858" y="2353378"/>
            <a:ext cx="7546805" cy="4187074"/>
          </a:xfrm>
          <a:prstGeom prst="rect">
            <a:avLst/>
          </a:prstGeom>
        </p:spPr>
      </p:pic>
      <p:sp>
        <p:nvSpPr>
          <p:cNvPr id="9" name="Rectangle 8">
            <a:extLst>
              <a:ext uri="{FF2B5EF4-FFF2-40B4-BE49-F238E27FC236}">
                <a16:creationId xmlns:a16="http://schemas.microsoft.com/office/drawing/2014/main" xmlns="" id="{98D03968-C590-48A5-BA84-172AB77BF326}"/>
              </a:ext>
            </a:extLst>
          </p:cNvPr>
          <p:cNvSpPr/>
          <p:nvPr/>
        </p:nvSpPr>
        <p:spPr>
          <a:xfrm>
            <a:off x="4430201" y="3854548"/>
            <a:ext cx="845184" cy="3938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xmlns="" id="{3FD8401F-D8FC-44B8-BB19-D9A57F51D694}"/>
              </a:ext>
            </a:extLst>
          </p:cNvPr>
          <p:cNvPicPr>
            <a:picLocks noChangeAspect="1"/>
          </p:cNvPicPr>
          <p:nvPr/>
        </p:nvPicPr>
        <p:blipFill>
          <a:blip r:embed="rId5"/>
          <a:stretch>
            <a:fillRect/>
          </a:stretch>
        </p:blipFill>
        <p:spPr>
          <a:xfrm>
            <a:off x="42184" y="3361381"/>
            <a:ext cx="2896594" cy="2867724"/>
          </a:xfrm>
          <a:prstGeom prst="rect">
            <a:avLst/>
          </a:prstGeom>
        </p:spPr>
      </p:pic>
    </p:spTree>
    <p:extLst>
      <p:ext uri="{BB962C8B-B14F-4D97-AF65-F5344CB8AC3E}">
        <p14:creationId xmlns:p14="http://schemas.microsoft.com/office/powerpoint/2010/main" val="14504397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p:txBody>
          <a:bodyPr/>
          <a:lstStyle/>
          <a:p>
            <a:r>
              <a:rPr lang="fr-FR" dirty="0"/>
              <a:t>Flouter une partie d’une image</a:t>
            </a:r>
          </a:p>
          <a:p>
            <a:pPr lvl="1"/>
            <a:r>
              <a:rPr lang="fr-FR" dirty="0" err="1"/>
              <a:t>Redacted</a:t>
            </a:r>
            <a:r>
              <a:rPr lang="fr-FR" dirty="0"/>
              <a:t> - </a:t>
            </a:r>
            <a:r>
              <a:rPr lang="fr-FR" dirty="0">
                <a:hlinkClick r:id="rId3"/>
              </a:rPr>
              <a:t>https://marky.space/redacted/#</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69</a:t>
            </a:fld>
            <a:endParaRPr lang="fr-FR"/>
          </a:p>
        </p:txBody>
      </p:sp>
      <p:sp>
        <p:nvSpPr>
          <p:cNvPr id="7" name="ZoneTexte 6"/>
          <p:cNvSpPr txBox="1"/>
          <p:nvPr/>
        </p:nvSpPr>
        <p:spPr>
          <a:xfrm>
            <a:off x="7564131" y="1127094"/>
            <a:ext cx="3254142" cy="5755422"/>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Trois types d’anonymisations possibles : par floutage, par pixellisation et par boîte noire, à chaque fois selon deux formes : rectangulaire ou ronde,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Les images ne sont pas travaillées sur les serveurs du service mais sur le poste client. Il est donc possible de continuer à la travailler hors connexion tant que la session du navigateur n’est pas interrompue.</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Impossibilité de faire pivoter les sélections,</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Absence de modèle économique,</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CGU et politique de confidentialité non affichées.</a:t>
            </a:r>
          </a:p>
        </p:txBody>
      </p:sp>
      <p:pic>
        <p:nvPicPr>
          <p:cNvPr id="9" name="Image 8">
            <a:extLst>
              <a:ext uri="{FF2B5EF4-FFF2-40B4-BE49-F238E27FC236}">
                <a16:creationId xmlns:a16="http://schemas.microsoft.com/office/drawing/2014/main" xmlns="" id="{CC2FD313-BE55-44C3-A30A-9DDFC054F3E4}"/>
              </a:ext>
            </a:extLst>
          </p:cNvPr>
          <p:cNvPicPr>
            <a:picLocks noChangeAspect="1"/>
          </p:cNvPicPr>
          <p:nvPr/>
        </p:nvPicPr>
        <p:blipFill>
          <a:blip r:embed="rId4"/>
          <a:stretch>
            <a:fillRect/>
          </a:stretch>
        </p:blipFill>
        <p:spPr>
          <a:xfrm>
            <a:off x="162284" y="2769509"/>
            <a:ext cx="7406128" cy="3307139"/>
          </a:xfrm>
          <a:prstGeom prst="rect">
            <a:avLst/>
          </a:prstGeom>
        </p:spPr>
      </p:pic>
    </p:spTree>
    <p:extLst>
      <p:ext uri="{BB962C8B-B14F-4D97-AF65-F5344CB8AC3E}">
        <p14:creationId xmlns:p14="http://schemas.microsoft.com/office/powerpoint/2010/main" val="2456527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79710"/>
            <a:ext cx="10273657" cy="731103"/>
          </a:xfrm>
        </p:spPr>
        <p:txBody>
          <a:bodyPr>
            <a:normAutofit/>
          </a:bodyPr>
          <a:lstStyle/>
          <a:p>
            <a:r>
              <a:rPr lang="fr-FR" sz="3200" dirty="0"/>
              <a:t>Programme</a:t>
            </a:r>
          </a:p>
        </p:txBody>
      </p:sp>
      <p:sp>
        <p:nvSpPr>
          <p:cNvPr id="3" name="Espace réservé du contenu 2"/>
          <p:cNvSpPr>
            <a:spLocks noGrp="1"/>
          </p:cNvSpPr>
          <p:nvPr>
            <p:ph idx="1"/>
          </p:nvPr>
        </p:nvSpPr>
        <p:spPr>
          <a:xfrm>
            <a:off x="315685" y="1517145"/>
            <a:ext cx="11661321" cy="5090134"/>
          </a:xfrm>
        </p:spPr>
        <p:txBody>
          <a:bodyPr>
            <a:normAutofit/>
          </a:bodyPr>
          <a:lstStyle/>
          <a:p>
            <a:r>
              <a:rPr lang="fr-FR" dirty="0"/>
              <a:t>Introduction au son</a:t>
            </a:r>
          </a:p>
          <a:p>
            <a:pPr lvl="1"/>
            <a:r>
              <a:rPr lang="fr-FR" dirty="0"/>
              <a:t>Qu’est-ce qu’un son ?</a:t>
            </a:r>
          </a:p>
          <a:p>
            <a:pPr lvl="1"/>
            <a:r>
              <a:rPr lang="fr-FR" dirty="0"/>
              <a:t>Représentation du son</a:t>
            </a:r>
          </a:p>
          <a:p>
            <a:pPr lvl="1"/>
            <a:r>
              <a:rPr lang="fr-FR" dirty="0"/>
              <a:t>Caractérisation d’un son</a:t>
            </a:r>
          </a:p>
          <a:p>
            <a:pPr lvl="1"/>
            <a:r>
              <a:rPr lang="fr-FR" dirty="0"/>
              <a:t>A quelle vitesse se déplace le son ?</a:t>
            </a:r>
          </a:p>
          <a:p>
            <a:pPr lvl="1"/>
            <a:r>
              <a:rPr lang="fr-FR" dirty="0"/>
              <a:t>Quel est le spectre sonore audible par l’ouïe humaine ?</a:t>
            </a:r>
          </a:p>
          <a:p>
            <a:r>
              <a:rPr lang="fr-FR" dirty="0"/>
              <a:t>Quelques notions de base sur le son numérique</a:t>
            </a:r>
          </a:p>
          <a:p>
            <a:pPr lvl="1"/>
            <a:r>
              <a:rPr lang="fr-FR" dirty="0"/>
              <a:t>Les formats de fichiers</a:t>
            </a:r>
          </a:p>
          <a:p>
            <a:pPr lvl="1"/>
            <a:r>
              <a:rPr lang="fr-FR" dirty="0"/>
              <a:t>Les codecs</a:t>
            </a:r>
          </a:p>
          <a:p>
            <a:pPr marL="457200" lvl="1" indent="0">
              <a:buNone/>
            </a:pPr>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7</a:t>
            </a:fld>
            <a:endParaRPr lang="fr-FR"/>
          </a:p>
        </p:txBody>
      </p:sp>
    </p:spTree>
    <p:extLst>
      <p:ext uri="{BB962C8B-B14F-4D97-AF65-F5344CB8AC3E}">
        <p14:creationId xmlns:p14="http://schemas.microsoft.com/office/powerpoint/2010/main" val="689191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p:txBody>
          <a:bodyPr/>
          <a:lstStyle/>
          <a:p>
            <a:r>
              <a:rPr lang="fr-FR" dirty="0"/>
              <a:t>Flouter une partie d’une image</a:t>
            </a:r>
          </a:p>
          <a:p>
            <a:pPr lvl="1"/>
            <a:r>
              <a:rPr lang="fr-FR" dirty="0" err="1"/>
              <a:t>Facepixelizer</a:t>
            </a:r>
            <a:r>
              <a:rPr lang="fr-FR" dirty="0"/>
              <a:t> - </a:t>
            </a:r>
            <a:r>
              <a:rPr lang="fr-FR" dirty="0">
                <a:hlinkClick r:id="rId3"/>
              </a:rPr>
              <a:t>https://www.facepixelizer.com/</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70</a:t>
            </a:fld>
            <a:endParaRPr lang="fr-FR"/>
          </a:p>
        </p:txBody>
      </p:sp>
      <p:pic>
        <p:nvPicPr>
          <p:cNvPr id="6" name="Image 5"/>
          <p:cNvPicPr>
            <a:picLocks noChangeAspect="1"/>
          </p:cNvPicPr>
          <p:nvPr/>
        </p:nvPicPr>
        <p:blipFill>
          <a:blip r:embed="rId4"/>
          <a:stretch>
            <a:fillRect/>
          </a:stretch>
        </p:blipFill>
        <p:spPr>
          <a:xfrm>
            <a:off x="1814732" y="2708372"/>
            <a:ext cx="4078760" cy="3911667"/>
          </a:xfrm>
          <a:prstGeom prst="rect">
            <a:avLst/>
          </a:prstGeom>
        </p:spPr>
      </p:pic>
      <p:sp>
        <p:nvSpPr>
          <p:cNvPr id="7" name="ZoneTexte 6"/>
          <p:cNvSpPr txBox="1"/>
          <p:nvPr/>
        </p:nvSpPr>
        <p:spPr>
          <a:xfrm>
            <a:off x="6888886" y="2767363"/>
            <a:ext cx="3254142" cy="3539430"/>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Permet aussi de flouter des éléments confidentiels d’une image autres qu’un visage,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Très documenté,</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Les images travaillées ne transitent pas par le réseau (elles restent sur le poste de l’utilisateur).</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Absence de modèle économique,</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CGU et politique de confidentialité non affichées.</a:t>
            </a:r>
          </a:p>
        </p:txBody>
      </p:sp>
    </p:spTree>
    <p:extLst>
      <p:ext uri="{BB962C8B-B14F-4D97-AF65-F5344CB8AC3E}">
        <p14:creationId xmlns:p14="http://schemas.microsoft.com/office/powerpoint/2010/main" val="2886152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185494" y="2310063"/>
            <a:ext cx="6687927" cy="3673276"/>
          </a:xfrm>
          <a:prstGeom prst="rect">
            <a:avLst/>
          </a:prstGeom>
        </p:spPr>
      </p:pic>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a:xfrm>
            <a:off x="315685" y="1575168"/>
            <a:ext cx="11661321" cy="4509861"/>
          </a:xfrm>
        </p:spPr>
        <p:txBody>
          <a:bodyPr/>
          <a:lstStyle/>
          <a:p>
            <a:r>
              <a:rPr lang="fr-FR" dirty="0"/>
              <a:t> Reconnaître une typographie dans une image</a:t>
            </a:r>
          </a:p>
          <a:p>
            <a:pPr lvl="1"/>
            <a:r>
              <a:rPr lang="fr-FR" dirty="0" err="1"/>
              <a:t>What</a:t>
            </a:r>
            <a:r>
              <a:rPr lang="fr-FR" dirty="0"/>
              <a:t> Font Is - </a:t>
            </a:r>
            <a:r>
              <a:rPr lang="fr-FR" sz="1800" dirty="0">
                <a:hlinkClick r:id="rId4"/>
              </a:rPr>
              <a:t>https://www.whatfontis.com/</a:t>
            </a:r>
            <a:r>
              <a:rPr lang="fr-FR" sz="1800" dirty="0"/>
              <a:t> </a:t>
            </a:r>
          </a:p>
          <a:p>
            <a:pPr marL="0" indent="0">
              <a:buNone/>
            </a:pPr>
            <a:endParaRPr lang="fr-FR" dirty="0"/>
          </a:p>
          <a:p>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71</a:t>
            </a:fld>
            <a:endParaRPr lang="fr-FR"/>
          </a:p>
        </p:txBody>
      </p:sp>
      <p:sp>
        <p:nvSpPr>
          <p:cNvPr id="7" name="ZoneTexte 6"/>
          <p:cNvSpPr txBox="1"/>
          <p:nvPr/>
        </p:nvSpPr>
        <p:spPr>
          <a:xfrm>
            <a:off x="6146345" y="2292886"/>
            <a:ext cx="5856376" cy="2308324"/>
          </a:xfrm>
          <a:prstGeom prst="rect">
            <a:avLst/>
          </a:prstGeom>
          <a:solidFill>
            <a:schemeClr val="accent1">
              <a:alpha val="35000"/>
            </a:schemeClr>
          </a:solidFill>
        </p:spPr>
        <p:txBody>
          <a:bodyPr wrap="square" rtlCol="0">
            <a:spAutoFit/>
          </a:bodyPr>
          <a:lstStyle/>
          <a:p>
            <a:pPr>
              <a:buClr>
                <a:schemeClr val="accent5"/>
              </a:buClr>
              <a:buSzPct val="120000"/>
            </a:pPr>
            <a:r>
              <a:rPr lang="fr-FR" b="1" dirty="0">
                <a:solidFill>
                  <a:schemeClr val="accent5"/>
                </a:solidFill>
                <a:latin typeface="Cracked Johnnie" panose="00000400000000000000" pitchFamily="2" charset="0"/>
                <a:ea typeface="Batang" panose="02030600000101010101" pitchFamily="18" charset="-127"/>
              </a:rPr>
              <a:t>Outil gratuit et sans inscription </a:t>
            </a:r>
            <a:r>
              <a:rPr lang="fr-FR" b="1" dirty="0">
                <a:latin typeface="Batang" panose="02030600000101010101" pitchFamily="18" charset="-127"/>
                <a:ea typeface="Batang" panose="02030600000101010101" pitchFamily="18" charset="-127"/>
              </a:rPr>
              <a:t>Possibilité d’uploader un fichier depuis l’ordinateur ou à partir du Web de très grandes dimensions,</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Processus simple</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Les résultats affichés sont nombreux,</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Degré de précision très perfectible</a:t>
            </a:r>
          </a:p>
          <a:p>
            <a:pPr>
              <a:buClr>
                <a:schemeClr val="accent5"/>
              </a:buClr>
              <a:buSzPct val="120000"/>
            </a:pPr>
            <a:r>
              <a:rPr lang="fr-FR" b="1" dirty="0">
                <a:solidFill>
                  <a:schemeClr val="accent1"/>
                </a:solidFill>
                <a:latin typeface="Batang" panose="02030600000101010101" pitchFamily="18" charset="-127"/>
                <a:ea typeface="Batang" panose="02030600000101010101" pitchFamily="18" charset="-127"/>
                <a:sym typeface="Webdings" panose="05030102010509060703" pitchFamily="18" charset="2"/>
              </a:rPr>
              <a:t> </a:t>
            </a:r>
            <a:r>
              <a:rPr lang="fr-FR" b="1" dirty="0">
                <a:latin typeface="Batang" panose="02030600000101010101" pitchFamily="18" charset="-127"/>
                <a:ea typeface="Batang" panose="02030600000101010101" pitchFamily="18" charset="-127"/>
              </a:rPr>
              <a:t>Attention à ne pas utiliser des images qui pixellisent (PNG plutôt que JPG).</a:t>
            </a:r>
          </a:p>
        </p:txBody>
      </p:sp>
      <p:pic>
        <p:nvPicPr>
          <p:cNvPr id="9" name="Image 8"/>
          <p:cNvPicPr>
            <a:picLocks noChangeAspect="1"/>
          </p:cNvPicPr>
          <p:nvPr/>
        </p:nvPicPr>
        <p:blipFill>
          <a:blip r:embed="rId5"/>
          <a:stretch>
            <a:fillRect/>
          </a:stretch>
        </p:blipFill>
        <p:spPr>
          <a:xfrm>
            <a:off x="6308658" y="4584032"/>
            <a:ext cx="994220" cy="2093668"/>
          </a:xfrm>
          <a:prstGeom prst="rect">
            <a:avLst/>
          </a:prstGeom>
        </p:spPr>
      </p:pic>
      <p:sp>
        <p:nvSpPr>
          <p:cNvPr id="10" name="ZoneTexte 9"/>
          <p:cNvSpPr txBox="1"/>
          <p:nvPr/>
        </p:nvSpPr>
        <p:spPr>
          <a:xfrm>
            <a:off x="1347537" y="3281598"/>
            <a:ext cx="688009" cy="769441"/>
          </a:xfrm>
          <a:prstGeom prst="rect">
            <a:avLst/>
          </a:prstGeom>
          <a:noFill/>
        </p:spPr>
        <p:txBody>
          <a:bodyPr wrap="none" rtlCol="0">
            <a:spAutoFit/>
          </a:bodyPr>
          <a:lstStyle/>
          <a:p>
            <a:r>
              <a:rPr lang="fr-FR" sz="4400" dirty="0">
                <a:solidFill>
                  <a:schemeClr val="accent1"/>
                </a:solidFill>
                <a:sym typeface="Wingdings 2" panose="05020102010507070707" pitchFamily="18" charset="2"/>
              </a:rPr>
              <a:t></a:t>
            </a:r>
            <a:endParaRPr lang="fr-FR" sz="4400" dirty="0">
              <a:solidFill>
                <a:schemeClr val="accent1"/>
              </a:solidFill>
            </a:endParaRPr>
          </a:p>
        </p:txBody>
      </p:sp>
      <p:sp>
        <p:nvSpPr>
          <p:cNvPr id="11" name="ZoneTexte 10"/>
          <p:cNvSpPr txBox="1"/>
          <p:nvPr/>
        </p:nvSpPr>
        <p:spPr>
          <a:xfrm>
            <a:off x="5802340" y="5027779"/>
            <a:ext cx="688009" cy="769441"/>
          </a:xfrm>
          <a:prstGeom prst="rect">
            <a:avLst/>
          </a:prstGeom>
          <a:noFill/>
        </p:spPr>
        <p:txBody>
          <a:bodyPr wrap="none" rtlCol="0">
            <a:spAutoFit/>
          </a:bodyPr>
          <a:lstStyle/>
          <a:p>
            <a:r>
              <a:rPr lang="fr-FR" sz="4400" dirty="0">
                <a:solidFill>
                  <a:schemeClr val="accent1"/>
                </a:solidFill>
                <a:sym typeface="Wingdings 2" panose="05020102010507070707" pitchFamily="18" charset="2"/>
              </a:rPr>
              <a:t></a:t>
            </a:r>
            <a:endParaRPr lang="fr-FR" sz="4400" dirty="0">
              <a:solidFill>
                <a:schemeClr val="accent1"/>
              </a:solidFill>
            </a:endParaRPr>
          </a:p>
        </p:txBody>
      </p:sp>
      <p:pic>
        <p:nvPicPr>
          <p:cNvPr id="12" name="Image 11"/>
          <p:cNvPicPr>
            <a:picLocks noChangeAspect="1"/>
          </p:cNvPicPr>
          <p:nvPr/>
        </p:nvPicPr>
        <p:blipFill>
          <a:blip r:embed="rId6"/>
          <a:stretch>
            <a:fillRect/>
          </a:stretch>
        </p:blipFill>
        <p:spPr>
          <a:xfrm>
            <a:off x="7379739" y="4998018"/>
            <a:ext cx="4054273" cy="675087"/>
          </a:xfrm>
          <a:prstGeom prst="rect">
            <a:avLst/>
          </a:prstGeom>
        </p:spPr>
      </p:pic>
      <p:sp>
        <p:nvSpPr>
          <p:cNvPr id="14" name="ZoneTexte 13"/>
          <p:cNvSpPr txBox="1"/>
          <p:nvPr/>
        </p:nvSpPr>
        <p:spPr>
          <a:xfrm>
            <a:off x="9585110" y="5246145"/>
            <a:ext cx="688009" cy="769441"/>
          </a:xfrm>
          <a:prstGeom prst="rect">
            <a:avLst/>
          </a:prstGeom>
          <a:noFill/>
        </p:spPr>
        <p:txBody>
          <a:bodyPr wrap="none" rtlCol="0">
            <a:spAutoFit/>
          </a:bodyPr>
          <a:lstStyle/>
          <a:p>
            <a:r>
              <a:rPr lang="fr-FR" sz="4400" dirty="0">
                <a:solidFill>
                  <a:schemeClr val="accent1"/>
                </a:solidFill>
                <a:sym typeface="Wingdings 2" panose="05020102010507070707" pitchFamily="18" charset="2"/>
              </a:rPr>
              <a:t></a:t>
            </a:r>
            <a:endParaRPr lang="fr-FR" sz="4400" dirty="0">
              <a:solidFill>
                <a:schemeClr val="accent1"/>
              </a:solidFill>
            </a:endParaRPr>
          </a:p>
        </p:txBody>
      </p:sp>
    </p:spTree>
    <p:extLst>
      <p:ext uri="{BB962C8B-B14F-4D97-AF65-F5344CB8AC3E}">
        <p14:creationId xmlns:p14="http://schemas.microsoft.com/office/powerpoint/2010/main" val="2846741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p:txBody>
          <a:bodyPr/>
          <a:lstStyle/>
          <a:p>
            <a:r>
              <a:rPr lang="fr-FR" dirty="0"/>
              <a:t> Reconnaître une typographie dans une image</a:t>
            </a:r>
          </a:p>
          <a:p>
            <a:pPr lvl="1"/>
            <a:r>
              <a:rPr lang="fr-FR" dirty="0" err="1"/>
              <a:t>Fontedge</a:t>
            </a:r>
            <a:r>
              <a:rPr lang="fr-FR" dirty="0"/>
              <a:t> - </a:t>
            </a:r>
            <a:r>
              <a:rPr lang="fr-FR" dirty="0">
                <a:hlinkClick r:id="rId3"/>
              </a:rPr>
              <a:t>http://fontedge.signumart.com/</a:t>
            </a:r>
            <a:r>
              <a:rPr lang="fr-FR" dirty="0"/>
              <a:t> </a:t>
            </a:r>
          </a:p>
          <a:p>
            <a:pPr marL="0" indent="0">
              <a:buNone/>
            </a:pPr>
            <a:endParaRPr lang="fr-FR" dirty="0"/>
          </a:p>
          <a:p>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72</a:t>
            </a:fld>
            <a:endParaRPr lang="fr-FR"/>
          </a:p>
        </p:txBody>
      </p:sp>
      <p:pic>
        <p:nvPicPr>
          <p:cNvPr id="6" name="Image 5"/>
          <p:cNvPicPr>
            <a:picLocks noChangeAspect="1"/>
          </p:cNvPicPr>
          <p:nvPr/>
        </p:nvPicPr>
        <p:blipFill>
          <a:blip r:embed="rId4"/>
          <a:stretch>
            <a:fillRect/>
          </a:stretch>
        </p:blipFill>
        <p:spPr>
          <a:xfrm>
            <a:off x="1358589" y="2585586"/>
            <a:ext cx="6047046" cy="3909552"/>
          </a:xfrm>
          <a:prstGeom prst="rect">
            <a:avLst/>
          </a:prstGeom>
        </p:spPr>
      </p:pic>
      <p:sp>
        <p:nvSpPr>
          <p:cNvPr id="7" name="ZoneTexte 6"/>
          <p:cNvSpPr txBox="1"/>
          <p:nvPr/>
        </p:nvSpPr>
        <p:spPr>
          <a:xfrm>
            <a:off x="3418450" y="2866946"/>
            <a:ext cx="8688748" cy="2862322"/>
          </a:xfrm>
          <a:prstGeom prst="rect">
            <a:avLst/>
          </a:prstGeom>
          <a:noFill/>
        </p:spPr>
        <p:txBody>
          <a:bodyPr wrap="square" rtlCol="0">
            <a:spAutoFit/>
          </a:bodyPr>
          <a:lstStyle/>
          <a:p>
            <a:pPr>
              <a:buClr>
                <a:schemeClr val="accent5"/>
              </a:buClr>
              <a:buSzPct val="120000"/>
            </a:pPr>
            <a:r>
              <a:rPr lang="fr-FR" b="1" dirty="0">
                <a:solidFill>
                  <a:schemeClr val="accent5"/>
                </a:solidFill>
                <a:latin typeface="Cracked Johnnie" panose="00000400000000000000" pitchFamily="2" charset="0"/>
                <a:ea typeface="Batang" panose="02030600000101010101" pitchFamily="18" charset="-127"/>
              </a:rPr>
              <a:t>Outil gratuit et sans inscription développé par un fournisseur en ligne de typographies,</a:t>
            </a:r>
            <a:br>
              <a:rPr lang="fr-FR" b="1" dirty="0">
                <a:solidFill>
                  <a:schemeClr val="accent5"/>
                </a:solidFill>
                <a:latin typeface="Cracked Johnnie" panose="00000400000000000000" pitchFamily="2" charset="0"/>
                <a:ea typeface="Batang" panose="02030600000101010101" pitchFamily="18" charset="-127"/>
              </a:rPr>
            </a:br>
            <a:r>
              <a:rPr lang="fr-FR" b="1" dirty="0" err="1">
                <a:solidFill>
                  <a:schemeClr val="accent5"/>
                </a:solidFill>
                <a:latin typeface="Cracked Johnnie" panose="00000400000000000000" pitchFamily="2" charset="0"/>
                <a:ea typeface="Batang" panose="02030600000101010101" pitchFamily="18" charset="-127"/>
              </a:rPr>
              <a:t>Sigmun</a:t>
            </a:r>
            <a:r>
              <a:rPr lang="fr-FR" b="1" dirty="0">
                <a:solidFill>
                  <a:schemeClr val="accent5"/>
                </a:solidFill>
                <a:latin typeface="Cracked Johnnie" panose="00000400000000000000" pitchFamily="2" charset="0"/>
                <a:ea typeface="Batang" panose="02030600000101010101" pitchFamily="18" charset="-127"/>
              </a:rPr>
              <a:t> Art, qui possède donc un modèle économique …</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Possibilité d’uploader un fichier depuis l’ordinateur ou à </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partir du Web,</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Le processus est bien expliqué même si l’interface est en</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Anglais.</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Ne fonctionne que sur des images dont la taille des</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caractères est d’au moins 60 px,</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Attention à ne pas utiliser des images qui pixellisent (PNG</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plutôt que JPG).</a:t>
            </a:r>
          </a:p>
        </p:txBody>
      </p:sp>
    </p:spTree>
    <p:extLst>
      <p:ext uri="{BB962C8B-B14F-4D97-AF65-F5344CB8AC3E}">
        <p14:creationId xmlns:p14="http://schemas.microsoft.com/office/powerpoint/2010/main" val="2021900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p:txBody>
          <a:bodyPr/>
          <a:lstStyle/>
          <a:p>
            <a:r>
              <a:rPr lang="fr-FR" dirty="0"/>
              <a:t>Reconnaître une typographie dans une image</a:t>
            </a:r>
          </a:p>
          <a:p>
            <a:pPr lvl="1"/>
            <a:r>
              <a:rPr lang="fr-FR" dirty="0"/>
              <a:t>Autres services similaires</a:t>
            </a:r>
          </a:p>
          <a:p>
            <a:pPr lvl="2"/>
            <a:r>
              <a:rPr lang="fr-FR" dirty="0" err="1"/>
              <a:t>WhatTheFont</a:t>
            </a:r>
            <a:r>
              <a:rPr lang="fr-FR" dirty="0"/>
              <a:t> - </a:t>
            </a:r>
            <a:r>
              <a:rPr lang="fr-FR" dirty="0">
                <a:hlinkClick r:id="rId3"/>
              </a:rPr>
              <a:t>https://www.myfonts.com/WhatTheFont/</a:t>
            </a:r>
            <a:r>
              <a:rPr lang="fr-FR" dirty="0"/>
              <a:t>    </a:t>
            </a:r>
          </a:p>
          <a:p>
            <a:pPr lvl="2"/>
            <a:r>
              <a:rPr lang="fr-FR" dirty="0" err="1"/>
              <a:t>Matcherator</a:t>
            </a:r>
            <a:r>
              <a:rPr lang="fr-FR" dirty="0"/>
              <a:t> -  </a:t>
            </a:r>
            <a:r>
              <a:rPr lang="fr-FR" dirty="0">
                <a:hlinkClick r:id="rId4"/>
              </a:rPr>
              <a:t>https://www.fontspring.com/matcherator</a:t>
            </a:r>
            <a:r>
              <a:rPr lang="fr-FR" dirty="0"/>
              <a:t> </a:t>
            </a:r>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73</a:t>
            </a:fld>
            <a:endParaRPr lang="fr-FR"/>
          </a:p>
        </p:txBody>
      </p:sp>
      <p:pic>
        <p:nvPicPr>
          <p:cNvPr id="7" name="Graphique 6">
            <a:extLst>
              <a:ext uri="{FF2B5EF4-FFF2-40B4-BE49-F238E27FC236}">
                <a16:creationId xmlns:a16="http://schemas.microsoft.com/office/drawing/2014/main" xmlns="" id="{3DFDF217-1349-4B24-9193-BE8E5247F1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74685" y="2497663"/>
            <a:ext cx="447675" cy="447675"/>
          </a:xfrm>
          <a:prstGeom prst="rect">
            <a:avLst/>
          </a:prstGeom>
        </p:spPr>
      </p:pic>
    </p:spTree>
    <p:extLst>
      <p:ext uri="{BB962C8B-B14F-4D97-AF65-F5344CB8AC3E}">
        <p14:creationId xmlns:p14="http://schemas.microsoft.com/office/powerpoint/2010/main" val="2933653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p:txBody>
          <a:bodyPr/>
          <a:lstStyle/>
          <a:p>
            <a:r>
              <a:rPr lang="fr-FR" dirty="0"/>
              <a:t>Reconnaître une typographie d’une page Web</a:t>
            </a:r>
          </a:p>
          <a:p>
            <a:pPr lvl="1"/>
            <a:r>
              <a:rPr lang="fr-FR" dirty="0"/>
              <a:t>Extensions aux navigateurs</a:t>
            </a:r>
          </a:p>
          <a:p>
            <a:pPr lvl="2"/>
            <a:r>
              <a:rPr lang="fr-FR" dirty="0" err="1"/>
              <a:t>FontFace</a:t>
            </a:r>
            <a:r>
              <a:rPr lang="fr-FR" dirty="0"/>
              <a:t> Ninja - </a:t>
            </a:r>
            <a:r>
              <a:rPr lang="fr-FR" dirty="0">
                <a:hlinkClick r:id="rId3"/>
              </a:rPr>
              <a:t>https://fontface.ninja/</a:t>
            </a:r>
            <a:endParaRPr lang="fr-FR" dirty="0"/>
          </a:p>
          <a:p>
            <a:pPr marL="914400" lvl="2" indent="0">
              <a:buNone/>
            </a:pPr>
            <a:r>
              <a:rPr lang="fr-FR" dirty="0">
                <a:latin typeface="Roboto" panose="02000000000000000000" pitchFamily="2" charset="0"/>
                <a:ea typeface="Roboto" panose="02000000000000000000" pitchFamily="2" charset="0"/>
              </a:rPr>
              <a:t>Existe pour Firefox et Google Chrome </a:t>
            </a:r>
          </a:p>
          <a:p>
            <a:pPr marL="457200" lvl="1" indent="0">
              <a:buNone/>
            </a:pP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74</a:t>
            </a:fld>
            <a:endParaRPr lang="fr-FR"/>
          </a:p>
        </p:txBody>
      </p:sp>
      <p:pic>
        <p:nvPicPr>
          <p:cNvPr id="5" name="Image 4"/>
          <p:cNvPicPr>
            <a:picLocks noChangeAspect="1"/>
          </p:cNvPicPr>
          <p:nvPr/>
        </p:nvPicPr>
        <p:blipFill>
          <a:blip r:embed="rId4"/>
          <a:stretch>
            <a:fillRect/>
          </a:stretch>
        </p:blipFill>
        <p:spPr>
          <a:xfrm>
            <a:off x="5101908" y="3691536"/>
            <a:ext cx="6461466" cy="1358798"/>
          </a:xfrm>
          <a:prstGeom prst="rect">
            <a:avLst/>
          </a:prstGeom>
        </p:spPr>
      </p:pic>
      <p:pic>
        <p:nvPicPr>
          <p:cNvPr id="7" name="Image 6"/>
          <p:cNvPicPr>
            <a:picLocks noChangeAspect="1"/>
          </p:cNvPicPr>
          <p:nvPr/>
        </p:nvPicPr>
        <p:blipFill>
          <a:blip r:embed="rId5"/>
          <a:stretch>
            <a:fillRect/>
          </a:stretch>
        </p:blipFill>
        <p:spPr>
          <a:xfrm>
            <a:off x="938415" y="3375560"/>
            <a:ext cx="2899609" cy="1674774"/>
          </a:xfrm>
          <a:prstGeom prst="rect">
            <a:avLst/>
          </a:prstGeom>
        </p:spPr>
      </p:pic>
      <p:pic>
        <p:nvPicPr>
          <p:cNvPr id="8" name="Image 7"/>
          <p:cNvPicPr>
            <a:picLocks noChangeAspect="1"/>
          </p:cNvPicPr>
          <p:nvPr/>
        </p:nvPicPr>
        <p:blipFill>
          <a:blip r:embed="rId6"/>
          <a:stretch>
            <a:fillRect/>
          </a:stretch>
        </p:blipFill>
        <p:spPr>
          <a:xfrm>
            <a:off x="938415" y="5291627"/>
            <a:ext cx="6732614" cy="1102898"/>
          </a:xfrm>
          <a:prstGeom prst="rect">
            <a:avLst/>
          </a:prstGeom>
        </p:spPr>
      </p:pic>
    </p:spTree>
    <p:extLst>
      <p:ext uri="{BB962C8B-B14F-4D97-AF65-F5344CB8AC3E}">
        <p14:creationId xmlns:p14="http://schemas.microsoft.com/office/powerpoint/2010/main" val="13686999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979710"/>
            <a:ext cx="10406392" cy="841602"/>
          </a:xfrm>
        </p:spPr>
        <p:txBody>
          <a:bodyPr>
            <a:normAutofit/>
          </a:bodyPr>
          <a:lstStyle/>
          <a:p>
            <a:r>
              <a:rPr lang="fr-FR" sz="3200" dirty="0"/>
              <a:t>Outils spécialisés</a:t>
            </a:r>
          </a:p>
        </p:txBody>
      </p:sp>
      <p:sp>
        <p:nvSpPr>
          <p:cNvPr id="3" name="Espace réservé du contenu 2"/>
          <p:cNvSpPr>
            <a:spLocks noGrp="1"/>
          </p:cNvSpPr>
          <p:nvPr>
            <p:ph idx="1"/>
          </p:nvPr>
        </p:nvSpPr>
        <p:spPr/>
        <p:txBody>
          <a:bodyPr/>
          <a:lstStyle/>
          <a:p>
            <a:r>
              <a:rPr lang="fr-FR" dirty="0"/>
              <a:t>Reconnaître une typographie d’une page Web</a:t>
            </a:r>
          </a:p>
          <a:p>
            <a:pPr lvl="1"/>
            <a:r>
              <a:rPr lang="fr-FR" dirty="0"/>
              <a:t>Extensions aux navigateur</a:t>
            </a:r>
          </a:p>
          <a:p>
            <a:pPr lvl="2"/>
            <a:r>
              <a:rPr lang="fr-FR" dirty="0"/>
              <a:t>Font Finder - </a:t>
            </a:r>
            <a:r>
              <a:rPr lang="fr-FR" dirty="0">
                <a:hlinkClick r:id="rId3"/>
              </a:rPr>
              <a:t>http://add0n.com/font-finder.html?version=0.1.4&amp;type=install</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75</a:t>
            </a:fld>
            <a:endParaRPr lang="fr-FR"/>
          </a:p>
        </p:txBody>
      </p:sp>
      <p:pic>
        <p:nvPicPr>
          <p:cNvPr id="9" name="Image 8"/>
          <p:cNvPicPr>
            <a:picLocks noChangeAspect="1"/>
          </p:cNvPicPr>
          <p:nvPr/>
        </p:nvPicPr>
        <p:blipFill>
          <a:blip r:embed="rId4"/>
          <a:stretch>
            <a:fillRect/>
          </a:stretch>
        </p:blipFill>
        <p:spPr>
          <a:xfrm>
            <a:off x="892896" y="4683388"/>
            <a:ext cx="4686541" cy="1797142"/>
          </a:xfrm>
          <a:prstGeom prst="rect">
            <a:avLst/>
          </a:prstGeom>
        </p:spPr>
      </p:pic>
      <p:pic>
        <p:nvPicPr>
          <p:cNvPr id="10" name="Image 9"/>
          <p:cNvPicPr>
            <a:picLocks noChangeAspect="1"/>
          </p:cNvPicPr>
          <p:nvPr/>
        </p:nvPicPr>
        <p:blipFill>
          <a:blip r:embed="rId5"/>
          <a:stretch>
            <a:fillRect/>
          </a:stretch>
        </p:blipFill>
        <p:spPr>
          <a:xfrm>
            <a:off x="8629552" y="2953700"/>
            <a:ext cx="3153456" cy="3607065"/>
          </a:xfrm>
          <a:prstGeom prst="rect">
            <a:avLst/>
          </a:prstGeom>
        </p:spPr>
      </p:pic>
      <p:sp>
        <p:nvSpPr>
          <p:cNvPr id="12" name="Rectangle 11"/>
          <p:cNvSpPr/>
          <p:nvPr/>
        </p:nvSpPr>
        <p:spPr>
          <a:xfrm>
            <a:off x="4319337" y="6015791"/>
            <a:ext cx="998621" cy="2741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p:cNvCxnSpPr>
            <a:stCxn id="12" idx="0"/>
          </p:cNvCxnSpPr>
          <p:nvPr/>
        </p:nvCxnSpPr>
        <p:spPr>
          <a:xfrm flipV="1">
            <a:off x="4818648" y="5221705"/>
            <a:ext cx="1305426" cy="7940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 15"/>
          <p:cNvPicPr>
            <a:picLocks noChangeAspect="1"/>
          </p:cNvPicPr>
          <p:nvPr/>
        </p:nvPicPr>
        <p:blipFill>
          <a:blip r:embed="rId6"/>
          <a:stretch>
            <a:fillRect/>
          </a:stretch>
        </p:blipFill>
        <p:spPr>
          <a:xfrm>
            <a:off x="1109720" y="3070635"/>
            <a:ext cx="1750223" cy="791502"/>
          </a:xfrm>
          <a:prstGeom prst="rect">
            <a:avLst/>
          </a:prstGeom>
        </p:spPr>
      </p:pic>
      <p:pic>
        <p:nvPicPr>
          <p:cNvPr id="17" name="Image 16"/>
          <p:cNvPicPr>
            <a:picLocks noChangeAspect="1"/>
          </p:cNvPicPr>
          <p:nvPr/>
        </p:nvPicPr>
        <p:blipFill>
          <a:blip r:embed="rId7"/>
          <a:stretch>
            <a:fillRect/>
          </a:stretch>
        </p:blipFill>
        <p:spPr>
          <a:xfrm>
            <a:off x="2287545" y="4103430"/>
            <a:ext cx="4169489" cy="389369"/>
          </a:xfrm>
          <a:prstGeom prst="rect">
            <a:avLst/>
          </a:prstGeom>
        </p:spPr>
      </p:pic>
      <p:sp>
        <p:nvSpPr>
          <p:cNvPr id="18" name="Ellipse 17"/>
          <p:cNvSpPr/>
          <p:nvPr/>
        </p:nvSpPr>
        <p:spPr>
          <a:xfrm>
            <a:off x="5859379" y="4075460"/>
            <a:ext cx="493295" cy="4173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93288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979710"/>
            <a:ext cx="10333558" cy="841602"/>
          </a:xfrm>
        </p:spPr>
        <p:txBody>
          <a:bodyPr>
            <a:normAutofit/>
          </a:bodyPr>
          <a:lstStyle/>
          <a:p>
            <a:r>
              <a:rPr lang="fr-FR" sz="3200" dirty="0"/>
              <a:t>Outils spécialisés</a:t>
            </a:r>
          </a:p>
        </p:txBody>
      </p:sp>
      <p:sp>
        <p:nvSpPr>
          <p:cNvPr id="3" name="Espace réservé du contenu 2"/>
          <p:cNvSpPr>
            <a:spLocks noGrp="1"/>
          </p:cNvSpPr>
          <p:nvPr>
            <p:ph idx="1"/>
          </p:nvPr>
        </p:nvSpPr>
        <p:spPr/>
        <p:txBody>
          <a:bodyPr/>
          <a:lstStyle/>
          <a:p>
            <a:r>
              <a:rPr lang="fr-FR" dirty="0"/>
              <a:t>Ajouter un cadre à une image</a:t>
            </a:r>
          </a:p>
          <a:p>
            <a:pPr lvl="1"/>
            <a:r>
              <a:rPr lang="fr-FR" dirty="0" err="1"/>
              <a:t>Clipyourphotos</a:t>
            </a:r>
            <a:r>
              <a:rPr lang="fr-FR" dirty="0"/>
              <a:t> - </a:t>
            </a:r>
            <a:r>
              <a:rPr lang="fr-FR" dirty="0">
                <a:hlinkClick r:id="rId3"/>
              </a:rPr>
              <a:t>http://clipyourphotos.com/framer</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76</a:t>
            </a:fld>
            <a:endParaRPr lang="fr-FR"/>
          </a:p>
        </p:txBody>
      </p:sp>
      <p:pic>
        <p:nvPicPr>
          <p:cNvPr id="6" name="Image 5"/>
          <p:cNvPicPr>
            <a:picLocks noChangeAspect="1"/>
          </p:cNvPicPr>
          <p:nvPr/>
        </p:nvPicPr>
        <p:blipFill>
          <a:blip r:embed="rId4"/>
          <a:stretch>
            <a:fillRect/>
          </a:stretch>
        </p:blipFill>
        <p:spPr>
          <a:xfrm>
            <a:off x="1543876" y="2673180"/>
            <a:ext cx="4010464" cy="3821958"/>
          </a:xfrm>
          <a:prstGeom prst="rect">
            <a:avLst/>
          </a:prstGeom>
        </p:spPr>
      </p:pic>
      <p:sp>
        <p:nvSpPr>
          <p:cNvPr id="7" name="ZoneTexte 6"/>
          <p:cNvSpPr txBox="1"/>
          <p:nvPr/>
        </p:nvSpPr>
        <p:spPr>
          <a:xfrm>
            <a:off x="6782530" y="3140216"/>
            <a:ext cx="4883068" cy="2031325"/>
          </a:xfrm>
          <a:prstGeom prst="rect">
            <a:avLst/>
          </a:prstGeom>
          <a:noFill/>
        </p:spPr>
        <p:txBody>
          <a:bodyPr wrap="none" rtlCol="0">
            <a:spAutoFit/>
          </a:bodyPr>
          <a:lstStyle/>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Interface épurée, simple et efficace,</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Gratuit et sans inscription.</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Un seul développeur,</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Absence de modèle économique,</a:t>
            </a:r>
          </a:p>
          <a:p>
            <a:pPr marL="285750" indent="-285750">
              <a:buClr>
                <a:schemeClr val="accent5"/>
              </a:buClr>
              <a:buSzPct val="120000"/>
              <a:buFont typeface="Wingdings" panose="05000000000000000000" pitchFamily="2" charset="2"/>
              <a:buChar char="D"/>
            </a:pPr>
            <a:r>
              <a:rPr lang="fr-FR" b="1" dirty="0">
                <a:latin typeface="Batang" panose="02030600000101010101" pitchFamily="18" charset="-127"/>
                <a:ea typeface="Batang" panose="02030600000101010101" pitchFamily="18" charset="-127"/>
              </a:rPr>
              <a:t>Absence d’affichage des conditions</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générales d’utilisation et de politique de </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confidentialité.</a:t>
            </a:r>
          </a:p>
        </p:txBody>
      </p:sp>
      <p:sp>
        <p:nvSpPr>
          <p:cNvPr id="8" name="ZoneTexte 7">
            <a:extLst>
              <a:ext uri="{FF2B5EF4-FFF2-40B4-BE49-F238E27FC236}">
                <a16:creationId xmlns:a16="http://schemas.microsoft.com/office/drawing/2014/main" xmlns="" id="{9C50AECB-C939-43F0-8963-A4CC30F5F53D}"/>
              </a:ext>
            </a:extLst>
          </p:cNvPr>
          <p:cNvSpPr txBox="1"/>
          <p:nvPr/>
        </p:nvSpPr>
        <p:spPr>
          <a:xfrm>
            <a:off x="6096000" y="5458265"/>
            <a:ext cx="3818674" cy="523220"/>
          </a:xfrm>
          <a:prstGeom prst="rect">
            <a:avLst/>
          </a:prstGeom>
          <a:noFill/>
        </p:spPr>
        <p:txBody>
          <a:bodyPr wrap="none" rtlCol="0">
            <a:spAutoFit/>
          </a:bodyPr>
          <a:lstStyle/>
          <a:p>
            <a:r>
              <a:rPr lang="fr-FR" sz="1400" dirty="0">
                <a:latin typeface="Roboto Condensed" panose="02000000000000000000" pitchFamily="2" charset="0"/>
                <a:ea typeface="Roboto Condensed" panose="02000000000000000000" pitchFamily="2" charset="0"/>
                <a:cs typeface="Roboto Condensed" panose="02000000000000000000" pitchFamily="2" charset="0"/>
              </a:rPr>
              <a:t>Le service fait partie d’une suite d’outils plus large :</a:t>
            </a:r>
            <a:br>
              <a:rPr lang="fr-FR" sz="1400" dirty="0">
                <a:latin typeface="Roboto Condensed" panose="02000000000000000000" pitchFamily="2" charset="0"/>
                <a:ea typeface="Roboto Condensed" panose="02000000000000000000" pitchFamily="2" charset="0"/>
                <a:cs typeface="Roboto Condensed" panose="02000000000000000000" pitchFamily="2" charset="0"/>
              </a:rPr>
            </a:br>
            <a:r>
              <a:rPr lang="fr-FR" sz="1400" dirty="0">
                <a:latin typeface="Roboto Condensed" panose="02000000000000000000" pitchFamily="2" charset="0"/>
                <a:ea typeface="Roboto Condensed" panose="02000000000000000000" pitchFamily="2" charset="0"/>
                <a:cs typeface="Roboto Condensed" panose="02000000000000000000" pitchFamily="2" charset="0"/>
                <a:hlinkClick r:id="rId5"/>
              </a:rPr>
              <a:t>http://clipyourphotos.com/?ref=breadCrumb</a:t>
            </a:r>
            <a:r>
              <a:rPr lang="fr-FR" sz="1400" dirty="0">
                <a:latin typeface="Roboto Condensed" panose="02000000000000000000" pitchFamily="2" charset="0"/>
                <a:ea typeface="Roboto Condensed" panose="02000000000000000000" pitchFamily="2" charset="0"/>
                <a:cs typeface="Roboto Condensed" panose="02000000000000000000" pitchFamily="2" charset="0"/>
              </a:rPr>
              <a:t> </a:t>
            </a:r>
          </a:p>
        </p:txBody>
      </p:sp>
    </p:spTree>
    <p:extLst>
      <p:ext uri="{BB962C8B-B14F-4D97-AF65-F5344CB8AC3E}">
        <p14:creationId xmlns:p14="http://schemas.microsoft.com/office/powerpoint/2010/main" val="21976412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79710"/>
            <a:ext cx="10361693" cy="841602"/>
          </a:xfrm>
        </p:spPr>
        <p:txBody>
          <a:bodyPr>
            <a:normAutofit/>
          </a:bodyPr>
          <a:lstStyle/>
          <a:p>
            <a:r>
              <a:rPr lang="fr-FR" sz="3200" dirty="0"/>
              <a:t>Outils spécialisés</a:t>
            </a:r>
          </a:p>
        </p:txBody>
      </p:sp>
      <p:sp>
        <p:nvSpPr>
          <p:cNvPr id="3" name="Espace réservé du contenu 2"/>
          <p:cNvSpPr>
            <a:spLocks noGrp="1"/>
          </p:cNvSpPr>
          <p:nvPr>
            <p:ph idx="1"/>
          </p:nvPr>
        </p:nvSpPr>
        <p:spPr/>
        <p:txBody>
          <a:bodyPr/>
          <a:lstStyle/>
          <a:p>
            <a:r>
              <a:rPr lang="fr-FR" dirty="0"/>
              <a:t>Faire une capture d’écran</a:t>
            </a:r>
          </a:p>
          <a:p>
            <a:pPr lvl="1"/>
            <a:r>
              <a:rPr lang="fr-FR" dirty="0" err="1"/>
              <a:t>AwesomeScreenshot</a:t>
            </a:r>
            <a:r>
              <a:rPr lang="fr-FR" dirty="0"/>
              <a:t> - </a:t>
            </a:r>
            <a:r>
              <a:rPr lang="fr-FR" b="0" dirty="0">
                <a:hlinkClick r:id="rId3"/>
              </a:rPr>
              <a:t>http://www.awesomescreenshot.com/</a:t>
            </a:r>
            <a:r>
              <a:rPr lang="fr-FR" b="0" dirty="0"/>
              <a:t> </a:t>
            </a: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77</a:t>
            </a:fld>
            <a:endParaRPr lang="fr-FR"/>
          </a:p>
        </p:txBody>
      </p:sp>
      <p:sp>
        <p:nvSpPr>
          <p:cNvPr id="7" name="ZoneTexte 6"/>
          <p:cNvSpPr txBox="1"/>
          <p:nvPr/>
        </p:nvSpPr>
        <p:spPr>
          <a:xfrm>
            <a:off x="8354001" y="2649130"/>
            <a:ext cx="3831622" cy="2862322"/>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Gratuit et sans inscription.</a:t>
            </a:r>
          </a:p>
          <a:p>
            <a:pPr marL="285750" indent="-285750">
              <a:buClr>
                <a:schemeClr val="accent5"/>
              </a:buClr>
              <a:buSzPct val="120000"/>
              <a:buFont typeface="Wingdings 2" panose="05020102010507070707" pitchFamily="18" charset="2"/>
              <a:buChar char="&lt;"/>
            </a:pPr>
            <a:r>
              <a:rPr lang="fr-FR" b="1" dirty="0">
                <a:latin typeface="Batang" panose="02030600000101010101" pitchFamily="18" charset="-127"/>
                <a:ea typeface="Batang" panose="02030600000101010101" pitchFamily="18" charset="-127"/>
              </a:rPr>
              <a:t>Nombreuses fonctionnalités : annotations,</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surlignages, entourages, </a:t>
            </a:r>
            <a:r>
              <a:rPr lang="fr-FR" b="1" dirty="0" err="1">
                <a:latin typeface="Batang" panose="02030600000101010101" pitchFamily="18" charset="-127"/>
                <a:ea typeface="Batang" panose="02030600000101010101" pitchFamily="18" charset="-127"/>
              </a:rPr>
              <a:t>floutage</a:t>
            </a:r>
            <a:r>
              <a:rPr lang="fr-FR" b="1" dirty="0">
                <a:latin typeface="Batang" panose="02030600000101010101" pitchFamily="18" charset="-127"/>
                <a:ea typeface="Batang" panose="02030600000101010101" pitchFamily="18" charset="-127"/>
              </a:rPr>
              <a:t>, signale-</a:t>
            </a:r>
            <a:br>
              <a:rPr lang="fr-FR" b="1" dirty="0">
                <a:latin typeface="Batang" panose="02030600000101010101" pitchFamily="18" charset="-127"/>
                <a:ea typeface="Batang" panose="02030600000101010101" pitchFamily="18" charset="-127"/>
              </a:rPr>
            </a:br>
            <a:r>
              <a:rPr lang="fr-FR" b="1" dirty="0" err="1">
                <a:latin typeface="Batang" panose="02030600000101010101" pitchFamily="18" charset="-127"/>
                <a:ea typeface="Batang" panose="02030600000101010101" pitchFamily="18" charset="-127"/>
              </a:rPr>
              <a:t>ments</a:t>
            </a:r>
            <a:r>
              <a:rPr lang="fr-FR" b="1" dirty="0">
                <a:latin typeface="Batang" panose="02030600000101010101" pitchFamily="18" charset="-127"/>
                <a:ea typeface="Batang" panose="02030600000101010101" pitchFamily="18" charset="-127"/>
              </a:rPr>
              <a:t> par diverses formes de flèches, </a:t>
            </a:r>
            <a:r>
              <a:rPr lang="fr-FR" b="1" dirty="0" err="1">
                <a:latin typeface="Batang" panose="02030600000101010101" pitchFamily="18" charset="-127"/>
                <a:ea typeface="Batang" panose="02030600000101010101" pitchFamily="18" charset="-127"/>
              </a:rPr>
              <a:t>annu</a:t>
            </a:r>
            <a:r>
              <a:rPr lang="fr-FR" b="1" dirty="0">
                <a:latin typeface="Batang" panose="02030600000101010101" pitchFamily="18" charset="-127"/>
                <a:ea typeface="Batang" panose="02030600000101010101" pitchFamily="18" charset="-127"/>
              </a:rPr>
              <a:t>-</a:t>
            </a:r>
            <a:br>
              <a:rPr lang="fr-FR" b="1" dirty="0">
                <a:latin typeface="Batang" panose="02030600000101010101" pitchFamily="18" charset="-127"/>
                <a:ea typeface="Batang" panose="02030600000101010101" pitchFamily="18" charset="-127"/>
              </a:rPr>
            </a:br>
            <a:r>
              <a:rPr lang="fr-FR" b="1" dirty="0" err="1">
                <a:latin typeface="Batang" panose="02030600000101010101" pitchFamily="18" charset="-127"/>
                <a:ea typeface="Batang" panose="02030600000101010101" pitchFamily="18" charset="-127"/>
              </a:rPr>
              <a:t>lation</a:t>
            </a:r>
            <a:r>
              <a:rPr lang="fr-FR" b="1" dirty="0">
                <a:latin typeface="Batang" panose="02030600000101010101" pitchFamily="18" charset="-127"/>
                <a:ea typeface="Batang" panose="02030600000101010101" pitchFamily="18" charset="-127"/>
              </a:rPr>
              <a:t> ou répétition de la dernière action,</a:t>
            </a:r>
            <a:br>
              <a:rPr lang="fr-FR" b="1" dirty="0">
                <a:latin typeface="Batang" panose="02030600000101010101" pitchFamily="18" charset="-127"/>
                <a:ea typeface="Batang" panose="02030600000101010101" pitchFamily="18" charset="-127"/>
              </a:rPr>
            </a:br>
            <a:r>
              <a:rPr lang="fr-FR" b="1" dirty="0">
                <a:latin typeface="Batang" panose="02030600000101010101" pitchFamily="18" charset="-127"/>
                <a:ea typeface="Batang" panose="02030600000101010101" pitchFamily="18" charset="-127"/>
              </a:rPr>
              <a:t>zoom …</a:t>
            </a:r>
          </a:p>
        </p:txBody>
      </p:sp>
      <p:pic>
        <p:nvPicPr>
          <p:cNvPr id="8" name="Image 7"/>
          <p:cNvPicPr>
            <a:picLocks noChangeAspect="1"/>
          </p:cNvPicPr>
          <p:nvPr/>
        </p:nvPicPr>
        <p:blipFill>
          <a:blip r:embed="rId4"/>
          <a:stretch>
            <a:fillRect/>
          </a:stretch>
        </p:blipFill>
        <p:spPr>
          <a:xfrm>
            <a:off x="492826" y="2740431"/>
            <a:ext cx="2743341" cy="2768742"/>
          </a:xfrm>
          <a:prstGeom prst="rect">
            <a:avLst/>
          </a:prstGeom>
        </p:spPr>
      </p:pic>
      <p:pic>
        <p:nvPicPr>
          <p:cNvPr id="9" name="Image 8"/>
          <p:cNvPicPr>
            <a:picLocks noChangeAspect="1"/>
          </p:cNvPicPr>
          <p:nvPr/>
        </p:nvPicPr>
        <p:blipFill>
          <a:blip r:embed="rId5"/>
          <a:stretch>
            <a:fillRect/>
          </a:stretch>
        </p:blipFill>
        <p:spPr>
          <a:xfrm>
            <a:off x="3413308" y="2649130"/>
            <a:ext cx="2870348" cy="1657435"/>
          </a:xfrm>
          <a:prstGeom prst="rect">
            <a:avLst/>
          </a:prstGeom>
        </p:spPr>
      </p:pic>
      <p:pic>
        <p:nvPicPr>
          <p:cNvPr id="10" name="Image 9"/>
          <p:cNvPicPr>
            <a:picLocks noChangeAspect="1"/>
          </p:cNvPicPr>
          <p:nvPr/>
        </p:nvPicPr>
        <p:blipFill rotWithShape="1">
          <a:blip r:embed="rId6"/>
          <a:srcRect r="49041" b="-9524"/>
          <a:stretch/>
        </p:blipFill>
        <p:spPr>
          <a:xfrm>
            <a:off x="3360590" y="4493510"/>
            <a:ext cx="3297517" cy="326891"/>
          </a:xfrm>
          <a:prstGeom prst="rect">
            <a:avLst/>
          </a:prstGeom>
        </p:spPr>
      </p:pic>
      <p:pic>
        <p:nvPicPr>
          <p:cNvPr id="11" name="Image 10"/>
          <p:cNvPicPr>
            <a:picLocks noChangeAspect="1"/>
          </p:cNvPicPr>
          <p:nvPr/>
        </p:nvPicPr>
        <p:blipFill rotWithShape="1">
          <a:blip r:embed="rId6"/>
          <a:srcRect l="49071" t="-13815" r="1344" b="-2598"/>
          <a:stretch/>
        </p:blipFill>
        <p:spPr>
          <a:xfrm>
            <a:off x="3360590" y="4899058"/>
            <a:ext cx="3208652" cy="347454"/>
          </a:xfrm>
          <a:prstGeom prst="rect">
            <a:avLst/>
          </a:prstGeom>
        </p:spPr>
      </p:pic>
      <p:pic>
        <p:nvPicPr>
          <p:cNvPr id="12" name="Image 11"/>
          <p:cNvPicPr>
            <a:picLocks noChangeAspect="1"/>
          </p:cNvPicPr>
          <p:nvPr/>
        </p:nvPicPr>
        <p:blipFill>
          <a:blip r:embed="rId7"/>
          <a:stretch>
            <a:fillRect/>
          </a:stretch>
        </p:blipFill>
        <p:spPr>
          <a:xfrm>
            <a:off x="6576612" y="3261294"/>
            <a:ext cx="2004552" cy="2810034"/>
          </a:xfrm>
          <a:prstGeom prst="rect">
            <a:avLst/>
          </a:prstGeom>
        </p:spPr>
      </p:pic>
      <p:sp>
        <p:nvSpPr>
          <p:cNvPr id="13" name="ZoneTexte 12"/>
          <p:cNvSpPr txBox="1"/>
          <p:nvPr/>
        </p:nvSpPr>
        <p:spPr>
          <a:xfrm>
            <a:off x="625642" y="5750466"/>
            <a:ext cx="4824663" cy="369332"/>
          </a:xfrm>
          <a:prstGeom prst="rect">
            <a:avLst/>
          </a:prstGeom>
          <a:noFill/>
        </p:spPr>
        <p:txBody>
          <a:bodyPr wrap="square" rtlCol="0">
            <a:spAutoFit/>
          </a:bodyPr>
          <a:lstStyle/>
          <a:p>
            <a:r>
              <a:rPr lang="fr-FR" dirty="0"/>
              <a:t>Extension existant pour les navigateurs suivants :</a:t>
            </a:r>
          </a:p>
        </p:txBody>
      </p:sp>
      <p:pic>
        <p:nvPicPr>
          <p:cNvPr id="14" name="Image 13"/>
          <p:cNvPicPr>
            <a:picLocks noChangeAspect="1"/>
          </p:cNvPicPr>
          <p:nvPr/>
        </p:nvPicPr>
        <p:blipFill>
          <a:blip r:embed="rId8"/>
          <a:stretch>
            <a:fillRect/>
          </a:stretch>
        </p:blipFill>
        <p:spPr>
          <a:xfrm>
            <a:off x="625643" y="6078023"/>
            <a:ext cx="450873" cy="476274"/>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6516" y="6100244"/>
            <a:ext cx="485775" cy="466725"/>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4934" y="6100688"/>
            <a:ext cx="504825" cy="476250"/>
          </a:xfrm>
          <a:prstGeom prst="rect">
            <a:avLst/>
          </a:prstGeom>
        </p:spPr>
      </p:pic>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4997" y="6100688"/>
            <a:ext cx="476250" cy="476250"/>
          </a:xfrm>
          <a:prstGeom prst="rect">
            <a:avLst/>
          </a:prstGeom>
        </p:spPr>
      </p:pic>
    </p:spTree>
    <p:extLst>
      <p:ext uri="{BB962C8B-B14F-4D97-AF65-F5344CB8AC3E}">
        <p14:creationId xmlns:p14="http://schemas.microsoft.com/office/powerpoint/2010/main" val="3505101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967678"/>
            <a:ext cx="10317902" cy="841602"/>
          </a:xfrm>
        </p:spPr>
        <p:txBody>
          <a:bodyPr>
            <a:normAutofit/>
          </a:bodyPr>
          <a:lstStyle/>
          <a:p>
            <a:r>
              <a:rPr lang="fr-FR" sz="3200" dirty="0"/>
              <a:t>Outils spécialisés</a:t>
            </a:r>
          </a:p>
        </p:txBody>
      </p:sp>
      <p:sp>
        <p:nvSpPr>
          <p:cNvPr id="3" name="Espace réservé du contenu 2"/>
          <p:cNvSpPr>
            <a:spLocks noGrp="1"/>
          </p:cNvSpPr>
          <p:nvPr>
            <p:ph idx="1"/>
          </p:nvPr>
        </p:nvSpPr>
        <p:spPr>
          <a:xfrm>
            <a:off x="315685" y="1507048"/>
            <a:ext cx="11661321" cy="4509861"/>
          </a:xfrm>
        </p:spPr>
        <p:txBody>
          <a:bodyPr/>
          <a:lstStyle/>
          <a:p>
            <a:r>
              <a:rPr lang="fr-FR" dirty="0"/>
              <a:t>Faire une capture d’écran</a:t>
            </a:r>
          </a:p>
          <a:p>
            <a:pPr lvl="1"/>
            <a:r>
              <a:rPr lang="fr-FR" dirty="0" err="1"/>
              <a:t>AwesomeScreenshot</a:t>
            </a:r>
            <a:r>
              <a:rPr lang="fr-FR" dirty="0"/>
              <a:t> - </a:t>
            </a:r>
            <a:r>
              <a:rPr lang="fr-FR" b="0" dirty="0">
                <a:hlinkClick r:id="rId3"/>
              </a:rPr>
              <a:t>http://www.awesomescreenshot.com/</a:t>
            </a:r>
            <a:r>
              <a:rPr lang="fr-FR" b="0" dirty="0"/>
              <a:t>  </a:t>
            </a: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78</a:t>
            </a:fld>
            <a:endParaRPr lang="fr-FR"/>
          </a:p>
        </p:txBody>
      </p:sp>
      <p:sp>
        <p:nvSpPr>
          <p:cNvPr id="7" name="ZoneTexte 6"/>
          <p:cNvSpPr txBox="1"/>
          <p:nvPr/>
        </p:nvSpPr>
        <p:spPr>
          <a:xfrm>
            <a:off x="1269979" y="2317790"/>
            <a:ext cx="8981145" cy="369332"/>
          </a:xfrm>
          <a:prstGeom prst="rect">
            <a:avLst/>
          </a:prstGeom>
          <a:noFill/>
        </p:spPr>
        <p:txBody>
          <a:bodyPr wrap="square" rtlCol="0">
            <a:spAutoFit/>
          </a:bodyPr>
          <a:lstStyle/>
          <a:p>
            <a:pPr>
              <a:buClr>
                <a:schemeClr val="accent5"/>
              </a:buClr>
              <a:buSzPct val="120000"/>
            </a:pPr>
            <a:r>
              <a:rPr lang="fr-FR" b="1" dirty="0">
                <a:solidFill>
                  <a:schemeClr val="accent1"/>
                </a:solidFill>
                <a:latin typeface="Batang" panose="02030600000101010101" pitchFamily="18" charset="-127"/>
                <a:ea typeface="Batang" panose="02030600000101010101" pitchFamily="18" charset="-127"/>
              </a:rPr>
              <a:t> </a:t>
            </a:r>
            <a:r>
              <a:rPr lang="fr-FR" b="1" dirty="0">
                <a:solidFill>
                  <a:schemeClr val="accent1"/>
                </a:solidFill>
                <a:latin typeface="Batang" panose="02030600000101010101" pitchFamily="18" charset="-127"/>
                <a:ea typeface="Batang" panose="02030600000101010101" pitchFamily="18" charset="-127"/>
                <a:sym typeface="Wingdings 2" panose="05020102010507070707" pitchFamily="18" charset="2"/>
              </a:rPr>
              <a:t> </a:t>
            </a:r>
            <a:r>
              <a:rPr lang="fr-FR" b="1" dirty="0">
                <a:latin typeface="Batang" panose="02030600000101010101" pitchFamily="18" charset="-127"/>
                <a:ea typeface="Batang" panose="02030600000101010101" pitchFamily="18" charset="-127"/>
              </a:rPr>
              <a:t>Nombreuses fonctionnalités supplémentaires comme illustrées ci-dessous</a:t>
            </a:r>
          </a:p>
        </p:txBody>
      </p:sp>
      <p:pic>
        <p:nvPicPr>
          <p:cNvPr id="6" name="Image 5"/>
          <p:cNvPicPr>
            <a:picLocks noChangeAspect="1"/>
          </p:cNvPicPr>
          <p:nvPr/>
        </p:nvPicPr>
        <p:blipFill>
          <a:blip r:embed="rId4"/>
          <a:stretch>
            <a:fillRect/>
          </a:stretch>
        </p:blipFill>
        <p:spPr>
          <a:xfrm>
            <a:off x="492967" y="2726266"/>
            <a:ext cx="3308717" cy="1192330"/>
          </a:xfrm>
          <a:prstGeom prst="rect">
            <a:avLst/>
          </a:prstGeom>
        </p:spPr>
      </p:pic>
      <p:pic>
        <p:nvPicPr>
          <p:cNvPr id="15" name="Image 14"/>
          <p:cNvPicPr>
            <a:picLocks noChangeAspect="1"/>
          </p:cNvPicPr>
          <p:nvPr/>
        </p:nvPicPr>
        <p:blipFill rotWithShape="1">
          <a:blip r:embed="rId5"/>
          <a:srcRect t="1" r="766" b="20730"/>
          <a:stretch/>
        </p:blipFill>
        <p:spPr>
          <a:xfrm>
            <a:off x="216560" y="4327664"/>
            <a:ext cx="11818914" cy="385096"/>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70" y="4945360"/>
            <a:ext cx="558829" cy="330217"/>
          </a:xfrm>
          <a:prstGeom prst="rect">
            <a:avLst/>
          </a:prstGeom>
        </p:spPr>
      </p:pic>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035" y="4970761"/>
            <a:ext cx="476274" cy="304816"/>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507" y="4996163"/>
            <a:ext cx="660434" cy="279414"/>
          </a:xfrm>
          <a:prstGeom prst="rect">
            <a:avLst/>
          </a:prstGeom>
        </p:spPr>
      </p:pic>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6941" y="4935413"/>
            <a:ext cx="488975" cy="831893"/>
          </a:xfrm>
          <a:prstGeom prst="rect">
            <a:avLst/>
          </a:prstGeom>
        </p:spPr>
      </p:pic>
      <p:pic>
        <p:nvPicPr>
          <p:cNvPr id="20" name="Imag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9151" y="4945360"/>
            <a:ext cx="488975" cy="1009702"/>
          </a:xfrm>
          <a:prstGeom prst="rect">
            <a:avLst/>
          </a:prstGeom>
        </p:spPr>
      </p:pic>
      <p:pic>
        <p:nvPicPr>
          <p:cNvPr id="21" name="Image 20"/>
          <p:cNvPicPr>
            <a:picLocks noChangeAspect="1"/>
          </p:cNvPicPr>
          <p:nvPr/>
        </p:nvPicPr>
        <p:blipFill>
          <a:blip r:embed="rId11"/>
          <a:stretch>
            <a:fillRect/>
          </a:stretch>
        </p:blipFill>
        <p:spPr>
          <a:xfrm>
            <a:off x="2598126" y="4956032"/>
            <a:ext cx="375389" cy="319546"/>
          </a:xfrm>
          <a:prstGeom prst="rect">
            <a:avLst/>
          </a:prstGeom>
        </p:spPr>
      </p:pic>
      <p:pic>
        <p:nvPicPr>
          <p:cNvPr id="22" name="Imag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2104" y="4883303"/>
            <a:ext cx="416598" cy="452434"/>
          </a:xfrm>
          <a:prstGeom prst="rect">
            <a:avLst/>
          </a:prstGeom>
        </p:spPr>
      </p:pic>
      <p:pic>
        <p:nvPicPr>
          <p:cNvPr id="23" name="Imag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34314" y="4945360"/>
            <a:ext cx="793791" cy="698536"/>
          </a:xfrm>
          <a:prstGeom prst="rect">
            <a:avLst/>
          </a:prstGeom>
        </p:spPr>
      </p:pic>
      <p:pic>
        <p:nvPicPr>
          <p:cNvPr id="24" name="Imag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38751" y="4956032"/>
            <a:ext cx="825542" cy="730288"/>
          </a:xfrm>
          <a:prstGeom prst="rect">
            <a:avLst/>
          </a:prstGeom>
        </p:spPr>
      </p:pic>
      <p:pic>
        <p:nvPicPr>
          <p:cNvPr id="25" name="Imag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85371" y="4941511"/>
            <a:ext cx="1313369" cy="1943200"/>
          </a:xfrm>
          <a:prstGeom prst="rect">
            <a:avLst/>
          </a:prstGeom>
        </p:spPr>
      </p:pic>
      <p:pic>
        <p:nvPicPr>
          <p:cNvPr id="26" name="Imag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19818" y="4956032"/>
            <a:ext cx="1600282" cy="1193861"/>
          </a:xfrm>
          <a:prstGeom prst="rect">
            <a:avLst/>
          </a:prstGeom>
        </p:spPr>
      </p:pic>
      <p:pic>
        <p:nvPicPr>
          <p:cNvPr id="27" name="Imag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45242" y="4956032"/>
            <a:ext cx="711237" cy="571529"/>
          </a:xfrm>
          <a:prstGeom prst="rect">
            <a:avLst/>
          </a:prstGeom>
        </p:spPr>
      </p:pic>
      <p:pic>
        <p:nvPicPr>
          <p:cNvPr id="28" name="Imag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22875" y="4953129"/>
            <a:ext cx="762039" cy="577880"/>
          </a:xfrm>
          <a:prstGeom prst="rect">
            <a:avLst/>
          </a:prstGeom>
        </p:spPr>
      </p:pic>
      <p:pic>
        <p:nvPicPr>
          <p:cNvPr id="29" name="Image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59767" y="4996163"/>
            <a:ext cx="1308167" cy="1739989"/>
          </a:xfrm>
          <a:prstGeom prst="rect">
            <a:avLst/>
          </a:prstGeom>
        </p:spPr>
      </p:pic>
      <p:pic>
        <p:nvPicPr>
          <p:cNvPr id="30" name="Image 2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60254" y="2657214"/>
            <a:ext cx="2858205" cy="1789847"/>
          </a:xfrm>
          <a:prstGeom prst="rect">
            <a:avLst/>
          </a:prstGeom>
        </p:spPr>
      </p:pic>
      <p:pic>
        <p:nvPicPr>
          <p:cNvPr id="31" name="Image 3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54763" y="2657214"/>
            <a:ext cx="1576003" cy="1765743"/>
          </a:xfrm>
          <a:prstGeom prst="rect">
            <a:avLst/>
          </a:prstGeom>
        </p:spPr>
      </p:pic>
    </p:spTree>
    <p:extLst>
      <p:ext uri="{BB962C8B-B14F-4D97-AF65-F5344CB8AC3E}">
        <p14:creationId xmlns:p14="http://schemas.microsoft.com/office/powerpoint/2010/main" val="10242809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Outils spécialisés</a:t>
            </a:r>
          </a:p>
        </p:txBody>
      </p:sp>
      <p:sp>
        <p:nvSpPr>
          <p:cNvPr id="3" name="Espace réservé du contenu 2"/>
          <p:cNvSpPr>
            <a:spLocks noGrp="1"/>
          </p:cNvSpPr>
          <p:nvPr>
            <p:ph idx="1"/>
          </p:nvPr>
        </p:nvSpPr>
        <p:spPr/>
        <p:txBody>
          <a:bodyPr/>
          <a:lstStyle/>
          <a:p>
            <a:r>
              <a:rPr lang="fr-FR" dirty="0"/>
              <a:t>Convertir une vidéo en images fixes</a:t>
            </a:r>
          </a:p>
          <a:p>
            <a:pPr lvl="1"/>
            <a:r>
              <a:rPr lang="fr-FR" dirty="0"/>
              <a:t>Image.online-convert.com - </a:t>
            </a:r>
            <a:r>
              <a:rPr lang="fr-FR" dirty="0">
                <a:hlinkClick r:id="rId3"/>
              </a:rPr>
              <a:t>https://image.online-</a:t>
            </a:r>
            <a:br>
              <a:rPr lang="fr-FR" dirty="0">
                <a:hlinkClick r:id="rId3"/>
              </a:rPr>
            </a:br>
            <a:r>
              <a:rPr lang="fr-FR" dirty="0">
                <a:hlinkClick r:id="rId3"/>
              </a:rPr>
              <a:t>convert.com/</a:t>
            </a:r>
            <a:r>
              <a:rPr lang="fr-FR" dirty="0" err="1">
                <a:hlinkClick r:id="rId3"/>
              </a:rPr>
              <a:t>fr</a:t>
            </a:r>
            <a:r>
              <a:rPr lang="fr-FR" dirty="0">
                <a:hlinkClick r:id="rId3"/>
              </a:rPr>
              <a:t>/convertir-en-jpg</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79</a:t>
            </a:fld>
            <a:endParaRPr lang="fr-FR"/>
          </a:p>
        </p:txBody>
      </p:sp>
      <p:pic>
        <p:nvPicPr>
          <p:cNvPr id="6" name="Image 5"/>
          <p:cNvPicPr>
            <a:picLocks noChangeAspect="1"/>
          </p:cNvPicPr>
          <p:nvPr/>
        </p:nvPicPr>
        <p:blipFill>
          <a:blip r:embed="rId4"/>
          <a:stretch>
            <a:fillRect/>
          </a:stretch>
        </p:blipFill>
        <p:spPr>
          <a:xfrm>
            <a:off x="1983545" y="2899159"/>
            <a:ext cx="5028680" cy="3910628"/>
          </a:xfrm>
          <a:prstGeom prst="rect">
            <a:avLst/>
          </a:prstGeom>
        </p:spPr>
      </p:pic>
      <p:pic>
        <p:nvPicPr>
          <p:cNvPr id="7" name="Image 6"/>
          <p:cNvPicPr>
            <a:picLocks noChangeAspect="1"/>
          </p:cNvPicPr>
          <p:nvPr/>
        </p:nvPicPr>
        <p:blipFill>
          <a:blip r:embed="rId5"/>
          <a:stretch>
            <a:fillRect/>
          </a:stretch>
        </p:blipFill>
        <p:spPr>
          <a:xfrm>
            <a:off x="7744157" y="2139920"/>
            <a:ext cx="3708351" cy="4469618"/>
          </a:xfrm>
          <a:prstGeom prst="rect">
            <a:avLst/>
          </a:prstGeom>
        </p:spPr>
      </p:pic>
      <p:sp>
        <p:nvSpPr>
          <p:cNvPr id="8" name="ZoneTexte 7"/>
          <p:cNvSpPr txBox="1"/>
          <p:nvPr/>
        </p:nvSpPr>
        <p:spPr>
          <a:xfrm>
            <a:off x="4213192" y="2904194"/>
            <a:ext cx="3886387" cy="3785652"/>
          </a:xfrm>
          <a:prstGeom prst="rect">
            <a:avLst/>
          </a:prstGeom>
          <a:solidFill>
            <a:schemeClr val="accent3">
              <a:alpha val="34000"/>
            </a:schemeClr>
          </a:solid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 et sans inscription (présence d’un logo publicitaire sur la conversion produite),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 de 150 formats pris en charge,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Conversion possible vers des formats liés à des types de média différents,</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Présence d’un convertisseur d’archives et de documents,</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Modèle économique bénéficiant de plusieurs plans tarifaires,</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Affichage des </a:t>
            </a:r>
            <a:r>
              <a:rPr lang="fr-FR" sz="1600" b="1" dirty="0">
                <a:latin typeface="Batang" panose="02030600000101010101" pitchFamily="18" charset="-127"/>
                <a:ea typeface="Batang" panose="02030600000101010101" pitchFamily="18" charset="-127"/>
                <a:hlinkClick r:id="rId6"/>
              </a:rPr>
              <a:t>CGU </a:t>
            </a:r>
            <a:r>
              <a:rPr lang="fr-FR" sz="1600" b="1" dirty="0">
                <a:latin typeface="Batang" panose="02030600000101010101" pitchFamily="18" charset="-127"/>
                <a:ea typeface="Batang" panose="02030600000101010101" pitchFamily="18" charset="-127"/>
              </a:rPr>
              <a:t>et </a:t>
            </a:r>
            <a:r>
              <a:rPr lang="fr-FR" sz="1600" b="1" dirty="0">
                <a:latin typeface="Batang" panose="02030600000101010101" pitchFamily="18" charset="-127"/>
                <a:ea typeface="Batang" panose="02030600000101010101" pitchFamily="18" charset="-127"/>
                <a:hlinkClick r:id="rId7"/>
              </a:rPr>
              <a:t>politique de confidentialité</a:t>
            </a:r>
            <a:r>
              <a:rPr lang="fr-FR" sz="1600" b="1" dirty="0">
                <a:latin typeface="Batang" panose="02030600000101010101" pitchFamily="18" charset="-127"/>
                <a:ea typeface="Batang" panose="02030600000101010101" pitchFamily="18" charset="-127"/>
              </a:rPr>
              <a:t>,</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Interface très dense et peu didactique.</a:t>
            </a:r>
          </a:p>
        </p:txBody>
      </p:sp>
    </p:spTree>
    <p:extLst>
      <p:ext uri="{BB962C8B-B14F-4D97-AF65-F5344CB8AC3E}">
        <p14:creationId xmlns:p14="http://schemas.microsoft.com/office/powerpoint/2010/main" val="550971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a:t>
            </a:r>
          </a:p>
        </p:txBody>
      </p:sp>
      <p:sp>
        <p:nvSpPr>
          <p:cNvPr id="3" name="Espace réservé du contenu 2"/>
          <p:cNvSpPr>
            <a:spLocks noGrp="1"/>
          </p:cNvSpPr>
          <p:nvPr>
            <p:ph idx="1"/>
          </p:nvPr>
        </p:nvSpPr>
        <p:spPr>
          <a:xfrm>
            <a:off x="315685" y="1708869"/>
            <a:ext cx="11661321" cy="4919001"/>
          </a:xfrm>
        </p:spPr>
        <p:txBody>
          <a:bodyPr>
            <a:normAutofit fontScale="70000" lnSpcReduction="20000"/>
          </a:bodyPr>
          <a:lstStyle/>
          <a:p>
            <a:r>
              <a:rPr lang="fr-FR" dirty="0"/>
              <a:t>Travailler le son en ligne</a:t>
            </a:r>
          </a:p>
          <a:p>
            <a:pPr lvl="1"/>
            <a:r>
              <a:rPr lang="fr-FR" dirty="0"/>
              <a:t>Quelles utilisations ?</a:t>
            </a:r>
          </a:p>
          <a:p>
            <a:pPr lvl="1"/>
            <a:r>
              <a:rPr lang="fr-FR" dirty="0"/>
              <a:t>Éditeurs en ligne</a:t>
            </a:r>
          </a:p>
          <a:p>
            <a:pPr lvl="1"/>
            <a:r>
              <a:rPr lang="fr-FR" dirty="0"/>
              <a:t>Outils d’édition audio en ligne</a:t>
            </a:r>
          </a:p>
          <a:p>
            <a:pPr lvl="1"/>
            <a:r>
              <a:rPr lang="fr-FR" dirty="0"/>
              <a:t>Découpeur audio</a:t>
            </a:r>
          </a:p>
          <a:p>
            <a:pPr lvl="1"/>
            <a:r>
              <a:rPr lang="fr-FR" dirty="0"/>
              <a:t>Convertisseur audio</a:t>
            </a:r>
          </a:p>
          <a:p>
            <a:pPr lvl="1"/>
            <a:r>
              <a:rPr lang="fr-FR" dirty="0" err="1"/>
              <a:t>Fusionneur</a:t>
            </a:r>
            <a:r>
              <a:rPr lang="fr-FR" dirty="0"/>
              <a:t> audio</a:t>
            </a:r>
          </a:p>
          <a:p>
            <a:pPr lvl="1"/>
            <a:r>
              <a:rPr lang="fr-FR" dirty="0"/>
              <a:t>Enregistrement de fichiers audio</a:t>
            </a:r>
          </a:p>
          <a:p>
            <a:pPr lvl="1"/>
            <a:r>
              <a:rPr lang="fr-FR" dirty="0"/>
              <a:t>Extraction de la bande son d’une vidéo en ligne et conversion de fichiers vidéo</a:t>
            </a:r>
          </a:p>
          <a:p>
            <a:r>
              <a:rPr lang="fr-FR" dirty="0"/>
              <a:t>Services de « Speech to </a:t>
            </a:r>
            <a:r>
              <a:rPr lang="fr-FR" dirty="0" err="1"/>
              <a:t>text</a:t>
            </a:r>
            <a:r>
              <a:rPr lang="fr-FR" dirty="0"/>
              <a:t> »</a:t>
            </a:r>
          </a:p>
          <a:p>
            <a:pPr lvl="1"/>
            <a:r>
              <a:rPr lang="fr-FR" dirty="0"/>
              <a:t>En quoi cela consiste-t-il ?</a:t>
            </a:r>
          </a:p>
          <a:p>
            <a:pPr lvl="1"/>
            <a:r>
              <a:rPr lang="fr-FR" dirty="0"/>
              <a:t>Principe</a:t>
            </a:r>
          </a:p>
          <a:p>
            <a:pPr lvl="1"/>
            <a:r>
              <a:rPr lang="fr-FR" dirty="0"/>
              <a:t>Supports</a:t>
            </a:r>
          </a:p>
          <a:p>
            <a:pPr lvl="1"/>
            <a:r>
              <a:rPr lang="fr-FR" dirty="0"/>
              <a:t>Champs d’application</a:t>
            </a:r>
          </a:p>
          <a:p>
            <a:pPr lvl="1"/>
            <a:r>
              <a:rPr lang="fr-FR" dirty="0"/>
              <a:t>Rapport entre la maturité des applications et leur pertinence pour les utilisateurs</a:t>
            </a:r>
          </a:p>
          <a:p>
            <a:pPr lvl="1"/>
            <a:r>
              <a:rPr lang="fr-FR" dirty="0"/>
              <a:t>Transcription automatique de la parole par la dictée</a:t>
            </a:r>
          </a:p>
          <a:p>
            <a:pPr lvl="1"/>
            <a:r>
              <a:rPr lang="fr-FR" dirty="0"/>
              <a:t>La retranscription d’entretiens et d’interviews</a:t>
            </a:r>
          </a:p>
          <a:p>
            <a:pPr lvl="1"/>
            <a:r>
              <a:rPr lang="fr-FR" dirty="0"/>
              <a:t>Les services de retranscription automatique multi-locuteurs</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8</a:t>
            </a:fld>
            <a:endParaRPr lang="fr-FR"/>
          </a:p>
        </p:txBody>
      </p:sp>
    </p:spTree>
    <p:extLst>
      <p:ext uri="{BB962C8B-B14F-4D97-AF65-F5344CB8AC3E}">
        <p14:creationId xmlns:p14="http://schemas.microsoft.com/office/powerpoint/2010/main" val="3095581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907518"/>
            <a:ext cx="11661321" cy="841602"/>
          </a:xfrm>
        </p:spPr>
        <p:txBody>
          <a:bodyPr>
            <a:normAutofit/>
          </a:bodyPr>
          <a:lstStyle/>
          <a:p>
            <a:r>
              <a:rPr lang="fr-FR" sz="2800" dirty="0"/>
              <a:t>Liste complémentaire de services</a:t>
            </a:r>
          </a:p>
        </p:txBody>
      </p:sp>
      <p:sp>
        <p:nvSpPr>
          <p:cNvPr id="3" name="Espace réservé du contenu 2"/>
          <p:cNvSpPr>
            <a:spLocks noGrp="1"/>
          </p:cNvSpPr>
          <p:nvPr>
            <p:ph idx="1"/>
          </p:nvPr>
        </p:nvSpPr>
        <p:spPr>
          <a:xfrm>
            <a:off x="315686" y="1491916"/>
            <a:ext cx="10248040" cy="5003221"/>
          </a:xfrm>
          <a:ln w="25400">
            <a:solidFill>
              <a:schemeClr val="accent1"/>
            </a:solidFill>
            <a:prstDash val="dashDot"/>
          </a:ln>
        </p:spPr>
        <p:txBody>
          <a:bodyPr>
            <a:noAutofit/>
          </a:bodyPr>
          <a:lstStyle/>
          <a:p>
            <a:endParaRPr lang="fr-FR" sz="1600" dirty="0"/>
          </a:p>
          <a:p>
            <a:r>
              <a:rPr lang="en-US" sz="1600" dirty="0" err="1"/>
              <a:t>Retouche</a:t>
            </a:r>
            <a:r>
              <a:rPr lang="en-US" sz="1600" dirty="0"/>
              <a:t> photos sans gestion de calques : </a:t>
            </a:r>
            <a:r>
              <a:rPr lang="en-US" sz="1600" dirty="0">
                <a:hlinkClick r:id="rId3"/>
              </a:rPr>
              <a:t>Photoshop Express Editor</a:t>
            </a:r>
            <a:endParaRPr lang="en-US" sz="1600" dirty="0"/>
          </a:p>
          <a:p>
            <a:r>
              <a:rPr lang="en-US" sz="1600" dirty="0"/>
              <a:t>Collage </a:t>
            </a:r>
            <a:r>
              <a:rPr lang="en-US" sz="1600" dirty="0" err="1"/>
              <a:t>d’images</a:t>
            </a:r>
            <a:r>
              <a:rPr lang="en-US" sz="1600" dirty="0"/>
              <a:t> : </a:t>
            </a:r>
            <a:r>
              <a:rPr lang="fr-FR" sz="1600" dirty="0">
                <a:hlinkClick r:id="rId4"/>
              </a:rPr>
              <a:t>http://www.getloupe.com/create</a:t>
            </a:r>
            <a:endParaRPr lang="fr-FR" sz="1600" dirty="0"/>
          </a:p>
          <a:p>
            <a:r>
              <a:rPr lang="fr-FR" sz="1600" dirty="0"/>
              <a:t>Effets et retouches simples : </a:t>
            </a:r>
            <a:r>
              <a:rPr lang="fr-FR" sz="1600" dirty="0">
                <a:hlinkClick r:id="rId5"/>
              </a:rPr>
              <a:t>https://cartoon.pho.to/fr/</a:t>
            </a:r>
            <a:r>
              <a:rPr lang="fr-FR" sz="1600" dirty="0"/>
              <a:t> </a:t>
            </a:r>
          </a:p>
          <a:p>
            <a:r>
              <a:rPr lang="fr-FR" sz="1600" dirty="0"/>
              <a:t>Effets et retouches simples : </a:t>
            </a:r>
            <a:r>
              <a:rPr lang="fr-FR" sz="1600" dirty="0">
                <a:hlinkClick r:id="rId6"/>
              </a:rPr>
              <a:t>https://www.befunky.com/features/photo-editor/</a:t>
            </a:r>
            <a:r>
              <a:rPr lang="fr-FR" sz="1600" dirty="0"/>
              <a:t> </a:t>
            </a:r>
            <a:endParaRPr lang="en-US" sz="1600" dirty="0"/>
          </a:p>
          <a:p>
            <a:r>
              <a:rPr lang="fr-FR" sz="1600" dirty="0"/>
              <a:t>Effets, collages et conception de documents : </a:t>
            </a:r>
            <a:r>
              <a:rPr lang="fr-FR" sz="1600" dirty="0">
                <a:hlinkClick r:id="rId7"/>
              </a:rPr>
              <a:t>https://www.fotor.com/</a:t>
            </a:r>
            <a:r>
              <a:rPr lang="fr-FR" sz="1600" dirty="0"/>
              <a:t> </a:t>
            </a:r>
          </a:p>
          <a:p>
            <a:r>
              <a:rPr lang="fr-FR" sz="1600" dirty="0"/>
              <a:t>…</a:t>
            </a:r>
          </a:p>
          <a:p>
            <a:pPr marL="0" indent="0">
              <a:buNone/>
            </a:pPr>
            <a:endParaRPr lang="fr-FR" sz="1600"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80</a:t>
            </a:fld>
            <a:endParaRPr lang="fr-FR"/>
          </a:p>
        </p:txBody>
      </p:sp>
    </p:spTree>
    <p:extLst>
      <p:ext uri="{BB962C8B-B14F-4D97-AF65-F5344CB8AC3E}">
        <p14:creationId xmlns:p14="http://schemas.microsoft.com/office/powerpoint/2010/main" val="4983963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077" y="1208318"/>
            <a:ext cx="11661321" cy="841602"/>
          </a:xfrm>
        </p:spPr>
        <p:txBody>
          <a:bodyPr>
            <a:normAutofit/>
          </a:bodyPr>
          <a:lstStyle/>
          <a:p>
            <a:r>
              <a:rPr lang="fr-FR" dirty="0"/>
              <a:t>Qu’est-ce qu’un son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81</a:t>
            </a:fld>
            <a:endParaRPr lang="fr-FR" dirty="0"/>
          </a:p>
        </p:txBody>
      </p:sp>
      <p:sp>
        <p:nvSpPr>
          <p:cNvPr id="7" name="Espace réservé du contenu 2"/>
          <p:cNvSpPr txBox="1">
            <a:spLocks/>
          </p:cNvSpPr>
          <p:nvPr/>
        </p:nvSpPr>
        <p:spPr>
          <a:xfrm>
            <a:off x="315685" y="2092651"/>
            <a:ext cx="6264729" cy="440248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Définition</a:t>
            </a:r>
          </a:p>
          <a:p>
            <a:pPr lvl="1"/>
            <a:r>
              <a:rPr lang="fr-FR" dirty="0"/>
              <a:t>« </a:t>
            </a:r>
            <a:r>
              <a:rPr lang="fr-FR" i="1" dirty="0"/>
              <a:t>Une onde sonore correspond à la propagation de perturbations mécaniques dans un milieu élastique. Ces perturbations sont perçues, entre autres, par l'oreille humaine qui les interprète comme des sons. La science qui étudie ces ondes s'appelle l'acoustique.</a:t>
            </a:r>
            <a:r>
              <a:rPr lang="fr-FR" dirty="0"/>
              <a:t> »</a:t>
            </a:r>
          </a:p>
          <a:p>
            <a:r>
              <a:rPr lang="fr-FR" dirty="0"/>
              <a:t>C’est de l’air qui vibre</a:t>
            </a:r>
          </a:p>
          <a:p>
            <a:pPr lvl="1"/>
            <a:r>
              <a:rPr lang="fr-FR" dirty="0"/>
              <a:t>Cet air fait vibrer le tympan de l’oreille mais aussi la membrane d’une enceinte acoustique</a:t>
            </a:r>
          </a:p>
          <a:p>
            <a:pPr lvl="1"/>
            <a:r>
              <a:rPr lang="fr-FR" dirty="0"/>
              <a:t>Concrètement, les molécules qui composent l’air subissent une surpression puis vont ensuite se détendre. Ce mouvement se transmet aux différentes molécules de proche en proche (effet domino)</a:t>
            </a:r>
          </a:p>
        </p:txBody>
      </p:sp>
      <p:pic>
        <p:nvPicPr>
          <p:cNvPr id="15" name="Espace réservé du contenu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1660" y="1695678"/>
            <a:ext cx="2275383" cy="4508500"/>
          </a:xfrm>
        </p:spPr>
      </p:pic>
      <p:pic>
        <p:nvPicPr>
          <p:cNvPr id="1026" name="Picture 2" descr="https://wdh01.azureedge.net/-/media/audika/fr/images-vieux-site/conduit-auditif_w564.jpg,qh=360,ala=fr-FR,aw=564,ahash=53070C161A537C4045819362BA05BEFC157FC371.pagespeed.ce.HoNhXe_lm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7043" y="2171546"/>
            <a:ext cx="3194957" cy="203933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xmlns="" id="{BAA73E61-7D94-4A6B-AC54-E9F29E43EFEE}"/>
              </a:ext>
            </a:extLst>
          </p:cNvPr>
          <p:cNvSpPr txBox="1"/>
          <p:nvPr/>
        </p:nvSpPr>
        <p:spPr>
          <a:xfrm>
            <a:off x="1643243" y="6398886"/>
            <a:ext cx="5732115" cy="307777"/>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xmlns="" val="tx"/>
                    </a:ext>
                  </a:extLst>
                </a:hlinkClick>
              </a:rPr>
              <a:t>Onde sonore</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par Nathalie Mayer </a:t>
            </a:r>
          </a:p>
        </p:txBody>
      </p:sp>
      <p:pic>
        <p:nvPicPr>
          <p:cNvPr id="10" name="Image 9">
            <a:extLst>
              <a:ext uri="{FF2B5EF4-FFF2-40B4-BE49-F238E27FC236}">
                <a16:creationId xmlns:a16="http://schemas.microsoft.com/office/drawing/2014/main" xmlns="" id="{0A0E8545-790B-4D3D-A2A2-4C7726800E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8289" y="4129549"/>
            <a:ext cx="3053711" cy="2728452"/>
          </a:xfrm>
          <a:prstGeom prst="rect">
            <a:avLst/>
          </a:prstGeom>
        </p:spPr>
      </p:pic>
      <p:sp>
        <p:nvSpPr>
          <p:cNvPr id="3" name="Rectangle 2">
            <a:extLst>
              <a:ext uri="{FF2B5EF4-FFF2-40B4-BE49-F238E27FC236}">
                <a16:creationId xmlns:a16="http://schemas.microsoft.com/office/drawing/2014/main" xmlns="" id="{A6BAB47C-F553-433D-AD8B-F3A126638A83}"/>
              </a:ext>
            </a:extLst>
          </p:cNvPr>
          <p:cNvSpPr/>
          <p:nvPr/>
        </p:nvSpPr>
        <p:spPr>
          <a:xfrm>
            <a:off x="9425537" y="4580422"/>
            <a:ext cx="2322861" cy="1815882"/>
          </a:xfrm>
          <a:prstGeom prst="rect">
            <a:avLst/>
          </a:prstGeom>
        </p:spPr>
        <p:txBody>
          <a:bodyPr wrap="square">
            <a:spAutoFit/>
          </a:bodyPr>
          <a:lstStyle/>
          <a:p>
            <a:r>
              <a:rPr lang="fr-FR" sz="1600" b="1" dirty="0">
                <a:solidFill>
                  <a:srgbClr val="C00000"/>
                </a:solidFill>
                <a:latin typeface="Roboto" panose="02000000000000000000" pitchFamily="2" charset="0"/>
                <a:ea typeface="Roboto" panose="02000000000000000000" pitchFamily="2" charset="0"/>
                <a:cs typeface="Roboto" panose="02000000000000000000" pitchFamily="2" charset="0"/>
              </a:rPr>
              <a:t>L'oreille humaine entend des fréquences comprises entre 20 Hz (fréquence la plus grave) et 20 000 Hz (ou 20 kHz), fréquence la plus aiguë.</a:t>
            </a:r>
          </a:p>
        </p:txBody>
      </p:sp>
    </p:spTree>
    <p:extLst>
      <p:ext uri="{BB962C8B-B14F-4D97-AF65-F5344CB8AC3E}">
        <p14:creationId xmlns:p14="http://schemas.microsoft.com/office/powerpoint/2010/main" val="35989317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078" y="1061357"/>
            <a:ext cx="7766966" cy="841602"/>
          </a:xfrm>
        </p:spPr>
        <p:txBody>
          <a:bodyPr>
            <a:normAutofit/>
          </a:bodyPr>
          <a:lstStyle/>
          <a:p>
            <a:r>
              <a:rPr lang="fr-FR" dirty="0"/>
              <a:t>Qu’est-ce qu’un son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82</a:t>
            </a:fld>
            <a:endParaRPr lang="fr-FR" dirty="0"/>
          </a:p>
        </p:txBody>
      </p:sp>
      <p:sp>
        <p:nvSpPr>
          <p:cNvPr id="7" name="Espace réservé du contenu 2"/>
          <p:cNvSpPr txBox="1">
            <a:spLocks/>
          </p:cNvSpPr>
          <p:nvPr/>
        </p:nvSpPr>
        <p:spPr>
          <a:xfrm>
            <a:off x="315685" y="1651767"/>
            <a:ext cx="9040586" cy="489598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Représentation du son</a:t>
            </a:r>
          </a:p>
          <a:p>
            <a:pPr lvl="1"/>
            <a:r>
              <a:rPr lang="fr-FR" dirty="0"/>
              <a:t>Onde dont le sommet représente la pression et le creux la dépression</a:t>
            </a:r>
          </a:p>
          <a:p>
            <a:r>
              <a:rPr lang="fr-FR" dirty="0"/>
              <a:t>Caractérisation d’un son</a:t>
            </a:r>
          </a:p>
          <a:p>
            <a:pPr lvl="1"/>
            <a:r>
              <a:rPr lang="fr-FR" dirty="0"/>
              <a:t>Le son est caractérisé par trois grands facteurs : la </a:t>
            </a:r>
            <a:r>
              <a:rPr lang="fr-FR" i="1" dirty="0"/>
              <a:t>fréquence</a:t>
            </a:r>
            <a:r>
              <a:rPr lang="fr-FR" dirty="0"/>
              <a:t>, l’</a:t>
            </a:r>
            <a:r>
              <a:rPr lang="fr-FR" i="1" dirty="0"/>
              <a:t>intensité</a:t>
            </a:r>
            <a:r>
              <a:rPr lang="fr-FR" dirty="0"/>
              <a:t> et le </a:t>
            </a:r>
            <a:r>
              <a:rPr lang="fr-FR" i="1" dirty="0"/>
              <a:t>timbre</a:t>
            </a:r>
          </a:p>
          <a:p>
            <a:pPr lvl="2"/>
            <a:r>
              <a:rPr lang="fr-FR" dirty="0"/>
              <a:t>La </a:t>
            </a:r>
            <a:r>
              <a:rPr lang="fr-FR" i="1" dirty="0"/>
              <a:t>fréquence</a:t>
            </a:r>
            <a:r>
              <a:rPr lang="fr-FR" dirty="0"/>
              <a:t>  c’est le nombre de vibrations / seconde. Elle se mesure en </a:t>
            </a:r>
            <a:r>
              <a:rPr lang="fr-FR" i="1" dirty="0"/>
              <a:t>Hertz</a:t>
            </a:r>
            <a:r>
              <a:rPr lang="fr-FR" dirty="0"/>
              <a:t>.</a:t>
            </a:r>
          </a:p>
          <a:p>
            <a:pPr lvl="3"/>
            <a:r>
              <a:rPr lang="fr-FR" dirty="0"/>
              <a:t>Un </a:t>
            </a:r>
            <a:r>
              <a:rPr lang="fr-FR" i="1" dirty="0"/>
              <a:t>Hertz</a:t>
            </a:r>
            <a:r>
              <a:rPr lang="fr-FR" dirty="0"/>
              <a:t> correspond à 1 vibration par seconde. </a:t>
            </a:r>
            <a:br>
              <a:rPr lang="fr-FR" dirty="0"/>
            </a:br>
            <a:r>
              <a:rPr lang="fr-FR" dirty="0"/>
              <a:t>Un </a:t>
            </a:r>
            <a:r>
              <a:rPr lang="fr-FR" i="1" dirty="0"/>
              <a:t>kilohertz (kHz) </a:t>
            </a:r>
            <a:r>
              <a:rPr lang="fr-FR" dirty="0"/>
              <a:t>correspond à 1000 vibrations par seconde et un </a:t>
            </a:r>
            <a:r>
              <a:rPr lang="fr-FR" i="1" dirty="0"/>
              <a:t>mégahertz (MHz) </a:t>
            </a:r>
            <a:r>
              <a:rPr lang="fr-FR" dirty="0"/>
              <a:t>à 1 million de vibrations par seconde.</a:t>
            </a:r>
            <a:br>
              <a:rPr lang="fr-FR" dirty="0"/>
            </a:br>
            <a:r>
              <a:rPr lang="fr-FR" dirty="0"/>
              <a:t>Plus le son est aigu, plus la fréquence est élevée.</a:t>
            </a:r>
            <a:br>
              <a:rPr lang="fr-FR" dirty="0"/>
            </a:br>
            <a:r>
              <a:rPr lang="fr-FR" dirty="0"/>
              <a:t>Plu le son est grave, plus la fréquence est basse.</a:t>
            </a:r>
          </a:p>
          <a:p>
            <a:pPr lvl="3"/>
            <a:r>
              <a:rPr lang="fr-FR" dirty="0"/>
              <a:t>La fréquence mesure donc la </a:t>
            </a:r>
            <a:r>
              <a:rPr lang="fr-FR" i="1" dirty="0"/>
              <a:t>tonalité</a:t>
            </a:r>
            <a:r>
              <a:rPr lang="fr-FR" dirty="0"/>
              <a:t> d’un son.</a:t>
            </a:r>
          </a:p>
          <a:p>
            <a:pPr lvl="2"/>
            <a:r>
              <a:rPr lang="fr-FR" dirty="0"/>
              <a:t>L’</a:t>
            </a:r>
            <a:r>
              <a:rPr lang="fr-FR" i="1" dirty="0"/>
              <a:t>intensité</a:t>
            </a:r>
            <a:r>
              <a:rPr lang="fr-FR" dirty="0"/>
              <a:t> : il s’agit de l’amplitude du son et donc de variations de la pression. Plus l’intensité est forte, plus le son est fort. L’intensité du son se mesure en </a:t>
            </a:r>
            <a:r>
              <a:rPr lang="fr-FR" i="1" dirty="0"/>
              <a:t>décibel </a:t>
            </a:r>
            <a:r>
              <a:rPr lang="fr-FR" dirty="0"/>
              <a:t>et mesure donc le </a:t>
            </a:r>
            <a:r>
              <a:rPr lang="fr-FR" i="1" dirty="0"/>
              <a:t>volume.</a:t>
            </a:r>
            <a:endParaRPr lang="fr-FR" dirty="0"/>
          </a:p>
          <a:p>
            <a:pPr lvl="2"/>
            <a:r>
              <a:rPr lang="fr-FR" dirty="0"/>
              <a:t>Le timbre : permet d’apprécier la richesse d’un son soit sa capacité à avoir une fréquence fondamentale et de nombreuses fréquences  harmoniques.</a:t>
            </a:r>
          </a:p>
          <a:p>
            <a:pPr lvl="1"/>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15599" y="2237010"/>
            <a:ext cx="1676399" cy="1181337"/>
          </a:xfrm>
        </p:spPr>
      </p:pic>
      <p:pic>
        <p:nvPicPr>
          <p:cNvPr id="2054" name="Picture 6" descr="Car 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350700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1643243" y="6495138"/>
            <a:ext cx="5732115" cy="307777"/>
          </a:xfrm>
          <a:prstGeom prst="rect">
            <a:avLst/>
          </a:prstGeom>
          <a:noFill/>
        </p:spPr>
        <p:txBody>
          <a:bodyPr wrap="square" rtlCol="0">
            <a:spAutoFit/>
          </a:bodyPr>
          <a:lstStyle/>
          <a:p>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Source :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xmlns="" val="tx"/>
                    </a:ext>
                  </a:extLst>
                </a:hlinkClick>
              </a:rPr>
              <a:t>Qu'est-ce qu'un son ?</a:t>
            </a:r>
            <a:r>
              <a:rPr lang="fr-FR" sz="1400" b="1" dirty="0">
                <a:solidFill>
                  <a:srgbClr val="FF8000"/>
                </a:solidFill>
                <a:latin typeface="Roboto Condensed" panose="02000000000000000000" pitchFamily="2" charset="0"/>
                <a:ea typeface="Roboto Condensed" panose="02000000000000000000" pitchFamily="2" charset="0"/>
                <a:cs typeface="Roboto Condensed" panose="02000000000000000000" pitchFamily="2" charset="0"/>
              </a:rPr>
              <a:t> </a:t>
            </a:r>
          </a:p>
        </p:txBody>
      </p:sp>
    </p:spTree>
    <p:extLst>
      <p:ext uri="{BB962C8B-B14F-4D97-AF65-F5344CB8AC3E}">
        <p14:creationId xmlns:p14="http://schemas.microsoft.com/office/powerpoint/2010/main" val="4249100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077" y="1208318"/>
            <a:ext cx="11661321" cy="841602"/>
          </a:xfrm>
        </p:spPr>
        <p:txBody>
          <a:bodyPr>
            <a:normAutofit/>
          </a:bodyPr>
          <a:lstStyle/>
          <a:p>
            <a:r>
              <a:rPr lang="fr-FR" dirty="0"/>
              <a:t>Qu’est-ce qu’un son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83</a:t>
            </a:fld>
            <a:endParaRPr lang="fr-FR" dirty="0"/>
          </a:p>
        </p:txBody>
      </p:sp>
      <p:sp>
        <p:nvSpPr>
          <p:cNvPr id="7" name="Espace réservé du contenu 2"/>
          <p:cNvSpPr txBox="1">
            <a:spLocks/>
          </p:cNvSpPr>
          <p:nvPr/>
        </p:nvSpPr>
        <p:spPr>
          <a:xfrm>
            <a:off x="315685" y="2092651"/>
            <a:ext cx="8403772" cy="40632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Batang" panose="02030600000101010101" pitchFamily="18" charset="-127"/>
                <a:ea typeface="Batang" panose="02030600000101010101" pitchFamily="18"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Batang" panose="02030600000101010101" pitchFamily="18" charset="-127"/>
                <a:ea typeface="Batang" panose="02030600000101010101" pitchFamily="18"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Batang" panose="02030600000101010101" pitchFamily="18" charset="-127"/>
                <a:ea typeface="Batang" panose="02030600000101010101" pitchFamily="18"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Batang" panose="02030600000101010101" pitchFamily="18" charset="-127"/>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A quelle vitesse se déplace le son ?</a:t>
            </a:r>
          </a:p>
          <a:p>
            <a:pPr lvl="1"/>
            <a:r>
              <a:rPr lang="fr-FR" dirty="0"/>
              <a:t>Dans l’air à 340 m/s,</a:t>
            </a:r>
          </a:p>
          <a:p>
            <a:pPr lvl="1"/>
            <a:r>
              <a:rPr lang="fr-FR" dirty="0"/>
              <a:t>Dans l’eau à 1340 m/s,</a:t>
            </a:r>
          </a:p>
          <a:p>
            <a:pPr lvl="1"/>
            <a:r>
              <a:rPr lang="fr-FR" dirty="0"/>
              <a:t>Plus la densité moléculaire du « véhicule » est importante, plus le son se déplace vite.</a:t>
            </a:r>
          </a:p>
          <a:p>
            <a:r>
              <a:rPr lang="fr-FR" dirty="0"/>
              <a:t> Quel est le spectre sonore audible par l’ouïe humaine ?</a:t>
            </a:r>
          </a:p>
          <a:p>
            <a:pPr lvl="1"/>
            <a:r>
              <a:rPr lang="fr-FR" dirty="0"/>
              <a:t>Les sons situées entre 20 </a:t>
            </a:r>
            <a:r>
              <a:rPr lang="fr-FR" dirty="0" err="1"/>
              <a:t>Herz</a:t>
            </a:r>
            <a:r>
              <a:rPr lang="fr-FR" dirty="0"/>
              <a:t> et 20 000 </a:t>
            </a:r>
            <a:r>
              <a:rPr lang="fr-FR" dirty="0" err="1"/>
              <a:t>Herz</a:t>
            </a:r>
            <a:r>
              <a:rPr lang="fr-FR" dirty="0"/>
              <a:t>,</a:t>
            </a:r>
          </a:p>
          <a:p>
            <a:pPr lvl="1"/>
            <a:r>
              <a:rPr lang="fr-FR" dirty="0"/>
              <a:t>Les sons situés en dessous de 20 </a:t>
            </a:r>
            <a:r>
              <a:rPr lang="fr-FR" dirty="0" err="1"/>
              <a:t>Herz</a:t>
            </a:r>
            <a:r>
              <a:rPr lang="fr-FR" dirty="0"/>
              <a:t> sont des infrasons (ou sons BF pour basse fréquence),</a:t>
            </a:r>
          </a:p>
          <a:p>
            <a:pPr lvl="1"/>
            <a:r>
              <a:rPr lang="fr-FR" dirty="0"/>
              <a:t>Les sons situés au dessus de 20 000 </a:t>
            </a:r>
            <a:r>
              <a:rPr lang="fr-FR" dirty="0" err="1"/>
              <a:t>Herz</a:t>
            </a:r>
            <a:r>
              <a:rPr lang="fr-FR" dirty="0"/>
              <a:t> sont des ultrasons (ou sons HF pour haute fréquence).</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2586" y="1109663"/>
            <a:ext cx="1365145" cy="334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257" y="4606293"/>
            <a:ext cx="3929747" cy="170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7961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1" y="1322619"/>
            <a:ext cx="10466614" cy="841602"/>
          </a:xfrm>
        </p:spPr>
        <p:txBody>
          <a:bodyPr>
            <a:noAutofit/>
          </a:bodyPr>
          <a:lstStyle/>
          <a:p>
            <a:r>
              <a:rPr lang="fr-FR" sz="3600" dirty="0"/>
              <a:t>Quelques notions de base sur le son numérique</a:t>
            </a:r>
          </a:p>
        </p:txBody>
      </p:sp>
      <p:sp>
        <p:nvSpPr>
          <p:cNvPr id="3" name="Espace réservé du contenu 2"/>
          <p:cNvSpPr>
            <a:spLocks noGrp="1"/>
          </p:cNvSpPr>
          <p:nvPr>
            <p:ph idx="1"/>
          </p:nvPr>
        </p:nvSpPr>
        <p:spPr>
          <a:xfrm>
            <a:off x="315685" y="2250183"/>
            <a:ext cx="11661321" cy="552947"/>
          </a:xfrm>
        </p:spPr>
        <p:txBody>
          <a:bodyPr/>
          <a:lstStyle/>
          <a:p>
            <a:r>
              <a:rPr lang="fr-FR" dirty="0"/>
              <a:t>Les formats de fichiers</a:t>
            </a:r>
          </a:p>
          <a:p>
            <a:pPr lvl="2"/>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84</a:t>
            </a:fld>
            <a:endParaRPr lang="fr-F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712" y="3316948"/>
            <a:ext cx="1219200" cy="1219200"/>
          </a:xfrm>
          <a:prstGeom prst="rect">
            <a:avLst/>
          </a:prstGeom>
        </p:spPr>
      </p:pic>
      <p:sp>
        <p:nvSpPr>
          <p:cNvPr id="9" name="ZoneTexte 8"/>
          <p:cNvSpPr txBox="1"/>
          <p:nvPr/>
        </p:nvSpPr>
        <p:spPr>
          <a:xfrm>
            <a:off x="2810933" y="3926548"/>
            <a:ext cx="1532792" cy="369332"/>
          </a:xfrm>
          <a:prstGeom prst="rect">
            <a:avLst/>
          </a:prstGeom>
          <a:noFill/>
        </p:spPr>
        <p:txBody>
          <a:bodyPr wrap="none" rtlCol="0">
            <a:spAutoFit/>
          </a:bodyPr>
          <a:lstStyle/>
          <a:p>
            <a:r>
              <a:rPr lang="fr-FR" dirty="0">
                <a:latin typeface="Cracked Johnnie" panose="00000400000000000000" pitchFamily="2" charset="0"/>
              </a:rPr>
              <a:t>C’est un </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746" y="3224165"/>
            <a:ext cx="2857500" cy="192405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39821">
            <a:off x="6394585" y="3055415"/>
            <a:ext cx="609600" cy="609600"/>
          </a:xfrm>
          <a:prstGeom prst="rect">
            <a:avLst/>
          </a:prstGeom>
        </p:spPr>
      </p:pic>
      <p:sp>
        <p:nvSpPr>
          <p:cNvPr id="12" name="Flèche courbée vers le bas 11"/>
          <p:cNvSpPr/>
          <p:nvPr/>
        </p:nvSpPr>
        <p:spPr>
          <a:xfrm rot="1169318">
            <a:off x="5783718" y="3032911"/>
            <a:ext cx="508000" cy="2355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578" y="2563942"/>
            <a:ext cx="609600" cy="609600"/>
          </a:xfrm>
          <a:prstGeom prst="rect">
            <a:avLst/>
          </a:prstGeom>
        </p:spPr>
      </p:pic>
      <p:sp>
        <p:nvSpPr>
          <p:cNvPr id="15" name="ZoneTexte 14"/>
          <p:cNvSpPr txBox="1"/>
          <p:nvPr/>
        </p:nvSpPr>
        <p:spPr>
          <a:xfrm>
            <a:off x="7806750" y="2504881"/>
            <a:ext cx="3118161" cy="646331"/>
          </a:xfrm>
          <a:prstGeom prst="rect">
            <a:avLst/>
          </a:prstGeom>
          <a:noFill/>
        </p:spPr>
        <p:txBody>
          <a:bodyPr wrap="none" rtlCol="0">
            <a:spAutoFit/>
          </a:bodyPr>
          <a:lstStyle/>
          <a:p>
            <a:r>
              <a:rPr lang="fr-FR" dirty="0">
                <a:latin typeface="Roboto" panose="02000000000000000000" pitchFamily="2" charset="0"/>
                <a:ea typeface="Roboto" panose="02000000000000000000" pitchFamily="2" charset="0"/>
                <a:cs typeface="Roboto" panose="02000000000000000000" pitchFamily="2" charset="0"/>
              </a:rPr>
              <a:t>composé de flux audio et/ou</a:t>
            </a:r>
            <a:br>
              <a:rPr lang="fr-FR" dirty="0">
                <a:latin typeface="Roboto" panose="02000000000000000000" pitchFamily="2" charset="0"/>
                <a:ea typeface="Roboto" panose="02000000000000000000" pitchFamily="2" charset="0"/>
                <a:cs typeface="Roboto" panose="02000000000000000000" pitchFamily="2" charset="0"/>
              </a:rPr>
            </a:br>
            <a:r>
              <a:rPr lang="fr-FR" dirty="0">
                <a:latin typeface="Roboto" panose="02000000000000000000" pitchFamily="2" charset="0"/>
                <a:ea typeface="Roboto" panose="02000000000000000000" pitchFamily="2" charset="0"/>
                <a:cs typeface="Roboto" panose="02000000000000000000" pitchFamily="2" charset="0"/>
              </a:rPr>
              <a:t>vidéo. </a:t>
            </a:r>
          </a:p>
        </p:txBody>
      </p:sp>
      <p:sp>
        <p:nvSpPr>
          <p:cNvPr id="16" name="ZoneTexte 15"/>
          <p:cNvSpPr txBox="1"/>
          <p:nvPr/>
        </p:nvSpPr>
        <p:spPr>
          <a:xfrm>
            <a:off x="7806750" y="3237389"/>
            <a:ext cx="2582438" cy="1292662"/>
          </a:xfrm>
          <a:prstGeom prst="rect">
            <a:avLst/>
          </a:prstGeom>
          <a:noFill/>
        </p:spPr>
        <p:txBody>
          <a:bodyPr wrap="none" rtlCol="0">
            <a:spAutoFit/>
          </a:bodyPr>
          <a:lstStyle/>
          <a:p>
            <a:r>
              <a:rPr lang="fr-FR" dirty="0">
                <a:latin typeface="Cracked Johnnie" panose="00000400000000000000" pitchFamily="2" charset="0"/>
              </a:rPr>
              <a:t>Certains formats sont</a:t>
            </a:r>
          </a:p>
          <a:p>
            <a:r>
              <a:rPr lang="fr-FR" dirty="0">
                <a:latin typeface="Cracked Johnnie" panose="00000400000000000000" pitchFamily="2" charset="0"/>
              </a:rPr>
              <a:t>réservés aux flux audio </a:t>
            </a:r>
            <a:br>
              <a:rPr lang="fr-FR" dirty="0">
                <a:latin typeface="Cracked Johnnie" panose="00000400000000000000" pitchFamily="2" charset="0"/>
              </a:rPr>
            </a:br>
            <a:r>
              <a:rPr lang="fr-FR" dirty="0">
                <a:latin typeface="Cracked Johnnie" panose="00000400000000000000" pitchFamily="2" charset="0"/>
              </a:rPr>
              <a:t>comme le </a:t>
            </a:r>
            <a:r>
              <a:rPr lang="fr-FR" b="1" dirty="0">
                <a:solidFill>
                  <a:schemeClr val="accent5"/>
                </a:solidFill>
                <a:latin typeface="Cracked Johnnie" panose="00000400000000000000" pitchFamily="2" charset="0"/>
              </a:rPr>
              <a:t>MP</a:t>
            </a:r>
            <a:r>
              <a:rPr lang="fr-FR" sz="2400" b="1" dirty="0">
                <a:solidFill>
                  <a:schemeClr val="accent5"/>
                </a:solidFill>
                <a:latin typeface="Calvin" pitchFamily="2" charset="0"/>
              </a:rPr>
              <a:t>3</a:t>
            </a:r>
            <a:r>
              <a:rPr lang="fr-FR" dirty="0">
                <a:latin typeface="Cracked Johnnie" panose="00000400000000000000" pitchFamily="2" charset="0"/>
              </a:rPr>
              <a:t>, le </a:t>
            </a:r>
            <a:r>
              <a:rPr lang="fr-FR" b="1" dirty="0">
                <a:solidFill>
                  <a:schemeClr val="accent5"/>
                </a:solidFill>
                <a:latin typeface="Cracked Johnnie" panose="00000400000000000000" pitchFamily="2" charset="0"/>
              </a:rPr>
              <a:t>WMA</a:t>
            </a:r>
            <a:r>
              <a:rPr lang="fr-FR" dirty="0">
                <a:latin typeface="Cracked Johnnie" panose="00000400000000000000" pitchFamily="2" charset="0"/>
              </a:rPr>
              <a:t>,</a:t>
            </a:r>
            <a:br>
              <a:rPr lang="fr-FR" dirty="0">
                <a:latin typeface="Cracked Johnnie" panose="00000400000000000000" pitchFamily="2" charset="0"/>
              </a:rPr>
            </a:br>
            <a:r>
              <a:rPr lang="fr-FR" dirty="0">
                <a:latin typeface="Cracked Johnnie" panose="00000400000000000000" pitchFamily="2" charset="0"/>
              </a:rPr>
              <a:t>l’</a:t>
            </a:r>
            <a:r>
              <a:rPr lang="fr-FR" dirty="0">
                <a:solidFill>
                  <a:schemeClr val="accent5"/>
                </a:solidFill>
                <a:latin typeface="Cracked Johnnie" panose="00000400000000000000" pitchFamily="2" charset="0"/>
              </a:rPr>
              <a:t>OGG</a:t>
            </a:r>
            <a:r>
              <a:rPr lang="fr-FR" dirty="0">
                <a:latin typeface="Cracked Johnnie" panose="00000400000000000000" pitchFamily="2" charset="0"/>
              </a:rPr>
              <a:t>, le </a:t>
            </a:r>
            <a:r>
              <a:rPr lang="fr-FR" dirty="0">
                <a:solidFill>
                  <a:schemeClr val="accent5"/>
                </a:solidFill>
                <a:latin typeface="Cracked Johnnie" panose="00000400000000000000" pitchFamily="2" charset="0"/>
              </a:rPr>
              <a:t>FLAC</a:t>
            </a:r>
            <a:r>
              <a:rPr lang="fr-FR" dirty="0">
                <a:latin typeface="Cracked Johnnie" panose="00000400000000000000" pitchFamily="2" charset="0"/>
              </a:rPr>
              <a:t>, l’</a:t>
            </a:r>
            <a:r>
              <a:rPr lang="fr-FR" b="1" dirty="0">
                <a:solidFill>
                  <a:schemeClr val="accent5"/>
                </a:solidFill>
                <a:latin typeface="Cracked Johnnie" panose="00000400000000000000" pitchFamily="2" charset="0"/>
              </a:rPr>
              <a:t>AAC</a:t>
            </a:r>
            <a:r>
              <a:rPr lang="fr-FR" dirty="0">
                <a:latin typeface="Cracked Johnnie" panose="00000400000000000000" pitchFamily="2" charset="0"/>
              </a:rPr>
              <a:t> …</a:t>
            </a:r>
          </a:p>
        </p:txBody>
      </p:sp>
      <p:sp>
        <p:nvSpPr>
          <p:cNvPr id="17" name="ZoneTexte 16"/>
          <p:cNvSpPr txBox="1"/>
          <p:nvPr/>
        </p:nvSpPr>
        <p:spPr>
          <a:xfrm>
            <a:off x="7812393" y="4768302"/>
            <a:ext cx="2836610" cy="1785104"/>
          </a:xfrm>
          <a:prstGeom prst="rect">
            <a:avLst/>
          </a:prstGeom>
          <a:noFill/>
        </p:spPr>
        <p:txBody>
          <a:bodyPr wrap="none" rtlCol="0">
            <a:spAutoFit/>
          </a:bodyPr>
          <a:lstStyle/>
          <a:p>
            <a:r>
              <a:rPr lang="fr-FR" dirty="0">
                <a:latin typeface="Cracked Johnnie" panose="00000400000000000000" pitchFamily="2" charset="0"/>
              </a:rPr>
              <a:t>A chaque format est </a:t>
            </a:r>
            <a:r>
              <a:rPr lang="fr-FR" dirty="0" err="1">
                <a:latin typeface="Cracked Johnnie" panose="00000400000000000000" pitchFamily="2" charset="0"/>
              </a:rPr>
              <a:t>associÉ</a:t>
            </a:r>
            <a:r>
              <a:rPr lang="fr-FR" dirty="0">
                <a:latin typeface="Cracked Johnnie" panose="00000400000000000000" pitchFamily="2" charset="0"/>
              </a:rPr>
              <a:t/>
            </a:r>
            <a:br>
              <a:rPr lang="fr-FR" dirty="0">
                <a:latin typeface="Cracked Johnnie" panose="00000400000000000000" pitchFamily="2" charset="0"/>
              </a:rPr>
            </a:br>
            <a:r>
              <a:rPr lang="fr-FR" dirty="0">
                <a:latin typeface="Roboto" panose="02000000000000000000" pitchFamily="2" charset="0"/>
                <a:ea typeface="Roboto" panose="02000000000000000000" pitchFamily="2" charset="0"/>
                <a:cs typeface="Roboto" panose="02000000000000000000" pitchFamily="2" charset="0"/>
              </a:rPr>
              <a:t>une</a:t>
            </a:r>
            <a:r>
              <a:rPr lang="fr-FR" dirty="0">
                <a:latin typeface="Cracked Johnnie" panose="00000400000000000000" pitchFamily="2" charset="0"/>
              </a:rPr>
              <a:t> extension de fichiers</a:t>
            </a:r>
            <a:br>
              <a:rPr lang="fr-FR" dirty="0">
                <a:latin typeface="Cracked Johnnie" panose="00000400000000000000" pitchFamily="2" charset="0"/>
              </a:rPr>
            </a:br>
            <a:r>
              <a:rPr lang="fr-FR" dirty="0">
                <a:latin typeface="Cracked Johnnie" panose="00000400000000000000" pitchFamily="2" charset="0"/>
              </a:rPr>
              <a:t>rappelant le nom du format.</a:t>
            </a:r>
          </a:p>
          <a:p>
            <a:endParaRPr lang="fr-FR" sz="1400" dirty="0">
              <a:latin typeface="Cracked Johnnie" panose="00000400000000000000" pitchFamily="2" charset="0"/>
            </a:endParaRPr>
          </a:p>
          <a:p>
            <a:r>
              <a:rPr lang="fr-FR" sz="1400" dirty="0">
                <a:latin typeface="Cracked Johnnie" panose="00000400000000000000" pitchFamily="2" charset="0"/>
              </a:rPr>
              <a:t>Exception : AAC qui possède</a:t>
            </a:r>
            <a:br>
              <a:rPr lang="fr-FR" sz="1400" dirty="0">
                <a:latin typeface="Cracked Johnnie" panose="00000400000000000000" pitchFamily="2" charset="0"/>
              </a:rPr>
            </a:br>
            <a:r>
              <a:rPr lang="fr-FR" sz="1400" dirty="0">
                <a:latin typeface="Cracked Johnnie" panose="00000400000000000000" pitchFamily="2" charset="0"/>
              </a:rPr>
              <a:t>plusieurs extensions</a:t>
            </a:r>
            <a:br>
              <a:rPr lang="fr-FR" sz="1400" dirty="0">
                <a:latin typeface="Cracked Johnnie" panose="00000400000000000000" pitchFamily="2" charset="0"/>
              </a:rPr>
            </a:br>
            <a:r>
              <a:rPr lang="fr-FR" sz="1400" dirty="0">
                <a:latin typeface="Cracked Johnnie" panose="00000400000000000000" pitchFamily="2" charset="0"/>
              </a:rPr>
              <a:t>possibles … </a:t>
            </a:r>
          </a:p>
        </p:txBody>
      </p:sp>
    </p:spTree>
    <p:extLst>
      <p:ext uri="{BB962C8B-B14F-4D97-AF65-F5344CB8AC3E}">
        <p14:creationId xmlns:p14="http://schemas.microsoft.com/office/powerpoint/2010/main" val="36780518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15685" y="2266513"/>
            <a:ext cx="11661321" cy="493030"/>
          </a:xfrm>
        </p:spPr>
        <p:txBody>
          <a:bodyPr/>
          <a:lstStyle/>
          <a:p>
            <a:r>
              <a:rPr lang="fr-FR" dirty="0"/>
              <a:t>Les codecs</a:t>
            </a:r>
          </a:p>
          <a:p>
            <a:pPr marL="914400" lvl="2" indent="0">
              <a:buNone/>
            </a:pP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85</a:t>
            </a:fld>
            <a:endParaRPr lang="fr-F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712" y="3333277"/>
            <a:ext cx="1219200" cy="1219200"/>
          </a:xfrm>
          <a:prstGeom prst="rect">
            <a:avLst/>
          </a:prstGeom>
        </p:spPr>
      </p:pic>
      <p:sp>
        <p:nvSpPr>
          <p:cNvPr id="15" name="ZoneTexte 14"/>
          <p:cNvSpPr txBox="1"/>
          <p:nvPr/>
        </p:nvSpPr>
        <p:spPr>
          <a:xfrm>
            <a:off x="7806750" y="2815634"/>
            <a:ext cx="3869435" cy="1477328"/>
          </a:xfrm>
          <a:prstGeom prst="rect">
            <a:avLst/>
          </a:prstGeom>
          <a:noFill/>
        </p:spPr>
        <p:txBody>
          <a:bodyPr wrap="square" rtlCol="0">
            <a:spAutoFit/>
          </a:bodyPr>
          <a:lstStyle/>
          <a:p>
            <a:r>
              <a:rPr lang="fr-FR" dirty="0">
                <a:latin typeface="Roboto" panose="02000000000000000000" pitchFamily="2" charset="0"/>
                <a:ea typeface="Roboto" panose="02000000000000000000" pitchFamily="2" charset="0"/>
                <a:cs typeface="Roboto" panose="02000000000000000000" pitchFamily="2" charset="0"/>
              </a:rPr>
              <a:t>Suivant le support a partir duquel le fichier son est écouté, le codec utilisé compresse plus ou moins les données du fichier afin d’optimiser son volume sur ledit support.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670" y="2889475"/>
            <a:ext cx="1638300" cy="1790700"/>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0629" y="3418314"/>
            <a:ext cx="3056036" cy="1232601"/>
          </a:xfrm>
          <a:prstGeom prst="rect">
            <a:avLst/>
          </a:prstGeom>
        </p:spPr>
      </p:pic>
      <p:sp>
        <p:nvSpPr>
          <p:cNvPr id="9" name="ZoneTexte 8"/>
          <p:cNvSpPr txBox="1"/>
          <p:nvPr/>
        </p:nvSpPr>
        <p:spPr>
          <a:xfrm>
            <a:off x="2763891" y="4659716"/>
            <a:ext cx="3316934" cy="646331"/>
          </a:xfrm>
          <a:prstGeom prst="rect">
            <a:avLst/>
          </a:prstGeom>
          <a:noFill/>
        </p:spPr>
        <p:txBody>
          <a:bodyPr wrap="none" rtlCol="0">
            <a:spAutoFit/>
          </a:bodyPr>
          <a:lstStyle/>
          <a:p>
            <a:r>
              <a:rPr lang="fr-FR" dirty="0">
                <a:latin typeface="Roboto" panose="02000000000000000000" pitchFamily="2" charset="0"/>
                <a:ea typeface="Roboto" panose="02000000000000000000" pitchFamily="2" charset="0"/>
                <a:cs typeface="Roboto" panose="02000000000000000000" pitchFamily="2" charset="0"/>
              </a:rPr>
              <a:t>C’est un algorithme de</a:t>
            </a:r>
            <a:br>
              <a:rPr lang="fr-FR" dirty="0">
                <a:latin typeface="Roboto" panose="02000000000000000000" pitchFamily="2" charset="0"/>
                <a:ea typeface="Roboto" panose="02000000000000000000" pitchFamily="2" charset="0"/>
                <a:cs typeface="Roboto" panose="02000000000000000000" pitchFamily="2" charset="0"/>
              </a:rPr>
            </a:br>
            <a:r>
              <a:rPr lang="fr-FR" dirty="0">
                <a:latin typeface="Roboto" panose="02000000000000000000" pitchFamily="2" charset="0"/>
                <a:ea typeface="Roboto" panose="02000000000000000000" pitchFamily="2" charset="0"/>
                <a:cs typeface="Roboto" panose="02000000000000000000" pitchFamily="2" charset="0"/>
              </a:rPr>
              <a:t>compression/décompression  </a:t>
            </a:r>
          </a:p>
        </p:txBody>
      </p:sp>
      <p:sp>
        <p:nvSpPr>
          <p:cNvPr id="12" name="ZoneTexte 11"/>
          <p:cNvSpPr txBox="1"/>
          <p:nvPr/>
        </p:nvSpPr>
        <p:spPr>
          <a:xfrm>
            <a:off x="7276665" y="5010874"/>
            <a:ext cx="4399520" cy="923330"/>
          </a:xfrm>
          <a:prstGeom prst="rect">
            <a:avLst/>
          </a:prstGeom>
          <a:noFill/>
        </p:spPr>
        <p:txBody>
          <a:bodyPr wrap="square" rtlCol="0">
            <a:spAutoFit/>
          </a:bodyPr>
          <a:lstStyle/>
          <a:p>
            <a:r>
              <a:rPr lang="fr-FR" dirty="0">
                <a:latin typeface="Roboto" panose="02000000000000000000" pitchFamily="2" charset="0"/>
                <a:ea typeface="Roboto" panose="02000000000000000000" pitchFamily="2" charset="0"/>
                <a:cs typeface="Roboto" panose="02000000000000000000" pitchFamily="2" charset="0"/>
              </a:rPr>
              <a:t>Deux types de codecs sont à distinguer :</a:t>
            </a:r>
          </a:p>
          <a:p>
            <a:pPr marL="285750" indent="-285750">
              <a:buFont typeface="Arial" panose="020B0604020202020204" pitchFamily="34" charset="0"/>
              <a:buChar char="•"/>
            </a:pPr>
            <a:r>
              <a:rPr lang="fr-FR" dirty="0">
                <a:latin typeface="Roboto" panose="02000000000000000000" pitchFamily="2" charset="0"/>
                <a:ea typeface="Roboto" panose="02000000000000000000" pitchFamily="2" charset="0"/>
                <a:cs typeface="Roboto" panose="02000000000000000000" pitchFamily="2" charset="0"/>
              </a:rPr>
              <a:t>Les codecs </a:t>
            </a:r>
            <a:r>
              <a:rPr lang="fr-FR" b="1" dirty="0">
                <a:solidFill>
                  <a:schemeClr val="accent5"/>
                </a:solidFill>
                <a:latin typeface="Roboto" panose="02000000000000000000" pitchFamily="2" charset="0"/>
                <a:ea typeface="Roboto" panose="02000000000000000000" pitchFamily="2" charset="0"/>
                <a:cs typeface="Roboto" panose="02000000000000000000" pitchFamily="2" charset="0"/>
              </a:rPr>
              <a:t>sans perte</a:t>
            </a:r>
            <a:r>
              <a:rPr lang="fr-FR" dirty="0">
                <a:solidFill>
                  <a:schemeClr val="accent5"/>
                </a:solidFill>
                <a:latin typeface="Roboto" panose="02000000000000000000" pitchFamily="2" charset="0"/>
                <a:ea typeface="Roboto" panose="02000000000000000000" pitchFamily="2" charset="0"/>
                <a:cs typeface="Roboto" panose="02000000000000000000" pitchFamily="2" charset="0"/>
              </a:rPr>
              <a:t>,</a:t>
            </a:r>
          </a:p>
          <a:p>
            <a:pPr marL="285750" indent="-285750">
              <a:buFont typeface="Arial" panose="020B0604020202020204" pitchFamily="34" charset="0"/>
              <a:buChar char="•"/>
            </a:pPr>
            <a:r>
              <a:rPr lang="fr-FR" dirty="0">
                <a:latin typeface="Roboto" panose="02000000000000000000" pitchFamily="2" charset="0"/>
                <a:ea typeface="Roboto" panose="02000000000000000000" pitchFamily="2" charset="0"/>
                <a:cs typeface="Roboto" panose="02000000000000000000" pitchFamily="2" charset="0"/>
              </a:rPr>
              <a:t>Les codecs </a:t>
            </a:r>
            <a:r>
              <a:rPr lang="fr-FR" b="1" dirty="0">
                <a:solidFill>
                  <a:schemeClr val="accent5"/>
                </a:solidFill>
                <a:latin typeface="Roboto" panose="02000000000000000000" pitchFamily="2" charset="0"/>
                <a:ea typeface="Roboto" panose="02000000000000000000" pitchFamily="2" charset="0"/>
                <a:cs typeface="Roboto" panose="02000000000000000000" pitchFamily="2" charset="0"/>
              </a:rPr>
              <a:t>avec perte</a:t>
            </a:r>
            <a:r>
              <a:rPr lang="fr-FR" dirty="0">
                <a:latin typeface="Roboto" panose="02000000000000000000" pitchFamily="2" charset="0"/>
                <a:ea typeface="Roboto" panose="02000000000000000000" pitchFamily="2" charset="0"/>
                <a:cs typeface="Roboto" panose="02000000000000000000" pitchFamily="2" charset="0"/>
              </a:rPr>
              <a:t>. </a:t>
            </a:r>
          </a:p>
        </p:txBody>
      </p:sp>
      <p:sp>
        <p:nvSpPr>
          <p:cNvPr id="13" name="Titre 1"/>
          <p:cNvSpPr>
            <a:spLocks noGrp="1"/>
          </p:cNvSpPr>
          <p:nvPr>
            <p:ph type="title"/>
          </p:nvPr>
        </p:nvSpPr>
        <p:spPr>
          <a:xfrm>
            <a:off x="114301" y="1322619"/>
            <a:ext cx="10466614" cy="841602"/>
          </a:xfrm>
        </p:spPr>
        <p:txBody>
          <a:bodyPr>
            <a:noAutofit/>
          </a:bodyPr>
          <a:lstStyle/>
          <a:p>
            <a:r>
              <a:rPr lang="fr-FR" sz="3600" dirty="0"/>
              <a:t>Quelques notions de base sur le son numérique</a:t>
            </a:r>
          </a:p>
        </p:txBody>
      </p:sp>
    </p:spTree>
    <p:extLst>
      <p:ext uri="{BB962C8B-B14F-4D97-AF65-F5344CB8AC3E}">
        <p14:creationId xmlns:p14="http://schemas.microsoft.com/office/powerpoint/2010/main" val="497464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2160266"/>
            <a:ext cx="10515600" cy="533962"/>
          </a:xfrm>
        </p:spPr>
        <p:txBody>
          <a:bodyPr/>
          <a:lstStyle/>
          <a:p>
            <a:r>
              <a:rPr lang="fr-FR" dirty="0"/>
              <a:t>Les codecs (2)</a:t>
            </a:r>
          </a:p>
          <a:p>
            <a:pPr marL="914400" lvl="2" indent="0">
              <a:buNone/>
            </a:pP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86</a:t>
            </a:fld>
            <a:endParaRPr lang="fr-FR" dirty="0"/>
          </a:p>
        </p:txBody>
      </p:sp>
      <p:sp>
        <p:nvSpPr>
          <p:cNvPr id="9" name="ZoneTexte 8"/>
          <p:cNvSpPr txBox="1"/>
          <p:nvPr/>
        </p:nvSpPr>
        <p:spPr>
          <a:xfrm>
            <a:off x="1780000" y="2607987"/>
            <a:ext cx="4555485" cy="1154162"/>
          </a:xfrm>
          <a:prstGeom prst="rect">
            <a:avLst/>
          </a:prstGeom>
          <a:noFill/>
        </p:spPr>
        <p:txBody>
          <a:bodyPr wrap="square" rtlCol="0">
            <a:spAutoFit/>
          </a:bodyPr>
          <a:lstStyle/>
          <a:p>
            <a:r>
              <a:rPr lang="fr-FR" dirty="0">
                <a:latin typeface="Cracked Johnnie" panose="00000400000000000000" pitchFamily="2" charset="0"/>
              </a:rPr>
              <a:t>les codecs sans perte</a:t>
            </a:r>
          </a:p>
          <a:p>
            <a:r>
              <a:rPr lang="fr-FR" sz="1700" b="1" dirty="0">
                <a:latin typeface="Batang" panose="02030600000101010101" pitchFamily="18" charset="-127"/>
                <a:ea typeface="Batang" panose="02030600000101010101" pitchFamily="18" charset="-127"/>
              </a:rPr>
              <a:t>Ils enregistrent et compressent un son de façon à conserver la qualité originale intacte lors du décodage.</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9" y="2735312"/>
            <a:ext cx="861620" cy="812698"/>
          </a:xfrm>
          <a:prstGeom prst="rect">
            <a:avLst/>
          </a:prstGeom>
        </p:spPr>
      </p:pic>
      <p:sp>
        <p:nvSpPr>
          <p:cNvPr id="11" name="ZoneTexte 10"/>
          <p:cNvSpPr txBox="1"/>
          <p:nvPr/>
        </p:nvSpPr>
        <p:spPr>
          <a:xfrm>
            <a:off x="6602348" y="2671875"/>
            <a:ext cx="4674678" cy="1200329"/>
          </a:xfrm>
          <a:prstGeom prst="rect">
            <a:avLst/>
          </a:prstGeom>
          <a:noFill/>
        </p:spPr>
        <p:txBody>
          <a:bodyPr wrap="none" rtlCol="0">
            <a:spAutoFit/>
          </a:bodyPr>
          <a:lstStyle/>
          <a:p>
            <a:r>
              <a:rPr lang="fr-FR" dirty="0">
                <a:latin typeface="Batang" panose="02030600000101010101" pitchFamily="18" charset="-127"/>
                <a:ea typeface="Batang" panose="02030600000101010101" pitchFamily="18" charset="-127"/>
              </a:rPr>
              <a:t>Les plus courants :</a:t>
            </a:r>
          </a:p>
          <a:p>
            <a:pPr marL="285750" indent="-285750">
              <a:buFont typeface="Wingdings" panose="05000000000000000000" pitchFamily="2" charset="2"/>
              <a:buChar char="Ø"/>
            </a:pPr>
            <a:r>
              <a:rPr lang="fr-FR" dirty="0">
                <a:latin typeface="Batang" panose="02030600000101010101" pitchFamily="18" charset="-127"/>
                <a:ea typeface="Batang" panose="02030600000101010101" pitchFamily="18" charset="-127"/>
              </a:rPr>
              <a:t> </a:t>
            </a:r>
            <a:r>
              <a:rPr lang="fr-FR" b="1" dirty="0">
                <a:latin typeface="Batang" panose="02030600000101010101" pitchFamily="18" charset="-127"/>
                <a:ea typeface="Batang" panose="02030600000101010101" pitchFamily="18" charset="-127"/>
              </a:rPr>
              <a:t>FLAC</a:t>
            </a:r>
            <a:r>
              <a:rPr lang="fr-FR" dirty="0">
                <a:latin typeface="Batang" panose="02030600000101010101" pitchFamily="18" charset="-127"/>
                <a:ea typeface="Batang" panose="02030600000101010101" pitchFamily="18" charset="-127"/>
              </a:rPr>
              <a:t> (Free </a:t>
            </a:r>
            <a:r>
              <a:rPr lang="fr-FR" dirty="0" err="1">
                <a:latin typeface="Batang" panose="02030600000101010101" pitchFamily="18" charset="-127"/>
                <a:ea typeface="Batang" panose="02030600000101010101" pitchFamily="18" charset="-127"/>
              </a:rPr>
              <a:t>Lossless</a:t>
            </a:r>
            <a:r>
              <a:rPr lang="fr-FR" dirty="0">
                <a:latin typeface="Batang" panose="02030600000101010101" pitchFamily="18" charset="-127"/>
                <a:ea typeface="Batang" panose="02030600000101010101" pitchFamily="18" charset="-127"/>
              </a:rPr>
              <a:t> Audio Codec),</a:t>
            </a:r>
          </a:p>
          <a:p>
            <a:pPr marL="285750" indent="-285750">
              <a:buFont typeface="Wingdings" panose="05000000000000000000" pitchFamily="2" charset="2"/>
              <a:buChar char="Ø"/>
            </a:pPr>
            <a:r>
              <a:rPr lang="fr-FR" dirty="0">
                <a:latin typeface="Batang" panose="02030600000101010101" pitchFamily="18" charset="-127"/>
                <a:ea typeface="Batang" panose="02030600000101010101" pitchFamily="18" charset="-127"/>
              </a:rPr>
              <a:t> </a:t>
            </a:r>
            <a:r>
              <a:rPr lang="fr-FR" b="1" dirty="0">
                <a:latin typeface="Batang" panose="02030600000101010101" pitchFamily="18" charset="-127"/>
                <a:ea typeface="Batang" panose="02030600000101010101" pitchFamily="18" charset="-127"/>
              </a:rPr>
              <a:t>APE</a:t>
            </a:r>
            <a:r>
              <a:rPr lang="fr-FR" dirty="0">
                <a:latin typeface="Batang" panose="02030600000101010101" pitchFamily="18" charset="-127"/>
                <a:ea typeface="Batang" panose="02030600000101010101" pitchFamily="18" charset="-127"/>
              </a:rPr>
              <a:t>  (</a:t>
            </a:r>
            <a:r>
              <a:rPr lang="fr-FR" dirty="0" err="1">
                <a:latin typeface="Batang" panose="02030600000101010101" pitchFamily="18" charset="-127"/>
                <a:ea typeface="Batang" panose="02030600000101010101" pitchFamily="18" charset="-127"/>
              </a:rPr>
              <a:t>Monkey’s</a:t>
            </a:r>
            <a:r>
              <a:rPr lang="fr-FR" dirty="0">
                <a:latin typeface="Batang" panose="02030600000101010101" pitchFamily="18" charset="-127"/>
                <a:ea typeface="Batang" panose="02030600000101010101" pitchFamily="18" charset="-127"/>
              </a:rPr>
              <a:t> Audio),</a:t>
            </a:r>
          </a:p>
          <a:p>
            <a:pPr marL="285750" indent="-285750">
              <a:buFont typeface="Wingdings" panose="05000000000000000000" pitchFamily="2" charset="2"/>
              <a:buChar char="Ø"/>
            </a:pPr>
            <a:r>
              <a:rPr lang="fr-FR" dirty="0">
                <a:latin typeface="Batang" panose="02030600000101010101" pitchFamily="18" charset="-127"/>
                <a:ea typeface="Batang" panose="02030600000101010101" pitchFamily="18" charset="-127"/>
              </a:rPr>
              <a:t> </a:t>
            </a:r>
            <a:r>
              <a:rPr lang="fr-FR" b="1" dirty="0">
                <a:latin typeface="Batang" panose="02030600000101010101" pitchFamily="18" charset="-127"/>
                <a:ea typeface="Batang" panose="02030600000101010101" pitchFamily="18" charset="-127"/>
              </a:rPr>
              <a:t>ALAC</a:t>
            </a:r>
            <a:r>
              <a:rPr lang="fr-FR" dirty="0">
                <a:latin typeface="Batang" panose="02030600000101010101" pitchFamily="18" charset="-127"/>
                <a:ea typeface="Batang" panose="02030600000101010101" pitchFamily="18" charset="-127"/>
              </a:rPr>
              <a:t> (Apple </a:t>
            </a:r>
            <a:r>
              <a:rPr lang="fr-FR" dirty="0" err="1">
                <a:latin typeface="Batang" panose="02030600000101010101" pitchFamily="18" charset="-127"/>
                <a:ea typeface="Batang" panose="02030600000101010101" pitchFamily="18" charset="-127"/>
              </a:rPr>
              <a:t>Lossless</a:t>
            </a:r>
            <a:r>
              <a:rPr lang="fr-FR" dirty="0">
                <a:latin typeface="Batang" panose="02030600000101010101" pitchFamily="18" charset="-127"/>
                <a:ea typeface="Batang" panose="02030600000101010101" pitchFamily="18" charset="-127"/>
              </a:rPr>
              <a:t> Audio Codec).</a:t>
            </a:r>
          </a:p>
        </p:txBody>
      </p:sp>
      <p:sp>
        <p:nvSpPr>
          <p:cNvPr id="16" name="ZoneTexte 15"/>
          <p:cNvSpPr txBox="1"/>
          <p:nvPr/>
        </p:nvSpPr>
        <p:spPr>
          <a:xfrm>
            <a:off x="1781926" y="3848386"/>
            <a:ext cx="4553559" cy="2723823"/>
          </a:xfrm>
          <a:prstGeom prst="rect">
            <a:avLst/>
          </a:prstGeom>
          <a:noFill/>
        </p:spPr>
        <p:txBody>
          <a:bodyPr wrap="square" rtlCol="0">
            <a:spAutoFit/>
          </a:bodyPr>
          <a:lstStyle/>
          <a:p>
            <a:r>
              <a:rPr lang="fr-FR" dirty="0">
                <a:latin typeface="Cracked Johnnie" panose="00000400000000000000" pitchFamily="2" charset="0"/>
              </a:rPr>
              <a:t>les codecs avec perte</a:t>
            </a:r>
          </a:p>
          <a:p>
            <a:r>
              <a:rPr lang="fr-FR" sz="1700" b="1" dirty="0">
                <a:latin typeface="Batang" panose="02030600000101010101" pitchFamily="18" charset="-127"/>
                <a:ea typeface="Batang" panose="02030600000101010101" pitchFamily="18" charset="-127"/>
              </a:rPr>
              <a:t>Ils entraînent une modification par rapport à la qualité du fichier d’origine, en coupant, par</a:t>
            </a:r>
            <a:br>
              <a:rPr lang="fr-FR" sz="1700" b="1" dirty="0">
                <a:latin typeface="Batang" panose="02030600000101010101" pitchFamily="18" charset="-127"/>
                <a:ea typeface="Batang" panose="02030600000101010101" pitchFamily="18" charset="-127"/>
              </a:rPr>
            </a:br>
            <a:r>
              <a:rPr lang="fr-FR" sz="1700" b="1" dirty="0">
                <a:latin typeface="Batang" panose="02030600000101010101" pitchFamily="18" charset="-127"/>
                <a:ea typeface="Batang" panose="02030600000101010101" pitchFamily="18" charset="-127"/>
              </a:rPr>
              <a:t>exemple, les fréquences de son non perceptibles par  l'oreille humaine. Moins d’informations</a:t>
            </a:r>
            <a:br>
              <a:rPr lang="fr-FR" sz="1700" b="1" dirty="0">
                <a:latin typeface="Batang" panose="02030600000101010101" pitchFamily="18" charset="-127"/>
                <a:ea typeface="Batang" panose="02030600000101010101" pitchFamily="18" charset="-127"/>
              </a:rPr>
            </a:br>
            <a:r>
              <a:rPr lang="fr-FR" sz="1700" b="1" dirty="0">
                <a:latin typeface="Batang" panose="02030600000101010101" pitchFamily="18" charset="-127"/>
                <a:ea typeface="Batang" panose="02030600000101010101" pitchFamily="18" charset="-127"/>
              </a:rPr>
              <a:t>sont stockées dans le fichier mais la qualité d’écoute est, en général, très peu impactée.</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99" y="3946558"/>
            <a:ext cx="609600" cy="609600"/>
          </a:xfrm>
          <a:prstGeom prst="rect">
            <a:avLst/>
          </a:prstGeom>
        </p:spPr>
      </p:pic>
      <p:sp>
        <p:nvSpPr>
          <p:cNvPr id="17" name="ZoneTexte 16"/>
          <p:cNvSpPr txBox="1"/>
          <p:nvPr/>
        </p:nvSpPr>
        <p:spPr>
          <a:xfrm>
            <a:off x="6604273" y="4190086"/>
            <a:ext cx="2297424" cy="1477328"/>
          </a:xfrm>
          <a:prstGeom prst="rect">
            <a:avLst/>
          </a:prstGeom>
          <a:noFill/>
        </p:spPr>
        <p:txBody>
          <a:bodyPr wrap="none" rtlCol="0">
            <a:spAutoFit/>
          </a:bodyPr>
          <a:lstStyle/>
          <a:p>
            <a:r>
              <a:rPr lang="fr-FR" dirty="0">
                <a:latin typeface="Batang" panose="02030600000101010101" pitchFamily="18" charset="-127"/>
                <a:ea typeface="Batang" panose="02030600000101010101" pitchFamily="18" charset="-127"/>
              </a:rPr>
              <a:t>Les plus courants :</a:t>
            </a:r>
          </a:p>
          <a:p>
            <a:pPr marL="285750" indent="-285750">
              <a:buFont typeface="Wingdings" panose="05000000000000000000" pitchFamily="2" charset="2"/>
              <a:buChar char="Ø"/>
            </a:pPr>
            <a:r>
              <a:rPr lang="fr-FR" dirty="0">
                <a:latin typeface="Batang" panose="02030600000101010101" pitchFamily="18" charset="-127"/>
                <a:ea typeface="Batang" panose="02030600000101010101" pitchFamily="18" charset="-127"/>
              </a:rPr>
              <a:t>  </a:t>
            </a:r>
            <a:r>
              <a:rPr lang="fr-FR" b="1" dirty="0">
                <a:latin typeface="Batang" panose="02030600000101010101" pitchFamily="18" charset="-127"/>
                <a:ea typeface="Batang" panose="02030600000101010101" pitchFamily="18" charset="-127"/>
              </a:rPr>
              <a:t>MP3</a:t>
            </a:r>
          </a:p>
          <a:p>
            <a:pPr marL="285750" indent="-285750">
              <a:buFont typeface="Wingdings" panose="05000000000000000000" pitchFamily="2" charset="2"/>
              <a:buChar char="Ø"/>
            </a:pPr>
            <a:r>
              <a:rPr lang="fr-FR" dirty="0">
                <a:latin typeface="Batang" panose="02030600000101010101" pitchFamily="18" charset="-127"/>
                <a:ea typeface="Batang" panose="02030600000101010101" pitchFamily="18" charset="-127"/>
              </a:rPr>
              <a:t>  </a:t>
            </a:r>
            <a:r>
              <a:rPr lang="fr-FR" b="1" dirty="0">
                <a:latin typeface="Batang" panose="02030600000101010101" pitchFamily="18" charset="-127"/>
                <a:ea typeface="Batang" panose="02030600000101010101" pitchFamily="18" charset="-127"/>
              </a:rPr>
              <a:t>WMA</a:t>
            </a:r>
          </a:p>
          <a:p>
            <a:pPr marL="285750" indent="-285750">
              <a:buFont typeface="Wingdings" panose="05000000000000000000" pitchFamily="2" charset="2"/>
              <a:buChar char="Ø"/>
            </a:pPr>
            <a:r>
              <a:rPr lang="fr-FR" dirty="0">
                <a:latin typeface="Batang" panose="02030600000101010101" pitchFamily="18" charset="-127"/>
                <a:ea typeface="Batang" panose="02030600000101010101" pitchFamily="18" charset="-127"/>
              </a:rPr>
              <a:t>  </a:t>
            </a:r>
            <a:r>
              <a:rPr lang="fr-FR" b="1" dirty="0">
                <a:latin typeface="Batang" panose="02030600000101010101" pitchFamily="18" charset="-127"/>
                <a:ea typeface="Batang" panose="02030600000101010101" pitchFamily="18" charset="-127"/>
              </a:rPr>
              <a:t>OGG</a:t>
            </a:r>
          </a:p>
          <a:p>
            <a:pPr marL="285750" indent="-285750">
              <a:buFont typeface="Wingdings" panose="05000000000000000000" pitchFamily="2" charset="2"/>
              <a:buChar char="Ø"/>
            </a:pPr>
            <a:r>
              <a:rPr lang="fr-FR" dirty="0">
                <a:latin typeface="Batang" panose="02030600000101010101" pitchFamily="18" charset="-127"/>
                <a:ea typeface="Batang" panose="02030600000101010101" pitchFamily="18" charset="-127"/>
              </a:rPr>
              <a:t>  </a:t>
            </a:r>
            <a:r>
              <a:rPr lang="fr-FR" b="1" dirty="0">
                <a:latin typeface="Batang" panose="02030600000101010101" pitchFamily="18" charset="-127"/>
                <a:ea typeface="Batang" panose="02030600000101010101" pitchFamily="18" charset="-127"/>
              </a:rPr>
              <a:t>AAC</a:t>
            </a:r>
          </a:p>
        </p:txBody>
      </p:sp>
      <p:sp>
        <p:nvSpPr>
          <p:cNvPr id="14" name="Titre 1"/>
          <p:cNvSpPr>
            <a:spLocks noGrp="1"/>
          </p:cNvSpPr>
          <p:nvPr>
            <p:ph type="title"/>
          </p:nvPr>
        </p:nvSpPr>
        <p:spPr>
          <a:xfrm>
            <a:off x="114301" y="1322619"/>
            <a:ext cx="10466614" cy="841602"/>
          </a:xfrm>
        </p:spPr>
        <p:txBody>
          <a:bodyPr>
            <a:noAutofit/>
          </a:bodyPr>
          <a:lstStyle/>
          <a:p>
            <a:r>
              <a:rPr lang="fr-FR" dirty="0"/>
              <a:t>Quelques notions de base sur le son numérique</a:t>
            </a:r>
          </a:p>
        </p:txBody>
      </p:sp>
    </p:spTree>
    <p:extLst>
      <p:ext uri="{BB962C8B-B14F-4D97-AF65-F5344CB8AC3E}">
        <p14:creationId xmlns:p14="http://schemas.microsoft.com/office/powerpoint/2010/main" val="1404843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126671"/>
            <a:ext cx="11661321" cy="841602"/>
          </a:xfrm>
        </p:spPr>
        <p:txBody>
          <a:bodyPr>
            <a:normAutofit/>
          </a:bodyPr>
          <a:lstStyle/>
          <a:p>
            <a:r>
              <a:rPr lang="fr-FR" dirty="0"/>
              <a:t>Travailler le son en ligne</a:t>
            </a:r>
          </a:p>
        </p:txBody>
      </p:sp>
      <p:sp>
        <p:nvSpPr>
          <p:cNvPr id="3" name="Espace réservé du contenu 2"/>
          <p:cNvSpPr>
            <a:spLocks noGrp="1"/>
          </p:cNvSpPr>
          <p:nvPr>
            <p:ph idx="1"/>
          </p:nvPr>
        </p:nvSpPr>
        <p:spPr>
          <a:xfrm>
            <a:off x="315685" y="2070565"/>
            <a:ext cx="11661321" cy="2828016"/>
          </a:xfrm>
        </p:spPr>
        <p:txBody>
          <a:bodyPr/>
          <a:lstStyle/>
          <a:p>
            <a:r>
              <a:rPr lang="fr-FR" dirty="0"/>
              <a:t>Quelles utilisations ?</a:t>
            </a:r>
          </a:p>
          <a:p>
            <a:pPr lvl="1"/>
            <a:r>
              <a:rPr lang="fr-FR" dirty="0"/>
              <a:t>Extraction de la bande son d’une vidéo</a:t>
            </a:r>
          </a:p>
          <a:p>
            <a:pPr lvl="1"/>
            <a:r>
              <a:rPr lang="fr-FR" dirty="0"/>
              <a:t>Conversion de formats audio</a:t>
            </a:r>
          </a:p>
          <a:p>
            <a:pPr lvl="1"/>
            <a:r>
              <a:rPr lang="fr-FR" dirty="0"/>
              <a:t>Enregistrement de fichiers sonores</a:t>
            </a:r>
          </a:p>
          <a:p>
            <a:pPr lvl="1"/>
            <a:r>
              <a:rPr lang="fr-FR" dirty="0"/>
              <a:t>Découpe de fichiers audio</a:t>
            </a:r>
          </a:p>
          <a:p>
            <a:pPr lvl="1"/>
            <a:r>
              <a:rPr lang="fr-FR" dirty="0"/>
              <a:t>Mixage de fichiers sons</a:t>
            </a:r>
          </a:p>
          <a:p>
            <a:pPr lvl="1"/>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87</a:t>
            </a:fld>
            <a:endParaRPr lang="fr-FR"/>
          </a:p>
        </p:txBody>
      </p:sp>
    </p:spTree>
    <p:extLst>
      <p:ext uri="{BB962C8B-B14F-4D97-AF65-F5344CB8AC3E}">
        <p14:creationId xmlns:p14="http://schemas.microsoft.com/office/powerpoint/2010/main" val="5129107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045026"/>
            <a:ext cx="11661321" cy="841602"/>
          </a:xfrm>
        </p:spPr>
        <p:txBody>
          <a:bodyPr>
            <a:normAutofit/>
          </a:bodyPr>
          <a:lstStyle/>
          <a:p>
            <a:r>
              <a:rPr lang="fr-FR" dirty="0"/>
              <a:t>Travailler le son en ligne</a:t>
            </a:r>
          </a:p>
        </p:txBody>
      </p:sp>
      <p:sp>
        <p:nvSpPr>
          <p:cNvPr id="3" name="Espace réservé du contenu 2"/>
          <p:cNvSpPr>
            <a:spLocks noGrp="1"/>
          </p:cNvSpPr>
          <p:nvPr>
            <p:ph idx="1"/>
          </p:nvPr>
        </p:nvSpPr>
        <p:spPr>
          <a:xfrm>
            <a:off x="315685" y="1871142"/>
            <a:ext cx="11661321" cy="4721970"/>
          </a:xfrm>
        </p:spPr>
        <p:txBody>
          <a:bodyPr>
            <a:normAutofit fontScale="85000" lnSpcReduction="20000"/>
          </a:bodyPr>
          <a:lstStyle/>
          <a:p>
            <a:r>
              <a:rPr lang="fr-FR" dirty="0"/>
              <a:t>Éditeurs en ligne</a:t>
            </a:r>
          </a:p>
          <a:p>
            <a:pPr marL="0" indent="0">
              <a:buNone/>
            </a:pPr>
            <a:endParaRPr lang="fr-FR" dirty="0"/>
          </a:p>
          <a:p>
            <a:pPr lvl="1"/>
            <a:r>
              <a:rPr lang="fr-FR" dirty="0" err="1"/>
              <a:t>Soundation</a:t>
            </a:r>
            <a:r>
              <a:rPr lang="fr-FR" dirty="0"/>
              <a:t> - </a:t>
            </a:r>
            <a:r>
              <a:rPr lang="fr-FR" dirty="0">
                <a:hlinkClick r:id="rId3"/>
              </a:rPr>
              <a:t>https://soundation.com/</a:t>
            </a:r>
            <a:r>
              <a:rPr lang="fr-FR" dirty="0"/>
              <a:t>  (éditeur audio et studio de musique)</a:t>
            </a:r>
          </a:p>
          <a:p>
            <a:pPr lvl="1"/>
            <a:r>
              <a:rPr lang="fr-FR" dirty="0" err="1"/>
              <a:t>Audiotool</a:t>
            </a:r>
            <a:r>
              <a:rPr lang="fr-FR" dirty="0"/>
              <a:t>  - </a:t>
            </a:r>
            <a:r>
              <a:rPr lang="fr-FR" u="sng" dirty="0">
                <a:hlinkClick r:id="rId4"/>
              </a:rPr>
              <a:t>https://www.audiotool.com/</a:t>
            </a:r>
            <a:r>
              <a:rPr lang="fr-FR" dirty="0"/>
              <a:t> (orienté studio de musique)</a:t>
            </a:r>
          </a:p>
          <a:p>
            <a:pPr lvl="1"/>
            <a:r>
              <a:rPr lang="fr-FR" dirty="0" err="1"/>
              <a:t>Sodaphonic</a:t>
            </a:r>
            <a:r>
              <a:rPr lang="fr-FR" dirty="0"/>
              <a:t> - </a:t>
            </a:r>
            <a:r>
              <a:rPr lang="fr-FR" dirty="0">
                <a:hlinkClick r:id="rId5"/>
              </a:rPr>
              <a:t>https://sodaphonic.com</a:t>
            </a:r>
            <a:r>
              <a:rPr lang="fr-FR" dirty="0"/>
              <a:t> (éditeur très simple mais efficace)</a:t>
            </a:r>
          </a:p>
          <a:p>
            <a:pPr lvl="1"/>
            <a:r>
              <a:rPr lang="fr-FR" dirty="0" err="1"/>
              <a:t>IndabaMusic</a:t>
            </a:r>
            <a:r>
              <a:rPr lang="fr-FR" dirty="0"/>
              <a:t> - </a:t>
            </a:r>
            <a:r>
              <a:rPr lang="fr-FR" u="sng" dirty="0">
                <a:hlinkClick r:id="rId6"/>
              </a:rPr>
              <a:t>https://www.indabamusic.com/</a:t>
            </a:r>
            <a:r>
              <a:rPr lang="fr-FR" dirty="0"/>
              <a:t> (orienté studio de musique)</a:t>
            </a:r>
          </a:p>
          <a:p>
            <a:pPr lvl="1"/>
            <a:r>
              <a:rPr lang="fr-FR" dirty="0"/>
              <a:t>123Apps - </a:t>
            </a:r>
            <a:r>
              <a:rPr lang="fr-FR" dirty="0">
                <a:hlinkClick r:id="rId7"/>
              </a:rPr>
              <a:t>http://123apps.com/fr/</a:t>
            </a:r>
            <a:r>
              <a:rPr lang="fr-FR" dirty="0"/>
              <a:t> (suite d’outils dont ceux dédiés au traitement audio avec un </a:t>
            </a:r>
            <a:r>
              <a:rPr lang="fr-FR" dirty="0">
                <a:hlinkClick r:id="rId8"/>
              </a:rPr>
              <a:t>découpeur audio simple</a:t>
            </a:r>
            <a:r>
              <a:rPr lang="fr-FR" dirty="0"/>
              <a:t>, un </a:t>
            </a:r>
            <a:r>
              <a:rPr lang="fr-FR" dirty="0">
                <a:hlinkClick r:id="rId9"/>
              </a:rPr>
              <a:t>découpeur audio plus évolué</a:t>
            </a:r>
            <a:r>
              <a:rPr lang="fr-FR" dirty="0"/>
              <a:t>, un </a:t>
            </a:r>
            <a:r>
              <a:rPr lang="fr-FR" dirty="0">
                <a:hlinkClick r:id="rId10"/>
              </a:rPr>
              <a:t>convertisseur audio</a:t>
            </a:r>
            <a:r>
              <a:rPr lang="fr-FR" dirty="0"/>
              <a:t>, un </a:t>
            </a:r>
            <a:r>
              <a:rPr lang="fr-FR" dirty="0" err="1">
                <a:hlinkClick r:id="rId11"/>
              </a:rPr>
              <a:t>fusionneur</a:t>
            </a:r>
            <a:r>
              <a:rPr lang="fr-FR" dirty="0">
                <a:hlinkClick r:id="rId11"/>
              </a:rPr>
              <a:t> audio</a:t>
            </a:r>
            <a:r>
              <a:rPr lang="fr-FR" dirty="0"/>
              <a:t>, et un </a:t>
            </a:r>
            <a:r>
              <a:rPr lang="fr-FR" dirty="0">
                <a:hlinkClick r:id="rId12"/>
              </a:rPr>
              <a:t>enregistreur de voix</a:t>
            </a:r>
            <a:r>
              <a:rPr lang="fr-FR" dirty="0"/>
              <a:t>)</a:t>
            </a:r>
          </a:p>
          <a:p>
            <a:pPr lvl="1"/>
            <a:r>
              <a:rPr lang="fr-FR" dirty="0"/>
              <a:t>Online </a:t>
            </a:r>
            <a:r>
              <a:rPr lang="fr-FR" dirty="0" err="1"/>
              <a:t>video</a:t>
            </a:r>
            <a:r>
              <a:rPr lang="fr-FR" dirty="0"/>
              <a:t> </a:t>
            </a:r>
            <a:r>
              <a:rPr lang="fr-FR" dirty="0" err="1"/>
              <a:t>converter</a:t>
            </a:r>
            <a:r>
              <a:rPr lang="fr-FR" dirty="0"/>
              <a:t> - </a:t>
            </a:r>
            <a:r>
              <a:rPr lang="fr-FR" dirty="0">
                <a:hlinkClick r:id="rId13"/>
              </a:rPr>
              <a:t>https://www.onlinevideoconverter.com/fr</a:t>
            </a:r>
            <a:r>
              <a:rPr lang="fr-FR" dirty="0"/>
              <a:t> (Extraction de la bande son d’une vidéo en ligne et conversion de fichiers vidéo)</a:t>
            </a:r>
          </a:p>
          <a:p>
            <a:pPr lvl="1"/>
            <a:r>
              <a:rPr lang="fr-FR" dirty="0" err="1"/>
              <a:t>AudioExpert</a:t>
            </a:r>
            <a:r>
              <a:rPr lang="fr-FR" dirty="0"/>
              <a:t> - </a:t>
            </a:r>
            <a:r>
              <a:rPr lang="fr-FR" u="sng" dirty="0">
                <a:hlinkClick r:id="rId14"/>
              </a:rPr>
              <a:t>http://www.audioexpert.com/</a:t>
            </a:r>
            <a:r>
              <a:rPr lang="fr-FR" dirty="0"/>
              <a:t> (ensemble d’outils en ligne comportant un </a:t>
            </a:r>
            <a:r>
              <a:rPr lang="fr-FR" dirty="0">
                <a:hlinkClick r:id="rId15"/>
              </a:rPr>
              <a:t>convertisseur de fichiers</a:t>
            </a:r>
            <a:r>
              <a:rPr lang="fr-FR" dirty="0"/>
              <a:t>, une </a:t>
            </a:r>
            <a:r>
              <a:rPr lang="fr-FR" dirty="0">
                <a:hlinkClick r:id="rId16"/>
              </a:rPr>
              <a:t>boîte à outils d’édition vidéo</a:t>
            </a:r>
            <a:r>
              <a:rPr lang="fr-FR" dirty="0"/>
              <a:t>,  et un </a:t>
            </a:r>
            <a:r>
              <a:rPr lang="fr-FR" dirty="0">
                <a:hlinkClick r:id="rId17"/>
              </a:rPr>
              <a:t>OCR en ligne</a:t>
            </a:r>
            <a:r>
              <a:rPr lang="fr-FR" dirty="0"/>
              <a:t>)</a:t>
            </a:r>
          </a:p>
          <a:p>
            <a:pPr lvl="1"/>
            <a:r>
              <a:rPr lang="fr-FR" dirty="0" err="1"/>
              <a:t>TwistedWave</a:t>
            </a:r>
            <a:r>
              <a:rPr lang="fr-FR" dirty="0"/>
              <a:t> - </a:t>
            </a:r>
            <a:r>
              <a:rPr lang="fr-FR" dirty="0">
                <a:hlinkClick r:id="rId18"/>
              </a:rPr>
              <a:t>https://twistedwave.com/online#</a:t>
            </a:r>
            <a:r>
              <a:rPr lang="fr-FR" dirty="0"/>
              <a:t> (éditeur audio) </a:t>
            </a:r>
          </a:p>
          <a:p>
            <a:pPr lvl="1"/>
            <a:r>
              <a:rPr lang="fr-FR" dirty="0" err="1"/>
              <a:t>Vocaroo</a:t>
            </a:r>
            <a:r>
              <a:rPr lang="fr-FR" dirty="0"/>
              <a:t> - </a:t>
            </a:r>
            <a:r>
              <a:rPr lang="fr-FR" u="sng" dirty="0">
                <a:hlinkClick r:id="rId19"/>
              </a:rPr>
              <a:t>http://vocaroo.com/</a:t>
            </a:r>
            <a:r>
              <a:rPr lang="fr-FR" dirty="0"/>
              <a:t> (enregistreur de voix)</a:t>
            </a:r>
          </a:p>
          <a:p>
            <a:pPr lvl="1"/>
            <a:r>
              <a:rPr lang="fr-FR" dirty="0" err="1"/>
              <a:t>AudioBoom</a:t>
            </a:r>
            <a:r>
              <a:rPr lang="fr-FR" dirty="0"/>
              <a:t> - </a:t>
            </a:r>
            <a:r>
              <a:rPr lang="fr-FR" u="sng" dirty="0">
                <a:hlinkClick r:id="rId20"/>
              </a:rPr>
              <a:t>https://audioboom.com/</a:t>
            </a:r>
            <a:r>
              <a:rPr lang="fr-FR" dirty="0"/>
              <a:t> (enregistreur de voix)</a:t>
            </a:r>
          </a:p>
          <a:p>
            <a:pPr lvl="1"/>
            <a:r>
              <a:rPr lang="fr-FR" dirty="0"/>
              <a:t> …</a:t>
            </a:r>
          </a:p>
          <a:p>
            <a:pPr marL="457200" lvl="1" indent="0">
              <a:buNone/>
            </a:pP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88</a:t>
            </a:fld>
            <a:endParaRPr lang="fr-FR"/>
          </a:p>
        </p:txBody>
      </p:sp>
    </p:spTree>
    <p:extLst>
      <p:ext uri="{BB962C8B-B14F-4D97-AF65-F5344CB8AC3E}">
        <p14:creationId xmlns:p14="http://schemas.microsoft.com/office/powerpoint/2010/main" val="20836627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028697"/>
            <a:ext cx="11661321" cy="841602"/>
          </a:xfrm>
        </p:spPr>
        <p:txBody>
          <a:bodyPr>
            <a:normAutofit/>
          </a:bodyPr>
          <a:lstStyle/>
          <a:p>
            <a:r>
              <a:rPr lang="fr-FR" dirty="0"/>
              <a:t>Travailler le son en ligne</a:t>
            </a:r>
          </a:p>
        </p:txBody>
      </p:sp>
      <p:sp>
        <p:nvSpPr>
          <p:cNvPr id="3" name="Espace réservé du contenu 2"/>
          <p:cNvSpPr>
            <a:spLocks noGrp="1"/>
          </p:cNvSpPr>
          <p:nvPr>
            <p:ph idx="1"/>
          </p:nvPr>
        </p:nvSpPr>
        <p:spPr>
          <a:xfrm>
            <a:off x="315685" y="1773169"/>
            <a:ext cx="11661321" cy="1042220"/>
          </a:xfrm>
        </p:spPr>
        <p:txBody>
          <a:bodyPr>
            <a:normAutofit/>
          </a:bodyPr>
          <a:lstStyle/>
          <a:p>
            <a:r>
              <a:rPr lang="fr-FR" dirty="0"/>
              <a:t>Éditeurs en ligne</a:t>
            </a:r>
          </a:p>
          <a:p>
            <a:pPr lvl="1"/>
            <a:r>
              <a:rPr lang="fr-FR" dirty="0" err="1"/>
              <a:t>Soundation</a:t>
            </a:r>
            <a:r>
              <a:rPr lang="fr-FR" dirty="0"/>
              <a:t> - </a:t>
            </a:r>
            <a:r>
              <a:rPr lang="fr-FR" dirty="0">
                <a:hlinkClick r:id="rId3"/>
              </a:rPr>
              <a:t>https://soundation.com/</a:t>
            </a:r>
            <a:r>
              <a:rPr lang="fr-FR" dirty="0"/>
              <a:t>  (éditeur audio et studio de musique)</a:t>
            </a:r>
          </a:p>
          <a:p>
            <a:pPr marL="457200" lvl="1" indent="0">
              <a:buNone/>
            </a:pP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89</a:t>
            </a:fld>
            <a:endParaRPr lang="fr-FR"/>
          </a:p>
        </p:txBody>
      </p:sp>
      <p:grpSp>
        <p:nvGrpSpPr>
          <p:cNvPr id="7" name="Groupe 6"/>
          <p:cNvGrpSpPr/>
          <p:nvPr/>
        </p:nvGrpSpPr>
        <p:grpSpPr>
          <a:xfrm>
            <a:off x="702130" y="2814310"/>
            <a:ext cx="3428999" cy="1730240"/>
            <a:chOff x="702130" y="2907074"/>
            <a:chExt cx="6207444" cy="298754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130" y="2907074"/>
              <a:ext cx="6207444" cy="298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37114" y="5029200"/>
              <a:ext cx="768738" cy="228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1781" y="2858088"/>
            <a:ext cx="7464027"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 8">
            <a:extLst>
              <a:ext uri="{FF2B5EF4-FFF2-40B4-BE49-F238E27FC236}">
                <a16:creationId xmlns:a16="http://schemas.microsoft.com/office/drawing/2014/main" xmlns="" id="{269A4ED1-C82F-47CC-BD0C-EDEB7F46D6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22" y="4695288"/>
            <a:ext cx="457200" cy="457200"/>
          </a:xfrm>
          <a:prstGeom prst="rect">
            <a:avLst/>
          </a:prstGeom>
        </p:spPr>
      </p:pic>
      <p:sp>
        <p:nvSpPr>
          <p:cNvPr id="10" name="ZoneTexte 9">
            <a:extLst>
              <a:ext uri="{FF2B5EF4-FFF2-40B4-BE49-F238E27FC236}">
                <a16:creationId xmlns:a16="http://schemas.microsoft.com/office/drawing/2014/main" xmlns="" id="{74D21B57-53C0-43A1-9E7B-9F97CB95C492}"/>
              </a:ext>
            </a:extLst>
          </p:cNvPr>
          <p:cNvSpPr txBox="1"/>
          <p:nvPr/>
        </p:nvSpPr>
        <p:spPr>
          <a:xfrm>
            <a:off x="1110765" y="4783156"/>
            <a:ext cx="3281668" cy="338554"/>
          </a:xfrm>
          <a:prstGeom prst="rect">
            <a:avLst/>
          </a:prstGeom>
          <a:noFill/>
        </p:spPr>
        <p:txBody>
          <a:bodyPr wrap="none" rtlCol="0">
            <a:spAutoFit/>
          </a:bodyPr>
          <a:lstStyle/>
          <a:p>
            <a:r>
              <a:rPr lang="fr-FR" sz="1600" dirty="0">
                <a:latin typeface="Roboto Condensed" panose="02000000000000000000" pitchFamily="2" charset="0"/>
                <a:ea typeface="Roboto Condensed" panose="02000000000000000000" pitchFamily="2" charset="0"/>
                <a:cs typeface="Roboto Condensed" panose="02000000000000000000" pitchFamily="2" charset="0"/>
              </a:rPr>
              <a:t>Ne fonctionne qu’avec Google Chrome</a:t>
            </a:r>
          </a:p>
        </p:txBody>
      </p:sp>
      <p:sp>
        <p:nvSpPr>
          <p:cNvPr id="11" name="ZoneTexte 10">
            <a:extLst>
              <a:ext uri="{FF2B5EF4-FFF2-40B4-BE49-F238E27FC236}">
                <a16:creationId xmlns:a16="http://schemas.microsoft.com/office/drawing/2014/main" xmlns="" id="{2F2FD900-C2E8-402F-91FC-9551E53B8F91}"/>
              </a:ext>
            </a:extLst>
          </p:cNvPr>
          <p:cNvSpPr txBox="1"/>
          <p:nvPr/>
        </p:nvSpPr>
        <p:spPr>
          <a:xfrm>
            <a:off x="1106322" y="5116814"/>
            <a:ext cx="3024807" cy="584775"/>
          </a:xfrm>
          <a:prstGeom prst="rect">
            <a:avLst/>
          </a:prstGeom>
          <a:noFill/>
        </p:spPr>
        <p:txBody>
          <a:bodyPr wrap="square" rtlCol="0">
            <a:spAutoFit/>
          </a:bodyPr>
          <a:lstStyle/>
          <a:p>
            <a:pPr marL="285750" indent="-285750">
              <a:buClr>
                <a:schemeClr val="accent5"/>
              </a:buClr>
              <a:buFont typeface="Wingdings" panose="05000000000000000000" pitchFamily="2" charset="2"/>
              <a:buChar char=""/>
            </a:pP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Une bibliothèque de plusieurs </a:t>
            </a:r>
            <a:b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b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milliers  de sons</a:t>
            </a:r>
            <a:endParaRPr lang="fr-FR" sz="16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ZoneTexte 13">
            <a:extLst>
              <a:ext uri="{FF2B5EF4-FFF2-40B4-BE49-F238E27FC236}">
                <a16:creationId xmlns:a16="http://schemas.microsoft.com/office/drawing/2014/main" xmlns="" id="{A276F62A-3DF3-49BF-8C6A-44B790664477}"/>
              </a:ext>
            </a:extLst>
          </p:cNvPr>
          <p:cNvSpPr txBox="1"/>
          <p:nvPr/>
        </p:nvSpPr>
        <p:spPr>
          <a:xfrm>
            <a:off x="1112950" y="5653522"/>
            <a:ext cx="3024807" cy="584775"/>
          </a:xfrm>
          <a:prstGeom prst="rect">
            <a:avLst/>
          </a:prstGeom>
          <a:noFill/>
        </p:spPr>
        <p:txBody>
          <a:bodyPr wrap="square" rtlCol="0">
            <a:spAutoFit/>
          </a:bodyPr>
          <a:lstStyle/>
          <a:p>
            <a:pPr>
              <a:buClr>
                <a:schemeClr val="accent5"/>
              </a:buClr>
            </a:pPr>
            <a:r>
              <a:rPr lang="fr-FR" sz="16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a:t>
            </a: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Impossibilité d’importer un son </a:t>
            </a:r>
            <a:b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b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en mode gratuit</a:t>
            </a:r>
            <a:endParaRPr lang="fr-FR" sz="16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ZoneTexte 14">
            <a:extLst>
              <a:ext uri="{FF2B5EF4-FFF2-40B4-BE49-F238E27FC236}">
                <a16:creationId xmlns:a16="http://schemas.microsoft.com/office/drawing/2014/main" xmlns="" id="{A9859EC6-55B2-4AA2-A436-F1BCD27D4E5A}"/>
              </a:ext>
            </a:extLst>
          </p:cNvPr>
          <p:cNvSpPr txBox="1"/>
          <p:nvPr/>
        </p:nvSpPr>
        <p:spPr>
          <a:xfrm>
            <a:off x="1119578" y="6097466"/>
            <a:ext cx="3024807" cy="338554"/>
          </a:xfrm>
          <a:prstGeom prst="rect">
            <a:avLst/>
          </a:prstGeom>
          <a:noFill/>
        </p:spPr>
        <p:txBody>
          <a:bodyPr wrap="square" rtlCol="0">
            <a:spAutoFit/>
          </a:bodyPr>
          <a:lstStyle/>
          <a:p>
            <a:pPr>
              <a:buClr>
                <a:schemeClr val="accent5"/>
              </a:buClr>
            </a:pPr>
            <a:r>
              <a:rPr lang="fr-FR" sz="16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a:t>
            </a: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Interface peu intuitive</a:t>
            </a:r>
            <a:endParaRPr lang="fr-FR" sz="16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02218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Programme</a:t>
            </a:r>
          </a:p>
        </p:txBody>
      </p:sp>
      <p:sp>
        <p:nvSpPr>
          <p:cNvPr id="3" name="Espace réservé du contenu 2"/>
          <p:cNvSpPr>
            <a:spLocks noGrp="1"/>
          </p:cNvSpPr>
          <p:nvPr>
            <p:ph idx="1"/>
          </p:nvPr>
        </p:nvSpPr>
        <p:spPr>
          <a:xfrm>
            <a:off x="315685" y="1576137"/>
            <a:ext cx="11661321" cy="4919001"/>
          </a:xfrm>
        </p:spPr>
        <p:txBody>
          <a:bodyPr>
            <a:normAutofit/>
          </a:bodyPr>
          <a:lstStyle/>
          <a:p>
            <a:r>
              <a:rPr lang="en-US" dirty="0"/>
              <a:t>Services de « Text to Speech »</a:t>
            </a:r>
          </a:p>
          <a:p>
            <a:pPr lvl="1"/>
            <a:r>
              <a:rPr lang="fr-FR" dirty="0"/>
              <a:t>Caractéristiques</a:t>
            </a:r>
          </a:p>
          <a:p>
            <a:pPr lvl="1"/>
            <a:r>
              <a:rPr lang="fr-FR" dirty="0" err="1"/>
              <a:t>Acapelabox</a:t>
            </a:r>
            <a:endParaRPr lang="fr-FR" dirty="0"/>
          </a:p>
          <a:p>
            <a:pPr lvl="1"/>
            <a:r>
              <a:rPr lang="fr-FR" dirty="0" err="1"/>
              <a:t>Ispeech</a:t>
            </a:r>
            <a:endParaRPr lang="fr-FR" dirty="0"/>
          </a:p>
          <a:p>
            <a:r>
              <a:rPr lang="fr-FR" dirty="0"/>
              <a:t>Services de </a:t>
            </a:r>
            <a:r>
              <a:rPr lang="fr-FR" dirty="0" err="1"/>
              <a:t>Web-conférence</a:t>
            </a:r>
            <a:endParaRPr lang="fr-FR" dirty="0"/>
          </a:p>
          <a:p>
            <a:pPr lvl="1"/>
            <a:r>
              <a:rPr lang="fr-FR" dirty="0"/>
              <a:t>Création de webconférences en ligne, gratuite et sans inscription</a:t>
            </a:r>
          </a:p>
          <a:p>
            <a:r>
              <a:rPr lang="fr-FR" dirty="0" err="1"/>
              <a:t>Screencast</a:t>
            </a:r>
            <a:r>
              <a:rPr lang="fr-FR" dirty="0"/>
              <a:t> et montage vidéo</a:t>
            </a:r>
          </a:p>
          <a:p>
            <a:pPr lvl="1"/>
            <a:r>
              <a:rPr lang="fr-FR" dirty="0"/>
              <a:t>Introduction</a:t>
            </a:r>
          </a:p>
          <a:p>
            <a:pPr lvl="1"/>
            <a:r>
              <a:rPr lang="fr-FR" dirty="0"/>
              <a:t>Vidéo numérique : notions de base du montage</a:t>
            </a:r>
          </a:p>
          <a:p>
            <a:pPr lvl="1"/>
            <a:r>
              <a:rPr lang="fr-FR" dirty="0"/>
              <a:t>Vidéo : exporter son montage pour </a:t>
            </a:r>
            <a:r>
              <a:rPr lang="fr-FR" dirty="0" err="1"/>
              <a:t>youtube</a:t>
            </a:r>
            <a:r>
              <a:rPr lang="fr-FR" dirty="0"/>
              <a:t> et </a:t>
            </a:r>
            <a:r>
              <a:rPr lang="fr-FR" dirty="0" err="1"/>
              <a:t>viméo</a:t>
            </a:r>
            <a:endParaRPr lang="fr-FR" dirty="0"/>
          </a:p>
          <a:p>
            <a:pPr lvl="1"/>
            <a:r>
              <a:rPr lang="fr-FR" dirty="0" err="1"/>
              <a:t>Screencasts</a:t>
            </a:r>
            <a:r>
              <a:rPr lang="fr-FR" dirty="0"/>
              <a:t>, vidéos animées et montage vidéo</a:t>
            </a:r>
          </a:p>
          <a:p>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9</a:t>
            </a:fld>
            <a:endParaRPr lang="fr-FR"/>
          </a:p>
        </p:txBody>
      </p:sp>
    </p:spTree>
    <p:extLst>
      <p:ext uri="{BB962C8B-B14F-4D97-AF65-F5344CB8AC3E}">
        <p14:creationId xmlns:p14="http://schemas.microsoft.com/office/powerpoint/2010/main" val="30132013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028697"/>
            <a:ext cx="11661321" cy="841602"/>
          </a:xfrm>
        </p:spPr>
        <p:txBody>
          <a:bodyPr>
            <a:normAutofit/>
          </a:bodyPr>
          <a:lstStyle/>
          <a:p>
            <a:r>
              <a:rPr lang="fr-FR" dirty="0"/>
              <a:t>Travailler le son en ligne</a:t>
            </a:r>
          </a:p>
        </p:txBody>
      </p:sp>
      <p:sp>
        <p:nvSpPr>
          <p:cNvPr id="3" name="Espace réservé du contenu 2"/>
          <p:cNvSpPr>
            <a:spLocks noGrp="1"/>
          </p:cNvSpPr>
          <p:nvPr>
            <p:ph idx="1"/>
          </p:nvPr>
        </p:nvSpPr>
        <p:spPr>
          <a:xfrm>
            <a:off x="315685" y="1773169"/>
            <a:ext cx="11661321" cy="1042220"/>
          </a:xfrm>
        </p:spPr>
        <p:txBody>
          <a:bodyPr>
            <a:normAutofit/>
          </a:bodyPr>
          <a:lstStyle/>
          <a:p>
            <a:r>
              <a:rPr lang="fr-FR" dirty="0"/>
              <a:t>Éditeurs en ligne</a:t>
            </a:r>
          </a:p>
          <a:p>
            <a:pPr lvl="1"/>
            <a:r>
              <a:rPr lang="fr-FR" dirty="0" err="1"/>
              <a:t>Audiotool</a:t>
            </a:r>
            <a:r>
              <a:rPr lang="fr-FR" dirty="0"/>
              <a:t> - </a:t>
            </a:r>
            <a:r>
              <a:rPr lang="fr-FR" u="sng" dirty="0">
                <a:hlinkClick r:id="rId3"/>
              </a:rPr>
              <a:t>https://www.audiotool.com/</a:t>
            </a:r>
            <a:r>
              <a:rPr lang="fr-FR" dirty="0"/>
              <a:t> (Studio de musique)</a:t>
            </a:r>
          </a:p>
          <a:p>
            <a:pPr marL="457200" lvl="1" indent="0">
              <a:buNone/>
            </a:pP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90</a:t>
            </a:fld>
            <a:endParaRPr lang="fr-FR"/>
          </a:p>
        </p:txBody>
      </p:sp>
      <p:sp>
        <p:nvSpPr>
          <p:cNvPr id="11" name="ZoneTexte 10">
            <a:extLst>
              <a:ext uri="{FF2B5EF4-FFF2-40B4-BE49-F238E27FC236}">
                <a16:creationId xmlns:a16="http://schemas.microsoft.com/office/drawing/2014/main" xmlns="" id="{2F2FD900-C2E8-402F-91FC-9551E53B8F91}"/>
              </a:ext>
            </a:extLst>
          </p:cNvPr>
          <p:cNvSpPr txBox="1"/>
          <p:nvPr/>
        </p:nvSpPr>
        <p:spPr>
          <a:xfrm>
            <a:off x="1106322" y="4877658"/>
            <a:ext cx="3024807" cy="584775"/>
          </a:xfrm>
          <a:prstGeom prst="rect">
            <a:avLst/>
          </a:prstGeom>
          <a:noFill/>
        </p:spPr>
        <p:txBody>
          <a:bodyPr wrap="square" rtlCol="0">
            <a:spAutoFit/>
          </a:bodyPr>
          <a:lstStyle/>
          <a:p>
            <a:pPr marL="285750" indent="-285750">
              <a:buClr>
                <a:schemeClr val="accent5"/>
              </a:buClr>
              <a:buFont typeface="Wingdings" panose="05000000000000000000" pitchFamily="2" charset="2"/>
              <a:buChar char=""/>
            </a:pP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Bibliothèque de </a:t>
            </a:r>
            <a:r>
              <a:rPr lang="fr-FR" sz="1600" b="1" dirty="0" err="1">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samples</a:t>
            </a: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a:t>
            </a:r>
          </a:p>
          <a:p>
            <a:pPr marL="285750" indent="-285750">
              <a:buClr>
                <a:schemeClr val="accent5"/>
              </a:buClr>
              <a:buFont typeface="Wingdings" panose="05000000000000000000" pitchFamily="2" charset="2"/>
              <a:buChar char=""/>
            </a:pP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Semble très complet.</a:t>
            </a:r>
            <a:endParaRPr lang="fr-FR" sz="16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ZoneTexte 13">
            <a:extLst>
              <a:ext uri="{FF2B5EF4-FFF2-40B4-BE49-F238E27FC236}">
                <a16:creationId xmlns:a16="http://schemas.microsoft.com/office/drawing/2014/main" xmlns="" id="{A276F62A-3DF3-49BF-8C6A-44B790664477}"/>
              </a:ext>
            </a:extLst>
          </p:cNvPr>
          <p:cNvSpPr txBox="1"/>
          <p:nvPr/>
        </p:nvSpPr>
        <p:spPr>
          <a:xfrm>
            <a:off x="1112950" y="5369837"/>
            <a:ext cx="3024807" cy="338554"/>
          </a:xfrm>
          <a:prstGeom prst="rect">
            <a:avLst/>
          </a:prstGeom>
          <a:noFill/>
        </p:spPr>
        <p:txBody>
          <a:bodyPr wrap="square" rtlCol="0">
            <a:spAutoFit/>
          </a:bodyPr>
          <a:lstStyle/>
          <a:p>
            <a:pPr>
              <a:buClr>
                <a:schemeClr val="accent5"/>
              </a:buClr>
            </a:pPr>
            <a:r>
              <a:rPr lang="fr-FR" sz="16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a:t>
            </a: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Interface en anglais,</a:t>
            </a:r>
            <a:endParaRPr lang="fr-FR" sz="16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ZoneTexte 14">
            <a:extLst>
              <a:ext uri="{FF2B5EF4-FFF2-40B4-BE49-F238E27FC236}">
                <a16:creationId xmlns:a16="http://schemas.microsoft.com/office/drawing/2014/main" xmlns="" id="{A9859EC6-55B2-4AA2-A436-F1BCD27D4E5A}"/>
              </a:ext>
            </a:extLst>
          </p:cNvPr>
          <p:cNvSpPr txBox="1"/>
          <p:nvPr/>
        </p:nvSpPr>
        <p:spPr>
          <a:xfrm>
            <a:off x="1119578" y="5619163"/>
            <a:ext cx="3024807" cy="338554"/>
          </a:xfrm>
          <a:prstGeom prst="rect">
            <a:avLst/>
          </a:prstGeom>
          <a:noFill/>
        </p:spPr>
        <p:txBody>
          <a:bodyPr wrap="square" rtlCol="0">
            <a:spAutoFit/>
          </a:bodyPr>
          <a:lstStyle/>
          <a:p>
            <a:pPr>
              <a:buClr>
                <a:schemeClr val="accent5"/>
              </a:buClr>
            </a:pPr>
            <a:r>
              <a:rPr lang="fr-FR" sz="16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a:t>
            </a: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Interface peu intuitive,</a:t>
            </a:r>
            <a:endParaRPr lang="fr-FR" sz="1600" b="1" dirty="0">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3" name="Image 12">
            <a:extLst>
              <a:ext uri="{FF2B5EF4-FFF2-40B4-BE49-F238E27FC236}">
                <a16:creationId xmlns:a16="http://schemas.microsoft.com/office/drawing/2014/main" xmlns="" id="{5A6CED50-8647-4A00-B6F7-CEC1A0549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646" y="2923305"/>
            <a:ext cx="7817012" cy="3483669"/>
          </a:xfrm>
          <a:prstGeom prst="rect">
            <a:avLst/>
          </a:prstGeom>
        </p:spPr>
      </p:pic>
      <p:sp>
        <p:nvSpPr>
          <p:cNvPr id="18" name="ZoneTexte 17">
            <a:extLst>
              <a:ext uri="{FF2B5EF4-FFF2-40B4-BE49-F238E27FC236}">
                <a16:creationId xmlns:a16="http://schemas.microsoft.com/office/drawing/2014/main" xmlns="" id="{955D1F26-323B-4ABD-9C35-5479DC226E9E}"/>
              </a:ext>
            </a:extLst>
          </p:cNvPr>
          <p:cNvSpPr txBox="1"/>
          <p:nvPr/>
        </p:nvSpPr>
        <p:spPr>
          <a:xfrm>
            <a:off x="1117230" y="5898175"/>
            <a:ext cx="3024807" cy="338554"/>
          </a:xfrm>
          <a:prstGeom prst="rect">
            <a:avLst/>
          </a:prstGeom>
          <a:noFill/>
        </p:spPr>
        <p:txBody>
          <a:bodyPr wrap="square" rtlCol="0">
            <a:spAutoFit/>
          </a:bodyPr>
          <a:lstStyle/>
          <a:p>
            <a:pPr>
              <a:buClr>
                <a:schemeClr val="accent5"/>
              </a:buClr>
            </a:pPr>
            <a:r>
              <a:rPr lang="fr-FR" sz="16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   </a:t>
            </a:r>
            <a:r>
              <a:rPr lang="fr-FR" sz="1600" b="1" dirty="0">
                <a:latin typeface="Roboto Condensed" panose="02000000000000000000" pitchFamily="2" charset="0"/>
                <a:ea typeface="Roboto Condensed" panose="02000000000000000000" pitchFamily="2" charset="0"/>
                <a:cs typeface="Roboto Condensed" panose="02000000000000000000" pitchFamily="2" charset="0"/>
                <a:sym typeface="Wingdings" panose="05000000000000000000" pitchFamily="2" charset="2"/>
              </a:rPr>
              <a:t>Réservé aux initiés.</a:t>
            </a:r>
            <a:endParaRPr lang="fr-FR" sz="1600" b="1"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0205446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028697"/>
            <a:ext cx="11661321" cy="841602"/>
          </a:xfrm>
        </p:spPr>
        <p:txBody>
          <a:bodyPr>
            <a:normAutofit/>
          </a:bodyPr>
          <a:lstStyle/>
          <a:p>
            <a:r>
              <a:rPr lang="fr-FR" dirty="0"/>
              <a:t>Travailler le son en ligne</a:t>
            </a:r>
          </a:p>
        </p:txBody>
      </p:sp>
      <p:sp>
        <p:nvSpPr>
          <p:cNvPr id="3" name="Espace réservé du contenu 2"/>
          <p:cNvSpPr>
            <a:spLocks noGrp="1"/>
          </p:cNvSpPr>
          <p:nvPr>
            <p:ph idx="1"/>
          </p:nvPr>
        </p:nvSpPr>
        <p:spPr>
          <a:xfrm>
            <a:off x="315685" y="1773169"/>
            <a:ext cx="11661321" cy="1042220"/>
          </a:xfrm>
        </p:spPr>
        <p:txBody>
          <a:bodyPr>
            <a:normAutofit/>
          </a:bodyPr>
          <a:lstStyle/>
          <a:p>
            <a:r>
              <a:rPr lang="fr-FR" dirty="0"/>
              <a:t>Éditeurs en ligne</a:t>
            </a:r>
          </a:p>
          <a:p>
            <a:pPr lvl="1"/>
            <a:r>
              <a:rPr lang="fr-FR" dirty="0" err="1"/>
              <a:t>Sodaphonic</a:t>
            </a:r>
            <a:r>
              <a:rPr lang="fr-FR" dirty="0"/>
              <a:t> - </a:t>
            </a:r>
            <a:r>
              <a:rPr lang="fr-FR" dirty="0">
                <a:hlinkClick r:id="rId3"/>
              </a:rPr>
              <a:t>https://sodaphonic.com</a:t>
            </a:r>
            <a:r>
              <a:rPr lang="fr-FR" dirty="0"/>
              <a:t> (éditeur très simple mais efficace)</a:t>
            </a:r>
          </a:p>
          <a:p>
            <a:pPr marL="457200" lvl="1" indent="0">
              <a:buNone/>
            </a:pP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91</a:t>
            </a:fld>
            <a:endParaRPr lang="fr-FR"/>
          </a:p>
        </p:txBody>
      </p:sp>
      <p:pic>
        <p:nvPicPr>
          <p:cNvPr id="5" name="Image 4">
            <a:extLst>
              <a:ext uri="{FF2B5EF4-FFF2-40B4-BE49-F238E27FC236}">
                <a16:creationId xmlns:a16="http://schemas.microsoft.com/office/drawing/2014/main" xmlns="" id="{23D71E9E-C07D-444C-B887-D5D22B3649DF}"/>
              </a:ext>
            </a:extLst>
          </p:cNvPr>
          <p:cNvPicPr>
            <a:picLocks noChangeAspect="1"/>
          </p:cNvPicPr>
          <p:nvPr/>
        </p:nvPicPr>
        <p:blipFill>
          <a:blip r:embed="rId4"/>
          <a:stretch>
            <a:fillRect/>
          </a:stretch>
        </p:blipFill>
        <p:spPr>
          <a:xfrm>
            <a:off x="6640527" y="3355277"/>
            <a:ext cx="5551473" cy="2474026"/>
          </a:xfrm>
          <a:prstGeom prst="rect">
            <a:avLst/>
          </a:prstGeom>
        </p:spPr>
      </p:pic>
      <p:pic>
        <p:nvPicPr>
          <p:cNvPr id="7" name="Image 6">
            <a:extLst>
              <a:ext uri="{FF2B5EF4-FFF2-40B4-BE49-F238E27FC236}">
                <a16:creationId xmlns:a16="http://schemas.microsoft.com/office/drawing/2014/main" xmlns="" id="{345EB3F7-AC2C-4ACB-80F3-77162E6A20B9}"/>
              </a:ext>
            </a:extLst>
          </p:cNvPr>
          <p:cNvPicPr>
            <a:picLocks noChangeAspect="1"/>
          </p:cNvPicPr>
          <p:nvPr/>
        </p:nvPicPr>
        <p:blipFill>
          <a:blip r:embed="rId5"/>
          <a:stretch>
            <a:fillRect/>
          </a:stretch>
        </p:blipFill>
        <p:spPr>
          <a:xfrm>
            <a:off x="214994" y="2995997"/>
            <a:ext cx="7283086" cy="3245723"/>
          </a:xfrm>
          <a:prstGeom prst="rect">
            <a:avLst/>
          </a:prstGeom>
        </p:spPr>
      </p:pic>
      <p:pic>
        <p:nvPicPr>
          <p:cNvPr id="8" name="Image 7">
            <a:extLst>
              <a:ext uri="{FF2B5EF4-FFF2-40B4-BE49-F238E27FC236}">
                <a16:creationId xmlns:a16="http://schemas.microsoft.com/office/drawing/2014/main" xmlns="" id="{E2C18986-69FC-4E79-8CF2-D13EFF48DEAF}"/>
              </a:ext>
            </a:extLst>
          </p:cNvPr>
          <p:cNvPicPr>
            <a:picLocks noChangeAspect="1"/>
          </p:cNvPicPr>
          <p:nvPr/>
        </p:nvPicPr>
        <p:blipFill>
          <a:blip r:embed="rId6"/>
          <a:stretch>
            <a:fillRect/>
          </a:stretch>
        </p:blipFill>
        <p:spPr>
          <a:xfrm>
            <a:off x="2316810" y="2727202"/>
            <a:ext cx="1838713" cy="1618406"/>
          </a:xfrm>
          <a:prstGeom prst="rect">
            <a:avLst/>
          </a:prstGeom>
        </p:spPr>
      </p:pic>
      <p:pic>
        <p:nvPicPr>
          <p:cNvPr id="9" name="Image 8">
            <a:extLst>
              <a:ext uri="{FF2B5EF4-FFF2-40B4-BE49-F238E27FC236}">
                <a16:creationId xmlns:a16="http://schemas.microsoft.com/office/drawing/2014/main" xmlns="" id="{78B7D390-CD69-4781-BB23-102B618A936F}"/>
              </a:ext>
            </a:extLst>
          </p:cNvPr>
          <p:cNvPicPr>
            <a:picLocks noChangeAspect="1"/>
          </p:cNvPicPr>
          <p:nvPr/>
        </p:nvPicPr>
        <p:blipFill>
          <a:blip r:embed="rId7"/>
          <a:stretch>
            <a:fillRect/>
          </a:stretch>
        </p:blipFill>
        <p:spPr>
          <a:xfrm>
            <a:off x="4155523" y="2654338"/>
            <a:ext cx="1447593" cy="2573498"/>
          </a:xfrm>
          <a:prstGeom prst="rect">
            <a:avLst/>
          </a:prstGeom>
        </p:spPr>
      </p:pic>
      <p:pic>
        <p:nvPicPr>
          <p:cNvPr id="10" name="Image 9">
            <a:extLst>
              <a:ext uri="{FF2B5EF4-FFF2-40B4-BE49-F238E27FC236}">
                <a16:creationId xmlns:a16="http://schemas.microsoft.com/office/drawing/2014/main" xmlns="" id="{CF17343F-EA18-4DAE-95A8-22ED170539F3}"/>
              </a:ext>
            </a:extLst>
          </p:cNvPr>
          <p:cNvPicPr>
            <a:picLocks noChangeAspect="1"/>
          </p:cNvPicPr>
          <p:nvPr/>
        </p:nvPicPr>
        <p:blipFill>
          <a:blip r:embed="rId8"/>
          <a:stretch>
            <a:fillRect/>
          </a:stretch>
        </p:blipFill>
        <p:spPr>
          <a:xfrm>
            <a:off x="5513668" y="2727202"/>
            <a:ext cx="1219200" cy="1733550"/>
          </a:xfrm>
          <a:prstGeom prst="rect">
            <a:avLst/>
          </a:prstGeom>
        </p:spPr>
      </p:pic>
    </p:spTree>
    <p:extLst>
      <p:ext uri="{BB962C8B-B14F-4D97-AF65-F5344CB8AC3E}">
        <p14:creationId xmlns:p14="http://schemas.microsoft.com/office/powerpoint/2010/main" val="200231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5" y="1028697"/>
            <a:ext cx="11661321" cy="841602"/>
          </a:xfrm>
        </p:spPr>
        <p:txBody>
          <a:bodyPr>
            <a:normAutofit/>
          </a:bodyPr>
          <a:lstStyle/>
          <a:p>
            <a:r>
              <a:rPr lang="fr-FR" dirty="0"/>
              <a:t>Travailler le son en ligne</a:t>
            </a:r>
          </a:p>
        </p:txBody>
      </p:sp>
      <p:sp>
        <p:nvSpPr>
          <p:cNvPr id="3" name="Espace réservé du contenu 2"/>
          <p:cNvSpPr>
            <a:spLocks noGrp="1"/>
          </p:cNvSpPr>
          <p:nvPr>
            <p:ph idx="1"/>
          </p:nvPr>
        </p:nvSpPr>
        <p:spPr>
          <a:xfrm>
            <a:off x="315685" y="1815373"/>
            <a:ext cx="11661321" cy="1042220"/>
          </a:xfrm>
        </p:spPr>
        <p:txBody>
          <a:bodyPr>
            <a:normAutofit fontScale="92500" lnSpcReduction="10000"/>
          </a:bodyPr>
          <a:lstStyle/>
          <a:p>
            <a:r>
              <a:rPr lang="fr-FR" dirty="0"/>
              <a:t>Éditeurs en ligne</a:t>
            </a:r>
          </a:p>
          <a:p>
            <a:pPr lvl="1"/>
            <a:r>
              <a:rPr lang="fr-FR" dirty="0" err="1"/>
              <a:t>IndabaMusic</a:t>
            </a:r>
            <a:r>
              <a:rPr lang="fr-FR" dirty="0"/>
              <a:t> (</a:t>
            </a:r>
            <a:r>
              <a:rPr lang="fr-FR" dirty="0" err="1"/>
              <a:t>Splice</a:t>
            </a:r>
            <a:r>
              <a:rPr lang="fr-FR" dirty="0"/>
              <a:t> désormais) - </a:t>
            </a:r>
            <a:r>
              <a:rPr lang="fr-FR" u="sng" dirty="0">
                <a:hlinkClick r:id="rId3"/>
              </a:rPr>
              <a:t>https://www.indabamusic.com/</a:t>
            </a:r>
            <a:r>
              <a:rPr lang="fr-FR" dirty="0"/>
              <a:t> (orienté studio de musique)</a:t>
            </a:r>
          </a:p>
          <a:p>
            <a:pPr marL="457200" lvl="1" indent="0">
              <a:buNone/>
            </a:pPr>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92</a:t>
            </a:fld>
            <a:endParaRPr lang="fr-FR"/>
          </a:p>
        </p:txBody>
      </p:sp>
      <p:pic>
        <p:nvPicPr>
          <p:cNvPr id="11" name="Image 10">
            <a:extLst>
              <a:ext uri="{FF2B5EF4-FFF2-40B4-BE49-F238E27FC236}">
                <a16:creationId xmlns:a16="http://schemas.microsoft.com/office/drawing/2014/main" xmlns="" id="{3E2BB469-FE06-4AEB-B5E2-81DC6C00DBF8}"/>
              </a:ext>
            </a:extLst>
          </p:cNvPr>
          <p:cNvPicPr>
            <a:picLocks noChangeAspect="1"/>
          </p:cNvPicPr>
          <p:nvPr/>
        </p:nvPicPr>
        <p:blipFill>
          <a:blip r:embed="rId4"/>
          <a:stretch>
            <a:fillRect/>
          </a:stretch>
        </p:blipFill>
        <p:spPr>
          <a:xfrm>
            <a:off x="3914993" y="2656975"/>
            <a:ext cx="8277007" cy="3798685"/>
          </a:xfrm>
          <a:prstGeom prst="rect">
            <a:avLst/>
          </a:prstGeom>
        </p:spPr>
      </p:pic>
      <p:pic>
        <p:nvPicPr>
          <p:cNvPr id="12" name="Image 11">
            <a:extLst>
              <a:ext uri="{FF2B5EF4-FFF2-40B4-BE49-F238E27FC236}">
                <a16:creationId xmlns:a16="http://schemas.microsoft.com/office/drawing/2014/main" xmlns="" id="{0914AD52-5231-4B7D-B8F9-5FF9FB43A5B7}"/>
              </a:ext>
            </a:extLst>
          </p:cNvPr>
          <p:cNvPicPr>
            <a:picLocks noChangeAspect="1"/>
          </p:cNvPicPr>
          <p:nvPr/>
        </p:nvPicPr>
        <p:blipFill rotWithShape="1">
          <a:blip r:embed="rId5"/>
          <a:srcRect t="25812"/>
          <a:stretch/>
        </p:blipFill>
        <p:spPr>
          <a:xfrm>
            <a:off x="0" y="3081239"/>
            <a:ext cx="8834511" cy="2086948"/>
          </a:xfrm>
          <a:prstGeom prst="rect">
            <a:avLst/>
          </a:prstGeom>
        </p:spPr>
      </p:pic>
      <p:pic>
        <p:nvPicPr>
          <p:cNvPr id="13" name="Image 12">
            <a:extLst>
              <a:ext uri="{FF2B5EF4-FFF2-40B4-BE49-F238E27FC236}">
                <a16:creationId xmlns:a16="http://schemas.microsoft.com/office/drawing/2014/main" xmlns="" id="{40C8FF40-26C8-4679-AA90-3AA77E5C02D6}"/>
              </a:ext>
            </a:extLst>
          </p:cNvPr>
          <p:cNvPicPr>
            <a:picLocks noChangeAspect="1"/>
          </p:cNvPicPr>
          <p:nvPr/>
        </p:nvPicPr>
        <p:blipFill>
          <a:blip r:embed="rId6"/>
          <a:stretch>
            <a:fillRect/>
          </a:stretch>
        </p:blipFill>
        <p:spPr>
          <a:xfrm>
            <a:off x="3742005" y="3745486"/>
            <a:ext cx="6297637" cy="2633641"/>
          </a:xfrm>
          <a:prstGeom prst="rect">
            <a:avLst/>
          </a:prstGeom>
        </p:spPr>
      </p:pic>
      <p:pic>
        <p:nvPicPr>
          <p:cNvPr id="14" name="Image 13">
            <a:extLst>
              <a:ext uri="{FF2B5EF4-FFF2-40B4-BE49-F238E27FC236}">
                <a16:creationId xmlns:a16="http://schemas.microsoft.com/office/drawing/2014/main" xmlns="" id="{06B0BD50-6223-475C-BD3E-A6EDB6769AD2}"/>
              </a:ext>
            </a:extLst>
          </p:cNvPr>
          <p:cNvPicPr>
            <a:picLocks noChangeAspect="1"/>
          </p:cNvPicPr>
          <p:nvPr/>
        </p:nvPicPr>
        <p:blipFill>
          <a:blip r:embed="rId7"/>
          <a:stretch>
            <a:fillRect/>
          </a:stretch>
        </p:blipFill>
        <p:spPr>
          <a:xfrm>
            <a:off x="1372198" y="4412358"/>
            <a:ext cx="3270141" cy="2445642"/>
          </a:xfrm>
          <a:prstGeom prst="rect">
            <a:avLst/>
          </a:prstGeom>
        </p:spPr>
      </p:pic>
      <p:sp>
        <p:nvSpPr>
          <p:cNvPr id="15" name="Ellipse 14">
            <a:extLst>
              <a:ext uri="{FF2B5EF4-FFF2-40B4-BE49-F238E27FC236}">
                <a16:creationId xmlns:a16="http://schemas.microsoft.com/office/drawing/2014/main" xmlns="" id="{20E6297F-487B-4E88-A340-29FD3B3F0AEF}"/>
              </a:ext>
            </a:extLst>
          </p:cNvPr>
          <p:cNvSpPr/>
          <p:nvPr/>
        </p:nvSpPr>
        <p:spPr>
          <a:xfrm>
            <a:off x="2461846" y="4445391"/>
            <a:ext cx="379828" cy="2954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xmlns="" id="{E1ADFE12-708B-49D8-81A6-E89A59B29F52}"/>
              </a:ext>
            </a:extLst>
          </p:cNvPr>
          <p:cNvPicPr>
            <a:picLocks noChangeAspect="1"/>
          </p:cNvPicPr>
          <p:nvPr/>
        </p:nvPicPr>
        <p:blipFill>
          <a:blip r:embed="rId8"/>
          <a:stretch>
            <a:fillRect/>
          </a:stretch>
        </p:blipFill>
        <p:spPr>
          <a:xfrm>
            <a:off x="7662829" y="4281892"/>
            <a:ext cx="4495722" cy="2189017"/>
          </a:xfrm>
          <a:prstGeom prst="rect">
            <a:avLst/>
          </a:prstGeom>
        </p:spPr>
      </p:pic>
    </p:spTree>
    <p:extLst>
      <p:ext uri="{BB962C8B-B14F-4D97-AF65-F5344CB8AC3E}">
        <p14:creationId xmlns:p14="http://schemas.microsoft.com/office/powerpoint/2010/main" val="24973573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Travailler le son en ligne</a:t>
            </a:r>
          </a:p>
        </p:txBody>
      </p:sp>
      <p:sp>
        <p:nvSpPr>
          <p:cNvPr id="3" name="Espace réservé du contenu 2"/>
          <p:cNvSpPr>
            <a:spLocks noGrp="1"/>
          </p:cNvSpPr>
          <p:nvPr>
            <p:ph idx="1"/>
          </p:nvPr>
        </p:nvSpPr>
        <p:spPr>
          <a:xfrm>
            <a:off x="315685" y="1664881"/>
            <a:ext cx="11661321" cy="1042220"/>
          </a:xfrm>
        </p:spPr>
        <p:txBody>
          <a:bodyPr>
            <a:normAutofit/>
          </a:bodyPr>
          <a:lstStyle/>
          <a:p>
            <a:r>
              <a:rPr lang="fr-FR" dirty="0"/>
              <a:t>Éditeurs en ligne</a:t>
            </a:r>
          </a:p>
          <a:p>
            <a:pPr lvl="1"/>
            <a:r>
              <a:rPr lang="fr-FR" dirty="0" err="1"/>
              <a:t>TwistedWave</a:t>
            </a:r>
            <a:r>
              <a:rPr lang="fr-FR" dirty="0"/>
              <a:t> - </a:t>
            </a:r>
            <a:r>
              <a:rPr lang="fr-FR" dirty="0">
                <a:hlinkClick r:id="rId3"/>
              </a:rPr>
              <a:t>https://twistedwave.com/online#</a:t>
            </a:r>
            <a:r>
              <a:rPr lang="fr-FR" dirty="0"/>
              <a:t> (éditeur audio)</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93</a:t>
            </a:fld>
            <a:endParaRPr lang="fr-FR"/>
          </a:p>
        </p:txBody>
      </p:sp>
      <p:pic>
        <p:nvPicPr>
          <p:cNvPr id="14" name="Image 13"/>
          <p:cNvPicPr>
            <a:picLocks noChangeAspect="1"/>
          </p:cNvPicPr>
          <p:nvPr/>
        </p:nvPicPr>
        <p:blipFill>
          <a:blip r:embed="rId4"/>
          <a:stretch>
            <a:fillRect/>
          </a:stretch>
        </p:blipFill>
        <p:spPr>
          <a:xfrm>
            <a:off x="2478505" y="2562606"/>
            <a:ext cx="7329432" cy="4115094"/>
          </a:xfrm>
          <a:prstGeom prst="rect">
            <a:avLst/>
          </a:prstGeom>
        </p:spPr>
      </p:pic>
    </p:spTree>
    <p:extLst>
      <p:ext uri="{BB962C8B-B14F-4D97-AF65-F5344CB8AC3E}">
        <p14:creationId xmlns:p14="http://schemas.microsoft.com/office/powerpoint/2010/main" val="1570338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Travailler le son en ligne</a:t>
            </a:r>
          </a:p>
        </p:txBody>
      </p:sp>
      <p:sp>
        <p:nvSpPr>
          <p:cNvPr id="3" name="Espace réservé du contenu 2"/>
          <p:cNvSpPr>
            <a:spLocks noGrp="1"/>
          </p:cNvSpPr>
          <p:nvPr>
            <p:ph idx="1"/>
          </p:nvPr>
        </p:nvSpPr>
        <p:spPr>
          <a:xfrm>
            <a:off x="315685" y="1664881"/>
            <a:ext cx="11661321" cy="1042220"/>
          </a:xfrm>
        </p:spPr>
        <p:txBody>
          <a:bodyPr>
            <a:normAutofit/>
          </a:bodyPr>
          <a:lstStyle/>
          <a:p>
            <a:r>
              <a:rPr lang="fr-FR" dirty="0"/>
              <a:t>Éditeurs en ligne</a:t>
            </a:r>
          </a:p>
          <a:p>
            <a:pPr lvl="1"/>
            <a:r>
              <a:rPr lang="fr-FR" dirty="0" err="1"/>
              <a:t>TwistedWave</a:t>
            </a:r>
            <a:r>
              <a:rPr lang="fr-FR" dirty="0"/>
              <a:t> - </a:t>
            </a:r>
            <a:r>
              <a:rPr lang="fr-FR" dirty="0">
                <a:hlinkClick r:id="rId3"/>
              </a:rPr>
              <a:t>https://twistedwave.com/online#</a:t>
            </a:r>
            <a:r>
              <a:rPr lang="fr-FR" dirty="0"/>
              <a:t> (éditeur audio)</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94</a:t>
            </a:fld>
            <a:endParaRPr lang="fr-FR"/>
          </a:p>
        </p:txBody>
      </p:sp>
      <p:pic>
        <p:nvPicPr>
          <p:cNvPr id="5" name="Image 4"/>
          <p:cNvPicPr>
            <a:picLocks noChangeAspect="1"/>
          </p:cNvPicPr>
          <p:nvPr/>
        </p:nvPicPr>
        <p:blipFill>
          <a:blip r:embed="rId4"/>
          <a:stretch>
            <a:fillRect/>
          </a:stretch>
        </p:blipFill>
        <p:spPr>
          <a:xfrm>
            <a:off x="315685" y="2559579"/>
            <a:ext cx="5744546" cy="3341347"/>
          </a:xfrm>
          <a:prstGeom prst="rect">
            <a:avLst/>
          </a:prstGeom>
        </p:spPr>
      </p:pic>
      <p:pic>
        <p:nvPicPr>
          <p:cNvPr id="7" name="Image 6"/>
          <p:cNvPicPr>
            <a:picLocks noChangeAspect="1"/>
          </p:cNvPicPr>
          <p:nvPr/>
        </p:nvPicPr>
        <p:blipFill>
          <a:blip r:embed="rId5"/>
          <a:stretch>
            <a:fillRect/>
          </a:stretch>
        </p:blipFill>
        <p:spPr>
          <a:xfrm>
            <a:off x="6146345" y="2661984"/>
            <a:ext cx="1924149" cy="1460575"/>
          </a:xfrm>
          <a:prstGeom prst="rect">
            <a:avLst/>
          </a:prstGeom>
        </p:spPr>
      </p:pic>
      <p:pic>
        <p:nvPicPr>
          <p:cNvPr id="8" name="Image 7"/>
          <p:cNvPicPr>
            <a:picLocks noChangeAspect="1"/>
          </p:cNvPicPr>
          <p:nvPr/>
        </p:nvPicPr>
        <p:blipFill>
          <a:blip r:embed="rId6"/>
          <a:stretch>
            <a:fillRect/>
          </a:stretch>
        </p:blipFill>
        <p:spPr>
          <a:xfrm>
            <a:off x="8096497" y="2514724"/>
            <a:ext cx="1886621" cy="1925012"/>
          </a:xfrm>
          <a:prstGeom prst="rect">
            <a:avLst/>
          </a:prstGeom>
        </p:spPr>
      </p:pic>
      <p:pic>
        <p:nvPicPr>
          <p:cNvPr id="9" name="Image 8"/>
          <p:cNvPicPr>
            <a:picLocks noChangeAspect="1"/>
          </p:cNvPicPr>
          <p:nvPr/>
        </p:nvPicPr>
        <p:blipFill>
          <a:blip r:embed="rId7"/>
          <a:stretch>
            <a:fillRect/>
          </a:stretch>
        </p:blipFill>
        <p:spPr>
          <a:xfrm>
            <a:off x="6110680" y="4264528"/>
            <a:ext cx="2063856" cy="2165461"/>
          </a:xfrm>
          <a:prstGeom prst="rect">
            <a:avLst/>
          </a:prstGeom>
        </p:spPr>
      </p:pic>
      <p:pic>
        <p:nvPicPr>
          <p:cNvPr id="10" name="Image 9"/>
          <p:cNvPicPr>
            <a:picLocks noChangeAspect="1"/>
          </p:cNvPicPr>
          <p:nvPr/>
        </p:nvPicPr>
        <p:blipFill>
          <a:blip r:embed="rId8"/>
          <a:stretch>
            <a:fillRect/>
          </a:stretch>
        </p:blipFill>
        <p:spPr>
          <a:xfrm>
            <a:off x="8211089" y="4461469"/>
            <a:ext cx="1657435" cy="679485"/>
          </a:xfrm>
          <a:prstGeom prst="rect">
            <a:avLst/>
          </a:prstGeom>
        </p:spPr>
      </p:pic>
      <p:pic>
        <p:nvPicPr>
          <p:cNvPr id="11" name="Image 10"/>
          <p:cNvPicPr>
            <a:picLocks noChangeAspect="1"/>
          </p:cNvPicPr>
          <p:nvPr/>
        </p:nvPicPr>
        <p:blipFill>
          <a:blip r:embed="rId9"/>
          <a:stretch>
            <a:fillRect/>
          </a:stretch>
        </p:blipFill>
        <p:spPr>
          <a:xfrm>
            <a:off x="8174536" y="5192864"/>
            <a:ext cx="2813195" cy="1416123"/>
          </a:xfrm>
          <a:prstGeom prst="rect">
            <a:avLst/>
          </a:prstGeom>
        </p:spPr>
      </p:pic>
      <p:pic>
        <p:nvPicPr>
          <p:cNvPr id="12" name="Image 11"/>
          <p:cNvPicPr>
            <a:picLocks noChangeAspect="1"/>
          </p:cNvPicPr>
          <p:nvPr/>
        </p:nvPicPr>
        <p:blipFill>
          <a:blip r:embed="rId10"/>
          <a:stretch>
            <a:fillRect/>
          </a:stretch>
        </p:blipFill>
        <p:spPr>
          <a:xfrm>
            <a:off x="10059960" y="2506483"/>
            <a:ext cx="1953599" cy="2292489"/>
          </a:xfrm>
          <a:prstGeom prst="rect">
            <a:avLst/>
          </a:prstGeom>
        </p:spPr>
      </p:pic>
      <p:pic>
        <p:nvPicPr>
          <p:cNvPr id="13" name="Image 12"/>
          <p:cNvPicPr>
            <a:picLocks noChangeAspect="1"/>
          </p:cNvPicPr>
          <p:nvPr/>
        </p:nvPicPr>
        <p:blipFill>
          <a:blip r:embed="rId11"/>
          <a:stretch>
            <a:fillRect/>
          </a:stretch>
        </p:blipFill>
        <p:spPr>
          <a:xfrm>
            <a:off x="3735130" y="5900925"/>
            <a:ext cx="2286117" cy="838243"/>
          </a:xfrm>
          <a:prstGeom prst="rect">
            <a:avLst/>
          </a:prstGeom>
        </p:spPr>
      </p:pic>
    </p:spTree>
    <p:extLst>
      <p:ext uri="{BB962C8B-B14F-4D97-AF65-F5344CB8AC3E}">
        <p14:creationId xmlns:p14="http://schemas.microsoft.com/office/powerpoint/2010/main" val="40278195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t>Outils d’édition audio en ligne</a:t>
            </a:r>
          </a:p>
          <a:p>
            <a:pPr lvl="1"/>
            <a:r>
              <a:rPr lang="fr-FR" dirty="0"/>
              <a:t>123Apps - </a:t>
            </a:r>
            <a:r>
              <a:rPr lang="fr-FR" dirty="0">
                <a:hlinkClick r:id="rId3"/>
              </a:rPr>
              <a:t>https://123apps.com/fr/</a:t>
            </a:r>
            <a:r>
              <a:rPr lang="fr-FR" dirty="0"/>
              <a:t> </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95</a:t>
            </a:fld>
            <a:endParaRPr lang="fr-FR"/>
          </a:p>
        </p:txBody>
      </p:sp>
      <p:pic>
        <p:nvPicPr>
          <p:cNvPr id="6" name="Image 5"/>
          <p:cNvPicPr>
            <a:picLocks noChangeAspect="1"/>
          </p:cNvPicPr>
          <p:nvPr/>
        </p:nvPicPr>
        <p:blipFill>
          <a:blip r:embed="rId4"/>
          <a:stretch>
            <a:fillRect/>
          </a:stretch>
        </p:blipFill>
        <p:spPr>
          <a:xfrm>
            <a:off x="593387" y="2814192"/>
            <a:ext cx="10751271" cy="3474746"/>
          </a:xfrm>
          <a:prstGeom prst="rect">
            <a:avLst/>
          </a:prstGeom>
        </p:spPr>
      </p:pic>
      <p:sp>
        <p:nvSpPr>
          <p:cNvPr id="8" name="Titre 1"/>
          <p:cNvSpPr>
            <a:spLocks noGrp="1"/>
          </p:cNvSpPr>
          <p:nvPr>
            <p:ph type="title"/>
          </p:nvPr>
        </p:nvSpPr>
        <p:spPr>
          <a:xfrm>
            <a:off x="315685" y="1028697"/>
            <a:ext cx="11661321" cy="841602"/>
          </a:xfrm>
        </p:spPr>
        <p:txBody>
          <a:bodyPr>
            <a:normAutofit/>
          </a:bodyPr>
          <a:lstStyle/>
          <a:p>
            <a:r>
              <a:rPr lang="fr-FR" dirty="0"/>
              <a:t>Travailler le son en ligne</a:t>
            </a:r>
          </a:p>
        </p:txBody>
      </p:sp>
    </p:spTree>
    <p:extLst>
      <p:ext uri="{BB962C8B-B14F-4D97-AF65-F5344CB8AC3E}">
        <p14:creationId xmlns:p14="http://schemas.microsoft.com/office/powerpoint/2010/main" val="35561218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1028697"/>
            <a:ext cx="10330544" cy="841602"/>
          </a:xfrm>
        </p:spPr>
        <p:txBody>
          <a:bodyPr>
            <a:normAutofit/>
          </a:bodyPr>
          <a:lstStyle/>
          <a:p>
            <a:r>
              <a:rPr lang="fr-FR" dirty="0"/>
              <a:t>Travailler le son en ligne</a:t>
            </a:r>
          </a:p>
        </p:txBody>
      </p:sp>
      <p:sp>
        <p:nvSpPr>
          <p:cNvPr id="3" name="Espace réservé du contenu 2"/>
          <p:cNvSpPr>
            <a:spLocks noGrp="1"/>
          </p:cNvSpPr>
          <p:nvPr>
            <p:ph idx="1"/>
          </p:nvPr>
        </p:nvSpPr>
        <p:spPr/>
        <p:txBody>
          <a:bodyPr/>
          <a:lstStyle/>
          <a:p>
            <a:r>
              <a:rPr lang="fr-FR" dirty="0"/>
              <a:t>Découpeur audio</a:t>
            </a:r>
          </a:p>
          <a:p>
            <a:pPr lvl="1"/>
            <a:r>
              <a:rPr lang="fr-FR" dirty="0"/>
              <a:t>Mp3Cut - </a:t>
            </a:r>
            <a:r>
              <a:rPr lang="fr-FR" dirty="0">
                <a:hlinkClick r:id="rId3"/>
              </a:rPr>
              <a:t>https://mp3cut.net/fr/</a:t>
            </a:r>
            <a:r>
              <a:rPr lang="fr-FR" dirty="0"/>
              <a:t> (éditeur 123Apps)</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96</a:t>
            </a:fld>
            <a:endParaRPr lang="fr-FR"/>
          </a:p>
        </p:txBody>
      </p:sp>
      <p:pic>
        <p:nvPicPr>
          <p:cNvPr id="6" name="Image 5"/>
          <p:cNvPicPr>
            <a:picLocks noChangeAspect="1"/>
          </p:cNvPicPr>
          <p:nvPr/>
        </p:nvPicPr>
        <p:blipFill>
          <a:blip r:embed="rId4"/>
          <a:stretch>
            <a:fillRect/>
          </a:stretch>
        </p:blipFill>
        <p:spPr>
          <a:xfrm>
            <a:off x="315685" y="2668471"/>
            <a:ext cx="8291111" cy="3826667"/>
          </a:xfrm>
          <a:prstGeom prst="rect">
            <a:avLst/>
          </a:prstGeom>
        </p:spPr>
      </p:pic>
      <p:sp>
        <p:nvSpPr>
          <p:cNvPr id="7" name="ZoneTexte 6"/>
          <p:cNvSpPr txBox="1"/>
          <p:nvPr/>
        </p:nvSpPr>
        <p:spPr>
          <a:xfrm>
            <a:off x="8711636" y="2101447"/>
            <a:ext cx="3110284" cy="4524315"/>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Outil ergonomique et interface claire,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 (pas d’offre premium),</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Aucune installation requise sur le poste,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Suite d’outils permettant le travail ultérieur</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de l’enregistrement,</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Présence de tutoriaux,</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Interface en Français.</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Aucune information sur l’éditeur 123Apps.com,</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Absence de conditions générales d’utilisation</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et de règles de confidentialité </a:t>
            </a:r>
          </a:p>
        </p:txBody>
      </p:sp>
    </p:spTree>
    <p:extLst>
      <p:ext uri="{BB962C8B-B14F-4D97-AF65-F5344CB8AC3E}">
        <p14:creationId xmlns:p14="http://schemas.microsoft.com/office/powerpoint/2010/main" val="2516502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1028697"/>
            <a:ext cx="10297886" cy="841602"/>
          </a:xfrm>
        </p:spPr>
        <p:txBody>
          <a:bodyPr>
            <a:normAutofit/>
          </a:bodyPr>
          <a:lstStyle/>
          <a:p>
            <a:r>
              <a:rPr lang="fr-FR" dirty="0"/>
              <a:t>Travailler le son en ligne</a:t>
            </a:r>
          </a:p>
        </p:txBody>
      </p:sp>
      <p:sp>
        <p:nvSpPr>
          <p:cNvPr id="3" name="Espace réservé du contenu 2"/>
          <p:cNvSpPr>
            <a:spLocks noGrp="1"/>
          </p:cNvSpPr>
          <p:nvPr>
            <p:ph idx="1"/>
          </p:nvPr>
        </p:nvSpPr>
        <p:spPr/>
        <p:txBody>
          <a:bodyPr/>
          <a:lstStyle/>
          <a:p>
            <a:r>
              <a:rPr lang="fr-FR" dirty="0"/>
              <a:t>Convertisseur audio</a:t>
            </a:r>
          </a:p>
          <a:p>
            <a:pPr lvl="1"/>
            <a:r>
              <a:rPr lang="fr-FR" dirty="0"/>
              <a:t>Online Audio Converter - </a:t>
            </a:r>
            <a:r>
              <a:rPr lang="fr-FR" dirty="0">
                <a:hlinkClick r:id="rId3"/>
              </a:rPr>
              <a:t>https://online-audio-converter.com/fr/</a:t>
            </a:r>
            <a:r>
              <a:rPr lang="fr-FR" dirty="0"/>
              <a:t> </a:t>
            </a:r>
            <a:r>
              <a:rPr lang="fr-FR" sz="1300" dirty="0"/>
              <a:t>(éditeur 123Apps)</a:t>
            </a:r>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97</a:t>
            </a:fld>
            <a:endParaRPr lang="fr-FR"/>
          </a:p>
        </p:txBody>
      </p:sp>
      <p:sp>
        <p:nvSpPr>
          <p:cNvPr id="6" name="ZoneTexte 5"/>
          <p:cNvSpPr txBox="1"/>
          <p:nvPr/>
        </p:nvSpPr>
        <p:spPr>
          <a:xfrm>
            <a:off x="7181580" y="3474931"/>
            <a:ext cx="5008102" cy="2554545"/>
          </a:xfrm>
          <a:prstGeom prst="rect">
            <a:avLst/>
          </a:prstGeom>
          <a:noFill/>
        </p:spPr>
        <p:txBody>
          <a:bodyPr wrap="non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Outil ergonomique et interface claire,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 (pas d’offre premium),</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Aucune installation requise sur le poste,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Suite d’outils permettant le travail ultérieur</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de l’enregistrement,</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Interface en Français.</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Aucune information sur l’éditeur 123Apps.com,</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Absence de conditions générales d’utilisation</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et de règles de confidentialité </a:t>
            </a:r>
          </a:p>
        </p:txBody>
      </p:sp>
      <p:pic>
        <p:nvPicPr>
          <p:cNvPr id="7" name="Image 6"/>
          <p:cNvPicPr>
            <a:picLocks noChangeAspect="1"/>
          </p:cNvPicPr>
          <p:nvPr/>
        </p:nvPicPr>
        <p:blipFill>
          <a:blip r:embed="rId4"/>
          <a:stretch>
            <a:fillRect/>
          </a:stretch>
        </p:blipFill>
        <p:spPr>
          <a:xfrm>
            <a:off x="577831" y="2659350"/>
            <a:ext cx="6391073" cy="3894156"/>
          </a:xfrm>
          <a:prstGeom prst="rect">
            <a:avLst/>
          </a:prstGeom>
        </p:spPr>
      </p:pic>
    </p:spTree>
    <p:extLst>
      <p:ext uri="{BB962C8B-B14F-4D97-AF65-F5344CB8AC3E}">
        <p14:creationId xmlns:p14="http://schemas.microsoft.com/office/powerpoint/2010/main" val="38407517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1012368"/>
            <a:ext cx="10330544" cy="841602"/>
          </a:xfrm>
        </p:spPr>
        <p:txBody>
          <a:bodyPr>
            <a:normAutofit/>
          </a:bodyPr>
          <a:lstStyle/>
          <a:p>
            <a:r>
              <a:rPr lang="fr-FR" dirty="0"/>
              <a:t>Travailler le son en ligne</a:t>
            </a:r>
          </a:p>
        </p:txBody>
      </p:sp>
      <p:sp>
        <p:nvSpPr>
          <p:cNvPr id="3" name="Espace réservé du contenu 2"/>
          <p:cNvSpPr>
            <a:spLocks noGrp="1"/>
          </p:cNvSpPr>
          <p:nvPr>
            <p:ph idx="1"/>
          </p:nvPr>
        </p:nvSpPr>
        <p:spPr/>
        <p:txBody>
          <a:bodyPr/>
          <a:lstStyle/>
          <a:p>
            <a:r>
              <a:rPr lang="fr-FR" dirty="0" err="1"/>
              <a:t>Fusionneur</a:t>
            </a:r>
            <a:r>
              <a:rPr lang="fr-FR" dirty="0"/>
              <a:t> audio</a:t>
            </a:r>
          </a:p>
          <a:p>
            <a:pPr lvl="1"/>
            <a:r>
              <a:rPr lang="fr-FR" dirty="0"/>
              <a:t>Audio </a:t>
            </a:r>
            <a:r>
              <a:rPr lang="fr-FR" dirty="0" err="1"/>
              <a:t>Joiner</a:t>
            </a:r>
            <a:r>
              <a:rPr lang="fr-FR" dirty="0"/>
              <a:t> - </a:t>
            </a:r>
            <a:r>
              <a:rPr lang="fr-FR" dirty="0">
                <a:hlinkClick r:id="rId3"/>
              </a:rPr>
              <a:t>https://audio-joiner.com/fr/</a:t>
            </a:r>
            <a:r>
              <a:rPr lang="fr-FR" dirty="0"/>
              <a:t>  </a:t>
            </a:r>
            <a:r>
              <a:rPr lang="fr-FR" sz="1500" dirty="0"/>
              <a:t>(éditeur 123Apps)</a:t>
            </a:r>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5" name="Espace réservé du numéro de diapositive 4"/>
          <p:cNvSpPr>
            <a:spLocks noGrp="1"/>
          </p:cNvSpPr>
          <p:nvPr>
            <p:ph type="sldNum" sz="quarter" idx="12"/>
          </p:nvPr>
        </p:nvSpPr>
        <p:spPr/>
        <p:txBody>
          <a:bodyPr/>
          <a:lstStyle/>
          <a:p>
            <a:fld id="{49DF2525-C630-4356-9773-D4D627D5D409}" type="slidenum">
              <a:rPr lang="fr-FR" smtClean="0"/>
              <a:t>98</a:t>
            </a:fld>
            <a:endParaRPr lang="fr-FR" dirty="0"/>
          </a:p>
        </p:txBody>
      </p:sp>
      <p:pic>
        <p:nvPicPr>
          <p:cNvPr id="6" name="Image 5"/>
          <p:cNvPicPr>
            <a:picLocks noChangeAspect="1"/>
          </p:cNvPicPr>
          <p:nvPr/>
        </p:nvPicPr>
        <p:blipFill>
          <a:blip r:embed="rId4"/>
          <a:stretch>
            <a:fillRect/>
          </a:stretch>
        </p:blipFill>
        <p:spPr>
          <a:xfrm>
            <a:off x="315685" y="2668471"/>
            <a:ext cx="8291111" cy="3826667"/>
          </a:xfrm>
          <a:prstGeom prst="rect">
            <a:avLst/>
          </a:prstGeom>
        </p:spPr>
      </p:pic>
      <p:sp>
        <p:nvSpPr>
          <p:cNvPr id="7" name="ZoneTexte 6"/>
          <p:cNvSpPr txBox="1"/>
          <p:nvPr/>
        </p:nvSpPr>
        <p:spPr>
          <a:xfrm>
            <a:off x="8711636" y="2173627"/>
            <a:ext cx="3110284" cy="4524315"/>
          </a:xfrm>
          <a:prstGeom prst="rect">
            <a:avLst/>
          </a:prstGeom>
          <a:noFill/>
        </p:spPr>
        <p:txBody>
          <a:bodyPr wrap="squar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Outil ergonomique et interface claire,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 (pas d’offre premium),</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Aucune installation requise sur le poste,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Suite d’outils permettant le travail ultérieur</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de l’enregistrement,</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Présence de tutoriaux,</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Interface en Français.</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Aucune information sur l’éditeur 123Apps.com,</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Absence de conditions générales d’utilisation</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et de règles de confidentialité </a:t>
            </a:r>
          </a:p>
        </p:txBody>
      </p:sp>
    </p:spTree>
    <p:extLst>
      <p:ext uri="{BB962C8B-B14F-4D97-AF65-F5344CB8AC3E}">
        <p14:creationId xmlns:p14="http://schemas.microsoft.com/office/powerpoint/2010/main" val="3557767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5686" y="1045026"/>
            <a:ext cx="10346872" cy="841602"/>
          </a:xfrm>
        </p:spPr>
        <p:txBody>
          <a:bodyPr>
            <a:normAutofit/>
          </a:bodyPr>
          <a:lstStyle/>
          <a:p>
            <a:r>
              <a:rPr lang="fr-FR" dirty="0"/>
              <a:t>Travailler le son en ligne</a:t>
            </a:r>
          </a:p>
        </p:txBody>
      </p:sp>
      <p:sp>
        <p:nvSpPr>
          <p:cNvPr id="3" name="Espace réservé du contenu 2"/>
          <p:cNvSpPr>
            <a:spLocks noGrp="1"/>
          </p:cNvSpPr>
          <p:nvPr>
            <p:ph idx="1"/>
          </p:nvPr>
        </p:nvSpPr>
        <p:spPr/>
        <p:txBody>
          <a:bodyPr/>
          <a:lstStyle/>
          <a:p>
            <a:r>
              <a:rPr lang="fr-FR" dirty="0"/>
              <a:t>Enregistrement de fichiers audio</a:t>
            </a:r>
          </a:p>
          <a:p>
            <a:pPr lvl="1"/>
            <a:r>
              <a:rPr lang="fr-FR" dirty="0"/>
              <a:t>Voice Recorder - </a:t>
            </a:r>
            <a:r>
              <a:rPr lang="fr-FR" dirty="0">
                <a:hlinkClick r:id="rId3"/>
              </a:rPr>
              <a:t>https://online-voice-recorder.com/fr/</a:t>
            </a:r>
            <a:r>
              <a:rPr lang="fr-FR" dirty="0"/>
              <a:t> (éditeur 123Apps)</a:t>
            </a:r>
          </a:p>
          <a:p>
            <a:pPr lvl="1"/>
            <a:endParaRPr lang="fr-FR" dirty="0"/>
          </a:p>
          <a:p>
            <a:pPr lvl="1"/>
            <a:endParaRPr lang="fr-FR" dirty="0"/>
          </a:p>
        </p:txBody>
      </p:sp>
      <p:sp>
        <p:nvSpPr>
          <p:cNvPr id="4" name="Espace réservé de la date 3"/>
          <p:cNvSpPr>
            <a:spLocks noGrp="1"/>
          </p:cNvSpPr>
          <p:nvPr>
            <p:ph type="dt" sz="half" idx="10"/>
          </p:nvPr>
        </p:nvSpPr>
        <p:spPr/>
        <p:txBody>
          <a:bodyPr/>
          <a:lstStyle/>
          <a:p>
            <a:fld id="{5C37193C-EB1F-4CB9-8E07-9A3A1923B4A7}" type="datetime1">
              <a:rPr lang="fr-FR" smtClean="0"/>
              <a:t>27/11/2019</a:t>
            </a:fld>
            <a:endParaRPr lang="fr-FR"/>
          </a:p>
        </p:txBody>
      </p:sp>
      <p:sp>
        <p:nvSpPr>
          <p:cNvPr id="6" name="Espace réservé du numéro de diapositive 5"/>
          <p:cNvSpPr>
            <a:spLocks noGrp="1"/>
          </p:cNvSpPr>
          <p:nvPr>
            <p:ph type="sldNum" sz="quarter" idx="12"/>
          </p:nvPr>
        </p:nvSpPr>
        <p:spPr/>
        <p:txBody>
          <a:bodyPr/>
          <a:lstStyle/>
          <a:p>
            <a:fld id="{49DF2525-C630-4356-9773-D4D627D5D409}" type="slidenum">
              <a:rPr lang="fr-FR" smtClean="0"/>
              <a:t>99</a:t>
            </a:fld>
            <a:endParaRPr lang="fr-FR"/>
          </a:p>
        </p:txBody>
      </p:sp>
      <p:pic>
        <p:nvPicPr>
          <p:cNvPr id="7" name="Image 6"/>
          <p:cNvPicPr>
            <a:picLocks noChangeAspect="1"/>
          </p:cNvPicPr>
          <p:nvPr/>
        </p:nvPicPr>
        <p:blipFill>
          <a:blip r:embed="rId4"/>
          <a:stretch>
            <a:fillRect/>
          </a:stretch>
        </p:blipFill>
        <p:spPr>
          <a:xfrm>
            <a:off x="406400" y="2833948"/>
            <a:ext cx="11209104" cy="2889520"/>
          </a:xfrm>
          <a:prstGeom prst="rect">
            <a:avLst/>
          </a:prstGeom>
        </p:spPr>
      </p:pic>
      <p:sp>
        <p:nvSpPr>
          <p:cNvPr id="8" name="ZoneTexte 7"/>
          <p:cNvSpPr txBox="1"/>
          <p:nvPr/>
        </p:nvSpPr>
        <p:spPr>
          <a:xfrm>
            <a:off x="7288586" y="3474931"/>
            <a:ext cx="4948791" cy="2308324"/>
          </a:xfrm>
          <a:prstGeom prst="rect">
            <a:avLst/>
          </a:prstGeom>
          <a:noFill/>
        </p:spPr>
        <p:txBody>
          <a:bodyPr wrap="none" rtlCol="0">
            <a:spAutoFit/>
          </a:bodyPr>
          <a:lstStyle/>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Bonne qualité sonore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Sans inscription</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Gratuit (pas d’offre premium)</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Aucune installation requise sur le poste</a:t>
            </a:r>
          </a:p>
          <a:p>
            <a:pPr marL="285750" indent="-285750">
              <a:buClr>
                <a:schemeClr val="accent5"/>
              </a:buClr>
              <a:buSzPct val="120000"/>
              <a:buFont typeface="Wingdings 2" panose="05020102010507070707" pitchFamily="18" charset="2"/>
              <a:buChar char="&lt;"/>
            </a:pPr>
            <a:r>
              <a:rPr lang="fr-FR" sz="1600" b="1" dirty="0">
                <a:latin typeface="Batang" panose="02030600000101010101" pitchFamily="18" charset="-127"/>
                <a:ea typeface="Batang" panose="02030600000101010101" pitchFamily="18" charset="-127"/>
              </a:rPr>
              <a:t>Suite d’outils permettant le travail ultérieur</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de l’enregistrement</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Aucune information sur l’éditeur 123Apps.com</a:t>
            </a:r>
          </a:p>
          <a:p>
            <a:pPr marL="285750" indent="-285750">
              <a:buClr>
                <a:schemeClr val="accent5"/>
              </a:buClr>
              <a:buSzPct val="120000"/>
              <a:buFont typeface="Wingdings" panose="05000000000000000000" pitchFamily="2" charset="2"/>
              <a:buChar char="D"/>
            </a:pPr>
            <a:r>
              <a:rPr lang="fr-FR" sz="1600" b="1" dirty="0">
                <a:latin typeface="Batang" panose="02030600000101010101" pitchFamily="18" charset="-127"/>
                <a:ea typeface="Batang" panose="02030600000101010101" pitchFamily="18" charset="-127"/>
              </a:rPr>
              <a:t>Absence de conditions générales d’utilisation</a:t>
            </a:r>
            <a:br>
              <a:rPr lang="fr-FR" sz="1600" b="1" dirty="0">
                <a:latin typeface="Batang" panose="02030600000101010101" pitchFamily="18" charset="-127"/>
                <a:ea typeface="Batang" panose="02030600000101010101" pitchFamily="18" charset="-127"/>
              </a:rPr>
            </a:br>
            <a:r>
              <a:rPr lang="fr-FR" sz="1600" b="1" dirty="0">
                <a:latin typeface="Batang" panose="02030600000101010101" pitchFamily="18" charset="-127"/>
                <a:ea typeface="Batang" panose="02030600000101010101" pitchFamily="18" charset="-127"/>
              </a:rPr>
              <a:t>et de règles de confidentialité </a:t>
            </a:r>
          </a:p>
        </p:txBody>
      </p:sp>
    </p:spTree>
    <p:extLst>
      <p:ext uri="{BB962C8B-B14F-4D97-AF65-F5344CB8AC3E}">
        <p14:creationId xmlns:p14="http://schemas.microsoft.com/office/powerpoint/2010/main" val="29956876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36944</TotalTime>
  <Words>12912</Words>
  <Application>Microsoft Office PowerPoint</Application>
  <PresentationFormat>Grand écran</PresentationFormat>
  <Paragraphs>2631</Paragraphs>
  <Slides>159</Slides>
  <Notes>154</Notes>
  <HiddenSlides>0</HiddenSlides>
  <MMClips>0</MMClips>
  <ScaleCrop>false</ScaleCrop>
  <HeadingPairs>
    <vt:vector size="6" baseType="variant">
      <vt:variant>
        <vt:lpstr>Polices utilisées</vt:lpstr>
      </vt:variant>
      <vt:variant>
        <vt:i4>21</vt:i4>
      </vt:variant>
      <vt:variant>
        <vt:lpstr>Thème</vt:lpstr>
      </vt:variant>
      <vt:variant>
        <vt:i4>2</vt:i4>
      </vt:variant>
      <vt:variant>
        <vt:lpstr>Titres des diapositives</vt:lpstr>
      </vt:variant>
      <vt:variant>
        <vt:i4>159</vt:i4>
      </vt:variant>
    </vt:vector>
  </HeadingPairs>
  <TitlesOfParts>
    <vt:vector size="182" baseType="lpstr">
      <vt:lpstr>Batang</vt:lpstr>
      <vt:lpstr>Arial</vt:lpstr>
      <vt:lpstr>Berlin Sans FB</vt:lpstr>
      <vt:lpstr>Blackout</vt:lpstr>
      <vt:lpstr>Bradley Hand ITC</vt:lpstr>
      <vt:lpstr>Calibri</vt:lpstr>
      <vt:lpstr>Calvin</vt:lpstr>
      <vt:lpstr>Chinyen</vt:lpstr>
      <vt:lpstr>Courier New</vt:lpstr>
      <vt:lpstr>Cracked Johnnie</vt:lpstr>
      <vt:lpstr>Hollywood Hills</vt:lpstr>
      <vt:lpstr>Roboto</vt:lpstr>
      <vt:lpstr>Roboto Condensed</vt:lpstr>
      <vt:lpstr>Segoe UI</vt:lpstr>
      <vt:lpstr>Symbol</vt:lpstr>
      <vt:lpstr>Times New Roman</vt:lpstr>
      <vt:lpstr>Trebuchet MS</vt:lpstr>
      <vt:lpstr>Webdings</vt:lpstr>
      <vt:lpstr>Wingdings</vt:lpstr>
      <vt:lpstr>Wingdings 2</vt:lpstr>
      <vt:lpstr>Wingdings 3</vt:lpstr>
      <vt:lpstr>Thème Office</vt:lpstr>
      <vt:lpstr>Conception personnalisée</vt:lpstr>
      <vt:lpstr>Les services multimédia en ligne</vt:lpstr>
      <vt:lpstr>Programme</vt:lpstr>
      <vt:lpstr>Programme</vt:lpstr>
      <vt:lpstr>Programme</vt:lpstr>
      <vt:lpstr>Programme</vt:lpstr>
      <vt:lpstr>Programme</vt:lpstr>
      <vt:lpstr>Programme</vt:lpstr>
      <vt:lpstr>Programme</vt:lpstr>
      <vt:lpstr>Programme</vt:lpstr>
      <vt:lpstr>Programme</vt:lpstr>
      <vt:lpstr>Qu’est-ce qu’un service multimédia  en ligne ?</vt:lpstr>
      <vt:lpstr>Qu’est-ce qu’un service multimédia  en ligne ? (2)</vt:lpstr>
      <vt:lpstr>Qu’est-ce qu’un service multimédia  en ligne ? (3)</vt:lpstr>
      <vt:lpstr>Qu’est-ce qu’une image ?</vt:lpstr>
      <vt:lpstr>Qu’est-ce qu’une image ? (2)</vt:lpstr>
      <vt:lpstr>Qu’est-ce qu’une image ? (3)</vt:lpstr>
      <vt:lpstr>Qu’est-ce qu’une image ? (4)</vt:lpstr>
      <vt:lpstr>Qu’est-ce qu’une image ? (5)</vt:lpstr>
      <vt:lpstr>Qu’est-ce qu’une image ? (6)</vt:lpstr>
      <vt:lpstr>Qu’est-ce qu’une image ? (7)</vt:lpstr>
      <vt:lpstr>Qu’est-ce qu’une image ? (8)</vt:lpstr>
      <vt:lpstr>Qu’est-ce qu’une image ? (9)</vt:lpstr>
      <vt:lpstr>Qu’est-ce qu’une image ? (10)</vt:lpstr>
      <vt:lpstr>Qu’est-ce qu’une image ? (11)</vt:lpstr>
      <vt:lpstr>Qu’est-ce qu’une image ? (12)</vt:lpstr>
      <vt:lpstr>Qu’est-ce qu’une image ? (13)</vt:lpstr>
      <vt:lpstr>Qu’est-ce qu’une image ? (14)</vt:lpstr>
      <vt:lpstr>Qu’est-ce qu’une image ? (15)</vt:lpstr>
      <vt:lpstr>Qu’est-ce qu’une image ? (16)</vt:lpstr>
      <vt:lpstr>Les spécificités de l’image numérique</vt:lpstr>
      <vt:lpstr>Les spécificités de l’image numérique (2)</vt:lpstr>
      <vt:lpstr>Les spécificités de l’image numérique (3)</vt:lpstr>
      <vt:lpstr>Les spécificités de l’image numérique (4)</vt:lpstr>
      <vt:lpstr>Les spécificités de l’image numérique (5)</vt:lpstr>
      <vt:lpstr>Les spécificités de l’image numérique (6)</vt:lpstr>
      <vt:lpstr>Les spécificités de l’image numérique (7)</vt:lpstr>
      <vt:lpstr>Les spécificités de l’image numérique (8)</vt:lpstr>
      <vt:lpstr>Les spécificités de l’image numérique (8)</vt:lpstr>
      <vt:lpstr>Les spécificités de l’image numérique (9)</vt:lpstr>
      <vt:lpstr>Les spécificités de l’image numérique (10)</vt:lpstr>
      <vt:lpstr>Les spécificités de l’image numérique (11)</vt:lpstr>
      <vt:lpstr>Les spécificités de l’image numérique (12)</vt:lpstr>
      <vt:lpstr>Les spécificités de l’image numérique (13)</vt:lpstr>
      <vt:lpstr>Les spécificités de l’image numérique (14)</vt:lpstr>
      <vt:lpstr>Les spécificités de l’image numérique (15)</vt:lpstr>
      <vt:lpstr>Les spécificités de l’image numérique(16)</vt:lpstr>
      <vt:lpstr>Les spécificités de l’image numérique(17)</vt:lpstr>
      <vt:lpstr>Les spécificités de l’image numérique(18)</vt:lpstr>
      <vt:lpstr>Retoucher une image</vt:lpstr>
      <vt:lpstr>Editeur permettant le photomontage</vt:lpstr>
      <vt:lpstr>Editeur permettant le photomontage</vt:lpstr>
      <vt:lpstr>Editeurs constitués d’une suite d’application</vt:lpstr>
      <vt:lpstr>Editeurs constitués d’une suite d’application</vt:lpstr>
      <vt:lpstr>Editeurs constitués d’une suite d’application</vt:lpstr>
      <vt:lpstr>Editeurs constitués d’une suite d’application</vt:lpstr>
      <vt:lpstr>Editeurs constitués d’une suite d’application</vt:lpstr>
      <vt:lpstr>Editeurs constitués d’une suite d’application</vt:lpstr>
      <vt:lpstr>Editeurs constitués d’une suite d’application</vt:lpstr>
      <vt:lpstr>Editeurs constitués d’une suite d’application</vt:lpstr>
      <vt:lpstr>Editeurs constitués d’une suite d’application</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Outils spécialisés</vt:lpstr>
      <vt:lpstr>Liste complémentaire de services</vt:lpstr>
      <vt:lpstr>Qu’est-ce qu’un son ?</vt:lpstr>
      <vt:lpstr>Qu’est-ce qu’un son ?</vt:lpstr>
      <vt:lpstr>Qu’est-ce qu’un son ?</vt:lpstr>
      <vt:lpstr>Quelques notions de base sur le son numérique</vt:lpstr>
      <vt:lpstr>Quelques notions de base sur le son numérique</vt:lpstr>
      <vt:lpstr>Quelques notions de base sur le son numérique</vt:lpstr>
      <vt:lpstr>Travailler le son en ligne</vt:lpstr>
      <vt:lpstr>Travailler le son en ligne</vt:lpstr>
      <vt:lpstr>Travailler le son en ligne</vt:lpstr>
      <vt:lpstr>Travailler le son en ligne</vt:lpstr>
      <vt:lpstr>Travailler le son en ligne</vt:lpstr>
      <vt:lpstr>Travailler le son en ligne</vt:lpstr>
      <vt:lpstr>Travailler le son en ligne</vt:lpstr>
      <vt:lpstr>Travailler le son en ligne</vt:lpstr>
      <vt:lpstr>Travailler le son en ligne</vt:lpstr>
      <vt:lpstr>Travailler le son en ligne</vt:lpstr>
      <vt:lpstr>Travailler le son en ligne</vt:lpstr>
      <vt:lpstr>Travailler le son en ligne</vt:lpstr>
      <vt:lpstr>Travailler le son en ligne</vt:lpstr>
      <vt:lpstr>Travailler le son en ligne</vt:lpstr>
      <vt:lpstr>Travailler le son en ligne</vt:lpstr>
      <vt:lpstr>Les services de « speech to text »</vt:lpstr>
      <vt:lpstr>Les services de « speech to text »</vt:lpstr>
      <vt:lpstr>Les services de « speech to text »</vt:lpstr>
      <vt:lpstr>Les services de « speech to text »</vt:lpstr>
      <vt:lpstr>Les services de « speech to text »</vt:lpstr>
      <vt:lpstr>Les services de « speech to text »</vt:lpstr>
      <vt:lpstr>Les services de « speech to text »</vt:lpstr>
      <vt:lpstr>Les services de « speech to text »</vt:lpstr>
      <vt:lpstr>Les services de « speech to text »</vt:lpstr>
      <vt:lpstr>Les services de « speech to text »</vt:lpstr>
      <vt:lpstr>Les services « text to speech »</vt:lpstr>
      <vt:lpstr>Les services « text to speech »</vt:lpstr>
      <vt:lpstr>Les services « text to speech »</vt:lpstr>
      <vt:lpstr>Services de Web-conférence</vt:lpstr>
      <vt:lpstr>Services de Web-conférence</vt:lpstr>
      <vt:lpstr>Services de Web-conférence</vt:lpstr>
      <vt:lpstr>Services de Web-conférence</vt:lpstr>
      <vt:lpstr>Services de Web-conférence</vt:lpstr>
      <vt:lpstr>Services de Web-conférence</vt:lpstr>
      <vt:lpstr>Screencast et montage vidéo</vt:lpstr>
      <vt:lpstr>Vidéo numérique : notions de base du montage</vt:lpstr>
      <vt:lpstr>Vidéo numérique : notions de base du montage</vt:lpstr>
      <vt:lpstr>Vidéo : exporter son montage pour youtube et viméo</vt:lpstr>
      <vt:lpstr>Vidéo : exporter son montage pour youtube et vimeo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Screencasts, vidéos animées et montage vidéo</vt:lpstr>
      <vt:lpstr>Utiliser des ressources multimédia sur Internet en toute légalité</vt:lpstr>
      <vt:lpstr>Utiliser des ressources multimédia sur Internet en toute légalité</vt:lpstr>
      <vt:lpstr>Utiliser des ressources multimédia sur Internet en toute légalité</vt:lpstr>
      <vt:lpstr>Utiliser des ressources multimédia sur Internet en toute légalité</vt:lpstr>
      <vt:lpstr>Images, sons et vidéos libres de droits et/ou gratuits</vt:lpstr>
      <vt:lpstr>Liens utiles</vt:lpstr>
      <vt:lpstr>Sitographie</vt:lpstr>
      <vt:lpstr>Sitographie (2)</vt:lpstr>
      <vt:lpstr>Sitographie (3)</vt:lpstr>
      <vt:lpstr>Crédits photos (autres que celles indiquées sur les diapositives concernées)</vt:lpstr>
      <vt:lpstr>Lexiques</vt:lpstr>
      <vt:lpstr>Annexes</vt:lpstr>
      <vt:lpstr>Annexe 1</vt:lpstr>
      <vt:lpstr>Annexe 2</vt:lpstr>
      <vt:lpstr>Annexe 3</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Corinne</dc:creator>
  <cp:lastModifiedBy>chabarou</cp:lastModifiedBy>
  <cp:revision>1188</cp:revision>
  <cp:lastPrinted>2019-11-08T14:06:43Z</cp:lastPrinted>
  <dcterms:created xsi:type="dcterms:W3CDTF">2014-09-15T11:41:53Z</dcterms:created>
  <dcterms:modified xsi:type="dcterms:W3CDTF">2019-11-27T16:10:08Z</dcterms:modified>
</cp:coreProperties>
</file>