
<file path=[Content_Types].xml><?xml version="1.0" encoding="utf-8"?>
<Types xmlns="http://schemas.openxmlformats.org/package/2006/content-types">
  <Default Extension="png" ContentType="image/png"/>
  <Default Extension="jfif" ContentType="image/jpe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4134" r:id="rId1"/>
  </p:sldMasterIdLst>
  <p:notesMasterIdLst>
    <p:notesMasterId r:id="rId158"/>
  </p:notesMasterIdLst>
  <p:handoutMasterIdLst>
    <p:handoutMasterId r:id="rId159"/>
  </p:handoutMasterIdLst>
  <p:sldIdLst>
    <p:sldId id="470" r:id="rId2"/>
    <p:sldId id="603" r:id="rId3"/>
    <p:sldId id="605" r:id="rId4"/>
    <p:sldId id="475" r:id="rId5"/>
    <p:sldId id="476" r:id="rId6"/>
    <p:sldId id="468" r:id="rId7"/>
    <p:sldId id="711" r:id="rId8"/>
    <p:sldId id="739" r:id="rId9"/>
    <p:sldId id="740" r:id="rId10"/>
    <p:sldId id="712" r:id="rId11"/>
    <p:sldId id="736" r:id="rId12"/>
    <p:sldId id="586" r:id="rId13"/>
    <p:sldId id="713" r:id="rId14"/>
    <p:sldId id="714" r:id="rId15"/>
    <p:sldId id="715" r:id="rId16"/>
    <p:sldId id="717" r:id="rId17"/>
    <p:sldId id="741" r:id="rId18"/>
    <p:sldId id="716" r:id="rId19"/>
    <p:sldId id="579" r:id="rId20"/>
    <p:sldId id="745" r:id="rId21"/>
    <p:sldId id="472" r:id="rId22"/>
    <p:sldId id="604" r:id="rId23"/>
    <p:sldId id="616" r:id="rId24"/>
    <p:sldId id="528" r:id="rId25"/>
    <p:sldId id="581" r:id="rId26"/>
    <p:sldId id="493" r:id="rId27"/>
    <p:sldId id="258" r:id="rId28"/>
    <p:sldId id="619" r:id="rId29"/>
    <p:sldId id="602" r:id="rId30"/>
    <p:sldId id="620" r:id="rId31"/>
    <p:sldId id="606" r:id="rId32"/>
    <p:sldId id="546" r:id="rId33"/>
    <p:sldId id="542" r:id="rId34"/>
    <p:sldId id="543" r:id="rId35"/>
    <p:sldId id="544" r:id="rId36"/>
    <p:sldId id="545" r:id="rId37"/>
    <p:sldId id="629" r:id="rId38"/>
    <p:sldId id="547" r:id="rId39"/>
    <p:sldId id="549" r:id="rId40"/>
    <p:sldId id="558" r:id="rId41"/>
    <p:sldId id="557" r:id="rId42"/>
    <p:sldId id="630" r:id="rId43"/>
    <p:sldId id="631" r:id="rId44"/>
    <p:sldId id="561" r:id="rId45"/>
    <p:sldId id="562" r:id="rId46"/>
    <p:sldId id="633" r:id="rId47"/>
    <p:sldId id="632" r:id="rId48"/>
    <p:sldId id="531" r:id="rId49"/>
    <p:sldId id="623" r:id="rId50"/>
    <p:sldId id="624" r:id="rId51"/>
    <p:sldId id="625" r:id="rId52"/>
    <p:sldId id="615" r:id="rId53"/>
    <p:sldId id="535" r:id="rId54"/>
    <p:sldId id="613" r:id="rId55"/>
    <p:sldId id="523" r:id="rId56"/>
    <p:sldId id="483" r:id="rId57"/>
    <p:sldId id="524" r:id="rId58"/>
    <p:sldId id="482" r:id="rId59"/>
    <p:sldId id="485" r:id="rId60"/>
    <p:sldId id="582" r:id="rId61"/>
    <p:sldId id="583" r:id="rId62"/>
    <p:sldId id="584" r:id="rId63"/>
    <p:sldId id="614" r:id="rId64"/>
    <p:sldId id="486" r:id="rId65"/>
    <p:sldId id="489" r:id="rId66"/>
    <p:sldId id="490" r:id="rId67"/>
    <p:sldId id="913" r:id="rId68"/>
    <p:sldId id="497" r:id="rId69"/>
    <p:sldId id="521" r:id="rId70"/>
    <p:sldId id="488" r:id="rId71"/>
    <p:sldId id="607" r:id="rId72"/>
    <p:sldId id="905" r:id="rId73"/>
    <p:sldId id="446" r:id="rId74"/>
    <p:sldId id="566" r:id="rId75"/>
    <p:sldId id="447" r:id="rId76"/>
    <p:sldId id="567" r:id="rId77"/>
    <p:sldId id="568" r:id="rId78"/>
    <p:sldId id="906" r:id="rId79"/>
    <p:sldId id="569" r:id="rId80"/>
    <p:sldId id="576" r:id="rId81"/>
    <p:sldId id="578" r:id="rId82"/>
    <p:sldId id="572" r:id="rId83"/>
    <p:sldId id="601" r:id="rId84"/>
    <p:sldId id="512" r:id="rId85"/>
    <p:sldId id="513" r:id="rId86"/>
    <p:sldId id="634" r:id="rId87"/>
    <p:sldId id="709" r:id="rId88"/>
    <p:sldId id="597" r:id="rId89"/>
    <p:sldId id="511" r:id="rId90"/>
    <p:sldId id="595" r:id="rId91"/>
    <p:sldId id="516" r:id="rId92"/>
    <p:sldId id="515" r:id="rId93"/>
    <p:sldId id="895" r:id="rId94"/>
    <p:sldId id="896" r:id="rId95"/>
    <p:sldId id="897" r:id="rId96"/>
    <p:sldId id="912" r:id="rId97"/>
    <p:sldId id="877" r:id="rId98"/>
    <p:sldId id="812" r:id="rId99"/>
    <p:sldId id="898" r:id="rId100"/>
    <p:sldId id="904" r:id="rId101"/>
    <p:sldId id="907" r:id="rId102"/>
    <p:sldId id="882" r:id="rId103"/>
    <p:sldId id="899" r:id="rId104"/>
    <p:sldId id="884" r:id="rId105"/>
    <p:sldId id="900" r:id="rId106"/>
    <p:sldId id="885" r:id="rId107"/>
    <p:sldId id="888" r:id="rId108"/>
    <p:sldId id="901" r:id="rId109"/>
    <p:sldId id="902" r:id="rId110"/>
    <p:sldId id="903" r:id="rId111"/>
    <p:sldId id="908" r:id="rId112"/>
    <p:sldId id="909" r:id="rId113"/>
    <p:sldId id="910" r:id="rId114"/>
    <p:sldId id="911" r:id="rId115"/>
    <p:sldId id="886" r:id="rId116"/>
    <p:sldId id="507" r:id="rId117"/>
    <p:sldId id="588" r:id="rId118"/>
    <p:sldId id="590" r:id="rId119"/>
    <p:sldId id="608" r:id="rId120"/>
    <p:sldId id="421" r:id="rId121"/>
    <p:sldId id="609" r:id="rId122"/>
    <p:sldId id="742" r:id="rId123"/>
    <p:sldId id="744" r:id="rId124"/>
    <p:sldId id="743" r:id="rId125"/>
    <p:sldId id="725" r:id="rId126"/>
    <p:sldId id="502" r:id="rId127"/>
    <p:sldId id="726" r:id="rId128"/>
    <p:sldId id="727" r:id="rId129"/>
    <p:sldId id="728" r:id="rId130"/>
    <p:sldId id="729" r:id="rId131"/>
    <p:sldId id="730" r:id="rId132"/>
    <p:sldId id="731" r:id="rId133"/>
    <p:sldId id="732" r:id="rId134"/>
    <p:sldId id="733" r:id="rId135"/>
    <p:sldId id="734" r:id="rId136"/>
    <p:sldId id="610" r:id="rId137"/>
    <p:sldId id="499" r:id="rId138"/>
    <p:sldId id="501" r:id="rId139"/>
    <p:sldId id="500" r:id="rId140"/>
    <p:sldId id="281" r:id="rId141"/>
    <p:sldId id="611" r:id="rId142"/>
    <p:sldId id="359" r:id="rId143"/>
    <p:sldId id="439" r:id="rId144"/>
    <p:sldId id="438" r:id="rId145"/>
    <p:sldId id="526" r:id="rId146"/>
    <p:sldId id="431" r:id="rId147"/>
    <p:sldId id="527" r:id="rId148"/>
    <p:sldId id="465" r:id="rId149"/>
    <p:sldId id="710" r:id="rId150"/>
    <p:sldId id="735" r:id="rId151"/>
    <p:sldId id="612" r:id="rId152"/>
    <p:sldId id="430" r:id="rId153"/>
    <p:sldId id="358" r:id="rId154"/>
    <p:sldId id="718" r:id="rId155"/>
    <p:sldId id="719" r:id="rId156"/>
    <p:sldId id="720" r:id="rId157"/>
  </p:sldIdLst>
  <p:sldSz cx="12192000" cy="6858000"/>
  <p:notesSz cx="6735763" cy="9866313"/>
  <p:embeddedFontLst>
    <p:embeddedFont>
      <p:font typeface="Bahnschrift SemiLight Condensed" panose="020B0502040204020203" pitchFamily="34" charset="0"/>
      <p:regular r:id="rId160"/>
    </p:embeddedFont>
    <p:embeddedFont>
      <p:font typeface="Calibri" panose="020F0502020204030204" pitchFamily="34" charset="0"/>
      <p:regular r:id="rId161"/>
      <p:bold r:id="rId162"/>
      <p:italic r:id="rId163"/>
      <p:boldItalic r:id="rId164"/>
    </p:embeddedFont>
    <p:embeddedFont>
      <p:font typeface="Franklin Gothic Book" panose="020B0503020102020204" pitchFamily="34" charset="0"/>
      <p:regular r:id="rId165"/>
      <p:italic r:id="rId166"/>
    </p:embeddedFont>
    <p:embeddedFont>
      <p:font typeface="Roboto" panose="020B0604020202020204" charset="0"/>
      <p:regular r:id="rId167"/>
      <p:bold r:id="rId168"/>
      <p:italic r:id="rId169"/>
      <p:boldItalic r:id="rId170"/>
    </p:embeddedFont>
    <p:embeddedFont>
      <p:font typeface="Roboto Condensed" panose="020B0604020202020204" charset="0"/>
      <p:regular r:id="rId171"/>
      <p:bold r:id="rId172"/>
      <p:italic r:id="rId173"/>
      <p:boldItalic r:id="rId174"/>
    </p:embeddedFont>
    <p:embeddedFont>
      <p:font typeface="Trebuchet MS" panose="020B0603020202020204" pitchFamily="34" charset="0"/>
      <p:regular r:id="rId175"/>
      <p:bold r:id="rId176"/>
      <p:italic r:id="rId177"/>
      <p:boldItalic r:id="rId178"/>
    </p:embeddedFont>
    <p:embeddedFont>
      <p:font typeface="Wingdings 2" panose="05020102010507070707" pitchFamily="18" charset="2"/>
      <p:regular r:id="rId179"/>
    </p:embeddedFont>
    <p:embeddedFont>
      <p:font typeface="Wingdings 3" panose="05040102010807070707" pitchFamily="18" charset="2"/>
      <p:regular r:id="rId18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F22"/>
    <a:srgbClr val="C00000"/>
    <a:srgbClr val="EEF32F"/>
    <a:srgbClr val="787D80"/>
    <a:srgbClr val="A50021"/>
    <a:srgbClr val="EB7B1D"/>
    <a:srgbClr val="F7F7F7"/>
    <a:srgbClr val="D6E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4" autoAdjust="0"/>
    <p:restoredTop sz="91529" autoAdjust="0"/>
  </p:normalViewPr>
  <p:slideViewPr>
    <p:cSldViewPr>
      <p:cViewPr varScale="1">
        <p:scale>
          <a:sx n="66" d="100"/>
          <a:sy n="66" d="100"/>
        </p:scale>
        <p:origin x="1038" y="96"/>
      </p:cViewPr>
      <p:guideLst>
        <p:guide orient="horz" pos="2160"/>
        <p:guide pos="3840"/>
      </p:guideLst>
    </p:cSldViewPr>
  </p:slideViewPr>
  <p:outlineViewPr>
    <p:cViewPr>
      <p:scale>
        <a:sx n="33" d="100"/>
        <a:sy n="33" d="100"/>
      </p:scale>
      <p:origin x="0" y="-2177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handoutMaster" Target="handoutMasters/handoutMaster1.xml"/><Relationship Id="rId170" Type="http://schemas.openxmlformats.org/officeDocument/2006/relationships/font" Target="fonts/font1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1.fntdata"/><Relationship Id="rId181"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1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2.fntdata"/><Relationship Id="rId182"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8.fntdata"/><Relationship Id="rId172"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3.fntdata"/><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4.fntdata"/><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5.fntdata"/><Relationship Id="rId179" Type="http://schemas.openxmlformats.org/officeDocument/2006/relationships/font" Target="fonts/font2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5.fntdata"/><Relationship Id="rId16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21.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1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6.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1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7.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_rels/viewProps.xml.rels><?xml version="1.0" encoding="UTF-8" standalone="yes"?>
<Relationships xmlns="http://schemas.openxmlformats.org/package/2006/relationships"><Relationship Id="rId117" Type="http://schemas.openxmlformats.org/officeDocument/2006/relationships/slide" Target="slides/slide134.xml"/><Relationship Id="rId21" Type="http://schemas.openxmlformats.org/officeDocument/2006/relationships/slide" Target="slides/slide21.xml"/><Relationship Id="rId42" Type="http://schemas.openxmlformats.org/officeDocument/2006/relationships/slide" Target="slides/slide42.xml"/><Relationship Id="rId63" Type="http://schemas.openxmlformats.org/officeDocument/2006/relationships/slide" Target="slides/slide63.xml"/><Relationship Id="rId84" Type="http://schemas.openxmlformats.org/officeDocument/2006/relationships/slide" Target="slides/slide85.xml"/><Relationship Id="rId138" Type="http://schemas.openxmlformats.org/officeDocument/2006/relationships/slide" Target="slides/slide155.xml"/><Relationship Id="rId16" Type="http://schemas.openxmlformats.org/officeDocument/2006/relationships/slide" Target="slides/slide16.xml"/><Relationship Id="rId107" Type="http://schemas.openxmlformats.org/officeDocument/2006/relationships/slide" Target="slides/slide124.xml"/><Relationship Id="rId11" Type="http://schemas.openxmlformats.org/officeDocument/2006/relationships/slide" Target="slides/slide11.xml"/><Relationship Id="rId32" Type="http://schemas.openxmlformats.org/officeDocument/2006/relationships/slide" Target="slides/slide32.xml"/><Relationship Id="rId37" Type="http://schemas.openxmlformats.org/officeDocument/2006/relationships/slide" Target="slides/slide37.xml"/><Relationship Id="rId53" Type="http://schemas.openxmlformats.org/officeDocument/2006/relationships/slide" Target="slides/slide53.xml"/><Relationship Id="rId58" Type="http://schemas.openxmlformats.org/officeDocument/2006/relationships/slide" Target="slides/slide58.xml"/><Relationship Id="rId74" Type="http://schemas.openxmlformats.org/officeDocument/2006/relationships/slide" Target="slides/slide74.xml"/><Relationship Id="rId79" Type="http://schemas.openxmlformats.org/officeDocument/2006/relationships/slide" Target="slides/slide80.xml"/><Relationship Id="rId102" Type="http://schemas.openxmlformats.org/officeDocument/2006/relationships/slide" Target="slides/slide119.xml"/><Relationship Id="rId123" Type="http://schemas.openxmlformats.org/officeDocument/2006/relationships/slide" Target="slides/slide140.xml"/><Relationship Id="rId128" Type="http://schemas.openxmlformats.org/officeDocument/2006/relationships/slide" Target="slides/slide145.xml"/><Relationship Id="rId5" Type="http://schemas.openxmlformats.org/officeDocument/2006/relationships/slide" Target="slides/slide5.xml"/><Relationship Id="rId90" Type="http://schemas.openxmlformats.org/officeDocument/2006/relationships/slide" Target="slides/slide91.xml"/><Relationship Id="rId95" Type="http://schemas.openxmlformats.org/officeDocument/2006/relationships/slide" Target="slides/slide97.xml"/><Relationship Id="rId22" Type="http://schemas.openxmlformats.org/officeDocument/2006/relationships/slide" Target="slides/slide22.xml"/><Relationship Id="rId27" Type="http://schemas.openxmlformats.org/officeDocument/2006/relationships/slide" Target="slides/slide27.xml"/><Relationship Id="rId43" Type="http://schemas.openxmlformats.org/officeDocument/2006/relationships/slide" Target="slides/slide43.xml"/><Relationship Id="rId48" Type="http://schemas.openxmlformats.org/officeDocument/2006/relationships/slide" Target="slides/slide48.xml"/><Relationship Id="rId64" Type="http://schemas.openxmlformats.org/officeDocument/2006/relationships/slide" Target="slides/slide64.xml"/><Relationship Id="rId69" Type="http://schemas.openxmlformats.org/officeDocument/2006/relationships/slide" Target="slides/slide69.xml"/><Relationship Id="rId113" Type="http://schemas.openxmlformats.org/officeDocument/2006/relationships/slide" Target="slides/slide130.xml"/><Relationship Id="rId118" Type="http://schemas.openxmlformats.org/officeDocument/2006/relationships/slide" Target="slides/slide135.xml"/><Relationship Id="rId134" Type="http://schemas.openxmlformats.org/officeDocument/2006/relationships/slide" Target="slides/slide151.xml"/><Relationship Id="rId139" Type="http://schemas.openxmlformats.org/officeDocument/2006/relationships/slide" Target="slides/slide156.xml"/><Relationship Id="rId80" Type="http://schemas.openxmlformats.org/officeDocument/2006/relationships/slide" Target="slides/slide81.xml"/><Relationship Id="rId85" Type="http://schemas.openxmlformats.org/officeDocument/2006/relationships/slide" Target="slides/slide86.xml"/><Relationship Id="rId12" Type="http://schemas.openxmlformats.org/officeDocument/2006/relationships/slide" Target="slides/slide12.xml"/><Relationship Id="rId17" Type="http://schemas.openxmlformats.org/officeDocument/2006/relationships/slide" Target="slides/slide17.xml"/><Relationship Id="rId33" Type="http://schemas.openxmlformats.org/officeDocument/2006/relationships/slide" Target="slides/slide33.xml"/><Relationship Id="rId38" Type="http://schemas.openxmlformats.org/officeDocument/2006/relationships/slide" Target="slides/slide38.xml"/><Relationship Id="rId59" Type="http://schemas.openxmlformats.org/officeDocument/2006/relationships/slide" Target="slides/slide59.xml"/><Relationship Id="rId103" Type="http://schemas.openxmlformats.org/officeDocument/2006/relationships/slide" Target="slides/slide120.xml"/><Relationship Id="rId108" Type="http://schemas.openxmlformats.org/officeDocument/2006/relationships/slide" Target="slides/slide125.xml"/><Relationship Id="rId124" Type="http://schemas.openxmlformats.org/officeDocument/2006/relationships/slide" Target="slides/slide141.xml"/><Relationship Id="rId129" Type="http://schemas.openxmlformats.org/officeDocument/2006/relationships/slide" Target="slides/slide146.xml"/><Relationship Id="rId54" Type="http://schemas.openxmlformats.org/officeDocument/2006/relationships/slide" Target="slides/slide54.xml"/><Relationship Id="rId70" Type="http://schemas.openxmlformats.org/officeDocument/2006/relationships/slide" Target="slides/slide70.xml"/><Relationship Id="rId75" Type="http://schemas.openxmlformats.org/officeDocument/2006/relationships/slide" Target="slides/slide75.xml"/><Relationship Id="rId91" Type="http://schemas.openxmlformats.org/officeDocument/2006/relationships/slide" Target="slides/slide92.xml"/><Relationship Id="rId96" Type="http://schemas.openxmlformats.org/officeDocument/2006/relationships/slide" Target="slides/slide98.xml"/><Relationship Id="rId1" Type="http://schemas.openxmlformats.org/officeDocument/2006/relationships/slide" Target="slides/slide1.xml"/><Relationship Id="rId6" Type="http://schemas.openxmlformats.org/officeDocument/2006/relationships/slide" Target="slides/slide6.xml"/><Relationship Id="rId23" Type="http://schemas.openxmlformats.org/officeDocument/2006/relationships/slide" Target="slides/slide23.xml"/><Relationship Id="rId28" Type="http://schemas.openxmlformats.org/officeDocument/2006/relationships/slide" Target="slides/slide28.xml"/><Relationship Id="rId49" Type="http://schemas.openxmlformats.org/officeDocument/2006/relationships/slide" Target="slides/slide49.xml"/><Relationship Id="rId114" Type="http://schemas.openxmlformats.org/officeDocument/2006/relationships/slide" Target="slides/slide131.xml"/><Relationship Id="rId119" Type="http://schemas.openxmlformats.org/officeDocument/2006/relationships/slide" Target="slides/slide136.xml"/><Relationship Id="rId44" Type="http://schemas.openxmlformats.org/officeDocument/2006/relationships/slide" Target="slides/slide44.xml"/><Relationship Id="rId60" Type="http://schemas.openxmlformats.org/officeDocument/2006/relationships/slide" Target="slides/slide60.xml"/><Relationship Id="rId65" Type="http://schemas.openxmlformats.org/officeDocument/2006/relationships/slide" Target="slides/slide65.xml"/><Relationship Id="rId81" Type="http://schemas.openxmlformats.org/officeDocument/2006/relationships/slide" Target="slides/slide82.xml"/><Relationship Id="rId86" Type="http://schemas.openxmlformats.org/officeDocument/2006/relationships/slide" Target="slides/slide87.xml"/><Relationship Id="rId130" Type="http://schemas.openxmlformats.org/officeDocument/2006/relationships/slide" Target="slides/slide147.xml"/><Relationship Id="rId135" Type="http://schemas.openxmlformats.org/officeDocument/2006/relationships/slide" Target="slides/slide152.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109" Type="http://schemas.openxmlformats.org/officeDocument/2006/relationships/slide" Target="slides/slide126.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6" Type="http://schemas.openxmlformats.org/officeDocument/2006/relationships/slide" Target="slides/slide76.xml"/><Relationship Id="rId97" Type="http://schemas.openxmlformats.org/officeDocument/2006/relationships/slide" Target="slides/slide99.xml"/><Relationship Id="rId104" Type="http://schemas.openxmlformats.org/officeDocument/2006/relationships/slide" Target="slides/slide121.xml"/><Relationship Id="rId120" Type="http://schemas.openxmlformats.org/officeDocument/2006/relationships/slide" Target="slides/slide137.xml"/><Relationship Id="rId125" Type="http://schemas.openxmlformats.org/officeDocument/2006/relationships/slide" Target="slides/slide142.xml"/><Relationship Id="rId7" Type="http://schemas.openxmlformats.org/officeDocument/2006/relationships/slide" Target="slides/slide7.xml"/><Relationship Id="rId71" Type="http://schemas.openxmlformats.org/officeDocument/2006/relationships/slide" Target="slides/slide71.xml"/><Relationship Id="rId92" Type="http://schemas.openxmlformats.org/officeDocument/2006/relationships/slide" Target="slides/slide93.xml"/><Relationship Id="rId2" Type="http://schemas.openxmlformats.org/officeDocument/2006/relationships/slide" Target="slides/slide2.xml"/><Relationship Id="rId29" Type="http://schemas.openxmlformats.org/officeDocument/2006/relationships/slide" Target="slides/slide29.xml"/><Relationship Id="rId24" Type="http://schemas.openxmlformats.org/officeDocument/2006/relationships/slide" Target="slides/slide24.xml"/><Relationship Id="rId40" Type="http://schemas.openxmlformats.org/officeDocument/2006/relationships/slide" Target="slides/slide40.xml"/><Relationship Id="rId45" Type="http://schemas.openxmlformats.org/officeDocument/2006/relationships/slide" Target="slides/slide45.xml"/><Relationship Id="rId66" Type="http://schemas.openxmlformats.org/officeDocument/2006/relationships/slide" Target="slides/slide66.xml"/><Relationship Id="rId87" Type="http://schemas.openxmlformats.org/officeDocument/2006/relationships/slide" Target="slides/slide88.xml"/><Relationship Id="rId110" Type="http://schemas.openxmlformats.org/officeDocument/2006/relationships/slide" Target="slides/slide127.xml"/><Relationship Id="rId115" Type="http://schemas.openxmlformats.org/officeDocument/2006/relationships/slide" Target="slides/slide132.xml"/><Relationship Id="rId131" Type="http://schemas.openxmlformats.org/officeDocument/2006/relationships/slide" Target="slides/slide148.xml"/><Relationship Id="rId136" Type="http://schemas.openxmlformats.org/officeDocument/2006/relationships/slide" Target="slides/slide153.xml"/><Relationship Id="rId61" Type="http://schemas.openxmlformats.org/officeDocument/2006/relationships/slide" Target="slides/slide61.xml"/><Relationship Id="rId82" Type="http://schemas.openxmlformats.org/officeDocument/2006/relationships/slide" Target="slides/slide83.xml"/><Relationship Id="rId19" Type="http://schemas.openxmlformats.org/officeDocument/2006/relationships/slide" Target="slides/slide19.xml"/><Relationship Id="rId14" Type="http://schemas.openxmlformats.org/officeDocument/2006/relationships/slide" Target="slides/slide14.xml"/><Relationship Id="rId30" Type="http://schemas.openxmlformats.org/officeDocument/2006/relationships/slide" Target="slides/slide30.xml"/><Relationship Id="rId35" Type="http://schemas.openxmlformats.org/officeDocument/2006/relationships/slide" Target="slides/slide35.xml"/><Relationship Id="rId56" Type="http://schemas.openxmlformats.org/officeDocument/2006/relationships/slide" Target="slides/slide56.xml"/><Relationship Id="rId77" Type="http://schemas.openxmlformats.org/officeDocument/2006/relationships/slide" Target="slides/slide77.xml"/><Relationship Id="rId100" Type="http://schemas.openxmlformats.org/officeDocument/2006/relationships/slide" Target="slides/slide117.xml"/><Relationship Id="rId105" Type="http://schemas.openxmlformats.org/officeDocument/2006/relationships/slide" Target="slides/slide122.xml"/><Relationship Id="rId126" Type="http://schemas.openxmlformats.org/officeDocument/2006/relationships/slide" Target="slides/slide143.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93" Type="http://schemas.openxmlformats.org/officeDocument/2006/relationships/slide" Target="slides/slide94.xml"/><Relationship Id="rId98" Type="http://schemas.openxmlformats.org/officeDocument/2006/relationships/slide" Target="slides/slide100.xml"/><Relationship Id="rId121" Type="http://schemas.openxmlformats.org/officeDocument/2006/relationships/slide" Target="slides/slide138.xml"/><Relationship Id="rId3" Type="http://schemas.openxmlformats.org/officeDocument/2006/relationships/slide" Target="slides/slide3.xml"/><Relationship Id="rId25" Type="http://schemas.openxmlformats.org/officeDocument/2006/relationships/slide" Target="slides/slide25.xml"/><Relationship Id="rId46" Type="http://schemas.openxmlformats.org/officeDocument/2006/relationships/slide" Target="slides/slide46.xml"/><Relationship Id="rId67" Type="http://schemas.openxmlformats.org/officeDocument/2006/relationships/slide" Target="slides/slide67.xml"/><Relationship Id="rId116" Type="http://schemas.openxmlformats.org/officeDocument/2006/relationships/slide" Target="slides/slide133.xml"/><Relationship Id="rId137" Type="http://schemas.openxmlformats.org/officeDocument/2006/relationships/slide" Target="slides/slide154.xml"/><Relationship Id="rId20" Type="http://schemas.openxmlformats.org/officeDocument/2006/relationships/slide" Target="slides/slide20.xml"/><Relationship Id="rId41" Type="http://schemas.openxmlformats.org/officeDocument/2006/relationships/slide" Target="slides/slide41.xml"/><Relationship Id="rId62" Type="http://schemas.openxmlformats.org/officeDocument/2006/relationships/slide" Target="slides/slide62.xml"/><Relationship Id="rId83" Type="http://schemas.openxmlformats.org/officeDocument/2006/relationships/slide" Target="slides/slide84.xml"/><Relationship Id="rId88" Type="http://schemas.openxmlformats.org/officeDocument/2006/relationships/slide" Target="slides/slide89.xml"/><Relationship Id="rId111" Type="http://schemas.openxmlformats.org/officeDocument/2006/relationships/slide" Target="slides/slide128.xml"/><Relationship Id="rId132" Type="http://schemas.openxmlformats.org/officeDocument/2006/relationships/slide" Target="slides/slide149.xml"/><Relationship Id="rId15" Type="http://schemas.openxmlformats.org/officeDocument/2006/relationships/slide" Target="slides/slide15.xml"/><Relationship Id="rId36" Type="http://schemas.openxmlformats.org/officeDocument/2006/relationships/slide" Target="slides/slide36.xml"/><Relationship Id="rId57" Type="http://schemas.openxmlformats.org/officeDocument/2006/relationships/slide" Target="slides/slide57.xml"/><Relationship Id="rId106" Type="http://schemas.openxmlformats.org/officeDocument/2006/relationships/slide" Target="slides/slide123.xml"/><Relationship Id="rId127" Type="http://schemas.openxmlformats.org/officeDocument/2006/relationships/slide" Target="slides/slide144.xml"/><Relationship Id="rId10" Type="http://schemas.openxmlformats.org/officeDocument/2006/relationships/slide" Target="slides/slide10.xml"/><Relationship Id="rId31" Type="http://schemas.openxmlformats.org/officeDocument/2006/relationships/slide" Target="slides/slide31.xml"/><Relationship Id="rId52" Type="http://schemas.openxmlformats.org/officeDocument/2006/relationships/slide" Target="slides/slide52.xml"/><Relationship Id="rId73" Type="http://schemas.openxmlformats.org/officeDocument/2006/relationships/slide" Target="slides/slide73.xml"/><Relationship Id="rId78" Type="http://schemas.openxmlformats.org/officeDocument/2006/relationships/slide" Target="slides/slide79.xml"/><Relationship Id="rId94" Type="http://schemas.openxmlformats.org/officeDocument/2006/relationships/slide" Target="slides/slide95.xml"/><Relationship Id="rId99" Type="http://schemas.openxmlformats.org/officeDocument/2006/relationships/slide" Target="slides/slide116.xml"/><Relationship Id="rId101" Type="http://schemas.openxmlformats.org/officeDocument/2006/relationships/slide" Target="slides/slide118.xml"/><Relationship Id="rId122" Type="http://schemas.openxmlformats.org/officeDocument/2006/relationships/slide" Target="slides/slide139.xml"/><Relationship Id="rId4" Type="http://schemas.openxmlformats.org/officeDocument/2006/relationships/slide" Target="slides/slide4.xml"/><Relationship Id="rId9" Type="http://schemas.openxmlformats.org/officeDocument/2006/relationships/slide" Target="slides/slide9.xml"/><Relationship Id="rId26" Type="http://schemas.openxmlformats.org/officeDocument/2006/relationships/slide" Target="slides/slide26.xml"/><Relationship Id="rId47" Type="http://schemas.openxmlformats.org/officeDocument/2006/relationships/slide" Target="slides/slide47.xml"/><Relationship Id="rId68" Type="http://schemas.openxmlformats.org/officeDocument/2006/relationships/slide" Target="slides/slide68.xml"/><Relationship Id="rId89" Type="http://schemas.openxmlformats.org/officeDocument/2006/relationships/slide" Target="slides/slide90.xml"/><Relationship Id="rId112" Type="http://schemas.openxmlformats.org/officeDocument/2006/relationships/slide" Target="slides/slide129.xml"/><Relationship Id="rId133" Type="http://schemas.openxmlformats.org/officeDocument/2006/relationships/slide" Target="slides/slide150.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B7B2F-C122-49AF-846B-6FC0C0748AC0}" type="doc">
      <dgm:prSet loTypeId="urn:microsoft.com/office/officeart/2005/8/layout/cycle2" loCatId="cycle" qsTypeId="urn:microsoft.com/office/officeart/2005/8/quickstyle/simple1" qsCatId="simple" csTypeId="urn:microsoft.com/office/officeart/2005/8/colors/accent5_2" csCatId="accent5" phldr="1"/>
      <dgm:spPr/>
      <dgm:t>
        <a:bodyPr/>
        <a:lstStyle/>
        <a:p>
          <a:endParaRPr lang="fr-FR"/>
        </a:p>
      </dgm:t>
    </dgm:pt>
    <dgm:pt modelId="{F91DEE14-CD87-465A-B94D-9B90743C2ABD}">
      <dgm:prSet phldrT="[Text]"/>
      <dgm:spPr>
        <a:solidFill>
          <a:schemeClr val="tx1">
            <a:lumMod val="75000"/>
            <a:lumOff val="25000"/>
          </a:schemeClr>
        </a:solidFill>
      </dgm:spPr>
      <dgm:t>
        <a:bodyPr/>
        <a:lstStyle/>
        <a:p>
          <a:r>
            <a:rPr lang="fr-FR" b="1" dirty="0"/>
            <a:t>Objectifs de veille</a:t>
          </a:r>
        </a:p>
      </dgm:t>
    </dgm:pt>
    <dgm:pt modelId="{282ED07A-424A-4578-BE65-00D8FF144B24}" type="parTrans" cxnId="{F8C97534-6827-4AC7-AD39-59610323BC1D}">
      <dgm:prSet/>
      <dgm:spPr/>
      <dgm:t>
        <a:bodyPr/>
        <a:lstStyle/>
        <a:p>
          <a:endParaRPr lang="fr-FR"/>
        </a:p>
      </dgm:t>
    </dgm:pt>
    <dgm:pt modelId="{7ACD7FB7-1CD8-4726-9852-757EEF8B6BB9}" type="sibTrans" cxnId="{F8C97534-6827-4AC7-AD39-59610323BC1D}">
      <dgm:prSet/>
      <dgm:spPr>
        <a:solidFill>
          <a:schemeClr val="bg1">
            <a:lumMod val="65000"/>
          </a:schemeClr>
        </a:solidFill>
      </dgm:spPr>
      <dgm:t>
        <a:bodyPr/>
        <a:lstStyle/>
        <a:p>
          <a:endParaRPr lang="fr-FR"/>
        </a:p>
      </dgm:t>
    </dgm:pt>
    <dgm:pt modelId="{CB04CA00-4202-444A-AE22-A9160BBCE801}">
      <dgm:prSet phldrT="[Text]"/>
      <dgm:spPr>
        <a:solidFill>
          <a:schemeClr val="tx1">
            <a:lumMod val="75000"/>
            <a:lumOff val="25000"/>
          </a:schemeClr>
        </a:solidFill>
      </dgm:spPr>
      <dgm:t>
        <a:bodyPr/>
        <a:lstStyle/>
        <a:p>
          <a:r>
            <a:rPr lang="fr-FR" b="1" dirty="0"/>
            <a:t>Sourcing</a:t>
          </a:r>
        </a:p>
      </dgm:t>
    </dgm:pt>
    <dgm:pt modelId="{6BB9FBAF-866E-4A5B-B944-CE03778F8EC1}" type="parTrans" cxnId="{40809977-9292-4F5F-B808-EA12AEF53DCA}">
      <dgm:prSet/>
      <dgm:spPr/>
      <dgm:t>
        <a:bodyPr/>
        <a:lstStyle/>
        <a:p>
          <a:endParaRPr lang="fr-FR"/>
        </a:p>
      </dgm:t>
    </dgm:pt>
    <dgm:pt modelId="{BB76D3E1-FBCC-4A14-A0B1-1A6B88B78C64}" type="sibTrans" cxnId="{40809977-9292-4F5F-B808-EA12AEF53DCA}">
      <dgm:prSet/>
      <dgm:spPr>
        <a:solidFill>
          <a:schemeClr val="bg1">
            <a:lumMod val="65000"/>
          </a:schemeClr>
        </a:solidFill>
      </dgm:spPr>
      <dgm:t>
        <a:bodyPr/>
        <a:lstStyle/>
        <a:p>
          <a:endParaRPr lang="fr-FR"/>
        </a:p>
      </dgm:t>
    </dgm:pt>
    <dgm:pt modelId="{2CC83CFF-AADE-4500-85B1-025AB0710723}">
      <dgm:prSet phldrT="[Text]"/>
      <dgm:spPr>
        <a:solidFill>
          <a:schemeClr val="tx1">
            <a:lumMod val="75000"/>
            <a:lumOff val="25000"/>
          </a:schemeClr>
        </a:solidFill>
      </dgm:spPr>
      <dgm:t>
        <a:bodyPr/>
        <a:lstStyle/>
        <a:p>
          <a:r>
            <a:rPr lang="fr-FR" b="1" dirty="0"/>
            <a:t>Collecte</a:t>
          </a:r>
        </a:p>
      </dgm:t>
    </dgm:pt>
    <dgm:pt modelId="{69FACD5F-5BC2-4184-88AA-931F6103BB63}" type="parTrans" cxnId="{FC2ECE9E-E5DA-4ADC-B85C-0525595FDD5F}">
      <dgm:prSet/>
      <dgm:spPr/>
      <dgm:t>
        <a:bodyPr/>
        <a:lstStyle/>
        <a:p>
          <a:endParaRPr lang="fr-FR"/>
        </a:p>
      </dgm:t>
    </dgm:pt>
    <dgm:pt modelId="{162DEBD4-FEB8-49F7-9885-1C37EA172F7B}" type="sibTrans" cxnId="{FC2ECE9E-E5DA-4ADC-B85C-0525595FDD5F}">
      <dgm:prSet/>
      <dgm:spPr>
        <a:solidFill>
          <a:schemeClr val="bg1">
            <a:lumMod val="65000"/>
          </a:schemeClr>
        </a:solidFill>
      </dgm:spPr>
      <dgm:t>
        <a:bodyPr/>
        <a:lstStyle/>
        <a:p>
          <a:endParaRPr lang="fr-FR"/>
        </a:p>
      </dgm:t>
    </dgm:pt>
    <dgm:pt modelId="{4C6ABE37-76EE-449A-9F2F-153CFD675F34}">
      <dgm:prSet phldrT="[Text]"/>
      <dgm:spPr>
        <a:solidFill>
          <a:schemeClr val="tx1">
            <a:lumMod val="75000"/>
            <a:lumOff val="25000"/>
          </a:schemeClr>
        </a:solidFill>
      </dgm:spPr>
      <dgm:t>
        <a:bodyPr/>
        <a:lstStyle/>
        <a:p>
          <a:r>
            <a:rPr lang="fr-FR" b="1" dirty="0"/>
            <a:t>Analyse</a:t>
          </a:r>
        </a:p>
      </dgm:t>
    </dgm:pt>
    <dgm:pt modelId="{49C02AFD-8756-409D-8480-D7F8C15FEEDF}" type="parTrans" cxnId="{658300D5-B114-4BE7-8785-C33CF97FC972}">
      <dgm:prSet/>
      <dgm:spPr/>
      <dgm:t>
        <a:bodyPr/>
        <a:lstStyle/>
        <a:p>
          <a:endParaRPr lang="fr-FR"/>
        </a:p>
      </dgm:t>
    </dgm:pt>
    <dgm:pt modelId="{5E9EA46E-A3A4-4767-B301-08987A440AB1}" type="sibTrans" cxnId="{658300D5-B114-4BE7-8785-C33CF97FC972}">
      <dgm:prSet/>
      <dgm:spPr>
        <a:solidFill>
          <a:schemeClr val="bg1">
            <a:lumMod val="65000"/>
          </a:schemeClr>
        </a:solidFill>
      </dgm:spPr>
      <dgm:t>
        <a:bodyPr/>
        <a:lstStyle/>
        <a:p>
          <a:endParaRPr lang="fr-FR"/>
        </a:p>
      </dgm:t>
    </dgm:pt>
    <dgm:pt modelId="{799A5A90-33B5-4FCF-A139-77EA804BBEC6}">
      <dgm:prSet phldrT="[Text]"/>
      <dgm:spPr>
        <a:solidFill>
          <a:schemeClr val="tx1">
            <a:lumMod val="75000"/>
            <a:lumOff val="25000"/>
          </a:schemeClr>
        </a:solidFill>
      </dgm:spPr>
      <dgm:t>
        <a:bodyPr/>
        <a:lstStyle/>
        <a:p>
          <a:r>
            <a:rPr lang="fr-FR" b="1" dirty="0"/>
            <a:t>Diffusion</a:t>
          </a:r>
        </a:p>
      </dgm:t>
    </dgm:pt>
    <dgm:pt modelId="{F56630E6-65A6-493A-BD81-C34DC5B90941}" type="parTrans" cxnId="{385CC2C4-FAB7-4493-877E-CEADBF4D10FB}">
      <dgm:prSet/>
      <dgm:spPr/>
      <dgm:t>
        <a:bodyPr/>
        <a:lstStyle/>
        <a:p>
          <a:endParaRPr lang="fr-FR"/>
        </a:p>
      </dgm:t>
    </dgm:pt>
    <dgm:pt modelId="{4E7FB0F4-1280-4E14-9CC7-289AD43A20C3}" type="sibTrans" cxnId="{385CC2C4-FAB7-4493-877E-CEADBF4D10FB}">
      <dgm:prSet/>
      <dgm:spPr>
        <a:solidFill>
          <a:schemeClr val="bg1">
            <a:lumMod val="65000"/>
          </a:schemeClr>
        </a:solidFill>
      </dgm:spPr>
      <dgm:t>
        <a:bodyPr/>
        <a:lstStyle/>
        <a:p>
          <a:endParaRPr lang="fr-FR"/>
        </a:p>
      </dgm:t>
    </dgm:pt>
    <dgm:pt modelId="{47498E07-CA43-4D8D-B061-917A1B45787D}" type="pres">
      <dgm:prSet presAssocID="{CF1B7B2F-C122-49AF-846B-6FC0C0748AC0}" presName="cycle" presStyleCnt="0">
        <dgm:presLayoutVars>
          <dgm:dir/>
          <dgm:resizeHandles val="exact"/>
        </dgm:presLayoutVars>
      </dgm:prSet>
      <dgm:spPr/>
    </dgm:pt>
    <dgm:pt modelId="{7C3C35D1-1B09-4510-8377-590765EE7355}" type="pres">
      <dgm:prSet presAssocID="{F91DEE14-CD87-465A-B94D-9B90743C2ABD}" presName="node" presStyleLbl="node1" presStyleIdx="0" presStyleCnt="5">
        <dgm:presLayoutVars>
          <dgm:bulletEnabled val="1"/>
        </dgm:presLayoutVars>
      </dgm:prSet>
      <dgm:spPr/>
    </dgm:pt>
    <dgm:pt modelId="{AD9A90E4-EBEC-40E1-B60E-83075E3116E6}" type="pres">
      <dgm:prSet presAssocID="{7ACD7FB7-1CD8-4726-9852-757EEF8B6BB9}" presName="sibTrans" presStyleLbl="sibTrans2D1" presStyleIdx="0" presStyleCnt="5"/>
      <dgm:spPr/>
    </dgm:pt>
    <dgm:pt modelId="{7862348B-37D3-4853-B0D5-01112494C9F0}" type="pres">
      <dgm:prSet presAssocID="{7ACD7FB7-1CD8-4726-9852-757EEF8B6BB9}" presName="connectorText" presStyleLbl="sibTrans2D1" presStyleIdx="0" presStyleCnt="5"/>
      <dgm:spPr/>
    </dgm:pt>
    <dgm:pt modelId="{C35579FB-6EF7-4985-8A32-CE038ECA32D8}" type="pres">
      <dgm:prSet presAssocID="{CB04CA00-4202-444A-AE22-A9160BBCE801}" presName="node" presStyleLbl="node1" presStyleIdx="1" presStyleCnt="5">
        <dgm:presLayoutVars>
          <dgm:bulletEnabled val="1"/>
        </dgm:presLayoutVars>
      </dgm:prSet>
      <dgm:spPr/>
    </dgm:pt>
    <dgm:pt modelId="{38D154BA-5F12-4257-ADCE-C9825F486D82}" type="pres">
      <dgm:prSet presAssocID="{BB76D3E1-FBCC-4A14-A0B1-1A6B88B78C64}" presName="sibTrans" presStyleLbl="sibTrans2D1" presStyleIdx="1" presStyleCnt="5"/>
      <dgm:spPr/>
    </dgm:pt>
    <dgm:pt modelId="{C7BAF755-FCAE-4F30-83F3-334760801910}" type="pres">
      <dgm:prSet presAssocID="{BB76D3E1-FBCC-4A14-A0B1-1A6B88B78C64}" presName="connectorText" presStyleLbl="sibTrans2D1" presStyleIdx="1" presStyleCnt="5"/>
      <dgm:spPr/>
    </dgm:pt>
    <dgm:pt modelId="{29088AA3-9958-43D5-8AD5-89308995F185}" type="pres">
      <dgm:prSet presAssocID="{2CC83CFF-AADE-4500-85B1-025AB0710723}" presName="node" presStyleLbl="node1" presStyleIdx="2" presStyleCnt="5">
        <dgm:presLayoutVars>
          <dgm:bulletEnabled val="1"/>
        </dgm:presLayoutVars>
      </dgm:prSet>
      <dgm:spPr/>
    </dgm:pt>
    <dgm:pt modelId="{E81849C0-D25D-4964-B26A-A6B95ADDE761}" type="pres">
      <dgm:prSet presAssocID="{162DEBD4-FEB8-49F7-9885-1C37EA172F7B}" presName="sibTrans" presStyleLbl="sibTrans2D1" presStyleIdx="2" presStyleCnt="5"/>
      <dgm:spPr/>
    </dgm:pt>
    <dgm:pt modelId="{A810FB22-30D5-4EB8-BBFB-8C45E448E90A}" type="pres">
      <dgm:prSet presAssocID="{162DEBD4-FEB8-49F7-9885-1C37EA172F7B}" presName="connectorText" presStyleLbl="sibTrans2D1" presStyleIdx="2" presStyleCnt="5"/>
      <dgm:spPr/>
    </dgm:pt>
    <dgm:pt modelId="{642BE5DB-FB00-45D0-AE5B-AB6548297F23}" type="pres">
      <dgm:prSet presAssocID="{4C6ABE37-76EE-449A-9F2F-153CFD675F34}" presName="node" presStyleLbl="node1" presStyleIdx="3" presStyleCnt="5">
        <dgm:presLayoutVars>
          <dgm:bulletEnabled val="1"/>
        </dgm:presLayoutVars>
      </dgm:prSet>
      <dgm:spPr/>
    </dgm:pt>
    <dgm:pt modelId="{50FE73C3-CE74-4B57-B256-7D42913F45BF}" type="pres">
      <dgm:prSet presAssocID="{5E9EA46E-A3A4-4767-B301-08987A440AB1}" presName="sibTrans" presStyleLbl="sibTrans2D1" presStyleIdx="3" presStyleCnt="5"/>
      <dgm:spPr/>
    </dgm:pt>
    <dgm:pt modelId="{7219F8C2-4FCC-4A76-9DD7-254CDFC5B56F}" type="pres">
      <dgm:prSet presAssocID="{5E9EA46E-A3A4-4767-B301-08987A440AB1}" presName="connectorText" presStyleLbl="sibTrans2D1" presStyleIdx="3" presStyleCnt="5"/>
      <dgm:spPr/>
    </dgm:pt>
    <dgm:pt modelId="{ECDC6FB8-4624-4C10-BCE4-F0880402D3A4}" type="pres">
      <dgm:prSet presAssocID="{799A5A90-33B5-4FCF-A139-77EA804BBEC6}" presName="node" presStyleLbl="node1" presStyleIdx="4" presStyleCnt="5">
        <dgm:presLayoutVars>
          <dgm:bulletEnabled val="1"/>
        </dgm:presLayoutVars>
      </dgm:prSet>
      <dgm:spPr/>
    </dgm:pt>
    <dgm:pt modelId="{E022E6A3-1AAF-48AC-9C60-C385A82E3788}" type="pres">
      <dgm:prSet presAssocID="{4E7FB0F4-1280-4E14-9CC7-289AD43A20C3}" presName="sibTrans" presStyleLbl="sibTrans2D1" presStyleIdx="4" presStyleCnt="5"/>
      <dgm:spPr/>
    </dgm:pt>
    <dgm:pt modelId="{6BBDA850-51D9-418D-9B9E-6AF1F204DA75}" type="pres">
      <dgm:prSet presAssocID="{4E7FB0F4-1280-4E14-9CC7-289AD43A20C3}" presName="connectorText" presStyleLbl="sibTrans2D1" presStyleIdx="4" presStyleCnt="5"/>
      <dgm:spPr/>
    </dgm:pt>
  </dgm:ptLst>
  <dgm:cxnLst>
    <dgm:cxn modelId="{9B1BBC00-4985-43A7-80E0-54D777335FBB}" type="presOf" srcId="{BB76D3E1-FBCC-4A14-A0B1-1A6B88B78C64}" destId="{38D154BA-5F12-4257-ADCE-C9825F486D82}" srcOrd="0" destOrd="0" presId="urn:microsoft.com/office/officeart/2005/8/layout/cycle2"/>
    <dgm:cxn modelId="{F2D19808-1693-4382-9D8C-5B5787A310F2}" type="presOf" srcId="{2CC83CFF-AADE-4500-85B1-025AB0710723}" destId="{29088AA3-9958-43D5-8AD5-89308995F185}" srcOrd="0" destOrd="0" presId="urn:microsoft.com/office/officeart/2005/8/layout/cycle2"/>
    <dgm:cxn modelId="{61ECA109-B9F0-43CB-B82F-2CCCA55DDB84}" type="presOf" srcId="{CF1B7B2F-C122-49AF-846B-6FC0C0748AC0}" destId="{47498E07-CA43-4D8D-B061-917A1B45787D}" srcOrd="0" destOrd="0" presId="urn:microsoft.com/office/officeart/2005/8/layout/cycle2"/>
    <dgm:cxn modelId="{D56FED15-65C5-47D3-8CF8-C79F74256787}" type="presOf" srcId="{5E9EA46E-A3A4-4767-B301-08987A440AB1}" destId="{50FE73C3-CE74-4B57-B256-7D42913F45BF}" srcOrd="0" destOrd="0" presId="urn:microsoft.com/office/officeart/2005/8/layout/cycle2"/>
    <dgm:cxn modelId="{2FBDA928-E937-4B0D-A116-8956A9D7688F}" type="presOf" srcId="{F91DEE14-CD87-465A-B94D-9B90743C2ABD}" destId="{7C3C35D1-1B09-4510-8377-590765EE7355}" srcOrd="0" destOrd="0" presId="urn:microsoft.com/office/officeart/2005/8/layout/cycle2"/>
    <dgm:cxn modelId="{396A8D30-810B-4C25-8DFB-49E7841FC825}" type="presOf" srcId="{799A5A90-33B5-4FCF-A139-77EA804BBEC6}" destId="{ECDC6FB8-4624-4C10-BCE4-F0880402D3A4}" srcOrd="0" destOrd="0" presId="urn:microsoft.com/office/officeart/2005/8/layout/cycle2"/>
    <dgm:cxn modelId="{F8C97534-6827-4AC7-AD39-59610323BC1D}" srcId="{CF1B7B2F-C122-49AF-846B-6FC0C0748AC0}" destId="{F91DEE14-CD87-465A-B94D-9B90743C2ABD}" srcOrd="0" destOrd="0" parTransId="{282ED07A-424A-4578-BE65-00D8FF144B24}" sibTransId="{7ACD7FB7-1CD8-4726-9852-757EEF8B6BB9}"/>
    <dgm:cxn modelId="{49AC4F3A-9624-473F-BBAF-ABACB7F0F4FE}" type="presOf" srcId="{BB76D3E1-FBCC-4A14-A0B1-1A6B88B78C64}" destId="{C7BAF755-FCAE-4F30-83F3-334760801910}" srcOrd="1" destOrd="0" presId="urn:microsoft.com/office/officeart/2005/8/layout/cycle2"/>
    <dgm:cxn modelId="{12F77E3B-E8C1-4FFE-A1AE-9EE62860412B}" type="presOf" srcId="{162DEBD4-FEB8-49F7-9885-1C37EA172F7B}" destId="{A810FB22-30D5-4EB8-BBFB-8C45E448E90A}" srcOrd="1" destOrd="0" presId="urn:microsoft.com/office/officeart/2005/8/layout/cycle2"/>
    <dgm:cxn modelId="{6AD38C3C-3B88-487F-BC97-40D07235AADC}" type="presOf" srcId="{4C6ABE37-76EE-449A-9F2F-153CFD675F34}" destId="{642BE5DB-FB00-45D0-AE5B-AB6548297F23}" srcOrd="0" destOrd="0" presId="urn:microsoft.com/office/officeart/2005/8/layout/cycle2"/>
    <dgm:cxn modelId="{E40E2B70-A1DA-444C-A051-63AB71433DD3}" type="presOf" srcId="{5E9EA46E-A3A4-4767-B301-08987A440AB1}" destId="{7219F8C2-4FCC-4A76-9DD7-254CDFC5B56F}" srcOrd="1" destOrd="0" presId="urn:microsoft.com/office/officeart/2005/8/layout/cycle2"/>
    <dgm:cxn modelId="{40809977-9292-4F5F-B808-EA12AEF53DCA}" srcId="{CF1B7B2F-C122-49AF-846B-6FC0C0748AC0}" destId="{CB04CA00-4202-444A-AE22-A9160BBCE801}" srcOrd="1" destOrd="0" parTransId="{6BB9FBAF-866E-4A5B-B944-CE03778F8EC1}" sibTransId="{BB76D3E1-FBCC-4A14-A0B1-1A6B88B78C64}"/>
    <dgm:cxn modelId="{8EC3CA78-6FF2-4535-B79E-75656712E0CF}" type="presOf" srcId="{162DEBD4-FEB8-49F7-9885-1C37EA172F7B}" destId="{E81849C0-D25D-4964-B26A-A6B95ADDE761}" srcOrd="0" destOrd="0" presId="urn:microsoft.com/office/officeart/2005/8/layout/cycle2"/>
    <dgm:cxn modelId="{E6BFD77B-88EF-49AD-A8F0-927DCBF2CB0C}" type="presOf" srcId="{CB04CA00-4202-444A-AE22-A9160BBCE801}" destId="{C35579FB-6EF7-4985-8A32-CE038ECA32D8}" srcOrd="0" destOrd="0" presId="urn:microsoft.com/office/officeart/2005/8/layout/cycle2"/>
    <dgm:cxn modelId="{3B36A280-638F-4F6A-8F19-22D4CD11AD80}" type="presOf" srcId="{7ACD7FB7-1CD8-4726-9852-757EEF8B6BB9}" destId="{AD9A90E4-EBEC-40E1-B60E-83075E3116E6}" srcOrd="0" destOrd="0" presId="urn:microsoft.com/office/officeart/2005/8/layout/cycle2"/>
    <dgm:cxn modelId="{FC2ECE9E-E5DA-4ADC-B85C-0525595FDD5F}" srcId="{CF1B7B2F-C122-49AF-846B-6FC0C0748AC0}" destId="{2CC83CFF-AADE-4500-85B1-025AB0710723}" srcOrd="2" destOrd="0" parTransId="{69FACD5F-5BC2-4184-88AA-931F6103BB63}" sibTransId="{162DEBD4-FEB8-49F7-9885-1C37EA172F7B}"/>
    <dgm:cxn modelId="{7993BDC0-2489-4325-BD81-03D42C69ACE2}" type="presOf" srcId="{7ACD7FB7-1CD8-4726-9852-757EEF8B6BB9}" destId="{7862348B-37D3-4853-B0D5-01112494C9F0}" srcOrd="1" destOrd="0" presId="urn:microsoft.com/office/officeart/2005/8/layout/cycle2"/>
    <dgm:cxn modelId="{385CC2C4-FAB7-4493-877E-CEADBF4D10FB}" srcId="{CF1B7B2F-C122-49AF-846B-6FC0C0748AC0}" destId="{799A5A90-33B5-4FCF-A139-77EA804BBEC6}" srcOrd="4" destOrd="0" parTransId="{F56630E6-65A6-493A-BD81-C34DC5B90941}" sibTransId="{4E7FB0F4-1280-4E14-9CC7-289AD43A20C3}"/>
    <dgm:cxn modelId="{658300D5-B114-4BE7-8785-C33CF97FC972}" srcId="{CF1B7B2F-C122-49AF-846B-6FC0C0748AC0}" destId="{4C6ABE37-76EE-449A-9F2F-153CFD675F34}" srcOrd="3" destOrd="0" parTransId="{49C02AFD-8756-409D-8480-D7F8C15FEEDF}" sibTransId="{5E9EA46E-A3A4-4767-B301-08987A440AB1}"/>
    <dgm:cxn modelId="{CBC5EFD5-D8A0-4B17-92B5-1D8E634FAEEA}" type="presOf" srcId="{4E7FB0F4-1280-4E14-9CC7-289AD43A20C3}" destId="{E022E6A3-1AAF-48AC-9C60-C385A82E3788}" srcOrd="0" destOrd="0" presId="urn:microsoft.com/office/officeart/2005/8/layout/cycle2"/>
    <dgm:cxn modelId="{EF62C6FB-4AD5-4F59-84E6-1E41506EF03B}" type="presOf" srcId="{4E7FB0F4-1280-4E14-9CC7-289AD43A20C3}" destId="{6BBDA850-51D9-418D-9B9E-6AF1F204DA75}" srcOrd="1" destOrd="0" presId="urn:microsoft.com/office/officeart/2005/8/layout/cycle2"/>
    <dgm:cxn modelId="{5A30CA54-0D91-410A-B681-2F72CF8F4348}" type="presParOf" srcId="{47498E07-CA43-4D8D-B061-917A1B45787D}" destId="{7C3C35D1-1B09-4510-8377-590765EE7355}" srcOrd="0" destOrd="0" presId="urn:microsoft.com/office/officeart/2005/8/layout/cycle2"/>
    <dgm:cxn modelId="{D4FA3694-E876-4996-9E8E-16F8128EF06F}" type="presParOf" srcId="{47498E07-CA43-4D8D-B061-917A1B45787D}" destId="{AD9A90E4-EBEC-40E1-B60E-83075E3116E6}" srcOrd="1" destOrd="0" presId="urn:microsoft.com/office/officeart/2005/8/layout/cycle2"/>
    <dgm:cxn modelId="{22D0AD42-AE42-4815-A6C4-AE00394C9A01}" type="presParOf" srcId="{AD9A90E4-EBEC-40E1-B60E-83075E3116E6}" destId="{7862348B-37D3-4853-B0D5-01112494C9F0}" srcOrd="0" destOrd="0" presId="urn:microsoft.com/office/officeart/2005/8/layout/cycle2"/>
    <dgm:cxn modelId="{D1FB1B65-2F04-4AF8-97CC-E090DD836889}" type="presParOf" srcId="{47498E07-CA43-4D8D-B061-917A1B45787D}" destId="{C35579FB-6EF7-4985-8A32-CE038ECA32D8}" srcOrd="2" destOrd="0" presId="urn:microsoft.com/office/officeart/2005/8/layout/cycle2"/>
    <dgm:cxn modelId="{648DA07B-F60D-4D9A-8608-0A1F160FD514}" type="presParOf" srcId="{47498E07-CA43-4D8D-B061-917A1B45787D}" destId="{38D154BA-5F12-4257-ADCE-C9825F486D82}" srcOrd="3" destOrd="0" presId="urn:microsoft.com/office/officeart/2005/8/layout/cycle2"/>
    <dgm:cxn modelId="{F6A7F2AE-4573-44CB-980D-A756D590AC55}" type="presParOf" srcId="{38D154BA-5F12-4257-ADCE-C9825F486D82}" destId="{C7BAF755-FCAE-4F30-83F3-334760801910}" srcOrd="0" destOrd="0" presId="urn:microsoft.com/office/officeart/2005/8/layout/cycle2"/>
    <dgm:cxn modelId="{479B1E59-51AD-4FB9-AFE6-849FE05B5263}" type="presParOf" srcId="{47498E07-CA43-4D8D-B061-917A1B45787D}" destId="{29088AA3-9958-43D5-8AD5-89308995F185}" srcOrd="4" destOrd="0" presId="urn:microsoft.com/office/officeart/2005/8/layout/cycle2"/>
    <dgm:cxn modelId="{275318CC-8820-4A48-9201-D5A2EE4C95F9}" type="presParOf" srcId="{47498E07-CA43-4D8D-B061-917A1B45787D}" destId="{E81849C0-D25D-4964-B26A-A6B95ADDE761}" srcOrd="5" destOrd="0" presId="urn:microsoft.com/office/officeart/2005/8/layout/cycle2"/>
    <dgm:cxn modelId="{F6203BBA-F50F-4E46-BA6C-C0581EBC6DCC}" type="presParOf" srcId="{E81849C0-D25D-4964-B26A-A6B95ADDE761}" destId="{A810FB22-30D5-4EB8-BBFB-8C45E448E90A}" srcOrd="0" destOrd="0" presId="urn:microsoft.com/office/officeart/2005/8/layout/cycle2"/>
    <dgm:cxn modelId="{F2B4ED14-0A77-4D51-8699-309D7CC564FA}" type="presParOf" srcId="{47498E07-CA43-4D8D-B061-917A1B45787D}" destId="{642BE5DB-FB00-45D0-AE5B-AB6548297F23}" srcOrd="6" destOrd="0" presId="urn:microsoft.com/office/officeart/2005/8/layout/cycle2"/>
    <dgm:cxn modelId="{C154EFB4-45BB-4EDA-9B9F-7058CBA830DE}" type="presParOf" srcId="{47498E07-CA43-4D8D-B061-917A1B45787D}" destId="{50FE73C3-CE74-4B57-B256-7D42913F45BF}" srcOrd="7" destOrd="0" presId="urn:microsoft.com/office/officeart/2005/8/layout/cycle2"/>
    <dgm:cxn modelId="{7143CE8E-BAD9-44BF-B8C7-F08E707A7B08}" type="presParOf" srcId="{50FE73C3-CE74-4B57-B256-7D42913F45BF}" destId="{7219F8C2-4FCC-4A76-9DD7-254CDFC5B56F}" srcOrd="0" destOrd="0" presId="urn:microsoft.com/office/officeart/2005/8/layout/cycle2"/>
    <dgm:cxn modelId="{0F61A769-28A2-4A1B-BF10-2CA485074161}" type="presParOf" srcId="{47498E07-CA43-4D8D-B061-917A1B45787D}" destId="{ECDC6FB8-4624-4C10-BCE4-F0880402D3A4}" srcOrd="8" destOrd="0" presId="urn:microsoft.com/office/officeart/2005/8/layout/cycle2"/>
    <dgm:cxn modelId="{C6224023-93CD-433F-AB00-D8797E5C0E2B}" type="presParOf" srcId="{47498E07-CA43-4D8D-B061-917A1B45787D}" destId="{E022E6A3-1AAF-48AC-9C60-C385A82E3788}" srcOrd="9" destOrd="0" presId="urn:microsoft.com/office/officeart/2005/8/layout/cycle2"/>
    <dgm:cxn modelId="{BA9E43E7-BDAD-419E-8A7B-14040425297C}" type="presParOf" srcId="{E022E6A3-1AAF-48AC-9C60-C385A82E3788}" destId="{6BBDA850-51D9-418D-9B9E-6AF1F204DA7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E750F3-6671-4FA2-A42A-EB42BAED36CC}" type="doc">
      <dgm:prSet loTypeId="urn:microsoft.com/office/officeart/2005/8/layout/radial5" loCatId="relationship" qsTypeId="urn:microsoft.com/office/officeart/2005/8/quickstyle/simple5" qsCatId="simple" csTypeId="urn:microsoft.com/office/officeart/2005/8/colors/accent2_2" csCatId="accent2" phldr="1"/>
      <dgm:spPr/>
      <dgm:t>
        <a:bodyPr/>
        <a:lstStyle/>
        <a:p>
          <a:endParaRPr lang="fr-FR"/>
        </a:p>
      </dgm:t>
    </dgm:pt>
    <dgm:pt modelId="{93EBF480-C4C2-4E4B-A386-7EA544474F0D}">
      <dgm:prSet phldrT="[Texte]"/>
      <dgm:spPr>
        <a:solidFill>
          <a:srgbClr val="EB8F22"/>
        </a:solidFill>
      </dgm:spPr>
      <dgm:t>
        <a:bodyPr/>
        <a:lstStyle/>
        <a:p>
          <a:r>
            <a:rPr lang="fr-FR" dirty="0"/>
            <a:t>Lecteurs de fils RSS</a:t>
          </a:r>
        </a:p>
      </dgm:t>
    </dgm:pt>
    <dgm:pt modelId="{9D91DB52-3A2D-4DD3-9FC5-212DCB290037}" type="parTrans" cxnId="{62A9B76D-876C-46E7-B393-BD951CE4DADC}">
      <dgm:prSet/>
      <dgm:spPr/>
      <dgm:t>
        <a:bodyPr/>
        <a:lstStyle/>
        <a:p>
          <a:endParaRPr lang="fr-FR"/>
        </a:p>
      </dgm:t>
    </dgm:pt>
    <dgm:pt modelId="{ECC13243-C237-4E71-AEB2-56C013A06100}" type="sibTrans" cxnId="{62A9B76D-876C-46E7-B393-BD951CE4DADC}">
      <dgm:prSet/>
      <dgm:spPr/>
      <dgm:t>
        <a:bodyPr/>
        <a:lstStyle/>
        <a:p>
          <a:endParaRPr lang="fr-FR"/>
        </a:p>
      </dgm:t>
    </dgm:pt>
    <dgm:pt modelId="{9D9811A3-0EC9-4D87-874D-119B1070027E}">
      <dgm:prSet phldrT="[Texte]"/>
      <dgm:spPr>
        <a:solidFill>
          <a:srgbClr val="EB8F22"/>
        </a:solidFill>
      </dgm:spPr>
      <dgm:t>
        <a:bodyPr/>
        <a:lstStyle/>
        <a:p>
          <a:r>
            <a:rPr lang="fr-FR" dirty="0"/>
            <a:t>Client de messagerie électronique (disposant d’un module RSS</a:t>
          </a:r>
        </a:p>
      </dgm:t>
    </dgm:pt>
    <dgm:pt modelId="{11FB2AF4-04DC-4D4A-8858-E7829EA82634}" type="parTrans" cxnId="{EFCA5D45-7104-4B11-A50C-01B45F467B47}">
      <dgm:prSet/>
      <dgm:spPr>
        <a:solidFill>
          <a:srgbClr val="FFC000"/>
        </a:solidFill>
      </dgm:spPr>
      <dgm:t>
        <a:bodyPr/>
        <a:lstStyle/>
        <a:p>
          <a:endParaRPr lang="fr-FR"/>
        </a:p>
      </dgm:t>
    </dgm:pt>
    <dgm:pt modelId="{481280DA-826A-496F-9FD5-E2688EBB1B0E}" type="sibTrans" cxnId="{EFCA5D45-7104-4B11-A50C-01B45F467B47}">
      <dgm:prSet/>
      <dgm:spPr/>
      <dgm:t>
        <a:bodyPr/>
        <a:lstStyle/>
        <a:p>
          <a:endParaRPr lang="fr-FR"/>
        </a:p>
      </dgm:t>
    </dgm:pt>
    <dgm:pt modelId="{F3E95E12-3757-41E6-9DD0-1D0EF9F3E89A}">
      <dgm:prSet phldrT="[Texte]"/>
      <dgm:spPr>
        <a:solidFill>
          <a:srgbClr val="EB8F22"/>
        </a:solidFill>
      </dgm:spPr>
      <dgm:t>
        <a:bodyPr/>
        <a:lstStyle/>
        <a:p>
          <a:r>
            <a:rPr lang="fr-FR" dirty="0"/>
            <a:t>Navigateur (grâce à l’installation d’une extension)</a:t>
          </a:r>
        </a:p>
      </dgm:t>
    </dgm:pt>
    <dgm:pt modelId="{01257E21-DF0F-4AA6-9957-64003D4985CB}" type="parTrans" cxnId="{41C40451-8ED0-4CB0-8671-6FE137E456AC}">
      <dgm:prSet/>
      <dgm:spPr>
        <a:solidFill>
          <a:srgbClr val="FFC000"/>
        </a:solidFill>
      </dgm:spPr>
      <dgm:t>
        <a:bodyPr/>
        <a:lstStyle/>
        <a:p>
          <a:endParaRPr lang="fr-FR"/>
        </a:p>
      </dgm:t>
    </dgm:pt>
    <dgm:pt modelId="{9D0CCD22-293A-4CA6-9D20-51C3BD49A506}" type="sibTrans" cxnId="{41C40451-8ED0-4CB0-8671-6FE137E456AC}">
      <dgm:prSet/>
      <dgm:spPr/>
      <dgm:t>
        <a:bodyPr/>
        <a:lstStyle/>
        <a:p>
          <a:endParaRPr lang="fr-FR"/>
        </a:p>
      </dgm:t>
    </dgm:pt>
    <dgm:pt modelId="{3DCC0298-6DEF-47D2-B67A-EE6853A73A94}">
      <dgm:prSet phldrT="[Texte]"/>
      <dgm:spPr>
        <a:solidFill>
          <a:srgbClr val="EB8F22"/>
        </a:solidFill>
      </dgm:spPr>
      <dgm:t>
        <a:bodyPr/>
        <a:lstStyle/>
        <a:p>
          <a:r>
            <a:rPr lang="fr-FR" dirty="0"/>
            <a:t>Logiciel dédié, monoposte</a:t>
          </a:r>
        </a:p>
      </dgm:t>
    </dgm:pt>
    <dgm:pt modelId="{DE52C7AC-4227-43A2-B973-3C2C52A0BE3B}" type="parTrans" cxnId="{B87A1824-5E24-4517-BFDC-AF5692C987B2}">
      <dgm:prSet/>
      <dgm:spPr>
        <a:solidFill>
          <a:srgbClr val="FFC000"/>
        </a:solidFill>
      </dgm:spPr>
      <dgm:t>
        <a:bodyPr/>
        <a:lstStyle/>
        <a:p>
          <a:endParaRPr lang="fr-FR"/>
        </a:p>
      </dgm:t>
    </dgm:pt>
    <dgm:pt modelId="{4A9E506B-6F3F-4F52-A40D-9F4530773688}" type="sibTrans" cxnId="{B87A1824-5E24-4517-BFDC-AF5692C987B2}">
      <dgm:prSet/>
      <dgm:spPr/>
      <dgm:t>
        <a:bodyPr/>
        <a:lstStyle/>
        <a:p>
          <a:endParaRPr lang="fr-FR"/>
        </a:p>
      </dgm:t>
    </dgm:pt>
    <dgm:pt modelId="{DF0F3074-59EA-4C24-B018-D541CF3981B5}">
      <dgm:prSet phldrT="[Texte]"/>
      <dgm:spPr>
        <a:solidFill>
          <a:srgbClr val="EB8F22"/>
        </a:solidFill>
      </dgm:spPr>
      <dgm:t>
        <a:bodyPr/>
        <a:lstStyle/>
        <a:p>
          <a:r>
            <a:rPr lang="fr-FR" dirty="0"/>
            <a:t>Service en ligne (déjà hébergé)</a:t>
          </a:r>
        </a:p>
      </dgm:t>
    </dgm:pt>
    <dgm:pt modelId="{FAFAAC66-1684-4B5D-AAEF-60F5F8A8B925}" type="parTrans" cxnId="{46900888-502D-45DB-B1BB-59695AF978C8}">
      <dgm:prSet/>
      <dgm:spPr>
        <a:solidFill>
          <a:srgbClr val="FFC000"/>
        </a:solidFill>
      </dgm:spPr>
      <dgm:t>
        <a:bodyPr/>
        <a:lstStyle/>
        <a:p>
          <a:endParaRPr lang="fr-FR"/>
        </a:p>
      </dgm:t>
    </dgm:pt>
    <dgm:pt modelId="{1004E311-0865-4B22-8CED-7A463A66EB75}" type="sibTrans" cxnId="{46900888-502D-45DB-B1BB-59695AF978C8}">
      <dgm:prSet/>
      <dgm:spPr/>
      <dgm:t>
        <a:bodyPr/>
        <a:lstStyle/>
        <a:p>
          <a:endParaRPr lang="fr-FR"/>
        </a:p>
      </dgm:t>
    </dgm:pt>
    <dgm:pt modelId="{30EF231D-9268-4C88-A82D-15D98C6E537E}">
      <dgm:prSet phldrT="[Texte]"/>
      <dgm:spPr>
        <a:solidFill>
          <a:srgbClr val="EB8F22"/>
        </a:solidFill>
      </dgm:spPr>
      <dgm:t>
        <a:bodyPr/>
        <a:lstStyle/>
        <a:p>
          <a:r>
            <a:rPr lang="fr-FR" dirty="0"/>
            <a:t>Service en ligne (à héberger soi-même)</a:t>
          </a:r>
        </a:p>
      </dgm:t>
    </dgm:pt>
    <dgm:pt modelId="{697C043D-E424-44A0-9158-B2F469D22A4F}" type="parTrans" cxnId="{E1BC097C-1BA9-4FE5-9D95-5C34CE08217E}">
      <dgm:prSet/>
      <dgm:spPr>
        <a:solidFill>
          <a:srgbClr val="FFC000"/>
        </a:solidFill>
      </dgm:spPr>
      <dgm:t>
        <a:bodyPr/>
        <a:lstStyle/>
        <a:p>
          <a:endParaRPr lang="fr-FR"/>
        </a:p>
      </dgm:t>
    </dgm:pt>
    <dgm:pt modelId="{822530C8-B82F-4EE2-9BA5-E942CE08606A}" type="sibTrans" cxnId="{E1BC097C-1BA9-4FE5-9D95-5C34CE08217E}">
      <dgm:prSet/>
      <dgm:spPr/>
      <dgm:t>
        <a:bodyPr/>
        <a:lstStyle/>
        <a:p>
          <a:endParaRPr lang="fr-FR"/>
        </a:p>
      </dgm:t>
    </dgm:pt>
    <dgm:pt modelId="{2F9CC127-8380-492C-B6BD-ECB853C43A3D}">
      <dgm:prSet phldrT="[Texte]"/>
      <dgm:spPr>
        <a:solidFill>
          <a:srgbClr val="EB8F22"/>
        </a:solidFill>
      </dgm:spPr>
      <dgm:t>
        <a:bodyPr/>
        <a:lstStyle/>
        <a:p>
          <a:r>
            <a:rPr lang="fr-FR" dirty="0"/>
            <a:t>Application mobiles</a:t>
          </a:r>
        </a:p>
      </dgm:t>
    </dgm:pt>
    <dgm:pt modelId="{B794008B-A7D3-4E56-A313-455A88AEF7A7}" type="parTrans" cxnId="{54CDD533-DDF8-48F4-A227-5A127623D089}">
      <dgm:prSet/>
      <dgm:spPr>
        <a:solidFill>
          <a:srgbClr val="FFC000"/>
        </a:solidFill>
      </dgm:spPr>
      <dgm:t>
        <a:bodyPr/>
        <a:lstStyle/>
        <a:p>
          <a:endParaRPr lang="fr-FR"/>
        </a:p>
      </dgm:t>
    </dgm:pt>
    <dgm:pt modelId="{D686762B-5A6C-47AE-8921-B75FB97D06F9}" type="sibTrans" cxnId="{54CDD533-DDF8-48F4-A227-5A127623D089}">
      <dgm:prSet/>
      <dgm:spPr/>
      <dgm:t>
        <a:bodyPr/>
        <a:lstStyle/>
        <a:p>
          <a:endParaRPr lang="fr-FR"/>
        </a:p>
      </dgm:t>
    </dgm:pt>
    <dgm:pt modelId="{87DC8EA8-9807-42A3-B2F8-E123479A60AB}" type="pres">
      <dgm:prSet presAssocID="{8DE750F3-6671-4FA2-A42A-EB42BAED36CC}" presName="Name0" presStyleCnt="0">
        <dgm:presLayoutVars>
          <dgm:chMax val="1"/>
          <dgm:dir/>
          <dgm:animLvl val="ctr"/>
          <dgm:resizeHandles val="exact"/>
        </dgm:presLayoutVars>
      </dgm:prSet>
      <dgm:spPr/>
    </dgm:pt>
    <dgm:pt modelId="{FEB57265-72F2-4B59-B36E-BD29A9E32E23}" type="pres">
      <dgm:prSet presAssocID="{93EBF480-C4C2-4E4B-A386-7EA544474F0D}" presName="centerShape" presStyleLbl="node0" presStyleIdx="0" presStyleCnt="1"/>
      <dgm:spPr/>
    </dgm:pt>
    <dgm:pt modelId="{06C22E24-E39A-4382-88B4-1FBDA53810BD}" type="pres">
      <dgm:prSet presAssocID="{11FB2AF4-04DC-4D4A-8858-E7829EA82634}" presName="parTrans" presStyleLbl="sibTrans2D1" presStyleIdx="0" presStyleCnt="6"/>
      <dgm:spPr/>
    </dgm:pt>
    <dgm:pt modelId="{9E37A9F9-E069-48B9-AEE1-DC05C97E1482}" type="pres">
      <dgm:prSet presAssocID="{11FB2AF4-04DC-4D4A-8858-E7829EA82634}" presName="connectorText" presStyleLbl="sibTrans2D1" presStyleIdx="0" presStyleCnt="6"/>
      <dgm:spPr/>
    </dgm:pt>
    <dgm:pt modelId="{3836590A-CA91-413C-BC5C-79B0DF94F1C2}" type="pres">
      <dgm:prSet presAssocID="{9D9811A3-0EC9-4D87-874D-119B1070027E}" presName="node" presStyleLbl="node1" presStyleIdx="0" presStyleCnt="6">
        <dgm:presLayoutVars>
          <dgm:bulletEnabled val="1"/>
        </dgm:presLayoutVars>
      </dgm:prSet>
      <dgm:spPr/>
    </dgm:pt>
    <dgm:pt modelId="{219D3CBC-0469-40F8-A27B-669E58968F0B}" type="pres">
      <dgm:prSet presAssocID="{01257E21-DF0F-4AA6-9957-64003D4985CB}" presName="parTrans" presStyleLbl="sibTrans2D1" presStyleIdx="1" presStyleCnt="6"/>
      <dgm:spPr/>
    </dgm:pt>
    <dgm:pt modelId="{73773379-447B-4E4F-A135-84BE98EDE02A}" type="pres">
      <dgm:prSet presAssocID="{01257E21-DF0F-4AA6-9957-64003D4985CB}" presName="connectorText" presStyleLbl="sibTrans2D1" presStyleIdx="1" presStyleCnt="6"/>
      <dgm:spPr/>
    </dgm:pt>
    <dgm:pt modelId="{0952CD31-AC9B-4394-8B0B-DA4436222067}" type="pres">
      <dgm:prSet presAssocID="{F3E95E12-3757-41E6-9DD0-1D0EF9F3E89A}" presName="node" presStyleLbl="node1" presStyleIdx="1" presStyleCnt="6">
        <dgm:presLayoutVars>
          <dgm:bulletEnabled val="1"/>
        </dgm:presLayoutVars>
      </dgm:prSet>
      <dgm:spPr/>
    </dgm:pt>
    <dgm:pt modelId="{AA65C3AB-47D9-4F54-8002-C3567AB0DBE2}" type="pres">
      <dgm:prSet presAssocID="{DE52C7AC-4227-43A2-B973-3C2C52A0BE3B}" presName="parTrans" presStyleLbl="sibTrans2D1" presStyleIdx="2" presStyleCnt="6"/>
      <dgm:spPr/>
    </dgm:pt>
    <dgm:pt modelId="{12A6127A-C0D0-4A4C-A3CA-579CCBF115C1}" type="pres">
      <dgm:prSet presAssocID="{DE52C7AC-4227-43A2-B973-3C2C52A0BE3B}" presName="connectorText" presStyleLbl="sibTrans2D1" presStyleIdx="2" presStyleCnt="6"/>
      <dgm:spPr/>
    </dgm:pt>
    <dgm:pt modelId="{F5A6E28D-C6CD-40AB-9F16-BC7DF6FCBDF5}" type="pres">
      <dgm:prSet presAssocID="{3DCC0298-6DEF-47D2-B67A-EE6853A73A94}" presName="node" presStyleLbl="node1" presStyleIdx="2" presStyleCnt="6">
        <dgm:presLayoutVars>
          <dgm:bulletEnabled val="1"/>
        </dgm:presLayoutVars>
      </dgm:prSet>
      <dgm:spPr/>
    </dgm:pt>
    <dgm:pt modelId="{681BBCD9-59E8-44E0-9EC7-F1CA1BB8F5BA}" type="pres">
      <dgm:prSet presAssocID="{FAFAAC66-1684-4B5D-AAEF-60F5F8A8B925}" presName="parTrans" presStyleLbl="sibTrans2D1" presStyleIdx="3" presStyleCnt="6"/>
      <dgm:spPr/>
    </dgm:pt>
    <dgm:pt modelId="{EFF33D97-624C-4098-90BD-A4E8E0A9C9C3}" type="pres">
      <dgm:prSet presAssocID="{FAFAAC66-1684-4B5D-AAEF-60F5F8A8B925}" presName="connectorText" presStyleLbl="sibTrans2D1" presStyleIdx="3" presStyleCnt="6"/>
      <dgm:spPr/>
    </dgm:pt>
    <dgm:pt modelId="{E5CE3146-0B73-4D0E-B7F9-9354094C8387}" type="pres">
      <dgm:prSet presAssocID="{DF0F3074-59EA-4C24-B018-D541CF3981B5}" presName="node" presStyleLbl="node1" presStyleIdx="3" presStyleCnt="6">
        <dgm:presLayoutVars>
          <dgm:bulletEnabled val="1"/>
        </dgm:presLayoutVars>
      </dgm:prSet>
      <dgm:spPr/>
    </dgm:pt>
    <dgm:pt modelId="{A32BE39C-E6E4-41AF-A385-42A01C900EE1}" type="pres">
      <dgm:prSet presAssocID="{697C043D-E424-44A0-9158-B2F469D22A4F}" presName="parTrans" presStyleLbl="sibTrans2D1" presStyleIdx="4" presStyleCnt="6"/>
      <dgm:spPr/>
    </dgm:pt>
    <dgm:pt modelId="{D590B1B5-3362-4EC2-A67F-D4DA2FADF6BC}" type="pres">
      <dgm:prSet presAssocID="{697C043D-E424-44A0-9158-B2F469D22A4F}" presName="connectorText" presStyleLbl="sibTrans2D1" presStyleIdx="4" presStyleCnt="6"/>
      <dgm:spPr/>
    </dgm:pt>
    <dgm:pt modelId="{A36C21C2-60D2-4269-B360-C4ED31F542CC}" type="pres">
      <dgm:prSet presAssocID="{30EF231D-9268-4C88-A82D-15D98C6E537E}" presName="node" presStyleLbl="node1" presStyleIdx="4" presStyleCnt="6">
        <dgm:presLayoutVars>
          <dgm:bulletEnabled val="1"/>
        </dgm:presLayoutVars>
      </dgm:prSet>
      <dgm:spPr/>
    </dgm:pt>
    <dgm:pt modelId="{B46C309B-5FA4-41EB-BD58-B75C94D1D035}" type="pres">
      <dgm:prSet presAssocID="{B794008B-A7D3-4E56-A313-455A88AEF7A7}" presName="parTrans" presStyleLbl="sibTrans2D1" presStyleIdx="5" presStyleCnt="6"/>
      <dgm:spPr/>
    </dgm:pt>
    <dgm:pt modelId="{9A308696-21C8-49FE-85CE-1D413D8C7CC3}" type="pres">
      <dgm:prSet presAssocID="{B794008B-A7D3-4E56-A313-455A88AEF7A7}" presName="connectorText" presStyleLbl="sibTrans2D1" presStyleIdx="5" presStyleCnt="6"/>
      <dgm:spPr/>
    </dgm:pt>
    <dgm:pt modelId="{0376293E-4238-460A-9528-AFF0ADFBAEC7}" type="pres">
      <dgm:prSet presAssocID="{2F9CC127-8380-492C-B6BD-ECB853C43A3D}" presName="node" presStyleLbl="node1" presStyleIdx="5" presStyleCnt="6">
        <dgm:presLayoutVars>
          <dgm:bulletEnabled val="1"/>
        </dgm:presLayoutVars>
      </dgm:prSet>
      <dgm:spPr/>
    </dgm:pt>
  </dgm:ptLst>
  <dgm:cxnLst>
    <dgm:cxn modelId="{05242618-F838-4965-8688-B30C5DB74C31}" type="presOf" srcId="{30EF231D-9268-4C88-A82D-15D98C6E537E}" destId="{A36C21C2-60D2-4269-B360-C4ED31F542CC}" srcOrd="0" destOrd="0" presId="urn:microsoft.com/office/officeart/2005/8/layout/radial5"/>
    <dgm:cxn modelId="{D4132C1C-184A-4562-8F18-A38B64E5F4BA}" type="presOf" srcId="{F3E95E12-3757-41E6-9DD0-1D0EF9F3E89A}" destId="{0952CD31-AC9B-4394-8B0B-DA4436222067}" srcOrd="0" destOrd="0" presId="urn:microsoft.com/office/officeart/2005/8/layout/radial5"/>
    <dgm:cxn modelId="{843C4C1D-6E6B-4E3C-BC76-159A90D0D53A}" type="presOf" srcId="{697C043D-E424-44A0-9158-B2F469D22A4F}" destId="{A32BE39C-E6E4-41AF-A385-42A01C900EE1}" srcOrd="0" destOrd="0" presId="urn:microsoft.com/office/officeart/2005/8/layout/radial5"/>
    <dgm:cxn modelId="{B87A1824-5E24-4517-BFDC-AF5692C987B2}" srcId="{93EBF480-C4C2-4E4B-A386-7EA544474F0D}" destId="{3DCC0298-6DEF-47D2-B67A-EE6853A73A94}" srcOrd="2" destOrd="0" parTransId="{DE52C7AC-4227-43A2-B973-3C2C52A0BE3B}" sibTransId="{4A9E506B-6F3F-4F52-A40D-9F4530773688}"/>
    <dgm:cxn modelId="{0C243C26-9C6D-40B6-A756-E66C191E2372}" type="presOf" srcId="{9D9811A3-0EC9-4D87-874D-119B1070027E}" destId="{3836590A-CA91-413C-BC5C-79B0DF94F1C2}" srcOrd="0" destOrd="0" presId="urn:microsoft.com/office/officeart/2005/8/layout/radial5"/>
    <dgm:cxn modelId="{7A5E2D28-7595-4C0C-A9A4-7EE4AE069993}" type="presOf" srcId="{B794008B-A7D3-4E56-A313-455A88AEF7A7}" destId="{B46C309B-5FA4-41EB-BD58-B75C94D1D035}" srcOrd="0" destOrd="0" presId="urn:microsoft.com/office/officeart/2005/8/layout/radial5"/>
    <dgm:cxn modelId="{54CDD533-DDF8-48F4-A227-5A127623D089}" srcId="{93EBF480-C4C2-4E4B-A386-7EA544474F0D}" destId="{2F9CC127-8380-492C-B6BD-ECB853C43A3D}" srcOrd="5" destOrd="0" parTransId="{B794008B-A7D3-4E56-A313-455A88AEF7A7}" sibTransId="{D686762B-5A6C-47AE-8921-B75FB97D06F9}"/>
    <dgm:cxn modelId="{10D69D3B-87B6-4C5D-942B-3E664A336084}" type="presOf" srcId="{93EBF480-C4C2-4E4B-A386-7EA544474F0D}" destId="{FEB57265-72F2-4B59-B36E-BD29A9E32E23}" srcOrd="0" destOrd="0" presId="urn:microsoft.com/office/officeart/2005/8/layout/radial5"/>
    <dgm:cxn modelId="{9A4EE161-683D-47DD-8460-4B99258DCD1A}" type="presOf" srcId="{11FB2AF4-04DC-4D4A-8858-E7829EA82634}" destId="{06C22E24-E39A-4382-88B4-1FBDA53810BD}" srcOrd="0" destOrd="0" presId="urn:microsoft.com/office/officeart/2005/8/layout/radial5"/>
    <dgm:cxn modelId="{EFCA5D45-7104-4B11-A50C-01B45F467B47}" srcId="{93EBF480-C4C2-4E4B-A386-7EA544474F0D}" destId="{9D9811A3-0EC9-4D87-874D-119B1070027E}" srcOrd="0" destOrd="0" parTransId="{11FB2AF4-04DC-4D4A-8858-E7829EA82634}" sibTransId="{481280DA-826A-496F-9FD5-E2688EBB1B0E}"/>
    <dgm:cxn modelId="{29EDA668-9751-4CA8-AAE7-A6F397F1C9EE}" type="presOf" srcId="{DE52C7AC-4227-43A2-B973-3C2C52A0BE3B}" destId="{AA65C3AB-47D9-4F54-8002-C3567AB0DBE2}" srcOrd="0" destOrd="0" presId="urn:microsoft.com/office/officeart/2005/8/layout/radial5"/>
    <dgm:cxn modelId="{E889C169-9485-457F-A75D-4786943B54B3}" type="presOf" srcId="{01257E21-DF0F-4AA6-9957-64003D4985CB}" destId="{73773379-447B-4E4F-A135-84BE98EDE02A}" srcOrd="1" destOrd="0" presId="urn:microsoft.com/office/officeart/2005/8/layout/radial5"/>
    <dgm:cxn modelId="{29D6374A-BD22-470B-8D9B-B72B0E31061B}" type="presOf" srcId="{DE52C7AC-4227-43A2-B973-3C2C52A0BE3B}" destId="{12A6127A-C0D0-4A4C-A3CA-579CCBF115C1}" srcOrd="1" destOrd="0" presId="urn:microsoft.com/office/officeart/2005/8/layout/radial5"/>
    <dgm:cxn modelId="{62A9B76D-876C-46E7-B393-BD951CE4DADC}" srcId="{8DE750F3-6671-4FA2-A42A-EB42BAED36CC}" destId="{93EBF480-C4C2-4E4B-A386-7EA544474F0D}" srcOrd="0" destOrd="0" parTransId="{9D91DB52-3A2D-4DD3-9FC5-212DCB290037}" sibTransId="{ECC13243-C237-4E71-AEB2-56C013A06100}"/>
    <dgm:cxn modelId="{41C40451-8ED0-4CB0-8671-6FE137E456AC}" srcId="{93EBF480-C4C2-4E4B-A386-7EA544474F0D}" destId="{F3E95E12-3757-41E6-9DD0-1D0EF9F3E89A}" srcOrd="1" destOrd="0" parTransId="{01257E21-DF0F-4AA6-9957-64003D4985CB}" sibTransId="{9D0CCD22-293A-4CA6-9D20-51C3BD49A506}"/>
    <dgm:cxn modelId="{2C7C047C-C19F-4631-ADFF-85D8C5C3AF55}" type="presOf" srcId="{3DCC0298-6DEF-47D2-B67A-EE6853A73A94}" destId="{F5A6E28D-C6CD-40AB-9F16-BC7DF6FCBDF5}" srcOrd="0" destOrd="0" presId="urn:microsoft.com/office/officeart/2005/8/layout/radial5"/>
    <dgm:cxn modelId="{E1BC097C-1BA9-4FE5-9D95-5C34CE08217E}" srcId="{93EBF480-C4C2-4E4B-A386-7EA544474F0D}" destId="{30EF231D-9268-4C88-A82D-15D98C6E537E}" srcOrd="4" destOrd="0" parTransId="{697C043D-E424-44A0-9158-B2F469D22A4F}" sibTransId="{822530C8-B82F-4EE2-9BA5-E942CE08606A}"/>
    <dgm:cxn modelId="{704E9187-4E99-4C58-854D-3C6FCCCBB2EF}" type="presOf" srcId="{B794008B-A7D3-4E56-A313-455A88AEF7A7}" destId="{9A308696-21C8-49FE-85CE-1D413D8C7CC3}" srcOrd="1" destOrd="0" presId="urn:microsoft.com/office/officeart/2005/8/layout/radial5"/>
    <dgm:cxn modelId="{46900888-502D-45DB-B1BB-59695AF978C8}" srcId="{93EBF480-C4C2-4E4B-A386-7EA544474F0D}" destId="{DF0F3074-59EA-4C24-B018-D541CF3981B5}" srcOrd="3" destOrd="0" parTransId="{FAFAAC66-1684-4B5D-AAEF-60F5F8A8B925}" sibTransId="{1004E311-0865-4B22-8CED-7A463A66EB75}"/>
    <dgm:cxn modelId="{1D449D92-8D53-4D99-95EC-CD9844FDDD64}" type="presOf" srcId="{DF0F3074-59EA-4C24-B018-D541CF3981B5}" destId="{E5CE3146-0B73-4D0E-B7F9-9354094C8387}" srcOrd="0" destOrd="0" presId="urn:microsoft.com/office/officeart/2005/8/layout/radial5"/>
    <dgm:cxn modelId="{D4DA25A4-C481-4C86-A0EF-BE10D4F0A20D}" type="presOf" srcId="{11FB2AF4-04DC-4D4A-8858-E7829EA82634}" destId="{9E37A9F9-E069-48B9-AEE1-DC05C97E1482}" srcOrd="1" destOrd="0" presId="urn:microsoft.com/office/officeart/2005/8/layout/radial5"/>
    <dgm:cxn modelId="{ECEB8CC6-FEC2-4592-8F62-9FE9A6D75EA8}" type="presOf" srcId="{697C043D-E424-44A0-9158-B2F469D22A4F}" destId="{D590B1B5-3362-4EC2-A67F-D4DA2FADF6BC}" srcOrd="1" destOrd="0" presId="urn:microsoft.com/office/officeart/2005/8/layout/radial5"/>
    <dgm:cxn modelId="{FA3028CE-716A-4681-B119-78C02C57BD3B}" type="presOf" srcId="{2F9CC127-8380-492C-B6BD-ECB853C43A3D}" destId="{0376293E-4238-460A-9528-AFF0ADFBAEC7}" srcOrd="0" destOrd="0" presId="urn:microsoft.com/office/officeart/2005/8/layout/radial5"/>
    <dgm:cxn modelId="{28C53EE7-8CE1-4178-96D8-5E8BAFCCABA3}" type="presOf" srcId="{8DE750F3-6671-4FA2-A42A-EB42BAED36CC}" destId="{87DC8EA8-9807-42A3-B2F8-E123479A60AB}" srcOrd="0" destOrd="0" presId="urn:microsoft.com/office/officeart/2005/8/layout/radial5"/>
    <dgm:cxn modelId="{A1C614ED-F197-4D84-B22C-15F05E141DCB}" type="presOf" srcId="{01257E21-DF0F-4AA6-9957-64003D4985CB}" destId="{219D3CBC-0469-40F8-A27B-669E58968F0B}" srcOrd="0" destOrd="0" presId="urn:microsoft.com/office/officeart/2005/8/layout/radial5"/>
    <dgm:cxn modelId="{D0A76FF4-3F97-4AE5-88B2-D325E606DA86}" type="presOf" srcId="{FAFAAC66-1684-4B5D-AAEF-60F5F8A8B925}" destId="{EFF33D97-624C-4098-90BD-A4E8E0A9C9C3}" srcOrd="1" destOrd="0" presId="urn:microsoft.com/office/officeart/2005/8/layout/radial5"/>
    <dgm:cxn modelId="{A2703AF5-00D6-4C6E-A7FF-7C67ED81D512}" type="presOf" srcId="{FAFAAC66-1684-4B5D-AAEF-60F5F8A8B925}" destId="{681BBCD9-59E8-44E0-9EC7-F1CA1BB8F5BA}" srcOrd="0" destOrd="0" presId="urn:microsoft.com/office/officeart/2005/8/layout/radial5"/>
    <dgm:cxn modelId="{9CB5726B-0373-4D83-9195-4326773C595B}" type="presParOf" srcId="{87DC8EA8-9807-42A3-B2F8-E123479A60AB}" destId="{FEB57265-72F2-4B59-B36E-BD29A9E32E23}" srcOrd="0" destOrd="0" presId="urn:microsoft.com/office/officeart/2005/8/layout/radial5"/>
    <dgm:cxn modelId="{2550C54B-99F7-4F6A-92E5-3A758F5B9864}" type="presParOf" srcId="{87DC8EA8-9807-42A3-B2F8-E123479A60AB}" destId="{06C22E24-E39A-4382-88B4-1FBDA53810BD}" srcOrd="1" destOrd="0" presId="urn:microsoft.com/office/officeart/2005/8/layout/radial5"/>
    <dgm:cxn modelId="{0E9D4E76-9FA8-4088-B364-967DCFD5A27D}" type="presParOf" srcId="{06C22E24-E39A-4382-88B4-1FBDA53810BD}" destId="{9E37A9F9-E069-48B9-AEE1-DC05C97E1482}" srcOrd="0" destOrd="0" presId="urn:microsoft.com/office/officeart/2005/8/layout/radial5"/>
    <dgm:cxn modelId="{DC4EDC5E-A46A-4129-ABCA-AB34A974646A}" type="presParOf" srcId="{87DC8EA8-9807-42A3-B2F8-E123479A60AB}" destId="{3836590A-CA91-413C-BC5C-79B0DF94F1C2}" srcOrd="2" destOrd="0" presId="urn:microsoft.com/office/officeart/2005/8/layout/radial5"/>
    <dgm:cxn modelId="{FD149D39-AB77-40D2-9F45-C348133C1B84}" type="presParOf" srcId="{87DC8EA8-9807-42A3-B2F8-E123479A60AB}" destId="{219D3CBC-0469-40F8-A27B-669E58968F0B}" srcOrd="3" destOrd="0" presId="urn:microsoft.com/office/officeart/2005/8/layout/radial5"/>
    <dgm:cxn modelId="{5C5D8DB1-C716-41C5-A296-203D95B873BC}" type="presParOf" srcId="{219D3CBC-0469-40F8-A27B-669E58968F0B}" destId="{73773379-447B-4E4F-A135-84BE98EDE02A}" srcOrd="0" destOrd="0" presId="urn:microsoft.com/office/officeart/2005/8/layout/radial5"/>
    <dgm:cxn modelId="{6EA103CE-3105-49D1-85E6-57E41B18F54B}" type="presParOf" srcId="{87DC8EA8-9807-42A3-B2F8-E123479A60AB}" destId="{0952CD31-AC9B-4394-8B0B-DA4436222067}" srcOrd="4" destOrd="0" presId="urn:microsoft.com/office/officeart/2005/8/layout/radial5"/>
    <dgm:cxn modelId="{85FB34B9-CF50-4DEF-8805-10D1C1FEC546}" type="presParOf" srcId="{87DC8EA8-9807-42A3-B2F8-E123479A60AB}" destId="{AA65C3AB-47D9-4F54-8002-C3567AB0DBE2}" srcOrd="5" destOrd="0" presId="urn:microsoft.com/office/officeart/2005/8/layout/radial5"/>
    <dgm:cxn modelId="{1E5EBA56-1A4E-4021-B968-500666F40CCD}" type="presParOf" srcId="{AA65C3AB-47D9-4F54-8002-C3567AB0DBE2}" destId="{12A6127A-C0D0-4A4C-A3CA-579CCBF115C1}" srcOrd="0" destOrd="0" presId="urn:microsoft.com/office/officeart/2005/8/layout/radial5"/>
    <dgm:cxn modelId="{D8159B87-6A58-4C34-9591-A5DAA4F69763}" type="presParOf" srcId="{87DC8EA8-9807-42A3-B2F8-E123479A60AB}" destId="{F5A6E28D-C6CD-40AB-9F16-BC7DF6FCBDF5}" srcOrd="6" destOrd="0" presId="urn:microsoft.com/office/officeart/2005/8/layout/radial5"/>
    <dgm:cxn modelId="{C6B0516F-085C-4C72-827C-65114334F249}" type="presParOf" srcId="{87DC8EA8-9807-42A3-B2F8-E123479A60AB}" destId="{681BBCD9-59E8-44E0-9EC7-F1CA1BB8F5BA}" srcOrd="7" destOrd="0" presId="urn:microsoft.com/office/officeart/2005/8/layout/radial5"/>
    <dgm:cxn modelId="{3D18B8D6-47DC-4EFC-884B-69EE457C71F4}" type="presParOf" srcId="{681BBCD9-59E8-44E0-9EC7-F1CA1BB8F5BA}" destId="{EFF33D97-624C-4098-90BD-A4E8E0A9C9C3}" srcOrd="0" destOrd="0" presId="urn:microsoft.com/office/officeart/2005/8/layout/radial5"/>
    <dgm:cxn modelId="{862D9644-D3AD-442F-9089-900FDDDA0D50}" type="presParOf" srcId="{87DC8EA8-9807-42A3-B2F8-E123479A60AB}" destId="{E5CE3146-0B73-4D0E-B7F9-9354094C8387}" srcOrd="8" destOrd="0" presId="urn:microsoft.com/office/officeart/2005/8/layout/radial5"/>
    <dgm:cxn modelId="{442AEC58-3FBD-4A91-BB78-F036F3CBC1C7}" type="presParOf" srcId="{87DC8EA8-9807-42A3-B2F8-E123479A60AB}" destId="{A32BE39C-E6E4-41AF-A385-42A01C900EE1}" srcOrd="9" destOrd="0" presId="urn:microsoft.com/office/officeart/2005/8/layout/radial5"/>
    <dgm:cxn modelId="{96E4A564-7358-462E-9CC5-06D4AB0E24E7}" type="presParOf" srcId="{A32BE39C-E6E4-41AF-A385-42A01C900EE1}" destId="{D590B1B5-3362-4EC2-A67F-D4DA2FADF6BC}" srcOrd="0" destOrd="0" presId="urn:microsoft.com/office/officeart/2005/8/layout/radial5"/>
    <dgm:cxn modelId="{F9A320B6-4FF4-43B8-BF59-8547708343E7}" type="presParOf" srcId="{87DC8EA8-9807-42A3-B2F8-E123479A60AB}" destId="{A36C21C2-60D2-4269-B360-C4ED31F542CC}" srcOrd="10" destOrd="0" presId="urn:microsoft.com/office/officeart/2005/8/layout/radial5"/>
    <dgm:cxn modelId="{628078E3-0F27-4F39-9D36-B9E033E7F292}" type="presParOf" srcId="{87DC8EA8-9807-42A3-B2F8-E123479A60AB}" destId="{B46C309B-5FA4-41EB-BD58-B75C94D1D035}" srcOrd="11" destOrd="0" presId="urn:microsoft.com/office/officeart/2005/8/layout/radial5"/>
    <dgm:cxn modelId="{622A9E0D-FC0C-48B7-A027-9F757A270BC8}" type="presParOf" srcId="{B46C309B-5FA4-41EB-BD58-B75C94D1D035}" destId="{9A308696-21C8-49FE-85CE-1D413D8C7CC3}" srcOrd="0" destOrd="0" presId="urn:microsoft.com/office/officeart/2005/8/layout/radial5"/>
    <dgm:cxn modelId="{9136755B-D069-4144-AF50-DC413B672A07}" type="presParOf" srcId="{87DC8EA8-9807-42A3-B2F8-E123479A60AB}" destId="{0376293E-4238-460A-9528-AFF0ADFBAEC7}" srcOrd="12" destOrd="0" presId="urn:microsoft.com/office/officeart/2005/8/layout/radial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C35D1-1B09-4510-8377-590765EE7355}">
      <dsp:nvSpPr>
        <dsp:cNvPr id="0" name=""/>
        <dsp:cNvSpPr/>
      </dsp:nvSpPr>
      <dsp:spPr>
        <a:xfrm>
          <a:off x="3494968" y="1215"/>
          <a:ext cx="1239663" cy="1239663"/>
        </a:xfrm>
        <a:prstGeom prst="ellipse">
          <a:avLst/>
        </a:prstGeom>
        <a:solidFill>
          <a:schemeClr val="tx1">
            <a:lumMod val="75000"/>
            <a:lumOff val="2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Objectifs de veille</a:t>
          </a:r>
        </a:p>
      </dsp:txBody>
      <dsp:txXfrm>
        <a:off x="3676512" y="182759"/>
        <a:ext cx="876575" cy="876575"/>
      </dsp:txXfrm>
    </dsp:sp>
    <dsp:sp modelId="{AD9A90E4-EBEC-40E1-B60E-83075E3116E6}">
      <dsp:nvSpPr>
        <dsp:cNvPr id="0" name=""/>
        <dsp:cNvSpPr/>
      </dsp:nvSpPr>
      <dsp:spPr>
        <a:xfrm rot="2160000">
          <a:off x="4695278" y="953046"/>
          <a:ext cx="328817" cy="41838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4704698" y="1007732"/>
        <a:ext cx="230172" cy="251032"/>
      </dsp:txXfrm>
    </dsp:sp>
    <dsp:sp modelId="{C35579FB-6EF7-4985-8A32-CE038ECA32D8}">
      <dsp:nvSpPr>
        <dsp:cNvPr id="0" name=""/>
        <dsp:cNvSpPr/>
      </dsp:nvSpPr>
      <dsp:spPr>
        <a:xfrm>
          <a:off x="4999800" y="1094540"/>
          <a:ext cx="1239663" cy="1239663"/>
        </a:xfrm>
        <a:prstGeom prst="ellipse">
          <a:avLst/>
        </a:prstGeom>
        <a:solidFill>
          <a:schemeClr val="tx1">
            <a:lumMod val="75000"/>
            <a:lumOff val="2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Sourcing</a:t>
          </a:r>
        </a:p>
      </dsp:txBody>
      <dsp:txXfrm>
        <a:off x="5181344" y="1276084"/>
        <a:ext cx="876575" cy="876575"/>
      </dsp:txXfrm>
    </dsp:sp>
    <dsp:sp modelId="{38D154BA-5F12-4257-ADCE-C9825F486D82}">
      <dsp:nvSpPr>
        <dsp:cNvPr id="0" name=""/>
        <dsp:cNvSpPr/>
      </dsp:nvSpPr>
      <dsp:spPr>
        <a:xfrm rot="6480000">
          <a:off x="5170701" y="2380846"/>
          <a:ext cx="328817" cy="41838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5235265" y="2417615"/>
        <a:ext cx="230172" cy="251032"/>
      </dsp:txXfrm>
    </dsp:sp>
    <dsp:sp modelId="{29088AA3-9958-43D5-8AD5-89308995F185}">
      <dsp:nvSpPr>
        <dsp:cNvPr id="0" name=""/>
        <dsp:cNvSpPr/>
      </dsp:nvSpPr>
      <dsp:spPr>
        <a:xfrm>
          <a:off x="4425005" y="2863576"/>
          <a:ext cx="1239663" cy="1239663"/>
        </a:xfrm>
        <a:prstGeom prst="ellipse">
          <a:avLst/>
        </a:prstGeom>
        <a:solidFill>
          <a:schemeClr val="tx1">
            <a:lumMod val="75000"/>
            <a:lumOff val="2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Collecte</a:t>
          </a:r>
        </a:p>
      </dsp:txBody>
      <dsp:txXfrm>
        <a:off x="4606549" y="3045120"/>
        <a:ext cx="876575" cy="876575"/>
      </dsp:txXfrm>
    </dsp:sp>
    <dsp:sp modelId="{E81849C0-D25D-4964-B26A-A6B95ADDE761}">
      <dsp:nvSpPr>
        <dsp:cNvPr id="0" name=""/>
        <dsp:cNvSpPr/>
      </dsp:nvSpPr>
      <dsp:spPr>
        <a:xfrm rot="10800000">
          <a:off x="3959697" y="3274215"/>
          <a:ext cx="328817" cy="41838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4058342" y="3357892"/>
        <a:ext cx="230172" cy="251032"/>
      </dsp:txXfrm>
    </dsp:sp>
    <dsp:sp modelId="{642BE5DB-FB00-45D0-AE5B-AB6548297F23}">
      <dsp:nvSpPr>
        <dsp:cNvPr id="0" name=""/>
        <dsp:cNvSpPr/>
      </dsp:nvSpPr>
      <dsp:spPr>
        <a:xfrm>
          <a:off x="2564930" y="2863576"/>
          <a:ext cx="1239663" cy="1239663"/>
        </a:xfrm>
        <a:prstGeom prst="ellipse">
          <a:avLst/>
        </a:prstGeom>
        <a:solidFill>
          <a:schemeClr val="tx1">
            <a:lumMod val="75000"/>
            <a:lumOff val="2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Analyse</a:t>
          </a:r>
        </a:p>
      </dsp:txBody>
      <dsp:txXfrm>
        <a:off x="2746474" y="3045120"/>
        <a:ext cx="876575" cy="876575"/>
      </dsp:txXfrm>
    </dsp:sp>
    <dsp:sp modelId="{50FE73C3-CE74-4B57-B256-7D42913F45BF}">
      <dsp:nvSpPr>
        <dsp:cNvPr id="0" name=""/>
        <dsp:cNvSpPr/>
      </dsp:nvSpPr>
      <dsp:spPr>
        <a:xfrm rot="15120000">
          <a:off x="2735831" y="2398547"/>
          <a:ext cx="328817" cy="41838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2800395" y="2529132"/>
        <a:ext cx="230172" cy="251032"/>
      </dsp:txXfrm>
    </dsp:sp>
    <dsp:sp modelId="{ECDC6FB8-4624-4C10-BCE4-F0880402D3A4}">
      <dsp:nvSpPr>
        <dsp:cNvPr id="0" name=""/>
        <dsp:cNvSpPr/>
      </dsp:nvSpPr>
      <dsp:spPr>
        <a:xfrm>
          <a:off x="1990135" y="1094540"/>
          <a:ext cx="1239663" cy="1239663"/>
        </a:xfrm>
        <a:prstGeom prst="ellipse">
          <a:avLst/>
        </a:prstGeom>
        <a:solidFill>
          <a:schemeClr val="tx1">
            <a:lumMod val="75000"/>
            <a:lumOff val="2500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dirty="0"/>
            <a:t>Diffusion</a:t>
          </a:r>
        </a:p>
      </dsp:txBody>
      <dsp:txXfrm>
        <a:off x="2171679" y="1276084"/>
        <a:ext cx="876575" cy="876575"/>
      </dsp:txXfrm>
    </dsp:sp>
    <dsp:sp modelId="{E022E6A3-1AAF-48AC-9C60-C385A82E3788}">
      <dsp:nvSpPr>
        <dsp:cNvPr id="0" name=""/>
        <dsp:cNvSpPr/>
      </dsp:nvSpPr>
      <dsp:spPr>
        <a:xfrm rot="19440000">
          <a:off x="3190445" y="963986"/>
          <a:ext cx="328817" cy="418386"/>
        </a:xfrm>
        <a:prstGeom prst="righ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3199865" y="1076654"/>
        <a:ext cx="230172" cy="251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57265-72F2-4B59-B36E-BD29A9E32E23}">
      <dsp:nvSpPr>
        <dsp:cNvPr id="0" name=""/>
        <dsp:cNvSpPr/>
      </dsp:nvSpPr>
      <dsp:spPr>
        <a:xfrm>
          <a:off x="4446634" y="2070370"/>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kern="1200" dirty="0"/>
            <a:t>Lecteurs de fils RSS</a:t>
          </a:r>
        </a:p>
      </dsp:txBody>
      <dsp:txXfrm>
        <a:off x="4662772" y="2286508"/>
        <a:ext cx="1043606" cy="1043606"/>
      </dsp:txXfrm>
    </dsp:sp>
    <dsp:sp modelId="{06C22E24-E39A-4382-88B4-1FBDA53810BD}">
      <dsp:nvSpPr>
        <dsp:cNvPr id="0" name=""/>
        <dsp:cNvSpPr/>
      </dsp:nvSpPr>
      <dsp:spPr>
        <a:xfrm rot="16200000">
          <a:off x="5028170" y="1533218"/>
          <a:ext cx="312811" cy="501800"/>
        </a:xfrm>
        <a:prstGeom prst="rightArrow">
          <a:avLst>
            <a:gd name="adj1" fmla="val 60000"/>
            <a:gd name="adj2" fmla="val 50000"/>
          </a:avLst>
        </a:prstGeom>
        <a:solidFill>
          <a:srgbClr val="FFC000"/>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075092" y="1680500"/>
        <a:ext cx="218968" cy="301080"/>
      </dsp:txXfrm>
    </dsp:sp>
    <dsp:sp modelId="{3836590A-CA91-413C-BC5C-79B0DF94F1C2}">
      <dsp:nvSpPr>
        <dsp:cNvPr id="0" name=""/>
        <dsp:cNvSpPr/>
      </dsp:nvSpPr>
      <dsp:spPr>
        <a:xfrm>
          <a:off x="4446634" y="4277"/>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Client de messagerie électronique (disposant d’un module RSS</a:t>
          </a:r>
        </a:p>
      </dsp:txBody>
      <dsp:txXfrm>
        <a:off x="4662772" y="220415"/>
        <a:ext cx="1043606" cy="1043606"/>
      </dsp:txXfrm>
    </dsp:sp>
    <dsp:sp modelId="{219D3CBC-0469-40F8-A27B-669E58968F0B}">
      <dsp:nvSpPr>
        <dsp:cNvPr id="0" name=""/>
        <dsp:cNvSpPr/>
      </dsp:nvSpPr>
      <dsp:spPr>
        <a:xfrm rot="19800000">
          <a:off x="5915147" y="2045315"/>
          <a:ext cx="312811" cy="501800"/>
        </a:xfrm>
        <a:prstGeom prst="rightArrow">
          <a:avLst>
            <a:gd name="adj1" fmla="val 60000"/>
            <a:gd name="adj2" fmla="val 50000"/>
          </a:avLst>
        </a:prstGeom>
        <a:solidFill>
          <a:srgbClr val="FFC000"/>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921433" y="2169136"/>
        <a:ext cx="218968" cy="301080"/>
      </dsp:txXfrm>
    </dsp:sp>
    <dsp:sp modelId="{0952CD31-AC9B-4394-8B0B-DA4436222067}">
      <dsp:nvSpPr>
        <dsp:cNvPr id="0" name=""/>
        <dsp:cNvSpPr/>
      </dsp:nvSpPr>
      <dsp:spPr>
        <a:xfrm>
          <a:off x="6235923" y="1037324"/>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Navigateur (grâce à l’installation d’une extension)</a:t>
          </a:r>
        </a:p>
      </dsp:txBody>
      <dsp:txXfrm>
        <a:off x="6452061" y="1253462"/>
        <a:ext cx="1043606" cy="1043606"/>
      </dsp:txXfrm>
    </dsp:sp>
    <dsp:sp modelId="{AA65C3AB-47D9-4F54-8002-C3567AB0DBE2}">
      <dsp:nvSpPr>
        <dsp:cNvPr id="0" name=""/>
        <dsp:cNvSpPr/>
      </dsp:nvSpPr>
      <dsp:spPr>
        <a:xfrm rot="1800000">
          <a:off x="5915147" y="3069508"/>
          <a:ext cx="312811" cy="501800"/>
        </a:xfrm>
        <a:prstGeom prst="rightArrow">
          <a:avLst>
            <a:gd name="adj1" fmla="val 60000"/>
            <a:gd name="adj2" fmla="val 50000"/>
          </a:avLst>
        </a:prstGeom>
        <a:solidFill>
          <a:srgbClr val="FFC000"/>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921433" y="3146407"/>
        <a:ext cx="218968" cy="301080"/>
      </dsp:txXfrm>
    </dsp:sp>
    <dsp:sp modelId="{F5A6E28D-C6CD-40AB-9F16-BC7DF6FCBDF5}">
      <dsp:nvSpPr>
        <dsp:cNvPr id="0" name=""/>
        <dsp:cNvSpPr/>
      </dsp:nvSpPr>
      <dsp:spPr>
        <a:xfrm>
          <a:off x="6235923" y="3103417"/>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Logiciel dédié, monoposte</a:t>
          </a:r>
        </a:p>
      </dsp:txBody>
      <dsp:txXfrm>
        <a:off x="6452061" y="3319555"/>
        <a:ext cx="1043606" cy="1043606"/>
      </dsp:txXfrm>
    </dsp:sp>
    <dsp:sp modelId="{681BBCD9-59E8-44E0-9EC7-F1CA1BB8F5BA}">
      <dsp:nvSpPr>
        <dsp:cNvPr id="0" name=""/>
        <dsp:cNvSpPr/>
      </dsp:nvSpPr>
      <dsp:spPr>
        <a:xfrm rot="5400000">
          <a:off x="5028170" y="3581605"/>
          <a:ext cx="312811" cy="501800"/>
        </a:xfrm>
        <a:prstGeom prst="rightArrow">
          <a:avLst>
            <a:gd name="adj1" fmla="val 60000"/>
            <a:gd name="adj2" fmla="val 50000"/>
          </a:avLst>
        </a:prstGeom>
        <a:solidFill>
          <a:srgbClr val="FFC000"/>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5075092" y="3635044"/>
        <a:ext cx="218968" cy="301080"/>
      </dsp:txXfrm>
    </dsp:sp>
    <dsp:sp modelId="{E5CE3146-0B73-4D0E-B7F9-9354094C8387}">
      <dsp:nvSpPr>
        <dsp:cNvPr id="0" name=""/>
        <dsp:cNvSpPr/>
      </dsp:nvSpPr>
      <dsp:spPr>
        <a:xfrm>
          <a:off x="4446634" y="4136463"/>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Service en ligne (déjà hébergé)</a:t>
          </a:r>
        </a:p>
      </dsp:txBody>
      <dsp:txXfrm>
        <a:off x="4662772" y="4352601"/>
        <a:ext cx="1043606" cy="1043606"/>
      </dsp:txXfrm>
    </dsp:sp>
    <dsp:sp modelId="{A32BE39C-E6E4-41AF-A385-42A01C900EE1}">
      <dsp:nvSpPr>
        <dsp:cNvPr id="0" name=""/>
        <dsp:cNvSpPr/>
      </dsp:nvSpPr>
      <dsp:spPr>
        <a:xfrm rot="9000000">
          <a:off x="4141192" y="3069508"/>
          <a:ext cx="312811" cy="501800"/>
        </a:xfrm>
        <a:prstGeom prst="rightArrow">
          <a:avLst>
            <a:gd name="adj1" fmla="val 60000"/>
            <a:gd name="adj2" fmla="val 50000"/>
          </a:avLst>
        </a:prstGeom>
        <a:solidFill>
          <a:srgbClr val="FFC000"/>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4228749" y="3146407"/>
        <a:ext cx="218968" cy="301080"/>
      </dsp:txXfrm>
    </dsp:sp>
    <dsp:sp modelId="{A36C21C2-60D2-4269-B360-C4ED31F542CC}">
      <dsp:nvSpPr>
        <dsp:cNvPr id="0" name=""/>
        <dsp:cNvSpPr/>
      </dsp:nvSpPr>
      <dsp:spPr>
        <a:xfrm>
          <a:off x="2657345" y="3103417"/>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Service en ligne (à héberger soi-même)</a:t>
          </a:r>
        </a:p>
      </dsp:txBody>
      <dsp:txXfrm>
        <a:off x="2873483" y="3319555"/>
        <a:ext cx="1043606" cy="1043606"/>
      </dsp:txXfrm>
    </dsp:sp>
    <dsp:sp modelId="{B46C309B-5FA4-41EB-BD58-B75C94D1D035}">
      <dsp:nvSpPr>
        <dsp:cNvPr id="0" name=""/>
        <dsp:cNvSpPr/>
      </dsp:nvSpPr>
      <dsp:spPr>
        <a:xfrm rot="12600000">
          <a:off x="4141192" y="2045315"/>
          <a:ext cx="312811" cy="501800"/>
        </a:xfrm>
        <a:prstGeom prst="rightArrow">
          <a:avLst>
            <a:gd name="adj1" fmla="val 60000"/>
            <a:gd name="adj2" fmla="val 50000"/>
          </a:avLst>
        </a:prstGeom>
        <a:solidFill>
          <a:srgbClr val="FFC000"/>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rot="10800000">
        <a:off x="4228749" y="2169136"/>
        <a:ext cx="218968" cy="301080"/>
      </dsp:txXfrm>
    </dsp:sp>
    <dsp:sp modelId="{0376293E-4238-460A-9528-AFF0ADFBAEC7}">
      <dsp:nvSpPr>
        <dsp:cNvPr id="0" name=""/>
        <dsp:cNvSpPr/>
      </dsp:nvSpPr>
      <dsp:spPr>
        <a:xfrm>
          <a:off x="2657345" y="1037324"/>
          <a:ext cx="1475882" cy="1475882"/>
        </a:xfrm>
        <a:prstGeom prst="ellipse">
          <a:avLst/>
        </a:prstGeom>
        <a:solidFill>
          <a:srgbClr val="EB8F22"/>
        </a:soli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Application mobiles</a:t>
          </a:r>
        </a:p>
      </dsp:txBody>
      <dsp:txXfrm>
        <a:off x="2873483" y="1253462"/>
        <a:ext cx="1043606" cy="104360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1941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14763" y="1"/>
            <a:ext cx="2919412" cy="495300"/>
          </a:xfrm>
          <a:prstGeom prst="rect">
            <a:avLst/>
          </a:prstGeom>
        </p:spPr>
        <p:txBody>
          <a:bodyPr vert="horz" lIns="91440" tIns="45720" rIns="91440" bIns="45720" rtlCol="0"/>
          <a:lstStyle>
            <a:lvl1pPr algn="r">
              <a:defRPr sz="1200"/>
            </a:lvl1pPr>
          </a:lstStyle>
          <a:p>
            <a:fld id="{EF141404-3F66-4119-84FC-8C52630A20A8}" type="datetimeFigureOut">
              <a:rPr lang="fr-FR" smtClean="0"/>
              <a:t>06/06/2020</a:t>
            </a:fld>
            <a:endParaRPr lang="fr-FR"/>
          </a:p>
        </p:txBody>
      </p:sp>
      <p:sp>
        <p:nvSpPr>
          <p:cNvPr id="4" name="Espace réservé du pied de page 3"/>
          <p:cNvSpPr>
            <a:spLocks noGrp="1"/>
          </p:cNvSpPr>
          <p:nvPr>
            <p:ph type="ftr" sz="quarter" idx="2"/>
          </p:nvPr>
        </p:nvSpPr>
        <p:spPr>
          <a:xfrm>
            <a:off x="1" y="9371014"/>
            <a:ext cx="2919413" cy="4953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763" y="9371014"/>
            <a:ext cx="2919412" cy="495300"/>
          </a:xfrm>
          <a:prstGeom prst="rect">
            <a:avLst/>
          </a:prstGeom>
        </p:spPr>
        <p:txBody>
          <a:bodyPr vert="horz" lIns="91440" tIns="45720" rIns="91440" bIns="45720" rtlCol="0" anchor="b"/>
          <a:lstStyle>
            <a:lvl1pPr algn="r">
              <a:defRPr sz="1200"/>
            </a:lvl1pPr>
          </a:lstStyle>
          <a:p>
            <a:fld id="{172B142C-7E33-4110-95CE-D2710816B324}" type="slidenum">
              <a:rPr lang="fr-FR" smtClean="0"/>
              <a:t>‹N°›</a:t>
            </a:fld>
            <a:endParaRPr lang="fr-FR"/>
          </a:p>
        </p:txBody>
      </p:sp>
    </p:spTree>
    <p:extLst>
      <p:ext uri="{BB962C8B-B14F-4D97-AF65-F5344CB8AC3E}">
        <p14:creationId xmlns:p14="http://schemas.microsoft.com/office/powerpoint/2010/main" val="2358950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2919413" cy="493712"/>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4763" y="2"/>
            <a:ext cx="2919412" cy="493712"/>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8E99D57-D633-4CA8-92D6-74C8CDFE1A30}" type="datetimeFigureOut">
              <a:rPr lang="fr-FR"/>
              <a:pPr>
                <a:defRPr/>
              </a:pPr>
              <a:t>06/06/2020</a:t>
            </a:fld>
            <a:endParaRPr lang="fr-FR"/>
          </a:p>
        </p:txBody>
      </p:sp>
      <p:sp>
        <p:nvSpPr>
          <p:cNvPr id="4" name="Espace réservé de l'image des diapositives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3100" y="4686300"/>
            <a:ext cx="5389563" cy="4440237"/>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1" y="9371014"/>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4763" y="9371014"/>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018D925-1F28-4FD6-BD4F-C7AC2B7A0090}" type="slidenum">
              <a:rPr lang="fr-FR"/>
              <a:pPr>
                <a:defRPr/>
              </a:pPr>
              <a:t>‹N°›</a:t>
            </a:fld>
            <a:endParaRPr lang="fr-FR"/>
          </a:p>
        </p:txBody>
      </p:sp>
    </p:spTree>
    <p:extLst>
      <p:ext uri="{BB962C8B-B14F-4D97-AF65-F5344CB8AC3E}">
        <p14:creationId xmlns:p14="http://schemas.microsoft.com/office/powerpoint/2010/main" val="22982583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a:t>
            </a:fld>
            <a:endParaRPr lang="fr-FR"/>
          </a:p>
        </p:txBody>
      </p:sp>
    </p:spTree>
    <p:extLst>
      <p:ext uri="{BB962C8B-B14F-4D97-AF65-F5344CB8AC3E}">
        <p14:creationId xmlns:p14="http://schemas.microsoft.com/office/powerpoint/2010/main" val="671377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14</a:t>
            </a:fld>
            <a:endParaRPr lang="fr-FR"/>
          </a:p>
        </p:txBody>
      </p:sp>
    </p:spTree>
    <p:extLst>
      <p:ext uri="{BB962C8B-B14F-4D97-AF65-F5344CB8AC3E}">
        <p14:creationId xmlns:p14="http://schemas.microsoft.com/office/powerpoint/2010/main" val="29853024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131</a:t>
            </a:fld>
            <a:endParaRPr lang="fr-FR" altLang="fr-FR">
              <a:latin typeface="Calibri" panose="020F0502020204030204" pitchFamily="34" charset="0"/>
            </a:endParaRPr>
          </a:p>
        </p:txBody>
      </p:sp>
    </p:spTree>
    <p:extLst>
      <p:ext uri="{BB962C8B-B14F-4D97-AF65-F5344CB8AC3E}">
        <p14:creationId xmlns:p14="http://schemas.microsoft.com/office/powerpoint/2010/main" val="9087274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132</a:t>
            </a:fld>
            <a:endParaRPr lang="fr-FR" altLang="fr-FR">
              <a:latin typeface="Calibri" panose="020F0502020204030204" pitchFamily="34" charset="0"/>
            </a:endParaRPr>
          </a:p>
        </p:txBody>
      </p:sp>
    </p:spTree>
    <p:extLst>
      <p:ext uri="{BB962C8B-B14F-4D97-AF65-F5344CB8AC3E}">
        <p14:creationId xmlns:p14="http://schemas.microsoft.com/office/powerpoint/2010/main" val="21813413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133</a:t>
            </a:fld>
            <a:endParaRPr lang="fr-FR" altLang="fr-FR">
              <a:latin typeface="Calibri" panose="020F0502020204030204" pitchFamily="34" charset="0"/>
            </a:endParaRPr>
          </a:p>
        </p:txBody>
      </p:sp>
    </p:spTree>
    <p:extLst>
      <p:ext uri="{BB962C8B-B14F-4D97-AF65-F5344CB8AC3E}">
        <p14:creationId xmlns:p14="http://schemas.microsoft.com/office/powerpoint/2010/main" val="24232799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134</a:t>
            </a:fld>
            <a:endParaRPr lang="fr-FR" altLang="fr-FR">
              <a:latin typeface="Calibri" panose="020F0502020204030204" pitchFamily="34" charset="0"/>
            </a:endParaRPr>
          </a:p>
        </p:txBody>
      </p:sp>
    </p:spTree>
    <p:extLst>
      <p:ext uri="{BB962C8B-B14F-4D97-AF65-F5344CB8AC3E}">
        <p14:creationId xmlns:p14="http://schemas.microsoft.com/office/powerpoint/2010/main" val="28035381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135</a:t>
            </a:fld>
            <a:endParaRPr lang="fr-FR" altLang="fr-FR">
              <a:latin typeface="Calibri" panose="020F0502020204030204" pitchFamily="34" charset="0"/>
            </a:endParaRPr>
          </a:p>
        </p:txBody>
      </p:sp>
    </p:spTree>
    <p:extLst>
      <p:ext uri="{BB962C8B-B14F-4D97-AF65-F5344CB8AC3E}">
        <p14:creationId xmlns:p14="http://schemas.microsoft.com/office/powerpoint/2010/main" val="21882093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137</a:t>
            </a:fld>
            <a:endParaRPr lang="fr-FR" altLang="fr-FR">
              <a:latin typeface="Calibri" panose="020F0502020204030204" pitchFamily="34" charset="0"/>
            </a:endParaRPr>
          </a:p>
        </p:txBody>
      </p:sp>
    </p:spTree>
    <p:extLst>
      <p:ext uri="{BB962C8B-B14F-4D97-AF65-F5344CB8AC3E}">
        <p14:creationId xmlns:p14="http://schemas.microsoft.com/office/powerpoint/2010/main" val="16469173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a:t>Reprendre </a:t>
            </a:r>
            <a:r>
              <a:rPr lang="fr-FR" altLang="fr-FR" dirty="0" err="1"/>
              <a:t>pdf</a:t>
            </a:r>
            <a:r>
              <a:rPr lang="fr-FR" altLang="fr-FR" dirty="0"/>
              <a:t> serge courrier « automatiser la rediffusion de la veille » dia 21</a:t>
            </a:r>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138</a:t>
            </a:fld>
            <a:endParaRPr lang="fr-FR" altLang="fr-FR">
              <a:latin typeface="Calibri" panose="020F0502020204030204" pitchFamily="34" charset="0"/>
            </a:endParaRPr>
          </a:p>
        </p:txBody>
      </p:sp>
    </p:spTree>
    <p:extLst>
      <p:ext uri="{BB962C8B-B14F-4D97-AF65-F5344CB8AC3E}">
        <p14:creationId xmlns:p14="http://schemas.microsoft.com/office/powerpoint/2010/main" val="16469173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139</a:t>
            </a:fld>
            <a:endParaRPr lang="fr-FR" altLang="fr-FR">
              <a:latin typeface="Calibri" panose="020F0502020204030204" pitchFamily="34" charset="0"/>
            </a:endParaRPr>
          </a:p>
        </p:txBody>
      </p:sp>
    </p:spTree>
    <p:extLst>
      <p:ext uri="{BB962C8B-B14F-4D97-AF65-F5344CB8AC3E}">
        <p14:creationId xmlns:p14="http://schemas.microsoft.com/office/powerpoint/2010/main" val="16469173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a:t>Ajouter </a:t>
            </a:r>
            <a:r>
              <a:rPr lang="fr-FR" altLang="fr-FR" dirty="0" err="1"/>
              <a:t>DeltaFeed</a:t>
            </a:r>
            <a:r>
              <a:rPr lang="fr-FR" altLang="fr-FR"/>
              <a:t> (dia 16)</a:t>
            </a:r>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140</a:t>
            </a:fld>
            <a:endParaRPr lang="fr-FR" altLang="fr-FR">
              <a:latin typeface="Calibri" panose="020F0502020204030204" pitchFamily="34" charset="0"/>
            </a:endParaRPr>
          </a:p>
        </p:txBody>
      </p:sp>
    </p:spTree>
    <p:extLst>
      <p:ext uri="{BB962C8B-B14F-4D97-AF65-F5344CB8AC3E}">
        <p14:creationId xmlns:p14="http://schemas.microsoft.com/office/powerpoint/2010/main" val="16469173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658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9F08B5A0-7B94-454D-8796-6596AB0E653E}" type="slidenum">
              <a:rPr lang="fr-FR" altLang="fr-FR" smtClean="0">
                <a:latin typeface="Calibri" panose="020F0502020204030204" pitchFamily="34" charset="0"/>
              </a:rPr>
              <a:pPr/>
              <a:t>142</a:t>
            </a:fld>
            <a:endParaRPr lang="fr-FR" altLang="fr-FR">
              <a:latin typeface="Calibri" panose="020F0502020204030204" pitchFamily="34" charset="0"/>
            </a:endParaRPr>
          </a:p>
        </p:txBody>
      </p:sp>
    </p:spTree>
    <p:extLst>
      <p:ext uri="{BB962C8B-B14F-4D97-AF65-F5344CB8AC3E}">
        <p14:creationId xmlns:p14="http://schemas.microsoft.com/office/powerpoint/2010/main" val="205362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15</a:t>
            </a:fld>
            <a:endParaRPr lang="fr-FR" altLang="fr-FR">
              <a:latin typeface="Calibri" panose="020F0502020204030204" pitchFamily="34" charset="0"/>
            </a:endParaRPr>
          </a:p>
        </p:txBody>
      </p:sp>
    </p:spTree>
    <p:extLst>
      <p:ext uri="{BB962C8B-B14F-4D97-AF65-F5344CB8AC3E}">
        <p14:creationId xmlns:p14="http://schemas.microsoft.com/office/powerpoint/2010/main" val="11160702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679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1C428575-B291-46DB-86C3-41EAE8241CDA}" type="slidenum">
              <a:rPr lang="fr-FR" altLang="fr-FR" smtClean="0">
                <a:latin typeface="Calibri" panose="020F0502020204030204" pitchFamily="34" charset="0"/>
              </a:rPr>
              <a:pPr/>
              <a:t>143</a:t>
            </a:fld>
            <a:endParaRPr lang="fr-FR" altLang="fr-FR">
              <a:latin typeface="Calibri" panose="020F0502020204030204" pitchFamily="34" charset="0"/>
            </a:endParaRPr>
          </a:p>
        </p:txBody>
      </p:sp>
    </p:spTree>
    <p:extLst>
      <p:ext uri="{BB962C8B-B14F-4D97-AF65-F5344CB8AC3E}">
        <p14:creationId xmlns:p14="http://schemas.microsoft.com/office/powerpoint/2010/main" val="21914618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69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3A1A53DB-3D11-4751-BE23-B82E97A9B910}" type="slidenum">
              <a:rPr lang="fr-FR" altLang="fr-FR" smtClean="0">
                <a:latin typeface="Calibri" panose="020F0502020204030204" pitchFamily="34" charset="0"/>
              </a:rPr>
              <a:pPr/>
              <a:t>144</a:t>
            </a:fld>
            <a:endParaRPr lang="fr-FR" altLang="fr-FR">
              <a:latin typeface="Calibri" panose="020F0502020204030204" pitchFamily="34" charset="0"/>
            </a:endParaRPr>
          </a:p>
        </p:txBody>
      </p:sp>
    </p:spTree>
    <p:extLst>
      <p:ext uri="{BB962C8B-B14F-4D97-AF65-F5344CB8AC3E}">
        <p14:creationId xmlns:p14="http://schemas.microsoft.com/office/powerpoint/2010/main" val="21931117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72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9CF0A56-9895-4508-B039-7778E5B9DE70}" type="slidenum">
              <a:rPr lang="fr-FR" altLang="fr-FR" smtClean="0">
                <a:latin typeface="Calibri" panose="020F0502020204030204" pitchFamily="34" charset="0"/>
              </a:rPr>
              <a:pPr/>
              <a:t>145</a:t>
            </a:fld>
            <a:endParaRPr lang="fr-FR" altLang="fr-FR">
              <a:latin typeface="Calibri" panose="020F0502020204030204" pitchFamily="34" charset="0"/>
            </a:endParaRPr>
          </a:p>
        </p:txBody>
      </p:sp>
    </p:spTree>
    <p:extLst>
      <p:ext uri="{BB962C8B-B14F-4D97-AF65-F5344CB8AC3E}">
        <p14:creationId xmlns:p14="http://schemas.microsoft.com/office/powerpoint/2010/main" val="24582750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72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9CF0A56-9895-4508-B039-7778E5B9DE70}" type="slidenum">
              <a:rPr lang="fr-FR" altLang="fr-FR" smtClean="0">
                <a:latin typeface="Calibri" panose="020F0502020204030204" pitchFamily="34" charset="0"/>
              </a:rPr>
              <a:pPr/>
              <a:t>146</a:t>
            </a:fld>
            <a:endParaRPr lang="fr-FR" altLang="fr-FR">
              <a:latin typeface="Calibri" panose="020F0502020204030204" pitchFamily="34" charset="0"/>
            </a:endParaRPr>
          </a:p>
        </p:txBody>
      </p:sp>
    </p:spTree>
    <p:extLst>
      <p:ext uri="{BB962C8B-B14F-4D97-AF65-F5344CB8AC3E}">
        <p14:creationId xmlns:p14="http://schemas.microsoft.com/office/powerpoint/2010/main" val="34929021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72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9CF0A56-9895-4508-B039-7778E5B9DE70}" type="slidenum">
              <a:rPr lang="fr-FR" altLang="fr-FR" smtClean="0">
                <a:latin typeface="Calibri" panose="020F0502020204030204" pitchFamily="34" charset="0"/>
              </a:rPr>
              <a:pPr/>
              <a:t>147</a:t>
            </a:fld>
            <a:endParaRPr lang="fr-FR" altLang="fr-FR">
              <a:latin typeface="Calibri" panose="020F0502020204030204" pitchFamily="34" charset="0"/>
            </a:endParaRPr>
          </a:p>
        </p:txBody>
      </p:sp>
    </p:spTree>
    <p:extLst>
      <p:ext uri="{BB962C8B-B14F-4D97-AF65-F5344CB8AC3E}">
        <p14:creationId xmlns:p14="http://schemas.microsoft.com/office/powerpoint/2010/main" val="2538305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72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9CF0A56-9895-4508-B039-7778E5B9DE70}" type="slidenum">
              <a:rPr lang="fr-FR" altLang="fr-FR" smtClean="0">
                <a:latin typeface="Calibri" panose="020F0502020204030204" pitchFamily="34" charset="0"/>
              </a:rPr>
              <a:pPr/>
              <a:t>148</a:t>
            </a:fld>
            <a:endParaRPr lang="fr-FR" altLang="fr-FR">
              <a:latin typeface="Calibri" panose="020F0502020204030204" pitchFamily="34" charset="0"/>
            </a:endParaRPr>
          </a:p>
        </p:txBody>
      </p:sp>
    </p:spTree>
    <p:extLst>
      <p:ext uri="{BB962C8B-B14F-4D97-AF65-F5344CB8AC3E}">
        <p14:creationId xmlns:p14="http://schemas.microsoft.com/office/powerpoint/2010/main" val="29816570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72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9CF0A56-9895-4508-B039-7778E5B9DE70}" type="slidenum">
              <a:rPr lang="fr-FR" altLang="fr-FR" smtClean="0">
                <a:latin typeface="Calibri" panose="020F0502020204030204" pitchFamily="34" charset="0"/>
              </a:rPr>
              <a:pPr/>
              <a:t>149</a:t>
            </a:fld>
            <a:endParaRPr lang="fr-FR" altLang="fr-FR">
              <a:latin typeface="Calibri" panose="020F0502020204030204" pitchFamily="34" charset="0"/>
            </a:endParaRPr>
          </a:p>
        </p:txBody>
      </p:sp>
    </p:spTree>
    <p:extLst>
      <p:ext uri="{BB962C8B-B14F-4D97-AF65-F5344CB8AC3E}">
        <p14:creationId xmlns:p14="http://schemas.microsoft.com/office/powerpoint/2010/main" val="18368529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Les différents canaux permettant de faire de la veille</a:t>
            </a:r>
          </a:p>
          <a:p>
            <a:pPr marL="285750" indent="-285750">
              <a:buFontTx/>
              <a:buChar char="-"/>
            </a:pP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Newsletter</a:t>
            </a:r>
          </a:p>
          <a:p>
            <a:pPr marL="285750" indent="-285750">
              <a:buFontTx/>
              <a:buChar char="-"/>
            </a:pP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Twitter, </a:t>
            </a:r>
            <a:r>
              <a:rPr lang="fr-FR" sz="1200" b="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Linkedin</a:t>
            </a: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Facebook</a:t>
            </a:r>
          </a:p>
          <a:p>
            <a:pPr marL="285750" indent="-285750">
              <a:buFontTx/>
              <a:buChar char="-"/>
            </a:pP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RSS</a:t>
            </a:r>
          </a:p>
          <a:p>
            <a:pPr marL="285750" indent="-285750">
              <a:buFontTx/>
              <a:buChar char="-"/>
            </a:pPr>
            <a:endPar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Avantages et inconvénients de  chacun</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150</a:t>
            </a:fld>
            <a:endParaRPr lang="fr-FR"/>
          </a:p>
        </p:txBody>
      </p:sp>
    </p:spTree>
    <p:extLst>
      <p:ext uri="{BB962C8B-B14F-4D97-AF65-F5344CB8AC3E}">
        <p14:creationId xmlns:p14="http://schemas.microsoft.com/office/powerpoint/2010/main" val="15072589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740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339F6E5B-23C9-408F-92BE-CDE9816869DF}" type="slidenum">
              <a:rPr lang="fr-FR" altLang="fr-FR" smtClean="0">
                <a:latin typeface="Calibri" panose="020F0502020204030204" pitchFamily="34" charset="0"/>
              </a:rPr>
              <a:pPr/>
              <a:t>152</a:t>
            </a:fld>
            <a:endParaRPr lang="fr-FR" altLang="fr-FR">
              <a:latin typeface="Calibri" panose="020F0502020204030204" pitchFamily="34" charset="0"/>
            </a:endParaRPr>
          </a:p>
        </p:txBody>
      </p:sp>
    </p:spTree>
    <p:extLst>
      <p:ext uri="{BB962C8B-B14F-4D97-AF65-F5344CB8AC3E}">
        <p14:creationId xmlns:p14="http://schemas.microsoft.com/office/powerpoint/2010/main" val="8135261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76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FFB341C-4900-481B-8ECF-C797EB285D7D}" type="slidenum">
              <a:rPr lang="fr-FR" altLang="fr-FR" smtClean="0">
                <a:latin typeface="Calibri" panose="020F0502020204030204" pitchFamily="34" charset="0"/>
              </a:rPr>
              <a:pPr/>
              <a:t>153</a:t>
            </a:fld>
            <a:endParaRPr lang="fr-FR" altLang="fr-FR">
              <a:latin typeface="Calibri" panose="020F0502020204030204" pitchFamily="34" charset="0"/>
            </a:endParaRPr>
          </a:p>
        </p:txBody>
      </p:sp>
    </p:spTree>
    <p:extLst>
      <p:ext uri="{BB962C8B-B14F-4D97-AF65-F5344CB8AC3E}">
        <p14:creationId xmlns:p14="http://schemas.microsoft.com/office/powerpoint/2010/main" val="417174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16</a:t>
            </a:fld>
            <a:endParaRPr lang="fr-FR" altLang="fr-FR">
              <a:latin typeface="Calibri" panose="020F0502020204030204" pitchFamily="34" charset="0"/>
            </a:endParaRPr>
          </a:p>
        </p:txBody>
      </p:sp>
    </p:spTree>
    <p:extLst>
      <p:ext uri="{BB962C8B-B14F-4D97-AF65-F5344CB8AC3E}">
        <p14:creationId xmlns:p14="http://schemas.microsoft.com/office/powerpoint/2010/main" val="11160702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fr-FR" dirty="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1414F3E2-2A4F-4752-99F8-FF74C44471E6}" type="slidenum">
              <a:rPr lang="fr-FR" altLang="fr-FR" smtClean="0">
                <a:latin typeface="Calibri" panose="020F0502020204030204" pitchFamily="34" charset="0"/>
              </a:rPr>
              <a:pPr/>
              <a:t>155</a:t>
            </a:fld>
            <a:endParaRPr lang="fr-FR" altLang="fr-FR">
              <a:latin typeface="Calibri" panose="020F0502020204030204" pitchFamily="34" charset="0"/>
            </a:endParaRPr>
          </a:p>
        </p:txBody>
      </p:sp>
    </p:spTree>
    <p:extLst>
      <p:ext uri="{BB962C8B-B14F-4D97-AF65-F5344CB8AC3E}">
        <p14:creationId xmlns:p14="http://schemas.microsoft.com/office/powerpoint/2010/main" val="12990895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fr-FR" dirty="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1414F3E2-2A4F-4752-99F8-FF74C44471E6}" type="slidenum">
              <a:rPr lang="fr-FR" altLang="fr-FR" smtClean="0">
                <a:latin typeface="Calibri" panose="020F0502020204030204" pitchFamily="34" charset="0"/>
              </a:rPr>
              <a:pPr/>
              <a:t>156</a:t>
            </a:fld>
            <a:endParaRPr lang="fr-FR" altLang="fr-FR">
              <a:latin typeface="Calibri" panose="020F0502020204030204" pitchFamily="34" charset="0"/>
            </a:endParaRPr>
          </a:p>
        </p:txBody>
      </p:sp>
    </p:spTree>
    <p:extLst>
      <p:ext uri="{BB962C8B-B14F-4D97-AF65-F5344CB8AC3E}">
        <p14:creationId xmlns:p14="http://schemas.microsoft.com/office/powerpoint/2010/main" val="378857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b="0" baseline="0" dirty="0"/>
              <a:t>Veille technologique : Elle concerne la recherche fondamentale et appliquée et donc les brevets, normes, processus de production, les visites d’entreprise, l’espionnage industriel.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0" baseline="0" dirty="0"/>
              <a:t>Veille concurrentielle : </a:t>
            </a:r>
            <a:r>
              <a:rPr lang="en-US" b="0" baseline="0" dirty="0">
                <a:latin typeface="Arial" panose="020B0604020202020204" pitchFamily="34" charset="0"/>
                <a:cs typeface="Arial" panose="020B0604020202020204" pitchFamily="34" charset="0"/>
              </a:rPr>
              <a:t>Elle </a:t>
            </a:r>
            <a:r>
              <a:rPr lang="en-US" b="0" baseline="0" dirty="0" err="1">
                <a:latin typeface="Arial" panose="020B0604020202020204" pitchFamily="34" charset="0"/>
                <a:cs typeface="Arial" panose="020B0604020202020204" pitchFamily="34" charset="0"/>
              </a:rPr>
              <a:t>concerne</a:t>
            </a:r>
            <a:r>
              <a:rPr lang="en-US" b="0" baseline="0" dirty="0">
                <a:latin typeface="Arial" panose="020B0604020202020204" pitchFamily="34" charset="0"/>
                <a:cs typeface="Arial" panose="020B0604020202020204" pitchFamily="34" charset="0"/>
              </a:rPr>
              <a:t> la </a:t>
            </a:r>
            <a:r>
              <a:rPr lang="en-US" b="0" baseline="0" dirty="0" err="1">
                <a:latin typeface="Arial" panose="020B0604020202020204" pitchFamily="34" charset="0"/>
                <a:cs typeface="Arial" panose="020B0604020202020204" pitchFamily="34" charset="0"/>
              </a:rPr>
              <a:t>c</a:t>
            </a:r>
            <a:r>
              <a:rPr lang="en-US" altLang="fr-FR" dirty="0" err="1">
                <a:latin typeface="Arial" panose="020B0604020202020204" pitchFamily="34" charset="0"/>
                <a:cs typeface="Arial" panose="020B0604020202020204" pitchFamily="34" charset="0"/>
              </a:rPr>
              <a:t>onnaissance</a:t>
            </a:r>
            <a:r>
              <a:rPr lang="en-US" altLang="fr-FR" dirty="0">
                <a:latin typeface="Arial" panose="020B0604020202020204" pitchFamily="34" charset="0"/>
                <a:cs typeface="Arial" panose="020B0604020202020204" pitchFamily="34" charset="0"/>
              </a:rPr>
              <a:t> des </a:t>
            </a:r>
            <a:r>
              <a:rPr lang="en-US" altLang="fr-FR" dirty="0" err="1">
                <a:latin typeface="Arial" panose="020B0604020202020204" pitchFamily="34" charset="0"/>
                <a:cs typeface="Arial" panose="020B0604020202020204" pitchFamily="34" charset="0"/>
              </a:rPr>
              <a:t>concurrents</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leurs</a:t>
            </a:r>
            <a:r>
              <a:rPr lang="en-US" altLang="fr-FR" dirty="0">
                <a:latin typeface="Arial" panose="020B0604020202020204" pitchFamily="34" charset="0"/>
                <a:cs typeface="Arial" panose="020B0604020202020204" pitchFamily="34" charset="0"/>
              </a:rPr>
              <a:t> prix, </a:t>
            </a:r>
            <a:r>
              <a:rPr lang="en-US" altLang="fr-FR" dirty="0" err="1">
                <a:latin typeface="Arial" panose="020B0604020202020204" pitchFamily="34" charset="0"/>
                <a:cs typeface="Arial" panose="020B0604020202020204" pitchFamily="34" charset="0"/>
              </a:rPr>
              <a:t>leur</a:t>
            </a:r>
            <a:r>
              <a:rPr lang="en-US" altLang="fr-FR" dirty="0">
                <a:latin typeface="Arial" panose="020B0604020202020204" pitchFamily="34" charset="0"/>
                <a:cs typeface="Arial" panose="020B0604020202020204" pitchFamily="34" charset="0"/>
              </a:rPr>
              <a:t> communication, la </a:t>
            </a:r>
            <a:r>
              <a:rPr lang="en-US" altLang="fr-FR" dirty="0" err="1">
                <a:latin typeface="Arial" panose="020B0604020202020204" pitchFamily="34" charset="0"/>
                <a:cs typeface="Arial" panose="020B0604020202020204" pitchFamily="34" charset="0"/>
              </a:rPr>
              <a:t>détection</a:t>
            </a:r>
            <a:r>
              <a:rPr lang="en-US" altLang="fr-FR" dirty="0">
                <a:latin typeface="Arial" panose="020B0604020202020204" pitchFamily="34" charset="0"/>
                <a:cs typeface="Arial" panose="020B0604020202020204" pitchFamily="34" charset="0"/>
              </a:rPr>
              <a:t> de nouveaux </a:t>
            </a:r>
            <a:r>
              <a:rPr lang="en-US" altLang="fr-FR" dirty="0" err="1">
                <a:latin typeface="Arial" panose="020B0604020202020204" pitchFamily="34" charset="0"/>
                <a:cs typeface="Arial" panose="020B0604020202020204" pitchFamily="34" charset="0"/>
              </a:rPr>
              <a:t>acteurs</a:t>
            </a:r>
            <a:r>
              <a:rPr lang="en-US" altLang="fr-FR" dirty="0">
                <a:latin typeface="Arial" panose="020B0604020202020204" pitchFamily="34" charset="0"/>
                <a:cs typeface="Arial" panose="020B0604020202020204" pitchFamily="34" charset="0"/>
              </a:rPr>
              <a:t> sur le </a:t>
            </a:r>
            <a:r>
              <a:rPr lang="en-US" altLang="fr-FR" dirty="0" err="1">
                <a:latin typeface="Arial" panose="020B0604020202020204" pitchFamily="34" charset="0"/>
                <a:cs typeface="Arial" panose="020B0604020202020204" pitchFamily="34" charset="0"/>
              </a:rPr>
              <a:t>marché</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ou</a:t>
            </a:r>
            <a:r>
              <a:rPr lang="en-US" altLang="fr-FR" dirty="0">
                <a:latin typeface="Arial" panose="020B0604020202020204" pitchFamily="34" charset="0"/>
                <a:cs typeface="Arial" panose="020B0604020202020204" pitchFamily="34" charset="0"/>
              </a:rPr>
              <a:t> des innovations.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fr-FR" b="0" dirty="0" err="1">
                <a:latin typeface="Arial" panose="020B0604020202020204" pitchFamily="34" charset="0"/>
                <a:cs typeface="Arial" panose="020B0604020202020204" pitchFamily="34" charset="0"/>
              </a:rPr>
              <a:t>Veille</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commerciale</a:t>
            </a:r>
            <a:r>
              <a:rPr lang="en-US" altLang="fr-FR" b="0" dirty="0">
                <a:latin typeface="Arial" panose="020B0604020202020204" pitchFamily="34" charset="0"/>
                <a:cs typeface="Arial" panose="020B0604020202020204" pitchFamily="34" charset="0"/>
              </a:rPr>
              <a:t> :</a:t>
            </a:r>
            <a:r>
              <a:rPr lang="en-US" altLang="fr-FR" b="1" dirty="0">
                <a:latin typeface="Arial" panose="020B0604020202020204" pitchFamily="34" charset="0"/>
                <a:cs typeface="Arial" panose="020B0604020202020204" pitchFamily="34" charset="0"/>
              </a:rPr>
              <a:t> </a:t>
            </a:r>
            <a:r>
              <a:rPr lang="en-US" altLang="fr-FR" b="0" dirty="0">
                <a:latin typeface="Arial" panose="020B0604020202020204" pitchFamily="34" charset="0"/>
                <a:cs typeface="Arial" panose="020B0604020202020204" pitchFamily="34" charset="0"/>
              </a:rPr>
              <a:t>Il </a:t>
            </a:r>
            <a:r>
              <a:rPr lang="en-US" altLang="fr-FR" b="0" dirty="0" err="1">
                <a:latin typeface="Arial" panose="020B0604020202020204" pitchFamily="34" charset="0"/>
                <a:cs typeface="Arial" panose="020B0604020202020204" pitchFamily="34" charset="0"/>
              </a:rPr>
              <a:t>s’agit</a:t>
            </a:r>
            <a:r>
              <a:rPr lang="en-US" altLang="fr-FR" b="0" dirty="0">
                <a:latin typeface="Arial" panose="020B0604020202020204" pitchFamily="34" charset="0"/>
                <a:cs typeface="Arial" panose="020B0604020202020204" pitchFamily="34" charset="0"/>
              </a:rPr>
              <a:t> de </a:t>
            </a:r>
            <a:r>
              <a:rPr lang="en-US" altLang="fr-FR" b="0" dirty="0" err="1">
                <a:latin typeface="Arial" panose="020B0604020202020204" pitchFamily="34" charset="0"/>
                <a:cs typeface="Arial" panose="020B0604020202020204" pitchFamily="34" charset="0"/>
              </a:rPr>
              <a:t>surveiller</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l’</a:t>
            </a:r>
            <a:r>
              <a:rPr lang="en-US" altLang="fr-FR" dirty="0" err="1">
                <a:latin typeface="Arial" panose="020B0604020202020204" pitchFamily="34" charset="0"/>
                <a:cs typeface="Arial" panose="020B0604020202020204" pitchFamily="34" charset="0"/>
              </a:rPr>
              <a:t>évolution</a:t>
            </a:r>
            <a:r>
              <a:rPr lang="en-US" altLang="fr-FR" dirty="0">
                <a:latin typeface="Arial" panose="020B0604020202020204" pitchFamily="34" charset="0"/>
                <a:cs typeface="Arial" panose="020B0604020202020204" pitchFamily="34" charset="0"/>
              </a:rPr>
              <a:t> des </a:t>
            </a:r>
            <a:r>
              <a:rPr lang="en-US" altLang="fr-FR" dirty="0" err="1">
                <a:latin typeface="Arial" panose="020B0604020202020204" pitchFamily="34" charset="0"/>
                <a:cs typeface="Arial" panose="020B0604020202020204" pitchFamily="34" charset="0"/>
              </a:rPr>
              <a:t>goûts</a:t>
            </a:r>
            <a:r>
              <a:rPr lang="en-US" altLang="fr-FR" dirty="0">
                <a:latin typeface="Arial" panose="020B0604020202020204" pitchFamily="34" charset="0"/>
                <a:cs typeface="Arial" panose="020B0604020202020204" pitchFamily="34" charset="0"/>
              </a:rPr>
              <a:t> et </a:t>
            </a:r>
            <a:r>
              <a:rPr lang="en-US" altLang="fr-FR" dirty="0" err="1">
                <a:latin typeface="Arial" panose="020B0604020202020204" pitchFamily="34" charset="0"/>
                <a:cs typeface="Arial" panose="020B0604020202020204" pitchFamily="34" charset="0"/>
              </a:rPr>
              <a:t>besoins</a:t>
            </a:r>
            <a:r>
              <a:rPr lang="en-US" altLang="fr-FR" dirty="0">
                <a:latin typeface="Arial" panose="020B0604020202020204" pitchFamily="34" charset="0"/>
                <a:cs typeface="Arial" panose="020B0604020202020204" pitchFamily="34" charset="0"/>
              </a:rPr>
              <a:t> des </a:t>
            </a:r>
            <a:r>
              <a:rPr lang="en-US" altLang="fr-FR" dirty="0" err="1">
                <a:latin typeface="Arial" panose="020B0604020202020204" pitchFamily="34" charset="0"/>
                <a:cs typeface="Arial" panose="020B0604020202020204" pitchFamily="34" charset="0"/>
              </a:rPr>
              <a:t>consommateurs</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l’évolution</a:t>
            </a:r>
            <a:r>
              <a:rPr lang="en-US" altLang="fr-FR" dirty="0">
                <a:latin typeface="Arial" panose="020B0604020202020204" pitchFamily="34" charset="0"/>
                <a:cs typeface="Arial" panose="020B0604020202020204" pitchFamily="34" charset="0"/>
              </a:rPr>
              <a:t> de la </a:t>
            </a:r>
            <a:r>
              <a:rPr lang="en-US" altLang="fr-FR" dirty="0" err="1">
                <a:latin typeface="Arial" panose="020B0604020202020204" pitchFamily="34" charset="0"/>
                <a:cs typeface="Arial" panose="020B0604020202020204" pitchFamily="34" charset="0"/>
              </a:rPr>
              <a:t>demande</a:t>
            </a:r>
            <a:r>
              <a:rPr lang="en-US" altLang="fr-FR" dirty="0">
                <a:latin typeface="Arial" panose="020B0604020202020204" pitchFamily="34" charset="0"/>
                <a:cs typeface="Arial" panose="020B0604020202020204" pitchFamily="34" charset="0"/>
              </a:rPr>
              <a:t> </a:t>
            </a:r>
            <a:r>
              <a:rPr lang="en-US" altLang="fr-FR" dirty="0" err="1">
                <a:latin typeface="Arial" panose="020B0604020202020204" pitchFamily="34" charset="0"/>
                <a:cs typeface="Arial" panose="020B0604020202020204" pitchFamily="34" charset="0"/>
              </a:rPr>
              <a:t>c’est</a:t>
            </a:r>
            <a:r>
              <a:rPr lang="en-US" altLang="fr-FR" dirty="0">
                <a:latin typeface="Arial" panose="020B0604020202020204" pitchFamily="34" charset="0"/>
                <a:cs typeface="Arial" panose="020B0604020202020204" pitchFamily="34" charset="0"/>
              </a:rPr>
              <a:t>-à dire de la </a:t>
            </a:r>
            <a:r>
              <a:rPr lang="en-US" altLang="fr-FR" dirty="0" err="1">
                <a:latin typeface="Arial" panose="020B0604020202020204" pitchFamily="34" charset="0"/>
                <a:cs typeface="Arial" panose="020B0604020202020204" pitchFamily="34" charset="0"/>
              </a:rPr>
              <a:t>clientèle</a:t>
            </a:r>
            <a:r>
              <a:rPr lang="en-US" altLang="fr-FR" dirty="0">
                <a:latin typeface="Arial" panose="020B0604020202020204" pitchFamily="34" charset="0"/>
                <a:cs typeface="Arial" panose="020B0604020202020204" pitchFamily="34" charset="0"/>
              </a:rPr>
              <a:t> finale et des </a:t>
            </a:r>
            <a:r>
              <a:rPr lang="en-US" altLang="fr-FR" dirty="0" err="1">
                <a:latin typeface="Arial" panose="020B0604020202020204" pitchFamily="34" charset="0"/>
                <a:cs typeface="Arial" panose="020B0604020202020204" pitchFamily="34" charset="0"/>
              </a:rPr>
              <a:t>distributeurs</a:t>
            </a:r>
            <a:r>
              <a:rPr lang="en-US" altLang="fr-FR" dirty="0">
                <a:latin typeface="Arial" panose="020B0604020202020204" pitchFamily="34" charset="0"/>
                <a:cs typeface="Arial" panose="020B0604020202020204" pitchFamily="34" charset="0"/>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fr-FR" b="0" dirty="0" err="1">
                <a:latin typeface="Arial" panose="020B0604020202020204" pitchFamily="34" charset="0"/>
                <a:cs typeface="Arial" panose="020B0604020202020204" pitchFamily="34" charset="0"/>
              </a:rPr>
              <a:t>Veille</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d’image</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ou</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veille</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réputationnelle</a:t>
            </a:r>
            <a:r>
              <a:rPr lang="en-US" altLang="fr-FR" b="0" dirty="0">
                <a:latin typeface="Arial" panose="020B0604020202020204" pitchFamily="34" charset="0"/>
                <a:cs typeface="Arial" panose="020B0604020202020204" pitchFamily="34" charset="0"/>
              </a:rPr>
              <a:t>) : On met </a:t>
            </a:r>
            <a:r>
              <a:rPr lang="en-US" altLang="fr-FR" b="0" dirty="0" err="1">
                <a:latin typeface="Arial" panose="020B0604020202020204" pitchFamily="34" charset="0"/>
                <a:cs typeface="Arial" panose="020B0604020202020204" pitchFamily="34" charset="0"/>
              </a:rPr>
              <a:t>en</a:t>
            </a:r>
            <a:r>
              <a:rPr lang="en-US" altLang="fr-FR" b="0" dirty="0">
                <a:latin typeface="Arial" panose="020B0604020202020204" pitchFamily="34" charset="0"/>
                <a:cs typeface="Arial" panose="020B0604020202020204" pitchFamily="34" charset="0"/>
              </a:rPr>
              <a:t> place </a:t>
            </a:r>
            <a:r>
              <a:rPr lang="en-US" altLang="fr-FR" b="0" dirty="0" err="1">
                <a:latin typeface="Arial" panose="020B0604020202020204" pitchFamily="34" charset="0"/>
                <a:cs typeface="Arial" panose="020B0604020202020204" pitchFamily="34" charset="0"/>
              </a:rPr>
              <a:t>une</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veille</a:t>
            </a:r>
            <a:r>
              <a:rPr lang="en-US" altLang="fr-FR" b="0" dirty="0">
                <a:latin typeface="Arial" panose="020B0604020202020204" pitchFamily="34" charset="0"/>
                <a:cs typeface="Arial" panose="020B0604020202020204" pitchFamily="34" charset="0"/>
              </a:rPr>
              <a:t> </a:t>
            </a:r>
            <a:r>
              <a:rPr lang="en-US" altLang="fr-FR" b="0" dirty="0" err="1">
                <a:latin typeface="Arial" panose="020B0604020202020204" pitchFamily="34" charset="0"/>
                <a:cs typeface="Arial" panose="020B0604020202020204" pitchFamily="34" charset="0"/>
              </a:rPr>
              <a:t>d’image</a:t>
            </a:r>
            <a:r>
              <a:rPr lang="en-US" altLang="fr-FR" b="0" dirty="0">
                <a:latin typeface="Arial" panose="020B0604020202020204" pitchFamily="34" charset="0"/>
                <a:cs typeface="Arial" panose="020B0604020202020204" pitchFamily="34" charset="0"/>
              </a:rPr>
              <a:t> </a:t>
            </a:r>
            <a:r>
              <a:rPr lang="fr-FR" altLang="fr-FR" sz="1200" b="0" kern="1200" dirty="0">
                <a:solidFill>
                  <a:schemeClr val="tx1"/>
                </a:solidFill>
                <a:effectLst/>
                <a:latin typeface="Arial" panose="020B0604020202020204" pitchFamily="34" charset="0"/>
                <a:ea typeface="+mn-ea"/>
                <a:cs typeface="Arial" panose="020B0604020202020204" pitchFamily="34" charset="0"/>
              </a:rPr>
              <a:t>l</a:t>
            </a:r>
            <a:r>
              <a:rPr lang="fr-FR" sz="1200" b="0" kern="1200" dirty="0">
                <a:solidFill>
                  <a:schemeClr val="tx1"/>
                </a:solidFill>
                <a:effectLst/>
                <a:latin typeface="Arial" panose="020B0604020202020204" pitchFamily="34" charset="0"/>
                <a:ea typeface="+mn-ea"/>
                <a:cs typeface="Arial" panose="020B0604020202020204" pitchFamily="34" charset="0"/>
              </a:rPr>
              <a:t>orsque l'on souhaite évaluer une e-réputation, c’est-à-dire l'image que les internautes se font d'une organisation sur le web.</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altLang="fr-FR" sz="1200" b="0" kern="1200" dirty="0">
                <a:solidFill>
                  <a:schemeClr val="tx1"/>
                </a:solidFill>
                <a:effectLst/>
                <a:latin typeface="Arial" panose="020B0604020202020204" pitchFamily="34" charset="0"/>
                <a:ea typeface="+mn-ea"/>
                <a:cs typeface="Arial" panose="020B0604020202020204" pitchFamily="34" charset="0"/>
              </a:rPr>
              <a:t>Veille d’opinion : Elle permet de mesurer l’e-</a:t>
            </a:r>
            <a:r>
              <a:rPr lang="fr-FR" altLang="fr-FR" sz="1200" b="0" kern="1200" dirty="0" err="1">
                <a:solidFill>
                  <a:schemeClr val="tx1"/>
                </a:solidFill>
                <a:effectLst/>
                <a:latin typeface="Arial" panose="020B0604020202020204" pitchFamily="34" charset="0"/>
                <a:ea typeface="+mn-ea"/>
                <a:cs typeface="Arial" panose="020B0604020202020204" pitchFamily="34" charset="0"/>
              </a:rPr>
              <a:t>reputation</a:t>
            </a:r>
            <a:r>
              <a:rPr lang="fr-FR" altLang="fr-FR" sz="1200" b="0" kern="1200" dirty="0">
                <a:solidFill>
                  <a:schemeClr val="tx1"/>
                </a:solidFill>
                <a:effectLst/>
                <a:latin typeface="Arial" panose="020B0604020202020204" pitchFamily="34" charset="0"/>
                <a:ea typeface="+mn-ea"/>
                <a:cs typeface="Arial" panose="020B0604020202020204" pitchFamily="34" charset="0"/>
              </a:rPr>
              <a:t> d’une organisation, laquelle est surveillée par la veille d’image.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altLang="fr-FR" sz="1200" b="0" kern="1200" dirty="0">
                <a:solidFill>
                  <a:schemeClr val="tx1"/>
                </a:solidFill>
                <a:effectLst/>
                <a:latin typeface="Arial" panose="020B0604020202020204" pitchFamily="34" charset="0"/>
                <a:ea typeface="+mn-ea"/>
                <a:cs typeface="Arial" panose="020B0604020202020204" pitchFamily="34" charset="0"/>
              </a:rPr>
              <a:t>Veille sociétale : Elle vise à surveiller « les évolutions de fond de la société à travers de signaux faibles concernant l’évolution des valeurs, les modes de vie, les comportements… Ce type de veille permet par exemple aux industriels de l’agro-alimentaire d’adapter leurs produits aux évolutions de la société ».</a:t>
            </a:r>
            <a:br>
              <a:rPr lang="fr-FR" altLang="fr-FR" sz="1200" b="0" kern="1200" dirty="0">
                <a:solidFill>
                  <a:schemeClr val="tx1"/>
                </a:solidFill>
                <a:effectLst/>
                <a:latin typeface="Arial" panose="020B0604020202020204" pitchFamily="34" charset="0"/>
                <a:ea typeface="+mn-ea"/>
                <a:cs typeface="Arial" panose="020B0604020202020204" pitchFamily="34" charset="0"/>
              </a:rPr>
            </a:br>
            <a:r>
              <a:rPr lang="fr-FR" altLang="fr-FR" sz="1200" b="0" kern="1200" dirty="0">
                <a:solidFill>
                  <a:schemeClr val="tx1"/>
                </a:solidFill>
                <a:effectLst/>
                <a:latin typeface="Arial" panose="020B0604020202020204" pitchFamily="34" charset="0"/>
                <a:ea typeface="+mn-ea"/>
                <a:cs typeface="Arial" panose="020B0604020202020204" pitchFamily="34" charset="0"/>
              </a:rPr>
              <a:t>Source : Veille sociétale de Jacques </a:t>
            </a:r>
            <a:r>
              <a:rPr lang="fr-FR" altLang="fr-FR" sz="1200" b="0" kern="1200" dirty="0" err="1">
                <a:solidFill>
                  <a:schemeClr val="tx1"/>
                </a:solidFill>
                <a:effectLst/>
                <a:latin typeface="Arial" panose="020B0604020202020204" pitchFamily="34" charset="0"/>
                <a:ea typeface="+mn-ea"/>
                <a:cs typeface="Arial" panose="020B0604020202020204" pitchFamily="34" charset="0"/>
              </a:rPr>
              <a:t>Breillat</a:t>
            </a:r>
            <a:r>
              <a:rPr lang="fr-FR" altLang="fr-FR" sz="1200" b="0" kern="1200" dirty="0">
                <a:solidFill>
                  <a:schemeClr val="tx1"/>
                </a:solidFill>
                <a:effectLst/>
                <a:latin typeface="Arial" panose="020B0604020202020204" pitchFamily="34" charset="0"/>
                <a:ea typeface="+mn-ea"/>
                <a:cs typeface="Arial" panose="020B0604020202020204" pitchFamily="34" charset="0"/>
              </a:rPr>
              <a:t>, article du 22 février 2013 =&gt; http://jacques.breillat.fr/veille-strategique/veille-societale.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altLang="fr-FR" sz="1200" b="0" kern="1200" dirty="0">
                <a:solidFill>
                  <a:schemeClr val="tx1"/>
                </a:solidFill>
                <a:effectLst/>
                <a:latin typeface="Arial" panose="020B0604020202020204" pitchFamily="34" charset="0"/>
                <a:ea typeface="+mn-ea"/>
                <a:cs typeface="Arial" panose="020B0604020202020204" pitchFamily="34" charset="0"/>
              </a:rPr>
              <a:t>Veille juridique : Elle consiste à consulter l’actualité du droit à une fréquence régulière.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altLang="fr-FR" sz="1200" b="0" kern="1200" dirty="0">
                <a:solidFill>
                  <a:schemeClr val="tx1"/>
                </a:solidFill>
                <a:effectLst/>
                <a:latin typeface="Arial" panose="020B0604020202020204" pitchFamily="34" charset="0"/>
                <a:ea typeface="+mn-ea"/>
                <a:cs typeface="Arial" panose="020B0604020202020204" pitchFamily="34" charset="0"/>
              </a:rPr>
              <a:t>Veille environnementale : Veille spécifique à l’environnement sociétal de l’entreprise qui consiste à surveiller l’évolution de la réglementation environnementale, Suivre de façon permanente l’actualité du développement  durable, identifier les pratiques et retours d’expériences </a:t>
            </a:r>
            <a:r>
              <a:rPr lang="fr-FR" sz="1200" kern="1200" dirty="0">
                <a:solidFill>
                  <a:schemeClr val="tx1"/>
                </a:solidFill>
                <a:effectLst/>
                <a:latin typeface="+mn-lt"/>
                <a:ea typeface="+mn-ea"/>
                <a:cs typeface="+mn-cs"/>
              </a:rPr>
              <a:t>Responsabilité Sociétale des Entreprises (RSE)</a:t>
            </a:r>
            <a:r>
              <a:rPr lang="fr-FR" altLang="fr-FR" sz="1200" b="0" kern="1200" dirty="0">
                <a:solidFill>
                  <a:schemeClr val="tx1"/>
                </a:solidFill>
                <a:effectLst/>
                <a:latin typeface="Arial" panose="020B0604020202020204" pitchFamily="34" charset="0"/>
                <a:ea typeface="+mn-ea"/>
                <a:cs typeface="Arial" panose="020B0604020202020204" pitchFamily="34" charset="0"/>
              </a:rPr>
              <a:t> au sein des organisations, </a:t>
            </a:r>
            <a:r>
              <a:rPr lang="fr-FR" altLang="fr-FR" sz="1200" b="0" kern="1200" dirty="0">
                <a:solidFill>
                  <a:schemeClr val="tx1"/>
                </a:solidFill>
                <a:effectLst/>
                <a:latin typeface="+mn-lt"/>
                <a:ea typeface="+mn-ea"/>
                <a:cs typeface="+mn-cs"/>
              </a:rPr>
              <a:t>a</a:t>
            </a:r>
            <a:r>
              <a:rPr lang="fr-FR" sz="1200" kern="1200" dirty="0">
                <a:solidFill>
                  <a:schemeClr val="tx1"/>
                </a:solidFill>
                <a:effectLst/>
                <a:latin typeface="+mn-lt"/>
                <a:ea typeface="+mn-ea"/>
                <a:cs typeface="+mn-cs"/>
              </a:rPr>
              <a:t>nticiper les risques environnementaux de l’activité économique.</a:t>
            </a:r>
            <a:endParaRPr lang="en-US" altLang="fr-FR" b="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fr-FR"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FR" b="0" baseline="0" dirty="0"/>
          </a:p>
          <a:p>
            <a:pPr marL="0" indent="0">
              <a:buFont typeface="Arial" panose="020B0604020202020204" pitchFamily="34" charset="0"/>
              <a:buNone/>
            </a:pPr>
            <a:endParaRPr lang="fr-FR" b="0" baseline="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18</a:t>
            </a:fld>
            <a:endParaRPr lang="fr-FR"/>
          </a:p>
        </p:txBody>
      </p:sp>
    </p:spTree>
    <p:extLst>
      <p:ext uri="{BB962C8B-B14F-4D97-AF65-F5344CB8AC3E}">
        <p14:creationId xmlns:p14="http://schemas.microsoft.com/office/powerpoint/2010/main" val="196971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endParaRPr lang="fr-FR" b="0" baseline="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19</a:t>
            </a:fld>
            <a:endParaRPr lang="fr-FR"/>
          </a:p>
        </p:txBody>
      </p:sp>
    </p:spTree>
    <p:extLst>
      <p:ext uri="{BB962C8B-B14F-4D97-AF65-F5344CB8AC3E}">
        <p14:creationId xmlns:p14="http://schemas.microsoft.com/office/powerpoint/2010/main" val="339839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endParaRPr lang="fr-FR" b="0" baseline="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20</a:t>
            </a:fld>
            <a:endParaRPr lang="fr-FR"/>
          </a:p>
        </p:txBody>
      </p:sp>
    </p:spTree>
    <p:extLst>
      <p:ext uri="{BB962C8B-B14F-4D97-AF65-F5344CB8AC3E}">
        <p14:creationId xmlns:p14="http://schemas.microsoft.com/office/powerpoint/2010/main" val="2882608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endParaRPr lang="fr-FR" b="0" baseline="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21</a:t>
            </a:fld>
            <a:endParaRPr lang="fr-FR"/>
          </a:p>
        </p:txBody>
      </p:sp>
    </p:spTree>
    <p:extLst>
      <p:ext uri="{BB962C8B-B14F-4D97-AF65-F5344CB8AC3E}">
        <p14:creationId xmlns:p14="http://schemas.microsoft.com/office/powerpoint/2010/main" val="328173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fr-FR" dirty="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1414F3E2-2A4F-4752-99F8-FF74C44471E6}" type="slidenum">
              <a:rPr lang="fr-FR" altLang="fr-FR" smtClean="0">
                <a:latin typeface="Calibri" panose="020F0502020204030204" pitchFamily="34" charset="0"/>
              </a:rPr>
              <a:pPr/>
              <a:t>24</a:t>
            </a:fld>
            <a:endParaRPr lang="fr-FR" altLang="fr-FR">
              <a:latin typeface="Calibri" panose="020F0502020204030204" pitchFamily="34" charset="0"/>
            </a:endParaRPr>
          </a:p>
        </p:txBody>
      </p:sp>
    </p:spTree>
    <p:extLst>
      <p:ext uri="{BB962C8B-B14F-4D97-AF65-F5344CB8AC3E}">
        <p14:creationId xmlns:p14="http://schemas.microsoft.com/office/powerpoint/2010/main" val="315350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8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AEC08EF7-AC88-48DE-A57D-17C65892F65B}"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110312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indent="0">
              <a:buNone/>
            </a:pPr>
            <a:endParaRPr lang="fr-FR"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26</a:t>
            </a:fld>
            <a:endParaRPr lang="fr-FR"/>
          </a:p>
        </p:txBody>
      </p:sp>
    </p:spTree>
    <p:extLst>
      <p:ext uri="{BB962C8B-B14F-4D97-AF65-F5344CB8AC3E}">
        <p14:creationId xmlns:p14="http://schemas.microsoft.com/office/powerpoint/2010/main" val="263146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notes 2"/>
          <p:cNvSpPr>
            <a:spLocks noGrp="1"/>
          </p:cNvSpPr>
          <p:nvPr>
            <p:ph type="body" idx="1"/>
          </p:nvPr>
        </p:nvSpPr>
        <p:spPr/>
        <p:txBody>
          <a:bodyPr/>
          <a:lstStyle/>
          <a:p>
            <a:r>
              <a:rPr lang="fr-FR" dirty="0"/>
              <a:t>Sont évoqués dans cette section les éléments suivants :</a:t>
            </a:r>
          </a:p>
          <a:p>
            <a:pPr marL="171450" indent="-171450">
              <a:buFont typeface="Arial" panose="020B0604020202020204" pitchFamily="34" charset="0"/>
              <a:buChar char="•"/>
            </a:pPr>
            <a:r>
              <a:rPr lang="fr-FR" dirty="0"/>
              <a:t>Qu’est-ce que la veille ?</a:t>
            </a:r>
          </a:p>
          <a:p>
            <a:pPr marL="171450" indent="-171450">
              <a:buFont typeface="Arial" panose="020B0604020202020204" pitchFamily="34" charset="0"/>
              <a:buChar char="•"/>
            </a:pPr>
            <a:r>
              <a:rPr lang="fr-FR" dirty="0"/>
              <a:t>Les enjeux de la veille</a:t>
            </a:r>
          </a:p>
          <a:p>
            <a:pPr marL="171450" indent="-171450">
              <a:buFont typeface="Arial" panose="020B0604020202020204" pitchFamily="34" charset="0"/>
              <a:buChar char="•"/>
            </a:pPr>
            <a:r>
              <a:rPr lang="fr-FR" dirty="0"/>
              <a:t>Les différentes approches pour veiller (les types de la veille)</a:t>
            </a:r>
          </a:p>
          <a:p>
            <a:pPr marL="171450" indent="-171450">
              <a:buFont typeface="Arial" panose="020B0604020202020204" pitchFamily="34" charset="0"/>
              <a:buChar char="•"/>
            </a:pPr>
            <a:r>
              <a:rPr lang="fr-FR" dirty="0"/>
              <a:t>Étapes et méthodologie </a:t>
            </a:r>
          </a:p>
          <a:p>
            <a:pPr marL="171450" indent="-171450">
              <a:buFont typeface="Arial" panose="020B0604020202020204" pitchFamily="34" charset="0"/>
              <a:buChar char="•"/>
            </a:pPr>
            <a:r>
              <a:rPr lang="fr-FR" dirty="0"/>
              <a:t>Les tendances de la veille</a:t>
            </a:r>
          </a:p>
          <a:p>
            <a:pPr marL="171450" indent="-171450">
              <a:buFont typeface="Arial" panose="020B0604020202020204" pitchFamily="34" charset="0"/>
              <a:buChar char="•"/>
            </a:pPr>
            <a:r>
              <a:rPr lang="fr-FR" dirty="0"/>
              <a:t>Cadre juridique de la veille</a:t>
            </a:r>
          </a:p>
          <a:p>
            <a:pPr marL="171450" indent="-171450">
              <a:buFont typeface="Arial" panose="020B0604020202020204" pitchFamily="34" charset="0"/>
              <a:buChar char="•"/>
            </a:pPr>
            <a:r>
              <a:rPr lang="fr-FR" dirty="0"/>
              <a:t>La veille dans tous ses contextes (les typologies de veille)</a:t>
            </a:r>
          </a:p>
          <a:p>
            <a:endParaRPr lang="fr-FR" dirty="0"/>
          </a:p>
        </p:txBody>
      </p:sp>
      <p:sp>
        <p:nvSpPr>
          <p:cNvPr id="4" name="Espace réservé du numéro de diapositive 3"/>
          <p:cNvSpPr>
            <a:spLocks noGrp="1"/>
          </p:cNvSpPr>
          <p:nvPr>
            <p:ph type="sldNum" sz="quarter" idx="5"/>
          </p:nvPr>
        </p:nvSpPr>
        <p:spPr/>
        <p:txBody>
          <a:bodyPr/>
          <a:lstStyle/>
          <a:p>
            <a:pPr>
              <a:defRPr/>
            </a:pPr>
            <a:fld id="{1018D925-1F28-4FD6-BD4F-C7AC2B7A0090}" type="slidenum">
              <a:rPr lang="fr-FR" smtClean="0"/>
              <a:pPr>
                <a:defRPr/>
              </a:pPr>
              <a:t>3</a:t>
            </a:fld>
            <a:endParaRPr lang="fr-FR"/>
          </a:p>
        </p:txBody>
      </p:sp>
    </p:spTree>
    <p:extLst>
      <p:ext uri="{BB962C8B-B14F-4D97-AF65-F5344CB8AC3E}">
        <p14:creationId xmlns:p14="http://schemas.microsoft.com/office/powerpoint/2010/main" val="469229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endParaRPr lang="fr-FR" dirty="0"/>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D9B25568-44D1-45BB-978D-CB0067E3E7AA}"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918058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a:t>… Pour quels contenus ? </a:t>
            </a:r>
          </a:p>
          <a:p>
            <a:pPr eaLnBrk="1" hangingPunct="1">
              <a:spcBef>
                <a:spcPct val="0"/>
              </a:spcBef>
            </a:pPr>
            <a:endParaRPr lang="fr-FR" altLang="fr-FR" dirty="0"/>
          </a:p>
          <a:p>
            <a:pPr marL="171450" indent="-171450" eaLnBrk="1" hangingPunct="1">
              <a:spcBef>
                <a:spcPct val="0"/>
              </a:spcBef>
              <a:buFont typeface="Arial" panose="020B0604020202020204" pitchFamily="34" charset="0"/>
              <a:buChar char="•"/>
            </a:pPr>
            <a:r>
              <a:rPr lang="fr-FR" altLang="fr-FR" dirty="0"/>
              <a:t>En général</a:t>
            </a:r>
          </a:p>
          <a:p>
            <a:pPr marL="628650" lvl="1" indent="-171450" eaLnBrk="1" hangingPunct="1">
              <a:spcBef>
                <a:spcPct val="0"/>
              </a:spcBef>
              <a:buFont typeface="Arial" panose="020B0604020202020204" pitchFamily="34" charset="0"/>
              <a:buChar char="•"/>
            </a:pPr>
            <a:r>
              <a:rPr lang="fr-FR" altLang="fr-FR" dirty="0"/>
              <a:t>Information d’actualité</a:t>
            </a:r>
          </a:p>
          <a:p>
            <a:pPr marL="628650" lvl="1" indent="-171450" eaLnBrk="1" hangingPunct="1">
              <a:spcBef>
                <a:spcPct val="0"/>
              </a:spcBef>
              <a:buFont typeface="Arial" panose="020B0604020202020204" pitchFamily="34" charset="0"/>
              <a:buChar char="•"/>
            </a:pPr>
            <a:r>
              <a:rPr lang="fr-FR" altLang="fr-FR" dirty="0"/>
              <a:t>Informations pratiques</a:t>
            </a:r>
          </a:p>
          <a:p>
            <a:pPr marL="628650" lvl="1" indent="-171450" eaLnBrk="1" hangingPunct="1">
              <a:spcBef>
                <a:spcPct val="0"/>
              </a:spcBef>
              <a:buFont typeface="Arial" panose="020B0604020202020204" pitchFamily="34" charset="0"/>
              <a:buChar char="•"/>
            </a:pPr>
            <a:r>
              <a:rPr lang="fr-FR" altLang="fr-FR" dirty="0"/>
              <a:t>Contenus documentaires</a:t>
            </a:r>
          </a:p>
          <a:p>
            <a:pPr marL="628650" lvl="1" indent="-171450" eaLnBrk="1" hangingPunct="1">
              <a:spcBef>
                <a:spcPct val="0"/>
              </a:spcBef>
              <a:buFont typeface="Arial" panose="020B0604020202020204" pitchFamily="34" charset="0"/>
              <a:buChar char="•"/>
            </a:pPr>
            <a:r>
              <a:rPr lang="fr-FR" altLang="fr-FR" dirty="0"/>
              <a:t>Information officielle</a:t>
            </a:r>
          </a:p>
          <a:p>
            <a:pPr marL="628650" lvl="1" indent="-171450" eaLnBrk="1" hangingPunct="1">
              <a:spcBef>
                <a:spcPct val="0"/>
              </a:spcBef>
              <a:buFont typeface="Arial" panose="020B0604020202020204" pitchFamily="34" charset="0"/>
              <a:buChar char="•"/>
            </a:pPr>
            <a:r>
              <a:rPr lang="fr-FR" altLang="fr-FR" dirty="0"/>
              <a:t>Services</a:t>
            </a:r>
          </a:p>
          <a:p>
            <a:pPr marL="628650" lvl="1" indent="-171450" eaLnBrk="1" hangingPunct="1">
              <a:spcBef>
                <a:spcPct val="0"/>
              </a:spcBef>
              <a:buFont typeface="Arial" panose="020B0604020202020204" pitchFamily="34" charset="0"/>
              <a:buChar char="•"/>
            </a:pPr>
            <a:r>
              <a:rPr lang="fr-FR" altLang="fr-FR" dirty="0"/>
              <a:t>…</a:t>
            </a:r>
          </a:p>
          <a:p>
            <a:pPr marL="171450" indent="-171450" eaLnBrk="1" hangingPunct="1">
              <a:spcBef>
                <a:spcPct val="0"/>
              </a:spcBef>
              <a:buFont typeface="Arial" panose="020B0604020202020204" pitchFamily="34" charset="0"/>
              <a:buChar char="•"/>
            </a:pPr>
            <a:r>
              <a:rPr lang="fr-FR" altLang="fr-FR" dirty="0"/>
              <a:t>Pour la communauté scientifique </a:t>
            </a:r>
          </a:p>
          <a:p>
            <a:pPr marL="628650" lvl="1" indent="-171450" eaLnBrk="1" hangingPunct="1">
              <a:spcBef>
                <a:spcPct val="0"/>
              </a:spcBef>
              <a:buFont typeface="Arial" panose="020B0604020202020204" pitchFamily="34" charset="0"/>
              <a:buChar char="•"/>
            </a:pPr>
            <a:r>
              <a:rPr lang="fr-FR" altLang="fr-FR" dirty="0"/>
              <a:t>Surveillance de sites web classiques et/ou académiques</a:t>
            </a:r>
          </a:p>
          <a:p>
            <a:pPr marL="628650" lvl="1" indent="-171450" eaLnBrk="1" hangingPunct="1">
              <a:spcBef>
                <a:spcPct val="0"/>
              </a:spcBef>
              <a:buFont typeface="Arial" panose="020B0604020202020204" pitchFamily="34" charset="0"/>
              <a:buChar char="•"/>
            </a:pPr>
            <a:r>
              <a:rPr lang="fr-FR" altLang="fr-FR" dirty="0"/>
              <a:t>Surveillance de “blogs” universitaires et académiques (ex: </a:t>
            </a:r>
            <a:r>
              <a:rPr lang="fr-FR" altLang="fr-FR" dirty="0" err="1"/>
              <a:t>Urfistinfo</a:t>
            </a:r>
            <a:r>
              <a:rPr lang="fr-FR" altLang="fr-FR" dirty="0"/>
              <a:t>, hypotheses.org, Café des Sciences …)</a:t>
            </a:r>
          </a:p>
          <a:p>
            <a:pPr marL="628650" lvl="1" indent="-171450" eaLnBrk="1" hangingPunct="1">
              <a:spcBef>
                <a:spcPct val="0"/>
              </a:spcBef>
              <a:buFont typeface="Arial" panose="020B0604020202020204" pitchFamily="34" charset="0"/>
              <a:buChar char="•"/>
            </a:pPr>
            <a:r>
              <a:rPr lang="fr-FR" altLang="fr-FR" dirty="0"/>
              <a:t>Plateformes de ressources électroniques académiques</a:t>
            </a:r>
            <a:br>
              <a:rPr lang="fr-FR" altLang="fr-FR" dirty="0"/>
            </a:br>
            <a:r>
              <a:rPr lang="fr-FR" altLang="fr-FR" dirty="0"/>
              <a:t>OpenEdition.org (sciences humaines et sociales)</a:t>
            </a:r>
            <a:br>
              <a:rPr lang="fr-FR" altLang="fr-FR" dirty="0"/>
            </a:br>
            <a:r>
              <a:rPr lang="fr-FR" altLang="fr-FR" dirty="0"/>
              <a:t>Isidore (sciences humaines et sociales) </a:t>
            </a:r>
            <a:br>
              <a:rPr lang="fr-FR" altLang="fr-FR" dirty="0"/>
            </a:br>
            <a:r>
              <a:rPr lang="fr-FR" altLang="fr-FR" dirty="0" err="1"/>
              <a:t>ScienceDirect</a:t>
            </a:r>
            <a:r>
              <a:rPr lang="fr-FR" altLang="fr-FR" dirty="0"/>
              <a:t> (STM et SHS) …</a:t>
            </a:r>
          </a:p>
          <a:p>
            <a:pPr marL="628650" lvl="1" indent="-171450" eaLnBrk="1" hangingPunct="1">
              <a:spcBef>
                <a:spcPct val="0"/>
              </a:spcBef>
              <a:buFont typeface="Arial" panose="020B0604020202020204" pitchFamily="34" charset="0"/>
              <a:buChar char="•"/>
            </a:pPr>
            <a:r>
              <a:rPr lang="fr-FR" altLang="fr-FR" dirty="0"/>
              <a:t>Surveillance de </a:t>
            </a:r>
            <a:r>
              <a:rPr lang="fr-FR" altLang="fr-FR" dirty="0" err="1"/>
              <a:t>Bdd</a:t>
            </a:r>
            <a:r>
              <a:rPr lang="fr-FR" altLang="fr-FR" dirty="0"/>
              <a:t> bibliographiques (</a:t>
            </a:r>
            <a:r>
              <a:rPr lang="fr-FR" altLang="fr-FR" dirty="0" err="1"/>
              <a:t>Pubmed</a:t>
            </a:r>
            <a:r>
              <a:rPr lang="fr-FR" altLang="fr-FR" dirty="0"/>
              <a:t> Central, Chemical Abstracts Service …)</a:t>
            </a:r>
          </a:p>
          <a:p>
            <a:pPr marL="628650" lvl="1" indent="-171450" eaLnBrk="1" hangingPunct="1">
              <a:spcBef>
                <a:spcPct val="0"/>
              </a:spcBef>
              <a:buFont typeface="Arial" panose="020B0604020202020204" pitchFamily="34" charset="0"/>
              <a:buChar char="•"/>
            </a:pPr>
            <a:r>
              <a:rPr lang="fr-FR" altLang="fr-FR" dirty="0"/>
              <a:t>Moteurs de recherche académiques (BASE, </a:t>
            </a:r>
            <a:r>
              <a:rPr lang="fr-FR" altLang="fr-FR" dirty="0" err="1"/>
              <a:t>Pubmed</a:t>
            </a:r>
            <a:r>
              <a:rPr lang="fr-FR" altLang="fr-FR" dirty="0"/>
              <a:t>, WorldWideScience.org …)</a:t>
            </a:r>
          </a:p>
          <a:p>
            <a:pPr marL="628650" lvl="1" indent="-171450" eaLnBrk="1" hangingPunct="1">
              <a:spcBef>
                <a:spcPct val="0"/>
              </a:spcBef>
              <a:buFont typeface="Arial" panose="020B0604020202020204" pitchFamily="34" charset="0"/>
              <a:buChar char="•"/>
            </a:pPr>
            <a:r>
              <a:rPr lang="fr-FR" altLang="fr-FR" dirty="0"/>
              <a:t>Dépôts en Open Access (HAL [ http://hal.archives-ouvertes.fr/ ], theses.fr [ http://www.theses.fr/ ] … </a:t>
            </a:r>
          </a:p>
          <a:p>
            <a:pPr marL="628650" lvl="1" indent="-171450" eaLnBrk="1" hangingPunct="1">
              <a:spcBef>
                <a:spcPct val="0"/>
              </a:spcBef>
              <a:buFont typeface="Arial" panose="020B0604020202020204" pitchFamily="34" charset="0"/>
              <a:buChar char="•"/>
            </a:pPr>
            <a:r>
              <a:rPr lang="fr-FR" altLang="fr-FR" dirty="0"/>
              <a:t>Surveillance de requêtes (Google Alertes, </a:t>
            </a:r>
            <a:r>
              <a:rPr lang="fr-FR" altLang="fr-FR" dirty="0" err="1"/>
              <a:t>Talkwalker</a:t>
            </a:r>
            <a:r>
              <a:rPr lang="fr-FR" altLang="fr-FR" dirty="0"/>
              <a:t>, …)</a:t>
            </a:r>
          </a:p>
          <a:p>
            <a:pPr marL="628650" lvl="1" indent="-171450" eaLnBrk="1" hangingPunct="1">
              <a:spcBef>
                <a:spcPct val="0"/>
              </a:spcBef>
              <a:buFont typeface="Arial" panose="020B0604020202020204" pitchFamily="34" charset="0"/>
              <a:buChar char="•"/>
            </a:pPr>
            <a:r>
              <a:rPr lang="fr-FR" altLang="fr-FR" dirty="0"/>
              <a:t>Plateformes bibliographiques (</a:t>
            </a:r>
            <a:r>
              <a:rPr lang="fr-FR" altLang="fr-FR" dirty="0" err="1"/>
              <a:t>CiteUlike</a:t>
            </a:r>
            <a:r>
              <a:rPr lang="fr-FR" altLang="fr-FR" dirty="0"/>
              <a:t>, </a:t>
            </a:r>
          </a:p>
          <a:p>
            <a:pPr marL="628650" lvl="1" indent="-171450" eaLnBrk="1" hangingPunct="1">
              <a:spcBef>
                <a:spcPct val="0"/>
              </a:spcBef>
              <a:buFont typeface="Arial" panose="020B0604020202020204" pitchFamily="34" charset="0"/>
              <a:buChar char="•"/>
            </a:pPr>
            <a:r>
              <a:rPr lang="fr-FR" altLang="fr-FR" dirty="0"/>
              <a:t>Surveillance des sommaires de périodiques</a:t>
            </a:r>
          </a:p>
          <a:p>
            <a:pPr marL="628650" lvl="1" indent="-171450" eaLnBrk="1" hangingPunct="1">
              <a:spcBef>
                <a:spcPct val="0"/>
              </a:spcBef>
              <a:buFont typeface="Arial" panose="020B0604020202020204" pitchFamily="34" charset="0"/>
              <a:buChar char="•"/>
            </a:pPr>
            <a:r>
              <a:rPr lang="fr-FR" altLang="fr-FR" dirty="0"/>
              <a:t>Éditeurs, périodiques, livres : Ex: http://www.blackwell-synergy.com [ http://www.blackwell-synergy.com/loi/pde ],</a:t>
            </a:r>
            <a:r>
              <a:rPr lang="fr-FR" altLang="fr-FR" baseline="0" dirty="0"/>
              <a:t> </a:t>
            </a:r>
            <a:r>
              <a:rPr lang="fr-FR" altLang="fr-FR" dirty="0"/>
              <a:t>Livres ex: Springer.co</a:t>
            </a:r>
            <a:br>
              <a:rPr lang="fr-FR" altLang="fr-FR" dirty="0"/>
            </a:br>
            <a:r>
              <a:rPr lang="fr-FR" altLang="fr-FR" dirty="0"/>
              <a:t>[ http://www.springer.com/home/alert/rss ] </a:t>
            </a:r>
          </a:p>
          <a:p>
            <a:pPr marL="628650" lvl="1" indent="-171450" eaLnBrk="1" hangingPunct="1">
              <a:spcBef>
                <a:spcPct val="0"/>
              </a:spcBef>
              <a:buFont typeface="Arial" panose="020B0604020202020204" pitchFamily="34" charset="0"/>
              <a:buChar char="•"/>
            </a:pPr>
            <a:r>
              <a:rPr lang="fr-FR" altLang="fr-FR" dirty="0"/>
              <a:t>Catalogues de BU : SUDOC …</a:t>
            </a:r>
          </a:p>
          <a:p>
            <a:pPr marL="628650" lvl="1" indent="-171450" eaLnBrk="1" hangingPunct="1">
              <a:spcBef>
                <a:spcPct val="0"/>
              </a:spcBef>
              <a:buFont typeface="Arial" panose="020B0604020202020204" pitchFamily="34" charset="0"/>
              <a:buChar char="•"/>
            </a:pPr>
            <a:r>
              <a:rPr lang="fr-FR" altLang="fr-FR" dirty="0"/>
              <a:t>…</a:t>
            </a:r>
          </a:p>
          <a:p>
            <a:pPr eaLnBrk="1" hangingPunct="1">
              <a:spcBef>
                <a:spcPct val="0"/>
              </a:spcBef>
            </a:pPr>
            <a:endParaRPr lang="fr-FR" altLang="fr-FR" dirty="0"/>
          </a:p>
        </p:txBody>
      </p:sp>
      <p:sp>
        <p:nvSpPr>
          <p:cNvPr id="204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F8AC80B3-1088-4ECB-98A6-24FCCD0C7D19}" type="slidenum">
              <a:rPr lang="fr-FR" altLang="fr-FR" smtClean="0">
                <a:latin typeface="Calibri" panose="020F0502020204030204" pitchFamily="34" charset="0"/>
              </a:rPr>
              <a:pPr/>
              <a:t>29</a:t>
            </a:fld>
            <a:endParaRPr lang="fr-FR" altLang="fr-FR">
              <a:latin typeface="Calibri" panose="020F0502020204030204" pitchFamily="34" charset="0"/>
            </a:endParaRPr>
          </a:p>
        </p:txBody>
      </p:sp>
    </p:spTree>
    <p:extLst>
      <p:ext uri="{BB962C8B-B14F-4D97-AF65-F5344CB8AC3E}">
        <p14:creationId xmlns:p14="http://schemas.microsoft.com/office/powerpoint/2010/main" val="371819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667751B4-A47F-4CAA-99C2-CB969B7062D4}" type="slidenum">
              <a:rPr lang="fr-FR" altLang="fr-FR" smtClean="0">
                <a:latin typeface="Calibri" panose="020F0502020204030204" pitchFamily="34" charset="0"/>
              </a:rPr>
              <a:pPr/>
              <a:t>32</a:t>
            </a:fld>
            <a:endParaRPr lang="fr-FR" altLang="fr-FR">
              <a:latin typeface="Calibri" panose="020F0502020204030204" pitchFamily="34" charset="0"/>
            </a:endParaRPr>
          </a:p>
        </p:txBody>
      </p:sp>
    </p:spTree>
    <p:extLst>
      <p:ext uri="{BB962C8B-B14F-4D97-AF65-F5344CB8AC3E}">
        <p14:creationId xmlns:p14="http://schemas.microsoft.com/office/powerpoint/2010/main" val="1056563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409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61DBB39-A3EA-466D-8136-F0069D1F281F}" type="slidenum">
              <a:rPr lang="fr-FR" altLang="fr-FR" smtClean="0">
                <a:latin typeface="Calibri" panose="020F0502020204030204" pitchFamily="34" charset="0"/>
              </a:rPr>
              <a:pPr/>
              <a:t>33</a:t>
            </a:fld>
            <a:endParaRPr lang="fr-FR" altLang="fr-FR">
              <a:latin typeface="Calibri" panose="020F0502020204030204" pitchFamily="34" charset="0"/>
            </a:endParaRPr>
          </a:p>
        </p:txBody>
      </p:sp>
    </p:spTree>
    <p:extLst>
      <p:ext uri="{BB962C8B-B14F-4D97-AF65-F5344CB8AC3E}">
        <p14:creationId xmlns:p14="http://schemas.microsoft.com/office/powerpoint/2010/main" val="1126937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430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ED8B8E0-5D9D-4AFA-9107-8C87CEB1254B}" type="slidenum">
              <a:rPr lang="fr-FR" altLang="fr-FR" smtClean="0">
                <a:latin typeface="Calibri" panose="020F0502020204030204" pitchFamily="34" charset="0"/>
              </a:rPr>
              <a:pPr/>
              <a:t>34</a:t>
            </a:fld>
            <a:endParaRPr lang="fr-FR" altLang="fr-FR">
              <a:latin typeface="Calibri" panose="020F0502020204030204" pitchFamily="34" charset="0"/>
            </a:endParaRPr>
          </a:p>
        </p:txBody>
      </p:sp>
    </p:spTree>
    <p:extLst>
      <p:ext uri="{BB962C8B-B14F-4D97-AF65-F5344CB8AC3E}">
        <p14:creationId xmlns:p14="http://schemas.microsoft.com/office/powerpoint/2010/main" val="320858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491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DA94C5D-8F23-49D4-9166-647F935DBF7B}" type="slidenum">
              <a:rPr lang="fr-FR" altLang="fr-FR" smtClean="0">
                <a:latin typeface="Calibri" panose="020F0502020204030204" pitchFamily="34" charset="0"/>
              </a:rPr>
              <a:pPr/>
              <a:t>35</a:t>
            </a:fld>
            <a:endParaRPr lang="fr-FR" altLang="fr-FR">
              <a:latin typeface="Calibri" panose="020F0502020204030204" pitchFamily="34" charset="0"/>
            </a:endParaRPr>
          </a:p>
        </p:txBody>
      </p:sp>
    </p:spTree>
    <p:extLst>
      <p:ext uri="{BB962C8B-B14F-4D97-AF65-F5344CB8AC3E}">
        <p14:creationId xmlns:p14="http://schemas.microsoft.com/office/powerpoint/2010/main" val="1984990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51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D51C732-7BA4-4A5E-B6F8-2794F3FFBEED}" type="slidenum">
              <a:rPr lang="fr-FR" altLang="fr-FR" smtClean="0">
                <a:latin typeface="Calibri" panose="020F0502020204030204" pitchFamily="34" charset="0"/>
              </a:rPr>
              <a:pPr/>
              <a:t>36</a:t>
            </a:fld>
            <a:endParaRPr lang="fr-FR" altLang="fr-FR">
              <a:latin typeface="Calibri" panose="020F0502020204030204" pitchFamily="34" charset="0"/>
            </a:endParaRPr>
          </a:p>
        </p:txBody>
      </p:sp>
    </p:spTree>
    <p:extLst>
      <p:ext uri="{BB962C8B-B14F-4D97-AF65-F5344CB8AC3E}">
        <p14:creationId xmlns:p14="http://schemas.microsoft.com/office/powerpoint/2010/main" val="891879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D15911A9-5C66-4ADA-954E-4EB23CFFDC16}" type="slidenum">
              <a:rPr lang="fr-FR" altLang="fr-FR" smtClean="0">
                <a:latin typeface="Calibri" panose="020F0502020204030204" pitchFamily="34" charset="0"/>
              </a:rPr>
              <a:pPr/>
              <a:t>38</a:t>
            </a:fld>
            <a:endParaRPr lang="fr-FR" altLang="fr-FR">
              <a:latin typeface="Calibri" panose="020F0502020204030204" pitchFamily="34" charset="0"/>
            </a:endParaRPr>
          </a:p>
        </p:txBody>
      </p:sp>
    </p:spTree>
    <p:extLst>
      <p:ext uri="{BB962C8B-B14F-4D97-AF65-F5344CB8AC3E}">
        <p14:creationId xmlns:p14="http://schemas.microsoft.com/office/powerpoint/2010/main" val="3654786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solidFill>
                <a:schemeClr val="tx1"/>
              </a:solidFill>
            </a:endParaRPr>
          </a:p>
        </p:txBody>
      </p:sp>
      <p:sp>
        <p:nvSpPr>
          <p:cNvPr id="61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BB0D612-3BD0-435D-B2A9-7923815F5F7C}" type="slidenum">
              <a:rPr lang="fr-FR" altLang="fr-FR" smtClean="0">
                <a:latin typeface="Calibri" panose="020F0502020204030204" pitchFamily="34" charset="0"/>
              </a:rPr>
              <a:pPr/>
              <a:t>39</a:t>
            </a:fld>
            <a:endParaRPr lang="fr-FR" altLang="fr-FR">
              <a:latin typeface="Calibri" panose="020F0502020204030204" pitchFamily="34" charset="0"/>
            </a:endParaRPr>
          </a:p>
        </p:txBody>
      </p:sp>
    </p:spTree>
    <p:extLst>
      <p:ext uri="{BB962C8B-B14F-4D97-AF65-F5344CB8AC3E}">
        <p14:creationId xmlns:p14="http://schemas.microsoft.com/office/powerpoint/2010/main" val="3871496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90AE78BD-3EBB-4138-B7AB-72234F414B97}" type="slidenum">
              <a:rPr lang="fr-FR" altLang="fr-FR" smtClean="0">
                <a:latin typeface="Calibri" panose="020F0502020204030204" pitchFamily="34" charset="0"/>
              </a:rPr>
              <a:pPr/>
              <a:t>40</a:t>
            </a:fld>
            <a:endParaRPr lang="fr-FR" altLang="fr-FR">
              <a:latin typeface="Calibri" panose="020F0502020204030204" pitchFamily="34" charset="0"/>
            </a:endParaRPr>
          </a:p>
        </p:txBody>
      </p:sp>
    </p:spTree>
    <p:extLst>
      <p:ext uri="{BB962C8B-B14F-4D97-AF65-F5344CB8AC3E}">
        <p14:creationId xmlns:p14="http://schemas.microsoft.com/office/powerpoint/2010/main" val="346835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4</a:t>
            </a:fld>
            <a:endParaRPr lang="fr-FR"/>
          </a:p>
        </p:txBody>
      </p:sp>
    </p:spTree>
    <p:extLst>
      <p:ext uri="{BB962C8B-B14F-4D97-AF65-F5344CB8AC3E}">
        <p14:creationId xmlns:p14="http://schemas.microsoft.com/office/powerpoint/2010/main" val="4189515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983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0407DA6-E0C7-4F07-9E2D-53813519A5A2}" type="slidenum">
              <a:rPr lang="fr-FR" altLang="fr-FR" smtClean="0">
                <a:latin typeface="Calibri" panose="020F0502020204030204" pitchFamily="34" charset="0"/>
              </a:rPr>
              <a:pPr/>
              <a:t>41</a:t>
            </a:fld>
            <a:endParaRPr lang="fr-FR" altLang="fr-FR">
              <a:latin typeface="Calibri" panose="020F0502020204030204" pitchFamily="34" charset="0"/>
            </a:endParaRPr>
          </a:p>
        </p:txBody>
      </p:sp>
    </p:spTree>
    <p:extLst>
      <p:ext uri="{BB962C8B-B14F-4D97-AF65-F5344CB8AC3E}">
        <p14:creationId xmlns:p14="http://schemas.microsoft.com/office/powerpoint/2010/main" val="2175806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983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0407DA6-E0C7-4F07-9E2D-53813519A5A2}" type="slidenum">
              <a:rPr lang="fr-FR" altLang="fr-FR" smtClean="0">
                <a:latin typeface="Calibri" panose="020F0502020204030204" pitchFamily="34" charset="0"/>
              </a:rPr>
              <a:pPr/>
              <a:t>42</a:t>
            </a:fld>
            <a:endParaRPr lang="fr-FR" altLang="fr-FR">
              <a:latin typeface="Calibri" panose="020F0502020204030204" pitchFamily="34" charset="0"/>
            </a:endParaRPr>
          </a:p>
        </p:txBody>
      </p:sp>
    </p:spTree>
    <p:extLst>
      <p:ext uri="{BB962C8B-B14F-4D97-AF65-F5344CB8AC3E}">
        <p14:creationId xmlns:p14="http://schemas.microsoft.com/office/powerpoint/2010/main" val="3498483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983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0407DA6-E0C7-4F07-9E2D-53813519A5A2}" type="slidenum">
              <a:rPr lang="fr-FR" altLang="fr-FR" smtClean="0">
                <a:latin typeface="Calibri" panose="020F0502020204030204" pitchFamily="34" charset="0"/>
              </a:rPr>
              <a:pPr/>
              <a:t>43</a:t>
            </a:fld>
            <a:endParaRPr lang="fr-FR" altLang="fr-FR">
              <a:latin typeface="Calibri" panose="020F0502020204030204" pitchFamily="34" charset="0"/>
            </a:endParaRPr>
          </a:p>
        </p:txBody>
      </p:sp>
    </p:spTree>
    <p:extLst>
      <p:ext uri="{BB962C8B-B14F-4D97-AF65-F5344CB8AC3E}">
        <p14:creationId xmlns:p14="http://schemas.microsoft.com/office/powerpoint/2010/main" val="1773158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044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85E279D-20D2-4C35-81AF-2F6BE605BB1E}" type="slidenum">
              <a:rPr lang="fr-FR" altLang="fr-FR" smtClean="0">
                <a:latin typeface="Calibri" panose="020F0502020204030204" pitchFamily="34" charset="0"/>
              </a:rPr>
              <a:pPr/>
              <a:t>44</a:t>
            </a:fld>
            <a:endParaRPr lang="fr-FR" altLang="fr-FR">
              <a:latin typeface="Calibri" panose="020F0502020204030204" pitchFamily="34" charset="0"/>
            </a:endParaRPr>
          </a:p>
        </p:txBody>
      </p:sp>
    </p:spTree>
    <p:extLst>
      <p:ext uri="{BB962C8B-B14F-4D97-AF65-F5344CB8AC3E}">
        <p14:creationId xmlns:p14="http://schemas.microsoft.com/office/powerpoint/2010/main" val="136379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endParaRPr lang="fr-FR" dirty="0"/>
          </a:p>
        </p:txBody>
      </p:sp>
      <p:sp>
        <p:nvSpPr>
          <p:cNvPr id="1065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D692D58-F376-4B33-B2CD-E8F66BCA7F02}" type="slidenum">
              <a:rPr lang="fr-FR" altLang="fr-FR" smtClean="0">
                <a:latin typeface="Calibri" panose="020F0502020204030204" pitchFamily="34" charset="0"/>
              </a:rPr>
              <a:pPr/>
              <a:t>45</a:t>
            </a:fld>
            <a:endParaRPr lang="fr-FR" altLang="fr-FR">
              <a:latin typeface="Calibri" panose="020F0502020204030204" pitchFamily="34" charset="0"/>
            </a:endParaRPr>
          </a:p>
        </p:txBody>
      </p:sp>
    </p:spTree>
    <p:extLst>
      <p:ext uri="{BB962C8B-B14F-4D97-AF65-F5344CB8AC3E}">
        <p14:creationId xmlns:p14="http://schemas.microsoft.com/office/powerpoint/2010/main" val="2805519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044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85E279D-20D2-4C35-81AF-2F6BE605BB1E}" type="slidenum">
              <a:rPr lang="fr-FR" altLang="fr-FR" smtClean="0">
                <a:latin typeface="Calibri" panose="020F0502020204030204" pitchFamily="34" charset="0"/>
              </a:rPr>
              <a:pPr/>
              <a:t>46</a:t>
            </a:fld>
            <a:endParaRPr lang="fr-FR" altLang="fr-FR">
              <a:latin typeface="Calibri" panose="020F0502020204030204" pitchFamily="34" charset="0"/>
            </a:endParaRPr>
          </a:p>
        </p:txBody>
      </p:sp>
    </p:spTree>
    <p:extLst>
      <p:ext uri="{BB962C8B-B14F-4D97-AF65-F5344CB8AC3E}">
        <p14:creationId xmlns:p14="http://schemas.microsoft.com/office/powerpoint/2010/main" val="469896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endParaRPr lang="fr-FR" dirty="0"/>
          </a:p>
        </p:txBody>
      </p:sp>
      <p:sp>
        <p:nvSpPr>
          <p:cNvPr id="1065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D692D58-F376-4B33-B2CD-E8F66BCA7F02}" type="slidenum">
              <a:rPr lang="fr-FR" altLang="fr-FR" smtClean="0">
                <a:latin typeface="Calibri" panose="020F0502020204030204" pitchFamily="34" charset="0"/>
              </a:rPr>
              <a:pPr/>
              <a:t>47</a:t>
            </a:fld>
            <a:endParaRPr lang="fr-FR" altLang="fr-FR">
              <a:latin typeface="Calibri" panose="020F0502020204030204" pitchFamily="34" charset="0"/>
            </a:endParaRPr>
          </a:p>
        </p:txBody>
      </p:sp>
    </p:spTree>
    <p:extLst>
      <p:ext uri="{BB962C8B-B14F-4D97-AF65-F5344CB8AC3E}">
        <p14:creationId xmlns:p14="http://schemas.microsoft.com/office/powerpoint/2010/main" val="1558476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84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AEC08EF7-AC88-48DE-A57D-17C65892F65B}" type="slidenum">
              <a:rPr lang="fr-FR" altLang="fr-FR" smtClean="0">
                <a:latin typeface="Calibri" panose="020F0502020204030204" pitchFamily="34" charset="0"/>
              </a:rPr>
              <a:pPr/>
              <a:t>48</a:t>
            </a:fld>
            <a:endParaRPr lang="fr-FR" altLang="fr-FR">
              <a:latin typeface="Calibri" panose="020F0502020204030204" pitchFamily="34" charset="0"/>
            </a:endParaRPr>
          </a:p>
        </p:txBody>
      </p:sp>
    </p:spTree>
    <p:extLst>
      <p:ext uri="{BB962C8B-B14F-4D97-AF65-F5344CB8AC3E}">
        <p14:creationId xmlns:p14="http://schemas.microsoft.com/office/powerpoint/2010/main" val="3067430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53</a:t>
            </a:fld>
            <a:endParaRPr lang="fr-FR"/>
          </a:p>
        </p:txBody>
      </p:sp>
    </p:spTree>
    <p:extLst>
      <p:ext uri="{BB962C8B-B14F-4D97-AF65-F5344CB8AC3E}">
        <p14:creationId xmlns:p14="http://schemas.microsoft.com/office/powerpoint/2010/main" val="3363355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55</a:t>
            </a:fld>
            <a:endParaRPr lang="fr-FR" altLang="fr-FR">
              <a:latin typeface="Calibri" panose="020F0502020204030204" pitchFamily="34" charset="0"/>
            </a:endParaRPr>
          </a:p>
        </p:txBody>
      </p:sp>
    </p:spTree>
    <p:extLst>
      <p:ext uri="{BB962C8B-B14F-4D97-AF65-F5344CB8AC3E}">
        <p14:creationId xmlns:p14="http://schemas.microsoft.com/office/powerpoint/2010/main" val="212742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5</a:t>
            </a:fld>
            <a:endParaRPr lang="fr-FR"/>
          </a:p>
        </p:txBody>
      </p:sp>
    </p:spTree>
    <p:extLst>
      <p:ext uri="{BB962C8B-B14F-4D97-AF65-F5344CB8AC3E}">
        <p14:creationId xmlns:p14="http://schemas.microsoft.com/office/powerpoint/2010/main" val="2698700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56</a:t>
            </a:fld>
            <a:endParaRPr lang="fr-FR" altLang="fr-FR">
              <a:latin typeface="Calibri" panose="020F0502020204030204" pitchFamily="34" charset="0"/>
            </a:endParaRPr>
          </a:p>
        </p:txBody>
      </p:sp>
    </p:spTree>
    <p:extLst>
      <p:ext uri="{BB962C8B-B14F-4D97-AF65-F5344CB8AC3E}">
        <p14:creationId xmlns:p14="http://schemas.microsoft.com/office/powerpoint/2010/main" val="2279572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57</a:t>
            </a:fld>
            <a:endParaRPr lang="fr-FR" altLang="fr-FR">
              <a:latin typeface="Calibri" panose="020F0502020204030204" pitchFamily="34" charset="0"/>
            </a:endParaRPr>
          </a:p>
        </p:txBody>
      </p:sp>
    </p:spTree>
    <p:extLst>
      <p:ext uri="{BB962C8B-B14F-4D97-AF65-F5344CB8AC3E}">
        <p14:creationId xmlns:p14="http://schemas.microsoft.com/office/powerpoint/2010/main" val="453861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58</a:t>
            </a:fld>
            <a:endParaRPr lang="fr-FR" altLang="fr-FR">
              <a:latin typeface="Calibri" panose="020F0502020204030204" pitchFamily="34" charset="0"/>
            </a:endParaRPr>
          </a:p>
        </p:txBody>
      </p:sp>
    </p:spTree>
    <p:extLst>
      <p:ext uri="{BB962C8B-B14F-4D97-AF65-F5344CB8AC3E}">
        <p14:creationId xmlns:p14="http://schemas.microsoft.com/office/powerpoint/2010/main" val="1887503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59</a:t>
            </a:fld>
            <a:endParaRPr lang="fr-FR" altLang="fr-FR">
              <a:latin typeface="Calibri" panose="020F0502020204030204" pitchFamily="34" charset="0"/>
            </a:endParaRPr>
          </a:p>
        </p:txBody>
      </p:sp>
    </p:spTree>
    <p:extLst>
      <p:ext uri="{BB962C8B-B14F-4D97-AF65-F5344CB8AC3E}">
        <p14:creationId xmlns:p14="http://schemas.microsoft.com/office/powerpoint/2010/main" val="3263510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60</a:t>
            </a:fld>
            <a:endParaRPr lang="fr-FR" altLang="fr-FR">
              <a:latin typeface="Calibri" panose="020F0502020204030204" pitchFamily="34" charset="0"/>
            </a:endParaRPr>
          </a:p>
        </p:txBody>
      </p:sp>
    </p:spTree>
    <p:extLst>
      <p:ext uri="{BB962C8B-B14F-4D97-AF65-F5344CB8AC3E}">
        <p14:creationId xmlns:p14="http://schemas.microsoft.com/office/powerpoint/2010/main" val="2765870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61</a:t>
            </a:fld>
            <a:endParaRPr lang="fr-FR" altLang="fr-FR">
              <a:latin typeface="Calibri" panose="020F0502020204030204" pitchFamily="34" charset="0"/>
            </a:endParaRPr>
          </a:p>
        </p:txBody>
      </p:sp>
    </p:spTree>
    <p:extLst>
      <p:ext uri="{BB962C8B-B14F-4D97-AF65-F5344CB8AC3E}">
        <p14:creationId xmlns:p14="http://schemas.microsoft.com/office/powerpoint/2010/main" val="1707450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62</a:t>
            </a:fld>
            <a:endParaRPr lang="fr-FR" altLang="fr-FR">
              <a:latin typeface="Calibri" panose="020F0502020204030204" pitchFamily="34" charset="0"/>
            </a:endParaRPr>
          </a:p>
        </p:txBody>
      </p:sp>
    </p:spTree>
    <p:extLst>
      <p:ext uri="{BB962C8B-B14F-4D97-AF65-F5344CB8AC3E}">
        <p14:creationId xmlns:p14="http://schemas.microsoft.com/office/powerpoint/2010/main" val="1887503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64</a:t>
            </a:fld>
            <a:endParaRPr lang="fr-FR" altLang="fr-FR">
              <a:latin typeface="Calibri" panose="020F0502020204030204" pitchFamily="34" charset="0"/>
            </a:endParaRPr>
          </a:p>
        </p:txBody>
      </p:sp>
    </p:spTree>
    <p:extLst>
      <p:ext uri="{BB962C8B-B14F-4D97-AF65-F5344CB8AC3E}">
        <p14:creationId xmlns:p14="http://schemas.microsoft.com/office/powerpoint/2010/main" val="2904308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0" dirty="0"/>
          </a:p>
          <a:p>
            <a:pPr eaLnBrk="1" hangingPunct="1">
              <a:spcBef>
                <a:spcPct val="0"/>
              </a:spcBef>
            </a:pPr>
            <a:endParaRPr lang="fr-FR" altLang="fr-FR" b="0"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65</a:t>
            </a:fld>
            <a:endParaRPr lang="fr-FR" altLang="fr-FR">
              <a:latin typeface="Calibri" panose="020F0502020204030204" pitchFamily="34" charset="0"/>
            </a:endParaRPr>
          </a:p>
        </p:txBody>
      </p:sp>
    </p:spTree>
    <p:extLst>
      <p:ext uri="{BB962C8B-B14F-4D97-AF65-F5344CB8AC3E}">
        <p14:creationId xmlns:p14="http://schemas.microsoft.com/office/powerpoint/2010/main" val="4001800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0" i="0" baseline="0"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66</a:t>
            </a:fld>
            <a:endParaRPr lang="fr-FR" altLang="fr-FR">
              <a:latin typeface="Calibri" panose="020F0502020204030204" pitchFamily="34" charset="0"/>
            </a:endParaRPr>
          </a:p>
        </p:txBody>
      </p:sp>
    </p:spTree>
    <p:extLst>
      <p:ext uri="{BB962C8B-B14F-4D97-AF65-F5344CB8AC3E}">
        <p14:creationId xmlns:p14="http://schemas.microsoft.com/office/powerpoint/2010/main" val="10875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indent="0">
              <a:buNone/>
            </a:pPr>
            <a:r>
              <a:rPr lang="fr-FR" b="0" i="0" baseline="0" dirty="0"/>
              <a:t>Différence majeure entre la recherche d’information et la veille :</a:t>
            </a:r>
          </a:p>
          <a:p>
            <a:pPr marL="171450" indent="-171450">
              <a:buFont typeface="Arial" panose="020B0604020202020204" pitchFamily="34" charset="0"/>
              <a:buChar char="•"/>
            </a:pPr>
            <a:r>
              <a:rPr lang="fr-FR" b="0" i="0" baseline="0" dirty="0"/>
              <a:t>La recherche d’information consiste à trouver une information déjà publiée ;</a:t>
            </a:r>
          </a:p>
          <a:p>
            <a:pPr marL="171450" indent="-171450">
              <a:buFont typeface="Arial" panose="020B0604020202020204" pitchFamily="34" charset="0"/>
              <a:buChar char="•"/>
            </a:pPr>
            <a:r>
              <a:rPr lang="fr-FR" b="0" i="0" baseline="0" dirty="0"/>
              <a:t>La veille consiste à être alerté de la survenue d’une nouvelle information.</a:t>
            </a:r>
          </a:p>
          <a:p>
            <a:pPr marL="0" indent="0">
              <a:buFont typeface="Arial" panose="020B0604020202020204" pitchFamily="34" charset="0"/>
              <a:buNone/>
            </a:pPr>
            <a:r>
              <a:rPr lang="fr-FR" b="0" i="0" baseline="0" dirty="0"/>
              <a:t>La différence se situe également au niveau de la méthode : </a:t>
            </a:r>
            <a:r>
              <a:rPr lang="fr-FR" b="0" i="1" baseline="0" dirty="0"/>
              <a:t>« à partir du moment où l’on surveille une source spécifique on est en mode cible »,</a:t>
            </a:r>
            <a:r>
              <a:rPr lang="fr-FR" b="0" i="0" baseline="0" dirty="0"/>
              <a:t> Christophe Deschamps, dans son blog « Outils froids », article « Veiller en mode radar ou en mode cible ? » (08/12/2016) =&gt; https://www.outilsfroids.net/2016/12/veiller-en-mode-radar-ou-en-mode-cible/</a:t>
            </a:r>
          </a:p>
          <a:p>
            <a:pPr marL="0" indent="0">
              <a:buFont typeface="Arial" panose="020B0604020202020204" pitchFamily="34" charset="0"/>
              <a:buNone/>
            </a:pPr>
            <a:r>
              <a:rPr lang="fr-FR" b="0" i="0" baseline="0" dirty="0"/>
              <a:t>Dans le même article au sujet de la veille radar : </a:t>
            </a:r>
            <a:r>
              <a:rPr lang="fr-FR" b="0" i="1" baseline="0" dirty="0"/>
              <a:t>« Cette veille est liée aux services qui permettent de créer des alertes par mots-clés sur le web ou sur des sous-parties de celui-ci. L’idée est ici de tenter de voir remonter des contenus thématiques (articles, billets, tweets, </a:t>
            </a:r>
            <a:r>
              <a:rPr lang="fr-FR" b="0" i="1" baseline="0" dirty="0" err="1"/>
              <a:t>posts</a:t>
            </a:r>
            <a:r>
              <a:rPr lang="fr-FR" b="0" i="1" baseline="0" dirty="0"/>
              <a:t> divers, vidéos,…) quelles qu’en soient les sources, l’analyse de la pertinence du contenu venant alors dans un second temps. »</a:t>
            </a:r>
          </a:p>
          <a:p>
            <a:pPr marL="171450" indent="-171450">
              <a:buFont typeface="Arial" panose="020B0604020202020204" pitchFamily="34" charset="0"/>
              <a:buChar char="•"/>
            </a:pPr>
            <a:endParaRPr lang="fr-FR" b="0" i="0" baseline="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6</a:t>
            </a:fld>
            <a:endParaRPr lang="fr-FR"/>
          </a:p>
        </p:txBody>
      </p:sp>
    </p:spTree>
    <p:extLst>
      <p:ext uri="{BB962C8B-B14F-4D97-AF65-F5344CB8AC3E}">
        <p14:creationId xmlns:p14="http://schemas.microsoft.com/office/powerpoint/2010/main" val="1253672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0" i="0" baseline="0"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67</a:t>
            </a:fld>
            <a:endParaRPr lang="fr-FR" altLang="fr-FR">
              <a:latin typeface="Calibri" panose="020F0502020204030204" pitchFamily="34" charset="0"/>
            </a:endParaRPr>
          </a:p>
        </p:txBody>
      </p:sp>
    </p:spTree>
    <p:extLst>
      <p:ext uri="{BB962C8B-B14F-4D97-AF65-F5344CB8AC3E}">
        <p14:creationId xmlns:p14="http://schemas.microsoft.com/office/powerpoint/2010/main" val="1933590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0" i="0" baseline="0"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68</a:t>
            </a:fld>
            <a:endParaRPr lang="fr-FR" altLang="fr-FR">
              <a:latin typeface="Calibri" panose="020F0502020204030204" pitchFamily="34" charset="0"/>
            </a:endParaRPr>
          </a:p>
        </p:txBody>
      </p:sp>
    </p:spTree>
    <p:extLst>
      <p:ext uri="{BB962C8B-B14F-4D97-AF65-F5344CB8AC3E}">
        <p14:creationId xmlns:p14="http://schemas.microsoft.com/office/powerpoint/2010/main" val="3374199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0" i="0" baseline="0" dirty="0"/>
          </a:p>
          <a:p>
            <a:pPr marL="171450" indent="-171450" eaLnBrk="1" hangingPunct="1">
              <a:spcBef>
                <a:spcPct val="0"/>
              </a:spcBef>
              <a:buFontTx/>
              <a:buChar char="-"/>
            </a:pPr>
            <a:endParaRPr lang="fr-FR" altLang="fr-FR" b="0" i="0" baseline="0"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69</a:t>
            </a:fld>
            <a:endParaRPr lang="fr-FR" altLang="fr-FR">
              <a:latin typeface="Calibri" panose="020F0502020204030204" pitchFamily="34" charset="0"/>
            </a:endParaRPr>
          </a:p>
        </p:txBody>
      </p:sp>
    </p:spTree>
    <p:extLst>
      <p:ext uri="{BB962C8B-B14F-4D97-AF65-F5344CB8AC3E}">
        <p14:creationId xmlns:p14="http://schemas.microsoft.com/office/powerpoint/2010/main" val="4179238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0" dirty="0"/>
          </a:p>
          <a:p>
            <a:pPr eaLnBrk="1" hangingPunct="1">
              <a:spcBef>
                <a:spcPct val="0"/>
              </a:spcBef>
            </a:pPr>
            <a:endParaRPr lang="fr-FR" altLang="fr-FR" b="0"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70</a:t>
            </a:fld>
            <a:endParaRPr lang="fr-FR" altLang="fr-FR">
              <a:latin typeface="Calibri" panose="020F0502020204030204" pitchFamily="34" charset="0"/>
            </a:endParaRPr>
          </a:p>
        </p:txBody>
      </p:sp>
    </p:spTree>
    <p:extLst>
      <p:ext uri="{BB962C8B-B14F-4D97-AF65-F5344CB8AC3E}">
        <p14:creationId xmlns:p14="http://schemas.microsoft.com/office/powerpoint/2010/main" val="3143915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5BBFDB12-5B94-4F93-B7D9-EA187D01306C}" type="slidenum">
              <a:rPr lang="fr-FR" altLang="fr-FR" smtClean="0">
                <a:latin typeface="Calibri" panose="020F0502020204030204" pitchFamily="34" charset="0"/>
              </a:rPr>
              <a:pPr/>
              <a:t>73</a:t>
            </a:fld>
            <a:endParaRPr lang="fr-FR" altLang="fr-FR">
              <a:latin typeface="Calibri" panose="020F0502020204030204" pitchFamily="34" charset="0"/>
            </a:endParaRPr>
          </a:p>
        </p:txBody>
      </p:sp>
    </p:spTree>
    <p:extLst>
      <p:ext uri="{BB962C8B-B14F-4D97-AF65-F5344CB8AC3E}">
        <p14:creationId xmlns:p14="http://schemas.microsoft.com/office/powerpoint/2010/main" val="433039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3073345-89AC-4B74-9F2A-13B1AFE5942E}" type="slidenum">
              <a:rPr lang="fr-FR" altLang="fr-FR" smtClean="0">
                <a:latin typeface="Calibri" panose="020F0502020204030204" pitchFamily="34" charset="0"/>
              </a:rPr>
              <a:pPr/>
              <a:t>74</a:t>
            </a:fld>
            <a:endParaRPr lang="fr-FR" altLang="fr-FR">
              <a:latin typeface="Calibri" panose="020F0502020204030204" pitchFamily="34" charset="0"/>
            </a:endParaRPr>
          </a:p>
        </p:txBody>
      </p:sp>
    </p:spTree>
    <p:extLst>
      <p:ext uri="{BB962C8B-B14F-4D97-AF65-F5344CB8AC3E}">
        <p14:creationId xmlns:p14="http://schemas.microsoft.com/office/powerpoint/2010/main" val="2727042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75</a:t>
            </a:fld>
            <a:endParaRPr lang="fr-FR" altLang="fr-FR">
              <a:latin typeface="Calibri" panose="020F0502020204030204" pitchFamily="34" charset="0"/>
            </a:endParaRPr>
          </a:p>
        </p:txBody>
      </p:sp>
    </p:spTree>
    <p:extLst>
      <p:ext uri="{BB962C8B-B14F-4D97-AF65-F5344CB8AC3E}">
        <p14:creationId xmlns:p14="http://schemas.microsoft.com/office/powerpoint/2010/main" val="2440801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76</a:t>
            </a:fld>
            <a:endParaRPr lang="fr-FR" altLang="fr-FR">
              <a:latin typeface="Calibri" panose="020F0502020204030204" pitchFamily="34" charset="0"/>
            </a:endParaRPr>
          </a:p>
        </p:txBody>
      </p:sp>
    </p:spTree>
    <p:extLst>
      <p:ext uri="{BB962C8B-B14F-4D97-AF65-F5344CB8AC3E}">
        <p14:creationId xmlns:p14="http://schemas.microsoft.com/office/powerpoint/2010/main" val="296470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77</a:t>
            </a:fld>
            <a:endParaRPr lang="fr-FR" altLang="fr-FR">
              <a:latin typeface="Calibri" panose="020F0502020204030204" pitchFamily="34" charset="0"/>
            </a:endParaRPr>
          </a:p>
        </p:txBody>
      </p:sp>
    </p:spTree>
    <p:extLst>
      <p:ext uri="{BB962C8B-B14F-4D97-AF65-F5344CB8AC3E}">
        <p14:creationId xmlns:p14="http://schemas.microsoft.com/office/powerpoint/2010/main" val="867365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79</a:t>
            </a:fld>
            <a:endParaRPr lang="fr-FR" altLang="fr-FR">
              <a:latin typeface="Calibri" panose="020F0502020204030204" pitchFamily="34" charset="0"/>
            </a:endParaRPr>
          </a:p>
        </p:txBody>
      </p:sp>
    </p:spTree>
    <p:extLst>
      <p:ext uri="{BB962C8B-B14F-4D97-AF65-F5344CB8AC3E}">
        <p14:creationId xmlns:p14="http://schemas.microsoft.com/office/powerpoint/2010/main" val="2386433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b="1"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a:t>
            </a:fld>
            <a:endParaRPr lang="fr-FR"/>
          </a:p>
        </p:txBody>
      </p:sp>
    </p:spTree>
    <p:extLst>
      <p:ext uri="{BB962C8B-B14F-4D97-AF65-F5344CB8AC3E}">
        <p14:creationId xmlns:p14="http://schemas.microsoft.com/office/powerpoint/2010/main" val="39070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80</a:t>
            </a:fld>
            <a:endParaRPr lang="fr-FR"/>
          </a:p>
        </p:txBody>
      </p:sp>
    </p:spTree>
    <p:extLst>
      <p:ext uri="{BB962C8B-B14F-4D97-AF65-F5344CB8AC3E}">
        <p14:creationId xmlns:p14="http://schemas.microsoft.com/office/powerpoint/2010/main" val="1951274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81</a:t>
            </a:fld>
            <a:endParaRPr lang="fr-FR"/>
          </a:p>
        </p:txBody>
      </p:sp>
    </p:spTree>
    <p:extLst>
      <p:ext uri="{BB962C8B-B14F-4D97-AF65-F5344CB8AC3E}">
        <p14:creationId xmlns:p14="http://schemas.microsoft.com/office/powerpoint/2010/main" val="1268471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82</a:t>
            </a:fld>
            <a:endParaRPr lang="fr-FR"/>
          </a:p>
        </p:txBody>
      </p:sp>
    </p:spTree>
    <p:extLst>
      <p:ext uri="{BB962C8B-B14F-4D97-AF65-F5344CB8AC3E}">
        <p14:creationId xmlns:p14="http://schemas.microsoft.com/office/powerpoint/2010/main" val="41418465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788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0F72ADC-2B8E-4B88-8173-88D83784E526}" type="slidenum">
              <a:rPr lang="fr-FR" altLang="fr-FR" smtClean="0">
                <a:latin typeface="Calibri" panose="020F0502020204030204" pitchFamily="34" charset="0"/>
              </a:rPr>
              <a:pPr/>
              <a:t>83</a:t>
            </a:fld>
            <a:endParaRPr lang="fr-FR" altLang="fr-FR">
              <a:latin typeface="Calibri" panose="020F0502020204030204" pitchFamily="34" charset="0"/>
            </a:endParaRPr>
          </a:p>
        </p:txBody>
      </p:sp>
    </p:spTree>
    <p:extLst>
      <p:ext uri="{BB962C8B-B14F-4D97-AF65-F5344CB8AC3E}">
        <p14:creationId xmlns:p14="http://schemas.microsoft.com/office/powerpoint/2010/main" val="3277606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84</a:t>
            </a:fld>
            <a:endParaRPr lang="fr-FR"/>
          </a:p>
        </p:txBody>
      </p:sp>
    </p:spTree>
    <p:extLst>
      <p:ext uri="{BB962C8B-B14F-4D97-AF65-F5344CB8AC3E}">
        <p14:creationId xmlns:p14="http://schemas.microsoft.com/office/powerpoint/2010/main" val="6056832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85</a:t>
            </a:fld>
            <a:endParaRPr lang="fr-FR"/>
          </a:p>
        </p:txBody>
      </p:sp>
    </p:spTree>
    <p:extLst>
      <p:ext uri="{BB962C8B-B14F-4D97-AF65-F5344CB8AC3E}">
        <p14:creationId xmlns:p14="http://schemas.microsoft.com/office/powerpoint/2010/main" val="2775163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1018D925-1F28-4FD6-BD4F-C7AC2B7A0090}" type="slidenum">
              <a:rPr lang="fr-FR" smtClean="0"/>
              <a:pPr>
                <a:defRPr/>
              </a:pPr>
              <a:t>86</a:t>
            </a:fld>
            <a:endParaRPr lang="fr-FR"/>
          </a:p>
        </p:txBody>
      </p:sp>
    </p:spTree>
    <p:extLst>
      <p:ext uri="{BB962C8B-B14F-4D97-AF65-F5344CB8AC3E}">
        <p14:creationId xmlns:p14="http://schemas.microsoft.com/office/powerpoint/2010/main" val="1750825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8087AF3D-2EFD-4E29-811B-0D1CCE28FED8}" type="slidenum">
              <a:rPr lang="fr-FR" smtClean="0"/>
              <a:pPr>
                <a:defRPr/>
              </a:pPr>
              <a:t>87</a:t>
            </a:fld>
            <a:endParaRPr lang="fr-FR"/>
          </a:p>
        </p:txBody>
      </p:sp>
    </p:spTree>
    <p:extLst>
      <p:ext uri="{BB962C8B-B14F-4D97-AF65-F5344CB8AC3E}">
        <p14:creationId xmlns:p14="http://schemas.microsoft.com/office/powerpoint/2010/main" val="66760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65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6EF9C34-67AE-45EB-9C2A-909DAF0E2101}" type="slidenum">
              <a:rPr lang="fr-FR" altLang="fr-FR" smtClean="0">
                <a:latin typeface="Calibri" panose="020F0502020204030204" pitchFamily="34" charset="0"/>
              </a:rPr>
              <a:pPr/>
              <a:t>88</a:t>
            </a:fld>
            <a:endParaRPr lang="fr-FR" altLang="fr-FR">
              <a:latin typeface="Calibri" panose="020F0502020204030204" pitchFamily="34" charset="0"/>
            </a:endParaRPr>
          </a:p>
        </p:txBody>
      </p:sp>
    </p:spTree>
    <p:extLst>
      <p:ext uri="{BB962C8B-B14F-4D97-AF65-F5344CB8AC3E}">
        <p14:creationId xmlns:p14="http://schemas.microsoft.com/office/powerpoint/2010/main" val="3156663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r>
              <a:rPr lang="fr-FR" b="0" dirty="0"/>
              <a:t>La barre d’outils est composée de gauche à droite :</a:t>
            </a:r>
          </a:p>
          <a:p>
            <a:pPr marL="228600" indent="-228600">
              <a:buFont typeface="+mj-lt"/>
              <a:buAutoNum type="arabicPeriod"/>
            </a:pPr>
            <a:r>
              <a:rPr lang="fr-FR" b="0" dirty="0"/>
              <a:t>Une zone de suggestion de flux ;</a:t>
            </a:r>
          </a:p>
          <a:p>
            <a:pPr marL="228600" indent="-228600">
              <a:buFont typeface="+mj-lt"/>
              <a:buAutoNum type="arabicPeriod"/>
            </a:pPr>
            <a:r>
              <a:rPr lang="fr-FR" b="0" dirty="0"/>
              <a:t>Le nom du flux actif (ou de tout élément de l’arborescence ;</a:t>
            </a:r>
          </a:p>
          <a:p>
            <a:pPr marL="228600" indent="-228600">
              <a:buFont typeface="+mj-lt"/>
              <a:buAutoNum type="arabicPeriod"/>
            </a:pPr>
            <a:r>
              <a:rPr lang="fr-FR" b="0" dirty="0"/>
              <a:t>Les éléments de la barre d’outils comme </a:t>
            </a:r>
          </a:p>
          <a:p>
            <a:pPr marL="685800" lvl="1" indent="-228600">
              <a:buFont typeface="+mj-lt"/>
              <a:buAutoNum type="arabicPeriod"/>
            </a:pPr>
            <a:r>
              <a:rPr lang="fr-FR" b="0" dirty="0"/>
              <a:t>les aides visuelles (marquage comme lu …, automatique après 30 jours calculés à partir de la date de réception ),</a:t>
            </a:r>
          </a:p>
          <a:p>
            <a:pPr marL="685800" lvl="1" indent="-228600">
              <a:buFont typeface="+mj-lt"/>
              <a:buAutoNum type="arabicPeriod"/>
            </a:pPr>
            <a:r>
              <a:rPr lang="fr-FR" b="0" dirty="0"/>
              <a:t>les aides au parcours des articles,</a:t>
            </a:r>
          </a:p>
          <a:p>
            <a:pPr marL="685800" lvl="1" indent="-228600">
              <a:buFont typeface="+mj-lt"/>
              <a:buAutoNum type="arabicPeriod"/>
            </a:pPr>
            <a:r>
              <a:rPr lang="fr-FR" b="0" dirty="0"/>
              <a:t>Le rafraichissement du flux,</a:t>
            </a:r>
          </a:p>
          <a:p>
            <a:pPr marL="685800" lvl="1" indent="-228600">
              <a:buFont typeface="+mj-lt"/>
              <a:buAutoNum type="arabicPeriod"/>
            </a:pPr>
            <a:r>
              <a:rPr lang="fr-FR" b="0" dirty="0"/>
              <a:t>Les options de lecture,</a:t>
            </a:r>
          </a:p>
          <a:p>
            <a:pPr marL="685800" lvl="1" indent="-228600">
              <a:buFont typeface="+mj-lt"/>
              <a:buAutoNum type="arabicPeriod"/>
            </a:pPr>
            <a:r>
              <a:rPr lang="fr-FR" b="0" dirty="0"/>
              <a:t>Les notifications,</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FR" b="0" dirty="0"/>
              <a:t>Les préférences.</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fr-FR" b="0" dirty="0"/>
          </a:p>
          <a:p>
            <a:pPr marL="457200" marR="0" lvl="1" indent="0" algn="l" defTabSz="914400" rtl="0" eaLnBrk="0" fontAlgn="base" latinLnBrk="0" hangingPunct="0">
              <a:lnSpc>
                <a:spcPct val="100000"/>
              </a:lnSpc>
              <a:spcBef>
                <a:spcPct val="30000"/>
              </a:spcBef>
              <a:spcAft>
                <a:spcPct val="0"/>
              </a:spcAft>
              <a:buClrTx/>
              <a:buSzTx/>
              <a:buFont typeface="+mj-lt"/>
              <a:buNone/>
              <a:tabLst/>
              <a:defRPr/>
            </a:pPr>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89</a:t>
            </a:fld>
            <a:endParaRPr lang="fr-FR"/>
          </a:p>
        </p:txBody>
      </p:sp>
    </p:spTree>
    <p:extLst>
      <p:ext uri="{BB962C8B-B14F-4D97-AF65-F5344CB8AC3E}">
        <p14:creationId xmlns:p14="http://schemas.microsoft.com/office/powerpoint/2010/main" val="25093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b="1"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11</a:t>
            </a:fld>
            <a:endParaRPr lang="fr-FR"/>
          </a:p>
        </p:txBody>
      </p:sp>
    </p:spTree>
    <p:extLst>
      <p:ext uri="{BB962C8B-B14F-4D97-AF65-F5344CB8AC3E}">
        <p14:creationId xmlns:p14="http://schemas.microsoft.com/office/powerpoint/2010/main" val="10783539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0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4B581217-0FE1-4373-A256-6EBAEEE8186A}" type="slidenum">
              <a:rPr lang="fr-FR" altLang="fr-FR" smtClean="0">
                <a:latin typeface="Calibri" panose="020F0502020204030204" pitchFamily="34" charset="0"/>
              </a:rPr>
              <a:pPr/>
              <a:t>90</a:t>
            </a:fld>
            <a:endParaRPr lang="fr-FR" altLang="fr-FR">
              <a:latin typeface="Calibri" panose="020F0502020204030204" pitchFamily="34" charset="0"/>
            </a:endParaRPr>
          </a:p>
        </p:txBody>
      </p:sp>
    </p:spTree>
    <p:extLst>
      <p:ext uri="{BB962C8B-B14F-4D97-AF65-F5344CB8AC3E}">
        <p14:creationId xmlns:p14="http://schemas.microsoft.com/office/powerpoint/2010/main" val="30006615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91</a:t>
            </a:fld>
            <a:endParaRPr lang="fr-FR"/>
          </a:p>
        </p:txBody>
      </p:sp>
    </p:spTree>
    <p:extLst>
      <p:ext uri="{BB962C8B-B14F-4D97-AF65-F5344CB8AC3E}">
        <p14:creationId xmlns:p14="http://schemas.microsoft.com/office/powerpoint/2010/main" val="168606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92</a:t>
            </a:fld>
            <a:endParaRPr lang="fr-FR"/>
          </a:p>
        </p:txBody>
      </p:sp>
    </p:spTree>
    <p:extLst>
      <p:ext uri="{BB962C8B-B14F-4D97-AF65-F5344CB8AC3E}">
        <p14:creationId xmlns:p14="http://schemas.microsoft.com/office/powerpoint/2010/main" val="28282858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a:t>Gestion des abonnements :</a:t>
            </a:r>
          </a:p>
          <a:p>
            <a:pPr marL="228600" indent="-228600">
              <a:buFont typeface="+mj-lt"/>
              <a:buAutoNum type="arabicPeriod"/>
            </a:pPr>
            <a:r>
              <a:rPr lang="fr-FR" altLang="fr-FR" dirty="0"/>
              <a:t>Vue globale de la fenêtre ;</a:t>
            </a:r>
          </a:p>
          <a:p>
            <a:pPr marL="228600" indent="-228600">
              <a:buFont typeface="+mj-lt"/>
              <a:buAutoNum type="arabicPeriod"/>
            </a:pPr>
            <a:r>
              <a:rPr lang="fr-FR" altLang="fr-FR" dirty="0"/>
              <a:t>Manipulation de l’affichage des abonnements :</a:t>
            </a:r>
          </a:p>
          <a:p>
            <a:pPr marL="685800" lvl="1" indent="-228600">
              <a:buFont typeface="+mj-lt"/>
              <a:buAutoNum type="arabicPeriod"/>
            </a:pPr>
            <a:r>
              <a:rPr lang="fr-FR" altLang="fr-FR" dirty="0"/>
              <a:t>Champs de recherche  dans les abonnements (titre et/ou url) ;</a:t>
            </a:r>
          </a:p>
          <a:p>
            <a:pPr marL="685800" lvl="1" indent="-228600">
              <a:buFont typeface="+mj-lt"/>
              <a:buAutoNum type="arabicPeriod"/>
            </a:pPr>
            <a:r>
              <a:rPr lang="fr-FR" altLang="fr-FR" dirty="0"/>
              <a:t>Périmètre de recherche dans les dossiers ;</a:t>
            </a:r>
          </a:p>
          <a:p>
            <a:pPr marL="685800" lvl="1" indent="-228600">
              <a:buFont typeface="+mj-lt"/>
              <a:buAutoNum type="arabicPeriod"/>
            </a:pPr>
            <a:r>
              <a:rPr lang="fr-FR" altLang="fr-FR" dirty="0"/>
              <a:t>Nombre maximal d’abonnements affichés ;</a:t>
            </a:r>
          </a:p>
          <a:p>
            <a:pPr marL="685800" lvl="1" indent="-228600">
              <a:buFont typeface="+mj-lt"/>
              <a:buAutoNum type="arabicPeriod"/>
            </a:pPr>
            <a:r>
              <a:rPr lang="fr-FR" altLang="fr-FR" dirty="0"/>
              <a:t>Comportement d’affichage des </a:t>
            </a:r>
            <a:r>
              <a:rPr lang="fr-FR" altLang="fr-FR" dirty="0" err="1"/>
              <a:t>urls</a:t>
            </a:r>
            <a:r>
              <a:rPr lang="fr-FR" altLang="fr-FR" dirty="0"/>
              <a:t> ;</a:t>
            </a:r>
          </a:p>
          <a:p>
            <a:pPr marL="685800" lvl="1" indent="-228600">
              <a:buFont typeface="+mj-lt"/>
              <a:buAutoNum type="arabicPeriod"/>
            </a:pPr>
            <a:r>
              <a:rPr lang="fr-FR" altLang="fr-FR" dirty="0"/>
              <a:t>Critères d’affichage : tous, désactivés, filtrés, problématiques.</a:t>
            </a:r>
          </a:p>
          <a:p>
            <a:pPr marL="228600" lvl="0" indent="-228600">
              <a:buFont typeface="+mj-lt"/>
              <a:buAutoNum type="arabicPeriod"/>
            </a:pPr>
            <a:r>
              <a:rPr lang="fr-FR" altLang="fr-FR" dirty="0"/>
              <a:t>Jauge du nombre d’abonnements et lien pour changer de plan ;</a:t>
            </a:r>
          </a:p>
          <a:p>
            <a:pPr marL="228600" lvl="0" indent="-228600">
              <a:buFont typeface="+mj-lt"/>
              <a:buAutoNum type="arabicPeriod"/>
            </a:pPr>
            <a:r>
              <a:rPr lang="fr-FR" altLang="fr-FR" dirty="0"/>
              <a:t>Sélection groupée de flux ;</a:t>
            </a:r>
          </a:p>
          <a:p>
            <a:pPr marL="228600" lvl="0" indent="-228600">
              <a:buFont typeface="+mj-lt"/>
              <a:buAutoNum type="arabicPeriod"/>
            </a:pPr>
            <a:r>
              <a:rPr lang="fr-FR" altLang="fr-FR" dirty="0"/>
              <a:t>Informations sur la santé du flux selon 3 niveaux :</a:t>
            </a:r>
          </a:p>
          <a:p>
            <a:pPr marL="685800" lvl="1" indent="-228600">
              <a:buFont typeface="+mj-lt"/>
              <a:buAutoNum type="arabicPeriod"/>
            </a:pPr>
            <a:r>
              <a:rPr lang="fr-FR" altLang="fr-FR" dirty="0"/>
              <a:t>Sain ;</a:t>
            </a:r>
          </a:p>
          <a:p>
            <a:pPr marL="685800" lvl="1" indent="-228600">
              <a:buFont typeface="+mj-lt"/>
              <a:buAutoNum type="arabicPeriod"/>
            </a:pPr>
            <a:r>
              <a:rPr lang="fr-FR" altLang="fr-FR" dirty="0"/>
              <a:t>Dernier article publié antérieur à 1 mois ;</a:t>
            </a:r>
          </a:p>
          <a:p>
            <a:pPr marL="685800" lvl="1" indent="-228600">
              <a:buFont typeface="+mj-lt"/>
              <a:buAutoNum type="arabicPeriod"/>
            </a:pPr>
            <a:r>
              <a:rPr lang="fr-FR" altLang="fr-FR" dirty="0"/>
              <a:t>Détection d’un problème sur le flux.</a:t>
            </a:r>
          </a:p>
          <a:p>
            <a:pPr marL="228600" lvl="0" indent="-228600">
              <a:buFont typeface="+mj-lt"/>
              <a:buAutoNum type="arabicPeriod"/>
            </a:pPr>
            <a:r>
              <a:rPr lang="fr-FR" altLang="fr-FR" dirty="0"/>
              <a:t>Intervalle d’actualisation du flux :</a:t>
            </a:r>
          </a:p>
          <a:p>
            <a:pPr marL="685800" lvl="1" indent="-228600">
              <a:buFont typeface="+mj-lt"/>
              <a:buAutoNum type="arabicPeriod"/>
            </a:pPr>
            <a:r>
              <a:rPr lang="fr-FR" altLang="fr-FR" dirty="0"/>
              <a:t>Affichage de cet intervalle ;</a:t>
            </a:r>
          </a:p>
          <a:p>
            <a:pPr marL="685800" lvl="1" indent="-228600">
              <a:buFont typeface="+mj-lt"/>
              <a:buAutoNum type="arabicPeriod"/>
            </a:pPr>
            <a:r>
              <a:rPr lang="fr-FR" altLang="fr-FR" dirty="0"/>
              <a:t>Possibilité de l’accélérer selon des intervalles de 10 mn ;</a:t>
            </a:r>
          </a:p>
          <a:p>
            <a:pPr marL="685800" lvl="1" indent="-228600">
              <a:buFont typeface="+mj-lt"/>
              <a:buAutoNum type="arabicPeriod"/>
            </a:pPr>
            <a:r>
              <a:rPr lang="fr-FR" altLang="fr-FR" dirty="0"/>
              <a:t>Notification quand l’abonnement est déjà accéléré par d’autres utilisateurs ;</a:t>
            </a:r>
          </a:p>
          <a:p>
            <a:pPr marL="685800" lvl="1" indent="-228600">
              <a:buFont typeface="+mj-lt"/>
              <a:buAutoNum type="arabicPeriod"/>
            </a:pPr>
            <a:r>
              <a:rPr lang="fr-FR" altLang="fr-FR" dirty="0"/>
              <a:t>Possibilité d’annuler une accélération.</a:t>
            </a:r>
          </a:p>
          <a:p>
            <a:pPr marL="228600" lvl="0" indent="-228600">
              <a:buFont typeface="+mj-lt"/>
              <a:buAutoNum type="arabicPeriod"/>
            </a:pPr>
            <a:r>
              <a:rPr lang="fr-FR" altLang="fr-FR" dirty="0"/>
              <a:t>Intérêt : pourcentage d’articles lus par rapport aux articles d’un abonnement publiés le mois en cours ;</a:t>
            </a:r>
          </a:p>
          <a:p>
            <a:pPr marL="228600" lvl="0" indent="-228600">
              <a:buFont typeface="+mj-lt"/>
              <a:buAutoNum type="arabicPeriod"/>
            </a:pPr>
            <a:r>
              <a:rPr lang="fr-FR" altLang="fr-FR" dirty="0"/>
              <a:t>Barre d’icônes :</a:t>
            </a:r>
          </a:p>
          <a:p>
            <a:pPr marL="685800" lvl="1" indent="-228600">
              <a:buFont typeface="+mj-lt"/>
              <a:buAutoNum type="arabicPeriod"/>
            </a:pPr>
            <a:r>
              <a:rPr lang="fr-FR" altLang="fr-FR" dirty="0"/>
              <a:t>Modifier le titre ;</a:t>
            </a:r>
          </a:p>
          <a:p>
            <a:pPr marL="685800" lvl="1" indent="-228600">
              <a:buFont typeface="+mj-lt"/>
              <a:buAutoNum type="arabicPeriod"/>
            </a:pPr>
            <a:r>
              <a:rPr lang="fr-FR" altLang="fr-FR" dirty="0"/>
              <a:t>Créer une règle ;</a:t>
            </a:r>
          </a:p>
          <a:p>
            <a:pPr marL="685800" lvl="1" indent="-228600">
              <a:buFont typeface="+mj-lt"/>
              <a:buAutoNum type="arabicPeriod"/>
            </a:pPr>
            <a:r>
              <a:rPr lang="fr-FR" altLang="fr-FR" dirty="0"/>
              <a:t>Filtrer le flux ;</a:t>
            </a:r>
          </a:p>
          <a:p>
            <a:pPr marL="685800" lvl="1" indent="-228600">
              <a:buFont typeface="+mj-lt"/>
              <a:buAutoNum type="arabicPeriod"/>
            </a:pPr>
            <a:r>
              <a:rPr lang="fr-FR" altLang="fr-FR" dirty="0"/>
              <a:t>Résilier l’abonnement.</a:t>
            </a:r>
          </a:p>
          <a:p>
            <a:pPr marL="685800" lvl="1" indent="-228600">
              <a:buFont typeface="+mj-lt"/>
              <a:buAutoNum type="arabicPeriod"/>
            </a:pPr>
            <a:endParaRPr lang="fr-FR" altLang="fr-FR" dirty="0"/>
          </a:p>
          <a:p>
            <a:pPr marL="228600" indent="-228600">
              <a:buFont typeface="+mj-lt"/>
              <a:buAutoNum type="arabicPeriod"/>
            </a:pPr>
            <a:endParaRPr lang="fr-FR" altLang="fr-FR" dirty="0"/>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93</a:t>
            </a:fld>
            <a:endParaRPr lang="fr-FR" altLang="fr-FR">
              <a:latin typeface="Calibri" panose="020F0502020204030204" pitchFamily="34" charset="0"/>
            </a:endParaRPr>
          </a:p>
        </p:txBody>
      </p:sp>
    </p:spTree>
    <p:extLst>
      <p:ext uri="{BB962C8B-B14F-4D97-AF65-F5344CB8AC3E}">
        <p14:creationId xmlns:p14="http://schemas.microsoft.com/office/powerpoint/2010/main" val="32709042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Roboto Condensed" panose="02000000000000000000" pitchFamily="2" charset="0"/>
                <a:ea typeface="Roboto Condensed" panose="02000000000000000000" pitchFamily="2" charset="0"/>
                <a:cs typeface="Roboto Condensed" panose="02000000000000000000" pitchFamily="2" charset="0"/>
              </a:rPr>
              <a:t>Un flux RSS « sortant » peut convoyer vers l’extérieur tous les articles reçus dans un dossier ou associés à un tag. Une solution très utile lors de la mise en place d’une solution de curation.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fr-FR" altLang="fr-FR" dirty="0"/>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94</a:t>
            </a:fld>
            <a:endParaRPr lang="fr-FR" altLang="fr-FR">
              <a:latin typeface="Calibri" panose="020F0502020204030204" pitchFamily="34" charset="0"/>
            </a:endParaRPr>
          </a:p>
        </p:txBody>
      </p:sp>
    </p:spTree>
    <p:extLst>
      <p:ext uri="{BB962C8B-B14F-4D97-AF65-F5344CB8AC3E}">
        <p14:creationId xmlns:p14="http://schemas.microsoft.com/office/powerpoint/2010/main" val="41269952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96</a:t>
            </a:fld>
            <a:endParaRPr lang="fr-FR"/>
          </a:p>
        </p:txBody>
      </p:sp>
    </p:spTree>
    <p:extLst>
      <p:ext uri="{BB962C8B-B14F-4D97-AF65-F5344CB8AC3E}">
        <p14:creationId xmlns:p14="http://schemas.microsoft.com/office/powerpoint/2010/main" val="11211661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97</a:t>
            </a:fld>
            <a:endParaRPr lang="fr-FR" altLang="fr-FR">
              <a:latin typeface="Calibri" panose="020F0502020204030204" pitchFamily="34" charset="0"/>
            </a:endParaRPr>
          </a:p>
        </p:txBody>
      </p:sp>
    </p:spTree>
    <p:extLst>
      <p:ext uri="{BB962C8B-B14F-4D97-AF65-F5344CB8AC3E}">
        <p14:creationId xmlns:p14="http://schemas.microsoft.com/office/powerpoint/2010/main" val="413556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45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0EBE2DA-7806-4C4A-B58C-87A25A9AC396}" type="slidenum">
              <a:rPr lang="fr-FR" altLang="fr-FR" smtClean="0">
                <a:latin typeface="Calibri" panose="020F0502020204030204" pitchFamily="34" charset="0"/>
              </a:rPr>
              <a:pPr/>
              <a:t>98</a:t>
            </a:fld>
            <a:endParaRPr lang="fr-FR" altLang="fr-FR">
              <a:latin typeface="Calibri" panose="020F0502020204030204" pitchFamily="34" charset="0"/>
            </a:endParaRPr>
          </a:p>
        </p:txBody>
      </p:sp>
    </p:spTree>
    <p:extLst>
      <p:ext uri="{BB962C8B-B14F-4D97-AF65-F5344CB8AC3E}">
        <p14:creationId xmlns:p14="http://schemas.microsoft.com/office/powerpoint/2010/main" val="1746538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47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8286E131-14B1-4C47-8001-8392FD329987}" type="slidenum">
              <a:rPr lang="fr-FR" altLang="fr-FR" smtClean="0">
                <a:latin typeface="Calibri" panose="020F0502020204030204" pitchFamily="34" charset="0"/>
              </a:rPr>
              <a:pPr/>
              <a:t>102</a:t>
            </a:fld>
            <a:endParaRPr lang="fr-FR" altLang="fr-FR">
              <a:latin typeface="Calibri" panose="020F0502020204030204" pitchFamily="34" charset="0"/>
            </a:endParaRPr>
          </a:p>
        </p:txBody>
      </p:sp>
    </p:spTree>
    <p:extLst>
      <p:ext uri="{BB962C8B-B14F-4D97-AF65-F5344CB8AC3E}">
        <p14:creationId xmlns:p14="http://schemas.microsoft.com/office/powerpoint/2010/main" val="9643429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Font typeface="+mj-lt"/>
              <a:buAutoNum type="arabicPeriod"/>
            </a:pPr>
            <a:r>
              <a:rPr lang="fr-FR" b="0" dirty="0"/>
              <a:t>En quoi consiste un « paquet » ?</a:t>
            </a:r>
            <a:br>
              <a:rPr lang="fr-FR" b="0" dirty="0"/>
            </a:br>
            <a:r>
              <a:rPr lang="fr-FR" b="0" dirty="0"/>
              <a:t>C’est un dossier de flux (de 1 à n fils) que l’utilisateur souhaite partager avec la communauté des utilisateurs </a:t>
            </a:r>
            <a:r>
              <a:rPr lang="fr-FR" b="0" dirty="0" err="1"/>
              <a:t>Inoreader</a:t>
            </a:r>
            <a:r>
              <a:rPr lang="fr-FR" b="0" dirty="0"/>
              <a:t>.</a:t>
            </a:r>
          </a:p>
          <a:p>
            <a:pPr marL="228600" indent="-228600">
              <a:buFont typeface="+mj-lt"/>
              <a:buAutoNum type="arabicPeriod"/>
            </a:pPr>
            <a:r>
              <a:rPr lang="fr-FR" b="0" dirty="0"/>
              <a:t>Quels sont les plans permettant d’utiliser cette fonctionnalité ?</a:t>
            </a:r>
            <a:br>
              <a:rPr lang="fr-FR" b="0" dirty="0"/>
            </a:br>
            <a:r>
              <a:rPr lang="fr-FR" b="0" dirty="0"/>
              <a:t>Tous, y compris le plan gratuit. </a:t>
            </a:r>
          </a:p>
          <a:p>
            <a:pPr marL="228600" indent="-228600">
              <a:buFont typeface="+mj-lt"/>
              <a:buAutoNum type="arabicPeriod"/>
            </a:pPr>
            <a:r>
              <a:rPr lang="fr-FR" b="0" dirty="0"/>
              <a:t>Quelles sont les conditions de visibilité d’un paquet ?</a:t>
            </a:r>
            <a:br>
              <a:rPr lang="fr-FR" b="0" dirty="0"/>
            </a:br>
            <a:r>
              <a:rPr lang="fr-FR" b="0" dirty="0"/>
              <a:t>Il faut que l’utilisateur l’ayant créé ait activé les fonctionnalités sociales pour que le(s) paquet(s) fasse partie de son profil « public » et soit donc visible.</a:t>
            </a:r>
          </a:p>
          <a:p>
            <a:pPr marL="228600" indent="-228600">
              <a:buFont typeface="+mj-lt"/>
              <a:buAutoNum type="arabicPeriod"/>
            </a:pPr>
            <a:r>
              <a:rPr lang="fr-FR" b="0" dirty="0"/>
              <a:t>Quelles sont les options mises à disposition du créateur d’un paquet ?</a:t>
            </a:r>
          </a:p>
          <a:p>
            <a:pPr marL="685800" lvl="1" indent="-228600">
              <a:buFont typeface="+mj-lt"/>
              <a:buAutoNum type="arabicPeriod"/>
            </a:pPr>
            <a:r>
              <a:rPr lang="fr-FR" b="0" dirty="0"/>
              <a:t>Possibilité de définir/modifier une image de couverture de son paquet</a:t>
            </a:r>
          </a:p>
          <a:p>
            <a:pPr marL="685800" lvl="1" indent="-228600">
              <a:buFont typeface="+mj-lt"/>
              <a:buAutoNum type="arabicPeriod"/>
            </a:pPr>
            <a:r>
              <a:rPr lang="fr-FR" b="0" dirty="0"/>
              <a:t>Possibilité de définir/modifier un avatar de son paquet</a:t>
            </a:r>
          </a:p>
          <a:p>
            <a:pPr marL="685800" lvl="1" indent="-228600">
              <a:buFont typeface="+mj-lt"/>
              <a:buAutoNum type="arabicPeriod"/>
            </a:pPr>
            <a:r>
              <a:rPr lang="fr-FR" b="0" dirty="0"/>
              <a:t>Possibilité de nommer /modifier son paquet (obligatoire)</a:t>
            </a:r>
          </a:p>
          <a:p>
            <a:pPr marL="685800" lvl="1" indent="-228600">
              <a:buFont typeface="+mj-lt"/>
              <a:buAutoNum type="arabicPeriod"/>
            </a:pPr>
            <a:r>
              <a:rPr lang="fr-FR" b="0" dirty="0"/>
              <a:t>Possibilité d’adresser le lien à un utilisateur d’</a:t>
            </a:r>
            <a:r>
              <a:rPr lang="fr-FR" b="0" dirty="0" err="1"/>
              <a:t>Inoreader</a:t>
            </a:r>
            <a:r>
              <a:rPr lang="fr-FR" b="0" dirty="0"/>
              <a:t> (pour accéder au contenu, il faut être connecté)</a:t>
            </a:r>
          </a:p>
          <a:p>
            <a:pPr marL="685800" lvl="1" indent="-228600">
              <a:buFont typeface="+mj-lt"/>
              <a:buAutoNum type="arabicPeriod"/>
            </a:pPr>
            <a:r>
              <a:rPr lang="fr-FR" b="0" dirty="0"/>
              <a:t>Possibilité d’obtenir le lien OPML qui permet de partager le contenu de son paquet avec quiconque utilise un lecteur de flux de syndication</a:t>
            </a:r>
          </a:p>
          <a:p>
            <a:pPr marL="685800" lvl="1" indent="-228600">
              <a:buFont typeface="+mj-lt"/>
              <a:buAutoNum type="arabicPeriod"/>
            </a:pPr>
            <a:r>
              <a:rPr lang="fr-FR" b="0" dirty="0"/>
              <a:t>Possibilité de supprimer son paquet</a:t>
            </a:r>
            <a:br>
              <a:rPr lang="fr-FR" b="0" dirty="0"/>
            </a:br>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103</a:t>
            </a:fld>
            <a:endParaRPr lang="fr-FR"/>
          </a:p>
        </p:txBody>
      </p:sp>
    </p:spTree>
    <p:extLst>
      <p:ext uri="{BB962C8B-B14F-4D97-AF65-F5344CB8AC3E}">
        <p14:creationId xmlns:p14="http://schemas.microsoft.com/office/powerpoint/2010/main" val="3580965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12</a:t>
            </a:fld>
            <a:endParaRPr lang="fr-FR" altLang="fr-FR">
              <a:latin typeface="Calibri" panose="020F0502020204030204" pitchFamily="34" charset="0"/>
            </a:endParaRPr>
          </a:p>
        </p:txBody>
      </p:sp>
    </p:spTree>
    <p:extLst>
      <p:ext uri="{BB962C8B-B14F-4D97-AF65-F5344CB8AC3E}">
        <p14:creationId xmlns:p14="http://schemas.microsoft.com/office/powerpoint/2010/main" val="38812372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Astuce (valable en mai 2020) pour découvrir les paquets créés par d’autres utilisateurs d’</a:t>
            </a:r>
            <a:r>
              <a:rPr lang="fr-FR" b="0" dirty="0" err="1"/>
              <a:t>Inoreader</a:t>
            </a:r>
            <a:r>
              <a:rPr lang="fr-FR" b="0" dirty="0"/>
              <a:t> :</a:t>
            </a:r>
          </a:p>
          <a:p>
            <a:pPr marL="171450" indent="-171450">
              <a:buFont typeface="Arial" panose="020B0604020202020204" pitchFamily="34" charset="0"/>
              <a:buChar char="•"/>
            </a:pPr>
            <a:r>
              <a:rPr lang="fr-FR" b="0" dirty="0"/>
              <a:t>Taper dans son moteur de recherche favori (ici Google qui utilise la syntaxe « site ») la requête suivante : </a:t>
            </a:r>
            <a:r>
              <a:rPr lang="fi-FI" b="0" dirty="0"/>
              <a:t>site:www.inoreader.com/bundle [mot-clé ou expression souhaitée sur laquelle on cherche des ”paquets]</a:t>
            </a:r>
            <a:br>
              <a:rPr lang="fi-FI" b="0" dirty="0"/>
            </a:br>
            <a:r>
              <a:rPr lang="fi-FI" b="0" dirty="0"/>
              <a:t>Ex. site:www.inoreader.com/bundle veille</a:t>
            </a:r>
          </a:p>
          <a:p>
            <a:pPr marL="171450" indent="-171450">
              <a:buFont typeface="Arial" panose="020B0604020202020204" pitchFamily="34" charset="0"/>
              <a:buChar char="•"/>
            </a:pPr>
            <a:endParaRPr lang="fi-FI" b="0" dirty="0"/>
          </a:p>
          <a:p>
            <a:pPr marL="0" indent="0">
              <a:buFont typeface="Arial" panose="020B0604020202020204" pitchFamily="34" charset="0"/>
              <a:buNone/>
            </a:pPr>
            <a:r>
              <a:rPr lang="fi-FI" b="0" dirty="0"/>
              <a:t>Attention ! Il faut être connecté à son compte Inoreader pour découvrir les résultats de cette requête.</a:t>
            </a:r>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104</a:t>
            </a:fld>
            <a:endParaRPr lang="fr-FR"/>
          </a:p>
        </p:txBody>
      </p:sp>
    </p:spTree>
    <p:extLst>
      <p:ext uri="{BB962C8B-B14F-4D97-AF65-F5344CB8AC3E}">
        <p14:creationId xmlns:p14="http://schemas.microsoft.com/office/powerpoint/2010/main" val="13884831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105</a:t>
            </a:fld>
            <a:endParaRPr lang="fr-FR"/>
          </a:p>
        </p:txBody>
      </p:sp>
    </p:spTree>
    <p:extLst>
      <p:ext uri="{BB962C8B-B14F-4D97-AF65-F5344CB8AC3E}">
        <p14:creationId xmlns:p14="http://schemas.microsoft.com/office/powerpoint/2010/main" val="3563209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anose="020B0604020202020204" pitchFamily="34" charset="0"/>
              <a:buChar char="•"/>
            </a:pPr>
            <a:r>
              <a:rPr lang="fr-FR" b="0" dirty="0"/>
              <a:t>L’exploration n’est soumise à aucune condition ;</a:t>
            </a:r>
          </a:p>
          <a:p>
            <a:pPr marL="171450" indent="-171450">
              <a:buFont typeface="Arial" panose="020B0604020202020204" pitchFamily="34" charset="0"/>
              <a:buChar char="•"/>
            </a:pPr>
            <a:r>
              <a:rPr lang="fr-FR" b="0" dirty="0"/>
              <a:t>L’abonnement nécessite, en revanche, d’activer les fonctionnalités sociales dans les préférences. </a:t>
            </a:r>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106</a:t>
            </a:fld>
            <a:endParaRPr lang="fr-FR"/>
          </a:p>
        </p:txBody>
      </p:sp>
    </p:spTree>
    <p:extLst>
      <p:ext uri="{BB962C8B-B14F-4D97-AF65-F5344CB8AC3E}">
        <p14:creationId xmlns:p14="http://schemas.microsoft.com/office/powerpoint/2010/main" val="3531540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i="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107</a:t>
            </a:fld>
            <a:endParaRPr lang="fr-FR"/>
          </a:p>
        </p:txBody>
      </p:sp>
    </p:spTree>
    <p:extLst>
      <p:ext uri="{BB962C8B-B14F-4D97-AF65-F5344CB8AC3E}">
        <p14:creationId xmlns:p14="http://schemas.microsoft.com/office/powerpoint/2010/main" val="31593084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i="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108</a:t>
            </a:fld>
            <a:endParaRPr lang="fr-FR"/>
          </a:p>
        </p:txBody>
      </p:sp>
    </p:spTree>
    <p:extLst>
      <p:ext uri="{BB962C8B-B14F-4D97-AF65-F5344CB8AC3E}">
        <p14:creationId xmlns:p14="http://schemas.microsoft.com/office/powerpoint/2010/main" val="31491543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baseline="0" dirty="0"/>
              <a:t>Comportement d’une règle :</a:t>
            </a:r>
          </a:p>
          <a:p>
            <a:pPr marL="171450" indent="-171450">
              <a:buFont typeface="Arial" panose="020B0604020202020204" pitchFamily="34" charset="0"/>
              <a:buChar char="•"/>
            </a:pPr>
            <a:r>
              <a:rPr lang="fr-FR" b="0" baseline="0" dirty="0"/>
              <a:t>S’il y a plusieurs conditions, l’opérateur booléen sera toujours le même (soit ET, soit OU) ;</a:t>
            </a:r>
          </a:p>
          <a:p>
            <a:pPr marL="628650" lvl="1" indent="-171450">
              <a:buFont typeface="Arial" panose="020B0604020202020204" pitchFamily="34" charset="0"/>
              <a:buChar char="•"/>
            </a:pPr>
            <a:r>
              <a:rPr lang="fr-FR" b="0" baseline="0" dirty="0"/>
              <a:t>Pour modifier ce comportement, possibilité de chaîner plusieurs règles ou pour les utilisateurs très avancés d’utiliser les regex (expressions régulières) ;</a:t>
            </a:r>
          </a:p>
          <a:p>
            <a:pPr marL="171450" indent="-171450">
              <a:buFont typeface="Arial" panose="020B0604020202020204" pitchFamily="34" charset="0"/>
              <a:buChar char="•"/>
            </a:pPr>
            <a:r>
              <a:rPr lang="fr-FR" b="0" baseline="0" dirty="0"/>
              <a:t>Bien différencier les fonctionnalités d’enregistrement de la règle de l’exécution de la règle :</a:t>
            </a:r>
          </a:p>
          <a:p>
            <a:pPr marL="628650" lvl="1" indent="-171450">
              <a:buFont typeface="Arial" panose="020B0604020202020204" pitchFamily="34" charset="0"/>
              <a:buChar char="•"/>
            </a:pPr>
            <a:r>
              <a:rPr lang="fr-FR" b="0" baseline="0" dirty="0"/>
              <a:t>Enregistrement de la règle : elle s’exécute sur les éléments concernés lors de la prochaine mise à jour des flux ;</a:t>
            </a:r>
          </a:p>
          <a:p>
            <a:pPr marL="628650" lvl="1" indent="-171450">
              <a:buFont typeface="Arial" panose="020B0604020202020204" pitchFamily="34" charset="0"/>
              <a:buChar char="•"/>
            </a:pPr>
            <a:r>
              <a:rPr lang="fr-FR" b="0" baseline="0" dirty="0"/>
              <a:t>Exécution de la règle : elle force l’exécution au moment décidé et prend en compte les éléments déjà présents dans la base de données de l’utilisateur selon les modalités suivantes :</a:t>
            </a:r>
          </a:p>
          <a:p>
            <a:pPr marL="1085850" lvl="2" indent="-171450">
              <a:buFont typeface="Arial" panose="020B0604020202020204" pitchFamily="34" charset="0"/>
              <a:buChar char="•"/>
            </a:pPr>
            <a:r>
              <a:rPr lang="fr-FR" b="0" baseline="0" dirty="0"/>
              <a:t>Les 1000 articles les plus récents du mois écoulé ;</a:t>
            </a:r>
          </a:p>
          <a:p>
            <a:pPr marL="1085850" lvl="2" indent="-171450">
              <a:buFont typeface="Arial" panose="020B0604020202020204" pitchFamily="34" charset="0"/>
              <a:buChar char="•"/>
            </a:pPr>
            <a:r>
              <a:rPr lang="fr-FR" b="0" baseline="0" dirty="0"/>
              <a:t>Toute action externe est limitée à 10 occurrences par service concerné ;</a:t>
            </a:r>
          </a:p>
          <a:p>
            <a:pPr marL="1085850" lvl="2" indent="-171450">
              <a:buFont typeface="Arial" panose="020B0604020202020204" pitchFamily="34" charset="0"/>
              <a:buChar char="•"/>
            </a:pPr>
            <a:r>
              <a:rPr lang="fr-FR" b="0" baseline="0" dirty="0"/>
              <a:t>L’exécution de la règle suppose déclenche son enregistrement ;</a:t>
            </a:r>
          </a:p>
          <a:p>
            <a:pPr marL="1085850" lvl="2" indent="-171450">
              <a:buFont typeface="Arial" panose="020B0604020202020204" pitchFamily="34" charset="0"/>
              <a:buChar char="•"/>
            </a:pPr>
            <a:r>
              <a:rPr lang="fr-FR" b="0" baseline="0" dirty="0"/>
              <a:t>A la fin de l’exécution, une fenêtre s’ouvre dans laquelle s’affiche un rapport listant le nombre d’articles concernés, le % que cela représente et le temps d’exécution.</a:t>
            </a:r>
          </a:p>
          <a:p>
            <a:pPr marL="628650" lvl="1" indent="-171450">
              <a:buFont typeface="Arial" panose="020B0604020202020204" pitchFamily="34" charset="0"/>
              <a:buChar char="•"/>
            </a:pPr>
            <a:endParaRPr lang="fr-FR" b="0" baseline="0" dirty="0"/>
          </a:p>
          <a:p>
            <a:pPr marL="1085850" lvl="2" indent="-171450">
              <a:buFont typeface="Arial" panose="020B0604020202020204" pitchFamily="34" charset="0"/>
              <a:buChar char="•"/>
            </a:pPr>
            <a:endParaRPr lang="fr-FR" b="0" baseline="0" dirty="0"/>
          </a:p>
          <a:p>
            <a:pPr marL="1085850" lvl="2" indent="-171450">
              <a:buFont typeface="Arial" panose="020B0604020202020204" pitchFamily="34" charset="0"/>
              <a:buChar char="•"/>
            </a:pPr>
            <a:endParaRPr lang="fr-FR" b="0" baseline="0" dirty="0"/>
          </a:p>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109</a:t>
            </a:fld>
            <a:endParaRPr lang="fr-FR"/>
          </a:p>
        </p:txBody>
      </p:sp>
    </p:spTree>
    <p:extLst>
      <p:ext uri="{BB962C8B-B14F-4D97-AF65-F5344CB8AC3E}">
        <p14:creationId xmlns:p14="http://schemas.microsoft.com/office/powerpoint/2010/main" val="36749138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Différence entre les « filtres » et les « règles » :</a:t>
            </a:r>
          </a:p>
          <a:p>
            <a:pPr marL="171450" indent="-171450">
              <a:buFont typeface="Arial" panose="020B0604020202020204" pitchFamily="34" charset="0"/>
              <a:buChar char="•"/>
            </a:pPr>
            <a:r>
              <a:rPr lang="fr-FR" b="0" dirty="0"/>
              <a:t>Les filtres représentent une aide visuelle pour éviter le « bruit » que peut engendrer un flux ;</a:t>
            </a:r>
          </a:p>
          <a:p>
            <a:pPr marL="171450" indent="-171450">
              <a:buFont typeface="Arial" panose="020B0604020202020204" pitchFamily="34" charset="0"/>
              <a:buChar char="•"/>
            </a:pPr>
            <a:r>
              <a:rPr lang="fr-FR" b="0" dirty="0"/>
              <a:t>Les règles permettent selon le modèle « déclencheur(s) / action(s) » d’automatiser des comportements dans </a:t>
            </a:r>
            <a:r>
              <a:rPr lang="fr-FR" b="0" dirty="0" err="1"/>
              <a:t>Inoreader</a:t>
            </a:r>
            <a:r>
              <a:rPr lang="fr-FR" b="0" dirty="0"/>
              <a:t> pour une optimisation de sa veille grâce à un gain de temps.</a:t>
            </a:r>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110</a:t>
            </a:fld>
            <a:endParaRPr lang="fr-FR"/>
          </a:p>
        </p:txBody>
      </p:sp>
    </p:spTree>
    <p:extLst>
      <p:ext uri="{BB962C8B-B14F-4D97-AF65-F5344CB8AC3E}">
        <p14:creationId xmlns:p14="http://schemas.microsoft.com/office/powerpoint/2010/main" val="32667641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fonctionnalité « Digest d’Emails » est l’exacte contraire de la fonctionnalité précédente qui consistait à recevoir des newsletters, non pas par mail mais dans </a:t>
            </a:r>
            <a:r>
              <a:rPr lang="fr-FR" dirty="0" err="1"/>
              <a:t>Inoreader</a:t>
            </a:r>
            <a:r>
              <a:rPr lang="fr-FR" dirty="0"/>
              <a:t> sous forme de flux </a:t>
            </a:r>
            <a:r>
              <a:rPr lang="fr-FR" dirty="0" err="1"/>
              <a:t>rss</a:t>
            </a:r>
            <a:r>
              <a:rPr lang="fr-FR" dirty="0"/>
              <a:t>, c’est-à-dire qu’elle va permettre d’envoyer une sélection de sa veille dans </a:t>
            </a:r>
            <a:r>
              <a:rPr lang="fr-FR" dirty="0" err="1"/>
              <a:t>Inoreader</a:t>
            </a:r>
            <a:r>
              <a:rPr lang="fr-FR" dirty="0"/>
              <a:t> vers des adresses email. La sélection peut revêtir plusieurs périmètres.</a:t>
            </a:r>
          </a:p>
          <a:p>
            <a:r>
              <a:rPr lang="fr-FR" dirty="0"/>
              <a:t>CEST = Central </a:t>
            </a:r>
            <a:r>
              <a:rPr lang="fr-FR" dirty="0" err="1"/>
              <a:t>European</a:t>
            </a:r>
            <a:r>
              <a:rPr lang="fr-FR" dirty="0"/>
              <a:t> Summer Time (soit UTC ou heure universelle + 2), ce qui correspond au fuseau horaire de la plupart des pays européens dont la France.</a:t>
            </a:r>
          </a:p>
          <a:p>
            <a:r>
              <a:rPr lang="fr-FR" dirty="0"/>
              <a:t>Principe opérationnel :</a:t>
            </a:r>
          </a:p>
          <a:p>
            <a:pPr marL="171450" indent="-171450">
              <a:buFont typeface="Arial" panose="020B0604020202020204" pitchFamily="34" charset="0"/>
              <a:buChar char="•"/>
            </a:pPr>
            <a:r>
              <a:rPr lang="fr-FR" dirty="0"/>
              <a:t>Étape 1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2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3 =&gt;</a:t>
            </a:r>
          </a:p>
          <a:p>
            <a:endParaRPr lang="fr-FR" dirty="0"/>
          </a:p>
        </p:txBody>
      </p:sp>
      <p:sp>
        <p:nvSpPr>
          <p:cNvPr id="4" name="Espace réservé du numéro de diapositive 3"/>
          <p:cNvSpPr>
            <a:spLocks noGrp="1"/>
          </p:cNvSpPr>
          <p:nvPr>
            <p:ph type="sldNum" sz="quarter" idx="5"/>
          </p:nvPr>
        </p:nvSpPr>
        <p:spPr/>
        <p:txBody>
          <a:bodyPr/>
          <a:lstStyle/>
          <a:p>
            <a:pPr>
              <a:defRPr/>
            </a:pPr>
            <a:fld id="{1018D925-1F28-4FD6-BD4F-C7AC2B7A0090}" type="slidenum">
              <a:rPr lang="fr-FR" smtClean="0"/>
              <a:pPr>
                <a:defRPr/>
              </a:pPr>
              <a:t>113</a:t>
            </a:fld>
            <a:endParaRPr lang="fr-FR"/>
          </a:p>
        </p:txBody>
      </p:sp>
    </p:spTree>
    <p:extLst>
      <p:ext uri="{BB962C8B-B14F-4D97-AF65-F5344CB8AC3E}">
        <p14:creationId xmlns:p14="http://schemas.microsoft.com/office/powerpoint/2010/main" val="26287649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Principe opérationnel :</a:t>
            </a:r>
          </a:p>
          <a:p>
            <a:pPr marL="171450" indent="-171450">
              <a:buFont typeface="Arial" panose="020B0604020202020204" pitchFamily="34" charset="0"/>
              <a:buChar char="•"/>
            </a:pPr>
            <a:r>
              <a:rPr lang="fr-FR" dirty="0"/>
              <a:t>Étape 4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5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6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7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8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Étape 9 =&gt;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fr-FR" dirty="0"/>
          </a:p>
          <a:p>
            <a:pPr marL="171450" indent="-171450">
              <a:buFont typeface="Arial" panose="020B0604020202020204" pitchFamily="34" charset="0"/>
              <a:buChar char="•"/>
            </a:pPr>
            <a:endParaRPr lang="fr-FR" dirty="0"/>
          </a:p>
        </p:txBody>
      </p:sp>
      <p:sp>
        <p:nvSpPr>
          <p:cNvPr id="4" name="Espace réservé du numéro de diapositive 3"/>
          <p:cNvSpPr>
            <a:spLocks noGrp="1"/>
          </p:cNvSpPr>
          <p:nvPr>
            <p:ph type="sldNum" sz="quarter" idx="5"/>
          </p:nvPr>
        </p:nvSpPr>
        <p:spPr/>
        <p:txBody>
          <a:bodyPr/>
          <a:lstStyle/>
          <a:p>
            <a:pPr>
              <a:defRPr/>
            </a:pPr>
            <a:fld id="{1018D925-1F28-4FD6-BD4F-C7AC2B7A0090}" type="slidenum">
              <a:rPr lang="fr-FR" smtClean="0"/>
              <a:pPr>
                <a:defRPr/>
              </a:pPr>
              <a:t>114</a:t>
            </a:fld>
            <a:endParaRPr lang="fr-FR"/>
          </a:p>
        </p:txBody>
      </p:sp>
    </p:spTree>
    <p:extLst>
      <p:ext uri="{BB962C8B-B14F-4D97-AF65-F5344CB8AC3E}">
        <p14:creationId xmlns:p14="http://schemas.microsoft.com/office/powerpoint/2010/main" val="19642379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68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3AA669E5-BE6C-4E92-8BA7-8E17C2F72319}" type="slidenum">
              <a:rPr lang="fr-FR" altLang="fr-FR" smtClean="0">
                <a:latin typeface="Calibri" panose="020F0502020204030204" pitchFamily="34" charset="0"/>
              </a:rPr>
              <a:pPr/>
              <a:t>115</a:t>
            </a:fld>
            <a:endParaRPr lang="fr-FR" altLang="fr-FR">
              <a:latin typeface="Calibri" panose="020F0502020204030204" pitchFamily="34" charset="0"/>
            </a:endParaRPr>
          </a:p>
        </p:txBody>
      </p:sp>
    </p:spTree>
    <p:extLst>
      <p:ext uri="{BB962C8B-B14F-4D97-AF65-F5344CB8AC3E}">
        <p14:creationId xmlns:p14="http://schemas.microsoft.com/office/powerpoint/2010/main" val="261746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13</a:t>
            </a:fld>
            <a:endParaRPr lang="fr-FR" altLang="fr-FR">
              <a:latin typeface="Calibri" panose="020F0502020204030204" pitchFamily="34" charset="0"/>
            </a:endParaRPr>
          </a:p>
        </p:txBody>
      </p:sp>
    </p:spTree>
    <p:extLst>
      <p:ext uri="{BB962C8B-B14F-4D97-AF65-F5344CB8AC3E}">
        <p14:creationId xmlns:p14="http://schemas.microsoft.com/office/powerpoint/2010/main" val="38812372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788" y="739775"/>
            <a:ext cx="6580187" cy="3702050"/>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 bookmarklet d’abonnement ne détecte que le fil principal comme la zone de recherche « intelligente » d’</a:t>
            </a:r>
            <a:r>
              <a:rPr lang="fr-FR" sz="1200" b="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Inoreader</a:t>
            </a: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et il faut donc se méfier de ces assistants automatisés, surtout dans le cadre d’une veille, car ils ne sont pas exhaustifs.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 </a:t>
            </a:r>
            <a:r>
              <a:rPr lang="fr-FR" sz="1200" b="0"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bookmarkelet</a:t>
            </a:r>
            <a:r>
              <a:rPr lang="fr-FR" sz="1200" b="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d’abonnement rapide permet à la fois l’abonnement et le classement dans un dossier existant ou à créer.</a:t>
            </a:r>
          </a:p>
          <a:p>
            <a:endParaRPr lang="fr-FR" b="0" dirty="0"/>
          </a:p>
        </p:txBody>
      </p:sp>
      <p:sp>
        <p:nvSpPr>
          <p:cNvPr id="4" name="Espace réservé du numéro de diapositive 3"/>
          <p:cNvSpPr>
            <a:spLocks noGrp="1"/>
          </p:cNvSpPr>
          <p:nvPr>
            <p:ph type="sldNum" sz="quarter" idx="10"/>
          </p:nvPr>
        </p:nvSpPr>
        <p:spPr/>
        <p:txBody>
          <a:bodyPr/>
          <a:lstStyle/>
          <a:p>
            <a:pPr>
              <a:defRPr/>
            </a:pPr>
            <a:fld id="{1018D925-1F28-4FD6-BD4F-C7AC2B7A0090}" type="slidenum">
              <a:rPr lang="fr-FR" smtClean="0"/>
              <a:pPr>
                <a:defRPr/>
              </a:pPr>
              <a:t>116</a:t>
            </a:fld>
            <a:endParaRPr lang="fr-FR"/>
          </a:p>
        </p:txBody>
      </p:sp>
    </p:spTree>
    <p:extLst>
      <p:ext uri="{BB962C8B-B14F-4D97-AF65-F5344CB8AC3E}">
        <p14:creationId xmlns:p14="http://schemas.microsoft.com/office/powerpoint/2010/main" val="18550024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117</a:t>
            </a:fld>
            <a:endParaRPr lang="fr-FR" altLang="fr-FR">
              <a:latin typeface="Calibri" panose="020F0502020204030204" pitchFamily="34" charset="0"/>
            </a:endParaRPr>
          </a:p>
        </p:txBody>
      </p:sp>
    </p:spTree>
    <p:extLst>
      <p:ext uri="{BB962C8B-B14F-4D97-AF65-F5344CB8AC3E}">
        <p14:creationId xmlns:p14="http://schemas.microsoft.com/office/powerpoint/2010/main" val="1026734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C80F4861-0DEA-4A1B-BF65-CF002DD4243A}" type="slidenum">
              <a:rPr lang="fr-FR" altLang="fr-FR" smtClean="0">
                <a:latin typeface="Calibri" panose="020F0502020204030204" pitchFamily="34" charset="0"/>
              </a:rPr>
              <a:pPr/>
              <a:t>118</a:t>
            </a:fld>
            <a:endParaRPr lang="fr-FR" altLang="fr-FR">
              <a:latin typeface="Calibri" panose="020F0502020204030204" pitchFamily="34" charset="0"/>
            </a:endParaRPr>
          </a:p>
        </p:txBody>
      </p:sp>
    </p:spTree>
    <p:extLst>
      <p:ext uri="{BB962C8B-B14F-4D97-AF65-F5344CB8AC3E}">
        <p14:creationId xmlns:p14="http://schemas.microsoft.com/office/powerpoint/2010/main" val="38786085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39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BFDF3390-CE14-429F-B7FD-1CC25E97407B}" type="slidenum">
              <a:rPr lang="fr-FR" altLang="fr-FR" smtClean="0">
                <a:latin typeface="Calibri" panose="020F0502020204030204" pitchFamily="34" charset="0"/>
              </a:rPr>
              <a:pPr/>
              <a:t>120</a:t>
            </a:fld>
            <a:endParaRPr lang="fr-FR" altLang="fr-FR">
              <a:latin typeface="Calibri" panose="020F0502020204030204" pitchFamily="34" charset="0"/>
            </a:endParaRPr>
          </a:p>
        </p:txBody>
      </p:sp>
    </p:spTree>
    <p:extLst>
      <p:ext uri="{BB962C8B-B14F-4D97-AF65-F5344CB8AC3E}">
        <p14:creationId xmlns:p14="http://schemas.microsoft.com/office/powerpoint/2010/main" val="29899645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125</a:t>
            </a:fld>
            <a:endParaRPr lang="fr-FR" altLang="fr-FR">
              <a:latin typeface="Calibri" panose="020F0502020204030204" pitchFamily="34" charset="0"/>
            </a:endParaRPr>
          </a:p>
        </p:txBody>
      </p:sp>
    </p:spTree>
    <p:extLst>
      <p:ext uri="{BB962C8B-B14F-4D97-AF65-F5344CB8AC3E}">
        <p14:creationId xmlns:p14="http://schemas.microsoft.com/office/powerpoint/2010/main" val="35220235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126</a:t>
            </a:fld>
            <a:endParaRPr lang="fr-FR" altLang="fr-FR">
              <a:latin typeface="Calibri" panose="020F0502020204030204" pitchFamily="34" charset="0"/>
            </a:endParaRPr>
          </a:p>
        </p:txBody>
      </p:sp>
    </p:spTree>
    <p:extLst>
      <p:ext uri="{BB962C8B-B14F-4D97-AF65-F5344CB8AC3E}">
        <p14:creationId xmlns:p14="http://schemas.microsoft.com/office/powerpoint/2010/main" val="16469173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127</a:t>
            </a:fld>
            <a:endParaRPr lang="fr-FR" altLang="fr-FR">
              <a:latin typeface="Calibri" panose="020F0502020204030204" pitchFamily="34" charset="0"/>
            </a:endParaRPr>
          </a:p>
        </p:txBody>
      </p:sp>
    </p:spTree>
    <p:extLst>
      <p:ext uri="{BB962C8B-B14F-4D97-AF65-F5344CB8AC3E}">
        <p14:creationId xmlns:p14="http://schemas.microsoft.com/office/powerpoint/2010/main" val="21881956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128</a:t>
            </a:fld>
            <a:endParaRPr lang="fr-FR" altLang="fr-FR">
              <a:latin typeface="Calibri" panose="020F0502020204030204" pitchFamily="34" charset="0"/>
            </a:endParaRPr>
          </a:p>
        </p:txBody>
      </p:sp>
    </p:spTree>
    <p:extLst>
      <p:ext uri="{BB962C8B-B14F-4D97-AF65-F5344CB8AC3E}">
        <p14:creationId xmlns:p14="http://schemas.microsoft.com/office/powerpoint/2010/main" val="18031377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129</a:t>
            </a:fld>
            <a:endParaRPr lang="fr-FR" altLang="fr-FR">
              <a:latin typeface="Calibri" panose="020F0502020204030204" pitchFamily="34" charset="0"/>
            </a:endParaRPr>
          </a:p>
        </p:txBody>
      </p:sp>
    </p:spTree>
    <p:extLst>
      <p:ext uri="{BB962C8B-B14F-4D97-AF65-F5344CB8AC3E}">
        <p14:creationId xmlns:p14="http://schemas.microsoft.com/office/powerpoint/2010/main" val="5239981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41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80483F8-944E-47FC-88CC-017E9F7FA9FA}" type="slidenum">
              <a:rPr lang="fr-FR" altLang="fr-FR" smtClean="0">
                <a:latin typeface="Calibri" panose="020F0502020204030204" pitchFamily="34" charset="0"/>
              </a:rPr>
              <a:pPr/>
              <a:t>130</a:t>
            </a:fld>
            <a:endParaRPr lang="fr-FR" altLang="fr-FR">
              <a:latin typeface="Calibri" panose="020F0502020204030204" pitchFamily="34" charset="0"/>
            </a:endParaRPr>
          </a:p>
        </p:txBody>
      </p:sp>
    </p:spTree>
    <p:extLst>
      <p:ext uri="{BB962C8B-B14F-4D97-AF65-F5344CB8AC3E}">
        <p14:creationId xmlns:p14="http://schemas.microsoft.com/office/powerpoint/2010/main" val="108855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dirty="0"/>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a:defRPr/>
            </a:pPr>
            <a:fld id="{27F087D3-8365-4FD6-8497-96789871331D}" type="datetime1">
              <a:rPr lang="fr-FR" smtClean="0"/>
              <a:t>06/06/2020</a:t>
            </a:fld>
            <a:endParaRPr lang="fr-FR"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a:defRPr/>
            </a:pPr>
            <a:r>
              <a:rPr lang="fr-FR"/>
              <a:t>Utiliser les flux RSS pour sa veille | Pourquoi ? Comment ?</a:t>
            </a:r>
            <a:endParaRPr lang="fr-FR"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a:defRPr/>
            </a:pPr>
            <a:fld id="{140B6E63-A9D3-4969-AF7C-E7025CA1DF75}" type="slidenum">
              <a:rPr lang="fr-FR" smtClean="0"/>
              <a:pPr>
                <a:defRPr/>
              </a:pPr>
              <a:t>‹N°›</a:t>
            </a:fld>
            <a:endParaRPr lang="fr-FR"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EB8F2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EB8F22"/>
            </a:solidFill>
            <a:ln w="0">
              <a:noFill/>
              <a:prstDash val="solid"/>
              <a:round/>
              <a:headEnd/>
              <a:tailEnd/>
            </a:ln>
          </p:spPr>
          <p:txBody>
            <a:bodyPr/>
            <a:lstStyle/>
            <a:p>
              <a:endParaRPr lang="fr-FR" dirty="0"/>
            </a:p>
          </p:txBody>
        </p:sp>
      </p:grpSp>
    </p:spTree>
    <p:extLst>
      <p:ext uri="{BB962C8B-B14F-4D97-AF65-F5344CB8AC3E}">
        <p14:creationId xmlns:p14="http://schemas.microsoft.com/office/powerpoint/2010/main" val="1931803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A9836AD5-40C9-4C60-8A35-638A237FAC0D}" type="datetime1">
              <a:rPr lang="fr-FR" smtClean="0"/>
              <a:t>06/06/2020</a:t>
            </a:fld>
            <a:endParaRPr lang="fr-FR"/>
          </a:p>
        </p:txBody>
      </p:sp>
      <p:sp>
        <p:nvSpPr>
          <p:cNvPr id="5" name="Footer Placeholder 4"/>
          <p:cNvSpPr>
            <a:spLocks noGrp="1"/>
          </p:cNvSpPr>
          <p:nvPr>
            <p:ph type="ftr" sz="quarter" idx="11"/>
          </p:nvPr>
        </p:nvSpPr>
        <p:spPr/>
        <p:txBody>
          <a:bodyPr/>
          <a:lstStyle/>
          <a:p>
            <a:pPr>
              <a:defRPr/>
            </a:pPr>
            <a:r>
              <a:rPr lang="fr-FR"/>
              <a:t>Utiliser les flux RSS pour sa veille | Pourquoi ? Comment ?</a:t>
            </a:r>
          </a:p>
        </p:txBody>
      </p:sp>
      <p:sp>
        <p:nvSpPr>
          <p:cNvPr id="6" name="Slide Number Placeholder 5"/>
          <p:cNvSpPr>
            <a:spLocks noGrp="1"/>
          </p:cNvSpPr>
          <p:nvPr>
            <p:ph type="sldNum" sz="quarter" idx="12"/>
          </p:nvPr>
        </p:nvSpPr>
        <p:spPr/>
        <p:txBody>
          <a:bodyPr/>
          <a:lstStyle/>
          <a:p>
            <a:pPr>
              <a:defRPr/>
            </a:pPr>
            <a:fld id="{B245CE42-19CD-4942-87A2-D606F7E72563}" type="slidenum">
              <a:rPr lang="fr-FR" smtClean="0"/>
              <a:pPr>
                <a:defRPr/>
              </a:pPr>
              <a:t>‹N°›</a:t>
            </a:fld>
            <a:endParaRPr lang="fr-FR"/>
          </a:p>
        </p:txBody>
      </p:sp>
    </p:spTree>
    <p:extLst>
      <p:ext uri="{BB962C8B-B14F-4D97-AF65-F5344CB8AC3E}">
        <p14:creationId xmlns:p14="http://schemas.microsoft.com/office/powerpoint/2010/main" val="203809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C1FB9D21-EDBD-4213-8D94-2D00037B3810}" type="datetime1">
              <a:rPr lang="fr-FR" smtClean="0"/>
              <a:t>06/06/2020</a:t>
            </a:fld>
            <a:endParaRPr lang="fr-FR"/>
          </a:p>
        </p:txBody>
      </p:sp>
      <p:sp>
        <p:nvSpPr>
          <p:cNvPr id="5" name="Footer Placeholder 4"/>
          <p:cNvSpPr>
            <a:spLocks noGrp="1"/>
          </p:cNvSpPr>
          <p:nvPr>
            <p:ph type="ftr" sz="quarter" idx="11"/>
          </p:nvPr>
        </p:nvSpPr>
        <p:spPr/>
        <p:txBody>
          <a:bodyPr/>
          <a:lstStyle/>
          <a:p>
            <a:pPr>
              <a:defRPr/>
            </a:pPr>
            <a:r>
              <a:rPr lang="fr-FR"/>
              <a:t>Utiliser les flux RSS pour sa veille | Pourquoi ? Comment ?</a:t>
            </a:r>
          </a:p>
        </p:txBody>
      </p:sp>
      <p:sp>
        <p:nvSpPr>
          <p:cNvPr id="6" name="Slide Number Placeholder 5"/>
          <p:cNvSpPr>
            <a:spLocks noGrp="1"/>
          </p:cNvSpPr>
          <p:nvPr>
            <p:ph type="sldNum" sz="quarter" idx="12"/>
          </p:nvPr>
        </p:nvSpPr>
        <p:spPr/>
        <p:txBody>
          <a:bodyPr/>
          <a:lstStyle/>
          <a:p>
            <a:pPr>
              <a:defRPr/>
            </a:pPr>
            <a:fld id="{FF41D238-82C4-4CD5-A1B2-9FC93524C41F}" type="slidenum">
              <a:rPr lang="fr-FR" smtClean="0"/>
              <a:pPr>
                <a:defRPr/>
              </a:pPr>
              <a:t>‹N°›</a:t>
            </a:fld>
            <a:endParaRPr lang="fr-FR"/>
          </a:p>
        </p:txBody>
      </p:sp>
    </p:spTree>
    <p:extLst>
      <p:ext uri="{BB962C8B-B14F-4D97-AF65-F5344CB8AC3E}">
        <p14:creationId xmlns:p14="http://schemas.microsoft.com/office/powerpoint/2010/main" val="69048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Footer Placeholder 4"/>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Slide Number Placeholder 5"/>
          <p:cNvSpPr>
            <a:spLocks noGrp="1"/>
          </p:cNvSpPr>
          <p:nvPr>
            <p:ph type="sldNum" sz="quarter" idx="12"/>
          </p:nvPr>
        </p:nvSpPr>
        <p:spPr/>
        <p:txBody>
          <a:bodyPr/>
          <a:lstStyle/>
          <a:p>
            <a:pPr>
              <a:defRPr/>
            </a:pPr>
            <a:fld id="{47290604-2400-4F2E-BFF6-A27E21378C03}" type="slidenum">
              <a:rPr lang="fr-FR" smtClean="0"/>
              <a:pPr>
                <a:defRPr/>
              </a:pPr>
              <a:t>‹N°›</a:t>
            </a:fld>
            <a:endParaRPr lang="fr-FR"/>
          </a:p>
        </p:txBody>
      </p:sp>
    </p:spTree>
    <p:extLst>
      <p:ext uri="{BB962C8B-B14F-4D97-AF65-F5344CB8AC3E}">
        <p14:creationId xmlns:p14="http://schemas.microsoft.com/office/powerpoint/2010/main" val="386097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rgbClr val="EB8F22"/>
                </a:solidFill>
              </a:defRPr>
            </a:lvl1pPr>
          </a:lstStyle>
          <a:p>
            <a:r>
              <a:rPr lang="fr-FR" dirty="0"/>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a:defRPr/>
            </a:pPr>
            <a:fld id="{D9DC715F-79C9-4CC8-8AA8-27B416BEDDE8}" type="datetime1">
              <a:rPr lang="fr-FR" smtClean="0"/>
              <a:t>06/06/2020</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a:defRPr/>
            </a:pPr>
            <a:r>
              <a:rPr lang="fr-FR"/>
              <a:t>Utiliser les flux RSS pour sa veille | Pourquoi ? Comment ?</a:t>
            </a:r>
            <a:endParaRPr lang="fr-FR"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a:defRPr/>
            </a:pPr>
            <a:fld id="{A0BEA018-163A-40A0-85F9-8117739ED8BE}" type="slidenum">
              <a:rPr lang="fr-FR" smtClean="0"/>
              <a:pPr>
                <a:defRPr/>
              </a:pPr>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rgbClr val="FFC000"/>
          </a:solidFill>
          <a:ln w="0">
            <a:noFill/>
            <a:prstDash val="solid"/>
            <a:round/>
            <a:headEnd/>
            <a:tailEnd/>
          </a:ln>
        </p:spPr>
        <p:txBody>
          <a:bodyPr/>
          <a:lstStyle/>
          <a:p>
            <a:endParaRPr lang="fr-FR" dirty="0"/>
          </a:p>
        </p:txBody>
      </p:sp>
    </p:spTree>
    <p:extLst>
      <p:ext uri="{BB962C8B-B14F-4D97-AF65-F5344CB8AC3E}">
        <p14:creationId xmlns:p14="http://schemas.microsoft.com/office/powerpoint/2010/main" val="276190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fld id="{AAD95840-BF54-44BB-B9EB-A1B188D56C7D}" type="datetime1">
              <a:rPr lang="fr-FR" smtClean="0"/>
              <a:t>06/06/2020</a:t>
            </a:fld>
            <a:endParaRPr lang="fr-FR"/>
          </a:p>
        </p:txBody>
      </p:sp>
      <p:sp>
        <p:nvSpPr>
          <p:cNvPr id="6" name="Footer Placeholder 5"/>
          <p:cNvSpPr>
            <a:spLocks noGrp="1"/>
          </p:cNvSpPr>
          <p:nvPr>
            <p:ph type="ftr" sz="quarter" idx="11"/>
          </p:nvPr>
        </p:nvSpPr>
        <p:spPr/>
        <p:txBody>
          <a:bodyPr/>
          <a:lstStyle/>
          <a:p>
            <a:pPr>
              <a:defRPr/>
            </a:pPr>
            <a:r>
              <a:rPr lang="fr-FR"/>
              <a:t>Utiliser les flux RSS pour sa veille | Pourquoi ? Comment ?</a:t>
            </a:r>
          </a:p>
        </p:txBody>
      </p:sp>
      <p:sp>
        <p:nvSpPr>
          <p:cNvPr id="7" name="Slide Number Placeholder 6"/>
          <p:cNvSpPr>
            <a:spLocks noGrp="1"/>
          </p:cNvSpPr>
          <p:nvPr>
            <p:ph type="sldNum" sz="quarter" idx="12"/>
          </p:nvPr>
        </p:nvSpPr>
        <p:spPr/>
        <p:txBody>
          <a:bodyPr/>
          <a:lstStyle/>
          <a:p>
            <a:pPr>
              <a:defRPr/>
            </a:pPr>
            <a:fld id="{00D95BE2-DBA6-43EA-B3BE-B5ABAFE39155}" type="slidenum">
              <a:rPr lang="fr-FR" smtClean="0"/>
              <a:pPr>
                <a:defRPr/>
              </a:pPr>
              <a:t>‹N°›</a:t>
            </a:fld>
            <a:endParaRPr lang="fr-FR"/>
          </a:p>
        </p:txBody>
      </p:sp>
    </p:spTree>
    <p:extLst>
      <p:ext uri="{BB962C8B-B14F-4D97-AF65-F5344CB8AC3E}">
        <p14:creationId xmlns:p14="http://schemas.microsoft.com/office/powerpoint/2010/main" val="390858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16632"/>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1772816"/>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371600" y="2737159"/>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1772816"/>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525014" y="2737159"/>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fld id="{6BB3E490-2F1B-4A33-8B5F-99136F1384E7}" type="datetime1">
              <a:rPr lang="fr-FR" smtClean="0"/>
              <a:t>06/06/2020</a:t>
            </a:fld>
            <a:endParaRPr lang="fr-FR"/>
          </a:p>
        </p:txBody>
      </p:sp>
      <p:sp>
        <p:nvSpPr>
          <p:cNvPr id="8" name="Footer Placeholder 7"/>
          <p:cNvSpPr>
            <a:spLocks noGrp="1"/>
          </p:cNvSpPr>
          <p:nvPr>
            <p:ph type="ftr" sz="quarter" idx="11"/>
          </p:nvPr>
        </p:nvSpPr>
        <p:spPr/>
        <p:txBody>
          <a:bodyPr/>
          <a:lstStyle/>
          <a:p>
            <a:pPr>
              <a:defRPr/>
            </a:pPr>
            <a:r>
              <a:rPr lang="fr-FR"/>
              <a:t>Utiliser les flux RSS pour sa veille | Pourquoi ? Comment ?</a:t>
            </a:r>
          </a:p>
        </p:txBody>
      </p:sp>
      <p:sp>
        <p:nvSpPr>
          <p:cNvPr id="9" name="Slide Number Placeholder 8"/>
          <p:cNvSpPr>
            <a:spLocks noGrp="1"/>
          </p:cNvSpPr>
          <p:nvPr>
            <p:ph type="sldNum" sz="quarter" idx="12"/>
          </p:nvPr>
        </p:nvSpPr>
        <p:spPr/>
        <p:txBody>
          <a:bodyPr/>
          <a:lstStyle/>
          <a:p>
            <a:pPr>
              <a:defRPr/>
            </a:pPr>
            <a:fld id="{2D1FE9FD-52E6-4D44-9364-B06EB0E1408B}" type="slidenum">
              <a:rPr lang="fr-FR" smtClean="0"/>
              <a:pPr>
                <a:defRPr/>
              </a:pPr>
              <a:t>‹N°›</a:t>
            </a:fld>
            <a:endParaRPr lang="fr-FR"/>
          </a:p>
        </p:txBody>
      </p:sp>
    </p:spTree>
    <p:extLst>
      <p:ext uri="{BB962C8B-B14F-4D97-AF65-F5344CB8AC3E}">
        <p14:creationId xmlns:p14="http://schemas.microsoft.com/office/powerpoint/2010/main" val="134313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45E37F29-5034-4E94-8ADB-91607F148DFE}" type="datetime1">
              <a:rPr lang="fr-FR" smtClean="0"/>
              <a:t>06/06/2020</a:t>
            </a:fld>
            <a:endParaRPr lang="fr-FR"/>
          </a:p>
        </p:txBody>
      </p:sp>
      <p:sp>
        <p:nvSpPr>
          <p:cNvPr id="4" name="Footer Placeholder 3"/>
          <p:cNvSpPr>
            <a:spLocks noGrp="1"/>
          </p:cNvSpPr>
          <p:nvPr>
            <p:ph type="ftr" sz="quarter" idx="11"/>
          </p:nvPr>
        </p:nvSpPr>
        <p:spPr/>
        <p:txBody>
          <a:bodyPr/>
          <a:lstStyle/>
          <a:p>
            <a:pPr>
              <a:defRPr/>
            </a:pPr>
            <a:r>
              <a:rPr lang="fr-FR"/>
              <a:t>Utiliser les flux RSS pour sa veille | Pourquoi ? Comment ?</a:t>
            </a:r>
          </a:p>
        </p:txBody>
      </p:sp>
      <p:sp>
        <p:nvSpPr>
          <p:cNvPr id="5" name="Slide Number Placeholder 4"/>
          <p:cNvSpPr>
            <a:spLocks noGrp="1"/>
          </p:cNvSpPr>
          <p:nvPr>
            <p:ph type="sldNum" sz="quarter" idx="12"/>
          </p:nvPr>
        </p:nvSpPr>
        <p:spPr/>
        <p:txBody>
          <a:bodyPr/>
          <a:lstStyle/>
          <a:p>
            <a:pPr>
              <a:defRPr/>
            </a:pPr>
            <a:fld id="{72D51A10-A049-41C0-A379-DBC6148E6A74}" type="slidenum">
              <a:rPr lang="fr-FR" smtClean="0"/>
              <a:pPr>
                <a:defRPr/>
              </a:pPr>
              <a:t>‹N°›</a:t>
            </a:fld>
            <a:endParaRPr lang="fr-FR"/>
          </a:p>
        </p:txBody>
      </p:sp>
    </p:spTree>
    <p:extLst>
      <p:ext uri="{BB962C8B-B14F-4D97-AF65-F5344CB8AC3E}">
        <p14:creationId xmlns:p14="http://schemas.microsoft.com/office/powerpoint/2010/main" val="582699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64E4689-DC67-4496-B465-A9A9EE36E160}" type="datetime1">
              <a:rPr lang="fr-FR" smtClean="0"/>
              <a:t>06/06/2020</a:t>
            </a:fld>
            <a:endParaRPr lang="fr-FR"/>
          </a:p>
        </p:txBody>
      </p:sp>
      <p:sp>
        <p:nvSpPr>
          <p:cNvPr id="3" name="Footer Placeholder 2"/>
          <p:cNvSpPr>
            <a:spLocks noGrp="1"/>
          </p:cNvSpPr>
          <p:nvPr>
            <p:ph type="ftr" sz="quarter" idx="11"/>
          </p:nvPr>
        </p:nvSpPr>
        <p:spPr/>
        <p:txBody>
          <a:bodyPr/>
          <a:lstStyle/>
          <a:p>
            <a:pPr>
              <a:defRPr/>
            </a:pPr>
            <a:r>
              <a:rPr lang="fr-FR"/>
              <a:t>Utiliser les flux RSS pour sa veille | Pourquoi ? Comment ?</a:t>
            </a:r>
          </a:p>
        </p:txBody>
      </p:sp>
      <p:sp>
        <p:nvSpPr>
          <p:cNvPr id="4" name="Slide Number Placeholder 3"/>
          <p:cNvSpPr>
            <a:spLocks noGrp="1"/>
          </p:cNvSpPr>
          <p:nvPr>
            <p:ph type="sldNum" sz="quarter" idx="12"/>
          </p:nvPr>
        </p:nvSpPr>
        <p:spPr/>
        <p:txBody>
          <a:bodyPr/>
          <a:lstStyle/>
          <a:p>
            <a:pPr>
              <a:defRPr/>
            </a:pPr>
            <a:fld id="{0A4AD5A3-BD98-441E-9964-35996ED4EE92}" type="slidenum">
              <a:rPr lang="fr-FR" smtClean="0"/>
              <a:pPr>
                <a:defRPr/>
              </a:pPr>
              <a:t>‹N°›</a:t>
            </a:fld>
            <a:endParaRPr lang="fr-FR"/>
          </a:p>
        </p:txBody>
      </p:sp>
    </p:spTree>
    <p:extLst>
      <p:ext uri="{BB962C8B-B14F-4D97-AF65-F5344CB8AC3E}">
        <p14:creationId xmlns:p14="http://schemas.microsoft.com/office/powerpoint/2010/main" val="1318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dirty="0"/>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a:defRPr/>
            </a:pPr>
            <a:fld id="{334B870D-C0C3-4F1C-ACFB-3FCC3FE2FC3C}" type="datetime1">
              <a:rPr lang="fr-FR" smtClean="0"/>
              <a:t>06/06/2020</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r>
              <a:rPr lang="fr-FR"/>
              <a:t>Utiliser les flux RSS pour sa veille | Pourquoi ? Comment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a:defRPr/>
            </a:pPr>
            <a:fld id="{E7BE409D-CF3C-48CC-A45F-43E42E1E6A57}" type="slidenum">
              <a:rPr lang="fr-FR" smtClean="0"/>
              <a:pPr>
                <a:defRPr/>
              </a:pPr>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2187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a:defRPr/>
            </a:pPr>
            <a:fld id="{FC63782A-9193-442A-BEC4-B1683BF2D985}" type="datetime1">
              <a:rPr lang="fr-FR" smtClean="0"/>
              <a:t>06/06/2020</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r>
              <a:rPr lang="fr-FR"/>
              <a:t>Utiliser les flux RSS pour sa veille | Pourquoi ? Comment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a:defRPr/>
            </a:pPr>
            <a:fld id="{4CCCFC70-0987-4485-A6EF-BC50605F4A6D}" type="slidenum">
              <a:rPr lang="fr-FR" smtClean="0"/>
              <a:pPr>
                <a:defRPr/>
              </a:pPr>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004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44624"/>
            <a:ext cx="9601200" cy="148590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371600" y="1772816"/>
            <a:ext cx="9601200" cy="35814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fld id="{9EB07DFD-2905-4F7F-87A9-5F9FC32E0F51}" type="datetime1">
              <a:rPr lang="fr-FR" smtClean="0"/>
              <a:t>06/06/2020</a:t>
            </a:fld>
            <a:endParaRPr lang="fr-FR"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r>
              <a:rPr lang="fr-FR"/>
              <a:t>Utiliser les flux RSS pour sa veille | Pourquoi ? Comment ?</a:t>
            </a:r>
            <a:endParaRPr lang="fr-FR"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a:defRPr/>
            </a:pPr>
            <a:fld id="{490AFA47-B030-4762-B3BE-250C80EC0A25}" type="slidenum">
              <a:rPr lang="fr-FR" smtClean="0"/>
              <a:pPr>
                <a:defRPr/>
              </a:pPr>
              <a:t>‹N°›</a:t>
            </a:fld>
            <a:endParaRPr lang="fr-FR" dirty="0"/>
          </a:p>
        </p:txBody>
      </p:sp>
      <p:sp>
        <p:nvSpPr>
          <p:cNvPr id="9" name="Rectangle 8" title="Side bar"/>
          <p:cNvSpPr/>
          <p:nvPr/>
        </p:nvSpPr>
        <p:spPr>
          <a:xfrm>
            <a:off x="0" y="9655"/>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29728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hf hdr="0"/>
  <p:txStyles>
    <p:titleStyle>
      <a:lvl1pPr algn="l" defTabSz="914400" rtl="0" eaLnBrk="1" latinLnBrk="0" hangingPunct="1">
        <a:lnSpc>
          <a:spcPct val="89000"/>
        </a:lnSpc>
        <a:spcBef>
          <a:spcPct val="0"/>
        </a:spcBef>
        <a:buNone/>
        <a:defRPr sz="3600" b="1" kern="1200" baseline="0">
          <a:solidFill>
            <a:schemeClr val="tx2"/>
          </a:solidFill>
          <a:latin typeface="Roboto Condensed" panose="020B0604020202020204" charset="0"/>
          <a:ea typeface="Roboto Condensed" panose="020B0604020202020204" charset="0"/>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2" pos="9216" userDrawn="1">
          <p15:clr>
            <a:srgbClr val="F26B43"/>
          </p15:clr>
        </p15:guide>
        <p15:guide id="13" pos="1248" userDrawn="1">
          <p15:clr>
            <a:srgbClr val="F26B43"/>
          </p15:clr>
        </p15:guide>
        <p15:guide id="14" pos="1152" userDrawn="1">
          <p15:clr>
            <a:srgbClr val="F26B43"/>
          </p15:clr>
        </p15:guide>
        <p15:guide id="15" orient="horz" pos="1368" userDrawn="1">
          <p15:clr>
            <a:srgbClr val="F26B43"/>
          </p15:clr>
        </p15:guide>
        <p15:guide id="16" orient="horz" pos="1440" userDrawn="1">
          <p15:clr>
            <a:srgbClr val="F26B43"/>
          </p15:clr>
        </p15:guide>
        <p15:guide id="17" orient="horz" pos="3696" userDrawn="1">
          <p15:clr>
            <a:srgbClr val="F26B43"/>
          </p15:clr>
        </p15:guide>
        <p15:guide id="18" orient="horz" pos="432" userDrawn="1">
          <p15:clr>
            <a:srgbClr val="F26B43"/>
          </p15:clr>
        </p15:guide>
        <p15:guide id="19" orient="horz" pos="1512" userDrawn="1">
          <p15:clr>
            <a:srgbClr val="F26B43"/>
          </p15:clr>
        </p15:guide>
        <p15:guide id="20" pos="6912" userDrawn="1">
          <p15:clr>
            <a:srgbClr val="F26B43"/>
          </p15:clr>
        </p15:guide>
        <p15:guide id="21" pos="936" userDrawn="1">
          <p15:clr>
            <a:srgbClr val="F26B43"/>
          </p15:clr>
        </p15:guide>
        <p15:guide id="22" pos="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rsscircu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101.xml.rels><?xml version="1.0" encoding="UTF-8" standalone="yes"?>
<Relationships xmlns="http://schemas.openxmlformats.org/package/2006/relationships"><Relationship Id="rId8" Type="http://schemas.openxmlformats.org/officeDocument/2006/relationships/slide" Target="slide115.xml"/><Relationship Id="rId3" Type="http://schemas.openxmlformats.org/officeDocument/2006/relationships/slide" Target="slide110.xml"/><Relationship Id="rId7" Type="http://schemas.openxmlformats.org/officeDocument/2006/relationships/slide" Target="slide111.xml"/><Relationship Id="rId2" Type="http://schemas.openxmlformats.org/officeDocument/2006/relationships/slide" Target="slide105.xml"/><Relationship Id="rId1" Type="http://schemas.openxmlformats.org/officeDocument/2006/relationships/slideLayout" Target="../slideLayouts/slideLayout2.xml"/><Relationship Id="rId6" Type="http://schemas.openxmlformats.org/officeDocument/2006/relationships/slide" Target="slide109.xml"/><Relationship Id="rId5" Type="http://schemas.openxmlformats.org/officeDocument/2006/relationships/slide" Target="slide107.xml"/><Relationship Id="rId10" Type="http://schemas.openxmlformats.org/officeDocument/2006/relationships/slide" Target="slide118.xml"/><Relationship Id="rId4" Type="http://schemas.openxmlformats.org/officeDocument/2006/relationships/slide" Target="slide106.xml"/><Relationship Id="rId9" Type="http://schemas.openxmlformats.org/officeDocument/2006/relationships/slide" Target="slide117.xml"/></Relationships>
</file>

<file path=ppt/slides/_rels/slide102.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44.png"/><Relationship Id="rId7" Type="http://schemas.openxmlformats.org/officeDocument/2006/relationships/image" Target="../media/image188.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45.png"/><Relationship Id="rId9" Type="http://schemas.openxmlformats.org/officeDocument/2006/relationships/image" Target="../media/image190.png"/></Relationships>
</file>

<file path=ppt/slides/_rels/slide103.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04.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202.png"/></Relationships>
</file>

<file path=ppt/slides/_rels/slide10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210.png"/></Relationships>
</file>

<file path=ppt/slides/_rels/slide10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213.png"/><Relationship Id="rId4" Type="http://schemas.openxmlformats.org/officeDocument/2006/relationships/image" Target="../media/image212.png"/></Relationships>
</file>

<file path=ppt/slides/_rels/slide10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216.png"/><Relationship Id="rId4" Type="http://schemas.openxmlformats.org/officeDocument/2006/relationships/image" Target="../media/image215.png"/></Relationships>
</file>

<file path=ppt/slides/_rels/slide109.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 Id="rId9" Type="http://schemas.openxmlformats.org/officeDocument/2006/relationships/image" Target="../media/image2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225.png"/><Relationship Id="rId4" Type="http://schemas.openxmlformats.org/officeDocument/2006/relationships/image" Target="../media/image224.png"/></Relationships>
</file>

<file path=ppt/slides/_rels/slide1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1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13.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 Id="rId9" Type="http://schemas.openxmlformats.org/officeDocument/2006/relationships/image" Target="../media/image242.png"/></Relationships>
</file>

<file path=ppt/slides/_rels/slide114.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png"/></Relationships>
</file>

<file path=ppt/slides/_rels/slide11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image" Target="../media/image252.png"/><Relationship Id="rId4" Type="http://schemas.openxmlformats.org/officeDocument/2006/relationships/image" Target="../media/image251.png"/></Relationships>
</file>

<file path=ppt/slides/_rels/slide11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1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1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actulligence.com/2014/11/26/la-veille-une-activite-legal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freemyfeed.develer.com/"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hyperlink" Target="https://www.codeur.com/blog/fusionner-flux-rss/" TargetMode="External"/><Relationship Id="rId2" Type="http://schemas.openxmlformats.org/officeDocument/2006/relationships/hyperlink" Target="https://rssunify.com/" TargetMode="External"/><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2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hyperlink" Target="http://www.rssmix.com/" TargetMode="External"/><Relationship Id="rId1" Type="http://schemas.openxmlformats.org/officeDocument/2006/relationships/slideLayout" Target="../slideLayouts/slideLayout2.xml"/><Relationship Id="rId5" Type="http://schemas.openxmlformats.org/officeDocument/2006/relationships/hyperlink" Target="https://www.codeur.com/blog/fusionner-flux-rss/" TargetMode="External"/><Relationship Id="rId4" Type="http://schemas.openxmlformats.org/officeDocument/2006/relationships/image" Target="../media/image266.png"/></Relationships>
</file>

<file path=ppt/slides/_rels/slide12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hyperlink" Target="http://rssmixer.com/" TargetMode="External"/><Relationship Id="rId1" Type="http://schemas.openxmlformats.org/officeDocument/2006/relationships/slideLayout" Target="../slideLayouts/slideLayout2.xml"/><Relationship Id="rId4" Type="http://schemas.openxmlformats.org/officeDocument/2006/relationships/hyperlink" Target="https://www.codeur.com/blog/fusionner-flux-rs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github.com/huginn/huginn" TargetMode="External"/><Relationship Id="rId7" Type="http://schemas.openxmlformats.org/officeDocument/2006/relationships/hyperlink" Target="https://fr.slideshare.net/serge.courrier/modle-dune-plateforme-de-veille-visant-automatiser-la-rediffusion-de-linforlation"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s://github.com/fabienvauchelles/superpipes" TargetMode="External"/><Relationship Id="rId5" Type="http://schemas.openxmlformats.org/officeDocument/2006/relationships/hyperlink" Target="https://github.com/olviko/RssPercolator" TargetMode="External"/><Relationship Id="rId4" Type="http://schemas.openxmlformats.org/officeDocument/2006/relationships/hyperlink" Target="https://bitbucket.org/diji/pypes/wiki/Home"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feed.informer.com/"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fr.slideshare.net/serge.courrier/modle-dune-plateforme-de-veille-visant-automatiser-la-rediffusion-de-linforlation" TargetMode="External"/><Relationship Id="rId4" Type="http://schemas.openxmlformats.org/officeDocument/2006/relationships/image" Target="../media/image268.png"/></Relationships>
</file>

<file path=ppt/slides/_rels/slide127.xml.rels><?xml version="1.0" encoding="UTF-8" standalone="yes"?>
<Relationships xmlns="http://schemas.openxmlformats.org/package/2006/relationships"><Relationship Id="rId3" Type="http://schemas.openxmlformats.org/officeDocument/2006/relationships/hyperlink" Target="http://feed.informer.com/"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s://fr.slideshare.net/serge.courrier/modle-dune-plateforme-de-veille-visant-automatiser-la-rediffusion-de-linforlation" TargetMode="External"/><Relationship Id="rId5" Type="http://schemas.openxmlformats.org/officeDocument/2006/relationships/image" Target="../media/image270.png"/><Relationship Id="rId4" Type="http://schemas.openxmlformats.org/officeDocument/2006/relationships/image" Target="../media/image269.png"/></Relationships>
</file>

<file path=ppt/slides/_rels/slide128.xml.rels><?xml version="1.0" encoding="UTF-8" standalone="yes"?>
<Relationships xmlns="http://schemas.openxmlformats.org/package/2006/relationships"><Relationship Id="rId3" Type="http://schemas.openxmlformats.org/officeDocument/2006/relationships/hyperlink" Target="http://feed.informer.com/"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hyperlink" Target="https://fr.slideshare.net/serge.courrier/modle-dune-plateforme-de-veille-visant-automatiser-la-rediffusion-de-linforlation" TargetMode="External"/><Relationship Id="rId4" Type="http://schemas.openxmlformats.org/officeDocument/2006/relationships/image" Target="../media/image271.png"/></Relationships>
</file>

<file path=ppt/slides/_rels/slide129.xml.rels><?xml version="1.0" encoding="UTF-8" standalone="yes"?>
<Relationships xmlns="http://schemas.openxmlformats.org/package/2006/relationships"><Relationship Id="rId3" Type="http://schemas.openxmlformats.org/officeDocument/2006/relationships/hyperlink" Target="http://feed.informer.com/"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s://fr.slideshare.net/serge.courrier/modle-dune-plateforme-de-veille-visant-automatiser-la-rediffusion-de-linforlation" TargetMode="External"/><Relationship Id="rId5" Type="http://schemas.openxmlformats.org/officeDocument/2006/relationships/image" Target="../media/image273.png"/><Relationship Id="rId4" Type="http://schemas.openxmlformats.org/officeDocument/2006/relationships/image" Target="../media/image272.png"/></Relationships>
</file>

<file path=ppt/slides/_rels/slide13.xml.rels><?xml version="1.0" encoding="UTF-8" standalone="yes"?>
<Relationships xmlns="http://schemas.openxmlformats.org/package/2006/relationships"><Relationship Id="rId3" Type="http://schemas.openxmlformats.org/officeDocument/2006/relationships/hyperlink" Target="https://www.actulligence.com/2014/11/26/la-veille-une-activite-legal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feed.informer.com/"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fr.slideshare.net/serge.courrier/modle-dune-plateforme-de-veille-visant-automatiser-la-rediffusion-de-linforlation" TargetMode="External"/><Relationship Id="rId4" Type="http://schemas.openxmlformats.org/officeDocument/2006/relationships/image" Target="../media/image274.png"/></Relationships>
</file>

<file path=ppt/slides/_rels/slide131.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hyperlink" Target="http://feed.informer.com/" TargetMode="External"/><Relationship Id="rId7" Type="http://schemas.openxmlformats.org/officeDocument/2006/relationships/image" Target="../media/image278.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s>
</file>

<file path=ppt/slides/_rels/slide132.xml.rels><?xml version="1.0" encoding="UTF-8" standalone="yes"?>
<Relationships xmlns="http://schemas.openxmlformats.org/package/2006/relationships"><Relationship Id="rId3" Type="http://schemas.openxmlformats.org/officeDocument/2006/relationships/hyperlink" Target="http://feedrinse.com/" TargetMode="External"/><Relationship Id="rId7" Type="http://schemas.openxmlformats.org/officeDocument/2006/relationships/image" Target="../media/image284.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fr.slideshare.net/serge.courrier/modle-dune-plateforme-de-veille-visant-automatiser-la-rediffusion-de-linforlation" TargetMode="External"/><Relationship Id="rId5" Type="http://schemas.openxmlformats.org/officeDocument/2006/relationships/image" Target="../media/image283.png"/><Relationship Id="rId4" Type="http://schemas.openxmlformats.org/officeDocument/2006/relationships/image" Target="../media/image282.png"/></Relationships>
</file>

<file path=ppt/slides/_rels/slide133.xml.rels><?xml version="1.0" encoding="UTF-8" standalone="yes"?>
<Relationships xmlns="http://schemas.openxmlformats.org/package/2006/relationships"><Relationship Id="rId3" Type="http://schemas.openxmlformats.org/officeDocument/2006/relationships/hyperlink" Target="http://feedrinse.com/"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hyperlink" Target="https://fr.slideshare.net/serge.courrier/modle-dune-plateforme-de-veille-visant-automatiser-la-rediffusion-de-linforlation" TargetMode="External"/><Relationship Id="rId4" Type="http://schemas.openxmlformats.org/officeDocument/2006/relationships/image" Target="../media/image285.png"/></Relationships>
</file>

<file path=ppt/slides/_rels/slide134.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hyperlink" Target="http://feedrinse.com/" TargetMode="External"/><Relationship Id="rId7" Type="http://schemas.openxmlformats.org/officeDocument/2006/relationships/image" Target="../media/image289.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35.xml.rels><?xml version="1.0" encoding="UTF-8" standalone="yes"?>
<Relationships xmlns="http://schemas.openxmlformats.org/package/2006/relationships"><Relationship Id="rId3" Type="http://schemas.openxmlformats.org/officeDocument/2006/relationships/hyperlink" Target="http://feedrinse.com/"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s://fr.slideshare.net/serge.courrier/modle-dune-plateforme-de-veille-visant-automatiser-la-rediffusion-de-linforlation" TargetMode="External"/><Relationship Id="rId5" Type="http://schemas.openxmlformats.org/officeDocument/2006/relationships/image" Target="../media/image292.png"/><Relationship Id="rId4" Type="http://schemas.openxmlformats.org/officeDocument/2006/relationships/image" Target="../media/image29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hyperlink" Target="http://fetchrss.com/"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 Id="rId5" Type="http://schemas.openxmlformats.org/officeDocument/2006/relationships/image" Target="../media/image294.png"/><Relationship Id="rId4" Type="http://schemas.openxmlformats.org/officeDocument/2006/relationships/image" Target="../media/image293.png"/></Relationships>
</file>

<file path=ppt/slides/_rels/slide138.xml.rels><?xml version="1.0" encoding="UTF-8" standalone="yes"?>
<Relationships xmlns="http://schemas.openxmlformats.org/package/2006/relationships"><Relationship Id="rId3" Type="http://schemas.openxmlformats.org/officeDocument/2006/relationships/hyperlink" Target="http://feed43.com/"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hyperlink" Target="https://rsscircus.com/transformer-une-page-dactualites-en-fil-rss-un-tutoriel-complet-avec-feed43/"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feedity.com/"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hyperlink" Target="https://rsscircus.com/transformer-une-page-dactualites-en-fil-rss-un-tutoriel-complet-avec-feed43/" TargetMode="External"/><Relationship Id="rId5" Type="http://schemas.openxmlformats.org/officeDocument/2006/relationships/image" Target="../media/image297.png"/><Relationship Id="rId4" Type="http://schemas.openxmlformats.org/officeDocument/2006/relationships/hyperlink" Target="http://createfeed.fivefilters.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ormation-serda.com/page/mini-mooc-veille-module-1-sourcing-et-collecte-de-linforma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addons.mozilla.org/fr/firefox/addon/update-scanne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www.numerama.com/magazine/32941-surveiller-modifications-page-web.html" TargetMode="External"/><Relationship Id="rId5" Type="http://schemas.openxmlformats.org/officeDocument/2006/relationships/hyperlink" Target="https://www.aignes.com/" TargetMode="External"/><Relationship Id="rId4" Type="http://schemas.openxmlformats.org/officeDocument/2006/relationships/hyperlink" Target="https://distill.io/"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hyperlink" Target="https://ifttt.com/"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hyperlink" Target="https://www.mindomo.com/fr/mindmap/ifttt-en-video-484a1d2ac3044f4b919312a31347b029" TargetMode="External"/><Relationship Id="rId4" Type="http://schemas.openxmlformats.org/officeDocument/2006/relationships/image" Target="../media/image298.png"/></Relationships>
</file>

<file path=ppt/slides/_rels/slide143.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ifttt.com/services"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hyperlink" Target="https://ifttt.com/discover"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ifttt.com/search/query/feedly"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01.png"/></Relationships>
</file>

<file path=ppt/slides/_rels/slide146.xml.rels><?xml version="1.0" encoding="UTF-8" standalone="yes"?>
<Relationships xmlns="http://schemas.openxmlformats.org/package/2006/relationships"><Relationship Id="rId3" Type="http://schemas.openxmlformats.org/officeDocument/2006/relationships/hyperlink" Target="https://ifttt.com/search/query/inoreader"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14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148.xml.rels><?xml version="1.0" encoding="UTF-8" standalone="yes"?>
<Relationships xmlns="http://schemas.openxmlformats.org/package/2006/relationships"><Relationship Id="rId3" Type="http://schemas.openxmlformats.org/officeDocument/2006/relationships/hyperlink" Target="https://zapier.com/"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149.xml.rels><?xml version="1.0" encoding="UTF-8" standalone="yes"?>
<Relationships xmlns="http://schemas.openxmlformats.org/package/2006/relationships"><Relationship Id="rId3" Type="http://schemas.openxmlformats.org/officeDocument/2006/relationships/hyperlink" Target="https://emea.flow.microsoft.com/fr-fr/"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15.xml.rels><?xml version="1.0" encoding="UTF-8" standalone="yes"?>
<Relationships xmlns="http://schemas.openxmlformats.org/package/2006/relationships"><Relationship Id="rId3" Type="http://schemas.openxmlformats.org/officeDocument/2006/relationships/hyperlink" Target="https://www.alsacreations.com/page/rs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cfcopies.com/" TargetMode="External"/><Relationship Id="rId4" Type="http://schemas.openxmlformats.org/officeDocument/2006/relationships/hyperlink" Target="https://www.formation-serda.com/page/mini-mooc-veille-module-1-sourcing-et-collecte-de-linformation"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s://www.sites.univ-rennes2.fr/urfist/ressources/developper-une-veille-personnelle-avec-les-fils-rss-et-la-syndication-de-contenus"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8" Type="http://schemas.openxmlformats.org/officeDocument/2006/relationships/hyperlink" Target="http://roget.biz/transformer-une-recherche-bing-google-twiiter-facebook-youtube-en-flux-rss-attention" TargetMode="External"/><Relationship Id="rId13" Type="http://schemas.openxmlformats.org/officeDocument/2006/relationships/hyperlink" Target="http://scripting.com/" TargetMode="External"/><Relationship Id="rId18" Type="http://schemas.openxmlformats.org/officeDocument/2006/relationships/hyperlink" Target="https://www.diigo.com/profile/serge-courrier?query=#rss" TargetMode="External"/><Relationship Id="rId3" Type="http://schemas.openxmlformats.org/officeDocument/2006/relationships/hyperlink" Target="http://atlasflux.saynete.net/index.htm" TargetMode="External"/><Relationship Id="rId7" Type="http://schemas.openxmlformats.org/officeDocument/2006/relationships/hyperlink" Target="http://roget.biz/deux-lecteurs-rss-qui-permettent-de-lire-les-news-completes-meme-avec-le-feed-tronque-et-autres-artifices" TargetMode="External"/><Relationship Id="rId12" Type="http://schemas.openxmlformats.org/officeDocument/2006/relationships/hyperlink" Target="https://www.rssboard.org/" TargetMode="External"/><Relationship Id="rId17" Type="http://schemas.openxmlformats.org/officeDocument/2006/relationships/hyperlink" Target="https://www.scoop.it/topic/rss" TargetMode="External"/><Relationship Id="rId2" Type="http://schemas.openxmlformats.org/officeDocument/2006/relationships/notesSlide" Target="../notesSlides/notesSlide118.xml"/><Relationship Id="rId16" Type="http://schemas.openxmlformats.org/officeDocument/2006/relationships/hyperlink" Target="https://rsscircus.com/" TargetMode="External"/><Relationship Id="rId1" Type="http://schemas.openxmlformats.org/officeDocument/2006/relationships/slideLayout" Target="../slideLayouts/slideLayout5.xml"/><Relationship Id="rId6" Type="http://schemas.openxmlformats.org/officeDocument/2006/relationships/hyperlink" Target="https://www.makeuseof.com/tag/newspaper-2-0-your-guide-to-rss/" TargetMode="External"/><Relationship Id="rId11" Type="http://schemas.openxmlformats.org/officeDocument/2006/relationships/hyperlink" Target="https://bibliotheques.wordpress.com/2011/10/13/rss-suite-et/" TargetMode="External"/><Relationship Id="rId5" Type="http://schemas.openxmlformats.org/officeDocument/2006/relationships/hyperlink" Target="https://fr.slideshare.net/serge.courrier/fin-de-google-reader-quelle-alternative-pour-les-professionnels" TargetMode="External"/><Relationship Id="rId15" Type="http://schemas.openxmlformats.org/officeDocument/2006/relationships/hyperlink" Target="http://www.rsscircus.com/" TargetMode="External"/><Relationship Id="rId10" Type="http://schemas.openxmlformats.org/officeDocument/2006/relationships/hyperlink" Target="https://bibliotheques.wordpress.com/2011/10/11/vers-la-fin-du-rss/" TargetMode="External"/><Relationship Id="rId4" Type="http://schemas.openxmlformats.org/officeDocument/2006/relationships/hyperlink" Target="https://framablog.org/2018/07/16/les-flux-rss-maintenant/" TargetMode="External"/><Relationship Id="rId9" Type="http://schemas.openxmlformats.org/officeDocument/2006/relationships/hyperlink" Target="https://web.archive.org/web/20140630200811/http:/neosting.net/youtube-flux-rss" TargetMode="External"/><Relationship Id="rId14" Type="http://schemas.openxmlformats.org/officeDocument/2006/relationships/hyperlink" Target="https://tools.ietf.org/html/rfc4287"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mailto:corinne.habarou@chartes.psl.eu"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hyperlink" Target="https://www.xul.fr/" TargetMode="External"/><Relationship Id="rId7" Type="http://schemas.openxmlformats.org/officeDocument/2006/relationships/hyperlink" Target="https://www.xul.fr/xml-rdf.php" TargetMode="External"/><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hyperlink" Target="https://www.xul.fr/xml-rss.html" TargetMode="External"/><Relationship Id="rId5" Type="http://schemas.openxmlformats.org/officeDocument/2006/relationships/hyperlink" Target="http://www.xul.fr/index.php" TargetMode="External"/><Relationship Id="rId4" Type="http://schemas.openxmlformats.org/officeDocument/2006/relationships/hyperlink" Target="http://www.xul.fr/xul-icon.gif"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fr.wikipedia.org/wiki/Atom_Syndication_Format" TargetMode="External"/><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hyperlink" Target="https://fr.wikipedia.org/wiki/Time_to_Liv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lefigaro.fr/medias/2018/09/12/20004-20180912ARTFIG00003-droits-voisins-pour-la-presse-le-parlement-europeen-vote-aujourd-hui.ph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vie-publique.fr/actualite/alaune/droit-auteur-reforme-controversee-directive-europeenne.html" TargetMode="External"/><Relationship Id="rId4" Type="http://schemas.openxmlformats.org/officeDocument/2006/relationships/hyperlink" Target="https://www.nextinpact.com/news/108046-la-future-loi-sur-droits-voisins-editeurs-et-agence-presse-en-derniere-ligne-droite.ht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fr.wikipedia.org/wiki/Google_hacking" TargetMode="External"/><Relationship Id="rId3" Type="http://schemas.openxmlformats.org/officeDocument/2006/relationships/hyperlink" Target="https://www.actulligence.com/2014/07/08/les-editeurs-de-logiciel-de-veille-dans-la-ligne-de-mire-des-sites-de-presse/" TargetMode="External"/><Relationship Id="rId7" Type="http://schemas.openxmlformats.org/officeDocument/2006/relationships/hyperlink" Target="https://www.eewee.fr/google-dorking-hacking-cest-quoi/" TargetMode="External"/><Relationship Id="rId2" Type="http://schemas.openxmlformats.org/officeDocument/2006/relationships/hyperlink" Target="https://www.actulligence.com/2014/11/26/la-veille-une-activite-legale/" TargetMode="External"/><Relationship Id="rId1" Type="http://schemas.openxmlformats.org/officeDocument/2006/relationships/slideLayout" Target="../slideLayouts/slideLayout2.xml"/><Relationship Id="rId6" Type="http://schemas.openxmlformats.org/officeDocument/2006/relationships/hyperlink" Target="https://www.vie-publique.fr/actualite/alaune/droit-auteur-reforme-controversee-directive-europeenne.html" TargetMode="External"/><Relationship Id="rId5" Type="http://schemas.openxmlformats.org/officeDocument/2006/relationships/hyperlink" Target="https://www.nextinpact.com/news/108046-la-future-loi-sur-droits-voisins-editeurs-et-agence-presse-en-derniere-ligne-droite.htm" TargetMode="External"/><Relationship Id="rId4" Type="http://schemas.openxmlformats.org/officeDocument/2006/relationships/hyperlink" Target="http://www.lefigaro.fr/medias/2018/09/12/20004-20180912ARTFIG00003-droits-voisins-pour-la-presse-le-parlement-europeen-vote-aujourd-hui.php"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ites.univ-rennes2.fr/urfist/ressources/automatiser-sa-veille-documentaire-scientifiqu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141.xml"/><Relationship Id="rId3" Type="http://schemas.openxmlformats.org/officeDocument/2006/relationships/slide" Target="slide22.xml"/><Relationship Id="rId7" Type="http://schemas.openxmlformats.org/officeDocument/2006/relationships/slide" Target="slide52.xml"/><Relationship Id="rId12" Type="http://schemas.openxmlformats.org/officeDocument/2006/relationships/slide" Target="slide136.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9.xml"/><Relationship Id="rId11" Type="http://schemas.openxmlformats.org/officeDocument/2006/relationships/slide" Target="slide121.xml"/><Relationship Id="rId5" Type="http://schemas.openxmlformats.org/officeDocument/2006/relationships/slide" Target="slide31.xml"/><Relationship Id="rId10" Type="http://schemas.openxmlformats.org/officeDocument/2006/relationships/slide" Target="slide119.xml"/><Relationship Id="rId4" Type="http://schemas.openxmlformats.org/officeDocument/2006/relationships/slide" Target="slide28.xml"/><Relationship Id="rId9" Type="http://schemas.openxmlformats.org/officeDocument/2006/relationships/slide" Target="slide71.xml"/><Relationship Id="rId14" Type="http://schemas.openxmlformats.org/officeDocument/2006/relationships/slide" Target="slide151.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novation-pedagogique.fr/article85.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innovation-pedagogique.f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eb.archive.org/web/20180708050053/http:/www.apprendre-informatique.com/tutorial-25-94-Web-surfacique-web-invisible-de-quoi-s-agit-i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sudouest.fr/" TargetMode="External"/><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hyperlink" Target="https://webmasters.googleblog.com/2014/10/best-practices-for-xml-sitemaps-rssatom.html"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fr.slideshare.net/serge.courrier/modle-dune-plateforme-de-veille-visant-automatiser-la-rediffusion-de-linforlation" TargetMode="External"/><Relationship Id="rId5" Type="http://schemas.openxmlformats.org/officeDocument/2006/relationships/hyperlink" Target="https://developers.facebook.com/docs/instant-articles/publishing/setup-rss-feed" TargetMode="External"/><Relationship Id="rId4" Type="http://schemas.openxmlformats.org/officeDocument/2006/relationships/hyperlink" Target="https://w3techs.com/technologies/history_overview/content_management/all/y?utm_content=buffer65629&amp;amp;utm_medium=social&amp;amp;utm_source=twitter.com&amp;amp;utm_campaign=buff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fr.slideshare.net/serge.courrier/schma-dune-plateforme-de-veille-modulaire-100-rss-novembre-201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urfist.chartes.psl.eu/" TargetMode="External"/><Relationship Id="rId13" Type="http://schemas.openxmlformats.org/officeDocument/2006/relationships/hyperlink" Target="https://www.lemonde.fr/" TargetMode="External"/><Relationship Id="rId18" Type="http://schemas.openxmlformats.org/officeDocument/2006/relationships/hyperlink" Target="https://raindrop.io/" TargetMode="External"/><Relationship Id="rId3" Type="http://schemas.openxmlformats.org/officeDocument/2006/relationships/hyperlink" Target="http://www.cafe-sciences.org/" TargetMode="External"/><Relationship Id="rId7" Type="http://schemas.openxmlformats.org/officeDocument/2006/relationships/hyperlink" Target="https://www.openedition.org/backend" TargetMode="External"/><Relationship Id="rId12" Type="http://schemas.openxmlformats.org/officeDocument/2006/relationships/hyperlink" Target="https://mathprepa.fr/" TargetMode="External"/><Relationship Id="rId17" Type="http://schemas.openxmlformats.org/officeDocument/2006/relationships/hyperlink" Target="https://www.diigo.com/buzz/hot" TargetMode="External"/><Relationship Id="rId2" Type="http://schemas.openxmlformats.org/officeDocument/2006/relationships/notesSlide" Target="../notesSlides/notesSlide21.xml"/><Relationship Id="rId16" Type="http://schemas.openxmlformats.org/officeDocument/2006/relationships/hyperlink" Target="https://www.eyrolles.com/" TargetMode="External"/><Relationship Id="rId1" Type="http://schemas.openxmlformats.org/officeDocument/2006/relationships/slideLayout" Target="../slideLayouts/slideLayout2.xml"/><Relationship Id="rId6" Type="http://schemas.openxmlformats.org/officeDocument/2006/relationships/hyperlink" Target="http://roget.biz/" TargetMode="External"/><Relationship Id="rId11" Type="http://schemas.openxmlformats.org/officeDocument/2006/relationships/hyperlink" Target="https://www.vulgarisation-informatique.com/" TargetMode="External"/><Relationship Id="rId5" Type="http://schemas.openxmlformats.org/officeDocument/2006/relationships/hyperlink" Target="https://descary.com/" TargetMode="External"/><Relationship Id="rId15" Type="http://schemas.openxmlformats.org/officeDocument/2006/relationships/hyperlink" Target="https://www.nouvelobs.com/rue89/" TargetMode="External"/><Relationship Id="rId10" Type="http://schemas.openxmlformats.org/officeDocument/2006/relationships/hyperlink" Target="https://www.bulac.fr/" TargetMode="External"/><Relationship Id="rId4" Type="http://schemas.openxmlformats.org/officeDocument/2006/relationships/hyperlink" Target="https://hypotheses.org/" TargetMode="External"/><Relationship Id="rId9" Type="http://schemas.openxmlformats.org/officeDocument/2006/relationships/hyperlink" Target="http://www.enseignementsup-recherche.gouv.fr/" TargetMode="External"/><Relationship Id="rId14" Type="http://schemas.openxmlformats.org/officeDocument/2006/relationships/hyperlink" Target="http://www.lefigaro.f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fr-fr.facebook.com/" TargetMode="External"/><Relationship Id="rId3" Type="http://schemas.openxmlformats.org/officeDocument/2006/relationships/hyperlink" Target="http://www.theses.fr/" TargetMode="External"/><Relationship Id="rId7" Type="http://schemas.openxmlformats.org/officeDocument/2006/relationships/hyperlink" Target="https://twitter.com/?lang=fr" TargetMode="External"/><Relationship Id="rId2" Type="http://schemas.openxmlformats.org/officeDocument/2006/relationships/hyperlink" Target="https://www.base-search.net/about/en/" TargetMode="External"/><Relationship Id="rId1" Type="http://schemas.openxmlformats.org/officeDocument/2006/relationships/slideLayout" Target="../slideLayouts/slideLayout2.xml"/><Relationship Id="rId6" Type="http://schemas.openxmlformats.org/officeDocument/2006/relationships/hyperlink" Target="https://www.talkwalker.com/fr/alerts" TargetMode="External"/><Relationship Id="rId11" Type="http://schemas.openxmlformats.org/officeDocument/2006/relationships/hyperlink" Target="https://queryfeed.net/" TargetMode="External"/><Relationship Id="rId5" Type="http://schemas.openxmlformats.org/officeDocument/2006/relationships/hyperlink" Target="https://www.google.fr/alerts" TargetMode="External"/><Relationship Id="rId10" Type="http://schemas.openxmlformats.org/officeDocument/2006/relationships/hyperlink" Target="https://www.instagram.com/?hl=fr" TargetMode="External"/><Relationship Id="rId4" Type="http://schemas.openxmlformats.org/officeDocument/2006/relationships/hyperlink" Target="https://www.ncbi.nlm.nih.gov/pubmed" TargetMode="External"/><Relationship Id="rId9" Type="http://schemas.openxmlformats.org/officeDocument/2006/relationships/hyperlink" Target="https://accounts.google.com/signin/v2/sl/pwd?passive=1209600&amp;continue=https://aboutme.google.com/u/0/?referer%3Dgplus&amp;followup=https://aboutme.google.com/u/0/?referer%3Dgplus&amp;flowName=GlifWebSignIn&amp;flowEntry=ServiceLogi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fr.slideshare.net/serge.courrier/fin-de-google-reader-quelle-alternative-pour-les-professionnel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upport.mozilla.org/fr/kb/comment-s-abonner-aux-flux-de-nouvelles-et-blogs" TargetMode="External"/><Relationship Id="rId2" Type="http://schemas.openxmlformats.org/officeDocument/2006/relationships/hyperlink" Target="https://support.office.com/fr-fr/article/s-abonner-%C3%A0-un-flux-rss-73c6e717-7815-4594-98e5-81fa369e951c" TargetMode="External"/><Relationship Id="rId1" Type="http://schemas.openxmlformats.org/officeDocument/2006/relationships/slideLayout" Target="../slideLayouts/slideLayout2.xml"/><Relationship Id="rId4" Type="http://schemas.openxmlformats.org/officeDocument/2006/relationships/hyperlink" Target="https://ifttt.com/connect/feed/gmail"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hyperlink" Target="https://chrome.google.com/webstore/search/rss?hl=fr" TargetMode="External"/><Relationship Id="rId13" Type="http://schemas.openxmlformats.org/officeDocument/2006/relationships/hyperlink" Target="https://www.diigo.com/user/serge-courrier?query=#RSS+#[lecteur]+#[extension]" TargetMode="External"/><Relationship Id="rId3" Type="http://schemas.openxmlformats.org/officeDocument/2006/relationships/hyperlink" Target="https://addons.mozilla.org/fr/firefox/addon/feedbroreader/" TargetMode="External"/><Relationship Id="rId7" Type="http://schemas.openxmlformats.org/officeDocument/2006/relationships/hyperlink" Target="https://chrome.google.com/webstore/detail/rss-feed-reader/pnjaodmkngahhkoihejjehlcdlnohgmp" TargetMode="External"/><Relationship Id="rId12"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nodetics.com/feedbro/" TargetMode="External"/><Relationship Id="rId11" Type="http://schemas.openxmlformats.org/officeDocument/2006/relationships/hyperlink" Target="https://apps.apple.com/us/app/rss-button-for-safari/id1437501942?mt=12" TargetMode="External"/><Relationship Id="rId5" Type="http://schemas.openxmlformats.org/officeDocument/2006/relationships/hyperlink" Target="https://www.diigo.com/user/serge-courrier?query=#[lecteur]+#RSS+#[Firefox]" TargetMode="External"/><Relationship Id="rId10" Type="http://schemas.openxmlformats.org/officeDocument/2006/relationships/hyperlink" Target="https://addons.opera.com/fr/extensions/details/smart-rss/?display=en" TargetMode="External"/><Relationship Id="rId4" Type="http://schemas.openxmlformats.org/officeDocument/2006/relationships/hyperlink" Target="https://addons.mozilla.org/fr/firefox/addon/brief/" TargetMode="External"/><Relationship Id="rId9" Type="http://schemas.openxmlformats.org/officeDocument/2006/relationships/hyperlink" Target="https://www.diigo.com/user/serge-courrier?query=#[lecteur]+#RSS+#[Chrom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boutique.afnor.org/norme/xp-x50-053/prestations-de-veille-prestations-de-veille-et-prestations-de-mise-en-place-d-un-systeme-de-veille/article/708892/fa04750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sites.univ-rennes2.fr/urfist/ressources/developper-une-veille-personnelle-avec-les-fils-rss-et-la-syndication-de-contenu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hyperlink" Target="https://getstream.io/winds/" TargetMode="External"/><Relationship Id="rId13" Type="http://schemas.openxmlformats.org/officeDocument/2006/relationships/hyperlink" Target="https://www.microsoft.com/en-us/p/rss-central/9wzdncrdksbh?activetab=pivot:overviewtab" TargetMode="External"/><Relationship Id="rId3" Type="http://schemas.openxmlformats.org/officeDocument/2006/relationships/hyperlink" Target="https://gentlereader.com/" TargetMode="External"/><Relationship Id="rId7" Type="http://schemas.openxmlformats.org/officeDocument/2006/relationships/hyperlink" Target="https://github.com/Xyrio/RSSOwlnix" TargetMode="External"/><Relationship Id="rId12" Type="http://schemas.openxmlformats.org/officeDocument/2006/relationships/hyperlink" Target="https://github.com/martinrotter/rssguar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quiterss.org/en" TargetMode="External"/><Relationship Id="rId11" Type="http://schemas.openxmlformats.org/officeDocument/2006/relationships/hyperlink" Target="https://ravenreader.app/" TargetMode="External"/><Relationship Id="rId5" Type="http://schemas.openxmlformats.org/officeDocument/2006/relationships/hyperlink" Target="https://northreader.futureglobe.de/" TargetMode="External"/><Relationship Id="rId15" Type="http://schemas.openxmlformats.org/officeDocument/2006/relationships/image" Target="../media/image12.png"/><Relationship Id="rId10" Type="http://schemas.openxmlformats.org/officeDocument/2006/relationships/hyperlink" Target="https://www.microsoft.com/fr-fr/p/readiy/9wzdncrfjcbm?activetab=pivot:overviewtab" TargetMode="External"/><Relationship Id="rId4" Type="http://schemas.openxmlformats.org/officeDocument/2006/relationships/hyperlink" Target="http://nextmatters.com/" TargetMode="External"/><Relationship Id="rId9" Type="http://schemas.openxmlformats.org/officeDocument/2006/relationships/hyperlink" Target="https://www.microsoft.com/en-us/p/fedora-reader/9nblgggzm828?activetab=pivot:overviewtab" TargetMode="External"/><Relationship Id="rId14" Type="http://schemas.openxmlformats.org/officeDocument/2006/relationships/hyperlink" Target="https://www.diigo.com/user/serge-courrier?query=#RSS+#[lecteur]+#[Window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quiterss.org/en" TargetMode="External"/><Relationship Id="rId13" Type="http://schemas.openxmlformats.org/officeDocument/2006/relationships/hyperlink" Target="http://cynicalpeak.com/cyndicate/" TargetMode="External"/><Relationship Id="rId18" Type="http://schemas.openxmlformats.org/officeDocument/2006/relationships/image" Target="../media/image13.jfif"/><Relationship Id="rId3" Type="http://schemas.openxmlformats.org/officeDocument/2006/relationships/hyperlink" Target="https://readkitapp.com/" TargetMode="External"/><Relationship Id="rId7" Type="http://schemas.openxmlformats.org/officeDocument/2006/relationships/hyperlink" Target="https://betamagic.nl/products/newsexplorer.html" TargetMode="External"/><Relationship Id="rId12" Type="http://schemas.openxmlformats.org/officeDocument/2006/relationships/hyperlink" Target="http://cappuccinoapp.com/" TargetMode="External"/><Relationship Id="rId17" Type="http://schemas.openxmlformats.org/officeDocument/2006/relationships/hyperlink" Target="https://www.diigo.com/user/serge-courrier?query=#RSS+#[lecteur]+#[MacOS]" TargetMode="External"/><Relationship Id="rId2" Type="http://schemas.openxmlformats.org/officeDocument/2006/relationships/notesSlide" Target="../notesSlides/notesSlide31.xml"/><Relationship Id="rId16" Type="http://schemas.openxmlformats.org/officeDocument/2006/relationships/hyperlink" Target="https://github.com/martinrotter/rssguard" TargetMode="External"/><Relationship Id="rId1" Type="http://schemas.openxmlformats.org/officeDocument/2006/relationships/slideLayout" Target="../slideLayouts/slideLayout2.xml"/><Relationship Id="rId6" Type="http://schemas.openxmlformats.org/officeDocument/2006/relationships/hyperlink" Target="https://ranchero.com/netnewswire/" TargetMode="External"/><Relationship Id="rId11" Type="http://schemas.openxmlformats.org/officeDocument/2006/relationships/hyperlink" Target="https://github.com/GetStream/Winds" TargetMode="External"/><Relationship Id="rId5" Type="http://schemas.openxmlformats.org/officeDocument/2006/relationships/hyperlink" Target="https://gentlereader.com/" TargetMode="External"/><Relationship Id="rId15" Type="http://schemas.openxmlformats.org/officeDocument/2006/relationships/hyperlink" Target="http://thinkmac.co.uk/mac-apps/newslife/" TargetMode="External"/><Relationship Id="rId10" Type="http://schemas.openxmlformats.org/officeDocument/2006/relationships/hyperlink" Target="https://apps.apple.com/app/stripes/id1135383716" TargetMode="External"/><Relationship Id="rId4" Type="http://schemas.openxmlformats.org/officeDocument/2006/relationships/hyperlink" Target="https://reederapp.com/mac/" TargetMode="External"/><Relationship Id="rId9" Type="http://schemas.openxmlformats.org/officeDocument/2006/relationships/hyperlink" Target="https://ravenreader.app/" TargetMode="External"/><Relationship Id="rId14" Type="http://schemas.openxmlformats.org/officeDocument/2006/relationships/hyperlink" Target="http://www.newsfirerss.com/"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github.com/martinrotter/rssguard" TargetMode="External"/><Relationship Id="rId3" Type="http://schemas.openxmlformats.org/officeDocument/2006/relationships/hyperlink" Target="https://lzone.de/liferea/" TargetMode="External"/><Relationship Id="rId7" Type="http://schemas.openxmlformats.org/officeDocument/2006/relationships/hyperlink" Target="https://ravenreader.ap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odezen.org/canto-ng/" TargetMode="External"/><Relationship Id="rId5" Type="http://schemas.openxmlformats.org/officeDocument/2006/relationships/hyperlink" Target="https://quiterss.org/en" TargetMode="External"/><Relationship Id="rId10" Type="http://schemas.openxmlformats.org/officeDocument/2006/relationships/image" Target="../media/image14.png"/><Relationship Id="rId4" Type="http://schemas.openxmlformats.org/officeDocument/2006/relationships/hyperlink" Target="https://userbase.kde.org/Akregator4" TargetMode="External"/><Relationship Id="rId9" Type="http://schemas.openxmlformats.org/officeDocument/2006/relationships/hyperlink" Target="https://www.diigo.com/user/serge-courrier?query=#RSS+#[lecteur]+#[Linux]"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hyperlink" Target="https://feedbin.com/" TargetMode="External"/><Relationship Id="rId13" Type="http://schemas.openxmlformats.org/officeDocument/2006/relationships/hyperlink" Target="https://www.diigo.com/user/serge-courrier?query=#[lecteur]+#RSS+#[en_ligne]" TargetMode="External"/><Relationship Id="rId3" Type="http://schemas.openxmlformats.org/officeDocument/2006/relationships/hyperlink" Target="https://www.inoreader.com/" TargetMode="External"/><Relationship Id="rId7" Type="http://schemas.openxmlformats.org/officeDocument/2006/relationships/hyperlink" Target="http://newsblur.com/" TargetMode="External"/><Relationship Id="rId12"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g2reader.com/fr/" TargetMode="External"/><Relationship Id="rId11" Type="http://schemas.openxmlformats.org/officeDocument/2006/relationships/hyperlink" Target="https://theoldreader.com/" TargetMode="External"/><Relationship Id="rId5" Type="http://schemas.openxmlformats.org/officeDocument/2006/relationships/hyperlink" Target="https://feeder.co/" TargetMode="External"/><Relationship Id="rId10" Type="http://schemas.openxmlformats.org/officeDocument/2006/relationships/hyperlink" Target="https://www.netvibes.com/fr" TargetMode="External"/><Relationship Id="rId4" Type="http://schemas.openxmlformats.org/officeDocument/2006/relationships/hyperlink" Target="https://feedly.com/" TargetMode="External"/><Relationship Id="rId9" Type="http://schemas.openxmlformats.org/officeDocument/2006/relationships/hyperlink" Target="https://www.feedspot.com/"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tt-rss.org/" TargetMode="External"/><Relationship Id="rId7" Type="http://schemas.openxmlformats.org/officeDocument/2006/relationships/hyperlink" Target="https://github.com/swanson/string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selfoss.aditu.de/" TargetMode="External"/><Relationship Id="rId5" Type="http://schemas.openxmlformats.org/officeDocument/2006/relationships/hyperlink" Target="https://sourceforge.net/projects/posh/" TargetMode="External"/><Relationship Id="rId4" Type="http://schemas.openxmlformats.org/officeDocument/2006/relationships/hyperlink" Target="https://freshrss.org/" TargetMode="External"/><Relationship Id="rId9" Type="http://schemas.openxmlformats.org/officeDocument/2006/relationships/hyperlink" Target="https://www.diigo.com/user/serge-courrier?query=#RSS+#[lecteur]+#[Linu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sites.univ-rennes2.fr/urfist/ressources/developper-une-veille-personnelle-avec-les-fils-rss-et-la-syndication-de-contenu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rssboard.org/rss-autodiscovery"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chrome.google.com/webstore/detail/rss-subscription-extensio/nlbjncdgjeocebhnmkbbbdekmmmcbfjd" TargetMode="External"/><Relationship Id="rId2" Type="http://schemas.openxmlformats.org/officeDocument/2006/relationships/hyperlink" Target="https://addons.mozilla.org/fr/firefox/addon/feed-preview/" TargetMode="External"/><Relationship Id="rId1" Type="http://schemas.openxmlformats.org/officeDocument/2006/relationships/slideLayout" Target="../slideLayouts/slideLayout2.xml"/><Relationship Id="rId6" Type="http://schemas.openxmlformats.org/officeDocument/2006/relationships/hyperlink" Target="http://philippkatz.de/" TargetMode="External"/><Relationship Id="rId5" Type="http://schemas.openxmlformats.org/officeDocument/2006/relationships/hyperlink" Target="https://addons.opera.com/fr/extensions/details/rss-detector/" TargetMode="External"/><Relationship Id="rId4" Type="http://schemas.openxmlformats.org/officeDocument/2006/relationships/hyperlink" Target="https://chrome.google.com/webstore/detail/shoyu-rssatom-feed-previe/ilicaedjojicckapfpfdoakbehjpfkah"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monsite.fr/rs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monsite.fr/fee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gle.fr/alert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hyperlink" Target="https://www.talkwalker.com/fr/alert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hyperlink" Target="http://www.socialmention.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hyperlink" Target="https://scholar.google.f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eb.archive.org/web/20170704033128/https:/www.robcoers.nl/create-rss-feed-google-scholar-seven-easy-step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base-search.ne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hyperlink" Target="https://www.sites.univ-rennes2.fr/urfist/ressources/developper-une-veille-personnelle-avec-les-fils-rss-et-la-syndication-de-conten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thenounproject.com/bonegolem/collection/concept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sciencedirect.com/" TargetMode="External"/><Relationship Id="rId7" Type="http://schemas.openxmlformats.org/officeDocument/2006/relationships/hyperlink" Target="https://www.sites.univ-rennes2.fr/urfist/ressources/automatiser-sa-veille-documentaire-scientifiqu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hyperlink" Target="https://www.scopus.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sites.univ-rennes2.fr/urfist/ressources/automatiser-sa-veille-documentaire-scientifique" TargetMode="Externa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hyperlink" Target="http://www.theses.fr/"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feeds/videos.xml?user=urfistpacactutoriel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keepitsimple.fr/liste-rss" TargetMode="External"/><Relationship Id="rId5" Type="http://schemas.openxmlformats.org/officeDocument/2006/relationships/hyperlink" Target="https://www.youtube.com/feeds/videos.xml?playlist_id=PLnROkFh2gxtQUi3EdJCZD7GVPO338Qb8D" TargetMode="External"/><Relationship Id="rId4" Type="http://schemas.openxmlformats.org/officeDocument/2006/relationships/hyperlink" Target="https://www.youtube.com/feeds/videos.xml?channel_id=UC7EeF5hNuOZw4y19ztQPZ5w"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keepitsimple.fr/coupure-flux-rss-facebook-veille-1229"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keepitsimple.fr/liste-rss" TargetMode="External"/><Relationship Id="rId4" Type="http://schemas.openxmlformats.org/officeDocument/2006/relationships/hyperlink" Target="https://www.keepitsimple.fr/creer-flux-rss-pages-facebook-2015-1421"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keepitsimple.fr/liste-rss" TargetMode="External"/><Relationship Id="rId3" Type="http://schemas.openxmlformats.org/officeDocument/2006/relationships/hyperlink" Target="https://queryfeed.net/" TargetMode="External"/><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keepitsimple.fr/filtrer-liste-twitter-1582" TargetMode="External"/><Relationship Id="rId5" Type="http://schemas.openxmlformats.org/officeDocument/2006/relationships/hyperlink" Target="https://www.keepitsimple.fr/flux-rss-listes-twitter-1595" TargetMode="External"/><Relationship Id="rId4" Type="http://schemas.openxmlformats.org/officeDocument/2006/relationships/hyperlink" Target="https://www.keepitsimple.fr/operateurs-recherche-avancee-twitter"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bridge.suumitsu.eu/" TargetMode="External"/><Relationship Id="rId7"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recherche-eveillee.com/2020/05/mettre-en-place-dispositif-de-veille-avec-outils-gratuits.html" TargetMode="External"/><Relationship Id="rId11" Type="http://schemas.openxmlformats.org/officeDocument/2006/relationships/image" Target="../media/image37.png"/><Relationship Id="rId5" Type="http://schemas.openxmlformats.org/officeDocument/2006/relationships/hyperlink" Target="https://www.outilsfroids.net/2018/06/astuce-de-recherche-trouver-facilement-de-nouvelles-instances-drss-bridge/" TargetMode="External"/><Relationship Id="rId10" Type="http://schemas.openxmlformats.org/officeDocument/2006/relationships/image" Target="../media/image36.png"/><Relationship Id="rId4" Type="http://schemas.openxmlformats.org/officeDocument/2006/relationships/hyperlink" Target="https://twitter.com/crid/status/372293396464803840" TargetMode="External"/><Relationship Id="rId9" Type="http://schemas.openxmlformats.org/officeDocument/2006/relationships/image" Target="../media/image35.png"/></Relationships>
</file>

<file path=ppt/slides/_rels/slide68.xml.rels><?xml version="1.0" encoding="UTF-8" standalone="yes"?>
<Relationships xmlns="http://schemas.openxmlformats.org/package/2006/relationships"><Relationship Id="rId8" Type="http://schemas.openxmlformats.org/officeDocument/2006/relationships/hyperlink" Target="https://www.diigo.com/rss/tag/rss?count=50" TargetMode="External"/><Relationship Id="rId3" Type="http://schemas.openxmlformats.org/officeDocument/2006/relationships/hyperlink" Target="https://www.diigo.com/buzz/hot" TargetMode="External"/><Relationship Id="rId7" Type="http://schemas.openxmlformats.org/officeDocument/2006/relationships/hyperlink" Target="https://groups.diigo.com/group/sc-veille-sur-internet/rs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www.diigo.com/rss/user/Serge-courrier/RSS" TargetMode="External"/><Relationship Id="rId5" Type="http://schemas.openxmlformats.org/officeDocument/2006/relationships/hyperlink" Target="https://www.diigo.com/rss/user/Serge-courrier" TargetMode="External"/><Relationship Id="rId4" Type="http://schemas.openxmlformats.org/officeDocument/2006/relationships/hyperlink" Target="https://www.diigo.com/people/search" TargetMode="External"/><Relationship Id="rId9" Type="http://schemas.openxmlformats.org/officeDocument/2006/relationships/hyperlink" Target="https://www.keepitsimple.fr/liste-rs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keepitsimple.fr/liste-rs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createfeed.fivefilters.org/extract.php?url=http://www.scoop.it/t/rss/&amp;item=.post-container-in-post-list&amp;item_title=.h2.postTitleView&amp;item_desc=.tCustomization.tCustomization_post_description&amp;item_url=.title.tCustomization.tCustomization_post_title&amp;feed_title=Scoop.it%20de%20Serge%20Courrier%20-%20RSS%20Circus" TargetMode="External"/><Relationship Id="rId5" Type="http://schemas.openxmlformats.org/officeDocument/2006/relationships/hyperlink" Target="http://createfeed.fivefilters.org/" TargetMode="External"/><Relationship Id="rId4" Type="http://schemas.openxmlformats.org/officeDocument/2006/relationships/hyperlink" Target="http://www.keepitsimple.fr/liste-rss"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hyperlink" Target="https://fr.slideshare.net/rss/user/urfistpari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www.keepitsimple.fr/liste-rss" TargetMode="External"/><Relationship Id="rId4" Type="http://schemas.openxmlformats.org/officeDocument/2006/relationships/hyperlink" Target="https://fr.slideshare.net/rss/user/urfistparis/tag/aline%20bouchard"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7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hyperlink" Target="https://www.inoreader.com/#upgrade"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ifttt.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zapier.com/" TargetMode="External"/></Relationships>
</file>

<file path=ppt/slides/_rels/slide78.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slide" Target="slide90.xml"/><Relationship Id="rId18" Type="http://schemas.openxmlformats.org/officeDocument/2006/relationships/slide" Target="slide95.xml"/><Relationship Id="rId3" Type="http://schemas.openxmlformats.org/officeDocument/2006/relationships/slide" Target="slide80.xml"/><Relationship Id="rId21" Type="http://schemas.openxmlformats.org/officeDocument/2006/relationships/slide" Target="slide99.xml"/><Relationship Id="rId7" Type="http://schemas.openxmlformats.org/officeDocument/2006/relationships/slide" Target="slide84.xml"/><Relationship Id="rId12" Type="http://schemas.openxmlformats.org/officeDocument/2006/relationships/slide" Target="slide89.xml"/><Relationship Id="rId17" Type="http://schemas.openxmlformats.org/officeDocument/2006/relationships/slide" Target="slide94.xml"/><Relationship Id="rId2" Type="http://schemas.openxmlformats.org/officeDocument/2006/relationships/slide" Target="slide79.xml"/><Relationship Id="rId16" Type="http://schemas.openxmlformats.org/officeDocument/2006/relationships/slide" Target="slide93.xml"/><Relationship Id="rId20" Type="http://schemas.openxmlformats.org/officeDocument/2006/relationships/slide" Target="slide98.xml"/><Relationship Id="rId1" Type="http://schemas.openxmlformats.org/officeDocument/2006/relationships/slideLayout" Target="../slideLayouts/slideLayout2.xml"/><Relationship Id="rId6" Type="http://schemas.openxmlformats.org/officeDocument/2006/relationships/slide" Target="slide83.xml"/><Relationship Id="rId11" Type="http://schemas.openxmlformats.org/officeDocument/2006/relationships/slide" Target="slide88.xml"/><Relationship Id="rId5" Type="http://schemas.openxmlformats.org/officeDocument/2006/relationships/slide" Target="slide82.xml"/><Relationship Id="rId15" Type="http://schemas.openxmlformats.org/officeDocument/2006/relationships/slide" Target="slide92.xml"/><Relationship Id="rId10" Type="http://schemas.openxmlformats.org/officeDocument/2006/relationships/slide" Target="slide87.xml"/><Relationship Id="rId19" Type="http://schemas.openxmlformats.org/officeDocument/2006/relationships/slide" Target="slide96.xml"/><Relationship Id="rId4" Type="http://schemas.openxmlformats.org/officeDocument/2006/relationships/slide" Target="slide81.xml"/><Relationship Id="rId9" Type="http://schemas.openxmlformats.org/officeDocument/2006/relationships/slide" Target="slide86.xml"/><Relationship Id="rId14" Type="http://schemas.openxmlformats.org/officeDocument/2006/relationships/slide" Target="slide91.xml"/><Relationship Id="rId22" Type="http://schemas.openxmlformats.org/officeDocument/2006/relationships/slide" Target="slide100.xml"/></Relationships>
</file>

<file path=ppt/slides/_rels/slide79.xml.rels><?xml version="1.0" encoding="UTF-8" standalone="yes"?>
<Relationships xmlns="http://schemas.openxmlformats.org/package/2006/relationships"><Relationship Id="rId3" Type="http://schemas.openxmlformats.org/officeDocument/2006/relationships/hyperlink" Target="https://www.sites.univ-rennes2.fr/urfist/ressources/gerer-ses-flux-rss-et-sa-veille-avec-inoreader"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notesSlide" Target="../notesSlides/notesSlide65.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s>
</file>

<file path=ppt/slides/_rels/slide8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69.xml"/><Relationship Id="rId16"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26" Type="http://schemas.openxmlformats.org/officeDocument/2006/relationships/image" Target="../media/image141.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2" Type="http://schemas.openxmlformats.org/officeDocument/2006/relationships/notesSlide" Target="../notesSlides/notesSlide73.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9.png"/><Relationship Id="rId5" Type="http://schemas.openxmlformats.org/officeDocument/2006/relationships/image" Target="../media/image120.svg"/><Relationship Id="rId15" Type="http://schemas.openxmlformats.org/officeDocument/2006/relationships/image" Target="../media/image130.png"/><Relationship Id="rId23" Type="http://schemas.openxmlformats.org/officeDocument/2006/relationships/image" Target="../media/image138.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s>
</file>

<file path=ppt/slides/_rels/slide94.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hyperlink" Target="https://www.inoreader.com/stream/user/1005939014/tag/CMS/view/html" TargetMode="External"/><Relationship Id="rId18" Type="http://schemas.openxmlformats.org/officeDocument/2006/relationships/image" Target="../media/image149.png"/><Relationship Id="rId3" Type="http://schemas.openxmlformats.org/officeDocument/2006/relationships/image" Target="../media/image142.png"/><Relationship Id="rId7" Type="http://schemas.openxmlformats.org/officeDocument/2006/relationships/image" Target="../media/image144.png"/><Relationship Id="rId12" Type="http://schemas.openxmlformats.org/officeDocument/2006/relationships/hyperlink" Target="https://www.inoreader.com/stream/user/1005939014/tag/CMS/view/html?cs=m" TargetMode="External"/><Relationship Id="rId17" Type="http://schemas.openxmlformats.org/officeDocument/2006/relationships/image" Target="../media/image148.png"/><Relationship Id="rId2" Type="http://schemas.openxmlformats.org/officeDocument/2006/relationships/notesSlide" Target="../notesSlides/notesSlide74.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6.xml"/><Relationship Id="rId6" Type="http://schemas.openxmlformats.org/officeDocument/2006/relationships/image" Target="../media/image143.png"/><Relationship Id="rId11" Type="http://schemas.openxmlformats.org/officeDocument/2006/relationships/hyperlink" Target="https://www.inoreader.com/reader/subscriptions/export/user/1005939014/label/CMS" TargetMode="External"/><Relationship Id="rId5" Type="http://schemas.openxmlformats.org/officeDocument/2006/relationships/image" Target="../media/image45.png"/><Relationship Id="rId15" Type="http://schemas.openxmlformats.org/officeDocument/2006/relationships/image" Target="../media/image146.png"/><Relationship Id="rId10" Type="http://schemas.openxmlformats.org/officeDocument/2006/relationships/hyperlink" Target="https://www.inoreader.com/stream/user/1005939014/tag/CMS/view/json" TargetMode="External"/><Relationship Id="rId19" Type="http://schemas.openxmlformats.org/officeDocument/2006/relationships/image" Target="../media/image150.png"/><Relationship Id="rId4" Type="http://schemas.openxmlformats.org/officeDocument/2006/relationships/image" Target="../media/image44.png"/><Relationship Id="rId9" Type="http://schemas.openxmlformats.org/officeDocument/2006/relationships/hyperlink" Target="https://www.inoreader.com/stream/user/1005939014/tag/CMS" TargetMode="External"/><Relationship Id="rId14" Type="http://schemas.openxmlformats.org/officeDocument/2006/relationships/hyperlink" Target="http://urfist.chartes.psl.eu/exemple-de-clip-html-genere-par-inoreader"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45.png"/><Relationship Id="rId7" Type="http://schemas.openxmlformats.org/officeDocument/2006/relationships/image" Target="../media/image15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png"/></Relationships>
</file>

<file path=ppt/slides/_rels/slide9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44.png"/><Relationship Id="rId7" Type="http://schemas.openxmlformats.org/officeDocument/2006/relationships/image" Target="../media/image160.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45.png"/></Relationships>
</file>

<file path=ppt/slides/_rels/slide9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63.png"/></Relationships>
</file>

<file path=ppt/slides/_rels/slide98.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44.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68.png"/></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76.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pPr algn="r"/>
            <a:r>
              <a:rPr lang="fr-FR" sz="5400" dirty="0"/>
              <a:t>Utiliser les flux RSS pour sa veille</a:t>
            </a:r>
            <a:br>
              <a:rPr lang="fr-FR" sz="5400" dirty="0"/>
            </a:br>
            <a:r>
              <a:rPr lang="fr-FR" sz="5400" b="0" dirty="0"/>
              <a:t>Pourquoi et comment ?</a:t>
            </a:r>
          </a:p>
        </p:txBody>
      </p:sp>
      <p:sp>
        <p:nvSpPr>
          <p:cNvPr id="24" name="Sous-titre 23">
            <a:extLst>
              <a:ext uri="{FF2B5EF4-FFF2-40B4-BE49-F238E27FC236}">
                <a16:creationId xmlns:a16="http://schemas.microsoft.com/office/drawing/2014/main" id="{F2E2C0EB-184F-4CA3-A3FC-0222012D01A1}"/>
              </a:ext>
            </a:extLst>
          </p:cNvPr>
          <p:cNvSpPr>
            <a:spLocks noGrp="1"/>
          </p:cNvSpPr>
          <p:nvPr>
            <p:ph type="subTitle" idx="1"/>
          </p:nvPr>
        </p:nvSpPr>
        <p:spPr>
          <a:xfrm>
            <a:off x="2792719" y="3789040"/>
            <a:ext cx="6831673" cy="2251336"/>
          </a:xfrm>
        </p:spPr>
        <p:txBody>
          <a:bodyPr>
            <a:noAutofit/>
          </a:bodyPr>
          <a:lstStyle/>
          <a:p>
            <a:pPr algn="l"/>
            <a:r>
              <a:rPr lang="fr-FR" sz="1800" b="1" dirty="0"/>
              <a:t>Les flux RSS dans le contexte de la veille</a:t>
            </a:r>
          </a:p>
          <a:p>
            <a:pPr algn="l"/>
            <a:r>
              <a:rPr lang="fr-FR" sz="1800" b="1" dirty="0"/>
              <a:t>Différences et complémentarité entre veille </a:t>
            </a:r>
            <a:br>
              <a:rPr lang="fr-FR" sz="1800" b="1" dirty="0"/>
            </a:br>
            <a:r>
              <a:rPr lang="fr-FR" sz="1800" b="1" dirty="0"/>
              <a:t>et recherche d’information</a:t>
            </a:r>
          </a:p>
          <a:p>
            <a:pPr algn="l"/>
            <a:r>
              <a:rPr lang="fr-FR" sz="1800" b="1" dirty="0"/>
              <a:t>Qu’est-ce qu’un flux RSS ?</a:t>
            </a:r>
          </a:p>
          <a:p>
            <a:pPr algn="l"/>
            <a:r>
              <a:rPr lang="fr-FR" sz="1800" b="1" dirty="0"/>
              <a:t>Comment identifier leur présence sur le Web ?</a:t>
            </a:r>
          </a:p>
          <a:p>
            <a:pPr algn="l"/>
            <a:r>
              <a:rPr lang="fr-FR" sz="1800" b="1" dirty="0"/>
              <a:t>Critères à retenir pour choisir un lecteur de flux</a:t>
            </a:r>
          </a:p>
          <a:p>
            <a:pPr algn="l"/>
            <a:r>
              <a:rPr lang="fr-FR" sz="1800" b="1" dirty="0"/>
              <a:t>Créer sa veille personnalisée</a:t>
            </a:r>
          </a:p>
        </p:txBody>
      </p:sp>
      <p:sp>
        <p:nvSpPr>
          <p:cNvPr id="19" name="ZoneTexte 18"/>
          <p:cNvSpPr txBox="1"/>
          <p:nvPr/>
        </p:nvSpPr>
        <p:spPr>
          <a:xfrm>
            <a:off x="5087888" y="5961474"/>
            <a:ext cx="4968552" cy="707886"/>
          </a:xfrm>
          <a:prstGeom prst="rect">
            <a:avLst/>
          </a:prstGeom>
          <a:noFill/>
        </p:spPr>
        <p:txBody>
          <a:bodyPr wrap="square" rtlCol="0">
            <a:spAutoFit/>
          </a:bodyPr>
          <a:lstStyle/>
          <a:p>
            <a:r>
              <a:rPr lang="fr-FR" sz="2000" b="1" dirty="0">
                <a:latin typeface="Bahnschrift SemiLight Condensed" panose="020B0502040204020203" pitchFamily="34" charset="0"/>
              </a:rPr>
              <a:t>Sessions 2020 – Support par Corinne Habarou </a:t>
            </a:r>
            <a:br>
              <a:rPr lang="fr-FR" sz="2000" b="1" dirty="0">
                <a:latin typeface="Bahnschrift SemiLight Condensed" panose="020B0502040204020203" pitchFamily="34" charset="0"/>
              </a:rPr>
            </a:br>
            <a:r>
              <a:rPr lang="fr-FR" sz="2000" b="1" dirty="0">
                <a:solidFill>
                  <a:schemeClr val="bg1">
                    <a:lumMod val="50000"/>
                  </a:schemeClr>
                </a:solidFill>
                <a:latin typeface="Bahnschrift SemiLight Condensed" panose="020B0502040204020203" pitchFamily="34" charset="0"/>
              </a:rPr>
              <a:t>(avec l’aide de </a:t>
            </a:r>
            <a:r>
              <a:rPr lang="fr-FR" sz="2000" b="1" dirty="0">
                <a:solidFill>
                  <a:schemeClr val="bg1">
                    <a:lumMod val="50000"/>
                  </a:schemeClr>
                </a:solidFill>
                <a:latin typeface="Bahnschrift SemiLight Condensed" panose="020B0502040204020203" pitchFamily="34" charset="0"/>
                <a:hlinkClick r:id="rId3">
                  <a:extLst>
                    <a:ext uri="{A12FA001-AC4F-418D-AE19-62706E023703}">
                      <ahyp:hlinkClr xmlns:ahyp="http://schemas.microsoft.com/office/drawing/2018/hyperlinkcolor" val="tx"/>
                    </a:ext>
                  </a:extLst>
                </a:hlinkClick>
              </a:rPr>
              <a:t>Serge Courrier</a:t>
            </a:r>
            <a:r>
              <a:rPr lang="fr-FR" sz="2000" b="1" dirty="0">
                <a:solidFill>
                  <a:schemeClr val="bg1">
                    <a:lumMod val="50000"/>
                  </a:schemeClr>
                </a:solidFill>
                <a:latin typeface="Bahnschrift SemiLight Condensed" panose="020B0502040204020203" pitchFamily="34" charset="0"/>
              </a:rPr>
              <a:t>)</a:t>
            </a:r>
          </a:p>
        </p:txBody>
      </p:sp>
      <p:pic>
        <p:nvPicPr>
          <p:cNvPr id="36" name="Image 35">
            <a:extLst>
              <a:ext uri="{FF2B5EF4-FFF2-40B4-BE49-F238E27FC236}">
                <a16:creationId xmlns:a16="http://schemas.microsoft.com/office/drawing/2014/main" id="{75E9D379-17FA-4FC8-B290-49D45960E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517" y="6094852"/>
            <a:ext cx="1431257" cy="502500"/>
          </a:xfrm>
          <a:prstGeom prst="rect">
            <a:avLst/>
          </a:prstGeom>
        </p:spPr>
      </p:pic>
      <p:sp>
        <p:nvSpPr>
          <p:cNvPr id="39" name="Rectangle 38">
            <a:extLst>
              <a:ext uri="{FF2B5EF4-FFF2-40B4-BE49-F238E27FC236}">
                <a16:creationId xmlns:a16="http://schemas.microsoft.com/office/drawing/2014/main" id="{00372B70-7248-44CE-B401-1357B6A56291}"/>
              </a:ext>
            </a:extLst>
          </p:cNvPr>
          <p:cNvSpPr/>
          <p:nvPr/>
        </p:nvSpPr>
        <p:spPr>
          <a:xfrm>
            <a:off x="2457920" y="2538674"/>
            <a:ext cx="216505" cy="3422799"/>
          </a:xfrm>
          <a:prstGeom prst="rect">
            <a:avLst/>
          </a:prstGeom>
          <a:solidFill>
            <a:srgbClr val="EB7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1" name="Image 40">
            <a:extLst>
              <a:ext uri="{FF2B5EF4-FFF2-40B4-BE49-F238E27FC236}">
                <a16:creationId xmlns:a16="http://schemas.microsoft.com/office/drawing/2014/main" id="{AAB05E97-BC96-4435-BC30-ECD0EF71B5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512" y="2537305"/>
            <a:ext cx="759297" cy="759297"/>
          </a:xfrm>
          <a:prstGeom prst="rect">
            <a:avLst/>
          </a:prstGeom>
        </p:spPr>
      </p:pic>
      <p:pic>
        <p:nvPicPr>
          <p:cNvPr id="4" name="Image 3">
            <a:extLst>
              <a:ext uri="{FF2B5EF4-FFF2-40B4-BE49-F238E27FC236}">
                <a16:creationId xmlns:a16="http://schemas.microsoft.com/office/drawing/2014/main" id="{3DAF1D21-3DF7-4F2B-8D1A-DF9E0DC24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125" y="242481"/>
            <a:ext cx="3331637" cy="797042"/>
          </a:xfrm>
          <a:prstGeom prst="rect">
            <a:avLst/>
          </a:prstGeom>
        </p:spPr>
      </p:pic>
    </p:spTree>
    <p:extLst>
      <p:ext uri="{BB962C8B-B14F-4D97-AF65-F5344CB8AC3E}">
        <p14:creationId xmlns:p14="http://schemas.microsoft.com/office/powerpoint/2010/main" val="3762797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tendances actuelles de la veille (3/3)</a:t>
            </a:r>
          </a:p>
        </p:txBody>
      </p:sp>
      <p:sp>
        <p:nvSpPr>
          <p:cNvPr id="15" name="Espace réservé du contenu 14">
            <a:extLst>
              <a:ext uri="{FF2B5EF4-FFF2-40B4-BE49-F238E27FC236}">
                <a16:creationId xmlns:a16="http://schemas.microsoft.com/office/drawing/2014/main" id="{CB79EF61-4799-4182-A3A1-C99EFB64D776}"/>
              </a:ext>
            </a:extLst>
          </p:cNvPr>
          <p:cNvSpPr>
            <a:spLocks noGrp="1"/>
          </p:cNvSpPr>
          <p:nvPr>
            <p:ph idx="1"/>
          </p:nvPr>
        </p:nvSpPr>
        <p:spPr>
          <a:xfrm>
            <a:off x="1371600" y="692696"/>
            <a:ext cx="9601200" cy="4661520"/>
          </a:xfrm>
        </p:spPr>
        <p:txBody>
          <a:bodyPr>
            <a:normAutofit/>
          </a:bodyPr>
          <a:lstStyle/>
          <a:p>
            <a:r>
              <a:rPr lang="fr-FR" dirty="0"/>
              <a:t>Une veille en mode artisanal</a:t>
            </a:r>
          </a:p>
          <a:p>
            <a:pPr lvl="1"/>
            <a:r>
              <a:rPr lang="fr-FR" dirty="0"/>
              <a:t>71 % indiquent que la diffusion de leur veille n’est pas automatisée</a:t>
            </a:r>
          </a:p>
          <a:p>
            <a:pPr lvl="1"/>
            <a:r>
              <a:rPr lang="fr-FR" dirty="0"/>
              <a:t>En revanche, dans les 29 % de ceux qui ont automatisé leur veille, certains utilisent IFFT, Zapier ou MS Flow pour créer des workflows et/ou des plateformes d’emailing comme </a:t>
            </a:r>
            <a:r>
              <a:rPr lang="fr-FR" dirty="0" err="1"/>
              <a:t>Mailchimp</a:t>
            </a:r>
            <a:r>
              <a:rPr lang="fr-FR" dirty="0"/>
              <a:t> ou </a:t>
            </a:r>
            <a:r>
              <a:rPr lang="fr-FR" dirty="0" err="1"/>
              <a:t>ActiveMailer</a:t>
            </a:r>
            <a:r>
              <a:rPr lang="fr-FR" dirty="0"/>
              <a:t> </a:t>
            </a:r>
          </a:p>
          <a:p>
            <a:r>
              <a:rPr lang="fr-FR" dirty="0"/>
              <a:t>Outils de stockage et partage : </a:t>
            </a:r>
          </a:p>
          <a:p>
            <a:pPr lvl="1"/>
            <a:r>
              <a:rPr lang="fr-FR" dirty="0"/>
              <a:t>28 % seulement des portails pour le stockage et le partage d’informations. Netvibes et Inoreader sont les plus cités.</a:t>
            </a:r>
          </a:p>
          <a:p>
            <a:pPr lvl="1"/>
            <a:r>
              <a:rPr lang="fr-FR" dirty="0"/>
              <a:t>83 % des veilleurs n’utilisent pas les outils de « bookmarking social » et s’ils le font c’est Diigo vers lequel ils se tournent.</a:t>
            </a:r>
          </a:p>
          <a:p>
            <a:pPr lvl="1"/>
            <a:r>
              <a:rPr lang="fr-FR" dirty="0"/>
              <a:t>1 sondé sur 5 seulement utilise des plateformes de stockage dont les plus usitées sont </a:t>
            </a:r>
            <a:r>
              <a:rPr lang="fr-FR" dirty="0" err="1"/>
              <a:t>Evernote</a:t>
            </a:r>
            <a:r>
              <a:rPr lang="fr-FR" dirty="0"/>
              <a:t>, Pocket et Zotero.</a:t>
            </a:r>
          </a:p>
          <a:p>
            <a:pPr lvl="1"/>
            <a:r>
              <a:rPr lang="fr-FR" dirty="0"/>
              <a:t>77 % se détournent des plateformes de curation dont la plus utilisée reste Scoop.it.</a:t>
            </a:r>
          </a:p>
          <a:p>
            <a:endParaRPr lang="fr-FR" dirty="0"/>
          </a:p>
        </p:txBody>
      </p:sp>
      <p:sp>
        <p:nvSpPr>
          <p:cNvPr id="3" name="Espace réservé de la date 2">
            <a:extLst>
              <a:ext uri="{FF2B5EF4-FFF2-40B4-BE49-F238E27FC236}">
                <a16:creationId xmlns:a16="http://schemas.microsoft.com/office/drawing/2014/main" id="{49AEC620-E31B-40D0-81CB-B8B8AE73D052}"/>
              </a:ext>
            </a:extLst>
          </p:cNvPr>
          <p:cNvSpPr>
            <a:spLocks noGrp="1"/>
          </p:cNvSpPr>
          <p:nvPr>
            <p:ph type="dt" sz="half" idx="10"/>
          </p:nvPr>
        </p:nvSpPr>
        <p:spPr/>
        <p:txBody>
          <a:bodyPr/>
          <a:lstStyle/>
          <a:p>
            <a:fld id="{A2C95248-481D-43C4-A6C3-68501CAF02CA}" type="datetime1">
              <a:rPr lang="fr-FR" smtClean="0"/>
              <a:pPr/>
              <a:t>06/06/2020</a:t>
            </a:fld>
            <a:endParaRPr lang="fr-FR"/>
          </a:p>
        </p:txBody>
      </p:sp>
      <p:sp>
        <p:nvSpPr>
          <p:cNvPr id="4" name="Espace réservé du pied de page 3">
            <a:extLst>
              <a:ext uri="{FF2B5EF4-FFF2-40B4-BE49-F238E27FC236}">
                <a16:creationId xmlns:a16="http://schemas.microsoft.com/office/drawing/2014/main" id="{CC48A801-DBB9-406F-AF58-272221C817C8}"/>
              </a:ext>
            </a:extLst>
          </p:cNvPr>
          <p:cNvSpPr>
            <a:spLocks noGrp="1"/>
          </p:cNvSpPr>
          <p:nvPr>
            <p:ph type="ftr" sz="quarter" idx="11"/>
          </p:nvPr>
        </p:nvSpPr>
        <p:spPr/>
        <p:txBody>
          <a:bodyPr/>
          <a:lstStyle/>
          <a:p>
            <a:r>
              <a:rPr lang="fr-FR"/>
              <a:t>Utiliser les flux RSS pour sa veille | Pourquoi ? Comment ?</a:t>
            </a:r>
          </a:p>
        </p:txBody>
      </p:sp>
      <p:sp>
        <p:nvSpPr>
          <p:cNvPr id="7" name="Espace réservé du numéro de diapositive 6">
            <a:extLst>
              <a:ext uri="{FF2B5EF4-FFF2-40B4-BE49-F238E27FC236}">
                <a16:creationId xmlns:a16="http://schemas.microsoft.com/office/drawing/2014/main" id="{7183D1C5-85E4-4FB1-88B8-6EF604D7A9C9}"/>
              </a:ext>
            </a:extLst>
          </p:cNvPr>
          <p:cNvSpPr>
            <a:spLocks noGrp="1"/>
          </p:cNvSpPr>
          <p:nvPr>
            <p:ph type="sldNum" sz="quarter" idx="12"/>
          </p:nvPr>
        </p:nvSpPr>
        <p:spPr/>
        <p:txBody>
          <a:bodyPr/>
          <a:lstStyle/>
          <a:p>
            <a:fld id="{72D51A10-A049-41C0-A379-DBC6148E6A74}" type="slidenum">
              <a:rPr lang="fr-FR" smtClean="0"/>
              <a:pPr/>
              <a:t>10</a:t>
            </a:fld>
            <a:endParaRPr lang="fr-FR"/>
          </a:p>
        </p:txBody>
      </p:sp>
      <p:sp>
        <p:nvSpPr>
          <p:cNvPr id="9" name="ZoneTexte 8">
            <a:extLst>
              <a:ext uri="{FF2B5EF4-FFF2-40B4-BE49-F238E27FC236}">
                <a16:creationId xmlns:a16="http://schemas.microsoft.com/office/drawing/2014/main" id="{D079BAF0-9EB7-41D1-9DE6-C79CF7C6A6DB}"/>
              </a:ext>
            </a:extLst>
          </p:cNvPr>
          <p:cNvSpPr txBox="1"/>
          <p:nvPr/>
        </p:nvSpPr>
        <p:spPr>
          <a:xfrm>
            <a:off x="1847528" y="5930116"/>
            <a:ext cx="8712968"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Éric Le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Ven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La veille est-elle une affaire de compétences ou d’outils ? </a:t>
            </a:r>
            <a:r>
              <a:rPr lang="fr-FR" sz="1400" b="1" i="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Archimag</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2018, guide pratique n° 63, pp. 8-10.</a:t>
            </a:r>
            <a:endPar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5663422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436AE-6AF1-4170-AF26-150B9FC839ED}"/>
              </a:ext>
            </a:extLst>
          </p:cNvPr>
          <p:cNvSpPr>
            <a:spLocks noGrp="1"/>
          </p:cNvSpPr>
          <p:nvPr>
            <p:ph type="title"/>
          </p:nvPr>
        </p:nvSpPr>
        <p:spPr/>
        <p:txBody>
          <a:bodyPr/>
          <a:lstStyle/>
          <a:p>
            <a:r>
              <a:rPr lang="fr-FR" dirty="0" err="1"/>
              <a:t>Inoreader</a:t>
            </a:r>
            <a:br>
              <a:rPr lang="fr-FR" dirty="0"/>
            </a:br>
            <a:r>
              <a:rPr lang="fr-FR" sz="3000" b="0" dirty="0"/>
              <a:t>Personnalisation du tableau de bord</a:t>
            </a:r>
          </a:p>
        </p:txBody>
      </p:sp>
      <p:sp>
        <p:nvSpPr>
          <p:cNvPr id="4" name="Espace réservé du contenu 3">
            <a:extLst>
              <a:ext uri="{FF2B5EF4-FFF2-40B4-BE49-F238E27FC236}">
                <a16:creationId xmlns:a16="http://schemas.microsoft.com/office/drawing/2014/main" id="{182C6A09-D4A0-48E1-9623-C522590A78CB}"/>
              </a:ext>
            </a:extLst>
          </p:cNvPr>
          <p:cNvSpPr>
            <a:spLocks noGrp="1"/>
          </p:cNvSpPr>
          <p:nvPr>
            <p:ph idx="1"/>
          </p:nvPr>
        </p:nvSpPr>
        <p:spPr>
          <a:xfrm>
            <a:off x="677333" y="1109011"/>
            <a:ext cx="5674479" cy="3880773"/>
          </a:xfrm>
        </p:spPr>
        <p:txBody>
          <a:bodyPr/>
          <a:lstStyle/>
          <a:p>
            <a:r>
              <a:rPr lang="fr-FR" dirty="0"/>
              <a:t>Comment fonctionne cette personnalisation ?</a:t>
            </a:r>
          </a:p>
          <a:p>
            <a:pPr lvl="1"/>
            <a:r>
              <a:rPr lang="fr-FR" dirty="0"/>
              <a:t>Tableau de bord par défaut que l’on peut modifier en ajoutant d’autres tableaux de bord constitués de « gadgets » personnalisables ;</a:t>
            </a:r>
          </a:p>
          <a:p>
            <a:pPr lvl="1"/>
            <a:r>
              <a:rPr lang="fr-FR" dirty="0"/>
              <a:t>Possibilité de mettre en avant n’importe quel élément de la barre latérale en tant que page d’accueil à la place du tableau de bord.</a:t>
            </a:r>
          </a:p>
        </p:txBody>
      </p:sp>
      <p:sp>
        <p:nvSpPr>
          <p:cNvPr id="3" name="Espace réservé du numéro de diapositive 2">
            <a:extLst>
              <a:ext uri="{FF2B5EF4-FFF2-40B4-BE49-F238E27FC236}">
                <a16:creationId xmlns:a16="http://schemas.microsoft.com/office/drawing/2014/main" id="{3D182C65-213E-4142-89AD-98DD98C2B1A7}"/>
              </a:ext>
            </a:extLst>
          </p:cNvPr>
          <p:cNvSpPr>
            <a:spLocks noGrp="1"/>
          </p:cNvSpPr>
          <p:nvPr>
            <p:ph type="sldNum" sz="quarter" idx="12"/>
          </p:nvPr>
        </p:nvSpPr>
        <p:spPr/>
        <p:txBody>
          <a:bodyPr/>
          <a:lstStyle/>
          <a:p>
            <a:fld id="{D57F1E4F-1CFF-5643-939E-217C01CDF565}" type="slidenum">
              <a:rPr lang="en-US" smtClean="0"/>
              <a:pPr/>
              <a:t>100</a:t>
            </a:fld>
            <a:endParaRPr lang="en-US" dirty="0"/>
          </a:p>
        </p:txBody>
      </p:sp>
      <p:pic>
        <p:nvPicPr>
          <p:cNvPr id="5" name="Image 4">
            <a:extLst>
              <a:ext uri="{FF2B5EF4-FFF2-40B4-BE49-F238E27FC236}">
                <a16:creationId xmlns:a16="http://schemas.microsoft.com/office/drawing/2014/main" id="{C4210389-E19D-4231-96D9-933311446FB9}"/>
              </a:ext>
            </a:extLst>
          </p:cNvPr>
          <p:cNvPicPr>
            <a:picLocks noChangeAspect="1"/>
          </p:cNvPicPr>
          <p:nvPr/>
        </p:nvPicPr>
        <p:blipFill>
          <a:blip r:embed="rId2"/>
          <a:stretch>
            <a:fillRect/>
          </a:stretch>
        </p:blipFill>
        <p:spPr>
          <a:xfrm>
            <a:off x="7102929" y="552111"/>
            <a:ext cx="5089070" cy="3420613"/>
          </a:xfrm>
          <a:prstGeom prst="rect">
            <a:avLst/>
          </a:prstGeom>
        </p:spPr>
      </p:pic>
      <p:pic>
        <p:nvPicPr>
          <p:cNvPr id="7" name="Image 6">
            <a:extLst>
              <a:ext uri="{FF2B5EF4-FFF2-40B4-BE49-F238E27FC236}">
                <a16:creationId xmlns:a16="http://schemas.microsoft.com/office/drawing/2014/main" id="{86ADB393-6441-45D8-9A8A-AEAA47DB4FB5}"/>
              </a:ext>
            </a:extLst>
          </p:cNvPr>
          <p:cNvPicPr>
            <a:picLocks noChangeAspect="1"/>
          </p:cNvPicPr>
          <p:nvPr/>
        </p:nvPicPr>
        <p:blipFill>
          <a:blip r:embed="rId3"/>
          <a:stretch>
            <a:fillRect/>
          </a:stretch>
        </p:blipFill>
        <p:spPr>
          <a:xfrm>
            <a:off x="8590663" y="156320"/>
            <a:ext cx="1961905" cy="2971429"/>
          </a:xfrm>
          <a:prstGeom prst="rect">
            <a:avLst/>
          </a:prstGeom>
        </p:spPr>
      </p:pic>
      <p:pic>
        <p:nvPicPr>
          <p:cNvPr id="9" name="Image 8">
            <a:extLst>
              <a:ext uri="{FF2B5EF4-FFF2-40B4-BE49-F238E27FC236}">
                <a16:creationId xmlns:a16="http://schemas.microsoft.com/office/drawing/2014/main" id="{070DBE17-4540-4A04-952D-44B0CF2E8CEC}"/>
              </a:ext>
            </a:extLst>
          </p:cNvPr>
          <p:cNvPicPr>
            <a:picLocks noChangeAspect="1"/>
          </p:cNvPicPr>
          <p:nvPr/>
        </p:nvPicPr>
        <p:blipFill>
          <a:blip r:embed="rId4"/>
          <a:stretch>
            <a:fillRect/>
          </a:stretch>
        </p:blipFill>
        <p:spPr>
          <a:xfrm>
            <a:off x="339916" y="4005962"/>
            <a:ext cx="1747473" cy="2410083"/>
          </a:xfrm>
          <a:prstGeom prst="rect">
            <a:avLst/>
          </a:prstGeom>
        </p:spPr>
      </p:pic>
      <p:pic>
        <p:nvPicPr>
          <p:cNvPr id="11" name="Image 10">
            <a:extLst>
              <a:ext uri="{FF2B5EF4-FFF2-40B4-BE49-F238E27FC236}">
                <a16:creationId xmlns:a16="http://schemas.microsoft.com/office/drawing/2014/main" id="{103EB447-3D2E-48C2-BC18-1CE83D62F8A0}"/>
              </a:ext>
            </a:extLst>
          </p:cNvPr>
          <p:cNvPicPr>
            <a:picLocks noChangeAspect="1"/>
          </p:cNvPicPr>
          <p:nvPr/>
        </p:nvPicPr>
        <p:blipFill>
          <a:blip r:embed="rId5"/>
          <a:stretch>
            <a:fillRect/>
          </a:stretch>
        </p:blipFill>
        <p:spPr>
          <a:xfrm>
            <a:off x="2453109" y="4005064"/>
            <a:ext cx="1918116" cy="2419777"/>
          </a:xfrm>
          <a:prstGeom prst="rect">
            <a:avLst/>
          </a:prstGeom>
        </p:spPr>
      </p:pic>
      <p:pic>
        <p:nvPicPr>
          <p:cNvPr id="12" name="Image 11">
            <a:extLst>
              <a:ext uri="{FF2B5EF4-FFF2-40B4-BE49-F238E27FC236}">
                <a16:creationId xmlns:a16="http://schemas.microsoft.com/office/drawing/2014/main" id="{3D72839D-CB3E-4252-B2C1-5CCBECA72C2D}"/>
              </a:ext>
            </a:extLst>
          </p:cNvPr>
          <p:cNvPicPr>
            <a:picLocks noChangeAspect="1"/>
          </p:cNvPicPr>
          <p:nvPr/>
        </p:nvPicPr>
        <p:blipFill>
          <a:blip r:embed="rId6"/>
          <a:stretch>
            <a:fillRect/>
          </a:stretch>
        </p:blipFill>
        <p:spPr>
          <a:xfrm>
            <a:off x="4723453" y="4005221"/>
            <a:ext cx="1824304" cy="2430111"/>
          </a:xfrm>
          <a:prstGeom prst="rect">
            <a:avLst/>
          </a:prstGeom>
        </p:spPr>
      </p:pic>
      <p:pic>
        <p:nvPicPr>
          <p:cNvPr id="13" name="Image 12">
            <a:extLst>
              <a:ext uri="{FF2B5EF4-FFF2-40B4-BE49-F238E27FC236}">
                <a16:creationId xmlns:a16="http://schemas.microsoft.com/office/drawing/2014/main" id="{D698E211-0E8A-41F9-A574-7AFD2FBE7BC4}"/>
              </a:ext>
            </a:extLst>
          </p:cNvPr>
          <p:cNvPicPr>
            <a:picLocks noChangeAspect="1"/>
          </p:cNvPicPr>
          <p:nvPr/>
        </p:nvPicPr>
        <p:blipFill>
          <a:blip r:embed="rId7"/>
          <a:stretch>
            <a:fillRect/>
          </a:stretch>
        </p:blipFill>
        <p:spPr>
          <a:xfrm>
            <a:off x="6652401" y="5265674"/>
            <a:ext cx="1824304" cy="940004"/>
          </a:xfrm>
          <a:prstGeom prst="rect">
            <a:avLst/>
          </a:prstGeom>
        </p:spPr>
      </p:pic>
      <p:sp>
        <p:nvSpPr>
          <p:cNvPr id="14" name="ZoneTexte 13">
            <a:extLst>
              <a:ext uri="{FF2B5EF4-FFF2-40B4-BE49-F238E27FC236}">
                <a16:creationId xmlns:a16="http://schemas.microsoft.com/office/drawing/2014/main" id="{FAAF41A0-3EE1-4CDE-AB3B-780F553D3894}"/>
              </a:ext>
            </a:extLst>
          </p:cNvPr>
          <p:cNvSpPr txBox="1"/>
          <p:nvPr/>
        </p:nvSpPr>
        <p:spPr>
          <a:xfrm>
            <a:off x="6403580" y="6152000"/>
            <a:ext cx="2073125"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Gadgets disponibles</a:t>
            </a:r>
          </a:p>
        </p:txBody>
      </p:sp>
      <p:pic>
        <p:nvPicPr>
          <p:cNvPr id="15" name="Image 14">
            <a:extLst>
              <a:ext uri="{FF2B5EF4-FFF2-40B4-BE49-F238E27FC236}">
                <a16:creationId xmlns:a16="http://schemas.microsoft.com/office/drawing/2014/main" id="{A946EF76-4723-45BA-972B-8703F52987EE}"/>
              </a:ext>
            </a:extLst>
          </p:cNvPr>
          <p:cNvPicPr>
            <a:picLocks noChangeAspect="1"/>
          </p:cNvPicPr>
          <p:nvPr/>
        </p:nvPicPr>
        <p:blipFill>
          <a:blip r:embed="rId8"/>
          <a:stretch>
            <a:fillRect/>
          </a:stretch>
        </p:blipFill>
        <p:spPr>
          <a:xfrm>
            <a:off x="9349555" y="4021717"/>
            <a:ext cx="2842444" cy="800988"/>
          </a:xfrm>
          <a:prstGeom prst="rect">
            <a:avLst/>
          </a:prstGeom>
        </p:spPr>
      </p:pic>
      <p:pic>
        <p:nvPicPr>
          <p:cNvPr id="16" name="Image 15">
            <a:extLst>
              <a:ext uri="{FF2B5EF4-FFF2-40B4-BE49-F238E27FC236}">
                <a16:creationId xmlns:a16="http://schemas.microsoft.com/office/drawing/2014/main" id="{C33B3747-80DF-405F-9AB6-1883C3591271}"/>
              </a:ext>
            </a:extLst>
          </p:cNvPr>
          <p:cNvPicPr>
            <a:picLocks noChangeAspect="1"/>
          </p:cNvPicPr>
          <p:nvPr/>
        </p:nvPicPr>
        <p:blipFill>
          <a:blip r:embed="rId9"/>
          <a:stretch>
            <a:fillRect/>
          </a:stretch>
        </p:blipFill>
        <p:spPr>
          <a:xfrm>
            <a:off x="9349555" y="4909862"/>
            <a:ext cx="2842445" cy="915364"/>
          </a:xfrm>
          <a:prstGeom prst="rect">
            <a:avLst/>
          </a:prstGeom>
        </p:spPr>
      </p:pic>
      <p:pic>
        <p:nvPicPr>
          <p:cNvPr id="17" name="Image 16">
            <a:extLst>
              <a:ext uri="{FF2B5EF4-FFF2-40B4-BE49-F238E27FC236}">
                <a16:creationId xmlns:a16="http://schemas.microsoft.com/office/drawing/2014/main" id="{E33E8359-FFC5-450F-9AAD-1DEEA01A9BD4}"/>
              </a:ext>
            </a:extLst>
          </p:cNvPr>
          <p:cNvPicPr>
            <a:picLocks noChangeAspect="1"/>
          </p:cNvPicPr>
          <p:nvPr/>
        </p:nvPicPr>
        <p:blipFill>
          <a:blip r:embed="rId10"/>
          <a:stretch>
            <a:fillRect/>
          </a:stretch>
        </p:blipFill>
        <p:spPr>
          <a:xfrm>
            <a:off x="9349554" y="5888987"/>
            <a:ext cx="2842445" cy="698390"/>
          </a:xfrm>
          <a:prstGeom prst="rect">
            <a:avLst/>
          </a:prstGeom>
        </p:spPr>
      </p:pic>
      <p:sp>
        <p:nvSpPr>
          <p:cNvPr id="18" name="ZoneTexte 17">
            <a:extLst>
              <a:ext uri="{FF2B5EF4-FFF2-40B4-BE49-F238E27FC236}">
                <a16:creationId xmlns:a16="http://schemas.microsoft.com/office/drawing/2014/main" id="{0FF26392-36E1-4176-985B-BAD0F46C90C0}"/>
              </a:ext>
            </a:extLst>
          </p:cNvPr>
          <p:cNvSpPr txBox="1"/>
          <p:nvPr/>
        </p:nvSpPr>
        <p:spPr>
          <a:xfrm>
            <a:off x="7433174" y="4148607"/>
            <a:ext cx="2073125" cy="95410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Définir une page d’accueil autre que le tableau de bord (liste non exhaustive)</a:t>
            </a:r>
          </a:p>
        </p:txBody>
      </p:sp>
      <p:sp>
        <p:nvSpPr>
          <p:cNvPr id="19" name="Espace réservé de la date 4">
            <a:extLst>
              <a:ext uri="{FF2B5EF4-FFF2-40B4-BE49-F238E27FC236}">
                <a16:creationId xmlns:a16="http://schemas.microsoft.com/office/drawing/2014/main" id="{9F083EC3-6113-41D1-9ADB-5A723D2842D9}"/>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20" name="Espace réservé du pied de page 2">
            <a:extLst>
              <a:ext uri="{FF2B5EF4-FFF2-40B4-BE49-F238E27FC236}">
                <a16:creationId xmlns:a16="http://schemas.microsoft.com/office/drawing/2014/main" id="{2809A894-4DB5-4F40-BB54-75DEC6108352}"/>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Tree>
    <p:extLst>
      <p:ext uri="{BB962C8B-B14F-4D97-AF65-F5344CB8AC3E}">
        <p14:creationId xmlns:p14="http://schemas.microsoft.com/office/powerpoint/2010/main" val="20464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53" presetClass="exit" presetSubtype="32" fill="hold" grpId="1" nodeType="afterEffect">
                                  <p:stCondLst>
                                    <p:cond delay="5000"/>
                                  </p:stCondLst>
                                  <p:childTnLst>
                                    <p:anim calcmode="lin" valueType="num">
                                      <p:cBhvr>
                                        <p:cTn id="10" dur="500"/>
                                        <p:tgtEl>
                                          <p:spTgt spid="14"/>
                                        </p:tgtEl>
                                        <p:attrNameLst>
                                          <p:attrName>ppt_w</p:attrName>
                                        </p:attrNameLst>
                                      </p:cBhvr>
                                      <p:tavLst>
                                        <p:tav tm="0">
                                          <p:val>
                                            <p:strVal val="ppt_w"/>
                                          </p:val>
                                        </p:tav>
                                        <p:tav tm="100000">
                                          <p:val>
                                            <p:fltVal val="0"/>
                                          </p:val>
                                        </p:tav>
                                      </p:tavLst>
                                    </p:anim>
                                    <p:anim calcmode="lin" valueType="num">
                                      <p:cBhvr>
                                        <p:cTn id="11" dur="500"/>
                                        <p:tgtEl>
                                          <p:spTgt spid="14"/>
                                        </p:tgtEl>
                                        <p:attrNameLst>
                                          <p:attrName>ppt_h</p:attrName>
                                        </p:attrNameLst>
                                      </p:cBhvr>
                                      <p:tavLst>
                                        <p:tav tm="0">
                                          <p:val>
                                            <p:strVal val="ppt_h"/>
                                          </p:val>
                                        </p:tav>
                                        <p:tav tm="100000">
                                          <p:val>
                                            <p:fltVal val="0"/>
                                          </p:val>
                                        </p:tav>
                                      </p:tavLst>
                                    </p:anim>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par>
                          <p:cTn id="14" fill="hold">
                            <p:stCondLst>
                              <p:cond delay="6500"/>
                            </p:stCondLst>
                            <p:childTnLst>
                              <p:par>
                                <p:cTn id="15" presetID="22" presetClass="entr" presetSubtype="4" fill="hold" grpId="0" nodeType="after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7500"/>
                            </p:stCondLst>
                            <p:childTnLst>
                              <p:par>
                                <p:cTn id="19" presetID="53" presetClass="exit" presetSubtype="32" fill="hold" grpId="1" nodeType="afterEffect">
                                  <p:stCondLst>
                                    <p:cond delay="5000"/>
                                  </p:stCondLst>
                                  <p:childTnLst>
                                    <p:anim calcmode="lin" valueType="num">
                                      <p:cBhvr>
                                        <p:cTn id="20" dur="500"/>
                                        <p:tgtEl>
                                          <p:spTgt spid="18"/>
                                        </p:tgtEl>
                                        <p:attrNameLst>
                                          <p:attrName>ppt_w</p:attrName>
                                        </p:attrNameLst>
                                      </p:cBhvr>
                                      <p:tavLst>
                                        <p:tav tm="0">
                                          <p:val>
                                            <p:strVal val="ppt_w"/>
                                          </p:val>
                                        </p:tav>
                                        <p:tav tm="100000">
                                          <p:val>
                                            <p:fltVal val="0"/>
                                          </p:val>
                                        </p:tav>
                                      </p:tavLst>
                                    </p:anim>
                                    <p:anim calcmode="lin" valueType="num">
                                      <p:cBhvr>
                                        <p:cTn id="21" dur="500"/>
                                        <p:tgtEl>
                                          <p:spTgt spid="18"/>
                                        </p:tgtEl>
                                        <p:attrNameLst>
                                          <p:attrName>ppt_h</p:attrName>
                                        </p:attrNameLst>
                                      </p:cBhvr>
                                      <p:tavLst>
                                        <p:tav tm="0">
                                          <p:val>
                                            <p:strVal val="ppt_h"/>
                                          </p:val>
                                        </p:tav>
                                        <p:tav tm="100000">
                                          <p:val>
                                            <p:fltVal val="0"/>
                                          </p:val>
                                        </p:tav>
                                      </p:tavLst>
                                    </p:anim>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D0B64-E005-4256-9A9D-72CAA3B429B2}"/>
              </a:ext>
            </a:extLst>
          </p:cNvPr>
          <p:cNvSpPr>
            <a:spLocks noGrp="1"/>
          </p:cNvSpPr>
          <p:nvPr>
            <p:ph type="title"/>
          </p:nvPr>
        </p:nvSpPr>
        <p:spPr/>
        <p:txBody>
          <a:bodyPr/>
          <a:lstStyle/>
          <a:p>
            <a:r>
              <a:rPr lang="fr-FR" dirty="0" err="1"/>
              <a:t>Inoreader</a:t>
            </a:r>
            <a:br>
              <a:rPr lang="fr-FR" dirty="0"/>
            </a:br>
            <a:r>
              <a:rPr lang="fr-FR" b="0" dirty="0"/>
              <a:t>Les fonctionnalités avancées</a:t>
            </a:r>
          </a:p>
        </p:txBody>
      </p:sp>
      <p:sp>
        <p:nvSpPr>
          <p:cNvPr id="3" name="Espace réservé du contenu 2">
            <a:extLst>
              <a:ext uri="{FF2B5EF4-FFF2-40B4-BE49-F238E27FC236}">
                <a16:creationId xmlns:a16="http://schemas.microsoft.com/office/drawing/2014/main" id="{787D77BF-091D-48B0-9423-88F7E79770B6}"/>
              </a:ext>
            </a:extLst>
          </p:cNvPr>
          <p:cNvSpPr>
            <a:spLocks noGrp="1"/>
          </p:cNvSpPr>
          <p:nvPr>
            <p:ph idx="1"/>
          </p:nvPr>
        </p:nvSpPr>
        <p:spPr/>
        <p:txBody>
          <a:bodyPr/>
          <a:lstStyle/>
          <a:p>
            <a:pPr>
              <a:buClr>
                <a:schemeClr val="tx1"/>
              </a:buClr>
            </a:pPr>
            <a:r>
              <a:rPr lang="fr-FR" dirty="0">
                <a:solidFill>
                  <a:srgbClr val="EB8F22"/>
                </a:solidFill>
                <a:hlinkClick r:id="rId2" action="ppaction://hlinksldjump">
                  <a:extLst>
                    <a:ext uri="{A12FA001-AC4F-418D-AE19-62706E023703}">
                      <ahyp:hlinkClr xmlns:ahyp="http://schemas.microsoft.com/office/drawing/2018/hyperlinkcolor" val="tx"/>
                    </a:ext>
                  </a:extLst>
                </a:hlinkClick>
              </a:rPr>
              <a:t>Intégration avec Twitter, Facebook…</a:t>
            </a:r>
            <a:endParaRPr lang="fr-FR" dirty="0">
              <a:solidFill>
                <a:srgbClr val="EB8F22"/>
              </a:solidFill>
            </a:endParaRPr>
          </a:p>
          <a:p>
            <a:pPr>
              <a:buClr>
                <a:schemeClr val="tx1"/>
              </a:buClr>
            </a:pPr>
            <a:r>
              <a:rPr lang="fr-FR" dirty="0">
                <a:solidFill>
                  <a:srgbClr val="EB8F22"/>
                </a:solidFill>
                <a:hlinkClick r:id="rId3" action="ppaction://hlinksldjump">
                  <a:extLst>
                    <a:ext uri="{A12FA001-AC4F-418D-AE19-62706E023703}">
                      <ahyp:hlinkClr xmlns:ahyp="http://schemas.microsoft.com/office/drawing/2018/hyperlinkcolor" val="tx"/>
                    </a:ext>
                  </a:extLst>
                </a:hlinkClick>
              </a:rPr>
              <a:t>Les paquets (ou « bundles »)</a:t>
            </a:r>
            <a:endParaRPr lang="fr-FR" dirty="0">
              <a:solidFill>
                <a:srgbClr val="EB8F22"/>
              </a:solidFill>
            </a:endParaRPr>
          </a:p>
          <a:p>
            <a:pPr>
              <a:buClr>
                <a:schemeClr val="tx1"/>
              </a:buClr>
            </a:pPr>
            <a:r>
              <a:rPr lang="fr-FR" dirty="0">
                <a:solidFill>
                  <a:srgbClr val="EB8F22"/>
                </a:solidFill>
                <a:hlinkClick r:id="rId4" action="ppaction://hlinksldjump">
                  <a:extLst>
                    <a:ext uri="{A12FA001-AC4F-418D-AE19-62706E023703}">
                      <ahyp:hlinkClr xmlns:ahyp="http://schemas.microsoft.com/office/drawing/2018/hyperlinkcolor" val="tx"/>
                    </a:ext>
                  </a:extLst>
                </a:hlinkClick>
              </a:rPr>
              <a:t>Explorer contenus et sources publiques</a:t>
            </a:r>
            <a:endParaRPr lang="fr-FR" dirty="0">
              <a:solidFill>
                <a:srgbClr val="EB8F22"/>
              </a:solidFill>
            </a:endParaRPr>
          </a:p>
          <a:p>
            <a:pPr>
              <a:buClr>
                <a:schemeClr val="tx1"/>
              </a:buClr>
            </a:pPr>
            <a:r>
              <a:rPr lang="fr-FR" dirty="0">
                <a:solidFill>
                  <a:srgbClr val="EB8F22"/>
                </a:solidFill>
                <a:hlinkClick r:id="rId5" action="ppaction://hlinksldjump">
                  <a:extLst>
                    <a:ext uri="{A12FA001-AC4F-418D-AE19-62706E023703}">
                      <ahyp:hlinkClr xmlns:ahyp="http://schemas.microsoft.com/office/drawing/2018/hyperlinkcolor" val="tx"/>
                    </a:ext>
                  </a:extLst>
                </a:hlinkClick>
              </a:rPr>
              <a:t>Les « Filtres » (versions « Pro »)</a:t>
            </a:r>
            <a:endParaRPr lang="fr-FR" dirty="0">
              <a:solidFill>
                <a:srgbClr val="EB8F22"/>
              </a:solidFill>
            </a:endParaRPr>
          </a:p>
          <a:p>
            <a:pPr>
              <a:buClr>
                <a:schemeClr val="tx1"/>
              </a:buClr>
            </a:pPr>
            <a:r>
              <a:rPr lang="fr-FR" dirty="0">
                <a:solidFill>
                  <a:srgbClr val="EB8F22"/>
                </a:solidFill>
                <a:hlinkClick r:id="rId6" action="ppaction://hlinksldjump">
                  <a:extLst>
                    <a:ext uri="{A12FA001-AC4F-418D-AE19-62706E023703}">
                      <ahyp:hlinkClr xmlns:ahyp="http://schemas.microsoft.com/office/drawing/2018/hyperlinkcolor" val="tx"/>
                    </a:ext>
                  </a:extLst>
                </a:hlinkClick>
              </a:rPr>
              <a:t>Les « Règles » (versions « Pro »)</a:t>
            </a:r>
            <a:endParaRPr lang="fr-FR" dirty="0">
              <a:solidFill>
                <a:srgbClr val="EB8F22"/>
              </a:solidFill>
            </a:endParaRPr>
          </a:p>
          <a:p>
            <a:pPr>
              <a:buClr>
                <a:schemeClr val="tx1"/>
              </a:buClr>
            </a:pPr>
            <a:r>
              <a:rPr lang="fr-FR" dirty="0">
                <a:solidFill>
                  <a:srgbClr val="EB8F22"/>
                </a:solidFill>
                <a:hlinkClick r:id="rId7" action="ppaction://hlinksldjump">
                  <a:extLst>
                    <a:ext uri="{A12FA001-AC4F-418D-AE19-62706E023703}">
                      <ahyp:hlinkClr xmlns:ahyp="http://schemas.microsoft.com/office/drawing/2018/hyperlinkcolor" val="tx"/>
                    </a:ext>
                  </a:extLst>
                </a:hlinkClick>
              </a:rPr>
              <a:t>Suivre une newsletter dans </a:t>
            </a:r>
            <a:r>
              <a:rPr lang="fr-FR" dirty="0" err="1">
                <a:solidFill>
                  <a:srgbClr val="EB8F22"/>
                </a:solidFill>
                <a:hlinkClick r:id="rId7" action="ppaction://hlinksldjump">
                  <a:extLst>
                    <a:ext uri="{A12FA001-AC4F-418D-AE19-62706E023703}">
                      <ahyp:hlinkClr xmlns:ahyp="http://schemas.microsoft.com/office/drawing/2018/hyperlinkcolor" val="tx"/>
                    </a:ext>
                  </a:extLst>
                </a:hlinkClick>
              </a:rPr>
              <a:t>Inoreader</a:t>
            </a:r>
            <a:r>
              <a:rPr lang="fr-FR" dirty="0">
                <a:solidFill>
                  <a:srgbClr val="EB8F22"/>
                </a:solidFill>
                <a:hlinkClick r:id="rId7" action="ppaction://hlinksldjump">
                  <a:extLst>
                    <a:ext uri="{A12FA001-AC4F-418D-AE19-62706E023703}">
                      <ahyp:hlinkClr xmlns:ahyp="http://schemas.microsoft.com/office/drawing/2018/hyperlinkcolor" val="tx"/>
                    </a:ext>
                  </a:extLst>
                </a:hlinkClick>
              </a:rPr>
              <a:t> (versions « Pro »)</a:t>
            </a:r>
            <a:endParaRPr lang="fr-FR" dirty="0">
              <a:solidFill>
                <a:srgbClr val="EB8F22"/>
              </a:solidFill>
            </a:endParaRPr>
          </a:p>
          <a:p>
            <a:pPr>
              <a:buClr>
                <a:schemeClr val="tx1"/>
              </a:buClr>
            </a:pPr>
            <a:r>
              <a:rPr lang="fr-FR" dirty="0">
                <a:solidFill>
                  <a:srgbClr val="EB8F22"/>
                </a:solidFill>
                <a:hlinkClick r:id="rId8" action="ppaction://hlinksldjump">
                  <a:extLst>
                    <a:ext uri="{A12FA001-AC4F-418D-AE19-62706E023703}">
                      <ahyp:hlinkClr xmlns:ahyp="http://schemas.microsoft.com/office/drawing/2018/hyperlinkcolor" val="tx"/>
                    </a:ext>
                  </a:extLst>
                </a:hlinkClick>
              </a:rPr>
              <a:t>Applis et extensions pour une expérience utilisateurs plus conviviale</a:t>
            </a:r>
            <a:endParaRPr lang="fr-FR" dirty="0">
              <a:solidFill>
                <a:srgbClr val="EB8F22"/>
              </a:solidFill>
            </a:endParaRPr>
          </a:p>
          <a:p>
            <a:pPr>
              <a:buClr>
                <a:schemeClr val="tx1"/>
              </a:buClr>
            </a:pPr>
            <a:r>
              <a:rPr lang="fr-FR" dirty="0">
                <a:solidFill>
                  <a:srgbClr val="EB8F22"/>
                </a:solidFill>
                <a:hlinkClick r:id="rId9" action="ppaction://hlinksldjump">
                  <a:extLst>
                    <a:ext uri="{A12FA001-AC4F-418D-AE19-62706E023703}">
                      <ahyp:hlinkClr xmlns:ahyp="http://schemas.microsoft.com/office/drawing/2018/hyperlinkcolor" val="tx"/>
                    </a:ext>
                  </a:extLst>
                </a:hlinkClick>
              </a:rPr>
              <a:t>Préférences d’interface</a:t>
            </a:r>
            <a:endParaRPr lang="fr-FR" dirty="0">
              <a:solidFill>
                <a:srgbClr val="EB8F22"/>
              </a:solidFill>
            </a:endParaRPr>
          </a:p>
          <a:p>
            <a:pPr>
              <a:buClr>
                <a:schemeClr val="tx1"/>
              </a:buClr>
            </a:pPr>
            <a:r>
              <a:rPr lang="fr-FR" dirty="0">
                <a:solidFill>
                  <a:srgbClr val="EB8F22"/>
                </a:solidFill>
                <a:hlinkClick r:id="rId10" action="ppaction://hlinksldjump">
                  <a:extLst>
                    <a:ext uri="{A12FA001-AC4F-418D-AE19-62706E023703}">
                      <ahyp:hlinkClr xmlns:ahyp="http://schemas.microsoft.com/office/drawing/2018/hyperlinkcolor" val="tx"/>
                    </a:ext>
                  </a:extLst>
                </a:hlinkClick>
              </a:rPr>
              <a:t>Préférences de comportement</a:t>
            </a:r>
            <a:br>
              <a:rPr lang="fr-FR" dirty="0">
                <a:solidFill>
                  <a:srgbClr val="EB8F22"/>
                </a:solidFill>
              </a:rPr>
            </a:br>
            <a:endParaRPr lang="fr-FR" dirty="0">
              <a:solidFill>
                <a:srgbClr val="EB8F22"/>
              </a:solidFill>
            </a:endParaRPr>
          </a:p>
        </p:txBody>
      </p:sp>
      <p:sp>
        <p:nvSpPr>
          <p:cNvPr id="4" name="Espace réservé de la date 3">
            <a:extLst>
              <a:ext uri="{FF2B5EF4-FFF2-40B4-BE49-F238E27FC236}">
                <a16:creationId xmlns:a16="http://schemas.microsoft.com/office/drawing/2014/main" id="{AB94D1BE-509B-4139-9A91-1F51CFE0F539}"/>
              </a:ext>
            </a:extLst>
          </p:cNvPr>
          <p:cNvSpPr>
            <a:spLocks noGrp="1"/>
          </p:cNvSpPr>
          <p:nvPr>
            <p:ph type="dt" sz="half" idx="10"/>
          </p:nvPr>
        </p:nvSpPr>
        <p:spPr/>
        <p:txBody>
          <a:bodyPr/>
          <a:lstStyle/>
          <a:p>
            <a:pPr>
              <a:defRPr/>
            </a:pPr>
            <a:fld id="{B66E6019-978C-43C4-9230-FECE85ABFF3A}" type="datetime1">
              <a:rPr lang="fr-FR" smtClean="0"/>
              <a:t>06/06/2020</a:t>
            </a:fld>
            <a:endParaRPr lang="fr-FR" dirty="0"/>
          </a:p>
        </p:txBody>
      </p:sp>
      <p:sp>
        <p:nvSpPr>
          <p:cNvPr id="5" name="Espace réservé du pied de page 4">
            <a:extLst>
              <a:ext uri="{FF2B5EF4-FFF2-40B4-BE49-F238E27FC236}">
                <a16:creationId xmlns:a16="http://schemas.microsoft.com/office/drawing/2014/main" id="{FE27F5C1-F786-4F92-B87D-30F0E5E1BAA0}"/>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E860A5A3-74E6-4B1F-BE20-08A675323443}"/>
              </a:ext>
            </a:extLst>
          </p:cNvPr>
          <p:cNvSpPr>
            <a:spLocks noGrp="1"/>
          </p:cNvSpPr>
          <p:nvPr>
            <p:ph type="sldNum" sz="quarter" idx="12"/>
          </p:nvPr>
        </p:nvSpPr>
        <p:spPr/>
        <p:txBody>
          <a:bodyPr/>
          <a:lstStyle/>
          <a:p>
            <a:pPr>
              <a:defRPr/>
            </a:pPr>
            <a:fld id="{47290604-2400-4F2E-BFF6-A27E21378C03}" type="slidenum">
              <a:rPr lang="fr-FR" smtClean="0"/>
              <a:pPr>
                <a:defRPr/>
              </a:pPr>
              <a:t>101</a:t>
            </a:fld>
            <a:endParaRPr lang="fr-FR"/>
          </a:p>
        </p:txBody>
      </p:sp>
    </p:spTree>
    <p:extLst>
      <p:ext uri="{BB962C8B-B14F-4D97-AF65-F5344CB8AC3E}">
        <p14:creationId xmlns:p14="http://schemas.microsoft.com/office/powerpoint/2010/main" val="28677192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B128A747-3A5C-4A45-AB11-2312C6F56663}"/>
              </a:ext>
            </a:extLst>
          </p:cNvPr>
          <p:cNvSpPr>
            <a:spLocks noGrp="1"/>
          </p:cNvSpPr>
          <p:nvPr>
            <p:ph type="sldNum" sz="quarter" idx="12"/>
          </p:nvPr>
        </p:nvSpPr>
        <p:spPr/>
        <p:txBody>
          <a:bodyPr/>
          <a:lstStyle/>
          <a:p>
            <a:pPr>
              <a:defRPr/>
            </a:pPr>
            <a:fld id="{72D51A10-A049-41C0-A379-DBC6148E6A74}" type="slidenum">
              <a:rPr lang="fr-FR" smtClean="0"/>
              <a:pPr>
                <a:defRPr/>
              </a:pPr>
              <a:t>102</a:t>
            </a:fld>
            <a:endParaRPr lang="fr-FR"/>
          </a:p>
        </p:txBody>
      </p:sp>
      <p:pic>
        <p:nvPicPr>
          <p:cNvPr id="7" name="Image 6">
            <a:extLst>
              <a:ext uri="{FF2B5EF4-FFF2-40B4-BE49-F238E27FC236}">
                <a16:creationId xmlns:a16="http://schemas.microsoft.com/office/drawing/2014/main" id="{A766FE88-8F1D-44E4-BBB8-F14CD2C016D3}"/>
              </a:ext>
            </a:extLst>
          </p:cNvPr>
          <p:cNvPicPr>
            <a:picLocks noChangeAspect="1"/>
          </p:cNvPicPr>
          <p:nvPr/>
        </p:nvPicPr>
        <p:blipFill>
          <a:blip r:embed="rId3"/>
          <a:stretch>
            <a:fillRect/>
          </a:stretch>
        </p:blipFill>
        <p:spPr>
          <a:xfrm>
            <a:off x="812519" y="1210057"/>
            <a:ext cx="1143117" cy="769200"/>
          </a:xfrm>
          <a:prstGeom prst="rect">
            <a:avLst/>
          </a:prstGeom>
        </p:spPr>
      </p:pic>
      <p:pic>
        <p:nvPicPr>
          <p:cNvPr id="8" name="Image 7">
            <a:extLst>
              <a:ext uri="{FF2B5EF4-FFF2-40B4-BE49-F238E27FC236}">
                <a16:creationId xmlns:a16="http://schemas.microsoft.com/office/drawing/2014/main" id="{48FB18BF-139E-44FF-B56E-135738F15B84}"/>
              </a:ext>
            </a:extLst>
          </p:cNvPr>
          <p:cNvPicPr>
            <a:picLocks noChangeAspect="1"/>
          </p:cNvPicPr>
          <p:nvPr/>
        </p:nvPicPr>
        <p:blipFill>
          <a:blip r:embed="rId4"/>
          <a:stretch>
            <a:fillRect/>
          </a:stretch>
        </p:blipFill>
        <p:spPr>
          <a:xfrm>
            <a:off x="2091153" y="1210057"/>
            <a:ext cx="2082258" cy="976058"/>
          </a:xfrm>
          <a:prstGeom prst="rect">
            <a:avLst/>
          </a:prstGeom>
        </p:spPr>
      </p:pic>
      <p:pic>
        <p:nvPicPr>
          <p:cNvPr id="4" name="Image 3">
            <a:extLst>
              <a:ext uri="{FF2B5EF4-FFF2-40B4-BE49-F238E27FC236}">
                <a16:creationId xmlns:a16="http://schemas.microsoft.com/office/drawing/2014/main" id="{E30DC324-48B6-4869-A3B0-5520FF8AD155}"/>
              </a:ext>
            </a:extLst>
          </p:cNvPr>
          <p:cNvPicPr>
            <a:picLocks noChangeAspect="1"/>
          </p:cNvPicPr>
          <p:nvPr/>
        </p:nvPicPr>
        <p:blipFill>
          <a:blip r:embed="rId5"/>
          <a:stretch>
            <a:fillRect/>
          </a:stretch>
        </p:blipFill>
        <p:spPr>
          <a:xfrm>
            <a:off x="4308928" y="1078380"/>
            <a:ext cx="4451513" cy="2809719"/>
          </a:xfrm>
          <a:prstGeom prst="rect">
            <a:avLst/>
          </a:prstGeom>
        </p:spPr>
      </p:pic>
      <p:pic>
        <p:nvPicPr>
          <p:cNvPr id="5" name="Image 4">
            <a:extLst>
              <a:ext uri="{FF2B5EF4-FFF2-40B4-BE49-F238E27FC236}">
                <a16:creationId xmlns:a16="http://schemas.microsoft.com/office/drawing/2014/main" id="{3B7B846B-9599-42C6-9200-9CD35C6C4085}"/>
              </a:ext>
            </a:extLst>
          </p:cNvPr>
          <p:cNvPicPr>
            <a:picLocks noChangeAspect="1"/>
          </p:cNvPicPr>
          <p:nvPr/>
        </p:nvPicPr>
        <p:blipFill>
          <a:blip r:embed="rId6"/>
          <a:stretch>
            <a:fillRect/>
          </a:stretch>
        </p:blipFill>
        <p:spPr>
          <a:xfrm>
            <a:off x="718412" y="2483239"/>
            <a:ext cx="5377588" cy="3925058"/>
          </a:xfrm>
          <a:prstGeom prst="rect">
            <a:avLst/>
          </a:prstGeom>
        </p:spPr>
      </p:pic>
      <p:pic>
        <p:nvPicPr>
          <p:cNvPr id="9" name="Image 8">
            <a:extLst>
              <a:ext uri="{FF2B5EF4-FFF2-40B4-BE49-F238E27FC236}">
                <a16:creationId xmlns:a16="http://schemas.microsoft.com/office/drawing/2014/main" id="{E230FC68-EBCA-4D96-936A-630ED95046C3}"/>
              </a:ext>
            </a:extLst>
          </p:cNvPr>
          <p:cNvPicPr>
            <a:picLocks noChangeAspect="1"/>
          </p:cNvPicPr>
          <p:nvPr/>
        </p:nvPicPr>
        <p:blipFill>
          <a:blip r:embed="rId7"/>
          <a:stretch>
            <a:fillRect/>
          </a:stretch>
        </p:blipFill>
        <p:spPr>
          <a:xfrm>
            <a:off x="5862183" y="3004939"/>
            <a:ext cx="6310077" cy="1656962"/>
          </a:xfrm>
          <a:prstGeom prst="rect">
            <a:avLst/>
          </a:prstGeom>
        </p:spPr>
      </p:pic>
      <p:pic>
        <p:nvPicPr>
          <p:cNvPr id="10" name="Image 9">
            <a:extLst>
              <a:ext uri="{FF2B5EF4-FFF2-40B4-BE49-F238E27FC236}">
                <a16:creationId xmlns:a16="http://schemas.microsoft.com/office/drawing/2014/main" id="{0B541EC7-780D-4BDF-918C-93FB55934DF2}"/>
              </a:ext>
            </a:extLst>
          </p:cNvPr>
          <p:cNvPicPr>
            <a:picLocks noChangeAspect="1"/>
          </p:cNvPicPr>
          <p:nvPr/>
        </p:nvPicPr>
        <p:blipFill>
          <a:blip r:embed="rId8"/>
          <a:stretch>
            <a:fillRect/>
          </a:stretch>
        </p:blipFill>
        <p:spPr>
          <a:xfrm>
            <a:off x="6230913" y="4756141"/>
            <a:ext cx="3934297" cy="1700789"/>
          </a:xfrm>
          <a:prstGeom prst="rect">
            <a:avLst/>
          </a:prstGeom>
        </p:spPr>
      </p:pic>
      <p:pic>
        <p:nvPicPr>
          <p:cNvPr id="11" name="Image 10">
            <a:extLst>
              <a:ext uri="{FF2B5EF4-FFF2-40B4-BE49-F238E27FC236}">
                <a16:creationId xmlns:a16="http://schemas.microsoft.com/office/drawing/2014/main" id="{BF61EAF7-0F0F-4C5B-A426-D09AB845D03A}"/>
              </a:ext>
            </a:extLst>
          </p:cNvPr>
          <p:cNvPicPr>
            <a:picLocks noChangeAspect="1"/>
          </p:cNvPicPr>
          <p:nvPr/>
        </p:nvPicPr>
        <p:blipFill>
          <a:blip r:embed="rId9"/>
          <a:stretch>
            <a:fillRect/>
          </a:stretch>
        </p:blipFill>
        <p:spPr>
          <a:xfrm>
            <a:off x="8880968" y="1022747"/>
            <a:ext cx="3276302" cy="1946966"/>
          </a:xfrm>
          <a:prstGeom prst="rect">
            <a:avLst/>
          </a:prstGeom>
        </p:spPr>
      </p:pic>
      <p:sp>
        <p:nvSpPr>
          <p:cNvPr id="3" name="Titre 2">
            <a:extLst>
              <a:ext uri="{FF2B5EF4-FFF2-40B4-BE49-F238E27FC236}">
                <a16:creationId xmlns:a16="http://schemas.microsoft.com/office/drawing/2014/main" id="{83174FE8-5391-459F-B197-92287F23F832}"/>
              </a:ext>
            </a:extLst>
          </p:cNvPr>
          <p:cNvSpPr>
            <a:spLocks noGrp="1"/>
          </p:cNvSpPr>
          <p:nvPr>
            <p:ph type="title"/>
          </p:nvPr>
        </p:nvSpPr>
        <p:spPr/>
        <p:txBody>
          <a:bodyPr/>
          <a:lstStyle/>
          <a:p>
            <a:r>
              <a:rPr lang="fr-FR" dirty="0" err="1"/>
              <a:t>Inoreader</a:t>
            </a:r>
            <a:br>
              <a:rPr lang="fr-FR" dirty="0"/>
            </a:br>
            <a:r>
              <a:rPr lang="fr-FR" b="0" dirty="0"/>
              <a:t>Intégration avec Twitter, Facebook…</a:t>
            </a:r>
          </a:p>
        </p:txBody>
      </p:sp>
      <p:sp>
        <p:nvSpPr>
          <p:cNvPr id="13" name="Espace réservé de la date 3">
            <a:extLst>
              <a:ext uri="{FF2B5EF4-FFF2-40B4-BE49-F238E27FC236}">
                <a16:creationId xmlns:a16="http://schemas.microsoft.com/office/drawing/2014/main" id="{6B7120E1-252E-4D7B-A66E-A0E7E9B863CB}"/>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14" name="Espace réservé du pied de page 4">
            <a:extLst>
              <a:ext uri="{FF2B5EF4-FFF2-40B4-BE49-F238E27FC236}">
                <a16:creationId xmlns:a16="http://schemas.microsoft.com/office/drawing/2014/main" id="{E08C2371-1E5A-4584-A329-B8FC913603D0}"/>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Tree>
    <p:extLst>
      <p:ext uri="{BB962C8B-B14F-4D97-AF65-F5344CB8AC3E}">
        <p14:creationId xmlns:p14="http://schemas.microsoft.com/office/powerpoint/2010/main" val="1142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3500"/>
                            </p:stCondLst>
                            <p:childTnLst>
                              <p:par>
                                <p:cTn id="23" presetID="53" presetClass="entr" presetSubtype="16" fill="hold" nodeType="afterEffect">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0D2BE66-ACFA-4918-93BB-B5DA901F0038}"/>
              </a:ext>
            </a:extLst>
          </p:cNvPr>
          <p:cNvPicPr>
            <a:picLocks noChangeAspect="1"/>
          </p:cNvPicPr>
          <p:nvPr/>
        </p:nvPicPr>
        <p:blipFill>
          <a:blip r:embed="rId3"/>
          <a:stretch>
            <a:fillRect/>
          </a:stretch>
        </p:blipFill>
        <p:spPr>
          <a:xfrm>
            <a:off x="4148604" y="4282504"/>
            <a:ext cx="2485714" cy="1380952"/>
          </a:xfrm>
          <a:prstGeom prst="rect">
            <a:avLst/>
          </a:prstGeom>
        </p:spPr>
      </p:pic>
      <p:sp>
        <p:nvSpPr>
          <p:cNvPr id="2" name="Titre 1"/>
          <p:cNvSpPr>
            <a:spLocks noGrp="1"/>
          </p:cNvSpPr>
          <p:nvPr>
            <p:ph type="title"/>
          </p:nvPr>
        </p:nvSpPr>
        <p:spPr/>
        <p:txBody>
          <a:bodyPr>
            <a:normAutofit/>
          </a:bodyPr>
          <a:lstStyle/>
          <a:p>
            <a:r>
              <a:rPr lang="fr-FR" dirty="0" err="1"/>
              <a:t>Inoreader</a:t>
            </a:r>
            <a:br>
              <a:rPr lang="fr-FR" dirty="0"/>
            </a:br>
            <a:r>
              <a:rPr lang="fr-FR" b="0" dirty="0"/>
              <a:t>Les paquets (ou « bundles »)</a:t>
            </a:r>
          </a:p>
        </p:txBody>
      </p:sp>
      <p:sp>
        <p:nvSpPr>
          <p:cNvPr id="4" name="Espace réservé du numéro de diapositive 3">
            <a:extLst>
              <a:ext uri="{FF2B5EF4-FFF2-40B4-BE49-F238E27FC236}">
                <a16:creationId xmlns:a16="http://schemas.microsoft.com/office/drawing/2014/main" id="{C064BB66-E9A0-42D6-B948-DD3D684E2435}"/>
              </a:ext>
            </a:extLst>
          </p:cNvPr>
          <p:cNvSpPr>
            <a:spLocks noGrp="1"/>
          </p:cNvSpPr>
          <p:nvPr>
            <p:ph type="sldNum" sz="quarter" idx="12"/>
          </p:nvPr>
        </p:nvSpPr>
        <p:spPr/>
        <p:txBody>
          <a:bodyPr/>
          <a:lstStyle/>
          <a:p>
            <a:pPr>
              <a:defRPr/>
            </a:pPr>
            <a:fld id="{72D51A10-A049-41C0-A379-DBC6148E6A74}" type="slidenum">
              <a:rPr lang="fr-FR" smtClean="0"/>
              <a:pPr>
                <a:defRPr/>
              </a:pPr>
              <a:t>103</a:t>
            </a:fld>
            <a:endParaRPr lang="fr-FR"/>
          </a:p>
        </p:txBody>
      </p:sp>
      <p:sp>
        <p:nvSpPr>
          <p:cNvPr id="11" name="ZoneTexte 6">
            <a:extLst>
              <a:ext uri="{FF2B5EF4-FFF2-40B4-BE49-F238E27FC236}">
                <a16:creationId xmlns:a16="http://schemas.microsoft.com/office/drawing/2014/main" id="{3E885B43-94F7-4C47-B9C7-7A999E276D0A}"/>
              </a:ext>
            </a:extLst>
          </p:cNvPr>
          <p:cNvSpPr txBox="1">
            <a:spLocks noChangeArrowheads="1"/>
          </p:cNvSpPr>
          <p:nvPr/>
        </p:nvSpPr>
        <p:spPr bwMode="auto">
          <a:xfrm>
            <a:off x="2420412" y="1709744"/>
            <a:ext cx="3456384" cy="523220"/>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Les paquets permettent de rendre publiques des grappes de sources</a:t>
            </a:r>
          </a:p>
        </p:txBody>
      </p:sp>
      <p:pic>
        <p:nvPicPr>
          <p:cNvPr id="3" name="Image 2">
            <a:extLst>
              <a:ext uri="{FF2B5EF4-FFF2-40B4-BE49-F238E27FC236}">
                <a16:creationId xmlns:a16="http://schemas.microsoft.com/office/drawing/2014/main" id="{C23803F3-283B-40CF-8A3E-490EE352BCB6}"/>
              </a:ext>
            </a:extLst>
          </p:cNvPr>
          <p:cNvPicPr>
            <a:picLocks noChangeAspect="1"/>
          </p:cNvPicPr>
          <p:nvPr/>
        </p:nvPicPr>
        <p:blipFill>
          <a:blip r:embed="rId4"/>
          <a:stretch>
            <a:fillRect/>
          </a:stretch>
        </p:blipFill>
        <p:spPr>
          <a:xfrm>
            <a:off x="677334" y="2225751"/>
            <a:ext cx="3809524" cy="3066667"/>
          </a:xfrm>
          <a:prstGeom prst="rect">
            <a:avLst/>
          </a:prstGeom>
        </p:spPr>
      </p:pic>
      <p:sp>
        <p:nvSpPr>
          <p:cNvPr id="12" name="ZoneTexte 11">
            <a:extLst>
              <a:ext uri="{FF2B5EF4-FFF2-40B4-BE49-F238E27FC236}">
                <a16:creationId xmlns:a16="http://schemas.microsoft.com/office/drawing/2014/main" id="{DD41B3E7-E80D-4529-9778-B028CAD65523}"/>
              </a:ext>
            </a:extLst>
          </p:cNvPr>
          <p:cNvSpPr txBox="1"/>
          <p:nvPr/>
        </p:nvSpPr>
        <p:spPr>
          <a:xfrm>
            <a:off x="494676" y="2414920"/>
            <a:ext cx="641522" cy="707886"/>
          </a:xfrm>
          <a:prstGeom prst="rect">
            <a:avLst/>
          </a:prstGeom>
          <a:noFill/>
        </p:spPr>
        <p:txBody>
          <a:bodyPr wrap="none" rtlCol="0">
            <a:spAutoFit/>
          </a:bodyPr>
          <a:lstStyle/>
          <a:p>
            <a:r>
              <a:rPr lang="fr-FR" sz="4000" dirty="0">
                <a:solidFill>
                  <a:srgbClr val="A50021"/>
                </a:solidFill>
                <a:sym typeface="Wingdings 2" panose="05020102010507070707" pitchFamily="18" charset="2"/>
              </a:rPr>
              <a:t></a:t>
            </a:r>
            <a:endParaRPr lang="fr-FR" sz="4000" dirty="0">
              <a:solidFill>
                <a:srgbClr val="A50021"/>
              </a:solidFill>
            </a:endParaRPr>
          </a:p>
        </p:txBody>
      </p:sp>
      <p:sp>
        <p:nvSpPr>
          <p:cNvPr id="13" name="ZoneTexte 12">
            <a:extLst>
              <a:ext uri="{FF2B5EF4-FFF2-40B4-BE49-F238E27FC236}">
                <a16:creationId xmlns:a16="http://schemas.microsoft.com/office/drawing/2014/main" id="{CBCA077F-4332-4132-B93C-5BA40DCEDDD6}"/>
              </a:ext>
            </a:extLst>
          </p:cNvPr>
          <p:cNvSpPr txBox="1"/>
          <p:nvPr/>
        </p:nvSpPr>
        <p:spPr>
          <a:xfrm>
            <a:off x="3404882" y="3521281"/>
            <a:ext cx="641522" cy="707886"/>
          </a:xfrm>
          <a:prstGeom prst="rect">
            <a:avLst/>
          </a:prstGeom>
          <a:noFill/>
        </p:spPr>
        <p:txBody>
          <a:bodyPr wrap="none" rtlCol="0">
            <a:spAutoFit/>
          </a:bodyPr>
          <a:lstStyle/>
          <a:p>
            <a:r>
              <a:rPr lang="fr-FR" sz="4000" dirty="0">
                <a:solidFill>
                  <a:srgbClr val="A50021"/>
                </a:solidFill>
                <a:sym typeface="Wingdings 2" panose="05020102010507070707" pitchFamily="18" charset="2"/>
              </a:rPr>
              <a:t></a:t>
            </a:r>
            <a:endParaRPr lang="fr-FR" sz="4000" dirty="0">
              <a:solidFill>
                <a:srgbClr val="A50021"/>
              </a:solidFill>
            </a:endParaRPr>
          </a:p>
        </p:txBody>
      </p:sp>
      <p:sp>
        <p:nvSpPr>
          <p:cNvPr id="14" name="ZoneTexte 13">
            <a:extLst>
              <a:ext uri="{FF2B5EF4-FFF2-40B4-BE49-F238E27FC236}">
                <a16:creationId xmlns:a16="http://schemas.microsoft.com/office/drawing/2014/main" id="{59F87E64-B360-46D3-B5DD-43C66F281E21}"/>
              </a:ext>
            </a:extLst>
          </p:cNvPr>
          <p:cNvSpPr txBox="1"/>
          <p:nvPr/>
        </p:nvSpPr>
        <p:spPr>
          <a:xfrm>
            <a:off x="6096000" y="4282504"/>
            <a:ext cx="641522" cy="707886"/>
          </a:xfrm>
          <a:prstGeom prst="rect">
            <a:avLst/>
          </a:prstGeom>
          <a:noFill/>
        </p:spPr>
        <p:txBody>
          <a:bodyPr wrap="none" rtlCol="0">
            <a:spAutoFit/>
          </a:bodyPr>
          <a:lstStyle/>
          <a:p>
            <a:r>
              <a:rPr lang="fr-FR" sz="4000" dirty="0">
                <a:solidFill>
                  <a:srgbClr val="A50021"/>
                </a:solidFill>
                <a:sym typeface="Wingdings 2" panose="05020102010507070707" pitchFamily="18" charset="2"/>
              </a:rPr>
              <a:t></a:t>
            </a:r>
            <a:endParaRPr lang="fr-FR" sz="4000" dirty="0">
              <a:solidFill>
                <a:srgbClr val="A50021"/>
              </a:solidFill>
            </a:endParaRPr>
          </a:p>
        </p:txBody>
      </p:sp>
      <p:pic>
        <p:nvPicPr>
          <p:cNvPr id="16" name="Image 15">
            <a:extLst>
              <a:ext uri="{FF2B5EF4-FFF2-40B4-BE49-F238E27FC236}">
                <a16:creationId xmlns:a16="http://schemas.microsoft.com/office/drawing/2014/main" id="{739CE272-34B7-439B-878B-FF7E578D254B}"/>
              </a:ext>
            </a:extLst>
          </p:cNvPr>
          <p:cNvPicPr>
            <a:picLocks noChangeAspect="1"/>
          </p:cNvPicPr>
          <p:nvPr/>
        </p:nvPicPr>
        <p:blipFill>
          <a:blip r:embed="rId5"/>
          <a:stretch>
            <a:fillRect/>
          </a:stretch>
        </p:blipFill>
        <p:spPr>
          <a:xfrm>
            <a:off x="2951599" y="3910100"/>
            <a:ext cx="812698" cy="812698"/>
          </a:xfrm>
          <a:prstGeom prst="rect">
            <a:avLst/>
          </a:prstGeom>
        </p:spPr>
      </p:pic>
      <p:sp>
        <p:nvSpPr>
          <p:cNvPr id="19" name="Espace réservé du contenu 2">
            <a:extLst>
              <a:ext uri="{FF2B5EF4-FFF2-40B4-BE49-F238E27FC236}">
                <a16:creationId xmlns:a16="http://schemas.microsoft.com/office/drawing/2014/main" id="{758CF56E-2B46-459B-82D6-0ED638E2FC4C}"/>
              </a:ext>
            </a:extLst>
          </p:cNvPr>
          <p:cNvSpPr txBox="1">
            <a:spLocks/>
          </p:cNvSpPr>
          <p:nvPr/>
        </p:nvSpPr>
        <p:spPr>
          <a:xfrm>
            <a:off x="1631504" y="5695691"/>
            <a:ext cx="5002814" cy="731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EB8F22"/>
              </a:buClr>
            </a:pPr>
            <a:r>
              <a:rPr lang="fr-FR" sz="2400" dirty="0"/>
              <a:t>Consulter ses paquets à partir des </a:t>
            </a:r>
            <a:br>
              <a:rPr lang="fr-FR" sz="2400" dirty="0"/>
            </a:br>
            <a:r>
              <a:rPr lang="fr-FR" sz="2400" dirty="0"/>
              <a:t>préférences</a:t>
            </a:r>
          </a:p>
        </p:txBody>
      </p:sp>
      <p:pic>
        <p:nvPicPr>
          <p:cNvPr id="20" name="Image 19">
            <a:extLst>
              <a:ext uri="{FF2B5EF4-FFF2-40B4-BE49-F238E27FC236}">
                <a16:creationId xmlns:a16="http://schemas.microsoft.com/office/drawing/2014/main" id="{0CFD51E1-E3A1-4258-82F7-A35685EE5749}"/>
              </a:ext>
            </a:extLst>
          </p:cNvPr>
          <p:cNvPicPr>
            <a:picLocks noChangeAspect="1"/>
          </p:cNvPicPr>
          <p:nvPr/>
        </p:nvPicPr>
        <p:blipFill>
          <a:blip r:embed="rId6"/>
          <a:stretch>
            <a:fillRect/>
          </a:stretch>
        </p:blipFill>
        <p:spPr>
          <a:xfrm>
            <a:off x="7806699" y="236024"/>
            <a:ext cx="4033273" cy="4340774"/>
          </a:xfrm>
          <a:prstGeom prst="rect">
            <a:avLst/>
          </a:prstGeom>
        </p:spPr>
      </p:pic>
      <p:sp>
        <p:nvSpPr>
          <p:cNvPr id="17" name="ZoneTexte 16">
            <a:extLst>
              <a:ext uri="{FF2B5EF4-FFF2-40B4-BE49-F238E27FC236}">
                <a16:creationId xmlns:a16="http://schemas.microsoft.com/office/drawing/2014/main" id="{E1EFB660-D7BA-4F8F-8FCA-ACB35DA2543C}"/>
              </a:ext>
            </a:extLst>
          </p:cNvPr>
          <p:cNvSpPr txBox="1"/>
          <p:nvPr/>
        </p:nvSpPr>
        <p:spPr>
          <a:xfrm>
            <a:off x="10873144" y="1845300"/>
            <a:ext cx="641522" cy="707886"/>
          </a:xfrm>
          <a:prstGeom prst="rect">
            <a:avLst/>
          </a:prstGeom>
          <a:noFill/>
        </p:spPr>
        <p:txBody>
          <a:bodyPr wrap="none" rtlCol="0">
            <a:spAutoFit/>
          </a:bodyPr>
          <a:lstStyle/>
          <a:p>
            <a:r>
              <a:rPr lang="fr-FR" sz="4000" dirty="0">
                <a:solidFill>
                  <a:srgbClr val="A50021"/>
                </a:solidFill>
                <a:sym typeface="Wingdings 2" panose="05020102010507070707" pitchFamily="18" charset="2"/>
              </a:rPr>
              <a:t></a:t>
            </a:r>
            <a:endParaRPr lang="fr-FR" sz="4000" dirty="0">
              <a:solidFill>
                <a:srgbClr val="A50021"/>
              </a:solidFill>
            </a:endParaRPr>
          </a:p>
        </p:txBody>
      </p:sp>
      <p:sp>
        <p:nvSpPr>
          <p:cNvPr id="21" name="Espace réservé du contenu 2">
            <a:extLst>
              <a:ext uri="{FF2B5EF4-FFF2-40B4-BE49-F238E27FC236}">
                <a16:creationId xmlns:a16="http://schemas.microsoft.com/office/drawing/2014/main" id="{36F1A18F-D69B-425D-8939-234222E94AD3}"/>
              </a:ext>
            </a:extLst>
          </p:cNvPr>
          <p:cNvSpPr txBox="1">
            <a:spLocks/>
          </p:cNvSpPr>
          <p:nvPr/>
        </p:nvSpPr>
        <p:spPr>
          <a:xfrm>
            <a:off x="685666" y="1111921"/>
            <a:ext cx="7249004" cy="731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EB8F22"/>
              </a:buClr>
            </a:pPr>
            <a:r>
              <a:rPr lang="fr-FR" sz="2400" dirty="0"/>
              <a:t>Créer un paquet à partir de la barre latérale </a:t>
            </a:r>
            <a:br>
              <a:rPr lang="fr-FR" sz="2400" dirty="0"/>
            </a:br>
            <a:r>
              <a:rPr lang="fr-FR" sz="2400" dirty="0"/>
              <a:t>en 4 étapes</a:t>
            </a:r>
          </a:p>
        </p:txBody>
      </p:sp>
      <p:pic>
        <p:nvPicPr>
          <p:cNvPr id="22" name="Image 21">
            <a:extLst>
              <a:ext uri="{FF2B5EF4-FFF2-40B4-BE49-F238E27FC236}">
                <a16:creationId xmlns:a16="http://schemas.microsoft.com/office/drawing/2014/main" id="{022340F9-9FEA-46EA-B5EA-D66B9186ACB5}"/>
              </a:ext>
            </a:extLst>
          </p:cNvPr>
          <p:cNvPicPr>
            <a:picLocks noChangeAspect="1"/>
          </p:cNvPicPr>
          <p:nvPr/>
        </p:nvPicPr>
        <p:blipFill>
          <a:blip r:embed="rId7"/>
          <a:stretch>
            <a:fillRect/>
          </a:stretch>
        </p:blipFill>
        <p:spPr>
          <a:xfrm>
            <a:off x="6761123" y="4615863"/>
            <a:ext cx="5359046" cy="1806961"/>
          </a:xfrm>
          <a:prstGeom prst="rect">
            <a:avLst/>
          </a:prstGeom>
        </p:spPr>
      </p:pic>
      <p:sp>
        <p:nvSpPr>
          <p:cNvPr id="18" name="Espace réservé de la date 3">
            <a:extLst>
              <a:ext uri="{FF2B5EF4-FFF2-40B4-BE49-F238E27FC236}">
                <a16:creationId xmlns:a16="http://schemas.microsoft.com/office/drawing/2014/main" id="{A1A2E5E1-19BB-4845-AE2D-0E39D48127D1}"/>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23" name="Espace réservé du pied de page 4">
            <a:extLst>
              <a:ext uri="{FF2B5EF4-FFF2-40B4-BE49-F238E27FC236}">
                <a16:creationId xmlns:a16="http://schemas.microsoft.com/office/drawing/2014/main" id="{3088763F-0CB2-4A10-AEDD-975B58995FEB}"/>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cxnSp>
        <p:nvCxnSpPr>
          <p:cNvPr id="7" name="Connecteur droit avec flèche 6">
            <a:extLst>
              <a:ext uri="{FF2B5EF4-FFF2-40B4-BE49-F238E27FC236}">
                <a16:creationId xmlns:a16="http://schemas.microsoft.com/office/drawing/2014/main" id="{16199B74-61D1-4EB8-B5BE-2ED407E7C78A}"/>
              </a:ext>
            </a:extLst>
          </p:cNvPr>
          <p:cNvCxnSpPr/>
          <p:nvPr/>
        </p:nvCxnSpPr>
        <p:spPr>
          <a:xfrm>
            <a:off x="3935760" y="6237312"/>
            <a:ext cx="3054790" cy="0"/>
          </a:xfrm>
          <a:prstGeom prst="straightConnector1">
            <a:avLst/>
          </a:prstGeom>
          <a:ln w="38100">
            <a:solidFill>
              <a:srgbClr val="EB8F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144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Inoreader</a:t>
            </a:r>
            <a:br>
              <a:rPr lang="fr-FR" dirty="0"/>
            </a:br>
            <a:r>
              <a:rPr lang="fr-FR" b="0" dirty="0"/>
              <a:t>S’abonner à un « paquet » de sources</a:t>
            </a:r>
          </a:p>
        </p:txBody>
      </p:sp>
      <p:sp>
        <p:nvSpPr>
          <p:cNvPr id="11" name="Espace réservé du numéro de diapositive 10">
            <a:extLst>
              <a:ext uri="{FF2B5EF4-FFF2-40B4-BE49-F238E27FC236}">
                <a16:creationId xmlns:a16="http://schemas.microsoft.com/office/drawing/2014/main" id="{716AB677-090F-40DA-907B-8923C56524DF}"/>
              </a:ext>
            </a:extLst>
          </p:cNvPr>
          <p:cNvSpPr>
            <a:spLocks noGrp="1"/>
          </p:cNvSpPr>
          <p:nvPr>
            <p:ph type="sldNum" sz="quarter" idx="12"/>
          </p:nvPr>
        </p:nvSpPr>
        <p:spPr/>
        <p:txBody>
          <a:bodyPr/>
          <a:lstStyle/>
          <a:p>
            <a:pPr>
              <a:defRPr/>
            </a:pPr>
            <a:fld id="{47290604-2400-4F2E-BFF6-A27E21378C03}" type="slidenum">
              <a:rPr lang="fr-FR" smtClean="0"/>
              <a:pPr>
                <a:defRPr/>
              </a:pPr>
              <a:t>104</a:t>
            </a:fld>
            <a:endParaRPr lang="fr-FR"/>
          </a:p>
        </p:txBody>
      </p:sp>
      <p:sp>
        <p:nvSpPr>
          <p:cNvPr id="3" name="Espace réservé du contenu 2"/>
          <p:cNvSpPr>
            <a:spLocks noGrp="1"/>
          </p:cNvSpPr>
          <p:nvPr>
            <p:ph idx="4294967295"/>
          </p:nvPr>
        </p:nvSpPr>
        <p:spPr>
          <a:xfrm>
            <a:off x="712834" y="1091385"/>
            <a:ext cx="8596313" cy="1025139"/>
          </a:xfrm>
        </p:spPr>
        <p:txBody>
          <a:bodyPr>
            <a:normAutofit/>
          </a:bodyPr>
          <a:lstStyle/>
          <a:p>
            <a:r>
              <a:rPr lang="fr-FR" dirty="0"/>
              <a:t>Récupérer des grappes d’abonnements constituées par d’autres utilisateurs Inoreader</a:t>
            </a:r>
          </a:p>
        </p:txBody>
      </p:sp>
      <p:sp>
        <p:nvSpPr>
          <p:cNvPr id="14" name="ZoneTexte 6">
            <a:extLst>
              <a:ext uri="{FF2B5EF4-FFF2-40B4-BE49-F238E27FC236}">
                <a16:creationId xmlns:a16="http://schemas.microsoft.com/office/drawing/2014/main" id="{2508C159-C5A5-4FD9-81BA-F790D5CB905F}"/>
              </a:ext>
            </a:extLst>
          </p:cNvPr>
          <p:cNvSpPr txBox="1">
            <a:spLocks noChangeArrowheads="1"/>
          </p:cNvSpPr>
          <p:nvPr/>
        </p:nvSpPr>
        <p:spPr bwMode="auto">
          <a:xfrm>
            <a:off x="7358876" y="5062048"/>
            <a:ext cx="2584899" cy="523220"/>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S’abonner à tous les flux contenus dans le paquet</a:t>
            </a:r>
          </a:p>
        </p:txBody>
      </p:sp>
      <p:pic>
        <p:nvPicPr>
          <p:cNvPr id="8" name="Image 7">
            <a:extLst>
              <a:ext uri="{FF2B5EF4-FFF2-40B4-BE49-F238E27FC236}">
                <a16:creationId xmlns:a16="http://schemas.microsoft.com/office/drawing/2014/main" id="{1E27FC0E-AE77-4539-8B5F-D4F734094909}"/>
              </a:ext>
            </a:extLst>
          </p:cNvPr>
          <p:cNvPicPr>
            <a:picLocks noChangeAspect="1"/>
          </p:cNvPicPr>
          <p:nvPr/>
        </p:nvPicPr>
        <p:blipFill>
          <a:blip r:embed="rId3"/>
          <a:stretch>
            <a:fillRect/>
          </a:stretch>
        </p:blipFill>
        <p:spPr>
          <a:xfrm>
            <a:off x="209055" y="1711387"/>
            <a:ext cx="3885714" cy="1685714"/>
          </a:xfrm>
          <a:prstGeom prst="rect">
            <a:avLst/>
          </a:prstGeom>
        </p:spPr>
      </p:pic>
      <p:pic>
        <p:nvPicPr>
          <p:cNvPr id="9" name="Image 8">
            <a:extLst>
              <a:ext uri="{FF2B5EF4-FFF2-40B4-BE49-F238E27FC236}">
                <a16:creationId xmlns:a16="http://schemas.microsoft.com/office/drawing/2014/main" id="{CB2E1628-BB54-4890-8387-07A34A66059D}"/>
              </a:ext>
            </a:extLst>
          </p:cNvPr>
          <p:cNvPicPr>
            <a:picLocks noChangeAspect="1"/>
          </p:cNvPicPr>
          <p:nvPr/>
        </p:nvPicPr>
        <p:blipFill>
          <a:blip r:embed="rId4"/>
          <a:stretch>
            <a:fillRect/>
          </a:stretch>
        </p:blipFill>
        <p:spPr>
          <a:xfrm>
            <a:off x="221149" y="3557237"/>
            <a:ext cx="4343464" cy="2947121"/>
          </a:xfrm>
          <a:prstGeom prst="rect">
            <a:avLst/>
          </a:prstGeom>
        </p:spPr>
      </p:pic>
      <p:pic>
        <p:nvPicPr>
          <p:cNvPr id="12" name="Image 11">
            <a:extLst>
              <a:ext uri="{FF2B5EF4-FFF2-40B4-BE49-F238E27FC236}">
                <a16:creationId xmlns:a16="http://schemas.microsoft.com/office/drawing/2014/main" id="{8BA96B43-DB16-47EF-9F9A-84709557192A}"/>
              </a:ext>
            </a:extLst>
          </p:cNvPr>
          <p:cNvPicPr>
            <a:picLocks noChangeAspect="1"/>
          </p:cNvPicPr>
          <p:nvPr/>
        </p:nvPicPr>
        <p:blipFill>
          <a:blip r:embed="rId5"/>
          <a:stretch>
            <a:fillRect/>
          </a:stretch>
        </p:blipFill>
        <p:spPr>
          <a:xfrm>
            <a:off x="4281135" y="1700808"/>
            <a:ext cx="1742857" cy="1400000"/>
          </a:xfrm>
          <a:prstGeom prst="rect">
            <a:avLst/>
          </a:prstGeom>
        </p:spPr>
      </p:pic>
      <p:pic>
        <p:nvPicPr>
          <p:cNvPr id="13" name="Image 12">
            <a:extLst>
              <a:ext uri="{FF2B5EF4-FFF2-40B4-BE49-F238E27FC236}">
                <a16:creationId xmlns:a16="http://schemas.microsoft.com/office/drawing/2014/main" id="{AD76471D-7190-4BA8-933E-AB1E1C3AFEF6}"/>
              </a:ext>
            </a:extLst>
          </p:cNvPr>
          <p:cNvPicPr>
            <a:picLocks noChangeAspect="1"/>
          </p:cNvPicPr>
          <p:nvPr/>
        </p:nvPicPr>
        <p:blipFill>
          <a:blip r:embed="rId6"/>
          <a:stretch>
            <a:fillRect/>
          </a:stretch>
        </p:blipFill>
        <p:spPr>
          <a:xfrm>
            <a:off x="4693652" y="3100808"/>
            <a:ext cx="2584900" cy="3452316"/>
          </a:xfrm>
          <a:prstGeom prst="rect">
            <a:avLst/>
          </a:prstGeom>
        </p:spPr>
      </p:pic>
      <p:pic>
        <p:nvPicPr>
          <p:cNvPr id="16" name="Image 15">
            <a:extLst>
              <a:ext uri="{FF2B5EF4-FFF2-40B4-BE49-F238E27FC236}">
                <a16:creationId xmlns:a16="http://schemas.microsoft.com/office/drawing/2014/main" id="{B8AE09E7-67CF-493B-8EA9-4FCE10ED9D5F}"/>
              </a:ext>
            </a:extLst>
          </p:cNvPr>
          <p:cNvPicPr>
            <a:picLocks noChangeAspect="1"/>
          </p:cNvPicPr>
          <p:nvPr/>
        </p:nvPicPr>
        <p:blipFill>
          <a:blip r:embed="rId7"/>
          <a:stretch>
            <a:fillRect/>
          </a:stretch>
        </p:blipFill>
        <p:spPr>
          <a:xfrm>
            <a:off x="9344647" y="176404"/>
            <a:ext cx="2752381" cy="3076190"/>
          </a:xfrm>
          <a:prstGeom prst="rect">
            <a:avLst/>
          </a:prstGeom>
        </p:spPr>
      </p:pic>
      <p:pic>
        <p:nvPicPr>
          <p:cNvPr id="7" name="Image 6">
            <a:extLst>
              <a:ext uri="{FF2B5EF4-FFF2-40B4-BE49-F238E27FC236}">
                <a16:creationId xmlns:a16="http://schemas.microsoft.com/office/drawing/2014/main" id="{79FD01CE-352B-4644-915F-44467CA6F7F6}"/>
              </a:ext>
            </a:extLst>
          </p:cNvPr>
          <p:cNvPicPr>
            <a:picLocks noChangeAspect="1"/>
          </p:cNvPicPr>
          <p:nvPr/>
        </p:nvPicPr>
        <p:blipFill>
          <a:blip r:embed="rId8"/>
          <a:stretch>
            <a:fillRect/>
          </a:stretch>
        </p:blipFill>
        <p:spPr>
          <a:xfrm>
            <a:off x="10283271" y="4861305"/>
            <a:ext cx="1851820" cy="1447925"/>
          </a:xfrm>
          <a:prstGeom prst="rect">
            <a:avLst/>
          </a:prstGeom>
          <a:ln w="57150">
            <a:solidFill>
              <a:srgbClr val="A50021"/>
            </a:solidFill>
          </a:ln>
          <a:effectLst>
            <a:outerShdw blurRad="50800" dist="38100" dir="2700000" algn="tl" rotWithShape="0">
              <a:prstClr val="black">
                <a:alpha val="40000"/>
              </a:prstClr>
            </a:outerShdw>
          </a:effectLst>
        </p:spPr>
      </p:pic>
      <p:grpSp>
        <p:nvGrpSpPr>
          <p:cNvPr id="20" name="Groupe 19">
            <a:extLst>
              <a:ext uri="{FF2B5EF4-FFF2-40B4-BE49-F238E27FC236}">
                <a16:creationId xmlns:a16="http://schemas.microsoft.com/office/drawing/2014/main" id="{D4C76007-9B62-4F5D-AA21-416213FF12A0}"/>
              </a:ext>
            </a:extLst>
          </p:cNvPr>
          <p:cNvGrpSpPr/>
          <p:nvPr/>
        </p:nvGrpSpPr>
        <p:grpSpPr>
          <a:xfrm>
            <a:off x="7264894" y="3464552"/>
            <a:ext cx="2956816" cy="1015112"/>
            <a:chOff x="7064143" y="4512808"/>
            <a:chExt cx="2956816" cy="1015112"/>
          </a:xfrm>
        </p:grpSpPr>
        <p:pic>
          <p:nvPicPr>
            <p:cNvPr id="6" name="Image 5">
              <a:extLst>
                <a:ext uri="{FF2B5EF4-FFF2-40B4-BE49-F238E27FC236}">
                  <a16:creationId xmlns:a16="http://schemas.microsoft.com/office/drawing/2014/main" id="{C86D1FCE-E4C9-430A-A88B-FBB472D6CFB7}"/>
                </a:ext>
              </a:extLst>
            </p:cNvPr>
            <p:cNvPicPr>
              <a:picLocks noChangeAspect="1"/>
            </p:cNvPicPr>
            <p:nvPr/>
          </p:nvPicPr>
          <p:blipFill>
            <a:blip r:embed="rId9"/>
            <a:stretch>
              <a:fillRect/>
            </a:stretch>
          </p:blipFill>
          <p:spPr>
            <a:xfrm>
              <a:off x="7064143" y="4512808"/>
              <a:ext cx="2956816" cy="891617"/>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81F2A10-6DDE-43AD-8523-C68A45A7BAD1}"/>
                </a:ext>
              </a:extLst>
            </p:cNvPr>
            <p:cNvSpPr/>
            <p:nvPr/>
          </p:nvSpPr>
          <p:spPr>
            <a:xfrm>
              <a:off x="9641536" y="5045291"/>
              <a:ext cx="288032" cy="399068"/>
            </a:xfrm>
            <a:prstGeom prst="rect">
              <a:avLst/>
            </a:prstGeom>
            <a:noFill/>
            <a:ln w="57150">
              <a:solidFill>
                <a:srgbClr val="A500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CD37B3D9-C910-4C2D-8081-242FA4A71858}"/>
                </a:ext>
              </a:extLst>
            </p:cNvPr>
            <p:cNvSpPr/>
            <p:nvPr/>
          </p:nvSpPr>
          <p:spPr>
            <a:xfrm>
              <a:off x="9635832" y="4557725"/>
              <a:ext cx="288032" cy="343550"/>
            </a:xfrm>
            <a:prstGeom prst="rect">
              <a:avLst/>
            </a:prstGeom>
            <a:noFill/>
            <a:ln w="57150">
              <a:solidFill>
                <a:srgbClr val="A500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9FA6C444-22CD-49BF-864F-0FC1BFE9DFE8}"/>
                </a:ext>
              </a:extLst>
            </p:cNvPr>
            <p:cNvSpPr txBox="1"/>
            <p:nvPr/>
          </p:nvSpPr>
          <p:spPr>
            <a:xfrm>
              <a:off x="7364282" y="4943145"/>
              <a:ext cx="550151" cy="584775"/>
            </a:xfrm>
            <a:prstGeom prst="rect">
              <a:avLst/>
            </a:prstGeom>
            <a:noFill/>
          </p:spPr>
          <p:txBody>
            <a:bodyPr wrap="none" rtlCol="0">
              <a:spAutoFit/>
            </a:bodyPr>
            <a:lstStyle/>
            <a:p>
              <a:r>
                <a:rPr lang="fr-FR" sz="3200" dirty="0">
                  <a:solidFill>
                    <a:srgbClr val="A50021"/>
                  </a:solidFill>
                  <a:sym typeface="Wingdings 2" panose="05020102010507070707" pitchFamily="18" charset="2"/>
                </a:rPr>
                <a:t></a:t>
              </a:r>
              <a:endParaRPr lang="fr-FR" sz="3200" dirty="0">
                <a:solidFill>
                  <a:srgbClr val="A50021"/>
                </a:solidFill>
              </a:endParaRPr>
            </a:p>
          </p:txBody>
        </p:sp>
      </p:grpSp>
      <p:cxnSp>
        <p:nvCxnSpPr>
          <p:cNvPr id="18" name="Connecteur droit avec flèche 17">
            <a:extLst>
              <a:ext uri="{FF2B5EF4-FFF2-40B4-BE49-F238E27FC236}">
                <a16:creationId xmlns:a16="http://schemas.microsoft.com/office/drawing/2014/main" id="{7CAD3E32-EFE6-44BF-9EA6-A1C1F0E5E3BB}"/>
              </a:ext>
            </a:extLst>
          </p:cNvPr>
          <p:cNvCxnSpPr>
            <a:cxnSpLocks/>
          </p:cNvCxnSpPr>
          <p:nvPr/>
        </p:nvCxnSpPr>
        <p:spPr>
          <a:xfrm>
            <a:off x="10221710" y="3681244"/>
            <a:ext cx="987471" cy="1054042"/>
          </a:xfrm>
          <a:prstGeom prst="straightConnector1">
            <a:avLst/>
          </a:prstGeom>
          <a:ln w="57150">
            <a:solidFill>
              <a:srgbClr val="A5002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Espace réservé de la date 3">
            <a:extLst>
              <a:ext uri="{FF2B5EF4-FFF2-40B4-BE49-F238E27FC236}">
                <a16:creationId xmlns:a16="http://schemas.microsoft.com/office/drawing/2014/main" id="{EBCCA0AF-92EF-48F5-B804-0A564A1DFF52}"/>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22" name="Espace réservé du pied de page 4">
            <a:extLst>
              <a:ext uri="{FF2B5EF4-FFF2-40B4-BE49-F238E27FC236}">
                <a16:creationId xmlns:a16="http://schemas.microsoft.com/office/drawing/2014/main" id="{FFA0E4D3-B6C1-48BF-92D9-38CB086C3831}"/>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Tree>
    <p:extLst>
      <p:ext uri="{BB962C8B-B14F-4D97-AF65-F5344CB8AC3E}">
        <p14:creationId xmlns:p14="http://schemas.microsoft.com/office/powerpoint/2010/main" val="5407249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716AB677-090F-40DA-907B-8923C56524DF}"/>
              </a:ext>
            </a:extLst>
          </p:cNvPr>
          <p:cNvSpPr>
            <a:spLocks noGrp="1"/>
          </p:cNvSpPr>
          <p:nvPr>
            <p:ph type="sldNum" sz="quarter" idx="12"/>
          </p:nvPr>
        </p:nvSpPr>
        <p:spPr/>
        <p:txBody>
          <a:bodyPr/>
          <a:lstStyle/>
          <a:p>
            <a:pPr>
              <a:defRPr/>
            </a:pPr>
            <a:fld id="{47290604-2400-4F2E-BFF6-A27E21378C03}" type="slidenum">
              <a:rPr lang="fr-FR" smtClean="0"/>
              <a:pPr>
                <a:defRPr/>
              </a:pPr>
              <a:t>105</a:t>
            </a:fld>
            <a:endParaRPr lang="fr-FR"/>
          </a:p>
        </p:txBody>
      </p:sp>
      <p:sp>
        <p:nvSpPr>
          <p:cNvPr id="3" name="Espace réservé du contenu 2"/>
          <p:cNvSpPr>
            <a:spLocks noGrp="1"/>
          </p:cNvSpPr>
          <p:nvPr>
            <p:ph idx="4294967295"/>
          </p:nvPr>
        </p:nvSpPr>
        <p:spPr>
          <a:xfrm>
            <a:off x="712834" y="1292445"/>
            <a:ext cx="8596313" cy="1025139"/>
          </a:xfrm>
        </p:spPr>
        <p:txBody>
          <a:bodyPr>
            <a:normAutofit/>
          </a:bodyPr>
          <a:lstStyle/>
          <a:p>
            <a:r>
              <a:rPr lang="fr-FR" dirty="0"/>
              <a:t>Gérer les grappes d’abonnements récupérées des autres utilisateurs sur son tableau de bord</a:t>
            </a:r>
          </a:p>
        </p:txBody>
      </p:sp>
      <p:pic>
        <p:nvPicPr>
          <p:cNvPr id="5" name="Image 4">
            <a:extLst>
              <a:ext uri="{FF2B5EF4-FFF2-40B4-BE49-F238E27FC236}">
                <a16:creationId xmlns:a16="http://schemas.microsoft.com/office/drawing/2014/main" id="{24AA0101-8802-4981-9638-65A7DAFFC4A4}"/>
              </a:ext>
            </a:extLst>
          </p:cNvPr>
          <p:cNvPicPr>
            <a:picLocks noChangeAspect="1"/>
          </p:cNvPicPr>
          <p:nvPr/>
        </p:nvPicPr>
        <p:blipFill>
          <a:blip r:embed="rId3"/>
          <a:stretch>
            <a:fillRect/>
          </a:stretch>
        </p:blipFill>
        <p:spPr>
          <a:xfrm>
            <a:off x="1390924" y="3179716"/>
            <a:ext cx="4380952" cy="2409524"/>
          </a:xfrm>
          <a:prstGeom prst="rect">
            <a:avLst/>
          </a:prstGeom>
        </p:spPr>
      </p:pic>
      <p:sp>
        <p:nvSpPr>
          <p:cNvPr id="21" name="Espace réservé du contenu 2">
            <a:extLst>
              <a:ext uri="{FF2B5EF4-FFF2-40B4-BE49-F238E27FC236}">
                <a16:creationId xmlns:a16="http://schemas.microsoft.com/office/drawing/2014/main" id="{FC410023-397A-4F54-A67C-0C9BEA5C8803}"/>
              </a:ext>
            </a:extLst>
          </p:cNvPr>
          <p:cNvSpPr txBox="1">
            <a:spLocks/>
          </p:cNvSpPr>
          <p:nvPr/>
        </p:nvSpPr>
        <p:spPr>
          <a:xfrm>
            <a:off x="1098162" y="2125337"/>
            <a:ext cx="8596313" cy="10251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2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EB8F22"/>
              </a:buClr>
            </a:pPr>
            <a:r>
              <a:rPr lang="fr-FR" sz="2000" dirty="0"/>
              <a:t>Affichage du paquet en tant que dossier d’abonnements dans la  barre </a:t>
            </a:r>
            <a:r>
              <a:rPr lang="fr-FR" sz="2000" dirty="0" err="1"/>
              <a:t>latériale</a:t>
            </a:r>
            <a:endParaRPr lang="fr-FR" sz="2000" dirty="0"/>
          </a:p>
        </p:txBody>
      </p:sp>
      <p:sp>
        <p:nvSpPr>
          <p:cNvPr id="7" name="Espace réservé de la date 3">
            <a:extLst>
              <a:ext uri="{FF2B5EF4-FFF2-40B4-BE49-F238E27FC236}">
                <a16:creationId xmlns:a16="http://schemas.microsoft.com/office/drawing/2014/main" id="{2BDE8F04-B8A4-42B4-9258-40E13FDB8B13}"/>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8" name="Espace réservé du pied de page 4">
            <a:extLst>
              <a:ext uri="{FF2B5EF4-FFF2-40B4-BE49-F238E27FC236}">
                <a16:creationId xmlns:a16="http://schemas.microsoft.com/office/drawing/2014/main" id="{D6CC0E70-2087-4472-98A0-181B70DE8E1D}"/>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
        <p:nvSpPr>
          <p:cNvPr id="6" name="Titre 5">
            <a:extLst>
              <a:ext uri="{FF2B5EF4-FFF2-40B4-BE49-F238E27FC236}">
                <a16:creationId xmlns:a16="http://schemas.microsoft.com/office/drawing/2014/main" id="{CB803080-2965-45BF-92A0-B345198EED11}"/>
              </a:ext>
            </a:extLst>
          </p:cNvPr>
          <p:cNvSpPr>
            <a:spLocks noGrp="1"/>
          </p:cNvSpPr>
          <p:nvPr>
            <p:ph type="title"/>
          </p:nvPr>
        </p:nvSpPr>
        <p:spPr/>
        <p:txBody>
          <a:bodyPr/>
          <a:lstStyle/>
          <a:p>
            <a:r>
              <a:rPr lang="fr-FR" dirty="0" err="1"/>
              <a:t>Inoreader</a:t>
            </a:r>
            <a:br>
              <a:rPr lang="fr-FR" dirty="0"/>
            </a:br>
            <a:r>
              <a:rPr lang="fr-FR" b="0" dirty="0"/>
              <a:t>S’abonner à un « paquet » de sources</a:t>
            </a:r>
          </a:p>
        </p:txBody>
      </p:sp>
    </p:spTree>
    <p:extLst>
      <p:ext uri="{BB962C8B-B14F-4D97-AF65-F5344CB8AC3E}">
        <p14:creationId xmlns:p14="http://schemas.microsoft.com/office/powerpoint/2010/main" val="30558297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7748404-BD5E-46D5-B3F3-49D3A2CE9D2F}"/>
              </a:ext>
            </a:extLst>
          </p:cNvPr>
          <p:cNvSpPr>
            <a:spLocks noGrp="1"/>
          </p:cNvSpPr>
          <p:nvPr>
            <p:ph type="sldNum" sz="quarter" idx="12"/>
          </p:nvPr>
        </p:nvSpPr>
        <p:spPr/>
        <p:txBody>
          <a:bodyPr/>
          <a:lstStyle/>
          <a:p>
            <a:pPr>
              <a:defRPr/>
            </a:pPr>
            <a:fld id="{72D51A10-A049-41C0-A379-DBC6148E6A74}" type="slidenum">
              <a:rPr lang="fr-FR" smtClean="0"/>
              <a:pPr>
                <a:defRPr/>
              </a:pPr>
              <a:t>106</a:t>
            </a:fld>
            <a:endParaRPr lang="fr-FR" dirty="0"/>
          </a:p>
        </p:txBody>
      </p:sp>
      <p:pic>
        <p:nvPicPr>
          <p:cNvPr id="18" name="Image 17">
            <a:extLst>
              <a:ext uri="{FF2B5EF4-FFF2-40B4-BE49-F238E27FC236}">
                <a16:creationId xmlns:a16="http://schemas.microsoft.com/office/drawing/2014/main" id="{D8701943-8836-4ACD-9694-B1EC1353BB8C}"/>
              </a:ext>
            </a:extLst>
          </p:cNvPr>
          <p:cNvPicPr>
            <a:picLocks noChangeAspect="1"/>
          </p:cNvPicPr>
          <p:nvPr/>
        </p:nvPicPr>
        <p:blipFill>
          <a:blip r:embed="rId3"/>
          <a:stretch>
            <a:fillRect/>
          </a:stretch>
        </p:blipFill>
        <p:spPr>
          <a:xfrm>
            <a:off x="2207569" y="1222979"/>
            <a:ext cx="1944216" cy="295859"/>
          </a:xfrm>
          <a:prstGeom prst="rect">
            <a:avLst/>
          </a:prstGeom>
          <a:effectLst>
            <a:outerShdw blurRad="50800" dist="38100" dir="2700000" algn="tl" rotWithShape="0">
              <a:prstClr val="black">
                <a:alpha val="40000"/>
              </a:prstClr>
            </a:outerShdw>
          </a:effectLst>
        </p:spPr>
      </p:pic>
      <p:pic>
        <p:nvPicPr>
          <p:cNvPr id="19" name="Image 18">
            <a:extLst>
              <a:ext uri="{FF2B5EF4-FFF2-40B4-BE49-F238E27FC236}">
                <a16:creationId xmlns:a16="http://schemas.microsoft.com/office/drawing/2014/main" id="{5DAED60F-BC44-41A2-AB35-D37A815D10A9}"/>
              </a:ext>
            </a:extLst>
          </p:cNvPr>
          <p:cNvPicPr>
            <a:picLocks noChangeAspect="1"/>
          </p:cNvPicPr>
          <p:nvPr/>
        </p:nvPicPr>
        <p:blipFill>
          <a:blip r:embed="rId4"/>
          <a:stretch>
            <a:fillRect/>
          </a:stretch>
        </p:blipFill>
        <p:spPr>
          <a:xfrm>
            <a:off x="2207569" y="1540339"/>
            <a:ext cx="8116003" cy="243861"/>
          </a:xfrm>
          <a:prstGeom prst="rect">
            <a:avLst/>
          </a:prstGeom>
        </p:spPr>
      </p:pic>
      <p:pic>
        <p:nvPicPr>
          <p:cNvPr id="20" name="Image 19">
            <a:extLst>
              <a:ext uri="{FF2B5EF4-FFF2-40B4-BE49-F238E27FC236}">
                <a16:creationId xmlns:a16="http://schemas.microsoft.com/office/drawing/2014/main" id="{1AD7BD46-0D87-4C91-84E4-BAC0128A157F}"/>
              </a:ext>
            </a:extLst>
          </p:cNvPr>
          <p:cNvPicPr>
            <a:picLocks noChangeAspect="1"/>
          </p:cNvPicPr>
          <p:nvPr/>
        </p:nvPicPr>
        <p:blipFill>
          <a:blip r:embed="rId5"/>
          <a:stretch>
            <a:fillRect/>
          </a:stretch>
        </p:blipFill>
        <p:spPr>
          <a:xfrm>
            <a:off x="3844684" y="3865136"/>
            <a:ext cx="1912994" cy="1497343"/>
          </a:xfrm>
          <a:prstGeom prst="rect">
            <a:avLst/>
          </a:prstGeom>
          <a:ln>
            <a:noFill/>
          </a:ln>
          <a:effectLst>
            <a:outerShdw blurRad="292100" dist="139700" dir="2700000" algn="tl" rotWithShape="0">
              <a:srgbClr val="333333">
                <a:alpha val="65000"/>
              </a:srgbClr>
            </a:outerShdw>
          </a:effectLst>
        </p:spPr>
      </p:pic>
      <p:sp>
        <p:nvSpPr>
          <p:cNvPr id="34" name="ZoneTexte 33">
            <a:extLst>
              <a:ext uri="{FF2B5EF4-FFF2-40B4-BE49-F238E27FC236}">
                <a16:creationId xmlns:a16="http://schemas.microsoft.com/office/drawing/2014/main" id="{168E06C9-A89D-44D7-9276-68CDA1549736}"/>
              </a:ext>
            </a:extLst>
          </p:cNvPr>
          <p:cNvSpPr txBox="1"/>
          <p:nvPr/>
        </p:nvSpPr>
        <p:spPr>
          <a:xfrm>
            <a:off x="3844685" y="3557359"/>
            <a:ext cx="101996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Flux</a:t>
            </a:r>
          </a:p>
        </p:txBody>
      </p:sp>
      <p:pic>
        <p:nvPicPr>
          <p:cNvPr id="21" name="Image 20">
            <a:extLst>
              <a:ext uri="{FF2B5EF4-FFF2-40B4-BE49-F238E27FC236}">
                <a16:creationId xmlns:a16="http://schemas.microsoft.com/office/drawing/2014/main" id="{DC6B2870-59C7-4D92-8CF9-BF5175006209}"/>
              </a:ext>
            </a:extLst>
          </p:cNvPr>
          <p:cNvPicPr>
            <a:picLocks noChangeAspect="1"/>
          </p:cNvPicPr>
          <p:nvPr/>
        </p:nvPicPr>
        <p:blipFill>
          <a:blip r:embed="rId6"/>
          <a:stretch>
            <a:fillRect/>
          </a:stretch>
        </p:blipFill>
        <p:spPr>
          <a:xfrm>
            <a:off x="5954289" y="3865136"/>
            <a:ext cx="1903007" cy="494567"/>
          </a:xfrm>
          <a:prstGeom prst="rect">
            <a:avLst/>
          </a:prstGeom>
          <a:ln>
            <a:noFill/>
          </a:ln>
          <a:effectLst>
            <a:outerShdw blurRad="292100" dist="139700" dir="2700000" algn="tl" rotWithShape="0">
              <a:srgbClr val="333333">
                <a:alpha val="65000"/>
              </a:srgbClr>
            </a:outerShdw>
          </a:effectLst>
        </p:spPr>
      </p:pic>
      <p:sp>
        <p:nvSpPr>
          <p:cNvPr id="35" name="ZoneTexte 34">
            <a:extLst>
              <a:ext uri="{FF2B5EF4-FFF2-40B4-BE49-F238E27FC236}">
                <a16:creationId xmlns:a16="http://schemas.microsoft.com/office/drawing/2014/main" id="{F2CA49B0-7146-412C-B72E-E2BD00ED9060}"/>
              </a:ext>
            </a:extLst>
          </p:cNvPr>
          <p:cNvSpPr txBox="1"/>
          <p:nvPr/>
        </p:nvSpPr>
        <p:spPr>
          <a:xfrm>
            <a:off x="5954289" y="3557359"/>
            <a:ext cx="101996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Paquets</a:t>
            </a:r>
          </a:p>
        </p:txBody>
      </p:sp>
      <p:pic>
        <p:nvPicPr>
          <p:cNvPr id="22" name="Image 21">
            <a:extLst>
              <a:ext uri="{FF2B5EF4-FFF2-40B4-BE49-F238E27FC236}">
                <a16:creationId xmlns:a16="http://schemas.microsoft.com/office/drawing/2014/main" id="{EC5719FB-2ECF-45D0-A79C-A60FEC03CAEC}"/>
              </a:ext>
            </a:extLst>
          </p:cNvPr>
          <p:cNvPicPr>
            <a:picLocks noChangeAspect="1"/>
          </p:cNvPicPr>
          <p:nvPr/>
        </p:nvPicPr>
        <p:blipFill>
          <a:blip r:embed="rId7"/>
          <a:stretch>
            <a:fillRect/>
          </a:stretch>
        </p:blipFill>
        <p:spPr>
          <a:xfrm>
            <a:off x="8357352" y="3887880"/>
            <a:ext cx="2274844" cy="2392296"/>
          </a:xfrm>
          <a:prstGeom prst="rect">
            <a:avLst/>
          </a:prstGeom>
          <a:ln>
            <a:noFill/>
          </a:ln>
          <a:effectLst>
            <a:outerShdw blurRad="292100" dist="139700" dir="2700000" algn="tl" rotWithShape="0">
              <a:srgbClr val="333333">
                <a:alpha val="65000"/>
              </a:srgbClr>
            </a:outerShdw>
          </a:effectLst>
        </p:spPr>
      </p:pic>
      <p:sp>
        <p:nvSpPr>
          <p:cNvPr id="36" name="ZoneTexte 35">
            <a:extLst>
              <a:ext uri="{FF2B5EF4-FFF2-40B4-BE49-F238E27FC236}">
                <a16:creationId xmlns:a16="http://schemas.microsoft.com/office/drawing/2014/main" id="{7D0EBE2D-4B10-4E36-8428-BAB5A9438F11}"/>
              </a:ext>
            </a:extLst>
          </p:cNvPr>
          <p:cNvSpPr txBox="1"/>
          <p:nvPr/>
        </p:nvSpPr>
        <p:spPr>
          <a:xfrm>
            <a:off x="8357353" y="3557358"/>
            <a:ext cx="1613817"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Utilisateurs Twitter</a:t>
            </a:r>
          </a:p>
        </p:txBody>
      </p:sp>
      <p:pic>
        <p:nvPicPr>
          <p:cNvPr id="23" name="Image 22">
            <a:extLst>
              <a:ext uri="{FF2B5EF4-FFF2-40B4-BE49-F238E27FC236}">
                <a16:creationId xmlns:a16="http://schemas.microsoft.com/office/drawing/2014/main" id="{F10B25FE-0134-4853-9D20-71FC2DF5BB6B}"/>
              </a:ext>
            </a:extLst>
          </p:cNvPr>
          <p:cNvPicPr>
            <a:picLocks noChangeAspect="1"/>
          </p:cNvPicPr>
          <p:nvPr/>
        </p:nvPicPr>
        <p:blipFill>
          <a:blip r:embed="rId8"/>
          <a:stretch>
            <a:fillRect/>
          </a:stretch>
        </p:blipFill>
        <p:spPr>
          <a:xfrm>
            <a:off x="4063651" y="2465082"/>
            <a:ext cx="8116003" cy="716756"/>
          </a:xfrm>
          <a:prstGeom prst="rect">
            <a:avLst/>
          </a:prstGeom>
          <a:ln>
            <a:noFill/>
          </a:ln>
          <a:effectLst>
            <a:outerShdw blurRad="292100" dist="139700" dir="2700000" algn="tl" rotWithShape="0">
              <a:srgbClr val="333333">
                <a:alpha val="65000"/>
              </a:srgbClr>
            </a:outerShdw>
          </a:effectLst>
        </p:spPr>
      </p:pic>
      <p:sp>
        <p:nvSpPr>
          <p:cNvPr id="37" name="ZoneTexte 36">
            <a:extLst>
              <a:ext uri="{FF2B5EF4-FFF2-40B4-BE49-F238E27FC236}">
                <a16:creationId xmlns:a16="http://schemas.microsoft.com/office/drawing/2014/main" id="{85430A1F-27B6-4287-A0EB-61A2E144E636}"/>
              </a:ext>
            </a:extLst>
          </p:cNvPr>
          <p:cNvSpPr txBox="1"/>
          <p:nvPr/>
        </p:nvSpPr>
        <p:spPr>
          <a:xfrm>
            <a:off x="4060537" y="2157306"/>
            <a:ext cx="276112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Articles dans tous les flux publics</a:t>
            </a:r>
          </a:p>
        </p:txBody>
      </p:sp>
      <p:sp>
        <p:nvSpPr>
          <p:cNvPr id="38" name="ZoneTexte 37">
            <a:extLst>
              <a:ext uri="{FF2B5EF4-FFF2-40B4-BE49-F238E27FC236}">
                <a16:creationId xmlns:a16="http://schemas.microsoft.com/office/drawing/2014/main" id="{F50E8B9C-7246-4ED2-97F8-80187631628F}"/>
              </a:ext>
            </a:extLst>
          </p:cNvPr>
          <p:cNvSpPr txBox="1"/>
          <p:nvPr/>
        </p:nvSpPr>
        <p:spPr>
          <a:xfrm>
            <a:off x="5954287" y="4383338"/>
            <a:ext cx="2274843" cy="830997"/>
          </a:xfrm>
          <a:prstGeom prst="rect">
            <a:avLst/>
          </a:prstGeom>
          <a:solidFill>
            <a:srgbClr val="EB8F22"/>
          </a:solidFill>
        </p:spPr>
        <p:txBody>
          <a:bodyPr wrap="square" rtlCol="0">
            <a:spAutoFit/>
          </a:bodyPr>
          <a:lstStyle/>
          <a:p>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Les paquets sont des ensembles de sources regroupées par thématique et rendus publics par certains utilisateurs</a:t>
            </a:r>
          </a:p>
        </p:txBody>
      </p:sp>
      <p:pic>
        <p:nvPicPr>
          <p:cNvPr id="3" name="Image 2">
            <a:extLst>
              <a:ext uri="{FF2B5EF4-FFF2-40B4-BE49-F238E27FC236}">
                <a16:creationId xmlns:a16="http://schemas.microsoft.com/office/drawing/2014/main" id="{F036C5C6-9883-4D7C-8B51-880BDBF646EF}"/>
              </a:ext>
            </a:extLst>
          </p:cNvPr>
          <p:cNvPicPr>
            <a:picLocks noChangeAspect="1"/>
          </p:cNvPicPr>
          <p:nvPr/>
        </p:nvPicPr>
        <p:blipFill>
          <a:blip r:embed="rId9"/>
          <a:stretch>
            <a:fillRect/>
          </a:stretch>
        </p:blipFill>
        <p:spPr>
          <a:xfrm>
            <a:off x="219728" y="2276872"/>
            <a:ext cx="3591986" cy="3898380"/>
          </a:xfrm>
          <a:prstGeom prst="rect">
            <a:avLst/>
          </a:prstGeom>
        </p:spPr>
      </p:pic>
      <p:sp>
        <p:nvSpPr>
          <p:cNvPr id="16" name="Espace réservé de la date 3">
            <a:extLst>
              <a:ext uri="{FF2B5EF4-FFF2-40B4-BE49-F238E27FC236}">
                <a16:creationId xmlns:a16="http://schemas.microsoft.com/office/drawing/2014/main" id="{4DC11BE9-B545-49B4-92C1-04CBE102099F}"/>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17" name="Espace réservé du pied de page 4">
            <a:extLst>
              <a:ext uri="{FF2B5EF4-FFF2-40B4-BE49-F238E27FC236}">
                <a16:creationId xmlns:a16="http://schemas.microsoft.com/office/drawing/2014/main" id="{798C4118-21E2-45ED-9A8C-E12EAE7836F0}"/>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
        <p:nvSpPr>
          <p:cNvPr id="6" name="Titre 5">
            <a:extLst>
              <a:ext uri="{FF2B5EF4-FFF2-40B4-BE49-F238E27FC236}">
                <a16:creationId xmlns:a16="http://schemas.microsoft.com/office/drawing/2014/main" id="{741EDE83-160B-4AC6-94A1-4AB8017CCCA3}"/>
              </a:ext>
            </a:extLst>
          </p:cNvPr>
          <p:cNvSpPr>
            <a:spLocks noGrp="1"/>
          </p:cNvSpPr>
          <p:nvPr>
            <p:ph type="title"/>
          </p:nvPr>
        </p:nvSpPr>
        <p:spPr/>
        <p:txBody>
          <a:bodyPr/>
          <a:lstStyle/>
          <a:p>
            <a:r>
              <a:rPr lang="fr-FR" dirty="0" err="1"/>
              <a:t>Inoreader</a:t>
            </a:r>
            <a:br>
              <a:rPr lang="fr-FR" dirty="0"/>
            </a:br>
            <a:r>
              <a:rPr lang="fr-FR" b="0" dirty="0"/>
              <a:t>Explorer contenus et sources publiques</a:t>
            </a:r>
          </a:p>
        </p:txBody>
      </p:sp>
    </p:spTree>
    <p:extLst>
      <p:ext uri="{BB962C8B-B14F-4D97-AF65-F5344CB8AC3E}">
        <p14:creationId xmlns:p14="http://schemas.microsoft.com/office/powerpoint/2010/main" val="29875889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BA544C6-3E84-409C-9134-057831D7E413}"/>
              </a:ext>
            </a:extLst>
          </p:cNvPr>
          <p:cNvSpPr>
            <a:spLocks noGrp="1"/>
          </p:cNvSpPr>
          <p:nvPr>
            <p:ph type="sldNum" sz="quarter" idx="12"/>
          </p:nvPr>
        </p:nvSpPr>
        <p:spPr/>
        <p:txBody>
          <a:bodyPr/>
          <a:lstStyle/>
          <a:p>
            <a:pPr>
              <a:defRPr/>
            </a:pPr>
            <a:fld id="{72D51A10-A049-41C0-A379-DBC6148E6A74}" type="slidenum">
              <a:rPr lang="fr-FR" smtClean="0"/>
              <a:pPr>
                <a:defRPr/>
              </a:pPr>
              <a:t>107</a:t>
            </a:fld>
            <a:endParaRPr lang="fr-FR"/>
          </a:p>
        </p:txBody>
      </p:sp>
      <p:grpSp>
        <p:nvGrpSpPr>
          <p:cNvPr id="10" name="Groupe 9">
            <a:extLst>
              <a:ext uri="{FF2B5EF4-FFF2-40B4-BE49-F238E27FC236}">
                <a16:creationId xmlns:a16="http://schemas.microsoft.com/office/drawing/2014/main" id="{E4969239-FDEC-402B-86F4-F3FEFC8062CE}"/>
              </a:ext>
            </a:extLst>
          </p:cNvPr>
          <p:cNvGrpSpPr/>
          <p:nvPr/>
        </p:nvGrpSpPr>
        <p:grpSpPr>
          <a:xfrm>
            <a:off x="731762" y="1700288"/>
            <a:ext cx="3809524" cy="4133333"/>
            <a:chOff x="731762" y="1112449"/>
            <a:chExt cx="3809524" cy="4133333"/>
          </a:xfrm>
        </p:grpSpPr>
        <p:pic>
          <p:nvPicPr>
            <p:cNvPr id="3" name="Image 2">
              <a:extLst>
                <a:ext uri="{FF2B5EF4-FFF2-40B4-BE49-F238E27FC236}">
                  <a16:creationId xmlns:a16="http://schemas.microsoft.com/office/drawing/2014/main" id="{75A51F42-8CB5-4D67-A87A-CAA81608BFAB}"/>
                </a:ext>
              </a:extLst>
            </p:cNvPr>
            <p:cNvPicPr>
              <a:picLocks noChangeAspect="1"/>
            </p:cNvPicPr>
            <p:nvPr/>
          </p:nvPicPr>
          <p:blipFill>
            <a:blip r:embed="rId3"/>
            <a:stretch>
              <a:fillRect/>
            </a:stretch>
          </p:blipFill>
          <p:spPr>
            <a:xfrm>
              <a:off x="731762" y="1112449"/>
              <a:ext cx="3809524" cy="4133333"/>
            </a:xfrm>
            <a:prstGeom prst="rect">
              <a:avLst/>
            </a:prstGeom>
          </p:spPr>
        </p:pic>
        <p:sp>
          <p:nvSpPr>
            <p:cNvPr id="11" name="ZoneTexte 6">
              <a:extLst>
                <a:ext uri="{FF2B5EF4-FFF2-40B4-BE49-F238E27FC236}">
                  <a16:creationId xmlns:a16="http://schemas.microsoft.com/office/drawing/2014/main" id="{A11BB172-BB7E-4A83-9AAE-565E044A2A82}"/>
                </a:ext>
              </a:extLst>
            </p:cNvPr>
            <p:cNvSpPr txBox="1">
              <a:spLocks noChangeArrowheads="1"/>
            </p:cNvSpPr>
            <p:nvPr/>
          </p:nvSpPr>
          <p:spPr bwMode="auto">
            <a:xfrm>
              <a:off x="731762" y="4938005"/>
              <a:ext cx="2028679" cy="307777"/>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Clic droit sur un flux</a:t>
              </a:r>
            </a:p>
          </p:txBody>
        </p:sp>
      </p:grpSp>
      <p:pic>
        <p:nvPicPr>
          <p:cNvPr id="4" name="Image 3">
            <a:extLst>
              <a:ext uri="{FF2B5EF4-FFF2-40B4-BE49-F238E27FC236}">
                <a16:creationId xmlns:a16="http://schemas.microsoft.com/office/drawing/2014/main" id="{94424D5F-505F-4A0E-8063-FA7BD4A61A1D}"/>
              </a:ext>
            </a:extLst>
          </p:cNvPr>
          <p:cNvPicPr>
            <a:picLocks noChangeAspect="1"/>
          </p:cNvPicPr>
          <p:nvPr/>
        </p:nvPicPr>
        <p:blipFill>
          <a:blip r:embed="rId4"/>
          <a:stretch>
            <a:fillRect/>
          </a:stretch>
        </p:blipFill>
        <p:spPr>
          <a:xfrm>
            <a:off x="5421086" y="285561"/>
            <a:ext cx="6770914" cy="4488900"/>
          </a:xfrm>
          <a:prstGeom prst="rect">
            <a:avLst/>
          </a:prstGeom>
        </p:spPr>
      </p:pic>
      <p:pic>
        <p:nvPicPr>
          <p:cNvPr id="9" name="Image 8">
            <a:extLst>
              <a:ext uri="{FF2B5EF4-FFF2-40B4-BE49-F238E27FC236}">
                <a16:creationId xmlns:a16="http://schemas.microsoft.com/office/drawing/2014/main" id="{593E4E5A-27E4-43AC-8AA2-692F645A5803}"/>
              </a:ext>
            </a:extLst>
          </p:cNvPr>
          <p:cNvPicPr>
            <a:picLocks noChangeAspect="1"/>
          </p:cNvPicPr>
          <p:nvPr/>
        </p:nvPicPr>
        <p:blipFill>
          <a:blip r:embed="rId5"/>
          <a:stretch>
            <a:fillRect/>
          </a:stretch>
        </p:blipFill>
        <p:spPr>
          <a:xfrm>
            <a:off x="3200399" y="4091912"/>
            <a:ext cx="6442746" cy="2328275"/>
          </a:xfrm>
          <a:prstGeom prst="rect">
            <a:avLst/>
          </a:prstGeom>
        </p:spPr>
      </p:pic>
      <p:sp>
        <p:nvSpPr>
          <p:cNvPr id="12" name="Espace réservé de la date 3">
            <a:extLst>
              <a:ext uri="{FF2B5EF4-FFF2-40B4-BE49-F238E27FC236}">
                <a16:creationId xmlns:a16="http://schemas.microsoft.com/office/drawing/2014/main" id="{FB3BA54A-7AF6-40D4-AFD4-3E0D71D24FFD}"/>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13" name="Espace réservé du pied de page 4">
            <a:extLst>
              <a:ext uri="{FF2B5EF4-FFF2-40B4-BE49-F238E27FC236}">
                <a16:creationId xmlns:a16="http://schemas.microsoft.com/office/drawing/2014/main" id="{EC79D6C7-9656-4315-8BB6-7C02C315775E}"/>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
        <p:nvSpPr>
          <p:cNvPr id="6" name="Titre 5">
            <a:extLst>
              <a:ext uri="{FF2B5EF4-FFF2-40B4-BE49-F238E27FC236}">
                <a16:creationId xmlns:a16="http://schemas.microsoft.com/office/drawing/2014/main" id="{C893677E-66DB-4414-91AF-853C1B16D774}"/>
              </a:ext>
            </a:extLst>
          </p:cNvPr>
          <p:cNvSpPr>
            <a:spLocks noGrp="1"/>
          </p:cNvSpPr>
          <p:nvPr>
            <p:ph type="title"/>
          </p:nvPr>
        </p:nvSpPr>
        <p:spPr/>
        <p:txBody>
          <a:bodyPr>
            <a:normAutofit fontScale="90000"/>
          </a:bodyPr>
          <a:lstStyle/>
          <a:p>
            <a:r>
              <a:rPr lang="fr-FR" sz="4000" dirty="0" err="1"/>
              <a:t>Inoreader</a:t>
            </a:r>
            <a:br>
              <a:rPr lang="fr-FR" dirty="0"/>
            </a:br>
            <a:r>
              <a:rPr lang="fr-FR" b="0" dirty="0"/>
              <a:t>Les « Filtres » (Pro)</a:t>
            </a:r>
            <a:br>
              <a:rPr lang="fr-FR" b="0" dirty="0"/>
            </a:br>
            <a:r>
              <a:rPr lang="fr-FR" b="0" i="1" dirty="0"/>
              <a:t>Création d’un filtre</a:t>
            </a:r>
          </a:p>
        </p:txBody>
      </p:sp>
    </p:spTree>
    <p:extLst>
      <p:ext uri="{BB962C8B-B14F-4D97-AF65-F5344CB8AC3E}">
        <p14:creationId xmlns:p14="http://schemas.microsoft.com/office/powerpoint/2010/main" val="1003586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BA544C6-3E84-409C-9134-057831D7E413}"/>
              </a:ext>
            </a:extLst>
          </p:cNvPr>
          <p:cNvSpPr>
            <a:spLocks noGrp="1"/>
          </p:cNvSpPr>
          <p:nvPr>
            <p:ph type="sldNum" sz="quarter" idx="12"/>
          </p:nvPr>
        </p:nvSpPr>
        <p:spPr/>
        <p:txBody>
          <a:bodyPr/>
          <a:lstStyle/>
          <a:p>
            <a:pPr>
              <a:defRPr/>
            </a:pPr>
            <a:fld id="{72D51A10-A049-41C0-A379-DBC6148E6A74}" type="slidenum">
              <a:rPr lang="fr-FR" smtClean="0"/>
              <a:pPr>
                <a:defRPr/>
              </a:pPr>
              <a:t>108</a:t>
            </a:fld>
            <a:endParaRPr lang="fr-FR"/>
          </a:p>
        </p:txBody>
      </p:sp>
      <p:pic>
        <p:nvPicPr>
          <p:cNvPr id="5" name="Image 4">
            <a:extLst>
              <a:ext uri="{FF2B5EF4-FFF2-40B4-BE49-F238E27FC236}">
                <a16:creationId xmlns:a16="http://schemas.microsoft.com/office/drawing/2014/main" id="{807AFA58-47FD-4937-AA55-A0125211B443}"/>
              </a:ext>
            </a:extLst>
          </p:cNvPr>
          <p:cNvPicPr>
            <a:picLocks noChangeAspect="1"/>
          </p:cNvPicPr>
          <p:nvPr/>
        </p:nvPicPr>
        <p:blipFill>
          <a:blip r:embed="rId3"/>
          <a:stretch>
            <a:fillRect/>
          </a:stretch>
        </p:blipFill>
        <p:spPr>
          <a:xfrm>
            <a:off x="821381" y="1752033"/>
            <a:ext cx="3728020" cy="2232138"/>
          </a:xfrm>
          <a:prstGeom prst="rect">
            <a:avLst/>
          </a:prstGeom>
        </p:spPr>
      </p:pic>
      <p:pic>
        <p:nvPicPr>
          <p:cNvPr id="6" name="Image 5">
            <a:extLst>
              <a:ext uri="{FF2B5EF4-FFF2-40B4-BE49-F238E27FC236}">
                <a16:creationId xmlns:a16="http://schemas.microsoft.com/office/drawing/2014/main" id="{858AF00C-BC87-4EEB-876A-B0AB489C26D4}"/>
              </a:ext>
            </a:extLst>
          </p:cNvPr>
          <p:cNvPicPr>
            <a:picLocks noChangeAspect="1"/>
          </p:cNvPicPr>
          <p:nvPr/>
        </p:nvPicPr>
        <p:blipFill>
          <a:blip r:embed="rId4"/>
          <a:stretch>
            <a:fillRect/>
          </a:stretch>
        </p:blipFill>
        <p:spPr>
          <a:xfrm>
            <a:off x="4781081" y="1093181"/>
            <a:ext cx="3380952" cy="2876190"/>
          </a:xfrm>
          <a:prstGeom prst="rect">
            <a:avLst/>
          </a:prstGeom>
        </p:spPr>
      </p:pic>
      <p:pic>
        <p:nvPicPr>
          <p:cNvPr id="8" name="Image 7">
            <a:extLst>
              <a:ext uri="{FF2B5EF4-FFF2-40B4-BE49-F238E27FC236}">
                <a16:creationId xmlns:a16="http://schemas.microsoft.com/office/drawing/2014/main" id="{1433B882-F1DC-4370-AE58-68F0BCFCFCC8}"/>
              </a:ext>
            </a:extLst>
          </p:cNvPr>
          <p:cNvPicPr>
            <a:picLocks noChangeAspect="1"/>
          </p:cNvPicPr>
          <p:nvPr/>
        </p:nvPicPr>
        <p:blipFill>
          <a:blip r:embed="rId5"/>
          <a:stretch>
            <a:fillRect/>
          </a:stretch>
        </p:blipFill>
        <p:spPr>
          <a:xfrm>
            <a:off x="821381" y="4191396"/>
            <a:ext cx="9661562" cy="2285331"/>
          </a:xfrm>
          <a:prstGeom prst="rect">
            <a:avLst/>
          </a:prstGeom>
        </p:spPr>
      </p:pic>
      <p:sp>
        <p:nvSpPr>
          <p:cNvPr id="9" name="Espace réservé de la date 3">
            <a:extLst>
              <a:ext uri="{FF2B5EF4-FFF2-40B4-BE49-F238E27FC236}">
                <a16:creationId xmlns:a16="http://schemas.microsoft.com/office/drawing/2014/main" id="{452A71C7-5A8D-4ECB-93E4-B91F88E44EE9}"/>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10" name="Espace réservé du pied de page 4">
            <a:extLst>
              <a:ext uri="{FF2B5EF4-FFF2-40B4-BE49-F238E27FC236}">
                <a16:creationId xmlns:a16="http://schemas.microsoft.com/office/drawing/2014/main" id="{D1396099-69DA-4992-822E-2745C5CA7057}"/>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
        <p:nvSpPr>
          <p:cNvPr id="4" name="Titre 3">
            <a:extLst>
              <a:ext uri="{FF2B5EF4-FFF2-40B4-BE49-F238E27FC236}">
                <a16:creationId xmlns:a16="http://schemas.microsoft.com/office/drawing/2014/main" id="{28AC0D9D-04AB-42C0-86E3-08B3C25F6FE8}"/>
              </a:ext>
            </a:extLst>
          </p:cNvPr>
          <p:cNvSpPr>
            <a:spLocks noGrp="1"/>
          </p:cNvSpPr>
          <p:nvPr>
            <p:ph type="title"/>
          </p:nvPr>
        </p:nvSpPr>
        <p:spPr/>
        <p:txBody>
          <a:bodyPr>
            <a:normAutofit fontScale="90000"/>
          </a:bodyPr>
          <a:lstStyle/>
          <a:p>
            <a:r>
              <a:rPr lang="fr-FR" sz="4000" dirty="0" err="1"/>
              <a:t>Inoreader</a:t>
            </a:r>
            <a:br>
              <a:rPr lang="fr-FR" dirty="0"/>
            </a:br>
            <a:r>
              <a:rPr lang="fr-FR" b="0" dirty="0"/>
              <a:t>Les « Filtres » (Pro)</a:t>
            </a:r>
            <a:br>
              <a:rPr lang="fr-FR" b="0" dirty="0"/>
            </a:br>
            <a:r>
              <a:rPr lang="fr-FR" b="0" i="1" dirty="0"/>
              <a:t>Création d’un filtre</a:t>
            </a:r>
          </a:p>
        </p:txBody>
      </p:sp>
    </p:spTree>
    <p:extLst>
      <p:ext uri="{BB962C8B-B14F-4D97-AF65-F5344CB8AC3E}">
        <p14:creationId xmlns:p14="http://schemas.microsoft.com/office/powerpoint/2010/main" val="5634486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8802FDE-5918-4327-A1B2-F2E09D8D002A}"/>
              </a:ext>
            </a:extLst>
          </p:cNvPr>
          <p:cNvSpPr>
            <a:spLocks noGrp="1"/>
          </p:cNvSpPr>
          <p:nvPr>
            <p:ph type="sldNum" sz="quarter" idx="12"/>
          </p:nvPr>
        </p:nvSpPr>
        <p:spPr/>
        <p:txBody>
          <a:bodyPr/>
          <a:lstStyle/>
          <a:p>
            <a:pPr>
              <a:defRPr/>
            </a:pPr>
            <a:fld id="{72D51A10-A049-41C0-A379-DBC6148E6A74}" type="slidenum">
              <a:rPr lang="fr-FR" smtClean="0"/>
              <a:pPr>
                <a:defRPr/>
              </a:pPr>
              <a:t>109</a:t>
            </a:fld>
            <a:endParaRPr lang="fr-FR"/>
          </a:p>
        </p:txBody>
      </p:sp>
      <p:pic>
        <p:nvPicPr>
          <p:cNvPr id="7" name="Image 6">
            <a:extLst>
              <a:ext uri="{FF2B5EF4-FFF2-40B4-BE49-F238E27FC236}">
                <a16:creationId xmlns:a16="http://schemas.microsoft.com/office/drawing/2014/main" id="{F08DF3F6-78F5-44DE-A470-4A801561A106}"/>
              </a:ext>
            </a:extLst>
          </p:cNvPr>
          <p:cNvPicPr>
            <a:picLocks noChangeAspect="1"/>
          </p:cNvPicPr>
          <p:nvPr/>
        </p:nvPicPr>
        <p:blipFill>
          <a:blip r:embed="rId3"/>
          <a:stretch>
            <a:fillRect/>
          </a:stretch>
        </p:blipFill>
        <p:spPr>
          <a:xfrm>
            <a:off x="677863" y="1586143"/>
            <a:ext cx="4219048" cy="3685714"/>
          </a:xfrm>
          <a:prstGeom prst="rect">
            <a:avLst/>
          </a:prstGeom>
        </p:spPr>
      </p:pic>
      <p:pic>
        <p:nvPicPr>
          <p:cNvPr id="12" name="Image 11">
            <a:extLst>
              <a:ext uri="{FF2B5EF4-FFF2-40B4-BE49-F238E27FC236}">
                <a16:creationId xmlns:a16="http://schemas.microsoft.com/office/drawing/2014/main" id="{5FF0128D-3FB5-43FD-84ED-A87B07F1823C}"/>
              </a:ext>
            </a:extLst>
          </p:cNvPr>
          <p:cNvPicPr>
            <a:picLocks noChangeAspect="1"/>
          </p:cNvPicPr>
          <p:nvPr/>
        </p:nvPicPr>
        <p:blipFill>
          <a:blip r:embed="rId4"/>
          <a:stretch>
            <a:fillRect/>
          </a:stretch>
        </p:blipFill>
        <p:spPr>
          <a:xfrm>
            <a:off x="5057569" y="1980567"/>
            <a:ext cx="4543632" cy="2598087"/>
          </a:xfrm>
          <a:prstGeom prst="rect">
            <a:avLst/>
          </a:prstGeom>
        </p:spPr>
      </p:pic>
      <p:pic>
        <p:nvPicPr>
          <p:cNvPr id="13" name="Image 12">
            <a:extLst>
              <a:ext uri="{FF2B5EF4-FFF2-40B4-BE49-F238E27FC236}">
                <a16:creationId xmlns:a16="http://schemas.microsoft.com/office/drawing/2014/main" id="{2CBB62E9-C0DD-4A97-8BDB-C7C4D249C022}"/>
              </a:ext>
            </a:extLst>
          </p:cNvPr>
          <p:cNvPicPr>
            <a:picLocks noChangeAspect="1"/>
          </p:cNvPicPr>
          <p:nvPr/>
        </p:nvPicPr>
        <p:blipFill>
          <a:blip r:embed="rId5"/>
          <a:stretch>
            <a:fillRect/>
          </a:stretch>
        </p:blipFill>
        <p:spPr>
          <a:xfrm>
            <a:off x="7682904" y="303840"/>
            <a:ext cx="1437192" cy="1412554"/>
          </a:xfrm>
          <a:prstGeom prst="rect">
            <a:avLst/>
          </a:prstGeom>
        </p:spPr>
      </p:pic>
      <p:pic>
        <p:nvPicPr>
          <p:cNvPr id="14" name="Image 13">
            <a:extLst>
              <a:ext uri="{FF2B5EF4-FFF2-40B4-BE49-F238E27FC236}">
                <a16:creationId xmlns:a16="http://schemas.microsoft.com/office/drawing/2014/main" id="{44780E44-D932-496A-BA42-322A7D948CC7}"/>
              </a:ext>
            </a:extLst>
          </p:cNvPr>
          <p:cNvPicPr>
            <a:picLocks noChangeAspect="1"/>
          </p:cNvPicPr>
          <p:nvPr/>
        </p:nvPicPr>
        <p:blipFill>
          <a:blip r:embed="rId6"/>
          <a:stretch>
            <a:fillRect/>
          </a:stretch>
        </p:blipFill>
        <p:spPr>
          <a:xfrm>
            <a:off x="5613396" y="39668"/>
            <a:ext cx="1977245" cy="1940899"/>
          </a:xfrm>
          <a:prstGeom prst="rect">
            <a:avLst/>
          </a:prstGeom>
        </p:spPr>
      </p:pic>
      <p:pic>
        <p:nvPicPr>
          <p:cNvPr id="15" name="Image 14">
            <a:extLst>
              <a:ext uri="{FF2B5EF4-FFF2-40B4-BE49-F238E27FC236}">
                <a16:creationId xmlns:a16="http://schemas.microsoft.com/office/drawing/2014/main" id="{7C1041DA-4A56-4AF3-91E5-B3374EAF6DFE}"/>
              </a:ext>
            </a:extLst>
          </p:cNvPr>
          <p:cNvPicPr>
            <a:picLocks noChangeAspect="1"/>
          </p:cNvPicPr>
          <p:nvPr/>
        </p:nvPicPr>
        <p:blipFill>
          <a:blip r:embed="rId7"/>
          <a:stretch>
            <a:fillRect/>
          </a:stretch>
        </p:blipFill>
        <p:spPr>
          <a:xfrm>
            <a:off x="10005496" y="86143"/>
            <a:ext cx="1771429" cy="3000000"/>
          </a:xfrm>
          <a:prstGeom prst="rect">
            <a:avLst/>
          </a:prstGeom>
        </p:spPr>
      </p:pic>
      <p:pic>
        <p:nvPicPr>
          <p:cNvPr id="16" name="Image 15">
            <a:extLst>
              <a:ext uri="{FF2B5EF4-FFF2-40B4-BE49-F238E27FC236}">
                <a16:creationId xmlns:a16="http://schemas.microsoft.com/office/drawing/2014/main" id="{76F99B5F-BF07-4F7B-9D5C-5338DBAC9717}"/>
              </a:ext>
            </a:extLst>
          </p:cNvPr>
          <p:cNvPicPr>
            <a:picLocks noChangeAspect="1"/>
          </p:cNvPicPr>
          <p:nvPr/>
        </p:nvPicPr>
        <p:blipFill>
          <a:blip r:embed="rId8"/>
          <a:stretch>
            <a:fillRect/>
          </a:stretch>
        </p:blipFill>
        <p:spPr>
          <a:xfrm>
            <a:off x="5057568" y="4797152"/>
            <a:ext cx="2126633" cy="1707515"/>
          </a:xfrm>
          <a:prstGeom prst="rect">
            <a:avLst/>
          </a:prstGeom>
        </p:spPr>
      </p:pic>
      <p:pic>
        <p:nvPicPr>
          <p:cNvPr id="18" name="Image 17">
            <a:extLst>
              <a:ext uri="{FF2B5EF4-FFF2-40B4-BE49-F238E27FC236}">
                <a16:creationId xmlns:a16="http://schemas.microsoft.com/office/drawing/2014/main" id="{0413E8D7-50EB-4E8A-A098-EB0A656777B2}"/>
              </a:ext>
            </a:extLst>
          </p:cNvPr>
          <p:cNvPicPr>
            <a:picLocks noChangeAspect="1"/>
          </p:cNvPicPr>
          <p:nvPr/>
        </p:nvPicPr>
        <p:blipFill>
          <a:blip r:embed="rId9"/>
          <a:stretch>
            <a:fillRect/>
          </a:stretch>
        </p:blipFill>
        <p:spPr>
          <a:xfrm>
            <a:off x="7312200" y="4530956"/>
            <a:ext cx="1407256" cy="2071793"/>
          </a:xfrm>
          <a:prstGeom prst="rect">
            <a:avLst/>
          </a:prstGeom>
        </p:spPr>
      </p:pic>
      <p:sp>
        <p:nvSpPr>
          <p:cNvPr id="17" name="Espace réservé de la date 3">
            <a:extLst>
              <a:ext uri="{FF2B5EF4-FFF2-40B4-BE49-F238E27FC236}">
                <a16:creationId xmlns:a16="http://schemas.microsoft.com/office/drawing/2014/main" id="{D4DD3639-7B92-48C5-899C-260F629637A9}"/>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19" name="Espace réservé du pied de page 4">
            <a:extLst>
              <a:ext uri="{FF2B5EF4-FFF2-40B4-BE49-F238E27FC236}">
                <a16:creationId xmlns:a16="http://schemas.microsoft.com/office/drawing/2014/main" id="{787113A9-4336-476A-B1CF-D2F8F427CFA4}"/>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
        <p:nvSpPr>
          <p:cNvPr id="3" name="Titre 2">
            <a:extLst>
              <a:ext uri="{FF2B5EF4-FFF2-40B4-BE49-F238E27FC236}">
                <a16:creationId xmlns:a16="http://schemas.microsoft.com/office/drawing/2014/main" id="{C43532FD-0949-454B-9E19-BB26C4D1A1E1}"/>
              </a:ext>
            </a:extLst>
          </p:cNvPr>
          <p:cNvSpPr>
            <a:spLocks noGrp="1"/>
          </p:cNvSpPr>
          <p:nvPr>
            <p:ph type="title"/>
          </p:nvPr>
        </p:nvSpPr>
        <p:spPr>
          <a:xfrm>
            <a:off x="1371600" y="44624"/>
            <a:ext cx="9601200" cy="1485900"/>
          </a:xfrm>
        </p:spPr>
        <p:txBody>
          <a:bodyPr>
            <a:normAutofit fontScale="90000"/>
          </a:bodyPr>
          <a:lstStyle/>
          <a:p>
            <a:r>
              <a:rPr lang="fr-FR" sz="4000" dirty="0" err="1"/>
              <a:t>Inoreader</a:t>
            </a:r>
            <a:br>
              <a:rPr lang="fr-FR" dirty="0"/>
            </a:br>
            <a:r>
              <a:rPr lang="fr-FR" b="0" dirty="0"/>
              <a:t>Les « Règles » (Pro)</a:t>
            </a:r>
            <a:br>
              <a:rPr lang="fr-FR" b="0" dirty="0"/>
            </a:br>
            <a:r>
              <a:rPr lang="fr-FR" b="0" i="1" dirty="0"/>
              <a:t>Création d’une règle</a:t>
            </a:r>
            <a:endParaRPr lang="fr-FR" dirty="0"/>
          </a:p>
        </p:txBody>
      </p:sp>
    </p:spTree>
    <p:extLst>
      <p:ext uri="{BB962C8B-B14F-4D97-AF65-F5344CB8AC3E}">
        <p14:creationId xmlns:p14="http://schemas.microsoft.com/office/powerpoint/2010/main" val="24965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Focus sur la 1ère étape : le sourcing</a:t>
            </a:r>
          </a:p>
        </p:txBody>
      </p:sp>
      <p:sp>
        <p:nvSpPr>
          <p:cNvPr id="15" name="Espace réservé du contenu 14">
            <a:extLst>
              <a:ext uri="{FF2B5EF4-FFF2-40B4-BE49-F238E27FC236}">
                <a16:creationId xmlns:a16="http://schemas.microsoft.com/office/drawing/2014/main" id="{3CB10771-A6F5-423F-9B9A-C2F705110E65}"/>
              </a:ext>
            </a:extLst>
          </p:cNvPr>
          <p:cNvSpPr>
            <a:spLocks noGrp="1"/>
          </p:cNvSpPr>
          <p:nvPr>
            <p:ph idx="1"/>
          </p:nvPr>
        </p:nvSpPr>
        <p:spPr>
          <a:xfrm>
            <a:off x="1420837" y="1538704"/>
            <a:ext cx="10158115" cy="4698608"/>
          </a:xfrm>
        </p:spPr>
        <p:txBody>
          <a:bodyPr>
            <a:noAutofit/>
          </a:bodyPr>
          <a:lstStyle/>
          <a:p>
            <a:r>
              <a:rPr lang="fr-FR" dirty="0"/>
              <a:t>Prérequis </a:t>
            </a:r>
            <a:br>
              <a:rPr lang="fr-FR" dirty="0"/>
            </a:br>
            <a:r>
              <a:rPr lang="fr-FR" dirty="0"/>
              <a:t>Élaboration d’un plan de veille détaillé </a:t>
            </a:r>
            <a:r>
              <a:rPr lang="fr-FR" dirty="0">
                <a:sym typeface="Wingdings 3" panose="05040102010807070707" pitchFamily="18" charset="2"/>
              </a:rPr>
              <a:t></a:t>
            </a:r>
          </a:p>
          <a:p>
            <a:pPr lvl="1"/>
            <a:r>
              <a:rPr lang="fr-FR" dirty="0">
                <a:sym typeface="Wingdings 3" panose="05040102010807070707" pitchFamily="18" charset="2"/>
              </a:rPr>
              <a:t>Identification des objectifs et des enjeux de la veille</a:t>
            </a:r>
          </a:p>
          <a:p>
            <a:pPr lvl="1"/>
            <a:r>
              <a:rPr lang="fr-FR" dirty="0">
                <a:sym typeface="Wingdings 3" panose="05040102010807070707" pitchFamily="18" charset="2"/>
              </a:rPr>
              <a:t>Délimitation du périmètre de la veille et des axes de la </a:t>
            </a:r>
            <a:br>
              <a:rPr lang="fr-FR" dirty="0">
                <a:sym typeface="Wingdings 3" panose="05040102010807070707" pitchFamily="18" charset="2"/>
              </a:rPr>
            </a:br>
            <a:r>
              <a:rPr lang="fr-FR" dirty="0">
                <a:sym typeface="Wingdings 3" panose="05040102010807070707" pitchFamily="18" charset="2"/>
              </a:rPr>
              <a:t>surveillance</a:t>
            </a:r>
          </a:p>
          <a:p>
            <a:pPr lvl="1"/>
            <a:r>
              <a:rPr lang="fr-FR" dirty="0">
                <a:sym typeface="Wingdings 3" panose="05040102010807070707" pitchFamily="18" charset="2"/>
              </a:rPr>
              <a:t>etc.</a:t>
            </a:r>
          </a:p>
          <a:p>
            <a:r>
              <a:rPr lang="fr-FR" dirty="0"/>
              <a:t>Élaboration du « sourcing »</a:t>
            </a:r>
          </a:p>
          <a:p>
            <a:pPr lvl="1"/>
            <a:r>
              <a:rPr lang="fr-FR" dirty="0"/>
              <a:t>Combinaison de la « veille cible » avec la « veille radar »,</a:t>
            </a:r>
          </a:p>
          <a:p>
            <a:pPr lvl="1"/>
            <a:r>
              <a:rPr lang="fr-FR" dirty="0"/>
              <a:t>Identification des « influenceurs » (Qui parle ?),</a:t>
            </a:r>
          </a:p>
          <a:p>
            <a:pPr lvl="1"/>
            <a:r>
              <a:rPr lang="fr-FR" dirty="0"/>
              <a:t>Repère des plateformes sur lesquelles ils s’expriment (Twitter, </a:t>
            </a:r>
            <a:br>
              <a:rPr lang="fr-FR" dirty="0"/>
            </a:br>
            <a:r>
              <a:rPr lang="fr-FR" dirty="0"/>
              <a:t>réseaux sociaux, blogs, sites institutionnels, plateformes de</a:t>
            </a:r>
            <a:br>
              <a:rPr lang="fr-FR" dirty="0"/>
            </a:br>
            <a:r>
              <a:rPr lang="fr-FR" dirty="0"/>
              <a:t>vidéo …).</a:t>
            </a:r>
          </a:p>
          <a:p>
            <a:pPr lvl="1"/>
            <a:r>
              <a:rPr lang="fr-FR" dirty="0"/>
              <a:t>Pour cette recherche croisée, on pourra s’appuyer utilement sur le </a:t>
            </a:r>
            <a:r>
              <a:rPr lang="fr-FR" dirty="0" err="1"/>
              <a:t>mindmapping</a:t>
            </a:r>
            <a:r>
              <a:rPr lang="fr-FR" dirty="0"/>
              <a:t>, méthode favorisant, dans un premier temps, le « brainstorming » et, dans un deuxième temps, le regroupement et l’association d’idées.</a:t>
            </a:r>
          </a:p>
          <a:p>
            <a:endParaRPr lang="fr-FR" dirty="0"/>
          </a:p>
        </p:txBody>
      </p:sp>
      <p:sp>
        <p:nvSpPr>
          <p:cNvPr id="3" name="Espace réservé de la date 2">
            <a:extLst>
              <a:ext uri="{FF2B5EF4-FFF2-40B4-BE49-F238E27FC236}">
                <a16:creationId xmlns:a16="http://schemas.microsoft.com/office/drawing/2014/main" id="{49AEC620-E31B-40D0-81CB-B8B8AE73D052}"/>
              </a:ext>
            </a:extLst>
          </p:cNvPr>
          <p:cNvSpPr>
            <a:spLocks noGrp="1"/>
          </p:cNvSpPr>
          <p:nvPr>
            <p:ph type="dt" sz="half" idx="10"/>
          </p:nvPr>
        </p:nvSpPr>
        <p:spPr/>
        <p:txBody>
          <a:bodyPr/>
          <a:lstStyle/>
          <a:p>
            <a:fld id="{A2C95248-481D-43C4-A6C3-68501CAF02CA}" type="datetime1">
              <a:rPr lang="fr-FR" smtClean="0"/>
              <a:pPr/>
              <a:t>06/06/2020</a:t>
            </a:fld>
            <a:endParaRPr lang="fr-FR"/>
          </a:p>
        </p:txBody>
      </p:sp>
      <p:sp>
        <p:nvSpPr>
          <p:cNvPr id="4" name="Espace réservé du pied de page 3">
            <a:extLst>
              <a:ext uri="{FF2B5EF4-FFF2-40B4-BE49-F238E27FC236}">
                <a16:creationId xmlns:a16="http://schemas.microsoft.com/office/drawing/2014/main" id="{CC48A801-DBB9-406F-AF58-272221C817C8}"/>
              </a:ext>
            </a:extLst>
          </p:cNvPr>
          <p:cNvSpPr>
            <a:spLocks noGrp="1"/>
          </p:cNvSpPr>
          <p:nvPr>
            <p:ph type="ftr" sz="quarter" idx="11"/>
          </p:nvPr>
        </p:nvSpPr>
        <p:spPr/>
        <p:txBody>
          <a:bodyPr/>
          <a:lstStyle/>
          <a:p>
            <a:r>
              <a:rPr lang="fr-FR"/>
              <a:t>Utiliser les flux RSS pour sa veille | Pourquoi ? Comment ?</a:t>
            </a:r>
          </a:p>
        </p:txBody>
      </p:sp>
      <p:sp>
        <p:nvSpPr>
          <p:cNvPr id="7" name="Espace réservé du numéro de diapositive 6">
            <a:extLst>
              <a:ext uri="{FF2B5EF4-FFF2-40B4-BE49-F238E27FC236}">
                <a16:creationId xmlns:a16="http://schemas.microsoft.com/office/drawing/2014/main" id="{7183D1C5-85E4-4FB1-88B8-6EF604D7A9C9}"/>
              </a:ext>
            </a:extLst>
          </p:cNvPr>
          <p:cNvSpPr>
            <a:spLocks noGrp="1"/>
          </p:cNvSpPr>
          <p:nvPr>
            <p:ph type="sldNum" sz="quarter" idx="12"/>
          </p:nvPr>
        </p:nvSpPr>
        <p:spPr/>
        <p:txBody>
          <a:bodyPr/>
          <a:lstStyle/>
          <a:p>
            <a:fld id="{72D51A10-A049-41C0-A379-DBC6148E6A74}" type="slidenum">
              <a:rPr lang="fr-FR" smtClean="0"/>
              <a:pPr/>
              <a:t>11</a:t>
            </a:fld>
            <a:endParaRPr lang="fr-FR"/>
          </a:p>
        </p:txBody>
      </p:sp>
      <p:sp>
        <p:nvSpPr>
          <p:cNvPr id="11" name="ZoneTexte 10">
            <a:extLst>
              <a:ext uri="{FF2B5EF4-FFF2-40B4-BE49-F238E27FC236}">
                <a16:creationId xmlns:a16="http://schemas.microsoft.com/office/drawing/2014/main" id="{2D174161-29E5-4B24-998B-4053AA69B078}"/>
              </a:ext>
            </a:extLst>
          </p:cNvPr>
          <p:cNvSpPr txBox="1"/>
          <p:nvPr/>
        </p:nvSpPr>
        <p:spPr>
          <a:xfrm>
            <a:off x="2351584" y="6237312"/>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diapositive élaborée conjointement avec Serge Courrier</a:t>
            </a:r>
          </a:p>
        </p:txBody>
      </p:sp>
      <p:sp>
        <p:nvSpPr>
          <p:cNvPr id="5" name="ZoneTexte 4"/>
          <p:cNvSpPr txBox="1"/>
          <p:nvPr/>
        </p:nvSpPr>
        <p:spPr>
          <a:xfrm>
            <a:off x="3037580" y="620688"/>
            <a:ext cx="9035084" cy="1261884"/>
          </a:xfrm>
          <a:prstGeom prst="rect">
            <a:avLst/>
          </a:prstGeom>
          <a:noFill/>
          <a:ln w="25400">
            <a:solidFill>
              <a:schemeClr val="accent1"/>
            </a:solidFill>
          </a:ln>
        </p:spPr>
        <p:txBody>
          <a:bodyPr wrap="square" rtlCol="0">
            <a:spAutoFit/>
          </a:bodyPr>
          <a:lstStyle/>
          <a:p>
            <a:r>
              <a:rPr lang="fr-FR" sz="1600" b="1" dirty="0">
                <a:latin typeface="Roboto" panose="02000000000000000000" pitchFamily="2" charset="0"/>
                <a:ea typeface="Roboto" panose="02000000000000000000" pitchFamily="2" charset="0"/>
                <a:cs typeface="Roboto" panose="02000000000000000000" pitchFamily="2" charset="0"/>
              </a:rPr>
              <a:t>« … c’est incontestablement dans la recherche d’informations </a:t>
            </a:r>
            <a:br>
              <a:rPr lang="fr-FR" sz="1600" b="1" dirty="0">
                <a:latin typeface="Roboto" panose="02000000000000000000" pitchFamily="2" charset="0"/>
                <a:ea typeface="Roboto" panose="02000000000000000000" pitchFamily="2" charset="0"/>
                <a:cs typeface="Roboto" panose="02000000000000000000" pitchFamily="2" charset="0"/>
              </a:rPr>
            </a:br>
            <a:r>
              <a:rPr lang="fr-FR" sz="1600" b="1" dirty="0">
                <a:latin typeface="Roboto" panose="02000000000000000000" pitchFamily="2" charset="0"/>
                <a:ea typeface="Roboto" panose="02000000000000000000" pitchFamily="2" charset="0"/>
                <a:cs typeface="Roboto" panose="02000000000000000000" pitchFamily="2" charset="0"/>
              </a:rPr>
              <a:t>et dans la sélection des sources à surveiller que réside la </a:t>
            </a:r>
            <a:br>
              <a:rPr lang="fr-FR" sz="1600" b="1" dirty="0">
                <a:latin typeface="Roboto" panose="02000000000000000000" pitchFamily="2" charset="0"/>
                <a:ea typeface="Roboto" panose="02000000000000000000" pitchFamily="2" charset="0"/>
                <a:cs typeface="Roboto" panose="02000000000000000000" pitchFamily="2" charset="0"/>
              </a:rPr>
            </a:br>
            <a:r>
              <a:rPr lang="fr-FR" sz="1600" b="1" dirty="0">
                <a:latin typeface="Roboto" panose="02000000000000000000" pitchFamily="2" charset="0"/>
                <a:ea typeface="Roboto" panose="02000000000000000000" pitchFamily="2" charset="0"/>
                <a:cs typeface="Roboto" panose="02000000000000000000" pitchFamily="2" charset="0"/>
              </a:rPr>
              <a:t>première valeur ajoutée du veilleur. »</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Source : Béatrice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Foenix-Riou</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 Le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sourcing</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première valeur ajoutée du veilleur », </a:t>
            </a:r>
            <a:br>
              <a:rPr lang="fr-FR" sz="1400" b="1" dirty="0">
                <a:latin typeface="Roboto Condensed" panose="02000000000000000000" pitchFamily="2" charset="0"/>
                <a:ea typeface="Roboto Condensed" panose="02000000000000000000" pitchFamily="2" charset="0"/>
                <a:cs typeface="Roboto Condensed" panose="02000000000000000000" pitchFamily="2" charset="0"/>
              </a:rPr>
            </a:br>
            <a:r>
              <a:rPr lang="fr-FR" sz="1400" b="1" i="1" dirty="0" err="1">
                <a:latin typeface="Roboto Condensed" panose="02000000000000000000" pitchFamily="2" charset="0"/>
                <a:ea typeface="Roboto Condensed" panose="02000000000000000000" pitchFamily="2" charset="0"/>
                <a:cs typeface="Roboto Condensed" panose="02000000000000000000" pitchFamily="2" charset="0"/>
              </a:rPr>
              <a:t>Archimag</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n° 311, février 2018, pp. 15</a:t>
            </a:r>
          </a:p>
        </p:txBody>
      </p:sp>
    </p:spTree>
    <p:extLst>
      <p:ext uri="{BB962C8B-B14F-4D97-AF65-F5344CB8AC3E}">
        <p14:creationId xmlns:p14="http://schemas.microsoft.com/office/powerpoint/2010/main" val="23554622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8802FDE-5918-4327-A1B2-F2E09D8D002A}"/>
              </a:ext>
            </a:extLst>
          </p:cNvPr>
          <p:cNvSpPr>
            <a:spLocks noGrp="1"/>
          </p:cNvSpPr>
          <p:nvPr>
            <p:ph type="sldNum" sz="quarter" idx="12"/>
          </p:nvPr>
        </p:nvSpPr>
        <p:spPr/>
        <p:txBody>
          <a:bodyPr/>
          <a:lstStyle/>
          <a:p>
            <a:pPr>
              <a:defRPr/>
            </a:pPr>
            <a:fld id="{72D51A10-A049-41C0-A379-DBC6148E6A74}" type="slidenum">
              <a:rPr lang="fr-FR" smtClean="0"/>
              <a:pPr>
                <a:defRPr/>
              </a:pPr>
              <a:t>110</a:t>
            </a:fld>
            <a:endParaRPr lang="fr-FR"/>
          </a:p>
        </p:txBody>
      </p:sp>
      <p:pic>
        <p:nvPicPr>
          <p:cNvPr id="17" name="Image 16">
            <a:extLst>
              <a:ext uri="{FF2B5EF4-FFF2-40B4-BE49-F238E27FC236}">
                <a16:creationId xmlns:a16="http://schemas.microsoft.com/office/drawing/2014/main" id="{2810F6EE-9908-435C-A60B-F730E473FF37}"/>
              </a:ext>
            </a:extLst>
          </p:cNvPr>
          <p:cNvPicPr>
            <a:picLocks noChangeAspect="1"/>
          </p:cNvPicPr>
          <p:nvPr/>
        </p:nvPicPr>
        <p:blipFill>
          <a:blip r:embed="rId3"/>
          <a:stretch>
            <a:fillRect/>
          </a:stretch>
        </p:blipFill>
        <p:spPr>
          <a:xfrm>
            <a:off x="821381" y="1752033"/>
            <a:ext cx="3728020" cy="2232138"/>
          </a:xfrm>
          <a:prstGeom prst="rect">
            <a:avLst/>
          </a:prstGeom>
        </p:spPr>
      </p:pic>
      <p:pic>
        <p:nvPicPr>
          <p:cNvPr id="2" name="Image 1">
            <a:extLst>
              <a:ext uri="{FF2B5EF4-FFF2-40B4-BE49-F238E27FC236}">
                <a16:creationId xmlns:a16="http://schemas.microsoft.com/office/drawing/2014/main" id="{13CADD39-D11F-4343-BF3F-23F60193E929}"/>
              </a:ext>
            </a:extLst>
          </p:cNvPr>
          <p:cNvPicPr>
            <a:picLocks noChangeAspect="1"/>
          </p:cNvPicPr>
          <p:nvPr/>
        </p:nvPicPr>
        <p:blipFill>
          <a:blip r:embed="rId4"/>
          <a:stretch>
            <a:fillRect/>
          </a:stretch>
        </p:blipFill>
        <p:spPr>
          <a:xfrm>
            <a:off x="5774051" y="73025"/>
            <a:ext cx="2742857" cy="2466667"/>
          </a:xfrm>
          <a:prstGeom prst="rect">
            <a:avLst/>
          </a:prstGeom>
        </p:spPr>
      </p:pic>
      <p:pic>
        <p:nvPicPr>
          <p:cNvPr id="3" name="Image 2">
            <a:extLst>
              <a:ext uri="{FF2B5EF4-FFF2-40B4-BE49-F238E27FC236}">
                <a16:creationId xmlns:a16="http://schemas.microsoft.com/office/drawing/2014/main" id="{7A3EF58B-0742-4FB1-BED1-991D72F57DA6}"/>
              </a:ext>
            </a:extLst>
          </p:cNvPr>
          <p:cNvPicPr>
            <a:picLocks noChangeAspect="1"/>
          </p:cNvPicPr>
          <p:nvPr/>
        </p:nvPicPr>
        <p:blipFill>
          <a:blip r:embed="rId5"/>
          <a:stretch>
            <a:fillRect/>
          </a:stretch>
        </p:blipFill>
        <p:spPr>
          <a:xfrm>
            <a:off x="4823921" y="2670325"/>
            <a:ext cx="7266691" cy="3746522"/>
          </a:xfrm>
          <a:prstGeom prst="rect">
            <a:avLst/>
          </a:prstGeom>
        </p:spPr>
      </p:pic>
      <p:sp>
        <p:nvSpPr>
          <p:cNvPr id="7" name="Espace réservé de la date 3">
            <a:extLst>
              <a:ext uri="{FF2B5EF4-FFF2-40B4-BE49-F238E27FC236}">
                <a16:creationId xmlns:a16="http://schemas.microsoft.com/office/drawing/2014/main" id="{5C8DF823-357F-4B19-982C-7D4B587FEFEC}"/>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8" name="Espace réservé du pied de page 4">
            <a:extLst>
              <a:ext uri="{FF2B5EF4-FFF2-40B4-BE49-F238E27FC236}">
                <a16:creationId xmlns:a16="http://schemas.microsoft.com/office/drawing/2014/main" id="{026DFD94-C770-4651-8D6B-89E3B074D84F}"/>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
        <p:nvSpPr>
          <p:cNvPr id="6" name="Titre 5">
            <a:extLst>
              <a:ext uri="{FF2B5EF4-FFF2-40B4-BE49-F238E27FC236}">
                <a16:creationId xmlns:a16="http://schemas.microsoft.com/office/drawing/2014/main" id="{3A1C638F-4B09-44DB-970B-113C5773B9D7}"/>
              </a:ext>
            </a:extLst>
          </p:cNvPr>
          <p:cNvSpPr>
            <a:spLocks noGrp="1"/>
          </p:cNvSpPr>
          <p:nvPr>
            <p:ph type="title"/>
          </p:nvPr>
        </p:nvSpPr>
        <p:spPr>
          <a:xfrm>
            <a:off x="1371600" y="44624"/>
            <a:ext cx="9601200" cy="1485900"/>
          </a:xfrm>
        </p:spPr>
        <p:txBody>
          <a:bodyPr>
            <a:normAutofit fontScale="90000"/>
          </a:bodyPr>
          <a:lstStyle/>
          <a:p>
            <a:r>
              <a:rPr lang="fr-FR" sz="4000" dirty="0" err="1"/>
              <a:t>Inoreader</a:t>
            </a:r>
            <a:br>
              <a:rPr lang="fr-FR" dirty="0"/>
            </a:br>
            <a:r>
              <a:rPr lang="fr-FR" b="0" dirty="0"/>
              <a:t>Les « Règles » (Pro)</a:t>
            </a:r>
            <a:br>
              <a:rPr lang="fr-FR" b="0" dirty="0"/>
            </a:br>
            <a:r>
              <a:rPr lang="fr-FR" b="0" i="1" dirty="0"/>
              <a:t>Gestion des règles</a:t>
            </a:r>
            <a:endParaRPr lang="fr-FR" dirty="0"/>
          </a:p>
        </p:txBody>
      </p:sp>
    </p:spTree>
    <p:extLst>
      <p:ext uri="{BB962C8B-B14F-4D97-AF65-F5344CB8AC3E}">
        <p14:creationId xmlns:p14="http://schemas.microsoft.com/office/powerpoint/2010/main" val="38220988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7FA3983-10D7-483A-AE19-E84F764CD702}"/>
              </a:ext>
            </a:extLst>
          </p:cNvPr>
          <p:cNvSpPr>
            <a:spLocks noGrp="1"/>
          </p:cNvSpPr>
          <p:nvPr>
            <p:ph type="title"/>
          </p:nvPr>
        </p:nvSpPr>
        <p:spPr/>
        <p:txBody>
          <a:bodyPr>
            <a:normAutofit fontScale="90000"/>
          </a:bodyPr>
          <a:lstStyle/>
          <a:p>
            <a:r>
              <a:rPr lang="fr-FR" sz="4000" dirty="0" err="1"/>
              <a:t>Inoreader</a:t>
            </a:r>
            <a:br>
              <a:rPr lang="fr-FR" dirty="0"/>
            </a:br>
            <a:r>
              <a:rPr lang="fr-FR" b="0" dirty="0"/>
              <a:t>Suivre une newsletter dans </a:t>
            </a:r>
            <a:r>
              <a:rPr lang="fr-FR" b="0" dirty="0" err="1"/>
              <a:t>Inoreader</a:t>
            </a:r>
            <a:r>
              <a:rPr lang="fr-FR" b="0" dirty="0"/>
              <a:t> (conversion</a:t>
            </a:r>
            <a:br>
              <a:rPr lang="fr-FR" b="0" dirty="0"/>
            </a:br>
            <a:r>
              <a:rPr lang="fr-FR" b="0" dirty="0"/>
              <a:t>en flux RSS – versions « Pro »)</a:t>
            </a:r>
          </a:p>
        </p:txBody>
      </p:sp>
      <p:sp>
        <p:nvSpPr>
          <p:cNvPr id="3" name="Espace réservé de la date 2">
            <a:extLst>
              <a:ext uri="{FF2B5EF4-FFF2-40B4-BE49-F238E27FC236}">
                <a16:creationId xmlns:a16="http://schemas.microsoft.com/office/drawing/2014/main" id="{4A863A4C-D0A3-4D1C-B79E-9B6BCC79B30B}"/>
              </a:ext>
            </a:extLst>
          </p:cNvPr>
          <p:cNvSpPr>
            <a:spLocks noGrp="1"/>
          </p:cNvSpPr>
          <p:nvPr>
            <p:ph type="dt" sz="half" idx="10"/>
          </p:nvPr>
        </p:nvSpPr>
        <p:spPr/>
        <p:txBody>
          <a:bodyPr/>
          <a:lstStyle/>
          <a:p>
            <a:pPr>
              <a:defRPr/>
            </a:pPr>
            <a:fld id="{45E37F29-5034-4E94-8ADB-91607F148DFE}" type="datetime1">
              <a:rPr lang="fr-FR" smtClean="0"/>
              <a:t>06/06/2020</a:t>
            </a:fld>
            <a:endParaRPr lang="fr-FR"/>
          </a:p>
        </p:txBody>
      </p:sp>
      <p:sp>
        <p:nvSpPr>
          <p:cNvPr id="4" name="Espace réservé du pied de page 3">
            <a:extLst>
              <a:ext uri="{FF2B5EF4-FFF2-40B4-BE49-F238E27FC236}">
                <a16:creationId xmlns:a16="http://schemas.microsoft.com/office/drawing/2014/main" id="{08FD06AD-BC06-4A78-A8F3-0DF2E7AC13E9}"/>
              </a:ext>
            </a:extLst>
          </p:cNvPr>
          <p:cNvSpPr>
            <a:spLocks noGrp="1"/>
          </p:cNvSpPr>
          <p:nvPr>
            <p:ph type="ftr" sz="quarter" idx="11"/>
          </p:nvPr>
        </p:nvSpPr>
        <p:spPr/>
        <p:txBody>
          <a:bodyPr/>
          <a:lstStyle/>
          <a:p>
            <a:pPr>
              <a:defRPr/>
            </a:pPr>
            <a:r>
              <a:rPr lang="fr-FR"/>
              <a:t>Utiliser les flux RSS pour sa veille | Pourquoi ? Comment ?</a:t>
            </a:r>
          </a:p>
        </p:txBody>
      </p:sp>
      <p:sp>
        <p:nvSpPr>
          <p:cNvPr id="5" name="Espace réservé du numéro de diapositive 4">
            <a:extLst>
              <a:ext uri="{FF2B5EF4-FFF2-40B4-BE49-F238E27FC236}">
                <a16:creationId xmlns:a16="http://schemas.microsoft.com/office/drawing/2014/main" id="{28524B99-B513-4AB4-A92C-FF7F82731B3D}"/>
              </a:ext>
            </a:extLst>
          </p:cNvPr>
          <p:cNvSpPr>
            <a:spLocks noGrp="1"/>
          </p:cNvSpPr>
          <p:nvPr>
            <p:ph type="sldNum" sz="quarter" idx="12"/>
          </p:nvPr>
        </p:nvSpPr>
        <p:spPr/>
        <p:txBody>
          <a:bodyPr/>
          <a:lstStyle/>
          <a:p>
            <a:pPr>
              <a:defRPr/>
            </a:pPr>
            <a:fld id="{72D51A10-A049-41C0-A379-DBC6148E6A74}" type="slidenum">
              <a:rPr lang="fr-FR" smtClean="0"/>
              <a:pPr>
                <a:defRPr/>
              </a:pPr>
              <a:t>111</a:t>
            </a:fld>
            <a:endParaRPr lang="fr-FR"/>
          </a:p>
        </p:txBody>
      </p:sp>
      <p:pic>
        <p:nvPicPr>
          <p:cNvPr id="8" name="Image 7">
            <a:extLst>
              <a:ext uri="{FF2B5EF4-FFF2-40B4-BE49-F238E27FC236}">
                <a16:creationId xmlns:a16="http://schemas.microsoft.com/office/drawing/2014/main" id="{1FD30E44-557E-45A5-94C2-93E1ED907865}"/>
              </a:ext>
            </a:extLst>
          </p:cNvPr>
          <p:cNvPicPr>
            <a:picLocks noChangeAspect="1"/>
          </p:cNvPicPr>
          <p:nvPr/>
        </p:nvPicPr>
        <p:blipFill>
          <a:blip r:embed="rId2"/>
          <a:stretch>
            <a:fillRect/>
          </a:stretch>
        </p:blipFill>
        <p:spPr>
          <a:xfrm>
            <a:off x="1487488" y="1590905"/>
            <a:ext cx="5980952" cy="1838095"/>
          </a:xfrm>
          <a:prstGeom prst="rect">
            <a:avLst/>
          </a:prstGeom>
        </p:spPr>
      </p:pic>
      <p:pic>
        <p:nvPicPr>
          <p:cNvPr id="13" name="Image 12">
            <a:extLst>
              <a:ext uri="{FF2B5EF4-FFF2-40B4-BE49-F238E27FC236}">
                <a16:creationId xmlns:a16="http://schemas.microsoft.com/office/drawing/2014/main" id="{8AEB4A06-AA3F-4970-B31A-8AF085C8A80A}"/>
              </a:ext>
            </a:extLst>
          </p:cNvPr>
          <p:cNvPicPr>
            <a:picLocks noChangeAspect="1"/>
          </p:cNvPicPr>
          <p:nvPr/>
        </p:nvPicPr>
        <p:blipFill>
          <a:blip r:embed="rId3"/>
          <a:stretch>
            <a:fillRect/>
          </a:stretch>
        </p:blipFill>
        <p:spPr>
          <a:xfrm>
            <a:off x="367196" y="3705166"/>
            <a:ext cx="7101244" cy="2298703"/>
          </a:xfrm>
          <a:prstGeom prst="rect">
            <a:avLst/>
          </a:prstGeom>
        </p:spPr>
      </p:pic>
      <p:pic>
        <p:nvPicPr>
          <p:cNvPr id="14" name="Image 13">
            <a:extLst>
              <a:ext uri="{FF2B5EF4-FFF2-40B4-BE49-F238E27FC236}">
                <a16:creationId xmlns:a16="http://schemas.microsoft.com/office/drawing/2014/main" id="{2B1B4EF1-E6D2-4BB1-8D8C-C6E851DF344C}"/>
              </a:ext>
            </a:extLst>
          </p:cNvPr>
          <p:cNvPicPr>
            <a:picLocks noChangeAspect="1"/>
          </p:cNvPicPr>
          <p:nvPr/>
        </p:nvPicPr>
        <p:blipFill>
          <a:blip r:embed="rId4"/>
          <a:stretch>
            <a:fillRect/>
          </a:stretch>
        </p:blipFill>
        <p:spPr>
          <a:xfrm>
            <a:off x="7824192" y="1980041"/>
            <a:ext cx="3638095" cy="3076190"/>
          </a:xfrm>
          <a:prstGeom prst="rect">
            <a:avLst/>
          </a:prstGeom>
        </p:spPr>
      </p:pic>
    </p:spTree>
    <p:extLst>
      <p:ext uri="{BB962C8B-B14F-4D97-AF65-F5344CB8AC3E}">
        <p14:creationId xmlns:p14="http://schemas.microsoft.com/office/powerpoint/2010/main" val="31782110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7FA3983-10D7-483A-AE19-E84F764CD702}"/>
              </a:ext>
            </a:extLst>
          </p:cNvPr>
          <p:cNvSpPr>
            <a:spLocks noGrp="1"/>
          </p:cNvSpPr>
          <p:nvPr>
            <p:ph type="title"/>
          </p:nvPr>
        </p:nvSpPr>
        <p:spPr/>
        <p:txBody>
          <a:bodyPr>
            <a:normAutofit/>
          </a:bodyPr>
          <a:lstStyle/>
          <a:p>
            <a:r>
              <a:rPr lang="fr-FR" sz="4000" dirty="0" err="1"/>
              <a:t>Inoreader</a:t>
            </a:r>
            <a:br>
              <a:rPr lang="fr-FR" dirty="0"/>
            </a:br>
            <a:r>
              <a:rPr lang="fr-FR" b="0" dirty="0"/>
              <a:t>Suivre une newsletter dans </a:t>
            </a:r>
            <a:r>
              <a:rPr lang="fr-FR" b="0" dirty="0" err="1"/>
              <a:t>Inoreader</a:t>
            </a:r>
            <a:r>
              <a:rPr lang="fr-FR" b="0" dirty="0"/>
              <a:t> (2)</a:t>
            </a:r>
          </a:p>
        </p:txBody>
      </p:sp>
      <p:sp>
        <p:nvSpPr>
          <p:cNvPr id="3" name="Espace réservé de la date 2">
            <a:extLst>
              <a:ext uri="{FF2B5EF4-FFF2-40B4-BE49-F238E27FC236}">
                <a16:creationId xmlns:a16="http://schemas.microsoft.com/office/drawing/2014/main" id="{4A863A4C-D0A3-4D1C-B79E-9B6BCC79B30B}"/>
              </a:ext>
            </a:extLst>
          </p:cNvPr>
          <p:cNvSpPr>
            <a:spLocks noGrp="1"/>
          </p:cNvSpPr>
          <p:nvPr>
            <p:ph type="dt" sz="half" idx="10"/>
          </p:nvPr>
        </p:nvSpPr>
        <p:spPr/>
        <p:txBody>
          <a:bodyPr/>
          <a:lstStyle/>
          <a:p>
            <a:pPr>
              <a:defRPr/>
            </a:pPr>
            <a:fld id="{45E37F29-5034-4E94-8ADB-91607F148DFE}" type="datetime1">
              <a:rPr lang="fr-FR" smtClean="0"/>
              <a:t>06/06/2020</a:t>
            </a:fld>
            <a:endParaRPr lang="fr-FR"/>
          </a:p>
        </p:txBody>
      </p:sp>
      <p:sp>
        <p:nvSpPr>
          <p:cNvPr id="4" name="Espace réservé du pied de page 3">
            <a:extLst>
              <a:ext uri="{FF2B5EF4-FFF2-40B4-BE49-F238E27FC236}">
                <a16:creationId xmlns:a16="http://schemas.microsoft.com/office/drawing/2014/main" id="{08FD06AD-BC06-4A78-A8F3-0DF2E7AC13E9}"/>
              </a:ext>
            </a:extLst>
          </p:cNvPr>
          <p:cNvSpPr>
            <a:spLocks noGrp="1"/>
          </p:cNvSpPr>
          <p:nvPr>
            <p:ph type="ftr" sz="quarter" idx="11"/>
          </p:nvPr>
        </p:nvSpPr>
        <p:spPr/>
        <p:txBody>
          <a:bodyPr/>
          <a:lstStyle/>
          <a:p>
            <a:pPr>
              <a:defRPr/>
            </a:pPr>
            <a:r>
              <a:rPr lang="fr-FR"/>
              <a:t>Utiliser les flux RSS pour sa veille | Pourquoi ? Comment ?</a:t>
            </a:r>
          </a:p>
        </p:txBody>
      </p:sp>
      <p:sp>
        <p:nvSpPr>
          <p:cNvPr id="5" name="Espace réservé du numéro de diapositive 4">
            <a:extLst>
              <a:ext uri="{FF2B5EF4-FFF2-40B4-BE49-F238E27FC236}">
                <a16:creationId xmlns:a16="http://schemas.microsoft.com/office/drawing/2014/main" id="{28524B99-B513-4AB4-A92C-FF7F82731B3D}"/>
              </a:ext>
            </a:extLst>
          </p:cNvPr>
          <p:cNvSpPr>
            <a:spLocks noGrp="1"/>
          </p:cNvSpPr>
          <p:nvPr>
            <p:ph type="sldNum" sz="quarter" idx="12"/>
          </p:nvPr>
        </p:nvSpPr>
        <p:spPr/>
        <p:txBody>
          <a:bodyPr/>
          <a:lstStyle/>
          <a:p>
            <a:pPr>
              <a:defRPr/>
            </a:pPr>
            <a:fld id="{72D51A10-A049-41C0-A379-DBC6148E6A74}" type="slidenum">
              <a:rPr lang="fr-FR" smtClean="0"/>
              <a:pPr>
                <a:defRPr/>
              </a:pPr>
              <a:t>112</a:t>
            </a:fld>
            <a:endParaRPr lang="fr-FR"/>
          </a:p>
        </p:txBody>
      </p:sp>
      <p:pic>
        <p:nvPicPr>
          <p:cNvPr id="12" name="Image 11">
            <a:extLst>
              <a:ext uri="{FF2B5EF4-FFF2-40B4-BE49-F238E27FC236}">
                <a16:creationId xmlns:a16="http://schemas.microsoft.com/office/drawing/2014/main" id="{55475D5C-4F47-469A-8EE9-C7BF2714CB51}"/>
              </a:ext>
            </a:extLst>
          </p:cNvPr>
          <p:cNvPicPr>
            <a:picLocks noChangeAspect="1"/>
          </p:cNvPicPr>
          <p:nvPr/>
        </p:nvPicPr>
        <p:blipFill>
          <a:blip r:embed="rId2"/>
          <a:stretch>
            <a:fillRect/>
          </a:stretch>
        </p:blipFill>
        <p:spPr>
          <a:xfrm>
            <a:off x="237517" y="1268760"/>
            <a:ext cx="2838095" cy="952381"/>
          </a:xfrm>
          <a:prstGeom prst="rect">
            <a:avLst/>
          </a:prstGeom>
        </p:spPr>
      </p:pic>
      <p:pic>
        <p:nvPicPr>
          <p:cNvPr id="2" name="Image 1">
            <a:extLst>
              <a:ext uri="{FF2B5EF4-FFF2-40B4-BE49-F238E27FC236}">
                <a16:creationId xmlns:a16="http://schemas.microsoft.com/office/drawing/2014/main" id="{BC1890D0-6B19-4AEB-9002-DC453FF6CDBC}"/>
              </a:ext>
            </a:extLst>
          </p:cNvPr>
          <p:cNvPicPr>
            <a:picLocks noChangeAspect="1"/>
          </p:cNvPicPr>
          <p:nvPr/>
        </p:nvPicPr>
        <p:blipFill>
          <a:blip r:embed="rId3"/>
          <a:stretch>
            <a:fillRect/>
          </a:stretch>
        </p:blipFill>
        <p:spPr>
          <a:xfrm>
            <a:off x="230958" y="2729930"/>
            <a:ext cx="5144962" cy="3677952"/>
          </a:xfrm>
          <a:prstGeom prst="rect">
            <a:avLst/>
          </a:prstGeom>
        </p:spPr>
      </p:pic>
      <p:pic>
        <p:nvPicPr>
          <p:cNvPr id="7" name="Image 6">
            <a:extLst>
              <a:ext uri="{FF2B5EF4-FFF2-40B4-BE49-F238E27FC236}">
                <a16:creationId xmlns:a16="http://schemas.microsoft.com/office/drawing/2014/main" id="{3B5D6F94-6FFD-42B5-AC9A-A3B7663A0AC6}"/>
              </a:ext>
            </a:extLst>
          </p:cNvPr>
          <p:cNvPicPr>
            <a:picLocks noChangeAspect="1"/>
          </p:cNvPicPr>
          <p:nvPr/>
        </p:nvPicPr>
        <p:blipFill>
          <a:blip r:embed="rId4"/>
          <a:stretch>
            <a:fillRect/>
          </a:stretch>
        </p:blipFill>
        <p:spPr>
          <a:xfrm>
            <a:off x="3215680" y="1112309"/>
            <a:ext cx="5396491" cy="1617621"/>
          </a:xfrm>
          <a:prstGeom prst="rect">
            <a:avLst/>
          </a:prstGeom>
        </p:spPr>
      </p:pic>
      <p:pic>
        <p:nvPicPr>
          <p:cNvPr id="13" name="Image 12">
            <a:extLst>
              <a:ext uri="{FF2B5EF4-FFF2-40B4-BE49-F238E27FC236}">
                <a16:creationId xmlns:a16="http://schemas.microsoft.com/office/drawing/2014/main" id="{D7685F2E-35D7-44BA-B812-2A61F9028AF2}"/>
              </a:ext>
            </a:extLst>
          </p:cNvPr>
          <p:cNvPicPr>
            <a:picLocks noChangeAspect="1"/>
          </p:cNvPicPr>
          <p:nvPr/>
        </p:nvPicPr>
        <p:blipFill>
          <a:blip r:embed="rId5"/>
          <a:stretch>
            <a:fillRect/>
          </a:stretch>
        </p:blipFill>
        <p:spPr>
          <a:xfrm>
            <a:off x="9002361" y="111656"/>
            <a:ext cx="2066667" cy="542857"/>
          </a:xfrm>
          <a:prstGeom prst="rect">
            <a:avLst/>
          </a:prstGeom>
        </p:spPr>
      </p:pic>
      <p:pic>
        <p:nvPicPr>
          <p:cNvPr id="17" name="Image 16">
            <a:extLst>
              <a:ext uri="{FF2B5EF4-FFF2-40B4-BE49-F238E27FC236}">
                <a16:creationId xmlns:a16="http://schemas.microsoft.com/office/drawing/2014/main" id="{414C3F2A-056B-40F8-B5A4-E3471D45595D}"/>
              </a:ext>
            </a:extLst>
          </p:cNvPr>
          <p:cNvPicPr>
            <a:picLocks noChangeAspect="1"/>
          </p:cNvPicPr>
          <p:nvPr/>
        </p:nvPicPr>
        <p:blipFill>
          <a:blip r:embed="rId6"/>
          <a:stretch>
            <a:fillRect/>
          </a:stretch>
        </p:blipFill>
        <p:spPr>
          <a:xfrm>
            <a:off x="5385549" y="2869216"/>
            <a:ext cx="5181984" cy="3368014"/>
          </a:xfrm>
          <a:prstGeom prst="rect">
            <a:avLst/>
          </a:prstGeom>
        </p:spPr>
      </p:pic>
      <p:pic>
        <p:nvPicPr>
          <p:cNvPr id="18" name="Image 17">
            <a:extLst>
              <a:ext uri="{FF2B5EF4-FFF2-40B4-BE49-F238E27FC236}">
                <a16:creationId xmlns:a16="http://schemas.microsoft.com/office/drawing/2014/main" id="{E3B2FC6B-B686-4E95-948A-12FC03B2D43D}"/>
              </a:ext>
            </a:extLst>
          </p:cNvPr>
          <p:cNvPicPr>
            <a:picLocks noChangeAspect="1"/>
          </p:cNvPicPr>
          <p:nvPr/>
        </p:nvPicPr>
        <p:blipFill>
          <a:blip r:embed="rId7"/>
          <a:stretch>
            <a:fillRect/>
          </a:stretch>
        </p:blipFill>
        <p:spPr>
          <a:xfrm>
            <a:off x="9174394" y="778679"/>
            <a:ext cx="3003222" cy="2175957"/>
          </a:xfrm>
          <a:prstGeom prst="rect">
            <a:avLst/>
          </a:prstGeom>
        </p:spPr>
      </p:pic>
      <p:pic>
        <p:nvPicPr>
          <p:cNvPr id="19" name="Image 18">
            <a:extLst>
              <a:ext uri="{FF2B5EF4-FFF2-40B4-BE49-F238E27FC236}">
                <a16:creationId xmlns:a16="http://schemas.microsoft.com/office/drawing/2014/main" id="{7B8DCAB0-DA15-41D3-8EFA-3AECE3CB00AC}"/>
              </a:ext>
            </a:extLst>
          </p:cNvPr>
          <p:cNvPicPr>
            <a:picLocks noChangeAspect="1"/>
          </p:cNvPicPr>
          <p:nvPr/>
        </p:nvPicPr>
        <p:blipFill>
          <a:blip r:embed="rId8"/>
          <a:stretch>
            <a:fillRect/>
          </a:stretch>
        </p:blipFill>
        <p:spPr>
          <a:xfrm>
            <a:off x="8328248" y="4901074"/>
            <a:ext cx="3849368" cy="1596579"/>
          </a:xfrm>
          <a:prstGeom prst="rect">
            <a:avLst/>
          </a:prstGeom>
        </p:spPr>
      </p:pic>
    </p:spTree>
    <p:extLst>
      <p:ext uri="{BB962C8B-B14F-4D97-AF65-F5344CB8AC3E}">
        <p14:creationId xmlns:p14="http://schemas.microsoft.com/office/powerpoint/2010/main" val="23820624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232BEE-416A-4FDF-A908-B2EC86065002}"/>
              </a:ext>
            </a:extLst>
          </p:cNvPr>
          <p:cNvSpPr>
            <a:spLocks noGrp="1"/>
          </p:cNvSpPr>
          <p:nvPr>
            <p:ph type="title"/>
          </p:nvPr>
        </p:nvSpPr>
        <p:spPr/>
        <p:txBody>
          <a:bodyPr/>
          <a:lstStyle/>
          <a:p>
            <a:r>
              <a:rPr lang="fr-FR" dirty="0" err="1"/>
              <a:t>Inoreader</a:t>
            </a:r>
            <a:br>
              <a:rPr lang="fr-FR" dirty="0"/>
            </a:br>
            <a:r>
              <a:rPr lang="fr-FR" b="0" dirty="0"/>
              <a:t>Digest d’Emails (versions « Pro »)</a:t>
            </a:r>
          </a:p>
        </p:txBody>
      </p:sp>
      <p:sp>
        <p:nvSpPr>
          <p:cNvPr id="4" name="Espace réservé de la date 3">
            <a:extLst>
              <a:ext uri="{FF2B5EF4-FFF2-40B4-BE49-F238E27FC236}">
                <a16:creationId xmlns:a16="http://schemas.microsoft.com/office/drawing/2014/main" id="{16D98D46-83C6-4BFE-815C-5C081A2EF620}"/>
              </a:ext>
            </a:extLst>
          </p:cNvPr>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Espace réservé du pied de page 4">
            <a:extLst>
              <a:ext uri="{FF2B5EF4-FFF2-40B4-BE49-F238E27FC236}">
                <a16:creationId xmlns:a16="http://schemas.microsoft.com/office/drawing/2014/main" id="{6758BAF3-2D05-40BC-A511-738AEC4104B0}"/>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F2808C7E-7824-43CB-90E6-0BED6F9EFC13}"/>
              </a:ext>
            </a:extLst>
          </p:cNvPr>
          <p:cNvSpPr>
            <a:spLocks noGrp="1"/>
          </p:cNvSpPr>
          <p:nvPr>
            <p:ph type="sldNum" sz="quarter" idx="12"/>
          </p:nvPr>
        </p:nvSpPr>
        <p:spPr/>
        <p:txBody>
          <a:bodyPr/>
          <a:lstStyle/>
          <a:p>
            <a:pPr>
              <a:defRPr/>
            </a:pPr>
            <a:fld id="{47290604-2400-4F2E-BFF6-A27E21378C03}" type="slidenum">
              <a:rPr lang="fr-FR" smtClean="0"/>
              <a:pPr>
                <a:defRPr/>
              </a:pPr>
              <a:t>113</a:t>
            </a:fld>
            <a:endParaRPr lang="fr-FR"/>
          </a:p>
        </p:txBody>
      </p:sp>
      <p:pic>
        <p:nvPicPr>
          <p:cNvPr id="7" name="Image 6">
            <a:extLst>
              <a:ext uri="{FF2B5EF4-FFF2-40B4-BE49-F238E27FC236}">
                <a16:creationId xmlns:a16="http://schemas.microsoft.com/office/drawing/2014/main" id="{913291EF-607B-4109-98FF-56989028A962}"/>
              </a:ext>
            </a:extLst>
          </p:cNvPr>
          <p:cNvPicPr>
            <a:picLocks noChangeAspect="1"/>
          </p:cNvPicPr>
          <p:nvPr/>
        </p:nvPicPr>
        <p:blipFill>
          <a:blip r:embed="rId3"/>
          <a:stretch>
            <a:fillRect/>
          </a:stretch>
        </p:blipFill>
        <p:spPr>
          <a:xfrm>
            <a:off x="231821" y="1120850"/>
            <a:ext cx="5688632" cy="3155499"/>
          </a:xfrm>
          <a:prstGeom prst="rect">
            <a:avLst/>
          </a:prstGeom>
        </p:spPr>
      </p:pic>
      <p:pic>
        <p:nvPicPr>
          <p:cNvPr id="8" name="Image 7">
            <a:extLst>
              <a:ext uri="{FF2B5EF4-FFF2-40B4-BE49-F238E27FC236}">
                <a16:creationId xmlns:a16="http://schemas.microsoft.com/office/drawing/2014/main" id="{C33BC3D1-B0FA-4CFA-940C-02CD478B7B65}"/>
              </a:ext>
            </a:extLst>
          </p:cNvPr>
          <p:cNvPicPr>
            <a:picLocks noChangeAspect="1"/>
          </p:cNvPicPr>
          <p:nvPr/>
        </p:nvPicPr>
        <p:blipFill>
          <a:blip r:embed="rId4"/>
          <a:stretch>
            <a:fillRect/>
          </a:stretch>
        </p:blipFill>
        <p:spPr>
          <a:xfrm>
            <a:off x="7610722" y="332656"/>
            <a:ext cx="4581277" cy="2257632"/>
          </a:xfrm>
          <a:prstGeom prst="rect">
            <a:avLst/>
          </a:prstGeom>
        </p:spPr>
      </p:pic>
      <p:pic>
        <p:nvPicPr>
          <p:cNvPr id="9" name="Image 8">
            <a:extLst>
              <a:ext uri="{FF2B5EF4-FFF2-40B4-BE49-F238E27FC236}">
                <a16:creationId xmlns:a16="http://schemas.microsoft.com/office/drawing/2014/main" id="{D83D4A57-CD43-46F4-84C7-986387952855}"/>
              </a:ext>
            </a:extLst>
          </p:cNvPr>
          <p:cNvPicPr>
            <a:picLocks noChangeAspect="1"/>
          </p:cNvPicPr>
          <p:nvPr/>
        </p:nvPicPr>
        <p:blipFill>
          <a:blip r:embed="rId5"/>
          <a:stretch>
            <a:fillRect/>
          </a:stretch>
        </p:blipFill>
        <p:spPr>
          <a:xfrm>
            <a:off x="4184812" y="2040654"/>
            <a:ext cx="5165409" cy="3696496"/>
          </a:xfrm>
          <a:prstGeom prst="rect">
            <a:avLst/>
          </a:prstGeom>
        </p:spPr>
      </p:pic>
      <p:pic>
        <p:nvPicPr>
          <p:cNvPr id="10" name="Image 9">
            <a:extLst>
              <a:ext uri="{FF2B5EF4-FFF2-40B4-BE49-F238E27FC236}">
                <a16:creationId xmlns:a16="http://schemas.microsoft.com/office/drawing/2014/main" id="{56122741-BEAC-44F8-A8D1-9D4C59AFA6A8}"/>
              </a:ext>
            </a:extLst>
          </p:cNvPr>
          <p:cNvPicPr>
            <a:picLocks noChangeAspect="1"/>
          </p:cNvPicPr>
          <p:nvPr/>
        </p:nvPicPr>
        <p:blipFill>
          <a:blip r:embed="rId6"/>
          <a:stretch>
            <a:fillRect/>
          </a:stretch>
        </p:blipFill>
        <p:spPr>
          <a:xfrm>
            <a:off x="669126" y="4447813"/>
            <a:ext cx="2647619" cy="1809524"/>
          </a:xfrm>
          <a:prstGeom prst="rect">
            <a:avLst/>
          </a:prstGeom>
        </p:spPr>
      </p:pic>
      <p:sp>
        <p:nvSpPr>
          <p:cNvPr id="11" name="Rectangle 10">
            <a:extLst>
              <a:ext uri="{FF2B5EF4-FFF2-40B4-BE49-F238E27FC236}">
                <a16:creationId xmlns:a16="http://schemas.microsoft.com/office/drawing/2014/main" id="{6DDA40F9-B2A3-4090-A819-6E4DABE7FE68}"/>
              </a:ext>
            </a:extLst>
          </p:cNvPr>
          <p:cNvSpPr/>
          <p:nvPr/>
        </p:nvSpPr>
        <p:spPr>
          <a:xfrm>
            <a:off x="4295800" y="3861048"/>
            <a:ext cx="576064" cy="316474"/>
          </a:xfrm>
          <a:prstGeom prst="rect">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C9EECCC0-FCC1-4490-A1E4-44ECAF465B97}"/>
              </a:ext>
            </a:extLst>
          </p:cNvPr>
          <p:cNvCxnSpPr>
            <a:cxnSpLocks/>
          </p:cNvCxnSpPr>
          <p:nvPr/>
        </p:nvCxnSpPr>
        <p:spPr>
          <a:xfrm flipV="1">
            <a:off x="3076137" y="4079033"/>
            <a:ext cx="1219663" cy="707446"/>
          </a:xfrm>
          <a:prstGeom prst="straightConnector1">
            <a:avLst/>
          </a:prstGeom>
          <a:ln w="38100">
            <a:solidFill>
              <a:srgbClr val="EB8F22"/>
            </a:solidFill>
            <a:headEnd type="triangle" w="lg" len="sm"/>
            <a:tailEnd type="non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44558065-E753-4E5E-AC3A-08D21D532631}"/>
              </a:ext>
            </a:extLst>
          </p:cNvPr>
          <p:cNvPicPr>
            <a:picLocks noChangeAspect="1"/>
          </p:cNvPicPr>
          <p:nvPr/>
        </p:nvPicPr>
        <p:blipFill>
          <a:blip r:embed="rId7"/>
          <a:stretch>
            <a:fillRect/>
          </a:stretch>
        </p:blipFill>
        <p:spPr>
          <a:xfrm>
            <a:off x="3533769" y="5205611"/>
            <a:ext cx="2676190" cy="1161905"/>
          </a:xfrm>
          <a:prstGeom prst="rect">
            <a:avLst/>
          </a:prstGeom>
        </p:spPr>
      </p:pic>
      <p:sp>
        <p:nvSpPr>
          <p:cNvPr id="18" name="Rectangle 17">
            <a:extLst>
              <a:ext uri="{FF2B5EF4-FFF2-40B4-BE49-F238E27FC236}">
                <a16:creationId xmlns:a16="http://schemas.microsoft.com/office/drawing/2014/main" id="{15C72A71-2C8D-406F-B33F-F4B3D9BE0024}"/>
              </a:ext>
            </a:extLst>
          </p:cNvPr>
          <p:cNvSpPr/>
          <p:nvPr/>
        </p:nvSpPr>
        <p:spPr>
          <a:xfrm>
            <a:off x="4367808" y="4373570"/>
            <a:ext cx="738446" cy="314081"/>
          </a:xfrm>
          <a:prstGeom prst="rect">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5F6B08F4-BF87-4EE7-986A-13ABC860C3B8}"/>
              </a:ext>
            </a:extLst>
          </p:cNvPr>
          <p:cNvCxnSpPr>
            <a:cxnSpLocks/>
          </p:cNvCxnSpPr>
          <p:nvPr/>
        </p:nvCxnSpPr>
        <p:spPr>
          <a:xfrm flipV="1">
            <a:off x="3863752" y="4489375"/>
            <a:ext cx="561668" cy="617408"/>
          </a:xfrm>
          <a:prstGeom prst="straightConnector1">
            <a:avLst/>
          </a:prstGeom>
          <a:ln w="38100">
            <a:solidFill>
              <a:srgbClr val="EB8F22"/>
            </a:solidFill>
            <a:headEnd type="triangle" w="lg" len="sm"/>
            <a:tailEnd type="none"/>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030ACE9A-43E5-433B-98EF-7F669EC4BF84}"/>
              </a:ext>
            </a:extLst>
          </p:cNvPr>
          <p:cNvPicPr>
            <a:picLocks noChangeAspect="1"/>
          </p:cNvPicPr>
          <p:nvPr/>
        </p:nvPicPr>
        <p:blipFill>
          <a:blip r:embed="rId8"/>
          <a:stretch>
            <a:fillRect/>
          </a:stretch>
        </p:blipFill>
        <p:spPr>
          <a:xfrm>
            <a:off x="6508301" y="5786563"/>
            <a:ext cx="3502209" cy="704670"/>
          </a:xfrm>
          <a:prstGeom prst="rect">
            <a:avLst/>
          </a:prstGeom>
        </p:spPr>
      </p:pic>
      <p:cxnSp>
        <p:nvCxnSpPr>
          <p:cNvPr id="23" name="Connecteur droit avec flèche 22">
            <a:extLst>
              <a:ext uri="{FF2B5EF4-FFF2-40B4-BE49-F238E27FC236}">
                <a16:creationId xmlns:a16="http://schemas.microsoft.com/office/drawing/2014/main" id="{D741C5DD-02D1-46C1-A8D7-FFDA19E4F2E6}"/>
              </a:ext>
            </a:extLst>
          </p:cNvPr>
          <p:cNvCxnSpPr>
            <a:cxnSpLocks/>
          </p:cNvCxnSpPr>
          <p:nvPr/>
        </p:nvCxnSpPr>
        <p:spPr>
          <a:xfrm flipH="1">
            <a:off x="4536872" y="6257337"/>
            <a:ext cx="2230644" cy="6713"/>
          </a:xfrm>
          <a:prstGeom prst="straightConnector1">
            <a:avLst/>
          </a:prstGeom>
          <a:ln w="38100">
            <a:solidFill>
              <a:srgbClr val="EB8F22"/>
            </a:solidFill>
            <a:headEnd type="triangle" w="lg" len="sm"/>
            <a:tailEnd type="none"/>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5793A39F-3407-450C-A49A-60A682F170C6}"/>
              </a:ext>
            </a:extLst>
          </p:cNvPr>
          <p:cNvPicPr>
            <a:picLocks noChangeAspect="1"/>
          </p:cNvPicPr>
          <p:nvPr/>
        </p:nvPicPr>
        <p:blipFill>
          <a:blip r:embed="rId9"/>
          <a:stretch>
            <a:fillRect/>
          </a:stretch>
        </p:blipFill>
        <p:spPr>
          <a:xfrm>
            <a:off x="9472736" y="2293664"/>
            <a:ext cx="2676190" cy="3190476"/>
          </a:xfrm>
          <a:prstGeom prst="rect">
            <a:avLst/>
          </a:prstGeom>
        </p:spPr>
      </p:pic>
      <p:sp>
        <p:nvSpPr>
          <p:cNvPr id="27" name="Rectangle 26">
            <a:extLst>
              <a:ext uri="{FF2B5EF4-FFF2-40B4-BE49-F238E27FC236}">
                <a16:creationId xmlns:a16="http://schemas.microsoft.com/office/drawing/2014/main" id="{91600DC0-5D50-4A89-B181-E50678AA24F6}"/>
              </a:ext>
            </a:extLst>
          </p:cNvPr>
          <p:cNvSpPr/>
          <p:nvPr/>
        </p:nvSpPr>
        <p:spPr>
          <a:xfrm>
            <a:off x="6859014" y="4619297"/>
            <a:ext cx="2221924" cy="264542"/>
          </a:xfrm>
          <a:prstGeom prst="rect">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8E019AA9-D59A-4E33-B56C-48D270D159C0}"/>
              </a:ext>
            </a:extLst>
          </p:cNvPr>
          <p:cNvCxnSpPr>
            <a:cxnSpLocks/>
          </p:cNvCxnSpPr>
          <p:nvPr/>
        </p:nvCxnSpPr>
        <p:spPr>
          <a:xfrm flipH="1">
            <a:off x="8254528" y="4160362"/>
            <a:ext cx="1175135" cy="458935"/>
          </a:xfrm>
          <a:prstGeom prst="straightConnector1">
            <a:avLst/>
          </a:prstGeom>
          <a:ln w="38100">
            <a:solidFill>
              <a:srgbClr val="EB8F22"/>
            </a:solidFill>
            <a:headEnd type="triangle" w="lg"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6015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232BEE-416A-4FDF-A908-B2EC86065002}"/>
              </a:ext>
            </a:extLst>
          </p:cNvPr>
          <p:cNvSpPr>
            <a:spLocks noGrp="1"/>
          </p:cNvSpPr>
          <p:nvPr>
            <p:ph type="title"/>
          </p:nvPr>
        </p:nvSpPr>
        <p:spPr/>
        <p:txBody>
          <a:bodyPr/>
          <a:lstStyle/>
          <a:p>
            <a:r>
              <a:rPr lang="fr-FR" dirty="0" err="1"/>
              <a:t>Inoreader</a:t>
            </a:r>
            <a:br>
              <a:rPr lang="fr-FR" dirty="0"/>
            </a:br>
            <a:r>
              <a:rPr lang="fr-FR" b="0" dirty="0"/>
              <a:t>Digest d’Emails (2)</a:t>
            </a:r>
          </a:p>
        </p:txBody>
      </p:sp>
      <p:sp>
        <p:nvSpPr>
          <p:cNvPr id="4" name="Espace réservé de la date 3">
            <a:extLst>
              <a:ext uri="{FF2B5EF4-FFF2-40B4-BE49-F238E27FC236}">
                <a16:creationId xmlns:a16="http://schemas.microsoft.com/office/drawing/2014/main" id="{16D98D46-83C6-4BFE-815C-5C081A2EF620}"/>
              </a:ext>
            </a:extLst>
          </p:cNvPr>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Espace réservé du pied de page 4">
            <a:extLst>
              <a:ext uri="{FF2B5EF4-FFF2-40B4-BE49-F238E27FC236}">
                <a16:creationId xmlns:a16="http://schemas.microsoft.com/office/drawing/2014/main" id="{6758BAF3-2D05-40BC-A511-738AEC4104B0}"/>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F2808C7E-7824-43CB-90E6-0BED6F9EFC13}"/>
              </a:ext>
            </a:extLst>
          </p:cNvPr>
          <p:cNvSpPr>
            <a:spLocks noGrp="1"/>
          </p:cNvSpPr>
          <p:nvPr>
            <p:ph type="sldNum" sz="quarter" idx="12"/>
          </p:nvPr>
        </p:nvSpPr>
        <p:spPr/>
        <p:txBody>
          <a:bodyPr/>
          <a:lstStyle/>
          <a:p>
            <a:pPr>
              <a:defRPr/>
            </a:pPr>
            <a:fld id="{47290604-2400-4F2E-BFF6-A27E21378C03}" type="slidenum">
              <a:rPr lang="fr-FR" smtClean="0"/>
              <a:pPr>
                <a:defRPr/>
              </a:pPr>
              <a:t>114</a:t>
            </a:fld>
            <a:endParaRPr lang="fr-FR"/>
          </a:p>
        </p:txBody>
      </p:sp>
      <p:pic>
        <p:nvPicPr>
          <p:cNvPr id="14" name="Image 13">
            <a:extLst>
              <a:ext uri="{FF2B5EF4-FFF2-40B4-BE49-F238E27FC236}">
                <a16:creationId xmlns:a16="http://schemas.microsoft.com/office/drawing/2014/main" id="{6615C1C6-19F3-495D-89F8-553B4137FCF2}"/>
              </a:ext>
            </a:extLst>
          </p:cNvPr>
          <p:cNvPicPr>
            <a:picLocks noChangeAspect="1"/>
          </p:cNvPicPr>
          <p:nvPr/>
        </p:nvPicPr>
        <p:blipFill>
          <a:blip r:embed="rId3"/>
          <a:stretch>
            <a:fillRect/>
          </a:stretch>
        </p:blipFill>
        <p:spPr>
          <a:xfrm>
            <a:off x="1418092" y="1340768"/>
            <a:ext cx="9790476" cy="1857143"/>
          </a:xfrm>
          <a:prstGeom prst="rect">
            <a:avLst/>
          </a:prstGeom>
        </p:spPr>
      </p:pic>
      <p:pic>
        <p:nvPicPr>
          <p:cNvPr id="12" name="Image 11">
            <a:extLst>
              <a:ext uri="{FF2B5EF4-FFF2-40B4-BE49-F238E27FC236}">
                <a16:creationId xmlns:a16="http://schemas.microsoft.com/office/drawing/2014/main" id="{F0C3BC7E-A752-4577-A352-C309FE1B731B}"/>
              </a:ext>
            </a:extLst>
          </p:cNvPr>
          <p:cNvPicPr>
            <a:picLocks noChangeAspect="1"/>
          </p:cNvPicPr>
          <p:nvPr/>
        </p:nvPicPr>
        <p:blipFill>
          <a:blip r:embed="rId4"/>
          <a:stretch>
            <a:fillRect/>
          </a:stretch>
        </p:blipFill>
        <p:spPr>
          <a:xfrm>
            <a:off x="5015880" y="673213"/>
            <a:ext cx="5485714" cy="838095"/>
          </a:xfrm>
          <a:prstGeom prst="rect">
            <a:avLst/>
          </a:prstGeom>
        </p:spPr>
      </p:pic>
      <p:cxnSp>
        <p:nvCxnSpPr>
          <p:cNvPr id="16" name="Connecteur droit avec flèche 15">
            <a:extLst>
              <a:ext uri="{FF2B5EF4-FFF2-40B4-BE49-F238E27FC236}">
                <a16:creationId xmlns:a16="http://schemas.microsoft.com/office/drawing/2014/main" id="{215432BB-36EA-4AB4-921E-3143DBD73960}"/>
              </a:ext>
            </a:extLst>
          </p:cNvPr>
          <p:cNvCxnSpPr>
            <a:cxnSpLocks/>
          </p:cNvCxnSpPr>
          <p:nvPr/>
        </p:nvCxnSpPr>
        <p:spPr>
          <a:xfrm flipV="1">
            <a:off x="8904312" y="1628800"/>
            <a:ext cx="568424" cy="1042193"/>
          </a:xfrm>
          <a:prstGeom prst="straightConnector1">
            <a:avLst/>
          </a:prstGeom>
          <a:ln w="38100">
            <a:solidFill>
              <a:srgbClr val="EB8F22"/>
            </a:solidFill>
            <a:tailEnd type="triangle"/>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8C31BFC6-B07B-435E-9AF7-E95BEDAA0ED3}"/>
              </a:ext>
            </a:extLst>
          </p:cNvPr>
          <p:cNvPicPr>
            <a:picLocks noChangeAspect="1"/>
          </p:cNvPicPr>
          <p:nvPr/>
        </p:nvPicPr>
        <p:blipFill>
          <a:blip r:embed="rId5"/>
          <a:stretch>
            <a:fillRect/>
          </a:stretch>
        </p:blipFill>
        <p:spPr>
          <a:xfrm>
            <a:off x="259167" y="3034054"/>
            <a:ext cx="4644291" cy="2726923"/>
          </a:xfrm>
          <a:prstGeom prst="rect">
            <a:avLst/>
          </a:prstGeom>
        </p:spPr>
      </p:pic>
      <p:pic>
        <p:nvPicPr>
          <p:cNvPr id="30" name="Image 29">
            <a:extLst>
              <a:ext uri="{FF2B5EF4-FFF2-40B4-BE49-F238E27FC236}">
                <a16:creationId xmlns:a16="http://schemas.microsoft.com/office/drawing/2014/main" id="{F29B964B-EDAF-4753-AD24-D0E79D59C011}"/>
              </a:ext>
            </a:extLst>
          </p:cNvPr>
          <p:cNvPicPr>
            <a:picLocks noChangeAspect="1"/>
          </p:cNvPicPr>
          <p:nvPr/>
        </p:nvPicPr>
        <p:blipFill>
          <a:blip r:embed="rId6"/>
          <a:stretch>
            <a:fillRect/>
          </a:stretch>
        </p:blipFill>
        <p:spPr>
          <a:xfrm>
            <a:off x="5015880" y="3296187"/>
            <a:ext cx="4501879" cy="1371300"/>
          </a:xfrm>
          <a:prstGeom prst="rect">
            <a:avLst/>
          </a:prstGeom>
        </p:spPr>
      </p:pic>
      <p:pic>
        <p:nvPicPr>
          <p:cNvPr id="31" name="Image 30">
            <a:extLst>
              <a:ext uri="{FF2B5EF4-FFF2-40B4-BE49-F238E27FC236}">
                <a16:creationId xmlns:a16="http://schemas.microsoft.com/office/drawing/2014/main" id="{5CE1DA60-3AA0-4795-B7FB-D22D66B663F5}"/>
              </a:ext>
            </a:extLst>
          </p:cNvPr>
          <p:cNvPicPr>
            <a:picLocks noChangeAspect="1"/>
          </p:cNvPicPr>
          <p:nvPr/>
        </p:nvPicPr>
        <p:blipFill>
          <a:blip r:embed="rId7"/>
          <a:stretch>
            <a:fillRect/>
          </a:stretch>
        </p:blipFill>
        <p:spPr>
          <a:xfrm>
            <a:off x="9630181" y="3355183"/>
            <a:ext cx="2561820" cy="970881"/>
          </a:xfrm>
          <a:prstGeom prst="rect">
            <a:avLst/>
          </a:prstGeom>
        </p:spPr>
      </p:pic>
      <p:pic>
        <p:nvPicPr>
          <p:cNvPr id="32" name="Image 31">
            <a:extLst>
              <a:ext uri="{FF2B5EF4-FFF2-40B4-BE49-F238E27FC236}">
                <a16:creationId xmlns:a16="http://schemas.microsoft.com/office/drawing/2014/main" id="{CC223E4B-AF4A-460C-9FBF-66F66DBCD3EE}"/>
              </a:ext>
            </a:extLst>
          </p:cNvPr>
          <p:cNvPicPr>
            <a:picLocks noChangeAspect="1"/>
          </p:cNvPicPr>
          <p:nvPr/>
        </p:nvPicPr>
        <p:blipFill>
          <a:blip r:embed="rId8"/>
          <a:stretch>
            <a:fillRect/>
          </a:stretch>
        </p:blipFill>
        <p:spPr>
          <a:xfrm>
            <a:off x="828101" y="5463598"/>
            <a:ext cx="5504762" cy="847619"/>
          </a:xfrm>
          <a:prstGeom prst="rect">
            <a:avLst/>
          </a:prstGeom>
        </p:spPr>
      </p:pic>
      <p:pic>
        <p:nvPicPr>
          <p:cNvPr id="34" name="Image 33">
            <a:extLst>
              <a:ext uri="{FF2B5EF4-FFF2-40B4-BE49-F238E27FC236}">
                <a16:creationId xmlns:a16="http://schemas.microsoft.com/office/drawing/2014/main" id="{FC0D42E3-227E-4EE4-ABA7-0231F92BB102}"/>
              </a:ext>
            </a:extLst>
          </p:cNvPr>
          <p:cNvPicPr>
            <a:picLocks noChangeAspect="1"/>
          </p:cNvPicPr>
          <p:nvPr/>
        </p:nvPicPr>
        <p:blipFill>
          <a:blip r:embed="rId9"/>
          <a:stretch>
            <a:fillRect/>
          </a:stretch>
        </p:blipFill>
        <p:spPr>
          <a:xfrm>
            <a:off x="6405851" y="4837691"/>
            <a:ext cx="5744535" cy="1473526"/>
          </a:xfrm>
          <a:prstGeom prst="rect">
            <a:avLst/>
          </a:prstGeom>
        </p:spPr>
      </p:pic>
    </p:spTree>
    <p:extLst>
      <p:ext uri="{BB962C8B-B14F-4D97-AF65-F5344CB8AC3E}">
        <p14:creationId xmlns:p14="http://schemas.microsoft.com/office/powerpoint/2010/main" val="2300959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21CC6527-BCDE-4A99-A1C5-07FDE2BEFCE3}"/>
              </a:ext>
            </a:extLst>
          </p:cNvPr>
          <p:cNvSpPr>
            <a:spLocks noGrp="1"/>
          </p:cNvSpPr>
          <p:nvPr>
            <p:ph type="title"/>
          </p:nvPr>
        </p:nvSpPr>
        <p:spPr/>
        <p:txBody>
          <a:bodyPr>
            <a:normAutofit fontScale="90000"/>
          </a:bodyPr>
          <a:lstStyle/>
          <a:p>
            <a:r>
              <a:rPr lang="fr-FR" sz="4000" b="1" dirty="0"/>
              <a:t>Inoreader</a:t>
            </a:r>
            <a:br>
              <a:rPr lang="fr-FR" b="1" dirty="0"/>
            </a:br>
            <a:r>
              <a:rPr lang="fr-FR" b="0" dirty="0"/>
              <a:t>Applis et extensions pour une expérience utilisateurs plus conviviale</a:t>
            </a:r>
          </a:p>
        </p:txBody>
      </p:sp>
      <p:sp>
        <p:nvSpPr>
          <p:cNvPr id="6" name="Espace réservé du numéro de diapositive 5">
            <a:extLst>
              <a:ext uri="{FF2B5EF4-FFF2-40B4-BE49-F238E27FC236}">
                <a16:creationId xmlns:a16="http://schemas.microsoft.com/office/drawing/2014/main" id="{2AE8A906-33C4-4615-A987-43C7EABCEE83}"/>
              </a:ext>
            </a:extLst>
          </p:cNvPr>
          <p:cNvSpPr>
            <a:spLocks noGrp="1"/>
          </p:cNvSpPr>
          <p:nvPr>
            <p:ph type="sldNum" sz="quarter" idx="12"/>
          </p:nvPr>
        </p:nvSpPr>
        <p:spPr/>
        <p:txBody>
          <a:bodyPr/>
          <a:lstStyle/>
          <a:p>
            <a:pPr>
              <a:defRPr/>
            </a:pPr>
            <a:fld id="{72D51A10-A049-41C0-A379-DBC6148E6A74}" type="slidenum">
              <a:rPr lang="fr-FR" smtClean="0"/>
              <a:pPr>
                <a:defRPr/>
              </a:pPr>
              <a:t>115</a:t>
            </a:fld>
            <a:endParaRPr lang="fr-FR"/>
          </a:p>
        </p:txBody>
      </p:sp>
      <p:pic>
        <p:nvPicPr>
          <p:cNvPr id="2" name="Image 1">
            <a:extLst>
              <a:ext uri="{FF2B5EF4-FFF2-40B4-BE49-F238E27FC236}">
                <a16:creationId xmlns:a16="http://schemas.microsoft.com/office/drawing/2014/main" id="{0C30D3B9-471E-4644-B300-FAD2AABA85D9}"/>
              </a:ext>
            </a:extLst>
          </p:cNvPr>
          <p:cNvPicPr>
            <a:picLocks noChangeAspect="1"/>
          </p:cNvPicPr>
          <p:nvPr/>
        </p:nvPicPr>
        <p:blipFill>
          <a:blip r:embed="rId3"/>
          <a:stretch>
            <a:fillRect/>
          </a:stretch>
        </p:blipFill>
        <p:spPr>
          <a:xfrm>
            <a:off x="775308" y="1999685"/>
            <a:ext cx="2229152" cy="2205563"/>
          </a:xfrm>
          <a:prstGeom prst="rect">
            <a:avLst/>
          </a:prstGeom>
        </p:spPr>
      </p:pic>
      <p:pic>
        <p:nvPicPr>
          <p:cNvPr id="4" name="Image 3">
            <a:extLst>
              <a:ext uri="{FF2B5EF4-FFF2-40B4-BE49-F238E27FC236}">
                <a16:creationId xmlns:a16="http://schemas.microsoft.com/office/drawing/2014/main" id="{FC448A4C-19D5-46A4-83E6-CEBF74C3B504}"/>
              </a:ext>
            </a:extLst>
          </p:cNvPr>
          <p:cNvPicPr>
            <a:picLocks noChangeAspect="1"/>
          </p:cNvPicPr>
          <p:nvPr/>
        </p:nvPicPr>
        <p:blipFill>
          <a:blip r:embed="rId4"/>
          <a:stretch>
            <a:fillRect/>
          </a:stretch>
        </p:blipFill>
        <p:spPr>
          <a:xfrm>
            <a:off x="3199462" y="1397757"/>
            <a:ext cx="5195254" cy="3632336"/>
          </a:xfrm>
          <a:prstGeom prst="rect">
            <a:avLst/>
          </a:prstGeom>
        </p:spPr>
      </p:pic>
      <p:pic>
        <p:nvPicPr>
          <p:cNvPr id="5" name="Image 4">
            <a:extLst>
              <a:ext uri="{FF2B5EF4-FFF2-40B4-BE49-F238E27FC236}">
                <a16:creationId xmlns:a16="http://schemas.microsoft.com/office/drawing/2014/main" id="{31F1A4D4-F078-4041-86EE-1D43BD227621}"/>
              </a:ext>
            </a:extLst>
          </p:cNvPr>
          <p:cNvPicPr>
            <a:picLocks noChangeAspect="1"/>
          </p:cNvPicPr>
          <p:nvPr/>
        </p:nvPicPr>
        <p:blipFill>
          <a:blip r:embed="rId5"/>
          <a:stretch>
            <a:fillRect/>
          </a:stretch>
        </p:blipFill>
        <p:spPr>
          <a:xfrm>
            <a:off x="8590662" y="3253621"/>
            <a:ext cx="3601337" cy="2569493"/>
          </a:xfrm>
          <a:prstGeom prst="rect">
            <a:avLst/>
          </a:prstGeom>
        </p:spPr>
      </p:pic>
      <p:sp>
        <p:nvSpPr>
          <p:cNvPr id="9" name="ZoneTexte 8">
            <a:extLst>
              <a:ext uri="{FF2B5EF4-FFF2-40B4-BE49-F238E27FC236}">
                <a16:creationId xmlns:a16="http://schemas.microsoft.com/office/drawing/2014/main" id="{AC08854C-1F77-4558-9B29-6D94C1B6B2AC}"/>
              </a:ext>
            </a:extLst>
          </p:cNvPr>
          <p:cNvSpPr txBox="1"/>
          <p:nvPr/>
        </p:nvSpPr>
        <p:spPr>
          <a:xfrm>
            <a:off x="1925833" y="5632257"/>
            <a:ext cx="6444778" cy="461665"/>
          </a:xfrm>
          <a:prstGeom prst="rect">
            <a:avLst/>
          </a:prstGeom>
          <a:noFill/>
        </p:spPr>
        <p:txBody>
          <a:bodyPr wrap="none" rtlCol="0">
            <a:spAutoFit/>
          </a:bodyPr>
          <a:lstStyle/>
          <a:p>
            <a:r>
              <a:rPr lang="fr-FR" sz="2400" dirty="0">
                <a:solidFill>
                  <a:srgbClr val="C00000"/>
                </a:solidFill>
              </a:rPr>
              <a:t>+ quelques autres apps non illustrées ci-dessus.</a:t>
            </a:r>
          </a:p>
        </p:txBody>
      </p:sp>
      <p:sp>
        <p:nvSpPr>
          <p:cNvPr id="8" name="Espace réservé de la date 3">
            <a:extLst>
              <a:ext uri="{FF2B5EF4-FFF2-40B4-BE49-F238E27FC236}">
                <a16:creationId xmlns:a16="http://schemas.microsoft.com/office/drawing/2014/main" id="{13A9ECA7-D03E-47D0-ABA9-E8972C207F70}"/>
              </a:ext>
            </a:extLst>
          </p:cNvPr>
          <p:cNvSpPr>
            <a:spLocks noGrp="1"/>
          </p:cNvSpPr>
          <p:nvPr>
            <p:ph type="dt" sz="half" idx="10"/>
          </p:nvPr>
        </p:nvSpPr>
        <p:spPr>
          <a:xfrm>
            <a:off x="1390650" y="6453386"/>
            <a:ext cx="1204572" cy="404614"/>
          </a:xfrm>
        </p:spPr>
        <p:txBody>
          <a:bodyPr/>
          <a:lstStyle/>
          <a:p>
            <a:pPr>
              <a:defRPr/>
            </a:pPr>
            <a:fld id="{B66E6019-978C-43C4-9230-FECE85ABFF3A}" type="datetime1">
              <a:rPr lang="fr-FR" smtClean="0"/>
              <a:t>06/06/2020</a:t>
            </a:fld>
            <a:endParaRPr lang="fr-FR" dirty="0"/>
          </a:p>
        </p:txBody>
      </p:sp>
      <p:sp>
        <p:nvSpPr>
          <p:cNvPr id="10" name="Espace réservé du pied de page 4">
            <a:extLst>
              <a:ext uri="{FF2B5EF4-FFF2-40B4-BE49-F238E27FC236}">
                <a16:creationId xmlns:a16="http://schemas.microsoft.com/office/drawing/2014/main" id="{6FD9D732-7319-4A42-A917-E563E6AF3C84}"/>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endParaRPr lang="fr-FR" dirty="0"/>
          </a:p>
        </p:txBody>
      </p:sp>
    </p:spTree>
    <p:extLst>
      <p:ext uri="{BB962C8B-B14F-4D97-AF65-F5344CB8AC3E}">
        <p14:creationId xmlns:p14="http://schemas.microsoft.com/office/powerpoint/2010/main" val="26274156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Inoreader</a:t>
            </a:r>
            <a:br>
              <a:rPr lang="fr-FR" dirty="0"/>
            </a:br>
            <a:r>
              <a:rPr lang="fr-FR" b="0" dirty="0"/>
              <a:t>Les bookmarklets</a:t>
            </a:r>
          </a:p>
        </p:txBody>
      </p:sp>
      <p:sp>
        <p:nvSpPr>
          <p:cNvPr id="3" name="Espace réservé du contenu 2"/>
          <p:cNvSpPr>
            <a:spLocks noGrp="1"/>
          </p:cNvSpPr>
          <p:nvPr>
            <p:ph idx="1"/>
          </p:nvPr>
        </p:nvSpPr>
        <p:spPr>
          <a:xfrm>
            <a:off x="1371600" y="1071736"/>
            <a:ext cx="9601200" cy="775973"/>
          </a:xfrm>
        </p:spPr>
        <p:txBody>
          <a:bodyPr/>
          <a:lstStyle/>
          <a:p>
            <a:pPr lvl="1">
              <a:buFont typeface="Wingdings" panose="05000000000000000000" pitchFamily="2" charset="2"/>
              <a:buChar char="§"/>
            </a:pPr>
            <a:r>
              <a:rPr lang="fr-FR" i="0" dirty="0"/>
              <a:t>Les bookmarklets « S’abonner dans Inoreader » et « Enregistrer dans Inoreader »</a:t>
            </a:r>
          </a:p>
        </p:txBody>
      </p:sp>
      <p:sp>
        <p:nvSpPr>
          <p:cNvPr id="5" name="Espace réservé de la date 4">
            <a:extLst>
              <a:ext uri="{FF2B5EF4-FFF2-40B4-BE49-F238E27FC236}">
                <a16:creationId xmlns:a16="http://schemas.microsoft.com/office/drawing/2014/main" id="{4A744584-CC87-4138-A701-F454DB95C519}"/>
              </a:ext>
            </a:extLst>
          </p:cNvPr>
          <p:cNvSpPr>
            <a:spLocks noGrp="1"/>
          </p:cNvSpPr>
          <p:nvPr>
            <p:ph type="dt" sz="half" idx="10"/>
          </p:nvPr>
        </p:nvSpPr>
        <p:spPr/>
        <p:txBody>
          <a:bodyPr/>
          <a:lstStyle/>
          <a:p>
            <a:fld id="{6985F3A6-9D83-4553-8503-DCAFE28506E2}" type="datetime1">
              <a:rPr lang="fr-FR" smtClean="0"/>
              <a:t>06/06/2020</a:t>
            </a:fld>
            <a:endParaRPr lang="fr-FR"/>
          </a:p>
        </p:txBody>
      </p:sp>
      <p:sp>
        <p:nvSpPr>
          <p:cNvPr id="4" name="Espace réservé du pied de page 3">
            <a:extLst>
              <a:ext uri="{FF2B5EF4-FFF2-40B4-BE49-F238E27FC236}">
                <a16:creationId xmlns:a16="http://schemas.microsoft.com/office/drawing/2014/main" id="{AECC141C-D161-4D34-8035-DE116368527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84322E32-81E8-4FDA-A00D-F3CC62785240}"/>
              </a:ext>
            </a:extLst>
          </p:cNvPr>
          <p:cNvSpPr>
            <a:spLocks noGrp="1"/>
          </p:cNvSpPr>
          <p:nvPr>
            <p:ph type="sldNum" sz="quarter" idx="12"/>
          </p:nvPr>
        </p:nvSpPr>
        <p:spPr/>
        <p:txBody>
          <a:bodyPr/>
          <a:lstStyle/>
          <a:p>
            <a:pPr>
              <a:defRPr/>
            </a:pPr>
            <a:fld id="{47290604-2400-4F2E-BFF6-A27E21378C03}" type="slidenum">
              <a:rPr lang="fr-FR" smtClean="0"/>
              <a:pPr>
                <a:defRPr/>
              </a:pPr>
              <a:t>116</a:t>
            </a:fld>
            <a:endParaRPr lang="fr-FR"/>
          </a:p>
        </p:txBody>
      </p:sp>
      <p:pic>
        <p:nvPicPr>
          <p:cNvPr id="14" name="Image 13"/>
          <p:cNvPicPr>
            <a:picLocks noChangeAspect="1"/>
          </p:cNvPicPr>
          <p:nvPr/>
        </p:nvPicPr>
        <p:blipFill rotWithShape="1">
          <a:blip r:embed="rId3"/>
          <a:srcRect b="28805"/>
          <a:stretch/>
        </p:blipFill>
        <p:spPr>
          <a:xfrm>
            <a:off x="2351584" y="1772816"/>
            <a:ext cx="4207262" cy="2207267"/>
          </a:xfrm>
          <a:prstGeom prst="rect">
            <a:avLst/>
          </a:prstGeom>
          <a:ln>
            <a:noFill/>
          </a:ln>
          <a:effectLst>
            <a:outerShdw blurRad="292100" dist="139700" dir="2700000" algn="tl" rotWithShape="0">
              <a:srgbClr val="333333">
                <a:alpha val="65000"/>
              </a:srgbClr>
            </a:outerShdw>
          </a:effectLst>
        </p:spPr>
      </p:pic>
      <p:pic>
        <p:nvPicPr>
          <p:cNvPr id="15" name="Image 14"/>
          <p:cNvPicPr>
            <a:picLocks noChangeAspect="1"/>
          </p:cNvPicPr>
          <p:nvPr/>
        </p:nvPicPr>
        <p:blipFill>
          <a:blip r:embed="rId4"/>
          <a:stretch>
            <a:fillRect/>
          </a:stretch>
        </p:blipFill>
        <p:spPr>
          <a:xfrm>
            <a:off x="5835050" y="2277232"/>
            <a:ext cx="3762841" cy="1561715"/>
          </a:xfrm>
          <a:prstGeom prst="rect">
            <a:avLst/>
          </a:prstGeom>
          <a:ln>
            <a:noFill/>
          </a:ln>
          <a:effectLst>
            <a:outerShdw blurRad="292100" dist="139700" dir="2700000" algn="tl" rotWithShape="0">
              <a:srgbClr val="333333">
                <a:alpha val="65000"/>
              </a:srgbClr>
            </a:outerShdw>
          </a:effectLst>
        </p:spPr>
      </p:pic>
      <p:pic>
        <p:nvPicPr>
          <p:cNvPr id="16" name="Image 15"/>
          <p:cNvPicPr>
            <a:picLocks noChangeAspect="1"/>
          </p:cNvPicPr>
          <p:nvPr/>
        </p:nvPicPr>
        <p:blipFill>
          <a:blip r:embed="rId5"/>
          <a:stretch>
            <a:fillRect/>
          </a:stretch>
        </p:blipFill>
        <p:spPr>
          <a:xfrm>
            <a:off x="2351589" y="4130349"/>
            <a:ext cx="4497653" cy="2207267"/>
          </a:xfrm>
          <a:prstGeom prst="rect">
            <a:avLst/>
          </a:prstGeom>
          <a:ln>
            <a:noFill/>
          </a:ln>
          <a:effectLst>
            <a:outerShdw blurRad="292100" dist="139700" dir="2700000" algn="tl" rotWithShape="0">
              <a:srgbClr val="333333">
                <a:alpha val="65000"/>
              </a:srgbClr>
            </a:outerShdw>
          </a:effectLst>
        </p:spPr>
      </p:pic>
      <p:pic>
        <p:nvPicPr>
          <p:cNvPr id="17" name="Image 16"/>
          <p:cNvPicPr>
            <a:picLocks noChangeAspect="1"/>
          </p:cNvPicPr>
          <p:nvPr/>
        </p:nvPicPr>
        <p:blipFill>
          <a:blip r:embed="rId6"/>
          <a:stretch>
            <a:fillRect/>
          </a:stretch>
        </p:blipFill>
        <p:spPr>
          <a:xfrm>
            <a:off x="5835050" y="4404661"/>
            <a:ext cx="3756557" cy="1561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4438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088B224-3CC0-4ECA-BC1D-EC5DC1EBBFBA}"/>
              </a:ext>
            </a:extLst>
          </p:cNvPr>
          <p:cNvSpPr>
            <a:spLocks noGrp="1"/>
          </p:cNvSpPr>
          <p:nvPr>
            <p:ph type="title"/>
          </p:nvPr>
        </p:nvSpPr>
        <p:spPr/>
        <p:txBody>
          <a:bodyPr/>
          <a:lstStyle/>
          <a:p>
            <a:r>
              <a:rPr lang="fr-FR" dirty="0"/>
              <a:t>Inoreader</a:t>
            </a:r>
            <a:br>
              <a:rPr lang="fr-FR" dirty="0"/>
            </a:br>
            <a:r>
              <a:rPr lang="fr-FR" b="0" dirty="0"/>
              <a:t>Préférences d’interface</a:t>
            </a:r>
          </a:p>
        </p:txBody>
      </p:sp>
      <p:sp>
        <p:nvSpPr>
          <p:cNvPr id="2" name="Espace réservé de la date 1">
            <a:extLst>
              <a:ext uri="{FF2B5EF4-FFF2-40B4-BE49-F238E27FC236}">
                <a16:creationId xmlns:a16="http://schemas.microsoft.com/office/drawing/2014/main" id="{E8040797-5DB5-4EF6-94DF-A6079B0607EC}"/>
              </a:ext>
            </a:extLst>
          </p:cNvPr>
          <p:cNvSpPr>
            <a:spLocks noGrp="1"/>
          </p:cNvSpPr>
          <p:nvPr>
            <p:ph type="dt" sz="half" idx="10"/>
          </p:nvPr>
        </p:nvSpPr>
        <p:spPr/>
        <p:txBody>
          <a:bodyPr/>
          <a:lstStyle/>
          <a:p>
            <a:fld id="{CB742E88-14ED-4239-9038-6967A2108EA1}" type="datetime1">
              <a:rPr lang="fr-FR" smtClean="0"/>
              <a:pPr/>
              <a:t>06/06/2020</a:t>
            </a:fld>
            <a:endParaRPr lang="fr-FR"/>
          </a:p>
        </p:txBody>
      </p:sp>
      <p:sp>
        <p:nvSpPr>
          <p:cNvPr id="3" name="Espace réservé du pied de page 2">
            <a:extLst>
              <a:ext uri="{FF2B5EF4-FFF2-40B4-BE49-F238E27FC236}">
                <a16:creationId xmlns:a16="http://schemas.microsoft.com/office/drawing/2014/main" id="{89EBBEEE-86CB-417A-848B-B7B6FC523A28}"/>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4" name="Espace réservé du numéro de diapositive 3">
            <a:extLst>
              <a:ext uri="{FF2B5EF4-FFF2-40B4-BE49-F238E27FC236}">
                <a16:creationId xmlns:a16="http://schemas.microsoft.com/office/drawing/2014/main" id="{8347CF6D-403B-4F68-AB49-CD9F4BEB05C6}"/>
              </a:ext>
            </a:extLst>
          </p:cNvPr>
          <p:cNvSpPr>
            <a:spLocks noGrp="1"/>
          </p:cNvSpPr>
          <p:nvPr>
            <p:ph type="sldNum" sz="quarter" idx="12"/>
          </p:nvPr>
        </p:nvSpPr>
        <p:spPr/>
        <p:txBody>
          <a:bodyPr/>
          <a:lstStyle/>
          <a:p>
            <a:fld id="{47290604-2400-4F2E-BFF6-A27E21378C03}" type="slidenum">
              <a:rPr lang="fr-FR" smtClean="0"/>
              <a:pPr/>
              <a:t>117</a:t>
            </a:fld>
            <a:endParaRPr lang="fr-FR"/>
          </a:p>
        </p:txBody>
      </p:sp>
      <p:sp>
        <p:nvSpPr>
          <p:cNvPr id="7" name="ZoneTexte 6">
            <a:extLst>
              <a:ext uri="{FF2B5EF4-FFF2-40B4-BE49-F238E27FC236}">
                <a16:creationId xmlns:a16="http://schemas.microsoft.com/office/drawing/2014/main" id="{7F9F262E-CF21-47C1-95CC-8F637E26D128}"/>
              </a:ext>
            </a:extLst>
          </p:cNvPr>
          <p:cNvSpPr txBox="1"/>
          <p:nvPr/>
        </p:nvSpPr>
        <p:spPr>
          <a:xfrm>
            <a:off x="7320136" y="1045154"/>
            <a:ext cx="4896544" cy="95410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C’est ici que l’on peut personnaliser l’interface, notamment  :</a:t>
            </a:r>
          </a:p>
          <a:p>
            <a:pPr marL="285750" indent="-285750">
              <a:buFontTx/>
              <a:buChar char="-"/>
            </a:pP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 langue de l’interface,</a:t>
            </a:r>
          </a:p>
          <a:p>
            <a:pPr marL="285750" indent="-285750">
              <a:buFontTx/>
              <a:buChar char="-"/>
            </a:pP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 style d’affichage par défaut des articles,</a:t>
            </a:r>
          </a:p>
          <a:p>
            <a:pPr marL="285750" indent="-285750">
              <a:buFontTx/>
              <a:buChar char="-"/>
            </a:pP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Et bien d’autres choses encore, …</a:t>
            </a:r>
          </a:p>
        </p:txBody>
      </p:sp>
      <p:pic>
        <p:nvPicPr>
          <p:cNvPr id="10" name="Image 9">
            <a:extLst>
              <a:ext uri="{FF2B5EF4-FFF2-40B4-BE49-F238E27FC236}">
                <a16:creationId xmlns:a16="http://schemas.microsoft.com/office/drawing/2014/main" id="{C26BC233-90C2-459A-B19A-06EBF334C935}"/>
              </a:ext>
            </a:extLst>
          </p:cNvPr>
          <p:cNvPicPr>
            <a:picLocks noChangeAspect="1"/>
          </p:cNvPicPr>
          <p:nvPr/>
        </p:nvPicPr>
        <p:blipFill>
          <a:blip r:embed="rId3"/>
          <a:stretch>
            <a:fillRect/>
          </a:stretch>
        </p:blipFill>
        <p:spPr>
          <a:xfrm>
            <a:off x="1481563" y="1137688"/>
            <a:ext cx="4896544" cy="3083400"/>
          </a:xfrm>
          <a:prstGeom prst="rect">
            <a:avLst/>
          </a:prstGeom>
        </p:spPr>
      </p:pic>
      <p:pic>
        <p:nvPicPr>
          <p:cNvPr id="11" name="Image 10">
            <a:extLst>
              <a:ext uri="{FF2B5EF4-FFF2-40B4-BE49-F238E27FC236}">
                <a16:creationId xmlns:a16="http://schemas.microsoft.com/office/drawing/2014/main" id="{E827D526-D7C3-4486-AD2A-663660498B56}"/>
              </a:ext>
            </a:extLst>
          </p:cNvPr>
          <p:cNvPicPr>
            <a:picLocks noChangeAspect="1"/>
          </p:cNvPicPr>
          <p:nvPr/>
        </p:nvPicPr>
        <p:blipFill>
          <a:blip r:embed="rId4"/>
          <a:stretch>
            <a:fillRect/>
          </a:stretch>
        </p:blipFill>
        <p:spPr>
          <a:xfrm>
            <a:off x="4911101" y="3001106"/>
            <a:ext cx="7280899" cy="3019691"/>
          </a:xfrm>
          <a:prstGeom prst="rect">
            <a:avLst/>
          </a:prstGeom>
        </p:spPr>
      </p:pic>
      <p:sp>
        <p:nvSpPr>
          <p:cNvPr id="12" name="ZoneTexte 11">
            <a:extLst>
              <a:ext uri="{FF2B5EF4-FFF2-40B4-BE49-F238E27FC236}">
                <a16:creationId xmlns:a16="http://schemas.microsoft.com/office/drawing/2014/main" id="{93FD530B-C2F6-4226-BC96-23FA3833A190}"/>
              </a:ext>
            </a:extLst>
          </p:cNvPr>
          <p:cNvSpPr txBox="1"/>
          <p:nvPr/>
        </p:nvSpPr>
        <p:spPr>
          <a:xfrm>
            <a:off x="191344" y="3991173"/>
            <a:ext cx="3163959" cy="2462213"/>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comme   :</a:t>
            </a:r>
          </a:p>
          <a:p>
            <a:pPr marL="285750" indent="-285750">
              <a:buFontTx/>
              <a:buChar char="-"/>
            </a:pP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Les réglages de l’affichage du contenu des articles,</a:t>
            </a:r>
          </a:p>
          <a:p>
            <a:pPr marL="285750" indent="-285750">
              <a:buFontTx/>
              <a:buChar char="-"/>
            </a:pP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 configuration des modalités de traduction des articles,</a:t>
            </a:r>
          </a:p>
          <a:p>
            <a:pPr marL="285750" indent="-285750">
              <a:buFontTx/>
              <a:buChar char="-"/>
            </a:pP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 mode d’affichage de la date et le choix entre date de réception dans </a:t>
            </a: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Inoreader</a:t>
            </a: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et date de publication de l’article : </a:t>
            </a:r>
            <a:r>
              <a:rPr lang="fr-FR" sz="1400" b="1" i="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Attention ! Le tri dans </a:t>
            </a:r>
            <a:r>
              <a:rPr lang="fr-FR" sz="1400" b="1" i="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Inoreader</a:t>
            </a:r>
            <a:r>
              <a:rPr lang="fr-FR" sz="1400" b="1" i="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est basé sur la date de réception.</a:t>
            </a:r>
          </a:p>
        </p:txBody>
      </p:sp>
    </p:spTree>
    <p:extLst>
      <p:ext uri="{BB962C8B-B14F-4D97-AF65-F5344CB8AC3E}">
        <p14:creationId xmlns:p14="http://schemas.microsoft.com/office/powerpoint/2010/main" val="13400456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9581B8D2-8475-403C-B5F3-3986B0B17B9D}"/>
              </a:ext>
            </a:extLst>
          </p:cNvPr>
          <p:cNvSpPr>
            <a:spLocks noGrp="1"/>
          </p:cNvSpPr>
          <p:nvPr>
            <p:ph type="title"/>
          </p:nvPr>
        </p:nvSpPr>
        <p:spPr/>
        <p:txBody>
          <a:bodyPr>
            <a:normAutofit/>
          </a:bodyPr>
          <a:lstStyle/>
          <a:p>
            <a:r>
              <a:rPr lang="fr-FR" dirty="0"/>
              <a:t>Inoreader</a:t>
            </a:r>
            <a:br>
              <a:rPr lang="fr-FR" dirty="0"/>
            </a:br>
            <a:r>
              <a:rPr lang="fr-FR" b="0" dirty="0"/>
              <a:t>Préférences de comportement</a:t>
            </a:r>
            <a:endParaRPr lang="fr-FR" dirty="0"/>
          </a:p>
        </p:txBody>
      </p:sp>
      <p:sp>
        <p:nvSpPr>
          <p:cNvPr id="3" name="Espace réservé de la date 2">
            <a:extLst>
              <a:ext uri="{FF2B5EF4-FFF2-40B4-BE49-F238E27FC236}">
                <a16:creationId xmlns:a16="http://schemas.microsoft.com/office/drawing/2014/main" id="{E2C8CBEF-55C0-4F81-9523-820EAE9A4EBF}"/>
              </a:ext>
            </a:extLst>
          </p:cNvPr>
          <p:cNvSpPr>
            <a:spLocks noGrp="1"/>
          </p:cNvSpPr>
          <p:nvPr>
            <p:ph type="dt" sz="half" idx="10"/>
          </p:nvPr>
        </p:nvSpPr>
        <p:spPr/>
        <p:txBody>
          <a:bodyPr/>
          <a:lstStyle/>
          <a:p>
            <a:fld id="{4FE59BB9-41F7-478E-B954-D858D1D3A26C}" type="datetime1">
              <a:rPr lang="fr-FR" smtClean="0"/>
              <a:t>06/06/2020</a:t>
            </a:fld>
            <a:endParaRPr lang="fr-FR"/>
          </a:p>
        </p:txBody>
      </p:sp>
      <p:sp>
        <p:nvSpPr>
          <p:cNvPr id="4" name="Espace réservé du pied de page 3">
            <a:extLst>
              <a:ext uri="{FF2B5EF4-FFF2-40B4-BE49-F238E27FC236}">
                <a16:creationId xmlns:a16="http://schemas.microsoft.com/office/drawing/2014/main" id="{D985A453-AE2F-4223-A0C6-16B0892EB1C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84FD85DA-1C02-4FF5-A630-58FEE3D6F554}"/>
              </a:ext>
            </a:extLst>
          </p:cNvPr>
          <p:cNvSpPr>
            <a:spLocks noGrp="1"/>
          </p:cNvSpPr>
          <p:nvPr>
            <p:ph type="sldNum" sz="quarter" idx="12"/>
          </p:nvPr>
        </p:nvSpPr>
        <p:spPr/>
        <p:txBody>
          <a:bodyPr/>
          <a:lstStyle/>
          <a:p>
            <a:pPr>
              <a:defRPr/>
            </a:pPr>
            <a:fld id="{47290604-2400-4F2E-BFF6-A27E21378C03}" type="slidenum">
              <a:rPr lang="fr-FR" smtClean="0"/>
              <a:pPr>
                <a:defRPr/>
              </a:pPr>
              <a:t>118</a:t>
            </a:fld>
            <a:endParaRPr lang="fr-FR"/>
          </a:p>
        </p:txBody>
      </p:sp>
      <p:pic>
        <p:nvPicPr>
          <p:cNvPr id="9" name="Image 8">
            <a:extLst>
              <a:ext uri="{FF2B5EF4-FFF2-40B4-BE49-F238E27FC236}">
                <a16:creationId xmlns:a16="http://schemas.microsoft.com/office/drawing/2014/main" id="{5986E3C7-E402-440C-85D5-DD5FBD741B50}"/>
              </a:ext>
            </a:extLst>
          </p:cNvPr>
          <p:cNvPicPr>
            <a:picLocks noChangeAspect="1"/>
          </p:cNvPicPr>
          <p:nvPr/>
        </p:nvPicPr>
        <p:blipFill>
          <a:blip r:embed="rId3"/>
          <a:stretch>
            <a:fillRect/>
          </a:stretch>
        </p:blipFill>
        <p:spPr>
          <a:xfrm>
            <a:off x="1390650" y="1249724"/>
            <a:ext cx="5779729" cy="3709751"/>
          </a:xfrm>
          <a:prstGeom prst="rect">
            <a:avLst/>
          </a:prstGeom>
        </p:spPr>
      </p:pic>
      <p:sp>
        <p:nvSpPr>
          <p:cNvPr id="7" name="ZoneTexte 6">
            <a:extLst>
              <a:ext uri="{FF2B5EF4-FFF2-40B4-BE49-F238E27FC236}">
                <a16:creationId xmlns:a16="http://schemas.microsoft.com/office/drawing/2014/main" id="{7F9F262E-CF21-47C1-95CC-8F637E26D128}"/>
              </a:ext>
            </a:extLst>
          </p:cNvPr>
          <p:cNvSpPr txBox="1"/>
          <p:nvPr/>
        </p:nvSpPr>
        <p:spPr>
          <a:xfrm>
            <a:off x="7170379" y="990639"/>
            <a:ext cx="5040560" cy="1384995"/>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C’est à partir de cet onglet que l’on peut agir sur  :</a:t>
            </a:r>
          </a:p>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La navigation des articles,</a:t>
            </a:r>
          </a:p>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Le filtrage des articles (masquage des articles sur la base de la similarité de l’url et/ou du titre),</a:t>
            </a:r>
          </a:p>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Les possibilités « manuelles » de considérer un article comme lu,</a:t>
            </a:r>
          </a:p>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La configuration des différents types de notification.</a:t>
            </a:r>
          </a:p>
        </p:txBody>
      </p:sp>
      <p:pic>
        <p:nvPicPr>
          <p:cNvPr id="10" name="Image 9">
            <a:extLst>
              <a:ext uri="{FF2B5EF4-FFF2-40B4-BE49-F238E27FC236}">
                <a16:creationId xmlns:a16="http://schemas.microsoft.com/office/drawing/2014/main" id="{412B51C2-6913-4B21-BA37-7182EB1F16C9}"/>
              </a:ext>
            </a:extLst>
          </p:cNvPr>
          <p:cNvPicPr>
            <a:picLocks noChangeAspect="1"/>
          </p:cNvPicPr>
          <p:nvPr/>
        </p:nvPicPr>
        <p:blipFill>
          <a:blip r:embed="rId4"/>
          <a:stretch>
            <a:fillRect/>
          </a:stretch>
        </p:blipFill>
        <p:spPr>
          <a:xfrm>
            <a:off x="4312687" y="3105344"/>
            <a:ext cx="7853159" cy="2981451"/>
          </a:xfrm>
          <a:prstGeom prst="rect">
            <a:avLst/>
          </a:prstGeom>
        </p:spPr>
      </p:pic>
    </p:spTree>
    <p:extLst>
      <p:ext uri="{BB962C8B-B14F-4D97-AF65-F5344CB8AC3E}">
        <p14:creationId xmlns:p14="http://schemas.microsoft.com/office/powerpoint/2010/main" val="26628151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D62EC65-3FCD-4F0E-AC99-1CF8EC768B58}"/>
              </a:ext>
            </a:extLst>
          </p:cNvPr>
          <p:cNvSpPr>
            <a:spLocks noGrp="1"/>
          </p:cNvSpPr>
          <p:nvPr>
            <p:ph type="title"/>
          </p:nvPr>
        </p:nvSpPr>
        <p:spPr/>
        <p:txBody>
          <a:bodyPr/>
          <a:lstStyle/>
          <a:p>
            <a:r>
              <a:rPr lang="fr-FR" dirty="0"/>
              <a:t>Optimiser la lecture </a:t>
            </a:r>
            <a:br>
              <a:rPr lang="fr-FR" dirty="0"/>
            </a:br>
            <a:r>
              <a:rPr lang="fr-FR" dirty="0"/>
              <a:t>des flux RSS</a:t>
            </a:r>
          </a:p>
        </p:txBody>
      </p:sp>
      <p:sp>
        <p:nvSpPr>
          <p:cNvPr id="8" name="Espace réservé du texte 7">
            <a:extLst>
              <a:ext uri="{FF2B5EF4-FFF2-40B4-BE49-F238E27FC236}">
                <a16:creationId xmlns:a16="http://schemas.microsoft.com/office/drawing/2014/main" id="{D42384EB-198E-41EB-8AEB-74B40B6EA955}"/>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7F2A6C6A-DD4D-4CC8-AB4C-D7919D3C0DA2}"/>
              </a:ext>
            </a:extLst>
          </p:cNvPr>
          <p:cNvSpPr>
            <a:spLocks noGrp="1"/>
          </p:cNvSpPr>
          <p:nvPr>
            <p:ph type="dt" sz="half" idx="10"/>
          </p:nvPr>
        </p:nvSpPr>
        <p:spPr/>
        <p:txBody>
          <a:bodyPr/>
          <a:lstStyle/>
          <a:p>
            <a:pPr>
              <a:defRPr/>
            </a:pPr>
            <a:fld id="{0C1E3103-64CC-4969-8F10-201799DD5151}" type="datetime1">
              <a:rPr lang="fr-FR" smtClean="0"/>
              <a:t>06/06/2020</a:t>
            </a:fld>
            <a:endParaRPr lang="fr-FR"/>
          </a:p>
        </p:txBody>
      </p:sp>
      <p:sp>
        <p:nvSpPr>
          <p:cNvPr id="5" name="Espace réservé du pied de page 4">
            <a:extLst>
              <a:ext uri="{FF2B5EF4-FFF2-40B4-BE49-F238E27FC236}">
                <a16:creationId xmlns:a16="http://schemas.microsoft.com/office/drawing/2014/main" id="{96B99335-A772-4CEE-9832-905E5037E0A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67FC009E-49FF-4A80-B067-32B7067442E8}"/>
              </a:ext>
            </a:extLst>
          </p:cNvPr>
          <p:cNvSpPr>
            <a:spLocks noGrp="1"/>
          </p:cNvSpPr>
          <p:nvPr>
            <p:ph type="sldNum" sz="quarter" idx="12"/>
          </p:nvPr>
        </p:nvSpPr>
        <p:spPr/>
        <p:txBody>
          <a:bodyPr/>
          <a:lstStyle/>
          <a:p>
            <a:pPr>
              <a:defRPr/>
            </a:pPr>
            <a:fld id="{A0BEA018-163A-40A0-85F9-8117739ED8BE}" type="slidenum">
              <a:rPr lang="fr-FR" smtClean="0"/>
              <a:pPr>
                <a:defRPr/>
              </a:pPr>
              <a:t>119</a:t>
            </a:fld>
            <a:endParaRPr lang="fr-FR"/>
          </a:p>
        </p:txBody>
      </p:sp>
    </p:spTree>
    <p:extLst>
      <p:ext uri="{BB962C8B-B14F-4D97-AF65-F5344CB8AC3E}">
        <p14:creationId xmlns:p14="http://schemas.microsoft.com/office/powerpoint/2010/main" val="196265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p:txBody>
          <a:bodyPr/>
          <a:lstStyle/>
          <a:p>
            <a:r>
              <a:rPr lang="fr-FR" dirty="0"/>
              <a:t>Cadre juridique de la veille (1/5)</a:t>
            </a:r>
          </a:p>
        </p:txBody>
      </p:sp>
      <p:sp>
        <p:nvSpPr>
          <p:cNvPr id="4" name="Espace réservé du contenu 3"/>
          <p:cNvSpPr>
            <a:spLocks noGrp="1"/>
          </p:cNvSpPr>
          <p:nvPr>
            <p:ph idx="1"/>
          </p:nvPr>
        </p:nvSpPr>
        <p:spPr>
          <a:xfrm>
            <a:off x="1487488" y="764704"/>
            <a:ext cx="9485312" cy="4608512"/>
          </a:xfrm>
        </p:spPr>
        <p:txBody>
          <a:bodyPr>
            <a:normAutofit/>
          </a:bodyPr>
          <a:lstStyle/>
          <a:p>
            <a:r>
              <a:rPr lang="fr-FR" dirty="0"/>
              <a:t>Le cadre juridique dans lequel s’opère la veille dépend de plusieurs facteurs :</a:t>
            </a:r>
          </a:p>
          <a:p>
            <a:r>
              <a:rPr lang="fr-FR" dirty="0"/>
              <a:t>La nature de l’information collectée</a:t>
            </a:r>
          </a:p>
          <a:p>
            <a:pPr lvl="1"/>
            <a:r>
              <a:rPr lang="fr-FR" dirty="0"/>
              <a:t>Information blanche</a:t>
            </a:r>
          </a:p>
          <a:p>
            <a:pPr lvl="2"/>
            <a:r>
              <a:rPr lang="fr-FR" dirty="0"/>
              <a:t>C’est une information diffusée officiellement, donc mise à disposition volontairement par son auteur, soit gratuitement, soit moyennant finance. L’accès en est, de ce point de vue, libre. La plupart des ressources sur le Web fait partie  de cette catégorie d’information.</a:t>
            </a:r>
          </a:p>
          <a:p>
            <a:pPr lvl="1"/>
            <a:r>
              <a:rPr lang="fr-FR" dirty="0"/>
              <a:t>Information grise</a:t>
            </a:r>
          </a:p>
          <a:p>
            <a:pPr lvl="2"/>
            <a:r>
              <a:rPr lang="fr-FR" dirty="0"/>
              <a:t>C’est un contenu, dont la diffusion n’est pas illégale mais dont ce n’est pas l’objectif, au moins auprès d’un large public. Il peut s’agir de notes internes, de comptes-rendus de réunions, de rapports … Sur le Net, des blogs et les réseaux sociaux peuvent reprendre ce type de littérature.</a:t>
            </a:r>
          </a:p>
          <a:p>
            <a:pPr lvl="1"/>
            <a:r>
              <a:rPr lang="fr-FR" dirty="0"/>
              <a:t>Information noire</a:t>
            </a:r>
          </a:p>
          <a:p>
            <a:pPr lvl="2"/>
            <a:r>
              <a:rPr lang="fr-FR" dirty="0"/>
              <a:t> Il s’agit de contenus dont la diffusion est normalement interdite. C’est donc une activité illicite, notamment dans le cadre d’une activité de veille.</a:t>
            </a:r>
          </a:p>
        </p:txBody>
      </p:sp>
      <p:sp>
        <p:nvSpPr>
          <p:cNvPr id="3" name="Espace réservé de la date 2">
            <a:extLst>
              <a:ext uri="{FF2B5EF4-FFF2-40B4-BE49-F238E27FC236}">
                <a16:creationId xmlns:a16="http://schemas.microsoft.com/office/drawing/2014/main" id="{A4E245D9-9AF0-4294-9368-06FE759550A3}"/>
              </a:ext>
            </a:extLst>
          </p:cNvPr>
          <p:cNvSpPr>
            <a:spLocks noGrp="1"/>
          </p:cNvSpPr>
          <p:nvPr>
            <p:ph type="dt" sz="half" idx="10"/>
          </p:nvPr>
        </p:nvSpPr>
        <p:spPr/>
        <p:txBody>
          <a:bodyPr/>
          <a:lstStyle/>
          <a:p>
            <a:fld id="{A98971F0-EF7F-41CF-BE95-DBB44CFCA779}" type="datetime1">
              <a:rPr lang="fr-FR" smtClean="0"/>
              <a:pPr/>
              <a:t>06/06/2020</a:t>
            </a:fld>
            <a:endParaRPr lang="fr-FR"/>
          </a:p>
        </p:txBody>
      </p:sp>
      <p:sp>
        <p:nvSpPr>
          <p:cNvPr id="6" name="Espace réservé du pied de page 5">
            <a:extLst>
              <a:ext uri="{FF2B5EF4-FFF2-40B4-BE49-F238E27FC236}">
                <a16:creationId xmlns:a16="http://schemas.microsoft.com/office/drawing/2014/main" id="{9CE504B0-CD17-4100-843F-639EF74CACC4}"/>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74AE62F6-D833-47BB-A652-19ADAD0B8D62}"/>
              </a:ext>
            </a:extLst>
          </p:cNvPr>
          <p:cNvSpPr>
            <a:spLocks noGrp="1"/>
          </p:cNvSpPr>
          <p:nvPr>
            <p:ph type="sldNum" sz="quarter" idx="12"/>
          </p:nvPr>
        </p:nvSpPr>
        <p:spPr/>
        <p:txBody>
          <a:bodyPr/>
          <a:lstStyle/>
          <a:p>
            <a:fld id="{47290604-2400-4F2E-BFF6-A27E21378C03}" type="slidenum">
              <a:rPr lang="fr-FR" smtClean="0"/>
              <a:pPr/>
              <a:t>12</a:t>
            </a:fld>
            <a:endParaRPr lang="fr-FR"/>
          </a:p>
        </p:txBody>
      </p:sp>
      <p:sp>
        <p:nvSpPr>
          <p:cNvPr id="11" name="ZoneTexte 10"/>
          <p:cNvSpPr txBox="1"/>
          <p:nvPr/>
        </p:nvSpPr>
        <p:spPr>
          <a:xfrm>
            <a:off x="2063552" y="5301213"/>
            <a:ext cx="8640960" cy="95410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Sources : </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Jérôme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Deiss</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L’art de faire des recherches et de partager l’information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Fyp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Éditions. Collection : Entreprendre </a:t>
            </a:r>
          </a:p>
          <a:p>
            <a:pPr>
              <a:defRPr/>
            </a:pP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La veille : une activité légale ?</a:t>
            </a:r>
            <a:r>
              <a:rPr lang="fr-FR" sz="1400" i="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(Frédéric Martinet, 25/11/2014)</a:t>
            </a:r>
          </a:p>
        </p:txBody>
      </p:sp>
    </p:spTree>
    <p:extLst>
      <p:ext uri="{BB962C8B-B14F-4D97-AF65-F5344CB8AC3E}">
        <p14:creationId xmlns:p14="http://schemas.microsoft.com/office/powerpoint/2010/main" val="9572951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2AB27F16-ED3A-4EDC-BF39-C9C303E96D04}"/>
              </a:ext>
            </a:extLst>
          </p:cNvPr>
          <p:cNvSpPr>
            <a:spLocks noGrp="1"/>
          </p:cNvSpPr>
          <p:nvPr>
            <p:ph type="title"/>
          </p:nvPr>
        </p:nvSpPr>
        <p:spPr/>
        <p:txBody>
          <a:bodyPr>
            <a:normAutofit/>
          </a:bodyPr>
          <a:lstStyle/>
          <a:p>
            <a:r>
              <a:rPr lang="fr-FR" dirty="0"/>
              <a:t>Optimiser la lecture</a:t>
            </a:r>
            <a:br>
              <a:rPr lang="fr-FR" dirty="0"/>
            </a:br>
            <a:r>
              <a:rPr lang="fr-FR" sz="3000" dirty="0"/>
              <a:t>S’abonner à des flux protégés par mots de passe</a:t>
            </a:r>
          </a:p>
        </p:txBody>
      </p:sp>
      <p:sp>
        <p:nvSpPr>
          <p:cNvPr id="4" name="Espace réservé du contenu 3"/>
          <p:cNvSpPr>
            <a:spLocks noGrp="1"/>
          </p:cNvSpPr>
          <p:nvPr>
            <p:ph idx="1"/>
          </p:nvPr>
        </p:nvSpPr>
        <p:spPr>
          <a:xfrm>
            <a:off x="2506138" y="1340768"/>
            <a:ext cx="7838339" cy="4659048"/>
          </a:xfrm>
        </p:spPr>
        <p:txBody>
          <a:bodyPr/>
          <a:lstStyle/>
          <a:p>
            <a:r>
              <a:rPr lang="fr-FR" dirty="0"/>
              <a:t>Passer par le service en ligne </a:t>
            </a:r>
            <a:r>
              <a:rPr lang="fr-FR" dirty="0">
                <a:hlinkClick r:id="rId3"/>
              </a:rPr>
              <a:t>http://freemyfeed.develer.com/</a:t>
            </a:r>
            <a:r>
              <a:rPr lang="fr-FR" dirty="0"/>
              <a:t> </a:t>
            </a:r>
          </a:p>
          <a:p>
            <a:pPr lvl="1"/>
            <a:r>
              <a:rPr lang="fr-FR" dirty="0"/>
              <a:t>Attention aux problèmes de confidentialité car le site est non sécurisé ! </a:t>
            </a:r>
          </a:p>
          <a:p>
            <a:r>
              <a:rPr lang="fr-FR" dirty="0"/>
              <a:t>Sinon : Inoreader versions « pro » qui donne la possibilité de saisir son identifiant et mot de passe mais il ne prend pas en charge tous les modes d’authentification, notamment les plus modernes et complexes. </a:t>
            </a:r>
          </a:p>
        </p:txBody>
      </p:sp>
      <p:sp>
        <p:nvSpPr>
          <p:cNvPr id="2" name="Espace réservé de la date 1">
            <a:extLst>
              <a:ext uri="{FF2B5EF4-FFF2-40B4-BE49-F238E27FC236}">
                <a16:creationId xmlns:a16="http://schemas.microsoft.com/office/drawing/2014/main" id="{880C1C33-0261-484A-BB54-A07F7CC93FD9}"/>
              </a:ext>
            </a:extLst>
          </p:cNvPr>
          <p:cNvSpPr>
            <a:spLocks noGrp="1"/>
          </p:cNvSpPr>
          <p:nvPr>
            <p:ph type="dt" sz="half" idx="10"/>
          </p:nvPr>
        </p:nvSpPr>
        <p:spPr/>
        <p:txBody>
          <a:bodyPr/>
          <a:lstStyle/>
          <a:p>
            <a:fld id="{26014C92-D0F7-43F9-9883-EDDB3EC66C69}" type="datetime1">
              <a:rPr lang="fr-FR" smtClean="0"/>
              <a:t>06/06/2020</a:t>
            </a:fld>
            <a:endParaRPr lang="fr-FR"/>
          </a:p>
        </p:txBody>
      </p:sp>
      <p:sp>
        <p:nvSpPr>
          <p:cNvPr id="3" name="Espace réservé du pied de page 2">
            <a:extLst>
              <a:ext uri="{FF2B5EF4-FFF2-40B4-BE49-F238E27FC236}">
                <a16:creationId xmlns:a16="http://schemas.microsoft.com/office/drawing/2014/main" id="{39301832-33F0-4912-8495-7356C1A06270}"/>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56090B36-2207-479D-9BF9-2E7D5B0A94ED}"/>
              </a:ext>
            </a:extLst>
          </p:cNvPr>
          <p:cNvSpPr>
            <a:spLocks noGrp="1"/>
          </p:cNvSpPr>
          <p:nvPr>
            <p:ph type="sldNum" sz="quarter" idx="12"/>
          </p:nvPr>
        </p:nvSpPr>
        <p:spPr/>
        <p:txBody>
          <a:bodyPr/>
          <a:lstStyle/>
          <a:p>
            <a:pPr>
              <a:defRPr/>
            </a:pPr>
            <a:fld id="{47290604-2400-4F2E-BFF6-A27E21378C03}" type="slidenum">
              <a:rPr lang="fr-FR" smtClean="0"/>
              <a:pPr>
                <a:defRPr/>
              </a:pPr>
              <a:t>120</a:t>
            </a:fld>
            <a:endParaRPr lang="fr-FR"/>
          </a:p>
        </p:txBody>
      </p:sp>
      <p:pic>
        <p:nvPicPr>
          <p:cNvPr id="1026" name="Picture 2" descr="https://2.bp.blogspot.com/-jZYeN7yaZZI/VsxUz8tHx1I/AAAAAAAADnY/o62UV-UR6Tc/s1600/Screen%2BShot%2B2016-02-23%2Bat%2B14.46.54.png">
            <a:extLst>
              <a:ext uri="{FF2B5EF4-FFF2-40B4-BE49-F238E27FC236}">
                <a16:creationId xmlns:a16="http://schemas.microsoft.com/office/drawing/2014/main" id="{D249040F-1F3F-42BA-A80F-722D915D1A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768" y="3180929"/>
            <a:ext cx="5490274" cy="3521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937BA70-53EB-4456-9837-FF5A883DE7EB}"/>
              </a:ext>
            </a:extLst>
          </p:cNvPr>
          <p:cNvSpPr>
            <a:spLocks noGrp="1"/>
          </p:cNvSpPr>
          <p:nvPr>
            <p:ph type="title"/>
          </p:nvPr>
        </p:nvSpPr>
        <p:spPr/>
        <p:txBody>
          <a:bodyPr/>
          <a:lstStyle/>
          <a:p>
            <a:r>
              <a:rPr lang="fr-FR" dirty="0"/>
              <a:t>Fusionner et filtrer </a:t>
            </a:r>
            <a:br>
              <a:rPr lang="fr-FR" dirty="0"/>
            </a:br>
            <a:r>
              <a:rPr lang="fr-FR" dirty="0"/>
              <a:t>les fils RSS</a:t>
            </a:r>
          </a:p>
        </p:txBody>
      </p:sp>
      <p:sp>
        <p:nvSpPr>
          <p:cNvPr id="8" name="Espace réservé du texte 7">
            <a:extLst>
              <a:ext uri="{FF2B5EF4-FFF2-40B4-BE49-F238E27FC236}">
                <a16:creationId xmlns:a16="http://schemas.microsoft.com/office/drawing/2014/main" id="{0D22F3E9-9DD4-47D8-956B-A5BEAC02859E}"/>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DBC33984-BAF1-419F-8D54-F36A94095599}"/>
              </a:ext>
            </a:extLst>
          </p:cNvPr>
          <p:cNvSpPr>
            <a:spLocks noGrp="1"/>
          </p:cNvSpPr>
          <p:nvPr>
            <p:ph type="dt" sz="half" idx="10"/>
          </p:nvPr>
        </p:nvSpPr>
        <p:spPr/>
        <p:txBody>
          <a:bodyPr/>
          <a:lstStyle/>
          <a:p>
            <a:pPr>
              <a:defRPr/>
            </a:pPr>
            <a:fld id="{256F3F40-E3BC-4374-B788-6D1F0DBE27A8}" type="datetime1">
              <a:rPr lang="fr-FR" smtClean="0"/>
              <a:t>06/06/2020</a:t>
            </a:fld>
            <a:endParaRPr lang="fr-FR"/>
          </a:p>
        </p:txBody>
      </p:sp>
      <p:sp>
        <p:nvSpPr>
          <p:cNvPr id="5" name="Espace réservé du pied de page 4">
            <a:extLst>
              <a:ext uri="{FF2B5EF4-FFF2-40B4-BE49-F238E27FC236}">
                <a16:creationId xmlns:a16="http://schemas.microsoft.com/office/drawing/2014/main" id="{A15BB80C-F713-426A-9C7A-D9993BFB9DA2}"/>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6" name="Espace réservé du numéro de diapositive 5">
            <a:extLst>
              <a:ext uri="{FF2B5EF4-FFF2-40B4-BE49-F238E27FC236}">
                <a16:creationId xmlns:a16="http://schemas.microsoft.com/office/drawing/2014/main" id="{70A2F58D-196E-42C3-B603-FA090F1ABFA9}"/>
              </a:ext>
            </a:extLst>
          </p:cNvPr>
          <p:cNvSpPr>
            <a:spLocks noGrp="1"/>
          </p:cNvSpPr>
          <p:nvPr>
            <p:ph type="sldNum" sz="quarter" idx="12"/>
          </p:nvPr>
        </p:nvSpPr>
        <p:spPr/>
        <p:txBody>
          <a:bodyPr/>
          <a:lstStyle/>
          <a:p>
            <a:pPr>
              <a:defRPr/>
            </a:pPr>
            <a:fld id="{A0BEA018-163A-40A0-85F9-8117739ED8BE}" type="slidenum">
              <a:rPr lang="fr-FR" smtClean="0"/>
              <a:pPr>
                <a:defRPr/>
              </a:pPr>
              <a:t>121</a:t>
            </a:fld>
            <a:endParaRPr lang="fr-FR"/>
          </a:p>
        </p:txBody>
      </p:sp>
    </p:spTree>
    <p:extLst>
      <p:ext uri="{BB962C8B-B14F-4D97-AF65-F5344CB8AC3E}">
        <p14:creationId xmlns:p14="http://schemas.microsoft.com/office/powerpoint/2010/main" val="33226538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B62F6B-41A4-4973-BBF7-CF32A83374AB}"/>
              </a:ext>
            </a:extLst>
          </p:cNvPr>
          <p:cNvSpPr>
            <a:spLocks noGrp="1"/>
          </p:cNvSpPr>
          <p:nvPr>
            <p:ph type="title"/>
          </p:nvPr>
        </p:nvSpPr>
        <p:spPr/>
        <p:txBody>
          <a:bodyPr/>
          <a:lstStyle/>
          <a:p>
            <a:r>
              <a:rPr lang="fr-FR" altLang="fr-FR" dirty="0"/>
              <a:t>Outils pour la fusion et le filtrage des flux RSS</a:t>
            </a:r>
            <a:endParaRPr lang="fr-FR" dirty="0"/>
          </a:p>
        </p:txBody>
      </p:sp>
      <p:sp>
        <p:nvSpPr>
          <p:cNvPr id="3" name="Espace réservé du contenu 2">
            <a:extLst>
              <a:ext uri="{FF2B5EF4-FFF2-40B4-BE49-F238E27FC236}">
                <a16:creationId xmlns:a16="http://schemas.microsoft.com/office/drawing/2014/main" id="{6D67D3CC-6BDC-488F-843E-F59C14866A22}"/>
              </a:ext>
            </a:extLst>
          </p:cNvPr>
          <p:cNvSpPr>
            <a:spLocks noGrp="1"/>
          </p:cNvSpPr>
          <p:nvPr>
            <p:ph idx="1"/>
          </p:nvPr>
        </p:nvSpPr>
        <p:spPr>
          <a:xfrm>
            <a:off x="1371600" y="1215752"/>
            <a:ext cx="9601200" cy="3581400"/>
          </a:xfrm>
        </p:spPr>
        <p:txBody>
          <a:bodyPr/>
          <a:lstStyle/>
          <a:p>
            <a:r>
              <a:rPr lang="fr-FR" dirty="0"/>
              <a:t>Outils en ligne pour fusionner des flux</a:t>
            </a:r>
          </a:p>
          <a:p>
            <a:pPr lvl="1">
              <a:buClr>
                <a:schemeClr val="tx1"/>
              </a:buClr>
            </a:pPr>
            <a:r>
              <a:rPr lang="fr-FR" dirty="0">
                <a:solidFill>
                  <a:srgbClr val="EB8F22"/>
                </a:solidFill>
                <a:hlinkClick r:id="rId2">
                  <a:extLst>
                    <a:ext uri="{A12FA001-AC4F-418D-AE19-62706E023703}">
                      <ahyp:hlinkClr xmlns:ahyp="http://schemas.microsoft.com/office/drawing/2018/hyperlinkcolor" val="tx"/>
                    </a:ext>
                  </a:extLst>
                </a:hlinkClick>
              </a:rPr>
              <a:t>RSS </a:t>
            </a:r>
            <a:r>
              <a:rPr lang="fr-FR" dirty="0" err="1">
                <a:solidFill>
                  <a:srgbClr val="EB8F22"/>
                </a:solidFill>
                <a:hlinkClick r:id="rId2">
                  <a:extLst>
                    <a:ext uri="{A12FA001-AC4F-418D-AE19-62706E023703}">
                      <ahyp:hlinkClr xmlns:ahyp="http://schemas.microsoft.com/office/drawing/2018/hyperlinkcolor" val="tx"/>
                    </a:ext>
                  </a:extLst>
                </a:hlinkClick>
              </a:rPr>
              <a:t>Unify</a:t>
            </a:r>
            <a:endParaRPr lang="fr-FR" dirty="0">
              <a:solidFill>
                <a:srgbClr val="EB8F22"/>
              </a:solidFill>
            </a:endParaRPr>
          </a:p>
        </p:txBody>
      </p:sp>
      <p:sp>
        <p:nvSpPr>
          <p:cNvPr id="4" name="Espace réservé de la date 3">
            <a:extLst>
              <a:ext uri="{FF2B5EF4-FFF2-40B4-BE49-F238E27FC236}">
                <a16:creationId xmlns:a16="http://schemas.microsoft.com/office/drawing/2014/main" id="{97169648-AA69-4AC1-9EE1-EF1CEE056CAE}"/>
              </a:ext>
            </a:extLst>
          </p:cNvPr>
          <p:cNvSpPr>
            <a:spLocks noGrp="1"/>
          </p:cNvSpPr>
          <p:nvPr>
            <p:ph type="dt" sz="half" idx="10"/>
          </p:nvPr>
        </p:nvSpPr>
        <p:spPr/>
        <p:txBody>
          <a:bodyPr/>
          <a:lstStyle/>
          <a:p>
            <a:fld id="{B66E6019-978C-43C4-9230-FECE85ABFF3A}" type="datetime1">
              <a:rPr lang="fr-FR" smtClean="0"/>
              <a:pPr/>
              <a:t>06/06/2020</a:t>
            </a:fld>
            <a:endParaRPr lang="fr-FR"/>
          </a:p>
        </p:txBody>
      </p:sp>
      <p:sp>
        <p:nvSpPr>
          <p:cNvPr id="5" name="Espace réservé du pied de page 4">
            <a:extLst>
              <a:ext uri="{FF2B5EF4-FFF2-40B4-BE49-F238E27FC236}">
                <a16:creationId xmlns:a16="http://schemas.microsoft.com/office/drawing/2014/main" id="{28349BD2-E9D6-4F97-A3BC-6C83F0D85641}"/>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3AD18E66-E875-4EE9-870C-77FF29850181}"/>
              </a:ext>
            </a:extLst>
          </p:cNvPr>
          <p:cNvSpPr>
            <a:spLocks noGrp="1"/>
          </p:cNvSpPr>
          <p:nvPr>
            <p:ph type="sldNum" sz="quarter" idx="12"/>
          </p:nvPr>
        </p:nvSpPr>
        <p:spPr/>
        <p:txBody>
          <a:bodyPr/>
          <a:lstStyle/>
          <a:p>
            <a:fld id="{47290604-2400-4F2E-BFF6-A27E21378C03}" type="slidenum">
              <a:rPr lang="fr-FR" smtClean="0"/>
              <a:pPr/>
              <a:t>122</a:t>
            </a:fld>
            <a:endParaRPr lang="fr-FR"/>
          </a:p>
        </p:txBody>
      </p:sp>
      <p:sp>
        <p:nvSpPr>
          <p:cNvPr id="12" name="ZoneTexte 11">
            <a:extLst>
              <a:ext uri="{FF2B5EF4-FFF2-40B4-BE49-F238E27FC236}">
                <a16:creationId xmlns:a16="http://schemas.microsoft.com/office/drawing/2014/main" id="{6A071B69-9C85-43AB-BDA8-9B326A8D3897}"/>
              </a:ext>
            </a:extLst>
          </p:cNvPr>
          <p:cNvSpPr txBox="1"/>
          <p:nvPr/>
        </p:nvSpPr>
        <p:spPr>
          <a:xfrm>
            <a:off x="7016910" y="5681064"/>
            <a:ext cx="3953613" cy="338554"/>
          </a:xfrm>
          <a:prstGeom prst="rect">
            <a:avLst/>
          </a:prstGeom>
          <a:noFill/>
        </p:spPr>
        <p:txBody>
          <a:bodyPr wrap="square">
            <a:spAutoFit/>
          </a:bodyPr>
          <a:lstStyle/>
          <a:p>
            <a:pPr>
              <a:defRPr/>
            </a:pPr>
            <a:r>
              <a:rPr lang="fr-FR" sz="16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6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Site Coder </a:t>
            </a:r>
            <a:r>
              <a:rPr lang="fr-FR" sz="16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mag</a:t>
            </a:r>
            <a:r>
              <a:rPr lang="fr-FR" sz="16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 </a:t>
            </a:r>
            <a:r>
              <a:rPr lang="fr-FR" sz="16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(sept. 2018) </a:t>
            </a:r>
          </a:p>
        </p:txBody>
      </p:sp>
      <p:pic>
        <p:nvPicPr>
          <p:cNvPr id="13" name="Picture 4">
            <a:extLst>
              <a:ext uri="{FF2B5EF4-FFF2-40B4-BE49-F238E27FC236}">
                <a16:creationId xmlns:a16="http://schemas.microsoft.com/office/drawing/2014/main" id="{3F903076-69D0-455D-B137-D0F91E39E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832" y="2019733"/>
            <a:ext cx="5038330" cy="2891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a:extLst>
              <a:ext uri="{FF2B5EF4-FFF2-40B4-BE49-F238E27FC236}">
                <a16:creationId xmlns:a16="http://schemas.microsoft.com/office/drawing/2014/main" id="{1A98B435-0D75-456D-8B6F-4F72A8300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910" y="1713236"/>
            <a:ext cx="3559655" cy="3926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C7BEE29F-06A1-4B33-9E92-0F469CCAF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0387" y="4186263"/>
            <a:ext cx="3008083" cy="2095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8948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00CC6B-4A9A-4E50-B4C9-184AE346E2B1}"/>
              </a:ext>
            </a:extLst>
          </p:cNvPr>
          <p:cNvSpPr>
            <a:spLocks noGrp="1"/>
          </p:cNvSpPr>
          <p:nvPr>
            <p:ph type="title"/>
          </p:nvPr>
        </p:nvSpPr>
        <p:spPr/>
        <p:txBody>
          <a:bodyPr/>
          <a:lstStyle/>
          <a:p>
            <a:r>
              <a:rPr lang="fr-FR" altLang="fr-FR" dirty="0"/>
              <a:t>Outils pour la fusion et le filtrage des flux RSS</a:t>
            </a:r>
            <a:endParaRPr lang="fr-FR" dirty="0"/>
          </a:p>
        </p:txBody>
      </p:sp>
      <p:sp>
        <p:nvSpPr>
          <p:cNvPr id="3" name="Espace réservé du contenu 2">
            <a:extLst>
              <a:ext uri="{FF2B5EF4-FFF2-40B4-BE49-F238E27FC236}">
                <a16:creationId xmlns:a16="http://schemas.microsoft.com/office/drawing/2014/main" id="{773D63AE-E260-47EA-97C1-0FC1CEA1FFE2}"/>
              </a:ext>
            </a:extLst>
          </p:cNvPr>
          <p:cNvSpPr>
            <a:spLocks noGrp="1"/>
          </p:cNvSpPr>
          <p:nvPr>
            <p:ph idx="1"/>
          </p:nvPr>
        </p:nvSpPr>
        <p:spPr>
          <a:xfrm>
            <a:off x="1371600" y="1196752"/>
            <a:ext cx="9601200" cy="3581400"/>
          </a:xfrm>
        </p:spPr>
        <p:txBody>
          <a:bodyPr/>
          <a:lstStyle/>
          <a:p>
            <a:r>
              <a:rPr lang="fr-FR" dirty="0"/>
              <a:t>Outils en ligne pour fusionner des flux</a:t>
            </a:r>
          </a:p>
          <a:p>
            <a:pPr lvl="1">
              <a:buClr>
                <a:schemeClr val="tx1"/>
              </a:buClr>
            </a:pPr>
            <a:r>
              <a:rPr lang="fr-FR" dirty="0">
                <a:solidFill>
                  <a:srgbClr val="EB8F22"/>
                </a:solidFill>
                <a:hlinkClick r:id="rId2">
                  <a:extLst>
                    <a:ext uri="{A12FA001-AC4F-418D-AE19-62706E023703}">
                      <ahyp:hlinkClr xmlns:ahyp="http://schemas.microsoft.com/office/drawing/2018/hyperlinkcolor" val="tx"/>
                    </a:ext>
                  </a:extLst>
                </a:hlinkClick>
              </a:rPr>
              <a:t>RSS Mix</a:t>
            </a:r>
            <a:endParaRPr lang="fr-FR" dirty="0">
              <a:solidFill>
                <a:srgbClr val="EB8F22"/>
              </a:solidFill>
            </a:endParaRPr>
          </a:p>
          <a:p>
            <a:pPr lvl="3"/>
            <a:endParaRPr lang="fr-FR" dirty="0"/>
          </a:p>
          <a:p>
            <a:endParaRPr lang="fr-FR" dirty="0"/>
          </a:p>
        </p:txBody>
      </p:sp>
      <p:sp>
        <p:nvSpPr>
          <p:cNvPr id="4" name="Espace réservé de la date 3">
            <a:extLst>
              <a:ext uri="{FF2B5EF4-FFF2-40B4-BE49-F238E27FC236}">
                <a16:creationId xmlns:a16="http://schemas.microsoft.com/office/drawing/2014/main" id="{8F51DBE3-4B2F-4365-BEC5-F419E6CC21AE}"/>
              </a:ext>
            </a:extLst>
          </p:cNvPr>
          <p:cNvSpPr>
            <a:spLocks noGrp="1"/>
          </p:cNvSpPr>
          <p:nvPr>
            <p:ph type="dt" sz="half" idx="10"/>
          </p:nvPr>
        </p:nvSpPr>
        <p:spPr/>
        <p:txBody>
          <a:bodyPr/>
          <a:lstStyle/>
          <a:p>
            <a:fld id="{B66E6019-978C-43C4-9230-FECE85ABFF3A}" type="datetime1">
              <a:rPr lang="fr-FR" smtClean="0"/>
              <a:pPr/>
              <a:t>06/06/2020</a:t>
            </a:fld>
            <a:endParaRPr lang="fr-FR"/>
          </a:p>
        </p:txBody>
      </p:sp>
      <p:sp>
        <p:nvSpPr>
          <p:cNvPr id="5" name="Espace réservé du pied de page 4">
            <a:extLst>
              <a:ext uri="{FF2B5EF4-FFF2-40B4-BE49-F238E27FC236}">
                <a16:creationId xmlns:a16="http://schemas.microsoft.com/office/drawing/2014/main" id="{F2800713-CDF7-4B2D-92AC-81F4F430FA63}"/>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B89116F4-E4BD-4702-812F-5135370601D6}"/>
              </a:ext>
            </a:extLst>
          </p:cNvPr>
          <p:cNvSpPr>
            <a:spLocks noGrp="1"/>
          </p:cNvSpPr>
          <p:nvPr>
            <p:ph type="sldNum" sz="quarter" idx="12"/>
          </p:nvPr>
        </p:nvSpPr>
        <p:spPr/>
        <p:txBody>
          <a:bodyPr/>
          <a:lstStyle/>
          <a:p>
            <a:fld id="{47290604-2400-4F2E-BFF6-A27E21378C03}" type="slidenum">
              <a:rPr lang="fr-FR" smtClean="0"/>
              <a:pPr/>
              <a:t>123</a:t>
            </a:fld>
            <a:endParaRPr lang="fr-FR"/>
          </a:p>
        </p:txBody>
      </p:sp>
      <p:pic>
        <p:nvPicPr>
          <p:cNvPr id="12" name="Picture 2">
            <a:extLst>
              <a:ext uri="{FF2B5EF4-FFF2-40B4-BE49-F238E27FC236}">
                <a16:creationId xmlns:a16="http://schemas.microsoft.com/office/drawing/2014/main" id="{6E58A569-4717-4537-A079-EC591DA83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369" y="2132856"/>
            <a:ext cx="3953613" cy="2675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9E96CFE3-DD24-4F81-9F19-06992D056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191" y="3248198"/>
            <a:ext cx="4298324" cy="2908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a:extLst>
              <a:ext uri="{FF2B5EF4-FFF2-40B4-BE49-F238E27FC236}">
                <a16:creationId xmlns:a16="http://schemas.microsoft.com/office/drawing/2014/main" id="{6A463500-47CD-48C2-8227-BFB19A959796}"/>
              </a:ext>
            </a:extLst>
          </p:cNvPr>
          <p:cNvSpPr txBox="1"/>
          <p:nvPr/>
        </p:nvSpPr>
        <p:spPr>
          <a:xfrm>
            <a:off x="2506138" y="5035999"/>
            <a:ext cx="3953613" cy="338554"/>
          </a:xfrm>
          <a:prstGeom prst="rect">
            <a:avLst/>
          </a:prstGeom>
          <a:noFill/>
        </p:spPr>
        <p:txBody>
          <a:bodyPr wrap="square">
            <a:spAutoFit/>
          </a:bodyPr>
          <a:lstStyle/>
          <a:p>
            <a:pPr>
              <a:defRPr/>
            </a:pPr>
            <a:r>
              <a:rPr lang="fr-FR" sz="16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6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Site Coder </a:t>
            </a:r>
            <a:r>
              <a:rPr lang="fr-FR" sz="16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mag</a:t>
            </a:r>
            <a:r>
              <a:rPr lang="fr-FR" sz="16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 </a:t>
            </a:r>
            <a:r>
              <a:rPr lang="fr-FR" sz="16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(sept. 2018) </a:t>
            </a:r>
          </a:p>
        </p:txBody>
      </p:sp>
    </p:spTree>
    <p:extLst>
      <p:ext uri="{BB962C8B-B14F-4D97-AF65-F5344CB8AC3E}">
        <p14:creationId xmlns:p14="http://schemas.microsoft.com/office/powerpoint/2010/main" val="19400690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C31F1-FE51-4BFA-8158-A3CD81D4E05F}"/>
              </a:ext>
            </a:extLst>
          </p:cNvPr>
          <p:cNvSpPr>
            <a:spLocks noGrp="1"/>
          </p:cNvSpPr>
          <p:nvPr>
            <p:ph type="title"/>
          </p:nvPr>
        </p:nvSpPr>
        <p:spPr/>
        <p:txBody>
          <a:bodyPr/>
          <a:lstStyle/>
          <a:p>
            <a:r>
              <a:rPr lang="fr-FR" altLang="fr-FR" dirty="0"/>
              <a:t>Outils pour la fusion et le filtrage des flux RSS</a:t>
            </a:r>
            <a:endParaRPr lang="fr-FR" dirty="0"/>
          </a:p>
        </p:txBody>
      </p:sp>
      <p:sp>
        <p:nvSpPr>
          <p:cNvPr id="3" name="Espace réservé du contenu 2">
            <a:extLst>
              <a:ext uri="{FF2B5EF4-FFF2-40B4-BE49-F238E27FC236}">
                <a16:creationId xmlns:a16="http://schemas.microsoft.com/office/drawing/2014/main" id="{135F1A02-0A27-464F-A06E-5DE22932A609}"/>
              </a:ext>
            </a:extLst>
          </p:cNvPr>
          <p:cNvSpPr>
            <a:spLocks noGrp="1"/>
          </p:cNvSpPr>
          <p:nvPr>
            <p:ph idx="1"/>
          </p:nvPr>
        </p:nvSpPr>
        <p:spPr>
          <a:xfrm>
            <a:off x="1371600" y="1196752"/>
            <a:ext cx="9601200" cy="3581400"/>
          </a:xfrm>
        </p:spPr>
        <p:txBody>
          <a:bodyPr/>
          <a:lstStyle/>
          <a:p>
            <a:r>
              <a:rPr lang="fr-FR" dirty="0"/>
              <a:t>Outils en ligne pour fusionner des flux</a:t>
            </a:r>
          </a:p>
          <a:p>
            <a:pPr lvl="1">
              <a:buClr>
                <a:schemeClr val="tx1"/>
              </a:buClr>
            </a:pPr>
            <a:r>
              <a:rPr lang="fr-FR" dirty="0">
                <a:solidFill>
                  <a:srgbClr val="EB8F22"/>
                </a:solidFill>
                <a:hlinkClick r:id="rId2">
                  <a:extLst>
                    <a:ext uri="{A12FA001-AC4F-418D-AE19-62706E023703}">
                      <ahyp:hlinkClr xmlns:ahyp="http://schemas.microsoft.com/office/drawing/2018/hyperlinkcolor" val="tx"/>
                    </a:ext>
                  </a:extLst>
                </a:hlinkClick>
              </a:rPr>
              <a:t>RSS Mixer</a:t>
            </a:r>
            <a:endParaRPr lang="fr-FR" dirty="0">
              <a:solidFill>
                <a:srgbClr val="EB8F22"/>
              </a:solidFill>
            </a:endParaRPr>
          </a:p>
        </p:txBody>
      </p:sp>
      <p:sp>
        <p:nvSpPr>
          <p:cNvPr id="4" name="Espace réservé de la date 3">
            <a:extLst>
              <a:ext uri="{FF2B5EF4-FFF2-40B4-BE49-F238E27FC236}">
                <a16:creationId xmlns:a16="http://schemas.microsoft.com/office/drawing/2014/main" id="{926C920D-16BF-429E-86E3-58517D4245D3}"/>
              </a:ext>
            </a:extLst>
          </p:cNvPr>
          <p:cNvSpPr>
            <a:spLocks noGrp="1"/>
          </p:cNvSpPr>
          <p:nvPr>
            <p:ph type="dt" sz="half" idx="10"/>
          </p:nvPr>
        </p:nvSpPr>
        <p:spPr/>
        <p:txBody>
          <a:bodyPr/>
          <a:lstStyle/>
          <a:p>
            <a:fld id="{B66E6019-978C-43C4-9230-FECE85ABFF3A}" type="datetime1">
              <a:rPr lang="fr-FR" smtClean="0"/>
              <a:pPr/>
              <a:t>06/06/2020</a:t>
            </a:fld>
            <a:endParaRPr lang="fr-FR"/>
          </a:p>
        </p:txBody>
      </p:sp>
      <p:sp>
        <p:nvSpPr>
          <p:cNvPr id="5" name="Espace réservé du pied de page 4">
            <a:extLst>
              <a:ext uri="{FF2B5EF4-FFF2-40B4-BE49-F238E27FC236}">
                <a16:creationId xmlns:a16="http://schemas.microsoft.com/office/drawing/2014/main" id="{94C0BC97-6439-4D14-932B-7367360B45CB}"/>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F5D47EA4-F862-4EE8-BDA9-6542723542DD}"/>
              </a:ext>
            </a:extLst>
          </p:cNvPr>
          <p:cNvSpPr>
            <a:spLocks noGrp="1"/>
          </p:cNvSpPr>
          <p:nvPr>
            <p:ph type="sldNum" sz="quarter" idx="12"/>
          </p:nvPr>
        </p:nvSpPr>
        <p:spPr/>
        <p:txBody>
          <a:bodyPr/>
          <a:lstStyle/>
          <a:p>
            <a:fld id="{47290604-2400-4F2E-BFF6-A27E21378C03}" type="slidenum">
              <a:rPr lang="fr-FR" smtClean="0"/>
              <a:pPr/>
              <a:t>124</a:t>
            </a:fld>
            <a:endParaRPr lang="fr-FR"/>
          </a:p>
        </p:txBody>
      </p:sp>
      <p:pic>
        <p:nvPicPr>
          <p:cNvPr id="12" name="Picture 2">
            <a:extLst>
              <a:ext uri="{FF2B5EF4-FFF2-40B4-BE49-F238E27FC236}">
                <a16:creationId xmlns:a16="http://schemas.microsoft.com/office/drawing/2014/main" id="{CC465337-094A-4C01-9712-AC68BBD08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612" y="2060853"/>
            <a:ext cx="5839098" cy="3690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a:extLst>
              <a:ext uri="{FF2B5EF4-FFF2-40B4-BE49-F238E27FC236}">
                <a16:creationId xmlns:a16="http://schemas.microsoft.com/office/drawing/2014/main" id="{EDCC1B63-F2A3-41E2-8333-CDE531C7BF31}"/>
              </a:ext>
            </a:extLst>
          </p:cNvPr>
          <p:cNvSpPr txBox="1"/>
          <p:nvPr/>
        </p:nvSpPr>
        <p:spPr>
          <a:xfrm>
            <a:off x="2999661" y="5805282"/>
            <a:ext cx="395361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Site Coder </a:t>
            </a:r>
            <a:r>
              <a:rPr lang="fr-FR" sz="14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mag</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(sept. 2018) </a:t>
            </a:r>
          </a:p>
        </p:txBody>
      </p:sp>
    </p:spTree>
    <p:extLst>
      <p:ext uri="{BB962C8B-B14F-4D97-AF65-F5344CB8AC3E}">
        <p14:creationId xmlns:p14="http://schemas.microsoft.com/office/powerpoint/2010/main" val="10847387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Titre 27">
            <a:extLst>
              <a:ext uri="{FF2B5EF4-FFF2-40B4-BE49-F238E27FC236}">
                <a16:creationId xmlns:a16="http://schemas.microsoft.com/office/drawing/2014/main" id="{DC373469-0C40-46FF-B623-4D4FE4927225}"/>
              </a:ext>
            </a:extLst>
          </p:cNvPr>
          <p:cNvSpPr>
            <a:spLocks noGrp="1"/>
          </p:cNvSpPr>
          <p:nvPr>
            <p:ph type="title"/>
          </p:nvPr>
        </p:nvSpPr>
        <p:spPr/>
        <p:txBody>
          <a:bodyPr>
            <a:normAutofit/>
          </a:bodyPr>
          <a:lstStyle/>
          <a:p>
            <a:r>
              <a:rPr lang="fr-FR" dirty="0"/>
              <a:t>Outils pour le traitement avancé des flux RSS</a:t>
            </a:r>
          </a:p>
        </p:txBody>
      </p:sp>
      <p:sp>
        <p:nvSpPr>
          <p:cNvPr id="22" name="Espace réservé du contenu 21">
            <a:extLst>
              <a:ext uri="{FF2B5EF4-FFF2-40B4-BE49-F238E27FC236}">
                <a16:creationId xmlns:a16="http://schemas.microsoft.com/office/drawing/2014/main" id="{BD7D65C5-8207-472D-9CB6-E52C31E15BC3}"/>
              </a:ext>
            </a:extLst>
          </p:cNvPr>
          <p:cNvSpPr>
            <a:spLocks noGrp="1"/>
          </p:cNvSpPr>
          <p:nvPr>
            <p:ph idx="1"/>
          </p:nvPr>
        </p:nvSpPr>
        <p:spPr>
          <a:xfrm>
            <a:off x="1371600" y="1215752"/>
            <a:ext cx="9601200" cy="3581400"/>
          </a:xfrm>
        </p:spPr>
        <p:txBody>
          <a:bodyPr/>
          <a:lstStyle/>
          <a:p>
            <a:r>
              <a:rPr lang="fr-FR" dirty="0"/>
              <a:t>Les autres outils cités ci-dessous sont gratuits et à héberger sur un serveur et donc plus difficiles d’accès</a:t>
            </a:r>
          </a:p>
          <a:p>
            <a:pPr lvl="1">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Huggin</a:t>
            </a:r>
            <a:endParaRPr lang="fr-FR" dirty="0">
              <a:solidFill>
                <a:srgbClr val="EB8F22"/>
              </a:solidFill>
            </a:endParaRPr>
          </a:p>
          <a:p>
            <a:pPr lvl="1">
              <a:buClr>
                <a:schemeClr val="tx1"/>
              </a:buClr>
            </a:pPr>
            <a:r>
              <a:rPr lang="fr-FR" dirty="0" err="1">
                <a:solidFill>
                  <a:srgbClr val="EB8F22"/>
                </a:solidFill>
                <a:hlinkClick r:id="rId4">
                  <a:extLst>
                    <a:ext uri="{A12FA001-AC4F-418D-AE19-62706E023703}">
                      <ahyp:hlinkClr xmlns:ahyp="http://schemas.microsoft.com/office/drawing/2018/hyperlinkcolor" val="tx"/>
                    </a:ext>
                  </a:extLst>
                </a:hlinkClick>
              </a:rPr>
              <a:t>Pypes</a:t>
            </a:r>
            <a:endParaRPr lang="fr-FR" dirty="0">
              <a:solidFill>
                <a:srgbClr val="EB8F22"/>
              </a:solidFill>
            </a:endParaRPr>
          </a:p>
          <a:p>
            <a:pPr lvl="1">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RSS </a:t>
            </a:r>
            <a:r>
              <a:rPr lang="fr-FR" dirty="0" err="1">
                <a:solidFill>
                  <a:srgbClr val="EB8F22"/>
                </a:solidFill>
                <a:hlinkClick r:id="rId5">
                  <a:extLst>
                    <a:ext uri="{A12FA001-AC4F-418D-AE19-62706E023703}">
                      <ahyp:hlinkClr xmlns:ahyp="http://schemas.microsoft.com/office/drawing/2018/hyperlinkcolor" val="tx"/>
                    </a:ext>
                  </a:extLst>
                </a:hlinkClick>
              </a:rPr>
              <a:t>Percolator</a:t>
            </a:r>
            <a:endParaRPr lang="fr-FR" dirty="0">
              <a:solidFill>
                <a:srgbClr val="EB8F22"/>
              </a:solidFill>
            </a:endParaRPr>
          </a:p>
          <a:p>
            <a:pPr lvl="1">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SuperPipes</a:t>
            </a:r>
            <a:endParaRPr lang="fr-FR" dirty="0">
              <a:solidFill>
                <a:srgbClr val="EB8F22"/>
              </a:solidFill>
            </a:endParaRPr>
          </a:p>
          <a:p>
            <a:pPr lvl="2"/>
            <a:endParaRPr lang="fr-FR" dirty="0"/>
          </a:p>
          <a:p>
            <a:pPr lvl="3"/>
            <a:endParaRPr lang="fr-FR" dirty="0"/>
          </a:p>
          <a:p>
            <a:endParaRPr lang="fr-FR" dirty="0"/>
          </a:p>
        </p:txBody>
      </p:sp>
      <p:sp>
        <p:nvSpPr>
          <p:cNvPr id="8" name="Espace réservé de la date 3">
            <a:extLst>
              <a:ext uri="{FF2B5EF4-FFF2-40B4-BE49-F238E27FC236}">
                <a16:creationId xmlns:a16="http://schemas.microsoft.com/office/drawing/2014/main" id="{DBC33984-BAF1-419F-8D54-F36A94095599}"/>
              </a:ext>
            </a:extLst>
          </p:cNvPr>
          <p:cNvSpPr>
            <a:spLocks noGrp="1"/>
          </p:cNvSpPr>
          <p:nvPr>
            <p:ph type="dt" sz="half" idx="10"/>
          </p:nvPr>
        </p:nvSpPr>
        <p:spPr/>
        <p:txBody>
          <a:bodyPr/>
          <a:lstStyle/>
          <a:p>
            <a:fld id="{256F3F40-E3BC-4374-B788-6D1F0DBE27A8}" type="datetime1">
              <a:rPr lang="fr-FR" smtClean="0"/>
              <a:pPr/>
              <a:t>06/06/2020</a:t>
            </a:fld>
            <a:endParaRPr lang="fr-FR" dirty="0"/>
          </a:p>
        </p:txBody>
      </p:sp>
      <p:sp>
        <p:nvSpPr>
          <p:cNvPr id="9" name="Espace réservé du pied de page 4">
            <a:extLst>
              <a:ext uri="{FF2B5EF4-FFF2-40B4-BE49-F238E27FC236}">
                <a16:creationId xmlns:a16="http://schemas.microsoft.com/office/drawing/2014/main" id="{A15BB80C-F713-426A-9C7A-D9993BFB9DA2}"/>
              </a:ext>
            </a:extLst>
          </p:cNvPr>
          <p:cNvSpPr>
            <a:spLocks noGrp="1"/>
          </p:cNvSpPr>
          <p:nvPr>
            <p:ph type="ftr" sz="quarter" idx="11"/>
          </p:nvPr>
        </p:nvSpPr>
        <p:spPr/>
        <p:txBody>
          <a:bodyPr/>
          <a:lstStyle/>
          <a:p>
            <a:r>
              <a:rPr lang="fr-FR" dirty="0"/>
              <a:t>Utiliser les flux RSS pour sa veille | Pourquoi ? Comment ?</a:t>
            </a:r>
          </a:p>
        </p:txBody>
      </p:sp>
      <p:sp>
        <p:nvSpPr>
          <p:cNvPr id="10" name="Espace réservé du numéro de diapositive 5">
            <a:extLst>
              <a:ext uri="{FF2B5EF4-FFF2-40B4-BE49-F238E27FC236}">
                <a16:creationId xmlns:a16="http://schemas.microsoft.com/office/drawing/2014/main" id="{70A2F58D-196E-42C3-B603-FA090F1ABFA9}"/>
              </a:ext>
            </a:extLst>
          </p:cNvPr>
          <p:cNvSpPr>
            <a:spLocks noGrp="1"/>
          </p:cNvSpPr>
          <p:nvPr>
            <p:ph type="sldNum" sz="quarter" idx="12"/>
          </p:nvPr>
        </p:nvSpPr>
        <p:spPr/>
        <p:txBody>
          <a:bodyPr/>
          <a:lstStyle/>
          <a:p>
            <a:r>
              <a:rPr lang="fr-FR" dirty="0"/>
              <a:t>111</a:t>
            </a:r>
          </a:p>
        </p:txBody>
      </p:sp>
      <p:sp>
        <p:nvSpPr>
          <p:cNvPr id="11" name="ZoneTexte 10">
            <a:extLst>
              <a:ext uri="{FF2B5EF4-FFF2-40B4-BE49-F238E27FC236}">
                <a16:creationId xmlns:a16="http://schemas.microsoft.com/office/drawing/2014/main" id="{2F48CFDC-5C17-47F6-BB6E-2D20E64D8E6D}"/>
              </a:ext>
            </a:extLst>
          </p:cNvPr>
          <p:cNvSpPr txBox="1"/>
          <p:nvPr/>
        </p:nvSpPr>
        <p:spPr>
          <a:xfrm>
            <a:off x="2855834" y="5682166"/>
            <a:ext cx="7704667"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Modèle d'une plateforme de veille visant à automatiser la rediffusion de l'information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2015)</a:t>
            </a:r>
          </a:p>
        </p:txBody>
      </p:sp>
    </p:spTree>
    <p:extLst>
      <p:ext uri="{BB962C8B-B14F-4D97-AF65-F5344CB8AC3E}">
        <p14:creationId xmlns:p14="http://schemas.microsoft.com/office/powerpoint/2010/main" val="14024169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943DFF7B-5F66-48C2-84DE-BEE58C4B0CF4}"/>
              </a:ext>
            </a:extLst>
          </p:cNvPr>
          <p:cNvSpPr>
            <a:spLocks noGrp="1"/>
          </p:cNvSpPr>
          <p:nvPr>
            <p:ph type="title"/>
          </p:nvPr>
        </p:nvSpPr>
        <p:spPr/>
        <p:txBody>
          <a:bodyPr/>
          <a:lstStyle/>
          <a:p>
            <a:r>
              <a:rPr lang="fr-FR" altLang="fr-FR" dirty="0"/>
              <a:t>Outils de filtrage</a:t>
            </a:r>
            <a:endParaRPr lang="fr-FR" dirty="0"/>
          </a:p>
        </p:txBody>
      </p:sp>
      <p:sp>
        <p:nvSpPr>
          <p:cNvPr id="25" name="Espace réservé du contenu 24">
            <a:extLst>
              <a:ext uri="{FF2B5EF4-FFF2-40B4-BE49-F238E27FC236}">
                <a16:creationId xmlns:a16="http://schemas.microsoft.com/office/drawing/2014/main" id="{CC6475EA-36F0-487D-9AA5-9C70D68F12AF}"/>
              </a:ext>
            </a:extLst>
          </p:cNvPr>
          <p:cNvSpPr>
            <a:spLocks noGrp="1"/>
          </p:cNvSpPr>
          <p:nvPr>
            <p:ph idx="1"/>
          </p:nvPr>
        </p:nvSpPr>
        <p:spPr>
          <a:xfrm>
            <a:off x="1371600" y="1143744"/>
            <a:ext cx="9601200" cy="3581400"/>
          </a:xfrm>
        </p:spPr>
        <p:txBody>
          <a:bodyPr/>
          <a:lstStyle/>
          <a:p>
            <a:pPr>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Feed.Informer</a:t>
            </a:r>
            <a:endParaRPr lang="fr-FR" dirty="0">
              <a:solidFill>
                <a:srgbClr val="EB8F22"/>
              </a:solidFill>
            </a:endParaRPr>
          </a:p>
          <a:p>
            <a:pPr lvl="1"/>
            <a:r>
              <a:rPr lang="fr-FR" dirty="0"/>
              <a:t> Outil en ligne, gratuit avec filtre OR/AND</a:t>
            </a:r>
          </a:p>
          <a:p>
            <a:endParaRPr lang="fr-FR" dirty="0"/>
          </a:p>
        </p:txBody>
      </p:sp>
      <p:sp>
        <p:nvSpPr>
          <p:cNvPr id="6"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pPr/>
              <a:t>06/06/2020</a:t>
            </a:fld>
            <a:endParaRPr lang="fr-FR"/>
          </a:p>
        </p:txBody>
      </p:sp>
      <p:sp>
        <p:nvSpPr>
          <p:cNvPr id="5"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fld id="{47290604-2400-4F2E-BFF6-A27E21378C03}" type="slidenum">
              <a:rPr lang="fr-FR" smtClean="0"/>
              <a:pPr/>
              <a:t>126</a:t>
            </a:fld>
            <a:endParaRPr lang="fr-F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656" y="2074232"/>
            <a:ext cx="6090582" cy="3634995"/>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30A770A6-9C89-4CF7-8BB2-21A3AD20CC15}"/>
              </a:ext>
            </a:extLst>
          </p:cNvPr>
          <p:cNvSpPr txBox="1"/>
          <p:nvPr/>
        </p:nvSpPr>
        <p:spPr>
          <a:xfrm>
            <a:off x="2902091" y="5818090"/>
            <a:ext cx="7433458"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Modèle d'une plateforme de veille visant à automatiser la rediffusion de l'information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br>
              <a:rPr lang="fr-FR" sz="1400" b="1" dirty="0">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2015)</a:t>
            </a:r>
          </a:p>
        </p:txBody>
      </p:sp>
    </p:spTree>
    <p:extLst>
      <p:ext uri="{BB962C8B-B14F-4D97-AF65-F5344CB8AC3E}">
        <p14:creationId xmlns:p14="http://schemas.microsoft.com/office/powerpoint/2010/main" val="20059292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A904F7B-1397-4E8F-B4CD-65F1E0D6EF9C}"/>
              </a:ext>
            </a:extLst>
          </p:cNvPr>
          <p:cNvSpPr>
            <a:spLocks noGrp="1"/>
          </p:cNvSpPr>
          <p:nvPr>
            <p:ph type="title"/>
          </p:nvPr>
        </p:nvSpPr>
        <p:spPr/>
        <p:txBody>
          <a:bodyPr/>
          <a:lstStyle/>
          <a:p>
            <a:r>
              <a:rPr lang="fr-FR" dirty="0"/>
              <a:t>Outils de filtrage</a:t>
            </a:r>
          </a:p>
        </p:txBody>
      </p:sp>
      <p:sp>
        <p:nvSpPr>
          <p:cNvPr id="6" name="Espace réservé du contenu 5">
            <a:extLst>
              <a:ext uri="{FF2B5EF4-FFF2-40B4-BE49-F238E27FC236}">
                <a16:creationId xmlns:a16="http://schemas.microsoft.com/office/drawing/2014/main" id="{B4456768-B0C1-4E2A-8E38-986F59DDA1B2}"/>
              </a:ext>
            </a:extLst>
          </p:cNvPr>
          <p:cNvSpPr>
            <a:spLocks noGrp="1"/>
          </p:cNvSpPr>
          <p:nvPr>
            <p:ph idx="1"/>
          </p:nvPr>
        </p:nvSpPr>
        <p:spPr>
          <a:xfrm>
            <a:off x="1371600" y="1124744"/>
            <a:ext cx="9601200" cy="3581400"/>
          </a:xfrm>
        </p:spPr>
        <p:txBody>
          <a:bodyPr/>
          <a:lstStyle/>
          <a:p>
            <a:pPr>
              <a:buClr>
                <a:schemeClr val="tx1"/>
              </a:buClr>
            </a:pPr>
            <a:r>
              <a:rPr lang="fr-FR" u="sng" dirty="0" err="1">
                <a:solidFill>
                  <a:srgbClr val="EB8F22"/>
                </a:solidFill>
                <a:hlinkClick r:id="rId3">
                  <a:extLst>
                    <a:ext uri="{A12FA001-AC4F-418D-AE19-62706E023703}">
                      <ahyp:hlinkClr xmlns:ahyp="http://schemas.microsoft.com/office/drawing/2018/hyperlinkcolor" val="tx"/>
                    </a:ext>
                  </a:extLst>
                </a:hlinkClick>
              </a:rPr>
              <a:t>Feed.Informer</a:t>
            </a:r>
            <a:r>
              <a:rPr lang="fr-FR" dirty="0">
                <a:solidFill>
                  <a:srgbClr val="EB8F22"/>
                </a:solidFill>
              </a:rPr>
              <a:t> </a:t>
            </a:r>
            <a:r>
              <a:rPr lang="fr-FR" dirty="0"/>
              <a:t>(2)</a:t>
            </a:r>
          </a:p>
        </p:txBody>
      </p:sp>
      <p:sp>
        <p:nvSpPr>
          <p:cNvPr id="10"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a:p>
        </p:txBody>
      </p:sp>
      <p:sp>
        <p:nvSpPr>
          <p:cNvPr id="12"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3"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126</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272" y="1340768"/>
            <a:ext cx="5512216" cy="1709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6816" y="2852941"/>
            <a:ext cx="4968552" cy="282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a:extLst>
              <a:ext uri="{FF2B5EF4-FFF2-40B4-BE49-F238E27FC236}">
                <a16:creationId xmlns:a16="http://schemas.microsoft.com/office/drawing/2014/main" id="{30A770A6-9C89-4CF7-8BB2-21A3AD20CC15}"/>
              </a:ext>
            </a:extLst>
          </p:cNvPr>
          <p:cNvSpPr txBox="1"/>
          <p:nvPr/>
        </p:nvSpPr>
        <p:spPr>
          <a:xfrm>
            <a:off x="2840580" y="5768983"/>
            <a:ext cx="5024793"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Modèle d'une plateforme de veille visant à automatiser la rediffusion de l'information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2015)</a:t>
            </a:r>
          </a:p>
        </p:txBody>
      </p:sp>
    </p:spTree>
    <p:extLst>
      <p:ext uri="{BB962C8B-B14F-4D97-AF65-F5344CB8AC3E}">
        <p14:creationId xmlns:p14="http://schemas.microsoft.com/office/powerpoint/2010/main" val="35476506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939E693-4A48-4524-A281-BE5FF304D941}"/>
              </a:ext>
            </a:extLst>
          </p:cNvPr>
          <p:cNvSpPr>
            <a:spLocks noGrp="1"/>
          </p:cNvSpPr>
          <p:nvPr>
            <p:ph type="title"/>
          </p:nvPr>
        </p:nvSpPr>
        <p:spPr/>
        <p:txBody>
          <a:bodyPr/>
          <a:lstStyle/>
          <a:p>
            <a:r>
              <a:rPr lang="fr-FR" dirty="0"/>
              <a:t>Outils de filtrage</a:t>
            </a:r>
          </a:p>
        </p:txBody>
      </p:sp>
      <p:sp>
        <p:nvSpPr>
          <p:cNvPr id="6" name="Espace réservé du contenu 5">
            <a:extLst>
              <a:ext uri="{FF2B5EF4-FFF2-40B4-BE49-F238E27FC236}">
                <a16:creationId xmlns:a16="http://schemas.microsoft.com/office/drawing/2014/main" id="{C5CCA563-48CD-4A03-AA91-4F5D3EFA8B01}"/>
              </a:ext>
            </a:extLst>
          </p:cNvPr>
          <p:cNvSpPr>
            <a:spLocks noGrp="1"/>
          </p:cNvSpPr>
          <p:nvPr>
            <p:ph idx="1"/>
          </p:nvPr>
        </p:nvSpPr>
        <p:spPr>
          <a:xfrm>
            <a:off x="1371600" y="1124744"/>
            <a:ext cx="9601200" cy="3581400"/>
          </a:xfrm>
        </p:spPr>
        <p:txBody>
          <a:bodyPr/>
          <a:lstStyle/>
          <a:p>
            <a:pPr>
              <a:buClr>
                <a:schemeClr val="tx1"/>
              </a:buClr>
            </a:pPr>
            <a:r>
              <a:rPr lang="fr-FR" u="sng" dirty="0" err="1">
                <a:solidFill>
                  <a:srgbClr val="EB8F22"/>
                </a:solidFill>
                <a:hlinkClick r:id="rId3">
                  <a:extLst>
                    <a:ext uri="{A12FA001-AC4F-418D-AE19-62706E023703}">
                      <ahyp:hlinkClr xmlns:ahyp="http://schemas.microsoft.com/office/drawing/2018/hyperlinkcolor" val="tx"/>
                    </a:ext>
                  </a:extLst>
                </a:hlinkClick>
              </a:rPr>
              <a:t>Feed.Informer</a:t>
            </a:r>
            <a:r>
              <a:rPr lang="fr-FR" dirty="0">
                <a:solidFill>
                  <a:srgbClr val="EB8F22"/>
                </a:solidFill>
              </a:rPr>
              <a:t> </a:t>
            </a:r>
            <a:r>
              <a:rPr lang="fr-FR" dirty="0"/>
              <a:t>(3)</a:t>
            </a:r>
          </a:p>
          <a:p>
            <a:pPr lvl="1"/>
            <a:r>
              <a:rPr lang="fr-FR" dirty="0"/>
              <a:t> Outil en ligne, gratuit avec filtre OR/AND</a:t>
            </a:r>
          </a:p>
        </p:txBody>
      </p:sp>
      <p:sp>
        <p:nvSpPr>
          <p:cNvPr id="8"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10"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11"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127</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681" y="2053235"/>
            <a:ext cx="5904656" cy="3854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a:extLst>
              <a:ext uri="{FF2B5EF4-FFF2-40B4-BE49-F238E27FC236}">
                <a16:creationId xmlns:a16="http://schemas.microsoft.com/office/drawing/2014/main" id="{30A770A6-9C89-4CF7-8BB2-21A3AD20CC15}"/>
              </a:ext>
            </a:extLst>
          </p:cNvPr>
          <p:cNvSpPr txBox="1"/>
          <p:nvPr/>
        </p:nvSpPr>
        <p:spPr>
          <a:xfrm>
            <a:off x="3143677" y="5984196"/>
            <a:ext cx="5976665"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Modèle d'une plateforme de veille visant à automatiser la rediffusion de l'information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2015)</a:t>
            </a:r>
          </a:p>
        </p:txBody>
      </p:sp>
    </p:spTree>
    <p:extLst>
      <p:ext uri="{BB962C8B-B14F-4D97-AF65-F5344CB8AC3E}">
        <p14:creationId xmlns:p14="http://schemas.microsoft.com/office/powerpoint/2010/main" val="17496869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7BBC47A-7C85-4E88-9DF1-4F143D70130F}"/>
              </a:ext>
            </a:extLst>
          </p:cNvPr>
          <p:cNvSpPr>
            <a:spLocks noGrp="1"/>
          </p:cNvSpPr>
          <p:nvPr>
            <p:ph type="title"/>
          </p:nvPr>
        </p:nvSpPr>
        <p:spPr/>
        <p:txBody>
          <a:bodyPr/>
          <a:lstStyle/>
          <a:p>
            <a:r>
              <a:rPr lang="fr-FR" dirty="0"/>
              <a:t>Outils de filtrage</a:t>
            </a:r>
          </a:p>
        </p:txBody>
      </p:sp>
      <p:sp>
        <p:nvSpPr>
          <p:cNvPr id="6" name="Espace réservé du contenu 5">
            <a:extLst>
              <a:ext uri="{FF2B5EF4-FFF2-40B4-BE49-F238E27FC236}">
                <a16:creationId xmlns:a16="http://schemas.microsoft.com/office/drawing/2014/main" id="{A8809288-0F18-4E11-A971-0D8CE76608CC}"/>
              </a:ext>
            </a:extLst>
          </p:cNvPr>
          <p:cNvSpPr>
            <a:spLocks noGrp="1"/>
          </p:cNvSpPr>
          <p:nvPr>
            <p:ph idx="1"/>
          </p:nvPr>
        </p:nvSpPr>
        <p:spPr>
          <a:xfrm>
            <a:off x="1371600" y="1124744"/>
            <a:ext cx="9601200" cy="3581400"/>
          </a:xfrm>
        </p:spPr>
        <p:txBody>
          <a:bodyPr/>
          <a:lstStyle/>
          <a:p>
            <a:pPr>
              <a:buClr>
                <a:schemeClr val="tx1"/>
              </a:buClr>
            </a:pPr>
            <a:r>
              <a:rPr lang="fr-FR" u="sng" dirty="0" err="1">
                <a:solidFill>
                  <a:srgbClr val="EB8F22"/>
                </a:solidFill>
                <a:hlinkClick r:id="rId3">
                  <a:extLst>
                    <a:ext uri="{A12FA001-AC4F-418D-AE19-62706E023703}">
                      <ahyp:hlinkClr xmlns:ahyp="http://schemas.microsoft.com/office/drawing/2018/hyperlinkcolor" val="tx"/>
                    </a:ext>
                  </a:extLst>
                </a:hlinkClick>
              </a:rPr>
              <a:t>Feed.Informer</a:t>
            </a:r>
            <a:r>
              <a:rPr lang="fr-FR" dirty="0">
                <a:solidFill>
                  <a:srgbClr val="EB8F22"/>
                </a:solidFill>
              </a:rPr>
              <a:t> </a:t>
            </a:r>
            <a:r>
              <a:rPr lang="fr-FR" dirty="0"/>
              <a:t>(4)</a:t>
            </a:r>
          </a:p>
        </p:txBody>
      </p:sp>
      <p:sp>
        <p:nvSpPr>
          <p:cNvPr id="10"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12"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13"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128</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40" y="1700808"/>
            <a:ext cx="4896544" cy="4097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39633">
            <a:off x="6368184" y="3495846"/>
            <a:ext cx="4048125" cy="1590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a:extLst>
              <a:ext uri="{FF2B5EF4-FFF2-40B4-BE49-F238E27FC236}">
                <a16:creationId xmlns:a16="http://schemas.microsoft.com/office/drawing/2014/main" id="{30A770A6-9C89-4CF7-8BB2-21A3AD20CC15}"/>
              </a:ext>
            </a:extLst>
          </p:cNvPr>
          <p:cNvSpPr txBox="1"/>
          <p:nvPr/>
        </p:nvSpPr>
        <p:spPr>
          <a:xfrm>
            <a:off x="3055033" y="5949280"/>
            <a:ext cx="5273219"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Modèle d'une plateforme de veille visant à automatiser </a:t>
            </a:r>
            <a:b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b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la rediffusion de l'information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2015)</a:t>
            </a:r>
          </a:p>
        </p:txBody>
      </p:sp>
    </p:spTree>
    <p:extLst>
      <p:ext uri="{BB962C8B-B14F-4D97-AF65-F5344CB8AC3E}">
        <p14:creationId xmlns:p14="http://schemas.microsoft.com/office/powerpoint/2010/main" val="78136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p:txBody>
          <a:bodyPr/>
          <a:lstStyle/>
          <a:p>
            <a:r>
              <a:rPr lang="fr-FR" dirty="0"/>
              <a:t>Cadre juridique de la veille (2/5)</a:t>
            </a:r>
          </a:p>
        </p:txBody>
      </p:sp>
      <p:sp>
        <p:nvSpPr>
          <p:cNvPr id="18" name="Espace réservé du contenu 17">
            <a:extLst>
              <a:ext uri="{FF2B5EF4-FFF2-40B4-BE49-F238E27FC236}">
                <a16:creationId xmlns:a16="http://schemas.microsoft.com/office/drawing/2014/main" id="{F57C5160-78BA-461B-839F-BB0068DBEA72}"/>
              </a:ext>
            </a:extLst>
          </p:cNvPr>
          <p:cNvSpPr>
            <a:spLocks noGrp="1"/>
          </p:cNvSpPr>
          <p:nvPr>
            <p:ph idx="1"/>
          </p:nvPr>
        </p:nvSpPr>
        <p:spPr>
          <a:xfrm>
            <a:off x="1371600" y="836712"/>
            <a:ext cx="9601200" cy="4680520"/>
          </a:xfrm>
        </p:spPr>
        <p:txBody>
          <a:bodyPr>
            <a:normAutofit/>
          </a:bodyPr>
          <a:lstStyle/>
          <a:p>
            <a:r>
              <a:rPr lang="fr-FR" dirty="0"/>
              <a:t>Les moyens techniques  pour accéder aux contenus constituant une veille sont aussi à prendre en compte :</a:t>
            </a:r>
          </a:p>
          <a:p>
            <a:pPr lvl="1"/>
            <a:r>
              <a:rPr lang="fr-FR" dirty="0"/>
              <a:t>Intrusion sans autorisation dans un système automatisé de traitement des données  (SATD) = piratage informatique</a:t>
            </a:r>
          </a:p>
          <a:p>
            <a:pPr lvl="1"/>
            <a:r>
              <a:rPr lang="fr-FR" dirty="0"/>
              <a:t>Mise à profit d’une faille de sécurité pour récupérer des informations sensibles via des requêtes de type « Google hacking» = activité illégale également :</a:t>
            </a:r>
            <a:br>
              <a:rPr lang="fr-FR" dirty="0"/>
            </a:br>
            <a:r>
              <a:rPr lang="fr-FR" dirty="0"/>
              <a:t>« Le veilleur devra donc clairement prendre conscience qu’il se trouve potentiellement dans l’illégalité si, de par les procédés qu’il utilise, il accède à des espaces mal sécurisés.»¹</a:t>
            </a:r>
          </a:p>
          <a:p>
            <a:pPr lvl="1"/>
            <a:r>
              <a:rPr lang="fr-FR" dirty="0"/>
              <a:t>Mise à mal d’un SATD par des logiciels de collecte automatisée de nouvelles informations du fait de requêtes trop régulières et/ou trop lourdes (assimilable à une attaque en déni de service – </a:t>
            </a:r>
            <a:r>
              <a:rPr lang="fr-FR" dirty="0" err="1"/>
              <a:t>DoS</a:t>
            </a:r>
            <a:r>
              <a:rPr lang="fr-FR" dirty="0"/>
              <a:t>).</a:t>
            </a:r>
          </a:p>
          <a:p>
            <a:r>
              <a:rPr lang="fr-FR" dirty="0"/>
              <a:t>Restrictions d’accès opérées par certains sites via le fichier « robots.txt » dont le principe est d’interdire l’indexation de tout ou partie d’un site par certains moteurs de recherche ou éditeurs de logiciels.</a:t>
            </a:r>
          </a:p>
          <a:p>
            <a:endParaRPr lang="fr-FR" dirty="0"/>
          </a:p>
        </p:txBody>
      </p:sp>
      <p:sp>
        <p:nvSpPr>
          <p:cNvPr id="3" name="Espace réservé de la date 2">
            <a:extLst>
              <a:ext uri="{FF2B5EF4-FFF2-40B4-BE49-F238E27FC236}">
                <a16:creationId xmlns:a16="http://schemas.microsoft.com/office/drawing/2014/main" id="{A4E245D9-9AF0-4294-9368-06FE759550A3}"/>
              </a:ext>
            </a:extLst>
          </p:cNvPr>
          <p:cNvSpPr>
            <a:spLocks noGrp="1"/>
          </p:cNvSpPr>
          <p:nvPr>
            <p:ph type="dt" sz="half" idx="10"/>
          </p:nvPr>
        </p:nvSpPr>
        <p:spPr/>
        <p:txBody>
          <a:bodyPr/>
          <a:lstStyle/>
          <a:p>
            <a:fld id="{A98971F0-EF7F-41CF-BE95-DBB44CFCA779}" type="datetime1">
              <a:rPr lang="fr-FR" smtClean="0"/>
              <a:pPr/>
              <a:t>06/06/2020</a:t>
            </a:fld>
            <a:endParaRPr lang="fr-FR"/>
          </a:p>
        </p:txBody>
      </p:sp>
      <p:sp>
        <p:nvSpPr>
          <p:cNvPr id="6" name="Espace réservé du pied de page 5">
            <a:extLst>
              <a:ext uri="{FF2B5EF4-FFF2-40B4-BE49-F238E27FC236}">
                <a16:creationId xmlns:a16="http://schemas.microsoft.com/office/drawing/2014/main" id="{9CE504B0-CD17-4100-843F-639EF74CACC4}"/>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74AE62F6-D833-47BB-A652-19ADAD0B8D62}"/>
              </a:ext>
            </a:extLst>
          </p:cNvPr>
          <p:cNvSpPr>
            <a:spLocks noGrp="1"/>
          </p:cNvSpPr>
          <p:nvPr>
            <p:ph type="sldNum" sz="quarter" idx="12"/>
          </p:nvPr>
        </p:nvSpPr>
        <p:spPr/>
        <p:txBody>
          <a:bodyPr/>
          <a:lstStyle/>
          <a:p>
            <a:fld id="{47290604-2400-4F2E-BFF6-A27E21378C03}" type="slidenum">
              <a:rPr lang="fr-FR" smtClean="0"/>
              <a:pPr/>
              <a:t>13</a:t>
            </a:fld>
            <a:endParaRPr lang="fr-FR"/>
          </a:p>
        </p:txBody>
      </p:sp>
      <p:sp>
        <p:nvSpPr>
          <p:cNvPr id="8" name="ZoneTexte 7">
            <a:extLst>
              <a:ext uri="{FF2B5EF4-FFF2-40B4-BE49-F238E27FC236}">
                <a16:creationId xmlns:a16="http://schemas.microsoft.com/office/drawing/2014/main" id="{CACC138C-E2B3-4A01-8F83-D0DC440200C0}"/>
              </a:ext>
            </a:extLst>
          </p:cNvPr>
          <p:cNvSpPr txBox="1"/>
          <p:nvPr/>
        </p:nvSpPr>
        <p:spPr>
          <a:xfrm>
            <a:off x="1775520" y="5517232"/>
            <a:ext cx="8640960" cy="95410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Sources : </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Jérôme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Deiss</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L’art de faire des recherches et de partager l’information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Fyp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Éditions. Collection : Entreprendre </a:t>
            </a:r>
          </a:p>
          <a:p>
            <a:pPr>
              <a:defRPr/>
            </a:pP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La veille : une activité légale ?</a:t>
            </a:r>
            <a:r>
              <a:rPr lang="fr-FR" sz="1400" i="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(Frédéric Martinet, 25/11/2014)</a:t>
            </a:r>
          </a:p>
        </p:txBody>
      </p:sp>
    </p:spTree>
    <p:extLst>
      <p:ext uri="{BB962C8B-B14F-4D97-AF65-F5344CB8AC3E}">
        <p14:creationId xmlns:p14="http://schemas.microsoft.com/office/powerpoint/2010/main" val="7770566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51824D3-FB97-47DE-8F8E-B3DB16461303}"/>
              </a:ext>
            </a:extLst>
          </p:cNvPr>
          <p:cNvSpPr>
            <a:spLocks noGrp="1"/>
          </p:cNvSpPr>
          <p:nvPr>
            <p:ph type="title"/>
          </p:nvPr>
        </p:nvSpPr>
        <p:spPr/>
        <p:txBody>
          <a:bodyPr/>
          <a:lstStyle/>
          <a:p>
            <a:r>
              <a:rPr lang="fr-FR" dirty="0"/>
              <a:t>Outils de filtrage</a:t>
            </a:r>
          </a:p>
        </p:txBody>
      </p:sp>
      <p:sp>
        <p:nvSpPr>
          <p:cNvPr id="7" name="Espace réservé du contenu 6">
            <a:extLst>
              <a:ext uri="{FF2B5EF4-FFF2-40B4-BE49-F238E27FC236}">
                <a16:creationId xmlns:a16="http://schemas.microsoft.com/office/drawing/2014/main" id="{8F28D714-C8E1-4416-A23D-1622F3DE8ADE}"/>
              </a:ext>
            </a:extLst>
          </p:cNvPr>
          <p:cNvSpPr>
            <a:spLocks noGrp="1"/>
          </p:cNvSpPr>
          <p:nvPr>
            <p:ph idx="1"/>
          </p:nvPr>
        </p:nvSpPr>
        <p:spPr>
          <a:xfrm>
            <a:off x="1371600" y="1124744"/>
            <a:ext cx="9601200" cy="3581400"/>
          </a:xfrm>
        </p:spPr>
        <p:txBody>
          <a:bodyPr/>
          <a:lstStyle/>
          <a:p>
            <a:pPr>
              <a:buClr>
                <a:schemeClr val="tx1"/>
              </a:buClr>
            </a:pPr>
            <a:r>
              <a:rPr lang="fr-FR" u="sng" dirty="0" err="1">
                <a:solidFill>
                  <a:srgbClr val="EB8F22"/>
                </a:solidFill>
                <a:hlinkClick r:id="rId3">
                  <a:extLst>
                    <a:ext uri="{A12FA001-AC4F-418D-AE19-62706E023703}">
                      <ahyp:hlinkClr xmlns:ahyp="http://schemas.microsoft.com/office/drawing/2018/hyperlinkcolor" val="tx"/>
                    </a:ext>
                  </a:extLst>
                </a:hlinkClick>
              </a:rPr>
              <a:t>Feed.Informer</a:t>
            </a:r>
            <a:r>
              <a:rPr lang="fr-FR" dirty="0">
                <a:solidFill>
                  <a:srgbClr val="EB8F22"/>
                </a:solidFill>
              </a:rPr>
              <a:t> </a:t>
            </a:r>
            <a:r>
              <a:rPr lang="fr-FR" dirty="0"/>
              <a:t>(5)</a:t>
            </a:r>
          </a:p>
        </p:txBody>
      </p:sp>
      <p:sp>
        <p:nvSpPr>
          <p:cNvPr id="10"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12"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13"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129</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632" y="1758928"/>
            <a:ext cx="6202304" cy="3614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7407279" y="3670297"/>
            <a:ext cx="2920992" cy="461665"/>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2400" b="1" dirty="0">
                <a:solidFill>
                  <a:schemeClr val="bg1"/>
                </a:solidFill>
                <a:latin typeface="Roboto" panose="02000000000000000000" pitchFamily="2" charset="0"/>
                <a:ea typeface="Roboto" panose="02000000000000000000" pitchFamily="2" charset="0"/>
                <a:cs typeface="Roboto" panose="02000000000000000000" pitchFamily="2" charset="0"/>
              </a:rPr>
              <a:t>6 types de widget …</a:t>
            </a:r>
          </a:p>
        </p:txBody>
      </p:sp>
      <p:sp>
        <p:nvSpPr>
          <p:cNvPr id="11" name="ZoneTexte 10">
            <a:extLst>
              <a:ext uri="{FF2B5EF4-FFF2-40B4-BE49-F238E27FC236}">
                <a16:creationId xmlns:a16="http://schemas.microsoft.com/office/drawing/2014/main" id="{30A770A6-9C89-4CF7-8BB2-21A3AD20CC15}"/>
              </a:ext>
            </a:extLst>
          </p:cNvPr>
          <p:cNvSpPr txBox="1"/>
          <p:nvPr/>
        </p:nvSpPr>
        <p:spPr>
          <a:xfrm>
            <a:off x="2777342" y="5455683"/>
            <a:ext cx="7433458"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Modèle d'une plateforme de veille visant à automatiser la rediffusion </a:t>
            </a:r>
            <a:b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b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de l'information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2015)</a:t>
            </a:r>
          </a:p>
        </p:txBody>
      </p:sp>
    </p:spTree>
    <p:extLst>
      <p:ext uri="{BB962C8B-B14F-4D97-AF65-F5344CB8AC3E}">
        <p14:creationId xmlns:p14="http://schemas.microsoft.com/office/powerpoint/2010/main" val="6677205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75A04672-F6C6-4B42-A2CD-A98FAE123BC2}"/>
              </a:ext>
            </a:extLst>
          </p:cNvPr>
          <p:cNvSpPr>
            <a:spLocks noGrp="1"/>
          </p:cNvSpPr>
          <p:nvPr>
            <p:ph type="title"/>
          </p:nvPr>
        </p:nvSpPr>
        <p:spPr/>
        <p:txBody>
          <a:bodyPr/>
          <a:lstStyle/>
          <a:p>
            <a:r>
              <a:rPr lang="fr-FR" dirty="0"/>
              <a:t>Outils de filtrage</a:t>
            </a:r>
          </a:p>
        </p:txBody>
      </p:sp>
      <p:sp>
        <p:nvSpPr>
          <p:cNvPr id="9" name="Espace réservé du contenu 8">
            <a:extLst>
              <a:ext uri="{FF2B5EF4-FFF2-40B4-BE49-F238E27FC236}">
                <a16:creationId xmlns:a16="http://schemas.microsoft.com/office/drawing/2014/main" id="{58057495-073E-4F2C-9BB0-A4EA98939FB8}"/>
              </a:ext>
            </a:extLst>
          </p:cNvPr>
          <p:cNvSpPr>
            <a:spLocks noGrp="1"/>
          </p:cNvSpPr>
          <p:nvPr>
            <p:ph idx="1"/>
          </p:nvPr>
        </p:nvSpPr>
        <p:spPr>
          <a:xfrm>
            <a:off x="1371600" y="1143744"/>
            <a:ext cx="9601200" cy="3581400"/>
          </a:xfrm>
        </p:spPr>
        <p:txBody>
          <a:bodyPr/>
          <a:lstStyle/>
          <a:p>
            <a:pPr>
              <a:buClr>
                <a:schemeClr val="tx1"/>
              </a:buClr>
            </a:pPr>
            <a:r>
              <a:rPr lang="fr-FR" b="1" u="sng" dirty="0" err="1">
                <a:solidFill>
                  <a:srgbClr val="EB8F22"/>
                </a:solidFill>
                <a:hlinkClick r:id="rId3">
                  <a:extLst>
                    <a:ext uri="{A12FA001-AC4F-418D-AE19-62706E023703}">
                      <ahyp:hlinkClr xmlns:ahyp="http://schemas.microsoft.com/office/drawing/2018/hyperlinkcolor" val="tx"/>
                    </a:ext>
                  </a:extLst>
                </a:hlinkClick>
              </a:rPr>
              <a:t>Feed.Informer</a:t>
            </a:r>
            <a:r>
              <a:rPr lang="fr-FR" b="1" dirty="0">
                <a:solidFill>
                  <a:srgbClr val="EB8F22"/>
                </a:solidFill>
              </a:rPr>
              <a:t> </a:t>
            </a:r>
            <a:r>
              <a:rPr lang="fr-FR" b="1" dirty="0"/>
              <a:t>(6)</a:t>
            </a:r>
            <a:endParaRPr lang="fr-FR" dirty="0"/>
          </a:p>
          <a:p>
            <a:endParaRPr lang="fr-FR" dirty="0"/>
          </a:p>
        </p:txBody>
      </p:sp>
      <p:sp>
        <p:nvSpPr>
          <p:cNvPr id="27"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28"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29"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130</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5" name="Groupe 4">
            <a:extLst>
              <a:ext uri="{FF2B5EF4-FFF2-40B4-BE49-F238E27FC236}">
                <a16:creationId xmlns:a16="http://schemas.microsoft.com/office/drawing/2014/main" id="{1A9871D6-6F85-426E-87D7-667F77376866}"/>
              </a:ext>
            </a:extLst>
          </p:cNvPr>
          <p:cNvGrpSpPr/>
          <p:nvPr/>
        </p:nvGrpSpPr>
        <p:grpSpPr>
          <a:xfrm>
            <a:off x="3017710" y="692696"/>
            <a:ext cx="7479527" cy="5687454"/>
            <a:chOff x="3017710" y="915088"/>
            <a:chExt cx="7479527" cy="5687454"/>
          </a:xfrm>
        </p:grpSpPr>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4386" y="915088"/>
              <a:ext cx="2384102" cy="1656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8438816" y="1734365"/>
              <a:ext cx="1545616" cy="307777"/>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Modèle « Basic »</a:t>
              </a:r>
            </a:p>
          </p:txBody>
        </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5706" y="2900253"/>
              <a:ext cx="2391526" cy="1661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8438816" y="3815725"/>
              <a:ext cx="1497526" cy="307777"/>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Modèle « </a:t>
              </a:r>
              <a:r>
                <a:rPr lang="fr-FR" sz="1400" b="1" dirty="0" err="1">
                  <a:solidFill>
                    <a:schemeClr val="bg1"/>
                  </a:solidFill>
                  <a:latin typeface="Roboto" panose="02000000000000000000" pitchFamily="2" charset="0"/>
                  <a:ea typeface="Roboto" panose="02000000000000000000" pitchFamily="2" charset="0"/>
                  <a:cs typeface="Roboto" panose="02000000000000000000" pitchFamily="2" charset="0"/>
                </a:rPr>
                <a:t>Boxy</a:t>
              </a: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8074" y="4931581"/>
              <a:ext cx="2359163" cy="1639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7710" y="1850254"/>
              <a:ext cx="2934279" cy="36669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06661" y="3703086"/>
              <a:ext cx="1154199" cy="1273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940615" y="3915696"/>
              <a:ext cx="1426994" cy="523220"/>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Widgets HTML </a:t>
              </a:r>
              <a:b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et JavaScript</a:t>
              </a:r>
            </a:p>
          </p:txBody>
        </p:sp>
        <p:sp>
          <p:nvSpPr>
            <p:cNvPr id="16" name="Rectangle 15"/>
            <p:cNvSpPr/>
            <p:nvPr/>
          </p:nvSpPr>
          <p:spPr>
            <a:xfrm>
              <a:off x="3030848" y="1853368"/>
              <a:ext cx="1623264" cy="2826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8438816" y="5714092"/>
              <a:ext cx="1207382" cy="523220"/>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Modèle </a:t>
              </a:r>
              <a:b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 Fake Blog»</a:t>
              </a:r>
            </a:p>
          </p:txBody>
        </p:sp>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3692" y="4936369"/>
              <a:ext cx="2397858" cy="1666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p:cNvSpPr txBox="1"/>
            <p:nvPr/>
          </p:nvSpPr>
          <p:spPr>
            <a:xfrm>
              <a:off x="6282537" y="5658988"/>
              <a:ext cx="1266693" cy="523220"/>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Modèle </a:t>
              </a:r>
              <a:b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 Del.Icio.us»</a:t>
              </a:r>
            </a:p>
          </p:txBody>
        </p:sp>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7456" y="3143343"/>
              <a:ext cx="2294094" cy="1594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6102995" y="3933542"/>
              <a:ext cx="1446230" cy="523220"/>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Modèle </a:t>
              </a:r>
              <a:b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 Flickr  Slides»</a:t>
              </a:r>
            </a:p>
          </p:txBody>
        </p:sp>
        <p:pic>
          <p:nvPicPr>
            <p:cNvPr id="4104"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0" y="1635886"/>
              <a:ext cx="1765550" cy="122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ZoneTexte 23"/>
            <p:cNvSpPr txBox="1"/>
            <p:nvPr/>
          </p:nvSpPr>
          <p:spPr>
            <a:xfrm>
              <a:off x="6239251" y="2252160"/>
              <a:ext cx="1309974" cy="523220"/>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Modèle </a:t>
              </a:r>
              <a:b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fr-FR" sz="1400" b="1" dirty="0" err="1">
                  <a:solidFill>
                    <a:schemeClr val="bg1"/>
                  </a:solidFill>
                  <a:latin typeface="Roboto" panose="02000000000000000000" pitchFamily="2" charset="0"/>
                  <a:ea typeface="Roboto" panose="02000000000000000000" pitchFamily="2" charset="0"/>
                  <a:cs typeface="Roboto" panose="02000000000000000000" pitchFamily="2" charset="0"/>
                </a:rPr>
                <a:t>Minimalist</a:t>
              </a:r>
              <a:r>
                <a:rPr lang="fr-FR" sz="14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grpSp>
      <p:sp>
        <p:nvSpPr>
          <p:cNvPr id="25" name="ZoneTexte 24"/>
          <p:cNvSpPr txBox="1"/>
          <p:nvPr/>
        </p:nvSpPr>
        <p:spPr>
          <a:xfrm>
            <a:off x="3017454" y="5517232"/>
            <a:ext cx="2454518" cy="830997"/>
          </a:xfrm>
          <a:prstGeom prst="rect">
            <a:avLst/>
          </a:prstGeom>
          <a:noFill/>
        </p:spPr>
        <p:txBody>
          <a:bodyPr wrap="none" rtlCol="0">
            <a:spAutoFit/>
          </a:bodyPr>
          <a:lstStyle/>
          <a:p>
            <a:r>
              <a:rPr lang="fr-FR" sz="2400" b="1" dirty="0">
                <a:solidFill>
                  <a:srgbClr val="C00000"/>
                </a:solidFill>
                <a:latin typeface="Roboto" panose="02000000000000000000" pitchFamily="2" charset="0"/>
                <a:ea typeface="Roboto" panose="02000000000000000000" pitchFamily="2" charset="0"/>
                <a:cs typeface="Roboto" panose="02000000000000000000" pitchFamily="2" charset="0"/>
              </a:rPr>
              <a:t>… et 12 modèles</a:t>
            </a:r>
            <a:br>
              <a:rPr lang="fr-FR" sz="2400" b="1" dirty="0">
                <a:solidFill>
                  <a:srgbClr val="C00000"/>
                </a:solidFill>
                <a:latin typeface="Roboto" panose="02000000000000000000" pitchFamily="2" charset="0"/>
                <a:ea typeface="Roboto" panose="02000000000000000000" pitchFamily="2" charset="0"/>
                <a:cs typeface="Roboto" panose="02000000000000000000" pitchFamily="2" charset="0"/>
              </a:rPr>
            </a:br>
            <a:r>
              <a:rPr lang="fr-FR" sz="2400" b="1" dirty="0">
                <a:solidFill>
                  <a:srgbClr val="C00000"/>
                </a:solidFill>
                <a:latin typeface="Roboto" panose="02000000000000000000" pitchFamily="2" charset="0"/>
                <a:ea typeface="Roboto" panose="02000000000000000000" pitchFamily="2" charset="0"/>
                <a:cs typeface="Roboto" panose="02000000000000000000" pitchFamily="2" charset="0"/>
              </a:rPr>
              <a:t> de widgets</a:t>
            </a:r>
          </a:p>
        </p:txBody>
      </p:sp>
    </p:spTree>
    <p:extLst>
      <p:ext uri="{BB962C8B-B14F-4D97-AF65-F5344CB8AC3E}">
        <p14:creationId xmlns:p14="http://schemas.microsoft.com/office/powerpoint/2010/main" val="38428116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53D16E3-647C-4596-9CE9-E90E7A044D13}"/>
              </a:ext>
            </a:extLst>
          </p:cNvPr>
          <p:cNvSpPr>
            <a:spLocks noGrp="1"/>
          </p:cNvSpPr>
          <p:nvPr>
            <p:ph type="title"/>
          </p:nvPr>
        </p:nvSpPr>
        <p:spPr/>
        <p:txBody>
          <a:bodyPr/>
          <a:lstStyle/>
          <a:p>
            <a:r>
              <a:rPr lang="fr-FR" dirty="0"/>
              <a:t>Outils de filtrage</a:t>
            </a:r>
          </a:p>
        </p:txBody>
      </p:sp>
      <p:sp>
        <p:nvSpPr>
          <p:cNvPr id="7" name="Espace réservé du contenu 6">
            <a:extLst>
              <a:ext uri="{FF2B5EF4-FFF2-40B4-BE49-F238E27FC236}">
                <a16:creationId xmlns:a16="http://schemas.microsoft.com/office/drawing/2014/main" id="{90D6EBF1-670F-47CD-9F62-B49D823B425E}"/>
              </a:ext>
            </a:extLst>
          </p:cNvPr>
          <p:cNvSpPr>
            <a:spLocks noGrp="1"/>
          </p:cNvSpPr>
          <p:nvPr>
            <p:ph idx="1"/>
          </p:nvPr>
        </p:nvSpPr>
        <p:spPr>
          <a:xfrm>
            <a:off x="1371600" y="1124744"/>
            <a:ext cx="9601200" cy="3581400"/>
          </a:xfrm>
        </p:spPr>
        <p:txBody>
          <a:bodyPr/>
          <a:lstStyle/>
          <a:p>
            <a:pPr>
              <a:buClr>
                <a:schemeClr val="tx1"/>
              </a:buClr>
            </a:pPr>
            <a:r>
              <a:rPr lang="fr-FR" b="1" u="sng" dirty="0" err="1">
                <a:solidFill>
                  <a:srgbClr val="EB8F22"/>
                </a:solidFill>
                <a:hlinkClick r:id="rId3">
                  <a:extLst>
                    <a:ext uri="{A12FA001-AC4F-418D-AE19-62706E023703}">
                      <ahyp:hlinkClr xmlns:ahyp="http://schemas.microsoft.com/office/drawing/2018/hyperlinkcolor" val="tx"/>
                    </a:ext>
                  </a:extLst>
                </a:hlinkClick>
              </a:rPr>
              <a:t>FeedRinse</a:t>
            </a:r>
            <a:endParaRPr lang="fr-FR" dirty="0">
              <a:solidFill>
                <a:srgbClr val="EB8F22"/>
              </a:solidFill>
            </a:endParaRPr>
          </a:p>
          <a:p>
            <a:pPr lvl="1"/>
            <a:r>
              <a:rPr lang="fr-FR" b="1" dirty="0"/>
              <a:t> Outil en ligne, gratuit avec filtre par mot-clé multi-champs</a:t>
            </a:r>
            <a:endParaRPr lang="fr-FR" dirty="0"/>
          </a:p>
          <a:p>
            <a:pPr marL="0" indent="0">
              <a:buNone/>
            </a:pPr>
            <a:r>
              <a:rPr lang="fr-FR" dirty="0"/>
              <a:t> </a:t>
            </a:r>
          </a:p>
        </p:txBody>
      </p:sp>
      <p:sp>
        <p:nvSpPr>
          <p:cNvPr id="12"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13"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14"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131</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481" y="2109531"/>
            <a:ext cx="4319972" cy="3561871"/>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344" y="3123215"/>
            <a:ext cx="3468217" cy="1269453"/>
          </a:xfrm>
          <a:prstGeom prst="rect">
            <a:avLst/>
          </a:prstGeom>
          <a:ln>
            <a:noFill/>
          </a:ln>
          <a:effectLst>
            <a:outerShdw blurRad="292100" dist="139700" dir="2700000" algn="tl" rotWithShape="0">
              <a:srgbClr val="333333">
                <a:alpha val="65000"/>
              </a:srgbClr>
            </a:outerShdw>
          </a:effectLst>
        </p:spPr>
      </p:pic>
      <p:sp>
        <p:nvSpPr>
          <p:cNvPr id="11" name="ZoneTexte 10"/>
          <p:cNvSpPr txBox="1"/>
          <p:nvPr/>
        </p:nvSpPr>
        <p:spPr>
          <a:xfrm>
            <a:off x="1847528" y="5733256"/>
            <a:ext cx="6598953" cy="307777"/>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Serge Courrier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(dernière mise à jour : nov. 2016)</a:t>
            </a:r>
          </a:p>
        </p:txBody>
      </p:sp>
      <p:sp>
        <p:nvSpPr>
          <p:cNvPr id="15" name="ZoneTexte 14">
            <a:extLst>
              <a:ext uri="{FF2B5EF4-FFF2-40B4-BE49-F238E27FC236}">
                <a16:creationId xmlns:a16="http://schemas.microsoft.com/office/drawing/2014/main" id="{CD298243-D87A-4A58-94C3-1EEC73E20F07}"/>
              </a:ext>
            </a:extLst>
          </p:cNvPr>
          <p:cNvSpPr txBox="1"/>
          <p:nvPr/>
        </p:nvSpPr>
        <p:spPr>
          <a:xfrm>
            <a:off x="7392144" y="2164353"/>
            <a:ext cx="4588115" cy="830997"/>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2400" b="1" dirty="0">
                <a:solidFill>
                  <a:schemeClr val="bg1"/>
                </a:solidFill>
                <a:latin typeface="Roboto" panose="02000000000000000000" pitchFamily="2" charset="0"/>
                <a:ea typeface="Roboto" panose="02000000000000000000" pitchFamily="2" charset="0"/>
                <a:cs typeface="Roboto" panose="02000000000000000000" pitchFamily="2" charset="0"/>
              </a:rPr>
              <a:t>26/05/2020 : </a:t>
            </a:r>
            <a:r>
              <a:rPr lang="fr-FR" sz="2400" b="1" dirty="0" err="1">
                <a:solidFill>
                  <a:schemeClr val="bg1"/>
                </a:solidFill>
                <a:latin typeface="Roboto" panose="02000000000000000000" pitchFamily="2" charset="0"/>
                <a:ea typeface="Roboto" panose="02000000000000000000" pitchFamily="2" charset="0"/>
                <a:cs typeface="Roboto" panose="02000000000000000000" pitchFamily="2" charset="0"/>
              </a:rPr>
              <a:t>Feed</a:t>
            </a:r>
            <a:r>
              <a:rPr lang="fr-FR" sz="24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fr-FR" sz="2400" b="1" dirty="0" err="1">
                <a:solidFill>
                  <a:schemeClr val="bg1"/>
                </a:solidFill>
                <a:latin typeface="Roboto" panose="02000000000000000000" pitchFamily="2" charset="0"/>
                <a:ea typeface="Roboto" panose="02000000000000000000" pitchFamily="2" charset="0"/>
                <a:cs typeface="Roboto" panose="02000000000000000000" pitchFamily="2" charset="0"/>
              </a:rPr>
              <a:t>Rinse</a:t>
            </a:r>
            <a:r>
              <a:rPr lang="fr-FR" sz="2400" b="1" dirty="0">
                <a:solidFill>
                  <a:schemeClr val="bg1"/>
                </a:solidFill>
                <a:latin typeface="Roboto" panose="02000000000000000000" pitchFamily="2" charset="0"/>
                <a:ea typeface="Roboto" panose="02000000000000000000" pitchFamily="2" charset="0"/>
                <a:cs typeface="Roboto" panose="02000000000000000000" pitchFamily="2" charset="0"/>
              </a:rPr>
              <a:t> v2 est </a:t>
            </a:r>
            <a:br>
              <a:rPr lang="fr-FR" sz="2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fr-FR" sz="2400" b="1" dirty="0">
                <a:solidFill>
                  <a:schemeClr val="bg1"/>
                </a:solidFill>
                <a:latin typeface="Roboto" panose="02000000000000000000" pitchFamily="2" charset="0"/>
                <a:ea typeface="Roboto" panose="02000000000000000000" pitchFamily="2" charset="0"/>
                <a:cs typeface="Roboto" panose="02000000000000000000" pitchFamily="2" charset="0"/>
              </a:rPr>
              <a:t>annoncée pour bientôt…</a:t>
            </a:r>
          </a:p>
        </p:txBody>
      </p:sp>
      <p:pic>
        <p:nvPicPr>
          <p:cNvPr id="5" name="Image 4">
            <a:extLst>
              <a:ext uri="{FF2B5EF4-FFF2-40B4-BE49-F238E27FC236}">
                <a16:creationId xmlns:a16="http://schemas.microsoft.com/office/drawing/2014/main" id="{56544BB3-033E-4634-B2C8-F1459CDAF6F5}"/>
              </a:ext>
            </a:extLst>
          </p:cNvPr>
          <p:cNvPicPr>
            <a:picLocks noChangeAspect="1"/>
          </p:cNvPicPr>
          <p:nvPr/>
        </p:nvPicPr>
        <p:blipFill>
          <a:blip r:embed="rId7"/>
          <a:stretch>
            <a:fillRect/>
          </a:stretch>
        </p:blipFill>
        <p:spPr>
          <a:xfrm>
            <a:off x="8160956" y="3233307"/>
            <a:ext cx="3826049" cy="2189374"/>
          </a:xfrm>
          <a:prstGeom prst="rect">
            <a:avLst/>
          </a:prstGeom>
        </p:spPr>
      </p:pic>
    </p:spTree>
    <p:extLst>
      <p:ext uri="{BB962C8B-B14F-4D97-AF65-F5344CB8AC3E}">
        <p14:creationId xmlns:p14="http://schemas.microsoft.com/office/powerpoint/2010/main" val="34399412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6388A44-2CF9-405D-BE98-2B73C24A0143}"/>
              </a:ext>
            </a:extLst>
          </p:cNvPr>
          <p:cNvSpPr>
            <a:spLocks noGrp="1"/>
          </p:cNvSpPr>
          <p:nvPr>
            <p:ph type="title"/>
          </p:nvPr>
        </p:nvSpPr>
        <p:spPr/>
        <p:txBody>
          <a:bodyPr/>
          <a:lstStyle/>
          <a:p>
            <a:r>
              <a:rPr lang="fr-FR" dirty="0"/>
              <a:t>Outils de filtrage</a:t>
            </a:r>
          </a:p>
        </p:txBody>
      </p:sp>
      <p:sp>
        <p:nvSpPr>
          <p:cNvPr id="8" name="Espace réservé du contenu 7">
            <a:extLst>
              <a:ext uri="{FF2B5EF4-FFF2-40B4-BE49-F238E27FC236}">
                <a16:creationId xmlns:a16="http://schemas.microsoft.com/office/drawing/2014/main" id="{818E3894-86A5-482D-9A52-FED24636EB58}"/>
              </a:ext>
            </a:extLst>
          </p:cNvPr>
          <p:cNvSpPr>
            <a:spLocks noGrp="1"/>
          </p:cNvSpPr>
          <p:nvPr>
            <p:ph idx="1"/>
          </p:nvPr>
        </p:nvSpPr>
        <p:spPr>
          <a:xfrm>
            <a:off x="1371600" y="1124744"/>
            <a:ext cx="9601200" cy="3581400"/>
          </a:xfrm>
        </p:spPr>
        <p:txBody>
          <a:bodyPr/>
          <a:lstStyle/>
          <a:p>
            <a:pPr>
              <a:buClr>
                <a:schemeClr val="tx1"/>
              </a:buClr>
            </a:pPr>
            <a:r>
              <a:rPr lang="fr-FR" u="sng" dirty="0" err="1">
                <a:solidFill>
                  <a:srgbClr val="EB8F22"/>
                </a:solidFill>
                <a:hlinkClick r:id="rId3">
                  <a:extLst>
                    <a:ext uri="{A12FA001-AC4F-418D-AE19-62706E023703}">
                      <ahyp:hlinkClr xmlns:ahyp="http://schemas.microsoft.com/office/drawing/2018/hyperlinkcolor" val="tx"/>
                    </a:ext>
                  </a:extLst>
                </a:hlinkClick>
              </a:rPr>
              <a:t>FeedRinse</a:t>
            </a:r>
            <a:r>
              <a:rPr lang="fr-FR" dirty="0"/>
              <a:t> (2)</a:t>
            </a:r>
          </a:p>
        </p:txBody>
      </p:sp>
      <p:sp>
        <p:nvSpPr>
          <p:cNvPr id="14"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15"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16"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132</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45" y="1772816"/>
            <a:ext cx="5834965" cy="4051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2796528" y="5949233"/>
            <a:ext cx="6598953" cy="307777"/>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Serge Courrier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(dernière mise à jour : nov. 2016)</a:t>
            </a:r>
          </a:p>
        </p:txBody>
      </p:sp>
    </p:spTree>
    <p:extLst>
      <p:ext uri="{BB962C8B-B14F-4D97-AF65-F5344CB8AC3E}">
        <p14:creationId xmlns:p14="http://schemas.microsoft.com/office/powerpoint/2010/main" val="2806042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FB9AEE8-6020-4CEA-82D2-91D57AD25E7B}"/>
              </a:ext>
            </a:extLst>
          </p:cNvPr>
          <p:cNvSpPr>
            <a:spLocks noGrp="1"/>
          </p:cNvSpPr>
          <p:nvPr>
            <p:ph type="title"/>
          </p:nvPr>
        </p:nvSpPr>
        <p:spPr/>
        <p:txBody>
          <a:bodyPr/>
          <a:lstStyle/>
          <a:p>
            <a:r>
              <a:rPr lang="fr-FR" dirty="0"/>
              <a:t>Outils de filtrage</a:t>
            </a:r>
          </a:p>
        </p:txBody>
      </p:sp>
      <p:sp>
        <p:nvSpPr>
          <p:cNvPr id="7" name="Espace réservé du contenu 6">
            <a:extLst>
              <a:ext uri="{FF2B5EF4-FFF2-40B4-BE49-F238E27FC236}">
                <a16:creationId xmlns:a16="http://schemas.microsoft.com/office/drawing/2014/main" id="{049CB3FF-AAC9-4C9A-B7D6-ABAB8C835A1A}"/>
              </a:ext>
            </a:extLst>
          </p:cNvPr>
          <p:cNvSpPr>
            <a:spLocks noGrp="1"/>
          </p:cNvSpPr>
          <p:nvPr>
            <p:ph idx="1"/>
          </p:nvPr>
        </p:nvSpPr>
        <p:spPr>
          <a:xfrm>
            <a:off x="1371600" y="1143744"/>
            <a:ext cx="9601200" cy="3581400"/>
          </a:xfrm>
        </p:spPr>
        <p:txBody>
          <a:bodyPr/>
          <a:lstStyle/>
          <a:p>
            <a:pPr>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FeedRinse</a:t>
            </a:r>
            <a:r>
              <a:rPr lang="fr-FR" dirty="0"/>
              <a:t> (3)</a:t>
            </a:r>
          </a:p>
          <a:p>
            <a:endParaRPr lang="fr-FR" dirty="0"/>
          </a:p>
        </p:txBody>
      </p:sp>
      <p:sp>
        <p:nvSpPr>
          <p:cNvPr id="26"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29"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31"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133</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720" y="1268760"/>
            <a:ext cx="6283932" cy="482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2847189"/>
            <a:ext cx="123825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63552" y="2847189"/>
            <a:ext cx="1238250" cy="8763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007768" y="4901767"/>
            <a:ext cx="1080120" cy="2819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p:nvPr/>
        </p:nvCxnSpPr>
        <p:spPr>
          <a:xfrm>
            <a:off x="3301807" y="3723494"/>
            <a:ext cx="621563" cy="1152071"/>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0494" y="3568368"/>
            <a:ext cx="7239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7843134" y="3567269"/>
            <a:ext cx="638629" cy="8146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115228" y="4919330"/>
            <a:ext cx="564366" cy="2588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p:cNvCxnSpPr>
            <a:endCxn id="2052" idx="1"/>
          </p:cNvCxnSpPr>
          <p:nvPr/>
        </p:nvCxnSpPr>
        <p:spPr>
          <a:xfrm flipV="1">
            <a:off x="5771964" y="3996998"/>
            <a:ext cx="2028530" cy="855713"/>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344" y="3855306"/>
            <a:ext cx="82867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4048432" y="5245905"/>
            <a:ext cx="615165" cy="2655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p:cNvCxnSpPr/>
          <p:nvPr/>
        </p:nvCxnSpPr>
        <p:spPr>
          <a:xfrm>
            <a:off x="3154107" y="4425623"/>
            <a:ext cx="769258" cy="854177"/>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268344" y="3855305"/>
            <a:ext cx="828675" cy="17049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7585" y="4648219"/>
            <a:ext cx="1164729" cy="126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7887584" y="4664103"/>
            <a:ext cx="1164729" cy="12472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4727848" y="5245905"/>
            <a:ext cx="1152128" cy="2655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avec flèche 37"/>
          <p:cNvCxnSpPr/>
          <p:nvPr/>
        </p:nvCxnSpPr>
        <p:spPr>
          <a:xfrm>
            <a:off x="5926656" y="5236497"/>
            <a:ext cx="1873838" cy="0"/>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8687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DA10856-EDEE-4D18-9D03-C555D7545B5A}"/>
              </a:ext>
            </a:extLst>
          </p:cNvPr>
          <p:cNvSpPr>
            <a:spLocks noGrp="1"/>
          </p:cNvSpPr>
          <p:nvPr>
            <p:ph type="title"/>
          </p:nvPr>
        </p:nvSpPr>
        <p:spPr/>
        <p:txBody>
          <a:bodyPr/>
          <a:lstStyle/>
          <a:p>
            <a:r>
              <a:rPr lang="fr-FR" dirty="0"/>
              <a:t>Outils de filtrage</a:t>
            </a:r>
          </a:p>
        </p:txBody>
      </p:sp>
      <p:sp>
        <p:nvSpPr>
          <p:cNvPr id="6" name="Espace réservé du contenu 5">
            <a:extLst>
              <a:ext uri="{FF2B5EF4-FFF2-40B4-BE49-F238E27FC236}">
                <a16:creationId xmlns:a16="http://schemas.microsoft.com/office/drawing/2014/main" id="{37C91C1C-BD54-413D-8AB8-7FDEF33827B4}"/>
              </a:ext>
            </a:extLst>
          </p:cNvPr>
          <p:cNvSpPr>
            <a:spLocks noGrp="1"/>
          </p:cNvSpPr>
          <p:nvPr>
            <p:ph idx="1"/>
          </p:nvPr>
        </p:nvSpPr>
        <p:spPr>
          <a:xfrm>
            <a:off x="1371600" y="1124744"/>
            <a:ext cx="9601200" cy="3581400"/>
          </a:xfrm>
        </p:spPr>
        <p:txBody>
          <a:bodyPr/>
          <a:lstStyle/>
          <a:p>
            <a:pPr>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FeedRinse</a:t>
            </a:r>
            <a:r>
              <a:rPr lang="fr-FR" dirty="0"/>
              <a:t> (4)</a:t>
            </a:r>
          </a:p>
        </p:txBody>
      </p:sp>
      <p:sp>
        <p:nvSpPr>
          <p:cNvPr id="12" name="Espace réservé de la date 5">
            <a:extLst>
              <a:ext uri="{FF2B5EF4-FFF2-40B4-BE49-F238E27FC236}">
                <a16:creationId xmlns:a16="http://schemas.microsoft.com/office/drawing/2014/main" id="{496CFA72-6456-4A7A-812E-2B7327904A5C}"/>
              </a:ext>
            </a:extLst>
          </p:cNvPr>
          <p:cNvSpPr>
            <a:spLocks noGrp="1"/>
          </p:cNvSpPr>
          <p:nvPr>
            <p:ph type="dt" sz="half" idx="10"/>
          </p:nvPr>
        </p:nvSpPr>
        <p:spPr/>
        <p:txBody>
          <a:bodyPr/>
          <a:lstStyle/>
          <a:p>
            <a:fld id="{8D971C76-0FFA-4428-A708-3EEEB4F3EBB0}" type="datetime1">
              <a:rPr lang="fr-FR" smtClean="0"/>
              <a:t>06/06/2020</a:t>
            </a:fld>
            <a:endParaRPr lang="fr-FR" dirty="0"/>
          </a:p>
        </p:txBody>
      </p:sp>
      <p:sp>
        <p:nvSpPr>
          <p:cNvPr id="13" name="Espace réservé du pied de page 4">
            <a:extLst>
              <a:ext uri="{FF2B5EF4-FFF2-40B4-BE49-F238E27FC236}">
                <a16:creationId xmlns:a16="http://schemas.microsoft.com/office/drawing/2014/main" id="{CF991547-406D-46B0-9C5E-93F255BD2F25}"/>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14" name="Espace réservé du numéro de diapositive 6">
            <a:extLst>
              <a:ext uri="{FF2B5EF4-FFF2-40B4-BE49-F238E27FC236}">
                <a16:creationId xmlns:a16="http://schemas.microsoft.com/office/drawing/2014/main" id="{C9763CFB-904E-4B9F-8C4E-0EFF8A151DFB}"/>
              </a:ext>
            </a:extLst>
          </p:cNvPr>
          <p:cNvSpPr>
            <a:spLocks noGrp="1"/>
          </p:cNvSpPr>
          <p:nvPr>
            <p:ph type="sldNum" sz="quarter" idx="12"/>
          </p:nvPr>
        </p:nvSpPr>
        <p:spPr/>
        <p:txBody>
          <a:bodyPr/>
          <a:lstStyle/>
          <a:p>
            <a:pPr>
              <a:defRPr/>
            </a:pPr>
            <a:r>
              <a:rPr lang="fr-FR" dirty="0"/>
              <a:t>134</a:t>
            </a: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1830551"/>
            <a:ext cx="5367114" cy="2051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225" y="4202524"/>
            <a:ext cx="5373227" cy="1162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ZoneTexte 25"/>
          <p:cNvSpPr txBox="1"/>
          <p:nvPr/>
        </p:nvSpPr>
        <p:spPr>
          <a:xfrm>
            <a:off x="1703512" y="5373221"/>
            <a:ext cx="5360763" cy="461665"/>
          </a:xfrm>
          <a:prstGeom prst="rect">
            <a:avLst/>
          </a:prstGeom>
          <a:noFill/>
        </p:spPr>
        <p:txBody>
          <a:bodyPr wrap="none" rtlCol="0">
            <a:spAutoFit/>
          </a:bodyPr>
          <a:lstStyle/>
          <a:p>
            <a:r>
              <a:rPr lang="fr-FR" sz="2400" b="1" dirty="0">
                <a:solidFill>
                  <a:srgbClr val="C00000"/>
                </a:solidFill>
                <a:latin typeface="Roboto" panose="02000000000000000000" pitchFamily="2" charset="0"/>
                <a:ea typeface="Roboto" panose="02000000000000000000" pitchFamily="2" charset="0"/>
                <a:cs typeface="Roboto" panose="02000000000000000000" pitchFamily="2" charset="0"/>
              </a:rPr>
              <a:t>Les filtres sont insensibles à la casse</a:t>
            </a:r>
          </a:p>
        </p:txBody>
      </p:sp>
      <p:sp>
        <p:nvSpPr>
          <p:cNvPr id="11" name="ZoneTexte 10"/>
          <p:cNvSpPr txBox="1"/>
          <p:nvPr/>
        </p:nvSpPr>
        <p:spPr>
          <a:xfrm>
            <a:off x="1788411" y="5856693"/>
            <a:ext cx="6598953" cy="307777"/>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Serge Courrier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(dernière mise à jour : nov. 2016)</a:t>
            </a:r>
          </a:p>
        </p:txBody>
      </p:sp>
    </p:spTree>
    <p:extLst>
      <p:ext uri="{BB962C8B-B14F-4D97-AF65-F5344CB8AC3E}">
        <p14:creationId xmlns:p14="http://schemas.microsoft.com/office/powerpoint/2010/main" val="15147429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4A9E2B26-0674-4C04-82B5-71ABC4EB519F}"/>
              </a:ext>
            </a:extLst>
          </p:cNvPr>
          <p:cNvSpPr>
            <a:spLocks noGrp="1"/>
          </p:cNvSpPr>
          <p:nvPr>
            <p:ph type="title"/>
          </p:nvPr>
        </p:nvSpPr>
        <p:spPr/>
        <p:txBody>
          <a:bodyPr>
            <a:normAutofit fontScale="90000"/>
          </a:bodyPr>
          <a:lstStyle/>
          <a:p>
            <a:r>
              <a:rPr lang="fr-FR" dirty="0"/>
              <a:t>Surveiller une page d’actualité dépourvue </a:t>
            </a:r>
            <a:br>
              <a:rPr lang="fr-FR" dirty="0"/>
            </a:br>
            <a:r>
              <a:rPr lang="fr-FR" dirty="0"/>
              <a:t>de fil RSS</a:t>
            </a:r>
          </a:p>
        </p:txBody>
      </p:sp>
      <p:sp>
        <p:nvSpPr>
          <p:cNvPr id="8" name="Espace réservé du texte 7">
            <a:extLst>
              <a:ext uri="{FF2B5EF4-FFF2-40B4-BE49-F238E27FC236}">
                <a16:creationId xmlns:a16="http://schemas.microsoft.com/office/drawing/2014/main" id="{E29DBC95-A51E-4E8E-A3D9-7DBD0A76E049}"/>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77455AE8-3922-4400-B4AF-818645687471}"/>
              </a:ext>
            </a:extLst>
          </p:cNvPr>
          <p:cNvSpPr>
            <a:spLocks noGrp="1"/>
          </p:cNvSpPr>
          <p:nvPr>
            <p:ph type="dt" sz="half" idx="10"/>
          </p:nvPr>
        </p:nvSpPr>
        <p:spPr/>
        <p:txBody>
          <a:bodyPr/>
          <a:lstStyle/>
          <a:p>
            <a:pPr>
              <a:defRPr/>
            </a:pPr>
            <a:fld id="{2A858831-FB7B-44DE-94A8-070266CADADF}" type="datetime1">
              <a:rPr lang="fr-FR" smtClean="0"/>
              <a:t>06/06/2020</a:t>
            </a:fld>
            <a:endParaRPr lang="fr-FR"/>
          </a:p>
        </p:txBody>
      </p:sp>
      <p:sp>
        <p:nvSpPr>
          <p:cNvPr id="5" name="Espace réservé du pied de page 4">
            <a:extLst>
              <a:ext uri="{FF2B5EF4-FFF2-40B4-BE49-F238E27FC236}">
                <a16:creationId xmlns:a16="http://schemas.microsoft.com/office/drawing/2014/main" id="{474DD97D-19F8-4DFE-A9D7-CE8CDB2F9E4C}"/>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AFBBDE0F-87AE-4AE8-8531-25D999D833BD}"/>
              </a:ext>
            </a:extLst>
          </p:cNvPr>
          <p:cNvSpPr>
            <a:spLocks noGrp="1"/>
          </p:cNvSpPr>
          <p:nvPr>
            <p:ph type="sldNum" sz="quarter" idx="12"/>
          </p:nvPr>
        </p:nvSpPr>
        <p:spPr/>
        <p:txBody>
          <a:bodyPr/>
          <a:lstStyle/>
          <a:p>
            <a:pPr>
              <a:defRPr/>
            </a:pPr>
            <a:fld id="{A0BEA018-163A-40A0-85F9-8117739ED8BE}" type="slidenum">
              <a:rPr lang="fr-FR" smtClean="0"/>
              <a:pPr>
                <a:defRPr/>
              </a:pPr>
              <a:t>136</a:t>
            </a:fld>
            <a:endParaRPr lang="fr-FR"/>
          </a:p>
        </p:txBody>
      </p:sp>
    </p:spTree>
    <p:extLst>
      <p:ext uri="{BB962C8B-B14F-4D97-AF65-F5344CB8AC3E}">
        <p14:creationId xmlns:p14="http://schemas.microsoft.com/office/powerpoint/2010/main" val="40187496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05AF736F-9158-40B2-AC64-85AD0DEF81DA}"/>
              </a:ext>
            </a:extLst>
          </p:cNvPr>
          <p:cNvSpPr>
            <a:spLocks noGrp="1"/>
          </p:cNvSpPr>
          <p:nvPr>
            <p:ph type="title"/>
          </p:nvPr>
        </p:nvSpPr>
        <p:spPr/>
        <p:txBody>
          <a:bodyPr>
            <a:normAutofit/>
          </a:bodyPr>
          <a:lstStyle/>
          <a:p>
            <a:r>
              <a:rPr lang="fr-FR" dirty="0"/>
              <a:t>Surveiller une page Web d’actualité dépourvue de fil RSS</a:t>
            </a:r>
          </a:p>
        </p:txBody>
      </p:sp>
      <p:sp>
        <p:nvSpPr>
          <p:cNvPr id="4" name="Espace réservé du contenu 3"/>
          <p:cNvSpPr>
            <a:spLocks noGrp="1"/>
          </p:cNvSpPr>
          <p:nvPr>
            <p:ph sz="half" idx="1"/>
          </p:nvPr>
        </p:nvSpPr>
        <p:spPr>
          <a:xfrm>
            <a:off x="1343472" y="1340768"/>
            <a:ext cx="3214964" cy="4694906"/>
          </a:xfrm>
        </p:spPr>
        <p:txBody>
          <a:bodyPr/>
          <a:lstStyle/>
          <a:p>
            <a:pPr>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FetchRSS</a:t>
            </a:r>
            <a:endParaRPr lang="fr-FR" dirty="0">
              <a:solidFill>
                <a:srgbClr val="EB8F22"/>
              </a:solidFill>
            </a:endParaRPr>
          </a:p>
          <a:p>
            <a:pPr lvl="1"/>
            <a:r>
              <a:rPr lang="fr-FR" dirty="0"/>
              <a:t>Fonctionnement très intuitif mais version gratuite très limitée </a:t>
            </a:r>
          </a:p>
          <a:p>
            <a:pPr marL="360000" lvl="1" indent="0">
              <a:buNone/>
            </a:pPr>
            <a:endParaRPr lang="fr-FR" dirty="0"/>
          </a:p>
        </p:txBody>
      </p:sp>
      <p:sp>
        <p:nvSpPr>
          <p:cNvPr id="16" name="Espace réservé du contenu 15">
            <a:extLst>
              <a:ext uri="{FF2B5EF4-FFF2-40B4-BE49-F238E27FC236}">
                <a16:creationId xmlns:a16="http://schemas.microsoft.com/office/drawing/2014/main" id="{21293216-9694-4933-824E-F0BD0F7B512E}"/>
              </a:ext>
            </a:extLst>
          </p:cNvPr>
          <p:cNvSpPr>
            <a:spLocks noGrp="1"/>
          </p:cNvSpPr>
          <p:nvPr>
            <p:ph sz="half" idx="2"/>
          </p:nvPr>
        </p:nvSpPr>
        <p:spPr/>
        <p:txBody>
          <a:bodyPr/>
          <a:lstStyle/>
          <a:p>
            <a:endParaRPr lang="fr-FR"/>
          </a:p>
        </p:txBody>
      </p:sp>
      <p:sp>
        <p:nvSpPr>
          <p:cNvPr id="6" name="Espace réservé de la date 5">
            <a:extLst>
              <a:ext uri="{FF2B5EF4-FFF2-40B4-BE49-F238E27FC236}">
                <a16:creationId xmlns:a16="http://schemas.microsoft.com/office/drawing/2014/main" id="{916472B8-02BC-4092-B5C8-92B5BC25BA6F}"/>
              </a:ext>
            </a:extLst>
          </p:cNvPr>
          <p:cNvSpPr>
            <a:spLocks noGrp="1"/>
          </p:cNvSpPr>
          <p:nvPr>
            <p:ph type="dt" sz="half" idx="10"/>
          </p:nvPr>
        </p:nvSpPr>
        <p:spPr/>
        <p:txBody>
          <a:bodyPr/>
          <a:lstStyle/>
          <a:p>
            <a:fld id="{5F5D1F58-A2CE-4270-AD23-1430219C46D7}" type="datetime1">
              <a:rPr lang="fr-FR" smtClean="0"/>
              <a:t>06/06/2020</a:t>
            </a:fld>
            <a:endParaRPr lang="fr-FR"/>
          </a:p>
        </p:txBody>
      </p:sp>
      <p:sp>
        <p:nvSpPr>
          <p:cNvPr id="5" name="Espace réservé du pied de page 4">
            <a:extLst>
              <a:ext uri="{FF2B5EF4-FFF2-40B4-BE49-F238E27FC236}">
                <a16:creationId xmlns:a16="http://schemas.microsoft.com/office/drawing/2014/main" id="{6FC3E15A-8444-48C9-9171-2888A93F7539}"/>
              </a:ext>
            </a:extLst>
          </p:cNvPr>
          <p:cNvSpPr>
            <a:spLocks noGrp="1"/>
          </p:cNvSpPr>
          <p:nvPr>
            <p:ph type="ftr" sz="quarter" idx="11"/>
          </p:nvPr>
        </p:nvSpPr>
        <p:spPr/>
        <p:txBody>
          <a:bodyPr/>
          <a:lstStyle/>
          <a:p>
            <a:pPr>
              <a:defRPr/>
            </a:pPr>
            <a:r>
              <a:rPr lang="fr-FR"/>
              <a:t>Utiliser les flux RSS pour sa veille | Pourquoi ? Comment ?</a:t>
            </a:r>
          </a:p>
        </p:txBody>
      </p:sp>
      <p:sp>
        <p:nvSpPr>
          <p:cNvPr id="9" name="Espace réservé du numéro de diapositive 8">
            <a:extLst>
              <a:ext uri="{FF2B5EF4-FFF2-40B4-BE49-F238E27FC236}">
                <a16:creationId xmlns:a16="http://schemas.microsoft.com/office/drawing/2014/main" id="{48440425-FF45-4295-88F1-EE2AA6345E8F}"/>
              </a:ext>
            </a:extLst>
          </p:cNvPr>
          <p:cNvSpPr>
            <a:spLocks noGrp="1"/>
          </p:cNvSpPr>
          <p:nvPr>
            <p:ph type="sldNum" sz="quarter" idx="12"/>
          </p:nvPr>
        </p:nvSpPr>
        <p:spPr/>
        <p:txBody>
          <a:bodyPr/>
          <a:lstStyle/>
          <a:p>
            <a:pPr>
              <a:defRPr/>
            </a:pPr>
            <a:fld id="{00D95BE2-DBA6-43EA-B3BE-B5ABAFE39155}" type="slidenum">
              <a:rPr lang="fr-FR" smtClean="0"/>
              <a:pPr>
                <a:defRPr/>
              </a:pPr>
              <a:t>137</a:t>
            </a:fld>
            <a:endParaRPr lang="fr-F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097" y="1349370"/>
            <a:ext cx="4275390" cy="3255126"/>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6133" y="3573021"/>
            <a:ext cx="6624736" cy="2152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63032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94140163-CABA-496F-B66C-6B57D910521D}"/>
              </a:ext>
            </a:extLst>
          </p:cNvPr>
          <p:cNvSpPr>
            <a:spLocks noGrp="1"/>
          </p:cNvSpPr>
          <p:nvPr>
            <p:ph type="title"/>
          </p:nvPr>
        </p:nvSpPr>
        <p:spPr/>
        <p:txBody>
          <a:bodyPr>
            <a:normAutofit/>
          </a:bodyPr>
          <a:lstStyle/>
          <a:p>
            <a:r>
              <a:rPr lang="fr-FR" dirty="0"/>
              <a:t>Surveiller une page Web d’actualité dépourvue de fil RSS</a:t>
            </a:r>
          </a:p>
        </p:txBody>
      </p:sp>
      <p:sp>
        <p:nvSpPr>
          <p:cNvPr id="4" name="Espace réservé du contenu 3"/>
          <p:cNvSpPr>
            <a:spLocks noGrp="1"/>
          </p:cNvSpPr>
          <p:nvPr>
            <p:ph idx="1"/>
          </p:nvPr>
        </p:nvSpPr>
        <p:spPr>
          <a:xfrm>
            <a:off x="1371600" y="1340768"/>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Feed43</a:t>
            </a:r>
            <a:endParaRPr lang="fr-FR" dirty="0">
              <a:solidFill>
                <a:srgbClr val="EB8F22"/>
              </a:solidFill>
            </a:endParaRPr>
          </a:p>
          <a:p>
            <a:pPr lvl="1"/>
            <a:r>
              <a:rPr lang="fr-FR" dirty="0"/>
              <a:t>Peu intuitif… mais version gratuite très avantageuse </a:t>
            </a:r>
          </a:p>
          <a:p>
            <a:pPr lvl="1"/>
            <a:endParaRPr lang="fr-FR" dirty="0"/>
          </a:p>
        </p:txBody>
      </p:sp>
      <p:sp>
        <p:nvSpPr>
          <p:cNvPr id="6" name="Espace réservé de la date 5">
            <a:extLst>
              <a:ext uri="{FF2B5EF4-FFF2-40B4-BE49-F238E27FC236}">
                <a16:creationId xmlns:a16="http://schemas.microsoft.com/office/drawing/2014/main" id="{6B7F0BC5-784C-4277-BE4B-2FBD61D4FE35}"/>
              </a:ext>
            </a:extLst>
          </p:cNvPr>
          <p:cNvSpPr>
            <a:spLocks noGrp="1"/>
          </p:cNvSpPr>
          <p:nvPr>
            <p:ph type="dt" sz="half" idx="10"/>
          </p:nvPr>
        </p:nvSpPr>
        <p:spPr/>
        <p:txBody>
          <a:bodyPr/>
          <a:lstStyle/>
          <a:p>
            <a:fld id="{CC6E4AAA-1CE6-4A20-BC77-C6270FB3C2AF}" type="datetime1">
              <a:rPr lang="fr-FR" smtClean="0"/>
              <a:t>06/06/2020</a:t>
            </a:fld>
            <a:endParaRPr lang="fr-FR"/>
          </a:p>
        </p:txBody>
      </p:sp>
      <p:sp>
        <p:nvSpPr>
          <p:cNvPr id="7" name="Espace réservé du pied de page 6">
            <a:extLst>
              <a:ext uri="{FF2B5EF4-FFF2-40B4-BE49-F238E27FC236}">
                <a16:creationId xmlns:a16="http://schemas.microsoft.com/office/drawing/2014/main" id="{DB115E43-0423-45D6-BAAE-7E3F0AFB1719}"/>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3" name="Espace réservé du numéro de diapositive 12">
            <a:extLst>
              <a:ext uri="{FF2B5EF4-FFF2-40B4-BE49-F238E27FC236}">
                <a16:creationId xmlns:a16="http://schemas.microsoft.com/office/drawing/2014/main" id="{16488B0C-0DF5-49E7-84DD-6B3B7B4FD530}"/>
              </a:ext>
            </a:extLst>
          </p:cNvPr>
          <p:cNvSpPr>
            <a:spLocks noGrp="1"/>
          </p:cNvSpPr>
          <p:nvPr>
            <p:ph type="sldNum" sz="quarter" idx="12"/>
          </p:nvPr>
        </p:nvSpPr>
        <p:spPr/>
        <p:txBody>
          <a:bodyPr/>
          <a:lstStyle/>
          <a:p>
            <a:pPr>
              <a:defRPr/>
            </a:pPr>
            <a:fld id="{47290604-2400-4F2E-BFF6-A27E21378C03}" type="slidenum">
              <a:rPr lang="fr-FR" smtClean="0"/>
              <a:pPr>
                <a:defRPr/>
              </a:pPr>
              <a:t>138</a:t>
            </a:fld>
            <a:endParaRPr lang="fr-F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ZoneTexte 8">
            <a:extLst>
              <a:ext uri="{FF2B5EF4-FFF2-40B4-BE49-F238E27FC236}">
                <a16:creationId xmlns:a16="http://schemas.microsoft.com/office/drawing/2014/main" id="{E935C648-E9E8-4A4D-83D5-C5E9AF85863E}"/>
              </a:ext>
            </a:extLst>
          </p:cNvPr>
          <p:cNvSpPr txBox="1"/>
          <p:nvPr/>
        </p:nvSpPr>
        <p:spPr>
          <a:xfrm>
            <a:off x="2413950" y="5354052"/>
            <a:ext cx="6567824" cy="523220"/>
          </a:xfrm>
          <a:prstGeom prst="rect">
            <a:avLst/>
          </a:prstGeom>
          <a:noFill/>
        </p:spPr>
        <p:txBody>
          <a:bodyPr wrap="none" rtlCol="0">
            <a:spAutoFit/>
          </a:bodyPr>
          <a:lstStyle/>
          <a:p>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Transformer une page d’actualités en fil RSS ? Un tutoriel complet avec Feed43</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br>
              <a:rPr lang="fr-FR" sz="1400" b="1" dirty="0">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(RSS Circus [Serge Courrier], 2019)</a:t>
            </a:r>
          </a:p>
        </p:txBody>
      </p:sp>
      <p:pic>
        <p:nvPicPr>
          <p:cNvPr id="10" name="Image 9">
            <a:extLst>
              <a:ext uri="{FF2B5EF4-FFF2-40B4-BE49-F238E27FC236}">
                <a16:creationId xmlns:a16="http://schemas.microsoft.com/office/drawing/2014/main" id="{4B7179E4-39B7-4E94-A7F4-1B7CF348FCF4}"/>
              </a:ext>
            </a:extLst>
          </p:cNvPr>
          <p:cNvPicPr>
            <a:picLocks noChangeAspect="1"/>
          </p:cNvPicPr>
          <p:nvPr/>
        </p:nvPicPr>
        <p:blipFill>
          <a:blip r:embed="rId5"/>
          <a:stretch>
            <a:fillRect/>
          </a:stretch>
        </p:blipFill>
        <p:spPr>
          <a:xfrm>
            <a:off x="2530676" y="2276872"/>
            <a:ext cx="4232792" cy="2664296"/>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FCB6DBAB-F498-4CD0-8C3A-C159CDDF2B50}"/>
              </a:ext>
            </a:extLst>
          </p:cNvPr>
          <p:cNvPicPr>
            <a:picLocks noChangeAspect="1"/>
          </p:cNvPicPr>
          <p:nvPr/>
        </p:nvPicPr>
        <p:blipFill>
          <a:blip r:embed="rId6"/>
          <a:stretch>
            <a:fillRect/>
          </a:stretch>
        </p:blipFill>
        <p:spPr>
          <a:xfrm>
            <a:off x="6548338" y="2738165"/>
            <a:ext cx="3712163" cy="252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47874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30D42B06-10D0-42AD-9A98-C77F2847E2D9}"/>
              </a:ext>
            </a:extLst>
          </p:cNvPr>
          <p:cNvSpPr>
            <a:spLocks noGrp="1"/>
          </p:cNvSpPr>
          <p:nvPr>
            <p:ph type="title"/>
          </p:nvPr>
        </p:nvSpPr>
        <p:spPr/>
        <p:txBody>
          <a:bodyPr>
            <a:normAutofit/>
          </a:bodyPr>
          <a:lstStyle/>
          <a:p>
            <a:r>
              <a:rPr lang="fr-FR" dirty="0"/>
              <a:t>Surveiller une page Web d’actualité dépourvue de fil RSS</a:t>
            </a:r>
          </a:p>
        </p:txBody>
      </p:sp>
      <p:sp>
        <p:nvSpPr>
          <p:cNvPr id="4" name="Espace réservé du contenu 3"/>
          <p:cNvSpPr>
            <a:spLocks noGrp="1"/>
          </p:cNvSpPr>
          <p:nvPr>
            <p:ph sz="half" idx="1"/>
          </p:nvPr>
        </p:nvSpPr>
        <p:spPr>
          <a:xfrm>
            <a:off x="1415480" y="1340773"/>
            <a:ext cx="5424610" cy="4373319"/>
          </a:xfrm>
        </p:spPr>
        <p:txBody>
          <a:bodyPr>
            <a:normAutofit lnSpcReduction="10000"/>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Feedity</a:t>
            </a:r>
            <a:endParaRPr lang="fr-FR" dirty="0">
              <a:solidFill>
                <a:srgbClr val="EB8F22"/>
              </a:solidFill>
            </a:endParaRPr>
          </a:p>
          <a:p>
            <a:pPr lvl="1"/>
            <a:r>
              <a:rPr lang="fr-FR" dirty="0"/>
              <a:t>Version gratuite limitée</a:t>
            </a:r>
          </a:p>
          <a:p>
            <a:pPr lvl="2"/>
            <a:r>
              <a:rPr lang="fr-FR" dirty="0"/>
              <a:t>5 dernières actualités</a:t>
            </a:r>
          </a:p>
          <a:p>
            <a:pPr lvl="2"/>
            <a:r>
              <a:rPr lang="fr-FR" dirty="0"/>
              <a:t>une visite quotidienne</a:t>
            </a:r>
          </a:p>
          <a:p>
            <a:pPr lvl="2"/>
            <a:r>
              <a:rPr lang="fr-FR" dirty="0"/>
              <a:t>destruction du fil si aucune nouveauté n’est apparue pendant une semaine</a:t>
            </a:r>
          </a:p>
          <a:p>
            <a:pPr>
              <a:buClr>
                <a:schemeClr val="tx1"/>
              </a:buClr>
            </a:pPr>
            <a:r>
              <a:rPr lang="fr-FR" dirty="0" err="1">
                <a:solidFill>
                  <a:srgbClr val="EB8F22"/>
                </a:solidFill>
                <a:hlinkClick r:id="rId4">
                  <a:extLst>
                    <a:ext uri="{A12FA001-AC4F-418D-AE19-62706E023703}">
                      <ahyp:hlinkClr xmlns:ahyp="http://schemas.microsoft.com/office/drawing/2018/hyperlinkcolor" val="tx"/>
                    </a:ext>
                  </a:extLst>
                </a:hlinkClick>
              </a:rPr>
              <a:t>Feed</a:t>
            </a:r>
            <a:r>
              <a:rPr lang="fr-FR" dirty="0">
                <a:solidFill>
                  <a:srgbClr val="EB8F22"/>
                </a:solidFill>
                <a:hlinkClick r:id="rId4">
                  <a:extLst>
                    <a:ext uri="{A12FA001-AC4F-418D-AE19-62706E023703}">
                      <ahyp:hlinkClr xmlns:ahyp="http://schemas.microsoft.com/office/drawing/2018/hyperlinkcolor" val="tx"/>
                    </a:ext>
                  </a:extLst>
                </a:hlinkClick>
              </a:rPr>
              <a:t> Creator</a:t>
            </a:r>
            <a:endParaRPr lang="fr-FR" dirty="0">
              <a:solidFill>
                <a:srgbClr val="EB8F22"/>
              </a:solidFill>
            </a:endParaRPr>
          </a:p>
          <a:p>
            <a:pPr lvl="1"/>
            <a:r>
              <a:rPr lang="fr-FR" dirty="0"/>
              <a:t>Version gratuite limitée </a:t>
            </a:r>
          </a:p>
          <a:p>
            <a:pPr lvl="2"/>
            <a:r>
              <a:rPr lang="fr-FR" dirty="0"/>
              <a:t>5 dernières actualités</a:t>
            </a:r>
          </a:p>
          <a:p>
            <a:pPr lvl="2"/>
            <a:r>
              <a:rPr lang="fr-FR" dirty="0"/>
              <a:t>une visite quotidienne</a:t>
            </a:r>
          </a:p>
          <a:p>
            <a:pPr lvl="2"/>
            <a:r>
              <a:rPr lang="fr-FR" dirty="0"/>
              <a:t>destruction du fil si aucune nouveauté n’est apparue pendant une semaine</a:t>
            </a:r>
          </a:p>
          <a:p>
            <a:pPr lvl="1"/>
            <a:r>
              <a:rPr lang="fr-FR" dirty="0"/>
              <a:t>Existe en version à héberger</a:t>
            </a:r>
          </a:p>
        </p:txBody>
      </p:sp>
      <p:pic>
        <p:nvPicPr>
          <p:cNvPr id="22" name="Espace réservé du contenu 21">
            <a:extLst>
              <a:ext uri="{FF2B5EF4-FFF2-40B4-BE49-F238E27FC236}">
                <a16:creationId xmlns:a16="http://schemas.microsoft.com/office/drawing/2014/main" id="{F65092F2-E72B-4284-BCDB-9D5F188AA50E}"/>
              </a:ext>
            </a:extLst>
          </p:cNvPr>
          <p:cNvPicPr>
            <a:picLocks noGrp="1" noChangeAspect="1"/>
          </p:cNvPicPr>
          <p:nvPr>
            <p:ph sz="half" idx="2"/>
          </p:nvPr>
        </p:nvPicPr>
        <p:blipFill>
          <a:blip r:embed="rId5"/>
          <a:stretch>
            <a:fillRect/>
          </a:stretch>
        </p:blipFill>
        <p:spPr>
          <a:xfrm>
            <a:off x="7036370" y="1418391"/>
            <a:ext cx="3740150" cy="2035138"/>
          </a:xfrm>
          <a:prstGeom prst="rect">
            <a:avLst/>
          </a:prstGeom>
          <a:ln>
            <a:noFill/>
          </a:ln>
          <a:effectLst>
            <a:outerShdw blurRad="292100" dist="139700" dir="2700000" algn="tl" rotWithShape="0">
              <a:srgbClr val="333333">
                <a:alpha val="65000"/>
              </a:srgbClr>
            </a:outerShdw>
          </a:effectLst>
        </p:spPr>
      </p:pic>
      <p:sp>
        <p:nvSpPr>
          <p:cNvPr id="7" name="Espace réservé de la date 6">
            <a:extLst>
              <a:ext uri="{FF2B5EF4-FFF2-40B4-BE49-F238E27FC236}">
                <a16:creationId xmlns:a16="http://schemas.microsoft.com/office/drawing/2014/main" id="{3A6E6DB7-DCF7-4FE8-942F-3DEB1A1D52AB}"/>
              </a:ext>
            </a:extLst>
          </p:cNvPr>
          <p:cNvSpPr>
            <a:spLocks noGrp="1"/>
          </p:cNvSpPr>
          <p:nvPr>
            <p:ph type="dt" sz="half" idx="10"/>
          </p:nvPr>
        </p:nvSpPr>
        <p:spPr/>
        <p:txBody>
          <a:bodyPr/>
          <a:lstStyle/>
          <a:p>
            <a:fld id="{685F7E48-E1A6-4419-83E0-71949C25A378}" type="datetime1">
              <a:rPr lang="fr-FR" smtClean="0"/>
              <a:t>06/06/2020</a:t>
            </a:fld>
            <a:endParaRPr lang="fr-FR"/>
          </a:p>
        </p:txBody>
      </p:sp>
      <p:sp>
        <p:nvSpPr>
          <p:cNvPr id="5" name="Espace réservé du pied de page 4">
            <a:extLst>
              <a:ext uri="{FF2B5EF4-FFF2-40B4-BE49-F238E27FC236}">
                <a16:creationId xmlns:a16="http://schemas.microsoft.com/office/drawing/2014/main" id="{3BB744DC-CF43-47EC-B687-0CD347207C17}"/>
              </a:ext>
            </a:extLst>
          </p:cNvPr>
          <p:cNvSpPr>
            <a:spLocks noGrp="1"/>
          </p:cNvSpPr>
          <p:nvPr>
            <p:ph type="ftr" sz="quarter" idx="11"/>
          </p:nvPr>
        </p:nvSpPr>
        <p:spPr/>
        <p:txBody>
          <a:bodyPr/>
          <a:lstStyle/>
          <a:p>
            <a:pPr>
              <a:defRPr/>
            </a:pPr>
            <a:r>
              <a:rPr lang="fr-FR"/>
              <a:t>Utiliser les flux RSS pour sa veille | Pourquoi ? Comment ?</a:t>
            </a:r>
          </a:p>
        </p:txBody>
      </p:sp>
      <p:sp>
        <p:nvSpPr>
          <p:cNvPr id="6" name="Espace réservé du numéro de diapositive 5">
            <a:extLst>
              <a:ext uri="{FF2B5EF4-FFF2-40B4-BE49-F238E27FC236}">
                <a16:creationId xmlns:a16="http://schemas.microsoft.com/office/drawing/2014/main" id="{9805E2A5-5BE5-4E4E-BE17-280C11EFFE4F}"/>
              </a:ext>
            </a:extLst>
          </p:cNvPr>
          <p:cNvSpPr>
            <a:spLocks noGrp="1"/>
          </p:cNvSpPr>
          <p:nvPr>
            <p:ph type="sldNum" sz="quarter" idx="12"/>
          </p:nvPr>
        </p:nvSpPr>
        <p:spPr/>
        <p:txBody>
          <a:bodyPr/>
          <a:lstStyle/>
          <a:p>
            <a:pPr>
              <a:defRPr/>
            </a:pPr>
            <a:fld id="{00D95BE2-DBA6-43EA-B3BE-B5ABAFE39155}" type="slidenum">
              <a:rPr lang="fr-FR" smtClean="0"/>
              <a:pPr>
                <a:defRPr/>
              </a:pPr>
              <a:t>139</a:t>
            </a:fld>
            <a:endParaRPr lang="fr-FR"/>
          </a:p>
        </p:txBody>
      </p:sp>
      <p:sp>
        <p:nvSpPr>
          <p:cNvPr id="2" name="AutoShape 1" descr="save image"/>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save image"/>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ZoneTexte 17">
            <a:extLst>
              <a:ext uri="{FF2B5EF4-FFF2-40B4-BE49-F238E27FC236}">
                <a16:creationId xmlns:a16="http://schemas.microsoft.com/office/drawing/2014/main" id="{FB8B8D33-6065-44DC-8D4B-0A487D885106}"/>
              </a:ext>
            </a:extLst>
          </p:cNvPr>
          <p:cNvSpPr txBox="1"/>
          <p:nvPr/>
        </p:nvSpPr>
        <p:spPr>
          <a:xfrm>
            <a:off x="1992936" y="5714092"/>
            <a:ext cx="7560840"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Transformer une page d’actualités en fil RSS ? Un tutoriel complet avec Feed43</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br>
              <a:rPr lang="fr-FR" sz="1400" b="1" dirty="0">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(RSS Circus, 2019)</a:t>
            </a:r>
          </a:p>
        </p:txBody>
      </p:sp>
    </p:spTree>
    <p:extLst>
      <p:ext uri="{BB962C8B-B14F-4D97-AF65-F5344CB8AC3E}">
        <p14:creationId xmlns:p14="http://schemas.microsoft.com/office/powerpoint/2010/main" val="294533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Cadre juridique de la veille (3/5)</a:t>
            </a:r>
          </a:p>
        </p:txBody>
      </p:sp>
      <p:sp>
        <p:nvSpPr>
          <p:cNvPr id="13" name="Espace réservé du contenu 12">
            <a:extLst>
              <a:ext uri="{FF2B5EF4-FFF2-40B4-BE49-F238E27FC236}">
                <a16:creationId xmlns:a16="http://schemas.microsoft.com/office/drawing/2014/main" id="{3922D1CB-0161-44C8-93E6-82AE457066CD}"/>
              </a:ext>
            </a:extLst>
          </p:cNvPr>
          <p:cNvSpPr>
            <a:spLocks noGrp="1"/>
          </p:cNvSpPr>
          <p:nvPr>
            <p:ph idx="1"/>
          </p:nvPr>
        </p:nvSpPr>
        <p:spPr>
          <a:xfrm>
            <a:off x="1371600" y="889556"/>
            <a:ext cx="9601200" cy="4464660"/>
          </a:xfrm>
        </p:spPr>
        <p:txBody>
          <a:bodyPr>
            <a:normAutofit/>
          </a:bodyPr>
          <a:lstStyle/>
          <a:p>
            <a:r>
              <a:rPr lang="fr-FR" dirty="0"/>
              <a:t>Le droit d’auteur car la veille sur le Web implique un acte de reproduction de contenus divers qui sont considérés par le droit comme des « créations originales », comme par exemple  :</a:t>
            </a:r>
          </a:p>
          <a:p>
            <a:pPr lvl="1"/>
            <a:r>
              <a:rPr lang="fr-FR" dirty="0"/>
              <a:t>des articles de presse,</a:t>
            </a:r>
          </a:p>
          <a:p>
            <a:pPr lvl="1"/>
            <a:r>
              <a:rPr lang="fr-FR" dirty="0"/>
              <a:t>des articles de blog,</a:t>
            </a:r>
          </a:p>
          <a:p>
            <a:pPr lvl="1"/>
            <a:r>
              <a:rPr lang="fr-FR" dirty="0"/>
              <a:t>des programmes audiovisuels,</a:t>
            </a:r>
          </a:p>
          <a:p>
            <a:pPr lvl="1"/>
            <a:r>
              <a:rPr lang="fr-FR" dirty="0"/>
              <a:t>des illustrations et/ou photographies,</a:t>
            </a:r>
          </a:p>
          <a:p>
            <a:pPr lvl="1"/>
            <a:r>
              <a:rPr lang="fr-FR" dirty="0"/>
              <a:t>des enregistrements sonores,</a:t>
            </a:r>
          </a:p>
          <a:p>
            <a:pPr lvl="1"/>
            <a:r>
              <a:rPr lang="fr-FR" dirty="0"/>
              <a:t>lesquelles sont soumises à des droits d’auteur ou des droits voisins et ne sont pas librement reproductibles sauf expressément indiqué (licences Creative Commons)</a:t>
            </a:r>
          </a:p>
          <a:p>
            <a:endParaRPr lang="fr-FR" dirty="0"/>
          </a:p>
        </p:txBody>
      </p:sp>
      <p:sp>
        <p:nvSpPr>
          <p:cNvPr id="3" name="Espace réservé de la date 2">
            <a:extLst>
              <a:ext uri="{FF2B5EF4-FFF2-40B4-BE49-F238E27FC236}">
                <a16:creationId xmlns:a16="http://schemas.microsoft.com/office/drawing/2014/main" id="{B8BE6645-3C6D-4457-B009-79B85939FCA3}"/>
              </a:ext>
            </a:extLst>
          </p:cNvPr>
          <p:cNvSpPr>
            <a:spLocks noGrp="1"/>
          </p:cNvSpPr>
          <p:nvPr>
            <p:ph type="dt" sz="half" idx="10"/>
          </p:nvPr>
        </p:nvSpPr>
        <p:spPr/>
        <p:txBody>
          <a:bodyPr/>
          <a:lstStyle/>
          <a:p>
            <a:fld id="{CBE68CDE-0CA1-4915-A090-F4949F931A32}" type="datetime1">
              <a:rPr lang="fr-FR" smtClean="0"/>
              <a:pPr/>
              <a:t>06/06/2020</a:t>
            </a:fld>
            <a:endParaRPr lang="fr-FR"/>
          </a:p>
        </p:txBody>
      </p:sp>
      <p:sp>
        <p:nvSpPr>
          <p:cNvPr id="4" name="Espace réservé du pied de page 3">
            <a:extLst>
              <a:ext uri="{FF2B5EF4-FFF2-40B4-BE49-F238E27FC236}">
                <a16:creationId xmlns:a16="http://schemas.microsoft.com/office/drawing/2014/main" id="{FA8C77F9-A6FB-4A6B-94F3-D2419B6EFFD1}"/>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723FBAF5-9A67-4705-B330-CEB03F0BD5F9}"/>
              </a:ext>
            </a:extLst>
          </p:cNvPr>
          <p:cNvSpPr>
            <a:spLocks noGrp="1"/>
          </p:cNvSpPr>
          <p:nvPr>
            <p:ph type="sldNum" sz="quarter" idx="12"/>
          </p:nvPr>
        </p:nvSpPr>
        <p:spPr/>
        <p:txBody>
          <a:bodyPr/>
          <a:lstStyle/>
          <a:p>
            <a:fld id="{47290604-2400-4F2E-BFF6-A27E21378C03}" type="slidenum">
              <a:rPr lang="fr-FR" smtClean="0"/>
              <a:pPr/>
              <a:t>14</a:t>
            </a:fld>
            <a:endParaRPr lang="fr-FR"/>
          </a:p>
        </p:txBody>
      </p:sp>
      <p:sp>
        <p:nvSpPr>
          <p:cNvPr id="5" name="ZoneTexte 4"/>
          <p:cNvSpPr txBox="1"/>
          <p:nvPr/>
        </p:nvSpPr>
        <p:spPr>
          <a:xfrm>
            <a:off x="1969708" y="5434899"/>
            <a:ext cx="7128792" cy="523220"/>
          </a:xfrm>
          <a:prstGeom prst="rect">
            <a:avLst/>
          </a:prstGeom>
          <a:noFill/>
        </p:spPr>
        <p:txBody>
          <a:bodyPr wrap="square" rtlCol="0">
            <a:spAutoFit/>
          </a:bodyPr>
          <a:lstStyle/>
          <a:p>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Mini-</a:t>
            </a:r>
            <a:r>
              <a:rPr lang="fr-FR" sz="14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Mooc</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 veille</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Serda</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Compétences /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Archimag</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 2019)</a:t>
            </a:r>
          </a:p>
        </p:txBody>
      </p:sp>
    </p:spTree>
    <p:extLst>
      <p:ext uri="{BB962C8B-B14F-4D97-AF65-F5344CB8AC3E}">
        <p14:creationId xmlns:p14="http://schemas.microsoft.com/office/powerpoint/2010/main" val="36556278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1ED4112-CF29-497D-BFD5-9CE7B2C7A15D}"/>
              </a:ext>
            </a:extLst>
          </p:cNvPr>
          <p:cNvSpPr>
            <a:spLocks noGrp="1"/>
          </p:cNvSpPr>
          <p:nvPr>
            <p:ph type="title"/>
          </p:nvPr>
        </p:nvSpPr>
        <p:spPr/>
        <p:txBody>
          <a:bodyPr/>
          <a:lstStyle/>
          <a:p>
            <a:r>
              <a:rPr lang="fr-FR" dirty="0"/>
              <a:t>Surveiller les changements d’une page Web spécifique</a:t>
            </a:r>
          </a:p>
        </p:txBody>
      </p:sp>
      <p:sp>
        <p:nvSpPr>
          <p:cNvPr id="4" name="Espace réservé du contenu 3"/>
          <p:cNvSpPr>
            <a:spLocks noGrp="1"/>
          </p:cNvSpPr>
          <p:nvPr>
            <p:ph idx="1"/>
          </p:nvPr>
        </p:nvSpPr>
        <p:spPr/>
        <p:txBody>
          <a:bodyPr/>
          <a:lstStyle/>
          <a:p>
            <a:r>
              <a:rPr lang="fr-FR" dirty="0"/>
              <a:t>Les extensions au navigateur permet de mettre sous surveillance une page Web </a:t>
            </a:r>
          </a:p>
          <a:p>
            <a:pPr lvl="1">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UpdateScanner</a:t>
            </a:r>
            <a:r>
              <a:rPr lang="fr-FR" dirty="0"/>
              <a:t> (extension Firefox) ;</a:t>
            </a:r>
          </a:p>
          <a:p>
            <a:pPr lvl="1">
              <a:buClr>
                <a:schemeClr val="tx1"/>
              </a:buClr>
            </a:pPr>
            <a:r>
              <a:rPr lang="fr-FR" dirty="0" err="1">
                <a:solidFill>
                  <a:srgbClr val="EB8F22"/>
                </a:solidFill>
                <a:hlinkClick r:id="rId4">
                  <a:extLst>
                    <a:ext uri="{A12FA001-AC4F-418D-AE19-62706E023703}">
                      <ahyp:hlinkClr xmlns:ahyp="http://schemas.microsoft.com/office/drawing/2018/hyperlinkcolor" val="tx"/>
                    </a:ext>
                  </a:extLst>
                </a:hlinkClick>
              </a:rPr>
              <a:t>Distill</a:t>
            </a:r>
            <a:r>
              <a:rPr lang="fr-FR" dirty="0">
                <a:solidFill>
                  <a:srgbClr val="EB8F22"/>
                </a:solidFill>
                <a:hlinkClick r:id="rId4">
                  <a:extLst>
                    <a:ext uri="{A12FA001-AC4F-418D-AE19-62706E023703}">
                      <ahyp:hlinkClr xmlns:ahyp="http://schemas.microsoft.com/office/drawing/2018/hyperlinkcolor" val="tx"/>
                    </a:ext>
                  </a:extLst>
                </a:hlinkClick>
              </a:rPr>
              <a:t> Web Monitor </a:t>
            </a:r>
            <a:r>
              <a:rPr lang="fr-FR" dirty="0"/>
              <a:t>(extension pour Mozilla Firefox, Google Chrome et Opera et portage sur Android et iOS en cours de développement) ;</a:t>
            </a:r>
          </a:p>
          <a:p>
            <a:pPr lvl="1">
              <a:buClr>
                <a:schemeClr val="tx1"/>
              </a:buClr>
            </a:pPr>
            <a:r>
              <a:rPr lang="fr-FR" dirty="0" err="1">
                <a:solidFill>
                  <a:srgbClr val="EB8F22"/>
                </a:solidFill>
                <a:hlinkClick r:id="rId5">
                  <a:extLst>
                    <a:ext uri="{A12FA001-AC4F-418D-AE19-62706E023703}">
                      <ahyp:hlinkClr xmlns:ahyp="http://schemas.microsoft.com/office/drawing/2018/hyperlinkcolor" val="tx"/>
                    </a:ext>
                  </a:extLst>
                </a:hlinkClick>
              </a:rPr>
              <a:t>WebSite</a:t>
            </a:r>
            <a:r>
              <a:rPr lang="fr-FR" dirty="0">
                <a:solidFill>
                  <a:srgbClr val="EB8F22"/>
                </a:solidFill>
                <a:hlinkClick r:id="rId5">
                  <a:extLst>
                    <a:ext uri="{A12FA001-AC4F-418D-AE19-62706E023703}">
                      <ahyp:hlinkClr xmlns:ahyp="http://schemas.microsoft.com/office/drawing/2018/hyperlinkcolor" val="tx"/>
                    </a:ext>
                  </a:extLst>
                </a:hlinkClick>
              </a:rPr>
              <a:t> Watcher</a:t>
            </a:r>
            <a:r>
              <a:rPr lang="fr-FR" dirty="0">
                <a:solidFill>
                  <a:schemeClr val="tx1"/>
                </a:solidFill>
              </a:rPr>
              <a:t>, logiciel payant (à partir de 29,95 €) avec version d’essai de 30 jours.</a:t>
            </a:r>
            <a:endParaRPr lang="fr-FR" dirty="0">
              <a:solidFill>
                <a:srgbClr val="EB8F22"/>
              </a:solidFill>
            </a:endParaRPr>
          </a:p>
        </p:txBody>
      </p:sp>
      <p:sp>
        <p:nvSpPr>
          <p:cNvPr id="2" name="Espace réservé de la date 1">
            <a:extLst>
              <a:ext uri="{FF2B5EF4-FFF2-40B4-BE49-F238E27FC236}">
                <a16:creationId xmlns:a16="http://schemas.microsoft.com/office/drawing/2014/main" id="{9744CD42-5AF4-4A0A-8041-D4D0389AFE34}"/>
              </a:ext>
            </a:extLst>
          </p:cNvPr>
          <p:cNvSpPr>
            <a:spLocks noGrp="1"/>
          </p:cNvSpPr>
          <p:nvPr>
            <p:ph type="dt" sz="half" idx="10"/>
          </p:nvPr>
        </p:nvSpPr>
        <p:spPr/>
        <p:txBody>
          <a:bodyPr/>
          <a:lstStyle/>
          <a:p>
            <a:fld id="{01CFF18D-1291-43F7-997A-6616FBD36E41}" type="datetime1">
              <a:rPr lang="fr-FR" smtClean="0"/>
              <a:t>06/06/2020</a:t>
            </a:fld>
            <a:endParaRPr lang="fr-FR"/>
          </a:p>
        </p:txBody>
      </p:sp>
      <p:sp>
        <p:nvSpPr>
          <p:cNvPr id="3" name="Espace réservé du pied de page 2">
            <a:extLst>
              <a:ext uri="{FF2B5EF4-FFF2-40B4-BE49-F238E27FC236}">
                <a16:creationId xmlns:a16="http://schemas.microsoft.com/office/drawing/2014/main" id="{45A1D061-7C82-44B9-AD2B-7B7B145E437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2EAC0461-D0F3-4484-B465-F1807D039770}"/>
              </a:ext>
            </a:extLst>
          </p:cNvPr>
          <p:cNvSpPr>
            <a:spLocks noGrp="1"/>
          </p:cNvSpPr>
          <p:nvPr>
            <p:ph type="sldNum" sz="quarter" idx="12"/>
          </p:nvPr>
        </p:nvSpPr>
        <p:spPr/>
        <p:txBody>
          <a:bodyPr/>
          <a:lstStyle/>
          <a:p>
            <a:pPr>
              <a:defRPr/>
            </a:pPr>
            <a:fld id="{47290604-2400-4F2E-BFF6-A27E21378C03}" type="slidenum">
              <a:rPr lang="fr-FR" smtClean="0"/>
              <a:pPr>
                <a:defRPr/>
              </a:pPr>
              <a:t>140</a:t>
            </a:fld>
            <a:endParaRPr lang="fr-FR"/>
          </a:p>
        </p:txBody>
      </p:sp>
      <p:sp>
        <p:nvSpPr>
          <p:cNvPr id="8" name="ZoneTexte 7">
            <a:extLst>
              <a:ext uri="{FF2B5EF4-FFF2-40B4-BE49-F238E27FC236}">
                <a16:creationId xmlns:a16="http://schemas.microsoft.com/office/drawing/2014/main" id="{FB8B8D33-6065-44DC-8D4B-0A487D885106}"/>
              </a:ext>
            </a:extLst>
          </p:cNvPr>
          <p:cNvSpPr txBox="1"/>
          <p:nvPr/>
        </p:nvSpPr>
        <p:spPr>
          <a:xfrm>
            <a:off x="2855640" y="5527988"/>
            <a:ext cx="7560840"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Comment surveiller les modifications sur une page web </a:t>
            </a:r>
            <a:r>
              <a:rPr lang="fr-FR" sz="1400" b="1" dirty="0">
                <a:solidFill>
                  <a:srgbClr val="787D80"/>
                </a:solidFill>
                <a:latin typeface="Roboto Condensed" panose="02000000000000000000" pitchFamily="2" charset="0"/>
                <a:ea typeface="Roboto Condensed" panose="02000000000000000000" pitchFamily="2" charset="0"/>
                <a:cs typeface="Roboto" panose="02000000000000000000" pitchFamily="2" charset="0"/>
              </a:rPr>
              <a:t>(numerama.com, 2015)</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303CAA6-A7A4-47B7-AEF5-863A1AF22C5E}"/>
              </a:ext>
            </a:extLst>
          </p:cNvPr>
          <p:cNvSpPr>
            <a:spLocks noGrp="1"/>
          </p:cNvSpPr>
          <p:nvPr>
            <p:ph type="title"/>
          </p:nvPr>
        </p:nvSpPr>
        <p:spPr/>
        <p:txBody>
          <a:bodyPr>
            <a:normAutofit fontScale="90000"/>
          </a:bodyPr>
          <a:lstStyle/>
          <a:p>
            <a:r>
              <a:rPr lang="fr-FR" dirty="0"/>
              <a:t>Automatiser les relations entre deux services Web</a:t>
            </a:r>
          </a:p>
        </p:txBody>
      </p:sp>
      <p:sp>
        <p:nvSpPr>
          <p:cNvPr id="8" name="Espace réservé du texte 7">
            <a:extLst>
              <a:ext uri="{FF2B5EF4-FFF2-40B4-BE49-F238E27FC236}">
                <a16:creationId xmlns:a16="http://schemas.microsoft.com/office/drawing/2014/main" id="{69F041BC-DCF5-40EA-B6C0-028CAFB1BA92}"/>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69E88B81-27F3-4039-BD47-4875B53798B8}"/>
              </a:ext>
            </a:extLst>
          </p:cNvPr>
          <p:cNvSpPr>
            <a:spLocks noGrp="1"/>
          </p:cNvSpPr>
          <p:nvPr>
            <p:ph type="dt" sz="half" idx="10"/>
          </p:nvPr>
        </p:nvSpPr>
        <p:spPr/>
        <p:txBody>
          <a:bodyPr/>
          <a:lstStyle/>
          <a:p>
            <a:pPr>
              <a:defRPr/>
            </a:pPr>
            <a:fld id="{59FADF98-6DD5-456B-A53A-199C267EB2B4}" type="datetime1">
              <a:rPr lang="fr-FR" smtClean="0"/>
              <a:t>06/06/2020</a:t>
            </a:fld>
            <a:endParaRPr lang="fr-FR"/>
          </a:p>
        </p:txBody>
      </p:sp>
      <p:sp>
        <p:nvSpPr>
          <p:cNvPr id="5" name="Espace réservé du pied de page 4">
            <a:extLst>
              <a:ext uri="{FF2B5EF4-FFF2-40B4-BE49-F238E27FC236}">
                <a16:creationId xmlns:a16="http://schemas.microsoft.com/office/drawing/2014/main" id="{F1BB4ABA-A1D3-4F9A-9EA2-A17890B0F1D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1AD9B7EF-F519-4BCA-85D9-76D7C2D56AA9}"/>
              </a:ext>
            </a:extLst>
          </p:cNvPr>
          <p:cNvSpPr>
            <a:spLocks noGrp="1"/>
          </p:cNvSpPr>
          <p:nvPr>
            <p:ph type="sldNum" sz="quarter" idx="12"/>
          </p:nvPr>
        </p:nvSpPr>
        <p:spPr/>
        <p:txBody>
          <a:bodyPr/>
          <a:lstStyle/>
          <a:p>
            <a:pPr>
              <a:defRPr/>
            </a:pPr>
            <a:fld id="{A0BEA018-163A-40A0-85F9-8117739ED8BE}" type="slidenum">
              <a:rPr lang="fr-FR" smtClean="0"/>
              <a:pPr>
                <a:defRPr/>
              </a:pPr>
              <a:t>141</a:t>
            </a:fld>
            <a:endParaRPr lang="fr-FR"/>
          </a:p>
        </p:txBody>
      </p:sp>
    </p:spTree>
    <p:extLst>
      <p:ext uri="{BB962C8B-B14F-4D97-AF65-F5344CB8AC3E}">
        <p14:creationId xmlns:p14="http://schemas.microsoft.com/office/powerpoint/2010/main" val="37093283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16F4922A-0F99-48B7-84B7-96CC7655ACDC}"/>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4" name="Espace réservé du contenu 3"/>
          <p:cNvSpPr>
            <a:spLocks noGrp="1"/>
          </p:cNvSpPr>
          <p:nvPr>
            <p:ph idx="1"/>
          </p:nvPr>
        </p:nvSpPr>
        <p:spPr>
          <a:xfrm>
            <a:off x="1371600" y="1412776"/>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IFTTT</a:t>
            </a:r>
            <a:r>
              <a:rPr lang="fr-FR" dirty="0"/>
              <a:t> (If This </a:t>
            </a:r>
            <a:r>
              <a:rPr lang="fr-FR" dirty="0" err="1"/>
              <a:t>Then</a:t>
            </a:r>
            <a:r>
              <a:rPr lang="fr-FR" dirty="0"/>
              <a:t> That)</a:t>
            </a:r>
          </a:p>
          <a:p>
            <a:pPr lvl="1"/>
            <a:endParaRPr lang="fr-FR" dirty="0"/>
          </a:p>
          <a:p>
            <a:pPr lvl="1"/>
            <a:endParaRPr lang="fr-FR" dirty="0"/>
          </a:p>
          <a:p>
            <a:pPr lvl="1"/>
            <a:endParaRPr lang="fr-FR" dirty="0"/>
          </a:p>
          <a:p>
            <a:pPr lvl="1"/>
            <a:endParaRPr lang="fr-FR" dirty="0"/>
          </a:p>
        </p:txBody>
      </p:sp>
      <p:sp>
        <p:nvSpPr>
          <p:cNvPr id="2" name="Espace réservé de la date 1">
            <a:extLst>
              <a:ext uri="{FF2B5EF4-FFF2-40B4-BE49-F238E27FC236}">
                <a16:creationId xmlns:a16="http://schemas.microsoft.com/office/drawing/2014/main" id="{3E469A18-E3D2-4844-BE89-30D031FB6BDE}"/>
              </a:ext>
            </a:extLst>
          </p:cNvPr>
          <p:cNvSpPr>
            <a:spLocks noGrp="1"/>
          </p:cNvSpPr>
          <p:nvPr>
            <p:ph type="dt" sz="half" idx="10"/>
          </p:nvPr>
        </p:nvSpPr>
        <p:spPr/>
        <p:txBody>
          <a:bodyPr/>
          <a:lstStyle/>
          <a:p>
            <a:fld id="{3EA61FBE-A589-4AEC-AF1E-8BC8FFC7B189}" type="datetime1">
              <a:rPr lang="fr-FR" smtClean="0"/>
              <a:t>06/06/2020</a:t>
            </a:fld>
            <a:endParaRPr lang="fr-FR"/>
          </a:p>
        </p:txBody>
      </p:sp>
      <p:sp>
        <p:nvSpPr>
          <p:cNvPr id="3" name="Espace réservé du pied de page 2">
            <a:extLst>
              <a:ext uri="{FF2B5EF4-FFF2-40B4-BE49-F238E27FC236}">
                <a16:creationId xmlns:a16="http://schemas.microsoft.com/office/drawing/2014/main" id="{29894206-B33B-44BB-B267-02B3E969DB7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1FC235C4-20A5-4CCE-AD49-D39155517DA9}"/>
              </a:ext>
            </a:extLst>
          </p:cNvPr>
          <p:cNvSpPr>
            <a:spLocks noGrp="1"/>
          </p:cNvSpPr>
          <p:nvPr>
            <p:ph type="sldNum" sz="quarter" idx="12"/>
          </p:nvPr>
        </p:nvSpPr>
        <p:spPr/>
        <p:txBody>
          <a:bodyPr/>
          <a:lstStyle/>
          <a:p>
            <a:pPr>
              <a:defRPr/>
            </a:pPr>
            <a:fld id="{47290604-2400-4F2E-BFF6-A27E21378C03}" type="slidenum">
              <a:rPr lang="fr-FR" smtClean="0"/>
              <a:pPr>
                <a:defRPr/>
              </a:pPr>
              <a:t>142</a:t>
            </a:fld>
            <a:endParaRPr lang="fr-FR"/>
          </a:p>
        </p:txBody>
      </p:sp>
      <p:pic>
        <p:nvPicPr>
          <p:cNvPr id="1648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1028" y="1916837"/>
            <a:ext cx="7619777" cy="2599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512578" y="4754056"/>
            <a:ext cx="7776666"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Pour en savoir plus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Lien public vers la carte mentale présentant quelques tutoriels vidéo sur ce service</a:t>
            </a:r>
            <a:endPar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40E0DE5-ECBF-4BEF-82E9-FDFA4032CF90}"/>
              </a:ext>
            </a:extLst>
          </p:cNvPr>
          <p:cNvSpPr>
            <a:spLocks noGrp="1"/>
          </p:cNvSpPr>
          <p:nvPr>
            <p:ph type="title"/>
          </p:nvPr>
        </p:nvSpPr>
        <p:spPr/>
        <p:txBody>
          <a:bodyPr/>
          <a:lstStyle/>
          <a:p>
            <a:r>
              <a:rPr lang="fr-FR" altLang="fr-FR" dirty="0"/>
              <a:t>Mise en relation automatisée entre deux services</a:t>
            </a:r>
            <a:endParaRPr lang="fr-FR" dirty="0"/>
          </a:p>
        </p:txBody>
      </p:sp>
      <p:pic>
        <p:nvPicPr>
          <p:cNvPr id="17" name="Image 1">
            <a:extLst>
              <a:ext uri="{FF2B5EF4-FFF2-40B4-BE49-F238E27FC236}">
                <a16:creationId xmlns:a16="http://schemas.microsoft.com/office/drawing/2014/main" id="{36D25EAC-D8F1-47B4-AA55-50CF14F731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069200" y="2286000"/>
            <a:ext cx="4167900"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D3923493-A7E4-416E-AB0C-4FA9384A6C28}"/>
              </a:ext>
            </a:extLst>
          </p:cNvPr>
          <p:cNvSpPr>
            <a:spLocks noGrp="1"/>
          </p:cNvSpPr>
          <p:nvPr>
            <p:ph type="dt" sz="half" idx="10"/>
          </p:nvPr>
        </p:nvSpPr>
        <p:spPr/>
        <p:txBody>
          <a:bodyPr/>
          <a:lstStyle/>
          <a:p>
            <a:fld id="{16BE9459-BD7A-4CAE-AD7A-BF06B72BAEDC}" type="datetime1">
              <a:rPr lang="fr-FR" smtClean="0"/>
              <a:t>06/06/2020</a:t>
            </a:fld>
            <a:endParaRPr lang="fr-FR"/>
          </a:p>
        </p:txBody>
      </p:sp>
      <p:sp>
        <p:nvSpPr>
          <p:cNvPr id="3" name="Espace réservé du pied de page 2">
            <a:extLst>
              <a:ext uri="{FF2B5EF4-FFF2-40B4-BE49-F238E27FC236}">
                <a16:creationId xmlns:a16="http://schemas.microsoft.com/office/drawing/2014/main" id="{82617830-96D8-4926-8D9B-6047FF7C16D8}"/>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B9E71138-FB29-4D7B-82F1-2A091FD5079B}"/>
              </a:ext>
            </a:extLst>
          </p:cNvPr>
          <p:cNvSpPr>
            <a:spLocks noGrp="1"/>
          </p:cNvSpPr>
          <p:nvPr>
            <p:ph type="sldNum" sz="quarter" idx="12"/>
          </p:nvPr>
        </p:nvSpPr>
        <p:spPr/>
        <p:txBody>
          <a:bodyPr/>
          <a:lstStyle/>
          <a:p>
            <a:pPr>
              <a:defRPr/>
            </a:pPr>
            <a:fld id="{47290604-2400-4F2E-BFF6-A27E21378C03}" type="slidenum">
              <a:rPr lang="fr-FR" smtClean="0"/>
              <a:pPr>
                <a:defRPr/>
              </a:pPr>
              <a:t>143</a:t>
            </a:fld>
            <a:endParaRPr lang="fr-F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83AE2FB-383A-49D3-9DB2-C13276261CFA}"/>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4" name="Espace réservé du contenu 3"/>
          <p:cNvSpPr>
            <a:spLocks noGrp="1"/>
          </p:cNvSpPr>
          <p:nvPr>
            <p:ph idx="1"/>
          </p:nvPr>
        </p:nvSpPr>
        <p:spPr/>
        <p:txBody>
          <a:bodyPr/>
          <a:lstStyle/>
          <a:p>
            <a:r>
              <a:rPr lang="fr-FR" dirty="0"/>
              <a:t>Plusieurs centaines de « </a:t>
            </a:r>
            <a:r>
              <a:rPr lang="fr-FR" dirty="0">
                <a:solidFill>
                  <a:srgbClr val="EB8F22"/>
                </a:solidFill>
                <a:hlinkClick r:id="rId3">
                  <a:extLst>
                    <a:ext uri="{A12FA001-AC4F-418D-AE19-62706E023703}">
                      <ahyp:hlinkClr xmlns:ahyp="http://schemas.microsoft.com/office/drawing/2018/hyperlinkcolor" val="tx"/>
                    </a:ext>
                  </a:extLst>
                </a:hlinkClick>
              </a:rPr>
              <a:t>services</a:t>
            </a:r>
            <a:r>
              <a:rPr lang="fr-FR" dirty="0"/>
              <a:t> » disponibles</a:t>
            </a:r>
          </a:p>
          <a:p>
            <a:r>
              <a:rPr lang="fr-FR" dirty="0"/>
              <a:t>Une centaine de milliers « </a:t>
            </a:r>
            <a:r>
              <a:rPr lang="fr-FR" dirty="0">
                <a:solidFill>
                  <a:srgbClr val="EB8F22"/>
                </a:solidFill>
                <a:hlinkClick r:id="rId4">
                  <a:extLst>
                    <a:ext uri="{A12FA001-AC4F-418D-AE19-62706E023703}">
                      <ahyp:hlinkClr xmlns:ahyp="http://schemas.microsoft.com/office/drawing/2018/hyperlinkcolor" val="tx"/>
                    </a:ext>
                  </a:extLst>
                </a:hlinkClick>
              </a:rPr>
              <a:t>d’applets</a:t>
            </a:r>
            <a:r>
              <a:rPr lang="fr-FR" dirty="0"/>
              <a:t> » publiques, réutilisables et modifiables</a:t>
            </a:r>
          </a:p>
          <a:p>
            <a:r>
              <a:rPr lang="fr-FR" dirty="0"/>
              <a:t>Suivant les canaux, plusieurs événements déclencheurs existent</a:t>
            </a:r>
          </a:p>
          <a:p>
            <a:endParaRPr lang="fr-FR" dirty="0"/>
          </a:p>
        </p:txBody>
      </p:sp>
      <p:sp>
        <p:nvSpPr>
          <p:cNvPr id="2" name="Espace réservé de la date 1">
            <a:extLst>
              <a:ext uri="{FF2B5EF4-FFF2-40B4-BE49-F238E27FC236}">
                <a16:creationId xmlns:a16="http://schemas.microsoft.com/office/drawing/2014/main" id="{0C76A715-DE3A-4C89-9E0D-B96B38BF75D6}"/>
              </a:ext>
            </a:extLst>
          </p:cNvPr>
          <p:cNvSpPr>
            <a:spLocks noGrp="1"/>
          </p:cNvSpPr>
          <p:nvPr>
            <p:ph type="dt" sz="half" idx="10"/>
          </p:nvPr>
        </p:nvSpPr>
        <p:spPr/>
        <p:txBody>
          <a:bodyPr/>
          <a:lstStyle/>
          <a:p>
            <a:fld id="{CC4AD852-03D7-4B87-A681-86DC23E99A23}" type="datetime1">
              <a:rPr lang="fr-FR" smtClean="0"/>
              <a:pPr/>
              <a:t>06/06/2020</a:t>
            </a:fld>
            <a:endParaRPr lang="fr-FR"/>
          </a:p>
        </p:txBody>
      </p:sp>
      <p:sp>
        <p:nvSpPr>
          <p:cNvPr id="7" name="Espace réservé du pied de page 6">
            <a:extLst>
              <a:ext uri="{FF2B5EF4-FFF2-40B4-BE49-F238E27FC236}">
                <a16:creationId xmlns:a16="http://schemas.microsoft.com/office/drawing/2014/main" id="{818EC808-35D0-42B8-8CD5-2023FCB67067}"/>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4BAD3880-4030-4A15-9043-80CB15BB95CF}"/>
              </a:ext>
            </a:extLst>
          </p:cNvPr>
          <p:cNvSpPr>
            <a:spLocks noGrp="1"/>
          </p:cNvSpPr>
          <p:nvPr>
            <p:ph type="sldNum" sz="quarter" idx="12"/>
          </p:nvPr>
        </p:nvSpPr>
        <p:spPr/>
        <p:txBody>
          <a:bodyPr/>
          <a:lstStyle/>
          <a:p>
            <a:fld id="{47290604-2400-4F2E-BFF6-A27E21378C03}" type="slidenum">
              <a:rPr lang="fr-FR" smtClean="0"/>
              <a:pPr/>
              <a:t>144</a:t>
            </a:fld>
            <a:endParaRPr lang="fr-FR"/>
          </a:p>
        </p:txBody>
      </p:sp>
      <p:pic>
        <p:nvPicPr>
          <p:cNvPr id="3" name="Image 2">
            <a:extLst>
              <a:ext uri="{FF2B5EF4-FFF2-40B4-BE49-F238E27FC236}">
                <a16:creationId xmlns:a16="http://schemas.microsoft.com/office/drawing/2014/main" id="{E5170839-1C9D-4D73-988B-30D271F316B9}"/>
              </a:ext>
            </a:extLst>
          </p:cNvPr>
          <p:cNvPicPr>
            <a:picLocks noChangeAspect="1"/>
          </p:cNvPicPr>
          <p:nvPr/>
        </p:nvPicPr>
        <p:blipFill>
          <a:blip r:embed="rId5"/>
          <a:stretch>
            <a:fillRect/>
          </a:stretch>
        </p:blipFill>
        <p:spPr>
          <a:xfrm>
            <a:off x="3791749" y="3284984"/>
            <a:ext cx="4411767" cy="303283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DD6E13D-B115-42B4-AC4A-6A61F4DA9B12}"/>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6" name="Espace réservé du contenu 3"/>
          <p:cNvSpPr>
            <a:spLocks noGrp="1"/>
          </p:cNvSpPr>
          <p:nvPr>
            <p:ph idx="1"/>
          </p:nvPr>
        </p:nvSpPr>
        <p:spPr>
          <a:xfrm>
            <a:off x="1371600" y="1412776"/>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Exemples d’applets Feedly</a:t>
            </a:r>
            <a:endParaRPr lang="fr-FR" dirty="0">
              <a:solidFill>
                <a:srgbClr val="EB8F22"/>
              </a:solidFill>
            </a:endParaRPr>
          </a:p>
        </p:txBody>
      </p:sp>
      <p:sp>
        <p:nvSpPr>
          <p:cNvPr id="3" name="Espace réservé de la date 2">
            <a:extLst>
              <a:ext uri="{FF2B5EF4-FFF2-40B4-BE49-F238E27FC236}">
                <a16:creationId xmlns:a16="http://schemas.microsoft.com/office/drawing/2014/main" id="{4DF35484-8E18-427E-A2D3-048C1AF6D453}"/>
              </a:ext>
            </a:extLst>
          </p:cNvPr>
          <p:cNvSpPr>
            <a:spLocks noGrp="1"/>
          </p:cNvSpPr>
          <p:nvPr>
            <p:ph type="dt" sz="half" idx="10"/>
          </p:nvPr>
        </p:nvSpPr>
        <p:spPr/>
        <p:txBody>
          <a:bodyPr/>
          <a:lstStyle/>
          <a:p>
            <a:fld id="{5BED4BF5-1091-46BE-8868-D837F9B10410}" type="datetime1">
              <a:rPr lang="fr-FR" smtClean="0"/>
              <a:t>06/06/2020</a:t>
            </a:fld>
            <a:endParaRPr lang="fr-FR"/>
          </a:p>
        </p:txBody>
      </p:sp>
      <p:sp>
        <p:nvSpPr>
          <p:cNvPr id="2" name="Espace réservé du pied de page 1">
            <a:extLst>
              <a:ext uri="{FF2B5EF4-FFF2-40B4-BE49-F238E27FC236}">
                <a16:creationId xmlns:a16="http://schemas.microsoft.com/office/drawing/2014/main" id="{5985B46C-1F56-44CC-A344-6C4984E608A8}"/>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B87D17B4-9C7B-4C1D-A62A-BE2A2789055E}"/>
              </a:ext>
            </a:extLst>
          </p:cNvPr>
          <p:cNvSpPr>
            <a:spLocks noGrp="1"/>
          </p:cNvSpPr>
          <p:nvPr>
            <p:ph type="sldNum" sz="quarter" idx="12"/>
          </p:nvPr>
        </p:nvSpPr>
        <p:spPr/>
        <p:txBody>
          <a:bodyPr/>
          <a:lstStyle/>
          <a:p>
            <a:pPr>
              <a:defRPr/>
            </a:pPr>
            <a:fld id="{47290604-2400-4F2E-BFF6-A27E21378C03}" type="slidenum">
              <a:rPr lang="fr-FR" smtClean="0"/>
              <a:pPr>
                <a:defRPr/>
              </a:pPr>
              <a:t>145</a:t>
            </a:fld>
            <a:endParaRPr lang="fr-FR"/>
          </a:p>
        </p:txBody>
      </p:sp>
      <p:pic>
        <p:nvPicPr>
          <p:cNvPr id="4" name="Image 3">
            <a:extLst>
              <a:ext uri="{FF2B5EF4-FFF2-40B4-BE49-F238E27FC236}">
                <a16:creationId xmlns:a16="http://schemas.microsoft.com/office/drawing/2014/main" id="{2926CE13-E1AB-447B-863C-B40379D9E641}"/>
              </a:ext>
            </a:extLst>
          </p:cNvPr>
          <p:cNvPicPr>
            <a:picLocks noChangeAspect="1"/>
          </p:cNvPicPr>
          <p:nvPr/>
        </p:nvPicPr>
        <p:blipFill>
          <a:blip r:embed="rId4"/>
          <a:stretch>
            <a:fillRect/>
          </a:stretch>
        </p:blipFill>
        <p:spPr>
          <a:xfrm>
            <a:off x="2921859" y="1916837"/>
            <a:ext cx="7254869" cy="3848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9672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0EC53EBE-9A8F-4D41-B36A-2CA580D6199B}"/>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11" name="Espace réservé du contenu 10">
            <a:extLst>
              <a:ext uri="{FF2B5EF4-FFF2-40B4-BE49-F238E27FC236}">
                <a16:creationId xmlns:a16="http://schemas.microsoft.com/office/drawing/2014/main" id="{63A55599-0FFD-4FD4-9A8B-5BA627BA460F}"/>
              </a:ext>
            </a:extLst>
          </p:cNvPr>
          <p:cNvSpPr>
            <a:spLocks noGrp="1"/>
          </p:cNvSpPr>
          <p:nvPr>
            <p:ph idx="1"/>
          </p:nvPr>
        </p:nvSpPr>
        <p:spPr>
          <a:xfrm>
            <a:off x="1371600" y="1340768"/>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Exemples d’applets Inoreader</a:t>
            </a:r>
            <a:endParaRPr lang="fr-FR" dirty="0">
              <a:solidFill>
                <a:srgbClr val="EB8F22"/>
              </a:solidFill>
            </a:endParaRPr>
          </a:p>
        </p:txBody>
      </p:sp>
      <p:sp>
        <p:nvSpPr>
          <p:cNvPr id="2" name="Espace réservé de la date 1">
            <a:extLst>
              <a:ext uri="{FF2B5EF4-FFF2-40B4-BE49-F238E27FC236}">
                <a16:creationId xmlns:a16="http://schemas.microsoft.com/office/drawing/2014/main" id="{A2EC36F5-D43F-4CDF-81E9-42E54A89B828}"/>
              </a:ext>
            </a:extLst>
          </p:cNvPr>
          <p:cNvSpPr>
            <a:spLocks noGrp="1"/>
          </p:cNvSpPr>
          <p:nvPr>
            <p:ph type="dt" sz="half" idx="10"/>
          </p:nvPr>
        </p:nvSpPr>
        <p:spPr/>
        <p:txBody>
          <a:bodyPr/>
          <a:lstStyle/>
          <a:p>
            <a:fld id="{6226E127-0744-4C68-8E05-8EBC59EA9745}" type="datetime1">
              <a:rPr lang="fr-FR" smtClean="0"/>
              <a:t>06/06/2020</a:t>
            </a:fld>
            <a:endParaRPr lang="fr-FR"/>
          </a:p>
        </p:txBody>
      </p:sp>
      <p:sp>
        <p:nvSpPr>
          <p:cNvPr id="3" name="Espace réservé du pied de page 2">
            <a:extLst>
              <a:ext uri="{FF2B5EF4-FFF2-40B4-BE49-F238E27FC236}">
                <a16:creationId xmlns:a16="http://schemas.microsoft.com/office/drawing/2014/main" id="{FD3A5D32-6138-4FC5-A1C7-4D85AC1005A1}"/>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4" name="Espace réservé du numéro de diapositive 3">
            <a:extLst>
              <a:ext uri="{FF2B5EF4-FFF2-40B4-BE49-F238E27FC236}">
                <a16:creationId xmlns:a16="http://schemas.microsoft.com/office/drawing/2014/main" id="{9927062D-0795-47F8-BB8F-399A2F1CB46D}"/>
              </a:ext>
            </a:extLst>
          </p:cNvPr>
          <p:cNvSpPr>
            <a:spLocks noGrp="1"/>
          </p:cNvSpPr>
          <p:nvPr>
            <p:ph type="sldNum" sz="quarter" idx="12"/>
          </p:nvPr>
        </p:nvSpPr>
        <p:spPr/>
        <p:txBody>
          <a:bodyPr/>
          <a:lstStyle/>
          <a:p>
            <a:pPr>
              <a:defRPr/>
            </a:pPr>
            <a:fld id="{47290604-2400-4F2E-BFF6-A27E21378C03}" type="slidenum">
              <a:rPr lang="fr-FR" smtClean="0"/>
              <a:pPr>
                <a:defRPr/>
              </a:pPr>
              <a:t>146</a:t>
            </a:fld>
            <a:endParaRPr lang="fr-FR"/>
          </a:p>
        </p:txBody>
      </p:sp>
      <p:pic>
        <p:nvPicPr>
          <p:cNvPr id="12" name="Espace réservé du contenu 6">
            <a:extLst>
              <a:ext uri="{FF2B5EF4-FFF2-40B4-BE49-F238E27FC236}">
                <a16:creationId xmlns:a16="http://schemas.microsoft.com/office/drawing/2014/main" id="{6AE0502E-991E-4624-8C53-241E1AFF20F7}"/>
              </a:ext>
            </a:extLst>
          </p:cNvPr>
          <p:cNvPicPr>
            <a:picLocks noChangeAspect="1"/>
          </p:cNvPicPr>
          <p:nvPr/>
        </p:nvPicPr>
        <p:blipFill>
          <a:blip r:embed="rId4"/>
          <a:stretch>
            <a:fillRect/>
          </a:stretch>
        </p:blipFill>
        <p:spPr bwMode="auto">
          <a:xfrm>
            <a:off x="2927648" y="1844829"/>
            <a:ext cx="7212198" cy="381777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4D77EB10-8ECD-4902-8D53-3C23BEF5513E}"/>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6" name="Espace réservé du contenu 3"/>
          <p:cNvSpPr>
            <a:spLocks noGrp="1"/>
          </p:cNvSpPr>
          <p:nvPr>
            <p:ph idx="1"/>
          </p:nvPr>
        </p:nvSpPr>
        <p:spPr>
          <a:xfrm>
            <a:off x="1371600" y="1628800"/>
            <a:ext cx="9601200" cy="3581400"/>
          </a:xfrm>
        </p:spPr>
        <p:txBody>
          <a:bodyPr/>
          <a:lstStyle/>
          <a:p>
            <a:r>
              <a:rPr lang="fr-FR" dirty="0"/>
              <a:t>Exemple avec la recette suivante</a:t>
            </a:r>
          </a:p>
          <a:p>
            <a:pPr lvl="1"/>
            <a:endParaRPr lang="fr-FR" dirty="0"/>
          </a:p>
        </p:txBody>
      </p:sp>
      <p:sp>
        <p:nvSpPr>
          <p:cNvPr id="2" name="Espace réservé de la date 1">
            <a:extLst>
              <a:ext uri="{FF2B5EF4-FFF2-40B4-BE49-F238E27FC236}">
                <a16:creationId xmlns:a16="http://schemas.microsoft.com/office/drawing/2014/main" id="{8957DB96-6E76-461E-80EE-FB4F4D563A11}"/>
              </a:ext>
            </a:extLst>
          </p:cNvPr>
          <p:cNvSpPr>
            <a:spLocks noGrp="1"/>
          </p:cNvSpPr>
          <p:nvPr>
            <p:ph type="dt" sz="half" idx="10"/>
          </p:nvPr>
        </p:nvSpPr>
        <p:spPr/>
        <p:txBody>
          <a:bodyPr/>
          <a:lstStyle/>
          <a:p>
            <a:fld id="{FCDF99FC-276B-432E-B8AE-E5FE745AFC50}" type="datetime1">
              <a:rPr lang="fr-FR" smtClean="0"/>
              <a:t>06/06/2020</a:t>
            </a:fld>
            <a:endParaRPr lang="fr-FR"/>
          </a:p>
        </p:txBody>
      </p:sp>
      <p:sp>
        <p:nvSpPr>
          <p:cNvPr id="10" name="Espace réservé du pied de page 9">
            <a:extLst>
              <a:ext uri="{FF2B5EF4-FFF2-40B4-BE49-F238E27FC236}">
                <a16:creationId xmlns:a16="http://schemas.microsoft.com/office/drawing/2014/main" id="{1D49F6BA-9910-4933-80F5-CCD9FAD5C000}"/>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3" name="Espace réservé du numéro de diapositive 12">
            <a:extLst>
              <a:ext uri="{FF2B5EF4-FFF2-40B4-BE49-F238E27FC236}">
                <a16:creationId xmlns:a16="http://schemas.microsoft.com/office/drawing/2014/main" id="{490B3797-3B6E-42A6-9801-0C88C136381A}"/>
              </a:ext>
            </a:extLst>
          </p:cNvPr>
          <p:cNvSpPr>
            <a:spLocks noGrp="1"/>
          </p:cNvSpPr>
          <p:nvPr>
            <p:ph type="sldNum" sz="quarter" idx="12"/>
          </p:nvPr>
        </p:nvSpPr>
        <p:spPr/>
        <p:txBody>
          <a:bodyPr/>
          <a:lstStyle/>
          <a:p>
            <a:pPr>
              <a:defRPr/>
            </a:pPr>
            <a:fld id="{47290604-2400-4F2E-BFF6-A27E21378C03}" type="slidenum">
              <a:rPr lang="fr-FR" smtClean="0"/>
              <a:pPr>
                <a:defRPr/>
              </a:pPr>
              <a:t>147</a:t>
            </a:fld>
            <a:endParaRPr lang="fr-FR"/>
          </a:p>
        </p:txBody>
      </p:sp>
      <p:pic>
        <p:nvPicPr>
          <p:cNvPr id="3" name="Image 2"/>
          <p:cNvPicPr>
            <a:picLocks noChangeAspect="1"/>
          </p:cNvPicPr>
          <p:nvPr/>
        </p:nvPicPr>
        <p:blipFill>
          <a:blip r:embed="rId3"/>
          <a:stretch>
            <a:fillRect/>
          </a:stretch>
        </p:blipFill>
        <p:spPr>
          <a:xfrm>
            <a:off x="2258359" y="2276872"/>
            <a:ext cx="1754625" cy="1800200"/>
          </a:xfrm>
          <a:prstGeom prst="rect">
            <a:avLst/>
          </a:prstGeom>
          <a:ln>
            <a:noFill/>
          </a:ln>
          <a:effectLst>
            <a:outerShdw blurRad="292100" dist="139700" dir="2700000" algn="tl" rotWithShape="0">
              <a:srgbClr val="333333">
                <a:alpha val="65000"/>
              </a:srgbClr>
            </a:outerShdw>
          </a:effectLst>
        </p:spPr>
      </p:pic>
      <p:pic>
        <p:nvPicPr>
          <p:cNvPr id="4" name="Image 3"/>
          <p:cNvPicPr>
            <a:picLocks noChangeAspect="1"/>
          </p:cNvPicPr>
          <p:nvPr/>
        </p:nvPicPr>
        <p:blipFill>
          <a:blip r:embed="rId4"/>
          <a:stretch>
            <a:fillRect/>
          </a:stretch>
        </p:blipFill>
        <p:spPr>
          <a:xfrm>
            <a:off x="4104148" y="2273983"/>
            <a:ext cx="2057492" cy="4091497"/>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5"/>
          <a:stretch>
            <a:fillRect/>
          </a:stretch>
        </p:blipFill>
        <p:spPr>
          <a:xfrm>
            <a:off x="6266649" y="2272758"/>
            <a:ext cx="2069155" cy="4091497"/>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6"/>
          <a:stretch>
            <a:fillRect/>
          </a:stretch>
        </p:blipFill>
        <p:spPr>
          <a:xfrm>
            <a:off x="8822952" y="1196757"/>
            <a:ext cx="1438054" cy="5567515"/>
          </a:xfrm>
          <a:prstGeom prst="rect">
            <a:avLst/>
          </a:prstGeom>
          <a:ln>
            <a:noFill/>
          </a:ln>
          <a:effectLst>
            <a:outerShdw blurRad="292100" dist="139700" dir="2700000" algn="tl" rotWithShape="0">
              <a:srgbClr val="333333">
                <a:alpha val="65000"/>
              </a:srgbClr>
            </a:outerShdw>
          </a:effectLst>
        </p:spPr>
      </p:pic>
      <p:sp>
        <p:nvSpPr>
          <p:cNvPr id="8" name="Ellipse 7"/>
          <p:cNvSpPr/>
          <p:nvPr/>
        </p:nvSpPr>
        <p:spPr>
          <a:xfrm>
            <a:off x="7895877" y="2272753"/>
            <a:ext cx="431850" cy="432048"/>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a:cxnSpLocks/>
            <a:stCxn id="8" idx="7"/>
          </p:cNvCxnSpPr>
          <p:nvPr/>
        </p:nvCxnSpPr>
        <p:spPr>
          <a:xfrm flipV="1">
            <a:off x="8264489" y="1780773"/>
            <a:ext cx="603291" cy="55525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2087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E509DE1F-837F-4F42-92BD-551E0C3005AA}"/>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7" name="Espace réservé du contenu 3"/>
          <p:cNvSpPr>
            <a:spLocks noGrp="1"/>
          </p:cNvSpPr>
          <p:nvPr>
            <p:ph idx="1"/>
          </p:nvPr>
        </p:nvSpPr>
        <p:spPr>
          <a:xfrm>
            <a:off x="1371600" y="1484784"/>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Zapier</a:t>
            </a:r>
            <a:endParaRPr lang="fr-FR" dirty="0">
              <a:solidFill>
                <a:srgbClr val="EB8F22"/>
              </a:solidFill>
            </a:endParaRPr>
          </a:p>
        </p:txBody>
      </p:sp>
      <p:sp>
        <p:nvSpPr>
          <p:cNvPr id="3" name="Espace réservé de la date 2">
            <a:extLst>
              <a:ext uri="{FF2B5EF4-FFF2-40B4-BE49-F238E27FC236}">
                <a16:creationId xmlns:a16="http://schemas.microsoft.com/office/drawing/2014/main" id="{7520A1EB-F109-43EB-906F-5C7E0208D601}"/>
              </a:ext>
            </a:extLst>
          </p:cNvPr>
          <p:cNvSpPr>
            <a:spLocks noGrp="1"/>
          </p:cNvSpPr>
          <p:nvPr>
            <p:ph type="dt" sz="half" idx="10"/>
          </p:nvPr>
        </p:nvSpPr>
        <p:spPr/>
        <p:txBody>
          <a:bodyPr/>
          <a:lstStyle/>
          <a:p>
            <a:fld id="{12950C59-9817-4A8F-9975-D415766861FE}" type="datetime1">
              <a:rPr lang="fr-FR" smtClean="0"/>
              <a:t>06/06/2020</a:t>
            </a:fld>
            <a:endParaRPr lang="fr-FR"/>
          </a:p>
        </p:txBody>
      </p:sp>
      <p:sp>
        <p:nvSpPr>
          <p:cNvPr id="4" name="Espace réservé du pied de page 3">
            <a:extLst>
              <a:ext uri="{FF2B5EF4-FFF2-40B4-BE49-F238E27FC236}">
                <a16:creationId xmlns:a16="http://schemas.microsoft.com/office/drawing/2014/main" id="{75D1C143-A967-46A7-9E09-6B56D6279D41}"/>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A1C631FD-C661-4174-B903-30E786ECF499}"/>
              </a:ext>
            </a:extLst>
          </p:cNvPr>
          <p:cNvSpPr>
            <a:spLocks noGrp="1"/>
          </p:cNvSpPr>
          <p:nvPr>
            <p:ph type="sldNum" sz="quarter" idx="12"/>
          </p:nvPr>
        </p:nvSpPr>
        <p:spPr/>
        <p:txBody>
          <a:bodyPr/>
          <a:lstStyle/>
          <a:p>
            <a:pPr>
              <a:defRPr/>
            </a:pPr>
            <a:fld id="{47290604-2400-4F2E-BFF6-A27E21378C03}" type="slidenum">
              <a:rPr lang="fr-FR" smtClean="0"/>
              <a:pPr>
                <a:defRPr/>
              </a:pPr>
              <a:t>148</a:t>
            </a:fld>
            <a:endParaRPr lang="fr-FR"/>
          </a:p>
        </p:txBody>
      </p:sp>
      <p:pic>
        <p:nvPicPr>
          <p:cNvPr id="9" name="Image 8">
            <a:extLst>
              <a:ext uri="{FF2B5EF4-FFF2-40B4-BE49-F238E27FC236}">
                <a16:creationId xmlns:a16="http://schemas.microsoft.com/office/drawing/2014/main" id="{91899BE0-06FD-4EBB-8F21-52B004FAEAFE}"/>
              </a:ext>
            </a:extLst>
          </p:cNvPr>
          <p:cNvPicPr>
            <a:picLocks noChangeAspect="1"/>
          </p:cNvPicPr>
          <p:nvPr/>
        </p:nvPicPr>
        <p:blipFill>
          <a:blip r:embed="rId4"/>
          <a:stretch>
            <a:fillRect/>
          </a:stretch>
        </p:blipFill>
        <p:spPr>
          <a:xfrm>
            <a:off x="3153983" y="1965622"/>
            <a:ext cx="6408975" cy="41532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56610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E509DE1F-837F-4F42-92BD-551E0C3005AA}"/>
              </a:ext>
            </a:extLst>
          </p:cNvPr>
          <p:cNvSpPr>
            <a:spLocks noGrp="1"/>
          </p:cNvSpPr>
          <p:nvPr>
            <p:ph type="title"/>
          </p:nvPr>
        </p:nvSpPr>
        <p:spPr/>
        <p:txBody>
          <a:bodyPr/>
          <a:lstStyle/>
          <a:p>
            <a:r>
              <a:rPr lang="fr-FR" altLang="fr-FR" dirty="0"/>
              <a:t>Mise en relation automatisée entre deux services</a:t>
            </a:r>
            <a:endParaRPr lang="fr-FR" dirty="0"/>
          </a:p>
        </p:txBody>
      </p:sp>
      <p:sp>
        <p:nvSpPr>
          <p:cNvPr id="7" name="Espace réservé du contenu 3"/>
          <p:cNvSpPr>
            <a:spLocks noGrp="1"/>
          </p:cNvSpPr>
          <p:nvPr>
            <p:ph idx="1"/>
          </p:nvPr>
        </p:nvSpPr>
        <p:spPr>
          <a:xfrm>
            <a:off x="1371600" y="1484784"/>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Microsoft Flow</a:t>
            </a:r>
            <a:endParaRPr lang="fr-FR" dirty="0">
              <a:solidFill>
                <a:srgbClr val="EB8F22"/>
              </a:solidFill>
            </a:endParaRPr>
          </a:p>
        </p:txBody>
      </p:sp>
      <p:sp>
        <p:nvSpPr>
          <p:cNvPr id="3" name="Espace réservé de la date 2">
            <a:extLst>
              <a:ext uri="{FF2B5EF4-FFF2-40B4-BE49-F238E27FC236}">
                <a16:creationId xmlns:a16="http://schemas.microsoft.com/office/drawing/2014/main" id="{7520A1EB-F109-43EB-906F-5C7E0208D601}"/>
              </a:ext>
            </a:extLst>
          </p:cNvPr>
          <p:cNvSpPr>
            <a:spLocks noGrp="1"/>
          </p:cNvSpPr>
          <p:nvPr>
            <p:ph type="dt" sz="half" idx="10"/>
          </p:nvPr>
        </p:nvSpPr>
        <p:spPr/>
        <p:txBody>
          <a:bodyPr/>
          <a:lstStyle/>
          <a:p>
            <a:fld id="{12950C59-9817-4A8F-9975-D415766861FE}" type="datetime1">
              <a:rPr lang="fr-FR" smtClean="0"/>
              <a:t>06/06/2020</a:t>
            </a:fld>
            <a:endParaRPr lang="fr-FR"/>
          </a:p>
        </p:txBody>
      </p:sp>
      <p:sp>
        <p:nvSpPr>
          <p:cNvPr id="4" name="Espace réservé du pied de page 3">
            <a:extLst>
              <a:ext uri="{FF2B5EF4-FFF2-40B4-BE49-F238E27FC236}">
                <a16:creationId xmlns:a16="http://schemas.microsoft.com/office/drawing/2014/main" id="{75D1C143-A967-46A7-9E09-6B56D6279D41}"/>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A1C631FD-C661-4174-B903-30E786ECF499}"/>
              </a:ext>
            </a:extLst>
          </p:cNvPr>
          <p:cNvSpPr>
            <a:spLocks noGrp="1"/>
          </p:cNvSpPr>
          <p:nvPr>
            <p:ph type="sldNum" sz="quarter" idx="12"/>
          </p:nvPr>
        </p:nvSpPr>
        <p:spPr/>
        <p:txBody>
          <a:bodyPr/>
          <a:lstStyle/>
          <a:p>
            <a:pPr>
              <a:defRPr/>
            </a:pPr>
            <a:fld id="{47290604-2400-4F2E-BFF6-A27E21378C03}" type="slidenum">
              <a:rPr lang="fr-FR" smtClean="0"/>
              <a:pPr>
                <a:defRPr/>
              </a:pPr>
              <a:t>149</a:t>
            </a:fld>
            <a:endParaRPr lang="fr-FR"/>
          </a:p>
        </p:txBody>
      </p:sp>
      <p:pic>
        <p:nvPicPr>
          <p:cNvPr id="5" name="Image 4">
            <a:extLst>
              <a:ext uri="{FF2B5EF4-FFF2-40B4-BE49-F238E27FC236}">
                <a16:creationId xmlns:a16="http://schemas.microsoft.com/office/drawing/2014/main" id="{B47BD84F-D152-40B1-8330-81BDE6683619}"/>
              </a:ext>
            </a:extLst>
          </p:cNvPr>
          <p:cNvPicPr>
            <a:picLocks noChangeAspect="1"/>
          </p:cNvPicPr>
          <p:nvPr/>
        </p:nvPicPr>
        <p:blipFill>
          <a:blip r:embed="rId4"/>
          <a:stretch>
            <a:fillRect/>
          </a:stretch>
        </p:blipFill>
        <p:spPr>
          <a:xfrm>
            <a:off x="3667199" y="2132856"/>
            <a:ext cx="5631668" cy="37417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030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p:txBody>
          <a:bodyPr/>
          <a:lstStyle/>
          <a:p>
            <a:r>
              <a:rPr lang="fr-FR" dirty="0"/>
              <a:t>Cadre juridique de la veille (4/5)</a:t>
            </a:r>
          </a:p>
        </p:txBody>
      </p:sp>
      <p:sp>
        <p:nvSpPr>
          <p:cNvPr id="14" name="Espace réservé du contenu 13">
            <a:extLst>
              <a:ext uri="{FF2B5EF4-FFF2-40B4-BE49-F238E27FC236}">
                <a16:creationId xmlns:a16="http://schemas.microsoft.com/office/drawing/2014/main" id="{E3D3184C-39E8-44F7-ADE7-B810A072E927}"/>
              </a:ext>
            </a:extLst>
          </p:cNvPr>
          <p:cNvSpPr>
            <a:spLocks noGrp="1"/>
          </p:cNvSpPr>
          <p:nvPr>
            <p:ph idx="1"/>
          </p:nvPr>
        </p:nvSpPr>
        <p:spPr>
          <a:xfrm>
            <a:off x="1469727" y="787574"/>
            <a:ext cx="9810849" cy="3918362"/>
          </a:xfrm>
        </p:spPr>
        <p:txBody>
          <a:bodyPr>
            <a:normAutofit lnSpcReduction="10000"/>
          </a:bodyPr>
          <a:lstStyle/>
          <a:p>
            <a:r>
              <a:rPr lang="fr-FR" dirty="0"/>
              <a:t>Il faut donc recueillir l’autorisation préalable des éditeurs, de l’auteur et/ou des ayants-droit pour exploiter ces contenus, sauf si ces contenus font l’objet d’une licence permettant le partage.</a:t>
            </a:r>
          </a:p>
          <a:p>
            <a:r>
              <a:rPr lang="fr-FR" dirty="0"/>
              <a:t>Pour savoir si ces contenus sont soumis à de telles licences :</a:t>
            </a:r>
          </a:p>
          <a:p>
            <a:pPr lvl="1"/>
            <a:r>
              <a:rPr lang="fr-FR" dirty="0"/>
              <a:t>Se renseigner auprès des éditeurs des sites visités.</a:t>
            </a:r>
          </a:p>
          <a:p>
            <a:pPr lvl="1"/>
            <a:r>
              <a:rPr lang="fr-FR" dirty="0"/>
              <a:t>Vérifier les conditions générales d’utilisation (CGU) des sites visités.</a:t>
            </a:r>
          </a:p>
          <a:p>
            <a:r>
              <a:rPr lang="fr-FR" dirty="0"/>
              <a:t>Autres législations que celle du droit d’auteur auxquelles peuvent être soumises des contenus :</a:t>
            </a:r>
          </a:p>
          <a:p>
            <a:pPr lvl="1"/>
            <a:r>
              <a:rPr lang="fr-FR" dirty="0"/>
              <a:t>le droit des affaires,</a:t>
            </a:r>
          </a:p>
          <a:p>
            <a:pPr lvl="1"/>
            <a:r>
              <a:rPr lang="fr-FR" dirty="0"/>
              <a:t>le règlement sur la protection des données personnelles,</a:t>
            </a:r>
          </a:p>
          <a:p>
            <a:pPr lvl="1"/>
            <a:r>
              <a:rPr lang="fr-FR" dirty="0"/>
              <a:t>le droit de la concurrence.</a:t>
            </a:r>
          </a:p>
          <a:p>
            <a:pPr marL="162900" indent="-342900"/>
            <a:r>
              <a:rPr lang="fr-FR" dirty="0"/>
              <a:t>Ex. de contenus proposés par flux mais dont la réutilisation est restreinte  : </a:t>
            </a:r>
            <a:r>
              <a:rPr lang="fr-FR" dirty="0">
                <a:solidFill>
                  <a:srgbClr val="EB8F22"/>
                </a:solidFill>
                <a:hlinkClick r:id="rId3">
                  <a:extLst>
                    <a:ext uri="{A12FA001-AC4F-418D-AE19-62706E023703}">
                      <ahyp:hlinkClr xmlns:ahyp="http://schemas.microsoft.com/office/drawing/2018/hyperlinkcolor" val="tx"/>
                    </a:ext>
                  </a:extLst>
                </a:hlinkClick>
              </a:rPr>
              <a:t>Les fils (ou flux) RSS d'</a:t>
            </a:r>
            <a:r>
              <a:rPr lang="fr-FR" dirty="0" err="1">
                <a:solidFill>
                  <a:srgbClr val="EB8F22"/>
                </a:solidFill>
                <a:hlinkClick r:id="rId3">
                  <a:extLst>
                    <a:ext uri="{A12FA001-AC4F-418D-AE19-62706E023703}">
                      <ahyp:hlinkClr xmlns:ahyp="http://schemas.microsoft.com/office/drawing/2018/hyperlinkcolor" val="tx"/>
                    </a:ext>
                  </a:extLst>
                </a:hlinkClick>
              </a:rPr>
              <a:t>Alsacréations</a:t>
            </a:r>
            <a:endParaRPr lang="fr-FR" dirty="0">
              <a:solidFill>
                <a:srgbClr val="EB8F22"/>
              </a:solidFill>
            </a:endParaRPr>
          </a:p>
          <a:p>
            <a:pPr marL="162900" indent="-342900"/>
            <a:endParaRPr lang="fr-FR" dirty="0"/>
          </a:p>
          <a:p>
            <a:pPr marL="360000" lvl="1" indent="0">
              <a:buNone/>
            </a:pPr>
            <a:endParaRPr lang="fr-FR" dirty="0"/>
          </a:p>
          <a:p>
            <a:pPr indent="0">
              <a:buNone/>
            </a:pPr>
            <a:endParaRPr lang="fr-FR" dirty="0"/>
          </a:p>
          <a:p>
            <a:endParaRPr lang="fr-FR" dirty="0"/>
          </a:p>
        </p:txBody>
      </p:sp>
      <p:sp>
        <p:nvSpPr>
          <p:cNvPr id="3" name="Espace réservé de la date 2">
            <a:extLst>
              <a:ext uri="{FF2B5EF4-FFF2-40B4-BE49-F238E27FC236}">
                <a16:creationId xmlns:a16="http://schemas.microsoft.com/office/drawing/2014/main" id="{A4E245D9-9AF0-4294-9368-06FE759550A3}"/>
              </a:ext>
            </a:extLst>
          </p:cNvPr>
          <p:cNvSpPr>
            <a:spLocks noGrp="1"/>
          </p:cNvSpPr>
          <p:nvPr>
            <p:ph type="dt" sz="half" idx="10"/>
          </p:nvPr>
        </p:nvSpPr>
        <p:spPr/>
        <p:txBody>
          <a:bodyPr/>
          <a:lstStyle/>
          <a:p>
            <a:fld id="{A98971F0-EF7F-41CF-BE95-DBB44CFCA779}" type="datetime1">
              <a:rPr lang="fr-FR" smtClean="0"/>
              <a:pPr/>
              <a:t>06/06/2020</a:t>
            </a:fld>
            <a:endParaRPr lang="fr-FR"/>
          </a:p>
        </p:txBody>
      </p:sp>
      <p:sp>
        <p:nvSpPr>
          <p:cNvPr id="6" name="Espace réservé du pied de page 5">
            <a:extLst>
              <a:ext uri="{FF2B5EF4-FFF2-40B4-BE49-F238E27FC236}">
                <a16:creationId xmlns:a16="http://schemas.microsoft.com/office/drawing/2014/main" id="{9CE504B0-CD17-4100-843F-639EF74CACC4}"/>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74AE62F6-D833-47BB-A652-19ADAD0B8D62}"/>
              </a:ext>
            </a:extLst>
          </p:cNvPr>
          <p:cNvSpPr>
            <a:spLocks noGrp="1"/>
          </p:cNvSpPr>
          <p:nvPr>
            <p:ph type="sldNum" sz="quarter" idx="12"/>
          </p:nvPr>
        </p:nvSpPr>
        <p:spPr/>
        <p:txBody>
          <a:bodyPr/>
          <a:lstStyle/>
          <a:p>
            <a:fld id="{47290604-2400-4F2E-BFF6-A27E21378C03}" type="slidenum">
              <a:rPr lang="fr-FR" smtClean="0"/>
              <a:pPr/>
              <a:t>15</a:t>
            </a:fld>
            <a:endParaRPr lang="fr-FR"/>
          </a:p>
        </p:txBody>
      </p:sp>
      <p:sp>
        <p:nvSpPr>
          <p:cNvPr id="8" name="ZoneTexte 7"/>
          <p:cNvSpPr txBox="1"/>
          <p:nvPr/>
        </p:nvSpPr>
        <p:spPr>
          <a:xfrm>
            <a:off x="1775520" y="4901111"/>
            <a:ext cx="9505056" cy="738664"/>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Sources : </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Jérôme Deiss, </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L’art de faire des recherches et de partager l’information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Fyp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Éditions. Collection : Entreprendre </a:t>
            </a:r>
          </a:p>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Mini-</a:t>
            </a:r>
            <a:r>
              <a:rPr lang="fr-FR" sz="14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Mooc</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 veille</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Serda</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Compétences /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Archimag</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 2019)</a:t>
            </a:r>
          </a:p>
        </p:txBody>
      </p:sp>
      <p:sp>
        <p:nvSpPr>
          <p:cNvPr id="9" name="ZoneTexte 8"/>
          <p:cNvSpPr txBox="1"/>
          <p:nvPr/>
        </p:nvSpPr>
        <p:spPr>
          <a:xfrm>
            <a:off x="1919536" y="5834950"/>
            <a:ext cx="7848872" cy="338554"/>
          </a:xfrm>
          <a:prstGeom prst="rect">
            <a:avLst/>
          </a:prstGeom>
          <a:noFill/>
        </p:spPr>
        <p:txBody>
          <a:bodyPr wrap="square">
            <a:spAutoFit/>
          </a:bodyPr>
          <a:lstStyle/>
          <a:p>
            <a:pPr>
              <a:defRPr/>
            </a:pPr>
            <a:r>
              <a:rPr lang="fr-FR" sz="16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En savoir plus : </a:t>
            </a:r>
            <a:r>
              <a:rPr lang="fr-FR" sz="16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CFC (Centre français d’exploitation du droit de copie)  </a:t>
            </a:r>
            <a:endParaRPr lang="fr-FR" sz="16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3492829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9579344-CE7B-4ADA-BE90-5B1ACBEC850D}"/>
              </a:ext>
            </a:extLst>
          </p:cNvPr>
          <p:cNvSpPr>
            <a:spLocks noGrp="1"/>
          </p:cNvSpPr>
          <p:nvPr>
            <p:ph type="title"/>
          </p:nvPr>
        </p:nvSpPr>
        <p:spPr/>
        <p:txBody>
          <a:bodyPr/>
          <a:lstStyle/>
          <a:p>
            <a:r>
              <a:rPr lang="fr-FR" dirty="0"/>
              <a:t>La veille en un schéma</a:t>
            </a:r>
          </a:p>
        </p:txBody>
      </p:sp>
      <p:pic>
        <p:nvPicPr>
          <p:cNvPr id="10" name="Rectangle 5">
            <a:extLst>
              <a:ext uri="{FF2B5EF4-FFF2-40B4-BE49-F238E27FC236}">
                <a16:creationId xmlns:a16="http://schemas.microsoft.com/office/drawing/2014/main" id="{AD6A5F2C-7268-467D-B0AA-69472F3C3C0E}"/>
              </a:ext>
            </a:extLst>
          </p:cNvPr>
          <p:cNvPicPr>
            <a:picLocks noGrp="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87488" y="1340768"/>
            <a:ext cx="4960080" cy="358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e la date 5">
            <a:extLst>
              <a:ext uri="{FF2B5EF4-FFF2-40B4-BE49-F238E27FC236}">
                <a16:creationId xmlns:a16="http://schemas.microsoft.com/office/drawing/2014/main" id="{D8CD6586-620F-42D8-A7D0-72CDBE46B10C}"/>
              </a:ext>
            </a:extLst>
          </p:cNvPr>
          <p:cNvSpPr>
            <a:spLocks noGrp="1"/>
          </p:cNvSpPr>
          <p:nvPr>
            <p:ph type="dt" sz="half" idx="10"/>
          </p:nvPr>
        </p:nvSpPr>
        <p:spPr/>
        <p:txBody>
          <a:bodyPr/>
          <a:lstStyle/>
          <a:p>
            <a:pPr>
              <a:defRPr/>
            </a:pPr>
            <a:fld id="{3705FF69-B3AC-4464-ABDB-2FC5419FF442}" type="datetime1">
              <a:rPr lang="fr-FR" smtClean="0"/>
              <a:t>06/06/2020</a:t>
            </a:fld>
            <a:endParaRPr lang="fr-FR"/>
          </a:p>
        </p:txBody>
      </p:sp>
      <p:sp>
        <p:nvSpPr>
          <p:cNvPr id="5" name="Espace réservé du pied de page 4">
            <a:extLst>
              <a:ext uri="{FF2B5EF4-FFF2-40B4-BE49-F238E27FC236}">
                <a16:creationId xmlns:a16="http://schemas.microsoft.com/office/drawing/2014/main" id="{C1EDF784-BBDC-4A4F-8313-B613C1286F21}"/>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723C451E-E890-45E1-BDC3-077550A563CC}"/>
              </a:ext>
            </a:extLst>
          </p:cNvPr>
          <p:cNvSpPr>
            <a:spLocks noGrp="1"/>
          </p:cNvSpPr>
          <p:nvPr>
            <p:ph type="sldNum" sz="quarter" idx="12"/>
          </p:nvPr>
        </p:nvSpPr>
        <p:spPr/>
        <p:txBody>
          <a:bodyPr/>
          <a:lstStyle/>
          <a:p>
            <a:pPr>
              <a:defRPr/>
            </a:pPr>
            <a:fld id="{47290604-2400-4F2E-BFF6-A27E21378C03}" type="slidenum">
              <a:rPr lang="fr-FR" smtClean="0"/>
              <a:pPr>
                <a:defRPr/>
              </a:pPr>
              <a:t>150</a:t>
            </a:fld>
            <a:endParaRPr lang="fr-FR"/>
          </a:p>
        </p:txBody>
      </p:sp>
      <p:sp>
        <p:nvSpPr>
          <p:cNvPr id="11" name="ZoneTexte 10">
            <a:extLst>
              <a:ext uri="{FF2B5EF4-FFF2-40B4-BE49-F238E27FC236}">
                <a16:creationId xmlns:a16="http://schemas.microsoft.com/office/drawing/2014/main" id="{BFCD3FC6-825C-44CA-8125-9C0CB9D724D7}"/>
              </a:ext>
            </a:extLst>
          </p:cNvPr>
          <p:cNvSpPr txBox="1"/>
          <p:nvPr/>
        </p:nvSpPr>
        <p:spPr>
          <a:xfrm>
            <a:off x="1487488" y="5438667"/>
            <a:ext cx="6051996" cy="523220"/>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Développer une veille personnelle avec les alertes, les fils RSS et les pages personnalisables : initiation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Urfist</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de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Rennes</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2010)</a:t>
            </a:r>
          </a:p>
        </p:txBody>
      </p:sp>
    </p:spTree>
    <p:extLst>
      <p:ext uri="{BB962C8B-B14F-4D97-AF65-F5344CB8AC3E}">
        <p14:creationId xmlns:p14="http://schemas.microsoft.com/office/powerpoint/2010/main" val="37687399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A4A7D6-E118-4FC2-9ECD-E6612B82D029}"/>
              </a:ext>
            </a:extLst>
          </p:cNvPr>
          <p:cNvSpPr>
            <a:spLocks noGrp="1"/>
          </p:cNvSpPr>
          <p:nvPr>
            <p:ph type="title"/>
          </p:nvPr>
        </p:nvSpPr>
        <p:spPr/>
        <p:txBody>
          <a:bodyPr/>
          <a:lstStyle/>
          <a:p>
            <a:r>
              <a:rPr lang="fr-FR" dirty="0"/>
              <a:t>Pour en savoir plus</a:t>
            </a:r>
          </a:p>
        </p:txBody>
      </p:sp>
      <p:sp>
        <p:nvSpPr>
          <p:cNvPr id="7" name="Espace réservé du texte 6">
            <a:extLst>
              <a:ext uri="{FF2B5EF4-FFF2-40B4-BE49-F238E27FC236}">
                <a16:creationId xmlns:a16="http://schemas.microsoft.com/office/drawing/2014/main" id="{745C01F6-A03C-49A3-A7C6-7922325AC1DA}"/>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7AFB373E-503A-44AC-AA8A-1394F028578F}"/>
              </a:ext>
            </a:extLst>
          </p:cNvPr>
          <p:cNvSpPr>
            <a:spLocks noGrp="1"/>
          </p:cNvSpPr>
          <p:nvPr>
            <p:ph type="dt" sz="half" idx="10"/>
          </p:nvPr>
        </p:nvSpPr>
        <p:spPr/>
        <p:txBody>
          <a:bodyPr/>
          <a:lstStyle/>
          <a:p>
            <a:pPr>
              <a:defRPr/>
            </a:pPr>
            <a:fld id="{AFDFCD05-1C54-498A-BC94-40DFC53F2994}" type="datetime1">
              <a:rPr lang="fr-FR" smtClean="0"/>
              <a:t>06/06/2020</a:t>
            </a:fld>
            <a:endParaRPr lang="fr-FR"/>
          </a:p>
        </p:txBody>
      </p:sp>
      <p:sp>
        <p:nvSpPr>
          <p:cNvPr id="5" name="Espace réservé du pied de page 4">
            <a:extLst>
              <a:ext uri="{FF2B5EF4-FFF2-40B4-BE49-F238E27FC236}">
                <a16:creationId xmlns:a16="http://schemas.microsoft.com/office/drawing/2014/main" id="{A3238463-E95B-41EC-84A4-F5E4BC7E5D7F}"/>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AFA44A73-C303-4D9B-A5B1-0D3861461775}"/>
              </a:ext>
            </a:extLst>
          </p:cNvPr>
          <p:cNvSpPr>
            <a:spLocks noGrp="1"/>
          </p:cNvSpPr>
          <p:nvPr>
            <p:ph type="sldNum" sz="quarter" idx="12"/>
          </p:nvPr>
        </p:nvSpPr>
        <p:spPr/>
        <p:txBody>
          <a:bodyPr/>
          <a:lstStyle/>
          <a:p>
            <a:pPr>
              <a:defRPr/>
            </a:pPr>
            <a:fld id="{A0BEA018-163A-40A0-85F9-8117739ED8BE}" type="slidenum">
              <a:rPr lang="fr-FR" smtClean="0"/>
              <a:pPr>
                <a:defRPr/>
              </a:pPr>
              <a:t>151</a:t>
            </a:fld>
            <a:endParaRPr lang="fr-FR"/>
          </a:p>
        </p:txBody>
      </p:sp>
    </p:spTree>
    <p:extLst>
      <p:ext uri="{BB962C8B-B14F-4D97-AF65-F5344CB8AC3E}">
        <p14:creationId xmlns:p14="http://schemas.microsoft.com/office/powerpoint/2010/main" val="8226022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AC563AA-788E-4A0A-878A-DD79FCD629F1}"/>
              </a:ext>
            </a:extLst>
          </p:cNvPr>
          <p:cNvSpPr>
            <a:spLocks noGrp="1"/>
          </p:cNvSpPr>
          <p:nvPr>
            <p:ph type="title"/>
          </p:nvPr>
        </p:nvSpPr>
        <p:spPr/>
        <p:txBody>
          <a:bodyPr/>
          <a:lstStyle/>
          <a:p>
            <a:r>
              <a:rPr lang="fr-FR" altLang="fr-FR" dirty="0"/>
              <a:t>Webographie et sources</a:t>
            </a:r>
            <a:endParaRPr lang="fr-FR" dirty="0"/>
          </a:p>
        </p:txBody>
      </p:sp>
      <p:sp>
        <p:nvSpPr>
          <p:cNvPr id="8" name="Espace réservé du texte 7">
            <a:extLst>
              <a:ext uri="{FF2B5EF4-FFF2-40B4-BE49-F238E27FC236}">
                <a16:creationId xmlns:a16="http://schemas.microsoft.com/office/drawing/2014/main" id="{D396744D-0271-433A-A362-5CBF907F21CF}"/>
              </a:ext>
            </a:extLst>
          </p:cNvPr>
          <p:cNvSpPr>
            <a:spLocks noGrp="1"/>
          </p:cNvSpPr>
          <p:nvPr>
            <p:ph type="body" idx="1"/>
          </p:nvPr>
        </p:nvSpPr>
        <p:spPr>
          <a:xfrm>
            <a:off x="1371600" y="836712"/>
            <a:ext cx="4940424" cy="823912"/>
          </a:xfrm>
        </p:spPr>
        <p:txBody>
          <a:bodyPr/>
          <a:lstStyle/>
          <a:p>
            <a:r>
              <a:rPr lang="fr-FR" dirty="0"/>
              <a:t>Articles/livres/Annuaire RSS</a:t>
            </a:r>
          </a:p>
        </p:txBody>
      </p:sp>
      <p:sp>
        <p:nvSpPr>
          <p:cNvPr id="4" name="Espace réservé du contenu 3"/>
          <p:cNvSpPr>
            <a:spLocks noGrp="1"/>
          </p:cNvSpPr>
          <p:nvPr>
            <p:ph sz="half" idx="2"/>
          </p:nvPr>
        </p:nvSpPr>
        <p:spPr>
          <a:xfrm>
            <a:off x="1390650" y="1988844"/>
            <a:ext cx="4175102" cy="4464497"/>
          </a:xfrm>
        </p:spPr>
        <p:txBody>
          <a:bodyPr>
            <a:normAutofit fontScale="55000" lnSpcReduction="20000"/>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Atlas des flux RSS </a:t>
            </a:r>
            <a:r>
              <a:rPr lang="fr-FR" dirty="0"/>
              <a:t>(régulièrement actualisé)</a:t>
            </a:r>
          </a:p>
          <a:p>
            <a:pPr>
              <a:buClr>
                <a:schemeClr val="tx1"/>
              </a:buClr>
            </a:pPr>
            <a:r>
              <a:rPr lang="fr-FR" dirty="0">
                <a:solidFill>
                  <a:srgbClr val="EB8F22"/>
                </a:solidFill>
                <a:hlinkClick r:id="rId4">
                  <a:extLst>
                    <a:ext uri="{A12FA001-AC4F-418D-AE19-62706E023703}">
                      <ahyp:hlinkClr xmlns:ahyp="http://schemas.microsoft.com/office/drawing/2018/hyperlinkcolor" val="tx"/>
                    </a:ext>
                  </a:extLst>
                </a:hlinkClick>
              </a:rPr>
              <a:t>Les flux RSS, maintenant ! </a:t>
            </a:r>
            <a:r>
              <a:rPr lang="fr-FR" dirty="0"/>
              <a:t>(</a:t>
            </a:r>
            <a:r>
              <a:rPr lang="fr-FR" dirty="0" err="1"/>
              <a:t>Framablog</a:t>
            </a:r>
            <a:r>
              <a:rPr lang="fr-FR" dirty="0"/>
              <a:t>, 16/07/2018)</a:t>
            </a:r>
          </a:p>
          <a:p>
            <a:r>
              <a:rPr lang="fr-FR" dirty="0"/>
              <a:t>Guide pratique de la veille (Corinne Dupin, Editions </a:t>
            </a:r>
            <a:r>
              <a:rPr lang="fr-FR" dirty="0" err="1"/>
              <a:t>Klog</a:t>
            </a:r>
            <a:r>
              <a:rPr lang="fr-FR" dirty="0"/>
              <a:t>, 2014)</a:t>
            </a:r>
          </a:p>
          <a:p>
            <a:r>
              <a:rPr lang="fr-FR" dirty="0"/>
              <a:t>L’art de faire des recherches et de partager) l’information (Jérôme Deiss, </a:t>
            </a:r>
            <a:r>
              <a:rPr lang="fr-FR" dirty="0" err="1"/>
              <a:t>Fyp</a:t>
            </a:r>
            <a:r>
              <a:rPr lang="fr-FR" dirty="0"/>
              <a:t> Éditions, 2015)</a:t>
            </a:r>
          </a:p>
          <a:p>
            <a:pPr>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Lecteurs de fils RSS pour les professionnels - Etude comparative</a:t>
            </a:r>
            <a:r>
              <a:rPr lang="fr-FR" dirty="0">
                <a:solidFill>
                  <a:srgbClr val="EB8F22"/>
                </a:solidFill>
              </a:rPr>
              <a:t> </a:t>
            </a:r>
            <a:r>
              <a:rPr lang="fr-FR" dirty="0"/>
              <a:t>(Serge Courrier, 2014)</a:t>
            </a:r>
          </a:p>
          <a:p>
            <a:pPr>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Newspaper</a:t>
            </a:r>
            <a:r>
              <a:rPr lang="fr-FR" dirty="0">
                <a:solidFill>
                  <a:srgbClr val="EB8F22"/>
                </a:solidFill>
                <a:hlinkClick r:id="rId6">
                  <a:extLst>
                    <a:ext uri="{A12FA001-AC4F-418D-AE19-62706E023703}">
                      <ahyp:hlinkClr xmlns:ahyp="http://schemas.microsoft.com/office/drawing/2018/hyperlinkcolor" val="tx"/>
                    </a:ext>
                  </a:extLst>
                </a:hlinkClick>
              </a:rPr>
              <a:t> 2.0: </a:t>
            </a:r>
            <a:r>
              <a:rPr lang="fr-FR" dirty="0" err="1">
                <a:solidFill>
                  <a:srgbClr val="EB8F22"/>
                </a:solidFill>
                <a:hlinkClick r:id="rId6">
                  <a:extLst>
                    <a:ext uri="{A12FA001-AC4F-418D-AE19-62706E023703}">
                      <ahyp:hlinkClr xmlns:ahyp="http://schemas.microsoft.com/office/drawing/2018/hyperlinkcolor" val="tx"/>
                    </a:ext>
                  </a:extLst>
                </a:hlinkClick>
              </a:rPr>
              <a:t>your</a:t>
            </a:r>
            <a:r>
              <a:rPr lang="fr-FR" dirty="0">
                <a:solidFill>
                  <a:srgbClr val="EB8F22"/>
                </a:solidFill>
                <a:hlinkClick r:id="rId6">
                  <a:extLst>
                    <a:ext uri="{A12FA001-AC4F-418D-AE19-62706E023703}">
                      <ahyp:hlinkClr xmlns:ahyp="http://schemas.microsoft.com/office/drawing/2018/hyperlinkcolor" val="tx"/>
                    </a:ext>
                  </a:extLst>
                </a:hlinkClick>
              </a:rPr>
              <a:t> guide to RSS</a:t>
            </a:r>
            <a:r>
              <a:rPr lang="fr-FR" dirty="0">
                <a:solidFill>
                  <a:srgbClr val="EB8F22"/>
                </a:solidFill>
              </a:rPr>
              <a:t> </a:t>
            </a:r>
            <a:r>
              <a:rPr lang="fr-FR" dirty="0"/>
              <a:t>(</a:t>
            </a:r>
            <a:r>
              <a:rPr lang="fi-FI" dirty="0"/>
              <a:t>Kannon Yamada, 27/06/2013</a:t>
            </a:r>
            <a:r>
              <a:rPr lang="fr-FR" dirty="0"/>
              <a:t>)</a:t>
            </a:r>
          </a:p>
          <a:p>
            <a:pPr>
              <a:buClr>
                <a:schemeClr val="tx1"/>
              </a:buClr>
            </a:pPr>
            <a:r>
              <a:rPr lang="fr-FR" dirty="0">
                <a:solidFill>
                  <a:srgbClr val="EB8F22"/>
                </a:solidFill>
                <a:hlinkClick r:id="rId7">
                  <a:extLst>
                    <a:ext uri="{A12FA001-AC4F-418D-AE19-62706E023703}">
                      <ahyp:hlinkClr xmlns:ahyp="http://schemas.microsoft.com/office/drawing/2018/hyperlinkcolor" val="tx"/>
                    </a:ext>
                  </a:extLst>
                </a:hlinkClick>
              </a:rPr>
              <a:t>Lire des flux RSS non tronqués dans son lecteur RSS</a:t>
            </a:r>
            <a:r>
              <a:rPr lang="fr-FR" dirty="0">
                <a:solidFill>
                  <a:srgbClr val="EB8F22"/>
                </a:solidFill>
              </a:rPr>
              <a:t> </a:t>
            </a:r>
            <a:r>
              <a:rPr lang="fr-FR" dirty="0"/>
              <a:t>(Thierry </a:t>
            </a:r>
            <a:r>
              <a:rPr lang="fr-FR" dirty="0" err="1"/>
              <a:t>Roget</a:t>
            </a:r>
            <a:r>
              <a:rPr lang="fr-FR" dirty="0"/>
              <a:t>, , 25/06/2013)</a:t>
            </a:r>
          </a:p>
          <a:p>
            <a:pPr>
              <a:buClr>
                <a:schemeClr val="tx1"/>
              </a:buClr>
            </a:pPr>
            <a:r>
              <a:rPr lang="fr-FR" dirty="0">
                <a:solidFill>
                  <a:srgbClr val="EB8F22"/>
                </a:solidFill>
                <a:hlinkClick r:id="rId8">
                  <a:extLst>
                    <a:ext uri="{A12FA001-AC4F-418D-AE19-62706E023703}">
                      <ahyp:hlinkClr xmlns:ahyp="http://schemas.microsoft.com/office/drawing/2018/hyperlinkcolor" val="tx"/>
                    </a:ext>
                  </a:extLst>
                </a:hlinkClick>
              </a:rPr>
              <a:t>Transformer une recherche en flux RSS</a:t>
            </a:r>
            <a:r>
              <a:rPr lang="fr-FR" dirty="0">
                <a:solidFill>
                  <a:srgbClr val="EB8F22"/>
                </a:solidFill>
              </a:rPr>
              <a:t> </a:t>
            </a:r>
            <a:r>
              <a:rPr lang="fr-FR" dirty="0"/>
              <a:t>(Thierry </a:t>
            </a:r>
            <a:r>
              <a:rPr lang="fr-FR" dirty="0" err="1"/>
              <a:t>Roget</a:t>
            </a:r>
            <a:r>
              <a:rPr lang="fr-FR" dirty="0"/>
              <a:t>, 27/03/2013)</a:t>
            </a:r>
          </a:p>
          <a:p>
            <a:pPr>
              <a:buClr>
                <a:schemeClr val="tx1"/>
              </a:buClr>
            </a:pPr>
            <a:r>
              <a:rPr lang="fr-FR" dirty="0">
                <a:solidFill>
                  <a:srgbClr val="EB8F22"/>
                </a:solidFill>
                <a:hlinkClick r:id="rId9">
                  <a:extLst>
                    <a:ext uri="{A12FA001-AC4F-418D-AE19-62706E023703}">
                      <ahyp:hlinkClr xmlns:ahyp="http://schemas.microsoft.com/office/drawing/2018/hyperlinkcolor" val="tx"/>
                    </a:ext>
                  </a:extLst>
                </a:hlinkClick>
              </a:rPr>
              <a:t>Suivre des contenus vidéos par flux RSS dans You Tube</a:t>
            </a:r>
            <a:r>
              <a:rPr lang="fr-FR" dirty="0">
                <a:solidFill>
                  <a:srgbClr val="EB8F22"/>
                </a:solidFill>
              </a:rPr>
              <a:t> </a:t>
            </a:r>
            <a:r>
              <a:rPr lang="fr-FR" dirty="0"/>
              <a:t>(</a:t>
            </a:r>
            <a:r>
              <a:rPr lang="fr-FR" dirty="0" err="1"/>
              <a:t>Neosting</a:t>
            </a:r>
            <a:r>
              <a:rPr lang="fr-FR" dirty="0"/>
              <a:t>, 2013, lien archivé)</a:t>
            </a:r>
          </a:p>
          <a:p>
            <a:pPr>
              <a:buClr>
                <a:schemeClr val="tx1"/>
              </a:buClr>
            </a:pPr>
            <a:r>
              <a:rPr lang="fr-FR" dirty="0">
                <a:solidFill>
                  <a:srgbClr val="EB8F22"/>
                </a:solidFill>
                <a:hlinkClick r:id="rId10">
                  <a:extLst>
                    <a:ext uri="{A12FA001-AC4F-418D-AE19-62706E023703}">
                      <ahyp:hlinkClr xmlns:ahyp="http://schemas.microsoft.com/office/drawing/2018/hyperlinkcolor" val="tx"/>
                    </a:ext>
                  </a:extLst>
                </a:hlinkClick>
              </a:rPr>
              <a:t>Vers la fin du RSS ?</a:t>
            </a:r>
            <a:r>
              <a:rPr lang="fr-FR" dirty="0">
                <a:solidFill>
                  <a:srgbClr val="EB8F22"/>
                </a:solidFill>
              </a:rPr>
              <a:t> </a:t>
            </a:r>
            <a:r>
              <a:rPr lang="fr-FR" dirty="0"/>
              <a:t>(Bibliothèques [</a:t>
            </a:r>
            <a:r>
              <a:rPr lang="fr-FR" dirty="0" err="1"/>
              <a:t>reloaded</a:t>
            </a:r>
            <a:r>
              <a:rPr lang="fr-FR" dirty="0"/>
              <a:t>], 2011)</a:t>
            </a:r>
          </a:p>
          <a:p>
            <a:pPr>
              <a:buClr>
                <a:schemeClr val="tx1"/>
              </a:buClr>
            </a:pPr>
            <a:r>
              <a:rPr lang="fr-FR" dirty="0">
                <a:solidFill>
                  <a:srgbClr val="EB8F22"/>
                </a:solidFill>
                <a:hlinkClick r:id="rId11">
                  <a:extLst>
                    <a:ext uri="{A12FA001-AC4F-418D-AE19-62706E023703}">
                      <ahyp:hlinkClr xmlns:ahyp="http://schemas.microsoft.com/office/drawing/2018/hyperlinkcolor" val="tx"/>
                    </a:ext>
                  </a:extLst>
                </a:hlinkClick>
              </a:rPr>
              <a:t>RSS : suite et…</a:t>
            </a:r>
            <a:r>
              <a:rPr lang="fr-FR" dirty="0">
                <a:solidFill>
                  <a:srgbClr val="EB8F22"/>
                </a:solidFill>
              </a:rPr>
              <a:t> </a:t>
            </a:r>
            <a:r>
              <a:rPr lang="fr-FR" dirty="0"/>
              <a:t>(Bibliothèques [</a:t>
            </a:r>
            <a:r>
              <a:rPr lang="fr-FR" dirty="0" err="1"/>
              <a:t>reloaded</a:t>
            </a:r>
            <a:r>
              <a:rPr lang="fr-FR" dirty="0"/>
              <a:t>], 2011)</a:t>
            </a:r>
          </a:p>
          <a:p>
            <a:pPr lvl="1"/>
            <a:endParaRPr lang="fr-FR" dirty="0"/>
          </a:p>
        </p:txBody>
      </p:sp>
      <p:sp>
        <p:nvSpPr>
          <p:cNvPr id="10" name="Espace réservé du texte 9">
            <a:extLst>
              <a:ext uri="{FF2B5EF4-FFF2-40B4-BE49-F238E27FC236}">
                <a16:creationId xmlns:a16="http://schemas.microsoft.com/office/drawing/2014/main" id="{3E0DD0C4-E58F-4579-A13D-3091E0CC66DA}"/>
              </a:ext>
            </a:extLst>
          </p:cNvPr>
          <p:cNvSpPr>
            <a:spLocks noGrp="1"/>
          </p:cNvSpPr>
          <p:nvPr>
            <p:ph type="body" sz="quarter" idx="3"/>
          </p:nvPr>
        </p:nvSpPr>
        <p:spPr>
          <a:xfrm>
            <a:off x="6525014" y="836712"/>
            <a:ext cx="4443984" cy="823912"/>
          </a:xfrm>
        </p:spPr>
        <p:txBody>
          <a:bodyPr/>
          <a:lstStyle/>
          <a:p>
            <a:r>
              <a:rPr lang="fr-FR" dirty="0"/>
              <a:t>Sources</a:t>
            </a:r>
          </a:p>
        </p:txBody>
      </p:sp>
      <p:sp>
        <p:nvSpPr>
          <p:cNvPr id="11" name="Espace réservé du contenu 10">
            <a:extLst>
              <a:ext uri="{FF2B5EF4-FFF2-40B4-BE49-F238E27FC236}">
                <a16:creationId xmlns:a16="http://schemas.microsoft.com/office/drawing/2014/main" id="{48FFCADF-6500-4B44-B013-311E48DA6CF7}"/>
              </a:ext>
            </a:extLst>
          </p:cNvPr>
          <p:cNvSpPr>
            <a:spLocks noGrp="1"/>
          </p:cNvSpPr>
          <p:nvPr>
            <p:ph sz="quarter" idx="4"/>
          </p:nvPr>
        </p:nvSpPr>
        <p:spPr>
          <a:xfrm>
            <a:off x="6481266" y="1988844"/>
            <a:ext cx="4320084" cy="4464497"/>
          </a:xfrm>
        </p:spPr>
        <p:txBody>
          <a:bodyPr>
            <a:normAutofit fontScale="55000" lnSpcReduction="20000"/>
          </a:bodyPr>
          <a:lstStyle/>
          <a:p>
            <a:pPr>
              <a:buClr>
                <a:schemeClr val="tx1"/>
              </a:buClr>
            </a:pPr>
            <a:r>
              <a:rPr lang="fr-FR" dirty="0">
                <a:solidFill>
                  <a:srgbClr val="EB8F22"/>
                </a:solidFill>
                <a:hlinkClick r:id="rId12">
                  <a:extLst>
                    <a:ext uri="{A12FA001-AC4F-418D-AE19-62706E023703}">
                      <ahyp:hlinkClr xmlns:ahyp="http://schemas.microsoft.com/office/drawing/2018/hyperlinkcolor" val="tx"/>
                    </a:ext>
                  </a:extLst>
                </a:hlinkClick>
              </a:rPr>
              <a:t>RSS Advisory </a:t>
            </a:r>
            <a:r>
              <a:rPr lang="fr-FR" dirty="0" err="1">
                <a:solidFill>
                  <a:srgbClr val="EB8F22"/>
                </a:solidFill>
                <a:hlinkClick r:id="rId12">
                  <a:extLst>
                    <a:ext uri="{A12FA001-AC4F-418D-AE19-62706E023703}">
                      <ahyp:hlinkClr xmlns:ahyp="http://schemas.microsoft.com/office/drawing/2018/hyperlinkcolor" val="tx"/>
                    </a:ext>
                  </a:extLst>
                </a:hlinkClick>
              </a:rPr>
              <a:t>Board</a:t>
            </a:r>
            <a:r>
              <a:rPr lang="fr-FR" dirty="0">
                <a:solidFill>
                  <a:srgbClr val="EB8F22"/>
                </a:solidFill>
                <a:hlinkClick r:id="rId12">
                  <a:extLst>
                    <a:ext uri="{A12FA001-AC4F-418D-AE19-62706E023703}">
                      <ahyp:hlinkClr xmlns:ahyp="http://schemas.microsoft.com/office/drawing/2018/hyperlinkcolor" val="tx"/>
                    </a:ext>
                  </a:extLst>
                </a:hlinkClick>
              </a:rPr>
              <a:t> </a:t>
            </a:r>
            <a:r>
              <a:rPr lang="fr-FR" dirty="0"/>
              <a:t>(toutes les spécifications RSS)</a:t>
            </a:r>
          </a:p>
          <a:p>
            <a:pPr>
              <a:buClr>
                <a:schemeClr val="tx1"/>
              </a:buClr>
            </a:pPr>
            <a:r>
              <a:rPr lang="fr-FR" dirty="0">
                <a:solidFill>
                  <a:srgbClr val="EB8F22"/>
                </a:solidFill>
                <a:hlinkClick r:id="rId13">
                  <a:extLst>
                    <a:ext uri="{A12FA001-AC4F-418D-AE19-62706E023703}">
                      <ahyp:hlinkClr xmlns:ahyp="http://schemas.microsoft.com/office/drawing/2018/hyperlinkcolor" val="tx"/>
                    </a:ext>
                  </a:extLst>
                </a:hlinkClick>
              </a:rPr>
              <a:t>Scripting News</a:t>
            </a:r>
            <a:r>
              <a:rPr lang="fr-FR" dirty="0">
                <a:solidFill>
                  <a:srgbClr val="EB8F22"/>
                </a:solidFill>
              </a:rPr>
              <a:t> </a:t>
            </a:r>
            <a:r>
              <a:rPr lang="fr-FR" dirty="0"/>
              <a:t>: le blog de Dave </a:t>
            </a:r>
            <a:r>
              <a:rPr lang="fr-FR" dirty="0" err="1"/>
              <a:t>Winer</a:t>
            </a:r>
            <a:r>
              <a:rPr lang="fr-FR" dirty="0"/>
              <a:t> (père du RSS)</a:t>
            </a:r>
          </a:p>
          <a:p>
            <a:pPr>
              <a:buClr>
                <a:schemeClr val="tx1"/>
              </a:buClr>
            </a:pPr>
            <a:r>
              <a:rPr lang="fr-FR" dirty="0">
                <a:solidFill>
                  <a:srgbClr val="EB8F22"/>
                </a:solidFill>
                <a:hlinkClick r:id="rId14">
                  <a:extLst>
                    <a:ext uri="{A12FA001-AC4F-418D-AE19-62706E023703}">
                      <ahyp:hlinkClr xmlns:ahyp="http://schemas.microsoft.com/office/drawing/2018/hyperlinkcolor" val="tx"/>
                    </a:ext>
                  </a:extLst>
                </a:hlinkClick>
              </a:rPr>
              <a:t>Atom Syndication Format</a:t>
            </a:r>
            <a:endParaRPr lang="fr-FR" dirty="0">
              <a:solidFill>
                <a:srgbClr val="EB8F22"/>
              </a:solidFill>
              <a:hlinkClick r:id="rId15">
                <a:extLst>
                  <a:ext uri="{A12FA001-AC4F-418D-AE19-62706E023703}">
                    <ahyp:hlinkClr xmlns:ahyp="http://schemas.microsoft.com/office/drawing/2018/hyperlinkcolor" val="tx"/>
                  </a:ext>
                </a:extLst>
              </a:hlinkClick>
            </a:endParaRPr>
          </a:p>
          <a:p>
            <a:pPr>
              <a:buClr>
                <a:schemeClr val="tx1"/>
              </a:buClr>
            </a:pPr>
            <a:r>
              <a:rPr lang="fr-FR" dirty="0">
                <a:solidFill>
                  <a:srgbClr val="EB8F22"/>
                </a:solidFill>
                <a:hlinkClick r:id="rId16">
                  <a:extLst>
                    <a:ext uri="{A12FA001-AC4F-418D-AE19-62706E023703}">
                      <ahyp:hlinkClr xmlns:ahyp="http://schemas.microsoft.com/office/drawing/2018/hyperlinkcolor" val="tx"/>
                    </a:ext>
                  </a:extLst>
                </a:hlinkClick>
              </a:rPr>
              <a:t>RSS Circus </a:t>
            </a:r>
            <a:r>
              <a:rPr lang="fr-FR" dirty="0"/>
              <a:t>(site animé par Serge Courrier, </a:t>
            </a:r>
            <a:r>
              <a:rPr lang="fr-FR" dirty="0">
                <a:solidFill>
                  <a:srgbClr val="EB8F22"/>
                </a:solidFill>
                <a:hlinkClick r:id="rId17">
                  <a:extLst>
                    <a:ext uri="{A12FA001-AC4F-418D-AE19-62706E023703}">
                      <ahyp:hlinkClr xmlns:ahyp="http://schemas.microsoft.com/office/drawing/2018/hyperlinkcolor" val="tx"/>
                    </a:ext>
                  </a:extLst>
                </a:hlinkClick>
              </a:rPr>
              <a:t>son ancien Scoop.it dédié au RSS</a:t>
            </a:r>
            <a:r>
              <a:rPr lang="fr-FR" dirty="0">
                <a:solidFill>
                  <a:srgbClr val="EB8F22"/>
                </a:solidFill>
              </a:rPr>
              <a:t>, </a:t>
            </a:r>
            <a:br>
              <a:rPr lang="fr-FR" dirty="0"/>
            </a:br>
            <a:r>
              <a:rPr lang="fr-FR" dirty="0"/>
              <a:t>sa </a:t>
            </a:r>
            <a:r>
              <a:rPr lang="fr-FR" dirty="0">
                <a:solidFill>
                  <a:srgbClr val="EB8F22"/>
                </a:solidFill>
                <a:hlinkClick r:id="rId18">
                  <a:extLst>
                    <a:ext uri="{A12FA001-AC4F-418D-AE19-62706E023703}">
                      <ahyp:hlinkClr xmlns:ahyp="http://schemas.microsoft.com/office/drawing/2018/hyperlinkcolor" val="tx"/>
                    </a:ext>
                  </a:extLst>
                </a:hlinkClick>
              </a:rPr>
              <a:t>sélection de sources RSS sur Diigo</a:t>
            </a:r>
            <a:endParaRPr lang="fr-FR" dirty="0">
              <a:solidFill>
                <a:srgbClr val="EB8F22"/>
              </a:solidFill>
            </a:endParaRPr>
          </a:p>
          <a:p>
            <a:endParaRPr lang="fr-FR" dirty="0"/>
          </a:p>
        </p:txBody>
      </p:sp>
      <p:sp>
        <p:nvSpPr>
          <p:cNvPr id="2" name="Espace réservé de la date 1">
            <a:extLst>
              <a:ext uri="{FF2B5EF4-FFF2-40B4-BE49-F238E27FC236}">
                <a16:creationId xmlns:a16="http://schemas.microsoft.com/office/drawing/2014/main" id="{89A5FEF1-7559-44C5-8AE7-855AC2850444}"/>
              </a:ext>
            </a:extLst>
          </p:cNvPr>
          <p:cNvSpPr>
            <a:spLocks noGrp="1"/>
          </p:cNvSpPr>
          <p:nvPr>
            <p:ph type="dt" sz="half" idx="10"/>
          </p:nvPr>
        </p:nvSpPr>
        <p:spPr/>
        <p:txBody>
          <a:bodyPr/>
          <a:lstStyle/>
          <a:p>
            <a:fld id="{43DA29FA-BD00-4515-8B76-FE61159BB835}" type="datetime1">
              <a:rPr lang="fr-FR" smtClean="0"/>
              <a:t>06/06/2020</a:t>
            </a:fld>
            <a:endParaRPr lang="fr-FR"/>
          </a:p>
        </p:txBody>
      </p:sp>
      <p:sp>
        <p:nvSpPr>
          <p:cNvPr id="3" name="Espace réservé du pied de page 2">
            <a:extLst>
              <a:ext uri="{FF2B5EF4-FFF2-40B4-BE49-F238E27FC236}">
                <a16:creationId xmlns:a16="http://schemas.microsoft.com/office/drawing/2014/main" id="{A844F796-778D-464D-89FB-D911A26DE9F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90B11E5A-CE9D-435A-977E-E19165A774B8}"/>
              </a:ext>
            </a:extLst>
          </p:cNvPr>
          <p:cNvSpPr>
            <a:spLocks noGrp="1"/>
          </p:cNvSpPr>
          <p:nvPr>
            <p:ph type="sldNum" sz="quarter" idx="12"/>
          </p:nvPr>
        </p:nvSpPr>
        <p:spPr/>
        <p:txBody>
          <a:bodyPr/>
          <a:lstStyle/>
          <a:p>
            <a:pPr>
              <a:defRPr/>
            </a:pPr>
            <a:fld id="{47290604-2400-4F2E-BFF6-A27E21378C03}" type="slidenum">
              <a:rPr lang="fr-FR" smtClean="0"/>
              <a:pPr>
                <a:defRPr/>
              </a:pPr>
              <a:t>152</a:t>
            </a:fld>
            <a:endParaRPr lang="fr-F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4E86F681-D70A-4651-B4E4-C330C7680336}"/>
              </a:ext>
            </a:extLst>
          </p:cNvPr>
          <p:cNvSpPr>
            <a:spLocks noGrp="1"/>
          </p:cNvSpPr>
          <p:nvPr>
            <p:ph type="title"/>
          </p:nvPr>
        </p:nvSpPr>
        <p:spPr/>
        <p:txBody>
          <a:bodyPr/>
          <a:lstStyle/>
          <a:p>
            <a:r>
              <a:rPr lang="fr-FR" dirty="0"/>
              <a:t>Merci pour votre attention !</a:t>
            </a:r>
          </a:p>
        </p:txBody>
      </p:sp>
      <p:sp>
        <p:nvSpPr>
          <p:cNvPr id="10" name="Espace réservé du contenu 9">
            <a:extLst>
              <a:ext uri="{FF2B5EF4-FFF2-40B4-BE49-F238E27FC236}">
                <a16:creationId xmlns:a16="http://schemas.microsoft.com/office/drawing/2014/main" id="{E8A03427-FFCE-43B8-96B2-00F2B26DDAA5}"/>
              </a:ext>
            </a:extLst>
          </p:cNvPr>
          <p:cNvSpPr>
            <a:spLocks noGrp="1"/>
          </p:cNvSpPr>
          <p:nvPr>
            <p:ph idx="1"/>
          </p:nvPr>
        </p:nvSpPr>
        <p:spPr/>
        <p:txBody>
          <a:bodyPr/>
          <a:lstStyle/>
          <a:p>
            <a:r>
              <a:rPr lang="fr-FR" dirty="0"/>
              <a:t>…et peut-être à bientôt pour la session sur la valorisation de la veille.</a:t>
            </a:r>
          </a:p>
          <a:p>
            <a:pPr lvl="1"/>
            <a:r>
              <a:rPr lang="fr-FR" dirty="0"/>
              <a:t>Me contacter  ?</a:t>
            </a:r>
          </a:p>
          <a:p>
            <a:pPr lvl="2"/>
            <a:r>
              <a:rPr lang="fr-FR" dirty="0">
                <a:solidFill>
                  <a:srgbClr val="EB8F22"/>
                </a:solidFill>
                <a:hlinkClick r:id="rId3">
                  <a:extLst>
                    <a:ext uri="{A12FA001-AC4F-418D-AE19-62706E023703}">
                      <ahyp:hlinkClr xmlns:ahyp="http://schemas.microsoft.com/office/drawing/2018/hyperlinkcolor" val="tx"/>
                    </a:ext>
                  </a:extLst>
                </a:hlinkClick>
              </a:rPr>
              <a:t>corinne.habarou@chartes.psl.eu</a:t>
            </a:r>
            <a:endParaRPr lang="fr-FR" dirty="0">
              <a:solidFill>
                <a:srgbClr val="EB8F22"/>
              </a:solidFill>
            </a:endParaRPr>
          </a:p>
          <a:p>
            <a:pPr marL="360000" lvl="1" indent="0">
              <a:buNone/>
            </a:pPr>
            <a:endParaRPr lang="fr-FR" dirty="0"/>
          </a:p>
          <a:p>
            <a:endParaRPr lang="fr-FR" dirty="0"/>
          </a:p>
        </p:txBody>
      </p:sp>
      <p:sp>
        <p:nvSpPr>
          <p:cNvPr id="2" name="Espace réservé de la date 1">
            <a:extLst>
              <a:ext uri="{FF2B5EF4-FFF2-40B4-BE49-F238E27FC236}">
                <a16:creationId xmlns:a16="http://schemas.microsoft.com/office/drawing/2014/main" id="{3D7D87CA-B782-4CF8-8A34-7A9BF2266F63}"/>
              </a:ext>
            </a:extLst>
          </p:cNvPr>
          <p:cNvSpPr>
            <a:spLocks noGrp="1"/>
          </p:cNvSpPr>
          <p:nvPr>
            <p:ph type="dt" sz="half" idx="10"/>
          </p:nvPr>
        </p:nvSpPr>
        <p:spPr/>
        <p:txBody>
          <a:bodyPr/>
          <a:lstStyle/>
          <a:p>
            <a:fld id="{EDD034E5-94CC-4A58-90EE-A5E72581A7FB}" type="datetime1">
              <a:rPr lang="fr-FR" smtClean="0"/>
              <a:t>06/06/2020</a:t>
            </a:fld>
            <a:endParaRPr lang="fr-FR"/>
          </a:p>
        </p:txBody>
      </p:sp>
      <p:sp>
        <p:nvSpPr>
          <p:cNvPr id="3" name="Espace réservé du pied de page 2">
            <a:extLst>
              <a:ext uri="{FF2B5EF4-FFF2-40B4-BE49-F238E27FC236}">
                <a16:creationId xmlns:a16="http://schemas.microsoft.com/office/drawing/2014/main" id="{74A95F58-C003-4457-B844-03C4EED9E16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394835B8-BDC8-4481-9B6C-3B27B7528B57}"/>
              </a:ext>
            </a:extLst>
          </p:cNvPr>
          <p:cNvSpPr>
            <a:spLocks noGrp="1"/>
          </p:cNvSpPr>
          <p:nvPr>
            <p:ph type="sldNum" sz="quarter" idx="12"/>
          </p:nvPr>
        </p:nvSpPr>
        <p:spPr/>
        <p:txBody>
          <a:bodyPr/>
          <a:lstStyle/>
          <a:p>
            <a:pPr>
              <a:defRPr/>
            </a:pPr>
            <a:fld id="{47290604-2400-4F2E-BFF6-A27E21378C03}" type="slidenum">
              <a:rPr lang="fr-FR" smtClean="0"/>
              <a:pPr>
                <a:defRPr/>
              </a:pPr>
              <a:t>153</a:t>
            </a:fld>
            <a:endParaRPr lang="fr-F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B146DDA-1AC0-4C26-814C-85E83DE6D4FC}"/>
              </a:ext>
            </a:extLst>
          </p:cNvPr>
          <p:cNvSpPr>
            <a:spLocks noGrp="1"/>
          </p:cNvSpPr>
          <p:nvPr>
            <p:ph type="title"/>
          </p:nvPr>
        </p:nvSpPr>
        <p:spPr/>
        <p:txBody>
          <a:bodyPr/>
          <a:lstStyle/>
          <a:p>
            <a:r>
              <a:rPr lang="fr-FR" dirty="0"/>
              <a:t>Annexes</a:t>
            </a:r>
          </a:p>
        </p:txBody>
      </p:sp>
      <p:sp>
        <p:nvSpPr>
          <p:cNvPr id="11" name="Espace réservé du texte 10">
            <a:extLst>
              <a:ext uri="{FF2B5EF4-FFF2-40B4-BE49-F238E27FC236}">
                <a16:creationId xmlns:a16="http://schemas.microsoft.com/office/drawing/2014/main" id="{11AC9D32-266D-4939-AC6F-5DD5D9A5F727}"/>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16F23043-EB41-47E1-8384-DDDCF2725B64}"/>
              </a:ext>
            </a:extLst>
          </p:cNvPr>
          <p:cNvSpPr>
            <a:spLocks noGrp="1"/>
          </p:cNvSpPr>
          <p:nvPr>
            <p:ph type="dt" sz="half" idx="10"/>
          </p:nvPr>
        </p:nvSpPr>
        <p:spPr/>
        <p:txBody>
          <a:bodyPr/>
          <a:lstStyle/>
          <a:p>
            <a:fld id="{69B98D53-C8D0-4669-A6D7-D24A142A0733}" type="datetime1">
              <a:rPr lang="fr-FR" smtClean="0"/>
              <a:t>06/06/2020</a:t>
            </a:fld>
            <a:endParaRPr lang="fr-FR"/>
          </a:p>
        </p:txBody>
      </p:sp>
      <p:sp>
        <p:nvSpPr>
          <p:cNvPr id="5" name="Espace réservé du pied de page 4">
            <a:extLst>
              <a:ext uri="{FF2B5EF4-FFF2-40B4-BE49-F238E27FC236}">
                <a16:creationId xmlns:a16="http://schemas.microsoft.com/office/drawing/2014/main" id="{C86A50AA-2BE7-40BF-B51C-056DDA4F078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F0A521A3-95F1-4D85-B0BF-D71ECB18578F}"/>
              </a:ext>
            </a:extLst>
          </p:cNvPr>
          <p:cNvSpPr>
            <a:spLocks noGrp="1"/>
          </p:cNvSpPr>
          <p:nvPr>
            <p:ph type="sldNum" sz="quarter" idx="12"/>
          </p:nvPr>
        </p:nvSpPr>
        <p:spPr/>
        <p:txBody>
          <a:bodyPr/>
          <a:lstStyle/>
          <a:p>
            <a:pPr>
              <a:defRPr/>
            </a:pPr>
            <a:fld id="{A0BEA018-163A-40A0-85F9-8117739ED8BE}" type="slidenum">
              <a:rPr lang="fr-FR" smtClean="0"/>
              <a:pPr>
                <a:defRPr/>
              </a:pPr>
              <a:t>154</a:t>
            </a:fld>
            <a:endParaRPr lang="fr-FR"/>
          </a:p>
        </p:txBody>
      </p:sp>
    </p:spTree>
    <p:extLst>
      <p:ext uri="{BB962C8B-B14F-4D97-AF65-F5344CB8AC3E}">
        <p14:creationId xmlns:p14="http://schemas.microsoft.com/office/powerpoint/2010/main" val="3404911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122FB638-AC5C-4364-BB28-ADF6A2B84FA4}"/>
              </a:ext>
            </a:extLst>
          </p:cNvPr>
          <p:cNvSpPr>
            <a:spLocks noGrp="1"/>
          </p:cNvSpPr>
          <p:nvPr>
            <p:ph type="title"/>
          </p:nvPr>
        </p:nvSpPr>
        <p:spPr/>
        <p:txBody>
          <a:bodyPr/>
          <a:lstStyle/>
          <a:p>
            <a:r>
              <a:rPr lang="fr-FR" altLang="fr-FR" dirty="0"/>
              <a:t>Structure d’un fil RSS</a:t>
            </a:r>
            <a:endParaRPr lang="fr-FR" dirty="0"/>
          </a:p>
        </p:txBody>
      </p:sp>
      <p:sp>
        <p:nvSpPr>
          <p:cNvPr id="5" name="Espace réservé de la date 4">
            <a:extLst>
              <a:ext uri="{FF2B5EF4-FFF2-40B4-BE49-F238E27FC236}">
                <a16:creationId xmlns:a16="http://schemas.microsoft.com/office/drawing/2014/main" id="{AC704CF8-BD83-405A-8A1E-7B5992B2834E}"/>
              </a:ext>
            </a:extLst>
          </p:cNvPr>
          <p:cNvSpPr>
            <a:spLocks noGrp="1"/>
          </p:cNvSpPr>
          <p:nvPr>
            <p:ph type="dt" sz="half" idx="10"/>
          </p:nvPr>
        </p:nvSpPr>
        <p:spPr/>
        <p:txBody>
          <a:bodyPr/>
          <a:lstStyle/>
          <a:p>
            <a:fld id="{467BEB38-100A-423D-9AC8-9964FD97C442}" type="datetime1">
              <a:rPr lang="fr-FR" smtClean="0"/>
              <a:t>06/06/2020</a:t>
            </a:fld>
            <a:endParaRPr lang="fr-FR"/>
          </a:p>
        </p:txBody>
      </p:sp>
      <p:sp>
        <p:nvSpPr>
          <p:cNvPr id="6" name="Espace réservé du pied de page 5">
            <a:extLst>
              <a:ext uri="{FF2B5EF4-FFF2-40B4-BE49-F238E27FC236}">
                <a16:creationId xmlns:a16="http://schemas.microsoft.com/office/drawing/2014/main" id="{07C1095A-E86C-4942-A07D-D831940FD8A8}"/>
              </a:ext>
            </a:extLst>
          </p:cNvPr>
          <p:cNvSpPr>
            <a:spLocks noGrp="1"/>
          </p:cNvSpPr>
          <p:nvPr>
            <p:ph type="ftr" sz="quarter" idx="11"/>
          </p:nvPr>
        </p:nvSpPr>
        <p:spPr/>
        <p:txBody>
          <a:bodyPr/>
          <a:lstStyle/>
          <a:p>
            <a:pPr>
              <a:defRPr/>
            </a:pPr>
            <a:r>
              <a:rPr lang="fr-FR"/>
              <a:t>Utiliser les flux RSS pour sa veille | Pourquoi ? Comment ?</a:t>
            </a:r>
          </a:p>
        </p:txBody>
      </p:sp>
      <p:sp>
        <p:nvSpPr>
          <p:cNvPr id="9" name="Espace réservé du numéro de diapositive 8">
            <a:extLst>
              <a:ext uri="{FF2B5EF4-FFF2-40B4-BE49-F238E27FC236}">
                <a16:creationId xmlns:a16="http://schemas.microsoft.com/office/drawing/2014/main" id="{02E4CDBD-8FEB-46B4-8E9E-4C79AE4D440B}"/>
              </a:ext>
            </a:extLst>
          </p:cNvPr>
          <p:cNvSpPr>
            <a:spLocks noGrp="1"/>
          </p:cNvSpPr>
          <p:nvPr>
            <p:ph type="sldNum" sz="quarter" idx="12"/>
          </p:nvPr>
        </p:nvSpPr>
        <p:spPr/>
        <p:txBody>
          <a:bodyPr/>
          <a:lstStyle/>
          <a:p>
            <a:pPr>
              <a:defRPr/>
            </a:pPr>
            <a:fld id="{72D51A10-A049-41C0-A379-DBC6148E6A74}" type="slidenum">
              <a:rPr lang="fr-FR" smtClean="0"/>
              <a:pPr>
                <a:defRPr/>
              </a:pPr>
              <a:t>155</a:t>
            </a:fld>
            <a:endParaRPr lang="fr-FR"/>
          </a:p>
        </p:txBody>
      </p:sp>
      <p:sp>
        <p:nvSpPr>
          <p:cNvPr id="2" name="Rectangle 1"/>
          <p:cNvSpPr/>
          <p:nvPr/>
        </p:nvSpPr>
        <p:spPr>
          <a:xfrm>
            <a:off x="2604436" y="1328922"/>
            <a:ext cx="4392488" cy="3945439"/>
          </a:xfrm>
          <a:prstGeom prst="rect">
            <a:avLst/>
          </a:prstGeom>
        </p:spPr>
        <p:txBody>
          <a:bodyPr wrap="square">
            <a:spAutoFit/>
          </a:bodyPr>
          <a:lstStyle/>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xml</a:t>
            </a:r>
            <a:r>
              <a:rPr lang="fr-FR" sz="1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version="1.0"</a:t>
            </a:r>
            <a:r>
              <a:rPr lang="fr-FR" sz="1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rss</a:t>
            </a:r>
            <a:r>
              <a:rPr lang="fr-FR" sz="1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version="2.0"&gt;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channel</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a:t>
            </a:r>
            <a:r>
              <a:rPr lang="en-US" sz="1000" dirty="0">
                <a:latin typeface="Courier New" panose="02070309020205020404" pitchFamily="49" charset="0"/>
                <a:ea typeface="Times New Roman" panose="02020603050405020304" pitchFamily="18" charset="0"/>
                <a:cs typeface="Times New Roman" panose="02020603050405020304" pitchFamily="18" charset="0"/>
              </a:rPr>
              <a:t>&lt;title&gt;Ajax et XML&lt;/title&gt;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&lt;link&gt;</a:t>
            </a:r>
            <a:r>
              <a:rPr lang="en-US" sz="1000" u="sng"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hlinkClick r:id="rId3"/>
              </a:rPr>
              <a:t>https://www.xul.fr/</a:t>
            </a:r>
            <a:r>
              <a:rPr lang="en-US" sz="1000" dirty="0">
                <a:latin typeface="Courier New" panose="02070309020205020404" pitchFamily="49" charset="0"/>
                <a:ea typeface="Times New Roman" panose="02020603050405020304" pitchFamily="18" charset="0"/>
                <a:cs typeface="Times New Roman" panose="02020603050405020304" pitchFamily="18" charset="0"/>
              </a:rPr>
              <a:t>&lt;/link&gt;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&lt;description&gt;L'interface graphique XML etc...&lt;/description&gt;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&lt;image&gt;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&lt;url&gt;</a:t>
            </a:r>
            <a:r>
              <a:rPr lang="fr-FR" sz="1000" u="sng"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hlinkClick r:id="rId4"/>
              </a:rPr>
              <a:t>http:///www.xul.fr/xul-icon.gif</a:t>
            </a:r>
            <a:r>
              <a:rPr lang="fr-FR" sz="1000" dirty="0">
                <a:latin typeface="Courier New" panose="02070309020205020404" pitchFamily="49" charset="0"/>
                <a:ea typeface="Times New Roman" panose="02020603050405020304" pitchFamily="18" charset="0"/>
                <a:cs typeface="Times New Roman" panose="02020603050405020304" pitchFamily="18" charset="0"/>
              </a:rPr>
              <a:t>&lt;/url&gt;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link</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r>
              <a:rPr lang="fr-FR" sz="1000" u="sng"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hlinkClick r:id="rId5"/>
              </a:rPr>
              <a:t>http:///www.xul.fr/index.php</a:t>
            </a:r>
            <a:r>
              <a:rPr lang="fr-FR" sz="1000" dirty="0">
                <a:latin typeface="Courier New" panose="02070309020205020404" pitchFamily="49" charset="0"/>
                <a:ea typeface="Times New Roman" panose="02020603050405020304" pitchFamily="18" charset="0"/>
                <a:cs typeface="Times New Roman" panose="02020603050405020304" pitchFamily="18" charset="0"/>
              </a:rPr>
              <a:t>&lt;/link&gt;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&lt;/image&gt;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&lt;item&gt;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&gt;Nouvelle  du jour&lt;/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link</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r>
              <a:rPr lang="fr-FR" sz="1000" u="sng"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hlinkClick r:id="rId6"/>
              </a:rPr>
              <a:t>https://www.xul.fr/xml-rss.html</a:t>
            </a:r>
            <a:r>
              <a:rPr lang="fr-FR" sz="1000" dirty="0">
                <a:latin typeface="Courier New" panose="02070309020205020404" pitchFamily="49" charset="0"/>
                <a:ea typeface="Times New Roman" panose="02020603050405020304" pitchFamily="18" charset="0"/>
                <a:cs typeface="Times New Roman" panose="02020603050405020304" pitchFamily="18" charset="0"/>
              </a:rPr>
              <a:t>&lt;/link&gt;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&lt;description&gt;Tout  savoir sur RSS&lt;/description&gt;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&lt;/item&gt;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&lt;item&gt;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&gt;Nouvelle  du lendemain&lt;/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link</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r>
              <a:rPr lang="fr-FR" sz="1000" u="sng" dirty="0">
                <a:solidFill>
                  <a:srgbClr val="0000FF"/>
                </a:solidFill>
                <a:latin typeface="Courier New" panose="02070309020205020404" pitchFamily="49" charset="0"/>
                <a:ea typeface="Times New Roman" panose="02020603050405020304" pitchFamily="18" charset="0"/>
                <a:cs typeface="Times New Roman" panose="02020603050405020304" pitchFamily="18" charset="0"/>
                <a:hlinkClick r:id="rId7"/>
              </a:rPr>
              <a:t>https://www.xul.fr/xml-rdf.php</a:t>
            </a:r>
            <a:r>
              <a:rPr lang="fr-FR" sz="1000" dirty="0">
                <a:latin typeface="Courier New" panose="02070309020205020404" pitchFamily="49" charset="0"/>
                <a:ea typeface="Times New Roman" panose="02020603050405020304" pitchFamily="18" charset="0"/>
                <a:cs typeface="Times New Roman" panose="02020603050405020304" pitchFamily="18" charset="0"/>
              </a:rPr>
              <a:t>&lt;/link&gt;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&lt;description&gt;Et  tout savoir sur RDF&lt;/description&gt;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&lt;/item&gt;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channel</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FR" sz="1000" dirty="0">
                <a:latin typeface="Courier New" panose="02070309020205020404" pitchFamily="49" charset="0"/>
                <a:ea typeface="Times New Roman" panose="02020603050405020304" pitchFamily="18" charset="0"/>
                <a:cs typeface="Times New Roman" panose="02020603050405020304" pitchFamily="18" charset="0"/>
              </a:rPr>
              <a:t>&lt;/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rss</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7099668" y="1779303"/>
            <a:ext cx="3220616" cy="307777"/>
          </a:xfrm>
          <a:prstGeom prst="rect">
            <a:avLst/>
          </a:prstGeom>
          <a:solidFill>
            <a:srgbClr val="EB7B1D"/>
          </a:solidFill>
          <a:ln>
            <a:solidFill>
              <a:srgbClr val="EB7B1D"/>
            </a:solidFill>
          </a:ln>
          <a:effectLst>
            <a:outerShdw blurRad="50800" dist="38100" dir="2700000" algn="tl" rotWithShape="0">
              <a:prstClr val="black">
                <a:alpha val="40000"/>
              </a:prstClr>
            </a:outerShdw>
          </a:effectLst>
        </p:spPr>
        <p:txBody>
          <a:bodyPr wrap="square">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Balises descriptives obligatoires du canal</a:t>
            </a:r>
            <a:endParaRPr 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Rectangle 3"/>
          <p:cNvSpPr/>
          <p:nvPr/>
        </p:nvSpPr>
        <p:spPr>
          <a:xfrm>
            <a:off x="7099669" y="3224355"/>
            <a:ext cx="3220616" cy="523220"/>
          </a:xfrm>
          <a:prstGeom prst="rect">
            <a:avLst/>
          </a:prstGeom>
          <a:solidFill>
            <a:srgbClr val="EB7B1D"/>
          </a:solidFill>
          <a:ln>
            <a:solidFill>
              <a:srgbClr val="EB7B1D"/>
            </a:solidFill>
          </a:ln>
          <a:effectLst>
            <a:outerShdw blurRad="50800" dist="38100" dir="2700000" algn="tl" rotWithShape="0">
              <a:prstClr val="black">
                <a:alpha val="40000"/>
              </a:prstClr>
            </a:outerShdw>
          </a:effectLst>
        </p:spPr>
        <p:txBody>
          <a:bodyPr wrap="square">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Balises descriptives obligatoires de l’article</a:t>
            </a:r>
            <a:endParaRPr 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Rectangle 10"/>
          <p:cNvSpPr/>
          <p:nvPr/>
        </p:nvSpPr>
        <p:spPr>
          <a:xfrm>
            <a:off x="7099669" y="2569916"/>
            <a:ext cx="3220616" cy="307777"/>
          </a:xfrm>
          <a:prstGeom prst="rect">
            <a:avLst/>
          </a:prstGeom>
          <a:solidFill>
            <a:srgbClr val="EB7B1D"/>
          </a:solidFill>
          <a:ln>
            <a:solidFill>
              <a:srgbClr val="EB7B1D"/>
            </a:solidFill>
          </a:ln>
          <a:effectLst>
            <a:outerShdw blurRad="50800" dist="38100" dir="2700000" algn="tl" rotWithShape="0">
              <a:prstClr val="black">
                <a:alpha val="40000"/>
              </a:prstClr>
            </a:outerShdw>
          </a:effectLst>
        </p:spPr>
        <p:txBody>
          <a:bodyPr wrap="square">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Balises descriptives optionnelles du canal</a:t>
            </a:r>
            <a:endParaRPr 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14"/>
          <p:cNvSpPr/>
          <p:nvPr/>
        </p:nvSpPr>
        <p:spPr>
          <a:xfrm>
            <a:off x="7104112" y="4589007"/>
            <a:ext cx="3220616" cy="1384995"/>
          </a:xfrm>
          <a:prstGeom prst="rect">
            <a:avLst/>
          </a:prstGeom>
          <a:ln>
            <a:solidFill>
              <a:srgbClr val="C00000"/>
            </a:solidFill>
          </a:ln>
        </p:spPr>
        <p:txBody>
          <a:bodyPr wrap="square">
            <a:spAutoFit/>
          </a:bodyPr>
          <a:lstStyle/>
          <a:p>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pubDate</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7B1D"/>
                </a:solidFill>
                <a:latin typeface="Roboto Condensed" panose="02000000000000000000" pitchFamily="2" charset="0"/>
                <a:ea typeface="Roboto Condensed" panose="02000000000000000000" pitchFamily="2" charset="0"/>
                <a:cs typeface="Roboto Condensed" panose="02000000000000000000" pitchFamily="2" charset="0"/>
              </a:rPr>
              <a:t>Date de publication.</a:t>
            </a:r>
          </a:p>
          <a:p>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guid</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7B1D"/>
                </a:solidFill>
                <a:latin typeface="Roboto Condensed" panose="02000000000000000000" pitchFamily="2" charset="0"/>
                <a:ea typeface="Roboto Condensed" panose="02000000000000000000" pitchFamily="2" charset="0"/>
                <a:cs typeface="Roboto Condensed" panose="02000000000000000000" pitchFamily="2" charset="0"/>
              </a:rPr>
              <a:t>Une chaîne de caractère qui est un identifiant unique de l'item.</a:t>
            </a:r>
          </a:p>
          <a:p>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category</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7B1D"/>
                </a:solidFill>
                <a:latin typeface="Roboto Condensed" panose="02000000000000000000" pitchFamily="2" charset="0"/>
                <a:ea typeface="Roboto Condensed" panose="02000000000000000000" pitchFamily="2" charset="0"/>
                <a:cs typeface="Roboto Condensed" panose="02000000000000000000" pitchFamily="2" charset="0"/>
              </a:rPr>
              <a:t>Une catégorie à laquelle peut appartenir l'article. </a:t>
            </a:r>
          </a:p>
          <a:p>
            <a:r>
              <a:rPr lang="fr-FR" sz="1400" b="1" dirty="0">
                <a:solidFill>
                  <a:srgbClr val="EB7B1D"/>
                </a:solidFill>
                <a:latin typeface="Roboto Condensed" panose="02000000000000000000" pitchFamily="2" charset="0"/>
                <a:ea typeface="Roboto Condensed" panose="02000000000000000000" pitchFamily="2" charset="0"/>
                <a:cs typeface="Roboto Condensed" panose="02000000000000000000" pitchFamily="2" charset="0"/>
              </a:rPr>
              <a:t>etc.</a:t>
            </a:r>
          </a:p>
        </p:txBody>
      </p:sp>
      <p:sp>
        <p:nvSpPr>
          <p:cNvPr id="20" name="ZoneTexte 19"/>
          <p:cNvSpPr txBox="1"/>
          <p:nvPr/>
        </p:nvSpPr>
        <p:spPr>
          <a:xfrm>
            <a:off x="2891644" y="5767897"/>
            <a:ext cx="4032448"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RSS (</a:t>
            </a:r>
            <a:r>
              <a:rPr lang="fr-FR" sz="14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Really</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 Simple Syndication) : </a:t>
            </a:r>
            <a:b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b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construire et utiliser un fil RSS</a:t>
            </a:r>
            <a:endPar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Rectangle 15">
            <a:extLst>
              <a:ext uri="{FF2B5EF4-FFF2-40B4-BE49-F238E27FC236}">
                <a16:creationId xmlns:a16="http://schemas.microsoft.com/office/drawing/2014/main" id="{E96EA9DC-DF35-464F-914F-4ADD8B98FEAC}"/>
              </a:ext>
            </a:extLst>
          </p:cNvPr>
          <p:cNvSpPr/>
          <p:nvPr/>
        </p:nvSpPr>
        <p:spPr>
          <a:xfrm>
            <a:off x="7104112" y="4314068"/>
            <a:ext cx="3220616" cy="307777"/>
          </a:xfrm>
          <a:prstGeom prst="rect">
            <a:avLst/>
          </a:prstGeom>
          <a:solidFill>
            <a:srgbClr val="EB7B1D"/>
          </a:solidFill>
          <a:ln>
            <a:solidFill>
              <a:srgbClr val="EB7B1D"/>
            </a:solidFill>
          </a:ln>
        </p:spPr>
        <p:txBody>
          <a:bodyPr wrap="square">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Balises optionnelles pour un article</a:t>
            </a:r>
            <a:endParaRPr 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4" name="Rectangle 23">
            <a:extLst>
              <a:ext uri="{FF2B5EF4-FFF2-40B4-BE49-F238E27FC236}">
                <a16:creationId xmlns:a16="http://schemas.microsoft.com/office/drawing/2014/main" id="{589DE1F7-F56C-4EDB-8128-9461BFD1A670}"/>
              </a:ext>
            </a:extLst>
          </p:cNvPr>
          <p:cNvSpPr/>
          <p:nvPr/>
        </p:nvSpPr>
        <p:spPr>
          <a:xfrm>
            <a:off x="2423596" y="1772816"/>
            <a:ext cx="4676077" cy="792088"/>
          </a:xfrm>
          <a:prstGeom prst="rect">
            <a:avLst/>
          </a:prstGeom>
          <a:solidFill>
            <a:srgbClr val="EB7B1D">
              <a:alpha val="34000"/>
            </a:srgbClr>
          </a:solidFill>
          <a:ln>
            <a:solidFill>
              <a:srgbClr val="EB7B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4DC11932-E564-48F4-8B56-60E4FC9B41CC}"/>
              </a:ext>
            </a:extLst>
          </p:cNvPr>
          <p:cNvSpPr/>
          <p:nvPr/>
        </p:nvSpPr>
        <p:spPr>
          <a:xfrm>
            <a:off x="2423596" y="2571386"/>
            <a:ext cx="4676077" cy="655462"/>
          </a:xfrm>
          <a:prstGeom prst="rect">
            <a:avLst/>
          </a:prstGeom>
          <a:solidFill>
            <a:srgbClr val="EB7B1D">
              <a:alpha val="34000"/>
            </a:srgbClr>
          </a:solidFill>
          <a:ln>
            <a:solidFill>
              <a:srgbClr val="EB7B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68BB61C0-F649-4D5C-B80E-78A8350C11E4}"/>
              </a:ext>
            </a:extLst>
          </p:cNvPr>
          <p:cNvSpPr/>
          <p:nvPr/>
        </p:nvSpPr>
        <p:spPr>
          <a:xfrm>
            <a:off x="2423596" y="3224355"/>
            <a:ext cx="4676077" cy="852146"/>
          </a:xfrm>
          <a:prstGeom prst="rect">
            <a:avLst/>
          </a:prstGeom>
          <a:solidFill>
            <a:srgbClr val="EB7B1D">
              <a:alpha val="34000"/>
            </a:srgbClr>
          </a:solidFill>
          <a:ln>
            <a:solidFill>
              <a:srgbClr val="EB7B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494547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re 1"/>
          <p:cNvSpPr>
            <a:spLocks noGrp="1"/>
          </p:cNvSpPr>
          <p:nvPr>
            <p:ph type="title"/>
          </p:nvPr>
        </p:nvSpPr>
        <p:spPr/>
        <p:txBody>
          <a:bodyPr/>
          <a:lstStyle/>
          <a:p>
            <a:r>
              <a:rPr lang="fr-FR" altLang="fr-FR" dirty="0"/>
              <a:t>Structure d’un fil Atom</a:t>
            </a:r>
          </a:p>
        </p:txBody>
      </p:sp>
      <p:sp>
        <p:nvSpPr>
          <p:cNvPr id="2" name="Espace réservé de la date 1">
            <a:extLst>
              <a:ext uri="{FF2B5EF4-FFF2-40B4-BE49-F238E27FC236}">
                <a16:creationId xmlns:a16="http://schemas.microsoft.com/office/drawing/2014/main" id="{CE600ACD-F318-41F7-80D7-16CFD855BD8D}"/>
              </a:ext>
            </a:extLst>
          </p:cNvPr>
          <p:cNvSpPr>
            <a:spLocks noGrp="1"/>
          </p:cNvSpPr>
          <p:nvPr>
            <p:ph type="dt" sz="half" idx="10"/>
          </p:nvPr>
        </p:nvSpPr>
        <p:spPr/>
        <p:txBody>
          <a:bodyPr/>
          <a:lstStyle/>
          <a:p>
            <a:fld id="{3BBF8288-AF6B-418B-8AF3-14AAB72C0739}" type="datetime1">
              <a:rPr lang="fr-FR" smtClean="0"/>
              <a:t>06/06/2020</a:t>
            </a:fld>
            <a:endParaRPr lang="fr-FR"/>
          </a:p>
        </p:txBody>
      </p:sp>
      <p:sp>
        <p:nvSpPr>
          <p:cNvPr id="3" name="Espace réservé du pied de page 2">
            <a:extLst>
              <a:ext uri="{FF2B5EF4-FFF2-40B4-BE49-F238E27FC236}">
                <a16:creationId xmlns:a16="http://schemas.microsoft.com/office/drawing/2014/main" id="{DF10E384-87F2-4E9C-91C0-42FECE484070}"/>
              </a:ext>
            </a:extLst>
          </p:cNvPr>
          <p:cNvSpPr>
            <a:spLocks noGrp="1"/>
          </p:cNvSpPr>
          <p:nvPr>
            <p:ph type="ftr" sz="quarter" idx="11"/>
          </p:nvPr>
        </p:nvSpPr>
        <p:spPr/>
        <p:txBody>
          <a:bodyPr/>
          <a:lstStyle/>
          <a:p>
            <a:pPr>
              <a:defRPr/>
            </a:pPr>
            <a:r>
              <a:rPr lang="fr-FR"/>
              <a:t>Utiliser les flux RSS pour sa veille | Pourquoi ? Comment ?</a:t>
            </a:r>
          </a:p>
        </p:txBody>
      </p:sp>
      <p:sp>
        <p:nvSpPr>
          <p:cNvPr id="8" name="Espace réservé du numéro de diapositive 7">
            <a:extLst>
              <a:ext uri="{FF2B5EF4-FFF2-40B4-BE49-F238E27FC236}">
                <a16:creationId xmlns:a16="http://schemas.microsoft.com/office/drawing/2014/main" id="{F0FA34F1-B4FB-4993-9D4F-347D77E4B9B3}"/>
              </a:ext>
            </a:extLst>
          </p:cNvPr>
          <p:cNvSpPr>
            <a:spLocks noGrp="1"/>
          </p:cNvSpPr>
          <p:nvPr>
            <p:ph type="sldNum" sz="quarter" idx="12"/>
          </p:nvPr>
        </p:nvSpPr>
        <p:spPr/>
        <p:txBody>
          <a:bodyPr/>
          <a:lstStyle/>
          <a:p>
            <a:pPr>
              <a:defRPr/>
            </a:pPr>
            <a:fld id="{72D51A10-A049-41C0-A379-DBC6148E6A74}" type="slidenum">
              <a:rPr lang="fr-FR" smtClean="0"/>
              <a:pPr>
                <a:defRPr/>
              </a:pPr>
              <a:t>156</a:t>
            </a:fld>
            <a:endParaRPr lang="fr-FR"/>
          </a:p>
        </p:txBody>
      </p:sp>
      <p:sp>
        <p:nvSpPr>
          <p:cNvPr id="20" name="ZoneTexte 19"/>
          <p:cNvSpPr txBox="1"/>
          <p:nvPr/>
        </p:nvSpPr>
        <p:spPr>
          <a:xfrm>
            <a:off x="2388556" y="5646534"/>
            <a:ext cx="5904656"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Atom Syndication Format</a:t>
            </a:r>
            <a:endPar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 name="Rectangle 4"/>
          <p:cNvSpPr/>
          <p:nvPr/>
        </p:nvSpPr>
        <p:spPr>
          <a:xfrm>
            <a:off x="2383745" y="1242252"/>
            <a:ext cx="3883209" cy="4373505"/>
          </a:xfrm>
          <a:prstGeom prst="rect">
            <a:avLst/>
          </a:prstGeom>
        </p:spPr>
        <p:txBody>
          <a:bodyPr wrap="square">
            <a:spAutoFit/>
          </a:bodyPr>
          <a:lstStyle/>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&lt;?xml version="1.0" encoding="utf-8"?&gt;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&lt;feed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xmlns</a:t>
            </a:r>
            <a:r>
              <a:rPr lang="en-US" sz="1000" dirty="0">
                <a:latin typeface="Courier New" panose="02070309020205020404" pitchFamily="49" charset="0"/>
                <a:ea typeface="Times New Roman" panose="02020603050405020304" pitchFamily="18" charset="0"/>
                <a:cs typeface="Times New Roman" panose="02020603050405020304" pitchFamily="18" charset="0"/>
              </a:rPr>
              <a:t>="http://www.w3.org/2005/Atom"&gt;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&gt;Fil d'exemple&lt;/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subtitle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&gt;Un titre secondaire.&lt;/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subtitle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1000" dirty="0">
                <a:latin typeface="Courier New" panose="02070309020205020404" pitchFamily="49" charset="0"/>
                <a:ea typeface="Times New Roman" panose="02020603050405020304" pitchFamily="18" charset="0"/>
                <a:cs typeface="Times New Roman" panose="02020603050405020304" pitchFamily="18" charset="0"/>
              </a:rPr>
              <a:t> </a:t>
            </a:r>
            <a:r>
              <a:rPr lang="en-US" sz="1000" dirty="0">
                <a:latin typeface="Courier New" panose="02070309020205020404" pitchFamily="49" charset="0"/>
                <a:ea typeface="Times New Roman" panose="02020603050405020304" pitchFamily="18" charset="0"/>
                <a:cs typeface="Times New Roman" panose="02020603050405020304" pitchFamily="18" charset="0"/>
              </a:rPr>
              <a:t>&lt;link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href</a:t>
            </a:r>
            <a:r>
              <a:rPr lang="en-US" sz="1000" dirty="0">
                <a:latin typeface="Courier New" panose="02070309020205020404" pitchFamily="49" charset="0"/>
                <a:ea typeface="Times New Roman" panose="02020603050405020304" pitchFamily="18" charset="0"/>
                <a:cs typeface="Times New Roman" panose="02020603050405020304" pitchFamily="18" charset="0"/>
              </a:rPr>
              <a:t>="http://example.org/"/&gt;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&lt;updated&gt;2010-05-13T18:30:02Z&lt;/updated&gt;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&lt;author&gt;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&lt;name&gt;Paul Martin&lt;/name&gt;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&lt;email&gt;paulmartin@example.com&lt;/email&gt;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&lt;/author&gt;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&lt;id&gt;urn:uuid:60a76c80-d399-11d9-b91C-0003939e0af6&lt;/id&gt;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&lt;entry&gt;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1000" dirty="0">
                <a:latin typeface="Courier New" panose="02070309020205020404" pitchFamily="49" charset="0"/>
                <a:ea typeface="Times New Roman" panose="02020603050405020304" pitchFamily="18" charset="0"/>
                <a:cs typeface="Times New Roman" panose="02020603050405020304" pitchFamily="18" charset="0"/>
              </a:rPr>
              <a:t>   &lt;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&gt;Des robots propulsés par </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Atom</a:t>
            </a:r>
            <a:r>
              <a:rPr lang="fr-FR" sz="1000" dirty="0">
                <a:latin typeface="Courier New" panose="02070309020205020404" pitchFamily="49" charset="0"/>
                <a:ea typeface="Times New Roman" panose="02020603050405020304" pitchFamily="18" charset="0"/>
                <a:cs typeface="Times New Roman" panose="02020603050405020304" pitchFamily="18" charset="0"/>
              </a:rPr>
              <a:t> deviennent fous&lt;/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title</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1000" dirty="0">
                <a:latin typeface="Courier New" panose="02070309020205020404" pitchFamily="49" charset="0"/>
                <a:ea typeface="Times New Roman" panose="02020603050405020304" pitchFamily="18" charset="0"/>
                <a:cs typeface="Times New Roman" panose="02020603050405020304" pitchFamily="18" charset="0"/>
              </a:rPr>
              <a:t>   </a:t>
            </a:r>
            <a:r>
              <a:rPr lang="en-US" sz="1000" dirty="0">
                <a:latin typeface="Courier New" panose="02070309020205020404" pitchFamily="49" charset="0"/>
                <a:ea typeface="Times New Roman" panose="02020603050405020304" pitchFamily="18" charset="0"/>
                <a:cs typeface="Times New Roman" panose="02020603050405020304" pitchFamily="18" charset="0"/>
              </a:rPr>
              <a:t>&lt;link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href</a:t>
            </a:r>
            <a:r>
              <a:rPr lang="en-US" sz="1000" dirty="0">
                <a:latin typeface="Courier New" panose="02070309020205020404" pitchFamily="49" charset="0"/>
                <a:ea typeface="Times New Roman" panose="02020603050405020304" pitchFamily="18" charset="0"/>
                <a:cs typeface="Times New Roman" panose="02020603050405020304" pitchFamily="18" charset="0"/>
              </a:rPr>
              <a:t>="http://example.org/2003/12/13/atom03"/&gt;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&lt;id&gt;urn:uuid:1225c695-cfb8-4ebb-aaaa-80da344efa6a&lt;/id&gt;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&lt;updated&gt;2010-04-01T18:30:02Z&lt;/updated&gt;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&lt;summary&gt;Poisson </a:t>
            </a:r>
            <a:r>
              <a:rPr lang="en-US" sz="1000" dirty="0" err="1">
                <a:latin typeface="Courier New" panose="02070309020205020404" pitchFamily="49" charset="0"/>
                <a:ea typeface="Times New Roman" panose="02020603050405020304" pitchFamily="18" charset="0"/>
                <a:cs typeface="Times New Roman" panose="02020603050405020304" pitchFamily="18" charset="0"/>
              </a:rPr>
              <a:t>d'avril</a:t>
            </a:r>
            <a:r>
              <a:rPr lang="en-US" sz="1000" dirty="0">
                <a:latin typeface="Courier New" panose="02070309020205020404" pitchFamily="49" charset="0"/>
                <a:ea typeface="Times New Roman" panose="02020603050405020304" pitchFamily="18" charset="0"/>
                <a:cs typeface="Times New Roman" panose="02020603050405020304" pitchFamily="18" charset="0"/>
              </a:rPr>
              <a:t> !&lt;/summary&gt;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dirty="0">
                <a:latin typeface="Courier New" panose="02070309020205020404" pitchFamily="49" charset="0"/>
                <a:ea typeface="Times New Roman" panose="02020603050405020304" pitchFamily="18" charset="0"/>
                <a:cs typeface="Times New Roman" panose="02020603050405020304" pitchFamily="18" charset="0"/>
              </a:rPr>
              <a:t> </a:t>
            </a:r>
            <a:r>
              <a:rPr lang="fr-FR" sz="1000" dirty="0">
                <a:latin typeface="Courier New" panose="02070309020205020404" pitchFamily="49" charset="0"/>
                <a:ea typeface="Times New Roman" panose="02020603050405020304" pitchFamily="18" charset="0"/>
                <a:cs typeface="Times New Roman" panose="02020603050405020304" pitchFamily="18" charset="0"/>
              </a:rPr>
              <a:t>&lt;/entry&gt;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1000" dirty="0">
                <a:latin typeface="Courier New" panose="02070309020205020404" pitchFamily="49" charset="0"/>
                <a:ea typeface="Times New Roman" panose="02020603050405020304" pitchFamily="18"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1000" dirty="0">
                <a:latin typeface="Courier New" panose="02070309020205020404" pitchFamily="49" charset="0"/>
                <a:ea typeface="Times New Roman" panose="02020603050405020304" pitchFamily="18" charset="0"/>
                <a:cs typeface="Times New Roman" panose="02020603050405020304" pitchFamily="18" charset="0"/>
              </a:rPr>
              <a:t>&lt;/</a:t>
            </a:r>
            <a:r>
              <a:rPr lang="fr-FR" sz="1000" dirty="0" err="1">
                <a:latin typeface="Courier New" panose="02070309020205020404" pitchFamily="49" charset="0"/>
                <a:ea typeface="Times New Roman" panose="02020603050405020304" pitchFamily="18" charset="0"/>
                <a:cs typeface="Times New Roman" panose="02020603050405020304" pitchFamily="18" charset="0"/>
              </a:rPr>
              <a:t>feed</a:t>
            </a:r>
            <a:r>
              <a:rPr lang="fr-FR" sz="1000" dirty="0">
                <a:latin typeface="Courier New" panose="02070309020205020404" pitchFamily="49" charset="0"/>
                <a:ea typeface="Times New Roman" panose="02020603050405020304" pitchFamily="18" charset="0"/>
                <a:cs typeface="Times New Roman" panose="02020603050405020304" pitchFamily="18" charset="0"/>
              </a:rPr>
              <a:t>&gt;</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3615008615"/>
              </p:ext>
            </p:extLst>
          </p:nvPr>
        </p:nvGraphicFramePr>
        <p:xfrm>
          <a:off x="6193148" y="1309692"/>
          <a:ext cx="4200128" cy="4846320"/>
        </p:xfrm>
        <a:graphic>
          <a:graphicData uri="http://schemas.openxmlformats.org/drawingml/2006/table">
            <a:tbl>
              <a:tblPr firstRow="1" bandRow="1">
                <a:tableStyleId>{6E25E649-3F16-4E02-A733-19D2CDBF48F0}</a:tableStyleId>
              </a:tblPr>
              <a:tblGrid>
                <a:gridCol w="2100064">
                  <a:extLst>
                    <a:ext uri="{9D8B030D-6E8A-4147-A177-3AD203B41FA5}">
                      <a16:colId xmlns:a16="http://schemas.microsoft.com/office/drawing/2014/main" val="20000"/>
                    </a:ext>
                  </a:extLst>
                </a:gridCol>
                <a:gridCol w="2100064">
                  <a:extLst>
                    <a:ext uri="{9D8B030D-6E8A-4147-A177-3AD203B41FA5}">
                      <a16:colId xmlns:a16="http://schemas.microsoft.com/office/drawing/2014/main" val="20001"/>
                    </a:ext>
                  </a:extLst>
                </a:gridCol>
              </a:tblGrid>
              <a:tr h="0">
                <a:tc>
                  <a:txBody>
                    <a:bodyPr/>
                    <a:lstStyle/>
                    <a:p>
                      <a:r>
                        <a:rPr lang="fr-FR" sz="1200" dirty="0"/>
                        <a:t>RSS 2.0 </a:t>
                      </a:r>
                    </a:p>
                  </a:txBody>
                  <a:tcPr anchor="ctr"/>
                </a:tc>
                <a:tc>
                  <a:txBody>
                    <a:bodyPr/>
                    <a:lstStyle/>
                    <a:p>
                      <a:r>
                        <a:rPr lang="fr-FR" sz="1200"/>
                        <a:t>Atom 1.0 </a:t>
                      </a:r>
                    </a:p>
                  </a:txBody>
                  <a:tcPr anchor="ctr"/>
                </a:tc>
                <a:extLst>
                  <a:ext uri="{0D108BD9-81ED-4DB2-BD59-A6C34878D82A}">
                    <a16:rowId xmlns:a16="http://schemas.microsoft.com/office/drawing/2014/main" val="10000"/>
                  </a:ext>
                </a:extLst>
              </a:tr>
              <a:tr h="0">
                <a:tc>
                  <a:txBody>
                    <a:bodyPr/>
                    <a:lstStyle/>
                    <a:p>
                      <a:r>
                        <a:rPr lang="fr-FR" sz="1200"/>
                        <a:t>author </a:t>
                      </a:r>
                    </a:p>
                  </a:txBody>
                  <a:tcPr anchor="ctr"/>
                </a:tc>
                <a:tc>
                  <a:txBody>
                    <a:bodyPr/>
                    <a:lstStyle/>
                    <a:p>
                      <a:r>
                        <a:rPr lang="fr-FR" sz="1200"/>
                        <a:t>author* </a:t>
                      </a:r>
                    </a:p>
                  </a:txBody>
                  <a:tcPr anchor="ctr"/>
                </a:tc>
                <a:extLst>
                  <a:ext uri="{0D108BD9-81ED-4DB2-BD59-A6C34878D82A}">
                    <a16:rowId xmlns:a16="http://schemas.microsoft.com/office/drawing/2014/main" val="10001"/>
                  </a:ext>
                </a:extLst>
              </a:tr>
              <a:tr h="0">
                <a:tc>
                  <a:txBody>
                    <a:bodyPr/>
                    <a:lstStyle/>
                    <a:p>
                      <a:r>
                        <a:rPr lang="fr-FR" sz="1200"/>
                        <a:t>category </a:t>
                      </a:r>
                    </a:p>
                  </a:txBody>
                  <a:tcPr anchor="ctr"/>
                </a:tc>
                <a:tc>
                  <a:txBody>
                    <a:bodyPr/>
                    <a:lstStyle/>
                    <a:p>
                      <a:r>
                        <a:rPr lang="fr-FR" sz="1200"/>
                        <a:t>category </a:t>
                      </a:r>
                    </a:p>
                  </a:txBody>
                  <a:tcPr anchor="ctr"/>
                </a:tc>
                <a:extLst>
                  <a:ext uri="{0D108BD9-81ED-4DB2-BD59-A6C34878D82A}">
                    <a16:rowId xmlns:a16="http://schemas.microsoft.com/office/drawing/2014/main" val="10002"/>
                  </a:ext>
                </a:extLst>
              </a:tr>
              <a:tr h="0">
                <a:tc>
                  <a:txBody>
                    <a:bodyPr/>
                    <a:lstStyle/>
                    <a:p>
                      <a:r>
                        <a:rPr lang="fr-FR" sz="1200"/>
                        <a:t>channel </a:t>
                      </a:r>
                    </a:p>
                  </a:txBody>
                  <a:tcPr anchor="ctr"/>
                </a:tc>
                <a:tc>
                  <a:txBody>
                    <a:bodyPr/>
                    <a:lstStyle/>
                    <a:p>
                      <a:r>
                        <a:rPr lang="fr-FR" sz="1200"/>
                        <a:t>feed </a:t>
                      </a:r>
                    </a:p>
                  </a:txBody>
                  <a:tcPr anchor="ctr"/>
                </a:tc>
                <a:extLst>
                  <a:ext uri="{0D108BD9-81ED-4DB2-BD59-A6C34878D82A}">
                    <a16:rowId xmlns:a16="http://schemas.microsoft.com/office/drawing/2014/main" val="10003"/>
                  </a:ext>
                </a:extLst>
              </a:tr>
              <a:tr h="0">
                <a:tc>
                  <a:txBody>
                    <a:bodyPr/>
                    <a:lstStyle/>
                    <a:p>
                      <a:r>
                        <a:rPr lang="fr-FR" sz="1200"/>
                        <a:t>copyright </a:t>
                      </a:r>
                    </a:p>
                  </a:txBody>
                  <a:tcPr anchor="ctr"/>
                </a:tc>
                <a:tc>
                  <a:txBody>
                    <a:bodyPr/>
                    <a:lstStyle/>
                    <a:p>
                      <a:r>
                        <a:rPr lang="fr-FR" sz="1200"/>
                        <a:t>rights </a:t>
                      </a:r>
                    </a:p>
                  </a:txBody>
                  <a:tcPr anchor="ctr"/>
                </a:tc>
                <a:extLst>
                  <a:ext uri="{0D108BD9-81ED-4DB2-BD59-A6C34878D82A}">
                    <a16:rowId xmlns:a16="http://schemas.microsoft.com/office/drawing/2014/main" val="10004"/>
                  </a:ext>
                </a:extLst>
              </a:tr>
              <a:tr h="0">
                <a:tc>
                  <a:txBody>
                    <a:bodyPr/>
                    <a:lstStyle/>
                    <a:p>
                      <a:r>
                        <a:rPr lang="fr-FR" sz="1200"/>
                        <a:t>description </a:t>
                      </a:r>
                    </a:p>
                  </a:txBody>
                  <a:tcPr anchor="ctr"/>
                </a:tc>
                <a:tc>
                  <a:txBody>
                    <a:bodyPr/>
                    <a:lstStyle/>
                    <a:p>
                      <a:r>
                        <a:rPr lang="fr-FR" sz="1200"/>
                        <a:t>subtitle </a:t>
                      </a:r>
                    </a:p>
                  </a:txBody>
                  <a:tcPr anchor="ctr"/>
                </a:tc>
                <a:extLst>
                  <a:ext uri="{0D108BD9-81ED-4DB2-BD59-A6C34878D82A}">
                    <a16:rowId xmlns:a16="http://schemas.microsoft.com/office/drawing/2014/main" val="10005"/>
                  </a:ext>
                </a:extLst>
              </a:tr>
              <a:tr h="0">
                <a:tc>
                  <a:txBody>
                    <a:bodyPr/>
                    <a:lstStyle/>
                    <a:p>
                      <a:r>
                        <a:rPr lang="fr-FR" sz="1200"/>
                        <a:t>description* </a:t>
                      </a:r>
                    </a:p>
                  </a:txBody>
                  <a:tcPr anchor="ctr"/>
                </a:tc>
                <a:tc>
                  <a:txBody>
                    <a:bodyPr/>
                    <a:lstStyle/>
                    <a:p>
                      <a:r>
                        <a:rPr lang="fr-FR" sz="1200"/>
                        <a:t>summary and/or content </a:t>
                      </a:r>
                    </a:p>
                  </a:txBody>
                  <a:tcPr anchor="ctr"/>
                </a:tc>
                <a:extLst>
                  <a:ext uri="{0D108BD9-81ED-4DB2-BD59-A6C34878D82A}">
                    <a16:rowId xmlns:a16="http://schemas.microsoft.com/office/drawing/2014/main" val="10006"/>
                  </a:ext>
                </a:extLst>
              </a:tr>
              <a:tr h="0">
                <a:tc>
                  <a:txBody>
                    <a:bodyPr/>
                    <a:lstStyle/>
                    <a:p>
                      <a:r>
                        <a:rPr lang="fr-FR" sz="1200"/>
                        <a:t>generator </a:t>
                      </a:r>
                    </a:p>
                  </a:txBody>
                  <a:tcPr anchor="ctr"/>
                </a:tc>
                <a:tc>
                  <a:txBody>
                    <a:bodyPr/>
                    <a:lstStyle/>
                    <a:p>
                      <a:r>
                        <a:rPr lang="fr-FR" sz="1200"/>
                        <a:t>generator </a:t>
                      </a:r>
                    </a:p>
                  </a:txBody>
                  <a:tcPr anchor="ctr"/>
                </a:tc>
                <a:extLst>
                  <a:ext uri="{0D108BD9-81ED-4DB2-BD59-A6C34878D82A}">
                    <a16:rowId xmlns:a16="http://schemas.microsoft.com/office/drawing/2014/main" val="10007"/>
                  </a:ext>
                </a:extLst>
              </a:tr>
              <a:tr h="0">
                <a:tc>
                  <a:txBody>
                    <a:bodyPr/>
                    <a:lstStyle/>
                    <a:p>
                      <a:r>
                        <a:rPr lang="fr-FR" sz="1200"/>
                        <a:t>guid </a:t>
                      </a:r>
                    </a:p>
                  </a:txBody>
                  <a:tcPr anchor="ctr"/>
                </a:tc>
                <a:tc>
                  <a:txBody>
                    <a:bodyPr/>
                    <a:lstStyle/>
                    <a:p>
                      <a:r>
                        <a:rPr lang="fr-FR" sz="1200"/>
                        <a:t>id* </a:t>
                      </a:r>
                    </a:p>
                  </a:txBody>
                  <a:tcPr anchor="ctr"/>
                </a:tc>
                <a:extLst>
                  <a:ext uri="{0D108BD9-81ED-4DB2-BD59-A6C34878D82A}">
                    <a16:rowId xmlns:a16="http://schemas.microsoft.com/office/drawing/2014/main" val="10008"/>
                  </a:ext>
                </a:extLst>
              </a:tr>
              <a:tr h="0">
                <a:tc>
                  <a:txBody>
                    <a:bodyPr/>
                    <a:lstStyle/>
                    <a:p>
                      <a:r>
                        <a:rPr lang="fr-FR" sz="1200"/>
                        <a:t>image </a:t>
                      </a:r>
                    </a:p>
                  </a:txBody>
                  <a:tcPr anchor="ctr"/>
                </a:tc>
                <a:tc>
                  <a:txBody>
                    <a:bodyPr/>
                    <a:lstStyle/>
                    <a:p>
                      <a:r>
                        <a:rPr lang="fr-FR" sz="1200"/>
                        <a:t>logo </a:t>
                      </a:r>
                    </a:p>
                  </a:txBody>
                  <a:tcPr anchor="ctr"/>
                </a:tc>
                <a:extLst>
                  <a:ext uri="{0D108BD9-81ED-4DB2-BD59-A6C34878D82A}">
                    <a16:rowId xmlns:a16="http://schemas.microsoft.com/office/drawing/2014/main" val="10009"/>
                  </a:ext>
                </a:extLst>
              </a:tr>
              <a:tr h="0">
                <a:tc>
                  <a:txBody>
                    <a:bodyPr/>
                    <a:lstStyle/>
                    <a:p>
                      <a:r>
                        <a:rPr lang="fr-FR" sz="1200"/>
                        <a:t>item </a:t>
                      </a:r>
                    </a:p>
                  </a:txBody>
                  <a:tcPr anchor="ctr"/>
                </a:tc>
                <a:tc>
                  <a:txBody>
                    <a:bodyPr/>
                    <a:lstStyle/>
                    <a:p>
                      <a:r>
                        <a:rPr lang="fr-FR" sz="1200"/>
                        <a:t>entry </a:t>
                      </a:r>
                    </a:p>
                  </a:txBody>
                  <a:tcPr anchor="ctr"/>
                </a:tc>
                <a:extLst>
                  <a:ext uri="{0D108BD9-81ED-4DB2-BD59-A6C34878D82A}">
                    <a16:rowId xmlns:a16="http://schemas.microsoft.com/office/drawing/2014/main" val="10010"/>
                  </a:ext>
                </a:extLst>
              </a:tr>
              <a:tr h="0">
                <a:tc>
                  <a:txBody>
                    <a:bodyPr/>
                    <a:lstStyle/>
                    <a:p>
                      <a:r>
                        <a:rPr lang="fr-FR" sz="1200"/>
                        <a:t>lastBuildDate (in channel) </a:t>
                      </a:r>
                    </a:p>
                  </a:txBody>
                  <a:tcPr anchor="ctr"/>
                </a:tc>
                <a:tc>
                  <a:txBody>
                    <a:bodyPr/>
                    <a:lstStyle/>
                    <a:p>
                      <a:r>
                        <a:rPr lang="fr-FR" sz="1200"/>
                        <a:t>updated* </a:t>
                      </a:r>
                    </a:p>
                  </a:txBody>
                  <a:tcPr anchor="ctr"/>
                </a:tc>
                <a:extLst>
                  <a:ext uri="{0D108BD9-81ED-4DB2-BD59-A6C34878D82A}">
                    <a16:rowId xmlns:a16="http://schemas.microsoft.com/office/drawing/2014/main" val="10011"/>
                  </a:ext>
                </a:extLst>
              </a:tr>
              <a:tr h="0">
                <a:tc>
                  <a:txBody>
                    <a:bodyPr/>
                    <a:lstStyle/>
                    <a:p>
                      <a:r>
                        <a:rPr lang="fr-FR" sz="1200"/>
                        <a:t>link* </a:t>
                      </a:r>
                    </a:p>
                  </a:txBody>
                  <a:tcPr anchor="ctr"/>
                </a:tc>
                <a:tc>
                  <a:txBody>
                    <a:bodyPr/>
                    <a:lstStyle/>
                    <a:p>
                      <a:r>
                        <a:rPr lang="fr-FR" sz="1200"/>
                        <a:t>link* </a:t>
                      </a:r>
                    </a:p>
                  </a:txBody>
                  <a:tcPr anchor="ctr"/>
                </a:tc>
                <a:extLst>
                  <a:ext uri="{0D108BD9-81ED-4DB2-BD59-A6C34878D82A}">
                    <a16:rowId xmlns:a16="http://schemas.microsoft.com/office/drawing/2014/main" val="10012"/>
                  </a:ext>
                </a:extLst>
              </a:tr>
              <a:tr h="0">
                <a:tc>
                  <a:txBody>
                    <a:bodyPr/>
                    <a:lstStyle/>
                    <a:p>
                      <a:r>
                        <a:rPr lang="fr-FR" sz="1200"/>
                        <a:t>managingEditor </a:t>
                      </a:r>
                    </a:p>
                  </a:txBody>
                  <a:tcPr anchor="ctr"/>
                </a:tc>
                <a:tc>
                  <a:txBody>
                    <a:bodyPr/>
                    <a:lstStyle/>
                    <a:p>
                      <a:r>
                        <a:rPr lang="fr-FR" sz="1200"/>
                        <a:t>author or contributor </a:t>
                      </a:r>
                    </a:p>
                  </a:txBody>
                  <a:tcPr anchor="ctr"/>
                </a:tc>
                <a:extLst>
                  <a:ext uri="{0D108BD9-81ED-4DB2-BD59-A6C34878D82A}">
                    <a16:rowId xmlns:a16="http://schemas.microsoft.com/office/drawing/2014/main" val="10013"/>
                  </a:ext>
                </a:extLst>
              </a:tr>
              <a:tr h="0">
                <a:tc>
                  <a:txBody>
                    <a:bodyPr/>
                    <a:lstStyle/>
                    <a:p>
                      <a:r>
                        <a:rPr lang="fr-FR" sz="1200"/>
                        <a:t>pubDate </a:t>
                      </a:r>
                    </a:p>
                  </a:txBody>
                  <a:tcPr anchor="ctr"/>
                </a:tc>
                <a:tc>
                  <a:txBody>
                    <a:bodyPr/>
                    <a:lstStyle/>
                    <a:p>
                      <a:r>
                        <a:rPr lang="fr-FR" sz="1200"/>
                        <a:t>published (subelement of entry) </a:t>
                      </a:r>
                    </a:p>
                  </a:txBody>
                  <a:tcPr anchor="ctr"/>
                </a:tc>
                <a:extLst>
                  <a:ext uri="{0D108BD9-81ED-4DB2-BD59-A6C34878D82A}">
                    <a16:rowId xmlns:a16="http://schemas.microsoft.com/office/drawing/2014/main" val="10014"/>
                  </a:ext>
                </a:extLst>
              </a:tr>
              <a:tr h="0">
                <a:tc>
                  <a:txBody>
                    <a:bodyPr/>
                    <a:lstStyle/>
                    <a:p>
                      <a:r>
                        <a:rPr lang="fr-FR" sz="1200"/>
                        <a:t>title* </a:t>
                      </a:r>
                    </a:p>
                  </a:txBody>
                  <a:tcPr anchor="ctr"/>
                </a:tc>
                <a:tc>
                  <a:txBody>
                    <a:bodyPr/>
                    <a:lstStyle/>
                    <a:p>
                      <a:r>
                        <a:rPr lang="fr-FR" sz="1200"/>
                        <a:t>title* </a:t>
                      </a:r>
                    </a:p>
                  </a:txBody>
                  <a:tcPr anchor="ctr"/>
                </a:tc>
                <a:extLst>
                  <a:ext uri="{0D108BD9-81ED-4DB2-BD59-A6C34878D82A}">
                    <a16:rowId xmlns:a16="http://schemas.microsoft.com/office/drawing/2014/main" val="10015"/>
                  </a:ext>
                </a:extLst>
              </a:tr>
              <a:tr h="0">
                <a:tc>
                  <a:txBody>
                    <a:bodyPr/>
                    <a:lstStyle/>
                    <a:p>
                      <a:r>
                        <a:rPr lang="fr-FR" sz="1200" dirty="0" err="1">
                          <a:hlinkClick r:id="rId4" tooltip="Time to Live"/>
                        </a:rPr>
                        <a:t>ttl</a:t>
                      </a:r>
                      <a:r>
                        <a:rPr lang="fr-FR" sz="1200" dirty="0"/>
                        <a:t> </a:t>
                      </a:r>
                    </a:p>
                  </a:txBody>
                  <a:tcPr anchor="ctr"/>
                </a:tc>
                <a:tc>
                  <a:txBody>
                    <a:bodyPr/>
                    <a:lstStyle/>
                    <a:p>
                      <a:r>
                        <a:rPr lang="fr-FR" sz="1200" dirty="0"/>
                        <a:t>-</a:t>
                      </a:r>
                    </a:p>
                  </a:txBody>
                  <a:tcPr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18751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p:txBody>
          <a:bodyPr/>
          <a:lstStyle/>
          <a:p>
            <a:r>
              <a:rPr lang="fr-FR" dirty="0"/>
              <a:t>Cadre juridique de la veille (5/5)</a:t>
            </a:r>
          </a:p>
        </p:txBody>
      </p:sp>
      <p:sp>
        <p:nvSpPr>
          <p:cNvPr id="13" name="Espace réservé du contenu 12">
            <a:extLst>
              <a:ext uri="{FF2B5EF4-FFF2-40B4-BE49-F238E27FC236}">
                <a16:creationId xmlns:a16="http://schemas.microsoft.com/office/drawing/2014/main" id="{F03051EE-D5C8-44DF-A11B-5C99A76CAB02}"/>
              </a:ext>
            </a:extLst>
          </p:cNvPr>
          <p:cNvSpPr>
            <a:spLocks noGrp="1"/>
          </p:cNvSpPr>
          <p:nvPr>
            <p:ph idx="1"/>
          </p:nvPr>
        </p:nvSpPr>
        <p:spPr>
          <a:xfrm>
            <a:off x="1476956" y="692696"/>
            <a:ext cx="9947636" cy="4087039"/>
          </a:xfrm>
        </p:spPr>
        <p:txBody>
          <a:bodyPr>
            <a:normAutofit/>
          </a:bodyPr>
          <a:lstStyle/>
          <a:p>
            <a:r>
              <a:rPr lang="fr-FR" dirty="0"/>
              <a:t>Mardi 23 juillet 2019 : Vote  à l’Assemblée nationale d’un nouvelle loi visant à l’introduction dans notre législation d’un droit voisin au profit des éditeurs et agences de presse  afin de leur permettre de négocier une meilleure répartition des revenus avec les grandes plateformes comme Google ou Facebook</a:t>
            </a:r>
          </a:p>
          <a:p>
            <a:pPr lvl="1"/>
            <a:r>
              <a:rPr lang="fr-FR" dirty="0"/>
              <a:t>Transcription en en droit national  de la directive européenne adoptée en mars 2019</a:t>
            </a:r>
          </a:p>
          <a:p>
            <a:pPr lvl="1"/>
            <a:r>
              <a:rPr lang="fr-FR" dirty="0"/>
              <a:t>Objectif : permettre une rémunération lors de la réutilisation en ligne, même partielle, de leurs articles.</a:t>
            </a:r>
          </a:p>
          <a:p>
            <a:pPr lvl="1"/>
            <a:r>
              <a:rPr lang="fr-FR" dirty="0"/>
              <a:t>Comment : en obligeant les plateformes en ligne (réseau social, service de vidéo en ligne, etc.) à nouer des accords avec les ayants droit pour couvrir les cas où les utilisateurs postent des contenus protégés par le droit d’auteur sans accord ni autorisation. </a:t>
            </a:r>
          </a:p>
          <a:p>
            <a:pPr lvl="1"/>
            <a:r>
              <a:rPr lang="fr-FR" dirty="0"/>
              <a:t>En sont exemptés : les liens hypertextes,  les courts extraits ou mots isolés</a:t>
            </a:r>
          </a:p>
          <a:p>
            <a:pPr lvl="1"/>
            <a:endParaRPr lang="fr-FR" dirty="0"/>
          </a:p>
          <a:p>
            <a:endParaRPr lang="fr-FR" dirty="0"/>
          </a:p>
          <a:p>
            <a:endParaRPr lang="fr-FR" dirty="0"/>
          </a:p>
        </p:txBody>
      </p:sp>
      <p:sp>
        <p:nvSpPr>
          <p:cNvPr id="3" name="Espace réservé de la date 2">
            <a:extLst>
              <a:ext uri="{FF2B5EF4-FFF2-40B4-BE49-F238E27FC236}">
                <a16:creationId xmlns:a16="http://schemas.microsoft.com/office/drawing/2014/main" id="{A4E245D9-9AF0-4294-9368-06FE759550A3}"/>
              </a:ext>
            </a:extLst>
          </p:cNvPr>
          <p:cNvSpPr>
            <a:spLocks noGrp="1"/>
          </p:cNvSpPr>
          <p:nvPr>
            <p:ph type="dt" sz="half" idx="10"/>
          </p:nvPr>
        </p:nvSpPr>
        <p:spPr/>
        <p:txBody>
          <a:bodyPr/>
          <a:lstStyle/>
          <a:p>
            <a:fld id="{A98971F0-EF7F-41CF-BE95-DBB44CFCA779}" type="datetime1">
              <a:rPr lang="fr-FR" smtClean="0"/>
              <a:pPr/>
              <a:t>06/06/2020</a:t>
            </a:fld>
            <a:endParaRPr lang="fr-FR"/>
          </a:p>
        </p:txBody>
      </p:sp>
      <p:sp>
        <p:nvSpPr>
          <p:cNvPr id="6" name="Espace réservé du pied de page 5">
            <a:extLst>
              <a:ext uri="{FF2B5EF4-FFF2-40B4-BE49-F238E27FC236}">
                <a16:creationId xmlns:a16="http://schemas.microsoft.com/office/drawing/2014/main" id="{9CE504B0-CD17-4100-843F-639EF74CACC4}"/>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74AE62F6-D833-47BB-A652-19ADAD0B8D62}"/>
              </a:ext>
            </a:extLst>
          </p:cNvPr>
          <p:cNvSpPr>
            <a:spLocks noGrp="1"/>
          </p:cNvSpPr>
          <p:nvPr>
            <p:ph type="sldNum" sz="quarter" idx="12"/>
          </p:nvPr>
        </p:nvSpPr>
        <p:spPr/>
        <p:txBody>
          <a:bodyPr/>
          <a:lstStyle/>
          <a:p>
            <a:fld id="{47290604-2400-4F2E-BFF6-A27E21378C03}" type="slidenum">
              <a:rPr lang="fr-FR" smtClean="0"/>
              <a:pPr/>
              <a:t>16</a:t>
            </a:fld>
            <a:endParaRPr lang="fr-FR"/>
          </a:p>
        </p:txBody>
      </p:sp>
      <p:sp>
        <p:nvSpPr>
          <p:cNvPr id="8" name="ZoneTexte 7"/>
          <p:cNvSpPr txBox="1"/>
          <p:nvPr/>
        </p:nvSpPr>
        <p:spPr>
          <a:xfrm>
            <a:off x="1991544" y="4780309"/>
            <a:ext cx="9433048" cy="1169551"/>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Sources : </a:t>
            </a:r>
          </a:p>
          <a:p>
            <a:pPr>
              <a:defRPr/>
            </a:pP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La loi sur un droit voisin pour la presse a été adoptée par les députés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(Chloé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Woitier</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dans Le Figaro, 12/09/2018)</a:t>
            </a:r>
          </a:p>
          <a:p>
            <a:pPr>
              <a:defRPr/>
            </a:pP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La future loi sur les droits voisins des éditeurs et agence de presse en dernière ligne droite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(Marc Rees dans Nextinpact.com, 15/07/2019)</a:t>
            </a:r>
          </a:p>
          <a:p>
            <a:pPr>
              <a:defRPr/>
            </a:pP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Droit d’auteur : une réforme controversée de la directive européenne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(Vie-publique.fr, 12/09/2018)</a:t>
            </a:r>
          </a:p>
        </p:txBody>
      </p:sp>
    </p:spTree>
    <p:extLst>
      <p:ext uri="{BB962C8B-B14F-4D97-AF65-F5344CB8AC3E}">
        <p14:creationId xmlns:p14="http://schemas.microsoft.com/office/powerpoint/2010/main" val="1056960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33DB3-285A-437A-B2DC-99D3664CB568}"/>
              </a:ext>
            </a:extLst>
          </p:cNvPr>
          <p:cNvSpPr>
            <a:spLocks noGrp="1"/>
          </p:cNvSpPr>
          <p:nvPr>
            <p:ph type="title"/>
          </p:nvPr>
        </p:nvSpPr>
        <p:spPr/>
        <p:txBody>
          <a:bodyPr>
            <a:normAutofit/>
          </a:bodyPr>
          <a:lstStyle/>
          <a:p>
            <a:r>
              <a:rPr lang="fr-FR" dirty="0"/>
              <a:t>Aller plus loin sur le cadre juridique de la veille</a:t>
            </a:r>
          </a:p>
        </p:txBody>
      </p:sp>
      <p:sp>
        <p:nvSpPr>
          <p:cNvPr id="3" name="Espace réservé du contenu 2">
            <a:extLst>
              <a:ext uri="{FF2B5EF4-FFF2-40B4-BE49-F238E27FC236}">
                <a16:creationId xmlns:a16="http://schemas.microsoft.com/office/drawing/2014/main" id="{7C2AF50B-746D-47D5-8AA9-20591AE27230}"/>
              </a:ext>
            </a:extLst>
          </p:cNvPr>
          <p:cNvSpPr>
            <a:spLocks noGrp="1"/>
          </p:cNvSpPr>
          <p:nvPr>
            <p:ph idx="1"/>
          </p:nvPr>
        </p:nvSpPr>
        <p:spPr>
          <a:xfrm>
            <a:off x="1371600" y="1412776"/>
            <a:ext cx="9601200" cy="3941440"/>
          </a:xfrm>
        </p:spPr>
        <p:txBody>
          <a:bodyPr>
            <a:normAutofit/>
          </a:bodyPr>
          <a:lstStyle/>
          <a:p>
            <a:pPr>
              <a:spcBef>
                <a:spcPts val="0"/>
              </a:spcBef>
              <a:buClr>
                <a:schemeClr val="tx1"/>
              </a:buClr>
              <a:defRPr/>
            </a:pPr>
            <a:r>
              <a:rPr lang="fr-FR" dirty="0">
                <a:solidFill>
                  <a:srgbClr val="EB8F22"/>
                </a:solidFill>
                <a:hlinkClick r:id="rId2">
                  <a:extLst>
                    <a:ext uri="{A12FA001-AC4F-418D-AE19-62706E023703}">
                      <ahyp:hlinkClr xmlns:ahyp="http://schemas.microsoft.com/office/drawing/2018/hyperlinkcolor" val="tx"/>
                    </a:ext>
                  </a:extLst>
                </a:hlinkClick>
              </a:rPr>
              <a:t>La veille : une activité légale ?</a:t>
            </a:r>
            <a:r>
              <a:rPr lang="fr-FR" i="1" dirty="0">
                <a:solidFill>
                  <a:srgbClr val="EB8F22"/>
                </a:solidFill>
              </a:rPr>
              <a:t> </a:t>
            </a:r>
            <a:r>
              <a:rPr lang="fr-FR" dirty="0"/>
              <a:t>(Frédéric Martinet dans Actulligence.com , 25/11/2014)</a:t>
            </a:r>
          </a:p>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Les éditeurs de logiciel de veille dans la ligne de mire des sites de presse </a:t>
            </a:r>
            <a:r>
              <a:rPr lang="fr-FR" dirty="0"/>
              <a:t>(Frédéric Martinet dans Actulligence.com , 08/07/2014)</a:t>
            </a:r>
          </a:p>
          <a:p>
            <a:pPr>
              <a:buClr>
                <a:schemeClr val="tx1"/>
              </a:buClr>
            </a:pPr>
            <a:r>
              <a:rPr lang="fr-FR" dirty="0">
                <a:solidFill>
                  <a:srgbClr val="EB8F22"/>
                </a:solidFill>
                <a:hlinkClick r:id="rId4">
                  <a:extLst>
                    <a:ext uri="{A12FA001-AC4F-418D-AE19-62706E023703}">
                      <ahyp:hlinkClr xmlns:ahyp="http://schemas.microsoft.com/office/drawing/2018/hyperlinkcolor" val="tx"/>
                    </a:ext>
                  </a:extLst>
                </a:hlinkClick>
              </a:rPr>
              <a:t>La loi sur un droit voisin pour la presse a été adoptée par les députés </a:t>
            </a:r>
            <a:r>
              <a:rPr lang="fr-FR" dirty="0"/>
              <a:t>(Chloé </a:t>
            </a:r>
            <a:r>
              <a:rPr lang="fr-FR" dirty="0" err="1"/>
              <a:t>Woitier</a:t>
            </a:r>
            <a:r>
              <a:rPr lang="fr-FR" dirty="0"/>
              <a:t> dans Le Figaro, 12/09/2018)</a:t>
            </a:r>
          </a:p>
          <a:p>
            <a:pPr>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La future loi sur les droits voisins des éditeurs et agence de presse en dernière ligne droite </a:t>
            </a:r>
            <a:r>
              <a:rPr lang="fr-FR" dirty="0"/>
              <a:t>(Marc Rees dans Nextinpact.com, 15/07/2019)</a:t>
            </a:r>
          </a:p>
          <a:p>
            <a:pPr>
              <a:buClr>
                <a:schemeClr val="tx1"/>
              </a:buClr>
            </a:pPr>
            <a:r>
              <a:rPr lang="fr-FR" dirty="0">
                <a:solidFill>
                  <a:srgbClr val="EB8F22"/>
                </a:solidFill>
                <a:hlinkClick r:id="rId6">
                  <a:extLst>
                    <a:ext uri="{A12FA001-AC4F-418D-AE19-62706E023703}">
                      <ahyp:hlinkClr xmlns:ahyp="http://schemas.microsoft.com/office/drawing/2018/hyperlinkcolor" val="tx"/>
                    </a:ext>
                  </a:extLst>
                </a:hlinkClick>
              </a:rPr>
              <a:t>Droit d’auteur : une réforme controversée de la directive européenne </a:t>
            </a:r>
            <a:r>
              <a:rPr lang="fr-FR" dirty="0"/>
              <a:t>(Vie-publique.fr, 12/09/2018)</a:t>
            </a:r>
          </a:p>
          <a:p>
            <a:pPr>
              <a:buClr>
                <a:schemeClr val="tx1"/>
              </a:buClr>
            </a:pPr>
            <a:r>
              <a:rPr lang="en-US" dirty="0">
                <a:solidFill>
                  <a:srgbClr val="EB8F22"/>
                </a:solidFill>
                <a:hlinkClick r:id="rId7">
                  <a:extLst>
                    <a:ext uri="{A12FA001-AC4F-418D-AE19-62706E023703}">
                      <ahyp:hlinkClr xmlns:ahyp="http://schemas.microsoft.com/office/drawing/2018/hyperlinkcolor" val="tx"/>
                    </a:ext>
                  </a:extLst>
                </a:hlinkClick>
              </a:rPr>
              <a:t>Google </a:t>
            </a:r>
            <a:r>
              <a:rPr lang="en-US" dirty="0" err="1">
                <a:solidFill>
                  <a:srgbClr val="EB8F22"/>
                </a:solidFill>
                <a:hlinkClick r:id="rId7">
                  <a:extLst>
                    <a:ext uri="{A12FA001-AC4F-418D-AE19-62706E023703}">
                      <ahyp:hlinkClr xmlns:ahyp="http://schemas.microsoft.com/office/drawing/2018/hyperlinkcolor" val="tx"/>
                    </a:ext>
                  </a:extLst>
                </a:hlinkClick>
              </a:rPr>
              <a:t>dorking</a:t>
            </a:r>
            <a:r>
              <a:rPr lang="en-US" dirty="0">
                <a:solidFill>
                  <a:srgbClr val="EB8F22"/>
                </a:solidFill>
                <a:hlinkClick r:id="rId7">
                  <a:extLst>
                    <a:ext uri="{A12FA001-AC4F-418D-AE19-62706E023703}">
                      <ahyp:hlinkClr xmlns:ahyp="http://schemas.microsoft.com/office/drawing/2018/hyperlinkcolor" val="tx"/>
                    </a:ext>
                  </a:extLst>
                </a:hlinkClick>
              </a:rPr>
              <a:t> / hacking </a:t>
            </a:r>
            <a:r>
              <a:rPr lang="en-US" dirty="0" err="1">
                <a:solidFill>
                  <a:srgbClr val="EB8F22"/>
                </a:solidFill>
                <a:hlinkClick r:id="rId7">
                  <a:extLst>
                    <a:ext uri="{A12FA001-AC4F-418D-AE19-62706E023703}">
                      <ahyp:hlinkClr xmlns:ahyp="http://schemas.microsoft.com/office/drawing/2018/hyperlinkcolor" val="tx"/>
                    </a:ext>
                  </a:extLst>
                </a:hlinkClick>
              </a:rPr>
              <a:t>c’est</a:t>
            </a:r>
            <a:r>
              <a:rPr lang="en-US" dirty="0">
                <a:solidFill>
                  <a:srgbClr val="EB8F22"/>
                </a:solidFill>
                <a:hlinkClick r:id="rId7">
                  <a:extLst>
                    <a:ext uri="{A12FA001-AC4F-418D-AE19-62706E023703}">
                      <ahyp:hlinkClr xmlns:ahyp="http://schemas.microsoft.com/office/drawing/2018/hyperlinkcolor" val="tx"/>
                    </a:ext>
                  </a:extLst>
                </a:hlinkClick>
              </a:rPr>
              <a:t> quoi ? </a:t>
            </a:r>
            <a:r>
              <a:rPr lang="en-US" dirty="0"/>
              <a:t>(Michael dans eewee.fr, 05/04/2019)</a:t>
            </a:r>
          </a:p>
          <a:p>
            <a:pPr>
              <a:buClr>
                <a:schemeClr val="tx1"/>
              </a:buClr>
            </a:pPr>
            <a:r>
              <a:rPr lang="fr-FR" dirty="0">
                <a:solidFill>
                  <a:srgbClr val="EB8F22"/>
                </a:solidFill>
                <a:hlinkClick r:id="rId8">
                  <a:extLst>
                    <a:ext uri="{A12FA001-AC4F-418D-AE19-62706E023703}">
                      <ahyp:hlinkClr xmlns:ahyp="http://schemas.microsoft.com/office/drawing/2018/hyperlinkcolor" val="tx"/>
                    </a:ext>
                  </a:extLst>
                </a:hlinkClick>
              </a:rPr>
              <a:t>Google hacking </a:t>
            </a:r>
            <a:r>
              <a:rPr lang="fr-FR" dirty="0"/>
              <a:t>(</a:t>
            </a:r>
            <a:r>
              <a:rPr lang="fr-FR" dirty="0" err="1"/>
              <a:t>Wikipedia</a:t>
            </a:r>
            <a:r>
              <a:rPr lang="fr-FR" dirty="0"/>
              <a:t>, 02/04/2018)</a:t>
            </a:r>
          </a:p>
          <a:p>
            <a:pPr>
              <a:buClr>
                <a:schemeClr val="tx1"/>
              </a:buClr>
            </a:pPr>
            <a:endParaRPr lang="en-US" dirty="0"/>
          </a:p>
          <a:p>
            <a:pPr>
              <a:buClr>
                <a:schemeClr val="tx1"/>
              </a:buClr>
            </a:pPr>
            <a:endParaRPr lang="fr-FR" dirty="0"/>
          </a:p>
          <a:p>
            <a:pPr>
              <a:buClr>
                <a:schemeClr val="tx1"/>
              </a:buClr>
            </a:pPr>
            <a:endParaRPr lang="fr-FR" dirty="0"/>
          </a:p>
        </p:txBody>
      </p:sp>
      <p:sp>
        <p:nvSpPr>
          <p:cNvPr id="4" name="Espace réservé de la date 3">
            <a:extLst>
              <a:ext uri="{FF2B5EF4-FFF2-40B4-BE49-F238E27FC236}">
                <a16:creationId xmlns:a16="http://schemas.microsoft.com/office/drawing/2014/main" id="{D5634B0D-BA78-4342-99BD-6026E3185A7E}"/>
              </a:ext>
            </a:extLst>
          </p:cNvPr>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Espace réservé du pied de page 4">
            <a:extLst>
              <a:ext uri="{FF2B5EF4-FFF2-40B4-BE49-F238E27FC236}">
                <a16:creationId xmlns:a16="http://schemas.microsoft.com/office/drawing/2014/main" id="{E2FFC64C-F66D-4C80-9862-0F4BAAA745D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B0C38C51-435D-4848-B7CE-F2E0D1A589D5}"/>
              </a:ext>
            </a:extLst>
          </p:cNvPr>
          <p:cNvSpPr>
            <a:spLocks noGrp="1"/>
          </p:cNvSpPr>
          <p:nvPr>
            <p:ph type="sldNum" sz="quarter" idx="12"/>
          </p:nvPr>
        </p:nvSpPr>
        <p:spPr/>
        <p:txBody>
          <a:bodyPr/>
          <a:lstStyle/>
          <a:p>
            <a:pPr>
              <a:defRPr/>
            </a:pPr>
            <a:fld id="{47290604-2400-4F2E-BFF6-A27E21378C03}" type="slidenum">
              <a:rPr lang="fr-FR" smtClean="0"/>
              <a:pPr>
                <a:defRPr/>
              </a:pPr>
              <a:t>17</a:t>
            </a:fld>
            <a:endParaRPr lang="fr-FR"/>
          </a:p>
        </p:txBody>
      </p:sp>
    </p:spTree>
    <p:extLst>
      <p:ext uri="{BB962C8B-B14F-4D97-AF65-F5344CB8AC3E}">
        <p14:creationId xmlns:p14="http://schemas.microsoft.com/office/powerpoint/2010/main" val="1345662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Typologie de la veille</a:t>
            </a:r>
          </a:p>
        </p:txBody>
      </p:sp>
      <p:sp>
        <p:nvSpPr>
          <p:cNvPr id="3" name="Espace réservé du contenu 2"/>
          <p:cNvSpPr>
            <a:spLocks noGrp="1"/>
          </p:cNvSpPr>
          <p:nvPr>
            <p:ph idx="1"/>
          </p:nvPr>
        </p:nvSpPr>
        <p:spPr>
          <a:xfrm>
            <a:off x="1371600" y="836712"/>
            <a:ext cx="9601200" cy="4517504"/>
          </a:xfrm>
        </p:spPr>
        <p:txBody>
          <a:bodyPr/>
          <a:lstStyle/>
          <a:p>
            <a:r>
              <a:rPr lang="fr-FR" dirty="0"/>
              <a:t>Veille technologique/scientifique ;</a:t>
            </a:r>
          </a:p>
          <a:p>
            <a:r>
              <a:rPr lang="fr-FR" dirty="0"/>
              <a:t>Veille concurrentielle ;</a:t>
            </a:r>
          </a:p>
          <a:p>
            <a:r>
              <a:rPr lang="fr-FR" dirty="0"/>
              <a:t>Veille commerciale ;</a:t>
            </a:r>
          </a:p>
          <a:p>
            <a:r>
              <a:rPr lang="fr-FR" dirty="0"/>
              <a:t>Veille d’image ;</a:t>
            </a:r>
          </a:p>
          <a:p>
            <a:r>
              <a:rPr lang="fr-FR" dirty="0"/>
              <a:t>Veille d’opinion ;</a:t>
            </a:r>
          </a:p>
          <a:p>
            <a:r>
              <a:rPr lang="fr-FR" dirty="0"/>
              <a:t>Veille sociétale ;</a:t>
            </a:r>
          </a:p>
          <a:p>
            <a:r>
              <a:rPr lang="fr-FR" dirty="0"/>
              <a:t>Veille juridique ; </a:t>
            </a:r>
          </a:p>
          <a:p>
            <a:r>
              <a:rPr lang="fr-FR" dirty="0"/>
              <a:t>Veille environnementale ;</a:t>
            </a:r>
          </a:p>
          <a:p>
            <a:r>
              <a:rPr lang="fr-FR" dirty="0"/>
              <a:t>…</a:t>
            </a:r>
          </a:p>
        </p:txBody>
      </p:sp>
      <p:sp>
        <p:nvSpPr>
          <p:cNvPr id="4" name="Espace réservé de la date 3">
            <a:extLst>
              <a:ext uri="{FF2B5EF4-FFF2-40B4-BE49-F238E27FC236}">
                <a16:creationId xmlns:a16="http://schemas.microsoft.com/office/drawing/2014/main" id="{89B79F8B-01B9-4AA6-98E8-2DC0C5DA395F}"/>
              </a:ext>
            </a:extLst>
          </p:cNvPr>
          <p:cNvSpPr>
            <a:spLocks noGrp="1"/>
          </p:cNvSpPr>
          <p:nvPr>
            <p:ph type="dt" sz="half" idx="10"/>
          </p:nvPr>
        </p:nvSpPr>
        <p:spPr/>
        <p:txBody>
          <a:bodyPr/>
          <a:lstStyle/>
          <a:p>
            <a:fld id="{BA8EA71A-BA6A-4E53-8FBB-80EA21D79245}" type="datetime1">
              <a:rPr lang="fr-FR" smtClean="0"/>
              <a:t>06/06/2020</a:t>
            </a:fld>
            <a:endParaRPr lang="fr-FR"/>
          </a:p>
        </p:txBody>
      </p:sp>
      <p:sp>
        <p:nvSpPr>
          <p:cNvPr id="5" name="Espace réservé du pied de page 4">
            <a:extLst>
              <a:ext uri="{FF2B5EF4-FFF2-40B4-BE49-F238E27FC236}">
                <a16:creationId xmlns:a16="http://schemas.microsoft.com/office/drawing/2014/main" id="{2A9F6E6F-F9BA-4CBA-B3DD-79E65C8F70CB}"/>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8" name="Espace réservé du numéro de diapositive 7">
            <a:extLst>
              <a:ext uri="{FF2B5EF4-FFF2-40B4-BE49-F238E27FC236}">
                <a16:creationId xmlns:a16="http://schemas.microsoft.com/office/drawing/2014/main" id="{46CA7A9A-08F3-40F4-AD48-FD230E97F853}"/>
              </a:ext>
            </a:extLst>
          </p:cNvPr>
          <p:cNvSpPr>
            <a:spLocks noGrp="1"/>
          </p:cNvSpPr>
          <p:nvPr>
            <p:ph type="sldNum" sz="quarter" idx="12"/>
          </p:nvPr>
        </p:nvSpPr>
        <p:spPr/>
        <p:txBody>
          <a:bodyPr/>
          <a:lstStyle/>
          <a:p>
            <a:pPr>
              <a:defRPr/>
            </a:pPr>
            <a:fld id="{47290604-2400-4F2E-BFF6-A27E21378C03}" type="slidenum">
              <a:rPr lang="fr-FR" smtClean="0"/>
              <a:pPr>
                <a:defRPr/>
              </a:pPr>
              <a:t>18</a:t>
            </a:fld>
            <a:endParaRPr lang="fr-FR"/>
          </a:p>
        </p:txBody>
      </p:sp>
      <p:sp>
        <p:nvSpPr>
          <p:cNvPr id="9" name="ZoneTexte 8"/>
          <p:cNvSpPr txBox="1"/>
          <p:nvPr/>
        </p:nvSpPr>
        <p:spPr>
          <a:xfrm>
            <a:off x="1847528" y="5426060"/>
            <a:ext cx="9221500"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Jérôme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Deiss</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L’art de faire des recherches et de partager l ’information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Fyp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Éditions. Collection : Entreprendre </a:t>
            </a:r>
          </a:p>
        </p:txBody>
      </p:sp>
    </p:spTree>
    <p:extLst>
      <p:ext uri="{BB962C8B-B14F-4D97-AF65-F5344CB8AC3E}">
        <p14:creationId xmlns:p14="http://schemas.microsoft.com/office/powerpoint/2010/main" val="3507586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veille scientifique</a:t>
            </a:r>
          </a:p>
        </p:txBody>
      </p:sp>
      <p:sp>
        <p:nvSpPr>
          <p:cNvPr id="7" name="Espace réservé du contenu 6">
            <a:extLst>
              <a:ext uri="{FF2B5EF4-FFF2-40B4-BE49-F238E27FC236}">
                <a16:creationId xmlns:a16="http://schemas.microsoft.com/office/drawing/2014/main" id="{D480D828-B709-4948-BF7C-435A90F76B98}"/>
              </a:ext>
            </a:extLst>
          </p:cNvPr>
          <p:cNvSpPr>
            <a:spLocks noGrp="1"/>
          </p:cNvSpPr>
          <p:nvPr>
            <p:ph idx="1"/>
          </p:nvPr>
        </p:nvSpPr>
        <p:spPr>
          <a:xfrm>
            <a:off x="1371600" y="836712"/>
            <a:ext cx="9601200" cy="3384376"/>
          </a:xfrm>
        </p:spPr>
        <p:txBody>
          <a:bodyPr/>
          <a:lstStyle/>
          <a:p>
            <a:r>
              <a:rPr lang="fr-FR" dirty="0"/>
              <a:t>Comment définir la veille scientifique ?</a:t>
            </a:r>
          </a:p>
          <a:p>
            <a:pPr lvl="1"/>
            <a:r>
              <a:rPr lang="fr-FR" i="1" dirty="0"/>
              <a:t>« Surveiller l'environnement scientifique, technique, technologique et les impacts économiques actuels et potentiels pour en déduire les menaces et les opportunités d'innovation et de développement : les dépôts de brevets, les transferts de technologie, l'évolution des normes, l'évolution des technologies, les ruptures technologiques, les procédés de fabrication, la recherche fondamentale, les articles scientifiques, les thèses, les rapports scientifiques. »</a:t>
            </a:r>
          </a:p>
          <a:p>
            <a:endParaRPr lang="fr-FR" dirty="0"/>
          </a:p>
        </p:txBody>
      </p:sp>
      <p:sp>
        <p:nvSpPr>
          <p:cNvPr id="4" name="Espace réservé de la date 3">
            <a:extLst>
              <a:ext uri="{FF2B5EF4-FFF2-40B4-BE49-F238E27FC236}">
                <a16:creationId xmlns:a16="http://schemas.microsoft.com/office/drawing/2014/main" id="{90E2F972-C946-40FC-9FD3-C2589E07B642}"/>
              </a:ext>
            </a:extLst>
          </p:cNvPr>
          <p:cNvSpPr>
            <a:spLocks noGrp="1"/>
          </p:cNvSpPr>
          <p:nvPr>
            <p:ph type="dt" sz="half" idx="10"/>
          </p:nvPr>
        </p:nvSpPr>
        <p:spPr/>
        <p:txBody>
          <a:bodyPr/>
          <a:lstStyle/>
          <a:p>
            <a:fld id="{F3619563-4EF6-453C-9C9E-525788528C51}" type="datetime1">
              <a:rPr lang="fr-FR" smtClean="0"/>
              <a:t>06/06/2020</a:t>
            </a:fld>
            <a:endParaRPr lang="fr-FR"/>
          </a:p>
        </p:txBody>
      </p:sp>
      <p:sp>
        <p:nvSpPr>
          <p:cNvPr id="5" name="Espace réservé du pied de page 4">
            <a:extLst>
              <a:ext uri="{FF2B5EF4-FFF2-40B4-BE49-F238E27FC236}">
                <a16:creationId xmlns:a16="http://schemas.microsoft.com/office/drawing/2014/main" id="{FF1AE92B-BAA3-46C9-B00B-BBCCFB14FC67}"/>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B528E1EA-331C-41FC-8E0F-91C01BE760D1}"/>
              </a:ext>
            </a:extLst>
          </p:cNvPr>
          <p:cNvSpPr>
            <a:spLocks noGrp="1"/>
          </p:cNvSpPr>
          <p:nvPr>
            <p:ph type="sldNum" sz="quarter" idx="12"/>
          </p:nvPr>
        </p:nvSpPr>
        <p:spPr/>
        <p:txBody>
          <a:bodyPr/>
          <a:lstStyle/>
          <a:p>
            <a:pPr>
              <a:defRPr/>
            </a:pPr>
            <a:fld id="{47290604-2400-4F2E-BFF6-A27E21378C03}" type="slidenum">
              <a:rPr lang="fr-FR" smtClean="0"/>
              <a:pPr>
                <a:defRPr/>
              </a:pPr>
              <a:t>19</a:t>
            </a:fld>
            <a:endParaRPr lang="fr-FR"/>
          </a:p>
        </p:txBody>
      </p:sp>
      <p:sp>
        <p:nvSpPr>
          <p:cNvPr id="6" name="ZoneTexte 5"/>
          <p:cNvSpPr txBox="1"/>
          <p:nvPr/>
        </p:nvSpPr>
        <p:spPr>
          <a:xfrm>
            <a:off x="1992936" y="5282044"/>
            <a:ext cx="8979864" cy="523220"/>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Veille anticipative : une autre approche de l’intelligence économique (Nicolas </a:t>
            </a:r>
            <a:r>
              <a:rPr lang="fr-FR" sz="1400" b="1" dirty="0" err="1">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Lesca</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et Marie-Laurence Caron-</a:t>
            </a:r>
            <a:r>
              <a:rPr lang="fr-FR" sz="1400" b="1" dirty="0" err="1">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Fasan</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2006), cité dans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Automatiser sa veille documentaire scientifique</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(URFIST de Rennes, 2018)</a:t>
            </a:r>
          </a:p>
        </p:txBody>
      </p:sp>
    </p:spTree>
    <p:extLst>
      <p:ext uri="{BB962C8B-B14F-4D97-AF65-F5344CB8AC3E}">
        <p14:creationId xmlns:p14="http://schemas.microsoft.com/office/powerpoint/2010/main" val="178561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BA28D0-414A-48D1-9844-7CFB0CC58FD5}"/>
              </a:ext>
            </a:extLst>
          </p:cNvPr>
          <p:cNvSpPr>
            <a:spLocks noGrp="1"/>
          </p:cNvSpPr>
          <p:nvPr>
            <p:ph type="title"/>
          </p:nvPr>
        </p:nvSpPr>
        <p:spPr/>
        <p:txBody>
          <a:bodyPr/>
          <a:lstStyle/>
          <a:p>
            <a:r>
              <a:rPr lang="fr-FR" dirty="0"/>
              <a:t>Sommaire</a:t>
            </a:r>
          </a:p>
        </p:txBody>
      </p:sp>
      <p:sp>
        <p:nvSpPr>
          <p:cNvPr id="3" name="Espace réservé du contenu 2">
            <a:extLst>
              <a:ext uri="{FF2B5EF4-FFF2-40B4-BE49-F238E27FC236}">
                <a16:creationId xmlns:a16="http://schemas.microsoft.com/office/drawing/2014/main" id="{A088DBD1-32A5-4252-9DE6-E10CF6BDE6E3}"/>
              </a:ext>
            </a:extLst>
          </p:cNvPr>
          <p:cNvSpPr>
            <a:spLocks noGrp="1"/>
          </p:cNvSpPr>
          <p:nvPr>
            <p:ph idx="1"/>
          </p:nvPr>
        </p:nvSpPr>
        <p:spPr>
          <a:xfrm>
            <a:off x="1371600" y="764704"/>
            <a:ext cx="9601200" cy="5112568"/>
          </a:xfrm>
        </p:spPr>
        <p:txBody>
          <a:bodyPr>
            <a:noAutofit/>
          </a:bodyPr>
          <a:lstStyle/>
          <a:p>
            <a:pPr>
              <a:buClr>
                <a:schemeClr val="tx1"/>
              </a:buClr>
            </a:pPr>
            <a:r>
              <a:rPr lang="fr-FR" dirty="0">
                <a:solidFill>
                  <a:srgbClr val="EB8F22"/>
                </a:solidFill>
                <a:hlinkClick r:id="rId2" action="ppaction://hlinksldjump">
                  <a:extLst>
                    <a:ext uri="{A12FA001-AC4F-418D-AE19-62706E023703}">
                      <ahyp:hlinkClr xmlns:ahyp="http://schemas.microsoft.com/office/drawing/2018/hyperlinkcolor" val="tx"/>
                    </a:ext>
                  </a:extLst>
                </a:hlinkClick>
              </a:rPr>
              <a:t>La veille</a:t>
            </a:r>
            <a:endParaRPr lang="fr-FR" dirty="0">
              <a:solidFill>
                <a:srgbClr val="EB8F22"/>
              </a:solidFill>
            </a:endParaRPr>
          </a:p>
          <a:p>
            <a:pPr>
              <a:buClr>
                <a:schemeClr val="tx1"/>
              </a:buClr>
            </a:pPr>
            <a:r>
              <a:rPr lang="fr-FR" dirty="0">
                <a:solidFill>
                  <a:srgbClr val="EB8F22"/>
                </a:solidFill>
                <a:hlinkClick r:id="rId3" action="ppaction://hlinksldjump">
                  <a:extLst>
                    <a:ext uri="{A12FA001-AC4F-418D-AE19-62706E023703}">
                      <ahyp:hlinkClr xmlns:ahyp="http://schemas.microsoft.com/office/drawing/2018/hyperlinkcolor" val="tx"/>
                    </a:ext>
                  </a:extLst>
                </a:hlinkClick>
              </a:rPr>
              <a:t>Les flux RSS</a:t>
            </a:r>
            <a:endParaRPr lang="fr-FR" dirty="0">
              <a:solidFill>
                <a:srgbClr val="EB8F22"/>
              </a:solidFill>
            </a:endParaRPr>
          </a:p>
          <a:p>
            <a:pPr>
              <a:buClr>
                <a:schemeClr val="tx1"/>
              </a:buClr>
            </a:pPr>
            <a:r>
              <a:rPr lang="fr-FR" dirty="0">
                <a:solidFill>
                  <a:srgbClr val="EB8F22"/>
                </a:solidFill>
                <a:hlinkClick r:id="rId4" action="ppaction://hlinksldjump">
                  <a:extLst>
                    <a:ext uri="{A12FA001-AC4F-418D-AE19-62706E023703}">
                      <ahyp:hlinkClr xmlns:ahyp="http://schemas.microsoft.com/office/drawing/2018/hyperlinkcolor" val="tx"/>
                    </a:ext>
                  </a:extLst>
                </a:hlinkClick>
              </a:rPr>
              <a:t>Les sources de fils RSS</a:t>
            </a:r>
            <a:endParaRPr lang="fr-FR" dirty="0">
              <a:solidFill>
                <a:srgbClr val="EB8F22"/>
              </a:solidFill>
            </a:endParaRPr>
          </a:p>
          <a:p>
            <a:pPr>
              <a:buClr>
                <a:schemeClr val="tx1"/>
              </a:buClr>
            </a:pPr>
            <a:r>
              <a:rPr lang="fr-FR" dirty="0">
                <a:solidFill>
                  <a:srgbClr val="EB8F22"/>
                </a:solidFill>
                <a:hlinkClick r:id="rId5" action="ppaction://hlinksldjump">
                  <a:extLst>
                    <a:ext uri="{A12FA001-AC4F-418D-AE19-62706E023703}">
                      <ahyp:hlinkClr xmlns:ahyp="http://schemas.microsoft.com/office/drawing/2018/hyperlinkcolor" val="tx"/>
                    </a:ext>
                  </a:extLst>
                </a:hlinkClick>
              </a:rPr>
              <a:t>Les lecteurs de fils RSS</a:t>
            </a:r>
            <a:endParaRPr lang="fr-FR" dirty="0">
              <a:solidFill>
                <a:srgbClr val="EB8F22"/>
              </a:solidFill>
            </a:endParaRPr>
          </a:p>
          <a:p>
            <a:pPr>
              <a:buClr>
                <a:schemeClr val="tx1"/>
              </a:buClr>
            </a:pPr>
            <a:r>
              <a:rPr lang="fr-FR" dirty="0">
                <a:solidFill>
                  <a:srgbClr val="EB8F22"/>
                </a:solidFill>
                <a:hlinkClick r:id="rId6" action="ppaction://hlinksldjump">
                  <a:extLst>
                    <a:ext uri="{A12FA001-AC4F-418D-AE19-62706E023703}">
                      <ahyp:hlinkClr xmlns:ahyp="http://schemas.microsoft.com/office/drawing/2018/hyperlinkcolor" val="tx"/>
                    </a:ext>
                  </a:extLst>
                </a:hlinkClick>
              </a:rPr>
              <a:t>Préparer son navigateur</a:t>
            </a:r>
            <a:endParaRPr lang="fr-FR" dirty="0">
              <a:solidFill>
                <a:srgbClr val="EB8F22"/>
              </a:solidFill>
            </a:endParaRPr>
          </a:p>
          <a:p>
            <a:pPr>
              <a:buClr>
                <a:schemeClr val="tx1"/>
              </a:buClr>
            </a:pPr>
            <a:r>
              <a:rPr lang="fr-FR" dirty="0">
                <a:solidFill>
                  <a:srgbClr val="EB8F22"/>
                </a:solidFill>
                <a:hlinkClick r:id="rId7" action="ppaction://hlinksldjump">
                  <a:extLst>
                    <a:ext uri="{A12FA001-AC4F-418D-AE19-62706E023703}">
                      <ahyp:hlinkClr xmlns:ahyp="http://schemas.microsoft.com/office/drawing/2018/hyperlinkcolor" val="tx"/>
                    </a:ext>
                  </a:extLst>
                </a:hlinkClick>
              </a:rPr>
              <a:t>Identifier des fils RSS</a:t>
            </a:r>
            <a:endParaRPr lang="fr-FR" dirty="0">
              <a:solidFill>
                <a:srgbClr val="EB8F22"/>
              </a:solidFill>
            </a:endParaRPr>
          </a:p>
          <a:p>
            <a:pPr>
              <a:buClr>
                <a:schemeClr val="tx1"/>
              </a:buClr>
            </a:pPr>
            <a:r>
              <a:rPr lang="fr-FR" dirty="0">
                <a:solidFill>
                  <a:srgbClr val="EB8F22"/>
                </a:solidFill>
                <a:hlinkClick r:id="rId8" action="ppaction://hlinksldjump">
                  <a:extLst>
                    <a:ext uri="{A12FA001-AC4F-418D-AE19-62706E023703}">
                      <ahyp:hlinkClr xmlns:ahyp="http://schemas.microsoft.com/office/drawing/2018/hyperlinkcolor" val="tx"/>
                    </a:ext>
                  </a:extLst>
                </a:hlinkClick>
              </a:rPr>
              <a:t>Les systèmes d’alerte basés sur des requêtes</a:t>
            </a:r>
            <a:endParaRPr lang="fr-FR" dirty="0">
              <a:solidFill>
                <a:srgbClr val="EB8F22"/>
              </a:solidFill>
            </a:endParaRPr>
          </a:p>
          <a:p>
            <a:pPr>
              <a:buClr>
                <a:schemeClr val="tx1"/>
              </a:buClr>
            </a:pPr>
            <a:r>
              <a:rPr lang="fr-FR" dirty="0">
                <a:solidFill>
                  <a:srgbClr val="EB8F22"/>
                </a:solidFill>
                <a:hlinkClick r:id="rId9" action="ppaction://hlinksldjump">
                  <a:extLst>
                    <a:ext uri="{A12FA001-AC4F-418D-AE19-62706E023703}">
                      <ahyp:hlinkClr xmlns:ahyp="http://schemas.microsoft.com/office/drawing/2018/hyperlinkcolor" val="tx"/>
                    </a:ext>
                  </a:extLst>
                </a:hlinkClick>
              </a:rPr>
              <a:t>L’exemple d’Inoreader</a:t>
            </a:r>
            <a:endParaRPr lang="fr-FR" dirty="0">
              <a:solidFill>
                <a:srgbClr val="EB8F22"/>
              </a:solidFill>
            </a:endParaRPr>
          </a:p>
          <a:p>
            <a:pPr>
              <a:buClr>
                <a:schemeClr val="tx1"/>
              </a:buClr>
            </a:pPr>
            <a:r>
              <a:rPr lang="fr-FR" dirty="0">
                <a:solidFill>
                  <a:srgbClr val="EB8F22"/>
                </a:solidFill>
                <a:hlinkClick r:id="rId10" action="ppaction://hlinksldjump">
                  <a:extLst>
                    <a:ext uri="{A12FA001-AC4F-418D-AE19-62706E023703}">
                      <ahyp:hlinkClr xmlns:ahyp="http://schemas.microsoft.com/office/drawing/2018/hyperlinkcolor" val="tx"/>
                    </a:ext>
                  </a:extLst>
                </a:hlinkClick>
              </a:rPr>
              <a:t>Optimiser la lecture des flux RSS</a:t>
            </a:r>
            <a:endParaRPr lang="fr-FR" dirty="0">
              <a:solidFill>
                <a:srgbClr val="EB8F22"/>
              </a:solidFill>
            </a:endParaRPr>
          </a:p>
          <a:p>
            <a:pPr>
              <a:buClr>
                <a:schemeClr val="tx1"/>
              </a:buClr>
            </a:pPr>
            <a:r>
              <a:rPr lang="fr-FR" dirty="0">
                <a:solidFill>
                  <a:srgbClr val="EB8F22"/>
                </a:solidFill>
                <a:hlinkClick r:id="rId11" action="ppaction://hlinksldjump">
                  <a:extLst>
                    <a:ext uri="{A12FA001-AC4F-418D-AE19-62706E023703}">
                      <ahyp:hlinkClr xmlns:ahyp="http://schemas.microsoft.com/office/drawing/2018/hyperlinkcolor" val="tx"/>
                    </a:ext>
                  </a:extLst>
                </a:hlinkClick>
              </a:rPr>
              <a:t>Filtrer les flux RSS</a:t>
            </a:r>
            <a:endParaRPr lang="fr-FR" dirty="0">
              <a:solidFill>
                <a:srgbClr val="EB8F22"/>
              </a:solidFill>
            </a:endParaRPr>
          </a:p>
          <a:p>
            <a:pPr>
              <a:buClr>
                <a:schemeClr val="tx1"/>
              </a:buClr>
            </a:pPr>
            <a:r>
              <a:rPr lang="fr-FR" dirty="0">
                <a:solidFill>
                  <a:srgbClr val="EB8F22"/>
                </a:solidFill>
                <a:hlinkClick r:id="rId12" action="ppaction://hlinksldjump">
                  <a:extLst>
                    <a:ext uri="{A12FA001-AC4F-418D-AE19-62706E023703}">
                      <ahyp:hlinkClr xmlns:ahyp="http://schemas.microsoft.com/office/drawing/2018/hyperlinkcolor" val="tx"/>
                    </a:ext>
                  </a:extLst>
                </a:hlinkClick>
              </a:rPr>
              <a:t>Surveiller une page d’actualité dépourvue de fil RSS</a:t>
            </a:r>
            <a:endParaRPr lang="fr-FR" dirty="0">
              <a:solidFill>
                <a:srgbClr val="EB8F22"/>
              </a:solidFill>
            </a:endParaRPr>
          </a:p>
          <a:p>
            <a:pPr>
              <a:buClr>
                <a:schemeClr val="tx1"/>
              </a:buClr>
            </a:pPr>
            <a:r>
              <a:rPr lang="fr-FR" dirty="0">
                <a:solidFill>
                  <a:srgbClr val="EB8F22"/>
                </a:solidFill>
                <a:hlinkClick r:id="rId13" action="ppaction://hlinksldjump">
                  <a:extLst>
                    <a:ext uri="{A12FA001-AC4F-418D-AE19-62706E023703}">
                      <ahyp:hlinkClr xmlns:ahyp="http://schemas.microsoft.com/office/drawing/2018/hyperlinkcolor" val="tx"/>
                    </a:ext>
                  </a:extLst>
                </a:hlinkClick>
              </a:rPr>
              <a:t>Automatiser les relations entre deux services Web</a:t>
            </a:r>
            <a:endParaRPr lang="fr-FR" dirty="0">
              <a:solidFill>
                <a:srgbClr val="EB8F22"/>
              </a:solidFill>
            </a:endParaRPr>
          </a:p>
          <a:p>
            <a:pPr>
              <a:buClr>
                <a:schemeClr val="tx1"/>
              </a:buClr>
            </a:pPr>
            <a:r>
              <a:rPr lang="fr-FR" dirty="0">
                <a:solidFill>
                  <a:srgbClr val="EB8F22"/>
                </a:solidFill>
                <a:hlinkClick r:id="rId14" action="ppaction://hlinksldjump">
                  <a:extLst>
                    <a:ext uri="{A12FA001-AC4F-418D-AE19-62706E023703}">
                      <ahyp:hlinkClr xmlns:ahyp="http://schemas.microsoft.com/office/drawing/2018/hyperlinkcolor" val="tx"/>
                    </a:ext>
                  </a:extLst>
                </a:hlinkClick>
              </a:rPr>
              <a:t>Pour en savoir plus…</a:t>
            </a:r>
            <a:endParaRPr lang="fr-FR" dirty="0">
              <a:solidFill>
                <a:srgbClr val="EB8F22"/>
              </a:solidFill>
            </a:endParaRPr>
          </a:p>
          <a:p>
            <a:endParaRPr lang="fr-FR" sz="1600" dirty="0"/>
          </a:p>
        </p:txBody>
      </p:sp>
      <p:sp>
        <p:nvSpPr>
          <p:cNvPr id="5" name="Espace réservé de la date 4">
            <a:extLst>
              <a:ext uri="{FF2B5EF4-FFF2-40B4-BE49-F238E27FC236}">
                <a16:creationId xmlns:a16="http://schemas.microsoft.com/office/drawing/2014/main" id="{7405A075-CC6E-4A18-930E-3AC8D517F5AA}"/>
              </a:ext>
            </a:extLst>
          </p:cNvPr>
          <p:cNvSpPr>
            <a:spLocks noGrp="1"/>
          </p:cNvSpPr>
          <p:nvPr>
            <p:ph type="dt" sz="half" idx="10"/>
          </p:nvPr>
        </p:nvSpPr>
        <p:spPr/>
        <p:txBody>
          <a:bodyPr/>
          <a:lstStyle/>
          <a:p>
            <a:pPr>
              <a:defRPr/>
            </a:pPr>
            <a:fld id="{97CACA7C-CA72-4C6D-95F5-33BE2A7F8E67}" type="datetime1">
              <a:rPr lang="fr-FR" smtClean="0"/>
              <a:t>06/06/2020</a:t>
            </a:fld>
            <a:endParaRPr lang="fr-FR"/>
          </a:p>
        </p:txBody>
      </p:sp>
      <p:sp>
        <p:nvSpPr>
          <p:cNvPr id="4" name="Espace réservé du pied de page 3">
            <a:extLst>
              <a:ext uri="{FF2B5EF4-FFF2-40B4-BE49-F238E27FC236}">
                <a16:creationId xmlns:a16="http://schemas.microsoft.com/office/drawing/2014/main" id="{A0FAA20D-73C7-4276-A12F-4DBE7D4C169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1086F675-72F2-471F-BC83-DCC8C5704ECB}"/>
              </a:ext>
            </a:extLst>
          </p:cNvPr>
          <p:cNvSpPr>
            <a:spLocks noGrp="1"/>
          </p:cNvSpPr>
          <p:nvPr>
            <p:ph type="sldNum" sz="quarter" idx="12"/>
          </p:nvPr>
        </p:nvSpPr>
        <p:spPr/>
        <p:txBody>
          <a:bodyPr/>
          <a:lstStyle/>
          <a:p>
            <a:pPr>
              <a:defRPr/>
            </a:pPr>
            <a:fld id="{47290604-2400-4F2E-BFF6-A27E21378C03}" type="slidenum">
              <a:rPr lang="fr-FR" smtClean="0"/>
              <a:pPr>
                <a:defRPr/>
              </a:pPr>
              <a:t>2</a:t>
            </a:fld>
            <a:endParaRPr lang="fr-FR"/>
          </a:p>
        </p:txBody>
      </p:sp>
    </p:spTree>
    <p:extLst>
      <p:ext uri="{BB962C8B-B14F-4D97-AF65-F5344CB8AC3E}">
        <p14:creationId xmlns:p14="http://schemas.microsoft.com/office/powerpoint/2010/main" val="158660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veille académique (ou pédagogique)</a:t>
            </a:r>
          </a:p>
        </p:txBody>
      </p:sp>
      <p:sp>
        <p:nvSpPr>
          <p:cNvPr id="7" name="Espace réservé du contenu 6">
            <a:extLst>
              <a:ext uri="{FF2B5EF4-FFF2-40B4-BE49-F238E27FC236}">
                <a16:creationId xmlns:a16="http://schemas.microsoft.com/office/drawing/2014/main" id="{D480D828-B709-4948-BF7C-435A90F76B98}"/>
              </a:ext>
            </a:extLst>
          </p:cNvPr>
          <p:cNvSpPr>
            <a:spLocks noGrp="1"/>
          </p:cNvSpPr>
          <p:nvPr>
            <p:ph idx="1"/>
          </p:nvPr>
        </p:nvSpPr>
        <p:spPr>
          <a:xfrm>
            <a:off x="1469727" y="820047"/>
            <a:ext cx="9599301" cy="4176464"/>
          </a:xfrm>
        </p:spPr>
        <p:txBody>
          <a:bodyPr>
            <a:normAutofit/>
          </a:bodyPr>
          <a:lstStyle/>
          <a:p>
            <a:r>
              <a:rPr lang="fr-FR" dirty="0"/>
              <a:t>Comment définir la veille académique ?</a:t>
            </a:r>
          </a:p>
          <a:p>
            <a:pPr lvl="1"/>
            <a:r>
              <a:rPr lang="fr-FR" i="1" dirty="0"/>
              <a:t>C’’est un « [...] processus régulier de recherche, analyse et sélection d’informations pertinentes dans le champ de l’éducation [...]. Fondé sur des critères utilisés par des agents intelligents ou des méta-moteurs de recherche, le but de la veille pédagogique est de détecter et faciliter les recherches documentaires, identifier des réseaux d’expertise qui esquissent la carte des principaux concepts d’un champ. » Cette définition, [...], ne dévoile qu’une partie de l’activité de veille, celle de la recherche et sélection d’informations et néglige le but-même de la veille, qui est de diffuser (pour le chercheur) et réaliser un enseignement (pour l’enseignant). De la même manière qu’on ne veille pas pour rester éveillé, on réalise une activité de veille pour produire de l’information (ou même de la connaissance) nouvelle. »</a:t>
            </a:r>
          </a:p>
          <a:p>
            <a:endParaRPr lang="fr-FR" dirty="0"/>
          </a:p>
        </p:txBody>
      </p:sp>
      <p:sp>
        <p:nvSpPr>
          <p:cNvPr id="4" name="Espace réservé de la date 3">
            <a:extLst>
              <a:ext uri="{FF2B5EF4-FFF2-40B4-BE49-F238E27FC236}">
                <a16:creationId xmlns:a16="http://schemas.microsoft.com/office/drawing/2014/main" id="{90E2F972-C946-40FC-9FD3-C2589E07B642}"/>
              </a:ext>
            </a:extLst>
          </p:cNvPr>
          <p:cNvSpPr>
            <a:spLocks noGrp="1"/>
          </p:cNvSpPr>
          <p:nvPr>
            <p:ph type="dt" sz="half" idx="10"/>
          </p:nvPr>
        </p:nvSpPr>
        <p:spPr/>
        <p:txBody>
          <a:bodyPr/>
          <a:lstStyle/>
          <a:p>
            <a:fld id="{F3619563-4EF6-453C-9C9E-525788528C51}" type="datetime1">
              <a:rPr lang="fr-FR" smtClean="0"/>
              <a:t>06/06/2020</a:t>
            </a:fld>
            <a:endParaRPr lang="fr-FR"/>
          </a:p>
        </p:txBody>
      </p:sp>
      <p:sp>
        <p:nvSpPr>
          <p:cNvPr id="5" name="Espace réservé du pied de page 4">
            <a:extLst>
              <a:ext uri="{FF2B5EF4-FFF2-40B4-BE49-F238E27FC236}">
                <a16:creationId xmlns:a16="http://schemas.microsoft.com/office/drawing/2014/main" id="{FF1AE92B-BAA3-46C9-B00B-BBCCFB14FC67}"/>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B528E1EA-331C-41FC-8E0F-91C01BE760D1}"/>
              </a:ext>
            </a:extLst>
          </p:cNvPr>
          <p:cNvSpPr>
            <a:spLocks noGrp="1"/>
          </p:cNvSpPr>
          <p:nvPr>
            <p:ph type="sldNum" sz="quarter" idx="12"/>
          </p:nvPr>
        </p:nvSpPr>
        <p:spPr/>
        <p:txBody>
          <a:bodyPr/>
          <a:lstStyle/>
          <a:p>
            <a:pPr>
              <a:defRPr/>
            </a:pPr>
            <a:fld id="{47290604-2400-4F2E-BFF6-A27E21378C03}" type="slidenum">
              <a:rPr lang="fr-FR" smtClean="0"/>
              <a:pPr>
                <a:defRPr/>
              </a:pPr>
              <a:t>20</a:t>
            </a:fld>
            <a:endParaRPr lang="fr-FR"/>
          </a:p>
        </p:txBody>
      </p:sp>
      <p:sp>
        <p:nvSpPr>
          <p:cNvPr id="6" name="ZoneTexte 5"/>
          <p:cNvSpPr txBox="1"/>
          <p:nvPr/>
        </p:nvSpPr>
        <p:spPr>
          <a:xfrm>
            <a:off x="2135560" y="5630484"/>
            <a:ext cx="8837240" cy="523220"/>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Veille pédagogique et académique : outils et stratégies</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article d’André </a:t>
            </a:r>
            <a:r>
              <a:rPr lang="fr-FR" sz="1400" b="1" dirty="0" err="1">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Guyomar</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paru le 19/09/2014 sur le site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Innovation pédagogique</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180165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Web visible vs Web invisible</a:t>
            </a:r>
          </a:p>
        </p:txBody>
      </p:sp>
      <p:sp>
        <p:nvSpPr>
          <p:cNvPr id="3" name="Espace réservé du contenu 2"/>
          <p:cNvSpPr>
            <a:spLocks noGrp="1"/>
          </p:cNvSpPr>
          <p:nvPr>
            <p:ph idx="1"/>
          </p:nvPr>
        </p:nvSpPr>
        <p:spPr>
          <a:xfrm>
            <a:off x="1487488" y="764704"/>
            <a:ext cx="9485312" cy="3960440"/>
          </a:xfrm>
        </p:spPr>
        <p:txBody>
          <a:bodyPr>
            <a:normAutofit/>
          </a:bodyPr>
          <a:lstStyle/>
          <a:p>
            <a:r>
              <a:rPr lang="fr-FR" dirty="0"/>
              <a:t>Web visible (Web surfacique)</a:t>
            </a:r>
          </a:p>
          <a:p>
            <a:pPr lvl="1"/>
            <a:r>
              <a:rPr lang="fr-FR" dirty="0"/>
              <a:t>Il est constitué de toutes les pages indexées par les moteurs de recherche généralistes dont , évidemment,  Google.</a:t>
            </a:r>
          </a:p>
          <a:p>
            <a:r>
              <a:rPr lang="fr-FR" dirty="0"/>
              <a:t>Web invisible (Web profond)</a:t>
            </a:r>
          </a:p>
          <a:p>
            <a:pPr lvl="1"/>
            <a:r>
              <a:rPr lang="fr-FR" dirty="0"/>
              <a:t>Il est consultable à partir d’outils spécialisés rendant accessibles des contenus provenant de bases de données spécialisées, des pages sans liens dites orphelines, des documents trop volumineux ou provenant d’arborescences trop complexes  (profondeur de liens trop importante), des pages non indexées ou pas encore indexées, des pages générées dynamiquement, des contenus accessibles uniquement sur authentifiant.</a:t>
            </a:r>
          </a:p>
        </p:txBody>
      </p:sp>
      <p:sp>
        <p:nvSpPr>
          <p:cNvPr id="4" name="Espace réservé de la date 3">
            <a:extLst>
              <a:ext uri="{FF2B5EF4-FFF2-40B4-BE49-F238E27FC236}">
                <a16:creationId xmlns:a16="http://schemas.microsoft.com/office/drawing/2014/main" id="{1317BFF5-F96C-4371-BEDF-2B8A2B9B6B35}"/>
              </a:ext>
            </a:extLst>
          </p:cNvPr>
          <p:cNvSpPr>
            <a:spLocks noGrp="1"/>
          </p:cNvSpPr>
          <p:nvPr>
            <p:ph type="dt" sz="half" idx="10"/>
          </p:nvPr>
        </p:nvSpPr>
        <p:spPr/>
        <p:txBody>
          <a:bodyPr/>
          <a:lstStyle/>
          <a:p>
            <a:fld id="{4B319B1A-F5A1-4978-8EAB-C66CA8904931}" type="datetime1">
              <a:rPr lang="fr-FR" smtClean="0"/>
              <a:t>06/06/2020</a:t>
            </a:fld>
            <a:endParaRPr lang="fr-FR"/>
          </a:p>
        </p:txBody>
      </p:sp>
      <p:sp>
        <p:nvSpPr>
          <p:cNvPr id="5" name="Espace réservé du pied de page 4">
            <a:extLst>
              <a:ext uri="{FF2B5EF4-FFF2-40B4-BE49-F238E27FC236}">
                <a16:creationId xmlns:a16="http://schemas.microsoft.com/office/drawing/2014/main" id="{A2F24C16-A0AE-43EB-8027-0D76337EB3A5}"/>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1" name="Espace réservé du numéro de diapositive 10">
            <a:extLst>
              <a:ext uri="{FF2B5EF4-FFF2-40B4-BE49-F238E27FC236}">
                <a16:creationId xmlns:a16="http://schemas.microsoft.com/office/drawing/2014/main" id="{43BA6280-420C-4DAC-9BFA-F5EAB9EC6956}"/>
              </a:ext>
            </a:extLst>
          </p:cNvPr>
          <p:cNvSpPr>
            <a:spLocks noGrp="1"/>
          </p:cNvSpPr>
          <p:nvPr>
            <p:ph type="sldNum" sz="quarter" idx="12"/>
          </p:nvPr>
        </p:nvSpPr>
        <p:spPr/>
        <p:txBody>
          <a:bodyPr/>
          <a:lstStyle/>
          <a:p>
            <a:pPr>
              <a:defRPr/>
            </a:pPr>
            <a:fld id="{47290604-2400-4F2E-BFF6-A27E21378C03}" type="slidenum">
              <a:rPr lang="fr-FR" smtClean="0"/>
              <a:pPr>
                <a:defRPr/>
              </a:pPr>
              <a:t>21</a:t>
            </a:fld>
            <a:endParaRPr lang="fr-FR"/>
          </a:p>
        </p:txBody>
      </p:sp>
      <p:sp>
        <p:nvSpPr>
          <p:cNvPr id="6" name="ZoneTexte 5"/>
          <p:cNvSpPr txBox="1"/>
          <p:nvPr/>
        </p:nvSpPr>
        <p:spPr>
          <a:xfrm>
            <a:off x="1992936" y="5426060"/>
            <a:ext cx="8855592"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Web surfacique, web invisible: de quoi s'agit-il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br>
              <a:rPr lang="fr-FR" sz="1400" b="1" dirty="0">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(Apprendre informatique, 2009, lien archivé)   </a:t>
            </a:r>
          </a:p>
        </p:txBody>
      </p:sp>
    </p:spTree>
    <p:extLst>
      <p:ext uri="{BB962C8B-B14F-4D97-AF65-F5344CB8AC3E}">
        <p14:creationId xmlns:p14="http://schemas.microsoft.com/office/powerpoint/2010/main" val="3500995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DB146DDA-1AC0-4C26-814C-85E83DE6D4FC}"/>
              </a:ext>
            </a:extLst>
          </p:cNvPr>
          <p:cNvSpPr>
            <a:spLocks noGrp="1"/>
          </p:cNvSpPr>
          <p:nvPr>
            <p:ph type="title"/>
          </p:nvPr>
        </p:nvSpPr>
        <p:spPr/>
        <p:txBody>
          <a:bodyPr/>
          <a:lstStyle/>
          <a:p>
            <a:r>
              <a:rPr lang="fr-FR" dirty="0"/>
              <a:t>Les flux RSS</a:t>
            </a:r>
          </a:p>
        </p:txBody>
      </p:sp>
      <p:sp>
        <p:nvSpPr>
          <p:cNvPr id="11" name="Espace réservé du texte 10">
            <a:extLst>
              <a:ext uri="{FF2B5EF4-FFF2-40B4-BE49-F238E27FC236}">
                <a16:creationId xmlns:a16="http://schemas.microsoft.com/office/drawing/2014/main" id="{11AC9D32-266D-4939-AC6F-5DD5D9A5F727}"/>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16F23043-EB41-47E1-8384-DDDCF2725B64}"/>
              </a:ext>
            </a:extLst>
          </p:cNvPr>
          <p:cNvSpPr>
            <a:spLocks noGrp="1"/>
          </p:cNvSpPr>
          <p:nvPr>
            <p:ph type="dt" sz="half" idx="10"/>
          </p:nvPr>
        </p:nvSpPr>
        <p:spPr/>
        <p:txBody>
          <a:bodyPr/>
          <a:lstStyle/>
          <a:p>
            <a:fld id="{69B98D53-C8D0-4669-A6D7-D24A142A0733}" type="datetime1">
              <a:rPr lang="fr-FR" smtClean="0"/>
              <a:t>06/06/2020</a:t>
            </a:fld>
            <a:endParaRPr lang="fr-FR"/>
          </a:p>
        </p:txBody>
      </p:sp>
      <p:sp>
        <p:nvSpPr>
          <p:cNvPr id="5" name="Espace réservé du pied de page 4">
            <a:extLst>
              <a:ext uri="{FF2B5EF4-FFF2-40B4-BE49-F238E27FC236}">
                <a16:creationId xmlns:a16="http://schemas.microsoft.com/office/drawing/2014/main" id="{C86A50AA-2BE7-40BF-B51C-056DDA4F078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F0A521A3-95F1-4D85-B0BF-D71ECB18578F}"/>
              </a:ext>
            </a:extLst>
          </p:cNvPr>
          <p:cNvSpPr>
            <a:spLocks noGrp="1"/>
          </p:cNvSpPr>
          <p:nvPr>
            <p:ph type="sldNum" sz="quarter" idx="12"/>
          </p:nvPr>
        </p:nvSpPr>
        <p:spPr/>
        <p:txBody>
          <a:bodyPr/>
          <a:lstStyle/>
          <a:p>
            <a:pPr>
              <a:defRPr/>
            </a:pPr>
            <a:fld id="{A0BEA018-163A-40A0-85F9-8117739ED8BE}" type="slidenum">
              <a:rPr lang="fr-FR" smtClean="0"/>
              <a:pPr>
                <a:defRPr/>
              </a:pPr>
              <a:t>22</a:t>
            </a:fld>
            <a:endParaRPr lang="fr-FR"/>
          </a:p>
        </p:txBody>
      </p:sp>
    </p:spTree>
    <p:extLst>
      <p:ext uri="{BB962C8B-B14F-4D97-AF65-F5344CB8AC3E}">
        <p14:creationId xmlns:p14="http://schemas.microsoft.com/office/powerpoint/2010/main" val="1558853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8101854-327E-421E-9EFE-0DB451F3B47D}"/>
              </a:ext>
            </a:extLst>
          </p:cNvPr>
          <p:cNvSpPr>
            <a:spLocks noGrp="1"/>
          </p:cNvSpPr>
          <p:nvPr>
            <p:ph type="title"/>
          </p:nvPr>
        </p:nvSpPr>
        <p:spPr/>
        <p:txBody>
          <a:bodyPr/>
          <a:lstStyle/>
          <a:p>
            <a:r>
              <a:rPr lang="fr-FR" dirty="0"/>
              <a:t>Principe opérationnel</a:t>
            </a:r>
          </a:p>
        </p:txBody>
      </p:sp>
      <p:sp>
        <p:nvSpPr>
          <p:cNvPr id="4" name="Espace réservé de la date 3">
            <a:extLst>
              <a:ext uri="{FF2B5EF4-FFF2-40B4-BE49-F238E27FC236}">
                <a16:creationId xmlns:a16="http://schemas.microsoft.com/office/drawing/2014/main" id="{980365C9-EBB3-4621-AFDA-CEB7E31CEDCF}"/>
              </a:ext>
            </a:extLst>
          </p:cNvPr>
          <p:cNvSpPr>
            <a:spLocks noGrp="1"/>
          </p:cNvSpPr>
          <p:nvPr>
            <p:ph type="dt" sz="half" idx="10"/>
          </p:nvPr>
        </p:nvSpPr>
        <p:spPr/>
        <p:txBody>
          <a:bodyPr/>
          <a:lstStyle/>
          <a:p>
            <a:pPr>
              <a:defRPr/>
            </a:pPr>
            <a:fld id="{FAA3E366-F9A5-4AA6-B7E0-21FD058B8F48}" type="datetime1">
              <a:rPr lang="fr-FR" smtClean="0"/>
              <a:t>06/06/2020</a:t>
            </a:fld>
            <a:endParaRPr lang="fr-FR"/>
          </a:p>
        </p:txBody>
      </p:sp>
      <p:sp>
        <p:nvSpPr>
          <p:cNvPr id="2" name="Espace réservé du pied de page 1">
            <a:extLst>
              <a:ext uri="{FF2B5EF4-FFF2-40B4-BE49-F238E27FC236}">
                <a16:creationId xmlns:a16="http://schemas.microsoft.com/office/drawing/2014/main" id="{983B83CF-83C8-4AC5-83E8-A8E8033800BD}"/>
              </a:ext>
            </a:extLst>
          </p:cNvPr>
          <p:cNvSpPr>
            <a:spLocks noGrp="1"/>
          </p:cNvSpPr>
          <p:nvPr>
            <p:ph type="ftr" sz="quarter" idx="11"/>
          </p:nvPr>
        </p:nvSpPr>
        <p:spPr/>
        <p:txBody>
          <a:bodyPr/>
          <a:lstStyle/>
          <a:p>
            <a:pPr>
              <a:defRPr/>
            </a:pPr>
            <a:r>
              <a:rPr lang="fr-FR"/>
              <a:t>Utiliser les flux RSS pour sa veille | Pourquoi ? Comment ?</a:t>
            </a:r>
          </a:p>
        </p:txBody>
      </p:sp>
      <p:sp>
        <p:nvSpPr>
          <p:cNvPr id="3" name="Espace réservé du numéro de diapositive 2">
            <a:extLst>
              <a:ext uri="{FF2B5EF4-FFF2-40B4-BE49-F238E27FC236}">
                <a16:creationId xmlns:a16="http://schemas.microsoft.com/office/drawing/2014/main" id="{4810F355-3518-48FA-B285-F3D065D302BD}"/>
              </a:ext>
            </a:extLst>
          </p:cNvPr>
          <p:cNvSpPr>
            <a:spLocks noGrp="1"/>
          </p:cNvSpPr>
          <p:nvPr>
            <p:ph type="sldNum" sz="quarter" idx="12"/>
          </p:nvPr>
        </p:nvSpPr>
        <p:spPr/>
        <p:txBody>
          <a:bodyPr/>
          <a:lstStyle/>
          <a:p>
            <a:pPr>
              <a:defRPr/>
            </a:pPr>
            <a:fld id="{72D51A10-A049-41C0-A379-DBC6148E6A74}" type="slidenum">
              <a:rPr lang="fr-FR" smtClean="0"/>
              <a:pPr>
                <a:defRPr/>
              </a:pPr>
              <a:t>23</a:t>
            </a:fld>
            <a:endParaRPr lang="fr-FR"/>
          </a:p>
        </p:txBody>
      </p:sp>
      <p:pic>
        <p:nvPicPr>
          <p:cNvPr id="9" name="Image 8">
            <a:extLst>
              <a:ext uri="{FF2B5EF4-FFF2-40B4-BE49-F238E27FC236}">
                <a16:creationId xmlns:a16="http://schemas.microsoft.com/office/drawing/2014/main" id="{458135C1-FC2F-4FC8-A439-ECD8A904BDAB}"/>
              </a:ext>
            </a:extLst>
          </p:cNvPr>
          <p:cNvPicPr>
            <a:picLocks noChangeAspect="1"/>
          </p:cNvPicPr>
          <p:nvPr/>
        </p:nvPicPr>
        <p:blipFill>
          <a:blip r:embed="rId2"/>
          <a:stretch>
            <a:fillRect/>
          </a:stretch>
        </p:blipFill>
        <p:spPr>
          <a:xfrm>
            <a:off x="6516600" y="1198946"/>
            <a:ext cx="4001599" cy="2051524"/>
          </a:xfrm>
          <a:prstGeom prst="rect">
            <a:avLst/>
          </a:prstGeom>
          <a:ln>
            <a:noFill/>
          </a:ln>
          <a:effectLst>
            <a:outerShdw blurRad="292100" dist="139700" dir="2700000" algn="tl" rotWithShape="0">
              <a:srgbClr val="333333">
                <a:alpha val="65000"/>
              </a:srgbClr>
            </a:outerShdw>
          </a:effectLst>
        </p:spPr>
      </p:pic>
      <p:pic>
        <p:nvPicPr>
          <p:cNvPr id="10" name="Picture 4" descr="C:\Users\scour\AppData\Local\Temp\SNAGHTMLcdcde9c.PNG">
            <a:hlinkClick r:id="rId3"/>
            <a:extLst>
              <a:ext uri="{FF2B5EF4-FFF2-40B4-BE49-F238E27FC236}">
                <a16:creationId xmlns:a16="http://schemas.microsoft.com/office/drawing/2014/main" id="{5A343C6C-CBA3-4BDF-B9BA-6AF8E72F4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1234251"/>
            <a:ext cx="4227512" cy="2945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Flèche : droite 10">
            <a:extLst>
              <a:ext uri="{FF2B5EF4-FFF2-40B4-BE49-F238E27FC236}">
                <a16:creationId xmlns:a16="http://schemas.microsoft.com/office/drawing/2014/main" id="{6870C3C5-4661-4B89-A881-816F249E5CCC}"/>
              </a:ext>
            </a:extLst>
          </p:cNvPr>
          <p:cNvSpPr/>
          <p:nvPr/>
        </p:nvSpPr>
        <p:spPr bwMode="auto">
          <a:xfrm>
            <a:off x="5872305" y="2386379"/>
            <a:ext cx="648072" cy="365125"/>
          </a:xfrm>
          <a:prstGeom prst="rightArrow">
            <a:avLst/>
          </a:prstGeom>
          <a:solidFill>
            <a:srgbClr val="A5002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1" hangingPunct="1"/>
            <a:endParaRPr lang="fr-FR" dirty="0">
              <a:latin typeface="Arial" charset="0"/>
            </a:endParaRPr>
          </a:p>
        </p:txBody>
      </p:sp>
      <p:pic>
        <p:nvPicPr>
          <p:cNvPr id="12" name="Image 11">
            <a:extLst>
              <a:ext uri="{FF2B5EF4-FFF2-40B4-BE49-F238E27FC236}">
                <a16:creationId xmlns:a16="http://schemas.microsoft.com/office/drawing/2014/main" id="{451AB02A-C156-48FF-A5F1-3471D141DA7C}"/>
              </a:ext>
            </a:extLst>
          </p:cNvPr>
          <p:cNvPicPr>
            <a:picLocks noChangeAspect="1"/>
          </p:cNvPicPr>
          <p:nvPr/>
        </p:nvPicPr>
        <p:blipFill>
          <a:blip r:embed="rId5"/>
          <a:stretch>
            <a:fillRect/>
          </a:stretch>
        </p:blipFill>
        <p:spPr>
          <a:xfrm>
            <a:off x="4870976" y="3427428"/>
            <a:ext cx="5616873" cy="3023575"/>
          </a:xfrm>
          <a:prstGeom prst="rect">
            <a:avLst/>
          </a:prstGeom>
          <a:ln>
            <a:noFill/>
          </a:ln>
          <a:effectLst>
            <a:outerShdw blurRad="292100" dist="139700" dir="2700000" algn="tl" rotWithShape="0">
              <a:srgbClr val="333333">
                <a:alpha val="65000"/>
              </a:srgbClr>
            </a:outerShdw>
          </a:effectLst>
        </p:spPr>
      </p:pic>
      <p:sp>
        <p:nvSpPr>
          <p:cNvPr id="13" name="Flèche : droite 12">
            <a:extLst>
              <a:ext uri="{FF2B5EF4-FFF2-40B4-BE49-F238E27FC236}">
                <a16:creationId xmlns:a16="http://schemas.microsoft.com/office/drawing/2014/main" id="{B063F4BD-4565-4B0A-999C-42E84E4B759A}"/>
              </a:ext>
            </a:extLst>
          </p:cNvPr>
          <p:cNvSpPr/>
          <p:nvPr/>
        </p:nvSpPr>
        <p:spPr bwMode="auto">
          <a:xfrm rot="5400000">
            <a:off x="7105762" y="3141678"/>
            <a:ext cx="648072" cy="365125"/>
          </a:xfrm>
          <a:prstGeom prst="rightArrow">
            <a:avLst/>
          </a:prstGeom>
          <a:solidFill>
            <a:srgbClr val="A5002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1" hangingPunct="1"/>
            <a:endParaRPr lang="fr-FR" dirty="0">
              <a:latin typeface="Arial" charset="0"/>
            </a:endParaRPr>
          </a:p>
        </p:txBody>
      </p:sp>
      <p:sp>
        <p:nvSpPr>
          <p:cNvPr id="14" name="ZoneTexte 13">
            <a:extLst>
              <a:ext uri="{FF2B5EF4-FFF2-40B4-BE49-F238E27FC236}">
                <a16:creationId xmlns:a16="http://schemas.microsoft.com/office/drawing/2014/main" id="{E975B7FA-B729-4390-BE7C-833DBBC69B03}"/>
              </a:ext>
            </a:extLst>
          </p:cNvPr>
          <p:cNvSpPr txBox="1"/>
          <p:nvPr/>
        </p:nvSpPr>
        <p:spPr>
          <a:xfrm>
            <a:off x="4654951" y="1237014"/>
            <a:ext cx="1565311" cy="523220"/>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Source proposant des fils RSS</a:t>
            </a:r>
          </a:p>
        </p:txBody>
      </p:sp>
      <p:sp>
        <p:nvSpPr>
          <p:cNvPr id="15" name="ZoneTexte 14">
            <a:extLst>
              <a:ext uri="{FF2B5EF4-FFF2-40B4-BE49-F238E27FC236}">
                <a16:creationId xmlns:a16="http://schemas.microsoft.com/office/drawing/2014/main" id="{86562861-66E6-4355-955E-D36683269953}"/>
              </a:ext>
            </a:extLst>
          </p:cNvPr>
          <p:cNvSpPr txBox="1"/>
          <p:nvPr/>
        </p:nvSpPr>
        <p:spPr>
          <a:xfrm>
            <a:off x="8687401" y="1198951"/>
            <a:ext cx="1830797"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Fil RSS</a:t>
            </a:r>
          </a:p>
        </p:txBody>
      </p:sp>
      <p:sp>
        <p:nvSpPr>
          <p:cNvPr id="16" name="ZoneTexte 15">
            <a:extLst>
              <a:ext uri="{FF2B5EF4-FFF2-40B4-BE49-F238E27FC236}">
                <a16:creationId xmlns:a16="http://schemas.microsoft.com/office/drawing/2014/main" id="{02FD4143-404A-42F5-91F0-84F65E5CACBB}"/>
              </a:ext>
            </a:extLst>
          </p:cNvPr>
          <p:cNvSpPr txBox="1"/>
          <p:nvPr/>
        </p:nvSpPr>
        <p:spPr>
          <a:xfrm>
            <a:off x="8687396" y="3427428"/>
            <a:ext cx="1815624"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Lecteur de fils RSS</a:t>
            </a:r>
          </a:p>
        </p:txBody>
      </p:sp>
      <p:sp>
        <p:nvSpPr>
          <p:cNvPr id="17" name="ZoneTexte 16">
            <a:extLst>
              <a:ext uri="{FF2B5EF4-FFF2-40B4-BE49-F238E27FC236}">
                <a16:creationId xmlns:a16="http://schemas.microsoft.com/office/drawing/2014/main" id="{0732D98E-6B69-4C1E-A403-4F6C99F2760D}"/>
              </a:ext>
            </a:extLst>
          </p:cNvPr>
          <p:cNvSpPr txBox="1"/>
          <p:nvPr/>
        </p:nvSpPr>
        <p:spPr>
          <a:xfrm>
            <a:off x="1991544" y="4437117"/>
            <a:ext cx="2736304" cy="1169551"/>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Un site Web peut proposer </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un ou plusieurs fils RSS : flux d’information auxquels l’internaute peut s’abonner en recourant à un « lecteur de fils RSS ». </a:t>
            </a:r>
          </a:p>
        </p:txBody>
      </p:sp>
      <p:sp>
        <p:nvSpPr>
          <p:cNvPr id="18" name="ZoneTexte 17">
            <a:extLst>
              <a:ext uri="{FF2B5EF4-FFF2-40B4-BE49-F238E27FC236}">
                <a16:creationId xmlns:a16="http://schemas.microsoft.com/office/drawing/2014/main" id="{DE33951A-6EA4-488C-AD2B-B5DA9DA6C2A3}"/>
              </a:ext>
            </a:extLst>
          </p:cNvPr>
          <p:cNvSpPr txBox="1"/>
          <p:nvPr/>
        </p:nvSpPr>
        <p:spPr>
          <a:xfrm>
            <a:off x="2917309" y="5681009"/>
            <a:ext cx="1953667" cy="523220"/>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rPr>
              <a:t>Source des images : </a:t>
            </a:r>
            <a:br>
              <a:rPr lang="fr-FR" sz="1400" b="1" dirty="0">
                <a:solidFill>
                  <a:schemeClr val="bg2">
                    <a:lumMod val="50000"/>
                  </a:schemeClr>
                </a:solidFill>
                <a:latin typeface="Roboto Condensed" panose="02000000000000000000" pitchFamily="2" charset="0"/>
                <a:ea typeface="Roboto Condensed" panose="02000000000000000000" pitchFamily="2" charset="0"/>
              </a:rPr>
            </a:br>
            <a:r>
              <a:rPr lang="fr-FR" sz="1400" b="1" dirty="0">
                <a:solidFill>
                  <a:schemeClr val="bg2">
                    <a:lumMod val="50000"/>
                  </a:schemeClr>
                </a:solidFill>
                <a:latin typeface="Roboto Condensed" panose="02000000000000000000" pitchFamily="2" charset="0"/>
                <a:ea typeface="Roboto Condensed" panose="02000000000000000000" pitchFamily="2" charset="0"/>
              </a:rPr>
              <a:t>Serge Courrier, 2019</a:t>
            </a:r>
          </a:p>
        </p:txBody>
      </p:sp>
    </p:spTree>
    <p:extLst>
      <p:ext uri="{BB962C8B-B14F-4D97-AF65-F5344CB8AC3E}">
        <p14:creationId xmlns:p14="http://schemas.microsoft.com/office/powerpoint/2010/main" val="271752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re 1"/>
          <p:cNvSpPr>
            <a:spLocks noGrp="1"/>
          </p:cNvSpPr>
          <p:nvPr>
            <p:ph type="title"/>
          </p:nvPr>
        </p:nvSpPr>
        <p:spPr/>
        <p:txBody>
          <a:bodyPr>
            <a:normAutofit/>
          </a:bodyPr>
          <a:lstStyle/>
          <a:p>
            <a:r>
              <a:rPr lang="fr-FR" altLang="fr-FR" dirty="0"/>
              <a:t>Atom, un format concurrent du RSS </a:t>
            </a:r>
            <a:r>
              <a:rPr lang="fr-FR" altLang="fr-FR" b="0" dirty="0"/>
              <a:t>(mais aux fonctions équivalentes)</a:t>
            </a:r>
          </a:p>
        </p:txBody>
      </p:sp>
      <p:sp>
        <p:nvSpPr>
          <p:cNvPr id="2" name="Espace réservé de la date 1">
            <a:extLst>
              <a:ext uri="{FF2B5EF4-FFF2-40B4-BE49-F238E27FC236}">
                <a16:creationId xmlns:a16="http://schemas.microsoft.com/office/drawing/2014/main" id="{8C9BD25B-6228-487F-B857-BE964288C889}"/>
              </a:ext>
            </a:extLst>
          </p:cNvPr>
          <p:cNvSpPr>
            <a:spLocks noGrp="1"/>
          </p:cNvSpPr>
          <p:nvPr>
            <p:ph type="dt" sz="half" idx="10"/>
          </p:nvPr>
        </p:nvSpPr>
        <p:spPr/>
        <p:txBody>
          <a:bodyPr/>
          <a:lstStyle/>
          <a:p>
            <a:fld id="{F0726A5A-BAB8-4375-9EDA-972FD2136CB8}" type="datetime1">
              <a:rPr lang="fr-FR" smtClean="0"/>
              <a:t>06/06/2020</a:t>
            </a:fld>
            <a:endParaRPr lang="fr-FR"/>
          </a:p>
        </p:txBody>
      </p:sp>
      <p:sp>
        <p:nvSpPr>
          <p:cNvPr id="3" name="Espace réservé du pied de page 2">
            <a:extLst>
              <a:ext uri="{FF2B5EF4-FFF2-40B4-BE49-F238E27FC236}">
                <a16:creationId xmlns:a16="http://schemas.microsoft.com/office/drawing/2014/main" id="{406C3F11-5E13-4C42-BFD5-2B1E5E499A43}"/>
              </a:ext>
            </a:extLst>
          </p:cNvPr>
          <p:cNvSpPr>
            <a:spLocks noGrp="1"/>
          </p:cNvSpPr>
          <p:nvPr>
            <p:ph type="ftr" sz="quarter" idx="11"/>
          </p:nvPr>
        </p:nvSpPr>
        <p:spPr/>
        <p:txBody>
          <a:bodyPr/>
          <a:lstStyle/>
          <a:p>
            <a:pPr>
              <a:defRPr/>
            </a:pPr>
            <a:r>
              <a:rPr lang="fr-FR"/>
              <a:t>Utiliser les flux RSS pour sa veille | Pourquoi ? Comment ?</a:t>
            </a:r>
          </a:p>
        </p:txBody>
      </p:sp>
      <p:sp>
        <p:nvSpPr>
          <p:cNvPr id="13" name="Espace réservé du numéro de diapositive 12">
            <a:extLst>
              <a:ext uri="{FF2B5EF4-FFF2-40B4-BE49-F238E27FC236}">
                <a16:creationId xmlns:a16="http://schemas.microsoft.com/office/drawing/2014/main" id="{DCAD1E93-0E67-4C15-8F77-DA2FD64B9F0C}"/>
              </a:ext>
            </a:extLst>
          </p:cNvPr>
          <p:cNvSpPr>
            <a:spLocks noGrp="1"/>
          </p:cNvSpPr>
          <p:nvPr>
            <p:ph type="sldNum" sz="quarter" idx="12"/>
          </p:nvPr>
        </p:nvSpPr>
        <p:spPr/>
        <p:txBody>
          <a:bodyPr/>
          <a:lstStyle/>
          <a:p>
            <a:pPr>
              <a:defRPr/>
            </a:pPr>
            <a:fld id="{72D51A10-A049-41C0-A379-DBC6148E6A74}" type="slidenum">
              <a:rPr lang="fr-FR" smtClean="0"/>
              <a:pPr>
                <a:defRPr/>
              </a:pPr>
              <a:t>24</a:t>
            </a:fld>
            <a:endParaRPr lang="fr-FR"/>
          </a:p>
        </p:txBody>
      </p:sp>
      <p:sp>
        <p:nvSpPr>
          <p:cNvPr id="5" name="Organigramme : Processus 4"/>
          <p:cNvSpPr/>
          <p:nvPr/>
        </p:nvSpPr>
        <p:spPr>
          <a:xfrm>
            <a:off x="4510113" y="1330239"/>
            <a:ext cx="3384376" cy="534990"/>
          </a:xfrm>
          <a:prstGeom prst="flowChartProcess">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2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Flux de syndication</a:t>
            </a:r>
          </a:p>
        </p:txBody>
      </p:sp>
      <p:sp>
        <p:nvSpPr>
          <p:cNvPr id="6" name="Flèche vers le bas 5"/>
          <p:cNvSpPr/>
          <p:nvPr/>
        </p:nvSpPr>
        <p:spPr>
          <a:xfrm>
            <a:off x="5896083" y="1849696"/>
            <a:ext cx="503237" cy="298933"/>
          </a:xfrm>
          <a:prstGeom prst="downArrow">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
        <p:nvSpPr>
          <p:cNvPr id="9" name="Flèche vers le bas 8"/>
          <p:cNvSpPr/>
          <p:nvPr/>
        </p:nvSpPr>
        <p:spPr>
          <a:xfrm rot="1478303">
            <a:off x="4563194" y="2572652"/>
            <a:ext cx="400050" cy="1104094"/>
          </a:xfrm>
          <a:prstGeom prst="downArrow">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solidFill>
                <a:schemeClr val="bg1"/>
              </a:solidFill>
            </a:endParaRPr>
          </a:p>
        </p:txBody>
      </p:sp>
      <p:sp>
        <p:nvSpPr>
          <p:cNvPr id="10" name="Flèche vers le bas 9"/>
          <p:cNvSpPr/>
          <p:nvPr/>
        </p:nvSpPr>
        <p:spPr>
          <a:xfrm rot="20123899">
            <a:off x="7534441" y="2477805"/>
            <a:ext cx="415925" cy="1231209"/>
          </a:xfrm>
          <a:prstGeom prst="downArrow">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solidFill>
                <a:schemeClr val="bg1"/>
              </a:solidFill>
            </a:endParaRPr>
          </a:p>
        </p:txBody>
      </p:sp>
      <p:sp>
        <p:nvSpPr>
          <p:cNvPr id="7" name="Organigramme : Processus 6"/>
          <p:cNvSpPr/>
          <p:nvPr/>
        </p:nvSpPr>
        <p:spPr>
          <a:xfrm>
            <a:off x="4511824" y="2168538"/>
            <a:ext cx="3384376" cy="557147"/>
          </a:xfrm>
          <a:prstGeom prst="flowChartProcess">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Famille de fichiers au format XML</a:t>
            </a:r>
          </a:p>
        </p:txBody>
      </p:sp>
      <p:sp>
        <p:nvSpPr>
          <p:cNvPr id="8" name="Organigramme : Processus 7"/>
          <p:cNvSpPr/>
          <p:nvPr/>
        </p:nvSpPr>
        <p:spPr>
          <a:xfrm>
            <a:off x="4007768" y="3614554"/>
            <a:ext cx="889162" cy="557147"/>
          </a:xfrm>
          <a:prstGeom prst="flowChartProcess">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RSS</a:t>
            </a:r>
          </a:p>
        </p:txBody>
      </p:sp>
      <p:sp>
        <p:nvSpPr>
          <p:cNvPr id="12" name="Organigramme : Processus 11"/>
          <p:cNvSpPr/>
          <p:nvPr/>
        </p:nvSpPr>
        <p:spPr>
          <a:xfrm>
            <a:off x="7464152" y="3645141"/>
            <a:ext cx="889162" cy="557147"/>
          </a:xfrm>
          <a:prstGeom prst="flowChartProcess">
            <a:avLst/>
          </a:prstGeom>
          <a:solidFill>
            <a:srgbClr val="EB8F2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Atom</a:t>
            </a:r>
            <a:endParaRPr lang="fr-FR"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9218" name="Imag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4037" y="4218882"/>
            <a:ext cx="3743325" cy="228987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5730" y="4164565"/>
            <a:ext cx="3470275" cy="23552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46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r>
              <a:rPr lang="fr-FR" altLang="fr-FR" dirty="0"/>
              <a:t>Avantages et inconvénients des flux RSS  </a:t>
            </a:r>
          </a:p>
        </p:txBody>
      </p:sp>
      <p:sp>
        <p:nvSpPr>
          <p:cNvPr id="4" name="Espace réservé du texte 3">
            <a:extLst>
              <a:ext uri="{FF2B5EF4-FFF2-40B4-BE49-F238E27FC236}">
                <a16:creationId xmlns:a16="http://schemas.microsoft.com/office/drawing/2014/main" id="{E25D2A74-677F-48E4-91C3-19360D265277}"/>
              </a:ext>
            </a:extLst>
          </p:cNvPr>
          <p:cNvSpPr>
            <a:spLocks noGrp="1"/>
          </p:cNvSpPr>
          <p:nvPr>
            <p:ph type="body" idx="1"/>
          </p:nvPr>
        </p:nvSpPr>
        <p:spPr>
          <a:xfrm>
            <a:off x="1371600" y="692696"/>
            <a:ext cx="4443984" cy="596885"/>
          </a:xfrm>
        </p:spPr>
        <p:txBody>
          <a:bodyPr/>
          <a:lstStyle/>
          <a:p>
            <a:r>
              <a:rPr lang="fr-FR" dirty="0"/>
              <a:t>Avantages</a:t>
            </a:r>
          </a:p>
        </p:txBody>
      </p:sp>
      <p:sp>
        <p:nvSpPr>
          <p:cNvPr id="6" name="object 6"/>
          <p:cNvSpPr txBox="1">
            <a:spLocks noGrp="1"/>
          </p:cNvSpPr>
          <p:nvPr>
            <p:ph sz="half" idx="2"/>
          </p:nvPr>
        </p:nvSpPr>
        <p:spPr>
          <a:xfrm>
            <a:off x="1371600" y="1340768"/>
            <a:ext cx="4940424" cy="4626554"/>
          </a:xfrm>
        </p:spPr>
        <p:txBody>
          <a:bodyPr>
            <a:noAutofit/>
          </a:bodyPr>
          <a:lstStyle/>
          <a:p>
            <a:r>
              <a:rPr lang="fr-FR" sz="1600" dirty="0"/>
              <a:t>RSS et Atom sont des formats de  publication « libres »,  indépendants d’une plateforme  propriétaire (Facebook, Twitter,  Linkedin, etc.).</a:t>
            </a:r>
          </a:p>
          <a:p>
            <a:r>
              <a:rPr lang="fr-FR" sz="1600" dirty="0"/>
              <a:t>Simples, le format RSS est aisément manipulable par le veilleur,  filtrable, rediffusable…</a:t>
            </a:r>
          </a:p>
          <a:p>
            <a:r>
              <a:rPr lang="fr-FR" sz="1600" dirty="0"/>
              <a:t>Du côté de l’éditeur, les fils RSS peuvent facilement être produits et découpés, par rubrique, tags, voire recherches.</a:t>
            </a:r>
          </a:p>
          <a:p>
            <a:r>
              <a:rPr lang="fr-FR" sz="1600" dirty="0"/>
              <a:t>La présence de fils RSS/Atom sur un site est </a:t>
            </a:r>
            <a:r>
              <a:rPr lang="fr-FR" sz="1600" dirty="0">
                <a:solidFill>
                  <a:srgbClr val="EB8F22"/>
                </a:solidFill>
                <a:hlinkClick r:id="rId3">
                  <a:extLst>
                    <a:ext uri="{A12FA001-AC4F-418D-AE19-62706E023703}">
                      <ahyp:hlinkClr xmlns:ahyp="http://schemas.microsoft.com/office/drawing/2018/hyperlinkcolor" val="tx"/>
                    </a:ext>
                  </a:extLst>
                </a:hlinkClick>
              </a:rPr>
              <a:t>conseillée par Google  pour améliorer son  indexation.</a:t>
            </a:r>
            <a:endParaRPr lang="fr-FR" sz="1600" dirty="0">
              <a:solidFill>
                <a:srgbClr val="EB8F22"/>
              </a:solidFill>
            </a:endParaRPr>
          </a:p>
          <a:p>
            <a:pPr>
              <a:buClr>
                <a:schemeClr val="tx1"/>
              </a:buClr>
            </a:pPr>
            <a:r>
              <a:rPr lang="fr-FR" sz="1600" dirty="0">
                <a:solidFill>
                  <a:srgbClr val="EB8F22"/>
                </a:solidFill>
                <a:hlinkClick r:id="rId4">
                  <a:extLst>
                    <a:ext uri="{A12FA001-AC4F-418D-AE19-62706E023703}">
                      <ahyp:hlinkClr xmlns:ahyp="http://schemas.microsoft.com/office/drawing/2018/hyperlinkcolor" val="tx"/>
                    </a:ext>
                  </a:extLst>
                </a:hlinkClick>
              </a:rPr>
              <a:t>Plus d’un quart des sites Web  mondiaux est conçu avec  WordPress</a:t>
            </a:r>
            <a:r>
              <a:rPr lang="fr-FR" sz="1600" dirty="0">
                <a:solidFill>
                  <a:srgbClr val="EB8F22"/>
                </a:solidFill>
              </a:rPr>
              <a:t> </a:t>
            </a:r>
            <a:r>
              <a:rPr lang="fr-FR" sz="1600" dirty="0"/>
              <a:t>(qui génère par défaut des fils RSS).</a:t>
            </a:r>
          </a:p>
          <a:p>
            <a:pPr>
              <a:buClr>
                <a:schemeClr val="tx1"/>
              </a:buClr>
            </a:pPr>
            <a:r>
              <a:rPr lang="fr-FR" sz="1600" dirty="0">
                <a:solidFill>
                  <a:srgbClr val="EB8F22"/>
                </a:solidFill>
                <a:hlinkClick r:id="rId5">
                  <a:extLst>
                    <a:ext uri="{A12FA001-AC4F-418D-AE19-62706E023703}">
                      <ahyp:hlinkClr xmlns:ahyp="http://schemas.microsoft.com/office/drawing/2018/hyperlinkcolor" val="tx"/>
                    </a:ext>
                  </a:extLst>
                </a:hlinkClick>
              </a:rPr>
              <a:t>Facebook demande aux </a:t>
            </a:r>
            <a:r>
              <a:rPr lang="fr-FR" sz="1600" dirty="0" err="1">
                <a:solidFill>
                  <a:srgbClr val="EB8F22"/>
                </a:solidFill>
                <a:hlinkClick r:id="rId5">
                  <a:extLst>
                    <a:ext uri="{A12FA001-AC4F-418D-AE19-62706E023703}">
                      <ahyp:hlinkClr xmlns:ahyp="http://schemas.microsoft.com/office/drawing/2018/hyperlinkcolor" val="tx"/>
                    </a:ext>
                  </a:extLst>
                </a:hlinkClick>
              </a:rPr>
              <a:t>éditeurs</a:t>
            </a:r>
            <a:r>
              <a:rPr lang="fr-FR" sz="1600" dirty="0">
                <a:solidFill>
                  <a:srgbClr val="EB8F22"/>
                </a:solidFill>
                <a:hlinkClick r:id="rId5">
                  <a:extLst>
                    <a:ext uri="{A12FA001-AC4F-418D-AE19-62706E023703}">
                      <ahyp:hlinkClr xmlns:ahyp="http://schemas.microsoft.com/office/drawing/2018/hyperlinkcolor" val="tx"/>
                    </a:ext>
                  </a:extLst>
                </a:hlinkClick>
              </a:rPr>
              <a:t> </a:t>
            </a:r>
            <a:r>
              <a:rPr lang="fr-FR" sz="1600" dirty="0" err="1">
                <a:solidFill>
                  <a:srgbClr val="EB8F22"/>
                </a:solidFill>
                <a:hlinkClick r:id="rId5">
                  <a:extLst>
                    <a:ext uri="{A12FA001-AC4F-418D-AE19-62706E023703}">
                      <ahyp:hlinkClr xmlns:ahyp="http://schemas.microsoft.com/office/drawing/2018/hyperlinkcolor" val="tx"/>
                    </a:ext>
                  </a:extLst>
                </a:hlinkClick>
              </a:rPr>
              <a:t>d’utiliser</a:t>
            </a:r>
            <a:r>
              <a:rPr lang="fr-FR" sz="1600" dirty="0">
                <a:solidFill>
                  <a:srgbClr val="EB8F22"/>
                </a:solidFill>
                <a:hlinkClick r:id="rId5">
                  <a:extLst>
                    <a:ext uri="{A12FA001-AC4F-418D-AE19-62706E023703}">
                      <ahyp:hlinkClr xmlns:ahyp="http://schemas.microsoft.com/office/drawing/2018/hyperlinkcolor" val="tx"/>
                    </a:ext>
                  </a:extLst>
                </a:hlinkClick>
              </a:rPr>
              <a:t> le RSS pour bénéficier  des ses « Instant Articles »</a:t>
            </a:r>
            <a:endParaRPr lang="fr-FR" sz="1600" dirty="0">
              <a:solidFill>
                <a:srgbClr val="EB8F22"/>
              </a:solidFill>
            </a:endParaRPr>
          </a:p>
        </p:txBody>
      </p:sp>
      <p:sp>
        <p:nvSpPr>
          <p:cNvPr id="5" name="Espace réservé du texte 4">
            <a:extLst>
              <a:ext uri="{FF2B5EF4-FFF2-40B4-BE49-F238E27FC236}">
                <a16:creationId xmlns:a16="http://schemas.microsoft.com/office/drawing/2014/main" id="{17A0BFF1-D225-40F8-B316-A1E36F1E066F}"/>
              </a:ext>
            </a:extLst>
          </p:cNvPr>
          <p:cNvSpPr>
            <a:spLocks noGrp="1"/>
          </p:cNvSpPr>
          <p:nvPr>
            <p:ph type="body" sz="quarter" idx="3"/>
          </p:nvPr>
        </p:nvSpPr>
        <p:spPr>
          <a:xfrm>
            <a:off x="6525014" y="692696"/>
            <a:ext cx="4443984" cy="596885"/>
          </a:xfrm>
        </p:spPr>
        <p:txBody>
          <a:bodyPr/>
          <a:lstStyle/>
          <a:p>
            <a:r>
              <a:rPr lang="fr-FR" dirty="0"/>
              <a:t>Inconvénients</a:t>
            </a:r>
          </a:p>
        </p:txBody>
      </p:sp>
      <p:sp>
        <p:nvSpPr>
          <p:cNvPr id="12" name="Espace réservé du contenu 11">
            <a:extLst>
              <a:ext uri="{FF2B5EF4-FFF2-40B4-BE49-F238E27FC236}">
                <a16:creationId xmlns:a16="http://schemas.microsoft.com/office/drawing/2014/main" id="{01B11B89-5E3F-43C0-A934-DC303E791850}"/>
              </a:ext>
            </a:extLst>
          </p:cNvPr>
          <p:cNvSpPr>
            <a:spLocks noGrp="1"/>
          </p:cNvSpPr>
          <p:nvPr>
            <p:ph sz="quarter" idx="4"/>
          </p:nvPr>
        </p:nvSpPr>
        <p:spPr>
          <a:xfrm>
            <a:off x="6525014" y="1340768"/>
            <a:ext cx="4443984" cy="4344377"/>
          </a:xfrm>
        </p:spPr>
        <p:txBody>
          <a:bodyPr>
            <a:normAutofit/>
          </a:bodyPr>
          <a:lstStyle/>
          <a:p>
            <a:r>
              <a:rPr lang="fr-FR" sz="1600" dirty="0"/>
              <a:t>De gros acteurs du Web  (certainement pour rendre leur  plateformes propriétaires) ont supprimé leurs fils RSS (Facebook,  LinkedIn, Linkedin…).</a:t>
            </a:r>
          </a:p>
          <a:p>
            <a:r>
              <a:rPr lang="fr-FR" sz="1600" dirty="0"/>
              <a:t>Corolaire de leur « ouverture », les  fils RSS/Atom ne sont pas implantés  de manière uniforme sur les sites et  sont parfois « cachés » ou  difficilement « trouvables ».</a:t>
            </a:r>
          </a:p>
          <a:p>
            <a:r>
              <a:rPr lang="fr-FR" sz="1600" dirty="0"/>
              <a:t>Les fils RSS ne sont pas hiérarchisés  (contrairement à des informations  potentiellement éditorialisées dans  des </a:t>
            </a:r>
            <a:r>
              <a:rPr lang="fr-FR" sz="1600" i="1" dirty="0"/>
              <a:t>newsletters</a:t>
            </a:r>
            <a:r>
              <a:rPr lang="fr-FR" sz="1600" dirty="0"/>
              <a:t>)</a:t>
            </a:r>
          </a:p>
          <a:p>
            <a:endParaRPr lang="fr-FR" sz="1600" dirty="0"/>
          </a:p>
        </p:txBody>
      </p:sp>
      <p:sp>
        <p:nvSpPr>
          <p:cNvPr id="2" name="Espace réservé de la date 1">
            <a:extLst>
              <a:ext uri="{FF2B5EF4-FFF2-40B4-BE49-F238E27FC236}">
                <a16:creationId xmlns:a16="http://schemas.microsoft.com/office/drawing/2014/main" id="{69265B50-70B1-45F1-8F7B-4976A7778DC9}"/>
              </a:ext>
            </a:extLst>
          </p:cNvPr>
          <p:cNvSpPr>
            <a:spLocks noGrp="1"/>
          </p:cNvSpPr>
          <p:nvPr>
            <p:ph type="dt" sz="half" idx="10"/>
          </p:nvPr>
        </p:nvSpPr>
        <p:spPr/>
        <p:txBody>
          <a:bodyPr/>
          <a:lstStyle/>
          <a:p>
            <a:fld id="{60BFDADF-97D8-4F8A-9BD8-47967A45F88B}" type="datetime1">
              <a:rPr lang="fr-FR" smtClean="0"/>
              <a:t>06/06/2020</a:t>
            </a:fld>
            <a:endParaRPr lang="fr-FR"/>
          </a:p>
        </p:txBody>
      </p:sp>
      <p:sp>
        <p:nvSpPr>
          <p:cNvPr id="3" name="Espace réservé du pied de page 2">
            <a:extLst>
              <a:ext uri="{FF2B5EF4-FFF2-40B4-BE49-F238E27FC236}">
                <a16:creationId xmlns:a16="http://schemas.microsoft.com/office/drawing/2014/main" id="{63A2635E-E142-4DBE-A25B-E625F18D1F95}"/>
              </a:ext>
            </a:extLst>
          </p:cNvPr>
          <p:cNvSpPr>
            <a:spLocks noGrp="1"/>
          </p:cNvSpPr>
          <p:nvPr>
            <p:ph type="ftr" sz="quarter" idx="11"/>
          </p:nvPr>
        </p:nvSpPr>
        <p:spPr/>
        <p:txBody>
          <a:bodyPr/>
          <a:lstStyle/>
          <a:p>
            <a:pPr>
              <a:defRPr/>
            </a:pPr>
            <a:r>
              <a:rPr lang="fr-FR"/>
              <a:t>Utiliser les flux RSS pour sa veille | Pourquoi ? Comment ?</a:t>
            </a:r>
          </a:p>
        </p:txBody>
      </p:sp>
      <p:sp>
        <p:nvSpPr>
          <p:cNvPr id="10" name="Espace réservé du numéro de diapositive 9">
            <a:extLst>
              <a:ext uri="{FF2B5EF4-FFF2-40B4-BE49-F238E27FC236}">
                <a16:creationId xmlns:a16="http://schemas.microsoft.com/office/drawing/2014/main" id="{5ADB0C1C-D9A5-4B07-8EC8-CB366FA56667}"/>
              </a:ext>
            </a:extLst>
          </p:cNvPr>
          <p:cNvSpPr>
            <a:spLocks noGrp="1"/>
          </p:cNvSpPr>
          <p:nvPr>
            <p:ph type="sldNum" sz="quarter" idx="12"/>
          </p:nvPr>
        </p:nvSpPr>
        <p:spPr/>
        <p:txBody>
          <a:bodyPr/>
          <a:lstStyle/>
          <a:p>
            <a:pPr>
              <a:defRPr/>
            </a:pPr>
            <a:fld id="{2D1FE9FD-52E6-4D44-9364-B06EB0E1408B}" type="slidenum">
              <a:rPr lang="fr-FR" smtClean="0"/>
              <a:pPr>
                <a:defRPr/>
              </a:pPr>
              <a:t>25</a:t>
            </a:fld>
            <a:endParaRPr lang="fr-FR"/>
          </a:p>
        </p:txBody>
      </p:sp>
      <p:sp>
        <p:nvSpPr>
          <p:cNvPr id="7" name="ZoneTexte 6"/>
          <p:cNvSpPr txBox="1"/>
          <p:nvPr/>
        </p:nvSpPr>
        <p:spPr>
          <a:xfrm>
            <a:off x="1775520" y="5967322"/>
            <a:ext cx="9601200" cy="307777"/>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hlinkClick r:id="rId6">
                  <a:extLst>
                    <a:ext uri="{A12FA001-AC4F-418D-AE19-62706E023703}">
                      <ahyp:hlinkClr xmlns:ahyp="http://schemas.microsoft.com/office/drawing/2018/hyperlinkcolor" val="tx"/>
                    </a:ext>
                  </a:extLst>
                </a:hlinkClick>
              </a:rPr>
              <a:t>Modèle d'une plateforme de veille visant à automatiser la rediffusion de l'information</a:t>
            </a:r>
            <a:r>
              <a:rPr lang="fr-FR" sz="1400" b="1" dirty="0">
                <a:solidFill>
                  <a:schemeClr val="bg2">
                    <a:lumMod val="50000"/>
                  </a:schemeClr>
                </a:solidFill>
                <a:latin typeface="Roboto Condensed" panose="02000000000000000000" pitchFamily="2" charset="0"/>
                <a:ea typeface="Roboto Condensed" panose="02000000000000000000" pitchFamily="2" charset="0"/>
              </a:rPr>
              <a:t> (Serge Courrier, 2016)</a:t>
            </a:r>
          </a:p>
        </p:txBody>
      </p:sp>
    </p:spTree>
    <p:extLst>
      <p:ext uri="{BB962C8B-B14F-4D97-AF65-F5344CB8AC3E}">
        <p14:creationId xmlns:p14="http://schemas.microsoft.com/office/powerpoint/2010/main" val="564375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De nombreux flux d’information peuvent être transformés en fils RSS</a:t>
            </a: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5461" y="1101891"/>
            <a:ext cx="6647027" cy="4654217"/>
          </a:xfrm>
          <a:prstGeom prst="rect">
            <a:avLst/>
          </a:prstGeom>
          <a:ln>
            <a:noFill/>
          </a:ln>
          <a:effectLst>
            <a:outerShdw blurRad="292100" dist="139700" dir="2700000" algn="tl" rotWithShape="0">
              <a:srgbClr val="333333">
                <a:alpha val="65000"/>
              </a:srgbClr>
            </a:outerShdw>
          </a:effectLst>
        </p:spPr>
      </p:pic>
      <p:sp>
        <p:nvSpPr>
          <p:cNvPr id="3" name="Espace réservé de la date 2">
            <a:extLst>
              <a:ext uri="{FF2B5EF4-FFF2-40B4-BE49-F238E27FC236}">
                <a16:creationId xmlns:a16="http://schemas.microsoft.com/office/drawing/2014/main" id="{57531231-AA58-440D-A41F-3098D2112E9C}"/>
              </a:ext>
            </a:extLst>
          </p:cNvPr>
          <p:cNvSpPr>
            <a:spLocks noGrp="1"/>
          </p:cNvSpPr>
          <p:nvPr>
            <p:ph type="dt" sz="half" idx="10"/>
          </p:nvPr>
        </p:nvSpPr>
        <p:spPr/>
        <p:txBody>
          <a:bodyPr/>
          <a:lstStyle/>
          <a:p>
            <a:fld id="{D7E2ACBA-547F-4FD5-8DD3-CC65EB940FA9}" type="datetime1">
              <a:rPr lang="fr-FR" smtClean="0"/>
              <a:t>06/06/2020</a:t>
            </a:fld>
            <a:endParaRPr lang="fr-FR"/>
          </a:p>
        </p:txBody>
      </p:sp>
      <p:sp>
        <p:nvSpPr>
          <p:cNvPr id="4" name="Espace réservé du pied de page 3">
            <a:extLst>
              <a:ext uri="{FF2B5EF4-FFF2-40B4-BE49-F238E27FC236}">
                <a16:creationId xmlns:a16="http://schemas.microsoft.com/office/drawing/2014/main" id="{506914B6-76C7-4F84-9C1B-3482FBDA0A65}"/>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F44A81F6-D6FA-47AD-ACFE-ED95C35523CB}"/>
              </a:ext>
            </a:extLst>
          </p:cNvPr>
          <p:cNvSpPr>
            <a:spLocks noGrp="1"/>
          </p:cNvSpPr>
          <p:nvPr>
            <p:ph type="sldNum" sz="quarter" idx="12"/>
          </p:nvPr>
        </p:nvSpPr>
        <p:spPr/>
        <p:txBody>
          <a:bodyPr/>
          <a:lstStyle/>
          <a:p>
            <a:pPr>
              <a:defRPr/>
            </a:pPr>
            <a:fld id="{47290604-2400-4F2E-BFF6-A27E21378C03}" type="slidenum">
              <a:rPr lang="fr-FR" smtClean="0"/>
              <a:pPr>
                <a:defRPr/>
              </a:pPr>
              <a:t>26</a:t>
            </a:fld>
            <a:endParaRPr lang="fr-FR"/>
          </a:p>
        </p:txBody>
      </p:sp>
      <p:sp>
        <p:nvSpPr>
          <p:cNvPr id="8" name="ZoneTexte 7">
            <a:extLst>
              <a:ext uri="{FF2B5EF4-FFF2-40B4-BE49-F238E27FC236}">
                <a16:creationId xmlns:a16="http://schemas.microsoft.com/office/drawing/2014/main" id="{F30CE583-52A9-4E32-874C-EBFA404E57CF}"/>
              </a:ext>
            </a:extLst>
          </p:cNvPr>
          <p:cNvSpPr txBox="1"/>
          <p:nvPr/>
        </p:nvSpPr>
        <p:spPr>
          <a:xfrm>
            <a:off x="1555461" y="6001543"/>
            <a:ext cx="7331015"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Schéma d’une plateforme de veille "modulaire" 100% RSS</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 2017)</a:t>
            </a:r>
            <a:endPar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ZoneTexte 5">
            <a:extLst>
              <a:ext uri="{FF2B5EF4-FFF2-40B4-BE49-F238E27FC236}">
                <a16:creationId xmlns:a16="http://schemas.microsoft.com/office/drawing/2014/main" id="{2B83D45E-AEF3-464E-8665-BDCEE6A96CC9}"/>
              </a:ext>
            </a:extLst>
          </p:cNvPr>
          <p:cNvSpPr txBox="1"/>
          <p:nvPr/>
        </p:nvSpPr>
        <p:spPr>
          <a:xfrm>
            <a:off x="6172200" y="4293096"/>
            <a:ext cx="3851921" cy="523220"/>
          </a:xfrm>
          <a:prstGeom prst="rect">
            <a:avLst/>
          </a:prstGeom>
          <a:solidFill>
            <a:srgbClr val="EB8F22"/>
          </a:solidFill>
          <a:effectLst>
            <a:outerShdw blurRad="50800" dist="38100" dir="2700000" algn="tl" rotWithShape="0">
              <a:prstClr val="black">
                <a:alpha val="40000"/>
              </a:prstClr>
            </a:outerShdw>
          </a:effectLst>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Il est possible de récupérer l’information issue de nombreuses plateformes sous la forme de ils RSS</a:t>
            </a:r>
          </a:p>
        </p:txBody>
      </p:sp>
    </p:spTree>
    <p:extLst>
      <p:ext uri="{BB962C8B-B14F-4D97-AF65-F5344CB8AC3E}">
        <p14:creationId xmlns:p14="http://schemas.microsoft.com/office/powerpoint/2010/main" val="3834455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p:txBody>
          <a:bodyPr/>
          <a:lstStyle/>
          <a:p>
            <a:r>
              <a:rPr lang="fr-FR" altLang="fr-FR" dirty="0"/>
              <a:t>Contexte et enjeux de l’usage des flux RSS</a:t>
            </a:r>
          </a:p>
        </p:txBody>
      </p:sp>
      <p:sp>
        <p:nvSpPr>
          <p:cNvPr id="3" name="Espace réservé du contenu 2"/>
          <p:cNvSpPr>
            <a:spLocks noGrp="1"/>
          </p:cNvSpPr>
          <p:nvPr>
            <p:ph idx="1"/>
          </p:nvPr>
        </p:nvSpPr>
        <p:spPr>
          <a:xfrm>
            <a:off x="1371600" y="692696"/>
            <a:ext cx="9601200" cy="4661520"/>
          </a:xfrm>
        </p:spPr>
        <p:txBody>
          <a:bodyPr>
            <a:normAutofit/>
          </a:bodyPr>
          <a:lstStyle/>
          <a:p>
            <a:r>
              <a:rPr lang="fr-FR" dirty="0"/>
              <a:t>Gérer des masses d’actualités croissantes</a:t>
            </a:r>
          </a:p>
          <a:p>
            <a:pPr lvl="1"/>
            <a:r>
              <a:rPr lang="fr-FR" dirty="0"/>
              <a:t>Nécessité de sélectionner, trier, réguler, optimiser l’information</a:t>
            </a:r>
          </a:p>
          <a:p>
            <a:pPr lvl="1"/>
            <a:r>
              <a:rPr lang="fr-FR" dirty="0"/>
              <a:t>Importance d’automatiser la phase de collecte d’information sans pour autant se laisser submerger</a:t>
            </a:r>
          </a:p>
          <a:p>
            <a:r>
              <a:rPr lang="fr-FR" dirty="0"/>
              <a:t>Intégrer les flux RSS dans une démarche globale de veille </a:t>
            </a:r>
          </a:p>
          <a:p>
            <a:r>
              <a:rPr lang="fr-FR" dirty="0"/>
              <a:t>Utiliser les flux RSS comme socle technique d’interconnexion avec différents systèmes d’information</a:t>
            </a:r>
          </a:p>
        </p:txBody>
      </p:sp>
      <p:sp>
        <p:nvSpPr>
          <p:cNvPr id="2" name="Espace réservé de la date 1">
            <a:extLst>
              <a:ext uri="{FF2B5EF4-FFF2-40B4-BE49-F238E27FC236}">
                <a16:creationId xmlns:a16="http://schemas.microsoft.com/office/drawing/2014/main" id="{CCF6915E-6E2E-4B05-B11D-30320CE9C356}"/>
              </a:ext>
            </a:extLst>
          </p:cNvPr>
          <p:cNvSpPr>
            <a:spLocks noGrp="1"/>
          </p:cNvSpPr>
          <p:nvPr>
            <p:ph type="dt" sz="half" idx="10"/>
          </p:nvPr>
        </p:nvSpPr>
        <p:spPr/>
        <p:txBody>
          <a:bodyPr/>
          <a:lstStyle/>
          <a:p>
            <a:fld id="{4E4EC61F-2A72-429B-B3E0-821FF961AF5B}" type="datetime1">
              <a:rPr lang="fr-FR" smtClean="0"/>
              <a:t>06/06/2020</a:t>
            </a:fld>
            <a:endParaRPr lang="fr-FR"/>
          </a:p>
        </p:txBody>
      </p:sp>
      <p:sp>
        <p:nvSpPr>
          <p:cNvPr id="4" name="Espace réservé du pied de page 3">
            <a:extLst>
              <a:ext uri="{FF2B5EF4-FFF2-40B4-BE49-F238E27FC236}">
                <a16:creationId xmlns:a16="http://schemas.microsoft.com/office/drawing/2014/main" id="{E9653302-D616-4994-999F-FCF615BAF14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B7908E86-FD7F-4543-803F-E68875397330}"/>
              </a:ext>
            </a:extLst>
          </p:cNvPr>
          <p:cNvSpPr>
            <a:spLocks noGrp="1"/>
          </p:cNvSpPr>
          <p:nvPr>
            <p:ph type="sldNum" sz="quarter" idx="12"/>
          </p:nvPr>
        </p:nvSpPr>
        <p:spPr/>
        <p:txBody>
          <a:bodyPr/>
          <a:lstStyle/>
          <a:p>
            <a:pPr>
              <a:defRPr/>
            </a:pPr>
            <a:fld id="{47290604-2400-4F2E-BFF6-A27E21378C03}" type="slidenum">
              <a:rPr lang="fr-FR" smtClean="0"/>
              <a:pPr>
                <a:defRPr/>
              </a:pPr>
              <a:t>27</a:t>
            </a:fld>
            <a:endParaRPr lang="fr-F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1FE9D-3400-4AC7-B9AB-B60364E4AC2E}"/>
              </a:ext>
            </a:extLst>
          </p:cNvPr>
          <p:cNvSpPr>
            <a:spLocks noGrp="1"/>
          </p:cNvSpPr>
          <p:nvPr>
            <p:ph type="title"/>
          </p:nvPr>
        </p:nvSpPr>
        <p:spPr/>
        <p:txBody>
          <a:bodyPr/>
          <a:lstStyle/>
          <a:p>
            <a:r>
              <a:rPr lang="fr-FR" dirty="0"/>
              <a:t>Les sources de fils RSS</a:t>
            </a:r>
          </a:p>
        </p:txBody>
      </p:sp>
      <p:sp>
        <p:nvSpPr>
          <p:cNvPr id="8" name="Espace réservé du texte 7">
            <a:extLst>
              <a:ext uri="{FF2B5EF4-FFF2-40B4-BE49-F238E27FC236}">
                <a16:creationId xmlns:a16="http://schemas.microsoft.com/office/drawing/2014/main" id="{906CF3C3-9E29-4C99-97E7-BA305BA0F79A}"/>
              </a:ext>
            </a:extLst>
          </p:cNvPr>
          <p:cNvSpPr>
            <a:spLocks noGrp="1"/>
          </p:cNvSpPr>
          <p:nvPr>
            <p:ph type="body" idx="1"/>
          </p:nvPr>
        </p:nvSpPr>
        <p:spPr/>
        <p:txBody>
          <a:bodyPr/>
          <a:lstStyle/>
          <a:p>
            <a:endParaRPr lang="fr-FR"/>
          </a:p>
        </p:txBody>
      </p:sp>
      <p:sp>
        <p:nvSpPr>
          <p:cNvPr id="5" name="Espace réservé de la date 4">
            <a:extLst>
              <a:ext uri="{FF2B5EF4-FFF2-40B4-BE49-F238E27FC236}">
                <a16:creationId xmlns:a16="http://schemas.microsoft.com/office/drawing/2014/main" id="{54F45964-EC46-4C3C-8C4A-E58326F2D659}"/>
              </a:ext>
            </a:extLst>
          </p:cNvPr>
          <p:cNvSpPr>
            <a:spLocks noGrp="1"/>
          </p:cNvSpPr>
          <p:nvPr>
            <p:ph type="dt" sz="half" idx="10"/>
          </p:nvPr>
        </p:nvSpPr>
        <p:spPr/>
        <p:txBody>
          <a:bodyPr/>
          <a:lstStyle/>
          <a:p>
            <a:pPr>
              <a:defRPr/>
            </a:pPr>
            <a:fld id="{B026DE3F-123B-4129-A0D5-3242D5067373}" type="datetime1">
              <a:rPr lang="fr-FR" smtClean="0"/>
              <a:t>06/06/2020</a:t>
            </a:fld>
            <a:endParaRPr lang="fr-FR"/>
          </a:p>
        </p:txBody>
      </p:sp>
      <p:sp>
        <p:nvSpPr>
          <p:cNvPr id="3" name="Espace réservé du pied de page 2">
            <a:extLst>
              <a:ext uri="{FF2B5EF4-FFF2-40B4-BE49-F238E27FC236}">
                <a16:creationId xmlns:a16="http://schemas.microsoft.com/office/drawing/2014/main" id="{D357D37B-6EDE-4D0F-B455-AAA7E9567AE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4" name="Espace réservé du numéro de diapositive 3">
            <a:extLst>
              <a:ext uri="{FF2B5EF4-FFF2-40B4-BE49-F238E27FC236}">
                <a16:creationId xmlns:a16="http://schemas.microsoft.com/office/drawing/2014/main" id="{BBA88E4C-304F-4F62-8487-7E9A0EE48CF1}"/>
              </a:ext>
            </a:extLst>
          </p:cNvPr>
          <p:cNvSpPr>
            <a:spLocks noGrp="1"/>
          </p:cNvSpPr>
          <p:nvPr>
            <p:ph type="sldNum" sz="quarter" idx="12"/>
          </p:nvPr>
        </p:nvSpPr>
        <p:spPr/>
        <p:txBody>
          <a:bodyPr/>
          <a:lstStyle/>
          <a:p>
            <a:pPr>
              <a:defRPr/>
            </a:pPr>
            <a:fld id="{A0BEA018-163A-40A0-85F9-8117739ED8BE}" type="slidenum">
              <a:rPr lang="fr-FR" smtClean="0"/>
              <a:pPr>
                <a:defRPr/>
              </a:pPr>
              <a:t>28</a:t>
            </a:fld>
            <a:endParaRPr lang="fr-FR"/>
          </a:p>
        </p:txBody>
      </p:sp>
    </p:spTree>
    <p:extLst>
      <p:ext uri="{BB962C8B-B14F-4D97-AF65-F5344CB8AC3E}">
        <p14:creationId xmlns:p14="http://schemas.microsoft.com/office/powerpoint/2010/main" val="4264463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543E13A-A6C2-43B5-81C4-CC461B6BEF9A}"/>
              </a:ext>
            </a:extLst>
          </p:cNvPr>
          <p:cNvSpPr>
            <a:spLocks noGrp="1"/>
          </p:cNvSpPr>
          <p:nvPr>
            <p:ph type="title"/>
          </p:nvPr>
        </p:nvSpPr>
        <p:spPr/>
        <p:txBody>
          <a:bodyPr>
            <a:normAutofit/>
          </a:bodyPr>
          <a:lstStyle/>
          <a:p>
            <a:r>
              <a:rPr lang="fr-FR" altLang="fr-FR" dirty="0"/>
              <a:t>Sources de fils RSS</a:t>
            </a:r>
            <a:br>
              <a:rPr lang="fr-FR" altLang="fr-FR" dirty="0"/>
            </a:br>
            <a:r>
              <a:rPr lang="fr-FR" altLang="fr-FR" sz="3400" dirty="0"/>
              <a:t>Sites Web et plateformes collaboratives</a:t>
            </a:r>
            <a:endParaRPr lang="fr-FR" sz="3400" dirty="0"/>
          </a:p>
        </p:txBody>
      </p:sp>
      <p:sp>
        <p:nvSpPr>
          <p:cNvPr id="19459" name="Espace réservé du contenu 3"/>
          <p:cNvSpPr>
            <a:spLocks noGrp="1"/>
          </p:cNvSpPr>
          <p:nvPr>
            <p:ph idx="1"/>
          </p:nvPr>
        </p:nvSpPr>
        <p:spPr>
          <a:xfrm>
            <a:off x="1371600" y="1340768"/>
            <a:ext cx="9601200" cy="4013448"/>
          </a:xfrm>
        </p:spPr>
        <p:txBody>
          <a:bodyPr>
            <a:normAutofit/>
          </a:bodyPr>
          <a:lstStyle/>
          <a:p>
            <a:r>
              <a:rPr lang="fr-FR" altLang="fr-FR" dirty="0"/>
              <a:t>Tous les sites d’actualité peuvent être concernés</a:t>
            </a:r>
          </a:p>
          <a:p>
            <a:pPr lvl="1"/>
            <a:r>
              <a:rPr lang="fr-FR" dirty="0"/>
              <a:t>Blogs (ex. : </a:t>
            </a:r>
            <a:r>
              <a:rPr lang="fr-FR" dirty="0">
                <a:solidFill>
                  <a:srgbClr val="EB8F22"/>
                </a:solidFill>
                <a:hlinkClick r:id="rId3">
                  <a:extLst>
                    <a:ext uri="{A12FA001-AC4F-418D-AE19-62706E023703}">
                      <ahyp:hlinkClr xmlns:ahyp="http://schemas.microsoft.com/office/drawing/2018/hyperlinkcolor" val="tx"/>
                    </a:ext>
                  </a:extLst>
                </a:hlinkClick>
              </a:rPr>
              <a:t>Café des Sciences</a:t>
            </a:r>
            <a:r>
              <a:rPr lang="fr-FR" dirty="0">
                <a:solidFill>
                  <a:srgbClr val="EB8F22"/>
                </a:solidFill>
              </a:rPr>
              <a:t> </a:t>
            </a:r>
            <a:r>
              <a:rPr lang="fr-FR" dirty="0"/>
              <a:t>, </a:t>
            </a:r>
            <a:r>
              <a:rPr lang="fr-FR" dirty="0">
                <a:solidFill>
                  <a:srgbClr val="EB8F22"/>
                </a:solidFill>
                <a:hlinkClick r:id="rId4">
                  <a:extLst>
                    <a:ext uri="{A12FA001-AC4F-418D-AE19-62706E023703}">
                      <ahyp:hlinkClr xmlns:ahyp="http://schemas.microsoft.com/office/drawing/2018/hyperlinkcolor" val="tx"/>
                    </a:ext>
                  </a:extLst>
                </a:hlinkClick>
              </a:rPr>
              <a:t>Hypothèses.org</a:t>
            </a:r>
            <a:r>
              <a:rPr lang="fr-FR" dirty="0"/>
              <a:t>, </a:t>
            </a:r>
            <a:r>
              <a:rPr lang="fr-FR" dirty="0">
                <a:solidFill>
                  <a:srgbClr val="EB8F22"/>
                </a:solidFill>
                <a:hlinkClick r:id="rId5">
                  <a:extLst>
                    <a:ext uri="{A12FA001-AC4F-418D-AE19-62706E023703}">
                      <ahyp:hlinkClr xmlns:ahyp="http://schemas.microsoft.com/office/drawing/2018/hyperlinkcolor" val="tx"/>
                    </a:ext>
                  </a:extLst>
                </a:hlinkClick>
              </a:rPr>
              <a:t>Descary.com</a:t>
            </a:r>
            <a:r>
              <a:rPr lang="fr-FR" dirty="0">
                <a:solidFill>
                  <a:srgbClr val="EB8F22"/>
                </a:solidFill>
              </a:rPr>
              <a:t> </a:t>
            </a:r>
            <a:r>
              <a:rPr lang="fr-FR" dirty="0"/>
              <a:t>, </a:t>
            </a:r>
            <a:r>
              <a:rPr lang="fr-FR" dirty="0">
                <a:solidFill>
                  <a:srgbClr val="EB8F22"/>
                </a:solidFill>
                <a:hlinkClick r:id="rId6">
                  <a:extLst>
                    <a:ext uri="{A12FA001-AC4F-418D-AE19-62706E023703}">
                      <ahyp:hlinkClr xmlns:ahyp="http://schemas.microsoft.com/office/drawing/2018/hyperlinkcolor" val="tx"/>
                    </a:ext>
                  </a:extLst>
                </a:hlinkClick>
              </a:rPr>
              <a:t>Cocktail Web</a:t>
            </a:r>
            <a:r>
              <a:rPr lang="fr-FR" dirty="0">
                <a:solidFill>
                  <a:srgbClr val="EB8F22"/>
                </a:solidFill>
              </a:rPr>
              <a:t> </a:t>
            </a:r>
            <a:r>
              <a:rPr lang="fr-FR" dirty="0"/>
              <a:t>…)</a:t>
            </a:r>
          </a:p>
          <a:p>
            <a:pPr lvl="1"/>
            <a:r>
              <a:rPr lang="fr-FR" dirty="0"/>
              <a:t>Portails de publications en sciences humaines et sociales </a:t>
            </a:r>
            <a:br>
              <a:rPr lang="fr-FR" dirty="0"/>
            </a:br>
            <a:r>
              <a:rPr lang="fr-FR" dirty="0"/>
              <a:t>(ex. : </a:t>
            </a:r>
            <a:r>
              <a:rPr lang="fr-FR" dirty="0" err="1">
                <a:solidFill>
                  <a:srgbClr val="EB8F22"/>
                </a:solidFill>
                <a:hlinkClick r:id="rId7">
                  <a:extLst>
                    <a:ext uri="{A12FA001-AC4F-418D-AE19-62706E023703}">
                      <ahyp:hlinkClr xmlns:ahyp="http://schemas.microsoft.com/office/drawing/2018/hyperlinkcolor" val="tx"/>
                    </a:ext>
                  </a:extLst>
                </a:hlinkClick>
              </a:rPr>
              <a:t>OpenEdition</a:t>
            </a:r>
            <a:r>
              <a:rPr lang="fr-FR" dirty="0"/>
              <a:t>)</a:t>
            </a:r>
          </a:p>
          <a:p>
            <a:pPr lvl="1"/>
            <a:r>
              <a:rPr lang="fr-FR" dirty="0"/>
              <a:t>Sites institutionnels (ex. : </a:t>
            </a:r>
            <a:r>
              <a:rPr lang="fr-FR" dirty="0" err="1">
                <a:solidFill>
                  <a:srgbClr val="EB8F22"/>
                </a:solidFill>
                <a:hlinkClick r:id="rId8">
                  <a:extLst>
                    <a:ext uri="{A12FA001-AC4F-418D-AE19-62706E023703}">
                      <ahyp:hlinkClr xmlns:ahyp="http://schemas.microsoft.com/office/drawing/2018/hyperlinkcolor" val="tx"/>
                    </a:ext>
                  </a:extLst>
                </a:hlinkClick>
              </a:rPr>
              <a:t>Urfist</a:t>
            </a:r>
            <a:r>
              <a:rPr lang="fr-FR" dirty="0">
                <a:solidFill>
                  <a:srgbClr val="EB8F22"/>
                </a:solidFill>
                <a:hlinkClick r:id="rId8">
                  <a:extLst>
                    <a:ext uri="{A12FA001-AC4F-418D-AE19-62706E023703}">
                      <ahyp:hlinkClr xmlns:ahyp="http://schemas.microsoft.com/office/drawing/2018/hyperlinkcolor" val="tx"/>
                    </a:ext>
                  </a:extLst>
                </a:hlinkClick>
              </a:rPr>
              <a:t> de Paris </a:t>
            </a:r>
            <a:r>
              <a:rPr lang="fr-FR" dirty="0"/>
              <a:t>, </a:t>
            </a:r>
            <a:r>
              <a:rPr lang="fr-FR" dirty="0">
                <a:solidFill>
                  <a:srgbClr val="EB8F22"/>
                </a:solidFill>
                <a:hlinkClick r:id="rId9">
                  <a:extLst>
                    <a:ext uri="{A12FA001-AC4F-418D-AE19-62706E023703}">
                      <ahyp:hlinkClr xmlns:ahyp="http://schemas.microsoft.com/office/drawing/2018/hyperlinkcolor" val="tx"/>
                    </a:ext>
                  </a:extLst>
                </a:hlinkClick>
              </a:rPr>
              <a:t>Ministère de l’Enseignement Supérieur et de la Recherche</a:t>
            </a:r>
            <a:r>
              <a:rPr lang="fr-FR" dirty="0"/>
              <a:t> , </a:t>
            </a:r>
            <a:r>
              <a:rPr lang="fr-FR" dirty="0" err="1">
                <a:solidFill>
                  <a:srgbClr val="EB8F22"/>
                </a:solidFill>
                <a:hlinkClick r:id="rId10">
                  <a:extLst>
                    <a:ext uri="{A12FA001-AC4F-418D-AE19-62706E023703}">
                      <ahyp:hlinkClr xmlns:ahyp="http://schemas.microsoft.com/office/drawing/2018/hyperlinkcolor" val="tx"/>
                    </a:ext>
                  </a:extLst>
                </a:hlinkClick>
              </a:rPr>
              <a:t>Bulac</a:t>
            </a:r>
            <a:r>
              <a:rPr lang="fr-FR" dirty="0"/>
              <a:t>…)</a:t>
            </a:r>
          </a:p>
          <a:p>
            <a:pPr lvl="1"/>
            <a:r>
              <a:rPr lang="fr-FR" dirty="0"/>
              <a:t>Sites thématiques (ex. : </a:t>
            </a:r>
            <a:r>
              <a:rPr lang="fr-FR" dirty="0">
                <a:solidFill>
                  <a:srgbClr val="EB8F22"/>
                </a:solidFill>
                <a:hlinkClick r:id="rId11">
                  <a:extLst>
                    <a:ext uri="{A12FA001-AC4F-418D-AE19-62706E023703}">
                      <ahyp:hlinkClr xmlns:ahyp="http://schemas.microsoft.com/office/drawing/2018/hyperlinkcolor" val="tx"/>
                    </a:ext>
                  </a:extLst>
                </a:hlinkClick>
              </a:rPr>
              <a:t>Vulgarisation informatique </a:t>
            </a:r>
            <a:r>
              <a:rPr lang="fr-FR" dirty="0"/>
              <a:t>, </a:t>
            </a:r>
            <a:r>
              <a:rPr lang="fr-FR" dirty="0" err="1">
                <a:solidFill>
                  <a:srgbClr val="EB8F22"/>
                </a:solidFill>
                <a:hlinkClick r:id="rId12">
                  <a:extLst>
                    <a:ext uri="{A12FA001-AC4F-418D-AE19-62706E023703}">
                      <ahyp:hlinkClr xmlns:ahyp="http://schemas.microsoft.com/office/drawing/2018/hyperlinkcolor" val="tx"/>
                    </a:ext>
                  </a:extLst>
                </a:hlinkClick>
              </a:rPr>
              <a:t>MathPrepa</a:t>
            </a:r>
            <a:r>
              <a:rPr lang="fr-FR" dirty="0"/>
              <a:t>…)</a:t>
            </a:r>
          </a:p>
          <a:p>
            <a:pPr lvl="1"/>
            <a:r>
              <a:rPr lang="fr-FR" dirty="0"/>
              <a:t>Presse en ligne (ex. : </a:t>
            </a:r>
            <a:r>
              <a:rPr lang="fr-FR" dirty="0">
                <a:solidFill>
                  <a:srgbClr val="EB8F22"/>
                </a:solidFill>
                <a:hlinkClick r:id="rId13">
                  <a:extLst>
                    <a:ext uri="{A12FA001-AC4F-418D-AE19-62706E023703}">
                      <ahyp:hlinkClr xmlns:ahyp="http://schemas.microsoft.com/office/drawing/2018/hyperlinkcolor" val="tx"/>
                    </a:ext>
                  </a:extLst>
                </a:hlinkClick>
              </a:rPr>
              <a:t>LeMonde.fr</a:t>
            </a:r>
            <a:r>
              <a:rPr lang="fr-FR" dirty="0">
                <a:solidFill>
                  <a:srgbClr val="EB8F22"/>
                </a:solidFill>
              </a:rPr>
              <a:t> </a:t>
            </a:r>
            <a:r>
              <a:rPr lang="fr-FR" dirty="0"/>
              <a:t>, </a:t>
            </a:r>
            <a:r>
              <a:rPr lang="fr-FR" dirty="0">
                <a:solidFill>
                  <a:srgbClr val="EB8F22"/>
                </a:solidFill>
                <a:hlinkClick r:id="rId14">
                  <a:extLst>
                    <a:ext uri="{A12FA001-AC4F-418D-AE19-62706E023703}">
                      <ahyp:hlinkClr xmlns:ahyp="http://schemas.microsoft.com/office/drawing/2018/hyperlinkcolor" val="tx"/>
                    </a:ext>
                  </a:extLst>
                </a:hlinkClick>
              </a:rPr>
              <a:t>LeFigaro.fr</a:t>
            </a:r>
            <a:r>
              <a:rPr lang="fr-FR" dirty="0"/>
              <a:t> , </a:t>
            </a:r>
            <a:r>
              <a:rPr lang="fr-FR" dirty="0">
                <a:solidFill>
                  <a:srgbClr val="EB8F22"/>
                </a:solidFill>
                <a:hlinkClick r:id="rId15">
                  <a:extLst>
                    <a:ext uri="{A12FA001-AC4F-418D-AE19-62706E023703}">
                      <ahyp:hlinkClr xmlns:ahyp="http://schemas.microsoft.com/office/drawing/2018/hyperlinkcolor" val="tx"/>
                    </a:ext>
                  </a:extLst>
                </a:hlinkClick>
              </a:rPr>
              <a:t>Rue89</a:t>
            </a:r>
            <a:r>
              <a:rPr lang="fr-FR" dirty="0"/>
              <a:t>…)</a:t>
            </a:r>
          </a:p>
          <a:p>
            <a:pPr lvl="1"/>
            <a:r>
              <a:rPr lang="fr-FR" dirty="0"/>
              <a:t>Sites de ventes en ligne d’agents économiques traditionnels (ex. : </a:t>
            </a:r>
            <a:r>
              <a:rPr lang="fr-FR" dirty="0">
                <a:solidFill>
                  <a:srgbClr val="EB8F22"/>
                </a:solidFill>
                <a:hlinkClick r:id="rId16">
                  <a:extLst>
                    <a:ext uri="{A12FA001-AC4F-418D-AE19-62706E023703}">
                      <ahyp:hlinkClr xmlns:ahyp="http://schemas.microsoft.com/office/drawing/2018/hyperlinkcolor" val="tx"/>
                    </a:ext>
                  </a:extLst>
                </a:hlinkClick>
              </a:rPr>
              <a:t>Eyrolles</a:t>
            </a:r>
            <a:r>
              <a:rPr lang="fr-FR" dirty="0"/>
              <a:t>)</a:t>
            </a:r>
          </a:p>
          <a:p>
            <a:r>
              <a:rPr lang="fr-FR" altLang="fr-FR" dirty="0"/>
              <a:t>Sites collaboratifs et sites de partage</a:t>
            </a:r>
          </a:p>
          <a:p>
            <a:pPr lvl="1"/>
            <a:r>
              <a:rPr lang="fr-FR" altLang="fr-FR" dirty="0"/>
              <a:t>Service de bookmarking (ex. : </a:t>
            </a:r>
            <a:r>
              <a:rPr lang="fr-FR" altLang="fr-FR" dirty="0">
                <a:solidFill>
                  <a:srgbClr val="EB8F22"/>
                </a:solidFill>
                <a:hlinkClick r:id="rId17">
                  <a:extLst>
                    <a:ext uri="{A12FA001-AC4F-418D-AE19-62706E023703}">
                      <ahyp:hlinkClr xmlns:ahyp="http://schemas.microsoft.com/office/drawing/2018/hyperlinkcolor" val="tx"/>
                    </a:ext>
                  </a:extLst>
                </a:hlinkClick>
              </a:rPr>
              <a:t>Diigo</a:t>
            </a:r>
            <a:r>
              <a:rPr lang="fr-FR" altLang="fr-FR" dirty="0"/>
              <a:t>, </a:t>
            </a:r>
            <a:r>
              <a:rPr lang="fr-FR" dirty="0" err="1">
                <a:solidFill>
                  <a:srgbClr val="EB8F22"/>
                </a:solidFill>
                <a:hlinkClick r:id="rId18">
                  <a:extLst>
                    <a:ext uri="{A12FA001-AC4F-418D-AE19-62706E023703}">
                      <ahyp:hlinkClr xmlns:ahyp="http://schemas.microsoft.com/office/drawing/2018/hyperlinkcolor" val="tx"/>
                    </a:ext>
                  </a:extLst>
                </a:hlinkClick>
              </a:rPr>
              <a:t>Raindrop</a:t>
            </a:r>
            <a:r>
              <a:rPr lang="fr-FR" altLang="fr-FR" dirty="0"/>
              <a:t>)</a:t>
            </a:r>
          </a:p>
          <a:p>
            <a:pPr lvl="1"/>
            <a:r>
              <a:rPr lang="fr-FR" altLang="fr-FR" dirty="0"/>
              <a:t>…</a:t>
            </a:r>
          </a:p>
        </p:txBody>
      </p:sp>
      <p:sp>
        <p:nvSpPr>
          <p:cNvPr id="2" name="Espace réservé de la date 1">
            <a:extLst>
              <a:ext uri="{FF2B5EF4-FFF2-40B4-BE49-F238E27FC236}">
                <a16:creationId xmlns:a16="http://schemas.microsoft.com/office/drawing/2014/main" id="{FC235D00-A016-4EF6-8E34-D8E546ABA873}"/>
              </a:ext>
            </a:extLst>
          </p:cNvPr>
          <p:cNvSpPr>
            <a:spLocks noGrp="1"/>
          </p:cNvSpPr>
          <p:nvPr>
            <p:ph type="dt" sz="half" idx="10"/>
          </p:nvPr>
        </p:nvSpPr>
        <p:spPr/>
        <p:txBody>
          <a:bodyPr/>
          <a:lstStyle/>
          <a:p>
            <a:fld id="{622AC147-455E-40F5-A652-8EAC631682D2}" type="datetime1">
              <a:rPr lang="fr-FR" smtClean="0"/>
              <a:t>06/06/2020</a:t>
            </a:fld>
            <a:endParaRPr lang="fr-FR"/>
          </a:p>
        </p:txBody>
      </p:sp>
      <p:sp>
        <p:nvSpPr>
          <p:cNvPr id="3" name="Espace réservé du pied de page 2">
            <a:extLst>
              <a:ext uri="{FF2B5EF4-FFF2-40B4-BE49-F238E27FC236}">
                <a16:creationId xmlns:a16="http://schemas.microsoft.com/office/drawing/2014/main" id="{9E3505B3-CEF7-4952-A583-4F4EB402F77B}"/>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CF69D830-1865-494D-A640-71C8B03E5EFD}"/>
              </a:ext>
            </a:extLst>
          </p:cNvPr>
          <p:cNvSpPr>
            <a:spLocks noGrp="1"/>
          </p:cNvSpPr>
          <p:nvPr>
            <p:ph type="sldNum" sz="quarter" idx="12"/>
          </p:nvPr>
        </p:nvSpPr>
        <p:spPr/>
        <p:txBody>
          <a:bodyPr/>
          <a:lstStyle/>
          <a:p>
            <a:pPr>
              <a:defRPr/>
            </a:pPr>
            <a:fld id="{47290604-2400-4F2E-BFF6-A27E21378C03}" type="slidenum">
              <a:rPr lang="fr-FR" smtClean="0"/>
              <a:pPr>
                <a:defRPr/>
              </a:pPr>
              <a:t>29</a:t>
            </a:fld>
            <a:endParaRPr lang="fr-FR"/>
          </a:p>
        </p:txBody>
      </p:sp>
    </p:spTree>
    <p:extLst>
      <p:ext uri="{BB962C8B-B14F-4D97-AF65-F5344CB8AC3E}">
        <p14:creationId xmlns:p14="http://schemas.microsoft.com/office/powerpoint/2010/main" val="472561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16B0E26-00A0-4C4B-9195-A47F7FE64375}"/>
              </a:ext>
            </a:extLst>
          </p:cNvPr>
          <p:cNvSpPr>
            <a:spLocks noGrp="1"/>
          </p:cNvSpPr>
          <p:nvPr>
            <p:ph type="title"/>
          </p:nvPr>
        </p:nvSpPr>
        <p:spPr/>
        <p:txBody>
          <a:bodyPr/>
          <a:lstStyle/>
          <a:p>
            <a:r>
              <a:rPr lang="fr-FR" dirty="0"/>
              <a:t>La veille</a:t>
            </a:r>
          </a:p>
        </p:txBody>
      </p:sp>
      <p:sp>
        <p:nvSpPr>
          <p:cNvPr id="8" name="Espace réservé du texte 7">
            <a:extLst>
              <a:ext uri="{FF2B5EF4-FFF2-40B4-BE49-F238E27FC236}">
                <a16:creationId xmlns:a16="http://schemas.microsoft.com/office/drawing/2014/main" id="{85182FB3-8567-4D7E-8833-E7C640468279}"/>
              </a:ext>
            </a:extLst>
          </p:cNvPr>
          <p:cNvSpPr>
            <a:spLocks noGrp="1"/>
          </p:cNvSpPr>
          <p:nvPr>
            <p:ph type="body" idx="1"/>
          </p:nvPr>
        </p:nvSpPr>
        <p:spPr/>
        <p:txBody>
          <a:bodyPr>
            <a:normAutofit/>
          </a:bodyPr>
          <a:lstStyle/>
          <a:p>
            <a:endParaRPr lang="fr-FR" dirty="0"/>
          </a:p>
          <a:p>
            <a:endParaRPr lang="fr-FR" dirty="0"/>
          </a:p>
          <a:p>
            <a:endParaRPr lang="fr-FR" dirty="0"/>
          </a:p>
        </p:txBody>
      </p:sp>
      <p:sp>
        <p:nvSpPr>
          <p:cNvPr id="4" name="Espace réservé de la date 3">
            <a:extLst>
              <a:ext uri="{FF2B5EF4-FFF2-40B4-BE49-F238E27FC236}">
                <a16:creationId xmlns:a16="http://schemas.microsoft.com/office/drawing/2014/main" id="{FB00B178-E499-43EA-A7B6-57D46C54E3FD}"/>
              </a:ext>
            </a:extLst>
          </p:cNvPr>
          <p:cNvSpPr>
            <a:spLocks noGrp="1"/>
          </p:cNvSpPr>
          <p:nvPr>
            <p:ph type="dt" sz="half" idx="10"/>
          </p:nvPr>
        </p:nvSpPr>
        <p:spPr/>
        <p:txBody>
          <a:bodyPr/>
          <a:lstStyle/>
          <a:p>
            <a:pPr>
              <a:defRPr/>
            </a:pPr>
            <a:fld id="{0C95C65E-4E33-4822-AB7C-1EF1DF46623B}" type="datetime1">
              <a:rPr lang="fr-FR" smtClean="0"/>
              <a:t>06/06/2020</a:t>
            </a:fld>
            <a:endParaRPr lang="fr-FR"/>
          </a:p>
        </p:txBody>
      </p:sp>
      <p:sp>
        <p:nvSpPr>
          <p:cNvPr id="5" name="Espace réservé du pied de page 4">
            <a:extLst>
              <a:ext uri="{FF2B5EF4-FFF2-40B4-BE49-F238E27FC236}">
                <a16:creationId xmlns:a16="http://schemas.microsoft.com/office/drawing/2014/main" id="{06574C2D-9AE7-42B5-9BD4-F8412AF1A6AF}"/>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7D595B35-709F-444B-87DC-758559335B82}"/>
              </a:ext>
            </a:extLst>
          </p:cNvPr>
          <p:cNvSpPr>
            <a:spLocks noGrp="1"/>
          </p:cNvSpPr>
          <p:nvPr>
            <p:ph type="sldNum" sz="quarter" idx="12"/>
          </p:nvPr>
        </p:nvSpPr>
        <p:spPr/>
        <p:txBody>
          <a:bodyPr/>
          <a:lstStyle/>
          <a:p>
            <a:pPr>
              <a:defRPr/>
            </a:pPr>
            <a:fld id="{A0BEA018-163A-40A0-85F9-8117739ED8BE}" type="slidenum">
              <a:rPr lang="fr-FR" smtClean="0"/>
              <a:pPr>
                <a:defRPr/>
              </a:pPr>
              <a:t>3</a:t>
            </a:fld>
            <a:endParaRPr lang="fr-FR"/>
          </a:p>
        </p:txBody>
      </p:sp>
    </p:spTree>
    <p:extLst>
      <p:ext uri="{BB962C8B-B14F-4D97-AF65-F5344CB8AC3E}">
        <p14:creationId xmlns:p14="http://schemas.microsoft.com/office/powerpoint/2010/main" val="2783641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CDA8272-EF65-4AD1-A000-C86867F8D9E1}"/>
              </a:ext>
            </a:extLst>
          </p:cNvPr>
          <p:cNvSpPr>
            <a:spLocks noGrp="1"/>
          </p:cNvSpPr>
          <p:nvPr>
            <p:ph type="title"/>
          </p:nvPr>
        </p:nvSpPr>
        <p:spPr/>
        <p:txBody>
          <a:bodyPr>
            <a:normAutofit/>
          </a:bodyPr>
          <a:lstStyle/>
          <a:p>
            <a:r>
              <a:rPr lang="fr-FR" altLang="fr-FR" dirty="0"/>
              <a:t>Sources de fils RSS</a:t>
            </a:r>
            <a:br>
              <a:rPr lang="fr-FR" altLang="fr-FR" dirty="0"/>
            </a:br>
            <a:r>
              <a:rPr lang="fr-FR" altLang="fr-FR" sz="3200" dirty="0"/>
              <a:t>Moteurs de recherche et bases de données</a:t>
            </a:r>
            <a:endParaRPr lang="fr-FR" sz="3200" dirty="0"/>
          </a:p>
        </p:txBody>
      </p:sp>
      <p:sp>
        <p:nvSpPr>
          <p:cNvPr id="3" name="Espace réservé du contenu 2">
            <a:extLst>
              <a:ext uri="{FF2B5EF4-FFF2-40B4-BE49-F238E27FC236}">
                <a16:creationId xmlns:a16="http://schemas.microsoft.com/office/drawing/2014/main" id="{A448577A-7858-4612-92E4-E262E4073D3E}"/>
              </a:ext>
            </a:extLst>
          </p:cNvPr>
          <p:cNvSpPr>
            <a:spLocks noGrp="1"/>
          </p:cNvSpPr>
          <p:nvPr>
            <p:ph idx="1"/>
          </p:nvPr>
        </p:nvSpPr>
        <p:spPr/>
        <p:txBody>
          <a:bodyPr/>
          <a:lstStyle/>
          <a:p>
            <a:r>
              <a:rPr lang="fr-FR" dirty="0"/>
              <a:t>Portails de recherche (</a:t>
            </a:r>
            <a:r>
              <a:rPr lang="fr-FR" dirty="0">
                <a:solidFill>
                  <a:srgbClr val="EB8F22"/>
                </a:solidFill>
                <a:hlinkClick r:id="rId2">
                  <a:extLst>
                    <a:ext uri="{A12FA001-AC4F-418D-AE19-62706E023703}">
                      <ahyp:hlinkClr xmlns:ahyp="http://schemas.microsoft.com/office/drawing/2018/hyperlinkcolor" val="tx"/>
                    </a:ext>
                  </a:extLst>
                </a:hlinkClick>
              </a:rPr>
              <a:t>BASE</a:t>
            </a:r>
            <a:r>
              <a:rPr lang="fr-FR" dirty="0">
                <a:hlinkClick r:id="rId2">
                  <a:extLst>
                    <a:ext uri="{A12FA001-AC4F-418D-AE19-62706E023703}">
                      <ahyp:hlinkClr xmlns:ahyp="http://schemas.microsoft.com/office/drawing/2018/hyperlinkcolor" val="tx"/>
                    </a:ext>
                  </a:extLst>
                </a:hlinkClick>
              </a:rPr>
              <a:t> </a:t>
            </a:r>
            <a:r>
              <a:rPr lang="fr-FR" dirty="0"/>
              <a:t>, </a:t>
            </a:r>
            <a:r>
              <a:rPr lang="fr-FR" dirty="0">
                <a:solidFill>
                  <a:srgbClr val="EB8F22"/>
                </a:solidFill>
                <a:hlinkClick r:id="rId3">
                  <a:extLst>
                    <a:ext uri="{A12FA001-AC4F-418D-AE19-62706E023703}">
                      <ahyp:hlinkClr xmlns:ahyp="http://schemas.microsoft.com/office/drawing/2018/hyperlinkcolor" val="tx"/>
                    </a:ext>
                  </a:extLst>
                </a:hlinkClick>
              </a:rPr>
              <a:t>Thèses.fr</a:t>
            </a:r>
            <a:r>
              <a:rPr lang="fr-FR" dirty="0"/>
              <a:t>, </a:t>
            </a:r>
            <a:r>
              <a:rPr lang="fr-FR" altLang="fr-FR" dirty="0" err="1">
                <a:solidFill>
                  <a:srgbClr val="EB8F22"/>
                </a:solidFill>
                <a:hlinkClick r:id="rId4">
                  <a:extLst>
                    <a:ext uri="{A12FA001-AC4F-418D-AE19-62706E023703}">
                      <ahyp:hlinkClr xmlns:ahyp="http://schemas.microsoft.com/office/drawing/2018/hyperlinkcolor" val="tx"/>
                    </a:ext>
                  </a:extLst>
                </a:hlinkClick>
              </a:rPr>
              <a:t>Pubmed</a:t>
            </a:r>
            <a:r>
              <a:rPr lang="fr-FR" dirty="0"/>
              <a:t>…)</a:t>
            </a:r>
          </a:p>
          <a:p>
            <a:r>
              <a:rPr lang="fr-FR" dirty="0"/>
              <a:t>Systèmes d’alertes (ex. : </a:t>
            </a:r>
            <a:r>
              <a:rPr lang="fr-FR" dirty="0">
                <a:solidFill>
                  <a:srgbClr val="EB8F22"/>
                </a:solidFill>
                <a:hlinkClick r:id="rId5">
                  <a:extLst>
                    <a:ext uri="{A12FA001-AC4F-418D-AE19-62706E023703}">
                      <ahyp:hlinkClr xmlns:ahyp="http://schemas.microsoft.com/office/drawing/2018/hyperlinkcolor" val="tx"/>
                    </a:ext>
                  </a:extLst>
                </a:hlinkClick>
              </a:rPr>
              <a:t>Google Alertes</a:t>
            </a:r>
            <a:r>
              <a:rPr lang="fr-FR" dirty="0"/>
              <a:t> , </a:t>
            </a:r>
            <a:r>
              <a:rPr lang="fr-FR" dirty="0" err="1">
                <a:solidFill>
                  <a:srgbClr val="EB8F22"/>
                </a:solidFill>
                <a:hlinkClick r:id="rId6">
                  <a:extLst>
                    <a:ext uri="{A12FA001-AC4F-418D-AE19-62706E023703}">
                      <ahyp:hlinkClr xmlns:ahyp="http://schemas.microsoft.com/office/drawing/2018/hyperlinkcolor" val="tx"/>
                    </a:ext>
                  </a:extLst>
                </a:hlinkClick>
              </a:rPr>
              <a:t>Talkwalker</a:t>
            </a:r>
            <a:r>
              <a:rPr lang="fr-FR" dirty="0"/>
              <a:t>…)</a:t>
            </a:r>
          </a:p>
          <a:p>
            <a:r>
              <a:rPr lang="fr-FR" dirty="0"/>
              <a:t>Réseaux sociaux (ex. : </a:t>
            </a:r>
            <a:r>
              <a:rPr lang="fr-FR" dirty="0">
                <a:solidFill>
                  <a:srgbClr val="EB8F22"/>
                </a:solidFill>
                <a:hlinkClick r:id="rId7">
                  <a:extLst>
                    <a:ext uri="{A12FA001-AC4F-418D-AE19-62706E023703}">
                      <ahyp:hlinkClr xmlns:ahyp="http://schemas.microsoft.com/office/drawing/2018/hyperlinkcolor" val="tx"/>
                    </a:ext>
                  </a:extLst>
                </a:hlinkClick>
              </a:rPr>
              <a:t>Twitter</a:t>
            </a:r>
            <a:r>
              <a:rPr lang="fr-FR" dirty="0"/>
              <a:t>, </a:t>
            </a:r>
            <a:r>
              <a:rPr lang="fr-FR" dirty="0">
                <a:solidFill>
                  <a:srgbClr val="EB8F22"/>
                </a:solidFill>
                <a:hlinkClick r:id="rId8">
                  <a:extLst>
                    <a:ext uri="{A12FA001-AC4F-418D-AE19-62706E023703}">
                      <ahyp:hlinkClr xmlns:ahyp="http://schemas.microsoft.com/office/drawing/2018/hyperlinkcolor" val="tx"/>
                    </a:ext>
                  </a:extLst>
                </a:hlinkClick>
              </a:rPr>
              <a:t>Facebook</a:t>
            </a:r>
            <a:r>
              <a:rPr lang="fr-FR" dirty="0"/>
              <a:t>, </a:t>
            </a:r>
            <a:r>
              <a:rPr lang="fr-FR" dirty="0">
                <a:solidFill>
                  <a:srgbClr val="EB8F22"/>
                </a:solidFill>
                <a:hlinkClick r:id="rId9">
                  <a:extLst>
                    <a:ext uri="{A12FA001-AC4F-418D-AE19-62706E023703}">
                      <ahyp:hlinkClr xmlns:ahyp="http://schemas.microsoft.com/office/drawing/2018/hyperlinkcolor" val="tx"/>
                    </a:ext>
                  </a:extLst>
                </a:hlinkClick>
              </a:rPr>
              <a:t>Google +</a:t>
            </a:r>
            <a:r>
              <a:rPr lang="fr-FR" dirty="0"/>
              <a:t>, </a:t>
            </a:r>
            <a:r>
              <a:rPr lang="fr-FR" dirty="0">
                <a:solidFill>
                  <a:srgbClr val="EB8F22"/>
                </a:solidFill>
                <a:hlinkClick r:id="rId10">
                  <a:extLst>
                    <a:ext uri="{A12FA001-AC4F-418D-AE19-62706E023703}">
                      <ahyp:hlinkClr xmlns:ahyp="http://schemas.microsoft.com/office/drawing/2018/hyperlinkcolor" val="tx"/>
                    </a:ext>
                  </a:extLst>
                </a:hlinkClick>
              </a:rPr>
              <a:t>Instagram</a:t>
            </a:r>
            <a:r>
              <a:rPr lang="fr-FR" dirty="0">
                <a:hlinkClick r:id="rId10">
                  <a:extLst>
                    <a:ext uri="{A12FA001-AC4F-418D-AE19-62706E023703}">
                      <ahyp:hlinkClr xmlns:ahyp="http://schemas.microsoft.com/office/drawing/2018/hyperlinkcolor" val="tx"/>
                    </a:ext>
                  </a:extLst>
                </a:hlinkClick>
              </a:rPr>
              <a:t> </a:t>
            </a:r>
            <a:r>
              <a:rPr lang="fr-FR" dirty="0"/>
              <a:t>via </a:t>
            </a:r>
            <a:r>
              <a:rPr lang="fr-FR" dirty="0">
                <a:solidFill>
                  <a:srgbClr val="EB8F22"/>
                </a:solidFill>
                <a:hlinkClick r:id="rId11">
                  <a:extLst>
                    <a:ext uri="{A12FA001-AC4F-418D-AE19-62706E023703}">
                      <ahyp:hlinkClr xmlns:ahyp="http://schemas.microsoft.com/office/drawing/2018/hyperlinkcolor" val="tx"/>
                    </a:ext>
                  </a:extLst>
                </a:hlinkClick>
              </a:rPr>
              <a:t>Queryfeed</a:t>
            </a:r>
            <a:r>
              <a:rPr lang="fr-FR" dirty="0"/>
              <a:t>)</a:t>
            </a:r>
          </a:p>
          <a:p>
            <a:endParaRPr lang="fr-FR" dirty="0"/>
          </a:p>
        </p:txBody>
      </p:sp>
      <p:sp>
        <p:nvSpPr>
          <p:cNvPr id="5" name="Espace réservé de la date 4">
            <a:extLst>
              <a:ext uri="{FF2B5EF4-FFF2-40B4-BE49-F238E27FC236}">
                <a16:creationId xmlns:a16="http://schemas.microsoft.com/office/drawing/2014/main" id="{C6AB04E4-5CD0-49E4-A28E-A0FCEA992008}"/>
              </a:ext>
            </a:extLst>
          </p:cNvPr>
          <p:cNvSpPr>
            <a:spLocks noGrp="1"/>
          </p:cNvSpPr>
          <p:nvPr>
            <p:ph type="dt" sz="half" idx="10"/>
          </p:nvPr>
        </p:nvSpPr>
        <p:spPr/>
        <p:txBody>
          <a:bodyPr/>
          <a:lstStyle/>
          <a:p>
            <a:pPr>
              <a:defRPr/>
            </a:pPr>
            <a:fld id="{8D86E83D-66B3-4EF9-87B0-FE251EDBAA43}" type="datetime1">
              <a:rPr lang="fr-FR" smtClean="0"/>
              <a:t>06/06/2020</a:t>
            </a:fld>
            <a:endParaRPr lang="fr-FR"/>
          </a:p>
        </p:txBody>
      </p:sp>
      <p:sp>
        <p:nvSpPr>
          <p:cNvPr id="2" name="Espace réservé du pied de page 1">
            <a:extLst>
              <a:ext uri="{FF2B5EF4-FFF2-40B4-BE49-F238E27FC236}">
                <a16:creationId xmlns:a16="http://schemas.microsoft.com/office/drawing/2014/main" id="{62D83833-4952-4144-9FBB-53FB297675C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4" name="Espace réservé du numéro de diapositive 3">
            <a:extLst>
              <a:ext uri="{FF2B5EF4-FFF2-40B4-BE49-F238E27FC236}">
                <a16:creationId xmlns:a16="http://schemas.microsoft.com/office/drawing/2014/main" id="{53A8857F-A1E5-4605-BCCA-88CF85408490}"/>
              </a:ext>
            </a:extLst>
          </p:cNvPr>
          <p:cNvSpPr>
            <a:spLocks noGrp="1"/>
          </p:cNvSpPr>
          <p:nvPr>
            <p:ph type="sldNum" sz="quarter" idx="12"/>
          </p:nvPr>
        </p:nvSpPr>
        <p:spPr/>
        <p:txBody>
          <a:bodyPr/>
          <a:lstStyle/>
          <a:p>
            <a:pPr>
              <a:defRPr/>
            </a:pPr>
            <a:fld id="{47290604-2400-4F2E-BFF6-A27E21378C03}" type="slidenum">
              <a:rPr lang="fr-FR" smtClean="0"/>
              <a:pPr>
                <a:defRPr/>
              </a:pPr>
              <a:t>30</a:t>
            </a:fld>
            <a:endParaRPr lang="fr-FR"/>
          </a:p>
        </p:txBody>
      </p:sp>
    </p:spTree>
    <p:extLst>
      <p:ext uri="{BB962C8B-B14F-4D97-AF65-F5344CB8AC3E}">
        <p14:creationId xmlns:p14="http://schemas.microsoft.com/office/powerpoint/2010/main" val="4000924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2FE38529-9681-4699-9F2E-81E0E1E38185}"/>
              </a:ext>
            </a:extLst>
          </p:cNvPr>
          <p:cNvSpPr>
            <a:spLocks noGrp="1"/>
          </p:cNvSpPr>
          <p:nvPr>
            <p:ph type="title"/>
          </p:nvPr>
        </p:nvSpPr>
        <p:spPr/>
        <p:txBody>
          <a:bodyPr/>
          <a:lstStyle/>
          <a:p>
            <a:r>
              <a:rPr lang="fr-FR" dirty="0"/>
              <a:t>Les lecteurs de fils RSS</a:t>
            </a:r>
          </a:p>
        </p:txBody>
      </p:sp>
      <p:sp>
        <p:nvSpPr>
          <p:cNvPr id="6" name="Espace réservé du texte 5">
            <a:extLst>
              <a:ext uri="{FF2B5EF4-FFF2-40B4-BE49-F238E27FC236}">
                <a16:creationId xmlns:a16="http://schemas.microsoft.com/office/drawing/2014/main" id="{4DF3FA5E-0940-474E-AA16-DCC8319C410B}"/>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1503C55D-00DC-421B-8422-B74E127D76E0}"/>
              </a:ext>
            </a:extLst>
          </p:cNvPr>
          <p:cNvSpPr>
            <a:spLocks noGrp="1"/>
          </p:cNvSpPr>
          <p:nvPr>
            <p:ph type="dt" sz="half" idx="10"/>
          </p:nvPr>
        </p:nvSpPr>
        <p:spPr/>
        <p:txBody>
          <a:bodyPr/>
          <a:lstStyle/>
          <a:p>
            <a:fld id="{B6690DB7-4515-4A04-A9F3-71EFD9A4F85A}" type="datetime1">
              <a:rPr lang="fr-FR" smtClean="0"/>
              <a:t>06/06/2020</a:t>
            </a:fld>
            <a:endParaRPr lang="fr-FR"/>
          </a:p>
        </p:txBody>
      </p:sp>
      <p:sp>
        <p:nvSpPr>
          <p:cNvPr id="5" name="Espace réservé du pied de page 4">
            <a:extLst>
              <a:ext uri="{FF2B5EF4-FFF2-40B4-BE49-F238E27FC236}">
                <a16:creationId xmlns:a16="http://schemas.microsoft.com/office/drawing/2014/main" id="{33E37B3E-F762-424E-8749-E139999C7637}"/>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64061291-E11B-4403-BD85-096ED54833FA}"/>
              </a:ext>
            </a:extLst>
          </p:cNvPr>
          <p:cNvSpPr>
            <a:spLocks noGrp="1"/>
          </p:cNvSpPr>
          <p:nvPr>
            <p:ph type="sldNum" sz="quarter" idx="12"/>
          </p:nvPr>
        </p:nvSpPr>
        <p:spPr/>
        <p:txBody>
          <a:bodyPr/>
          <a:lstStyle/>
          <a:p>
            <a:pPr>
              <a:defRPr/>
            </a:pPr>
            <a:fld id="{A0BEA018-163A-40A0-85F9-8117739ED8BE}" type="slidenum">
              <a:rPr lang="fr-FR" smtClean="0"/>
              <a:pPr>
                <a:defRPr/>
              </a:pPr>
              <a:t>31</a:t>
            </a:fld>
            <a:endParaRPr lang="fr-FR"/>
          </a:p>
        </p:txBody>
      </p:sp>
    </p:spTree>
    <p:extLst>
      <p:ext uri="{BB962C8B-B14F-4D97-AF65-F5344CB8AC3E}">
        <p14:creationId xmlns:p14="http://schemas.microsoft.com/office/powerpoint/2010/main" val="3899227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p:cNvSpPr>
            <a:spLocks noGrp="1"/>
          </p:cNvSpPr>
          <p:nvPr>
            <p:ph type="title"/>
          </p:nvPr>
        </p:nvSpPr>
        <p:spPr/>
        <p:txBody>
          <a:bodyPr/>
          <a:lstStyle/>
          <a:p>
            <a:r>
              <a:rPr lang="fr-FR" dirty="0"/>
              <a:t>Typologie des lecteurs de fils RSS</a:t>
            </a:r>
          </a:p>
        </p:txBody>
      </p:sp>
      <p:graphicFrame>
        <p:nvGraphicFramePr>
          <p:cNvPr id="3" name="Espace réservé du contenu 2">
            <a:extLst>
              <a:ext uri="{FF2B5EF4-FFF2-40B4-BE49-F238E27FC236}">
                <a16:creationId xmlns:a16="http://schemas.microsoft.com/office/drawing/2014/main" id="{7928519C-3DB5-4947-806D-0C10816AA164}"/>
              </a:ext>
            </a:extLst>
          </p:cNvPr>
          <p:cNvGraphicFramePr>
            <a:graphicFrameLocks noGrp="1"/>
          </p:cNvGraphicFramePr>
          <p:nvPr>
            <p:ph idx="1"/>
            <p:extLst>
              <p:ext uri="{D42A27DB-BD31-4B8C-83A1-F6EECF244321}">
                <p14:modId xmlns:p14="http://schemas.microsoft.com/office/powerpoint/2010/main" val="604594655"/>
              </p:ext>
            </p:extLst>
          </p:nvPr>
        </p:nvGraphicFramePr>
        <p:xfrm>
          <a:off x="839416" y="692696"/>
          <a:ext cx="1036915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e la date 1">
            <a:extLst>
              <a:ext uri="{FF2B5EF4-FFF2-40B4-BE49-F238E27FC236}">
                <a16:creationId xmlns:a16="http://schemas.microsoft.com/office/drawing/2014/main" id="{6E04F58D-E152-4B82-A249-CDACD5D1564A}"/>
              </a:ext>
            </a:extLst>
          </p:cNvPr>
          <p:cNvSpPr>
            <a:spLocks noGrp="1"/>
          </p:cNvSpPr>
          <p:nvPr>
            <p:ph type="dt" sz="half" idx="10"/>
          </p:nvPr>
        </p:nvSpPr>
        <p:spPr/>
        <p:txBody>
          <a:bodyPr/>
          <a:lstStyle/>
          <a:p>
            <a:fld id="{B1E1B991-5683-47A3-9ED4-649193ACD2E4}" type="datetime1">
              <a:rPr lang="fr-FR" smtClean="0"/>
              <a:t>06/06/2020</a:t>
            </a:fld>
            <a:endParaRPr lang="fr-FR"/>
          </a:p>
        </p:txBody>
      </p:sp>
      <p:sp>
        <p:nvSpPr>
          <p:cNvPr id="6" name="Espace réservé du pied de page 5">
            <a:extLst>
              <a:ext uri="{FF2B5EF4-FFF2-40B4-BE49-F238E27FC236}">
                <a16:creationId xmlns:a16="http://schemas.microsoft.com/office/drawing/2014/main" id="{F1E34E9D-880F-4770-85D2-BC5CFF941CF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9FEBC5B5-9F46-4F2C-904B-5369FEDC13B6}"/>
              </a:ext>
            </a:extLst>
          </p:cNvPr>
          <p:cNvSpPr>
            <a:spLocks noGrp="1"/>
          </p:cNvSpPr>
          <p:nvPr>
            <p:ph type="sldNum" sz="quarter" idx="12"/>
          </p:nvPr>
        </p:nvSpPr>
        <p:spPr/>
        <p:txBody>
          <a:bodyPr/>
          <a:lstStyle/>
          <a:p>
            <a:pPr>
              <a:defRPr/>
            </a:pPr>
            <a:fld id="{47290604-2400-4F2E-BFF6-A27E21378C03}" type="slidenum">
              <a:rPr lang="fr-FR" smtClean="0"/>
              <a:pPr>
                <a:defRPr/>
              </a:pPr>
              <a:t>32</a:t>
            </a:fld>
            <a:endParaRPr lang="fr-FR"/>
          </a:p>
        </p:txBody>
      </p:sp>
    </p:spTree>
    <p:extLst>
      <p:ext uri="{BB962C8B-B14F-4D97-AF65-F5344CB8AC3E}">
        <p14:creationId xmlns:p14="http://schemas.microsoft.com/office/powerpoint/2010/main" val="4188406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p:txBody>
          <a:bodyPr>
            <a:normAutofit/>
          </a:bodyPr>
          <a:lstStyle/>
          <a:p>
            <a:r>
              <a:rPr lang="fr-FR" altLang="fr-FR" dirty="0"/>
              <a:t>Fonctionnalités d’un outil de lecture RSS liées à la productivité</a:t>
            </a:r>
          </a:p>
        </p:txBody>
      </p:sp>
      <p:sp>
        <p:nvSpPr>
          <p:cNvPr id="4" name="Espace réservé du contenu 3"/>
          <p:cNvSpPr>
            <a:spLocks noGrp="1"/>
          </p:cNvSpPr>
          <p:nvPr>
            <p:ph idx="1"/>
          </p:nvPr>
        </p:nvSpPr>
        <p:spPr>
          <a:xfrm>
            <a:off x="1371600" y="1268760"/>
            <a:ext cx="9601200" cy="4085456"/>
          </a:xfrm>
        </p:spPr>
        <p:txBody>
          <a:bodyPr>
            <a:normAutofit/>
          </a:bodyPr>
          <a:lstStyle/>
          <a:p>
            <a:r>
              <a:rPr lang="fr-FR" dirty="0"/>
              <a:t>Import/export de flux</a:t>
            </a:r>
          </a:p>
          <a:p>
            <a:r>
              <a:rPr lang="fr-FR" dirty="0"/>
              <a:t>Fonctionnalité d’abonnement rapide</a:t>
            </a:r>
          </a:p>
          <a:p>
            <a:r>
              <a:rPr lang="fr-FR" dirty="0"/>
              <a:t>Organisation dans des dossiers</a:t>
            </a:r>
          </a:p>
          <a:p>
            <a:r>
              <a:rPr lang="fr-FR" dirty="0"/>
              <a:t>Moteur de recherche</a:t>
            </a:r>
          </a:p>
          <a:p>
            <a:r>
              <a:rPr lang="fr-FR" dirty="0"/>
              <a:t>Filtrage </a:t>
            </a:r>
          </a:p>
          <a:p>
            <a:r>
              <a:rPr lang="fr-FR" dirty="0"/>
              <a:t>Signalement d’articles (liste de suivi, taguage)</a:t>
            </a:r>
          </a:p>
          <a:p>
            <a:r>
              <a:rPr lang="fr-FR" dirty="0"/>
              <a:t>Marquage comme lu ou non lu de chaque article </a:t>
            </a:r>
          </a:p>
          <a:p>
            <a:r>
              <a:rPr lang="fr-FR" dirty="0"/>
              <a:t>Personnalisation à minima de l’affichage des articles</a:t>
            </a:r>
          </a:p>
          <a:p>
            <a:r>
              <a:rPr lang="fr-FR" dirty="0"/>
              <a:t>Configuration du délai de préservation des flux de manière globale, voire par flux</a:t>
            </a:r>
          </a:p>
          <a:p>
            <a:r>
              <a:rPr lang="fr-FR" dirty="0"/>
              <a:t>Fonctions collaboratives</a:t>
            </a:r>
          </a:p>
          <a:p>
            <a:r>
              <a:rPr lang="fr-FR" dirty="0"/>
              <a:t>Facilité d’accès aux différentes fonctionnalités</a:t>
            </a:r>
          </a:p>
        </p:txBody>
      </p:sp>
      <p:sp>
        <p:nvSpPr>
          <p:cNvPr id="2" name="Espace réservé de la date 1">
            <a:extLst>
              <a:ext uri="{FF2B5EF4-FFF2-40B4-BE49-F238E27FC236}">
                <a16:creationId xmlns:a16="http://schemas.microsoft.com/office/drawing/2014/main" id="{9C270A9A-AA94-4D46-A2DB-6B18AB0DA443}"/>
              </a:ext>
            </a:extLst>
          </p:cNvPr>
          <p:cNvSpPr>
            <a:spLocks noGrp="1"/>
          </p:cNvSpPr>
          <p:nvPr>
            <p:ph type="dt" sz="half" idx="10"/>
          </p:nvPr>
        </p:nvSpPr>
        <p:spPr/>
        <p:txBody>
          <a:bodyPr/>
          <a:lstStyle/>
          <a:p>
            <a:fld id="{D7070B7B-89E4-4A87-BAEC-043C64CDF0BA}" type="datetime1">
              <a:rPr lang="fr-FR" smtClean="0"/>
              <a:t>06/06/2020</a:t>
            </a:fld>
            <a:endParaRPr lang="fr-FR"/>
          </a:p>
        </p:txBody>
      </p:sp>
      <p:sp>
        <p:nvSpPr>
          <p:cNvPr id="3" name="Espace réservé du pied de page 2">
            <a:extLst>
              <a:ext uri="{FF2B5EF4-FFF2-40B4-BE49-F238E27FC236}">
                <a16:creationId xmlns:a16="http://schemas.microsoft.com/office/drawing/2014/main" id="{67FC76DD-8F49-4385-964D-786C80F83E96}"/>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4E025D50-15AE-44A7-981F-FCBB6AB4C2A4}"/>
              </a:ext>
            </a:extLst>
          </p:cNvPr>
          <p:cNvSpPr>
            <a:spLocks noGrp="1"/>
          </p:cNvSpPr>
          <p:nvPr>
            <p:ph type="sldNum" sz="quarter" idx="12"/>
          </p:nvPr>
        </p:nvSpPr>
        <p:spPr/>
        <p:txBody>
          <a:bodyPr/>
          <a:lstStyle/>
          <a:p>
            <a:pPr>
              <a:defRPr/>
            </a:pPr>
            <a:fld id="{47290604-2400-4F2E-BFF6-A27E21378C03}" type="slidenum">
              <a:rPr lang="fr-FR" smtClean="0"/>
              <a:pPr>
                <a:defRPr/>
              </a:pPr>
              <a:t>33</a:t>
            </a:fld>
            <a:endParaRPr lang="fr-FR"/>
          </a:p>
        </p:txBody>
      </p:sp>
    </p:spTree>
    <p:extLst>
      <p:ext uri="{BB962C8B-B14F-4D97-AF65-F5344CB8AC3E}">
        <p14:creationId xmlns:p14="http://schemas.microsoft.com/office/powerpoint/2010/main" val="3630017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normAutofit/>
          </a:bodyPr>
          <a:lstStyle/>
          <a:p>
            <a:r>
              <a:rPr lang="fr-FR" altLang="fr-FR" dirty="0"/>
              <a:t>Les fonctionnalités d’un outil de lecture RSS liées à la médiation</a:t>
            </a:r>
          </a:p>
        </p:txBody>
      </p:sp>
      <p:sp>
        <p:nvSpPr>
          <p:cNvPr id="4" name="Espace réservé du contenu 3"/>
          <p:cNvSpPr>
            <a:spLocks noGrp="1"/>
          </p:cNvSpPr>
          <p:nvPr>
            <p:ph idx="1"/>
          </p:nvPr>
        </p:nvSpPr>
        <p:spPr>
          <a:xfrm>
            <a:off x="1371600" y="1268760"/>
            <a:ext cx="9601200" cy="4085456"/>
          </a:xfrm>
        </p:spPr>
        <p:txBody>
          <a:bodyPr/>
          <a:lstStyle/>
          <a:p>
            <a:r>
              <a:rPr lang="fr-FR" dirty="0"/>
              <a:t>Partage d’articles sur des services Web 2.0 </a:t>
            </a:r>
          </a:p>
          <a:p>
            <a:r>
              <a:rPr lang="fr-FR" dirty="0"/>
              <a:t>Rediffusion automatique de la veille par fil RSS et/ou HTML</a:t>
            </a:r>
          </a:p>
          <a:p>
            <a:r>
              <a:rPr lang="fr-FR" dirty="0"/>
              <a:t>Accès mobile via des applications web ou des applications mobiles</a:t>
            </a:r>
          </a:p>
        </p:txBody>
      </p:sp>
      <p:sp>
        <p:nvSpPr>
          <p:cNvPr id="2" name="Espace réservé de la date 1">
            <a:extLst>
              <a:ext uri="{FF2B5EF4-FFF2-40B4-BE49-F238E27FC236}">
                <a16:creationId xmlns:a16="http://schemas.microsoft.com/office/drawing/2014/main" id="{E9D11644-0658-4ED0-B521-7B581DDDBAA6}"/>
              </a:ext>
            </a:extLst>
          </p:cNvPr>
          <p:cNvSpPr>
            <a:spLocks noGrp="1"/>
          </p:cNvSpPr>
          <p:nvPr>
            <p:ph type="dt" sz="half" idx="10"/>
          </p:nvPr>
        </p:nvSpPr>
        <p:spPr/>
        <p:txBody>
          <a:bodyPr/>
          <a:lstStyle/>
          <a:p>
            <a:fld id="{5E918D33-8CFE-4394-8E46-1E1F3FA07791}" type="datetime1">
              <a:rPr lang="fr-FR" smtClean="0"/>
              <a:t>06/06/2020</a:t>
            </a:fld>
            <a:endParaRPr lang="fr-FR"/>
          </a:p>
        </p:txBody>
      </p:sp>
      <p:sp>
        <p:nvSpPr>
          <p:cNvPr id="3" name="Espace réservé du pied de page 2">
            <a:extLst>
              <a:ext uri="{FF2B5EF4-FFF2-40B4-BE49-F238E27FC236}">
                <a16:creationId xmlns:a16="http://schemas.microsoft.com/office/drawing/2014/main" id="{E40D5563-4C3F-431B-92F6-992FCDAB76C7}"/>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3C227E34-EC97-4EB4-BF8D-6B5844A7B4E6}"/>
              </a:ext>
            </a:extLst>
          </p:cNvPr>
          <p:cNvSpPr>
            <a:spLocks noGrp="1"/>
          </p:cNvSpPr>
          <p:nvPr>
            <p:ph type="sldNum" sz="quarter" idx="12"/>
          </p:nvPr>
        </p:nvSpPr>
        <p:spPr/>
        <p:txBody>
          <a:bodyPr/>
          <a:lstStyle/>
          <a:p>
            <a:pPr>
              <a:defRPr/>
            </a:pPr>
            <a:fld id="{47290604-2400-4F2E-BFF6-A27E21378C03}" type="slidenum">
              <a:rPr lang="fr-FR" smtClean="0"/>
              <a:pPr>
                <a:defRPr/>
              </a:pPr>
              <a:t>34</a:t>
            </a:fld>
            <a:endParaRPr lang="fr-FR"/>
          </a:p>
        </p:txBody>
      </p:sp>
    </p:spTree>
    <p:extLst>
      <p:ext uri="{BB962C8B-B14F-4D97-AF65-F5344CB8AC3E}">
        <p14:creationId xmlns:p14="http://schemas.microsoft.com/office/powerpoint/2010/main" val="1025326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p:cNvSpPr>
          <p:nvPr>
            <p:ph type="title"/>
          </p:nvPr>
        </p:nvSpPr>
        <p:spPr/>
        <p:txBody>
          <a:bodyPr/>
          <a:lstStyle/>
          <a:p>
            <a:r>
              <a:rPr lang="fr-FR" altLang="fr-FR" dirty="0"/>
              <a:t>Critères préalables au choix d’un agrégateur</a:t>
            </a:r>
          </a:p>
        </p:txBody>
      </p:sp>
      <p:sp>
        <p:nvSpPr>
          <p:cNvPr id="4" name="Espace réservé du contenu 3"/>
          <p:cNvSpPr>
            <a:spLocks noGrp="1"/>
          </p:cNvSpPr>
          <p:nvPr>
            <p:ph idx="1"/>
          </p:nvPr>
        </p:nvSpPr>
        <p:spPr>
          <a:xfrm>
            <a:off x="1371600" y="1268760"/>
            <a:ext cx="9601200" cy="4085456"/>
          </a:xfrm>
        </p:spPr>
        <p:txBody>
          <a:bodyPr>
            <a:normAutofit/>
          </a:bodyPr>
          <a:lstStyle/>
          <a:p>
            <a:r>
              <a:rPr lang="fr-FR" dirty="0"/>
              <a:t>Objectifs de la veille</a:t>
            </a:r>
          </a:p>
          <a:p>
            <a:r>
              <a:rPr lang="fr-FR" dirty="0"/>
              <a:t>Le nombre de flux à suivre</a:t>
            </a:r>
          </a:p>
          <a:p>
            <a:r>
              <a:rPr lang="fr-FR" dirty="0"/>
              <a:t>Intérêt d’une consultation hors connexion des flux</a:t>
            </a:r>
          </a:p>
          <a:p>
            <a:r>
              <a:rPr lang="fr-FR" dirty="0"/>
              <a:t>Accès à des flux réservés (authentification, résultats issus de formulaires, pages dynamiques)</a:t>
            </a:r>
          </a:p>
          <a:p>
            <a:r>
              <a:rPr lang="fr-FR" dirty="0"/>
              <a:t>Réutilisation des contenus</a:t>
            </a:r>
          </a:p>
          <a:p>
            <a:r>
              <a:rPr lang="fr-FR" dirty="0"/>
              <a:t>Contrôle du nombre d’articles et/ou du délai de préservation des articles des flux suivis</a:t>
            </a:r>
          </a:p>
          <a:p>
            <a:r>
              <a:rPr lang="fr-FR" dirty="0"/>
              <a:t>Organisation souhaitée pour consulter ses flux (pendant la lecture des courriels, à un autre moment, en mode connecté ou en mode hors connexion, devant son ordinateur ou à partir d’un terminal mobile…) </a:t>
            </a:r>
          </a:p>
          <a:p>
            <a:r>
              <a:rPr lang="fr-FR" dirty="0"/>
              <a:t>Possibilité d’import/export des flux</a:t>
            </a:r>
          </a:p>
          <a:p>
            <a:r>
              <a:rPr lang="fr-FR" dirty="0"/>
              <a:t>Ergonomie</a:t>
            </a:r>
          </a:p>
          <a:p>
            <a:endParaRPr lang="fr-FR" dirty="0"/>
          </a:p>
        </p:txBody>
      </p:sp>
      <p:sp>
        <p:nvSpPr>
          <p:cNvPr id="2" name="Espace réservé de la date 1">
            <a:extLst>
              <a:ext uri="{FF2B5EF4-FFF2-40B4-BE49-F238E27FC236}">
                <a16:creationId xmlns:a16="http://schemas.microsoft.com/office/drawing/2014/main" id="{E37F1354-ECFF-4724-9683-739B48D84EFD}"/>
              </a:ext>
            </a:extLst>
          </p:cNvPr>
          <p:cNvSpPr>
            <a:spLocks noGrp="1"/>
          </p:cNvSpPr>
          <p:nvPr>
            <p:ph type="dt" sz="half" idx="10"/>
          </p:nvPr>
        </p:nvSpPr>
        <p:spPr/>
        <p:txBody>
          <a:bodyPr/>
          <a:lstStyle/>
          <a:p>
            <a:fld id="{1633337E-D3A4-4FB9-A043-E1DA25EEB104}" type="datetime1">
              <a:rPr lang="fr-FR" smtClean="0"/>
              <a:t>06/06/2020</a:t>
            </a:fld>
            <a:endParaRPr lang="fr-FR"/>
          </a:p>
        </p:txBody>
      </p:sp>
      <p:sp>
        <p:nvSpPr>
          <p:cNvPr id="3" name="Espace réservé du pied de page 2">
            <a:extLst>
              <a:ext uri="{FF2B5EF4-FFF2-40B4-BE49-F238E27FC236}">
                <a16:creationId xmlns:a16="http://schemas.microsoft.com/office/drawing/2014/main" id="{310FFF0A-266C-4EA8-99F1-66086A32851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A9BF6ECD-3791-43C0-9C88-E17185608FE3}"/>
              </a:ext>
            </a:extLst>
          </p:cNvPr>
          <p:cNvSpPr>
            <a:spLocks noGrp="1"/>
          </p:cNvSpPr>
          <p:nvPr>
            <p:ph type="sldNum" sz="quarter" idx="12"/>
          </p:nvPr>
        </p:nvSpPr>
        <p:spPr/>
        <p:txBody>
          <a:bodyPr/>
          <a:lstStyle/>
          <a:p>
            <a:pPr>
              <a:defRPr/>
            </a:pPr>
            <a:fld id="{47290604-2400-4F2E-BFF6-A27E21378C03}" type="slidenum">
              <a:rPr lang="fr-FR" smtClean="0"/>
              <a:pPr>
                <a:defRPr/>
              </a:pPr>
              <a:t>35</a:t>
            </a:fld>
            <a:endParaRPr lang="fr-FR"/>
          </a:p>
        </p:txBody>
      </p:sp>
    </p:spTree>
    <p:extLst>
      <p:ext uri="{BB962C8B-B14F-4D97-AF65-F5344CB8AC3E}">
        <p14:creationId xmlns:p14="http://schemas.microsoft.com/office/powerpoint/2010/main" val="3758499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1"/>
          <p:cNvSpPr>
            <a:spLocks noGrp="1"/>
          </p:cNvSpPr>
          <p:nvPr>
            <p:ph type="title"/>
          </p:nvPr>
        </p:nvSpPr>
        <p:spPr/>
        <p:txBody>
          <a:bodyPr>
            <a:normAutofit/>
          </a:bodyPr>
          <a:lstStyle/>
          <a:p>
            <a:r>
              <a:rPr lang="fr-FR" altLang="fr-FR" dirty="0"/>
              <a:t>Contraintes liées à la structure dans le choix d’un agrégateur</a:t>
            </a:r>
          </a:p>
        </p:txBody>
      </p:sp>
      <p:sp>
        <p:nvSpPr>
          <p:cNvPr id="4" name="Espace réservé du contenu 3"/>
          <p:cNvSpPr>
            <a:spLocks noGrp="1"/>
          </p:cNvSpPr>
          <p:nvPr>
            <p:ph idx="1"/>
          </p:nvPr>
        </p:nvSpPr>
        <p:spPr>
          <a:xfrm>
            <a:off x="1371600" y="1196752"/>
            <a:ext cx="9601200" cy="4157464"/>
          </a:xfrm>
        </p:spPr>
        <p:txBody>
          <a:bodyPr>
            <a:normAutofit/>
          </a:bodyPr>
          <a:lstStyle/>
          <a:p>
            <a:r>
              <a:rPr lang="fr-FR" dirty="0"/>
              <a:t>Absence de budget pour disposer d’une version « pro »</a:t>
            </a:r>
          </a:p>
          <a:p>
            <a:r>
              <a:rPr lang="fr-FR" dirty="0"/>
              <a:t>Impossibilité d’installer un logiciel sur son poste ou de faire installer un lecteur sur les serveurs de l’entreprise/organisme</a:t>
            </a:r>
          </a:p>
          <a:p>
            <a:r>
              <a:rPr lang="fr-FR" dirty="0"/>
              <a:t>Impossibilité de personnaliser un programme présent sur son ordinateur (extensions d’un navigateur par exemple)</a:t>
            </a:r>
          </a:p>
          <a:p>
            <a:r>
              <a:rPr lang="fr-FR" dirty="0"/>
              <a:t>Contraintes liées à la nationalité du programme ou du service envisagé (lieu d’implantation des serveurs)</a:t>
            </a:r>
          </a:p>
          <a:p>
            <a:r>
              <a:rPr lang="fr-FR" dirty="0"/>
              <a:t>Confidentialité des données</a:t>
            </a:r>
          </a:p>
          <a:p>
            <a:r>
              <a:rPr lang="fr-FR" dirty="0"/>
              <a:t>Existence d’un ENT propre à l’institution plus ou moins rigide quant aux droits d’accès (notamment pour des personnes extérieures)</a:t>
            </a:r>
          </a:p>
        </p:txBody>
      </p:sp>
      <p:sp>
        <p:nvSpPr>
          <p:cNvPr id="2" name="Espace réservé de la date 1">
            <a:extLst>
              <a:ext uri="{FF2B5EF4-FFF2-40B4-BE49-F238E27FC236}">
                <a16:creationId xmlns:a16="http://schemas.microsoft.com/office/drawing/2014/main" id="{C6062F1F-F8F7-4D3F-9FEF-1C16E33CAEB1}"/>
              </a:ext>
            </a:extLst>
          </p:cNvPr>
          <p:cNvSpPr>
            <a:spLocks noGrp="1"/>
          </p:cNvSpPr>
          <p:nvPr>
            <p:ph type="dt" sz="half" idx="10"/>
          </p:nvPr>
        </p:nvSpPr>
        <p:spPr/>
        <p:txBody>
          <a:bodyPr/>
          <a:lstStyle/>
          <a:p>
            <a:fld id="{5F61399F-9895-4F37-B3E8-41CAAEDD653D}" type="datetime1">
              <a:rPr lang="fr-FR" smtClean="0"/>
              <a:t>06/06/2020</a:t>
            </a:fld>
            <a:endParaRPr lang="fr-FR"/>
          </a:p>
        </p:txBody>
      </p:sp>
      <p:sp>
        <p:nvSpPr>
          <p:cNvPr id="3" name="Espace réservé du pied de page 2">
            <a:extLst>
              <a:ext uri="{FF2B5EF4-FFF2-40B4-BE49-F238E27FC236}">
                <a16:creationId xmlns:a16="http://schemas.microsoft.com/office/drawing/2014/main" id="{700369EA-D2D3-42C1-8781-6C1A43224075}"/>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F90436C1-751A-43D4-A32B-C06651B0B9F3}"/>
              </a:ext>
            </a:extLst>
          </p:cNvPr>
          <p:cNvSpPr>
            <a:spLocks noGrp="1"/>
          </p:cNvSpPr>
          <p:nvPr>
            <p:ph type="sldNum" sz="quarter" idx="12"/>
          </p:nvPr>
        </p:nvSpPr>
        <p:spPr/>
        <p:txBody>
          <a:bodyPr/>
          <a:lstStyle/>
          <a:p>
            <a:pPr>
              <a:defRPr/>
            </a:pPr>
            <a:fld id="{47290604-2400-4F2E-BFF6-A27E21378C03}" type="slidenum">
              <a:rPr lang="fr-FR" smtClean="0"/>
              <a:pPr>
                <a:defRPr/>
              </a:pPr>
              <a:t>36</a:t>
            </a:fld>
            <a:endParaRPr lang="fr-FR"/>
          </a:p>
        </p:txBody>
      </p:sp>
      <p:sp>
        <p:nvSpPr>
          <p:cNvPr id="5" name="ZoneTexte 4"/>
          <p:cNvSpPr txBox="1"/>
          <p:nvPr/>
        </p:nvSpPr>
        <p:spPr>
          <a:xfrm>
            <a:off x="1847528" y="5749912"/>
            <a:ext cx="6624736" cy="307777"/>
          </a:xfrm>
          <a:prstGeom prst="rect">
            <a:avLst/>
          </a:prstGeom>
          <a:noFill/>
        </p:spPr>
        <p:txBody>
          <a:bodyPr wrap="square" rtlCol="0">
            <a:spAutoFit/>
          </a:bodyPr>
          <a:lstStyle/>
          <a:p>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E</a:t>
            </a:r>
            <a:r>
              <a:rPr lang="fr-FR" alt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tude de Serge Courrier </a:t>
            </a:r>
            <a:r>
              <a:rPr lang="fr-FR" alt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(dernière maj 2016)</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3104392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19EBCC-43F7-4D02-9E85-C7E3A9475915}"/>
              </a:ext>
            </a:extLst>
          </p:cNvPr>
          <p:cNvSpPr>
            <a:spLocks noGrp="1"/>
          </p:cNvSpPr>
          <p:nvPr>
            <p:ph type="title"/>
          </p:nvPr>
        </p:nvSpPr>
        <p:spPr/>
        <p:txBody>
          <a:bodyPr/>
          <a:lstStyle/>
          <a:p>
            <a:r>
              <a:rPr lang="fr-FR" dirty="0"/>
              <a:t>Clients de messagerie électronique</a:t>
            </a:r>
          </a:p>
        </p:txBody>
      </p:sp>
      <p:sp>
        <p:nvSpPr>
          <p:cNvPr id="3" name="Espace réservé du contenu 2">
            <a:extLst>
              <a:ext uri="{FF2B5EF4-FFF2-40B4-BE49-F238E27FC236}">
                <a16:creationId xmlns:a16="http://schemas.microsoft.com/office/drawing/2014/main" id="{F1C24516-E9DD-4830-AEE2-B7C5C44C38FB}"/>
              </a:ext>
            </a:extLst>
          </p:cNvPr>
          <p:cNvSpPr>
            <a:spLocks noGrp="1"/>
          </p:cNvSpPr>
          <p:nvPr>
            <p:ph idx="1"/>
          </p:nvPr>
        </p:nvSpPr>
        <p:spPr>
          <a:xfrm>
            <a:off x="1371600" y="980728"/>
            <a:ext cx="9601200" cy="4373488"/>
          </a:xfrm>
        </p:spPr>
        <p:txBody>
          <a:bodyPr/>
          <a:lstStyle/>
          <a:p>
            <a:r>
              <a:rPr lang="fr-FR" dirty="0"/>
              <a:t>Outlook</a:t>
            </a:r>
          </a:p>
          <a:p>
            <a:pPr lvl="1"/>
            <a:r>
              <a:rPr lang="fr-FR" dirty="0">
                <a:solidFill>
                  <a:srgbClr val="EB8F22"/>
                </a:solidFill>
                <a:hlinkClick r:id="rId2">
                  <a:extLst>
                    <a:ext uri="{A12FA001-AC4F-418D-AE19-62706E023703}">
                      <ahyp:hlinkClr xmlns:ahyp="http://schemas.microsoft.com/office/drawing/2018/hyperlinkcolor" val="tx"/>
                    </a:ext>
                  </a:extLst>
                </a:hlinkClick>
              </a:rPr>
              <a:t>S’abonner à un flux RSS</a:t>
            </a:r>
            <a:endParaRPr lang="fr-FR" dirty="0">
              <a:solidFill>
                <a:srgbClr val="EB8F22"/>
              </a:solidFill>
            </a:endParaRPr>
          </a:p>
          <a:p>
            <a:r>
              <a:rPr lang="fr-FR" dirty="0"/>
              <a:t>Thunderbird</a:t>
            </a:r>
          </a:p>
          <a:p>
            <a:pPr lvl="1"/>
            <a:r>
              <a:rPr lang="fr-FR" dirty="0">
                <a:solidFill>
                  <a:srgbClr val="EB8F22"/>
                </a:solidFill>
                <a:hlinkClick r:id="rId3">
                  <a:extLst>
                    <a:ext uri="{A12FA001-AC4F-418D-AE19-62706E023703}">
                      <ahyp:hlinkClr xmlns:ahyp="http://schemas.microsoft.com/office/drawing/2018/hyperlinkcolor" val="tx"/>
                    </a:ext>
                  </a:extLst>
                </a:hlinkClick>
              </a:rPr>
              <a:t>Comment s'abonner aux flux de nouvelles et blog</a:t>
            </a:r>
            <a:endParaRPr lang="fr-FR" dirty="0">
              <a:solidFill>
                <a:srgbClr val="EB8F22"/>
              </a:solidFill>
            </a:endParaRPr>
          </a:p>
          <a:p>
            <a:r>
              <a:rPr lang="fr-FR" dirty="0"/>
              <a:t>Gmail</a:t>
            </a:r>
          </a:p>
          <a:p>
            <a:pPr lvl="1"/>
            <a:r>
              <a:rPr lang="fr-FR" dirty="0"/>
              <a:t>Gmail ne peut servir directement de lecteur de fil RSS. Il est néanmoins possible de relier un fil RSS à Gmail à l’aide d’IFTTT : </a:t>
            </a:r>
            <a:r>
              <a:rPr lang="en-US" dirty="0">
                <a:solidFill>
                  <a:srgbClr val="EB8F22"/>
                </a:solidFill>
                <a:hlinkClick r:id="rId4">
                  <a:extLst>
                    <a:ext uri="{A12FA001-AC4F-418D-AE19-62706E023703}">
                      <ahyp:hlinkClr xmlns:ahyp="http://schemas.microsoft.com/office/drawing/2018/hyperlinkcolor" val="tx"/>
                    </a:ext>
                  </a:extLst>
                </a:hlinkClick>
              </a:rPr>
              <a:t>Connect RSS Feed to Gmail</a:t>
            </a:r>
            <a:endParaRPr lang="fr-FR" dirty="0">
              <a:solidFill>
                <a:srgbClr val="EB8F22"/>
              </a:solidFill>
            </a:endParaRPr>
          </a:p>
          <a:p>
            <a:endParaRPr lang="fr-FR" dirty="0"/>
          </a:p>
        </p:txBody>
      </p:sp>
      <p:sp>
        <p:nvSpPr>
          <p:cNvPr id="4" name="Espace réservé de la date 3">
            <a:extLst>
              <a:ext uri="{FF2B5EF4-FFF2-40B4-BE49-F238E27FC236}">
                <a16:creationId xmlns:a16="http://schemas.microsoft.com/office/drawing/2014/main" id="{1F71A845-251C-4770-B45C-A711E428E2E0}"/>
              </a:ext>
            </a:extLst>
          </p:cNvPr>
          <p:cNvSpPr>
            <a:spLocks noGrp="1"/>
          </p:cNvSpPr>
          <p:nvPr>
            <p:ph type="dt" sz="half" idx="10"/>
          </p:nvPr>
        </p:nvSpPr>
        <p:spPr/>
        <p:txBody>
          <a:bodyPr/>
          <a:lstStyle/>
          <a:p>
            <a:pPr>
              <a:defRPr/>
            </a:pPr>
            <a:fld id="{FD74322F-3145-438F-89D3-97D283CD5F28}" type="datetime1">
              <a:rPr lang="fr-FR" smtClean="0"/>
              <a:t>06/06/2020</a:t>
            </a:fld>
            <a:endParaRPr lang="fr-FR"/>
          </a:p>
        </p:txBody>
      </p:sp>
      <p:sp>
        <p:nvSpPr>
          <p:cNvPr id="7" name="Espace réservé du pied de page 6">
            <a:extLst>
              <a:ext uri="{FF2B5EF4-FFF2-40B4-BE49-F238E27FC236}">
                <a16:creationId xmlns:a16="http://schemas.microsoft.com/office/drawing/2014/main" id="{5AE2DF0E-FC35-4A13-8652-68D9057EFCE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AFC8810B-3D06-4F00-B833-FCF67283FDD3}"/>
              </a:ext>
            </a:extLst>
          </p:cNvPr>
          <p:cNvSpPr>
            <a:spLocks noGrp="1"/>
          </p:cNvSpPr>
          <p:nvPr>
            <p:ph type="sldNum" sz="quarter" idx="12"/>
          </p:nvPr>
        </p:nvSpPr>
        <p:spPr/>
        <p:txBody>
          <a:bodyPr/>
          <a:lstStyle/>
          <a:p>
            <a:pPr>
              <a:defRPr/>
            </a:pPr>
            <a:fld id="{47290604-2400-4F2E-BFF6-A27E21378C03}" type="slidenum">
              <a:rPr lang="fr-FR" smtClean="0"/>
              <a:pPr>
                <a:defRPr/>
              </a:pPr>
              <a:t>37</a:t>
            </a:fld>
            <a:endParaRPr lang="fr-FR"/>
          </a:p>
        </p:txBody>
      </p:sp>
    </p:spTree>
    <p:extLst>
      <p:ext uri="{BB962C8B-B14F-4D97-AF65-F5344CB8AC3E}">
        <p14:creationId xmlns:p14="http://schemas.microsoft.com/office/powerpoint/2010/main" val="1551250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7703193-453E-4BD9-8F9D-E483E729D7D7}"/>
              </a:ext>
            </a:extLst>
          </p:cNvPr>
          <p:cNvSpPr>
            <a:spLocks noGrp="1"/>
          </p:cNvSpPr>
          <p:nvPr>
            <p:ph type="title"/>
          </p:nvPr>
        </p:nvSpPr>
        <p:spPr/>
        <p:txBody>
          <a:bodyPr/>
          <a:lstStyle/>
          <a:p>
            <a:r>
              <a:rPr lang="fr-FR" dirty="0"/>
              <a:t>Clients de messagerie électronique</a:t>
            </a:r>
          </a:p>
        </p:txBody>
      </p:sp>
      <p:sp>
        <p:nvSpPr>
          <p:cNvPr id="13" name="Espace réservé du texte 12">
            <a:extLst>
              <a:ext uri="{FF2B5EF4-FFF2-40B4-BE49-F238E27FC236}">
                <a16:creationId xmlns:a16="http://schemas.microsoft.com/office/drawing/2014/main" id="{277C0C69-AAA8-4472-BCCA-DEDA59F9B179}"/>
              </a:ext>
            </a:extLst>
          </p:cNvPr>
          <p:cNvSpPr>
            <a:spLocks noGrp="1"/>
          </p:cNvSpPr>
          <p:nvPr>
            <p:ph type="body" idx="1"/>
          </p:nvPr>
        </p:nvSpPr>
        <p:spPr>
          <a:xfrm>
            <a:off x="1371600" y="692696"/>
            <a:ext cx="4443984" cy="823912"/>
          </a:xfrm>
        </p:spPr>
        <p:txBody>
          <a:bodyPr/>
          <a:lstStyle/>
          <a:p>
            <a:r>
              <a:rPr lang="fr-FR" dirty="0"/>
              <a:t>Avantages</a:t>
            </a:r>
          </a:p>
        </p:txBody>
      </p:sp>
      <p:sp>
        <p:nvSpPr>
          <p:cNvPr id="4" name="Espace réservé du contenu 3"/>
          <p:cNvSpPr>
            <a:spLocks noGrp="1"/>
          </p:cNvSpPr>
          <p:nvPr>
            <p:ph sz="half" idx="2"/>
          </p:nvPr>
        </p:nvSpPr>
        <p:spPr>
          <a:xfrm>
            <a:off x="1371600" y="1657039"/>
            <a:ext cx="4443984" cy="2924089"/>
          </a:xfrm>
        </p:spPr>
        <p:txBody>
          <a:bodyPr>
            <a:normAutofit lnSpcReduction="10000"/>
          </a:bodyPr>
          <a:lstStyle/>
          <a:p>
            <a:r>
              <a:rPr lang="fr-FR" dirty="0"/>
              <a:t>Archivage des flux</a:t>
            </a:r>
          </a:p>
          <a:p>
            <a:r>
              <a:rPr lang="fr-FR" dirty="0"/>
              <a:t>Lecture hors connexion</a:t>
            </a:r>
          </a:p>
          <a:p>
            <a:r>
              <a:rPr lang="fr-FR" dirty="0"/>
              <a:t>Bénéfice des filtres de rediffusion automatique que possèdent ce type d’outils</a:t>
            </a:r>
          </a:p>
          <a:p>
            <a:r>
              <a:rPr lang="fr-FR" dirty="0"/>
              <a:t>Fonctions de recherche évoluées</a:t>
            </a:r>
          </a:p>
          <a:p>
            <a:r>
              <a:rPr lang="fr-FR" dirty="0"/>
              <a:t>Lecture des méls et des flux avec le même outil</a:t>
            </a:r>
          </a:p>
        </p:txBody>
      </p:sp>
      <p:sp>
        <p:nvSpPr>
          <p:cNvPr id="14" name="Espace réservé du texte 13">
            <a:extLst>
              <a:ext uri="{FF2B5EF4-FFF2-40B4-BE49-F238E27FC236}">
                <a16:creationId xmlns:a16="http://schemas.microsoft.com/office/drawing/2014/main" id="{AEDB2A60-5E76-4C99-8099-9D4E749E5893}"/>
              </a:ext>
            </a:extLst>
          </p:cNvPr>
          <p:cNvSpPr>
            <a:spLocks noGrp="1"/>
          </p:cNvSpPr>
          <p:nvPr>
            <p:ph type="body" sz="quarter" idx="3"/>
          </p:nvPr>
        </p:nvSpPr>
        <p:spPr>
          <a:xfrm>
            <a:off x="6525014" y="692696"/>
            <a:ext cx="4443984" cy="823912"/>
          </a:xfrm>
        </p:spPr>
        <p:txBody>
          <a:bodyPr/>
          <a:lstStyle/>
          <a:p>
            <a:r>
              <a:rPr lang="fr-FR" dirty="0"/>
              <a:t>Inconvénients</a:t>
            </a:r>
          </a:p>
        </p:txBody>
      </p:sp>
      <p:sp>
        <p:nvSpPr>
          <p:cNvPr id="15" name="Espace réservé du contenu 14">
            <a:extLst>
              <a:ext uri="{FF2B5EF4-FFF2-40B4-BE49-F238E27FC236}">
                <a16:creationId xmlns:a16="http://schemas.microsoft.com/office/drawing/2014/main" id="{CD900C89-C551-4F50-8310-C06BE53D6B3C}"/>
              </a:ext>
            </a:extLst>
          </p:cNvPr>
          <p:cNvSpPr>
            <a:spLocks noGrp="1"/>
          </p:cNvSpPr>
          <p:nvPr>
            <p:ph sz="quarter" idx="4"/>
          </p:nvPr>
        </p:nvSpPr>
        <p:spPr>
          <a:xfrm>
            <a:off x="6525014" y="1657039"/>
            <a:ext cx="4443984" cy="2924089"/>
          </a:xfrm>
        </p:spPr>
        <p:txBody>
          <a:bodyPr>
            <a:normAutofit lnSpcReduction="10000"/>
          </a:bodyPr>
          <a:lstStyle/>
          <a:p>
            <a:r>
              <a:rPr lang="fr-FR" dirty="0"/>
              <a:t>Présentation inadaptée</a:t>
            </a:r>
          </a:p>
          <a:p>
            <a:r>
              <a:rPr lang="fr-FR" dirty="0"/>
              <a:t>Pas d’autre possibilité que le transfert par mél pour la rediffusion sur un service Web 2.0</a:t>
            </a:r>
          </a:p>
          <a:p>
            <a:r>
              <a:rPr lang="fr-FR" dirty="0"/>
              <a:t>Pas de rediffusion HTML ou RSS d’articles possible</a:t>
            </a:r>
          </a:p>
          <a:p>
            <a:r>
              <a:rPr lang="fr-FR" dirty="0"/>
              <a:t>Pas d’accès mobile</a:t>
            </a:r>
          </a:p>
          <a:p>
            <a:endParaRPr lang="fr-FR" dirty="0"/>
          </a:p>
        </p:txBody>
      </p:sp>
      <p:sp>
        <p:nvSpPr>
          <p:cNvPr id="2" name="Espace réservé de la date 1">
            <a:extLst>
              <a:ext uri="{FF2B5EF4-FFF2-40B4-BE49-F238E27FC236}">
                <a16:creationId xmlns:a16="http://schemas.microsoft.com/office/drawing/2014/main" id="{493D8BB7-1981-48E5-8EF2-C9EFB26A1A3D}"/>
              </a:ext>
            </a:extLst>
          </p:cNvPr>
          <p:cNvSpPr>
            <a:spLocks noGrp="1"/>
          </p:cNvSpPr>
          <p:nvPr>
            <p:ph type="dt" sz="half" idx="10"/>
          </p:nvPr>
        </p:nvSpPr>
        <p:spPr/>
        <p:txBody>
          <a:bodyPr/>
          <a:lstStyle/>
          <a:p>
            <a:fld id="{54AE5E7D-8128-4989-B391-B418DBBE9A5F}" type="datetime1">
              <a:rPr lang="fr-FR" smtClean="0"/>
              <a:t>06/06/2020</a:t>
            </a:fld>
            <a:endParaRPr lang="fr-FR"/>
          </a:p>
        </p:txBody>
      </p:sp>
      <p:sp>
        <p:nvSpPr>
          <p:cNvPr id="3" name="Espace réservé du pied de page 2">
            <a:extLst>
              <a:ext uri="{FF2B5EF4-FFF2-40B4-BE49-F238E27FC236}">
                <a16:creationId xmlns:a16="http://schemas.microsoft.com/office/drawing/2014/main" id="{9C4A23D0-68CA-4065-981E-A01534A4A34A}"/>
              </a:ext>
            </a:extLst>
          </p:cNvPr>
          <p:cNvSpPr>
            <a:spLocks noGrp="1"/>
          </p:cNvSpPr>
          <p:nvPr>
            <p:ph type="ftr" sz="quarter" idx="11"/>
          </p:nvPr>
        </p:nvSpPr>
        <p:spPr/>
        <p:txBody>
          <a:bodyPr/>
          <a:lstStyle/>
          <a:p>
            <a:pPr>
              <a:defRPr/>
            </a:pPr>
            <a:r>
              <a:rPr lang="fr-FR"/>
              <a:t>Utiliser les flux RSS pour sa veille | Pourquoi ? Comment ?</a:t>
            </a:r>
          </a:p>
        </p:txBody>
      </p:sp>
      <p:sp>
        <p:nvSpPr>
          <p:cNvPr id="8" name="Espace réservé du numéro de diapositive 7">
            <a:extLst>
              <a:ext uri="{FF2B5EF4-FFF2-40B4-BE49-F238E27FC236}">
                <a16:creationId xmlns:a16="http://schemas.microsoft.com/office/drawing/2014/main" id="{2497D6DE-5285-477D-BADF-404449EAF70F}"/>
              </a:ext>
            </a:extLst>
          </p:cNvPr>
          <p:cNvSpPr>
            <a:spLocks noGrp="1"/>
          </p:cNvSpPr>
          <p:nvPr>
            <p:ph type="sldNum" sz="quarter" idx="12"/>
          </p:nvPr>
        </p:nvSpPr>
        <p:spPr/>
        <p:txBody>
          <a:bodyPr/>
          <a:lstStyle/>
          <a:p>
            <a:pPr>
              <a:defRPr/>
            </a:pPr>
            <a:fld id="{2D1FE9FD-52E6-4D44-9364-B06EB0E1408B}" type="slidenum">
              <a:rPr lang="fr-FR" smtClean="0"/>
              <a:pPr>
                <a:defRPr/>
              </a:pPr>
              <a:t>38</a:t>
            </a:fld>
            <a:endParaRPr lang="fr-FR"/>
          </a:p>
        </p:txBody>
      </p:sp>
    </p:spTree>
    <p:extLst>
      <p:ext uri="{BB962C8B-B14F-4D97-AF65-F5344CB8AC3E}">
        <p14:creationId xmlns:p14="http://schemas.microsoft.com/office/powerpoint/2010/main" val="2547339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p:txBody>
          <a:bodyPr/>
          <a:lstStyle/>
          <a:p>
            <a:r>
              <a:rPr lang="fr-FR" altLang="fr-FR" dirty="0"/>
              <a:t>Extensions pour navigateurs</a:t>
            </a:r>
          </a:p>
        </p:txBody>
      </p:sp>
      <p:sp>
        <p:nvSpPr>
          <p:cNvPr id="4" name="Espace réservé du contenu 3"/>
          <p:cNvSpPr>
            <a:spLocks noGrp="1"/>
          </p:cNvSpPr>
          <p:nvPr>
            <p:ph sz="half" idx="1"/>
          </p:nvPr>
        </p:nvSpPr>
        <p:spPr>
          <a:xfrm>
            <a:off x="1390648" y="692696"/>
            <a:ext cx="5651489" cy="5832648"/>
          </a:xfrm>
        </p:spPr>
        <p:txBody>
          <a:bodyPr>
            <a:normAutofit fontScale="92500" lnSpcReduction="10000"/>
          </a:bodyPr>
          <a:lstStyle/>
          <a:p>
            <a:r>
              <a:rPr lang="fr-FR" dirty="0"/>
              <a:t>Firefox</a:t>
            </a:r>
          </a:p>
          <a:p>
            <a:pPr lvl="1">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FeedBro</a:t>
            </a:r>
            <a:endParaRPr lang="fr-FR" dirty="0">
              <a:solidFill>
                <a:srgbClr val="EB8F22"/>
              </a:solidFill>
            </a:endParaRPr>
          </a:p>
          <a:p>
            <a:pPr lvl="1">
              <a:buClr>
                <a:schemeClr val="tx1"/>
              </a:buClr>
            </a:pPr>
            <a:r>
              <a:rPr lang="fr-FR" dirty="0">
                <a:solidFill>
                  <a:srgbClr val="EB8F22"/>
                </a:solidFill>
                <a:hlinkClick r:id="rId4">
                  <a:extLst>
                    <a:ext uri="{A12FA001-AC4F-418D-AE19-62706E023703}">
                      <ahyp:hlinkClr xmlns:ahyp="http://schemas.microsoft.com/office/drawing/2018/hyperlinkcolor" val="tx"/>
                    </a:ext>
                  </a:extLst>
                </a:hlinkClick>
              </a:rPr>
              <a:t>Brief</a:t>
            </a:r>
            <a:endParaRPr lang="fr-FR" dirty="0">
              <a:solidFill>
                <a:srgbClr val="EB8F22"/>
              </a:solidFill>
            </a:endParaRPr>
          </a:p>
          <a:p>
            <a:pPr lvl="1">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Autres lecteurs de fils RSS pour Firefox</a:t>
            </a:r>
            <a:r>
              <a:rPr lang="fr-FR" dirty="0">
                <a:solidFill>
                  <a:srgbClr val="EB8F22"/>
                </a:solidFill>
              </a:rPr>
              <a:t> </a:t>
            </a:r>
            <a:r>
              <a:rPr lang="fr-FR" dirty="0"/>
              <a:t>(sélection Serge Courrier).</a:t>
            </a:r>
          </a:p>
          <a:p>
            <a:r>
              <a:rPr lang="fr-FR" dirty="0"/>
              <a:t>Chrome</a:t>
            </a:r>
          </a:p>
          <a:p>
            <a:pPr lvl="1">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FeedBro</a:t>
            </a:r>
            <a:endParaRPr lang="fr-FR" dirty="0">
              <a:solidFill>
                <a:srgbClr val="EB8F22"/>
              </a:solidFill>
            </a:endParaRPr>
          </a:p>
          <a:p>
            <a:pPr lvl="1">
              <a:buClr>
                <a:schemeClr val="tx1"/>
              </a:buClr>
            </a:pPr>
            <a:r>
              <a:rPr lang="fr-FR" dirty="0">
                <a:solidFill>
                  <a:srgbClr val="EB8F22"/>
                </a:solidFill>
                <a:hlinkClick r:id="rId7">
                  <a:extLst>
                    <a:ext uri="{A12FA001-AC4F-418D-AE19-62706E023703}">
                      <ahyp:hlinkClr xmlns:ahyp="http://schemas.microsoft.com/office/drawing/2018/hyperlinkcolor" val="tx"/>
                    </a:ext>
                  </a:extLst>
                </a:hlinkClick>
              </a:rPr>
              <a:t>RSS </a:t>
            </a:r>
            <a:r>
              <a:rPr lang="fr-FR" dirty="0" err="1">
                <a:solidFill>
                  <a:srgbClr val="EB8F22"/>
                </a:solidFill>
                <a:hlinkClick r:id="rId7">
                  <a:extLst>
                    <a:ext uri="{A12FA001-AC4F-418D-AE19-62706E023703}">
                      <ahyp:hlinkClr xmlns:ahyp="http://schemas.microsoft.com/office/drawing/2018/hyperlinkcolor" val="tx"/>
                    </a:ext>
                  </a:extLst>
                </a:hlinkClick>
              </a:rPr>
              <a:t>Feed</a:t>
            </a:r>
            <a:r>
              <a:rPr lang="fr-FR" dirty="0">
                <a:solidFill>
                  <a:srgbClr val="EB8F22"/>
                </a:solidFill>
                <a:hlinkClick r:id="rId7">
                  <a:extLst>
                    <a:ext uri="{A12FA001-AC4F-418D-AE19-62706E023703}">
                      <ahyp:hlinkClr xmlns:ahyp="http://schemas.microsoft.com/office/drawing/2018/hyperlinkcolor" val="tx"/>
                    </a:ext>
                  </a:extLst>
                </a:hlinkClick>
              </a:rPr>
              <a:t> Reader</a:t>
            </a:r>
            <a:endParaRPr lang="fr-FR" dirty="0">
              <a:solidFill>
                <a:srgbClr val="EB8F22"/>
              </a:solidFill>
              <a:hlinkClick r:id="rId8">
                <a:extLst>
                  <a:ext uri="{A12FA001-AC4F-418D-AE19-62706E023703}">
                    <ahyp:hlinkClr xmlns:ahyp="http://schemas.microsoft.com/office/drawing/2018/hyperlinkcolor" val="tx"/>
                  </a:ext>
                </a:extLst>
              </a:hlinkClick>
            </a:endParaRPr>
          </a:p>
          <a:p>
            <a:pPr lvl="1">
              <a:buClr>
                <a:schemeClr val="tx1"/>
              </a:buClr>
            </a:pPr>
            <a:r>
              <a:rPr lang="fr-FR" dirty="0">
                <a:solidFill>
                  <a:srgbClr val="EB8F22"/>
                </a:solidFill>
                <a:hlinkClick r:id="rId9">
                  <a:extLst>
                    <a:ext uri="{A12FA001-AC4F-418D-AE19-62706E023703}">
                      <ahyp:hlinkClr xmlns:ahyp="http://schemas.microsoft.com/office/drawing/2018/hyperlinkcolor" val="tx"/>
                    </a:ext>
                  </a:extLst>
                </a:hlinkClick>
              </a:rPr>
              <a:t>Autres lecteurs de fils RSS pour Chrome</a:t>
            </a:r>
            <a:r>
              <a:rPr lang="fr-FR" dirty="0">
                <a:solidFill>
                  <a:srgbClr val="EB8F22"/>
                </a:solidFill>
              </a:rPr>
              <a:t> </a:t>
            </a:r>
            <a:r>
              <a:rPr lang="fr-FR" dirty="0"/>
              <a:t>(sélection de Serge Courrier)</a:t>
            </a:r>
            <a:endParaRPr lang="fr-FR" dirty="0">
              <a:hlinkClick r:id="rId8"/>
            </a:endParaRPr>
          </a:p>
          <a:p>
            <a:r>
              <a:rPr lang="fr-FR" dirty="0"/>
              <a:t>Opera </a:t>
            </a:r>
          </a:p>
          <a:p>
            <a:pPr lvl="1">
              <a:buClr>
                <a:schemeClr val="tx1"/>
              </a:buClr>
            </a:pPr>
            <a:r>
              <a:rPr lang="fr-FR" dirty="0">
                <a:solidFill>
                  <a:srgbClr val="EB8F22"/>
                </a:solidFill>
                <a:hlinkClick r:id="rId10">
                  <a:extLst>
                    <a:ext uri="{A12FA001-AC4F-418D-AE19-62706E023703}">
                      <ahyp:hlinkClr xmlns:ahyp="http://schemas.microsoft.com/office/drawing/2018/hyperlinkcolor" val="tx"/>
                    </a:ext>
                  </a:extLst>
                </a:hlinkClick>
              </a:rPr>
              <a:t>Smart RSS</a:t>
            </a:r>
            <a:endParaRPr lang="fr-FR" dirty="0">
              <a:solidFill>
                <a:srgbClr val="EB8F22"/>
              </a:solidFill>
            </a:endParaRPr>
          </a:p>
          <a:p>
            <a:r>
              <a:rPr lang="fr-FR" dirty="0"/>
              <a:t>Safari </a:t>
            </a:r>
          </a:p>
          <a:p>
            <a:pPr lvl="1">
              <a:buClr>
                <a:schemeClr val="tx1"/>
              </a:buClr>
            </a:pPr>
            <a:r>
              <a:rPr lang="fr-FR" dirty="0">
                <a:solidFill>
                  <a:srgbClr val="EB8F22"/>
                </a:solidFill>
                <a:hlinkClick r:id="rId11">
                  <a:extLst>
                    <a:ext uri="{A12FA001-AC4F-418D-AE19-62706E023703}">
                      <ahyp:hlinkClr xmlns:ahyp="http://schemas.microsoft.com/office/drawing/2018/hyperlinkcolor" val="tx"/>
                    </a:ext>
                  </a:extLst>
                </a:hlinkClick>
              </a:rPr>
              <a:t>RSS Button for Safari</a:t>
            </a:r>
            <a:endParaRPr lang="fr-FR" dirty="0">
              <a:solidFill>
                <a:srgbClr val="EB8F22"/>
              </a:solidFill>
            </a:endParaRPr>
          </a:p>
          <a:p>
            <a:r>
              <a:rPr lang="fr-FR" dirty="0"/>
              <a:t>Internet Explorer/Edge</a:t>
            </a:r>
          </a:p>
          <a:p>
            <a:pPr lvl="1"/>
            <a:r>
              <a:rPr lang="fr-FR" dirty="0"/>
              <a:t>Aucune extension RSS</a:t>
            </a:r>
          </a:p>
          <a:p>
            <a:pPr lvl="2"/>
            <a:endParaRPr lang="fr-FR" dirty="0"/>
          </a:p>
        </p:txBody>
      </p:sp>
      <p:pic>
        <p:nvPicPr>
          <p:cNvPr id="7" name="Espace réservé du contenu 6">
            <a:extLst>
              <a:ext uri="{FF2B5EF4-FFF2-40B4-BE49-F238E27FC236}">
                <a16:creationId xmlns:a16="http://schemas.microsoft.com/office/drawing/2014/main" id="{CBC98667-B8B5-4A9B-BDDB-FA101593FAE6}"/>
              </a:ext>
            </a:extLst>
          </p:cNvPr>
          <p:cNvPicPr>
            <a:picLocks noGrp="1" noChangeAspect="1"/>
          </p:cNvPicPr>
          <p:nvPr>
            <p:ph sz="half" idx="2"/>
          </p:nvPr>
        </p:nvPicPr>
        <p:blipFill>
          <a:blip r:embed="rId12"/>
          <a:stretch>
            <a:fillRect/>
          </a:stretch>
        </p:blipFill>
        <p:spPr>
          <a:xfrm>
            <a:off x="7042137" y="1191143"/>
            <a:ext cx="4742495" cy="3338314"/>
          </a:xfrm>
          <a:prstGeom prst="rect">
            <a:avLst/>
          </a:prstGeom>
          <a:ln>
            <a:noFill/>
          </a:ln>
          <a:effectLst>
            <a:outerShdw blurRad="292100" dist="139700" dir="2700000" algn="tl" rotWithShape="0">
              <a:srgbClr val="333333">
                <a:alpha val="65000"/>
              </a:srgbClr>
            </a:outerShdw>
          </a:effectLst>
        </p:spPr>
      </p:pic>
      <p:sp>
        <p:nvSpPr>
          <p:cNvPr id="2" name="Espace réservé de la date 1">
            <a:extLst>
              <a:ext uri="{FF2B5EF4-FFF2-40B4-BE49-F238E27FC236}">
                <a16:creationId xmlns:a16="http://schemas.microsoft.com/office/drawing/2014/main" id="{592DC404-53BB-49F3-8EA3-3C4DC177515B}"/>
              </a:ext>
            </a:extLst>
          </p:cNvPr>
          <p:cNvSpPr>
            <a:spLocks noGrp="1"/>
          </p:cNvSpPr>
          <p:nvPr>
            <p:ph type="dt" sz="half" idx="10"/>
          </p:nvPr>
        </p:nvSpPr>
        <p:spPr/>
        <p:txBody>
          <a:bodyPr/>
          <a:lstStyle/>
          <a:p>
            <a:fld id="{EC41575D-F014-4E02-8FBA-67B369767E94}" type="datetime1">
              <a:rPr lang="fr-FR" smtClean="0"/>
              <a:t>06/06/2020</a:t>
            </a:fld>
            <a:endParaRPr lang="fr-FR"/>
          </a:p>
        </p:txBody>
      </p:sp>
      <p:sp>
        <p:nvSpPr>
          <p:cNvPr id="3" name="Espace réservé du pied de page 2">
            <a:extLst>
              <a:ext uri="{FF2B5EF4-FFF2-40B4-BE49-F238E27FC236}">
                <a16:creationId xmlns:a16="http://schemas.microsoft.com/office/drawing/2014/main" id="{6C2C06C7-DEC6-4411-9759-6653BA16C8C7}"/>
              </a:ext>
            </a:extLst>
          </p:cNvPr>
          <p:cNvSpPr>
            <a:spLocks noGrp="1"/>
          </p:cNvSpPr>
          <p:nvPr>
            <p:ph type="ftr" sz="quarter" idx="11"/>
          </p:nvPr>
        </p:nvSpPr>
        <p:spPr/>
        <p:txBody>
          <a:bodyPr/>
          <a:lstStyle/>
          <a:p>
            <a:pPr>
              <a:defRPr/>
            </a:pPr>
            <a:r>
              <a:rPr lang="fr-FR"/>
              <a:t>Utiliser les flux RSS pour sa veille | Pourquoi ? Comment ?</a:t>
            </a:r>
          </a:p>
        </p:txBody>
      </p:sp>
      <p:sp>
        <p:nvSpPr>
          <p:cNvPr id="8" name="Espace réservé du numéro de diapositive 7">
            <a:extLst>
              <a:ext uri="{FF2B5EF4-FFF2-40B4-BE49-F238E27FC236}">
                <a16:creationId xmlns:a16="http://schemas.microsoft.com/office/drawing/2014/main" id="{FBE9912E-8663-4CC2-8C8F-44DD89561A10}"/>
              </a:ext>
            </a:extLst>
          </p:cNvPr>
          <p:cNvSpPr>
            <a:spLocks noGrp="1"/>
          </p:cNvSpPr>
          <p:nvPr>
            <p:ph type="sldNum" sz="quarter" idx="12"/>
          </p:nvPr>
        </p:nvSpPr>
        <p:spPr/>
        <p:txBody>
          <a:bodyPr/>
          <a:lstStyle/>
          <a:p>
            <a:pPr>
              <a:defRPr/>
            </a:pPr>
            <a:fld id="{00D95BE2-DBA6-43EA-B3BE-B5ABAFE39155}" type="slidenum">
              <a:rPr lang="fr-FR" smtClean="0"/>
              <a:pPr>
                <a:defRPr/>
              </a:pPr>
              <a:t>39</a:t>
            </a:fld>
            <a:endParaRPr lang="fr-FR"/>
          </a:p>
        </p:txBody>
      </p:sp>
      <p:sp>
        <p:nvSpPr>
          <p:cNvPr id="9" name="ZoneTexte 8">
            <a:extLst>
              <a:ext uri="{FF2B5EF4-FFF2-40B4-BE49-F238E27FC236}">
                <a16:creationId xmlns:a16="http://schemas.microsoft.com/office/drawing/2014/main" id="{657DA62B-BF6E-436F-B432-54A472F9F935}"/>
              </a:ext>
            </a:extLst>
          </p:cNvPr>
          <p:cNvSpPr txBox="1"/>
          <p:nvPr/>
        </p:nvSpPr>
        <p:spPr>
          <a:xfrm>
            <a:off x="10689583" y="879097"/>
            <a:ext cx="1095049" cy="307777"/>
          </a:xfrm>
          <a:prstGeom prst="rect">
            <a:avLst/>
          </a:prstGeom>
          <a:solidFill>
            <a:srgbClr val="EB7B1D"/>
          </a:solidFill>
        </p:spPr>
        <p:txBody>
          <a:bodyPr wrap="square" rtlCol="0">
            <a:spAutoFit/>
          </a:bodyPr>
          <a:lstStyle/>
          <a:p>
            <a:pPr algn="ct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FeedBro</a:t>
            </a:r>
            <a:endPar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ZoneTexte 9">
            <a:extLst>
              <a:ext uri="{FF2B5EF4-FFF2-40B4-BE49-F238E27FC236}">
                <a16:creationId xmlns:a16="http://schemas.microsoft.com/office/drawing/2014/main" id="{26621D81-55AB-4606-9446-0918A4508AB5}"/>
              </a:ext>
            </a:extLst>
          </p:cNvPr>
          <p:cNvSpPr txBox="1"/>
          <p:nvPr/>
        </p:nvSpPr>
        <p:spPr>
          <a:xfrm>
            <a:off x="6033979" y="5909023"/>
            <a:ext cx="6584123"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Liste évolutive de lecteurs RSS sous forme d’extensions de navigateur </a:t>
            </a:r>
            <a:br>
              <a:rPr lang="fr-FR" sz="1400" b="1" dirty="0">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a:t>
            </a:r>
          </a:p>
        </p:txBody>
      </p:sp>
    </p:spTree>
    <p:extLst>
      <p:ext uri="{BB962C8B-B14F-4D97-AF65-F5344CB8AC3E}">
        <p14:creationId xmlns:p14="http://schemas.microsoft.com/office/powerpoint/2010/main" val="388789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 de la veille</a:t>
            </a:r>
          </a:p>
        </p:txBody>
      </p:sp>
      <p:sp>
        <p:nvSpPr>
          <p:cNvPr id="3" name="Espace réservé du contenu 2"/>
          <p:cNvSpPr>
            <a:spLocks noGrp="1"/>
          </p:cNvSpPr>
          <p:nvPr>
            <p:ph idx="1"/>
          </p:nvPr>
        </p:nvSpPr>
        <p:spPr>
          <a:xfrm>
            <a:off x="1371600" y="836712"/>
            <a:ext cx="9601200" cy="4517504"/>
          </a:xfrm>
        </p:spPr>
        <p:txBody>
          <a:bodyPr>
            <a:normAutofit lnSpcReduction="10000"/>
          </a:bodyPr>
          <a:lstStyle/>
          <a:p>
            <a:r>
              <a:rPr lang="fr-FR" dirty="0"/>
              <a:t>La définition de l’AFNOR</a:t>
            </a:r>
          </a:p>
          <a:p>
            <a:pPr lvl="1"/>
            <a:r>
              <a:rPr lang="fr-FR" i="1" dirty="0"/>
              <a:t>« Activité continue en grande partie itérative visant à une surveillance active de  l’environnement technologique, commercial, etc., pour en anticiper les évolutions » </a:t>
            </a:r>
            <a:br>
              <a:rPr lang="fr-FR" dirty="0"/>
            </a:br>
            <a:r>
              <a:rPr lang="fr-FR" dirty="0"/>
              <a:t>(</a:t>
            </a:r>
            <a:r>
              <a:rPr lang="fr-FR" dirty="0">
                <a:solidFill>
                  <a:srgbClr val="EB8F22"/>
                </a:solidFill>
                <a:hlinkClick r:id="rId3">
                  <a:extLst>
                    <a:ext uri="{A12FA001-AC4F-418D-AE19-62706E023703}">
                      <ahyp:hlinkClr xmlns:ahyp="http://schemas.microsoft.com/office/drawing/2018/hyperlinkcolor" val="tx"/>
                    </a:ext>
                  </a:extLst>
                </a:hlinkClick>
              </a:rPr>
              <a:t>Norme Afnor XP X 50-053</a:t>
            </a:r>
            <a:r>
              <a:rPr lang="fr-FR" dirty="0"/>
              <a:t>)</a:t>
            </a:r>
          </a:p>
          <a:p>
            <a:r>
              <a:rPr lang="fr-FR" dirty="0"/>
              <a:t>La définition de l’ADBS</a:t>
            </a:r>
          </a:p>
          <a:p>
            <a:pPr lvl="1"/>
            <a:r>
              <a:rPr lang="fr-FR" i="1" dirty="0"/>
              <a:t>« Dispositif organisé, intégré et finalisé de collecte, traitement, diffusion et exploitation de l’information qui vise à rendre une entreprise, une organisation, quelle qu’elle soit, capable de réagir, à moyen et long termes, face à des évolutions ou des menaces de son environnement, que celles-ci soient technologiques, concurrentielles, sociales, etc. »</a:t>
            </a:r>
          </a:p>
          <a:p>
            <a:r>
              <a:rPr lang="fr-FR" dirty="0"/>
              <a:t>Une définition par Jean-Pierre Lardy (ex. URFIST de Lyon)</a:t>
            </a:r>
          </a:p>
          <a:p>
            <a:pPr lvl="1"/>
            <a:r>
              <a:rPr lang="fr-FR" dirty="0"/>
              <a:t>« La veille informationnelle est l’ensemble des stratégies mises en place pour rester informé, en y consacrant le moins d’effort possible en utilisant des processus de signalement automatisés  »</a:t>
            </a:r>
          </a:p>
          <a:p>
            <a:endParaRPr lang="fr-FR" dirty="0"/>
          </a:p>
          <a:p>
            <a:endParaRPr lang="fr-FR" dirty="0"/>
          </a:p>
        </p:txBody>
      </p:sp>
      <p:sp>
        <p:nvSpPr>
          <p:cNvPr id="19" name="Espace réservé de la date 18">
            <a:extLst>
              <a:ext uri="{FF2B5EF4-FFF2-40B4-BE49-F238E27FC236}">
                <a16:creationId xmlns:a16="http://schemas.microsoft.com/office/drawing/2014/main" id="{79559F1C-930F-493A-B172-12A1395C1648}"/>
              </a:ext>
            </a:extLst>
          </p:cNvPr>
          <p:cNvSpPr>
            <a:spLocks noGrp="1"/>
          </p:cNvSpPr>
          <p:nvPr>
            <p:ph type="dt" sz="half" idx="10"/>
          </p:nvPr>
        </p:nvSpPr>
        <p:spPr/>
        <p:txBody>
          <a:bodyPr/>
          <a:lstStyle/>
          <a:p>
            <a:fld id="{2ED073CB-CD63-4DDA-A774-CCF84D3C838B}" type="datetime1">
              <a:rPr lang="fr-FR" smtClean="0"/>
              <a:t>06/06/2020</a:t>
            </a:fld>
            <a:endParaRPr lang="fr-FR"/>
          </a:p>
        </p:txBody>
      </p:sp>
      <p:sp>
        <p:nvSpPr>
          <p:cNvPr id="6" name="Espace réservé du pied de page 5">
            <a:extLst>
              <a:ext uri="{FF2B5EF4-FFF2-40B4-BE49-F238E27FC236}">
                <a16:creationId xmlns:a16="http://schemas.microsoft.com/office/drawing/2014/main" id="{4B7EE519-9E4F-48EE-8DD8-4AAA67CBAD8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DD16985A-8F43-4D35-A6CD-19CE5E8E0796}"/>
              </a:ext>
            </a:extLst>
          </p:cNvPr>
          <p:cNvSpPr>
            <a:spLocks noGrp="1"/>
          </p:cNvSpPr>
          <p:nvPr>
            <p:ph type="sldNum" sz="quarter" idx="12"/>
          </p:nvPr>
        </p:nvSpPr>
        <p:spPr/>
        <p:txBody>
          <a:bodyPr/>
          <a:lstStyle/>
          <a:p>
            <a:pPr>
              <a:defRPr/>
            </a:pPr>
            <a:fld id="{47290604-2400-4F2E-BFF6-A27E21378C03}" type="slidenum">
              <a:rPr lang="fr-FR" smtClean="0"/>
              <a:pPr>
                <a:defRPr/>
              </a:pPr>
              <a:t>4</a:t>
            </a:fld>
            <a:endParaRPr lang="fr-FR"/>
          </a:p>
        </p:txBody>
      </p:sp>
      <p:sp>
        <p:nvSpPr>
          <p:cNvPr id="9" name="ZoneTexte 8"/>
          <p:cNvSpPr txBox="1"/>
          <p:nvPr/>
        </p:nvSpPr>
        <p:spPr>
          <a:xfrm>
            <a:off x="3640608" y="5849224"/>
            <a:ext cx="6840760" cy="523220"/>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Développer une veille personnelle avec les alertes, les fils RSS et les pages personnalisables : initiation</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(support de formation de l’URFIST de Rennes)</a:t>
            </a:r>
          </a:p>
        </p:txBody>
      </p:sp>
    </p:spTree>
    <p:extLst>
      <p:ext uri="{BB962C8B-B14F-4D97-AF65-F5344CB8AC3E}">
        <p14:creationId xmlns:p14="http://schemas.microsoft.com/office/powerpoint/2010/main" val="2806000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5F25D607-2A29-42FD-A1AF-E90FE82E6E66}"/>
              </a:ext>
            </a:extLst>
          </p:cNvPr>
          <p:cNvSpPr>
            <a:spLocks noGrp="1"/>
          </p:cNvSpPr>
          <p:nvPr>
            <p:ph type="title"/>
          </p:nvPr>
        </p:nvSpPr>
        <p:spPr/>
        <p:txBody>
          <a:bodyPr/>
          <a:lstStyle/>
          <a:p>
            <a:r>
              <a:rPr lang="fr-FR" altLang="fr-FR" dirty="0"/>
              <a:t>Logiciels monopostes</a:t>
            </a:r>
            <a:endParaRPr lang="fr-FR" dirty="0"/>
          </a:p>
        </p:txBody>
      </p:sp>
      <p:sp>
        <p:nvSpPr>
          <p:cNvPr id="3" name="Espace réservé du texte 2">
            <a:extLst>
              <a:ext uri="{FF2B5EF4-FFF2-40B4-BE49-F238E27FC236}">
                <a16:creationId xmlns:a16="http://schemas.microsoft.com/office/drawing/2014/main" id="{EED91703-CE6F-4EC1-A426-20BDF6664B5D}"/>
              </a:ext>
            </a:extLst>
          </p:cNvPr>
          <p:cNvSpPr>
            <a:spLocks noGrp="1"/>
          </p:cNvSpPr>
          <p:nvPr>
            <p:ph type="body" idx="1"/>
          </p:nvPr>
        </p:nvSpPr>
        <p:spPr>
          <a:xfrm>
            <a:off x="1371600" y="620688"/>
            <a:ext cx="4443984" cy="823912"/>
          </a:xfrm>
        </p:spPr>
        <p:txBody>
          <a:bodyPr/>
          <a:lstStyle/>
          <a:p>
            <a:r>
              <a:rPr lang="fr-FR" dirty="0"/>
              <a:t>Avantages</a:t>
            </a:r>
          </a:p>
        </p:txBody>
      </p:sp>
      <p:sp>
        <p:nvSpPr>
          <p:cNvPr id="4" name="Espace réservé du contenu 3"/>
          <p:cNvSpPr>
            <a:spLocks noGrp="1"/>
          </p:cNvSpPr>
          <p:nvPr>
            <p:ph sz="half" idx="2"/>
          </p:nvPr>
        </p:nvSpPr>
        <p:spPr>
          <a:xfrm>
            <a:off x="1371600" y="1585031"/>
            <a:ext cx="4443984" cy="4436257"/>
          </a:xfrm>
        </p:spPr>
        <p:txBody>
          <a:bodyPr>
            <a:normAutofit/>
          </a:bodyPr>
          <a:lstStyle/>
          <a:p>
            <a:r>
              <a:rPr lang="fr-FR" dirty="0"/>
              <a:t>Rapidité</a:t>
            </a:r>
          </a:p>
          <a:p>
            <a:r>
              <a:rPr lang="fr-FR" dirty="0"/>
              <a:t>Richesse fonctionnelle</a:t>
            </a:r>
          </a:p>
          <a:p>
            <a:pPr lvl="1"/>
            <a:r>
              <a:rPr lang="fr-FR" dirty="0"/>
              <a:t> Fonctions de recherche </a:t>
            </a:r>
            <a:br>
              <a:rPr lang="fr-FR" dirty="0"/>
            </a:br>
            <a:r>
              <a:rPr lang="fr-FR" dirty="0"/>
              <a:t> évoluées</a:t>
            </a:r>
          </a:p>
          <a:p>
            <a:pPr lvl="1"/>
            <a:r>
              <a:rPr lang="fr-FR" dirty="0"/>
              <a:t> Fonctions de filtrage</a:t>
            </a:r>
          </a:p>
          <a:p>
            <a:r>
              <a:rPr lang="fr-FR" dirty="0"/>
              <a:t>Disponibilité</a:t>
            </a:r>
          </a:p>
          <a:p>
            <a:r>
              <a:rPr lang="fr-FR" dirty="0"/>
              <a:t>Confidentialité</a:t>
            </a:r>
          </a:p>
          <a:p>
            <a:r>
              <a:rPr lang="fr-FR" dirty="0"/>
              <a:t>Capacités de stockage </a:t>
            </a:r>
            <a:br>
              <a:rPr lang="fr-FR" dirty="0"/>
            </a:br>
            <a:r>
              <a:rPr lang="fr-FR" dirty="0"/>
              <a:t>des flux</a:t>
            </a:r>
          </a:p>
        </p:txBody>
      </p:sp>
      <p:sp>
        <p:nvSpPr>
          <p:cNvPr id="7" name="Espace réservé du texte 6">
            <a:extLst>
              <a:ext uri="{FF2B5EF4-FFF2-40B4-BE49-F238E27FC236}">
                <a16:creationId xmlns:a16="http://schemas.microsoft.com/office/drawing/2014/main" id="{42A48F9C-097E-4AE1-917F-3596072F56B6}"/>
              </a:ext>
            </a:extLst>
          </p:cNvPr>
          <p:cNvSpPr>
            <a:spLocks noGrp="1"/>
          </p:cNvSpPr>
          <p:nvPr>
            <p:ph type="body" sz="quarter" idx="3"/>
          </p:nvPr>
        </p:nvSpPr>
        <p:spPr>
          <a:xfrm>
            <a:off x="6525014" y="620688"/>
            <a:ext cx="4443984" cy="823912"/>
          </a:xfrm>
        </p:spPr>
        <p:txBody>
          <a:bodyPr/>
          <a:lstStyle/>
          <a:p>
            <a:r>
              <a:rPr lang="fr-FR" dirty="0"/>
              <a:t>Inconvénients</a:t>
            </a:r>
          </a:p>
        </p:txBody>
      </p:sp>
      <p:sp>
        <p:nvSpPr>
          <p:cNvPr id="12" name="Espace réservé du contenu 11">
            <a:extLst>
              <a:ext uri="{FF2B5EF4-FFF2-40B4-BE49-F238E27FC236}">
                <a16:creationId xmlns:a16="http://schemas.microsoft.com/office/drawing/2014/main" id="{597D09FB-AC72-430B-9801-F07BBB3BFCBD}"/>
              </a:ext>
            </a:extLst>
          </p:cNvPr>
          <p:cNvSpPr>
            <a:spLocks noGrp="1"/>
          </p:cNvSpPr>
          <p:nvPr>
            <p:ph sz="quarter" idx="4"/>
          </p:nvPr>
        </p:nvSpPr>
        <p:spPr>
          <a:xfrm>
            <a:off x="6525014" y="1585031"/>
            <a:ext cx="4443984" cy="4436257"/>
          </a:xfrm>
        </p:spPr>
        <p:txBody>
          <a:bodyPr>
            <a:normAutofit/>
          </a:bodyPr>
          <a:lstStyle/>
          <a:p>
            <a:r>
              <a:rPr lang="fr-FR" dirty="0"/>
              <a:t>Captivité sur l’ordinateur sur lequel il est installé (sauf si synchronisation possible avec un service en ligne)</a:t>
            </a:r>
          </a:p>
          <a:p>
            <a:r>
              <a:rPr lang="fr-FR" dirty="0"/>
              <a:t>Installation</a:t>
            </a:r>
          </a:p>
          <a:p>
            <a:r>
              <a:rPr lang="fr-FR" dirty="0"/>
              <a:t>Absence de fonctionnalités collaboratives</a:t>
            </a:r>
          </a:p>
          <a:p>
            <a:r>
              <a:rPr lang="fr-FR" dirty="0"/>
              <a:t>Impossibilité de rediffuser automatiquement sa veille</a:t>
            </a:r>
          </a:p>
        </p:txBody>
      </p:sp>
      <p:sp>
        <p:nvSpPr>
          <p:cNvPr id="2" name="Espace réservé de la date 1">
            <a:extLst>
              <a:ext uri="{FF2B5EF4-FFF2-40B4-BE49-F238E27FC236}">
                <a16:creationId xmlns:a16="http://schemas.microsoft.com/office/drawing/2014/main" id="{39067F96-23B4-45E9-8E88-9540B3C8864A}"/>
              </a:ext>
            </a:extLst>
          </p:cNvPr>
          <p:cNvSpPr>
            <a:spLocks noGrp="1"/>
          </p:cNvSpPr>
          <p:nvPr>
            <p:ph type="dt" sz="half" idx="10"/>
          </p:nvPr>
        </p:nvSpPr>
        <p:spPr/>
        <p:txBody>
          <a:bodyPr/>
          <a:lstStyle/>
          <a:p>
            <a:fld id="{EDE74BFE-D8A5-4331-949A-A313099497DC}" type="datetime1">
              <a:rPr lang="fr-FR" smtClean="0"/>
              <a:t>06/06/2020</a:t>
            </a:fld>
            <a:endParaRPr lang="fr-FR"/>
          </a:p>
        </p:txBody>
      </p:sp>
      <p:sp>
        <p:nvSpPr>
          <p:cNvPr id="8" name="Espace réservé du pied de page 7">
            <a:extLst>
              <a:ext uri="{FF2B5EF4-FFF2-40B4-BE49-F238E27FC236}">
                <a16:creationId xmlns:a16="http://schemas.microsoft.com/office/drawing/2014/main" id="{67DF19C8-A40E-4F13-96F9-A17D0FAB643B}"/>
              </a:ext>
            </a:extLst>
          </p:cNvPr>
          <p:cNvSpPr>
            <a:spLocks noGrp="1"/>
          </p:cNvSpPr>
          <p:nvPr>
            <p:ph type="ftr" sz="quarter" idx="11"/>
          </p:nvPr>
        </p:nvSpPr>
        <p:spPr/>
        <p:txBody>
          <a:bodyPr/>
          <a:lstStyle/>
          <a:p>
            <a:pPr>
              <a:defRPr/>
            </a:pPr>
            <a:r>
              <a:rPr lang="fr-FR"/>
              <a:t>Utiliser les flux RSS pour sa veille | Pourquoi ? Comment ?</a:t>
            </a:r>
          </a:p>
        </p:txBody>
      </p:sp>
      <p:sp>
        <p:nvSpPr>
          <p:cNvPr id="9" name="Espace réservé du numéro de diapositive 8">
            <a:extLst>
              <a:ext uri="{FF2B5EF4-FFF2-40B4-BE49-F238E27FC236}">
                <a16:creationId xmlns:a16="http://schemas.microsoft.com/office/drawing/2014/main" id="{70122D6C-1656-4F30-B031-01966FBACF05}"/>
              </a:ext>
            </a:extLst>
          </p:cNvPr>
          <p:cNvSpPr>
            <a:spLocks noGrp="1"/>
          </p:cNvSpPr>
          <p:nvPr>
            <p:ph type="sldNum" sz="quarter" idx="12"/>
          </p:nvPr>
        </p:nvSpPr>
        <p:spPr/>
        <p:txBody>
          <a:bodyPr/>
          <a:lstStyle/>
          <a:p>
            <a:pPr>
              <a:defRPr/>
            </a:pPr>
            <a:fld id="{2D1FE9FD-52E6-4D44-9364-B06EB0E1408B}" type="slidenum">
              <a:rPr lang="fr-FR" smtClean="0"/>
              <a:pPr>
                <a:defRPr/>
              </a:pPr>
              <a:t>40</a:t>
            </a:fld>
            <a:endParaRPr lang="fr-FR"/>
          </a:p>
        </p:txBody>
      </p:sp>
    </p:spTree>
    <p:extLst>
      <p:ext uri="{BB962C8B-B14F-4D97-AF65-F5344CB8AC3E}">
        <p14:creationId xmlns:p14="http://schemas.microsoft.com/office/powerpoint/2010/main" val="2898231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p:txBody>
          <a:bodyPr/>
          <a:lstStyle/>
          <a:p>
            <a:r>
              <a:rPr lang="fr-FR" altLang="fr-FR" dirty="0"/>
              <a:t>Logiciels monopostes </a:t>
            </a:r>
            <a:r>
              <a:rPr lang="fr-FR" altLang="fr-FR" dirty="0">
                <a:solidFill>
                  <a:srgbClr val="EB7B1D"/>
                </a:solidFill>
              </a:rPr>
              <a:t>[Windows]</a:t>
            </a:r>
          </a:p>
        </p:txBody>
      </p:sp>
      <p:sp>
        <p:nvSpPr>
          <p:cNvPr id="3" name="Espace réservé du contenu 2">
            <a:extLst>
              <a:ext uri="{FF2B5EF4-FFF2-40B4-BE49-F238E27FC236}">
                <a16:creationId xmlns:a16="http://schemas.microsoft.com/office/drawing/2014/main" id="{451BFB77-9655-4B02-81BD-6737CD9A5475}"/>
              </a:ext>
            </a:extLst>
          </p:cNvPr>
          <p:cNvSpPr>
            <a:spLocks noGrp="1"/>
          </p:cNvSpPr>
          <p:nvPr>
            <p:ph idx="1"/>
          </p:nvPr>
        </p:nvSpPr>
        <p:spPr>
          <a:xfrm>
            <a:off x="1371600" y="908719"/>
            <a:ext cx="9601200" cy="5328593"/>
          </a:xfrm>
        </p:spPr>
        <p:txBody>
          <a:bodyPr>
            <a:normAutofit fontScale="92500" lnSpcReduction="10000"/>
          </a:bodyPr>
          <a:lstStyle/>
          <a:p>
            <a:pPr>
              <a:buClrTx/>
            </a:pPr>
            <a:r>
              <a:rPr lang="fr-FR" dirty="0">
                <a:solidFill>
                  <a:schemeClr val="tx1"/>
                </a:solidFill>
              </a:rPr>
              <a:t>De nombreux lecteurs « historiques » ont stoppé leur développement ou ne sont plus mis à jour depuis au moins 5 ans : </a:t>
            </a:r>
            <a:r>
              <a:rPr lang="fr-FR" dirty="0" err="1">
                <a:solidFill>
                  <a:schemeClr val="tx1"/>
                </a:solidFill>
              </a:rPr>
              <a:t>FeedDemon</a:t>
            </a:r>
            <a:r>
              <a:rPr lang="fr-FR" dirty="0">
                <a:solidFill>
                  <a:schemeClr val="tx1"/>
                </a:solidFill>
              </a:rPr>
              <a:t>, </a:t>
            </a:r>
            <a:r>
              <a:rPr lang="fr-FR" dirty="0" err="1">
                <a:solidFill>
                  <a:schemeClr val="tx1"/>
                </a:solidFill>
              </a:rPr>
              <a:t>FeedReader</a:t>
            </a:r>
            <a:r>
              <a:rPr lang="fr-FR" dirty="0">
                <a:solidFill>
                  <a:schemeClr val="tx1"/>
                </a:solidFill>
              </a:rPr>
              <a:t>, </a:t>
            </a:r>
            <a:r>
              <a:rPr lang="fr-FR" dirty="0" err="1">
                <a:solidFill>
                  <a:schemeClr val="tx1"/>
                </a:solidFill>
              </a:rPr>
              <a:t>Newzie</a:t>
            </a:r>
            <a:r>
              <a:rPr lang="fr-FR" dirty="0">
                <a:solidFill>
                  <a:schemeClr val="tx1"/>
                </a:solidFill>
              </a:rPr>
              <a:t>, </a:t>
            </a:r>
            <a:r>
              <a:rPr lang="fr-FR" dirty="0" err="1">
                <a:solidFill>
                  <a:schemeClr val="tx1"/>
                </a:solidFill>
              </a:rPr>
              <a:t>RSSOwl</a:t>
            </a:r>
            <a:r>
              <a:rPr lang="fr-FR" dirty="0">
                <a:solidFill>
                  <a:schemeClr val="tx1"/>
                </a:solidFill>
              </a:rPr>
              <a:t>, RSS Bandit </a:t>
            </a:r>
          </a:p>
          <a:p>
            <a:pPr>
              <a:buClrTx/>
            </a:pPr>
            <a:endParaRPr lang="fr-FR" dirty="0">
              <a:solidFill>
                <a:schemeClr val="tx1"/>
              </a:solidFill>
            </a:endParaRPr>
          </a:p>
          <a:p>
            <a:r>
              <a:rPr lang="fr-FR" dirty="0"/>
              <a:t>Les lecteurs encore en piste</a:t>
            </a:r>
          </a:p>
          <a:p>
            <a:pPr lvl="1">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Gentle</a:t>
            </a:r>
            <a:r>
              <a:rPr lang="fr-FR" dirty="0">
                <a:solidFill>
                  <a:srgbClr val="EB8F22"/>
                </a:solidFill>
                <a:hlinkClick r:id="rId3">
                  <a:extLst>
                    <a:ext uri="{A12FA001-AC4F-418D-AE19-62706E023703}">
                      <ahyp:hlinkClr xmlns:ahyp="http://schemas.microsoft.com/office/drawing/2018/hyperlinkcolor" val="tx"/>
                    </a:ext>
                  </a:extLst>
                </a:hlinkClick>
              </a:rPr>
              <a:t> Reader</a:t>
            </a:r>
            <a:r>
              <a:rPr lang="fr-FR" dirty="0">
                <a:solidFill>
                  <a:srgbClr val="EB8F22"/>
                </a:solidFill>
              </a:rPr>
              <a:t> </a:t>
            </a:r>
            <a:r>
              <a:rPr lang="fr-FR" dirty="0"/>
              <a:t>(obligatoirement </a:t>
            </a:r>
            <a:br>
              <a:rPr lang="fr-FR" dirty="0"/>
            </a:br>
            <a:r>
              <a:rPr lang="fr-FR" dirty="0"/>
              <a:t>synchronisé avec un compte </a:t>
            </a:r>
            <a:br>
              <a:rPr lang="fr-FR" dirty="0"/>
            </a:br>
            <a:r>
              <a:rPr lang="fr-FR" dirty="0"/>
              <a:t>en ligne)</a:t>
            </a:r>
          </a:p>
          <a:p>
            <a:pPr lvl="1">
              <a:buClr>
                <a:schemeClr val="tx1"/>
              </a:buClr>
            </a:pPr>
            <a:r>
              <a:rPr lang="fr-FR" dirty="0" err="1">
                <a:solidFill>
                  <a:srgbClr val="EB8F22"/>
                </a:solidFill>
                <a:hlinkClick r:id="rId4">
                  <a:extLst>
                    <a:ext uri="{A12FA001-AC4F-418D-AE19-62706E023703}">
                      <ahyp:hlinkClr xmlns:ahyp="http://schemas.microsoft.com/office/drawing/2018/hyperlinkcolor" val="tx"/>
                    </a:ext>
                  </a:extLst>
                </a:hlinkClick>
              </a:rPr>
              <a:t>NextGen</a:t>
            </a:r>
            <a:r>
              <a:rPr lang="fr-FR" dirty="0">
                <a:solidFill>
                  <a:srgbClr val="EB8F22"/>
                </a:solidFill>
                <a:hlinkClick r:id="rId4">
                  <a:extLst>
                    <a:ext uri="{A12FA001-AC4F-418D-AE19-62706E023703}">
                      <ahyp:hlinkClr xmlns:ahyp="http://schemas.microsoft.com/office/drawing/2018/hyperlinkcolor" val="tx"/>
                    </a:ext>
                  </a:extLst>
                </a:hlinkClick>
              </a:rPr>
              <a:t> Reader</a:t>
            </a:r>
            <a:r>
              <a:rPr lang="fr-FR" dirty="0">
                <a:solidFill>
                  <a:srgbClr val="EB8F22"/>
                </a:solidFill>
              </a:rPr>
              <a:t> </a:t>
            </a:r>
            <a:r>
              <a:rPr lang="fr-FR" dirty="0"/>
              <a:t>(payant)</a:t>
            </a:r>
            <a:endParaRPr lang="fr-FR" dirty="0">
              <a:hlinkClick r:id="rId5">
                <a:extLst>
                  <a:ext uri="{A12FA001-AC4F-418D-AE19-62706E023703}">
                    <ahyp:hlinkClr xmlns:ahyp="http://schemas.microsoft.com/office/drawing/2018/hyperlinkcolor" val="tx"/>
                  </a:ext>
                </a:extLst>
              </a:hlinkClick>
            </a:endParaRPr>
          </a:p>
          <a:p>
            <a:pPr lvl="1">
              <a:buClr>
                <a:schemeClr val="tx1"/>
              </a:buClr>
            </a:pPr>
            <a:r>
              <a:rPr lang="fr-FR" dirty="0" err="1">
                <a:solidFill>
                  <a:srgbClr val="EB8F22"/>
                </a:solidFill>
                <a:hlinkClick r:id="rId5">
                  <a:extLst>
                    <a:ext uri="{A12FA001-AC4F-418D-AE19-62706E023703}">
                      <ahyp:hlinkClr xmlns:ahyp="http://schemas.microsoft.com/office/drawing/2018/hyperlinkcolor" val="tx"/>
                    </a:ext>
                  </a:extLst>
                </a:hlinkClick>
              </a:rPr>
              <a:t>NorthReader</a:t>
            </a:r>
            <a:endParaRPr lang="fr-FR" dirty="0">
              <a:solidFill>
                <a:srgbClr val="EB8F22"/>
              </a:solidFill>
            </a:endParaRPr>
          </a:p>
          <a:p>
            <a:pPr lvl="1">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QuiteRSS</a:t>
            </a:r>
            <a:endParaRPr lang="fr-FR" dirty="0">
              <a:solidFill>
                <a:srgbClr val="EB8F22"/>
              </a:solidFill>
            </a:endParaRPr>
          </a:p>
          <a:p>
            <a:pPr lvl="1">
              <a:buClr>
                <a:schemeClr val="tx1"/>
              </a:buClr>
            </a:pPr>
            <a:r>
              <a:rPr lang="fr-FR" dirty="0" err="1">
                <a:solidFill>
                  <a:srgbClr val="EB8F22"/>
                </a:solidFill>
                <a:hlinkClick r:id="rId7">
                  <a:extLst>
                    <a:ext uri="{A12FA001-AC4F-418D-AE19-62706E023703}">
                      <ahyp:hlinkClr xmlns:ahyp="http://schemas.microsoft.com/office/drawing/2018/hyperlinkcolor" val="tx"/>
                    </a:ext>
                  </a:extLst>
                </a:hlinkClick>
              </a:rPr>
              <a:t>RSSOwlnix</a:t>
            </a:r>
            <a:r>
              <a:rPr lang="fr-FR" dirty="0"/>
              <a:t> (projet basé sur </a:t>
            </a:r>
            <a:r>
              <a:rPr lang="fr-FR" dirty="0" err="1"/>
              <a:t>RSSOwl</a:t>
            </a:r>
            <a:r>
              <a:rPr lang="fr-FR" dirty="0"/>
              <a:t> </a:t>
            </a:r>
            <a:br>
              <a:rPr lang="fr-FR" dirty="0"/>
            </a:br>
            <a:r>
              <a:rPr lang="fr-FR" dirty="0"/>
              <a:t>et mis à jour régulièrement) </a:t>
            </a:r>
          </a:p>
          <a:p>
            <a:pPr lvl="1">
              <a:buClr>
                <a:schemeClr val="tx1"/>
              </a:buClr>
            </a:pPr>
            <a:r>
              <a:rPr lang="fr-FR" dirty="0" err="1">
                <a:solidFill>
                  <a:srgbClr val="EB8F22"/>
                </a:solidFill>
                <a:hlinkClick r:id="rId8">
                  <a:extLst>
                    <a:ext uri="{A12FA001-AC4F-418D-AE19-62706E023703}">
                      <ahyp:hlinkClr xmlns:ahyp="http://schemas.microsoft.com/office/drawing/2018/hyperlinkcolor" val="tx"/>
                    </a:ext>
                  </a:extLst>
                </a:hlinkClick>
              </a:rPr>
              <a:t>Winds</a:t>
            </a:r>
            <a:endParaRPr lang="fr-FR" dirty="0">
              <a:solidFill>
                <a:srgbClr val="EB8F22"/>
              </a:solidFill>
            </a:endParaRPr>
          </a:p>
          <a:p>
            <a:r>
              <a:rPr lang="fr-FR" dirty="0"/>
              <a:t>Et aussi</a:t>
            </a:r>
          </a:p>
          <a:p>
            <a:pPr lvl="1">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Awasu</a:t>
            </a:r>
            <a:endParaRPr lang="fr-FR" dirty="0">
              <a:solidFill>
                <a:srgbClr val="EB8F22"/>
              </a:solidFill>
            </a:endParaRPr>
          </a:p>
          <a:p>
            <a:pPr lvl="1">
              <a:buClr>
                <a:schemeClr val="tx1"/>
              </a:buClr>
            </a:pPr>
            <a:r>
              <a:rPr lang="fr-FR" dirty="0" err="1">
                <a:solidFill>
                  <a:srgbClr val="EB8F22"/>
                </a:solidFill>
                <a:hlinkClick r:id="rId9">
                  <a:extLst>
                    <a:ext uri="{A12FA001-AC4F-418D-AE19-62706E023703}">
                      <ahyp:hlinkClr xmlns:ahyp="http://schemas.microsoft.com/office/drawing/2018/hyperlinkcolor" val="tx"/>
                    </a:ext>
                  </a:extLst>
                </a:hlinkClick>
              </a:rPr>
              <a:t>Fedora</a:t>
            </a:r>
            <a:endParaRPr lang="fr-FR" dirty="0">
              <a:solidFill>
                <a:srgbClr val="EB8F22"/>
              </a:solidFill>
            </a:endParaRPr>
          </a:p>
          <a:p>
            <a:pPr lvl="1">
              <a:buClr>
                <a:schemeClr val="tx1"/>
              </a:buClr>
            </a:pPr>
            <a:r>
              <a:rPr lang="fr-FR" dirty="0" err="1">
                <a:solidFill>
                  <a:srgbClr val="EB8F22"/>
                </a:solidFill>
                <a:hlinkClick r:id="rId10">
                  <a:extLst>
                    <a:ext uri="{A12FA001-AC4F-418D-AE19-62706E023703}">
                      <ahyp:hlinkClr xmlns:ahyp="http://schemas.microsoft.com/office/drawing/2018/hyperlinkcolor" val="tx"/>
                    </a:ext>
                  </a:extLst>
                </a:hlinkClick>
              </a:rPr>
              <a:t>Readiy</a:t>
            </a:r>
            <a:endParaRPr lang="fr-FR" dirty="0">
              <a:solidFill>
                <a:srgbClr val="EB8F22"/>
              </a:solidFill>
            </a:endParaRPr>
          </a:p>
          <a:p>
            <a:pPr lvl="1">
              <a:buClr>
                <a:schemeClr val="tx1"/>
              </a:buClr>
            </a:pPr>
            <a:r>
              <a:rPr lang="fr-FR" dirty="0">
                <a:solidFill>
                  <a:srgbClr val="EB8F22"/>
                </a:solidFill>
                <a:hlinkClick r:id="rId11">
                  <a:extLst>
                    <a:ext uri="{A12FA001-AC4F-418D-AE19-62706E023703}">
                      <ahyp:hlinkClr xmlns:ahyp="http://schemas.microsoft.com/office/drawing/2018/hyperlinkcolor" val="tx"/>
                    </a:ext>
                  </a:extLst>
                </a:hlinkClick>
              </a:rPr>
              <a:t>Raven</a:t>
            </a:r>
            <a:endParaRPr lang="fr-FR" dirty="0">
              <a:solidFill>
                <a:srgbClr val="EB8F22"/>
              </a:solidFill>
            </a:endParaRPr>
          </a:p>
          <a:p>
            <a:pPr lvl="1">
              <a:buClr>
                <a:schemeClr val="tx1"/>
              </a:buClr>
            </a:pPr>
            <a:r>
              <a:rPr lang="fr-FR" dirty="0">
                <a:solidFill>
                  <a:srgbClr val="EB8F22"/>
                </a:solidFill>
                <a:hlinkClick r:id="rId12">
                  <a:extLst>
                    <a:ext uri="{A12FA001-AC4F-418D-AE19-62706E023703}">
                      <ahyp:hlinkClr xmlns:ahyp="http://schemas.microsoft.com/office/drawing/2018/hyperlinkcolor" val="tx"/>
                    </a:ext>
                  </a:extLst>
                </a:hlinkClick>
              </a:rPr>
              <a:t>RSS Guard</a:t>
            </a:r>
            <a:endParaRPr lang="fr-FR" dirty="0">
              <a:solidFill>
                <a:srgbClr val="EB8F22"/>
              </a:solidFill>
            </a:endParaRPr>
          </a:p>
          <a:p>
            <a:pPr lvl="1">
              <a:buClr>
                <a:schemeClr val="tx1"/>
              </a:buClr>
            </a:pPr>
            <a:r>
              <a:rPr lang="fr-FR" dirty="0">
                <a:solidFill>
                  <a:srgbClr val="EB8F22"/>
                </a:solidFill>
                <a:hlinkClick r:id="rId13">
                  <a:extLst>
                    <a:ext uri="{A12FA001-AC4F-418D-AE19-62706E023703}">
                      <ahyp:hlinkClr xmlns:ahyp="http://schemas.microsoft.com/office/drawing/2018/hyperlinkcolor" val="tx"/>
                    </a:ext>
                  </a:extLst>
                </a:hlinkClick>
              </a:rPr>
              <a:t>RSS Central</a:t>
            </a:r>
            <a:endParaRPr lang="fr-FR" dirty="0">
              <a:solidFill>
                <a:srgbClr val="EB8F22"/>
              </a:solidFill>
            </a:endParaRPr>
          </a:p>
          <a:p>
            <a:pPr lvl="1"/>
            <a:endParaRPr lang="fr-FR" dirty="0"/>
          </a:p>
          <a:p>
            <a:pPr lvl="1"/>
            <a:endParaRPr lang="fr-FR" dirty="0"/>
          </a:p>
        </p:txBody>
      </p:sp>
      <p:sp>
        <p:nvSpPr>
          <p:cNvPr id="2" name="Espace réservé de la date 1">
            <a:extLst>
              <a:ext uri="{FF2B5EF4-FFF2-40B4-BE49-F238E27FC236}">
                <a16:creationId xmlns:a16="http://schemas.microsoft.com/office/drawing/2014/main" id="{5CBA7474-6279-4466-A21E-8A527A6344EA}"/>
              </a:ext>
            </a:extLst>
          </p:cNvPr>
          <p:cNvSpPr>
            <a:spLocks noGrp="1"/>
          </p:cNvSpPr>
          <p:nvPr>
            <p:ph type="dt" sz="half" idx="10"/>
          </p:nvPr>
        </p:nvSpPr>
        <p:spPr/>
        <p:txBody>
          <a:bodyPr/>
          <a:lstStyle/>
          <a:p>
            <a:fld id="{A72CF01C-E0EC-4502-9F64-168F28DF4CA0}" type="datetime1">
              <a:rPr lang="fr-FR" smtClean="0"/>
              <a:t>06/06/2020</a:t>
            </a:fld>
            <a:endParaRPr lang="fr-FR"/>
          </a:p>
        </p:txBody>
      </p:sp>
      <p:sp>
        <p:nvSpPr>
          <p:cNvPr id="8" name="Espace réservé du pied de page 7">
            <a:extLst>
              <a:ext uri="{FF2B5EF4-FFF2-40B4-BE49-F238E27FC236}">
                <a16:creationId xmlns:a16="http://schemas.microsoft.com/office/drawing/2014/main" id="{A0E68C31-7CB3-44F8-85E5-7054355FF14C}"/>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115A366C-91B7-4F1F-9D65-6DDB88F9B6E6}"/>
              </a:ext>
            </a:extLst>
          </p:cNvPr>
          <p:cNvSpPr>
            <a:spLocks noGrp="1"/>
          </p:cNvSpPr>
          <p:nvPr>
            <p:ph type="sldNum" sz="quarter" idx="12"/>
          </p:nvPr>
        </p:nvSpPr>
        <p:spPr/>
        <p:txBody>
          <a:bodyPr/>
          <a:lstStyle/>
          <a:p>
            <a:pPr>
              <a:defRPr/>
            </a:pPr>
            <a:fld id="{47290604-2400-4F2E-BFF6-A27E21378C03}" type="slidenum">
              <a:rPr lang="fr-FR" smtClean="0"/>
              <a:pPr>
                <a:defRPr/>
              </a:pPr>
              <a:t>41</a:t>
            </a:fld>
            <a:endParaRPr lang="fr-FR"/>
          </a:p>
        </p:txBody>
      </p:sp>
      <p:sp>
        <p:nvSpPr>
          <p:cNvPr id="7" name="ZoneTexte 6">
            <a:extLst>
              <a:ext uri="{FF2B5EF4-FFF2-40B4-BE49-F238E27FC236}">
                <a16:creationId xmlns:a16="http://schemas.microsoft.com/office/drawing/2014/main" id="{903E0819-600A-4908-BA16-C04F44EB5C5B}"/>
              </a:ext>
            </a:extLst>
          </p:cNvPr>
          <p:cNvSpPr txBox="1"/>
          <p:nvPr/>
        </p:nvSpPr>
        <p:spPr>
          <a:xfrm>
            <a:off x="1984022" y="6191461"/>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14">
                  <a:extLst>
                    <a:ext uri="{A12FA001-AC4F-418D-AE19-62706E023703}">
                      <ahyp:hlinkClr xmlns:ahyp="http://schemas.microsoft.com/office/drawing/2018/hyperlinkcolor" val="tx"/>
                    </a:ext>
                  </a:extLst>
                </a:hlinkClick>
              </a:rPr>
              <a:t>Liste évolutive de lecteurs RSS logiciels monopostes Windows</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a:t>
            </a:r>
          </a:p>
        </p:txBody>
      </p:sp>
      <p:pic>
        <p:nvPicPr>
          <p:cNvPr id="6" name="Image 5">
            <a:extLst>
              <a:ext uri="{FF2B5EF4-FFF2-40B4-BE49-F238E27FC236}">
                <a16:creationId xmlns:a16="http://schemas.microsoft.com/office/drawing/2014/main" id="{981B3B52-A2F7-4313-9CF4-9A58EF2ACB22}"/>
              </a:ext>
            </a:extLst>
          </p:cNvPr>
          <p:cNvPicPr>
            <a:picLocks noChangeAspect="1"/>
          </p:cNvPicPr>
          <p:nvPr/>
        </p:nvPicPr>
        <p:blipFill>
          <a:blip r:embed="rId15"/>
          <a:stretch>
            <a:fillRect/>
          </a:stretch>
        </p:blipFill>
        <p:spPr>
          <a:xfrm>
            <a:off x="6221525" y="1949287"/>
            <a:ext cx="4847503" cy="3168352"/>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A80C74A1-30C6-4BE8-B2A2-3CCE6C119516}"/>
              </a:ext>
            </a:extLst>
          </p:cNvPr>
          <p:cNvSpPr txBox="1"/>
          <p:nvPr/>
        </p:nvSpPr>
        <p:spPr>
          <a:xfrm>
            <a:off x="10049464" y="1651411"/>
            <a:ext cx="1019564" cy="307777"/>
          </a:xfrm>
          <a:prstGeom prst="rect">
            <a:avLst/>
          </a:prstGeom>
          <a:solidFill>
            <a:srgbClr val="EB7B1D"/>
          </a:solidFill>
        </p:spPr>
        <p:txBody>
          <a:bodyPr wrap="square" rtlCol="0">
            <a:spAutoFit/>
          </a:bodyPr>
          <a:lstStyle/>
          <a:p>
            <a:pPr algn="ct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QuiteRSS</a:t>
            </a:r>
            <a:endPar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534064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p:txBody>
          <a:bodyPr/>
          <a:lstStyle/>
          <a:p>
            <a:r>
              <a:rPr lang="fr-FR" altLang="fr-FR" dirty="0"/>
              <a:t>Logiciels monopostes </a:t>
            </a:r>
            <a:r>
              <a:rPr lang="fr-FR" altLang="fr-FR" dirty="0">
                <a:solidFill>
                  <a:srgbClr val="EB7B1D"/>
                </a:solidFill>
              </a:rPr>
              <a:t>[MacOS]</a:t>
            </a:r>
          </a:p>
        </p:txBody>
      </p:sp>
      <p:sp>
        <p:nvSpPr>
          <p:cNvPr id="3" name="Espace réservé du contenu 2">
            <a:extLst>
              <a:ext uri="{FF2B5EF4-FFF2-40B4-BE49-F238E27FC236}">
                <a16:creationId xmlns:a16="http://schemas.microsoft.com/office/drawing/2014/main" id="{451BFB77-9655-4B02-81BD-6737CD9A5475}"/>
              </a:ext>
            </a:extLst>
          </p:cNvPr>
          <p:cNvSpPr>
            <a:spLocks noGrp="1"/>
          </p:cNvSpPr>
          <p:nvPr>
            <p:ph idx="1"/>
          </p:nvPr>
        </p:nvSpPr>
        <p:spPr>
          <a:xfrm>
            <a:off x="1371600" y="764704"/>
            <a:ext cx="9601200" cy="5137184"/>
          </a:xfrm>
        </p:spPr>
        <p:txBody>
          <a:bodyPr>
            <a:normAutofit/>
          </a:bodyPr>
          <a:lstStyle/>
          <a:p>
            <a:r>
              <a:rPr lang="fr-FR" dirty="0"/>
              <a:t>[+++] </a:t>
            </a:r>
            <a:r>
              <a:rPr lang="fr-FR" dirty="0" err="1">
                <a:solidFill>
                  <a:srgbClr val="EB8F22"/>
                </a:solidFill>
                <a:hlinkClick r:id="rId3">
                  <a:extLst>
                    <a:ext uri="{A12FA001-AC4F-418D-AE19-62706E023703}">
                      <ahyp:hlinkClr xmlns:ahyp="http://schemas.microsoft.com/office/drawing/2018/hyperlinkcolor" val="tx"/>
                    </a:ext>
                  </a:extLst>
                </a:hlinkClick>
              </a:rPr>
              <a:t>ReadKit</a:t>
            </a:r>
            <a:endParaRPr lang="fr-FR" dirty="0">
              <a:solidFill>
                <a:srgbClr val="EB8F22"/>
              </a:solidFill>
            </a:endParaRPr>
          </a:p>
          <a:p>
            <a:r>
              <a:rPr lang="fr-FR" dirty="0"/>
              <a:t>[+++] </a:t>
            </a:r>
            <a:r>
              <a:rPr lang="fr-FR" dirty="0" err="1">
                <a:solidFill>
                  <a:srgbClr val="EB8F22"/>
                </a:solidFill>
                <a:hlinkClick r:id="rId4">
                  <a:extLst>
                    <a:ext uri="{A12FA001-AC4F-418D-AE19-62706E023703}">
                      <ahyp:hlinkClr xmlns:ahyp="http://schemas.microsoft.com/office/drawing/2018/hyperlinkcolor" val="tx"/>
                    </a:ext>
                  </a:extLst>
                </a:hlinkClick>
              </a:rPr>
              <a:t>Reeder</a:t>
            </a:r>
            <a:endParaRPr lang="fr-FR" dirty="0">
              <a:solidFill>
                <a:srgbClr val="EB8F22"/>
              </a:solidFill>
            </a:endParaRPr>
          </a:p>
          <a:p>
            <a:pPr>
              <a:buClr>
                <a:schemeClr val="tx1"/>
              </a:buClr>
            </a:pPr>
            <a:r>
              <a:rPr lang="fr-FR" dirty="0" err="1">
                <a:solidFill>
                  <a:srgbClr val="EB8F22"/>
                </a:solidFill>
                <a:hlinkClick r:id="rId5">
                  <a:extLst>
                    <a:ext uri="{A12FA001-AC4F-418D-AE19-62706E023703}">
                      <ahyp:hlinkClr xmlns:ahyp="http://schemas.microsoft.com/office/drawing/2018/hyperlinkcolor" val="tx"/>
                    </a:ext>
                  </a:extLst>
                </a:hlinkClick>
              </a:rPr>
              <a:t>Gentle</a:t>
            </a:r>
            <a:r>
              <a:rPr lang="fr-FR" dirty="0">
                <a:solidFill>
                  <a:srgbClr val="EB8F22"/>
                </a:solidFill>
                <a:hlinkClick r:id="rId5">
                  <a:extLst>
                    <a:ext uri="{A12FA001-AC4F-418D-AE19-62706E023703}">
                      <ahyp:hlinkClr xmlns:ahyp="http://schemas.microsoft.com/office/drawing/2018/hyperlinkcolor" val="tx"/>
                    </a:ext>
                  </a:extLst>
                </a:hlinkClick>
              </a:rPr>
              <a:t> Reader</a:t>
            </a:r>
            <a:endParaRPr lang="fr-FR" dirty="0">
              <a:solidFill>
                <a:srgbClr val="EB8F22"/>
              </a:solidFill>
            </a:endParaRPr>
          </a:p>
          <a:p>
            <a:pPr>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NetNewsWire</a:t>
            </a:r>
            <a:endParaRPr lang="fr-FR" dirty="0">
              <a:solidFill>
                <a:srgbClr val="EB8F22"/>
              </a:solidFill>
            </a:endParaRPr>
          </a:p>
          <a:p>
            <a:pPr>
              <a:buClr>
                <a:schemeClr val="tx1"/>
              </a:buClr>
            </a:pPr>
            <a:r>
              <a:rPr lang="fr-FR" dirty="0">
                <a:solidFill>
                  <a:srgbClr val="EB8F22"/>
                </a:solidFill>
                <a:hlinkClick r:id="rId7">
                  <a:extLst>
                    <a:ext uri="{A12FA001-AC4F-418D-AE19-62706E023703}">
                      <ahyp:hlinkClr xmlns:ahyp="http://schemas.microsoft.com/office/drawing/2018/hyperlinkcolor" val="tx"/>
                    </a:ext>
                  </a:extLst>
                </a:hlinkClick>
              </a:rPr>
              <a:t>News Explorer</a:t>
            </a:r>
            <a:endParaRPr lang="fr-FR" dirty="0">
              <a:solidFill>
                <a:srgbClr val="EB8F22"/>
              </a:solidFill>
            </a:endParaRPr>
          </a:p>
          <a:p>
            <a:pPr>
              <a:buClr>
                <a:schemeClr val="tx1"/>
              </a:buClr>
            </a:pPr>
            <a:r>
              <a:rPr lang="fr-FR" dirty="0" err="1">
                <a:solidFill>
                  <a:srgbClr val="EB8F22"/>
                </a:solidFill>
                <a:hlinkClick r:id="rId8">
                  <a:extLst>
                    <a:ext uri="{A12FA001-AC4F-418D-AE19-62706E023703}">
                      <ahyp:hlinkClr xmlns:ahyp="http://schemas.microsoft.com/office/drawing/2018/hyperlinkcolor" val="tx"/>
                    </a:ext>
                  </a:extLst>
                </a:hlinkClick>
              </a:rPr>
              <a:t>QuiteRSS</a:t>
            </a:r>
            <a:endParaRPr lang="fr-FR" dirty="0">
              <a:solidFill>
                <a:srgbClr val="EB8F22"/>
              </a:solidFill>
            </a:endParaRPr>
          </a:p>
          <a:p>
            <a:pPr>
              <a:buClr>
                <a:schemeClr val="tx1"/>
              </a:buClr>
            </a:pPr>
            <a:r>
              <a:rPr lang="fr-FR" dirty="0">
                <a:solidFill>
                  <a:srgbClr val="EB8F22"/>
                </a:solidFill>
                <a:hlinkClick r:id="rId9">
                  <a:extLst>
                    <a:ext uri="{A12FA001-AC4F-418D-AE19-62706E023703}">
                      <ahyp:hlinkClr xmlns:ahyp="http://schemas.microsoft.com/office/drawing/2018/hyperlinkcolor" val="tx"/>
                    </a:ext>
                  </a:extLst>
                </a:hlinkClick>
              </a:rPr>
              <a:t>Raven</a:t>
            </a:r>
            <a:endParaRPr lang="fr-FR" dirty="0">
              <a:solidFill>
                <a:srgbClr val="EB8F22"/>
              </a:solidFill>
            </a:endParaRPr>
          </a:p>
          <a:p>
            <a:pPr>
              <a:buClr>
                <a:schemeClr val="tx1"/>
              </a:buClr>
            </a:pPr>
            <a:r>
              <a:rPr lang="fr-FR" dirty="0" err="1">
                <a:solidFill>
                  <a:srgbClr val="EB8F22"/>
                </a:solidFill>
                <a:hlinkClick r:id="rId10">
                  <a:extLst>
                    <a:ext uri="{A12FA001-AC4F-418D-AE19-62706E023703}">
                      <ahyp:hlinkClr xmlns:ahyp="http://schemas.microsoft.com/office/drawing/2018/hyperlinkcolor" val="tx"/>
                    </a:ext>
                  </a:extLst>
                </a:hlinkClick>
              </a:rPr>
              <a:t>Stripes</a:t>
            </a:r>
            <a:endParaRPr lang="fr-FR" dirty="0">
              <a:solidFill>
                <a:srgbClr val="EB8F22"/>
              </a:solidFill>
            </a:endParaRPr>
          </a:p>
          <a:p>
            <a:pPr>
              <a:buClr>
                <a:schemeClr val="tx1"/>
              </a:buClr>
            </a:pPr>
            <a:r>
              <a:rPr lang="fr-FR" dirty="0" err="1">
                <a:solidFill>
                  <a:srgbClr val="EB8F22"/>
                </a:solidFill>
                <a:hlinkClick r:id="rId11">
                  <a:extLst>
                    <a:ext uri="{A12FA001-AC4F-418D-AE19-62706E023703}">
                      <ahyp:hlinkClr xmlns:ahyp="http://schemas.microsoft.com/office/drawing/2018/hyperlinkcolor" val="tx"/>
                    </a:ext>
                  </a:extLst>
                </a:hlinkClick>
              </a:rPr>
              <a:t>Winds</a:t>
            </a:r>
            <a:endParaRPr lang="fr-FR" dirty="0">
              <a:solidFill>
                <a:srgbClr val="EB8F22"/>
              </a:solidFill>
            </a:endParaRPr>
          </a:p>
          <a:p>
            <a:r>
              <a:rPr lang="fr-FR" dirty="0"/>
              <a:t>Et aussi</a:t>
            </a:r>
          </a:p>
          <a:p>
            <a:pPr lvl="1">
              <a:buClr>
                <a:schemeClr val="tx1"/>
              </a:buClr>
            </a:pPr>
            <a:r>
              <a:rPr lang="fr-FR" dirty="0" err="1">
                <a:solidFill>
                  <a:srgbClr val="EB8F22"/>
                </a:solidFill>
                <a:hlinkClick r:id="rId12">
                  <a:extLst>
                    <a:ext uri="{A12FA001-AC4F-418D-AE19-62706E023703}">
                      <ahyp:hlinkClr xmlns:ahyp="http://schemas.microsoft.com/office/drawing/2018/hyperlinkcolor" val="tx"/>
                    </a:ext>
                  </a:extLst>
                </a:hlinkClick>
              </a:rPr>
              <a:t>Cappucino</a:t>
            </a:r>
            <a:endParaRPr lang="fr-FR" dirty="0">
              <a:solidFill>
                <a:srgbClr val="EB8F22"/>
              </a:solidFill>
            </a:endParaRPr>
          </a:p>
          <a:p>
            <a:pPr lvl="1">
              <a:buClr>
                <a:schemeClr val="tx1"/>
              </a:buClr>
            </a:pPr>
            <a:r>
              <a:rPr lang="fr-FR" dirty="0" err="1">
                <a:solidFill>
                  <a:srgbClr val="EB8F22"/>
                </a:solidFill>
                <a:hlinkClick r:id="rId13">
                  <a:extLst>
                    <a:ext uri="{A12FA001-AC4F-418D-AE19-62706E023703}">
                      <ahyp:hlinkClr xmlns:ahyp="http://schemas.microsoft.com/office/drawing/2018/hyperlinkcolor" val="tx"/>
                    </a:ext>
                  </a:extLst>
                </a:hlinkClick>
              </a:rPr>
              <a:t>Cyndicate</a:t>
            </a:r>
            <a:endParaRPr lang="fr-FR" dirty="0">
              <a:solidFill>
                <a:srgbClr val="EB8F22"/>
              </a:solidFill>
            </a:endParaRPr>
          </a:p>
          <a:p>
            <a:pPr lvl="1">
              <a:buClr>
                <a:schemeClr val="tx1"/>
              </a:buClr>
            </a:pPr>
            <a:r>
              <a:rPr lang="fr-FR" dirty="0" err="1">
                <a:solidFill>
                  <a:srgbClr val="EB8F22"/>
                </a:solidFill>
                <a:hlinkClick r:id="rId14">
                  <a:extLst>
                    <a:ext uri="{A12FA001-AC4F-418D-AE19-62706E023703}">
                      <ahyp:hlinkClr xmlns:ahyp="http://schemas.microsoft.com/office/drawing/2018/hyperlinkcolor" val="tx"/>
                    </a:ext>
                  </a:extLst>
                </a:hlinkClick>
              </a:rPr>
              <a:t>NewsFire</a:t>
            </a:r>
            <a:endParaRPr lang="fr-FR" dirty="0">
              <a:solidFill>
                <a:srgbClr val="EB8F22"/>
              </a:solidFill>
            </a:endParaRPr>
          </a:p>
          <a:p>
            <a:pPr lvl="1">
              <a:buClr>
                <a:schemeClr val="tx1"/>
              </a:buClr>
            </a:pPr>
            <a:r>
              <a:rPr lang="fr-FR" dirty="0" err="1">
                <a:solidFill>
                  <a:srgbClr val="EB8F22"/>
                </a:solidFill>
                <a:hlinkClick r:id="rId15">
                  <a:extLst>
                    <a:ext uri="{A12FA001-AC4F-418D-AE19-62706E023703}">
                      <ahyp:hlinkClr xmlns:ahyp="http://schemas.microsoft.com/office/drawing/2018/hyperlinkcolor" val="tx"/>
                    </a:ext>
                  </a:extLst>
                </a:hlinkClick>
              </a:rPr>
              <a:t>NewsLife</a:t>
            </a:r>
            <a:endParaRPr lang="fr-FR" dirty="0">
              <a:solidFill>
                <a:srgbClr val="EB8F22"/>
              </a:solidFill>
            </a:endParaRPr>
          </a:p>
          <a:p>
            <a:pPr lvl="1">
              <a:buClr>
                <a:schemeClr val="tx1"/>
              </a:buClr>
            </a:pPr>
            <a:r>
              <a:rPr lang="fr-FR" dirty="0">
                <a:solidFill>
                  <a:srgbClr val="EB8F22"/>
                </a:solidFill>
                <a:hlinkClick r:id="rId16">
                  <a:extLst>
                    <a:ext uri="{A12FA001-AC4F-418D-AE19-62706E023703}">
                      <ahyp:hlinkClr xmlns:ahyp="http://schemas.microsoft.com/office/drawing/2018/hyperlinkcolor" val="tx"/>
                    </a:ext>
                  </a:extLst>
                </a:hlinkClick>
              </a:rPr>
              <a:t>RSS Guard</a:t>
            </a:r>
            <a:endParaRPr lang="fr-FR" dirty="0">
              <a:solidFill>
                <a:srgbClr val="EB8F22"/>
              </a:solidFill>
            </a:endParaRPr>
          </a:p>
          <a:p>
            <a:pPr lvl="2"/>
            <a:endParaRPr lang="fr-FR" dirty="0"/>
          </a:p>
          <a:p>
            <a:pPr lvl="1"/>
            <a:endParaRPr lang="fr-FR" dirty="0"/>
          </a:p>
          <a:p>
            <a:pPr lvl="1"/>
            <a:endParaRPr lang="fr-FR" dirty="0"/>
          </a:p>
        </p:txBody>
      </p:sp>
      <p:sp>
        <p:nvSpPr>
          <p:cNvPr id="2" name="Espace réservé de la date 1">
            <a:extLst>
              <a:ext uri="{FF2B5EF4-FFF2-40B4-BE49-F238E27FC236}">
                <a16:creationId xmlns:a16="http://schemas.microsoft.com/office/drawing/2014/main" id="{5CBA7474-6279-4466-A21E-8A527A6344EA}"/>
              </a:ext>
            </a:extLst>
          </p:cNvPr>
          <p:cNvSpPr>
            <a:spLocks noGrp="1"/>
          </p:cNvSpPr>
          <p:nvPr>
            <p:ph type="dt" sz="half" idx="10"/>
          </p:nvPr>
        </p:nvSpPr>
        <p:spPr/>
        <p:txBody>
          <a:bodyPr/>
          <a:lstStyle/>
          <a:p>
            <a:fld id="{65CC588D-67FA-4E97-87C4-DF48B05FCB13}" type="datetime1">
              <a:rPr lang="fr-FR" smtClean="0"/>
              <a:t>06/06/2020</a:t>
            </a:fld>
            <a:endParaRPr lang="fr-FR"/>
          </a:p>
        </p:txBody>
      </p:sp>
      <p:sp>
        <p:nvSpPr>
          <p:cNvPr id="6" name="Espace réservé du pied de page 5">
            <a:extLst>
              <a:ext uri="{FF2B5EF4-FFF2-40B4-BE49-F238E27FC236}">
                <a16:creationId xmlns:a16="http://schemas.microsoft.com/office/drawing/2014/main" id="{2B03BC7E-6D7E-4E08-A996-73081D45178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C9660DA5-FB06-448F-9401-40CDA6011A80}"/>
              </a:ext>
            </a:extLst>
          </p:cNvPr>
          <p:cNvSpPr>
            <a:spLocks noGrp="1"/>
          </p:cNvSpPr>
          <p:nvPr>
            <p:ph type="sldNum" sz="quarter" idx="12"/>
          </p:nvPr>
        </p:nvSpPr>
        <p:spPr/>
        <p:txBody>
          <a:bodyPr/>
          <a:lstStyle/>
          <a:p>
            <a:pPr>
              <a:defRPr/>
            </a:pPr>
            <a:fld id="{47290604-2400-4F2E-BFF6-A27E21378C03}" type="slidenum">
              <a:rPr lang="fr-FR" smtClean="0"/>
              <a:pPr>
                <a:defRPr/>
              </a:pPr>
              <a:t>42</a:t>
            </a:fld>
            <a:endParaRPr lang="fr-FR"/>
          </a:p>
        </p:txBody>
      </p:sp>
      <p:sp>
        <p:nvSpPr>
          <p:cNvPr id="7" name="ZoneTexte 6">
            <a:extLst>
              <a:ext uri="{FF2B5EF4-FFF2-40B4-BE49-F238E27FC236}">
                <a16:creationId xmlns:a16="http://schemas.microsoft.com/office/drawing/2014/main" id="{D7029D0D-EEB1-40D0-BE4D-ED0211AD0A66}"/>
              </a:ext>
            </a:extLst>
          </p:cNvPr>
          <p:cNvSpPr txBox="1"/>
          <p:nvPr/>
        </p:nvSpPr>
        <p:spPr>
          <a:xfrm>
            <a:off x="3626682" y="6091922"/>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17">
                  <a:extLst>
                    <a:ext uri="{A12FA001-AC4F-418D-AE19-62706E023703}">
                      <ahyp:hlinkClr xmlns:ahyp="http://schemas.microsoft.com/office/drawing/2018/hyperlinkcolor" val="tx"/>
                    </a:ext>
                  </a:extLst>
                </a:hlinkClick>
              </a:rPr>
              <a:t>Liste évolutive de lecteurs RSS logiciels monopostes MacOS</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a:t>
            </a:r>
          </a:p>
        </p:txBody>
      </p:sp>
      <p:pic>
        <p:nvPicPr>
          <p:cNvPr id="8" name="Image 7">
            <a:extLst>
              <a:ext uri="{FF2B5EF4-FFF2-40B4-BE49-F238E27FC236}">
                <a16:creationId xmlns:a16="http://schemas.microsoft.com/office/drawing/2014/main" id="{BBF4C5A0-72D9-440C-A3A1-618BB8D59E1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05466" y="1412776"/>
            <a:ext cx="5405334" cy="3637790"/>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DA605CB1-879F-406C-B5ED-268B3C0F5CD4}"/>
              </a:ext>
            </a:extLst>
          </p:cNvPr>
          <p:cNvSpPr txBox="1"/>
          <p:nvPr/>
        </p:nvSpPr>
        <p:spPr>
          <a:xfrm>
            <a:off x="9310162" y="1412781"/>
            <a:ext cx="900643" cy="307777"/>
          </a:xfrm>
          <a:prstGeom prst="rect">
            <a:avLst/>
          </a:prstGeom>
          <a:solidFill>
            <a:srgbClr val="EB7B1D"/>
          </a:solidFill>
        </p:spPr>
        <p:txBody>
          <a:bodyPr wrap="square" rtlCol="0">
            <a:spAutoFit/>
          </a:bodyPr>
          <a:lstStyle/>
          <a:p>
            <a:pPr algn="ct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Reeder</a:t>
            </a:r>
            <a:endPar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034397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p:txBody>
          <a:bodyPr/>
          <a:lstStyle/>
          <a:p>
            <a:r>
              <a:rPr lang="fr-FR" altLang="fr-FR" dirty="0"/>
              <a:t>Logiciels monopostes </a:t>
            </a:r>
            <a:r>
              <a:rPr lang="fr-FR" altLang="fr-FR" dirty="0">
                <a:solidFill>
                  <a:srgbClr val="EB7B1D"/>
                </a:solidFill>
              </a:rPr>
              <a:t>[Linux]</a:t>
            </a:r>
          </a:p>
        </p:txBody>
      </p:sp>
      <p:sp>
        <p:nvSpPr>
          <p:cNvPr id="3" name="Espace réservé du contenu 2">
            <a:extLst>
              <a:ext uri="{FF2B5EF4-FFF2-40B4-BE49-F238E27FC236}">
                <a16:creationId xmlns:a16="http://schemas.microsoft.com/office/drawing/2014/main" id="{451BFB77-9655-4B02-81BD-6737CD9A5475}"/>
              </a:ext>
            </a:extLst>
          </p:cNvPr>
          <p:cNvSpPr>
            <a:spLocks noGrp="1"/>
          </p:cNvSpPr>
          <p:nvPr>
            <p:ph idx="1"/>
          </p:nvPr>
        </p:nvSpPr>
        <p:spPr>
          <a:xfrm>
            <a:off x="1487488" y="836712"/>
            <a:ext cx="8723317" cy="3024336"/>
          </a:xfrm>
        </p:spPr>
        <p:txBody>
          <a:bodyPr>
            <a:normAutofit/>
          </a:bodyPr>
          <a:lstStyle/>
          <a:p>
            <a:r>
              <a:rPr lang="fr-FR" dirty="0"/>
              <a:t>[+++] </a:t>
            </a:r>
            <a:r>
              <a:rPr lang="fr-FR" dirty="0" err="1">
                <a:solidFill>
                  <a:srgbClr val="EB8F22"/>
                </a:solidFill>
                <a:hlinkClick r:id="rId3">
                  <a:extLst>
                    <a:ext uri="{A12FA001-AC4F-418D-AE19-62706E023703}">
                      <ahyp:hlinkClr xmlns:ahyp="http://schemas.microsoft.com/office/drawing/2018/hyperlinkcolor" val="tx"/>
                    </a:ext>
                  </a:extLst>
                </a:hlinkClick>
              </a:rPr>
              <a:t>Liferea</a:t>
            </a:r>
            <a:endParaRPr lang="fr-FR" dirty="0">
              <a:solidFill>
                <a:srgbClr val="EB8F22"/>
              </a:solidFill>
            </a:endParaRPr>
          </a:p>
          <a:p>
            <a:r>
              <a:rPr lang="fr-FR" dirty="0"/>
              <a:t>[+++] </a:t>
            </a:r>
            <a:r>
              <a:rPr lang="fr-FR" dirty="0" err="1">
                <a:solidFill>
                  <a:srgbClr val="EB8F22"/>
                </a:solidFill>
                <a:hlinkClick r:id="rId4">
                  <a:extLst>
                    <a:ext uri="{A12FA001-AC4F-418D-AE19-62706E023703}">
                      <ahyp:hlinkClr xmlns:ahyp="http://schemas.microsoft.com/office/drawing/2018/hyperlinkcolor" val="tx"/>
                    </a:ext>
                  </a:extLst>
                </a:hlinkClick>
              </a:rPr>
              <a:t>Akregator</a:t>
            </a:r>
            <a:endParaRPr lang="fr-FR" dirty="0">
              <a:solidFill>
                <a:srgbClr val="EB8F22"/>
              </a:solidFill>
              <a:hlinkClick r:id="rId5"/>
            </a:endParaRPr>
          </a:p>
          <a:p>
            <a:pPr>
              <a:buClr>
                <a:schemeClr val="tx1"/>
              </a:buClr>
            </a:pPr>
            <a:r>
              <a:rPr lang="fr-FR" dirty="0">
                <a:solidFill>
                  <a:srgbClr val="EB8F22"/>
                </a:solidFill>
                <a:hlinkClick r:id="rId6">
                  <a:extLst>
                    <a:ext uri="{A12FA001-AC4F-418D-AE19-62706E023703}">
                      <ahyp:hlinkClr xmlns:ahyp="http://schemas.microsoft.com/office/drawing/2018/hyperlinkcolor" val="tx"/>
                    </a:ext>
                  </a:extLst>
                </a:hlinkClick>
              </a:rPr>
              <a:t>Canto</a:t>
            </a:r>
            <a:endParaRPr lang="fr-FR" dirty="0">
              <a:solidFill>
                <a:srgbClr val="EB8F22"/>
              </a:solidFill>
              <a:hlinkClick r:id="rId5">
                <a:extLst>
                  <a:ext uri="{A12FA001-AC4F-418D-AE19-62706E023703}">
                    <ahyp:hlinkClr xmlns:ahyp="http://schemas.microsoft.com/office/drawing/2018/hyperlinkcolor" val="tx"/>
                  </a:ext>
                </a:extLst>
              </a:hlinkClick>
            </a:endParaRPr>
          </a:p>
          <a:p>
            <a:pPr>
              <a:buClr>
                <a:schemeClr val="tx1"/>
              </a:buClr>
            </a:pPr>
            <a:r>
              <a:rPr lang="fr-FR" dirty="0" err="1">
                <a:hlinkClick r:id="rId5">
                  <a:extLst>
                    <a:ext uri="{A12FA001-AC4F-418D-AE19-62706E023703}">
                      <ahyp:hlinkClr xmlns:ahyp="http://schemas.microsoft.com/office/drawing/2018/hyperlinkcolor" val="tx"/>
                    </a:ext>
                  </a:extLst>
                </a:hlinkClick>
              </a:rPr>
              <a:t>QuiteRSS</a:t>
            </a:r>
            <a:endParaRPr lang="fr-FR" dirty="0">
              <a:hlinkClick r:id="rId7">
                <a:extLst>
                  <a:ext uri="{A12FA001-AC4F-418D-AE19-62706E023703}">
                    <ahyp:hlinkClr xmlns:ahyp="http://schemas.microsoft.com/office/drawing/2018/hyperlinkcolor" val="tx"/>
                  </a:ext>
                </a:extLst>
              </a:hlinkClick>
            </a:endParaRPr>
          </a:p>
          <a:p>
            <a:pPr>
              <a:buClr>
                <a:schemeClr val="tx1"/>
              </a:buClr>
            </a:pPr>
            <a:r>
              <a:rPr lang="fr-FR" dirty="0">
                <a:solidFill>
                  <a:srgbClr val="EB8F22"/>
                </a:solidFill>
                <a:hlinkClick r:id="rId7">
                  <a:extLst>
                    <a:ext uri="{A12FA001-AC4F-418D-AE19-62706E023703}">
                      <ahyp:hlinkClr xmlns:ahyp="http://schemas.microsoft.com/office/drawing/2018/hyperlinkcolor" val="tx"/>
                    </a:ext>
                  </a:extLst>
                </a:hlinkClick>
              </a:rPr>
              <a:t>Raven</a:t>
            </a:r>
            <a:endParaRPr lang="fr-FR" dirty="0">
              <a:solidFill>
                <a:srgbClr val="EB8F22"/>
              </a:solidFill>
            </a:endParaRPr>
          </a:p>
          <a:p>
            <a:r>
              <a:rPr lang="fr-FR" dirty="0"/>
              <a:t>Et aussi</a:t>
            </a:r>
            <a:endParaRPr lang="fr-FR" dirty="0">
              <a:hlinkClick r:id="rId8">
                <a:extLst>
                  <a:ext uri="{A12FA001-AC4F-418D-AE19-62706E023703}">
                    <ahyp:hlinkClr xmlns:ahyp="http://schemas.microsoft.com/office/drawing/2018/hyperlinkcolor" val="tx"/>
                  </a:ext>
                </a:extLst>
              </a:hlinkClick>
            </a:endParaRPr>
          </a:p>
          <a:p>
            <a:pPr lvl="1">
              <a:buClr>
                <a:schemeClr val="tx1"/>
              </a:buClr>
            </a:pPr>
            <a:r>
              <a:rPr lang="fr-FR" dirty="0">
                <a:solidFill>
                  <a:srgbClr val="EB8F22"/>
                </a:solidFill>
                <a:hlinkClick r:id="rId8">
                  <a:extLst>
                    <a:ext uri="{A12FA001-AC4F-418D-AE19-62706E023703}">
                      <ahyp:hlinkClr xmlns:ahyp="http://schemas.microsoft.com/office/drawing/2018/hyperlinkcolor" val="tx"/>
                    </a:ext>
                  </a:extLst>
                </a:hlinkClick>
              </a:rPr>
              <a:t>RSS Guard</a:t>
            </a:r>
            <a:endParaRPr lang="fr-FR" dirty="0">
              <a:solidFill>
                <a:srgbClr val="EB8F22"/>
              </a:solidFill>
            </a:endParaRPr>
          </a:p>
          <a:p>
            <a:endParaRPr lang="fr-FR" dirty="0"/>
          </a:p>
        </p:txBody>
      </p:sp>
      <p:sp>
        <p:nvSpPr>
          <p:cNvPr id="2" name="Espace réservé de la date 1">
            <a:extLst>
              <a:ext uri="{FF2B5EF4-FFF2-40B4-BE49-F238E27FC236}">
                <a16:creationId xmlns:a16="http://schemas.microsoft.com/office/drawing/2014/main" id="{5CBA7474-6279-4466-A21E-8A527A6344EA}"/>
              </a:ext>
            </a:extLst>
          </p:cNvPr>
          <p:cNvSpPr>
            <a:spLocks noGrp="1"/>
          </p:cNvSpPr>
          <p:nvPr>
            <p:ph type="dt" sz="half" idx="10"/>
          </p:nvPr>
        </p:nvSpPr>
        <p:spPr/>
        <p:txBody>
          <a:bodyPr/>
          <a:lstStyle/>
          <a:p>
            <a:fld id="{EF3DACB0-F52D-46C5-987C-595EE91552A1}" type="datetime1">
              <a:rPr lang="fr-FR" smtClean="0"/>
              <a:t>06/06/2020</a:t>
            </a:fld>
            <a:endParaRPr lang="fr-FR"/>
          </a:p>
        </p:txBody>
      </p:sp>
      <p:sp>
        <p:nvSpPr>
          <p:cNvPr id="6" name="Espace réservé du pied de page 5">
            <a:extLst>
              <a:ext uri="{FF2B5EF4-FFF2-40B4-BE49-F238E27FC236}">
                <a16:creationId xmlns:a16="http://schemas.microsoft.com/office/drawing/2014/main" id="{4438FC8A-9E11-4F56-8EC4-37017D95F4C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7080156F-492A-4534-A247-2F45978E1D51}"/>
              </a:ext>
            </a:extLst>
          </p:cNvPr>
          <p:cNvSpPr>
            <a:spLocks noGrp="1"/>
          </p:cNvSpPr>
          <p:nvPr>
            <p:ph type="sldNum" sz="quarter" idx="12"/>
          </p:nvPr>
        </p:nvSpPr>
        <p:spPr/>
        <p:txBody>
          <a:bodyPr/>
          <a:lstStyle/>
          <a:p>
            <a:pPr>
              <a:defRPr/>
            </a:pPr>
            <a:fld id="{47290604-2400-4F2E-BFF6-A27E21378C03}" type="slidenum">
              <a:rPr lang="fr-FR" smtClean="0"/>
              <a:pPr>
                <a:defRPr/>
              </a:pPr>
              <a:t>43</a:t>
            </a:fld>
            <a:endParaRPr lang="fr-FR"/>
          </a:p>
        </p:txBody>
      </p:sp>
      <p:sp>
        <p:nvSpPr>
          <p:cNvPr id="7" name="ZoneTexte 6">
            <a:extLst>
              <a:ext uri="{FF2B5EF4-FFF2-40B4-BE49-F238E27FC236}">
                <a16:creationId xmlns:a16="http://schemas.microsoft.com/office/drawing/2014/main" id="{078843E2-2DF2-407B-AB94-EEBFC9EEBD2D}"/>
              </a:ext>
            </a:extLst>
          </p:cNvPr>
          <p:cNvSpPr txBox="1"/>
          <p:nvPr/>
        </p:nvSpPr>
        <p:spPr>
          <a:xfrm>
            <a:off x="1992936" y="6087942"/>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Liste évolutive de lecteurs RSS logiciels monopostes Linux</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a:t>
            </a:r>
          </a:p>
        </p:txBody>
      </p:sp>
      <p:pic>
        <p:nvPicPr>
          <p:cNvPr id="1026" name="Picture 2" descr="https://lzone.de/liferea/screenshots/screenshot1.png">
            <a:extLst>
              <a:ext uri="{FF2B5EF4-FFF2-40B4-BE49-F238E27FC236}">
                <a16:creationId xmlns:a16="http://schemas.microsoft.com/office/drawing/2014/main" id="{EA03E6DF-E451-4315-91D3-9EE6686B42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3872" y="1000473"/>
            <a:ext cx="5966983" cy="4683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A8A6967-5069-458B-A786-6B973953D6C3}"/>
              </a:ext>
            </a:extLst>
          </p:cNvPr>
          <p:cNvSpPr txBox="1"/>
          <p:nvPr/>
        </p:nvSpPr>
        <p:spPr>
          <a:xfrm>
            <a:off x="10012133" y="692696"/>
            <a:ext cx="900643" cy="307777"/>
          </a:xfrm>
          <a:prstGeom prst="rect">
            <a:avLst/>
          </a:prstGeom>
          <a:solidFill>
            <a:srgbClr val="EB8F22"/>
          </a:solidFill>
        </p:spPr>
        <p:txBody>
          <a:bodyPr wrap="square" rtlCol="0">
            <a:spAutoFit/>
          </a:bodyPr>
          <a:lstStyle/>
          <a:p>
            <a:pPr algn="ct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Liferea</a:t>
            </a:r>
            <a:endPar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258836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29A4288-94E9-4FE4-8FE3-1F9EC05286A6}"/>
              </a:ext>
            </a:extLst>
          </p:cNvPr>
          <p:cNvSpPr>
            <a:spLocks noGrp="1"/>
          </p:cNvSpPr>
          <p:nvPr>
            <p:ph type="title"/>
          </p:nvPr>
        </p:nvSpPr>
        <p:spPr/>
        <p:txBody>
          <a:bodyPr/>
          <a:lstStyle/>
          <a:p>
            <a:r>
              <a:rPr lang="fr-FR" altLang="fr-FR" dirty="0"/>
              <a:t>Lecteurs en ligne hébergés</a:t>
            </a:r>
            <a:endParaRPr lang="fr-FR" dirty="0"/>
          </a:p>
        </p:txBody>
      </p:sp>
      <p:sp>
        <p:nvSpPr>
          <p:cNvPr id="6" name="Espace réservé du texte 5">
            <a:extLst>
              <a:ext uri="{FF2B5EF4-FFF2-40B4-BE49-F238E27FC236}">
                <a16:creationId xmlns:a16="http://schemas.microsoft.com/office/drawing/2014/main" id="{AC4A7D32-B42E-4A23-BBB6-06888F868E14}"/>
              </a:ext>
            </a:extLst>
          </p:cNvPr>
          <p:cNvSpPr>
            <a:spLocks noGrp="1"/>
          </p:cNvSpPr>
          <p:nvPr>
            <p:ph type="body" idx="1"/>
          </p:nvPr>
        </p:nvSpPr>
        <p:spPr>
          <a:xfrm>
            <a:off x="1371600" y="548680"/>
            <a:ext cx="4443984" cy="823912"/>
          </a:xfrm>
        </p:spPr>
        <p:txBody>
          <a:bodyPr/>
          <a:lstStyle/>
          <a:p>
            <a:r>
              <a:rPr lang="fr-FR" dirty="0"/>
              <a:t>Avantages</a:t>
            </a:r>
          </a:p>
        </p:txBody>
      </p:sp>
      <p:sp>
        <p:nvSpPr>
          <p:cNvPr id="9" name="Espace réservé du contenu 8">
            <a:extLst>
              <a:ext uri="{FF2B5EF4-FFF2-40B4-BE49-F238E27FC236}">
                <a16:creationId xmlns:a16="http://schemas.microsoft.com/office/drawing/2014/main" id="{88BF0EF8-0AE2-4176-B37E-9FDBF2FF4989}"/>
              </a:ext>
            </a:extLst>
          </p:cNvPr>
          <p:cNvSpPr>
            <a:spLocks noGrp="1"/>
          </p:cNvSpPr>
          <p:nvPr>
            <p:ph sz="half" idx="2"/>
          </p:nvPr>
        </p:nvSpPr>
        <p:spPr>
          <a:xfrm>
            <a:off x="1371600" y="1513023"/>
            <a:ext cx="4443984" cy="4710423"/>
          </a:xfrm>
        </p:spPr>
        <p:txBody>
          <a:bodyPr>
            <a:noAutofit/>
          </a:bodyPr>
          <a:lstStyle/>
          <a:p>
            <a:r>
              <a:rPr lang="fr-FR" dirty="0"/>
              <a:t>Veille continue</a:t>
            </a:r>
          </a:p>
          <a:p>
            <a:pPr lvl="1"/>
            <a:r>
              <a:rPr lang="fr-FR" dirty="0"/>
              <a:t>Contrairement aux solutions logicielles monopostes les lecteurs en ligne hébergés fonctionnent 24h/24</a:t>
            </a:r>
          </a:p>
          <a:p>
            <a:r>
              <a:rPr lang="fr-FR" dirty="0"/>
              <a:t>Veille collaborative</a:t>
            </a:r>
          </a:p>
          <a:p>
            <a:pPr lvl="1"/>
            <a:r>
              <a:rPr lang="fr-FR" dirty="0"/>
              <a:t>Contrairement aux solutions logicielles, permet de partager la veille avec d’autres collaborateurs/</a:t>
            </a:r>
            <a:r>
              <a:rPr lang="fr-FR" dirty="0" err="1"/>
              <a:t>trices</a:t>
            </a:r>
            <a:endParaRPr lang="fr-FR" dirty="0"/>
          </a:p>
          <a:p>
            <a:r>
              <a:rPr lang="fr-FR" dirty="0"/>
              <a:t>Rediffusion</a:t>
            </a:r>
          </a:p>
          <a:p>
            <a:pPr lvl="1"/>
            <a:r>
              <a:rPr lang="fr-FR" dirty="0"/>
              <a:t>La plupart des solution en ligne dispose des fonctions de partage riche, notamment vers les réseaux et médias sociaux.</a:t>
            </a:r>
          </a:p>
        </p:txBody>
      </p:sp>
      <p:sp>
        <p:nvSpPr>
          <p:cNvPr id="10" name="Espace réservé du texte 9">
            <a:extLst>
              <a:ext uri="{FF2B5EF4-FFF2-40B4-BE49-F238E27FC236}">
                <a16:creationId xmlns:a16="http://schemas.microsoft.com/office/drawing/2014/main" id="{B1BBF67F-36E6-474C-B54E-547CCE7ADC82}"/>
              </a:ext>
            </a:extLst>
          </p:cNvPr>
          <p:cNvSpPr>
            <a:spLocks noGrp="1"/>
          </p:cNvSpPr>
          <p:nvPr>
            <p:ph type="body" sz="quarter" idx="3"/>
          </p:nvPr>
        </p:nvSpPr>
        <p:spPr>
          <a:xfrm>
            <a:off x="6525014" y="548680"/>
            <a:ext cx="4443984" cy="823912"/>
          </a:xfrm>
        </p:spPr>
        <p:txBody>
          <a:bodyPr/>
          <a:lstStyle/>
          <a:p>
            <a:r>
              <a:rPr lang="fr-FR" dirty="0"/>
              <a:t>Inconvénients</a:t>
            </a:r>
          </a:p>
        </p:txBody>
      </p:sp>
      <p:sp>
        <p:nvSpPr>
          <p:cNvPr id="11" name="Espace réservé du contenu 10">
            <a:extLst>
              <a:ext uri="{FF2B5EF4-FFF2-40B4-BE49-F238E27FC236}">
                <a16:creationId xmlns:a16="http://schemas.microsoft.com/office/drawing/2014/main" id="{2EEBD525-529C-45E4-9A63-FAAE27D404E5}"/>
              </a:ext>
            </a:extLst>
          </p:cNvPr>
          <p:cNvSpPr>
            <a:spLocks noGrp="1"/>
          </p:cNvSpPr>
          <p:nvPr>
            <p:ph sz="quarter" idx="4"/>
          </p:nvPr>
        </p:nvSpPr>
        <p:spPr>
          <a:xfrm>
            <a:off x="6525014" y="1513023"/>
            <a:ext cx="4443984" cy="4710423"/>
          </a:xfrm>
        </p:spPr>
        <p:txBody>
          <a:bodyPr>
            <a:normAutofit/>
          </a:bodyPr>
          <a:lstStyle/>
          <a:p>
            <a:r>
              <a:rPr lang="fr-FR" dirty="0"/>
              <a:t>Confidentialité</a:t>
            </a:r>
          </a:p>
          <a:p>
            <a:pPr lvl="1"/>
            <a:r>
              <a:rPr lang="fr-FR" dirty="0"/>
              <a:t>La liste des sources suivies sont stockés sur des serveurs propriétaires le plus souvent placés à l’étranger</a:t>
            </a:r>
          </a:p>
        </p:txBody>
      </p:sp>
      <p:sp>
        <p:nvSpPr>
          <p:cNvPr id="2" name="Espace réservé de la date 1">
            <a:extLst>
              <a:ext uri="{FF2B5EF4-FFF2-40B4-BE49-F238E27FC236}">
                <a16:creationId xmlns:a16="http://schemas.microsoft.com/office/drawing/2014/main" id="{E677B623-7B83-466C-A721-04C5E7CD31F4}"/>
              </a:ext>
            </a:extLst>
          </p:cNvPr>
          <p:cNvSpPr>
            <a:spLocks noGrp="1"/>
          </p:cNvSpPr>
          <p:nvPr>
            <p:ph type="dt" sz="half" idx="10"/>
          </p:nvPr>
        </p:nvSpPr>
        <p:spPr/>
        <p:txBody>
          <a:bodyPr/>
          <a:lstStyle/>
          <a:p>
            <a:fld id="{C921DABA-4419-491B-A1A1-D79191D1D074}" type="datetime1">
              <a:rPr lang="fr-FR" smtClean="0"/>
              <a:t>06/06/2020</a:t>
            </a:fld>
            <a:endParaRPr lang="fr-FR"/>
          </a:p>
        </p:txBody>
      </p:sp>
      <p:sp>
        <p:nvSpPr>
          <p:cNvPr id="3" name="Espace réservé du pied de page 2">
            <a:extLst>
              <a:ext uri="{FF2B5EF4-FFF2-40B4-BE49-F238E27FC236}">
                <a16:creationId xmlns:a16="http://schemas.microsoft.com/office/drawing/2014/main" id="{18706BDF-C740-4D93-9E4E-92A77AAA158D}"/>
              </a:ext>
            </a:extLst>
          </p:cNvPr>
          <p:cNvSpPr>
            <a:spLocks noGrp="1"/>
          </p:cNvSpPr>
          <p:nvPr>
            <p:ph type="ftr" sz="quarter" idx="11"/>
          </p:nvPr>
        </p:nvSpPr>
        <p:spPr/>
        <p:txBody>
          <a:bodyPr/>
          <a:lstStyle/>
          <a:p>
            <a:pPr>
              <a:defRPr/>
            </a:pPr>
            <a:r>
              <a:rPr lang="fr-FR"/>
              <a:t>Utiliser les flux RSS pour sa veille | Pourquoi ? Comment ?</a:t>
            </a:r>
          </a:p>
        </p:txBody>
      </p:sp>
      <p:sp>
        <p:nvSpPr>
          <p:cNvPr id="8" name="Espace réservé du numéro de diapositive 7">
            <a:extLst>
              <a:ext uri="{FF2B5EF4-FFF2-40B4-BE49-F238E27FC236}">
                <a16:creationId xmlns:a16="http://schemas.microsoft.com/office/drawing/2014/main" id="{BDBF95F9-F22A-4BB6-8812-B05BFAFBB9F6}"/>
              </a:ext>
            </a:extLst>
          </p:cNvPr>
          <p:cNvSpPr>
            <a:spLocks noGrp="1"/>
          </p:cNvSpPr>
          <p:nvPr>
            <p:ph type="sldNum" sz="quarter" idx="12"/>
          </p:nvPr>
        </p:nvSpPr>
        <p:spPr/>
        <p:txBody>
          <a:bodyPr/>
          <a:lstStyle/>
          <a:p>
            <a:pPr>
              <a:defRPr/>
            </a:pPr>
            <a:fld id="{2D1FE9FD-52E6-4D44-9364-B06EB0E1408B}" type="slidenum">
              <a:rPr lang="fr-FR" smtClean="0"/>
              <a:pPr>
                <a:defRPr/>
              </a:pPr>
              <a:t>44</a:t>
            </a:fld>
            <a:endParaRPr lang="fr-FR"/>
          </a:p>
        </p:txBody>
      </p:sp>
    </p:spTree>
    <p:extLst>
      <p:ext uri="{BB962C8B-B14F-4D97-AF65-F5344CB8AC3E}">
        <p14:creationId xmlns:p14="http://schemas.microsoft.com/office/powerpoint/2010/main" val="1025668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EBD406BF-C5F3-4998-AD7B-8AC5E217FBFD}"/>
              </a:ext>
            </a:extLst>
          </p:cNvPr>
          <p:cNvSpPr>
            <a:spLocks noGrp="1"/>
          </p:cNvSpPr>
          <p:nvPr>
            <p:ph type="title"/>
          </p:nvPr>
        </p:nvSpPr>
        <p:spPr/>
        <p:txBody>
          <a:bodyPr/>
          <a:lstStyle/>
          <a:p>
            <a:r>
              <a:rPr lang="fr-FR" altLang="fr-FR" dirty="0"/>
              <a:t>Lecteurs en ligne hébergés</a:t>
            </a:r>
            <a:endParaRPr lang="fr-FR" dirty="0"/>
          </a:p>
        </p:txBody>
      </p:sp>
      <p:sp>
        <p:nvSpPr>
          <p:cNvPr id="4" name="Espace réservé du contenu 3"/>
          <p:cNvSpPr>
            <a:spLocks noGrp="1"/>
          </p:cNvSpPr>
          <p:nvPr>
            <p:ph idx="1"/>
          </p:nvPr>
        </p:nvSpPr>
        <p:spPr>
          <a:xfrm>
            <a:off x="1371600" y="692696"/>
            <a:ext cx="9601200" cy="4661520"/>
          </a:xfrm>
        </p:spPr>
        <p:txBody>
          <a:bodyPr>
            <a:normAutofit/>
          </a:bodyPr>
          <a:lstStyle/>
          <a:p>
            <a:r>
              <a:rPr lang="fr-FR" dirty="0"/>
              <a:t>Services hébergés dans le « </a:t>
            </a:r>
            <a:r>
              <a:rPr lang="fr-FR" dirty="0" err="1"/>
              <a:t>cloud</a:t>
            </a:r>
            <a:r>
              <a:rPr lang="fr-FR" dirty="0"/>
              <a:t> »</a:t>
            </a:r>
          </a:p>
          <a:p>
            <a:pPr lvl="1"/>
            <a:r>
              <a:rPr lang="fr-FR" dirty="0"/>
              <a:t>[+++]</a:t>
            </a:r>
            <a:r>
              <a:rPr lang="fr-FR" dirty="0">
                <a:solidFill>
                  <a:srgbClr val="EB7B1D"/>
                </a:solidFill>
              </a:rPr>
              <a:t> </a:t>
            </a:r>
            <a:r>
              <a:rPr lang="fr-FR" dirty="0">
                <a:solidFill>
                  <a:srgbClr val="EB8F22"/>
                </a:solidFill>
                <a:hlinkClick r:id="rId3">
                  <a:extLst>
                    <a:ext uri="{A12FA001-AC4F-418D-AE19-62706E023703}">
                      <ahyp:hlinkClr xmlns:ahyp="http://schemas.microsoft.com/office/drawing/2018/hyperlinkcolor" val="tx"/>
                    </a:ext>
                  </a:extLst>
                </a:hlinkClick>
              </a:rPr>
              <a:t>Inoreader</a:t>
            </a:r>
            <a:endParaRPr lang="fr-FR" dirty="0">
              <a:solidFill>
                <a:srgbClr val="EB8F22"/>
              </a:solidFill>
              <a:hlinkClick r:id="rId4"/>
            </a:endParaRPr>
          </a:p>
          <a:p>
            <a:pPr lvl="1"/>
            <a:r>
              <a:rPr lang="fr-FR" dirty="0"/>
              <a:t>[+++] </a:t>
            </a:r>
            <a:r>
              <a:rPr lang="fr-FR" dirty="0">
                <a:solidFill>
                  <a:srgbClr val="EB8F22"/>
                </a:solidFill>
                <a:hlinkClick r:id="rId4">
                  <a:extLst>
                    <a:ext uri="{A12FA001-AC4F-418D-AE19-62706E023703}">
                      <ahyp:hlinkClr xmlns:ahyp="http://schemas.microsoft.com/office/drawing/2018/hyperlinkcolor" val="tx"/>
                    </a:ext>
                  </a:extLst>
                </a:hlinkClick>
              </a:rPr>
              <a:t>Feedly</a:t>
            </a:r>
            <a:endParaRPr lang="fr-FR" dirty="0">
              <a:solidFill>
                <a:srgbClr val="EB8F22"/>
              </a:solidFill>
            </a:endParaRPr>
          </a:p>
          <a:p>
            <a:pPr lvl="1">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Feeder</a:t>
            </a:r>
            <a:endParaRPr lang="fr-FR" dirty="0">
              <a:solidFill>
                <a:srgbClr val="EB8F22"/>
              </a:solidFill>
            </a:endParaRPr>
          </a:p>
          <a:p>
            <a:pPr lvl="1">
              <a:buClr>
                <a:schemeClr val="tx1"/>
              </a:buClr>
            </a:pPr>
            <a:r>
              <a:rPr lang="fr-FR" dirty="0">
                <a:solidFill>
                  <a:srgbClr val="EB8F22"/>
                </a:solidFill>
                <a:hlinkClick r:id="rId6">
                  <a:extLst>
                    <a:ext uri="{A12FA001-AC4F-418D-AE19-62706E023703}">
                      <ahyp:hlinkClr xmlns:ahyp="http://schemas.microsoft.com/office/drawing/2018/hyperlinkcolor" val="tx"/>
                    </a:ext>
                  </a:extLst>
                </a:hlinkClick>
              </a:rPr>
              <a:t>G2Reader</a:t>
            </a:r>
            <a:endParaRPr lang="fr-FR" dirty="0">
              <a:solidFill>
                <a:srgbClr val="EB8F22"/>
              </a:solidFill>
            </a:endParaRPr>
          </a:p>
          <a:p>
            <a:pPr lvl="1">
              <a:buClr>
                <a:schemeClr val="tx1"/>
              </a:buClr>
            </a:pPr>
            <a:r>
              <a:rPr lang="fr-FR" dirty="0">
                <a:solidFill>
                  <a:srgbClr val="EB8F22"/>
                </a:solidFill>
                <a:hlinkClick r:id="rId7">
                  <a:extLst>
                    <a:ext uri="{A12FA001-AC4F-418D-AE19-62706E023703}">
                      <ahyp:hlinkClr xmlns:ahyp="http://schemas.microsoft.com/office/drawing/2018/hyperlinkcolor" val="tx"/>
                    </a:ext>
                  </a:extLst>
                </a:hlinkClick>
              </a:rPr>
              <a:t>NewsBlur</a:t>
            </a:r>
            <a:endParaRPr lang="fr-FR" dirty="0">
              <a:solidFill>
                <a:srgbClr val="EB8F22"/>
              </a:solidFill>
            </a:endParaRPr>
          </a:p>
          <a:p>
            <a:pPr lvl="1">
              <a:buClr>
                <a:schemeClr val="tx1"/>
              </a:buClr>
            </a:pPr>
            <a:r>
              <a:rPr lang="fr-FR" dirty="0" err="1">
                <a:solidFill>
                  <a:srgbClr val="EB8F22"/>
                </a:solidFill>
                <a:hlinkClick r:id="rId8">
                  <a:extLst>
                    <a:ext uri="{A12FA001-AC4F-418D-AE19-62706E023703}">
                      <ahyp:hlinkClr xmlns:ahyp="http://schemas.microsoft.com/office/drawing/2018/hyperlinkcolor" val="tx"/>
                    </a:ext>
                  </a:extLst>
                </a:hlinkClick>
              </a:rPr>
              <a:t>Feedbin</a:t>
            </a:r>
            <a:endParaRPr lang="fr-FR" dirty="0">
              <a:solidFill>
                <a:srgbClr val="EB8F22"/>
              </a:solidFill>
            </a:endParaRPr>
          </a:p>
          <a:p>
            <a:pPr lvl="1">
              <a:buClr>
                <a:schemeClr val="tx1"/>
              </a:buClr>
            </a:pPr>
            <a:r>
              <a:rPr lang="fr-FR" dirty="0">
                <a:solidFill>
                  <a:srgbClr val="EB8F22"/>
                </a:solidFill>
                <a:hlinkClick r:id="rId9">
                  <a:extLst>
                    <a:ext uri="{A12FA001-AC4F-418D-AE19-62706E023703}">
                      <ahyp:hlinkClr xmlns:ahyp="http://schemas.microsoft.com/office/drawing/2018/hyperlinkcolor" val="tx"/>
                    </a:ext>
                  </a:extLst>
                </a:hlinkClick>
              </a:rPr>
              <a:t>Feedspot</a:t>
            </a:r>
            <a:endParaRPr lang="fr-FR" dirty="0">
              <a:solidFill>
                <a:srgbClr val="EB8F22"/>
              </a:solidFill>
            </a:endParaRPr>
          </a:p>
          <a:p>
            <a:pPr lvl="1">
              <a:buClr>
                <a:schemeClr val="tx1"/>
              </a:buClr>
            </a:pPr>
            <a:r>
              <a:rPr lang="fr-FR" dirty="0">
                <a:solidFill>
                  <a:srgbClr val="EB8F22"/>
                </a:solidFill>
                <a:hlinkClick r:id="rId10">
                  <a:extLst>
                    <a:ext uri="{A12FA001-AC4F-418D-AE19-62706E023703}">
                      <ahyp:hlinkClr xmlns:ahyp="http://schemas.microsoft.com/office/drawing/2018/hyperlinkcolor" val="tx"/>
                    </a:ext>
                  </a:extLst>
                </a:hlinkClick>
              </a:rPr>
              <a:t>Netvibes</a:t>
            </a:r>
            <a:endParaRPr lang="fr-FR" dirty="0">
              <a:solidFill>
                <a:srgbClr val="EB8F22"/>
              </a:solidFill>
              <a:hlinkClick r:id="rId9">
                <a:extLst>
                  <a:ext uri="{A12FA001-AC4F-418D-AE19-62706E023703}">
                    <ahyp:hlinkClr xmlns:ahyp="http://schemas.microsoft.com/office/drawing/2018/hyperlinkcolor" val="tx"/>
                  </a:ext>
                </a:extLst>
              </a:hlinkClick>
            </a:endParaRPr>
          </a:p>
          <a:p>
            <a:pPr lvl="1">
              <a:buClr>
                <a:schemeClr val="tx1"/>
              </a:buClr>
            </a:pPr>
            <a:r>
              <a:rPr lang="fr-FR" dirty="0">
                <a:solidFill>
                  <a:srgbClr val="EB8F22"/>
                </a:solidFill>
                <a:hlinkClick r:id="rId11">
                  <a:extLst>
                    <a:ext uri="{A12FA001-AC4F-418D-AE19-62706E023703}">
                      <ahyp:hlinkClr xmlns:ahyp="http://schemas.microsoft.com/office/drawing/2018/hyperlinkcolor" val="tx"/>
                    </a:ext>
                  </a:extLst>
                </a:hlinkClick>
              </a:rPr>
              <a:t>The Old Reader</a:t>
            </a:r>
            <a:endParaRPr lang="fr-FR" dirty="0">
              <a:solidFill>
                <a:srgbClr val="EB8F22"/>
              </a:solidFill>
            </a:endParaRPr>
          </a:p>
          <a:p>
            <a:pPr lvl="1"/>
            <a:r>
              <a:rPr lang="fr-FR" dirty="0"/>
              <a:t>…</a:t>
            </a:r>
          </a:p>
        </p:txBody>
      </p:sp>
      <p:sp>
        <p:nvSpPr>
          <p:cNvPr id="2" name="Espace réservé de la date 1">
            <a:extLst>
              <a:ext uri="{FF2B5EF4-FFF2-40B4-BE49-F238E27FC236}">
                <a16:creationId xmlns:a16="http://schemas.microsoft.com/office/drawing/2014/main" id="{F3FA87D3-BF59-48EE-9FC3-BF39A10B59B3}"/>
              </a:ext>
            </a:extLst>
          </p:cNvPr>
          <p:cNvSpPr>
            <a:spLocks noGrp="1"/>
          </p:cNvSpPr>
          <p:nvPr>
            <p:ph type="dt" sz="half" idx="10"/>
          </p:nvPr>
        </p:nvSpPr>
        <p:spPr/>
        <p:txBody>
          <a:bodyPr/>
          <a:lstStyle/>
          <a:p>
            <a:fld id="{6D32D9E8-4413-4BB5-9BAB-CA8C11229B6C}" type="datetime1">
              <a:rPr lang="fr-FR" smtClean="0"/>
              <a:t>06/06/2020</a:t>
            </a:fld>
            <a:endParaRPr lang="fr-FR"/>
          </a:p>
        </p:txBody>
      </p:sp>
      <p:sp>
        <p:nvSpPr>
          <p:cNvPr id="3" name="Espace réservé du pied de page 2">
            <a:extLst>
              <a:ext uri="{FF2B5EF4-FFF2-40B4-BE49-F238E27FC236}">
                <a16:creationId xmlns:a16="http://schemas.microsoft.com/office/drawing/2014/main" id="{43819854-0273-46AB-8E6E-76612D19F495}"/>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C19EEA84-84BB-46DB-90D8-E161DFBDDD1A}"/>
              </a:ext>
            </a:extLst>
          </p:cNvPr>
          <p:cNvSpPr>
            <a:spLocks noGrp="1"/>
          </p:cNvSpPr>
          <p:nvPr>
            <p:ph type="sldNum" sz="quarter" idx="12"/>
          </p:nvPr>
        </p:nvSpPr>
        <p:spPr/>
        <p:txBody>
          <a:bodyPr/>
          <a:lstStyle/>
          <a:p>
            <a:pPr>
              <a:defRPr/>
            </a:pPr>
            <a:fld id="{47290604-2400-4F2E-BFF6-A27E21378C03}" type="slidenum">
              <a:rPr lang="fr-FR" smtClean="0"/>
              <a:pPr>
                <a:defRPr/>
              </a:pPr>
              <a:t>45</a:t>
            </a:fld>
            <a:endParaRPr lang="fr-FR"/>
          </a:p>
        </p:txBody>
      </p:sp>
      <p:pic>
        <p:nvPicPr>
          <p:cNvPr id="8" name="Espace réservé du contenu 1">
            <a:extLst>
              <a:ext uri="{FF2B5EF4-FFF2-40B4-BE49-F238E27FC236}">
                <a16:creationId xmlns:a16="http://schemas.microsoft.com/office/drawing/2014/main" id="{93445E13-630B-4B48-A5A7-8BB22108ED5A}"/>
              </a:ext>
            </a:extLst>
          </p:cNvPr>
          <p:cNvPicPr>
            <a:picLocks noChangeAspect="1"/>
          </p:cNvPicPr>
          <p:nvPr/>
        </p:nvPicPr>
        <p:blipFill>
          <a:blip r:embed="rId12"/>
          <a:stretch>
            <a:fillRect/>
          </a:stretch>
        </p:blipFill>
        <p:spPr bwMode="auto">
          <a:xfrm>
            <a:off x="4799856" y="1340767"/>
            <a:ext cx="6172944" cy="414427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90447E2A-BDC9-4063-874F-3F3F259D0FB9}"/>
              </a:ext>
            </a:extLst>
          </p:cNvPr>
          <p:cNvSpPr txBox="1"/>
          <p:nvPr/>
        </p:nvSpPr>
        <p:spPr>
          <a:xfrm>
            <a:off x="3626682" y="6091922"/>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Liste évolutive de lecteurs RSS en ligne hébergés</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a:t>
            </a:r>
          </a:p>
        </p:txBody>
      </p:sp>
      <p:sp>
        <p:nvSpPr>
          <p:cNvPr id="11" name="ZoneTexte 10">
            <a:extLst>
              <a:ext uri="{FF2B5EF4-FFF2-40B4-BE49-F238E27FC236}">
                <a16:creationId xmlns:a16="http://schemas.microsoft.com/office/drawing/2014/main" id="{EB9E5C72-7BC2-4C67-957F-3774EC3670FD}"/>
              </a:ext>
            </a:extLst>
          </p:cNvPr>
          <p:cNvSpPr txBox="1"/>
          <p:nvPr/>
        </p:nvSpPr>
        <p:spPr>
          <a:xfrm>
            <a:off x="10072157" y="1032990"/>
            <a:ext cx="900643" cy="307777"/>
          </a:xfrm>
          <a:prstGeom prst="rect">
            <a:avLst/>
          </a:prstGeom>
          <a:solidFill>
            <a:srgbClr val="EB8F22"/>
          </a:solidFill>
        </p:spPr>
        <p:txBody>
          <a:bodyPr wrap="square" rtlCol="0">
            <a:spAutoFit/>
          </a:bodyPr>
          <a:lstStyle/>
          <a:p>
            <a:pPr algn="ct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Inoreader</a:t>
            </a:r>
          </a:p>
        </p:txBody>
      </p:sp>
    </p:spTree>
    <p:extLst>
      <p:ext uri="{BB962C8B-B14F-4D97-AF65-F5344CB8AC3E}">
        <p14:creationId xmlns:p14="http://schemas.microsoft.com/office/powerpoint/2010/main" val="88822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29A4288-94E9-4FE4-8FE3-1F9EC05286A6}"/>
              </a:ext>
            </a:extLst>
          </p:cNvPr>
          <p:cNvSpPr>
            <a:spLocks noGrp="1"/>
          </p:cNvSpPr>
          <p:nvPr>
            <p:ph type="title"/>
          </p:nvPr>
        </p:nvSpPr>
        <p:spPr>
          <a:xfrm>
            <a:off x="1371600" y="-315416"/>
            <a:ext cx="9601200" cy="936104"/>
          </a:xfrm>
        </p:spPr>
        <p:txBody>
          <a:bodyPr anchor="b"/>
          <a:lstStyle/>
          <a:p>
            <a:r>
              <a:rPr lang="fr-FR" altLang="fr-FR" dirty="0"/>
              <a:t>Lecteurs en ligne à héberger</a:t>
            </a:r>
            <a:endParaRPr lang="fr-FR" dirty="0"/>
          </a:p>
        </p:txBody>
      </p:sp>
      <p:sp>
        <p:nvSpPr>
          <p:cNvPr id="6" name="Espace réservé du texte 5">
            <a:extLst>
              <a:ext uri="{FF2B5EF4-FFF2-40B4-BE49-F238E27FC236}">
                <a16:creationId xmlns:a16="http://schemas.microsoft.com/office/drawing/2014/main" id="{AC4A7D32-B42E-4A23-BBB6-06888F868E14}"/>
              </a:ext>
            </a:extLst>
          </p:cNvPr>
          <p:cNvSpPr>
            <a:spLocks noGrp="1"/>
          </p:cNvSpPr>
          <p:nvPr>
            <p:ph type="body" idx="1"/>
          </p:nvPr>
        </p:nvSpPr>
        <p:spPr>
          <a:xfrm>
            <a:off x="1371600" y="404664"/>
            <a:ext cx="4443984" cy="823912"/>
          </a:xfrm>
        </p:spPr>
        <p:txBody>
          <a:bodyPr/>
          <a:lstStyle/>
          <a:p>
            <a:r>
              <a:rPr lang="fr-FR" dirty="0"/>
              <a:t>Avantages</a:t>
            </a:r>
          </a:p>
        </p:txBody>
      </p:sp>
      <p:sp>
        <p:nvSpPr>
          <p:cNvPr id="9" name="Espace réservé du contenu 8">
            <a:extLst>
              <a:ext uri="{FF2B5EF4-FFF2-40B4-BE49-F238E27FC236}">
                <a16:creationId xmlns:a16="http://schemas.microsoft.com/office/drawing/2014/main" id="{88BF0EF8-0AE2-4176-B37E-9FDBF2FF4989}"/>
              </a:ext>
            </a:extLst>
          </p:cNvPr>
          <p:cNvSpPr>
            <a:spLocks noGrp="1"/>
          </p:cNvSpPr>
          <p:nvPr>
            <p:ph sz="half" idx="2"/>
          </p:nvPr>
        </p:nvSpPr>
        <p:spPr>
          <a:xfrm>
            <a:off x="1371600" y="1369007"/>
            <a:ext cx="4443984" cy="4796297"/>
          </a:xfrm>
        </p:spPr>
        <p:txBody>
          <a:bodyPr>
            <a:normAutofit lnSpcReduction="10000"/>
          </a:bodyPr>
          <a:lstStyle/>
          <a:p>
            <a:r>
              <a:rPr lang="fr-FR" dirty="0"/>
              <a:t>Confidentialité</a:t>
            </a:r>
          </a:p>
          <a:p>
            <a:pPr lvl="1"/>
            <a:r>
              <a:rPr lang="fr-FR" dirty="0"/>
              <a:t>La liste des fils n’est pas hébergée sur un serveur externe</a:t>
            </a:r>
          </a:p>
          <a:p>
            <a:r>
              <a:rPr lang="fr-FR" dirty="0"/>
              <a:t>Veille collaborative</a:t>
            </a:r>
          </a:p>
          <a:p>
            <a:pPr lvl="1"/>
            <a:r>
              <a:rPr lang="fr-FR" dirty="0"/>
              <a:t>Contrairement aux solutions logicielles, permet de partager la veille avec d’autres collaborateurs/</a:t>
            </a:r>
            <a:r>
              <a:rPr lang="fr-FR" dirty="0" err="1"/>
              <a:t>trices</a:t>
            </a:r>
            <a:endParaRPr lang="fr-FR" dirty="0"/>
          </a:p>
          <a:p>
            <a:r>
              <a:rPr lang="fr-FR" dirty="0"/>
              <a:t>Rediffusion</a:t>
            </a:r>
          </a:p>
          <a:p>
            <a:pPr lvl="1"/>
            <a:r>
              <a:rPr lang="fr-FR" dirty="0"/>
              <a:t>Possibilité de construire en interne un système de rediffusion de la veille, par exemple sur un blog auto-hébergé</a:t>
            </a:r>
          </a:p>
        </p:txBody>
      </p:sp>
      <p:sp>
        <p:nvSpPr>
          <p:cNvPr id="10" name="Espace réservé du texte 9">
            <a:extLst>
              <a:ext uri="{FF2B5EF4-FFF2-40B4-BE49-F238E27FC236}">
                <a16:creationId xmlns:a16="http://schemas.microsoft.com/office/drawing/2014/main" id="{B1BBF67F-36E6-474C-B54E-547CCE7ADC82}"/>
              </a:ext>
            </a:extLst>
          </p:cNvPr>
          <p:cNvSpPr>
            <a:spLocks noGrp="1"/>
          </p:cNvSpPr>
          <p:nvPr>
            <p:ph type="body" sz="quarter" idx="3"/>
          </p:nvPr>
        </p:nvSpPr>
        <p:spPr>
          <a:xfrm>
            <a:off x="6525014" y="404664"/>
            <a:ext cx="4443984" cy="823912"/>
          </a:xfrm>
        </p:spPr>
        <p:txBody>
          <a:bodyPr/>
          <a:lstStyle/>
          <a:p>
            <a:r>
              <a:rPr lang="fr-FR" dirty="0"/>
              <a:t>Inconvénients</a:t>
            </a:r>
          </a:p>
        </p:txBody>
      </p:sp>
      <p:sp>
        <p:nvSpPr>
          <p:cNvPr id="11" name="Espace réservé du contenu 10">
            <a:extLst>
              <a:ext uri="{FF2B5EF4-FFF2-40B4-BE49-F238E27FC236}">
                <a16:creationId xmlns:a16="http://schemas.microsoft.com/office/drawing/2014/main" id="{2EEBD525-529C-45E4-9A63-FAAE27D404E5}"/>
              </a:ext>
            </a:extLst>
          </p:cNvPr>
          <p:cNvSpPr>
            <a:spLocks noGrp="1"/>
          </p:cNvSpPr>
          <p:nvPr>
            <p:ph sz="quarter" idx="4"/>
          </p:nvPr>
        </p:nvSpPr>
        <p:spPr>
          <a:xfrm>
            <a:off x="6525014" y="1369007"/>
            <a:ext cx="4443984" cy="4796297"/>
          </a:xfrm>
        </p:spPr>
        <p:txBody>
          <a:bodyPr>
            <a:normAutofit lnSpcReduction="10000"/>
          </a:bodyPr>
          <a:lstStyle/>
          <a:p>
            <a:r>
              <a:rPr lang="fr-FR" dirty="0"/>
              <a:t>Installation, configuration, maintenance</a:t>
            </a:r>
          </a:p>
          <a:p>
            <a:pPr lvl="1"/>
            <a:r>
              <a:rPr lang="fr-FR" dirty="0"/>
              <a:t>Nécessite des compétences en interne</a:t>
            </a:r>
          </a:p>
        </p:txBody>
      </p:sp>
      <p:sp>
        <p:nvSpPr>
          <p:cNvPr id="2" name="Espace réservé de la date 1">
            <a:extLst>
              <a:ext uri="{FF2B5EF4-FFF2-40B4-BE49-F238E27FC236}">
                <a16:creationId xmlns:a16="http://schemas.microsoft.com/office/drawing/2014/main" id="{E677B623-7B83-466C-A721-04C5E7CD31F4}"/>
              </a:ext>
            </a:extLst>
          </p:cNvPr>
          <p:cNvSpPr>
            <a:spLocks noGrp="1"/>
          </p:cNvSpPr>
          <p:nvPr>
            <p:ph type="dt" sz="half" idx="10"/>
          </p:nvPr>
        </p:nvSpPr>
        <p:spPr/>
        <p:txBody>
          <a:bodyPr/>
          <a:lstStyle/>
          <a:p>
            <a:fld id="{F29C7F48-2AD5-455E-BB79-43A9B6EE0800}" type="datetime1">
              <a:rPr lang="fr-FR" smtClean="0"/>
              <a:t>06/06/2020</a:t>
            </a:fld>
            <a:endParaRPr lang="fr-FR"/>
          </a:p>
        </p:txBody>
      </p:sp>
      <p:sp>
        <p:nvSpPr>
          <p:cNvPr id="3" name="Espace réservé du pied de page 2">
            <a:extLst>
              <a:ext uri="{FF2B5EF4-FFF2-40B4-BE49-F238E27FC236}">
                <a16:creationId xmlns:a16="http://schemas.microsoft.com/office/drawing/2014/main" id="{A1F6ABA2-B9C3-4AC2-BD3B-C06A650E7808}"/>
              </a:ext>
            </a:extLst>
          </p:cNvPr>
          <p:cNvSpPr>
            <a:spLocks noGrp="1"/>
          </p:cNvSpPr>
          <p:nvPr>
            <p:ph type="ftr" sz="quarter" idx="11"/>
          </p:nvPr>
        </p:nvSpPr>
        <p:spPr/>
        <p:txBody>
          <a:bodyPr/>
          <a:lstStyle/>
          <a:p>
            <a:pPr>
              <a:defRPr/>
            </a:pPr>
            <a:r>
              <a:rPr lang="fr-FR"/>
              <a:t>Utiliser les flux RSS pour sa veille | Pourquoi ? Comment ?</a:t>
            </a:r>
          </a:p>
        </p:txBody>
      </p:sp>
      <p:sp>
        <p:nvSpPr>
          <p:cNvPr id="8" name="Espace réservé du numéro de diapositive 7">
            <a:extLst>
              <a:ext uri="{FF2B5EF4-FFF2-40B4-BE49-F238E27FC236}">
                <a16:creationId xmlns:a16="http://schemas.microsoft.com/office/drawing/2014/main" id="{4A335019-F114-4DEC-AB78-92A7142E2552}"/>
              </a:ext>
            </a:extLst>
          </p:cNvPr>
          <p:cNvSpPr>
            <a:spLocks noGrp="1"/>
          </p:cNvSpPr>
          <p:nvPr>
            <p:ph type="sldNum" sz="quarter" idx="12"/>
          </p:nvPr>
        </p:nvSpPr>
        <p:spPr/>
        <p:txBody>
          <a:bodyPr/>
          <a:lstStyle/>
          <a:p>
            <a:pPr>
              <a:defRPr/>
            </a:pPr>
            <a:fld id="{2D1FE9FD-52E6-4D44-9364-B06EB0E1408B}" type="slidenum">
              <a:rPr lang="fr-FR" smtClean="0"/>
              <a:pPr>
                <a:defRPr/>
              </a:pPr>
              <a:t>46</a:t>
            </a:fld>
            <a:endParaRPr lang="fr-FR"/>
          </a:p>
        </p:txBody>
      </p:sp>
    </p:spTree>
    <p:extLst>
      <p:ext uri="{BB962C8B-B14F-4D97-AF65-F5344CB8AC3E}">
        <p14:creationId xmlns:p14="http://schemas.microsoft.com/office/powerpoint/2010/main" val="2731864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EBD406BF-C5F3-4998-AD7B-8AC5E217FBFD}"/>
              </a:ext>
            </a:extLst>
          </p:cNvPr>
          <p:cNvSpPr>
            <a:spLocks noGrp="1"/>
          </p:cNvSpPr>
          <p:nvPr>
            <p:ph type="title"/>
          </p:nvPr>
        </p:nvSpPr>
        <p:spPr/>
        <p:txBody>
          <a:bodyPr/>
          <a:lstStyle/>
          <a:p>
            <a:r>
              <a:rPr lang="fr-FR" altLang="fr-FR" dirty="0"/>
              <a:t>Lecteurs en ligne à héberger </a:t>
            </a:r>
            <a:br>
              <a:rPr lang="fr-FR" altLang="fr-FR" dirty="0"/>
            </a:br>
            <a:r>
              <a:rPr lang="fr-FR" altLang="fr-FR" dirty="0"/>
              <a:t>sur un serveur</a:t>
            </a:r>
            <a:endParaRPr lang="fr-FR" dirty="0"/>
          </a:p>
        </p:txBody>
      </p:sp>
      <p:sp>
        <p:nvSpPr>
          <p:cNvPr id="4" name="Espace réservé du contenu 3"/>
          <p:cNvSpPr>
            <a:spLocks noGrp="1"/>
          </p:cNvSpPr>
          <p:nvPr>
            <p:ph idx="1"/>
          </p:nvPr>
        </p:nvSpPr>
        <p:spPr>
          <a:xfrm>
            <a:off x="1371600" y="1196752"/>
            <a:ext cx="9601200" cy="4157464"/>
          </a:xfrm>
        </p:spPr>
        <p:txBody>
          <a:bodyPr/>
          <a:lstStyle/>
          <a:p>
            <a:r>
              <a:rPr lang="fr-FR" dirty="0"/>
              <a:t>[+++] </a:t>
            </a:r>
            <a:r>
              <a:rPr lang="fr-FR" dirty="0">
                <a:solidFill>
                  <a:srgbClr val="EB8F22"/>
                </a:solidFill>
                <a:hlinkClick r:id="rId3">
                  <a:extLst>
                    <a:ext uri="{A12FA001-AC4F-418D-AE19-62706E023703}">
                      <ahyp:hlinkClr xmlns:ahyp="http://schemas.microsoft.com/office/drawing/2018/hyperlinkcolor" val="tx"/>
                    </a:ext>
                  </a:extLst>
                </a:hlinkClick>
              </a:rPr>
              <a:t>Tiny </a:t>
            </a:r>
            <a:r>
              <a:rPr lang="fr-FR" dirty="0" err="1">
                <a:solidFill>
                  <a:srgbClr val="EB8F22"/>
                </a:solidFill>
                <a:hlinkClick r:id="rId3">
                  <a:extLst>
                    <a:ext uri="{A12FA001-AC4F-418D-AE19-62706E023703}">
                      <ahyp:hlinkClr xmlns:ahyp="http://schemas.microsoft.com/office/drawing/2018/hyperlinkcolor" val="tx"/>
                    </a:ext>
                  </a:extLst>
                </a:hlinkClick>
              </a:rPr>
              <a:t>Tiny</a:t>
            </a:r>
            <a:r>
              <a:rPr lang="fr-FR" dirty="0">
                <a:solidFill>
                  <a:srgbClr val="EB8F22"/>
                </a:solidFill>
                <a:hlinkClick r:id="rId3">
                  <a:extLst>
                    <a:ext uri="{A12FA001-AC4F-418D-AE19-62706E023703}">
                      <ahyp:hlinkClr xmlns:ahyp="http://schemas.microsoft.com/office/drawing/2018/hyperlinkcolor" val="tx"/>
                    </a:ext>
                  </a:extLst>
                </a:hlinkClick>
              </a:rPr>
              <a:t> RSS</a:t>
            </a:r>
            <a:endParaRPr lang="fr-FR" dirty="0">
              <a:solidFill>
                <a:srgbClr val="EB8F22"/>
              </a:solidFill>
            </a:endParaRPr>
          </a:p>
          <a:p>
            <a:pPr>
              <a:buClr>
                <a:schemeClr val="tx1"/>
              </a:buClr>
            </a:pPr>
            <a:r>
              <a:rPr lang="fr-FR" dirty="0" err="1">
                <a:solidFill>
                  <a:srgbClr val="EB8F22"/>
                </a:solidFill>
                <a:hlinkClick r:id="rId4">
                  <a:extLst>
                    <a:ext uri="{A12FA001-AC4F-418D-AE19-62706E023703}">
                      <ahyp:hlinkClr xmlns:ahyp="http://schemas.microsoft.com/office/drawing/2018/hyperlinkcolor" val="tx"/>
                    </a:ext>
                  </a:extLst>
                </a:hlinkClick>
              </a:rPr>
              <a:t>FreshRSS</a:t>
            </a:r>
            <a:endParaRPr lang="fr-FR" dirty="0">
              <a:solidFill>
                <a:srgbClr val="EB8F22"/>
              </a:solidFill>
            </a:endParaRPr>
          </a:p>
          <a:p>
            <a:pPr>
              <a:buClr>
                <a:schemeClr val="tx1"/>
              </a:buClr>
            </a:pPr>
            <a:r>
              <a:rPr lang="fr-FR" dirty="0" err="1">
                <a:solidFill>
                  <a:srgbClr val="EB8F22"/>
                </a:solidFill>
                <a:hlinkClick r:id="rId5">
                  <a:extLst>
                    <a:ext uri="{A12FA001-AC4F-418D-AE19-62706E023703}">
                      <ahyp:hlinkClr xmlns:ahyp="http://schemas.microsoft.com/office/drawing/2018/hyperlinkcolor" val="tx"/>
                    </a:ext>
                  </a:extLst>
                </a:hlinkClick>
              </a:rPr>
              <a:t>Posh</a:t>
            </a:r>
            <a:r>
              <a:rPr lang="fr-FR" dirty="0">
                <a:solidFill>
                  <a:srgbClr val="EB8F22"/>
                </a:solidFill>
                <a:hlinkClick r:id="rId5">
                  <a:extLst>
                    <a:ext uri="{A12FA001-AC4F-418D-AE19-62706E023703}">
                      <ahyp:hlinkClr xmlns:ahyp="http://schemas.microsoft.com/office/drawing/2018/hyperlinkcolor" val="tx"/>
                    </a:ext>
                  </a:extLst>
                </a:hlinkClick>
              </a:rPr>
              <a:t> Portal</a:t>
            </a:r>
            <a:endParaRPr lang="fr-FR" dirty="0">
              <a:solidFill>
                <a:srgbClr val="EB8F22"/>
              </a:solidFill>
              <a:hlinkClick r:id="rId6">
                <a:extLst>
                  <a:ext uri="{A12FA001-AC4F-418D-AE19-62706E023703}">
                    <ahyp:hlinkClr xmlns:ahyp="http://schemas.microsoft.com/office/drawing/2018/hyperlinkcolor" val="tx"/>
                  </a:ext>
                </a:extLst>
              </a:hlinkClick>
            </a:endParaRPr>
          </a:p>
          <a:p>
            <a:pPr>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Selfoss</a:t>
            </a:r>
            <a:endParaRPr lang="fr-FR" dirty="0">
              <a:solidFill>
                <a:srgbClr val="EB8F22"/>
              </a:solidFill>
            </a:endParaRPr>
          </a:p>
          <a:p>
            <a:pPr>
              <a:buClr>
                <a:schemeClr val="tx1"/>
              </a:buClr>
            </a:pPr>
            <a:r>
              <a:rPr lang="fr-FR" dirty="0">
                <a:solidFill>
                  <a:srgbClr val="EB8F22"/>
                </a:solidFill>
                <a:hlinkClick r:id="rId7">
                  <a:extLst>
                    <a:ext uri="{A12FA001-AC4F-418D-AE19-62706E023703}">
                      <ahyp:hlinkClr xmlns:ahyp="http://schemas.microsoft.com/office/drawing/2018/hyperlinkcolor" val="tx"/>
                    </a:ext>
                  </a:extLst>
                </a:hlinkClick>
              </a:rPr>
              <a:t>Stringer</a:t>
            </a:r>
            <a:endParaRPr lang="fr-FR" dirty="0">
              <a:solidFill>
                <a:srgbClr val="EB8F22"/>
              </a:solidFill>
            </a:endParaRPr>
          </a:p>
          <a:p>
            <a:r>
              <a:rPr lang="fr-FR" dirty="0"/>
              <a:t>…</a:t>
            </a:r>
          </a:p>
        </p:txBody>
      </p:sp>
      <p:sp>
        <p:nvSpPr>
          <p:cNvPr id="2" name="Espace réservé de la date 1">
            <a:extLst>
              <a:ext uri="{FF2B5EF4-FFF2-40B4-BE49-F238E27FC236}">
                <a16:creationId xmlns:a16="http://schemas.microsoft.com/office/drawing/2014/main" id="{F3FA87D3-BF59-48EE-9FC3-BF39A10B59B3}"/>
              </a:ext>
            </a:extLst>
          </p:cNvPr>
          <p:cNvSpPr>
            <a:spLocks noGrp="1"/>
          </p:cNvSpPr>
          <p:nvPr>
            <p:ph type="dt" sz="half" idx="10"/>
          </p:nvPr>
        </p:nvSpPr>
        <p:spPr/>
        <p:txBody>
          <a:bodyPr/>
          <a:lstStyle/>
          <a:p>
            <a:fld id="{115ED7AD-5703-4898-B2E2-1861646A9BB5}" type="datetime1">
              <a:rPr lang="fr-FR" smtClean="0"/>
              <a:t>06/06/2020</a:t>
            </a:fld>
            <a:endParaRPr lang="fr-FR"/>
          </a:p>
        </p:txBody>
      </p:sp>
      <p:sp>
        <p:nvSpPr>
          <p:cNvPr id="3" name="Espace réservé du pied de page 2">
            <a:extLst>
              <a:ext uri="{FF2B5EF4-FFF2-40B4-BE49-F238E27FC236}">
                <a16:creationId xmlns:a16="http://schemas.microsoft.com/office/drawing/2014/main" id="{821491FC-AF75-4374-8DBF-BFEF4A2BA72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1" name="Espace réservé du numéro de diapositive 10">
            <a:extLst>
              <a:ext uri="{FF2B5EF4-FFF2-40B4-BE49-F238E27FC236}">
                <a16:creationId xmlns:a16="http://schemas.microsoft.com/office/drawing/2014/main" id="{D3979554-661C-4920-A09A-2D6BF8655BB7}"/>
              </a:ext>
            </a:extLst>
          </p:cNvPr>
          <p:cNvSpPr>
            <a:spLocks noGrp="1"/>
          </p:cNvSpPr>
          <p:nvPr>
            <p:ph type="sldNum" sz="quarter" idx="12"/>
          </p:nvPr>
        </p:nvSpPr>
        <p:spPr/>
        <p:txBody>
          <a:bodyPr/>
          <a:lstStyle/>
          <a:p>
            <a:pPr>
              <a:defRPr/>
            </a:pPr>
            <a:fld id="{47290604-2400-4F2E-BFF6-A27E21378C03}" type="slidenum">
              <a:rPr lang="fr-FR" smtClean="0"/>
              <a:pPr>
                <a:defRPr/>
              </a:pPr>
              <a:t>47</a:t>
            </a:fld>
            <a:endParaRPr lang="fr-FR"/>
          </a:p>
        </p:txBody>
      </p:sp>
      <p:pic>
        <p:nvPicPr>
          <p:cNvPr id="7" name="Picture 2">
            <a:extLst>
              <a:ext uri="{FF2B5EF4-FFF2-40B4-BE49-F238E27FC236}">
                <a16:creationId xmlns:a16="http://schemas.microsoft.com/office/drawing/2014/main" id="{53C5CC94-B40F-4699-9E08-D52449925B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1864" y="1954506"/>
            <a:ext cx="6219094" cy="2770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a:extLst>
              <a:ext uri="{FF2B5EF4-FFF2-40B4-BE49-F238E27FC236}">
                <a16:creationId xmlns:a16="http://schemas.microsoft.com/office/drawing/2014/main" id="{5CD48DEB-C417-431F-98F9-93861E5EC1F9}"/>
              </a:ext>
            </a:extLst>
          </p:cNvPr>
          <p:cNvSpPr txBox="1"/>
          <p:nvPr/>
        </p:nvSpPr>
        <p:spPr>
          <a:xfrm>
            <a:off x="1964946" y="5958081"/>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Liste évolutive de lecteurs RSS en ligne à héberger</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(Serge Courrier)</a:t>
            </a:r>
          </a:p>
        </p:txBody>
      </p:sp>
      <p:sp>
        <p:nvSpPr>
          <p:cNvPr id="9" name="ZoneTexte 8">
            <a:extLst>
              <a:ext uri="{FF2B5EF4-FFF2-40B4-BE49-F238E27FC236}">
                <a16:creationId xmlns:a16="http://schemas.microsoft.com/office/drawing/2014/main" id="{0E209CB5-98B5-48BD-9688-09BAB834230A}"/>
              </a:ext>
            </a:extLst>
          </p:cNvPr>
          <p:cNvSpPr txBox="1"/>
          <p:nvPr/>
        </p:nvSpPr>
        <p:spPr>
          <a:xfrm>
            <a:off x="9720181" y="1618443"/>
            <a:ext cx="1248071" cy="307777"/>
          </a:xfrm>
          <a:prstGeom prst="rect">
            <a:avLst/>
          </a:prstGeom>
          <a:solidFill>
            <a:srgbClr val="EB8F22"/>
          </a:solidFill>
        </p:spPr>
        <p:txBody>
          <a:bodyPr wrap="square" rtlCol="0">
            <a:spAutoFit/>
          </a:bodyPr>
          <a:lstStyle/>
          <a:p>
            <a:pPr algn="ct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Tiny </a:t>
            </a: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Tiny</a:t>
            </a: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RSS</a:t>
            </a:r>
          </a:p>
        </p:txBody>
      </p:sp>
    </p:spTree>
    <p:extLst>
      <p:ext uri="{BB962C8B-B14F-4D97-AF65-F5344CB8AC3E}">
        <p14:creationId xmlns:p14="http://schemas.microsoft.com/office/powerpoint/2010/main" val="610608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r>
              <a:rPr lang="fr-FR" altLang="fr-FR" dirty="0"/>
              <a:t>Echanger des listes de flux RSS </a:t>
            </a:r>
          </a:p>
        </p:txBody>
      </p:sp>
      <p:sp>
        <p:nvSpPr>
          <p:cNvPr id="17411" name="Espace réservé du contenu 3"/>
          <p:cNvSpPr>
            <a:spLocks noGrp="1"/>
          </p:cNvSpPr>
          <p:nvPr>
            <p:ph sz="half" idx="1"/>
          </p:nvPr>
        </p:nvSpPr>
        <p:spPr>
          <a:xfrm>
            <a:off x="1371600" y="764705"/>
            <a:ext cx="4447786" cy="5102696"/>
          </a:xfrm>
        </p:spPr>
        <p:txBody>
          <a:bodyPr>
            <a:normAutofit/>
          </a:bodyPr>
          <a:lstStyle/>
          <a:p>
            <a:r>
              <a:rPr lang="fr-FR" altLang="fr-FR" dirty="0"/>
              <a:t>OPML (</a:t>
            </a:r>
            <a:r>
              <a:rPr lang="fr-FR" altLang="fr-FR" dirty="0" err="1"/>
              <a:t>Outline</a:t>
            </a:r>
            <a:r>
              <a:rPr lang="fr-FR" altLang="fr-FR" dirty="0"/>
              <a:t> Processor Markup </a:t>
            </a:r>
            <a:r>
              <a:rPr lang="fr-FR" altLang="fr-FR" dirty="0" err="1"/>
              <a:t>Language</a:t>
            </a:r>
            <a:r>
              <a:rPr lang="fr-FR" altLang="fr-FR" dirty="0"/>
              <a:t>)</a:t>
            </a:r>
          </a:p>
          <a:p>
            <a:pPr lvl="1"/>
            <a:r>
              <a:rPr lang="fr-FR" altLang="fr-FR" dirty="0"/>
              <a:t>Format XML permettant l'échange de listes de flux RSS et leur organisation dans des dossiers.</a:t>
            </a:r>
          </a:p>
          <a:p>
            <a:pPr lvl="2"/>
            <a:r>
              <a:rPr lang="fr-FR" altLang="fr-FR" dirty="0"/>
              <a:t>Transférer sa liste complète d’abonnements à une autre personne</a:t>
            </a:r>
          </a:p>
          <a:p>
            <a:pPr lvl="2"/>
            <a:r>
              <a:rPr lang="fr-FR" altLang="fr-FR" dirty="0"/>
              <a:t>Transférer ses flux RSS d'un outil à l'autre</a:t>
            </a:r>
          </a:p>
        </p:txBody>
      </p:sp>
      <p:pic>
        <p:nvPicPr>
          <p:cNvPr id="7" name="Espace réservé du contenu 6">
            <a:extLst>
              <a:ext uri="{FF2B5EF4-FFF2-40B4-BE49-F238E27FC236}">
                <a16:creationId xmlns:a16="http://schemas.microsoft.com/office/drawing/2014/main" id="{21966FC7-DE14-478B-9A9F-49D23040FE87}"/>
              </a:ext>
            </a:extLst>
          </p:cNvPr>
          <p:cNvPicPr>
            <a:picLocks noGrp="1" noChangeAspect="1"/>
          </p:cNvPicPr>
          <p:nvPr>
            <p:ph sz="half" idx="2"/>
          </p:nvPr>
        </p:nvPicPr>
        <p:blipFill>
          <a:blip r:embed="rId3"/>
          <a:stretch>
            <a:fillRect/>
          </a:stretch>
        </p:blipFill>
        <p:spPr>
          <a:xfrm>
            <a:off x="6470650" y="964026"/>
            <a:ext cx="4349750" cy="4049156"/>
          </a:xfrm>
          <a:prstGeom prst="rect">
            <a:avLst/>
          </a:prstGeom>
          <a:ln>
            <a:noFill/>
          </a:ln>
          <a:effectLst>
            <a:outerShdw blurRad="292100" dist="139700" dir="2700000" algn="tl" rotWithShape="0">
              <a:srgbClr val="333333">
                <a:alpha val="65000"/>
              </a:srgbClr>
            </a:outerShdw>
          </a:effectLst>
        </p:spPr>
      </p:pic>
      <p:sp>
        <p:nvSpPr>
          <p:cNvPr id="3" name="Espace réservé de la date 2">
            <a:extLst>
              <a:ext uri="{FF2B5EF4-FFF2-40B4-BE49-F238E27FC236}">
                <a16:creationId xmlns:a16="http://schemas.microsoft.com/office/drawing/2014/main" id="{5993D84A-BA6B-4BE0-A0BA-7F9CC39E84EE}"/>
              </a:ext>
            </a:extLst>
          </p:cNvPr>
          <p:cNvSpPr>
            <a:spLocks noGrp="1"/>
          </p:cNvSpPr>
          <p:nvPr>
            <p:ph type="dt" sz="half" idx="10"/>
          </p:nvPr>
        </p:nvSpPr>
        <p:spPr/>
        <p:txBody>
          <a:bodyPr/>
          <a:lstStyle/>
          <a:p>
            <a:fld id="{C0648A28-1266-4722-AC2D-C433337D94BC}" type="datetime1">
              <a:rPr lang="fr-FR" smtClean="0"/>
              <a:t>06/06/2020</a:t>
            </a:fld>
            <a:endParaRPr lang="fr-FR"/>
          </a:p>
        </p:txBody>
      </p:sp>
      <p:sp>
        <p:nvSpPr>
          <p:cNvPr id="2" name="Espace réservé du pied de page 1">
            <a:extLst>
              <a:ext uri="{FF2B5EF4-FFF2-40B4-BE49-F238E27FC236}">
                <a16:creationId xmlns:a16="http://schemas.microsoft.com/office/drawing/2014/main" id="{EC02DAF4-8C1C-4FB1-A0B6-4BED8E77F0EF}"/>
              </a:ext>
            </a:extLst>
          </p:cNvPr>
          <p:cNvSpPr>
            <a:spLocks noGrp="1"/>
          </p:cNvSpPr>
          <p:nvPr>
            <p:ph type="ftr" sz="quarter" idx="11"/>
          </p:nvPr>
        </p:nvSpPr>
        <p:spPr/>
        <p:txBody>
          <a:bodyPr/>
          <a:lstStyle/>
          <a:p>
            <a:pPr>
              <a:defRPr/>
            </a:pPr>
            <a:r>
              <a:rPr lang="fr-FR"/>
              <a:t>Utiliser les flux RSS pour sa veille | Pourquoi ? Comment ?</a:t>
            </a:r>
          </a:p>
        </p:txBody>
      </p:sp>
      <p:sp>
        <p:nvSpPr>
          <p:cNvPr id="4" name="Espace réservé du numéro de diapositive 3">
            <a:extLst>
              <a:ext uri="{FF2B5EF4-FFF2-40B4-BE49-F238E27FC236}">
                <a16:creationId xmlns:a16="http://schemas.microsoft.com/office/drawing/2014/main" id="{E902F22E-0911-4768-A6E7-E5A02B21FD69}"/>
              </a:ext>
            </a:extLst>
          </p:cNvPr>
          <p:cNvSpPr>
            <a:spLocks noGrp="1"/>
          </p:cNvSpPr>
          <p:nvPr>
            <p:ph type="sldNum" sz="quarter" idx="12"/>
          </p:nvPr>
        </p:nvSpPr>
        <p:spPr/>
        <p:txBody>
          <a:bodyPr/>
          <a:lstStyle/>
          <a:p>
            <a:pPr>
              <a:defRPr/>
            </a:pPr>
            <a:fld id="{00D95BE2-DBA6-43EA-B3BE-B5ABAFE39155}" type="slidenum">
              <a:rPr lang="fr-FR" smtClean="0"/>
              <a:pPr>
                <a:defRPr/>
              </a:pPr>
              <a:t>48</a:t>
            </a:fld>
            <a:endParaRPr lang="fr-FR"/>
          </a:p>
        </p:txBody>
      </p:sp>
    </p:spTree>
    <p:extLst>
      <p:ext uri="{BB962C8B-B14F-4D97-AF65-F5344CB8AC3E}">
        <p14:creationId xmlns:p14="http://schemas.microsoft.com/office/powerpoint/2010/main" val="4077098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29F52F8-0CAD-4DF8-9529-528E2AEB8B89}"/>
              </a:ext>
            </a:extLst>
          </p:cNvPr>
          <p:cNvSpPr>
            <a:spLocks noGrp="1"/>
          </p:cNvSpPr>
          <p:nvPr>
            <p:ph type="title"/>
          </p:nvPr>
        </p:nvSpPr>
        <p:spPr/>
        <p:txBody>
          <a:bodyPr/>
          <a:lstStyle/>
          <a:p>
            <a:r>
              <a:rPr lang="fr-FR" dirty="0"/>
              <a:t>Préparer son navigateur</a:t>
            </a:r>
          </a:p>
        </p:txBody>
      </p:sp>
      <p:sp>
        <p:nvSpPr>
          <p:cNvPr id="8" name="Espace réservé du texte 7">
            <a:extLst>
              <a:ext uri="{FF2B5EF4-FFF2-40B4-BE49-F238E27FC236}">
                <a16:creationId xmlns:a16="http://schemas.microsoft.com/office/drawing/2014/main" id="{B71EC0A7-8035-4E4F-8CDF-42C10B5F6EFE}"/>
              </a:ext>
            </a:extLst>
          </p:cNvPr>
          <p:cNvSpPr>
            <a:spLocks noGrp="1"/>
          </p:cNvSpPr>
          <p:nvPr>
            <p:ph type="body" idx="1"/>
          </p:nvPr>
        </p:nvSpPr>
        <p:spPr/>
        <p:txBody>
          <a:bodyPr>
            <a:normAutofit/>
          </a:bodyPr>
          <a:lstStyle/>
          <a:p>
            <a:r>
              <a:rPr lang="fr-FR" dirty="0"/>
              <a:t>Une démarche essentielle pour qu’il puisse détecter et visualiser les fils RSS… et en faciliter l’abonnement</a:t>
            </a:r>
          </a:p>
        </p:txBody>
      </p:sp>
      <p:sp>
        <p:nvSpPr>
          <p:cNvPr id="4" name="Espace réservé de la date 3">
            <a:extLst>
              <a:ext uri="{FF2B5EF4-FFF2-40B4-BE49-F238E27FC236}">
                <a16:creationId xmlns:a16="http://schemas.microsoft.com/office/drawing/2014/main" id="{A329FEA0-B94D-4C63-9FAC-4436A5E4BF98}"/>
              </a:ext>
            </a:extLst>
          </p:cNvPr>
          <p:cNvSpPr>
            <a:spLocks noGrp="1"/>
          </p:cNvSpPr>
          <p:nvPr>
            <p:ph type="dt" sz="half" idx="10"/>
          </p:nvPr>
        </p:nvSpPr>
        <p:spPr/>
        <p:txBody>
          <a:bodyPr/>
          <a:lstStyle/>
          <a:p>
            <a:pPr>
              <a:defRPr/>
            </a:pPr>
            <a:fld id="{56F38E92-7C24-4943-99AD-E5D74BEAACFE}" type="datetime1">
              <a:rPr lang="fr-FR" smtClean="0"/>
              <a:t>06/06/2020</a:t>
            </a:fld>
            <a:endParaRPr lang="fr-FR"/>
          </a:p>
        </p:txBody>
      </p:sp>
      <p:sp>
        <p:nvSpPr>
          <p:cNvPr id="2" name="Espace réservé du pied de page 1">
            <a:extLst>
              <a:ext uri="{FF2B5EF4-FFF2-40B4-BE49-F238E27FC236}">
                <a16:creationId xmlns:a16="http://schemas.microsoft.com/office/drawing/2014/main" id="{A2B23F7B-A6AB-4889-A76A-E0844F3B2DA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3" name="Espace réservé du numéro de diapositive 2">
            <a:extLst>
              <a:ext uri="{FF2B5EF4-FFF2-40B4-BE49-F238E27FC236}">
                <a16:creationId xmlns:a16="http://schemas.microsoft.com/office/drawing/2014/main" id="{BC59DEEF-44DB-4013-B421-DC34C2B0303D}"/>
              </a:ext>
            </a:extLst>
          </p:cNvPr>
          <p:cNvSpPr>
            <a:spLocks noGrp="1"/>
          </p:cNvSpPr>
          <p:nvPr>
            <p:ph type="sldNum" sz="quarter" idx="12"/>
          </p:nvPr>
        </p:nvSpPr>
        <p:spPr/>
        <p:txBody>
          <a:bodyPr/>
          <a:lstStyle/>
          <a:p>
            <a:pPr>
              <a:defRPr/>
            </a:pPr>
            <a:fld id="{A0BEA018-163A-40A0-85F9-8117739ED8BE}" type="slidenum">
              <a:rPr lang="fr-FR" smtClean="0"/>
              <a:pPr>
                <a:defRPr/>
              </a:pPr>
              <a:t>49</a:t>
            </a:fld>
            <a:endParaRPr lang="fr-FR"/>
          </a:p>
        </p:txBody>
      </p:sp>
    </p:spTree>
    <p:extLst>
      <p:ext uri="{BB962C8B-B14F-4D97-AF65-F5344CB8AC3E}">
        <p14:creationId xmlns:p14="http://schemas.microsoft.com/office/powerpoint/2010/main" val="329524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enjeux de la veille</a:t>
            </a:r>
          </a:p>
        </p:txBody>
      </p:sp>
      <p:sp>
        <p:nvSpPr>
          <p:cNvPr id="3" name="Espace réservé du contenu 2"/>
          <p:cNvSpPr>
            <a:spLocks noGrp="1"/>
          </p:cNvSpPr>
          <p:nvPr>
            <p:ph idx="1"/>
          </p:nvPr>
        </p:nvSpPr>
        <p:spPr>
          <a:xfrm>
            <a:off x="1371600" y="764704"/>
            <a:ext cx="9601200" cy="4176464"/>
          </a:xfrm>
        </p:spPr>
        <p:txBody>
          <a:bodyPr>
            <a:normAutofit/>
          </a:bodyPr>
          <a:lstStyle/>
          <a:p>
            <a:r>
              <a:rPr lang="fr-FR" dirty="0"/>
              <a:t>5 raisons de faire de la veille</a:t>
            </a:r>
          </a:p>
          <a:p>
            <a:pPr lvl="1"/>
            <a:r>
              <a:rPr lang="fr-FR" dirty="0"/>
              <a:t>Anticiper</a:t>
            </a:r>
          </a:p>
          <a:p>
            <a:pPr lvl="2"/>
            <a:r>
              <a:rPr lang="fr-FR" dirty="0"/>
              <a:t>Repérer les « signaux faibles »</a:t>
            </a:r>
          </a:p>
          <a:p>
            <a:pPr lvl="1"/>
            <a:r>
              <a:rPr lang="fr-FR" dirty="0"/>
              <a:t>Surveiller son environnement</a:t>
            </a:r>
          </a:p>
          <a:p>
            <a:pPr lvl="2"/>
            <a:r>
              <a:rPr lang="fr-FR" dirty="0"/>
              <a:t>Détecter menaces, opportunités et tendances</a:t>
            </a:r>
          </a:p>
          <a:p>
            <a:pPr lvl="1"/>
            <a:r>
              <a:rPr lang="fr-FR" dirty="0"/>
              <a:t>Surveiller sa e-réputation</a:t>
            </a:r>
          </a:p>
          <a:p>
            <a:pPr lvl="2"/>
            <a:r>
              <a:rPr lang="fr-FR" dirty="0"/>
              <a:t>Enjeu pour les organisations, les collectivités… </a:t>
            </a:r>
            <a:br>
              <a:rPr lang="fr-FR" dirty="0"/>
            </a:br>
            <a:r>
              <a:rPr lang="fr-FR" dirty="0"/>
              <a:t>mais aussi pour les individus</a:t>
            </a:r>
          </a:p>
          <a:p>
            <a:pPr lvl="1"/>
            <a:r>
              <a:rPr lang="fr-FR" dirty="0"/>
              <a:t>Surveiller ses thèmes de recherche</a:t>
            </a:r>
          </a:p>
          <a:p>
            <a:pPr lvl="2"/>
            <a:r>
              <a:rPr lang="fr-FR" dirty="0"/>
              <a:t>Enjeu pour les chercheurs… pour ne pas s’endormir</a:t>
            </a:r>
          </a:p>
          <a:p>
            <a:pPr lvl="1"/>
            <a:r>
              <a:rPr lang="fr-FR" dirty="0"/>
              <a:t>Veille et curiosité</a:t>
            </a:r>
          </a:p>
          <a:p>
            <a:r>
              <a:rPr lang="fr-FR" dirty="0"/>
              <a:t>La veille comme état d’esprit</a:t>
            </a:r>
          </a:p>
        </p:txBody>
      </p:sp>
      <p:sp>
        <p:nvSpPr>
          <p:cNvPr id="7" name="Espace réservé de la date 6">
            <a:extLst>
              <a:ext uri="{FF2B5EF4-FFF2-40B4-BE49-F238E27FC236}">
                <a16:creationId xmlns:a16="http://schemas.microsoft.com/office/drawing/2014/main" id="{8BFF2ED6-0F26-489D-AFF1-9D1EEF7CA42C}"/>
              </a:ext>
            </a:extLst>
          </p:cNvPr>
          <p:cNvSpPr>
            <a:spLocks noGrp="1"/>
          </p:cNvSpPr>
          <p:nvPr>
            <p:ph type="dt" sz="half" idx="10"/>
          </p:nvPr>
        </p:nvSpPr>
        <p:spPr/>
        <p:txBody>
          <a:bodyPr/>
          <a:lstStyle/>
          <a:p>
            <a:fld id="{ACA8D904-BAC1-41FF-80C6-E0685567BD1A}" type="datetime1">
              <a:rPr lang="fr-FR" smtClean="0"/>
              <a:pPr/>
              <a:t>06/06/2020</a:t>
            </a:fld>
            <a:endParaRPr lang="fr-FR"/>
          </a:p>
        </p:txBody>
      </p:sp>
      <p:sp>
        <p:nvSpPr>
          <p:cNvPr id="6" name="Espace réservé du pied de page 5">
            <a:extLst>
              <a:ext uri="{FF2B5EF4-FFF2-40B4-BE49-F238E27FC236}">
                <a16:creationId xmlns:a16="http://schemas.microsoft.com/office/drawing/2014/main" id="{95CBF28B-E426-45DC-B1C4-E31200335D1F}"/>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45B37DC2-559A-4EBA-950A-95466F3A1E8E}"/>
              </a:ext>
            </a:extLst>
          </p:cNvPr>
          <p:cNvSpPr>
            <a:spLocks noGrp="1"/>
          </p:cNvSpPr>
          <p:nvPr>
            <p:ph type="sldNum" sz="quarter" idx="12"/>
          </p:nvPr>
        </p:nvSpPr>
        <p:spPr/>
        <p:txBody>
          <a:bodyPr/>
          <a:lstStyle/>
          <a:p>
            <a:fld id="{47290604-2400-4F2E-BFF6-A27E21378C03}" type="slidenum">
              <a:rPr lang="fr-FR" smtClean="0"/>
              <a:pPr/>
              <a:t>5</a:t>
            </a:fld>
            <a:endParaRPr lang="fr-FR"/>
          </a:p>
        </p:txBody>
      </p:sp>
      <p:sp>
        <p:nvSpPr>
          <p:cNvPr id="13" name="ZoneTexte 12">
            <a:extLst>
              <a:ext uri="{FF2B5EF4-FFF2-40B4-BE49-F238E27FC236}">
                <a16:creationId xmlns:a16="http://schemas.microsoft.com/office/drawing/2014/main" id="{5FE69911-0EED-46A5-9835-5BAEDF054421}"/>
              </a:ext>
            </a:extLst>
          </p:cNvPr>
          <p:cNvSpPr txBox="1"/>
          <p:nvPr/>
        </p:nvSpPr>
        <p:spPr>
          <a:xfrm>
            <a:off x="2506133" y="5255622"/>
            <a:ext cx="6840760" cy="523220"/>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Développer une veille personnelle avec les alertes, les fils RSS et les pages personnalisables : initiation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(support de formation de l’URFIST de Rennes)</a:t>
            </a:r>
          </a:p>
        </p:txBody>
      </p:sp>
    </p:spTree>
    <p:extLst>
      <p:ext uri="{BB962C8B-B14F-4D97-AF65-F5344CB8AC3E}">
        <p14:creationId xmlns:p14="http://schemas.microsoft.com/office/powerpoint/2010/main" val="2004136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2F779-2485-469B-B1BB-5E9C81DD47CC}"/>
              </a:ext>
            </a:extLst>
          </p:cNvPr>
          <p:cNvSpPr>
            <a:spLocks noGrp="1"/>
          </p:cNvSpPr>
          <p:nvPr>
            <p:ph type="title"/>
          </p:nvPr>
        </p:nvSpPr>
        <p:spPr/>
        <p:txBody>
          <a:bodyPr/>
          <a:lstStyle/>
          <a:p>
            <a:r>
              <a:rPr lang="fr-FR" dirty="0"/>
              <a:t>Pourquoi préparer son navigateur ?</a:t>
            </a:r>
          </a:p>
        </p:txBody>
      </p:sp>
      <p:sp>
        <p:nvSpPr>
          <p:cNvPr id="3" name="Espace réservé du contenu 2">
            <a:extLst>
              <a:ext uri="{FF2B5EF4-FFF2-40B4-BE49-F238E27FC236}">
                <a16:creationId xmlns:a16="http://schemas.microsoft.com/office/drawing/2014/main" id="{2A48C039-34A1-437F-9F7A-AB73A27D0E97}"/>
              </a:ext>
            </a:extLst>
          </p:cNvPr>
          <p:cNvSpPr>
            <a:spLocks noGrp="1"/>
          </p:cNvSpPr>
          <p:nvPr>
            <p:ph idx="1"/>
          </p:nvPr>
        </p:nvSpPr>
        <p:spPr>
          <a:xfrm>
            <a:off x="1402235" y="882452"/>
            <a:ext cx="9666793" cy="1296144"/>
          </a:xfrm>
        </p:spPr>
        <p:txBody>
          <a:bodyPr>
            <a:normAutofit lnSpcReduction="10000"/>
          </a:bodyPr>
          <a:lstStyle/>
          <a:p>
            <a:r>
              <a:rPr lang="fr-FR" dirty="0"/>
              <a:t>De nombreux fils RSS sont « cachés » (non signalés sur les sites Web, le moteur de recherche ou la base de données). Il ne sont signalés que dans le code source d’une page en utilisant un format particulier : le </a:t>
            </a:r>
            <a:r>
              <a:rPr lang="fr-FR" dirty="0">
                <a:hlinkClick r:id="rId2"/>
              </a:rPr>
              <a:t>RSS Autodiscovery</a:t>
            </a:r>
            <a:r>
              <a:rPr lang="fr-FR" dirty="0"/>
              <a:t>. Certaines extensions permettent de les détecter.</a:t>
            </a:r>
          </a:p>
        </p:txBody>
      </p:sp>
      <p:sp>
        <p:nvSpPr>
          <p:cNvPr id="4" name="Espace réservé de la date 3">
            <a:extLst>
              <a:ext uri="{FF2B5EF4-FFF2-40B4-BE49-F238E27FC236}">
                <a16:creationId xmlns:a16="http://schemas.microsoft.com/office/drawing/2014/main" id="{BC31E615-2B70-46EB-A715-E6F9483CBB54}"/>
              </a:ext>
            </a:extLst>
          </p:cNvPr>
          <p:cNvSpPr>
            <a:spLocks noGrp="1"/>
          </p:cNvSpPr>
          <p:nvPr>
            <p:ph type="dt" sz="half" idx="10"/>
          </p:nvPr>
        </p:nvSpPr>
        <p:spPr/>
        <p:txBody>
          <a:bodyPr/>
          <a:lstStyle/>
          <a:p>
            <a:pPr>
              <a:defRPr/>
            </a:pPr>
            <a:fld id="{B51B9C5D-8ADE-4336-A363-17E8D8B634E3}" type="datetime1">
              <a:rPr lang="fr-FR" smtClean="0"/>
              <a:t>06/06/2020</a:t>
            </a:fld>
            <a:endParaRPr lang="fr-FR"/>
          </a:p>
        </p:txBody>
      </p:sp>
      <p:sp>
        <p:nvSpPr>
          <p:cNvPr id="9" name="Espace réservé du pied de page 8">
            <a:extLst>
              <a:ext uri="{FF2B5EF4-FFF2-40B4-BE49-F238E27FC236}">
                <a16:creationId xmlns:a16="http://schemas.microsoft.com/office/drawing/2014/main" id="{48AA6AC7-C623-4E3B-86F6-8A0FA8EB02B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5FD48D1A-E00C-49AB-8E63-2D50C45C1ADB}"/>
              </a:ext>
            </a:extLst>
          </p:cNvPr>
          <p:cNvSpPr>
            <a:spLocks noGrp="1"/>
          </p:cNvSpPr>
          <p:nvPr>
            <p:ph type="sldNum" sz="quarter" idx="12"/>
          </p:nvPr>
        </p:nvSpPr>
        <p:spPr/>
        <p:txBody>
          <a:bodyPr/>
          <a:lstStyle/>
          <a:p>
            <a:pPr>
              <a:defRPr/>
            </a:pPr>
            <a:fld id="{47290604-2400-4F2E-BFF6-A27E21378C03}" type="slidenum">
              <a:rPr lang="fr-FR" smtClean="0"/>
              <a:pPr>
                <a:defRPr/>
              </a:pPr>
              <a:t>50</a:t>
            </a:fld>
            <a:endParaRPr lang="fr-FR"/>
          </a:p>
        </p:txBody>
      </p:sp>
      <p:pic>
        <p:nvPicPr>
          <p:cNvPr id="7" name="Image 6">
            <a:extLst>
              <a:ext uri="{FF2B5EF4-FFF2-40B4-BE49-F238E27FC236}">
                <a16:creationId xmlns:a16="http://schemas.microsoft.com/office/drawing/2014/main" id="{D08EA8D3-BCAB-4B84-8E4B-437FA69E2B5A}"/>
              </a:ext>
            </a:extLst>
          </p:cNvPr>
          <p:cNvPicPr>
            <a:picLocks noChangeAspect="1"/>
          </p:cNvPicPr>
          <p:nvPr/>
        </p:nvPicPr>
        <p:blipFill>
          <a:blip r:embed="rId3"/>
          <a:stretch>
            <a:fillRect/>
          </a:stretch>
        </p:blipFill>
        <p:spPr>
          <a:xfrm>
            <a:off x="2019373" y="2368353"/>
            <a:ext cx="8191427" cy="4012754"/>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1DD58B44-5CF1-4D3D-80BB-9DC75943A094}"/>
              </a:ext>
            </a:extLst>
          </p:cNvPr>
          <p:cNvSpPr txBox="1"/>
          <p:nvPr/>
        </p:nvSpPr>
        <p:spPr>
          <a:xfrm>
            <a:off x="5813529" y="2060848"/>
            <a:ext cx="4400927" cy="307777"/>
          </a:xfrm>
          <a:prstGeom prst="rect">
            <a:avLst/>
          </a:prstGeom>
          <a:solidFill>
            <a:srgbClr val="EB8F22"/>
          </a:solidFill>
        </p:spPr>
        <p:txBody>
          <a:bodyPr wrap="square" rtlCol="0">
            <a:spAutoFit/>
          </a:bodyPr>
          <a:lstStyle/>
          <a:p>
            <a:pPr algn="ct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Code source de la page d’accueil du </a:t>
            </a:r>
            <a:r>
              <a:rPr lang="fr-FR" sz="1400" b="1" i="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Monde diplomatique</a:t>
            </a:r>
          </a:p>
        </p:txBody>
      </p:sp>
    </p:spTree>
    <p:extLst>
      <p:ext uri="{BB962C8B-B14F-4D97-AF65-F5344CB8AC3E}">
        <p14:creationId xmlns:p14="http://schemas.microsoft.com/office/powerpoint/2010/main" val="1916079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A856B5-CCAB-4328-8D99-B43E0D9F7224}"/>
              </a:ext>
            </a:extLst>
          </p:cNvPr>
          <p:cNvSpPr>
            <a:spLocks noGrp="1"/>
          </p:cNvSpPr>
          <p:nvPr>
            <p:ph type="title"/>
          </p:nvPr>
        </p:nvSpPr>
        <p:spPr/>
        <p:txBody>
          <a:bodyPr>
            <a:normAutofit/>
          </a:bodyPr>
          <a:lstStyle/>
          <a:p>
            <a:r>
              <a:rPr lang="fr-FR" dirty="0"/>
              <a:t>Détecteurs de fils RSS</a:t>
            </a:r>
            <a:br>
              <a:rPr lang="fr-FR" dirty="0"/>
            </a:br>
            <a:r>
              <a:rPr lang="fr-FR" b="0" dirty="0"/>
              <a:t>Les extensions pour navigateurs</a:t>
            </a:r>
            <a:endParaRPr lang="fr-FR" dirty="0"/>
          </a:p>
        </p:txBody>
      </p:sp>
      <p:sp>
        <p:nvSpPr>
          <p:cNvPr id="3" name="Espace réservé du contenu 2">
            <a:extLst>
              <a:ext uri="{FF2B5EF4-FFF2-40B4-BE49-F238E27FC236}">
                <a16:creationId xmlns:a16="http://schemas.microsoft.com/office/drawing/2014/main" id="{4449250F-B0AE-46B2-A3CB-61DA2F1ED26B}"/>
              </a:ext>
            </a:extLst>
          </p:cNvPr>
          <p:cNvSpPr>
            <a:spLocks noGrp="1"/>
          </p:cNvSpPr>
          <p:nvPr>
            <p:ph idx="1"/>
          </p:nvPr>
        </p:nvSpPr>
        <p:spPr>
          <a:xfrm>
            <a:off x="1402235" y="1268760"/>
            <a:ext cx="9601200" cy="4680520"/>
          </a:xfrm>
        </p:spPr>
        <p:txBody>
          <a:bodyPr>
            <a:normAutofit/>
          </a:bodyPr>
          <a:lstStyle/>
          <a:p>
            <a:r>
              <a:rPr lang="fr-FR" dirty="0"/>
              <a:t>Firefox</a:t>
            </a:r>
          </a:p>
          <a:p>
            <a:pPr lvl="1">
              <a:buClr>
                <a:schemeClr val="tx1"/>
              </a:buClr>
            </a:pPr>
            <a:r>
              <a:rPr lang="fr-FR" dirty="0" err="1">
                <a:solidFill>
                  <a:srgbClr val="EB8F22"/>
                </a:solidFill>
                <a:hlinkClick r:id="rId2">
                  <a:extLst>
                    <a:ext uri="{A12FA001-AC4F-418D-AE19-62706E023703}">
                      <ahyp:hlinkClr xmlns:ahyp="http://schemas.microsoft.com/office/drawing/2018/hyperlinkcolor" val="tx"/>
                    </a:ext>
                  </a:extLst>
                </a:hlinkClick>
              </a:rPr>
              <a:t>Feed</a:t>
            </a:r>
            <a:r>
              <a:rPr lang="fr-FR" dirty="0">
                <a:solidFill>
                  <a:srgbClr val="EB8F22"/>
                </a:solidFill>
                <a:hlinkClick r:id="rId2">
                  <a:extLst>
                    <a:ext uri="{A12FA001-AC4F-418D-AE19-62706E023703}">
                      <ahyp:hlinkClr xmlns:ahyp="http://schemas.microsoft.com/office/drawing/2018/hyperlinkcolor" val="tx"/>
                    </a:ext>
                  </a:extLst>
                </a:hlinkClick>
              </a:rPr>
              <a:t> </a:t>
            </a:r>
            <a:r>
              <a:rPr lang="fr-FR" dirty="0" err="1">
                <a:solidFill>
                  <a:srgbClr val="EB8F22"/>
                </a:solidFill>
                <a:hlinkClick r:id="rId2">
                  <a:extLst>
                    <a:ext uri="{A12FA001-AC4F-418D-AE19-62706E023703}">
                      <ahyp:hlinkClr xmlns:ahyp="http://schemas.microsoft.com/office/drawing/2018/hyperlinkcolor" val="tx"/>
                    </a:ext>
                  </a:extLst>
                </a:hlinkClick>
              </a:rPr>
              <a:t>Preview</a:t>
            </a:r>
            <a:endParaRPr lang="fr-FR" dirty="0">
              <a:solidFill>
                <a:srgbClr val="EB8F22"/>
              </a:solidFill>
            </a:endParaRPr>
          </a:p>
          <a:p>
            <a:r>
              <a:rPr lang="fr-FR" dirty="0"/>
              <a:t>Chrome/Brave</a:t>
            </a:r>
          </a:p>
          <a:p>
            <a:pPr lvl="1">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Extension Abonnement RSS (par Google)</a:t>
            </a:r>
            <a:endParaRPr lang="fr-FR" dirty="0">
              <a:solidFill>
                <a:srgbClr val="EB8F22"/>
              </a:solidFill>
            </a:endParaRPr>
          </a:p>
          <a:p>
            <a:pPr lvl="1">
              <a:buClr>
                <a:schemeClr val="tx1"/>
              </a:buClr>
            </a:pPr>
            <a:r>
              <a:rPr lang="en-US" dirty="0">
                <a:solidFill>
                  <a:srgbClr val="EB8F22"/>
                </a:solidFill>
                <a:hlinkClick r:id="rId4">
                  <a:extLst>
                    <a:ext uri="{A12FA001-AC4F-418D-AE19-62706E023703}">
                      <ahyp:hlinkClr xmlns:ahyp="http://schemas.microsoft.com/office/drawing/2018/hyperlinkcolor" val="tx"/>
                    </a:ext>
                  </a:extLst>
                </a:hlinkClick>
              </a:rPr>
              <a:t>Shoyu RSS/Atom Feed Preview</a:t>
            </a:r>
            <a:endParaRPr lang="en-US" dirty="0">
              <a:solidFill>
                <a:srgbClr val="EB8F22"/>
              </a:solidFill>
            </a:endParaRPr>
          </a:p>
          <a:p>
            <a:r>
              <a:rPr lang="fr-FR" dirty="0"/>
              <a:t>Internet Explorer</a:t>
            </a:r>
          </a:p>
          <a:p>
            <a:pPr lvl="1"/>
            <a:r>
              <a:rPr lang="fr-FR" dirty="0"/>
              <a:t>Un module de détection est intégré nativement</a:t>
            </a:r>
          </a:p>
          <a:p>
            <a:r>
              <a:rPr lang="fr-FR" dirty="0"/>
              <a:t>Edge (successeur d’Internet Explorer)</a:t>
            </a:r>
          </a:p>
          <a:p>
            <a:pPr lvl="1"/>
            <a:r>
              <a:rPr lang="fr-FR" dirty="0"/>
              <a:t>Compatible avec les extensions Chrome</a:t>
            </a:r>
          </a:p>
          <a:p>
            <a:r>
              <a:rPr lang="fr-FR" dirty="0"/>
              <a:t>Opera</a:t>
            </a:r>
          </a:p>
          <a:p>
            <a:pPr lvl="1">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RSS Detector</a:t>
            </a:r>
            <a:endParaRPr lang="fr-FR" dirty="0">
              <a:solidFill>
                <a:srgbClr val="EB8F22"/>
              </a:solidFill>
            </a:endParaRPr>
          </a:p>
          <a:p>
            <a:r>
              <a:rPr lang="fr-FR" dirty="0"/>
              <a:t>Safari</a:t>
            </a:r>
          </a:p>
          <a:p>
            <a:pPr lvl="1">
              <a:buClr>
                <a:schemeClr val="tx1"/>
              </a:buClr>
            </a:pPr>
            <a:r>
              <a:rPr lang="fr-FR" dirty="0" err="1">
                <a:solidFill>
                  <a:srgbClr val="EB8F22"/>
                </a:solidFill>
                <a:hlinkClick r:id="rId6">
                  <a:extLst>
                    <a:ext uri="{A12FA001-AC4F-418D-AE19-62706E023703}">
                      <ahyp:hlinkClr xmlns:ahyp="http://schemas.microsoft.com/office/drawing/2018/hyperlinkcolor" val="tx"/>
                    </a:ext>
                  </a:extLst>
                </a:hlinkClick>
              </a:rPr>
              <a:t>FeedButton</a:t>
            </a:r>
            <a:endParaRPr lang="fr-FR" dirty="0">
              <a:solidFill>
                <a:srgbClr val="EB8F22"/>
              </a:solidFill>
            </a:endParaRPr>
          </a:p>
        </p:txBody>
      </p:sp>
      <p:sp>
        <p:nvSpPr>
          <p:cNvPr id="4" name="Espace réservé de la date 3">
            <a:extLst>
              <a:ext uri="{FF2B5EF4-FFF2-40B4-BE49-F238E27FC236}">
                <a16:creationId xmlns:a16="http://schemas.microsoft.com/office/drawing/2014/main" id="{5777D4A8-6111-4F43-A861-66F24FFDA7C3}"/>
              </a:ext>
            </a:extLst>
          </p:cNvPr>
          <p:cNvSpPr>
            <a:spLocks noGrp="1"/>
          </p:cNvSpPr>
          <p:nvPr>
            <p:ph type="dt" sz="half" idx="10"/>
          </p:nvPr>
        </p:nvSpPr>
        <p:spPr/>
        <p:txBody>
          <a:bodyPr/>
          <a:lstStyle/>
          <a:p>
            <a:pPr>
              <a:defRPr/>
            </a:pPr>
            <a:fld id="{5A0A41B2-04BE-4C95-94EC-DA8D05666579}" type="datetime1">
              <a:rPr lang="fr-FR" smtClean="0"/>
              <a:t>06/06/2020</a:t>
            </a:fld>
            <a:endParaRPr lang="fr-FR"/>
          </a:p>
        </p:txBody>
      </p:sp>
      <p:sp>
        <p:nvSpPr>
          <p:cNvPr id="7" name="Espace réservé du pied de page 6">
            <a:extLst>
              <a:ext uri="{FF2B5EF4-FFF2-40B4-BE49-F238E27FC236}">
                <a16:creationId xmlns:a16="http://schemas.microsoft.com/office/drawing/2014/main" id="{622C70EB-CAB5-4F12-8D7A-6F0BC2F611E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7A6C35F5-171F-4E7F-A76B-0534703364AF}"/>
              </a:ext>
            </a:extLst>
          </p:cNvPr>
          <p:cNvSpPr>
            <a:spLocks noGrp="1"/>
          </p:cNvSpPr>
          <p:nvPr>
            <p:ph type="sldNum" sz="quarter" idx="12"/>
          </p:nvPr>
        </p:nvSpPr>
        <p:spPr/>
        <p:txBody>
          <a:bodyPr/>
          <a:lstStyle/>
          <a:p>
            <a:pPr>
              <a:defRPr/>
            </a:pPr>
            <a:fld id="{47290604-2400-4F2E-BFF6-A27E21378C03}" type="slidenum">
              <a:rPr lang="fr-FR" smtClean="0"/>
              <a:pPr>
                <a:defRPr/>
              </a:pPr>
              <a:t>51</a:t>
            </a:fld>
            <a:endParaRPr lang="fr-FR"/>
          </a:p>
        </p:txBody>
      </p:sp>
    </p:spTree>
    <p:extLst>
      <p:ext uri="{BB962C8B-B14F-4D97-AF65-F5344CB8AC3E}">
        <p14:creationId xmlns:p14="http://schemas.microsoft.com/office/powerpoint/2010/main" val="3376889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A4B5F57-6C5B-4ECD-8BE6-B0E3184A6D8B}"/>
              </a:ext>
            </a:extLst>
          </p:cNvPr>
          <p:cNvSpPr>
            <a:spLocks noGrp="1"/>
          </p:cNvSpPr>
          <p:nvPr>
            <p:ph type="title"/>
          </p:nvPr>
        </p:nvSpPr>
        <p:spPr/>
        <p:txBody>
          <a:bodyPr/>
          <a:lstStyle/>
          <a:p>
            <a:r>
              <a:rPr lang="fr-FR" dirty="0"/>
              <a:t>Identifier des fils RSS</a:t>
            </a:r>
          </a:p>
        </p:txBody>
      </p:sp>
      <p:sp>
        <p:nvSpPr>
          <p:cNvPr id="8" name="Espace réservé du texte 7">
            <a:extLst>
              <a:ext uri="{FF2B5EF4-FFF2-40B4-BE49-F238E27FC236}">
                <a16:creationId xmlns:a16="http://schemas.microsoft.com/office/drawing/2014/main" id="{D05946B5-853F-4949-9429-D345BB0AF9A5}"/>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24C399F6-FA24-4279-B8EC-29D38B31968A}"/>
              </a:ext>
            </a:extLst>
          </p:cNvPr>
          <p:cNvSpPr>
            <a:spLocks noGrp="1"/>
          </p:cNvSpPr>
          <p:nvPr>
            <p:ph type="dt" sz="half" idx="10"/>
          </p:nvPr>
        </p:nvSpPr>
        <p:spPr/>
        <p:txBody>
          <a:bodyPr/>
          <a:lstStyle/>
          <a:p>
            <a:pPr>
              <a:defRPr/>
            </a:pPr>
            <a:fld id="{59ADC2E6-EA05-45FA-A277-457456CA7F1F}" type="datetime1">
              <a:rPr lang="fr-FR" smtClean="0"/>
              <a:t>06/06/2020</a:t>
            </a:fld>
            <a:endParaRPr lang="fr-FR"/>
          </a:p>
        </p:txBody>
      </p:sp>
      <p:sp>
        <p:nvSpPr>
          <p:cNvPr id="2" name="Espace réservé du pied de page 1">
            <a:extLst>
              <a:ext uri="{FF2B5EF4-FFF2-40B4-BE49-F238E27FC236}">
                <a16:creationId xmlns:a16="http://schemas.microsoft.com/office/drawing/2014/main" id="{48EB6869-CA1B-4B28-BA19-388732F0069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3" name="Espace réservé du numéro de diapositive 2">
            <a:extLst>
              <a:ext uri="{FF2B5EF4-FFF2-40B4-BE49-F238E27FC236}">
                <a16:creationId xmlns:a16="http://schemas.microsoft.com/office/drawing/2014/main" id="{400D31D5-A549-4189-B713-31BC5E1BC49B}"/>
              </a:ext>
            </a:extLst>
          </p:cNvPr>
          <p:cNvSpPr>
            <a:spLocks noGrp="1"/>
          </p:cNvSpPr>
          <p:nvPr>
            <p:ph type="sldNum" sz="quarter" idx="12"/>
          </p:nvPr>
        </p:nvSpPr>
        <p:spPr/>
        <p:txBody>
          <a:bodyPr/>
          <a:lstStyle/>
          <a:p>
            <a:pPr>
              <a:defRPr/>
            </a:pPr>
            <a:fld id="{A0BEA018-163A-40A0-85F9-8117739ED8BE}" type="slidenum">
              <a:rPr lang="fr-FR" smtClean="0"/>
              <a:pPr>
                <a:defRPr/>
              </a:pPr>
              <a:t>52</a:t>
            </a:fld>
            <a:endParaRPr lang="fr-FR"/>
          </a:p>
        </p:txBody>
      </p:sp>
    </p:spTree>
    <p:extLst>
      <p:ext uri="{BB962C8B-B14F-4D97-AF65-F5344CB8AC3E}">
        <p14:creationId xmlns:p14="http://schemas.microsoft.com/office/powerpoint/2010/main" val="2050797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Ce site possède-t-il des flux RSS ?</a:t>
            </a:r>
            <a:br>
              <a:rPr lang="fr-FR" dirty="0"/>
            </a:br>
            <a:r>
              <a:rPr lang="fr-FR" b="0" dirty="0"/>
              <a:t>Check-list</a:t>
            </a:r>
            <a:endParaRPr lang="fr-FR" dirty="0"/>
          </a:p>
        </p:txBody>
      </p:sp>
      <p:sp>
        <p:nvSpPr>
          <p:cNvPr id="3" name="Espace réservé du contenu 2"/>
          <p:cNvSpPr>
            <a:spLocks noGrp="1"/>
          </p:cNvSpPr>
          <p:nvPr>
            <p:ph idx="1"/>
          </p:nvPr>
        </p:nvSpPr>
        <p:spPr>
          <a:xfrm>
            <a:off x="1371600" y="1196752"/>
            <a:ext cx="9601200" cy="4157464"/>
          </a:xfrm>
        </p:spPr>
        <p:txBody>
          <a:bodyPr>
            <a:normAutofit lnSpcReduction="10000"/>
          </a:bodyPr>
          <a:lstStyle/>
          <a:p>
            <a:pPr marL="252000">
              <a:buFont typeface="+mj-lt"/>
              <a:buAutoNum type="arabicPeriod"/>
            </a:pPr>
            <a:r>
              <a:rPr lang="fr-FR" dirty="0"/>
              <a:t>L’extension de détection associée au navigateur détecte-t-elle un fil RSS ?</a:t>
            </a:r>
          </a:p>
          <a:p>
            <a:pPr marL="252000">
              <a:buFont typeface="+mj-lt"/>
              <a:buAutoNum type="arabicPeriod"/>
            </a:pPr>
            <a:r>
              <a:rPr lang="fr-FR" dirty="0"/>
              <a:t>La page d’accueil affiche-t-elle un logo RSS ?</a:t>
            </a:r>
          </a:p>
          <a:p>
            <a:pPr marL="252000">
              <a:buFont typeface="+mj-lt"/>
              <a:buAutoNum type="arabicPeriod"/>
            </a:pPr>
            <a:r>
              <a:rPr lang="fr-FR" dirty="0"/>
              <a:t>Sur la page d’accueil, la recherche sur le mot-clé  « RSS » via le navigateur (raccourci-clavier « Ctrl + F » sur un PC ou « Cmd + F » sur Mac) trouve-t-elle un lien pointant vers un fil RSS  ?</a:t>
            </a:r>
          </a:p>
          <a:p>
            <a:pPr marL="252000">
              <a:buFont typeface="+mj-lt"/>
              <a:buAutoNum type="arabicPeriod"/>
            </a:pPr>
            <a:r>
              <a:rPr lang="fr-FR" dirty="0"/>
              <a:t>Le fait d’ajouter le terme « rss » ou « </a:t>
            </a:r>
            <a:r>
              <a:rPr lang="fr-FR" dirty="0" err="1"/>
              <a:t>feed</a:t>
            </a:r>
            <a:r>
              <a:rPr lang="fr-FR" dirty="0"/>
              <a:t> » à l’url du site : </a:t>
            </a:r>
            <a:r>
              <a:rPr lang="fr-FR" dirty="0">
                <a:solidFill>
                  <a:srgbClr val="EB8F22"/>
                </a:solidFill>
                <a:hlinkClick r:id="rId3">
                  <a:extLst>
                    <a:ext uri="{A12FA001-AC4F-418D-AE19-62706E023703}">
                      <ahyp:hlinkClr xmlns:ahyp="http://schemas.microsoft.com/office/drawing/2018/hyperlinkcolor" val="tx"/>
                    </a:ext>
                  </a:extLst>
                </a:hlinkClick>
              </a:rPr>
              <a:t>www.monsite.fr/rss</a:t>
            </a:r>
            <a:r>
              <a:rPr lang="fr-FR" dirty="0">
                <a:solidFill>
                  <a:srgbClr val="EB8F22"/>
                </a:solidFill>
              </a:rPr>
              <a:t> </a:t>
            </a:r>
            <a:r>
              <a:rPr lang="fr-FR" dirty="0"/>
              <a:t>ou </a:t>
            </a:r>
            <a:r>
              <a:rPr lang="fr-FR" dirty="0">
                <a:solidFill>
                  <a:srgbClr val="EB8F22"/>
                </a:solidFill>
                <a:hlinkClick r:id="rId4">
                  <a:extLst>
                    <a:ext uri="{A12FA001-AC4F-418D-AE19-62706E023703}">
                      <ahyp:hlinkClr xmlns:ahyp="http://schemas.microsoft.com/office/drawing/2018/hyperlinkcolor" val="tx"/>
                    </a:ext>
                  </a:extLst>
                </a:hlinkClick>
              </a:rPr>
              <a:t>www.monsite.fr/feed</a:t>
            </a:r>
            <a:r>
              <a:rPr lang="fr-FR" dirty="0">
                <a:solidFill>
                  <a:srgbClr val="EB8F22"/>
                </a:solidFill>
              </a:rPr>
              <a:t> </a:t>
            </a:r>
            <a:r>
              <a:rPr lang="fr-FR" dirty="0"/>
              <a:t>affiche-t-il un fil RSS ou une liste de fils RSS ?</a:t>
            </a:r>
          </a:p>
          <a:p>
            <a:pPr marL="252000">
              <a:buFont typeface="+mj-lt"/>
              <a:buAutoNum type="arabicPeriod"/>
            </a:pPr>
            <a:r>
              <a:rPr lang="fr-FR" dirty="0"/>
              <a:t>Accéder à la rubrique d’actualité visée sur le site affiche-t-il un fil RSS ? </a:t>
            </a:r>
          </a:p>
          <a:p>
            <a:pPr marL="252000">
              <a:buFont typeface="+mj-lt"/>
              <a:buAutoNum type="arabicPeriod"/>
            </a:pPr>
            <a:r>
              <a:rPr lang="fr-FR" dirty="0"/>
              <a:t>Le plan du site affiche-t-il un lien vers des flux RSS ?</a:t>
            </a:r>
          </a:p>
          <a:p>
            <a:pPr marL="252000">
              <a:buFont typeface="+mj-lt"/>
              <a:buAutoNum type="arabicPeriod"/>
            </a:pPr>
            <a:r>
              <a:rPr lang="fr-FR" dirty="0"/>
              <a:t>La recherche « rss </a:t>
            </a:r>
            <a:r>
              <a:rPr lang="fr-FR" dirty="0" err="1"/>
              <a:t>site:monsite.com</a:t>
            </a:r>
            <a:r>
              <a:rPr lang="fr-FR" dirty="0"/>
              <a:t> » dans Google ou simplement « </a:t>
            </a:r>
            <a:r>
              <a:rPr lang="fr-FR" dirty="0" err="1"/>
              <a:t>monsite</a:t>
            </a:r>
            <a:r>
              <a:rPr lang="fr-FR" dirty="0"/>
              <a:t> RSS » amène-t-il à un lien vers un ou des fils RSS ?</a:t>
            </a:r>
          </a:p>
          <a:p>
            <a:pPr marL="252000">
              <a:buFont typeface="+mj-lt"/>
              <a:buAutoNum type="arabicPeriod"/>
            </a:pPr>
            <a:r>
              <a:rPr lang="fr-FR" dirty="0"/>
              <a:t>La recherche du site à l’intérieur du moteur de recherche intégré à son lecteur de fils RSS (solution en ligne uniquement, comme Inoreader ou Feedly) pointe-t-elle vers un fil RSS auquel se serait déjà abonné un utilisateur du service ?</a:t>
            </a:r>
          </a:p>
        </p:txBody>
      </p:sp>
      <p:sp>
        <p:nvSpPr>
          <p:cNvPr id="6" name="Espace réservé de la date 5">
            <a:extLst>
              <a:ext uri="{FF2B5EF4-FFF2-40B4-BE49-F238E27FC236}">
                <a16:creationId xmlns:a16="http://schemas.microsoft.com/office/drawing/2014/main" id="{813A9277-73C6-431D-9CA6-DE4A873747D9}"/>
              </a:ext>
            </a:extLst>
          </p:cNvPr>
          <p:cNvSpPr>
            <a:spLocks noGrp="1"/>
          </p:cNvSpPr>
          <p:nvPr>
            <p:ph type="dt" sz="half" idx="10"/>
          </p:nvPr>
        </p:nvSpPr>
        <p:spPr/>
        <p:txBody>
          <a:bodyPr/>
          <a:lstStyle/>
          <a:p>
            <a:fld id="{85306E86-CD4E-438F-AD5F-98F6F07B88B5}" type="datetime1">
              <a:rPr lang="fr-FR" smtClean="0"/>
              <a:t>06/06/2020</a:t>
            </a:fld>
            <a:endParaRPr lang="fr-FR"/>
          </a:p>
        </p:txBody>
      </p:sp>
      <p:sp>
        <p:nvSpPr>
          <p:cNvPr id="4" name="Espace réservé du pied de page 3">
            <a:extLst>
              <a:ext uri="{FF2B5EF4-FFF2-40B4-BE49-F238E27FC236}">
                <a16:creationId xmlns:a16="http://schemas.microsoft.com/office/drawing/2014/main" id="{8DBD8BBB-9B43-4BEB-BF57-AB590FB8F356}"/>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D48A52F8-7782-411E-AF41-446037EA81A2}"/>
              </a:ext>
            </a:extLst>
          </p:cNvPr>
          <p:cNvSpPr>
            <a:spLocks noGrp="1"/>
          </p:cNvSpPr>
          <p:nvPr>
            <p:ph type="sldNum" sz="quarter" idx="12"/>
          </p:nvPr>
        </p:nvSpPr>
        <p:spPr/>
        <p:txBody>
          <a:bodyPr/>
          <a:lstStyle/>
          <a:p>
            <a:pPr>
              <a:defRPr/>
            </a:pPr>
            <a:fld id="{47290604-2400-4F2E-BFF6-A27E21378C03}" type="slidenum">
              <a:rPr lang="fr-FR" smtClean="0"/>
              <a:pPr>
                <a:defRPr/>
              </a:pPr>
              <a:t>53</a:t>
            </a:fld>
            <a:endParaRPr lang="fr-FR"/>
          </a:p>
        </p:txBody>
      </p:sp>
      <p:sp>
        <p:nvSpPr>
          <p:cNvPr id="10" name="ZoneTexte 9">
            <a:extLst>
              <a:ext uri="{FF2B5EF4-FFF2-40B4-BE49-F238E27FC236}">
                <a16:creationId xmlns:a16="http://schemas.microsoft.com/office/drawing/2014/main" id="{7849B845-EA02-4E31-A087-6B0095171C2D}"/>
              </a:ext>
            </a:extLst>
          </p:cNvPr>
          <p:cNvSpPr txBox="1"/>
          <p:nvPr/>
        </p:nvSpPr>
        <p:spPr>
          <a:xfrm>
            <a:off x="1631504" y="5788430"/>
            <a:ext cx="6584123"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Comprendre les fils RSS et Atom (support de formation de Serge Courrier)</a:t>
            </a:r>
          </a:p>
        </p:txBody>
      </p:sp>
    </p:spTree>
    <p:extLst>
      <p:ext uri="{BB962C8B-B14F-4D97-AF65-F5344CB8AC3E}">
        <p14:creationId xmlns:p14="http://schemas.microsoft.com/office/powerpoint/2010/main" val="2010430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68FFDFE2-4B39-4412-8FA7-2E338867979C}"/>
              </a:ext>
            </a:extLst>
          </p:cNvPr>
          <p:cNvSpPr>
            <a:spLocks noGrp="1"/>
          </p:cNvSpPr>
          <p:nvPr>
            <p:ph type="title"/>
          </p:nvPr>
        </p:nvSpPr>
        <p:spPr/>
        <p:txBody>
          <a:bodyPr>
            <a:normAutofit fontScale="90000"/>
          </a:bodyPr>
          <a:lstStyle/>
          <a:p>
            <a:r>
              <a:rPr lang="fr-FR" dirty="0"/>
              <a:t>Les systèmes d’alerte basés sur des requêtes…</a:t>
            </a:r>
          </a:p>
        </p:txBody>
      </p:sp>
      <p:sp>
        <p:nvSpPr>
          <p:cNvPr id="8" name="Espace réservé du texte 7">
            <a:extLst>
              <a:ext uri="{FF2B5EF4-FFF2-40B4-BE49-F238E27FC236}">
                <a16:creationId xmlns:a16="http://schemas.microsoft.com/office/drawing/2014/main" id="{677C3250-3CBB-420A-981E-88DF1D6A4438}"/>
              </a:ext>
            </a:extLst>
          </p:cNvPr>
          <p:cNvSpPr>
            <a:spLocks noGrp="1"/>
          </p:cNvSpPr>
          <p:nvPr>
            <p:ph type="body" idx="1"/>
          </p:nvPr>
        </p:nvSpPr>
        <p:spPr/>
        <p:txBody>
          <a:bodyPr/>
          <a:lstStyle/>
          <a:p>
            <a:r>
              <a:rPr lang="fr-FR" dirty="0"/>
              <a:t>…permettant de surveiller les nouveaux résultats à l’aide d’un fil RSS</a:t>
            </a:r>
          </a:p>
        </p:txBody>
      </p:sp>
      <p:sp>
        <p:nvSpPr>
          <p:cNvPr id="4" name="Espace réservé de la date 3">
            <a:extLst>
              <a:ext uri="{FF2B5EF4-FFF2-40B4-BE49-F238E27FC236}">
                <a16:creationId xmlns:a16="http://schemas.microsoft.com/office/drawing/2014/main" id="{02D4A83A-9A00-46CD-A45F-B5377E152EA3}"/>
              </a:ext>
            </a:extLst>
          </p:cNvPr>
          <p:cNvSpPr>
            <a:spLocks noGrp="1"/>
          </p:cNvSpPr>
          <p:nvPr>
            <p:ph type="dt" sz="half" idx="10"/>
          </p:nvPr>
        </p:nvSpPr>
        <p:spPr/>
        <p:txBody>
          <a:bodyPr/>
          <a:lstStyle/>
          <a:p>
            <a:pPr>
              <a:defRPr/>
            </a:pPr>
            <a:fld id="{50E2A5E6-2743-4A67-88CA-9B738F4D4998}" type="datetime1">
              <a:rPr lang="fr-FR" smtClean="0"/>
              <a:t>06/06/2020</a:t>
            </a:fld>
            <a:endParaRPr lang="fr-FR"/>
          </a:p>
        </p:txBody>
      </p:sp>
      <p:sp>
        <p:nvSpPr>
          <p:cNvPr id="5" name="Espace réservé du pied de page 4">
            <a:extLst>
              <a:ext uri="{FF2B5EF4-FFF2-40B4-BE49-F238E27FC236}">
                <a16:creationId xmlns:a16="http://schemas.microsoft.com/office/drawing/2014/main" id="{04B92F4B-108A-4CDD-81DE-52C51B9FB72E}"/>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9802D42E-116C-4D13-AB95-3041911D036E}"/>
              </a:ext>
            </a:extLst>
          </p:cNvPr>
          <p:cNvSpPr>
            <a:spLocks noGrp="1"/>
          </p:cNvSpPr>
          <p:nvPr>
            <p:ph type="sldNum" sz="quarter" idx="12"/>
          </p:nvPr>
        </p:nvSpPr>
        <p:spPr/>
        <p:txBody>
          <a:bodyPr/>
          <a:lstStyle/>
          <a:p>
            <a:pPr>
              <a:defRPr/>
            </a:pPr>
            <a:fld id="{A0BEA018-163A-40A0-85F9-8117739ED8BE}" type="slidenum">
              <a:rPr lang="fr-FR" smtClean="0"/>
              <a:pPr>
                <a:defRPr/>
              </a:pPr>
              <a:t>54</a:t>
            </a:fld>
            <a:endParaRPr lang="fr-FR"/>
          </a:p>
        </p:txBody>
      </p:sp>
    </p:spTree>
    <p:extLst>
      <p:ext uri="{BB962C8B-B14F-4D97-AF65-F5344CB8AC3E}">
        <p14:creationId xmlns:p14="http://schemas.microsoft.com/office/powerpoint/2010/main" val="4179032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7152DD50-C990-47FB-9273-0EAC8F4B82BF}"/>
              </a:ext>
            </a:extLst>
          </p:cNvPr>
          <p:cNvSpPr>
            <a:spLocks noGrp="1"/>
          </p:cNvSpPr>
          <p:nvPr>
            <p:ph type="title"/>
          </p:nvPr>
        </p:nvSpPr>
        <p:spPr/>
        <p:txBody>
          <a:bodyPr>
            <a:normAutofit/>
          </a:bodyPr>
          <a:lstStyle/>
          <a:p>
            <a:r>
              <a:rPr lang="fr-FR" altLang="fr-FR" dirty="0"/>
              <a:t>Google Alertes</a:t>
            </a:r>
            <a:br>
              <a:rPr lang="fr-FR" altLang="fr-FR" dirty="0"/>
            </a:br>
            <a:r>
              <a:rPr lang="fr-FR" altLang="fr-FR" b="0" dirty="0"/>
              <a:t>Un système d’alerte généraliste</a:t>
            </a:r>
            <a:endParaRPr lang="fr-FR" dirty="0"/>
          </a:p>
        </p:txBody>
      </p:sp>
      <p:sp>
        <p:nvSpPr>
          <p:cNvPr id="4" name="Espace réservé du contenu 3"/>
          <p:cNvSpPr>
            <a:spLocks noGrp="1"/>
          </p:cNvSpPr>
          <p:nvPr>
            <p:ph idx="1"/>
          </p:nvPr>
        </p:nvSpPr>
        <p:spPr>
          <a:xfrm>
            <a:off x="1415480" y="1340768"/>
            <a:ext cx="7704667" cy="1008112"/>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Google Alertes</a:t>
            </a:r>
            <a:r>
              <a:rPr lang="fr-FR" dirty="0">
                <a:solidFill>
                  <a:srgbClr val="EB8F22"/>
                </a:solidFill>
              </a:rPr>
              <a:t> </a:t>
            </a:r>
            <a:r>
              <a:rPr lang="fr-FR" dirty="0"/>
              <a:t>permet de créer des alertes basées sur des requêtes dans Google. Les alertes sont disponibles sous forme de newsletter ou de fil RSS</a:t>
            </a:r>
          </a:p>
        </p:txBody>
      </p:sp>
      <p:sp>
        <p:nvSpPr>
          <p:cNvPr id="2" name="Espace réservé de la date 1">
            <a:extLst>
              <a:ext uri="{FF2B5EF4-FFF2-40B4-BE49-F238E27FC236}">
                <a16:creationId xmlns:a16="http://schemas.microsoft.com/office/drawing/2014/main" id="{2E8C5AFC-D571-4CF1-A12B-3E4CEB6119B5}"/>
              </a:ext>
            </a:extLst>
          </p:cNvPr>
          <p:cNvSpPr>
            <a:spLocks noGrp="1"/>
          </p:cNvSpPr>
          <p:nvPr>
            <p:ph type="dt" sz="half" idx="10"/>
          </p:nvPr>
        </p:nvSpPr>
        <p:spPr/>
        <p:txBody>
          <a:bodyPr/>
          <a:lstStyle/>
          <a:p>
            <a:fld id="{F719EEE3-E41A-4F61-8A26-56545CEE809F}" type="datetime1">
              <a:rPr lang="fr-FR" smtClean="0"/>
              <a:t>06/06/2020</a:t>
            </a:fld>
            <a:endParaRPr lang="fr-FR"/>
          </a:p>
        </p:txBody>
      </p:sp>
      <p:sp>
        <p:nvSpPr>
          <p:cNvPr id="6" name="Espace réservé du pied de page 5">
            <a:extLst>
              <a:ext uri="{FF2B5EF4-FFF2-40B4-BE49-F238E27FC236}">
                <a16:creationId xmlns:a16="http://schemas.microsoft.com/office/drawing/2014/main" id="{B49F7B01-C888-425A-B35B-4F7B299EDFA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038D7A17-57D5-40C5-8F4E-85F18588A0BB}"/>
              </a:ext>
            </a:extLst>
          </p:cNvPr>
          <p:cNvSpPr>
            <a:spLocks noGrp="1"/>
          </p:cNvSpPr>
          <p:nvPr>
            <p:ph type="sldNum" sz="quarter" idx="12"/>
          </p:nvPr>
        </p:nvSpPr>
        <p:spPr/>
        <p:txBody>
          <a:bodyPr/>
          <a:lstStyle/>
          <a:p>
            <a:pPr>
              <a:defRPr/>
            </a:pPr>
            <a:fld id="{47290604-2400-4F2E-BFF6-A27E21378C03}" type="slidenum">
              <a:rPr lang="fr-FR" smtClean="0"/>
              <a:pPr>
                <a:defRPr/>
              </a:pPr>
              <a:t>55</a:t>
            </a:fld>
            <a:endParaRPr lang="fr-FR"/>
          </a:p>
        </p:txBody>
      </p:sp>
      <p:pic>
        <p:nvPicPr>
          <p:cNvPr id="7" name="Image 6">
            <a:extLst>
              <a:ext uri="{FF2B5EF4-FFF2-40B4-BE49-F238E27FC236}">
                <a16:creationId xmlns:a16="http://schemas.microsoft.com/office/drawing/2014/main" id="{A949D072-F9E3-4CE2-A288-D2E9F43D7943}"/>
              </a:ext>
            </a:extLst>
          </p:cNvPr>
          <p:cNvPicPr>
            <a:picLocks noChangeAspect="1"/>
          </p:cNvPicPr>
          <p:nvPr/>
        </p:nvPicPr>
        <p:blipFill>
          <a:blip r:embed="rId4"/>
          <a:stretch>
            <a:fillRect/>
          </a:stretch>
        </p:blipFill>
        <p:spPr>
          <a:xfrm>
            <a:off x="2058669" y="2381490"/>
            <a:ext cx="6500423" cy="3756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8057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099BE362-126C-4A2E-9054-EDF511701DB6}"/>
              </a:ext>
            </a:extLst>
          </p:cNvPr>
          <p:cNvSpPr>
            <a:spLocks noGrp="1"/>
          </p:cNvSpPr>
          <p:nvPr>
            <p:ph type="title"/>
          </p:nvPr>
        </p:nvSpPr>
        <p:spPr/>
        <p:txBody>
          <a:bodyPr/>
          <a:lstStyle/>
          <a:p>
            <a:r>
              <a:rPr lang="fr-FR" altLang="fr-FR" dirty="0" err="1"/>
              <a:t>Talkwalker</a:t>
            </a:r>
            <a:r>
              <a:rPr lang="fr-FR" altLang="fr-FR" dirty="0"/>
              <a:t> </a:t>
            </a:r>
            <a:r>
              <a:rPr lang="fr-FR" altLang="fr-FR" dirty="0" err="1"/>
              <a:t>Alerts</a:t>
            </a:r>
            <a:endParaRPr lang="fr-FR" dirty="0"/>
          </a:p>
        </p:txBody>
      </p:sp>
      <p:sp>
        <p:nvSpPr>
          <p:cNvPr id="4" name="Espace réservé du contenu 3"/>
          <p:cNvSpPr>
            <a:spLocks noGrp="1"/>
          </p:cNvSpPr>
          <p:nvPr>
            <p:ph idx="1"/>
          </p:nvPr>
        </p:nvSpPr>
        <p:spPr>
          <a:xfrm>
            <a:off x="1371600" y="836712"/>
            <a:ext cx="9601200" cy="3581400"/>
          </a:xfrm>
        </p:spPr>
        <p:txBody>
          <a:bodyPr/>
          <a:lstStyle/>
          <a:p>
            <a:pPr>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Talkwalker</a:t>
            </a:r>
            <a:r>
              <a:rPr lang="fr-FR" dirty="0">
                <a:solidFill>
                  <a:srgbClr val="EB8F22"/>
                </a:solidFill>
                <a:hlinkClick r:id="rId3">
                  <a:extLst>
                    <a:ext uri="{A12FA001-AC4F-418D-AE19-62706E023703}">
                      <ahyp:hlinkClr xmlns:ahyp="http://schemas.microsoft.com/office/drawing/2018/hyperlinkcolor" val="tx"/>
                    </a:ext>
                  </a:extLst>
                </a:hlinkClick>
              </a:rPr>
              <a:t> </a:t>
            </a:r>
            <a:r>
              <a:rPr lang="fr-FR" dirty="0" err="1">
                <a:solidFill>
                  <a:srgbClr val="EB8F22"/>
                </a:solidFill>
                <a:hlinkClick r:id="rId3">
                  <a:extLst>
                    <a:ext uri="{A12FA001-AC4F-418D-AE19-62706E023703}">
                      <ahyp:hlinkClr xmlns:ahyp="http://schemas.microsoft.com/office/drawing/2018/hyperlinkcolor" val="tx"/>
                    </a:ext>
                  </a:extLst>
                </a:hlinkClick>
              </a:rPr>
              <a:t>Alerts</a:t>
            </a:r>
            <a:r>
              <a:rPr lang="fr-FR" dirty="0">
                <a:solidFill>
                  <a:srgbClr val="EB8F22"/>
                </a:solidFill>
              </a:rPr>
              <a:t> </a:t>
            </a:r>
          </a:p>
          <a:p>
            <a:pPr lvl="1"/>
            <a:r>
              <a:rPr lang="fr-FR" dirty="0"/>
              <a:t>Alertes par mél ou flux RSS</a:t>
            </a:r>
          </a:p>
          <a:p>
            <a:pPr lvl="1"/>
            <a:r>
              <a:rPr lang="fr-FR" dirty="0"/>
              <a:t>Nécessite la création d’un compte gratuit pour le suivi par flux RSS</a:t>
            </a:r>
          </a:p>
        </p:txBody>
      </p:sp>
      <p:sp>
        <p:nvSpPr>
          <p:cNvPr id="2" name="Espace réservé de la date 1">
            <a:extLst>
              <a:ext uri="{FF2B5EF4-FFF2-40B4-BE49-F238E27FC236}">
                <a16:creationId xmlns:a16="http://schemas.microsoft.com/office/drawing/2014/main" id="{44BDCDDE-817F-467D-8180-01E7DA149A0F}"/>
              </a:ext>
            </a:extLst>
          </p:cNvPr>
          <p:cNvSpPr>
            <a:spLocks noGrp="1"/>
          </p:cNvSpPr>
          <p:nvPr>
            <p:ph type="dt" sz="half" idx="10"/>
          </p:nvPr>
        </p:nvSpPr>
        <p:spPr/>
        <p:txBody>
          <a:bodyPr/>
          <a:lstStyle/>
          <a:p>
            <a:fld id="{3AFEA0FE-98C7-4A82-BD76-6A5E0320DB7E}" type="datetime1">
              <a:rPr lang="fr-FR" smtClean="0"/>
              <a:t>06/06/2020</a:t>
            </a:fld>
            <a:endParaRPr lang="fr-FR"/>
          </a:p>
        </p:txBody>
      </p:sp>
      <p:sp>
        <p:nvSpPr>
          <p:cNvPr id="3" name="Espace réservé du pied de page 2">
            <a:extLst>
              <a:ext uri="{FF2B5EF4-FFF2-40B4-BE49-F238E27FC236}">
                <a16:creationId xmlns:a16="http://schemas.microsoft.com/office/drawing/2014/main" id="{2FC1FFF3-CE0F-45CB-86F1-444D949DD78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9" name="Espace réservé du numéro de diapositive 8">
            <a:extLst>
              <a:ext uri="{FF2B5EF4-FFF2-40B4-BE49-F238E27FC236}">
                <a16:creationId xmlns:a16="http://schemas.microsoft.com/office/drawing/2014/main" id="{73123A1F-55C0-406D-82E5-D8E4603E6C7E}"/>
              </a:ext>
            </a:extLst>
          </p:cNvPr>
          <p:cNvSpPr>
            <a:spLocks noGrp="1"/>
          </p:cNvSpPr>
          <p:nvPr>
            <p:ph type="sldNum" sz="quarter" idx="12"/>
          </p:nvPr>
        </p:nvSpPr>
        <p:spPr/>
        <p:txBody>
          <a:bodyPr/>
          <a:lstStyle/>
          <a:p>
            <a:pPr>
              <a:defRPr/>
            </a:pPr>
            <a:fld id="{47290604-2400-4F2E-BFF6-A27E21378C03}" type="slidenum">
              <a:rPr lang="fr-FR" smtClean="0"/>
              <a:pPr>
                <a:defRPr/>
              </a:pPr>
              <a:t>56</a:t>
            </a:fld>
            <a:endParaRPr lang="fr-F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1544" y="2249860"/>
            <a:ext cx="4753279" cy="2808312"/>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5795" y="3079177"/>
            <a:ext cx="4248472" cy="2510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1262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4C3FC5F1-89AB-47C6-8135-DF5ED045BF41}"/>
              </a:ext>
            </a:extLst>
          </p:cNvPr>
          <p:cNvSpPr>
            <a:spLocks noGrp="1"/>
          </p:cNvSpPr>
          <p:nvPr>
            <p:ph type="title"/>
          </p:nvPr>
        </p:nvSpPr>
        <p:spPr/>
        <p:txBody>
          <a:bodyPr/>
          <a:lstStyle/>
          <a:p>
            <a:r>
              <a:rPr lang="fr-FR" altLang="fr-FR" dirty="0"/>
              <a:t>Social Mention</a:t>
            </a:r>
            <a:br>
              <a:rPr lang="fr-FR" altLang="fr-FR" dirty="0"/>
            </a:br>
            <a:r>
              <a:rPr lang="fr-FR" altLang="fr-FR" b="0" dirty="0"/>
              <a:t>Suivre le Web social</a:t>
            </a:r>
            <a:endParaRPr lang="fr-FR" dirty="0"/>
          </a:p>
        </p:txBody>
      </p:sp>
      <p:sp>
        <p:nvSpPr>
          <p:cNvPr id="4" name="Espace réservé du contenu 3"/>
          <p:cNvSpPr>
            <a:spLocks noGrp="1"/>
          </p:cNvSpPr>
          <p:nvPr>
            <p:ph idx="1"/>
          </p:nvPr>
        </p:nvSpPr>
        <p:spPr>
          <a:xfrm>
            <a:off x="1371600" y="1196752"/>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Social Mention</a:t>
            </a:r>
            <a:endParaRPr lang="fr-FR" dirty="0">
              <a:solidFill>
                <a:srgbClr val="EB8F22"/>
              </a:solidFill>
            </a:endParaRPr>
          </a:p>
          <a:p>
            <a:pPr lvl="1"/>
            <a:r>
              <a:rPr lang="fr-FR" dirty="0"/>
              <a:t>Moteur de recherche en temps réel</a:t>
            </a:r>
          </a:p>
          <a:p>
            <a:pPr lvl="1"/>
            <a:r>
              <a:rPr lang="fr-FR" dirty="0"/>
              <a:t>Suivi d’une requête par flux RSS et alerte mél et export au format tableur</a:t>
            </a:r>
          </a:p>
          <a:p>
            <a:pPr lvl="1"/>
            <a:r>
              <a:rPr lang="fr-FR" dirty="0"/>
              <a:t>Ne nécessite pas de compte utilisateur</a:t>
            </a:r>
          </a:p>
        </p:txBody>
      </p:sp>
      <p:sp>
        <p:nvSpPr>
          <p:cNvPr id="6" name="Espace réservé de la date 5">
            <a:extLst>
              <a:ext uri="{FF2B5EF4-FFF2-40B4-BE49-F238E27FC236}">
                <a16:creationId xmlns:a16="http://schemas.microsoft.com/office/drawing/2014/main" id="{914F33D9-854A-465D-8E76-0CBE85BC2430}"/>
              </a:ext>
            </a:extLst>
          </p:cNvPr>
          <p:cNvSpPr>
            <a:spLocks noGrp="1"/>
          </p:cNvSpPr>
          <p:nvPr>
            <p:ph type="dt" sz="half" idx="10"/>
          </p:nvPr>
        </p:nvSpPr>
        <p:spPr/>
        <p:txBody>
          <a:bodyPr/>
          <a:lstStyle/>
          <a:p>
            <a:fld id="{A117151A-356A-42B2-A8BC-7103D690FA6E}" type="datetime1">
              <a:rPr lang="fr-FR" smtClean="0"/>
              <a:t>06/06/2020</a:t>
            </a:fld>
            <a:endParaRPr lang="fr-FR"/>
          </a:p>
        </p:txBody>
      </p:sp>
      <p:sp>
        <p:nvSpPr>
          <p:cNvPr id="7" name="Espace réservé du pied de page 6">
            <a:extLst>
              <a:ext uri="{FF2B5EF4-FFF2-40B4-BE49-F238E27FC236}">
                <a16:creationId xmlns:a16="http://schemas.microsoft.com/office/drawing/2014/main" id="{DBB964F2-5E2C-402F-AC48-A3326B1FD7F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0" name="Espace réservé du numéro de diapositive 9">
            <a:extLst>
              <a:ext uri="{FF2B5EF4-FFF2-40B4-BE49-F238E27FC236}">
                <a16:creationId xmlns:a16="http://schemas.microsoft.com/office/drawing/2014/main" id="{B5DF8E57-C359-477D-A5E3-2B3E1D4D4591}"/>
              </a:ext>
            </a:extLst>
          </p:cNvPr>
          <p:cNvSpPr>
            <a:spLocks noGrp="1"/>
          </p:cNvSpPr>
          <p:nvPr>
            <p:ph type="sldNum" sz="quarter" idx="12"/>
          </p:nvPr>
        </p:nvSpPr>
        <p:spPr/>
        <p:txBody>
          <a:bodyPr/>
          <a:lstStyle/>
          <a:p>
            <a:pPr>
              <a:defRPr/>
            </a:pPr>
            <a:fld id="{47290604-2400-4F2E-BFF6-A27E21378C03}" type="slidenum">
              <a:rPr lang="fr-FR" smtClean="0"/>
              <a:pPr>
                <a:defRPr/>
              </a:pPr>
              <a:t>57</a:t>
            </a:fld>
            <a:endParaRPr lang="fr-F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64" y="2996952"/>
            <a:ext cx="6444716" cy="2330692"/>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5"/>
          <a:stretch>
            <a:fillRect/>
          </a:stretch>
        </p:blipFill>
        <p:spPr>
          <a:xfrm>
            <a:off x="7535079" y="3955506"/>
            <a:ext cx="1115692" cy="2094891"/>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6"/>
          <a:stretch>
            <a:fillRect/>
          </a:stretch>
        </p:blipFill>
        <p:spPr>
          <a:xfrm>
            <a:off x="8826434" y="4921182"/>
            <a:ext cx="1384371" cy="889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2710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5B6A7E4D-6F41-4587-BE55-57E085373C2B}"/>
              </a:ext>
            </a:extLst>
          </p:cNvPr>
          <p:cNvSpPr>
            <a:spLocks noGrp="1"/>
          </p:cNvSpPr>
          <p:nvPr>
            <p:ph type="title"/>
          </p:nvPr>
        </p:nvSpPr>
        <p:spPr/>
        <p:txBody>
          <a:bodyPr>
            <a:normAutofit/>
          </a:bodyPr>
          <a:lstStyle/>
          <a:p>
            <a:r>
              <a:rPr lang="fr-FR" altLang="fr-FR" dirty="0"/>
              <a:t>Google Scholar</a:t>
            </a:r>
            <a:br>
              <a:rPr lang="fr-FR" altLang="fr-FR" dirty="0"/>
            </a:br>
            <a:r>
              <a:rPr lang="fr-FR" altLang="fr-FR" sz="3200" b="0" dirty="0"/>
              <a:t>Être</a:t>
            </a:r>
            <a:r>
              <a:rPr lang="fr-FR" sz="3200" b="0" dirty="0"/>
              <a:t> alerté de nouveaux articles scientifiques</a:t>
            </a:r>
          </a:p>
        </p:txBody>
      </p:sp>
      <p:sp>
        <p:nvSpPr>
          <p:cNvPr id="4" name="Espace réservé du contenu 3"/>
          <p:cNvSpPr>
            <a:spLocks noGrp="1"/>
          </p:cNvSpPr>
          <p:nvPr>
            <p:ph idx="1"/>
          </p:nvPr>
        </p:nvSpPr>
        <p:spPr>
          <a:xfrm>
            <a:off x="1371600" y="1052736"/>
            <a:ext cx="9601200" cy="3581400"/>
          </a:xfrm>
        </p:spPr>
        <p:txBody>
          <a:bodyPr>
            <a:normAutofit/>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Google Scholar</a:t>
            </a:r>
            <a:endParaRPr lang="fr-FR" dirty="0">
              <a:solidFill>
                <a:srgbClr val="EB8F22"/>
              </a:solidFill>
            </a:endParaRPr>
          </a:p>
          <a:p>
            <a:pPr lvl="1"/>
            <a:r>
              <a:rPr lang="fr-FR" dirty="0"/>
              <a:t>Alertes par mél</a:t>
            </a:r>
          </a:p>
          <a:p>
            <a:pPr lvl="1"/>
            <a:r>
              <a:rPr lang="fr-FR" dirty="0"/>
              <a:t>Ne nécessite pas de compte Google</a:t>
            </a:r>
          </a:p>
          <a:p>
            <a:pPr lvl="1"/>
            <a:r>
              <a:rPr lang="fr-FR" dirty="0"/>
              <a:t>Pour générer un flux RSS à partir d’une alerte : </a:t>
            </a:r>
            <a:br>
              <a:rPr lang="fr-FR" dirty="0"/>
            </a:br>
            <a:r>
              <a:rPr lang="en-US" dirty="0">
                <a:solidFill>
                  <a:srgbClr val="EB8F22"/>
                </a:solidFill>
                <a:hlinkClick r:id="rId4">
                  <a:extLst>
                    <a:ext uri="{A12FA001-AC4F-418D-AE19-62706E023703}">
                      <ahyp:hlinkClr xmlns:ahyp="http://schemas.microsoft.com/office/drawing/2018/hyperlinkcolor" val="tx"/>
                    </a:ext>
                  </a:extLst>
                </a:hlinkClick>
              </a:rPr>
              <a:t>Create an RSS feed for Google Scholar in seven easy steps</a:t>
            </a:r>
            <a:r>
              <a:rPr lang="fr-FR" dirty="0">
                <a:solidFill>
                  <a:srgbClr val="EB8F22"/>
                </a:solidFill>
              </a:rPr>
              <a:t> </a:t>
            </a:r>
            <a:br>
              <a:rPr lang="fr-FR" dirty="0"/>
            </a:br>
            <a:r>
              <a:rPr lang="fr-FR" dirty="0"/>
              <a:t>(</a:t>
            </a:r>
            <a:r>
              <a:rPr lang="fr-FR" dirty="0" err="1"/>
              <a:t>Coers</a:t>
            </a:r>
            <a:r>
              <a:rPr lang="fr-FR" dirty="0"/>
              <a:t> Internet </a:t>
            </a:r>
            <a:r>
              <a:rPr lang="fr-FR" dirty="0" err="1"/>
              <a:t>Trainingen</a:t>
            </a:r>
            <a:r>
              <a:rPr lang="fr-FR" dirty="0"/>
              <a:t>, 2014, lien archivé)</a:t>
            </a:r>
          </a:p>
        </p:txBody>
      </p:sp>
      <p:sp>
        <p:nvSpPr>
          <p:cNvPr id="2" name="Espace réservé de la date 1">
            <a:extLst>
              <a:ext uri="{FF2B5EF4-FFF2-40B4-BE49-F238E27FC236}">
                <a16:creationId xmlns:a16="http://schemas.microsoft.com/office/drawing/2014/main" id="{F6D5838D-55FF-4231-BD5D-3F2FC2CDE5A9}"/>
              </a:ext>
            </a:extLst>
          </p:cNvPr>
          <p:cNvSpPr>
            <a:spLocks noGrp="1"/>
          </p:cNvSpPr>
          <p:nvPr>
            <p:ph type="dt" sz="half" idx="10"/>
          </p:nvPr>
        </p:nvSpPr>
        <p:spPr/>
        <p:txBody>
          <a:bodyPr/>
          <a:lstStyle/>
          <a:p>
            <a:fld id="{A760D973-19BE-4892-91FF-C68D5D8C95AD}" type="datetime1">
              <a:rPr lang="fr-FR" smtClean="0"/>
              <a:t>06/06/2020</a:t>
            </a:fld>
            <a:endParaRPr lang="fr-FR"/>
          </a:p>
        </p:txBody>
      </p:sp>
      <p:sp>
        <p:nvSpPr>
          <p:cNvPr id="3" name="Espace réservé du pied de page 2">
            <a:extLst>
              <a:ext uri="{FF2B5EF4-FFF2-40B4-BE49-F238E27FC236}">
                <a16:creationId xmlns:a16="http://schemas.microsoft.com/office/drawing/2014/main" id="{4F33B24B-1320-4CB1-A764-A6868EBDD4C9}"/>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B10C4658-7159-4C27-9B34-ABF40F8BF8E7}"/>
              </a:ext>
            </a:extLst>
          </p:cNvPr>
          <p:cNvSpPr>
            <a:spLocks noGrp="1"/>
          </p:cNvSpPr>
          <p:nvPr>
            <p:ph type="sldNum" sz="quarter" idx="12"/>
          </p:nvPr>
        </p:nvSpPr>
        <p:spPr/>
        <p:txBody>
          <a:bodyPr/>
          <a:lstStyle/>
          <a:p>
            <a:pPr>
              <a:defRPr/>
            </a:pPr>
            <a:fld id="{47290604-2400-4F2E-BFF6-A27E21378C03}" type="slidenum">
              <a:rPr lang="fr-FR" smtClean="0"/>
              <a:pPr>
                <a:defRPr/>
              </a:pPr>
              <a:t>58</a:t>
            </a:fld>
            <a:endParaRPr lang="fr-FR"/>
          </a:p>
        </p:txBody>
      </p:sp>
      <p:pic>
        <p:nvPicPr>
          <p:cNvPr id="6" name="Image 5">
            <a:extLst>
              <a:ext uri="{FF2B5EF4-FFF2-40B4-BE49-F238E27FC236}">
                <a16:creationId xmlns:a16="http://schemas.microsoft.com/office/drawing/2014/main" id="{BEEA0C2F-E3BA-4F9A-B80E-83D9BD152C65}"/>
              </a:ext>
            </a:extLst>
          </p:cNvPr>
          <p:cNvPicPr>
            <a:picLocks noChangeAspect="1"/>
          </p:cNvPicPr>
          <p:nvPr/>
        </p:nvPicPr>
        <p:blipFill>
          <a:blip r:embed="rId5"/>
          <a:stretch>
            <a:fillRect/>
          </a:stretch>
        </p:blipFill>
        <p:spPr>
          <a:xfrm>
            <a:off x="3357756" y="3212980"/>
            <a:ext cx="6328110" cy="3099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8688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2BA3272B-E43A-4F8B-BE75-E460EE4AD7ED}"/>
              </a:ext>
            </a:extLst>
          </p:cNvPr>
          <p:cNvSpPr>
            <a:spLocks noGrp="1"/>
          </p:cNvSpPr>
          <p:nvPr>
            <p:ph type="title"/>
          </p:nvPr>
        </p:nvSpPr>
        <p:spPr/>
        <p:txBody>
          <a:bodyPr>
            <a:normAutofit/>
          </a:bodyPr>
          <a:lstStyle/>
          <a:p>
            <a:r>
              <a:rPr lang="fr-FR" altLang="fr-FR" dirty="0"/>
              <a:t>BASE</a:t>
            </a:r>
            <a:br>
              <a:rPr lang="fr-FR" altLang="fr-FR" dirty="0"/>
            </a:br>
            <a:r>
              <a:rPr lang="fr-FR" altLang="fr-FR" sz="3200" dirty="0"/>
              <a:t>Être alerté de nouveaux articles scientifiques</a:t>
            </a:r>
            <a:endParaRPr lang="fr-FR" sz="3200" dirty="0"/>
          </a:p>
        </p:txBody>
      </p:sp>
      <p:sp>
        <p:nvSpPr>
          <p:cNvPr id="4" name="Espace réservé du contenu 3"/>
          <p:cNvSpPr>
            <a:spLocks noGrp="1"/>
          </p:cNvSpPr>
          <p:nvPr>
            <p:ph idx="1"/>
          </p:nvPr>
        </p:nvSpPr>
        <p:spPr>
          <a:xfrm>
            <a:off x="1371600" y="1137584"/>
            <a:ext cx="9601200" cy="3581400"/>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BASE</a:t>
            </a:r>
            <a:r>
              <a:rPr lang="fr-FR" dirty="0"/>
              <a:t> (Bielefeld Academic </a:t>
            </a:r>
            <a:r>
              <a:rPr lang="fr-FR" dirty="0" err="1"/>
              <a:t>Search</a:t>
            </a:r>
            <a:r>
              <a:rPr lang="fr-FR" dirty="0"/>
              <a:t> Engine)</a:t>
            </a:r>
          </a:p>
        </p:txBody>
      </p:sp>
      <p:sp>
        <p:nvSpPr>
          <p:cNvPr id="3" name="Espace réservé de la date 2">
            <a:extLst>
              <a:ext uri="{FF2B5EF4-FFF2-40B4-BE49-F238E27FC236}">
                <a16:creationId xmlns:a16="http://schemas.microsoft.com/office/drawing/2014/main" id="{E71BBC02-BF4D-428C-835A-33ADD6535589}"/>
              </a:ext>
            </a:extLst>
          </p:cNvPr>
          <p:cNvSpPr>
            <a:spLocks noGrp="1"/>
          </p:cNvSpPr>
          <p:nvPr>
            <p:ph type="dt" sz="half" idx="10"/>
          </p:nvPr>
        </p:nvSpPr>
        <p:spPr/>
        <p:txBody>
          <a:bodyPr/>
          <a:lstStyle/>
          <a:p>
            <a:fld id="{0591414C-12A9-4F8C-96B6-1268CCEE955D}" type="datetime1">
              <a:rPr lang="fr-FR" smtClean="0"/>
              <a:t>06/06/2020</a:t>
            </a:fld>
            <a:endParaRPr lang="fr-FR"/>
          </a:p>
        </p:txBody>
      </p:sp>
      <p:sp>
        <p:nvSpPr>
          <p:cNvPr id="5" name="Espace réservé du pied de page 4">
            <a:extLst>
              <a:ext uri="{FF2B5EF4-FFF2-40B4-BE49-F238E27FC236}">
                <a16:creationId xmlns:a16="http://schemas.microsoft.com/office/drawing/2014/main" id="{64075D59-4515-4FF3-B5CC-D2FDC32780EC}"/>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9" name="Espace réservé du numéro de diapositive 8">
            <a:extLst>
              <a:ext uri="{FF2B5EF4-FFF2-40B4-BE49-F238E27FC236}">
                <a16:creationId xmlns:a16="http://schemas.microsoft.com/office/drawing/2014/main" id="{0DFBE7AF-564A-4622-93DA-5FF9238F6B10}"/>
              </a:ext>
            </a:extLst>
          </p:cNvPr>
          <p:cNvSpPr>
            <a:spLocks noGrp="1"/>
          </p:cNvSpPr>
          <p:nvPr>
            <p:ph type="sldNum" sz="quarter" idx="12"/>
          </p:nvPr>
        </p:nvSpPr>
        <p:spPr/>
        <p:txBody>
          <a:bodyPr/>
          <a:lstStyle/>
          <a:p>
            <a:pPr>
              <a:defRPr/>
            </a:pPr>
            <a:fld id="{47290604-2400-4F2E-BFF6-A27E21378C03}" type="slidenum">
              <a:rPr lang="fr-FR" smtClean="0"/>
              <a:pPr>
                <a:defRPr/>
              </a:pPr>
              <a:t>59</a:t>
            </a:fld>
            <a:endParaRPr lang="fr-F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2436" y="1700539"/>
            <a:ext cx="7427168" cy="3456922"/>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7320136" y="4005064"/>
            <a:ext cx="1368152" cy="360040"/>
          </a:xfrm>
          <a:prstGeom prst="rect">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794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Deux types de veille  </a:t>
            </a:r>
          </a:p>
        </p:txBody>
      </p:sp>
      <p:sp>
        <p:nvSpPr>
          <p:cNvPr id="12" name="Rectangle 5"/>
          <p:cNvSpPr>
            <a:spLocks noGrp="1" noChangeArrowheads="1"/>
          </p:cNvSpPr>
          <p:nvPr>
            <p:ph idx="1"/>
          </p:nvPr>
        </p:nvSpPr>
        <p:spPr>
          <a:xfrm>
            <a:off x="1371600" y="908720"/>
            <a:ext cx="9601200" cy="4445496"/>
          </a:xfrm>
        </p:spPr>
        <p:txBody>
          <a:bodyPr>
            <a:normAutofit/>
          </a:bodyPr>
          <a:lstStyle/>
          <a:p>
            <a:r>
              <a:rPr lang="fr-FR" altLang="fr-FR" dirty="0"/>
              <a:t>La veille radar</a:t>
            </a:r>
          </a:p>
          <a:p>
            <a:pPr lvl="1"/>
            <a:r>
              <a:rPr lang="fr-FR" altLang="fr-FR" dirty="0"/>
              <a:t>Large spectre</a:t>
            </a:r>
          </a:p>
          <a:p>
            <a:pPr lvl="1"/>
            <a:r>
              <a:rPr lang="fr-FR" altLang="fr-FR" dirty="0"/>
              <a:t>Surveillance d’un thème</a:t>
            </a:r>
          </a:p>
          <a:p>
            <a:pPr lvl="2"/>
            <a:r>
              <a:rPr lang="fr-FR" altLang="fr-FR" dirty="0"/>
              <a:t>Veille sur de nombreuses sources  en une requête</a:t>
            </a:r>
          </a:p>
          <a:p>
            <a:pPr lvl="2"/>
            <a:r>
              <a:rPr lang="fr-FR" altLang="fr-FR" dirty="0"/>
              <a:t>Alertes, repérage de tendances</a:t>
            </a:r>
          </a:p>
          <a:p>
            <a:pPr lvl="2"/>
            <a:r>
              <a:rPr lang="fr-FR" altLang="fr-FR" dirty="0"/>
              <a:t>=&gt; Il s’agit d’un processus de recherche d’information</a:t>
            </a:r>
          </a:p>
          <a:p>
            <a:pPr lvl="2"/>
            <a:endParaRPr lang="fr-FR" altLang="fr-FR" dirty="0"/>
          </a:p>
          <a:p>
            <a:r>
              <a:rPr lang="fr-FR" altLang="fr-FR" dirty="0"/>
              <a:t>La veille cible</a:t>
            </a:r>
          </a:p>
          <a:p>
            <a:pPr lvl="1"/>
            <a:r>
              <a:rPr lang="fr-FR" altLang="fr-FR" dirty="0"/>
              <a:t>Surveillance de sources spécifiques</a:t>
            </a:r>
          </a:p>
          <a:p>
            <a:pPr lvl="2"/>
            <a:r>
              <a:rPr lang="fr-FR" altLang="fr-FR" dirty="0"/>
              <a:t>Via flux RSS, Twitter…</a:t>
            </a:r>
          </a:p>
          <a:p>
            <a:r>
              <a:rPr lang="fr-FR" altLang="fr-FR" dirty="0"/>
              <a:t>Différence majeure entre les deux types de veille : </a:t>
            </a:r>
          </a:p>
          <a:p>
            <a:pPr lvl="1"/>
            <a:r>
              <a:rPr lang="fr-FR" altLang="fr-FR" dirty="0"/>
              <a:t>La veille radar consiste à rechercher une information déjà publiée.</a:t>
            </a:r>
          </a:p>
          <a:p>
            <a:pPr lvl="1"/>
            <a:r>
              <a:rPr lang="fr-FR" altLang="fr-FR" dirty="0"/>
              <a:t>La veille cible consiste à être alerté(e) de la survenue d’une nouvelle information.</a:t>
            </a:r>
          </a:p>
          <a:p>
            <a:pPr lvl="2"/>
            <a:endParaRPr lang="fr-FR" altLang="fr-FR" dirty="0"/>
          </a:p>
        </p:txBody>
      </p:sp>
      <p:sp>
        <p:nvSpPr>
          <p:cNvPr id="3" name="Espace réservé de la date 2">
            <a:extLst>
              <a:ext uri="{FF2B5EF4-FFF2-40B4-BE49-F238E27FC236}">
                <a16:creationId xmlns:a16="http://schemas.microsoft.com/office/drawing/2014/main" id="{DEB963DE-1034-4F4B-AE26-6E0F92B1A02C}"/>
              </a:ext>
            </a:extLst>
          </p:cNvPr>
          <p:cNvSpPr>
            <a:spLocks noGrp="1"/>
          </p:cNvSpPr>
          <p:nvPr>
            <p:ph type="dt" sz="half" idx="10"/>
          </p:nvPr>
        </p:nvSpPr>
        <p:spPr/>
        <p:txBody>
          <a:bodyPr/>
          <a:lstStyle/>
          <a:p>
            <a:fld id="{7735D5B5-5505-4C7F-83A6-5C94D172A743}" type="datetime1">
              <a:rPr lang="fr-FR" smtClean="0"/>
              <a:pPr/>
              <a:t>06/06/2020</a:t>
            </a:fld>
            <a:endParaRPr lang="fr-FR"/>
          </a:p>
        </p:txBody>
      </p:sp>
      <p:sp>
        <p:nvSpPr>
          <p:cNvPr id="6" name="Espace réservé du pied de page 5">
            <a:extLst>
              <a:ext uri="{FF2B5EF4-FFF2-40B4-BE49-F238E27FC236}">
                <a16:creationId xmlns:a16="http://schemas.microsoft.com/office/drawing/2014/main" id="{71AAF001-D253-42E1-AE66-756131F13AEE}"/>
              </a:ext>
            </a:extLst>
          </p:cNvPr>
          <p:cNvSpPr>
            <a:spLocks noGrp="1"/>
          </p:cNvSpPr>
          <p:nvPr>
            <p:ph type="ftr" sz="quarter" idx="11"/>
          </p:nvPr>
        </p:nvSpPr>
        <p:spPr/>
        <p:txBody>
          <a:bodyPr/>
          <a:lstStyle/>
          <a:p>
            <a:r>
              <a:rPr lang="fr-FR"/>
              <a:t>Utiliser les flux RSS pour sa veille | Pourquoi ? Comment ?</a:t>
            </a:r>
            <a:endParaRPr lang="fr-FR" dirty="0"/>
          </a:p>
        </p:txBody>
      </p:sp>
      <p:sp>
        <p:nvSpPr>
          <p:cNvPr id="11" name="Espace réservé du numéro de diapositive 10">
            <a:extLst>
              <a:ext uri="{FF2B5EF4-FFF2-40B4-BE49-F238E27FC236}">
                <a16:creationId xmlns:a16="http://schemas.microsoft.com/office/drawing/2014/main" id="{2F530310-02A8-47FB-94E7-3A099FF9DACE}"/>
              </a:ext>
            </a:extLst>
          </p:cNvPr>
          <p:cNvSpPr>
            <a:spLocks noGrp="1"/>
          </p:cNvSpPr>
          <p:nvPr>
            <p:ph type="sldNum" sz="quarter" idx="12"/>
          </p:nvPr>
        </p:nvSpPr>
        <p:spPr/>
        <p:txBody>
          <a:bodyPr/>
          <a:lstStyle/>
          <a:p>
            <a:fld id="{47290604-2400-4F2E-BFF6-A27E21378C03}" type="slidenum">
              <a:rPr lang="fr-FR" smtClean="0"/>
              <a:pPr/>
              <a:t>6</a:t>
            </a:fld>
            <a:endParaRPr lang="fr-FR"/>
          </a:p>
        </p:txBody>
      </p:sp>
      <p:sp>
        <p:nvSpPr>
          <p:cNvPr id="7" name="ZoneTexte 6"/>
          <p:cNvSpPr txBox="1"/>
          <p:nvPr/>
        </p:nvSpPr>
        <p:spPr>
          <a:xfrm>
            <a:off x="2836788" y="5354052"/>
            <a:ext cx="7291660" cy="738664"/>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Développer une veille personnelle avec les alertes, les fils RSS et les pages personnalisables : initiation</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(URFIST de Rennes, 2014)</a:t>
            </a:r>
          </a:p>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Crédit icône : </a:t>
            </a:r>
            <a:r>
              <a:rPr lang="en-US"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By </a:t>
            </a:r>
            <a:r>
              <a:rPr lang="en-US" sz="1400" b="1" dirty="0" err="1">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Bonegolem</a:t>
            </a:r>
            <a:r>
              <a:rPr lang="en-US"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 IT In the </a:t>
            </a:r>
            <a:r>
              <a:rPr lang="en-US"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Concepts Collection</a:t>
            </a:r>
            <a:r>
              <a:rPr lang="en-US"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(CC)</a:t>
            </a:r>
            <a:endPar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221088"/>
            <a:ext cx="609600" cy="561975"/>
          </a:xfrm>
          <a:prstGeom prst="rect">
            <a:avLst/>
          </a:prstGeom>
        </p:spPr>
      </p:pic>
    </p:spTree>
    <p:extLst>
      <p:ext uri="{BB962C8B-B14F-4D97-AF65-F5344CB8AC3E}">
        <p14:creationId xmlns:p14="http://schemas.microsoft.com/office/powerpoint/2010/main" val="3172304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E76D96A3-249C-4E33-A49E-CA0BF78CB590}"/>
              </a:ext>
            </a:extLst>
          </p:cNvPr>
          <p:cNvSpPr>
            <a:spLocks noGrp="1"/>
          </p:cNvSpPr>
          <p:nvPr>
            <p:ph type="title"/>
          </p:nvPr>
        </p:nvSpPr>
        <p:spPr/>
        <p:txBody>
          <a:bodyPr>
            <a:normAutofit/>
          </a:bodyPr>
          <a:lstStyle/>
          <a:p>
            <a:r>
              <a:rPr lang="fr-FR" altLang="fr-FR" dirty="0"/>
              <a:t>Science Direct</a:t>
            </a:r>
            <a:br>
              <a:rPr lang="fr-FR" altLang="fr-FR" dirty="0"/>
            </a:br>
            <a:r>
              <a:rPr lang="fr-FR" altLang="fr-FR" b="0" dirty="0"/>
              <a:t>Suivre des publications scientifiques</a:t>
            </a:r>
            <a:endParaRPr lang="fr-FR" dirty="0"/>
          </a:p>
        </p:txBody>
      </p:sp>
      <p:sp>
        <p:nvSpPr>
          <p:cNvPr id="4" name="Espace réservé du contenu 3"/>
          <p:cNvSpPr>
            <a:spLocks noGrp="1"/>
          </p:cNvSpPr>
          <p:nvPr>
            <p:ph idx="1"/>
          </p:nvPr>
        </p:nvSpPr>
        <p:spPr>
          <a:xfrm>
            <a:off x="1371600" y="1052736"/>
            <a:ext cx="9601200" cy="4104456"/>
          </a:xfrm>
        </p:spPr>
        <p:txBody>
          <a:bodyPr>
            <a:normAutofit lnSpcReduction="10000"/>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Science Direct</a:t>
            </a:r>
            <a:endParaRPr lang="fr-FR" dirty="0">
              <a:solidFill>
                <a:srgbClr val="EB8F22"/>
              </a:solidFill>
            </a:endParaRPr>
          </a:p>
          <a:p>
            <a:pPr lvl="1"/>
            <a:r>
              <a:rPr lang="fr-FR" dirty="0"/>
              <a:t>Créer un compte</a:t>
            </a:r>
          </a:p>
          <a:p>
            <a:pPr lvl="1"/>
            <a:r>
              <a:rPr lang="fr-FR" altLang="fr-FR" dirty="0"/>
              <a:t>A partir des résultats, plusieurs possibilités :</a:t>
            </a:r>
            <a:br>
              <a:rPr lang="fr-FR" altLang="fr-FR" dirty="0"/>
            </a:br>
            <a:br>
              <a:rPr lang="fr-FR" altLang="fr-FR" dirty="0"/>
            </a:br>
            <a:br>
              <a:rPr lang="fr-FR" altLang="fr-FR" dirty="0"/>
            </a:br>
            <a:br>
              <a:rPr lang="fr-FR" altLang="fr-FR" dirty="0"/>
            </a:br>
            <a:endParaRPr lang="fr-FR" altLang="fr-FR" dirty="0"/>
          </a:p>
          <a:p>
            <a:pPr lvl="2"/>
            <a:r>
              <a:rPr lang="fr-FR" altLang="fr-FR" dirty="0"/>
              <a:t>Donner un nom à chaque </a:t>
            </a:r>
            <a:br>
              <a:rPr lang="fr-FR" altLang="fr-FR" dirty="0"/>
            </a:br>
            <a:r>
              <a:rPr lang="fr-FR" altLang="fr-FR" dirty="0"/>
              <a:t>alerte, en définir la fréquence</a:t>
            </a:r>
          </a:p>
          <a:p>
            <a:pPr lvl="2"/>
            <a:r>
              <a:rPr lang="fr-FR" altLang="fr-FR" dirty="0"/>
              <a:t>Gérer ses requêtes avec </a:t>
            </a:r>
            <a:br>
              <a:rPr lang="fr-FR" altLang="fr-FR" dirty="0"/>
            </a:br>
            <a:r>
              <a:rPr lang="fr-FR" altLang="fr-FR" dirty="0"/>
              <a:t>« Manage </a:t>
            </a:r>
            <a:r>
              <a:rPr lang="fr-FR" altLang="fr-FR" dirty="0" err="1"/>
              <a:t>my</a:t>
            </a:r>
            <a:r>
              <a:rPr lang="fr-FR" altLang="fr-FR" dirty="0"/>
              <a:t> </a:t>
            </a:r>
            <a:r>
              <a:rPr lang="fr-FR" altLang="fr-FR" dirty="0" err="1"/>
              <a:t>alerts</a:t>
            </a:r>
            <a:r>
              <a:rPr lang="fr-FR" altLang="fr-FR" dirty="0"/>
              <a:t> »</a:t>
            </a:r>
            <a:br>
              <a:rPr lang="fr-FR" altLang="fr-FR" dirty="0"/>
            </a:br>
            <a:br>
              <a:rPr lang="fr-FR" altLang="fr-FR" dirty="0"/>
            </a:br>
            <a:br>
              <a:rPr lang="fr-FR" dirty="0"/>
            </a:br>
            <a:endParaRPr lang="fr-FR" dirty="0"/>
          </a:p>
        </p:txBody>
      </p:sp>
      <p:sp>
        <p:nvSpPr>
          <p:cNvPr id="3" name="Espace réservé de la date 2">
            <a:extLst>
              <a:ext uri="{FF2B5EF4-FFF2-40B4-BE49-F238E27FC236}">
                <a16:creationId xmlns:a16="http://schemas.microsoft.com/office/drawing/2014/main" id="{4EF6960B-FDE7-4ED9-861E-09F7D2045468}"/>
              </a:ext>
            </a:extLst>
          </p:cNvPr>
          <p:cNvSpPr>
            <a:spLocks noGrp="1"/>
          </p:cNvSpPr>
          <p:nvPr>
            <p:ph type="dt" sz="half" idx="10"/>
          </p:nvPr>
        </p:nvSpPr>
        <p:spPr/>
        <p:txBody>
          <a:bodyPr/>
          <a:lstStyle/>
          <a:p>
            <a:fld id="{9211590A-1E69-4DB9-B83A-59A071C5602B}" type="datetime1">
              <a:rPr lang="fr-FR" smtClean="0"/>
              <a:t>06/06/2020</a:t>
            </a:fld>
            <a:endParaRPr lang="fr-FR"/>
          </a:p>
        </p:txBody>
      </p:sp>
      <p:sp>
        <p:nvSpPr>
          <p:cNvPr id="5" name="Espace réservé du pied de page 4">
            <a:extLst>
              <a:ext uri="{FF2B5EF4-FFF2-40B4-BE49-F238E27FC236}">
                <a16:creationId xmlns:a16="http://schemas.microsoft.com/office/drawing/2014/main" id="{5A1BB555-A71C-48FA-8915-D60D8C8A06D6}"/>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9" name="Espace réservé du numéro de diapositive 8">
            <a:extLst>
              <a:ext uri="{FF2B5EF4-FFF2-40B4-BE49-F238E27FC236}">
                <a16:creationId xmlns:a16="http://schemas.microsoft.com/office/drawing/2014/main" id="{593FBB48-5CF0-489A-BEB7-1E713561847B}"/>
              </a:ext>
            </a:extLst>
          </p:cNvPr>
          <p:cNvSpPr>
            <a:spLocks noGrp="1"/>
          </p:cNvSpPr>
          <p:nvPr>
            <p:ph type="sldNum" sz="quarter" idx="12"/>
          </p:nvPr>
        </p:nvSpPr>
        <p:spPr/>
        <p:txBody>
          <a:bodyPr/>
          <a:lstStyle/>
          <a:p>
            <a:pPr>
              <a:defRPr/>
            </a:pPr>
            <a:fld id="{47290604-2400-4F2E-BFF6-A27E21378C03}" type="slidenum">
              <a:rPr lang="fr-FR" smtClean="0"/>
              <a:pPr>
                <a:defRPr/>
              </a:pPr>
              <a:t>60</a:t>
            </a:fld>
            <a:endParaRPr lang="fr-FR"/>
          </a:p>
        </p:txBody>
      </p:sp>
      <p:pic>
        <p:nvPicPr>
          <p:cNvPr id="2" name="Image 1"/>
          <p:cNvPicPr>
            <a:picLocks noChangeAspect="1"/>
          </p:cNvPicPr>
          <p:nvPr/>
        </p:nvPicPr>
        <p:blipFill>
          <a:blip r:embed="rId4"/>
          <a:stretch>
            <a:fillRect/>
          </a:stretch>
        </p:blipFill>
        <p:spPr>
          <a:xfrm>
            <a:off x="6672064" y="2892788"/>
            <a:ext cx="3760839" cy="1748514"/>
          </a:xfrm>
          <a:prstGeom prst="rect">
            <a:avLst/>
          </a:prstGeom>
          <a:ln>
            <a:noFill/>
          </a:ln>
          <a:effectLst>
            <a:outerShdw blurRad="292100" dist="139700" dir="2700000" algn="tl" rotWithShape="0">
              <a:srgbClr val="333333">
                <a:alpha val="65000"/>
              </a:srgbClr>
            </a:outerShdw>
          </a:effectLst>
        </p:spPr>
      </p:pic>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576" y="1983265"/>
            <a:ext cx="5249862" cy="792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526" y="4694203"/>
            <a:ext cx="6731347" cy="89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2135560" y="5789414"/>
            <a:ext cx="7560840"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Automatiser sa veille documentaire scientifique</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(URFIST de Rennes, 2018)</a:t>
            </a:r>
          </a:p>
        </p:txBody>
      </p:sp>
      <p:sp>
        <p:nvSpPr>
          <p:cNvPr id="6" name="Rectangle 5">
            <a:extLst>
              <a:ext uri="{FF2B5EF4-FFF2-40B4-BE49-F238E27FC236}">
                <a16:creationId xmlns:a16="http://schemas.microsoft.com/office/drawing/2014/main" id="{AC8E7D06-0E88-4591-B390-A905C158AA49}"/>
              </a:ext>
            </a:extLst>
          </p:cNvPr>
          <p:cNvSpPr/>
          <p:nvPr/>
        </p:nvSpPr>
        <p:spPr>
          <a:xfrm>
            <a:off x="6960096" y="1983260"/>
            <a:ext cx="569342" cy="349794"/>
          </a:xfrm>
          <a:prstGeom prst="rect">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882125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F8EA833-2143-4D42-8E09-6B6063FCFBD0}"/>
              </a:ext>
            </a:extLst>
          </p:cNvPr>
          <p:cNvSpPr>
            <a:spLocks noGrp="1"/>
          </p:cNvSpPr>
          <p:nvPr>
            <p:ph type="title"/>
          </p:nvPr>
        </p:nvSpPr>
        <p:spPr/>
        <p:txBody>
          <a:bodyPr>
            <a:normAutofit/>
          </a:bodyPr>
          <a:lstStyle/>
          <a:p>
            <a:r>
              <a:rPr lang="fr-FR" altLang="fr-FR" dirty="0" err="1"/>
              <a:t>Scopus</a:t>
            </a:r>
            <a:br>
              <a:rPr lang="fr-FR" altLang="fr-FR" dirty="0"/>
            </a:br>
            <a:r>
              <a:rPr lang="fr-FR" altLang="fr-FR" b="0" dirty="0"/>
              <a:t>Suivre des publications scientifiques</a:t>
            </a:r>
            <a:endParaRPr lang="fr-FR" dirty="0"/>
          </a:p>
        </p:txBody>
      </p:sp>
      <p:sp>
        <p:nvSpPr>
          <p:cNvPr id="4" name="Espace réservé du contenu 3"/>
          <p:cNvSpPr>
            <a:spLocks noGrp="1"/>
          </p:cNvSpPr>
          <p:nvPr>
            <p:ph idx="1"/>
          </p:nvPr>
        </p:nvSpPr>
        <p:spPr>
          <a:xfrm>
            <a:off x="1371600" y="1196752"/>
            <a:ext cx="9601200" cy="4157464"/>
          </a:xfrm>
        </p:spPr>
        <p:txBody>
          <a:bodyPr/>
          <a:lstStyle/>
          <a:p>
            <a:pPr>
              <a:buClr>
                <a:schemeClr val="tx1"/>
              </a:buClr>
            </a:pPr>
            <a:r>
              <a:rPr lang="fr-FR" dirty="0" err="1">
                <a:solidFill>
                  <a:srgbClr val="EB8F22"/>
                </a:solidFill>
                <a:hlinkClick r:id="rId3">
                  <a:extLst>
                    <a:ext uri="{A12FA001-AC4F-418D-AE19-62706E023703}">
                      <ahyp:hlinkClr xmlns:ahyp="http://schemas.microsoft.com/office/drawing/2018/hyperlinkcolor" val="tx"/>
                    </a:ext>
                  </a:extLst>
                </a:hlinkClick>
              </a:rPr>
              <a:t>Scopus</a:t>
            </a:r>
            <a:r>
              <a:rPr lang="fr-FR" dirty="0"/>
              <a:t> </a:t>
            </a:r>
            <a:br>
              <a:rPr lang="fr-FR" altLang="fr-FR" dirty="0"/>
            </a:br>
            <a:br>
              <a:rPr lang="fr-FR" altLang="fr-FR" dirty="0"/>
            </a:br>
            <a:br>
              <a:rPr lang="fr-FR" dirty="0"/>
            </a:br>
            <a:endParaRPr lang="fr-FR" dirty="0"/>
          </a:p>
        </p:txBody>
      </p:sp>
      <p:sp>
        <p:nvSpPr>
          <p:cNvPr id="2" name="Espace réservé de la date 1">
            <a:extLst>
              <a:ext uri="{FF2B5EF4-FFF2-40B4-BE49-F238E27FC236}">
                <a16:creationId xmlns:a16="http://schemas.microsoft.com/office/drawing/2014/main" id="{0DA6595B-A83F-4521-BDCB-4EBA6F48D34F}"/>
              </a:ext>
            </a:extLst>
          </p:cNvPr>
          <p:cNvSpPr>
            <a:spLocks noGrp="1"/>
          </p:cNvSpPr>
          <p:nvPr>
            <p:ph type="dt" sz="half" idx="10"/>
          </p:nvPr>
        </p:nvSpPr>
        <p:spPr/>
        <p:txBody>
          <a:bodyPr/>
          <a:lstStyle/>
          <a:p>
            <a:fld id="{5C6CA249-1DD0-4EEE-91B6-4F8205D8FB49}" type="datetime1">
              <a:rPr lang="fr-FR" smtClean="0"/>
              <a:t>06/06/2020</a:t>
            </a:fld>
            <a:endParaRPr lang="fr-FR"/>
          </a:p>
        </p:txBody>
      </p:sp>
      <p:sp>
        <p:nvSpPr>
          <p:cNvPr id="3" name="Espace réservé du pied de page 2">
            <a:extLst>
              <a:ext uri="{FF2B5EF4-FFF2-40B4-BE49-F238E27FC236}">
                <a16:creationId xmlns:a16="http://schemas.microsoft.com/office/drawing/2014/main" id="{161EB8CE-5FF8-45C3-B17F-0F18335EB38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488928B4-912E-4A80-A6FC-1CCD074FE454}"/>
              </a:ext>
            </a:extLst>
          </p:cNvPr>
          <p:cNvSpPr>
            <a:spLocks noGrp="1"/>
          </p:cNvSpPr>
          <p:nvPr>
            <p:ph type="sldNum" sz="quarter" idx="12"/>
          </p:nvPr>
        </p:nvSpPr>
        <p:spPr/>
        <p:txBody>
          <a:bodyPr/>
          <a:lstStyle/>
          <a:p>
            <a:pPr>
              <a:defRPr/>
            </a:pPr>
            <a:fld id="{47290604-2400-4F2E-BFF6-A27E21378C03}" type="slidenum">
              <a:rPr lang="fr-FR" smtClean="0"/>
              <a:pPr>
                <a:defRPr/>
              </a:pPr>
              <a:t>61</a:t>
            </a:fld>
            <a:endParaRPr lang="fr-FR"/>
          </a:p>
        </p:txBody>
      </p:sp>
      <p:pic>
        <p:nvPicPr>
          <p:cNvPr id="20" name="Image 12" descr="Capture d’écran 2018-03-14 à 03.57.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2004290"/>
            <a:ext cx="7067128" cy="2058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6A88058F-AD5F-457A-B23B-9BEAB335EE3B}"/>
              </a:ext>
            </a:extLst>
          </p:cNvPr>
          <p:cNvSpPr txBox="1"/>
          <p:nvPr/>
        </p:nvSpPr>
        <p:spPr>
          <a:xfrm>
            <a:off x="1999320" y="5162251"/>
            <a:ext cx="7473416"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Automatiser sa veille documentaire scientifique</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(URFIST de Rennes, 2018)</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de l’image : BU d’Evry</a:t>
            </a:r>
          </a:p>
        </p:txBody>
      </p:sp>
    </p:spTree>
    <p:extLst>
      <p:ext uri="{BB962C8B-B14F-4D97-AF65-F5344CB8AC3E}">
        <p14:creationId xmlns:p14="http://schemas.microsoft.com/office/powerpoint/2010/main" val="3634517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A558AE16-1813-42B8-B28A-12EC4024749F}"/>
              </a:ext>
            </a:extLst>
          </p:cNvPr>
          <p:cNvSpPr>
            <a:spLocks noGrp="1"/>
          </p:cNvSpPr>
          <p:nvPr>
            <p:ph type="title"/>
          </p:nvPr>
        </p:nvSpPr>
        <p:spPr/>
        <p:txBody>
          <a:bodyPr>
            <a:normAutofit/>
          </a:bodyPr>
          <a:lstStyle/>
          <a:p>
            <a:r>
              <a:rPr lang="fr-FR" altLang="fr-FR" dirty="0"/>
              <a:t>Theses.fr</a:t>
            </a:r>
            <a:br>
              <a:rPr lang="fr-FR" altLang="fr-FR" dirty="0"/>
            </a:br>
            <a:r>
              <a:rPr lang="fr-FR" altLang="fr-FR" b="0" dirty="0"/>
              <a:t>Être alerté  de nouvelles thèses </a:t>
            </a:r>
            <a:endParaRPr lang="fr-FR" dirty="0"/>
          </a:p>
        </p:txBody>
      </p:sp>
      <p:sp>
        <p:nvSpPr>
          <p:cNvPr id="4" name="Espace réservé du contenu 3"/>
          <p:cNvSpPr>
            <a:spLocks noGrp="1"/>
          </p:cNvSpPr>
          <p:nvPr>
            <p:ph idx="1"/>
          </p:nvPr>
        </p:nvSpPr>
        <p:spPr>
          <a:xfrm>
            <a:off x="1371600" y="1196752"/>
            <a:ext cx="9601200" cy="4157464"/>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Theses.fr</a:t>
            </a:r>
            <a:endParaRPr lang="fr-FR" dirty="0">
              <a:solidFill>
                <a:srgbClr val="EB8F22"/>
              </a:solidFill>
            </a:endParaRPr>
          </a:p>
          <a:p>
            <a:pPr lvl="1"/>
            <a:r>
              <a:rPr lang="fr-FR" dirty="0"/>
              <a:t>Filtrage de la requête par type de thèses (soutenues ou en préparation) ou personnes</a:t>
            </a:r>
          </a:p>
          <a:p>
            <a:pPr lvl="1"/>
            <a:r>
              <a:rPr lang="fr-FR" dirty="0"/>
              <a:t>Recherche à facettes</a:t>
            </a:r>
          </a:p>
          <a:p>
            <a:pPr lvl="1"/>
            <a:r>
              <a:rPr lang="fr-FR" dirty="0"/>
              <a:t>Suivi par flux RSS (accessible en RSS Autodiscovery)</a:t>
            </a:r>
          </a:p>
        </p:txBody>
      </p:sp>
      <p:sp>
        <p:nvSpPr>
          <p:cNvPr id="2" name="Espace réservé de la date 1">
            <a:extLst>
              <a:ext uri="{FF2B5EF4-FFF2-40B4-BE49-F238E27FC236}">
                <a16:creationId xmlns:a16="http://schemas.microsoft.com/office/drawing/2014/main" id="{2E968F56-BBA8-4A6E-BA0F-B4A07135A363}"/>
              </a:ext>
            </a:extLst>
          </p:cNvPr>
          <p:cNvSpPr>
            <a:spLocks noGrp="1"/>
          </p:cNvSpPr>
          <p:nvPr>
            <p:ph type="dt" sz="half" idx="10"/>
          </p:nvPr>
        </p:nvSpPr>
        <p:spPr/>
        <p:txBody>
          <a:bodyPr/>
          <a:lstStyle/>
          <a:p>
            <a:fld id="{9ACBCFFE-647F-4E86-A877-679AE8C4E4A4}" type="datetime1">
              <a:rPr lang="fr-FR" smtClean="0"/>
              <a:t>06/06/2020</a:t>
            </a:fld>
            <a:endParaRPr lang="fr-FR"/>
          </a:p>
        </p:txBody>
      </p:sp>
      <p:sp>
        <p:nvSpPr>
          <p:cNvPr id="7" name="Espace réservé du pied de page 6">
            <a:extLst>
              <a:ext uri="{FF2B5EF4-FFF2-40B4-BE49-F238E27FC236}">
                <a16:creationId xmlns:a16="http://schemas.microsoft.com/office/drawing/2014/main" id="{1BF45390-33B4-46C4-94C0-D2D425AB56A9}"/>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8" name="Espace réservé du numéro de diapositive 7">
            <a:extLst>
              <a:ext uri="{FF2B5EF4-FFF2-40B4-BE49-F238E27FC236}">
                <a16:creationId xmlns:a16="http://schemas.microsoft.com/office/drawing/2014/main" id="{BA9D2529-DB0C-41F1-926B-66CC56FB31B1}"/>
              </a:ext>
            </a:extLst>
          </p:cNvPr>
          <p:cNvSpPr>
            <a:spLocks noGrp="1"/>
          </p:cNvSpPr>
          <p:nvPr>
            <p:ph type="sldNum" sz="quarter" idx="12"/>
          </p:nvPr>
        </p:nvSpPr>
        <p:spPr/>
        <p:txBody>
          <a:bodyPr/>
          <a:lstStyle/>
          <a:p>
            <a:pPr>
              <a:defRPr/>
            </a:pPr>
            <a:fld id="{47290604-2400-4F2E-BFF6-A27E21378C03}" type="slidenum">
              <a:rPr lang="fr-FR" smtClean="0"/>
              <a:pPr>
                <a:defRPr/>
              </a:pPr>
              <a:t>62</a:t>
            </a:fld>
            <a:endParaRPr lang="fr-FR"/>
          </a:p>
        </p:txBody>
      </p:sp>
      <p:pic>
        <p:nvPicPr>
          <p:cNvPr id="3" name="Image 2">
            <a:extLst>
              <a:ext uri="{FF2B5EF4-FFF2-40B4-BE49-F238E27FC236}">
                <a16:creationId xmlns:a16="http://schemas.microsoft.com/office/drawing/2014/main" id="{0E1084D8-8EBF-40B3-8EC2-ADE3A3065D5F}"/>
              </a:ext>
            </a:extLst>
          </p:cNvPr>
          <p:cNvPicPr>
            <a:picLocks noChangeAspect="1"/>
          </p:cNvPicPr>
          <p:nvPr/>
        </p:nvPicPr>
        <p:blipFill>
          <a:blip r:embed="rId4"/>
          <a:stretch>
            <a:fillRect/>
          </a:stretch>
        </p:blipFill>
        <p:spPr>
          <a:xfrm>
            <a:off x="1993081" y="2901566"/>
            <a:ext cx="5832648" cy="3569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382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8F135F72-ECBA-4972-BB64-FEF12EF5B919}"/>
              </a:ext>
            </a:extLst>
          </p:cNvPr>
          <p:cNvSpPr>
            <a:spLocks noGrp="1"/>
          </p:cNvSpPr>
          <p:nvPr>
            <p:ph type="title"/>
          </p:nvPr>
        </p:nvSpPr>
        <p:spPr/>
        <p:txBody>
          <a:bodyPr/>
          <a:lstStyle/>
          <a:p>
            <a:r>
              <a:rPr lang="fr-FR" dirty="0"/>
              <a:t>Mettre le Web social sous surveillance</a:t>
            </a:r>
          </a:p>
        </p:txBody>
      </p:sp>
      <p:sp>
        <p:nvSpPr>
          <p:cNvPr id="8" name="Espace réservé du texte 7">
            <a:extLst>
              <a:ext uri="{FF2B5EF4-FFF2-40B4-BE49-F238E27FC236}">
                <a16:creationId xmlns:a16="http://schemas.microsoft.com/office/drawing/2014/main" id="{6885DA22-4928-467E-ACFD-CEEE4107EE79}"/>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FF0E5BD7-D782-437A-B968-3BC9607D2E14}"/>
              </a:ext>
            </a:extLst>
          </p:cNvPr>
          <p:cNvSpPr>
            <a:spLocks noGrp="1"/>
          </p:cNvSpPr>
          <p:nvPr>
            <p:ph type="dt" sz="half" idx="10"/>
          </p:nvPr>
        </p:nvSpPr>
        <p:spPr/>
        <p:txBody>
          <a:bodyPr/>
          <a:lstStyle/>
          <a:p>
            <a:pPr>
              <a:defRPr/>
            </a:pPr>
            <a:fld id="{1B3CEFC0-9234-46A0-9091-6F1106613D8E}" type="datetime1">
              <a:rPr lang="fr-FR" smtClean="0"/>
              <a:t>06/06/2020</a:t>
            </a:fld>
            <a:endParaRPr lang="fr-FR"/>
          </a:p>
        </p:txBody>
      </p:sp>
      <p:sp>
        <p:nvSpPr>
          <p:cNvPr id="5" name="Espace réservé du pied de page 4">
            <a:extLst>
              <a:ext uri="{FF2B5EF4-FFF2-40B4-BE49-F238E27FC236}">
                <a16:creationId xmlns:a16="http://schemas.microsoft.com/office/drawing/2014/main" id="{D780B35A-0AF9-4D65-ACD4-0C3D29A29246}"/>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CC4701CD-2199-4E6A-8558-87C46C9883B8}"/>
              </a:ext>
            </a:extLst>
          </p:cNvPr>
          <p:cNvSpPr>
            <a:spLocks noGrp="1"/>
          </p:cNvSpPr>
          <p:nvPr>
            <p:ph type="sldNum" sz="quarter" idx="12"/>
          </p:nvPr>
        </p:nvSpPr>
        <p:spPr/>
        <p:txBody>
          <a:bodyPr/>
          <a:lstStyle/>
          <a:p>
            <a:pPr>
              <a:defRPr/>
            </a:pPr>
            <a:fld id="{A0BEA018-163A-40A0-85F9-8117739ED8BE}" type="slidenum">
              <a:rPr lang="fr-FR" smtClean="0"/>
              <a:pPr>
                <a:defRPr/>
              </a:pPr>
              <a:t>63</a:t>
            </a:fld>
            <a:endParaRPr lang="fr-FR"/>
          </a:p>
        </p:txBody>
      </p:sp>
    </p:spTree>
    <p:extLst>
      <p:ext uri="{BB962C8B-B14F-4D97-AF65-F5344CB8AC3E}">
        <p14:creationId xmlns:p14="http://schemas.microsoft.com/office/powerpoint/2010/main" val="3592953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984DB5B8-6FB8-4B23-9C68-5D599748DC67}"/>
              </a:ext>
            </a:extLst>
          </p:cNvPr>
          <p:cNvSpPr>
            <a:spLocks noGrp="1"/>
          </p:cNvSpPr>
          <p:nvPr>
            <p:ph type="title"/>
          </p:nvPr>
        </p:nvSpPr>
        <p:spPr/>
        <p:txBody>
          <a:bodyPr/>
          <a:lstStyle/>
          <a:p>
            <a:r>
              <a:rPr lang="fr-FR" altLang="fr-FR" dirty="0"/>
              <a:t>YouTube</a:t>
            </a:r>
            <a:endParaRPr lang="fr-FR" dirty="0"/>
          </a:p>
        </p:txBody>
      </p:sp>
      <p:sp>
        <p:nvSpPr>
          <p:cNvPr id="4" name="Espace réservé du contenu 3"/>
          <p:cNvSpPr>
            <a:spLocks noGrp="1"/>
          </p:cNvSpPr>
          <p:nvPr>
            <p:ph idx="1"/>
          </p:nvPr>
        </p:nvSpPr>
        <p:spPr>
          <a:xfrm>
            <a:off x="1371600" y="836712"/>
            <a:ext cx="9601200" cy="4517504"/>
          </a:xfrm>
        </p:spPr>
        <p:txBody>
          <a:bodyPr>
            <a:normAutofit/>
          </a:bodyPr>
          <a:lstStyle/>
          <a:p>
            <a:r>
              <a:rPr lang="fr-FR" dirty="0"/>
              <a:t>Un utilisateur (exemple avec « </a:t>
            </a:r>
            <a:r>
              <a:rPr lang="fr-FR" dirty="0" err="1"/>
              <a:t>urfistpacactutoriels</a:t>
            </a:r>
            <a:r>
              <a:rPr lang="fr-FR" dirty="0"/>
              <a:t> » :</a:t>
            </a:r>
          </a:p>
          <a:p>
            <a:pPr lvl="1">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https://www.youtube.com/feeds/videos.xml?user=</a:t>
            </a:r>
            <a:r>
              <a:rPr lang="fr-FR" dirty="0">
                <a:solidFill>
                  <a:srgbClr val="EB8F22"/>
                </a:solidFill>
                <a:highlight>
                  <a:srgbClr val="FFFF00"/>
                </a:highlight>
                <a:hlinkClick r:id="rId3">
                  <a:extLst>
                    <a:ext uri="{A12FA001-AC4F-418D-AE19-62706E023703}">
                      <ahyp:hlinkClr xmlns:ahyp="http://schemas.microsoft.com/office/drawing/2018/hyperlinkcolor" val="tx"/>
                    </a:ext>
                  </a:extLst>
                </a:hlinkClick>
              </a:rPr>
              <a:t>urfistpacactutoriels</a:t>
            </a:r>
            <a:r>
              <a:rPr lang="fr-FR" dirty="0">
                <a:solidFill>
                  <a:srgbClr val="EB8F22"/>
                </a:solidFill>
              </a:rPr>
              <a:t>  </a:t>
            </a:r>
          </a:p>
          <a:p>
            <a:r>
              <a:rPr lang="fr-FR" dirty="0"/>
              <a:t>Une chaîne (exemple de celle de l’université de Nice Sophia Antipolis) :</a:t>
            </a:r>
          </a:p>
          <a:p>
            <a:pPr lvl="1">
              <a:buClr>
                <a:schemeClr val="tx1"/>
              </a:buClr>
            </a:pPr>
            <a:r>
              <a:rPr lang="fr-FR" dirty="0">
                <a:solidFill>
                  <a:srgbClr val="EB8F22"/>
                </a:solidFill>
                <a:hlinkClick r:id="rId4">
                  <a:extLst>
                    <a:ext uri="{A12FA001-AC4F-418D-AE19-62706E023703}">
                      <ahyp:hlinkClr xmlns:ahyp="http://schemas.microsoft.com/office/drawing/2018/hyperlinkcolor" val="tx"/>
                    </a:ext>
                  </a:extLst>
                </a:hlinkClick>
              </a:rPr>
              <a:t>https://www.youtube.com/feeds/videos.xml?channel_id=</a:t>
            </a:r>
            <a:r>
              <a:rPr lang="fr-FR" dirty="0">
                <a:solidFill>
                  <a:srgbClr val="EB8F22"/>
                </a:solidFill>
                <a:highlight>
                  <a:srgbClr val="FFFF00"/>
                </a:highlight>
                <a:hlinkClick r:id="rId4">
                  <a:extLst>
                    <a:ext uri="{A12FA001-AC4F-418D-AE19-62706E023703}">
                      <ahyp:hlinkClr xmlns:ahyp="http://schemas.microsoft.com/office/drawing/2018/hyperlinkcolor" val="tx"/>
                    </a:ext>
                  </a:extLst>
                </a:hlinkClick>
              </a:rPr>
              <a:t>UC7EeF5hNuOZw4y19ztQPZ5w</a:t>
            </a:r>
            <a:r>
              <a:rPr lang="fr-FR" dirty="0">
                <a:solidFill>
                  <a:srgbClr val="EB8F22"/>
                </a:solidFill>
              </a:rPr>
              <a:t> </a:t>
            </a:r>
          </a:p>
          <a:p>
            <a:r>
              <a:rPr lang="fr-FR" dirty="0"/>
              <a:t>Une « playlist » (exemple de la « playlist » de l’URFIST de Nice sur la lecture numérique) :</a:t>
            </a:r>
          </a:p>
          <a:p>
            <a:pPr lvl="1">
              <a:buClr>
                <a:schemeClr val="tx1"/>
              </a:buClr>
            </a:pPr>
            <a:r>
              <a:rPr lang="fr-FR" dirty="0">
                <a:solidFill>
                  <a:srgbClr val="EB8F22"/>
                </a:solidFill>
                <a:hlinkClick r:id="rId5">
                  <a:extLst>
                    <a:ext uri="{A12FA001-AC4F-418D-AE19-62706E023703}">
                      <ahyp:hlinkClr xmlns:ahyp="http://schemas.microsoft.com/office/drawing/2018/hyperlinkcolor" val="tx"/>
                    </a:ext>
                  </a:extLst>
                </a:hlinkClick>
              </a:rPr>
              <a:t>https://www.youtube.com/feeds/videos.xml?playlist_id=</a:t>
            </a:r>
            <a:r>
              <a:rPr lang="fr-FR" dirty="0">
                <a:solidFill>
                  <a:srgbClr val="EB8F22"/>
                </a:solidFill>
                <a:highlight>
                  <a:srgbClr val="FFFF00"/>
                </a:highlight>
                <a:hlinkClick r:id="rId5">
                  <a:extLst>
                    <a:ext uri="{A12FA001-AC4F-418D-AE19-62706E023703}">
                      <ahyp:hlinkClr xmlns:ahyp="http://schemas.microsoft.com/office/drawing/2018/hyperlinkcolor" val="tx"/>
                    </a:ext>
                  </a:extLst>
                </a:hlinkClick>
              </a:rPr>
              <a:t>PLnROkFh2gxtQUi3EdJCZD7GVPO338Qb8D</a:t>
            </a:r>
            <a:r>
              <a:rPr lang="fr-FR" dirty="0">
                <a:solidFill>
                  <a:srgbClr val="EB8F22"/>
                </a:solidFill>
              </a:rPr>
              <a:t> </a:t>
            </a:r>
          </a:p>
          <a:p>
            <a:r>
              <a:rPr lang="fr-FR" dirty="0"/>
              <a:t>Inoreader permet de connecter une chaîne (utilisateur) par simple copié/collé de son URL</a:t>
            </a:r>
          </a:p>
        </p:txBody>
      </p:sp>
      <p:sp>
        <p:nvSpPr>
          <p:cNvPr id="2" name="Espace réservé de la date 1">
            <a:extLst>
              <a:ext uri="{FF2B5EF4-FFF2-40B4-BE49-F238E27FC236}">
                <a16:creationId xmlns:a16="http://schemas.microsoft.com/office/drawing/2014/main" id="{D1012252-5AC0-4FF4-84F5-487CB00D20A1}"/>
              </a:ext>
            </a:extLst>
          </p:cNvPr>
          <p:cNvSpPr>
            <a:spLocks noGrp="1"/>
          </p:cNvSpPr>
          <p:nvPr>
            <p:ph type="dt" sz="half" idx="10"/>
          </p:nvPr>
        </p:nvSpPr>
        <p:spPr/>
        <p:txBody>
          <a:bodyPr/>
          <a:lstStyle/>
          <a:p>
            <a:fld id="{56449C12-8AAD-4E49-8EC2-5805A5C9F12D}" type="datetime1">
              <a:rPr lang="fr-FR" smtClean="0"/>
              <a:t>06/06/2020</a:t>
            </a:fld>
            <a:endParaRPr lang="fr-FR"/>
          </a:p>
        </p:txBody>
      </p:sp>
      <p:sp>
        <p:nvSpPr>
          <p:cNvPr id="3" name="Espace réservé du pied de page 2">
            <a:extLst>
              <a:ext uri="{FF2B5EF4-FFF2-40B4-BE49-F238E27FC236}">
                <a16:creationId xmlns:a16="http://schemas.microsoft.com/office/drawing/2014/main" id="{FF98C5CC-AC3D-466C-859D-3BC98FCE3A15}"/>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9E466B7B-D120-4BCB-9820-6E8FDE024107}"/>
              </a:ext>
            </a:extLst>
          </p:cNvPr>
          <p:cNvSpPr>
            <a:spLocks noGrp="1"/>
          </p:cNvSpPr>
          <p:nvPr>
            <p:ph type="sldNum" sz="quarter" idx="12"/>
          </p:nvPr>
        </p:nvSpPr>
        <p:spPr/>
        <p:txBody>
          <a:bodyPr/>
          <a:lstStyle/>
          <a:p>
            <a:pPr>
              <a:defRPr/>
            </a:pPr>
            <a:fld id="{47290604-2400-4F2E-BFF6-A27E21378C03}" type="slidenum">
              <a:rPr lang="fr-FR" smtClean="0"/>
              <a:pPr>
                <a:defRPr/>
              </a:pPr>
              <a:t>64</a:t>
            </a:fld>
            <a:endParaRPr lang="fr-FR"/>
          </a:p>
        </p:txBody>
      </p:sp>
      <p:sp>
        <p:nvSpPr>
          <p:cNvPr id="9" name="ZoneTexte 8">
            <a:extLst>
              <a:ext uri="{FF2B5EF4-FFF2-40B4-BE49-F238E27FC236}">
                <a16:creationId xmlns:a16="http://schemas.microsoft.com/office/drawing/2014/main" id="{5C165E8A-3928-4ADE-AE96-DDBE968C3C8F}"/>
              </a:ext>
            </a:extLst>
          </p:cNvPr>
          <p:cNvSpPr txBox="1"/>
          <p:nvPr/>
        </p:nvSpPr>
        <p:spPr>
          <a:xfrm>
            <a:off x="1775520" y="5498068"/>
            <a:ext cx="9293508"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Flux RSS : comment les trouver ou les générer sur les outils du web 2.0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Keep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it</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Simple, 2015-2017)</a:t>
            </a:r>
          </a:p>
        </p:txBody>
      </p:sp>
    </p:spTree>
    <p:extLst>
      <p:ext uri="{BB962C8B-B14F-4D97-AF65-F5344CB8AC3E}">
        <p14:creationId xmlns:p14="http://schemas.microsoft.com/office/powerpoint/2010/main" val="3994810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5298FFEA-76E4-4CD3-8860-92C95C354AE7}"/>
              </a:ext>
            </a:extLst>
          </p:cNvPr>
          <p:cNvSpPr>
            <a:spLocks noGrp="1"/>
          </p:cNvSpPr>
          <p:nvPr>
            <p:ph type="title"/>
          </p:nvPr>
        </p:nvSpPr>
        <p:spPr/>
        <p:txBody>
          <a:bodyPr/>
          <a:lstStyle/>
          <a:p>
            <a:r>
              <a:rPr lang="fr-FR" altLang="fr-FR" dirty="0"/>
              <a:t>Facebook</a:t>
            </a:r>
            <a:endParaRPr lang="fr-FR" dirty="0"/>
          </a:p>
        </p:txBody>
      </p:sp>
      <p:sp>
        <p:nvSpPr>
          <p:cNvPr id="4" name="Espace réservé du contenu 3"/>
          <p:cNvSpPr>
            <a:spLocks noGrp="1"/>
          </p:cNvSpPr>
          <p:nvPr>
            <p:ph idx="1"/>
          </p:nvPr>
        </p:nvSpPr>
        <p:spPr>
          <a:xfrm>
            <a:off x="1371600" y="836712"/>
            <a:ext cx="9601200" cy="3581400"/>
          </a:xfrm>
        </p:spPr>
        <p:txBody>
          <a:bodyPr/>
          <a:lstStyle/>
          <a:p>
            <a:r>
              <a:rPr lang="fr-FR" dirty="0"/>
              <a:t>Les méthodes qui circulent sur le web depuis des années sont désuètes depuis </a:t>
            </a:r>
            <a:r>
              <a:rPr lang="fr-FR" dirty="0">
                <a:solidFill>
                  <a:srgbClr val="EB8F22"/>
                </a:solidFill>
                <a:hlinkClick r:id="rId3">
                  <a:extLst>
                    <a:ext uri="{A12FA001-AC4F-418D-AE19-62706E023703}">
                      <ahyp:hlinkClr xmlns:ahyp="http://schemas.microsoft.com/office/drawing/2018/hyperlinkcolor" val="tx"/>
                    </a:ext>
                  </a:extLst>
                </a:hlinkClick>
              </a:rPr>
              <a:t>juin 2015</a:t>
            </a:r>
            <a:r>
              <a:rPr lang="fr-FR" dirty="0"/>
              <a:t>. Il n’est désormais plus possible de générer nativement le RSS d’une « </a:t>
            </a:r>
            <a:r>
              <a:rPr lang="fr-FR" dirty="0" err="1"/>
              <a:t>fanpage</a:t>
            </a:r>
            <a:r>
              <a:rPr lang="fr-FR" dirty="0"/>
              <a:t> ».</a:t>
            </a:r>
            <a:br>
              <a:rPr lang="fr-FR" dirty="0"/>
            </a:br>
            <a:r>
              <a:rPr lang="fr-FR" dirty="0"/>
              <a:t>Plusieurs outils ont été néanmoins décrits par le site </a:t>
            </a:r>
            <a:r>
              <a:rPr lang="fr-FR" dirty="0" err="1">
                <a:solidFill>
                  <a:srgbClr val="EB8F22"/>
                </a:solidFill>
                <a:hlinkClick r:id="rId4">
                  <a:extLst>
                    <a:ext uri="{A12FA001-AC4F-418D-AE19-62706E023703}">
                      <ahyp:hlinkClr xmlns:ahyp="http://schemas.microsoft.com/office/drawing/2018/hyperlinkcolor" val="tx"/>
                    </a:ext>
                  </a:extLst>
                </a:hlinkClick>
              </a:rPr>
              <a:t>KeepItSimple</a:t>
            </a:r>
            <a:endParaRPr lang="fr-FR" dirty="0">
              <a:solidFill>
                <a:srgbClr val="EB8F22"/>
              </a:solidFill>
            </a:endParaRPr>
          </a:p>
          <a:p>
            <a:r>
              <a:rPr lang="fr-FR" dirty="0"/>
              <a:t>En revanche, aucun moyen de récupérer les éléments publics d’un profil « Facebook » par un flux RSS.</a:t>
            </a:r>
          </a:p>
          <a:p>
            <a:r>
              <a:rPr lang="fr-FR" dirty="0"/>
              <a:t>Inoreader, dans sa version pro, permet de suivre jusqu’à 100 Pages Facebook</a:t>
            </a:r>
          </a:p>
        </p:txBody>
      </p:sp>
      <p:sp>
        <p:nvSpPr>
          <p:cNvPr id="2" name="Espace réservé de la date 1">
            <a:extLst>
              <a:ext uri="{FF2B5EF4-FFF2-40B4-BE49-F238E27FC236}">
                <a16:creationId xmlns:a16="http://schemas.microsoft.com/office/drawing/2014/main" id="{0EE8642A-5E76-4B5D-BF1B-8B6E2CDF88E3}"/>
              </a:ext>
            </a:extLst>
          </p:cNvPr>
          <p:cNvSpPr>
            <a:spLocks noGrp="1"/>
          </p:cNvSpPr>
          <p:nvPr>
            <p:ph type="dt" sz="half" idx="10"/>
          </p:nvPr>
        </p:nvSpPr>
        <p:spPr/>
        <p:txBody>
          <a:bodyPr/>
          <a:lstStyle/>
          <a:p>
            <a:fld id="{4E82C2EF-B3FF-460C-919C-9386DD75DBA4}" type="datetime1">
              <a:rPr lang="fr-FR" smtClean="0"/>
              <a:t>06/06/2020</a:t>
            </a:fld>
            <a:endParaRPr lang="fr-FR"/>
          </a:p>
        </p:txBody>
      </p:sp>
      <p:sp>
        <p:nvSpPr>
          <p:cNvPr id="3" name="Espace réservé du pied de page 2">
            <a:extLst>
              <a:ext uri="{FF2B5EF4-FFF2-40B4-BE49-F238E27FC236}">
                <a16:creationId xmlns:a16="http://schemas.microsoft.com/office/drawing/2014/main" id="{77CCA0F5-6F87-4762-89A1-1F4D378D9B2C}"/>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BC719760-C5E8-42B4-99C4-2E8F19D5C7A4}"/>
              </a:ext>
            </a:extLst>
          </p:cNvPr>
          <p:cNvSpPr>
            <a:spLocks noGrp="1"/>
          </p:cNvSpPr>
          <p:nvPr>
            <p:ph type="sldNum" sz="quarter" idx="12"/>
          </p:nvPr>
        </p:nvSpPr>
        <p:spPr/>
        <p:txBody>
          <a:bodyPr/>
          <a:lstStyle/>
          <a:p>
            <a:pPr>
              <a:defRPr/>
            </a:pPr>
            <a:fld id="{47290604-2400-4F2E-BFF6-A27E21378C03}" type="slidenum">
              <a:rPr lang="fr-FR" smtClean="0"/>
              <a:pPr>
                <a:defRPr/>
              </a:pPr>
              <a:t>65</a:t>
            </a:fld>
            <a:endParaRPr lang="fr-FR"/>
          </a:p>
        </p:txBody>
      </p:sp>
      <p:sp>
        <p:nvSpPr>
          <p:cNvPr id="8" name="ZoneTexte 7">
            <a:extLst>
              <a:ext uri="{FF2B5EF4-FFF2-40B4-BE49-F238E27FC236}">
                <a16:creationId xmlns:a16="http://schemas.microsoft.com/office/drawing/2014/main" id="{9BB8C73F-F130-4A26-ABC2-A11838D4D567}"/>
              </a:ext>
            </a:extLst>
          </p:cNvPr>
          <p:cNvSpPr txBox="1"/>
          <p:nvPr/>
        </p:nvSpPr>
        <p:spPr>
          <a:xfrm>
            <a:off x="1775520" y="5498068"/>
            <a:ext cx="9293508"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Flux RSS : comment les trouver ou les générer sur les outils du web 2.0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Keep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it</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Simple, 2015-2017)</a:t>
            </a:r>
          </a:p>
        </p:txBody>
      </p:sp>
    </p:spTree>
    <p:extLst>
      <p:ext uri="{BB962C8B-B14F-4D97-AF65-F5344CB8AC3E}">
        <p14:creationId xmlns:p14="http://schemas.microsoft.com/office/powerpoint/2010/main" val="194996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CBE70BC7-627D-4533-87EF-2EEB9D45A2DD}"/>
              </a:ext>
            </a:extLst>
          </p:cNvPr>
          <p:cNvSpPr>
            <a:spLocks noGrp="1"/>
          </p:cNvSpPr>
          <p:nvPr>
            <p:ph type="title"/>
          </p:nvPr>
        </p:nvSpPr>
        <p:spPr/>
        <p:txBody>
          <a:bodyPr/>
          <a:lstStyle/>
          <a:p>
            <a:r>
              <a:rPr lang="fr-FR" altLang="fr-FR" dirty="0"/>
              <a:t>Twitter</a:t>
            </a:r>
            <a:endParaRPr lang="fr-FR" dirty="0"/>
          </a:p>
        </p:txBody>
      </p:sp>
      <p:sp>
        <p:nvSpPr>
          <p:cNvPr id="4" name="Espace réservé du contenu 3"/>
          <p:cNvSpPr>
            <a:spLocks noGrp="1"/>
          </p:cNvSpPr>
          <p:nvPr>
            <p:ph idx="1"/>
          </p:nvPr>
        </p:nvSpPr>
        <p:spPr>
          <a:xfrm>
            <a:off x="1371600" y="692696"/>
            <a:ext cx="9601200" cy="3581400"/>
          </a:xfrm>
        </p:spPr>
        <p:txBody>
          <a:bodyPr>
            <a:normAutofit/>
          </a:bodyPr>
          <a:lstStyle/>
          <a:p>
            <a:r>
              <a:rPr lang="fr-FR" dirty="0"/>
              <a:t>Via un outil en ligne : </a:t>
            </a:r>
            <a:r>
              <a:rPr lang="fr-FR" dirty="0" err="1">
                <a:solidFill>
                  <a:srgbClr val="EB8F22"/>
                </a:solidFill>
                <a:hlinkClick r:id="rId3">
                  <a:extLst>
                    <a:ext uri="{A12FA001-AC4F-418D-AE19-62706E023703}">
                      <ahyp:hlinkClr xmlns:ahyp="http://schemas.microsoft.com/office/drawing/2018/hyperlinkcolor" val="tx"/>
                    </a:ext>
                  </a:extLst>
                </a:hlinkClick>
              </a:rPr>
              <a:t>QueryFeed</a:t>
            </a:r>
            <a:r>
              <a:rPr lang="fr-FR" dirty="0"/>
              <a:t> </a:t>
            </a:r>
          </a:p>
          <a:p>
            <a:pPr lvl="1"/>
            <a:r>
              <a:rPr lang="fr-FR" dirty="0"/>
              <a:t>Suivi de compte ou de recherche</a:t>
            </a:r>
          </a:p>
          <a:p>
            <a:pPr lvl="1"/>
            <a:r>
              <a:rPr lang="fr-FR" dirty="0"/>
              <a:t>Attention, sa version gratuite ne récupère qu’une partie des tweets)</a:t>
            </a:r>
          </a:p>
          <a:p>
            <a:r>
              <a:rPr lang="fr-FR" dirty="0"/>
              <a:t>Pour aller plus loin : </a:t>
            </a:r>
          </a:p>
          <a:p>
            <a:pPr lvl="1"/>
            <a:r>
              <a:rPr lang="fr-FR" dirty="0"/>
              <a:t>Utiliser les </a:t>
            </a:r>
            <a:r>
              <a:rPr lang="fr-FR" dirty="0">
                <a:solidFill>
                  <a:srgbClr val="EB8F22"/>
                </a:solidFill>
                <a:hlinkClick r:id="rId4">
                  <a:extLst>
                    <a:ext uri="{A12FA001-AC4F-418D-AE19-62706E023703}">
                      <ahyp:hlinkClr xmlns:ahyp="http://schemas.microsoft.com/office/drawing/2018/hyperlinkcolor" val="tx"/>
                    </a:ext>
                  </a:extLst>
                </a:hlinkClick>
              </a:rPr>
              <a:t>opérateurs de recherche avancée de Twitter</a:t>
            </a:r>
            <a:endParaRPr lang="fr-FR" dirty="0">
              <a:solidFill>
                <a:srgbClr val="EB8F22"/>
              </a:solidFill>
            </a:endParaRPr>
          </a:p>
          <a:p>
            <a:pPr lvl="1"/>
            <a:r>
              <a:rPr lang="fr-FR" dirty="0"/>
              <a:t>Créer le flux RSS d’une </a:t>
            </a:r>
            <a:r>
              <a:rPr lang="fr-FR" dirty="0">
                <a:solidFill>
                  <a:srgbClr val="EB8F22"/>
                </a:solidFill>
                <a:hlinkClick r:id="rId5">
                  <a:extLst>
                    <a:ext uri="{A12FA001-AC4F-418D-AE19-62706E023703}">
                      <ahyp:hlinkClr xmlns:ahyp="http://schemas.microsoft.com/office/drawing/2018/hyperlinkcolor" val="tx"/>
                    </a:ext>
                  </a:extLst>
                </a:hlinkClick>
              </a:rPr>
              <a:t>liste Twitter</a:t>
            </a:r>
            <a:endParaRPr lang="fr-FR" dirty="0">
              <a:solidFill>
                <a:srgbClr val="EB8F22"/>
              </a:solidFill>
            </a:endParaRPr>
          </a:p>
          <a:p>
            <a:pPr lvl="1"/>
            <a:r>
              <a:rPr lang="fr-FR" dirty="0"/>
              <a:t>Filtrer </a:t>
            </a:r>
            <a:r>
              <a:rPr lang="fr-FR" dirty="0">
                <a:solidFill>
                  <a:srgbClr val="EB8F22"/>
                </a:solidFill>
                <a:hlinkClick r:id="rId6">
                  <a:extLst>
                    <a:ext uri="{A12FA001-AC4F-418D-AE19-62706E023703}">
                      <ahyp:hlinkClr xmlns:ahyp="http://schemas.microsoft.com/office/drawing/2018/hyperlinkcolor" val="tx"/>
                    </a:ext>
                  </a:extLst>
                </a:hlinkClick>
              </a:rPr>
              <a:t>les résultats du flux RSS d’une liste Twitter</a:t>
            </a:r>
            <a:endParaRPr lang="fr-FR" dirty="0">
              <a:solidFill>
                <a:srgbClr val="EB8F22"/>
              </a:solidFill>
            </a:endParaRPr>
          </a:p>
          <a:p>
            <a:r>
              <a:rPr lang="fr-FR" dirty="0"/>
              <a:t>Inoreader Pro, permet de suivre jusqu’à 100 comptes ou recherches Twitter</a:t>
            </a:r>
          </a:p>
        </p:txBody>
      </p:sp>
      <p:sp>
        <p:nvSpPr>
          <p:cNvPr id="2" name="Espace réservé de la date 1">
            <a:extLst>
              <a:ext uri="{FF2B5EF4-FFF2-40B4-BE49-F238E27FC236}">
                <a16:creationId xmlns:a16="http://schemas.microsoft.com/office/drawing/2014/main" id="{A3E4C40B-FE04-4BF7-B3D6-46F1EFE3EA0D}"/>
              </a:ext>
            </a:extLst>
          </p:cNvPr>
          <p:cNvSpPr>
            <a:spLocks noGrp="1"/>
          </p:cNvSpPr>
          <p:nvPr>
            <p:ph type="dt" sz="half" idx="10"/>
          </p:nvPr>
        </p:nvSpPr>
        <p:spPr/>
        <p:txBody>
          <a:bodyPr/>
          <a:lstStyle/>
          <a:p>
            <a:fld id="{A639F55B-4C41-41BF-94AB-3129AE4060CE}" type="datetime1">
              <a:rPr lang="fr-FR" smtClean="0"/>
              <a:pPr/>
              <a:t>06/06/2020</a:t>
            </a:fld>
            <a:endParaRPr lang="fr-FR"/>
          </a:p>
        </p:txBody>
      </p:sp>
      <p:sp>
        <p:nvSpPr>
          <p:cNvPr id="3" name="Espace réservé du pied de page 2">
            <a:extLst>
              <a:ext uri="{FF2B5EF4-FFF2-40B4-BE49-F238E27FC236}">
                <a16:creationId xmlns:a16="http://schemas.microsoft.com/office/drawing/2014/main" id="{67B040FB-89A2-4E30-BDA7-5DCABB12A64C}"/>
              </a:ext>
            </a:extLst>
          </p:cNvPr>
          <p:cNvSpPr>
            <a:spLocks noGrp="1"/>
          </p:cNvSpPr>
          <p:nvPr>
            <p:ph type="ftr" sz="quarter" idx="11"/>
          </p:nvPr>
        </p:nvSpPr>
        <p:spPr/>
        <p:txBody>
          <a:bodyPr/>
          <a:lstStyle/>
          <a:p>
            <a:r>
              <a:rPr lang="fr-FR"/>
              <a:t>Utiliser les flux RSS pour sa veille | Pourquoi ? Comment ?</a:t>
            </a:r>
          </a:p>
        </p:txBody>
      </p:sp>
      <p:sp>
        <p:nvSpPr>
          <p:cNvPr id="5" name="Espace réservé du numéro de diapositive 4">
            <a:extLst>
              <a:ext uri="{FF2B5EF4-FFF2-40B4-BE49-F238E27FC236}">
                <a16:creationId xmlns:a16="http://schemas.microsoft.com/office/drawing/2014/main" id="{69DBAD40-759A-4BA8-8E09-59C089D9275F}"/>
              </a:ext>
            </a:extLst>
          </p:cNvPr>
          <p:cNvSpPr>
            <a:spLocks noGrp="1"/>
          </p:cNvSpPr>
          <p:nvPr>
            <p:ph type="sldNum" sz="quarter" idx="12"/>
          </p:nvPr>
        </p:nvSpPr>
        <p:spPr/>
        <p:txBody>
          <a:bodyPr/>
          <a:lstStyle/>
          <a:p>
            <a:fld id="{00D95BE2-DBA6-43EA-B3BE-B5ABAFE39155}" type="slidenum">
              <a:rPr lang="fr-FR" smtClean="0"/>
              <a:pPr/>
              <a:t>66</a:t>
            </a:fld>
            <a:endParaRPr lang="fr-FR"/>
          </a:p>
        </p:txBody>
      </p:sp>
      <p:pic>
        <p:nvPicPr>
          <p:cNvPr id="9" name="Espace réservé du contenu 8">
            <a:extLst>
              <a:ext uri="{FF2B5EF4-FFF2-40B4-BE49-F238E27FC236}">
                <a16:creationId xmlns:a16="http://schemas.microsoft.com/office/drawing/2014/main" id="{401AFE3D-7CCC-48D5-BB22-28B2207AC1E3}"/>
              </a:ext>
            </a:extLst>
          </p:cNvPr>
          <p:cNvPicPr>
            <a:picLocks noGrp="1" noChangeAspect="1"/>
          </p:cNvPicPr>
          <p:nvPr>
            <p:ph sz="half" idx="4294967295"/>
          </p:nvPr>
        </p:nvPicPr>
        <p:blipFill>
          <a:blip r:embed="rId7"/>
          <a:stretch>
            <a:fillRect/>
          </a:stretch>
        </p:blipFill>
        <p:spPr>
          <a:xfrm>
            <a:off x="1703512" y="3309098"/>
            <a:ext cx="3740150" cy="2517775"/>
          </a:xfrm>
          <a:prstGeom prst="rect">
            <a:avLst/>
          </a:prstGeom>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8235A017-9D2D-4322-A904-0CD1DF09194F}"/>
              </a:ext>
            </a:extLst>
          </p:cNvPr>
          <p:cNvSpPr txBox="1"/>
          <p:nvPr/>
        </p:nvSpPr>
        <p:spPr>
          <a:xfrm>
            <a:off x="1775520" y="6093296"/>
            <a:ext cx="9293508"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Flux RSS : comment les trouver ou les générer sur les outils du web 2.0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Keep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it</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Simple, 2015-2017)</a:t>
            </a:r>
          </a:p>
        </p:txBody>
      </p:sp>
    </p:spTree>
    <p:extLst>
      <p:ext uri="{BB962C8B-B14F-4D97-AF65-F5344CB8AC3E}">
        <p14:creationId xmlns:p14="http://schemas.microsoft.com/office/powerpoint/2010/main" val="2134345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CBE70BC7-627D-4533-87EF-2EEB9D45A2DD}"/>
              </a:ext>
            </a:extLst>
          </p:cNvPr>
          <p:cNvSpPr>
            <a:spLocks noGrp="1"/>
          </p:cNvSpPr>
          <p:nvPr>
            <p:ph type="title"/>
          </p:nvPr>
        </p:nvSpPr>
        <p:spPr/>
        <p:txBody>
          <a:bodyPr/>
          <a:lstStyle/>
          <a:p>
            <a:r>
              <a:rPr lang="fr-FR" dirty="0"/>
              <a:t>Le couteau suisse des réseaux sociaux</a:t>
            </a:r>
          </a:p>
        </p:txBody>
      </p:sp>
      <p:sp>
        <p:nvSpPr>
          <p:cNvPr id="4" name="Espace réservé du contenu 3"/>
          <p:cNvSpPr>
            <a:spLocks noGrp="1"/>
          </p:cNvSpPr>
          <p:nvPr>
            <p:ph idx="1"/>
          </p:nvPr>
        </p:nvSpPr>
        <p:spPr>
          <a:xfrm>
            <a:off x="1371600" y="692696"/>
            <a:ext cx="9601200" cy="3024336"/>
          </a:xfrm>
        </p:spPr>
        <p:txBody>
          <a:bodyPr>
            <a:normAutofit/>
          </a:bodyPr>
          <a:lstStyle/>
          <a:p>
            <a:r>
              <a:rPr lang="fr-FR" dirty="0"/>
              <a:t>Via </a:t>
            </a:r>
            <a:r>
              <a:rPr lang="fr-FR" dirty="0">
                <a:solidFill>
                  <a:srgbClr val="EB8F22"/>
                </a:solidFill>
                <a:hlinkClick r:id="rId3">
                  <a:extLst>
                    <a:ext uri="{A12FA001-AC4F-418D-AE19-62706E023703}">
                      <ahyp:hlinkClr xmlns:ahyp="http://schemas.microsoft.com/office/drawing/2018/hyperlinkcolor" val="tx"/>
                    </a:ext>
                  </a:extLst>
                </a:hlinkClick>
              </a:rPr>
              <a:t>RSS Bridge</a:t>
            </a:r>
            <a:endParaRPr lang="fr-FR" dirty="0">
              <a:solidFill>
                <a:srgbClr val="EB8F22"/>
              </a:solidFill>
            </a:endParaRPr>
          </a:p>
          <a:p>
            <a:pPr lvl="1"/>
            <a:r>
              <a:rPr lang="fr-FR" dirty="0"/>
              <a:t>Permet de suivre par flux RSS les principaux réseaux sociaux :</a:t>
            </a:r>
          </a:p>
          <a:p>
            <a:pPr lvl="2"/>
            <a:r>
              <a:rPr lang="fr-FR" dirty="0"/>
              <a:t>Facebook, Twitter, Dailymotion, YouTube, Pinterest ;</a:t>
            </a:r>
          </a:p>
          <a:p>
            <a:pPr lvl="2"/>
            <a:r>
              <a:rPr lang="fr-FR" dirty="0"/>
              <a:t>Google </a:t>
            </a:r>
            <a:r>
              <a:rPr lang="fr-FR" dirty="0" err="1"/>
              <a:t>Search</a:t>
            </a:r>
            <a:r>
              <a:rPr lang="fr-FR" dirty="0"/>
              <a:t>, </a:t>
            </a:r>
            <a:r>
              <a:rPr lang="fr-FR" dirty="0" err="1"/>
              <a:t>DuckDuckGo</a:t>
            </a:r>
            <a:r>
              <a:rPr lang="fr-FR" dirty="0"/>
              <a:t> ;</a:t>
            </a:r>
          </a:p>
          <a:p>
            <a:pPr lvl="2"/>
            <a:r>
              <a:rPr lang="fr-FR" dirty="0" err="1"/>
              <a:t>Wikipedia</a:t>
            </a:r>
            <a:r>
              <a:rPr lang="fr-FR" dirty="0"/>
              <a:t>, </a:t>
            </a:r>
            <a:r>
              <a:rPr lang="fr-FR" dirty="0" err="1"/>
              <a:t>OpenClassRooms</a:t>
            </a:r>
            <a:r>
              <a:rPr lang="fr-FR" dirty="0"/>
              <a:t> ;</a:t>
            </a:r>
          </a:p>
          <a:p>
            <a:pPr lvl="2"/>
            <a:r>
              <a:rPr lang="fr-FR" dirty="0"/>
              <a:t>…</a:t>
            </a:r>
          </a:p>
          <a:p>
            <a:pPr lvl="1"/>
            <a:r>
              <a:rPr lang="fr-FR" dirty="0"/>
              <a:t>Nombreux formats de sortie : </a:t>
            </a:r>
          </a:p>
          <a:p>
            <a:pPr lvl="2"/>
            <a:r>
              <a:rPr lang="fr-FR" dirty="0"/>
              <a:t>RSS, Atom, </a:t>
            </a:r>
            <a:r>
              <a:rPr lang="fr-FR" dirty="0" err="1"/>
              <a:t>Json</a:t>
            </a:r>
            <a:r>
              <a:rPr lang="fr-FR" dirty="0"/>
              <a:t>, HTML, </a:t>
            </a:r>
            <a:r>
              <a:rPr lang="fr-FR" dirty="0" err="1"/>
              <a:t>Plaintext</a:t>
            </a:r>
            <a:r>
              <a:rPr lang="fr-FR" dirty="0"/>
              <a:t> ;</a:t>
            </a:r>
          </a:p>
          <a:p>
            <a:pPr lvl="1"/>
            <a:r>
              <a:rPr lang="fr-FR" dirty="0"/>
              <a:t>Suivant les services, plusieurs </a:t>
            </a:r>
            <a:br>
              <a:rPr lang="fr-FR" dirty="0"/>
            </a:br>
            <a:r>
              <a:rPr lang="fr-FR" dirty="0"/>
              <a:t>options de filtrage mises à disposition.</a:t>
            </a:r>
          </a:p>
        </p:txBody>
      </p:sp>
      <p:sp>
        <p:nvSpPr>
          <p:cNvPr id="2" name="Espace réservé de la date 1">
            <a:extLst>
              <a:ext uri="{FF2B5EF4-FFF2-40B4-BE49-F238E27FC236}">
                <a16:creationId xmlns:a16="http://schemas.microsoft.com/office/drawing/2014/main" id="{A3E4C40B-FE04-4BF7-B3D6-46F1EFE3EA0D}"/>
              </a:ext>
            </a:extLst>
          </p:cNvPr>
          <p:cNvSpPr>
            <a:spLocks noGrp="1"/>
          </p:cNvSpPr>
          <p:nvPr>
            <p:ph type="dt" sz="half" idx="10"/>
          </p:nvPr>
        </p:nvSpPr>
        <p:spPr/>
        <p:txBody>
          <a:bodyPr/>
          <a:lstStyle/>
          <a:p>
            <a:fld id="{A639F55B-4C41-41BF-94AB-3129AE4060CE}" type="datetime1">
              <a:rPr lang="fr-FR" smtClean="0"/>
              <a:pPr/>
              <a:t>06/06/2020</a:t>
            </a:fld>
            <a:endParaRPr lang="fr-FR"/>
          </a:p>
        </p:txBody>
      </p:sp>
      <p:sp>
        <p:nvSpPr>
          <p:cNvPr id="3" name="Espace réservé du pied de page 2">
            <a:extLst>
              <a:ext uri="{FF2B5EF4-FFF2-40B4-BE49-F238E27FC236}">
                <a16:creationId xmlns:a16="http://schemas.microsoft.com/office/drawing/2014/main" id="{67B040FB-89A2-4E30-BDA7-5DCABB12A64C}"/>
              </a:ext>
            </a:extLst>
          </p:cNvPr>
          <p:cNvSpPr>
            <a:spLocks noGrp="1"/>
          </p:cNvSpPr>
          <p:nvPr>
            <p:ph type="ftr" sz="quarter" idx="11"/>
          </p:nvPr>
        </p:nvSpPr>
        <p:spPr/>
        <p:txBody>
          <a:bodyPr/>
          <a:lstStyle/>
          <a:p>
            <a:r>
              <a:rPr lang="fr-FR"/>
              <a:t>Utiliser les flux RSS pour sa veille | Pourquoi ? Comment ?</a:t>
            </a:r>
          </a:p>
        </p:txBody>
      </p:sp>
      <p:sp>
        <p:nvSpPr>
          <p:cNvPr id="5" name="Espace réservé du numéro de diapositive 4">
            <a:extLst>
              <a:ext uri="{FF2B5EF4-FFF2-40B4-BE49-F238E27FC236}">
                <a16:creationId xmlns:a16="http://schemas.microsoft.com/office/drawing/2014/main" id="{69DBAD40-759A-4BA8-8E09-59C089D9275F}"/>
              </a:ext>
            </a:extLst>
          </p:cNvPr>
          <p:cNvSpPr>
            <a:spLocks noGrp="1"/>
          </p:cNvSpPr>
          <p:nvPr>
            <p:ph type="sldNum" sz="quarter" idx="12"/>
          </p:nvPr>
        </p:nvSpPr>
        <p:spPr/>
        <p:txBody>
          <a:bodyPr/>
          <a:lstStyle/>
          <a:p>
            <a:fld id="{00D95BE2-DBA6-43EA-B3BE-B5ABAFE39155}" type="slidenum">
              <a:rPr lang="fr-FR" smtClean="0"/>
              <a:pPr/>
              <a:t>67</a:t>
            </a:fld>
            <a:endParaRPr lang="fr-FR"/>
          </a:p>
        </p:txBody>
      </p:sp>
      <p:sp>
        <p:nvSpPr>
          <p:cNvPr id="12" name="ZoneTexte 11">
            <a:extLst>
              <a:ext uri="{FF2B5EF4-FFF2-40B4-BE49-F238E27FC236}">
                <a16:creationId xmlns:a16="http://schemas.microsoft.com/office/drawing/2014/main" id="{8235A017-9D2D-4322-A904-0CD1DF09194F}"/>
              </a:ext>
            </a:extLst>
          </p:cNvPr>
          <p:cNvSpPr txBox="1"/>
          <p:nvPr/>
        </p:nvSpPr>
        <p:spPr>
          <a:xfrm>
            <a:off x="1959963" y="5723814"/>
            <a:ext cx="9293508" cy="738664"/>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Sources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 Post Twitter de Christophe Deschamps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( 27/08/2013) ;</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Astuce de recherche : trouver facilement de nouvelles instances d’RSS-Bridge</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(Christophe Deschamps, 11/06/2018)</a:t>
            </a:r>
            <a:b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Mettre en place un dispositif de veille avec des outils gratuits (ou presque)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(Béatrice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Foenix</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-Riou, 13/05/2020)</a:t>
            </a:r>
          </a:p>
        </p:txBody>
      </p:sp>
      <p:pic>
        <p:nvPicPr>
          <p:cNvPr id="6" name="Image 5">
            <a:extLst>
              <a:ext uri="{FF2B5EF4-FFF2-40B4-BE49-F238E27FC236}">
                <a16:creationId xmlns:a16="http://schemas.microsoft.com/office/drawing/2014/main" id="{0F493EB8-621E-49C6-8173-E7F662D7FF40}"/>
              </a:ext>
            </a:extLst>
          </p:cNvPr>
          <p:cNvPicPr>
            <a:picLocks noChangeAspect="1"/>
          </p:cNvPicPr>
          <p:nvPr/>
        </p:nvPicPr>
        <p:blipFill>
          <a:blip r:embed="rId7"/>
          <a:stretch>
            <a:fillRect/>
          </a:stretch>
        </p:blipFill>
        <p:spPr>
          <a:xfrm>
            <a:off x="244263" y="3717032"/>
            <a:ext cx="4752528" cy="1508828"/>
          </a:xfrm>
          <a:prstGeom prst="rect">
            <a:avLst/>
          </a:prstGeom>
        </p:spPr>
      </p:pic>
      <p:pic>
        <p:nvPicPr>
          <p:cNvPr id="7" name="Image 6">
            <a:extLst>
              <a:ext uri="{FF2B5EF4-FFF2-40B4-BE49-F238E27FC236}">
                <a16:creationId xmlns:a16="http://schemas.microsoft.com/office/drawing/2014/main" id="{4EBCBEA5-4228-4B43-9A07-4CB5A1C6E552}"/>
              </a:ext>
            </a:extLst>
          </p:cNvPr>
          <p:cNvPicPr>
            <a:picLocks noChangeAspect="1"/>
          </p:cNvPicPr>
          <p:nvPr/>
        </p:nvPicPr>
        <p:blipFill>
          <a:blip r:embed="rId8"/>
          <a:stretch>
            <a:fillRect/>
          </a:stretch>
        </p:blipFill>
        <p:spPr>
          <a:xfrm>
            <a:off x="9322525" y="215737"/>
            <a:ext cx="2869475" cy="1709671"/>
          </a:xfrm>
          <a:prstGeom prst="rect">
            <a:avLst/>
          </a:prstGeom>
        </p:spPr>
      </p:pic>
      <p:pic>
        <p:nvPicPr>
          <p:cNvPr id="8" name="Image 7">
            <a:extLst>
              <a:ext uri="{FF2B5EF4-FFF2-40B4-BE49-F238E27FC236}">
                <a16:creationId xmlns:a16="http://schemas.microsoft.com/office/drawing/2014/main" id="{DD3795D9-99B0-4313-98C9-6AA70DCEA282}"/>
              </a:ext>
            </a:extLst>
          </p:cNvPr>
          <p:cNvPicPr>
            <a:picLocks noChangeAspect="1"/>
          </p:cNvPicPr>
          <p:nvPr/>
        </p:nvPicPr>
        <p:blipFill>
          <a:blip r:embed="rId9"/>
          <a:stretch>
            <a:fillRect/>
          </a:stretch>
        </p:blipFill>
        <p:spPr>
          <a:xfrm>
            <a:off x="5087888" y="3853344"/>
            <a:ext cx="3691564" cy="1664119"/>
          </a:xfrm>
          <a:prstGeom prst="rect">
            <a:avLst/>
          </a:prstGeom>
        </p:spPr>
      </p:pic>
      <p:pic>
        <p:nvPicPr>
          <p:cNvPr id="11" name="Image 10">
            <a:extLst>
              <a:ext uri="{FF2B5EF4-FFF2-40B4-BE49-F238E27FC236}">
                <a16:creationId xmlns:a16="http://schemas.microsoft.com/office/drawing/2014/main" id="{F5A23430-D2DF-477F-9465-98955AD19BC5}"/>
              </a:ext>
            </a:extLst>
          </p:cNvPr>
          <p:cNvPicPr>
            <a:picLocks noChangeAspect="1"/>
          </p:cNvPicPr>
          <p:nvPr/>
        </p:nvPicPr>
        <p:blipFill>
          <a:blip r:embed="rId10"/>
          <a:stretch>
            <a:fillRect/>
          </a:stretch>
        </p:blipFill>
        <p:spPr>
          <a:xfrm>
            <a:off x="8474383" y="2020555"/>
            <a:ext cx="3691564" cy="1443730"/>
          </a:xfrm>
          <a:prstGeom prst="rect">
            <a:avLst/>
          </a:prstGeom>
        </p:spPr>
      </p:pic>
      <p:pic>
        <p:nvPicPr>
          <p:cNvPr id="13" name="Image 12">
            <a:extLst>
              <a:ext uri="{FF2B5EF4-FFF2-40B4-BE49-F238E27FC236}">
                <a16:creationId xmlns:a16="http://schemas.microsoft.com/office/drawing/2014/main" id="{69437F06-D274-4E39-95A0-4DC6D371492E}"/>
              </a:ext>
            </a:extLst>
          </p:cNvPr>
          <p:cNvPicPr>
            <a:picLocks noChangeAspect="1"/>
          </p:cNvPicPr>
          <p:nvPr/>
        </p:nvPicPr>
        <p:blipFill>
          <a:blip r:embed="rId11"/>
          <a:stretch>
            <a:fillRect/>
          </a:stretch>
        </p:blipFill>
        <p:spPr>
          <a:xfrm>
            <a:off x="8474382" y="3537509"/>
            <a:ext cx="3691565" cy="1528326"/>
          </a:xfrm>
          <a:prstGeom prst="rect">
            <a:avLst/>
          </a:prstGeom>
        </p:spPr>
      </p:pic>
    </p:spTree>
    <p:extLst>
      <p:ext uri="{BB962C8B-B14F-4D97-AF65-F5344CB8AC3E}">
        <p14:creationId xmlns:p14="http://schemas.microsoft.com/office/powerpoint/2010/main" val="2700147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20951933-2778-42BB-AEEE-417C634403CC}"/>
              </a:ext>
            </a:extLst>
          </p:cNvPr>
          <p:cNvSpPr>
            <a:spLocks noGrp="1"/>
          </p:cNvSpPr>
          <p:nvPr>
            <p:ph type="title"/>
          </p:nvPr>
        </p:nvSpPr>
        <p:spPr/>
        <p:txBody>
          <a:bodyPr/>
          <a:lstStyle/>
          <a:p>
            <a:r>
              <a:rPr lang="fr-FR" altLang="fr-FR" dirty="0"/>
              <a:t>Diigo</a:t>
            </a:r>
            <a:endParaRPr lang="fr-FR" dirty="0"/>
          </a:p>
        </p:txBody>
      </p:sp>
      <p:sp>
        <p:nvSpPr>
          <p:cNvPr id="4" name="Espace réservé du contenu 3"/>
          <p:cNvSpPr>
            <a:spLocks noGrp="1"/>
          </p:cNvSpPr>
          <p:nvPr>
            <p:ph sz="half" idx="1"/>
          </p:nvPr>
        </p:nvSpPr>
        <p:spPr>
          <a:xfrm>
            <a:off x="1371600" y="764705"/>
            <a:ext cx="4724400" cy="5102696"/>
          </a:xfrm>
        </p:spPr>
        <p:txBody>
          <a:bodyPr>
            <a:normAutofit fontScale="77500" lnSpcReduction="20000"/>
          </a:bodyPr>
          <a:lstStyle/>
          <a:p>
            <a:r>
              <a:rPr lang="fr-FR" dirty="0"/>
              <a:t>URL des bookmarks les plus populaires du moment : </a:t>
            </a:r>
          </a:p>
          <a:p>
            <a:pPr lvl="1">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https://www.diigo.com/buzz/hot</a:t>
            </a:r>
            <a:r>
              <a:rPr lang="fr-FR" dirty="0">
                <a:solidFill>
                  <a:srgbClr val="EB8F22"/>
                </a:solidFill>
              </a:rPr>
              <a:t> </a:t>
            </a:r>
            <a:r>
              <a:rPr lang="fr-FR" dirty="0"/>
              <a:t>=&gt; présence d’un flux RSS signalé par la fonctionnalité RSS Autodiscovery</a:t>
            </a:r>
          </a:p>
          <a:p>
            <a:r>
              <a:rPr lang="fr-FR" dirty="0"/>
              <a:t>Mettre sous surveillance le profil public d’un utilisateur de la plateforme à partir de l’url</a:t>
            </a:r>
          </a:p>
          <a:p>
            <a:pPr lvl="1">
              <a:buClr>
                <a:schemeClr val="tx1"/>
              </a:buClr>
            </a:pPr>
            <a:r>
              <a:rPr lang="fr-FR" dirty="0">
                <a:solidFill>
                  <a:srgbClr val="EB8F22"/>
                </a:solidFill>
                <a:hlinkClick r:id="rId4">
                  <a:extLst>
                    <a:ext uri="{A12FA001-AC4F-418D-AE19-62706E023703}">
                      <ahyp:hlinkClr xmlns:ahyp="http://schemas.microsoft.com/office/drawing/2018/hyperlinkcolor" val="tx"/>
                    </a:ext>
                  </a:extLst>
                </a:hlinkClick>
              </a:rPr>
              <a:t>https://www.diigo.com/people/search</a:t>
            </a:r>
            <a:br>
              <a:rPr lang="fr-FR" dirty="0"/>
            </a:br>
            <a:r>
              <a:rPr lang="fr-FR" dirty="0"/>
              <a:t> </a:t>
            </a:r>
          </a:p>
          <a:p>
            <a:pPr lvl="1"/>
            <a:r>
              <a:rPr lang="fr-FR" dirty="0"/>
              <a:t>https://www.diigo.com/rss/user/&lt;nom_utilisateur&gt; </a:t>
            </a:r>
            <a:br>
              <a:rPr lang="fr-FR" dirty="0"/>
            </a:br>
            <a:r>
              <a:rPr lang="fr-FR" dirty="0"/>
              <a:t>(par exemple : </a:t>
            </a:r>
            <a:r>
              <a:rPr lang="fr-FR" dirty="0">
                <a:solidFill>
                  <a:srgbClr val="EB8F22"/>
                </a:solidFill>
                <a:hlinkClick r:id="rId5">
                  <a:extLst>
                    <a:ext uri="{A12FA001-AC4F-418D-AE19-62706E023703}">
                      <ahyp:hlinkClr xmlns:ahyp="http://schemas.microsoft.com/office/drawing/2018/hyperlinkcolor" val="tx"/>
                    </a:ext>
                  </a:extLst>
                </a:hlinkClick>
              </a:rPr>
              <a:t>https://www.diigo.com/rss/user/Serge-courrier </a:t>
            </a:r>
            <a:r>
              <a:rPr lang="fr-FR" dirty="0"/>
              <a:t>pour l’activité publique de Serge Courrier</a:t>
            </a:r>
          </a:p>
          <a:p>
            <a:r>
              <a:rPr lang="fr-FR" dirty="0"/>
              <a:t>Mettre sous surveillance un tag spécifique pour un utilisateur  : </a:t>
            </a:r>
          </a:p>
          <a:p>
            <a:pPr lvl="1"/>
            <a:r>
              <a:rPr lang="fr-FR" dirty="0"/>
              <a:t>https://www.diigo.com/rss/user/&lt;nom_utilisateur&gt;/&lt;tag&gt;</a:t>
            </a:r>
            <a:br>
              <a:rPr lang="fr-FR" dirty="0"/>
            </a:br>
            <a:endParaRPr lang="fr-FR" dirty="0"/>
          </a:p>
          <a:p>
            <a:pPr lvl="1"/>
            <a:r>
              <a:rPr lang="fr-FR" dirty="0"/>
              <a:t>soit pour le tag RSS de Serge Courrier : </a:t>
            </a:r>
            <a:r>
              <a:rPr lang="fr-FR" dirty="0">
                <a:solidFill>
                  <a:srgbClr val="EB8F22"/>
                </a:solidFill>
                <a:hlinkClick r:id="rId6">
                  <a:extLst>
                    <a:ext uri="{A12FA001-AC4F-418D-AE19-62706E023703}">
                      <ahyp:hlinkClr xmlns:ahyp="http://schemas.microsoft.com/office/drawing/2018/hyperlinkcolor" val="tx"/>
                    </a:ext>
                  </a:extLst>
                </a:hlinkClick>
              </a:rPr>
              <a:t>https://www.diigo.com/rss/user/Serge-courrier/RSS</a:t>
            </a:r>
            <a:r>
              <a:rPr lang="fr-FR" dirty="0">
                <a:solidFill>
                  <a:srgbClr val="EB8F22"/>
                </a:solidFill>
              </a:rPr>
              <a:t> </a:t>
            </a:r>
          </a:p>
        </p:txBody>
      </p:sp>
      <p:sp>
        <p:nvSpPr>
          <p:cNvPr id="3" name="Espace réservé du contenu 2">
            <a:extLst>
              <a:ext uri="{FF2B5EF4-FFF2-40B4-BE49-F238E27FC236}">
                <a16:creationId xmlns:a16="http://schemas.microsoft.com/office/drawing/2014/main" id="{50EE2C5B-B955-4495-84EB-B7B0C5275D88}"/>
              </a:ext>
            </a:extLst>
          </p:cNvPr>
          <p:cNvSpPr>
            <a:spLocks noGrp="1"/>
          </p:cNvSpPr>
          <p:nvPr>
            <p:ph sz="half" idx="2"/>
          </p:nvPr>
        </p:nvSpPr>
        <p:spPr>
          <a:xfrm>
            <a:off x="6525403" y="764705"/>
            <a:ext cx="4447786" cy="5102696"/>
          </a:xfrm>
        </p:spPr>
        <p:txBody>
          <a:bodyPr>
            <a:normAutofit fontScale="77500" lnSpcReduction="20000"/>
          </a:bodyPr>
          <a:lstStyle/>
          <a:p>
            <a:r>
              <a:rPr lang="fr-FR" dirty="0"/>
              <a:t>Mettre sous surveillance les bookmarks d’un groupe : </a:t>
            </a:r>
          </a:p>
          <a:p>
            <a:pPr lvl="1"/>
            <a:r>
              <a:rPr lang="fr-FR" dirty="0"/>
              <a:t>https://groups.diigo.com/group/&lt;nom_groupe&gt;/rss </a:t>
            </a:r>
          </a:p>
          <a:p>
            <a:pPr lvl="1"/>
            <a:r>
              <a:rPr lang="fr-FR" dirty="0"/>
              <a:t>soit pour le </a:t>
            </a:r>
            <a:r>
              <a:rPr lang="fr-FR" dirty="0" err="1"/>
              <a:t>goupe</a:t>
            </a:r>
            <a:r>
              <a:rPr lang="fr-FR" dirty="0"/>
              <a:t> «  SC Veille </a:t>
            </a:r>
            <a:r>
              <a:rPr lang="fr-FR" dirty="0" err="1"/>
              <a:t>Strategique</a:t>
            </a:r>
            <a:r>
              <a:rPr lang="fr-FR" dirty="0"/>
              <a:t> » de Christophe Deschamps =&gt; </a:t>
            </a:r>
            <a:br>
              <a:rPr lang="fr-FR" dirty="0"/>
            </a:br>
            <a:r>
              <a:rPr lang="fr-FR" dirty="0">
                <a:solidFill>
                  <a:srgbClr val="EB8F22"/>
                </a:solidFill>
                <a:hlinkClick r:id="rId7">
                  <a:extLst>
                    <a:ext uri="{A12FA001-AC4F-418D-AE19-62706E023703}">
                      <ahyp:hlinkClr xmlns:ahyp="http://schemas.microsoft.com/office/drawing/2018/hyperlinkcolor" val="tx"/>
                    </a:ext>
                  </a:extLst>
                </a:hlinkClick>
              </a:rPr>
              <a:t>https://groups.diigo.com/group/sc-veille-sur-internet/rss</a:t>
            </a:r>
            <a:r>
              <a:rPr lang="fr-FR" dirty="0">
                <a:solidFill>
                  <a:srgbClr val="EB8F22"/>
                </a:solidFill>
              </a:rPr>
              <a:t> </a:t>
            </a:r>
          </a:p>
          <a:p>
            <a:r>
              <a:rPr lang="fr-FR" dirty="0"/>
              <a:t>Mettre sous surveillance les bookmarks correspondant à un tag spécifique sur l’ensemble de la plateforme Diigo : </a:t>
            </a:r>
          </a:p>
          <a:p>
            <a:pPr lvl="1"/>
            <a:r>
              <a:rPr lang="fr-FR" dirty="0"/>
              <a:t>https://www.diigo.com/rss/tag/&lt;nom_tag&gt;</a:t>
            </a:r>
            <a:br>
              <a:rPr lang="fr-FR" dirty="0"/>
            </a:br>
            <a:endParaRPr lang="fr-FR" dirty="0"/>
          </a:p>
          <a:p>
            <a:pPr lvl="1"/>
            <a:r>
              <a:rPr lang="fr-FR" dirty="0"/>
              <a:t>Possibilité d’ ajouter le paramètre ?count=50 pour récupérer plus que les 20 derniers items proposés par défaut soit pour le tag « RSS » : </a:t>
            </a:r>
            <a:r>
              <a:rPr lang="fr-FR" dirty="0">
                <a:solidFill>
                  <a:srgbClr val="EB8F22"/>
                </a:solidFill>
                <a:hlinkClick r:id="rId8">
                  <a:extLst>
                    <a:ext uri="{A12FA001-AC4F-418D-AE19-62706E023703}">
                      <ahyp:hlinkClr xmlns:ahyp="http://schemas.microsoft.com/office/drawing/2018/hyperlinkcolor" val="tx"/>
                    </a:ext>
                  </a:extLst>
                </a:hlinkClick>
              </a:rPr>
              <a:t>https://www.diigo.com/rss/tag/rss?count=50</a:t>
            </a:r>
            <a:r>
              <a:rPr lang="fr-FR" dirty="0">
                <a:solidFill>
                  <a:srgbClr val="EB8F22"/>
                </a:solidFill>
              </a:rPr>
              <a:t> </a:t>
            </a:r>
          </a:p>
          <a:p>
            <a:endParaRPr lang="fr-FR" dirty="0"/>
          </a:p>
        </p:txBody>
      </p:sp>
      <p:sp>
        <p:nvSpPr>
          <p:cNvPr id="2" name="Espace réservé de la date 1">
            <a:extLst>
              <a:ext uri="{FF2B5EF4-FFF2-40B4-BE49-F238E27FC236}">
                <a16:creationId xmlns:a16="http://schemas.microsoft.com/office/drawing/2014/main" id="{EE05D671-3050-4B2A-9B35-535CEAD59739}"/>
              </a:ext>
            </a:extLst>
          </p:cNvPr>
          <p:cNvSpPr>
            <a:spLocks noGrp="1"/>
          </p:cNvSpPr>
          <p:nvPr>
            <p:ph type="dt" sz="half" idx="10"/>
          </p:nvPr>
        </p:nvSpPr>
        <p:spPr/>
        <p:txBody>
          <a:bodyPr/>
          <a:lstStyle/>
          <a:p>
            <a:fld id="{CAF19A82-0DB7-43A8-9909-A6385410E4B9}" type="datetime1">
              <a:rPr lang="fr-FR" smtClean="0"/>
              <a:t>06/06/2020</a:t>
            </a:fld>
            <a:endParaRPr lang="fr-FR"/>
          </a:p>
        </p:txBody>
      </p:sp>
      <p:sp>
        <p:nvSpPr>
          <p:cNvPr id="5" name="Espace réservé du pied de page 4">
            <a:extLst>
              <a:ext uri="{FF2B5EF4-FFF2-40B4-BE49-F238E27FC236}">
                <a16:creationId xmlns:a16="http://schemas.microsoft.com/office/drawing/2014/main" id="{CA513474-38C1-4B8E-AD8D-D812044370B6}"/>
              </a:ext>
            </a:extLst>
          </p:cNvPr>
          <p:cNvSpPr>
            <a:spLocks noGrp="1"/>
          </p:cNvSpPr>
          <p:nvPr>
            <p:ph type="ftr" sz="quarter" idx="11"/>
          </p:nvPr>
        </p:nvSpPr>
        <p:spPr/>
        <p:txBody>
          <a:bodyPr/>
          <a:lstStyle/>
          <a:p>
            <a:pPr>
              <a:defRPr/>
            </a:pPr>
            <a:r>
              <a:rPr lang="fr-FR"/>
              <a:t>Utiliser les flux RSS pour sa veille | Pourquoi ? Comment ?</a:t>
            </a:r>
          </a:p>
        </p:txBody>
      </p:sp>
      <p:sp>
        <p:nvSpPr>
          <p:cNvPr id="9" name="Espace réservé du numéro de diapositive 8">
            <a:extLst>
              <a:ext uri="{FF2B5EF4-FFF2-40B4-BE49-F238E27FC236}">
                <a16:creationId xmlns:a16="http://schemas.microsoft.com/office/drawing/2014/main" id="{C69DE525-CD07-4DA4-958B-0D35F79DC54A}"/>
              </a:ext>
            </a:extLst>
          </p:cNvPr>
          <p:cNvSpPr>
            <a:spLocks noGrp="1"/>
          </p:cNvSpPr>
          <p:nvPr>
            <p:ph type="sldNum" sz="quarter" idx="12"/>
          </p:nvPr>
        </p:nvSpPr>
        <p:spPr/>
        <p:txBody>
          <a:bodyPr/>
          <a:lstStyle/>
          <a:p>
            <a:pPr>
              <a:defRPr/>
            </a:pPr>
            <a:fld id="{00D95BE2-DBA6-43EA-B3BE-B5ABAFE39155}" type="slidenum">
              <a:rPr lang="fr-FR" smtClean="0"/>
              <a:pPr>
                <a:defRPr/>
              </a:pPr>
              <a:t>68</a:t>
            </a:fld>
            <a:endParaRPr lang="fr-FR"/>
          </a:p>
        </p:txBody>
      </p:sp>
      <p:sp>
        <p:nvSpPr>
          <p:cNvPr id="12" name="ZoneTexte 11">
            <a:extLst>
              <a:ext uri="{FF2B5EF4-FFF2-40B4-BE49-F238E27FC236}">
                <a16:creationId xmlns:a16="http://schemas.microsoft.com/office/drawing/2014/main" id="{544F5ABF-C8EF-47CB-B10F-E03B2DAD482B}"/>
              </a:ext>
            </a:extLst>
          </p:cNvPr>
          <p:cNvSpPr txBox="1"/>
          <p:nvPr/>
        </p:nvSpPr>
        <p:spPr>
          <a:xfrm>
            <a:off x="1775520" y="6093296"/>
            <a:ext cx="9293508"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Flux RSS : comment les trouver ou les générer sur les outils du web 2.0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Keep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it</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Simple, 2015-2017)</a:t>
            </a:r>
          </a:p>
        </p:txBody>
      </p:sp>
    </p:spTree>
    <p:extLst>
      <p:ext uri="{BB962C8B-B14F-4D97-AF65-F5344CB8AC3E}">
        <p14:creationId xmlns:p14="http://schemas.microsoft.com/office/powerpoint/2010/main" val="3190420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3040992-1696-44D6-8CC9-BD29746914DF}"/>
              </a:ext>
            </a:extLst>
          </p:cNvPr>
          <p:cNvSpPr>
            <a:spLocks noGrp="1"/>
          </p:cNvSpPr>
          <p:nvPr>
            <p:ph type="title"/>
          </p:nvPr>
        </p:nvSpPr>
        <p:spPr/>
        <p:txBody>
          <a:bodyPr/>
          <a:lstStyle/>
          <a:p>
            <a:r>
              <a:rPr lang="fr-FR" dirty="0"/>
              <a:t>Scoop.it</a:t>
            </a:r>
          </a:p>
        </p:txBody>
      </p:sp>
      <p:sp>
        <p:nvSpPr>
          <p:cNvPr id="4" name="Espace réservé du contenu 3"/>
          <p:cNvSpPr>
            <a:spLocks noGrp="1"/>
          </p:cNvSpPr>
          <p:nvPr>
            <p:ph idx="1"/>
          </p:nvPr>
        </p:nvSpPr>
        <p:spPr>
          <a:xfrm>
            <a:off x="1371600" y="836712"/>
            <a:ext cx="9601200" cy="4517504"/>
          </a:xfrm>
        </p:spPr>
        <p:txBody>
          <a:bodyPr>
            <a:normAutofit lnSpcReduction="10000"/>
          </a:bodyPr>
          <a:lstStyle/>
          <a:p>
            <a:r>
              <a:rPr lang="fr-FR" dirty="0"/>
              <a:t>En utilisant l’url fournie par Bryan CODER dans son blog </a:t>
            </a:r>
            <a:r>
              <a:rPr lang="fr-FR" dirty="0" err="1">
                <a:solidFill>
                  <a:srgbClr val="EB8F22"/>
                </a:solidFill>
                <a:hlinkClick r:id="rId3">
                  <a:extLst>
                    <a:ext uri="{A12FA001-AC4F-418D-AE19-62706E023703}">
                      <ahyp:hlinkClr xmlns:ahyp="http://schemas.microsoft.com/office/drawing/2018/hyperlinkcolor" val="tx"/>
                    </a:ext>
                  </a:extLst>
                </a:hlinkClick>
              </a:rPr>
              <a:t>KeepItSimple</a:t>
            </a:r>
            <a:r>
              <a:rPr lang="fr-FR" dirty="0">
                <a:hlinkClick r:id="rId4"/>
              </a:rPr>
              <a:t> </a:t>
            </a:r>
            <a:r>
              <a:rPr lang="fr-FR" dirty="0"/>
              <a:t>basée sur </a:t>
            </a:r>
            <a:r>
              <a:rPr lang="fr-FR" dirty="0">
                <a:solidFill>
                  <a:srgbClr val="EB8F22"/>
                </a:solidFill>
                <a:hlinkClick r:id="rId5">
                  <a:extLst>
                    <a:ext uri="{A12FA001-AC4F-418D-AE19-62706E023703}">
                      <ahyp:hlinkClr xmlns:ahyp="http://schemas.microsoft.com/office/drawing/2018/hyperlinkcolor" val="tx"/>
                    </a:ext>
                  </a:extLst>
                </a:hlinkClick>
              </a:rPr>
              <a:t>l’outil de création de flux RSS « </a:t>
            </a:r>
            <a:r>
              <a:rPr lang="fr-FR" dirty="0" err="1">
                <a:solidFill>
                  <a:srgbClr val="EB8F22"/>
                </a:solidFill>
                <a:hlinkClick r:id="rId5">
                  <a:extLst>
                    <a:ext uri="{A12FA001-AC4F-418D-AE19-62706E023703}">
                      <ahyp:hlinkClr xmlns:ahyp="http://schemas.microsoft.com/office/drawing/2018/hyperlinkcolor" val="tx"/>
                    </a:ext>
                  </a:extLst>
                </a:hlinkClick>
              </a:rPr>
              <a:t>Feed</a:t>
            </a:r>
            <a:r>
              <a:rPr lang="fr-FR" dirty="0">
                <a:solidFill>
                  <a:srgbClr val="EB8F22"/>
                </a:solidFill>
                <a:hlinkClick r:id="rId5">
                  <a:extLst>
                    <a:ext uri="{A12FA001-AC4F-418D-AE19-62706E023703}">
                      <ahyp:hlinkClr xmlns:ahyp="http://schemas.microsoft.com/office/drawing/2018/hyperlinkcolor" val="tx"/>
                    </a:ext>
                  </a:extLst>
                </a:hlinkClick>
              </a:rPr>
              <a:t> Creator » de </a:t>
            </a:r>
            <a:r>
              <a:rPr lang="fr-FR" dirty="0" err="1">
                <a:solidFill>
                  <a:srgbClr val="EB8F22"/>
                </a:solidFill>
                <a:hlinkClick r:id="rId5">
                  <a:extLst>
                    <a:ext uri="{A12FA001-AC4F-418D-AE19-62706E023703}">
                      <ahyp:hlinkClr xmlns:ahyp="http://schemas.microsoft.com/office/drawing/2018/hyperlinkcolor" val="tx"/>
                    </a:ext>
                  </a:extLst>
                </a:hlinkClick>
              </a:rPr>
              <a:t>FiveFilters</a:t>
            </a:r>
            <a:endParaRPr lang="fr-FR" dirty="0">
              <a:solidFill>
                <a:srgbClr val="EB8F22"/>
              </a:solidFill>
            </a:endParaRPr>
          </a:p>
          <a:p>
            <a:pPr lvl="1"/>
            <a:r>
              <a:rPr lang="fr-FR" dirty="0"/>
              <a:t>L’exemple est basé sur le </a:t>
            </a:r>
            <a:r>
              <a:rPr lang="fr-FR" dirty="0" err="1"/>
              <a:t>Scoop.It</a:t>
            </a:r>
            <a:r>
              <a:rPr lang="fr-FR" dirty="0"/>
              <a:t> de Serge Courrier, spécialiste de la veille et des outils de flux RSS) : </a:t>
            </a:r>
            <a:r>
              <a:rPr lang="fr-FR" dirty="0">
                <a:solidFill>
                  <a:srgbClr val="EB8F22"/>
                </a:solidFill>
                <a:hlinkClick r:id="rId6">
                  <a:extLst>
                    <a:ext uri="{A12FA001-AC4F-418D-AE19-62706E023703}">
                      <ahyp:hlinkClr xmlns:ahyp="http://schemas.microsoft.com/office/drawing/2018/hyperlinkcolor" val="tx"/>
                    </a:ext>
                  </a:extLst>
                </a:hlinkClick>
              </a:rPr>
              <a:t>http://createfeed.fivefilters.org/extract.php?url=http://www.scoop.it/topic/rss/&amp;item=.post-container-in-post-list&amp;item_title=.h2.postTitleView&amp;item_desc=.tCustomization.tCustomization_post_description&amp;item_url=.title.tCustomization.tCustomization_post_title&amp;feed_title=Scoop.it%20de%20Serge%20Courrier%20-%20RSS%20Circus</a:t>
            </a:r>
            <a:r>
              <a:rPr lang="fr-FR" dirty="0"/>
              <a:t>	</a:t>
            </a:r>
          </a:p>
          <a:p>
            <a:pPr lvl="1"/>
            <a:r>
              <a:rPr lang="fr-FR" dirty="0"/>
              <a:t>Il suffit de copier/coller cette adresse en remplaçant les parties surlignées en jaune par </a:t>
            </a:r>
            <a:r>
              <a:rPr lang="fr-FR" dirty="0" err="1"/>
              <a:t>par</a:t>
            </a:r>
            <a:r>
              <a:rPr lang="fr-FR" dirty="0"/>
              <a:t> l’url et le titre (que l’on peut choisir) du Scoop.it dont on souhaite suivre l’actualité par flux RSS	</a:t>
            </a:r>
          </a:p>
          <a:p>
            <a:pPr lvl="1"/>
            <a:r>
              <a:rPr lang="fr-FR" dirty="0"/>
              <a:t>Attention, la version gratuite de </a:t>
            </a:r>
            <a:r>
              <a:rPr lang="fr-FR" dirty="0" err="1"/>
              <a:t>Feed</a:t>
            </a:r>
            <a:r>
              <a:rPr lang="fr-FR" dirty="0"/>
              <a:t> Creator supprimera le fil si aucune actualité n’est publiée par la source pendant une semaine et ne ramènera que 5 actualités par jour !</a:t>
            </a:r>
          </a:p>
          <a:p>
            <a:endParaRPr lang="fr-FR" dirty="0"/>
          </a:p>
        </p:txBody>
      </p:sp>
      <p:sp>
        <p:nvSpPr>
          <p:cNvPr id="2" name="Espace réservé de la date 1">
            <a:extLst>
              <a:ext uri="{FF2B5EF4-FFF2-40B4-BE49-F238E27FC236}">
                <a16:creationId xmlns:a16="http://schemas.microsoft.com/office/drawing/2014/main" id="{C839A77C-5119-44E3-9F5F-CD77990A6A90}"/>
              </a:ext>
            </a:extLst>
          </p:cNvPr>
          <p:cNvSpPr>
            <a:spLocks noGrp="1"/>
          </p:cNvSpPr>
          <p:nvPr>
            <p:ph type="dt" sz="half" idx="10"/>
          </p:nvPr>
        </p:nvSpPr>
        <p:spPr/>
        <p:txBody>
          <a:bodyPr/>
          <a:lstStyle/>
          <a:p>
            <a:fld id="{118E5615-AE98-48DA-A022-2A9E34CA2465}" type="datetime1">
              <a:rPr lang="fr-FR" smtClean="0"/>
              <a:t>06/06/2020</a:t>
            </a:fld>
            <a:endParaRPr lang="fr-FR"/>
          </a:p>
        </p:txBody>
      </p:sp>
      <p:sp>
        <p:nvSpPr>
          <p:cNvPr id="3" name="Espace réservé du pied de page 2">
            <a:extLst>
              <a:ext uri="{FF2B5EF4-FFF2-40B4-BE49-F238E27FC236}">
                <a16:creationId xmlns:a16="http://schemas.microsoft.com/office/drawing/2014/main" id="{08452F36-776C-423A-B0C2-004D300C063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A2546241-EB6E-45EC-BA88-D24B39364CDF}"/>
              </a:ext>
            </a:extLst>
          </p:cNvPr>
          <p:cNvSpPr>
            <a:spLocks noGrp="1"/>
          </p:cNvSpPr>
          <p:nvPr>
            <p:ph type="sldNum" sz="quarter" idx="12"/>
          </p:nvPr>
        </p:nvSpPr>
        <p:spPr/>
        <p:txBody>
          <a:bodyPr/>
          <a:lstStyle/>
          <a:p>
            <a:pPr>
              <a:defRPr/>
            </a:pPr>
            <a:fld id="{47290604-2400-4F2E-BFF6-A27E21378C03}" type="slidenum">
              <a:rPr lang="fr-FR" smtClean="0"/>
              <a:pPr>
                <a:defRPr/>
              </a:pPr>
              <a:t>69</a:t>
            </a:fld>
            <a:endParaRPr lang="fr-FR"/>
          </a:p>
        </p:txBody>
      </p:sp>
      <p:sp>
        <p:nvSpPr>
          <p:cNvPr id="9" name="ZoneTexte 8">
            <a:extLst>
              <a:ext uri="{FF2B5EF4-FFF2-40B4-BE49-F238E27FC236}">
                <a16:creationId xmlns:a16="http://schemas.microsoft.com/office/drawing/2014/main" id="{55AC0505-631E-4747-8930-3D027C472741}"/>
              </a:ext>
            </a:extLst>
          </p:cNvPr>
          <p:cNvSpPr txBox="1"/>
          <p:nvPr/>
        </p:nvSpPr>
        <p:spPr>
          <a:xfrm>
            <a:off x="1775520" y="6093296"/>
            <a:ext cx="9293508"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Flux RSS : comment les trouver ou les générer sur les outils du web 2.0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Keep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it</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Simple, 2015-2017)</a:t>
            </a:r>
          </a:p>
        </p:txBody>
      </p:sp>
    </p:spTree>
    <p:extLst>
      <p:ext uri="{BB962C8B-B14F-4D97-AF65-F5344CB8AC3E}">
        <p14:creationId xmlns:p14="http://schemas.microsoft.com/office/powerpoint/2010/main" val="383986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79C25E-9DC0-4654-A95F-7FF1E2D06547}"/>
              </a:ext>
            </a:extLst>
          </p:cNvPr>
          <p:cNvSpPr>
            <a:spLocks noGrp="1"/>
          </p:cNvSpPr>
          <p:nvPr>
            <p:ph type="title"/>
          </p:nvPr>
        </p:nvSpPr>
        <p:spPr/>
        <p:txBody>
          <a:bodyPr/>
          <a:lstStyle/>
          <a:p>
            <a:r>
              <a:rPr lang="fr-FR" dirty="0"/>
              <a:t>Le cycle de la veille</a:t>
            </a:r>
          </a:p>
        </p:txBody>
      </p:sp>
      <p:sp>
        <p:nvSpPr>
          <p:cNvPr id="4" name="Espace réservé de la date 3">
            <a:extLst>
              <a:ext uri="{FF2B5EF4-FFF2-40B4-BE49-F238E27FC236}">
                <a16:creationId xmlns:a16="http://schemas.microsoft.com/office/drawing/2014/main" id="{204AB634-5AAD-4D19-8851-F43329A7E1AD}"/>
              </a:ext>
            </a:extLst>
          </p:cNvPr>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Espace réservé du pied de page 4">
            <a:extLst>
              <a:ext uri="{FF2B5EF4-FFF2-40B4-BE49-F238E27FC236}">
                <a16:creationId xmlns:a16="http://schemas.microsoft.com/office/drawing/2014/main" id="{EAB56949-4455-4D26-BFCC-0F32140ECAC4}"/>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41ADF2E1-0F6E-4EF0-90CE-119483FDE628}"/>
              </a:ext>
            </a:extLst>
          </p:cNvPr>
          <p:cNvSpPr>
            <a:spLocks noGrp="1"/>
          </p:cNvSpPr>
          <p:nvPr>
            <p:ph type="sldNum" sz="quarter" idx="12"/>
          </p:nvPr>
        </p:nvSpPr>
        <p:spPr/>
        <p:txBody>
          <a:bodyPr/>
          <a:lstStyle/>
          <a:p>
            <a:pPr>
              <a:defRPr/>
            </a:pPr>
            <a:fld id="{47290604-2400-4F2E-BFF6-A27E21378C03}" type="slidenum">
              <a:rPr lang="fr-FR" smtClean="0"/>
              <a:pPr>
                <a:defRPr/>
              </a:pPr>
              <a:t>7</a:t>
            </a:fld>
            <a:endParaRPr lang="fr-FR"/>
          </a:p>
        </p:txBody>
      </p:sp>
      <p:graphicFrame>
        <p:nvGraphicFramePr>
          <p:cNvPr id="7" name="Content Placeholder 5">
            <a:extLst>
              <a:ext uri="{FF2B5EF4-FFF2-40B4-BE49-F238E27FC236}">
                <a16:creationId xmlns:a16="http://schemas.microsoft.com/office/drawing/2014/main" id="{002A5779-4B58-4CC7-8B6C-CFA8BBC51508}"/>
              </a:ext>
            </a:extLst>
          </p:cNvPr>
          <p:cNvGraphicFramePr>
            <a:graphicFrameLocks/>
          </p:cNvGraphicFramePr>
          <p:nvPr>
            <p:extLst>
              <p:ext uri="{D42A27DB-BD31-4B8C-83A1-F6EECF244321}">
                <p14:modId xmlns:p14="http://schemas.microsoft.com/office/powerpoint/2010/main" val="268283445"/>
              </p:ext>
            </p:extLst>
          </p:nvPr>
        </p:nvGraphicFramePr>
        <p:xfrm>
          <a:off x="1394792" y="1205299"/>
          <a:ext cx="8229600"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166D8A0-5ECE-4CD8-AD9A-339BAC52D159}"/>
              </a:ext>
            </a:extLst>
          </p:cNvPr>
          <p:cNvSpPr txBox="1"/>
          <p:nvPr/>
        </p:nvSpPr>
        <p:spPr>
          <a:xfrm>
            <a:off x="6544924" y="1385034"/>
            <a:ext cx="2785532" cy="646331"/>
          </a:xfrm>
          <a:prstGeom prst="rect">
            <a:avLst/>
          </a:prstGeom>
          <a:solidFill>
            <a:srgbClr val="A50021"/>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Établissement d’un plan de  veille : </a:t>
            </a:r>
            <a:r>
              <a:rPr lang="fr-FR" sz="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qui surveille quoi ? pour quoi faire ? pour qui ? à quel rythme ?</a:t>
            </a:r>
          </a:p>
        </p:txBody>
      </p:sp>
      <p:sp>
        <p:nvSpPr>
          <p:cNvPr id="9" name="TextBox 8">
            <a:extLst>
              <a:ext uri="{FF2B5EF4-FFF2-40B4-BE49-F238E27FC236}">
                <a16:creationId xmlns:a16="http://schemas.microsoft.com/office/drawing/2014/main" id="{5031AF69-B3EC-40A4-BB04-6B28724AB1F4}"/>
              </a:ext>
            </a:extLst>
          </p:cNvPr>
          <p:cNvSpPr txBox="1"/>
          <p:nvPr/>
        </p:nvSpPr>
        <p:spPr>
          <a:xfrm>
            <a:off x="7154528" y="3934802"/>
            <a:ext cx="2175933" cy="646331"/>
          </a:xfrm>
          <a:prstGeom prst="rect">
            <a:avLst/>
          </a:prstGeom>
          <a:solidFill>
            <a:srgbClr val="A50021"/>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Déterminer les moyens/formats d’extraction de l’information (par ex. : RSS)</a:t>
            </a:r>
          </a:p>
        </p:txBody>
      </p:sp>
      <p:sp>
        <p:nvSpPr>
          <p:cNvPr id="10" name="TextBox 9">
            <a:extLst>
              <a:ext uri="{FF2B5EF4-FFF2-40B4-BE49-F238E27FC236}">
                <a16:creationId xmlns:a16="http://schemas.microsoft.com/office/drawing/2014/main" id="{B6FF4FCC-D005-4D74-8020-078FC98836E8}"/>
              </a:ext>
            </a:extLst>
          </p:cNvPr>
          <p:cNvSpPr txBox="1"/>
          <p:nvPr/>
        </p:nvSpPr>
        <p:spPr>
          <a:xfrm>
            <a:off x="2570860" y="1600477"/>
            <a:ext cx="1857388" cy="276999"/>
          </a:xfrm>
          <a:prstGeom prst="rect">
            <a:avLst/>
          </a:prstGeom>
          <a:solidFill>
            <a:srgbClr val="A50021"/>
          </a:solidFill>
          <a:ln/>
        </p:spPr>
        <p:style>
          <a:lnRef idx="0">
            <a:schemeClr val="accent4"/>
          </a:lnRef>
          <a:fillRef idx="3">
            <a:schemeClr val="accent4"/>
          </a:fillRef>
          <a:effectRef idx="3">
            <a:schemeClr val="accent4"/>
          </a:effectRef>
          <a:fontRef idx="minor">
            <a:schemeClr val="lt1"/>
          </a:fontRef>
        </p:style>
        <p:txBody>
          <a:bodyPr>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Enquête de satisfaction</a:t>
            </a:r>
          </a:p>
        </p:txBody>
      </p:sp>
      <p:sp>
        <p:nvSpPr>
          <p:cNvPr id="11" name="TextBox 11">
            <a:extLst>
              <a:ext uri="{FF2B5EF4-FFF2-40B4-BE49-F238E27FC236}">
                <a16:creationId xmlns:a16="http://schemas.microsoft.com/office/drawing/2014/main" id="{148A2FA3-6AED-4594-A6DC-7A25B315C10D}"/>
              </a:ext>
            </a:extLst>
          </p:cNvPr>
          <p:cNvSpPr txBox="1"/>
          <p:nvPr/>
        </p:nvSpPr>
        <p:spPr>
          <a:xfrm>
            <a:off x="4504460" y="5346004"/>
            <a:ext cx="1744133" cy="461665"/>
          </a:xfrm>
          <a:prstGeom prst="rect">
            <a:avLst/>
          </a:prstGeom>
          <a:solidFill>
            <a:srgbClr val="A50021"/>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Collecte collaborative</a:t>
            </a:r>
          </a:p>
          <a:p>
            <a:pPr>
              <a:defRPr/>
            </a:pPr>
            <a:r>
              <a:rPr lang="fr-FR" sz="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(chacun un secteur)</a:t>
            </a:r>
          </a:p>
        </p:txBody>
      </p:sp>
      <p:sp>
        <p:nvSpPr>
          <p:cNvPr id="12" name="TextBox 8">
            <a:extLst>
              <a:ext uri="{FF2B5EF4-FFF2-40B4-BE49-F238E27FC236}">
                <a16:creationId xmlns:a16="http://schemas.microsoft.com/office/drawing/2014/main" id="{A2E1F334-27AC-4C2C-81CD-29AA6EB013F3}"/>
              </a:ext>
            </a:extLst>
          </p:cNvPr>
          <p:cNvSpPr txBox="1"/>
          <p:nvPr/>
        </p:nvSpPr>
        <p:spPr>
          <a:xfrm>
            <a:off x="6316328" y="4915117"/>
            <a:ext cx="3014133" cy="646331"/>
          </a:xfrm>
          <a:prstGeom prst="rect">
            <a:avLst/>
          </a:prstGeom>
          <a:solidFill>
            <a:srgbClr val="EB8F22"/>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Lecteur de fil RSS, compte Twitter,  complété notamment par un outil de surveillance de page (par ex. : WebSite-Watcher)</a:t>
            </a:r>
          </a:p>
        </p:txBody>
      </p:sp>
      <p:sp>
        <p:nvSpPr>
          <p:cNvPr id="13" name="TextBox 8">
            <a:extLst>
              <a:ext uri="{FF2B5EF4-FFF2-40B4-BE49-F238E27FC236}">
                <a16:creationId xmlns:a16="http://schemas.microsoft.com/office/drawing/2014/main" id="{DFE6AE11-E357-4EB2-A467-E940C4EB00D4}"/>
              </a:ext>
            </a:extLst>
          </p:cNvPr>
          <p:cNvSpPr txBox="1"/>
          <p:nvPr/>
        </p:nvSpPr>
        <p:spPr>
          <a:xfrm>
            <a:off x="1559496" y="4911096"/>
            <a:ext cx="2772124" cy="830997"/>
          </a:xfrm>
          <a:prstGeom prst="rect">
            <a:avLst/>
          </a:prstGeom>
          <a:solidFill>
            <a:srgbClr val="EB8F22"/>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Du simple taguage des actualités </a:t>
            </a:r>
            <a:b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à la rédaction de synthèses </a:t>
            </a:r>
            <a:b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voire d’analyses agrémentées de datavisualisations </a:t>
            </a:r>
          </a:p>
        </p:txBody>
      </p:sp>
      <p:sp>
        <p:nvSpPr>
          <p:cNvPr id="14" name="TextBox 8">
            <a:extLst>
              <a:ext uri="{FF2B5EF4-FFF2-40B4-BE49-F238E27FC236}">
                <a16:creationId xmlns:a16="http://schemas.microsoft.com/office/drawing/2014/main" id="{20607E05-146F-48EC-9220-D474239F1C79}"/>
              </a:ext>
            </a:extLst>
          </p:cNvPr>
          <p:cNvSpPr txBox="1"/>
          <p:nvPr/>
        </p:nvSpPr>
        <p:spPr>
          <a:xfrm>
            <a:off x="7443469" y="2155716"/>
            <a:ext cx="1878525" cy="1569660"/>
          </a:xfrm>
          <a:prstGeom prst="rect">
            <a:avLst/>
          </a:prstGeom>
          <a:solidFill>
            <a:srgbClr val="EB8F22"/>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Lister ou rechercher les sources et plateformes utiles aux objectifs (sites Web, comptes Twitter et Facebook, forums de discussion, moteurs et bases de donnés spécialisés</a:t>
            </a:r>
          </a:p>
        </p:txBody>
      </p:sp>
      <p:sp>
        <p:nvSpPr>
          <p:cNvPr id="15" name="TextBox 8">
            <a:extLst>
              <a:ext uri="{FF2B5EF4-FFF2-40B4-BE49-F238E27FC236}">
                <a16:creationId xmlns:a16="http://schemas.microsoft.com/office/drawing/2014/main" id="{CFE3FF47-5A1F-438D-9B85-5022146B4468}"/>
              </a:ext>
            </a:extLst>
          </p:cNvPr>
          <p:cNvSpPr txBox="1"/>
          <p:nvPr/>
        </p:nvSpPr>
        <p:spPr>
          <a:xfrm>
            <a:off x="1579937" y="2432268"/>
            <a:ext cx="1976257" cy="1015663"/>
          </a:xfrm>
          <a:prstGeom prst="rect">
            <a:avLst/>
          </a:prstGeom>
          <a:solidFill>
            <a:srgbClr val="EB8F22"/>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Diffusion de la veille envisageable sous de multiples formats : </a:t>
            </a:r>
            <a:br>
              <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RSS, </a:t>
            </a:r>
            <a:r>
              <a:rPr lang="fr-FR" sz="1200" i="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newsletter</a:t>
            </a:r>
            <a:r>
              <a:rPr lang="fr-FR" sz="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blog accessible en Intranet, etc.</a:t>
            </a:r>
            <a:endParaRPr lang="fr-FR" sz="12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ZoneTexte 15">
            <a:extLst>
              <a:ext uri="{FF2B5EF4-FFF2-40B4-BE49-F238E27FC236}">
                <a16:creationId xmlns:a16="http://schemas.microsoft.com/office/drawing/2014/main" id="{F7C752B2-B46C-40FE-8B44-CA8DD6754B36}"/>
              </a:ext>
            </a:extLst>
          </p:cNvPr>
          <p:cNvSpPr txBox="1"/>
          <p:nvPr/>
        </p:nvSpPr>
        <p:spPr>
          <a:xfrm>
            <a:off x="1992936" y="5940483"/>
            <a:ext cx="6135464" cy="307777"/>
          </a:xfrm>
          <a:prstGeom prst="rect">
            <a:avLst/>
          </a:prstGeom>
          <a:noFill/>
        </p:spPr>
        <p:txBody>
          <a:bodyPr wrap="square">
            <a:spAutoFit/>
          </a:bodyPr>
          <a:lstStyle/>
          <a:p>
            <a:pPr>
              <a:defRPr/>
            </a:pPr>
            <a:r>
              <a:rPr lang="fr-FR" sz="1400" b="1"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Source : Serge Courrier</a:t>
            </a:r>
          </a:p>
        </p:txBody>
      </p:sp>
    </p:spTree>
    <p:extLst>
      <p:ext uri="{BB962C8B-B14F-4D97-AF65-F5344CB8AC3E}">
        <p14:creationId xmlns:p14="http://schemas.microsoft.com/office/powerpoint/2010/main" val="2979490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FCFC4142-1D47-43BF-9A9D-B3BDB30231DB}"/>
              </a:ext>
            </a:extLst>
          </p:cNvPr>
          <p:cNvSpPr>
            <a:spLocks noGrp="1"/>
          </p:cNvSpPr>
          <p:nvPr>
            <p:ph type="title"/>
          </p:nvPr>
        </p:nvSpPr>
        <p:spPr/>
        <p:txBody>
          <a:bodyPr/>
          <a:lstStyle/>
          <a:p>
            <a:r>
              <a:rPr lang="fr-FR" altLang="fr-FR" dirty="0"/>
              <a:t>Slideshare</a:t>
            </a:r>
            <a:endParaRPr lang="fr-FR" dirty="0"/>
          </a:p>
        </p:txBody>
      </p:sp>
      <p:sp>
        <p:nvSpPr>
          <p:cNvPr id="4" name="Espace réservé du contenu 3"/>
          <p:cNvSpPr>
            <a:spLocks noGrp="1"/>
          </p:cNvSpPr>
          <p:nvPr>
            <p:ph idx="1"/>
          </p:nvPr>
        </p:nvSpPr>
        <p:spPr>
          <a:xfrm>
            <a:off x="1371600" y="836712"/>
            <a:ext cx="9601200" cy="4517504"/>
          </a:xfrm>
        </p:spPr>
        <p:txBody>
          <a:bodyPr>
            <a:normAutofit/>
          </a:bodyPr>
          <a:lstStyle/>
          <a:p>
            <a:r>
              <a:rPr lang="fr-FR" dirty="0"/>
              <a:t>Repérer le nom du compte à suivre</a:t>
            </a:r>
          </a:p>
          <a:p>
            <a:r>
              <a:rPr lang="fr-FR" dirty="0"/>
              <a:t>Saisir l’URL suivante (exemple choisi de nom de compte = </a:t>
            </a:r>
            <a:r>
              <a:rPr lang="fr-FR" dirty="0" err="1"/>
              <a:t>urfistparis</a:t>
            </a:r>
            <a:r>
              <a:rPr lang="fr-FR" dirty="0"/>
              <a:t>) :</a:t>
            </a:r>
          </a:p>
          <a:p>
            <a:pPr lvl="1">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https://fr.slideshare.net/rss/user/urfistparis/</a:t>
            </a:r>
            <a:endParaRPr lang="fr-FR" dirty="0">
              <a:solidFill>
                <a:srgbClr val="EB8F22"/>
              </a:solidFill>
            </a:endParaRPr>
          </a:p>
          <a:p>
            <a:r>
              <a:rPr lang="fr-FR" dirty="0"/>
              <a:t>Filtrer par tag : </a:t>
            </a:r>
          </a:p>
          <a:p>
            <a:pPr lvl="1"/>
            <a:r>
              <a:rPr lang="fr-FR" dirty="0"/>
              <a:t>ajouter « /tag/</a:t>
            </a:r>
            <a:r>
              <a:rPr lang="fr-FR" dirty="0" err="1"/>
              <a:t>nom_du_tag</a:t>
            </a:r>
            <a:r>
              <a:rPr lang="fr-FR" dirty="0"/>
              <a:t> » (sans les guillemets) à l’url citée ci-dessus.</a:t>
            </a:r>
          </a:p>
          <a:p>
            <a:pPr lvl="1"/>
            <a:r>
              <a:rPr lang="fr-FR" dirty="0"/>
              <a:t>Exemple : suivre tous les documents d’Aline Bouchard =&gt; </a:t>
            </a:r>
            <a:r>
              <a:rPr lang="fr-FR" dirty="0">
                <a:solidFill>
                  <a:srgbClr val="EB8F22"/>
                </a:solidFill>
                <a:hlinkClick r:id="rId4">
                  <a:extLst>
                    <a:ext uri="{A12FA001-AC4F-418D-AE19-62706E023703}">
                      <ahyp:hlinkClr xmlns:ahyp="http://schemas.microsoft.com/office/drawing/2018/hyperlinkcolor" val="tx"/>
                    </a:ext>
                  </a:extLst>
                </a:hlinkClick>
              </a:rPr>
              <a:t>https://fr.slideshare.net/rss/user/urfistparis/tag/aline%20bouchard</a:t>
            </a:r>
            <a:endParaRPr lang="fr-FR" dirty="0">
              <a:solidFill>
                <a:srgbClr val="EB8F22"/>
              </a:solidFill>
            </a:endParaRPr>
          </a:p>
        </p:txBody>
      </p:sp>
      <p:sp>
        <p:nvSpPr>
          <p:cNvPr id="2" name="Espace réservé de la date 1">
            <a:extLst>
              <a:ext uri="{FF2B5EF4-FFF2-40B4-BE49-F238E27FC236}">
                <a16:creationId xmlns:a16="http://schemas.microsoft.com/office/drawing/2014/main" id="{F9E92F84-0B8A-41C7-9DCD-777BF05BAC3E}"/>
              </a:ext>
            </a:extLst>
          </p:cNvPr>
          <p:cNvSpPr>
            <a:spLocks noGrp="1"/>
          </p:cNvSpPr>
          <p:nvPr>
            <p:ph type="dt" sz="half" idx="10"/>
          </p:nvPr>
        </p:nvSpPr>
        <p:spPr/>
        <p:txBody>
          <a:bodyPr/>
          <a:lstStyle/>
          <a:p>
            <a:fld id="{742A036C-3788-418D-A4F1-6624852A3894}" type="datetime1">
              <a:rPr lang="fr-FR" smtClean="0"/>
              <a:t>06/06/2020</a:t>
            </a:fld>
            <a:endParaRPr lang="fr-FR"/>
          </a:p>
        </p:txBody>
      </p:sp>
      <p:sp>
        <p:nvSpPr>
          <p:cNvPr id="3" name="Espace réservé du pied de page 2">
            <a:extLst>
              <a:ext uri="{FF2B5EF4-FFF2-40B4-BE49-F238E27FC236}">
                <a16:creationId xmlns:a16="http://schemas.microsoft.com/office/drawing/2014/main" id="{698453DA-9E9F-45E6-BCF8-744AC135A16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E1C99C15-6B07-4B20-9022-57A34D8B9D36}"/>
              </a:ext>
            </a:extLst>
          </p:cNvPr>
          <p:cNvSpPr>
            <a:spLocks noGrp="1"/>
          </p:cNvSpPr>
          <p:nvPr>
            <p:ph type="sldNum" sz="quarter" idx="12"/>
          </p:nvPr>
        </p:nvSpPr>
        <p:spPr/>
        <p:txBody>
          <a:bodyPr/>
          <a:lstStyle/>
          <a:p>
            <a:pPr>
              <a:defRPr/>
            </a:pPr>
            <a:fld id="{47290604-2400-4F2E-BFF6-A27E21378C03}" type="slidenum">
              <a:rPr lang="fr-FR" smtClean="0"/>
              <a:pPr>
                <a:defRPr/>
              </a:pPr>
              <a:t>70</a:t>
            </a:fld>
            <a:endParaRPr lang="fr-FR"/>
          </a:p>
        </p:txBody>
      </p:sp>
      <p:sp>
        <p:nvSpPr>
          <p:cNvPr id="9" name="ZoneTexte 8">
            <a:extLst>
              <a:ext uri="{FF2B5EF4-FFF2-40B4-BE49-F238E27FC236}">
                <a16:creationId xmlns:a16="http://schemas.microsoft.com/office/drawing/2014/main" id="{9428C464-68C9-4EB9-826D-7CBE50F49F24}"/>
              </a:ext>
            </a:extLst>
          </p:cNvPr>
          <p:cNvSpPr txBox="1"/>
          <p:nvPr/>
        </p:nvSpPr>
        <p:spPr>
          <a:xfrm>
            <a:off x="1775520" y="6093296"/>
            <a:ext cx="9293508" cy="307777"/>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Flux RSS : comment les trouver ou les générer sur les outils du web 2.0 ?</a:t>
            </a:r>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Keep</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it</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Simple, 2015-2017)</a:t>
            </a:r>
          </a:p>
        </p:txBody>
      </p:sp>
    </p:spTree>
    <p:extLst>
      <p:ext uri="{BB962C8B-B14F-4D97-AF65-F5344CB8AC3E}">
        <p14:creationId xmlns:p14="http://schemas.microsoft.com/office/powerpoint/2010/main" val="3394608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72768C8-4C35-4C34-8E1B-73353AE1322C}"/>
              </a:ext>
            </a:extLst>
          </p:cNvPr>
          <p:cNvSpPr>
            <a:spLocks noGrp="1"/>
          </p:cNvSpPr>
          <p:nvPr>
            <p:ph type="title"/>
          </p:nvPr>
        </p:nvSpPr>
        <p:spPr/>
        <p:txBody>
          <a:bodyPr>
            <a:normAutofit/>
          </a:bodyPr>
          <a:lstStyle/>
          <a:p>
            <a:r>
              <a:rPr lang="fr-FR" dirty="0"/>
              <a:t>Lecteurs de fils RSS</a:t>
            </a:r>
            <a:br>
              <a:rPr lang="fr-FR" dirty="0"/>
            </a:br>
            <a:r>
              <a:rPr lang="fr-FR" b="0" dirty="0"/>
              <a:t>L’exemple d’Inoreader</a:t>
            </a:r>
          </a:p>
        </p:txBody>
      </p:sp>
      <p:sp>
        <p:nvSpPr>
          <p:cNvPr id="8" name="Espace réservé du texte 7">
            <a:extLst>
              <a:ext uri="{FF2B5EF4-FFF2-40B4-BE49-F238E27FC236}">
                <a16:creationId xmlns:a16="http://schemas.microsoft.com/office/drawing/2014/main" id="{F6F9780B-1CD4-440B-9B22-0A3BAFF730C7}"/>
              </a:ext>
            </a:extLst>
          </p:cNvPr>
          <p:cNvSpPr>
            <a:spLocks noGrp="1"/>
          </p:cNvSpPr>
          <p:nvPr>
            <p:ph type="body" idx="1"/>
          </p:nvPr>
        </p:nvSpPr>
        <p:spPr/>
        <p:txBody>
          <a:bodyPr/>
          <a:lstStyle/>
          <a:p>
            <a:endParaRPr lang="fr-FR"/>
          </a:p>
        </p:txBody>
      </p:sp>
      <p:sp>
        <p:nvSpPr>
          <p:cNvPr id="4" name="Espace réservé de la date 3">
            <a:extLst>
              <a:ext uri="{FF2B5EF4-FFF2-40B4-BE49-F238E27FC236}">
                <a16:creationId xmlns:a16="http://schemas.microsoft.com/office/drawing/2014/main" id="{2583B0D9-9C1C-4E98-80CE-D81082E18592}"/>
              </a:ext>
            </a:extLst>
          </p:cNvPr>
          <p:cNvSpPr>
            <a:spLocks noGrp="1"/>
          </p:cNvSpPr>
          <p:nvPr>
            <p:ph type="dt" sz="half" idx="10"/>
          </p:nvPr>
        </p:nvSpPr>
        <p:spPr/>
        <p:txBody>
          <a:bodyPr/>
          <a:lstStyle/>
          <a:p>
            <a:pPr>
              <a:defRPr/>
            </a:pPr>
            <a:fld id="{6652A37E-F4B9-4E36-8A57-FD874932A26C}" type="datetime1">
              <a:rPr lang="fr-FR" smtClean="0"/>
              <a:t>06/06/2020</a:t>
            </a:fld>
            <a:endParaRPr lang="fr-FR"/>
          </a:p>
        </p:txBody>
      </p:sp>
      <p:sp>
        <p:nvSpPr>
          <p:cNvPr id="5" name="Espace réservé du pied de page 4">
            <a:extLst>
              <a:ext uri="{FF2B5EF4-FFF2-40B4-BE49-F238E27FC236}">
                <a16:creationId xmlns:a16="http://schemas.microsoft.com/office/drawing/2014/main" id="{906DEA65-F7A2-4DD3-AB18-8455F0BE95E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7649BE9A-C352-41E0-8539-D49F0E5800B1}"/>
              </a:ext>
            </a:extLst>
          </p:cNvPr>
          <p:cNvSpPr>
            <a:spLocks noGrp="1"/>
          </p:cNvSpPr>
          <p:nvPr>
            <p:ph type="sldNum" sz="quarter" idx="12"/>
          </p:nvPr>
        </p:nvSpPr>
        <p:spPr/>
        <p:txBody>
          <a:bodyPr/>
          <a:lstStyle/>
          <a:p>
            <a:pPr>
              <a:defRPr/>
            </a:pPr>
            <a:fld id="{A0BEA018-163A-40A0-85F9-8117739ED8BE}" type="slidenum">
              <a:rPr lang="fr-FR" smtClean="0"/>
              <a:pPr>
                <a:defRPr/>
              </a:pPr>
              <a:t>71</a:t>
            </a:fld>
            <a:endParaRPr lang="fr-FR"/>
          </a:p>
        </p:txBody>
      </p:sp>
    </p:spTree>
    <p:extLst>
      <p:ext uri="{BB962C8B-B14F-4D97-AF65-F5344CB8AC3E}">
        <p14:creationId xmlns:p14="http://schemas.microsoft.com/office/powerpoint/2010/main" val="267369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28A46AB-7151-42F0-AF7C-0E4A28312336}"/>
              </a:ext>
            </a:extLst>
          </p:cNvPr>
          <p:cNvSpPr>
            <a:spLocks noGrp="1"/>
          </p:cNvSpPr>
          <p:nvPr>
            <p:ph type="title"/>
          </p:nvPr>
        </p:nvSpPr>
        <p:spPr/>
        <p:txBody>
          <a:bodyPr/>
          <a:lstStyle/>
          <a:p>
            <a:r>
              <a:rPr lang="fr-FR" dirty="0" err="1"/>
              <a:t>Inoreader</a:t>
            </a:r>
            <a:br>
              <a:rPr lang="fr-FR" dirty="0"/>
            </a:br>
            <a:r>
              <a:rPr lang="fr-FR" b="0" dirty="0"/>
              <a:t>Présentation générale</a:t>
            </a:r>
          </a:p>
        </p:txBody>
      </p:sp>
      <p:sp>
        <p:nvSpPr>
          <p:cNvPr id="8" name="Espace réservé du contenu 7">
            <a:extLst>
              <a:ext uri="{FF2B5EF4-FFF2-40B4-BE49-F238E27FC236}">
                <a16:creationId xmlns:a16="http://schemas.microsoft.com/office/drawing/2014/main" id="{23034BC4-84B8-4E2F-A3DE-5FD012E88F15}"/>
              </a:ext>
            </a:extLst>
          </p:cNvPr>
          <p:cNvSpPr>
            <a:spLocks noGrp="1"/>
          </p:cNvSpPr>
          <p:nvPr>
            <p:ph idx="1"/>
          </p:nvPr>
        </p:nvSpPr>
        <p:spPr/>
        <p:txBody>
          <a:bodyPr/>
          <a:lstStyle/>
          <a:p>
            <a:pPr>
              <a:buClr>
                <a:schemeClr val="tx1"/>
              </a:buClr>
            </a:pPr>
            <a:r>
              <a:rPr lang="fr-FR" dirty="0">
                <a:solidFill>
                  <a:srgbClr val="EB8F22"/>
                </a:solidFill>
                <a:hlinkClick r:id="rId2" action="ppaction://hlinksldjump">
                  <a:extLst>
                    <a:ext uri="{A12FA001-AC4F-418D-AE19-62706E023703}">
                      <ahyp:hlinkClr xmlns:ahyp="http://schemas.microsoft.com/office/drawing/2018/hyperlinkcolor" val="tx"/>
                    </a:ext>
                  </a:extLst>
                </a:hlinkClick>
              </a:rPr>
              <a:t>Avantages et inconvénients</a:t>
            </a:r>
            <a:endParaRPr lang="fr-FR" dirty="0">
              <a:solidFill>
                <a:srgbClr val="EB8F22"/>
              </a:solidFill>
            </a:endParaRPr>
          </a:p>
          <a:p>
            <a:pPr>
              <a:buClr>
                <a:schemeClr val="tx1"/>
              </a:buClr>
            </a:pPr>
            <a:r>
              <a:rPr lang="fr-FR" dirty="0">
                <a:solidFill>
                  <a:srgbClr val="EB8F22"/>
                </a:solidFill>
                <a:hlinkClick r:id="rId3" action="ppaction://hlinksldjump">
                  <a:extLst>
                    <a:ext uri="{A12FA001-AC4F-418D-AE19-62706E023703}">
                      <ahyp:hlinkClr xmlns:ahyp="http://schemas.microsoft.com/office/drawing/2018/hyperlinkcolor" val="tx"/>
                    </a:ext>
                  </a:extLst>
                </a:hlinkClick>
              </a:rPr>
              <a:t>Les différents plans</a:t>
            </a:r>
            <a:endParaRPr lang="fr-FR" dirty="0">
              <a:solidFill>
                <a:srgbClr val="EB8F22"/>
              </a:solidFill>
            </a:endParaRPr>
          </a:p>
          <a:p>
            <a:endParaRPr lang="fr-FR" dirty="0"/>
          </a:p>
        </p:txBody>
      </p:sp>
      <p:sp>
        <p:nvSpPr>
          <p:cNvPr id="4" name="Espace réservé de la date 3">
            <a:extLst>
              <a:ext uri="{FF2B5EF4-FFF2-40B4-BE49-F238E27FC236}">
                <a16:creationId xmlns:a16="http://schemas.microsoft.com/office/drawing/2014/main" id="{8A32F4ED-0289-4982-B6EB-854A441A615D}"/>
              </a:ext>
            </a:extLst>
          </p:cNvPr>
          <p:cNvSpPr>
            <a:spLocks noGrp="1"/>
          </p:cNvSpPr>
          <p:nvPr>
            <p:ph type="dt" sz="half" idx="10"/>
          </p:nvPr>
        </p:nvSpPr>
        <p:spPr/>
        <p:txBody>
          <a:bodyPr/>
          <a:lstStyle/>
          <a:p>
            <a:pPr>
              <a:defRPr/>
            </a:pPr>
            <a:fld id="{D9DC715F-79C9-4CC8-8AA8-27B416BEDDE8}" type="datetime1">
              <a:rPr lang="fr-FR" smtClean="0"/>
              <a:t>06/06/2020</a:t>
            </a:fld>
            <a:endParaRPr lang="fr-FR"/>
          </a:p>
        </p:txBody>
      </p:sp>
      <p:sp>
        <p:nvSpPr>
          <p:cNvPr id="5" name="Espace réservé du pied de page 4">
            <a:extLst>
              <a:ext uri="{FF2B5EF4-FFF2-40B4-BE49-F238E27FC236}">
                <a16:creationId xmlns:a16="http://schemas.microsoft.com/office/drawing/2014/main" id="{1DC1463C-C716-4803-84FE-53B7539C7BAD}"/>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6B20141E-D9BE-4821-A888-CF9A6CB61A81}"/>
              </a:ext>
            </a:extLst>
          </p:cNvPr>
          <p:cNvSpPr>
            <a:spLocks noGrp="1"/>
          </p:cNvSpPr>
          <p:nvPr>
            <p:ph type="sldNum" sz="quarter" idx="12"/>
          </p:nvPr>
        </p:nvSpPr>
        <p:spPr/>
        <p:txBody>
          <a:bodyPr/>
          <a:lstStyle/>
          <a:p>
            <a:pPr>
              <a:defRPr/>
            </a:pPr>
            <a:fld id="{A0BEA018-163A-40A0-85F9-8117739ED8BE}" type="slidenum">
              <a:rPr lang="fr-FR" smtClean="0"/>
              <a:pPr>
                <a:defRPr/>
              </a:pPr>
              <a:t>72</a:t>
            </a:fld>
            <a:endParaRPr lang="fr-FR"/>
          </a:p>
        </p:txBody>
      </p:sp>
    </p:spTree>
    <p:extLst>
      <p:ext uri="{BB962C8B-B14F-4D97-AF65-F5344CB8AC3E}">
        <p14:creationId xmlns:p14="http://schemas.microsoft.com/office/powerpoint/2010/main" val="2933552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74D30131-B1D1-4220-B0F0-BD227262C207}"/>
              </a:ext>
            </a:extLst>
          </p:cNvPr>
          <p:cNvSpPr>
            <a:spLocks noGrp="1"/>
          </p:cNvSpPr>
          <p:nvPr>
            <p:ph type="title"/>
          </p:nvPr>
        </p:nvSpPr>
        <p:spPr/>
        <p:txBody>
          <a:bodyPr/>
          <a:lstStyle/>
          <a:p>
            <a:r>
              <a:rPr lang="fr-FR" altLang="fr-FR" dirty="0" err="1"/>
              <a:t>Inoreader</a:t>
            </a:r>
            <a:br>
              <a:rPr lang="fr-FR" altLang="fr-FR" dirty="0"/>
            </a:br>
            <a:r>
              <a:rPr lang="fr-FR" altLang="fr-FR" b="0" dirty="0"/>
              <a:t>Avantages et inconvénients</a:t>
            </a:r>
            <a:endParaRPr lang="fr-FR" b="0" dirty="0"/>
          </a:p>
        </p:txBody>
      </p:sp>
      <p:sp>
        <p:nvSpPr>
          <p:cNvPr id="3" name="Espace réservé du texte 2">
            <a:extLst>
              <a:ext uri="{FF2B5EF4-FFF2-40B4-BE49-F238E27FC236}">
                <a16:creationId xmlns:a16="http://schemas.microsoft.com/office/drawing/2014/main" id="{466F594F-E750-4317-BAB4-E42693EB17DC}"/>
              </a:ext>
            </a:extLst>
          </p:cNvPr>
          <p:cNvSpPr>
            <a:spLocks noGrp="1"/>
          </p:cNvSpPr>
          <p:nvPr>
            <p:ph type="body" idx="1"/>
          </p:nvPr>
        </p:nvSpPr>
        <p:spPr>
          <a:xfrm>
            <a:off x="1371600" y="980728"/>
            <a:ext cx="4443984" cy="823912"/>
          </a:xfrm>
        </p:spPr>
        <p:txBody>
          <a:bodyPr/>
          <a:lstStyle/>
          <a:p>
            <a:r>
              <a:rPr lang="fr-FR" dirty="0"/>
              <a:t>Avantages</a:t>
            </a:r>
          </a:p>
        </p:txBody>
      </p:sp>
      <p:sp>
        <p:nvSpPr>
          <p:cNvPr id="9" name="Espace réservé du contenu 8">
            <a:extLst>
              <a:ext uri="{FF2B5EF4-FFF2-40B4-BE49-F238E27FC236}">
                <a16:creationId xmlns:a16="http://schemas.microsoft.com/office/drawing/2014/main" id="{1C314BA1-4B7F-4E1E-91F9-0652701DF47D}"/>
              </a:ext>
            </a:extLst>
          </p:cNvPr>
          <p:cNvSpPr>
            <a:spLocks noGrp="1"/>
          </p:cNvSpPr>
          <p:nvPr>
            <p:ph sz="half" idx="2"/>
          </p:nvPr>
        </p:nvSpPr>
        <p:spPr>
          <a:xfrm>
            <a:off x="1371600" y="1945071"/>
            <a:ext cx="4443984" cy="4508315"/>
          </a:xfrm>
        </p:spPr>
        <p:txBody>
          <a:bodyPr>
            <a:normAutofit lnSpcReduction="10000"/>
          </a:bodyPr>
          <a:lstStyle/>
          <a:p>
            <a:r>
              <a:rPr lang="fr-FR" dirty="0"/>
              <a:t>Interface et fonctionnalités très « productive »</a:t>
            </a:r>
          </a:p>
          <a:p>
            <a:r>
              <a:rPr lang="fr-FR" dirty="0"/>
              <a:t>Filtrage avancé pour la version Pro</a:t>
            </a:r>
          </a:p>
          <a:p>
            <a:r>
              <a:rPr lang="fr-FR" dirty="0"/>
              <a:t>Archivage de tous les items récupérés, même dans la version gratuite</a:t>
            </a:r>
          </a:p>
          <a:p>
            <a:r>
              <a:rPr lang="fr-FR" dirty="0"/>
              <a:t>Large choix de rediffusions (dont fils RSS attachés aux tags dans la version Pro permettant de mettre en place une solution d’autoblogging)</a:t>
            </a:r>
          </a:p>
          <a:p>
            <a:r>
              <a:rPr lang="fr-FR" dirty="0"/>
              <a:t>Connecteurs disponibles dans la version Pro pour surveiller notamment Twitter, Facebook</a:t>
            </a:r>
          </a:p>
        </p:txBody>
      </p:sp>
      <p:sp>
        <p:nvSpPr>
          <p:cNvPr id="5" name="Espace réservé du texte 4">
            <a:extLst>
              <a:ext uri="{FF2B5EF4-FFF2-40B4-BE49-F238E27FC236}">
                <a16:creationId xmlns:a16="http://schemas.microsoft.com/office/drawing/2014/main" id="{FDF5D2EB-E2A0-429E-B203-79EBE75DD8F5}"/>
              </a:ext>
            </a:extLst>
          </p:cNvPr>
          <p:cNvSpPr>
            <a:spLocks noGrp="1"/>
          </p:cNvSpPr>
          <p:nvPr>
            <p:ph type="body" sz="quarter" idx="3"/>
          </p:nvPr>
        </p:nvSpPr>
        <p:spPr>
          <a:xfrm>
            <a:off x="6525014" y="980728"/>
            <a:ext cx="4443984" cy="823912"/>
          </a:xfrm>
        </p:spPr>
        <p:txBody>
          <a:bodyPr/>
          <a:lstStyle/>
          <a:p>
            <a:r>
              <a:rPr lang="fr-FR" dirty="0"/>
              <a:t>Inconvénients</a:t>
            </a:r>
          </a:p>
        </p:txBody>
      </p:sp>
      <p:sp>
        <p:nvSpPr>
          <p:cNvPr id="7" name="Espace réservé du contenu 6">
            <a:extLst>
              <a:ext uri="{FF2B5EF4-FFF2-40B4-BE49-F238E27FC236}">
                <a16:creationId xmlns:a16="http://schemas.microsoft.com/office/drawing/2014/main" id="{15571B89-11BC-4768-8854-4D929F21A963}"/>
              </a:ext>
            </a:extLst>
          </p:cNvPr>
          <p:cNvSpPr>
            <a:spLocks noGrp="1"/>
          </p:cNvSpPr>
          <p:nvPr>
            <p:ph sz="quarter" idx="4"/>
          </p:nvPr>
        </p:nvSpPr>
        <p:spPr>
          <a:xfrm>
            <a:off x="6525014" y="1945071"/>
            <a:ext cx="4443984" cy="4508315"/>
          </a:xfrm>
        </p:spPr>
        <p:txBody>
          <a:bodyPr>
            <a:normAutofit lnSpcReduction="10000"/>
          </a:bodyPr>
          <a:lstStyle/>
          <a:p>
            <a:r>
              <a:rPr lang="fr-FR" dirty="0"/>
              <a:t>150 fils max dans sa version gratuite (mais supérieurs à ses concurrents directs)</a:t>
            </a:r>
          </a:p>
          <a:p>
            <a:r>
              <a:rPr lang="fr-FR" dirty="0"/>
              <a:t>Service en ligne (questionnements sur le confidentialité)</a:t>
            </a:r>
          </a:p>
          <a:p>
            <a:r>
              <a:rPr lang="fr-FR" dirty="0"/>
              <a:t>Service bulgare (nécessitera une autorisation pour pouvoir l’utiliser dans certaines entreprises/administrations)</a:t>
            </a:r>
          </a:p>
        </p:txBody>
      </p:sp>
      <p:sp>
        <p:nvSpPr>
          <p:cNvPr id="2" name="Espace réservé de la date 1">
            <a:extLst>
              <a:ext uri="{FF2B5EF4-FFF2-40B4-BE49-F238E27FC236}">
                <a16:creationId xmlns:a16="http://schemas.microsoft.com/office/drawing/2014/main" id="{7E073FAE-E404-4E03-99BE-E2007793ADF1}"/>
              </a:ext>
            </a:extLst>
          </p:cNvPr>
          <p:cNvSpPr>
            <a:spLocks noGrp="1"/>
          </p:cNvSpPr>
          <p:nvPr>
            <p:ph type="dt" sz="half" idx="10"/>
          </p:nvPr>
        </p:nvSpPr>
        <p:spPr/>
        <p:txBody>
          <a:bodyPr/>
          <a:lstStyle/>
          <a:p>
            <a:fld id="{CB643097-7D59-49AA-9AB4-AADF903D95C0}" type="datetime1">
              <a:rPr lang="fr-FR" smtClean="0"/>
              <a:t>06/06/2020</a:t>
            </a:fld>
            <a:endParaRPr lang="fr-FR"/>
          </a:p>
        </p:txBody>
      </p:sp>
      <p:sp>
        <p:nvSpPr>
          <p:cNvPr id="10" name="Espace réservé du pied de page 9">
            <a:extLst>
              <a:ext uri="{FF2B5EF4-FFF2-40B4-BE49-F238E27FC236}">
                <a16:creationId xmlns:a16="http://schemas.microsoft.com/office/drawing/2014/main" id="{90CDDCAE-118E-4802-8F41-058248E32E92}"/>
              </a:ext>
            </a:extLst>
          </p:cNvPr>
          <p:cNvSpPr>
            <a:spLocks noGrp="1"/>
          </p:cNvSpPr>
          <p:nvPr>
            <p:ph type="ftr" sz="quarter" idx="11"/>
          </p:nvPr>
        </p:nvSpPr>
        <p:spPr/>
        <p:txBody>
          <a:bodyPr/>
          <a:lstStyle/>
          <a:p>
            <a:pPr>
              <a:defRPr/>
            </a:pPr>
            <a:r>
              <a:rPr lang="fr-FR"/>
              <a:t>Utiliser les flux RSS pour sa veille | Pourquoi ? Comment ?</a:t>
            </a:r>
          </a:p>
        </p:txBody>
      </p:sp>
      <p:sp>
        <p:nvSpPr>
          <p:cNvPr id="11" name="Espace réservé du numéro de diapositive 10">
            <a:extLst>
              <a:ext uri="{FF2B5EF4-FFF2-40B4-BE49-F238E27FC236}">
                <a16:creationId xmlns:a16="http://schemas.microsoft.com/office/drawing/2014/main" id="{6CE01184-AD31-4C89-902D-FEBDF40B02EB}"/>
              </a:ext>
            </a:extLst>
          </p:cNvPr>
          <p:cNvSpPr>
            <a:spLocks noGrp="1"/>
          </p:cNvSpPr>
          <p:nvPr>
            <p:ph type="sldNum" sz="quarter" idx="12"/>
          </p:nvPr>
        </p:nvSpPr>
        <p:spPr/>
        <p:txBody>
          <a:bodyPr/>
          <a:lstStyle/>
          <a:p>
            <a:pPr>
              <a:defRPr/>
            </a:pPr>
            <a:fld id="{2D1FE9FD-52E6-4D44-9364-B06EB0E1408B}" type="slidenum">
              <a:rPr lang="fr-FR" smtClean="0"/>
              <a:pPr>
                <a:defRPr/>
              </a:pPr>
              <a:t>73</a:t>
            </a:fld>
            <a:endParaRPr lang="fr-FR"/>
          </a:p>
        </p:txBody>
      </p:sp>
    </p:spTree>
    <p:extLst>
      <p:ext uri="{BB962C8B-B14F-4D97-AF65-F5344CB8AC3E}">
        <p14:creationId xmlns:p14="http://schemas.microsoft.com/office/powerpoint/2010/main" val="1598206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6EA74872-6E35-4B89-8E22-8DE335391EE1}"/>
              </a:ext>
            </a:extLst>
          </p:cNvPr>
          <p:cNvSpPr>
            <a:spLocks noGrp="1"/>
          </p:cNvSpPr>
          <p:nvPr>
            <p:ph type="title"/>
          </p:nvPr>
        </p:nvSpPr>
        <p:spPr/>
        <p:txBody>
          <a:bodyPr/>
          <a:lstStyle/>
          <a:p>
            <a:r>
              <a:rPr lang="fr-FR" altLang="fr-FR" dirty="0" err="1"/>
              <a:t>Inoreader</a:t>
            </a:r>
            <a:br>
              <a:rPr lang="fr-FR" altLang="fr-FR" dirty="0"/>
            </a:br>
            <a:r>
              <a:rPr lang="fr-FR" altLang="fr-FR" b="0" dirty="0"/>
              <a:t>Les différents plans</a:t>
            </a:r>
            <a:endParaRPr lang="fr-FR" b="0" dirty="0"/>
          </a:p>
        </p:txBody>
      </p:sp>
      <p:sp>
        <p:nvSpPr>
          <p:cNvPr id="18" name="Espace réservé du contenu 17">
            <a:extLst>
              <a:ext uri="{FF2B5EF4-FFF2-40B4-BE49-F238E27FC236}">
                <a16:creationId xmlns:a16="http://schemas.microsoft.com/office/drawing/2014/main" id="{06CB4D0F-67A1-44CE-A6AB-F6B77BF87591}"/>
              </a:ext>
            </a:extLst>
          </p:cNvPr>
          <p:cNvSpPr>
            <a:spLocks noGrp="1"/>
          </p:cNvSpPr>
          <p:nvPr>
            <p:ph idx="1"/>
          </p:nvPr>
        </p:nvSpPr>
        <p:spPr>
          <a:xfrm>
            <a:off x="1426016" y="1340768"/>
            <a:ext cx="7704667" cy="504056"/>
          </a:xfrm>
        </p:spPr>
        <p:txBody>
          <a:bodyPr/>
          <a:lstStyle/>
          <a:p>
            <a:pPr>
              <a:buClr>
                <a:schemeClr val="tx1"/>
              </a:buClr>
            </a:pPr>
            <a:r>
              <a:rPr lang="fr-FR" dirty="0">
                <a:solidFill>
                  <a:srgbClr val="EB8F22"/>
                </a:solidFill>
                <a:hlinkClick r:id="rId3">
                  <a:extLst>
                    <a:ext uri="{A12FA001-AC4F-418D-AE19-62706E023703}">
                      <ahyp:hlinkClr xmlns:ahyp="http://schemas.microsoft.com/office/drawing/2018/hyperlinkcolor" val="tx"/>
                    </a:ext>
                  </a:extLst>
                </a:hlinkClick>
              </a:rPr>
              <a:t>Tarifs</a:t>
            </a:r>
            <a:r>
              <a:rPr lang="fr-FR" dirty="0"/>
              <a:t> </a:t>
            </a:r>
          </a:p>
          <a:p>
            <a:endParaRPr lang="fr-FR" dirty="0"/>
          </a:p>
        </p:txBody>
      </p:sp>
      <p:sp>
        <p:nvSpPr>
          <p:cNvPr id="2" name="Espace réservé de la date 1">
            <a:extLst>
              <a:ext uri="{FF2B5EF4-FFF2-40B4-BE49-F238E27FC236}">
                <a16:creationId xmlns:a16="http://schemas.microsoft.com/office/drawing/2014/main" id="{B01BECB0-57A3-49C2-8495-EC90DB7782DF}"/>
              </a:ext>
            </a:extLst>
          </p:cNvPr>
          <p:cNvSpPr>
            <a:spLocks noGrp="1"/>
          </p:cNvSpPr>
          <p:nvPr>
            <p:ph type="dt" sz="half" idx="10"/>
          </p:nvPr>
        </p:nvSpPr>
        <p:spPr/>
        <p:txBody>
          <a:bodyPr/>
          <a:lstStyle/>
          <a:p>
            <a:fld id="{A051DC33-247D-4FE9-B884-7FDC18C374D4}" type="datetime1">
              <a:rPr lang="fr-FR" smtClean="0"/>
              <a:t>06/06/2020</a:t>
            </a:fld>
            <a:endParaRPr lang="fr-FR"/>
          </a:p>
        </p:txBody>
      </p:sp>
      <p:sp>
        <p:nvSpPr>
          <p:cNvPr id="4" name="Espace réservé du pied de page 3">
            <a:extLst>
              <a:ext uri="{FF2B5EF4-FFF2-40B4-BE49-F238E27FC236}">
                <a16:creationId xmlns:a16="http://schemas.microsoft.com/office/drawing/2014/main" id="{3DCE1AD0-F4B6-4F4C-85C5-0C44F676B4C3}"/>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7" name="Espace réservé du numéro de diapositive 6">
            <a:extLst>
              <a:ext uri="{FF2B5EF4-FFF2-40B4-BE49-F238E27FC236}">
                <a16:creationId xmlns:a16="http://schemas.microsoft.com/office/drawing/2014/main" id="{5E4CA91C-DDBE-498A-A755-8A31E994FC83}"/>
              </a:ext>
            </a:extLst>
          </p:cNvPr>
          <p:cNvSpPr>
            <a:spLocks noGrp="1"/>
          </p:cNvSpPr>
          <p:nvPr>
            <p:ph type="sldNum" sz="quarter" idx="12"/>
          </p:nvPr>
        </p:nvSpPr>
        <p:spPr/>
        <p:txBody>
          <a:bodyPr/>
          <a:lstStyle/>
          <a:p>
            <a:pPr>
              <a:defRPr/>
            </a:pPr>
            <a:fld id="{47290604-2400-4F2E-BFF6-A27E21378C03}" type="slidenum">
              <a:rPr lang="fr-FR" smtClean="0"/>
              <a:pPr>
                <a:defRPr/>
              </a:pPr>
              <a:t>74</a:t>
            </a:fld>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1225471155"/>
              </p:ext>
            </p:extLst>
          </p:nvPr>
        </p:nvGraphicFramePr>
        <p:xfrm>
          <a:off x="1919536" y="1922971"/>
          <a:ext cx="7488832" cy="1259840"/>
        </p:xfrm>
        <a:graphic>
          <a:graphicData uri="http://schemas.openxmlformats.org/drawingml/2006/table">
            <a:tbl>
              <a:tblPr firstRow="1" bandRow="1">
                <a:tableStyleId>{6E25E649-3F16-4E02-A733-19D2CDBF48F0}</a:tableStyleId>
              </a:tblPr>
              <a:tblGrid>
                <a:gridCol w="2152125">
                  <a:extLst>
                    <a:ext uri="{9D8B030D-6E8A-4147-A177-3AD203B41FA5}">
                      <a16:colId xmlns:a16="http://schemas.microsoft.com/office/drawing/2014/main" val="20000"/>
                    </a:ext>
                  </a:extLst>
                </a:gridCol>
                <a:gridCol w="1592291">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370840">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Plans</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Gratuit</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Supporter</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Pro</a:t>
                      </a:r>
                    </a:p>
                  </a:txBody>
                  <a:tcPr/>
                </a:tc>
                <a:extLst>
                  <a:ext uri="{0D108BD9-81ED-4DB2-BD59-A6C34878D82A}">
                    <a16:rowId xmlns:a16="http://schemas.microsoft.com/office/drawing/2014/main" val="10000"/>
                  </a:ext>
                </a:extLst>
              </a:tr>
              <a:tr h="370840">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Mensuellement</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(avec pub)</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N/A</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4,99 €/mois</a:t>
                      </a:r>
                    </a:p>
                  </a:txBody>
                  <a:tcPr/>
                </a:tc>
                <a:extLst>
                  <a:ext uri="{0D108BD9-81ED-4DB2-BD59-A6C34878D82A}">
                    <a16:rowId xmlns:a16="http://schemas.microsoft.com/office/drawing/2014/main" val="10001"/>
                  </a:ext>
                </a:extLst>
              </a:tr>
              <a:tr h="370840">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Annuellement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latin typeface="Roboto Condensed" panose="02000000000000000000" pitchFamily="2" charset="0"/>
                          <a:ea typeface="Roboto Condensed" panose="02000000000000000000" pitchFamily="2" charset="0"/>
                          <a:cs typeface="Roboto Condensed" panose="02000000000000000000" pitchFamily="2" charset="0"/>
                        </a:rPr>
                        <a:t>(avec pub)</a:t>
                      </a:r>
                    </a:p>
                  </a:txBody>
                  <a:tcPr/>
                </a:tc>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19,99 €/année</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(1,67 €/mois)</a:t>
                      </a:r>
                    </a:p>
                  </a:txBody>
                  <a:tcPr/>
                </a:tc>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49,99 €/année</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(4,17 €/mois)</a:t>
                      </a:r>
                    </a:p>
                  </a:txBody>
                  <a:tcPr/>
                </a:tc>
                <a:extLst>
                  <a:ext uri="{0D108BD9-81ED-4DB2-BD59-A6C34878D82A}">
                    <a16:rowId xmlns:a16="http://schemas.microsoft.com/office/drawing/2014/main" val="10002"/>
                  </a:ext>
                </a:extLst>
              </a:tr>
            </a:tbl>
          </a:graphicData>
        </a:graphic>
      </p:graphicFrame>
      <p:sp>
        <p:nvSpPr>
          <p:cNvPr id="10" name="Espace réservé du contenu 3"/>
          <p:cNvSpPr txBox="1">
            <a:spLocks/>
          </p:cNvSpPr>
          <p:nvPr/>
        </p:nvSpPr>
        <p:spPr bwMode="auto">
          <a:xfrm>
            <a:off x="911424" y="3428806"/>
            <a:ext cx="7704856"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lnSpcReduction="20000"/>
          </a:bodyPr>
          <a:lstStyle>
            <a:lvl1pPr marL="285750" indent="-285750" algn="l" defTabSz="457200" rtl="0" fontAlgn="base">
              <a:spcBef>
                <a:spcPct val="20000"/>
              </a:spcBef>
              <a:spcAft>
                <a:spcPts val="600"/>
              </a:spcAft>
              <a:buClr>
                <a:srgbClr val="C00000"/>
              </a:buClr>
              <a:buSzPct val="145000"/>
              <a:buFont typeface="Arial" panose="020B0604020202020204" pitchFamily="34" charset="0"/>
              <a:buChar char="•"/>
              <a:defRPr sz="2400" b="1" kern="1200">
                <a:solidFill>
                  <a:srgbClr val="C00000"/>
                </a:solidFill>
                <a:latin typeface="Bradley Hand ITC" panose="03070402050302030203" pitchFamily="66" charset="0"/>
                <a:ea typeface="+mn-ea"/>
                <a:cs typeface="+mn-cs"/>
              </a:defRPr>
            </a:lvl1pPr>
            <a:lvl2pPr marL="742950" indent="-285750" algn="l" defTabSz="457200" rtl="0" fontAlgn="base">
              <a:spcBef>
                <a:spcPct val="20000"/>
              </a:spcBef>
              <a:spcAft>
                <a:spcPts val="600"/>
              </a:spcAft>
              <a:buClr>
                <a:srgbClr val="C00000"/>
              </a:buClr>
              <a:buSzPct val="145000"/>
              <a:buFont typeface="Arial" panose="020B0604020202020204" pitchFamily="34" charset="0"/>
              <a:buChar char="•"/>
              <a:defRPr sz="2000" b="1" kern="1200">
                <a:solidFill>
                  <a:srgbClr val="C00000"/>
                </a:solidFill>
                <a:latin typeface="Bradley Hand ITC" panose="03070402050302030203" pitchFamily="66" charset="0"/>
                <a:ea typeface="+mn-ea"/>
                <a:cs typeface="+mn-cs"/>
              </a:defRPr>
            </a:lvl2pPr>
            <a:lvl3pPr marL="1200150" indent="-285750" algn="l" defTabSz="457200" rtl="0" fontAlgn="base">
              <a:spcBef>
                <a:spcPct val="20000"/>
              </a:spcBef>
              <a:spcAft>
                <a:spcPts val="600"/>
              </a:spcAft>
              <a:buClr>
                <a:srgbClr val="C00000"/>
              </a:buClr>
              <a:buSzPct val="145000"/>
              <a:buFont typeface="Arial" panose="020B0604020202020204" pitchFamily="34" charset="0"/>
              <a:buChar char="•"/>
              <a:defRPr b="1" kern="1200">
                <a:solidFill>
                  <a:srgbClr val="C00000"/>
                </a:solidFill>
                <a:latin typeface="Bradley Hand ITC" panose="03070402050302030203" pitchFamily="66" charset="0"/>
                <a:ea typeface="+mn-ea"/>
                <a:cs typeface="+mn-cs"/>
              </a:defRPr>
            </a:lvl3pPr>
            <a:lvl4pPr marL="1543050" indent="-171450" algn="l" defTabSz="457200" rtl="0" fontAlgn="base">
              <a:spcBef>
                <a:spcPct val="20000"/>
              </a:spcBef>
              <a:spcAft>
                <a:spcPts val="600"/>
              </a:spcAft>
              <a:buClr>
                <a:srgbClr val="C00000"/>
              </a:buClr>
              <a:buSzPct val="145000"/>
              <a:buFont typeface="Arial" panose="020B0604020202020204" pitchFamily="34" charset="0"/>
              <a:buChar char="•"/>
              <a:defRPr sz="1600" b="1" kern="1200">
                <a:solidFill>
                  <a:srgbClr val="C00000"/>
                </a:solidFill>
                <a:latin typeface="Bradley Hand ITC" panose="03070402050302030203" pitchFamily="66" charset="0"/>
                <a:ea typeface="+mn-ea"/>
                <a:cs typeface="+mn-cs"/>
              </a:defRPr>
            </a:lvl4pPr>
            <a:lvl5pPr marL="2000250" indent="-171450" algn="l" defTabSz="457200" rtl="0" fontAlgn="base">
              <a:spcBef>
                <a:spcPct val="20000"/>
              </a:spcBef>
              <a:spcAft>
                <a:spcPts val="600"/>
              </a:spcAft>
              <a:buClr>
                <a:srgbClr val="C00000"/>
              </a:buClr>
              <a:buSzPct val="145000"/>
              <a:buFont typeface="Arial" panose="020B0604020202020204" pitchFamily="34" charset="0"/>
              <a:buChar char="•"/>
              <a:defRPr sz="1400" b="1" kern="1200">
                <a:solidFill>
                  <a:srgbClr val="C00000"/>
                </a:solidFill>
                <a:latin typeface="Bradley Hand ITC" panose="03070402050302030203" pitchFamily="66" charset="0"/>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914400" lvl="2" indent="0" fontAlgn="auto">
              <a:spcAft>
                <a:spcPts val="300"/>
              </a:spcAft>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fr-FR" sz="2100" dirty="0">
                <a:latin typeface="Roboto Condensed" panose="02000000000000000000" pitchFamily="2" charset="0"/>
                <a:ea typeface="Roboto Condensed" panose="02000000000000000000" pitchFamily="2" charset="0"/>
                <a:cs typeface="Roboto Condensed" panose="02000000000000000000" pitchFamily="2" charset="0"/>
              </a:rPr>
              <a:t>+ un plan dit « personnalisé » sur devis pour aller au-delà des limitations du plan « pro ».</a:t>
            </a:r>
          </a:p>
        </p:txBody>
      </p:sp>
    </p:spTree>
    <p:extLst>
      <p:ext uri="{BB962C8B-B14F-4D97-AF65-F5344CB8AC3E}">
        <p14:creationId xmlns:p14="http://schemas.microsoft.com/office/powerpoint/2010/main" val="1568028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EEDFFBC8-68FB-4CE2-ABF7-8CB4E964CD5F}"/>
              </a:ext>
            </a:extLst>
          </p:cNvPr>
          <p:cNvSpPr>
            <a:spLocks noGrp="1"/>
          </p:cNvSpPr>
          <p:nvPr>
            <p:ph type="title"/>
          </p:nvPr>
        </p:nvSpPr>
        <p:spPr/>
        <p:txBody>
          <a:bodyPr/>
          <a:lstStyle/>
          <a:p>
            <a:r>
              <a:rPr lang="fr-FR" altLang="fr-FR" dirty="0" err="1"/>
              <a:t>Inoreader</a:t>
            </a:r>
            <a:br>
              <a:rPr lang="fr-FR" altLang="fr-FR" dirty="0"/>
            </a:br>
            <a:r>
              <a:rPr lang="fr-FR" altLang="fr-FR" b="0" dirty="0"/>
              <a:t>Les différents plans</a:t>
            </a:r>
            <a:endParaRPr lang="fr-FR" b="0" dirty="0"/>
          </a:p>
        </p:txBody>
      </p:sp>
      <p:sp>
        <p:nvSpPr>
          <p:cNvPr id="4" name="Espace réservé du contenu 3">
            <a:extLst>
              <a:ext uri="{FF2B5EF4-FFF2-40B4-BE49-F238E27FC236}">
                <a16:creationId xmlns:a16="http://schemas.microsoft.com/office/drawing/2014/main" id="{07805938-AA9B-4946-A6D0-DC32826A738E}"/>
              </a:ext>
            </a:extLst>
          </p:cNvPr>
          <p:cNvSpPr>
            <a:spLocks noGrp="1"/>
          </p:cNvSpPr>
          <p:nvPr>
            <p:ph idx="1"/>
          </p:nvPr>
        </p:nvSpPr>
        <p:spPr>
          <a:xfrm>
            <a:off x="1371600" y="1052736"/>
            <a:ext cx="9601200" cy="3581400"/>
          </a:xfrm>
        </p:spPr>
        <p:txBody>
          <a:bodyPr/>
          <a:lstStyle/>
          <a:p>
            <a:r>
              <a:rPr lang="fr-FR" dirty="0"/>
              <a:t>Fonctionnalités selon les formules </a:t>
            </a:r>
          </a:p>
        </p:txBody>
      </p:sp>
      <p:sp>
        <p:nvSpPr>
          <p:cNvPr id="2" name="Espace réservé de la date 1">
            <a:extLst>
              <a:ext uri="{FF2B5EF4-FFF2-40B4-BE49-F238E27FC236}">
                <a16:creationId xmlns:a16="http://schemas.microsoft.com/office/drawing/2014/main" id="{438AA94F-7E37-4DC2-9F4D-5DE25459259F}"/>
              </a:ext>
            </a:extLst>
          </p:cNvPr>
          <p:cNvSpPr>
            <a:spLocks noGrp="1"/>
          </p:cNvSpPr>
          <p:nvPr>
            <p:ph type="dt" sz="half" idx="10"/>
          </p:nvPr>
        </p:nvSpPr>
        <p:spPr/>
        <p:txBody>
          <a:bodyPr/>
          <a:lstStyle/>
          <a:p>
            <a:fld id="{1740F6F8-AE95-40B1-859C-D5539DF57DE3}" type="datetime1">
              <a:rPr lang="fr-FR" smtClean="0"/>
              <a:t>06/06/2020</a:t>
            </a:fld>
            <a:endParaRPr lang="fr-FR"/>
          </a:p>
        </p:txBody>
      </p:sp>
      <p:sp>
        <p:nvSpPr>
          <p:cNvPr id="3" name="Espace réservé du pied de page 2">
            <a:extLst>
              <a:ext uri="{FF2B5EF4-FFF2-40B4-BE49-F238E27FC236}">
                <a16:creationId xmlns:a16="http://schemas.microsoft.com/office/drawing/2014/main" id="{FAF0FEDF-AEC8-41C5-ACDE-427E24A1D8E5}"/>
              </a:ext>
            </a:extLst>
          </p:cNvPr>
          <p:cNvSpPr>
            <a:spLocks noGrp="1"/>
          </p:cNvSpPr>
          <p:nvPr>
            <p:ph type="ftr" sz="quarter" idx="11"/>
          </p:nvPr>
        </p:nvSpPr>
        <p:spPr/>
        <p:txBody>
          <a:bodyPr/>
          <a:lstStyle/>
          <a:p>
            <a:pPr>
              <a:defRPr/>
            </a:pPr>
            <a:r>
              <a:rPr lang="fr-FR"/>
              <a:t>Utiliser les flux RSS pour sa veille | Pourquoi ? Comment ?</a:t>
            </a:r>
          </a:p>
        </p:txBody>
      </p:sp>
      <p:sp>
        <p:nvSpPr>
          <p:cNvPr id="6" name="Espace réservé du numéro de diapositive 5">
            <a:extLst>
              <a:ext uri="{FF2B5EF4-FFF2-40B4-BE49-F238E27FC236}">
                <a16:creationId xmlns:a16="http://schemas.microsoft.com/office/drawing/2014/main" id="{891A6A4D-8E2D-44F4-81F4-87E5B837D703}"/>
              </a:ext>
            </a:extLst>
          </p:cNvPr>
          <p:cNvSpPr>
            <a:spLocks noGrp="1"/>
          </p:cNvSpPr>
          <p:nvPr>
            <p:ph type="sldNum" sz="quarter" idx="12"/>
          </p:nvPr>
        </p:nvSpPr>
        <p:spPr/>
        <p:txBody>
          <a:bodyPr/>
          <a:lstStyle/>
          <a:p>
            <a:pPr>
              <a:defRPr/>
            </a:pPr>
            <a:fld id="{72D51A10-A049-41C0-A379-DBC6148E6A74}" type="slidenum">
              <a:rPr lang="fr-FR" smtClean="0"/>
              <a:pPr>
                <a:defRPr/>
              </a:pPr>
              <a:t>75</a:t>
            </a:fld>
            <a:endParaRPr lang="fr-FR"/>
          </a:p>
        </p:txBody>
      </p:sp>
      <p:graphicFrame>
        <p:nvGraphicFramePr>
          <p:cNvPr id="8" name="Tableau 7">
            <a:extLst>
              <a:ext uri="{FF2B5EF4-FFF2-40B4-BE49-F238E27FC236}">
                <a16:creationId xmlns:a16="http://schemas.microsoft.com/office/drawing/2014/main" id="{4963CEB3-39CA-40D4-B018-DB9EEAB66545}"/>
              </a:ext>
            </a:extLst>
          </p:cNvPr>
          <p:cNvGraphicFramePr>
            <a:graphicFrameLocks noGrp="1"/>
          </p:cNvGraphicFramePr>
          <p:nvPr>
            <p:extLst>
              <p:ext uri="{D42A27DB-BD31-4B8C-83A1-F6EECF244321}">
                <p14:modId xmlns:p14="http://schemas.microsoft.com/office/powerpoint/2010/main" val="3589980687"/>
              </p:ext>
            </p:extLst>
          </p:nvPr>
        </p:nvGraphicFramePr>
        <p:xfrm>
          <a:off x="1920551" y="1556792"/>
          <a:ext cx="9144001" cy="4752531"/>
        </p:xfrm>
        <a:graphic>
          <a:graphicData uri="http://schemas.openxmlformats.org/drawingml/2006/table">
            <a:tbl>
              <a:tblPr firstRow="1" bandRow="1">
                <a:tableStyleId>{6E25E649-3F16-4E02-A733-19D2CDBF48F0}</a:tableStyleId>
              </a:tblPr>
              <a:tblGrid>
                <a:gridCol w="5034505">
                  <a:extLst>
                    <a:ext uri="{9D8B030D-6E8A-4147-A177-3AD203B41FA5}">
                      <a16:colId xmlns:a16="http://schemas.microsoft.com/office/drawing/2014/main" val="20000"/>
                    </a:ext>
                  </a:extLst>
                </a:gridCol>
                <a:gridCol w="1067925">
                  <a:extLst>
                    <a:ext uri="{9D8B030D-6E8A-4147-A177-3AD203B41FA5}">
                      <a16:colId xmlns:a16="http://schemas.microsoft.com/office/drawing/2014/main" val="20001"/>
                    </a:ext>
                  </a:extLst>
                </a:gridCol>
                <a:gridCol w="1272492">
                  <a:extLst>
                    <a:ext uri="{9D8B030D-6E8A-4147-A177-3AD203B41FA5}">
                      <a16:colId xmlns:a16="http://schemas.microsoft.com/office/drawing/2014/main" val="20002"/>
                    </a:ext>
                  </a:extLst>
                </a:gridCol>
                <a:gridCol w="1769079">
                  <a:extLst>
                    <a:ext uri="{9D8B030D-6E8A-4147-A177-3AD203B41FA5}">
                      <a16:colId xmlns:a16="http://schemas.microsoft.com/office/drawing/2014/main" val="20003"/>
                    </a:ext>
                  </a:extLst>
                </a:gridCol>
              </a:tblGrid>
              <a:tr h="337276">
                <a:tc>
                  <a:txBody>
                    <a:bodyPr/>
                    <a:lstStyle/>
                    <a:p>
                      <a:r>
                        <a:rPr lang="fr-FR" sz="1600" b="1" dirty="0">
                          <a:latin typeface="Roboto Condensed" panose="02000000000000000000" pitchFamily="2" charset="0"/>
                          <a:ea typeface="Roboto Condensed" panose="02000000000000000000" pitchFamily="2" charset="0"/>
                          <a:cs typeface="Roboto Condensed" panose="02000000000000000000" pitchFamily="2" charset="0"/>
                        </a:rPr>
                        <a:t>Fonctionnalité</a:t>
                      </a:r>
                    </a:p>
                  </a:txBody>
                  <a:tcPr/>
                </a:tc>
                <a:tc>
                  <a:txBody>
                    <a:bodyPr/>
                    <a:lstStyle/>
                    <a:p>
                      <a:r>
                        <a:rPr lang="fr-FR" sz="1600" b="1" dirty="0">
                          <a:latin typeface="Roboto Condensed" panose="02000000000000000000" pitchFamily="2" charset="0"/>
                          <a:ea typeface="Roboto Condensed" panose="02000000000000000000" pitchFamily="2" charset="0"/>
                          <a:cs typeface="Roboto Condensed" panose="02000000000000000000" pitchFamily="2" charset="0"/>
                        </a:rPr>
                        <a:t>Gratuit</a:t>
                      </a:r>
                    </a:p>
                  </a:txBody>
                  <a:tcPr/>
                </a:tc>
                <a:tc>
                  <a:txBody>
                    <a:bodyPr/>
                    <a:lstStyle/>
                    <a:p>
                      <a:r>
                        <a:rPr lang="fr-FR" sz="1600" b="1" dirty="0">
                          <a:latin typeface="Roboto Condensed" panose="02000000000000000000" pitchFamily="2" charset="0"/>
                          <a:ea typeface="Roboto Condensed" panose="02000000000000000000" pitchFamily="2" charset="0"/>
                          <a:cs typeface="Roboto Condensed" panose="02000000000000000000" pitchFamily="2" charset="0"/>
                        </a:rPr>
                        <a:t>Supporter</a:t>
                      </a:r>
                    </a:p>
                  </a:txBody>
                  <a:tcPr/>
                </a:tc>
                <a:tc>
                  <a:txBody>
                    <a:bodyPr/>
                    <a:lstStyle/>
                    <a:p>
                      <a:r>
                        <a:rPr lang="fr-FR" sz="1600" b="1" dirty="0">
                          <a:latin typeface="Roboto Condensed" panose="02000000000000000000" pitchFamily="2" charset="0"/>
                          <a:ea typeface="Roboto Condensed" panose="02000000000000000000" pitchFamily="2" charset="0"/>
                          <a:cs typeface="Roboto Condensed" panose="02000000000000000000" pitchFamily="2" charset="0"/>
                        </a:rPr>
                        <a:t>Pro</a:t>
                      </a:r>
                    </a:p>
                  </a:txBody>
                  <a:tcPr/>
                </a:tc>
                <a:extLst>
                  <a:ext uri="{0D108BD9-81ED-4DB2-BD59-A6C34878D82A}">
                    <a16:rowId xmlns:a16="http://schemas.microsoft.com/office/drawing/2014/main" val="10000"/>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Maximum d'abonnements</a:t>
                      </a:r>
                    </a:p>
                  </a:txBody>
                  <a:tcPr/>
                </a:tc>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150</a:t>
                      </a:r>
                    </a:p>
                  </a:txBody>
                  <a:tcPr/>
                </a:tc>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500</a:t>
                      </a:r>
                    </a:p>
                  </a:txBody>
                  <a:tcPr/>
                </a:tc>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illimité</a:t>
                      </a:r>
                    </a:p>
                  </a:txBody>
                  <a:tcPr/>
                </a:tc>
                <a:extLst>
                  <a:ext uri="{0D108BD9-81ED-4DB2-BD59-A6C34878D82A}">
                    <a16:rowId xmlns:a16="http://schemas.microsoft.com/office/drawing/2014/main" val="10001"/>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Rechercher dans les abonnements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2"/>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Tableaux de bord personnalisé</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3"/>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Mots-clés surlignés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4"/>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Lecteur de Podcast (lecture en arrière-plan)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5"/>
                  </a:ext>
                </a:extLst>
              </a:tr>
              <a:tr h="306615">
                <a:tc>
                  <a:txBody>
                    <a:bodyPr/>
                    <a:lstStyle/>
                    <a:p>
                      <a:r>
                        <a:rPr lang="da-DK" sz="1400" b="1" dirty="0">
                          <a:latin typeface="Roboto Condensed" panose="02000000000000000000" pitchFamily="2" charset="0"/>
                          <a:ea typeface="Roboto Condensed" panose="02000000000000000000" pitchFamily="2" charset="0"/>
                          <a:cs typeface="Roboto Condensed" panose="02000000000000000000" pitchFamily="2" charset="0"/>
                        </a:rPr>
                        <a:t>Google Keyword et Google Alertes</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6"/>
                  </a:ext>
                </a:extLst>
              </a:tr>
              <a:tr h="521245">
                <a:tc>
                  <a:txBody>
                    <a:bodyPr/>
                    <a:lstStyle/>
                    <a:p>
                      <a:r>
                        <a:rPr lang="en-US" sz="1400" b="1" dirty="0" err="1">
                          <a:latin typeface="Roboto Condensed" panose="02000000000000000000" pitchFamily="2" charset="0"/>
                          <a:ea typeface="Roboto Condensed" panose="02000000000000000000" pitchFamily="2" charset="0"/>
                          <a:cs typeface="Roboto Condensed" panose="02000000000000000000" pitchFamily="2" charset="0"/>
                        </a:rPr>
                        <a:t>Sauvegarder</a:t>
                      </a:r>
                      <a:r>
                        <a:rPr lang="en-US"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400" b="1" dirty="0" err="1">
                          <a:latin typeface="Roboto Condensed" panose="02000000000000000000" pitchFamily="2" charset="0"/>
                          <a:ea typeface="Roboto Condensed" panose="02000000000000000000" pitchFamily="2" charset="0"/>
                          <a:cs typeface="Roboto Condensed" panose="02000000000000000000" pitchFamily="2" charset="0"/>
                        </a:rPr>
                        <a:t>vers</a:t>
                      </a:r>
                      <a:r>
                        <a:rPr lang="en-US" sz="1400" b="1" dirty="0">
                          <a:latin typeface="Roboto Condensed" panose="02000000000000000000" pitchFamily="2" charset="0"/>
                          <a:ea typeface="Roboto Condensed" panose="02000000000000000000" pitchFamily="2" charset="0"/>
                          <a:cs typeface="Roboto Condensed" panose="02000000000000000000" pitchFamily="2" charset="0"/>
                        </a:rPr>
                        <a:t> Pocket, Evernote, OneNote, Google Drive, Dropbox</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7"/>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Sans publicité</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8"/>
                  </a:ext>
                </a:extLst>
              </a:tr>
              <a:tr h="52124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Styler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Inoreader</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selon son goût avec des styles CSS personnalisés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4099661423"/>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Gérer ses abonnements à des newsletters via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Inoreader</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20</a:t>
                      </a:r>
                    </a:p>
                  </a:txBody>
                  <a:tcPr/>
                </a:tc>
                <a:extLst>
                  <a:ext uri="{0D108BD9-81ED-4DB2-BD59-A6C34878D82A}">
                    <a16:rowId xmlns:a16="http://schemas.microsoft.com/office/drawing/2014/main" val="1694380691"/>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Automatisation avec les Règles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30</a:t>
                      </a:r>
                    </a:p>
                  </a:txBody>
                  <a:tcPr/>
                </a:tc>
                <a:extLst>
                  <a:ext uri="{0D108BD9-81ED-4DB2-BD59-A6C34878D82A}">
                    <a16:rowId xmlns:a16="http://schemas.microsoft.com/office/drawing/2014/main" val="10009"/>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Supprimer ou autoriser le contenu avec des Filtres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30</a:t>
                      </a:r>
                    </a:p>
                  </a:txBody>
                  <a:tcPr/>
                </a:tc>
                <a:extLst>
                  <a:ext uri="{0D108BD9-81ED-4DB2-BD59-A6C34878D82A}">
                    <a16:rowId xmlns:a16="http://schemas.microsoft.com/office/drawing/2014/main" val="10010"/>
                  </a:ext>
                </a:extLst>
              </a:tr>
              <a:tr h="306615">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Surveillance des mots-clés avec des Recherches Actives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30</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972857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58EEFFE-24F6-4918-A0B0-48A9913F465A}"/>
              </a:ext>
            </a:extLst>
          </p:cNvPr>
          <p:cNvSpPr>
            <a:spLocks noGrp="1"/>
          </p:cNvSpPr>
          <p:nvPr>
            <p:ph type="title"/>
          </p:nvPr>
        </p:nvSpPr>
        <p:spPr/>
        <p:txBody>
          <a:bodyPr/>
          <a:lstStyle/>
          <a:p>
            <a:r>
              <a:rPr lang="fr-FR" dirty="0" err="1"/>
              <a:t>Inoreader</a:t>
            </a:r>
            <a:br>
              <a:rPr lang="fr-FR" dirty="0"/>
            </a:br>
            <a:r>
              <a:rPr lang="fr-FR" b="0" dirty="0"/>
              <a:t>Les différents plans</a:t>
            </a:r>
          </a:p>
        </p:txBody>
      </p:sp>
      <p:sp>
        <p:nvSpPr>
          <p:cNvPr id="10" name="Espace réservé du contenu 9">
            <a:extLst>
              <a:ext uri="{FF2B5EF4-FFF2-40B4-BE49-F238E27FC236}">
                <a16:creationId xmlns:a16="http://schemas.microsoft.com/office/drawing/2014/main" id="{81D08CDA-4B10-4AF0-B8F0-8B02D28900B5}"/>
              </a:ext>
            </a:extLst>
          </p:cNvPr>
          <p:cNvSpPr>
            <a:spLocks noGrp="1"/>
          </p:cNvSpPr>
          <p:nvPr>
            <p:ph idx="1"/>
          </p:nvPr>
        </p:nvSpPr>
        <p:spPr>
          <a:xfrm>
            <a:off x="1371600" y="1196752"/>
            <a:ext cx="9601200" cy="3581400"/>
          </a:xfrm>
        </p:spPr>
        <p:txBody>
          <a:bodyPr/>
          <a:lstStyle/>
          <a:p>
            <a:r>
              <a:rPr lang="fr-FR" dirty="0"/>
              <a:t>Fonctionnalités selon les formules </a:t>
            </a:r>
          </a:p>
        </p:txBody>
      </p:sp>
      <p:sp>
        <p:nvSpPr>
          <p:cNvPr id="3" name="Espace réservé de la date 2">
            <a:extLst>
              <a:ext uri="{FF2B5EF4-FFF2-40B4-BE49-F238E27FC236}">
                <a16:creationId xmlns:a16="http://schemas.microsoft.com/office/drawing/2014/main" id="{F6193E6D-E9ED-4922-93D9-0E852CC5ED38}"/>
              </a:ext>
            </a:extLst>
          </p:cNvPr>
          <p:cNvSpPr>
            <a:spLocks noGrp="1"/>
          </p:cNvSpPr>
          <p:nvPr>
            <p:ph type="dt" sz="half" idx="10"/>
          </p:nvPr>
        </p:nvSpPr>
        <p:spPr/>
        <p:txBody>
          <a:bodyPr/>
          <a:lstStyle/>
          <a:p>
            <a:pPr>
              <a:defRPr/>
            </a:pPr>
            <a:fld id="{DA169CDC-9DF6-4ED7-9758-B41B414E73B0}" type="datetime1">
              <a:rPr lang="fr-FR" smtClean="0"/>
              <a:t>06/06/2020</a:t>
            </a:fld>
            <a:endParaRPr lang="fr-FR"/>
          </a:p>
        </p:txBody>
      </p:sp>
      <p:sp>
        <p:nvSpPr>
          <p:cNvPr id="4" name="Espace réservé du pied de page 3">
            <a:extLst>
              <a:ext uri="{FF2B5EF4-FFF2-40B4-BE49-F238E27FC236}">
                <a16:creationId xmlns:a16="http://schemas.microsoft.com/office/drawing/2014/main" id="{223C6E4E-B914-4ACE-9C94-95F9415D0386}"/>
              </a:ext>
            </a:extLst>
          </p:cNvPr>
          <p:cNvSpPr>
            <a:spLocks noGrp="1"/>
          </p:cNvSpPr>
          <p:nvPr>
            <p:ph type="ftr" sz="quarter" idx="11"/>
          </p:nvPr>
        </p:nvSpPr>
        <p:spPr/>
        <p:txBody>
          <a:bodyPr/>
          <a:lstStyle/>
          <a:p>
            <a:pPr>
              <a:defRPr/>
            </a:pPr>
            <a:r>
              <a:rPr lang="fr-FR"/>
              <a:t>Utiliser les flux RSS pour sa veille | Pourquoi ? Comment ?</a:t>
            </a:r>
          </a:p>
        </p:txBody>
      </p:sp>
      <p:sp>
        <p:nvSpPr>
          <p:cNvPr id="6" name="Espace réservé du numéro de diapositive 5">
            <a:extLst>
              <a:ext uri="{FF2B5EF4-FFF2-40B4-BE49-F238E27FC236}">
                <a16:creationId xmlns:a16="http://schemas.microsoft.com/office/drawing/2014/main" id="{F82FAF59-3364-47D1-A272-7285441A7934}"/>
              </a:ext>
            </a:extLst>
          </p:cNvPr>
          <p:cNvSpPr>
            <a:spLocks noGrp="1"/>
          </p:cNvSpPr>
          <p:nvPr>
            <p:ph type="sldNum" sz="quarter" idx="12"/>
          </p:nvPr>
        </p:nvSpPr>
        <p:spPr/>
        <p:txBody>
          <a:bodyPr/>
          <a:lstStyle/>
          <a:p>
            <a:pPr>
              <a:defRPr/>
            </a:pPr>
            <a:fld id="{72D51A10-A049-41C0-A379-DBC6148E6A74}" type="slidenum">
              <a:rPr lang="fr-FR" smtClean="0"/>
              <a:pPr>
                <a:defRPr/>
              </a:pPr>
              <a:t>76</a:t>
            </a:fld>
            <a:endParaRPr lang="fr-FR"/>
          </a:p>
        </p:txBody>
      </p:sp>
      <p:graphicFrame>
        <p:nvGraphicFramePr>
          <p:cNvPr id="8" name="Tableau 7">
            <a:extLst>
              <a:ext uri="{FF2B5EF4-FFF2-40B4-BE49-F238E27FC236}">
                <a16:creationId xmlns:a16="http://schemas.microsoft.com/office/drawing/2014/main" id="{60276D4C-3011-4D80-9D56-7A21D43CDBA4}"/>
              </a:ext>
            </a:extLst>
          </p:cNvPr>
          <p:cNvGraphicFramePr>
            <a:graphicFrameLocks noGrp="1"/>
          </p:cNvGraphicFramePr>
          <p:nvPr>
            <p:extLst>
              <p:ext uri="{D42A27DB-BD31-4B8C-83A1-F6EECF244321}">
                <p14:modId xmlns:p14="http://schemas.microsoft.com/office/powerpoint/2010/main" val="3653625181"/>
              </p:ext>
            </p:extLst>
          </p:nvPr>
        </p:nvGraphicFramePr>
        <p:xfrm>
          <a:off x="1848545" y="1829217"/>
          <a:ext cx="9143999" cy="4408095"/>
        </p:xfrm>
        <a:graphic>
          <a:graphicData uri="http://schemas.openxmlformats.org/drawingml/2006/table">
            <a:tbl>
              <a:tblPr firstRow="1" bandRow="1">
                <a:tableStyleId>{6E25E649-3F16-4E02-A733-19D2CDBF48F0}</a:tableStyleId>
              </a:tblPr>
              <a:tblGrid>
                <a:gridCol w="4851464">
                  <a:extLst>
                    <a:ext uri="{9D8B030D-6E8A-4147-A177-3AD203B41FA5}">
                      <a16:colId xmlns:a16="http://schemas.microsoft.com/office/drawing/2014/main" val="20000"/>
                    </a:ext>
                  </a:extLst>
                </a:gridCol>
                <a:gridCol w="1205256">
                  <a:extLst>
                    <a:ext uri="{9D8B030D-6E8A-4147-A177-3AD203B41FA5}">
                      <a16:colId xmlns:a16="http://schemas.microsoft.com/office/drawing/2014/main" val="20001"/>
                    </a:ext>
                  </a:extLst>
                </a:gridCol>
                <a:gridCol w="1205256">
                  <a:extLst>
                    <a:ext uri="{9D8B030D-6E8A-4147-A177-3AD203B41FA5}">
                      <a16:colId xmlns:a16="http://schemas.microsoft.com/office/drawing/2014/main" val="20002"/>
                    </a:ext>
                  </a:extLst>
                </a:gridCol>
                <a:gridCol w="1882023">
                  <a:extLst>
                    <a:ext uri="{9D8B030D-6E8A-4147-A177-3AD203B41FA5}">
                      <a16:colId xmlns:a16="http://schemas.microsoft.com/office/drawing/2014/main" val="20003"/>
                    </a:ext>
                  </a:extLst>
                </a:gridCol>
              </a:tblGrid>
              <a:tr h="495448">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Fonctionnalité</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Gratuit</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Supporter</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Pro</a:t>
                      </a:r>
                    </a:p>
                  </a:txBody>
                  <a:tcPr/>
                </a:tc>
                <a:extLst>
                  <a:ext uri="{0D108BD9-81ED-4DB2-BD59-A6C34878D82A}">
                    <a16:rowId xmlns:a16="http://schemas.microsoft.com/office/drawing/2014/main" val="10000"/>
                  </a:ext>
                </a:extLst>
              </a:tr>
              <a:tr h="544634">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Envoyer des résumés quotidiens par e-mail à son adresse email à et à celle de ses collègues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10</a:t>
                      </a:r>
                    </a:p>
                  </a:txBody>
                  <a:tcPr/>
                </a:tc>
                <a:extLst>
                  <a:ext uri="{0D108BD9-81ED-4DB2-BD59-A6C34878D82A}">
                    <a16:rowId xmlns:a16="http://schemas.microsoft.com/office/drawing/2014/main" val="1068648062"/>
                  </a:ext>
                </a:extLst>
              </a:tr>
              <a:tr h="463312">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Obtenir des articles plus rapidement avec les Flux Accélérés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100</a:t>
                      </a:r>
                    </a:p>
                  </a:txBody>
                  <a:tcPr/>
                </a:tc>
                <a:extLst>
                  <a:ext uri="{0D108BD9-81ED-4DB2-BD59-A6C34878D82A}">
                    <a16:rowId xmlns:a16="http://schemas.microsoft.com/office/drawing/2014/main" val="10001"/>
                  </a:ext>
                </a:extLst>
              </a:tr>
              <a:tr h="544634">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Suivi</a:t>
                      </a:r>
                      <a:r>
                        <a:rPr lang="fr-FR" sz="1400" b="1" baseline="0" dirty="0">
                          <a:latin typeface="Roboto Condensed" panose="02000000000000000000" pitchFamily="2" charset="0"/>
                          <a:ea typeface="Roboto Condensed" panose="02000000000000000000" pitchFamily="2" charset="0"/>
                          <a:cs typeface="Roboto Condensed" panose="02000000000000000000" pitchFamily="2" charset="0"/>
                        </a:rPr>
                        <a:t> par flux RSS</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des médias sociaux (Facebook, Twitter,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VKontakte</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30 par service</a:t>
                      </a:r>
                    </a:p>
                  </a:txBody>
                  <a:tcPr/>
                </a:tc>
                <a:extLst>
                  <a:ext uri="{0D108BD9-81ED-4DB2-BD59-A6C34878D82A}">
                    <a16:rowId xmlns:a16="http://schemas.microsoft.com/office/drawing/2014/main" val="10002"/>
                  </a:ext>
                </a:extLst>
              </a:tr>
              <a:tr h="544634">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Créer des flux RSS personnalisés à partir de dossiers et de mots-clés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3"/>
                  </a:ext>
                </a:extLst>
              </a:tr>
              <a:tr h="353817">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Accès aux flux protégés par mot de passe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4"/>
                  </a:ext>
                </a:extLst>
              </a:tr>
              <a:tr h="367590">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Obtenir des courriels assignés aux mots-clés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5"/>
                  </a:ext>
                </a:extLst>
              </a:tr>
              <a:tr h="544634">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Protéger tous ses abonnements (Sauvegardes OPML automatiques)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6"/>
                  </a:ext>
                </a:extLst>
              </a:tr>
              <a:tr h="549392">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Recherche Globale (rechercher dans tous les articles publics)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75404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576A51A-FF50-4A94-AB22-B42D7CBEED85}"/>
              </a:ext>
            </a:extLst>
          </p:cNvPr>
          <p:cNvSpPr>
            <a:spLocks noGrp="1"/>
          </p:cNvSpPr>
          <p:nvPr>
            <p:ph type="title"/>
          </p:nvPr>
        </p:nvSpPr>
        <p:spPr/>
        <p:txBody>
          <a:bodyPr/>
          <a:lstStyle/>
          <a:p>
            <a:r>
              <a:rPr lang="fr-FR" dirty="0" err="1"/>
              <a:t>Inoreader</a:t>
            </a:r>
            <a:br>
              <a:rPr lang="fr-FR" dirty="0"/>
            </a:br>
            <a:r>
              <a:rPr lang="fr-FR" b="0" dirty="0"/>
              <a:t>Les différents plans</a:t>
            </a:r>
          </a:p>
        </p:txBody>
      </p:sp>
      <p:sp>
        <p:nvSpPr>
          <p:cNvPr id="9" name="Espace réservé du contenu 8">
            <a:extLst>
              <a:ext uri="{FF2B5EF4-FFF2-40B4-BE49-F238E27FC236}">
                <a16:creationId xmlns:a16="http://schemas.microsoft.com/office/drawing/2014/main" id="{65B7CADE-CBCA-439A-81D0-5C089CBC5EC6}"/>
              </a:ext>
            </a:extLst>
          </p:cNvPr>
          <p:cNvSpPr>
            <a:spLocks noGrp="1"/>
          </p:cNvSpPr>
          <p:nvPr>
            <p:ph idx="1"/>
          </p:nvPr>
        </p:nvSpPr>
        <p:spPr>
          <a:xfrm>
            <a:off x="1371600" y="1196752"/>
            <a:ext cx="9601200" cy="3581400"/>
          </a:xfrm>
        </p:spPr>
        <p:txBody>
          <a:bodyPr/>
          <a:lstStyle/>
          <a:p>
            <a:r>
              <a:rPr lang="fr-FR" dirty="0"/>
              <a:t>Fonctionnalités selon les formules </a:t>
            </a:r>
          </a:p>
          <a:p>
            <a:pPr marL="0" indent="0">
              <a:buNone/>
            </a:pPr>
            <a:endParaRPr lang="fr-FR" dirty="0"/>
          </a:p>
        </p:txBody>
      </p:sp>
      <p:sp>
        <p:nvSpPr>
          <p:cNvPr id="3" name="Espace réservé de la date 2">
            <a:extLst>
              <a:ext uri="{FF2B5EF4-FFF2-40B4-BE49-F238E27FC236}">
                <a16:creationId xmlns:a16="http://schemas.microsoft.com/office/drawing/2014/main" id="{3D74147D-5BD8-4911-84B7-E26B2C2632ED}"/>
              </a:ext>
            </a:extLst>
          </p:cNvPr>
          <p:cNvSpPr>
            <a:spLocks noGrp="1"/>
          </p:cNvSpPr>
          <p:nvPr>
            <p:ph type="dt" sz="half" idx="10"/>
          </p:nvPr>
        </p:nvSpPr>
        <p:spPr/>
        <p:txBody>
          <a:bodyPr/>
          <a:lstStyle/>
          <a:p>
            <a:pPr>
              <a:defRPr/>
            </a:pPr>
            <a:fld id="{B9EBE573-08BB-4AA0-925E-5471191F6B57}" type="datetime1">
              <a:rPr lang="fr-FR" smtClean="0"/>
              <a:t>06/06/2020</a:t>
            </a:fld>
            <a:endParaRPr lang="fr-FR"/>
          </a:p>
        </p:txBody>
      </p:sp>
      <p:sp>
        <p:nvSpPr>
          <p:cNvPr id="4" name="Espace réservé du pied de page 3">
            <a:extLst>
              <a:ext uri="{FF2B5EF4-FFF2-40B4-BE49-F238E27FC236}">
                <a16:creationId xmlns:a16="http://schemas.microsoft.com/office/drawing/2014/main" id="{315960BF-D0D4-45B3-A8DD-4147486D5F90}"/>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6" name="Espace réservé du numéro de diapositive 5">
            <a:extLst>
              <a:ext uri="{FF2B5EF4-FFF2-40B4-BE49-F238E27FC236}">
                <a16:creationId xmlns:a16="http://schemas.microsoft.com/office/drawing/2014/main" id="{1D645E52-35EF-4E8C-889D-8ABA5546E5D9}"/>
              </a:ext>
            </a:extLst>
          </p:cNvPr>
          <p:cNvSpPr>
            <a:spLocks noGrp="1"/>
          </p:cNvSpPr>
          <p:nvPr>
            <p:ph type="sldNum" sz="quarter" idx="12"/>
          </p:nvPr>
        </p:nvSpPr>
        <p:spPr/>
        <p:txBody>
          <a:bodyPr/>
          <a:lstStyle/>
          <a:p>
            <a:pPr>
              <a:defRPr/>
            </a:pPr>
            <a:fld id="{72D51A10-A049-41C0-A379-DBC6148E6A74}" type="slidenum">
              <a:rPr lang="fr-FR" smtClean="0"/>
              <a:pPr>
                <a:defRPr/>
              </a:pPr>
              <a:t>77</a:t>
            </a:fld>
            <a:endParaRPr lang="fr-FR"/>
          </a:p>
        </p:txBody>
      </p:sp>
      <p:graphicFrame>
        <p:nvGraphicFramePr>
          <p:cNvPr id="7" name="Tableau 6">
            <a:extLst>
              <a:ext uri="{FF2B5EF4-FFF2-40B4-BE49-F238E27FC236}">
                <a16:creationId xmlns:a16="http://schemas.microsoft.com/office/drawing/2014/main" id="{4440BDEA-E7A9-4E0D-82F0-677E05A2C9DA}"/>
              </a:ext>
            </a:extLst>
          </p:cNvPr>
          <p:cNvGraphicFramePr>
            <a:graphicFrameLocks noGrp="1"/>
          </p:cNvGraphicFramePr>
          <p:nvPr>
            <p:extLst>
              <p:ext uri="{D42A27DB-BD31-4B8C-83A1-F6EECF244321}">
                <p14:modId xmlns:p14="http://schemas.microsoft.com/office/powerpoint/2010/main" val="3912128480"/>
              </p:ext>
            </p:extLst>
          </p:nvPr>
        </p:nvGraphicFramePr>
        <p:xfrm>
          <a:off x="1847528" y="1844824"/>
          <a:ext cx="9144000" cy="4045454"/>
        </p:xfrm>
        <a:graphic>
          <a:graphicData uri="http://schemas.openxmlformats.org/drawingml/2006/table">
            <a:tbl>
              <a:tblPr firstRow="1" bandRow="1">
                <a:effectLst>
                  <a:outerShdw blurRad="50800" dist="38100" dir="2700000" algn="tl" rotWithShape="0">
                    <a:prstClr val="black">
                      <a:alpha val="40000"/>
                    </a:prstClr>
                  </a:outerShdw>
                </a:effectLst>
                <a:tableStyleId>{6E25E649-3F16-4E02-A733-19D2CDBF48F0}</a:tableStyleId>
              </a:tblPr>
              <a:tblGrid>
                <a:gridCol w="5336137">
                  <a:extLst>
                    <a:ext uri="{9D8B030D-6E8A-4147-A177-3AD203B41FA5}">
                      <a16:colId xmlns:a16="http://schemas.microsoft.com/office/drawing/2014/main" val="20000"/>
                    </a:ext>
                  </a:extLst>
                </a:gridCol>
                <a:gridCol w="1087961">
                  <a:extLst>
                    <a:ext uri="{9D8B030D-6E8A-4147-A177-3AD203B41FA5}">
                      <a16:colId xmlns:a16="http://schemas.microsoft.com/office/drawing/2014/main" val="20001"/>
                    </a:ext>
                  </a:extLst>
                </a:gridCol>
                <a:gridCol w="1244246">
                  <a:extLst>
                    <a:ext uri="{9D8B030D-6E8A-4147-A177-3AD203B41FA5}">
                      <a16:colId xmlns:a16="http://schemas.microsoft.com/office/drawing/2014/main" val="20002"/>
                    </a:ext>
                  </a:extLst>
                </a:gridCol>
                <a:gridCol w="1475656">
                  <a:extLst>
                    <a:ext uri="{9D8B030D-6E8A-4147-A177-3AD203B41FA5}">
                      <a16:colId xmlns:a16="http://schemas.microsoft.com/office/drawing/2014/main" val="20003"/>
                    </a:ext>
                  </a:extLst>
                </a:gridCol>
              </a:tblGrid>
              <a:tr h="663708">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Fonctionnalité</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Gratuit</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Supporter</a:t>
                      </a:r>
                    </a:p>
                  </a:txBody>
                  <a:tcPr/>
                </a:tc>
                <a:tc>
                  <a:txBody>
                    <a:bodyPr/>
                    <a:lstStyle/>
                    <a:p>
                      <a:r>
                        <a:rPr lang="fr-FR" b="1" dirty="0">
                          <a:latin typeface="Roboto Condensed" panose="02000000000000000000" pitchFamily="2" charset="0"/>
                          <a:ea typeface="Roboto Condensed" panose="02000000000000000000" pitchFamily="2" charset="0"/>
                          <a:cs typeface="Roboto Condensed" panose="02000000000000000000" pitchFamily="2" charset="0"/>
                        </a:rPr>
                        <a:t>Pro</a:t>
                      </a:r>
                    </a:p>
                  </a:txBody>
                  <a:tcPr/>
                </a:tc>
                <a:extLst>
                  <a:ext uri="{0D108BD9-81ED-4DB2-BD59-A6C34878D82A}">
                    <a16:rowId xmlns:a16="http://schemas.microsoft.com/office/drawing/2014/main" val="10000"/>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Contrôler la durée des dossiers non lus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1"/>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Traductions d'articles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2"/>
                  </a:ext>
                </a:extLst>
              </a:tr>
              <a:tr h="316051">
                <a:tc>
                  <a:txBody>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IFTTT</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et </a:t>
                      </a:r>
                      <a:r>
                        <a:rPr lang="fr-FR" sz="1400" b="1" dirty="0" err="1">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Zapier</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intégré</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3"/>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Trier par Magie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4192401326"/>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Proxy d'image sécurisé</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4"/>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Mode hors ligne pour les dossiers sélectionnés (Android &amp; iOS)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5"/>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Support Premium</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6"/>
                  </a:ext>
                </a:extLst>
              </a:tr>
              <a:tr h="537287">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Synchroniser ses abonnements YouTube dans un dossier spécifique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Inoreader</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sym typeface="Wingdings 2" panose="05020102010507070707" pitchFamily="18" charset="2"/>
                        </a:rPr>
                        <a:t></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007"/>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Intervalle d'actualisation maximum garanti</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60 mn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baseline="0" dirty="0">
                          <a:latin typeface="Roboto Condensed" panose="02000000000000000000" pitchFamily="2" charset="0"/>
                          <a:ea typeface="Roboto Condensed" panose="02000000000000000000" pitchFamily="2" charset="0"/>
                          <a:cs typeface="Roboto Condensed" panose="02000000000000000000" pitchFamily="2" charset="0"/>
                        </a:rPr>
                        <a:t>30 mn</a:t>
                      </a:r>
                    </a:p>
                  </a:txBody>
                  <a:tcPr/>
                </a:tc>
                <a:extLst>
                  <a:ext uri="{0D108BD9-81ED-4DB2-BD59-A6C34878D82A}">
                    <a16:rowId xmlns:a16="http://schemas.microsoft.com/office/drawing/2014/main" val="10008"/>
                  </a:ext>
                </a:extLst>
              </a:tr>
              <a:tr h="316051">
                <a:tc>
                  <a:txBody>
                    <a:bodyPr/>
                    <a:lstStyle/>
                    <a:p>
                      <a:r>
                        <a:rPr lang="fr-FR" sz="1400" b="1" dirty="0">
                          <a:latin typeface="Roboto Condensed" panose="02000000000000000000" pitchFamily="2" charset="0"/>
                          <a:ea typeface="Roboto Condensed" panose="02000000000000000000" pitchFamily="2" charset="0"/>
                          <a:cs typeface="Roboto Condensed" panose="02000000000000000000" pitchFamily="2" charset="0"/>
                        </a:rPr>
                        <a:t>Équipiers (Fonctionnalité de collaboration)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77209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BE0C7-BDFA-4982-B57C-57A7711F6F14}"/>
              </a:ext>
            </a:extLst>
          </p:cNvPr>
          <p:cNvSpPr>
            <a:spLocks noGrp="1"/>
          </p:cNvSpPr>
          <p:nvPr>
            <p:ph type="title"/>
          </p:nvPr>
        </p:nvSpPr>
        <p:spPr/>
        <p:txBody>
          <a:bodyPr/>
          <a:lstStyle/>
          <a:p>
            <a:r>
              <a:rPr lang="fr-FR" dirty="0" err="1"/>
              <a:t>Inoreader</a:t>
            </a:r>
            <a:br>
              <a:rPr lang="fr-FR" dirty="0"/>
            </a:br>
            <a:r>
              <a:rPr lang="fr-FR" b="0" dirty="0"/>
              <a:t>Les fonctionnalités de base</a:t>
            </a:r>
          </a:p>
        </p:txBody>
      </p:sp>
      <p:sp>
        <p:nvSpPr>
          <p:cNvPr id="3" name="Espace réservé du contenu 2">
            <a:extLst>
              <a:ext uri="{FF2B5EF4-FFF2-40B4-BE49-F238E27FC236}">
                <a16:creationId xmlns:a16="http://schemas.microsoft.com/office/drawing/2014/main" id="{15DDB8CD-AE51-4B21-AA89-AE874BF26E01}"/>
              </a:ext>
            </a:extLst>
          </p:cNvPr>
          <p:cNvSpPr>
            <a:spLocks noGrp="1"/>
          </p:cNvSpPr>
          <p:nvPr>
            <p:ph idx="1"/>
          </p:nvPr>
        </p:nvSpPr>
        <p:spPr>
          <a:xfrm>
            <a:off x="1371600" y="1052736"/>
            <a:ext cx="9601200" cy="5400650"/>
          </a:xfrm>
        </p:spPr>
        <p:txBody>
          <a:bodyPr>
            <a:noAutofit/>
          </a:bodyPr>
          <a:lstStyle/>
          <a:p>
            <a:pPr>
              <a:buClr>
                <a:schemeClr val="tx1"/>
              </a:buClr>
            </a:pPr>
            <a:r>
              <a:rPr lang="fr-FR" sz="1600" dirty="0">
                <a:solidFill>
                  <a:srgbClr val="EB8F22"/>
                </a:solidFill>
                <a:hlinkClick r:id="rId2" action="ppaction://hlinksldjump">
                  <a:extLst>
                    <a:ext uri="{A12FA001-AC4F-418D-AE19-62706E023703}">
                      <ahyp:hlinkClr xmlns:ahyp="http://schemas.microsoft.com/office/drawing/2018/hyperlinkcolor" val="tx"/>
                    </a:ext>
                  </a:extLst>
                </a:hlinkClick>
              </a:rPr>
              <a:t>Créer un compte</a:t>
            </a:r>
            <a:endParaRPr lang="fr-FR" sz="1600" dirty="0">
              <a:solidFill>
                <a:srgbClr val="EB8F22"/>
              </a:solidFill>
            </a:endParaRPr>
          </a:p>
          <a:p>
            <a:pPr>
              <a:buClr>
                <a:schemeClr val="tx1"/>
              </a:buClr>
            </a:pPr>
            <a:r>
              <a:rPr lang="fr-FR" sz="1600" dirty="0">
                <a:solidFill>
                  <a:srgbClr val="EB8F22"/>
                </a:solidFill>
                <a:hlinkClick r:id="rId3" action="ppaction://hlinksldjump">
                  <a:extLst>
                    <a:ext uri="{A12FA001-AC4F-418D-AE19-62706E023703}">
                      <ahyp:hlinkClr xmlns:ahyp="http://schemas.microsoft.com/office/drawing/2018/hyperlinkcolor" val="tx"/>
                    </a:ext>
                  </a:extLst>
                </a:hlinkClick>
              </a:rPr>
              <a:t>Ajouter des flux</a:t>
            </a:r>
            <a:endParaRPr lang="fr-FR" sz="1600" dirty="0">
              <a:solidFill>
                <a:srgbClr val="EB8F22"/>
              </a:solidFill>
            </a:endParaRPr>
          </a:p>
          <a:p>
            <a:pPr>
              <a:buClr>
                <a:schemeClr val="tx1"/>
              </a:buClr>
            </a:pPr>
            <a:r>
              <a:rPr lang="fr-FR" sz="1600" dirty="0">
                <a:solidFill>
                  <a:srgbClr val="EB8F22"/>
                </a:solidFill>
                <a:hlinkClick r:id="rId4" action="ppaction://hlinksldjump">
                  <a:extLst>
                    <a:ext uri="{A12FA001-AC4F-418D-AE19-62706E023703}">
                      <ahyp:hlinkClr xmlns:ahyp="http://schemas.microsoft.com/office/drawing/2018/hyperlinkcolor" val="tx"/>
                    </a:ext>
                  </a:extLst>
                </a:hlinkClick>
              </a:rPr>
              <a:t>S’abonner à un flux RSS</a:t>
            </a:r>
            <a:endParaRPr lang="fr-FR" sz="1600" dirty="0">
              <a:solidFill>
                <a:srgbClr val="EB8F22"/>
              </a:solidFill>
            </a:endParaRPr>
          </a:p>
          <a:p>
            <a:pPr>
              <a:buClr>
                <a:schemeClr val="tx1"/>
              </a:buClr>
            </a:pPr>
            <a:r>
              <a:rPr lang="fr-FR" sz="1600" dirty="0">
                <a:solidFill>
                  <a:srgbClr val="EB8F22"/>
                </a:solidFill>
                <a:hlinkClick r:id="rId5" action="ppaction://hlinksldjump">
                  <a:extLst>
                    <a:ext uri="{A12FA001-AC4F-418D-AE19-62706E023703}">
                      <ahyp:hlinkClr xmlns:ahyp="http://schemas.microsoft.com/office/drawing/2018/hyperlinkcolor" val="tx"/>
                    </a:ext>
                  </a:extLst>
                </a:hlinkClick>
              </a:rPr>
              <a:t>L’interface de travail</a:t>
            </a:r>
            <a:endParaRPr lang="fr-FR" sz="1600" dirty="0">
              <a:solidFill>
                <a:srgbClr val="EB8F22"/>
              </a:solidFill>
            </a:endParaRPr>
          </a:p>
          <a:p>
            <a:pPr>
              <a:buClr>
                <a:schemeClr val="tx1"/>
              </a:buClr>
            </a:pPr>
            <a:r>
              <a:rPr lang="fr-FR" sz="1600" dirty="0">
                <a:solidFill>
                  <a:srgbClr val="EB8F22"/>
                </a:solidFill>
                <a:hlinkClick r:id="rId6" action="ppaction://hlinksldjump">
                  <a:extLst>
                    <a:ext uri="{A12FA001-AC4F-418D-AE19-62706E023703}">
                      <ahyp:hlinkClr xmlns:ahyp="http://schemas.microsoft.com/office/drawing/2018/hyperlinkcolor" val="tx"/>
                    </a:ext>
                  </a:extLst>
                </a:hlinkClick>
              </a:rPr>
              <a:t>Raccourcis clavier</a:t>
            </a:r>
            <a:endParaRPr lang="fr-FR" sz="1600" dirty="0">
              <a:solidFill>
                <a:srgbClr val="EB8F22"/>
              </a:solidFill>
            </a:endParaRPr>
          </a:p>
          <a:p>
            <a:pPr>
              <a:buClr>
                <a:schemeClr val="tx1"/>
              </a:buClr>
            </a:pPr>
            <a:r>
              <a:rPr lang="fr-FR" sz="1600" dirty="0">
                <a:solidFill>
                  <a:srgbClr val="EB8F22"/>
                </a:solidFill>
                <a:hlinkClick r:id="rId7" action="ppaction://hlinksldjump">
                  <a:extLst>
                    <a:ext uri="{A12FA001-AC4F-418D-AE19-62706E023703}">
                      <ahyp:hlinkClr xmlns:ahyp="http://schemas.microsoft.com/office/drawing/2018/hyperlinkcolor" val="tx"/>
                    </a:ext>
                  </a:extLst>
                </a:hlinkClick>
              </a:rPr>
              <a:t>Modes de présentation</a:t>
            </a:r>
            <a:endParaRPr lang="fr-FR" sz="1600" dirty="0">
              <a:solidFill>
                <a:srgbClr val="EB8F22"/>
              </a:solidFill>
            </a:endParaRPr>
          </a:p>
          <a:p>
            <a:pPr>
              <a:buClr>
                <a:schemeClr val="tx1"/>
              </a:buClr>
            </a:pPr>
            <a:r>
              <a:rPr lang="fr-FR" sz="1600" dirty="0">
                <a:solidFill>
                  <a:srgbClr val="EB8F22"/>
                </a:solidFill>
                <a:hlinkClick r:id="rId8" action="ppaction://hlinksldjump">
                  <a:extLst>
                    <a:ext uri="{A12FA001-AC4F-418D-AE19-62706E023703}">
                      <ahyp:hlinkClr xmlns:ahyp="http://schemas.microsoft.com/office/drawing/2018/hyperlinkcolor" val="tx"/>
                    </a:ext>
                  </a:extLst>
                </a:hlinkClick>
              </a:rPr>
              <a:t>Interactions avec un article</a:t>
            </a:r>
            <a:endParaRPr lang="fr-FR" sz="1600" dirty="0">
              <a:solidFill>
                <a:srgbClr val="EB8F22"/>
              </a:solidFill>
            </a:endParaRPr>
          </a:p>
          <a:p>
            <a:pPr>
              <a:buClr>
                <a:schemeClr val="tx1"/>
              </a:buClr>
            </a:pPr>
            <a:r>
              <a:rPr lang="fr-FR" sz="1600" dirty="0">
                <a:solidFill>
                  <a:srgbClr val="EB8F22"/>
                </a:solidFill>
                <a:hlinkClick r:id="rId9" action="ppaction://hlinksldjump">
                  <a:extLst>
                    <a:ext uri="{A12FA001-AC4F-418D-AE19-62706E023703}">
                      <ahyp:hlinkClr xmlns:ahyp="http://schemas.microsoft.com/office/drawing/2018/hyperlinkcolor" val="tx"/>
                    </a:ext>
                  </a:extLst>
                </a:hlinkClick>
              </a:rPr>
              <a:t>Actions de base à partir de l’arborescence</a:t>
            </a:r>
            <a:r>
              <a:rPr lang="fr-FR" sz="1600" dirty="0">
                <a:solidFill>
                  <a:srgbClr val="EB8F22"/>
                </a:solidFill>
              </a:rPr>
              <a:t> </a:t>
            </a:r>
          </a:p>
          <a:p>
            <a:pPr>
              <a:buClr>
                <a:schemeClr val="tx1"/>
              </a:buClr>
            </a:pPr>
            <a:r>
              <a:rPr lang="fr-FR" sz="1600" dirty="0">
                <a:solidFill>
                  <a:srgbClr val="EB8F22"/>
                </a:solidFill>
                <a:hlinkClick r:id="rId10" action="ppaction://hlinksldjump">
                  <a:extLst>
                    <a:ext uri="{A12FA001-AC4F-418D-AE19-62706E023703}">
                      <ahyp:hlinkClr xmlns:ahyp="http://schemas.microsoft.com/office/drawing/2018/hyperlinkcolor" val="tx"/>
                    </a:ext>
                  </a:extLst>
                </a:hlinkClick>
              </a:rPr>
              <a:t>Ranger ses fils dans des dossiers</a:t>
            </a:r>
            <a:endParaRPr lang="fr-FR" sz="1600" dirty="0">
              <a:solidFill>
                <a:srgbClr val="EB8F22"/>
              </a:solidFill>
            </a:endParaRPr>
          </a:p>
          <a:p>
            <a:pPr>
              <a:buClr>
                <a:schemeClr val="tx1"/>
              </a:buClr>
            </a:pPr>
            <a:r>
              <a:rPr lang="fr-FR" sz="1600" dirty="0">
                <a:solidFill>
                  <a:srgbClr val="EB8F22"/>
                </a:solidFill>
                <a:hlinkClick r:id="rId11" action="ppaction://hlinksldjump">
                  <a:extLst>
                    <a:ext uri="{A12FA001-AC4F-418D-AE19-62706E023703}">
                      <ahyp:hlinkClr xmlns:ahyp="http://schemas.microsoft.com/office/drawing/2018/hyperlinkcolor" val="tx"/>
                    </a:ext>
                  </a:extLst>
                </a:hlinkClick>
              </a:rPr>
              <a:t>Organiser ses flux dans les dossiers</a:t>
            </a:r>
            <a:endParaRPr lang="fr-FR" sz="1600" dirty="0">
              <a:solidFill>
                <a:srgbClr val="EB8F22"/>
              </a:solidFill>
            </a:endParaRPr>
          </a:p>
          <a:p>
            <a:pPr>
              <a:buClr>
                <a:schemeClr val="tx1"/>
              </a:buClr>
            </a:pPr>
            <a:r>
              <a:rPr lang="fr-FR" sz="1600" dirty="0">
                <a:solidFill>
                  <a:srgbClr val="EB8F22"/>
                </a:solidFill>
                <a:hlinkClick r:id="rId12" action="ppaction://hlinksldjump">
                  <a:extLst>
                    <a:ext uri="{A12FA001-AC4F-418D-AE19-62706E023703}">
                      <ahyp:hlinkClr xmlns:ahyp="http://schemas.microsoft.com/office/drawing/2018/hyperlinkcolor" val="tx"/>
                    </a:ext>
                  </a:extLst>
                </a:hlinkClick>
              </a:rPr>
              <a:t>La barre d’outils</a:t>
            </a:r>
            <a:endParaRPr lang="fr-FR" sz="1600" dirty="0">
              <a:solidFill>
                <a:srgbClr val="EB8F22"/>
              </a:solidFill>
            </a:endParaRPr>
          </a:p>
          <a:p>
            <a:pPr>
              <a:buClr>
                <a:schemeClr val="tx1"/>
              </a:buClr>
            </a:pPr>
            <a:r>
              <a:rPr lang="fr-FR" sz="1600" dirty="0">
                <a:solidFill>
                  <a:srgbClr val="EB8F22"/>
                </a:solidFill>
                <a:hlinkClick r:id="rId13" action="ppaction://hlinksldjump">
                  <a:extLst>
                    <a:ext uri="{A12FA001-AC4F-418D-AE19-62706E023703}">
                      <ahyp:hlinkClr xmlns:ahyp="http://schemas.microsoft.com/office/drawing/2018/hyperlinkcolor" val="tx"/>
                    </a:ext>
                  </a:extLst>
                </a:hlinkClick>
              </a:rPr>
              <a:t>Recherche</a:t>
            </a:r>
            <a:endParaRPr lang="fr-FR" sz="1600" dirty="0">
              <a:solidFill>
                <a:srgbClr val="EB8F22"/>
              </a:solidFill>
            </a:endParaRPr>
          </a:p>
          <a:p>
            <a:pPr>
              <a:buClr>
                <a:schemeClr val="tx1"/>
              </a:buClr>
            </a:pPr>
            <a:r>
              <a:rPr lang="fr-FR" sz="1600" dirty="0">
                <a:solidFill>
                  <a:srgbClr val="EB8F22"/>
                </a:solidFill>
                <a:hlinkClick r:id="rId14" action="ppaction://hlinksldjump">
                  <a:extLst>
                    <a:ext uri="{A12FA001-AC4F-418D-AE19-62706E023703}">
                      <ahyp:hlinkClr xmlns:ahyp="http://schemas.microsoft.com/office/drawing/2018/hyperlinkcolor" val="tx"/>
                    </a:ext>
                  </a:extLst>
                </a:hlinkClick>
              </a:rPr>
              <a:t>Création d’une recherche active (version « pro »)</a:t>
            </a:r>
            <a:endParaRPr lang="fr-FR" sz="1600" dirty="0">
              <a:solidFill>
                <a:srgbClr val="EB8F22"/>
              </a:solidFill>
            </a:endParaRPr>
          </a:p>
          <a:p>
            <a:pPr>
              <a:buClr>
                <a:schemeClr val="tx1"/>
              </a:buClr>
            </a:pPr>
            <a:r>
              <a:rPr lang="fr-FR" sz="1600" dirty="0">
                <a:solidFill>
                  <a:srgbClr val="EB8F22"/>
                </a:solidFill>
                <a:hlinkClick r:id="rId15" action="ppaction://hlinksldjump">
                  <a:extLst>
                    <a:ext uri="{A12FA001-AC4F-418D-AE19-62706E023703}">
                      <ahyp:hlinkClr xmlns:ahyp="http://schemas.microsoft.com/office/drawing/2018/hyperlinkcolor" val="tx"/>
                    </a:ext>
                  </a:extLst>
                </a:hlinkClick>
              </a:rPr>
              <a:t>Répartition des flux et des articles</a:t>
            </a:r>
            <a:endParaRPr lang="fr-FR" sz="1600" dirty="0">
              <a:solidFill>
                <a:srgbClr val="EB8F22"/>
              </a:solidFill>
            </a:endParaRPr>
          </a:p>
          <a:p>
            <a:pPr>
              <a:buClr>
                <a:schemeClr val="tx1"/>
              </a:buClr>
            </a:pPr>
            <a:r>
              <a:rPr lang="fr-FR" sz="1600" dirty="0">
                <a:solidFill>
                  <a:srgbClr val="EB8F22"/>
                </a:solidFill>
                <a:hlinkClick r:id="rId16" action="ppaction://hlinksldjump">
                  <a:extLst>
                    <a:ext uri="{A12FA001-AC4F-418D-AE19-62706E023703}">
                      <ahyp:hlinkClr xmlns:ahyp="http://schemas.microsoft.com/office/drawing/2018/hyperlinkcolor" val="tx"/>
                    </a:ext>
                  </a:extLst>
                </a:hlinkClick>
              </a:rPr>
              <a:t>Gestion des abonnements</a:t>
            </a:r>
            <a:endParaRPr lang="fr-FR" sz="1600" dirty="0">
              <a:solidFill>
                <a:srgbClr val="EB8F22"/>
              </a:solidFill>
            </a:endParaRPr>
          </a:p>
          <a:p>
            <a:pPr>
              <a:buClr>
                <a:schemeClr val="tx1"/>
              </a:buClr>
            </a:pPr>
            <a:r>
              <a:rPr lang="fr-FR" sz="1600" dirty="0">
                <a:solidFill>
                  <a:srgbClr val="EB8F22"/>
                </a:solidFill>
                <a:hlinkClick r:id="rId17" action="ppaction://hlinksldjump">
                  <a:extLst>
                    <a:ext uri="{A12FA001-AC4F-418D-AE19-62706E023703}">
                      <ahyp:hlinkClr xmlns:ahyp="http://schemas.microsoft.com/office/drawing/2018/hyperlinkcolor" val="tx"/>
                    </a:ext>
                  </a:extLst>
                </a:hlinkClick>
              </a:rPr>
              <a:t>Gestion des dossiers</a:t>
            </a:r>
            <a:endParaRPr lang="fr-FR" sz="1600" dirty="0">
              <a:solidFill>
                <a:srgbClr val="EB8F22"/>
              </a:solidFill>
            </a:endParaRPr>
          </a:p>
          <a:p>
            <a:pPr>
              <a:buClr>
                <a:schemeClr val="tx1"/>
              </a:buClr>
            </a:pPr>
            <a:r>
              <a:rPr lang="fr-FR" sz="1600" dirty="0">
                <a:solidFill>
                  <a:srgbClr val="EB8F22"/>
                </a:solidFill>
                <a:hlinkClick r:id="rId18" action="ppaction://hlinksldjump">
                  <a:extLst>
                    <a:ext uri="{A12FA001-AC4F-418D-AE19-62706E023703}">
                      <ahyp:hlinkClr xmlns:ahyp="http://schemas.microsoft.com/office/drawing/2018/hyperlinkcolor" val="tx"/>
                    </a:ext>
                  </a:extLst>
                </a:hlinkClick>
              </a:rPr>
              <a:t>Gestion des mots-clés</a:t>
            </a:r>
            <a:endParaRPr lang="fr-FR" sz="1600" dirty="0">
              <a:solidFill>
                <a:srgbClr val="EB8F22"/>
              </a:solidFill>
            </a:endParaRPr>
          </a:p>
          <a:p>
            <a:pPr>
              <a:buClr>
                <a:schemeClr val="tx1"/>
              </a:buClr>
            </a:pPr>
            <a:r>
              <a:rPr lang="fr-FR" sz="1600" dirty="0">
                <a:solidFill>
                  <a:srgbClr val="EB8F22"/>
                </a:solidFill>
                <a:hlinkClick r:id="rId19" action="ppaction://hlinksldjump">
                  <a:extLst>
                    <a:ext uri="{A12FA001-AC4F-418D-AE19-62706E023703}">
                      <ahyp:hlinkClr xmlns:ahyp="http://schemas.microsoft.com/office/drawing/2018/hyperlinkcolor" val="tx"/>
                    </a:ext>
                  </a:extLst>
                </a:hlinkClick>
              </a:rPr>
              <a:t>Préférences - Profil</a:t>
            </a:r>
            <a:endParaRPr lang="fr-FR" sz="1600" dirty="0">
              <a:solidFill>
                <a:srgbClr val="EB8F22"/>
              </a:solidFill>
            </a:endParaRPr>
          </a:p>
          <a:p>
            <a:pPr>
              <a:buClr>
                <a:schemeClr val="tx1"/>
              </a:buClr>
            </a:pPr>
            <a:r>
              <a:rPr lang="fr-FR" sz="1600" dirty="0">
                <a:solidFill>
                  <a:srgbClr val="EB8F22"/>
                </a:solidFill>
                <a:hlinkClick r:id="rId20" action="ppaction://hlinksldjump">
                  <a:extLst>
                    <a:ext uri="{A12FA001-AC4F-418D-AE19-62706E023703}">
                      <ahyp:hlinkClr xmlns:ahyp="http://schemas.microsoft.com/office/drawing/2018/hyperlinkcolor" val="tx"/>
                    </a:ext>
                  </a:extLst>
                </a:hlinkClick>
              </a:rPr>
              <a:t>Import/Export de flux</a:t>
            </a:r>
            <a:endParaRPr lang="fr-FR" sz="1600" dirty="0">
              <a:solidFill>
                <a:srgbClr val="EB8F22"/>
              </a:solidFill>
            </a:endParaRPr>
          </a:p>
          <a:p>
            <a:pPr>
              <a:buClr>
                <a:schemeClr val="tx1"/>
              </a:buClr>
            </a:pPr>
            <a:r>
              <a:rPr lang="fr-FR" sz="1600" dirty="0">
                <a:solidFill>
                  <a:srgbClr val="EB8F22"/>
                </a:solidFill>
                <a:hlinkClick r:id="rId21" action="ppaction://hlinksldjump">
                  <a:extLst>
                    <a:ext uri="{A12FA001-AC4F-418D-AE19-62706E023703}">
                      <ahyp:hlinkClr xmlns:ahyp="http://schemas.microsoft.com/office/drawing/2018/hyperlinkcolor" val="tx"/>
                    </a:ext>
                  </a:extLst>
                </a:hlinkClick>
              </a:rPr>
              <a:t>Autres options basiques de configuration </a:t>
            </a:r>
            <a:endParaRPr lang="fr-FR" sz="1600" dirty="0">
              <a:solidFill>
                <a:srgbClr val="EB8F22"/>
              </a:solidFill>
            </a:endParaRPr>
          </a:p>
          <a:p>
            <a:pPr>
              <a:buClr>
                <a:schemeClr val="tx1"/>
              </a:buClr>
            </a:pPr>
            <a:r>
              <a:rPr lang="fr-FR" sz="1600" dirty="0">
                <a:solidFill>
                  <a:srgbClr val="EB8F22"/>
                </a:solidFill>
                <a:hlinkClick r:id="rId22" action="ppaction://hlinksldjump">
                  <a:extLst>
                    <a:ext uri="{A12FA001-AC4F-418D-AE19-62706E023703}">
                      <ahyp:hlinkClr xmlns:ahyp="http://schemas.microsoft.com/office/drawing/2018/hyperlinkcolor" val="tx"/>
                    </a:ext>
                  </a:extLst>
                </a:hlinkClick>
              </a:rPr>
              <a:t>Personnalisation du tableau de bord</a:t>
            </a:r>
            <a:endParaRPr lang="fr-FR" sz="1600" dirty="0">
              <a:solidFill>
                <a:srgbClr val="EB8F22"/>
              </a:solidFill>
            </a:endParaRPr>
          </a:p>
          <a:p>
            <a:endParaRPr lang="fr-FR" sz="1600" dirty="0"/>
          </a:p>
        </p:txBody>
      </p:sp>
      <p:sp>
        <p:nvSpPr>
          <p:cNvPr id="4" name="Espace réservé de la date 3">
            <a:extLst>
              <a:ext uri="{FF2B5EF4-FFF2-40B4-BE49-F238E27FC236}">
                <a16:creationId xmlns:a16="http://schemas.microsoft.com/office/drawing/2014/main" id="{335A1082-7980-4F93-A042-A04DCB89828F}"/>
              </a:ext>
            </a:extLst>
          </p:cNvPr>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Espace réservé du pied de page 4">
            <a:extLst>
              <a:ext uri="{FF2B5EF4-FFF2-40B4-BE49-F238E27FC236}">
                <a16:creationId xmlns:a16="http://schemas.microsoft.com/office/drawing/2014/main" id="{C7CB268F-0771-4B14-8490-7882095AB6A6}"/>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96B56212-8825-488F-907B-3CB5B619F1C1}"/>
              </a:ext>
            </a:extLst>
          </p:cNvPr>
          <p:cNvSpPr>
            <a:spLocks noGrp="1"/>
          </p:cNvSpPr>
          <p:nvPr>
            <p:ph type="sldNum" sz="quarter" idx="12"/>
          </p:nvPr>
        </p:nvSpPr>
        <p:spPr/>
        <p:txBody>
          <a:bodyPr/>
          <a:lstStyle/>
          <a:p>
            <a:pPr>
              <a:defRPr/>
            </a:pPr>
            <a:fld id="{47290604-2400-4F2E-BFF6-A27E21378C03}" type="slidenum">
              <a:rPr lang="fr-FR" smtClean="0"/>
              <a:pPr>
                <a:defRPr/>
              </a:pPr>
              <a:t>78</a:t>
            </a:fld>
            <a:endParaRPr lang="fr-FR"/>
          </a:p>
        </p:txBody>
      </p:sp>
    </p:spTree>
    <p:extLst>
      <p:ext uri="{BB962C8B-B14F-4D97-AF65-F5344CB8AC3E}">
        <p14:creationId xmlns:p14="http://schemas.microsoft.com/office/powerpoint/2010/main" val="859672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5C425259-A01B-4A46-8F0C-6CE66FA58560}"/>
              </a:ext>
            </a:extLst>
          </p:cNvPr>
          <p:cNvSpPr>
            <a:spLocks noGrp="1"/>
          </p:cNvSpPr>
          <p:nvPr>
            <p:ph type="title"/>
          </p:nvPr>
        </p:nvSpPr>
        <p:spPr/>
        <p:txBody>
          <a:bodyPr/>
          <a:lstStyle/>
          <a:p>
            <a:r>
              <a:rPr lang="fr-FR" dirty="0"/>
              <a:t>Inoreader</a:t>
            </a:r>
            <a:br>
              <a:rPr lang="fr-FR" dirty="0"/>
            </a:br>
            <a:r>
              <a:rPr lang="fr-FR" b="0" dirty="0"/>
              <a:t>Créer un compte</a:t>
            </a:r>
            <a:endParaRPr lang="fr-FR" dirty="0"/>
          </a:p>
        </p:txBody>
      </p:sp>
      <p:sp>
        <p:nvSpPr>
          <p:cNvPr id="2" name="Espace réservé de la date 1">
            <a:extLst>
              <a:ext uri="{FF2B5EF4-FFF2-40B4-BE49-F238E27FC236}">
                <a16:creationId xmlns:a16="http://schemas.microsoft.com/office/drawing/2014/main" id="{87B5F0B1-EE79-44F7-B038-2629C02C859B}"/>
              </a:ext>
            </a:extLst>
          </p:cNvPr>
          <p:cNvSpPr>
            <a:spLocks noGrp="1"/>
          </p:cNvSpPr>
          <p:nvPr>
            <p:ph type="dt" sz="half" idx="10"/>
          </p:nvPr>
        </p:nvSpPr>
        <p:spPr/>
        <p:txBody>
          <a:bodyPr/>
          <a:lstStyle/>
          <a:p>
            <a:fld id="{FB554F6F-A2B2-46C1-B15A-8FD3011F2958}" type="datetime1">
              <a:rPr lang="fr-FR" smtClean="0"/>
              <a:t>06/06/2020</a:t>
            </a:fld>
            <a:endParaRPr lang="fr-FR"/>
          </a:p>
        </p:txBody>
      </p:sp>
      <p:sp>
        <p:nvSpPr>
          <p:cNvPr id="3" name="Espace réservé du pied de page 2">
            <a:extLst>
              <a:ext uri="{FF2B5EF4-FFF2-40B4-BE49-F238E27FC236}">
                <a16:creationId xmlns:a16="http://schemas.microsoft.com/office/drawing/2014/main" id="{70F87F57-8C7A-45A2-A41D-27AF21BF2911}"/>
              </a:ext>
            </a:extLst>
          </p:cNvPr>
          <p:cNvSpPr>
            <a:spLocks noGrp="1"/>
          </p:cNvSpPr>
          <p:nvPr>
            <p:ph type="ftr" sz="quarter" idx="11"/>
          </p:nvPr>
        </p:nvSpPr>
        <p:spPr/>
        <p:txBody>
          <a:bodyPr/>
          <a:lstStyle/>
          <a:p>
            <a:pPr>
              <a:defRPr/>
            </a:pPr>
            <a:r>
              <a:rPr lang="fr-FR"/>
              <a:t>Utiliser les flux RSS pour sa veille | Pourquoi ? Comment ?</a:t>
            </a:r>
          </a:p>
        </p:txBody>
      </p:sp>
      <p:sp>
        <p:nvSpPr>
          <p:cNvPr id="4" name="Espace réservé du numéro de diapositive 3">
            <a:extLst>
              <a:ext uri="{FF2B5EF4-FFF2-40B4-BE49-F238E27FC236}">
                <a16:creationId xmlns:a16="http://schemas.microsoft.com/office/drawing/2014/main" id="{CD0BBCE5-2C8C-429D-97C2-E3FF33206D85}"/>
              </a:ext>
            </a:extLst>
          </p:cNvPr>
          <p:cNvSpPr>
            <a:spLocks noGrp="1"/>
          </p:cNvSpPr>
          <p:nvPr>
            <p:ph type="sldNum" sz="quarter" idx="12"/>
          </p:nvPr>
        </p:nvSpPr>
        <p:spPr/>
        <p:txBody>
          <a:bodyPr/>
          <a:lstStyle/>
          <a:p>
            <a:pPr>
              <a:defRPr/>
            </a:pPr>
            <a:fld id="{72D51A10-A049-41C0-A379-DBC6148E6A74}" type="slidenum">
              <a:rPr lang="fr-FR" smtClean="0"/>
              <a:pPr>
                <a:defRPr/>
              </a:pPr>
              <a:t>79</a:t>
            </a:fld>
            <a:endParaRPr lang="fr-FR"/>
          </a:p>
        </p:txBody>
      </p:sp>
      <p:sp>
        <p:nvSpPr>
          <p:cNvPr id="10" name="ZoneTexte 9">
            <a:extLst>
              <a:ext uri="{FF2B5EF4-FFF2-40B4-BE49-F238E27FC236}">
                <a16:creationId xmlns:a16="http://schemas.microsoft.com/office/drawing/2014/main" id="{759DB2A4-A2CB-489D-88BF-A9E04015F4AC}"/>
              </a:ext>
            </a:extLst>
          </p:cNvPr>
          <p:cNvSpPr txBox="1"/>
          <p:nvPr/>
        </p:nvSpPr>
        <p:spPr>
          <a:xfrm>
            <a:off x="1559497" y="5301208"/>
            <a:ext cx="8651306" cy="523220"/>
          </a:xfrm>
          <a:prstGeom prst="rect">
            <a:avLst/>
          </a:prstGeom>
          <a:noFill/>
        </p:spPr>
        <p:txBody>
          <a:bodyPr wrap="square">
            <a:spAutoFit/>
          </a:bodyPr>
          <a:lstStyle/>
          <a:p>
            <a:pPr>
              <a:defRPr/>
            </a:pPr>
            <a:r>
              <a:rPr lang="fr-FR" sz="1400" b="1" dirty="0">
                <a:latin typeface="Roboto" panose="02000000000000000000" pitchFamily="2" charset="0"/>
                <a:ea typeface="Roboto" panose="02000000000000000000" pitchFamily="2" charset="0"/>
                <a:cs typeface="Roboto" panose="02000000000000000000" pitchFamily="2" charset="0"/>
              </a:rPr>
              <a:t>Mise à jour 04/2020 de la source : </a:t>
            </a:r>
            <a:r>
              <a:rPr lang="fr-FR" sz="1400" b="1" dirty="0">
                <a:solidFill>
                  <a:srgbClr val="EB8F22"/>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Gérer ses flux RSS et sa veille avec Inoreader</a:t>
            </a:r>
            <a:r>
              <a:rPr lang="fr-FR" sz="1400" b="1" dirty="0">
                <a:solidFill>
                  <a:srgbClr val="EB8F22"/>
                </a:solidFill>
                <a:latin typeface="Roboto" panose="02000000000000000000" pitchFamily="2" charset="0"/>
                <a:ea typeface="Roboto" panose="02000000000000000000" pitchFamily="2" charset="0"/>
                <a:cs typeface="Roboto" panose="02000000000000000000" pitchFamily="2" charset="0"/>
              </a:rPr>
              <a:t> </a:t>
            </a:r>
            <a:br>
              <a:rPr lang="fr-FR" sz="1400" b="1" dirty="0">
                <a:latin typeface="Roboto" panose="02000000000000000000" pitchFamily="2" charset="0"/>
                <a:ea typeface="Roboto" panose="02000000000000000000" pitchFamily="2" charset="0"/>
                <a:cs typeface="Roboto" panose="02000000000000000000" pitchFamily="2" charset="0"/>
              </a:rPr>
            </a:br>
            <a:r>
              <a:rPr lang="fr-FR" sz="1400" b="1" dirty="0">
                <a:latin typeface="Roboto" panose="02000000000000000000" pitchFamily="2" charset="0"/>
                <a:ea typeface="Roboto" panose="02000000000000000000" pitchFamily="2" charset="0"/>
                <a:cs typeface="Roboto" panose="02000000000000000000" pitchFamily="2" charset="0"/>
              </a:rPr>
              <a:t>(URFIST de Rennes, 2015)</a:t>
            </a:r>
          </a:p>
        </p:txBody>
      </p:sp>
      <p:pic>
        <p:nvPicPr>
          <p:cNvPr id="12" name="Image 11">
            <a:extLst>
              <a:ext uri="{FF2B5EF4-FFF2-40B4-BE49-F238E27FC236}">
                <a16:creationId xmlns:a16="http://schemas.microsoft.com/office/drawing/2014/main" id="{41058488-5F97-477D-8F82-A886E3F81DC3}"/>
              </a:ext>
            </a:extLst>
          </p:cNvPr>
          <p:cNvPicPr>
            <a:picLocks noChangeAspect="1"/>
          </p:cNvPicPr>
          <p:nvPr/>
        </p:nvPicPr>
        <p:blipFill>
          <a:blip r:embed="rId4"/>
          <a:stretch>
            <a:fillRect/>
          </a:stretch>
        </p:blipFill>
        <p:spPr>
          <a:xfrm>
            <a:off x="4021169" y="2381125"/>
            <a:ext cx="5868144" cy="2083426"/>
          </a:xfrm>
          <a:prstGeom prst="rect">
            <a:avLst/>
          </a:prstGeom>
        </p:spPr>
      </p:pic>
      <p:pic>
        <p:nvPicPr>
          <p:cNvPr id="14" name="Image 13">
            <a:extLst>
              <a:ext uri="{FF2B5EF4-FFF2-40B4-BE49-F238E27FC236}">
                <a16:creationId xmlns:a16="http://schemas.microsoft.com/office/drawing/2014/main" id="{B106E2C2-A0BE-485E-BF9B-7B13140DAA41}"/>
              </a:ext>
            </a:extLst>
          </p:cNvPr>
          <p:cNvPicPr>
            <a:picLocks noChangeAspect="1"/>
          </p:cNvPicPr>
          <p:nvPr/>
        </p:nvPicPr>
        <p:blipFill>
          <a:blip r:embed="rId5"/>
          <a:stretch>
            <a:fillRect/>
          </a:stretch>
        </p:blipFill>
        <p:spPr>
          <a:xfrm>
            <a:off x="1559496" y="2366882"/>
            <a:ext cx="2297963" cy="2344542"/>
          </a:xfrm>
          <a:prstGeom prst="rect">
            <a:avLst/>
          </a:prstGeom>
        </p:spPr>
      </p:pic>
      <p:sp>
        <p:nvSpPr>
          <p:cNvPr id="15" name="ZoneTexte 14">
            <a:extLst>
              <a:ext uri="{FF2B5EF4-FFF2-40B4-BE49-F238E27FC236}">
                <a16:creationId xmlns:a16="http://schemas.microsoft.com/office/drawing/2014/main" id="{90A80654-4F66-42A4-A159-23C9F0ACBB87}"/>
              </a:ext>
            </a:extLst>
          </p:cNvPr>
          <p:cNvSpPr txBox="1">
            <a:spLocks noChangeArrowheads="1"/>
          </p:cNvSpPr>
          <p:nvPr/>
        </p:nvSpPr>
        <p:spPr bwMode="auto">
          <a:xfrm>
            <a:off x="3697636" y="1412776"/>
            <a:ext cx="3960331" cy="954107"/>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Pour créer son compte 3 possibilités :</a:t>
            </a:r>
          </a:p>
          <a:p>
            <a:pPr eaLnBrk="1" hangingPunct="1">
              <a:buFontTx/>
              <a:buChar char="-"/>
            </a:pPr>
            <a:r>
              <a:rPr lang="fr-FR" alt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créer un compte spécifique Inoreader</a:t>
            </a:r>
          </a:p>
          <a:p>
            <a:pPr eaLnBrk="1" hangingPunct="1">
              <a:buFontTx/>
              <a:buChar char="-"/>
            </a:pPr>
            <a:r>
              <a:rPr lang="fr-FR" alt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utiliser son compte Facebook</a:t>
            </a:r>
          </a:p>
          <a:p>
            <a:pPr eaLnBrk="1" hangingPunct="1">
              <a:buFontTx/>
              <a:buChar char="-"/>
            </a:pPr>
            <a:r>
              <a:rPr lang="fr-FR" altLang="fr-FR" sz="14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utiliser son compte Google</a:t>
            </a:r>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1919397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D5DB624-D17B-4A91-9272-E694A9FDD46D}"/>
              </a:ext>
            </a:extLst>
          </p:cNvPr>
          <p:cNvSpPr>
            <a:spLocks noGrp="1"/>
          </p:cNvSpPr>
          <p:nvPr>
            <p:ph type="title"/>
          </p:nvPr>
        </p:nvSpPr>
        <p:spPr/>
        <p:txBody>
          <a:bodyPr/>
          <a:lstStyle/>
          <a:p>
            <a:r>
              <a:rPr lang="fr-FR" dirty="0"/>
              <a:t>Les tendances actuelles de la veille (1/3)</a:t>
            </a:r>
          </a:p>
        </p:txBody>
      </p:sp>
      <p:sp>
        <p:nvSpPr>
          <p:cNvPr id="2" name="Espace réservé du contenu 1">
            <a:extLst>
              <a:ext uri="{FF2B5EF4-FFF2-40B4-BE49-F238E27FC236}">
                <a16:creationId xmlns:a16="http://schemas.microsoft.com/office/drawing/2014/main" id="{A6727A28-38DC-44BD-BF89-3BB612EF2EDB}"/>
              </a:ext>
            </a:extLst>
          </p:cNvPr>
          <p:cNvSpPr>
            <a:spLocks noGrp="1"/>
          </p:cNvSpPr>
          <p:nvPr>
            <p:ph idx="1"/>
          </p:nvPr>
        </p:nvSpPr>
        <p:spPr>
          <a:xfrm>
            <a:off x="1371600" y="620688"/>
            <a:ext cx="9601200" cy="4968552"/>
          </a:xfrm>
        </p:spPr>
        <p:txBody>
          <a:bodyPr>
            <a:noAutofit/>
          </a:bodyPr>
          <a:lstStyle/>
          <a:p>
            <a:r>
              <a:rPr lang="fr-FR" dirty="0"/>
              <a:t>Outils</a:t>
            </a:r>
          </a:p>
          <a:p>
            <a:pPr lvl="1"/>
            <a:r>
              <a:rPr lang="fr-FR" dirty="0"/>
              <a:t>71 % des professionnels de l’information utilisent des outils gratuits mais un sur deux utilise aussi des outils payants qui sont la plupart du temps la version « pro » d’outils existant en version freemium comme Inoreader et Feedly. </a:t>
            </a:r>
          </a:p>
          <a:p>
            <a:r>
              <a:rPr lang="fr-FR" dirty="0"/>
              <a:t>Le format de la veille</a:t>
            </a:r>
          </a:p>
          <a:p>
            <a:pPr lvl="1"/>
            <a:r>
              <a:rPr lang="fr-FR" dirty="0"/>
              <a:t>Le texte pour 98 % des professionnels de l’information,</a:t>
            </a:r>
          </a:p>
          <a:p>
            <a:pPr lvl="1"/>
            <a:r>
              <a:rPr lang="fr-FR" dirty="0"/>
              <a:t>Des visuels pour 53 %,</a:t>
            </a:r>
          </a:p>
          <a:p>
            <a:pPr lvl="1"/>
            <a:r>
              <a:rPr lang="fr-FR" dirty="0"/>
              <a:t>Des vidéos pour 49 %</a:t>
            </a:r>
          </a:p>
          <a:p>
            <a:r>
              <a:rPr lang="fr-FR" dirty="0"/>
              <a:t>Périmètre des ressources</a:t>
            </a:r>
          </a:p>
          <a:p>
            <a:pPr lvl="1"/>
            <a:r>
              <a:rPr lang="fr-FR" dirty="0"/>
              <a:t>41 % des sondés utilisent uniquement des ressources gratuites</a:t>
            </a:r>
          </a:p>
          <a:p>
            <a:r>
              <a:rPr lang="fr-FR" dirty="0"/>
              <a:t>Et les réseaux sociaux ?</a:t>
            </a:r>
          </a:p>
          <a:p>
            <a:pPr lvl="1"/>
            <a:r>
              <a:rPr lang="fr-FR" dirty="0"/>
              <a:t>Seulement la moitié des sondés intègrent les réseaux sociaux dans leur stratégie de veille</a:t>
            </a:r>
          </a:p>
          <a:p>
            <a:r>
              <a:rPr lang="fr-FR" dirty="0"/>
              <a:t>Google et Qwant sont les moteurs de recherche principalement utilisés</a:t>
            </a:r>
          </a:p>
          <a:p>
            <a:pPr lvl="1"/>
            <a:r>
              <a:rPr lang="fr-FR" dirty="0"/>
              <a:t>87 % d’entre eux utilisent les opérateurs booléens mais 72 % n’utilisent qu’un ou deux mots-clés dans leurs requêtes</a:t>
            </a:r>
          </a:p>
          <a:p>
            <a:pPr lvl="1"/>
            <a:r>
              <a:rPr lang="fr-FR" dirty="0"/>
              <a:t>40 % utilisent aussi des métamoteurs</a:t>
            </a:r>
          </a:p>
          <a:p>
            <a:endParaRPr lang="fr-FR" dirty="0"/>
          </a:p>
        </p:txBody>
      </p:sp>
      <p:sp>
        <p:nvSpPr>
          <p:cNvPr id="3" name="Espace réservé de la date 2">
            <a:extLst>
              <a:ext uri="{FF2B5EF4-FFF2-40B4-BE49-F238E27FC236}">
                <a16:creationId xmlns:a16="http://schemas.microsoft.com/office/drawing/2014/main" id="{2577FC97-F3D9-4947-8982-C9D4CA1605E9}"/>
              </a:ext>
            </a:extLst>
          </p:cNvPr>
          <p:cNvSpPr>
            <a:spLocks noGrp="1"/>
          </p:cNvSpPr>
          <p:nvPr>
            <p:ph type="dt" sz="half" idx="10"/>
          </p:nvPr>
        </p:nvSpPr>
        <p:spPr/>
        <p:txBody>
          <a:bodyPr/>
          <a:lstStyle/>
          <a:p>
            <a:pPr>
              <a:defRPr/>
            </a:pPr>
            <a:fld id="{45E37F29-5034-4E94-8ADB-91607F148DFE}" type="datetime1">
              <a:rPr lang="fr-FR" smtClean="0"/>
              <a:t>06/06/2020</a:t>
            </a:fld>
            <a:endParaRPr lang="fr-FR"/>
          </a:p>
        </p:txBody>
      </p:sp>
      <p:sp>
        <p:nvSpPr>
          <p:cNvPr id="4" name="Espace réservé du pied de page 3">
            <a:extLst>
              <a:ext uri="{FF2B5EF4-FFF2-40B4-BE49-F238E27FC236}">
                <a16:creationId xmlns:a16="http://schemas.microsoft.com/office/drawing/2014/main" id="{F02C4702-C874-4407-8B5C-E46C68B33A66}"/>
              </a:ext>
            </a:extLst>
          </p:cNvPr>
          <p:cNvSpPr>
            <a:spLocks noGrp="1"/>
          </p:cNvSpPr>
          <p:nvPr>
            <p:ph type="ftr" sz="quarter" idx="11"/>
          </p:nvPr>
        </p:nvSpPr>
        <p:spPr/>
        <p:txBody>
          <a:bodyPr/>
          <a:lstStyle/>
          <a:p>
            <a:pPr>
              <a:defRPr/>
            </a:pPr>
            <a:r>
              <a:rPr lang="fr-FR"/>
              <a:t>Utiliser les flux RSS pour sa veille | Pourquoi ? Comment ?</a:t>
            </a:r>
          </a:p>
        </p:txBody>
      </p:sp>
      <p:sp>
        <p:nvSpPr>
          <p:cNvPr id="5" name="Espace réservé du numéro de diapositive 4">
            <a:extLst>
              <a:ext uri="{FF2B5EF4-FFF2-40B4-BE49-F238E27FC236}">
                <a16:creationId xmlns:a16="http://schemas.microsoft.com/office/drawing/2014/main" id="{08FDB876-7BFB-4917-A389-80B5B2C37EBB}"/>
              </a:ext>
            </a:extLst>
          </p:cNvPr>
          <p:cNvSpPr>
            <a:spLocks noGrp="1"/>
          </p:cNvSpPr>
          <p:nvPr>
            <p:ph type="sldNum" sz="quarter" idx="12"/>
          </p:nvPr>
        </p:nvSpPr>
        <p:spPr/>
        <p:txBody>
          <a:bodyPr/>
          <a:lstStyle/>
          <a:p>
            <a:pPr>
              <a:defRPr/>
            </a:pPr>
            <a:fld id="{72D51A10-A049-41C0-A379-DBC6148E6A74}" type="slidenum">
              <a:rPr lang="fr-FR" smtClean="0"/>
              <a:pPr>
                <a:defRPr/>
              </a:pPr>
              <a:t>8</a:t>
            </a:fld>
            <a:endParaRPr lang="fr-FR"/>
          </a:p>
        </p:txBody>
      </p:sp>
      <p:sp>
        <p:nvSpPr>
          <p:cNvPr id="8" name="ZoneTexte 7">
            <a:extLst>
              <a:ext uri="{FF2B5EF4-FFF2-40B4-BE49-F238E27FC236}">
                <a16:creationId xmlns:a16="http://schemas.microsoft.com/office/drawing/2014/main" id="{C1438991-A495-48FB-AB45-5751547A223D}"/>
              </a:ext>
            </a:extLst>
          </p:cNvPr>
          <p:cNvSpPr txBox="1"/>
          <p:nvPr/>
        </p:nvSpPr>
        <p:spPr>
          <a:xfrm>
            <a:off x="1847528" y="5930116"/>
            <a:ext cx="8712968"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Éric Le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Ven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La veille est-elle une affaire de compétences ou d’outils ? </a:t>
            </a:r>
            <a:r>
              <a:rPr lang="fr-FR" sz="1400" b="1" i="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Archimag</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2018, guide pratique n° 63, pp. 8-10.</a:t>
            </a:r>
            <a:endPar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0819138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Inoreader</a:t>
            </a:r>
            <a:br>
              <a:rPr lang="fr-FR" dirty="0"/>
            </a:br>
            <a:r>
              <a:rPr lang="fr-FR" b="0" dirty="0"/>
              <a:t>Ajouter des flux</a:t>
            </a:r>
            <a:endParaRPr lang="fr-FR" dirty="0"/>
          </a:p>
        </p:txBody>
      </p:sp>
      <p:sp>
        <p:nvSpPr>
          <p:cNvPr id="8" name="Espace réservé du contenu 7">
            <a:extLst>
              <a:ext uri="{FF2B5EF4-FFF2-40B4-BE49-F238E27FC236}">
                <a16:creationId xmlns:a16="http://schemas.microsoft.com/office/drawing/2014/main" id="{4832FFF0-5153-4EC6-91CE-36CCC98FD75F}"/>
              </a:ext>
            </a:extLst>
          </p:cNvPr>
          <p:cNvSpPr>
            <a:spLocks noGrp="1"/>
          </p:cNvSpPr>
          <p:nvPr>
            <p:ph idx="1"/>
          </p:nvPr>
        </p:nvSpPr>
        <p:spPr>
          <a:xfrm>
            <a:off x="2506136" y="1340768"/>
            <a:ext cx="7704667" cy="1008112"/>
          </a:xfrm>
        </p:spPr>
        <p:txBody>
          <a:bodyPr/>
          <a:lstStyle/>
          <a:p>
            <a:endParaRPr lang="fr-FR" dirty="0"/>
          </a:p>
        </p:txBody>
      </p:sp>
      <p:sp>
        <p:nvSpPr>
          <p:cNvPr id="4" name="Espace réservé de la date 3">
            <a:extLst>
              <a:ext uri="{FF2B5EF4-FFF2-40B4-BE49-F238E27FC236}">
                <a16:creationId xmlns:a16="http://schemas.microsoft.com/office/drawing/2014/main" id="{A8E893F3-E4A0-4511-AB5E-51EFE948DC9B}"/>
              </a:ext>
            </a:extLst>
          </p:cNvPr>
          <p:cNvSpPr>
            <a:spLocks noGrp="1"/>
          </p:cNvSpPr>
          <p:nvPr>
            <p:ph type="dt" sz="half" idx="10"/>
          </p:nvPr>
        </p:nvSpPr>
        <p:spPr/>
        <p:txBody>
          <a:bodyPr/>
          <a:lstStyle/>
          <a:p>
            <a:fld id="{C45CEC68-08C2-4336-A955-66C22712A4B4}" type="datetime1">
              <a:rPr lang="fr-FR" smtClean="0"/>
              <a:t>06/06/2020</a:t>
            </a:fld>
            <a:endParaRPr lang="fr-FR"/>
          </a:p>
        </p:txBody>
      </p:sp>
      <p:sp>
        <p:nvSpPr>
          <p:cNvPr id="3" name="Espace réservé du pied de page 2">
            <a:extLst>
              <a:ext uri="{FF2B5EF4-FFF2-40B4-BE49-F238E27FC236}">
                <a16:creationId xmlns:a16="http://schemas.microsoft.com/office/drawing/2014/main" id="{52E6FCEF-F96D-41D8-BBD2-BFD5329F5010}"/>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A4C75167-7DC7-4726-B07C-9F49079C77F0}"/>
              </a:ext>
            </a:extLst>
          </p:cNvPr>
          <p:cNvSpPr>
            <a:spLocks noGrp="1"/>
          </p:cNvSpPr>
          <p:nvPr>
            <p:ph type="sldNum" sz="quarter" idx="12"/>
          </p:nvPr>
        </p:nvSpPr>
        <p:spPr/>
        <p:txBody>
          <a:bodyPr/>
          <a:lstStyle/>
          <a:p>
            <a:pPr>
              <a:defRPr/>
            </a:pPr>
            <a:fld id="{47290604-2400-4F2E-BFF6-A27E21378C03}" type="slidenum">
              <a:rPr lang="fr-FR" smtClean="0"/>
              <a:pPr>
                <a:defRPr/>
              </a:pPr>
              <a:t>80</a:t>
            </a:fld>
            <a:endParaRPr lang="fr-FR"/>
          </a:p>
        </p:txBody>
      </p:sp>
      <p:pic>
        <p:nvPicPr>
          <p:cNvPr id="11" name="Espace réservé du contenu 10">
            <a:extLst>
              <a:ext uri="{FF2B5EF4-FFF2-40B4-BE49-F238E27FC236}">
                <a16:creationId xmlns:a16="http://schemas.microsoft.com/office/drawing/2014/main" id="{9C87A780-D2F9-4CED-BDAF-02F830CDF938}"/>
              </a:ext>
            </a:extLst>
          </p:cNvPr>
          <p:cNvPicPr>
            <a:picLocks noChangeAspect="1"/>
          </p:cNvPicPr>
          <p:nvPr/>
        </p:nvPicPr>
        <p:blipFill>
          <a:blip r:embed="rId3"/>
          <a:stretch>
            <a:fillRect/>
          </a:stretch>
        </p:blipFill>
        <p:spPr bwMode="auto">
          <a:xfrm>
            <a:off x="1462930" y="1810544"/>
            <a:ext cx="7945438"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6">
            <a:extLst>
              <a:ext uri="{FF2B5EF4-FFF2-40B4-BE49-F238E27FC236}">
                <a16:creationId xmlns:a16="http://schemas.microsoft.com/office/drawing/2014/main" id="{91A65C57-0221-4AE6-B66A-ADB0B811A4DA}"/>
              </a:ext>
            </a:extLst>
          </p:cNvPr>
          <p:cNvSpPr txBox="1">
            <a:spLocks noChangeArrowheads="1"/>
          </p:cNvSpPr>
          <p:nvPr/>
        </p:nvSpPr>
        <p:spPr bwMode="auto">
          <a:xfrm>
            <a:off x="3639470" y="1556792"/>
            <a:ext cx="2404425" cy="738664"/>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Ajouter l’adresse d’un flux RSS ou l’adresse de la page d’accueil d’un site</a:t>
            </a:r>
          </a:p>
        </p:txBody>
      </p:sp>
      <p:sp>
        <p:nvSpPr>
          <p:cNvPr id="13" name="ZoneTexte 6">
            <a:extLst>
              <a:ext uri="{FF2B5EF4-FFF2-40B4-BE49-F238E27FC236}">
                <a16:creationId xmlns:a16="http://schemas.microsoft.com/office/drawing/2014/main" id="{791312E5-B37E-4FF8-B40F-2B5C13D82E0D}"/>
              </a:ext>
            </a:extLst>
          </p:cNvPr>
          <p:cNvSpPr txBox="1">
            <a:spLocks noChangeArrowheads="1"/>
          </p:cNvSpPr>
          <p:nvPr/>
        </p:nvSpPr>
        <p:spPr bwMode="auto">
          <a:xfrm>
            <a:off x="7199732" y="2465694"/>
            <a:ext cx="2208636" cy="738664"/>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Importer le fichier OPML des flux stockés sur un autre agrégateur</a:t>
            </a:r>
          </a:p>
        </p:txBody>
      </p:sp>
      <p:sp>
        <p:nvSpPr>
          <p:cNvPr id="14" name="ZoneTexte 6">
            <a:extLst>
              <a:ext uri="{FF2B5EF4-FFF2-40B4-BE49-F238E27FC236}">
                <a16:creationId xmlns:a16="http://schemas.microsoft.com/office/drawing/2014/main" id="{EC7EA962-CC2F-4E96-8E46-62CA4F39A55B}"/>
              </a:ext>
            </a:extLst>
          </p:cNvPr>
          <p:cNvSpPr txBox="1">
            <a:spLocks noChangeArrowheads="1"/>
          </p:cNvSpPr>
          <p:nvPr/>
        </p:nvSpPr>
        <p:spPr bwMode="auto">
          <a:xfrm>
            <a:off x="2425227" y="4073935"/>
            <a:ext cx="2404425" cy="738664"/>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Se faire accompagner par les suggestions thématiques d’</a:t>
            </a:r>
            <a:r>
              <a:rPr lang="fr-FR" alt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Inoreader</a:t>
            </a:r>
            <a:endPar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531924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Inoreader</a:t>
            </a:r>
            <a:br>
              <a:rPr lang="fr-FR" dirty="0"/>
            </a:br>
            <a:r>
              <a:rPr lang="fr-FR" b="0" dirty="0"/>
              <a:t>S’abonner à un flux RSS</a:t>
            </a:r>
            <a:endParaRPr lang="fr-FR" dirty="0"/>
          </a:p>
        </p:txBody>
      </p:sp>
      <p:sp>
        <p:nvSpPr>
          <p:cNvPr id="7" name="Espace réservé de la date 6">
            <a:extLst>
              <a:ext uri="{FF2B5EF4-FFF2-40B4-BE49-F238E27FC236}">
                <a16:creationId xmlns:a16="http://schemas.microsoft.com/office/drawing/2014/main" id="{FFD83F54-45E6-4483-A2A4-12C9E82C4D84}"/>
              </a:ext>
            </a:extLst>
          </p:cNvPr>
          <p:cNvSpPr>
            <a:spLocks noGrp="1"/>
          </p:cNvSpPr>
          <p:nvPr>
            <p:ph type="dt" sz="half" idx="10"/>
          </p:nvPr>
        </p:nvSpPr>
        <p:spPr/>
        <p:txBody>
          <a:bodyPr/>
          <a:lstStyle/>
          <a:p>
            <a:fld id="{AAC64CF1-A353-4A71-A1F0-69484FFF85D1}" type="datetime1">
              <a:rPr lang="fr-FR" smtClean="0"/>
              <a:t>06/06/2020</a:t>
            </a:fld>
            <a:endParaRPr lang="fr-FR"/>
          </a:p>
        </p:txBody>
      </p:sp>
      <p:sp>
        <p:nvSpPr>
          <p:cNvPr id="3" name="Espace réservé du pied de page 2">
            <a:extLst>
              <a:ext uri="{FF2B5EF4-FFF2-40B4-BE49-F238E27FC236}">
                <a16:creationId xmlns:a16="http://schemas.microsoft.com/office/drawing/2014/main" id="{40FA89C0-21F9-41E9-ACB5-3E857E8A949E}"/>
              </a:ext>
            </a:extLst>
          </p:cNvPr>
          <p:cNvSpPr>
            <a:spLocks noGrp="1"/>
          </p:cNvSpPr>
          <p:nvPr>
            <p:ph type="ftr" sz="quarter" idx="11"/>
          </p:nvPr>
        </p:nvSpPr>
        <p:spPr/>
        <p:txBody>
          <a:bodyPr/>
          <a:lstStyle/>
          <a:p>
            <a:pPr>
              <a:defRPr/>
            </a:pPr>
            <a:r>
              <a:rPr lang="fr-FR"/>
              <a:t>Utiliser les flux RSS pour sa veille | Pourquoi ? Comment ?</a:t>
            </a:r>
          </a:p>
        </p:txBody>
      </p:sp>
      <p:sp>
        <p:nvSpPr>
          <p:cNvPr id="6" name="Espace réservé du numéro de diapositive 5">
            <a:extLst>
              <a:ext uri="{FF2B5EF4-FFF2-40B4-BE49-F238E27FC236}">
                <a16:creationId xmlns:a16="http://schemas.microsoft.com/office/drawing/2014/main" id="{4AB57817-41D0-49D5-86E6-69C70D205482}"/>
              </a:ext>
            </a:extLst>
          </p:cNvPr>
          <p:cNvSpPr>
            <a:spLocks noGrp="1"/>
          </p:cNvSpPr>
          <p:nvPr>
            <p:ph type="sldNum" sz="quarter" idx="12"/>
          </p:nvPr>
        </p:nvSpPr>
        <p:spPr/>
        <p:txBody>
          <a:bodyPr/>
          <a:lstStyle/>
          <a:p>
            <a:pPr>
              <a:defRPr/>
            </a:pPr>
            <a:fld id="{72D51A10-A049-41C0-A379-DBC6148E6A74}" type="slidenum">
              <a:rPr lang="fr-FR" smtClean="0"/>
              <a:pPr>
                <a:defRPr/>
              </a:pPr>
              <a:t>81</a:t>
            </a:fld>
            <a:endParaRPr lang="fr-FR"/>
          </a:p>
        </p:txBody>
      </p:sp>
      <p:pic>
        <p:nvPicPr>
          <p:cNvPr id="10" name="Image 9">
            <a:extLst>
              <a:ext uri="{FF2B5EF4-FFF2-40B4-BE49-F238E27FC236}">
                <a16:creationId xmlns:a16="http://schemas.microsoft.com/office/drawing/2014/main" id="{C8C14BC8-C063-40C0-8DA9-F1F8CE6B0A1B}"/>
              </a:ext>
            </a:extLst>
          </p:cNvPr>
          <p:cNvPicPr>
            <a:picLocks noChangeAspect="1"/>
          </p:cNvPicPr>
          <p:nvPr/>
        </p:nvPicPr>
        <p:blipFill>
          <a:blip r:embed="rId3"/>
          <a:stretch>
            <a:fillRect/>
          </a:stretch>
        </p:blipFill>
        <p:spPr>
          <a:xfrm>
            <a:off x="4511823" y="3146256"/>
            <a:ext cx="4590476" cy="3019048"/>
          </a:xfrm>
          <a:prstGeom prst="rect">
            <a:avLst/>
          </a:prstGeom>
        </p:spPr>
      </p:pic>
      <p:pic>
        <p:nvPicPr>
          <p:cNvPr id="12" name="Image 11">
            <a:extLst>
              <a:ext uri="{FF2B5EF4-FFF2-40B4-BE49-F238E27FC236}">
                <a16:creationId xmlns:a16="http://schemas.microsoft.com/office/drawing/2014/main" id="{FD9BC55D-1284-466E-A164-F7E1B9822783}"/>
              </a:ext>
            </a:extLst>
          </p:cNvPr>
          <p:cNvPicPr>
            <a:picLocks noChangeAspect="1"/>
          </p:cNvPicPr>
          <p:nvPr/>
        </p:nvPicPr>
        <p:blipFill>
          <a:blip r:embed="rId4"/>
          <a:stretch>
            <a:fillRect/>
          </a:stretch>
        </p:blipFill>
        <p:spPr>
          <a:xfrm>
            <a:off x="1487488" y="1268760"/>
            <a:ext cx="4561905" cy="1885714"/>
          </a:xfrm>
          <a:prstGeom prst="rect">
            <a:avLst/>
          </a:prstGeom>
        </p:spPr>
      </p:pic>
      <p:sp>
        <p:nvSpPr>
          <p:cNvPr id="13" name="ZoneTexte 6">
            <a:extLst>
              <a:ext uri="{FF2B5EF4-FFF2-40B4-BE49-F238E27FC236}">
                <a16:creationId xmlns:a16="http://schemas.microsoft.com/office/drawing/2014/main" id="{58D987F5-27DB-46BF-89C9-B67243E83A86}"/>
              </a:ext>
            </a:extLst>
          </p:cNvPr>
          <p:cNvSpPr txBox="1">
            <a:spLocks noChangeArrowheads="1"/>
          </p:cNvSpPr>
          <p:nvPr/>
        </p:nvSpPr>
        <p:spPr bwMode="auto">
          <a:xfrm>
            <a:off x="5744452" y="1426787"/>
            <a:ext cx="2295991" cy="523220"/>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Copié/collé de l’adresse d’un fil RSS</a:t>
            </a:r>
          </a:p>
        </p:txBody>
      </p:sp>
      <p:sp>
        <p:nvSpPr>
          <p:cNvPr id="14" name="ZoneTexte 6">
            <a:extLst>
              <a:ext uri="{FF2B5EF4-FFF2-40B4-BE49-F238E27FC236}">
                <a16:creationId xmlns:a16="http://schemas.microsoft.com/office/drawing/2014/main" id="{C5C1AEE6-85F8-4528-81C9-ACED367B401D}"/>
              </a:ext>
            </a:extLst>
          </p:cNvPr>
          <p:cNvSpPr txBox="1">
            <a:spLocks noChangeArrowheads="1"/>
          </p:cNvSpPr>
          <p:nvPr/>
        </p:nvSpPr>
        <p:spPr bwMode="auto">
          <a:xfrm>
            <a:off x="6805255" y="2977271"/>
            <a:ext cx="2899272" cy="523220"/>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S’abonner à un fil dont le titre répond à une recherche</a:t>
            </a:r>
          </a:p>
        </p:txBody>
      </p:sp>
    </p:spTree>
    <p:extLst>
      <p:ext uri="{BB962C8B-B14F-4D97-AF65-F5344CB8AC3E}">
        <p14:creationId xmlns:p14="http://schemas.microsoft.com/office/powerpoint/2010/main" val="3346495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86586462-CED6-4D1E-94CA-D1E60B1AF25D}"/>
              </a:ext>
            </a:extLst>
          </p:cNvPr>
          <p:cNvSpPr>
            <a:spLocks noGrp="1"/>
          </p:cNvSpPr>
          <p:nvPr>
            <p:ph type="title"/>
          </p:nvPr>
        </p:nvSpPr>
        <p:spPr/>
        <p:txBody>
          <a:bodyPr/>
          <a:lstStyle/>
          <a:p>
            <a:r>
              <a:rPr lang="fr-FR" dirty="0"/>
              <a:t>Inoreader</a:t>
            </a:r>
            <a:br>
              <a:rPr lang="fr-FR" dirty="0"/>
            </a:br>
            <a:r>
              <a:rPr lang="fr-FR" b="0" dirty="0"/>
              <a:t>L’interface de travail</a:t>
            </a:r>
          </a:p>
        </p:txBody>
      </p:sp>
      <p:sp>
        <p:nvSpPr>
          <p:cNvPr id="4" name="Espace réservé de la date 3">
            <a:extLst>
              <a:ext uri="{FF2B5EF4-FFF2-40B4-BE49-F238E27FC236}">
                <a16:creationId xmlns:a16="http://schemas.microsoft.com/office/drawing/2014/main" id="{D9464027-E13A-4B2B-8899-647241E8E8FD}"/>
              </a:ext>
            </a:extLst>
          </p:cNvPr>
          <p:cNvSpPr>
            <a:spLocks noGrp="1"/>
          </p:cNvSpPr>
          <p:nvPr>
            <p:ph type="dt" sz="half" idx="10"/>
          </p:nvPr>
        </p:nvSpPr>
        <p:spPr/>
        <p:txBody>
          <a:bodyPr/>
          <a:lstStyle/>
          <a:p>
            <a:fld id="{A7272016-E440-4DE1-A209-FC7ED280C4CB}" type="datetime1">
              <a:rPr lang="fr-FR" smtClean="0"/>
              <a:t>06/06/2020</a:t>
            </a:fld>
            <a:endParaRPr lang="fr-FR"/>
          </a:p>
        </p:txBody>
      </p:sp>
      <p:sp>
        <p:nvSpPr>
          <p:cNvPr id="2" name="Espace réservé du pied de page 1">
            <a:extLst>
              <a:ext uri="{FF2B5EF4-FFF2-40B4-BE49-F238E27FC236}">
                <a16:creationId xmlns:a16="http://schemas.microsoft.com/office/drawing/2014/main" id="{EF9954A2-2B70-498A-B165-47E750769357}"/>
              </a:ext>
            </a:extLst>
          </p:cNvPr>
          <p:cNvSpPr>
            <a:spLocks noGrp="1"/>
          </p:cNvSpPr>
          <p:nvPr>
            <p:ph type="ftr" sz="quarter" idx="11"/>
          </p:nvPr>
        </p:nvSpPr>
        <p:spPr/>
        <p:txBody>
          <a:bodyPr/>
          <a:lstStyle/>
          <a:p>
            <a:pPr>
              <a:defRPr/>
            </a:pPr>
            <a:r>
              <a:rPr lang="fr-FR"/>
              <a:t>Utiliser les flux RSS pour sa veille | Pourquoi ? Comment ?</a:t>
            </a:r>
          </a:p>
        </p:txBody>
      </p:sp>
      <p:sp>
        <p:nvSpPr>
          <p:cNvPr id="3" name="Espace réservé du numéro de diapositive 2">
            <a:extLst>
              <a:ext uri="{FF2B5EF4-FFF2-40B4-BE49-F238E27FC236}">
                <a16:creationId xmlns:a16="http://schemas.microsoft.com/office/drawing/2014/main" id="{FDDEF749-E998-4E9D-BE96-0D0081628376}"/>
              </a:ext>
            </a:extLst>
          </p:cNvPr>
          <p:cNvSpPr>
            <a:spLocks noGrp="1"/>
          </p:cNvSpPr>
          <p:nvPr>
            <p:ph type="sldNum" sz="quarter" idx="12"/>
          </p:nvPr>
        </p:nvSpPr>
        <p:spPr/>
        <p:txBody>
          <a:bodyPr/>
          <a:lstStyle/>
          <a:p>
            <a:pPr>
              <a:defRPr/>
            </a:pPr>
            <a:fld id="{72D51A10-A049-41C0-A379-DBC6148E6A74}" type="slidenum">
              <a:rPr lang="fr-FR" smtClean="0"/>
              <a:pPr>
                <a:defRPr/>
              </a:pPr>
              <a:t>82</a:t>
            </a:fld>
            <a:endParaRPr lang="fr-FR"/>
          </a:p>
        </p:txBody>
      </p:sp>
      <p:pic>
        <p:nvPicPr>
          <p:cNvPr id="12" name="Image 11">
            <a:extLst>
              <a:ext uri="{FF2B5EF4-FFF2-40B4-BE49-F238E27FC236}">
                <a16:creationId xmlns:a16="http://schemas.microsoft.com/office/drawing/2014/main" id="{66278761-C972-4FC2-A8F8-04606F35B91B}"/>
              </a:ext>
            </a:extLst>
          </p:cNvPr>
          <p:cNvPicPr>
            <a:picLocks noChangeAspect="1"/>
          </p:cNvPicPr>
          <p:nvPr/>
        </p:nvPicPr>
        <p:blipFill>
          <a:blip r:embed="rId3"/>
          <a:stretch>
            <a:fillRect/>
          </a:stretch>
        </p:blipFill>
        <p:spPr>
          <a:xfrm>
            <a:off x="1524001" y="1661492"/>
            <a:ext cx="9144000" cy="3434940"/>
          </a:xfrm>
          <a:prstGeom prst="rect">
            <a:avLst/>
          </a:prstGeom>
        </p:spPr>
      </p:pic>
    </p:spTree>
    <p:extLst>
      <p:ext uri="{BB962C8B-B14F-4D97-AF65-F5344CB8AC3E}">
        <p14:creationId xmlns:p14="http://schemas.microsoft.com/office/powerpoint/2010/main" val="940840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5D1D7D6-8BB8-47E1-A467-A067A663DB3A}"/>
              </a:ext>
            </a:extLst>
          </p:cNvPr>
          <p:cNvSpPr>
            <a:spLocks noGrp="1"/>
          </p:cNvSpPr>
          <p:nvPr>
            <p:ph type="title"/>
          </p:nvPr>
        </p:nvSpPr>
        <p:spPr/>
        <p:txBody>
          <a:bodyPr/>
          <a:lstStyle/>
          <a:p>
            <a:r>
              <a:rPr lang="fr-FR" dirty="0"/>
              <a:t>Inoreader</a:t>
            </a:r>
            <a:br>
              <a:rPr lang="fr-FR" dirty="0"/>
            </a:br>
            <a:r>
              <a:rPr lang="fr-FR" b="0" dirty="0"/>
              <a:t>Raccourcis clavier</a:t>
            </a:r>
            <a:endParaRPr lang="fr-FR" dirty="0"/>
          </a:p>
        </p:txBody>
      </p:sp>
      <p:sp>
        <p:nvSpPr>
          <p:cNvPr id="2" name="Espace réservé de la date 1">
            <a:extLst>
              <a:ext uri="{FF2B5EF4-FFF2-40B4-BE49-F238E27FC236}">
                <a16:creationId xmlns:a16="http://schemas.microsoft.com/office/drawing/2014/main" id="{D737A2B1-45EF-4124-A609-FFE02A89E6A7}"/>
              </a:ext>
            </a:extLst>
          </p:cNvPr>
          <p:cNvSpPr>
            <a:spLocks noGrp="1"/>
          </p:cNvSpPr>
          <p:nvPr>
            <p:ph type="dt" sz="half" idx="10"/>
          </p:nvPr>
        </p:nvSpPr>
        <p:spPr/>
        <p:txBody>
          <a:bodyPr/>
          <a:lstStyle/>
          <a:p>
            <a:fld id="{7804A899-2131-44C6-AFDF-6951F94B9433}" type="datetime1">
              <a:rPr lang="fr-FR" smtClean="0"/>
              <a:t>06/06/2020</a:t>
            </a:fld>
            <a:endParaRPr lang="fr-FR"/>
          </a:p>
        </p:txBody>
      </p:sp>
      <p:sp>
        <p:nvSpPr>
          <p:cNvPr id="3" name="Espace réservé du pied de page 2">
            <a:extLst>
              <a:ext uri="{FF2B5EF4-FFF2-40B4-BE49-F238E27FC236}">
                <a16:creationId xmlns:a16="http://schemas.microsoft.com/office/drawing/2014/main" id="{C9CE149D-6287-4B2A-ACD9-D3A691936989}"/>
              </a:ext>
            </a:extLst>
          </p:cNvPr>
          <p:cNvSpPr>
            <a:spLocks noGrp="1"/>
          </p:cNvSpPr>
          <p:nvPr>
            <p:ph type="ftr" sz="quarter" idx="11"/>
          </p:nvPr>
        </p:nvSpPr>
        <p:spPr/>
        <p:txBody>
          <a:bodyPr/>
          <a:lstStyle/>
          <a:p>
            <a:pPr>
              <a:defRPr/>
            </a:pPr>
            <a:r>
              <a:rPr lang="fr-FR"/>
              <a:t>Utiliser les flux RSS pour sa veille | Pourquoi ? Comment ?</a:t>
            </a:r>
          </a:p>
        </p:txBody>
      </p:sp>
      <p:sp>
        <p:nvSpPr>
          <p:cNvPr id="5" name="Espace réservé du numéro de diapositive 4">
            <a:extLst>
              <a:ext uri="{FF2B5EF4-FFF2-40B4-BE49-F238E27FC236}">
                <a16:creationId xmlns:a16="http://schemas.microsoft.com/office/drawing/2014/main" id="{A39EBA76-295D-4D29-8A31-AC925839D271}"/>
              </a:ext>
            </a:extLst>
          </p:cNvPr>
          <p:cNvSpPr>
            <a:spLocks noGrp="1"/>
          </p:cNvSpPr>
          <p:nvPr>
            <p:ph type="sldNum" sz="quarter" idx="12"/>
          </p:nvPr>
        </p:nvSpPr>
        <p:spPr/>
        <p:txBody>
          <a:bodyPr/>
          <a:lstStyle/>
          <a:p>
            <a:pPr>
              <a:defRPr/>
            </a:pPr>
            <a:fld id="{72D51A10-A049-41C0-A379-DBC6148E6A74}" type="slidenum">
              <a:rPr lang="fr-FR" smtClean="0"/>
              <a:pPr>
                <a:defRPr/>
              </a:pPr>
              <a:t>83</a:t>
            </a:fld>
            <a:endParaRPr lang="fr-FR"/>
          </a:p>
        </p:txBody>
      </p:sp>
      <p:pic>
        <p:nvPicPr>
          <p:cNvPr id="16" name="Image 15">
            <a:extLst>
              <a:ext uri="{FF2B5EF4-FFF2-40B4-BE49-F238E27FC236}">
                <a16:creationId xmlns:a16="http://schemas.microsoft.com/office/drawing/2014/main" id="{A42CD4BB-6623-4695-84A6-FE5EA9F72B3A}"/>
              </a:ext>
            </a:extLst>
          </p:cNvPr>
          <p:cNvPicPr>
            <a:picLocks noChangeAspect="1"/>
          </p:cNvPicPr>
          <p:nvPr/>
        </p:nvPicPr>
        <p:blipFill>
          <a:blip r:embed="rId3"/>
          <a:stretch>
            <a:fillRect/>
          </a:stretch>
        </p:blipFill>
        <p:spPr>
          <a:xfrm>
            <a:off x="1536761" y="1903223"/>
            <a:ext cx="1330821" cy="895505"/>
          </a:xfrm>
          <a:prstGeom prst="rect">
            <a:avLst/>
          </a:prstGeom>
        </p:spPr>
      </p:pic>
      <p:pic>
        <p:nvPicPr>
          <p:cNvPr id="17" name="Image 16">
            <a:extLst>
              <a:ext uri="{FF2B5EF4-FFF2-40B4-BE49-F238E27FC236}">
                <a16:creationId xmlns:a16="http://schemas.microsoft.com/office/drawing/2014/main" id="{B42D56A3-CF6C-4DA6-991E-BDAD4D92460D}"/>
              </a:ext>
            </a:extLst>
          </p:cNvPr>
          <p:cNvPicPr>
            <a:picLocks noChangeAspect="1"/>
          </p:cNvPicPr>
          <p:nvPr/>
        </p:nvPicPr>
        <p:blipFill>
          <a:blip r:embed="rId4"/>
          <a:stretch>
            <a:fillRect/>
          </a:stretch>
        </p:blipFill>
        <p:spPr>
          <a:xfrm>
            <a:off x="2900397" y="1889156"/>
            <a:ext cx="2275237" cy="1066517"/>
          </a:xfrm>
          <a:prstGeom prst="rect">
            <a:avLst/>
          </a:prstGeom>
        </p:spPr>
      </p:pic>
      <p:pic>
        <p:nvPicPr>
          <p:cNvPr id="18" name="Image 17">
            <a:extLst>
              <a:ext uri="{FF2B5EF4-FFF2-40B4-BE49-F238E27FC236}">
                <a16:creationId xmlns:a16="http://schemas.microsoft.com/office/drawing/2014/main" id="{8D77E136-5189-46EC-B87F-464F345270B6}"/>
              </a:ext>
            </a:extLst>
          </p:cNvPr>
          <p:cNvPicPr>
            <a:picLocks noChangeAspect="1"/>
          </p:cNvPicPr>
          <p:nvPr/>
        </p:nvPicPr>
        <p:blipFill>
          <a:blip r:embed="rId5"/>
          <a:stretch>
            <a:fillRect/>
          </a:stretch>
        </p:blipFill>
        <p:spPr>
          <a:xfrm>
            <a:off x="1524001" y="2995974"/>
            <a:ext cx="4283968" cy="2742565"/>
          </a:xfrm>
          <a:prstGeom prst="rect">
            <a:avLst/>
          </a:prstGeom>
        </p:spPr>
      </p:pic>
      <p:sp>
        <p:nvSpPr>
          <p:cNvPr id="19" name="ZoneTexte 18">
            <a:extLst>
              <a:ext uri="{FF2B5EF4-FFF2-40B4-BE49-F238E27FC236}">
                <a16:creationId xmlns:a16="http://schemas.microsoft.com/office/drawing/2014/main" id="{0471408C-FE2B-49EF-84B1-875800FA6841}"/>
              </a:ext>
            </a:extLst>
          </p:cNvPr>
          <p:cNvSpPr txBox="1"/>
          <p:nvPr/>
        </p:nvSpPr>
        <p:spPr>
          <a:xfrm rot="19707158">
            <a:off x="5483245" y="1703258"/>
            <a:ext cx="470000" cy="369332"/>
          </a:xfrm>
          <a:prstGeom prst="rect">
            <a:avLst/>
          </a:prstGeom>
          <a:noFill/>
          <a:ln>
            <a:solidFill>
              <a:srgbClr val="EB8F22"/>
            </a:solidFill>
          </a:ln>
        </p:spPr>
        <p:txBody>
          <a:bodyPr wrap="none" rtlCol="0">
            <a:spAutoFit/>
          </a:bodyPr>
          <a:lstStyle/>
          <a:p>
            <a:r>
              <a:rPr lang="fr-FR" b="1" dirty="0">
                <a:solidFill>
                  <a:srgbClr val="C00000"/>
                </a:solidFill>
              </a:rPr>
              <a:t>OU</a:t>
            </a:r>
          </a:p>
        </p:txBody>
      </p:sp>
      <p:sp>
        <p:nvSpPr>
          <p:cNvPr id="15" name="ZoneTexte 14">
            <a:extLst>
              <a:ext uri="{FF2B5EF4-FFF2-40B4-BE49-F238E27FC236}">
                <a16:creationId xmlns:a16="http://schemas.microsoft.com/office/drawing/2014/main" id="{F9035952-0097-4441-A411-63331946D370}"/>
              </a:ext>
            </a:extLst>
          </p:cNvPr>
          <p:cNvSpPr txBox="1"/>
          <p:nvPr/>
        </p:nvSpPr>
        <p:spPr>
          <a:xfrm>
            <a:off x="1514220" y="1628801"/>
            <a:ext cx="3717684"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Menu « Préférences » &gt; « Raccourcis »</a:t>
            </a:r>
          </a:p>
        </p:txBody>
      </p:sp>
      <p:sp>
        <p:nvSpPr>
          <p:cNvPr id="14" name="ZoneTexte 13">
            <a:extLst>
              <a:ext uri="{FF2B5EF4-FFF2-40B4-BE49-F238E27FC236}">
                <a16:creationId xmlns:a16="http://schemas.microsoft.com/office/drawing/2014/main" id="{104FB8BF-C22A-4379-BD78-2BFE6D0475AC}"/>
              </a:ext>
            </a:extLst>
          </p:cNvPr>
          <p:cNvSpPr txBox="1"/>
          <p:nvPr/>
        </p:nvSpPr>
        <p:spPr>
          <a:xfrm>
            <a:off x="3215680" y="4629678"/>
            <a:ext cx="3717684" cy="1815882"/>
          </a:xfrm>
          <a:prstGeom prst="rect">
            <a:avLst/>
          </a:prstGeom>
          <a:solidFill>
            <a:srgbClr val="EB8F22"/>
          </a:solidFill>
          <a:effectLst>
            <a:outerShdw blurRad="50800" dist="38100" dir="2700000" algn="tl" rotWithShape="0">
              <a:prstClr val="black">
                <a:alpha val="40000"/>
              </a:prstClr>
            </a:outerShdw>
          </a:effectLst>
        </p:spPr>
        <p:txBody>
          <a:bodyPr wrap="none" rtlCol="0">
            <a:spAutoFit/>
          </a:bodyPr>
          <a:lstStyle/>
          <a:p>
            <a:r>
              <a:rPr lang="fr-FR" sz="1400" b="1" dirty="0">
                <a:solidFill>
                  <a:schemeClr val="bg1"/>
                </a:solidFill>
                <a:latin typeface="Trebuchet MS" panose="020B0603020202020204" pitchFamily="34" charset="0"/>
              </a:rPr>
              <a:t>j : article suivant</a:t>
            </a:r>
          </a:p>
          <a:p>
            <a:r>
              <a:rPr lang="fr-FR" sz="1400" b="1" dirty="0">
                <a:solidFill>
                  <a:schemeClr val="bg1"/>
                </a:solidFill>
                <a:latin typeface="Trebuchet MS" panose="020B0603020202020204" pitchFamily="34" charset="0"/>
              </a:rPr>
              <a:t>k : article précédent</a:t>
            </a:r>
          </a:p>
          <a:p>
            <a:r>
              <a:rPr lang="fr-FR" sz="1400" b="1" dirty="0" err="1">
                <a:solidFill>
                  <a:schemeClr val="bg1"/>
                </a:solidFill>
                <a:latin typeface="Trebuchet MS" panose="020B0603020202020204" pitchFamily="34" charset="0"/>
              </a:rPr>
              <a:t>Maj+j</a:t>
            </a:r>
            <a:r>
              <a:rPr lang="fr-FR" sz="1400" b="1" dirty="0">
                <a:solidFill>
                  <a:schemeClr val="bg1"/>
                </a:solidFill>
                <a:latin typeface="Trebuchet MS" panose="020B0603020202020204" pitchFamily="34" charset="0"/>
              </a:rPr>
              <a:t> : fil ou dossier suivant</a:t>
            </a:r>
          </a:p>
          <a:p>
            <a:r>
              <a:rPr lang="fr-FR" sz="1400" b="1" dirty="0" err="1">
                <a:solidFill>
                  <a:schemeClr val="bg1"/>
                </a:solidFill>
                <a:latin typeface="Trebuchet MS" panose="020B0603020202020204" pitchFamily="34" charset="0"/>
              </a:rPr>
              <a:t>Maj+k</a:t>
            </a:r>
            <a:r>
              <a:rPr lang="fr-FR" sz="1400" b="1" dirty="0">
                <a:solidFill>
                  <a:schemeClr val="bg1"/>
                </a:solidFill>
                <a:latin typeface="Trebuchet MS" panose="020B0603020202020204" pitchFamily="34" charset="0"/>
              </a:rPr>
              <a:t> : fil ou dossier précédent</a:t>
            </a:r>
          </a:p>
          <a:p>
            <a:r>
              <a:rPr lang="fr-FR" sz="1400" b="1" dirty="0">
                <a:solidFill>
                  <a:schemeClr val="bg1"/>
                </a:solidFill>
                <a:latin typeface="Trebuchet MS" panose="020B0603020202020204" pitchFamily="34" charset="0"/>
              </a:rPr>
              <a:t>m : considérer l’article comme non lu</a:t>
            </a:r>
          </a:p>
          <a:p>
            <a:r>
              <a:rPr lang="fr-FR" sz="1400" b="1" dirty="0">
                <a:solidFill>
                  <a:schemeClr val="bg1"/>
                </a:solidFill>
                <a:latin typeface="Trebuchet MS" panose="020B0603020202020204" pitchFamily="34" charset="0"/>
              </a:rPr>
              <a:t>f : marquer un article (dossier « Etoilés »)</a:t>
            </a:r>
          </a:p>
          <a:p>
            <a:r>
              <a:rPr lang="fr-FR" sz="1400" b="1" dirty="0">
                <a:solidFill>
                  <a:schemeClr val="bg1"/>
                </a:solidFill>
                <a:latin typeface="Trebuchet MS" panose="020B0603020202020204" pitchFamily="34" charset="0"/>
              </a:rPr>
              <a:t>t : taguer un article</a:t>
            </a:r>
          </a:p>
          <a:p>
            <a:r>
              <a:rPr lang="fr-FR" sz="1400" b="1" dirty="0">
                <a:solidFill>
                  <a:schemeClr val="bg1"/>
                </a:solidFill>
                <a:latin typeface="Trebuchet MS" panose="020B0603020202020204" pitchFamily="34" charset="0"/>
              </a:rPr>
              <a:t>H : visualiser tous les raccourcis clavier</a:t>
            </a:r>
          </a:p>
        </p:txBody>
      </p:sp>
      <p:pic>
        <p:nvPicPr>
          <p:cNvPr id="12" name="Image 7">
            <a:extLst>
              <a:ext uri="{FF2B5EF4-FFF2-40B4-BE49-F238E27FC236}">
                <a16:creationId xmlns:a16="http://schemas.microsoft.com/office/drawing/2014/main" id="{83D46F91-3D29-4A04-B134-C4B6146B1E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4978" y="1457257"/>
            <a:ext cx="4590263" cy="3763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8FAD52CF-D8DA-401A-BD35-F5988C380466}"/>
              </a:ext>
            </a:extLst>
          </p:cNvPr>
          <p:cNvSpPr txBox="1"/>
          <p:nvPr/>
        </p:nvSpPr>
        <p:spPr>
          <a:xfrm>
            <a:off x="7104112" y="1124744"/>
            <a:ext cx="3577066" cy="523220"/>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Enfoncer la touche « h » du clavier pour obtenir la liste des raccourcis clavier</a:t>
            </a:r>
          </a:p>
        </p:txBody>
      </p:sp>
    </p:spTree>
    <p:extLst>
      <p:ext uri="{BB962C8B-B14F-4D97-AF65-F5344CB8AC3E}">
        <p14:creationId xmlns:p14="http://schemas.microsoft.com/office/powerpoint/2010/main" val="448842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70B1F1F6-A970-4383-85AA-ACA53B30310A}"/>
              </a:ext>
            </a:extLst>
          </p:cNvPr>
          <p:cNvSpPr>
            <a:spLocks noGrp="1"/>
          </p:cNvSpPr>
          <p:nvPr>
            <p:ph type="title"/>
          </p:nvPr>
        </p:nvSpPr>
        <p:spPr/>
        <p:txBody>
          <a:bodyPr/>
          <a:lstStyle/>
          <a:p>
            <a:r>
              <a:rPr lang="fr-FR" dirty="0"/>
              <a:t>Inoreader</a:t>
            </a:r>
            <a:br>
              <a:rPr lang="fr-FR" dirty="0"/>
            </a:br>
            <a:r>
              <a:rPr lang="fr-FR" b="0" dirty="0"/>
              <a:t>Modes de présentation</a:t>
            </a:r>
          </a:p>
        </p:txBody>
      </p:sp>
      <p:sp>
        <p:nvSpPr>
          <p:cNvPr id="10" name="Espace réservé de la date 9">
            <a:extLst>
              <a:ext uri="{FF2B5EF4-FFF2-40B4-BE49-F238E27FC236}">
                <a16:creationId xmlns:a16="http://schemas.microsoft.com/office/drawing/2014/main" id="{70E1D045-F02B-4F0D-980D-9FF0FF3DCE06}"/>
              </a:ext>
            </a:extLst>
          </p:cNvPr>
          <p:cNvSpPr>
            <a:spLocks noGrp="1"/>
          </p:cNvSpPr>
          <p:nvPr>
            <p:ph type="dt" sz="half" idx="10"/>
          </p:nvPr>
        </p:nvSpPr>
        <p:spPr/>
        <p:txBody>
          <a:bodyPr/>
          <a:lstStyle/>
          <a:p>
            <a:fld id="{E755233D-3547-4114-A383-649DA7B91864}" type="datetime1">
              <a:rPr lang="fr-FR" smtClean="0"/>
              <a:t>06/06/2020</a:t>
            </a:fld>
            <a:endParaRPr lang="fr-FR"/>
          </a:p>
        </p:txBody>
      </p:sp>
      <p:sp>
        <p:nvSpPr>
          <p:cNvPr id="2" name="Espace réservé du pied de page 1">
            <a:extLst>
              <a:ext uri="{FF2B5EF4-FFF2-40B4-BE49-F238E27FC236}">
                <a16:creationId xmlns:a16="http://schemas.microsoft.com/office/drawing/2014/main" id="{4A547D0E-DFCE-4198-AC00-8CD621D5611C}"/>
              </a:ext>
            </a:extLst>
          </p:cNvPr>
          <p:cNvSpPr>
            <a:spLocks noGrp="1"/>
          </p:cNvSpPr>
          <p:nvPr>
            <p:ph type="ftr" sz="quarter" idx="11"/>
          </p:nvPr>
        </p:nvSpPr>
        <p:spPr/>
        <p:txBody>
          <a:bodyPr/>
          <a:lstStyle/>
          <a:p>
            <a:pPr>
              <a:defRPr/>
            </a:pPr>
            <a:r>
              <a:rPr lang="fr-FR" dirty="0"/>
              <a:t>Utiliser les flux RSS pour sa veille | Pourquoi ? Comment ?</a:t>
            </a:r>
          </a:p>
        </p:txBody>
      </p:sp>
      <p:sp>
        <p:nvSpPr>
          <p:cNvPr id="3" name="Espace réservé du numéro de diapositive 2">
            <a:extLst>
              <a:ext uri="{FF2B5EF4-FFF2-40B4-BE49-F238E27FC236}">
                <a16:creationId xmlns:a16="http://schemas.microsoft.com/office/drawing/2014/main" id="{53E85E39-6EEC-4801-9982-01E71154A76C}"/>
              </a:ext>
            </a:extLst>
          </p:cNvPr>
          <p:cNvSpPr>
            <a:spLocks noGrp="1"/>
          </p:cNvSpPr>
          <p:nvPr>
            <p:ph type="sldNum" sz="quarter" idx="12"/>
          </p:nvPr>
        </p:nvSpPr>
        <p:spPr/>
        <p:txBody>
          <a:bodyPr/>
          <a:lstStyle/>
          <a:p>
            <a:pPr>
              <a:defRPr/>
            </a:pPr>
            <a:fld id="{72D51A10-A049-41C0-A379-DBC6148E6A74}" type="slidenum">
              <a:rPr lang="fr-FR" smtClean="0"/>
              <a:pPr>
                <a:defRPr/>
              </a:pPr>
              <a:t>84</a:t>
            </a:fld>
            <a:endParaRPr lang="fr-FR"/>
          </a:p>
        </p:txBody>
      </p:sp>
      <p:pic>
        <p:nvPicPr>
          <p:cNvPr id="18" name="Image 17">
            <a:extLst>
              <a:ext uri="{FF2B5EF4-FFF2-40B4-BE49-F238E27FC236}">
                <a16:creationId xmlns:a16="http://schemas.microsoft.com/office/drawing/2014/main" id="{A6A491FC-210E-4644-BAEC-D8F457C9CD4A}"/>
              </a:ext>
            </a:extLst>
          </p:cNvPr>
          <p:cNvPicPr>
            <a:picLocks noChangeAspect="1"/>
          </p:cNvPicPr>
          <p:nvPr/>
        </p:nvPicPr>
        <p:blipFill>
          <a:blip r:embed="rId3"/>
          <a:stretch>
            <a:fillRect/>
          </a:stretch>
        </p:blipFill>
        <p:spPr>
          <a:xfrm>
            <a:off x="5128621" y="2498684"/>
            <a:ext cx="1142244" cy="1049497"/>
          </a:xfrm>
          <a:prstGeom prst="rect">
            <a:avLst/>
          </a:prstGeom>
          <a:ln>
            <a:noFill/>
          </a:ln>
          <a:effectLst>
            <a:outerShdw blurRad="292100" dist="139700" dir="2700000" algn="tl" rotWithShape="0">
              <a:srgbClr val="333333">
                <a:alpha val="65000"/>
              </a:srgbClr>
            </a:outerShdw>
          </a:effectLst>
        </p:spPr>
      </p:pic>
      <p:grpSp>
        <p:nvGrpSpPr>
          <p:cNvPr id="29" name="Groupe 28">
            <a:extLst>
              <a:ext uri="{FF2B5EF4-FFF2-40B4-BE49-F238E27FC236}">
                <a16:creationId xmlns:a16="http://schemas.microsoft.com/office/drawing/2014/main" id="{9E6F4995-9E82-44AD-8BF5-5DE90F90C6A6}"/>
              </a:ext>
            </a:extLst>
          </p:cNvPr>
          <p:cNvGrpSpPr/>
          <p:nvPr/>
        </p:nvGrpSpPr>
        <p:grpSpPr>
          <a:xfrm>
            <a:off x="6824504" y="3496179"/>
            <a:ext cx="3836651" cy="488124"/>
            <a:chOff x="3631664" y="1321106"/>
            <a:chExt cx="3836651" cy="488124"/>
          </a:xfrm>
        </p:grpSpPr>
        <p:pic>
          <p:nvPicPr>
            <p:cNvPr id="30" name="Image 29">
              <a:extLst>
                <a:ext uri="{FF2B5EF4-FFF2-40B4-BE49-F238E27FC236}">
                  <a16:creationId xmlns:a16="http://schemas.microsoft.com/office/drawing/2014/main" id="{F7C1BE22-424F-48B3-A1D4-4165E28ABD45}"/>
                </a:ext>
              </a:extLst>
            </p:cNvPr>
            <p:cNvPicPr>
              <a:picLocks noChangeAspect="1"/>
            </p:cNvPicPr>
            <p:nvPr/>
          </p:nvPicPr>
          <p:blipFill>
            <a:blip r:embed="rId4"/>
            <a:stretch>
              <a:fillRect/>
            </a:stretch>
          </p:blipFill>
          <p:spPr>
            <a:xfrm>
              <a:off x="3631664" y="1321106"/>
              <a:ext cx="3836651" cy="488124"/>
            </a:xfrm>
            <a:prstGeom prst="rect">
              <a:avLst/>
            </a:prstGeom>
            <a:ln>
              <a:noFill/>
            </a:ln>
            <a:effectLst>
              <a:outerShdw blurRad="292100" dist="139700" dir="2700000" algn="tl" rotWithShape="0">
                <a:srgbClr val="333333">
                  <a:alpha val="65000"/>
                </a:srgbClr>
              </a:outerShdw>
            </a:effectLst>
          </p:spPr>
        </p:pic>
        <p:sp>
          <p:nvSpPr>
            <p:cNvPr id="31" name="ZoneTexte 30">
              <a:extLst>
                <a:ext uri="{FF2B5EF4-FFF2-40B4-BE49-F238E27FC236}">
                  <a16:creationId xmlns:a16="http://schemas.microsoft.com/office/drawing/2014/main" id="{C8EAED0D-E1FE-4320-8418-9E140F54F0D9}"/>
                </a:ext>
              </a:extLst>
            </p:cNvPr>
            <p:cNvSpPr txBox="1"/>
            <p:nvPr/>
          </p:nvSpPr>
          <p:spPr>
            <a:xfrm>
              <a:off x="6448354" y="1321107"/>
              <a:ext cx="101996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Liste</a:t>
              </a:r>
            </a:p>
          </p:txBody>
        </p:sp>
      </p:grpSp>
      <p:grpSp>
        <p:nvGrpSpPr>
          <p:cNvPr id="32" name="Groupe 31">
            <a:extLst>
              <a:ext uri="{FF2B5EF4-FFF2-40B4-BE49-F238E27FC236}">
                <a16:creationId xmlns:a16="http://schemas.microsoft.com/office/drawing/2014/main" id="{31D2C951-9042-43C4-971F-27E4191E8DF0}"/>
              </a:ext>
            </a:extLst>
          </p:cNvPr>
          <p:cNvGrpSpPr/>
          <p:nvPr/>
        </p:nvGrpSpPr>
        <p:grpSpPr>
          <a:xfrm>
            <a:off x="1510739" y="1169075"/>
            <a:ext cx="3310040" cy="3085329"/>
            <a:chOff x="53768" y="2243115"/>
            <a:chExt cx="3399121" cy="3233621"/>
          </a:xfrm>
        </p:grpSpPr>
        <p:pic>
          <p:nvPicPr>
            <p:cNvPr id="33" name="Image 32">
              <a:extLst>
                <a:ext uri="{FF2B5EF4-FFF2-40B4-BE49-F238E27FC236}">
                  <a16:creationId xmlns:a16="http://schemas.microsoft.com/office/drawing/2014/main" id="{A8C73316-491B-4AC0-994C-A33A1E53051E}"/>
                </a:ext>
              </a:extLst>
            </p:cNvPr>
            <p:cNvPicPr>
              <a:picLocks noChangeAspect="1"/>
            </p:cNvPicPr>
            <p:nvPr/>
          </p:nvPicPr>
          <p:blipFill>
            <a:blip r:embed="rId5"/>
            <a:stretch>
              <a:fillRect/>
            </a:stretch>
          </p:blipFill>
          <p:spPr>
            <a:xfrm>
              <a:off x="53768" y="2243115"/>
              <a:ext cx="3399121" cy="3233621"/>
            </a:xfrm>
            <a:prstGeom prst="rect">
              <a:avLst/>
            </a:prstGeom>
          </p:spPr>
        </p:pic>
        <p:sp>
          <p:nvSpPr>
            <p:cNvPr id="34" name="ZoneTexte 33">
              <a:extLst>
                <a:ext uri="{FF2B5EF4-FFF2-40B4-BE49-F238E27FC236}">
                  <a16:creationId xmlns:a16="http://schemas.microsoft.com/office/drawing/2014/main" id="{CCE35CAD-17E3-49B0-8F8B-08FBEC9E12E5}"/>
                </a:ext>
              </a:extLst>
            </p:cNvPr>
            <p:cNvSpPr txBox="1"/>
            <p:nvPr/>
          </p:nvSpPr>
          <p:spPr>
            <a:xfrm>
              <a:off x="2432928" y="2252031"/>
              <a:ext cx="1019961" cy="322570"/>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Etendue</a:t>
              </a:r>
            </a:p>
          </p:txBody>
        </p:sp>
      </p:grpSp>
      <p:grpSp>
        <p:nvGrpSpPr>
          <p:cNvPr id="35" name="Groupe 34">
            <a:extLst>
              <a:ext uri="{FF2B5EF4-FFF2-40B4-BE49-F238E27FC236}">
                <a16:creationId xmlns:a16="http://schemas.microsoft.com/office/drawing/2014/main" id="{37B276B9-3A5B-436E-8C69-D31AEB0D87AD}"/>
              </a:ext>
            </a:extLst>
          </p:cNvPr>
          <p:cNvGrpSpPr/>
          <p:nvPr/>
        </p:nvGrpSpPr>
        <p:grpSpPr>
          <a:xfrm>
            <a:off x="1524000" y="4423537"/>
            <a:ext cx="4572000" cy="2067990"/>
            <a:chOff x="3756267" y="3501207"/>
            <a:chExt cx="4679466" cy="2000515"/>
          </a:xfrm>
        </p:grpSpPr>
        <p:pic>
          <p:nvPicPr>
            <p:cNvPr id="36" name="Image 35">
              <a:extLst>
                <a:ext uri="{FF2B5EF4-FFF2-40B4-BE49-F238E27FC236}">
                  <a16:creationId xmlns:a16="http://schemas.microsoft.com/office/drawing/2014/main" id="{D80BECF1-4FDF-440A-B6D5-D682BC2E1F4C}"/>
                </a:ext>
              </a:extLst>
            </p:cNvPr>
            <p:cNvPicPr>
              <a:picLocks noChangeAspect="1"/>
            </p:cNvPicPr>
            <p:nvPr/>
          </p:nvPicPr>
          <p:blipFill>
            <a:blip r:embed="rId6"/>
            <a:stretch>
              <a:fillRect/>
            </a:stretch>
          </p:blipFill>
          <p:spPr>
            <a:xfrm>
              <a:off x="3756267" y="3501207"/>
              <a:ext cx="4679466" cy="2000515"/>
            </a:xfrm>
            <a:prstGeom prst="rect">
              <a:avLst/>
            </a:prstGeom>
          </p:spPr>
        </p:pic>
        <p:sp>
          <p:nvSpPr>
            <p:cNvPr id="37" name="ZoneTexte 36">
              <a:extLst>
                <a:ext uri="{FF2B5EF4-FFF2-40B4-BE49-F238E27FC236}">
                  <a16:creationId xmlns:a16="http://schemas.microsoft.com/office/drawing/2014/main" id="{9D0F3FA8-92A5-4448-A69F-400073252BB5}"/>
                </a:ext>
              </a:extLst>
            </p:cNvPr>
            <p:cNvSpPr txBox="1"/>
            <p:nvPr/>
          </p:nvSpPr>
          <p:spPr>
            <a:xfrm>
              <a:off x="4408098" y="3501207"/>
              <a:ext cx="101996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Colonne</a:t>
              </a:r>
            </a:p>
          </p:txBody>
        </p:sp>
      </p:grpSp>
      <p:grpSp>
        <p:nvGrpSpPr>
          <p:cNvPr id="38" name="Groupe 37">
            <a:extLst>
              <a:ext uri="{FF2B5EF4-FFF2-40B4-BE49-F238E27FC236}">
                <a16:creationId xmlns:a16="http://schemas.microsoft.com/office/drawing/2014/main" id="{4CD9D1D7-3BCF-4296-90B5-EDC7223DF1A5}"/>
              </a:ext>
            </a:extLst>
          </p:cNvPr>
          <p:cNvGrpSpPr/>
          <p:nvPr/>
        </p:nvGrpSpPr>
        <p:grpSpPr>
          <a:xfrm>
            <a:off x="6384964" y="1092820"/>
            <a:ext cx="4283036" cy="2323809"/>
            <a:chOff x="6561845" y="965877"/>
            <a:chExt cx="4283036" cy="2323809"/>
          </a:xfrm>
        </p:grpSpPr>
        <p:pic>
          <p:nvPicPr>
            <p:cNvPr id="39" name="Image 38">
              <a:extLst>
                <a:ext uri="{FF2B5EF4-FFF2-40B4-BE49-F238E27FC236}">
                  <a16:creationId xmlns:a16="http://schemas.microsoft.com/office/drawing/2014/main" id="{7AC9E888-BDF0-4881-88A4-15F036FD7F3B}"/>
                </a:ext>
              </a:extLst>
            </p:cNvPr>
            <p:cNvPicPr>
              <a:picLocks noChangeAspect="1"/>
            </p:cNvPicPr>
            <p:nvPr/>
          </p:nvPicPr>
          <p:blipFill>
            <a:blip r:embed="rId7"/>
            <a:stretch>
              <a:fillRect/>
            </a:stretch>
          </p:blipFill>
          <p:spPr>
            <a:xfrm>
              <a:off x="6561845" y="965877"/>
              <a:ext cx="4276190" cy="2323809"/>
            </a:xfrm>
            <a:prstGeom prst="rect">
              <a:avLst/>
            </a:prstGeom>
          </p:spPr>
        </p:pic>
        <p:sp>
          <p:nvSpPr>
            <p:cNvPr id="40" name="ZoneTexte 39">
              <a:extLst>
                <a:ext uri="{FF2B5EF4-FFF2-40B4-BE49-F238E27FC236}">
                  <a16:creationId xmlns:a16="http://schemas.microsoft.com/office/drawing/2014/main" id="{7572C3C9-C8BB-4745-853D-007778434A9A}"/>
                </a:ext>
              </a:extLst>
            </p:cNvPr>
            <p:cNvSpPr txBox="1"/>
            <p:nvPr/>
          </p:nvSpPr>
          <p:spPr>
            <a:xfrm>
              <a:off x="9824920" y="965877"/>
              <a:ext cx="101996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Cartes</a:t>
              </a:r>
            </a:p>
          </p:txBody>
        </p:sp>
      </p:grpSp>
      <p:grpSp>
        <p:nvGrpSpPr>
          <p:cNvPr id="41" name="Groupe 40">
            <a:extLst>
              <a:ext uri="{FF2B5EF4-FFF2-40B4-BE49-F238E27FC236}">
                <a16:creationId xmlns:a16="http://schemas.microsoft.com/office/drawing/2014/main" id="{E35C4FBC-1456-4E8F-9E54-26A430B92B1C}"/>
              </a:ext>
            </a:extLst>
          </p:cNvPr>
          <p:cNvGrpSpPr/>
          <p:nvPr/>
        </p:nvGrpSpPr>
        <p:grpSpPr>
          <a:xfrm>
            <a:off x="6199407" y="4063855"/>
            <a:ext cx="4495238" cy="2427673"/>
            <a:chOff x="6943951" y="3619247"/>
            <a:chExt cx="4495238" cy="2427673"/>
          </a:xfrm>
        </p:grpSpPr>
        <p:pic>
          <p:nvPicPr>
            <p:cNvPr id="42" name="Image 41">
              <a:extLst>
                <a:ext uri="{FF2B5EF4-FFF2-40B4-BE49-F238E27FC236}">
                  <a16:creationId xmlns:a16="http://schemas.microsoft.com/office/drawing/2014/main" id="{841CF687-ECC6-433E-9D47-91861C9F198D}"/>
                </a:ext>
              </a:extLst>
            </p:cNvPr>
            <p:cNvPicPr>
              <a:picLocks noChangeAspect="1"/>
            </p:cNvPicPr>
            <p:nvPr/>
          </p:nvPicPr>
          <p:blipFill>
            <a:blip r:embed="rId8"/>
            <a:stretch>
              <a:fillRect/>
            </a:stretch>
          </p:blipFill>
          <p:spPr>
            <a:xfrm>
              <a:off x="6943951" y="3637396"/>
              <a:ext cx="4495238" cy="2409524"/>
            </a:xfrm>
            <a:prstGeom prst="rect">
              <a:avLst/>
            </a:prstGeom>
          </p:spPr>
        </p:pic>
        <p:sp>
          <p:nvSpPr>
            <p:cNvPr id="43" name="ZoneTexte 42">
              <a:extLst>
                <a:ext uri="{FF2B5EF4-FFF2-40B4-BE49-F238E27FC236}">
                  <a16:creationId xmlns:a16="http://schemas.microsoft.com/office/drawing/2014/main" id="{C6012DBA-C376-4A00-B22C-F42D43B4FFF0}"/>
                </a:ext>
              </a:extLst>
            </p:cNvPr>
            <p:cNvSpPr txBox="1"/>
            <p:nvPr/>
          </p:nvSpPr>
          <p:spPr>
            <a:xfrm>
              <a:off x="10419228" y="3619247"/>
              <a:ext cx="1019961" cy="307777"/>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Magazine</a:t>
              </a:r>
            </a:p>
          </p:txBody>
        </p:sp>
      </p:grpSp>
    </p:spTree>
    <p:extLst>
      <p:ext uri="{BB962C8B-B14F-4D97-AF65-F5344CB8AC3E}">
        <p14:creationId xmlns:p14="http://schemas.microsoft.com/office/powerpoint/2010/main" val="3957001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Inoreader</a:t>
            </a:r>
            <a:br>
              <a:rPr lang="fr-FR" dirty="0"/>
            </a:br>
            <a:r>
              <a:rPr lang="fr-FR" b="0" dirty="0"/>
              <a:t>Interactions avec un article</a:t>
            </a:r>
          </a:p>
        </p:txBody>
      </p:sp>
      <p:sp>
        <p:nvSpPr>
          <p:cNvPr id="4" name="Espace réservé de la date 3">
            <a:extLst>
              <a:ext uri="{FF2B5EF4-FFF2-40B4-BE49-F238E27FC236}">
                <a16:creationId xmlns:a16="http://schemas.microsoft.com/office/drawing/2014/main" id="{1BE3392E-9D08-4F7E-B1C4-98EE115BBF4A}"/>
              </a:ext>
            </a:extLst>
          </p:cNvPr>
          <p:cNvSpPr>
            <a:spLocks noGrp="1"/>
          </p:cNvSpPr>
          <p:nvPr>
            <p:ph type="dt" sz="half" idx="10"/>
          </p:nvPr>
        </p:nvSpPr>
        <p:spPr/>
        <p:txBody>
          <a:bodyPr/>
          <a:lstStyle/>
          <a:p>
            <a:fld id="{AD6E4167-2DDF-4725-B4CB-79F0A4D48D3E}" type="datetime1">
              <a:rPr lang="fr-FR" smtClean="0"/>
              <a:t>06/06/2020</a:t>
            </a:fld>
            <a:endParaRPr lang="fr-FR"/>
          </a:p>
        </p:txBody>
      </p:sp>
      <p:sp>
        <p:nvSpPr>
          <p:cNvPr id="3" name="Espace réservé du pied de page 2">
            <a:extLst>
              <a:ext uri="{FF2B5EF4-FFF2-40B4-BE49-F238E27FC236}">
                <a16:creationId xmlns:a16="http://schemas.microsoft.com/office/drawing/2014/main" id="{70492612-94A0-45EC-B663-C62FD6F5CDB8}"/>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6FF1622B-F230-4198-BB7B-5F8A50CA52AA}"/>
              </a:ext>
            </a:extLst>
          </p:cNvPr>
          <p:cNvSpPr>
            <a:spLocks noGrp="1"/>
          </p:cNvSpPr>
          <p:nvPr>
            <p:ph type="sldNum" sz="quarter" idx="12"/>
          </p:nvPr>
        </p:nvSpPr>
        <p:spPr/>
        <p:txBody>
          <a:bodyPr/>
          <a:lstStyle/>
          <a:p>
            <a:pPr>
              <a:defRPr/>
            </a:pPr>
            <a:fld id="{47290604-2400-4F2E-BFF6-A27E21378C03}" type="slidenum">
              <a:rPr lang="fr-FR" smtClean="0"/>
              <a:pPr>
                <a:defRPr/>
              </a:pPr>
              <a:t>85</a:t>
            </a:fld>
            <a:endParaRPr lang="fr-FR"/>
          </a:p>
        </p:txBody>
      </p:sp>
      <p:pic>
        <p:nvPicPr>
          <p:cNvPr id="46" name="Image 45">
            <a:extLst>
              <a:ext uri="{FF2B5EF4-FFF2-40B4-BE49-F238E27FC236}">
                <a16:creationId xmlns:a16="http://schemas.microsoft.com/office/drawing/2014/main" id="{FBBB1C5A-B475-4566-8FF3-FDA4DAE5246F}"/>
              </a:ext>
            </a:extLst>
          </p:cNvPr>
          <p:cNvPicPr>
            <a:picLocks noChangeAspect="1"/>
          </p:cNvPicPr>
          <p:nvPr/>
        </p:nvPicPr>
        <p:blipFill>
          <a:blip r:embed="rId3"/>
          <a:stretch>
            <a:fillRect/>
          </a:stretch>
        </p:blipFill>
        <p:spPr>
          <a:xfrm>
            <a:off x="727489" y="1247753"/>
            <a:ext cx="6342644" cy="4674928"/>
          </a:xfrm>
          <a:prstGeom prst="rect">
            <a:avLst/>
          </a:prstGeom>
        </p:spPr>
      </p:pic>
      <p:pic>
        <p:nvPicPr>
          <p:cNvPr id="47" name="Image 46">
            <a:extLst>
              <a:ext uri="{FF2B5EF4-FFF2-40B4-BE49-F238E27FC236}">
                <a16:creationId xmlns:a16="http://schemas.microsoft.com/office/drawing/2014/main" id="{7F8F71F2-3A0D-4B4B-99BB-B898D8225FDD}"/>
              </a:ext>
            </a:extLst>
          </p:cNvPr>
          <p:cNvPicPr>
            <a:picLocks noChangeAspect="1"/>
          </p:cNvPicPr>
          <p:nvPr/>
        </p:nvPicPr>
        <p:blipFill>
          <a:blip r:embed="rId4"/>
          <a:stretch>
            <a:fillRect/>
          </a:stretch>
        </p:blipFill>
        <p:spPr>
          <a:xfrm>
            <a:off x="9582454" y="900131"/>
            <a:ext cx="2352381" cy="695238"/>
          </a:xfrm>
          <a:prstGeom prst="rect">
            <a:avLst/>
          </a:prstGeom>
        </p:spPr>
      </p:pic>
      <p:pic>
        <p:nvPicPr>
          <p:cNvPr id="48" name="Image 47">
            <a:extLst>
              <a:ext uri="{FF2B5EF4-FFF2-40B4-BE49-F238E27FC236}">
                <a16:creationId xmlns:a16="http://schemas.microsoft.com/office/drawing/2014/main" id="{63F85759-3ED6-4209-89CB-1B7B32C3639E}"/>
              </a:ext>
            </a:extLst>
          </p:cNvPr>
          <p:cNvPicPr>
            <a:picLocks noChangeAspect="1"/>
          </p:cNvPicPr>
          <p:nvPr/>
        </p:nvPicPr>
        <p:blipFill>
          <a:blip r:embed="rId5"/>
          <a:stretch>
            <a:fillRect/>
          </a:stretch>
        </p:blipFill>
        <p:spPr>
          <a:xfrm>
            <a:off x="9611026" y="1664102"/>
            <a:ext cx="2323809" cy="485714"/>
          </a:xfrm>
          <a:prstGeom prst="rect">
            <a:avLst/>
          </a:prstGeom>
        </p:spPr>
      </p:pic>
      <p:pic>
        <p:nvPicPr>
          <p:cNvPr id="49" name="Image 48">
            <a:extLst>
              <a:ext uri="{FF2B5EF4-FFF2-40B4-BE49-F238E27FC236}">
                <a16:creationId xmlns:a16="http://schemas.microsoft.com/office/drawing/2014/main" id="{EA1115D3-78FF-4C33-B725-1400F132DB3F}"/>
              </a:ext>
            </a:extLst>
          </p:cNvPr>
          <p:cNvPicPr>
            <a:picLocks noChangeAspect="1"/>
          </p:cNvPicPr>
          <p:nvPr/>
        </p:nvPicPr>
        <p:blipFill>
          <a:blip r:embed="rId6"/>
          <a:stretch>
            <a:fillRect/>
          </a:stretch>
        </p:blipFill>
        <p:spPr>
          <a:xfrm>
            <a:off x="8059750" y="2203559"/>
            <a:ext cx="3875084" cy="2623755"/>
          </a:xfrm>
          <a:prstGeom prst="rect">
            <a:avLst/>
          </a:prstGeom>
        </p:spPr>
      </p:pic>
      <p:pic>
        <p:nvPicPr>
          <p:cNvPr id="50" name="Image 49">
            <a:extLst>
              <a:ext uri="{FF2B5EF4-FFF2-40B4-BE49-F238E27FC236}">
                <a16:creationId xmlns:a16="http://schemas.microsoft.com/office/drawing/2014/main" id="{48978500-10DF-4398-9D8E-DC15C8CC42C6}"/>
              </a:ext>
            </a:extLst>
          </p:cNvPr>
          <p:cNvPicPr>
            <a:picLocks noChangeAspect="1"/>
          </p:cNvPicPr>
          <p:nvPr/>
        </p:nvPicPr>
        <p:blipFill>
          <a:blip r:embed="rId7"/>
          <a:stretch>
            <a:fillRect/>
          </a:stretch>
        </p:blipFill>
        <p:spPr>
          <a:xfrm>
            <a:off x="10072548" y="4869160"/>
            <a:ext cx="2009524" cy="542857"/>
          </a:xfrm>
          <a:prstGeom prst="rect">
            <a:avLst/>
          </a:prstGeom>
        </p:spPr>
      </p:pic>
      <p:pic>
        <p:nvPicPr>
          <p:cNvPr id="51" name="Image 50">
            <a:extLst>
              <a:ext uri="{FF2B5EF4-FFF2-40B4-BE49-F238E27FC236}">
                <a16:creationId xmlns:a16="http://schemas.microsoft.com/office/drawing/2014/main" id="{41674FFA-D8EE-4C21-8D53-AA28EA0ED83F}"/>
              </a:ext>
            </a:extLst>
          </p:cNvPr>
          <p:cNvPicPr>
            <a:picLocks noChangeAspect="1"/>
          </p:cNvPicPr>
          <p:nvPr/>
        </p:nvPicPr>
        <p:blipFill>
          <a:blip r:embed="rId8"/>
          <a:stretch>
            <a:fillRect/>
          </a:stretch>
        </p:blipFill>
        <p:spPr>
          <a:xfrm>
            <a:off x="9496739" y="5454434"/>
            <a:ext cx="2552381" cy="504762"/>
          </a:xfrm>
          <a:prstGeom prst="rect">
            <a:avLst/>
          </a:prstGeom>
        </p:spPr>
      </p:pic>
      <p:pic>
        <p:nvPicPr>
          <p:cNvPr id="52" name="Image 51">
            <a:extLst>
              <a:ext uri="{FF2B5EF4-FFF2-40B4-BE49-F238E27FC236}">
                <a16:creationId xmlns:a16="http://schemas.microsoft.com/office/drawing/2014/main" id="{28ED9E34-A60B-44A7-9670-226519327398}"/>
              </a:ext>
            </a:extLst>
          </p:cNvPr>
          <p:cNvPicPr>
            <a:picLocks noChangeAspect="1"/>
          </p:cNvPicPr>
          <p:nvPr/>
        </p:nvPicPr>
        <p:blipFill>
          <a:blip r:embed="rId9"/>
          <a:stretch>
            <a:fillRect/>
          </a:stretch>
        </p:blipFill>
        <p:spPr>
          <a:xfrm>
            <a:off x="7509124" y="4880096"/>
            <a:ext cx="2504762" cy="485714"/>
          </a:xfrm>
          <a:prstGeom prst="rect">
            <a:avLst/>
          </a:prstGeom>
        </p:spPr>
      </p:pic>
      <p:pic>
        <p:nvPicPr>
          <p:cNvPr id="53" name="Image 52">
            <a:extLst>
              <a:ext uri="{FF2B5EF4-FFF2-40B4-BE49-F238E27FC236}">
                <a16:creationId xmlns:a16="http://schemas.microsoft.com/office/drawing/2014/main" id="{5BA557A7-F1C3-4060-AAB6-BDCEDBA2D0AA}"/>
              </a:ext>
            </a:extLst>
          </p:cNvPr>
          <p:cNvPicPr>
            <a:picLocks noChangeAspect="1"/>
          </p:cNvPicPr>
          <p:nvPr/>
        </p:nvPicPr>
        <p:blipFill>
          <a:blip r:embed="rId10"/>
          <a:stretch>
            <a:fillRect/>
          </a:stretch>
        </p:blipFill>
        <p:spPr>
          <a:xfrm>
            <a:off x="7120287" y="5440268"/>
            <a:ext cx="2327471" cy="584186"/>
          </a:xfrm>
          <a:prstGeom prst="rect">
            <a:avLst/>
          </a:prstGeom>
        </p:spPr>
      </p:pic>
      <p:pic>
        <p:nvPicPr>
          <p:cNvPr id="54" name="Image 53">
            <a:extLst>
              <a:ext uri="{FF2B5EF4-FFF2-40B4-BE49-F238E27FC236}">
                <a16:creationId xmlns:a16="http://schemas.microsoft.com/office/drawing/2014/main" id="{8F3556DB-8793-47FB-BB18-8960D2131F33}"/>
              </a:ext>
            </a:extLst>
          </p:cNvPr>
          <p:cNvPicPr>
            <a:picLocks noChangeAspect="1"/>
          </p:cNvPicPr>
          <p:nvPr/>
        </p:nvPicPr>
        <p:blipFill>
          <a:blip r:embed="rId11"/>
          <a:stretch>
            <a:fillRect/>
          </a:stretch>
        </p:blipFill>
        <p:spPr>
          <a:xfrm>
            <a:off x="10260205" y="6024454"/>
            <a:ext cx="1953967" cy="543115"/>
          </a:xfrm>
          <a:prstGeom prst="rect">
            <a:avLst/>
          </a:prstGeom>
        </p:spPr>
      </p:pic>
      <p:pic>
        <p:nvPicPr>
          <p:cNvPr id="55" name="Image 54">
            <a:extLst>
              <a:ext uri="{FF2B5EF4-FFF2-40B4-BE49-F238E27FC236}">
                <a16:creationId xmlns:a16="http://schemas.microsoft.com/office/drawing/2014/main" id="{60318643-72B7-4FE4-BF18-C5A71DAA5404}"/>
              </a:ext>
            </a:extLst>
          </p:cNvPr>
          <p:cNvPicPr>
            <a:picLocks noChangeAspect="1"/>
          </p:cNvPicPr>
          <p:nvPr/>
        </p:nvPicPr>
        <p:blipFill>
          <a:blip r:embed="rId12"/>
          <a:stretch>
            <a:fillRect/>
          </a:stretch>
        </p:blipFill>
        <p:spPr>
          <a:xfrm>
            <a:off x="5177797" y="4499667"/>
            <a:ext cx="1878490" cy="1984205"/>
          </a:xfrm>
          <a:prstGeom prst="rect">
            <a:avLst/>
          </a:prstGeom>
        </p:spPr>
      </p:pic>
      <p:pic>
        <p:nvPicPr>
          <p:cNvPr id="56" name="Image 55">
            <a:extLst>
              <a:ext uri="{FF2B5EF4-FFF2-40B4-BE49-F238E27FC236}">
                <a16:creationId xmlns:a16="http://schemas.microsoft.com/office/drawing/2014/main" id="{C0F7B0B1-99DB-4C52-B272-CA6E3DE470A5}"/>
              </a:ext>
            </a:extLst>
          </p:cNvPr>
          <p:cNvPicPr>
            <a:picLocks noChangeAspect="1"/>
          </p:cNvPicPr>
          <p:nvPr/>
        </p:nvPicPr>
        <p:blipFill>
          <a:blip r:embed="rId13"/>
          <a:stretch>
            <a:fillRect/>
          </a:stretch>
        </p:blipFill>
        <p:spPr>
          <a:xfrm>
            <a:off x="5651292" y="2990972"/>
            <a:ext cx="1404995" cy="438028"/>
          </a:xfrm>
          <a:prstGeom prst="rect">
            <a:avLst/>
          </a:prstGeom>
        </p:spPr>
      </p:pic>
      <p:pic>
        <p:nvPicPr>
          <p:cNvPr id="57" name="Image 56">
            <a:extLst>
              <a:ext uri="{FF2B5EF4-FFF2-40B4-BE49-F238E27FC236}">
                <a16:creationId xmlns:a16="http://schemas.microsoft.com/office/drawing/2014/main" id="{3729651B-E3CC-453D-8D55-DC1EF4B55817}"/>
              </a:ext>
            </a:extLst>
          </p:cNvPr>
          <p:cNvPicPr>
            <a:picLocks noChangeAspect="1"/>
          </p:cNvPicPr>
          <p:nvPr/>
        </p:nvPicPr>
        <p:blipFill>
          <a:blip r:embed="rId14"/>
          <a:stretch>
            <a:fillRect/>
          </a:stretch>
        </p:blipFill>
        <p:spPr>
          <a:xfrm>
            <a:off x="5651291" y="3510596"/>
            <a:ext cx="1394505" cy="454562"/>
          </a:xfrm>
          <a:prstGeom prst="rect">
            <a:avLst/>
          </a:prstGeom>
        </p:spPr>
      </p:pic>
      <p:pic>
        <p:nvPicPr>
          <p:cNvPr id="58" name="Image 57">
            <a:extLst>
              <a:ext uri="{FF2B5EF4-FFF2-40B4-BE49-F238E27FC236}">
                <a16:creationId xmlns:a16="http://schemas.microsoft.com/office/drawing/2014/main" id="{8983DA10-F7B9-46F4-A54D-3DD22CC2875A}"/>
              </a:ext>
            </a:extLst>
          </p:cNvPr>
          <p:cNvPicPr>
            <a:picLocks noChangeAspect="1"/>
          </p:cNvPicPr>
          <p:nvPr/>
        </p:nvPicPr>
        <p:blipFill>
          <a:blip r:embed="rId15"/>
          <a:stretch>
            <a:fillRect/>
          </a:stretch>
        </p:blipFill>
        <p:spPr>
          <a:xfrm>
            <a:off x="5088302" y="2990972"/>
            <a:ext cx="452876" cy="438028"/>
          </a:xfrm>
          <a:prstGeom prst="rect">
            <a:avLst/>
          </a:prstGeom>
        </p:spPr>
      </p:pic>
      <p:pic>
        <p:nvPicPr>
          <p:cNvPr id="59" name="Image 58">
            <a:extLst>
              <a:ext uri="{FF2B5EF4-FFF2-40B4-BE49-F238E27FC236}">
                <a16:creationId xmlns:a16="http://schemas.microsoft.com/office/drawing/2014/main" id="{47B130EB-88AB-4CFA-AFF5-50DD973E5D99}"/>
              </a:ext>
            </a:extLst>
          </p:cNvPr>
          <p:cNvPicPr>
            <a:picLocks noChangeAspect="1"/>
          </p:cNvPicPr>
          <p:nvPr/>
        </p:nvPicPr>
        <p:blipFill>
          <a:blip r:embed="rId16"/>
          <a:stretch>
            <a:fillRect/>
          </a:stretch>
        </p:blipFill>
        <p:spPr>
          <a:xfrm>
            <a:off x="5003475" y="3510596"/>
            <a:ext cx="539309" cy="454561"/>
          </a:xfrm>
          <a:prstGeom prst="rect">
            <a:avLst/>
          </a:prstGeom>
        </p:spPr>
      </p:pic>
      <p:pic>
        <p:nvPicPr>
          <p:cNvPr id="60" name="Image 59">
            <a:extLst>
              <a:ext uri="{FF2B5EF4-FFF2-40B4-BE49-F238E27FC236}">
                <a16:creationId xmlns:a16="http://schemas.microsoft.com/office/drawing/2014/main" id="{FAA4FCA7-7FD5-413D-BA32-DEC642B4C62A}"/>
              </a:ext>
            </a:extLst>
          </p:cNvPr>
          <p:cNvPicPr>
            <a:picLocks noChangeAspect="1"/>
          </p:cNvPicPr>
          <p:nvPr/>
        </p:nvPicPr>
        <p:blipFill>
          <a:blip r:embed="rId17"/>
          <a:stretch>
            <a:fillRect/>
          </a:stretch>
        </p:blipFill>
        <p:spPr>
          <a:xfrm>
            <a:off x="6445770" y="4042825"/>
            <a:ext cx="597879" cy="421582"/>
          </a:xfrm>
          <a:prstGeom prst="rect">
            <a:avLst/>
          </a:prstGeom>
        </p:spPr>
      </p:pic>
      <p:pic>
        <p:nvPicPr>
          <p:cNvPr id="61" name="Image 60">
            <a:extLst>
              <a:ext uri="{FF2B5EF4-FFF2-40B4-BE49-F238E27FC236}">
                <a16:creationId xmlns:a16="http://schemas.microsoft.com/office/drawing/2014/main" id="{AD86BDBA-B8D2-4F7B-83B3-0F285E219A85}"/>
              </a:ext>
            </a:extLst>
          </p:cNvPr>
          <p:cNvPicPr>
            <a:picLocks noChangeAspect="1"/>
          </p:cNvPicPr>
          <p:nvPr/>
        </p:nvPicPr>
        <p:blipFill>
          <a:blip r:embed="rId18"/>
          <a:stretch>
            <a:fillRect/>
          </a:stretch>
        </p:blipFill>
        <p:spPr>
          <a:xfrm>
            <a:off x="6630423" y="951841"/>
            <a:ext cx="228571" cy="228571"/>
          </a:xfrm>
          <a:prstGeom prst="rect">
            <a:avLst/>
          </a:prstGeom>
        </p:spPr>
      </p:pic>
      <p:pic>
        <p:nvPicPr>
          <p:cNvPr id="62" name="Image 61">
            <a:extLst>
              <a:ext uri="{FF2B5EF4-FFF2-40B4-BE49-F238E27FC236}">
                <a16:creationId xmlns:a16="http://schemas.microsoft.com/office/drawing/2014/main" id="{DCEB446E-54C5-45F6-816A-505E67C3843B}"/>
              </a:ext>
            </a:extLst>
          </p:cNvPr>
          <p:cNvPicPr>
            <a:picLocks noChangeAspect="1"/>
          </p:cNvPicPr>
          <p:nvPr/>
        </p:nvPicPr>
        <p:blipFill>
          <a:blip r:embed="rId19"/>
          <a:stretch>
            <a:fillRect/>
          </a:stretch>
        </p:blipFill>
        <p:spPr>
          <a:xfrm>
            <a:off x="6856694" y="1005226"/>
            <a:ext cx="1183375" cy="1320800"/>
          </a:xfrm>
          <a:prstGeom prst="rect">
            <a:avLst/>
          </a:prstGeom>
        </p:spPr>
      </p:pic>
      <p:grpSp>
        <p:nvGrpSpPr>
          <p:cNvPr id="63" name="Groupe 62">
            <a:extLst>
              <a:ext uri="{FF2B5EF4-FFF2-40B4-BE49-F238E27FC236}">
                <a16:creationId xmlns:a16="http://schemas.microsoft.com/office/drawing/2014/main" id="{6135D923-C487-48F3-BA5C-2B4F144DC5CA}"/>
              </a:ext>
            </a:extLst>
          </p:cNvPr>
          <p:cNvGrpSpPr/>
          <p:nvPr/>
        </p:nvGrpSpPr>
        <p:grpSpPr>
          <a:xfrm>
            <a:off x="7839855" y="297583"/>
            <a:ext cx="4094979" cy="515203"/>
            <a:chOff x="7839855" y="297583"/>
            <a:chExt cx="4094979" cy="515203"/>
          </a:xfrm>
        </p:grpSpPr>
        <p:pic>
          <p:nvPicPr>
            <p:cNvPr id="64" name="Image 63">
              <a:extLst>
                <a:ext uri="{FF2B5EF4-FFF2-40B4-BE49-F238E27FC236}">
                  <a16:creationId xmlns:a16="http://schemas.microsoft.com/office/drawing/2014/main" id="{E4CCAC30-85AA-4803-BA8F-FA8ADEFBFE36}"/>
                </a:ext>
              </a:extLst>
            </p:cNvPr>
            <p:cNvPicPr>
              <a:picLocks noChangeAspect="1"/>
            </p:cNvPicPr>
            <p:nvPr/>
          </p:nvPicPr>
          <p:blipFill>
            <a:blip r:embed="rId20"/>
            <a:stretch>
              <a:fillRect/>
            </a:stretch>
          </p:blipFill>
          <p:spPr>
            <a:xfrm>
              <a:off x="7839855" y="297583"/>
              <a:ext cx="4094979" cy="515203"/>
            </a:xfrm>
            <a:prstGeom prst="rect">
              <a:avLst/>
            </a:prstGeom>
          </p:spPr>
        </p:pic>
        <p:sp>
          <p:nvSpPr>
            <p:cNvPr id="65" name="Rectangle 64">
              <a:extLst>
                <a:ext uri="{FF2B5EF4-FFF2-40B4-BE49-F238E27FC236}">
                  <a16:creationId xmlns:a16="http://schemas.microsoft.com/office/drawing/2014/main" id="{4198C7C9-4EA8-45D8-BD85-B3DB936AC016}"/>
                </a:ext>
              </a:extLst>
            </p:cNvPr>
            <p:cNvSpPr/>
            <p:nvPr/>
          </p:nvSpPr>
          <p:spPr>
            <a:xfrm>
              <a:off x="7839855" y="297583"/>
              <a:ext cx="449706" cy="21208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66" name="Connecteur droit avec flèche 65">
            <a:extLst>
              <a:ext uri="{FF2B5EF4-FFF2-40B4-BE49-F238E27FC236}">
                <a16:creationId xmlns:a16="http://schemas.microsoft.com/office/drawing/2014/main" id="{180A6D98-5210-4AD4-A240-4C5C548D3099}"/>
              </a:ext>
            </a:extLst>
          </p:cNvPr>
          <p:cNvCxnSpPr/>
          <p:nvPr/>
        </p:nvCxnSpPr>
        <p:spPr>
          <a:xfrm>
            <a:off x="2203554" y="5231567"/>
            <a:ext cx="314794" cy="0"/>
          </a:xfrm>
          <a:prstGeom prst="straightConnector1">
            <a:avLst/>
          </a:prstGeom>
          <a:ln w="9525"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7" name="ZoneTexte 66">
            <a:extLst>
              <a:ext uri="{FF2B5EF4-FFF2-40B4-BE49-F238E27FC236}">
                <a16:creationId xmlns:a16="http://schemas.microsoft.com/office/drawing/2014/main" id="{83F789B9-EF66-4B2C-964C-3966943FF9C8}"/>
              </a:ext>
            </a:extLst>
          </p:cNvPr>
          <p:cNvSpPr txBox="1"/>
          <p:nvPr/>
        </p:nvSpPr>
        <p:spPr>
          <a:xfrm>
            <a:off x="2577010" y="5068435"/>
            <a:ext cx="2063385" cy="369332"/>
          </a:xfrm>
          <a:prstGeom prst="rect">
            <a:avLst/>
          </a:prstGeom>
          <a:noFill/>
        </p:spPr>
        <p:txBody>
          <a:bodyPr wrap="none" rtlCol="0">
            <a:spAutoFit/>
          </a:bodyPr>
          <a:lstStyle/>
          <a:p>
            <a:r>
              <a:rPr lang="fr-FR" dirty="0">
                <a:solidFill>
                  <a:srgbClr val="00B0F0"/>
                </a:solidFill>
              </a:rPr>
              <a:t>Lecture sur le site</a:t>
            </a:r>
          </a:p>
        </p:txBody>
      </p:sp>
      <p:cxnSp>
        <p:nvCxnSpPr>
          <p:cNvPr id="68" name="Connecteur droit avec flèche 67">
            <a:extLst>
              <a:ext uri="{FF2B5EF4-FFF2-40B4-BE49-F238E27FC236}">
                <a16:creationId xmlns:a16="http://schemas.microsoft.com/office/drawing/2014/main" id="{924E2EC3-126F-4B0D-902A-4F6AC923FF68}"/>
              </a:ext>
            </a:extLst>
          </p:cNvPr>
          <p:cNvCxnSpPr/>
          <p:nvPr/>
        </p:nvCxnSpPr>
        <p:spPr>
          <a:xfrm>
            <a:off x="2577010" y="5718812"/>
            <a:ext cx="314794" cy="0"/>
          </a:xfrm>
          <a:prstGeom prst="straightConnector1">
            <a:avLst/>
          </a:prstGeom>
          <a:ln w="9525" cap="flat" cmpd="sng" algn="ctr">
            <a:solidFill>
              <a:srgbClr val="00206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9" name="Image 68">
            <a:extLst>
              <a:ext uri="{FF2B5EF4-FFF2-40B4-BE49-F238E27FC236}">
                <a16:creationId xmlns:a16="http://schemas.microsoft.com/office/drawing/2014/main" id="{D59B2A59-6A6E-4F34-910A-3B13E925C06C}"/>
              </a:ext>
            </a:extLst>
          </p:cNvPr>
          <p:cNvPicPr>
            <a:picLocks noChangeAspect="1"/>
          </p:cNvPicPr>
          <p:nvPr/>
        </p:nvPicPr>
        <p:blipFill>
          <a:blip r:embed="rId21"/>
          <a:stretch>
            <a:fillRect/>
          </a:stretch>
        </p:blipFill>
        <p:spPr>
          <a:xfrm>
            <a:off x="2950466" y="5522207"/>
            <a:ext cx="2053010" cy="299061"/>
          </a:xfrm>
          <a:prstGeom prst="rect">
            <a:avLst/>
          </a:prstGeom>
        </p:spPr>
      </p:pic>
      <p:pic>
        <p:nvPicPr>
          <p:cNvPr id="70" name="Image 69">
            <a:extLst>
              <a:ext uri="{FF2B5EF4-FFF2-40B4-BE49-F238E27FC236}">
                <a16:creationId xmlns:a16="http://schemas.microsoft.com/office/drawing/2014/main" id="{E9CFB71E-29BC-478B-BC18-A08B3A09E8B1}"/>
              </a:ext>
            </a:extLst>
          </p:cNvPr>
          <p:cNvPicPr>
            <a:picLocks noChangeAspect="1"/>
          </p:cNvPicPr>
          <p:nvPr/>
        </p:nvPicPr>
        <p:blipFill>
          <a:blip r:embed="rId22"/>
          <a:stretch>
            <a:fillRect/>
          </a:stretch>
        </p:blipFill>
        <p:spPr>
          <a:xfrm>
            <a:off x="862724" y="2052665"/>
            <a:ext cx="5282132" cy="484196"/>
          </a:xfrm>
          <a:prstGeom prst="rect">
            <a:avLst/>
          </a:prstGeom>
        </p:spPr>
      </p:pic>
      <p:pic>
        <p:nvPicPr>
          <p:cNvPr id="71" name="Image 70">
            <a:extLst>
              <a:ext uri="{FF2B5EF4-FFF2-40B4-BE49-F238E27FC236}">
                <a16:creationId xmlns:a16="http://schemas.microsoft.com/office/drawing/2014/main" id="{8CFEFDD1-E18E-4F1F-9DD4-F92AAB1023C6}"/>
              </a:ext>
            </a:extLst>
          </p:cNvPr>
          <p:cNvPicPr>
            <a:picLocks noChangeAspect="1"/>
          </p:cNvPicPr>
          <p:nvPr/>
        </p:nvPicPr>
        <p:blipFill>
          <a:blip r:embed="rId23"/>
          <a:stretch>
            <a:fillRect/>
          </a:stretch>
        </p:blipFill>
        <p:spPr>
          <a:xfrm>
            <a:off x="1044824" y="2566841"/>
            <a:ext cx="3379165" cy="589250"/>
          </a:xfrm>
          <a:prstGeom prst="rect">
            <a:avLst/>
          </a:prstGeom>
        </p:spPr>
      </p:pic>
      <p:pic>
        <p:nvPicPr>
          <p:cNvPr id="72" name="Image 71">
            <a:extLst>
              <a:ext uri="{FF2B5EF4-FFF2-40B4-BE49-F238E27FC236}">
                <a16:creationId xmlns:a16="http://schemas.microsoft.com/office/drawing/2014/main" id="{523D4C7F-3A3F-4C75-B1D5-3B1000622054}"/>
              </a:ext>
            </a:extLst>
          </p:cNvPr>
          <p:cNvPicPr>
            <a:picLocks noChangeAspect="1"/>
          </p:cNvPicPr>
          <p:nvPr/>
        </p:nvPicPr>
        <p:blipFill>
          <a:blip r:embed="rId24"/>
          <a:stretch>
            <a:fillRect/>
          </a:stretch>
        </p:blipFill>
        <p:spPr>
          <a:xfrm>
            <a:off x="4640394" y="2518467"/>
            <a:ext cx="2264309" cy="395186"/>
          </a:xfrm>
          <a:prstGeom prst="rect">
            <a:avLst/>
          </a:prstGeom>
        </p:spPr>
      </p:pic>
      <p:pic>
        <p:nvPicPr>
          <p:cNvPr id="73" name="Image 72">
            <a:extLst>
              <a:ext uri="{FF2B5EF4-FFF2-40B4-BE49-F238E27FC236}">
                <a16:creationId xmlns:a16="http://schemas.microsoft.com/office/drawing/2014/main" id="{5CD9FBB7-83FC-40FF-ADFF-1019C5F07654}"/>
              </a:ext>
            </a:extLst>
          </p:cNvPr>
          <p:cNvPicPr>
            <a:picLocks noChangeAspect="1"/>
          </p:cNvPicPr>
          <p:nvPr/>
        </p:nvPicPr>
        <p:blipFill>
          <a:blip r:embed="rId25"/>
          <a:stretch>
            <a:fillRect/>
          </a:stretch>
        </p:blipFill>
        <p:spPr>
          <a:xfrm>
            <a:off x="707980" y="4984004"/>
            <a:ext cx="1430039" cy="453763"/>
          </a:xfrm>
          <a:prstGeom prst="rect">
            <a:avLst/>
          </a:prstGeom>
        </p:spPr>
      </p:pic>
      <p:pic>
        <p:nvPicPr>
          <p:cNvPr id="74" name="Image 73">
            <a:extLst>
              <a:ext uri="{FF2B5EF4-FFF2-40B4-BE49-F238E27FC236}">
                <a16:creationId xmlns:a16="http://schemas.microsoft.com/office/drawing/2014/main" id="{7AB46674-0D4E-4CE3-8096-132C810DB845}"/>
              </a:ext>
            </a:extLst>
          </p:cNvPr>
          <p:cNvPicPr>
            <a:picLocks noChangeAspect="1"/>
          </p:cNvPicPr>
          <p:nvPr/>
        </p:nvPicPr>
        <p:blipFill>
          <a:blip r:embed="rId26"/>
          <a:stretch>
            <a:fillRect/>
          </a:stretch>
        </p:blipFill>
        <p:spPr>
          <a:xfrm>
            <a:off x="1027695" y="5483974"/>
            <a:ext cx="1423960" cy="418147"/>
          </a:xfrm>
          <a:prstGeom prst="rect">
            <a:avLst/>
          </a:prstGeom>
        </p:spPr>
      </p:pic>
      <p:pic>
        <p:nvPicPr>
          <p:cNvPr id="6" name="Image 5">
            <a:extLst>
              <a:ext uri="{FF2B5EF4-FFF2-40B4-BE49-F238E27FC236}">
                <a16:creationId xmlns:a16="http://schemas.microsoft.com/office/drawing/2014/main" id="{FCC58C13-BD90-4B5C-AE95-A616A9CDA46F}"/>
              </a:ext>
            </a:extLst>
          </p:cNvPr>
          <p:cNvPicPr>
            <a:picLocks noChangeAspect="1"/>
          </p:cNvPicPr>
          <p:nvPr/>
        </p:nvPicPr>
        <p:blipFill>
          <a:blip r:embed="rId27"/>
          <a:stretch>
            <a:fillRect/>
          </a:stretch>
        </p:blipFill>
        <p:spPr>
          <a:xfrm>
            <a:off x="7115942" y="6171213"/>
            <a:ext cx="924127" cy="355433"/>
          </a:xfrm>
          <a:prstGeom prst="rect">
            <a:avLst/>
          </a:prstGeom>
        </p:spPr>
      </p:pic>
      <p:pic>
        <p:nvPicPr>
          <p:cNvPr id="8" name="Image 7">
            <a:extLst>
              <a:ext uri="{FF2B5EF4-FFF2-40B4-BE49-F238E27FC236}">
                <a16:creationId xmlns:a16="http://schemas.microsoft.com/office/drawing/2014/main" id="{28BB05FB-2568-4F36-80AA-38148C13C70F}"/>
              </a:ext>
            </a:extLst>
          </p:cNvPr>
          <p:cNvPicPr>
            <a:picLocks noChangeAspect="1"/>
          </p:cNvPicPr>
          <p:nvPr/>
        </p:nvPicPr>
        <p:blipFill>
          <a:blip r:embed="rId28"/>
          <a:stretch>
            <a:fillRect/>
          </a:stretch>
        </p:blipFill>
        <p:spPr>
          <a:xfrm>
            <a:off x="8134700" y="6112129"/>
            <a:ext cx="2125505" cy="414517"/>
          </a:xfrm>
          <a:prstGeom prst="rect">
            <a:avLst/>
          </a:prstGeom>
        </p:spPr>
      </p:pic>
    </p:spTree>
    <p:extLst>
      <p:ext uri="{BB962C8B-B14F-4D97-AF65-F5344CB8AC3E}">
        <p14:creationId xmlns:p14="http://schemas.microsoft.com/office/powerpoint/2010/main" val="172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nodeType="after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 70">
            <a:extLst>
              <a:ext uri="{FF2B5EF4-FFF2-40B4-BE49-F238E27FC236}">
                <a16:creationId xmlns:a16="http://schemas.microsoft.com/office/drawing/2014/main" id="{3A47C473-852D-4D05-9A75-0E4FC72F1C77}"/>
              </a:ext>
            </a:extLst>
          </p:cNvPr>
          <p:cNvPicPr>
            <a:picLocks noChangeAspect="1"/>
          </p:cNvPicPr>
          <p:nvPr/>
        </p:nvPicPr>
        <p:blipFill>
          <a:blip r:embed="rId3"/>
          <a:stretch>
            <a:fillRect/>
          </a:stretch>
        </p:blipFill>
        <p:spPr>
          <a:xfrm>
            <a:off x="230533" y="1185093"/>
            <a:ext cx="2263044" cy="5314339"/>
          </a:xfrm>
          <a:prstGeom prst="rect">
            <a:avLst/>
          </a:prstGeom>
        </p:spPr>
      </p:pic>
      <p:sp>
        <p:nvSpPr>
          <p:cNvPr id="2" name="Titre 1">
            <a:extLst>
              <a:ext uri="{FF2B5EF4-FFF2-40B4-BE49-F238E27FC236}">
                <a16:creationId xmlns:a16="http://schemas.microsoft.com/office/drawing/2014/main" id="{7868DAF9-3CF0-4849-82D7-24D9CB3E3C61}"/>
              </a:ext>
            </a:extLst>
          </p:cNvPr>
          <p:cNvSpPr>
            <a:spLocks noGrp="1"/>
          </p:cNvSpPr>
          <p:nvPr>
            <p:ph type="title"/>
          </p:nvPr>
        </p:nvSpPr>
        <p:spPr/>
        <p:txBody>
          <a:bodyPr>
            <a:normAutofit/>
          </a:bodyPr>
          <a:lstStyle/>
          <a:p>
            <a:r>
              <a:rPr lang="fr-FR" dirty="0"/>
              <a:t>Inoreader</a:t>
            </a:r>
            <a:br>
              <a:rPr lang="fr-FR" dirty="0"/>
            </a:br>
            <a:r>
              <a:rPr lang="fr-FR" b="0" dirty="0"/>
              <a:t>Actions de base à partir de l’arborescence </a:t>
            </a:r>
            <a:endParaRPr lang="fr-FR" dirty="0"/>
          </a:p>
        </p:txBody>
      </p:sp>
      <p:sp>
        <p:nvSpPr>
          <p:cNvPr id="4" name="Espace réservé de la date 3">
            <a:extLst>
              <a:ext uri="{FF2B5EF4-FFF2-40B4-BE49-F238E27FC236}">
                <a16:creationId xmlns:a16="http://schemas.microsoft.com/office/drawing/2014/main" id="{706F227A-C525-4FFB-A9AD-32A9BAF4C191}"/>
              </a:ext>
            </a:extLst>
          </p:cNvPr>
          <p:cNvSpPr>
            <a:spLocks noGrp="1"/>
          </p:cNvSpPr>
          <p:nvPr>
            <p:ph type="dt" sz="half" idx="10"/>
          </p:nvPr>
        </p:nvSpPr>
        <p:spPr/>
        <p:txBody>
          <a:bodyPr/>
          <a:lstStyle/>
          <a:p>
            <a:pPr>
              <a:defRPr/>
            </a:pPr>
            <a:fld id="{2112EA18-3B08-4A26-B90E-754CC07EF06C}" type="datetime1">
              <a:rPr lang="fr-FR" smtClean="0"/>
              <a:t>06/06/2020</a:t>
            </a:fld>
            <a:endParaRPr lang="fr-FR"/>
          </a:p>
        </p:txBody>
      </p:sp>
      <p:sp>
        <p:nvSpPr>
          <p:cNvPr id="3" name="Espace réservé du pied de page 2">
            <a:extLst>
              <a:ext uri="{FF2B5EF4-FFF2-40B4-BE49-F238E27FC236}">
                <a16:creationId xmlns:a16="http://schemas.microsoft.com/office/drawing/2014/main" id="{CB84B0ED-232D-4D6A-8B3F-AB948EFF40AB}"/>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9" name="Espace réservé du numéro de diapositive 8">
            <a:extLst>
              <a:ext uri="{FF2B5EF4-FFF2-40B4-BE49-F238E27FC236}">
                <a16:creationId xmlns:a16="http://schemas.microsoft.com/office/drawing/2014/main" id="{AA5674DB-8062-494A-AB18-982875C46CF4}"/>
              </a:ext>
            </a:extLst>
          </p:cNvPr>
          <p:cNvSpPr>
            <a:spLocks noGrp="1"/>
          </p:cNvSpPr>
          <p:nvPr>
            <p:ph type="sldNum" sz="quarter" idx="12"/>
          </p:nvPr>
        </p:nvSpPr>
        <p:spPr/>
        <p:txBody>
          <a:bodyPr/>
          <a:lstStyle/>
          <a:p>
            <a:pPr>
              <a:defRPr/>
            </a:pPr>
            <a:fld id="{47290604-2400-4F2E-BFF6-A27E21378C03}" type="slidenum">
              <a:rPr lang="fr-FR" smtClean="0"/>
              <a:pPr>
                <a:defRPr/>
              </a:pPr>
              <a:t>86</a:t>
            </a:fld>
            <a:endParaRPr lang="fr-FR"/>
          </a:p>
        </p:txBody>
      </p:sp>
      <p:pic>
        <p:nvPicPr>
          <p:cNvPr id="11" name="Image 10">
            <a:extLst>
              <a:ext uri="{FF2B5EF4-FFF2-40B4-BE49-F238E27FC236}">
                <a16:creationId xmlns:a16="http://schemas.microsoft.com/office/drawing/2014/main" id="{11007E55-7BAD-45C8-8B2F-D755753CB742}"/>
              </a:ext>
            </a:extLst>
          </p:cNvPr>
          <p:cNvPicPr>
            <a:picLocks noChangeAspect="1"/>
          </p:cNvPicPr>
          <p:nvPr/>
        </p:nvPicPr>
        <p:blipFill>
          <a:blip r:embed="rId4"/>
          <a:stretch>
            <a:fillRect/>
          </a:stretch>
        </p:blipFill>
        <p:spPr>
          <a:xfrm>
            <a:off x="3165885" y="1230586"/>
            <a:ext cx="2868713" cy="1135103"/>
          </a:xfrm>
          <a:prstGeom prst="rect">
            <a:avLst/>
          </a:prstGeom>
        </p:spPr>
      </p:pic>
      <p:sp>
        <p:nvSpPr>
          <p:cNvPr id="13" name="Forme libre : forme 12">
            <a:extLst>
              <a:ext uri="{FF2B5EF4-FFF2-40B4-BE49-F238E27FC236}">
                <a16:creationId xmlns:a16="http://schemas.microsoft.com/office/drawing/2014/main" id="{334B317F-363B-4124-8B7B-38B68ACD874B}"/>
              </a:ext>
            </a:extLst>
          </p:cNvPr>
          <p:cNvSpPr/>
          <p:nvPr/>
        </p:nvSpPr>
        <p:spPr>
          <a:xfrm rot="229685">
            <a:off x="2563166" y="1525493"/>
            <a:ext cx="504748" cy="4190136"/>
          </a:xfrm>
          <a:custGeom>
            <a:avLst/>
            <a:gdLst>
              <a:gd name="connsiteX0" fmla="*/ 74420 w 464165"/>
              <a:gd name="connsiteY0" fmla="*/ 2158583 h 2158583"/>
              <a:gd name="connsiteX1" fmla="*/ 29450 w 464165"/>
              <a:gd name="connsiteY1" fmla="*/ 929390 h 2158583"/>
              <a:gd name="connsiteX2" fmla="*/ 464165 w 464165"/>
              <a:gd name="connsiteY2" fmla="*/ 0 h 2158583"/>
              <a:gd name="connsiteX3" fmla="*/ 464165 w 464165"/>
              <a:gd name="connsiteY3" fmla="*/ 0 h 2158583"/>
            </a:gdLst>
            <a:ahLst/>
            <a:cxnLst>
              <a:cxn ang="0">
                <a:pos x="connsiteX0" y="connsiteY0"/>
              </a:cxn>
              <a:cxn ang="0">
                <a:pos x="connsiteX1" y="connsiteY1"/>
              </a:cxn>
              <a:cxn ang="0">
                <a:pos x="connsiteX2" y="connsiteY2"/>
              </a:cxn>
              <a:cxn ang="0">
                <a:pos x="connsiteX3" y="connsiteY3"/>
              </a:cxn>
            </a:cxnLst>
            <a:rect l="l" t="t" r="r" b="b"/>
            <a:pathLst>
              <a:path w="464165" h="2158583">
                <a:moveTo>
                  <a:pt x="74420" y="2158583"/>
                </a:moveTo>
                <a:cubicBezTo>
                  <a:pt x="19456" y="1723868"/>
                  <a:pt x="-35507" y="1289154"/>
                  <a:pt x="29450" y="929390"/>
                </a:cubicBezTo>
                <a:cubicBezTo>
                  <a:pt x="94407" y="569626"/>
                  <a:pt x="464165" y="0"/>
                  <a:pt x="464165" y="0"/>
                </a:cubicBezTo>
                <a:lnTo>
                  <a:pt x="464165" y="0"/>
                </a:lnTo>
              </a:path>
            </a:pathLst>
          </a:custGeom>
          <a:ln w="381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pic>
        <p:nvPicPr>
          <p:cNvPr id="14" name="Image 13">
            <a:extLst>
              <a:ext uri="{FF2B5EF4-FFF2-40B4-BE49-F238E27FC236}">
                <a16:creationId xmlns:a16="http://schemas.microsoft.com/office/drawing/2014/main" id="{72409B98-2F6A-49E1-94D9-7242CE3F3093}"/>
              </a:ext>
            </a:extLst>
          </p:cNvPr>
          <p:cNvPicPr>
            <a:picLocks noChangeAspect="1"/>
          </p:cNvPicPr>
          <p:nvPr/>
        </p:nvPicPr>
        <p:blipFill>
          <a:blip r:embed="rId5"/>
          <a:stretch>
            <a:fillRect/>
          </a:stretch>
        </p:blipFill>
        <p:spPr>
          <a:xfrm>
            <a:off x="8725711" y="1049289"/>
            <a:ext cx="1264170" cy="3459831"/>
          </a:xfrm>
          <a:prstGeom prst="rect">
            <a:avLst/>
          </a:prstGeom>
        </p:spPr>
      </p:pic>
      <p:pic>
        <p:nvPicPr>
          <p:cNvPr id="15" name="Image 14">
            <a:extLst>
              <a:ext uri="{FF2B5EF4-FFF2-40B4-BE49-F238E27FC236}">
                <a16:creationId xmlns:a16="http://schemas.microsoft.com/office/drawing/2014/main" id="{8EB01047-81EA-437B-82BA-F797F3653789}"/>
              </a:ext>
            </a:extLst>
          </p:cNvPr>
          <p:cNvPicPr>
            <a:picLocks noChangeAspect="1"/>
          </p:cNvPicPr>
          <p:nvPr/>
        </p:nvPicPr>
        <p:blipFill>
          <a:blip r:embed="rId6"/>
          <a:stretch>
            <a:fillRect/>
          </a:stretch>
        </p:blipFill>
        <p:spPr>
          <a:xfrm>
            <a:off x="10055710" y="1128646"/>
            <a:ext cx="1998699" cy="545099"/>
          </a:xfrm>
          <a:prstGeom prst="rect">
            <a:avLst/>
          </a:prstGeom>
        </p:spPr>
      </p:pic>
      <p:pic>
        <p:nvPicPr>
          <p:cNvPr id="16" name="Image 15">
            <a:extLst>
              <a:ext uri="{FF2B5EF4-FFF2-40B4-BE49-F238E27FC236}">
                <a16:creationId xmlns:a16="http://schemas.microsoft.com/office/drawing/2014/main" id="{002A1FAB-BA93-4482-8202-32726BEE844D}"/>
              </a:ext>
            </a:extLst>
          </p:cNvPr>
          <p:cNvPicPr>
            <a:picLocks noChangeAspect="1"/>
          </p:cNvPicPr>
          <p:nvPr/>
        </p:nvPicPr>
        <p:blipFill>
          <a:blip r:embed="rId7"/>
          <a:stretch>
            <a:fillRect/>
          </a:stretch>
        </p:blipFill>
        <p:spPr>
          <a:xfrm>
            <a:off x="10015847" y="1885390"/>
            <a:ext cx="2041234" cy="396355"/>
          </a:xfrm>
          <a:prstGeom prst="rect">
            <a:avLst/>
          </a:prstGeom>
        </p:spPr>
      </p:pic>
      <p:pic>
        <p:nvPicPr>
          <p:cNvPr id="17" name="Image 16">
            <a:extLst>
              <a:ext uri="{FF2B5EF4-FFF2-40B4-BE49-F238E27FC236}">
                <a16:creationId xmlns:a16="http://schemas.microsoft.com/office/drawing/2014/main" id="{BFDFED4F-B07B-4FD5-9541-4A74A43994F3}"/>
              </a:ext>
            </a:extLst>
          </p:cNvPr>
          <p:cNvPicPr>
            <a:picLocks noChangeAspect="1"/>
          </p:cNvPicPr>
          <p:nvPr/>
        </p:nvPicPr>
        <p:blipFill>
          <a:blip r:embed="rId8"/>
          <a:stretch>
            <a:fillRect/>
          </a:stretch>
        </p:blipFill>
        <p:spPr>
          <a:xfrm>
            <a:off x="10035142" y="2531441"/>
            <a:ext cx="2019267" cy="447513"/>
          </a:xfrm>
          <a:prstGeom prst="rect">
            <a:avLst/>
          </a:prstGeom>
        </p:spPr>
      </p:pic>
      <p:pic>
        <p:nvPicPr>
          <p:cNvPr id="18" name="Image 17">
            <a:extLst>
              <a:ext uri="{FF2B5EF4-FFF2-40B4-BE49-F238E27FC236}">
                <a16:creationId xmlns:a16="http://schemas.microsoft.com/office/drawing/2014/main" id="{60AE4196-B2E0-4093-A572-7DAD6077F840}"/>
              </a:ext>
            </a:extLst>
          </p:cNvPr>
          <p:cNvPicPr>
            <a:picLocks noChangeAspect="1"/>
          </p:cNvPicPr>
          <p:nvPr/>
        </p:nvPicPr>
        <p:blipFill>
          <a:blip r:embed="rId9"/>
          <a:stretch>
            <a:fillRect/>
          </a:stretch>
        </p:blipFill>
        <p:spPr>
          <a:xfrm>
            <a:off x="10035141" y="3211376"/>
            <a:ext cx="2068457" cy="431390"/>
          </a:xfrm>
          <a:prstGeom prst="rect">
            <a:avLst/>
          </a:prstGeom>
        </p:spPr>
      </p:pic>
      <p:pic>
        <p:nvPicPr>
          <p:cNvPr id="19" name="Image 18">
            <a:extLst>
              <a:ext uri="{FF2B5EF4-FFF2-40B4-BE49-F238E27FC236}">
                <a16:creationId xmlns:a16="http://schemas.microsoft.com/office/drawing/2014/main" id="{F152BB4B-2790-4E1B-B11D-5A46313B2F8A}"/>
              </a:ext>
            </a:extLst>
          </p:cNvPr>
          <p:cNvPicPr>
            <a:picLocks noChangeAspect="1"/>
          </p:cNvPicPr>
          <p:nvPr/>
        </p:nvPicPr>
        <p:blipFill>
          <a:blip r:embed="rId10"/>
          <a:stretch>
            <a:fillRect/>
          </a:stretch>
        </p:blipFill>
        <p:spPr>
          <a:xfrm>
            <a:off x="10015846" y="3871440"/>
            <a:ext cx="2068457" cy="465674"/>
          </a:xfrm>
          <a:prstGeom prst="rect">
            <a:avLst/>
          </a:prstGeom>
        </p:spPr>
      </p:pic>
      <p:pic>
        <p:nvPicPr>
          <p:cNvPr id="20" name="Image 19">
            <a:extLst>
              <a:ext uri="{FF2B5EF4-FFF2-40B4-BE49-F238E27FC236}">
                <a16:creationId xmlns:a16="http://schemas.microsoft.com/office/drawing/2014/main" id="{36CA555E-D341-4213-A2C5-E3085B0064E2}"/>
              </a:ext>
            </a:extLst>
          </p:cNvPr>
          <p:cNvPicPr>
            <a:picLocks noChangeAspect="1"/>
          </p:cNvPicPr>
          <p:nvPr/>
        </p:nvPicPr>
        <p:blipFill>
          <a:blip r:embed="rId11"/>
          <a:stretch>
            <a:fillRect/>
          </a:stretch>
        </p:blipFill>
        <p:spPr>
          <a:xfrm>
            <a:off x="4313705" y="2558546"/>
            <a:ext cx="1566271" cy="3803801"/>
          </a:xfrm>
          <a:prstGeom prst="rect">
            <a:avLst/>
          </a:prstGeom>
        </p:spPr>
      </p:pic>
      <p:sp>
        <p:nvSpPr>
          <p:cNvPr id="21" name="ZoneTexte 20">
            <a:extLst>
              <a:ext uri="{FF2B5EF4-FFF2-40B4-BE49-F238E27FC236}">
                <a16:creationId xmlns:a16="http://schemas.microsoft.com/office/drawing/2014/main" id="{866712D7-3248-4A16-B6B3-CE23673AE675}"/>
              </a:ext>
            </a:extLst>
          </p:cNvPr>
          <p:cNvSpPr txBox="1"/>
          <p:nvPr/>
        </p:nvSpPr>
        <p:spPr>
          <a:xfrm>
            <a:off x="2646098" y="4410326"/>
            <a:ext cx="1793718" cy="341604"/>
          </a:xfrm>
          <a:prstGeom prst="rect">
            <a:avLst/>
          </a:prstGeom>
          <a:solidFill>
            <a:srgbClr val="EB8F22"/>
          </a:solidFill>
        </p:spPr>
        <p:txBody>
          <a:bodyPr wrap="square" rtlCol="0">
            <a:no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Clic droit sur un fil</a:t>
            </a:r>
          </a:p>
        </p:txBody>
      </p:sp>
      <p:pic>
        <p:nvPicPr>
          <p:cNvPr id="22" name="Image 21">
            <a:extLst>
              <a:ext uri="{FF2B5EF4-FFF2-40B4-BE49-F238E27FC236}">
                <a16:creationId xmlns:a16="http://schemas.microsoft.com/office/drawing/2014/main" id="{D9574A1A-3D43-4240-817A-484F705EA5FC}"/>
              </a:ext>
            </a:extLst>
          </p:cNvPr>
          <p:cNvPicPr>
            <a:picLocks noChangeAspect="1"/>
          </p:cNvPicPr>
          <p:nvPr/>
        </p:nvPicPr>
        <p:blipFill>
          <a:blip r:embed="rId12"/>
          <a:stretch>
            <a:fillRect/>
          </a:stretch>
        </p:blipFill>
        <p:spPr>
          <a:xfrm>
            <a:off x="6266387" y="3625923"/>
            <a:ext cx="1971429" cy="2971429"/>
          </a:xfrm>
          <a:prstGeom prst="rect">
            <a:avLst/>
          </a:prstGeom>
        </p:spPr>
      </p:pic>
      <p:sp>
        <p:nvSpPr>
          <p:cNvPr id="23" name="ZoneTexte 22">
            <a:extLst>
              <a:ext uri="{FF2B5EF4-FFF2-40B4-BE49-F238E27FC236}">
                <a16:creationId xmlns:a16="http://schemas.microsoft.com/office/drawing/2014/main" id="{1C580553-D2B0-4101-8312-9CC750ABC054}"/>
              </a:ext>
            </a:extLst>
          </p:cNvPr>
          <p:cNvSpPr txBox="1"/>
          <p:nvPr/>
        </p:nvSpPr>
        <p:spPr>
          <a:xfrm>
            <a:off x="5917122" y="3449363"/>
            <a:ext cx="2394182" cy="303817"/>
          </a:xfrm>
          <a:prstGeom prst="rect">
            <a:avLst/>
          </a:prstGeom>
          <a:solidFill>
            <a:srgbClr val="EB8F22"/>
          </a:solidFill>
        </p:spPr>
        <p:txBody>
          <a:bodyPr wrap="square" rtlCol="0">
            <a:no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Clic droit sur un dossier</a:t>
            </a:r>
          </a:p>
        </p:txBody>
      </p:sp>
      <p:sp>
        <p:nvSpPr>
          <p:cNvPr id="24" name="ZoneTexte 23">
            <a:extLst>
              <a:ext uri="{FF2B5EF4-FFF2-40B4-BE49-F238E27FC236}">
                <a16:creationId xmlns:a16="http://schemas.microsoft.com/office/drawing/2014/main" id="{C9FC31E6-0844-4D85-9548-14513B95C84D}"/>
              </a:ext>
            </a:extLst>
          </p:cNvPr>
          <p:cNvSpPr txBox="1"/>
          <p:nvPr/>
        </p:nvSpPr>
        <p:spPr>
          <a:xfrm>
            <a:off x="2709581" y="2929428"/>
            <a:ext cx="1472675" cy="833103"/>
          </a:xfrm>
          <a:prstGeom prst="rect">
            <a:avLst/>
          </a:prstGeom>
          <a:solidFill>
            <a:srgbClr val="EB8F22"/>
          </a:solidFill>
        </p:spPr>
        <p:txBody>
          <a:bodyPr wrap="square" rtlCol="0">
            <a:no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Mises en avant</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proposées par </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err="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Inoreader</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endPar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5" name="Image 24">
            <a:extLst>
              <a:ext uri="{FF2B5EF4-FFF2-40B4-BE49-F238E27FC236}">
                <a16:creationId xmlns:a16="http://schemas.microsoft.com/office/drawing/2014/main" id="{31EAFE06-C3B8-4236-83AD-A6AF150EAABD}"/>
              </a:ext>
            </a:extLst>
          </p:cNvPr>
          <p:cNvPicPr>
            <a:picLocks noChangeAspect="1"/>
          </p:cNvPicPr>
          <p:nvPr/>
        </p:nvPicPr>
        <p:blipFill>
          <a:blip r:embed="rId13"/>
          <a:stretch>
            <a:fillRect/>
          </a:stretch>
        </p:blipFill>
        <p:spPr>
          <a:xfrm>
            <a:off x="6196270" y="1656413"/>
            <a:ext cx="2200000" cy="1628571"/>
          </a:xfrm>
          <a:prstGeom prst="rect">
            <a:avLst/>
          </a:prstGeom>
        </p:spPr>
      </p:pic>
      <p:sp>
        <p:nvSpPr>
          <p:cNvPr id="26" name="Rectangle 25">
            <a:extLst>
              <a:ext uri="{FF2B5EF4-FFF2-40B4-BE49-F238E27FC236}">
                <a16:creationId xmlns:a16="http://schemas.microsoft.com/office/drawing/2014/main" id="{43C9FDA8-5A19-4A8F-8875-C4112745C020}"/>
              </a:ext>
            </a:extLst>
          </p:cNvPr>
          <p:cNvSpPr/>
          <p:nvPr/>
        </p:nvSpPr>
        <p:spPr>
          <a:xfrm>
            <a:off x="500088" y="3135086"/>
            <a:ext cx="1969352" cy="950639"/>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F92407ED-FEAF-43EA-8DEE-A60B660CA1FC}"/>
              </a:ext>
            </a:extLst>
          </p:cNvPr>
          <p:cNvSpPr/>
          <p:nvPr/>
        </p:nvSpPr>
        <p:spPr>
          <a:xfrm>
            <a:off x="507878" y="1959413"/>
            <a:ext cx="1969353" cy="1123422"/>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835BC98-CE96-4F95-A212-AF9643B05236}"/>
              </a:ext>
            </a:extLst>
          </p:cNvPr>
          <p:cNvSpPr/>
          <p:nvPr/>
        </p:nvSpPr>
        <p:spPr>
          <a:xfrm>
            <a:off x="245296" y="6034718"/>
            <a:ext cx="1673162" cy="2270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1824384D-69D9-4526-97EC-F3462F56DC47}"/>
              </a:ext>
            </a:extLst>
          </p:cNvPr>
          <p:cNvSpPr/>
          <p:nvPr/>
        </p:nvSpPr>
        <p:spPr>
          <a:xfrm>
            <a:off x="8626425" y="2659685"/>
            <a:ext cx="435176" cy="341604"/>
          </a:xfrm>
          <a:prstGeom prst="ellipse">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2FC82550-E4D5-4DAF-B6C7-F50D76BF2620}"/>
              </a:ext>
            </a:extLst>
          </p:cNvPr>
          <p:cNvCxnSpPr>
            <a:cxnSpLocks/>
          </p:cNvCxnSpPr>
          <p:nvPr/>
        </p:nvCxnSpPr>
        <p:spPr>
          <a:xfrm flipH="1">
            <a:off x="316050" y="1031966"/>
            <a:ext cx="19310" cy="4502095"/>
          </a:xfrm>
          <a:prstGeom prst="line">
            <a:avLst/>
          </a:prstGeom>
          <a:ln w="38100">
            <a:solidFill>
              <a:srgbClr val="EB8F2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19EC6B1-3A87-44BD-8962-BC885585D302}"/>
              </a:ext>
            </a:extLst>
          </p:cNvPr>
          <p:cNvCxnSpPr>
            <a:cxnSpLocks/>
          </p:cNvCxnSpPr>
          <p:nvPr/>
        </p:nvCxnSpPr>
        <p:spPr>
          <a:xfrm flipH="1" flipV="1">
            <a:off x="335360" y="1066919"/>
            <a:ext cx="6960914" cy="18810"/>
          </a:xfrm>
          <a:prstGeom prst="line">
            <a:avLst/>
          </a:prstGeom>
          <a:ln w="38100">
            <a:solidFill>
              <a:srgbClr val="EB8F22"/>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312CC31-84D7-453C-ABAD-1DA1DDF91032}"/>
              </a:ext>
            </a:extLst>
          </p:cNvPr>
          <p:cNvCxnSpPr>
            <a:cxnSpLocks/>
          </p:cNvCxnSpPr>
          <p:nvPr/>
        </p:nvCxnSpPr>
        <p:spPr>
          <a:xfrm flipV="1">
            <a:off x="7306074" y="1049289"/>
            <a:ext cx="0" cy="301509"/>
          </a:xfrm>
          <a:prstGeom prst="line">
            <a:avLst/>
          </a:prstGeom>
          <a:ln w="38100">
            <a:solidFill>
              <a:srgbClr val="EB8F22"/>
            </a:solidFill>
            <a:head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4217E910-6998-49F4-9608-A64B25147457}"/>
              </a:ext>
            </a:extLst>
          </p:cNvPr>
          <p:cNvSpPr/>
          <p:nvPr/>
        </p:nvSpPr>
        <p:spPr>
          <a:xfrm>
            <a:off x="3140544" y="1290918"/>
            <a:ext cx="417005" cy="313030"/>
          </a:xfrm>
          <a:prstGeom prst="ellipse">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13859B13-8C70-4194-96AE-DEB1857B9349}"/>
              </a:ext>
            </a:extLst>
          </p:cNvPr>
          <p:cNvSpPr/>
          <p:nvPr/>
        </p:nvSpPr>
        <p:spPr>
          <a:xfrm>
            <a:off x="246374" y="5780638"/>
            <a:ext cx="1673162" cy="2336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67917C6C-1AAF-4191-89CC-0D3C5C435792}"/>
              </a:ext>
            </a:extLst>
          </p:cNvPr>
          <p:cNvSpPr/>
          <p:nvPr/>
        </p:nvSpPr>
        <p:spPr>
          <a:xfrm>
            <a:off x="246374" y="6282201"/>
            <a:ext cx="1673162" cy="243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E531371A-5EBE-490C-B213-36A7D2FE301A}"/>
              </a:ext>
            </a:extLst>
          </p:cNvPr>
          <p:cNvSpPr/>
          <p:nvPr/>
        </p:nvSpPr>
        <p:spPr>
          <a:xfrm>
            <a:off x="497327" y="4114800"/>
            <a:ext cx="1969352" cy="431074"/>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DE6C8F0A-8A84-4EA3-8E7E-446B78E6326E}"/>
              </a:ext>
            </a:extLst>
          </p:cNvPr>
          <p:cNvSpPr/>
          <p:nvPr/>
        </p:nvSpPr>
        <p:spPr>
          <a:xfrm>
            <a:off x="479377" y="4581128"/>
            <a:ext cx="1989608" cy="419378"/>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64" name="Rectangle 63">
            <a:extLst>
              <a:ext uri="{FF2B5EF4-FFF2-40B4-BE49-F238E27FC236}">
                <a16:creationId xmlns:a16="http://schemas.microsoft.com/office/drawing/2014/main" id="{09C4D7DD-2C48-4125-BDE3-9096F035068A}"/>
              </a:ext>
            </a:extLst>
          </p:cNvPr>
          <p:cNvSpPr/>
          <p:nvPr/>
        </p:nvSpPr>
        <p:spPr>
          <a:xfrm>
            <a:off x="551384" y="1988841"/>
            <a:ext cx="916180" cy="151488"/>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6E80350A-6465-4637-8782-7473512394C8}"/>
              </a:ext>
            </a:extLst>
          </p:cNvPr>
          <p:cNvSpPr/>
          <p:nvPr/>
        </p:nvSpPr>
        <p:spPr>
          <a:xfrm>
            <a:off x="551384" y="3164642"/>
            <a:ext cx="916180" cy="140261"/>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CD3B02DF-0451-435F-A392-4EB9F8130CA3}"/>
              </a:ext>
            </a:extLst>
          </p:cNvPr>
          <p:cNvSpPr/>
          <p:nvPr/>
        </p:nvSpPr>
        <p:spPr>
          <a:xfrm>
            <a:off x="551384" y="4127863"/>
            <a:ext cx="916180" cy="131679"/>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a:extLst>
              <a:ext uri="{FF2B5EF4-FFF2-40B4-BE49-F238E27FC236}">
                <a16:creationId xmlns:a16="http://schemas.microsoft.com/office/drawing/2014/main" id="{22BD4D16-D658-44C9-BEB6-CB75C3823465}"/>
              </a:ext>
            </a:extLst>
          </p:cNvPr>
          <p:cNvSpPr/>
          <p:nvPr/>
        </p:nvSpPr>
        <p:spPr>
          <a:xfrm>
            <a:off x="479377" y="1700808"/>
            <a:ext cx="1989608" cy="209414"/>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68" name="Rectangle 67">
            <a:extLst>
              <a:ext uri="{FF2B5EF4-FFF2-40B4-BE49-F238E27FC236}">
                <a16:creationId xmlns:a16="http://schemas.microsoft.com/office/drawing/2014/main" id="{8D9110DA-FCA8-4C65-ADB1-29CE96C1A04C}"/>
              </a:ext>
            </a:extLst>
          </p:cNvPr>
          <p:cNvSpPr/>
          <p:nvPr/>
        </p:nvSpPr>
        <p:spPr>
          <a:xfrm>
            <a:off x="479376" y="5028290"/>
            <a:ext cx="2028693" cy="186223"/>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69" name="Rectangle 68">
            <a:extLst>
              <a:ext uri="{FF2B5EF4-FFF2-40B4-BE49-F238E27FC236}">
                <a16:creationId xmlns:a16="http://schemas.microsoft.com/office/drawing/2014/main" id="{EC68B458-563C-45A6-A3B7-24CC6C1E773F}"/>
              </a:ext>
            </a:extLst>
          </p:cNvPr>
          <p:cNvSpPr/>
          <p:nvPr/>
        </p:nvSpPr>
        <p:spPr>
          <a:xfrm>
            <a:off x="551384" y="5619041"/>
            <a:ext cx="916180" cy="161597"/>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1EBC16B-402F-4573-BCBB-9039A873A52E}"/>
              </a:ext>
            </a:extLst>
          </p:cNvPr>
          <p:cNvSpPr/>
          <p:nvPr/>
        </p:nvSpPr>
        <p:spPr>
          <a:xfrm>
            <a:off x="2109366" y="5488447"/>
            <a:ext cx="389362" cy="326116"/>
          </a:xfrm>
          <a:prstGeom prst="ellipse">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AEFEC8B4-93DF-492F-B2CF-9E0AA907DB84}"/>
              </a:ext>
            </a:extLst>
          </p:cNvPr>
          <p:cNvSpPr/>
          <p:nvPr/>
        </p:nvSpPr>
        <p:spPr>
          <a:xfrm>
            <a:off x="216040" y="5491755"/>
            <a:ext cx="263335" cy="288883"/>
          </a:xfrm>
          <a:prstGeom prst="ellipse">
            <a:avLst/>
          </a:prstGeom>
          <a:noFill/>
          <a:ln w="381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5C2FDFC8-471A-44C4-864D-B54F6E58E40D}"/>
              </a:ext>
            </a:extLst>
          </p:cNvPr>
          <p:cNvSpPr/>
          <p:nvPr/>
        </p:nvSpPr>
        <p:spPr>
          <a:xfrm>
            <a:off x="551384" y="4581128"/>
            <a:ext cx="916180" cy="131679"/>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DD955BEF-9EBE-4C49-B717-AFB0BFAB783D}"/>
              </a:ext>
            </a:extLst>
          </p:cNvPr>
          <p:cNvSpPr/>
          <p:nvPr/>
        </p:nvSpPr>
        <p:spPr>
          <a:xfrm>
            <a:off x="479376" y="5259001"/>
            <a:ext cx="2028693" cy="186223"/>
          </a:xfrm>
          <a:prstGeom prst="rect">
            <a:avLst/>
          </a:prstGeom>
          <a:noFill/>
          <a:ln w="25400">
            <a:solidFill>
              <a:srgbClr val="EB8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83" name="ZoneTexte 82">
            <a:extLst>
              <a:ext uri="{FF2B5EF4-FFF2-40B4-BE49-F238E27FC236}">
                <a16:creationId xmlns:a16="http://schemas.microsoft.com/office/drawing/2014/main" id="{C96EFC9B-F036-4F3E-BA67-F6D02BEA2926}"/>
              </a:ext>
            </a:extLst>
          </p:cNvPr>
          <p:cNvSpPr txBox="1"/>
          <p:nvPr/>
        </p:nvSpPr>
        <p:spPr>
          <a:xfrm>
            <a:off x="6096000" y="1404139"/>
            <a:ext cx="2394182" cy="303817"/>
          </a:xfrm>
          <a:prstGeom prst="rect">
            <a:avLst/>
          </a:prstGeom>
          <a:solidFill>
            <a:srgbClr val="EB8F22"/>
          </a:solidFill>
        </p:spPr>
        <p:txBody>
          <a:bodyPr wrap="square" rtlCol="0">
            <a:no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Clic droit sur les abonnements</a:t>
            </a:r>
          </a:p>
        </p:txBody>
      </p:sp>
    </p:spTree>
    <p:extLst>
      <p:ext uri="{BB962C8B-B14F-4D97-AF65-F5344CB8AC3E}">
        <p14:creationId xmlns:p14="http://schemas.microsoft.com/office/powerpoint/2010/main" val="354125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par>
                          <p:cTn id="13" fill="hold">
                            <p:stCondLst>
                              <p:cond delay="2000"/>
                            </p:stCondLst>
                            <p:childTnLst>
                              <p:par>
                                <p:cTn id="14" presetID="22" presetClass="entr" presetSubtype="8" fill="hold" grpId="0" nodeType="afterEffect">
                                  <p:stCondLst>
                                    <p:cond delay="50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2000"/>
                                        <p:tgtEl>
                                          <p:spTgt spid="26"/>
                                        </p:tgtEl>
                                      </p:cBhvr>
                                    </p:animEffect>
                                  </p:childTnLst>
                                </p:cTn>
                              </p:par>
                            </p:childTnLst>
                          </p:cTn>
                        </p:par>
                        <p:par>
                          <p:cTn id="22" fill="hold">
                            <p:stCondLst>
                              <p:cond delay="2000"/>
                            </p:stCondLst>
                            <p:childTnLst>
                              <p:par>
                                <p:cTn id="23" presetID="22" presetClass="entr" presetSubtype="8" fill="hold" grpId="0" nodeType="afterEffect">
                                  <p:stCondLst>
                                    <p:cond delay="50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heel(1)">
                                      <p:cBhvr>
                                        <p:cTn id="30" dur="2000"/>
                                        <p:tgtEl>
                                          <p:spTgt spid="62"/>
                                        </p:tgtEl>
                                      </p:cBhvr>
                                    </p:animEffect>
                                  </p:childTnLst>
                                </p:cTn>
                              </p:par>
                            </p:childTnLst>
                          </p:cTn>
                        </p:par>
                        <p:par>
                          <p:cTn id="31" fill="hold">
                            <p:stCondLst>
                              <p:cond delay="2000"/>
                            </p:stCondLst>
                            <p:childTnLst>
                              <p:par>
                                <p:cTn id="32" presetID="22" presetClass="entr" presetSubtype="8" fill="hold" grpId="0" nodeType="afterEffect">
                                  <p:stCondLst>
                                    <p:cond delay="50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heel(1)">
                                      <p:cBhvr>
                                        <p:cTn id="39" dur="2000"/>
                                        <p:tgtEl>
                                          <p:spTgt spid="63"/>
                                        </p:tgtEl>
                                      </p:cBhvr>
                                    </p:animEffect>
                                  </p:childTnLst>
                                </p:cTn>
                              </p:par>
                            </p:childTnLst>
                          </p:cTn>
                        </p:par>
                        <p:par>
                          <p:cTn id="40" fill="hold">
                            <p:stCondLst>
                              <p:cond delay="2000"/>
                            </p:stCondLst>
                            <p:childTnLst>
                              <p:par>
                                <p:cTn id="41" presetID="22" presetClass="entr" presetSubtype="8" fill="hold" grpId="0" nodeType="afterEffect">
                                  <p:stCondLst>
                                    <p:cond delay="50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wheel(1)">
                                      <p:cBhvr>
                                        <p:cTn id="48" dur="20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heel(1)">
                                      <p:cBhvr>
                                        <p:cTn id="53" dur="2000"/>
                                        <p:tgtEl>
                                          <p:spTgt spid="73"/>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heel(1)">
                                      <p:cBhvr>
                                        <p:cTn id="58" dur="2000"/>
                                        <p:tgtEl>
                                          <p:spTgt spid="6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wipe(left)">
                                      <p:cBhvr>
                                        <p:cTn id="63" dur="500"/>
                                        <p:tgtEl>
                                          <p:spTgt spid="69"/>
                                        </p:tgtEl>
                                      </p:cBhvr>
                                    </p:animEffect>
                                  </p:childTnLst>
                                </p:cTn>
                              </p:par>
                            </p:childTnLst>
                          </p:cTn>
                        </p:par>
                        <p:par>
                          <p:cTn id="64" fill="hold">
                            <p:stCondLst>
                              <p:cond delay="500"/>
                            </p:stCondLst>
                            <p:childTnLst>
                              <p:par>
                                <p:cTn id="65" presetID="21" presetClass="entr" presetSubtype="1" fill="hold" grpId="0" nodeType="afterEffect">
                                  <p:stCondLst>
                                    <p:cond delay="3000"/>
                                  </p:stCondLst>
                                  <p:childTnLst>
                                    <p:set>
                                      <p:cBhvr>
                                        <p:cTn id="66" dur="1" fill="hold">
                                          <p:stCondLst>
                                            <p:cond delay="0"/>
                                          </p:stCondLst>
                                        </p:cTn>
                                        <p:tgtEl>
                                          <p:spTgt spid="53"/>
                                        </p:tgtEl>
                                        <p:attrNameLst>
                                          <p:attrName>style.visibility</p:attrName>
                                        </p:attrNameLst>
                                      </p:cBhvr>
                                      <p:to>
                                        <p:strVal val="visible"/>
                                      </p:to>
                                    </p:set>
                                    <p:animEffect transition="in" filter="wheel(1)">
                                      <p:cBhvr>
                                        <p:cTn id="67" dur="2000"/>
                                        <p:tgtEl>
                                          <p:spTgt spid="53"/>
                                        </p:tgtEl>
                                      </p:cBhvr>
                                    </p:animEffect>
                                  </p:childTnLst>
                                </p:cTn>
                              </p:par>
                            </p:childTnLst>
                          </p:cTn>
                        </p:par>
                        <p:par>
                          <p:cTn id="68" fill="hold">
                            <p:stCondLst>
                              <p:cond delay="5500"/>
                            </p:stCondLst>
                            <p:childTnLst>
                              <p:par>
                                <p:cTn id="69" presetID="21" presetClass="entr" presetSubtype="1" fill="hold" grpId="0" nodeType="afterEffect">
                                  <p:stCondLst>
                                    <p:cond delay="3000"/>
                                  </p:stCondLst>
                                  <p:childTnLst>
                                    <p:set>
                                      <p:cBhvr>
                                        <p:cTn id="70" dur="1" fill="hold">
                                          <p:stCondLst>
                                            <p:cond delay="0"/>
                                          </p:stCondLst>
                                        </p:cTn>
                                        <p:tgtEl>
                                          <p:spTgt spid="28"/>
                                        </p:tgtEl>
                                        <p:attrNameLst>
                                          <p:attrName>style.visibility</p:attrName>
                                        </p:attrNameLst>
                                      </p:cBhvr>
                                      <p:to>
                                        <p:strVal val="visible"/>
                                      </p:to>
                                    </p:set>
                                    <p:animEffect transition="in" filter="wheel(1)">
                                      <p:cBhvr>
                                        <p:cTn id="71" dur="2000"/>
                                        <p:tgtEl>
                                          <p:spTgt spid="28"/>
                                        </p:tgtEl>
                                      </p:cBhvr>
                                    </p:animEffect>
                                  </p:childTnLst>
                                </p:cTn>
                              </p:par>
                            </p:childTnLst>
                          </p:cTn>
                        </p:par>
                        <p:par>
                          <p:cTn id="72" fill="hold">
                            <p:stCondLst>
                              <p:cond delay="10500"/>
                            </p:stCondLst>
                            <p:childTnLst>
                              <p:par>
                                <p:cTn id="73" presetID="21" presetClass="entr" presetSubtype="1" fill="hold" grpId="0" nodeType="afterEffect">
                                  <p:stCondLst>
                                    <p:cond delay="3000"/>
                                  </p:stCondLst>
                                  <p:childTnLst>
                                    <p:set>
                                      <p:cBhvr>
                                        <p:cTn id="74" dur="1" fill="hold">
                                          <p:stCondLst>
                                            <p:cond delay="0"/>
                                          </p:stCondLst>
                                        </p:cTn>
                                        <p:tgtEl>
                                          <p:spTgt spid="54"/>
                                        </p:tgtEl>
                                        <p:attrNameLst>
                                          <p:attrName>style.visibility</p:attrName>
                                        </p:attrNameLst>
                                      </p:cBhvr>
                                      <p:to>
                                        <p:strVal val="visible"/>
                                      </p:to>
                                    </p:set>
                                    <p:animEffect transition="in" filter="wheel(1)">
                                      <p:cBhvr>
                                        <p:cTn id="75" dur="20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heel(1)">
                                      <p:cBhvr>
                                        <p:cTn id="80" dur="2000"/>
                                        <p:tgtEl>
                                          <p:spTgt spid="12"/>
                                        </p:tgtEl>
                                      </p:cBhvr>
                                    </p:animEffect>
                                  </p:childTnLst>
                                </p:cTn>
                              </p:par>
                            </p:childTnLst>
                          </p:cTn>
                        </p:par>
                        <p:par>
                          <p:cTn id="81" fill="hold">
                            <p:stCondLst>
                              <p:cond delay="2000"/>
                            </p:stCondLst>
                            <p:childTnLst>
                              <p:par>
                                <p:cTn id="82" presetID="14" presetClass="entr" presetSubtype="10" fill="hold" grpId="0" nodeType="afterEffect">
                                  <p:stCondLst>
                                    <p:cond delay="2000"/>
                                  </p:stCondLst>
                                  <p:childTnLst>
                                    <p:set>
                                      <p:cBhvr>
                                        <p:cTn id="83" dur="1" fill="hold">
                                          <p:stCondLst>
                                            <p:cond delay="0"/>
                                          </p:stCondLst>
                                        </p:cTn>
                                        <p:tgtEl>
                                          <p:spTgt spid="13"/>
                                        </p:tgtEl>
                                        <p:attrNameLst>
                                          <p:attrName>style.visibility</p:attrName>
                                        </p:attrNameLst>
                                      </p:cBhvr>
                                      <p:to>
                                        <p:strVal val="visible"/>
                                      </p:to>
                                    </p:set>
                                    <p:animEffect transition="in" filter="randombar(horizontal)">
                                      <p:cBhvr>
                                        <p:cTn id="84" dur="500"/>
                                        <p:tgtEl>
                                          <p:spTgt spid="13"/>
                                        </p:tgtEl>
                                      </p:cBhvr>
                                    </p:animEffect>
                                  </p:childTnLst>
                                </p:cTn>
                              </p:par>
                            </p:childTnLst>
                          </p:cTn>
                        </p:par>
                        <p:par>
                          <p:cTn id="85" fill="hold">
                            <p:stCondLst>
                              <p:cond delay="4500"/>
                            </p:stCondLst>
                            <p:childTnLst>
                              <p:par>
                                <p:cTn id="86" presetID="10" presetClass="entr" presetSubtype="0" fill="hold" nodeType="afterEffect">
                                  <p:stCondLst>
                                    <p:cond delay="50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par>
                          <p:cTn id="89" fill="hold">
                            <p:stCondLst>
                              <p:cond delay="5500"/>
                            </p:stCondLst>
                            <p:childTnLst>
                              <p:par>
                                <p:cTn id="90" presetID="21" presetClass="entr" presetSubtype="1" fill="hold" grpId="0" nodeType="afterEffect">
                                  <p:stCondLst>
                                    <p:cond delay="500"/>
                                  </p:stCondLst>
                                  <p:childTnLst>
                                    <p:set>
                                      <p:cBhvr>
                                        <p:cTn id="91" dur="1" fill="hold">
                                          <p:stCondLst>
                                            <p:cond delay="0"/>
                                          </p:stCondLst>
                                        </p:cTn>
                                        <p:tgtEl>
                                          <p:spTgt spid="51"/>
                                        </p:tgtEl>
                                        <p:attrNameLst>
                                          <p:attrName>style.visibility</p:attrName>
                                        </p:attrNameLst>
                                      </p:cBhvr>
                                      <p:to>
                                        <p:strVal val="visible"/>
                                      </p:to>
                                    </p:set>
                                    <p:animEffect transition="in" filter="wheel(1)">
                                      <p:cBhvr>
                                        <p:cTn id="92" dur="2000"/>
                                        <p:tgtEl>
                                          <p:spTgt spid="51"/>
                                        </p:tgtEl>
                                      </p:cBhvr>
                                    </p:animEffect>
                                  </p:childTnLst>
                                </p:cTn>
                              </p:par>
                            </p:childTnLst>
                          </p:cTn>
                        </p:par>
                        <p:par>
                          <p:cTn id="93" fill="hold">
                            <p:stCondLst>
                              <p:cond delay="8000"/>
                            </p:stCondLst>
                            <p:childTnLst>
                              <p:par>
                                <p:cTn id="94" presetID="10" presetClass="entr" presetSubtype="0" fill="hold" nodeType="afterEffect">
                                  <p:stCondLst>
                                    <p:cond delay="200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500"/>
                                        <p:tgtEl>
                                          <p:spTgt spid="14"/>
                                        </p:tgtEl>
                                      </p:cBhvr>
                                    </p:animEffect>
                                  </p:childTnLst>
                                </p:cTn>
                              </p:par>
                            </p:childTnLst>
                          </p:cTn>
                        </p:par>
                        <p:par>
                          <p:cTn id="97" fill="hold">
                            <p:stCondLst>
                              <p:cond delay="10500"/>
                            </p:stCondLst>
                            <p:childTnLst>
                              <p:par>
                                <p:cTn id="98" presetID="21" presetClass="entr" presetSubtype="1" fill="hold" grpId="0" nodeType="afterEffect">
                                  <p:stCondLst>
                                    <p:cond delay="500"/>
                                  </p:stCondLst>
                                  <p:childTnLst>
                                    <p:set>
                                      <p:cBhvr>
                                        <p:cTn id="99" dur="1" fill="hold">
                                          <p:stCondLst>
                                            <p:cond delay="0"/>
                                          </p:stCondLst>
                                        </p:cTn>
                                        <p:tgtEl>
                                          <p:spTgt spid="30"/>
                                        </p:tgtEl>
                                        <p:attrNameLst>
                                          <p:attrName>style.visibility</p:attrName>
                                        </p:attrNameLst>
                                      </p:cBhvr>
                                      <p:to>
                                        <p:strVal val="visible"/>
                                      </p:to>
                                    </p:set>
                                    <p:animEffect transition="in" filter="wheel(1)">
                                      <p:cBhvr>
                                        <p:cTn id="100" dur="2000"/>
                                        <p:tgtEl>
                                          <p:spTgt spid="30"/>
                                        </p:tgtEl>
                                      </p:cBhvr>
                                    </p:animEffect>
                                  </p:childTnLst>
                                </p:cTn>
                              </p:par>
                            </p:childTnLst>
                          </p:cTn>
                        </p:par>
                        <p:par>
                          <p:cTn id="101" fill="hold">
                            <p:stCondLst>
                              <p:cond delay="13000"/>
                            </p:stCondLst>
                            <p:childTnLst>
                              <p:par>
                                <p:cTn id="102" presetID="22" presetClass="entr" presetSubtype="8" fill="hold" nodeType="afterEffect">
                                  <p:stCondLst>
                                    <p:cond delay="1000"/>
                                  </p:stCondLst>
                                  <p:childTnLst>
                                    <p:set>
                                      <p:cBhvr>
                                        <p:cTn id="103" dur="1" fill="hold">
                                          <p:stCondLst>
                                            <p:cond delay="0"/>
                                          </p:stCondLst>
                                        </p:cTn>
                                        <p:tgtEl>
                                          <p:spTgt spid="15"/>
                                        </p:tgtEl>
                                        <p:attrNameLst>
                                          <p:attrName>style.visibility</p:attrName>
                                        </p:attrNameLst>
                                      </p:cBhvr>
                                      <p:to>
                                        <p:strVal val="visible"/>
                                      </p:to>
                                    </p:set>
                                    <p:animEffect transition="in" filter="wipe(left)">
                                      <p:cBhvr>
                                        <p:cTn id="104" dur="500"/>
                                        <p:tgtEl>
                                          <p:spTgt spid="15"/>
                                        </p:tgtEl>
                                      </p:cBhvr>
                                    </p:animEffect>
                                  </p:childTnLst>
                                </p:cTn>
                              </p:par>
                            </p:childTnLst>
                          </p:cTn>
                        </p:par>
                        <p:par>
                          <p:cTn id="105" fill="hold">
                            <p:stCondLst>
                              <p:cond delay="14500"/>
                            </p:stCondLst>
                            <p:childTnLst>
                              <p:par>
                                <p:cTn id="106" presetID="22" presetClass="entr" presetSubtype="8" fill="hold" nodeType="afterEffect">
                                  <p:stCondLst>
                                    <p:cond delay="3000"/>
                                  </p:stCondLst>
                                  <p:childTnLst>
                                    <p:set>
                                      <p:cBhvr>
                                        <p:cTn id="107" dur="1" fill="hold">
                                          <p:stCondLst>
                                            <p:cond delay="0"/>
                                          </p:stCondLst>
                                        </p:cTn>
                                        <p:tgtEl>
                                          <p:spTgt spid="16"/>
                                        </p:tgtEl>
                                        <p:attrNameLst>
                                          <p:attrName>style.visibility</p:attrName>
                                        </p:attrNameLst>
                                      </p:cBhvr>
                                      <p:to>
                                        <p:strVal val="visible"/>
                                      </p:to>
                                    </p:set>
                                    <p:animEffect transition="in" filter="wipe(left)">
                                      <p:cBhvr>
                                        <p:cTn id="108" dur="500"/>
                                        <p:tgtEl>
                                          <p:spTgt spid="16"/>
                                        </p:tgtEl>
                                      </p:cBhvr>
                                    </p:animEffect>
                                  </p:childTnLst>
                                </p:cTn>
                              </p:par>
                            </p:childTnLst>
                          </p:cTn>
                        </p:par>
                        <p:par>
                          <p:cTn id="109" fill="hold">
                            <p:stCondLst>
                              <p:cond delay="18000"/>
                            </p:stCondLst>
                            <p:childTnLst>
                              <p:par>
                                <p:cTn id="110" presetID="22" presetClass="entr" presetSubtype="8" fill="hold" nodeType="afterEffect">
                                  <p:stCondLst>
                                    <p:cond delay="3000"/>
                                  </p:stCondLst>
                                  <p:childTnLst>
                                    <p:set>
                                      <p:cBhvr>
                                        <p:cTn id="111" dur="1" fill="hold">
                                          <p:stCondLst>
                                            <p:cond delay="0"/>
                                          </p:stCondLst>
                                        </p:cTn>
                                        <p:tgtEl>
                                          <p:spTgt spid="17"/>
                                        </p:tgtEl>
                                        <p:attrNameLst>
                                          <p:attrName>style.visibility</p:attrName>
                                        </p:attrNameLst>
                                      </p:cBhvr>
                                      <p:to>
                                        <p:strVal val="visible"/>
                                      </p:to>
                                    </p:set>
                                    <p:animEffect transition="in" filter="wipe(left)">
                                      <p:cBhvr>
                                        <p:cTn id="112" dur="500"/>
                                        <p:tgtEl>
                                          <p:spTgt spid="17"/>
                                        </p:tgtEl>
                                      </p:cBhvr>
                                    </p:animEffect>
                                  </p:childTnLst>
                                </p:cTn>
                              </p:par>
                            </p:childTnLst>
                          </p:cTn>
                        </p:par>
                        <p:par>
                          <p:cTn id="113" fill="hold">
                            <p:stCondLst>
                              <p:cond delay="21500"/>
                            </p:stCondLst>
                            <p:childTnLst>
                              <p:par>
                                <p:cTn id="114" presetID="22" presetClass="entr" presetSubtype="8" fill="hold" nodeType="afterEffect">
                                  <p:stCondLst>
                                    <p:cond delay="3000"/>
                                  </p:stCondLst>
                                  <p:childTnLst>
                                    <p:set>
                                      <p:cBhvr>
                                        <p:cTn id="115" dur="1" fill="hold">
                                          <p:stCondLst>
                                            <p:cond delay="0"/>
                                          </p:stCondLst>
                                        </p:cTn>
                                        <p:tgtEl>
                                          <p:spTgt spid="18"/>
                                        </p:tgtEl>
                                        <p:attrNameLst>
                                          <p:attrName>style.visibility</p:attrName>
                                        </p:attrNameLst>
                                      </p:cBhvr>
                                      <p:to>
                                        <p:strVal val="visible"/>
                                      </p:to>
                                    </p:set>
                                    <p:animEffect transition="in" filter="wipe(left)">
                                      <p:cBhvr>
                                        <p:cTn id="116" dur="500"/>
                                        <p:tgtEl>
                                          <p:spTgt spid="18"/>
                                        </p:tgtEl>
                                      </p:cBhvr>
                                    </p:animEffect>
                                  </p:childTnLst>
                                </p:cTn>
                              </p:par>
                            </p:childTnLst>
                          </p:cTn>
                        </p:par>
                        <p:par>
                          <p:cTn id="117" fill="hold">
                            <p:stCondLst>
                              <p:cond delay="25000"/>
                            </p:stCondLst>
                            <p:childTnLst>
                              <p:par>
                                <p:cTn id="118" presetID="22" presetClass="entr" presetSubtype="8" fill="hold" nodeType="afterEffect">
                                  <p:stCondLst>
                                    <p:cond delay="3000"/>
                                  </p:stCondLst>
                                  <p:childTnLst>
                                    <p:set>
                                      <p:cBhvr>
                                        <p:cTn id="119" dur="1" fill="hold">
                                          <p:stCondLst>
                                            <p:cond delay="0"/>
                                          </p:stCondLst>
                                        </p:cTn>
                                        <p:tgtEl>
                                          <p:spTgt spid="19"/>
                                        </p:tgtEl>
                                        <p:attrNameLst>
                                          <p:attrName>style.visibility</p:attrName>
                                        </p:attrNameLst>
                                      </p:cBhvr>
                                      <p:to>
                                        <p:strVal val="visible"/>
                                      </p:to>
                                    </p:set>
                                    <p:animEffect transition="in" filter="wipe(left)">
                                      <p:cBhvr>
                                        <p:cTn id="120" dur="500"/>
                                        <p:tgtEl>
                                          <p:spTgt spid="19"/>
                                        </p:tgtEl>
                                      </p:cBhvr>
                                    </p:animEffect>
                                  </p:childTnLst>
                                </p:cTn>
                              </p:par>
                            </p:childTnLst>
                          </p:cTn>
                        </p:par>
                      </p:childTnLst>
                    </p:cTn>
                  </p:par>
                  <p:par>
                    <p:cTn id="121" fill="hold">
                      <p:stCondLst>
                        <p:cond delay="indefinite"/>
                      </p:stCondLst>
                      <p:childTnLst>
                        <p:par>
                          <p:cTn id="122" fill="hold">
                            <p:stCondLst>
                              <p:cond delay="0"/>
                            </p:stCondLst>
                            <p:childTnLst>
                              <p:par>
                                <p:cTn id="123" presetID="21" presetClass="entr" presetSubtype="1" fill="hold" grpId="0" nodeType="click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wheel(1)">
                                      <p:cBhvr>
                                        <p:cTn id="125" dur="2000"/>
                                        <p:tgtEl>
                                          <p:spTgt spid="70"/>
                                        </p:tgtEl>
                                      </p:cBhvr>
                                    </p:animEffect>
                                  </p:childTnLst>
                                </p:cTn>
                              </p:par>
                            </p:childTnLst>
                          </p:cTn>
                        </p:par>
                        <p:par>
                          <p:cTn id="126" fill="hold">
                            <p:stCondLst>
                              <p:cond delay="2000"/>
                            </p:stCondLst>
                            <p:childTnLst>
                              <p:par>
                                <p:cTn id="127" presetID="14" presetClass="entr" presetSubtype="10" fill="hold" nodeType="afterEffect">
                                  <p:stCondLst>
                                    <p:cond delay="1000"/>
                                  </p:stCondLst>
                                  <p:childTnLst>
                                    <p:set>
                                      <p:cBhvr>
                                        <p:cTn id="128" dur="1" fill="hold">
                                          <p:stCondLst>
                                            <p:cond delay="0"/>
                                          </p:stCondLst>
                                        </p:cTn>
                                        <p:tgtEl>
                                          <p:spTgt spid="39"/>
                                        </p:tgtEl>
                                        <p:attrNameLst>
                                          <p:attrName>style.visibility</p:attrName>
                                        </p:attrNameLst>
                                      </p:cBhvr>
                                      <p:to>
                                        <p:strVal val="visible"/>
                                      </p:to>
                                    </p:set>
                                    <p:animEffect transition="in" filter="randombar(horizontal)">
                                      <p:cBhvr>
                                        <p:cTn id="129" dur="500"/>
                                        <p:tgtEl>
                                          <p:spTgt spid="39"/>
                                        </p:tgtEl>
                                      </p:cBhvr>
                                    </p:animEffect>
                                  </p:childTnLst>
                                </p:cTn>
                              </p:par>
                            </p:childTnLst>
                          </p:cTn>
                        </p:par>
                        <p:par>
                          <p:cTn id="130" fill="hold">
                            <p:stCondLst>
                              <p:cond delay="3500"/>
                            </p:stCondLst>
                            <p:childTnLst>
                              <p:par>
                                <p:cTn id="131" presetID="22" presetClass="entr" presetSubtype="4" fill="hold" nodeType="afterEffect">
                                  <p:stCondLst>
                                    <p:cond delay="500"/>
                                  </p:stCondLst>
                                  <p:childTnLst>
                                    <p:set>
                                      <p:cBhvr>
                                        <p:cTn id="132" dur="1" fill="hold">
                                          <p:stCondLst>
                                            <p:cond delay="0"/>
                                          </p:stCondLst>
                                        </p:cTn>
                                        <p:tgtEl>
                                          <p:spTgt spid="44"/>
                                        </p:tgtEl>
                                        <p:attrNameLst>
                                          <p:attrName>style.visibility</p:attrName>
                                        </p:attrNameLst>
                                      </p:cBhvr>
                                      <p:to>
                                        <p:strVal val="visible"/>
                                      </p:to>
                                    </p:set>
                                    <p:animEffect transition="in" filter="wipe(down)">
                                      <p:cBhvr>
                                        <p:cTn id="133" dur="500"/>
                                        <p:tgtEl>
                                          <p:spTgt spid="44"/>
                                        </p:tgtEl>
                                      </p:cBhvr>
                                    </p:animEffect>
                                  </p:childTnLst>
                                </p:cTn>
                              </p:par>
                            </p:childTnLst>
                          </p:cTn>
                        </p:par>
                        <p:par>
                          <p:cTn id="134" fill="hold">
                            <p:stCondLst>
                              <p:cond delay="4500"/>
                            </p:stCondLst>
                            <p:childTnLst>
                              <p:par>
                                <p:cTn id="135" presetID="22" presetClass="entr" presetSubtype="4" fill="hold" nodeType="afterEffect">
                                  <p:stCondLst>
                                    <p:cond delay="500"/>
                                  </p:stCondLst>
                                  <p:childTnLst>
                                    <p:set>
                                      <p:cBhvr>
                                        <p:cTn id="136" dur="1" fill="hold">
                                          <p:stCondLst>
                                            <p:cond delay="0"/>
                                          </p:stCondLst>
                                        </p:cTn>
                                        <p:tgtEl>
                                          <p:spTgt spid="48"/>
                                        </p:tgtEl>
                                        <p:attrNameLst>
                                          <p:attrName>style.visibility</p:attrName>
                                        </p:attrNameLst>
                                      </p:cBhvr>
                                      <p:to>
                                        <p:strVal val="visible"/>
                                      </p:to>
                                    </p:set>
                                    <p:animEffect transition="in" filter="wipe(down)">
                                      <p:cBhvr>
                                        <p:cTn id="137" dur="500"/>
                                        <p:tgtEl>
                                          <p:spTgt spid="48"/>
                                        </p:tgtEl>
                                      </p:cBhvr>
                                    </p:animEffect>
                                  </p:childTnLst>
                                </p:cTn>
                              </p:par>
                            </p:childTnLst>
                          </p:cTn>
                        </p:par>
                        <p:par>
                          <p:cTn id="138" fill="hold">
                            <p:stCondLst>
                              <p:cond delay="5500"/>
                            </p:stCondLst>
                            <p:childTnLst>
                              <p:par>
                                <p:cTn id="139" presetID="10" presetClass="entr" presetSubtype="0" fill="hold" nodeType="afterEffect">
                                  <p:stCondLst>
                                    <p:cond delay="500"/>
                                  </p:stCondLst>
                                  <p:childTnLst>
                                    <p:set>
                                      <p:cBhvr>
                                        <p:cTn id="140" dur="1" fill="hold">
                                          <p:stCondLst>
                                            <p:cond delay="0"/>
                                          </p:stCondLst>
                                        </p:cTn>
                                        <p:tgtEl>
                                          <p:spTgt spid="25"/>
                                        </p:tgtEl>
                                        <p:attrNameLst>
                                          <p:attrName>style.visibility</p:attrName>
                                        </p:attrNameLst>
                                      </p:cBhvr>
                                      <p:to>
                                        <p:strVal val="visible"/>
                                      </p:to>
                                    </p:set>
                                    <p:animEffect transition="in" filter="fade">
                                      <p:cBhvr>
                                        <p:cTn id="141" dur="500"/>
                                        <p:tgtEl>
                                          <p:spTgt spid="25"/>
                                        </p:tgtEl>
                                      </p:cBhvr>
                                    </p:animEffect>
                                  </p:childTnLst>
                                </p:cTn>
                              </p:par>
                            </p:childTnLst>
                          </p:cTn>
                        </p:par>
                        <p:par>
                          <p:cTn id="142" fill="hold">
                            <p:stCondLst>
                              <p:cond delay="6500"/>
                            </p:stCondLst>
                            <p:childTnLst>
                              <p:par>
                                <p:cTn id="143" presetID="22" presetClass="entr" presetSubtype="8" fill="hold" grpId="0" nodeType="afterEffect">
                                  <p:stCondLst>
                                    <p:cond delay="500"/>
                                  </p:stCondLst>
                                  <p:childTnLst>
                                    <p:set>
                                      <p:cBhvr>
                                        <p:cTn id="144" dur="1" fill="hold">
                                          <p:stCondLst>
                                            <p:cond delay="0"/>
                                          </p:stCondLst>
                                        </p:cTn>
                                        <p:tgtEl>
                                          <p:spTgt spid="83"/>
                                        </p:tgtEl>
                                        <p:attrNameLst>
                                          <p:attrName>style.visibility</p:attrName>
                                        </p:attrNameLst>
                                      </p:cBhvr>
                                      <p:to>
                                        <p:strVal val="visible"/>
                                      </p:to>
                                    </p:set>
                                    <p:animEffect transition="in" filter="wipe(left)">
                                      <p:cBhvr>
                                        <p:cTn id="145" dur="500"/>
                                        <p:tgtEl>
                                          <p:spTgt spid="83"/>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wipe(left)">
                                      <p:cBhvr>
                                        <p:cTn id="150" dur="500"/>
                                        <p:tgtEl>
                                          <p:spTgt spid="21"/>
                                        </p:tgtEl>
                                      </p:cBhvr>
                                    </p:animEffect>
                                  </p:childTnLst>
                                </p:cTn>
                              </p:par>
                            </p:childTnLst>
                          </p:cTn>
                        </p:par>
                        <p:par>
                          <p:cTn id="151" fill="hold">
                            <p:stCondLst>
                              <p:cond delay="500"/>
                            </p:stCondLst>
                            <p:childTnLst>
                              <p:par>
                                <p:cTn id="152" presetID="10" presetClass="entr" presetSubtype="0" fill="hold" nodeType="afterEffect">
                                  <p:stCondLst>
                                    <p:cond delay="50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wipe(left)">
                                      <p:cBhvr>
                                        <p:cTn id="159" dur="500"/>
                                        <p:tgtEl>
                                          <p:spTgt spid="23"/>
                                        </p:tgtEl>
                                      </p:cBhvr>
                                    </p:animEffect>
                                  </p:childTnLst>
                                </p:cTn>
                              </p:par>
                            </p:childTnLst>
                          </p:cTn>
                        </p:par>
                        <p:par>
                          <p:cTn id="160" fill="hold">
                            <p:stCondLst>
                              <p:cond delay="500"/>
                            </p:stCondLst>
                            <p:childTnLst>
                              <p:par>
                                <p:cTn id="161" presetID="10" presetClass="entr" presetSubtype="0" fill="hold" nodeType="afterEffect">
                                  <p:stCondLst>
                                    <p:cond delay="500"/>
                                  </p:stCondLst>
                                  <p:childTnLst>
                                    <p:set>
                                      <p:cBhvr>
                                        <p:cTn id="162" dur="1" fill="hold">
                                          <p:stCondLst>
                                            <p:cond delay="0"/>
                                          </p:stCondLst>
                                        </p:cTn>
                                        <p:tgtEl>
                                          <p:spTgt spid="22"/>
                                        </p:tgtEl>
                                        <p:attrNameLst>
                                          <p:attrName>style.visibility</p:attrName>
                                        </p:attrNameLst>
                                      </p:cBhvr>
                                      <p:to>
                                        <p:strVal val="visible"/>
                                      </p:to>
                                    </p:set>
                                    <p:animEffect transition="in" filter="fade">
                                      <p:cBhvr>
                                        <p:cTn id="1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24" grpId="0" animBg="1"/>
      <p:bldP spid="26" grpId="0" animBg="1"/>
      <p:bldP spid="27" grpId="0" animBg="1"/>
      <p:bldP spid="28" grpId="0" animBg="1"/>
      <p:bldP spid="30" grpId="0" animBg="1"/>
      <p:bldP spid="51" grpId="0" animBg="1"/>
      <p:bldP spid="53" grpId="0" animBg="1"/>
      <p:bldP spid="54" grpId="0" animBg="1"/>
      <p:bldP spid="62" grpId="0" animBg="1"/>
      <p:bldP spid="63" grpId="0" animBg="1"/>
      <p:bldP spid="64" grpId="0" animBg="1"/>
      <p:bldP spid="65" grpId="0" animBg="1"/>
      <p:bldP spid="66" grpId="0" animBg="1"/>
      <p:bldP spid="67" grpId="0" animBg="1"/>
      <p:bldP spid="68" grpId="0" animBg="1"/>
      <p:bldP spid="69" grpId="0" animBg="1"/>
      <p:bldP spid="12" grpId="0" animBg="1"/>
      <p:bldP spid="70" grpId="0" animBg="1"/>
      <p:bldP spid="72" grpId="0" animBg="1"/>
      <p:bldP spid="73" grpId="0" animBg="1"/>
      <p:bldP spid="8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69F265-80B8-4225-A8A7-44D7F17BCBDD}"/>
              </a:ext>
            </a:extLst>
          </p:cNvPr>
          <p:cNvSpPr>
            <a:spLocks noGrp="1"/>
          </p:cNvSpPr>
          <p:nvPr>
            <p:ph type="title"/>
          </p:nvPr>
        </p:nvSpPr>
        <p:spPr/>
        <p:txBody>
          <a:bodyPr>
            <a:normAutofit/>
          </a:bodyPr>
          <a:lstStyle/>
          <a:p>
            <a:r>
              <a:rPr lang="fr-FR" dirty="0"/>
              <a:t>Inoreader</a:t>
            </a:r>
            <a:br>
              <a:rPr lang="fr-FR" dirty="0"/>
            </a:br>
            <a:r>
              <a:rPr lang="fr-FR" b="0" dirty="0"/>
              <a:t>Ranger ses fils dans des dossiers</a:t>
            </a:r>
          </a:p>
        </p:txBody>
      </p:sp>
      <p:sp>
        <p:nvSpPr>
          <p:cNvPr id="12" name="Espace réservé de la date 11">
            <a:extLst>
              <a:ext uri="{FF2B5EF4-FFF2-40B4-BE49-F238E27FC236}">
                <a16:creationId xmlns:a16="http://schemas.microsoft.com/office/drawing/2014/main" id="{0F4E3E52-B7C3-4F0D-ACC7-4C91D449D895}"/>
              </a:ext>
            </a:extLst>
          </p:cNvPr>
          <p:cNvSpPr>
            <a:spLocks noGrp="1"/>
          </p:cNvSpPr>
          <p:nvPr>
            <p:ph type="dt" sz="half" idx="10"/>
          </p:nvPr>
        </p:nvSpPr>
        <p:spPr/>
        <p:txBody>
          <a:bodyPr/>
          <a:lstStyle/>
          <a:p>
            <a:pPr>
              <a:defRPr/>
            </a:pPr>
            <a:fld id="{0AE048F9-84BD-46F8-B1A6-029F486A0397}" type="datetime1">
              <a:rPr lang="fr-FR" smtClean="0"/>
              <a:t>06/06/2020</a:t>
            </a:fld>
            <a:endParaRPr lang="fr-FR"/>
          </a:p>
        </p:txBody>
      </p:sp>
      <p:sp>
        <p:nvSpPr>
          <p:cNvPr id="13" name="Espace réservé du pied de page 12">
            <a:extLst>
              <a:ext uri="{FF2B5EF4-FFF2-40B4-BE49-F238E27FC236}">
                <a16:creationId xmlns:a16="http://schemas.microsoft.com/office/drawing/2014/main" id="{128C6B7A-5975-481E-B6A4-DBD89E00A619}"/>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14" name="Espace réservé du numéro de diapositive 13">
            <a:extLst>
              <a:ext uri="{FF2B5EF4-FFF2-40B4-BE49-F238E27FC236}">
                <a16:creationId xmlns:a16="http://schemas.microsoft.com/office/drawing/2014/main" id="{88D2D969-18D3-498F-A406-08DCB70C5657}"/>
              </a:ext>
            </a:extLst>
          </p:cNvPr>
          <p:cNvSpPr>
            <a:spLocks noGrp="1"/>
          </p:cNvSpPr>
          <p:nvPr>
            <p:ph type="sldNum" sz="quarter" idx="12"/>
          </p:nvPr>
        </p:nvSpPr>
        <p:spPr/>
        <p:txBody>
          <a:bodyPr/>
          <a:lstStyle/>
          <a:p>
            <a:pPr>
              <a:defRPr/>
            </a:pPr>
            <a:fld id="{47290604-2400-4F2E-BFF6-A27E21378C03}" type="slidenum">
              <a:rPr lang="fr-FR" smtClean="0"/>
              <a:pPr>
                <a:defRPr/>
              </a:pPr>
              <a:t>87</a:t>
            </a:fld>
            <a:endParaRPr lang="fr-FR"/>
          </a:p>
        </p:txBody>
      </p:sp>
      <p:pic>
        <p:nvPicPr>
          <p:cNvPr id="11" name="Image 10">
            <a:extLst>
              <a:ext uri="{FF2B5EF4-FFF2-40B4-BE49-F238E27FC236}">
                <a16:creationId xmlns:a16="http://schemas.microsoft.com/office/drawing/2014/main" id="{CBDFB81F-7481-4EE0-BA46-491C66E9E05A}"/>
              </a:ext>
            </a:extLst>
          </p:cNvPr>
          <p:cNvPicPr>
            <a:picLocks noChangeAspect="1"/>
          </p:cNvPicPr>
          <p:nvPr/>
        </p:nvPicPr>
        <p:blipFill>
          <a:blip r:embed="rId3"/>
          <a:stretch>
            <a:fillRect/>
          </a:stretch>
        </p:blipFill>
        <p:spPr>
          <a:xfrm>
            <a:off x="7536160" y="986253"/>
            <a:ext cx="2438814" cy="1578651"/>
          </a:xfrm>
          <a:prstGeom prst="rect">
            <a:avLst/>
          </a:prstGeom>
        </p:spPr>
      </p:pic>
      <p:pic>
        <p:nvPicPr>
          <p:cNvPr id="15" name="Image 14">
            <a:extLst>
              <a:ext uri="{FF2B5EF4-FFF2-40B4-BE49-F238E27FC236}">
                <a16:creationId xmlns:a16="http://schemas.microsoft.com/office/drawing/2014/main" id="{A3C62AD3-C952-469E-A31A-4EDC33A112C2}"/>
              </a:ext>
            </a:extLst>
          </p:cNvPr>
          <p:cNvPicPr>
            <a:picLocks noChangeAspect="1"/>
          </p:cNvPicPr>
          <p:nvPr/>
        </p:nvPicPr>
        <p:blipFill>
          <a:blip r:embed="rId4"/>
          <a:stretch>
            <a:fillRect/>
          </a:stretch>
        </p:blipFill>
        <p:spPr>
          <a:xfrm>
            <a:off x="6620688" y="2778795"/>
            <a:ext cx="2641153" cy="544157"/>
          </a:xfrm>
          <a:prstGeom prst="rect">
            <a:avLst/>
          </a:prstGeom>
        </p:spPr>
      </p:pic>
      <p:pic>
        <p:nvPicPr>
          <p:cNvPr id="16" name="Image 15">
            <a:extLst>
              <a:ext uri="{FF2B5EF4-FFF2-40B4-BE49-F238E27FC236}">
                <a16:creationId xmlns:a16="http://schemas.microsoft.com/office/drawing/2014/main" id="{12A355F8-6824-46A1-8B54-AFA58EA86927}"/>
              </a:ext>
            </a:extLst>
          </p:cNvPr>
          <p:cNvPicPr>
            <a:picLocks noChangeAspect="1"/>
          </p:cNvPicPr>
          <p:nvPr/>
        </p:nvPicPr>
        <p:blipFill>
          <a:blip r:embed="rId5"/>
          <a:stretch>
            <a:fillRect/>
          </a:stretch>
        </p:blipFill>
        <p:spPr>
          <a:xfrm>
            <a:off x="9964987" y="1229656"/>
            <a:ext cx="2251693" cy="2540371"/>
          </a:xfrm>
          <a:prstGeom prst="rect">
            <a:avLst/>
          </a:prstGeom>
        </p:spPr>
      </p:pic>
      <p:pic>
        <p:nvPicPr>
          <p:cNvPr id="17" name="Image 16">
            <a:extLst>
              <a:ext uri="{FF2B5EF4-FFF2-40B4-BE49-F238E27FC236}">
                <a16:creationId xmlns:a16="http://schemas.microsoft.com/office/drawing/2014/main" id="{8A9E2A06-7ADA-4AAD-AAAC-A47DA98C4728}"/>
              </a:ext>
            </a:extLst>
          </p:cNvPr>
          <p:cNvPicPr>
            <a:picLocks noChangeAspect="1"/>
          </p:cNvPicPr>
          <p:nvPr/>
        </p:nvPicPr>
        <p:blipFill>
          <a:blip r:embed="rId6"/>
          <a:stretch>
            <a:fillRect/>
          </a:stretch>
        </p:blipFill>
        <p:spPr>
          <a:xfrm>
            <a:off x="358229" y="1229655"/>
            <a:ext cx="3695238" cy="4761905"/>
          </a:xfrm>
          <a:prstGeom prst="rect">
            <a:avLst/>
          </a:prstGeom>
        </p:spPr>
      </p:pic>
      <p:sp>
        <p:nvSpPr>
          <p:cNvPr id="18" name="ZoneTexte 17">
            <a:extLst>
              <a:ext uri="{FF2B5EF4-FFF2-40B4-BE49-F238E27FC236}">
                <a16:creationId xmlns:a16="http://schemas.microsoft.com/office/drawing/2014/main" id="{F82F580C-7044-48D5-ABF2-41E7DCB7D20B}"/>
              </a:ext>
            </a:extLst>
          </p:cNvPr>
          <p:cNvSpPr txBox="1"/>
          <p:nvPr/>
        </p:nvSpPr>
        <p:spPr>
          <a:xfrm>
            <a:off x="1479791" y="1851037"/>
            <a:ext cx="952505" cy="307777"/>
          </a:xfrm>
          <a:prstGeom prst="rect">
            <a:avLst/>
          </a:prstGeom>
          <a:solidFill>
            <a:srgbClr val="EB8F22"/>
          </a:solidFill>
        </p:spPr>
        <p:txBody>
          <a:bodyPr wrap="none" rtlCol="0">
            <a:spAutoFit/>
          </a:bodyPr>
          <a:lstStyle/>
          <a:p>
            <a:r>
              <a:rPr lang="fr-FR" sz="1400" b="1" dirty="0">
                <a:solidFill>
                  <a:schemeClr val="bg1"/>
                </a:solidFill>
                <a:latin typeface="Trebuchet MS" panose="020B0603020202020204" pitchFamily="34" charset="0"/>
              </a:rPr>
              <a:t>Clic droit</a:t>
            </a:r>
          </a:p>
        </p:txBody>
      </p:sp>
      <p:sp>
        <p:nvSpPr>
          <p:cNvPr id="19" name="ZoneTexte 18">
            <a:extLst>
              <a:ext uri="{FF2B5EF4-FFF2-40B4-BE49-F238E27FC236}">
                <a16:creationId xmlns:a16="http://schemas.microsoft.com/office/drawing/2014/main" id="{46E6E538-37DB-4525-A882-4018746AA575}"/>
              </a:ext>
            </a:extLst>
          </p:cNvPr>
          <p:cNvSpPr txBox="1"/>
          <p:nvPr/>
        </p:nvSpPr>
        <p:spPr>
          <a:xfrm>
            <a:off x="8556104" y="4243350"/>
            <a:ext cx="3635896" cy="1384995"/>
          </a:xfrm>
          <a:prstGeom prst="rect">
            <a:avLst/>
          </a:prstGeom>
          <a:solidFill>
            <a:srgbClr val="EB8F22"/>
          </a:solidFill>
        </p:spPr>
        <p:txBody>
          <a:bodyPr wrap="square" rtlCol="0">
            <a:spAutoFit/>
          </a:bodyPr>
          <a:lstStyle/>
          <a:p>
            <a:r>
              <a:rPr lang="fr-FR" sz="1400" b="1" dirty="0">
                <a:solidFill>
                  <a:schemeClr val="bg1"/>
                </a:solidFill>
                <a:latin typeface="Trebuchet MS" panose="020B0603020202020204" pitchFamily="34" charset="0"/>
              </a:rPr>
              <a:t>Une fois un dossier créé, il est simple </a:t>
            </a:r>
            <a:br>
              <a:rPr lang="fr-FR" sz="1400" b="1" dirty="0">
                <a:solidFill>
                  <a:schemeClr val="bg1"/>
                </a:solidFill>
                <a:latin typeface="Trebuchet MS" panose="020B0603020202020204" pitchFamily="34" charset="0"/>
              </a:rPr>
            </a:br>
            <a:r>
              <a:rPr lang="fr-FR" sz="1400" b="1" dirty="0">
                <a:solidFill>
                  <a:schemeClr val="bg1"/>
                </a:solidFill>
                <a:latin typeface="Trebuchet MS" panose="020B0603020202020204" pitchFamily="34" charset="0"/>
              </a:rPr>
              <a:t>de lui ajouter un autre fil RSS… </a:t>
            </a:r>
          </a:p>
          <a:p>
            <a:pPr marL="342900" indent="-342900">
              <a:buAutoNum type="arabicPeriod"/>
            </a:pPr>
            <a:r>
              <a:rPr lang="fr-FR" sz="1400" b="1" dirty="0">
                <a:solidFill>
                  <a:schemeClr val="bg1"/>
                </a:solidFill>
                <a:latin typeface="Trebuchet MS" panose="020B0603020202020204" pitchFamily="34" charset="0"/>
              </a:rPr>
              <a:t>par simple glissé/déposé du fil dans le dossier </a:t>
            </a:r>
          </a:p>
          <a:p>
            <a:pPr marL="342900" indent="-342900">
              <a:buAutoNum type="arabicPeriod"/>
            </a:pPr>
            <a:r>
              <a:rPr lang="fr-FR" sz="1400" b="1" dirty="0">
                <a:solidFill>
                  <a:schemeClr val="bg1"/>
                </a:solidFill>
                <a:latin typeface="Trebuchet MS" panose="020B0603020202020204" pitchFamily="34" charset="0"/>
              </a:rPr>
              <a:t>par un clic droit sur le fil en choisissant le dossier de destination</a:t>
            </a:r>
          </a:p>
        </p:txBody>
      </p:sp>
      <p:pic>
        <p:nvPicPr>
          <p:cNvPr id="20" name="Image 19">
            <a:extLst>
              <a:ext uri="{FF2B5EF4-FFF2-40B4-BE49-F238E27FC236}">
                <a16:creationId xmlns:a16="http://schemas.microsoft.com/office/drawing/2014/main" id="{79E12E0B-A466-455A-B5D4-1A58F9216B34}"/>
              </a:ext>
            </a:extLst>
          </p:cNvPr>
          <p:cNvPicPr>
            <a:picLocks noChangeAspect="1"/>
          </p:cNvPicPr>
          <p:nvPr/>
        </p:nvPicPr>
        <p:blipFill>
          <a:blip r:embed="rId7"/>
          <a:stretch>
            <a:fillRect/>
          </a:stretch>
        </p:blipFill>
        <p:spPr>
          <a:xfrm>
            <a:off x="4185696" y="3406174"/>
            <a:ext cx="4312097" cy="3119170"/>
          </a:xfrm>
          <a:prstGeom prst="rect">
            <a:avLst/>
          </a:prstGeom>
        </p:spPr>
      </p:pic>
    </p:spTree>
    <p:extLst>
      <p:ext uri="{BB962C8B-B14F-4D97-AF65-F5344CB8AC3E}">
        <p14:creationId xmlns:p14="http://schemas.microsoft.com/office/powerpoint/2010/main" val="30860306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E89409AE-4065-48CF-BA71-4CF58F62B993}"/>
              </a:ext>
            </a:extLst>
          </p:cNvPr>
          <p:cNvSpPr>
            <a:spLocks noGrp="1"/>
          </p:cNvSpPr>
          <p:nvPr>
            <p:ph type="title"/>
          </p:nvPr>
        </p:nvSpPr>
        <p:spPr/>
        <p:txBody>
          <a:bodyPr>
            <a:normAutofit/>
          </a:bodyPr>
          <a:lstStyle/>
          <a:p>
            <a:r>
              <a:rPr lang="fr-FR" dirty="0"/>
              <a:t>Inoreader</a:t>
            </a:r>
            <a:br>
              <a:rPr lang="fr-FR" dirty="0"/>
            </a:br>
            <a:r>
              <a:rPr lang="fr-FR" b="0" dirty="0"/>
              <a:t>Organiser ses flux dans les dossiers</a:t>
            </a:r>
          </a:p>
        </p:txBody>
      </p:sp>
      <p:sp>
        <p:nvSpPr>
          <p:cNvPr id="3" name="Espace réservé de la date 2">
            <a:extLst>
              <a:ext uri="{FF2B5EF4-FFF2-40B4-BE49-F238E27FC236}">
                <a16:creationId xmlns:a16="http://schemas.microsoft.com/office/drawing/2014/main" id="{18BA3FE7-EA2E-4D6E-8C52-15C347306814}"/>
              </a:ext>
            </a:extLst>
          </p:cNvPr>
          <p:cNvSpPr>
            <a:spLocks noGrp="1"/>
          </p:cNvSpPr>
          <p:nvPr>
            <p:ph type="dt" sz="half" idx="10"/>
          </p:nvPr>
        </p:nvSpPr>
        <p:spPr/>
        <p:txBody>
          <a:bodyPr/>
          <a:lstStyle/>
          <a:p>
            <a:fld id="{7BC6B85B-E6DF-4595-ABC4-F8AD09C6C74D}" type="datetime1">
              <a:rPr lang="fr-FR" smtClean="0"/>
              <a:t>06/06/2020</a:t>
            </a:fld>
            <a:endParaRPr lang="fr-FR"/>
          </a:p>
        </p:txBody>
      </p:sp>
      <p:sp>
        <p:nvSpPr>
          <p:cNvPr id="2" name="Espace réservé du pied de page 1">
            <a:extLst>
              <a:ext uri="{FF2B5EF4-FFF2-40B4-BE49-F238E27FC236}">
                <a16:creationId xmlns:a16="http://schemas.microsoft.com/office/drawing/2014/main" id="{819442B4-037A-4915-8972-6DBDFC72405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5" name="Espace réservé du numéro de diapositive 4">
            <a:extLst>
              <a:ext uri="{FF2B5EF4-FFF2-40B4-BE49-F238E27FC236}">
                <a16:creationId xmlns:a16="http://schemas.microsoft.com/office/drawing/2014/main" id="{DECE80A7-05EF-4DF2-B94E-0F68E88F124C}"/>
              </a:ext>
            </a:extLst>
          </p:cNvPr>
          <p:cNvSpPr>
            <a:spLocks noGrp="1"/>
          </p:cNvSpPr>
          <p:nvPr>
            <p:ph type="sldNum" sz="quarter" idx="12"/>
          </p:nvPr>
        </p:nvSpPr>
        <p:spPr/>
        <p:txBody>
          <a:bodyPr/>
          <a:lstStyle/>
          <a:p>
            <a:pPr>
              <a:defRPr/>
            </a:pPr>
            <a:fld id="{47290604-2400-4F2E-BFF6-A27E21378C03}" type="slidenum">
              <a:rPr lang="fr-FR" smtClean="0"/>
              <a:pPr>
                <a:defRPr/>
              </a:pPr>
              <a:t>88</a:t>
            </a:fld>
            <a:endParaRPr lang="fr-FR"/>
          </a:p>
        </p:txBody>
      </p:sp>
      <p:pic>
        <p:nvPicPr>
          <p:cNvPr id="9" name="Image 8">
            <a:extLst>
              <a:ext uri="{FF2B5EF4-FFF2-40B4-BE49-F238E27FC236}">
                <a16:creationId xmlns:a16="http://schemas.microsoft.com/office/drawing/2014/main" id="{39246CCC-475D-4CE7-BB10-8552719FF994}"/>
              </a:ext>
            </a:extLst>
          </p:cNvPr>
          <p:cNvPicPr>
            <a:picLocks noChangeAspect="1"/>
          </p:cNvPicPr>
          <p:nvPr/>
        </p:nvPicPr>
        <p:blipFill>
          <a:blip r:embed="rId3"/>
          <a:stretch>
            <a:fillRect/>
          </a:stretch>
        </p:blipFill>
        <p:spPr>
          <a:xfrm>
            <a:off x="335360" y="1230951"/>
            <a:ext cx="11771428" cy="5114286"/>
          </a:xfrm>
          <a:prstGeom prst="rect">
            <a:avLst/>
          </a:prstGeom>
        </p:spPr>
      </p:pic>
    </p:spTree>
    <p:extLst>
      <p:ext uri="{BB962C8B-B14F-4D97-AF65-F5344CB8AC3E}">
        <p14:creationId xmlns:p14="http://schemas.microsoft.com/office/powerpoint/2010/main" val="16443202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Inoreader</a:t>
            </a:r>
            <a:br>
              <a:rPr lang="fr-FR" dirty="0"/>
            </a:br>
            <a:r>
              <a:rPr lang="fr-FR" b="0" dirty="0"/>
              <a:t>La barre d’outils</a:t>
            </a:r>
          </a:p>
        </p:txBody>
      </p:sp>
      <p:sp>
        <p:nvSpPr>
          <p:cNvPr id="7" name="Espace réservé de la date 6">
            <a:extLst>
              <a:ext uri="{FF2B5EF4-FFF2-40B4-BE49-F238E27FC236}">
                <a16:creationId xmlns:a16="http://schemas.microsoft.com/office/drawing/2014/main" id="{E8980A76-D469-4348-A783-34164A232BAD}"/>
              </a:ext>
            </a:extLst>
          </p:cNvPr>
          <p:cNvSpPr>
            <a:spLocks noGrp="1"/>
          </p:cNvSpPr>
          <p:nvPr>
            <p:ph type="dt" sz="half" idx="10"/>
          </p:nvPr>
        </p:nvSpPr>
        <p:spPr/>
        <p:txBody>
          <a:bodyPr/>
          <a:lstStyle/>
          <a:p>
            <a:fld id="{1B259A46-DD77-4FF9-9061-AE4798B45805}" type="datetime1">
              <a:rPr lang="fr-FR" smtClean="0"/>
              <a:t>06/06/2020</a:t>
            </a:fld>
            <a:endParaRPr lang="fr-FR"/>
          </a:p>
        </p:txBody>
      </p:sp>
      <p:sp>
        <p:nvSpPr>
          <p:cNvPr id="3" name="Espace réservé du pied de page 2">
            <a:extLst>
              <a:ext uri="{FF2B5EF4-FFF2-40B4-BE49-F238E27FC236}">
                <a16:creationId xmlns:a16="http://schemas.microsoft.com/office/drawing/2014/main" id="{FB76C4A7-DB03-4F25-B5AC-CD08226DA2EB}"/>
              </a:ext>
            </a:extLst>
          </p:cNvPr>
          <p:cNvSpPr>
            <a:spLocks noGrp="1"/>
          </p:cNvSpPr>
          <p:nvPr>
            <p:ph type="ftr" sz="quarter" idx="11"/>
          </p:nvPr>
        </p:nvSpPr>
        <p:spPr/>
        <p:txBody>
          <a:bodyPr/>
          <a:lstStyle/>
          <a:p>
            <a:pPr>
              <a:defRPr/>
            </a:pPr>
            <a:r>
              <a:rPr lang="fr-FR"/>
              <a:t>Utiliser les flux RSS pour sa veille | Pourquoi ? Comment ?</a:t>
            </a:r>
          </a:p>
        </p:txBody>
      </p:sp>
      <p:sp>
        <p:nvSpPr>
          <p:cNvPr id="4" name="Espace réservé du numéro de diapositive 3">
            <a:extLst>
              <a:ext uri="{FF2B5EF4-FFF2-40B4-BE49-F238E27FC236}">
                <a16:creationId xmlns:a16="http://schemas.microsoft.com/office/drawing/2014/main" id="{D4827FE7-8C33-4C9A-B938-ABE9755FB0CE}"/>
              </a:ext>
            </a:extLst>
          </p:cNvPr>
          <p:cNvSpPr>
            <a:spLocks noGrp="1"/>
          </p:cNvSpPr>
          <p:nvPr>
            <p:ph type="sldNum" sz="quarter" idx="12"/>
          </p:nvPr>
        </p:nvSpPr>
        <p:spPr/>
        <p:txBody>
          <a:bodyPr/>
          <a:lstStyle/>
          <a:p>
            <a:pPr>
              <a:defRPr/>
            </a:pPr>
            <a:fld id="{72D51A10-A049-41C0-A379-DBC6148E6A74}" type="slidenum">
              <a:rPr lang="fr-FR" smtClean="0"/>
              <a:pPr>
                <a:defRPr/>
              </a:pPr>
              <a:t>89</a:t>
            </a:fld>
            <a:endParaRPr lang="fr-FR"/>
          </a:p>
        </p:txBody>
      </p:sp>
      <p:pic>
        <p:nvPicPr>
          <p:cNvPr id="14" name="Image 13">
            <a:extLst>
              <a:ext uri="{FF2B5EF4-FFF2-40B4-BE49-F238E27FC236}">
                <a16:creationId xmlns:a16="http://schemas.microsoft.com/office/drawing/2014/main" id="{C8263FB3-865A-4433-9881-762335E191DE}"/>
              </a:ext>
            </a:extLst>
          </p:cNvPr>
          <p:cNvPicPr>
            <a:picLocks noChangeAspect="1"/>
          </p:cNvPicPr>
          <p:nvPr/>
        </p:nvPicPr>
        <p:blipFill>
          <a:blip r:embed="rId3"/>
          <a:stretch>
            <a:fillRect/>
          </a:stretch>
        </p:blipFill>
        <p:spPr>
          <a:xfrm>
            <a:off x="7266940" y="4709822"/>
            <a:ext cx="2708483" cy="601885"/>
          </a:xfrm>
          <a:prstGeom prst="rect">
            <a:avLst/>
          </a:prstGeom>
        </p:spPr>
      </p:pic>
      <p:pic>
        <p:nvPicPr>
          <p:cNvPr id="15" name="Image 14">
            <a:extLst>
              <a:ext uri="{FF2B5EF4-FFF2-40B4-BE49-F238E27FC236}">
                <a16:creationId xmlns:a16="http://schemas.microsoft.com/office/drawing/2014/main" id="{883DD8AB-E45E-44F0-8E06-8BD05AD5075F}"/>
              </a:ext>
            </a:extLst>
          </p:cNvPr>
          <p:cNvPicPr>
            <a:picLocks noChangeAspect="1"/>
          </p:cNvPicPr>
          <p:nvPr/>
        </p:nvPicPr>
        <p:blipFill>
          <a:blip r:embed="rId4"/>
          <a:stretch>
            <a:fillRect/>
          </a:stretch>
        </p:blipFill>
        <p:spPr>
          <a:xfrm>
            <a:off x="205985" y="1540459"/>
            <a:ext cx="3942857" cy="4676190"/>
          </a:xfrm>
          <a:prstGeom prst="rect">
            <a:avLst/>
          </a:prstGeom>
        </p:spPr>
      </p:pic>
      <p:pic>
        <p:nvPicPr>
          <p:cNvPr id="16" name="Image 15">
            <a:extLst>
              <a:ext uri="{FF2B5EF4-FFF2-40B4-BE49-F238E27FC236}">
                <a16:creationId xmlns:a16="http://schemas.microsoft.com/office/drawing/2014/main" id="{B23025C3-F27F-4075-AFBF-42766170EA65}"/>
              </a:ext>
            </a:extLst>
          </p:cNvPr>
          <p:cNvPicPr>
            <a:picLocks noChangeAspect="1"/>
          </p:cNvPicPr>
          <p:nvPr/>
        </p:nvPicPr>
        <p:blipFill>
          <a:blip r:embed="rId5"/>
          <a:stretch>
            <a:fillRect/>
          </a:stretch>
        </p:blipFill>
        <p:spPr>
          <a:xfrm>
            <a:off x="5331779" y="1261984"/>
            <a:ext cx="6884901" cy="354538"/>
          </a:xfrm>
          <a:prstGeom prst="rect">
            <a:avLst/>
          </a:prstGeom>
        </p:spPr>
      </p:pic>
      <p:pic>
        <p:nvPicPr>
          <p:cNvPr id="17" name="Image 16">
            <a:extLst>
              <a:ext uri="{FF2B5EF4-FFF2-40B4-BE49-F238E27FC236}">
                <a16:creationId xmlns:a16="http://schemas.microsoft.com/office/drawing/2014/main" id="{6BA7D642-5497-415D-BE72-372B303A20A4}"/>
              </a:ext>
            </a:extLst>
          </p:cNvPr>
          <p:cNvPicPr>
            <a:picLocks noChangeAspect="1"/>
          </p:cNvPicPr>
          <p:nvPr/>
        </p:nvPicPr>
        <p:blipFill>
          <a:blip r:embed="rId6"/>
          <a:stretch>
            <a:fillRect/>
          </a:stretch>
        </p:blipFill>
        <p:spPr>
          <a:xfrm>
            <a:off x="4439816" y="696993"/>
            <a:ext cx="1453681" cy="480347"/>
          </a:xfrm>
          <a:prstGeom prst="rect">
            <a:avLst/>
          </a:prstGeom>
        </p:spPr>
      </p:pic>
      <p:pic>
        <p:nvPicPr>
          <p:cNvPr id="18" name="Image 17">
            <a:extLst>
              <a:ext uri="{FF2B5EF4-FFF2-40B4-BE49-F238E27FC236}">
                <a16:creationId xmlns:a16="http://schemas.microsoft.com/office/drawing/2014/main" id="{16BA31FB-677E-4019-B946-B46211915359}"/>
              </a:ext>
            </a:extLst>
          </p:cNvPr>
          <p:cNvPicPr>
            <a:picLocks noChangeAspect="1"/>
          </p:cNvPicPr>
          <p:nvPr/>
        </p:nvPicPr>
        <p:blipFill>
          <a:blip r:embed="rId7"/>
          <a:stretch>
            <a:fillRect/>
          </a:stretch>
        </p:blipFill>
        <p:spPr>
          <a:xfrm>
            <a:off x="4270725" y="1833155"/>
            <a:ext cx="1809592" cy="4676190"/>
          </a:xfrm>
          <a:prstGeom prst="rect">
            <a:avLst/>
          </a:prstGeom>
        </p:spPr>
      </p:pic>
      <p:pic>
        <p:nvPicPr>
          <p:cNvPr id="19" name="Image 18">
            <a:extLst>
              <a:ext uri="{FF2B5EF4-FFF2-40B4-BE49-F238E27FC236}">
                <a16:creationId xmlns:a16="http://schemas.microsoft.com/office/drawing/2014/main" id="{15C3F051-1994-41C1-8671-1BE46ED7E378}"/>
              </a:ext>
            </a:extLst>
          </p:cNvPr>
          <p:cNvPicPr>
            <a:picLocks noChangeAspect="1"/>
          </p:cNvPicPr>
          <p:nvPr/>
        </p:nvPicPr>
        <p:blipFill>
          <a:blip r:embed="rId8"/>
          <a:stretch>
            <a:fillRect/>
          </a:stretch>
        </p:blipFill>
        <p:spPr>
          <a:xfrm>
            <a:off x="6234188" y="476672"/>
            <a:ext cx="2796290" cy="526183"/>
          </a:xfrm>
          <a:prstGeom prst="rect">
            <a:avLst/>
          </a:prstGeom>
        </p:spPr>
      </p:pic>
      <p:pic>
        <p:nvPicPr>
          <p:cNvPr id="20" name="Image 19">
            <a:extLst>
              <a:ext uri="{FF2B5EF4-FFF2-40B4-BE49-F238E27FC236}">
                <a16:creationId xmlns:a16="http://schemas.microsoft.com/office/drawing/2014/main" id="{EFBC8622-ED46-403E-BCC6-4C6C21EFDF7B}"/>
              </a:ext>
            </a:extLst>
          </p:cNvPr>
          <p:cNvPicPr>
            <a:picLocks noChangeAspect="1"/>
          </p:cNvPicPr>
          <p:nvPr/>
        </p:nvPicPr>
        <p:blipFill>
          <a:blip r:embed="rId9"/>
          <a:stretch>
            <a:fillRect/>
          </a:stretch>
        </p:blipFill>
        <p:spPr>
          <a:xfrm>
            <a:off x="6202200" y="1726728"/>
            <a:ext cx="2019048" cy="2171429"/>
          </a:xfrm>
          <a:prstGeom prst="rect">
            <a:avLst/>
          </a:prstGeom>
        </p:spPr>
      </p:pic>
      <p:pic>
        <p:nvPicPr>
          <p:cNvPr id="21" name="Image 20">
            <a:extLst>
              <a:ext uri="{FF2B5EF4-FFF2-40B4-BE49-F238E27FC236}">
                <a16:creationId xmlns:a16="http://schemas.microsoft.com/office/drawing/2014/main" id="{48703E2C-E05F-4E46-8DFE-7174E8697FF8}"/>
              </a:ext>
            </a:extLst>
          </p:cNvPr>
          <p:cNvPicPr>
            <a:picLocks noChangeAspect="1"/>
          </p:cNvPicPr>
          <p:nvPr/>
        </p:nvPicPr>
        <p:blipFill>
          <a:blip r:embed="rId10"/>
          <a:stretch>
            <a:fillRect/>
          </a:stretch>
        </p:blipFill>
        <p:spPr>
          <a:xfrm>
            <a:off x="9160991" y="488692"/>
            <a:ext cx="2392959" cy="501518"/>
          </a:xfrm>
          <a:prstGeom prst="rect">
            <a:avLst/>
          </a:prstGeom>
        </p:spPr>
      </p:pic>
      <p:pic>
        <p:nvPicPr>
          <p:cNvPr id="22" name="Image 21">
            <a:extLst>
              <a:ext uri="{FF2B5EF4-FFF2-40B4-BE49-F238E27FC236}">
                <a16:creationId xmlns:a16="http://schemas.microsoft.com/office/drawing/2014/main" id="{64CE6892-F77B-4D9B-BCFD-E61FEAFB9F01}"/>
              </a:ext>
            </a:extLst>
          </p:cNvPr>
          <p:cNvPicPr>
            <a:picLocks noChangeAspect="1"/>
          </p:cNvPicPr>
          <p:nvPr/>
        </p:nvPicPr>
        <p:blipFill>
          <a:blip r:embed="rId11"/>
          <a:stretch>
            <a:fillRect/>
          </a:stretch>
        </p:blipFill>
        <p:spPr>
          <a:xfrm>
            <a:off x="8263864" y="1726728"/>
            <a:ext cx="2114286" cy="523810"/>
          </a:xfrm>
          <a:prstGeom prst="rect">
            <a:avLst/>
          </a:prstGeom>
        </p:spPr>
      </p:pic>
      <p:pic>
        <p:nvPicPr>
          <p:cNvPr id="23" name="Image 22">
            <a:extLst>
              <a:ext uri="{FF2B5EF4-FFF2-40B4-BE49-F238E27FC236}">
                <a16:creationId xmlns:a16="http://schemas.microsoft.com/office/drawing/2014/main" id="{3AA4EA7E-8CB5-47B5-B891-6B4D0C87441F}"/>
              </a:ext>
            </a:extLst>
          </p:cNvPr>
          <p:cNvPicPr>
            <a:picLocks noChangeAspect="1"/>
          </p:cNvPicPr>
          <p:nvPr/>
        </p:nvPicPr>
        <p:blipFill>
          <a:blip r:embed="rId12"/>
          <a:stretch>
            <a:fillRect/>
          </a:stretch>
        </p:blipFill>
        <p:spPr>
          <a:xfrm>
            <a:off x="8263864" y="2360744"/>
            <a:ext cx="2114286" cy="557322"/>
          </a:xfrm>
          <a:prstGeom prst="rect">
            <a:avLst/>
          </a:prstGeom>
        </p:spPr>
      </p:pic>
      <p:pic>
        <p:nvPicPr>
          <p:cNvPr id="24" name="Image 23">
            <a:extLst>
              <a:ext uri="{FF2B5EF4-FFF2-40B4-BE49-F238E27FC236}">
                <a16:creationId xmlns:a16="http://schemas.microsoft.com/office/drawing/2014/main" id="{1EF577AD-B7B1-43EE-B85F-B663FD0ADFF0}"/>
              </a:ext>
            </a:extLst>
          </p:cNvPr>
          <p:cNvPicPr>
            <a:picLocks noChangeAspect="1"/>
          </p:cNvPicPr>
          <p:nvPr/>
        </p:nvPicPr>
        <p:blipFill>
          <a:blip r:embed="rId13"/>
          <a:stretch>
            <a:fillRect/>
          </a:stretch>
        </p:blipFill>
        <p:spPr>
          <a:xfrm>
            <a:off x="8256240" y="3032355"/>
            <a:ext cx="2469543" cy="514799"/>
          </a:xfrm>
          <a:prstGeom prst="rect">
            <a:avLst/>
          </a:prstGeom>
        </p:spPr>
      </p:pic>
      <p:pic>
        <p:nvPicPr>
          <p:cNvPr id="25" name="Image 24">
            <a:extLst>
              <a:ext uri="{FF2B5EF4-FFF2-40B4-BE49-F238E27FC236}">
                <a16:creationId xmlns:a16="http://schemas.microsoft.com/office/drawing/2014/main" id="{91EABFBF-8770-4434-9FA4-100FB0C2F976}"/>
              </a:ext>
            </a:extLst>
          </p:cNvPr>
          <p:cNvPicPr>
            <a:picLocks noChangeAspect="1"/>
          </p:cNvPicPr>
          <p:nvPr/>
        </p:nvPicPr>
        <p:blipFill>
          <a:blip r:embed="rId14"/>
          <a:stretch>
            <a:fillRect/>
          </a:stretch>
        </p:blipFill>
        <p:spPr>
          <a:xfrm>
            <a:off x="6204655" y="4008363"/>
            <a:ext cx="1171429" cy="552381"/>
          </a:xfrm>
          <a:prstGeom prst="rect">
            <a:avLst/>
          </a:prstGeom>
        </p:spPr>
      </p:pic>
      <p:pic>
        <p:nvPicPr>
          <p:cNvPr id="26" name="Image 25">
            <a:extLst>
              <a:ext uri="{FF2B5EF4-FFF2-40B4-BE49-F238E27FC236}">
                <a16:creationId xmlns:a16="http://schemas.microsoft.com/office/drawing/2014/main" id="{2D3A50BD-8F11-40DE-8EAD-A81F813A50E0}"/>
              </a:ext>
            </a:extLst>
          </p:cNvPr>
          <p:cNvPicPr>
            <a:picLocks noChangeAspect="1"/>
          </p:cNvPicPr>
          <p:nvPr/>
        </p:nvPicPr>
        <p:blipFill>
          <a:blip r:embed="rId15"/>
          <a:stretch>
            <a:fillRect/>
          </a:stretch>
        </p:blipFill>
        <p:spPr>
          <a:xfrm>
            <a:off x="10731998" y="2489196"/>
            <a:ext cx="1450894" cy="4368804"/>
          </a:xfrm>
          <a:prstGeom prst="rect">
            <a:avLst/>
          </a:prstGeom>
        </p:spPr>
      </p:pic>
      <p:pic>
        <p:nvPicPr>
          <p:cNvPr id="27" name="Image 26">
            <a:extLst>
              <a:ext uri="{FF2B5EF4-FFF2-40B4-BE49-F238E27FC236}">
                <a16:creationId xmlns:a16="http://schemas.microsoft.com/office/drawing/2014/main" id="{649388F9-68EE-494E-A692-E51BE910411C}"/>
              </a:ext>
            </a:extLst>
          </p:cNvPr>
          <p:cNvPicPr>
            <a:picLocks noChangeAspect="1"/>
          </p:cNvPicPr>
          <p:nvPr/>
        </p:nvPicPr>
        <p:blipFill>
          <a:blip r:embed="rId16"/>
          <a:stretch>
            <a:fillRect/>
          </a:stretch>
        </p:blipFill>
        <p:spPr>
          <a:xfrm>
            <a:off x="6202200" y="4700982"/>
            <a:ext cx="942857" cy="600000"/>
          </a:xfrm>
          <a:prstGeom prst="rect">
            <a:avLst/>
          </a:prstGeom>
        </p:spPr>
      </p:pic>
      <p:pic>
        <p:nvPicPr>
          <p:cNvPr id="28" name="Image 27">
            <a:extLst>
              <a:ext uri="{FF2B5EF4-FFF2-40B4-BE49-F238E27FC236}">
                <a16:creationId xmlns:a16="http://schemas.microsoft.com/office/drawing/2014/main" id="{EFD65AD1-AC6D-4963-A539-7FE2457D6062}"/>
              </a:ext>
            </a:extLst>
          </p:cNvPr>
          <p:cNvPicPr>
            <a:picLocks noChangeAspect="1"/>
          </p:cNvPicPr>
          <p:nvPr/>
        </p:nvPicPr>
        <p:blipFill>
          <a:blip r:embed="rId17"/>
          <a:stretch>
            <a:fillRect/>
          </a:stretch>
        </p:blipFill>
        <p:spPr>
          <a:xfrm>
            <a:off x="6212193" y="5441220"/>
            <a:ext cx="1047619" cy="580952"/>
          </a:xfrm>
          <a:prstGeom prst="rect">
            <a:avLst/>
          </a:prstGeom>
        </p:spPr>
      </p:pic>
      <p:pic>
        <p:nvPicPr>
          <p:cNvPr id="29" name="Image 28">
            <a:extLst>
              <a:ext uri="{FF2B5EF4-FFF2-40B4-BE49-F238E27FC236}">
                <a16:creationId xmlns:a16="http://schemas.microsoft.com/office/drawing/2014/main" id="{4BE6925B-34CE-4449-9CC2-088235FDEF6B}"/>
              </a:ext>
            </a:extLst>
          </p:cNvPr>
          <p:cNvPicPr>
            <a:picLocks noChangeAspect="1"/>
          </p:cNvPicPr>
          <p:nvPr/>
        </p:nvPicPr>
        <p:blipFill>
          <a:blip r:embed="rId18"/>
          <a:stretch>
            <a:fillRect/>
          </a:stretch>
        </p:blipFill>
        <p:spPr>
          <a:xfrm>
            <a:off x="7716118" y="3898157"/>
            <a:ext cx="1657064" cy="2517960"/>
          </a:xfrm>
          <a:prstGeom prst="rect">
            <a:avLst/>
          </a:prstGeom>
        </p:spPr>
      </p:pic>
    </p:spTree>
    <p:extLst>
      <p:ext uri="{BB962C8B-B14F-4D97-AF65-F5344CB8AC3E}">
        <p14:creationId xmlns:p14="http://schemas.microsoft.com/office/powerpoint/2010/main" val="308533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7" presetClass="entr" presetSubtype="0" fill="hold" nodeType="afterEffect">
                                  <p:stCondLst>
                                    <p:cond delay="5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9000"/>
                            </p:stCondLst>
                            <p:childTnLst>
                              <p:par>
                                <p:cTn id="17" presetID="42" presetClass="entr" presetSubtype="0" fill="hold" nodeType="afterEffect">
                                  <p:stCondLst>
                                    <p:cond delay="2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2000"/>
                            </p:stCondLst>
                            <p:childTnLst>
                              <p:par>
                                <p:cTn id="23" presetID="22" presetClass="entr" presetSubtype="2" fill="hold" nodeType="afterEffect">
                                  <p:stCondLst>
                                    <p:cond delay="500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26" fill="hold">
                            <p:stCondLst>
                              <p:cond delay="17500"/>
                            </p:stCondLst>
                            <p:childTnLst>
                              <p:par>
                                <p:cTn id="27" presetID="2" presetClass="entr" presetSubtype="1" fill="hold" nodeType="afterEffect">
                                  <p:stCondLst>
                                    <p:cond delay="500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0-#ppt_h/2"/>
                                          </p:val>
                                        </p:tav>
                                        <p:tav tm="100000">
                                          <p:val>
                                            <p:strVal val="#ppt_y"/>
                                          </p:val>
                                        </p:tav>
                                      </p:tavLst>
                                    </p:anim>
                                  </p:childTnLst>
                                </p:cTn>
                              </p:par>
                            </p:childTnLst>
                          </p:cTn>
                        </p:par>
                        <p:par>
                          <p:cTn id="31" fill="hold">
                            <p:stCondLst>
                              <p:cond delay="23000"/>
                            </p:stCondLst>
                            <p:childTnLst>
                              <p:par>
                                <p:cTn id="32" presetID="2" presetClass="entr" presetSubtype="4" fill="hold" nodeType="afterEffect">
                                  <p:stCondLst>
                                    <p:cond delay="200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par>
                          <p:cTn id="36" fill="hold">
                            <p:stCondLst>
                              <p:cond delay="25500"/>
                            </p:stCondLst>
                            <p:childTnLst>
                              <p:par>
                                <p:cTn id="37" presetID="2" presetClass="entr" presetSubtype="1" fill="hold" nodeType="afterEffect">
                                  <p:stCondLst>
                                    <p:cond delay="50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31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par>
                          <p:cTn id="46" fill="hold">
                            <p:stCondLst>
                              <p:cond delay="31500"/>
                            </p:stCondLst>
                            <p:childTnLst>
                              <p:par>
                                <p:cTn id="47" presetID="2" presetClass="entr" presetSubtype="2" fill="hold" nodeType="afterEffect">
                                  <p:stCondLst>
                                    <p:cond delay="20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1+#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par>
                          <p:cTn id="51" fill="hold">
                            <p:stCondLst>
                              <p:cond delay="34000"/>
                            </p:stCondLst>
                            <p:childTnLst>
                              <p:par>
                                <p:cTn id="52" presetID="2" presetClass="entr" presetSubtype="2" fill="hold" nodeType="afterEffect">
                                  <p:stCondLst>
                                    <p:cond delay="200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childTnLst>
                          </p:cTn>
                        </p:par>
                        <p:par>
                          <p:cTn id="56" fill="hold">
                            <p:stCondLst>
                              <p:cond delay="36500"/>
                            </p:stCondLst>
                            <p:childTnLst>
                              <p:par>
                                <p:cTn id="57" presetID="2" presetClass="entr" presetSubtype="4" fill="hold" nodeType="afterEffect">
                                  <p:stCondLst>
                                    <p:cond delay="50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par>
                          <p:cTn id="61" fill="hold">
                            <p:stCondLst>
                              <p:cond delay="42000"/>
                            </p:stCondLst>
                            <p:childTnLst>
                              <p:par>
                                <p:cTn id="62" presetID="10" presetClass="entr" presetSubtype="0" fill="hold" nodeType="afterEffect">
                                  <p:stCondLst>
                                    <p:cond delay="200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par>
                          <p:cTn id="65" fill="hold">
                            <p:stCondLst>
                              <p:cond delay="44500"/>
                            </p:stCondLst>
                            <p:childTnLst>
                              <p:par>
                                <p:cTn id="66" presetID="2" presetClass="entr" presetSubtype="4" fill="hold" nodeType="afterEffect">
                                  <p:stCondLst>
                                    <p:cond delay="500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ppt_x"/>
                                          </p:val>
                                        </p:tav>
                                        <p:tav tm="100000">
                                          <p:val>
                                            <p:strVal val="#ppt_x"/>
                                          </p:val>
                                        </p:tav>
                                      </p:tavLst>
                                    </p:anim>
                                    <p:anim calcmode="lin" valueType="num">
                                      <p:cBhvr additive="base">
                                        <p:cTn id="69" dur="500" fill="hold"/>
                                        <p:tgtEl>
                                          <p:spTgt spid="27"/>
                                        </p:tgtEl>
                                        <p:attrNameLst>
                                          <p:attrName>ppt_y</p:attrName>
                                        </p:attrNameLst>
                                      </p:cBhvr>
                                      <p:tavLst>
                                        <p:tav tm="0">
                                          <p:val>
                                            <p:strVal val="1+#ppt_h/2"/>
                                          </p:val>
                                        </p:tav>
                                        <p:tav tm="100000">
                                          <p:val>
                                            <p:strVal val="#ppt_y"/>
                                          </p:val>
                                        </p:tav>
                                      </p:tavLst>
                                    </p:anim>
                                  </p:childTnLst>
                                </p:cTn>
                              </p:par>
                            </p:childTnLst>
                          </p:cTn>
                        </p:par>
                        <p:par>
                          <p:cTn id="70" fill="hold">
                            <p:stCondLst>
                              <p:cond delay="50000"/>
                            </p:stCondLst>
                            <p:childTnLst>
                              <p:par>
                                <p:cTn id="71" presetID="2" presetClass="entr" presetSubtype="2" fill="hold" nodeType="afterEffect">
                                  <p:stCondLst>
                                    <p:cond delay="30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1+#ppt_w/2"/>
                                          </p:val>
                                        </p:tav>
                                        <p:tav tm="100000">
                                          <p:val>
                                            <p:strVal val="#ppt_x"/>
                                          </p:val>
                                        </p:tav>
                                      </p:tavLst>
                                    </p:anim>
                                    <p:anim calcmode="lin" valueType="num">
                                      <p:cBhvr additive="base">
                                        <p:cTn id="74" dur="500" fill="hold"/>
                                        <p:tgtEl>
                                          <p:spTgt spid="14"/>
                                        </p:tgtEl>
                                        <p:attrNameLst>
                                          <p:attrName>ppt_y</p:attrName>
                                        </p:attrNameLst>
                                      </p:cBhvr>
                                      <p:tavLst>
                                        <p:tav tm="0">
                                          <p:val>
                                            <p:strVal val="#ppt_y"/>
                                          </p:val>
                                        </p:tav>
                                        <p:tav tm="100000">
                                          <p:val>
                                            <p:strVal val="#ppt_y"/>
                                          </p:val>
                                        </p:tav>
                                      </p:tavLst>
                                    </p:anim>
                                  </p:childTnLst>
                                </p:cTn>
                              </p:par>
                            </p:childTnLst>
                          </p:cTn>
                        </p:par>
                        <p:par>
                          <p:cTn id="75" fill="hold">
                            <p:stCondLst>
                              <p:cond delay="53500"/>
                            </p:stCondLst>
                            <p:childTnLst>
                              <p:par>
                                <p:cTn id="76" presetID="2" presetClass="entr" presetSubtype="4" fill="hold" nodeType="afterEffect">
                                  <p:stCondLst>
                                    <p:cond delay="300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childTnLst>
                          </p:cTn>
                        </p:par>
                        <p:par>
                          <p:cTn id="80" fill="hold">
                            <p:stCondLst>
                              <p:cond delay="57000"/>
                            </p:stCondLst>
                            <p:childTnLst>
                              <p:par>
                                <p:cTn id="81" presetID="2" presetClass="entr" presetSubtype="4" fill="hold" nodeType="afterEffect">
                                  <p:stCondLst>
                                    <p:cond delay="300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A4BBC7-C905-478F-BE5A-C904771B750C}"/>
              </a:ext>
            </a:extLst>
          </p:cNvPr>
          <p:cNvSpPr>
            <a:spLocks noGrp="1"/>
          </p:cNvSpPr>
          <p:nvPr>
            <p:ph type="title"/>
          </p:nvPr>
        </p:nvSpPr>
        <p:spPr/>
        <p:txBody>
          <a:bodyPr/>
          <a:lstStyle/>
          <a:p>
            <a:r>
              <a:rPr lang="fr-FR" dirty="0"/>
              <a:t>Les tendances actuelles de la veille (2/3)</a:t>
            </a:r>
          </a:p>
        </p:txBody>
      </p:sp>
      <p:sp>
        <p:nvSpPr>
          <p:cNvPr id="8" name="Espace réservé du contenu 7">
            <a:extLst>
              <a:ext uri="{FF2B5EF4-FFF2-40B4-BE49-F238E27FC236}">
                <a16:creationId xmlns:a16="http://schemas.microsoft.com/office/drawing/2014/main" id="{0C6A412E-E612-40D9-B1AB-0E51DF24AFB5}"/>
              </a:ext>
            </a:extLst>
          </p:cNvPr>
          <p:cNvSpPr>
            <a:spLocks noGrp="1"/>
          </p:cNvSpPr>
          <p:nvPr>
            <p:ph idx="1"/>
          </p:nvPr>
        </p:nvSpPr>
        <p:spPr>
          <a:xfrm>
            <a:off x="1371600" y="692696"/>
            <a:ext cx="9601200" cy="5040560"/>
          </a:xfrm>
        </p:spPr>
        <p:txBody>
          <a:bodyPr>
            <a:normAutofit lnSpcReduction="10000"/>
          </a:bodyPr>
          <a:lstStyle/>
          <a:p>
            <a:r>
              <a:rPr lang="fr-FR" dirty="0"/>
              <a:t>La diffusion de la veille</a:t>
            </a:r>
          </a:p>
          <a:p>
            <a:pPr lvl="1"/>
            <a:r>
              <a:rPr lang="fr-FR" dirty="0"/>
              <a:t>36 % font une diffusion de leur veille en mode push (envoi personnalisé). </a:t>
            </a:r>
          </a:p>
          <a:p>
            <a:pPr lvl="2"/>
            <a:r>
              <a:rPr lang="fr-FR" dirty="0"/>
              <a:t>58 % utilisent le format de la newsletter thématique</a:t>
            </a:r>
          </a:p>
          <a:p>
            <a:pPr lvl="2"/>
            <a:r>
              <a:rPr lang="fr-FR" dirty="0"/>
              <a:t>43 % réalisent une synthèse individualisée (à la demande)</a:t>
            </a:r>
          </a:p>
          <a:p>
            <a:pPr lvl="2"/>
            <a:r>
              <a:rPr lang="fr-FR" dirty="0"/>
              <a:t>43 % produisent des dossiers documentaires adaptés</a:t>
            </a:r>
          </a:p>
          <a:p>
            <a:pPr lvl="2"/>
            <a:r>
              <a:rPr lang="fr-FR" dirty="0"/>
              <a:t>36 % font des panoramas de presse</a:t>
            </a:r>
          </a:p>
          <a:p>
            <a:pPr lvl="2"/>
            <a:r>
              <a:rPr lang="fr-FR" dirty="0"/>
              <a:t>+ d’un sondé sur 4 utilisent des plateformes de curation comme </a:t>
            </a:r>
            <a:r>
              <a:rPr lang="fr-FR" dirty="0" err="1"/>
              <a:t>Wakelet</a:t>
            </a:r>
            <a:endParaRPr lang="fr-FR" dirty="0"/>
          </a:p>
          <a:p>
            <a:pPr lvl="1"/>
            <a:r>
              <a:rPr lang="fr-FR" dirty="0"/>
              <a:t>7 % font une diffusion en (mode pull)  soit une diffusion pour un lectorat plus ou moins large, sur un blog, un site Web ou un intranet</a:t>
            </a:r>
          </a:p>
          <a:p>
            <a:pPr lvl="1"/>
            <a:r>
              <a:rPr lang="fr-FR" dirty="0"/>
              <a:t>48 % utilisent les deux procédés</a:t>
            </a:r>
          </a:p>
          <a:p>
            <a:pPr lvl="1"/>
            <a:r>
              <a:rPr lang="fr-FR" dirty="0"/>
              <a:t>Près d’un sondé sur 10 réalise une veille personnelle sans processus de diffusion donc</a:t>
            </a:r>
          </a:p>
          <a:p>
            <a:r>
              <a:rPr lang="fr-FR" dirty="0"/>
              <a:t>Consultation de la veille</a:t>
            </a:r>
          </a:p>
          <a:p>
            <a:pPr lvl="1"/>
            <a:r>
              <a:rPr lang="fr-FR" dirty="0"/>
              <a:t>75 % de la diffusion de la veille n’est pas accessible par les terminaux mobiles.</a:t>
            </a:r>
          </a:p>
          <a:p>
            <a:pPr lvl="1"/>
            <a:r>
              <a:rPr lang="fr-FR" dirty="0"/>
              <a:t>62 % utilisent les alertes mais par mél et non par chat, SMS ou via les fonctionnalités de notification mises à disposition par les réseaux sociaux.</a:t>
            </a:r>
          </a:p>
        </p:txBody>
      </p:sp>
      <p:sp>
        <p:nvSpPr>
          <p:cNvPr id="4" name="Espace réservé de la date 3">
            <a:extLst>
              <a:ext uri="{FF2B5EF4-FFF2-40B4-BE49-F238E27FC236}">
                <a16:creationId xmlns:a16="http://schemas.microsoft.com/office/drawing/2014/main" id="{64DBC26B-69BF-4FCF-810A-9AF2856B2419}"/>
              </a:ext>
            </a:extLst>
          </p:cNvPr>
          <p:cNvSpPr>
            <a:spLocks noGrp="1"/>
          </p:cNvSpPr>
          <p:nvPr>
            <p:ph type="dt" sz="half" idx="10"/>
          </p:nvPr>
        </p:nvSpPr>
        <p:spPr/>
        <p:txBody>
          <a:bodyPr/>
          <a:lstStyle/>
          <a:p>
            <a:pPr>
              <a:defRPr/>
            </a:pPr>
            <a:fld id="{B66E6019-978C-43C4-9230-FECE85ABFF3A}" type="datetime1">
              <a:rPr lang="fr-FR" smtClean="0"/>
              <a:t>06/06/2020</a:t>
            </a:fld>
            <a:endParaRPr lang="fr-FR"/>
          </a:p>
        </p:txBody>
      </p:sp>
      <p:sp>
        <p:nvSpPr>
          <p:cNvPr id="5" name="Espace réservé du pied de page 4">
            <a:extLst>
              <a:ext uri="{FF2B5EF4-FFF2-40B4-BE49-F238E27FC236}">
                <a16:creationId xmlns:a16="http://schemas.microsoft.com/office/drawing/2014/main" id="{D146E163-69EB-48F6-B91D-A41CADE934E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6" name="Espace réservé du numéro de diapositive 5">
            <a:extLst>
              <a:ext uri="{FF2B5EF4-FFF2-40B4-BE49-F238E27FC236}">
                <a16:creationId xmlns:a16="http://schemas.microsoft.com/office/drawing/2014/main" id="{45DB33EF-0F36-4F4E-A296-D6BA289CD37A}"/>
              </a:ext>
            </a:extLst>
          </p:cNvPr>
          <p:cNvSpPr>
            <a:spLocks noGrp="1"/>
          </p:cNvSpPr>
          <p:nvPr>
            <p:ph type="sldNum" sz="quarter" idx="12"/>
          </p:nvPr>
        </p:nvSpPr>
        <p:spPr/>
        <p:txBody>
          <a:bodyPr/>
          <a:lstStyle/>
          <a:p>
            <a:pPr>
              <a:defRPr/>
            </a:pPr>
            <a:fld id="{47290604-2400-4F2E-BFF6-A27E21378C03}" type="slidenum">
              <a:rPr lang="fr-FR" smtClean="0"/>
              <a:pPr>
                <a:defRPr/>
              </a:pPr>
              <a:t>9</a:t>
            </a:fld>
            <a:endParaRPr lang="fr-FR"/>
          </a:p>
        </p:txBody>
      </p:sp>
      <p:sp>
        <p:nvSpPr>
          <p:cNvPr id="9" name="ZoneTexte 8">
            <a:extLst>
              <a:ext uri="{FF2B5EF4-FFF2-40B4-BE49-F238E27FC236}">
                <a16:creationId xmlns:a16="http://schemas.microsoft.com/office/drawing/2014/main" id="{3C4F927A-2F37-4BB0-BECE-C9961E689443}"/>
              </a:ext>
            </a:extLst>
          </p:cNvPr>
          <p:cNvSpPr txBox="1"/>
          <p:nvPr/>
        </p:nvSpPr>
        <p:spPr>
          <a:xfrm>
            <a:off x="1847528" y="5930116"/>
            <a:ext cx="8712968" cy="523220"/>
          </a:xfrm>
          <a:prstGeom prst="rect">
            <a:avLst/>
          </a:prstGeom>
          <a:noFill/>
        </p:spPr>
        <p:txBody>
          <a:bodyPr wrap="square">
            <a:spAutoFit/>
          </a:bodyPr>
          <a:lstStyle/>
          <a:p>
            <a:pPr>
              <a:defRPr/>
            </a:pP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Source : Éric Le </a:t>
            </a:r>
            <a:r>
              <a:rPr lang="fr-FR" sz="1400" b="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Ven</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La veille est-elle une affaire de compétences ou d’outils ? </a:t>
            </a:r>
            <a:r>
              <a:rPr lang="fr-FR" sz="1400" b="1" i="1" dirty="0" err="1">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Archimag</a:t>
            </a:r>
            <a:r>
              <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rPr>
              <a:t>, 2018, guide pratique n° 63, pp. 8-10.</a:t>
            </a:r>
            <a:endParaRPr lang="fr-FR" sz="1400" b="1" i="1" dirty="0">
              <a:solidFill>
                <a:srgbClr val="787D8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684316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66B081C7-75F7-4D9C-A742-E66EA8FD3109}"/>
              </a:ext>
            </a:extLst>
          </p:cNvPr>
          <p:cNvSpPr>
            <a:spLocks noGrp="1"/>
          </p:cNvSpPr>
          <p:nvPr>
            <p:ph type="title"/>
          </p:nvPr>
        </p:nvSpPr>
        <p:spPr/>
        <p:txBody>
          <a:bodyPr/>
          <a:lstStyle/>
          <a:p>
            <a:r>
              <a:rPr lang="fr-FR" dirty="0"/>
              <a:t>Inoreader</a:t>
            </a:r>
            <a:br>
              <a:rPr lang="fr-FR" dirty="0"/>
            </a:br>
            <a:r>
              <a:rPr lang="fr-FR" b="0" dirty="0"/>
              <a:t>Recherche</a:t>
            </a:r>
            <a:endParaRPr lang="fr-FR" dirty="0"/>
          </a:p>
        </p:txBody>
      </p:sp>
      <p:sp>
        <p:nvSpPr>
          <p:cNvPr id="3" name="Espace réservé de la date 2">
            <a:extLst>
              <a:ext uri="{FF2B5EF4-FFF2-40B4-BE49-F238E27FC236}">
                <a16:creationId xmlns:a16="http://schemas.microsoft.com/office/drawing/2014/main" id="{A8AE854A-B246-45B6-9DD4-4962AA03CFC1}"/>
              </a:ext>
            </a:extLst>
          </p:cNvPr>
          <p:cNvSpPr>
            <a:spLocks noGrp="1"/>
          </p:cNvSpPr>
          <p:nvPr>
            <p:ph type="dt" sz="half" idx="10"/>
          </p:nvPr>
        </p:nvSpPr>
        <p:spPr/>
        <p:txBody>
          <a:bodyPr/>
          <a:lstStyle/>
          <a:p>
            <a:fld id="{4766885A-3BDB-4F33-931C-87BB77309273}" type="datetime1">
              <a:rPr lang="fr-FR" smtClean="0"/>
              <a:t>06/06/2020</a:t>
            </a:fld>
            <a:endParaRPr lang="fr-FR"/>
          </a:p>
        </p:txBody>
      </p:sp>
      <p:sp>
        <p:nvSpPr>
          <p:cNvPr id="2" name="Espace réservé du pied de page 1">
            <a:extLst>
              <a:ext uri="{FF2B5EF4-FFF2-40B4-BE49-F238E27FC236}">
                <a16:creationId xmlns:a16="http://schemas.microsoft.com/office/drawing/2014/main" id="{3E7F1702-F31B-4BE4-8AD1-0F91628E3592}"/>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4" name="Espace réservé du numéro de diapositive 3">
            <a:extLst>
              <a:ext uri="{FF2B5EF4-FFF2-40B4-BE49-F238E27FC236}">
                <a16:creationId xmlns:a16="http://schemas.microsoft.com/office/drawing/2014/main" id="{DCDBAB57-EF99-44A5-967A-CF119A645256}"/>
              </a:ext>
            </a:extLst>
          </p:cNvPr>
          <p:cNvSpPr>
            <a:spLocks noGrp="1"/>
          </p:cNvSpPr>
          <p:nvPr>
            <p:ph type="sldNum" sz="quarter" idx="12"/>
          </p:nvPr>
        </p:nvSpPr>
        <p:spPr/>
        <p:txBody>
          <a:bodyPr/>
          <a:lstStyle/>
          <a:p>
            <a:pPr>
              <a:defRPr/>
            </a:pPr>
            <a:fld id="{47290604-2400-4F2E-BFF6-A27E21378C03}" type="slidenum">
              <a:rPr lang="fr-FR" smtClean="0"/>
              <a:pPr>
                <a:defRPr/>
              </a:pPr>
              <a:t>90</a:t>
            </a:fld>
            <a:endParaRPr lang="fr-FR"/>
          </a:p>
        </p:txBody>
      </p:sp>
      <p:pic>
        <p:nvPicPr>
          <p:cNvPr id="10" name="Image 9">
            <a:extLst>
              <a:ext uri="{FF2B5EF4-FFF2-40B4-BE49-F238E27FC236}">
                <a16:creationId xmlns:a16="http://schemas.microsoft.com/office/drawing/2014/main" id="{76658311-DFA1-4DAA-ACF3-8ADBBF693385}"/>
              </a:ext>
            </a:extLst>
          </p:cNvPr>
          <p:cNvPicPr>
            <a:picLocks noChangeAspect="1"/>
          </p:cNvPicPr>
          <p:nvPr/>
        </p:nvPicPr>
        <p:blipFill>
          <a:blip r:embed="rId3"/>
          <a:stretch>
            <a:fillRect/>
          </a:stretch>
        </p:blipFill>
        <p:spPr>
          <a:xfrm>
            <a:off x="677334" y="1243228"/>
            <a:ext cx="3942857" cy="4676190"/>
          </a:xfrm>
          <a:prstGeom prst="rect">
            <a:avLst/>
          </a:prstGeom>
        </p:spPr>
      </p:pic>
      <p:pic>
        <p:nvPicPr>
          <p:cNvPr id="13" name="Image 12">
            <a:extLst>
              <a:ext uri="{FF2B5EF4-FFF2-40B4-BE49-F238E27FC236}">
                <a16:creationId xmlns:a16="http://schemas.microsoft.com/office/drawing/2014/main" id="{F29364C0-3103-4AFD-BC6E-6C193C1876B3}"/>
              </a:ext>
            </a:extLst>
          </p:cNvPr>
          <p:cNvPicPr>
            <a:picLocks noChangeAspect="1"/>
          </p:cNvPicPr>
          <p:nvPr/>
        </p:nvPicPr>
        <p:blipFill>
          <a:blip r:embed="rId4"/>
          <a:stretch>
            <a:fillRect/>
          </a:stretch>
        </p:blipFill>
        <p:spPr>
          <a:xfrm>
            <a:off x="4975668" y="382613"/>
            <a:ext cx="6371429" cy="4238095"/>
          </a:xfrm>
          <a:prstGeom prst="rect">
            <a:avLst/>
          </a:prstGeom>
        </p:spPr>
      </p:pic>
      <p:sp>
        <p:nvSpPr>
          <p:cNvPr id="14" name="ZoneTexte 13">
            <a:extLst>
              <a:ext uri="{FF2B5EF4-FFF2-40B4-BE49-F238E27FC236}">
                <a16:creationId xmlns:a16="http://schemas.microsoft.com/office/drawing/2014/main" id="{1B4B332A-70B5-4239-B7F7-7D7F1F60C213}"/>
              </a:ext>
            </a:extLst>
          </p:cNvPr>
          <p:cNvSpPr txBox="1"/>
          <p:nvPr/>
        </p:nvSpPr>
        <p:spPr>
          <a:xfrm>
            <a:off x="4458519" y="4248547"/>
            <a:ext cx="5978736" cy="523220"/>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1. Champ de recherche | 2. Portée de la recherche </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3. Précisions de la recherche | 4. Automatisation de la recherche</a:t>
            </a:r>
          </a:p>
        </p:txBody>
      </p:sp>
      <p:pic>
        <p:nvPicPr>
          <p:cNvPr id="15" name="Image 14">
            <a:extLst>
              <a:ext uri="{FF2B5EF4-FFF2-40B4-BE49-F238E27FC236}">
                <a16:creationId xmlns:a16="http://schemas.microsoft.com/office/drawing/2014/main" id="{4B29A17C-CEB5-400B-89B6-526CBAF4628E}"/>
              </a:ext>
            </a:extLst>
          </p:cNvPr>
          <p:cNvPicPr>
            <a:picLocks noChangeAspect="1"/>
          </p:cNvPicPr>
          <p:nvPr/>
        </p:nvPicPr>
        <p:blipFill>
          <a:blip r:embed="rId5"/>
          <a:stretch>
            <a:fillRect/>
          </a:stretch>
        </p:blipFill>
        <p:spPr>
          <a:xfrm>
            <a:off x="4975668" y="4984993"/>
            <a:ext cx="4285714" cy="1209524"/>
          </a:xfrm>
          <a:prstGeom prst="rect">
            <a:avLst/>
          </a:prstGeom>
        </p:spPr>
      </p:pic>
    </p:spTree>
    <p:extLst>
      <p:ext uri="{BB962C8B-B14F-4D97-AF65-F5344CB8AC3E}">
        <p14:creationId xmlns:p14="http://schemas.microsoft.com/office/powerpoint/2010/main" val="42113707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Inoreader</a:t>
            </a:r>
            <a:br>
              <a:rPr lang="fr-FR" dirty="0"/>
            </a:br>
            <a:r>
              <a:rPr lang="fr-FR" b="0" dirty="0"/>
              <a:t>Création d’une recherche active (version « pro »)</a:t>
            </a:r>
            <a:endParaRPr lang="fr-FR" dirty="0"/>
          </a:p>
        </p:txBody>
      </p:sp>
      <p:sp>
        <p:nvSpPr>
          <p:cNvPr id="5" name="Espace réservé de la date 4">
            <a:extLst>
              <a:ext uri="{FF2B5EF4-FFF2-40B4-BE49-F238E27FC236}">
                <a16:creationId xmlns:a16="http://schemas.microsoft.com/office/drawing/2014/main" id="{62717762-F071-47E0-B5D6-8F0E90A34237}"/>
              </a:ext>
            </a:extLst>
          </p:cNvPr>
          <p:cNvSpPr>
            <a:spLocks noGrp="1"/>
          </p:cNvSpPr>
          <p:nvPr>
            <p:ph type="dt" sz="half" idx="10"/>
          </p:nvPr>
        </p:nvSpPr>
        <p:spPr/>
        <p:txBody>
          <a:bodyPr/>
          <a:lstStyle/>
          <a:p>
            <a:fld id="{09AFEEB4-6BDB-4FD6-825C-538DE9BF3567}" type="datetime1">
              <a:rPr lang="fr-FR" smtClean="0"/>
              <a:t>06/06/2020</a:t>
            </a:fld>
            <a:endParaRPr lang="fr-FR"/>
          </a:p>
        </p:txBody>
      </p:sp>
      <p:sp>
        <p:nvSpPr>
          <p:cNvPr id="3" name="Espace réservé du pied de page 2">
            <a:extLst>
              <a:ext uri="{FF2B5EF4-FFF2-40B4-BE49-F238E27FC236}">
                <a16:creationId xmlns:a16="http://schemas.microsoft.com/office/drawing/2014/main" id="{21C42AC6-69DC-43DF-9F9F-22A844084B6A}"/>
              </a:ext>
            </a:extLst>
          </p:cNvPr>
          <p:cNvSpPr>
            <a:spLocks noGrp="1"/>
          </p:cNvSpPr>
          <p:nvPr>
            <p:ph type="ftr" sz="quarter" idx="11"/>
          </p:nvPr>
        </p:nvSpPr>
        <p:spPr/>
        <p:txBody>
          <a:bodyPr/>
          <a:lstStyle/>
          <a:p>
            <a:pPr>
              <a:defRPr/>
            </a:pPr>
            <a:r>
              <a:rPr lang="fr-FR"/>
              <a:t>Utiliser les flux RSS pour sa veille | Pourquoi ? Comment ?</a:t>
            </a:r>
            <a:endParaRPr lang="fr-FR" dirty="0"/>
          </a:p>
        </p:txBody>
      </p:sp>
      <p:sp>
        <p:nvSpPr>
          <p:cNvPr id="4" name="Espace réservé du numéro de diapositive 3">
            <a:extLst>
              <a:ext uri="{FF2B5EF4-FFF2-40B4-BE49-F238E27FC236}">
                <a16:creationId xmlns:a16="http://schemas.microsoft.com/office/drawing/2014/main" id="{1B316430-9F5A-4485-816D-579AA3B1689F}"/>
              </a:ext>
            </a:extLst>
          </p:cNvPr>
          <p:cNvSpPr>
            <a:spLocks noGrp="1"/>
          </p:cNvSpPr>
          <p:nvPr>
            <p:ph type="sldNum" sz="quarter" idx="12"/>
          </p:nvPr>
        </p:nvSpPr>
        <p:spPr/>
        <p:txBody>
          <a:bodyPr/>
          <a:lstStyle/>
          <a:p>
            <a:pPr>
              <a:defRPr/>
            </a:pPr>
            <a:fld id="{47290604-2400-4F2E-BFF6-A27E21378C03}" type="slidenum">
              <a:rPr lang="fr-FR" smtClean="0"/>
              <a:pPr>
                <a:defRPr/>
              </a:pPr>
              <a:t>91</a:t>
            </a:fld>
            <a:endParaRPr lang="fr-FR"/>
          </a:p>
        </p:txBody>
      </p:sp>
      <p:pic>
        <p:nvPicPr>
          <p:cNvPr id="10" name="Image 9">
            <a:extLst>
              <a:ext uri="{FF2B5EF4-FFF2-40B4-BE49-F238E27FC236}">
                <a16:creationId xmlns:a16="http://schemas.microsoft.com/office/drawing/2014/main" id="{EF065EBE-4ADD-4B4C-8E38-E314E15FAA9F}"/>
              </a:ext>
            </a:extLst>
          </p:cNvPr>
          <p:cNvPicPr>
            <a:picLocks noChangeAspect="1"/>
          </p:cNvPicPr>
          <p:nvPr/>
        </p:nvPicPr>
        <p:blipFill>
          <a:blip r:embed="rId3"/>
          <a:stretch>
            <a:fillRect/>
          </a:stretch>
        </p:blipFill>
        <p:spPr>
          <a:xfrm>
            <a:off x="445865" y="5274652"/>
            <a:ext cx="2276190" cy="752381"/>
          </a:xfrm>
          <a:prstGeom prst="rect">
            <a:avLst/>
          </a:prstGeom>
        </p:spPr>
      </p:pic>
      <p:sp>
        <p:nvSpPr>
          <p:cNvPr id="11" name="ZoneTexte 6">
            <a:extLst>
              <a:ext uri="{FF2B5EF4-FFF2-40B4-BE49-F238E27FC236}">
                <a16:creationId xmlns:a16="http://schemas.microsoft.com/office/drawing/2014/main" id="{5AB3FE9C-4003-4DF8-A928-B1E548CE63A1}"/>
              </a:ext>
            </a:extLst>
          </p:cNvPr>
          <p:cNvSpPr txBox="1">
            <a:spLocks noChangeArrowheads="1"/>
          </p:cNvSpPr>
          <p:nvPr/>
        </p:nvSpPr>
        <p:spPr bwMode="auto">
          <a:xfrm>
            <a:off x="2279576" y="4579937"/>
            <a:ext cx="2470600" cy="1169551"/>
          </a:xfrm>
          <a:prstGeom prst="rect">
            <a:avLst/>
          </a:prstGeom>
          <a:solidFill>
            <a:srgbClr val="EB8F2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Tous les futurs articles répondant à la requête apparaitront dans la « recherche active » correspondante.</a:t>
            </a:r>
          </a:p>
        </p:txBody>
      </p:sp>
      <p:pic>
        <p:nvPicPr>
          <p:cNvPr id="12" name="Image 11">
            <a:extLst>
              <a:ext uri="{FF2B5EF4-FFF2-40B4-BE49-F238E27FC236}">
                <a16:creationId xmlns:a16="http://schemas.microsoft.com/office/drawing/2014/main" id="{EDD8534F-CF30-4285-B739-C5724B60C93D}"/>
              </a:ext>
            </a:extLst>
          </p:cNvPr>
          <p:cNvPicPr>
            <a:picLocks noChangeAspect="1"/>
          </p:cNvPicPr>
          <p:nvPr/>
        </p:nvPicPr>
        <p:blipFill rotWithShape="1">
          <a:blip r:embed="rId4"/>
          <a:srcRect b="55742"/>
          <a:stretch/>
        </p:blipFill>
        <p:spPr>
          <a:xfrm>
            <a:off x="311764" y="2007722"/>
            <a:ext cx="4485465" cy="2354412"/>
          </a:xfrm>
          <a:prstGeom prst="rect">
            <a:avLst/>
          </a:prstGeom>
        </p:spPr>
      </p:pic>
      <p:pic>
        <p:nvPicPr>
          <p:cNvPr id="13" name="Image 12">
            <a:extLst>
              <a:ext uri="{FF2B5EF4-FFF2-40B4-BE49-F238E27FC236}">
                <a16:creationId xmlns:a16="http://schemas.microsoft.com/office/drawing/2014/main" id="{FF223DB8-1F62-423E-A121-B8A15E36C2CD}"/>
              </a:ext>
            </a:extLst>
          </p:cNvPr>
          <p:cNvPicPr>
            <a:picLocks noChangeAspect="1"/>
          </p:cNvPicPr>
          <p:nvPr/>
        </p:nvPicPr>
        <p:blipFill>
          <a:blip r:embed="rId5"/>
          <a:stretch>
            <a:fillRect/>
          </a:stretch>
        </p:blipFill>
        <p:spPr>
          <a:xfrm>
            <a:off x="6240016" y="1114108"/>
            <a:ext cx="5866144" cy="3901994"/>
          </a:xfrm>
          <a:prstGeom prst="rect">
            <a:avLst/>
          </a:prstGeom>
        </p:spPr>
      </p:pic>
      <p:sp>
        <p:nvSpPr>
          <p:cNvPr id="14" name="ZoneTexte 13">
            <a:extLst>
              <a:ext uri="{FF2B5EF4-FFF2-40B4-BE49-F238E27FC236}">
                <a16:creationId xmlns:a16="http://schemas.microsoft.com/office/drawing/2014/main" id="{CB308BB8-F2BE-4615-B42B-6F270E10688B}"/>
              </a:ext>
            </a:extLst>
          </p:cNvPr>
          <p:cNvSpPr txBox="1"/>
          <p:nvPr/>
        </p:nvSpPr>
        <p:spPr>
          <a:xfrm>
            <a:off x="6240016" y="4941168"/>
            <a:ext cx="5904656" cy="523220"/>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1. Champ de recherche | 2. Portée de la recherche </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3. Précisions de la recherche | 4. Automatisation de la recherche</a:t>
            </a:r>
          </a:p>
        </p:txBody>
      </p:sp>
      <p:pic>
        <p:nvPicPr>
          <p:cNvPr id="15" name="Image 14">
            <a:extLst>
              <a:ext uri="{FF2B5EF4-FFF2-40B4-BE49-F238E27FC236}">
                <a16:creationId xmlns:a16="http://schemas.microsoft.com/office/drawing/2014/main" id="{87658D39-42FD-42CD-807F-57138DB1A245}"/>
              </a:ext>
            </a:extLst>
          </p:cNvPr>
          <p:cNvPicPr>
            <a:picLocks noChangeAspect="1"/>
          </p:cNvPicPr>
          <p:nvPr/>
        </p:nvPicPr>
        <p:blipFill>
          <a:blip r:embed="rId6"/>
          <a:stretch>
            <a:fillRect/>
          </a:stretch>
        </p:blipFill>
        <p:spPr>
          <a:xfrm>
            <a:off x="6168008" y="5509327"/>
            <a:ext cx="3672408" cy="1036436"/>
          </a:xfrm>
          <a:prstGeom prst="rect">
            <a:avLst/>
          </a:prstGeom>
        </p:spPr>
      </p:pic>
    </p:spTree>
    <p:extLst>
      <p:ext uri="{BB962C8B-B14F-4D97-AF65-F5344CB8AC3E}">
        <p14:creationId xmlns:p14="http://schemas.microsoft.com/office/powerpoint/2010/main" val="36724802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Inoreader</a:t>
            </a:r>
            <a:br>
              <a:rPr lang="fr-FR" dirty="0"/>
            </a:br>
            <a:r>
              <a:rPr lang="fr-FR" b="0" dirty="0"/>
              <a:t>Répartition des flux et des articles</a:t>
            </a:r>
          </a:p>
        </p:txBody>
      </p:sp>
      <p:sp>
        <p:nvSpPr>
          <p:cNvPr id="5" name="Espace réservé de la date 4">
            <a:extLst>
              <a:ext uri="{FF2B5EF4-FFF2-40B4-BE49-F238E27FC236}">
                <a16:creationId xmlns:a16="http://schemas.microsoft.com/office/drawing/2014/main" id="{662E6B80-B2A0-4DEA-BF05-B44C413DA32F}"/>
              </a:ext>
            </a:extLst>
          </p:cNvPr>
          <p:cNvSpPr>
            <a:spLocks noGrp="1"/>
          </p:cNvSpPr>
          <p:nvPr>
            <p:ph type="dt" sz="half" idx="10"/>
          </p:nvPr>
        </p:nvSpPr>
        <p:spPr/>
        <p:txBody>
          <a:bodyPr/>
          <a:lstStyle/>
          <a:p>
            <a:fld id="{840B71DC-C32A-436C-B537-6BDF4134FA4C}" type="datetime1">
              <a:rPr lang="fr-FR" smtClean="0"/>
              <a:t>06/06/2020</a:t>
            </a:fld>
            <a:endParaRPr lang="fr-FR" dirty="0"/>
          </a:p>
        </p:txBody>
      </p:sp>
      <p:sp>
        <p:nvSpPr>
          <p:cNvPr id="3" name="Espace réservé du pied de page 2">
            <a:extLst>
              <a:ext uri="{FF2B5EF4-FFF2-40B4-BE49-F238E27FC236}">
                <a16:creationId xmlns:a16="http://schemas.microsoft.com/office/drawing/2014/main" id="{1D7B9D70-69C2-470E-AB51-9266313F2C07}"/>
              </a:ext>
            </a:extLst>
          </p:cNvPr>
          <p:cNvSpPr>
            <a:spLocks noGrp="1"/>
          </p:cNvSpPr>
          <p:nvPr>
            <p:ph type="ftr" sz="quarter" idx="11"/>
          </p:nvPr>
        </p:nvSpPr>
        <p:spPr/>
        <p:txBody>
          <a:bodyPr/>
          <a:lstStyle/>
          <a:p>
            <a:pPr>
              <a:defRPr/>
            </a:pPr>
            <a:r>
              <a:rPr lang="fr-FR"/>
              <a:t>Utiliser les flux RSS pour sa veille | Pourquoi ? Comment ?</a:t>
            </a:r>
          </a:p>
        </p:txBody>
      </p:sp>
      <p:sp>
        <p:nvSpPr>
          <p:cNvPr id="4" name="Espace réservé du numéro de diapositive 3">
            <a:extLst>
              <a:ext uri="{FF2B5EF4-FFF2-40B4-BE49-F238E27FC236}">
                <a16:creationId xmlns:a16="http://schemas.microsoft.com/office/drawing/2014/main" id="{55B7D709-4D5E-4A3F-A049-988B6C2C93AD}"/>
              </a:ext>
            </a:extLst>
          </p:cNvPr>
          <p:cNvSpPr>
            <a:spLocks noGrp="1"/>
          </p:cNvSpPr>
          <p:nvPr>
            <p:ph type="sldNum" sz="quarter" idx="12"/>
          </p:nvPr>
        </p:nvSpPr>
        <p:spPr/>
        <p:txBody>
          <a:bodyPr/>
          <a:lstStyle/>
          <a:p>
            <a:pPr>
              <a:defRPr/>
            </a:pPr>
            <a:fld id="{72D51A10-A049-41C0-A379-DBC6148E6A74}" type="slidenum">
              <a:rPr lang="fr-FR" smtClean="0"/>
              <a:pPr>
                <a:defRPr/>
              </a:pPr>
              <a:t>92</a:t>
            </a:fld>
            <a:endParaRPr lang="fr-FR"/>
          </a:p>
        </p:txBody>
      </p:sp>
      <p:pic>
        <p:nvPicPr>
          <p:cNvPr id="23" name="Image 22">
            <a:extLst>
              <a:ext uri="{FF2B5EF4-FFF2-40B4-BE49-F238E27FC236}">
                <a16:creationId xmlns:a16="http://schemas.microsoft.com/office/drawing/2014/main" id="{8D93387C-0847-4449-A4F5-7089A58BC5F8}"/>
              </a:ext>
            </a:extLst>
          </p:cNvPr>
          <p:cNvPicPr>
            <a:picLocks noChangeAspect="1"/>
          </p:cNvPicPr>
          <p:nvPr/>
        </p:nvPicPr>
        <p:blipFill>
          <a:blip r:embed="rId3"/>
          <a:stretch>
            <a:fillRect/>
          </a:stretch>
        </p:blipFill>
        <p:spPr>
          <a:xfrm>
            <a:off x="1463073" y="1267208"/>
            <a:ext cx="3789546" cy="5128709"/>
          </a:xfrm>
          <a:prstGeom prst="rect">
            <a:avLst/>
          </a:prstGeom>
        </p:spPr>
      </p:pic>
      <p:sp>
        <p:nvSpPr>
          <p:cNvPr id="30" name="ZoneTexte 29">
            <a:extLst>
              <a:ext uri="{FF2B5EF4-FFF2-40B4-BE49-F238E27FC236}">
                <a16:creationId xmlns:a16="http://schemas.microsoft.com/office/drawing/2014/main" id="{E9E7EE48-27AB-44A1-960C-E7CCB3D05D72}"/>
              </a:ext>
            </a:extLst>
          </p:cNvPr>
          <p:cNvSpPr txBox="1"/>
          <p:nvPr/>
        </p:nvSpPr>
        <p:spPr>
          <a:xfrm>
            <a:off x="5251207" y="2730145"/>
            <a:ext cx="4301177"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Chaînes spéciales dont une chaîne par compte utilisateur</a:t>
            </a:r>
          </a:p>
        </p:txBody>
      </p:sp>
      <p:cxnSp>
        <p:nvCxnSpPr>
          <p:cNvPr id="33" name="Connecteur droit avec flèche 32">
            <a:extLst>
              <a:ext uri="{FF2B5EF4-FFF2-40B4-BE49-F238E27FC236}">
                <a16:creationId xmlns:a16="http://schemas.microsoft.com/office/drawing/2014/main" id="{99550B2F-F2FF-491A-8B4E-91F0196E45EC}"/>
              </a:ext>
            </a:extLst>
          </p:cNvPr>
          <p:cNvCxnSpPr>
            <a:cxnSpLocks/>
          </p:cNvCxnSpPr>
          <p:nvPr/>
        </p:nvCxnSpPr>
        <p:spPr>
          <a:xfrm flipH="1">
            <a:off x="2811220" y="2883807"/>
            <a:ext cx="2367978"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AC12A6E8-2DA1-493F-86D0-C2381154C54A}"/>
              </a:ext>
            </a:extLst>
          </p:cNvPr>
          <p:cNvCxnSpPr>
            <a:cxnSpLocks/>
          </p:cNvCxnSpPr>
          <p:nvPr/>
        </p:nvCxnSpPr>
        <p:spPr>
          <a:xfrm flipH="1">
            <a:off x="2826210" y="3333787"/>
            <a:ext cx="2367978"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40430536-48C9-4154-A61A-EABA775D0679}"/>
              </a:ext>
            </a:extLst>
          </p:cNvPr>
          <p:cNvSpPr txBox="1"/>
          <p:nvPr/>
        </p:nvSpPr>
        <p:spPr>
          <a:xfrm>
            <a:off x="5254975" y="3197196"/>
            <a:ext cx="1643399"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Gestion des équipes</a:t>
            </a:r>
          </a:p>
        </p:txBody>
      </p:sp>
      <p:sp>
        <p:nvSpPr>
          <p:cNvPr id="40" name="ZoneTexte 39">
            <a:extLst>
              <a:ext uri="{FF2B5EF4-FFF2-40B4-BE49-F238E27FC236}">
                <a16:creationId xmlns:a16="http://schemas.microsoft.com/office/drawing/2014/main" id="{67E36605-3344-4B69-867B-9C737C56ECCC}"/>
              </a:ext>
            </a:extLst>
          </p:cNvPr>
          <p:cNvSpPr txBox="1"/>
          <p:nvPr/>
        </p:nvSpPr>
        <p:spPr>
          <a:xfrm>
            <a:off x="5311994" y="4828969"/>
            <a:ext cx="4278735"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Regroupe des articles « étoilés » (raccourci-clavier « s »)</a:t>
            </a:r>
          </a:p>
        </p:txBody>
      </p:sp>
      <p:cxnSp>
        <p:nvCxnSpPr>
          <p:cNvPr id="41" name="Connecteur droit avec flèche 40">
            <a:extLst>
              <a:ext uri="{FF2B5EF4-FFF2-40B4-BE49-F238E27FC236}">
                <a16:creationId xmlns:a16="http://schemas.microsoft.com/office/drawing/2014/main" id="{4F11A343-62B2-4822-8EF3-31070929526D}"/>
              </a:ext>
            </a:extLst>
          </p:cNvPr>
          <p:cNvCxnSpPr>
            <a:cxnSpLocks/>
          </p:cNvCxnSpPr>
          <p:nvPr/>
        </p:nvCxnSpPr>
        <p:spPr>
          <a:xfrm flipH="1">
            <a:off x="3655809" y="4239595"/>
            <a:ext cx="1584176"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2936FBA3-1CB3-4A47-B73B-F42ADD309A73}"/>
              </a:ext>
            </a:extLst>
          </p:cNvPr>
          <p:cNvSpPr txBox="1"/>
          <p:nvPr/>
        </p:nvSpPr>
        <p:spPr>
          <a:xfrm>
            <a:off x="5311994" y="4085707"/>
            <a:ext cx="4251485"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Regroupe les recherches actives et les articles afférents</a:t>
            </a:r>
          </a:p>
        </p:txBody>
      </p:sp>
      <p:cxnSp>
        <p:nvCxnSpPr>
          <p:cNvPr id="43" name="Connecteur droit avec flèche 42">
            <a:extLst>
              <a:ext uri="{FF2B5EF4-FFF2-40B4-BE49-F238E27FC236}">
                <a16:creationId xmlns:a16="http://schemas.microsoft.com/office/drawing/2014/main" id="{1617D886-5248-4E58-88C7-DBA693AC6202}"/>
              </a:ext>
            </a:extLst>
          </p:cNvPr>
          <p:cNvCxnSpPr>
            <a:cxnSpLocks/>
          </p:cNvCxnSpPr>
          <p:nvPr/>
        </p:nvCxnSpPr>
        <p:spPr>
          <a:xfrm flipH="1">
            <a:off x="3990549" y="4589475"/>
            <a:ext cx="1249436"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14834AB-CFFA-4916-9C2E-BDB4CAE55711}"/>
              </a:ext>
            </a:extLst>
          </p:cNvPr>
          <p:cNvSpPr txBox="1"/>
          <p:nvPr/>
        </p:nvSpPr>
        <p:spPr>
          <a:xfrm>
            <a:off x="5311993" y="4435587"/>
            <a:ext cx="1600118"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Regroupe les pages</a:t>
            </a:r>
          </a:p>
        </p:txBody>
      </p:sp>
      <p:cxnSp>
        <p:nvCxnSpPr>
          <p:cNvPr id="45" name="Connecteur droit avec flèche 44">
            <a:extLst>
              <a:ext uri="{FF2B5EF4-FFF2-40B4-BE49-F238E27FC236}">
                <a16:creationId xmlns:a16="http://schemas.microsoft.com/office/drawing/2014/main" id="{79A0516E-BEC4-4244-82E8-C412DFC172D8}"/>
              </a:ext>
            </a:extLst>
          </p:cNvPr>
          <p:cNvCxnSpPr>
            <a:cxnSpLocks/>
          </p:cNvCxnSpPr>
          <p:nvPr/>
        </p:nvCxnSpPr>
        <p:spPr>
          <a:xfrm flipH="1">
            <a:off x="2741113" y="5000717"/>
            <a:ext cx="2570880"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70E192FA-DEE3-49B8-AC7E-3A74A143C6DE}"/>
              </a:ext>
            </a:extLst>
          </p:cNvPr>
          <p:cNvSpPr txBox="1"/>
          <p:nvPr/>
        </p:nvSpPr>
        <p:spPr>
          <a:xfrm>
            <a:off x="5731969" y="5717654"/>
            <a:ext cx="729687"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Dossier</a:t>
            </a:r>
          </a:p>
        </p:txBody>
      </p:sp>
      <p:cxnSp>
        <p:nvCxnSpPr>
          <p:cNvPr id="47" name="Connecteur droit avec flèche 46">
            <a:extLst>
              <a:ext uri="{FF2B5EF4-FFF2-40B4-BE49-F238E27FC236}">
                <a16:creationId xmlns:a16="http://schemas.microsoft.com/office/drawing/2014/main" id="{BDF2A500-8536-4DAF-9AB2-59AEE54BD262}"/>
              </a:ext>
            </a:extLst>
          </p:cNvPr>
          <p:cNvCxnSpPr>
            <a:cxnSpLocks/>
          </p:cNvCxnSpPr>
          <p:nvPr/>
        </p:nvCxnSpPr>
        <p:spPr>
          <a:xfrm flipH="1">
            <a:off x="5029711" y="5871542"/>
            <a:ext cx="624718"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CBEA81E5-1B4E-4726-BBF3-040B769EB235}"/>
              </a:ext>
            </a:extLst>
          </p:cNvPr>
          <p:cNvSpPr txBox="1"/>
          <p:nvPr/>
        </p:nvSpPr>
        <p:spPr>
          <a:xfrm>
            <a:off x="5733868" y="6068891"/>
            <a:ext cx="359394"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Fil</a:t>
            </a:r>
          </a:p>
        </p:txBody>
      </p:sp>
      <p:cxnSp>
        <p:nvCxnSpPr>
          <p:cNvPr id="49" name="Connecteur droit avec flèche 48">
            <a:extLst>
              <a:ext uri="{FF2B5EF4-FFF2-40B4-BE49-F238E27FC236}">
                <a16:creationId xmlns:a16="http://schemas.microsoft.com/office/drawing/2014/main" id="{7725ED7A-D183-4ED4-8B61-00184F6FB5B8}"/>
              </a:ext>
            </a:extLst>
          </p:cNvPr>
          <p:cNvCxnSpPr>
            <a:cxnSpLocks/>
          </p:cNvCxnSpPr>
          <p:nvPr/>
        </p:nvCxnSpPr>
        <p:spPr>
          <a:xfrm flipH="1">
            <a:off x="5031611" y="6222779"/>
            <a:ext cx="624718"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01CC8375-91BC-49F4-B41B-26CB89F5CCB2}"/>
              </a:ext>
            </a:extLst>
          </p:cNvPr>
          <p:cNvSpPr txBox="1"/>
          <p:nvPr/>
        </p:nvSpPr>
        <p:spPr>
          <a:xfrm>
            <a:off x="5268697" y="3700611"/>
            <a:ext cx="3586238" cy="307777"/>
          </a:xfrm>
          <a:prstGeom prst="rect">
            <a:avLst/>
          </a:prstGeom>
          <a:noFill/>
        </p:spPr>
        <p:txBody>
          <a:bodyPr wrap="none" rtlCol="0">
            <a:spAutoFit/>
          </a:bodyPr>
          <a:lstStyle/>
          <a:p>
            <a:r>
              <a:rPr lang="fr-FR" sz="1400" b="1" dirty="0">
                <a:solidFill>
                  <a:srgbClr val="EB8F22"/>
                </a:solidFill>
                <a:latin typeface="Roboto Condensed" panose="02000000000000000000" pitchFamily="2" charset="0"/>
                <a:ea typeface="Roboto Condensed" panose="02000000000000000000" pitchFamily="2" charset="0"/>
                <a:cs typeface="Roboto Condensed" panose="02000000000000000000" pitchFamily="2" charset="0"/>
              </a:rPr>
              <a:t>Regroupe les mots-clés et les articles associés</a:t>
            </a:r>
          </a:p>
        </p:txBody>
      </p:sp>
      <p:cxnSp>
        <p:nvCxnSpPr>
          <p:cNvPr id="51" name="Connecteur droit avec flèche 50">
            <a:extLst>
              <a:ext uri="{FF2B5EF4-FFF2-40B4-BE49-F238E27FC236}">
                <a16:creationId xmlns:a16="http://schemas.microsoft.com/office/drawing/2014/main" id="{647891EB-F0DB-4EA3-BC07-CDE97F594BAA}"/>
              </a:ext>
            </a:extLst>
          </p:cNvPr>
          <p:cNvCxnSpPr>
            <a:cxnSpLocks/>
          </p:cNvCxnSpPr>
          <p:nvPr/>
        </p:nvCxnSpPr>
        <p:spPr>
          <a:xfrm flipH="1">
            <a:off x="2900718" y="3854499"/>
            <a:ext cx="2295970" cy="0"/>
          </a:xfrm>
          <a:prstGeom prst="straightConnector1">
            <a:avLst/>
          </a:prstGeom>
          <a:ln w="57150">
            <a:solidFill>
              <a:srgbClr val="EB8F2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1246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65BED7E-08DA-4CD7-8BDE-47F1AE19178C}"/>
              </a:ext>
            </a:extLst>
          </p:cNvPr>
          <p:cNvSpPr>
            <a:spLocks noGrp="1"/>
          </p:cNvSpPr>
          <p:nvPr>
            <p:ph type="sldNum" sz="quarter" idx="12"/>
          </p:nvPr>
        </p:nvSpPr>
        <p:spPr/>
        <p:txBody>
          <a:bodyPr/>
          <a:lstStyle/>
          <a:p>
            <a:pPr>
              <a:defRPr/>
            </a:pPr>
            <a:fld id="{72D51A10-A049-41C0-A379-DBC6148E6A74}" type="slidenum">
              <a:rPr lang="fr-FR" smtClean="0"/>
              <a:pPr>
                <a:defRPr/>
              </a:pPr>
              <a:t>93</a:t>
            </a:fld>
            <a:endParaRPr lang="fr-FR"/>
          </a:p>
        </p:txBody>
      </p:sp>
      <p:pic>
        <p:nvPicPr>
          <p:cNvPr id="2" name="Image 1">
            <a:extLst>
              <a:ext uri="{FF2B5EF4-FFF2-40B4-BE49-F238E27FC236}">
                <a16:creationId xmlns:a16="http://schemas.microsoft.com/office/drawing/2014/main" id="{D645CFC9-62E1-49D3-8B59-F52C42EB43B0}"/>
              </a:ext>
            </a:extLst>
          </p:cNvPr>
          <p:cNvPicPr>
            <a:picLocks noChangeAspect="1"/>
          </p:cNvPicPr>
          <p:nvPr/>
        </p:nvPicPr>
        <p:blipFill>
          <a:blip r:embed="rId3"/>
          <a:stretch>
            <a:fillRect/>
          </a:stretch>
        </p:blipFill>
        <p:spPr>
          <a:xfrm>
            <a:off x="358035" y="1086679"/>
            <a:ext cx="6592896" cy="4815749"/>
          </a:xfrm>
          <a:prstGeom prst="rect">
            <a:avLst/>
          </a:prstGeom>
        </p:spPr>
      </p:pic>
      <p:pic>
        <p:nvPicPr>
          <p:cNvPr id="40" name="Image 39">
            <a:extLst>
              <a:ext uri="{FF2B5EF4-FFF2-40B4-BE49-F238E27FC236}">
                <a16:creationId xmlns:a16="http://schemas.microsoft.com/office/drawing/2014/main" id="{4CC25CF2-5B85-4F74-AF3E-F10CC5A4BC38}"/>
              </a:ext>
            </a:extLst>
          </p:cNvPr>
          <p:cNvPicPr>
            <a:picLocks noChangeAspect="1"/>
          </p:cNvPicPr>
          <p:nvPr/>
        </p:nvPicPr>
        <p:blipFill rotWithShape="1">
          <a:blip r:embed="rId3"/>
          <a:srcRect l="3025" t="8389" r="80743" b="88400"/>
          <a:stretch/>
        </p:blipFill>
        <p:spPr>
          <a:xfrm>
            <a:off x="7978790" y="877425"/>
            <a:ext cx="3132782" cy="452778"/>
          </a:xfrm>
          <a:prstGeom prst="rect">
            <a:avLst/>
          </a:prstGeom>
        </p:spPr>
      </p:pic>
      <p:pic>
        <p:nvPicPr>
          <p:cNvPr id="44" name="Image 43">
            <a:extLst>
              <a:ext uri="{FF2B5EF4-FFF2-40B4-BE49-F238E27FC236}">
                <a16:creationId xmlns:a16="http://schemas.microsoft.com/office/drawing/2014/main" id="{6EDAF987-0667-482E-A8BE-DD29733BE7F5}"/>
              </a:ext>
            </a:extLst>
          </p:cNvPr>
          <p:cNvPicPr>
            <a:picLocks noChangeAspect="1"/>
          </p:cNvPicPr>
          <p:nvPr/>
        </p:nvPicPr>
        <p:blipFill rotWithShape="1">
          <a:blip r:embed="rId3"/>
          <a:srcRect l="20358" t="8042" r="62629" b="87840"/>
          <a:stretch/>
        </p:blipFill>
        <p:spPr>
          <a:xfrm>
            <a:off x="8022282" y="2446387"/>
            <a:ext cx="2239919" cy="396035"/>
          </a:xfrm>
          <a:prstGeom prst="rect">
            <a:avLst/>
          </a:prstGeom>
        </p:spPr>
      </p:pic>
      <p:pic>
        <p:nvPicPr>
          <p:cNvPr id="9" name="Graphique 8" descr="Avertissement">
            <a:extLst>
              <a:ext uri="{FF2B5EF4-FFF2-40B4-BE49-F238E27FC236}">
                <a16:creationId xmlns:a16="http://schemas.microsoft.com/office/drawing/2014/main" id="{9D4D5E0B-93BB-42E9-9D41-B990B0E100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7358" y="1494920"/>
            <a:ext cx="703305" cy="703305"/>
          </a:xfrm>
          <a:prstGeom prst="rect">
            <a:avLst/>
          </a:prstGeom>
        </p:spPr>
      </p:pic>
      <p:sp>
        <p:nvSpPr>
          <p:cNvPr id="11" name="ZoneTexte 10">
            <a:extLst>
              <a:ext uri="{FF2B5EF4-FFF2-40B4-BE49-F238E27FC236}">
                <a16:creationId xmlns:a16="http://schemas.microsoft.com/office/drawing/2014/main" id="{D5083B4C-D117-4845-A65F-4E4940CDABA4}"/>
              </a:ext>
            </a:extLst>
          </p:cNvPr>
          <p:cNvSpPr txBox="1"/>
          <p:nvPr/>
        </p:nvSpPr>
        <p:spPr>
          <a:xfrm>
            <a:off x="8590662" y="1497016"/>
            <a:ext cx="3601337" cy="646331"/>
          </a:xfrm>
          <a:prstGeom prst="rect">
            <a:avLst/>
          </a:prstGeom>
          <a:noFill/>
        </p:spPr>
        <p:txBody>
          <a:bodyPr wrap="square" rtlCol="0">
            <a:spAutoFit/>
          </a:bodyPr>
          <a:lstStyle/>
          <a:p>
            <a:r>
              <a:rPr lang="fr-FR" dirty="0">
                <a:latin typeface="Roboto Condensed"/>
              </a:rPr>
              <a:t>a priori, dans le titre du fil et l’url si configurée pour s’afficher</a:t>
            </a:r>
          </a:p>
        </p:txBody>
      </p:sp>
      <p:pic>
        <p:nvPicPr>
          <p:cNvPr id="45" name="Image 44">
            <a:extLst>
              <a:ext uri="{FF2B5EF4-FFF2-40B4-BE49-F238E27FC236}">
                <a16:creationId xmlns:a16="http://schemas.microsoft.com/office/drawing/2014/main" id="{94991634-BD35-40CA-B215-DB71E1524DE6}"/>
              </a:ext>
            </a:extLst>
          </p:cNvPr>
          <p:cNvPicPr>
            <a:picLocks noChangeAspect="1"/>
          </p:cNvPicPr>
          <p:nvPr/>
        </p:nvPicPr>
        <p:blipFill rotWithShape="1">
          <a:blip r:embed="rId3"/>
          <a:srcRect l="38512" t="7372" r="51642" b="87707"/>
          <a:stretch/>
        </p:blipFill>
        <p:spPr>
          <a:xfrm>
            <a:off x="8057802" y="3838312"/>
            <a:ext cx="1295239" cy="472865"/>
          </a:xfrm>
          <a:prstGeom prst="rect">
            <a:avLst/>
          </a:prstGeom>
        </p:spPr>
      </p:pic>
      <p:pic>
        <p:nvPicPr>
          <p:cNvPr id="13" name="Image 12">
            <a:extLst>
              <a:ext uri="{FF2B5EF4-FFF2-40B4-BE49-F238E27FC236}">
                <a16:creationId xmlns:a16="http://schemas.microsoft.com/office/drawing/2014/main" id="{F16DC5C5-2049-4350-9F2D-4F8F6B5EFD54}"/>
              </a:ext>
            </a:extLst>
          </p:cNvPr>
          <p:cNvPicPr>
            <a:picLocks noChangeAspect="1"/>
          </p:cNvPicPr>
          <p:nvPr/>
        </p:nvPicPr>
        <p:blipFill>
          <a:blip r:embed="rId6"/>
          <a:stretch>
            <a:fillRect/>
          </a:stretch>
        </p:blipFill>
        <p:spPr>
          <a:xfrm>
            <a:off x="10490607" y="2446387"/>
            <a:ext cx="1295238" cy="1466667"/>
          </a:xfrm>
          <a:prstGeom prst="rect">
            <a:avLst/>
          </a:prstGeom>
        </p:spPr>
      </p:pic>
      <p:pic>
        <p:nvPicPr>
          <p:cNvPr id="46" name="Image 45">
            <a:extLst>
              <a:ext uri="{FF2B5EF4-FFF2-40B4-BE49-F238E27FC236}">
                <a16:creationId xmlns:a16="http://schemas.microsoft.com/office/drawing/2014/main" id="{A2F6B374-5300-49E5-A6F1-2E9E9739CFB0}"/>
              </a:ext>
            </a:extLst>
          </p:cNvPr>
          <p:cNvPicPr>
            <a:picLocks noChangeAspect="1"/>
          </p:cNvPicPr>
          <p:nvPr/>
        </p:nvPicPr>
        <p:blipFill rotWithShape="1">
          <a:blip r:embed="rId3"/>
          <a:srcRect l="48488" t="8049" r="37135" b="87893"/>
          <a:stretch/>
        </p:blipFill>
        <p:spPr>
          <a:xfrm>
            <a:off x="7119068" y="5025284"/>
            <a:ext cx="2066071" cy="425970"/>
          </a:xfrm>
          <a:prstGeom prst="rect">
            <a:avLst/>
          </a:prstGeom>
        </p:spPr>
      </p:pic>
      <p:pic>
        <p:nvPicPr>
          <p:cNvPr id="15" name="Image 14">
            <a:extLst>
              <a:ext uri="{FF2B5EF4-FFF2-40B4-BE49-F238E27FC236}">
                <a16:creationId xmlns:a16="http://schemas.microsoft.com/office/drawing/2014/main" id="{1601F948-5D8F-4606-B0BA-EB27D755DD91}"/>
              </a:ext>
            </a:extLst>
          </p:cNvPr>
          <p:cNvPicPr>
            <a:picLocks noChangeAspect="1"/>
          </p:cNvPicPr>
          <p:nvPr/>
        </p:nvPicPr>
        <p:blipFill>
          <a:blip r:embed="rId7"/>
          <a:stretch>
            <a:fillRect/>
          </a:stretch>
        </p:blipFill>
        <p:spPr>
          <a:xfrm>
            <a:off x="9545181" y="3836572"/>
            <a:ext cx="904762" cy="1123810"/>
          </a:xfrm>
          <a:prstGeom prst="rect">
            <a:avLst/>
          </a:prstGeom>
        </p:spPr>
      </p:pic>
      <p:pic>
        <p:nvPicPr>
          <p:cNvPr id="17" name="Image 16">
            <a:extLst>
              <a:ext uri="{FF2B5EF4-FFF2-40B4-BE49-F238E27FC236}">
                <a16:creationId xmlns:a16="http://schemas.microsoft.com/office/drawing/2014/main" id="{3D45C943-E924-467E-98A4-E71A772EA2C9}"/>
              </a:ext>
            </a:extLst>
          </p:cNvPr>
          <p:cNvPicPr>
            <a:picLocks noChangeAspect="1"/>
          </p:cNvPicPr>
          <p:nvPr/>
        </p:nvPicPr>
        <p:blipFill>
          <a:blip r:embed="rId8"/>
          <a:stretch>
            <a:fillRect/>
          </a:stretch>
        </p:blipFill>
        <p:spPr>
          <a:xfrm>
            <a:off x="9312074" y="5032206"/>
            <a:ext cx="2561905" cy="419048"/>
          </a:xfrm>
          <a:prstGeom prst="rect">
            <a:avLst/>
          </a:prstGeom>
        </p:spPr>
      </p:pic>
      <p:pic>
        <p:nvPicPr>
          <p:cNvPr id="18" name="Image 17">
            <a:extLst>
              <a:ext uri="{FF2B5EF4-FFF2-40B4-BE49-F238E27FC236}">
                <a16:creationId xmlns:a16="http://schemas.microsoft.com/office/drawing/2014/main" id="{86971D80-9571-4319-A0BD-6E37841684D4}"/>
              </a:ext>
            </a:extLst>
          </p:cNvPr>
          <p:cNvPicPr>
            <a:picLocks noChangeAspect="1"/>
          </p:cNvPicPr>
          <p:nvPr/>
        </p:nvPicPr>
        <p:blipFill>
          <a:blip r:embed="rId9"/>
          <a:stretch>
            <a:fillRect/>
          </a:stretch>
        </p:blipFill>
        <p:spPr>
          <a:xfrm>
            <a:off x="7119068" y="5602298"/>
            <a:ext cx="4238246" cy="418990"/>
          </a:xfrm>
          <a:prstGeom prst="rect">
            <a:avLst/>
          </a:prstGeom>
        </p:spPr>
      </p:pic>
      <p:pic>
        <p:nvPicPr>
          <p:cNvPr id="19" name="Image 18">
            <a:extLst>
              <a:ext uri="{FF2B5EF4-FFF2-40B4-BE49-F238E27FC236}">
                <a16:creationId xmlns:a16="http://schemas.microsoft.com/office/drawing/2014/main" id="{2317C2F9-1184-4EBB-98D7-DCC7ED99FB15}"/>
              </a:ext>
            </a:extLst>
          </p:cNvPr>
          <p:cNvPicPr>
            <a:picLocks noChangeAspect="1"/>
          </p:cNvPicPr>
          <p:nvPr/>
        </p:nvPicPr>
        <p:blipFill>
          <a:blip r:embed="rId10"/>
          <a:stretch>
            <a:fillRect/>
          </a:stretch>
        </p:blipFill>
        <p:spPr>
          <a:xfrm>
            <a:off x="572401" y="980728"/>
            <a:ext cx="2207875" cy="499592"/>
          </a:xfrm>
          <a:prstGeom prst="rect">
            <a:avLst/>
          </a:prstGeom>
        </p:spPr>
      </p:pic>
      <p:pic>
        <p:nvPicPr>
          <p:cNvPr id="47" name="Image 46">
            <a:extLst>
              <a:ext uri="{FF2B5EF4-FFF2-40B4-BE49-F238E27FC236}">
                <a16:creationId xmlns:a16="http://schemas.microsoft.com/office/drawing/2014/main" id="{B03C579A-B308-47AE-97C9-04A07C165913}"/>
              </a:ext>
            </a:extLst>
          </p:cNvPr>
          <p:cNvPicPr>
            <a:picLocks noChangeAspect="1"/>
          </p:cNvPicPr>
          <p:nvPr/>
        </p:nvPicPr>
        <p:blipFill>
          <a:blip r:embed="rId11"/>
          <a:stretch>
            <a:fillRect/>
          </a:stretch>
        </p:blipFill>
        <p:spPr>
          <a:xfrm>
            <a:off x="3684144" y="1094679"/>
            <a:ext cx="3219048" cy="942857"/>
          </a:xfrm>
          <a:prstGeom prst="rect">
            <a:avLst/>
          </a:prstGeom>
        </p:spPr>
      </p:pic>
      <p:pic>
        <p:nvPicPr>
          <p:cNvPr id="48" name="Image 47">
            <a:extLst>
              <a:ext uri="{FF2B5EF4-FFF2-40B4-BE49-F238E27FC236}">
                <a16:creationId xmlns:a16="http://schemas.microsoft.com/office/drawing/2014/main" id="{6161FFDE-B23B-4996-B8A3-12235FF27471}"/>
              </a:ext>
            </a:extLst>
          </p:cNvPr>
          <p:cNvPicPr>
            <a:picLocks noChangeAspect="1"/>
          </p:cNvPicPr>
          <p:nvPr/>
        </p:nvPicPr>
        <p:blipFill>
          <a:blip r:embed="rId12"/>
          <a:stretch>
            <a:fillRect/>
          </a:stretch>
        </p:blipFill>
        <p:spPr>
          <a:xfrm>
            <a:off x="572401" y="1739757"/>
            <a:ext cx="819048" cy="1552381"/>
          </a:xfrm>
          <a:prstGeom prst="rect">
            <a:avLst/>
          </a:prstGeom>
        </p:spPr>
      </p:pic>
      <p:pic>
        <p:nvPicPr>
          <p:cNvPr id="49" name="Image 48">
            <a:extLst>
              <a:ext uri="{FF2B5EF4-FFF2-40B4-BE49-F238E27FC236}">
                <a16:creationId xmlns:a16="http://schemas.microsoft.com/office/drawing/2014/main" id="{7B3479C2-72A9-4A2C-B63E-817EDD019A24}"/>
              </a:ext>
            </a:extLst>
          </p:cNvPr>
          <p:cNvPicPr>
            <a:picLocks noChangeAspect="1"/>
          </p:cNvPicPr>
          <p:nvPr/>
        </p:nvPicPr>
        <p:blipFill>
          <a:blip r:embed="rId13"/>
          <a:stretch>
            <a:fillRect/>
          </a:stretch>
        </p:blipFill>
        <p:spPr>
          <a:xfrm>
            <a:off x="2675089" y="2313749"/>
            <a:ext cx="2676190" cy="923810"/>
          </a:xfrm>
          <a:prstGeom prst="rect">
            <a:avLst/>
          </a:prstGeom>
        </p:spPr>
      </p:pic>
      <p:pic>
        <p:nvPicPr>
          <p:cNvPr id="50" name="Image 49">
            <a:extLst>
              <a:ext uri="{FF2B5EF4-FFF2-40B4-BE49-F238E27FC236}">
                <a16:creationId xmlns:a16="http://schemas.microsoft.com/office/drawing/2014/main" id="{D2E3C9BF-A2E7-426A-967F-ED502E907FA0}"/>
              </a:ext>
            </a:extLst>
          </p:cNvPr>
          <p:cNvPicPr>
            <a:picLocks noChangeAspect="1"/>
          </p:cNvPicPr>
          <p:nvPr/>
        </p:nvPicPr>
        <p:blipFill>
          <a:blip r:embed="rId14"/>
          <a:stretch>
            <a:fillRect/>
          </a:stretch>
        </p:blipFill>
        <p:spPr>
          <a:xfrm>
            <a:off x="3709127" y="1492668"/>
            <a:ext cx="638095" cy="342857"/>
          </a:xfrm>
          <a:prstGeom prst="rect">
            <a:avLst/>
          </a:prstGeom>
        </p:spPr>
      </p:pic>
      <p:pic>
        <p:nvPicPr>
          <p:cNvPr id="51" name="Image 50">
            <a:extLst>
              <a:ext uri="{FF2B5EF4-FFF2-40B4-BE49-F238E27FC236}">
                <a16:creationId xmlns:a16="http://schemas.microsoft.com/office/drawing/2014/main" id="{81AE5571-9386-46D7-BC26-F2E973000157}"/>
              </a:ext>
            </a:extLst>
          </p:cNvPr>
          <p:cNvPicPr>
            <a:picLocks noChangeAspect="1"/>
          </p:cNvPicPr>
          <p:nvPr/>
        </p:nvPicPr>
        <p:blipFill>
          <a:blip r:embed="rId15"/>
          <a:stretch>
            <a:fillRect/>
          </a:stretch>
        </p:blipFill>
        <p:spPr>
          <a:xfrm>
            <a:off x="2665565" y="3248540"/>
            <a:ext cx="2685714" cy="1047619"/>
          </a:xfrm>
          <a:prstGeom prst="rect">
            <a:avLst/>
          </a:prstGeom>
        </p:spPr>
      </p:pic>
      <p:pic>
        <p:nvPicPr>
          <p:cNvPr id="52" name="Image 51">
            <a:extLst>
              <a:ext uri="{FF2B5EF4-FFF2-40B4-BE49-F238E27FC236}">
                <a16:creationId xmlns:a16="http://schemas.microsoft.com/office/drawing/2014/main" id="{D65DA654-9F9F-4DEC-932C-C198027AA70D}"/>
              </a:ext>
            </a:extLst>
          </p:cNvPr>
          <p:cNvPicPr>
            <a:picLocks noChangeAspect="1"/>
          </p:cNvPicPr>
          <p:nvPr/>
        </p:nvPicPr>
        <p:blipFill>
          <a:blip r:embed="rId16"/>
          <a:stretch>
            <a:fillRect/>
          </a:stretch>
        </p:blipFill>
        <p:spPr>
          <a:xfrm>
            <a:off x="2665566" y="4377474"/>
            <a:ext cx="2684366" cy="894789"/>
          </a:xfrm>
          <a:prstGeom prst="rect">
            <a:avLst/>
          </a:prstGeom>
        </p:spPr>
      </p:pic>
      <p:pic>
        <p:nvPicPr>
          <p:cNvPr id="53" name="Image 52">
            <a:extLst>
              <a:ext uri="{FF2B5EF4-FFF2-40B4-BE49-F238E27FC236}">
                <a16:creationId xmlns:a16="http://schemas.microsoft.com/office/drawing/2014/main" id="{94AC7FDC-DF0E-4E1D-9DB1-9CD42BD9C8DE}"/>
              </a:ext>
            </a:extLst>
          </p:cNvPr>
          <p:cNvPicPr>
            <a:picLocks noChangeAspect="1"/>
          </p:cNvPicPr>
          <p:nvPr/>
        </p:nvPicPr>
        <p:blipFill>
          <a:blip r:embed="rId17"/>
          <a:stretch>
            <a:fillRect/>
          </a:stretch>
        </p:blipFill>
        <p:spPr>
          <a:xfrm>
            <a:off x="3398769" y="1090647"/>
            <a:ext cx="2403004" cy="1061155"/>
          </a:xfrm>
          <a:prstGeom prst="rect">
            <a:avLst/>
          </a:prstGeom>
        </p:spPr>
      </p:pic>
      <p:pic>
        <p:nvPicPr>
          <p:cNvPr id="54" name="Image 53">
            <a:extLst>
              <a:ext uri="{FF2B5EF4-FFF2-40B4-BE49-F238E27FC236}">
                <a16:creationId xmlns:a16="http://schemas.microsoft.com/office/drawing/2014/main" id="{FAEFE645-DB04-4635-B349-63BC8C30896A}"/>
              </a:ext>
            </a:extLst>
          </p:cNvPr>
          <p:cNvPicPr>
            <a:picLocks noChangeAspect="1"/>
          </p:cNvPicPr>
          <p:nvPr/>
        </p:nvPicPr>
        <p:blipFill>
          <a:blip r:embed="rId18"/>
          <a:stretch>
            <a:fillRect/>
          </a:stretch>
        </p:blipFill>
        <p:spPr>
          <a:xfrm>
            <a:off x="4044828" y="2250881"/>
            <a:ext cx="1076190" cy="780952"/>
          </a:xfrm>
          <a:prstGeom prst="rect">
            <a:avLst/>
          </a:prstGeom>
        </p:spPr>
      </p:pic>
      <p:pic>
        <p:nvPicPr>
          <p:cNvPr id="57" name="Image 56">
            <a:extLst>
              <a:ext uri="{FF2B5EF4-FFF2-40B4-BE49-F238E27FC236}">
                <a16:creationId xmlns:a16="http://schemas.microsoft.com/office/drawing/2014/main" id="{B05EC07F-E4F7-4473-A159-2C4B70B07527}"/>
              </a:ext>
            </a:extLst>
          </p:cNvPr>
          <p:cNvPicPr>
            <a:picLocks noChangeAspect="1"/>
          </p:cNvPicPr>
          <p:nvPr/>
        </p:nvPicPr>
        <p:blipFill>
          <a:blip r:embed="rId19"/>
          <a:stretch>
            <a:fillRect/>
          </a:stretch>
        </p:blipFill>
        <p:spPr>
          <a:xfrm>
            <a:off x="5161682" y="2212943"/>
            <a:ext cx="2403004" cy="452963"/>
          </a:xfrm>
          <a:prstGeom prst="rect">
            <a:avLst/>
          </a:prstGeom>
        </p:spPr>
      </p:pic>
      <p:pic>
        <p:nvPicPr>
          <p:cNvPr id="58" name="Image 57">
            <a:extLst>
              <a:ext uri="{FF2B5EF4-FFF2-40B4-BE49-F238E27FC236}">
                <a16:creationId xmlns:a16="http://schemas.microsoft.com/office/drawing/2014/main" id="{5A27EE2C-1A90-4B97-809F-4D6EDDD2A697}"/>
              </a:ext>
            </a:extLst>
          </p:cNvPr>
          <p:cNvPicPr>
            <a:picLocks noChangeAspect="1"/>
          </p:cNvPicPr>
          <p:nvPr/>
        </p:nvPicPr>
        <p:blipFill>
          <a:blip r:embed="rId20"/>
          <a:stretch>
            <a:fillRect/>
          </a:stretch>
        </p:blipFill>
        <p:spPr>
          <a:xfrm>
            <a:off x="5121646" y="2701490"/>
            <a:ext cx="2441091" cy="465735"/>
          </a:xfrm>
          <a:prstGeom prst="rect">
            <a:avLst/>
          </a:prstGeom>
        </p:spPr>
      </p:pic>
      <p:pic>
        <p:nvPicPr>
          <p:cNvPr id="59" name="Image 58">
            <a:extLst>
              <a:ext uri="{FF2B5EF4-FFF2-40B4-BE49-F238E27FC236}">
                <a16:creationId xmlns:a16="http://schemas.microsoft.com/office/drawing/2014/main" id="{76643840-1884-4BB0-B148-46189B7EBBA7}"/>
              </a:ext>
            </a:extLst>
          </p:cNvPr>
          <p:cNvPicPr>
            <a:picLocks noChangeAspect="1"/>
          </p:cNvPicPr>
          <p:nvPr/>
        </p:nvPicPr>
        <p:blipFill>
          <a:blip r:embed="rId21"/>
          <a:stretch>
            <a:fillRect/>
          </a:stretch>
        </p:blipFill>
        <p:spPr>
          <a:xfrm>
            <a:off x="5408481" y="3213339"/>
            <a:ext cx="2154256" cy="501563"/>
          </a:xfrm>
          <a:prstGeom prst="rect">
            <a:avLst/>
          </a:prstGeom>
        </p:spPr>
      </p:pic>
      <p:pic>
        <p:nvPicPr>
          <p:cNvPr id="60" name="Image 59">
            <a:extLst>
              <a:ext uri="{FF2B5EF4-FFF2-40B4-BE49-F238E27FC236}">
                <a16:creationId xmlns:a16="http://schemas.microsoft.com/office/drawing/2014/main" id="{89E43548-A03E-4827-A643-F094D75DC377}"/>
              </a:ext>
            </a:extLst>
          </p:cNvPr>
          <p:cNvPicPr>
            <a:picLocks noChangeAspect="1"/>
          </p:cNvPicPr>
          <p:nvPr/>
        </p:nvPicPr>
        <p:blipFill>
          <a:blip r:embed="rId22"/>
          <a:stretch>
            <a:fillRect/>
          </a:stretch>
        </p:blipFill>
        <p:spPr>
          <a:xfrm>
            <a:off x="4070443" y="1112860"/>
            <a:ext cx="2373350" cy="874393"/>
          </a:xfrm>
          <a:prstGeom prst="rect">
            <a:avLst/>
          </a:prstGeom>
        </p:spPr>
      </p:pic>
      <p:pic>
        <p:nvPicPr>
          <p:cNvPr id="61" name="Image 60">
            <a:extLst>
              <a:ext uri="{FF2B5EF4-FFF2-40B4-BE49-F238E27FC236}">
                <a16:creationId xmlns:a16="http://schemas.microsoft.com/office/drawing/2014/main" id="{50D7EE52-C62A-41EE-975E-201F6358C063}"/>
              </a:ext>
            </a:extLst>
          </p:cNvPr>
          <p:cNvPicPr>
            <a:picLocks noChangeAspect="1"/>
          </p:cNvPicPr>
          <p:nvPr/>
        </p:nvPicPr>
        <p:blipFill>
          <a:blip r:embed="rId23"/>
          <a:stretch>
            <a:fillRect/>
          </a:stretch>
        </p:blipFill>
        <p:spPr>
          <a:xfrm>
            <a:off x="1181100" y="5949280"/>
            <a:ext cx="990476" cy="552381"/>
          </a:xfrm>
          <a:prstGeom prst="rect">
            <a:avLst/>
          </a:prstGeom>
        </p:spPr>
      </p:pic>
      <p:pic>
        <p:nvPicPr>
          <p:cNvPr id="62" name="Image 61">
            <a:extLst>
              <a:ext uri="{FF2B5EF4-FFF2-40B4-BE49-F238E27FC236}">
                <a16:creationId xmlns:a16="http://schemas.microsoft.com/office/drawing/2014/main" id="{999E2ACC-BD10-4C42-B554-5D8C16519CC4}"/>
              </a:ext>
            </a:extLst>
          </p:cNvPr>
          <p:cNvPicPr>
            <a:picLocks noChangeAspect="1"/>
          </p:cNvPicPr>
          <p:nvPr/>
        </p:nvPicPr>
        <p:blipFill>
          <a:blip r:embed="rId24"/>
          <a:stretch>
            <a:fillRect/>
          </a:stretch>
        </p:blipFill>
        <p:spPr>
          <a:xfrm>
            <a:off x="2303524" y="5960510"/>
            <a:ext cx="2118576" cy="549955"/>
          </a:xfrm>
          <a:prstGeom prst="rect">
            <a:avLst/>
          </a:prstGeom>
        </p:spPr>
      </p:pic>
      <p:pic>
        <p:nvPicPr>
          <p:cNvPr id="63" name="Image 62">
            <a:extLst>
              <a:ext uri="{FF2B5EF4-FFF2-40B4-BE49-F238E27FC236}">
                <a16:creationId xmlns:a16="http://schemas.microsoft.com/office/drawing/2014/main" id="{BB98C54F-102D-40B8-9609-7D87C24C6A5B}"/>
              </a:ext>
            </a:extLst>
          </p:cNvPr>
          <p:cNvPicPr>
            <a:picLocks noChangeAspect="1"/>
          </p:cNvPicPr>
          <p:nvPr/>
        </p:nvPicPr>
        <p:blipFill>
          <a:blip r:embed="rId25"/>
          <a:stretch>
            <a:fillRect/>
          </a:stretch>
        </p:blipFill>
        <p:spPr>
          <a:xfrm>
            <a:off x="4554048" y="5960332"/>
            <a:ext cx="838095" cy="580952"/>
          </a:xfrm>
          <a:prstGeom prst="rect">
            <a:avLst/>
          </a:prstGeom>
        </p:spPr>
      </p:pic>
      <p:pic>
        <p:nvPicPr>
          <p:cNvPr id="64" name="Image 63">
            <a:extLst>
              <a:ext uri="{FF2B5EF4-FFF2-40B4-BE49-F238E27FC236}">
                <a16:creationId xmlns:a16="http://schemas.microsoft.com/office/drawing/2014/main" id="{F31885EB-4C13-42E4-AC9C-B168009607F9}"/>
              </a:ext>
            </a:extLst>
          </p:cNvPr>
          <p:cNvPicPr>
            <a:picLocks noChangeAspect="1"/>
          </p:cNvPicPr>
          <p:nvPr/>
        </p:nvPicPr>
        <p:blipFill>
          <a:blip r:embed="rId26"/>
          <a:stretch>
            <a:fillRect/>
          </a:stretch>
        </p:blipFill>
        <p:spPr>
          <a:xfrm>
            <a:off x="5541287" y="5950808"/>
            <a:ext cx="1361905" cy="600000"/>
          </a:xfrm>
          <a:prstGeom prst="rect">
            <a:avLst/>
          </a:prstGeom>
        </p:spPr>
      </p:pic>
      <p:sp>
        <p:nvSpPr>
          <p:cNvPr id="35" name="Titre 40">
            <a:extLst>
              <a:ext uri="{FF2B5EF4-FFF2-40B4-BE49-F238E27FC236}">
                <a16:creationId xmlns:a16="http://schemas.microsoft.com/office/drawing/2014/main" id="{1B127BB7-AB19-4439-9545-BFF07EE5E915}"/>
              </a:ext>
            </a:extLst>
          </p:cNvPr>
          <p:cNvSpPr>
            <a:spLocks noGrp="1"/>
          </p:cNvSpPr>
          <p:nvPr>
            <p:ph type="title"/>
          </p:nvPr>
        </p:nvSpPr>
        <p:spPr>
          <a:xfrm>
            <a:off x="1371600" y="44624"/>
            <a:ext cx="9601200" cy="1485900"/>
          </a:xfrm>
        </p:spPr>
        <p:txBody>
          <a:bodyPr/>
          <a:lstStyle/>
          <a:p>
            <a:r>
              <a:rPr lang="fr-FR" dirty="0"/>
              <a:t>Inoreader</a:t>
            </a:r>
            <a:br>
              <a:rPr lang="fr-FR" dirty="0"/>
            </a:br>
            <a:r>
              <a:rPr lang="fr-FR" b="0" dirty="0"/>
              <a:t>Gestion des abonnements</a:t>
            </a:r>
            <a:endParaRPr lang="fr-FR" dirty="0"/>
          </a:p>
        </p:txBody>
      </p:sp>
      <p:sp>
        <p:nvSpPr>
          <p:cNvPr id="37" name="Espace réservé de la date 4">
            <a:extLst>
              <a:ext uri="{FF2B5EF4-FFF2-40B4-BE49-F238E27FC236}">
                <a16:creationId xmlns:a16="http://schemas.microsoft.com/office/drawing/2014/main" id="{CC366894-D04A-4B75-95E2-BBB2206DB2D7}"/>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38" name="Espace réservé du pied de page 2">
            <a:extLst>
              <a:ext uri="{FF2B5EF4-FFF2-40B4-BE49-F238E27FC236}">
                <a16:creationId xmlns:a16="http://schemas.microsoft.com/office/drawing/2014/main" id="{33393C94-D2BA-488E-9D68-B24482E6AB72}"/>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Tree>
    <p:extLst>
      <p:ext uri="{BB962C8B-B14F-4D97-AF65-F5344CB8AC3E}">
        <p14:creationId xmlns:p14="http://schemas.microsoft.com/office/powerpoint/2010/main" val="256805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par>
                          <p:cTn id="11" fill="hold">
                            <p:stCondLst>
                              <p:cond delay="1000"/>
                            </p:stCondLst>
                            <p:childTnLst>
                              <p:par>
                                <p:cTn id="12" presetID="31" presetClass="entr" presetSubtype="0" fill="hold" nodeType="afterEffect">
                                  <p:stCondLst>
                                    <p:cond delay="1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3000"/>
                            </p:stCondLst>
                            <p:childTnLst>
                              <p:par>
                                <p:cTn id="19" presetID="2" presetClass="entr" presetSubtype="2"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1000" fill="hold"/>
                                        <p:tgtEl>
                                          <p:spTgt spid="44"/>
                                        </p:tgtEl>
                                        <p:attrNameLst>
                                          <p:attrName>ppt_w</p:attrName>
                                        </p:attrNameLst>
                                      </p:cBhvr>
                                      <p:tavLst>
                                        <p:tav tm="0">
                                          <p:val>
                                            <p:fltVal val="0"/>
                                          </p:val>
                                        </p:tav>
                                        <p:tav tm="100000">
                                          <p:val>
                                            <p:strVal val="#ppt_w"/>
                                          </p:val>
                                        </p:tav>
                                      </p:tavLst>
                                    </p:anim>
                                    <p:anim calcmode="lin" valueType="num">
                                      <p:cBhvr>
                                        <p:cTn id="39" dur="1000" fill="hold"/>
                                        <p:tgtEl>
                                          <p:spTgt spid="44"/>
                                        </p:tgtEl>
                                        <p:attrNameLst>
                                          <p:attrName>ppt_h</p:attrName>
                                        </p:attrNameLst>
                                      </p:cBhvr>
                                      <p:tavLst>
                                        <p:tav tm="0">
                                          <p:val>
                                            <p:fltVal val="0"/>
                                          </p:val>
                                        </p:tav>
                                        <p:tav tm="100000">
                                          <p:val>
                                            <p:strVal val="#ppt_h"/>
                                          </p:val>
                                        </p:tav>
                                      </p:tavLst>
                                    </p:anim>
                                    <p:anim calcmode="lin" valueType="num">
                                      <p:cBhvr>
                                        <p:cTn id="40" dur="1000" fill="hold"/>
                                        <p:tgtEl>
                                          <p:spTgt spid="44"/>
                                        </p:tgtEl>
                                        <p:attrNameLst>
                                          <p:attrName>style.rotation</p:attrName>
                                        </p:attrNameLst>
                                      </p:cBhvr>
                                      <p:tavLst>
                                        <p:tav tm="0">
                                          <p:val>
                                            <p:fltVal val="90"/>
                                          </p:val>
                                        </p:tav>
                                        <p:tav tm="100000">
                                          <p:val>
                                            <p:fltVal val="0"/>
                                          </p:val>
                                        </p:tav>
                                      </p:tavLst>
                                    </p:anim>
                                    <p:animEffect transition="in" filter="fade">
                                      <p:cBhvr>
                                        <p:cTn id="41" dur="1000"/>
                                        <p:tgtEl>
                                          <p:spTgt spid="44"/>
                                        </p:tgtEl>
                                      </p:cBhvr>
                                    </p:animEffect>
                                  </p:childTnLst>
                                </p:cTn>
                              </p:par>
                            </p:childTnLst>
                          </p:cTn>
                        </p:par>
                        <p:par>
                          <p:cTn id="42" fill="hold">
                            <p:stCondLst>
                              <p:cond delay="1000"/>
                            </p:stCondLst>
                            <p:childTnLst>
                              <p:par>
                                <p:cTn id="43" presetID="2" presetClass="entr" presetSubtype="2" fill="hold" nodeType="afterEffect">
                                  <p:stCondLst>
                                    <p:cond delay="50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44"/>
                                        </p:tgtEl>
                                      </p:cBhvr>
                                    </p:animEffect>
                                    <p:set>
                                      <p:cBhvr>
                                        <p:cTn id="51" dur="1" fill="hold">
                                          <p:stCondLst>
                                            <p:cond delay="499"/>
                                          </p:stCondLst>
                                        </p:cTn>
                                        <p:tgtEl>
                                          <p:spTgt spid="4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1000" fill="hold"/>
                                        <p:tgtEl>
                                          <p:spTgt spid="45"/>
                                        </p:tgtEl>
                                        <p:attrNameLst>
                                          <p:attrName>ppt_w</p:attrName>
                                        </p:attrNameLst>
                                      </p:cBhvr>
                                      <p:tavLst>
                                        <p:tav tm="0">
                                          <p:val>
                                            <p:fltVal val="0"/>
                                          </p:val>
                                        </p:tav>
                                        <p:tav tm="100000">
                                          <p:val>
                                            <p:strVal val="#ppt_w"/>
                                          </p:val>
                                        </p:tav>
                                      </p:tavLst>
                                    </p:anim>
                                    <p:anim calcmode="lin" valueType="num">
                                      <p:cBhvr>
                                        <p:cTn id="60" dur="1000" fill="hold"/>
                                        <p:tgtEl>
                                          <p:spTgt spid="45"/>
                                        </p:tgtEl>
                                        <p:attrNameLst>
                                          <p:attrName>ppt_h</p:attrName>
                                        </p:attrNameLst>
                                      </p:cBhvr>
                                      <p:tavLst>
                                        <p:tav tm="0">
                                          <p:val>
                                            <p:fltVal val="0"/>
                                          </p:val>
                                        </p:tav>
                                        <p:tav tm="100000">
                                          <p:val>
                                            <p:strVal val="#ppt_h"/>
                                          </p:val>
                                        </p:tav>
                                      </p:tavLst>
                                    </p:anim>
                                    <p:anim calcmode="lin" valueType="num">
                                      <p:cBhvr>
                                        <p:cTn id="61" dur="1000" fill="hold"/>
                                        <p:tgtEl>
                                          <p:spTgt spid="45"/>
                                        </p:tgtEl>
                                        <p:attrNameLst>
                                          <p:attrName>style.rotation</p:attrName>
                                        </p:attrNameLst>
                                      </p:cBhvr>
                                      <p:tavLst>
                                        <p:tav tm="0">
                                          <p:val>
                                            <p:fltVal val="90"/>
                                          </p:val>
                                        </p:tav>
                                        <p:tav tm="100000">
                                          <p:val>
                                            <p:fltVal val="0"/>
                                          </p:val>
                                        </p:tav>
                                      </p:tavLst>
                                    </p:anim>
                                    <p:animEffect transition="in" filter="fade">
                                      <p:cBhvr>
                                        <p:cTn id="62" dur="1000"/>
                                        <p:tgtEl>
                                          <p:spTgt spid="45"/>
                                        </p:tgtEl>
                                      </p:cBhvr>
                                    </p:animEffect>
                                  </p:childTnLst>
                                </p:cTn>
                              </p:par>
                            </p:childTnLst>
                          </p:cTn>
                        </p:par>
                        <p:par>
                          <p:cTn id="63" fill="hold">
                            <p:stCondLst>
                              <p:cond delay="1000"/>
                            </p:stCondLst>
                            <p:childTnLst>
                              <p:par>
                                <p:cTn id="64" presetID="2" presetClass="entr" presetSubtype="2" fill="hold" nodeType="after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1+#ppt_w/2"/>
                                          </p:val>
                                        </p:tav>
                                        <p:tav tm="100000">
                                          <p:val>
                                            <p:strVal val="#ppt_x"/>
                                          </p:val>
                                        </p:tav>
                                      </p:tavLst>
                                    </p:anim>
                                    <p:anim calcmode="lin" valueType="num">
                                      <p:cBhvr additive="base">
                                        <p:cTn id="6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 calcmode="lin" valueType="num">
                                      <p:cBhvr>
                                        <p:cTn id="80" dur="1000" fill="hold"/>
                                        <p:tgtEl>
                                          <p:spTgt spid="46"/>
                                        </p:tgtEl>
                                        <p:attrNameLst>
                                          <p:attrName>ppt_w</p:attrName>
                                        </p:attrNameLst>
                                      </p:cBhvr>
                                      <p:tavLst>
                                        <p:tav tm="0">
                                          <p:val>
                                            <p:fltVal val="0"/>
                                          </p:val>
                                        </p:tav>
                                        <p:tav tm="100000">
                                          <p:val>
                                            <p:strVal val="#ppt_w"/>
                                          </p:val>
                                        </p:tav>
                                      </p:tavLst>
                                    </p:anim>
                                    <p:anim calcmode="lin" valueType="num">
                                      <p:cBhvr>
                                        <p:cTn id="81" dur="1000" fill="hold"/>
                                        <p:tgtEl>
                                          <p:spTgt spid="46"/>
                                        </p:tgtEl>
                                        <p:attrNameLst>
                                          <p:attrName>ppt_h</p:attrName>
                                        </p:attrNameLst>
                                      </p:cBhvr>
                                      <p:tavLst>
                                        <p:tav tm="0">
                                          <p:val>
                                            <p:fltVal val="0"/>
                                          </p:val>
                                        </p:tav>
                                        <p:tav tm="100000">
                                          <p:val>
                                            <p:strVal val="#ppt_h"/>
                                          </p:val>
                                        </p:tav>
                                      </p:tavLst>
                                    </p:anim>
                                    <p:anim calcmode="lin" valueType="num">
                                      <p:cBhvr>
                                        <p:cTn id="82" dur="1000" fill="hold"/>
                                        <p:tgtEl>
                                          <p:spTgt spid="46"/>
                                        </p:tgtEl>
                                        <p:attrNameLst>
                                          <p:attrName>style.rotation</p:attrName>
                                        </p:attrNameLst>
                                      </p:cBhvr>
                                      <p:tavLst>
                                        <p:tav tm="0">
                                          <p:val>
                                            <p:fltVal val="90"/>
                                          </p:val>
                                        </p:tav>
                                        <p:tav tm="100000">
                                          <p:val>
                                            <p:fltVal val="0"/>
                                          </p:val>
                                        </p:tav>
                                      </p:tavLst>
                                    </p:anim>
                                    <p:animEffect transition="in" filter="fade">
                                      <p:cBhvr>
                                        <p:cTn id="83" dur="1000"/>
                                        <p:tgtEl>
                                          <p:spTgt spid="46"/>
                                        </p:tgtEl>
                                      </p:cBhvr>
                                    </p:animEffect>
                                  </p:childTnLst>
                                </p:cTn>
                              </p:par>
                            </p:childTnLst>
                          </p:cTn>
                        </p:par>
                        <p:par>
                          <p:cTn id="84" fill="hold">
                            <p:stCondLst>
                              <p:cond delay="1000"/>
                            </p:stCondLst>
                            <p:childTnLst>
                              <p:par>
                                <p:cTn id="85" presetID="2" presetClass="entr" presetSubtype="2" fill="hold" nodeType="afterEffect">
                                  <p:stCondLst>
                                    <p:cond delay="50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1+#ppt_w/2"/>
                                          </p:val>
                                        </p:tav>
                                        <p:tav tm="100000">
                                          <p:val>
                                            <p:strVal val="#ppt_x"/>
                                          </p:val>
                                        </p:tav>
                                      </p:tavLst>
                                    </p:anim>
                                    <p:anim calcmode="lin" valueType="num">
                                      <p:cBhvr additive="base">
                                        <p:cTn id="8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1000" fill="hold"/>
                                        <p:tgtEl>
                                          <p:spTgt spid="18"/>
                                        </p:tgtEl>
                                        <p:attrNameLst>
                                          <p:attrName>ppt_w</p:attrName>
                                        </p:attrNameLst>
                                      </p:cBhvr>
                                      <p:tavLst>
                                        <p:tav tm="0">
                                          <p:val>
                                            <p:fltVal val="0"/>
                                          </p:val>
                                        </p:tav>
                                        <p:tav tm="100000">
                                          <p:val>
                                            <p:strVal val="#ppt_w"/>
                                          </p:val>
                                        </p:tav>
                                      </p:tavLst>
                                    </p:anim>
                                    <p:anim calcmode="lin" valueType="num">
                                      <p:cBhvr>
                                        <p:cTn id="102" dur="1000" fill="hold"/>
                                        <p:tgtEl>
                                          <p:spTgt spid="18"/>
                                        </p:tgtEl>
                                        <p:attrNameLst>
                                          <p:attrName>ppt_h</p:attrName>
                                        </p:attrNameLst>
                                      </p:cBhvr>
                                      <p:tavLst>
                                        <p:tav tm="0">
                                          <p:val>
                                            <p:fltVal val="0"/>
                                          </p:val>
                                        </p:tav>
                                        <p:tav tm="100000">
                                          <p:val>
                                            <p:strVal val="#ppt_h"/>
                                          </p:val>
                                        </p:tav>
                                      </p:tavLst>
                                    </p:anim>
                                    <p:anim calcmode="lin" valueType="num">
                                      <p:cBhvr>
                                        <p:cTn id="103" dur="1000" fill="hold"/>
                                        <p:tgtEl>
                                          <p:spTgt spid="18"/>
                                        </p:tgtEl>
                                        <p:attrNameLst>
                                          <p:attrName>style.rotation</p:attrName>
                                        </p:attrNameLst>
                                      </p:cBhvr>
                                      <p:tavLst>
                                        <p:tav tm="0">
                                          <p:val>
                                            <p:fltVal val="90"/>
                                          </p:val>
                                        </p:tav>
                                        <p:tav tm="100000">
                                          <p:val>
                                            <p:fltVal val="0"/>
                                          </p:val>
                                        </p:tav>
                                      </p:tavLst>
                                    </p:anim>
                                    <p:animEffect transition="in" filter="fade">
                                      <p:cBhvr>
                                        <p:cTn id="104" dur="1000"/>
                                        <p:tgtEl>
                                          <p:spTgt spid="1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9"/>
                                        </p:tgtEl>
                                        <p:attrNameLst>
                                          <p:attrName>style.visibility</p:attrName>
                                        </p:attrNameLst>
                                      </p:cBhvr>
                                      <p:to>
                                        <p:strVal val="visible"/>
                                      </p:to>
                                    </p:set>
                                    <p:anim calcmode="lin" valueType="num">
                                      <p:cBhvr>
                                        <p:cTn id="114" dur="500" fill="hold"/>
                                        <p:tgtEl>
                                          <p:spTgt spid="19"/>
                                        </p:tgtEl>
                                        <p:attrNameLst>
                                          <p:attrName>ppt_w</p:attrName>
                                        </p:attrNameLst>
                                      </p:cBhvr>
                                      <p:tavLst>
                                        <p:tav tm="0">
                                          <p:val>
                                            <p:fltVal val="0"/>
                                          </p:val>
                                        </p:tav>
                                        <p:tav tm="100000">
                                          <p:val>
                                            <p:strVal val="#ppt_w"/>
                                          </p:val>
                                        </p:tav>
                                      </p:tavLst>
                                    </p:anim>
                                    <p:anim calcmode="lin" valueType="num">
                                      <p:cBhvr>
                                        <p:cTn id="115" dur="500" fill="hold"/>
                                        <p:tgtEl>
                                          <p:spTgt spid="19"/>
                                        </p:tgtEl>
                                        <p:attrNameLst>
                                          <p:attrName>ppt_h</p:attrName>
                                        </p:attrNameLst>
                                      </p:cBhvr>
                                      <p:tavLst>
                                        <p:tav tm="0">
                                          <p:val>
                                            <p:fltVal val="0"/>
                                          </p:val>
                                        </p:tav>
                                        <p:tav tm="100000">
                                          <p:val>
                                            <p:strVal val="#ppt_h"/>
                                          </p:val>
                                        </p:tav>
                                      </p:tavLst>
                                    </p:anim>
                                    <p:animEffect transition="in" filter="fade">
                                      <p:cBhvr>
                                        <p:cTn id="116" dur="500"/>
                                        <p:tgtEl>
                                          <p:spTgt spid="19"/>
                                        </p:tgtEl>
                                      </p:cBhvr>
                                    </p:animEffect>
                                  </p:childTnLst>
                                </p:cTn>
                              </p:par>
                            </p:childTnLst>
                          </p:cTn>
                        </p:par>
                        <p:par>
                          <p:cTn id="117" fill="hold">
                            <p:stCondLst>
                              <p:cond delay="500"/>
                            </p:stCondLst>
                            <p:childTnLst>
                              <p:par>
                                <p:cTn id="118" presetID="2" presetClass="exit" presetSubtype="8" fill="hold" nodeType="afterEffect">
                                  <p:stCondLst>
                                    <p:cond delay="2000"/>
                                  </p:stCondLst>
                                  <p:childTnLst>
                                    <p:anim calcmode="lin" valueType="num">
                                      <p:cBhvr additive="base">
                                        <p:cTn id="119" dur="500"/>
                                        <p:tgtEl>
                                          <p:spTgt spid="19"/>
                                        </p:tgtEl>
                                        <p:attrNameLst>
                                          <p:attrName>ppt_x</p:attrName>
                                        </p:attrNameLst>
                                      </p:cBhvr>
                                      <p:tavLst>
                                        <p:tav tm="0">
                                          <p:val>
                                            <p:strVal val="ppt_x"/>
                                          </p:val>
                                        </p:tav>
                                        <p:tav tm="100000">
                                          <p:val>
                                            <p:strVal val="0-ppt_w/2"/>
                                          </p:val>
                                        </p:tav>
                                      </p:tavLst>
                                    </p:anim>
                                    <p:anim calcmode="lin" valueType="num">
                                      <p:cBhvr additive="base">
                                        <p:cTn id="120" dur="500"/>
                                        <p:tgtEl>
                                          <p:spTgt spid="19"/>
                                        </p:tgtEl>
                                        <p:attrNameLst>
                                          <p:attrName>ppt_y</p:attrName>
                                        </p:attrNameLst>
                                      </p:cBhvr>
                                      <p:tavLst>
                                        <p:tav tm="0">
                                          <p:val>
                                            <p:strVal val="ppt_y"/>
                                          </p:val>
                                        </p:tav>
                                        <p:tav tm="100000">
                                          <p:val>
                                            <p:strVal val="ppt_y"/>
                                          </p:val>
                                        </p:tav>
                                      </p:tavLst>
                                    </p:anim>
                                    <p:set>
                                      <p:cBhvr>
                                        <p:cTn id="121" dur="1" fill="hold">
                                          <p:stCondLst>
                                            <p:cond delay="499"/>
                                          </p:stCondLst>
                                        </p:cTn>
                                        <p:tgtEl>
                                          <p:spTgt spid="1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 calcmode="lin" valueType="num">
                                      <p:cBhvr>
                                        <p:cTn id="126" dur="500" fill="hold"/>
                                        <p:tgtEl>
                                          <p:spTgt spid="47"/>
                                        </p:tgtEl>
                                        <p:attrNameLst>
                                          <p:attrName>ppt_w</p:attrName>
                                        </p:attrNameLst>
                                      </p:cBhvr>
                                      <p:tavLst>
                                        <p:tav tm="0">
                                          <p:val>
                                            <p:fltVal val="0"/>
                                          </p:val>
                                        </p:tav>
                                        <p:tav tm="100000">
                                          <p:val>
                                            <p:strVal val="#ppt_w"/>
                                          </p:val>
                                        </p:tav>
                                      </p:tavLst>
                                    </p:anim>
                                    <p:anim calcmode="lin" valueType="num">
                                      <p:cBhvr>
                                        <p:cTn id="127" dur="500" fill="hold"/>
                                        <p:tgtEl>
                                          <p:spTgt spid="47"/>
                                        </p:tgtEl>
                                        <p:attrNameLst>
                                          <p:attrName>ppt_h</p:attrName>
                                        </p:attrNameLst>
                                      </p:cBhvr>
                                      <p:tavLst>
                                        <p:tav tm="0">
                                          <p:val>
                                            <p:fltVal val="0"/>
                                          </p:val>
                                        </p:tav>
                                        <p:tav tm="100000">
                                          <p:val>
                                            <p:strVal val="#ppt_h"/>
                                          </p:val>
                                        </p:tav>
                                      </p:tavLst>
                                    </p:anim>
                                    <p:animEffect transition="in" filter="fade">
                                      <p:cBhvr>
                                        <p:cTn id="128" dur="500"/>
                                        <p:tgtEl>
                                          <p:spTgt spid="47"/>
                                        </p:tgtEl>
                                      </p:cBhvr>
                                    </p:animEffect>
                                  </p:childTnLst>
                                </p:cTn>
                              </p:par>
                            </p:childTnLst>
                          </p:cTn>
                        </p:par>
                        <p:par>
                          <p:cTn id="129" fill="hold">
                            <p:stCondLst>
                              <p:cond delay="500"/>
                            </p:stCondLst>
                            <p:childTnLst>
                              <p:par>
                                <p:cTn id="130" presetID="2" presetClass="exit" presetSubtype="8" fill="hold" nodeType="afterEffect">
                                  <p:stCondLst>
                                    <p:cond delay="3000"/>
                                  </p:stCondLst>
                                  <p:childTnLst>
                                    <p:anim calcmode="lin" valueType="num">
                                      <p:cBhvr additive="base">
                                        <p:cTn id="131" dur="500"/>
                                        <p:tgtEl>
                                          <p:spTgt spid="47"/>
                                        </p:tgtEl>
                                        <p:attrNameLst>
                                          <p:attrName>ppt_x</p:attrName>
                                        </p:attrNameLst>
                                      </p:cBhvr>
                                      <p:tavLst>
                                        <p:tav tm="0">
                                          <p:val>
                                            <p:strVal val="ppt_x"/>
                                          </p:val>
                                        </p:tav>
                                        <p:tav tm="100000">
                                          <p:val>
                                            <p:strVal val="0-ppt_w/2"/>
                                          </p:val>
                                        </p:tav>
                                      </p:tavLst>
                                    </p:anim>
                                    <p:anim calcmode="lin" valueType="num">
                                      <p:cBhvr additive="base">
                                        <p:cTn id="132" dur="500"/>
                                        <p:tgtEl>
                                          <p:spTgt spid="47"/>
                                        </p:tgtEl>
                                        <p:attrNameLst>
                                          <p:attrName>ppt_y</p:attrName>
                                        </p:attrNameLst>
                                      </p:cBhvr>
                                      <p:tavLst>
                                        <p:tav tm="0">
                                          <p:val>
                                            <p:strVal val="ppt_y"/>
                                          </p:val>
                                        </p:tav>
                                        <p:tav tm="100000">
                                          <p:val>
                                            <p:strVal val="ppt_y"/>
                                          </p:val>
                                        </p:tav>
                                      </p:tavLst>
                                    </p:anim>
                                    <p:set>
                                      <p:cBhvr>
                                        <p:cTn id="133" dur="1" fill="hold">
                                          <p:stCondLst>
                                            <p:cond delay="499"/>
                                          </p:stCondLst>
                                        </p:cTn>
                                        <p:tgtEl>
                                          <p:spTgt spid="47"/>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48"/>
                                        </p:tgtEl>
                                        <p:attrNameLst>
                                          <p:attrName>style.visibility</p:attrName>
                                        </p:attrNameLst>
                                      </p:cBhvr>
                                      <p:to>
                                        <p:strVal val="visible"/>
                                      </p:to>
                                    </p:set>
                                    <p:anim calcmode="lin" valueType="num">
                                      <p:cBhvr>
                                        <p:cTn id="138" dur="500" fill="hold"/>
                                        <p:tgtEl>
                                          <p:spTgt spid="48"/>
                                        </p:tgtEl>
                                        <p:attrNameLst>
                                          <p:attrName>ppt_w</p:attrName>
                                        </p:attrNameLst>
                                      </p:cBhvr>
                                      <p:tavLst>
                                        <p:tav tm="0">
                                          <p:val>
                                            <p:fltVal val="0"/>
                                          </p:val>
                                        </p:tav>
                                        <p:tav tm="100000">
                                          <p:val>
                                            <p:strVal val="#ppt_w"/>
                                          </p:val>
                                        </p:tav>
                                      </p:tavLst>
                                    </p:anim>
                                    <p:anim calcmode="lin" valueType="num">
                                      <p:cBhvr>
                                        <p:cTn id="139" dur="500" fill="hold"/>
                                        <p:tgtEl>
                                          <p:spTgt spid="48"/>
                                        </p:tgtEl>
                                        <p:attrNameLst>
                                          <p:attrName>ppt_h</p:attrName>
                                        </p:attrNameLst>
                                      </p:cBhvr>
                                      <p:tavLst>
                                        <p:tav tm="0">
                                          <p:val>
                                            <p:fltVal val="0"/>
                                          </p:val>
                                        </p:tav>
                                        <p:tav tm="100000">
                                          <p:val>
                                            <p:strVal val="#ppt_h"/>
                                          </p:val>
                                        </p:tav>
                                      </p:tavLst>
                                    </p:anim>
                                    <p:animEffect transition="in" filter="fade">
                                      <p:cBhvr>
                                        <p:cTn id="140" dur="500"/>
                                        <p:tgtEl>
                                          <p:spTgt spid="48"/>
                                        </p:tgtEl>
                                      </p:cBhvr>
                                    </p:animEffect>
                                  </p:childTnLst>
                                </p:cTn>
                              </p:par>
                            </p:childTnLst>
                          </p:cTn>
                        </p:par>
                        <p:par>
                          <p:cTn id="141" fill="hold">
                            <p:stCondLst>
                              <p:cond delay="500"/>
                            </p:stCondLst>
                            <p:childTnLst>
                              <p:par>
                                <p:cTn id="142" presetID="2" presetClass="exit" presetSubtype="8" fill="hold" nodeType="afterEffect">
                                  <p:stCondLst>
                                    <p:cond delay="2000"/>
                                  </p:stCondLst>
                                  <p:childTnLst>
                                    <p:anim calcmode="lin" valueType="num">
                                      <p:cBhvr additive="base">
                                        <p:cTn id="143" dur="500"/>
                                        <p:tgtEl>
                                          <p:spTgt spid="48"/>
                                        </p:tgtEl>
                                        <p:attrNameLst>
                                          <p:attrName>ppt_x</p:attrName>
                                        </p:attrNameLst>
                                      </p:cBhvr>
                                      <p:tavLst>
                                        <p:tav tm="0">
                                          <p:val>
                                            <p:strVal val="ppt_x"/>
                                          </p:val>
                                        </p:tav>
                                        <p:tav tm="100000">
                                          <p:val>
                                            <p:strVal val="0-ppt_w/2"/>
                                          </p:val>
                                        </p:tav>
                                      </p:tavLst>
                                    </p:anim>
                                    <p:anim calcmode="lin" valueType="num">
                                      <p:cBhvr additive="base">
                                        <p:cTn id="144" dur="500"/>
                                        <p:tgtEl>
                                          <p:spTgt spid="48"/>
                                        </p:tgtEl>
                                        <p:attrNameLst>
                                          <p:attrName>ppt_y</p:attrName>
                                        </p:attrNameLst>
                                      </p:cBhvr>
                                      <p:tavLst>
                                        <p:tav tm="0">
                                          <p:val>
                                            <p:strVal val="ppt_y"/>
                                          </p:val>
                                        </p:tav>
                                        <p:tav tm="100000">
                                          <p:val>
                                            <p:strVal val="ppt_y"/>
                                          </p:val>
                                        </p:tav>
                                      </p:tavLst>
                                    </p:anim>
                                    <p:set>
                                      <p:cBhvr>
                                        <p:cTn id="145" dur="1" fill="hold">
                                          <p:stCondLst>
                                            <p:cond delay="499"/>
                                          </p:stCondLst>
                                        </p:cTn>
                                        <p:tgtEl>
                                          <p:spTgt spid="4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500" fill="hold"/>
                                        <p:tgtEl>
                                          <p:spTgt spid="50"/>
                                        </p:tgtEl>
                                        <p:attrNameLst>
                                          <p:attrName>ppt_w</p:attrName>
                                        </p:attrNameLst>
                                      </p:cBhvr>
                                      <p:tavLst>
                                        <p:tav tm="0">
                                          <p:val>
                                            <p:fltVal val="0"/>
                                          </p:val>
                                        </p:tav>
                                        <p:tav tm="100000">
                                          <p:val>
                                            <p:strVal val="#ppt_w"/>
                                          </p:val>
                                        </p:tav>
                                      </p:tavLst>
                                    </p:anim>
                                    <p:anim calcmode="lin" valueType="num">
                                      <p:cBhvr>
                                        <p:cTn id="151" dur="500" fill="hold"/>
                                        <p:tgtEl>
                                          <p:spTgt spid="50"/>
                                        </p:tgtEl>
                                        <p:attrNameLst>
                                          <p:attrName>ppt_h</p:attrName>
                                        </p:attrNameLst>
                                      </p:cBhvr>
                                      <p:tavLst>
                                        <p:tav tm="0">
                                          <p:val>
                                            <p:fltVal val="0"/>
                                          </p:val>
                                        </p:tav>
                                        <p:tav tm="100000">
                                          <p:val>
                                            <p:strVal val="#ppt_h"/>
                                          </p:val>
                                        </p:tav>
                                      </p:tavLst>
                                    </p:anim>
                                    <p:animEffect transition="in" filter="fade">
                                      <p:cBhvr>
                                        <p:cTn id="152" dur="500"/>
                                        <p:tgtEl>
                                          <p:spTgt spid="50"/>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p:cTn id="157" dur="500" fill="hold"/>
                                        <p:tgtEl>
                                          <p:spTgt spid="49"/>
                                        </p:tgtEl>
                                        <p:attrNameLst>
                                          <p:attrName>ppt_w</p:attrName>
                                        </p:attrNameLst>
                                      </p:cBhvr>
                                      <p:tavLst>
                                        <p:tav tm="0">
                                          <p:val>
                                            <p:fltVal val="0"/>
                                          </p:val>
                                        </p:tav>
                                        <p:tav tm="100000">
                                          <p:val>
                                            <p:strVal val="#ppt_w"/>
                                          </p:val>
                                        </p:tav>
                                      </p:tavLst>
                                    </p:anim>
                                    <p:anim calcmode="lin" valueType="num">
                                      <p:cBhvr>
                                        <p:cTn id="158" dur="500" fill="hold"/>
                                        <p:tgtEl>
                                          <p:spTgt spid="49"/>
                                        </p:tgtEl>
                                        <p:attrNameLst>
                                          <p:attrName>ppt_h</p:attrName>
                                        </p:attrNameLst>
                                      </p:cBhvr>
                                      <p:tavLst>
                                        <p:tav tm="0">
                                          <p:val>
                                            <p:fltVal val="0"/>
                                          </p:val>
                                        </p:tav>
                                        <p:tav tm="100000">
                                          <p:val>
                                            <p:strVal val="#ppt_h"/>
                                          </p:val>
                                        </p:tav>
                                      </p:tavLst>
                                    </p:anim>
                                    <p:animEffect transition="in" filter="fade">
                                      <p:cBhvr>
                                        <p:cTn id="159" dur="500"/>
                                        <p:tgtEl>
                                          <p:spTgt spid="49"/>
                                        </p:tgtEl>
                                      </p:cBhvr>
                                    </p:animEffect>
                                  </p:childTnLst>
                                </p:cTn>
                              </p:par>
                              <p:par>
                                <p:cTn id="160" presetID="53" presetClass="entr" presetSubtype="16" fill="hold" nodeType="withEffect">
                                  <p:stCondLst>
                                    <p:cond delay="0"/>
                                  </p:stCondLst>
                                  <p:childTnLst>
                                    <p:set>
                                      <p:cBhvr>
                                        <p:cTn id="161" dur="1" fill="hold">
                                          <p:stCondLst>
                                            <p:cond delay="0"/>
                                          </p:stCondLst>
                                        </p:cTn>
                                        <p:tgtEl>
                                          <p:spTgt spid="51"/>
                                        </p:tgtEl>
                                        <p:attrNameLst>
                                          <p:attrName>style.visibility</p:attrName>
                                        </p:attrNameLst>
                                      </p:cBhvr>
                                      <p:to>
                                        <p:strVal val="visible"/>
                                      </p:to>
                                    </p:set>
                                    <p:anim calcmode="lin" valueType="num">
                                      <p:cBhvr>
                                        <p:cTn id="162" dur="500" fill="hold"/>
                                        <p:tgtEl>
                                          <p:spTgt spid="51"/>
                                        </p:tgtEl>
                                        <p:attrNameLst>
                                          <p:attrName>ppt_w</p:attrName>
                                        </p:attrNameLst>
                                      </p:cBhvr>
                                      <p:tavLst>
                                        <p:tav tm="0">
                                          <p:val>
                                            <p:fltVal val="0"/>
                                          </p:val>
                                        </p:tav>
                                        <p:tav tm="100000">
                                          <p:val>
                                            <p:strVal val="#ppt_w"/>
                                          </p:val>
                                        </p:tav>
                                      </p:tavLst>
                                    </p:anim>
                                    <p:anim calcmode="lin" valueType="num">
                                      <p:cBhvr>
                                        <p:cTn id="163" dur="500" fill="hold"/>
                                        <p:tgtEl>
                                          <p:spTgt spid="51"/>
                                        </p:tgtEl>
                                        <p:attrNameLst>
                                          <p:attrName>ppt_h</p:attrName>
                                        </p:attrNameLst>
                                      </p:cBhvr>
                                      <p:tavLst>
                                        <p:tav tm="0">
                                          <p:val>
                                            <p:fltVal val="0"/>
                                          </p:val>
                                        </p:tav>
                                        <p:tav tm="100000">
                                          <p:val>
                                            <p:strVal val="#ppt_h"/>
                                          </p:val>
                                        </p:tav>
                                      </p:tavLst>
                                    </p:anim>
                                    <p:animEffect transition="in" filter="fade">
                                      <p:cBhvr>
                                        <p:cTn id="164" dur="500"/>
                                        <p:tgtEl>
                                          <p:spTgt spid="51"/>
                                        </p:tgtEl>
                                      </p:cBhvr>
                                    </p:animEffect>
                                  </p:childTnLst>
                                </p:cTn>
                              </p:par>
                              <p:par>
                                <p:cTn id="165" presetID="53" presetClass="entr" presetSubtype="16" fill="hold" nodeType="withEffect">
                                  <p:stCondLst>
                                    <p:cond delay="0"/>
                                  </p:stCondLst>
                                  <p:childTnLst>
                                    <p:set>
                                      <p:cBhvr>
                                        <p:cTn id="166" dur="1" fill="hold">
                                          <p:stCondLst>
                                            <p:cond delay="0"/>
                                          </p:stCondLst>
                                        </p:cTn>
                                        <p:tgtEl>
                                          <p:spTgt spid="52"/>
                                        </p:tgtEl>
                                        <p:attrNameLst>
                                          <p:attrName>style.visibility</p:attrName>
                                        </p:attrNameLst>
                                      </p:cBhvr>
                                      <p:to>
                                        <p:strVal val="visible"/>
                                      </p:to>
                                    </p:set>
                                    <p:anim calcmode="lin" valueType="num">
                                      <p:cBhvr>
                                        <p:cTn id="167" dur="500" fill="hold"/>
                                        <p:tgtEl>
                                          <p:spTgt spid="52"/>
                                        </p:tgtEl>
                                        <p:attrNameLst>
                                          <p:attrName>ppt_w</p:attrName>
                                        </p:attrNameLst>
                                      </p:cBhvr>
                                      <p:tavLst>
                                        <p:tav tm="0">
                                          <p:val>
                                            <p:fltVal val="0"/>
                                          </p:val>
                                        </p:tav>
                                        <p:tav tm="100000">
                                          <p:val>
                                            <p:strVal val="#ppt_w"/>
                                          </p:val>
                                        </p:tav>
                                      </p:tavLst>
                                    </p:anim>
                                    <p:anim calcmode="lin" valueType="num">
                                      <p:cBhvr>
                                        <p:cTn id="168" dur="500" fill="hold"/>
                                        <p:tgtEl>
                                          <p:spTgt spid="52"/>
                                        </p:tgtEl>
                                        <p:attrNameLst>
                                          <p:attrName>ppt_h</p:attrName>
                                        </p:attrNameLst>
                                      </p:cBhvr>
                                      <p:tavLst>
                                        <p:tav tm="0">
                                          <p:val>
                                            <p:fltVal val="0"/>
                                          </p:val>
                                        </p:tav>
                                        <p:tav tm="100000">
                                          <p:val>
                                            <p:strVal val="#ppt_h"/>
                                          </p:val>
                                        </p:tav>
                                      </p:tavLst>
                                    </p:anim>
                                    <p:animEffect transition="in" filter="fade">
                                      <p:cBhvr>
                                        <p:cTn id="169" dur="500"/>
                                        <p:tgtEl>
                                          <p:spTgt spid="52"/>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nodeType="clickEffect">
                                  <p:stCondLst>
                                    <p:cond delay="10000"/>
                                  </p:stCondLst>
                                  <p:childTnLst>
                                    <p:animEffect transition="out" filter="fade">
                                      <p:cBhvr>
                                        <p:cTn id="173" dur="500"/>
                                        <p:tgtEl>
                                          <p:spTgt spid="50"/>
                                        </p:tgtEl>
                                      </p:cBhvr>
                                    </p:animEffect>
                                    <p:set>
                                      <p:cBhvr>
                                        <p:cTn id="174" dur="1" fill="hold">
                                          <p:stCondLst>
                                            <p:cond delay="499"/>
                                          </p:stCondLst>
                                        </p:cTn>
                                        <p:tgtEl>
                                          <p:spTgt spid="5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49"/>
                                        </p:tgtEl>
                                      </p:cBhvr>
                                    </p:animEffect>
                                    <p:set>
                                      <p:cBhvr>
                                        <p:cTn id="177" dur="1" fill="hold">
                                          <p:stCondLst>
                                            <p:cond delay="499"/>
                                          </p:stCondLst>
                                        </p:cTn>
                                        <p:tgtEl>
                                          <p:spTgt spid="49"/>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51"/>
                                        </p:tgtEl>
                                      </p:cBhvr>
                                    </p:animEffect>
                                    <p:set>
                                      <p:cBhvr>
                                        <p:cTn id="180" dur="1" fill="hold">
                                          <p:stCondLst>
                                            <p:cond delay="499"/>
                                          </p:stCondLst>
                                        </p:cTn>
                                        <p:tgtEl>
                                          <p:spTgt spid="51"/>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52"/>
                                        </p:tgtEl>
                                      </p:cBhvr>
                                    </p:animEffect>
                                    <p:set>
                                      <p:cBhvr>
                                        <p:cTn id="183" dur="1" fill="hold">
                                          <p:stCondLst>
                                            <p:cond delay="499"/>
                                          </p:stCondLst>
                                        </p:cTn>
                                        <p:tgtEl>
                                          <p:spTgt spid="52"/>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nodeType="clickEffect">
                                  <p:stCondLst>
                                    <p:cond delay="0"/>
                                  </p:stCondLst>
                                  <p:childTnLst>
                                    <p:set>
                                      <p:cBhvr>
                                        <p:cTn id="187" dur="1" fill="hold">
                                          <p:stCondLst>
                                            <p:cond delay="0"/>
                                          </p:stCondLst>
                                        </p:cTn>
                                        <p:tgtEl>
                                          <p:spTgt spid="53"/>
                                        </p:tgtEl>
                                        <p:attrNameLst>
                                          <p:attrName>style.visibility</p:attrName>
                                        </p:attrNameLst>
                                      </p:cBhvr>
                                      <p:to>
                                        <p:strVal val="visible"/>
                                      </p:to>
                                    </p:set>
                                    <p:anim calcmode="lin" valueType="num">
                                      <p:cBhvr>
                                        <p:cTn id="188" dur="500" fill="hold"/>
                                        <p:tgtEl>
                                          <p:spTgt spid="53"/>
                                        </p:tgtEl>
                                        <p:attrNameLst>
                                          <p:attrName>ppt_w</p:attrName>
                                        </p:attrNameLst>
                                      </p:cBhvr>
                                      <p:tavLst>
                                        <p:tav tm="0">
                                          <p:val>
                                            <p:fltVal val="0"/>
                                          </p:val>
                                        </p:tav>
                                        <p:tav tm="100000">
                                          <p:val>
                                            <p:strVal val="#ppt_w"/>
                                          </p:val>
                                        </p:tav>
                                      </p:tavLst>
                                    </p:anim>
                                    <p:anim calcmode="lin" valueType="num">
                                      <p:cBhvr>
                                        <p:cTn id="189" dur="500" fill="hold"/>
                                        <p:tgtEl>
                                          <p:spTgt spid="53"/>
                                        </p:tgtEl>
                                        <p:attrNameLst>
                                          <p:attrName>ppt_h</p:attrName>
                                        </p:attrNameLst>
                                      </p:cBhvr>
                                      <p:tavLst>
                                        <p:tav tm="0">
                                          <p:val>
                                            <p:fltVal val="0"/>
                                          </p:val>
                                        </p:tav>
                                        <p:tav tm="100000">
                                          <p:val>
                                            <p:strVal val="#ppt_h"/>
                                          </p:val>
                                        </p:tav>
                                      </p:tavLst>
                                    </p:anim>
                                    <p:animEffect transition="in" filter="fade">
                                      <p:cBhvr>
                                        <p:cTn id="190" dur="500"/>
                                        <p:tgtEl>
                                          <p:spTgt spid="53"/>
                                        </p:tgtEl>
                                      </p:cBhvr>
                                    </p:animEffect>
                                  </p:childTnLst>
                                </p:cTn>
                              </p:par>
                            </p:childTnLst>
                          </p:cTn>
                        </p:par>
                        <p:par>
                          <p:cTn id="191" fill="hold">
                            <p:stCondLst>
                              <p:cond delay="500"/>
                            </p:stCondLst>
                            <p:childTnLst>
                              <p:par>
                                <p:cTn id="192" presetID="53" presetClass="entr" presetSubtype="16" fill="hold" nodeType="afterEffect">
                                  <p:stCondLst>
                                    <p:cond delay="2000"/>
                                  </p:stCondLst>
                                  <p:childTnLst>
                                    <p:set>
                                      <p:cBhvr>
                                        <p:cTn id="193" dur="1" fill="hold">
                                          <p:stCondLst>
                                            <p:cond delay="0"/>
                                          </p:stCondLst>
                                        </p:cTn>
                                        <p:tgtEl>
                                          <p:spTgt spid="54"/>
                                        </p:tgtEl>
                                        <p:attrNameLst>
                                          <p:attrName>style.visibility</p:attrName>
                                        </p:attrNameLst>
                                      </p:cBhvr>
                                      <p:to>
                                        <p:strVal val="visible"/>
                                      </p:to>
                                    </p:set>
                                    <p:anim calcmode="lin" valueType="num">
                                      <p:cBhvr>
                                        <p:cTn id="194" dur="500" fill="hold"/>
                                        <p:tgtEl>
                                          <p:spTgt spid="54"/>
                                        </p:tgtEl>
                                        <p:attrNameLst>
                                          <p:attrName>ppt_w</p:attrName>
                                        </p:attrNameLst>
                                      </p:cBhvr>
                                      <p:tavLst>
                                        <p:tav tm="0">
                                          <p:val>
                                            <p:fltVal val="0"/>
                                          </p:val>
                                        </p:tav>
                                        <p:tav tm="100000">
                                          <p:val>
                                            <p:strVal val="#ppt_w"/>
                                          </p:val>
                                        </p:tav>
                                      </p:tavLst>
                                    </p:anim>
                                    <p:anim calcmode="lin" valueType="num">
                                      <p:cBhvr>
                                        <p:cTn id="195" dur="500" fill="hold"/>
                                        <p:tgtEl>
                                          <p:spTgt spid="54"/>
                                        </p:tgtEl>
                                        <p:attrNameLst>
                                          <p:attrName>ppt_h</p:attrName>
                                        </p:attrNameLst>
                                      </p:cBhvr>
                                      <p:tavLst>
                                        <p:tav tm="0">
                                          <p:val>
                                            <p:fltVal val="0"/>
                                          </p:val>
                                        </p:tav>
                                        <p:tav tm="100000">
                                          <p:val>
                                            <p:strVal val="#ppt_h"/>
                                          </p:val>
                                        </p:tav>
                                      </p:tavLst>
                                    </p:anim>
                                    <p:animEffect transition="in" filter="fade">
                                      <p:cBhvr>
                                        <p:cTn id="196" dur="500"/>
                                        <p:tgtEl>
                                          <p:spTgt spid="54"/>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nodeType="clickEffect">
                                  <p:stCondLst>
                                    <p:cond delay="0"/>
                                  </p:stCondLst>
                                  <p:childTnLst>
                                    <p:set>
                                      <p:cBhvr>
                                        <p:cTn id="200" dur="1" fill="hold">
                                          <p:stCondLst>
                                            <p:cond delay="0"/>
                                          </p:stCondLst>
                                        </p:cTn>
                                        <p:tgtEl>
                                          <p:spTgt spid="57"/>
                                        </p:tgtEl>
                                        <p:attrNameLst>
                                          <p:attrName>style.visibility</p:attrName>
                                        </p:attrNameLst>
                                      </p:cBhvr>
                                      <p:to>
                                        <p:strVal val="visible"/>
                                      </p:to>
                                    </p:set>
                                    <p:anim calcmode="lin" valueType="num">
                                      <p:cBhvr>
                                        <p:cTn id="201" dur="500" fill="hold"/>
                                        <p:tgtEl>
                                          <p:spTgt spid="57"/>
                                        </p:tgtEl>
                                        <p:attrNameLst>
                                          <p:attrName>ppt_w</p:attrName>
                                        </p:attrNameLst>
                                      </p:cBhvr>
                                      <p:tavLst>
                                        <p:tav tm="0">
                                          <p:val>
                                            <p:fltVal val="0"/>
                                          </p:val>
                                        </p:tav>
                                        <p:tav tm="100000">
                                          <p:val>
                                            <p:strVal val="#ppt_w"/>
                                          </p:val>
                                        </p:tav>
                                      </p:tavLst>
                                    </p:anim>
                                    <p:anim calcmode="lin" valueType="num">
                                      <p:cBhvr>
                                        <p:cTn id="202" dur="500" fill="hold"/>
                                        <p:tgtEl>
                                          <p:spTgt spid="57"/>
                                        </p:tgtEl>
                                        <p:attrNameLst>
                                          <p:attrName>ppt_h</p:attrName>
                                        </p:attrNameLst>
                                      </p:cBhvr>
                                      <p:tavLst>
                                        <p:tav tm="0">
                                          <p:val>
                                            <p:fltVal val="0"/>
                                          </p:val>
                                        </p:tav>
                                        <p:tav tm="100000">
                                          <p:val>
                                            <p:strVal val="#ppt_h"/>
                                          </p:val>
                                        </p:tav>
                                      </p:tavLst>
                                    </p:anim>
                                    <p:animEffect transition="in" filter="fade">
                                      <p:cBhvr>
                                        <p:cTn id="203" dur="500"/>
                                        <p:tgtEl>
                                          <p:spTgt spid="57"/>
                                        </p:tgtEl>
                                      </p:cBhvr>
                                    </p:animEffect>
                                  </p:childTnLst>
                                </p:cTn>
                              </p:par>
                              <p:par>
                                <p:cTn id="204" presetID="53" presetClass="entr" presetSubtype="16" fill="hold" nodeType="withEffect">
                                  <p:stCondLst>
                                    <p:cond delay="0"/>
                                  </p:stCondLst>
                                  <p:childTnLst>
                                    <p:set>
                                      <p:cBhvr>
                                        <p:cTn id="205" dur="1" fill="hold">
                                          <p:stCondLst>
                                            <p:cond delay="0"/>
                                          </p:stCondLst>
                                        </p:cTn>
                                        <p:tgtEl>
                                          <p:spTgt spid="58"/>
                                        </p:tgtEl>
                                        <p:attrNameLst>
                                          <p:attrName>style.visibility</p:attrName>
                                        </p:attrNameLst>
                                      </p:cBhvr>
                                      <p:to>
                                        <p:strVal val="visible"/>
                                      </p:to>
                                    </p:set>
                                    <p:anim calcmode="lin" valueType="num">
                                      <p:cBhvr>
                                        <p:cTn id="206" dur="500" fill="hold"/>
                                        <p:tgtEl>
                                          <p:spTgt spid="58"/>
                                        </p:tgtEl>
                                        <p:attrNameLst>
                                          <p:attrName>ppt_w</p:attrName>
                                        </p:attrNameLst>
                                      </p:cBhvr>
                                      <p:tavLst>
                                        <p:tav tm="0">
                                          <p:val>
                                            <p:fltVal val="0"/>
                                          </p:val>
                                        </p:tav>
                                        <p:tav tm="100000">
                                          <p:val>
                                            <p:strVal val="#ppt_w"/>
                                          </p:val>
                                        </p:tav>
                                      </p:tavLst>
                                    </p:anim>
                                    <p:anim calcmode="lin" valueType="num">
                                      <p:cBhvr>
                                        <p:cTn id="207" dur="500" fill="hold"/>
                                        <p:tgtEl>
                                          <p:spTgt spid="58"/>
                                        </p:tgtEl>
                                        <p:attrNameLst>
                                          <p:attrName>ppt_h</p:attrName>
                                        </p:attrNameLst>
                                      </p:cBhvr>
                                      <p:tavLst>
                                        <p:tav tm="0">
                                          <p:val>
                                            <p:fltVal val="0"/>
                                          </p:val>
                                        </p:tav>
                                        <p:tav tm="100000">
                                          <p:val>
                                            <p:strVal val="#ppt_h"/>
                                          </p:val>
                                        </p:tav>
                                      </p:tavLst>
                                    </p:anim>
                                    <p:animEffect transition="in" filter="fade">
                                      <p:cBhvr>
                                        <p:cTn id="208" dur="500"/>
                                        <p:tgtEl>
                                          <p:spTgt spid="58"/>
                                        </p:tgtEl>
                                      </p:cBhvr>
                                    </p:animEffect>
                                  </p:childTnLst>
                                </p:cTn>
                              </p:par>
                              <p:par>
                                <p:cTn id="209" presetID="53" presetClass="entr" presetSubtype="16" fill="hold" nodeType="withEffect">
                                  <p:stCondLst>
                                    <p:cond delay="0"/>
                                  </p:stCondLst>
                                  <p:childTnLst>
                                    <p:set>
                                      <p:cBhvr>
                                        <p:cTn id="210" dur="1" fill="hold">
                                          <p:stCondLst>
                                            <p:cond delay="0"/>
                                          </p:stCondLst>
                                        </p:cTn>
                                        <p:tgtEl>
                                          <p:spTgt spid="59"/>
                                        </p:tgtEl>
                                        <p:attrNameLst>
                                          <p:attrName>style.visibility</p:attrName>
                                        </p:attrNameLst>
                                      </p:cBhvr>
                                      <p:to>
                                        <p:strVal val="visible"/>
                                      </p:to>
                                    </p:set>
                                    <p:anim calcmode="lin" valueType="num">
                                      <p:cBhvr>
                                        <p:cTn id="211" dur="500" fill="hold"/>
                                        <p:tgtEl>
                                          <p:spTgt spid="59"/>
                                        </p:tgtEl>
                                        <p:attrNameLst>
                                          <p:attrName>ppt_w</p:attrName>
                                        </p:attrNameLst>
                                      </p:cBhvr>
                                      <p:tavLst>
                                        <p:tav tm="0">
                                          <p:val>
                                            <p:fltVal val="0"/>
                                          </p:val>
                                        </p:tav>
                                        <p:tav tm="100000">
                                          <p:val>
                                            <p:strVal val="#ppt_w"/>
                                          </p:val>
                                        </p:tav>
                                      </p:tavLst>
                                    </p:anim>
                                    <p:anim calcmode="lin" valueType="num">
                                      <p:cBhvr>
                                        <p:cTn id="212" dur="500" fill="hold"/>
                                        <p:tgtEl>
                                          <p:spTgt spid="59"/>
                                        </p:tgtEl>
                                        <p:attrNameLst>
                                          <p:attrName>ppt_h</p:attrName>
                                        </p:attrNameLst>
                                      </p:cBhvr>
                                      <p:tavLst>
                                        <p:tav tm="0">
                                          <p:val>
                                            <p:fltVal val="0"/>
                                          </p:val>
                                        </p:tav>
                                        <p:tav tm="100000">
                                          <p:val>
                                            <p:strVal val="#ppt_h"/>
                                          </p:val>
                                        </p:tav>
                                      </p:tavLst>
                                    </p:anim>
                                    <p:animEffect transition="in" filter="fade">
                                      <p:cBhvr>
                                        <p:cTn id="213" dur="500"/>
                                        <p:tgtEl>
                                          <p:spTgt spid="59"/>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xit" presetSubtype="0" fill="hold" nodeType="clickEffect">
                                  <p:stCondLst>
                                    <p:cond delay="0"/>
                                  </p:stCondLst>
                                  <p:childTnLst>
                                    <p:animEffect transition="out" filter="fade">
                                      <p:cBhvr>
                                        <p:cTn id="217" dur="500"/>
                                        <p:tgtEl>
                                          <p:spTgt spid="53"/>
                                        </p:tgtEl>
                                      </p:cBhvr>
                                    </p:animEffect>
                                    <p:set>
                                      <p:cBhvr>
                                        <p:cTn id="218" dur="1" fill="hold">
                                          <p:stCondLst>
                                            <p:cond delay="499"/>
                                          </p:stCondLst>
                                        </p:cTn>
                                        <p:tgtEl>
                                          <p:spTgt spid="53"/>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500"/>
                                        <p:tgtEl>
                                          <p:spTgt spid="54"/>
                                        </p:tgtEl>
                                      </p:cBhvr>
                                    </p:animEffect>
                                    <p:set>
                                      <p:cBhvr>
                                        <p:cTn id="221" dur="1" fill="hold">
                                          <p:stCondLst>
                                            <p:cond delay="499"/>
                                          </p:stCondLst>
                                        </p:cTn>
                                        <p:tgtEl>
                                          <p:spTgt spid="54"/>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500"/>
                                        <p:tgtEl>
                                          <p:spTgt spid="57"/>
                                        </p:tgtEl>
                                      </p:cBhvr>
                                    </p:animEffect>
                                    <p:set>
                                      <p:cBhvr>
                                        <p:cTn id="224" dur="1" fill="hold">
                                          <p:stCondLst>
                                            <p:cond delay="499"/>
                                          </p:stCondLst>
                                        </p:cTn>
                                        <p:tgtEl>
                                          <p:spTgt spid="57"/>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58"/>
                                        </p:tgtEl>
                                      </p:cBhvr>
                                    </p:animEffect>
                                    <p:set>
                                      <p:cBhvr>
                                        <p:cTn id="227" dur="1" fill="hold">
                                          <p:stCondLst>
                                            <p:cond delay="499"/>
                                          </p:stCondLst>
                                        </p:cTn>
                                        <p:tgtEl>
                                          <p:spTgt spid="58"/>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59"/>
                                        </p:tgtEl>
                                      </p:cBhvr>
                                    </p:animEffect>
                                    <p:set>
                                      <p:cBhvr>
                                        <p:cTn id="230" dur="1" fill="hold">
                                          <p:stCondLst>
                                            <p:cond delay="499"/>
                                          </p:stCondLst>
                                        </p:cTn>
                                        <p:tgtEl>
                                          <p:spTgt spid="59"/>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53" presetClass="entr" presetSubtype="16" fill="hold" nodeType="clickEffect">
                                  <p:stCondLst>
                                    <p:cond delay="0"/>
                                  </p:stCondLst>
                                  <p:childTnLst>
                                    <p:set>
                                      <p:cBhvr>
                                        <p:cTn id="234" dur="1" fill="hold">
                                          <p:stCondLst>
                                            <p:cond delay="0"/>
                                          </p:stCondLst>
                                        </p:cTn>
                                        <p:tgtEl>
                                          <p:spTgt spid="60"/>
                                        </p:tgtEl>
                                        <p:attrNameLst>
                                          <p:attrName>style.visibility</p:attrName>
                                        </p:attrNameLst>
                                      </p:cBhvr>
                                      <p:to>
                                        <p:strVal val="visible"/>
                                      </p:to>
                                    </p:set>
                                    <p:anim calcmode="lin" valueType="num">
                                      <p:cBhvr>
                                        <p:cTn id="235" dur="500" fill="hold"/>
                                        <p:tgtEl>
                                          <p:spTgt spid="60"/>
                                        </p:tgtEl>
                                        <p:attrNameLst>
                                          <p:attrName>ppt_w</p:attrName>
                                        </p:attrNameLst>
                                      </p:cBhvr>
                                      <p:tavLst>
                                        <p:tav tm="0">
                                          <p:val>
                                            <p:fltVal val="0"/>
                                          </p:val>
                                        </p:tav>
                                        <p:tav tm="100000">
                                          <p:val>
                                            <p:strVal val="#ppt_w"/>
                                          </p:val>
                                        </p:tav>
                                      </p:tavLst>
                                    </p:anim>
                                    <p:anim calcmode="lin" valueType="num">
                                      <p:cBhvr>
                                        <p:cTn id="236" dur="500" fill="hold"/>
                                        <p:tgtEl>
                                          <p:spTgt spid="60"/>
                                        </p:tgtEl>
                                        <p:attrNameLst>
                                          <p:attrName>ppt_h</p:attrName>
                                        </p:attrNameLst>
                                      </p:cBhvr>
                                      <p:tavLst>
                                        <p:tav tm="0">
                                          <p:val>
                                            <p:fltVal val="0"/>
                                          </p:val>
                                        </p:tav>
                                        <p:tav tm="100000">
                                          <p:val>
                                            <p:strVal val="#ppt_h"/>
                                          </p:val>
                                        </p:tav>
                                      </p:tavLst>
                                    </p:anim>
                                    <p:animEffect transition="in" filter="fade">
                                      <p:cBhvr>
                                        <p:cTn id="237" dur="500"/>
                                        <p:tgtEl>
                                          <p:spTgt spid="60"/>
                                        </p:tgtEl>
                                      </p:cBhvr>
                                    </p:animEffect>
                                  </p:childTnLst>
                                </p:cTn>
                              </p:par>
                            </p:childTnLst>
                          </p:cTn>
                        </p:par>
                        <p:par>
                          <p:cTn id="238" fill="hold">
                            <p:stCondLst>
                              <p:cond delay="500"/>
                            </p:stCondLst>
                            <p:childTnLst>
                              <p:par>
                                <p:cTn id="239" presetID="10" presetClass="exit" presetSubtype="0" fill="hold" nodeType="afterEffect">
                                  <p:stCondLst>
                                    <p:cond delay="10000"/>
                                  </p:stCondLst>
                                  <p:childTnLst>
                                    <p:animEffect transition="out" filter="fade">
                                      <p:cBhvr>
                                        <p:cTn id="240" dur="500"/>
                                        <p:tgtEl>
                                          <p:spTgt spid="60"/>
                                        </p:tgtEl>
                                      </p:cBhvr>
                                    </p:animEffect>
                                    <p:set>
                                      <p:cBhvr>
                                        <p:cTn id="241" dur="1" fill="hold">
                                          <p:stCondLst>
                                            <p:cond delay="499"/>
                                          </p:stCondLst>
                                        </p:cTn>
                                        <p:tgtEl>
                                          <p:spTgt spid="60"/>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nodeType="clickEffect">
                                  <p:stCondLst>
                                    <p:cond delay="0"/>
                                  </p:stCondLst>
                                  <p:childTnLst>
                                    <p:set>
                                      <p:cBhvr>
                                        <p:cTn id="245" dur="1" fill="hold">
                                          <p:stCondLst>
                                            <p:cond delay="0"/>
                                          </p:stCondLst>
                                        </p:cTn>
                                        <p:tgtEl>
                                          <p:spTgt spid="61"/>
                                        </p:tgtEl>
                                        <p:attrNameLst>
                                          <p:attrName>style.visibility</p:attrName>
                                        </p:attrNameLst>
                                      </p:cBhvr>
                                      <p:to>
                                        <p:strVal val="visible"/>
                                      </p:to>
                                    </p:set>
                                    <p:anim calcmode="lin" valueType="num">
                                      <p:cBhvr>
                                        <p:cTn id="246" dur="500" fill="hold"/>
                                        <p:tgtEl>
                                          <p:spTgt spid="61"/>
                                        </p:tgtEl>
                                        <p:attrNameLst>
                                          <p:attrName>ppt_w</p:attrName>
                                        </p:attrNameLst>
                                      </p:cBhvr>
                                      <p:tavLst>
                                        <p:tav tm="0">
                                          <p:val>
                                            <p:fltVal val="0"/>
                                          </p:val>
                                        </p:tav>
                                        <p:tav tm="100000">
                                          <p:val>
                                            <p:strVal val="#ppt_w"/>
                                          </p:val>
                                        </p:tav>
                                      </p:tavLst>
                                    </p:anim>
                                    <p:anim calcmode="lin" valueType="num">
                                      <p:cBhvr>
                                        <p:cTn id="247" dur="500" fill="hold"/>
                                        <p:tgtEl>
                                          <p:spTgt spid="61"/>
                                        </p:tgtEl>
                                        <p:attrNameLst>
                                          <p:attrName>ppt_h</p:attrName>
                                        </p:attrNameLst>
                                      </p:cBhvr>
                                      <p:tavLst>
                                        <p:tav tm="0">
                                          <p:val>
                                            <p:fltVal val="0"/>
                                          </p:val>
                                        </p:tav>
                                        <p:tav tm="100000">
                                          <p:val>
                                            <p:strVal val="#ppt_h"/>
                                          </p:val>
                                        </p:tav>
                                      </p:tavLst>
                                    </p:anim>
                                    <p:animEffect transition="in" filter="fade">
                                      <p:cBhvr>
                                        <p:cTn id="248" dur="500"/>
                                        <p:tgtEl>
                                          <p:spTgt spid="61"/>
                                        </p:tgtEl>
                                      </p:cBhvr>
                                    </p:animEffect>
                                  </p:childTnLst>
                                </p:cTn>
                              </p:par>
                            </p:childTnLst>
                          </p:cTn>
                        </p:par>
                      </p:childTnLst>
                    </p:cTn>
                  </p:par>
                  <p:par>
                    <p:cTn id="249" fill="hold">
                      <p:stCondLst>
                        <p:cond delay="indefinite"/>
                      </p:stCondLst>
                      <p:childTnLst>
                        <p:par>
                          <p:cTn id="250" fill="hold">
                            <p:stCondLst>
                              <p:cond delay="0"/>
                            </p:stCondLst>
                            <p:childTnLst>
                              <p:par>
                                <p:cTn id="251" presetID="53" presetClass="entr" presetSubtype="16" fill="hold" nodeType="clickEffect">
                                  <p:stCondLst>
                                    <p:cond delay="0"/>
                                  </p:stCondLst>
                                  <p:childTnLst>
                                    <p:set>
                                      <p:cBhvr>
                                        <p:cTn id="252" dur="1" fill="hold">
                                          <p:stCondLst>
                                            <p:cond delay="0"/>
                                          </p:stCondLst>
                                        </p:cTn>
                                        <p:tgtEl>
                                          <p:spTgt spid="62"/>
                                        </p:tgtEl>
                                        <p:attrNameLst>
                                          <p:attrName>style.visibility</p:attrName>
                                        </p:attrNameLst>
                                      </p:cBhvr>
                                      <p:to>
                                        <p:strVal val="visible"/>
                                      </p:to>
                                    </p:set>
                                    <p:anim calcmode="lin" valueType="num">
                                      <p:cBhvr>
                                        <p:cTn id="253" dur="500" fill="hold"/>
                                        <p:tgtEl>
                                          <p:spTgt spid="62"/>
                                        </p:tgtEl>
                                        <p:attrNameLst>
                                          <p:attrName>ppt_w</p:attrName>
                                        </p:attrNameLst>
                                      </p:cBhvr>
                                      <p:tavLst>
                                        <p:tav tm="0">
                                          <p:val>
                                            <p:fltVal val="0"/>
                                          </p:val>
                                        </p:tav>
                                        <p:tav tm="100000">
                                          <p:val>
                                            <p:strVal val="#ppt_w"/>
                                          </p:val>
                                        </p:tav>
                                      </p:tavLst>
                                    </p:anim>
                                    <p:anim calcmode="lin" valueType="num">
                                      <p:cBhvr>
                                        <p:cTn id="254" dur="500" fill="hold"/>
                                        <p:tgtEl>
                                          <p:spTgt spid="62"/>
                                        </p:tgtEl>
                                        <p:attrNameLst>
                                          <p:attrName>ppt_h</p:attrName>
                                        </p:attrNameLst>
                                      </p:cBhvr>
                                      <p:tavLst>
                                        <p:tav tm="0">
                                          <p:val>
                                            <p:fltVal val="0"/>
                                          </p:val>
                                        </p:tav>
                                        <p:tav tm="100000">
                                          <p:val>
                                            <p:strVal val="#ppt_h"/>
                                          </p:val>
                                        </p:tav>
                                      </p:tavLst>
                                    </p:anim>
                                    <p:animEffect transition="in" filter="fade">
                                      <p:cBhvr>
                                        <p:cTn id="255" dur="500"/>
                                        <p:tgtEl>
                                          <p:spTgt spid="62"/>
                                        </p:tgtEl>
                                      </p:cBhvr>
                                    </p:animEffect>
                                  </p:childTnLst>
                                </p:cTn>
                              </p:par>
                            </p:childTnLst>
                          </p:cTn>
                        </p:par>
                      </p:childTnLst>
                    </p:cTn>
                  </p:par>
                  <p:par>
                    <p:cTn id="256" fill="hold">
                      <p:stCondLst>
                        <p:cond delay="indefinite"/>
                      </p:stCondLst>
                      <p:childTnLst>
                        <p:par>
                          <p:cTn id="257" fill="hold">
                            <p:stCondLst>
                              <p:cond delay="0"/>
                            </p:stCondLst>
                            <p:childTnLst>
                              <p:par>
                                <p:cTn id="258" presetID="53" presetClass="entr" presetSubtype="16" fill="hold" nodeType="clickEffect">
                                  <p:stCondLst>
                                    <p:cond delay="0"/>
                                  </p:stCondLst>
                                  <p:childTnLst>
                                    <p:set>
                                      <p:cBhvr>
                                        <p:cTn id="259" dur="1" fill="hold">
                                          <p:stCondLst>
                                            <p:cond delay="0"/>
                                          </p:stCondLst>
                                        </p:cTn>
                                        <p:tgtEl>
                                          <p:spTgt spid="63"/>
                                        </p:tgtEl>
                                        <p:attrNameLst>
                                          <p:attrName>style.visibility</p:attrName>
                                        </p:attrNameLst>
                                      </p:cBhvr>
                                      <p:to>
                                        <p:strVal val="visible"/>
                                      </p:to>
                                    </p:set>
                                    <p:anim calcmode="lin" valueType="num">
                                      <p:cBhvr>
                                        <p:cTn id="260" dur="500" fill="hold"/>
                                        <p:tgtEl>
                                          <p:spTgt spid="63"/>
                                        </p:tgtEl>
                                        <p:attrNameLst>
                                          <p:attrName>ppt_w</p:attrName>
                                        </p:attrNameLst>
                                      </p:cBhvr>
                                      <p:tavLst>
                                        <p:tav tm="0">
                                          <p:val>
                                            <p:fltVal val="0"/>
                                          </p:val>
                                        </p:tav>
                                        <p:tav tm="100000">
                                          <p:val>
                                            <p:strVal val="#ppt_w"/>
                                          </p:val>
                                        </p:tav>
                                      </p:tavLst>
                                    </p:anim>
                                    <p:anim calcmode="lin" valueType="num">
                                      <p:cBhvr>
                                        <p:cTn id="261" dur="500" fill="hold"/>
                                        <p:tgtEl>
                                          <p:spTgt spid="63"/>
                                        </p:tgtEl>
                                        <p:attrNameLst>
                                          <p:attrName>ppt_h</p:attrName>
                                        </p:attrNameLst>
                                      </p:cBhvr>
                                      <p:tavLst>
                                        <p:tav tm="0">
                                          <p:val>
                                            <p:fltVal val="0"/>
                                          </p:val>
                                        </p:tav>
                                        <p:tav tm="100000">
                                          <p:val>
                                            <p:strVal val="#ppt_h"/>
                                          </p:val>
                                        </p:tav>
                                      </p:tavLst>
                                    </p:anim>
                                    <p:animEffect transition="in" filter="fade">
                                      <p:cBhvr>
                                        <p:cTn id="262" dur="500"/>
                                        <p:tgtEl>
                                          <p:spTgt spid="63"/>
                                        </p:tgtEl>
                                      </p:cBhvr>
                                    </p:animEffect>
                                  </p:childTnLst>
                                </p:cTn>
                              </p:par>
                            </p:childTnLst>
                          </p:cTn>
                        </p:par>
                      </p:childTnLst>
                    </p:cTn>
                  </p:par>
                  <p:par>
                    <p:cTn id="263" fill="hold">
                      <p:stCondLst>
                        <p:cond delay="indefinite"/>
                      </p:stCondLst>
                      <p:childTnLst>
                        <p:par>
                          <p:cTn id="264" fill="hold">
                            <p:stCondLst>
                              <p:cond delay="0"/>
                            </p:stCondLst>
                            <p:childTnLst>
                              <p:par>
                                <p:cTn id="265" presetID="53" presetClass="entr" presetSubtype="16" fill="hold" nodeType="clickEffect">
                                  <p:stCondLst>
                                    <p:cond delay="0"/>
                                  </p:stCondLst>
                                  <p:childTnLst>
                                    <p:set>
                                      <p:cBhvr>
                                        <p:cTn id="266" dur="1" fill="hold">
                                          <p:stCondLst>
                                            <p:cond delay="0"/>
                                          </p:stCondLst>
                                        </p:cTn>
                                        <p:tgtEl>
                                          <p:spTgt spid="64"/>
                                        </p:tgtEl>
                                        <p:attrNameLst>
                                          <p:attrName>style.visibility</p:attrName>
                                        </p:attrNameLst>
                                      </p:cBhvr>
                                      <p:to>
                                        <p:strVal val="visible"/>
                                      </p:to>
                                    </p:set>
                                    <p:anim calcmode="lin" valueType="num">
                                      <p:cBhvr>
                                        <p:cTn id="267" dur="500" fill="hold"/>
                                        <p:tgtEl>
                                          <p:spTgt spid="64"/>
                                        </p:tgtEl>
                                        <p:attrNameLst>
                                          <p:attrName>ppt_w</p:attrName>
                                        </p:attrNameLst>
                                      </p:cBhvr>
                                      <p:tavLst>
                                        <p:tav tm="0">
                                          <p:val>
                                            <p:fltVal val="0"/>
                                          </p:val>
                                        </p:tav>
                                        <p:tav tm="100000">
                                          <p:val>
                                            <p:strVal val="#ppt_w"/>
                                          </p:val>
                                        </p:tav>
                                      </p:tavLst>
                                    </p:anim>
                                    <p:anim calcmode="lin" valueType="num">
                                      <p:cBhvr>
                                        <p:cTn id="268" dur="500" fill="hold"/>
                                        <p:tgtEl>
                                          <p:spTgt spid="64"/>
                                        </p:tgtEl>
                                        <p:attrNameLst>
                                          <p:attrName>ppt_h</p:attrName>
                                        </p:attrNameLst>
                                      </p:cBhvr>
                                      <p:tavLst>
                                        <p:tav tm="0">
                                          <p:val>
                                            <p:fltVal val="0"/>
                                          </p:val>
                                        </p:tav>
                                        <p:tav tm="100000">
                                          <p:val>
                                            <p:strVal val="#ppt_h"/>
                                          </p:val>
                                        </p:tav>
                                      </p:tavLst>
                                    </p:anim>
                                    <p:animEffect transition="in" filter="fade">
                                      <p:cBhvr>
                                        <p:cTn id="269" dur="500"/>
                                        <p:tgtEl>
                                          <p:spTgt spid="6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xit" presetSubtype="0" fill="hold" nodeType="clickEffect">
                                  <p:stCondLst>
                                    <p:cond delay="0"/>
                                  </p:stCondLst>
                                  <p:childTnLst>
                                    <p:animEffect transition="out" filter="fade">
                                      <p:cBhvr>
                                        <p:cTn id="273" dur="500"/>
                                        <p:tgtEl>
                                          <p:spTgt spid="61"/>
                                        </p:tgtEl>
                                      </p:cBhvr>
                                    </p:animEffect>
                                    <p:set>
                                      <p:cBhvr>
                                        <p:cTn id="274" dur="1" fill="hold">
                                          <p:stCondLst>
                                            <p:cond delay="499"/>
                                          </p:stCondLst>
                                        </p:cTn>
                                        <p:tgtEl>
                                          <p:spTgt spid="61"/>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62"/>
                                        </p:tgtEl>
                                      </p:cBhvr>
                                    </p:animEffect>
                                    <p:set>
                                      <p:cBhvr>
                                        <p:cTn id="277" dur="1" fill="hold">
                                          <p:stCondLst>
                                            <p:cond delay="499"/>
                                          </p:stCondLst>
                                        </p:cTn>
                                        <p:tgtEl>
                                          <p:spTgt spid="62"/>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63"/>
                                        </p:tgtEl>
                                      </p:cBhvr>
                                    </p:animEffect>
                                    <p:set>
                                      <p:cBhvr>
                                        <p:cTn id="280" dur="1" fill="hold">
                                          <p:stCondLst>
                                            <p:cond delay="499"/>
                                          </p:stCondLst>
                                        </p:cTn>
                                        <p:tgtEl>
                                          <p:spTgt spid="63"/>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64"/>
                                        </p:tgtEl>
                                      </p:cBhvr>
                                    </p:animEffect>
                                    <p:set>
                                      <p:cBhvr>
                                        <p:cTn id="283"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2920D3FE-09CA-4D60-9FFE-8EB015C13746}"/>
              </a:ext>
            </a:extLst>
          </p:cNvPr>
          <p:cNvPicPr>
            <a:picLocks noChangeAspect="1"/>
          </p:cNvPicPr>
          <p:nvPr/>
        </p:nvPicPr>
        <p:blipFill>
          <a:blip r:embed="rId3"/>
          <a:stretch>
            <a:fillRect/>
          </a:stretch>
        </p:blipFill>
        <p:spPr>
          <a:xfrm>
            <a:off x="243073" y="2221474"/>
            <a:ext cx="9590476" cy="1904762"/>
          </a:xfrm>
          <a:prstGeom prst="rect">
            <a:avLst/>
          </a:prstGeom>
        </p:spPr>
      </p:pic>
      <p:sp>
        <p:nvSpPr>
          <p:cNvPr id="12" name="Espace réservé du numéro de diapositive 11">
            <a:extLst>
              <a:ext uri="{FF2B5EF4-FFF2-40B4-BE49-F238E27FC236}">
                <a16:creationId xmlns:a16="http://schemas.microsoft.com/office/drawing/2014/main" id="{0A5963C2-F809-497E-9100-422827E3619D}"/>
              </a:ext>
            </a:extLst>
          </p:cNvPr>
          <p:cNvSpPr>
            <a:spLocks noGrp="1"/>
          </p:cNvSpPr>
          <p:nvPr>
            <p:ph type="sldNum" sz="quarter" idx="12"/>
          </p:nvPr>
        </p:nvSpPr>
        <p:spPr/>
        <p:txBody>
          <a:bodyPr/>
          <a:lstStyle/>
          <a:p>
            <a:pPr>
              <a:defRPr/>
            </a:pPr>
            <a:fld id="{72D51A10-A049-41C0-A379-DBC6148E6A74}" type="slidenum">
              <a:rPr lang="fr-FR" smtClean="0"/>
              <a:pPr>
                <a:defRPr/>
              </a:pPr>
              <a:t>94</a:t>
            </a:fld>
            <a:endParaRPr lang="fr-FR"/>
          </a:p>
        </p:txBody>
      </p:sp>
      <p:sp>
        <p:nvSpPr>
          <p:cNvPr id="16" name="Rectangle 15">
            <a:extLst>
              <a:ext uri="{FF2B5EF4-FFF2-40B4-BE49-F238E27FC236}">
                <a16:creationId xmlns:a16="http://schemas.microsoft.com/office/drawing/2014/main" id="{CE7664B0-EC35-4EAB-8855-0554EDF4CA56}"/>
              </a:ext>
            </a:extLst>
          </p:cNvPr>
          <p:cNvSpPr/>
          <p:nvPr/>
        </p:nvSpPr>
        <p:spPr>
          <a:xfrm>
            <a:off x="5303912" y="4318347"/>
            <a:ext cx="1440160" cy="406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a:extLst>
              <a:ext uri="{FF2B5EF4-FFF2-40B4-BE49-F238E27FC236}">
                <a16:creationId xmlns:a16="http://schemas.microsoft.com/office/drawing/2014/main" id="{FB00E3F1-E07B-4C7E-A4D9-BA321C7793E3}"/>
              </a:ext>
            </a:extLst>
          </p:cNvPr>
          <p:cNvPicPr>
            <a:picLocks noChangeAspect="1"/>
          </p:cNvPicPr>
          <p:nvPr/>
        </p:nvPicPr>
        <p:blipFill>
          <a:blip r:embed="rId4"/>
          <a:stretch>
            <a:fillRect/>
          </a:stretch>
        </p:blipFill>
        <p:spPr>
          <a:xfrm>
            <a:off x="819603" y="993809"/>
            <a:ext cx="1512880" cy="1018012"/>
          </a:xfrm>
          <a:prstGeom prst="rect">
            <a:avLst/>
          </a:prstGeom>
        </p:spPr>
      </p:pic>
      <p:pic>
        <p:nvPicPr>
          <p:cNvPr id="6" name="Image 5">
            <a:extLst>
              <a:ext uri="{FF2B5EF4-FFF2-40B4-BE49-F238E27FC236}">
                <a16:creationId xmlns:a16="http://schemas.microsoft.com/office/drawing/2014/main" id="{6D1AE43D-90BB-4A2D-817A-92077614B5A9}"/>
              </a:ext>
            </a:extLst>
          </p:cNvPr>
          <p:cNvPicPr>
            <a:picLocks noChangeAspect="1"/>
          </p:cNvPicPr>
          <p:nvPr/>
        </p:nvPicPr>
        <p:blipFill>
          <a:blip r:embed="rId5"/>
          <a:stretch>
            <a:fillRect/>
          </a:stretch>
        </p:blipFill>
        <p:spPr>
          <a:xfrm>
            <a:off x="2543544" y="1017330"/>
            <a:ext cx="2378699" cy="1115015"/>
          </a:xfrm>
          <a:prstGeom prst="rect">
            <a:avLst/>
          </a:prstGeom>
        </p:spPr>
      </p:pic>
      <p:pic>
        <p:nvPicPr>
          <p:cNvPr id="8" name="Image 7">
            <a:extLst>
              <a:ext uri="{FF2B5EF4-FFF2-40B4-BE49-F238E27FC236}">
                <a16:creationId xmlns:a16="http://schemas.microsoft.com/office/drawing/2014/main" id="{520E19C8-E884-47AA-88AF-B1EDA6A792A1}"/>
              </a:ext>
            </a:extLst>
          </p:cNvPr>
          <p:cNvPicPr>
            <a:picLocks noChangeAspect="1"/>
          </p:cNvPicPr>
          <p:nvPr/>
        </p:nvPicPr>
        <p:blipFill rotWithShape="1">
          <a:blip r:embed="rId6"/>
          <a:srcRect b="40399"/>
          <a:stretch/>
        </p:blipFill>
        <p:spPr>
          <a:xfrm>
            <a:off x="5691029" y="640219"/>
            <a:ext cx="4168908" cy="1373253"/>
          </a:xfrm>
          <a:prstGeom prst="rect">
            <a:avLst/>
          </a:prstGeom>
        </p:spPr>
      </p:pic>
      <p:pic>
        <p:nvPicPr>
          <p:cNvPr id="10" name="Image 9">
            <a:extLst>
              <a:ext uri="{FF2B5EF4-FFF2-40B4-BE49-F238E27FC236}">
                <a16:creationId xmlns:a16="http://schemas.microsoft.com/office/drawing/2014/main" id="{647CA5CC-2953-47F1-9370-BCEE37D0A803}"/>
              </a:ext>
            </a:extLst>
          </p:cNvPr>
          <p:cNvPicPr>
            <a:picLocks noChangeAspect="1"/>
          </p:cNvPicPr>
          <p:nvPr/>
        </p:nvPicPr>
        <p:blipFill>
          <a:blip r:embed="rId7"/>
          <a:stretch>
            <a:fillRect/>
          </a:stretch>
        </p:blipFill>
        <p:spPr>
          <a:xfrm>
            <a:off x="10028596" y="551997"/>
            <a:ext cx="2104762" cy="971429"/>
          </a:xfrm>
          <a:prstGeom prst="rect">
            <a:avLst/>
          </a:prstGeom>
        </p:spPr>
      </p:pic>
      <p:pic>
        <p:nvPicPr>
          <p:cNvPr id="17" name="Image 16">
            <a:extLst>
              <a:ext uri="{FF2B5EF4-FFF2-40B4-BE49-F238E27FC236}">
                <a16:creationId xmlns:a16="http://schemas.microsoft.com/office/drawing/2014/main" id="{346A507A-9B32-42A0-8A65-8CBB326B4082}"/>
              </a:ext>
            </a:extLst>
          </p:cNvPr>
          <p:cNvPicPr>
            <a:picLocks noChangeAspect="1"/>
          </p:cNvPicPr>
          <p:nvPr/>
        </p:nvPicPr>
        <p:blipFill>
          <a:blip r:embed="rId8"/>
          <a:stretch>
            <a:fillRect/>
          </a:stretch>
        </p:blipFill>
        <p:spPr>
          <a:xfrm>
            <a:off x="9503197" y="1689712"/>
            <a:ext cx="2656766" cy="1435728"/>
          </a:xfrm>
          <a:prstGeom prst="rect">
            <a:avLst/>
          </a:prstGeom>
        </p:spPr>
      </p:pic>
      <p:graphicFrame>
        <p:nvGraphicFramePr>
          <p:cNvPr id="19" name="Tableau 18">
            <a:extLst>
              <a:ext uri="{FF2B5EF4-FFF2-40B4-BE49-F238E27FC236}">
                <a16:creationId xmlns:a16="http://schemas.microsoft.com/office/drawing/2014/main" id="{D4EB8A6A-F33F-43D5-8602-7B6CDE210A8F}"/>
              </a:ext>
            </a:extLst>
          </p:cNvPr>
          <p:cNvGraphicFramePr>
            <a:graphicFrameLocks noGrp="1"/>
          </p:cNvGraphicFramePr>
          <p:nvPr>
            <p:extLst>
              <p:ext uri="{D42A27DB-BD31-4B8C-83A1-F6EECF244321}">
                <p14:modId xmlns:p14="http://schemas.microsoft.com/office/powerpoint/2010/main" val="4032626922"/>
              </p:ext>
            </p:extLst>
          </p:nvPr>
        </p:nvGraphicFramePr>
        <p:xfrm>
          <a:off x="190801" y="3744080"/>
          <a:ext cx="10947680" cy="2667000"/>
        </p:xfrm>
        <a:graphic>
          <a:graphicData uri="http://schemas.openxmlformats.org/drawingml/2006/table">
            <a:tbl>
              <a:tblPr firstRow="1" bandRow="1">
                <a:tableStyleId>{21E4AEA4-8DFA-4A89-87EB-49C32662AFE0}</a:tableStyleId>
              </a:tblPr>
              <a:tblGrid>
                <a:gridCol w="2569592">
                  <a:extLst>
                    <a:ext uri="{9D8B030D-6E8A-4147-A177-3AD203B41FA5}">
                      <a16:colId xmlns:a16="http://schemas.microsoft.com/office/drawing/2014/main" val="2737068450"/>
                    </a:ext>
                  </a:extLst>
                </a:gridCol>
                <a:gridCol w="8378088">
                  <a:extLst>
                    <a:ext uri="{9D8B030D-6E8A-4147-A177-3AD203B41FA5}">
                      <a16:colId xmlns:a16="http://schemas.microsoft.com/office/drawing/2014/main" val="3622129786"/>
                    </a:ext>
                  </a:extLst>
                </a:gridCol>
              </a:tblGrid>
              <a:tr h="370840">
                <a:tc>
                  <a:txBody>
                    <a:bodyPr/>
                    <a:lstStyle/>
                    <a:p>
                      <a:r>
                        <a:rPr lang="fr-FR" sz="1600" dirty="0">
                          <a:solidFill>
                            <a:srgbClr val="EB8F22"/>
                          </a:solidFill>
                        </a:rPr>
                        <a:t>Flux de sortie RSS</a:t>
                      </a:r>
                    </a:p>
                  </a:txBody>
                  <a:tcPr/>
                </a:tc>
                <a:tc>
                  <a:txBody>
                    <a:bodyPr/>
                    <a:lstStyle/>
                    <a:p>
                      <a:r>
                        <a:rPr lang="fr-FR" sz="1600" dirty="0">
                          <a:solidFill>
                            <a:srgbClr val="EB8F22"/>
                          </a:solidFill>
                          <a:hlinkClick r:id="rId9">
                            <a:extLst>
                              <a:ext uri="{A12FA001-AC4F-418D-AE19-62706E023703}">
                                <ahyp:hlinkClr xmlns:ahyp="http://schemas.microsoft.com/office/drawing/2018/hyperlinkcolor" val="tx"/>
                              </a:ext>
                            </a:extLst>
                          </a:hlinkClick>
                        </a:rPr>
                        <a:t>https://www.inoreader.com/stream/user/1005939014/tag/CMS</a:t>
                      </a:r>
                      <a:endParaRPr lang="fr-FR" sz="1600" b="1" dirty="0">
                        <a:solidFill>
                          <a:srgbClr val="EB8F22"/>
                        </a:solidFill>
                      </a:endParaRPr>
                    </a:p>
                  </a:txBody>
                  <a:tcPr/>
                </a:tc>
                <a:extLst>
                  <a:ext uri="{0D108BD9-81ED-4DB2-BD59-A6C34878D82A}">
                    <a16:rowId xmlns:a16="http://schemas.microsoft.com/office/drawing/2014/main" val="497618562"/>
                  </a:ext>
                </a:extLst>
              </a:tr>
              <a:tr h="370840">
                <a:tc>
                  <a:txBody>
                    <a:bodyPr/>
                    <a:lstStyle/>
                    <a:p>
                      <a:r>
                        <a:rPr lang="fr-FR" sz="1600" dirty="0">
                          <a:solidFill>
                            <a:srgbClr val="EB8F22"/>
                          </a:solidFill>
                        </a:rPr>
                        <a:t>Flux de sortie JSON</a:t>
                      </a:r>
                    </a:p>
                  </a:txBody>
                  <a:tcPr/>
                </a:tc>
                <a:tc>
                  <a:txBody>
                    <a:bodyPr/>
                    <a:lstStyle/>
                    <a:p>
                      <a:r>
                        <a:rPr lang="fr-FR" sz="1600" b="1" dirty="0">
                          <a:solidFill>
                            <a:srgbClr val="EB8F22"/>
                          </a:solidFill>
                          <a:hlinkClick r:id="rId10">
                            <a:extLst>
                              <a:ext uri="{A12FA001-AC4F-418D-AE19-62706E023703}">
                                <ahyp:hlinkClr xmlns:ahyp="http://schemas.microsoft.com/office/drawing/2018/hyperlinkcolor" val="tx"/>
                              </a:ext>
                            </a:extLst>
                          </a:hlinkClick>
                        </a:rPr>
                        <a:t>https://www.inoreader.com/stream/user/1005939014/tag/CMS/view/json</a:t>
                      </a:r>
                      <a:r>
                        <a:rPr lang="fr-FR" sz="1600" b="1" dirty="0">
                          <a:solidFill>
                            <a:srgbClr val="EB8F22"/>
                          </a:solidFill>
                        </a:rPr>
                        <a:t> </a:t>
                      </a:r>
                    </a:p>
                  </a:txBody>
                  <a:tcPr/>
                </a:tc>
                <a:extLst>
                  <a:ext uri="{0D108BD9-81ED-4DB2-BD59-A6C34878D82A}">
                    <a16:rowId xmlns:a16="http://schemas.microsoft.com/office/drawing/2014/main" val="2852749119"/>
                  </a:ext>
                </a:extLst>
              </a:tr>
              <a:tr h="370840">
                <a:tc>
                  <a:txBody>
                    <a:bodyPr/>
                    <a:lstStyle/>
                    <a:p>
                      <a:r>
                        <a:rPr lang="fr-FR" sz="1600" dirty="0">
                          <a:solidFill>
                            <a:srgbClr val="EB8F22"/>
                          </a:solidFill>
                        </a:rPr>
                        <a:t>Flux de sortie OPML</a:t>
                      </a:r>
                    </a:p>
                  </a:txBody>
                  <a:tcPr/>
                </a:tc>
                <a:tc>
                  <a:txBody>
                    <a:bodyPr/>
                    <a:lstStyle/>
                    <a:p>
                      <a:r>
                        <a:rPr lang="fr-FR" sz="1600" b="1" dirty="0">
                          <a:solidFill>
                            <a:srgbClr val="EB8F22"/>
                          </a:solidFill>
                          <a:hlinkClick r:id="rId11">
                            <a:extLst>
                              <a:ext uri="{A12FA001-AC4F-418D-AE19-62706E023703}">
                                <ahyp:hlinkClr xmlns:ahyp="http://schemas.microsoft.com/office/drawing/2018/hyperlinkcolor" val="tx"/>
                              </a:ext>
                            </a:extLst>
                          </a:hlinkClick>
                        </a:rPr>
                        <a:t>https://www.inoreader.com/reader/subscriptions/export/user/1005939014/label/CMS</a:t>
                      </a:r>
                      <a:r>
                        <a:rPr lang="fr-FR" sz="1600" b="1" dirty="0">
                          <a:solidFill>
                            <a:srgbClr val="EB8F22"/>
                          </a:solidFill>
                        </a:rPr>
                        <a:t> </a:t>
                      </a:r>
                    </a:p>
                  </a:txBody>
                  <a:tcPr/>
                </a:tc>
                <a:extLst>
                  <a:ext uri="{0D108BD9-81ED-4DB2-BD59-A6C34878D82A}">
                    <a16:rowId xmlns:a16="http://schemas.microsoft.com/office/drawing/2014/main" val="2248047302"/>
                  </a:ext>
                </a:extLst>
              </a:tr>
              <a:tr h="370840">
                <a:tc>
                  <a:txBody>
                    <a:bodyPr/>
                    <a:lstStyle/>
                    <a:p>
                      <a:r>
                        <a:rPr lang="fr-FR" sz="1600" dirty="0">
                          <a:solidFill>
                            <a:srgbClr val="EB8F22"/>
                          </a:solidFill>
                        </a:rPr>
                        <a:t>Flux de sortie Clip HTML</a:t>
                      </a:r>
                    </a:p>
                  </a:txBody>
                  <a:tcPr/>
                </a:tc>
                <a:tc>
                  <a:txBody>
                    <a:bodyPr/>
                    <a:lstStyle/>
                    <a:p>
                      <a:r>
                        <a:rPr lang="fr-FR" sz="1600" b="1" dirty="0">
                          <a:solidFill>
                            <a:schemeClr val="tx1"/>
                          </a:solidFill>
                        </a:rPr>
                        <a:t>Vue magazine: </a:t>
                      </a:r>
                      <a:r>
                        <a:rPr lang="fr-FR" sz="1600" b="1" dirty="0">
                          <a:solidFill>
                            <a:srgbClr val="EB8F22"/>
                          </a:solidFill>
                          <a:hlinkClick r:id="rId12">
                            <a:extLst>
                              <a:ext uri="{A12FA001-AC4F-418D-AE19-62706E023703}">
                                <ahyp:hlinkClr xmlns:ahyp="http://schemas.microsoft.com/office/drawing/2018/hyperlinkcolor" val="tx"/>
                              </a:ext>
                            </a:extLst>
                          </a:hlinkClick>
                        </a:rPr>
                        <a:t>https://www.inoreader.com/stream/user/1005939014/tag/CMS/view/html?cs=m</a:t>
                      </a:r>
                      <a:endParaRPr lang="fr-FR" sz="1600" b="1" dirty="0">
                        <a:solidFill>
                          <a:srgbClr val="EB8F22"/>
                        </a:solidFill>
                      </a:endParaRPr>
                    </a:p>
                    <a:p>
                      <a:r>
                        <a:rPr lang="fr-FR" sz="1600" b="1" dirty="0">
                          <a:solidFill>
                            <a:schemeClr val="tx1"/>
                          </a:solidFill>
                        </a:rPr>
                        <a:t>Vue étendue :</a:t>
                      </a:r>
                    </a:p>
                    <a:p>
                      <a:r>
                        <a:rPr lang="fr-FR" sz="1600" b="1" dirty="0">
                          <a:solidFill>
                            <a:srgbClr val="EB8F22"/>
                          </a:solidFill>
                          <a:hlinkClick r:id="rId13">
                            <a:extLst>
                              <a:ext uri="{A12FA001-AC4F-418D-AE19-62706E023703}">
                                <ahyp:hlinkClr xmlns:ahyp="http://schemas.microsoft.com/office/drawing/2018/hyperlinkcolor" val="tx"/>
                              </a:ext>
                            </a:extLst>
                          </a:hlinkClick>
                        </a:rPr>
                        <a:t>https://www.inoreader.com/stream/user/1005939014/tag/CMS/view/html</a:t>
                      </a:r>
                      <a:r>
                        <a:rPr lang="fr-FR" sz="1600" b="1" dirty="0">
                          <a:solidFill>
                            <a:srgbClr val="EB8F22"/>
                          </a:solidFill>
                        </a:rPr>
                        <a:t> </a:t>
                      </a:r>
                    </a:p>
                    <a:p>
                      <a:r>
                        <a:rPr lang="fr-FR" sz="1600" b="1" dirty="0">
                          <a:solidFill>
                            <a:schemeClr val="tx1"/>
                          </a:solidFill>
                        </a:rPr>
                        <a:t>En incrustation dans une page HTML : </a:t>
                      </a:r>
                      <a:r>
                        <a:rPr lang="fr-FR" sz="1600" b="1" dirty="0">
                          <a:solidFill>
                            <a:srgbClr val="EB8F22"/>
                          </a:solidFill>
                          <a:hlinkClick r:id="rId14">
                            <a:extLst>
                              <a:ext uri="{A12FA001-AC4F-418D-AE19-62706E023703}">
                                <ahyp:hlinkClr xmlns:ahyp="http://schemas.microsoft.com/office/drawing/2018/hyperlinkcolor" val="tx"/>
                              </a:ext>
                            </a:extLst>
                          </a:hlinkClick>
                        </a:rPr>
                        <a:t>http://urfist.chartes.psl.eu/exemple-de-clip-html-genere-par-inoreader</a:t>
                      </a:r>
                      <a:r>
                        <a:rPr lang="fr-FR" sz="1600" b="1" dirty="0">
                          <a:solidFill>
                            <a:srgbClr val="EB8F22"/>
                          </a:solidFill>
                        </a:rPr>
                        <a:t> </a:t>
                      </a:r>
                    </a:p>
                  </a:txBody>
                  <a:tcPr/>
                </a:tc>
                <a:extLst>
                  <a:ext uri="{0D108BD9-81ED-4DB2-BD59-A6C34878D82A}">
                    <a16:rowId xmlns:a16="http://schemas.microsoft.com/office/drawing/2014/main" val="1984879255"/>
                  </a:ext>
                </a:extLst>
              </a:tr>
            </a:tbl>
          </a:graphicData>
        </a:graphic>
      </p:graphicFrame>
      <p:pic>
        <p:nvPicPr>
          <p:cNvPr id="23" name="Image 22">
            <a:extLst>
              <a:ext uri="{FF2B5EF4-FFF2-40B4-BE49-F238E27FC236}">
                <a16:creationId xmlns:a16="http://schemas.microsoft.com/office/drawing/2014/main" id="{706E5DB3-9513-48EC-92B5-484A1F9ED218}"/>
              </a:ext>
            </a:extLst>
          </p:cNvPr>
          <p:cNvPicPr>
            <a:picLocks noChangeAspect="1"/>
          </p:cNvPicPr>
          <p:nvPr/>
        </p:nvPicPr>
        <p:blipFill>
          <a:blip r:embed="rId15"/>
          <a:stretch>
            <a:fillRect/>
          </a:stretch>
        </p:blipFill>
        <p:spPr>
          <a:xfrm>
            <a:off x="10055201" y="3166587"/>
            <a:ext cx="2104762" cy="928572"/>
          </a:xfrm>
          <a:prstGeom prst="rect">
            <a:avLst/>
          </a:prstGeom>
        </p:spPr>
      </p:pic>
      <p:pic>
        <p:nvPicPr>
          <p:cNvPr id="24" name="Image 23">
            <a:extLst>
              <a:ext uri="{FF2B5EF4-FFF2-40B4-BE49-F238E27FC236}">
                <a16:creationId xmlns:a16="http://schemas.microsoft.com/office/drawing/2014/main" id="{EC6DB946-5DCB-40D4-8657-62AE9D9CEADE}"/>
              </a:ext>
            </a:extLst>
          </p:cNvPr>
          <p:cNvPicPr>
            <a:picLocks noChangeAspect="1"/>
          </p:cNvPicPr>
          <p:nvPr/>
        </p:nvPicPr>
        <p:blipFill>
          <a:blip r:embed="rId16"/>
          <a:stretch>
            <a:fillRect/>
          </a:stretch>
        </p:blipFill>
        <p:spPr>
          <a:xfrm>
            <a:off x="3710509" y="2235705"/>
            <a:ext cx="1798404" cy="793414"/>
          </a:xfrm>
          <a:prstGeom prst="rect">
            <a:avLst/>
          </a:prstGeom>
        </p:spPr>
      </p:pic>
      <p:pic>
        <p:nvPicPr>
          <p:cNvPr id="25" name="Image 24">
            <a:extLst>
              <a:ext uri="{FF2B5EF4-FFF2-40B4-BE49-F238E27FC236}">
                <a16:creationId xmlns:a16="http://schemas.microsoft.com/office/drawing/2014/main" id="{6BA605CC-2484-4402-8F4B-67BB05B0ACED}"/>
              </a:ext>
            </a:extLst>
          </p:cNvPr>
          <p:cNvPicPr>
            <a:picLocks noChangeAspect="1"/>
          </p:cNvPicPr>
          <p:nvPr/>
        </p:nvPicPr>
        <p:blipFill>
          <a:blip r:embed="rId17"/>
          <a:stretch>
            <a:fillRect/>
          </a:stretch>
        </p:blipFill>
        <p:spPr>
          <a:xfrm>
            <a:off x="5627046" y="2242916"/>
            <a:ext cx="1238095" cy="628571"/>
          </a:xfrm>
          <a:prstGeom prst="rect">
            <a:avLst/>
          </a:prstGeom>
        </p:spPr>
      </p:pic>
      <p:pic>
        <p:nvPicPr>
          <p:cNvPr id="27" name="Image 26">
            <a:extLst>
              <a:ext uri="{FF2B5EF4-FFF2-40B4-BE49-F238E27FC236}">
                <a16:creationId xmlns:a16="http://schemas.microsoft.com/office/drawing/2014/main" id="{0E282B3D-0838-4486-8E80-6660C5760136}"/>
              </a:ext>
            </a:extLst>
          </p:cNvPr>
          <p:cNvPicPr>
            <a:picLocks noChangeAspect="1"/>
          </p:cNvPicPr>
          <p:nvPr/>
        </p:nvPicPr>
        <p:blipFill>
          <a:blip r:embed="rId18"/>
          <a:stretch>
            <a:fillRect/>
          </a:stretch>
        </p:blipFill>
        <p:spPr>
          <a:xfrm>
            <a:off x="6883694" y="2188725"/>
            <a:ext cx="2006814" cy="851872"/>
          </a:xfrm>
          <a:prstGeom prst="rect">
            <a:avLst/>
          </a:prstGeom>
        </p:spPr>
      </p:pic>
      <p:pic>
        <p:nvPicPr>
          <p:cNvPr id="28" name="Image 27">
            <a:extLst>
              <a:ext uri="{FF2B5EF4-FFF2-40B4-BE49-F238E27FC236}">
                <a16:creationId xmlns:a16="http://schemas.microsoft.com/office/drawing/2014/main" id="{DC4722E5-CA45-4871-901F-F2A1C712CCFD}"/>
              </a:ext>
            </a:extLst>
          </p:cNvPr>
          <p:cNvPicPr>
            <a:picLocks noChangeAspect="1"/>
          </p:cNvPicPr>
          <p:nvPr/>
        </p:nvPicPr>
        <p:blipFill>
          <a:blip r:embed="rId19"/>
          <a:stretch>
            <a:fillRect/>
          </a:stretch>
        </p:blipFill>
        <p:spPr>
          <a:xfrm>
            <a:off x="6349494" y="3114691"/>
            <a:ext cx="1247619" cy="533333"/>
          </a:xfrm>
          <a:prstGeom prst="rect">
            <a:avLst/>
          </a:prstGeom>
        </p:spPr>
      </p:pic>
      <p:pic>
        <p:nvPicPr>
          <p:cNvPr id="33" name="Image 32">
            <a:extLst>
              <a:ext uri="{FF2B5EF4-FFF2-40B4-BE49-F238E27FC236}">
                <a16:creationId xmlns:a16="http://schemas.microsoft.com/office/drawing/2014/main" id="{F5295BCA-141F-42B7-9C33-E7B7E6106B8C}"/>
              </a:ext>
            </a:extLst>
          </p:cNvPr>
          <p:cNvPicPr>
            <a:picLocks noChangeAspect="1"/>
          </p:cNvPicPr>
          <p:nvPr/>
        </p:nvPicPr>
        <p:blipFill>
          <a:blip r:embed="rId20"/>
          <a:stretch>
            <a:fillRect/>
          </a:stretch>
        </p:blipFill>
        <p:spPr>
          <a:xfrm>
            <a:off x="6401518" y="3812625"/>
            <a:ext cx="2361905" cy="2057143"/>
          </a:xfrm>
          <a:prstGeom prst="rect">
            <a:avLst/>
          </a:prstGeom>
        </p:spPr>
      </p:pic>
      <p:sp>
        <p:nvSpPr>
          <p:cNvPr id="34" name="Rectangle 33">
            <a:extLst>
              <a:ext uri="{FF2B5EF4-FFF2-40B4-BE49-F238E27FC236}">
                <a16:creationId xmlns:a16="http://schemas.microsoft.com/office/drawing/2014/main" id="{925BE7F4-C5B1-41A9-8404-FBF03010CB2A}"/>
              </a:ext>
            </a:extLst>
          </p:cNvPr>
          <p:cNvSpPr/>
          <p:nvPr/>
        </p:nvSpPr>
        <p:spPr>
          <a:xfrm>
            <a:off x="3252866" y="3029119"/>
            <a:ext cx="860192" cy="268279"/>
          </a:xfrm>
          <a:prstGeom prst="rect">
            <a:avLst/>
          </a:prstGeom>
          <a:noFill/>
          <a:ln w="38100">
            <a:solidFill>
              <a:srgbClr val="BC0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EF3700C2-B97C-4CDD-B6B1-D236ADFE376D}"/>
              </a:ext>
            </a:extLst>
          </p:cNvPr>
          <p:cNvSpPr/>
          <p:nvPr/>
        </p:nvSpPr>
        <p:spPr>
          <a:xfrm>
            <a:off x="8590662" y="3429000"/>
            <a:ext cx="1122963" cy="230237"/>
          </a:xfrm>
          <a:prstGeom prst="rect">
            <a:avLst/>
          </a:prstGeom>
          <a:noFill/>
          <a:ln w="38100">
            <a:solidFill>
              <a:srgbClr val="BC0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e la date 4">
            <a:extLst>
              <a:ext uri="{FF2B5EF4-FFF2-40B4-BE49-F238E27FC236}">
                <a16:creationId xmlns:a16="http://schemas.microsoft.com/office/drawing/2014/main" id="{2D183A92-4839-4C21-A066-02DF49056C90}"/>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29" name="Espace réservé du pied de page 2">
            <a:extLst>
              <a:ext uri="{FF2B5EF4-FFF2-40B4-BE49-F238E27FC236}">
                <a16:creationId xmlns:a16="http://schemas.microsoft.com/office/drawing/2014/main" id="{B078D965-2BBA-4EDB-B71F-990525B37FDC}"/>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
        <p:nvSpPr>
          <p:cNvPr id="4" name="Titre 3">
            <a:extLst>
              <a:ext uri="{FF2B5EF4-FFF2-40B4-BE49-F238E27FC236}">
                <a16:creationId xmlns:a16="http://schemas.microsoft.com/office/drawing/2014/main" id="{4B1BD7B9-D3A6-4850-9B2D-39DAC242B62F}"/>
              </a:ext>
            </a:extLst>
          </p:cNvPr>
          <p:cNvSpPr>
            <a:spLocks noGrp="1"/>
          </p:cNvSpPr>
          <p:nvPr>
            <p:ph type="title"/>
          </p:nvPr>
        </p:nvSpPr>
        <p:spPr/>
        <p:txBody>
          <a:bodyPr/>
          <a:lstStyle/>
          <a:p>
            <a:r>
              <a:rPr lang="fr-FR" dirty="0" err="1"/>
              <a:t>Inoreader</a:t>
            </a:r>
            <a:br>
              <a:rPr lang="fr-FR" dirty="0"/>
            </a:br>
            <a:r>
              <a:rPr lang="fr-FR" b="0" dirty="0"/>
              <a:t>Gestion des dossiers</a:t>
            </a:r>
            <a:endParaRPr lang="fr-FR" dirty="0"/>
          </a:p>
        </p:txBody>
      </p:sp>
    </p:spTree>
    <p:extLst>
      <p:ext uri="{BB962C8B-B14F-4D97-AF65-F5344CB8AC3E}">
        <p14:creationId xmlns:p14="http://schemas.microsoft.com/office/powerpoint/2010/main" val="35183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3500"/>
                            </p:stCondLst>
                            <p:childTnLst>
                              <p:par>
                                <p:cTn id="23" presetID="53" presetClass="entr" presetSubtype="16"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5000"/>
                            </p:stCondLst>
                            <p:childTnLst>
                              <p:par>
                                <p:cTn id="29" presetID="53" presetClass="entr" presetSubtype="16" fill="hold" nodeType="afterEffect">
                                  <p:stCondLst>
                                    <p:cond delay="100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heel(1)">
                                      <p:cBhvr>
                                        <p:cTn id="38" dur="20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heel(1)">
                                      <p:cBhvr>
                                        <p:cTn id="43" dur="20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par>
                          <p:cTn id="65" fill="hold">
                            <p:stCondLst>
                              <p:cond delay="500"/>
                            </p:stCondLst>
                            <p:childTnLst>
                              <p:par>
                                <p:cTn id="66" presetID="53" presetClass="entr" presetSubtype="16" fill="hold" nodeType="afterEffect">
                                  <p:stCondLst>
                                    <p:cond delay="200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par>
                          <p:cTn id="71" fill="hold">
                            <p:stCondLst>
                              <p:cond delay="3000"/>
                            </p:stCondLst>
                            <p:childTnLst>
                              <p:par>
                                <p:cTn id="72" presetID="53" presetClass="entr" presetSubtype="16" fill="hold" nodeType="afterEffect">
                                  <p:stCondLst>
                                    <p:cond delay="200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par>
                          <p:cTn id="77" fill="hold">
                            <p:stCondLst>
                              <p:cond delay="5500"/>
                            </p:stCondLst>
                            <p:childTnLst>
                              <p:par>
                                <p:cTn id="78" presetID="53" presetClass="entr" presetSubtype="16" fill="hold" nodeType="afterEffect">
                                  <p:stCondLst>
                                    <p:cond delay="200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par>
                          <p:cTn id="83" fill="hold">
                            <p:stCondLst>
                              <p:cond delay="8000"/>
                            </p:stCondLst>
                            <p:childTnLst>
                              <p:par>
                                <p:cTn id="84" presetID="53" presetClass="entr" presetSubtype="16" fill="hold" nodeType="afterEffect">
                                  <p:stCondLst>
                                    <p:cond delay="20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childTnLst>
                          </p:cTn>
                        </p:par>
                        <p:par>
                          <p:cTn id="89" fill="hold">
                            <p:stCondLst>
                              <p:cond delay="10500"/>
                            </p:stCondLst>
                            <p:childTnLst>
                              <p:par>
                                <p:cTn id="90" presetID="42" presetClass="entr" presetSubtype="0" fill="hold" nodeType="afterEffect">
                                  <p:stCondLst>
                                    <p:cond delay="200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1000"/>
                                        <p:tgtEl>
                                          <p:spTgt spid="33"/>
                                        </p:tgtEl>
                                      </p:cBhvr>
                                    </p:animEffect>
                                    <p:anim calcmode="lin" valueType="num">
                                      <p:cBhvr>
                                        <p:cTn id="93" dur="1000" fill="hold"/>
                                        <p:tgtEl>
                                          <p:spTgt spid="33"/>
                                        </p:tgtEl>
                                        <p:attrNameLst>
                                          <p:attrName>ppt_x</p:attrName>
                                        </p:attrNameLst>
                                      </p:cBhvr>
                                      <p:tavLst>
                                        <p:tav tm="0">
                                          <p:val>
                                            <p:strVal val="#ppt_x"/>
                                          </p:val>
                                        </p:tav>
                                        <p:tav tm="100000">
                                          <p:val>
                                            <p:strVal val="#ppt_x"/>
                                          </p:val>
                                        </p:tav>
                                      </p:tavLst>
                                    </p:anim>
                                    <p:anim calcmode="lin" valueType="num">
                                      <p:cBhvr>
                                        <p:cTn id="94" dur="1000" fill="hold"/>
                                        <p:tgtEl>
                                          <p:spTgt spid="33"/>
                                        </p:tgtEl>
                                        <p:attrNameLst>
                                          <p:attrName>ppt_y</p:attrName>
                                        </p:attrNameLst>
                                      </p:cBhvr>
                                      <p:tavLst>
                                        <p:tav tm="0">
                                          <p:val>
                                            <p:strVal val="#ppt_y+.1"/>
                                          </p:val>
                                        </p:tav>
                                        <p:tav tm="100000">
                                          <p:val>
                                            <p:strVal val="#ppt_y"/>
                                          </p:val>
                                        </p:tav>
                                      </p:tavLst>
                                    </p:anim>
                                  </p:childTnLst>
                                </p:cTn>
                              </p:par>
                            </p:childTnLst>
                          </p:cTn>
                        </p:par>
                        <p:par>
                          <p:cTn id="95" fill="hold">
                            <p:stCondLst>
                              <p:cond delay="13500"/>
                            </p:stCondLst>
                            <p:childTnLst>
                              <p:par>
                                <p:cTn id="96" presetID="10" presetClass="exit" presetSubtype="0" fill="hold" nodeType="afterEffect">
                                  <p:stCondLst>
                                    <p:cond delay="500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4B319BA-3533-4332-94B3-E02B4C5C0333}"/>
              </a:ext>
            </a:extLst>
          </p:cNvPr>
          <p:cNvSpPr>
            <a:spLocks noGrp="1"/>
          </p:cNvSpPr>
          <p:nvPr>
            <p:ph type="sldNum" sz="quarter" idx="12"/>
          </p:nvPr>
        </p:nvSpPr>
        <p:spPr/>
        <p:txBody>
          <a:bodyPr/>
          <a:lstStyle/>
          <a:p>
            <a:fld id="{D57F1E4F-1CFF-5643-939E-217C01CDF565}" type="slidenum">
              <a:rPr lang="en-US" smtClean="0"/>
              <a:pPr/>
              <a:t>95</a:t>
            </a:fld>
            <a:endParaRPr lang="en-US" dirty="0"/>
          </a:p>
        </p:txBody>
      </p:sp>
      <p:pic>
        <p:nvPicPr>
          <p:cNvPr id="4" name="Image 3">
            <a:extLst>
              <a:ext uri="{FF2B5EF4-FFF2-40B4-BE49-F238E27FC236}">
                <a16:creationId xmlns:a16="http://schemas.microsoft.com/office/drawing/2014/main" id="{65A2121A-D1DD-4E5D-BB5A-31615EDE8BF8}"/>
              </a:ext>
            </a:extLst>
          </p:cNvPr>
          <p:cNvPicPr>
            <a:picLocks noChangeAspect="1"/>
          </p:cNvPicPr>
          <p:nvPr/>
        </p:nvPicPr>
        <p:blipFill>
          <a:blip r:embed="rId2"/>
          <a:stretch>
            <a:fillRect/>
          </a:stretch>
        </p:blipFill>
        <p:spPr>
          <a:xfrm>
            <a:off x="835585" y="1224996"/>
            <a:ext cx="1512880" cy="1018012"/>
          </a:xfrm>
          <a:prstGeom prst="rect">
            <a:avLst/>
          </a:prstGeom>
        </p:spPr>
      </p:pic>
      <p:pic>
        <p:nvPicPr>
          <p:cNvPr id="5" name="Image 4">
            <a:extLst>
              <a:ext uri="{FF2B5EF4-FFF2-40B4-BE49-F238E27FC236}">
                <a16:creationId xmlns:a16="http://schemas.microsoft.com/office/drawing/2014/main" id="{78DEBE2C-6374-4F0B-9344-8F92762D7EC6}"/>
              </a:ext>
            </a:extLst>
          </p:cNvPr>
          <p:cNvPicPr>
            <a:picLocks noChangeAspect="1"/>
          </p:cNvPicPr>
          <p:nvPr/>
        </p:nvPicPr>
        <p:blipFill>
          <a:blip r:embed="rId3"/>
          <a:stretch>
            <a:fillRect/>
          </a:stretch>
        </p:blipFill>
        <p:spPr>
          <a:xfrm>
            <a:off x="2474752" y="1012018"/>
            <a:ext cx="3047619" cy="1428571"/>
          </a:xfrm>
          <a:prstGeom prst="rect">
            <a:avLst/>
          </a:prstGeom>
        </p:spPr>
      </p:pic>
      <p:pic>
        <p:nvPicPr>
          <p:cNvPr id="6" name="Image 5">
            <a:extLst>
              <a:ext uri="{FF2B5EF4-FFF2-40B4-BE49-F238E27FC236}">
                <a16:creationId xmlns:a16="http://schemas.microsoft.com/office/drawing/2014/main" id="{8FDBEA65-2E70-457F-A866-7C0147F32D40}"/>
              </a:ext>
            </a:extLst>
          </p:cNvPr>
          <p:cNvPicPr>
            <a:picLocks noChangeAspect="1"/>
          </p:cNvPicPr>
          <p:nvPr/>
        </p:nvPicPr>
        <p:blipFill>
          <a:blip r:embed="rId4"/>
          <a:stretch>
            <a:fillRect/>
          </a:stretch>
        </p:blipFill>
        <p:spPr>
          <a:xfrm>
            <a:off x="5648658" y="669161"/>
            <a:ext cx="2895238" cy="685714"/>
          </a:xfrm>
          <a:prstGeom prst="rect">
            <a:avLst/>
          </a:prstGeom>
        </p:spPr>
      </p:pic>
      <p:pic>
        <p:nvPicPr>
          <p:cNvPr id="7" name="Image 6">
            <a:extLst>
              <a:ext uri="{FF2B5EF4-FFF2-40B4-BE49-F238E27FC236}">
                <a16:creationId xmlns:a16="http://schemas.microsoft.com/office/drawing/2014/main" id="{9C6536C8-0041-4DC4-ADF4-05DFB6A99270}"/>
              </a:ext>
            </a:extLst>
          </p:cNvPr>
          <p:cNvPicPr>
            <a:picLocks noChangeAspect="1"/>
          </p:cNvPicPr>
          <p:nvPr/>
        </p:nvPicPr>
        <p:blipFill>
          <a:blip r:embed="rId5"/>
          <a:stretch>
            <a:fillRect/>
          </a:stretch>
        </p:blipFill>
        <p:spPr>
          <a:xfrm>
            <a:off x="5648658" y="1393488"/>
            <a:ext cx="4209524" cy="923810"/>
          </a:xfrm>
          <a:prstGeom prst="rect">
            <a:avLst/>
          </a:prstGeom>
        </p:spPr>
      </p:pic>
      <p:pic>
        <p:nvPicPr>
          <p:cNvPr id="9" name="Image 8">
            <a:extLst>
              <a:ext uri="{FF2B5EF4-FFF2-40B4-BE49-F238E27FC236}">
                <a16:creationId xmlns:a16="http://schemas.microsoft.com/office/drawing/2014/main" id="{3A23988C-CE4C-47EE-B782-44871A3F8C80}"/>
              </a:ext>
            </a:extLst>
          </p:cNvPr>
          <p:cNvPicPr>
            <a:picLocks noChangeAspect="1"/>
          </p:cNvPicPr>
          <p:nvPr/>
        </p:nvPicPr>
        <p:blipFill>
          <a:blip r:embed="rId6"/>
          <a:stretch>
            <a:fillRect/>
          </a:stretch>
        </p:blipFill>
        <p:spPr>
          <a:xfrm>
            <a:off x="677334" y="2714288"/>
            <a:ext cx="9800000" cy="2495238"/>
          </a:xfrm>
          <a:prstGeom prst="rect">
            <a:avLst/>
          </a:prstGeom>
        </p:spPr>
      </p:pic>
      <p:pic>
        <p:nvPicPr>
          <p:cNvPr id="10" name="Image 9">
            <a:extLst>
              <a:ext uri="{FF2B5EF4-FFF2-40B4-BE49-F238E27FC236}">
                <a16:creationId xmlns:a16="http://schemas.microsoft.com/office/drawing/2014/main" id="{FECF1E13-90D2-46B4-8AF8-6BCA0DE7F623}"/>
              </a:ext>
            </a:extLst>
          </p:cNvPr>
          <p:cNvPicPr>
            <a:picLocks noChangeAspect="1"/>
          </p:cNvPicPr>
          <p:nvPr/>
        </p:nvPicPr>
        <p:blipFill>
          <a:blip r:embed="rId7"/>
          <a:stretch>
            <a:fillRect/>
          </a:stretch>
        </p:blipFill>
        <p:spPr>
          <a:xfrm>
            <a:off x="2726301" y="5494799"/>
            <a:ext cx="1969198" cy="1035526"/>
          </a:xfrm>
          <a:prstGeom prst="rect">
            <a:avLst/>
          </a:prstGeom>
        </p:spPr>
      </p:pic>
      <p:pic>
        <p:nvPicPr>
          <p:cNvPr id="11" name="Image 10">
            <a:extLst>
              <a:ext uri="{FF2B5EF4-FFF2-40B4-BE49-F238E27FC236}">
                <a16:creationId xmlns:a16="http://schemas.microsoft.com/office/drawing/2014/main" id="{487CA77E-F0AA-4C74-8732-3EFB86CAAD93}"/>
              </a:ext>
            </a:extLst>
          </p:cNvPr>
          <p:cNvPicPr>
            <a:picLocks noChangeAspect="1"/>
          </p:cNvPicPr>
          <p:nvPr/>
        </p:nvPicPr>
        <p:blipFill>
          <a:blip r:embed="rId8"/>
          <a:stretch>
            <a:fillRect/>
          </a:stretch>
        </p:blipFill>
        <p:spPr>
          <a:xfrm>
            <a:off x="4772190" y="5483224"/>
            <a:ext cx="2347534" cy="1047101"/>
          </a:xfrm>
          <a:prstGeom prst="rect">
            <a:avLst/>
          </a:prstGeom>
        </p:spPr>
      </p:pic>
      <p:pic>
        <p:nvPicPr>
          <p:cNvPr id="12" name="Image 11">
            <a:extLst>
              <a:ext uri="{FF2B5EF4-FFF2-40B4-BE49-F238E27FC236}">
                <a16:creationId xmlns:a16="http://schemas.microsoft.com/office/drawing/2014/main" id="{93C872C7-85C4-416B-8784-6A02365D5733}"/>
              </a:ext>
            </a:extLst>
          </p:cNvPr>
          <p:cNvPicPr>
            <a:picLocks noChangeAspect="1"/>
          </p:cNvPicPr>
          <p:nvPr/>
        </p:nvPicPr>
        <p:blipFill>
          <a:blip r:embed="rId9"/>
          <a:stretch>
            <a:fillRect/>
          </a:stretch>
        </p:blipFill>
        <p:spPr>
          <a:xfrm>
            <a:off x="7256175" y="4587986"/>
            <a:ext cx="2209524" cy="1790476"/>
          </a:xfrm>
          <a:prstGeom prst="rect">
            <a:avLst/>
          </a:prstGeom>
        </p:spPr>
      </p:pic>
      <p:sp>
        <p:nvSpPr>
          <p:cNvPr id="13" name="Espace réservé de la date 4">
            <a:extLst>
              <a:ext uri="{FF2B5EF4-FFF2-40B4-BE49-F238E27FC236}">
                <a16:creationId xmlns:a16="http://schemas.microsoft.com/office/drawing/2014/main" id="{3A3FDD5B-27BD-49DD-AEB0-50CE575F5C85}"/>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14" name="Espace réservé du pied de page 2">
            <a:extLst>
              <a:ext uri="{FF2B5EF4-FFF2-40B4-BE49-F238E27FC236}">
                <a16:creationId xmlns:a16="http://schemas.microsoft.com/office/drawing/2014/main" id="{EF56E7F7-886B-4BB0-AA7C-09E78312D90F}"/>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
        <p:nvSpPr>
          <p:cNvPr id="15" name="Titre 14">
            <a:extLst>
              <a:ext uri="{FF2B5EF4-FFF2-40B4-BE49-F238E27FC236}">
                <a16:creationId xmlns:a16="http://schemas.microsoft.com/office/drawing/2014/main" id="{3D44DF84-635D-40FE-9B91-6328938D3545}"/>
              </a:ext>
            </a:extLst>
          </p:cNvPr>
          <p:cNvSpPr>
            <a:spLocks noGrp="1"/>
          </p:cNvSpPr>
          <p:nvPr>
            <p:ph type="title"/>
          </p:nvPr>
        </p:nvSpPr>
        <p:spPr/>
        <p:txBody>
          <a:bodyPr/>
          <a:lstStyle/>
          <a:p>
            <a:r>
              <a:rPr lang="fr-FR" dirty="0" err="1"/>
              <a:t>Inoreader</a:t>
            </a:r>
            <a:br>
              <a:rPr lang="fr-FR" dirty="0"/>
            </a:br>
            <a:r>
              <a:rPr lang="fr-FR" b="0" dirty="0"/>
              <a:t>Gestion des mots-clés</a:t>
            </a:r>
            <a:endParaRPr lang="fr-FR" dirty="0"/>
          </a:p>
        </p:txBody>
      </p:sp>
    </p:spTree>
    <p:extLst>
      <p:ext uri="{BB962C8B-B14F-4D97-AF65-F5344CB8AC3E}">
        <p14:creationId xmlns:p14="http://schemas.microsoft.com/office/powerpoint/2010/main" val="127763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3500"/>
                            </p:stCondLst>
                            <p:childTnLst>
                              <p:par>
                                <p:cTn id="23" presetID="53" presetClass="entr" presetSubtype="16"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5000"/>
                            </p:stCondLst>
                            <p:childTnLst>
                              <p:par>
                                <p:cTn id="29" presetID="53" presetClass="entr" presetSubtype="16"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500"/>
                            </p:stCondLst>
                            <p:childTnLst>
                              <p:par>
                                <p:cTn id="49" presetID="42" presetClass="entr" presetSubtype="0" fill="hold" nodeType="afterEffect">
                                  <p:stCondLst>
                                    <p:cond delay="20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DF26F94-08A7-4E0D-A0D9-9594A3F7ED0C}"/>
              </a:ext>
            </a:extLst>
          </p:cNvPr>
          <p:cNvSpPr>
            <a:spLocks noGrp="1"/>
          </p:cNvSpPr>
          <p:nvPr>
            <p:ph type="sldNum" sz="quarter" idx="12"/>
          </p:nvPr>
        </p:nvSpPr>
        <p:spPr/>
        <p:txBody>
          <a:bodyPr/>
          <a:lstStyle/>
          <a:p>
            <a:pPr>
              <a:defRPr/>
            </a:pPr>
            <a:fld id="{00D95BE2-DBA6-43EA-B3BE-B5ABAFE39155}" type="slidenum">
              <a:rPr lang="fr-FR" smtClean="0"/>
              <a:pPr>
                <a:defRPr/>
              </a:pPr>
              <a:t>96</a:t>
            </a:fld>
            <a:endParaRPr lang="fr-FR"/>
          </a:p>
        </p:txBody>
      </p:sp>
      <p:pic>
        <p:nvPicPr>
          <p:cNvPr id="6" name="Image 5">
            <a:extLst>
              <a:ext uri="{FF2B5EF4-FFF2-40B4-BE49-F238E27FC236}">
                <a16:creationId xmlns:a16="http://schemas.microsoft.com/office/drawing/2014/main" id="{4B008E2A-5250-48E6-82A9-0D48142C147E}"/>
              </a:ext>
            </a:extLst>
          </p:cNvPr>
          <p:cNvPicPr>
            <a:picLocks noChangeAspect="1"/>
          </p:cNvPicPr>
          <p:nvPr/>
        </p:nvPicPr>
        <p:blipFill>
          <a:blip r:embed="rId3"/>
          <a:stretch>
            <a:fillRect/>
          </a:stretch>
        </p:blipFill>
        <p:spPr>
          <a:xfrm>
            <a:off x="812519" y="1210057"/>
            <a:ext cx="1143117" cy="769200"/>
          </a:xfrm>
          <a:prstGeom prst="rect">
            <a:avLst/>
          </a:prstGeom>
        </p:spPr>
      </p:pic>
      <p:pic>
        <p:nvPicPr>
          <p:cNvPr id="7" name="Image 6">
            <a:extLst>
              <a:ext uri="{FF2B5EF4-FFF2-40B4-BE49-F238E27FC236}">
                <a16:creationId xmlns:a16="http://schemas.microsoft.com/office/drawing/2014/main" id="{7FDC7928-87FD-4DFA-8C52-BDD68C2119B8}"/>
              </a:ext>
            </a:extLst>
          </p:cNvPr>
          <p:cNvPicPr>
            <a:picLocks noChangeAspect="1"/>
          </p:cNvPicPr>
          <p:nvPr/>
        </p:nvPicPr>
        <p:blipFill>
          <a:blip r:embed="rId4"/>
          <a:stretch>
            <a:fillRect/>
          </a:stretch>
        </p:blipFill>
        <p:spPr>
          <a:xfrm>
            <a:off x="2091153" y="1210057"/>
            <a:ext cx="2082258" cy="976058"/>
          </a:xfrm>
          <a:prstGeom prst="rect">
            <a:avLst/>
          </a:prstGeom>
        </p:spPr>
      </p:pic>
      <p:pic>
        <p:nvPicPr>
          <p:cNvPr id="3" name="Image 2">
            <a:extLst>
              <a:ext uri="{FF2B5EF4-FFF2-40B4-BE49-F238E27FC236}">
                <a16:creationId xmlns:a16="http://schemas.microsoft.com/office/drawing/2014/main" id="{22A6F3A8-E687-440E-B5E6-2A568DDAD702}"/>
              </a:ext>
            </a:extLst>
          </p:cNvPr>
          <p:cNvPicPr>
            <a:picLocks noChangeAspect="1"/>
          </p:cNvPicPr>
          <p:nvPr/>
        </p:nvPicPr>
        <p:blipFill>
          <a:blip r:embed="rId5"/>
          <a:stretch>
            <a:fillRect/>
          </a:stretch>
        </p:blipFill>
        <p:spPr>
          <a:xfrm>
            <a:off x="4514401" y="0"/>
            <a:ext cx="7647619" cy="4980952"/>
          </a:xfrm>
          <a:prstGeom prst="rect">
            <a:avLst/>
          </a:prstGeom>
        </p:spPr>
      </p:pic>
      <p:pic>
        <p:nvPicPr>
          <p:cNvPr id="4" name="Image 3">
            <a:extLst>
              <a:ext uri="{FF2B5EF4-FFF2-40B4-BE49-F238E27FC236}">
                <a16:creationId xmlns:a16="http://schemas.microsoft.com/office/drawing/2014/main" id="{3E93294C-90B9-4AA7-97E3-C32CE9E8F563}"/>
              </a:ext>
            </a:extLst>
          </p:cNvPr>
          <p:cNvPicPr>
            <a:picLocks noChangeAspect="1"/>
          </p:cNvPicPr>
          <p:nvPr/>
        </p:nvPicPr>
        <p:blipFill>
          <a:blip r:embed="rId6"/>
          <a:stretch>
            <a:fillRect/>
          </a:stretch>
        </p:blipFill>
        <p:spPr>
          <a:xfrm>
            <a:off x="4248361" y="665104"/>
            <a:ext cx="3395581" cy="976057"/>
          </a:xfrm>
          <a:prstGeom prst="rect">
            <a:avLst/>
          </a:prstGeom>
        </p:spPr>
      </p:pic>
      <p:pic>
        <p:nvPicPr>
          <p:cNvPr id="10" name="Image 9">
            <a:extLst>
              <a:ext uri="{FF2B5EF4-FFF2-40B4-BE49-F238E27FC236}">
                <a16:creationId xmlns:a16="http://schemas.microsoft.com/office/drawing/2014/main" id="{D70EA82D-5E5F-49FA-AC28-F52886733EC9}"/>
              </a:ext>
            </a:extLst>
          </p:cNvPr>
          <p:cNvPicPr>
            <a:picLocks noChangeAspect="1"/>
          </p:cNvPicPr>
          <p:nvPr/>
        </p:nvPicPr>
        <p:blipFill>
          <a:blip r:embed="rId7"/>
          <a:stretch>
            <a:fillRect/>
          </a:stretch>
        </p:blipFill>
        <p:spPr>
          <a:xfrm>
            <a:off x="677333" y="2248775"/>
            <a:ext cx="5273975" cy="4421848"/>
          </a:xfrm>
          <a:prstGeom prst="rect">
            <a:avLst/>
          </a:prstGeom>
        </p:spPr>
      </p:pic>
      <p:sp>
        <p:nvSpPr>
          <p:cNvPr id="9" name="Rectangle 8">
            <a:extLst>
              <a:ext uri="{FF2B5EF4-FFF2-40B4-BE49-F238E27FC236}">
                <a16:creationId xmlns:a16="http://schemas.microsoft.com/office/drawing/2014/main" id="{9DDEA4A5-3251-4F63-9ADF-9AD823AC88FC}"/>
              </a:ext>
            </a:extLst>
          </p:cNvPr>
          <p:cNvSpPr/>
          <p:nvPr/>
        </p:nvSpPr>
        <p:spPr>
          <a:xfrm>
            <a:off x="812519" y="2589996"/>
            <a:ext cx="4988674" cy="1796711"/>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D53E1FA-5CD2-4B70-B10D-84D5408AA746}"/>
              </a:ext>
            </a:extLst>
          </p:cNvPr>
          <p:cNvSpPr/>
          <p:nvPr/>
        </p:nvSpPr>
        <p:spPr>
          <a:xfrm>
            <a:off x="819983" y="4481834"/>
            <a:ext cx="4988674" cy="1166692"/>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4A168D8-FD40-4B22-9A9D-26D4D097CA75}"/>
              </a:ext>
            </a:extLst>
          </p:cNvPr>
          <p:cNvSpPr/>
          <p:nvPr/>
        </p:nvSpPr>
        <p:spPr>
          <a:xfrm>
            <a:off x="807493" y="5728511"/>
            <a:ext cx="4988674" cy="891255"/>
          </a:xfrm>
          <a:prstGeom prst="rect">
            <a:avLst/>
          </a:prstGeom>
          <a:no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128A62C-27FE-48D2-A592-1A32FC601263}"/>
              </a:ext>
            </a:extLst>
          </p:cNvPr>
          <p:cNvSpPr txBox="1"/>
          <p:nvPr/>
        </p:nvSpPr>
        <p:spPr>
          <a:xfrm>
            <a:off x="6093958" y="4576075"/>
            <a:ext cx="3452036" cy="738664"/>
          </a:xfrm>
          <a:prstGeom prst="rect">
            <a:avLst/>
          </a:prstGeom>
          <a:solidFill>
            <a:srgbClr val="EB8F22"/>
          </a:solidFill>
        </p:spPr>
        <p:txBody>
          <a:bodyPr wrap="square" rtlCol="0">
            <a:spAutoFit/>
          </a:bodyPr>
          <a:lstStyle/>
          <a:p>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L’activation des fonctions sociales</a:t>
            </a:r>
            <a:b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permet d’interagir avec les autres abonnés de la plateforme.</a:t>
            </a:r>
          </a:p>
        </p:txBody>
      </p:sp>
      <p:cxnSp>
        <p:nvCxnSpPr>
          <p:cNvPr id="14" name="Connecteur droit avec flèche 13">
            <a:extLst>
              <a:ext uri="{FF2B5EF4-FFF2-40B4-BE49-F238E27FC236}">
                <a16:creationId xmlns:a16="http://schemas.microsoft.com/office/drawing/2014/main" id="{5BD2DD2F-9E53-4019-973C-DBA753D049BF}"/>
              </a:ext>
            </a:extLst>
          </p:cNvPr>
          <p:cNvCxnSpPr>
            <a:cxnSpLocks/>
          </p:cNvCxnSpPr>
          <p:nvPr/>
        </p:nvCxnSpPr>
        <p:spPr>
          <a:xfrm flipH="1">
            <a:off x="6240694" y="5419322"/>
            <a:ext cx="447050" cy="550241"/>
          </a:xfrm>
          <a:prstGeom prst="straightConnector1">
            <a:avLst/>
          </a:prstGeom>
          <a:ln w="38100">
            <a:solidFill>
              <a:srgbClr val="EB8F2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6E59BDE1-490B-48DB-B172-EFBB949911D8}"/>
              </a:ext>
            </a:extLst>
          </p:cNvPr>
          <p:cNvSpPr txBox="1"/>
          <p:nvPr/>
        </p:nvSpPr>
        <p:spPr>
          <a:xfrm>
            <a:off x="5946151" y="6074146"/>
            <a:ext cx="4582270" cy="369332"/>
          </a:xfrm>
          <a:prstGeom prst="rect">
            <a:avLst/>
          </a:prstGeom>
          <a:noFill/>
        </p:spPr>
        <p:txBody>
          <a:bodyPr wrap="square" rtlCol="0">
            <a:spAutoFit/>
          </a:bodyPr>
          <a:lstStyle/>
          <a:p>
            <a:r>
              <a:rPr lang="fr-FR" b="1" dirty="0">
                <a:solidFill>
                  <a:srgbClr val="C00000"/>
                </a:solidFill>
                <a:latin typeface="Roboto" panose="02000000000000000000" pitchFamily="2" charset="0"/>
                <a:ea typeface="Roboto" panose="02000000000000000000" pitchFamily="2" charset="0"/>
                <a:cs typeface="Roboto" panose="02000000000000000000" pitchFamily="2" charset="0"/>
              </a:rPr>
              <a:t>Pour partager ou publier un article …</a:t>
            </a:r>
          </a:p>
        </p:txBody>
      </p:sp>
      <p:cxnSp>
        <p:nvCxnSpPr>
          <p:cNvPr id="16" name="Connecteur droit avec flèche 15">
            <a:extLst>
              <a:ext uri="{FF2B5EF4-FFF2-40B4-BE49-F238E27FC236}">
                <a16:creationId xmlns:a16="http://schemas.microsoft.com/office/drawing/2014/main" id="{24A11A9D-5253-48CD-B78F-C1FF04908723}"/>
              </a:ext>
            </a:extLst>
          </p:cNvPr>
          <p:cNvCxnSpPr>
            <a:cxnSpLocks/>
          </p:cNvCxnSpPr>
          <p:nvPr/>
        </p:nvCxnSpPr>
        <p:spPr>
          <a:xfrm flipV="1">
            <a:off x="7321818" y="3957403"/>
            <a:ext cx="413107" cy="500882"/>
          </a:xfrm>
          <a:prstGeom prst="straightConnector1">
            <a:avLst/>
          </a:prstGeom>
          <a:ln w="38100">
            <a:solidFill>
              <a:srgbClr val="EB8F2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4BAC0C05-3267-44EE-9A4A-63CEA8B78007}"/>
              </a:ext>
            </a:extLst>
          </p:cNvPr>
          <p:cNvSpPr txBox="1"/>
          <p:nvPr/>
        </p:nvSpPr>
        <p:spPr>
          <a:xfrm>
            <a:off x="7734925" y="3673152"/>
            <a:ext cx="1707519" cy="523220"/>
          </a:xfrm>
          <a:prstGeom prst="rect">
            <a:avLst/>
          </a:prstGeom>
          <a:noFill/>
        </p:spPr>
        <p:txBody>
          <a:bodyPr wrap="none" rtlCol="0">
            <a:spAutoFit/>
          </a:bodyPr>
          <a:lstStyle/>
          <a:p>
            <a:r>
              <a:rPr lang="fr-FR" sz="1400" dirty="0">
                <a:solidFill>
                  <a:schemeClr val="accent4"/>
                </a:solidFill>
                <a:latin typeface="Roboto" panose="02000000000000000000" pitchFamily="2" charset="0"/>
                <a:ea typeface="Roboto" panose="02000000000000000000" pitchFamily="2" charset="0"/>
                <a:cs typeface="Roboto" panose="02000000000000000000" pitchFamily="2" charset="0"/>
              </a:rPr>
              <a:t>Fonctions sociales </a:t>
            </a:r>
            <a:br>
              <a:rPr lang="fr-FR" sz="14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fr-FR" sz="1400" dirty="0">
                <a:solidFill>
                  <a:schemeClr val="accent4"/>
                </a:solidFill>
                <a:latin typeface="Roboto" panose="02000000000000000000" pitchFamily="2" charset="0"/>
                <a:ea typeface="Roboto" panose="02000000000000000000" pitchFamily="2" charset="0"/>
                <a:cs typeface="Roboto" panose="02000000000000000000" pitchFamily="2" charset="0"/>
              </a:rPr>
              <a:t>activées</a:t>
            </a:r>
          </a:p>
        </p:txBody>
      </p:sp>
      <p:pic>
        <p:nvPicPr>
          <p:cNvPr id="23" name="Image 22">
            <a:extLst>
              <a:ext uri="{FF2B5EF4-FFF2-40B4-BE49-F238E27FC236}">
                <a16:creationId xmlns:a16="http://schemas.microsoft.com/office/drawing/2014/main" id="{E1F56F00-DBA6-42EF-B0F4-A5211462B598}"/>
              </a:ext>
            </a:extLst>
          </p:cNvPr>
          <p:cNvPicPr>
            <a:picLocks noChangeAspect="1"/>
          </p:cNvPicPr>
          <p:nvPr/>
        </p:nvPicPr>
        <p:blipFill>
          <a:blip r:embed="rId8"/>
          <a:stretch>
            <a:fillRect/>
          </a:stretch>
        </p:blipFill>
        <p:spPr>
          <a:xfrm>
            <a:off x="5291557" y="1202594"/>
            <a:ext cx="6371429" cy="2447619"/>
          </a:xfrm>
          <a:prstGeom prst="rect">
            <a:avLst/>
          </a:prstGeom>
        </p:spPr>
      </p:pic>
      <p:sp>
        <p:nvSpPr>
          <p:cNvPr id="17" name="Titre 16">
            <a:extLst>
              <a:ext uri="{FF2B5EF4-FFF2-40B4-BE49-F238E27FC236}">
                <a16:creationId xmlns:a16="http://schemas.microsoft.com/office/drawing/2014/main" id="{2DAB36EE-86C3-4033-9D5A-6C687D48F3C5}"/>
              </a:ext>
            </a:extLst>
          </p:cNvPr>
          <p:cNvSpPr>
            <a:spLocks noGrp="1"/>
          </p:cNvSpPr>
          <p:nvPr>
            <p:ph type="title"/>
          </p:nvPr>
        </p:nvSpPr>
        <p:spPr/>
        <p:txBody>
          <a:bodyPr/>
          <a:lstStyle/>
          <a:p>
            <a:r>
              <a:rPr lang="fr-FR" dirty="0" err="1"/>
              <a:t>Inoreader</a:t>
            </a:r>
            <a:br>
              <a:rPr lang="fr-FR" dirty="0"/>
            </a:br>
            <a:r>
              <a:rPr lang="fr-FR" b="0" dirty="0"/>
              <a:t>Préférences - Profil</a:t>
            </a:r>
            <a:endParaRPr lang="fr-FR" dirty="0"/>
          </a:p>
        </p:txBody>
      </p:sp>
    </p:spTree>
    <p:extLst>
      <p:ext uri="{BB962C8B-B14F-4D97-AF65-F5344CB8AC3E}">
        <p14:creationId xmlns:p14="http://schemas.microsoft.com/office/powerpoint/2010/main" val="18626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3500"/>
                            </p:stCondLst>
                            <p:childTnLst>
                              <p:par>
                                <p:cTn id="23" presetID="53" presetClass="entr" presetSubtype="16" fill="hold" nodeType="afterEffect">
                                  <p:stCondLst>
                                    <p:cond delay="1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5000"/>
                            </p:stCondLst>
                            <p:childTnLst>
                              <p:par>
                                <p:cTn id="29" presetID="53" presetClass="exit" presetSubtype="32" fill="hold" nodeType="afterEffect">
                                  <p:stCondLst>
                                    <p:cond delay="300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par>
                          <p:cTn id="34" fill="hold">
                            <p:stCondLst>
                              <p:cond delay="8500"/>
                            </p:stCondLst>
                            <p:childTnLst>
                              <p:par>
                                <p:cTn id="35" presetID="53" presetClass="entr" presetSubtype="16"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heel(1)">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heel(1)">
                                      <p:cBhvr>
                                        <p:cTn id="49" dur="2000"/>
                                        <p:tgtEl>
                                          <p:spTgt spid="11"/>
                                        </p:tgtEl>
                                      </p:cBhvr>
                                    </p:animEffect>
                                  </p:childTnLst>
                                </p:cTn>
                              </p:par>
                            </p:childTnLst>
                          </p:cTn>
                        </p:par>
                        <p:par>
                          <p:cTn id="50" fill="hold">
                            <p:stCondLst>
                              <p:cond delay="2000"/>
                            </p:stCondLst>
                            <p:childTnLst>
                              <p:par>
                                <p:cTn id="51" presetID="22" presetClass="entr" presetSubtype="4" fill="hold" grpId="0" nodeType="afterEffect">
                                  <p:stCondLst>
                                    <p:cond delay="50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par>
                          <p:cTn id="54" fill="hold">
                            <p:stCondLst>
                              <p:cond delay="3000"/>
                            </p:stCondLst>
                            <p:childTnLst>
                              <p:par>
                                <p:cTn id="55" presetID="22" presetClass="entr" presetSubtype="4" fill="hold" nodeType="afterEffect">
                                  <p:stCondLst>
                                    <p:cond delay="50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par>
                          <p:cTn id="58" fill="hold">
                            <p:stCondLst>
                              <p:cond delay="4000"/>
                            </p:stCondLst>
                            <p:childTnLst>
                              <p:par>
                                <p:cTn id="59" presetID="2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50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par>
                          <p:cTn id="80" fill="hold">
                            <p:stCondLst>
                              <p:cond delay="6000"/>
                            </p:stCondLst>
                            <p:childTnLst>
                              <p:par>
                                <p:cTn id="81" presetID="53" presetClass="exit" presetSubtype="32" fill="hold" grpId="1" nodeType="afterEffect">
                                  <p:stCondLst>
                                    <p:cond delay="5000"/>
                                  </p:stCondLst>
                                  <p:childTnLst>
                                    <p:anim calcmode="lin" valueType="num">
                                      <p:cBhvr>
                                        <p:cTn id="82" dur="500"/>
                                        <p:tgtEl>
                                          <p:spTgt spid="13"/>
                                        </p:tgtEl>
                                        <p:attrNameLst>
                                          <p:attrName>ppt_w</p:attrName>
                                        </p:attrNameLst>
                                      </p:cBhvr>
                                      <p:tavLst>
                                        <p:tav tm="0">
                                          <p:val>
                                            <p:strVal val="ppt_w"/>
                                          </p:val>
                                        </p:tav>
                                        <p:tav tm="100000">
                                          <p:val>
                                            <p:fltVal val="0"/>
                                          </p:val>
                                        </p:tav>
                                      </p:tavLst>
                                    </p:anim>
                                    <p:anim calcmode="lin" valueType="num">
                                      <p:cBhvr>
                                        <p:cTn id="83" dur="500"/>
                                        <p:tgtEl>
                                          <p:spTgt spid="13"/>
                                        </p:tgtEl>
                                        <p:attrNameLst>
                                          <p:attrName>ppt_h</p:attrName>
                                        </p:attrNameLst>
                                      </p:cBhvr>
                                      <p:tavLst>
                                        <p:tav tm="0">
                                          <p:val>
                                            <p:strVal val="ppt_h"/>
                                          </p:val>
                                        </p:tav>
                                        <p:tav tm="100000">
                                          <p:val>
                                            <p:fltVal val="0"/>
                                          </p:val>
                                        </p:tav>
                                      </p:tavLst>
                                    </p:anim>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53" presetClass="exit" presetSubtype="32" fill="hold" nodeType="withEffect">
                                  <p:stCondLst>
                                    <p:cond delay="5000"/>
                                  </p:stCondLst>
                                  <p:childTnLst>
                                    <p:anim calcmode="lin" valueType="num">
                                      <p:cBhvr>
                                        <p:cTn id="87" dur="500"/>
                                        <p:tgtEl>
                                          <p:spTgt spid="14"/>
                                        </p:tgtEl>
                                        <p:attrNameLst>
                                          <p:attrName>ppt_w</p:attrName>
                                        </p:attrNameLst>
                                      </p:cBhvr>
                                      <p:tavLst>
                                        <p:tav tm="0">
                                          <p:val>
                                            <p:strVal val="ppt_w"/>
                                          </p:val>
                                        </p:tav>
                                        <p:tav tm="100000">
                                          <p:val>
                                            <p:fltVal val="0"/>
                                          </p:val>
                                        </p:tav>
                                      </p:tavLst>
                                    </p:anim>
                                    <p:anim calcmode="lin" valueType="num">
                                      <p:cBhvr>
                                        <p:cTn id="88" dur="500"/>
                                        <p:tgtEl>
                                          <p:spTgt spid="14"/>
                                        </p:tgtEl>
                                        <p:attrNameLst>
                                          <p:attrName>ppt_h</p:attrName>
                                        </p:attrNameLst>
                                      </p:cBhvr>
                                      <p:tavLst>
                                        <p:tav tm="0">
                                          <p:val>
                                            <p:strVal val="ppt_h"/>
                                          </p:val>
                                        </p:tav>
                                        <p:tav tm="100000">
                                          <p:val>
                                            <p:fltVal val="0"/>
                                          </p:val>
                                        </p:tav>
                                      </p:tavLst>
                                    </p:anim>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53" presetClass="exit" presetSubtype="32" fill="hold" nodeType="withEffect">
                                  <p:stCondLst>
                                    <p:cond delay="5000"/>
                                  </p:stCondLst>
                                  <p:childTnLst>
                                    <p:anim calcmode="lin" valueType="num">
                                      <p:cBhvr>
                                        <p:cTn id="92" dur="500"/>
                                        <p:tgtEl>
                                          <p:spTgt spid="16"/>
                                        </p:tgtEl>
                                        <p:attrNameLst>
                                          <p:attrName>ppt_w</p:attrName>
                                        </p:attrNameLst>
                                      </p:cBhvr>
                                      <p:tavLst>
                                        <p:tav tm="0">
                                          <p:val>
                                            <p:strVal val="ppt_w"/>
                                          </p:val>
                                        </p:tav>
                                        <p:tav tm="100000">
                                          <p:val>
                                            <p:fltVal val="0"/>
                                          </p:val>
                                        </p:tav>
                                      </p:tavLst>
                                    </p:anim>
                                    <p:anim calcmode="lin" valueType="num">
                                      <p:cBhvr>
                                        <p:cTn id="93" dur="500"/>
                                        <p:tgtEl>
                                          <p:spTgt spid="16"/>
                                        </p:tgtEl>
                                        <p:attrNameLst>
                                          <p:attrName>ppt_h</p:attrName>
                                        </p:attrNameLst>
                                      </p:cBhvr>
                                      <p:tavLst>
                                        <p:tav tm="0">
                                          <p:val>
                                            <p:strVal val="ppt_h"/>
                                          </p:val>
                                        </p:tav>
                                        <p:tav tm="100000">
                                          <p:val>
                                            <p:fltVal val="0"/>
                                          </p:val>
                                        </p:tav>
                                      </p:tavLst>
                                    </p:anim>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53" presetClass="exit" presetSubtype="32" fill="hold" grpId="1" nodeType="withEffect">
                                  <p:stCondLst>
                                    <p:cond delay="5000"/>
                                  </p:stCondLst>
                                  <p:childTnLst>
                                    <p:anim calcmode="lin" valueType="num">
                                      <p:cBhvr>
                                        <p:cTn id="97" dur="500"/>
                                        <p:tgtEl>
                                          <p:spTgt spid="15"/>
                                        </p:tgtEl>
                                        <p:attrNameLst>
                                          <p:attrName>ppt_w</p:attrName>
                                        </p:attrNameLst>
                                      </p:cBhvr>
                                      <p:tavLst>
                                        <p:tav tm="0">
                                          <p:val>
                                            <p:strVal val="ppt_w"/>
                                          </p:val>
                                        </p:tav>
                                        <p:tav tm="100000">
                                          <p:val>
                                            <p:fltVal val="0"/>
                                          </p:val>
                                        </p:tav>
                                      </p:tavLst>
                                    </p:anim>
                                    <p:anim calcmode="lin" valueType="num">
                                      <p:cBhvr>
                                        <p:cTn id="98" dur="500"/>
                                        <p:tgtEl>
                                          <p:spTgt spid="15"/>
                                        </p:tgtEl>
                                        <p:attrNameLst>
                                          <p:attrName>ppt_h</p:attrName>
                                        </p:attrNameLst>
                                      </p:cBhvr>
                                      <p:tavLst>
                                        <p:tav tm="0">
                                          <p:val>
                                            <p:strVal val="ppt_h"/>
                                          </p:val>
                                        </p:tav>
                                        <p:tav tm="100000">
                                          <p:val>
                                            <p:fltVal val="0"/>
                                          </p:val>
                                        </p:tav>
                                      </p:tavLst>
                                    </p:anim>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53" presetClass="exit" presetSubtype="32" fill="hold" grpId="1" nodeType="withEffect">
                                  <p:stCondLst>
                                    <p:cond delay="5000"/>
                                  </p:stCondLst>
                                  <p:childTnLst>
                                    <p:anim calcmode="lin" valueType="num">
                                      <p:cBhvr>
                                        <p:cTn id="102" dur="500"/>
                                        <p:tgtEl>
                                          <p:spTgt spid="21"/>
                                        </p:tgtEl>
                                        <p:attrNameLst>
                                          <p:attrName>ppt_w</p:attrName>
                                        </p:attrNameLst>
                                      </p:cBhvr>
                                      <p:tavLst>
                                        <p:tav tm="0">
                                          <p:val>
                                            <p:strVal val="ppt_w"/>
                                          </p:val>
                                        </p:tav>
                                        <p:tav tm="100000">
                                          <p:val>
                                            <p:fltVal val="0"/>
                                          </p:val>
                                        </p:tav>
                                      </p:tavLst>
                                    </p:anim>
                                    <p:anim calcmode="lin" valueType="num">
                                      <p:cBhvr>
                                        <p:cTn id="103" dur="500"/>
                                        <p:tgtEl>
                                          <p:spTgt spid="21"/>
                                        </p:tgtEl>
                                        <p:attrNameLst>
                                          <p:attrName>ppt_h</p:attrName>
                                        </p:attrNameLst>
                                      </p:cBhvr>
                                      <p:tavLst>
                                        <p:tav tm="0">
                                          <p:val>
                                            <p:strVal val="ppt_h"/>
                                          </p:val>
                                        </p:tav>
                                        <p:tav tm="100000">
                                          <p:val>
                                            <p:fltVal val="0"/>
                                          </p:val>
                                        </p:tav>
                                      </p:tavLst>
                                    </p:anim>
                                    <p:animEffect transition="out" filter="fade">
                                      <p:cBhvr>
                                        <p:cTn id="104" dur="500"/>
                                        <p:tgtEl>
                                          <p:spTgt spid="21"/>
                                        </p:tgtEl>
                                      </p:cBhvr>
                                    </p:animEffect>
                                    <p:set>
                                      <p:cBhvr>
                                        <p:cTn id="105" dur="1" fill="hold">
                                          <p:stCondLst>
                                            <p:cond delay="499"/>
                                          </p:stCondLst>
                                        </p:cTn>
                                        <p:tgtEl>
                                          <p:spTgt spid="21"/>
                                        </p:tgtEl>
                                        <p:attrNameLst>
                                          <p:attrName>style.visibility</p:attrName>
                                        </p:attrNameLst>
                                      </p:cBhvr>
                                      <p:to>
                                        <p:strVal val="hidden"/>
                                      </p:to>
                                    </p:set>
                                  </p:childTnLst>
                                </p:cTn>
                              </p:par>
                              <p:par>
                                <p:cTn id="106" presetID="53" presetClass="exit" presetSubtype="32" fill="hold" nodeType="withEffect">
                                  <p:stCondLst>
                                    <p:cond delay="5000"/>
                                  </p:stCondLst>
                                  <p:childTnLst>
                                    <p:anim calcmode="lin" valueType="num">
                                      <p:cBhvr>
                                        <p:cTn id="107" dur="500"/>
                                        <p:tgtEl>
                                          <p:spTgt spid="23"/>
                                        </p:tgtEl>
                                        <p:attrNameLst>
                                          <p:attrName>ppt_w</p:attrName>
                                        </p:attrNameLst>
                                      </p:cBhvr>
                                      <p:tavLst>
                                        <p:tav tm="0">
                                          <p:val>
                                            <p:strVal val="ppt_w"/>
                                          </p:val>
                                        </p:tav>
                                        <p:tav tm="100000">
                                          <p:val>
                                            <p:fltVal val="0"/>
                                          </p:val>
                                        </p:tav>
                                      </p:tavLst>
                                    </p:anim>
                                    <p:anim calcmode="lin" valueType="num">
                                      <p:cBhvr>
                                        <p:cTn id="108" dur="500"/>
                                        <p:tgtEl>
                                          <p:spTgt spid="23"/>
                                        </p:tgtEl>
                                        <p:attrNameLst>
                                          <p:attrName>ppt_h</p:attrName>
                                        </p:attrNameLst>
                                      </p:cBhvr>
                                      <p:tavLst>
                                        <p:tav tm="0">
                                          <p:val>
                                            <p:strVal val="ppt_h"/>
                                          </p:val>
                                        </p:tav>
                                        <p:tav tm="100000">
                                          <p:val>
                                            <p:fltVal val="0"/>
                                          </p:val>
                                        </p:tav>
                                      </p:tavLst>
                                    </p:anim>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wheel(1)">
                                      <p:cBhvr>
                                        <p:cTn id="1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3" grpId="1" animBg="1"/>
      <p:bldP spid="15" grpId="0"/>
      <p:bldP spid="15" grpId="1"/>
      <p:bldP spid="21" grpId="0"/>
      <p:bldP spid="21"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C6DFF09-4B32-4EB3-A939-E497970EE273}"/>
              </a:ext>
            </a:extLst>
          </p:cNvPr>
          <p:cNvSpPr>
            <a:spLocks noGrp="1"/>
          </p:cNvSpPr>
          <p:nvPr>
            <p:ph type="sldNum" sz="quarter" idx="12"/>
          </p:nvPr>
        </p:nvSpPr>
        <p:spPr/>
        <p:txBody>
          <a:bodyPr/>
          <a:lstStyle/>
          <a:p>
            <a:pPr>
              <a:defRPr/>
            </a:pPr>
            <a:fld id="{47290604-2400-4F2E-BFF6-A27E21378C03}" type="slidenum">
              <a:rPr lang="fr-FR" smtClean="0"/>
              <a:pPr>
                <a:defRPr/>
              </a:pPr>
              <a:t>97</a:t>
            </a:fld>
            <a:endParaRPr lang="fr-FR"/>
          </a:p>
        </p:txBody>
      </p:sp>
      <p:sp>
        <p:nvSpPr>
          <p:cNvPr id="7" name="Espace réservé du contenu 6"/>
          <p:cNvSpPr>
            <a:spLocks noGrp="1"/>
          </p:cNvSpPr>
          <p:nvPr>
            <p:ph idx="4294967295"/>
          </p:nvPr>
        </p:nvSpPr>
        <p:spPr>
          <a:xfrm>
            <a:off x="689546" y="1124744"/>
            <a:ext cx="8596313" cy="4722812"/>
          </a:xfrm>
        </p:spPr>
        <p:txBody>
          <a:bodyPr>
            <a:normAutofit/>
          </a:bodyPr>
          <a:lstStyle/>
          <a:p>
            <a:r>
              <a:rPr lang="fr-FR" sz="2400" dirty="0"/>
              <a:t>L’activation des fonctions sociales permet d’interagir avec ses contacts et les utilisateurs d’</a:t>
            </a:r>
            <a:r>
              <a:rPr lang="fr-FR" sz="2400" dirty="0" err="1"/>
              <a:t>Inoreader</a:t>
            </a:r>
            <a:r>
              <a:rPr lang="fr-FR" sz="2400" dirty="0"/>
              <a:t> …</a:t>
            </a:r>
          </a:p>
        </p:txBody>
      </p:sp>
      <p:sp>
        <p:nvSpPr>
          <p:cNvPr id="16" name="ZoneTexte 15"/>
          <p:cNvSpPr txBox="1"/>
          <p:nvPr/>
        </p:nvSpPr>
        <p:spPr>
          <a:xfrm>
            <a:off x="1803595" y="5846893"/>
            <a:ext cx="6665848" cy="646331"/>
          </a:xfrm>
          <a:prstGeom prst="rect">
            <a:avLst/>
          </a:prstGeom>
          <a:noFill/>
        </p:spPr>
        <p:txBody>
          <a:bodyPr wrap="square" rtlCol="0">
            <a:spAutoFit/>
          </a:bodyPr>
          <a:lstStyle/>
          <a:p>
            <a:r>
              <a:rPr lang="fr-FR" b="1" dirty="0">
                <a:solidFill>
                  <a:srgbClr val="C00000"/>
                </a:solidFill>
                <a:latin typeface="Roboto" panose="02000000000000000000" pitchFamily="2" charset="0"/>
                <a:ea typeface="Roboto" panose="02000000000000000000" pitchFamily="2" charset="0"/>
                <a:cs typeface="Roboto" panose="02000000000000000000" pitchFamily="2" charset="0"/>
              </a:rPr>
              <a:t>… mais aussi de suivre l’activité publique d’un autre utilisateur de la plateforme.</a:t>
            </a:r>
          </a:p>
        </p:txBody>
      </p:sp>
      <p:pic>
        <p:nvPicPr>
          <p:cNvPr id="2" name="Image 1">
            <a:extLst>
              <a:ext uri="{FF2B5EF4-FFF2-40B4-BE49-F238E27FC236}">
                <a16:creationId xmlns:a16="http://schemas.microsoft.com/office/drawing/2014/main" id="{0E6E5F58-AC45-48C0-9265-68355343C086}"/>
              </a:ext>
            </a:extLst>
          </p:cNvPr>
          <p:cNvPicPr>
            <a:picLocks noChangeAspect="1"/>
          </p:cNvPicPr>
          <p:nvPr/>
        </p:nvPicPr>
        <p:blipFill>
          <a:blip r:embed="rId3"/>
          <a:stretch>
            <a:fillRect/>
          </a:stretch>
        </p:blipFill>
        <p:spPr>
          <a:xfrm>
            <a:off x="1891819" y="1924458"/>
            <a:ext cx="8596669" cy="3922435"/>
          </a:xfrm>
          <a:prstGeom prst="rect">
            <a:avLst/>
          </a:prstGeom>
        </p:spPr>
      </p:pic>
      <p:pic>
        <p:nvPicPr>
          <p:cNvPr id="3" name="Image 2">
            <a:extLst>
              <a:ext uri="{FF2B5EF4-FFF2-40B4-BE49-F238E27FC236}">
                <a16:creationId xmlns:a16="http://schemas.microsoft.com/office/drawing/2014/main" id="{1372DE6E-158D-4589-B7CD-7096AFF64B31}"/>
              </a:ext>
            </a:extLst>
          </p:cNvPr>
          <p:cNvPicPr>
            <a:picLocks noChangeAspect="1"/>
          </p:cNvPicPr>
          <p:nvPr/>
        </p:nvPicPr>
        <p:blipFill>
          <a:blip r:embed="rId4"/>
          <a:stretch>
            <a:fillRect/>
          </a:stretch>
        </p:blipFill>
        <p:spPr>
          <a:xfrm>
            <a:off x="1151438" y="2647683"/>
            <a:ext cx="2533333" cy="1676190"/>
          </a:xfrm>
          <a:prstGeom prst="rect">
            <a:avLst/>
          </a:prstGeom>
        </p:spPr>
      </p:pic>
      <p:sp>
        <p:nvSpPr>
          <p:cNvPr id="6" name="Titre 5">
            <a:extLst>
              <a:ext uri="{FF2B5EF4-FFF2-40B4-BE49-F238E27FC236}">
                <a16:creationId xmlns:a16="http://schemas.microsoft.com/office/drawing/2014/main" id="{83B1FDF6-32D9-4F6B-A240-A1956A1997B4}"/>
              </a:ext>
            </a:extLst>
          </p:cNvPr>
          <p:cNvSpPr>
            <a:spLocks noGrp="1"/>
          </p:cNvSpPr>
          <p:nvPr>
            <p:ph type="title"/>
          </p:nvPr>
        </p:nvSpPr>
        <p:spPr/>
        <p:txBody>
          <a:bodyPr/>
          <a:lstStyle/>
          <a:p>
            <a:r>
              <a:rPr lang="fr-FR" dirty="0" err="1"/>
              <a:t>Inoreader</a:t>
            </a:r>
            <a:br>
              <a:rPr lang="fr-FR" dirty="0"/>
            </a:br>
            <a:r>
              <a:rPr lang="fr-FR" b="0" dirty="0"/>
              <a:t>Préférences – Profil (2)</a:t>
            </a:r>
            <a:endParaRPr lang="fr-FR" dirty="0"/>
          </a:p>
        </p:txBody>
      </p:sp>
      <p:sp>
        <p:nvSpPr>
          <p:cNvPr id="11" name="Espace réservé de la date 4">
            <a:extLst>
              <a:ext uri="{FF2B5EF4-FFF2-40B4-BE49-F238E27FC236}">
                <a16:creationId xmlns:a16="http://schemas.microsoft.com/office/drawing/2014/main" id="{7973B239-B4EF-4F86-98FF-BADB55ECC6E2}"/>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12" name="Espace réservé du pied de page 2">
            <a:extLst>
              <a:ext uri="{FF2B5EF4-FFF2-40B4-BE49-F238E27FC236}">
                <a16:creationId xmlns:a16="http://schemas.microsoft.com/office/drawing/2014/main" id="{CB735F03-B02E-4531-A720-7BB3E0068FA6}"/>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Tree>
    <p:extLst>
      <p:ext uri="{BB962C8B-B14F-4D97-AF65-F5344CB8AC3E}">
        <p14:creationId xmlns:p14="http://schemas.microsoft.com/office/powerpoint/2010/main" val="6451151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5BE9C4A-03C2-499F-826E-FA678CD29A7C}"/>
              </a:ext>
            </a:extLst>
          </p:cNvPr>
          <p:cNvSpPr>
            <a:spLocks noGrp="1"/>
          </p:cNvSpPr>
          <p:nvPr>
            <p:ph type="sldNum" sz="quarter" idx="12"/>
          </p:nvPr>
        </p:nvSpPr>
        <p:spPr/>
        <p:txBody>
          <a:bodyPr/>
          <a:lstStyle/>
          <a:p>
            <a:pPr>
              <a:defRPr/>
            </a:pPr>
            <a:fld id="{47290604-2400-4F2E-BFF6-A27E21378C03}" type="slidenum">
              <a:rPr lang="fr-FR" smtClean="0"/>
              <a:pPr>
                <a:defRPr/>
              </a:pPr>
              <a:t>98</a:t>
            </a:fld>
            <a:endParaRPr lang="fr-FR"/>
          </a:p>
        </p:txBody>
      </p:sp>
      <p:pic>
        <p:nvPicPr>
          <p:cNvPr id="6" name="Image 5">
            <a:extLst>
              <a:ext uri="{FF2B5EF4-FFF2-40B4-BE49-F238E27FC236}">
                <a16:creationId xmlns:a16="http://schemas.microsoft.com/office/drawing/2014/main" id="{F9E81051-F17E-4A10-B9B7-BFF28EA2ADEB}"/>
              </a:ext>
            </a:extLst>
          </p:cNvPr>
          <p:cNvPicPr>
            <a:picLocks noChangeAspect="1"/>
          </p:cNvPicPr>
          <p:nvPr/>
        </p:nvPicPr>
        <p:blipFill>
          <a:blip r:embed="rId3"/>
          <a:stretch>
            <a:fillRect/>
          </a:stretch>
        </p:blipFill>
        <p:spPr>
          <a:xfrm>
            <a:off x="227904" y="1210057"/>
            <a:ext cx="1143117" cy="769200"/>
          </a:xfrm>
          <a:prstGeom prst="rect">
            <a:avLst/>
          </a:prstGeom>
        </p:spPr>
      </p:pic>
      <p:pic>
        <p:nvPicPr>
          <p:cNvPr id="7" name="Image 6">
            <a:extLst>
              <a:ext uri="{FF2B5EF4-FFF2-40B4-BE49-F238E27FC236}">
                <a16:creationId xmlns:a16="http://schemas.microsoft.com/office/drawing/2014/main" id="{04D5CD8F-C7BD-4F45-8E97-E41FE676C3B5}"/>
              </a:ext>
            </a:extLst>
          </p:cNvPr>
          <p:cNvPicPr>
            <a:picLocks noChangeAspect="1"/>
          </p:cNvPicPr>
          <p:nvPr/>
        </p:nvPicPr>
        <p:blipFill>
          <a:blip r:embed="rId4"/>
          <a:stretch>
            <a:fillRect/>
          </a:stretch>
        </p:blipFill>
        <p:spPr>
          <a:xfrm>
            <a:off x="1506538" y="1210057"/>
            <a:ext cx="2082258" cy="976058"/>
          </a:xfrm>
          <a:prstGeom prst="rect">
            <a:avLst/>
          </a:prstGeom>
        </p:spPr>
      </p:pic>
      <p:pic>
        <p:nvPicPr>
          <p:cNvPr id="2" name="Image 1">
            <a:extLst>
              <a:ext uri="{FF2B5EF4-FFF2-40B4-BE49-F238E27FC236}">
                <a16:creationId xmlns:a16="http://schemas.microsoft.com/office/drawing/2014/main" id="{5316E2FB-D6D1-408C-9EA7-EE1D23E87211}"/>
              </a:ext>
            </a:extLst>
          </p:cNvPr>
          <p:cNvPicPr>
            <a:picLocks noChangeAspect="1"/>
          </p:cNvPicPr>
          <p:nvPr/>
        </p:nvPicPr>
        <p:blipFill>
          <a:blip r:embed="rId5"/>
          <a:stretch>
            <a:fillRect/>
          </a:stretch>
        </p:blipFill>
        <p:spPr>
          <a:xfrm>
            <a:off x="3742449" y="1110210"/>
            <a:ext cx="3791043" cy="1152326"/>
          </a:xfrm>
          <a:prstGeom prst="rect">
            <a:avLst/>
          </a:prstGeom>
        </p:spPr>
      </p:pic>
      <p:pic>
        <p:nvPicPr>
          <p:cNvPr id="8" name="Image 7">
            <a:extLst>
              <a:ext uri="{FF2B5EF4-FFF2-40B4-BE49-F238E27FC236}">
                <a16:creationId xmlns:a16="http://schemas.microsoft.com/office/drawing/2014/main" id="{69B0FA48-FDBA-47D1-8A6F-81C2D273392E}"/>
              </a:ext>
            </a:extLst>
          </p:cNvPr>
          <p:cNvPicPr>
            <a:picLocks noChangeAspect="1"/>
          </p:cNvPicPr>
          <p:nvPr/>
        </p:nvPicPr>
        <p:blipFill>
          <a:blip r:embed="rId6"/>
          <a:stretch>
            <a:fillRect/>
          </a:stretch>
        </p:blipFill>
        <p:spPr>
          <a:xfrm>
            <a:off x="227904" y="2227420"/>
            <a:ext cx="3047619" cy="1778412"/>
          </a:xfrm>
          <a:prstGeom prst="rect">
            <a:avLst/>
          </a:prstGeom>
        </p:spPr>
      </p:pic>
      <p:pic>
        <p:nvPicPr>
          <p:cNvPr id="10" name="Image 9">
            <a:extLst>
              <a:ext uri="{FF2B5EF4-FFF2-40B4-BE49-F238E27FC236}">
                <a16:creationId xmlns:a16="http://schemas.microsoft.com/office/drawing/2014/main" id="{F51273A0-B6EA-4CC0-8A5E-713102E2616E}"/>
              </a:ext>
            </a:extLst>
          </p:cNvPr>
          <p:cNvPicPr>
            <a:picLocks noChangeAspect="1"/>
          </p:cNvPicPr>
          <p:nvPr/>
        </p:nvPicPr>
        <p:blipFill>
          <a:blip r:embed="rId7"/>
          <a:stretch>
            <a:fillRect/>
          </a:stretch>
        </p:blipFill>
        <p:spPr>
          <a:xfrm>
            <a:off x="3421093" y="2347048"/>
            <a:ext cx="5852909" cy="3990620"/>
          </a:xfrm>
          <a:prstGeom prst="rect">
            <a:avLst/>
          </a:prstGeom>
        </p:spPr>
      </p:pic>
      <p:pic>
        <p:nvPicPr>
          <p:cNvPr id="3" name="Image 2">
            <a:extLst>
              <a:ext uri="{FF2B5EF4-FFF2-40B4-BE49-F238E27FC236}">
                <a16:creationId xmlns:a16="http://schemas.microsoft.com/office/drawing/2014/main" id="{FCFB729F-E7AD-401A-BB8D-263752DF85F9}"/>
              </a:ext>
            </a:extLst>
          </p:cNvPr>
          <p:cNvPicPr>
            <a:picLocks noChangeAspect="1"/>
          </p:cNvPicPr>
          <p:nvPr/>
        </p:nvPicPr>
        <p:blipFill>
          <a:blip r:embed="rId8"/>
          <a:stretch>
            <a:fillRect/>
          </a:stretch>
        </p:blipFill>
        <p:spPr>
          <a:xfrm>
            <a:off x="7719937" y="122903"/>
            <a:ext cx="4244159" cy="3098110"/>
          </a:xfrm>
          <a:prstGeom prst="rect">
            <a:avLst/>
          </a:prstGeom>
        </p:spPr>
      </p:pic>
      <p:pic>
        <p:nvPicPr>
          <p:cNvPr id="13" name="Image 12">
            <a:extLst>
              <a:ext uri="{FF2B5EF4-FFF2-40B4-BE49-F238E27FC236}">
                <a16:creationId xmlns:a16="http://schemas.microsoft.com/office/drawing/2014/main" id="{943EEECC-52F7-48B6-B51D-44C8480221BD}"/>
              </a:ext>
            </a:extLst>
          </p:cNvPr>
          <p:cNvPicPr>
            <a:picLocks noChangeAspect="1"/>
          </p:cNvPicPr>
          <p:nvPr/>
        </p:nvPicPr>
        <p:blipFill>
          <a:blip r:embed="rId9"/>
          <a:stretch>
            <a:fillRect/>
          </a:stretch>
        </p:blipFill>
        <p:spPr>
          <a:xfrm>
            <a:off x="4609057" y="1461564"/>
            <a:ext cx="3038095" cy="961905"/>
          </a:xfrm>
          <a:prstGeom prst="rect">
            <a:avLst/>
          </a:prstGeom>
        </p:spPr>
      </p:pic>
      <p:pic>
        <p:nvPicPr>
          <p:cNvPr id="14" name="Image 13">
            <a:extLst>
              <a:ext uri="{FF2B5EF4-FFF2-40B4-BE49-F238E27FC236}">
                <a16:creationId xmlns:a16="http://schemas.microsoft.com/office/drawing/2014/main" id="{F73C55DC-979F-4030-9E20-EAC095A1C7A6}"/>
              </a:ext>
            </a:extLst>
          </p:cNvPr>
          <p:cNvPicPr>
            <a:picLocks noChangeAspect="1"/>
          </p:cNvPicPr>
          <p:nvPr/>
        </p:nvPicPr>
        <p:blipFill>
          <a:blip r:embed="rId10"/>
          <a:stretch>
            <a:fillRect/>
          </a:stretch>
        </p:blipFill>
        <p:spPr>
          <a:xfrm>
            <a:off x="1926428" y="3249265"/>
            <a:ext cx="9550953" cy="814927"/>
          </a:xfrm>
          <a:prstGeom prst="rect">
            <a:avLst/>
          </a:prstGeom>
        </p:spPr>
      </p:pic>
      <p:pic>
        <p:nvPicPr>
          <p:cNvPr id="9" name="Image 8">
            <a:extLst>
              <a:ext uri="{FF2B5EF4-FFF2-40B4-BE49-F238E27FC236}">
                <a16:creationId xmlns:a16="http://schemas.microsoft.com/office/drawing/2014/main" id="{96917097-CCBA-4F60-851F-E7708B478B44}"/>
              </a:ext>
            </a:extLst>
          </p:cNvPr>
          <p:cNvPicPr>
            <a:picLocks noChangeAspect="1"/>
          </p:cNvPicPr>
          <p:nvPr/>
        </p:nvPicPr>
        <p:blipFill>
          <a:blip r:embed="rId11"/>
          <a:stretch>
            <a:fillRect/>
          </a:stretch>
        </p:blipFill>
        <p:spPr>
          <a:xfrm>
            <a:off x="1926427" y="4204916"/>
            <a:ext cx="7647503" cy="1163335"/>
          </a:xfrm>
          <a:prstGeom prst="rect">
            <a:avLst/>
          </a:prstGeom>
        </p:spPr>
      </p:pic>
      <p:pic>
        <p:nvPicPr>
          <p:cNvPr id="12" name="Image 11">
            <a:extLst>
              <a:ext uri="{FF2B5EF4-FFF2-40B4-BE49-F238E27FC236}">
                <a16:creationId xmlns:a16="http://schemas.microsoft.com/office/drawing/2014/main" id="{D9279F43-70B5-450C-989C-CDDF70879967}"/>
              </a:ext>
            </a:extLst>
          </p:cNvPr>
          <p:cNvPicPr>
            <a:picLocks noChangeAspect="1"/>
          </p:cNvPicPr>
          <p:nvPr/>
        </p:nvPicPr>
        <p:blipFill>
          <a:blip r:embed="rId12"/>
          <a:stretch>
            <a:fillRect/>
          </a:stretch>
        </p:blipFill>
        <p:spPr>
          <a:xfrm>
            <a:off x="8932332" y="5429846"/>
            <a:ext cx="487240" cy="435035"/>
          </a:xfrm>
          <a:prstGeom prst="rect">
            <a:avLst/>
          </a:prstGeom>
        </p:spPr>
      </p:pic>
      <p:pic>
        <p:nvPicPr>
          <p:cNvPr id="15" name="Image 14">
            <a:extLst>
              <a:ext uri="{FF2B5EF4-FFF2-40B4-BE49-F238E27FC236}">
                <a16:creationId xmlns:a16="http://schemas.microsoft.com/office/drawing/2014/main" id="{618D6C3D-6DA9-4396-B7E8-43FEBCE80DBB}"/>
              </a:ext>
            </a:extLst>
          </p:cNvPr>
          <p:cNvPicPr>
            <a:picLocks noChangeAspect="1"/>
          </p:cNvPicPr>
          <p:nvPr/>
        </p:nvPicPr>
        <p:blipFill>
          <a:blip r:embed="rId13"/>
          <a:stretch>
            <a:fillRect/>
          </a:stretch>
        </p:blipFill>
        <p:spPr>
          <a:xfrm>
            <a:off x="3275523" y="3534473"/>
            <a:ext cx="5714286" cy="2885714"/>
          </a:xfrm>
          <a:prstGeom prst="rect">
            <a:avLst/>
          </a:prstGeom>
        </p:spPr>
      </p:pic>
      <p:sp>
        <p:nvSpPr>
          <p:cNvPr id="16" name="Espace réservé de la date 4">
            <a:extLst>
              <a:ext uri="{FF2B5EF4-FFF2-40B4-BE49-F238E27FC236}">
                <a16:creationId xmlns:a16="http://schemas.microsoft.com/office/drawing/2014/main" id="{6DCB737F-B155-457A-8A9B-3FAF9F8479FC}"/>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17" name="Espace réservé du pied de page 2">
            <a:extLst>
              <a:ext uri="{FF2B5EF4-FFF2-40B4-BE49-F238E27FC236}">
                <a16:creationId xmlns:a16="http://schemas.microsoft.com/office/drawing/2014/main" id="{C679510B-0E52-4549-9404-394711E11278}"/>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
        <p:nvSpPr>
          <p:cNvPr id="19" name="Titre 18">
            <a:extLst>
              <a:ext uri="{FF2B5EF4-FFF2-40B4-BE49-F238E27FC236}">
                <a16:creationId xmlns:a16="http://schemas.microsoft.com/office/drawing/2014/main" id="{187B2886-5731-457D-9438-03786645867A}"/>
              </a:ext>
            </a:extLst>
          </p:cNvPr>
          <p:cNvSpPr>
            <a:spLocks noGrp="1"/>
          </p:cNvSpPr>
          <p:nvPr>
            <p:ph type="title"/>
          </p:nvPr>
        </p:nvSpPr>
        <p:spPr/>
        <p:txBody>
          <a:bodyPr/>
          <a:lstStyle/>
          <a:p>
            <a:r>
              <a:rPr lang="fr-FR" dirty="0" err="1"/>
              <a:t>Inoreader</a:t>
            </a:r>
            <a:br>
              <a:rPr lang="fr-FR" dirty="0"/>
            </a:br>
            <a:r>
              <a:rPr lang="fr-FR" b="0" dirty="0"/>
              <a:t>Import/Export de flux</a:t>
            </a:r>
          </a:p>
        </p:txBody>
      </p:sp>
    </p:spTree>
    <p:extLst>
      <p:ext uri="{BB962C8B-B14F-4D97-AF65-F5344CB8AC3E}">
        <p14:creationId xmlns:p14="http://schemas.microsoft.com/office/powerpoint/2010/main" val="359470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3500"/>
                            </p:stCondLst>
                            <p:childTnLst>
                              <p:par>
                                <p:cTn id="23" presetID="53" presetClass="entr" presetSubtype="16"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4500"/>
                            </p:stCondLst>
                            <p:childTnLst>
                              <p:par>
                                <p:cTn id="29" presetID="53" presetClass="exit" presetSubtype="32" fill="hold" nodeType="afterEffect">
                                  <p:stCondLst>
                                    <p:cond delay="500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fltVal val="0"/>
                                          </p:val>
                                        </p:tav>
                                      </p:tavLst>
                                    </p:anim>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10000"/>
                            </p:stCondLst>
                            <p:childTnLst>
                              <p:par>
                                <p:cTn id="35" presetID="53" presetClass="entr" presetSubtype="16" fill="hold" nodeType="afterEffect">
                                  <p:stCondLst>
                                    <p:cond delay="200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4"/>
                                        </p:tgtEl>
                                        <p:attrNameLst>
                                          <p:attrName>ppt_w</p:attrName>
                                        </p:attrNameLst>
                                      </p:cBhvr>
                                      <p:tavLst>
                                        <p:tav tm="0">
                                          <p:val>
                                            <p:strVal val="ppt_w"/>
                                          </p:val>
                                        </p:tav>
                                        <p:tav tm="100000">
                                          <p:val>
                                            <p:fltVal val="0"/>
                                          </p:val>
                                        </p:tav>
                                      </p:tavLst>
                                    </p:anim>
                                    <p:anim calcmode="lin" valueType="num">
                                      <p:cBhvr>
                                        <p:cTn id="65" dur="500"/>
                                        <p:tgtEl>
                                          <p:spTgt spid="14"/>
                                        </p:tgtEl>
                                        <p:attrNameLst>
                                          <p:attrName>ppt_h</p:attrName>
                                        </p:attrNameLst>
                                      </p:cBhvr>
                                      <p:tavLst>
                                        <p:tav tm="0">
                                          <p:val>
                                            <p:strVal val="ppt_h"/>
                                          </p:val>
                                        </p:tav>
                                        <p:tav tm="100000">
                                          <p:val>
                                            <p:fltVal val="0"/>
                                          </p:val>
                                        </p:tav>
                                      </p:tavLst>
                                    </p:anim>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9"/>
                                        </p:tgtEl>
                                        <p:attrNameLst>
                                          <p:attrName>ppt_w</p:attrName>
                                        </p:attrNameLst>
                                      </p:cBhvr>
                                      <p:tavLst>
                                        <p:tav tm="0">
                                          <p:val>
                                            <p:strVal val="ppt_w"/>
                                          </p:val>
                                        </p:tav>
                                        <p:tav tm="100000">
                                          <p:val>
                                            <p:fltVal val="0"/>
                                          </p:val>
                                        </p:tav>
                                      </p:tavLst>
                                    </p:anim>
                                    <p:anim calcmode="lin" valueType="num">
                                      <p:cBhvr>
                                        <p:cTn id="79" dur="500"/>
                                        <p:tgtEl>
                                          <p:spTgt spid="9"/>
                                        </p:tgtEl>
                                        <p:attrNameLst>
                                          <p:attrName>ppt_h</p:attrName>
                                        </p:attrNameLst>
                                      </p:cBhvr>
                                      <p:tavLst>
                                        <p:tav tm="0">
                                          <p:val>
                                            <p:strVal val="ppt_h"/>
                                          </p:val>
                                        </p:tav>
                                        <p:tav tm="100000">
                                          <p:val>
                                            <p:fltVal val="0"/>
                                          </p:val>
                                        </p:tav>
                                      </p:tavLst>
                                    </p:anim>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par>
                          <p:cTn id="89" fill="hold">
                            <p:stCondLst>
                              <p:cond delay="500"/>
                            </p:stCondLst>
                            <p:childTnLst>
                              <p:par>
                                <p:cTn id="90" presetID="53" presetClass="entr" presetSubtype="16" fill="hold" nodeType="afterEffect">
                                  <p:stCondLst>
                                    <p:cond delay="200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xit" presetSubtype="32" fill="hold" nodeType="clickEffect">
                                  <p:stCondLst>
                                    <p:cond delay="5000"/>
                                  </p:stCondLst>
                                  <p:childTnLst>
                                    <p:anim calcmode="lin" valueType="num">
                                      <p:cBhvr>
                                        <p:cTn id="98" dur="500"/>
                                        <p:tgtEl>
                                          <p:spTgt spid="12"/>
                                        </p:tgtEl>
                                        <p:attrNameLst>
                                          <p:attrName>ppt_w</p:attrName>
                                        </p:attrNameLst>
                                      </p:cBhvr>
                                      <p:tavLst>
                                        <p:tav tm="0">
                                          <p:val>
                                            <p:strVal val="ppt_w"/>
                                          </p:val>
                                        </p:tav>
                                        <p:tav tm="100000">
                                          <p:val>
                                            <p:fltVal val="0"/>
                                          </p:val>
                                        </p:tav>
                                      </p:tavLst>
                                    </p:anim>
                                    <p:anim calcmode="lin" valueType="num">
                                      <p:cBhvr>
                                        <p:cTn id="99" dur="500"/>
                                        <p:tgtEl>
                                          <p:spTgt spid="12"/>
                                        </p:tgtEl>
                                        <p:attrNameLst>
                                          <p:attrName>ppt_h</p:attrName>
                                        </p:attrNameLst>
                                      </p:cBhvr>
                                      <p:tavLst>
                                        <p:tav tm="0">
                                          <p:val>
                                            <p:strVal val="ppt_h"/>
                                          </p:val>
                                        </p:tav>
                                        <p:tav tm="100000">
                                          <p:val>
                                            <p:fltVal val="0"/>
                                          </p:val>
                                        </p:tav>
                                      </p:tavLst>
                                    </p:anim>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53" presetClass="exit" presetSubtype="32" fill="hold" nodeType="withEffect">
                                  <p:stCondLst>
                                    <p:cond delay="5000"/>
                                  </p:stCondLst>
                                  <p:childTnLst>
                                    <p:anim calcmode="lin" valueType="num">
                                      <p:cBhvr>
                                        <p:cTn id="103" dur="500"/>
                                        <p:tgtEl>
                                          <p:spTgt spid="15"/>
                                        </p:tgtEl>
                                        <p:attrNameLst>
                                          <p:attrName>ppt_w</p:attrName>
                                        </p:attrNameLst>
                                      </p:cBhvr>
                                      <p:tavLst>
                                        <p:tav tm="0">
                                          <p:val>
                                            <p:strVal val="ppt_w"/>
                                          </p:val>
                                        </p:tav>
                                        <p:tav tm="100000">
                                          <p:val>
                                            <p:fltVal val="0"/>
                                          </p:val>
                                        </p:tav>
                                      </p:tavLst>
                                    </p:anim>
                                    <p:anim calcmode="lin" valueType="num">
                                      <p:cBhvr>
                                        <p:cTn id="104" dur="500"/>
                                        <p:tgtEl>
                                          <p:spTgt spid="15"/>
                                        </p:tgtEl>
                                        <p:attrNameLst>
                                          <p:attrName>ppt_h</p:attrName>
                                        </p:attrNameLst>
                                      </p:cBhvr>
                                      <p:tavLst>
                                        <p:tav tm="0">
                                          <p:val>
                                            <p:strVal val="ppt_h"/>
                                          </p:val>
                                        </p:tav>
                                        <p:tav tm="100000">
                                          <p:val>
                                            <p:fltVal val="0"/>
                                          </p:val>
                                        </p:tav>
                                      </p:tavLst>
                                    </p:anim>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F69127-12C6-46CE-8DCD-DAD9A70D229A}"/>
              </a:ext>
            </a:extLst>
          </p:cNvPr>
          <p:cNvSpPr>
            <a:spLocks noGrp="1"/>
          </p:cNvSpPr>
          <p:nvPr>
            <p:ph type="sldNum" sz="quarter" idx="12"/>
          </p:nvPr>
        </p:nvSpPr>
        <p:spPr/>
        <p:txBody>
          <a:bodyPr/>
          <a:lstStyle/>
          <a:p>
            <a:fld id="{D57F1E4F-1CFF-5643-939E-217C01CDF565}" type="slidenum">
              <a:rPr lang="en-US" smtClean="0"/>
              <a:pPr/>
              <a:t>99</a:t>
            </a:fld>
            <a:endParaRPr lang="en-US" dirty="0"/>
          </a:p>
        </p:txBody>
      </p:sp>
      <p:sp>
        <p:nvSpPr>
          <p:cNvPr id="5" name="Espace réservé du contenu 4">
            <a:extLst>
              <a:ext uri="{FF2B5EF4-FFF2-40B4-BE49-F238E27FC236}">
                <a16:creationId xmlns:a16="http://schemas.microsoft.com/office/drawing/2014/main" id="{767EE004-9FCD-4737-9AC9-C1203C8D8A0F}"/>
              </a:ext>
            </a:extLst>
          </p:cNvPr>
          <p:cNvSpPr>
            <a:spLocks noGrp="1"/>
          </p:cNvSpPr>
          <p:nvPr>
            <p:ph idx="4294967295"/>
          </p:nvPr>
        </p:nvSpPr>
        <p:spPr>
          <a:xfrm>
            <a:off x="689546" y="1489075"/>
            <a:ext cx="8596313" cy="595313"/>
          </a:xfrm>
        </p:spPr>
        <p:txBody>
          <a:bodyPr>
            <a:normAutofit/>
          </a:bodyPr>
          <a:lstStyle/>
          <a:p>
            <a:r>
              <a:rPr lang="fr-FR" sz="2400" dirty="0"/>
              <a:t>Personnalisation de l’interface</a:t>
            </a:r>
          </a:p>
        </p:txBody>
      </p:sp>
      <p:pic>
        <p:nvPicPr>
          <p:cNvPr id="6" name="Image 5">
            <a:extLst>
              <a:ext uri="{FF2B5EF4-FFF2-40B4-BE49-F238E27FC236}">
                <a16:creationId xmlns:a16="http://schemas.microsoft.com/office/drawing/2014/main" id="{24FC7823-4629-4205-85C7-A5A2E6BCCD1C}"/>
              </a:ext>
            </a:extLst>
          </p:cNvPr>
          <p:cNvPicPr>
            <a:picLocks noChangeAspect="1"/>
          </p:cNvPicPr>
          <p:nvPr/>
        </p:nvPicPr>
        <p:blipFill>
          <a:blip r:embed="rId2"/>
          <a:stretch>
            <a:fillRect/>
          </a:stretch>
        </p:blipFill>
        <p:spPr>
          <a:xfrm>
            <a:off x="2735108" y="1916832"/>
            <a:ext cx="1143117" cy="769200"/>
          </a:xfrm>
          <a:prstGeom prst="rect">
            <a:avLst/>
          </a:prstGeom>
        </p:spPr>
      </p:pic>
      <p:pic>
        <p:nvPicPr>
          <p:cNvPr id="7" name="Image 6">
            <a:extLst>
              <a:ext uri="{FF2B5EF4-FFF2-40B4-BE49-F238E27FC236}">
                <a16:creationId xmlns:a16="http://schemas.microsoft.com/office/drawing/2014/main" id="{FA8E36DD-99CA-433D-B51E-791D851CAB5B}"/>
              </a:ext>
            </a:extLst>
          </p:cNvPr>
          <p:cNvPicPr>
            <a:picLocks noChangeAspect="1"/>
          </p:cNvPicPr>
          <p:nvPr/>
        </p:nvPicPr>
        <p:blipFill>
          <a:blip r:embed="rId3"/>
          <a:stretch>
            <a:fillRect/>
          </a:stretch>
        </p:blipFill>
        <p:spPr>
          <a:xfrm>
            <a:off x="4013742" y="1916832"/>
            <a:ext cx="2082258" cy="976058"/>
          </a:xfrm>
          <a:prstGeom prst="rect">
            <a:avLst/>
          </a:prstGeom>
        </p:spPr>
      </p:pic>
      <p:sp>
        <p:nvSpPr>
          <p:cNvPr id="10" name="Espace réservé du contenu 4">
            <a:extLst>
              <a:ext uri="{FF2B5EF4-FFF2-40B4-BE49-F238E27FC236}">
                <a16:creationId xmlns:a16="http://schemas.microsoft.com/office/drawing/2014/main" id="{9C0699D8-AD78-4C3B-AD34-E1BFC672DE51}"/>
              </a:ext>
            </a:extLst>
          </p:cNvPr>
          <p:cNvSpPr txBox="1">
            <a:spLocks/>
          </p:cNvSpPr>
          <p:nvPr/>
        </p:nvSpPr>
        <p:spPr>
          <a:xfrm>
            <a:off x="1204489" y="3130017"/>
            <a:ext cx="5195960" cy="5953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EB8F22"/>
              </a:buClr>
            </a:pPr>
            <a:r>
              <a:rPr lang="fr-FR" sz="2000" dirty="0"/>
              <a:t>Focus sur la barre latérale</a:t>
            </a:r>
          </a:p>
        </p:txBody>
      </p:sp>
      <p:pic>
        <p:nvPicPr>
          <p:cNvPr id="11" name="Image 10">
            <a:extLst>
              <a:ext uri="{FF2B5EF4-FFF2-40B4-BE49-F238E27FC236}">
                <a16:creationId xmlns:a16="http://schemas.microsoft.com/office/drawing/2014/main" id="{25FBBDD6-03BB-45A8-ABB0-46DD515068A2}"/>
              </a:ext>
            </a:extLst>
          </p:cNvPr>
          <p:cNvPicPr>
            <a:picLocks noChangeAspect="1"/>
          </p:cNvPicPr>
          <p:nvPr/>
        </p:nvPicPr>
        <p:blipFill>
          <a:blip r:embed="rId4"/>
          <a:stretch>
            <a:fillRect/>
          </a:stretch>
        </p:blipFill>
        <p:spPr>
          <a:xfrm>
            <a:off x="404918" y="3624758"/>
            <a:ext cx="5265723" cy="2278936"/>
          </a:xfrm>
          <a:prstGeom prst="rect">
            <a:avLst/>
          </a:prstGeom>
        </p:spPr>
      </p:pic>
      <p:pic>
        <p:nvPicPr>
          <p:cNvPr id="12" name="Image 11">
            <a:extLst>
              <a:ext uri="{FF2B5EF4-FFF2-40B4-BE49-F238E27FC236}">
                <a16:creationId xmlns:a16="http://schemas.microsoft.com/office/drawing/2014/main" id="{98CDE681-6DFC-47B2-B2A6-B6A5D98E7E5F}"/>
              </a:ext>
            </a:extLst>
          </p:cNvPr>
          <p:cNvPicPr>
            <a:picLocks noChangeAspect="1"/>
          </p:cNvPicPr>
          <p:nvPr/>
        </p:nvPicPr>
        <p:blipFill>
          <a:blip r:embed="rId5"/>
          <a:stretch>
            <a:fillRect/>
          </a:stretch>
        </p:blipFill>
        <p:spPr>
          <a:xfrm>
            <a:off x="5489912" y="3322858"/>
            <a:ext cx="2062898" cy="3159491"/>
          </a:xfrm>
          <a:prstGeom prst="rect">
            <a:avLst/>
          </a:prstGeom>
        </p:spPr>
      </p:pic>
      <p:pic>
        <p:nvPicPr>
          <p:cNvPr id="9" name="Image 8">
            <a:extLst>
              <a:ext uri="{FF2B5EF4-FFF2-40B4-BE49-F238E27FC236}">
                <a16:creationId xmlns:a16="http://schemas.microsoft.com/office/drawing/2014/main" id="{E4B5D11B-A131-44FC-A4A1-D25E4A81BB59}"/>
              </a:ext>
            </a:extLst>
          </p:cNvPr>
          <p:cNvPicPr>
            <a:picLocks noChangeAspect="1"/>
          </p:cNvPicPr>
          <p:nvPr/>
        </p:nvPicPr>
        <p:blipFill>
          <a:blip r:embed="rId6"/>
          <a:stretch>
            <a:fillRect/>
          </a:stretch>
        </p:blipFill>
        <p:spPr>
          <a:xfrm>
            <a:off x="7533078" y="1214203"/>
            <a:ext cx="4567698" cy="2974976"/>
          </a:xfrm>
          <a:prstGeom prst="rect">
            <a:avLst/>
          </a:prstGeom>
        </p:spPr>
      </p:pic>
      <p:sp>
        <p:nvSpPr>
          <p:cNvPr id="13" name="Espace réservé du contenu 4">
            <a:extLst>
              <a:ext uri="{FF2B5EF4-FFF2-40B4-BE49-F238E27FC236}">
                <a16:creationId xmlns:a16="http://schemas.microsoft.com/office/drawing/2014/main" id="{64FA9323-A744-4430-A808-BB7BBE313849}"/>
              </a:ext>
            </a:extLst>
          </p:cNvPr>
          <p:cNvSpPr txBox="1">
            <a:spLocks/>
          </p:cNvSpPr>
          <p:nvPr/>
        </p:nvSpPr>
        <p:spPr>
          <a:xfrm>
            <a:off x="7552810" y="4281540"/>
            <a:ext cx="4639189" cy="65022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EB8F22"/>
              </a:buClr>
            </a:pPr>
            <a:r>
              <a:rPr lang="fr-FR" sz="2000" dirty="0"/>
              <a:t>Focus sur la configuration des dates</a:t>
            </a:r>
          </a:p>
        </p:txBody>
      </p:sp>
      <p:pic>
        <p:nvPicPr>
          <p:cNvPr id="14" name="Image 13">
            <a:extLst>
              <a:ext uri="{FF2B5EF4-FFF2-40B4-BE49-F238E27FC236}">
                <a16:creationId xmlns:a16="http://schemas.microsoft.com/office/drawing/2014/main" id="{7E4F1709-CB35-4606-A550-2FC6C2B88692}"/>
              </a:ext>
            </a:extLst>
          </p:cNvPr>
          <p:cNvPicPr>
            <a:picLocks noChangeAspect="1"/>
          </p:cNvPicPr>
          <p:nvPr/>
        </p:nvPicPr>
        <p:blipFill>
          <a:blip r:embed="rId7"/>
          <a:stretch>
            <a:fillRect/>
          </a:stretch>
        </p:blipFill>
        <p:spPr>
          <a:xfrm>
            <a:off x="7597781" y="4860358"/>
            <a:ext cx="4547966" cy="1361904"/>
          </a:xfrm>
          <a:prstGeom prst="rect">
            <a:avLst/>
          </a:prstGeom>
        </p:spPr>
      </p:pic>
      <p:sp>
        <p:nvSpPr>
          <p:cNvPr id="15" name="Espace réservé de la date 4">
            <a:extLst>
              <a:ext uri="{FF2B5EF4-FFF2-40B4-BE49-F238E27FC236}">
                <a16:creationId xmlns:a16="http://schemas.microsoft.com/office/drawing/2014/main" id="{D53EEBAD-DD87-4909-B32B-E03C352C2C1D}"/>
              </a:ext>
            </a:extLst>
          </p:cNvPr>
          <p:cNvSpPr>
            <a:spLocks noGrp="1"/>
          </p:cNvSpPr>
          <p:nvPr>
            <p:ph type="dt" sz="half" idx="10"/>
          </p:nvPr>
        </p:nvSpPr>
        <p:spPr>
          <a:xfrm>
            <a:off x="1390650" y="6453386"/>
            <a:ext cx="1204572" cy="404614"/>
          </a:xfrm>
        </p:spPr>
        <p:txBody>
          <a:bodyPr/>
          <a:lstStyle/>
          <a:p>
            <a:fld id="{840B71DC-C32A-436C-B537-6BDF4134FA4C}" type="datetime1">
              <a:rPr lang="fr-FR" smtClean="0"/>
              <a:t>06/06/2020</a:t>
            </a:fld>
            <a:endParaRPr lang="fr-FR" dirty="0"/>
          </a:p>
        </p:txBody>
      </p:sp>
      <p:sp>
        <p:nvSpPr>
          <p:cNvPr id="16" name="Espace réservé du pied de page 2">
            <a:extLst>
              <a:ext uri="{FF2B5EF4-FFF2-40B4-BE49-F238E27FC236}">
                <a16:creationId xmlns:a16="http://schemas.microsoft.com/office/drawing/2014/main" id="{205B864B-22BF-435E-B412-C8417AC57C74}"/>
              </a:ext>
            </a:extLst>
          </p:cNvPr>
          <p:cNvSpPr>
            <a:spLocks noGrp="1"/>
          </p:cNvSpPr>
          <p:nvPr>
            <p:ph type="ftr" sz="quarter" idx="11"/>
          </p:nvPr>
        </p:nvSpPr>
        <p:spPr>
          <a:xfrm>
            <a:off x="2893564" y="6453386"/>
            <a:ext cx="6280830" cy="404614"/>
          </a:xfrm>
        </p:spPr>
        <p:txBody>
          <a:bodyPr/>
          <a:lstStyle/>
          <a:p>
            <a:pPr>
              <a:defRPr/>
            </a:pPr>
            <a:r>
              <a:rPr lang="fr-FR"/>
              <a:t>Utiliser les flux RSS pour sa veille | Pourquoi ? Comment ?</a:t>
            </a:r>
          </a:p>
        </p:txBody>
      </p:sp>
      <p:sp>
        <p:nvSpPr>
          <p:cNvPr id="8" name="Titre 7">
            <a:extLst>
              <a:ext uri="{FF2B5EF4-FFF2-40B4-BE49-F238E27FC236}">
                <a16:creationId xmlns:a16="http://schemas.microsoft.com/office/drawing/2014/main" id="{729344E9-50A4-4DE3-AD49-E2E6F95D6DBE}"/>
              </a:ext>
            </a:extLst>
          </p:cNvPr>
          <p:cNvSpPr>
            <a:spLocks noGrp="1"/>
          </p:cNvSpPr>
          <p:nvPr>
            <p:ph type="title"/>
          </p:nvPr>
        </p:nvSpPr>
        <p:spPr/>
        <p:txBody>
          <a:bodyPr/>
          <a:lstStyle/>
          <a:p>
            <a:r>
              <a:rPr lang="fr-FR" dirty="0" err="1"/>
              <a:t>Inoreader</a:t>
            </a:r>
            <a:br>
              <a:rPr lang="fr-FR" dirty="0"/>
            </a:br>
            <a:r>
              <a:rPr lang="fr-FR" b="0" dirty="0"/>
              <a:t>Autres options basiques de configuration </a:t>
            </a:r>
          </a:p>
        </p:txBody>
      </p:sp>
    </p:spTree>
    <p:extLst>
      <p:ext uri="{BB962C8B-B14F-4D97-AF65-F5344CB8AC3E}">
        <p14:creationId xmlns:p14="http://schemas.microsoft.com/office/powerpoint/2010/main" val="136433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2000"/>
                            </p:stCondLst>
                            <p:childTnLst>
                              <p:par>
                                <p:cTn id="17" presetID="53" presetClass="entr" presetSubtype="16"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nodeType="afterEffect">
                                  <p:stCondLst>
                                    <p:cond delay="50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53" presetClass="entr" presetSubtype="16" fill="hold" nodeType="afterEffect">
                                  <p:stCondLst>
                                    <p:cond delay="5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heme/theme1.xml><?xml version="1.0" encoding="utf-8"?>
<a:theme xmlns:a="http://schemas.openxmlformats.org/drawingml/2006/main" name="Rognage">
  <a:themeElements>
    <a:clrScheme name="Rognage">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Rogn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ogn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51027</TotalTime>
  <Words>14380</Words>
  <Application>Microsoft Office PowerPoint</Application>
  <PresentationFormat>Grand écran</PresentationFormat>
  <Paragraphs>1894</Paragraphs>
  <Slides>156</Slides>
  <Notes>121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156</vt:i4>
      </vt:variant>
    </vt:vector>
  </HeadingPairs>
  <TitlesOfParts>
    <vt:vector size="169" baseType="lpstr">
      <vt:lpstr>Calibri</vt:lpstr>
      <vt:lpstr>Roboto</vt:lpstr>
      <vt:lpstr>Courier New</vt:lpstr>
      <vt:lpstr>Wingdings</vt:lpstr>
      <vt:lpstr>Times New Roman</vt:lpstr>
      <vt:lpstr>Trebuchet MS</vt:lpstr>
      <vt:lpstr>Arial</vt:lpstr>
      <vt:lpstr>Roboto Condensed</vt:lpstr>
      <vt:lpstr>Franklin Gothic Book</vt:lpstr>
      <vt:lpstr>Bahnschrift SemiLight Condensed</vt:lpstr>
      <vt:lpstr>Wingdings 3</vt:lpstr>
      <vt:lpstr>Wingdings 2</vt:lpstr>
      <vt:lpstr>Rognage</vt:lpstr>
      <vt:lpstr>Utiliser les flux RSS pour sa veille Pourquoi et comment ?</vt:lpstr>
      <vt:lpstr>Sommaire</vt:lpstr>
      <vt:lpstr>La veille</vt:lpstr>
      <vt:lpstr>Définition de la veille</vt:lpstr>
      <vt:lpstr>Les enjeux de la veille</vt:lpstr>
      <vt:lpstr>Deux types de veille  </vt:lpstr>
      <vt:lpstr>Le cycle de la veille</vt:lpstr>
      <vt:lpstr>Les tendances actuelles de la veille (1/3)</vt:lpstr>
      <vt:lpstr>Les tendances actuelles de la veille (2/3)</vt:lpstr>
      <vt:lpstr>Les tendances actuelles de la veille (3/3)</vt:lpstr>
      <vt:lpstr>Focus sur la 1ère étape : le sourcing</vt:lpstr>
      <vt:lpstr>Cadre juridique de la veille (1/5)</vt:lpstr>
      <vt:lpstr>Cadre juridique de la veille (2/5)</vt:lpstr>
      <vt:lpstr>Cadre juridique de la veille (3/5)</vt:lpstr>
      <vt:lpstr>Cadre juridique de la veille (4/5)</vt:lpstr>
      <vt:lpstr>Cadre juridique de la veille (5/5)</vt:lpstr>
      <vt:lpstr>Aller plus loin sur le cadre juridique de la veille</vt:lpstr>
      <vt:lpstr>Typologie de la veille</vt:lpstr>
      <vt:lpstr>La veille scientifique</vt:lpstr>
      <vt:lpstr>La veille académique (ou pédagogique)</vt:lpstr>
      <vt:lpstr>Web visible vs Web invisible</vt:lpstr>
      <vt:lpstr>Les flux RSS</vt:lpstr>
      <vt:lpstr>Principe opérationnel</vt:lpstr>
      <vt:lpstr>Atom, un format concurrent du RSS (mais aux fonctions équivalentes)</vt:lpstr>
      <vt:lpstr>Avantages et inconvénients des flux RSS  </vt:lpstr>
      <vt:lpstr>De nombreux flux d’information peuvent être transformés en fils RSS</vt:lpstr>
      <vt:lpstr>Contexte et enjeux de l’usage des flux RSS</vt:lpstr>
      <vt:lpstr>Les sources de fils RSS</vt:lpstr>
      <vt:lpstr>Sources de fils RSS Sites Web et plateformes collaboratives</vt:lpstr>
      <vt:lpstr>Sources de fils RSS Moteurs de recherche et bases de données</vt:lpstr>
      <vt:lpstr>Les lecteurs de fils RSS</vt:lpstr>
      <vt:lpstr>Typologie des lecteurs de fils RSS</vt:lpstr>
      <vt:lpstr>Fonctionnalités d’un outil de lecture RSS liées à la productivité</vt:lpstr>
      <vt:lpstr>Les fonctionnalités d’un outil de lecture RSS liées à la médiation</vt:lpstr>
      <vt:lpstr>Critères préalables au choix d’un agrégateur</vt:lpstr>
      <vt:lpstr>Contraintes liées à la structure dans le choix d’un agrégateur</vt:lpstr>
      <vt:lpstr>Clients de messagerie électronique</vt:lpstr>
      <vt:lpstr>Clients de messagerie électronique</vt:lpstr>
      <vt:lpstr>Extensions pour navigateurs</vt:lpstr>
      <vt:lpstr>Logiciels monopostes</vt:lpstr>
      <vt:lpstr>Logiciels monopostes [Windows]</vt:lpstr>
      <vt:lpstr>Logiciels monopostes [MacOS]</vt:lpstr>
      <vt:lpstr>Logiciels monopostes [Linux]</vt:lpstr>
      <vt:lpstr>Lecteurs en ligne hébergés</vt:lpstr>
      <vt:lpstr>Lecteurs en ligne hébergés</vt:lpstr>
      <vt:lpstr>Lecteurs en ligne à héberger</vt:lpstr>
      <vt:lpstr>Lecteurs en ligne à héberger  sur un serveur</vt:lpstr>
      <vt:lpstr>Echanger des listes de flux RSS </vt:lpstr>
      <vt:lpstr>Préparer son navigateur</vt:lpstr>
      <vt:lpstr>Pourquoi préparer son navigateur ?</vt:lpstr>
      <vt:lpstr>Détecteurs de fils RSS Les extensions pour navigateurs</vt:lpstr>
      <vt:lpstr>Identifier des fils RSS</vt:lpstr>
      <vt:lpstr>Ce site possède-t-il des flux RSS ? Check-list</vt:lpstr>
      <vt:lpstr>Les systèmes d’alerte basés sur des requêtes…</vt:lpstr>
      <vt:lpstr>Google Alertes Un système d’alerte généraliste</vt:lpstr>
      <vt:lpstr>Talkwalker Alerts</vt:lpstr>
      <vt:lpstr>Social Mention Suivre le Web social</vt:lpstr>
      <vt:lpstr>Google Scholar Être alerté de nouveaux articles scientifiques</vt:lpstr>
      <vt:lpstr>BASE Être alerté de nouveaux articles scientifiques</vt:lpstr>
      <vt:lpstr>Science Direct Suivre des publications scientifiques</vt:lpstr>
      <vt:lpstr>Scopus Suivre des publications scientifiques</vt:lpstr>
      <vt:lpstr>Theses.fr Être alerté  de nouvelles thèses </vt:lpstr>
      <vt:lpstr>Mettre le Web social sous surveillance</vt:lpstr>
      <vt:lpstr>YouTube</vt:lpstr>
      <vt:lpstr>Facebook</vt:lpstr>
      <vt:lpstr>Twitter</vt:lpstr>
      <vt:lpstr>Le couteau suisse des réseaux sociaux</vt:lpstr>
      <vt:lpstr>Diigo</vt:lpstr>
      <vt:lpstr>Scoop.it</vt:lpstr>
      <vt:lpstr>Slideshare</vt:lpstr>
      <vt:lpstr>Lecteurs de fils RSS L’exemple d’Inoreader</vt:lpstr>
      <vt:lpstr>Inoreader Présentation générale</vt:lpstr>
      <vt:lpstr>Inoreader Avantages et inconvénients</vt:lpstr>
      <vt:lpstr>Inoreader Les différents plans</vt:lpstr>
      <vt:lpstr>Inoreader Les différents plans</vt:lpstr>
      <vt:lpstr>Inoreader Les différents plans</vt:lpstr>
      <vt:lpstr>Inoreader Les différents plans</vt:lpstr>
      <vt:lpstr>Inoreader Les fonctionnalités de base</vt:lpstr>
      <vt:lpstr>Inoreader Créer un compte</vt:lpstr>
      <vt:lpstr>Inoreader Ajouter des flux</vt:lpstr>
      <vt:lpstr>Inoreader S’abonner à un flux RSS</vt:lpstr>
      <vt:lpstr>Inoreader L’interface de travail</vt:lpstr>
      <vt:lpstr>Inoreader Raccourcis clavier</vt:lpstr>
      <vt:lpstr>Inoreader Modes de présentation</vt:lpstr>
      <vt:lpstr>Inoreader Interactions avec un article</vt:lpstr>
      <vt:lpstr>Inoreader Actions de base à partir de l’arborescence </vt:lpstr>
      <vt:lpstr>Inoreader Ranger ses fils dans des dossiers</vt:lpstr>
      <vt:lpstr>Inoreader Organiser ses flux dans les dossiers</vt:lpstr>
      <vt:lpstr>Inoreader La barre d’outils</vt:lpstr>
      <vt:lpstr>Inoreader Recherche</vt:lpstr>
      <vt:lpstr>Inoreader Création d’une recherche active (version « pro »)</vt:lpstr>
      <vt:lpstr>Inoreader Répartition des flux et des articles</vt:lpstr>
      <vt:lpstr>Inoreader Gestion des abonnements</vt:lpstr>
      <vt:lpstr>Inoreader Gestion des dossiers</vt:lpstr>
      <vt:lpstr>Inoreader Gestion des mots-clés</vt:lpstr>
      <vt:lpstr>Inoreader Préférences - Profil</vt:lpstr>
      <vt:lpstr>Inoreader Préférences – Profil (2)</vt:lpstr>
      <vt:lpstr>Inoreader Import/Export de flux</vt:lpstr>
      <vt:lpstr>Inoreader Autres options basiques de configuration </vt:lpstr>
      <vt:lpstr>Inoreader Personnalisation du tableau de bord</vt:lpstr>
      <vt:lpstr>Inoreader Les fonctionnalités avancées</vt:lpstr>
      <vt:lpstr>Inoreader Intégration avec Twitter, Facebook…</vt:lpstr>
      <vt:lpstr>Inoreader Les paquets (ou « bundles »)</vt:lpstr>
      <vt:lpstr>Inoreader S’abonner à un « paquet » de sources</vt:lpstr>
      <vt:lpstr>Inoreader S’abonner à un « paquet » de sources</vt:lpstr>
      <vt:lpstr>Inoreader Explorer contenus et sources publiques</vt:lpstr>
      <vt:lpstr>Inoreader Les « Filtres » (Pro) Création d’un filtre</vt:lpstr>
      <vt:lpstr>Inoreader Les « Filtres » (Pro) Création d’un filtre</vt:lpstr>
      <vt:lpstr>Inoreader Les « Règles » (Pro) Création d’une règle</vt:lpstr>
      <vt:lpstr>Inoreader Les « Règles » (Pro) Gestion des règles</vt:lpstr>
      <vt:lpstr>Inoreader Suivre une newsletter dans Inoreader (conversion en flux RSS – versions « Pro »)</vt:lpstr>
      <vt:lpstr>Inoreader Suivre une newsletter dans Inoreader (2)</vt:lpstr>
      <vt:lpstr>Inoreader Digest d’Emails (versions « Pro »)</vt:lpstr>
      <vt:lpstr>Inoreader Digest d’Emails (2)</vt:lpstr>
      <vt:lpstr>Inoreader Applis et extensions pour une expérience utilisateurs plus conviviale</vt:lpstr>
      <vt:lpstr>Inoreader Les bookmarklets</vt:lpstr>
      <vt:lpstr>Inoreader Préférences d’interface</vt:lpstr>
      <vt:lpstr>Inoreader Préférences de comportement</vt:lpstr>
      <vt:lpstr>Optimiser la lecture  des flux RSS</vt:lpstr>
      <vt:lpstr>Optimiser la lecture S’abonner à des flux protégés par mots de passe</vt:lpstr>
      <vt:lpstr>Fusionner et filtrer  les fils RSS</vt:lpstr>
      <vt:lpstr>Outils pour la fusion et le filtrage des flux RSS</vt:lpstr>
      <vt:lpstr>Outils pour la fusion et le filtrage des flux RSS</vt:lpstr>
      <vt:lpstr>Outils pour la fusion et le filtrage des flux RSS</vt:lpstr>
      <vt:lpstr>Outils pour le traitement avancé des flux RSS</vt:lpstr>
      <vt:lpstr>Outils de filtrage</vt:lpstr>
      <vt:lpstr>Outils de filtrage</vt:lpstr>
      <vt:lpstr>Outils de filtrage</vt:lpstr>
      <vt:lpstr>Outils de filtrage</vt:lpstr>
      <vt:lpstr>Outils de filtrage</vt:lpstr>
      <vt:lpstr>Outils de filtrage</vt:lpstr>
      <vt:lpstr>Outils de filtrage</vt:lpstr>
      <vt:lpstr>Outils de filtrage</vt:lpstr>
      <vt:lpstr>Outils de filtrage</vt:lpstr>
      <vt:lpstr>Outils de filtrage</vt:lpstr>
      <vt:lpstr>Surveiller une page d’actualité dépourvue  de fil RSS</vt:lpstr>
      <vt:lpstr>Surveiller une page Web d’actualité dépourvue de fil RSS</vt:lpstr>
      <vt:lpstr>Surveiller une page Web d’actualité dépourvue de fil RSS</vt:lpstr>
      <vt:lpstr>Surveiller une page Web d’actualité dépourvue de fil RSS</vt:lpstr>
      <vt:lpstr>Surveiller les changements d’une page Web spécifique</vt:lpstr>
      <vt:lpstr>Automatiser les relations entre deux services Web</vt:lpstr>
      <vt:lpstr>Mise en relation automatisée entre deux services</vt:lpstr>
      <vt:lpstr>Mise en relation automatisée entre deux services</vt:lpstr>
      <vt:lpstr>Mise en relation automatisée entre deux services</vt:lpstr>
      <vt:lpstr>Mise en relation automatisée entre deux services</vt:lpstr>
      <vt:lpstr>Mise en relation automatisée entre deux services</vt:lpstr>
      <vt:lpstr>Mise en relation automatisée entre deux services</vt:lpstr>
      <vt:lpstr>Mise en relation automatisée entre deux services</vt:lpstr>
      <vt:lpstr>Mise en relation automatisée entre deux services</vt:lpstr>
      <vt:lpstr>La veille en un schéma</vt:lpstr>
      <vt:lpstr>Pour en savoir plus</vt:lpstr>
      <vt:lpstr>Webographie et sources</vt:lpstr>
      <vt:lpstr>Merci pour votre attention !</vt:lpstr>
      <vt:lpstr>Annexes</vt:lpstr>
      <vt:lpstr>Structure d’un fil RSS</vt:lpstr>
      <vt:lpstr>Structure d’un fil Atom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Coco</dc:creator>
  <cp:lastModifiedBy>chabarou</cp:lastModifiedBy>
  <cp:revision>1492</cp:revision>
  <cp:lastPrinted>2019-04-30T09:39:32Z</cp:lastPrinted>
  <dcterms:created xsi:type="dcterms:W3CDTF">2012-03-06T18:16:16Z</dcterms:created>
  <dcterms:modified xsi:type="dcterms:W3CDTF">2020-06-06T15:16:25Z</dcterms:modified>
</cp:coreProperties>
</file>